
<file path=[Content_Types].xml><?xml version="1.0" encoding="utf-8"?>
<Types xmlns="http://schemas.openxmlformats.org/package/2006/content-types">
  <Default Extension="gif" ContentType="image/gif"/>
  <Default Extension="jpeg" ContentType="image/jpeg"/>
  <Default Extension="png" ContentType="image/png"/>
  <Default Extension="rels" ContentType="application/vnd.openxmlformats-package.relationships+xml"/>
  <Default Extension="wdp" ContentType="image/vnd.ms-photo"/>
  <Default Extension="wmv" ContentType="video/x-ms-wmv"/>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3.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6" r:id="rId1"/>
    <p:sldMasterId id="2147483702" r:id="rId2"/>
  </p:sldMasterIdLst>
  <p:notesMasterIdLst>
    <p:notesMasterId r:id="rId146"/>
  </p:notesMasterIdLst>
  <p:handoutMasterIdLst>
    <p:handoutMasterId r:id="rId147"/>
  </p:handoutMasterIdLst>
  <p:sldIdLst>
    <p:sldId id="256" r:id="rId3"/>
    <p:sldId id="507" r:id="rId4"/>
    <p:sldId id="273" r:id="rId5"/>
    <p:sldId id="260" r:id="rId6"/>
    <p:sldId id="451" r:id="rId7"/>
    <p:sldId id="292" r:id="rId8"/>
    <p:sldId id="293" r:id="rId9"/>
    <p:sldId id="267" r:id="rId10"/>
    <p:sldId id="268" r:id="rId11"/>
    <p:sldId id="269" r:id="rId12"/>
    <p:sldId id="328" r:id="rId13"/>
    <p:sldId id="330" r:id="rId14"/>
    <p:sldId id="329" r:id="rId15"/>
    <p:sldId id="489" r:id="rId16"/>
    <p:sldId id="392" r:id="rId17"/>
    <p:sldId id="339" r:id="rId18"/>
    <p:sldId id="473" r:id="rId19"/>
    <p:sldId id="476" r:id="rId20"/>
    <p:sldId id="472" r:id="rId21"/>
    <p:sldId id="376" r:id="rId22"/>
    <p:sldId id="474" r:id="rId23"/>
    <p:sldId id="462" r:id="rId24"/>
    <p:sldId id="469" r:id="rId25"/>
    <p:sldId id="438" r:id="rId26"/>
    <p:sldId id="475" r:id="rId27"/>
    <p:sldId id="386" r:id="rId28"/>
    <p:sldId id="413" r:id="rId29"/>
    <p:sldId id="318" r:id="rId30"/>
    <p:sldId id="470" r:id="rId31"/>
    <p:sldId id="414" r:id="rId32"/>
    <p:sldId id="415" r:id="rId33"/>
    <p:sldId id="380" r:id="rId34"/>
    <p:sldId id="390" r:id="rId35"/>
    <p:sldId id="381" r:id="rId36"/>
    <p:sldId id="391" r:id="rId37"/>
    <p:sldId id="398" r:id="rId38"/>
    <p:sldId id="403" r:id="rId39"/>
    <p:sldId id="443" r:id="rId40"/>
    <p:sldId id="321" r:id="rId41"/>
    <p:sldId id="322" r:id="rId42"/>
    <p:sldId id="323" r:id="rId43"/>
    <p:sldId id="446" r:id="rId44"/>
    <p:sldId id="387" r:id="rId45"/>
    <p:sldId id="442" r:id="rId46"/>
    <p:sldId id="334" r:id="rId47"/>
    <p:sldId id="416" r:id="rId48"/>
    <p:sldId id="463" r:id="rId49"/>
    <p:sldId id="332" r:id="rId50"/>
    <p:sldId id="333" r:id="rId51"/>
    <p:sldId id="404" r:id="rId52"/>
    <p:sldId id="277" r:id="rId53"/>
    <p:sldId id="349" r:id="rId54"/>
    <p:sldId id="297" r:id="rId55"/>
    <p:sldId id="440" r:id="rId56"/>
    <p:sldId id="441" r:id="rId57"/>
    <p:sldId id="486" r:id="rId58"/>
    <p:sldId id="384" r:id="rId59"/>
    <p:sldId id="465" r:id="rId60"/>
    <p:sldId id="466" r:id="rId61"/>
    <p:sldId id="487" r:id="rId62"/>
    <p:sldId id="298" r:id="rId63"/>
    <p:sldId id="477" r:id="rId64"/>
    <p:sldId id="478" r:id="rId65"/>
    <p:sldId id="464" r:id="rId66"/>
    <p:sldId id="280" r:id="rId67"/>
    <p:sldId id="278" r:id="rId68"/>
    <p:sldId id="299" r:id="rId69"/>
    <p:sldId id="282" r:id="rId70"/>
    <p:sldId id="371" r:id="rId71"/>
    <p:sldId id="285" r:id="rId72"/>
    <p:sldId id="372" r:id="rId73"/>
    <p:sldId id="288" r:id="rId74"/>
    <p:sldId id="289" r:id="rId75"/>
    <p:sldId id="396" r:id="rId76"/>
    <p:sldId id="459" r:id="rId77"/>
    <p:sldId id="317" r:id="rId78"/>
    <p:sldId id="337" r:id="rId79"/>
    <p:sldId id="402" r:id="rId80"/>
    <p:sldId id="401" r:id="rId81"/>
    <p:sldId id="493" r:id="rId82"/>
    <p:sldId id="301" r:id="rId83"/>
    <p:sldId id="406" r:id="rId84"/>
    <p:sldId id="468" r:id="rId85"/>
    <p:sldId id="479" r:id="rId86"/>
    <p:sldId id="357" r:id="rId87"/>
    <p:sldId id="494" r:id="rId88"/>
    <p:sldId id="495" r:id="rId89"/>
    <p:sldId id="302" r:id="rId90"/>
    <p:sldId id="461" r:id="rId91"/>
    <p:sldId id="502" r:id="rId92"/>
    <p:sldId id="504" r:id="rId93"/>
    <p:sldId id="509" r:id="rId94"/>
    <p:sldId id="490" r:id="rId95"/>
    <p:sldId id="503" r:id="rId96"/>
    <p:sldId id="492" r:id="rId97"/>
    <p:sldId id="496" r:id="rId98"/>
    <p:sldId id="500" r:id="rId99"/>
    <p:sldId id="498" r:id="rId100"/>
    <p:sldId id="499" r:id="rId101"/>
    <p:sldId id="501" r:id="rId102"/>
    <p:sldId id="508" r:id="rId103"/>
    <p:sldId id="505" r:id="rId104"/>
    <p:sldId id="506" r:id="rId105"/>
    <p:sldId id="307" r:id="rId106"/>
    <p:sldId id="400" r:id="rId107"/>
    <p:sldId id="331" r:id="rId108"/>
    <p:sldId id="310" r:id="rId109"/>
    <p:sldId id="370" r:id="rId110"/>
    <p:sldId id="335" r:id="rId111"/>
    <p:sldId id="437" r:id="rId112"/>
    <p:sldId id="308" r:id="rId113"/>
    <p:sldId id="423" r:id="rId114"/>
    <p:sldId id="424" r:id="rId115"/>
    <p:sldId id="426" r:id="rId116"/>
    <p:sldId id="428" r:id="rId117"/>
    <p:sldId id="427" r:id="rId118"/>
    <p:sldId id="430" r:id="rId119"/>
    <p:sldId id="432" r:id="rId120"/>
    <p:sldId id="431" r:id="rId121"/>
    <p:sldId id="433" r:id="rId122"/>
    <p:sldId id="434" r:id="rId123"/>
    <p:sldId id="481" r:id="rId124"/>
    <p:sldId id="485" r:id="rId125"/>
    <p:sldId id="483" r:id="rId126"/>
    <p:sldId id="484" r:id="rId127"/>
    <p:sldId id="452" r:id="rId128"/>
    <p:sldId id="456" r:id="rId129"/>
    <p:sldId id="445" r:id="rId130"/>
    <p:sldId id="448" r:id="rId131"/>
    <p:sldId id="447" r:id="rId132"/>
    <p:sldId id="420" r:id="rId133"/>
    <p:sldId id="419" r:id="rId134"/>
    <p:sldId id="449" r:id="rId135"/>
    <p:sldId id="435" r:id="rId136"/>
    <p:sldId id="488" r:id="rId137"/>
    <p:sldId id="436" r:id="rId138"/>
    <p:sldId id="439" r:id="rId139"/>
    <p:sldId id="304" r:id="rId140"/>
    <p:sldId id="350" r:id="rId141"/>
    <p:sldId id="351" r:id="rId142"/>
    <p:sldId id="354" r:id="rId143"/>
    <p:sldId id="356" r:id="rId144"/>
    <p:sldId id="374" r:id="rId145"/>
  </p:sldIdLst>
  <p:sldSz cx="13717588" cy="7718425"/>
  <p:notesSz cx="7099300" cy="10234613"/>
  <p:defaultTextStyle>
    <a:defPPr>
      <a:defRPr lang="ja-JP"/>
    </a:defPPr>
    <a:lvl1pPr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1pPr>
    <a:lvl2pPr marL="685903"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2pPr>
    <a:lvl3pPr marL="1371805"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3pPr>
    <a:lvl4pPr marL="2057708"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4pPr>
    <a:lvl5pPr marL="2743612"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5pPr>
    <a:lvl6pPr marL="3429515" algn="l" defTabSz="1371805" rtl="0" eaLnBrk="1" latinLnBrk="0" hangingPunct="1">
      <a:defRPr kumimoji="1" kern="1200">
        <a:solidFill>
          <a:schemeClr val="tx1"/>
        </a:solidFill>
        <a:latin typeface="Meiryo UI" pitchFamily="50" charset="-128"/>
        <a:ea typeface="ＭＳ Ｐゴシック" pitchFamily="50" charset="-128"/>
        <a:cs typeface="+mn-cs"/>
      </a:defRPr>
    </a:lvl6pPr>
    <a:lvl7pPr marL="4115417" algn="l" defTabSz="1371805" rtl="0" eaLnBrk="1" latinLnBrk="0" hangingPunct="1">
      <a:defRPr kumimoji="1" kern="1200">
        <a:solidFill>
          <a:schemeClr val="tx1"/>
        </a:solidFill>
        <a:latin typeface="Meiryo UI" pitchFamily="50" charset="-128"/>
        <a:ea typeface="ＭＳ Ｐゴシック" pitchFamily="50" charset="-128"/>
        <a:cs typeface="+mn-cs"/>
      </a:defRPr>
    </a:lvl7pPr>
    <a:lvl8pPr marL="4801320" algn="l" defTabSz="1371805" rtl="0" eaLnBrk="1" latinLnBrk="0" hangingPunct="1">
      <a:defRPr kumimoji="1" kern="1200">
        <a:solidFill>
          <a:schemeClr val="tx1"/>
        </a:solidFill>
        <a:latin typeface="Meiryo UI" pitchFamily="50" charset="-128"/>
        <a:ea typeface="ＭＳ Ｐゴシック" pitchFamily="50" charset="-128"/>
        <a:cs typeface="+mn-cs"/>
      </a:defRPr>
    </a:lvl8pPr>
    <a:lvl9pPr marL="5487223" algn="l" defTabSz="1371805" rtl="0" eaLnBrk="1" latinLnBrk="0" hangingPunct="1">
      <a:defRPr kumimoji="1" kern="1200">
        <a:solidFill>
          <a:schemeClr val="tx1"/>
        </a:solidFill>
        <a:latin typeface="Meiryo UI" pitchFamily="50" charset="-128"/>
        <a:ea typeface="ＭＳ Ｐゴシック" pitchFamily="50" charset="-128"/>
        <a:cs typeface="+mn-cs"/>
      </a:defRPr>
    </a:lvl9pPr>
  </p:defaultTextStyle>
  <p:extLst>
    <p:ext uri="{EFAFB233-063F-42B5-8137-9DF3F51BA10A}">
      <p15:sldGuideLst xmlns:p15="http://schemas.microsoft.com/office/powerpoint/2012/main">
        <p15:guide id="1" orient="horz" pos="4473">
          <p15:clr>
            <a:srgbClr val="A4A3A4"/>
          </p15:clr>
        </p15:guide>
        <p15:guide id="2" pos="4321">
          <p15:clr>
            <a:srgbClr val="A4A3A4"/>
          </p15:clr>
        </p15:guide>
      </p15:sldGuideLst>
    </p:ext>
    <p:ext uri="{2D200454-40CA-4A62-9FC3-DE9A4176ACB9}">
      <p15:notesGuideLst xmlns:p15="http://schemas.microsoft.com/office/powerpoint/2012/main">
        <p15:guide id="1" orient="horz" pos="3224" userDrawn="1">
          <p15:clr>
            <a:srgbClr val="A4A3A4"/>
          </p15:clr>
        </p15:guide>
        <p15:guide id="2" pos="2237"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05BC57"/>
    <a:srgbClr val="BFBFBF"/>
    <a:srgbClr val="B1B1B1"/>
    <a:srgbClr val="3C3C3C"/>
    <a:srgbClr val="666666"/>
    <a:srgbClr val="888888"/>
    <a:srgbClr val="934BC9"/>
    <a:srgbClr val="000000"/>
    <a:srgbClr val="FAF0F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A111915-BE36-4E01-A7E5-04B1672EAD32}" styleName="淡色スタイル 2 - アクセント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BDBED569-4797-4DF1-A0F4-6AAB3CD982D8}" styleName="淡色スタイル 3 - アクセント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93296810-A885-4BE3-A3E7-6D5BEEA58F35}" styleName="中間スタイル 2 - アクセント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073A0DAA-6AF3-43AB-8588-CEC1D06C72B9}" styleName="スタイル (中間)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013" autoAdjust="0"/>
    <p:restoredTop sz="92932" autoAdjust="0"/>
  </p:normalViewPr>
  <p:slideViewPr>
    <p:cSldViewPr>
      <p:cViewPr varScale="1">
        <p:scale>
          <a:sx n="92" d="100"/>
          <a:sy n="92" d="100"/>
        </p:scale>
        <p:origin x="696" y="78"/>
      </p:cViewPr>
      <p:guideLst>
        <p:guide orient="horz" pos="4473"/>
        <p:guide pos="4321"/>
      </p:guideLst>
    </p:cSldViewPr>
  </p:slideViewPr>
  <p:notesTextViewPr>
    <p:cViewPr>
      <p:scale>
        <a:sx n="3" d="2"/>
        <a:sy n="3" d="2"/>
      </p:scale>
      <p:origin x="0" y="0"/>
    </p:cViewPr>
  </p:notesTextViewPr>
  <p:sorterViewPr>
    <p:cViewPr>
      <p:scale>
        <a:sx n="40" d="100"/>
        <a:sy n="40" d="100"/>
      </p:scale>
      <p:origin x="0" y="0"/>
    </p:cViewPr>
  </p:sorterViewPr>
  <p:notesViewPr>
    <p:cSldViewPr>
      <p:cViewPr varScale="1">
        <p:scale>
          <a:sx n="52" d="100"/>
          <a:sy n="52" d="100"/>
        </p:scale>
        <p:origin x="-2946" y="-102"/>
      </p:cViewPr>
      <p:guideLst>
        <p:guide orient="horz" pos="3224"/>
        <p:guide pos="2237"/>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viewProps" Target="viewProps.xml"/><Relationship Id="rId5" Type="http://schemas.openxmlformats.org/officeDocument/2006/relationships/slide" Target="slides/slide3.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slide" Target="slides/slide137.xml"/><Relationship Id="rId80" Type="http://schemas.openxmlformats.org/officeDocument/2006/relationships/slide" Target="slides/slide78.xml"/><Relationship Id="rId85" Type="http://schemas.openxmlformats.org/officeDocument/2006/relationships/slide" Target="slides/slide83.xml"/><Relationship Id="rId150" Type="http://schemas.openxmlformats.org/officeDocument/2006/relationships/theme" Target="theme/theme1.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slide" Target="slides/slide127.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40" Type="http://schemas.openxmlformats.org/officeDocument/2006/relationships/slide" Target="slides/slide138.xml"/><Relationship Id="rId145" Type="http://schemas.openxmlformats.org/officeDocument/2006/relationships/slide" Target="slides/slide143.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slide" Target="slides/slide128.xml"/><Relationship Id="rId135" Type="http://schemas.openxmlformats.org/officeDocument/2006/relationships/slide" Target="slides/slide133.xml"/><Relationship Id="rId151" Type="http://schemas.openxmlformats.org/officeDocument/2006/relationships/tableStyles" Target="tableStyles.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notesMaster" Target="notesMasters/notesMaster1.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handoutMaster" Target="handoutMasters/handoutMaster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6" Type="http://schemas.openxmlformats.org/officeDocument/2006/relationships/slide" Target="slides/slide14.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spPr>
            <a:solidFill>
              <a:srgbClr val="7030A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ja-JP" sz="12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Lit>
              <c:ptCount val="2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extLst>
                <c:ext xmlns:c15="http://schemas.microsoft.com/office/drawing/2012/chart" uri="{02D57815-91ED-43cb-92C2-25804820EDAC}">
                  <c15:autoCat val="1"/>
                </c:ext>
              </c:extLst>
            </c:strLit>
          </c:cat>
          <c:val>
            <c:numRef>
              <c:f>(Sheet1!$E$5:$E$28,Sheet1!$J$12:$J$14,Sheet1!$M$12:$M$14)</c:f>
              <c:numCache>
                <c:formatCode>General</c:formatCode>
                <c:ptCount val="25"/>
                <c:pt idx="0">
                  <c:v>5</c:v>
                </c:pt>
                <c:pt idx="2">
                  <c:v>8</c:v>
                </c:pt>
                <c:pt idx="5">
                  <c:v>18</c:v>
                </c:pt>
                <c:pt idx="6">
                  <c:v>1</c:v>
                </c:pt>
                <c:pt idx="7">
                  <c:v>1</c:v>
                </c:pt>
                <c:pt idx="8">
                  <c:v>3</c:v>
                </c:pt>
                <c:pt idx="10">
                  <c:v>2</c:v>
                </c:pt>
                <c:pt idx="11">
                  <c:v>4</c:v>
                </c:pt>
                <c:pt idx="12">
                  <c:v>3</c:v>
                </c:pt>
                <c:pt idx="13">
                  <c:v>3</c:v>
                </c:pt>
                <c:pt idx="16">
                  <c:v>25</c:v>
                </c:pt>
                <c:pt idx="17">
                  <c:v>1</c:v>
                </c:pt>
                <c:pt idx="18">
                  <c:v>3</c:v>
                </c:pt>
                <c:pt idx="19">
                  <c:v>10</c:v>
                </c:pt>
                <c:pt idx="20">
                  <c:v>3</c:v>
                </c:pt>
                <c:pt idx="21">
                  <c:v>18</c:v>
                </c:pt>
                <c:pt idx="22">
                  <c:v>5</c:v>
                </c:pt>
                <c:pt idx="23">
                  <c:v>7</c:v>
                </c:pt>
              </c:numCache>
              <c:extLst/>
            </c:numRef>
          </c:val>
          <c:extLst>
            <c:ext xmlns:c16="http://schemas.microsoft.com/office/drawing/2014/chart" uri="{C3380CC4-5D6E-409C-BE32-E72D297353CC}">
              <c16:uniqueId val="{00000000-F691-4A3B-8BA3-01314FB4B3ED}"/>
            </c:ext>
          </c:extLst>
        </c:ser>
        <c:dLbls>
          <c:showLegendKey val="0"/>
          <c:showVal val="0"/>
          <c:showCatName val="0"/>
          <c:showSerName val="0"/>
          <c:showPercent val="0"/>
          <c:showBubbleSize val="0"/>
        </c:dLbls>
        <c:gapWidth val="10"/>
        <c:axId val="532833520"/>
        <c:axId val="532840736"/>
      </c:barChart>
      <c:catAx>
        <c:axId val="532833520"/>
        <c:scaling>
          <c:orientation val="maxMin"/>
        </c:scaling>
        <c:delete val="1"/>
        <c:axPos val="l"/>
        <c:numFmt formatCode="General" sourceLinked="0"/>
        <c:majorTickMark val="none"/>
        <c:minorTickMark val="none"/>
        <c:tickLblPos val="nextTo"/>
        <c:crossAx val="532840736"/>
        <c:crosses val="autoZero"/>
        <c:auto val="1"/>
        <c:lblAlgn val="ctr"/>
        <c:lblOffset val="100"/>
        <c:noMultiLvlLbl val="0"/>
      </c:catAx>
      <c:valAx>
        <c:axId val="532840736"/>
        <c:scaling>
          <c:orientation val="minMax"/>
        </c:scaling>
        <c:delete val="1"/>
        <c:axPos val="t"/>
        <c:majorGridlines>
          <c:spPr>
            <a:ln w="0" cap="flat" cmpd="sng" algn="ctr">
              <a:noFill/>
              <a:round/>
            </a:ln>
            <a:effectLst/>
          </c:spPr>
        </c:majorGridlines>
        <c:numFmt formatCode="General" sourceLinked="1"/>
        <c:majorTickMark val="none"/>
        <c:minorTickMark val="none"/>
        <c:tickLblPos val="nextTo"/>
        <c:crossAx val="532833520"/>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ja-JP"/>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spPr>
            <a:solidFill>
              <a:srgbClr val="7030A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ja-JP" sz="12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Lit>
              <c:ptCount val="1"/>
              <c:pt idx="0">
                <c:v>26</c:v>
              </c:pt>
              <c:extLst>
                <c:ext xmlns:c15="http://schemas.microsoft.com/office/drawing/2012/chart" uri="{02D57815-91ED-43cb-92C2-25804820EDAC}">
                  <c15:autoCat val="1"/>
                </c:ext>
              </c:extLst>
            </c:strLit>
          </c:cat>
          <c:val>
            <c:numRef>
              <c:f>(Sheet1!$E$5:$E$28,Sheet1!$J$12:$J$14,Sheet1!$M$12:$M$14)</c:f>
              <c:numCache>
                <c:formatCode>General</c:formatCode>
                <c:ptCount val="1"/>
                <c:pt idx="0">
                  <c:v>12</c:v>
                </c:pt>
              </c:numCache>
              <c:extLst/>
            </c:numRef>
          </c:val>
          <c:extLst>
            <c:ext xmlns:c16="http://schemas.microsoft.com/office/drawing/2014/chart" uri="{C3380CC4-5D6E-409C-BE32-E72D297353CC}">
              <c16:uniqueId val="{00000000-F691-4A3B-8BA3-01314FB4B3ED}"/>
            </c:ext>
          </c:extLst>
        </c:ser>
        <c:dLbls>
          <c:showLegendKey val="0"/>
          <c:showVal val="0"/>
          <c:showCatName val="0"/>
          <c:showSerName val="0"/>
          <c:showPercent val="0"/>
          <c:showBubbleSize val="0"/>
        </c:dLbls>
        <c:gapWidth val="10"/>
        <c:axId val="532833520"/>
        <c:axId val="532840736"/>
      </c:barChart>
      <c:catAx>
        <c:axId val="532833520"/>
        <c:scaling>
          <c:orientation val="maxMin"/>
        </c:scaling>
        <c:delete val="1"/>
        <c:axPos val="l"/>
        <c:numFmt formatCode="General" sourceLinked="0"/>
        <c:majorTickMark val="none"/>
        <c:minorTickMark val="none"/>
        <c:tickLblPos val="nextTo"/>
        <c:crossAx val="532840736"/>
        <c:crosses val="autoZero"/>
        <c:auto val="1"/>
        <c:lblAlgn val="ctr"/>
        <c:lblOffset val="100"/>
        <c:noMultiLvlLbl val="0"/>
      </c:catAx>
      <c:valAx>
        <c:axId val="532840736"/>
        <c:scaling>
          <c:orientation val="minMax"/>
        </c:scaling>
        <c:delete val="1"/>
        <c:axPos val="t"/>
        <c:majorGridlines>
          <c:spPr>
            <a:ln w="0" cap="flat" cmpd="sng" algn="ctr">
              <a:noFill/>
              <a:round/>
            </a:ln>
            <a:effectLst/>
          </c:spPr>
        </c:majorGridlines>
        <c:numFmt formatCode="General" sourceLinked="1"/>
        <c:majorTickMark val="none"/>
        <c:minorTickMark val="none"/>
        <c:tickLblPos val="nextTo"/>
        <c:crossAx val="532833520"/>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ja-JP"/>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spPr>
            <a:solidFill>
              <a:srgbClr val="7030A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ja-JP" sz="12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Lit>
              <c:ptCount val="1"/>
              <c:pt idx="0">
                <c:v>29</c:v>
              </c:pt>
              <c:extLst>
                <c:ext xmlns:c15="http://schemas.microsoft.com/office/drawing/2012/chart" uri="{02D57815-91ED-43cb-92C2-25804820EDAC}">
                  <c15:autoCat val="1"/>
                </c:ext>
              </c:extLst>
            </c:strLit>
          </c:cat>
          <c:val>
            <c:numRef>
              <c:f>(Sheet1!$E$5:$E$28,Sheet1!$J$12:$J$14,Sheet1!$M$12:$M$14)</c:f>
              <c:numCache>
                <c:formatCode>General</c:formatCode>
                <c:ptCount val="1"/>
                <c:pt idx="0">
                  <c:v>1</c:v>
                </c:pt>
              </c:numCache>
              <c:extLst/>
            </c:numRef>
          </c:val>
          <c:extLst>
            <c:ext xmlns:c16="http://schemas.microsoft.com/office/drawing/2014/chart" uri="{C3380CC4-5D6E-409C-BE32-E72D297353CC}">
              <c16:uniqueId val="{00000000-F691-4A3B-8BA3-01314FB4B3ED}"/>
            </c:ext>
          </c:extLst>
        </c:ser>
        <c:dLbls>
          <c:showLegendKey val="0"/>
          <c:showVal val="0"/>
          <c:showCatName val="0"/>
          <c:showSerName val="0"/>
          <c:showPercent val="0"/>
          <c:showBubbleSize val="0"/>
        </c:dLbls>
        <c:gapWidth val="10"/>
        <c:axId val="532833520"/>
        <c:axId val="532840736"/>
      </c:barChart>
      <c:catAx>
        <c:axId val="532833520"/>
        <c:scaling>
          <c:orientation val="maxMin"/>
        </c:scaling>
        <c:delete val="1"/>
        <c:axPos val="l"/>
        <c:numFmt formatCode="General" sourceLinked="0"/>
        <c:majorTickMark val="none"/>
        <c:minorTickMark val="none"/>
        <c:tickLblPos val="nextTo"/>
        <c:crossAx val="532840736"/>
        <c:crosses val="autoZero"/>
        <c:auto val="1"/>
        <c:lblAlgn val="ctr"/>
        <c:lblOffset val="100"/>
        <c:noMultiLvlLbl val="0"/>
      </c:catAx>
      <c:valAx>
        <c:axId val="532840736"/>
        <c:scaling>
          <c:orientation val="minMax"/>
        </c:scaling>
        <c:delete val="1"/>
        <c:axPos val="t"/>
        <c:majorGridlines>
          <c:spPr>
            <a:ln w="0" cap="flat" cmpd="sng" algn="ctr">
              <a:noFill/>
              <a:round/>
            </a:ln>
            <a:effectLst/>
          </c:spPr>
        </c:majorGridlines>
        <c:numFmt formatCode="General" sourceLinked="1"/>
        <c:majorTickMark val="none"/>
        <c:minorTickMark val="none"/>
        <c:tickLblPos val="nextTo"/>
        <c:crossAx val="532833520"/>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ja-JP"/>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1" y="0"/>
            <a:ext cx="3076977" cy="512143"/>
          </a:xfrm>
          <a:prstGeom prst="rect">
            <a:avLst/>
          </a:prstGeom>
        </p:spPr>
        <p:txBody>
          <a:bodyPr vert="horz" lIns="95463" tIns="47732" rIns="95463" bIns="47732" rtlCol="0"/>
          <a:lstStyle>
            <a:lvl1pPr algn="l">
              <a:defRPr sz="1300"/>
            </a:lvl1pPr>
          </a:lstStyle>
          <a:p>
            <a:endParaRPr kumimoji="1" lang="ja-JP" altLang="en-US"/>
          </a:p>
        </p:txBody>
      </p:sp>
      <p:sp>
        <p:nvSpPr>
          <p:cNvPr id="3" name="日付プレースホルダー 2"/>
          <p:cNvSpPr>
            <a:spLocks noGrp="1"/>
          </p:cNvSpPr>
          <p:nvPr>
            <p:ph type="dt" sz="quarter" idx="1"/>
          </p:nvPr>
        </p:nvSpPr>
        <p:spPr>
          <a:xfrm>
            <a:off x="4020650" y="0"/>
            <a:ext cx="3076976" cy="512143"/>
          </a:xfrm>
          <a:prstGeom prst="rect">
            <a:avLst/>
          </a:prstGeom>
        </p:spPr>
        <p:txBody>
          <a:bodyPr vert="horz" lIns="95463" tIns="47732" rIns="95463" bIns="47732" rtlCol="0"/>
          <a:lstStyle>
            <a:lvl1pPr algn="r">
              <a:defRPr sz="1300"/>
            </a:lvl1pPr>
          </a:lstStyle>
          <a:p>
            <a:fld id="{C8D7285D-F9D3-4EDE-9F85-87734EBDA9DD}" type="datetimeFigureOut">
              <a:rPr kumimoji="1" lang="ja-JP" altLang="en-US" smtClean="0"/>
              <a:t>2026/5/12</a:t>
            </a:fld>
            <a:endParaRPr kumimoji="1" lang="ja-JP" altLang="en-US"/>
          </a:p>
        </p:txBody>
      </p:sp>
      <p:sp>
        <p:nvSpPr>
          <p:cNvPr id="4" name="フッター プレースホルダー 3"/>
          <p:cNvSpPr>
            <a:spLocks noGrp="1"/>
          </p:cNvSpPr>
          <p:nvPr>
            <p:ph type="ftr" sz="quarter" idx="2"/>
          </p:nvPr>
        </p:nvSpPr>
        <p:spPr>
          <a:xfrm>
            <a:off x="1" y="9720824"/>
            <a:ext cx="3076977" cy="512142"/>
          </a:xfrm>
          <a:prstGeom prst="rect">
            <a:avLst/>
          </a:prstGeom>
        </p:spPr>
        <p:txBody>
          <a:bodyPr vert="horz" lIns="95463" tIns="47732" rIns="95463" bIns="47732" rtlCol="0" anchor="b"/>
          <a:lstStyle>
            <a:lvl1pPr algn="l">
              <a:defRPr sz="1300"/>
            </a:lvl1pPr>
          </a:lstStyle>
          <a:p>
            <a:endParaRPr kumimoji="1" lang="ja-JP" altLang="en-US"/>
          </a:p>
        </p:txBody>
      </p:sp>
      <p:sp>
        <p:nvSpPr>
          <p:cNvPr id="5" name="スライド番号プレースホルダー 4"/>
          <p:cNvSpPr>
            <a:spLocks noGrp="1"/>
          </p:cNvSpPr>
          <p:nvPr>
            <p:ph type="sldNum" sz="quarter" idx="3"/>
          </p:nvPr>
        </p:nvSpPr>
        <p:spPr>
          <a:xfrm>
            <a:off x="4020650" y="9720824"/>
            <a:ext cx="3076976" cy="512142"/>
          </a:xfrm>
          <a:prstGeom prst="rect">
            <a:avLst/>
          </a:prstGeom>
        </p:spPr>
        <p:txBody>
          <a:bodyPr vert="horz" lIns="95463" tIns="47732" rIns="95463" bIns="47732" rtlCol="0" anchor="b"/>
          <a:lstStyle>
            <a:lvl1pPr algn="r">
              <a:defRPr sz="1300"/>
            </a:lvl1pPr>
          </a:lstStyle>
          <a:p>
            <a:fld id="{E0D8EA65-4796-4C62-A1CC-BA3F767B0BE4}" type="slidenum">
              <a:rPr kumimoji="1" lang="ja-JP" altLang="en-US" smtClean="0"/>
              <a:t>‹#›</a:t>
            </a:fld>
            <a:endParaRPr kumimoji="1" lang="ja-JP" altLang="en-US"/>
          </a:p>
        </p:txBody>
      </p:sp>
    </p:spTree>
    <p:extLst>
      <p:ext uri="{BB962C8B-B14F-4D97-AF65-F5344CB8AC3E}">
        <p14:creationId xmlns:p14="http://schemas.microsoft.com/office/powerpoint/2010/main" val="344621928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3076364" cy="511731"/>
          </a:xfrm>
          <a:prstGeom prst="rect">
            <a:avLst/>
          </a:prstGeom>
        </p:spPr>
        <p:txBody>
          <a:bodyPr vert="horz" lIns="95463" tIns="47732" rIns="95463" bIns="47732" rtlCol="0"/>
          <a:lstStyle>
            <a:lvl1pPr algn="l" fontAlgn="auto">
              <a:spcBef>
                <a:spcPts val="0"/>
              </a:spcBef>
              <a:spcAft>
                <a:spcPts val="0"/>
              </a:spcAft>
              <a:defRPr sz="1300">
                <a:latin typeface="+mn-lt"/>
                <a:ea typeface="+mn-ea"/>
                <a:cs typeface="+mn-cs"/>
              </a:defRPr>
            </a:lvl1pPr>
          </a:lstStyle>
          <a:p>
            <a:pPr>
              <a:defRPr/>
            </a:pPr>
            <a:endParaRPr lang="ja-JP" altLang="en-US"/>
          </a:p>
        </p:txBody>
      </p:sp>
      <p:sp>
        <p:nvSpPr>
          <p:cNvPr id="3" name="日付プレースホルダー 2"/>
          <p:cNvSpPr>
            <a:spLocks noGrp="1"/>
          </p:cNvSpPr>
          <p:nvPr>
            <p:ph type="dt" idx="1"/>
          </p:nvPr>
        </p:nvSpPr>
        <p:spPr>
          <a:xfrm>
            <a:off x="4021294" y="0"/>
            <a:ext cx="3076364" cy="511731"/>
          </a:xfrm>
          <a:prstGeom prst="rect">
            <a:avLst/>
          </a:prstGeom>
        </p:spPr>
        <p:txBody>
          <a:bodyPr vert="horz" lIns="95463" tIns="47732" rIns="95463" bIns="47732" rtlCol="0"/>
          <a:lstStyle>
            <a:lvl1pPr algn="r" fontAlgn="auto">
              <a:spcBef>
                <a:spcPts val="0"/>
              </a:spcBef>
              <a:spcAft>
                <a:spcPts val="0"/>
              </a:spcAft>
              <a:defRPr sz="1300">
                <a:latin typeface="+mn-lt"/>
                <a:ea typeface="+mn-ea"/>
                <a:cs typeface="+mn-cs"/>
              </a:defRPr>
            </a:lvl1pPr>
          </a:lstStyle>
          <a:p>
            <a:pPr>
              <a:defRPr/>
            </a:pPr>
            <a:fld id="{F3FE58DD-4802-436A-AE5C-2372E300BD2A}" type="datetimeFigureOut">
              <a:rPr lang="ja-JP" altLang="en-US"/>
              <a:pPr>
                <a:defRPr/>
              </a:pPr>
              <a:t>2026/5/12</a:t>
            </a:fld>
            <a:endParaRPr lang="ja-JP" altLang="en-US"/>
          </a:p>
        </p:txBody>
      </p:sp>
      <p:sp>
        <p:nvSpPr>
          <p:cNvPr id="4" name="スライド イメージ プレースホルダー 3"/>
          <p:cNvSpPr>
            <a:spLocks noGrp="1" noRot="1" noChangeAspect="1"/>
          </p:cNvSpPr>
          <p:nvPr>
            <p:ph type="sldImg" idx="2"/>
          </p:nvPr>
        </p:nvSpPr>
        <p:spPr>
          <a:xfrm>
            <a:off x="138113" y="766763"/>
            <a:ext cx="6823075" cy="3838575"/>
          </a:xfrm>
          <a:prstGeom prst="rect">
            <a:avLst/>
          </a:prstGeom>
          <a:noFill/>
          <a:ln w="12700">
            <a:solidFill>
              <a:prstClr val="black"/>
            </a:solidFill>
          </a:ln>
        </p:spPr>
        <p:txBody>
          <a:bodyPr vert="horz" lIns="95463" tIns="47732" rIns="95463" bIns="47732" rtlCol="0" anchor="ctr"/>
          <a:lstStyle/>
          <a:p>
            <a:pPr lvl="0"/>
            <a:endParaRPr lang="ja-JP" altLang="en-US" noProof="0"/>
          </a:p>
        </p:txBody>
      </p:sp>
      <p:sp>
        <p:nvSpPr>
          <p:cNvPr id="5" name="ノート プレースホルダー 4"/>
          <p:cNvSpPr>
            <a:spLocks noGrp="1"/>
          </p:cNvSpPr>
          <p:nvPr>
            <p:ph type="body" sz="quarter" idx="3"/>
          </p:nvPr>
        </p:nvSpPr>
        <p:spPr>
          <a:xfrm>
            <a:off x="709931" y="4861442"/>
            <a:ext cx="5679440" cy="4605576"/>
          </a:xfrm>
          <a:prstGeom prst="rect">
            <a:avLst/>
          </a:prstGeom>
        </p:spPr>
        <p:txBody>
          <a:bodyPr vert="horz" lIns="95463" tIns="47732" rIns="95463" bIns="47732" rtlCol="0"/>
          <a:lstStyle/>
          <a:p>
            <a:pPr lvl="0"/>
            <a:r>
              <a:rPr lang="ja-JP" altLang="en-US" noProof="0"/>
              <a:t>マスター テキストの書式設定</a:t>
            </a:r>
          </a:p>
          <a:p>
            <a:pPr lvl="1"/>
            <a:r>
              <a:rPr lang="ja-JP" altLang="en-US" noProof="0"/>
              <a:t>第 </a:t>
            </a:r>
            <a:r>
              <a:rPr lang="en-US" altLang="ja-JP" noProof="0"/>
              <a:t>2 </a:t>
            </a:r>
            <a:r>
              <a:rPr lang="ja-JP" altLang="en-US" noProof="0"/>
              <a:t>レベル</a:t>
            </a:r>
          </a:p>
          <a:p>
            <a:pPr lvl="2"/>
            <a:r>
              <a:rPr lang="ja-JP" altLang="en-US" noProof="0"/>
              <a:t>第 </a:t>
            </a:r>
            <a:r>
              <a:rPr lang="en-US" altLang="ja-JP" noProof="0"/>
              <a:t>3 </a:t>
            </a:r>
            <a:r>
              <a:rPr lang="ja-JP" altLang="en-US" noProof="0"/>
              <a:t>レベル</a:t>
            </a:r>
          </a:p>
          <a:p>
            <a:pPr lvl="3"/>
            <a:r>
              <a:rPr lang="ja-JP" altLang="en-US" noProof="0"/>
              <a:t>第 </a:t>
            </a:r>
            <a:r>
              <a:rPr lang="en-US" altLang="ja-JP" noProof="0"/>
              <a:t>4 </a:t>
            </a:r>
            <a:r>
              <a:rPr lang="ja-JP" altLang="en-US" noProof="0"/>
              <a:t>レベル</a:t>
            </a:r>
          </a:p>
          <a:p>
            <a:pPr lvl="4"/>
            <a:r>
              <a:rPr lang="ja-JP" altLang="en-US" noProof="0"/>
              <a:t>第 </a:t>
            </a:r>
            <a:r>
              <a:rPr lang="en-US" altLang="ja-JP" noProof="0"/>
              <a:t>5 </a:t>
            </a:r>
            <a:r>
              <a:rPr lang="ja-JP" altLang="en-US" noProof="0"/>
              <a:t>レベル</a:t>
            </a:r>
          </a:p>
        </p:txBody>
      </p:sp>
      <p:sp>
        <p:nvSpPr>
          <p:cNvPr id="6" name="フッター プレースホルダー 5"/>
          <p:cNvSpPr>
            <a:spLocks noGrp="1"/>
          </p:cNvSpPr>
          <p:nvPr>
            <p:ph type="ftr" sz="quarter" idx="4"/>
          </p:nvPr>
        </p:nvSpPr>
        <p:spPr>
          <a:xfrm>
            <a:off x="0" y="9721106"/>
            <a:ext cx="3076364" cy="511731"/>
          </a:xfrm>
          <a:prstGeom prst="rect">
            <a:avLst/>
          </a:prstGeom>
        </p:spPr>
        <p:txBody>
          <a:bodyPr vert="horz" lIns="95463" tIns="47732" rIns="95463" bIns="47732" rtlCol="0" anchor="b"/>
          <a:lstStyle>
            <a:lvl1pPr algn="l" fontAlgn="auto">
              <a:spcBef>
                <a:spcPts val="0"/>
              </a:spcBef>
              <a:spcAft>
                <a:spcPts val="0"/>
              </a:spcAft>
              <a:defRPr sz="1300">
                <a:latin typeface="+mn-lt"/>
                <a:ea typeface="+mn-ea"/>
                <a:cs typeface="+mn-cs"/>
              </a:defRPr>
            </a:lvl1pPr>
          </a:lstStyle>
          <a:p>
            <a:pPr>
              <a:defRPr/>
            </a:pPr>
            <a:endParaRPr lang="ja-JP" altLang="en-US"/>
          </a:p>
        </p:txBody>
      </p:sp>
      <p:sp>
        <p:nvSpPr>
          <p:cNvPr id="7" name="スライド番号プレースホルダー 6"/>
          <p:cNvSpPr>
            <a:spLocks noGrp="1"/>
          </p:cNvSpPr>
          <p:nvPr>
            <p:ph type="sldNum" sz="quarter" idx="5"/>
          </p:nvPr>
        </p:nvSpPr>
        <p:spPr>
          <a:xfrm>
            <a:off x="4021294" y="9721106"/>
            <a:ext cx="3076364" cy="511731"/>
          </a:xfrm>
          <a:prstGeom prst="rect">
            <a:avLst/>
          </a:prstGeom>
        </p:spPr>
        <p:txBody>
          <a:bodyPr vert="horz" lIns="95463" tIns="47732" rIns="95463" bIns="47732" rtlCol="0" anchor="b"/>
          <a:lstStyle>
            <a:lvl1pPr algn="r" fontAlgn="auto">
              <a:spcBef>
                <a:spcPts val="0"/>
              </a:spcBef>
              <a:spcAft>
                <a:spcPts val="0"/>
              </a:spcAft>
              <a:defRPr sz="1300">
                <a:latin typeface="+mn-lt"/>
                <a:ea typeface="+mn-ea"/>
                <a:cs typeface="+mn-cs"/>
              </a:defRPr>
            </a:lvl1pPr>
          </a:lstStyle>
          <a:p>
            <a:pPr>
              <a:defRPr/>
            </a:pPr>
            <a:fld id="{3AF7BD1D-C5D9-46F1-BA17-424B921E7481}" type="slidenum">
              <a:rPr lang="ja-JP" altLang="en-US"/>
              <a:pPr>
                <a:defRPr/>
              </a:pPr>
              <a:t>‹#›</a:t>
            </a:fld>
            <a:endParaRPr lang="ja-JP" altLang="en-US"/>
          </a:p>
        </p:txBody>
      </p:sp>
    </p:spTree>
    <p:extLst>
      <p:ext uri="{BB962C8B-B14F-4D97-AF65-F5344CB8AC3E}">
        <p14:creationId xmlns:p14="http://schemas.microsoft.com/office/powerpoint/2010/main" val="1959386645"/>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kumimoji="1" sz="1800" kern="1200">
        <a:solidFill>
          <a:schemeClr val="tx1"/>
        </a:solidFill>
        <a:latin typeface="+mn-lt"/>
        <a:ea typeface="+mn-ea"/>
        <a:cs typeface="+mn-cs"/>
      </a:defRPr>
    </a:lvl1pPr>
    <a:lvl2pPr marL="685903" algn="l" rtl="0" eaLnBrk="0" fontAlgn="base" hangingPunct="0">
      <a:spcBef>
        <a:spcPct val="30000"/>
      </a:spcBef>
      <a:spcAft>
        <a:spcPct val="0"/>
      </a:spcAft>
      <a:defRPr kumimoji="1" sz="1800" kern="1200">
        <a:solidFill>
          <a:schemeClr val="tx1"/>
        </a:solidFill>
        <a:latin typeface="+mn-lt"/>
        <a:ea typeface="+mn-ea"/>
        <a:cs typeface="+mn-cs"/>
      </a:defRPr>
    </a:lvl2pPr>
    <a:lvl3pPr marL="1371805" algn="l" rtl="0" eaLnBrk="0" fontAlgn="base" hangingPunct="0">
      <a:spcBef>
        <a:spcPct val="30000"/>
      </a:spcBef>
      <a:spcAft>
        <a:spcPct val="0"/>
      </a:spcAft>
      <a:defRPr kumimoji="1" sz="1800" kern="1200">
        <a:solidFill>
          <a:schemeClr val="tx1"/>
        </a:solidFill>
        <a:latin typeface="+mn-lt"/>
        <a:ea typeface="+mn-ea"/>
        <a:cs typeface="+mn-cs"/>
      </a:defRPr>
    </a:lvl3pPr>
    <a:lvl4pPr marL="2057708" algn="l" rtl="0" eaLnBrk="0" fontAlgn="base" hangingPunct="0">
      <a:spcBef>
        <a:spcPct val="30000"/>
      </a:spcBef>
      <a:spcAft>
        <a:spcPct val="0"/>
      </a:spcAft>
      <a:defRPr kumimoji="1" sz="1800" kern="1200">
        <a:solidFill>
          <a:schemeClr val="tx1"/>
        </a:solidFill>
        <a:latin typeface="+mn-lt"/>
        <a:ea typeface="+mn-ea"/>
        <a:cs typeface="+mn-cs"/>
      </a:defRPr>
    </a:lvl4pPr>
    <a:lvl5pPr marL="2743612" algn="l" rtl="0" eaLnBrk="0" fontAlgn="base" hangingPunct="0">
      <a:spcBef>
        <a:spcPct val="30000"/>
      </a:spcBef>
      <a:spcAft>
        <a:spcPct val="0"/>
      </a:spcAft>
      <a:defRPr kumimoji="1" sz="1800" kern="1200">
        <a:solidFill>
          <a:schemeClr val="tx1"/>
        </a:solidFill>
        <a:latin typeface="+mn-lt"/>
        <a:ea typeface="+mn-ea"/>
        <a:cs typeface="+mn-cs"/>
      </a:defRPr>
    </a:lvl5pPr>
    <a:lvl6pPr marL="3429515" algn="l" defTabSz="1371805" rtl="0" eaLnBrk="1" latinLnBrk="0" hangingPunct="1">
      <a:defRPr kumimoji="1" sz="1800" kern="1200">
        <a:solidFill>
          <a:schemeClr val="tx1"/>
        </a:solidFill>
        <a:latin typeface="+mn-lt"/>
        <a:ea typeface="+mn-ea"/>
        <a:cs typeface="+mn-cs"/>
      </a:defRPr>
    </a:lvl6pPr>
    <a:lvl7pPr marL="4115417" algn="l" defTabSz="1371805" rtl="0" eaLnBrk="1" latinLnBrk="0" hangingPunct="1">
      <a:defRPr kumimoji="1" sz="1800" kern="1200">
        <a:solidFill>
          <a:schemeClr val="tx1"/>
        </a:solidFill>
        <a:latin typeface="+mn-lt"/>
        <a:ea typeface="+mn-ea"/>
        <a:cs typeface="+mn-cs"/>
      </a:defRPr>
    </a:lvl7pPr>
    <a:lvl8pPr marL="4801320" algn="l" defTabSz="1371805" rtl="0" eaLnBrk="1" latinLnBrk="0" hangingPunct="1">
      <a:defRPr kumimoji="1" sz="1800" kern="1200">
        <a:solidFill>
          <a:schemeClr val="tx1"/>
        </a:solidFill>
        <a:latin typeface="+mn-lt"/>
        <a:ea typeface="+mn-ea"/>
        <a:cs typeface="+mn-cs"/>
      </a:defRPr>
    </a:lvl8pPr>
    <a:lvl9pPr marL="5487223" algn="l" defTabSz="1371805" rtl="0" eaLnBrk="1" latinLnBrk="0" hangingPunct="1">
      <a:defRPr kumimoji="1"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pPr>
                <a:defRPr/>
              </a:pPr>
              <a:t>4</a:t>
            </a:fld>
            <a:endParaRPr lang="ja-JP" altLang="en-US"/>
          </a:p>
        </p:txBody>
      </p:sp>
    </p:spTree>
    <p:extLst>
      <p:ext uri="{BB962C8B-B14F-4D97-AF65-F5344CB8AC3E}">
        <p14:creationId xmlns:p14="http://schemas.microsoft.com/office/powerpoint/2010/main" val="297663304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54634">
              <a:defRPr/>
            </a:pPr>
            <a:fld id="{3AF7BD1D-C5D9-46F1-BA17-424B921E7481}" type="slidenum">
              <a:rPr lang="ja-JP" altLang="en-US">
                <a:solidFill>
                  <a:prstClr val="black"/>
                </a:solidFill>
                <a:latin typeface="Calibri"/>
                <a:ea typeface="ＭＳ Ｐゴシック" panose="020B0600070205080204" pitchFamily="50" charset="-128"/>
              </a:rPr>
              <a:pPr defTabSz="954634">
                <a:defRPr/>
              </a:pPr>
              <a:t>22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12244076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54634">
              <a:defRPr/>
            </a:pPr>
            <a:fld id="{3AF7BD1D-C5D9-46F1-BA17-424B921E7481}" type="slidenum">
              <a:rPr lang="ja-JP" altLang="en-US">
                <a:solidFill>
                  <a:prstClr val="black"/>
                </a:solidFill>
                <a:latin typeface="Calibri"/>
                <a:ea typeface="ＭＳ Ｐゴシック" panose="020B0600070205080204" pitchFamily="50" charset="-128"/>
              </a:rPr>
              <a:pPr defTabSz="954634">
                <a:defRPr/>
              </a:pPr>
              <a:t>23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5247315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24</a:t>
            </a:fld>
            <a:endParaRPr lang="ja-JP" altLang="en-US">
              <a:solidFill>
                <a:prstClr val="black"/>
              </a:solidFill>
            </a:endParaRPr>
          </a:p>
        </p:txBody>
      </p:sp>
    </p:spTree>
    <p:extLst>
      <p:ext uri="{BB962C8B-B14F-4D97-AF65-F5344CB8AC3E}">
        <p14:creationId xmlns:p14="http://schemas.microsoft.com/office/powerpoint/2010/main" val="330730577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54634">
              <a:defRPr/>
            </a:pPr>
            <a:fld id="{3AF7BD1D-C5D9-46F1-BA17-424B921E7481}" type="slidenum">
              <a:rPr lang="ja-JP" altLang="en-US">
                <a:solidFill>
                  <a:prstClr val="black"/>
                </a:solidFill>
                <a:latin typeface="Calibri"/>
                <a:ea typeface="ＭＳ Ｐゴシック" panose="020B0600070205080204" pitchFamily="50" charset="-128"/>
              </a:rPr>
              <a:pPr defTabSz="954634">
                <a:defRPr/>
              </a:pPr>
              <a:t>25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0853706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26</a:t>
            </a:fld>
            <a:endParaRPr lang="ja-JP" altLang="en-US">
              <a:solidFill>
                <a:prstClr val="black"/>
              </a:solidFill>
            </a:endParaRPr>
          </a:p>
        </p:txBody>
      </p:sp>
    </p:spTree>
    <p:extLst>
      <p:ext uri="{BB962C8B-B14F-4D97-AF65-F5344CB8AC3E}">
        <p14:creationId xmlns:p14="http://schemas.microsoft.com/office/powerpoint/2010/main" val="330730577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27</a:t>
            </a:fld>
            <a:endParaRPr lang="ja-JP" altLang="en-US">
              <a:solidFill>
                <a:prstClr val="black"/>
              </a:solidFill>
            </a:endParaRPr>
          </a:p>
        </p:txBody>
      </p:sp>
    </p:spTree>
    <p:extLst>
      <p:ext uri="{BB962C8B-B14F-4D97-AF65-F5344CB8AC3E}">
        <p14:creationId xmlns:p14="http://schemas.microsoft.com/office/powerpoint/2010/main" val="33073057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32</a:t>
            </a:fld>
            <a:endParaRPr lang="ja-JP" altLang="en-US">
              <a:solidFill>
                <a:prstClr val="black"/>
              </a:solidFill>
            </a:endParaRPr>
          </a:p>
        </p:txBody>
      </p:sp>
    </p:spTree>
    <p:extLst>
      <p:ext uri="{BB962C8B-B14F-4D97-AF65-F5344CB8AC3E}">
        <p14:creationId xmlns:p14="http://schemas.microsoft.com/office/powerpoint/2010/main" val="330730577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34</a:t>
            </a:fld>
            <a:endParaRPr lang="ja-JP" altLang="en-US">
              <a:solidFill>
                <a:prstClr val="black"/>
              </a:solidFill>
            </a:endParaRPr>
          </a:p>
        </p:txBody>
      </p:sp>
    </p:spTree>
    <p:extLst>
      <p:ext uri="{BB962C8B-B14F-4D97-AF65-F5344CB8AC3E}">
        <p14:creationId xmlns:p14="http://schemas.microsoft.com/office/powerpoint/2010/main" val="330730577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35</a:t>
            </a:fld>
            <a:endParaRPr lang="ja-JP" altLang="en-US">
              <a:solidFill>
                <a:prstClr val="black"/>
              </a:solidFill>
            </a:endParaRPr>
          </a:p>
        </p:txBody>
      </p:sp>
    </p:spTree>
    <p:extLst>
      <p:ext uri="{BB962C8B-B14F-4D97-AF65-F5344CB8AC3E}">
        <p14:creationId xmlns:p14="http://schemas.microsoft.com/office/powerpoint/2010/main" val="330730577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36</a:t>
            </a:fld>
            <a:endParaRPr lang="ja-JP" altLang="en-US">
              <a:solidFill>
                <a:prstClr val="black"/>
              </a:solidFill>
            </a:endParaRPr>
          </a:p>
        </p:txBody>
      </p:sp>
    </p:spTree>
    <p:extLst>
      <p:ext uri="{BB962C8B-B14F-4D97-AF65-F5344CB8AC3E}">
        <p14:creationId xmlns:p14="http://schemas.microsoft.com/office/powerpoint/2010/main" val="330730577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pPr>
                <a:defRPr/>
              </a:pPr>
              <a:t>5</a:t>
            </a:fld>
            <a:endParaRPr lang="ja-JP" altLang="en-US"/>
          </a:p>
        </p:txBody>
      </p:sp>
    </p:spTree>
    <p:extLst>
      <p:ext uri="{BB962C8B-B14F-4D97-AF65-F5344CB8AC3E}">
        <p14:creationId xmlns:p14="http://schemas.microsoft.com/office/powerpoint/2010/main" val="203522387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37</a:t>
            </a:fld>
            <a:endParaRPr lang="ja-JP" altLang="en-US">
              <a:solidFill>
                <a:prstClr val="black"/>
              </a:solidFill>
            </a:endParaRPr>
          </a:p>
        </p:txBody>
      </p:sp>
    </p:spTree>
    <p:extLst>
      <p:ext uri="{BB962C8B-B14F-4D97-AF65-F5344CB8AC3E}">
        <p14:creationId xmlns:p14="http://schemas.microsoft.com/office/powerpoint/2010/main" val="330730577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38</a:t>
            </a:fld>
            <a:endParaRPr lang="ja-JP" altLang="en-US">
              <a:solidFill>
                <a:prstClr val="black"/>
              </a:solidFill>
            </a:endParaRPr>
          </a:p>
        </p:txBody>
      </p:sp>
    </p:spTree>
    <p:extLst>
      <p:ext uri="{BB962C8B-B14F-4D97-AF65-F5344CB8AC3E}">
        <p14:creationId xmlns:p14="http://schemas.microsoft.com/office/powerpoint/2010/main" val="81218506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pPr>
                <a:defRPr/>
              </a:pPr>
              <a:t>39</a:t>
            </a:fld>
            <a:endParaRPr lang="ja-JP" altLang="en-US"/>
          </a:p>
        </p:txBody>
      </p:sp>
    </p:spTree>
    <p:extLst>
      <p:ext uri="{BB962C8B-B14F-4D97-AF65-F5344CB8AC3E}">
        <p14:creationId xmlns:p14="http://schemas.microsoft.com/office/powerpoint/2010/main" val="358726469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pPr>
                <a:defRPr/>
              </a:pPr>
              <a:t>40</a:t>
            </a:fld>
            <a:endParaRPr lang="ja-JP" altLang="en-US"/>
          </a:p>
        </p:txBody>
      </p:sp>
    </p:spTree>
    <p:extLst>
      <p:ext uri="{BB962C8B-B14F-4D97-AF65-F5344CB8AC3E}">
        <p14:creationId xmlns:p14="http://schemas.microsoft.com/office/powerpoint/2010/main" val="46940061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57</a:t>
            </a:fld>
            <a:endParaRPr lang="ja-JP" altLang="en-US">
              <a:solidFill>
                <a:prstClr val="black"/>
              </a:solidFill>
            </a:endParaRPr>
          </a:p>
        </p:txBody>
      </p:sp>
    </p:spTree>
    <p:extLst>
      <p:ext uri="{BB962C8B-B14F-4D97-AF65-F5344CB8AC3E}">
        <p14:creationId xmlns:p14="http://schemas.microsoft.com/office/powerpoint/2010/main" val="151337345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54634">
              <a:defRPr/>
            </a:pPr>
            <a:fld id="{3AF7BD1D-C5D9-46F1-BA17-424B921E7481}" type="slidenum">
              <a:rPr lang="ja-JP" altLang="en-US">
                <a:solidFill>
                  <a:prstClr val="black"/>
                </a:solidFill>
                <a:latin typeface="Calibri"/>
                <a:ea typeface="ＭＳ Ｐゴシック" panose="020B0600070205080204" pitchFamily="50" charset="-128"/>
              </a:rPr>
              <a:pPr defTabSz="954634">
                <a:defRPr/>
              </a:pPr>
              <a:t>58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17602327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54634">
              <a:defRPr/>
            </a:pPr>
            <a:fld id="{3AF7BD1D-C5D9-46F1-BA17-424B921E7481}" type="slidenum">
              <a:rPr lang="ja-JP" altLang="en-US">
                <a:solidFill>
                  <a:prstClr val="black"/>
                </a:solidFill>
                <a:latin typeface="Calibri"/>
                <a:ea typeface="ＭＳ Ｐゴシック" panose="020B0600070205080204" pitchFamily="50" charset="-128"/>
              </a:rPr>
              <a:pPr defTabSz="954634">
                <a:defRPr/>
              </a:pPr>
              <a:t>59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09817535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54634">
              <a:defRPr/>
            </a:pPr>
            <a:fld id="{3AF7BD1D-C5D9-46F1-BA17-424B921E7481}" type="slidenum">
              <a:rPr lang="ja-JP" altLang="en-US">
                <a:solidFill>
                  <a:prstClr val="black"/>
                </a:solidFill>
                <a:latin typeface="Calibri"/>
                <a:ea typeface="ＭＳ Ｐゴシック" panose="020B0600070205080204" pitchFamily="50" charset="-128"/>
              </a:rPr>
              <a:pPr defTabSz="954634">
                <a:defRPr/>
              </a:pPr>
              <a:t>60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90683563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54634">
              <a:defRPr/>
            </a:pPr>
            <a:r>
              <a:rPr kumimoji="1" lang="ja-JP" altLang="en-US" dirty="0"/>
              <a:t>表追加</a:t>
            </a:r>
          </a:p>
        </p:txBody>
      </p:sp>
      <p:sp>
        <p:nvSpPr>
          <p:cNvPr id="4" name="スライド番号プレースホルダー 3"/>
          <p:cNvSpPr>
            <a:spLocks noGrp="1"/>
          </p:cNvSpPr>
          <p:nvPr>
            <p:ph type="sldNum" sz="quarter" idx="5"/>
          </p:nvPr>
        </p:nvSpPr>
        <p:spPr/>
        <p:txBody>
          <a:bodyPr/>
          <a:lstStyle/>
          <a:p>
            <a:pPr>
              <a:defRPr/>
            </a:pPr>
            <a:fld id="{3AF7BD1D-C5D9-46F1-BA17-424B921E7481}" type="slidenum">
              <a:rPr lang="ja-JP" altLang="en-US" smtClean="0"/>
              <a:pPr>
                <a:defRPr/>
              </a:pPr>
              <a:t>64</a:t>
            </a:fld>
            <a:endParaRPr lang="ja-JP" altLang="en-US"/>
          </a:p>
        </p:txBody>
      </p:sp>
    </p:spTree>
    <p:extLst>
      <p:ext uri="{BB962C8B-B14F-4D97-AF65-F5344CB8AC3E}">
        <p14:creationId xmlns:p14="http://schemas.microsoft.com/office/powerpoint/2010/main" val="236048187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pPr>
                <a:defRPr/>
              </a:pPr>
              <a:t>66</a:t>
            </a:fld>
            <a:endParaRPr lang="ja-JP" altLang="en-US"/>
          </a:p>
        </p:txBody>
      </p:sp>
    </p:spTree>
    <p:extLst>
      <p:ext uri="{BB962C8B-B14F-4D97-AF65-F5344CB8AC3E}">
        <p14:creationId xmlns:p14="http://schemas.microsoft.com/office/powerpoint/2010/main" val="420040641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pPr>
                <a:defRPr/>
              </a:pPr>
              <a:t>12</a:t>
            </a:fld>
            <a:endParaRPr lang="ja-JP" altLang="en-US" dirty="0"/>
          </a:p>
        </p:txBody>
      </p:sp>
    </p:spTree>
    <p:extLst>
      <p:ext uri="{BB962C8B-B14F-4D97-AF65-F5344CB8AC3E}">
        <p14:creationId xmlns:p14="http://schemas.microsoft.com/office/powerpoint/2010/main" val="276100923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pPr>
                <a:defRPr/>
              </a:pPr>
              <a:t>76</a:t>
            </a:fld>
            <a:endParaRPr lang="ja-JP" altLang="en-US"/>
          </a:p>
        </p:txBody>
      </p:sp>
    </p:spTree>
    <p:extLst>
      <p:ext uri="{BB962C8B-B14F-4D97-AF65-F5344CB8AC3E}">
        <p14:creationId xmlns:p14="http://schemas.microsoft.com/office/powerpoint/2010/main" val="300849883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F7BD1D-C5D9-46F1-BA17-424B921E7481}" type="slidenum">
              <a:rPr kumimoji="1" lang="ja-JP" altLang="en-US" sz="13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1" lang="ja-JP" altLang="en-US" sz="13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808869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pPr>
                <a:defRPr/>
              </a:pPr>
              <a:t>81</a:t>
            </a:fld>
            <a:endParaRPr lang="ja-JP" altLang="en-US"/>
          </a:p>
        </p:txBody>
      </p:sp>
    </p:spTree>
    <p:extLst>
      <p:ext uri="{BB962C8B-B14F-4D97-AF65-F5344CB8AC3E}">
        <p14:creationId xmlns:p14="http://schemas.microsoft.com/office/powerpoint/2010/main" val="378811752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表変更</a:t>
            </a:r>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82</a:t>
            </a:fld>
            <a:endParaRPr lang="ja-JP" altLang="en-US">
              <a:solidFill>
                <a:prstClr val="black"/>
              </a:solidFill>
            </a:endParaRPr>
          </a:p>
        </p:txBody>
      </p:sp>
    </p:spTree>
    <p:extLst>
      <p:ext uri="{BB962C8B-B14F-4D97-AF65-F5344CB8AC3E}">
        <p14:creationId xmlns:p14="http://schemas.microsoft.com/office/powerpoint/2010/main" val="378811752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54634">
              <a:defRPr/>
            </a:pPr>
            <a:fld id="{3AF7BD1D-C5D9-46F1-BA17-424B921E7481}" type="slidenum">
              <a:rPr lang="ja-JP" altLang="en-US">
                <a:solidFill>
                  <a:prstClr val="black"/>
                </a:solidFill>
                <a:latin typeface="Calibri"/>
                <a:ea typeface="ＭＳ Ｐゴシック" panose="020B0600070205080204" pitchFamily="50" charset="-128"/>
              </a:rPr>
              <a:pPr defTabSz="954634">
                <a:defRPr/>
              </a:pPr>
              <a:t>83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55262437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54634">
              <a:defRPr/>
            </a:pPr>
            <a:fld id="{3AF7BD1D-C5D9-46F1-BA17-424B921E7481}" type="slidenum">
              <a:rPr lang="ja-JP" altLang="en-US">
                <a:solidFill>
                  <a:prstClr val="black"/>
                </a:solidFill>
                <a:latin typeface="Calibri"/>
                <a:ea typeface="ＭＳ Ｐゴシック" panose="020B0600070205080204" pitchFamily="50" charset="-128"/>
              </a:rPr>
              <a:pPr defTabSz="954634">
                <a:defRPr/>
              </a:pPr>
              <a:t>84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7452637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85</a:t>
            </a:fld>
            <a:endParaRPr lang="ja-JP" altLang="en-US">
              <a:solidFill>
                <a:prstClr val="black"/>
              </a:solidFill>
            </a:endParaRPr>
          </a:p>
        </p:txBody>
      </p:sp>
    </p:spTree>
    <p:extLst>
      <p:ext uri="{BB962C8B-B14F-4D97-AF65-F5344CB8AC3E}">
        <p14:creationId xmlns:p14="http://schemas.microsoft.com/office/powerpoint/2010/main" val="378811752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F7BD1D-C5D9-46F1-BA17-424B921E7481}" type="slidenum">
              <a:rPr kumimoji="1" lang="ja-JP" altLang="en-US" sz="13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1" lang="ja-JP" altLang="en-US" sz="13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17714811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F7BD1D-C5D9-46F1-BA17-424B921E7481}" type="slidenum">
              <a:rPr kumimoji="1" lang="ja-JP" altLang="en-US" sz="13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1" lang="ja-JP" altLang="en-US" sz="13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66731118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a:defRPr/>
            </a:pPr>
            <a:fld id="{3AF7BD1D-C5D9-46F1-BA17-424B921E7481}" type="slidenum">
              <a:rPr lang="ja-JP" altLang="en-US" smtClean="0"/>
              <a:pPr>
                <a:defRPr/>
              </a:pPr>
              <a:t>103</a:t>
            </a:fld>
            <a:endParaRPr lang="ja-JP" altLang="en-US"/>
          </a:p>
        </p:txBody>
      </p:sp>
    </p:spTree>
    <p:extLst>
      <p:ext uri="{BB962C8B-B14F-4D97-AF65-F5344CB8AC3E}">
        <p14:creationId xmlns:p14="http://schemas.microsoft.com/office/powerpoint/2010/main" val="115860187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16</a:t>
            </a:fld>
            <a:endParaRPr lang="ja-JP" altLang="en-US">
              <a:solidFill>
                <a:prstClr val="black"/>
              </a:solidFill>
            </a:endParaRPr>
          </a:p>
        </p:txBody>
      </p:sp>
    </p:spTree>
    <p:extLst>
      <p:ext uri="{BB962C8B-B14F-4D97-AF65-F5344CB8AC3E}">
        <p14:creationId xmlns:p14="http://schemas.microsoft.com/office/powerpoint/2010/main" val="330730577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pPr>
                <a:defRPr/>
              </a:pPr>
              <a:t>104</a:t>
            </a:fld>
            <a:endParaRPr lang="ja-JP" altLang="en-US"/>
          </a:p>
        </p:txBody>
      </p:sp>
    </p:spTree>
    <p:extLst>
      <p:ext uri="{BB962C8B-B14F-4D97-AF65-F5344CB8AC3E}">
        <p14:creationId xmlns:p14="http://schemas.microsoft.com/office/powerpoint/2010/main" val="387908447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105</a:t>
            </a:fld>
            <a:endParaRPr lang="ja-JP" altLang="en-US">
              <a:solidFill>
                <a:prstClr val="black"/>
              </a:solidFill>
            </a:endParaRPr>
          </a:p>
        </p:txBody>
      </p:sp>
    </p:spTree>
    <p:extLst>
      <p:ext uri="{BB962C8B-B14F-4D97-AF65-F5344CB8AC3E}">
        <p14:creationId xmlns:p14="http://schemas.microsoft.com/office/powerpoint/2010/main" val="387908447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106</a:t>
            </a:fld>
            <a:endParaRPr lang="ja-JP" altLang="en-US">
              <a:solidFill>
                <a:prstClr val="black"/>
              </a:solidFill>
            </a:endParaRPr>
          </a:p>
        </p:txBody>
      </p:sp>
    </p:spTree>
    <p:extLst>
      <p:ext uri="{BB962C8B-B14F-4D97-AF65-F5344CB8AC3E}">
        <p14:creationId xmlns:p14="http://schemas.microsoft.com/office/powerpoint/2010/main" val="387908447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107</a:t>
            </a:fld>
            <a:endParaRPr lang="ja-JP" altLang="en-US">
              <a:solidFill>
                <a:prstClr val="black"/>
              </a:solidFill>
            </a:endParaRPr>
          </a:p>
        </p:txBody>
      </p:sp>
    </p:spTree>
    <p:extLst>
      <p:ext uri="{BB962C8B-B14F-4D97-AF65-F5344CB8AC3E}">
        <p14:creationId xmlns:p14="http://schemas.microsoft.com/office/powerpoint/2010/main" val="387908447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108</a:t>
            </a:fld>
            <a:endParaRPr lang="ja-JP" altLang="en-US">
              <a:solidFill>
                <a:prstClr val="black"/>
              </a:solidFill>
            </a:endParaRPr>
          </a:p>
        </p:txBody>
      </p:sp>
    </p:spTree>
    <p:extLst>
      <p:ext uri="{BB962C8B-B14F-4D97-AF65-F5344CB8AC3E}">
        <p14:creationId xmlns:p14="http://schemas.microsoft.com/office/powerpoint/2010/main" val="387908447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109</a:t>
            </a:fld>
            <a:endParaRPr lang="ja-JP" altLang="en-US">
              <a:solidFill>
                <a:prstClr val="black"/>
              </a:solidFill>
            </a:endParaRPr>
          </a:p>
        </p:txBody>
      </p:sp>
    </p:spTree>
    <p:extLst>
      <p:ext uri="{BB962C8B-B14F-4D97-AF65-F5344CB8AC3E}">
        <p14:creationId xmlns:p14="http://schemas.microsoft.com/office/powerpoint/2010/main" val="387908447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110</a:t>
            </a:fld>
            <a:endParaRPr lang="ja-JP" altLang="en-US">
              <a:solidFill>
                <a:prstClr val="black"/>
              </a:solidFill>
            </a:endParaRPr>
          </a:p>
        </p:txBody>
      </p:sp>
    </p:spTree>
    <p:extLst>
      <p:ext uri="{BB962C8B-B14F-4D97-AF65-F5344CB8AC3E}">
        <p14:creationId xmlns:p14="http://schemas.microsoft.com/office/powerpoint/2010/main" val="387908447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111</a:t>
            </a:fld>
            <a:endParaRPr lang="ja-JP" altLang="en-US" dirty="0">
              <a:solidFill>
                <a:prstClr val="black"/>
              </a:solidFill>
            </a:endParaRPr>
          </a:p>
        </p:txBody>
      </p:sp>
    </p:spTree>
    <p:extLst>
      <p:ext uri="{BB962C8B-B14F-4D97-AF65-F5344CB8AC3E}">
        <p14:creationId xmlns:p14="http://schemas.microsoft.com/office/powerpoint/2010/main" val="387908447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54634">
              <a:defRPr/>
            </a:pPr>
            <a:fld id="{3AF7BD1D-C5D9-46F1-BA17-424B921E7481}" type="slidenum">
              <a:rPr lang="ja-JP" altLang="en-US">
                <a:solidFill>
                  <a:prstClr val="black"/>
                </a:solidFill>
                <a:latin typeface="Calibri"/>
                <a:ea typeface="ＭＳ Ｐゴシック" panose="020B0600070205080204" pitchFamily="50" charset="-128"/>
              </a:rPr>
              <a:pPr defTabSz="954634">
                <a:defRPr/>
              </a:pPr>
              <a:t>122</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23404628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54634">
              <a:defRPr/>
            </a:pPr>
            <a:fld id="{3AF7BD1D-C5D9-46F1-BA17-424B921E7481}" type="slidenum">
              <a:rPr lang="ja-JP" altLang="en-US">
                <a:solidFill>
                  <a:prstClr val="black"/>
                </a:solidFill>
                <a:latin typeface="Calibri"/>
                <a:ea typeface="ＭＳ Ｐゴシック" panose="020B0600070205080204" pitchFamily="50" charset="-128"/>
              </a:rPr>
              <a:pPr defTabSz="954634">
                <a:defRPr/>
              </a:pPr>
              <a:t>123</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802576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54634">
              <a:defRPr/>
            </a:pPr>
            <a:fld id="{3AF7BD1D-C5D9-46F1-BA17-424B921E7481}" type="slidenum">
              <a:rPr lang="ja-JP" altLang="en-US">
                <a:solidFill>
                  <a:prstClr val="black"/>
                </a:solidFill>
                <a:latin typeface="Calibri"/>
                <a:ea typeface="ＭＳ Ｐゴシック" panose="020B0600070205080204" pitchFamily="50" charset="-128"/>
              </a:rPr>
              <a:pPr defTabSz="954634">
                <a:defRPr/>
              </a:pPr>
              <a:t>17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89418864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54634">
              <a:defRPr/>
            </a:pPr>
            <a:fld id="{3AF7BD1D-C5D9-46F1-BA17-424B921E7481}" type="slidenum">
              <a:rPr lang="ja-JP" altLang="en-US">
                <a:solidFill>
                  <a:prstClr val="black"/>
                </a:solidFill>
                <a:latin typeface="Calibri"/>
                <a:ea typeface="ＭＳ Ｐゴシック" panose="020B0600070205080204" pitchFamily="50" charset="-128"/>
              </a:rPr>
              <a:pPr defTabSz="954634">
                <a:defRPr/>
              </a:pPr>
              <a:t>124</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5786250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54634">
              <a:defRPr/>
            </a:pPr>
            <a:fld id="{3AF7BD1D-C5D9-46F1-BA17-424B921E7481}" type="slidenum">
              <a:rPr lang="ja-JP" altLang="en-US">
                <a:solidFill>
                  <a:prstClr val="black"/>
                </a:solidFill>
                <a:latin typeface="Calibri"/>
                <a:ea typeface="ＭＳ Ｐゴシック" panose="020B0600070205080204" pitchFamily="50" charset="-128"/>
              </a:rPr>
              <a:pPr defTabSz="954634">
                <a:defRPr/>
              </a:pPr>
              <a:t>125</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0880133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131</a:t>
            </a:fld>
            <a:endParaRPr lang="ja-JP" altLang="en-US" dirty="0">
              <a:solidFill>
                <a:prstClr val="black"/>
              </a:solidFill>
            </a:endParaRPr>
          </a:p>
        </p:txBody>
      </p:sp>
    </p:spTree>
    <p:extLst>
      <p:ext uri="{BB962C8B-B14F-4D97-AF65-F5344CB8AC3E}">
        <p14:creationId xmlns:p14="http://schemas.microsoft.com/office/powerpoint/2010/main" val="387908447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132</a:t>
            </a:fld>
            <a:endParaRPr lang="ja-JP" altLang="en-US" dirty="0">
              <a:solidFill>
                <a:prstClr val="black"/>
              </a:solidFill>
            </a:endParaRPr>
          </a:p>
        </p:txBody>
      </p:sp>
    </p:spTree>
    <p:extLst>
      <p:ext uri="{BB962C8B-B14F-4D97-AF65-F5344CB8AC3E}">
        <p14:creationId xmlns:p14="http://schemas.microsoft.com/office/powerpoint/2010/main" val="387908447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133</a:t>
            </a:fld>
            <a:endParaRPr lang="ja-JP" altLang="en-US" dirty="0">
              <a:solidFill>
                <a:prstClr val="black"/>
              </a:solidFill>
            </a:endParaRPr>
          </a:p>
        </p:txBody>
      </p:sp>
    </p:spTree>
    <p:extLst>
      <p:ext uri="{BB962C8B-B14F-4D97-AF65-F5344CB8AC3E}">
        <p14:creationId xmlns:p14="http://schemas.microsoft.com/office/powerpoint/2010/main" val="366110500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134</a:t>
            </a:fld>
            <a:endParaRPr lang="ja-JP" altLang="en-US" dirty="0">
              <a:solidFill>
                <a:prstClr val="black"/>
              </a:solidFill>
            </a:endParaRPr>
          </a:p>
        </p:txBody>
      </p:sp>
    </p:spTree>
    <p:extLst>
      <p:ext uri="{BB962C8B-B14F-4D97-AF65-F5344CB8AC3E}">
        <p14:creationId xmlns:p14="http://schemas.microsoft.com/office/powerpoint/2010/main" val="387908447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F7BD1D-C5D9-46F1-BA17-424B921E7481}" type="slidenum">
              <a:rPr kumimoji="1" lang="ja-JP" altLang="en-US" sz="13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72325720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136</a:t>
            </a:fld>
            <a:endParaRPr lang="ja-JP" altLang="en-US" dirty="0">
              <a:solidFill>
                <a:prstClr val="black"/>
              </a:solidFill>
            </a:endParaRPr>
          </a:p>
        </p:txBody>
      </p:sp>
    </p:spTree>
    <p:extLst>
      <p:ext uri="{BB962C8B-B14F-4D97-AF65-F5344CB8AC3E}">
        <p14:creationId xmlns:p14="http://schemas.microsoft.com/office/powerpoint/2010/main" val="387908447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137</a:t>
            </a:fld>
            <a:endParaRPr lang="ja-JP" altLang="en-US" dirty="0">
              <a:solidFill>
                <a:prstClr val="black"/>
              </a:solidFill>
            </a:endParaRPr>
          </a:p>
        </p:txBody>
      </p:sp>
    </p:spTree>
    <p:extLst>
      <p:ext uri="{BB962C8B-B14F-4D97-AF65-F5344CB8AC3E}">
        <p14:creationId xmlns:p14="http://schemas.microsoft.com/office/powerpoint/2010/main" val="387908447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54634">
              <a:defRPr/>
            </a:pPr>
            <a:fld id="{3AF7BD1D-C5D9-46F1-BA17-424B921E7481}" type="slidenum">
              <a:rPr lang="ja-JP" altLang="en-US">
                <a:solidFill>
                  <a:prstClr val="black"/>
                </a:solidFill>
                <a:latin typeface="Calibri"/>
                <a:ea typeface="ＭＳ Ｐゴシック" panose="020B0600070205080204" pitchFamily="50" charset="-128"/>
              </a:rPr>
              <a:pPr defTabSz="954634">
                <a:defRPr/>
              </a:pPr>
              <a:t>18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04470694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54634">
              <a:defRPr/>
            </a:pPr>
            <a:fld id="{3AF7BD1D-C5D9-46F1-BA17-424B921E7481}" type="slidenum">
              <a:rPr lang="ja-JP" altLang="en-US">
                <a:solidFill>
                  <a:prstClr val="black"/>
                </a:solidFill>
                <a:latin typeface="Calibri"/>
                <a:ea typeface="ＭＳ Ｐゴシック" panose="020B0600070205080204" pitchFamily="50" charset="-128"/>
              </a:rPr>
              <a:pPr defTabSz="954634">
                <a:defRPr/>
              </a:pPr>
              <a:t>19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57011702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3AF7BD1D-C5D9-46F1-BA17-424B921E7481}" type="slidenum">
              <a:rPr lang="ja-JP" altLang="en-US" smtClean="0">
                <a:solidFill>
                  <a:prstClr val="black"/>
                </a:solidFill>
              </a:rPr>
              <a:pPr>
                <a:defRPr/>
              </a:pPr>
              <a:t>20</a:t>
            </a:fld>
            <a:endParaRPr lang="ja-JP" altLang="en-US">
              <a:solidFill>
                <a:prstClr val="black"/>
              </a:solidFill>
            </a:endParaRPr>
          </a:p>
        </p:txBody>
      </p:sp>
    </p:spTree>
    <p:extLst>
      <p:ext uri="{BB962C8B-B14F-4D97-AF65-F5344CB8AC3E}">
        <p14:creationId xmlns:p14="http://schemas.microsoft.com/office/powerpoint/2010/main" val="330730577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54634">
              <a:defRPr/>
            </a:pPr>
            <a:fld id="{3AF7BD1D-C5D9-46F1-BA17-424B921E7481}" type="slidenum">
              <a:rPr lang="ja-JP" altLang="en-US">
                <a:solidFill>
                  <a:prstClr val="black"/>
                </a:solidFill>
                <a:latin typeface="Calibri"/>
                <a:ea typeface="ＭＳ Ｐゴシック" panose="020B0600070205080204" pitchFamily="50" charset="-128"/>
              </a:rPr>
              <a:pPr defTabSz="954634">
                <a:defRPr/>
              </a:pPr>
              <a:t>21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5802731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24.jpeg"/><Relationship Id="rId2" Type="http://schemas.openxmlformats.org/officeDocument/2006/relationships/image" Target="../media/image3.png"/><Relationship Id="rId1" Type="http://schemas.openxmlformats.org/officeDocument/2006/relationships/slideMaster" Target="../slideMasters/slideMaster2.xml"/><Relationship Id="rId6" Type="http://schemas.openxmlformats.org/officeDocument/2006/relationships/image" Target="../media/image23.jpeg"/><Relationship Id="rId5" Type="http://schemas.openxmlformats.org/officeDocument/2006/relationships/image" Target="../media/image22.jpeg"/><Relationship Id="rId4" Type="http://schemas.openxmlformats.org/officeDocument/2006/relationships/image" Target="../media/image21.jpe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Layouts/_rels/slideLayout12.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6.png"/><Relationship Id="rId7" Type="http://schemas.openxmlformats.org/officeDocument/2006/relationships/image" Target="../media/image30.png"/><Relationship Id="rId12" Type="http://schemas.openxmlformats.org/officeDocument/2006/relationships/image" Target="../media/image35.jpeg"/><Relationship Id="rId2" Type="http://schemas.openxmlformats.org/officeDocument/2006/relationships/image" Target="../media/image25.jpeg"/><Relationship Id="rId1" Type="http://schemas.openxmlformats.org/officeDocument/2006/relationships/slideMaster" Target="../slideMasters/slideMaster2.xml"/><Relationship Id="rId6" Type="http://schemas.openxmlformats.org/officeDocument/2006/relationships/image" Target="../media/image29.png"/><Relationship Id="rId11" Type="http://schemas.openxmlformats.org/officeDocument/2006/relationships/image" Target="../media/image34.jpeg"/><Relationship Id="rId5" Type="http://schemas.openxmlformats.org/officeDocument/2006/relationships/image" Target="../media/image28.png"/><Relationship Id="rId10" Type="http://schemas.openxmlformats.org/officeDocument/2006/relationships/image" Target="../media/image33.png"/><Relationship Id="rId4" Type="http://schemas.openxmlformats.org/officeDocument/2006/relationships/image" Target="../media/image27.png"/><Relationship Id="rId9" Type="http://schemas.openxmlformats.org/officeDocument/2006/relationships/image" Target="../media/image32.jpe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16.png"/><Relationship Id="rId1" Type="http://schemas.openxmlformats.org/officeDocument/2006/relationships/slideMaster" Target="../slideMasters/slideMaster2.xml"/><Relationship Id="rId5" Type="http://schemas.openxmlformats.org/officeDocument/2006/relationships/image" Target="../media/image38.png"/><Relationship Id="rId4" Type="http://schemas.openxmlformats.org/officeDocument/2006/relationships/image" Target="../media/image37.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11.png"/><Relationship Id="rId1" Type="http://schemas.openxmlformats.org/officeDocument/2006/relationships/slideMaster" Target="../slideMasters/slideMaster2.xml"/><Relationship Id="rId5" Type="http://schemas.openxmlformats.org/officeDocument/2006/relationships/image" Target="../media/image40.png"/><Relationship Id="rId4" Type="http://schemas.openxmlformats.org/officeDocument/2006/relationships/image" Target="../media/image16.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42.jpeg"/><Relationship Id="rId7" Type="http://schemas.openxmlformats.org/officeDocument/2006/relationships/image" Target="../media/image16.png"/><Relationship Id="rId12" Type="http://schemas.openxmlformats.org/officeDocument/2006/relationships/image" Target="../media/image48.jpeg"/><Relationship Id="rId2" Type="http://schemas.openxmlformats.org/officeDocument/2006/relationships/image" Target="../media/image41.jpeg"/><Relationship Id="rId1" Type="http://schemas.openxmlformats.org/officeDocument/2006/relationships/slideMaster" Target="../slideMasters/slideMaster2.xml"/><Relationship Id="rId6" Type="http://schemas.openxmlformats.org/officeDocument/2006/relationships/image" Target="../media/image45.jpeg"/><Relationship Id="rId11" Type="http://schemas.openxmlformats.org/officeDocument/2006/relationships/image" Target="../media/image47.jpeg"/><Relationship Id="rId5" Type="http://schemas.openxmlformats.org/officeDocument/2006/relationships/image" Target="../media/image44.jpeg"/><Relationship Id="rId10" Type="http://schemas.openxmlformats.org/officeDocument/2006/relationships/image" Target="../media/image46.png"/><Relationship Id="rId4" Type="http://schemas.openxmlformats.org/officeDocument/2006/relationships/image" Target="../media/image43.jpeg"/><Relationship Id="rId9" Type="http://schemas.openxmlformats.org/officeDocument/2006/relationships/image" Target="../media/image6.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49.png"/><Relationship Id="rId2" Type="http://schemas.openxmlformats.org/officeDocument/2006/relationships/image" Target="../media/image3.png"/><Relationship Id="rId1" Type="http://schemas.openxmlformats.org/officeDocument/2006/relationships/slideMaster" Target="../slideMasters/slideMaster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7.png"/></Relationships>
</file>

<file path=ppt/slideLayouts/_rels/slideLayout19.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18.jpeg"/><Relationship Id="rId7" Type="http://schemas.openxmlformats.org/officeDocument/2006/relationships/image" Target="../media/image52.png"/><Relationship Id="rId2" Type="http://schemas.openxmlformats.org/officeDocument/2006/relationships/image" Target="../media/image17.jpeg"/><Relationship Id="rId1" Type="http://schemas.openxmlformats.org/officeDocument/2006/relationships/slideMaster" Target="../slideMasters/slideMaster2.xml"/><Relationship Id="rId6" Type="http://schemas.openxmlformats.org/officeDocument/2006/relationships/image" Target="../media/image51.png"/><Relationship Id="rId5" Type="http://schemas.openxmlformats.org/officeDocument/2006/relationships/image" Target="../media/image50.jpeg"/><Relationship Id="rId4" Type="http://schemas.openxmlformats.org/officeDocument/2006/relationships/image" Target="../media/image19.jpeg"/></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2.xml"/><Relationship Id="rId5" Type="http://schemas.openxmlformats.org/officeDocument/2006/relationships/image" Target="../media/image16.png"/><Relationship Id="rId4" Type="http://schemas.openxmlformats.org/officeDocument/2006/relationships/image" Target="../media/image11.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2.xml"/><Relationship Id="rId6" Type="http://schemas.openxmlformats.org/officeDocument/2006/relationships/image" Target="../media/image16.png"/><Relationship Id="rId5" Type="http://schemas.openxmlformats.org/officeDocument/2006/relationships/image" Target="../media/image57.jpeg"/><Relationship Id="rId4" Type="http://schemas.openxmlformats.org/officeDocument/2006/relationships/image" Target="../media/image56.jpe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12.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Master" Target="../slideMasters/slideMaster2.xml"/><Relationship Id="rId5" Type="http://schemas.openxmlformats.org/officeDocument/2006/relationships/image" Target="../media/image20.png"/><Relationship Id="rId4" Type="http://schemas.openxmlformats.org/officeDocument/2006/relationships/image" Target="../media/image19.jpe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ユーザー設定レイアウト">
    <p:spTree>
      <p:nvGrpSpPr>
        <p:cNvPr id="1" name=""/>
        <p:cNvGrpSpPr/>
        <p:nvPr/>
      </p:nvGrpSpPr>
      <p:grpSpPr>
        <a:xfrm>
          <a:off x="0" y="0"/>
          <a:ext cx="0" cy="0"/>
          <a:chOff x="0" y="0"/>
          <a:chExt cx="0" cy="0"/>
        </a:xfrm>
      </p:grpSpPr>
      <p:pic>
        <p:nvPicPr>
          <p:cNvPr id="6" name="図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2692117" y="2"/>
            <a:ext cx="1061289" cy="1023347"/>
          </a:xfrm>
          <a:prstGeom prst="rect">
            <a:avLst/>
          </a:prstGeom>
        </p:spPr>
      </p:pic>
      <p:pic>
        <p:nvPicPr>
          <p:cNvPr id="5" name="図 8"/>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498723"/>
            <a:ext cx="13717588" cy="1238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679040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タイトルのみ">
    <p:spTree>
      <p:nvGrpSpPr>
        <p:cNvPr id="1" name=""/>
        <p:cNvGrpSpPr/>
        <p:nvPr/>
      </p:nvGrpSpPr>
      <p:grpSpPr>
        <a:xfrm>
          <a:off x="0" y="0"/>
          <a:ext cx="0" cy="0"/>
          <a:chOff x="0" y="0"/>
          <a:chExt cx="0" cy="0"/>
        </a:xfrm>
      </p:grpSpPr>
      <p:sp>
        <p:nvSpPr>
          <p:cNvPr id="135" name="フリーフォーム 134"/>
          <p:cNvSpPr/>
          <p:nvPr userDrawn="1"/>
        </p:nvSpPr>
        <p:spPr>
          <a:xfrm flipH="1">
            <a:off x="9958429" y="3003846"/>
            <a:ext cx="426037" cy="3684013"/>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7" name="グループ化 6"/>
          <p:cNvGrpSpPr/>
          <p:nvPr userDrawn="1"/>
        </p:nvGrpSpPr>
        <p:grpSpPr>
          <a:xfrm>
            <a:off x="1612190" y="288183"/>
            <a:ext cx="2053631" cy="1949899"/>
            <a:chOff x="2632733" y="840807"/>
            <a:chExt cx="2667654" cy="2532159"/>
          </a:xfrm>
        </p:grpSpPr>
        <p:grpSp>
          <p:nvGrpSpPr>
            <p:cNvPr id="8" name="グループ化 7"/>
            <p:cNvGrpSpPr/>
            <p:nvPr/>
          </p:nvGrpSpPr>
          <p:grpSpPr>
            <a:xfrm>
              <a:off x="2951391" y="1221263"/>
              <a:ext cx="2030342" cy="1771248"/>
              <a:chOff x="2951391" y="1221263"/>
              <a:chExt cx="2030342" cy="1771248"/>
            </a:xfrm>
          </p:grpSpPr>
          <p:sp>
            <p:nvSpPr>
              <p:cNvPr id="10" name="円/楕円 9"/>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dirty="0">
                  <a:solidFill>
                    <a:prstClr val="white"/>
                  </a:solidFill>
                  <a:latin typeface="Meiryo UI"/>
                  <a:ea typeface="Meiryo UI"/>
                </a:endParaRPr>
              </a:p>
            </p:txBody>
          </p:sp>
          <p:sp>
            <p:nvSpPr>
              <p:cNvPr id="11" name="角丸四角形 10"/>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VX link</a:t>
                </a:r>
                <a:endParaRPr kumimoji="0" lang="ja-JP" altLang="en-US" sz="3000" b="1" kern="0" dirty="0">
                  <a:solidFill>
                    <a:prstClr val="white"/>
                  </a:solidFill>
                  <a:latin typeface="Calibri"/>
                  <a:ea typeface="Meiryo UI"/>
                </a:endParaRPr>
              </a:p>
            </p:txBody>
          </p:sp>
        </p:grpSp>
        <p:pic>
          <p:nvPicPr>
            <p:cNvPr id="9" name="Picture 2" descr="C:\Users\toa27839.TOA\AppData\Local\Temp\notesEA312D\Bubble_material_noshadow-01.png"/>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12" name="Picture 5"/>
          <p:cNvPicPr>
            <a:picLocks noChangeAspect="1" noChangeArrowheads="1"/>
          </p:cNvPicPr>
          <p:nvPr userDrawn="1"/>
        </p:nvPicPr>
        <p:blipFill>
          <a:blip r:embed="rId3"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3" name="グループ化 12"/>
          <p:cNvGrpSpPr/>
          <p:nvPr userDrawn="1"/>
        </p:nvGrpSpPr>
        <p:grpSpPr>
          <a:xfrm>
            <a:off x="3602736" y="2751727"/>
            <a:ext cx="8001179" cy="4423403"/>
            <a:chOff x="1593919" y="2850514"/>
            <a:chExt cx="8001179" cy="4423403"/>
          </a:xfrm>
        </p:grpSpPr>
        <p:grpSp>
          <p:nvGrpSpPr>
            <p:cNvPr id="14" name="グループ化 13"/>
            <p:cNvGrpSpPr/>
            <p:nvPr/>
          </p:nvGrpSpPr>
          <p:grpSpPr>
            <a:xfrm>
              <a:off x="5558341" y="3067124"/>
              <a:ext cx="301450" cy="3834480"/>
              <a:chOff x="8586372" y="3573115"/>
              <a:chExt cx="301450" cy="2168466"/>
            </a:xfrm>
          </p:grpSpPr>
          <p:sp>
            <p:nvSpPr>
              <p:cNvPr id="121" name="フリーフォーム 120"/>
              <p:cNvSpPr/>
              <p:nvPr/>
            </p:nvSpPr>
            <p:spPr>
              <a:xfrm>
                <a:off x="8586372" y="3583172"/>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22" name="フリーフォーム 121"/>
              <p:cNvSpPr/>
              <p:nvPr/>
            </p:nvSpPr>
            <p:spPr>
              <a:xfrm>
                <a:off x="8688470" y="3581986"/>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23" name="フリーフォーム 122"/>
              <p:cNvSpPr/>
              <p:nvPr/>
            </p:nvSpPr>
            <p:spPr>
              <a:xfrm>
                <a:off x="8789566" y="3578143"/>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24" name="フリーフォーム 123"/>
              <p:cNvSpPr/>
              <p:nvPr/>
            </p:nvSpPr>
            <p:spPr>
              <a:xfrm>
                <a:off x="8887822" y="3573115"/>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15" name="グループ化 14"/>
            <p:cNvGrpSpPr/>
            <p:nvPr/>
          </p:nvGrpSpPr>
          <p:grpSpPr>
            <a:xfrm>
              <a:off x="6480325" y="3084908"/>
              <a:ext cx="301450" cy="3821725"/>
              <a:chOff x="8586372" y="3573115"/>
              <a:chExt cx="301450" cy="2168466"/>
            </a:xfrm>
          </p:grpSpPr>
          <p:sp>
            <p:nvSpPr>
              <p:cNvPr id="117" name="フリーフォーム 116"/>
              <p:cNvSpPr/>
              <p:nvPr/>
            </p:nvSpPr>
            <p:spPr>
              <a:xfrm>
                <a:off x="8586372" y="3583172"/>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18" name="フリーフォーム 117"/>
              <p:cNvSpPr/>
              <p:nvPr/>
            </p:nvSpPr>
            <p:spPr>
              <a:xfrm>
                <a:off x="8688470" y="3581986"/>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19" name="フリーフォーム 118"/>
              <p:cNvSpPr/>
              <p:nvPr/>
            </p:nvSpPr>
            <p:spPr>
              <a:xfrm>
                <a:off x="8789566" y="3578143"/>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20" name="フリーフォーム 119"/>
              <p:cNvSpPr/>
              <p:nvPr/>
            </p:nvSpPr>
            <p:spPr>
              <a:xfrm>
                <a:off x="8887822" y="3573115"/>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16" name="フリーフォーム 15"/>
            <p:cNvSpPr/>
            <p:nvPr/>
          </p:nvSpPr>
          <p:spPr>
            <a:xfrm flipH="1">
              <a:off x="7471184" y="3067123"/>
              <a:ext cx="84053" cy="3717521"/>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17" name="グループ化 16"/>
            <p:cNvGrpSpPr/>
            <p:nvPr/>
          </p:nvGrpSpPr>
          <p:grpSpPr>
            <a:xfrm>
              <a:off x="7797213" y="3102633"/>
              <a:ext cx="1421597" cy="4010003"/>
              <a:chOff x="10825244" y="2058373"/>
              <a:chExt cx="1421597" cy="4010003"/>
            </a:xfrm>
          </p:grpSpPr>
          <p:sp>
            <p:nvSpPr>
              <p:cNvPr id="100" name="フリーフォーム 99"/>
              <p:cNvSpPr/>
              <p:nvPr/>
            </p:nvSpPr>
            <p:spPr>
              <a:xfrm flipH="1">
                <a:off x="10825244" y="2058373"/>
                <a:ext cx="426037" cy="383675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01" name="フリーフォーム 100"/>
              <p:cNvSpPr/>
              <p:nvPr/>
            </p:nvSpPr>
            <p:spPr>
              <a:xfrm>
                <a:off x="11250431"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02" name="フリーフォーム 101"/>
              <p:cNvSpPr/>
              <p:nvPr/>
            </p:nvSpPr>
            <p:spPr>
              <a:xfrm>
                <a:off x="11309014"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03" name="フリーフォーム 102"/>
              <p:cNvSpPr/>
              <p:nvPr/>
            </p:nvSpPr>
            <p:spPr>
              <a:xfrm>
                <a:off x="11362503"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04" name="フリーフォーム 103"/>
              <p:cNvSpPr/>
              <p:nvPr/>
            </p:nvSpPr>
            <p:spPr>
              <a:xfrm>
                <a:off x="11410899"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05" name="フリーフォーム 104"/>
              <p:cNvSpPr/>
              <p:nvPr/>
            </p:nvSpPr>
            <p:spPr>
              <a:xfrm>
                <a:off x="11520424"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06" name="フリーフォーム 105"/>
              <p:cNvSpPr/>
              <p:nvPr/>
            </p:nvSpPr>
            <p:spPr>
              <a:xfrm>
                <a:off x="11464390"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07" name="フリーフォーム 106"/>
              <p:cNvSpPr/>
              <p:nvPr/>
            </p:nvSpPr>
            <p:spPr>
              <a:xfrm>
                <a:off x="11576460"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08" name="フリーフォーム 107"/>
              <p:cNvSpPr/>
              <p:nvPr/>
            </p:nvSpPr>
            <p:spPr>
              <a:xfrm>
                <a:off x="11635043"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09" name="フリーフォーム 108"/>
              <p:cNvSpPr/>
              <p:nvPr/>
            </p:nvSpPr>
            <p:spPr>
              <a:xfrm>
                <a:off x="11688532"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10" name="フリーフォーム 109"/>
              <p:cNvSpPr/>
              <p:nvPr/>
            </p:nvSpPr>
            <p:spPr>
              <a:xfrm>
                <a:off x="11736928"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11" name="フリーフォーム 110"/>
              <p:cNvSpPr/>
              <p:nvPr/>
            </p:nvSpPr>
            <p:spPr>
              <a:xfrm>
                <a:off x="11846453"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12" name="フリーフォーム 111"/>
              <p:cNvSpPr/>
              <p:nvPr/>
            </p:nvSpPr>
            <p:spPr>
              <a:xfrm>
                <a:off x="11790419"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13" name="フリーフォーム 112"/>
              <p:cNvSpPr/>
              <p:nvPr/>
            </p:nvSpPr>
            <p:spPr>
              <a:xfrm>
                <a:off x="11902489"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14" name="フリーフォーム 113"/>
              <p:cNvSpPr/>
              <p:nvPr/>
            </p:nvSpPr>
            <p:spPr>
              <a:xfrm>
                <a:off x="11961072"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15" name="フリーフォーム 114"/>
              <p:cNvSpPr/>
              <p:nvPr/>
            </p:nvSpPr>
            <p:spPr>
              <a:xfrm>
                <a:off x="12014561"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16" name="テキスト ボックス 115"/>
              <p:cNvSpPr txBox="1"/>
              <p:nvPr/>
            </p:nvSpPr>
            <p:spPr>
              <a:xfrm>
                <a:off x="11084343" y="5837544"/>
                <a:ext cx="1162498" cy="230832"/>
              </a:xfrm>
              <a:prstGeom prst="rect">
                <a:avLst/>
              </a:prstGeom>
              <a:noFill/>
            </p:spPr>
            <p:txBody>
              <a:bodyPr wrap="none" rtlCol="0">
                <a:spAutoFit/>
              </a:bodyPr>
              <a:lstStyle/>
              <a:p>
                <a:r>
                  <a:rPr lang="en-US" altLang="ja-JP" sz="900" dirty="0">
                    <a:solidFill>
                      <a:srgbClr val="3C3C3C"/>
                    </a:solidFill>
                    <a:latin typeface="Calibri"/>
                  </a:rPr>
                  <a:t> 1              -              16</a:t>
                </a:r>
                <a:endParaRPr lang="ja-JP" altLang="en-US" sz="900" dirty="0">
                  <a:solidFill>
                    <a:srgbClr val="3C3C3C"/>
                  </a:solidFill>
                  <a:latin typeface="Calibri"/>
                </a:endParaRPr>
              </a:p>
            </p:txBody>
          </p:sp>
        </p:grpSp>
        <p:sp>
          <p:nvSpPr>
            <p:cNvPr id="18" name="テキスト ボックス 17"/>
            <p:cNvSpPr txBox="1"/>
            <p:nvPr/>
          </p:nvSpPr>
          <p:spPr>
            <a:xfrm>
              <a:off x="6303923" y="6863128"/>
              <a:ext cx="677556" cy="253916"/>
            </a:xfrm>
            <a:prstGeom prst="rect">
              <a:avLst/>
            </a:prstGeom>
            <a:noFill/>
          </p:spPr>
          <p:txBody>
            <a:bodyPr wrap="square" rtlCol="0">
              <a:spAutoFit/>
            </a:bodyPr>
            <a:lstStyle/>
            <a:p>
              <a:pPr algn="ctr"/>
              <a:r>
                <a:rPr lang="en-US" altLang="ja-JP" sz="1050" dirty="0">
                  <a:solidFill>
                    <a:srgbClr val="3C3C3C"/>
                  </a:solidFill>
                  <a:latin typeface="Calibri"/>
                </a:rPr>
                <a:t>1 2 3 4</a:t>
              </a:r>
              <a:endParaRPr lang="ja-JP" altLang="en-US" sz="1050" dirty="0">
                <a:solidFill>
                  <a:srgbClr val="3C3C3C"/>
                </a:solidFill>
                <a:latin typeface="Calibri"/>
              </a:endParaRPr>
            </a:p>
          </p:txBody>
        </p:sp>
        <p:grpSp>
          <p:nvGrpSpPr>
            <p:cNvPr id="19" name="グループ化 18"/>
            <p:cNvGrpSpPr/>
            <p:nvPr/>
          </p:nvGrpSpPr>
          <p:grpSpPr>
            <a:xfrm>
              <a:off x="7249059" y="3076015"/>
              <a:ext cx="668775" cy="4025726"/>
              <a:chOff x="11084341" y="2042650"/>
              <a:chExt cx="668775" cy="4025726"/>
            </a:xfrm>
          </p:grpSpPr>
          <p:sp>
            <p:nvSpPr>
              <p:cNvPr id="91" name="フリーフォーム 90"/>
              <p:cNvSpPr/>
              <p:nvPr/>
            </p:nvSpPr>
            <p:spPr>
              <a:xfrm flipH="1">
                <a:off x="11084341" y="2042650"/>
                <a:ext cx="166939" cy="3852482"/>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2" name="フリーフォーム 91"/>
              <p:cNvSpPr/>
              <p:nvPr/>
            </p:nvSpPr>
            <p:spPr>
              <a:xfrm>
                <a:off x="11250431"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3" name="フリーフォーム 92"/>
              <p:cNvSpPr/>
              <p:nvPr/>
            </p:nvSpPr>
            <p:spPr>
              <a:xfrm>
                <a:off x="11309014"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4" name="フリーフォーム 93"/>
              <p:cNvSpPr/>
              <p:nvPr/>
            </p:nvSpPr>
            <p:spPr>
              <a:xfrm>
                <a:off x="11362503"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5" name="フリーフォーム 94"/>
              <p:cNvSpPr/>
              <p:nvPr/>
            </p:nvSpPr>
            <p:spPr>
              <a:xfrm>
                <a:off x="11410899"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6" name="フリーフォーム 95"/>
              <p:cNvSpPr/>
              <p:nvPr/>
            </p:nvSpPr>
            <p:spPr>
              <a:xfrm>
                <a:off x="11520424"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7" name="フリーフォーム 96"/>
              <p:cNvSpPr/>
              <p:nvPr/>
            </p:nvSpPr>
            <p:spPr>
              <a:xfrm>
                <a:off x="11464390"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8" name="フリーフォーム 97"/>
              <p:cNvSpPr/>
              <p:nvPr/>
            </p:nvSpPr>
            <p:spPr>
              <a:xfrm>
                <a:off x="11576460"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9" name="テキスト ボックス 98"/>
              <p:cNvSpPr txBox="1"/>
              <p:nvPr/>
            </p:nvSpPr>
            <p:spPr>
              <a:xfrm>
                <a:off x="11084343" y="5837544"/>
                <a:ext cx="668773" cy="230832"/>
              </a:xfrm>
              <a:prstGeom prst="rect">
                <a:avLst/>
              </a:prstGeom>
              <a:noFill/>
            </p:spPr>
            <p:txBody>
              <a:bodyPr wrap="none" rtlCol="0">
                <a:spAutoFit/>
              </a:bodyPr>
              <a:lstStyle/>
              <a:p>
                <a:r>
                  <a:rPr lang="en-US" altLang="ja-JP" sz="900" dirty="0">
                    <a:solidFill>
                      <a:srgbClr val="3C3C3C"/>
                    </a:solidFill>
                    <a:latin typeface="Calibri"/>
                  </a:rPr>
                  <a:t> 1      -      8</a:t>
                </a:r>
                <a:endParaRPr lang="ja-JP" altLang="en-US" sz="900" dirty="0">
                  <a:solidFill>
                    <a:srgbClr val="3C3C3C"/>
                  </a:solidFill>
                  <a:latin typeface="Calibri"/>
                </a:endParaRPr>
              </a:p>
            </p:txBody>
          </p:sp>
        </p:grpSp>
        <p:grpSp>
          <p:nvGrpSpPr>
            <p:cNvPr id="20" name="グループ化 19"/>
            <p:cNvGrpSpPr/>
            <p:nvPr/>
          </p:nvGrpSpPr>
          <p:grpSpPr>
            <a:xfrm>
              <a:off x="2836255" y="3211140"/>
              <a:ext cx="5883967" cy="882985"/>
              <a:chOff x="2816437" y="5240580"/>
              <a:chExt cx="5883967" cy="882985"/>
            </a:xfrm>
          </p:grpSpPr>
          <p:grpSp>
            <p:nvGrpSpPr>
              <p:cNvPr id="75" name="グループ化 74"/>
              <p:cNvGrpSpPr/>
              <p:nvPr/>
            </p:nvGrpSpPr>
            <p:grpSpPr>
              <a:xfrm>
                <a:off x="3044238" y="5240580"/>
                <a:ext cx="5651894" cy="436894"/>
                <a:chOff x="5455372" y="4966039"/>
                <a:chExt cx="5651894" cy="436894"/>
              </a:xfrm>
            </p:grpSpPr>
            <p:grpSp>
              <p:nvGrpSpPr>
                <p:cNvPr id="82" name="グループ化 81"/>
                <p:cNvGrpSpPr/>
                <p:nvPr/>
              </p:nvGrpSpPr>
              <p:grpSpPr>
                <a:xfrm>
                  <a:off x="5457903" y="4966039"/>
                  <a:ext cx="5649363" cy="130268"/>
                  <a:chOff x="5457903" y="4966039"/>
                  <a:chExt cx="5649363" cy="130268"/>
                </a:xfrm>
              </p:grpSpPr>
              <p:sp>
                <p:nvSpPr>
                  <p:cNvPr id="89" name="フリーフォーム 88"/>
                  <p:cNvSpPr/>
                  <p:nvPr/>
                </p:nvSpPr>
                <p:spPr>
                  <a:xfrm>
                    <a:off x="6009750" y="5023590"/>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90" name="正方形/長方形 89"/>
                  <p:cNvSpPr/>
                  <p:nvPr/>
                </p:nvSpPr>
                <p:spPr>
                  <a:xfrm>
                    <a:off x="5457903" y="4966039"/>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sp>
              <p:nvSpPr>
                <p:cNvPr id="83" name="フリーフォーム 82"/>
                <p:cNvSpPr/>
                <p:nvPr/>
              </p:nvSpPr>
              <p:spPr>
                <a:xfrm>
                  <a:off x="6588345" y="5119633"/>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84" name="正方形/長方形 83"/>
                <p:cNvSpPr/>
                <p:nvPr/>
              </p:nvSpPr>
              <p:spPr>
                <a:xfrm>
                  <a:off x="6033967" y="506208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85" name="フリーフォーム 84"/>
                <p:cNvSpPr/>
                <p:nvPr/>
              </p:nvSpPr>
              <p:spPr>
                <a:xfrm>
                  <a:off x="6007219" y="5234173"/>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86" name="正方形/長方形 85"/>
                <p:cNvSpPr/>
                <p:nvPr/>
              </p:nvSpPr>
              <p:spPr>
                <a:xfrm>
                  <a:off x="5455372" y="517662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87" name="フリーフォーム 86"/>
                <p:cNvSpPr/>
                <p:nvPr/>
              </p:nvSpPr>
              <p:spPr>
                <a:xfrm>
                  <a:off x="6585814" y="5330216"/>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88" name="正方形/長方形 87"/>
                <p:cNvSpPr/>
                <p:nvPr/>
              </p:nvSpPr>
              <p:spPr>
                <a:xfrm>
                  <a:off x="6031436" y="5272665"/>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grpSp>
            <p:nvGrpSpPr>
              <p:cNvPr id="76" name="グループ化 75"/>
              <p:cNvGrpSpPr/>
              <p:nvPr/>
            </p:nvGrpSpPr>
            <p:grpSpPr>
              <a:xfrm>
                <a:off x="2816437" y="5587404"/>
                <a:ext cx="5883967" cy="536161"/>
                <a:chOff x="2816437" y="5576507"/>
                <a:chExt cx="5883967" cy="536161"/>
              </a:xfrm>
            </p:grpSpPr>
            <p:sp>
              <p:nvSpPr>
                <p:cNvPr id="77" name="フリーフォーム 76"/>
                <p:cNvSpPr/>
                <p:nvPr/>
              </p:nvSpPr>
              <p:spPr>
                <a:xfrm>
                  <a:off x="3086413" y="5739390"/>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78"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16437" y="5576507"/>
                  <a:ext cx="522107" cy="434240"/>
                </a:xfrm>
                <a:prstGeom prst="rect">
                  <a:avLst/>
                </a:prstGeom>
                <a:noFill/>
                <a:extLst>
                  <a:ext uri="{909E8E84-426E-40DD-AFC4-6F175D3DCCD1}">
                    <a14:hiddenFill xmlns:a14="http://schemas.microsoft.com/office/drawing/2010/main">
                      <a:solidFill>
                        <a:srgbClr val="FFFFFF"/>
                      </a:solidFill>
                    </a14:hiddenFill>
                  </a:ext>
                </a:extLst>
              </p:spPr>
            </p:pic>
            <p:grpSp>
              <p:nvGrpSpPr>
                <p:cNvPr id="79" name="グループ化 78"/>
                <p:cNvGrpSpPr/>
                <p:nvPr/>
              </p:nvGrpSpPr>
              <p:grpSpPr>
                <a:xfrm>
                  <a:off x="3234805" y="5678428"/>
                  <a:ext cx="5461327" cy="434240"/>
                  <a:chOff x="6210722" y="5763319"/>
                  <a:chExt cx="5461327" cy="434240"/>
                </a:xfrm>
              </p:grpSpPr>
              <p:sp>
                <p:nvSpPr>
                  <p:cNvPr id="80" name="フリーフォーム 79"/>
                  <p:cNvSpPr/>
                  <p:nvPr/>
                </p:nvSpPr>
                <p:spPr>
                  <a:xfrm>
                    <a:off x="6475228" y="5911702"/>
                    <a:ext cx="519682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81"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sp>
          <p:nvSpPr>
            <p:cNvPr id="21" name="テキスト ボックス 20"/>
            <p:cNvSpPr txBox="1"/>
            <p:nvPr/>
          </p:nvSpPr>
          <p:spPr>
            <a:xfrm>
              <a:off x="4761597" y="6844518"/>
              <a:ext cx="1566613" cy="276999"/>
            </a:xfrm>
            <a:prstGeom prst="rect">
              <a:avLst/>
            </a:prstGeom>
            <a:noFill/>
          </p:spPr>
          <p:txBody>
            <a:bodyPr wrap="square" rtlCol="0">
              <a:spAutoFit/>
            </a:bodyPr>
            <a:lstStyle/>
            <a:p>
              <a:r>
                <a:rPr lang="en-US" altLang="ja-JP" sz="1200" dirty="0">
                  <a:solidFill>
                    <a:srgbClr val="3C3C3C"/>
                  </a:solidFill>
                  <a:latin typeface="Calibri"/>
                </a:rPr>
                <a:t>Output       </a:t>
              </a:r>
              <a:r>
                <a:rPr lang="en-US" altLang="ja-JP" sz="1050" dirty="0">
                  <a:solidFill>
                    <a:srgbClr val="3C3C3C"/>
                  </a:solidFill>
                  <a:latin typeface="Calibri"/>
                </a:rPr>
                <a:t>1 2 3 4</a:t>
              </a:r>
              <a:endParaRPr lang="ja-JP" altLang="en-US" sz="1050" dirty="0">
                <a:solidFill>
                  <a:srgbClr val="3C3C3C"/>
                </a:solidFill>
                <a:latin typeface="Calibri"/>
              </a:endParaRPr>
            </a:p>
          </p:txBody>
        </p:sp>
        <p:sp>
          <p:nvSpPr>
            <p:cNvPr id="22" name="テキスト ボックス 21"/>
            <p:cNvSpPr txBox="1"/>
            <p:nvPr/>
          </p:nvSpPr>
          <p:spPr>
            <a:xfrm>
              <a:off x="5202610" y="6996918"/>
              <a:ext cx="4392488" cy="276999"/>
            </a:xfrm>
            <a:prstGeom prst="rect">
              <a:avLst/>
            </a:prstGeom>
            <a:noFill/>
          </p:spPr>
          <p:txBody>
            <a:bodyPr wrap="square" rtlCol="0">
              <a:spAutoFit/>
            </a:bodyPr>
            <a:lstStyle/>
            <a:p>
              <a:r>
                <a:rPr lang="en-US" altLang="ja-JP" sz="1200" dirty="0">
                  <a:solidFill>
                    <a:srgbClr val="3C3C3C"/>
                  </a:solidFill>
                  <a:latin typeface="Calibri"/>
                </a:rPr>
                <a:t>VX-3004F (1)      VX-3004F (2)     VX-3008F             VX-3016F</a:t>
              </a:r>
              <a:endParaRPr lang="ja-JP" altLang="en-US" sz="1050" dirty="0">
                <a:solidFill>
                  <a:srgbClr val="3C3C3C"/>
                </a:solidFill>
                <a:latin typeface="Calibri"/>
              </a:endParaRPr>
            </a:p>
          </p:txBody>
        </p:sp>
        <p:sp>
          <p:nvSpPr>
            <p:cNvPr id="23" name="テキスト ボックス 22"/>
            <p:cNvSpPr txBox="1"/>
            <p:nvPr/>
          </p:nvSpPr>
          <p:spPr>
            <a:xfrm>
              <a:off x="1593919" y="2850514"/>
              <a:ext cx="1160419" cy="3600986"/>
            </a:xfrm>
            <a:prstGeom prst="rect">
              <a:avLst/>
            </a:prstGeom>
            <a:noFill/>
          </p:spPr>
          <p:txBody>
            <a:bodyPr wrap="square" rtlCol="0">
              <a:spAutoFit/>
            </a:bodyPr>
            <a:lstStyle/>
            <a:p>
              <a:pPr algn="r"/>
              <a:r>
                <a:rPr lang="en-US" altLang="ja-JP" sz="1200" dirty="0">
                  <a:solidFill>
                    <a:srgbClr val="3C3C3C"/>
                  </a:solidFill>
                  <a:latin typeface="Calibri"/>
                </a:rPr>
                <a:t>Input</a:t>
              </a: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r>
                <a:rPr lang="en-US" altLang="ja-JP" sz="1200" dirty="0">
                  <a:solidFill>
                    <a:srgbClr val="3C3C3C"/>
                  </a:solidFill>
                  <a:latin typeface="Calibri"/>
                </a:rPr>
                <a:t>VX-3004F (1)</a:t>
              </a: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r>
                <a:rPr lang="en-US" altLang="ja-JP" sz="1200" dirty="0">
                  <a:solidFill>
                    <a:srgbClr val="3C3C3C"/>
                  </a:solidFill>
                  <a:latin typeface="Calibri"/>
                </a:rPr>
                <a:t>VX-3004F (2) </a:t>
              </a: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r>
                <a:rPr lang="en-US" altLang="ja-JP" sz="1200" dirty="0">
                  <a:solidFill>
                    <a:srgbClr val="3C3C3C"/>
                  </a:solidFill>
                  <a:latin typeface="Calibri"/>
                </a:rPr>
                <a:t>VX-3008F</a:t>
              </a: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r>
                <a:rPr lang="en-US" altLang="ja-JP" sz="1200" dirty="0">
                  <a:solidFill>
                    <a:srgbClr val="3C3C3C"/>
                  </a:solidFill>
                  <a:latin typeface="Calibri"/>
                </a:rPr>
                <a:t>VX-3016F</a:t>
              </a:r>
              <a:endParaRPr lang="ja-JP" altLang="en-US" sz="1050" dirty="0">
                <a:solidFill>
                  <a:srgbClr val="3C3C3C"/>
                </a:solidFill>
                <a:latin typeface="Calibri"/>
              </a:endParaRPr>
            </a:p>
          </p:txBody>
        </p:sp>
        <p:grpSp>
          <p:nvGrpSpPr>
            <p:cNvPr id="24" name="グループ化 23"/>
            <p:cNvGrpSpPr/>
            <p:nvPr/>
          </p:nvGrpSpPr>
          <p:grpSpPr>
            <a:xfrm>
              <a:off x="2835311" y="4147244"/>
              <a:ext cx="5883967" cy="882985"/>
              <a:chOff x="2816437" y="5240580"/>
              <a:chExt cx="5883967" cy="882985"/>
            </a:xfrm>
          </p:grpSpPr>
          <p:grpSp>
            <p:nvGrpSpPr>
              <p:cNvPr id="59" name="グループ化 58"/>
              <p:cNvGrpSpPr/>
              <p:nvPr/>
            </p:nvGrpSpPr>
            <p:grpSpPr>
              <a:xfrm>
                <a:off x="3044238" y="5240580"/>
                <a:ext cx="5651894" cy="436894"/>
                <a:chOff x="5455372" y="4966039"/>
                <a:chExt cx="5651894" cy="436894"/>
              </a:xfrm>
            </p:grpSpPr>
            <p:grpSp>
              <p:nvGrpSpPr>
                <p:cNvPr id="66" name="グループ化 65"/>
                <p:cNvGrpSpPr/>
                <p:nvPr/>
              </p:nvGrpSpPr>
              <p:grpSpPr>
                <a:xfrm>
                  <a:off x="5457903" y="4966039"/>
                  <a:ext cx="5649363" cy="130268"/>
                  <a:chOff x="5457903" y="4966039"/>
                  <a:chExt cx="5649363" cy="130268"/>
                </a:xfrm>
              </p:grpSpPr>
              <p:sp>
                <p:nvSpPr>
                  <p:cNvPr id="73" name="フリーフォーム 72"/>
                  <p:cNvSpPr/>
                  <p:nvPr/>
                </p:nvSpPr>
                <p:spPr>
                  <a:xfrm>
                    <a:off x="6009750" y="5023590"/>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74" name="正方形/長方形 73"/>
                  <p:cNvSpPr/>
                  <p:nvPr/>
                </p:nvSpPr>
                <p:spPr>
                  <a:xfrm>
                    <a:off x="5457903" y="4966039"/>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sp>
              <p:nvSpPr>
                <p:cNvPr id="67" name="フリーフォーム 66"/>
                <p:cNvSpPr/>
                <p:nvPr/>
              </p:nvSpPr>
              <p:spPr>
                <a:xfrm>
                  <a:off x="6588345" y="5119633"/>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68" name="正方形/長方形 67"/>
                <p:cNvSpPr/>
                <p:nvPr/>
              </p:nvSpPr>
              <p:spPr>
                <a:xfrm>
                  <a:off x="6033967" y="506208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69" name="フリーフォーム 68"/>
                <p:cNvSpPr/>
                <p:nvPr/>
              </p:nvSpPr>
              <p:spPr>
                <a:xfrm>
                  <a:off x="6007219" y="5234173"/>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70" name="正方形/長方形 69"/>
                <p:cNvSpPr/>
                <p:nvPr/>
              </p:nvSpPr>
              <p:spPr>
                <a:xfrm>
                  <a:off x="5455372" y="517662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71" name="フリーフォーム 70"/>
                <p:cNvSpPr/>
                <p:nvPr/>
              </p:nvSpPr>
              <p:spPr>
                <a:xfrm>
                  <a:off x="6585814" y="5330216"/>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72" name="正方形/長方形 71"/>
                <p:cNvSpPr/>
                <p:nvPr/>
              </p:nvSpPr>
              <p:spPr>
                <a:xfrm>
                  <a:off x="6031436" y="5272665"/>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grpSp>
            <p:nvGrpSpPr>
              <p:cNvPr id="60" name="グループ化 59"/>
              <p:cNvGrpSpPr/>
              <p:nvPr/>
            </p:nvGrpSpPr>
            <p:grpSpPr>
              <a:xfrm>
                <a:off x="2816437" y="5587404"/>
                <a:ext cx="5883967" cy="536161"/>
                <a:chOff x="2816437" y="5576507"/>
                <a:chExt cx="5883967" cy="536161"/>
              </a:xfrm>
            </p:grpSpPr>
            <p:sp>
              <p:nvSpPr>
                <p:cNvPr id="61" name="フリーフォーム 60"/>
                <p:cNvSpPr/>
                <p:nvPr/>
              </p:nvSpPr>
              <p:spPr>
                <a:xfrm>
                  <a:off x="3086413" y="5739390"/>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62"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16437" y="5576507"/>
                  <a:ext cx="522107" cy="434240"/>
                </a:xfrm>
                <a:prstGeom prst="rect">
                  <a:avLst/>
                </a:prstGeom>
                <a:noFill/>
                <a:extLst>
                  <a:ext uri="{909E8E84-426E-40DD-AFC4-6F175D3DCCD1}">
                    <a14:hiddenFill xmlns:a14="http://schemas.microsoft.com/office/drawing/2010/main">
                      <a:solidFill>
                        <a:srgbClr val="FFFFFF"/>
                      </a:solidFill>
                    </a14:hiddenFill>
                  </a:ext>
                </a:extLst>
              </p:spPr>
            </p:pic>
            <p:grpSp>
              <p:nvGrpSpPr>
                <p:cNvPr id="63" name="グループ化 62"/>
                <p:cNvGrpSpPr/>
                <p:nvPr/>
              </p:nvGrpSpPr>
              <p:grpSpPr>
                <a:xfrm>
                  <a:off x="3234805" y="5678428"/>
                  <a:ext cx="5461327" cy="434240"/>
                  <a:chOff x="6210722" y="5763319"/>
                  <a:chExt cx="5461327" cy="434240"/>
                </a:xfrm>
              </p:grpSpPr>
              <p:sp>
                <p:nvSpPr>
                  <p:cNvPr id="64" name="フリーフォーム 63"/>
                  <p:cNvSpPr/>
                  <p:nvPr/>
                </p:nvSpPr>
                <p:spPr>
                  <a:xfrm>
                    <a:off x="6475228" y="5911702"/>
                    <a:ext cx="519682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65"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25" name="グループ化 24"/>
            <p:cNvGrpSpPr/>
            <p:nvPr/>
          </p:nvGrpSpPr>
          <p:grpSpPr>
            <a:xfrm>
              <a:off x="2838070" y="5127502"/>
              <a:ext cx="5883967" cy="882985"/>
              <a:chOff x="2816437" y="5240580"/>
              <a:chExt cx="5883967" cy="882985"/>
            </a:xfrm>
          </p:grpSpPr>
          <p:grpSp>
            <p:nvGrpSpPr>
              <p:cNvPr id="43" name="グループ化 42"/>
              <p:cNvGrpSpPr/>
              <p:nvPr/>
            </p:nvGrpSpPr>
            <p:grpSpPr>
              <a:xfrm>
                <a:off x="3044238" y="5240580"/>
                <a:ext cx="5651894" cy="436894"/>
                <a:chOff x="5455372" y="4966039"/>
                <a:chExt cx="5651894" cy="436894"/>
              </a:xfrm>
            </p:grpSpPr>
            <p:grpSp>
              <p:nvGrpSpPr>
                <p:cNvPr id="50" name="グループ化 49"/>
                <p:cNvGrpSpPr/>
                <p:nvPr/>
              </p:nvGrpSpPr>
              <p:grpSpPr>
                <a:xfrm>
                  <a:off x="5457903" y="4966039"/>
                  <a:ext cx="5649363" cy="130268"/>
                  <a:chOff x="5457903" y="4966039"/>
                  <a:chExt cx="5649363" cy="130268"/>
                </a:xfrm>
              </p:grpSpPr>
              <p:sp>
                <p:nvSpPr>
                  <p:cNvPr id="57" name="フリーフォーム 56"/>
                  <p:cNvSpPr/>
                  <p:nvPr/>
                </p:nvSpPr>
                <p:spPr>
                  <a:xfrm>
                    <a:off x="6009750" y="5023590"/>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58" name="正方形/長方形 57"/>
                  <p:cNvSpPr/>
                  <p:nvPr/>
                </p:nvSpPr>
                <p:spPr>
                  <a:xfrm>
                    <a:off x="5457903" y="4966039"/>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sp>
              <p:nvSpPr>
                <p:cNvPr id="51" name="フリーフォーム 50"/>
                <p:cNvSpPr/>
                <p:nvPr/>
              </p:nvSpPr>
              <p:spPr>
                <a:xfrm>
                  <a:off x="6588345" y="5119633"/>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52" name="正方形/長方形 51"/>
                <p:cNvSpPr/>
                <p:nvPr/>
              </p:nvSpPr>
              <p:spPr>
                <a:xfrm>
                  <a:off x="6033967" y="506208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53" name="フリーフォーム 52"/>
                <p:cNvSpPr/>
                <p:nvPr/>
              </p:nvSpPr>
              <p:spPr>
                <a:xfrm>
                  <a:off x="6007219" y="5234173"/>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54" name="正方形/長方形 53"/>
                <p:cNvSpPr/>
                <p:nvPr/>
              </p:nvSpPr>
              <p:spPr>
                <a:xfrm>
                  <a:off x="5455372" y="517662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55" name="フリーフォーム 54"/>
                <p:cNvSpPr/>
                <p:nvPr/>
              </p:nvSpPr>
              <p:spPr>
                <a:xfrm>
                  <a:off x="6585814" y="5330216"/>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56" name="正方形/長方形 55"/>
                <p:cNvSpPr/>
                <p:nvPr/>
              </p:nvSpPr>
              <p:spPr>
                <a:xfrm>
                  <a:off x="6031436" y="5272665"/>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grpSp>
            <p:nvGrpSpPr>
              <p:cNvPr id="44" name="グループ化 43"/>
              <p:cNvGrpSpPr/>
              <p:nvPr/>
            </p:nvGrpSpPr>
            <p:grpSpPr>
              <a:xfrm>
                <a:off x="2816437" y="5587404"/>
                <a:ext cx="5883967" cy="536161"/>
                <a:chOff x="2816437" y="5576507"/>
                <a:chExt cx="5883967" cy="536161"/>
              </a:xfrm>
            </p:grpSpPr>
            <p:sp>
              <p:nvSpPr>
                <p:cNvPr id="45" name="フリーフォーム 44"/>
                <p:cNvSpPr/>
                <p:nvPr/>
              </p:nvSpPr>
              <p:spPr>
                <a:xfrm>
                  <a:off x="3086413" y="5739390"/>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46"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16437" y="5576507"/>
                  <a:ext cx="522107" cy="434240"/>
                </a:xfrm>
                <a:prstGeom prst="rect">
                  <a:avLst/>
                </a:prstGeom>
                <a:noFill/>
                <a:extLst>
                  <a:ext uri="{909E8E84-426E-40DD-AFC4-6F175D3DCCD1}">
                    <a14:hiddenFill xmlns:a14="http://schemas.microsoft.com/office/drawing/2010/main">
                      <a:solidFill>
                        <a:srgbClr val="FFFFFF"/>
                      </a:solidFill>
                    </a14:hiddenFill>
                  </a:ext>
                </a:extLst>
              </p:spPr>
            </p:pic>
            <p:grpSp>
              <p:nvGrpSpPr>
                <p:cNvPr id="47" name="グループ化 46"/>
                <p:cNvGrpSpPr/>
                <p:nvPr/>
              </p:nvGrpSpPr>
              <p:grpSpPr>
                <a:xfrm>
                  <a:off x="3234805" y="5678428"/>
                  <a:ext cx="5461327" cy="434240"/>
                  <a:chOff x="6210722" y="5763319"/>
                  <a:chExt cx="5461327" cy="434240"/>
                </a:xfrm>
              </p:grpSpPr>
              <p:sp>
                <p:nvSpPr>
                  <p:cNvPr id="48" name="フリーフォーム 47"/>
                  <p:cNvSpPr/>
                  <p:nvPr/>
                </p:nvSpPr>
                <p:spPr>
                  <a:xfrm>
                    <a:off x="6475228" y="5911702"/>
                    <a:ext cx="519682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49"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26" name="グループ化 25"/>
            <p:cNvGrpSpPr/>
            <p:nvPr/>
          </p:nvGrpSpPr>
          <p:grpSpPr>
            <a:xfrm>
              <a:off x="2835311" y="6063606"/>
              <a:ext cx="5883967" cy="882985"/>
              <a:chOff x="2816437" y="5240580"/>
              <a:chExt cx="5883967" cy="882985"/>
            </a:xfrm>
          </p:grpSpPr>
          <p:grpSp>
            <p:nvGrpSpPr>
              <p:cNvPr id="27" name="グループ化 26"/>
              <p:cNvGrpSpPr/>
              <p:nvPr/>
            </p:nvGrpSpPr>
            <p:grpSpPr>
              <a:xfrm>
                <a:off x="3044238" y="5240580"/>
                <a:ext cx="5651894" cy="436894"/>
                <a:chOff x="5455372" y="4966039"/>
                <a:chExt cx="5651894" cy="436894"/>
              </a:xfrm>
            </p:grpSpPr>
            <p:grpSp>
              <p:nvGrpSpPr>
                <p:cNvPr id="34" name="グループ化 33"/>
                <p:cNvGrpSpPr/>
                <p:nvPr/>
              </p:nvGrpSpPr>
              <p:grpSpPr>
                <a:xfrm>
                  <a:off x="5457903" y="4966039"/>
                  <a:ext cx="5649363" cy="130268"/>
                  <a:chOff x="5457903" y="4966039"/>
                  <a:chExt cx="5649363" cy="130268"/>
                </a:xfrm>
              </p:grpSpPr>
              <p:sp>
                <p:nvSpPr>
                  <p:cNvPr id="41" name="フリーフォーム 40"/>
                  <p:cNvSpPr/>
                  <p:nvPr/>
                </p:nvSpPr>
                <p:spPr>
                  <a:xfrm>
                    <a:off x="6009750" y="5023590"/>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42" name="正方形/長方形 41"/>
                  <p:cNvSpPr/>
                  <p:nvPr/>
                </p:nvSpPr>
                <p:spPr>
                  <a:xfrm>
                    <a:off x="5457903" y="4966039"/>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sp>
              <p:nvSpPr>
                <p:cNvPr id="35" name="フリーフォーム 34"/>
                <p:cNvSpPr/>
                <p:nvPr/>
              </p:nvSpPr>
              <p:spPr>
                <a:xfrm>
                  <a:off x="6588345" y="5119633"/>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36" name="正方形/長方形 35"/>
                <p:cNvSpPr/>
                <p:nvPr/>
              </p:nvSpPr>
              <p:spPr>
                <a:xfrm>
                  <a:off x="6033967" y="506208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37" name="フリーフォーム 36"/>
                <p:cNvSpPr/>
                <p:nvPr/>
              </p:nvSpPr>
              <p:spPr>
                <a:xfrm>
                  <a:off x="6007219" y="5234173"/>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38" name="正方形/長方形 37"/>
                <p:cNvSpPr/>
                <p:nvPr/>
              </p:nvSpPr>
              <p:spPr>
                <a:xfrm>
                  <a:off x="5455372" y="517662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39" name="フリーフォーム 38"/>
                <p:cNvSpPr/>
                <p:nvPr/>
              </p:nvSpPr>
              <p:spPr>
                <a:xfrm>
                  <a:off x="6585814" y="5330216"/>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40" name="正方形/長方形 39"/>
                <p:cNvSpPr/>
                <p:nvPr/>
              </p:nvSpPr>
              <p:spPr>
                <a:xfrm>
                  <a:off x="6031436" y="5272665"/>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grpSp>
            <p:nvGrpSpPr>
              <p:cNvPr id="28" name="グループ化 27"/>
              <p:cNvGrpSpPr/>
              <p:nvPr/>
            </p:nvGrpSpPr>
            <p:grpSpPr>
              <a:xfrm>
                <a:off x="2816437" y="5587404"/>
                <a:ext cx="5883967" cy="536161"/>
                <a:chOff x="2816437" y="5576507"/>
                <a:chExt cx="5883967" cy="536161"/>
              </a:xfrm>
            </p:grpSpPr>
            <p:sp>
              <p:nvSpPr>
                <p:cNvPr id="29" name="フリーフォーム 28"/>
                <p:cNvSpPr/>
                <p:nvPr/>
              </p:nvSpPr>
              <p:spPr>
                <a:xfrm>
                  <a:off x="3086413" y="5739390"/>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30"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16437" y="5576507"/>
                  <a:ext cx="522107" cy="434240"/>
                </a:xfrm>
                <a:prstGeom prst="rect">
                  <a:avLst/>
                </a:prstGeom>
                <a:noFill/>
                <a:extLst>
                  <a:ext uri="{909E8E84-426E-40DD-AFC4-6F175D3DCCD1}">
                    <a14:hiddenFill xmlns:a14="http://schemas.microsoft.com/office/drawing/2010/main">
                      <a:solidFill>
                        <a:srgbClr val="FFFFFF"/>
                      </a:solidFill>
                    </a14:hiddenFill>
                  </a:ext>
                </a:extLst>
              </p:spPr>
            </p:pic>
            <p:grpSp>
              <p:nvGrpSpPr>
                <p:cNvPr id="31" name="グループ化 30"/>
                <p:cNvGrpSpPr/>
                <p:nvPr/>
              </p:nvGrpSpPr>
              <p:grpSpPr>
                <a:xfrm>
                  <a:off x="3234805" y="5678428"/>
                  <a:ext cx="5461327" cy="434240"/>
                  <a:chOff x="6210722" y="5763319"/>
                  <a:chExt cx="5461327" cy="434240"/>
                </a:xfrm>
              </p:grpSpPr>
              <p:sp>
                <p:nvSpPr>
                  <p:cNvPr id="32" name="フリーフォーム 31"/>
                  <p:cNvSpPr/>
                  <p:nvPr/>
                </p:nvSpPr>
                <p:spPr>
                  <a:xfrm>
                    <a:off x="6475228" y="5911702"/>
                    <a:ext cx="519682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33"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grpSp>
      <p:grpSp>
        <p:nvGrpSpPr>
          <p:cNvPr id="125" name="グループ化 124"/>
          <p:cNvGrpSpPr/>
          <p:nvPr userDrawn="1"/>
        </p:nvGrpSpPr>
        <p:grpSpPr>
          <a:xfrm>
            <a:off x="5583990" y="1997322"/>
            <a:ext cx="4460868" cy="413130"/>
            <a:chOff x="5227209" y="2052164"/>
            <a:chExt cx="4460868" cy="413130"/>
          </a:xfrm>
        </p:grpSpPr>
        <p:sp>
          <p:nvSpPr>
            <p:cNvPr id="126" name="フリーフォーム 125"/>
            <p:cNvSpPr/>
            <p:nvPr/>
          </p:nvSpPr>
          <p:spPr>
            <a:xfrm>
              <a:off x="6060141" y="2312894"/>
              <a:ext cx="1102659" cy="152400"/>
            </a:xfrm>
            <a:custGeom>
              <a:avLst/>
              <a:gdLst>
                <a:gd name="connsiteX0" fmla="*/ 0 w 1102659"/>
                <a:gd name="connsiteY0" fmla="*/ 17930 h 152400"/>
                <a:gd name="connsiteX1" fmla="*/ 0 w 1102659"/>
                <a:gd name="connsiteY1" fmla="*/ 152400 h 152400"/>
                <a:gd name="connsiteX2" fmla="*/ 1102659 w 1102659"/>
                <a:gd name="connsiteY2" fmla="*/ 152400 h 152400"/>
                <a:gd name="connsiteX3" fmla="*/ 1102659 w 1102659"/>
                <a:gd name="connsiteY3" fmla="*/ 0 h 152400"/>
              </a:gdLst>
              <a:ahLst/>
              <a:cxnLst>
                <a:cxn ang="0">
                  <a:pos x="connsiteX0" y="connsiteY0"/>
                </a:cxn>
                <a:cxn ang="0">
                  <a:pos x="connsiteX1" y="connsiteY1"/>
                </a:cxn>
                <a:cxn ang="0">
                  <a:pos x="connsiteX2" y="connsiteY2"/>
                </a:cxn>
                <a:cxn ang="0">
                  <a:pos x="connsiteX3" y="connsiteY3"/>
                </a:cxn>
              </a:cxnLst>
              <a:rect l="l" t="t" r="r" b="b"/>
              <a:pathLst>
                <a:path w="1102659" h="152400">
                  <a:moveTo>
                    <a:pt x="0" y="17930"/>
                  </a:moveTo>
                  <a:lnTo>
                    <a:pt x="0" y="152400"/>
                  </a:lnTo>
                  <a:lnTo>
                    <a:pt x="1102659" y="152400"/>
                  </a:lnTo>
                  <a:lnTo>
                    <a:pt x="1102659"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27" name="フリーフォーム 126"/>
            <p:cNvSpPr/>
            <p:nvPr/>
          </p:nvSpPr>
          <p:spPr>
            <a:xfrm>
              <a:off x="7242323" y="2312894"/>
              <a:ext cx="1102659" cy="152400"/>
            </a:xfrm>
            <a:custGeom>
              <a:avLst/>
              <a:gdLst>
                <a:gd name="connsiteX0" fmla="*/ 0 w 1102659"/>
                <a:gd name="connsiteY0" fmla="*/ 17930 h 152400"/>
                <a:gd name="connsiteX1" fmla="*/ 0 w 1102659"/>
                <a:gd name="connsiteY1" fmla="*/ 152400 h 152400"/>
                <a:gd name="connsiteX2" fmla="*/ 1102659 w 1102659"/>
                <a:gd name="connsiteY2" fmla="*/ 152400 h 152400"/>
                <a:gd name="connsiteX3" fmla="*/ 1102659 w 1102659"/>
                <a:gd name="connsiteY3" fmla="*/ 0 h 152400"/>
              </a:gdLst>
              <a:ahLst/>
              <a:cxnLst>
                <a:cxn ang="0">
                  <a:pos x="connsiteX0" y="connsiteY0"/>
                </a:cxn>
                <a:cxn ang="0">
                  <a:pos x="connsiteX1" y="connsiteY1"/>
                </a:cxn>
                <a:cxn ang="0">
                  <a:pos x="connsiteX2" y="connsiteY2"/>
                </a:cxn>
                <a:cxn ang="0">
                  <a:pos x="connsiteX3" y="connsiteY3"/>
                </a:cxn>
              </a:cxnLst>
              <a:rect l="l" t="t" r="r" b="b"/>
              <a:pathLst>
                <a:path w="1102659" h="152400">
                  <a:moveTo>
                    <a:pt x="0" y="17930"/>
                  </a:moveTo>
                  <a:lnTo>
                    <a:pt x="0" y="152400"/>
                  </a:lnTo>
                  <a:lnTo>
                    <a:pt x="1102659" y="152400"/>
                  </a:lnTo>
                  <a:lnTo>
                    <a:pt x="1102659"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28" name="フリーフォーム 127"/>
            <p:cNvSpPr/>
            <p:nvPr/>
          </p:nvSpPr>
          <p:spPr>
            <a:xfrm>
              <a:off x="8436359" y="2312894"/>
              <a:ext cx="1102659" cy="152400"/>
            </a:xfrm>
            <a:custGeom>
              <a:avLst/>
              <a:gdLst>
                <a:gd name="connsiteX0" fmla="*/ 0 w 1102659"/>
                <a:gd name="connsiteY0" fmla="*/ 17930 h 152400"/>
                <a:gd name="connsiteX1" fmla="*/ 0 w 1102659"/>
                <a:gd name="connsiteY1" fmla="*/ 152400 h 152400"/>
                <a:gd name="connsiteX2" fmla="*/ 1102659 w 1102659"/>
                <a:gd name="connsiteY2" fmla="*/ 152400 h 152400"/>
                <a:gd name="connsiteX3" fmla="*/ 1102659 w 1102659"/>
                <a:gd name="connsiteY3" fmla="*/ 0 h 152400"/>
              </a:gdLst>
              <a:ahLst/>
              <a:cxnLst>
                <a:cxn ang="0">
                  <a:pos x="connsiteX0" y="connsiteY0"/>
                </a:cxn>
                <a:cxn ang="0">
                  <a:pos x="connsiteX1" y="connsiteY1"/>
                </a:cxn>
                <a:cxn ang="0">
                  <a:pos x="connsiteX2" y="connsiteY2"/>
                </a:cxn>
                <a:cxn ang="0">
                  <a:pos x="connsiteX3" y="connsiteY3"/>
                </a:cxn>
              </a:cxnLst>
              <a:rect l="l" t="t" r="r" b="b"/>
              <a:pathLst>
                <a:path w="1102659" h="152400">
                  <a:moveTo>
                    <a:pt x="0" y="17930"/>
                  </a:moveTo>
                  <a:lnTo>
                    <a:pt x="0" y="152400"/>
                  </a:lnTo>
                  <a:lnTo>
                    <a:pt x="1102659" y="152400"/>
                  </a:lnTo>
                  <a:lnTo>
                    <a:pt x="1102659"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129" name="グループ化 128"/>
            <p:cNvGrpSpPr/>
            <p:nvPr/>
          </p:nvGrpSpPr>
          <p:grpSpPr>
            <a:xfrm>
              <a:off x="5227209" y="2052164"/>
              <a:ext cx="4460868" cy="323560"/>
              <a:chOff x="5227209" y="2052164"/>
              <a:chExt cx="4460868" cy="323560"/>
            </a:xfrm>
          </p:grpSpPr>
          <p:pic>
            <p:nvPicPr>
              <p:cNvPr id="130" name="Picture 2" descr="H:\TCL\Products\Products data\VX\VX-3000\Photo\VX-3000 ph2\VX-3000 Bilder\VX-3004F_front_plan.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27209" y="2059012"/>
                <a:ext cx="975143" cy="309864"/>
              </a:xfrm>
              <a:prstGeom prst="rect">
                <a:avLst/>
              </a:prstGeom>
              <a:noFill/>
              <a:extLst>
                <a:ext uri="{909E8E84-426E-40DD-AFC4-6F175D3DCCD1}">
                  <a14:hiddenFill xmlns:a14="http://schemas.microsoft.com/office/drawing/2010/main">
                    <a:solidFill>
                      <a:srgbClr val="FFFFFF"/>
                    </a:solidFill>
                  </a14:hiddenFill>
                </a:ext>
              </a:extLst>
            </p:spPr>
          </p:pic>
          <p:pic>
            <p:nvPicPr>
              <p:cNvPr id="131" name="Picture 3" descr="H:\TCL\Products\Products data\VX\VX-3000\Photo\VX-3000 ph2\VX-3000 Bilder\VX-3008F_front_plan.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7574916" y="2052164"/>
                <a:ext cx="940062" cy="323560"/>
              </a:xfrm>
              <a:prstGeom prst="rect">
                <a:avLst/>
              </a:prstGeom>
              <a:noFill/>
              <a:extLst>
                <a:ext uri="{909E8E84-426E-40DD-AFC4-6F175D3DCCD1}">
                  <a14:hiddenFill xmlns:a14="http://schemas.microsoft.com/office/drawing/2010/main">
                    <a:solidFill>
                      <a:srgbClr val="FFFFFF"/>
                    </a:solidFill>
                  </a14:hiddenFill>
                </a:ext>
              </a:extLst>
            </p:spPr>
          </p:pic>
          <p:pic>
            <p:nvPicPr>
              <p:cNvPr id="132" name="Picture 4" descr="H:\TCL\Products\Products data\VX\VX-3000\Photo\VX-3000 ph2\VX-3000 Bilder\VX-3016F_front.jp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8731002" y="2054177"/>
                <a:ext cx="957075" cy="295022"/>
              </a:xfrm>
              <a:prstGeom prst="rect">
                <a:avLst/>
              </a:prstGeom>
              <a:noFill/>
              <a:extLst>
                <a:ext uri="{909E8E84-426E-40DD-AFC4-6F175D3DCCD1}">
                  <a14:hiddenFill xmlns:a14="http://schemas.microsoft.com/office/drawing/2010/main">
                    <a:solidFill>
                      <a:srgbClr val="FFFFFF"/>
                    </a:solidFill>
                  </a14:hiddenFill>
                </a:ext>
              </a:extLst>
            </p:spPr>
          </p:pic>
          <p:pic>
            <p:nvPicPr>
              <p:cNvPr id="133" name="Picture 2" descr="H:\TCL\Products\Products data\VX\VX-3000\Photo\VX-3000 ph2\VX-3000 Bilder\VX-3004F_front_plan.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381879" y="2059012"/>
                <a:ext cx="975143" cy="309864"/>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137" name="正方形/長方形 136"/>
          <p:cNvSpPr/>
          <p:nvPr userDrawn="1"/>
        </p:nvSpPr>
        <p:spPr>
          <a:xfrm>
            <a:off x="5380966" y="1529759"/>
            <a:ext cx="8246580" cy="692526"/>
          </a:xfrm>
          <a:prstGeom prst="rect">
            <a:avLst/>
          </a:prstGeom>
        </p:spPr>
        <p:txBody>
          <a:bodyPr wrap="square" lIns="137187" tIns="68594" rIns="137187" bIns="68594">
            <a:spAutoFit/>
          </a:bodyPr>
          <a:lstStyle/>
          <a:p>
            <a:r>
              <a:rPr lang="en-US" altLang="ja-JP" dirty="0">
                <a:solidFill>
                  <a:srgbClr val="5F5F5F"/>
                </a:solidFill>
                <a:latin typeface="Calibri"/>
                <a:cs typeface="Consolas" panose="020B0609020204030204" pitchFamily="49" charset="0"/>
              </a:rPr>
              <a:t>When considering [Matrix in VX-30##F] and [VX link] together, </a:t>
            </a:r>
          </a:p>
          <a:p>
            <a:r>
              <a:rPr lang="en-US" altLang="ja-JP" dirty="0">
                <a:solidFill>
                  <a:srgbClr val="5F5F5F"/>
                </a:solidFill>
                <a:latin typeface="Calibri"/>
                <a:cs typeface="Consolas" panose="020B0609020204030204" pitchFamily="49" charset="0"/>
              </a:rPr>
              <a:t>                                                                                        how is that audio routing drawn??</a:t>
            </a:r>
          </a:p>
        </p:txBody>
      </p:sp>
      <p:sp>
        <p:nvSpPr>
          <p:cNvPr id="134" name="正方形/長方形 133">
            <a:extLst>
              <a:ext uri="{FF2B5EF4-FFF2-40B4-BE49-F238E27FC236}">
                <a16:creationId xmlns:a16="http://schemas.microsoft.com/office/drawing/2014/main" id="{2022CD9E-F824-459D-834E-F5D87012D28C}"/>
              </a:ext>
            </a:extLst>
          </p:cNvPr>
          <p:cNvSpPr/>
          <p:nvPr userDrawn="1"/>
        </p:nvSpPr>
        <p:spPr>
          <a:xfrm>
            <a:off x="5351086" y="975556"/>
            <a:ext cx="4815669" cy="55399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Audio route in VX link </a:t>
            </a:r>
            <a:r>
              <a:rPr lang="en-US" altLang="ja-JP" sz="2000" b="1" dirty="0">
                <a:solidFill>
                  <a:srgbClr val="F79646">
                    <a:lumMod val="75000"/>
                  </a:srgbClr>
                </a:solidFill>
                <a:latin typeface="Calibri"/>
                <a:ea typeface="メイリオ" panose="020B0604030504040204" pitchFamily="50" charset="-128"/>
                <a:cs typeface="メイリオ" panose="020B0604030504040204" pitchFamily="50" charset="-128"/>
              </a:rPr>
              <a:t>&lt;Detail&gt;</a:t>
            </a:r>
            <a:endPar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3237788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reserve="1">
  <p:cSld name="Audio">
    <p:spTree>
      <p:nvGrpSpPr>
        <p:cNvPr id="1" name=""/>
        <p:cNvGrpSpPr/>
        <p:nvPr/>
      </p:nvGrpSpPr>
      <p:grpSpPr>
        <a:xfrm>
          <a:off x="0" y="0"/>
          <a:ext cx="0" cy="0"/>
          <a:chOff x="0" y="0"/>
          <a:chExt cx="0" cy="0"/>
        </a:xfrm>
      </p:grpSpPr>
      <p:grpSp>
        <p:nvGrpSpPr>
          <p:cNvPr id="5" name="グループ化 4">
            <a:extLst>
              <a:ext uri="{FF2B5EF4-FFF2-40B4-BE49-F238E27FC236}">
                <a16:creationId xmlns:a16="http://schemas.microsoft.com/office/drawing/2014/main" id="{690F6ECA-B98B-461F-9F11-ECEF52D3698C}"/>
              </a:ext>
            </a:extLst>
          </p:cNvPr>
          <p:cNvGrpSpPr/>
          <p:nvPr userDrawn="1"/>
        </p:nvGrpSpPr>
        <p:grpSpPr>
          <a:xfrm>
            <a:off x="1622181" y="288390"/>
            <a:ext cx="2053631" cy="1949899"/>
            <a:chOff x="2645711" y="841076"/>
            <a:chExt cx="2667654" cy="2532159"/>
          </a:xfrm>
        </p:grpSpPr>
        <p:grpSp>
          <p:nvGrpSpPr>
            <p:cNvPr id="6" name="グループ化 5">
              <a:extLst>
                <a:ext uri="{FF2B5EF4-FFF2-40B4-BE49-F238E27FC236}">
                  <a16:creationId xmlns:a16="http://schemas.microsoft.com/office/drawing/2014/main" id="{DE16EC33-8875-4EBF-A2DF-6EC92E63763E}"/>
                </a:ext>
              </a:extLst>
            </p:cNvPr>
            <p:cNvGrpSpPr/>
            <p:nvPr/>
          </p:nvGrpSpPr>
          <p:grpSpPr>
            <a:xfrm>
              <a:off x="2951391" y="1221263"/>
              <a:ext cx="2030342" cy="1771248"/>
              <a:chOff x="2951391" y="1221263"/>
              <a:chExt cx="2030342" cy="1771248"/>
            </a:xfrm>
          </p:grpSpPr>
          <p:sp>
            <p:nvSpPr>
              <p:cNvPr id="8" name="円/楕円 64">
                <a:extLst>
                  <a:ext uri="{FF2B5EF4-FFF2-40B4-BE49-F238E27FC236}">
                    <a16:creationId xmlns:a16="http://schemas.microsoft.com/office/drawing/2014/main" id="{4D41DD3B-AF28-4819-BF00-CB6CCC032BD2}"/>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3600" kern="0">
                  <a:solidFill>
                    <a:prstClr val="white"/>
                  </a:solidFill>
                  <a:latin typeface="Meiryo UI"/>
                  <a:ea typeface="Meiryo UI"/>
                </a:endParaRPr>
              </a:p>
            </p:txBody>
          </p:sp>
          <p:sp>
            <p:nvSpPr>
              <p:cNvPr id="9" name="角丸四角形 65">
                <a:extLst>
                  <a:ext uri="{FF2B5EF4-FFF2-40B4-BE49-F238E27FC236}">
                    <a16:creationId xmlns:a16="http://schemas.microsoft.com/office/drawing/2014/main" id="{723B4D86-731F-4925-BA84-95F5D0B9385A}"/>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2800" b="1" kern="0" dirty="0">
                    <a:solidFill>
                      <a:prstClr val="white"/>
                    </a:solidFill>
                    <a:latin typeface="Calibri"/>
                    <a:ea typeface="Meiryo UI"/>
                  </a:rPr>
                  <a:t>Frame</a:t>
                </a:r>
                <a:endParaRPr kumimoji="0" lang="ja-JP" altLang="en-US" sz="2400" b="1" kern="0" dirty="0">
                  <a:solidFill>
                    <a:prstClr val="white"/>
                  </a:solidFill>
                  <a:latin typeface="Calibri"/>
                  <a:ea typeface="Meiryo UI"/>
                </a:endParaRPr>
              </a:p>
            </p:txBody>
          </p:sp>
        </p:grpSp>
        <p:pic>
          <p:nvPicPr>
            <p:cNvPr id="7" name="Picture 2" descr="C:\Users\toa27839.TOA\AppData\Local\Temp\notesEA312D\Bubble_material_noshadow-01.png">
              <a:extLst>
                <a:ext uri="{FF2B5EF4-FFF2-40B4-BE49-F238E27FC236}">
                  <a16:creationId xmlns:a16="http://schemas.microsoft.com/office/drawing/2014/main" id="{ED835DCA-9C1C-416B-87DA-D055D26B768E}"/>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10" name="Picture 2">
            <a:extLst>
              <a:ext uri="{FF2B5EF4-FFF2-40B4-BE49-F238E27FC236}">
                <a16:creationId xmlns:a16="http://schemas.microsoft.com/office/drawing/2014/main" id="{F67FCD53-00D6-4855-94AE-E3F262FA740E}"/>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8383276" y="1553598"/>
            <a:ext cx="1404817" cy="9809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 name="正方形/長方形 10">
            <a:extLst>
              <a:ext uri="{FF2B5EF4-FFF2-40B4-BE49-F238E27FC236}">
                <a16:creationId xmlns:a16="http://schemas.microsoft.com/office/drawing/2014/main" id="{A8F0C19C-000F-49ED-9D84-CF1A5966F768}"/>
              </a:ext>
            </a:extLst>
          </p:cNvPr>
          <p:cNvSpPr/>
          <p:nvPr userDrawn="1"/>
        </p:nvSpPr>
        <p:spPr>
          <a:xfrm>
            <a:off x="5351086" y="975556"/>
            <a:ext cx="3812114" cy="554202"/>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Common topics: Audio</a:t>
            </a:r>
            <a:endParaRPr lang="ja-JP" altLang="en-US" sz="3000" dirty="0">
              <a:solidFill>
                <a:schemeClr val="accent6">
                  <a:lumMod val="75000"/>
                </a:schemeClr>
              </a:solidFill>
              <a:latin typeface="Calibri"/>
            </a:endParaRPr>
          </a:p>
        </p:txBody>
      </p:sp>
      <p:sp>
        <p:nvSpPr>
          <p:cNvPr id="12" name="正方形/長方形 11">
            <a:extLst>
              <a:ext uri="{FF2B5EF4-FFF2-40B4-BE49-F238E27FC236}">
                <a16:creationId xmlns:a16="http://schemas.microsoft.com/office/drawing/2014/main" id="{DE3CA808-7ECD-4FC4-9480-0239EA3F3382}"/>
              </a:ext>
            </a:extLst>
          </p:cNvPr>
          <p:cNvSpPr/>
          <p:nvPr userDrawn="1"/>
        </p:nvSpPr>
        <p:spPr>
          <a:xfrm>
            <a:off x="6624252" y="6013070"/>
            <a:ext cx="1708222" cy="461693"/>
          </a:xfrm>
          <a:prstGeom prst="rect">
            <a:avLst/>
          </a:prstGeom>
        </p:spPr>
        <p:txBody>
          <a:bodyPr wrap="squar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VX link out 8ch</a:t>
            </a:r>
            <a:endParaRPr lang="ja-JP" altLang="en-US" sz="2100" dirty="0">
              <a:solidFill>
                <a:prstClr val="black"/>
              </a:solidFill>
              <a:latin typeface="Calibri"/>
              <a:ea typeface="ＭＳ Ｐゴシック"/>
            </a:endParaRPr>
          </a:p>
        </p:txBody>
      </p:sp>
      <p:sp>
        <p:nvSpPr>
          <p:cNvPr id="13" name="正方形/長方形 12">
            <a:extLst>
              <a:ext uri="{FF2B5EF4-FFF2-40B4-BE49-F238E27FC236}">
                <a16:creationId xmlns:a16="http://schemas.microsoft.com/office/drawing/2014/main" id="{24D812F5-E061-4B1B-B9E9-7DCD3D6A724C}"/>
              </a:ext>
            </a:extLst>
          </p:cNvPr>
          <p:cNvSpPr/>
          <p:nvPr userDrawn="1"/>
        </p:nvSpPr>
        <p:spPr>
          <a:xfrm>
            <a:off x="3433433" y="3615239"/>
            <a:ext cx="4181532" cy="2508081"/>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defRPr/>
            </a:pPr>
            <a:endParaRPr kumimoji="0" lang="en-US" altLang="ja-JP" sz="2400" b="1" kern="0" dirty="0">
              <a:solidFill>
                <a:srgbClr val="8064A2"/>
              </a:solidFill>
              <a:latin typeface="Calibri"/>
              <a:ea typeface="ＭＳ Ｐゴシック"/>
            </a:endParaRPr>
          </a:p>
        </p:txBody>
      </p:sp>
      <p:sp>
        <p:nvSpPr>
          <p:cNvPr id="14" name="正方形/長方形 13">
            <a:extLst>
              <a:ext uri="{FF2B5EF4-FFF2-40B4-BE49-F238E27FC236}">
                <a16:creationId xmlns:a16="http://schemas.microsoft.com/office/drawing/2014/main" id="{F0CD01F7-A888-421A-8E86-FD3C31C53BB5}"/>
              </a:ext>
            </a:extLst>
          </p:cNvPr>
          <p:cNvSpPr/>
          <p:nvPr userDrawn="1"/>
        </p:nvSpPr>
        <p:spPr>
          <a:xfrm>
            <a:off x="1933851" y="4171139"/>
            <a:ext cx="1555865" cy="461693"/>
          </a:xfrm>
          <a:prstGeom prst="rect">
            <a:avLst/>
          </a:prstGeom>
        </p:spPr>
        <p:txBody>
          <a:bodyPr wrap="non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AUDIO IN 4ch</a:t>
            </a:r>
            <a:endParaRPr lang="ja-JP" altLang="en-US" sz="2100" dirty="0">
              <a:solidFill>
                <a:prstClr val="black"/>
              </a:solidFill>
              <a:latin typeface="Calibri"/>
              <a:ea typeface="ＭＳ Ｐゴシック"/>
            </a:endParaRPr>
          </a:p>
        </p:txBody>
      </p:sp>
      <p:grpSp>
        <p:nvGrpSpPr>
          <p:cNvPr id="15" name="グループ化 14">
            <a:extLst>
              <a:ext uri="{FF2B5EF4-FFF2-40B4-BE49-F238E27FC236}">
                <a16:creationId xmlns:a16="http://schemas.microsoft.com/office/drawing/2014/main" id="{A11B2EA3-F580-4878-8637-29E49D597430}"/>
              </a:ext>
            </a:extLst>
          </p:cNvPr>
          <p:cNvGrpSpPr/>
          <p:nvPr userDrawn="1"/>
        </p:nvGrpSpPr>
        <p:grpSpPr>
          <a:xfrm>
            <a:off x="3713297" y="5158026"/>
            <a:ext cx="3901667" cy="552898"/>
            <a:chOff x="2975204" y="3477633"/>
            <a:chExt cx="1596796" cy="539443"/>
          </a:xfrm>
        </p:grpSpPr>
        <p:sp>
          <p:nvSpPr>
            <p:cNvPr id="16" name="フリーフォーム 166">
              <a:extLst>
                <a:ext uri="{FF2B5EF4-FFF2-40B4-BE49-F238E27FC236}">
                  <a16:creationId xmlns:a16="http://schemas.microsoft.com/office/drawing/2014/main" id="{332599A9-F943-4263-AC72-B737C8A4E7C4}"/>
                </a:ext>
              </a:extLst>
            </p:cNvPr>
            <p:cNvSpPr/>
            <p:nvPr/>
          </p:nvSpPr>
          <p:spPr>
            <a:xfrm>
              <a:off x="2975204" y="3477633"/>
              <a:ext cx="1589044"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sp>
          <p:nvSpPr>
            <p:cNvPr id="17" name="フリーフォーム 168">
              <a:extLst>
                <a:ext uri="{FF2B5EF4-FFF2-40B4-BE49-F238E27FC236}">
                  <a16:creationId xmlns:a16="http://schemas.microsoft.com/office/drawing/2014/main" id="{15C09C0A-8961-4E81-A8BF-A78F59D8A861}"/>
                </a:ext>
              </a:extLst>
            </p:cNvPr>
            <p:cNvSpPr/>
            <p:nvPr/>
          </p:nvSpPr>
          <p:spPr>
            <a:xfrm>
              <a:off x="2975204" y="3651870"/>
              <a:ext cx="1589044"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sp>
          <p:nvSpPr>
            <p:cNvPr id="18" name="フリーフォーム 170">
              <a:extLst>
                <a:ext uri="{FF2B5EF4-FFF2-40B4-BE49-F238E27FC236}">
                  <a16:creationId xmlns:a16="http://schemas.microsoft.com/office/drawing/2014/main" id="{E8B3526B-2146-4503-8BC2-E9A1A0DD132A}"/>
                </a:ext>
              </a:extLst>
            </p:cNvPr>
            <p:cNvSpPr/>
            <p:nvPr/>
          </p:nvSpPr>
          <p:spPr>
            <a:xfrm>
              <a:off x="2980370" y="3971357"/>
              <a:ext cx="1589044"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sp>
          <p:nvSpPr>
            <p:cNvPr id="19" name="フリーフォーム 218">
              <a:extLst>
                <a:ext uri="{FF2B5EF4-FFF2-40B4-BE49-F238E27FC236}">
                  <a16:creationId xmlns:a16="http://schemas.microsoft.com/office/drawing/2014/main" id="{5E18C38B-2423-4F65-9E0B-25F9E1D7A00F}"/>
                </a:ext>
              </a:extLst>
            </p:cNvPr>
            <p:cNvSpPr/>
            <p:nvPr/>
          </p:nvSpPr>
          <p:spPr>
            <a:xfrm>
              <a:off x="2982956" y="3819451"/>
              <a:ext cx="1589044"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grpSp>
      <p:sp>
        <p:nvSpPr>
          <p:cNvPr id="20" name="正方形/長方形 19">
            <a:extLst>
              <a:ext uri="{FF2B5EF4-FFF2-40B4-BE49-F238E27FC236}">
                <a16:creationId xmlns:a16="http://schemas.microsoft.com/office/drawing/2014/main" id="{7240E9D2-6474-403F-8020-37CE226D02F5}"/>
              </a:ext>
            </a:extLst>
          </p:cNvPr>
          <p:cNvSpPr/>
          <p:nvPr userDrawn="1"/>
        </p:nvSpPr>
        <p:spPr>
          <a:xfrm>
            <a:off x="3798620" y="2733332"/>
            <a:ext cx="2132485" cy="646359"/>
          </a:xfrm>
          <a:prstGeom prst="rect">
            <a:avLst/>
          </a:prstGeom>
        </p:spPr>
        <p:txBody>
          <a:bodyPr wrap="squar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VX link in 8ch</a:t>
            </a:r>
            <a:endParaRPr lang="en-US" altLang="ja-JP" sz="2100" dirty="0">
              <a:solidFill>
                <a:prstClr val="black"/>
              </a:solidFill>
              <a:latin typeface="Calibri"/>
              <a:ea typeface="ＭＳ Ｐゴシック"/>
            </a:endParaRPr>
          </a:p>
          <a:p>
            <a:pPr defTabSz="7682880" fontAlgn="auto">
              <a:spcBef>
                <a:spcPts val="0"/>
              </a:spcBef>
              <a:spcAft>
                <a:spcPts val="0"/>
              </a:spcAft>
            </a:pPr>
            <a:r>
              <a:rPr lang="en-US" altLang="ja-JP" sz="1200" dirty="0">
                <a:solidFill>
                  <a:prstClr val="black"/>
                </a:solidFill>
                <a:latin typeface="Calibri"/>
                <a:ea typeface="ＭＳ Ｐゴシック"/>
              </a:rPr>
              <a:t>(Max: General 4ch, BGM 4ch)</a:t>
            </a:r>
            <a:endParaRPr lang="ja-JP" altLang="en-US" sz="1400" dirty="0">
              <a:solidFill>
                <a:prstClr val="black"/>
              </a:solidFill>
              <a:latin typeface="Calibri"/>
              <a:ea typeface="ＭＳ Ｐゴシック"/>
            </a:endParaRPr>
          </a:p>
        </p:txBody>
      </p:sp>
      <p:grpSp>
        <p:nvGrpSpPr>
          <p:cNvPr id="22" name="グループ化 21">
            <a:extLst>
              <a:ext uri="{FF2B5EF4-FFF2-40B4-BE49-F238E27FC236}">
                <a16:creationId xmlns:a16="http://schemas.microsoft.com/office/drawing/2014/main" id="{67E76B56-589B-4770-9DB2-BC21773FF11E}"/>
              </a:ext>
            </a:extLst>
          </p:cNvPr>
          <p:cNvGrpSpPr/>
          <p:nvPr userDrawn="1"/>
        </p:nvGrpSpPr>
        <p:grpSpPr>
          <a:xfrm>
            <a:off x="2840121" y="3673215"/>
            <a:ext cx="2373519" cy="2109796"/>
            <a:chOff x="1893194" y="2878428"/>
            <a:chExt cx="1582163" cy="1210614"/>
          </a:xfrm>
        </p:grpSpPr>
        <p:sp>
          <p:nvSpPr>
            <p:cNvPr id="23" name="フリーフォーム 2">
              <a:extLst>
                <a:ext uri="{FF2B5EF4-FFF2-40B4-BE49-F238E27FC236}">
                  <a16:creationId xmlns:a16="http://schemas.microsoft.com/office/drawing/2014/main" id="{1E89215D-6B85-4A8D-A289-36B9F33058AA}"/>
                </a:ext>
              </a:extLst>
            </p:cNvPr>
            <p:cNvSpPr/>
            <p:nvPr/>
          </p:nvSpPr>
          <p:spPr>
            <a:xfrm>
              <a:off x="1893194" y="2878428"/>
              <a:ext cx="1582163" cy="1210614"/>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4" name="フリーフォーム 99">
              <a:extLst>
                <a:ext uri="{FF2B5EF4-FFF2-40B4-BE49-F238E27FC236}">
                  <a16:creationId xmlns:a16="http://schemas.microsoft.com/office/drawing/2014/main" id="{EC7B2380-DB08-44ED-A00B-7597AF0C8AC1}"/>
                </a:ext>
              </a:extLst>
            </p:cNvPr>
            <p:cNvSpPr/>
            <p:nvPr/>
          </p:nvSpPr>
          <p:spPr>
            <a:xfrm>
              <a:off x="1893195" y="2951106"/>
              <a:ext cx="1485082" cy="113793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25" name="正方形/長方形 24">
            <a:extLst>
              <a:ext uri="{FF2B5EF4-FFF2-40B4-BE49-F238E27FC236}">
                <a16:creationId xmlns:a16="http://schemas.microsoft.com/office/drawing/2014/main" id="{2E646E92-E165-4AAA-9AE1-E6AE315CA5AE}"/>
              </a:ext>
            </a:extLst>
          </p:cNvPr>
          <p:cNvSpPr/>
          <p:nvPr userDrawn="1"/>
        </p:nvSpPr>
        <p:spPr>
          <a:xfrm>
            <a:off x="1673647" y="3499062"/>
            <a:ext cx="1279123" cy="461693"/>
          </a:xfrm>
          <a:prstGeom prst="rect">
            <a:avLst/>
          </a:prstGeom>
        </p:spPr>
        <p:txBody>
          <a:bodyPr wrap="square" lIns="137187" tIns="68594" rIns="137187" bIns="68594">
            <a:spAutoFit/>
          </a:bodyPr>
          <a:lstStyle/>
          <a:p>
            <a:pPr algn="r" defTabSz="7682880" fontAlgn="auto">
              <a:spcBef>
                <a:spcPts val="0"/>
              </a:spcBef>
              <a:spcAft>
                <a:spcPts val="0"/>
              </a:spcAft>
            </a:pPr>
            <a:r>
              <a:rPr lang="en-US" altLang="ja-JP" dirty="0">
                <a:solidFill>
                  <a:prstClr val="black"/>
                </a:solidFill>
                <a:latin typeface="Calibri"/>
                <a:ea typeface="ＭＳ Ｐゴシック"/>
              </a:rPr>
              <a:t>RS link 2ch</a:t>
            </a:r>
            <a:endParaRPr lang="ja-JP" altLang="en-US" sz="2100" dirty="0">
              <a:solidFill>
                <a:prstClr val="black"/>
              </a:solidFill>
              <a:latin typeface="Calibri"/>
              <a:ea typeface="ＭＳ Ｐゴシック"/>
            </a:endParaRPr>
          </a:p>
        </p:txBody>
      </p:sp>
      <p:sp>
        <p:nvSpPr>
          <p:cNvPr id="26" name="フリーフォーム 98">
            <a:extLst>
              <a:ext uri="{FF2B5EF4-FFF2-40B4-BE49-F238E27FC236}">
                <a16:creationId xmlns:a16="http://schemas.microsoft.com/office/drawing/2014/main" id="{27201F4D-C59B-4E26-A71C-E408AF76B035}"/>
              </a:ext>
            </a:extLst>
          </p:cNvPr>
          <p:cNvSpPr/>
          <p:nvPr userDrawn="1"/>
        </p:nvSpPr>
        <p:spPr>
          <a:xfrm>
            <a:off x="4559605" y="3393347"/>
            <a:ext cx="1543017" cy="2387044"/>
          </a:xfrm>
          <a:custGeom>
            <a:avLst/>
            <a:gdLst>
              <a:gd name="connsiteX0" fmla="*/ 1743959 w 1743959"/>
              <a:gd name="connsiteY0" fmla="*/ 1239625 h 1239625"/>
              <a:gd name="connsiteX1" fmla="*/ 1743959 w 1743959"/>
              <a:gd name="connsiteY1" fmla="*/ 0 h 1239625"/>
              <a:gd name="connsiteX2" fmla="*/ 0 w 1743959"/>
              <a:gd name="connsiteY2" fmla="*/ 0 h 1239625"/>
            </a:gdLst>
            <a:ahLst/>
            <a:cxnLst>
              <a:cxn ang="0">
                <a:pos x="connsiteX0" y="connsiteY0"/>
              </a:cxn>
              <a:cxn ang="0">
                <a:pos x="connsiteX1" y="connsiteY1"/>
              </a:cxn>
              <a:cxn ang="0">
                <a:pos x="connsiteX2" y="connsiteY2"/>
              </a:cxn>
            </a:cxnLst>
            <a:rect l="l" t="t" r="r" b="b"/>
            <a:pathLst>
              <a:path w="1743959" h="1239625">
                <a:moveTo>
                  <a:pt x="1743959" y="1239625"/>
                </a:moveTo>
                <a:lnTo>
                  <a:pt x="1743959" y="0"/>
                </a:lnTo>
                <a:lnTo>
                  <a:pt x="0" y="0"/>
                </a:lnTo>
              </a:path>
            </a:pathLst>
          </a:custGeom>
          <a:noFill/>
          <a:ln w="762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grpSp>
        <p:nvGrpSpPr>
          <p:cNvPr id="27" name="グループ化 26">
            <a:extLst>
              <a:ext uri="{FF2B5EF4-FFF2-40B4-BE49-F238E27FC236}">
                <a16:creationId xmlns:a16="http://schemas.microsoft.com/office/drawing/2014/main" id="{2604717F-1A5D-4E06-9147-FDF0FCEFE36C}"/>
              </a:ext>
            </a:extLst>
          </p:cNvPr>
          <p:cNvGrpSpPr/>
          <p:nvPr userDrawn="1"/>
        </p:nvGrpSpPr>
        <p:grpSpPr>
          <a:xfrm>
            <a:off x="2514888" y="3926043"/>
            <a:ext cx="2349974" cy="1856967"/>
            <a:chOff x="1687754" y="3046911"/>
            <a:chExt cx="1555111" cy="1210614"/>
          </a:xfrm>
        </p:grpSpPr>
        <p:sp>
          <p:nvSpPr>
            <p:cNvPr id="28" name="フリーフォーム 137">
              <a:extLst>
                <a:ext uri="{FF2B5EF4-FFF2-40B4-BE49-F238E27FC236}">
                  <a16:creationId xmlns:a16="http://schemas.microsoft.com/office/drawing/2014/main" id="{2D4F18E2-3E2E-49F0-9B0E-1E3DB159E2CD}"/>
                </a:ext>
              </a:extLst>
            </p:cNvPr>
            <p:cNvSpPr/>
            <p:nvPr/>
          </p:nvSpPr>
          <p:spPr>
            <a:xfrm>
              <a:off x="1693694" y="3046911"/>
              <a:ext cx="1549171" cy="1210614"/>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 name="フリーフォーム 138">
              <a:extLst>
                <a:ext uri="{FF2B5EF4-FFF2-40B4-BE49-F238E27FC236}">
                  <a16:creationId xmlns:a16="http://schemas.microsoft.com/office/drawing/2014/main" id="{26265481-3893-4007-814E-AE57EF7A7117}"/>
                </a:ext>
              </a:extLst>
            </p:cNvPr>
            <p:cNvSpPr/>
            <p:nvPr/>
          </p:nvSpPr>
          <p:spPr>
            <a:xfrm>
              <a:off x="1693694" y="3119589"/>
              <a:ext cx="1485082" cy="113793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0" name="フリーフォーム 139">
              <a:extLst>
                <a:ext uri="{FF2B5EF4-FFF2-40B4-BE49-F238E27FC236}">
                  <a16:creationId xmlns:a16="http://schemas.microsoft.com/office/drawing/2014/main" id="{E9CB9224-D73E-4BFC-8B58-9744975D26C2}"/>
                </a:ext>
              </a:extLst>
            </p:cNvPr>
            <p:cNvSpPr/>
            <p:nvPr/>
          </p:nvSpPr>
          <p:spPr>
            <a:xfrm>
              <a:off x="1693694" y="3185172"/>
              <a:ext cx="1411255" cy="1072352"/>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 name="フリーフォーム 140">
              <a:extLst>
                <a:ext uri="{FF2B5EF4-FFF2-40B4-BE49-F238E27FC236}">
                  <a16:creationId xmlns:a16="http://schemas.microsoft.com/office/drawing/2014/main" id="{24509FDF-A2A2-40A8-8777-9AD09AE57E69}"/>
                </a:ext>
              </a:extLst>
            </p:cNvPr>
            <p:cNvSpPr/>
            <p:nvPr/>
          </p:nvSpPr>
          <p:spPr>
            <a:xfrm>
              <a:off x="1687754" y="3257851"/>
              <a:ext cx="1353105" cy="999674"/>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32" name="グループ化 31">
            <a:extLst>
              <a:ext uri="{FF2B5EF4-FFF2-40B4-BE49-F238E27FC236}">
                <a16:creationId xmlns:a16="http://schemas.microsoft.com/office/drawing/2014/main" id="{32A451E5-1835-4622-BB1E-1C656B784B0F}"/>
              </a:ext>
            </a:extLst>
          </p:cNvPr>
          <p:cNvGrpSpPr/>
          <p:nvPr userDrawn="1"/>
        </p:nvGrpSpPr>
        <p:grpSpPr>
          <a:xfrm>
            <a:off x="3618060" y="4489679"/>
            <a:ext cx="759257" cy="1293333"/>
            <a:chOff x="2365866" y="3422513"/>
            <a:chExt cx="556724" cy="861867"/>
          </a:xfrm>
        </p:grpSpPr>
        <p:sp>
          <p:nvSpPr>
            <p:cNvPr id="33" name="フリーフォーム 142">
              <a:extLst>
                <a:ext uri="{FF2B5EF4-FFF2-40B4-BE49-F238E27FC236}">
                  <a16:creationId xmlns:a16="http://schemas.microsoft.com/office/drawing/2014/main" id="{6A94BA83-6096-4013-8F06-8A5B52EE7C33}"/>
                </a:ext>
              </a:extLst>
            </p:cNvPr>
            <p:cNvSpPr/>
            <p:nvPr/>
          </p:nvSpPr>
          <p:spPr>
            <a:xfrm>
              <a:off x="2540278" y="3422513"/>
              <a:ext cx="382312" cy="861867"/>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4" name="フリーフォーム 143">
              <a:extLst>
                <a:ext uri="{FF2B5EF4-FFF2-40B4-BE49-F238E27FC236}">
                  <a16:creationId xmlns:a16="http://schemas.microsoft.com/office/drawing/2014/main" id="{CB653874-4278-4DF3-B7D1-048F9D9B63DB}"/>
                </a:ext>
              </a:extLst>
            </p:cNvPr>
            <p:cNvSpPr/>
            <p:nvPr/>
          </p:nvSpPr>
          <p:spPr>
            <a:xfrm>
              <a:off x="2483768" y="3496803"/>
              <a:ext cx="366496" cy="787577"/>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5" name="フリーフォーム 144">
              <a:extLst>
                <a:ext uri="{FF2B5EF4-FFF2-40B4-BE49-F238E27FC236}">
                  <a16:creationId xmlns:a16="http://schemas.microsoft.com/office/drawing/2014/main" id="{0A909BCD-D78E-4812-ACFF-3CD0630839D0}"/>
                </a:ext>
              </a:extLst>
            </p:cNvPr>
            <p:cNvSpPr/>
            <p:nvPr/>
          </p:nvSpPr>
          <p:spPr>
            <a:xfrm>
              <a:off x="2432424" y="3563841"/>
              <a:ext cx="348277" cy="720539"/>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6" name="フリーフォーム 145">
              <a:extLst>
                <a:ext uri="{FF2B5EF4-FFF2-40B4-BE49-F238E27FC236}">
                  <a16:creationId xmlns:a16="http://schemas.microsoft.com/office/drawing/2014/main" id="{B05A7CFC-7F09-4D53-BE63-0EC26A0AB68D}"/>
                </a:ext>
              </a:extLst>
            </p:cNvPr>
            <p:cNvSpPr/>
            <p:nvPr/>
          </p:nvSpPr>
          <p:spPr>
            <a:xfrm>
              <a:off x="2365866" y="3638132"/>
              <a:ext cx="333926" cy="64624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37" name="角丸四角形 15">
            <a:extLst>
              <a:ext uri="{FF2B5EF4-FFF2-40B4-BE49-F238E27FC236}">
                <a16:creationId xmlns:a16="http://schemas.microsoft.com/office/drawing/2014/main" id="{819B0BAA-EF70-4CEA-A8F5-F08FD49BF7FB}"/>
              </a:ext>
            </a:extLst>
          </p:cNvPr>
          <p:cNvSpPr/>
          <p:nvPr userDrawn="1"/>
        </p:nvSpPr>
        <p:spPr>
          <a:xfrm>
            <a:off x="3476514" y="4424850"/>
            <a:ext cx="453480" cy="451897"/>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algn="ctr"/>
            <a:r>
              <a:rPr lang="en-US" altLang="ja-JP" dirty="0">
                <a:solidFill>
                  <a:srgbClr val="FFFFFF"/>
                </a:solidFill>
              </a:rPr>
              <a:t>EV</a:t>
            </a:r>
            <a:endParaRPr lang="ja-JP" altLang="en-US" dirty="0">
              <a:solidFill>
                <a:srgbClr val="FFFFFF"/>
              </a:solidFill>
            </a:endParaRPr>
          </a:p>
        </p:txBody>
      </p:sp>
      <p:sp>
        <p:nvSpPr>
          <p:cNvPr id="38" name="正方形/長方形 37">
            <a:extLst>
              <a:ext uri="{FF2B5EF4-FFF2-40B4-BE49-F238E27FC236}">
                <a16:creationId xmlns:a16="http://schemas.microsoft.com/office/drawing/2014/main" id="{5413DE69-6A82-47A2-88EB-B111A0FEB886}"/>
              </a:ext>
            </a:extLst>
          </p:cNvPr>
          <p:cNvSpPr/>
          <p:nvPr userDrawn="1"/>
        </p:nvSpPr>
        <p:spPr>
          <a:xfrm>
            <a:off x="6634339" y="4286763"/>
            <a:ext cx="1797753" cy="630970"/>
          </a:xfrm>
          <a:prstGeom prst="rect">
            <a:avLst/>
          </a:prstGeom>
        </p:spPr>
        <p:txBody>
          <a:bodyPr wrap="square" lIns="137187" tIns="68594" rIns="137187" bIns="68594">
            <a:spAutoFit/>
          </a:bodyPr>
          <a:lstStyle/>
          <a:p>
            <a:pPr defTabSz="7682880" fontAlgn="auto">
              <a:spcBef>
                <a:spcPts val="0"/>
              </a:spcBef>
              <a:spcAft>
                <a:spcPts val="0"/>
              </a:spcAft>
              <a:defRPr/>
            </a:pPr>
            <a:r>
              <a:rPr kumimoji="0" lang="en-US" altLang="ja-JP" kern="0" dirty="0">
                <a:solidFill>
                  <a:srgbClr val="1F497D">
                    <a:lumMod val="75000"/>
                  </a:srgbClr>
                </a:solidFill>
                <a:latin typeface="Calibri"/>
                <a:ea typeface="ＭＳ Ｐゴシック"/>
              </a:rPr>
              <a:t>to AMP 4ch</a:t>
            </a:r>
            <a:endParaRPr kumimoji="0" lang="en-US" altLang="ja-JP" sz="1400" kern="0" dirty="0">
              <a:solidFill>
                <a:srgbClr val="1F497D">
                  <a:lumMod val="75000"/>
                </a:srgbClr>
              </a:solidFill>
              <a:latin typeface="Calibri"/>
              <a:ea typeface="ＭＳ Ｐゴシック"/>
            </a:endParaRPr>
          </a:p>
          <a:p>
            <a:pPr defTabSz="7682880" fontAlgn="auto">
              <a:spcBef>
                <a:spcPts val="0"/>
              </a:spcBef>
              <a:spcAft>
                <a:spcPts val="0"/>
              </a:spcAft>
              <a:defRPr/>
            </a:pPr>
            <a:r>
              <a:rPr kumimoji="0" lang="en-US" altLang="ja-JP" sz="1400" kern="0" dirty="0">
                <a:solidFill>
                  <a:srgbClr val="1F497D">
                    <a:lumMod val="75000"/>
                  </a:srgbClr>
                </a:solidFill>
                <a:latin typeface="Calibri"/>
                <a:ea typeface="ＭＳ Ｐゴシック"/>
              </a:rPr>
              <a:t>(VX-3008F/16F: 2ch)</a:t>
            </a:r>
          </a:p>
        </p:txBody>
      </p:sp>
      <p:graphicFrame>
        <p:nvGraphicFramePr>
          <p:cNvPr id="39" name="表 38">
            <a:extLst>
              <a:ext uri="{FF2B5EF4-FFF2-40B4-BE49-F238E27FC236}">
                <a16:creationId xmlns:a16="http://schemas.microsoft.com/office/drawing/2014/main" id="{DF0A7744-C190-454E-8EA9-C0434C0F20FD}"/>
              </a:ext>
            </a:extLst>
          </p:cNvPr>
          <p:cNvGraphicFramePr>
            <a:graphicFrameLocks noGrp="1"/>
          </p:cNvGraphicFramePr>
          <p:nvPr userDrawn="1">
            <p:extLst>
              <p:ext uri="{D42A27DB-BD31-4B8C-83A1-F6EECF244321}">
                <p14:modId xmlns:p14="http://schemas.microsoft.com/office/powerpoint/2010/main" val="484350287"/>
              </p:ext>
            </p:extLst>
          </p:nvPr>
        </p:nvGraphicFramePr>
        <p:xfrm>
          <a:off x="8232529" y="3547448"/>
          <a:ext cx="5323785" cy="2128567"/>
        </p:xfrm>
        <a:graphic>
          <a:graphicData uri="http://schemas.openxmlformats.org/drawingml/2006/table">
            <a:tbl>
              <a:tblPr firstRow="1" bandRow="1">
                <a:tableStyleId>{5C22544A-7EE6-4342-B048-85BDC9FD1C3A}</a:tableStyleId>
              </a:tblPr>
              <a:tblGrid>
                <a:gridCol w="1290561">
                  <a:extLst>
                    <a:ext uri="{9D8B030D-6E8A-4147-A177-3AD203B41FA5}">
                      <a16:colId xmlns:a16="http://schemas.microsoft.com/office/drawing/2014/main" val="20000"/>
                    </a:ext>
                  </a:extLst>
                </a:gridCol>
                <a:gridCol w="684464">
                  <a:extLst>
                    <a:ext uri="{9D8B030D-6E8A-4147-A177-3AD203B41FA5}">
                      <a16:colId xmlns:a16="http://schemas.microsoft.com/office/drawing/2014/main" val="20001"/>
                    </a:ext>
                  </a:extLst>
                </a:gridCol>
                <a:gridCol w="3348760">
                  <a:extLst>
                    <a:ext uri="{9D8B030D-6E8A-4147-A177-3AD203B41FA5}">
                      <a16:colId xmlns:a16="http://schemas.microsoft.com/office/drawing/2014/main" val="20002"/>
                    </a:ext>
                  </a:extLst>
                </a:gridCol>
              </a:tblGrid>
              <a:tr h="531142">
                <a:tc>
                  <a:txBody>
                    <a:bodyPr/>
                    <a:lstStyle/>
                    <a:p>
                      <a:pPr>
                        <a:lnSpc>
                          <a:spcPts val="1400"/>
                        </a:lnSpc>
                      </a:pPr>
                      <a:r>
                        <a:rPr kumimoji="1" lang="en-US" altLang="ja-JP" sz="1800" b="0" dirty="0">
                          <a:solidFill>
                            <a:schemeClr val="bg1"/>
                          </a:solidFill>
                        </a:rPr>
                        <a:t>Audio </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4ch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800" b="0" dirty="0">
                          <a:solidFill>
                            <a:schemeClr val="tx1"/>
                          </a:solidFill>
                        </a:rPr>
                        <a:t>Line/MIC switchable</a:t>
                      </a:r>
                    </a:p>
                    <a:p>
                      <a:pPr>
                        <a:lnSpc>
                          <a:spcPts val="1400"/>
                        </a:lnSpc>
                      </a:pPr>
                      <a:r>
                        <a:rPr kumimoji="1" lang="en-US" altLang="ja-JP" sz="1800" b="0" dirty="0">
                          <a:solidFill>
                            <a:schemeClr val="tx1"/>
                          </a:solidFill>
                        </a:rPr>
                        <a:t>Balanced, </a:t>
                      </a:r>
                      <a:r>
                        <a:rPr kumimoji="1" lang="en-US" altLang="ja-JP" sz="1800" b="0" dirty="0" err="1">
                          <a:solidFill>
                            <a:schemeClr val="tx1"/>
                          </a:solidFill>
                        </a:rPr>
                        <a:t>ph.Power</a:t>
                      </a:r>
                      <a:r>
                        <a:rPr kumimoji="1" lang="en-US" altLang="ja-JP" sz="1800" b="0" dirty="0">
                          <a:solidFill>
                            <a:schemeClr val="tx1"/>
                          </a:solidFill>
                        </a:rPr>
                        <a:t> ON/OFF </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340564">
                <a:tc>
                  <a:txBody>
                    <a:bodyPr/>
                    <a:lstStyle/>
                    <a:p>
                      <a:pPr>
                        <a:lnSpc>
                          <a:spcPts val="1400"/>
                        </a:lnSpc>
                      </a:pPr>
                      <a:r>
                        <a:rPr kumimoji="1" lang="en-US" altLang="ja-JP" sz="1800" b="0" dirty="0">
                          <a:solidFill>
                            <a:schemeClr val="bg1"/>
                          </a:solidFill>
                        </a:rPr>
                        <a:t>RS link </a:t>
                      </a:r>
                      <a:r>
                        <a:rPr kumimoji="1" lang="en-US" altLang="ja-JP" sz="1200" b="0" dirty="0">
                          <a:solidFill>
                            <a:schemeClr val="bg1"/>
                          </a:solidFill>
                        </a:rPr>
                        <a:t>(RM)</a:t>
                      </a:r>
                      <a:endParaRPr kumimoji="1" lang="ja-JP" altLang="en-US" sz="15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2ch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000"/>
                        </a:lnSpc>
                      </a:pPr>
                      <a:r>
                        <a:rPr kumimoji="1" lang="en-US" altLang="ja-JP" sz="1800" b="0" dirty="0">
                          <a:solidFill>
                            <a:schemeClr val="tx1"/>
                          </a:solidFill>
                        </a:rPr>
                        <a:t>Up</a:t>
                      </a:r>
                      <a:r>
                        <a:rPr kumimoji="1" lang="en-US" altLang="ja-JP" sz="1800" b="0" baseline="0" dirty="0">
                          <a:solidFill>
                            <a:schemeClr val="tx1"/>
                          </a:solidFill>
                        </a:rPr>
                        <a:t> to</a:t>
                      </a:r>
                      <a:r>
                        <a:rPr kumimoji="1" lang="en-US" altLang="ja-JP" sz="1800" b="0" dirty="0">
                          <a:solidFill>
                            <a:schemeClr val="tx1"/>
                          </a:solidFill>
                        </a:rPr>
                        <a:t> 4 RMs are connected </a:t>
                      </a:r>
                      <a:r>
                        <a:rPr kumimoji="1" lang="en-US" altLang="ja-JP" sz="1400" b="0" dirty="0">
                          <a:solidFill>
                            <a:schemeClr val="tx1"/>
                          </a:solidFill>
                        </a:rPr>
                        <a:t>in 1ch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535141">
                <a:tc>
                  <a:txBody>
                    <a:bodyPr/>
                    <a:lstStyle/>
                    <a:p>
                      <a:pPr>
                        <a:lnSpc>
                          <a:spcPts val="1400"/>
                        </a:lnSpc>
                      </a:pPr>
                      <a:r>
                        <a:rPr kumimoji="1" lang="en-US" altLang="ja-JP" sz="1800" b="0" dirty="0">
                          <a:solidFill>
                            <a:schemeClr val="bg1"/>
                          </a:solidFill>
                        </a:rPr>
                        <a:t>VX link</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8ch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800" b="0" baseline="0" dirty="0">
                          <a:solidFill>
                            <a:schemeClr val="tx1"/>
                          </a:solidFill>
                        </a:rPr>
                        <a:t>BGM 4ch + other 4ch</a:t>
                      </a:r>
                    </a:p>
                    <a:p>
                      <a:pPr>
                        <a:lnSpc>
                          <a:spcPts val="1400"/>
                        </a:lnSpc>
                      </a:pPr>
                      <a:r>
                        <a:rPr kumimoji="1" lang="en-US" altLang="ja-JP" sz="1500" b="0" baseline="0" dirty="0">
                          <a:solidFill>
                            <a:schemeClr val="tx1"/>
                          </a:solidFill>
                        </a:rPr>
                        <a:t>(BGM is mute or cut by others)</a:t>
                      </a:r>
                      <a:endParaRPr kumimoji="1" lang="ja-JP" altLang="en-US" sz="15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721720">
                <a:tc>
                  <a:txBody>
                    <a:bodyPr/>
                    <a:lstStyle/>
                    <a:p>
                      <a:pPr>
                        <a:lnSpc>
                          <a:spcPts val="1400"/>
                        </a:lnSpc>
                      </a:pPr>
                      <a:r>
                        <a:rPr kumimoji="1" lang="en-US" altLang="ja-JP" sz="1800" b="0" dirty="0">
                          <a:solidFill>
                            <a:schemeClr val="bg1"/>
                          </a:solidFill>
                        </a:rPr>
                        <a:t>Inside EV</a:t>
                      </a:r>
                      <a:endParaRPr kumimoji="1" lang="ja-JP" altLang="en-US" sz="15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*ref</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800" b="0" dirty="0">
                          <a:solidFill>
                            <a:schemeClr val="tx1"/>
                          </a:solidFill>
                        </a:rPr>
                        <a:t> 1024</a:t>
                      </a:r>
                      <a:r>
                        <a:rPr kumimoji="1" lang="en-US" altLang="ja-JP" sz="1800" b="0" baseline="0" dirty="0">
                          <a:solidFill>
                            <a:schemeClr val="tx1"/>
                          </a:solidFill>
                        </a:rPr>
                        <a:t> wav files can be set</a:t>
                      </a:r>
                    </a:p>
                    <a:p>
                      <a:pPr>
                        <a:lnSpc>
                          <a:spcPts val="1400"/>
                        </a:lnSpc>
                      </a:pPr>
                      <a:r>
                        <a:rPr kumimoji="1" lang="en-US" altLang="ja-JP" sz="1800" b="0" baseline="0" dirty="0">
                          <a:solidFill>
                            <a:schemeClr val="tx1"/>
                          </a:solidFill>
                        </a:rPr>
                        <a:t> * 4ch: VX-3004F</a:t>
                      </a:r>
                    </a:p>
                    <a:p>
                      <a:pPr>
                        <a:lnSpc>
                          <a:spcPts val="1400"/>
                        </a:lnSpc>
                      </a:pPr>
                      <a:r>
                        <a:rPr kumimoji="1" lang="en-US" altLang="ja-JP" sz="1800" b="0" baseline="0" dirty="0">
                          <a:solidFill>
                            <a:schemeClr val="tx1"/>
                          </a:solidFill>
                        </a:rPr>
                        <a:t> * 2ch: VX-3008F, VX-30016F</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3"/>
                  </a:ext>
                </a:extLst>
              </a:tr>
            </a:tbl>
          </a:graphicData>
        </a:graphic>
      </p:graphicFrame>
      <p:sp>
        <p:nvSpPr>
          <p:cNvPr id="40" name="正方形/長方形 39">
            <a:extLst>
              <a:ext uri="{FF2B5EF4-FFF2-40B4-BE49-F238E27FC236}">
                <a16:creationId xmlns:a16="http://schemas.microsoft.com/office/drawing/2014/main" id="{B1658A16-1603-4383-8543-3A48C796885C}"/>
              </a:ext>
            </a:extLst>
          </p:cNvPr>
          <p:cNvSpPr/>
          <p:nvPr userDrawn="1"/>
        </p:nvSpPr>
        <p:spPr>
          <a:xfrm>
            <a:off x="8215538" y="3102818"/>
            <a:ext cx="875822" cy="461855"/>
          </a:xfrm>
          <a:prstGeom prst="rect">
            <a:avLst/>
          </a:prstGeom>
        </p:spPr>
        <p:txBody>
          <a:bodyPr wrap="none" lIns="137187" tIns="68594" rIns="137187" bIns="68594">
            <a:spAutoFit/>
          </a:bodyPr>
          <a:lstStyle/>
          <a:p>
            <a:r>
              <a:rPr lang="en-US" altLang="ja-JP" sz="2100" b="1" dirty="0">
                <a:solidFill>
                  <a:srgbClr val="5F5F5F"/>
                </a:solidFill>
                <a:latin typeface="Calibri"/>
                <a:cs typeface="Consolas" panose="020B0609020204030204" pitchFamily="49" charset="0"/>
              </a:rPr>
              <a:t>Input</a:t>
            </a:r>
            <a:endParaRPr lang="ja-JP" altLang="en-US" b="1" dirty="0"/>
          </a:p>
        </p:txBody>
      </p:sp>
      <p:graphicFrame>
        <p:nvGraphicFramePr>
          <p:cNvPr id="41" name="表 40">
            <a:extLst>
              <a:ext uri="{FF2B5EF4-FFF2-40B4-BE49-F238E27FC236}">
                <a16:creationId xmlns:a16="http://schemas.microsoft.com/office/drawing/2014/main" id="{DDD52FFB-8C8F-484A-8130-927A3019C9AF}"/>
              </a:ext>
            </a:extLst>
          </p:cNvPr>
          <p:cNvGraphicFramePr>
            <a:graphicFrameLocks noGrp="1"/>
          </p:cNvGraphicFramePr>
          <p:nvPr userDrawn="1">
            <p:extLst>
              <p:ext uri="{D42A27DB-BD31-4B8C-83A1-F6EECF244321}">
                <p14:modId xmlns:p14="http://schemas.microsoft.com/office/powerpoint/2010/main" val="553010831"/>
              </p:ext>
            </p:extLst>
          </p:nvPr>
        </p:nvGraphicFramePr>
        <p:xfrm>
          <a:off x="8254222" y="6032748"/>
          <a:ext cx="5323785" cy="1425717"/>
        </p:xfrm>
        <a:graphic>
          <a:graphicData uri="http://schemas.openxmlformats.org/drawingml/2006/table">
            <a:tbl>
              <a:tblPr firstRow="1" bandRow="1">
                <a:tableStyleId>{5C22544A-7EE6-4342-B048-85BDC9FD1C3A}</a:tableStyleId>
              </a:tblPr>
              <a:tblGrid>
                <a:gridCol w="1238260">
                  <a:extLst>
                    <a:ext uri="{9D8B030D-6E8A-4147-A177-3AD203B41FA5}">
                      <a16:colId xmlns:a16="http://schemas.microsoft.com/office/drawing/2014/main" val="20000"/>
                    </a:ext>
                  </a:extLst>
                </a:gridCol>
                <a:gridCol w="715073">
                  <a:extLst>
                    <a:ext uri="{9D8B030D-6E8A-4147-A177-3AD203B41FA5}">
                      <a16:colId xmlns:a16="http://schemas.microsoft.com/office/drawing/2014/main" val="20001"/>
                    </a:ext>
                  </a:extLst>
                </a:gridCol>
                <a:gridCol w="3370452">
                  <a:extLst>
                    <a:ext uri="{9D8B030D-6E8A-4147-A177-3AD203B41FA5}">
                      <a16:colId xmlns:a16="http://schemas.microsoft.com/office/drawing/2014/main" val="20002"/>
                    </a:ext>
                  </a:extLst>
                </a:gridCol>
              </a:tblGrid>
              <a:tr h="904676">
                <a:tc>
                  <a:txBody>
                    <a:bodyPr/>
                    <a:lstStyle/>
                    <a:p>
                      <a:pPr>
                        <a:lnSpc>
                          <a:spcPts val="1400"/>
                        </a:lnSpc>
                      </a:pPr>
                      <a:r>
                        <a:rPr kumimoji="1" lang="en-US" altLang="ja-JP" sz="1800" b="0" dirty="0">
                          <a:solidFill>
                            <a:schemeClr val="bg1"/>
                          </a:solidFill>
                        </a:rPr>
                        <a:t>SP line</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000"/>
                        </a:lnSpc>
                      </a:pPr>
                      <a:r>
                        <a:rPr kumimoji="1" lang="en-US" altLang="ja-JP" sz="1800" b="0" dirty="0">
                          <a:solidFill>
                            <a:schemeClr val="tx1"/>
                          </a:solidFill>
                        </a:rPr>
                        <a:t>*ref</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800" b="0" dirty="0">
                          <a:solidFill>
                            <a:schemeClr val="tx1"/>
                          </a:solidFill>
                        </a:rPr>
                        <a:t>100V/70V/50V</a:t>
                      </a:r>
                      <a:endParaRPr kumimoji="1" lang="en-US" altLang="ja-JP" sz="1600" b="0" dirty="0">
                        <a:solidFill>
                          <a:schemeClr val="tx1"/>
                        </a:solidFill>
                      </a:endParaRPr>
                    </a:p>
                    <a:p>
                      <a:pPr marL="0" indent="0">
                        <a:lnSpc>
                          <a:spcPts val="1400"/>
                        </a:lnSpc>
                        <a:buFont typeface="Arial" charset="0"/>
                        <a:buNone/>
                      </a:pPr>
                      <a:r>
                        <a:rPr kumimoji="1" lang="en-US" altLang="ja-JP" sz="1600" b="0" dirty="0">
                          <a:solidFill>
                            <a:schemeClr val="tx1"/>
                          </a:solidFill>
                        </a:rPr>
                        <a:t>* VX-3004F:</a:t>
                      </a:r>
                      <a:r>
                        <a:rPr kumimoji="1" lang="en-US" altLang="ja-JP" sz="1600" b="0" baseline="0" dirty="0">
                          <a:solidFill>
                            <a:schemeClr val="tx1"/>
                          </a:solidFill>
                        </a:rPr>
                        <a:t> 4ch - 4AB zone</a:t>
                      </a:r>
                      <a:r>
                        <a:rPr kumimoji="1" lang="en-US" altLang="ja-JP" sz="1600" b="0" dirty="0">
                          <a:solidFill>
                            <a:schemeClr val="tx1"/>
                          </a:solidFill>
                        </a:rPr>
                        <a:t> </a:t>
                      </a:r>
                    </a:p>
                    <a:p>
                      <a:pPr marL="0" indent="0">
                        <a:lnSpc>
                          <a:spcPts val="1400"/>
                        </a:lnSpc>
                        <a:buFont typeface="Arial" charset="0"/>
                        <a:buNone/>
                      </a:pPr>
                      <a:r>
                        <a:rPr kumimoji="1" lang="en-US" altLang="ja-JP" sz="1600" b="0" dirty="0">
                          <a:solidFill>
                            <a:schemeClr val="tx1"/>
                          </a:solidFill>
                        </a:rPr>
                        <a:t>* VX-3008F: 2ch - 8 zone</a:t>
                      </a:r>
                    </a:p>
                    <a:p>
                      <a:pPr marL="0" indent="0">
                        <a:lnSpc>
                          <a:spcPts val="1400"/>
                        </a:lnSpc>
                        <a:buFont typeface="Arial" charset="0"/>
                        <a:buNone/>
                      </a:pPr>
                      <a:r>
                        <a:rPr kumimoji="1" lang="en-US" altLang="ja-JP" sz="1600" b="0" dirty="0">
                          <a:solidFill>
                            <a:schemeClr val="tx1"/>
                          </a:solidFill>
                        </a:rPr>
                        <a:t>* VX-3016F: 2ch - 16 zone</a:t>
                      </a:r>
                      <a:endParaRPr kumimoji="1" lang="ja-JP" altLang="en-US" sz="16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521041">
                <a:tc>
                  <a:txBody>
                    <a:bodyPr/>
                    <a:lstStyle/>
                    <a:p>
                      <a:pPr>
                        <a:lnSpc>
                          <a:spcPts val="1400"/>
                        </a:lnSpc>
                      </a:pPr>
                      <a:r>
                        <a:rPr kumimoji="1" lang="en-US" altLang="ja-JP" sz="1800" b="0" dirty="0">
                          <a:solidFill>
                            <a:schemeClr val="bg1"/>
                          </a:solidFill>
                        </a:rPr>
                        <a:t>VX link</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000"/>
                        </a:lnSpc>
                      </a:pPr>
                      <a:r>
                        <a:rPr kumimoji="1" lang="en-US" altLang="ja-JP" sz="1800" b="0" dirty="0">
                          <a:solidFill>
                            <a:schemeClr val="tx1"/>
                          </a:solidFill>
                        </a:rPr>
                        <a:t>8ch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500" b="0" dirty="0">
                          <a:solidFill>
                            <a:schemeClr val="tx1"/>
                          </a:solidFill>
                        </a:rPr>
                        <a:t>Audio input, RM, Inside</a:t>
                      </a:r>
                      <a:r>
                        <a:rPr kumimoji="1" lang="en-US" altLang="ja-JP" sz="1500" b="0" baseline="0" dirty="0">
                          <a:solidFill>
                            <a:schemeClr val="tx1"/>
                          </a:solidFill>
                        </a:rPr>
                        <a:t> EV can be output to other frame via VX link</a:t>
                      </a:r>
                      <a:endParaRPr kumimoji="1" lang="ja-JP" altLang="en-US" sz="15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bl>
          </a:graphicData>
        </a:graphic>
      </p:graphicFrame>
      <p:sp>
        <p:nvSpPr>
          <p:cNvPr id="42" name="正方形/長方形 41">
            <a:extLst>
              <a:ext uri="{FF2B5EF4-FFF2-40B4-BE49-F238E27FC236}">
                <a16:creationId xmlns:a16="http://schemas.microsoft.com/office/drawing/2014/main" id="{05025314-4216-4571-8E8B-E82C4D500270}"/>
              </a:ext>
            </a:extLst>
          </p:cNvPr>
          <p:cNvSpPr/>
          <p:nvPr userDrawn="1"/>
        </p:nvSpPr>
        <p:spPr>
          <a:xfrm>
            <a:off x="8237231" y="5588117"/>
            <a:ext cx="1080229" cy="461855"/>
          </a:xfrm>
          <a:prstGeom prst="rect">
            <a:avLst/>
          </a:prstGeom>
        </p:spPr>
        <p:txBody>
          <a:bodyPr wrap="none" lIns="137187" tIns="68594" rIns="137187" bIns="68594">
            <a:spAutoFit/>
          </a:bodyPr>
          <a:lstStyle/>
          <a:p>
            <a:r>
              <a:rPr lang="en-US" altLang="ja-JP" sz="2100" b="1" dirty="0">
                <a:solidFill>
                  <a:srgbClr val="5F5F5F"/>
                </a:solidFill>
                <a:latin typeface="Calibri"/>
                <a:cs typeface="Consolas" panose="020B0609020204030204" pitchFamily="49" charset="0"/>
              </a:rPr>
              <a:t>Output</a:t>
            </a:r>
            <a:endParaRPr lang="ja-JP" altLang="en-US" b="1" dirty="0"/>
          </a:p>
        </p:txBody>
      </p:sp>
      <p:pic>
        <p:nvPicPr>
          <p:cNvPr id="43" name="Picture 2">
            <a:extLst>
              <a:ext uri="{FF2B5EF4-FFF2-40B4-BE49-F238E27FC236}">
                <a16:creationId xmlns:a16="http://schemas.microsoft.com/office/drawing/2014/main" id="{006077F8-D634-40D9-80A9-317652DE15C1}"/>
              </a:ext>
            </a:extLst>
          </p:cNvPr>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a:stretch/>
        </p:blipFill>
        <p:spPr bwMode="auto">
          <a:xfrm>
            <a:off x="5504995" y="1556304"/>
            <a:ext cx="2827479" cy="973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44" name="グループ化 43">
            <a:extLst>
              <a:ext uri="{FF2B5EF4-FFF2-40B4-BE49-F238E27FC236}">
                <a16:creationId xmlns:a16="http://schemas.microsoft.com/office/drawing/2014/main" id="{832E773A-813C-49A3-A554-59F792D92F38}"/>
              </a:ext>
            </a:extLst>
          </p:cNvPr>
          <p:cNvGrpSpPr/>
          <p:nvPr userDrawn="1"/>
        </p:nvGrpSpPr>
        <p:grpSpPr>
          <a:xfrm>
            <a:off x="3121793" y="976767"/>
            <a:ext cx="2002862" cy="1568697"/>
            <a:chOff x="2080954" y="650910"/>
            <a:chExt cx="1335087" cy="1045368"/>
          </a:xfrm>
        </p:grpSpPr>
        <p:pic>
          <p:nvPicPr>
            <p:cNvPr id="45" name="Picture 5">
              <a:extLst>
                <a:ext uri="{FF2B5EF4-FFF2-40B4-BE49-F238E27FC236}">
                  <a16:creationId xmlns:a16="http://schemas.microsoft.com/office/drawing/2014/main" id="{EB5391F0-C593-4FA0-B441-B83C9E3CE14C}"/>
                </a:ext>
              </a:extLst>
            </p:cNvPr>
            <p:cNvPicPr>
              <a:picLocks noChangeAspect="1" noChangeArrowheads="1"/>
            </p:cNvPicPr>
            <p:nvPr/>
          </p:nvPicPr>
          <p:blipFill>
            <a:blip r:embed="rId5" cstate="print">
              <a:lum bright="70000" contrast="-70000"/>
              <a:extLst>
                <a:ext uri="{28A0092B-C50C-407E-A947-70E740481C1C}">
                  <a14:useLocalDpi xmlns:a14="http://schemas.microsoft.com/office/drawing/2010/main" val="0"/>
                </a:ext>
              </a:extLst>
            </a:blip>
            <a:srcRect/>
            <a:stretch>
              <a:fillRect/>
            </a:stretch>
          </p:blipFill>
          <p:spPr bwMode="auto">
            <a:xfrm>
              <a:off x="2080954" y="650910"/>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6" name="Picture 2">
              <a:extLst>
                <a:ext uri="{FF2B5EF4-FFF2-40B4-BE49-F238E27FC236}">
                  <a16:creationId xmlns:a16="http://schemas.microsoft.com/office/drawing/2014/main" id="{D30603EC-4CC5-4879-AFB6-A98EFD6F5F9D}"/>
                </a:ext>
              </a:extLst>
            </p:cNvPr>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7" name="Picture 2">
              <a:extLst>
                <a:ext uri="{FF2B5EF4-FFF2-40B4-BE49-F238E27FC236}">
                  <a16:creationId xmlns:a16="http://schemas.microsoft.com/office/drawing/2014/main" id="{DA82FAD6-81D8-485F-A43B-159F77A2D7F4}"/>
                </a:ext>
              </a:extLst>
            </p:cNvPr>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52" name="角丸四角形 60">
            <a:extLst>
              <a:ext uri="{FF2B5EF4-FFF2-40B4-BE49-F238E27FC236}">
                <a16:creationId xmlns:a16="http://schemas.microsoft.com/office/drawing/2014/main" id="{FE3E465D-B96B-4B7A-BAD7-95711B367E64}"/>
              </a:ext>
            </a:extLst>
          </p:cNvPr>
          <p:cNvSpPr/>
          <p:nvPr userDrawn="1"/>
        </p:nvSpPr>
        <p:spPr>
          <a:xfrm>
            <a:off x="4450096" y="4473228"/>
            <a:ext cx="537449" cy="340013"/>
          </a:xfrm>
          <a:prstGeom prst="roundRect">
            <a:avLst/>
          </a:prstGeom>
          <a:solidFill>
            <a:srgbClr val="00B0F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sz="2100" dirty="0"/>
              <a:t>MIX</a:t>
            </a:r>
            <a:endParaRPr lang="ja-JP" altLang="en-US" sz="2100" dirty="0"/>
          </a:p>
        </p:txBody>
      </p:sp>
      <p:sp>
        <p:nvSpPr>
          <p:cNvPr id="53" name="正方形/長方形 52">
            <a:extLst>
              <a:ext uri="{FF2B5EF4-FFF2-40B4-BE49-F238E27FC236}">
                <a16:creationId xmlns:a16="http://schemas.microsoft.com/office/drawing/2014/main" id="{91B36A86-8633-47D6-9369-7D61BA497591}"/>
              </a:ext>
            </a:extLst>
          </p:cNvPr>
          <p:cNvSpPr/>
          <p:nvPr userDrawn="1"/>
        </p:nvSpPr>
        <p:spPr>
          <a:xfrm>
            <a:off x="6148126" y="3501162"/>
            <a:ext cx="2132485" cy="415527"/>
          </a:xfrm>
          <a:prstGeom prst="rect">
            <a:avLst/>
          </a:prstGeom>
        </p:spPr>
        <p:txBody>
          <a:bodyPr wrap="square" lIns="137187" tIns="68594" rIns="137187" bIns="68594">
            <a:spAutoFit/>
          </a:bodyPr>
          <a:lstStyle/>
          <a:p>
            <a:pPr defTabSz="7682880" fontAlgn="auto">
              <a:spcBef>
                <a:spcPts val="0"/>
              </a:spcBef>
              <a:spcAft>
                <a:spcPts val="0"/>
              </a:spcAft>
            </a:pPr>
            <a:r>
              <a:rPr lang="en-US" altLang="ja-JP" b="1" dirty="0">
                <a:solidFill>
                  <a:srgbClr val="BA8CDC"/>
                </a:solidFill>
                <a:latin typeface="Calibri"/>
                <a:ea typeface="ＭＳ Ｐゴシック"/>
              </a:rPr>
              <a:t>VX-3004F</a:t>
            </a:r>
            <a:endParaRPr lang="ja-JP" altLang="en-US" sz="1700" b="1" dirty="0">
              <a:solidFill>
                <a:srgbClr val="BA8CDC"/>
              </a:solidFill>
              <a:latin typeface="Calibri"/>
              <a:ea typeface="ＭＳ Ｐゴシック"/>
            </a:endParaRPr>
          </a:p>
        </p:txBody>
      </p:sp>
      <p:pic>
        <p:nvPicPr>
          <p:cNvPr id="54" name="Picture 4">
            <a:extLst>
              <a:ext uri="{FF2B5EF4-FFF2-40B4-BE49-F238E27FC236}">
                <a16:creationId xmlns:a16="http://schemas.microsoft.com/office/drawing/2014/main" id="{8C7D8DF7-1876-46D9-8F18-99D09B98F9E9}"/>
              </a:ext>
            </a:extLst>
          </p:cNvPr>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687406" y="4693955"/>
            <a:ext cx="1488009" cy="2623064"/>
          </a:xfrm>
          <a:prstGeom prst="rect">
            <a:avLst/>
          </a:prstGeom>
          <a:noFill/>
          <a:ln w="9525">
            <a:solidFill>
              <a:schemeClr val="tx1"/>
            </a:solidFill>
            <a:miter lim="800000"/>
            <a:headEnd/>
            <a:tailEnd/>
          </a:ln>
          <a:effectLst>
            <a:outerShdw blurRad="50800" dist="38100" dir="8100000" algn="tr" rotWithShape="0">
              <a:prstClr val="black">
                <a:alpha val="40000"/>
              </a:prstClr>
            </a:outerShdw>
          </a:effectLst>
          <a:extLst>
            <a:ext uri="{909E8E84-426E-40DD-AFC4-6F175D3DCCD1}">
              <a14:hiddenFill xmlns:a14="http://schemas.microsoft.com/office/drawing/2010/main">
                <a:solidFill>
                  <a:schemeClr val="accent1"/>
                </a:solidFill>
              </a14:hiddenFill>
            </a:ext>
          </a:extLst>
        </p:spPr>
      </p:pic>
      <p:sp>
        <p:nvSpPr>
          <p:cNvPr id="55" name="フリーフォーム 66">
            <a:extLst>
              <a:ext uri="{FF2B5EF4-FFF2-40B4-BE49-F238E27FC236}">
                <a16:creationId xmlns:a16="http://schemas.microsoft.com/office/drawing/2014/main" id="{FD35D506-07C4-42F8-B0C1-2BB54AA13F40}"/>
              </a:ext>
            </a:extLst>
          </p:cNvPr>
          <p:cNvSpPr/>
          <p:nvPr userDrawn="1"/>
        </p:nvSpPr>
        <p:spPr>
          <a:xfrm rot="10800000">
            <a:off x="3712159" y="5804315"/>
            <a:ext cx="2897237" cy="413839"/>
          </a:xfrm>
          <a:custGeom>
            <a:avLst/>
            <a:gdLst>
              <a:gd name="connsiteX0" fmla="*/ 1743959 w 1743959"/>
              <a:gd name="connsiteY0" fmla="*/ 1239625 h 1239625"/>
              <a:gd name="connsiteX1" fmla="*/ 1743959 w 1743959"/>
              <a:gd name="connsiteY1" fmla="*/ 0 h 1239625"/>
              <a:gd name="connsiteX2" fmla="*/ 0 w 1743959"/>
              <a:gd name="connsiteY2" fmla="*/ 0 h 1239625"/>
              <a:gd name="connsiteX0" fmla="*/ 1743959 w 1752723"/>
              <a:gd name="connsiteY0" fmla="*/ 1239625 h 1239625"/>
              <a:gd name="connsiteX1" fmla="*/ 1752723 w 1752723"/>
              <a:gd name="connsiteY1" fmla="*/ 469836 h 1239625"/>
              <a:gd name="connsiteX2" fmla="*/ 1743959 w 1752723"/>
              <a:gd name="connsiteY2" fmla="*/ 0 h 1239625"/>
              <a:gd name="connsiteX3" fmla="*/ 0 w 1752723"/>
              <a:gd name="connsiteY3" fmla="*/ 0 h 1239625"/>
              <a:gd name="connsiteX0" fmla="*/ 5911809 w 5911809"/>
              <a:gd name="connsiteY0" fmla="*/ 469266 h 469836"/>
              <a:gd name="connsiteX1" fmla="*/ 1752723 w 5911809"/>
              <a:gd name="connsiteY1" fmla="*/ 469836 h 469836"/>
              <a:gd name="connsiteX2" fmla="*/ 1743959 w 5911809"/>
              <a:gd name="connsiteY2" fmla="*/ 0 h 469836"/>
              <a:gd name="connsiteX3" fmla="*/ 0 w 5911809"/>
              <a:gd name="connsiteY3" fmla="*/ 0 h 469836"/>
            </a:gdLst>
            <a:ahLst/>
            <a:cxnLst>
              <a:cxn ang="0">
                <a:pos x="connsiteX0" y="connsiteY0"/>
              </a:cxn>
              <a:cxn ang="0">
                <a:pos x="connsiteX1" y="connsiteY1"/>
              </a:cxn>
              <a:cxn ang="0">
                <a:pos x="connsiteX2" y="connsiteY2"/>
              </a:cxn>
              <a:cxn ang="0">
                <a:pos x="connsiteX3" y="connsiteY3"/>
              </a:cxn>
            </a:cxnLst>
            <a:rect l="l" t="t" r="r" b="b"/>
            <a:pathLst>
              <a:path w="5911809" h="469836">
                <a:moveTo>
                  <a:pt x="5911809" y="469266"/>
                </a:moveTo>
                <a:lnTo>
                  <a:pt x="1752723" y="469836"/>
                </a:lnTo>
                <a:lnTo>
                  <a:pt x="1743959" y="0"/>
                </a:lnTo>
                <a:lnTo>
                  <a:pt x="0" y="0"/>
                </a:lnTo>
              </a:path>
            </a:pathLst>
          </a:custGeom>
          <a:noFill/>
          <a:ln w="762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56" name="角丸四角形 164">
            <a:extLst>
              <a:ext uri="{FF2B5EF4-FFF2-40B4-BE49-F238E27FC236}">
                <a16:creationId xmlns:a16="http://schemas.microsoft.com/office/drawing/2014/main" id="{A622788F-C1BF-4166-91B0-1958753A73D4}"/>
              </a:ext>
            </a:extLst>
          </p:cNvPr>
          <p:cNvSpPr/>
          <p:nvPr userDrawn="1"/>
        </p:nvSpPr>
        <p:spPr>
          <a:xfrm>
            <a:off x="3865380" y="4961341"/>
            <a:ext cx="2538744" cy="953081"/>
          </a:xfrm>
          <a:prstGeom prst="roundRect">
            <a:avLst>
              <a:gd name="adj" fmla="val 6795"/>
            </a:avLst>
          </a:prstGeom>
          <a:gradFill flip="none" rotWithShape="1">
            <a:gsLst>
              <a:gs pos="82000">
                <a:srgbClr val="002060">
                  <a:alpha val="14000"/>
                </a:srgbClr>
              </a:gs>
              <a:gs pos="100000">
                <a:srgbClr val="002060"/>
              </a:gs>
            </a:gsLst>
            <a:path path="rect">
              <a:fillToRect l="50000" t="50000" r="50000" b="50000"/>
            </a:path>
            <a:tileRect/>
          </a:gradFill>
          <a:ln/>
        </p:spPr>
        <p:style>
          <a:lnRef idx="0">
            <a:schemeClr val="accent5"/>
          </a:lnRef>
          <a:fillRef idx="3">
            <a:schemeClr val="accent5"/>
          </a:fillRef>
          <a:effectRef idx="3">
            <a:schemeClr val="accent5"/>
          </a:effectRef>
          <a:fontRef idx="minor">
            <a:schemeClr val="lt1"/>
          </a:fontRef>
        </p:style>
        <p:txBody>
          <a:bodyPr lIns="137187" tIns="68594" rIns="137187" bIns="68594" rtlCol="0" anchor="ctr"/>
          <a:lstStyle/>
          <a:p>
            <a:pPr algn="ctr" defTabSz="7682880" fontAlgn="auto">
              <a:spcBef>
                <a:spcPts val="0"/>
              </a:spcBef>
              <a:spcAft>
                <a:spcPts val="0"/>
              </a:spcAft>
              <a:defRPr/>
            </a:pPr>
            <a:r>
              <a:rPr kumimoji="0" lang="en-US" altLang="ja-JP" sz="3000" b="1" kern="0" dirty="0">
                <a:solidFill>
                  <a:srgbClr val="002060"/>
                </a:solidFill>
                <a:ea typeface="ＭＳ Ｐゴシック"/>
              </a:rPr>
              <a:t>Matrix</a:t>
            </a:r>
          </a:p>
        </p:txBody>
      </p:sp>
      <p:sp>
        <p:nvSpPr>
          <p:cNvPr id="57" name="角丸四角形 71">
            <a:extLst>
              <a:ext uri="{FF2B5EF4-FFF2-40B4-BE49-F238E27FC236}">
                <a16:creationId xmlns:a16="http://schemas.microsoft.com/office/drawing/2014/main" id="{63F6BAEA-BA60-4311-857B-45D2DDBDE9E5}"/>
              </a:ext>
            </a:extLst>
          </p:cNvPr>
          <p:cNvSpPr/>
          <p:nvPr userDrawn="1"/>
        </p:nvSpPr>
        <p:spPr>
          <a:xfrm>
            <a:off x="3907986" y="3585459"/>
            <a:ext cx="503218" cy="739183"/>
          </a:xfrm>
          <a:prstGeom prst="roundRect">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b="1" dirty="0">
                <a:solidFill>
                  <a:srgbClr val="FFFFFF"/>
                </a:solidFill>
              </a:rPr>
              <a:t>DSP</a:t>
            </a:r>
          </a:p>
          <a:p>
            <a:pPr algn="ctr"/>
            <a:r>
              <a:rPr lang="en-US" altLang="ja-JP" b="1" dirty="0">
                <a:solidFill>
                  <a:srgbClr val="FFFFFF"/>
                </a:solidFill>
              </a:rPr>
              <a:t>FBS</a:t>
            </a:r>
            <a:endParaRPr lang="ja-JP" altLang="en-US" b="1" dirty="0">
              <a:solidFill>
                <a:srgbClr val="FFFFFF"/>
              </a:solidFill>
            </a:endParaRPr>
          </a:p>
        </p:txBody>
      </p:sp>
      <p:sp>
        <p:nvSpPr>
          <p:cNvPr id="58" name="角丸四角形 72">
            <a:extLst>
              <a:ext uri="{FF2B5EF4-FFF2-40B4-BE49-F238E27FC236}">
                <a16:creationId xmlns:a16="http://schemas.microsoft.com/office/drawing/2014/main" id="{C2A1DB16-7972-41FC-8A3D-9E944B7F827D}"/>
              </a:ext>
            </a:extLst>
          </p:cNvPr>
          <p:cNvSpPr/>
          <p:nvPr userDrawn="1"/>
        </p:nvSpPr>
        <p:spPr>
          <a:xfrm>
            <a:off x="6534721" y="5013953"/>
            <a:ext cx="503218" cy="739183"/>
          </a:xfrm>
          <a:prstGeom prst="roundRect">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b="1" dirty="0">
                <a:solidFill>
                  <a:srgbClr val="FFFFFF"/>
                </a:solidFill>
              </a:rPr>
              <a:t>DSP</a:t>
            </a:r>
          </a:p>
        </p:txBody>
      </p:sp>
    </p:spTree>
    <p:extLst>
      <p:ext uri="{BB962C8B-B14F-4D97-AF65-F5344CB8AC3E}">
        <p14:creationId xmlns:p14="http://schemas.microsoft.com/office/powerpoint/2010/main" val="3767164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タイトル付きの&#10;コンテンツ">
    <p:spTree>
      <p:nvGrpSpPr>
        <p:cNvPr id="1" name=""/>
        <p:cNvGrpSpPr/>
        <p:nvPr/>
      </p:nvGrpSpPr>
      <p:grpSpPr>
        <a:xfrm>
          <a:off x="0" y="0"/>
          <a:ext cx="0" cy="0"/>
          <a:chOff x="0" y="0"/>
          <a:chExt cx="0" cy="0"/>
        </a:xfrm>
      </p:grpSpPr>
      <p:grpSp>
        <p:nvGrpSpPr>
          <p:cNvPr id="8" name="グループ化 7">
            <a:extLst>
              <a:ext uri="{FF2B5EF4-FFF2-40B4-BE49-F238E27FC236}">
                <a16:creationId xmlns:a16="http://schemas.microsoft.com/office/drawing/2014/main" id="{8E036EC6-9077-414E-B811-A8CB81208850}"/>
              </a:ext>
            </a:extLst>
          </p:cNvPr>
          <p:cNvGrpSpPr/>
          <p:nvPr userDrawn="1"/>
        </p:nvGrpSpPr>
        <p:grpSpPr>
          <a:xfrm>
            <a:off x="2921596" y="2238366"/>
            <a:ext cx="8582252" cy="5726992"/>
            <a:chOff x="4355976" y="2252328"/>
            <a:chExt cx="5720839" cy="3816424"/>
          </a:xfrm>
        </p:grpSpPr>
        <p:grpSp>
          <p:nvGrpSpPr>
            <p:cNvPr id="9" name="グループ化 8">
              <a:extLst>
                <a:ext uri="{FF2B5EF4-FFF2-40B4-BE49-F238E27FC236}">
                  <a16:creationId xmlns:a16="http://schemas.microsoft.com/office/drawing/2014/main" id="{293A8A32-D1F6-4770-8B15-627246FC13D1}"/>
                </a:ext>
              </a:extLst>
            </p:cNvPr>
            <p:cNvGrpSpPr/>
            <p:nvPr/>
          </p:nvGrpSpPr>
          <p:grpSpPr>
            <a:xfrm>
              <a:off x="4355976" y="2252328"/>
              <a:ext cx="5720839" cy="3816424"/>
              <a:chOff x="3531681" y="2252328"/>
              <a:chExt cx="5720839" cy="3816424"/>
            </a:xfrm>
          </p:grpSpPr>
          <p:sp>
            <p:nvSpPr>
              <p:cNvPr id="11" name="正方形/長方形 10">
                <a:extLst>
                  <a:ext uri="{FF2B5EF4-FFF2-40B4-BE49-F238E27FC236}">
                    <a16:creationId xmlns:a16="http://schemas.microsoft.com/office/drawing/2014/main" id="{06A82179-394D-4981-86E7-833FBF41EB92}"/>
                  </a:ext>
                </a:extLst>
              </p:cNvPr>
              <p:cNvSpPr/>
              <p:nvPr/>
            </p:nvSpPr>
            <p:spPr>
              <a:xfrm>
                <a:off x="3531681" y="2252328"/>
                <a:ext cx="5720839" cy="3816424"/>
              </a:xfrm>
              <a:prstGeom prst="rect">
                <a:avLst/>
              </a:prstGeom>
              <a:solidFill>
                <a:schemeClr val="accent2">
                  <a:lumMod val="20000"/>
                  <a:lumOff val="80000"/>
                  <a:alpha val="90000"/>
                </a:schemeClr>
              </a:solidFill>
              <a:ln>
                <a:solidFill>
                  <a:srgbClr val="C0000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4" name="正方形/長方形 13">
                <a:extLst>
                  <a:ext uri="{FF2B5EF4-FFF2-40B4-BE49-F238E27FC236}">
                    <a16:creationId xmlns:a16="http://schemas.microsoft.com/office/drawing/2014/main" id="{8BA4F2A2-FF9C-468E-A6BC-F22E4E925CFF}"/>
                  </a:ext>
                </a:extLst>
              </p:cNvPr>
              <p:cNvSpPr/>
              <p:nvPr/>
            </p:nvSpPr>
            <p:spPr>
              <a:xfrm>
                <a:off x="3549683" y="2299924"/>
                <a:ext cx="5534553" cy="553770"/>
              </a:xfrm>
              <a:prstGeom prst="rect">
                <a:avLst/>
              </a:prstGeom>
            </p:spPr>
            <p:txBody>
              <a:bodyPr wrap="square">
                <a:spAutoFit/>
              </a:bodyPr>
              <a:lstStyle/>
              <a:p>
                <a:r>
                  <a:rPr lang="en-US" altLang="ja-JP" sz="2400" dirty="0">
                    <a:solidFill>
                      <a:srgbClr val="5F5F5F"/>
                    </a:solidFill>
                    <a:latin typeface="Calibri"/>
                  </a:rPr>
                  <a:t>There is no automatic backup change function of </a:t>
                </a:r>
              </a:p>
              <a:p>
                <a:r>
                  <a:rPr lang="en-US" altLang="ja-JP" sz="2400" b="1" dirty="0">
                    <a:solidFill>
                      <a:srgbClr val="5F5F5F"/>
                    </a:solidFill>
                    <a:latin typeface="Calibri"/>
                  </a:rPr>
                  <a:t>ID 0: System manager</a:t>
                </a:r>
                <a:endParaRPr lang="ja-JP" altLang="en-US" sz="2400" b="1" dirty="0">
                  <a:solidFill>
                    <a:srgbClr val="5F5F5F"/>
                  </a:solidFill>
                  <a:latin typeface="Calibri"/>
                </a:endParaRPr>
              </a:p>
            </p:txBody>
          </p:sp>
        </p:grpSp>
        <p:sp>
          <p:nvSpPr>
            <p:cNvPr id="10" name="正方形/長方形 9">
              <a:extLst>
                <a:ext uri="{FF2B5EF4-FFF2-40B4-BE49-F238E27FC236}">
                  <a16:creationId xmlns:a16="http://schemas.microsoft.com/office/drawing/2014/main" id="{C08C30BD-8464-4115-8C00-F15A24D31156}"/>
                </a:ext>
              </a:extLst>
            </p:cNvPr>
            <p:cNvSpPr/>
            <p:nvPr/>
          </p:nvSpPr>
          <p:spPr>
            <a:xfrm>
              <a:off x="7515299" y="3204140"/>
              <a:ext cx="2393231" cy="1815882"/>
            </a:xfrm>
            <a:prstGeom prst="rect">
              <a:avLst/>
            </a:prstGeom>
          </p:spPr>
          <p:txBody>
            <a:bodyPr wrap="square">
              <a:spAutoFit/>
            </a:bodyPr>
            <a:lstStyle/>
            <a:p>
              <a:r>
                <a:rPr lang="en-US" altLang="ja-JP" sz="2100" dirty="0">
                  <a:solidFill>
                    <a:srgbClr val="5F5F5F"/>
                  </a:solidFill>
                  <a:latin typeface="Calibri"/>
                </a:rPr>
                <a:t>The whole system stops when ID0 stops by some kind of troubles.</a:t>
              </a:r>
            </a:p>
            <a:p>
              <a:endParaRPr lang="en-US" altLang="ja-JP" sz="2100" dirty="0">
                <a:solidFill>
                  <a:srgbClr val="5F5F5F"/>
                </a:solidFill>
                <a:latin typeface="Calibri"/>
              </a:endParaRPr>
            </a:p>
            <a:p>
              <a:r>
                <a:rPr lang="en-US" altLang="ja-JP" sz="2100" dirty="0">
                  <a:solidFill>
                    <a:srgbClr val="5F5F5F"/>
                  </a:solidFill>
                  <a:latin typeface="Calibri"/>
                </a:rPr>
                <a:t>In this case, setting must be updated newly after the different frame was set in ID:0 to restore by a system.</a:t>
              </a:r>
              <a:endParaRPr lang="ja-JP" altLang="en-US" sz="2100" dirty="0">
                <a:solidFill>
                  <a:srgbClr val="5F5F5F"/>
                </a:solidFill>
                <a:latin typeface="Calibri"/>
              </a:endParaRPr>
            </a:p>
          </p:txBody>
        </p:sp>
      </p:grpSp>
      <p:sp>
        <p:nvSpPr>
          <p:cNvPr id="15" name="正方形/長方形 14">
            <a:extLst>
              <a:ext uri="{FF2B5EF4-FFF2-40B4-BE49-F238E27FC236}">
                <a16:creationId xmlns:a16="http://schemas.microsoft.com/office/drawing/2014/main" id="{7C2A5642-2EEB-4653-8426-EE613078649B}"/>
              </a:ext>
            </a:extLst>
          </p:cNvPr>
          <p:cNvSpPr/>
          <p:nvPr userDrawn="1"/>
        </p:nvSpPr>
        <p:spPr>
          <a:xfrm>
            <a:off x="2893218" y="1468027"/>
            <a:ext cx="2406611" cy="507860"/>
          </a:xfrm>
          <a:prstGeom prst="rect">
            <a:avLst/>
          </a:prstGeom>
        </p:spPr>
        <p:txBody>
          <a:bodyPr wrap="none" lIns="137187" tIns="68594" rIns="137187" bIns="68594">
            <a:spAutoFit/>
          </a:bodyPr>
          <a:lstStyle/>
          <a:p>
            <a:r>
              <a:rPr lang="en-US" altLang="ja-JP" sz="2400" b="1" dirty="0">
                <a:solidFill>
                  <a:srgbClr val="F79646">
                    <a:lumMod val="75000"/>
                  </a:srgbClr>
                </a:solidFill>
                <a:latin typeface="Calibri"/>
              </a:rPr>
              <a:t>System Manager</a:t>
            </a:r>
            <a:endParaRPr lang="ja-JP" altLang="en-US" sz="2400" dirty="0">
              <a:solidFill>
                <a:srgbClr val="F79646">
                  <a:lumMod val="75000"/>
                </a:srgbClr>
              </a:solidFill>
            </a:endParaRPr>
          </a:p>
        </p:txBody>
      </p:sp>
      <p:grpSp>
        <p:nvGrpSpPr>
          <p:cNvPr id="114" name="グループ化 113">
            <a:extLst>
              <a:ext uri="{FF2B5EF4-FFF2-40B4-BE49-F238E27FC236}">
                <a16:creationId xmlns:a16="http://schemas.microsoft.com/office/drawing/2014/main" id="{D9D0D239-B446-4FA3-8C1E-33E60718AB48}"/>
              </a:ext>
            </a:extLst>
          </p:cNvPr>
          <p:cNvGrpSpPr/>
          <p:nvPr userDrawn="1"/>
        </p:nvGrpSpPr>
        <p:grpSpPr>
          <a:xfrm>
            <a:off x="3117902" y="3326721"/>
            <a:ext cx="4390953" cy="4611531"/>
            <a:chOff x="4330963" y="1049746"/>
            <a:chExt cx="6428794" cy="6751742"/>
          </a:xfrm>
        </p:grpSpPr>
        <p:sp>
          <p:nvSpPr>
            <p:cNvPr id="57" name="フリーフォーム 1">
              <a:extLst>
                <a:ext uri="{FF2B5EF4-FFF2-40B4-BE49-F238E27FC236}">
                  <a16:creationId xmlns:a16="http://schemas.microsoft.com/office/drawing/2014/main" id="{1F2D0B66-A755-46AD-8C0C-E7DEC008FDDC}"/>
                </a:ext>
              </a:extLst>
            </p:cNvPr>
            <p:cNvSpPr/>
            <p:nvPr userDrawn="1"/>
          </p:nvSpPr>
          <p:spPr>
            <a:xfrm>
              <a:off x="7505850" y="2312831"/>
              <a:ext cx="370978" cy="474648"/>
            </a:xfrm>
            <a:custGeom>
              <a:avLst/>
              <a:gdLst>
                <a:gd name="connsiteX0" fmla="*/ 224287 w 247290"/>
                <a:gd name="connsiteY0" fmla="*/ 0 h 316302"/>
                <a:gd name="connsiteX1" fmla="*/ 0 w 247290"/>
                <a:gd name="connsiteY1" fmla="*/ 0 h 316302"/>
                <a:gd name="connsiteX2" fmla="*/ 0 w 247290"/>
                <a:gd name="connsiteY2" fmla="*/ 316302 h 316302"/>
                <a:gd name="connsiteX3" fmla="*/ 247290 w 247290"/>
                <a:gd name="connsiteY3" fmla="*/ 316302 h 316302"/>
              </a:gdLst>
              <a:ahLst/>
              <a:cxnLst>
                <a:cxn ang="0">
                  <a:pos x="connsiteX0" y="connsiteY0"/>
                </a:cxn>
                <a:cxn ang="0">
                  <a:pos x="connsiteX1" y="connsiteY1"/>
                </a:cxn>
                <a:cxn ang="0">
                  <a:pos x="connsiteX2" y="connsiteY2"/>
                </a:cxn>
                <a:cxn ang="0">
                  <a:pos x="connsiteX3" y="connsiteY3"/>
                </a:cxn>
              </a:cxnLst>
              <a:rect l="l" t="t" r="r" b="b"/>
              <a:pathLst>
                <a:path w="247290" h="316302">
                  <a:moveTo>
                    <a:pt x="224287" y="0"/>
                  </a:moveTo>
                  <a:lnTo>
                    <a:pt x="0" y="0"/>
                  </a:lnTo>
                  <a:lnTo>
                    <a:pt x="0" y="316302"/>
                  </a:lnTo>
                  <a:lnTo>
                    <a:pt x="247290" y="316302"/>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sz="1100" dirty="0"/>
            </a:p>
          </p:txBody>
        </p:sp>
        <p:sp>
          <p:nvSpPr>
            <p:cNvPr id="58" name="フリーフォーム 2">
              <a:extLst>
                <a:ext uri="{FF2B5EF4-FFF2-40B4-BE49-F238E27FC236}">
                  <a16:creationId xmlns:a16="http://schemas.microsoft.com/office/drawing/2014/main" id="{A29D642D-4B9B-42BB-AFB9-7322CC33BCFC}"/>
                </a:ext>
              </a:extLst>
            </p:cNvPr>
            <p:cNvSpPr/>
            <p:nvPr userDrawn="1"/>
          </p:nvSpPr>
          <p:spPr>
            <a:xfrm>
              <a:off x="4330963" y="2882408"/>
              <a:ext cx="3649396" cy="4919080"/>
            </a:xfrm>
            <a:custGeom>
              <a:avLst/>
              <a:gdLst>
                <a:gd name="connsiteX0" fmla="*/ 2334883 w 2432649"/>
                <a:gd name="connsiteY0" fmla="*/ 0 h 3278038"/>
                <a:gd name="connsiteX1" fmla="*/ 310551 w 2432649"/>
                <a:gd name="connsiteY1" fmla="*/ 0 h 3278038"/>
                <a:gd name="connsiteX2" fmla="*/ 310551 w 2432649"/>
                <a:gd name="connsiteY2" fmla="*/ 1708030 h 3278038"/>
                <a:gd name="connsiteX3" fmla="*/ 2432649 w 2432649"/>
                <a:gd name="connsiteY3" fmla="*/ 1708030 h 3278038"/>
                <a:gd name="connsiteX4" fmla="*/ 2432649 w 2432649"/>
                <a:gd name="connsiteY4" fmla="*/ 1834551 h 3278038"/>
                <a:gd name="connsiteX5" fmla="*/ 2087592 w 2432649"/>
                <a:gd name="connsiteY5" fmla="*/ 1834551 h 3278038"/>
                <a:gd name="connsiteX6" fmla="*/ 2087592 w 2432649"/>
                <a:gd name="connsiteY6" fmla="*/ 2168106 h 3278038"/>
                <a:gd name="connsiteX7" fmla="*/ 2386641 w 2432649"/>
                <a:gd name="connsiteY7" fmla="*/ 2168106 h 3278038"/>
                <a:gd name="connsiteX8" fmla="*/ 2386641 w 2432649"/>
                <a:gd name="connsiteY8" fmla="*/ 2283125 h 3278038"/>
                <a:gd name="connsiteX9" fmla="*/ 0 w 2432649"/>
                <a:gd name="connsiteY9" fmla="*/ 2283125 h 3278038"/>
                <a:gd name="connsiteX10" fmla="*/ 0 w 2432649"/>
                <a:gd name="connsiteY10" fmla="*/ 3278038 h 327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49" h="3278038">
                  <a:moveTo>
                    <a:pt x="2334883" y="0"/>
                  </a:moveTo>
                  <a:lnTo>
                    <a:pt x="310551" y="0"/>
                  </a:lnTo>
                  <a:lnTo>
                    <a:pt x="310551" y="1708030"/>
                  </a:lnTo>
                  <a:lnTo>
                    <a:pt x="2432649" y="1708030"/>
                  </a:lnTo>
                  <a:lnTo>
                    <a:pt x="2432649" y="1834551"/>
                  </a:lnTo>
                  <a:lnTo>
                    <a:pt x="2087592" y="1834551"/>
                  </a:lnTo>
                  <a:lnTo>
                    <a:pt x="2087592" y="2168106"/>
                  </a:lnTo>
                  <a:lnTo>
                    <a:pt x="2386641" y="2168106"/>
                  </a:lnTo>
                  <a:lnTo>
                    <a:pt x="2386641" y="2283125"/>
                  </a:lnTo>
                  <a:lnTo>
                    <a:pt x="0" y="2283125"/>
                  </a:lnTo>
                  <a:lnTo>
                    <a:pt x="0" y="3278038"/>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sz="1100" dirty="0"/>
            </a:p>
          </p:txBody>
        </p:sp>
        <p:sp>
          <p:nvSpPr>
            <p:cNvPr id="59" name="フリーフォーム 2057">
              <a:extLst>
                <a:ext uri="{FF2B5EF4-FFF2-40B4-BE49-F238E27FC236}">
                  <a16:creationId xmlns:a16="http://schemas.microsoft.com/office/drawing/2014/main" id="{BA4E636D-AD1C-444A-930D-F9AE0382AEE0}"/>
                </a:ext>
              </a:extLst>
            </p:cNvPr>
            <p:cNvSpPr/>
            <p:nvPr userDrawn="1"/>
          </p:nvSpPr>
          <p:spPr>
            <a:xfrm>
              <a:off x="7488328" y="3082670"/>
              <a:ext cx="300660" cy="992191"/>
            </a:xfrm>
            <a:custGeom>
              <a:avLst/>
              <a:gdLst>
                <a:gd name="connsiteX0" fmla="*/ 0 w 200417"/>
                <a:gd name="connsiteY0" fmla="*/ 516073 h 516073"/>
                <a:gd name="connsiteX1" fmla="*/ 0 w 200417"/>
                <a:gd name="connsiteY1" fmla="*/ 0 h 516073"/>
                <a:gd name="connsiteX2" fmla="*/ 200417 w 200417"/>
                <a:gd name="connsiteY2" fmla="*/ 0 h 516073"/>
              </a:gdLst>
              <a:ahLst/>
              <a:cxnLst>
                <a:cxn ang="0">
                  <a:pos x="connsiteX0" y="connsiteY0"/>
                </a:cxn>
                <a:cxn ang="0">
                  <a:pos x="connsiteX1" y="connsiteY1"/>
                </a:cxn>
                <a:cxn ang="0">
                  <a:pos x="connsiteX2" y="connsiteY2"/>
                </a:cxn>
              </a:cxnLst>
              <a:rect l="l" t="t" r="r" b="b"/>
              <a:pathLst>
                <a:path w="200417" h="516073">
                  <a:moveTo>
                    <a:pt x="0" y="516073"/>
                  </a:moveTo>
                  <a:lnTo>
                    <a:pt x="0" y="0"/>
                  </a:lnTo>
                  <a:lnTo>
                    <a:pt x="200417"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sz="1100" dirty="0">
                <a:solidFill>
                  <a:srgbClr val="FFFFFF"/>
                </a:solidFill>
              </a:endParaRPr>
            </a:p>
          </p:txBody>
        </p:sp>
        <p:sp>
          <p:nvSpPr>
            <p:cNvPr id="60" name="フリーフォーム 12">
              <a:extLst>
                <a:ext uri="{FF2B5EF4-FFF2-40B4-BE49-F238E27FC236}">
                  <a16:creationId xmlns:a16="http://schemas.microsoft.com/office/drawing/2014/main" id="{2FEAA263-540F-47BE-A5A8-E8076D0F5861}"/>
                </a:ext>
              </a:extLst>
            </p:cNvPr>
            <p:cNvSpPr/>
            <p:nvPr userDrawn="1"/>
          </p:nvSpPr>
          <p:spPr>
            <a:xfrm>
              <a:off x="6705309" y="3003593"/>
              <a:ext cx="1338979" cy="829162"/>
            </a:xfrm>
            <a:custGeom>
              <a:avLst/>
              <a:gdLst>
                <a:gd name="connsiteX0" fmla="*/ 0 w 644105"/>
                <a:gd name="connsiteY0" fmla="*/ 511834 h 511834"/>
                <a:gd name="connsiteX1" fmla="*/ 368060 w 644105"/>
                <a:gd name="connsiteY1" fmla="*/ 0 h 511834"/>
                <a:gd name="connsiteX2" fmla="*/ 644105 w 644105"/>
                <a:gd name="connsiteY2" fmla="*/ 0 h 511834"/>
                <a:gd name="connsiteX0" fmla="*/ 0 w 627618"/>
                <a:gd name="connsiteY0" fmla="*/ 496843 h 496843"/>
                <a:gd name="connsiteX1" fmla="*/ 351573 w 627618"/>
                <a:gd name="connsiteY1" fmla="*/ 0 h 496843"/>
                <a:gd name="connsiteX2" fmla="*/ 627618 w 627618"/>
                <a:gd name="connsiteY2" fmla="*/ 0 h 496843"/>
                <a:gd name="connsiteX0" fmla="*/ 0 w 627618"/>
                <a:gd name="connsiteY0" fmla="*/ 496843 h 510495"/>
                <a:gd name="connsiteX1" fmla="*/ 74982 w 627618"/>
                <a:gd name="connsiteY1" fmla="*/ 490798 h 510495"/>
                <a:gd name="connsiteX2" fmla="*/ 351573 w 627618"/>
                <a:gd name="connsiteY2" fmla="*/ 0 h 510495"/>
                <a:gd name="connsiteX3" fmla="*/ 627618 w 627618"/>
                <a:gd name="connsiteY3" fmla="*/ 0 h 510495"/>
                <a:gd name="connsiteX0" fmla="*/ 0 w 627618"/>
                <a:gd name="connsiteY0" fmla="*/ 496843 h 496843"/>
                <a:gd name="connsiteX1" fmla="*/ 74982 w 627618"/>
                <a:gd name="connsiteY1" fmla="*/ 490798 h 496843"/>
                <a:gd name="connsiteX2" fmla="*/ 351573 w 627618"/>
                <a:gd name="connsiteY2" fmla="*/ 0 h 496843"/>
                <a:gd name="connsiteX3" fmla="*/ 627618 w 627618"/>
                <a:gd name="connsiteY3" fmla="*/ 0 h 496843"/>
              </a:gdLst>
              <a:ahLst/>
              <a:cxnLst>
                <a:cxn ang="0">
                  <a:pos x="connsiteX0" y="connsiteY0"/>
                </a:cxn>
                <a:cxn ang="0">
                  <a:pos x="connsiteX1" y="connsiteY1"/>
                </a:cxn>
                <a:cxn ang="0">
                  <a:pos x="connsiteX2" y="connsiteY2"/>
                </a:cxn>
                <a:cxn ang="0">
                  <a:pos x="connsiteX3" y="connsiteY3"/>
                </a:cxn>
              </a:cxnLst>
              <a:rect l="l" t="t" r="r" b="b"/>
              <a:pathLst>
                <a:path w="627618" h="496843">
                  <a:moveTo>
                    <a:pt x="0" y="496843"/>
                  </a:moveTo>
                  <a:lnTo>
                    <a:pt x="74982" y="490798"/>
                  </a:lnTo>
                  <a:lnTo>
                    <a:pt x="351573" y="0"/>
                  </a:lnTo>
                  <a:lnTo>
                    <a:pt x="627618"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sz="1100" dirty="0">
                <a:solidFill>
                  <a:srgbClr val="FFFFFF"/>
                </a:solidFill>
              </a:endParaRPr>
            </a:p>
          </p:txBody>
        </p:sp>
        <p:sp>
          <p:nvSpPr>
            <p:cNvPr id="61" name="フリーフォーム 9">
              <a:extLst>
                <a:ext uri="{FF2B5EF4-FFF2-40B4-BE49-F238E27FC236}">
                  <a16:creationId xmlns:a16="http://schemas.microsoft.com/office/drawing/2014/main" id="{53AE4690-77EC-4360-8AFD-60B0930CD290}"/>
                </a:ext>
              </a:extLst>
            </p:cNvPr>
            <p:cNvSpPr/>
            <p:nvPr userDrawn="1"/>
          </p:nvSpPr>
          <p:spPr>
            <a:xfrm>
              <a:off x="9856044" y="3003592"/>
              <a:ext cx="181174" cy="681766"/>
            </a:xfrm>
            <a:custGeom>
              <a:avLst/>
              <a:gdLst>
                <a:gd name="connsiteX0" fmla="*/ 5750 w 120769"/>
                <a:gd name="connsiteY0" fmla="*/ 454324 h 454324"/>
                <a:gd name="connsiteX1" fmla="*/ 120769 w 120769"/>
                <a:gd name="connsiteY1" fmla="*/ 454324 h 454324"/>
                <a:gd name="connsiteX2" fmla="*/ 120769 w 120769"/>
                <a:gd name="connsiteY2" fmla="*/ 0 h 454324"/>
                <a:gd name="connsiteX3" fmla="*/ 0 w 120769"/>
                <a:gd name="connsiteY3" fmla="*/ 0 h 454324"/>
              </a:gdLst>
              <a:ahLst/>
              <a:cxnLst>
                <a:cxn ang="0">
                  <a:pos x="connsiteX0" y="connsiteY0"/>
                </a:cxn>
                <a:cxn ang="0">
                  <a:pos x="connsiteX1" y="connsiteY1"/>
                </a:cxn>
                <a:cxn ang="0">
                  <a:pos x="connsiteX2" y="connsiteY2"/>
                </a:cxn>
                <a:cxn ang="0">
                  <a:pos x="connsiteX3" y="connsiteY3"/>
                </a:cxn>
              </a:cxnLst>
              <a:rect l="l" t="t" r="r" b="b"/>
              <a:pathLst>
                <a:path w="120769" h="454324">
                  <a:moveTo>
                    <a:pt x="5750" y="454324"/>
                  </a:moveTo>
                  <a:lnTo>
                    <a:pt x="120769" y="454324"/>
                  </a:lnTo>
                  <a:lnTo>
                    <a:pt x="120769" y="0"/>
                  </a:lnTo>
                  <a:lnTo>
                    <a:pt x="0" y="0"/>
                  </a:lnTo>
                </a:path>
              </a:pathLst>
            </a:cu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sz="1100" dirty="0">
                <a:solidFill>
                  <a:srgbClr val="FFFFFF"/>
                </a:solidFill>
              </a:endParaRPr>
            </a:p>
          </p:txBody>
        </p:sp>
        <p:pic>
          <p:nvPicPr>
            <p:cNvPr id="63" name="Picture 2">
              <a:extLst>
                <a:ext uri="{FF2B5EF4-FFF2-40B4-BE49-F238E27FC236}">
                  <a16:creationId xmlns:a16="http://schemas.microsoft.com/office/drawing/2014/main" id="{A04EE8A8-83BC-4904-A6A2-C7067E7E63DB}"/>
                </a:ext>
              </a:extLst>
            </p:cNvPr>
            <p:cNvPicPr>
              <a:picLocks noChangeAspect="1" noChangeArrowheads="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623934" y="3123942"/>
              <a:ext cx="2447928" cy="9103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4" name="Picture 2">
              <a:extLst>
                <a:ext uri="{FF2B5EF4-FFF2-40B4-BE49-F238E27FC236}">
                  <a16:creationId xmlns:a16="http://schemas.microsoft.com/office/drawing/2014/main" id="{0BC0F431-EA90-41B6-AC7A-7875073537DB}"/>
                </a:ext>
              </a:extLst>
            </p:cNvPr>
            <p:cNvPicPr>
              <a:picLocks noChangeAspect="1" noChangeArrowheads="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709455" y="2373679"/>
              <a:ext cx="2278416" cy="78924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5" name="Picture 2">
              <a:extLst>
                <a:ext uri="{FF2B5EF4-FFF2-40B4-BE49-F238E27FC236}">
                  <a16:creationId xmlns:a16="http://schemas.microsoft.com/office/drawing/2014/main" id="{ABF667AD-FFF6-42EF-868F-AD1C16966C2A}"/>
                </a:ext>
              </a:extLst>
            </p:cNvPr>
            <p:cNvPicPr>
              <a:picLocks noChangeAspect="1" noChangeArrowheads="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712700" y="1778132"/>
              <a:ext cx="2278416" cy="78924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6" name="正方形/長方形 65">
              <a:extLst>
                <a:ext uri="{FF2B5EF4-FFF2-40B4-BE49-F238E27FC236}">
                  <a16:creationId xmlns:a16="http://schemas.microsoft.com/office/drawing/2014/main" id="{2642F24B-8282-44DC-820A-32F2025DFF01}"/>
                </a:ext>
              </a:extLst>
            </p:cNvPr>
            <p:cNvSpPr/>
            <p:nvPr userDrawn="1"/>
          </p:nvSpPr>
          <p:spPr>
            <a:xfrm>
              <a:off x="6157994" y="2562536"/>
              <a:ext cx="1171869" cy="653434"/>
            </a:xfrm>
            <a:prstGeom prst="rect">
              <a:avLst/>
            </a:prstGeom>
          </p:spPr>
          <p:txBody>
            <a:bodyPr wrap="none" lIns="137187" tIns="68594" rIns="137187" bIns="68594">
              <a:spAutoFit/>
            </a:bodyPr>
            <a:lstStyle/>
            <a:p>
              <a:r>
                <a:rPr lang="en-US" altLang="ja-JP" sz="1100" dirty="0">
                  <a:solidFill>
                    <a:srgbClr val="7030A0"/>
                  </a:solidFill>
                  <a:latin typeface="Calibri"/>
                  <a:ea typeface="メイリオ" panose="020B0604030504040204" pitchFamily="50" charset="-128"/>
                  <a:cs typeface="メイリオ" panose="020B0604030504040204" pitchFamily="50" charset="-128"/>
                </a:rPr>
                <a:t>VX link</a:t>
              </a:r>
            </a:p>
            <a:p>
              <a:pPr algn="ctr"/>
              <a:r>
                <a:rPr lang="en-US" altLang="ja-JP" sz="900" dirty="0">
                  <a:solidFill>
                    <a:srgbClr val="7030A0"/>
                  </a:solidFill>
                  <a:latin typeface="Calibri"/>
                  <a:ea typeface="メイリオ" panose="020B0604030504040204" pitchFamily="50" charset="-128"/>
                  <a:cs typeface="メイリオ" panose="020B0604030504040204" pitchFamily="50" charset="-128"/>
                </a:rPr>
                <a:t>(Network)</a:t>
              </a:r>
              <a:endParaRPr lang="ja-JP" altLang="en-US" sz="1050" dirty="0">
                <a:solidFill>
                  <a:srgbClr val="7030A0"/>
                </a:solidFill>
              </a:endParaRPr>
            </a:p>
          </p:txBody>
        </p:sp>
        <p:sp>
          <p:nvSpPr>
            <p:cNvPr id="68" name="曲折矢印 24">
              <a:extLst>
                <a:ext uri="{FF2B5EF4-FFF2-40B4-BE49-F238E27FC236}">
                  <a16:creationId xmlns:a16="http://schemas.microsoft.com/office/drawing/2014/main" id="{8C68FAA7-C1B5-4571-BEB9-F52F6C35CBD4}"/>
                </a:ext>
              </a:extLst>
            </p:cNvPr>
            <p:cNvSpPr/>
            <p:nvPr userDrawn="1"/>
          </p:nvSpPr>
          <p:spPr>
            <a:xfrm rot="5400000" flipV="1">
              <a:off x="9008796" y="1369856"/>
              <a:ext cx="462171" cy="648147"/>
            </a:xfrm>
            <a:prstGeom prst="bentArrow">
              <a:avLst/>
            </a:prstGeom>
          </p:spPr>
          <p:style>
            <a:lnRef idx="1">
              <a:schemeClr val="dk1"/>
            </a:lnRef>
            <a:fillRef idx="2">
              <a:schemeClr val="dk1"/>
            </a:fillRef>
            <a:effectRef idx="1">
              <a:schemeClr val="dk1"/>
            </a:effectRef>
            <a:fontRef idx="minor">
              <a:schemeClr val="dk1"/>
            </a:fontRef>
          </p:style>
          <p:txBody>
            <a:bodyPr lIns="137187" tIns="68594" rIns="137187" bIns="68594" rtlCol="0" anchor="ctr"/>
            <a:lstStyle/>
            <a:p>
              <a:pPr algn="ctr"/>
              <a:endParaRPr lang="ja-JP" altLang="en-US" sz="1100" dirty="0">
                <a:solidFill>
                  <a:srgbClr val="5F5F5F"/>
                </a:solidFill>
              </a:endParaRPr>
            </a:p>
          </p:txBody>
        </p:sp>
        <p:grpSp>
          <p:nvGrpSpPr>
            <p:cNvPr id="69" name="グループ化 68">
              <a:extLst>
                <a:ext uri="{FF2B5EF4-FFF2-40B4-BE49-F238E27FC236}">
                  <a16:creationId xmlns:a16="http://schemas.microsoft.com/office/drawing/2014/main" id="{F5CA236F-BC09-48B4-9027-7F6D3B8A6E73}"/>
                </a:ext>
              </a:extLst>
            </p:cNvPr>
            <p:cNvGrpSpPr/>
            <p:nvPr userDrawn="1"/>
          </p:nvGrpSpPr>
          <p:grpSpPr>
            <a:xfrm>
              <a:off x="6102622" y="4812594"/>
              <a:ext cx="3971000" cy="2828595"/>
              <a:chOff x="3944817" y="830812"/>
              <a:chExt cx="2647027" cy="1884954"/>
            </a:xfrm>
          </p:grpSpPr>
          <p:sp>
            <p:nvSpPr>
              <p:cNvPr id="70" name="フリーフォーム 41">
                <a:extLst>
                  <a:ext uri="{FF2B5EF4-FFF2-40B4-BE49-F238E27FC236}">
                    <a16:creationId xmlns:a16="http://schemas.microsoft.com/office/drawing/2014/main" id="{D6D4321E-86CD-4645-BC5F-0542E9025BFB}"/>
                  </a:ext>
                </a:extLst>
              </p:cNvPr>
              <p:cNvSpPr/>
              <p:nvPr/>
            </p:nvSpPr>
            <p:spPr>
              <a:xfrm>
                <a:off x="4595004" y="1892060"/>
                <a:ext cx="644105" cy="511834"/>
              </a:xfrm>
              <a:custGeom>
                <a:avLst/>
                <a:gdLst>
                  <a:gd name="connsiteX0" fmla="*/ 0 w 644105"/>
                  <a:gd name="connsiteY0" fmla="*/ 511834 h 511834"/>
                  <a:gd name="connsiteX1" fmla="*/ 368060 w 644105"/>
                  <a:gd name="connsiteY1" fmla="*/ 0 h 511834"/>
                  <a:gd name="connsiteX2" fmla="*/ 644105 w 644105"/>
                  <a:gd name="connsiteY2" fmla="*/ 0 h 511834"/>
                </a:gdLst>
                <a:ahLst/>
                <a:cxnLst>
                  <a:cxn ang="0">
                    <a:pos x="connsiteX0" y="connsiteY0"/>
                  </a:cxn>
                  <a:cxn ang="0">
                    <a:pos x="connsiteX1" y="connsiteY1"/>
                  </a:cxn>
                  <a:cxn ang="0">
                    <a:pos x="connsiteX2" y="connsiteY2"/>
                  </a:cxn>
                </a:cxnLst>
                <a:rect l="l" t="t" r="r" b="b"/>
                <a:pathLst>
                  <a:path w="644105" h="511834">
                    <a:moveTo>
                      <a:pt x="0" y="511834"/>
                    </a:moveTo>
                    <a:lnTo>
                      <a:pt x="368060" y="0"/>
                    </a:lnTo>
                    <a:lnTo>
                      <a:pt x="644105"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pic>
            <p:nvPicPr>
              <p:cNvPr id="73" name="Picture 4">
                <a:extLst>
                  <a:ext uri="{FF2B5EF4-FFF2-40B4-BE49-F238E27FC236}">
                    <a16:creationId xmlns:a16="http://schemas.microsoft.com/office/drawing/2014/main" id="{4D95756C-9549-4C09-B024-504109E98872}"/>
                  </a:ext>
                </a:extLst>
              </p:cNvPr>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4143860" y="2038449"/>
                <a:ext cx="616629" cy="61360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4" name="Picture 4">
                <a:extLst>
                  <a:ext uri="{FF2B5EF4-FFF2-40B4-BE49-F238E27FC236}">
                    <a16:creationId xmlns:a16="http://schemas.microsoft.com/office/drawing/2014/main" id="{7E2D6DBF-CB9A-49ED-9E46-41D6AE4E2F4B}"/>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4538978" y="2352444"/>
                <a:ext cx="465070" cy="36332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5" name="フリーフォーム 46">
                <a:extLst>
                  <a:ext uri="{FF2B5EF4-FFF2-40B4-BE49-F238E27FC236}">
                    <a16:creationId xmlns:a16="http://schemas.microsoft.com/office/drawing/2014/main" id="{9C2FF29B-3A2B-441D-9B6F-1CEA91C4CC46}"/>
                  </a:ext>
                </a:extLst>
              </p:cNvPr>
              <p:cNvSpPr/>
              <p:nvPr/>
            </p:nvSpPr>
            <p:spPr>
              <a:xfrm>
                <a:off x="6446808" y="1857555"/>
                <a:ext cx="120769" cy="454324"/>
              </a:xfrm>
              <a:custGeom>
                <a:avLst/>
                <a:gdLst>
                  <a:gd name="connsiteX0" fmla="*/ 5750 w 120769"/>
                  <a:gd name="connsiteY0" fmla="*/ 454324 h 454324"/>
                  <a:gd name="connsiteX1" fmla="*/ 120769 w 120769"/>
                  <a:gd name="connsiteY1" fmla="*/ 454324 h 454324"/>
                  <a:gd name="connsiteX2" fmla="*/ 120769 w 120769"/>
                  <a:gd name="connsiteY2" fmla="*/ 0 h 454324"/>
                  <a:gd name="connsiteX3" fmla="*/ 0 w 120769"/>
                  <a:gd name="connsiteY3" fmla="*/ 0 h 454324"/>
                </a:gdLst>
                <a:ahLst/>
                <a:cxnLst>
                  <a:cxn ang="0">
                    <a:pos x="connsiteX0" y="connsiteY0"/>
                  </a:cxn>
                  <a:cxn ang="0">
                    <a:pos x="connsiteX1" y="connsiteY1"/>
                  </a:cxn>
                  <a:cxn ang="0">
                    <a:pos x="connsiteX2" y="connsiteY2"/>
                  </a:cxn>
                  <a:cxn ang="0">
                    <a:pos x="connsiteX3" y="connsiteY3"/>
                  </a:cxn>
                </a:cxnLst>
                <a:rect l="l" t="t" r="r" b="b"/>
                <a:pathLst>
                  <a:path w="120769" h="454324">
                    <a:moveTo>
                      <a:pt x="5750" y="454324"/>
                    </a:moveTo>
                    <a:lnTo>
                      <a:pt x="120769" y="454324"/>
                    </a:lnTo>
                    <a:lnTo>
                      <a:pt x="120769" y="0"/>
                    </a:lnTo>
                    <a:lnTo>
                      <a:pt x="0" y="0"/>
                    </a:lnTo>
                  </a:path>
                </a:pathLst>
              </a:cu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pic>
            <p:nvPicPr>
              <p:cNvPr id="77" name="Picture 2">
                <a:extLst>
                  <a:ext uri="{FF2B5EF4-FFF2-40B4-BE49-F238E27FC236}">
                    <a16:creationId xmlns:a16="http://schemas.microsoft.com/office/drawing/2014/main" id="{80C24566-C8CB-4DF0-BB65-268479E42C09}"/>
                  </a:ext>
                </a:extLst>
              </p:cNvPr>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960081" y="1943025"/>
                <a:ext cx="1631763" cy="60662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8" name="Picture 2">
                <a:extLst>
                  <a:ext uri="{FF2B5EF4-FFF2-40B4-BE49-F238E27FC236}">
                    <a16:creationId xmlns:a16="http://schemas.microsoft.com/office/drawing/2014/main" id="{11A844A9-E91F-4A02-9E6B-B8551DD345DE}"/>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015915" y="1437786"/>
                <a:ext cx="1518768" cy="52594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9" name="Picture 2">
                <a:extLst>
                  <a:ext uri="{FF2B5EF4-FFF2-40B4-BE49-F238E27FC236}">
                    <a16:creationId xmlns:a16="http://schemas.microsoft.com/office/drawing/2014/main" id="{1906DCAA-8E4C-4800-84B0-D0A9C0D20D2B}"/>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018078" y="1040918"/>
                <a:ext cx="1518768" cy="52594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0" name="正方形/長方形 79">
                <a:extLst>
                  <a:ext uri="{FF2B5EF4-FFF2-40B4-BE49-F238E27FC236}">
                    <a16:creationId xmlns:a16="http://schemas.microsoft.com/office/drawing/2014/main" id="{161C6256-3367-4351-884B-B251E156E670}"/>
                  </a:ext>
                </a:extLst>
              </p:cNvPr>
              <p:cNvSpPr/>
              <p:nvPr/>
            </p:nvSpPr>
            <p:spPr>
              <a:xfrm>
                <a:off x="3944817" y="1034901"/>
                <a:ext cx="689425" cy="390373"/>
              </a:xfrm>
              <a:prstGeom prst="rect">
                <a:avLst/>
              </a:prstGeom>
            </p:spPr>
            <p:txBody>
              <a:bodyPr wrap="none">
                <a:spAutoFit/>
              </a:bodyPr>
              <a:lstStyle/>
              <a:p>
                <a:r>
                  <a:rPr lang="en-US" altLang="ja-JP" sz="1100" dirty="0">
                    <a:solidFill>
                      <a:srgbClr val="7030A0"/>
                    </a:solidFill>
                    <a:latin typeface="Calibri"/>
                    <a:ea typeface="メイリオ" panose="020B0604030504040204" pitchFamily="50" charset="-128"/>
                    <a:cs typeface="メイリオ" panose="020B0604030504040204" pitchFamily="50" charset="-128"/>
                  </a:rPr>
                  <a:t>VX link</a:t>
                </a:r>
              </a:p>
              <a:p>
                <a:pPr algn="ctr"/>
                <a:r>
                  <a:rPr lang="en-US" altLang="ja-JP" sz="900" dirty="0">
                    <a:solidFill>
                      <a:srgbClr val="7030A0"/>
                    </a:solidFill>
                    <a:latin typeface="Calibri"/>
                    <a:ea typeface="メイリオ" panose="020B0604030504040204" pitchFamily="50" charset="-128"/>
                    <a:cs typeface="メイリオ" panose="020B0604030504040204" pitchFamily="50" charset="-128"/>
                  </a:rPr>
                  <a:t>(Network)</a:t>
                </a:r>
                <a:endParaRPr lang="ja-JP" altLang="en-US" sz="1050" dirty="0">
                  <a:solidFill>
                    <a:srgbClr val="7030A0"/>
                  </a:solidFill>
                </a:endParaRPr>
              </a:p>
            </p:txBody>
          </p:sp>
          <p:sp>
            <p:nvSpPr>
              <p:cNvPr id="82" name="曲折矢印 57">
                <a:extLst>
                  <a:ext uri="{FF2B5EF4-FFF2-40B4-BE49-F238E27FC236}">
                    <a16:creationId xmlns:a16="http://schemas.microsoft.com/office/drawing/2014/main" id="{31E85F38-15BB-4E7E-B1C2-D97F51E6E3BA}"/>
                  </a:ext>
                </a:extLst>
              </p:cNvPr>
              <p:cNvSpPr/>
              <p:nvPr/>
            </p:nvSpPr>
            <p:spPr>
              <a:xfrm rot="5400000" flipV="1">
                <a:off x="5882087" y="768782"/>
                <a:ext cx="307987" cy="432048"/>
              </a:xfrm>
              <a:prstGeom prst="bentArrow">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ja-JP" altLang="en-US" sz="1100" dirty="0">
                  <a:solidFill>
                    <a:srgbClr val="5F5F5F"/>
                  </a:solidFill>
                </a:endParaRPr>
              </a:p>
            </p:txBody>
          </p:sp>
        </p:grpSp>
        <p:pic>
          <p:nvPicPr>
            <p:cNvPr id="84" name="Picture 4">
              <a:extLst>
                <a:ext uri="{FF2B5EF4-FFF2-40B4-BE49-F238E27FC236}">
                  <a16:creationId xmlns:a16="http://schemas.microsoft.com/office/drawing/2014/main" id="{2DAF989F-A148-4DD8-9031-B40BD3B4C190}"/>
                </a:ext>
              </a:extLst>
            </p:cNvPr>
            <p:cNvPicPr>
              <a:picLocks noChangeAspect="1" noChangeArrowheads="1"/>
            </p:cNvPicPr>
            <p:nvPr userDrawn="1"/>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7342810" y="7204501"/>
              <a:ext cx="697686" cy="5452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5" name="Picture 3">
              <a:extLst>
                <a:ext uri="{FF2B5EF4-FFF2-40B4-BE49-F238E27FC236}">
                  <a16:creationId xmlns:a16="http://schemas.microsoft.com/office/drawing/2014/main" id="{130AF8A5-40CD-47B1-8AF0-33F51E889A43}"/>
                </a:ext>
              </a:extLst>
            </p:cNvPr>
            <p:cNvPicPr>
              <a:picLocks noChangeAspect="1" noChangeArrowheads="1"/>
            </p:cNvPicPr>
            <p:nvPr userDrawn="1"/>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25544" y="2948133"/>
              <a:ext cx="861677" cy="111787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88" name="グループ化 87">
              <a:extLst>
                <a:ext uri="{FF2B5EF4-FFF2-40B4-BE49-F238E27FC236}">
                  <a16:creationId xmlns:a16="http://schemas.microsoft.com/office/drawing/2014/main" id="{5584BBF4-C00F-457A-A115-3E9943F3934D}"/>
                </a:ext>
              </a:extLst>
            </p:cNvPr>
            <p:cNvGrpSpPr/>
            <p:nvPr userDrawn="1"/>
          </p:nvGrpSpPr>
          <p:grpSpPr>
            <a:xfrm>
              <a:off x="9554100" y="1271836"/>
              <a:ext cx="1205657" cy="422094"/>
              <a:chOff x="6348085" y="902489"/>
              <a:chExt cx="803678" cy="281280"/>
            </a:xfrm>
          </p:grpSpPr>
          <p:grpSp>
            <p:nvGrpSpPr>
              <p:cNvPr id="89" name="グループ化 88">
                <a:extLst>
                  <a:ext uri="{FF2B5EF4-FFF2-40B4-BE49-F238E27FC236}">
                    <a16:creationId xmlns:a16="http://schemas.microsoft.com/office/drawing/2014/main" id="{C9D63311-DEE4-49D0-AEA4-00975ABBE82D}"/>
                  </a:ext>
                </a:extLst>
              </p:cNvPr>
              <p:cNvGrpSpPr/>
              <p:nvPr/>
            </p:nvGrpSpPr>
            <p:grpSpPr>
              <a:xfrm>
                <a:off x="6348085" y="902489"/>
                <a:ext cx="417549" cy="265698"/>
                <a:chOff x="5991364" y="927025"/>
                <a:chExt cx="417549" cy="265698"/>
              </a:xfrm>
            </p:grpSpPr>
            <p:pic>
              <p:nvPicPr>
                <p:cNvPr id="96" name="Picture 3">
                  <a:extLst>
                    <a:ext uri="{FF2B5EF4-FFF2-40B4-BE49-F238E27FC236}">
                      <a16:creationId xmlns:a16="http://schemas.microsoft.com/office/drawing/2014/main" id="{DC82B026-7B91-4662-8DE4-5745E788649E}"/>
                    </a:ext>
                  </a:extLst>
                </p:cNvPr>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7" name="フリーフォーム 84">
                  <a:extLst>
                    <a:ext uri="{FF2B5EF4-FFF2-40B4-BE49-F238E27FC236}">
                      <a16:creationId xmlns:a16="http://schemas.microsoft.com/office/drawing/2014/main" id="{F2C00922-8388-4547-A14C-5A685AC1489E}"/>
                    </a:ext>
                  </a:extLst>
                </p:cNvPr>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grpSp>
          <p:grpSp>
            <p:nvGrpSpPr>
              <p:cNvPr id="90" name="グループ化 89">
                <a:extLst>
                  <a:ext uri="{FF2B5EF4-FFF2-40B4-BE49-F238E27FC236}">
                    <a16:creationId xmlns:a16="http://schemas.microsoft.com/office/drawing/2014/main" id="{67178996-76C0-461B-92A8-DD7A43B43D55}"/>
                  </a:ext>
                </a:extLst>
              </p:cNvPr>
              <p:cNvGrpSpPr/>
              <p:nvPr/>
            </p:nvGrpSpPr>
            <p:grpSpPr>
              <a:xfrm>
                <a:off x="6540739" y="910315"/>
                <a:ext cx="417549" cy="265698"/>
                <a:chOff x="5991364" y="927025"/>
                <a:chExt cx="417549" cy="265698"/>
              </a:xfrm>
            </p:grpSpPr>
            <p:pic>
              <p:nvPicPr>
                <p:cNvPr id="94" name="Picture 3">
                  <a:extLst>
                    <a:ext uri="{FF2B5EF4-FFF2-40B4-BE49-F238E27FC236}">
                      <a16:creationId xmlns:a16="http://schemas.microsoft.com/office/drawing/2014/main" id="{42E8B56E-4999-4A97-A22E-7D0D71CFF231}"/>
                    </a:ext>
                  </a:extLst>
                </p:cNvPr>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5" name="フリーフォーム 87">
                  <a:extLst>
                    <a:ext uri="{FF2B5EF4-FFF2-40B4-BE49-F238E27FC236}">
                      <a16:creationId xmlns:a16="http://schemas.microsoft.com/office/drawing/2014/main" id="{1788AD03-1B79-4A6E-843A-5C0ABDBB0D63}"/>
                    </a:ext>
                  </a:extLst>
                </p:cNvPr>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grpSp>
          <p:grpSp>
            <p:nvGrpSpPr>
              <p:cNvPr id="91" name="グループ化 90">
                <a:extLst>
                  <a:ext uri="{FF2B5EF4-FFF2-40B4-BE49-F238E27FC236}">
                    <a16:creationId xmlns:a16="http://schemas.microsoft.com/office/drawing/2014/main" id="{6D80BD3B-5F70-4B3D-8C93-80843A49AFE0}"/>
                  </a:ext>
                </a:extLst>
              </p:cNvPr>
              <p:cNvGrpSpPr/>
              <p:nvPr/>
            </p:nvGrpSpPr>
            <p:grpSpPr>
              <a:xfrm>
                <a:off x="6734214" y="918071"/>
                <a:ext cx="417549" cy="265698"/>
                <a:chOff x="5991364" y="927025"/>
                <a:chExt cx="417549" cy="265698"/>
              </a:xfrm>
            </p:grpSpPr>
            <p:pic>
              <p:nvPicPr>
                <p:cNvPr id="92" name="Picture 3">
                  <a:extLst>
                    <a:ext uri="{FF2B5EF4-FFF2-40B4-BE49-F238E27FC236}">
                      <a16:creationId xmlns:a16="http://schemas.microsoft.com/office/drawing/2014/main" id="{B4D367B3-3A5C-4849-9F93-D5F858D43349}"/>
                    </a:ext>
                  </a:extLst>
                </p:cNvPr>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3" name="フリーフォーム 90">
                  <a:extLst>
                    <a:ext uri="{FF2B5EF4-FFF2-40B4-BE49-F238E27FC236}">
                      <a16:creationId xmlns:a16="http://schemas.microsoft.com/office/drawing/2014/main" id="{CE4302CC-DD96-43C6-9F62-AFE289637128}"/>
                    </a:ext>
                  </a:extLst>
                </p:cNvPr>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grpSp>
        </p:grpSp>
        <p:grpSp>
          <p:nvGrpSpPr>
            <p:cNvPr id="98" name="グループ化 97">
              <a:extLst>
                <a:ext uri="{FF2B5EF4-FFF2-40B4-BE49-F238E27FC236}">
                  <a16:creationId xmlns:a16="http://schemas.microsoft.com/office/drawing/2014/main" id="{AD5E1385-1DEB-4673-97A9-D315EA8FB51B}"/>
                </a:ext>
              </a:extLst>
            </p:cNvPr>
            <p:cNvGrpSpPr/>
            <p:nvPr userDrawn="1"/>
          </p:nvGrpSpPr>
          <p:grpSpPr>
            <a:xfrm>
              <a:off x="9543062" y="4640960"/>
              <a:ext cx="1205657" cy="422094"/>
              <a:chOff x="6348085" y="902489"/>
              <a:chExt cx="803678" cy="281280"/>
            </a:xfrm>
          </p:grpSpPr>
          <p:grpSp>
            <p:nvGrpSpPr>
              <p:cNvPr id="99" name="グループ化 98">
                <a:extLst>
                  <a:ext uri="{FF2B5EF4-FFF2-40B4-BE49-F238E27FC236}">
                    <a16:creationId xmlns:a16="http://schemas.microsoft.com/office/drawing/2014/main" id="{2E44FA24-1618-48F0-BAF3-86B58640755D}"/>
                  </a:ext>
                </a:extLst>
              </p:cNvPr>
              <p:cNvGrpSpPr/>
              <p:nvPr/>
            </p:nvGrpSpPr>
            <p:grpSpPr>
              <a:xfrm>
                <a:off x="6348085" y="902489"/>
                <a:ext cx="417549" cy="265698"/>
                <a:chOff x="5991364" y="927025"/>
                <a:chExt cx="417549" cy="265698"/>
              </a:xfrm>
            </p:grpSpPr>
            <p:pic>
              <p:nvPicPr>
                <p:cNvPr id="106" name="Picture 3">
                  <a:extLst>
                    <a:ext uri="{FF2B5EF4-FFF2-40B4-BE49-F238E27FC236}">
                      <a16:creationId xmlns:a16="http://schemas.microsoft.com/office/drawing/2014/main" id="{E0B0B549-5E86-4BEF-A34B-92F0B3D5D6E2}"/>
                    </a:ext>
                  </a:extLst>
                </p:cNvPr>
                <p:cNvPicPr>
                  <a:picLocks noChangeAspect="1" noChangeArrowheads="1"/>
                </p:cNvPicPr>
                <p:nvPr/>
              </p:nvPicPr>
              <p:blipFill rotWithShape="1">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7" name="フリーフォーム 100">
                  <a:extLst>
                    <a:ext uri="{FF2B5EF4-FFF2-40B4-BE49-F238E27FC236}">
                      <a16:creationId xmlns:a16="http://schemas.microsoft.com/office/drawing/2014/main" id="{0E019E6E-A8EB-4D45-A7BE-CF0BD9F0E932}"/>
                    </a:ext>
                  </a:extLst>
                </p:cNvPr>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grpSp>
          <p:grpSp>
            <p:nvGrpSpPr>
              <p:cNvPr id="100" name="グループ化 99">
                <a:extLst>
                  <a:ext uri="{FF2B5EF4-FFF2-40B4-BE49-F238E27FC236}">
                    <a16:creationId xmlns:a16="http://schemas.microsoft.com/office/drawing/2014/main" id="{BC4115BB-3864-476A-8898-B905A3844778}"/>
                  </a:ext>
                </a:extLst>
              </p:cNvPr>
              <p:cNvGrpSpPr/>
              <p:nvPr/>
            </p:nvGrpSpPr>
            <p:grpSpPr>
              <a:xfrm>
                <a:off x="6540739" y="910315"/>
                <a:ext cx="417549" cy="265698"/>
                <a:chOff x="5991364" y="927025"/>
                <a:chExt cx="417549" cy="265698"/>
              </a:xfrm>
            </p:grpSpPr>
            <p:pic>
              <p:nvPicPr>
                <p:cNvPr id="104" name="Picture 3">
                  <a:extLst>
                    <a:ext uri="{FF2B5EF4-FFF2-40B4-BE49-F238E27FC236}">
                      <a16:creationId xmlns:a16="http://schemas.microsoft.com/office/drawing/2014/main" id="{64C81ACC-AE64-433F-A0E2-0C9E6779DF3C}"/>
                    </a:ext>
                  </a:extLst>
                </p:cNvPr>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5" name="フリーフォーム 98">
                  <a:extLst>
                    <a:ext uri="{FF2B5EF4-FFF2-40B4-BE49-F238E27FC236}">
                      <a16:creationId xmlns:a16="http://schemas.microsoft.com/office/drawing/2014/main" id="{6732C8D9-37E2-4AA8-8EA4-A3E1A447EA21}"/>
                    </a:ext>
                  </a:extLst>
                </p:cNvPr>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grpSp>
          <p:grpSp>
            <p:nvGrpSpPr>
              <p:cNvPr id="101" name="グループ化 100">
                <a:extLst>
                  <a:ext uri="{FF2B5EF4-FFF2-40B4-BE49-F238E27FC236}">
                    <a16:creationId xmlns:a16="http://schemas.microsoft.com/office/drawing/2014/main" id="{644BDB3D-CE56-41CF-8AB1-3EF721079557}"/>
                  </a:ext>
                </a:extLst>
              </p:cNvPr>
              <p:cNvGrpSpPr/>
              <p:nvPr/>
            </p:nvGrpSpPr>
            <p:grpSpPr>
              <a:xfrm>
                <a:off x="6734214" y="918071"/>
                <a:ext cx="417549" cy="265698"/>
                <a:chOff x="5991364" y="927025"/>
                <a:chExt cx="417549" cy="265698"/>
              </a:xfrm>
            </p:grpSpPr>
            <p:pic>
              <p:nvPicPr>
                <p:cNvPr id="102" name="Picture 3">
                  <a:extLst>
                    <a:ext uri="{FF2B5EF4-FFF2-40B4-BE49-F238E27FC236}">
                      <a16:creationId xmlns:a16="http://schemas.microsoft.com/office/drawing/2014/main" id="{79D5948A-69B7-40CD-896E-A88188CEF953}"/>
                    </a:ext>
                  </a:extLst>
                </p:cNvPr>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3" name="フリーフォーム 96">
                  <a:extLst>
                    <a:ext uri="{FF2B5EF4-FFF2-40B4-BE49-F238E27FC236}">
                      <a16:creationId xmlns:a16="http://schemas.microsoft.com/office/drawing/2014/main" id="{3C9C83A4-FF71-4A23-BCA5-260DFEFEAD0B}"/>
                    </a:ext>
                  </a:extLst>
                </p:cNvPr>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grpSp>
        </p:grpSp>
        <p:pic>
          <p:nvPicPr>
            <p:cNvPr id="108" name="Picture 4">
              <a:extLst>
                <a:ext uri="{FF2B5EF4-FFF2-40B4-BE49-F238E27FC236}">
                  <a16:creationId xmlns:a16="http://schemas.microsoft.com/office/drawing/2014/main" id="{8FC65E87-E9E2-4E3F-848A-CDC8DC091713}"/>
                </a:ext>
              </a:extLst>
            </p:cNvPr>
            <p:cNvPicPr>
              <a:picLocks noChangeAspect="1" noChangeArrowheads="1"/>
            </p:cNvPicPr>
            <p:nvPr userDrawn="1"/>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371228" y="3963227"/>
              <a:ext cx="649706" cy="9761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9" name="Picture 5">
              <a:extLst>
                <a:ext uri="{FF2B5EF4-FFF2-40B4-BE49-F238E27FC236}">
                  <a16:creationId xmlns:a16="http://schemas.microsoft.com/office/drawing/2014/main" id="{538C84B9-4002-4116-B4D6-E41CCD14D993}"/>
                </a:ext>
              </a:extLst>
            </p:cNvPr>
            <p:cNvPicPr>
              <a:picLocks noChangeAspect="1" noChangeArrowheads="1"/>
            </p:cNvPicPr>
            <p:nvPr userDrawn="1"/>
          </p:nvPicPr>
          <p:blipFill rotWithShape="1">
            <a:blip r:embed="rId1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8020934" y="4000817"/>
              <a:ext cx="534444" cy="6724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1" name="四角形吹き出し 70">
              <a:extLst>
                <a:ext uri="{FF2B5EF4-FFF2-40B4-BE49-F238E27FC236}">
                  <a16:creationId xmlns:a16="http://schemas.microsoft.com/office/drawing/2014/main" id="{06A5D9B5-B174-4E6A-A176-60A6A7B46A7B}"/>
                </a:ext>
              </a:extLst>
            </p:cNvPr>
            <p:cNvSpPr/>
            <p:nvPr userDrawn="1"/>
          </p:nvSpPr>
          <p:spPr>
            <a:xfrm>
              <a:off x="5269492" y="1049746"/>
              <a:ext cx="2296610" cy="728388"/>
            </a:xfrm>
            <a:prstGeom prst="wedgeRectCallout">
              <a:avLst>
                <a:gd name="adj1" fmla="val 54325"/>
                <a:gd name="adj2" fmla="val 90998"/>
              </a:avLst>
            </a:prstGeom>
            <a:solidFill>
              <a:srgbClr val="7030A0"/>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100" b="1" dirty="0">
                  <a:solidFill>
                    <a:srgbClr val="FFFFFF"/>
                  </a:solidFill>
                  <a:latin typeface="Calibri"/>
                  <a:ea typeface="メイリオ" panose="020B0604030504040204" pitchFamily="50" charset="-128"/>
                  <a:cs typeface="メイリオ" panose="020B0604030504040204" pitchFamily="50" charset="-128"/>
                </a:rPr>
                <a:t>ID:</a:t>
              </a:r>
              <a:r>
                <a:rPr lang="en-US" altLang="ja-JP" sz="1400" b="1" dirty="0">
                  <a:solidFill>
                    <a:srgbClr val="FFFFFF"/>
                  </a:solidFill>
                  <a:latin typeface="Calibri"/>
                  <a:ea typeface="メイリオ" panose="020B0604030504040204" pitchFamily="50" charset="-128"/>
                  <a:cs typeface="メイリオ" panose="020B0604030504040204" pitchFamily="50" charset="-128"/>
                </a:rPr>
                <a:t>0</a:t>
              </a:r>
              <a:r>
                <a:rPr lang="en-US" altLang="ja-JP" sz="1100" dirty="0">
                  <a:solidFill>
                    <a:srgbClr val="FFFFFF"/>
                  </a:solidFill>
                  <a:latin typeface="Calibri"/>
                  <a:ea typeface="メイリオ" panose="020B0604030504040204" pitchFamily="50" charset="-128"/>
                  <a:cs typeface="メイリオ" panose="020B0604030504040204" pitchFamily="50" charset="-128"/>
                </a:rPr>
                <a:t>  frame</a:t>
              </a:r>
            </a:p>
            <a:p>
              <a:r>
                <a:rPr lang="en-US" altLang="ja-JP" sz="1400" b="1" dirty="0">
                  <a:solidFill>
                    <a:srgbClr val="FFFFFF"/>
                  </a:solidFill>
                  <a:latin typeface="Calibri"/>
                  <a:ea typeface="メイリオ" panose="020B0604030504040204" pitchFamily="50" charset="-128"/>
                  <a:cs typeface="メイリオ" panose="020B0604030504040204" pitchFamily="50" charset="-128"/>
                </a:rPr>
                <a:t>System manager</a:t>
              </a:r>
              <a:endParaRPr lang="ja-JP" altLang="en-US" sz="1400" b="1" dirty="0">
                <a:solidFill>
                  <a:srgbClr val="FFFFFF"/>
                </a:solidFill>
                <a:latin typeface="Calibri"/>
                <a:ea typeface="メイリオ" panose="020B0604030504040204" pitchFamily="50" charset="-128"/>
                <a:cs typeface="メイリオ" panose="020B0604030504040204" pitchFamily="50" charset="-128"/>
              </a:endParaRPr>
            </a:p>
          </p:txBody>
        </p:sp>
        <p:pic>
          <p:nvPicPr>
            <p:cNvPr id="112" name="図 111">
              <a:extLst>
                <a:ext uri="{FF2B5EF4-FFF2-40B4-BE49-F238E27FC236}">
                  <a16:creationId xmlns:a16="http://schemas.microsoft.com/office/drawing/2014/main" id="{3DD8D5D7-0E4A-411D-B09B-2062FC809D7F}"/>
                </a:ext>
              </a:extLst>
            </p:cNvPr>
            <p:cNvPicPr>
              <a:picLocks noChangeAspect="1"/>
            </p:cNvPicPr>
            <p:nvPr userDrawn="1"/>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722890" y="3039156"/>
              <a:ext cx="2250450" cy="437588"/>
            </a:xfrm>
            <a:prstGeom prst="rect">
              <a:avLst/>
            </a:prstGeom>
          </p:spPr>
        </p:pic>
        <p:pic>
          <p:nvPicPr>
            <p:cNvPr id="113" name="図 112">
              <a:extLst>
                <a:ext uri="{FF2B5EF4-FFF2-40B4-BE49-F238E27FC236}">
                  <a16:creationId xmlns:a16="http://schemas.microsoft.com/office/drawing/2014/main" id="{81ED87DD-50CD-4FFF-B546-F8E7564DF496}"/>
                </a:ext>
              </a:extLst>
            </p:cNvPr>
            <p:cNvPicPr>
              <a:picLocks noChangeAspect="1"/>
            </p:cNvPicPr>
            <p:nvPr userDrawn="1"/>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722752" y="6393185"/>
              <a:ext cx="2250450" cy="437588"/>
            </a:xfrm>
            <a:prstGeom prst="rect">
              <a:avLst/>
            </a:prstGeom>
          </p:spPr>
        </p:pic>
      </p:grpSp>
      <p:sp>
        <p:nvSpPr>
          <p:cNvPr id="115" name="テキスト ボックス 114">
            <a:extLst>
              <a:ext uri="{FF2B5EF4-FFF2-40B4-BE49-F238E27FC236}">
                <a16:creationId xmlns:a16="http://schemas.microsoft.com/office/drawing/2014/main" id="{809EFBC8-127A-4CF2-B638-C997478937C4}"/>
              </a:ext>
            </a:extLst>
          </p:cNvPr>
          <p:cNvSpPr txBox="1"/>
          <p:nvPr userDrawn="1"/>
        </p:nvSpPr>
        <p:spPr>
          <a:xfrm>
            <a:off x="5433611" y="3445334"/>
            <a:ext cx="577402" cy="738664"/>
          </a:xfrm>
          <a:prstGeom prst="rect">
            <a:avLst/>
          </a:prstGeom>
          <a:noFill/>
        </p:spPr>
        <p:txBody>
          <a:bodyPr wrap="none" rtlCol="0">
            <a:spAutoFit/>
          </a:bodyPr>
          <a:lstStyle/>
          <a:p>
            <a:r>
              <a:rPr lang="en-US" altLang="ja-JP" sz="4200" b="1" dirty="0">
                <a:solidFill>
                  <a:srgbClr val="FF0066"/>
                </a:solidFill>
              </a:rPr>
              <a:t>X</a:t>
            </a:r>
            <a:endParaRPr lang="ja-JP" altLang="en-US" sz="4200" b="1" dirty="0">
              <a:solidFill>
                <a:srgbClr val="FF0066"/>
              </a:solidFill>
            </a:endParaRPr>
          </a:p>
        </p:txBody>
      </p:sp>
    </p:spTree>
    <p:extLst>
      <p:ext uri="{BB962C8B-B14F-4D97-AF65-F5344CB8AC3E}">
        <p14:creationId xmlns:p14="http://schemas.microsoft.com/office/powerpoint/2010/main" val="19295546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タイトル付きの図">
    <p:spTree>
      <p:nvGrpSpPr>
        <p:cNvPr id="1" name=""/>
        <p:cNvGrpSpPr/>
        <p:nvPr/>
      </p:nvGrpSpPr>
      <p:grpSpPr>
        <a:xfrm>
          <a:off x="0" y="0"/>
          <a:ext cx="0" cy="0"/>
          <a:chOff x="0" y="0"/>
          <a:chExt cx="0" cy="0"/>
        </a:xfrm>
      </p:grpSpPr>
      <p:sp>
        <p:nvSpPr>
          <p:cNvPr id="8" name="正方形/長方形 7">
            <a:extLst>
              <a:ext uri="{FF2B5EF4-FFF2-40B4-BE49-F238E27FC236}">
                <a16:creationId xmlns:a16="http://schemas.microsoft.com/office/drawing/2014/main" id="{C15B097A-2D7A-42DE-A704-AB9C35BDA757}"/>
              </a:ext>
            </a:extLst>
          </p:cNvPr>
          <p:cNvSpPr/>
          <p:nvPr userDrawn="1"/>
        </p:nvSpPr>
        <p:spPr>
          <a:xfrm>
            <a:off x="1673618" y="1049745"/>
            <a:ext cx="5589784" cy="6355614"/>
          </a:xfrm>
          <a:prstGeom prst="rect">
            <a:avLst/>
          </a:prstGeom>
        </p:spPr>
        <p:txBody>
          <a:bodyPr wrap="square" lIns="137187" tIns="68594" rIns="137187" bIns="68594">
            <a:spAutoFit/>
          </a:bodyPr>
          <a:lstStyle/>
          <a:p>
            <a:pPr marL="428711" indent="-428711">
              <a:buFont typeface="Arial" panose="020B0604020202020204" pitchFamily="34" charset="0"/>
              <a:buChar char="•"/>
            </a:pPr>
            <a:r>
              <a:rPr lang="en-US" altLang="ja-JP" sz="2400" b="1" dirty="0">
                <a:latin typeface="+mj-lt"/>
              </a:rPr>
              <a:t>Compact</a:t>
            </a:r>
            <a:r>
              <a:rPr lang="en-US" altLang="ja-JP" dirty="0">
                <a:latin typeface="+mj-lt"/>
              </a:rPr>
              <a:t>: </a:t>
            </a:r>
            <a:r>
              <a:rPr lang="en-US" altLang="ja-JP" sz="2000" dirty="0">
                <a:latin typeface="+mj-lt"/>
              </a:rPr>
              <a:t>All functions, all inputs and outputs </a:t>
            </a:r>
            <a:r>
              <a:rPr lang="en-US" altLang="ja-JP" sz="2000" dirty="0">
                <a:solidFill>
                  <a:schemeClr val="accent6">
                    <a:lumMod val="75000"/>
                  </a:schemeClr>
                </a:solidFill>
                <a:latin typeface="+mj-lt"/>
              </a:rPr>
              <a:t>in one unit </a:t>
            </a:r>
            <a:endParaRPr lang="en-US" altLang="ja-JP" dirty="0">
              <a:solidFill>
                <a:schemeClr val="accent6">
                  <a:lumMod val="75000"/>
                </a:schemeClr>
              </a:solidFill>
              <a:latin typeface="+mj-lt"/>
            </a:endParaRPr>
          </a:p>
          <a:p>
            <a:pPr marL="428711" indent="-428711">
              <a:buFont typeface="Arial" panose="020B0604020202020204" pitchFamily="34" charset="0"/>
              <a:buChar char="•"/>
            </a:pPr>
            <a:endParaRPr lang="en-US" altLang="ja-JP" sz="2400" dirty="0">
              <a:latin typeface="+mj-lt"/>
            </a:endParaRPr>
          </a:p>
          <a:p>
            <a:pPr marL="428711" indent="-428711">
              <a:buFont typeface="Arial" panose="020B0604020202020204" pitchFamily="34" charset="0"/>
              <a:buChar char="•"/>
            </a:pPr>
            <a:endParaRPr lang="en-US" altLang="ja-JP" sz="2400" dirty="0">
              <a:latin typeface="+mj-lt"/>
            </a:endParaRPr>
          </a:p>
          <a:p>
            <a:pPr marL="428711" indent="-428711">
              <a:buFont typeface="Arial" panose="020B0604020202020204" pitchFamily="34" charset="0"/>
              <a:buChar char="•"/>
            </a:pPr>
            <a:r>
              <a:rPr lang="en-US" altLang="ja-JP" sz="2400" b="1" dirty="0">
                <a:latin typeface="+mj-lt"/>
              </a:rPr>
              <a:t>Cost effective</a:t>
            </a:r>
            <a:r>
              <a:rPr lang="en-US" altLang="ja-JP" sz="2000" dirty="0">
                <a:latin typeface="+mj-lt"/>
              </a:rPr>
              <a:t>: Easy system configuration thanks to small number of system components</a:t>
            </a:r>
            <a:endParaRPr lang="en-US" altLang="ja-JP" sz="2400" dirty="0">
              <a:latin typeface="+mj-lt"/>
            </a:endParaRPr>
          </a:p>
          <a:p>
            <a:pPr marL="428711" indent="-428711">
              <a:buFont typeface="Arial" panose="020B0604020202020204" pitchFamily="34" charset="0"/>
              <a:buChar char="•"/>
            </a:pPr>
            <a:endParaRPr lang="en-US" altLang="ja-JP" sz="2400" dirty="0">
              <a:latin typeface="+mj-lt"/>
            </a:endParaRPr>
          </a:p>
          <a:p>
            <a:pPr marL="428711" indent="-428711">
              <a:buFont typeface="Arial" panose="020B0604020202020204" pitchFamily="34" charset="0"/>
              <a:buChar char="•"/>
            </a:pPr>
            <a:endParaRPr lang="en-US" altLang="ja-JP" sz="2400" dirty="0">
              <a:latin typeface="+mj-lt"/>
            </a:endParaRPr>
          </a:p>
          <a:p>
            <a:pPr marL="428711" indent="-428711">
              <a:buFont typeface="Arial" panose="020B0604020202020204" pitchFamily="34" charset="0"/>
              <a:buChar char="•"/>
            </a:pPr>
            <a:r>
              <a:rPr lang="en-US" altLang="ja-JP" sz="2400" b="1" dirty="0">
                <a:latin typeface="+mj-lt"/>
              </a:rPr>
              <a:t>Flexible</a:t>
            </a:r>
            <a:r>
              <a:rPr lang="en-US" altLang="ja-JP" sz="2000" dirty="0">
                <a:latin typeface="+mj-lt"/>
              </a:rPr>
              <a:t>: In 1 system, </a:t>
            </a:r>
            <a:r>
              <a:rPr lang="en-US" altLang="ja-JP" sz="2000" b="1" dirty="0">
                <a:solidFill>
                  <a:schemeClr val="accent6">
                    <a:lumMod val="75000"/>
                  </a:schemeClr>
                </a:solidFill>
                <a:latin typeface="+mj-lt"/>
              </a:rPr>
              <a:t>160</a:t>
            </a:r>
            <a:r>
              <a:rPr lang="en-US" altLang="ja-JP" sz="2000" dirty="0">
                <a:solidFill>
                  <a:schemeClr val="accent6">
                    <a:lumMod val="75000"/>
                  </a:schemeClr>
                </a:solidFill>
                <a:latin typeface="+mj-lt"/>
              </a:rPr>
              <a:t> Broadcasts </a:t>
            </a:r>
            <a:r>
              <a:rPr lang="en-US" altLang="ja-JP" sz="2000" dirty="0">
                <a:latin typeface="+mj-lt"/>
              </a:rPr>
              <a:t>of many different audio signals </a:t>
            </a:r>
            <a:r>
              <a:rPr lang="en-US" altLang="ja-JP" sz="2000" dirty="0">
                <a:solidFill>
                  <a:schemeClr val="accent6">
                    <a:lumMod val="75000"/>
                  </a:schemeClr>
                </a:solidFill>
                <a:latin typeface="+mj-lt"/>
              </a:rPr>
              <a:t>simultaneously</a:t>
            </a:r>
            <a:r>
              <a:rPr lang="en-US" altLang="ja-JP" sz="2000" dirty="0">
                <a:latin typeface="+mj-lt"/>
              </a:rPr>
              <a:t>, flexible speaker driving from 1 zone per amplifier up to 64 zones per amplifier</a:t>
            </a:r>
          </a:p>
          <a:p>
            <a:pPr marL="428711" indent="-428711">
              <a:buFont typeface="Arial" panose="020B0604020202020204" pitchFamily="34" charset="0"/>
              <a:buChar char="•"/>
            </a:pPr>
            <a:endParaRPr lang="en-US" altLang="ja-JP" sz="2400" dirty="0">
              <a:latin typeface="+mj-lt"/>
            </a:endParaRPr>
          </a:p>
          <a:p>
            <a:pPr marL="428711" indent="-428711">
              <a:buFont typeface="Arial" panose="020B0604020202020204" pitchFamily="34" charset="0"/>
              <a:buChar char="•"/>
            </a:pPr>
            <a:endParaRPr lang="en-US" altLang="ja-JP" sz="2400" dirty="0">
              <a:latin typeface="+mj-lt"/>
            </a:endParaRPr>
          </a:p>
          <a:p>
            <a:pPr marL="428711" indent="-428711">
              <a:buFont typeface="Arial" panose="020B0604020202020204" pitchFamily="34" charset="0"/>
              <a:buChar char="•"/>
            </a:pPr>
            <a:r>
              <a:rPr lang="en-US" altLang="ja-JP" sz="2400" b="1" dirty="0">
                <a:latin typeface="+mj-lt"/>
              </a:rPr>
              <a:t>Scalable</a:t>
            </a:r>
            <a:r>
              <a:rPr lang="en-US" altLang="ja-JP" sz="2000" dirty="0">
                <a:latin typeface="+mj-lt"/>
              </a:rPr>
              <a:t>: In 1 system, up to </a:t>
            </a:r>
            <a:r>
              <a:rPr lang="en-US" altLang="ja-JP" sz="2000" b="1" dirty="0">
                <a:solidFill>
                  <a:schemeClr val="accent6">
                    <a:lumMod val="75000"/>
                  </a:schemeClr>
                </a:solidFill>
                <a:latin typeface="+mj-lt"/>
              </a:rPr>
              <a:t>320</a:t>
            </a:r>
            <a:r>
              <a:rPr lang="en-US" altLang="ja-JP" sz="2000" dirty="0">
                <a:latin typeface="+mj-lt"/>
              </a:rPr>
              <a:t> remote microphones, </a:t>
            </a:r>
            <a:r>
              <a:rPr lang="en-US" altLang="ja-JP" sz="2000" b="1" dirty="0">
                <a:solidFill>
                  <a:schemeClr val="accent6">
                    <a:lumMod val="75000"/>
                  </a:schemeClr>
                </a:solidFill>
                <a:latin typeface="+mj-lt"/>
              </a:rPr>
              <a:t>480</a:t>
            </a:r>
            <a:r>
              <a:rPr lang="en-US" altLang="ja-JP" sz="2000" dirty="0">
                <a:latin typeface="+mj-lt"/>
              </a:rPr>
              <a:t> audio source input </a:t>
            </a:r>
            <a:br>
              <a:rPr lang="en-US" altLang="ja-JP" sz="2000" dirty="0">
                <a:latin typeface="+mj-lt"/>
              </a:rPr>
            </a:br>
            <a:r>
              <a:rPr lang="en-US" altLang="ja-JP" sz="2000" dirty="0">
                <a:latin typeface="+mj-lt"/>
              </a:rPr>
              <a:t>and </a:t>
            </a:r>
            <a:r>
              <a:rPr lang="en-US" altLang="ja-JP" sz="2000" b="1" dirty="0">
                <a:solidFill>
                  <a:schemeClr val="accent6">
                    <a:lumMod val="75000"/>
                  </a:schemeClr>
                </a:solidFill>
                <a:latin typeface="+mj-lt"/>
              </a:rPr>
              <a:t>640</a:t>
            </a:r>
            <a:r>
              <a:rPr lang="en-US" altLang="ja-JP" sz="2000" dirty="0">
                <a:latin typeface="+mj-lt"/>
              </a:rPr>
              <a:t> zone.</a:t>
            </a:r>
            <a:endParaRPr lang="en-US" altLang="ja-JP" sz="2000" b="1" dirty="0">
              <a:latin typeface="+mj-lt"/>
            </a:endParaRPr>
          </a:p>
          <a:p>
            <a:pPr marL="428711" indent="-428711">
              <a:buFont typeface="Arial" panose="020B0604020202020204" pitchFamily="34" charset="0"/>
              <a:buChar char="•"/>
            </a:pPr>
            <a:endParaRPr lang="ja-JP" altLang="en-US" sz="2400" dirty="0">
              <a:latin typeface="+mj-lt"/>
            </a:endParaRPr>
          </a:p>
        </p:txBody>
      </p:sp>
      <p:sp>
        <p:nvSpPr>
          <p:cNvPr id="9" name="正方形/長方形 8">
            <a:extLst>
              <a:ext uri="{FF2B5EF4-FFF2-40B4-BE49-F238E27FC236}">
                <a16:creationId xmlns:a16="http://schemas.microsoft.com/office/drawing/2014/main" id="{633E063D-13A6-4336-A762-25777A445C1C}"/>
              </a:ext>
            </a:extLst>
          </p:cNvPr>
          <p:cNvSpPr/>
          <p:nvPr userDrawn="1"/>
        </p:nvSpPr>
        <p:spPr>
          <a:xfrm>
            <a:off x="7614965" y="691013"/>
            <a:ext cx="5941348" cy="6355614"/>
          </a:xfrm>
          <a:prstGeom prst="rect">
            <a:avLst/>
          </a:prstGeom>
        </p:spPr>
        <p:txBody>
          <a:bodyPr wrap="square" lIns="137187" tIns="68594" rIns="137187" bIns="68594">
            <a:spAutoFit/>
          </a:bodyPr>
          <a:lstStyle/>
          <a:p>
            <a:endParaRPr lang="en-US" altLang="ja-JP" sz="2400" dirty="0">
              <a:latin typeface="+mj-lt"/>
            </a:endParaRPr>
          </a:p>
          <a:p>
            <a:pPr marL="428711" indent="-428711">
              <a:buFont typeface="Arial" panose="020B0604020202020204" pitchFamily="34" charset="0"/>
              <a:buChar char="•"/>
            </a:pPr>
            <a:r>
              <a:rPr lang="en-US" altLang="ja-JP" sz="2400" b="1" dirty="0">
                <a:solidFill>
                  <a:srgbClr val="5F5F5F"/>
                </a:solidFill>
                <a:latin typeface="Calibri"/>
              </a:rPr>
              <a:t>Light-weight</a:t>
            </a:r>
            <a:r>
              <a:rPr lang="en-US" altLang="ja-JP" sz="2000" dirty="0">
                <a:solidFill>
                  <a:srgbClr val="5F5F5F"/>
                </a:solidFill>
                <a:latin typeface="Calibri"/>
              </a:rPr>
              <a:t>: Modern supply switching technology and digital amplifiers</a:t>
            </a:r>
            <a:endParaRPr lang="en-US" altLang="ja-JP" sz="2400" dirty="0">
              <a:solidFill>
                <a:srgbClr val="5F5F5F"/>
              </a:solidFill>
              <a:latin typeface="Calibri"/>
            </a:endParaRPr>
          </a:p>
          <a:p>
            <a:pPr marL="428711" indent="-428711">
              <a:buFont typeface="Arial" panose="020B0604020202020204" pitchFamily="34" charset="0"/>
              <a:buChar char="•"/>
            </a:pPr>
            <a:endParaRPr lang="en-US" altLang="ja-JP" sz="2400" dirty="0">
              <a:solidFill>
                <a:srgbClr val="5F5F5F"/>
              </a:solidFill>
              <a:latin typeface="Calibri"/>
            </a:endParaRPr>
          </a:p>
          <a:p>
            <a:pPr marL="428711" indent="-428711">
              <a:buFont typeface="Arial" panose="020B0604020202020204" pitchFamily="34" charset="0"/>
              <a:buChar char="•"/>
            </a:pPr>
            <a:r>
              <a:rPr lang="en-US" altLang="ja-JP" sz="2400" b="1" dirty="0">
                <a:latin typeface="+mj-lt"/>
              </a:rPr>
              <a:t>Energy saving</a:t>
            </a:r>
            <a:r>
              <a:rPr lang="en-US" altLang="ja-JP" sz="2000" dirty="0">
                <a:latin typeface="+mj-lt"/>
              </a:rPr>
              <a:t>: Standby function for low power consumption during battery backup reduces the required battery capacity</a:t>
            </a:r>
          </a:p>
          <a:p>
            <a:pPr marL="428711" indent="-428711">
              <a:buFont typeface="Arial" panose="020B0604020202020204" pitchFamily="34" charset="0"/>
              <a:buChar char="•"/>
            </a:pPr>
            <a:endParaRPr lang="en-US" altLang="ja-JP" sz="2400" dirty="0">
              <a:latin typeface="+mj-lt"/>
            </a:endParaRPr>
          </a:p>
          <a:p>
            <a:pPr marL="428711" indent="-428711">
              <a:buFont typeface="Arial" panose="020B0604020202020204" pitchFamily="34" charset="0"/>
              <a:buChar char="•"/>
            </a:pPr>
            <a:r>
              <a:rPr lang="en-US" altLang="ja-JP" sz="2400" b="1" dirty="0">
                <a:latin typeface="+mj-lt"/>
              </a:rPr>
              <a:t>Decentralized</a:t>
            </a:r>
            <a:r>
              <a:rPr lang="en-US" altLang="ja-JP" sz="2000" dirty="0">
                <a:latin typeface="+mj-lt"/>
              </a:rPr>
              <a:t>: IP Network based,</a:t>
            </a:r>
            <a:br>
              <a:rPr lang="en-US" altLang="ja-JP" sz="2000" dirty="0">
                <a:latin typeface="+mj-lt"/>
              </a:rPr>
            </a:br>
            <a:r>
              <a:rPr lang="en-US" altLang="ja-JP" sz="2000" dirty="0">
                <a:solidFill>
                  <a:schemeClr val="accent6">
                    <a:lumMod val="75000"/>
                  </a:schemeClr>
                </a:solidFill>
                <a:latin typeface="+mj-lt"/>
              </a:rPr>
              <a:t>Hub-less</a:t>
            </a:r>
            <a:r>
              <a:rPr lang="en-US" altLang="ja-JP" sz="2000" dirty="0">
                <a:latin typeface="+mj-lt"/>
              </a:rPr>
              <a:t> and </a:t>
            </a:r>
            <a:r>
              <a:rPr lang="en-US" altLang="ja-JP" sz="2000" dirty="0">
                <a:solidFill>
                  <a:schemeClr val="accent6">
                    <a:lumMod val="75000"/>
                  </a:schemeClr>
                </a:solidFill>
                <a:latin typeface="+mj-lt"/>
              </a:rPr>
              <a:t>the ring topology</a:t>
            </a:r>
            <a:endParaRPr lang="en-US" altLang="ja-JP" sz="2400" dirty="0">
              <a:solidFill>
                <a:schemeClr val="accent6">
                  <a:lumMod val="75000"/>
                </a:schemeClr>
              </a:solidFill>
              <a:latin typeface="+mj-lt"/>
            </a:endParaRPr>
          </a:p>
          <a:p>
            <a:pPr marL="428711" indent="-428711">
              <a:buFont typeface="Arial" panose="020B0604020202020204" pitchFamily="34" charset="0"/>
              <a:buChar char="•"/>
            </a:pPr>
            <a:endParaRPr lang="en-US" altLang="ja-JP" sz="2400" dirty="0">
              <a:solidFill>
                <a:schemeClr val="accent6">
                  <a:lumMod val="75000"/>
                </a:schemeClr>
              </a:solidFill>
              <a:latin typeface="+mj-lt"/>
            </a:endParaRPr>
          </a:p>
          <a:p>
            <a:pPr marL="428711" indent="-428711">
              <a:buFont typeface="Arial" panose="020B0604020202020204" pitchFamily="34" charset="0"/>
              <a:buChar char="•"/>
            </a:pPr>
            <a:r>
              <a:rPr lang="en-US" altLang="ja-JP" sz="2400" b="1" dirty="0">
                <a:latin typeface="+mj-lt"/>
              </a:rPr>
              <a:t>DSP functions</a:t>
            </a:r>
            <a:br>
              <a:rPr lang="en-US" altLang="ja-JP" sz="2400" b="1" dirty="0">
                <a:latin typeface="+mj-lt"/>
              </a:rPr>
            </a:br>
            <a:r>
              <a:rPr lang="en-US" altLang="ja-JP" sz="2000" dirty="0">
                <a:latin typeface="+mj-lt"/>
              </a:rPr>
              <a:t>Comp., SPEQ,</a:t>
            </a:r>
            <a:r>
              <a:rPr lang="ja-JP" altLang="en-US" sz="2000" dirty="0">
                <a:latin typeface="+mj-lt"/>
              </a:rPr>
              <a:t> </a:t>
            </a:r>
            <a:r>
              <a:rPr lang="en-US" altLang="ja-JP" sz="2000" dirty="0">
                <a:latin typeface="+mj-lt"/>
              </a:rPr>
              <a:t>Delay, </a:t>
            </a:r>
            <a:r>
              <a:rPr lang="en-US" altLang="ja-JP" sz="2000" b="1" dirty="0">
                <a:solidFill>
                  <a:schemeClr val="accent6">
                    <a:lumMod val="75000"/>
                  </a:schemeClr>
                </a:solidFill>
                <a:latin typeface="+mj-lt"/>
              </a:rPr>
              <a:t>FBS</a:t>
            </a:r>
            <a:r>
              <a:rPr lang="en-US" altLang="ja-JP" sz="2000" dirty="0">
                <a:latin typeface="+mj-lt"/>
              </a:rPr>
              <a:t> and </a:t>
            </a:r>
            <a:r>
              <a:rPr lang="en-US" altLang="ja-JP" sz="2000" b="1" dirty="0">
                <a:solidFill>
                  <a:schemeClr val="accent6">
                    <a:lumMod val="75000"/>
                  </a:schemeClr>
                </a:solidFill>
                <a:latin typeface="+mj-lt"/>
              </a:rPr>
              <a:t>ANC</a:t>
            </a:r>
            <a:endParaRPr lang="en-US" altLang="ja-JP" sz="2400" b="1" dirty="0">
              <a:solidFill>
                <a:schemeClr val="accent6">
                  <a:lumMod val="75000"/>
                </a:schemeClr>
              </a:solidFill>
              <a:latin typeface="+mj-lt"/>
            </a:endParaRPr>
          </a:p>
          <a:p>
            <a:pPr marL="428711" indent="-428711">
              <a:buFont typeface="Arial" panose="020B0604020202020204" pitchFamily="34" charset="0"/>
              <a:buChar char="•"/>
            </a:pPr>
            <a:endParaRPr lang="en-US" altLang="ja-JP" sz="2400" b="1" dirty="0">
              <a:solidFill>
                <a:schemeClr val="accent6">
                  <a:lumMod val="75000"/>
                </a:schemeClr>
              </a:solidFill>
              <a:latin typeface="+mj-lt"/>
            </a:endParaRPr>
          </a:p>
          <a:p>
            <a:pPr marL="428711" indent="-428711">
              <a:buFont typeface="Arial" panose="020B0604020202020204" pitchFamily="34" charset="0"/>
              <a:buChar char="•"/>
            </a:pPr>
            <a:r>
              <a:rPr lang="en-US" altLang="ja-JP" sz="2400" b="1" dirty="0">
                <a:latin typeface="+mj-lt"/>
              </a:rPr>
              <a:t>Expanded Connection with Other Series</a:t>
            </a:r>
            <a:br>
              <a:rPr lang="en-US" altLang="ja-JP" sz="2400" dirty="0">
                <a:latin typeface="+mj-lt"/>
              </a:rPr>
            </a:br>
            <a:r>
              <a:rPr lang="en-US" altLang="ja-JP" sz="2000" b="1" dirty="0">
                <a:solidFill>
                  <a:schemeClr val="accent6">
                    <a:lumMod val="75000"/>
                  </a:schemeClr>
                </a:solidFill>
                <a:latin typeface="+mj-lt"/>
              </a:rPr>
              <a:t>NX-300</a:t>
            </a:r>
            <a:r>
              <a:rPr lang="en-US" altLang="ja-JP" sz="2000" dirty="0">
                <a:latin typeface="+mj-lt"/>
              </a:rPr>
              <a:t> and </a:t>
            </a:r>
            <a:r>
              <a:rPr lang="en-US" altLang="ja-JP" sz="2000" b="1" dirty="0">
                <a:solidFill>
                  <a:schemeClr val="accent6">
                    <a:lumMod val="75000"/>
                  </a:schemeClr>
                </a:solidFill>
                <a:latin typeface="+mj-lt"/>
              </a:rPr>
              <a:t>IP-3000</a:t>
            </a:r>
            <a:r>
              <a:rPr lang="en-US" altLang="ja-JP" sz="2000" dirty="0">
                <a:latin typeface="+mj-lt"/>
              </a:rPr>
              <a:t> series</a:t>
            </a:r>
          </a:p>
          <a:p>
            <a:pPr marL="428711" indent="-428711">
              <a:buFont typeface="Arial" panose="020B0604020202020204" pitchFamily="34" charset="0"/>
              <a:buChar char="•"/>
            </a:pPr>
            <a:endParaRPr lang="en-US" altLang="ja-JP" sz="2000" dirty="0">
              <a:latin typeface="+mj-lt"/>
            </a:endParaRPr>
          </a:p>
          <a:p>
            <a:pPr marL="428711" marR="0" lvl="0" indent="-428711"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en-US" altLang="ja-JP" sz="2400" b="1" i="0" u="none" strike="noStrike" kern="1200" cap="none" spc="0" normalizeH="0" baseline="0" noProof="0" dirty="0">
                <a:ln>
                  <a:noFill/>
                </a:ln>
                <a:solidFill>
                  <a:srgbClr val="3C3C3C"/>
                </a:solidFill>
                <a:effectLst/>
                <a:uLnTx/>
                <a:uFillTx/>
                <a:latin typeface="Calibri"/>
                <a:ea typeface="ＭＳ Ｐゴシック" pitchFamily="50" charset="-128"/>
                <a:cs typeface="+mn-cs"/>
              </a:rPr>
              <a:t>EN 54 certified</a:t>
            </a:r>
            <a:endParaRPr lang="en-US" altLang="ja-JP" sz="2400" dirty="0">
              <a:latin typeface="+mj-lt"/>
            </a:endParaRPr>
          </a:p>
        </p:txBody>
      </p:sp>
      <p:grpSp>
        <p:nvGrpSpPr>
          <p:cNvPr id="10" name="グループ化 9">
            <a:extLst>
              <a:ext uri="{FF2B5EF4-FFF2-40B4-BE49-F238E27FC236}">
                <a16:creationId xmlns:a16="http://schemas.microsoft.com/office/drawing/2014/main" id="{65E1B035-E0BA-4F58-98E2-35D20B68D4DA}"/>
              </a:ext>
            </a:extLst>
          </p:cNvPr>
          <p:cNvGrpSpPr/>
          <p:nvPr userDrawn="1"/>
        </p:nvGrpSpPr>
        <p:grpSpPr>
          <a:xfrm rot="544062">
            <a:off x="11004040" y="5918782"/>
            <a:ext cx="594864" cy="564816"/>
            <a:chOff x="2723894" y="936005"/>
            <a:chExt cx="2425139" cy="2301962"/>
          </a:xfrm>
          <a:effectLst>
            <a:outerShdw blurRad="38100" dist="38100" dir="8100000" algn="tr" rotWithShape="0">
              <a:prstClr val="black">
                <a:alpha val="40000"/>
              </a:prstClr>
            </a:outerShdw>
          </a:effectLst>
        </p:grpSpPr>
        <p:grpSp>
          <p:nvGrpSpPr>
            <p:cNvPr id="11" name="グループ化 10">
              <a:extLst>
                <a:ext uri="{FF2B5EF4-FFF2-40B4-BE49-F238E27FC236}">
                  <a16:creationId xmlns:a16="http://schemas.microsoft.com/office/drawing/2014/main" id="{E6DB624B-CB04-4E0F-B51D-46811EAFF490}"/>
                </a:ext>
              </a:extLst>
            </p:cNvPr>
            <p:cNvGrpSpPr/>
            <p:nvPr/>
          </p:nvGrpSpPr>
          <p:grpSpPr>
            <a:xfrm>
              <a:off x="2991168" y="1221263"/>
              <a:ext cx="1944215" cy="1771248"/>
              <a:chOff x="2991168" y="1221263"/>
              <a:chExt cx="1944215" cy="1771248"/>
            </a:xfrm>
          </p:grpSpPr>
          <p:sp>
            <p:nvSpPr>
              <p:cNvPr id="13" name="円/楕円 31">
                <a:extLst>
                  <a:ext uri="{FF2B5EF4-FFF2-40B4-BE49-F238E27FC236}">
                    <a16:creationId xmlns:a16="http://schemas.microsoft.com/office/drawing/2014/main" id="{84843007-8E1B-4014-B845-ADF49350EC8A}"/>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14" name="角丸四角形 32">
                <a:extLst>
                  <a:ext uri="{FF2B5EF4-FFF2-40B4-BE49-F238E27FC236}">
                    <a16:creationId xmlns:a16="http://schemas.microsoft.com/office/drawing/2014/main" id="{DBD57D47-14F0-4A97-87B4-A3CCF7509EA3}"/>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12" name="Picture 2" descr="C:\Users\toa27839.TOA\AppData\Local\Temp\notesEA312D\Bubble_material_noshadow-01.png">
              <a:extLst>
                <a:ext uri="{FF2B5EF4-FFF2-40B4-BE49-F238E27FC236}">
                  <a16:creationId xmlns:a16="http://schemas.microsoft.com/office/drawing/2014/main" id="{B1B95D6C-F141-498C-A1C2-C2B62C3B6386}"/>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15" name="正方形/長方形 14">
            <a:extLst>
              <a:ext uri="{FF2B5EF4-FFF2-40B4-BE49-F238E27FC236}">
                <a16:creationId xmlns:a16="http://schemas.microsoft.com/office/drawing/2014/main" id="{AAB91AC8-6122-4153-B241-4B5546D34C79}"/>
              </a:ext>
            </a:extLst>
          </p:cNvPr>
          <p:cNvSpPr/>
          <p:nvPr userDrawn="1"/>
        </p:nvSpPr>
        <p:spPr>
          <a:xfrm>
            <a:off x="3774016" y="5554416"/>
            <a:ext cx="3688121" cy="508040"/>
          </a:xfrm>
          <a:prstGeom prst="rect">
            <a:avLst/>
          </a:prstGeom>
        </p:spPr>
        <p:txBody>
          <a:bodyPr wrap="square" lIns="137187" tIns="68594" rIns="137187" bIns="68594">
            <a:spAutoFit/>
          </a:bodyPr>
          <a:lstStyle/>
          <a:p>
            <a:r>
              <a:rPr lang="en-US" altLang="ja-JP" sz="1200" dirty="0">
                <a:latin typeface="+mj-lt"/>
              </a:rPr>
              <a:t>Each number has been increased from v.2 as follows.</a:t>
            </a:r>
          </a:p>
          <a:p>
            <a:r>
              <a:rPr lang="en-US" altLang="ja-JP" sz="1200" dirty="0">
                <a:latin typeface="+mj-lt"/>
              </a:rPr>
              <a:t>256 -&gt; </a:t>
            </a:r>
            <a:r>
              <a:rPr lang="en-US" altLang="ja-JP" sz="1200" dirty="0">
                <a:solidFill>
                  <a:schemeClr val="tx2"/>
                </a:solidFill>
                <a:latin typeface="+mj-lt"/>
              </a:rPr>
              <a:t>320</a:t>
            </a:r>
            <a:r>
              <a:rPr lang="en-US" altLang="ja-JP" sz="1200" dirty="0">
                <a:latin typeface="+mj-lt"/>
              </a:rPr>
              <a:t>, 128 -&gt; 160, 512-&gt;</a:t>
            </a:r>
            <a:r>
              <a:rPr lang="en-US" altLang="ja-JP" sz="1200" dirty="0">
                <a:solidFill>
                  <a:schemeClr val="tx2"/>
                </a:solidFill>
                <a:latin typeface="+mj-lt"/>
              </a:rPr>
              <a:t>640</a:t>
            </a:r>
            <a:endParaRPr lang="ja-JP" altLang="en-US" sz="1200" dirty="0">
              <a:solidFill>
                <a:schemeClr val="tx2"/>
              </a:solidFill>
              <a:latin typeface="+mj-lt"/>
            </a:endParaRPr>
          </a:p>
        </p:txBody>
      </p:sp>
      <p:sp>
        <p:nvSpPr>
          <p:cNvPr id="16" name="正方形/長方形 15">
            <a:extLst>
              <a:ext uri="{FF2B5EF4-FFF2-40B4-BE49-F238E27FC236}">
                <a16:creationId xmlns:a16="http://schemas.microsoft.com/office/drawing/2014/main" id="{EE178210-E65B-454B-BAAE-00406915E308}"/>
              </a:ext>
            </a:extLst>
          </p:cNvPr>
          <p:cNvSpPr/>
          <p:nvPr userDrawn="1"/>
        </p:nvSpPr>
        <p:spPr>
          <a:xfrm>
            <a:off x="3662460" y="3718332"/>
            <a:ext cx="1879273" cy="323194"/>
          </a:xfrm>
          <a:prstGeom prst="rect">
            <a:avLst/>
          </a:prstGeom>
        </p:spPr>
        <p:txBody>
          <a:bodyPr wrap="square" lIns="137187" tIns="68594" rIns="137187" bIns="68594">
            <a:spAutoFit/>
          </a:bodyPr>
          <a:lstStyle/>
          <a:p>
            <a:r>
              <a:rPr lang="en-US" altLang="ja-JP" sz="1200" dirty="0">
                <a:latin typeface="+mj-lt"/>
              </a:rPr>
              <a:t>v.2: 128 broadcasts</a:t>
            </a:r>
            <a:endParaRPr lang="ja-JP" altLang="en-US" sz="1200" dirty="0">
              <a:latin typeface="+mj-lt"/>
            </a:endParaRPr>
          </a:p>
        </p:txBody>
      </p:sp>
      <p:grpSp>
        <p:nvGrpSpPr>
          <p:cNvPr id="17" name="グループ化 16">
            <a:extLst>
              <a:ext uri="{FF2B5EF4-FFF2-40B4-BE49-F238E27FC236}">
                <a16:creationId xmlns:a16="http://schemas.microsoft.com/office/drawing/2014/main" id="{E5820E0B-3723-42FC-9CD1-E41ABAAE7A70}"/>
              </a:ext>
            </a:extLst>
          </p:cNvPr>
          <p:cNvGrpSpPr/>
          <p:nvPr userDrawn="1"/>
        </p:nvGrpSpPr>
        <p:grpSpPr>
          <a:xfrm rot="544062">
            <a:off x="11453059" y="4406615"/>
            <a:ext cx="594864" cy="564816"/>
            <a:chOff x="2723894" y="936005"/>
            <a:chExt cx="2425139" cy="2301962"/>
          </a:xfrm>
          <a:effectLst>
            <a:outerShdw blurRad="38100" dist="38100" dir="8100000" algn="tr" rotWithShape="0">
              <a:prstClr val="black">
                <a:alpha val="40000"/>
              </a:prstClr>
            </a:outerShdw>
          </a:effectLst>
        </p:grpSpPr>
        <p:grpSp>
          <p:nvGrpSpPr>
            <p:cNvPr id="18" name="グループ化 17">
              <a:extLst>
                <a:ext uri="{FF2B5EF4-FFF2-40B4-BE49-F238E27FC236}">
                  <a16:creationId xmlns:a16="http://schemas.microsoft.com/office/drawing/2014/main" id="{1F0A0F8D-99CB-4643-B39E-A81C04B3D8FB}"/>
                </a:ext>
              </a:extLst>
            </p:cNvPr>
            <p:cNvGrpSpPr/>
            <p:nvPr/>
          </p:nvGrpSpPr>
          <p:grpSpPr>
            <a:xfrm>
              <a:off x="2991168" y="1221263"/>
              <a:ext cx="1944215" cy="1771248"/>
              <a:chOff x="2991168" y="1221263"/>
              <a:chExt cx="1944215" cy="1771248"/>
            </a:xfrm>
          </p:grpSpPr>
          <p:sp>
            <p:nvSpPr>
              <p:cNvPr id="20" name="円/楕円 42">
                <a:extLst>
                  <a:ext uri="{FF2B5EF4-FFF2-40B4-BE49-F238E27FC236}">
                    <a16:creationId xmlns:a16="http://schemas.microsoft.com/office/drawing/2014/main" id="{7CFA4FF8-8532-41A8-BE36-D808DF11103F}"/>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21" name="角丸四角形 43">
                <a:extLst>
                  <a:ext uri="{FF2B5EF4-FFF2-40B4-BE49-F238E27FC236}">
                    <a16:creationId xmlns:a16="http://schemas.microsoft.com/office/drawing/2014/main" id="{96F512FC-B333-4732-915E-B77524E40075}"/>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19" name="Picture 2" descr="C:\Users\toa27839.TOA\AppData\Local\Temp\notesEA312D\Bubble_material_noshadow-01.png">
              <a:extLst>
                <a:ext uri="{FF2B5EF4-FFF2-40B4-BE49-F238E27FC236}">
                  <a16:creationId xmlns:a16="http://schemas.microsoft.com/office/drawing/2014/main" id="{471F4D93-C6D3-4C3D-8D7B-6EA1566501F4}"/>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grpSp>
        <p:nvGrpSpPr>
          <p:cNvPr id="22" name="グループ化 21">
            <a:extLst>
              <a:ext uri="{FF2B5EF4-FFF2-40B4-BE49-F238E27FC236}">
                <a16:creationId xmlns:a16="http://schemas.microsoft.com/office/drawing/2014/main" id="{3F169EE5-D9E8-49F9-9413-4D3F3DAC075E}"/>
              </a:ext>
            </a:extLst>
          </p:cNvPr>
          <p:cNvGrpSpPr/>
          <p:nvPr userDrawn="1"/>
        </p:nvGrpSpPr>
        <p:grpSpPr>
          <a:xfrm rot="21110103">
            <a:off x="3242305" y="3414947"/>
            <a:ext cx="594864" cy="564816"/>
            <a:chOff x="2632665" y="996021"/>
            <a:chExt cx="2425136" cy="2301961"/>
          </a:xfrm>
          <a:effectLst>
            <a:outerShdw blurRad="38100" dist="38100" dir="8100000" algn="tr" rotWithShape="0">
              <a:prstClr val="black">
                <a:alpha val="40000"/>
              </a:prstClr>
            </a:outerShdw>
          </a:effectLst>
        </p:grpSpPr>
        <p:grpSp>
          <p:nvGrpSpPr>
            <p:cNvPr id="23" name="グループ化 22">
              <a:extLst>
                <a:ext uri="{FF2B5EF4-FFF2-40B4-BE49-F238E27FC236}">
                  <a16:creationId xmlns:a16="http://schemas.microsoft.com/office/drawing/2014/main" id="{AF4C8767-EB0F-4292-A12B-A3FD8A1B3F11}"/>
                </a:ext>
              </a:extLst>
            </p:cNvPr>
            <p:cNvGrpSpPr/>
            <p:nvPr/>
          </p:nvGrpSpPr>
          <p:grpSpPr>
            <a:xfrm>
              <a:off x="2991168" y="1221263"/>
              <a:ext cx="1944215" cy="1771248"/>
              <a:chOff x="2991168" y="1221263"/>
              <a:chExt cx="1944215" cy="1771248"/>
            </a:xfrm>
          </p:grpSpPr>
          <p:sp>
            <p:nvSpPr>
              <p:cNvPr id="25" name="円/楕円 42">
                <a:extLst>
                  <a:ext uri="{FF2B5EF4-FFF2-40B4-BE49-F238E27FC236}">
                    <a16:creationId xmlns:a16="http://schemas.microsoft.com/office/drawing/2014/main" id="{162A5DEA-F451-4E77-AF3F-FD3B5E1ADD9E}"/>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26" name="角丸四角形 43">
                <a:extLst>
                  <a:ext uri="{FF2B5EF4-FFF2-40B4-BE49-F238E27FC236}">
                    <a16:creationId xmlns:a16="http://schemas.microsoft.com/office/drawing/2014/main" id="{C7629647-6290-4AFE-9FB7-CBAECA3025B7}"/>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v.3</a:t>
                </a:r>
                <a:endParaRPr kumimoji="0" lang="ja-JP" altLang="en-US" sz="1400" b="1" kern="0" dirty="0">
                  <a:solidFill>
                    <a:prstClr val="white"/>
                  </a:solidFill>
                  <a:latin typeface="Calibri"/>
                  <a:ea typeface="Meiryo UI"/>
                </a:endParaRPr>
              </a:p>
            </p:txBody>
          </p:sp>
        </p:grpSp>
        <p:pic>
          <p:nvPicPr>
            <p:cNvPr id="24" name="Picture 2" descr="C:\Users\toa27839.TOA\AppData\Local\Temp\notesEA312D\Bubble_material_noshadow-01.png">
              <a:extLst>
                <a:ext uri="{FF2B5EF4-FFF2-40B4-BE49-F238E27FC236}">
                  <a16:creationId xmlns:a16="http://schemas.microsoft.com/office/drawing/2014/main" id="{752212C1-E3F7-4C9C-AC3D-577232FB9387}"/>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a:stretch/>
          </p:blipFill>
          <p:spPr bwMode="auto">
            <a:xfrm>
              <a:off x="2632665" y="996021"/>
              <a:ext cx="2425136" cy="2301961"/>
            </a:xfrm>
            <a:prstGeom prst="rect">
              <a:avLst/>
            </a:prstGeom>
            <a:noFill/>
            <a:effectLst/>
            <a:extLst>
              <a:ext uri="{909E8E84-426E-40DD-AFC4-6F175D3DCCD1}">
                <a14:hiddenFill xmlns:a14="http://schemas.microsoft.com/office/drawing/2010/main">
                  <a:solidFill>
                    <a:srgbClr val="FFFFFF"/>
                  </a:solidFill>
                </a14:hiddenFill>
              </a:ext>
            </a:extLst>
          </p:spPr>
        </p:pic>
      </p:grpSp>
      <p:grpSp>
        <p:nvGrpSpPr>
          <p:cNvPr id="27" name="グループ化 26">
            <a:extLst>
              <a:ext uri="{FF2B5EF4-FFF2-40B4-BE49-F238E27FC236}">
                <a16:creationId xmlns:a16="http://schemas.microsoft.com/office/drawing/2014/main" id="{7CB87F6C-CC02-4DA1-967F-A8207BA8DE29}"/>
              </a:ext>
            </a:extLst>
          </p:cNvPr>
          <p:cNvGrpSpPr/>
          <p:nvPr userDrawn="1"/>
        </p:nvGrpSpPr>
        <p:grpSpPr>
          <a:xfrm rot="544062">
            <a:off x="3300802" y="5378315"/>
            <a:ext cx="594864" cy="564816"/>
            <a:chOff x="2632662" y="996019"/>
            <a:chExt cx="2425137" cy="2301962"/>
          </a:xfrm>
          <a:effectLst>
            <a:outerShdw blurRad="38100" dist="38100" dir="8100000" algn="tr" rotWithShape="0">
              <a:prstClr val="black">
                <a:alpha val="40000"/>
              </a:prstClr>
            </a:outerShdw>
          </a:effectLst>
        </p:grpSpPr>
        <p:grpSp>
          <p:nvGrpSpPr>
            <p:cNvPr id="28" name="グループ化 27">
              <a:extLst>
                <a:ext uri="{FF2B5EF4-FFF2-40B4-BE49-F238E27FC236}">
                  <a16:creationId xmlns:a16="http://schemas.microsoft.com/office/drawing/2014/main" id="{7731D6C2-550C-48A4-BE71-05DB33CBF73A}"/>
                </a:ext>
              </a:extLst>
            </p:cNvPr>
            <p:cNvGrpSpPr/>
            <p:nvPr/>
          </p:nvGrpSpPr>
          <p:grpSpPr>
            <a:xfrm>
              <a:off x="2991168" y="1221263"/>
              <a:ext cx="1944215" cy="1771248"/>
              <a:chOff x="2991168" y="1221263"/>
              <a:chExt cx="1944215" cy="1771248"/>
            </a:xfrm>
          </p:grpSpPr>
          <p:sp>
            <p:nvSpPr>
              <p:cNvPr id="30" name="円/楕円 42">
                <a:extLst>
                  <a:ext uri="{FF2B5EF4-FFF2-40B4-BE49-F238E27FC236}">
                    <a16:creationId xmlns:a16="http://schemas.microsoft.com/office/drawing/2014/main" id="{13FFEE50-C791-4674-9E4D-A7C88D3956A1}"/>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31" name="角丸四角形 43">
                <a:extLst>
                  <a:ext uri="{FF2B5EF4-FFF2-40B4-BE49-F238E27FC236}">
                    <a16:creationId xmlns:a16="http://schemas.microsoft.com/office/drawing/2014/main" id="{CE4C8294-135E-44F8-8710-BD4D03BC41F8}"/>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v.3</a:t>
                </a:r>
                <a:endParaRPr kumimoji="0" lang="ja-JP" altLang="en-US" sz="1400" b="1" kern="0" dirty="0">
                  <a:solidFill>
                    <a:prstClr val="white"/>
                  </a:solidFill>
                  <a:latin typeface="Calibri"/>
                  <a:ea typeface="Meiryo UI"/>
                </a:endParaRPr>
              </a:p>
            </p:txBody>
          </p:sp>
        </p:grpSp>
        <p:pic>
          <p:nvPicPr>
            <p:cNvPr id="29" name="Picture 2" descr="C:\Users\toa27839.TOA\AppData\Local\Temp\notesEA312D\Bubble_material_noshadow-01.png">
              <a:extLst>
                <a:ext uri="{FF2B5EF4-FFF2-40B4-BE49-F238E27FC236}">
                  <a16:creationId xmlns:a16="http://schemas.microsoft.com/office/drawing/2014/main" id="{C9C425DE-0B6A-4CAB-B9C7-8914AF839186}"/>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a:stretch/>
          </p:blipFill>
          <p:spPr bwMode="auto">
            <a:xfrm>
              <a:off x="2632662" y="996019"/>
              <a:ext cx="2425137" cy="2301962"/>
            </a:xfrm>
            <a:prstGeom prst="rect">
              <a:avLst/>
            </a:prstGeom>
            <a:noFill/>
            <a:effectLst/>
            <a:extLst>
              <a:ext uri="{909E8E84-426E-40DD-AFC4-6F175D3DCCD1}">
                <a14:hiddenFill xmlns:a14="http://schemas.microsoft.com/office/drawing/2010/main">
                  <a:solidFill>
                    <a:srgbClr val="FFFFFF"/>
                  </a:solidFill>
                </a14:hiddenFill>
              </a:ext>
            </a:extLst>
          </p:spPr>
        </p:pic>
      </p:grpSp>
      <p:pic>
        <p:nvPicPr>
          <p:cNvPr id="32" name="図 31">
            <a:extLst>
              <a:ext uri="{FF2B5EF4-FFF2-40B4-BE49-F238E27FC236}">
                <a16:creationId xmlns:a16="http://schemas.microsoft.com/office/drawing/2014/main" id="{C4C09D4D-E053-4A3B-AFE0-6B4AAE5F121D}"/>
              </a:ext>
            </a:extLst>
          </p:cNvPr>
          <p:cNvPicPr>
            <a:picLocks noChangeAspect="1"/>
          </p:cNvPicPr>
          <p:nvPr userDrawn="1"/>
        </p:nvPicPr>
        <p:blipFill>
          <a:blip r:embed="rId3">
            <a:clrChange>
              <a:clrFrom>
                <a:srgbClr val="000000"/>
              </a:clrFrom>
              <a:clrTo>
                <a:srgbClr val="000000">
                  <a:alpha val="0"/>
                </a:srgbClr>
              </a:clrTo>
            </a:clrChange>
          </a:blip>
          <a:stretch>
            <a:fillRect/>
          </a:stretch>
        </p:blipFill>
        <p:spPr>
          <a:xfrm>
            <a:off x="9257607" y="7013048"/>
            <a:ext cx="879439" cy="438775"/>
          </a:xfrm>
          <a:prstGeom prst="rect">
            <a:avLst/>
          </a:prstGeom>
        </p:spPr>
      </p:pic>
      <p:pic>
        <p:nvPicPr>
          <p:cNvPr id="33" name="図 32">
            <a:extLst>
              <a:ext uri="{FF2B5EF4-FFF2-40B4-BE49-F238E27FC236}">
                <a16:creationId xmlns:a16="http://schemas.microsoft.com/office/drawing/2014/main" id="{0D253E04-09E5-40AA-8A5A-4BBF02721F76}"/>
              </a:ext>
            </a:extLst>
          </p:cNvPr>
          <p:cNvPicPr>
            <a:picLocks noChangeAspect="1"/>
          </p:cNvPicPr>
          <p:nvPr userDrawn="1"/>
        </p:nvPicPr>
        <p:blipFill>
          <a:blip r:embed="rId4"/>
          <a:stretch>
            <a:fillRect/>
          </a:stretch>
        </p:blipFill>
        <p:spPr>
          <a:xfrm>
            <a:off x="8731001" y="7013049"/>
            <a:ext cx="418679" cy="438776"/>
          </a:xfrm>
          <a:prstGeom prst="rect">
            <a:avLst/>
          </a:prstGeom>
        </p:spPr>
      </p:pic>
      <p:pic>
        <p:nvPicPr>
          <p:cNvPr id="34" name="図 33">
            <a:extLst>
              <a:ext uri="{FF2B5EF4-FFF2-40B4-BE49-F238E27FC236}">
                <a16:creationId xmlns:a16="http://schemas.microsoft.com/office/drawing/2014/main" id="{08A7511B-46E4-4404-B325-99E830EFEC88}"/>
              </a:ext>
            </a:extLst>
          </p:cNvPr>
          <p:cNvPicPr>
            <a:picLocks noChangeAspect="1"/>
          </p:cNvPicPr>
          <p:nvPr userDrawn="1"/>
        </p:nvPicPr>
        <p:blipFill>
          <a:blip r:embed="rId5"/>
          <a:stretch>
            <a:fillRect/>
          </a:stretch>
        </p:blipFill>
        <p:spPr>
          <a:xfrm>
            <a:off x="8226946" y="7013049"/>
            <a:ext cx="418680" cy="439270"/>
          </a:xfrm>
          <a:prstGeom prst="rect">
            <a:avLst/>
          </a:prstGeom>
        </p:spPr>
      </p:pic>
      <p:grpSp>
        <p:nvGrpSpPr>
          <p:cNvPr id="35" name="グループ化 34">
            <a:extLst>
              <a:ext uri="{FF2B5EF4-FFF2-40B4-BE49-F238E27FC236}">
                <a16:creationId xmlns:a16="http://schemas.microsoft.com/office/drawing/2014/main" id="{96839CD6-07BE-4F87-811D-EE0D1585B4AD}"/>
              </a:ext>
            </a:extLst>
          </p:cNvPr>
          <p:cNvGrpSpPr/>
          <p:nvPr userDrawn="1"/>
        </p:nvGrpSpPr>
        <p:grpSpPr>
          <a:xfrm rot="544062">
            <a:off x="4236490" y="6624274"/>
            <a:ext cx="594864" cy="564816"/>
            <a:chOff x="2797609" y="948424"/>
            <a:chExt cx="2425136" cy="2301960"/>
          </a:xfrm>
          <a:effectLst>
            <a:outerShdw blurRad="38100" dist="38100" dir="8100000" algn="tr" rotWithShape="0">
              <a:prstClr val="black">
                <a:alpha val="40000"/>
              </a:prstClr>
            </a:outerShdw>
          </a:effectLst>
        </p:grpSpPr>
        <p:grpSp>
          <p:nvGrpSpPr>
            <p:cNvPr id="36" name="グループ化 35">
              <a:extLst>
                <a:ext uri="{FF2B5EF4-FFF2-40B4-BE49-F238E27FC236}">
                  <a16:creationId xmlns:a16="http://schemas.microsoft.com/office/drawing/2014/main" id="{B9EB8B08-C00E-4640-938C-9ACE1A2701CF}"/>
                </a:ext>
              </a:extLst>
            </p:cNvPr>
            <p:cNvGrpSpPr/>
            <p:nvPr/>
          </p:nvGrpSpPr>
          <p:grpSpPr>
            <a:xfrm>
              <a:off x="2991168" y="1221263"/>
              <a:ext cx="1944215" cy="1771248"/>
              <a:chOff x="2991168" y="1221263"/>
              <a:chExt cx="1944215" cy="1771248"/>
            </a:xfrm>
          </p:grpSpPr>
          <p:sp>
            <p:nvSpPr>
              <p:cNvPr id="38" name="円/楕円 42">
                <a:extLst>
                  <a:ext uri="{FF2B5EF4-FFF2-40B4-BE49-F238E27FC236}">
                    <a16:creationId xmlns:a16="http://schemas.microsoft.com/office/drawing/2014/main" id="{7BF69BE5-DE98-442D-B925-E6DB5BF05ADD}"/>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39" name="角丸四角形 43">
                <a:extLst>
                  <a:ext uri="{FF2B5EF4-FFF2-40B4-BE49-F238E27FC236}">
                    <a16:creationId xmlns:a16="http://schemas.microsoft.com/office/drawing/2014/main" id="{6F093E75-2001-432E-BE7D-03F40BC7B786}"/>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v.5.1</a:t>
                </a:r>
                <a:endParaRPr kumimoji="0" lang="ja-JP" altLang="en-US" sz="1400" b="1" kern="0" dirty="0">
                  <a:solidFill>
                    <a:prstClr val="white"/>
                  </a:solidFill>
                  <a:latin typeface="Calibri"/>
                  <a:ea typeface="Meiryo UI"/>
                </a:endParaRPr>
              </a:p>
            </p:txBody>
          </p:sp>
        </p:grpSp>
        <p:pic>
          <p:nvPicPr>
            <p:cNvPr id="37" name="Picture 2" descr="C:\Users\toa27839.TOA\AppData\Local\Temp\notesEA312D\Bubble_material_noshadow-01.png">
              <a:extLst>
                <a:ext uri="{FF2B5EF4-FFF2-40B4-BE49-F238E27FC236}">
                  <a16:creationId xmlns:a16="http://schemas.microsoft.com/office/drawing/2014/main" id="{839F6F2F-9D75-4CBA-A234-2B900C37F1A6}"/>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a:stretch/>
          </p:blipFill>
          <p:spPr bwMode="auto">
            <a:xfrm>
              <a:off x="2797609" y="948424"/>
              <a:ext cx="2425136" cy="2301960"/>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2" name="フリーフォーム: 図形 1">
            <a:extLst>
              <a:ext uri="{FF2B5EF4-FFF2-40B4-BE49-F238E27FC236}">
                <a16:creationId xmlns:a16="http://schemas.microsoft.com/office/drawing/2014/main" id="{1E0D0D4D-1DC4-4CAD-A4C1-BC1972D72B57}"/>
              </a:ext>
            </a:extLst>
          </p:cNvPr>
          <p:cNvSpPr/>
          <p:nvPr userDrawn="1"/>
        </p:nvSpPr>
        <p:spPr>
          <a:xfrm>
            <a:off x="3931920" y="6596743"/>
            <a:ext cx="280851" cy="267788"/>
          </a:xfrm>
          <a:custGeom>
            <a:avLst/>
            <a:gdLst>
              <a:gd name="connsiteX0" fmla="*/ 0 w 280851"/>
              <a:gd name="connsiteY0" fmla="*/ 0 h 267788"/>
              <a:gd name="connsiteX1" fmla="*/ 58783 w 280851"/>
              <a:gd name="connsiteY1" fmla="*/ 267788 h 267788"/>
              <a:gd name="connsiteX2" fmla="*/ 280851 w 280851"/>
              <a:gd name="connsiteY2" fmla="*/ 261257 h 267788"/>
            </a:gdLst>
            <a:ahLst/>
            <a:cxnLst>
              <a:cxn ang="0">
                <a:pos x="connsiteX0" y="connsiteY0"/>
              </a:cxn>
              <a:cxn ang="0">
                <a:pos x="connsiteX1" y="connsiteY1"/>
              </a:cxn>
              <a:cxn ang="0">
                <a:pos x="connsiteX2" y="connsiteY2"/>
              </a:cxn>
            </a:cxnLst>
            <a:rect l="l" t="t" r="r" b="b"/>
            <a:pathLst>
              <a:path w="280851" h="267788">
                <a:moveTo>
                  <a:pt x="0" y="0"/>
                </a:moveTo>
                <a:lnTo>
                  <a:pt x="58783" y="267788"/>
                </a:lnTo>
                <a:lnTo>
                  <a:pt x="280851" y="261257"/>
                </a:lnTo>
              </a:path>
            </a:pathLst>
          </a:custGeom>
        </p:spPr>
        <p:style>
          <a:lnRef idx="1">
            <a:schemeClr val="accent6"/>
          </a:lnRef>
          <a:fillRef idx="0">
            <a:schemeClr val="accent6"/>
          </a:fillRef>
          <a:effectRef idx="0">
            <a:schemeClr val="accent6"/>
          </a:effectRef>
          <a:fontRef idx="minor">
            <a:schemeClr val="tx1"/>
          </a:fontRef>
        </p:style>
        <p:txBody>
          <a:bodyPr rtlCol="0" anchor="ctr"/>
          <a:lstStyle/>
          <a:p>
            <a:pPr algn="ctr"/>
            <a:endParaRPr kumimoji="1" lang="ja-JP" altLang="en-US"/>
          </a:p>
        </p:txBody>
      </p:sp>
    </p:spTree>
    <p:extLst>
      <p:ext uri="{BB962C8B-B14F-4D97-AF65-F5344CB8AC3E}">
        <p14:creationId xmlns:p14="http://schemas.microsoft.com/office/powerpoint/2010/main" val="34060350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Input Type and Priority">
    <p:spTree>
      <p:nvGrpSpPr>
        <p:cNvPr id="1" name=""/>
        <p:cNvGrpSpPr/>
        <p:nvPr/>
      </p:nvGrpSpPr>
      <p:grpSpPr>
        <a:xfrm>
          <a:off x="0" y="0"/>
          <a:ext cx="0" cy="0"/>
          <a:chOff x="0" y="0"/>
          <a:chExt cx="0" cy="0"/>
        </a:xfrm>
      </p:grpSpPr>
      <p:sp>
        <p:nvSpPr>
          <p:cNvPr id="7" name="正方形/長方形 6">
            <a:extLst>
              <a:ext uri="{FF2B5EF4-FFF2-40B4-BE49-F238E27FC236}">
                <a16:creationId xmlns:a16="http://schemas.microsoft.com/office/drawing/2014/main" id="{45452B68-165E-42B2-A2E9-759D5051C2A2}"/>
              </a:ext>
            </a:extLst>
          </p:cNvPr>
          <p:cNvSpPr/>
          <p:nvPr userDrawn="1"/>
        </p:nvSpPr>
        <p:spPr>
          <a:xfrm>
            <a:off x="6940453" y="1977935"/>
            <a:ext cx="1755906" cy="53466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dirty="0"/>
          </a:p>
        </p:txBody>
      </p:sp>
      <p:sp>
        <p:nvSpPr>
          <p:cNvPr id="8" name="正方形/長方形 7">
            <a:extLst>
              <a:ext uri="{FF2B5EF4-FFF2-40B4-BE49-F238E27FC236}">
                <a16:creationId xmlns:a16="http://schemas.microsoft.com/office/drawing/2014/main" id="{9851A8E1-B794-432E-82DA-5B8B87852E88}"/>
              </a:ext>
            </a:extLst>
          </p:cNvPr>
          <p:cNvSpPr/>
          <p:nvPr userDrawn="1"/>
        </p:nvSpPr>
        <p:spPr>
          <a:xfrm>
            <a:off x="3020607" y="4743375"/>
            <a:ext cx="5767877" cy="1314079"/>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dirty="0"/>
          </a:p>
        </p:txBody>
      </p:sp>
      <p:sp>
        <p:nvSpPr>
          <p:cNvPr id="9" name="正方形/長方形 8">
            <a:extLst>
              <a:ext uri="{FF2B5EF4-FFF2-40B4-BE49-F238E27FC236}">
                <a16:creationId xmlns:a16="http://schemas.microsoft.com/office/drawing/2014/main" id="{A9C36A7D-7201-4623-AB1A-CEAA364ED026}"/>
              </a:ext>
            </a:extLst>
          </p:cNvPr>
          <p:cNvSpPr/>
          <p:nvPr userDrawn="1"/>
        </p:nvSpPr>
        <p:spPr>
          <a:xfrm>
            <a:off x="2929350" y="4672229"/>
            <a:ext cx="1866938" cy="353971"/>
          </a:xfrm>
          <a:prstGeom prst="rect">
            <a:avLst/>
          </a:prstGeom>
        </p:spPr>
        <p:txBody>
          <a:bodyPr wrap="square" lIns="137187" tIns="68594" rIns="137187" bIns="68594">
            <a:spAutoFit/>
          </a:bodyPr>
          <a:lstStyle/>
          <a:p>
            <a:r>
              <a:rPr lang="en-US" altLang="ja-JP" sz="1400" b="1" dirty="0">
                <a:solidFill>
                  <a:srgbClr val="00B0F0"/>
                </a:solidFill>
                <a:latin typeface="Calibri"/>
              </a:rPr>
              <a:t>General</a:t>
            </a:r>
            <a:r>
              <a:rPr lang="en-US" altLang="ja-JP" sz="1400" dirty="0">
                <a:solidFill>
                  <a:srgbClr val="00B0F0"/>
                </a:solidFill>
                <a:latin typeface="Calibri"/>
              </a:rPr>
              <a:t> </a:t>
            </a:r>
            <a:r>
              <a:rPr lang="en-US" altLang="ja-JP" sz="1400" dirty="0">
                <a:solidFill>
                  <a:srgbClr val="5F5F5F"/>
                </a:solidFill>
                <a:latin typeface="Calibri"/>
              </a:rPr>
              <a:t>broadcast</a:t>
            </a:r>
            <a:endParaRPr lang="ja-JP" altLang="en-US" sz="1050" dirty="0">
              <a:solidFill>
                <a:srgbClr val="5F5F5F"/>
              </a:solidFill>
              <a:latin typeface="Calibri"/>
            </a:endParaRPr>
          </a:p>
        </p:txBody>
      </p:sp>
      <p:sp>
        <p:nvSpPr>
          <p:cNvPr id="10" name="正方形/長方形 9">
            <a:extLst>
              <a:ext uri="{FF2B5EF4-FFF2-40B4-BE49-F238E27FC236}">
                <a16:creationId xmlns:a16="http://schemas.microsoft.com/office/drawing/2014/main" id="{5B29E89D-FD59-490F-9C9E-1DEA0FC97895}"/>
              </a:ext>
            </a:extLst>
          </p:cNvPr>
          <p:cNvSpPr/>
          <p:nvPr userDrawn="1"/>
        </p:nvSpPr>
        <p:spPr>
          <a:xfrm>
            <a:off x="9343357" y="3111749"/>
            <a:ext cx="4212956" cy="4205270"/>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12" name="正方形/長方形 11">
            <a:extLst>
              <a:ext uri="{FF2B5EF4-FFF2-40B4-BE49-F238E27FC236}">
                <a16:creationId xmlns:a16="http://schemas.microsoft.com/office/drawing/2014/main" id="{23F99BC2-587F-4912-A18D-FFE3E1511E5B}"/>
              </a:ext>
            </a:extLst>
          </p:cNvPr>
          <p:cNvSpPr/>
          <p:nvPr userDrawn="1"/>
        </p:nvSpPr>
        <p:spPr>
          <a:xfrm>
            <a:off x="3020607" y="1977935"/>
            <a:ext cx="3862866" cy="1642270"/>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dirty="0"/>
          </a:p>
        </p:txBody>
      </p:sp>
      <p:sp>
        <p:nvSpPr>
          <p:cNvPr id="13" name="正方形/長方形 12">
            <a:extLst>
              <a:ext uri="{FF2B5EF4-FFF2-40B4-BE49-F238E27FC236}">
                <a16:creationId xmlns:a16="http://schemas.microsoft.com/office/drawing/2014/main" id="{9809C7B7-A500-4BD3-8185-025A649A3039}"/>
              </a:ext>
            </a:extLst>
          </p:cNvPr>
          <p:cNvSpPr/>
          <p:nvPr userDrawn="1"/>
        </p:nvSpPr>
        <p:spPr>
          <a:xfrm>
            <a:off x="7803262" y="5457903"/>
            <a:ext cx="893097" cy="205843"/>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500" dirty="0">
                <a:solidFill>
                  <a:schemeClr val="accent1">
                    <a:lumMod val="10000"/>
                  </a:schemeClr>
                </a:solidFill>
              </a:rPr>
              <a:t>General</a:t>
            </a:r>
            <a:endParaRPr lang="ja-JP" altLang="en-US" sz="1500" dirty="0">
              <a:solidFill>
                <a:schemeClr val="accent1">
                  <a:lumMod val="10000"/>
                </a:schemeClr>
              </a:solidFill>
            </a:endParaRPr>
          </a:p>
        </p:txBody>
      </p:sp>
      <p:sp>
        <p:nvSpPr>
          <p:cNvPr id="14" name="正方形/長方形 13">
            <a:extLst>
              <a:ext uri="{FF2B5EF4-FFF2-40B4-BE49-F238E27FC236}">
                <a16:creationId xmlns:a16="http://schemas.microsoft.com/office/drawing/2014/main" id="{DB4EAA01-EB43-4B46-BF66-12B26D9EE1DF}"/>
              </a:ext>
            </a:extLst>
          </p:cNvPr>
          <p:cNvSpPr/>
          <p:nvPr userDrawn="1"/>
        </p:nvSpPr>
        <p:spPr>
          <a:xfrm>
            <a:off x="4299687" y="2443996"/>
            <a:ext cx="1080647" cy="20584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500" dirty="0">
                <a:solidFill>
                  <a:schemeClr val="bg1"/>
                </a:solidFill>
              </a:rPr>
              <a:t>Emergency</a:t>
            </a:r>
            <a:endParaRPr lang="ja-JP" altLang="en-US" sz="1500" dirty="0">
              <a:solidFill>
                <a:schemeClr val="bg1"/>
              </a:solidFill>
            </a:endParaRPr>
          </a:p>
        </p:txBody>
      </p:sp>
      <p:sp>
        <p:nvSpPr>
          <p:cNvPr id="15" name="正方形/長方形 14">
            <a:extLst>
              <a:ext uri="{FF2B5EF4-FFF2-40B4-BE49-F238E27FC236}">
                <a16:creationId xmlns:a16="http://schemas.microsoft.com/office/drawing/2014/main" id="{23697428-4845-4932-AE2F-02CB16C99924}"/>
              </a:ext>
            </a:extLst>
          </p:cNvPr>
          <p:cNvSpPr/>
          <p:nvPr userDrawn="1"/>
        </p:nvSpPr>
        <p:spPr>
          <a:xfrm>
            <a:off x="3020608" y="3668214"/>
            <a:ext cx="3862865" cy="990835"/>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dirty="0"/>
          </a:p>
        </p:txBody>
      </p:sp>
      <p:sp>
        <p:nvSpPr>
          <p:cNvPr id="16" name="角丸四角形 28">
            <a:extLst>
              <a:ext uri="{FF2B5EF4-FFF2-40B4-BE49-F238E27FC236}">
                <a16:creationId xmlns:a16="http://schemas.microsoft.com/office/drawing/2014/main" id="{4BFDEBFA-3100-4B54-8529-AB16F40281D6}"/>
              </a:ext>
            </a:extLst>
          </p:cNvPr>
          <p:cNvSpPr/>
          <p:nvPr userDrawn="1"/>
        </p:nvSpPr>
        <p:spPr>
          <a:xfrm>
            <a:off x="4891231" y="3738443"/>
            <a:ext cx="849934" cy="648186"/>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algn="ctr"/>
            <a:r>
              <a:rPr lang="en-US" altLang="ja-JP" dirty="0">
                <a:solidFill>
                  <a:srgbClr val="FFFFFF"/>
                </a:solidFill>
              </a:rPr>
              <a:t>Internal</a:t>
            </a:r>
          </a:p>
          <a:p>
            <a:pPr algn="ctr"/>
            <a:r>
              <a:rPr lang="en-US" altLang="ja-JP" dirty="0">
                <a:solidFill>
                  <a:srgbClr val="FFFFFF"/>
                </a:solidFill>
              </a:rPr>
              <a:t>EV</a:t>
            </a:r>
            <a:endParaRPr lang="ja-JP" altLang="en-US" dirty="0">
              <a:solidFill>
                <a:srgbClr val="FFFFFF"/>
              </a:solidFill>
            </a:endParaRPr>
          </a:p>
        </p:txBody>
      </p:sp>
      <p:sp>
        <p:nvSpPr>
          <p:cNvPr id="17" name="正方形/長方形 16">
            <a:extLst>
              <a:ext uri="{FF2B5EF4-FFF2-40B4-BE49-F238E27FC236}">
                <a16:creationId xmlns:a16="http://schemas.microsoft.com/office/drawing/2014/main" id="{86F4EE62-7C7B-445E-9364-135A1C500837}"/>
              </a:ext>
            </a:extLst>
          </p:cNvPr>
          <p:cNvSpPr/>
          <p:nvPr userDrawn="1"/>
        </p:nvSpPr>
        <p:spPr>
          <a:xfrm>
            <a:off x="5828131" y="3949959"/>
            <a:ext cx="1080647" cy="205843"/>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500" dirty="0">
                <a:solidFill>
                  <a:schemeClr val="accent1">
                    <a:lumMod val="10000"/>
                  </a:schemeClr>
                </a:solidFill>
              </a:rPr>
              <a:t>Alert</a:t>
            </a:r>
            <a:endParaRPr lang="ja-JP" altLang="en-US" sz="1500" dirty="0">
              <a:solidFill>
                <a:schemeClr val="accent1">
                  <a:lumMod val="10000"/>
                </a:schemeClr>
              </a:solidFill>
            </a:endParaRPr>
          </a:p>
        </p:txBody>
      </p:sp>
      <p:sp>
        <p:nvSpPr>
          <p:cNvPr id="18" name="正方形/長方形 17">
            <a:extLst>
              <a:ext uri="{FF2B5EF4-FFF2-40B4-BE49-F238E27FC236}">
                <a16:creationId xmlns:a16="http://schemas.microsoft.com/office/drawing/2014/main" id="{F8654C52-9398-4BBA-B0D6-7D85359C5497}"/>
              </a:ext>
            </a:extLst>
          </p:cNvPr>
          <p:cNvSpPr/>
          <p:nvPr userDrawn="1"/>
        </p:nvSpPr>
        <p:spPr>
          <a:xfrm>
            <a:off x="5828131" y="3744117"/>
            <a:ext cx="1080647" cy="20584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500" dirty="0">
                <a:solidFill>
                  <a:schemeClr val="accent1">
                    <a:lumMod val="10000"/>
                  </a:schemeClr>
                </a:solidFill>
              </a:rPr>
              <a:t>Evacuation</a:t>
            </a:r>
            <a:endParaRPr lang="ja-JP" altLang="en-US" sz="1500" dirty="0">
              <a:solidFill>
                <a:schemeClr val="accent1">
                  <a:lumMod val="10000"/>
                </a:schemeClr>
              </a:solidFill>
            </a:endParaRPr>
          </a:p>
        </p:txBody>
      </p:sp>
      <p:sp>
        <p:nvSpPr>
          <p:cNvPr id="20" name="正方形/長方形 19">
            <a:extLst>
              <a:ext uri="{FF2B5EF4-FFF2-40B4-BE49-F238E27FC236}">
                <a16:creationId xmlns:a16="http://schemas.microsoft.com/office/drawing/2014/main" id="{0A76965B-9A0B-474C-A5F5-20CF9C193E46}"/>
              </a:ext>
            </a:extLst>
          </p:cNvPr>
          <p:cNvSpPr/>
          <p:nvPr userDrawn="1"/>
        </p:nvSpPr>
        <p:spPr>
          <a:xfrm>
            <a:off x="5818915" y="5431994"/>
            <a:ext cx="893097" cy="205843"/>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500" dirty="0">
                <a:solidFill>
                  <a:schemeClr val="accent1">
                    <a:lumMod val="10000"/>
                  </a:schemeClr>
                </a:solidFill>
              </a:rPr>
              <a:t>General</a:t>
            </a:r>
            <a:endParaRPr lang="ja-JP" altLang="en-US" sz="1500" dirty="0">
              <a:solidFill>
                <a:schemeClr val="accent1">
                  <a:lumMod val="10000"/>
                </a:schemeClr>
              </a:solidFill>
            </a:endParaRPr>
          </a:p>
        </p:txBody>
      </p:sp>
      <p:sp>
        <p:nvSpPr>
          <p:cNvPr id="21" name="正方形/長方形 20">
            <a:extLst>
              <a:ext uri="{FF2B5EF4-FFF2-40B4-BE49-F238E27FC236}">
                <a16:creationId xmlns:a16="http://schemas.microsoft.com/office/drawing/2014/main" id="{3FABEB03-F23E-42B2-ACB0-3D4A07613597}"/>
              </a:ext>
            </a:extLst>
          </p:cNvPr>
          <p:cNvSpPr/>
          <p:nvPr userDrawn="1"/>
        </p:nvSpPr>
        <p:spPr>
          <a:xfrm>
            <a:off x="5828131" y="4161471"/>
            <a:ext cx="1080647" cy="20584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500" dirty="0">
                <a:solidFill>
                  <a:schemeClr val="accent1">
                    <a:lumMod val="10000"/>
                  </a:schemeClr>
                </a:solidFill>
              </a:rPr>
              <a:t>Restoration</a:t>
            </a:r>
            <a:endParaRPr lang="ja-JP" altLang="en-US" sz="1500" dirty="0">
              <a:solidFill>
                <a:schemeClr val="accent1">
                  <a:lumMod val="10000"/>
                </a:schemeClr>
              </a:solidFill>
            </a:endParaRPr>
          </a:p>
        </p:txBody>
      </p:sp>
      <p:sp>
        <p:nvSpPr>
          <p:cNvPr id="22" name="角丸四角形 36">
            <a:extLst>
              <a:ext uri="{FF2B5EF4-FFF2-40B4-BE49-F238E27FC236}">
                <a16:creationId xmlns:a16="http://schemas.microsoft.com/office/drawing/2014/main" id="{8E4F8B67-2D8C-4DD8-8886-79BA2CA6EEC1}"/>
              </a:ext>
            </a:extLst>
          </p:cNvPr>
          <p:cNvSpPr/>
          <p:nvPr userDrawn="1"/>
        </p:nvSpPr>
        <p:spPr>
          <a:xfrm>
            <a:off x="6883473" y="5133811"/>
            <a:ext cx="849934" cy="648186"/>
          </a:xfrm>
          <a:prstGeom prst="roundRect">
            <a:avLst/>
          </a:prstGeom>
          <a:solidFill>
            <a:schemeClr val="tx1"/>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algn="ctr"/>
            <a:r>
              <a:rPr lang="en-US" altLang="ja-JP" dirty="0">
                <a:solidFill>
                  <a:srgbClr val="FFFFFF"/>
                </a:solidFill>
              </a:rPr>
              <a:t>Audio</a:t>
            </a:r>
          </a:p>
          <a:p>
            <a:pPr algn="ctr"/>
            <a:r>
              <a:rPr lang="en-US" altLang="ja-JP" dirty="0">
                <a:solidFill>
                  <a:srgbClr val="FFFFFF"/>
                </a:solidFill>
              </a:rPr>
              <a:t>Input</a:t>
            </a:r>
            <a:endParaRPr lang="ja-JP" altLang="en-US" dirty="0">
              <a:solidFill>
                <a:srgbClr val="FFFFFF"/>
              </a:solidFill>
            </a:endParaRPr>
          </a:p>
        </p:txBody>
      </p:sp>
      <p:sp>
        <p:nvSpPr>
          <p:cNvPr id="23" name="正方形/長方形 22">
            <a:extLst>
              <a:ext uri="{FF2B5EF4-FFF2-40B4-BE49-F238E27FC236}">
                <a16:creationId xmlns:a16="http://schemas.microsoft.com/office/drawing/2014/main" id="{2AD25381-5446-42A0-87A3-2E665CDE078D}"/>
              </a:ext>
            </a:extLst>
          </p:cNvPr>
          <p:cNvSpPr/>
          <p:nvPr userDrawn="1"/>
        </p:nvSpPr>
        <p:spPr>
          <a:xfrm>
            <a:off x="3020608" y="6122999"/>
            <a:ext cx="5754497" cy="1105994"/>
          </a:xfrm>
          <a:prstGeom prst="rect">
            <a:avLst/>
          </a:prstGeom>
          <a:solidFill>
            <a:srgbClr val="EAFFD5"/>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dirty="0"/>
          </a:p>
        </p:txBody>
      </p:sp>
      <p:sp>
        <p:nvSpPr>
          <p:cNvPr id="24" name="角丸四角形 40">
            <a:extLst>
              <a:ext uri="{FF2B5EF4-FFF2-40B4-BE49-F238E27FC236}">
                <a16:creationId xmlns:a16="http://schemas.microsoft.com/office/drawing/2014/main" id="{04365DD8-2C4C-4F7C-AA68-2307DE10C67D}"/>
              </a:ext>
            </a:extLst>
          </p:cNvPr>
          <p:cNvSpPr/>
          <p:nvPr userDrawn="1"/>
        </p:nvSpPr>
        <p:spPr>
          <a:xfrm>
            <a:off x="4880589" y="6351346"/>
            <a:ext cx="849934" cy="648186"/>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algn="ctr"/>
            <a:r>
              <a:rPr lang="en-US" altLang="ja-JP" dirty="0">
                <a:solidFill>
                  <a:srgbClr val="FFFFFF"/>
                </a:solidFill>
              </a:rPr>
              <a:t>Internal</a:t>
            </a:r>
          </a:p>
          <a:p>
            <a:pPr algn="ctr"/>
            <a:r>
              <a:rPr lang="en-US" altLang="ja-JP" dirty="0">
                <a:solidFill>
                  <a:srgbClr val="FFFFFF"/>
                </a:solidFill>
              </a:rPr>
              <a:t>EV</a:t>
            </a:r>
            <a:endParaRPr lang="ja-JP" altLang="en-US" dirty="0">
              <a:solidFill>
                <a:srgbClr val="FFFFFF"/>
              </a:solidFill>
            </a:endParaRPr>
          </a:p>
        </p:txBody>
      </p:sp>
      <p:sp>
        <p:nvSpPr>
          <p:cNvPr id="25" name="角丸四角形 42">
            <a:extLst>
              <a:ext uri="{FF2B5EF4-FFF2-40B4-BE49-F238E27FC236}">
                <a16:creationId xmlns:a16="http://schemas.microsoft.com/office/drawing/2014/main" id="{73370D62-EA50-49C5-A2BC-37C65045580D}"/>
              </a:ext>
            </a:extLst>
          </p:cNvPr>
          <p:cNvSpPr/>
          <p:nvPr userDrawn="1"/>
        </p:nvSpPr>
        <p:spPr>
          <a:xfrm>
            <a:off x="6883473" y="6359131"/>
            <a:ext cx="849934" cy="648186"/>
          </a:xfrm>
          <a:prstGeom prst="roundRect">
            <a:avLst/>
          </a:prstGeom>
          <a:solidFill>
            <a:schemeClr val="tx1"/>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algn="ctr"/>
            <a:r>
              <a:rPr lang="en-US" altLang="ja-JP" dirty="0">
                <a:solidFill>
                  <a:srgbClr val="FFFFFF"/>
                </a:solidFill>
              </a:rPr>
              <a:t>Audio</a:t>
            </a:r>
          </a:p>
          <a:p>
            <a:pPr algn="ctr"/>
            <a:r>
              <a:rPr lang="en-US" altLang="ja-JP" dirty="0">
                <a:solidFill>
                  <a:srgbClr val="FFFFFF"/>
                </a:solidFill>
              </a:rPr>
              <a:t>Input</a:t>
            </a:r>
            <a:endParaRPr lang="ja-JP" altLang="en-US" dirty="0">
              <a:solidFill>
                <a:srgbClr val="FFFFFF"/>
              </a:solidFill>
            </a:endParaRPr>
          </a:p>
        </p:txBody>
      </p:sp>
      <p:sp>
        <p:nvSpPr>
          <p:cNvPr id="26" name="正方形/長方形 25">
            <a:extLst>
              <a:ext uri="{FF2B5EF4-FFF2-40B4-BE49-F238E27FC236}">
                <a16:creationId xmlns:a16="http://schemas.microsoft.com/office/drawing/2014/main" id="{725EFA4B-15FD-4020-A48E-C2B090D8B99D}"/>
              </a:ext>
            </a:extLst>
          </p:cNvPr>
          <p:cNvSpPr/>
          <p:nvPr userDrawn="1"/>
        </p:nvSpPr>
        <p:spPr>
          <a:xfrm>
            <a:off x="5809648" y="6598003"/>
            <a:ext cx="893095" cy="204911"/>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500" dirty="0">
                <a:solidFill>
                  <a:schemeClr val="accent1">
                    <a:lumMod val="10000"/>
                  </a:schemeClr>
                </a:solidFill>
              </a:rPr>
              <a:t>BGM</a:t>
            </a:r>
            <a:endParaRPr lang="ja-JP" altLang="en-US" sz="1500" dirty="0">
              <a:solidFill>
                <a:schemeClr val="accent1">
                  <a:lumMod val="10000"/>
                </a:schemeClr>
              </a:solidFill>
            </a:endParaRPr>
          </a:p>
        </p:txBody>
      </p:sp>
      <p:sp>
        <p:nvSpPr>
          <p:cNvPr id="27" name="正方形/長方形 26">
            <a:extLst>
              <a:ext uri="{FF2B5EF4-FFF2-40B4-BE49-F238E27FC236}">
                <a16:creationId xmlns:a16="http://schemas.microsoft.com/office/drawing/2014/main" id="{D8D16892-AF06-4299-9CA2-AD07AF7E08A7}"/>
              </a:ext>
            </a:extLst>
          </p:cNvPr>
          <p:cNvSpPr/>
          <p:nvPr userDrawn="1"/>
        </p:nvSpPr>
        <p:spPr>
          <a:xfrm>
            <a:off x="7804358" y="6603245"/>
            <a:ext cx="893095" cy="204911"/>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500" dirty="0">
                <a:solidFill>
                  <a:schemeClr val="accent1">
                    <a:lumMod val="10000"/>
                  </a:schemeClr>
                </a:solidFill>
              </a:rPr>
              <a:t>BGM</a:t>
            </a:r>
            <a:endParaRPr lang="ja-JP" altLang="en-US" sz="1500" dirty="0">
              <a:solidFill>
                <a:schemeClr val="accent1">
                  <a:lumMod val="10000"/>
                </a:schemeClr>
              </a:solidFill>
            </a:endParaRPr>
          </a:p>
        </p:txBody>
      </p:sp>
      <p:sp>
        <p:nvSpPr>
          <p:cNvPr id="29" name="正方形/長方形 28">
            <a:extLst>
              <a:ext uri="{FF2B5EF4-FFF2-40B4-BE49-F238E27FC236}">
                <a16:creationId xmlns:a16="http://schemas.microsoft.com/office/drawing/2014/main" id="{91F75371-EE74-4FD3-BF1F-6A4A245B5574}"/>
              </a:ext>
            </a:extLst>
          </p:cNvPr>
          <p:cNvSpPr/>
          <p:nvPr userDrawn="1"/>
        </p:nvSpPr>
        <p:spPr>
          <a:xfrm>
            <a:off x="6769114" y="5726551"/>
            <a:ext cx="2068151" cy="400138"/>
          </a:xfrm>
          <a:prstGeom prst="rect">
            <a:avLst/>
          </a:prstGeom>
        </p:spPr>
        <p:txBody>
          <a:bodyPr wrap="square" lIns="137187" tIns="68594" rIns="137187" bIns="68594">
            <a:spAutoFit/>
          </a:bodyPr>
          <a:lstStyle/>
          <a:p>
            <a:pPr algn="r"/>
            <a:r>
              <a:rPr lang="en-US" altLang="ja-JP" sz="1700" dirty="0">
                <a:solidFill>
                  <a:srgbClr val="5F5F5F"/>
                </a:solidFill>
                <a:latin typeface="Calibri"/>
              </a:rPr>
              <a:t>Priority 513 - 1024</a:t>
            </a:r>
            <a:endParaRPr lang="ja-JP" altLang="en-US" sz="1700" dirty="0">
              <a:solidFill>
                <a:srgbClr val="5F5F5F"/>
              </a:solidFill>
              <a:latin typeface="Calibri"/>
            </a:endParaRPr>
          </a:p>
        </p:txBody>
      </p:sp>
      <p:sp>
        <p:nvSpPr>
          <p:cNvPr id="30" name="正方形/長方形 29">
            <a:extLst>
              <a:ext uri="{FF2B5EF4-FFF2-40B4-BE49-F238E27FC236}">
                <a16:creationId xmlns:a16="http://schemas.microsoft.com/office/drawing/2014/main" id="{9BAC683C-00DE-47C0-958E-4535F030B875}"/>
              </a:ext>
            </a:extLst>
          </p:cNvPr>
          <p:cNvSpPr/>
          <p:nvPr userDrawn="1"/>
        </p:nvSpPr>
        <p:spPr>
          <a:xfrm>
            <a:off x="4698554" y="3250523"/>
            <a:ext cx="2230947" cy="400138"/>
          </a:xfrm>
          <a:prstGeom prst="rect">
            <a:avLst/>
          </a:prstGeom>
        </p:spPr>
        <p:txBody>
          <a:bodyPr wrap="square" lIns="137187" tIns="68594" rIns="137187" bIns="68594">
            <a:spAutoFit/>
          </a:bodyPr>
          <a:lstStyle/>
          <a:p>
            <a:pPr algn="r"/>
            <a:r>
              <a:rPr lang="en-US" altLang="ja-JP" sz="1700" dirty="0">
                <a:solidFill>
                  <a:srgbClr val="5F5F5F"/>
                </a:solidFill>
                <a:latin typeface="Calibri"/>
              </a:rPr>
              <a:t>Priority 001 - 1024</a:t>
            </a:r>
            <a:endParaRPr lang="ja-JP" altLang="en-US" sz="1700" dirty="0">
              <a:solidFill>
                <a:srgbClr val="5F5F5F"/>
              </a:solidFill>
              <a:latin typeface="Calibri"/>
            </a:endParaRPr>
          </a:p>
        </p:txBody>
      </p:sp>
      <p:sp>
        <p:nvSpPr>
          <p:cNvPr id="31" name="正方形/長方形 30">
            <a:extLst>
              <a:ext uri="{FF2B5EF4-FFF2-40B4-BE49-F238E27FC236}">
                <a16:creationId xmlns:a16="http://schemas.microsoft.com/office/drawing/2014/main" id="{3757BA2E-5C42-4833-93D5-D051EF0B7E42}"/>
              </a:ext>
            </a:extLst>
          </p:cNvPr>
          <p:cNvSpPr/>
          <p:nvPr userDrawn="1"/>
        </p:nvSpPr>
        <p:spPr>
          <a:xfrm>
            <a:off x="4790643" y="4350008"/>
            <a:ext cx="2068151" cy="400138"/>
          </a:xfrm>
          <a:prstGeom prst="rect">
            <a:avLst/>
          </a:prstGeom>
        </p:spPr>
        <p:txBody>
          <a:bodyPr wrap="square" lIns="137187" tIns="68594" rIns="137187" bIns="68594">
            <a:spAutoFit/>
          </a:bodyPr>
          <a:lstStyle/>
          <a:p>
            <a:pPr algn="r"/>
            <a:r>
              <a:rPr lang="en-US" altLang="ja-JP" sz="1700" dirty="0">
                <a:solidFill>
                  <a:srgbClr val="5F5F5F"/>
                </a:solidFill>
                <a:latin typeface="Calibri"/>
              </a:rPr>
              <a:t>Priority 129 - 512</a:t>
            </a:r>
            <a:endParaRPr lang="ja-JP" altLang="en-US" sz="1700" dirty="0">
              <a:solidFill>
                <a:srgbClr val="5F5F5F"/>
              </a:solidFill>
              <a:latin typeface="Calibri"/>
            </a:endParaRPr>
          </a:p>
        </p:txBody>
      </p:sp>
      <p:sp>
        <p:nvSpPr>
          <p:cNvPr id="32" name="正方形/長方形 31">
            <a:extLst>
              <a:ext uri="{FF2B5EF4-FFF2-40B4-BE49-F238E27FC236}">
                <a16:creationId xmlns:a16="http://schemas.microsoft.com/office/drawing/2014/main" id="{8E8B9724-2328-4980-8846-73E2F0596451}"/>
              </a:ext>
            </a:extLst>
          </p:cNvPr>
          <p:cNvSpPr/>
          <p:nvPr userDrawn="1"/>
        </p:nvSpPr>
        <p:spPr>
          <a:xfrm>
            <a:off x="6542831" y="6924443"/>
            <a:ext cx="2281055" cy="400138"/>
          </a:xfrm>
          <a:prstGeom prst="rect">
            <a:avLst/>
          </a:prstGeom>
        </p:spPr>
        <p:txBody>
          <a:bodyPr wrap="square" lIns="137187" tIns="68594" rIns="137187" bIns="68594">
            <a:spAutoFit/>
          </a:bodyPr>
          <a:lstStyle/>
          <a:p>
            <a:pPr algn="r"/>
            <a:r>
              <a:rPr lang="en-US" altLang="ja-JP" sz="1700" dirty="0">
                <a:solidFill>
                  <a:srgbClr val="5F5F5F"/>
                </a:solidFill>
                <a:latin typeface="Calibri"/>
              </a:rPr>
              <a:t>Priority 513 - 1024</a:t>
            </a:r>
            <a:endParaRPr lang="ja-JP" altLang="en-US" sz="1700" dirty="0">
              <a:solidFill>
                <a:srgbClr val="5F5F5F"/>
              </a:solidFill>
              <a:latin typeface="Calibri"/>
            </a:endParaRPr>
          </a:p>
        </p:txBody>
      </p:sp>
      <p:sp>
        <p:nvSpPr>
          <p:cNvPr id="33" name="右中かっこ 32">
            <a:extLst>
              <a:ext uri="{FF2B5EF4-FFF2-40B4-BE49-F238E27FC236}">
                <a16:creationId xmlns:a16="http://schemas.microsoft.com/office/drawing/2014/main" id="{7531BDEA-690F-45EA-8DC8-1E7F7FB6F598}"/>
              </a:ext>
            </a:extLst>
          </p:cNvPr>
          <p:cNvSpPr/>
          <p:nvPr userDrawn="1"/>
        </p:nvSpPr>
        <p:spPr>
          <a:xfrm>
            <a:off x="8837266" y="5416049"/>
            <a:ext cx="162614" cy="1144575"/>
          </a:xfrm>
          <a:prstGeom prst="rightBrace">
            <a:avLst>
              <a:gd name="adj1" fmla="val 8333"/>
              <a:gd name="adj2" fmla="val 3740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137187" tIns="68594" rIns="137187" bIns="68594" rtlCol="0" anchor="ctr"/>
          <a:lstStyle/>
          <a:p>
            <a:pPr algn="ctr"/>
            <a:endParaRPr kumimoji="1" lang="ja-JP" altLang="en-US"/>
          </a:p>
        </p:txBody>
      </p:sp>
      <p:sp>
        <p:nvSpPr>
          <p:cNvPr id="34" name="フリーフォーム 4">
            <a:extLst>
              <a:ext uri="{FF2B5EF4-FFF2-40B4-BE49-F238E27FC236}">
                <a16:creationId xmlns:a16="http://schemas.microsoft.com/office/drawing/2014/main" id="{7D8EDABE-6D87-48EF-B01F-06A1EFF0B22D}"/>
              </a:ext>
            </a:extLst>
          </p:cNvPr>
          <p:cNvSpPr/>
          <p:nvPr userDrawn="1"/>
        </p:nvSpPr>
        <p:spPr>
          <a:xfrm>
            <a:off x="9052021" y="5843679"/>
            <a:ext cx="305930" cy="68607"/>
          </a:xfrm>
          <a:custGeom>
            <a:avLst/>
            <a:gdLst>
              <a:gd name="connsiteX0" fmla="*/ 0 w 368135"/>
              <a:gd name="connsiteY0" fmla="*/ 0 h 0"/>
              <a:gd name="connsiteX1" fmla="*/ 368135 w 368135"/>
              <a:gd name="connsiteY1" fmla="*/ 0 h 0"/>
            </a:gdLst>
            <a:ahLst/>
            <a:cxnLst>
              <a:cxn ang="0">
                <a:pos x="connsiteX0" y="connsiteY0"/>
              </a:cxn>
              <a:cxn ang="0">
                <a:pos x="connsiteX1" y="connsiteY1"/>
              </a:cxn>
            </a:cxnLst>
            <a:rect l="l" t="t" r="r" b="b"/>
            <a:pathLst>
              <a:path w="368135">
                <a:moveTo>
                  <a:pt x="0" y="0"/>
                </a:moveTo>
                <a:lnTo>
                  <a:pt x="368135" y="0"/>
                </a:lnTo>
              </a:path>
            </a:pathLst>
          </a:custGeom>
          <a:noFill/>
          <a:ln w="12700">
            <a:solidFill>
              <a:schemeClr val="tx1"/>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35" name="正方形/長方形 34">
            <a:extLst>
              <a:ext uri="{FF2B5EF4-FFF2-40B4-BE49-F238E27FC236}">
                <a16:creationId xmlns:a16="http://schemas.microsoft.com/office/drawing/2014/main" id="{935C2084-F314-4D3E-A865-CA570B22EEEE}"/>
              </a:ext>
            </a:extLst>
          </p:cNvPr>
          <p:cNvSpPr/>
          <p:nvPr userDrawn="1"/>
        </p:nvSpPr>
        <p:spPr>
          <a:xfrm>
            <a:off x="7814241" y="2810744"/>
            <a:ext cx="1080647" cy="441243"/>
          </a:xfrm>
          <a:prstGeom prst="rect">
            <a:avLst/>
          </a:prstGeom>
          <a:solidFill>
            <a:schemeClr val="accent1">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500" dirty="0">
                <a:solidFill>
                  <a:schemeClr val="bg1"/>
                </a:solidFill>
              </a:rPr>
              <a:t>Emergency</a:t>
            </a:r>
          </a:p>
          <a:p>
            <a:pPr algn="ctr" defTabSz="700228"/>
            <a:r>
              <a:rPr lang="en-US" altLang="ja-JP" sz="1500" dirty="0">
                <a:solidFill>
                  <a:schemeClr val="bg1"/>
                </a:solidFill>
              </a:rPr>
              <a:t>Warning</a:t>
            </a:r>
            <a:endParaRPr lang="ja-JP" altLang="en-US" sz="1500" dirty="0">
              <a:solidFill>
                <a:schemeClr val="bg1"/>
              </a:solidFill>
            </a:endParaRPr>
          </a:p>
        </p:txBody>
      </p:sp>
      <p:sp>
        <p:nvSpPr>
          <p:cNvPr id="36" name="角丸四角形 56">
            <a:extLst>
              <a:ext uri="{FF2B5EF4-FFF2-40B4-BE49-F238E27FC236}">
                <a16:creationId xmlns:a16="http://schemas.microsoft.com/office/drawing/2014/main" id="{4EB21103-9B1A-4871-AFD7-1EBCC8A048BF}"/>
              </a:ext>
            </a:extLst>
          </p:cNvPr>
          <p:cNvSpPr/>
          <p:nvPr userDrawn="1"/>
        </p:nvSpPr>
        <p:spPr>
          <a:xfrm>
            <a:off x="6890327" y="2651871"/>
            <a:ext cx="849934" cy="648186"/>
          </a:xfrm>
          <a:prstGeom prst="roundRect">
            <a:avLst/>
          </a:prstGeom>
          <a:solidFill>
            <a:schemeClr val="tx1"/>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algn="ctr"/>
            <a:r>
              <a:rPr lang="en-US" altLang="ja-JP" dirty="0">
                <a:solidFill>
                  <a:srgbClr val="FFFFFF"/>
                </a:solidFill>
              </a:rPr>
              <a:t>Audio</a:t>
            </a:r>
          </a:p>
          <a:p>
            <a:pPr algn="ctr"/>
            <a:r>
              <a:rPr lang="en-US" altLang="ja-JP" dirty="0">
                <a:solidFill>
                  <a:srgbClr val="FFFFFF"/>
                </a:solidFill>
              </a:rPr>
              <a:t>Input</a:t>
            </a:r>
            <a:endParaRPr lang="ja-JP" altLang="en-US" dirty="0">
              <a:solidFill>
                <a:srgbClr val="FFFFFF"/>
              </a:solidFill>
            </a:endParaRPr>
          </a:p>
        </p:txBody>
      </p:sp>
      <p:sp>
        <p:nvSpPr>
          <p:cNvPr id="37" name="正方形/長方形 36">
            <a:extLst>
              <a:ext uri="{FF2B5EF4-FFF2-40B4-BE49-F238E27FC236}">
                <a16:creationId xmlns:a16="http://schemas.microsoft.com/office/drawing/2014/main" id="{067B9757-855A-4A05-B30C-BFDFFE5175DA}"/>
              </a:ext>
            </a:extLst>
          </p:cNvPr>
          <p:cNvSpPr/>
          <p:nvPr userDrawn="1"/>
        </p:nvSpPr>
        <p:spPr>
          <a:xfrm>
            <a:off x="9310550" y="3096902"/>
            <a:ext cx="4245763" cy="1400412"/>
          </a:xfrm>
          <a:prstGeom prst="rect">
            <a:avLst/>
          </a:prstGeom>
        </p:spPr>
        <p:txBody>
          <a:bodyPr wrap="square" lIns="137187" tIns="68594" rIns="137187" bIns="68594">
            <a:spAutoFit/>
          </a:bodyPr>
          <a:lstStyle/>
          <a:p>
            <a:r>
              <a:rPr lang="en-US" altLang="ja-JP" sz="1700" dirty="0">
                <a:solidFill>
                  <a:srgbClr val="5F5F5F"/>
                </a:solidFill>
                <a:latin typeface="Calibri"/>
              </a:rPr>
              <a:t>Furthermore, “General” </a:t>
            </a:r>
            <a:r>
              <a:rPr lang="en-US" altLang="ja-JP" sz="1400" dirty="0">
                <a:solidFill>
                  <a:srgbClr val="5F5F5F"/>
                </a:solidFill>
                <a:latin typeface="Calibri"/>
              </a:rPr>
              <a:t>(“</a:t>
            </a:r>
            <a:r>
              <a:rPr lang="en-US" altLang="ja-JP" sz="1400" dirty="0" err="1">
                <a:solidFill>
                  <a:srgbClr val="5F5F5F"/>
                </a:solidFill>
                <a:latin typeface="Calibri"/>
              </a:rPr>
              <a:t>Emg</a:t>
            </a:r>
            <a:r>
              <a:rPr lang="en-US" altLang="ja-JP" sz="1400" dirty="0">
                <a:solidFill>
                  <a:srgbClr val="5F5F5F"/>
                </a:solidFill>
                <a:latin typeface="Calibri"/>
              </a:rPr>
              <a:t> Warning” is also)</a:t>
            </a:r>
            <a:r>
              <a:rPr lang="en-US" altLang="ja-JP" sz="1700" dirty="0">
                <a:solidFill>
                  <a:srgbClr val="5F5F5F"/>
                </a:solidFill>
                <a:latin typeface="Calibri"/>
              </a:rPr>
              <a:t> and “BGM” have two kinds of types each.</a:t>
            </a:r>
          </a:p>
          <a:p>
            <a:r>
              <a:rPr lang="en-US" altLang="ja-JP" sz="1200" dirty="0">
                <a:solidFill>
                  <a:srgbClr val="5F5F5F"/>
                </a:solidFill>
                <a:latin typeface="Calibri"/>
              </a:rPr>
              <a:t>In the case of using VX-3004F, the following priority processing is performed according to the combination of this input setting. </a:t>
            </a:r>
          </a:p>
          <a:p>
            <a:r>
              <a:rPr lang="en-US" altLang="ja-JP" sz="1200" dirty="0">
                <a:solidFill>
                  <a:srgbClr val="5F5F5F"/>
                </a:solidFill>
                <a:latin typeface="Calibri"/>
              </a:rPr>
              <a:t>In the case of VX-3008F, VX-3016F, BGM is surely cut regardless of the setting.</a:t>
            </a:r>
            <a:endParaRPr lang="ja-JP" altLang="en-US" sz="1200" dirty="0">
              <a:solidFill>
                <a:srgbClr val="5F5F5F"/>
              </a:solidFill>
              <a:latin typeface="Calibri"/>
            </a:endParaRPr>
          </a:p>
        </p:txBody>
      </p:sp>
      <p:sp>
        <p:nvSpPr>
          <p:cNvPr id="39" name="正方形/長方形 38">
            <a:extLst>
              <a:ext uri="{FF2B5EF4-FFF2-40B4-BE49-F238E27FC236}">
                <a16:creationId xmlns:a16="http://schemas.microsoft.com/office/drawing/2014/main" id="{E7319A0D-E821-4335-9996-254ED3CC85F6}"/>
              </a:ext>
            </a:extLst>
          </p:cNvPr>
          <p:cNvSpPr/>
          <p:nvPr userDrawn="1"/>
        </p:nvSpPr>
        <p:spPr>
          <a:xfrm>
            <a:off x="2983534" y="3250523"/>
            <a:ext cx="883958" cy="400138"/>
          </a:xfrm>
          <a:prstGeom prst="rect">
            <a:avLst/>
          </a:prstGeom>
        </p:spPr>
        <p:txBody>
          <a:bodyPr wrap="square" lIns="137187" tIns="68594" rIns="137187" bIns="68594">
            <a:spAutoFit/>
          </a:bodyPr>
          <a:lstStyle/>
          <a:p>
            <a:pPr algn="r"/>
            <a:r>
              <a:rPr lang="en-US" altLang="ja-JP" sz="1700" dirty="0">
                <a:solidFill>
                  <a:srgbClr val="5F5F5F"/>
                </a:solidFill>
                <a:latin typeface="Calibri"/>
              </a:rPr>
              <a:t>MIC</a:t>
            </a:r>
            <a:endParaRPr lang="ja-JP" altLang="en-US" sz="1700" dirty="0">
              <a:solidFill>
                <a:srgbClr val="5F5F5F"/>
              </a:solidFill>
              <a:latin typeface="Calibri"/>
            </a:endParaRPr>
          </a:p>
        </p:txBody>
      </p:sp>
      <p:pic>
        <p:nvPicPr>
          <p:cNvPr id="40" name="Picture 4">
            <a:extLst>
              <a:ext uri="{FF2B5EF4-FFF2-40B4-BE49-F238E27FC236}">
                <a16:creationId xmlns:a16="http://schemas.microsoft.com/office/drawing/2014/main" id="{FFB47C25-93D3-4155-AC83-5DF58503FA70}"/>
              </a:ext>
            </a:extLst>
          </p:cNvPr>
          <p:cNvPicPr>
            <a:picLocks noChangeAspect="1" noChangeArrowheads="1"/>
          </p:cNvPicPr>
          <p:nvPr userDrawn="1"/>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3202635" y="5210957"/>
            <a:ext cx="631823" cy="6289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1" name="正方形/長方形 40">
            <a:extLst>
              <a:ext uri="{FF2B5EF4-FFF2-40B4-BE49-F238E27FC236}">
                <a16:creationId xmlns:a16="http://schemas.microsoft.com/office/drawing/2014/main" id="{6BF6DBF6-0EC0-4677-A36D-8019BE4505A0}"/>
              </a:ext>
            </a:extLst>
          </p:cNvPr>
          <p:cNvSpPr/>
          <p:nvPr userDrawn="1"/>
        </p:nvSpPr>
        <p:spPr>
          <a:xfrm>
            <a:off x="2898354" y="5727759"/>
            <a:ext cx="1325488" cy="400138"/>
          </a:xfrm>
          <a:prstGeom prst="rect">
            <a:avLst/>
          </a:prstGeom>
        </p:spPr>
        <p:txBody>
          <a:bodyPr wrap="square" lIns="137187" tIns="68594" rIns="137187" bIns="68594">
            <a:spAutoFit/>
          </a:bodyPr>
          <a:lstStyle/>
          <a:p>
            <a:pPr algn="ctr"/>
            <a:r>
              <a:rPr lang="en-US" altLang="ja-JP" sz="1700" dirty="0">
                <a:solidFill>
                  <a:srgbClr val="5F5F5F"/>
                </a:solidFill>
                <a:latin typeface="Calibri"/>
              </a:rPr>
              <a:t>MIC/AUX</a:t>
            </a:r>
            <a:endParaRPr lang="ja-JP" altLang="en-US" sz="1700" dirty="0">
              <a:solidFill>
                <a:srgbClr val="5F5F5F"/>
              </a:solidFill>
              <a:latin typeface="Calibri"/>
            </a:endParaRPr>
          </a:p>
        </p:txBody>
      </p:sp>
      <p:pic>
        <p:nvPicPr>
          <p:cNvPr id="42" name="Picture 4">
            <a:extLst>
              <a:ext uri="{FF2B5EF4-FFF2-40B4-BE49-F238E27FC236}">
                <a16:creationId xmlns:a16="http://schemas.microsoft.com/office/drawing/2014/main" id="{051E050A-8469-4387-B820-7F43A3532D3F}"/>
              </a:ext>
            </a:extLst>
          </p:cNvPr>
          <p:cNvPicPr>
            <a:picLocks noChangeAspect="1" noChangeArrowheads="1"/>
          </p:cNvPicPr>
          <p:nvPr userDrawn="1"/>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3198082" y="6398657"/>
            <a:ext cx="631823" cy="6289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3" name="正方形/長方形 42">
            <a:extLst>
              <a:ext uri="{FF2B5EF4-FFF2-40B4-BE49-F238E27FC236}">
                <a16:creationId xmlns:a16="http://schemas.microsoft.com/office/drawing/2014/main" id="{9221FA9C-958D-4E59-A0DB-6349D48E099D}"/>
              </a:ext>
            </a:extLst>
          </p:cNvPr>
          <p:cNvSpPr/>
          <p:nvPr userDrawn="1"/>
        </p:nvSpPr>
        <p:spPr>
          <a:xfrm>
            <a:off x="2989837" y="6915458"/>
            <a:ext cx="1069589" cy="400138"/>
          </a:xfrm>
          <a:prstGeom prst="rect">
            <a:avLst/>
          </a:prstGeom>
        </p:spPr>
        <p:txBody>
          <a:bodyPr wrap="square" lIns="137187" tIns="68594" rIns="137187" bIns="68594">
            <a:spAutoFit/>
          </a:bodyPr>
          <a:lstStyle/>
          <a:p>
            <a:pPr algn="ctr"/>
            <a:r>
              <a:rPr lang="en-US" altLang="ja-JP" sz="1700" dirty="0">
                <a:solidFill>
                  <a:srgbClr val="5F5F5F"/>
                </a:solidFill>
                <a:latin typeface="Calibri"/>
              </a:rPr>
              <a:t>AUX</a:t>
            </a:r>
            <a:endParaRPr lang="ja-JP" altLang="en-US" sz="1700" dirty="0">
              <a:solidFill>
                <a:srgbClr val="5F5F5F"/>
              </a:solidFill>
              <a:latin typeface="Calibri"/>
            </a:endParaRPr>
          </a:p>
        </p:txBody>
      </p:sp>
      <p:sp>
        <p:nvSpPr>
          <p:cNvPr id="44" name="正方形/長方形 43">
            <a:extLst>
              <a:ext uri="{FF2B5EF4-FFF2-40B4-BE49-F238E27FC236}">
                <a16:creationId xmlns:a16="http://schemas.microsoft.com/office/drawing/2014/main" id="{4F1C481D-E350-4816-B047-55A177BFAE5E}"/>
              </a:ext>
            </a:extLst>
          </p:cNvPr>
          <p:cNvSpPr/>
          <p:nvPr userDrawn="1"/>
        </p:nvSpPr>
        <p:spPr>
          <a:xfrm>
            <a:off x="3866893" y="6607274"/>
            <a:ext cx="893095" cy="204911"/>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500" dirty="0">
                <a:solidFill>
                  <a:schemeClr val="accent1">
                    <a:lumMod val="10000"/>
                  </a:schemeClr>
                </a:solidFill>
              </a:rPr>
              <a:t>BGM</a:t>
            </a:r>
            <a:endParaRPr lang="ja-JP" altLang="en-US" sz="1500" dirty="0">
              <a:solidFill>
                <a:schemeClr val="accent1">
                  <a:lumMod val="10000"/>
                </a:schemeClr>
              </a:solidFill>
            </a:endParaRPr>
          </a:p>
        </p:txBody>
      </p:sp>
      <p:pic>
        <p:nvPicPr>
          <p:cNvPr id="53" name="Picture 2">
            <a:extLst>
              <a:ext uri="{FF2B5EF4-FFF2-40B4-BE49-F238E27FC236}">
                <a16:creationId xmlns:a16="http://schemas.microsoft.com/office/drawing/2014/main" id="{5BD31B31-E099-4A88-AF68-F1217F4EED9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24472" y="2757149"/>
            <a:ext cx="458256" cy="6704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5" name="Picture 4">
            <a:extLst>
              <a:ext uri="{FF2B5EF4-FFF2-40B4-BE49-F238E27FC236}">
                <a16:creationId xmlns:a16="http://schemas.microsoft.com/office/drawing/2014/main" id="{668F0EDB-40E8-4590-AD3B-99C1481F85DD}"/>
              </a:ext>
            </a:extLst>
          </p:cNvPr>
          <p:cNvPicPr>
            <a:picLocks noChangeAspect="1" noChangeArrowheads="1"/>
          </p:cNvPicPr>
          <p:nvPr userDrawn="1"/>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3263464" y="2628571"/>
            <a:ext cx="631823" cy="6289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56" name="グループ化 55">
            <a:extLst>
              <a:ext uri="{FF2B5EF4-FFF2-40B4-BE49-F238E27FC236}">
                <a16:creationId xmlns:a16="http://schemas.microsoft.com/office/drawing/2014/main" id="{97DF6F1A-525A-4ACA-B9C3-08E228A63586}"/>
              </a:ext>
            </a:extLst>
          </p:cNvPr>
          <p:cNvGrpSpPr/>
          <p:nvPr userDrawn="1"/>
        </p:nvGrpSpPr>
        <p:grpSpPr>
          <a:xfrm rot="544062">
            <a:off x="8621139" y="2370554"/>
            <a:ext cx="594864" cy="564816"/>
            <a:chOff x="2723894" y="936005"/>
            <a:chExt cx="2425139" cy="2301962"/>
          </a:xfrm>
          <a:effectLst>
            <a:outerShdw blurRad="38100" dist="38100" dir="8100000" algn="tr" rotWithShape="0">
              <a:prstClr val="black">
                <a:alpha val="40000"/>
              </a:prstClr>
            </a:outerShdw>
          </a:effectLst>
        </p:grpSpPr>
        <p:grpSp>
          <p:nvGrpSpPr>
            <p:cNvPr id="57" name="グループ化 56">
              <a:extLst>
                <a:ext uri="{FF2B5EF4-FFF2-40B4-BE49-F238E27FC236}">
                  <a16:creationId xmlns:a16="http://schemas.microsoft.com/office/drawing/2014/main" id="{B1A43C54-3BB8-4560-8CA8-9BE193DACAB9}"/>
                </a:ext>
              </a:extLst>
            </p:cNvPr>
            <p:cNvGrpSpPr/>
            <p:nvPr/>
          </p:nvGrpSpPr>
          <p:grpSpPr>
            <a:xfrm>
              <a:off x="2991168" y="1221263"/>
              <a:ext cx="1944215" cy="1771248"/>
              <a:chOff x="2991168" y="1221263"/>
              <a:chExt cx="1944215" cy="1771248"/>
            </a:xfrm>
          </p:grpSpPr>
          <p:sp>
            <p:nvSpPr>
              <p:cNvPr id="59" name="円/楕円 80">
                <a:extLst>
                  <a:ext uri="{FF2B5EF4-FFF2-40B4-BE49-F238E27FC236}">
                    <a16:creationId xmlns:a16="http://schemas.microsoft.com/office/drawing/2014/main" id="{861B9D88-555F-4898-8EC1-37FC5494FB1D}"/>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60" name="角丸四角形 81">
                <a:extLst>
                  <a:ext uri="{FF2B5EF4-FFF2-40B4-BE49-F238E27FC236}">
                    <a16:creationId xmlns:a16="http://schemas.microsoft.com/office/drawing/2014/main" id="{417462B2-3AEB-4CF1-AD8E-585173EA9DA5}"/>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58" name="Picture 2" descr="C:\Users\toa27839.TOA\AppData\Local\Temp\notesEA312D\Bubble_material_noshadow-01.png">
              <a:extLst>
                <a:ext uri="{FF2B5EF4-FFF2-40B4-BE49-F238E27FC236}">
                  <a16:creationId xmlns:a16="http://schemas.microsoft.com/office/drawing/2014/main" id="{77951912-AF46-4EB0-A52E-894B0A5C354D}"/>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61" name="正方形/長方形 60">
            <a:extLst>
              <a:ext uri="{FF2B5EF4-FFF2-40B4-BE49-F238E27FC236}">
                <a16:creationId xmlns:a16="http://schemas.microsoft.com/office/drawing/2014/main" id="{FDCB7452-7588-4B36-8776-BD857FA6BEBA}"/>
              </a:ext>
            </a:extLst>
          </p:cNvPr>
          <p:cNvSpPr/>
          <p:nvPr userDrawn="1"/>
        </p:nvSpPr>
        <p:spPr>
          <a:xfrm>
            <a:off x="6550645" y="3265632"/>
            <a:ext cx="2230947" cy="400138"/>
          </a:xfrm>
          <a:prstGeom prst="rect">
            <a:avLst/>
          </a:prstGeom>
        </p:spPr>
        <p:txBody>
          <a:bodyPr wrap="square" lIns="137187" tIns="68594" rIns="137187" bIns="68594">
            <a:spAutoFit/>
          </a:bodyPr>
          <a:lstStyle/>
          <a:p>
            <a:pPr algn="r"/>
            <a:r>
              <a:rPr lang="en-US" altLang="ja-JP" sz="1700" dirty="0">
                <a:solidFill>
                  <a:srgbClr val="5F5F5F"/>
                </a:solidFill>
                <a:latin typeface="Calibri"/>
              </a:rPr>
              <a:t>Priority 001 - 1024</a:t>
            </a:r>
            <a:endParaRPr lang="ja-JP" altLang="en-US" sz="1700" dirty="0">
              <a:solidFill>
                <a:srgbClr val="5F5F5F"/>
              </a:solidFill>
              <a:latin typeface="Calibri"/>
            </a:endParaRPr>
          </a:p>
        </p:txBody>
      </p:sp>
      <p:grpSp>
        <p:nvGrpSpPr>
          <p:cNvPr id="62" name="グループ化 61">
            <a:extLst>
              <a:ext uri="{FF2B5EF4-FFF2-40B4-BE49-F238E27FC236}">
                <a16:creationId xmlns:a16="http://schemas.microsoft.com/office/drawing/2014/main" id="{748743AE-DDBC-411D-9C5B-74B047E10E06}"/>
              </a:ext>
            </a:extLst>
          </p:cNvPr>
          <p:cNvGrpSpPr/>
          <p:nvPr userDrawn="1"/>
        </p:nvGrpSpPr>
        <p:grpSpPr>
          <a:xfrm>
            <a:off x="9884022" y="4579292"/>
            <a:ext cx="3105033" cy="943056"/>
            <a:chOff x="9467026" y="3132238"/>
            <a:chExt cx="3105033" cy="943056"/>
          </a:xfrm>
        </p:grpSpPr>
        <p:sp>
          <p:nvSpPr>
            <p:cNvPr id="63" name="正方形/長方形 62">
              <a:extLst>
                <a:ext uri="{FF2B5EF4-FFF2-40B4-BE49-F238E27FC236}">
                  <a16:creationId xmlns:a16="http://schemas.microsoft.com/office/drawing/2014/main" id="{B8E8F087-A678-45C1-AD20-886DBFC1AA32}"/>
                </a:ext>
              </a:extLst>
            </p:cNvPr>
            <p:cNvSpPr/>
            <p:nvPr/>
          </p:nvSpPr>
          <p:spPr>
            <a:xfrm>
              <a:off x="10510446" y="3516422"/>
              <a:ext cx="939390" cy="363014"/>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500" dirty="0">
                  <a:solidFill>
                    <a:schemeClr val="accent1">
                      <a:lumMod val="10000"/>
                    </a:schemeClr>
                  </a:solidFill>
                </a:rPr>
                <a:t>General</a:t>
              </a:r>
              <a:endParaRPr lang="en-US" altLang="ja-JP" sz="1200" dirty="0">
                <a:solidFill>
                  <a:schemeClr val="accent1">
                    <a:lumMod val="10000"/>
                  </a:schemeClr>
                </a:solidFill>
              </a:endParaRPr>
            </a:p>
            <a:p>
              <a:pPr algn="ctr" defTabSz="700228">
                <a:lnSpc>
                  <a:spcPts val="800"/>
                </a:lnSpc>
              </a:pPr>
              <a:r>
                <a:rPr lang="en-US" altLang="ja-JP" sz="1050" dirty="0">
                  <a:solidFill>
                    <a:schemeClr val="accent1">
                      <a:lumMod val="10000"/>
                    </a:schemeClr>
                  </a:solidFill>
                </a:rPr>
                <a:t>(BGM cut)</a:t>
              </a:r>
              <a:endParaRPr lang="ja-JP" altLang="en-US" sz="1050" dirty="0">
                <a:solidFill>
                  <a:schemeClr val="accent1">
                    <a:lumMod val="10000"/>
                  </a:schemeClr>
                </a:solidFill>
              </a:endParaRPr>
            </a:p>
          </p:txBody>
        </p:sp>
        <p:sp>
          <p:nvSpPr>
            <p:cNvPr id="64" name="正方形/長方形 63">
              <a:extLst>
                <a:ext uri="{FF2B5EF4-FFF2-40B4-BE49-F238E27FC236}">
                  <a16:creationId xmlns:a16="http://schemas.microsoft.com/office/drawing/2014/main" id="{4866D2D5-B523-4EF0-A9F2-CD07DECECC99}"/>
                </a:ext>
              </a:extLst>
            </p:cNvPr>
            <p:cNvSpPr/>
            <p:nvPr/>
          </p:nvSpPr>
          <p:spPr>
            <a:xfrm>
              <a:off x="9692881" y="3516422"/>
              <a:ext cx="811904" cy="363014"/>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defTabSz="700228"/>
              <a:r>
                <a:rPr lang="en-US" altLang="ja-JP" sz="1500" dirty="0">
                  <a:solidFill>
                    <a:schemeClr val="accent1">
                      <a:lumMod val="10000"/>
                    </a:schemeClr>
                  </a:solidFill>
                </a:rPr>
                <a:t>BGM</a:t>
              </a:r>
              <a:endParaRPr lang="en-US" altLang="ja-JP" sz="1200" dirty="0">
                <a:solidFill>
                  <a:srgbClr val="4F81BD">
                    <a:lumMod val="10000"/>
                  </a:srgbClr>
                </a:solidFill>
              </a:endParaRPr>
            </a:p>
            <a:p>
              <a:pPr lvl="0" algn="ctr" defTabSz="700228">
                <a:lnSpc>
                  <a:spcPts val="800"/>
                </a:lnSpc>
              </a:pPr>
              <a:r>
                <a:rPr lang="en-US" altLang="ja-JP" sz="1050" dirty="0">
                  <a:solidFill>
                    <a:srgbClr val="4F81BD">
                      <a:lumMod val="10000"/>
                    </a:srgbClr>
                  </a:solidFill>
                </a:rPr>
                <a:t> (any)</a:t>
              </a:r>
              <a:endParaRPr lang="ja-JP" altLang="en-US" sz="1500" dirty="0">
                <a:solidFill>
                  <a:schemeClr val="accent1">
                    <a:lumMod val="10000"/>
                  </a:schemeClr>
                </a:solidFill>
              </a:endParaRPr>
            </a:p>
          </p:txBody>
        </p:sp>
        <p:sp>
          <p:nvSpPr>
            <p:cNvPr id="65" name="正方形/長方形 64">
              <a:extLst>
                <a:ext uri="{FF2B5EF4-FFF2-40B4-BE49-F238E27FC236}">
                  <a16:creationId xmlns:a16="http://schemas.microsoft.com/office/drawing/2014/main" id="{FBE69032-F2ED-4F12-BCBB-ACE5B18B68F7}"/>
                </a:ext>
              </a:extLst>
            </p:cNvPr>
            <p:cNvSpPr/>
            <p:nvPr/>
          </p:nvSpPr>
          <p:spPr>
            <a:xfrm>
              <a:off x="11449836" y="3516422"/>
              <a:ext cx="811904" cy="363014"/>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endParaRPr lang="ja-JP" altLang="en-US" sz="1500" dirty="0">
                <a:solidFill>
                  <a:schemeClr val="accent1">
                    <a:lumMod val="10000"/>
                  </a:schemeClr>
                </a:solidFill>
              </a:endParaRPr>
            </a:p>
          </p:txBody>
        </p:sp>
        <p:grpSp>
          <p:nvGrpSpPr>
            <p:cNvPr id="66" name="グループ化 65">
              <a:extLst>
                <a:ext uri="{FF2B5EF4-FFF2-40B4-BE49-F238E27FC236}">
                  <a16:creationId xmlns:a16="http://schemas.microsoft.com/office/drawing/2014/main" id="{885ED552-1DC7-4779-9D06-5D6E4BCB8695}"/>
                </a:ext>
              </a:extLst>
            </p:cNvPr>
            <p:cNvGrpSpPr/>
            <p:nvPr/>
          </p:nvGrpSpPr>
          <p:grpSpPr>
            <a:xfrm>
              <a:off x="9467026" y="3132238"/>
              <a:ext cx="3105033" cy="943056"/>
              <a:chOff x="9467026" y="3132238"/>
              <a:chExt cx="3105033" cy="943056"/>
            </a:xfrm>
          </p:grpSpPr>
          <p:sp>
            <p:nvSpPr>
              <p:cNvPr id="67" name="フリーフォーム: 図形 66">
                <a:extLst>
                  <a:ext uri="{FF2B5EF4-FFF2-40B4-BE49-F238E27FC236}">
                    <a16:creationId xmlns:a16="http://schemas.microsoft.com/office/drawing/2014/main" id="{104C2351-1F5F-4275-A72D-947622AE2B45}"/>
                  </a:ext>
                </a:extLst>
              </p:cNvPr>
              <p:cNvSpPr/>
              <p:nvPr/>
            </p:nvSpPr>
            <p:spPr>
              <a:xfrm>
                <a:off x="9682104" y="3168415"/>
                <a:ext cx="2889955" cy="714963"/>
              </a:xfrm>
              <a:custGeom>
                <a:avLst/>
                <a:gdLst>
                  <a:gd name="connsiteX0" fmla="*/ 0 w 2889955"/>
                  <a:gd name="connsiteY0" fmla="*/ 0 h 714963"/>
                  <a:gd name="connsiteX1" fmla="*/ 0 w 2889955"/>
                  <a:gd name="connsiteY1" fmla="*/ 714963 h 714963"/>
                  <a:gd name="connsiteX2" fmla="*/ 2889955 w 2889955"/>
                  <a:gd name="connsiteY2" fmla="*/ 714963 h 714963"/>
                </a:gdLst>
                <a:ahLst/>
                <a:cxnLst>
                  <a:cxn ang="0">
                    <a:pos x="connsiteX0" y="connsiteY0"/>
                  </a:cxn>
                  <a:cxn ang="0">
                    <a:pos x="connsiteX1" y="connsiteY1"/>
                  </a:cxn>
                  <a:cxn ang="0">
                    <a:pos x="connsiteX2" y="connsiteY2"/>
                  </a:cxn>
                </a:cxnLst>
                <a:rect l="l" t="t" r="r" b="b"/>
                <a:pathLst>
                  <a:path w="2889955" h="714963">
                    <a:moveTo>
                      <a:pt x="0" y="0"/>
                    </a:moveTo>
                    <a:lnTo>
                      <a:pt x="0" y="714963"/>
                    </a:lnTo>
                    <a:lnTo>
                      <a:pt x="2889955" y="714963"/>
                    </a:lnTo>
                  </a:path>
                </a:pathLst>
              </a:custGeom>
              <a:noFill/>
              <a:ln>
                <a:solidFill>
                  <a:schemeClr val="bg1">
                    <a:lumMod val="50000"/>
                  </a:schemeClr>
                </a:solidFill>
                <a:headEnd type="triangl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正方形/長方形 67">
                <a:extLst>
                  <a:ext uri="{FF2B5EF4-FFF2-40B4-BE49-F238E27FC236}">
                    <a16:creationId xmlns:a16="http://schemas.microsoft.com/office/drawing/2014/main" id="{76FF9C53-FF2E-4962-A24E-8E3C6AB8D1ED}"/>
                  </a:ext>
                </a:extLst>
              </p:cNvPr>
              <p:cNvSpPr/>
              <p:nvPr/>
            </p:nvSpPr>
            <p:spPr>
              <a:xfrm rot="16200000">
                <a:off x="9298658" y="3300606"/>
                <a:ext cx="582958" cy="246221"/>
              </a:xfrm>
              <a:prstGeom prst="rect">
                <a:avLst/>
              </a:prstGeom>
            </p:spPr>
            <p:txBody>
              <a:bodyPr wrap="square">
                <a:spAutoFit/>
              </a:bodyPr>
              <a:lstStyle/>
              <a:p>
                <a:pPr algn="r"/>
                <a:r>
                  <a:rPr lang="en-US" altLang="ja-JP" sz="1000" dirty="0">
                    <a:solidFill>
                      <a:schemeClr val="bg1">
                        <a:lumMod val="50000"/>
                      </a:schemeClr>
                    </a:solidFill>
                    <a:latin typeface="+mj-lt"/>
                  </a:rPr>
                  <a:t>volume</a:t>
                </a:r>
                <a:endParaRPr lang="ja-JP" altLang="en-US" sz="1000" dirty="0">
                  <a:solidFill>
                    <a:schemeClr val="bg1">
                      <a:lumMod val="50000"/>
                    </a:schemeClr>
                  </a:solidFill>
                  <a:latin typeface="+mj-lt"/>
                </a:endParaRPr>
              </a:p>
            </p:txBody>
          </p:sp>
          <p:sp>
            <p:nvSpPr>
              <p:cNvPr id="69" name="正方形/長方形 68">
                <a:extLst>
                  <a:ext uri="{FF2B5EF4-FFF2-40B4-BE49-F238E27FC236}">
                    <a16:creationId xmlns:a16="http://schemas.microsoft.com/office/drawing/2014/main" id="{6AD0808C-C0AF-412C-BB07-6BEE1E5645A7}"/>
                  </a:ext>
                </a:extLst>
              </p:cNvPr>
              <p:cNvSpPr/>
              <p:nvPr/>
            </p:nvSpPr>
            <p:spPr>
              <a:xfrm>
                <a:off x="12076836" y="3829073"/>
                <a:ext cx="423514" cy="246221"/>
              </a:xfrm>
              <a:prstGeom prst="rect">
                <a:avLst/>
              </a:prstGeom>
            </p:spPr>
            <p:txBody>
              <a:bodyPr wrap="none">
                <a:spAutoFit/>
              </a:bodyPr>
              <a:lstStyle/>
              <a:p>
                <a:pPr algn="ctr"/>
                <a:r>
                  <a:rPr lang="en-US" altLang="ja-JP" sz="1000" dirty="0">
                    <a:solidFill>
                      <a:schemeClr val="bg1">
                        <a:lumMod val="50000"/>
                      </a:schemeClr>
                    </a:solidFill>
                    <a:latin typeface="+mj-lt"/>
                  </a:rPr>
                  <a:t>time</a:t>
                </a:r>
                <a:endParaRPr lang="ja-JP" altLang="en-US" sz="1000" dirty="0">
                  <a:solidFill>
                    <a:schemeClr val="bg1">
                      <a:lumMod val="50000"/>
                    </a:schemeClr>
                  </a:solidFill>
                  <a:latin typeface="+mj-lt"/>
                </a:endParaRPr>
              </a:p>
            </p:txBody>
          </p:sp>
        </p:grpSp>
      </p:grpSp>
      <p:grpSp>
        <p:nvGrpSpPr>
          <p:cNvPr id="70" name="グループ化 69">
            <a:extLst>
              <a:ext uri="{FF2B5EF4-FFF2-40B4-BE49-F238E27FC236}">
                <a16:creationId xmlns:a16="http://schemas.microsoft.com/office/drawing/2014/main" id="{EDEFB428-C6A6-41EB-A215-F0AF4D8326DD}"/>
              </a:ext>
            </a:extLst>
          </p:cNvPr>
          <p:cNvGrpSpPr/>
          <p:nvPr userDrawn="1"/>
        </p:nvGrpSpPr>
        <p:grpSpPr>
          <a:xfrm>
            <a:off x="9883130" y="5497319"/>
            <a:ext cx="3105033" cy="943056"/>
            <a:chOff x="9466134" y="3966565"/>
            <a:chExt cx="3105033" cy="943056"/>
          </a:xfrm>
        </p:grpSpPr>
        <p:sp>
          <p:nvSpPr>
            <p:cNvPr id="71" name="正方形/長方形 70">
              <a:extLst>
                <a:ext uri="{FF2B5EF4-FFF2-40B4-BE49-F238E27FC236}">
                  <a16:creationId xmlns:a16="http://schemas.microsoft.com/office/drawing/2014/main" id="{4C22F0CB-312D-4353-961D-F68D7EE8B1A7}"/>
                </a:ext>
              </a:extLst>
            </p:cNvPr>
            <p:cNvSpPr/>
            <p:nvPr/>
          </p:nvSpPr>
          <p:spPr>
            <a:xfrm>
              <a:off x="10510446" y="4064016"/>
              <a:ext cx="939390" cy="316564"/>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500" dirty="0">
                  <a:solidFill>
                    <a:schemeClr val="accent1">
                      <a:lumMod val="10000"/>
                    </a:schemeClr>
                  </a:solidFill>
                </a:rPr>
                <a:t>General</a:t>
              </a:r>
              <a:endParaRPr lang="en-US" altLang="ja-JP" sz="1200" dirty="0">
                <a:solidFill>
                  <a:schemeClr val="accent1">
                    <a:lumMod val="10000"/>
                  </a:schemeClr>
                </a:solidFill>
              </a:endParaRPr>
            </a:p>
            <a:p>
              <a:pPr algn="ctr" defTabSz="700228">
                <a:lnSpc>
                  <a:spcPts val="800"/>
                </a:lnSpc>
              </a:pPr>
              <a:r>
                <a:rPr lang="en-US" altLang="ja-JP" sz="1050" dirty="0">
                  <a:solidFill>
                    <a:schemeClr val="accent1">
                      <a:lumMod val="10000"/>
                    </a:schemeClr>
                  </a:solidFill>
                </a:rPr>
                <a:t>(Mixing)</a:t>
              </a:r>
              <a:endParaRPr lang="ja-JP" altLang="en-US" sz="1050" dirty="0">
                <a:solidFill>
                  <a:schemeClr val="accent1">
                    <a:lumMod val="10000"/>
                  </a:schemeClr>
                </a:solidFill>
              </a:endParaRPr>
            </a:p>
          </p:txBody>
        </p:sp>
        <p:sp>
          <p:nvSpPr>
            <p:cNvPr id="72" name="正方形/長方形 71">
              <a:extLst>
                <a:ext uri="{FF2B5EF4-FFF2-40B4-BE49-F238E27FC236}">
                  <a16:creationId xmlns:a16="http://schemas.microsoft.com/office/drawing/2014/main" id="{42383990-1FFD-4FAE-A228-DC376A0305F6}"/>
                </a:ext>
              </a:extLst>
            </p:cNvPr>
            <p:cNvSpPr/>
            <p:nvPr/>
          </p:nvSpPr>
          <p:spPr>
            <a:xfrm>
              <a:off x="9692880" y="4380580"/>
              <a:ext cx="2568859" cy="34036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defTabSz="700228"/>
              <a:r>
                <a:rPr lang="ja-JP" altLang="en-US" sz="1500" dirty="0">
                  <a:solidFill>
                    <a:schemeClr val="accent1">
                      <a:lumMod val="10000"/>
                    </a:schemeClr>
                  </a:solidFill>
                </a:rPr>
                <a:t>     </a:t>
              </a:r>
              <a:r>
                <a:rPr lang="en-US" altLang="ja-JP" sz="1500" dirty="0">
                  <a:solidFill>
                    <a:srgbClr val="4F81BD">
                      <a:lumMod val="10000"/>
                    </a:srgbClr>
                  </a:solidFill>
                </a:rPr>
                <a:t>BGM</a:t>
              </a:r>
              <a:endParaRPr lang="en-US" altLang="ja-JP" sz="1200" dirty="0">
                <a:solidFill>
                  <a:srgbClr val="4F81BD">
                    <a:lumMod val="10000"/>
                  </a:srgbClr>
                </a:solidFill>
              </a:endParaRPr>
            </a:p>
            <a:p>
              <a:pPr lvl="0" defTabSz="700228">
                <a:lnSpc>
                  <a:spcPts val="800"/>
                </a:lnSpc>
              </a:pPr>
              <a:r>
                <a:rPr lang="en-US" altLang="ja-JP" sz="1050" dirty="0">
                  <a:solidFill>
                    <a:srgbClr val="4F81BD">
                      <a:lumMod val="10000"/>
                    </a:srgbClr>
                  </a:solidFill>
                </a:rPr>
                <a:t>      (Mixing)</a:t>
              </a:r>
              <a:endParaRPr lang="ja-JP" altLang="en-US" sz="1050" dirty="0">
                <a:solidFill>
                  <a:srgbClr val="4F81BD">
                    <a:lumMod val="10000"/>
                  </a:srgbClr>
                </a:solidFill>
              </a:endParaRPr>
            </a:p>
          </p:txBody>
        </p:sp>
        <p:grpSp>
          <p:nvGrpSpPr>
            <p:cNvPr id="73" name="グループ化 72">
              <a:extLst>
                <a:ext uri="{FF2B5EF4-FFF2-40B4-BE49-F238E27FC236}">
                  <a16:creationId xmlns:a16="http://schemas.microsoft.com/office/drawing/2014/main" id="{496785F5-3802-4FB8-A714-A0EC5CFD066B}"/>
                </a:ext>
              </a:extLst>
            </p:cNvPr>
            <p:cNvGrpSpPr/>
            <p:nvPr/>
          </p:nvGrpSpPr>
          <p:grpSpPr>
            <a:xfrm>
              <a:off x="9466134" y="3966565"/>
              <a:ext cx="3105033" cy="943056"/>
              <a:chOff x="9467026" y="3132238"/>
              <a:chExt cx="3105033" cy="943056"/>
            </a:xfrm>
          </p:grpSpPr>
          <p:sp>
            <p:nvSpPr>
              <p:cNvPr id="74" name="フリーフォーム: 図形 73">
                <a:extLst>
                  <a:ext uri="{FF2B5EF4-FFF2-40B4-BE49-F238E27FC236}">
                    <a16:creationId xmlns:a16="http://schemas.microsoft.com/office/drawing/2014/main" id="{3A0A9A09-8F4F-4D0C-8896-8DF319667FE7}"/>
                  </a:ext>
                </a:extLst>
              </p:cNvPr>
              <p:cNvSpPr/>
              <p:nvPr/>
            </p:nvSpPr>
            <p:spPr>
              <a:xfrm>
                <a:off x="9682104" y="3168415"/>
                <a:ext cx="2889955" cy="714963"/>
              </a:xfrm>
              <a:custGeom>
                <a:avLst/>
                <a:gdLst>
                  <a:gd name="connsiteX0" fmla="*/ 0 w 2889955"/>
                  <a:gd name="connsiteY0" fmla="*/ 0 h 714963"/>
                  <a:gd name="connsiteX1" fmla="*/ 0 w 2889955"/>
                  <a:gd name="connsiteY1" fmla="*/ 714963 h 714963"/>
                  <a:gd name="connsiteX2" fmla="*/ 2889955 w 2889955"/>
                  <a:gd name="connsiteY2" fmla="*/ 714963 h 714963"/>
                </a:gdLst>
                <a:ahLst/>
                <a:cxnLst>
                  <a:cxn ang="0">
                    <a:pos x="connsiteX0" y="connsiteY0"/>
                  </a:cxn>
                  <a:cxn ang="0">
                    <a:pos x="connsiteX1" y="connsiteY1"/>
                  </a:cxn>
                  <a:cxn ang="0">
                    <a:pos x="connsiteX2" y="connsiteY2"/>
                  </a:cxn>
                </a:cxnLst>
                <a:rect l="l" t="t" r="r" b="b"/>
                <a:pathLst>
                  <a:path w="2889955" h="714963">
                    <a:moveTo>
                      <a:pt x="0" y="0"/>
                    </a:moveTo>
                    <a:lnTo>
                      <a:pt x="0" y="714963"/>
                    </a:lnTo>
                    <a:lnTo>
                      <a:pt x="2889955" y="714963"/>
                    </a:lnTo>
                  </a:path>
                </a:pathLst>
              </a:custGeom>
              <a:noFill/>
              <a:ln>
                <a:solidFill>
                  <a:schemeClr val="bg1">
                    <a:lumMod val="50000"/>
                  </a:schemeClr>
                </a:solidFill>
                <a:headEnd type="triangl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正方形/長方形 74">
                <a:extLst>
                  <a:ext uri="{FF2B5EF4-FFF2-40B4-BE49-F238E27FC236}">
                    <a16:creationId xmlns:a16="http://schemas.microsoft.com/office/drawing/2014/main" id="{0C255579-964C-4B20-AF3F-2572741CF8E3}"/>
                  </a:ext>
                </a:extLst>
              </p:cNvPr>
              <p:cNvSpPr/>
              <p:nvPr/>
            </p:nvSpPr>
            <p:spPr>
              <a:xfrm rot="16200000">
                <a:off x="9298658" y="3300606"/>
                <a:ext cx="582958" cy="246221"/>
              </a:xfrm>
              <a:prstGeom prst="rect">
                <a:avLst/>
              </a:prstGeom>
            </p:spPr>
            <p:txBody>
              <a:bodyPr wrap="square">
                <a:spAutoFit/>
              </a:bodyPr>
              <a:lstStyle/>
              <a:p>
                <a:pPr algn="r"/>
                <a:r>
                  <a:rPr lang="en-US" altLang="ja-JP" sz="1000" dirty="0">
                    <a:solidFill>
                      <a:schemeClr val="bg1">
                        <a:lumMod val="50000"/>
                      </a:schemeClr>
                    </a:solidFill>
                    <a:latin typeface="+mj-lt"/>
                  </a:rPr>
                  <a:t>volume</a:t>
                </a:r>
                <a:endParaRPr lang="ja-JP" altLang="en-US" sz="1000" dirty="0">
                  <a:solidFill>
                    <a:schemeClr val="bg1">
                      <a:lumMod val="50000"/>
                    </a:schemeClr>
                  </a:solidFill>
                  <a:latin typeface="+mj-lt"/>
                </a:endParaRPr>
              </a:p>
            </p:txBody>
          </p:sp>
          <p:sp>
            <p:nvSpPr>
              <p:cNvPr id="76" name="正方形/長方形 75">
                <a:extLst>
                  <a:ext uri="{FF2B5EF4-FFF2-40B4-BE49-F238E27FC236}">
                    <a16:creationId xmlns:a16="http://schemas.microsoft.com/office/drawing/2014/main" id="{3B4B4ECD-E4BC-41B3-B5A6-99B659266667}"/>
                  </a:ext>
                </a:extLst>
              </p:cNvPr>
              <p:cNvSpPr/>
              <p:nvPr/>
            </p:nvSpPr>
            <p:spPr>
              <a:xfrm>
                <a:off x="12076836" y="3829073"/>
                <a:ext cx="423514" cy="246221"/>
              </a:xfrm>
              <a:prstGeom prst="rect">
                <a:avLst/>
              </a:prstGeom>
            </p:spPr>
            <p:txBody>
              <a:bodyPr wrap="none">
                <a:spAutoFit/>
              </a:bodyPr>
              <a:lstStyle/>
              <a:p>
                <a:pPr algn="ctr"/>
                <a:r>
                  <a:rPr lang="en-US" altLang="ja-JP" sz="1000" dirty="0">
                    <a:solidFill>
                      <a:schemeClr val="bg1">
                        <a:lumMod val="50000"/>
                      </a:schemeClr>
                    </a:solidFill>
                    <a:latin typeface="+mj-lt"/>
                  </a:rPr>
                  <a:t>time</a:t>
                </a:r>
                <a:endParaRPr lang="ja-JP" altLang="en-US" sz="1000" dirty="0">
                  <a:solidFill>
                    <a:schemeClr val="bg1">
                      <a:lumMod val="50000"/>
                    </a:schemeClr>
                  </a:solidFill>
                  <a:latin typeface="+mj-lt"/>
                </a:endParaRPr>
              </a:p>
            </p:txBody>
          </p:sp>
        </p:grpSp>
      </p:grpSp>
      <p:grpSp>
        <p:nvGrpSpPr>
          <p:cNvPr id="77" name="グループ化 76">
            <a:extLst>
              <a:ext uri="{FF2B5EF4-FFF2-40B4-BE49-F238E27FC236}">
                <a16:creationId xmlns:a16="http://schemas.microsoft.com/office/drawing/2014/main" id="{2B164491-9885-4AB4-B12E-A1A7B8A6A856}"/>
              </a:ext>
            </a:extLst>
          </p:cNvPr>
          <p:cNvGrpSpPr/>
          <p:nvPr userDrawn="1"/>
        </p:nvGrpSpPr>
        <p:grpSpPr>
          <a:xfrm>
            <a:off x="9884022" y="6391126"/>
            <a:ext cx="3105033" cy="943056"/>
            <a:chOff x="9467026" y="4752963"/>
            <a:chExt cx="3105033" cy="943056"/>
          </a:xfrm>
        </p:grpSpPr>
        <p:sp>
          <p:nvSpPr>
            <p:cNvPr id="78" name="正方形/長方形 77">
              <a:extLst>
                <a:ext uri="{FF2B5EF4-FFF2-40B4-BE49-F238E27FC236}">
                  <a16:creationId xmlns:a16="http://schemas.microsoft.com/office/drawing/2014/main" id="{FC8115B2-670B-4E5A-897B-4E80DFE8C923}"/>
                </a:ext>
              </a:extLst>
            </p:cNvPr>
            <p:cNvSpPr/>
            <p:nvPr/>
          </p:nvSpPr>
          <p:spPr>
            <a:xfrm>
              <a:off x="10507220" y="5032358"/>
              <a:ext cx="939390" cy="316564"/>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500" dirty="0">
                  <a:solidFill>
                    <a:schemeClr val="accent1">
                      <a:lumMod val="10000"/>
                    </a:schemeClr>
                  </a:solidFill>
                </a:rPr>
                <a:t>General</a:t>
              </a:r>
              <a:endParaRPr lang="en-US" altLang="ja-JP" sz="1200" dirty="0">
                <a:solidFill>
                  <a:schemeClr val="accent1">
                    <a:lumMod val="10000"/>
                  </a:schemeClr>
                </a:solidFill>
              </a:endParaRPr>
            </a:p>
            <a:p>
              <a:pPr algn="ctr" defTabSz="700228">
                <a:lnSpc>
                  <a:spcPts val="800"/>
                </a:lnSpc>
              </a:pPr>
              <a:r>
                <a:rPr lang="en-US" altLang="ja-JP" sz="1050" dirty="0">
                  <a:solidFill>
                    <a:schemeClr val="accent1">
                      <a:lumMod val="10000"/>
                    </a:schemeClr>
                  </a:solidFill>
                </a:rPr>
                <a:t>(Mixing)</a:t>
              </a:r>
              <a:endParaRPr lang="ja-JP" altLang="en-US" sz="1050" dirty="0">
                <a:solidFill>
                  <a:schemeClr val="accent1">
                    <a:lumMod val="10000"/>
                  </a:schemeClr>
                </a:solidFill>
              </a:endParaRPr>
            </a:p>
          </p:txBody>
        </p:sp>
        <p:sp>
          <p:nvSpPr>
            <p:cNvPr id="79" name="正方形/長方形 93">
              <a:extLst>
                <a:ext uri="{FF2B5EF4-FFF2-40B4-BE49-F238E27FC236}">
                  <a16:creationId xmlns:a16="http://schemas.microsoft.com/office/drawing/2014/main" id="{78F9B9E9-B0BE-4F65-99D2-79D6558BE1A8}"/>
                </a:ext>
              </a:extLst>
            </p:cNvPr>
            <p:cNvSpPr/>
            <p:nvPr/>
          </p:nvSpPr>
          <p:spPr>
            <a:xfrm>
              <a:off x="9692881" y="5134098"/>
              <a:ext cx="1010159" cy="363014"/>
            </a:xfrm>
            <a:custGeom>
              <a:avLst/>
              <a:gdLst>
                <a:gd name="connsiteX0" fmla="*/ 0 w 811904"/>
                <a:gd name="connsiteY0" fmla="*/ 0 h 363014"/>
                <a:gd name="connsiteX1" fmla="*/ 811904 w 811904"/>
                <a:gd name="connsiteY1" fmla="*/ 0 h 363014"/>
                <a:gd name="connsiteX2" fmla="*/ 811904 w 811904"/>
                <a:gd name="connsiteY2" fmla="*/ 363014 h 363014"/>
                <a:gd name="connsiteX3" fmla="*/ 0 w 811904"/>
                <a:gd name="connsiteY3" fmla="*/ 363014 h 363014"/>
                <a:gd name="connsiteX4" fmla="*/ 0 w 811904"/>
                <a:gd name="connsiteY4" fmla="*/ 0 h 363014"/>
                <a:gd name="connsiteX0" fmla="*/ 0 w 941377"/>
                <a:gd name="connsiteY0" fmla="*/ 0 h 363014"/>
                <a:gd name="connsiteX1" fmla="*/ 811904 w 941377"/>
                <a:gd name="connsiteY1" fmla="*/ 0 h 363014"/>
                <a:gd name="connsiteX2" fmla="*/ 941377 w 941377"/>
                <a:gd name="connsiteY2" fmla="*/ 363014 h 363014"/>
                <a:gd name="connsiteX3" fmla="*/ 0 w 941377"/>
                <a:gd name="connsiteY3" fmla="*/ 363014 h 363014"/>
                <a:gd name="connsiteX4" fmla="*/ 0 w 941377"/>
                <a:gd name="connsiteY4" fmla="*/ 0 h 363014"/>
                <a:gd name="connsiteX0" fmla="*/ 0 w 1010159"/>
                <a:gd name="connsiteY0" fmla="*/ 0 h 363014"/>
                <a:gd name="connsiteX1" fmla="*/ 811904 w 1010159"/>
                <a:gd name="connsiteY1" fmla="*/ 0 h 363014"/>
                <a:gd name="connsiteX2" fmla="*/ 1010159 w 1010159"/>
                <a:gd name="connsiteY2" fmla="*/ 358968 h 363014"/>
                <a:gd name="connsiteX3" fmla="*/ 0 w 1010159"/>
                <a:gd name="connsiteY3" fmla="*/ 363014 h 363014"/>
                <a:gd name="connsiteX4" fmla="*/ 0 w 1010159"/>
                <a:gd name="connsiteY4" fmla="*/ 0 h 363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0159" h="363014">
                  <a:moveTo>
                    <a:pt x="0" y="0"/>
                  </a:moveTo>
                  <a:lnTo>
                    <a:pt x="811904" y="0"/>
                  </a:lnTo>
                  <a:lnTo>
                    <a:pt x="1010159" y="358968"/>
                  </a:lnTo>
                  <a:lnTo>
                    <a:pt x="0" y="363014"/>
                  </a:lnTo>
                  <a:lnTo>
                    <a:pt x="0" y="0"/>
                  </a:lnTo>
                  <a:close/>
                </a:path>
              </a:pathLst>
            </a:cu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defTabSz="700228"/>
              <a:r>
                <a:rPr lang="en-US" altLang="ja-JP" sz="1500" dirty="0">
                  <a:solidFill>
                    <a:schemeClr val="accent1">
                      <a:lumMod val="10000"/>
                    </a:schemeClr>
                  </a:solidFill>
                </a:rPr>
                <a:t>     BGM</a:t>
              </a:r>
              <a:endParaRPr lang="en-US" altLang="ja-JP" sz="1200" dirty="0">
                <a:solidFill>
                  <a:srgbClr val="4F81BD">
                    <a:lumMod val="10000"/>
                  </a:srgbClr>
                </a:solidFill>
              </a:endParaRPr>
            </a:p>
            <a:p>
              <a:pPr lvl="0" defTabSz="700228">
                <a:lnSpc>
                  <a:spcPts val="800"/>
                </a:lnSpc>
              </a:pPr>
              <a:r>
                <a:rPr lang="en-US" altLang="ja-JP" sz="1050" dirty="0">
                  <a:solidFill>
                    <a:srgbClr val="4F81BD">
                      <a:lumMod val="10000"/>
                    </a:srgbClr>
                  </a:solidFill>
                </a:rPr>
                <a:t>   (Reduction)</a:t>
              </a:r>
              <a:endParaRPr lang="ja-JP" altLang="en-US" sz="1500" dirty="0">
                <a:solidFill>
                  <a:schemeClr val="accent1">
                    <a:lumMod val="10000"/>
                  </a:schemeClr>
                </a:solidFill>
              </a:endParaRPr>
            </a:p>
          </p:txBody>
        </p:sp>
        <p:sp>
          <p:nvSpPr>
            <p:cNvPr id="80" name="正方形/長方形 94">
              <a:extLst>
                <a:ext uri="{FF2B5EF4-FFF2-40B4-BE49-F238E27FC236}">
                  <a16:creationId xmlns:a16="http://schemas.microsoft.com/office/drawing/2014/main" id="{A54CF6EC-4139-42C0-8FDE-85A1E031E699}"/>
                </a:ext>
              </a:extLst>
            </p:cNvPr>
            <p:cNvSpPr/>
            <p:nvPr/>
          </p:nvSpPr>
          <p:spPr>
            <a:xfrm>
              <a:off x="11194935" y="5134098"/>
              <a:ext cx="1066804" cy="363014"/>
            </a:xfrm>
            <a:custGeom>
              <a:avLst/>
              <a:gdLst>
                <a:gd name="connsiteX0" fmla="*/ 0 w 811904"/>
                <a:gd name="connsiteY0" fmla="*/ 0 h 363014"/>
                <a:gd name="connsiteX1" fmla="*/ 811904 w 811904"/>
                <a:gd name="connsiteY1" fmla="*/ 0 h 363014"/>
                <a:gd name="connsiteX2" fmla="*/ 811904 w 811904"/>
                <a:gd name="connsiteY2" fmla="*/ 363014 h 363014"/>
                <a:gd name="connsiteX3" fmla="*/ 0 w 811904"/>
                <a:gd name="connsiteY3" fmla="*/ 363014 h 363014"/>
                <a:gd name="connsiteX4" fmla="*/ 0 w 811904"/>
                <a:gd name="connsiteY4" fmla="*/ 0 h 363014"/>
                <a:gd name="connsiteX0" fmla="*/ 137565 w 949469"/>
                <a:gd name="connsiteY0" fmla="*/ 0 h 363014"/>
                <a:gd name="connsiteX1" fmla="*/ 949469 w 949469"/>
                <a:gd name="connsiteY1" fmla="*/ 0 h 363014"/>
                <a:gd name="connsiteX2" fmla="*/ 949469 w 949469"/>
                <a:gd name="connsiteY2" fmla="*/ 363014 h 363014"/>
                <a:gd name="connsiteX3" fmla="*/ 0 w 949469"/>
                <a:gd name="connsiteY3" fmla="*/ 363014 h 363014"/>
                <a:gd name="connsiteX4" fmla="*/ 137565 w 949469"/>
                <a:gd name="connsiteY4" fmla="*/ 0 h 363014"/>
                <a:gd name="connsiteX0" fmla="*/ 254900 w 1066804"/>
                <a:gd name="connsiteY0" fmla="*/ 0 h 363014"/>
                <a:gd name="connsiteX1" fmla="*/ 1066804 w 1066804"/>
                <a:gd name="connsiteY1" fmla="*/ 0 h 363014"/>
                <a:gd name="connsiteX2" fmla="*/ 1066804 w 1066804"/>
                <a:gd name="connsiteY2" fmla="*/ 363014 h 363014"/>
                <a:gd name="connsiteX3" fmla="*/ 0 w 1066804"/>
                <a:gd name="connsiteY3" fmla="*/ 363014 h 363014"/>
                <a:gd name="connsiteX4" fmla="*/ 254900 w 1066804"/>
                <a:gd name="connsiteY4" fmla="*/ 0 h 363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804" h="363014">
                  <a:moveTo>
                    <a:pt x="254900" y="0"/>
                  </a:moveTo>
                  <a:lnTo>
                    <a:pt x="1066804" y="0"/>
                  </a:lnTo>
                  <a:lnTo>
                    <a:pt x="1066804" y="363014"/>
                  </a:lnTo>
                  <a:lnTo>
                    <a:pt x="0" y="363014"/>
                  </a:lnTo>
                  <a:lnTo>
                    <a:pt x="254900" y="0"/>
                  </a:lnTo>
                  <a:close/>
                </a:path>
              </a:pathLst>
            </a:cu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endParaRPr lang="ja-JP" altLang="en-US" sz="1500" dirty="0">
                <a:solidFill>
                  <a:schemeClr val="accent1">
                    <a:lumMod val="10000"/>
                  </a:schemeClr>
                </a:solidFill>
              </a:endParaRPr>
            </a:p>
          </p:txBody>
        </p:sp>
        <p:sp>
          <p:nvSpPr>
            <p:cNvPr id="81" name="正方形/長方形 80">
              <a:extLst>
                <a:ext uri="{FF2B5EF4-FFF2-40B4-BE49-F238E27FC236}">
                  <a16:creationId xmlns:a16="http://schemas.microsoft.com/office/drawing/2014/main" id="{234C7C17-A718-46EE-8E80-A0A28A834C0B}"/>
                </a:ext>
              </a:extLst>
            </p:cNvPr>
            <p:cNvSpPr/>
            <p:nvPr/>
          </p:nvSpPr>
          <p:spPr>
            <a:xfrm>
              <a:off x="10492264" y="5344190"/>
              <a:ext cx="957572" cy="148631"/>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endParaRPr lang="ja-JP" altLang="en-US" sz="1500" dirty="0">
                <a:solidFill>
                  <a:schemeClr val="accent1">
                    <a:lumMod val="10000"/>
                  </a:schemeClr>
                </a:solidFill>
              </a:endParaRPr>
            </a:p>
          </p:txBody>
        </p:sp>
        <p:grpSp>
          <p:nvGrpSpPr>
            <p:cNvPr id="82" name="グループ化 81">
              <a:extLst>
                <a:ext uri="{FF2B5EF4-FFF2-40B4-BE49-F238E27FC236}">
                  <a16:creationId xmlns:a16="http://schemas.microsoft.com/office/drawing/2014/main" id="{8C260BB3-39C7-4FCF-BFAA-99C816D092BD}"/>
                </a:ext>
              </a:extLst>
            </p:cNvPr>
            <p:cNvGrpSpPr/>
            <p:nvPr/>
          </p:nvGrpSpPr>
          <p:grpSpPr>
            <a:xfrm>
              <a:off x="9467026" y="4752963"/>
              <a:ext cx="3105033" cy="943056"/>
              <a:chOff x="9467026" y="3132238"/>
              <a:chExt cx="3105033" cy="943056"/>
            </a:xfrm>
          </p:grpSpPr>
          <p:sp>
            <p:nvSpPr>
              <p:cNvPr id="83" name="フリーフォーム: 図形 82">
                <a:extLst>
                  <a:ext uri="{FF2B5EF4-FFF2-40B4-BE49-F238E27FC236}">
                    <a16:creationId xmlns:a16="http://schemas.microsoft.com/office/drawing/2014/main" id="{470563B5-9B14-4C78-9A69-17DB76B7FA54}"/>
                  </a:ext>
                </a:extLst>
              </p:cNvPr>
              <p:cNvSpPr/>
              <p:nvPr/>
            </p:nvSpPr>
            <p:spPr>
              <a:xfrm>
                <a:off x="9682104" y="3168415"/>
                <a:ext cx="2889955" cy="714963"/>
              </a:xfrm>
              <a:custGeom>
                <a:avLst/>
                <a:gdLst>
                  <a:gd name="connsiteX0" fmla="*/ 0 w 2889955"/>
                  <a:gd name="connsiteY0" fmla="*/ 0 h 714963"/>
                  <a:gd name="connsiteX1" fmla="*/ 0 w 2889955"/>
                  <a:gd name="connsiteY1" fmla="*/ 714963 h 714963"/>
                  <a:gd name="connsiteX2" fmla="*/ 2889955 w 2889955"/>
                  <a:gd name="connsiteY2" fmla="*/ 714963 h 714963"/>
                </a:gdLst>
                <a:ahLst/>
                <a:cxnLst>
                  <a:cxn ang="0">
                    <a:pos x="connsiteX0" y="connsiteY0"/>
                  </a:cxn>
                  <a:cxn ang="0">
                    <a:pos x="connsiteX1" y="connsiteY1"/>
                  </a:cxn>
                  <a:cxn ang="0">
                    <a:pos x="connsiteX2" y="connsiteY2"/>
                  </a:cxn>
                </a:cxnLst>
                <a:rect l="l" t="t" r="r" b="b"/>
                <a:pathLst>
                  <a:path w="2889955" h="714963">
                    <a:moveTo>
                      <a:pt x="0" y="0"/>
                    </a:moveTo>
                    <a:lnTo>
                      <a:pt x="0" y="714963"/>
                    </a:lnTo>
                    <a:lnTo>
                      <a:pt x="2889955" y="714963"/>
                    </a:lnTo>
                  </a:path>
                </a:pathLst>
              </a:custGeom>
              <a:noFill/>
              <a:ln>
                <a:solidFill>
                  <a:schemeClr val="bg1">
                    <a:lumMod val="50000"/>
                  </a:schemeClr>
                </a:solidFill>
                <a:headEnd type="triangl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正方形/長方形 83">
                <a:extLst>
                  <a:ext uri="{FF2B5EF4-FFF2-40B4-BE49-F238E27FC236}">
                    <a16:creationId xmlns:a16="http://schemas.microsoft.com/office/drawing/2014/main" id="{7D96F339-85FF-4DA6-ACC1-0E766DC4B758}"/>
                  </a:ext>
                </a:extLst>
              </p:cNvPr>
              <p:cNvSpPr/>
              <p:nvPr/>
            </p:nvSpPr>
            <p:spPr>
              <a:xfrm rot="16200000">
                <a:off x="9298658" y="3300606"/>
                <a:ext cx="582958" cy="246221"/>
              </a:xfrm>
              <a:prstGeom prst="rect">
                <a:avLst/>
              </a:prstGeom>
            </p:spPr>
            <p:txBody>
              <a:bodyPr wrap="square">
                <a:spAutoFit/>
              </a:bodyPr>
              <a:lstStyle/>
              <a:p>
                <a:pPr algn="r"/>
                <a:r>
                  <a:rPr lang="en-US" altLang="ja-JP" sz="1000" dirty="0">
                    <a:solidFill>
                      <a:schemeClr val="bg1">
                        <a:lumMod val="50000"/>
                      </a:schemeClr>
                    </a:solidFill>
                    <a:latin typeface="+mj-lt"/>
                  </a:rPr>
                  <a:t>volume</a:t>
                </a:r>
                <a:endParaRPr lang="ja-JP" altLang="en-US" sz="1000" dirty="0">
                  <a:solidFill>
                    <a:schemeClr val="bg1">
                      <a:lumMod val="50000"/>
                    </a:schemeClr>
                  </a:solidFill>
                  <a:latin typeface="+mj-lt"/>
                </a:endParaRPr>
              </a:p>
            </p:txBody>
          </p:sp>
          <p:sp>
            <p:nvSpPr>
              <p:cNvPr id="85" name="正方形/長方形 84">
                <a:extLst>
                  <a:ext uri="{FF2B5EF4-FFF2-40B4-BE49-F238E27FC236}">
                    <a16:creationId xmlns:a16="http://schemas.microsoft.com/office/drawing/2014/main" id="{F52EED5B-7EF1-413E-8D31-B910F13B7C8B}"/>
                  </a:ext>
                </a:extLst>
              </p:cNvPr>
              <p:cNvSpPr/>
              <p:nvPr/>
            </p:nvSpPr>
            <p:spPr>
              <a:xfrm>
                <a:off x="12076836" y="3829073"/>
                <a:ext cx="423514" cy="246221"/>
              </a:xfrm>
              <a:prstGeom prst="rect">
                <a:avLst/>
              </a:prstGeom>
            </p:spPr>
            <p:txBody>
              <a:bodyPr wrap="none">
                <a:spAutoFit/>
              </a:bodyPr>
              <a:lstStyle/>
              <a:p>
                <a:pPr algn="ctr"/>
                <a:r>
                  <a:rPr lang="en-US" altLang="ja-JP" sz="1000" dirty="0">
                    <a:solidFill>
                      <a:schemeClr val="bg1">
                        <a:lumMod val="50000"/>
                      </a:schemeClr>
                    </a:solidFill>
                    <a:latin typeface="+mj-lt"/>
                  </a:rPr>
                  <a:t>time</a:t>
                </a:r>
                <a:endParaRPr lang="ja-JP" altLang="en-US" sz="1000" dirty="0">
                  <a:solidFill>
                    <a:schemeClr val="bg1">
                      <a:lumMod val="50000"/>
                    </a:schemeClr>
                  </a:solidFill>
                  <a:latin typeface="+mj-lt"/>
                </a:endParaRPr>
              </a:p>
            </p:txBody>
          </p:sp>
        </p:grpSp>
      </p:grpSp>
      <p:sp>
        <p:nvSpPr>
          <p:cNvPr id="87" name="正方形/長方形 86">
            <a:extLst>
              <a:ext uri="{FF2B5EF4-FFF2-40B4-BE49-F238E27FC236}">
                <a16:creationId xmlns:a16="http://schemas.microsoft.com/office/drawing/2014/main" id="{5398A417-BCCA-470B-9DB5-548BCC3DC6A6}"/>
              </a:ext>
            </a:extLst>
          </p:cNvPr>
          <p:cNvSpPr/>
          <p:nvPr userDrawn="1"/>
        </p:nvSpPr>
        <p:spPr>
          <a:xfrm>
            <a:off x="2926145" y="6069932"/>
            <a:ext cx="1866938" cy="353971"/>
          </a:xfrm>
          <a:prstGeom prst="rect">
            <a:avLst/>
          </a:prstGeom>
        </p:spPr>
        <p:txBody>
          <a:bodyPr wrap="square" lIns="137187" tIns="68594" rIns="137187" bIns="68594">
            <a:spAutoFit/>
          </a:bodyPr>
          <a:lstStyle/>
          <a:p>
            <a:r>
              <a:rPr lang="en-US" altLang="ja-JP" sz="1400" b="1" dirty="0">
                <a:solidFill>
                  <a:srgbClr val="00B050"/>
                </a:solidFill>
                <a:latin typeface="Calibri"/>
              </a:rPr>
              <a:t>BGM</a:t>
            </a:r>
            <a:r>
              <a:rPr lang="en-US" altLang="ja-JP" sz="1400" dirty="0">
                <a:solidFill>
                  <a:srgbClr val="00B0F0"/>
                </a:solidFill>
                <a:latin typeface="Calibri"/>
              </a:rPr>
              <a:t> </a:t>
            </a:r>
            <a:r>
              <a:rPr lang="en-US" altLang="ja-JP" sz="1400" dirty="0">
                <a:solidFill>
                  <a:srgbClr val="5F5F5F"/>
                </a:solidFill>
                <a:latin typeface="Calibri"/>
              </a:rPr>
              <a:t>broadcast</a:t>
            </a:r>
            <a:endParaRPr lang="ja-JP" altLang="en-US" sz="1050" dirty="0">
              <a:solidFill>
                <a:srgbClr val="5F5F5F"/>
              </a:solidFill>
              <a:latin typeface="Calibri"/>
            </a:endParaRPr>
          </a:p>
        </p:txBody>
      </p:sp>
      <p:sp>
        <p:nvSpPr>
          <p:cNvPr id="88" name="正方形/長方形 87">
            <a:extLst>
              <a:ext uri="{FF2B5EF4-FFF2-40B4-BE49-F238E27FC236}">
                <a16:creationId xmlns:a16="http://schemas.microsoft.com/office/drawing/2014/main" id="{D5276A84-8BB8-4FED-8CF6-6F47D9B57032}"/>
              </a:ext>
            </a:extLst>
          </p:cNvPr>
          <p:cNvSpPr/>
          <p:nvPr userDrawn="1"/>
        </p:nvSpPr>
        <p:spPr>
          <a:xfrm>
            <a:off x="2915127" y="1894279"/>
            <a:ext cx="1866938" cy="353971"/>
          </a:xfrm>
          <a:prstGeom prst="rect">
            <a:avLst/>
          </a:prstGeom>
        </p:spPr>
        <p:txBody>
          <a:bodyPr wrap="square" lIns="137187" tIns="68594" rIns="137187" bIns="68594">
            <a:spAutoFit/>
          </a:bodyPr>
          <a:lstStyle/>
          <a:p>
            <a:r>
              <a:rPr lang="en-US" altLang="ja-JP" sz="1400" b="1" dirty="0">
                <a:solidFill>
                  <a:srgbClr val="FF0000"/>
                </a:solidFill>
                <a:latin typeface="Calibri"/>
              </a:rPr>
              <a:t>Emergency</a:t>
            </a:r>
            <a:r>
              <a:rPr lang="en-US" altLang="ja-JP" sz="1400" dirty="0">
                <a:solidFill>
                  <a:srgbClr val="00B0F0"/>
                </a:solidFill>
                <a:latin typeface="Calibri"/>
              </a:rPr>
              <a:t> </a:t>
            </a:r>
            <a:r>
              <a:rPr lang="en-US" altLang="ja-JP" sz="1400" dirty="0">
                <a:solidFill>
                  <a:srgbClr val="5F5F5F"/>
                </a:solidFill>
                <a:latin typeface="Calibri"/>
              </a:rPr>
              <a:t>broadcast</a:t>
            </a:r>
            <a:endParaRPr lang="ja-JP" altLang="en-US" sz="1050" dirty="0">
              <a:solidFill>
                <a:srgbClr val="5F5F5F"/>
              </a:solidFill>
              <a:latin typeface="Calibri"/>
            </a:endParaRPr>
          </a:p>
        </p:txBody>
      </p:sp>
      <p:sp>
        <p:nvSpPr>
          <p:cNvPr id="89" name="正方形/長方形 88">
            <a:extLst>
              <a:ext uri="{FF2B5EF4-FFF2-40B4-BE49-F238E27FC236}">
                <a16:creationId xmlns:a16="http://schemas.microsoft.com/office/drawing/2014/main" id="{96C83C4A-D2AE-41C7-AB7E-066A5A8FB710}"/>
              </a:ext>
            </a:extLst>
          </p:cNvPr>
          <p:cNvSpPr/>
          <p:nvPr userDrawn="1"/>
        </p:nvSpPr>
        <p:spPr>
          <a:xfrm>
            <a:off x="3801768" y="3338471"/>
            <a:ext cx="1080647" cy="20584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500" dirty="0">
                <a:solidFill>
                  <a:schemeClr val="bg1"/>
                </a:solidFill>
              </a:rPr>
              <a:t>Emergency</a:t>
            </a:r>
            <a:endParaRPr lang="ja-JP" altLang="en-US" sz="1500" dirty="0">
              <a:solidFill>
                <a:schemeClr val="bg1"/>
              </a:solidFill>
            </a:endParaRPr>
          </a:p>
        </p:txBody>
      </p:sp>
      <p:sp>
        <p:nvSpPr>
          <p:cNvPr id="90" name="正方形/長方形 89">
            <a:extLst>
              <a:ext uri="{FF2B5EF4-FFF2-40B4-BE49-F238E27FC236}">
                <a16:creationId xmlns:a16="http://schemas.microsoft.com/office/drawing/2014/main" id="{C4135DF9-1A58-431C-94D8-5584122A3E52}"/>
              </a:ext>
            </a:extLst>
          </p:cNvPr>
          <p:cNvSpPr/>
          <p:nvPr userDrawn="1"/>
        </p:nvSpPr>
        <p:spPr>
          <a:xfrm>
            <a:off x="6848256" y="1916510"/>
            <a:ext cx="1866938" cy="569415"/>
          </a:xfrm>
          <a:prstGeom prst="rect">
            <a:avLst/>
          </a:prstGeom>
        </p:spPr>
        <p:txBody>
          <a:bodyPr wrap="square" lIns="137187" tIns="68594" rIns="137187" bIns="68594">
            <a:spAutoFit/>
          </a:bodyPr>
          <a:lstStyle/>
          <a:p>
            <a:r>
              <a:rPr lang="en-US" altLang="ja-JP" sz="1400" b="1" dirty="0">
                <a:latin typeface="Calibri"/>
              </a:rPr>
              <a:t>Emergency Warning </a:t>
            </a:r>
            <a:r>
              <a:rPr lang="en-US" altLang="ja-JP" sz="1400" dirty="0">
                <a:solidFill>
                  <a:srgbClr val="5F5F5F"/>
                </a:solidFill>
                <a:latin typeface="Calibri"/>
              </a:rPr>
              <a:t>broadcast</a:t>
            </a:r>
            <a:endParaRPr lang="ja-JP" altLang="en-US" sz="1050" dirty="0">
              <a:solidFill>
                <a:srgbClr val="5F5F5F"/>
              </a:solidFill>
              <a:latin typeface="Calibri"/>
            </a:endParaRPr>
          </a:p>
        </p:txBody>
      </p:sp>
      <p:pic>
        <p:nvPicPr>
          <p:cNvPr id="91" name="Picture 2">
            <a:extLst>
              <a:ext uri="{FF2B5EF4-FFF2-40B4-BE49-F238E27FC236}">
                <a16:creationId xmlns:a16="http://schemas.microsoft.com/office/drawing/2014/main" id="{F95593B8-C760-449B-8E35-E1ECBF7397B7}"/>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3978474" y="5260790"/>
            <a:ext cx="458256" cy="6704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8" name="正方形/長方形 37">
            <a:extLst>
              <a:ext uri="{FF2B5EF4-FFF2-40B4-BE49-F238E27FC236}">
                <a16:creationId xmlns:a16="http://schemas.microsoft.com/office/drawing/2014/main" id="{CC516F2D-8AEC-4CBF-A67E-791C59F0D6D7}"/>
              </a:ext>
            </a:extLst>
          </p:cNvPr>
          <p:cNvSpPr/>
          <p:nvPr userDrawn="1"/>
        </p:nvSpPr>
        <p:spPr>
          <a:xfrm>
            <a:off x="4016413" y="5812967"/>
            <a:ext cx="893097" cy="205843"/>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500" dirty="0">
                <a:solidFill>
                  <a:schemeClr val="accent1">
                    <a:lumMod val="10000"/>
                  </a:schemeClr>
                </a:solidFill>
              </a:rPr>
              <a:t>General</a:t>
            </a:r>
            <a:endParaRPr lang="ja-JP" altLang="en-US" sz="1500" dirty="0">
              <a:solidFill>
                <a:schemeClr val="accent1">
                  <a:lumMod val="10000"/>
                </a:schemeClr>
              </a:solidFill>
            </a:endParaRPr>
          </a:p>
        </p:txBody>
      </p:sp>
      <p:sp>
        <p:nvSpPr>
          <p:cNvPr id="92" name="正方形/長方形 91">
            <a:extLst>
              <a:ext uri="{FF2B5EF4-FFF2-40B4-BE49-F238E27FC236}">
                <a16:creationId xmlns:a16="http://schemas.microsoft.com/office/drawing/2014/main" id="{C0A2D401-7007-47E7-8E1E-A6DE3BA9C6AA}"/>
              </a:ext>
            </a:extLst>
          </p:cNvPr>
          <p:cNvSpPr/>
          <p:nvPr userDrawn="1"/>
        </p:nvSpPr>
        <p:spPr>
          <a:xfrm>
            <a:off x="3759768" y="4894594"/>
            <a:ext cx="1325488" cy="400138"/>
          </a:xfrm>
          <a:prstGeom prst="rect">
            <a:avLst/>
          </a:prstGeom>
        </p:spPr>
        <p:txBody>
          <a:bodyPr wrap="square" lIns="137187" tIns="68594" rIns="137187" bIns="68594">
            <a:spAutoFit/>
          </a:bodyPr>
          <a:lstStyle/>
          <a:p>
            <a:pPr algn="l"/>
            <a:r>
              <a:rPr lang="en-US" altLang="ja-JP" sz="1700" dirty="0">
                <a:solidFill>
                  <a:srgbClr val="5F5F5F"/>
                </a:solidFill>
                <a:latin typeface="Calibri"/>
              </a:rPr>
              <a:t>MIC</a:t>
            </a:r>
            <a:endParaRPr lang="ja-JP" altLang="en-US" sz="1700" dirty="0">
              <a:solidFill>
                <a:srgbClr val="5F5F5F"/>
              </a:solidFill>
              <a:latin typeface="Calibri"/>
            </a:endParaRPr>
          </a:p>
        </p:txBody>
      </p:sp>
      <p:sp>
        <p:nvSpPr>
          <p:cNvPr id="93" name="正方形/長方形 92">
            <a:extLst>
              <a:ext uri="{FF2B5EF4-FFF2-40B4-BE49-F238E27FC236}">
                <a16:creationId xmlns:a16="http://schemas.microsoft.com/office/drawing/2014/main" id="{0B623261-82C8-4ED5-A564-C985BC49067F}"/>
              </a:ext>
            </a:extLst>
          </p:cNvPr>
          <p:cNvSpPr/>
          <p:nvPr userDrawn="1"/>
        </p:nvSpPr>
        <p:spPr>
          <a:xfrm>
            <a:off x="4294113" y="4983361"/>
            <a:ext cx="893097" cy="205843"/>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500" dirty="0">
                <a:solidFill>
                  <a:schemeClr val="accent1">
                    <a:lumMod val="10000"/>
                  </a:schemeClr>
                </a:solidFill>
              </a:rPr>
              <a:t>General</a:t>
            </a:r>
            <a:endParaRPr lang="ja-JP" altLang="en-US" sz="1500" dirty="0">
              <a:solidFill>
                <a:schemeClr val="accent1">
                  <a:lumMod val="10000"/>
                </a:schemeClr>
              </a:solidFill>
            </a:endParaRPr>
          </a:p>
        </p:txBody>
      </p:sp>
      <p:sp>
        <p:nvSpPr>
          <p:cNvPr id="19" name="角丸四角形 33">
            <a:extLst>
              <a:ext uri="{FF2B5EF4-FFF2-40B4-BE49-F238E27FC236}">
                <a16:creationId xmlns:a16="http://schemas.microsoft.com/office/drawing/2014/main" id="{011C7A5B-D490-46FB-8791-18301267B383}"/>
              </a:ext>
            </a:extLst>
          </p:cNvPr>
          <p:cNvSpPr/>
          <p:nvPr userDrawn="1"/>
        </p:nvSpPr>
        <p:spPr>
          <a:xfrm>
            <a:off x="4880589" y="5143908"/>
            <a:ext cx="849934" cy="648186"/>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algn="ctr"/>
            <a:r>
              <a:rPr lang="en-US" altLang="ja-JP" dirty="0">
                <a:solidFill>
                  <a:srgbClr val="FFFFFF"/>
                </a:solidFill>
              </a:rPr>
              <a:t>Internal</a:t>
            </a:r>
          </a:p>
          <a:p>
            <a:pPr algn="ctr"/>
            <a:r>
              <a:rPr lang="en-US" altLang="ja-JP" dirty="0">
                <a:solidFill>
                  <a:srgbClr val="FFFFFF"/>
                </a:solidFill>
              </a:rPr>
              <a:t>EV</a:t>
            </a:r>
            <a:endParaRPr lang="ja-JP" altLang="en-US" dirty="0">
              <a:solidFill>
                <a:srgbClr val="FFFFFF"/>
              </a:solidFill>
            </a:endParaRPr>
          </a:p>
        </p:txBody>
      </p:sp>
      <p:sp>
        <p:nvSpPr>
          <p:cNvPr id="94" name="正方形/長方形 93">
            <a:extLst>
              <a:ext uri="{FF2B5EF4-FFF2-40B4-BE49-F238E27FC236}">
                <a16:creationId xmlns:a16="http://schemas.microsoft.com/office/drawing/2014/main" id="{616B96A6-D67D-4A39-BC6B-AFFDC17FFF0F}"/>
              </a:ext>
            </a:extLst>
          </p:cNvPr>
          <p:cNvSpPr/>
          <p:nvPr userDrawn="1"/>
        </p:nvSpPr>
        <p:spPr>
          <a:xfrm>
            <a:off x="3719984" y="2350421"/>
            <a:ext cx="1325488" cy="400138"/>
          </a:xfrm>
          <a:prstGeom prst="rect">
            <a:avLst/>
          </a:prstGeom>
        </p:spPr>
        <p:txBody>
          <a:bodyPr wrap="square" lIns="137187" tIns="68594" rIns="137187" bIns="68594">
            <a:spAutoFit/>
          </a:bodyPr>
          <a:lstStyle/>
          <a:p>
            <a:pPr algn="l"/>
            <a:r>
              <a:rPr lang="en-US" altLang="ja-JP" sz="1700" dirty="0">
                <a:solidFill>
                  <a:srgbClr val="5F5F5F"/>
                </a:solidFill>
                <a:latin typeface="Calibri"/>
              </a:rPr>
              <a:t>MIC</a:t>
            </a:r>
            <a:endParaRPr lang="ja-JP" altLang="en-US" sz="1700" dirty="0">
              <a:solidFill>
                <a:srgbClr val="5F5F5F"/>
              </a:solidFill>
              <a:latin typeface="Calibri"/>
            </a:endParaRPr>
          </a:p>
        </p:txBody>
      </p:sp>
      <p:sp>
        <p:nvSpPr>
          <p:cNvPr id="95" name="正方形/長方形 94">
            <a:extLst>
              <a:ext uri="{FF2B5EF4-FFF2-40B4-BE49-F238E27FC236}">
                <a16:creationId xmlns:a16="http://schemas.microsoft.com/office/drawing/2014/main" id="{3F8C87DF-35D5-47A4-BF69-DBF10649B032}"/>
              </a:ext>
            </a:extLst>
          </p:cNvPr>
          <p:cNvSpPr/>
          <p:nvPr userDrawn="1"/>
        </p:nvSpPr>
        <p:spPr>
          <a:xfrm>
            <a:off x="3242332" y="1433825"/>
            <a:ext cx="5882755" cy="507860"/>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rPr>
              <a:t>[B] 7 Types &amp; 1,024 Priorities of Audio Input</a:t>
            </a:r>
            <a:endParaRPr kumimoji="1" lang="ja-JP" altLang="en-US" sz="24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sp>
        <p:nvSpPr>
          <p:cNvPr id="96" name="正方形/長方形 95">
            <a:extLst>
              <a:ext uri="{FF2B5EF4-FFF2-40B4-BE49-F238E27FC236}">
                <a16:creationId xmlns:a16="http://schemas.microsoft.com/office/drawing/2014/main" id="{8974C57E-28AA-4FD9-AC5F-A4F051294243}"/>
              </a:ext>
            </a:extLst>
          </p:cNvPr>
          <p:cNvSpPr/>
          <p:nvPr userDrawn="1"/>
        </p:nvSpPr>
        <p:spPr>
          <a:xfrm>
            <a:off x="2861888" y="833632"/>
            <a:ext cx="3300317" cy="600193"/>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rPr>
              <a:t>Detail of Broadcast</a:t>
            </a:r>
            <a:endParaRPr kumimoji="1" lang="ja-JP" altLang="en-US" sz="30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pic>
        <p:nvPicPr>
          <p:cNvPr id="97" name="図 96">
            <a:extLst>
              <a:ext uri="{FF2B5EF4-FFF2-40B4-BE49-F238E27FC236}">
                <a16:creationId xmlns:a16="http://schemas.microsoft.com/office/drawing/2014/main" id="{8C8E3FCC-F06C-4A50-9BE5-55C48814E782}"/>
              </a:ext>
            </a:extLst>
          </p:cNvPr>
          <p:cNvPicPr>
            <a:picLocks noChangeAspect="1"/>
          </p:cNvPicPr>
          <p:nvPr userDrawn="1"/>
        </p:nvPicPr>
        <p:blipFill>
          <a:blip r:embed="rId5"/>
          <a:stretch>
            <a:fillRect/>
          </a:stretch>
        </p:blipFill>
        <p:spPr>
          <a:xfrm>
            <a:off x="10243170" y="834876"/>
            <a:ext cx="2648922" cy="1536375"/>
          </a:xfrm>
          <a:prstGeom prst="rect">
            <a:avLst/>
          </a:prstGeom>
          <a:ln>
            <a:solidFill>
              <a:schemeClr val="bg1">
                <a:lumMod val="50000"/>
              </a:schemeClr>
            </a:solidFill>
          </a:ln>
        </p:spPr>
      </p:pic>
    </p:spTree>
    <p:extLst>
      <p:ext uri="{BB962C8B-B14F-4D97-AF65-F5344CB8AC3E}">
        <p14:creationId xmlns:p14="http://schemas.microsoft.com/office/powerpoint/2010/main" val="1359674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縦書きタイトルと&#10;縦書きテキスト">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6672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ユーザー設定レイアウト">
    <p:spTree>
      <p:nvGrpSpPr>
        <p:cNvPr id="1" name=""/>
        <p:cNvGrpSpPr/>
        <p:nvPr/>
      </p:nvGrpSpPr>
      <p:grpSpPr>
        <a:xfrm>
          <a:off x="0" y="0"/>
          <a:ext cx="0" cy="0"/>
          <a:chOff x="0" y="0"/>
          <a:chExt cx="0" cy="0"/>
        </a:xfrm>
      </p:grpSpPr>
      <p:sp>
        <p:nvSpPr>
          <p:cNvPr id="68" name="フリーフォーム: 図形 67">
            <a:extLst>
              <a:ext uri="{FF2B5EF4-FFF2-40B4-BE49-F238E27FC236}">
                <a16:creationId xmlns:a16="http://schemas.microsoft.com/office/drawing/2014/main" id="{29FFE567-602D-4CE7-A231-440A1AD201F1}"/>
              </a:ext>
            </a:extLst>
          </p:cNvPr>
          <p:cNvSpPr/>
          <p:nvPr userDrawn="1"/>
        </p:nvSpPr>
        <p:spPr>
          <a:xfrm>
            <a:off x="11304165" y="4388454"/>
            <a:ext cx="2076275" cy="356532"/>
          </a:xfrm>
          <a:custGeom>
            <a:avLst/>
            <a:gdLst>
              <a:gd name="connsiteX0" fmla="*/ 0 w 2076275"/>
              <a:gd name="connsiteY0" fmla="*/ 0 h 356532"/>
              <a:gd name="connsiteX1" fmla="*/ 2076275 w 2076275"/>
              <a:gd name="connsiteY1" fmla="*/ 0 h 356532"/>
              <a:gd name="connsiteX2" fmla="*/ 2076275 w 2076275"/>
              <a:gd name="connsiteY2" fmla="*/ 356532 h 356532"/>
            </a:gdLst>
            <a:ahLst/>
            <a:cxnLst>
              <a:cxn ang="0">
                <a:pos x="connsiteX0" y="connsiteY0"/>
              </a:cxn>
              <a:cxn ang="0">
                <a:pos x="connsiteX1" y="connsiteY1"/>
              </a:cxn>
              <a:cxn ang="0">
                <a:pos x="connsiteX2" y="connsiteY2"/>
              </a:cxn>
            </a:cxnLst>
            <a:rect l="l" t="t" r="r" b="b"/>
            <a:pathLst>
              <a:path w="2076275" h="356532">
                <a:moveTo>
                  <a:pt x="0" y="0"/>
                </a:moveTo>
                <a:lnTo>
                  <a:pt x="2076275" y="0"/>
                </a:lnTo>
                <a:lnTo>
                  <a:pt x="2076275" y="356532"/>
                </a:lnTo>
              </a:path>
            </a:pathLst>
          </a:custGeom>
          <a:no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 name="Picture 6" descr="http://www.toa-products.com/preview/rm-210f_pn1j.jpg">
            <a:extLst>
              <a:ext uri="{FF2B5EF4-FFF2-40B4-BE49-F238E27FC236}">
                <a16:creationId xmlns:a16="http://schemas.microsoft.com/office/drawing/2014/main" id="{9C8C22C6-46A9-4560-9D7E-0B1DBFC0701C}"/>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185961" y="5805702"/>
            <a:ext cx="960384" cy="96066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descr="H:\TCL\Products\Products data\VX\VX-3000\Photo\VX-3000 ph2\VX-3000 Bilder\RM-300X_RM 210F.jpg">
            <a:extLst>
              <a:ext uri="{FF2B5EF4-FFF2-40B4-BE49-F238E27FC236}">
                <a16:creationId xmlns:a16="http://schemas.microsoft.com/office/drawing/2014/main" id="{6A623547-BFCC-45E8-BF7D-C05F28BCDFCE}"/>
              </a:ext>
            </a:extLst>
          </p:cNvPr>
          <p:cNvPicPr>
            <a:picLocks noChangeAspect="1" noChangeArrowheads="1"/>
          </p:cNvPicPr>
          <p:nvPr userDrawn="1"/>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3282150" y="2886705"/>
            <a:ext cx="2399067" cy="1995318"/>
          </a:xfrm>
          <a:prstGeom prst="rect">
            <a:avLst/>
          </a:prstGeom>
          <a:noFill/>
          <a:extLst>
            <a:ext uri="{909E8E84-426E-40DD-AFC4-6F175D3DCCD1}">
              <a14:hiddenFill xmlns:a14="http://schemas.microsoft.com/office/drawing/2010/main">
                <a:solidFill>
                  <a:srgbClr val="FFFFFF"/>
                </a:solidFill>
              </a14:hiddenFill>
            </a:ext>
          </a:extLst>
        </p:spPr>
      </p:pic>
      <p:grpSp>
        <p:nvGrpSpPr>
          <p:cNvPr id="5" name="グループ化 4">
            <a:extLst>
              <a:ext uri="{FF2B5EF4-FFF2-40B4-BE49-F238E27FC236}">
                <a16:creationId xmlns:a16="http://schemas.microsoft.com/office/drawing/2014/main" id="{3AC13679-AB42-4925-BF41-61A2F87B76EA}"/>
              </a:ext>
            </a:extLst>
          </p:cNvPr>
          <p:cNvGrpSpPr/>
          <p:nvPr userDrawn="1"/>
        </p:nvGrpSpPr>
        <p:grpSpPr>
          <a:xfrm>
            <a:off x="8606405" y="3008779"/>
            <a:ext cx="2527163" cy="2023626"/>
            <a:chOff x="2843809" y="2806680"/>
            <a:chExt cx="1684580" cy="1348529"/>
          </a:xfrm>
        </p:grpSpPr>
        <p:pic>
          <p:nvPicPr>
            <p:cNvPr id="6" name="Picture 3" descr="H:\TCL\Products\Products data\VX\VX-2000\Pict\rm200xf_pn1e.jpg">
              <a:extLst>
                <a:ext uri="{FF2B5EF4-FFF2-40B4-BE49-F238E27FC236}">
                  <a16:creationId xmlns:a16="http://schemas.microsoft.com/office/drawing/2014/main" id="{DC6C73F7-AFE6-4CF2-B488-E1ABF89B0B1C}"/>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2843809" y="2859782"/>
              <a:ext cx="871198" cy="129542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descr="H:\TCL\Products\Products data\VM\VM-3000\Pict\rm320f_pf1e.jpg">
              <a:extLst>
                <a:ext uri="{FF2B5EF4-FFF2-40B4-BE49-F238E27FC236}">
                  <a16:creationId xmlns:a16="http://schemas.microsoft.com/office/drawing/2014/main" id="{D3267289-BCAD-487A-AEB8-D5DF2E484133}"/>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a:stretch/>
          </p:blipFill>
          <p:spPr bwMode="auto">
            <a:xfrm>
              <a:off x="3715535" y="2806680"/>
              <a:ext cx="812854" cy="1075591"/>
            </a:xfrm>
            <a:prstGeom prst="rect">
              <a:avLst/>
            </a:prstGeom>
            <a:noFill/>
            <a:extLst>
              <a:ext uri="{909E8E84-426E-40DD-AFC4-6F175D3DCCD1}">
                <a14:hiddenFill xmlns:a14="http://schemas.microsoft.com/office/drawing/2010/main">
                  <a:solidFill>
                    <a:srgbClr val="FFFFFF"/>
                  </a:solidFill>
                </a14:hiddenFill>
              </a:ext>
            </a:extLst>
          </p:spPr>
        </p:pic>
      </p:grpSp>
      <p:sp>
        <p:nvSpPr>
          <p:cNvPr id="8" name="正方形/長方形 7">
            <a:extLst>
              <a:ext uri="{FF2B5EF4-FFF2-40B4-BE49-F238E27FC236}">
                <a16:creationId xmlns:a16="http://schemas.microsoft.com/office/drawing/2014/main" id="{13F817C3-CDE4-4071-9082-F73F9257B8DD}"/>
              </a:ext>
            </a:extLst>
          </p:cNvPr>
          <p:cNvSpPr/>
          <p:nvPr userDrawn="1"/>
        </p:nvSpPr>
        <p:spPr>
          <a:xfrm>
            <a:off x="3219430" y="5047834"/>
            <a:ext cx="2191618" cy="646325"/>
          </a:xfrm>
          <a:prstGeom prst="rect">
            <a:avLst/>
          </a:prstGeom>
          <a:effectLst>
            <a:outerShdw blurRad="50800" dist="38100" dir="8100000" algn="tr" rotWithShape="0">
              <a:prstClr val="black">
                <a:alpha val="40000"/>
              </a:prstClr>
            </a:outerShdw>
          </a:effectLst>
        </p:spPr>
        <p:txBody>
          <a:bodyPr wrap="none" lIns="91436" tIns="45717" rIns="91436" bIns="45717">
            <a:spAutoFit/>
          </a:bodyPr>
          <a:lstStyle/>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General Microphone</a:t>
            </a:r>
          </a:p>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RM-300X &amp; RM-210F</a:t>
            </a:r>
            <a:endParaRPr lang="ja-JP" altLang="en-US" dirty="0">
              <a:solidFill>
                <a:srgbClr val="5F5F5F"/>
              </a:solidFill>
              <a:latin typeface="Calibri"/>
            </a:endParaRPr>
          </a:p>
        </p:txBody>
      </p:sp>
      <p:sp>
        <p:nvSpPr>
          <p:cNvPr id="9" name="正方形/長方形 8">
            <a:extLst>
              <a:ext uri="{FF2B5EF4-FFF2-40B4-BE49-F238E27FC236}">
                <a16:creationId xmlns:a16="http://schemas.microsoft.com/office/drawing/2014/main" id="{49885F82-BF2B-4528-82D7-8611D27378D6}"/>
              </a:ext>
            </a:extLst>
          </p:cNvPr>
          <p:cNvSpPr/>
          <p:nvPr userDrawn="1"/>
        </p:nvSpPr>
        <p:spPr>
          <a:xfrm>
            <a:off x="8498381" y="5053684"/>
            <a:ext cx="2322359" cy="646325"/>
          </a:xfrm>
          <a:prstGeom prst="rect">
            <a:avLst/>
          </a:prstGeom>
          <a:effectLst>
            <a:outerShdw blurRad="50800" dist="38100" dir="8100000" algn="tr" rotWithShape="0">
              <a:prstClr val="black">
                <a:alpha val="40000"/>
              </a:prstClr>
            </a:outerShdw>
          </a:effectLst>
        </p:spPr>
        <p:txBody>
          <a:bodyPr wrap="none" lIns="91436" tIns="45717" rIns="91436" bIns="45717">
            <a:spAutoFit/>
          </a:bodyPr>
          <a:lstStyle/>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Fireman’s Microphone</a:t>
            </a:r>
          </a:p>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RM-200SF &amp; RM-320F</a:t>
            </a:r>
            <a:endParaRPr lang="ja-JP" altLang="en-US" dirty="0">
              <a:solidFill>
                <a:srgbClr val="5F5F5F"/>
              </a:solidFill>
              <a:latin typeface="Calibri"/>
            </a:endParaRPr>
          </a:p>
        </p:txBody>
      </p:sp>
      <p:pic>
        <p:nvPicPr>
          <p:cNvPr id="10" name="Picture 4" descr="H:\TCL\Products\Products data\VM\VM-3000\Pict\rm320f_pf1e.jpg">
            <a:extLst>
              <a:ext uri="{FF2B5EF4-FFF2-40B4-BE49-F238E27FC236}">
                <a16:creationId xmlns:a16="http://schemas.microsoft.com/office/drawing/2014/main" id="{AF3302E0-17D3-40B8-B155-52ED6CDB00C7}"/>
              </a:ext>
            </a:extLst>
          </p:cNvPr>
          <p:cNvPicPr>
            <a:picLocks noChangeAspect="1" noChangeArrowheads="1"/>
          </p:cNvPicPr>
          <p:nvPr userDrawn="1"/>
        </p:nvPicPr>
        <p:blipFill rotWithShape="1">
          <a:blip r:embed="rId6" cstate="print">
            <a:extLst>
              <a:ext uri="{28A0092B-C50C-407E-A947-70E740481C1C}">
                <a14:useLocalDpi xmlns:a14="http://schemas.microsoft.com/office/drawing/2010/main" val="0"/>
              </a:ext>
            </a:extLst>
          </a:blip>
          <a:srcRect/>
          <a:stretch/>
        </p:blipFill>
        <p:spPr bwMode="auto">
          <a:xfrm>
            <a:off x="8734204" y="5919665"/>
            <a:ext cx="609711" cy="807026"/>
          </a:xfrm>
          <a:prstGeom prst="rect">
            <a:avLst/>
          </a:prstGeom>
          <a:noFill/>
          <a:extLst>
            <a:ext uri="{909E8E84-426E-40DD-AFC4-6F175D3DCCD1}">
              <a14:hiddenFill xmlns:a14="http://schemas.microsoft.com/office/drawing/2010/main">
                <a:solidFill>
                  <a:srgbClr val="FFFFFF"/>
                </a:solidFill>
              </a14:hiddenFill>
            </a:ext>
          </a:extLst>
        </p:spPr>
      </p:pic>
      <p:sp>
        <p:nvSpPr>
          <p:cNvPr id="11" name="正方形/長方形 10">
            <a:extLst>
              <a:ext uri="{FF2B5EF4-FFF2-40B4-BE49-F238E27FC236}">
                <a16:creationId xmlns:a16="http://schemas.microsoft.com/office/drawing/2014/main" id="{AB49FF2D-B729-461B-8513-914E5427EB65}"/>
              </a:ext>
            </a:extLst>
          </p:cNvPr>
          <p:cNvSpPr/>
          <p:nvPr userDrawn="1"/>
        </p:nvSpPr>
        <p:spPr>
          <a:xfrm>
            <a:off x="3880091" y="6204189"/>
            <a:ext cx="3433504" cy="369459"/>
          </a:xfrm>
          <a:prstGeom prst="rect">
            <a:avLst/>
          </a:prstGeom>
        </p:spPr>
        <p:txBody>
          <a:bodyPr wrap="none" lIns="91436" tIns="45717" rIns="91436" bIns="45717">
            <a:spAutoFit/>
          </a:bodyPr>
          <a:lstStyle/>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MAX: 7unit </a:t>
            </a:r>
            <a:r>
              <a:rPr lang="en-US" altLang="ja-JP" sz="1600" dirty="0">
                <a:solidFill>
                  <a:srgbClr val="FFFFFF">
                    <a:lumMod val="50000"/>
                  </a:srgbClr>
                </a:solidFill>
                <a:latin typeface="Calibri"/>
                <a:ea typeface="メイリオ" panose="020B0604030504040204" pitchFamily="50" charset="-128"/>
                <a:cs typeface="メイリオ" panose="020B0604030504040204" pitchFamily="50" charset="-128"/>
              </a:rPr>
              <a:t>(70 keys) / 1unit RM-300X</a:t>
            </a:r>
            <a:endParaRPr lang="ja-JP" altLang="en-US" sz="1600" dirty="0">
              <a:solidFill>
                <a:srgbClr val="5F5F5F"/>
              </a:solidFill>
              <a:latin typeface="Calibri"/>
            </a:endParaRPr>
          </a:p>
        </p:txBody>
      </p:sp>
      <p:sp>
        <p:nvSpPr>
          <p:cNvPr id="12" name="角丸四角形 26">
            <a:extLst>
              <a:ext uri="{FF2B5EF4-FFF2-40B4-BE49-F238E27FC236}">
                <a16:creationId xmlns:a16="http://schemas.microsoft.com/office/drawing/2014/main" id="{F726D68D-D2AC-4333-B971-AA3DDCCA271B}"/>
              </a:ext>
            </a:extLst>
          </p:cNvPr>
          <p:cNvSpPr/>
          <p:nvPr userDrawn="1"/>
        </p:nvSpPr>
        <p:spPr>
          <a:xfrm>
            <a:off x="5571434" y="2821285"/>
            <a:ext cx="770303" cy="326973"/>
          </a:xfrm>
          <a:prstGeom prst="roundRect">
            <a:avLst/>
          </a:prstGeom>
          <a:solidFill>
            <a:srgbClr val="FF0000"/>
          </a:solidFill>
        </p:spPr>
        <p:style>
          <a:lnRef idx="0">
            <a:schemeClr val="accent3"/>
          </a:lnRef>
          <a:fillRef idx="3">
            <a:schemeClr val="accent3"/>
          </a:fillRef>
          <a:effectRef idx="3">
            <a:schemeClr val="accent3"/>
          </a:effectRef>
          <a:fontRef idx="minor">
            <a:schemeClr val="lt1"/>
          </a:fontRef>
        </p:style>
        <p:txBody>
          <a:bodyPr lIns="137187" tIns="68594" rIns="137187" bIns="68594" rtlCol="0" anchor="ctr"/>
          <a:lstStyle/>
          <a:p>
            <a:pPr algn="ctr"/>
            <a:r>
              <a:rPr lang="en-US" altLang="ja-JP" dirty="0">
                <a:solidFill>
                  <a:srgbClr val="FFFFFF"/>
                </a:solidFill>
              </a:rPr>
              <a:t>EMG</a:t>
            </a:r>
            <a:endParaRPr lang="ja-JP" altLang="en-US" dirty="0">
              <a:solidFill>
                <a:srgbClr val="FFFFFF"/>
              </a:solidFill>
            </a:endParaRPr>
          </a:p>
        </p:txBody>
      </p:sp>
      <p:sp>
        <p:nvSpPr>
          <p:cNvPr id="13" name="角丸四角形 27">
            <a:extLst>
              <a:ext uri="{FF2B5EF4-FFF2-40B4-BE49-F238E27FC236}">
                <a16:creationId xmlns:a16="http://schemas.microsoft.com/office/drawing/2014/main" id="{E519D53F-1995-4D0D-85DD-6F3881015EF6}"/>
              </a:ext>
            </a:extLst>
          </p:cNvPr>
          <p:cNvSpPr/>
          <p:nvPr userDrawn="1"/>
        </p:nvSpPr>
        <p:spPr>
          <a:xfrm>
            <a:off x="6360417" y="2815908"/>
            <a:ext cx="770303" cy="326973"/>
          </a:xfrm>
          <a:prstGeom prst="roundRect">
            <a:avLst/>
          </a:prstGeom>
          <a:solidFill>
            <a:srgbClr val="00B0F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dirty="0">
                <a:solidFill>
                  <a:srgbClr val="FFFFFF"/>
                </a:solidFill>
              </a:rPr>
              <a:t>General</a:t>
            </a:r>
            <a:endParaRPr lang="ja-JP" altLang="en-US" dirty="0">
              <a:solidFill>
                <a:srgbClr val="FFFFFF"/>
              </a:solidFill>
            </a:endParaRPr>
          </a:p>
        </p:txBody>
      </p:sp>
      <p:sp>
        <p:nvSpPr>
          <p:cNvPr id="14" name="正方形/長方形 13">
            <a:extLst>
              <a:ext uri="{FF2B5EF4-FFF2-40B4-BE49-F238E27FC236}">
                <a16:creationId xmlns:a16="http://schemas.microsoft.com/office/drawing/2014/main" id="{0C865B25-72F2-46F4-801A-59FE3311C3B3}"/>
              </a:ext>
            </a:extLst>
          </p:cNvPr>
          <p:cNvSpPr/>
          <p:nvPr userDrawn="1"/>
        </p:nvSpPr>
        <p:spPr>
          <a:xfrm>
            <a:off x="5606028" y="3624355"/>
            <a:ext cx="2234576" cy="1477911"/>
          </a:xfrm>
          <a:prstGeom prst="rect">
            <a:avLst/>
          </a:prstGeom>
        </p:spPr>
        <p:txBody>
          <a:bodyPr wrap="none" lIns="91436" tIns="45717" rIns="91436" bIns="45717">
            <a:spAutoFit/>
          </a:bodyPr>
          <a:lstStyle/>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PTT/Lock selectable</a:t>
            </a:r>
          </a:p>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4 kind preset chimes</a:t>
            </a:r>
          </a:p>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User’s original chimes</a:t>
            </a:r>
          </a:p>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Zone Audio Monitor</a:t>
            </a:r>
          </a:p>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1ch AUX input</a:t>
            </a:r>
            <a:endParaRPr lang="ja-JP" altLang="en-US" dirty="0">
              <a:solidFill>
                <a:srgbClr val="5F5F5F"/>
              </a:solidFill>
              <a:latin typeface="Calibri"/>
            </a:endParaRPr>
          </a:p>
        </p:txBody>
      </p:sp>
      <p:sp>
        <p:nvSpPr>
          <p:cNvPr id="15" name="正方形/長方形 14">
            <a:extLst>
              <a:ext uri="{FF2B5EF4-FFF2-40B4-BE49-F238E27FC236}">
                <a16:creationId xmlns:a16="http://schemas.microsoft.com/office/drawing/2014/main" id="{9B8ADA15-5A60-4673-B3C0-5169A8BC68C8}"/>
              </a:ext>
            </a:extLst>
          </p:cNvPr>
          <p:cNvSpPr/>
          <p:nvPr userDrawn="1"/>
        </p:nvSpPr>
        <p:spPr>
          <a:xfrm>
            <a:off x="11198994" y="3557477"/>
            <a:ext cx="2231052" cy="1477321"/>
          </a:xfrm>
          <a:prstGeom prst="rect">
            <a:avLst/>
          </a:prstGeom>
        </p:spPr>
        <p:txBody>
          <a:bodyPr wrap="none" lIns="91436" tIns="45717" rIns="91436" bIns="45717">
            <a:spAutoFit/>
          </a:bodyPr>
          <a:lstStyle/>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PTT/Lock selectable</a:t>
            </a:r>
          </a:p>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4 kind preset chimes</a:t>
            </a:r>
          </a:p>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User’s original chimes</a:t>
            </a:r>
          </a:p>
          <a:p>
            <a:pPr marL="0" marR="0" lvl="0" indent="0" algn="l" defTabSz="914400" rtl="0" eaLnBrk="1" fontAlgn="base" latinLnBrk="0" hangingPunct="1">
              <a:lnSpc>
                <a:spcPct val="100000"/>
              </a:lnSpc>
              <a:spcBef>
                <a:spcPct val="0"/>
              </a:spcBef>
              <a:spcAft>
                <a:spcPct val="0"/>
              </a:spcAft>
              <a:buClrTx/>
              <a:buSzTx/>
              <a:buFontTx/>
              <a:buNone/>
              <a:tabLst/>
              <a:defRPr/>
            </a:pPr>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Zone Audio Monitor</a:t>
            </a:r>
          </a:p>
          <a:p>
            <a:endParaRPr lang="ja-JP" altLang="en-US" dirty="0">
              <a:solidFill>
                <a:srgbClr val="5F5F5F"/>
              </a:solidFill>
              <a:latin typeface="Calibri"/>
            </a:endParaRPr>
          </a:p>
        </p:txBody>
      </p:sp>
      <p:sp>
        <p:nvSpPr>
          <p:cNvPr id="16" name="正方形/長方形 15">
            <a:extLst>
              <a:ext uri="{FF2B5EF4-FFF2-40B4-BE49-F238E27FC236}">
                <a16:creationId xmlns:a16="http://schemas.microsoft.com/office/drawing/2014/main" id="{9803B6D1-8FD8-47C2-B365-FA8996818585}"/>
              </a:ext>
            </a:extLst>
          </p:cNvPr>
          <p:cNvSpPr/>
          <p:nvPr userDrawn="1"/>
        </p:nvSpPr>
        <p:spPr>
          <a:xfrm>
            <a:off x="9416815" y="6204188"/>
            <a:ext cx="3515267" cy="369459"/>
          </a:xfrm>
          <a:prstGeom prst="rect">
            <a:avLst/>
          </a:prstGeom>
        </p:spPr>
        <p:txBody>
          <a:bodyPr wrap="none" lIns="91436" tIns="45717" rIns="91436" bIns="45717">
            <a:spAutoFit/>
          </a:bodyPr>
          <a:lstStyle/>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MAX: 4unit </a:t>
            </a:r>
            <a:r>
              <a:rPr lang="en-US" altLang="ja-JP" sz="1600" dirty="0">
                <a:solidFill>
                  <a:srgbClr val="FFFFFF">
                    <a:lumMod val="50000"/>
                  </a:srgbClr>
                </a:solidFill>
                <a:latin typeface="Calibri"/>
                <a:ea typeface="メイリオ" panose="020B0604030504040204" pitchFamily="50" charset="-128"/>
                <a:cs typeface="メイリオ" panose="020B0604030504040204" pitchFamily="50" charset="-128"/>
              </a:rPr>
              <a:t>(80 keys) / 1unit RM-200SF</a:t>
            </a:r>
            <a:endParaRPr lang="ja-JP" altLang="en-US" sz="1600" dirty="0">
              <a:solidFill>
                <a:srgbClr val="5F5F5F"/>
              </a:solidFill>
              <a:latin typeface="Calibri"/>
            </a:endParaRPr>
          </a:p>
        </p:txBody>
      </p:sp>
      <p:sp>
        <p:nvSpPr>
          <p:cNvPr id="17" name="角丸四角形 41">
            <a:extLst>
              <a:ext uri="{FF2B5EF4-FFF2-40B4-BE49-F238E27FC236}">
                <a16:creationId xmlns:a16="http://schemas.microsoft.com/office/drawing/2014/main" id="{B0982FE4-B7EB-4C8F-A8F2-ADDADEB5B23C}"/>
              </a:ext>
            </a:extLst>
          </p:cNvPr>
          <p:cNvSpPr/>
          <p:nvPr userDrawn="1"/>
        </p:nvSpPr>
        <p:spPr>
          <a:xfrm>
            <a:off x="5571433" y="2454478"/>
            <a:ext cx="1559287" cy="312423"/>
          </a:xfrm>
          <a:prstGeom prst="roundRect">
            <a:avLst/>
          </a:prstGeom>
          <a:solidFill>
            <a:srgbClr val="00B0F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dirty="0">
                <a:solidFill>
                  <a:srgbClr val="FFFFFF"/>
                </a:solidFill>
              </a:rPr>
              <a:t>General</a:t>
            </a:r>
            <a:endParaRPr lang="ja-JP" altLang="en-US" dirty="0">
              <a:solidFill>
                <a:srgbClr val="FFFFFF"/>
              </a:solidFill>
            </a:endParaRPr>
          </a:p>
        </p:txBody>
      </p:sp>
      <p:sp>
        <p:nvSpPr>
          <p:cNvPr id="18" name="角丸四角形 42">
            <a:extLst>
              <a:ext uri="{FF2B5EF4-FFF2-40B4-BE49-F238E27FC236}">
                <a16:creationId xmlns:a16="http://schemas.microsoft.com/office/drawing/2014/main" id="{3F6C320C-5678-459C-9F35-A279AF899219}"/>
              </a:ext>
            </a:extLst>
          </p:cNvPr>
          <p:cNvSpPr/>
          <p:nvPr userDrawn="1"/>
        </p:nvSpPr>
        <p:spPr>
          <a:xfrm>
            <a:off x="11145945" y="3118588"/>
            <a:ext cx="1559287" cy="321596"/>
          </a:xfrm>
          <a:prstGeom prst="roundRect">
            <a:avLst/>
          </a:prstGeom>
          <a:solidFill>
            <a:srgbClr val="FF0000"/>
          </a:solidFill>
        </p:spPr>
        <p:style>
          <a:lnRef idx="0">
            <a:schemeClr val="accent3"/>
          </a:lnRef>
          <a:fillRef idx="3">
            <a:schemeClr val="accent3"/>
          </a:fillRef>
          <a:effectRef idx="3">
            <a:schemeClr val="accent3"/>
          </a:effectRef>
          <a:fontRef idx="minor">
            <a:schemeClr val="lt1"/>
          </a:fontRef>
        </p:style>
        <p:txBody>
          <a:bodyPr lIns="137187" tIns="68594" rIns="137187" bIns="68594" rtlCol="0" anchor="ctr"/>
          <a:lstStyle/>
          <a:p>
            <a:pPr algn="ctr"/>
            <a:r>
              <a:rPr lang="en-US" altLang="ja-JP" dirty="0">
                <a:solidFill>
                  <a:srgbClr val="FFFFFF"/>
                </a:solidFill>
              </a:rPr>
              <a:t>EMG</a:t>
            </a:r>
            <a:endParaRPr lang="ja-JP" altLang="en-US" dirty="0">
              <a:solidFill>
                <a:srgbClr val="FFFFFF"/>
              </a:solidFill>
            </a:endParaRPr>
          </a:p>
        </p:txBody>
      </p:sp>
      <p:sp>
        <p:nvSpPr>
          <p:cNvPr id="19" name="角丸四角形 33">
            <a:extLst>
              <a:ext uri="{FF2B5EF4-FFF2-40B4-BE49-F238E27FC236}">
                <a16:creationId xmlns:a16="http://schemas.microsoft.com/office/drawing/2014/main" id="{97767E83-583D-4AAB-9F9B-91CEB721686A}"/>
              </a:ext>
            </a:extLst>
          </p:cNvPr>
          <p:cNvSpPr/>
          <p:nvPr userDrawn="1"/>
        </p:nvSpPr>
        <p:spPr>
          <a:xfrm>
            <a:off x="5589144" y="3194702"/>
            <a:ext cx="1559287" cy="321596"/>
          </a:xfrm>
          <a:prstGeom prst="roundRect">
            <a:avLst/>
          </a:prstGeom>
          <a:solidFill>
            <a:srgbClr val="FF0000"/>
          </a:solidFill>
        </p:spPr>
        <p:style>
          <a:lnRef idx="0">
            <a:schemeClr val="accent3"/>
          </a:lnRef>
          <a:fillRef idx="3">
            <a:schemeClr val="accent3"/>
          </a:fillRef>
          <a:effectRef idx="3">
            <a:schemeClr val="accent3"/>
          </a:effectRef>
          <a:fontRef idx="minor">
            <a:schemeClr val="lt1"/>
          </a:fontRef>
        </p:style>
        <p:txBody>
          <a:bodyPr lIns="137187" tIns="68594" rIns="137187" bIns="68594" rtlCol="0" anchor="ctr"/>
          <a:lstStyle/>
          <a:p>
            <a:pPr algn="ctr"/>
            <a:r>
              <a:rPr lang="en-US" altLang="ja-JP" dirty="0">
                <a:solidFill>
                  <a:srgbClr val="FFFFFF"/>
                </a:solidFill>
              </a:rPr>
              <a:t>EMG</a:t>
            </a:r>
            <a:endParaRPr lang="ja-JP" altLang="en-US" dirty="0">
              <a:solidFill>
                <a:srgbClr val="FFFFFF"/>
              </a:solidFill>
            </a:endParaRPr>
          </a:p>
        </p:txBody>
      </p:sp>
      <p:sp>
        <p:nvSpPr>
          <p:cNvPr id="20" name="フリーフォーム 1">
            <a:extLst>
              <a:ext uri="{FF2B5EF4-FFF2-40B4-BE49-F238E27FC236}">
                <a16:creationId xmlns:a16="http://schemas.microsoft.com/office/drawing/2014/main" id="{CD61E19E-484F-4C9D-B321-8E20B07943A7}"/>
              </a:ext>
            </a:extLst>
          </p:cNvPr>
          <p:cNvSpPr/>
          <p:nvPr userDrawn="1"/>
        </p:nvSpPr>
        <p:spPr>
          <a:xfrm>
            <a:off x="5731993" y="4461197"/>
            <a:ext cx="1959654" cy="0"/>
          </a:xfrm>
          <a:custGeom>
            <a:avLst/>
            <a:gdLst>
              <a:gd name="connsiteX0" fmla="*/ 0 w 1306285"/>
              <a:gd name="connsiteY0" fmla="*/ 0 h 0"/>
              <a:gd name="connsiteX1" fmla="*/ 1306285 w 1306285"/>
              <a:gd name="connsiteY1" fmla="*/ 0 h 0"/>
            </a:gdLst>
            <a:ahLst/>
            <a:cxnLst>
              <a:cxn ang="0">
                <a:pos x="connsiteX0" y="connsiteY0"/>
              </a:cxn>
              <a:cxn ang="0">
                <a:pos x="connsiteX1" y="connsiteY1"/>
              </a:cxn>
            </a:cxnLst>
            <a:rect l="l" t="t" r="r" b="b"/>
            <a:pathLst>
              <a:path w="1306285">
                <a:moveTo>
                  <a:pt x="0" y="0"/>
                </a:moveTo>
                <a:lnTo>
                  <a:pt x="1306285" y="0"/>
                </a:lnTo>
              </a:path>
            </a:pathLst>
          </a:custGeom>
          <a:no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grpSp>
        <p:nvGrpSpPr>
          <p:cNvPr id="22" name="グループ化 21">
            <a:extLst>
              <a:ext uri="{FF2B5EF4-FFF2-40B4-BE49-F238E27FC236}">
                <a16:creationId xmlns:a16="http://schemas.microsoft.com/office/drawing/2014/main" id="{A8950D43-6512-428E-A7C9-CDEB309CA865}"/>
              </a:ext>
            </a:extLst>
          </p:cNvPr>
          <p:cNvGrpSpPr/>
          <p:nvPr userDrawn="1"/>
        </p:nvGrpSpPr>
        <p:grpSpPr>
          <a:xfrm rot="544062">
            <a:off x="7707891" y="4188261"/>
            <a:ext cx="594864" cy="564816"/>
            <a:chOff x="2723894" y="936005"/>
            <a:chExt cx="2425139" cy="2301962"/>
          </a:xfrm>
          <a:effectLst>
            <a:outerShdw blurRad="38100" dist="38100" dir="8100000" algn="tr" rotWithShape="0">
              <a:prstClr val="black">
                <a:alpha val="40000"/>
              </a:prstClr>
            </a:outerShdw>
          </a:effectLst>
        </p:grpSpPr>
        <p:grpSp>
          <p:nvGrpSpPr>
            <p:cNvPr id="23" name="グループ化 22">
              <a:extLst>
                <a:ext uri="{FF2B5EF4-FFF2-40B4-BE49-F238E27FC236}">
                  <a16:creationId xmlns:a16="http://schemas.microsoft.com/office/drawing/2014/main" id="{5C998783-C67F-41BB-A91C-FF8236D80DED}"/>
                </a:ext>
              </a:extLst>
            </p:cNvPr>
            <p:cNvGrpSpPr/>
            <p:nvPr/>
          </p:nvGrpSpPr>
          <p:grpSpPr>
            <a:xfrm>
              <a:off x="2991168" y="1221263"/>
              <a:ext cx="1944215" cy="1771248"/>
              <a:chOff x="2991168" y="1221263"/>
              <a:chExt cx="1944215" cy="1771248"/>
            </a:xfrm>
          </p:grpSpPr>
          <p:sp>
            <p:nvSpPr>
              <p:cNvPr id="25" name="円/楕円 43">
                <a:extLst>
                  <a:ext uri="{FF2B5EF4-FFF2-40B4-BE49-F238E27FC236}">
                    <a16:creationId xmlns:a16="http://schemas.microsoft.com/office/drawing/2014/main" id="{9E6B14F4-D09E-44DD-91EC-B4A931222A08}"/>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26" name="角丸四角形 47">
                <a:extLst>
                  <a:ext uri="{FF2B5EF4-FFF2-40B4-BE49-F238E27FC236}">
                    <a16:creationId xmlns:a16="http://schemas.microsoft.com/office/drawing/2014/main" id="{41314807-7447-4942-8F30-CDAF337C7F92}"/>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24" name="Picture 2" descr="C:\Users\toa27839.TOA\AppData\Local\Temp\notesEA312D\Bubble_material_noshadow-01.png">
              <a:extLst>
                <a:ext uri="{FF2B5EF4-FFF2-40B4-BE49-F238E27FC236}">
                  <a16:creationId xmlns:a16="http://schemas.microsoft.com/office/drawing/2014/main" id="{A74DCE3E-9ABE-4991-9926-926AF530892B}"/>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grpSp>
        <p:nvGrpSpPr>
          <p:cNvPr id="27" name="グループ化 26">
            <a:extLst>
              <a:ext uri="{FF2B5EF4-FFF2-40B4-BE49-F238E27FC236}">
                <a16:creationId xmlns:a16="http://schemas.microsoft.com/office/drawing/2014/main" id="{91F8A481-E51E-49ED-9710-39EAC51DFC3D}"/>
              </a:ext>
            </a:extLst>
          </p:cNvPr>
          <p:cNvGrpSpPr/>
          <p:nvPr userDrawn="1"/>
        </p:nvGrpSpPr>
        <p:grpSpPr>
          <a:xfrm rot="544062">
            <a:off x="13081933" y="4744287"/>
            <a:ext cx="594864" cy="564816"/>
            <a:chOff x="2723894" y="936005"/>
            <a:chExt cx="2425139" cy="2301962"/>
          </a:xfrm>
          <a:effectLst>
            <a:outerShdw blurRad="38100" dist="38100" dir="8100000" algn="tr" rotWithShape="0">
              <a:prstClr val="black">
                <a:alpha val="40000"/>
              </a:prstClr>
            </a:outerShdw>
          </a:effectLst>
        </p:grpSpPr>
        <p:grpSp>
          <p:nvGrpSpPr>
            <p:cNvPr id="28" name="グループ化 27">
              <a:extLst>
                <a:ext uri="{FF2B5EF4-FFF2-40B4-BE49-F238E27FC236}">
                  <a16:creationId xmlns:a16="http://schemas.microsoft.com/office/drawing/2014/main" id="{17006438-2E67-4C23-972B-D9E70B7DF461}"/>
                </a:ext>
              </a:extLst>
            </p:cNvPr>
            <p:cNvGrpSpPr/>
            <p:nvPr/>
          </p:nvGrpSpPr>
          <p:grpSpPr>
            <a:xfrm>
              <a:off x="2991168" y="1221263"/>
              <a:ext cx="1944215" cy="1771248"/>
              <a:chOff x="2991168" y="1221263"/>
              <a:chExt cx="1944215" cy="1771248"/>
            </a:xfrm>
          </p:grpSpPr>
          <p:sp>
            <p:nvSpPr>
              <p:cNvPr id="30" name="円/楕円 51">
                <a:extLst>
                  <a:ext uri="{FF2B5EF4-FFF2-40B4-BE49-F238E27FC236}">
                    <a16:creationId xmlns:a16="http://schemas.microsoft.com/office/drawing/2014/main" id="{6E6C406F-86C4-4B80-97AA-F5C13E7966BB}"/>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31" name="角丸四角形 52">
                <a:extLst>
                  <a:ext uri="{FF2B5EF4-FFF2-40B4-BE49-F238E27FC236}">
                    <a16:creationId xmlns:a16="http://schemas.microsoft.com/office/drawing/2014/main" id="{C65563E6-DDE8-4113-9462-438D58483D55}"/>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29" name="Picture 2" descr="C:\Users\toa27839.TOA\AppData\Local\Temp\notesEA312D\Bubble_material_noshadow-01.png">
              <a:extLst>
                <a:ext uri="{FF2B5EF4-FFF2-40B4-BE49-F238E27FC236}">
                  <a16:creationId xmlns:a16="http://schemas.microsoft.com/office/drawing/2014/main" id="{02A97216-25BD-49AC-A865-A972358D6FB5}"/>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32" name="角丸四角形 26">
            <a:extLst>
              <a:ext uri="{FF2B5EF4-FFF2-40B4-BE49-F238E27FC236}">
                <a16:creationId xmlns:a16="http://schemas.microsoft.com/office/drawing/2014/main" id="{7D4F9D92-4554-4D99-93FA-6075CC8EFB53}"/>
              </a:ext>
            </a:extLst>
          </p:cNvPr>
          <p:cNvSpPr/>
          <p:nvPr userDrawn="1"/>
        </p:nvSpPr>
        <p:spPr>
          <a:xfrm>
            <a:off x="11137266" y="2734783"/>
            <a:ext cx="770303" cy="326973"/>
          </a:xfrm>
          <a:prstGeom prst="roundRect">
            <a:avLst/>
          </a:prstGeom>
          <a:solidFill>
            <a:srgbClr val="FF0000"/>
          </a:solidFill>
        </p:spPr>
        <p:style>
          <a:lnRef idx="0">
            <a:schemeClr val="accent3"/>
          </a:lnRef>
          <a:fillRef idx="3">
            <a:schemeClr val="accent3"/>
          </a:fillRef>
          <a:effectRef idx="3">
            <a:schemeClr val="accent3"/>
          </a:effectRef>
          <a:fontRef idx="minor">
            <a:schemeClr val="lt1"/>
          </a:fontRef>
        </p:style>
        <p:txBody>
          <a:bodyPr lIns="137187" tIns="68594" rIns="137187" bIns="68594" rtlCol="0" anchor="ctr"/>
          <a:lstStyle/>
          <a:p>
            <a:pPr algn="ctr"/>
            <a:r>
              <a:rPr lang="en-US" altLang="ja-JP" dirty="0">
                <a:solidFill>
                  <a:srgbClr val="FFFFFF"/>
                </a:solidFill>
              </a:rPr>
              <a:t>EMG</a:t>
            </a:r>
            <a:endParaRPr lang="ja-JP" altLang="en-US" dirty="0">
              <a:solidFill>
                <a:srgbClr val="FFFFFF"/>
              </a:solidFill>
            </a:endParaRPr>
          </a:p>
        </p:txBody>
      </p:sp>
      <p:sp>
        <p:nvSpPr>
          <p:cNvPr id="33" name="角丸四角形 27">
            <a:extLst>
              <a:ext uri="{FF2B5EF4-FFF2-40B4-BE49-F238E27FC236}">
                <a16:creationId xmlns:a16="http://schemas.microsoft.com/office/drawing/2014/main" id="{5A45697D-F60E-448F-A547-38738AFA17FD}"/>
              </a:ext>
            </a:extLst>
          </p:cNvPr>
          <p:cNvSpPr/>
          <p:nvPr userDrawn="1"/>
        </p:nvSpPr>
        <p:spPr>
          <a:xfrm>
            <a:off x="11926249" y="2729406"/>
            <a:ext cx="770303" cy="326973"/>
          </a:xfrm>
          <a:prstGeom prst="roundRect">
            <a:avLst/>
          </a:prstGeom>
          <a:solidFill>
            <a:srgbClr val="00B0F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dirty="0">
                <a:solidFill>
                  <a:srgbClr val="FFFFFF"/>
                </a:solidFill>
              </a:rPr>
              <a:t>General</a:t>
            </a:r>
            <a:endParaRPr lang="ja-JP" altLang="en-US" dirty="0">
              <a:solidFill>
                <a:srgbClr val="FFFFFF"/>
              </a:solidFill>
            </a:endParaRPr>
          </a:p>
        </p:txBody>
      </p:sp>
      <p:grpSp>
        <p:nvGrpSpPr>
          <p:cNvPr id="34" name="グループ化 33">
            <a:extLst>
              <a:ext uri="{FF2B5EF4-FFF2-40B4-BE49-F238E27FC236}">
                <a16:creationId xmlns:a16="http://schemas.microsoft.com/office/drawing/2014/main" id="{ABAF54ED-B09B-4F54-AD83-BCAFAFA46B07}"/>
              </a:ext>
            </a:extLst>
          </p:cNvPr>
          <p:cNvGrpSpPr/>
          <p:nvPr userDrawn="1"/>
        </p:nvGrpSpPr>
        <p:grpSpPr>
          <a:xfrm>
            <a:off x="1612190" y="288183"/>
            <a:ext cx="2053631" cy="1949899"/>
            <a:chOff x="2632733" y="840807"/>
            <a:chExt cx="2667654" cy="2532159"/>
          </a:xfrm>
        </p:grpSpPr>
        <p:grpSp>
          <p:nvGrpSpPr>
            <p:cNvPr id="35" name="グループ化 34">
              <a:extLst>
                <a:ext uri="{FF2B5EF4-FFF2-40B4-BE49-F238E27FC236}">
                  <a16:creationId xmlns:a16="http://schemas.microsoft.com/office/drawing/2014/main" id="{004D4B6A-A8A3-4EBB-B643-D87444EB112E}"/>
                </a:ext>
              </a:extLst>
            </p:cNvPr>
            <p:cNvGrpSpPr/>
            <p:nvPr/>
          </p:nvGrpSpPr>
          <p:grpSpPr>
            <a:xfrm>
              <a:off x="2951391" y="1221263"/>
              <a:ext cx="2030342" cy="1771248"/>
              <a:chOff x="2951391" y="1221263"/>
              <a:chExt cx="2030342" cy="1771248"/>
            </a:xfrm>
          </p:grpSpPr>
          <p:sp>
            <p:nvSpPr>
              <p:cNvPr id="37" name="円/楕円 40">
                <a:extLst>
                  <a:ext uri="{FF2B5EF4-FFF2-40B4-BE49-F238E27FC236}">
                    <a16:creationId xmlns:a16="http://schemas.microsoft.com/office/drawing/2014/main" id="{9B3AAB57-8136-47DD-9522-EF9BA023E807}"/>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a:solidFill>
                    <a:prstClr val="white"/>
                  </a:solidFill>
                  <a:latin typeface="Meiryo UI"/>
                  <a:ea typeface="Meiryo UI"/>
                </a:endParaRPr>
              </a:p>
            </p:txBody>
          </p:sp>
          <p:sp>
            <p:nvSpPr>
              <p:cNvPr id="38" name="角丸四角形 44">
                <a:extLst>
                  <a:ext uri="{FF2B5EF4-FFF2-40B4-BE49-F238E27FC236}">
                    <a16:creationId xmlns:a16="http://schemas.microsoft.com/office/drawing/2014/main" id="{8355198C-B077-4AB6-AC2E-BC52F89CCD1E}"/>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RM</a:t>
                </a:r>
                <a:endParaRPr kumimoji="0" lang="ja-JP" altLang="en-US" sz="3000" b="1" kern="0" dirty="0">
                  <a:solidFill>
                    <a:prstClr val="white"/>
                  </a:solidFill>
                  <a:latin typeface="Calibri"/>
                  <a:ea typeface="Meiryo UI"/>
                </a:endParaRPr>
              </a:p>
            </p:txBody>
          </p:sp>
        </p:grpSp>
        <p:pic>
          <p:nvPicPr>
            <p:cNvPr id="36" name="Picture 2" descr="C:\Users\toa27839.TOA\AppData\Local\Temp\notesEA312D\Bubble_material_noshadow-01.png">
              <a:extLst>
                <a:ext uri="{FF2B5EF4-FFF2-40B4-BE49-F238E27FC236}">
                  <a16:creationId xmlns:a16="http://schemas.microsoft.com/office/drawing/2014/main" id="{1C31CAA2-349D-43F3-BF05-421F19D64358}"/>
                </a:ext>
              </a:extLst>
            </p:cNvPr>
            <p:cNvPicPr>
              <a:picLocks noChangeAspect="1" noChangeArrowheads="1"/>
            </p:cNvPicPr>
            <p:nvPr/>
          </p:nvPicPr>
          <p:blipFill rotWithShape="1">
            <a:blip r:embed="rId8"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39" name="Picture 5">
            <a:extLst>
              <a:ext uri="{FF2B5EF4-FFF2-40B4-BE49-F238E27FC236}">
                <a16:creationId xmlns:a16="http://schemas.microsoft.com/office/drawing/2014/main" id="{40D554BE-2C70-4ABF-BF39-5AD2EA7DE2A0}"/>
              </a:ext>
            </a:extLst>
          </p:cNvPr>
          <p:cNvPicPr>
            <a:picLocks noChangeAspect="1" noChangeArrowheads="1"/>
          </p:cNvPicPr>
          <p:nvPr userDrawn="1"/>
        </p:nvPicPr>
        <p:blipFill>
          <a:blip r:embed="rId9"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 name="Picture 3">
            <a:extLst>
              <a:ext uri="{FF2B5EF4-FFF2-40B4-BE49-F238E27FC236}">
                <a16:creationId xmlns:a16="http://schemas.microsoft.com/office/drawing/2014/main" id="{3B575C39-631E-495E-AF2E-7F4750C2D377}"/>
              </a:ext>
            </a:extLst>
          </p:cNvPr>
          <p:cNvPicPr>
            <a:picLocks noChangeAspect="1" noChangeArrowheads="1"/>
          </p:cNvPicPr>
          <p:nvPr userDrawn="1"/>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17470" y="1779142"/>
            <a:ext cx="365435" cy="47409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1" name="グループ化 40">
            <a:extLst>
              <a:ext uri="{FF2B5EF4-FFF2-40B4-BE49-F238E27FC236}">
                <a16:creationId xmlns:a16="http://schemas.microsoft.com/office/drawing/2014/main" id="{990F9287-A61A-49C1-9D43-EEF979CFC643}"/>
              </a:ext>
            </a:extLst>
          </p:cNvPr>
          <p:cNvGrpSpPr/>
          <p:nvPr userDrawn="1"/>
        </p:nvGrpSpPr>
        <p:grpSpPr>
          <a:xfrm>
            <a:off x="3712519" y="2136845"/>
            <a:ext cx="549985" cy="440398"/>
            <a:chOff x="2843809" y="2806680"/>
            <a:chExt cx="1684580" cy="1348529"/>
          </a:xfrm>
        </p:grpSpPr>
        <p:pic>
          <p:nvPicPr>
            <p:cNvPr id="42" name="Picture 3" descr="H:\TCL\Products\Products data\VX\VX-2000\Pict\rm200xf_pn1e.jpg">
              <a:extLst>
                <a:ext uri="{FF2B5EF4-FFF2-40B4-BE49-F238E27FC236}">
                  <a16:creationId xmlns:a16="http://schemas.microsoft.com/office/drawing/2014/main" id="{49AE5F3C-89A0-49BD-B8FF-7B21403F21D3}"/>
                </a:ext>
              </a:extLst>
            </p:cNvPr>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a:stretch/>
          </p:blipFill>
          <p:spPr bwMode="auto">
            <a:xfrm>
              <a:off x="2843809" y="2859782"/>
              <a:ext cx="871198" cy="1295427"/>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4" descr="H:\TCL\Products\Products data\VM\VM-3000\Pict\rm320f_pf1e.jpg">
              <a:extLst>
                <a:ext uri="{FF2B5EF4-FFF2-40B4-BE49-F238E27FC236}">
                  <a16:creationId xmlns:a16="http://schemas.microsoft.com/office/drawing/2014/main" id="{E3BF641F-1786-4E3F-B9DF-C69495BFDA24}"/>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a:stretch/>
          </p:blipFill>
          <p:spPr bwMode="auto">
            <a:xfrm>
              <a:off x="3715535" y="2806680"/>
              <a:ext cx="812854" cy="1075591"/>
            </a:xfrm>
            <a:prstGeom prst="rect">
              <a:avLst/>
            </a:prstGeom>
            <a:noFill/>
            <a:extLst>
              <a:ext uri="{909E8E84-426E-40DD-AFC4-6F175D3DCCD1}">
                <a14:hiddenFill xmlns:a14="http://schemas.microsoft.com/office/drawing/2010/main">
                  <a:solidFill>
                    <a:srgbClr val="FFFFFF"/>
                  </a:solidFill>
                </a14:hiddenFill>
              </a:ext>
            </a:extLst>
          </p:spPr>
        </p:pic>
      </p:grpSp>
      <p:sp>
        <p:nvSpPr>
          <p:cNvPr id="44" name="正方形/長方形 43">
            <a:extLst>
              <a:ext uri="{FF2B5EF4-FFF2-40B4-BE49-F238E27FC236}">
                <a16:creationId xmlns:a16="http://schemas.microsoft.com/office/drawing/2014/main" id="{7D6D81B7-D601-448D-B087-6B5CFFC8AE09}"/>
              </a:ext>
            </a:extLst>
          </p:cNvPr>
          <p:cNvSpPr/>
          <p:nvPr userDrawn="1"/>
        </p:nvSpPr>
        <p:spPr>
          <a:xfrm>
            <a:off x="5351085" y="975556"/>
            <a:ext cx="5418463" cy="1015657"/>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Remote Microphone</a:t>
            </a:r>
          </a:p>
          <a:p>
            <a:r>
              <a:rPr lang="en-US" altLang="ja-JP" sz="3000" b="1" dirty="0">
                <a:solidFill>
                  <a:schemeClr val="accent6">
                    <a:lumMod val="75000"/>
                  </a:schemeClr>
                </a:solidFill>
                <a:latin typeface="Calibri"/>
                <a:ea typeface="メイリオ" panose="020B0604030504040204" pitchFamily="50" charset="-128"/>
              </a:rPr>
              <a:t>RM-300X</a:t>
            </a:r>
            <a:r>
              <a:rPr lang="en-US" altLang="ja-JP" sz="2400" b="1" dirty="0">
                <a:solidFill>
                  <a:schemeClr val="accent6">
                    <a:lumMod val="75000"/>
                  </a:schemeClr>
                </a:solidFill>
                <a:latin typeface="Calibri"/>
                <a:ea typeface="メイリオ" panose="020B0604030504040204" pitchFamily="50" charset="-128"/>
              </a:rPr>
              <a:t>,210F</a:t>
            </a:r>
            <a:r>
              <a:rPr lang="en-US" altLang="ja-JP" sz="3000" b="1" dirty="0">
                <a:solidFill>
                  <a:schemeClr val="accent6">
                    <a:lumMod val="75000"/>
                  </a:schemeClr>
                </a:solidFill>
                <a:latin typeface="Calibri"/>
                <a:ea typeface="メイリオ" panose="020B0604030504040204" pitchFamily="50" charset="-128"/>
              </a:rPr>
              <a:t> </a:t>
            </a:r>
            <a:r>
              <a:rPr lang="en-US" altLang="ja-JP" sz="2400" b="1" dirty="0">
                <a:solidFill>
                  <a:schemeClr val="accent6">
                    <a:lumMod val="75000"/>
                  </a:schemeClr>
                </a:solidFill>
                <a:latin typeface="Calibri"/>
                <a:ea typeface="メイリオ" panose="020B0604030504040204" pitchFamily="50" charset="-128"/>
              </a:rPr>
              <a:t>and</a:t>
            </a:r>
            <a:r>
              <a:rPr lang="en-US" altLang="ja-JP" sz="3000" b="1" dirty="0">
                <a:solidFill>
                  <a:schemeClr val="accent6">
                    <a:lumMod val="75000"/>
                  </a:schemeClr>
                </a:solidFill>
                <a:latin typeface="Calibri"/>
                <a:ea typeface="メイリオ" panose="020B0604030504040204" pitchFamily="50" charset="-128"/>
              </a:rPr>
              <a:t> RM-200SF</a:t>
            </a:r>
            <a:r>
              <a:rPr lang="en-US" altLang="ja-JP" sz="2400" b="1" dirty="0">
                <a:solidFill>
                  <a:schemeClr val="accent6">
                    <a:lumMod val="75000"/>
                  </a:schemeClr>
                </a:solidFill>
                <a:latin typeface="Calibri"/>
                <a:ea typeface="メイリオ" panose="020B0604030504040204" pitchFamily="50" charset="-128"/>
              </a:rPr>
              <a:t>,320F</a:t>
            </a:r>
            <a:endParaRPr lang="ja-JP" altLang="en-US" sz="3000" dirty="0">
              <a:solidFill>
                <a:schemeClr val="accent6">
                  <a:lumMod val="75000"/>
                </a:schemeClr>
              </a:solidFill>
              <a:latin typeface="Calibri"/>
            </a:endParaRPr>
          </a:p>
        </p:txBody>
      </p:sp>
      <p:sp>
        <p:nvSpPr>
          <p:cNvPr id="61" name="角丸四角形 41">
            <a:extLst>
              <a:ext uri="{FF2B5EF4-FFF2-40B4-BE49-F238E27FC236}">
                <a16:creationId xmlns:a16="http://schemas.microsoft.com/office/drawing/2014/main" id="{0E0CF3C8-D31E-4924-9979-B86995FB3C8D}"/>
              </a:ext>
            </a:extLst>
          </p:cNvPr>
          <p:cNvSpPr/>
          <p:nvPr userDrawn="1"/>
        </p:nvSpPr>
        <p:spPr>
          <a:xfrm>
            <a:off x="11133568" y="2391255"/>
            <a:ext cx="1559287" cy="312423"/>
          </a:xfrm>
          <a:prstGeom prst="roundRect">
            <a:avLst/>
          </a:prstGeom>
          <a:solidFill>
            <a:srgbClr val="00B0F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dirty="0">
                <a:solidFill>
                  <a:srgbClr val="FFFFFF"/>
                </a:solidFill>
              </a:rPr>
              <a:t>General</a:t>
            </a:r>
            <a:endParaRPr lang="ja-JP" altLang="en-US" dirty="0">
              <a:solidFill>
                <a:srgbClr val="FFFFFF"/>
              </a:solidFill>
            </a:endParaRPr>
          </a:p>
        </p:txBody>
      </p:sp>
      <p:sp>
        <p:nvSpPr>
          <p:cNvPr id="67" name="フリーフォーム: 図形 66">
            <a:extLst>
              <a:ext uri="{FF2B5EF4-FFF2-40B4-BE49-F238E27FC236}">
                <a16:creationId xmlns:a16="http://schemas.microsoft.com/office/drawing/2014/main" id="{7A7BB170-BA4C-4C41-A19F-786DECF68AAD}"/>
              </a:ext>
            </a:extLst>
          </p:cNvPr>
          <p:cNvSpPr/>
          <p:nvPr userDrawn="1"/>
        </p:nvSpPr>
        <p:spPr>
          <a:xfrm>
            <a:off x="12709321" y="2550253"/>
            <a:ext cx="171974" cy="0"/>
          </a:xfrm>
          <a:custGeom>
            <a:avLst/>
            <a:gdLst>
              <a:gd name="connsiteX0" fmla="*/ 0 w 171974"/>
              <a:gd name="connsiteY0" fmla="*/ 0 h 0"/>
              <a:gd name="connsiteX1" fmla="*/ 171974 w 171974"/>
              <a:gd name="connsiteY1" fmla="*/ 0 h 0"/>
            </a:gdLst>
            <a:ahLst/>
            <a:cxnLst>
              <a:cxn ang="0">
                <a:pos x="connsiteX0" y="connsiteY0"/>
              </a:cxn>
              <a:cxn ang="0">
                <a:pos x="connsiteX1" y="connsiteY1"/>
              </a:cxn>
            </a:cxnLst>
            <a:rect l="l" t="t" r="r" b="b"/>
            <a:pathLst>
              <a:path w="171974">
                <a:moveTo>
                  <a:pt x="0" y="0"/>
                </a:moveTo>
                <a:lnTo>
                  <a:pt x="171974" y="0"/>
                </a:lnTo>
              </a:path>
            </a:pathLst>
          </a:custGeom>
          <a:no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2" name="グループ化 61">
            <a:extLst>
              <a:ext uri="{FF2B5EF4-FFF2-40B4-BE49-F238E27FC236}">
                <a16:creationId xmlns:a16="http://schemas.microsoft.com/office/drawing/2014/main" id="{26CE9F6A-80A0-4238-B1D6-FAEB6C0A765E}"/>
              </a:ext>
            </a:extLst>
          </p:cNvPr>
          <p:cNvGrpSpPr/>
          <p:nvPr userDrawn="1"/>
        </p:nvGrpSpPr>
        <p:grpSpPr>
          <a:xfrm rot="544062">
            <a:off x="12817942" y="2229642"/>
            <a:ext cx="594864" cy="564816"/>
            <a:chOff x="2649985" y="949572"/>
            <a:chExt cx="2425140" cy="2301963"/>
          </a:xfrm>
          <a:effectLst>
            <a:outerShdw blurRad="38100" dist="38100" dir="8100000" algn="tr" rotWithShape="0">
              <a:prstClr val="black">
                <a:alpha val="40000"/>
              </a:prstClr>
            </a:outerShdw>
          </a:effectLst>
        </p:grpSpPr>
        <p:grpSp>
          <p:nvGrpSpPr>
            <p:cNvPr id="63" name="グループ化 62">
              <a:extLst>
                <a:ext uri="{FF2B5EF4-FFF2-40B4-BE49-F238E27FC236}">
                  <a16:creationId xmlns:a16="http://schemas.microsoft.com/office/drawing/2014/main" id="{C7308BA3-4F12-4EAD-B8B0-1FB422FB1743}"/>
                </a:ext>
              </a:extLst>
            </p:cNvPr>
            <p:cNvGrpSpPr/>
            <p:nvPr/>
          </p:nvGrpSpPr>
          <p:grpSpPr>
            <a:xfrm>
              <a:off x="2991168" y="1221263"/>
              <a:ext cx="1944215" cy="1771248"/>
              <a:chOff x="2991168" y="1221263"/>
              <a:chExt cx="1944215" cy="1771248"/>
            </a:xfrm>
          </p:grpSpPr>
          <p:sp>
            <p:nvSpPr>
              <p:cNvPr id="65" name="円/楕円 43">
                <a:extLst>
                  <a:ext uri="{FF2B5EF4-FFF2-40B4-BE49-F238E27FC236}">
                    <a16:creationId xmlns:a16="http://schemas.microsoft.com/office/drawing/2014/main" id="{7F714560-CA61-4EC4-9E74-814F8180F808}"/>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66" name="角丸四角形 47">
                <a:extLst>
                  <a:ext uri="{FF2B5EF4-FFF2-40B4-BE49-F238E27FC236}">
                    <a16:creationId xmlns:a16="http://schemas.microsoft.com/office/drawing/2014/main" id="{72B8C05D-2AA5-49F1-83BA-39A4767B4454}"/>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v.4*</a:t>
                </a:r>
                <a:endParaRPr kumimoji="0" lang="ja-JP" altLang="en-US" sz="1400" b="1" kern="0" dirty="0">
                  <a:solidFill>
                    <a:prstClr val="white"/>
                  </a:solidFill>
                  <a:latin typeface="Calibri"/>
                  <a:ea typeface="Meiryo UI"/>
                </a:endParaRPr>
              </a:p>
            </p:txBody>
          </p:sp>
        </p:grpSp>
        <p:pic>
          <p:nvPicPr>
            <p:cNvPr id="64" name="Picture 2" descr="C:\Users\toa27839.TOA\AppData\Local\Temp\notesEA312D\Bubble_material_noshadow-01.png">
              <a:extLst>
                <a:ext uri="{FF2B5EF4-FFF2-40B4-BE49-F238E27FC236}">
                  <a16:creationId xmlns:a16="http://schemas.microsoft.com/office/drawing/2014/main" id="{CFACBBDB-3946-46D5-B710-B699455573CF}"/>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2649985" y="949572"/>
              <a:ext cx="2425140" cy="2301963"/>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69" name="正方形/長方形 68">
            <a:extLst>
              <a:ext uri="{FF2B5EF4-FFF2-40B4-BE49-F238E27FC236}">
                <a16:creationId xmlns:a16="http://schemas.microsoft.com/office/drawing/2014/main" id="{46FAB4AE-42D6-4ADB-942D-43142B02AF2B}"/>
              </a:ext>
            </a:extLst>
          </p:cNvPr>
          <p:cNvSpPr/>
          <p:nvPr userDrawn="1"/>
        </p:nvSpPr>
        <p:spPr>
          <a:xfrm>
            <a:off x="12692855" y="2772699"/>
            <a:ext cx="1024733" cy="584769"/>
          </a:xfrm>
          <a:prstGeom prst="rect">
            <a:avLst/>
          </a:prstGeom>
        </p:spPr>
        <p:txBody>
          <a:bodyPr wrap="square" lIns="91436" tIns="45717" rIns="91436" bIns="45717">
            <a:spAutoFit/>
          </a:bodyPr>
          <a:lstStyle/>
          <a:p>
            <a:pPr marL="88900" indent="-88900"/>
            <a:r>
              <a:rPr lang="en-US" altLang="ja-JP" sz="800" dirty="0">
                <a:solidFill>
                  <a:srgbClr val="FFFFFF">
                    <a:lumMod val="50000"/>
                  </a:srgbClr>
                </a:solidFill>
                <a:latin typeface="Calibri"/>
                <a:ea typeface="メイリオ" panose="020B0604030504040204" pitchFamily="50" charset="-128"/>
                <a:cs typeface="メイリオ" panose="020B0604030504040204" pitchFamily="50" charset="-128"/>
              </a:rPr>
              <a:t>* Strictly speaking, it has been available since v.3.01.</a:t>
            </a:r>
            <a:endParaRPr lang="ja-JP" altLang="en-US" sz="800" dirty="0">
              <a:solidFill>
                <a:srgbClr val="5F5F5F"/>
              </a:solidFill>
              <a:latin typeface="Calibri"/>
            </a:endParaRPr>
          </a:p>
        </p:txBody>
      </p:sp>
    </p:spTree>
    <p:extLst>
      <p:ext uri="{BB962C8B-B14F-4D97-AF65-F5344CB8AC3E}">
        <p14:creationId xmlns:p14="http://schemas.microsoft.com/office/powerpoint/2010/main" val="10546581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1_白紙">
    <p:spTree>
      <p:nvGrpSpPr>
        <p:cNvPr id="1" name=""/>
        <p:cNvGrpSpPr/>
        <p:nvPr/>
      </p:nvGrpSpPr>
      <p:grpSpPr>
        <a:xfrm>
          <a:off x="0" y="0"/>
          <a:ext cx="0" cy="0"/>
          <a:chOff x="0" y="0"/>
          <a:chExt cx="0" cy="0"/>
        </a:xfrm>
      </p:grpSpPr>
      <p:grpSp>
        <p:nvGrpSpPr>
          <p:cNvPr id="5" name="グループ化 4">
            <a:extLst>
              <a:ext uri="{FF2B5EF4-FFF2-40B4-BE49-F238E27FC236}">
                <a16:creationId xmlns:a16="http://schemas.microsoft.com/office/drawing/2014/main" id="{690F6ECA-B98B-461F-9F11-ECEF52D3698C}"/>
              </a:ext>
            </a:extLst>
          </p:cNvPr>
          <p:cNvGrpSpPr/>
          <p:nvPr userDrawn="1"/>
        </p:nvGrpSpPr>
        <p:grpSpPr>
          <a:xfrm>
            <a:off x="1622181" y="288390"/>
            <a:ext cx="2053631" cy="1949899"/>
            <a:chOff x="2645711" y="841076"/>
            <a:chExt cx="2667654" cy="2532159"/>
          </a:xfrm>
        </p:grpSpPr>
        <p:grpSp>
          <p:nvGrpSpPr>
            <p:cNvPr id="6" name="グループ化 5">
              <a:extLst>
                <a:ext uri="{FF2B5EF4-FFF2-40B4-BE49-F238E27FC236}">
                  <a16:creationId xmlns:a16="http://schemas.microsoft.com/office/drawing/2014/main" id="{DE16EC33-8875-4EBF-A2DF-6EC92E63763E}"/>
                </a:ext>
              </a:extLst>
            </p:cNvPr>
            <p:cNvGrpSpPr/>
            <p:nvPr/>
          </p:nvGrpSpPr>
          <p:grpSpPr>
            <a:xfrm>
              <a:off x="2951391" y="1221263"/>
              <a:ext cx="2030342" cy="1771248"/>
              <a:chOff x="2951391" y="1221263"/>
              <a:chExt cx="2030342" cy="1771248"/>
            </a:xfrm>
          </p:grpSpPr>
          <p:sp>
            <p:nvSpPr>
              <p:cNvPr id="8" name="円/楕円 64">
                <a:extLst>
                  <a:ext uri="{FF2B5EF4-FFF2-40B4-BE49-F238E27FC236}">
                    <a16:creationId xmlns:a16="http://schemas.microsoft.com/office/drawing/2014/main" id="{4D41DD3B-AF28-4819-BF00-CB6CCC032BD2}"/>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3600" kern="0">
                  <a:solidFill>
                    <a:prstClr val="white"/>
                  </a:solidFill>
                  <a:latin typeface="Meiryo UI"/>
                  <a:ea typeface="Meiryo UI"/>
                </a:endParaRPr>
              </a:p>
            </p:txBody>
          </p:sp>
          <p:sp>
            <p:nvSpPr>
              <p:cNvPr id="9" name="角丸四角形 65">
                <a:extLst>
                  <a:ext uri="{FF2B5EF4-FFF2-40B4-BE49-F238E27FC236}">
                    <a16:creationId xmlns:a16="http://schemas.microsoft.com/office/drawing/2014/main" id="{723B4D86-731F-4925-BA84-95F5D0B9385A}"/>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2800" b="1" kern="0" dirty="0">
                    <a:solidFill>
                      <a:prstClr val="white"/>
                    </a:solidFill>
                    <a:latin typeface="Calibri"/>
                    <a:ea typeface="Meiryo UI"/>
                  </a:rPr>
                  <a:t>Frame</a:t>
                </a:r>
                <a:endParaRPr kumimoji="0" lang="ja-JP" altLang="en-US" sz="2400" b="1" kern="0" dirty="0">
                  <a:solidFill>
                    <a:prstClr val="white"/>
                  </a:solidFill>
                  <a:latin typeface="Calibri"/>
                  <a:ea typeface="Meiryo UI"/>
                </a:endParaRPr>
              </a:p>
            </p:txBody>
          </p:sp>
        </p:grpSp>
        <p:pic>
          <p:nvPicPr>
            <p:cNvPr id="7" name="Picture 2" descr="C:\Users\toa27839.TOA\AppData\Local\Temp\notesEA312D\Bubble_material_noshadow-01.png">
              <a:extLst>
                <a:ext uri="{FF2B5EF4-FFF2-40B4-BE49-F238E27FC236}">
                  <a16:creationId xmlns:a16="http://schemas.microsoft.com/office/drawing/2014/main" id="{ED835DCA-9C1C-416B-87DA-D055D26B768E}"/>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10" name="Picture 2">
            <a:extLst>
              <a:ext uri="{FF2B5EF4-FFF2-40B4-BE49-F238E27FC236}">
                <a16:creationId xmlns:a16="http://schemas.microsoft.com/office/drawing/2014/main" id="{F67FCD53-00D6-4855-94AE-E3F262FA740E}"/>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8383276" y="1553598"/>
            <a:ext cx="1404817" cy="9809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 name="正方形/長方形 10">
            <a:extLst>
              <a:ext uri="{FF2B5EF4-FFF2-40B4-BE49-F238E27FC236}">
                <a16:creationId xmlns:a16="http://schemas.microsoft.com/office/drawing/2014/main" id="{A8F0C19C-000F-49ED-9D84-CF1A5966F768}"/>
              </a:ext>
            </a:extLst>
          </p:cNvPr>
          <p:cNvSpPr/>
          <p:nvPr userDrawn="1"/>
        </p:nvSpPr>
        <p:spPr>
          <a:xfrm>
            <a:off x="5351086" y="975556"/>
            <a:ext cx="3812114" cy="554202"/>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Common topics: Audio</a:t>
            </a:r>
            <a:endParaRPr lang="ja-JP" altLang="en-US" sz="3000" dirty="0">
              <a:solidFill>
                <a:schemeClr val="accent6">
                  <a:lumMod val="75000"/>
                </a:schemeClr>
              </a:solidFill>
              <a:latin typeface="Calibri"/>
            </a:endParaRPr>
          </a:p>
        </p:txBody>
      </p:sp>
      <p:sp>
        <p:nvSpPr>
          <p:cNvPr id="12" name="正方形/長方形 11">
            <a:extLst>
              <a:ext uri="{FF2B5EF4-FFF2-40B4-BE49-F238E27FC236}">
                <a16:creationId xmlns:a16="http://schemas.microsoft.com/office/drawing/2014/main" id="{DE3CA808-7ECD-4FC4-9480-0239EA3F3382}"/>
              </a:ext>
            </a:extLst>
          </p:cNvPr>
          <p:cNvSpPr/>
          <p:nvPr userDrawn="1"/>
        </p:nvSpPr>
        <p:spPr>
          <a:xfrm>
            <a:off x="6624252" y="6013070"/>
            <a:ext cx="1708222" cy="461693"/>
          </a:xfrm>
          <a:prstGeom prst="rect">
            <a:avLst/>
          </a:prstGeom>
        </p:spPr>
        <p:txBody>
          <a:bodyPr wrap="squar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VX link out 8ch</a:t>
            </a:r>
            <a:endParaRPr lang="ja-JP" altLang="en-US" sz="2100" dirty="0">
              <a:solidFill>
                <a:prstClr val="black"/>
              </a:solidFill>
              <a:latin typeface="Calibri"/>
              <a:ea typeface="ＭＳ Ｐゴシック"/>
            </a:endParaRPr>
          </a:p>
        </p:txBody>
      </p:sp>
      <p:sp>
        <p:nvSpPr>
          <p:cNvPr id="13" name="正方形/長方形 12">
            <a:extLst>
              <a:ext uri="{FF2B5EF4-FFF2-40B4-BE49-F238E27FC236}">
                <a16:creationId xmlns:a16="http://schemas.microsoft.com/office/drawing/2014/main" id="{24D812F5-E061-4B1B-B9E9-7DCD3D6A724C}"/>
              </a:ext>
            </a:extLst>
          </p:cNvPr>
          <p:cNvSpPr/>
          <p:nvPr userDrawn="1"/>
        </p:nvSpPr>
        <p:spPr>
          <a:xfrm>
            <a:off x="3433433" y="3615239"/>
            <a:ext cx="4181532" cy="2508081"/>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defRPr/>
            </a:pPr>
            <a:endParaRPr kumimoji="0" lang="en-US" altLang="ja-JP" sz="2400" b="1" kern="0" dirty="0">
              <a:solidFill>
                <a:srgbClr val="8064A2"/>
              </a:solidFill>
              <a:latin typeface="Calibri"/>
              <a:ea typeface="ＭＳ Ｐゴシック"/>
            </a:endParaRPr>
          </a:p>
        </p:txBody>
      </p:sp>
      <p:sp>
        <p:nvSpPr>
          <p:cNvPr id="14" name="正方形/長方形 13">
            <a:extLst>
              <a:ext uri="{FF2B5EF4-FFF2-40B4-BE49-F238E27FC236}">
                <a16:creationId xmlns:a16="http://schemas.microsoft.com/office/drawing/2014/main" id="{F0CD01F7-A888-421A-8E86-FD3C31C53BB5}"/>
              </a:ext>
            </a:extLst>
          </p:cNvPr>
          <p:cNvSpPr/>
          <p:nvPr userDrawn="1"/>
        </p:nvSpPr>
        <p:spPr>
          <a:xfrm>
            <a:off x="1933851" y="4124357"/>
            <a:ext cx="1555865" cy="461693"/>
          </a:xfrm>
          <a:prstGeom prst="rect">
            <a:avLst/>
          </a:prstGeom>
        </p:spPr>
        <p:txBody>
          <a:bodyPr wrap="non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AUDIO IN 4ch</a:t>
            </a:r>
            <a:endParaRPr lang="ja-JP" altLang="en-US" sz="2100" dirty="0">
              <a:solidFill>
                <a:prstClr val="black"/>
              </a:solidFill>
              <a:latin typeface="Calibri"/>
              <a:ea typeface="ＭＳ Ｐゴシック"/>
            </a:endParaRPr>
          </a:p>
        </p:txBody>
      </p:sp>
      <p:grpSp>
        <p:nvGrpSpPr>
          <p:cNvPr id="15" name="グループ化 14">
            <a:extLst>
              <a:ext uri="{FF2B5EF4-FFF2-40B4-BE49-F238E27FC236}">
                <a16:creationId xmlns:a16="http://schemas.microsoft.com/office/drawing/2014/main" id="{A11B2EA3-F580-4878-8637-29E49D597430}"/>
              </a:ext>
            </a:extLst>
          </p:cNvPr>
          <p:cNvGrpSpPr/>
          <p:nvPr userDrawn="1"/>
        </p:nvGrpSpPr>
        <p:grpSpPr>
          <a:xfrm>
            <a:off x="3713297" y="5158026"/>
            <a:ext cx="3901667" cy="552898"/>
            <a:chOff x="2975204" y="3477633"/>
            <a:chExt cx="1596796" cy="539443"/>
          </a:xfrm>
        </p:grpSpPr>
        <p:sp>
          <p:nvSpPr>
            <p:cNvPr id="16" name="フリーフォーム 166">
              <a:extLst>
                <a:ext uri="{FF2B5EF4-FFF2-40B4-BE49-F238E27FC236}">
                  <a16:creationId xmlns:a16="http://schemas.microsoft.com/office/drawing/2014/main" id="{332599A9-F943-4263-AC72-B737C8A4E7C4}"/>
                </a:ext>
              </a:extLst>
            </p:cNvPr>
            <p:cNvSpPr/>
            <p:nvPr/>
          </p:nvSpPr>
          <p:spPr>
            <a:xfrm>
              <a:off x="2975204" y="3477633"/>
              <a:ext cx="1589044"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sp>
          <p:nvSpPr>
            <p:cNvPr id="17" name="フリーフォーム 168">
              <a:extLst>
                <a:ext uri="{FF2B5EF4-FFF2-40B4-BE49-F238E27FC236}">
                  <a16:creationId xmlns:a16="http://schemas.microsoft.com/office/drawing/2014/main" id="{15C09C0A-8961-4E81-A8BF-A78F59D8A861}"/>
                </a:ext>
              </a:extLst>
            </p:cNvPr>
            <p:cNvSpPr/>
            <p:nvPr/>
          </p:nvSpPr>
          <p:spPr>
            <a:xfrm>
              <a:off x="2975204" y="3651870"/>
              <a:ext cx="1589044"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sp>
          <p:nvSpPr>
            <p:cNvPr id="18" name="フリーフォーム 170">
              <a:extLst>
                <a:ext uri="{FF2B5EF4-FFF2-40B4-BE49-F238E27FC236}">
                  <a16:creationId xmlns:a16="http://schemas.microsoft.com/office/drawing/2014/main" id="{E8B3526B-2146-4503-8BC2-E9A1A0DD132A}"/>
                </a:ext>
              </a:extLst>
            </p:cNvPr>
            <p:cNvSpPr/>
            <p:nvPr/>
          </p:nvSpPr>
          <p:spPr>
            <a:xfrm>
              <a:off x="2980370" y="3971357"/>
              <a:ext cx="1589044"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sp>
          <p:nvSpPr>
            <p:cNvPr id="19" name="フリーフォーム 218">
              <a:extLst>
                <a:ext uri="{FF2B5EF4-FFF2-40B4-BE49-F238E27FC236}">
                  <a16:creationId xmlns:a16="http://schemas.microsoft.com/office/drawing/2014/main" id="{5E18C38B-2423-4F65-9E0B-25F9E1D7A00F}"/>
                </a:ext>
              </a:extLst>
            </p:cNvPr>
            <p:cNvSpPr/>
            <p:nvPr/>
          </p:nvSpPr>
          <p:spPr>
            <a:xfrm>
              <a:off x="2982956" y="3819451"/>
              <a:ext cx="1589044"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grpSp>
      <p:sp>
        <p:nvSpPr>
          <p:cNvPr id="20" name="正方形/長方形 19">
            <a:extLst>
              <a:ext uri="{FF2B5EF4-FFF2-40B4-BE49-F238E27FC236}">
                <a16:creationId xmlns:a16="http://schemas.microsoft.com/office/drawing/2014/main" id="{7240E9D2-6474-403F-8020-37CE226D02F5}"/>
              </a:ext>
            </a:extLst>
          </p:cNvPr>
          <p:cNvSpPr/>
          <p:nvPr userDrawn="1"/>
        </p:nvSpPr>
        <p:spPr>
          <a:xfrm>
            <a:off x="3798620" y="2733332"/>
            <a:ext cx="2132485" cy="646359"/>
          </a:xfrm>
          <a:prstGeom prst="rect">
            <a:avLst/>
          </a:prstGeom>
        </p:spPr>
        <p:txBody>
          <a:bodyPr wrap="squar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VX link in 8ch</a:t>
            </a:r>
            <a:endParaRPr lang="en-US" altLang="ja-JP" sz="2100" dirty="0">
              <a:solidFill>
                <a:prstClr val="black"/>
              </a:solidFill>
              <a:latin typeface="Calibri"/>
              <a:ea typeface="ＭＳ Ｐゴシック"/>
            </a:endParaRPr>
          </a:p>
          <a:p>
            <a:pPr defTabSz="7682880" fontAlgn="auto">
              <a:spcBef>
                <a:spcPts val="0"/>
              </a:spcBef>
              <a:spcAft>
                <a:spcPts val="0"/>
              </a:spcAft>
            </a:pPr>
            <a:r>
              <a:rPr lang="en-US" altLang="ja-JP" sz="1200" dirty="0">
                <a:solidFill>
                  <a:prstClr val="black"/>
                </a:solidFill>
                <a:latin typeface="Calibri"/>
                <a:ea typeface="ＭＳ Ｐゴシック"/>
              </a:rPr>
              <a:t>(Max: General 4ch, BGM 4ch)</a:t>
            </a:r>
            <a:endParaRPr lang="ja-JP" altLang="en-US" sz="1400" dirty="0">
              <a:solidFill>
                <a:prstClr val="black"/>
              </a:solidFill>
              <a:latin typeface="Calibri"/>
              <a:ea typeface="ＭＳ Ｐゴシック"/>
            </a:endParaRPr>
          </a:p>
        </p:txBody>
      </p:sp>
      <p:sp>
        <p:nvSpPr>
          <p:cNvPr id="21" name="角丸四角形 235">
            <a:extLst>
              <a:ext uri="{FF2B5EF4-FFF2-40B4-BE49-F238E27FC236}">
                <a16:creationId xmlns:a16="http://schemas.microsoft.com/office/drawing/2014/main" id="{787C40B2-B679-40A4-AF98-8B28865F8347}"/>
              </a:ext>
            </a:extLst>
          </p:cNvPr>
          <p:cNvSpPr/>
          <p:nvPr userDrawn="1"/>
        </p:nvSpPr>
        <p:spPr>
          <a:xfrm>
            <a:off x="3865380" y="4961341"/>
            <a:ext cx="2538744" cy="953081"/>
          </a:xfrm>
          <a:prstGeom prst="roundRect">
            <a:avLst>
              <a:gd name="adj" fmla="val 8296"/>
            </a:avLst>
          </a:prstGeom>
          <a:noFill/>
          <a:ln>
            <a:solidFill>
              <a:srgbClr val="002060"/>
            </a:solidFill>
          </a:ln>
          <a:effectLst>
            <a:glow rad="101600">
              <a:srgbClr val="00206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grpSp>
        <p:nvGrpSpPr>
          <p:cNvPr id="22" name="グループ化 21">
            <a:extLst>
              <a:ext uri="{FF2B5EF4-FFF2-40B4-BE49-F238E27FC236}">
                <a16:creationId xmlns:a16="http://schemas.microsoft.com/office/drawing/2014/main" id="{67E76B56-589B-4770-9DB2-BC21773FF11E}"/>
              </a:ext>
            </a:extLst>
          </p:cNvPr>
          <p:cNvGrpSpPr/>
          <p:nvPr userDrawn="1"/>
        </p:nvGrpSpPr>
        <p:grpSpPr>
          <a:xfrm>
            <a:off x="2840121" y="3673215"/>
            <a:ext cx="2373519" cy="2109796"/>
            <a:chOff x="1893194" y="2878428"/>
            <a:chExt cx="1582163" cy="1210614"/>
          </a:xfrm>
        </p:grpSpPr>
        <p:sp>
          <p:nvSpPr>
            <p:cNvPr id="23" name="フリーフォーム 2">
              <a:extLst>
                <a:ext uri="{FF2B5EF4-FFF2-40B4-BE49-F238E27FC236}">
                  <a16:creationId xmlns:a16="http://schemas.microsoft.com/office/drawing/2014/main" id="{1E89215D-6B85-4A8D-A289-36B9F33058AA}"/>
                </a:ext>
              </a:extLst>
            </p:cNvPr>
            <p:cNvSpPr/>
            <p:nvPr/>
          </p:nvSpPr>
          <p:spPr>
            <a:xfrm>
              <a:off x="1893194" y="2878428"/>
              <a:ext cx="1582163" cy="1210614"/>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4" name="フリーフォーム 99">
              <a:extLst>
                <a:ext uri="{FF2B5EF4-FFF2-40B4-BE49-F238E27FC236}">
                  <a16:creationId xmlns:a16="http://schemas.microsoft.com/office/drawing/2014/main" id="{EC7B2380-DB08-44ED-A00B-7597AF0C8AC1}"/>
                </a:ext>
              </a:extLst>
            </p:cNvPr>
            <p:cNvSpPr/>
            <p:nvPr/>
          </p:nvSpPr>
          <p:spPr>
            <a:xfrm>
              <a:off x="1893195" y="2951106"/>
              <a:ext cx="1485082" cy="113793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25" name="正方形/長方形 24">
            <a:extLst>
              <a:ext uri="{FF2B5EF4-FFF2-40B4-BE49-F238E27FC236}">
                <a16:creationId xmlns:a16="http://schemas.microsoft.com/office/drawing/2014/main" id="{2E646E92-E165-4AAA-9AE1-E6AE315CA5AE}"/>
              </a:ext>
            </a:extLst>
          </p:cNvPr>
          <p:cNvSpPr/>
          <p:nvPr userDrawn="1"/>
        </p:nvSpPr>
        <p:spPr>
          <a:xfrm>
            <a:off x="1673647" y="3487449"/>
            <a:ext cx="1279123" cy="461693"/>
          </a:xfrm>
          <a:prstGeom prst="rect">
            <a:avLst/>
          </a:prstGeom>
        </p:spPr>
        <p:txBody>
          <a:bodyPr wrap="none" lIns="137187" tIns="68594" rIns="137187" bIns="68594">
            <a:spAutoFit/>
          </a:bodyPr>
          <a:lstStyle/>
          <a:p>
            <a:pPr algn="r" defTabSz="7682880" fontAlgn="auto">
              <a:spcBef>
                <a:spcPts val="0"/>
              </a:spcBef>
              <a:spcAft>
                <a:spcPts val="0"/>
              </a:spcAft>
            </a:pPr>
            <a:r>
              <a:rPr lang="en-US" altLang="ja-JP" dirty="0">
                <a:solidFill>
                  <a:prstClr val="black"/>
                </a:solidFill>
                <a:latin typeface="Calibri"/>
                <a:ea typeface="ＭＳ Ｐゴシック"/>
              </a:rPr>
              <a:t>RS link 2ch</a:t>
            </a:r>
            <a:endParaRPr lang="ja-JP" altLang="en-US" sz="2100" dirty="0">
              <a:solidFill>
                <a:prstClr val="black"/>
              </a:solidFill>
              <a:latin typeface="Calibri"/>
              <a:ea typeface="ＭＳ Ｐゴシック"/>
            </a:endParaRPr>
          </a:p>
        </p:txBody>
      </p:sp>
      <p:sp>
        <p:nvSpPr>
          <p:cNvPr id="26" name="フリーフォーム 98">
            <a:extLst>
              <a:ext uri="{FF2B5EF4-FFF2-40B4-BE49-F238E27FC236}">
                <a16:creationId xmlns:a16="http://schemas.microsoft.com/office/drawing/2014/main" id="{27201F4D-C59B-4E26-A71C-E408AF76B035}"/>
              </a:ext>
            </a:extLst>
          </p:cNvPr>
          <p:cNvSpPr/>
          <p:nvPr userDrawn="1"/>
        </p:nvSpPr>
        <p:spPr>
          <a:xfrm>
            <a:off x="4559605" y="3393347"/>
            <a:ext cx="1543017" cy="2387044"/>
          </a:xfrm>
          <a:custGeom>
            <a:avLst/>
            <a:gdLst>
              <a:gd name="connsiteX0" fmla="*/ 1743959 w 1743959"/>
              <a:gd name="connsiteY0" fmla="*/ 1239625 h 1239625"/>
              <a:gd name="connsiteX1" fmla="*/ 1743959 w 1743959"/>
              <a:gd name="connsiteY1" fmla="*/ 0 h 1239625"/>
              <a:gd name="connsiteX2" fmla="*/ 0 w 1743959"/>
              <a:gd name="connsiteY2" fmla="*/ 0 h 1239625"/>
            </a:gdLst>
            <a:ahLst/>
            <a:cxnLst>
              <a:cxn ang="0">
                <a:pos x="connsiteX0" y="connsiteY0"/>
              </a:cxn>
              <a:cxn ang="0">
                <a:pos x="connsiteX1" y="connsiteY1"/>
              </a:cxn>
              <a:cxn ang="0">
                <a:pos x="connsiteX2" y="connsiteY2"/>
              </a:cxn>
            </a:cxnLst>
            <a:rect l="l" t="t" r="r" b="b"/>
            <a:pathLst>
              <a:path w="1743959" h="1239625">
                <a:moveTo>
                  <a:pt x="1743959" y="1239625"/>
                </a:moveTo>
                <a:lnTo>
                  <a:pt x="1743959" y="0"/>
                </a:lnTo>
                <a:lnTo>
                  <a:pt x="0" y="0"/>
                </a:lnTo>
              </a:path>
            </a:pathLst>
          </a:custGeom>
          <a:noFill/>
          <a:ln w="762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grpSp>
        <p:nvGrpSpPr>
          <p:cNvPr id="27" name="グループ化 26">
            <a:extLst>
              <a:ext uri="{FF2B5EF4-FFF2-40B4-BE49-F238E27FC236}">
                <a16:creationId xmlns:a16="http://schemas.microsoft.com/office/drawing/2014/main" id="{2604717F-1A5D-4E06-9147-FDF0FCEFE36C}"/>
              </a:ext>
            </a:extLst>
          </p:cNvPr>
          <p:cNvGrpSpPr/>
          <p:nvPr userDrawn="1"/>
        </p:nvGrpSpPr>
        <p:grpSpPr>
          <a:xfrm>
            <a:off x="2514888" y="3926043"/>
            <a:ext cx="2349974" cy="1856967"/>
            <a:chOff x="1687754" y="3046911"/>
            <a:chExt cx="1555111" cy="1210614"/>
          </a:xfrm>
        </p:grpSpPr>
        <p:sp>
          <p:nvSpPr>
            <p:cNvPr id="28" name="フリーフォーム 137">
              <a:extLst>
                <a:ext uri="{FF2B5EF4-FFF2-40B4-BE49-F238E27FC236}">
                  <a16:creationId xmlns:a16="http://schemas.microsoft.com/office/drawing/2014/main" id="{2D4F18E2-3E2E-49F0-9B0E-1E3DB159E2CD}"/>
                </a:ext>
              </a:extLst>
            </p:cNvPr>
            <p:cNvSpPr/>
            <p:nvPr/>
          </p:nvSpPr>
          <p:spPr>
            <a:xfrm>
              <a:off x="1693694" y="3046911"/>
              <a:ext cx="1549171" cy="1210614"/>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 name="フリーフォーム 138">
              <a:extLst>
                <a:ext uri="{FF2B5EF4-FFF2-40B4-BE49-F238E27FC236}">
                  <a16:creationId xmlns:a16="http://schemas.microsoft.com/office/drawing/2014/main" id="{26265481-3893-4007-814E-AE57EF7A7117}"/>
                </a:ext>
              </a:extLst>
            </p:cNvPr>
            <p:cNvSpPr/>
            <p:nvPr/>
          </p:nvSpPr>
          <p:spPr>
            <a:xfrm>
              <a:off x="1693694" y="3119589"/>
              <a:ext cx="1485082" cy="113793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0" name="フリーフォーム 139">
              <a:extLst>
                <a:ext uri="{FF2B5EF4-FFF2-40B4-BE49-F238E27FC236}">
                  <a16:creationId xmlns:a16="http://schemas.microsoft.com/office/drawing/2014/main" id="{E9CB9224-D73E-4BFC-8B58-9744975D26C2}"/>
                </a:ext>
              </a:extLst>
            </p:cNvPr>
            <p:cNvSpPr/>
            <p:nvPr/>
          </p:nvSpPr>
          <p:spPr>
            <a:xfrm>
              <a:off x="1693694" y="3185172"/>
              <a:ext cx="1411255" cy="1072352"/>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 name="フリーフォーム 140">
              <a:extLst>
                <a:ext uri="{FF2B5EF4-FFF2-40B4-BE49-F238E27FC236}">
                  <a16:creationId xmlns:a16="http://schemas.microsoft.com/office/drawing/2014/main" id="{24509FDF-A2A2-40A8-8777-9AD09AE57E69}"/>
                </a:ext>
              </a:extLst>
            </p:cNvPr>
            <p:cNvSpPr/>
            <p:nvPr/>
          </p:nvSpPr>
          <p:spPr>
            <a:xfrm>
              <a:off x="1687754" y="3257851"/>
              <a:ext cx="1353105" cy="999674"/>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32" name="グループ化 31">
            <a:extLst>
              <a:ext uri="{FF2B5EF4-FFF2-40B4-BE49-F238E27FC236}">
                <a16:creationId xmlns:a16="http://schemas.microsoft.com/office/drawing/2014/main" id="{32A451E5-1835-4622-BB1E-1C656B784B0F}"/>
              </a:ext>
            </a:extLst>
          </p:cNvPr>
          <p:cNvGrpSpPr/>
          <p:nvPr userDrawn="1"/>
        </p:nvGrpSpPr>
        <p:grpSpPr>
          <a:xfrm>
            <a:off x="3618060" y="4489679"/>
            <a:ext cx="759257" cy="1293333"/>
            <a:chOff x="2365866" y="3422513"/>
            <a:chExt cx="556724" cy="861867"/>
          </a:xfrm>
        </p:grpSpPr>
        <p:sp>
          <p:nvSpPr>
            <p:cNvPr id="33" name="フリーフォーム 142">
              <a:extLst>
                <a:ext uri="{FF2B5EF4-FFF2-40B4-BE49-F238E27FC236}">
                  <a16:creationId xmlns:a16="http://schemas.microsoft.com/office/drawing/2014/main" id="{6A94BA83-6096-4013-8F06-8A5B52EE7C33}"/>
                </a:ext>
              </a:extLst>
            </p:cNvPr>
            <p:cNvSpPr/>
            <p:nvPr/>
          </p:nvSpPr>
          <p:spPr>
            <a:xfrm>
              <a:off x="2540278" y="3422513"/>
              <a:ext cx="382312" cy="861867"/>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4" name="フリーフォーム 143">
              <a:extLst>
                <a:ext uri="{FF2B5EF4-FFF2-40B4-BE49-F238E27FC236}">
                  <a16:creationId xmlns:a16="http://schemas.microsoft.com/office/drawing/2014/main" id="{CB653874-4278-4DF3-B7D1-048F9D9B63DB}"/>
                </a:ext>
              </a:extLst>
            </p:cNvPr>
            <p:cNvSpPr/>
            <p:nvPr/>
          </p:nvSpPr>
          <p:spPr>
            <a:xfrm>
              <a:off x="2483768" y="3496803"/>
              <a:ext cx="366496" cy="787577"/>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5" name="フリーフォーム 144">
              <a:extLst>
                <a:ext uri="{FF2B5EF4-FFF2-40B4-BE49-F238E27FC236}">
                  <a16:creationId xmlns:a16="http://schemas.microsoft.com/office/drawing/2014/main" id="{0A909BCD-D78E-4812-ACFF-3CD0630839D0}"/>
                </a:ext>
              </a:extLst>
            </p:cNvPr>
            <p:cNvSpPr/>
            <p:nvPr/>
          </p:nvSpPr>
          <p:spPr>
            <a:xfrm>
              <a:off x="2432424" y="3563841"/>
              <a:ext cx="348277" cy="720539"/>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6" name="フリーフォーム 145">
              <a:extLst>
                <a:ext uri="{FF2B5EF4-FFF2-40B4-BE49-F238E27FC236}">
                  <a16:creationId xmlns:a16="http://schemas.microsoft.com/office/drawing/2014/main" id="{B05A7CFC-7F09-4D53-BE63-0EC26A0AB68D}"/>
                </a:ext>
              </a:extLst>
            </p:cNvPr>
            <p:cNvSpPr/>
            <p:nvPr/>
          </p:nvSpPr>
          <p:spPr>
            <a:xfrm>
              <a:off x="2365866" y="3638132"/>
              <a:ext cx="333926" cy="64624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37" name="角丸四角形 15">
            <a:extLst>
              <a:ext uri="{FF2B5EF4-FFF2-40B4-BE49-F238E27FC236}">
                <a16:creationId xmlns:a16="http://schemas.microsoft.com/office/drawing/2014/main" id="{819B0BAA-EF70-4CEA-A8F5-F08FD49BF7FB}"/>
              </a:ext>
            </a:extLst>
          </p:cNvPr>
          <p:cNvSpPr/>
          <p:nvPr userDrawn="1"/>
        </p:nvSpPr>
        <p:spPr>
          <a:xfrm>
            <a:off x="3476514" y="4424850"/>
            <a:ext cx="453480" cy="451897"/>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algn="ctr"/>
            <a:r>
              <a:rPr lang="en-US" altLang="ja-JP" dirty="0">
                <a:solidFill>
                  <a:srgbClr val="FFFFFF"/>
                </a:solidFill>
              </a:rPr>
              <a:t>EV</a:t>
            </a:r>
            <a:endParaRPr lang="ja-JP" altLang="en-US" dirty="0">
              <a:solidFill>
                <a:srgbClr val="FFFFFF"/>
              </a:solidFill>
            </a:endParaRPr>
          </a:p>
        </p:txBody>
      </p:sp>
      <p:sp>
        <p:nvSpPr>
          <p:cNvPr id="38" name="正方形/長方形 37">
            <a:extLst>
              <a:ext uri="{FF2B5EF4-FFF2-40B4-BE49-F238E27FC236}">
                <a16:creationId xmlns:a16="http://schemas.microsoft.com/office/drawing/2014/main" id="{5413DE69-6A82-47A2-88EB-B111A0FEB886}"/>
              </a:ext>
            </a:extLst>
          </p:cNvPr>
          <p:cNvSpPr/>
          <p:nvPr userDrawn="1"/>
        </p:nvSpPr>
        <p:spPr>
          <a:xfrm>
            <a:off x="6634339" y="4286763"/>
            <a:ext cx="1797753" cy="630970"/>
          </a:xfrm>
          <a:prstGeom prst="rect">
            <a:avLst/>
          </a:prstGeom>
        </p:spPr>
        <p:txBody>
          <a:bodyPr wrap="square" lIns="137187" tIns="68594" rIns="137187" bIns="68594">
            <a:spAutoFit/>
          </a:bodyPr>
          <a:lstStyle/>
          <a:p>
            <a:pPr defTabSz="7682880" fontAlgn="auto">
              <a:spcBef>
                <a:spcPts val="0"/>
              </a:spcBef>
              <a:spcAft>
                <a:spcPts val="0"/>
              </a:spcAft>
              <a:defRPr/>
            </a:pPr>
            <a:r>
              <a:rPr kumimoji="0" lang="en-US" altLang="ja-JP" kern="0" dirty="0">
                <a:solidFill>
                  <a:srgbClr val="1F497D">
                    <a:lumMod val="75000"/>
                  </a:srgbClr>
                </a:solidFill>
                <a:latin typeface="Calibri"/>
                <a:ea typeface="ＭＳ Ｐゴシック"/>
              </a:rPr>
              <a:t>to AMP 4ch</a:t>
            </a:r>
            <a:endParaRPr kumimoji="0" lang="en-US" altLang="ja-JP" sz="1400" kern="0" dirty="0">
              <a:solidFill>
                <a:srgbClr val="1F497D">
                  <a:lumMod val="75000"/>
                </a:srgbClr>
              </a:solidFill>
              <a:latin typeface="Calibri"/>
              <a:ea typeface="ＭＳ Ｐゴシック"/>
            </a:endParaRPr>
          </a:p>
          <a:p>
            <a:pPr defTabSz="7682880" fontAlgn="auto">
              <a:spcBef>
                <a:spcPts val="0"/>
              </a:spcBef>
              <a:spcAft>
                <a:spcPts val="0"/>
              </a:spcAft>
              <a:defRPr/>
            </a:pPr>
            <a:r>
              <a:rPr kumimoji="0" lang="en-US" altLang="ja-JP" sz="1400" kern="0" dirty="0">
                <a:solidFill>
                  <a:srgbClr val="1F497D">
                    <a:lumMod val="75000"/>
                  </a:srgbClr>
                </a:solidFill>
                <a:latin typeface="Calibri"/>
                <a:ea typeface="ＭＳ Ｐゴシック"/>
              </a:rPr>
              <a:t>(VX-3008F/16F: 2ch)</a:t>
            </a:r>
          </a:p>
        </p:txBody>
      </p:sp>
      <p:graphicFrame>
        <p:nvGraphicFramePr>
          <p:cNvPr id="39" name="表 38">
            <a:extLst>
              <a:ext uri="{FF2B5EF4-FFF2-40B4-BE49-F238E27FC236}">
                <a16:creationId xmlns:a16="http://schemas.microsoft.com/office/drawing/2014/main" id="{DF0A7744-C190-454E-8EA9-C0434C0F20FD}"/>
              </a:ext>
            </a:extLst>
          </p:cNvPr>
          <p:cNvGraphicFramePr>
            <a:graphicFrameLocks noGrp="1"/>
          </p:cNvGraphicFramePr>
          <p:nvPr userDrawn="1"/>
        </p:nvGraphicFramePr>
        <p:xfrm>
          <a:off x="8232529" y="3547448"/>
          <a:ext cx="5323785" cy="2128567"/>
        </p:xfrm>
        <a:graphic>
          <a:graphicData uri="http://schemas.openxmlformats.org/drawingml/2006/table">
            <a:tbl>
              <a:tblPr firstRow="1" bandRow="1">
                <a:tableStyleId>{5C22544A-7EE6-4342-B048-85BDC9FD1C3A}</a:tableStyleId>
              </a:tblPr>
              <a:tblGrid>
                <a:gridCol w="1290561">
                  <a:extLst>
                    <a:ext uri="{9D8B030D-6E8A-4147-A177-3AD203B41FA5}">
                      <a16:colId xmlns:a16="http://schemas.microsoft.com/office/drawing/2014/main" val="20000"/>
                    </a:ext>
                  </a:extLst>
                </a:gridCol>
                <a:gridCol w="684464">
                  <a:extLst>
                    <a:ext uri="{9D8B030D-6E8A-4147-A177-3AD203B41FA5}">
                      <a16:colId xmlns:a16="http://schemas.microsoft.com/office/drawing/2014/main" val="20001"/>
                    </a:ext>
                  </a:extLst>
                </a:gridCol>
                <a:gridCol w="3348760">
                  <a:extLst>
                    <a:ext uri="{9D8B030D-6E8A-4147-A177-3AD203B41FA5}">
                      <a16:colId xmlns:a16="http://schemas.microsoft.com/office/drawing/2014/main" val="20002"/>
                    </a:ext>
                  </a:extLst>
                </a:gridCol>
              </a:tblGrid>
              <a:tr h="531142">
                <a:tc>
                  <a:txBody>
                    <a:bodyPr/>
                    <a:lstStyle/>
                    <a:p>
                      <a:pPr>
                        <a:lnSpc>
                          <a:spcPts val="1400"/>
                        </a:lnSpc>
                      </a:pPr>
                      <a:r>
                        <a:rPr kumimoji="1" lang="en-US" altLang="ja-JP" sz="1800" b="0" dirty="0">
                          <a:solidFill>
                            <a:schemeClr val="bg1"/>
                          </a:solidFill>
                        </a:rPr>
                        <a:t>Audio </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4ch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800" b="0" dirty="0">
                          <a:solidFill>
                            <a:schemeClr val="tx1"/>
                          </a:solidFill>
                        </a:rPr>
                        <a:t>Line/MIC switchable</a:t>
                      </a:r>
                    </a:p>
                    <a:p>
                      <a:pPr>
                        <a:lnSpc>
                          <a:spcPts val="1400"/>
                        </a:lnSpc>
                      </a:pPr>
                      <a:r>
                        <a:rPr kumimoji="1" lang="en-US" altLang="ja-JP" sz="1800" b="0" dirty="0">
                          <a:solidFill>
                            <a:schemeClr val="tx1"/>
                          </a:solidFill>
                        </a:rPr>
                        <a:t>Balanced, </a:t>
                      </a:r>
                      <a:r>
                        <a:rPr kumimoji="1" lang="en-US" altLang="ja-JP" sz="1800" b="0" dirty="0" err="1">
                          <a:solidFill>
                            <a:schemeClr val="tx1"/>
                          </a:solidFill>
                        </a:rPr>
                        <a:t>ph.Power</a:t>
                      </a:r>
                      <a:r>
                        <a:rPr kumimoji="1" lang="en-US" altLang="ja-JP" sz="1800" b="0" dirty="0">
                          <a:solidFill>
                            <a:schemeClr val="tx1"/>
                          </a:solidFill>
                        </a:rPr>
                        <a:t> ON/OFF </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340564">
                <a:tc>
                  <a:txBody>
                    <a:bodyPr/>
                    <a:lstStyle/>
                    <a:p>
                      <a:pPr>
                        <a:lnSpc>
                          <a:spcPts val="1400"/>
                        </a:lnSpc>
                      </a:pPr>
                      <a:r>
                        <a:rPr kumimoji="1" lang="en-US" altLang="ja-JP" sz="1800" b="0" dirty="0">
                          <a:solidFill>
                            <a:schemeClr val="bg1"/>
                          </a:solidFill>
                        </a:rPr>
                        <a:t>RS link </a:t>
                      </a:r>
                      <a:r>
                        <a:rPr kumimoji="1" lang="en-US" altLang="ja-JP" sz="1200" b="0" dirty="0">
                          <a:solidFill>
                            <a:schemeClr val="bg1"/>
                          </a:solidFill>
                        </a:rPr>
                        <a:t>(RM)</a:t>
                      </a:r>
                      <a:endParaRPr kumimoji="1" lang="ja-JP" altLang="en-US" sz="15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2ch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000"/>
                        </a:lnSpc>
                      </a:pPr>
                      <a:r>
                        <a:rPr kumimoji="1" lang="en-US" altLang="ja-JP" sz="1800" b="0" dirty="0">
                          <a:solidFill>
                            <a:schemeClr val="tx1"/>
                          </a:solidFill>
                        </a:rPr>
                        <a:t>Up</a:t>
                      </a:r>
                      <a:r>
                        <a:rPr kumimoji="1" lang="en-US" altLang="ja-JP" sz="1800" b="0" baseline="0" dirty="0">
                          <a:solidFill>
                            <a:schemeClr val="tx1"/>
                          </a:solidFill>
                        </a:rPr>
                        <a:t> to</a:t>
                      </a:r>
                      <a:r>
                        <a:rPr kumimoji="1" lang="en-US" altLang="ja-JP" sz="1800" b="0" dirty="0">
                          <a:solidFill>
                            <a:schemeClr val="tx1"/>
                          </a:solidFill>
                        </a:rPr>
                        <a:t> 4 RMs are connected </a:t>
                      </a:r>
                      <a:r>
                        <a:rPr kumimoji="1" lang="en-US" altLang="ja-JP" sz="1400" b="0" dirty="0">
                          <a:solidFill>
                            <a:schemeClr val="tx1"/>
                          </a:solidFill>
                        </a:rPr>
                        <a:t>in 1ch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535141">
                <a:tc>
                  <a:txBody>
                    <a:bodyPr/>
                    <a:lstStyle/>
                    <a:p>
                      <a:pPr>
                        <a:lnSpc>
                          <a:spcPts val="1400"/>
                        </a:lnSpc>
                      </a:pPr>
                      <a:r>
                        <a:rPr kumimoji="1" lang="en-US" altLang="ja-JP" sz="1800" b="0" dirty="0">
                          <a:solidFill>
                            <a:schemeClr val="bg1"/>
                          </a:solidFill>
                        </a:rPr>
                        <a:t>VX link</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8ch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800" b="0" baseline="0" dirty="0">
                          <a:solidFill>
                            <a:schemeClr val="tx1"/>
                          </a:solidFill>
                        </a:rPr>
                        <a:t>BGM 4ch + other 4ch</a:t>
                      </a:r>
                    </a:p>
                    <a:p>
                      <a:pPr>
                        <a:lnSpc>
                          <a:spcPts val="1400"/>
                        </a:lnSpc>
                      </a:pPr>
                      <a:r>
                        <a:rPr kumimoji="1" lang="en-US" altLang="ja-JP" sz="1500" b="0" baseline="0" dirty="0">
                          <a:solidFill>
                            <a:schemeClr val="tx1"/>
                          </a:solidFill>
                        </a:rPr>
                        <a:t>(BGM is mute or cut by others)</a:t>
                      </a:r>
                      <a:endParaRPr kumimoji="1" lang="ja-JP" altLang="en-US" sz="15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721720">
                <a:tc>
                  <a:txBody>
                    <a:bodyPr/>
                    <a:lstStyle/>
                    <a:p>
                      <a:pPr>
                        <a:lnSpc>
                          <a:spcPts val="1400"/>
                        </a:lnSpc>
                      </a:pPr>
                      <a:r>
                        <a:rPr kumimoji="1" lang="en-US" altLang="ja-JP" sz="1800" b="0" dirty="0">
                          <a:solidFill>
                            <a:schemeClr val="bg1"/>
                          </a:solidFill>
                        </a:rPr>
                        <a:t>Inside EV</a:t>
                      </a:r>
                      <a:endParaRPr kumimoji="1" lang="ja-JP" altLang="en-US" sz="15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*ref</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800" b="0" dirty="0">
                          <a:solidFill>
                            <a:schemeClr val="tx1"/>
                          </a:solidFill>
                        </a:rPr>
                        <a:t> 1024</a:t>
                      </a:r>
                      <a:r>
                        <a:rPr kumimoji="1" lang="en-US" altLang="ja-JP" sz="1800" b="0" baseline="0" dirty="0">
                          <a:solidFill>
                            <a:schemeClr val="tx1"/>
                          </a:solidFill>
                        </a:rPr>
                        <a:t> wav files can be set</a:t>
                      </a:r>
                    </a:p>
                    <a:p>
                      <a:pPr>
                        <a:lnSpc>
                          <a:spcPts val="1400"/>
                        </a:lnSpc>
                      </a:pPr>
                      <a:r>
                        <a:rPr kumimoji="1" lang="en-US" altLang="ja-JP" sz="1800" b="0" baseline="0" dirty="0">
                          <a:solidFill>
                            <a:schemeClr val="tx1"/>
                          </a:solidFill>
                        </a:rPr>
                        <a:t> * 4ch: VX-3004F</a:t>
                      </a:r>
                    </a:p>
                    <a:p>
                      <a:pPr>
                        <a:lnSpc>
                          <a:spcPts val="1400"/>
                        </a:lnSpc>
                      </a:pPr>
                      <a:r>
                        <a:rPr kumimoji="1" lang="en-US" altLang="ja-JP" sz="1800" b="0" baseline="0" dirty="0">
                          <a:solidFill>
                            <a:schemeClr val="tx1"/>
                          </a:solidFill>
                        </a:rPr>
                        <a:t> * 2ch: VX-3008F, VX-30016F</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3"/>
                  </a:ext>
                </a:extLst>
              </a:tr>
            </a:tbl>
          </a:graphicData>
        </a:graphic>
      </p:graphicFrame>
      <p:sp>
        <p:nvSpPr>
          <p:cNvPr id="40" name="正方形/長方形 39">
            <a:extLst>
              <a:ext uri="{FF2B5EF4-FFF2-40B4-BE49-F238E27FC236}">
                <a16:creationId xmlns:a16="http://schemas.microsoft.com/office/drawing/2014/main" id="{B1658A16-1603-4383-8543-3A48C796885C}"/>
              </a:ext>
            </a:extLst>
          </p:cNvPr>
          <p:cNvSpPr/>
          <p:nvPr userDrawn="1"/>
        </p:nvSpPr>
        <p:spPr>
          <a:xfrm>
            <a:off x="8215538" y="3102818"/>
            <a:ext cx="875822" cy="461855"/>
          </a:xfrm>
          <a:prstGeom prst="rect">
            <a:avLst/>
          </a:prstGeom>
        </p:spPr>
        <p:txBody>
          <a:bodyPr wrap="none" lIns="137187" tIns="68594" rIns="137187" bIns="68594">
            <a:spAutoFit/>
          </a:bodyPr>
          <a:lstStyle/>
          <a:p>
            <a:r>
              <a:rPr lang="en-US" altLang="ja-JP" sz="2100" b="1" dirty="0">
                <a:solidFill>
                  <a:srgbClr val="5F5F5F"/>
                </a:solidFill>
                <a:latin typeface="Calibri"/>
                <a:cs typeface="Consolas" panose="020B0609020204030204" pitchFamily="49" charset="0"/>
              </a:rPr>
              <a:t>Input</a:t>
            </a:r>
            <a:endParaRPr lang="ja-JP" altLang="en-US" b="1" dirty="0"/>
          </a:p>
        </p:txBody>
      </p:sp>
      <p:graphicFrame>
        <p:nvGraphicFramePr>
          <p:cNvPr id="41" name="表 40">
            <a:extLst>
              <a:ext uri="{FF2B5EF4-FFF2-40B4-BE49-F238E27FC236}">
                <a16:creationId xmlns:a16="http://schemas.microsoft.com/office/drawing/2014/main" id="{DDD52FFB-8C8F-484A-8130-927A3019C9AF}"/>
              </a:ext>
            </a:extLst>
          </p:cNvPr>
          <p:cNvGraphicFramePr>
            <a:graphicFrameLocks noGrp="1"/>
          </p:cNvGraphicFramePr>
          <p:nvPr userDrawn="1"/>
        </p:nvGraphicFramePr>
        <p:xfrm>
          <a:off x="8254222" y="6032748"/>
          <a:ext cx="5323785" cy="1425717"/>
        </p:xfrm>
        <a:graphic>
          <a:graphicData uri="http://schemas.openxmlformats.org/drawingml/2006/table">
            <a:tbl>
              <a:tblPr firstRow="1" bandRow="1">
                <a:tableStyleId>{5C22544A-7EE6-4342-B048-85BDC9FD1C3A}</a:tableStyleId>
              </a:tblPr>
              <a:tblGrid>
                <a:gridCol w="1238260">
                  <a:extLst>
                    <a:ext uri="{9D8B030D-6E8A-4147-A177-3AD203B41FA5}">
                      <a16:colId xmlns:a16="http://schemas.microsoft.com/office/drawing/2014/main" val="20000"/>
                    </a:ext>
                  </a:extLst>
                </a:gridCol>
                <a:gridCol w="715073">
                  <a:extLst>
                    <a:ext uri="{9D8B030D-6E8A-4147-A177-3AD203B41FA5}">
                      <a16:colId xmlns:a16="http://schemas.microsoft.com/office/drawing/2014/main" val="20001"/>
                    </a:ext>
                  </a:extLst>
                </a:gridCol>
                <a:gridCol w="3370452">
                  <a:extLst>
                    <a:ext uri="{9D8B030D-6E8A-4147-A177-3AD203B41FA5}">
                      <a16:colId xmlns:a16="http://schemas.microsoft.com/office/drawing/2014/main" val="20002"/>
                    </a:ext>
                  </a:extLst>
                </a:gridCol>
              </a:tblGrid>
              <a:tr h="904676">
                <a:tc>
                  <a:txBody>
                    <a:bodyPr/>
                    <a:lstStyle/>
                    <a:p>
                      <a:pPr>
                        <a:lnSpc>
                          <a:spcPts val="1400"/>
                        </a:lnSpc>
                      </a:pPr>
                      <a:r>
                        <a:rPr kumimoji="1" lang="en-US" altLang="ja-JP" sz="1800" b="0" dirty="0">
                          <a:solidFill>
                            <a:schemeClr val="bg1"/>
                          </a:solidFill>
                        </a:rPr>
                        <a:t>SP line</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000"/>
                        </a:lnSpc>
                      </a:pPr>
                      <a:r>
                        <a:rPr kumimoji="1" lang="en-US" altLang="ja-JP" sz="1800" b="0" dirty="0">
                          <a:solidFill>
                            <a:schemeClr val="tx1"/>
                          </a:solidFill>
                        </a:rPr>
                        <a:t>*ref</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800" b="0" dirty="0">
                          <a:solidFill>
                            <a:schemeClr val="tx1"/>
                          </a:solidFill>
                        </a:rPr>
                        <a:t>100V/70V/50V</a:t>
                      </a:r>
                      <a:endParaRPr kumimoji="1" lang="en-US" altLang="ja-JP" sz="1600" b="0" dirty="0">
                        <a:solidFill>
                          <a:schemeClr val="tx1"/>
                        </a:solidFill>
                      </a:endParaRPr>
                    </a:p>
                    <a:p>
                      <a:pPr marL="0" indent="0">
                        <a:lnSpc>
                          <a:spcPts val="1400"/>
                        </a:lnSpc>
                        <a:buFont typeface="Arial" charset="0"/>
                        <a:buNone/>
                      </a:pPr>
                      <a:r>
                        <a:rPr kumimoji="1" lang="en-US" altLang="ja-JP" sz="1600" b="0" dirty="0">
                          <a:solidFill>
                            <a:schemeClr val="tx1"/>
                          </a:solidFill>
                        </a:rPr>
                        <a:t>* VX-3004F:</a:t>
                      </a:r>
                      <a:r>
                        <a:rPr kumimoji="1" lang="en-US" altLang="ja-JP" sz="1600" b="0" baseline="0" dirty="0">
                          <a:solidFill>
                            <a:schemeClr val="tx1"/>
                          </a:solidFill>
                        </a:rPr>
                        <a:t> 4ch - 4AB zone</a:t>
                      </a:r>
                      <a:r>
                        <a:rPr kumimoji="1" lang="en-US" altLang="ja-JP" sz="1600" b="0" dirty="0">
                          <a:solidFill>
                            <a:schemeClr val="tx1"/>
                          </a:solidFill>
                        </a:rPr>
                        <a:t> </a:t>
                      </a:r>
                    </a:p>
                    <a:p>
                      <a:pPr marL="0" indent="0">
                        <a:lnSpc>
                          <a:spcPts val="1400"/>
                        </a:lnSpc>
                        <a:buFont typeface="Arial" charset="0"/>
                        <a:buNone/>
                      </a:pPr>
                      <a:r>
                        <a:rPr kumimoji="1" lang="en-US" altLang="ja-JP" sz="1600" b="0" dirty="0">
                          <a:solidFill>
                            <a:schemeClr val="tx1"/>
                          </a:solidFill>
                        </a:rPr>
                        <a:t>* VX-3008F: 2ch - 8 zone</a:t>
                      </a:r>
                    </a:p>
                    <a:p>
                      <a:pPr marL="0" indent="0">
                        <a:lnSpc>
                          <a:spcPts val="1400"/>
                        </a:lnSpc>
                        <a:buFont typeface="Arial" charset="0"/>
                        <a:buNone/>
                      </a:pPr>
                      <a:r>
                        <a:rPr kumimoji="1" lang="en-US" altLang="ja-JP" sz="1600" b="0" dirty="0">
                          <a:solidFill>
                            <a:schemeClr val="tx1"/>
                          </a:solidFill>
                        </a:rPr>
                        <a:t>* VX-3016F: 2ch - 16 zone</a:t>
                      </a:r>
                      <a:endParaRPr kumimoji="1" lang="ja-JP" altLang="en-US" sz="16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521041">
                <a:tc>
                  <a:txBody>
                    <a:bodyPr/>
                    <a:lstStyle/>
                    <a:p>
                      <a:pPr>
                        <a:lnSpc>
                          <a:spcPts val="1400"/>
                        </a:lnSpc>
                      </a:pPr>
                      <a:r>
                        <a:rPr kumimoji="1" lang="en-US" altLang="ja-JP" sz="1800" b="0" dirty="0">
                          <a:solidFill>
                            <a:schemeClr val="bg1"/>
                          </a:solidFill>
                        </a:rPr>
                        <a:t>VX link</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000"/>
                        </a:lnSpc>
                      </a:pPr>
                      <a:r>
                        <a:rPr kumimoji="1" lang="en-US" altLang="ja-JP" sz="1800" b="0" dirty="0">
                          <a:solidFill>
                            <a:schemeClr val="tx1"/>
                          </a:solidFill>
                        </a:rPr>
                        <a:t>8ch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500" b="0" dirty="0">
                          <a:solidFill>
                            <a:schemeClr val="tx1"/>
                          </a:solidFill>
                        </a:rPr>
                        <a:t>Audio input, RM, Inside</a:t>
                      </a:r>
                      <a:r>
                        <a:rPr kumimoji="1" lang="en-US" altLang="ja-JP" sz="1500" b="0" baseline="0" dirty="0">
                          <a:solidFill>
                            <a:schemeClr val="tx1"/>
                          </a:solidFill>
                        </a:rPr>
                        <a:t> EV can be output to other frame via VX link</a:t>
                      </a:r>
                      <a:endParaRPr kumimoji="1" lang="ja-JP" altLang="en-US" sz="15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bl>
          </a:graphicData>
        </a:graphic>
      </p:graphicFrame>
      <p:sp>
        <p:nvSpPr>
          <p:cNvPr id="42" name="正方形/長方形 41">
            <a:extLst>
              <a:ext uri="{FF2B5EF4-FFF2-40B4-BE49-F238E27FC236}">
                <a16:creationId xmlns:a16="http://schemas.microsoft.com/office/drawing/2014/main" id="{05025314-4216-4571-8E8B-E82C4D500270}"/>
              </a:ext>
            </a:extLst>
          </p:cNvPr>
          <p:cNvSpPr/>
          <p:nvPr userDrawn="1"/>
        </p:nvSpPr>
        <p:spPr>
          <a:xfrm>
            <a:off x="8237231" y="5588117"/>
            <a:ext cx="1080229" cy="461855"/>
          </a:xfrm>
          <a:prstGeom prst="rect">
            <a:avLst/>
          </a:prstGeom>
        </p:spPr>
        <p:txBody>
          <a:bodyPr wrap="none" lIns="137187" tIns="68594" rIns="137187" bIns="68594">
            <a:spAutoFit/>
          </a:bodyPr>
          <a:lstStyle/>
          <a:p>
            <a:r>
              <a:rPr lang="en-US" altLang="ja-JP" sz="2100" b="1" dirty="0">
                <a:solidFill>
                  <a:srgbClr val="5F5F5F"/>
                </a:solidFill>
                <a:latin typeface="Calibri"/>
                <a:cs typeface="Consolas" panose="020B0609020204030204" pitchFamily="49" charset="0"/>
              </a:rPr>
              <a:t>Output</a:t>
            </a:r>
            <a:endParaRPr lang="ja-JP" altLang="en-US" b="1" dirty="0"/>
          </a:p>
        </p:txBody>
      </p:sp>
      <p:pic>
        <p:nvPicPr>
          <p:cNvPr id="43" name="Picture 2">
            <a:extLst>
              <a:ext uri="{FF2B5EF4-FFF2-40B4-BE49-F238E27FC236}">
                <a16:creationId xmlns:a16="http://schemas.microsoft.com/office/drawing/2014/main" id="{006077F8-D634-40D9-80A9-317652DE15C1}"/>
              </a:ext>
            </a:extLst>
          </p:cNvPr>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a:stretch/>
        </p:blipFill>
        <p:spPr bwMode="auto">
          <a:xfrm>
            <a:off x="5504995" y="1556304"/>
            <a:ext cx="2827479" cy="973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44" name="グループ化 43">
            <a:extLst>
              <a:ext uri="{FF2B5EF4-FFF2-40B4-BE49-F238E27FC236}">
                <a16:creationId xmlns:a16="http://schemas.microsoft.com/office/drawing/2014/main" id="{832E773A-813C-49A3-A554-59F792D92F38}"/>
              </a:ext>
            </a:extLst>
          </p:cNvPr>
          <p:cNvGrpSpPr/>
          <p:nvPr userDrawn="1"/>
        </p:nvGrpSpPr>
        <p:grpSpPr>
          <a:xfrm>
            <a:off x="3121793" y="976767"/>
            <a:ext cx="2002862" cy="1568697"/>
            <a:chOff x="2080954" y="650910"/>
            <a:chExt cx="1335087" cy="1045368"/>
          </a:xfrm>
        </p:grpSpPr>
        <p:pic>
          <p:nvPicPr>
            <p:cNvPr id="45" name="Picture 5">
              <a:extLst>
                <a:ext uri="{FF2B5EF4-FFF2-40B4-BE49-F238E27FC236}">
                  <a16:creationId xmlns:a16="http://schemas.microsoft.com/office/drawing/2014/main" id="{EB5391F0-C593-4FA0-B441-B83C9E3CE14C}"/>
                </a:ext>
              </a:extLst>
            </p:cNvPr>
            <p:cNvPicPr>
              <a:picLocks noChangeAspect="1" noChangeArrowheads="1"/>
            </p:cNvPicPr>
            <p:nvPr/>
          </p:nvPicPr>
          <p:blipFill>
            <a:blip r:embed="rId5" cstate="print">
              <a:lum bright="70000" contrast="-70000"/>
              <a:extLst>
                <a:ext uri="{28A0092B-C50C-407E-A947-70E740481C1C}">
                  <a14:useLocalDpi xmlns:a14="http://schemas.microsoft.com/office/drawing/2010/main" val="0"/>
                </a:ext>
              </a:extLst>
            </a:blip>
            <a:srcRect/>
            <a:stretch>
              <a:fillRect/>
            </a:stretch>
          </p:blipFill>
          <p:spPr bwMode="auto">
            <a:xfrm>
              <a:off x="2080954" y="650910"/>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6" name="Picture 2">
              <a:extLst>
                <a:ext uri="{FF2B5EF4-FFF2-40B4-BE49-F238E27FC236}">
                  <a16:creationId xmlns:a16="http://schemas.microsoft.com/office/drawing/2014/main" id="{D30603EC-4CC5-4879-AFB6-A98EFD6F5F9D}"/>
                </a:ext>
              </a:extLst>
            </p:cNvPr>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7" name="Picture 2">
              <a:extLst>
                <a:ext uri="{FF2B5EF4-FFF2-40B4-BE49-F238E27FC236}">
                  <a16:creationId xmlns:a16="http://schemas.microsoft.com/office/drawing/2014/main" id="{DA82FAD6-81D8-485F-A43B-159F77A2D7F4}"/>
                </a:ext>
              </a:extLst>
            </p:cNvPr>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48" name="角丸四角形 52">
            <a:extLst>
              <a:ext uri="{FF2B5EF4-FFF2-40B4-BE49-F238E27FC236}">
                <a16:creationId xmlns:a16="http://schemas.microsoft.com/office/drawing/2014/main" id="{6D810D90-49C8-4C29-BC24-D244345EAA3F}"/>
              </a:ext>
            </a:extLst>
          </p:cNvPr>
          <p:cNvSpPr/>
          <p:nvPr userDrawn="1"/>
        </p:nvSpPr>
        <p:spPr>
          <a:xfrm>
            <a:off x="5556170" y="1880995"/>
            <a:ext cx="323259" cy="539371"/>
          </a:xfrm>
          <a:prstGeom prst="roundRect">
            <a:avLst/>
          </a:prstGeom>
          <a:noFill/>
          <a:ln>
            <a:solidFill>
              <a:srgbClr val="002060"/>
            </a:solidFill>
          </a:ln>
          <a:effectLst>
            <a:glow rad="101600">
              <a:srgbClr val="00206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49" name="角丸四角形 55">
            <a:extLst>
              <a:ext uri="{FF2B5EF4-FFF2-40B4-BE49-F238E27FC236}">
                <a16:creationId xmlns:a16="http://schemas.microsoft.com/office/drawing/2014/main" id="{60F3C928-986B-49B9-A015-BB8B33BCAB8A}"/>
              </a:ext>
            </a:extLst>
          </p:cNvPr>
          <p:cNvSpPr/>
          <p:nvPr userDrawn="1"/>
        </p:nvSpPr>
        <p:spPr>
          <a:xfrm>
            <a:off x="6966819" y="1885306"/>
            <a:ext cx="323259" cy="539371"/>
          </a:xfrm>
          <a:prstGeom prst="roundRect">
            <a:avLst/>
          </a:prstGeom>
          <a:noFill/>
          <a:ln>
            <a:solidFill>
              <a:srgbClr val="002060"/>
            </a:solidFill>
          </a:ln>
          <a:effectLst>
            <a:glow rad="101600">
              <a:srgbClr val="00206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50" name="角丸四角形 56">
            <a:extLst>
              <a:ext uri="{FF2B5EF4-FFF2-40B4-BE49-F238E27FC236}">
                <a16:creationId xmlns:a16="http://schemas.microsoft.com/office/drawing/2014/main" id="{877DCA00-5378-4BAB-9F01-881198F7D8B8}"/>
              </a:ext>
            </a:extLst>
          </p:cNvPr>
          <p:cNvSpPr/>
          <p:nvPr userDrawn="1"/>
        </p:nvSpPr>
        <p:spPr>
          <a:xfrm>
            <a:off x="8432091" y="1891708"/>
            <a:ext cx="323259" cy="539371"/>
          </a:xfrm>
          <a:prstGeom prst="roundRect">
            <a:avLst/>
          </a:prstGeom>
          <a:noFill/>
          <a:ln>
            <a:solidFill>
              <a:srgbClr val="002060"/>
            </a:solidFill>
          </a:ln>
          <a:effectLst>
            <a:glow rad="101600">
              <a:srgbClr val="00206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52" name="角丸四角形 60">
            <a:extLst>
              <a:ext uri="{FF2B5EF4-FFF2-40B4-BE49-F238E27FC236}">
                <a16:creationId xmlns:a16="http://schemas.microsoft.com/office/drawing/2014/main" id="{FE3E465D-B96B-4B7A-BAD7-95711B367E64}"/>
              </a:ext>
            </a:extLst>
          </p:cNvPr>
          <p:cNvSpPr/>
          <p:nvPr userDrawn="1"/>
        </p:nvSpPr>
        <p:spPr>
          <a:xfrm>
            <a:off x="4450096" y="4473228"/>
            <a:ext cx="537449" cy="340013"/>
          </a:xfrm>
          <a:prstGeom prst="roundRect">
            <a:avLst/>
          </a:prstGeom>
          <a:solidFill>
            <a:srgbClr val="00B0F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sz="2100" dirty="0"/>
              <a:t>MIX</a:t>
            </a:r>
            <a:endParaRPr lang="ja-JP" altLang="en-US" sz="2100" dirty="0"/>
          </a:p>
        </p:txBody>
      </p:sp>
      <p:sp>
        <p:nvSpPr>
          <p:cNvPr id="53" name="正方形/長方形 52">
            <a:extLst>
              <a:ext uri="{FF2B5EF4-FFF2-40B4-BE49-F238E27FC236}">
                <a16:creationId xmlns:a16="http://schemas.microsoft.com/office/drawing/2014/main" id="{91B36A86-8633-47D6-9369-7D61BA497591}"/>
              </a:ext>
            </a:extLst>
          </p:cNvPr>
          <p:cNvSpPr/>
          <p:nvPr userDrawn="1"/>
        </p:nvSpPr>
        <p:spPr>
          <a:xfrm>
            <a:off x="6148126" y="3501162"/>
            <a:ext cx="2132485" cy="415527"/>
          </a:xfrm>
          <a:prstGeom prst="rect">
            <a:avLst/>
          </a:prstGeom>
        </p:spPr>
        <p:txBody>
          <a:bodyPr wrap="square" lIns="137187" tIns="68594" rIns="137187" bIns="68594">
            <a:spAutoFit/>
          </a:bodyPr>
          <a:lstStyle/>
          <a:p>
            <a:pPr defTabSz="7682880" fontAlgn="auto">
              <a:spcBef>
                <a:spcPts val="0"/>
              </a:spcBef>
              <a:spcAft>
                <a:spcPts val="0"/>
              </a:spcAft>
            </a:pPr>
            <a:r>
              <a:rPr lang="en-US" altLang="ja-JP" b="1" dirty="0">
                <a:solidFill>
                  <a:srgbClr val="BA8CDC"/>
                </a:solidFill>
                <a:latin typeface="Calibri"/>
                <a:ea typeface="ＭＳ Ｐゴシック"/>
              </a:rPr>
              <a:t>VX-3004F</a:t>
            </a:r>
            <a:endParaRPr lang="ja-JP" altLang="en-US" sz="1700" b="1" dirty="0">
              <a:solidFill>
                <a:srgbClr val="BA8CDC"/>
              </a:solidFill>
              <a:latin typeface="Calibri"/>
              <a:ea typeface="ＭＳ Ｐゴシック"/>
            </a:endParaRPr>
          </a:p>
        </p:txBody>
      </p:sp>
      <p:pic>
        <p:nvPicPr>
          <p:cNvPr id="54" name="Picture 4">
            <a:extLst>
              <a:ext uri="{FF2B5EF4-FFF2-40B4-BE49-F238E27FC236}">
                <a16:creationId xmlns:a16="http://schemas.microsoft.com/office/drawing/2014/main" id="{8C7D8DF7-1876-46D9-8F18-99D09B98F9E9}"/>
              </a:ext>
            </a:extLst>
          </p:cNvPr>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687406" y="4693955"/>
            <a:ext cx="1488009" cy="2623064"/>
          </a:xfrm>
          <a:prstGeom prst="rect">
            <a:avLst/>
          </a:prstGeom>
          <a:noFill/>
          <a:ln w="9525">
            <a:solidFill>
              <a:schemeClr val="tx1"/>
            </a:solidFill>
            <a:miter lim="800000"/>
            <a:headEnd/>
            <a:tailEnd/>
          </a:ln>
          <a:effectLst>
            <a:outerShdw blurRad="50800" dist="38100" dir="8100000" algn="tr" rotWithShape="0">
              <a:prstClr val="black">
                <a:alpha val="40000"/>
              </a:prstClr>
            </a:outerShdw>
          </a:effectLst>
          <a:extLst>
            <a:ext uri="{909E8E84-426E-40DD-AFC4-6F175D3DCCD1}">
              <a14:hiddenFill xmlns:a14="http://schemas.microsoft.com/office/drawing/2010/main">
                <a:solidFill>
                  <a:schemeClr val="accent1"/>
                </a:solidFill>
              </a14:hiddenFill>
            </a:ext>
          </a:extLst>
        </p:spPr>
      </p:pic>
      <p:sp>
        <p:nvSpPr>
          <p:cNvPr id="55" name="フリーフォーム 66">
            <a:extLst>
              <a:ext uri="{FF2B5EF4-FFF2-40B4-BE49-F238E27FC236}">
                <a16:creationId xmlns:a16="http://schemas.microsoft.com/office/drawing/2014/main" id="{FD35D506-07C4-42F8-B0C1-2BB54AA13F40}"/>
              </a:ext>
            </a:extLst>
          </p:cNvPr>
          <p:cNvSpPr/>
          <p:nvPr userDrawn="1"/>
        </p:nvSpPr>
        <p:spPr>
          <a:xfrm rot="10800000">
            <a:off x="3712159" y="5804315"/>
            <a:ext cx="2897237" cy="413839"/>
          </a:xfrm>
          <a:custGeom>
            <a:avLst/>
            <a:gdLst>
              <a:gd name="connsiteX0" fmla="*/ 1743959 w 1743959"/>
              <a:gd name="connsiteY0" fmla="*/ 1239625 h 1239625"/>
              <a:gd name="connsiteX1" fmla="*/ 1743959 w 1743959"/>
              <a:gd name="connsiteY1" fmla="*/ 0 h 1239625"/>
              <a:gd name="connsiteX2" fmla="*/ 0 w 1743959"/>
              <a:gd name="connsiteY2" fmla="*/ 0 h 1239625"/>
              <a:gd name="connsiteX0" fmla="*/ 1743959 w 1752723"/>
              <a:gd name="connsiteY0" fmla="*/ 1239625 h 1239625"/>
              <a:gd name="connsiteX1" fmla="*/ 1752723 w 1752723"/>
              <a:gd name="connsiteY1" fmla="*/ 469836 h 1239625"/>
              <a:gd name="connsiteX2" fmla="*/ 1743959 w 1752723"/>
              <a:gd name="connsiteY2" fmla="*/ 0 h 1239625"/>
              <a:gd name="connsiteX3" fmla="*/ 0 w 1752723"/>
              <a:gd name="connsiteY3" fmla="*/ 0 h 1239625"/>
              <a:gd name="connsiteX0" fmla="*/ 5911809 w 5911809"/>
              <a:gd name="connsiteY0" fmla="*/ 469266 h 469836"/>
              <a:gd name="connsiteX1" fmla="*/ 1752723 w 5911809"/>
              <a:gd name="connsiteY1" fmla="*/ 469836 h 469836"/>
              <a:gd name="connsiteX2" fmla="*/ 1743959 w 5911809"/>
              <a:gd name="connsiteY2" fmla="*/ 0 h 469836"/>
              <a:gd name="connsiteX3" fmla="*/ 0 w 5911809"/>
              <a:gd name="connsiteY3" fmla="*/ 0 h 469836"/>
            </a:gdLst>
            <a:ahLst/>
            <a:cxnLst>
              <a:cxn ang="0">
                <a:pos x="connsiteX0" y="connsiteY0"/>
              </a:cxn>
              <a:cxn ang="0">
                <a:pos x="connsiteX1" y="connsiteY1"/>
              </a:cxn>
              <a:cxn ang="0">
                <a:pos x="connsiteX2" y="connsiteY2"/>
              </a:cxn>
              <a:cxn ang="0">
                <a:pos x="connsiteX3" y="connsiteY3"/>
              </a:cxn>
            </a:cxnLst>
            <a:rect l="l" t="t" r="r" b="b"/>
            <a:pathLst>
              <a:path w="5911809" h="469836">
                <a:moveTo>
                  <a:pt x="5911809" y="469266"/>
                </a:moveTo>
                <a:lnTo>
                  <a:pt x="1752723" y="469836"/>
                </a:lnTo>
                <a:lnTo>
                  <a:pt x="1743959" y="0"/>
                </a:lnTo>
                <a:lnTo>
                  <a:pt x="0" y="0"/>
                </a:lnTo>
              </a:path>
            </a:pathLst>
          </a:custGeom>
          <a:noFill/>
          <a:ln w="762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56" name="角丸四角形 164">
            <a:extLst>
              <a:ext uri="{FF2B5EF4-FFF2-40B4-BE49-F238E27FC236}">
                <a16:creationId xmlns:a16="http://schemas.microsoft.com/office/drawing/2014/main" id="{A622788F-C1BF-4166-91B0-1958753A73D4}"/>
              </a:ext>
            </a:extLst>
          </p:cNvPr>
          <p:cNvSpPr/>
          <p:nvPr userDrawn="1"/>
        </p:nvSpPr>
        <p:spPr>
          <a:xfrm>
            <a:off x="3865380" y="4961341"/>
            <a:ext cx="2538744" cy="953081"/>
          </a:xfrm>
          <a:prstGeom prst="roundRect">
            <a:avLst>
              <a:gd name="adj" fmla="val 6795"/>
            </a:avLst>
          </a:prstGeom>
          <a:gradFill flip="none" rotWithShape="1">
            <a:gsLst>
              <a:gs pos="82000">
                <a:srgbClr val="002060">
                  <a:alpha val="14000"/>
                </a:srgbClr>
              </a:gs>
              <a:gs pos="100000">
                <a:srgbClr val="002060"/>
              </a:gs>
            </a:gsLst>
            <a:path path="rect">
              <a:fillToRect l="50000" t="50000" r="50000" b="50000"/>
            </a:path>
            <a:tileRect/>
          </a:gradFill>
          <a:ln/>
        </p:spPr>
        <p:style>
          <a:lnRef idx="0">
            <a:schemeClr val="accent5"/>
          </a:lnRef>
          <a:fillRef idx="3">
            <a:schemeClr val="accent5"/>
          </a:fillRef>
          <a:effectRef idx="3">
            <a:schemeClr val="accent5"/>
          </a:effectRef>
          <a:fontRef idx="minor">
            <a:schemeClr val="lt1"/>
          </a:fontRef>
        </p:style>
        <p:txBody>
          <a:bodyPr lIns="137187" tIns="68594" rIns="137187" bIns="68594" rtlCol="0" anchor="ctr"/>
          <a:lstStyle/>
          <a:p>
            <a:pPr algn="ctr" defTabSz="7682880" fontAlgn="auto">
              <a:spcBef>
                <a:spcPts val="0"/>
              </a:spcBef>
              <a:spcAft>
                <a:spcPts val="0"/>
              </a:spcAft>
              <a:defRPr/>
            </a:pPr>
            <a:r>
              <a:rPr kumimoji="0" lang="en-US" altLang="ja-JP" sz="3000" b="1" kern="0" dirty="0">
                <a:solidFill>
                  <a:srgbClr val="002060"/>
                </a:solidFill>
                <a:ea typeface="ＭＳ Ｐゴシック"/>
              </a:rPr>
              <a:t>Matrix</a:t>
            </a:r>
          </a:p>
        </p:txBody>
      </p:sp>
      <p:sp>
        <p:nvSpPr>
          <p:cNvPr id="57" name="角丸四角形 71">
            <a:extLst>
              <a:ext uri="{FF2B5EF4-FFF2-40B4-BE49-F238E27FC236}">
                <a16:creationId xmlns:a16="http://schemas.microsoft.com/office/drawing/2014/main" id="{63F6BAEA-BA60-4311-857B-45D2DDBDE9E5}"/>
              </a:ext>
            </a:extLst>
          </p:cNvPr>
          <p:cNvSpPr/>
          <p:nvPr userDrawn="1"/>
        </p:nvSpPr>
        <p:spPr>
          <a:xfrm>
            <a:off x="3907986" y="3585459"/>
            <a:ext cx="503218" cy="739183"/>
          </a:xfrm>
          <a:prstGeom prst="roundRect">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b="1" dirty="0">
                <a:solidFill>
                  <a:srgbClr val="FFFFFF"/>
                </a:solidFill>
              </a:rPr>
              <a:t>DSP</a:t>
            </a:r>
          </a:p>
          <a:p>
            <a:pPr algn="ctr"/>
            <a:r>
              <a:rPr lang="en-US" altLang="ja-JP" b="1" dirty="0">
                <a:solidFill>
                  <a:srgbClr val="FFFFFF"/>
                </a:solidFill>
              </a:rPr>
              <a:t>FBS</a:t>
            </a:r>
            <a:endParaRPr lang="ja-JP" altLang="en-US" b="1" dirty="0">
              <a:solidFill>
                <a:srgbClr val="FFFFFF"/>
              </a:solidFill>
            </a:endParaRPr>
          </a:p>
        </p:txBody>
      </p:sp>
      <p:sp>
        <p:nvSpPr>
          <p:cNvPr id="58" name="角丸四角形 72">
            <a:extLst>
              <a:ext uri="{FF2B5EF4-FFF2-40B4-BE49-F238E27FC236}">
                <a16:creationId xmlns:a16="http://schemas.microsoft.com/office/drawing/2014/main" id="{C2A1DB16-7972-41FC-8A3D-9E944B7F827D}"/>
              </a:ext>
            </a:extLst>
          </p:cNvPr>
          <p:cNvSpPr/>
          <p:nvPr userDrawn="1"/>
        </p:nvSpPr>
        <p:spPr>
          <a:xfrm>
            <a:off x="6534721" y="5013953"/>
            <a:ext cx="503218" cy="739183"/>
          </a:xfrm>
          <a:prstGeom prst="roundRect">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b="1" dirty="0">
                <a:solidFill>
                  <a:srgbClr val="FFFFFF"/>
                </a:solidFill>
              </a:rPr>
              <a:t>DSP</a:t>
            </a:r>
          </a:p>
        </p:txBody>
      </p:sp>
    </p:spTree>
    <p:extLst>
      <p:ext uri="{BB962C8B-B14F-4D97-AF65-F5344CB8AC3E}">
        <p14:creationId xmlns:p14="http://schemas.microsoft.com/office/powerpoint/2010/main" val="8530128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indefinite" fill="hold" grpId="0" nodeType="withEffect">
                                  <p:stCondLst>
                                    <p:cond delay="0"/>
                                  </p:stCondLst>
                                  <p:childTnLst>
                                    <p:anim calcmode="discrete" valueType="str">
                                      <p:cBhvr>
                                        <p:cTn id="6" dur="1000" fill="hold"/>
                                        <p:tgtEl>
                                          <p:spTgt spid="21"/>
                                        </p:tgtEl>
                                        <p:attrNameLst>
                                          <p:attrName>style.visibility</p:attrName>
                                        </p:attrNameLst>
                                      </p:cBhvr>
                                      <p:tavLst>
                                        <p:tav tm="0">
                                          <p:val>
                                            <p:strVal val="hidden"/>
                                          </p:val>
                                        </p:tav>
                                        <p:tav tm="50000">
                                          <p:val>
                                            <p:strVal val="visible"/>
                                          </p:val>
                                        </p:tav>
                                      </p:tavLst>
                                    </p:anim>
                                  </p:childTnLst>
                                </p:cTn>
                              </p:par>
                              <p:par>
                                <p:cTn id="7" presetID="35" presetClass="emph" presetSubtype="0" repeatCount="indefinite" fill="hold" grpId="0" nodeType="withEffect">
                                  <p:stCondLst>
                                    <p:cond delay="0"/>
                                  </p:stCondLst>
                                  <p:childTnLst>
                                    <p:anim calcmode="discrete" valueType="str">
                                      <p:cBhvr>
                                        <p:cTn id="8" dur="1000" fill="hold"/>
                                        <p:tgtEl>
                                          <p:spTgt spid="48"/>
                                        </p:tgtEl>
                                        <p:attrNameLst>
                                          <p:attrName>style.visibility</p:attrName>
                                        </p:attrNameLst>
                                      </p:cBhvr>
                                      <p:tavLst>
                                        <p:tav tm="0">
                                          <p:val>
                                            <p:strVal val="hidden"/>
                                          </p:val>
                                        </p:tav>
                                        <p:tav tm="50000">
                                          <p:val>
                                            <p:strVal val="visible"/>
                                          </p:val>
                                        </p:tav>
                                      </p:tavLst>
                                    </p:anim>
                                  </p:childTnLst>
                                </p:cTn>
                              </p:par>
                              <p:par>
                                <p:cTn id="9" presetID="35" presetClass="emph" presetSubtype="0" repeatCount="indefinite" fill="hold" grpId="0" nodeType="withEffect">
                                  <p:stCondLst>
                                    <p:cond delay="0"/>
                                  </p:stCondLst>
                                  <p:childTnLst>
                                    <p:anim calcmode="discrete" valueType="str">
                                      <p:cBhvr>
                                        <p:cTn id="10" dur="1000" fill="hold"/>
                                        <p:tgtEl>
                                          <p:spTgt spid="49"/>
                                        </p:tgtEl>
                                        <p:attrNameLst>
                                          <p:attrName>style.visibility</p:attrName>
                                        </p:attrNameLst>
                                      </p:cBhvr>
                                      <p:tavLst>
                                        <p:tav tm="0">
                                          <p:val>
                                            <p:strVal val="hidden"/>
                                          </p:val>
                                        </p:tav>
                                        <p:tav tm="50000">
                                          <p:val>
                                            <p:strVal val="visible"/>
                                          </p:val>
                                        </p:tav>
                                      </p:tavLst>
                                    </p:anim>
                                  </p:childTnLst>
                                </p:cTn>
                              </p:par>
                              <p:par>
                                <p:cTn id="11" presetID="35" presetClass="emph" presetSubtype="0" repeatCount="indefinite" fill="hold" grpId="0" nodeType="withEffect">
                                  <p:stCondLst>
                                    <p:cond delay="0"/>
                                  </p:stCondLst>
                                  <p:childTnLst>
                                    <p:anim calcmode="discrete" valueType="str">
                                      <p:cBhvr>
                                        <p:cTn id="12" dur="1000" fill="hold"/>
                                        <p:tgtEl>
                                          <p:spTgt spid="50"/>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48" grpId="0" animBg="1"/>
      <p:bldP spid="49" grpId="0" animBg="1"/>
      <p:bldP spid="50"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ユーザー設定レイアウト">
    <p:spTree>
      <p:nvGrpSpPr>
        <p:cNvPr id="1" name=""/>
        <p:cNvGrpSpPr/>
        <p:nvPr/>
      </p:nvGrpSpPr>
      <p:grpSpPr>
        <a:xfrm>
          <a:off x="0" y="0"/>
          <a:ext cx="0" cy="0"/>
          <a:chOff x="0" y="0"/>
          <a:chExt cx="0" cy="0"/>
        </a:xfrm>
      </p:grpSpPr>
      <p:grpSp>
        <p:nvGrpSpPr>
          <p:cNvPr id="3" name="グループ化 2">
            <a:extLst>
              <a:ext uri="{FF2B5EF4-FFF2-40B4-BE49-F238E27FC236}">
                <a16:creationId xmlns:a16="http://schemas.microsoft.com/office/drawing/2014/main" id="{B5620AF2-37FC-4C15-A5CA-C951CD2657DE}"/>
              </a:ext>
            </a:extLst>
          </p:cNvPr>
          <p:cNvGrpSpPr/>
          <p:nvPr userDrawn="1"/>
        </p:nvGrpSpPr>
        <p:grpSpPr>
          <a:xfrm>
            <a:off x="3185961" y="6236455"/>
            <a:ext cx="4212956" cy="1188679"/>
            <a:chOff x="2123728" y="4155926"/>
            <a:chExt cx="2808312" cy="792127"/>
          </a:xfrm>
        </p:grpSpPr>
        <p:sp>
          <p:nvSpPr>
            <p:cNvPr id="4" name="四角形吹き出し 93">
              <a:extLst>
                <a:ext uri="{FF2B5EF4-FFF2-40B4-BE49-F238E27FC236}">
                  <a16:creationId xmlns:a16="http://schemas.microsoft.com/office/drawing/2014/main" id="{D9AFC138-2694-44E8-AFA8-E2006C59CC2E}"/>
                </a:ext>
              </a:extLst>
            </p:cNvPr>
            <p:cNvSpPr/>
            <p:nvPr/>
          </p:nvSpPr>
          <p:spPr>
            <a:xfrm>
              <a:off x="2825228" y="4356983"/>
              <a:ext cx="2079848" cy="519023"/>
            </a:xfrm>
            <a:prstGeom prst="wedgeRectCallout">
              <a:avLst>
                <a:gd name="adj1" fmla="val 82315"/>
                <a:gd name="adj2" fmla="val -33949"/>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700" b="0" i="0" u="none" strike="noStrike" kern="1200" cap="none" spc="0" normalizeH="0" baseline="0" noProof="0" dirty="0">
                <a:ln>
                  <a:noFill/>
                </a:ln>
                <a:solidFill>
                  <a:srgbClr val="FFFFFF"/>
                </a:solidFill>
                <a:effectLst/>
                <a:uLnTx/>
                <a:uFillTx/>
                <a:latin typeface="Calibri"/>
                <a:ea typeface="メイリオ" panose="020B0604030504040204" pitchFamily="50" charset="-128"/>
                <a:cs typeface="メイリオ" panose="020B0604030504040204" pitchFamily="50" charset="-128"/>
              </a:endParaRPr>
            </a:p>
          </p:txBody>
        </p:sp>
        <p:sp>
          <p:nvSpPr>
            <p:cNvPr id="5" name="四角形吹き出し 232">
              <a:extLst>
                <a:ext uri="{FF2B5EF4-FFF2-40B4-BE49-F238E27FC236}">
                  <a16:creationId xmlns:a16="http://schemas.microsoft.com/office/drawing/2014/main" id="{38AF3378-F0D9-4CBE-9DB4-86C7F1EDD4F6}"/>
                </a:ext>
              </a:extLst>
            </p:cNvPr>
            <p:cNvSpPr/>
            <p:nvPr/>
          </p:nvSpPr>
          <p:spPr>
            <a:xfrm>
              <a:off x="2123728" y="4155926"/>
              <a:ext cx="2808312" cy="792127"/>
            </a:xfrm>
            <a:prstGeom prst="wedgeRectCallout">
              <a:avLst>
                <a:gd name="adj1" fmla="val -63776"/>
                <a:gd name="adj2" fmla="val 4146"/>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FFFFFF"/>
                  </a:solidFill>
                  <a:effectLst/>
                  <a:uLnTx/>
                  <a:uFillTx/>
                  <a:latin typeface="Calibri"/>
                  <a:ea typeface="メイリオ" panose="020B0604030504040204" pitchFamily="50" charset="-128"/>
                  <a:cs typeface="メイリオ" panose="020B0604030504040204" pitchFamily="50" charset="-128"/>
                </a:rPr>
                <a:t>Main function is ATT bypass control when the system progress emergency broadcast. But you can set other function to the “ATT control” output.</a:t>
              </a:r>
              <a:endParaRPr kumimoji="1" lang="ja-JP" altLang="en-US" sz="1700" b="0" i="0" u="none" strike="noStrike" kern="1200" cap="none" spc="0" normalizeH="0" baseline="0" noProof="0" dirty="0">
                <a:ln>
                  <a:noFill/>
                </a:ln>
                <a:solidFill>
                  <a:srgbClr val="FFFFFF"/>
                </a:solidFill>
                <a:effectLst/>
                <a:uLnTx/>
                <a:uFillTx/>
                <a:latin typeface="Calibri"/>
                <a:ea typeface="メイリオ" panose="020B0604030504040204" pitchFamily="50" charset="-128"/>
                <a:cs typeface="メイリオ" panose="020B0604030504040204" pitchFamily="50" charset="-128"/>
              </a:endParaRPr>
            </a:p>
          </p:txBody>
        </p:sp>
      </p:grpSp>
      <p:graphicFrame>
        <p:nvGraphicFramePr>
          <p:cNvPr id="6" name="表 5">
            <a:extLst>
              <a:ext uri="{FF2B5EF4-FFF2-40B4-BE49-F238E27FC236}">
                <a16:creationId xmlns:a16="http://schemas.microsoft.com/office/drawing/2014/main" id="{E4175034-7313-4482-90BC-789DFB77E5EA}"/>
              </a:ext>
            </a:extLst>
          </p:cNvPr>
          <p:cNvGraphicFramePr>
            <a:graphicFrameLocks noGrp="1"/>
          </p:cNvGraphicFramePr>
          <p:nvPr userDrawn="1"/>
        </p:nvGraphicFramePr>
        <p:xfrm>
          <a:off x="8232529" y="3439391"/>
          <a:ext cx="5323785" cy="1062284"/>
        </p:xfrm>
        <a:graphic>
          <a:graphicData uri="http://schemas.openxmlformats.org/drawingml/2006/table">
            <a:tbl>
              <a:tblPr firstRow="1" bandRow="1">
                <a:tableStyleId>{5C22544A-7EE6-4342-B048-85BDC9FD1C3A}</a:tableStyleId>
              </a:tblPr>
              <a:tblGrid>
                <a:gridCol w="1542927">
                  <a:extLst>
                    <a:ext uri="{9D8B030D-6E8A-4147-A177-3AD203B41FA5}">
                      <a16:colId xmlns:a16="http://schemas.microsoft.com/office/drawing/2014/main" val="20000"/>
                    </a:ext>
                  </a:extLst>
                </a:gridCol>
                <a:gridCol w="756172">
                  <a:extLst>
                    <a:ext uri="{9D8B030D-6E8A-4147-A177-3AD203B41FA5}">
                      <a16:colId xmlns:a16="http://schemas.microsoft.com/office/drawing/2014/main" val="20001"/>
                    </a:ext>
                  </a:extLst>
                </a:gridCol>
                <a:gridCol w="3024686">
                  <a:extLst>
                    <a:ext uri="{9D8B030D-6E8A-4147-A177-3AD203B41FA5}">
                      <a16:colId xmlns:a16="http://schemas.microsoft.com/office/drawing/2014/main" val="20002"/>
                    </a:ext>
                  </a:extLst>
                </a:gridCol>
              </a:tblGrid>
              <a:tr h="531142">
                <a:tc>
                  <a:txBody>
                    <a:bodyPr/>
                    <a:lstStyle/>
                    <a:p>
                      <a:pPr>
                        <a:lnSpc>
                          <a:spcPts val="1200"/>
                        </a:lnSpc>
                      </a:pPr>
                      <a:r>
                        <a:rPr kumimoji="1" lang="en-US" altLang="ja-JP" sz="1800" b="0" dirty="0">
                          <a:solidFill>
                            <a:schemeClr val="bg1"/>
                          </a:solidFill>
                        </a:rPr>
                        <a:t>Control</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16ch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800" b="0" dirty="0">
                          <a:solidFill>
                            <a:schemeClr val="tx1"/>
                          </a:solidFill>
                        </a:rPr>
                        <a:t>Non-voltage</a:t>
                      </a:r>
                    </a:p>
                    <a:p>
                      <a:pPr>
                        <a:lnSpc>
                          <a:spcPts val="1400"/>
                        </a:lnSpc>
                      </a:pPr>
                      <a:r>
                        <a:rPr kumimoji="1" lang="en-US" altLang="ja-JP" sz="1800" b="0" dirty="0">
                          <a:solidFill>
                            <a:schemeClr val="tx1"/>
                          </a:solidFill>
                        </a:rPr>
                        <a:t>Assignable some functions</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531142">
                <a:tc>
                  <a:txBody>
                    <a:bodyPr/>
                    <a:lstStyle/>
                    <a:p>
                      <a:pPr>
                        <a:lnSpc>
                          <a:spcPts val="1400"/>
                        </a:lnSpc>
                      </a:pPr>
                      <a:r>
                        <a:rPr kumimoji="1" lang="en-US" altLang="ja-JP" sz="1800" b="0" dirty="0">
                          <a:solidFill>
                            <a:schemeClr val="bg1"/>
                          </a:solidFill>
                        </a:rPr>
                        <a:t>Emergency</a:t>
                      </a:r>
                    </a:p>
                    <a:p>
                      <a:pPr>
                        <a:lnSpc>
                          <a:spcPts val="1400"/>
                        </a:lnSpc>
                      </a:pPr>
                      <a:r>
                        <a:rPr kumimoji="1" lang="en-US" altLang="ja-JP" sz="1800" b="0" dirty="0">
                          <a:solidFill>
                            <a:schemeClr val="bg1"/>
                          </a:solidFill>
                        </a:rPr>
                        <a:t>Control</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2ch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354" rtl="0" eaLnBrk="1" fontAlgn="auto" latinLnBrk="0" hangingPunct="1">
                        <a:lnSpc>
                          <a:spcPts val="14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+24V/-24V switchable</a:t>
                      </a:r>
                    </a:p>
                    <a:p>
                      <a:pPr marL="0" marR="0" lvl="0" indent="0" algn="l" defTabSz="914354" rtl="0" eaLnBrk="1" fontAlgn="auto" latinLnBrk="0" hangingPunct="1">
                        <a:lnSpc>
                          <a:spcPts val="14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Assignable functions</a:t>
                      </a:r>
                      <a:endParaRPr kumimoji="1" lang="ja-JP" altLang="en-US" sz="1800" b="0" i="0" u="none" strike="noStrike" kern="1200" cap="none" spc="0" normalizeH="0" baseline="0" noProof="0" dirty="0">
                        <a:ln>
                          <a:noFill/>
                        </a:ln>
                        <a:solidFill>
                          <a:srgbClr val="5F5F5F"/>
                        </a:solidFill>
                        <a:effectLst/>
                        <a:uLnTx/>
                        <a:uFillTx/>
                        <a:latin typeface="+mn-lt"/>
                        <a:ea typeface="+mn-ea"/>
                        <a:cs typeface="+mn-cs"/>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bl>
          </a:graphicData>
        </a:graphic>
      </p:graphicFrame>
      <p:graphicFrame>
        <p:nvGraphicFramePr>
          <p:cNvPr id="7" name="表 6">
            <a:extLst>
              <a:ext uri="{FF2B5EF4-FFF2-40B4-BE49-F238E27FC236}">
                <a16:creationId xmlns:a16="http://schemas.microsoft.com/office/drawing/2014/main" id="{B855E8D2-2696-4BD8-A017-FAC6D79D2E0B}"/>
              </a:ext>
            </a:extLst>
          </p:cNvPr>
          <p:cNvGraphicFramePr>
            <a:graphicFrameLocks noGrp="1"/>
          </p:cNvGraphicFramePr>
          <p:nvPr userDrawn="1"/>
        </p:nvGraphicFramePr>
        <p:xfrm>
          <a:off x="8254222" y="4844127"/>
          <a:ext cx="5323786" cy="2708310"/>
        </p:xfrm>
        <a:graphic>
          <a:graphicData uri="http://schemas.openxmlformats.org/drawingml/2006/table">
            <a:tbl>
              <a:tblPr firstRow="1" bandRow="1">
                <a:tableStyleId>{5C22544A-7EE6-4342-B048-85BDC9FD1C3A}</a:tableStyleId>
              </a:tblPr>
              <a:tblGrid>
                <a:gridCol w="1521235">
                  <a:extLst>
                    <a:ext uri="{9D8B030D-6E8A-4147-A177-3AD203B41FA5}">
                      <a16:colId xmlns:a16="http://schemas.microsoft.com/office/drawing/2014/main" val="20000"/>
                    </a:ext>
                  </a:extLst>
                </a:gridCol>
                <a:gridCol w="756172">
                  <a:extLst>
                    <a:ext uri="{9D8B030D-6E8A-4147-A177-3AD203B41FA5}">
                      <a16:colId xmlns:a16="http://schemas.microsoft.com/office/drawing/2014/main" val="20001"/>
                    </a:ext>
                  </a:extLst>
                </a:gridCol>
                <a:gridCol w="3046379">
                  <a:extLst>
                    <a:ext uri="{9D8B030D-6E8A-4147-A177-3AD203B41FA5}">
                      <a16:colId xmlns:a16="http://schemas.microsoft.com/office/drawing/2014/main" val="20002"/>
                    </a:ext>
                  </a:extLst>
                </a:gridCol>
              </a:tblGrid>
              <a:tr h="597844">
                <a:tc>
                  <a:txBody>
                    <a:bodyPr/>
                    <a:lstStyle/>
                    <a:p>
                      <a:pPr>
                        <a:lnSpc>
                          <a:spcPts val="1400"/>
                        </a:lnSpc>
                      </a:pPr>
                      <a:r>
                        <a:rPr kumimoji="1" lang="en-US" altLang="ja-JP" sz="1800" b="0" dirty="0">
                          <a:solidFill>
                            <a:schemeClr val="bg1"/>
                          </a:solidFill>
                        </a:rPr>
                        <a:t>Control</a:t>
                      </a:r>
                    </a:p>
                    <a:p>
                      <a:pPr>
                        <a:lnSpc>
                          <a:spcPts val="1400"/>
                        </a:lnSpc>
                      </a:pPr>
                      <a:r>
                        <a:rPr kumimoji="1" lang="en-US" altLang="ja-JP" sz="1600" b="0" dirty="0">
                          <a:solidFill>
                            <a:schemeClr val="bg1"/>
                          </a:solidFill>
                        </a:rPr>
                        <a:t>General</a:t>
                      </a:r>
                      <a:endParaRPr kumimoji="1" lang="ja-JP" altLang="en-US" sz="16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8ch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600"/>
                        </a:lnSpc>
                      </a:pPr>
                      <a:r>
                        <a:rPr kumimoji="1" lang="en-US" altLang="ja-JP" sz="1800" b="0" dirty="0">
                          <a:solidFill>
                            <a:schemeClr val="tx1"/>
                          </a:solidFill>
                        </a:rPr>
                        <a:t>No voltage, Open collector</a:t>
                      </a:r>
                    </a:p>
                    <a:p>
                      <a:pPr marL="0" marR="0" lvl="0" indent="0" algn="l" defTabSz="914354" rtl="0" eaLnBrk="1" fontAlgn="auto" latinLnBrk="0" hangingPunct="1">
                        <a:lnSpc>
                          <a:spcPts val="16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Assignable functions</a:t>
                      </a:r>
                      <a:endParaRPr kumimoji="1" lang="ja-JP" altLang="en-US" sz="1800" b="0" i="0" u="none" strike="noStrike" kern="1200" cap="none" spc="0" normalizeH="0" baseline="0" noProof="0" dirty="0">
                        <a:ln>
                          <a:noFill/>
                        </a:ln>
                        <a:solidFill>
                          <a:srgbClr val="5F5F5F"/>
                        </a:solidFill>
                        <a:effectLst/>
                        <a:uLnTx/>
                        <a:uFillTx/>
                        <a:latin typeface="+mn-lt"/>
                        <a:ea typeface="+mn-ea"/>
                        <a:cs typeface="+mn-cs"/>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1055233">
                <a:tc>
                  <a:txBody>
                    <a:bodyPr/>
                    <a:lstStyle/>
                    <a:p>
                      <a:pPr>
                        <a:lnSpc>
                          <a:spcPts val="1400"/>
                        </a:lnSpc>
                      </a:pPr>
                      <a:r>
                        <a:rPr kumimoji="1" lang="en-US" altLang="ja-JP" sz="1800" b="0" dirty="0">
                          <a:solidFill>
                            <a:schemeClr val="bg1"/>
                          </a:solidFill>
                        </a:rPr>
                        <a:t>Control</a:t>
                      </a:r>
                    </a:p>
                    <a:p>
                      <a:pPr>
                        <a:lnSpc>
                          <a:spcPts val="1400"/>
                        </a:lnSpc>
                      </a:pPr>
                      <a:r>
                        <a:rPr kumimoji="1" lang="en-US" altLang="ja-JP" sz="1500" b="0" dirty="0">
                          <a:solidFill>
                            <a:schemeClr val="bg1"/>
                          </a:solidFill>
                        </a:rPr>
                        <a:t>Fault/CPU</a:t>
                      </a:r>
                      <a:r>
                        <a:rPr kumimoji="1" lang="en-US" altLang="ja-JP" sz="1500" b="0" baseline="0" dirty="0">
                          <a:solidFill>
                            <a:schemeClr val="bg1"/>
                          </a:solidFill>
                        </a:rPr>
                        <a:t> off</a:t>
                      </a: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3ch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354" rtl="0" eaLnBrk="1" fontAlgn="auto" latinLnBrk="0" hangingPunct="1">
                        <a:lnSpc>
                          <a:spcPts val="16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No voltage, Open collector</a:t>
                      </a:r>
                    </a:p>
                    <a:p>
                      <a:pPr marL="0" marR="0" lvl="0" indent="0" algn="l" defTabSz="914354" rtl="0" eaLnBrk="1" fontAlgn="auto" latinLnBrk="0" hangingPunct="1">
                        <a:lnSpc>
                          <a:spcPts val="16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General fault: 1ch</a:t>
                      </a:r>
                    </a:p>
                    <a:p>
                      <a:pPr marL="0" marR="0" lvl="0" indent="0" algn="l" defTabSz="914354" rtl="0" eaLnBrk="1" fontAlgn="auto" latinLnBrk="0" hangingPunct="1">
                        <a:lnSpc>
                          <a:spcPts val="16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CPU fault: 1ch</a:t>
                      </a:r>
                    </a:p>
                    <a:p>
                      <a:pPr marL="0" marR="0" lvl="0" indent="0" algn="l" defTabSz="914354" rtl="0" eaLnBrk="1" fontAlgn="auto" latinLnBrk="0" hangingPunct="1">
                        <a:lnSpc>
                          <a:spcPts val="16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CPU off: 1ch</a:t>
                      </a: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1055233">
                <a:tc>
                  <a:txBody>
                    <a:bodyPr/>
                    <a:lstStyle/>
                    <a:p>
                      <a:pPr>
                        <a:lnSpc>
                          <a:spcPts val="1400"/>
                        </a:lnSpc>
                      </a:pPr>
                      <a:r>
                        <a:rPr kumimoji="1" lang="en-US" altLang="ja-JP" sz="1800" b="0" dirty="0">
                          <a:solidFill>
                            <a:schemeClr val="bg1"/>
                          </a:solidFill>
                        </a:rPr>
                        <a:t>ATT/Control</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600"/>
                        </a:lnSpc>
                      </a:pPr>
                      <a:r>
                        <a:rPr kumimoji="1" lang="en-US" altLang="ja-JP" sz="1800" b="0" dirty="0">
                          <a:solidFill>
                            <a:schemeClr val="tx1"/>
                          </a:solidFill>
                        </a:rPr>
                        <a:t>Ref*</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354" rtl="0" eaLnBrk="1" fontAlgn="auto" latinLnBrk="0" hangingPunct="1">
                        <a:lnSpc>
                          <a:spcPts val="16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Non voltage, Relay,</a:t>
                      </a:r>
                    </a:p>
                    <a:p>
                      <a:pPr marL="0" marR="0" lvl="0" indent="0" algn="l" defTabSz="914354" rtl="0" eaLnBrk="1" fontAlgn="auto" latinLnBrk="0" hangingPunct="1">
                        <a:lnSpc>
                          <a:spcPts val="16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Assignable functions</a:t>
                      </a:r>
                    </a:p>
                    <a:p>
                      <a:pPr marL="0" marR="0" lvl="0" indent="0" algn="l" defTabSz="914354" rtl="0" eaLnBrk="1" fontAlgn="auto" latinLnBrk="0" hangingPunct="1">
                        <a:lnSpc>
                          <a:spcPts val="16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 VX-3004F/3008F: 8ch</a:t>
                      </a:r>
                    </a:p>
                    <a:p>
                      <a:pPr marL="0" marR="0" lvl="0" indent="0" algn="l" defTabSz="914354" rtl="0" eaLnBrk="1" fontAlgn="auto" latinLnBrk="0" hangingPunct="1">
                        <a:lnSpc>
                          <a:spcPts val="16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 VX-3016F: 16ch</a:t>
                      </a: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bl>
          </a:graphicData>
        </a:graphic>
      </p:graphicFrame>
      <p:sp>
        <p:nvSpPr>
          <p:cNvPr id="8" name="正方形/長方形 7">
            <a:extLst>
              <a:ext uri="{FF2B5EF4-FFF2-40B4-BE49-F238E27FC236}">
                <a16:creationId xmlns:a16="http://schemas.microsoft.com/office/drawing/2014/main" id="{E3B7CA60-F975-462D-90A9-62D1F08B70D0}"/>
              </a:ext>
            </a:extLst>
          </p:cNvPr>
          <p:cNvSpPr/>
          <p:nvPr userDrawn="1"/>
        </p:nvSpPr>
        <p:spPr>
          <a:xfrm>
            <a:off x="8237231" y="4460699"/>
            <a:ext cx="1080229" cy="461855"/>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100" b="1"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rPr>
              <a:t>Output</a:t>
            </a:r>
            <a:endParaRPr kumimoji="1" lang="ja-JP" altLang="en-US" sz="1800" b="1" i="0" u="none" strike="noStrike" kern="1200" cap="none" spc="0" normalizeH="0" baseline="0" noProof="0" dirty="0">
              <a:ln>
                <a:noFill/>
              </a:ln>
              <a:solidFill>
                <a:srgbClr val="5F5F5F"/>
              </a:solidFill>
              <a:effectLst/>
              <a:uLnTx/>
              <a:uFillTx/>
              <a:latin typeface="Meiryo UI" pitchFamily="50" charset="-128"/>
              <a:ea typeface="ＭＳ Ｐゴシック" pitchFamily="50" charset="-128"/>
              <a:cs typeface="+mn-cs"/>
            </a:endParaRPr>
          </a:p>
        </p:txBody>
      </p:sp>
      <p:grpSp>
        <p:nvGrpSpPr>
          <p:cNvPr id="9" name="グループ化 8">
            <a:extLst>
              <a:ext uri="{FF2B5EF4-FFF2-40B4-BE49-F238E27FC236}">
                <a16:creationId xmlns:a16="http://schemas.microsoft.com/office/drawing/2014/main" id="{382FB637-E8BA-487A-893D-7B07780E7450}"/>
              </a:ext>
            </a:extLst>
          </p:cNvPr>
          <p:cNvGrpSpPr/>
          <p:nvPr userDrawn="1"/>
        </p:nvGrpSpPr>
        <p:grpSpPr>
          <a:xfrm>
            <a:off x="3185961" y="3388345"/>
            <a:ext cx="4212956" cy="2307828"/>
            <a:chOff x="2123728" y="4155926"/>
            <a:chExt cx="2808312" cy="1537919"/>
          </a:xfrm>
        </p:grpSpPr>
        <p:sp>
          <p:nvSpPr>
            <p:cNvPr id="10" name="四角形吹き出し 95">
              <a:extLst>
                <a:ext uri="{FF2B5EF4-FFF2-40B4-BE49-F238E27FC236}">
                  <a16:creationId xmlns:a16="http://schemas.microsoft.com/office/drawing/2014/main" id="{820B39C3-3FBC-4C51-9EB2-C58CB1102BB2}"/>
                </a:ext>
              </a:extLst>
            </p:cNvPr>
            <p:cNvSpPr/>
            <p:nvPr/>
          </p:nvSpPr>
          <p:spPr>
            <a:xfrm>
              <a:off x="2825228" y="4356983"/>
              <a:ext cx="2079848" cy="519023"/>
            </a:xfrm>
            <a:prstGeom prst="wedgeRectCallout">
              <a:avLst>
                <a:gd name="adj1" fmla="val 80483"/>
                <a:gd name="adj2" fmla="val 11930"/>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700" b="0" i="0" u="none" strike="noStrike" kern="1200" cap="none" spc="0" normalizeH="0" baseline="0" noProof="0" dirty="0">
                <a:ln>
                  <a:noFill/>
                </a:ln>
                <a:solidFill>
                  <a:srgbClr val="FFFFFF"/>
                </a:solidFill>
                <a:effectLst/>
                <a:uLnTx/>
                <a:uFillTx/>
                <a:latin typeface="Calibri"/>
                <a:ea typeface="メイリオ" panose="020B0604030504040204" pitchFamily="50" charset="-128"/>
                <a:cs typeface="メイリオ" panose="020B0604030504040204" pitchFamily="50" charset="-128"/>
              </a:endParaRPr>
            </a:p>
          </p:txBody>
        </p:sp>
        <p:sp>
          <p:nvSpPr>
            <p:cNvPr id="11" name="四角形吹き出し 96">
              <a:extLst>
                <a:ext uri="{FF2B5EF4-FFF2-40B4-BE49-F238E27FC236}">
                  <a16:creationId xmlns:a16="http://schemas.microsoft.com/office/drawing/2014/main" id="{A3F29125-9E9C-4A8B-A4F6-519B57330ECD}"/>
                </a:ext>
              </a:extLst>
            </p:cNvPr>
            <p:cNvSpPr/>
            <p:nvPr/>
          </p:nvSpPr>
          <p:spPr>
            <a:xfrm>
              <a:off x="2123728" y="4155926"/>
              <a:ext cx="2808312" cy="1537919"/>
            </a:xfrm>
            <a:prstGeom prst="wedgeRectCallout">
              <a:avLst>
                <a:gd name="adj1" fmla="val -64454"/>
                <a:gd name="adj2" fmla="val 54649"/>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FFFFFF"/>
                  </a:solidFill>
                  <a:effectLst/>
                  <a:uLnTx/>
                  <a:uFillTx/>
                  <a:latin typeface="Calibri"/>
                  <a:ea typeface="メイリオ" panose="020B0604030504040204" pitchFamily="50" charset="-128"/>
                  <a:cs typeface="メイリオ" panose="020B0604030504040204" pitchFamily="50" charset="-128"/>
                </a:rPr>
                <a:t>Some fire alarm machine is equipped with FDS output which +24V/-24V switching. This connecter is for connecting the output of the fire alarm machine.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700" b="0" i="0" u="none" strike="noStrike" kern="1200" cap="none" spc="0" normalizeH="0" baseline="0" noProof="0" dirty="0">
                <a:ln>
                  <a:noFill/>
                </a:ln>
                <a:solidFill>
                  <a:srgbClr val="FFFFFF"/>
                </a:solidFill>
                <a:effectLst/>
                <a:uLnTx/>
                <a:uFillTx/>
                <a:latin typeface="Calibri"/>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700" b="0" i="0" u="none" strike="noStrike" kern="1200" cap="none" spc="0" normalizeH="0" baseline="0" noProof="0" dirty="0">
                <a:ln>
                  <a:noFill/>
                </a:ln>
                <a:solidFill>
                  <a:srgbClr val="FFFFFF"/>
                </a:solidFill>
                <a:effectLst/>
                <a:uLnTx/>
                <a:uFillTx/>
                <a:latin typeface="Calibri"/>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700" b="0" i="0" u="none" strike="noStrike" kern="1200" cap="none" spc="0" normalizeH="0" baseline="0" noProof="0" dirty="0">
                <a:ln>
                  <a:noFill/>
                </a:ln>
                <a:solidFill>
                  <a:srgbClr val="FFFFFF"/>
                </a:solidFill>
                <a:effectLst/>
                <a:uLnTx/>
                <a:uFillTx/>
                <a:latin typeface="Calibri"/>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700" b="0" i="0" u="none" strike="noStrike" kern="1200" cap="none" spc="0" normalizeH="0" baseline="0" noProof="0" dirty="0">
                <a:ln>
                  <a:noFill/>
                </a:ln>
                <a:solidFill>
                  <a:srgbClr val="FFFFFF"/>
                </a:solidFill>
                <a:effectLst/>
                <a:uLnTx/>
                <a:uFillTx/>
                <a:latin typeface="Calibri"/>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700" b="0" i="0" u="none" strike="noStrike" kern="1200" cap="none" spc="0" normalizeH="0" baseline="0" noProof="0" dirty="0">
                <a:ln>
                  <a:noFill/>
                </a:ln>
                <a:solidFill>
                  <a:srgbClr val="FFFFFF"/>
                </a:solidFill>
                <a:effectLst/>
                <a:uLnTx/>
                <a:uFillTx/>
                <a:latin typeface="Calibri"/>
                <a:ea typeface="メイリオ" panose="020B0604030504040204" pitchFamily="50" charset="-128"/>
                <a:cs typeface="メイリオ" panose="020B0604030504040204" pitchFamily="50" charset="-128"/>
              </a:endParaRPr>
            </a:p>
          </p:txBody>
        </p:sp>
      </p:grpSp>
      <p:sp>
        <p:nvSpPr>
          <p:cNvPr id="12" name="正方形/長方形 11">
            <a:extLst>
              <a:ext uri="{FF2B5EF4-FFF2-40B4-BE49-F238E27FC236}">
                <a16:creationId xmlns:a16="http://schemas.microsoft.com/office/drawing/2014/main" id="{5CC56C38-1E55-4333-89D6-776E54D4A94E}"/>
              </a:ext>
            </a:extLst>
          </p:cNvPr>
          <p:cNvSpPr/>
          <p:nvPr userDrawn="1"/>
        </p:nvSpPr>
        <p:spPr>
          <a:xfrm>
            <a:off x="5930122" y="4530755"/>
            <a:ext cx="1360150" cy="1011150"/>
          </a:xfrm>
          <a:prstGeom prst="rect">
            <a:avLst/>
          </a:prstGeom>
          <a:solidFill>
            <a:srgbClr val="CCCC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VX</a:t>
            </a: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3" name="正方形/長方形 12">
            <a:extLst>
              <a:ext uri="{FF2B5EF4-FFF2-40B4-BE49-F238E27FC236}">
                <a16:creationId xmlns:a16="http://schemas.microsoft.com/office/drawing/2014/main" id="{F07B62D5-8548-4289-A7F1-0ED7A01EA4F1}"/>
              </a:ext>
            </a:extLst>
          </p:cNvPr>
          <p:cNvSpPr/>
          <p:nvPr userDrawn="1"/>
        </p:nvSpPr>
        <p:spPr>
          <a:xfrm>
            <a:off x="3295986" y="4530756"/>
            <a:ext cx="1770296" cy="1011150"/>
          </a:xfrm>
          <a:prstGeom prst="rect">
            <a:avLst/>
          </a:prstGeom>
          <a:solidFill>
            <a:srgbClr val="EEB8B8"/>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Fire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alarm</a:t>
            </a: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grpSp>
        <p:nvGrpSpPr>
          <p:cNvPr id="14" name="グループ化 13">
            <a:extLst>
              <a:ext uri="{FF2B5EF4-FFF2-40B4-BE49-F238E27FC236}">
                <a16:creationId xmlns:a16="http://schemas.microsoft.com/office/drawing/2014/main" id="{7964D714-AA6E-4B3E-93D3-4AB234754621}"/>
              </a:ext>
            </a:extLst>
          </p:cNvPr>
          <p:cNvGrpSpPr/>
          <p:nvPr userDrawn="1"/>
        </p:nvGrpSpPr>
        <p:grpSpPr>
          <a:xfrm rot="19837776">
            <a:off x="4392772" y="4762709"/>
            <a:ext cx="506595" cy="510653"/>
            <a:chOff x="2928175" y="3173833"/>
            <a:chExt cx="337691" cy="340295"/>
          </a:xfrm>
          <a:solidFill>
            <a:srgbClr val="FFFFFF"/>
          </a:solidFill>
        </p:grpSpPr>
        <p:sp>
          <p:nvSpPr>
            <p:cNvPr id="15" name="円/楕円 13">
              <a:extLst>
                <a:ext uri="{FF2B5EF4-FFF2-40B4-BE49-F238E27FC236}">
                  <a16:creationId xmlns:a16="http://schemas.microsoft.com/office/drawing/2014/main" id="{03065895-D0B7-413C-AD73-ED2F8646E053}"/>
                </a:ext>
              </a:extLst>
            </p:cNvPr>
            <p:cNvSpPr/>
            <p:nvPr/>
          </p:nvSpPr>
          <p:spPr>
            <a:xfrm>
              <a:off x="2928175" y="3173833"/>
              <a:ext cx="337691" cy="340295"/>
            </a:xfrm>
            <a:prstGeom prst="ellipse">
              <a:avLst/>
            </a:prstGeom>
            <a:grp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6" name="フリーフォーム 17">
              <a:extLst>
                <a:ext uri="{FF2B5EF4-FFF2-40B4-BE49-F238E27FC236}">
                  <a16:creationId xmlns:a16="http://schemas.microsoft.com/office/drawing/2014/main" id="{8CA3599C-0D19-408E-88B7-08FBC5597EAA}"/>
                </a:ext>
              </a:extLst>
            </p:cNvPr>
            <p:cNvSpPr/>
            <p:nvPr/>
          </p:nvSpPr>
          <p:spPr>
            <a:xfrm>
              <a:off x="3014546" y="3304366"/>
              <a:ext cx="170986" cy="0"/>
            </a:xfrm>
            <a:custGeom>
              <a:avLst/>
              <a:gdLst>
                <a:gd name="connsiteX0" fmla="*/ 0 w 170986"/>
                <a:gd name="connsiteY0" fmla="*/ 0 h 0"/>
                <a:gd name="connsiteX1" fmla="*/ 170986 w 170986"/>
                <a:gd name="connsiteY1" fmla="*/ 0 h 0"/>
              </a:gdLst>
              <a:ahLst/>
              <a:cxnLst>
                <a:cxn ang="0">
                  <a:pos x="connsiteX0" y="connsiteY0"/>
                </a:cxn>
                <a:cxn ang="0">
                  <a:pos x="connsiteX1" y="connsiteY1"/>
                </a:cxn>
              </a:cxnLst>
              <a:rect l="l" t="t" r="r" b="b"/>
              <a:pathLst>
                <a:path w="170986">
                  <a:moveTo>
                    <a:pt x="0" y="0"/>
                  </a:moveTo>
                  <a:lnTo>
                    <a:pt x="170986" y="0"/>
                  </a:lnTo>
                </a:path>
              </a:pathLst>
            </a:custGeom>
            <a:grp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7" name="フリーフォーム 18">
              <a:extLst>
                <a:ext uri="{FF2B5EF4-FFF2-40B4-BE49-F238E27FC236}">
                  <a16:creationId xmlns:a16="http://schemas.microsoft.com/office/drawing/2014/main" id="{38E35678-17CD-4EBC-B482-DD3A41F2908F}"/>
                </a:ext>
              </a:extLst>
            </p:cNvPr>
            <p:cNvSpPr/>
            <p:nvPr/>
          </p:nvSpPr>
          <p:spPr>
            <a:xfrm>
              <a:off x="3048000" y="3408444"/>
              <a:ext cx="96644" cy="0"/>
            </a:xfrm>
            <a:custGeom>
              <a:avLst/>
              <a:gdLst>
                <a:gd name="connsiteX0" fmla="*/ 0 w 96644"/>
                <a:gd name="connsiteY0" fmla="*/ 0 h 0"/>
                <a:gd name="connsiteX1" fmla="*/ 96644 w 96644"/>
                <a:gd name="connsiteY1" fmla="*/ 0 h 0"/>
              </a:gdLst>
              <a:ahLst/>
              <a:cxnLst>
                <a:cxn ang="0">
                  <a:pos x="connsiteX0" y="connsiteY0"/>
                </a:cxn>
                <a:cxn ang="0">
                  <a:pos x="connsiteX1" y="connsiteY1"/>
                </a:cxn>
              </a:cxnLst>
              <a:rect l="l" t="t" r="r" b="b"/>
              <a:pathLst>
                <a:path w="96644">
                  <a:moveTo>
                    <a:pt x="0" y="0"/>
                  </a:moveTo>
                  <a:lnTo>
                    <a:pt x="96644" y="0"/>
                  </a:lnTo>
                </a:path>
              </a:pathLst>
            </a:custGeom>
            <a:grp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8" name="フリーフォーム 19">
              <a:extLst>
                <a:ext uri="{FF2B5EF4-FFF2-40B4-BE49-F238E27FC236}">
                  <a16:creationId xmlns:a16="http://schemas.microsoft.com/office/drawing/2014/main" id="{0F1A8664-CB24-47F3-AB5A-F1F1D7B603FD}"/>
                </a:ext>
              </a:extLst>
            </p:cNvPr>
            <p:cNvSpPr/>
            <p:nvPr/>
          </p:nvSpPr>
          <p:spPr>
            <a:xfrm>
              <a:off x="3100039" y="3189249"/>
              <a:ext cx="0" cy="111512"/>
            </a:xfrm>
            <a:custGeom>
              <a:avLst/>
              <a:gdLst>
                <a:gd name="connsiteX0" fmla="*/ 0 w 0"/>
                <a:gd name="connsiteY0" fmla="*/ 111512 h 111512"/>
                <a:gd name="connsiteX1" fmla="*/ 0 w 0"/>
                <a:gd name="connsiteY1" fmla="*/ 0 h 111512"/>
              </a:gdLst>
              <a:ahLst/>
              <a:cxnLst>
                <a:cxn ang="0">
                  <a:pos x="connsiteX0" y="connsiteY0"/>
                </a:cxn>
                <a:cxn ang="0">
                  <a:pos x="connsiteX1" y="connsiteY1"/>
                </a:cxn>
              </a:cxnLst>
              <a:rect l="l" t="t" r="r" b="b"/>
              <a:pathLst>
                <a:path h="111512">
                  <a:moveTo>
                    <a:pt x="0" y="111512"/>
                  </a:moveTo>
                  <a:lnTo>
                    <a:pt x="0" y="0"/>
                  </a:lnTo>
                </a:path>
              </a:pathLst>
            </a:custGeom>
            <a:grp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9" name="フリーフォーム 20">
              <a:extLst>
                <a:ext uri="{FF2B5EF4-FFF2-40B4-BE49-F238E27FC236}">
                  <a16:creationId xmlns:a16="http://schemas.microsoft.com/office/drawing/2014/main" id="{06204E67-0A42-4CEC-8C03-C499C202E1DB}"/>
                </a:ext>
              </a:extLst>
            </p:cNvPr>
            <p:cNvSpPr/>
            <p:nvPr/>
          </p:nvSpPr>
          <p:spPr>
            <a:xfrm>
              <a:off x="3100039" y="3412273"/>
              <a:ext cx="0" cy="85493"/>
            </a:xfrm>
            <a:custGeom>
              <a:avLst/>
              <a:gdLst>
                <a:gd name="connsiteX0" fmla="*/ 0 w 0"/>
                <a:gd name="connsiteY0" fmla="*/ 0 h 85493"/>
                <a:gd name="connsiteX1" fmla="*/ 0 w 0"/>
                <a:gd name="connsiteY1" fmla="*/ 85493 h 85493"/>
              </a:gdLst>
              <a:ahLst/>
              <a:cxnLst>
                <a:cxn ang="0">
                  <a:pos x="connsiteX0" y="connsiteY0"/>
                </a:cxn>
                <a:cxn ang="0">
                  <a:pos x="connsiteX1" y="connsiteY1"/>
                </a:cxn>
              </a:cxnLst>
              <a:rect l="l" t="t" r="r" b="b"/>
              <a:pathLst>
                <a:path h="85493">
                  <a:moveTo>
                    <a:pt x="0" y="0"/>
                  </a:moveTo>
                  <a:lnTo>
                    <a:pt x="0" y="85493"/>
                  </a:lnTo>
                </a:path>
              </a:pathLst>
            </a:custGeom>
            <a:grp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sp>
        <p:nvSpPr>
          <p:cNvPr id="20" name="フリーフォーム 23">
            <a:extLst>
              <a:ext uri="{FF2B5EF4-FFF2-40B4-BE49-F238E27FC236}">
                <a16:creationId xmlns:a16="http://schemas.microsoft.com/office/drawing/2014/main" id="{9A5E9512-3A9F-4BED-A914-FD1F38A12C25}"/>
              </a:ext>
            </a:extLst>
          </p:cNvPr>
          <p:cNvSpPr/>
          <p:nvPr userDrawn="1"/>
        </p:nvSpPr>
        <p:spPr>
          <a:xfrm>
            <a:off x="4645021" y="5142828"/>
            <a:ext cx="1282539" cy="211961"/>
          </a:xfrm>
          <a:custGeom>
            <a:avLst/>
            <a:gdLst>
              <a:gd name="connsiteX0" fmla="*/ 0 w 854927"/>
              <a:gd name="connsiteY0" fmla="*/ 85493 h 141249"/>
              <a:gd name="connsiteX1" fmla="*/ 0 w 854927"/>
              <a:gd name="connsiteY1" fmla="*/ 141249 h 141249"/>
              <a:gd name="connsiteX2" fmla="*/ 769434 w 854927"/>
              <a:gd name="connsiteY2" fmla="*/ 141249 h 141249"/>
              <a:gd name="connsiteX3" fmla="*/ 769434 w 854927"/>
              <a:gd name="connsiteY3" fmla="*/ 0 h 141249"/>
              <a:gd name="connsiteX4" fmla="*/ 854927 w 854927"/>
              <a:gd name="connsiteY4" fmla="*/ 0 h 141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4927" h="141249">
                <a:moveTo>
                  <a:pt x="0" y="85493"/>
                </a:moveTo>
                <a:lnTo>
                  <a:pt x="0" y="141249"/>
                </a:lnTo>
                <a:lnTo>
                  <a:pt x="769434" y="141249"/>
                </a:lnTo>
                <a:lnTo>
                  <a:pt x="769434" y="0"/>
                </a:lnTo>
                <a:lnTo>
                  <a:pt x="854927" y="0"/>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1" name="フリーフォーム 24">
            <a:extLst>
              <a:ext uri="{FF2B5EF4-FFF2-40B4-BE49-F238E27FC236}">
                <a16:creationId xmlns:a16="http://schemas.microsoft.com/office/drawing/2014/main" id="{84CF876C-61FC-4230-9F3C-7A0641C09CE6}"/>
              </a:ext>
            </a:extLst>
          </p:cNvPr>
          <p:cNvSpPr/>
          <p:nvPr userDrawn="1"/>
        </p:nvSpPr>
        <p:spPr>
          <a:xfrm>
            <a:off x="4645022" y="4679861"/>
            <a:ext cx="1338302" cy="245429"/>
          </a:xfrm>
          <a:custGeom>
            <a:avLst/>
            <a:gdLst>
              <a:gd name="connsiteX0" fmla="*/ 0 w 903249"/>
              <a:gd name="connsiteY0" fmla="*/ 59474 h 163552"/>
              <a:gd name="connsiteX1" fmla="*/ 0 w 903249"/>
              <a:gd name="connsiteY1" fmla="*/ 0 h 163552"/>
              <a:gd name="connsiteX2" fmla="*/ 780585 w 903249"/>
              <a:gd name="connsiteY2" fmla="*/ 0 h 163552"/>
              <a:gd name="connsiteX3" fmla="*/ 780585 w 903249"/>
              <a:gd name="connsiteY3" fmla="*/ 163552 h 163552"/>
              <a:gd name="connsiteX4" fmla="*/ 903249 w 903249"/>
              <a:gd name="connsiteY4" fmla="*/ 163552 h 163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3249" h="163552">
                <a:moveTo>
                  <a:pt x="0" y="59474"/>
                </a:moveTo>
                <a:lnTo>
                  <a:pt x="0" y="0"/>
                </a:lnTo>
                <a:lnTo>
                  <a:pt x="780585" y="0"/>
                </a:lnTo>
                <a:lnTo>
                  <a:pt x="780585" y="163552"/>
                </a:lnTo>
                <a:lnTo>
                  <a:pt x="903249" y="163552"/>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2" name="円/楕円 25">
            <a:extLst>
              <a:ext uri="{FF2B5EF4-FFF2-40B4-BE49-F238E27FC236}">
                <a16:creationId xmlns:a16="http://schemas.microsoft.com/office/drawing/2014/main" id="{9A574BA1-58A5-40F4-AA98-C907406A5E5B}"/>
              </a:ext>
            </a:extLst>
          </p:cNvPr>
          <p:cNvSpPr/>
          <p:nvPr userDrawn="1"/>
        </p:nvSpPr>
        <p:spPr>
          <a:xfrm>
            <a:off x="5891503" y="4875089"/>
            <a:ext cx="98594" cy="92166"/>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3" name="円/楕円 107">
            <a:extLst>
              <a:ext uri="{FF2B5EF4-FFF2-40B4-BE49-F238E27FC236}">
                <a16:creationId xmlns:a16="http://schemas.microsoft.com/office/drawing/2014/main" id="{F4C57F01-1FE9-46F6-A677-3BEB20874883}"/>
              </a:ext>
            </a:extLst>
          </p:cNvPr>
          <p:cNvSpPr/>
          <p:nvPr userDrawn="1"/>
        </p:nvSpPr>
        <p:spPr>
          <a:xfrm>
            <a:off x="5891503" y="5098206"/>
            <a:ext cx="98594" cy="92166"/>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4" name="正方形/長方形 23">
            <a:extLst>
              <a:ext uri="{FF2B5EF4-FFF2-40B4-BE49-F238E27FC236}">
                <a16:creationId xmlns:a16="http://schemas.microsoft.com/office/drawing/2014/main" id="{3485FC24-CA4B-4A30-870B-E7B4A1A07100}"/>
              </a:ext>
            </a:extLst>
          </p:cNvPr>
          <p:cNvSpPr/>
          <p:nvPr userDrawn="1"/>
        </p:nvSpPr>
        <p:spPr>
          <a:xfrm>
            <a:off x="5717851" y="5122423"/>
            <a:ext cx="977566" cy="353971"/>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FDS input</a:t>
            </a:r>
            <a:endParaRPr kumimoji="1" lang="ja-JP" altLang="en-US" sz="1400"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p:txBody>
      </p:sp>
      <p:grpSp>
        <p:nvGrpSpPr>
          <p:cNvPr id="25" name="グループ化 24">
            <a:extLst>
              <a:ext uri="{FF2B5EF4-FFF2-40B4-BE49-F238E27FC236}">
                <a16:creationId xmlns:a16="http://schemas.microsoft.com/office/drawing/2014/main" id="{C7C426A7-B03C-4A9A-A005-FEC115E64ADF}"/>
              </a:ext>
            </a:extLst>
          </p:cNvPr>
          <p:cNvGrpSpPr/>
          <p:nvPr userDrawn="1"/>
        </p:nvGrpSpPr>
        <p:grpSpPr>
          <a:xfrm>
            <a:off x="1622181" y="288390"/>
            <a:ext cx="2053631" cy="1949899"/>
            <a:chOff x="2645711" y="841076"/>
            <a:chExt cx="2667654" cy="2532159"/>
          </a:xfrm>
        </p:grpSpPr>
        <p:grpSp>
          <p:nvGrpSpPr>
            <p:cNvPr id="26" name="グループ化 25">
              <a:extLst>
                <a:ext uri="{FF2B5EF4-FFF2-40B4-BE49-F238E27FC236}">
                  <a16:creationId xmlns:a16="http://schemas.microsoft.com/office/drawing/2014/main" id="{D521A8D3-FA31-481B-83F1-CD6E861930C5}"/>
                </a:ext>
              </a:extLst>
            </p:cNvPr>
            <p:cNvGrpSpPr/>
            <p:nvPr/>
          </p:nvGrpSpPr>
          <p:grpSpPr>
            <a:xfrm>
              <a:off x="2951391" y="1221263"/>
              <a:ext cx="2030342" cy="1771248"/>
              <a:chOff x="2951391" y="1221263"/>
              <a:chExt cx="2030342" cy="1771248"/>
            </a:xfrm>
          </p:grpSpPr>
          <p:sp>
            <p:nvSpPr>
              <p:cNvPr id="28" name="円/楕円 52">
                <a:extLst>
                  <a:ext uri="{FF2B5EF4-FFF2-40B4-BE49-F238E27FC236}">
                    <a16:creationId xmlns:a16="http://schemas.microsoft.com/office/drawing/2014/main" id="{AAA5DF14-94B1-4EA4-8A34-667987A61720}"/>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3600" b="0" i="0" u="none" strike="noStrike" kern="0" cap="none" spc="0" normalizeH="0" baseline="0" noProof="0">
                  <a:ln>
                    <a:noFill/>
                  </a:ln>
                  <a:solidFill>
                    <a:prstClr val="white"/>
                  </a:solidFill>
                  <a:effectLst/>
                  <a:uLnTx/>
                  <a:uFillTx/>
                  <a:latin typeface="Meiryo UI"/>
                  <a:ea typeface="Meiryo UI"/>
                  <a:cs typeface="+mn-cs"/>
                </a:endParaRPr>
              </a:p>
            </p:txBody>
          </p:sp>
          <p:sp>
            <p:nvSpPr>
              <p:cNvPr id="29" name="角丸四角形 53">
                <a:extLst>
                  <a:ext uri="{FF2B5EF4-FFF2-40B4-BE49-F238E27FC236}">
                    <a16:creationId xmlns:a16="http://schemas.microsoft.com/office/drawing/2014/main" id="{97CD1257-6949-47B0-B656-750E50D812D3}"/>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2800" b="1" i="0" u="none" strike="noStrike" kern="0" cap="none" spc="0" normalizeH="0" baseline="0" noProof="0" dirty="0">
                    <a:ln>
                      <a:noFill/>
                    </a:ln>
                    <a:solidFill>
                      <a:prstClr val="white"/>
                    </a:solidFill>
                    <a:effectLst/>
                    <a:uLnTx/>
                    <a:uFillTx/>
                    <a:latin typeface="Calibri"/>
                    <a:ea typeface="Meiryo UI"/>
                    <a:cs typeface="+mn-cs"/>
                  </a:rPr>
                  <a:t>Frame</a:t>
                </a:r>
                <a:endParaRPr kumimoji="0" lang="ja-JP" altLang="en-US" sz="24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27" name="Picture 2" descr="C:\Users\toa27839.TOA\AppData\Local\Temp\notesEA312D\Bubble_material_noshadow-01.png">
              <a:extLst>
                <a:ext uri="{FF2B5EF4-FFF2-40B4-BE49-F238E27FC236}">
                  <a16:creationId xmlns:a16="http://schemas.microsoft.com/office/drawing/2014/main" id="{54E2013C-5AC6-4C8A-B7DF-078725231151}"/>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30" name="正方形/長方形 29">
            <a:extLst>
              <a:ext uri="{FF2B5EF4-FFF2-40B4-BE49-F238E27FC236}">
                <a16:creationId xmlns:a16="http://schemas.microsoft.com/office/drawing/2014/main" id="{837910A8-860A-4EAD-A700-8C80368265E5}"/>
              </a:ext>
            </a:extLst>
          </p:cNvPr>
          <p:cNvSpPr/>
          <p:nvPr userDrawn="1"/>
        </p:nvSpPr>
        <p:spPr>
          <a:xfrm>
            <a:off x="5351086" y="975556"/>
            <a:ext cx="4044320" cy="554202"/>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rPr>
              <a:t>Common topics: Control</a:t>
            </a:r>
            <a:endParaRPr kumimoji="1" lang="ja-JP" altLang="en-US" sz="3000" b="0"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endParaRPr>
          </a:p>
        </p:txBody>
      </p:sp>
      <p:grpSp>
        <p:nvGrpSpPr>
          <p:cNvPr id="31" name="グループ化 30">
            <a:extLst>
              <a:ext uri="{FF2B5EF4-FFF2-40B4-BE49-F238E27FC236}">
                <a16:creationId xmlns:a16="http://schemas.microsoft.com/office/drawing/2014/main" id="{99343C3E-CC2E-45F7-AA5E-E6A190A27B4D}"/>
              </a:ext>
            </a:extLst>
          </p:cNvPr>
          <p:cNvGrpSpPr/>
          <p:nvPr userDrawn="1"/>
        </p:nvGrpSpPr>
        <p:grpSpPr>
          <a:xfrm>
            <a:off x="3121793" y="976767"/>
            <a:ext cx="2002862" cy="1568697"/>
            <a:chOff x="2080954" y="650910"/>
            <a:chExt cx="1335087" cy="1045368"/>
          </a:xfrm>
        </p:grpSpPr>
        <p:pic>
          <p:nvPicPr>
            <p:cNvPr id="32" name="Picture 5">
              <a:extLst>
                <a:ext uri="{FF2B5EF4-FFF2-40B4-BE49-F238E27FC236}">
                  <a16:creationId xmlns:a16="http://schemas.microsoft.com/office/drawing/2014/main" id="{89AFF7FF-A10A-43C2-B63A-4D6EDC227097}"/>
                </a:ext>
              </a:extLst>
            </p:cNvPr>
            <p:cNvPicPr>
              <a:picLocks noChangeAspect="1" noChangeArrowheads="1"/>
            </p:cNvPicPr>
            <p:nvPr/>
          </p:nvPicPr>
          <p:blipFill>
            <a:blip r:embed="rId3" cstate="print">
              <a:lum bright="70000" contrast="-70000"/>
              <a:extLst>
                <a:ext uri="{28A0092B-C50C-407E-A947-70E740481C1C}">
                  <a14:useLocalDpi xmlns:a14="http://schemas.microsoft.com/office/drawing/2010/main" val="0"/>
                </a:ext>
              </a:extLst>
            </a:blip>
            <a:srcRect/>
            <a:stretch>
              <a:fillRect/>
            </a:stretch>
          </p:blipFill>
          <p:spPr bwMode="auto">
            <a:xfrm>
              <a:off x="2080954" y="650910"/>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2">
              <a:extLst>
                <a:ext uri="{FF2B5EF4-FFF2-40B4-BE49-F238E27FC236}">
                  <a16:creationId xmlns:a16="http://schemas.microsoft.com/office/drawing/2014/main" id="{6A1DFF31-2C52-4CF2-89F9-31390263A481}"/>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4" name="Picture 2">
              <a:extLst>
                <a:ext uri="{FF2B5EF4-FFF2-40B4-BE49-F238E27FC236}">
                  <a16:creationId xmlns:a16="http://schemas.microsoft.com/office/drawing/2014/main" id="{31B2F336-D3F0-4B6C-9C1B-4CF8D16E308C}"/>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35" name="Picture 2">
            <a:extLst>
              <a:ext uri="{FF2B5EF4-FFF2-40B4-BE49-F238E27FC236}">
                <a16:creationId xmlns:a16="http://schemas.microsoft.com/office/drawing/2014/main" id="{437F939A-8B36-4C8E-B5AD-4AC7277A5B39}"/>
              </a:ext>
            </a:extLst>
          </p:cNvPr>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8383276" y="1553598"/>
            <a:ext cx="1404817" cy="9809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6" name="Picture 2">
            <a:extLst>
              <a:ext uri="{FF2B5EF4-FFF2-40B4-BE49-F238E27FC236}">
                <a16:creationId xmlns:a16="http://schemas.microsoft.com/office/drawing/2014/main" id="{4E6E5ADF-CA18-45A0-BAB0-0C19C87EA60C}"/>
              </a:ext>
            </a:extLst>
          </p:cNvPr>
          <p:cNvPicPr>
            <a:picLocks noChangeAspect="1" noChangeArrowheads="1"/>
          </p:cNvPicPr>
          <p:nvPr userDrawn="1"/>
        </p:nvPicPr>
        <p:blipFill rotWithShape="1">
          <a:blip r:embed="rId6" cstate="print">
            <a:extLst>
              <a:ext uri="{28A0092B-C50C-407E-A947-70E740481C1C}">
                <a14:useLocalDpi xmlns:a14="http://schemas.microsoft.com/office/drawing/2010/main" val="0"/>
              </a:ext>
            </a:extLst>
          </a:blip>
          <a:srcRect/>
          <a:stretch/>
        </p:blipFill>
        <p:spPr bwMode="auto">
          <a:xfrm>
            <a:off x="5504995" y="1556304"/>
            <a:ext cx="2827479" cy="973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7" name="Picture 2">
            <a:extLst>
              <a:ext uri="{FF2B5EF4-FFF2-40B4-BE49-F238E27FC236}">
                <a16:creationId xmlns:a16="http://schemas.microsoft.com/office/drawing/2014/main" id="{96A7248C-F8F5-4ACF-BFBC-1FC30D054FEF}"/>
              </a:ext>
            </a:extLst>
          </p:cNvPr>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9676679" y="1990346"/>
            <a:ext cx="3845856" cy="1269056"/>
          </a:xfrm>
          <a:prstGeom prst="rect">
            <a:avLst/>
          </a:prstGeom>
          <a:noFill/>
          <a:ln>
            <a:noFill/>
          </a:ln>
          <a:effectLst>
            <a:outerShdw blurRad="50800" dist="38100" dir="8100000" algn="tr"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1245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_ユーザー設定レイアウト">
    <p:spTree>
      <p:nvGrpSpPr>
        <p:cNvPr id="1" name=""/>
        <p:cNvGrpSpPr/>
        <p:nvPr/>
      </p:nvGrpSpPr>
      <p:grpSpPr>
        <a:xfrm>
          <a:off x="0" y="0"/>
          <a:ext cx="0" cy="0"/>
          <a:chOff x="0" y="0"/>
          <a:chExt cx="0" cy="0"/>
        </a:xfrm>
      </p:grpSpPr>
      <p:sp>
        <p:nvSpPr>
          <p:cNvPr id="3" name="フリーフォーム 82">
            <a:extLst>
              <a:ext uri="{FF2B5EF4-FFF2-40B4-BE49-F238E27FC236}">
                <a16:creationId xmlns:a16="http://schemas.microsoft.com/office/drawing/2014/main" id="{F9E95FE3-25A0-4337-9C47-AD62F77A223E}"/>
              </a:ext>
            </a:extLst>
          </p:cNvPr>
          <p:cNvSpPr/>
          <p:nvPr userDrawn="1"/>
        </p:nvSpPr>
        <p:spPr>
          <a:xfrm>
            <a:off x="9186607" y="2792439"/>
            <a:ext cx="1409955" cy="31226"/>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4" name="フリーフォーム 83">
            <a:extLst>
              <a:ext uri="{FF2B5EF4-FFF2-40B4-BE49-F238E27FC236}">
                <a16:creationId xmlns:a16="http://schemas.microsoft.com/office/drawing/2014/main" id="{4FE60BF0-F710-447A-AA0B-166D4947E251}"/>
              </a:ext>
            </a:extLst>
          </p:cNvPr>
          <p:cNvSpPr/>
          <p:nvPr userDrawn="1"/>
        </p:nvSpPr>
        <p:spPr>
          <a:xfrm>
            <a:off x="9191130" y="3008638"/>
            <a:ext cx="1409955" cy="31226"/>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5" name="フリーフォーム 86">
            <a:extLst>
              <a:ext uri="{FF2B5EF4-FFF2-40B4-BE49-F238E27FC236}">
                <a16:creationId xmlns:a16="http://schemas.microsoft.com/office/drawing/2014/main" id="{D5D4F5F0-6694-41B9-ADE3-E2111447CB41}"/>
              </a:ext>
            </a:extLst>
          </p:cNvPr>
          <p:cNvSpPr/>
          <p:nvPr userDrawn="1"/>
        </p:nvSpPr>
        <p:spPr>
          <a:xfrm>
            <a:off x="9798257" y="2685458"/>
            <a:ext cx="976969"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6" name="フリーフォーム 87">
            <a:extLst>
              <a:ext uri="{FF2B5EF4-FFF2-40B4-BE49-F238E27FC236}">
                <a16:creationId xmlns:a16="http://schemas.microsoft.com/office/drawing/2014/main" id="{EFAEA477-AD28-463F-B5D9-17BF36172548}"/>
              </a:ext>
            </a:extLst>
          </p:cNvPr>
          <p:cNvSpPr/>
          <p:nvPr userDrawn="1"/>
        </p:nvSpPr>
        <p:spPr>
          <a:xfrm>
            <a:off x="9191130" y="2901677"/>
            <a:ext cx="1592903" cy="88304"/>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7" name="正方形/長方形 6">
            <a:extLst>
              <a:ext uri="{FF2B5EF4-FFF2-40B4-BE49-F238E27FC236}">
                <a16:creationId xmlns:a16="http://schemas.microsoft.com/office/drawing/2014/main" id="{10A76542-F4D0-4E74-9FAC-09BBF848BCAE}"/>
              </a:ext>
            </a:extLst>
          </p:cNvPr>
          <p:cNvSpPr/>
          <p:nvPr userDrawn="1"/>
        </p:nvSpPr>
        <p:spPr>
          <a:xfrm>
            <a:off x="10676117" y="2382423"/>
            <a:ext cx="2069227" cy="1328962"/>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200" b="1" kern="0" dirty="0">
              <a:solidFill>
                <a:srgbClr val="8064A2"/>
              </a:solidFill>
              <a:latin typeface="Calibri"/>
              <a:ea typeface="ＭＳ Ｐゴシック"/>
            </a:endParaRPr>
          </a:p>
        </p:txBody>
      </p:sp>
      <p:sp>
        <p:nvSpPr>
          <p:cNvPr id="8" name="フリーフォーム 89">
            <a:extLst>
              <a:ext uri="{FF2B5EF4-FFF2-40B4-BE49-F238E27FC236}">
                <a16:creationId xmlns:a16="http://schemas.microsoft.com/office/drawing/2014/main" id="{7C8E6467-DDB2-4D87-8EE2-DF6E61133FAE}"/>
              </a:ext>
            </a:extLst>
          </p:cNvPr>
          <p:cNvSpPr/>
          <p:nvPr userDrawn="1"/>
        </p:nvSpPr>
        <p:spPr>
          <a:xfrm>
            <a:off x="10775226" y="2749738"/>
            <a:ext cx="1970118"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9" name="フリーフォーム 90">
            <a:extLst>
              <a:ext uri="{FF2B5EF4-FFF2-40B4-BE49-F238E27FC236}">
                <a16:creationId xmlns:a16="http://schemas.microsoft.com/office/drawing/2014/main" id="{7D947AFF-2068-4C09-9F18-3982B1D0A198}"/>
              </a:ext>
            </a:extLst>
          </p:cNvPr>
          <p:cNvSpPr/>
          <p:nvPr userDrawn="1"/>
        </p:nvSpPr>
        <p:spPr>
          <a:xfrm>
            <a:off x="10775226" y="2936367"/>
            <a:ext cx="1970118"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0" name="フリーフォーム 91">
            <a:extLst>
              <a:ext uri="{FF2B5EF4-FFF2-40B4-BE49-F238E27FC236}">
                <a16:creationId xmlns:a16="http://schemas.microsoft.com/office/drawing/2014/main" id="{41A1CA01-8607-4145-BE3B-34698191B2BC}"/>
              </a:ext>
            </a:extLst>
          </p:cNvPr>
          <p:cNvSpPr/>
          <p:nvPr userDrawn="1"/>
        </p:nvSpPr>
        <p:spPr>
          <a:xfrm>
            <a:off x="10775226" y="3309623"/>
            <a:ext cx="1970118"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1" name="フリーフォーム 92">
            <a:extLst>
              <a:ext uri="{FF2B5EF4-FFF2-40B4-BE49-F238E27FC236}">
                <a16:creationId xmlns:a16="http://schemas.microsoft.com/office/drawing/2014/main" id="{E006DC91-D8DD-4C46-9B4E-8E2EB0EE5004}"/>
              </a:ext>
            </a:extLst>
          </p:cNvPr>
          <p:cNvSpPr/>
          <p:nvPr userDrawn="1"/>
        </p:nvSpPr>
        <p:spPr>
          <a:xfrm>
            <a:off x="10782447" y="3125468"/>
            <a:ext cx="1970118"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2" name="角丸四角形 93">
            <a:extLst>
              <a:ext uri="{FF2B5EF4-FFF2-40B4-BE49-F238E27FC236}">
                <a16:creationId xmlns:a16="http://schemas.microsoft.com/office/drawing/2014/main" id="{A68D161E-BDF7-4F74-B5B7-F4B0463EFC58}"/>
              </a:ext>
            </a:extLst>
          </p:cNvPr>
          <p:cNvSpPr/>
          <p:nvPr userDrawn="1"/>
        </p:nvSpPr>
        <p:spPr>
          <a:xfrm>
            <a:off x="11276921" y="2617547"/>
            <a:ext cx="776147" cy="18642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13" name="角丸四角形 94">
            <a:extLst>
              <a:ext uri="{FF2B5EF4-FFF2-40B4-BE49-F238E27FC236}">
                <a16:creationId xmlns:a16="http://schemas.microsoft.com/office/drawing/2014/main" id="{214153B6-E874-4C1E-8735-5103842948F9}"/>
              </a:ext>
            </a:extLst>
          </p:cNvPr>
          <p:cNvSpPr/>
          <p:nvPr userDrawn="1"/>
        </p:nvSpPr>
        <p:spPr>
          <a:xfrm>
            <a:off x="11276921" y="2822838"/>
            <a:ext cx="776147" cy="18642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14" name="角丸四角形 95">
            <a:extLst>
              <a:ext uri="{FF2B5EF4-FFF2-40B4-BE49-F238E27FC236}">
                <a16:creationId xmlns:a16="http://schemas.microsoft.com/office/drawing/2014/main" id="{7881B797-FCE9-41B2-8548-A9E00D83F115}"/>
              </a:ext>
            </a:extLst>
          </p:cNvPr>
          <p:cNvSpPr/>
          <p:nvPr userDrawn="1"/>
        </p:nvSpPr>
        <p:spPr>
          <a:xfrm>
            <a:off x="11276921" y="3028129"/>
            <a:ext cx="776147" cy="18642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15" name="フリーフォーム 96">
            <a:extLst>
              <a:ext uri="{FF2B5EF4-FFF2-40B4-BE49-F238E27FC236}">
                <a16:creationId xmlns:a16="http://schemas.microsoft.com/office/drawing/2014/main" id="{4ED10C02-DBE0-43F8-81DD-8C825AB9C149}"/>
              </a:ext>
            </a:extLst>
          </p:cNvPr>
          <p:cNvSpPr/>
          <p:nvPr userDrawn="1"/>
        </p:nvSpPr>
        <p:spPr>
          <a:xfrm>
            <a:off x="12160019" y="2382424"/>
            <a:ext cx="190098" cy="132896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6" name="フリーフォーム 97">
            <a:extLst>
              <a:ext uri="{FF2B5EF4-FFF2-40B4-BE49-F238E27FC236}">
                <a16:creationId xmlns:a16="http://schemas.microsoft.com/office/drawing/2014/main" id="{553E6B45-49F4-4304-9678-0C086E4066CF}"/>
              </a:ext>
            </a:extLst>
          </p:cNvPr>
          <p:cNvSpPr/>
          <p:nvPr userDrawn="1"/>
        </p:nvSpPr>
        <p:spPr>
          <a:xfrm>
            <a:off x="11161244" y="2745198"/>
            <a:ext cx="190098" cy="56442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7" name="角丸四角形 98">
            <a:extLst>
              <a:ext uri="{FF2B5EF4-FFF2-40B4-BE49-F238E27FC236}">
                <a16:creationId xmlns:a16="http://schemas.microsoft.com/office/drawing/2014/main" id="{0F020AB1-A7C0-4520-9AE9-F49EDF657689}"/>
              </a:ext>
            </a:extLst>
          </p:cNvPr>
          <p:cNvSpPr/>
          <p:nvPr userDrawn="1"/>
        </p:nvSpPr>
        <p:spPr>
          <a:xfrm>
            <a:off x="11276921" y="3233420"/>
            <a:ext cx="776147" cy="186428"/>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err="1">
                <a:solidFill>
                  <a:sysClr val="window" lastClr="FFFFFF"/>
                </a:solidFill>
                <a:ea typeface="ＭＳ Ｐゴシック"/>
              </a:rPr>
              <a:t>sb</a:t>
            </a:r>
            <a:r>
              <a:rPr kumimoji="0" lang="en-US" altLang="ja-JP" sz="1200" kern="0" dirty="0">
                <a:solidFill>
                  <a:sysClr val="window" lastClr="FFFFFF"/>
                </a:solidFill>
                <a:ea typeface="ＭＳ Ｐゴシック"/>
              </a:rPr>
              <a:t> AMP</a:t>
            </a:r>
            <a:endParaRPr kumimoji="0" lang="ja-JP" altLang="en-US" sz="1000" kern="0" dirty="0">
              <a:solidFill>
                <a:sysClr val="window" lastClr="FFFFFF"/>
              </a:solidFill>
              <a:ea typeface="ＭＳ Ｐゴシック"/>
            </a:endParaRPr>
          </a:p>
        </p:txBody>
      </p:sp>
      <p:sp>
        <p:nvSpPr>
          <p:cNvPr id="18" name="フリーフォーム 99">
            <a:extLst>
              <a:ext uri="{FF2B5EF4-FFF2-40B4-BE49-F238E27FC236}">
                <a16:creationId xmlns:a16="http://schemas.microsoft.com/office/drawing/2014/main" id="{7B29660D-10EA-414E-830E-5BEE064E607C}"/>
              </a:ext>
            </a:extLst>
          </p:cNvPr>
          <p:cNvSpPr/>
          <p:nvPr userDrawn="1"/>
        </p:nvSpPr>
        <p:spPr>
          <a:xfrm>
            <a:off x="10029878" y="3140783"/>
            <a:ext cx="606056" cy="0"/>
          </a:xfrm>
          <a:custGeom>
            <a:avLst/>
            <a:gdLst>
              <a:gd name="connsiteX0" fmla="*/ 0 w 606056"/>
              <a:gd name="connsiteY0" fmla="*/ 0 h 0"/>
              <a:gd name="connsiteX1" fmla="*/ 606056 w 606056"/>
              <a:gd name="connsiteY1" fmla="*/ 0 h 0"/>
            </a:gdLst>
            <a:ahLst/>
            <a:cxnLst>
              <a:cxn ang="0">
                <a:pos x="connsiteX0" y="connsiteY0"/>
              </a:cxn>
              <a:cxn ang="0">
                <a:pos x="connsiteX1" y="connsiteY1"/>
              </a:cxn>
            </a:cxnLst>
            <a:rect l="l" t="t" r="r" b="b"/>
            <a:pathLst>
              <a:path w="606056">
                <a:moveTo>
                  <a:pt x="0" y="0"/>
                </a:moveTo>
                <a:lnTo>
                  <a:pt x="606056"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 name="フリーフォーム 100">
            <a:extLst>
              <a:ext uri="{FF2B5EF4-FFF2-40B4-BE49-F238E27FC236}">
                <a16:creationId xmlns:a16="http://schemas.microsoft.com/office/drawing/2014/main" id="{5D722345-7D38-4748-B01E-4931DE4E1666}"/>
              </a:ext>
            </a:extLst>
          </p:cNvPr>
          <p:cNvSpPr/>
          <p:nvPr userDrawn="1"/>
        </p:nvSpPr>
        <p:spPr>
          <a:xfrm>
            <a:off x="8564265" y="3194754"/>
            <a:ext cx="2029140" cy="438903"/>
          </a:xfrm>
          <a:custGeom>
            <a:avLst/>
            <a:gdLst>
              <a:gd name="connsiteX0" fmla="*/ 967563 w 967563"/>
              <a:gd name="connsiteY0" fmla="*/ 0 h 329610"/>
              <a:gd name="connsiteX1" fmla="*/ 404037 w 967563"/>
              <a:gd name="connsiteY1" fmla="*/ 0 h 329610"/>
              <a:gd name="connsiteX2" fmla="*/ 0 w 967563"/>
              <a:gd name="connsiteY2" fmla="*/ 329610 h 329610"/>
            </a:gdLst>
            <a:ahLst/>
            <a:cxnLst>
              <a:cxn ang="0">
                <a:pos x="connsiteX0" y="connsiteY0"/>
              </a:cxn>
              <a:cxn ang="0">
                <a:pos x="connsiteX1" y="connsiteY1"/>
              </a:cxn>
              <a:cxn ang="0">
                <a:pos x="connsiteX2" y="connsiteY2"/>
              </a:cxn>
            </a:cxnLst>
            <a:rect l="l" t="t" r="r" b="b"/>
            <a:pathLst>
              <a:path w="967563" h="329610">
                <a:moveTo>
                  <a:pt x="967563" y="0"/>
                </a:moveTo>
                <a:lnTo>
                  <a:pt x="404037" y="0"/>
                </a:lnTo>
                <a:lnTo>
                  <a:pt x="0" y="32961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0" name="Picture 2" descr="H:\TCL\Products\Products data\VX\VX-3000\Photo\VX-3000 ph2\VX-3000 Bilder\RM-300X_RM 210F.jpg">
            <a:extLst>
              <a:ext uri="{FF2B5EF4-FFF2-40B4-BE49-F238E27FC236}">
                <a16:creationId xmlns:a16="http://schemas.microsoft.com/office/drawing/2014/main" id="{456CA1AC-31E8-47B5-8B86-78E8BC711027}"/>
              </a:ext>
            </a:extLst>
          </p:cNvPr>
          <p:cNvPicPr>
            <a:picLocks noChangeAspect="1" noChangeArrowheads="1"/>
          </p:cNvPicPr>
          <p:nvPr userDrawn="1"/>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8225093" y="3351810"/>
            <a:ext cx="764417" cy="635770"/>
          </a:xfrm>
          <a:prstGeom prst="rect">
            <a:avLst/>
          </a:prstGeom>
          <a:noFill/>
          <a:extLst>
            <a:ext uri="{909E8E84-426E-40DD-AFC4-6F175D3DCCD1}">
              <a14:hiddenFill xmlns:a14="http://schemas.microsoft.com/office/drawing/2010/main">
                <a:solidFill>
                  <a:srgbClr val="FFFFFF"/>
                </a:solidFill>
              </a14:hiddenFill>
            </a:ext>
          </a:extLst>
        </p:spPr>
      </p:pic>
      <p:sp>
        <p:nvSpPr>
          <p:cNvPr id="21" name="正方形/長方形 20">
            <a:extLst>
              <a:ext uri="{FF2B5EF4-FFF2-40B4-BE49-F238E27FC236}">
                <a16:creationId xmlns:a16="http://schemas.microsoft.com/office/drawing/2014/main" id="{B38C2DBF-C8C5-43B9-AEE1-582A6AC9AACA}"/>
              </a:ext>
            </a:extLst>
          </p:cNvPr>
          <p:cNvSpPr/>
          <p:nvPr userDrawn="1"/>
        </p:nvSpPr>
        <p:spPr>
          <a:xfrm>
            <a:off x="12691442" y="2418461"/>
            <a:ext cx="1209283" cy="1061857"/>
          </a:xfrm>
          <a:prstGeom prst="rect">
            <a:avLst/>
          </a:prstGeom>
        </p:spPr>
        <p:txBody>
          <a:bodyPr wrap="square" lIns="137187" tIns="68594" rIns="137187" bIns="68594">
            <a:spAutoFit/>
          </a:bodyPr>
          <a:lstStyle/>
          <a:p>
            <a:r>
              <a:rPr lang="en-US" altLang="ja-JP" sz="1200" u="sng" dirty="0">
                <a:solidFill>
                  <a:srgbClr val="5F5F5F"/>
                </a:solidFill>
                <a:latin typeface="Calibri"/>
                <a:cs typeface="Consolas" panose="020B0609020204030204" pitchFamily="49" charset="0"/>
              </a:rPr>
              <a:t>Line 2</a:t>
            </a:r>
          </a:p>
          <a:p>
            <a:r>
              <a:rPr lang="en-US" altLang="ja-JP" sz="1200" dirty="0">
                <a:solidFill>
                  <a:srgbClr val="5F5F5F"/>
                </a:solidFill>
                <a:latin typeface="Calibri"/>
                <a:cs typeface="Consolas" panose="020B0609020204030204" pitchFamily="49" charset="0"/>
              </a:rPr>
              <a:t>Platform 1</a:t>
            </a:r>
          </a:p>
          <a:p>
            <a:r>
              <a:rPr lang="en-US" altLang="ja-JP" sz="1200" dirty="0">
                <a:solidFill>
                  <a:srgbClr val="5F5F5F"/>
                </a:solidFill>
                <a:latin typeface="Calibri"/>
                <a:cs typeface="Consolas" panose="020B0609020204030204" pitchFamily="49" charset="0"/>
              </a:rPr>
              <a:t>Platform 2</a:t>
            </a:r>
          </a:p>
          <a:p>
            <a:r>
              <a:rPr lang="en-US" altLang="ja-JP" sz="1200" dirty="0">
                <a:solidFill>
                  <a:srgbClr val="5F5F5F"/>
                </a:solidFill>
                <a:latin typeface="Calibri"/>
                <a:cs typeface="Consolas" panose="020B0609020204030204" pitchFamily="49" charset="0"/>
              </a:rPr>
              <a:t>Concourse</a:t>
            </a:r>
          </a:p>
          <a:p>
            <a:endParaRPr lang="ja-JP" altLang="en-US" sz="1200" dirty="0">
              <a:solidFill>
                <a:srgbClr val="5F5F5F"/>
              </a:solidFill>
              <a:latin typeface="Calibri"/>
              <a:cs typeface="Consolas" panose="020B0609020204030204" pitchFamily="49" charset="0"/>
            </a:endParaRPr>
          </a:p>
        </p:txBody>
      </p:sp>
      <p:grpSp>
        <p:nvGrpSpPr>
          <p:cNvPr id="22" name="グループ化 21">
            <a:extLst>
              <a:ext uri="{FF2B5EF4-FFF2-40B4-BE49-F238E27FC236}">
                <a16:creationId xmlns:a16="http://schemas.microsoft.com/office/drawing/2014/main" id="{D3D895AB-B575-4E22-ABE1-601A1A62DCFA}"/>
              </a:ext>
            </a:extLst>
          </p:cNvPr>
          <p:cNvGrpSpPr/>
          <p:nvPr userDrawn="1"/>
        </p:nvGrpSpPr>
        <p:grpSpPr>
          <a:xfrm>
            <a:off x="9386094" y="3052482"/>
            <a:ext cx="805232" cy="644789"/>
            <a:chOff x="3013474" y="3490046"/>
            <a:chExt cx="1684580" cy="1348529"/>
          </a:xfrm>
        </p:grpSpPr>
        <p:pic>
          <p:nvPicPr>
            <p:cNvPr id="23" name="Picture 3" descr="H:\TCL\Products\Products data\VX\VX-2000\Pict\rm200xf_pn1e.jpg">
              <a:extLst>
                <a:ext uri="{FF2B5EF4-FFF2-40B4-BE49-F238E27FC236}">
                  <a16:creationId xmlns:a16="http://schemas.microsoft.com/office/drawing/2014/main" id="{24AD6BF0-BE40-4119-8F27-818BFEF8FE91}"/>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3013474" y="3543147"/>
              <a:ext cx="871198" cy="129542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CL\Products\Products data\VM\VM-3000\Pict\rm320f_pf1e.jpg">
              <a:extLst>
                <a:ext uri="{FF2B5EF4-FFF2-40B4-BE49-F238E27FC236}">
                  <a16:creationId xmlns:a16="http://schemas.microsoft.com/office/drawing/2014/main" id="{D0A568DD-F183-4A23-8BC9-E754AA99B250}"/>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3885199" y="3490046"/>
              <a:ext cx="812855" cy="1075592"/>
            </a:xfrm>
            <a:prstGeom prst="rect">
              <a:avLst/>
            </a:prstGeom>
            <a:noFill/>
            <a:extLst>
              <a:ext uri="{909E8E84-426E-40DD-AFC4-6F175D3DCCD1}">
                <a14:hiddenFill xmlns:a14="http://schemas.microsoft.com/office/drawing/2010/main">
                  <a:solidFill>
                    <a:srgbClr val="FFFFFF"/>
                  </a:solidFill>
                </a14:hiddenFill>
              </a:ext>
            </a:extLst>
          </p:spPr>
        </p:pic>
      </p:grpSp>
      <p:sp>
        <p:nvSpPr>
          <p:cNvPr id="25" name="正方形/長方形 24">
            <a:extLst>
              <a:ext uri="{FF2B5EF4-FFF2-40B4-BE49-F238E27FC236}">
                <a16:creationId xmlns:a16="http://schemas.microsoft.com/office/drawing/2014/main" id="{76D59720-3767-4917-A51D-A5E4C6B90D68}"/>
              </a:ext>
            </a:extLst>
          </p:cNvPr>
          <p:cNvSpPr/>
          <p:nvPr userDrawn="1"/>
        </p:nvSpPr>
        <p:spPr>
          <a:xfrm>
            <a:off x="11173561" y="3772061"/>
            <a:ext cx="994183" cy="338554"/>
          </a:xfrm>
          <a:prstGeom prst="rect">
            <a:avLst/>
          </a:prstGeom>
        </p:spPr>
        <p:txBody>
          <a:bodyPr wrap="none">
            <a:spAutoFit/>
          </a:bodyPr>
          <a:lstStyle/>
          <a:p>
            <a:pPr algn="ctr" defTabSz="7682880" fontAlgn="auto">
              <a:spcBef>
                <a:spcPts val="0"/>
              </a:spcBef>
              <a:spcAft>
                <a:spcPts val="0"/>
              </a:spcAft>
              <a:defRPr/>
            </a:pPr>
            <a:r>
              <a:rPr kumimoji="0" lang="en-US" altLang="ja-JP" sz="1600" b="1" kern="0" dirty="0">
                <a:solidFill>
                  <a:srgbClr val="8064A2"/>
                </a:solidFill>
                <a:latin typeface="Calibri"/>
                <a:ea typeface="ＭＳ Ｐゴシック"/>
              </a:rPr>
              <a:t>VX-3004F</a:t>
            </a:r>
            <a:endParaRPr kumimoji="0" lang="ja-JP" altLang="en-US" sz="1600" b="1" kern="0" dirty="0">
              <a:solidFill>
                <a:srgbClr val="8064A2"/>
              </a:solidFill>
              <a:latin typeface="Calibri"/>
              <a:ea typeface="ＭＳ Ｐゴシック"/>
            </a:endParaRPr>
          </a:p>
        </p:txBody>
      </p:sp>
      <p:sp>
        <p:nvSpPr>
          <p:cNvPr id="26" name="正方形/長方形 25">
            <a:extLst>
              <a:ext uri="{FF2B5EF4-FFF2-40B4-BE49-F238E27FC236}">
                <a16:creationId xmlns:a16="http://schemas.microsoft.com/office/drawing/2014/main" id="{F0ED0188-D0D7-4563-820C-EA4899A5714E}"/>
              </a:ext>
            </a:extLst>
          </p:cNvPr>
          <p:cNvSpPr/>
          <p:nvPr userDrawn="1"/>
        </p:nvSpPr>
        <p:spPr>
          <a:xfrm>
            <a:off x="1890242" y="940550"/>
            <a:ext cx="1321829" cy="55399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Station</a:t>
            </a:r>
          </a:p>
        </p:txBody>
      </p:sp>
      <p:sp>
        <p:nvSpPr>
          <p:cNvPr id="27" name="正方形/長方形 26">
            <a:extLst>
              <a:ext uri="{FF2B5EF4-FFF2-40B4-BE49-F238E27FC236}">
                <a16:creationId xmlns:a16="http://schemas.microsoft.com/office/drawing/2014/main" id="{7CAF5CC4-D0EE-46A3-B25A-F3683988DE3A}"/>
              </a:ext>
            </a:extLst>
          </p:cNvPr>
          <p:cNvSpPr/>
          <p:nvPr userDrawn="1"/>
        </p:nvSpPr>
        <p:spPr>
          <a:xfrm>
            <a:off x="2011038" y="1613897"/>
            <a:ext cx="11706550" cy="584775"/>
          </a:xfrm>
          <a:prstGeom prst="rect">
            <a:avLst/>
          </a:prstGeom>
        </p:spPr>
        <p:txBody>
          <a:bodyPr wrap="square">
            <a:spAutoFit/>
          </a:bodyPr>
          <a:lstStyle/>
          <a:p>
            <a:r>
              <a:rPr lang="en-US" altLang="ja-JP" sz="1600" dirty="0">
                <a:latin typeface="+mj-lt"/>
              </a:rPr>
              <a:t>At the station there are broadcasting areas to be divided such as 2 platforms and concourse. At least 3 audio routes of audio are required.</a:t>
            </a:r>
          </a:p>
          <a:p>
            <a:r>
              <a:rPr lang="en-US" altLang="ja-JP" sz="1600" dirty="0">
                <a:latin typeface="+mj-lt"/>
              </a:rPr>
              <a:t>Input devices are the wireless mics used in two platforms and the automatic broadcasting equipment that provides guidance on trains.</a:t>
            </a:r>
            <a:endParaRPr lang="ja-JP" altLang="en-US" sz="1600" dirty="0">
              <a:latin typeface="+mj-lt"/>
            </a:endParaRPr>
          </a:p>
        </p:txBody>
      </p:sp>
      <p:pic>
        <p:nvPicPr>
          <p:cNvPr id="28" name="図 3">
            <a:extLst>
              <a:ext uri="{FF2B5EF4-FFF2-40B4-BE49-F238E27FC236}">
                <a16:creationId xmlns:a16="http://schemas.microsoft.com/office/drawing/2014/main" id="{304045EB-AC85-460E-8397-43CC61E8C93F}"/>
              </a:ext>
            </a:extLst>
          </p:cNvPr>
          <p:cNvPicPr>
            <a:picLocks noChangeAspect="1"/>
          </p:cNvPicPr>
          <p:nvPr userDrawn="1"/>
        </p:nvPicPr>
        <p:blipFill rotWithShape="1">
          <a:blip r:embed="rId5" cstate="print">
            <a:extLst>
              <a:ext uri="{28A0092B-C50C-407E-A947-70E740481C1C}">
                <a14:useLocalDpi xmlns:a14="http://schemas.microsoft.com/office/drawing/2010/main" val="0"/>
              </a:ext>
            </a:extLst>
          </a:blip>
          <a:srcRect l="11690" r="24356"/>
          <a:stretch/>
        </p:blipFill>
        <p:spPr bwMode="auto">
          <a:xfrm>
            <a:off x="9968394" y="5271715"/>
            <a:ext cx="3761851" cy="2300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フリーフォーム 108">
            <a:extLst>
              <a:ext uri="{FF2B5EF4-FFF2-40B4-BE49-F238E27FC236}">
                <a16:creationId xmlns:a16="http://schemas.microsoft.com/office/drawing/2014/main" id="{EE3F4FBD-5E75-4DFA-AEFB-5D2B4ECD2FBE}"/>
              </a:ext>
            </a:extLst>
          </p:cNvPr>
          <p:cNvSpPr/>
          <p:nvPr userDrawn="1"/>
        </p:nvSpPr>
        <p:spPr>
          <a:xfrm>
            <a:off x="3304673" y="2792439"/>
            <a:ext cx="1409955" cy="31226"/>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30" name="フリーフォーム 106">
            <a:extLst>
              <a:ext uri="{FF2B5EF4-FFF2-40B4-BE49-F238E27FC236}">
                <a16:creationId xmlns:a16="http://schemas.microsoft.com/office/drawing/2014/main" id="{AE7322CA-C3EE-409A-8261-C4668CFFCE16}"/>
              </a:ext>
            </a:extLst>
          </p:cNvPr>
          <p:cNvSpPr/>
          <p:nvPr userDrawn="1"/>
        </p:nvSpPr>
        <p:spPr>
          <a:xfrm>
            <a:off x="3309196" y="3008638"/>
            <a:ext cx="1409955" cy="31226"/>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31" name="フリーフォーム 104">
            <a:extLst>
              <a:ext uri="{FF2B5EF4-FFF2-40B4-BE49-F238E27FC236}">
                <a16:creationId xmlns:a16="http://schemas.microsoft.com/office/drawing/2014/main" id="{4FC9B57C-01C1-491F-9FAF-58C64F1E80B0}"/>
              </a:ext>
            </a:extLst>
          </p:cNvPr>
          <p:cNvSpPr/>
          <p:nvPr userDrawn="1"/>
        </p:nvSpPr>
        <p:spPr>
          <a:xfrm>
            <a:off x="3916323" y="2685458"/>
            <a:ext cx="976969"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32" name="フリーフォーム 102">
            <a:extLst>
              <a:ext uri="{FF2B5EF4-FFF2-40B4-BE49-F238E27FC236}">
                <a16:creationId xmlns:a16="http://schemas.microsoft.com/office/drawing/2014/main" id="{3B7094BF-CC64-436D-ADF4-C739055FEDBF}"/>
              </a:ext>
            </a:extLst>
          </p:cNvPr>
          <p:cNvSpPr/>
          <p:nvPr userDrawn="1"/>
        </p:nvSpPr>
        <p:spPr>
          <a:xfrm>
            <a:off x="3286724" y="2901677"/>
            <a:ext cx="1615375" cy="88304"/>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33" name="正方形/長方形 32">
            <a:extLst>
              <a:ext uri="{FF2B5EF4-FFF2-40B4-BE49-F238E27FC236}">
                <a16:creationId xmlns:a16="http://schemas.microsoft.com/office/drawing/2014/main" id="{D09F566A-B569-4AD4-9207-84658251F234}"/>
              </a:ext>
            </a:extLst>
          </p:cNvPr>
          <p:cNvSpPr/>
          <p:nvPr userDrawn="1"/>
        </p:nvSpPr>
        <p:spPr>
          <a:xfrm>
            <a:off x="4794183" y="2382423"/>
            <a:ext cx="2069227" cy="1328962"/>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200" b="1" kern="0" dirty="0">
              <a:solidFill>
                <a:srgbClr val="8064A2"/>
              </a:solidFill>
              <a:latin typeface="Calibri"/>
              <a:ea typeface="ＭＳ Ｐゴシック"/>
            </a:endParaRPr>
          </a:p>
        </p:txBody>
      </p:sp>
      <p:sp>
        <p:nvSpPr>
          <p:cNvPr id="34" name="フリーフォーム 27">
            <a:extLst>
              <a:ext uri="{FF2B5EF4-FFF2-40B4-BE49-F238E27FC236}">
                <a16:creationId xmlns:a16="http://schemas.microsoft.com/office/drawing/2014/main" id="{F58E0384-7B66-443C-B50A-B296A0004887}"/>
              </a:ext>
            </a:extLst>
          </p:cNvPr>
          <p:cNvSpPr/>
          <p:nvPr userDrawn="1"/>
        </p:nvSpPr>
        <p:spPr>
          <a:xfrm>
            <a:off x="4893292" y="2749738"/>
            <a:ext cx="1970118"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5" name="フリーフォーム 28">
            <a:extLst>
              <a:ext uri="{FF2B5EF4-FFF2-40B4-BE49-F238E27FC236}">
                <a16:creationId xmlns:a16="http://schemas.microsoft.com/office/drawing/2014/main" id="{DDEE4FCD-C7A4-4014-A02A-9C21F3E2D544}"/>
              </a:ext>
            </a:extLst>
          </p:cNvPr>
          <p:cNvSpPr/>
          <p:nvPr userDrawn="1"/>
        </p:nvSpPr>
        <p:spPr>
          <a:xfrm>
            <a:off x="4893292" y="2936367"/>
            <a:ext cx="1970118"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6" name="フリーフォーム 29">
            <a:extLst>
              <a:ext uri="{FF2B5EF4-FFF2-40B4-BE49-F238E27FC236}">
                <a16:creationId xmlns:a16="http://schemas.microsoft.com/office/drawing/2014/main" id="{A98AE464-C3AC-4E44-97C8-257F1B9AFD51}"/>
              </a:ext>
            </a:extLst>
          </p:cNvPr>
          <p:cNvSpPr/>
          <p:nvPr userDrawn="1"/>
        </p:nvSpPr>
        <p:spPr>
          <a:xfrm>
            <a:off x="4893292" y="3309623"/>
            <a:ext cx="1970118"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7" name="フリーフォーム 30">
            <a:extLst>
              <a:ext uri="{FF2B5EF4-FFF2-40B4-BE49-F238E27FC236}">
                <a16:creationId xmlns:a16="http://schemas.microsoft.com/office/drawing/2014/main" id="{D0C0B5B7-4D6F-4531-8E0A-2808B56A7B42}"/>
              </a:ext>
            </a:extLst>
          </p:cNvPr>
          <p:cNvSpPr/>
          <p:nvPr userDrawn="1"/>
        </p:nvSpPr>
        <p:spPr>
          <a:xfrm>
            <a:off x="4900513" y="3125468"/>
            <a:ext cx="1970118"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8" name="角丸四角形 31">
            <a:extLst>
              <a:ext uri="{FF2B5EF4-FFF2-40B4-BE49-F238E27FC236}">
                <a16:creationId xmlns:a16="http://schemas.microsoft.com/office/drawing/2014/main" id="{E7C7202F-37F4-412C-AB5D-ECBFCF4BC295}"/>
              </a:ext>
            </a:extLst>
          </p:cNvPr>
          <p:cNvSpPr/>
          <p:nvPr userDrawn="1"/>
        </p:nvSpPr>
        <p:spPr>
          <a:xfrm>
            <a:off x="5394987" y="2617547"/>
            <a:ext cx="776147" cy="18642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39" name="角丸四角形 32">
            <a:extLst>
              <a:ext uri="{FF2B5EF4-FFF2-40B4-BE49-F238E27FC236}">
                <a16:creationId xmlns:a16="http://schemas.microsoft.com/office/drawing/2014/main" id="{CC960319-9F5C-47A4-9544-DEB195ACE540}"/>
              </a:ext>
            </a:extLst>
          </p:cNvPr>
          <p:cNvSpPr/>
          <p:nvPr userDrawn="1"/>
        </p:nvSpPr>
        <p:spPr>
          <a:xfrm>
            <a:off x="5394987" y="2822838"/>
            <a:ext cx="776147" cy="18642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40" name="角丸四角形 33">
            <a:extLst>
              <a:ext uri="{FF2B5EF4-FFF2-40B4-BE49-F238E27FC236}">
                <a16:creationId xmlns:a16="http://schemas.microsoft.com/office/drawing/2014/main" id="{40653DCE-D47D-41B9-BEF5-D74BC89BD3CB}"/>
              </a:ext>
            </a:extLst>
          </p:cNvPr>
          <p:cNvSpPr/>
          <p:nvPr userDrawn="1"/>
        </p:nvSpPr>
        <p:spPr>
          <a:xfrm>
            <a:off x="5394987" y="3028129"/>
            <a:ext cx="776147" cy="18642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41" name="フリーフォーム 34">
            <a:extLst>
              <a:ext uri="{FF2B5EF4-FFF2-40B4-BE49-F238E27FC236}">
                <a16:creationId xmlns:a16="http://schemas.microsoft.com/office/drawing/2014/main" id="{64C83ACE-BD7B-47C5-93A8-2FA625A23B6D}"/>
              </a:ext>
            </a:extLst>
          </p:cNvPr>
          <p:cNvSpPr/>
          <p:nvPr userDrawn="1"/>
        </p:nvSpPr>
        <p:spPr>
          <a:xfrm>
            <a:off x="6278085" y="2382424"/>
            <a:ext cx="190098" cy="132896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42" name="フリーフォーム 35">
            <a:extLst>
              <a:ext uri="{FF2B5EF4-FFF2-40B4-BE49-F238E27FC236}">
                <a16:creationId xmlns:a16="http://schemas.microsoft.com/office/drawing/2014/main" id="{FBDF8F18-1E16-4737-946A-94FB48AD5095}"/>
              </a:ext>
            </a:extLst>
          </p:cNvPr>
          <p:cNvSpPr/>
          <p:nvPr userDrawn="1"/>
        </p:nvSpPr>
        <p:spPr>
          <a:xfrm>
            <a:off x="5279310" y="2745198"/>
            <a:ext cx="190098" cy="56442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43" name="角丸四角形 36">
            <a:extLst>
              <a:ext uri="{FF2B5EF4-FFF2-40B4-BE49-F238E27FC236}">
                <a16:creationId xmlns:a16="http://schemas.microsoft.com/office/drawing/2014/main" id="{78B56542-1A4E-4474-AF2A-D57B2B529FC8}"/>
              </a:ext>
            </a:extLst>
          </p:cNvPr>
          <p:cNvSpPr/>
          <p:nvPr userDrawn="1"/>
        </p:nvSpPr>
        <p:spPr>
          <a:xfrm>
            <a:off x="5394987" y="3233420"/>
            <a:ext cx="776147" cy="186428"/>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err="1">
                <a:solidFill>
                  <a:sysClr val="window" lastClr="FFFFFF"/>
                </a:solidFill>
                <a:ea typeface="ＭＳ Ｐゴシック"/>
              </a:rPr>
              <a:t>sb</a:t>
            </a:r>
            <a:r>
              <a:rPr kumimoji="0" lang="en-US" altLang="ja-JP" sz="1200" kern="0" dirty="0">
                <a:solidFill>
                  <a:sysClr val="window" lastClr="FFFFFF"/>
                </a:solidFill>
                <a:ea typeface="ＭＳ Ｐゴシック"/>
              </a:rPr>
              <a:t> AMP</a:t>
            </a:r>
            <a:endParaRPr kumimoji="0" lang="ja-JP" altLang="en-US" sz="1000" kern="0" dirty="0">
              <a:solidFill>
                <a:sysClr val="window" lastClr="FFFFFF"/>
              </a:solidFill>
              <a:ea typeface="ＭＳ Ｐゴシック"/>
            </a:endParaRPr>
          </a:p>
        </p:txBody>
      </p:sp>
      <p:sp>
        <p:nvSpPr>
          <p:cNvPr id="44" name="フリーフォーム 50">
            <a:extLst>
              <a:ext uri="{FF2B5EF4-FFF2-40B4-BE49-F238E27FC236}">
                <a16:creationId xmlns:a16="http://schemas.microsoft.com/office/drawing/2014/main" id="{23748768-34E8-4768-90C7-F6E562B8D7D9}"/>
              </a:ext>
            </a:extLst>
          </p:cNvPr>
          <p:cNvSpPr/>
          <p:nvPr userDrawn="1"/>
        </p:nvSpPr>
        <p:spPr>
          <a:xfrm>
            <a:off x="4147944" y="3140783"/>
            <a:ext cx="606056" cy="0"/>
          </a:xfrm>
          <a:custGeom>
            <a:avLst/>
            <a:gdLst>
              <a:gd name="connsiteX0" fmla="*/ 0 w 606056"/>
              <a:gd name="connsiteY0" fmla="*/ 0 h 0"/>
              <a:gd name="connsiteX1" fmla="*/ 606056 w 606056"/>
              <a:gd name="connsiteY1" fmla="*/ 0 h 0"/>
            </a:gdLst>
            <a:ahLst/>
            <a:cxnLst>
              <a:cxn ang="0">
                <a:pos x="connsiteX0" y="connsiteY0"/>
              </a:cxn>
              <a:cxn ang="0">
                <a:pos x="connsiteX1" y="connsiteY1"/>
              </a:cxn>
            </a:cxnLst>
            <a:rect l="l" t="t" r="r" b="b"/>
            <a:pathLst>
              <a:path w="606056">
                <a:moveTo>
                  <a:pt x="0" y="0"/>
                </a:moveTo>
                <a:lnTo>
                  <a:pt x="606056"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45" name="フリーフォーム 51">
            <a:extLst>
              <a:ext uri="{FF2B5EF4-FFF2-40B4-BE49-F238E27FC236}">
                <a16:creationId xmlns:a16="http://schemas.microsoft.com/office/drawing/2014/main" id="{CBFC72C4-F27E-4EEC-85A6-07E860721C14}"/>
              </a:ext>
            </a:extLst>
          </p:cNvPr>
          <p:cNvSpPr/>
          <p:nvPr userDrawn="1"/>
        </p:nvSpPr>
        <p:spPr>
          <a:xfrm>
            <a:off x="2682331" y="3194754"/>
            <a:ext cx="2029140" cy="438903"/>
          </a:xfrm>
          <a:custGeom>
            <a:avLst/>
            <a:gdLst>
              <a:gd name="connsiteX0" fmla="*/ 967563 w 967563"/>
              <a:gd name="connsiteY0" fmla="*/ 0 h 329610"/>
              <a:gd name="connsiteX1" fmla="*/ 404037 w 967563"/>
              <a:gd name="connsiteY1" fmla="*/ 0 h 329610"/>
              <a:gd name="connsiteX2" fmla="*/ 0 w 967563"/>
              <a:gd name="connsiteY2" fmla="*/ 329610 h 329610"/>
            </a:gdLst>
            <a:ahLst/>
            <a:cxnLst>
              <a:cxn ang="0">
                <a:pos x="connsiteX0" y="connsiteY0"/>
              </a:cxn>
              <a:cxn ang="0">
                <a:pos x="connsiteX1" y="connsiteY1"/>
              </a:cxn>
              <a:cxn ang="0">
                <a:pos x="connsiteX2" y="connsiteY2"/>
              </a:cxn>
            </a:cxnLst>
            <a:rect l="l" t="t" r="r" b="b"/>
            <a:pathLst>
              <a:path w="967563" h="329610">
                <a:moveTo>
                  <a:pt x="967563" y="0"/>
                </a:moveTo>
                <a:lnTo>
                  <a:pt x="404037" y="0"/>
                </a:lnTo>
                <a:lnTo>
                  <a:pt x="0" y="32961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46" name="Picture 2" descr="H:\TCL\Products\Products data\VX\VX-3000\Photo\VX-3000 ph2\VX-3000 Bilder\RM-300X_RM 210F.jpg">
            <a:extLst>
              <a:ext uri="{FF2B5EF4-FFF2-40B4-BE49-F238E27FC236}">
                <a16:creationId xmlns:a16="http://schemas.microsoft.com/office/drawing/2014/main" id="{B2720007-B3AC-4FAF-BDCE-53C5E29FE677}"/>
              </a:ext>
            </a:extLst>
          </p:cNvPr>
          <p:cNvPicPr>
            <a:picLocks noChangeAspect="1" noChangeArrowheads="1"/>
          </p:cNvPicPr>
          <p:nvPr userDrawn="1"/>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343159" y="3351810"/>
            <a:ext cx="764417" cy="635770"/>
          </a:xfrm>
          <a:prstGeom prst="rect">
            <a:avLst/>
          </a:prstGeom>
          <a:noFill/>
          <a:extLst>
            <a:ext uri="{909E8E84-426E-40DD-AFC4-6F175D3DCCD1}">
              <a14:hiddenFill xmlns:a14="http://schemas.microsoft.com/office/drawing/2010/main">
                <a:solidFill>
                  <a:srgbClr val="FFFFFF"/>
                </a:solidFill>
              </a14:hiddenFill>
            </a:ext>
          </a:extLst>
        </p:spPr>
      </p:pic>
      <p:sp>
        <p:nvSpPr>
          <p:cNvPr id="47" name="正方形/長方形 46">
            <a:extLst>
              <a:ext uri="{FF2B5EF4-FFF2-40B4-BE49-F238E27FC236}">
                <a16:creationId xmlns:a16="http://schemas.microsoft.com/office/drawing/2014/main" id="{5CCE43DB-083B-4E28-8178-73E25B8AD3AC}"/>
              </a:ext>
            </a:extLst>
          </p:cNvPr>
          <p:cNvSpPr/>
          <p:nvPr userDrawn="1"/>
        </p:nvSpPr>
        <p:spPr>
          <a:xfrm>
            <a:off x="6786786" y="2418461"/>
            <a:ext cx="1209283" cy="1061857"/>
          </a:xfrm>
          <a:prstGeom prst="rect">
            <a:avLst/>
          </a:prstGeom>
        </p:spPr>
        <p:txBody>
          <a:bodyPr wrap="square" lIns="137187" tIns="68594" rIns="137187" bIns="68594">
            <a:spAutoFit/>
          </a:bodyPr>
          <a:lstStyle/>
          <a:p>
            <a:r>
              <a:rPr lang="en-US" altLang="ja-JP" sz="1200" u="sng" dirty="0">
                <a:solidFill>
                  <a:srgbClr val="5F5F5F"/>
                </a:solidFill>
                <a:latin typeface="Calibri"/>
                <a:cs typeface="Consolas" panose="020B0609020204030204" pitchFamily="49" charset="0"/>
              </a:rPr>
              <a:t>Line 1</a:t>
            </a:r>
          </a:p>
          <a:p>
            <a:r>
              <a:rPr lang="en-US" altLang="ja-JP" sz="1200" dirty="0">
                <a:solidFill>
                  <a:srgbClr val="5F5F5F"/>
                </a:solidFill>
                <a:latin typeface="Calibri"/>
                <a:cs typeface="Consolas" panose="020B0609020204030204" pitchFamily="49" charset="0"/>
              </a:rPr>
              <a:t>Platform 1</a:t>
            </a:r>
          </a:p>
          <a:p>
            <a:r>
              <a:rPr lang="en-US" altLang="ja-JP" sz="1200" dirty="0">
                <a:solidFill>
                  <a:srgbClr val="5F5F5F"/>
                </a:solidFill>
                <a:latin typeface="Calibri"/>
                <a:cs typeface="Consolas" panose="020B0609020204030204" pitchFamily="49" charset="0"/>
              </a:rPr>
              <a:t>Platform 2</a:t>
            </a:r>
          </a:p>
          <a:p>
            <a:r>
              <a:rPr lang="en-US" altLang="ja-JP" sz="1200" dirty="0">
                <a:solidFill>
                  <a:srgbClr val="5F5F5F"/>
                </a:solidFill>
                <a:latin typeface="Calibri"/>
                <a:cs typeface="Consolas" panose="020B0609020204030204" pitchFamily="49" charset="0"/>
              </a:rPr>
              <a:t>Concourse</a:t>
            </a:r>
          </a:p>
          <a:p>
            <a:endParaRPr lang="ja-JP" altLang="en-US" sz="1200" dirty="0">
              <a:solidFill>
                <a:srgbClr val="5F5F5F"/>
              </a:solidFill>
              <a:latin typeface="Calibri"/>
              <a:cs typeface="Consolas" panose="020B0609020204030204" pitchFamily="49" charset="0"/>
            </a:endParaRPr>
          </a:p>
        </p:txBody>
      </p:sp>
      <p:grpSp>
        <p:nvGrpSpPr>
          <p:cNvPr id="48" name="グループ化 47">
            <a:extLst>
              <a:ext uri="{FF2B5EF4-FFF2-40B4-BE49-F238E27FC236}">
                <a16:creationId xmlns:a16="http://schemas.microsoft.com/office/drawing/2014/main" id="{32D3E075-F005-4254-BA99-6155D7E8332C}"/>
              </a:ext>
            </a:extLst>
          </p:cNvPr>
          <p:cNvGrpSpPr/>
          <p:nvPr userDrawn="1"/>
        </p:nvGrpSpPr>
        <p:grpSpPr>
          <a:xfrm>
            <a:off x="3504160" y="3052482"/>
            <a:ext cx="805232" cy="644789"/>
            <a:chOff x="3013474" y="3490046"/>
            <a:chExt cx="1684580" cy="1348529"/>
          </a:xfrm>
        </p:grpSpPr>
        <p:pic>
          <p:nvPicPr>
            <p:cNvPr id="49" name="Picture 3" descr="H:\TCL\Products\Products data\VX\VX-2000\Pict\rm200xf_pn1e.jpg">
              <a:extLst>
                <a:ext uri="{FF2B5EF4-FFF2-40B4-BE49-F238E27FC236}">
                  <a16:creationId xmlns:a16="http://schemas.microsoft.com/office/drawing/2014/main" id="{08BD0C3E-2344-4205-9778-40F1B41E6224}"/>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3013474" y="3543147"/>
              <a:ext cx="871198" cy="1295428"/>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4" descr="H:\TCL\Products\Products data\VM\VM-3000\Pict\rm320f_pf1e.jpg">
              <a:extLst>
                <a:ext uri="{FF2B5EF4-FFF2-40B4-BE49-F238E27FC236}">
                  <a16:creationId xmlns:a16="http://schemas.microsoft.com/office/drawing/2014/main" id="{366C9610-E9E8-4222-ACB4-0EB428D02A82}"/>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3885199" y="3490046"/>
              <a:ext cx="812855" cy="1075592"/>
            </a:xfrm>
            <a:prstGeom prst="rect">
              <a:avLst/>
            </a:prstGeom>
            <a:noFill/>
            <a:extLst>
              <a:ext uri="{909E8E84-426E-40DD-AFC4-6F175D3DCCD1}">
                <a14:hiddenFill xmlns:a14="http://schemas.microsoft.com/office/drawing/2010/main">
                  <a:solidFill>
                    <a:srgbClr val="FFFFFF"/>
                  </a:solidFill>
                </a14:hiddenFill>
              </a:ext>
            </a:extLst>
          </p:spPr>
        </p:pic>
      </p:grpSp>
      <p:sp>
        <p:nvSpPr>
          <p:cNvPr id="51" name="正方形/長方形 50">
            <a:extLst>
              <a:ext uri="{FF2B5EF4-FFF2-40B4-BE49-F238E27FC236}">
                <a16:creationId xmlns:a16="http://schemas.microsoft.com/office/drawing/2014/main" id="{E62A995E-F97D-4BE7-9B0C-AA20C4E00698}"/>
              </a:ext>
            </a:extLst>
          </p:cNvPr>
          <p:cNvSpPr/>
          <p:nvPr userDrawn="1"/>
        </p:nvSpPr>
        <p:spPr>
          <a:xfrm>
            <a:off x="5291627" y="3772061"/>
            <a:ext cx="994183" cy="338554"/>
          </a:xfrm>
          <a:prstGeom prst="rect">
            <a:avLst/>
          </a:prstGeom>
        </p:spPr>
        <p:txBody>
          <a:bodyPr wrap="none">
            <a:spAutoFit/>
          </a:bodyPr>
          <a:lstStyle/>
          <a:p>
            <a:pPr algn="ctr" defTabSz="7682880" fontAlgn="auto">
              <a:spcBef>
                <a:spcPts val="0"/>
              </a:spcBef>
              <a:spcAft>
                <a:spcPts val="0"/>
              </a:spcAft>
              <a:defRPr/>
            </a:pPr>
            <a:r>
              <a:rPr kumimoji="0" lang="en-US" altLang="ja-JP" sz="1600" b="1" kern="0" dirty="0">
                <a:solidFill>
                  <a:srgbClr val="8064A2"/>
                </a:solidFill>
                <a:latin typeface="Calibri"/>
                <a:ea typeface="ＭＳ Ｐゴシック"/>
              </a:rPr>
              <a:t>VX-3004F</a:t>
            </a:r>
            <a:endParaRPr kumimoji="0" lang="ja-JP" altLang="en-US" sz="1600" b="1" kern="0" dirty="0">
              <a:solidFill>
                <a:srgbClr val="8064A2"/>
              </a:solidFill>
              <a:latin typeface="Calibri"/>
              <a:ea typeface="ＭＳ Ｐゴシック"/>
            </a:endParaRPr>
          </a:p>
        </p:txBody>
      </p:sp>
      <p:pic>
        <p:nvPicPr>
          <p:cNvPr id="52" name="Picture 3">
            <a:extLst>
              <a:ext uri="{FF2B5EF4-FFF2-40B4-BE49-F238E27FC236}">
                <a16:creationId xmlns:a16="http://schemas.microsoft.com/office/drawing/2014/main" id="{C0DA2837-B15F-4A70-A08F-81F19C07CC74}"/>
              </a:ext>
            </a:extLst>
          </p:cNvPr>
          <p:cNvPicPr>
            <a:picLocks noChangeAspect="1" noChangeArrowheads="1"/>
          </p:cNvPicPr>
          <p:nvPr userDrawn="1"/>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361041" y="2580452"/>
            <a:ext cx="689441" cy="1477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3" name="Picture 3">
            <a:extLst>
              <a:ext uri="{FF2B5EF4-FFF2-40B4-BE49-F238E27FC236}">
                <a16:creationId xmlns:a16="http://schemas.microsoft.com/office/drawing/2014/main" id="{6926DBF4-1F86-4C32-A80E-402D57E3144F}"/>
              </a:ext>
            </a:extLst>
          </p:cNvPr>
          <p:cNvPicPr>
            <a:picLocks noChangeAspect="1" noChangeArrowheads="1"/>
          </p:cNvPicPr>
          <p:nvPr userDrawn="1"/>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54338" y="2684480"/>
            <a:ext cx="689441" cy="1477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4" name="Picture 4">
            <a:extLst>
              <a:ext uri="{FF2B5EF4-FFF2-40B4-BE49-F238E27FC236}">
                <a16:creationId xmlns:a16="http://schemas.microsoft.com/office/drawing/2014/main" id="{3C30B0EF-3C93-4B36-8B4E-A3D71D3BCC29}"/>
              </a:ext>
            </a:extLst>
          </p:cNvPr>
          <p:cNvPicPr>
            <a:picLocks noChangeAspect="1" noChangeArrowheads="1"/>
          </p:cNvPicPr>
          <p:nvPr userDrawn="1"/>
        </p:nvPicPr>
        <p:blipFill>
          <a:blip r:embed="rId7" cstate="print">
            <a:clrChange>
              <a:clrFrom>
                <a:srgbClr val="FCFCFC"/>
              </a:clrFrom>
              <a:clrTo>
                <a:srgbClr val="FCFCFC">
                  <a:alpha val="0"/>
                </a:srgbClr>
              </a:clrTo>
            </a:clrChange>
            <a:extLst>
              <a:ext uri="{28A0092B-C50C-407E-A947-70E740481C1C}">
                <a14:useLocalDpi xmlns:a14="http://schemas.microsoft.com/office/drawing/2010/main" val="0"/>
              </a:ext>
            </a:extLst>
          </a:blip>
          <a:srcRect/>
          <a:stretch>
            <a:fillRect/>
          </a:stretch>
        </p:blipFill>
        <p:spPr bwMode="auto">
          <a:xfrm rot="3257577">
            <a:off x="2391734" y="2467262"/>
            <a:ext cx="92428" cy="39578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5" name="Picture 4">
            <a:extLst>
              <a:ext uri="{FF2B5EF4-FFF2-40B4-BE49-F238E27FC236}">
                <a16:creationId xmlns:a16="http://schemas.microsoft.com/office/drawing/2014/main" id="{10EED9F2-F2DD-46C9-978E-CCB1F762DCDF}"/>
              </a:ext>
            </a:extLst>
          </p:cNvPr>
          <p:cNvPicPr>
            <a:picLocks noChangeAspect="1" noChangeArrowheads="1"/>
          </p:cNvPicPr>
          <p:nvPr userDrawn="1"/>
        </p:nvPicPr>
        <p:blipFill>
          <a:blip r:embed="rId7" cstate="print">
            <a:clrChange>
              <a:clrFrom>
                <a:srgbClr val="FCFCFC"/>
              </a:clrFrom>
              <a:clrTo>
                <a:srgbClr val="FCFCFC">
                  <a:alpha val="0"/>
                </a:srgbClr>
              </a:clrTo>
            </a:clrChange>
            <a:extLst>
              <a:ext uri="{28A0092B-C50C-407E-A947-70E740481C1C}">
                <a14:useLocalDpi xmlns:a14="http://schemas.microsoft.com/office/drawing/2010/main" val="0"/>
              </a:ext>
            </a:extLst>
          </a:blip>
          <a:srcRect/>
          <a:stretch>
            <a:fillRect/>
          </a:stretch>
        </p:blipFill>
        <p:spPr bwMode="auto">
          <a:xfrm rot="3257577">
            <a:off x="3052844" y="2302176"/>
            <a:ext cx="92428" cy="39578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6" name="フリーフォーム 155">
            <a:extLst>
              <a:ext uri="{FF2B5EF4-FFF2-40B4-BE49-F238E27FC236}">
                <a16:creationId xmlns:a16="http://schemas.microsoft.com/office/drawing/2014/main" id="{45B5A4CF-C6A2-4BEC-8188-180E6AC7B567}"/>
              </a:ext>
            </a:extLst>
          </p:cNvPr>
          <p:cNvSpPr/>
          <p:nvPr userDrawn="1"/>
        </p:nvSpPr>
        <p:spPr>
          <a:xfrm>
            <a:off x="4876800" y="3328986"/>
            <a:ext cx="5907233" cy="827378"/>
          </a:xfrm>
          <a:custGeom>
            <a:avLst/>
            <a:gdLst>
              <a:gd name="connsiteX0" fmla="*/ 0 w 5514109"/>
              <a:gd name="connsiteY0" fmla="*/ 0 h 748146"/>
              <a:gd name="connsiteX1" fmla="*/ 0 w 5514109"/>
              <a:gd name="connsiteY1" fmla="*/ 748146 h 748146"/>
              <a:gd name="connsiteX2" fmla="*/ 5514109 w 5514109"/>
              <a:gd name="connsiteY2" fmla="*/ 748146 h 748146"/>
              <a:gd name="connsiteX3" fmla="*/ 5514109 w 5514109"/>
              <a:gd name="connsiteY3" fmla="*/ 41564 h 748146"/>
            </a:gdLst>
            <a:ahLst/>
            <a:cxnLst>
              <a:cxn ang="0">
                <a:pos x="connsiteX0" y="connsiteY0"/>
              </a:cxn>
              <a:cxn ang="0">
                <a:pos x="connsiteX1" y="connsiteY1"/>
              </a:cxn>
              <a:cxn ang="0">
                <a:pos x="connsiteX2" y="connsiteY2"/>
              </a:cxn>
              <a:cxn ang="0">
                <a:pos x="connsiteX3" y="connsiteY3"/>
              </a:cxn>
            </a:cxnLst>
            <a:rect l="l" t="t" r="r" b="b"/>
            <a:pathLst>
              <a:path w="5514109" h="748146">
                <a:moveTo>
                  <a:pt x="0" y="0"/>
                </a:moveTo>
                <a:lnTo>
                  <a:pt x="0" y="748146"/>
                </a:lnTo>
                <a:lnTo>
                  <a:pt x="5514109" y="748146"/>
                </a:lnTo>
                <a:lnTo>
                  <a:pt x="5514109" y="41564"/>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正方形/長方形 56">
            <a:extLst>
              <a:ext uri="{FF2B5EF4-FFF2-40B4-BE49-F238E27FC236}">
                <a16:creationId xmlns:a16="http://schemas.microsoft.com/office/drawing/2014/main" id="{EA146C1C-D0E8-469D-9008-230FF1E7A3D4}"/>
              </a:ext>
            </a:extLst>
          </p:cNvPr>
          <p:cNvSpPr/>
          <p:nvPr userDrawn="1"/>
        </p:nvSpPr>
        <p:spPr>
          <a:xfrm>
            <a:off x="7670413" y="5299372"/>
            <a:ext cx="1039067" cy="246221"/>
          </a:xfrm>
          <a:prstGeom prst="rect">
            <a:avLst/>
          </a:prstGeom>
        </p:spPr>
        <p:txBody>
          <a:bodyPr wrap="none">
            <a:spAutoFit/>
          </a:bodyPr>
          <a:lstStyle/>
          <a:p>
            <a:r>
              <a:rPr lang="en-US" altLang="ja-JP" sz="1000" dirty="0">
                <a:latin typeface="+mj-lt"/>
              </a:rPr>
              <a:t>Auto Announcer</a:t>
            </a:r>
            <a:endParaRPr lang="ja-JP" altLang="en-US" sz="1000" dirty="0">
              <a:latin typeface="+mj-lt"/>
            </a:endParaRPr>
          </a:p>
        </p:txBody>
      </p:sp>
      <p:sp>
        <p:nvSpPr>
          <p:cNvPr id="58" name="正方形/長方形 57">
            <a:extLst>
              <a:ext uri="{FF2B5EF4-FFF2-40B4-BE49-F238E27FC236}">
                <a16:creationId xmlns:a16="http://schemas.microsoft.com/office/drawing/2014/main" id="{76A2179E-7D63-48E9-932A-660A9B7F95BD}"/>
              </a:ext>
            </a:extLst>
          </p:cNvPr>
          <p:cNvSpPr/>
          <p:nvPr userDrawn="1"/>
        </p:nvSpPr>
        <p:spPr>
          <a:xfrm>
            <a:off x="3286724" y="2368900"/>
            <a:ext cx="987771" cy="246221"/>
          </a:xfrm>
          <a:prstGeom prst="rect">
            <a:avLst/>
          </a:prstGeom>
        </p:spPr>
        <p:txBody>
          <a:bodyPr wrap="none">
            <a:spAutoFit/>
          </a:bodyPr>
          <a:lstStyle/>
          <a:p>
            <a:r>
              <a:rPr lang="en-US" altLang="ja-JP" sz="1000" dirty="0">
                <a:latin typeface="+mj-lt"/>
              </a:rPr>
              <a:t>Digital Wireless</a:t>
            </a:r>
            <a:endParaRPr lang="ja-JP" altLang="en-US" sz="1000" dirty="0">
              <a:latin typeface="+mj-lt"/>
            </a:endParaRPr>
          </a:p>
        </p:txBody>
      </p:sp>
      <p:pic>
        <p:nvPicPr>
          <p:cNvPr id="59" name="Picture 3">
            <a:extLst>
              <a:ext uri="{FF2B5EF4-FFF2-40B4-BE49-F238E27FC236}">
                <a16:creationId xmlns:a16="http://schemas.microsoft.com/office/drawing/2014/main" id="{3A95D063-BD58-4E1C-B528-59D51F043E91}"/>
              </a:ext>
            </a:extLst>
          </p:cNvPr>
          <p:cNvPicPr>
            <a:picLocks noChangeAspect="1" noChangeArrowheads="1"/>
          </p:cNvPicPr>
          <p:nvPr userDrawn="1"/>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242975" y="2580452"/>
            <a:ext cx="689441" cy="1477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0" name="Picture 3">
            <a:extLst>
              <a:ext uri="{FF2B5EF4-FFF2-40B4-BE49-F238E27FC236}">
                <a16:creationId xmlns:a16="http://schemas.microsoft.com/office/drawing/2014/main" id="{5C987F48-A863-455C-A963-0190AD466949}"/>
              </a:ext>
            </a:extLst>
          </p:cNvPr>
          <p:cNvPicPr>
            <a:picLocks noChangeAspect="1" noChangeArrowheads="1"/>
          </p:cNvPicPr>
          <p:nvPr userDrawn="1"/>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636272" y="2684480"/>
            <a:ext cx="689441" cy="1477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 name="Picture 4">
            <a:extLst>
              <a:ext uri="{FF2B5EF4-FFF2-40B4-BE49-F238E27FC236}">
                <a16:creationId xmlns:a16="http://schemas.microsoft.com/office/drawing/2014/main" id="{A528C242-536F-41A9-A094-C3C529859EF3}"/>
              </a:ext>
            </a:extLst>
          </p:cNvPr>
          <p:cNvPicPr>
            <a:picLocks noChangeAspect="1" noChangeArrowheads="1"/>
          </p:cNvPicPr>
          <p:nvPr userDrawn="1"/>
        </p:nvPicPr>
        <p:blipFill>
          <a:blip r:embed="rId7" cstate="print">
            <a:clrChange>
              <a:clrFrom>
                <a:srgbClr val="FCFCFC"/>
              </a:clrFrom>
              <a:clrTo>
                <a:srgbClr val="FCFCFC">
                  <a:alpha val="0"/>
                </a:srgbClr>
              </a:clrTo>
            </a:clrChange>
            <a:extLst>
              <a:ext uri="{28A0092B-C50C-407E-A947-70E740481C1C}">
                <a14:useLocalDpi xmlns:a14="http://schemas.microsoft.com/office/drawing/2010/main" val="0"/>
              </a:ext>
            </a:extLst>
          </a:blip>
          <a:srcRect/>
          <a:stretch>
            <a:fillRect/>
          </a:stretch>
        </p:blipFill>
        <p:spPr bwMode="auto">
          <a:xfrm rot="3257577">
            <a:off x="8273668" y="2467262"/>
            <a:ext cx="92428" cy="39578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2" name="Picture 4">
            <a:extLst>
              <a:ext uri="{FF2B5EF4-FFF2-40B4-BE49-F238E27FC236}">
                <a16:creationId xmlns:a16="http://schemas.microsoft.com/office/drawing/2014/main" id="{F38FAB59-F156-4E15-95B0-DD0767901F70}"/>
              </a:ext>
            </a:extLst>
          </p:cNvPr>
          <p:cNvPicPr>
            <a:picLocks noChangeAspect="1" noChangeArrowheads="1"/>
          </p:cNvPicPr>
          <p:nvPr userDrawn="1"/>
        </p:nvPicPr>
        <p:blipFill>
          <a:blip r:embed="rId7" cstate="print">
            <a:clrChange>
              <a:clrFrom>
                <a:srgbClr val="FCFCFC"/>
              </a:clrFrom>
              <a:clrTo>
                <a:srgbClr val="FCFCFC">
                  <a:alpha val="0"/>
                </a:srgbClr>
              </a:clrTo>
            </a:clrChange>
            <a:extLst>
              <a:ext uri="{28A0092B-C50C-407E-A947-70E740481C1C}">
                <a14:useLocalDpi xmlns:a14="http://schemas.microsoft.com/office/drawing/2010/main" val="0"/>
              </a:ext>
            </a:extLst>
          </a:blip>
          <a:srcRect/>
          <a:stretch>
            <a:fillRect/>
          </a:stretch>
        </p:blipFill>
        <p:spPr bwMode="auto">
          <a:xfrm rot="3257577">
            <a:off x="8934778" y="2302176"/>
            <a:ext cx="92428" cy="39578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3" name="正方形/長方形 62">
            <a:extLst>
              <a:ext uri="{FF2B5EF4-FFF2-40B4-BE49-F238E27FC236}">
                <a16:creationId xmlns:a16="http://schemas.microsoft.com/office/drawing/2014/main" id="{B1BF98E4-F887-4567-AE5C-862CB56AC339}"/>
              </a:ext>
            </a:extLst>
          </p:cNvPr>
          <p:cNvSpPr/>
          <p:nvPr userDrawn="1"/>
        </p:nvSpPr>
        <p:spPr>
          <a:xfrm>
            <a:off x="2369585" y="3052482"/>
            <a:ext cx="625492" cy="246221"/>
          </a:xfrm>
          <a:prstGeom prst="rect">
            <a:avLst/>
          </a:prstGeom>
        </p:spPr>
        <p:txBody>
          <a:bodyPr wrap="none">
            <a:spAutoFit/>
          </a:bodyPr>
          <a:lstStyle/>
          <a:p>
            <a:r>
              <a:rPr lang="en-US" altLang="ja-JP" sz="1000" dirty="0">
                <a:latin typeface="+mj-lt"/>
              </a:rPr>
              <a:t>ANC mic</a:t>
            </a:r>
            <a:endParaRPr lang="ja-JP" altLang="en-US" sz="1000" dirty="0">
              <a:latin typeface="+mj-lt"/>
            </a:endParaRPr>
          </a:p>
        </p:txBody>
      </p:sp>
      <p:sp>
        <p:nvSpPr>
          <p:cNvPr id="64" name="正方形/長方形 63">
            <a:extLst>
              <a:ext uri="{FF2B5EF4-FFF2-40B4-BE49-F238E27FC236}">
                <a16:creationId xmlns:a16="http://schemas.microsoft.com/office/drawing/2014/main" id="{1FA1FAD6-3255-41A3-9781-46792857D3BB}"/>
              </a:ext>
            </a:extLst>
          </p:cNvPr>
          <p:cNvSpPr/>
          <p:nvPr userDrawn="1"/>
        </p:nvSpPr>
        <p:spPr>
          <a:xfrm>
            <a:off x="9168658" y="2368900"/>
            <a:ext cx="987771" cy="246221"/>
          </a:xfrm>
          <a:prstGeom prst="rect">
            <a:avLst/>
          </a:prstGeom>
        </p:spPr>
        <p:txBody>
          <a:bodyPr wrap="none">
            <a:spAutoFit/>
          </a:bodyPr>
          <a:lstStyle/>
          <a:p>
            <a:r>
              <a:rPr lang="en-US" altLang="ja-JP" sz="1000" dirty="0">
                <a:latin typeface="+mj-lt"/>
              </a:rPr>
              <a:t>Digital Wireless</a:t>
            </a:r>
            <a:endParaRPr lang="ja-JP" altLang="en-US" sz="1000" dirty="0">
              <a:latin typeface="+mj-lt"/>
            </a:endParaRPr>
          </a:p>
        </p:txBody>
      </p:sp>
      <p:sp>
        <p:nvSpPr>
          <p:cNvPr id="65" name="正方形/長方形 64">
            <a:extLst>
              <a:ext uri="{FF2B5EF4-FFF2-40B4-BE49-F238E27FC236}">
                <a16:creationId xmlns:a16="http://schemas.microsoft.com/office/drawing/2014/main" id="{93083E76-057E-437C-BB6C-C8EA6E0459A5}"/>
              </a:ext>
            </a:extLst>
          </p:cNvPr>
          <p:cNvSpPr/>
          <p:nvPr userDrawn="1"/>
        </p:nvSpPr>
        <p:spPr>
          <a:xfrm>
            <a:off x="9167676" y="4363884"/>
            <a:ext cx="1881114" cy="1328962"/>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200" b="1" kern="0" dirty="0">
              <a:solidFill>
                <a:srgbClr val="8064A2"/>
              </a:solidFill>
              <a:latin typeface="Calibri"/>
              <a:ea typeface="ＭＳ Ｐゴシック"/>
            </a:endParaRPr>
          </a:p>
        </p:txBody>
      </p:sp>
      <p:sp>
        <p:nvSpPr>
          <p:cNvPr id="66" name="フリーフォーム 129">
            <a:extLst>
              <a:ext uri="{FF2B5EF4-FFF2-40B4-BE49-F238E27FC236}">
                <a16:creationId xmlns:a16="http://schemas.microsoft.com/office/drawing/2014/main" id="{E38AFE2E-97E2-4E66-9A25-4CEA07DA62E6}"/>
              </a:ext>
            </a:extLst>
          </p:cNvPr>
          <p:cNvSpPr/>
          <p:nvPr userDrawn="1"/>
        </p:nvSpPr>
        <p:spPr>
          <a:xfrm>
            <a:off x="9257776" y="4731199"/>
            <a:ext cx="1791015"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67" name="フリーフォーム 130">
            <a:extLst>
              <a:ext uri="{FF2B5EF4-FFF2-40B4-BE49-F238E27FC236}">
                <a16:creationId xmlns:a16="http://schemas.microsoft.com/office/drawing/2014/main" id="{0F8206C0-1B84-4C72-A6D5-AC14D7A64D76}"/>
              </a:ext>
            </a:extLst>
          </p:cNvPr>
          <p:cNvSpPr/>
          <p:nvPr userDrawn="1"/>
        </p:nvSpPr>
        <p:spPr>
          <a:xfrm>
            <a:off x="9257776" y="5288425"/>
            <a:ext cx="1791015"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68" name="フリーフォーム 131">
            <a:extLst>
              <a:ext uri="{FF2B5EF4-FFF2-40B4-BE49-F238E27FC236}">
                <a16:creationId xmlns:a16="http://schemas.microsoft.com/office/drawing/2014/main" id="{364AD99F-E60D-4E0C-8D4B-4BA986044C96}"/>
              </a:ext>
            </a:extLst>
          </p:cNvPr>
          <p:cNvSpPr/>
          <p:nvPr userDrawn="1"/>
        </p:nvSpPr>
        <p:spPr>
          <a:xfrm>
            <a:off x="9600145" y="5291084"/>
            <a:ext cx="919074"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69" name="角丸四角形 132">
            <a:extLst>
              <a:ext uri="{FF2B5EF4-FFF2-40B4-BE49-F238E27FC236}">
                <a16:creationId xmlns:a16="http://schemas.microsoft.com/office/drawing/2014/main" id="{BAC282D5-5ECA-45A8-AE82-4A1368CA3FDB}"/>
              </a:ext>
            </a:extLst>
          </p:cNvPr>
          <p:cNvSpPr/>
          <p:nvPr userDrawn="1"/>
        </p:nvSpPr>
        <p:spPr>
          <a:xfrm>
            <a:off x="9713861" y="4599008"/>
            <a:ext cx="705587" cy="18642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rPr>
              <a:t>AMP</a:t>
            </a:r>
            <a:endParaRPr kumimoji="0" lang="ja-JP" altLang="en-US" sz="1200" kern="0" dirty="0">
              <a:solidFill>
                <a:sysClr val="window" lastClr="FFFFFF"/>
              </a:solidFill>
            </a:endParaRPr>
          </a:p>
        </p:txBody>
      </p:sp>
      <p:sp>
        <p:nvSpPr>
          <p:cNvPr id="70" name="フリーフォーム 133">
            <a:extLst>
              <a:ext uri="{FF2B5EF4-FFF2-40B4-BE49-F238E27FC236}">
                <a16:creationId xmlns:a16="http://schemas.microsoft.com/office/drawing/2014/main" id="{E008FFBF-A008-445D-9450-6E6D4FCDD9E3}"/>
              </a:ext>
            </a:extLst>
          </p:cNvPr>
          <p:cNvSpPr/>
          <p:nvPr userDrawn="1"/>
        </p:nvSpPr>
        <p:spPr>
          <a:xfrm>
            <a:off x="10516677" y="4363885"/>
            <a:ext cx="172816" cy="132896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71" name="フリーフォーム 134">
            <a:extLst>
              <a:ext uri="{FF2B5EF4-FFF2-40B4-BE49-F238E27FC236}">
                <a16:creationId xmlns:a16="http://schemas.microsoft.com/office/drawing/2014/main" id="{8B56B9AE-F30E-4FDD-A129-AAB4C254489F}"/>
              </a:ext>
            </a:extLst>
          </p:cNvPr>
          <p:cNvSpPr/>
          <p:nvPr userDrawn="1"/>
        </p:nvSpPr>
        <p:spPr>
          <a:xfrm>
            <a:off x="9608701" y="4367951"/>
            <a:ext cx="172816" cy="132896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72" name="フリーフォーム 135">
            <a:extLst>
              <a:ext uri="{FF2B5EF4-FFF2-40B4-BE49-F238E27FC236}">
                <a16:creationId xmlns:a16="http://schemas.microsoft.com/office/drawing/2014/main" id="{1725C055-105E-4A6C-94E1-86E23342E12F}"/>
              </a:ext>
            </a:extLst>
          </p:cNvPr>
          <p:cNvSpPr/>
          <p:nvPr userDrawn="1"/>
        </p:nvSpPr>
        <p:spPr>
          <a:xfrm>
            <a:off x="10725757" y="4363268"/>
            <a:ext cx="172816" cy="132896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grpSp>
        <p:nvGrpSpPr>
          <p:cNvPr id="73" name="グループ化 72">
            <a:extLst>
              <a:ext uri="{FF2B5EF4-FFF2-40B4-BE49-F238E27FC236}">
                <a16:creationId xmlns:a16="http://schemas.microsoft.com/office/drawing/2014/main" id="{FAAD2AA6-1D0B-4159-94B4-9C4C0F1645C9}"/>
              </a:ext>
            </a:extLst>
          </p:cNvPr>
          <p:cNvGrpSpPr/>
          <p:nvPr userDrawn="1"/>
        </p:nvGrpSpPr>
        <p:grpSpPr>
          <a:xfrm>
            <a:off x="11151439" y="4655205"/>
            <a:ext cx="156512" cy="336099"/>
            <a:chOff x="3965386" y="3527310"/>
            <a:chExt cx="184826" cy="792171"/>
          </a:xfrm>
        </p:grpSpPr>
        <p:sp>
          <p:nvSpPr>
            <p:cNvPr id="74" name="フリーフォーム 150">
              <a:extLst>
                <a:ext uri="{FF2B5EF4-FFF2-40B4-BE49-F238E27FC236}">
                  <a16:creationId xmlns:a16="http://schemas.microsoft.com/office/drawing/2014/main" id="{B7635BC0-3F9D-414A-9A61-EC6C95914444}"/>
                </a:ext>
              </a:extLst>
            </p:cNvPr>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75" name="フリーフォーム 151">
              <a:extLst>
                <a:ext uri="{FF2B5EF4-FFF2-40B4-BE49-F238E27FC236}">
                  <a16:creationId xmlns:a16="http://schemas.microsoft.com/office/drawing/2014/main" id="{7829AE82-3654-42DF-865D-E6CD03766219}"/>
                </a:ext>
              </a:extLst>
            </p:cNvPr>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76" name="フリーフォーム 152">
              <a:extLst>
                <a:ext uri="{FF2B5EF4-FFF2-40B4-BE49-F238E27FC236}">
                  <a16:creationId xmlns:a16="http://schemas.microsoft.com/office/drawing/2014/main" id="{E8CEC3DF-F589-4E27-B888-D89CF5892ADA}"/>
                </a:ext>
              </a:extLst>
            </p:cNvPr>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77" name="フリーフォーム 153">
              <a:extLst>
                <a:ext uri="{FF2B5EF4-FFF2-40B4-BE49-F238E27FC236}">
                  <a16:creationId xmlns:a16="http://schemas.microsoft.com/office/drawing/2014/main" id="{D9CCD049-9E71-4544-B80A-CA9079898E2B}"/>
                </a:ext>
              </a:extLst>
            </p:cNvPr>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78" name="フリーフォーム 154">
              <a:extLst>
                <a:ext uri="{FF2B5EF4-FFF2-40B4-BE49-F238E27FC236}">
                  <a16:creationId xmlns:a16="http://schemas.microsoft.com/office/drawing/2014/main" id="{7743C6A2-B9F7-4879-8814-882888219A54}"/>
                </a:ext>
              </a:extLst>
            </p:cNvPr>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79" name="フリーフォーム 156">
              <a:extLst>
                <a:ext uri="{FF2B5EF4-FFF2-40B4-BE49-F238E27FC236}">
                  <a16:creationId xmlns:a16="http://schemas.microsoft.com/office/drawing/2014/main" id="{19BCA030-CB2C-4DAA-809F-89DEEB751F15}"/>
                </a:ext>
              </a:extLst>
            </p:cNvPr>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80" name="フリーフォーム 157">
              <a:extLst>
                <a:ext uri="{FF2B5EF4-FFF2-40B4-BE49-F238E27FC236}">
                  <a16:creationId xmlns:a16="http://schemas.microsoft.com/office/drawing/2014/main" id="{566F7879-6208-4A8B-8193-2E612438C055}"/>
                </a:ext>
              </a:extLst>
            </p:cNvPr>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81" name="フリーフォーム 158">
              <a:extLst>
                <a:ext uri="{FF2B5EF4-FFF2-40B4-BE49-F238E27FC236}">
                  <a16:creationId xmlns:a16="http://schemas.microsoft.com/office/drawing/2014/main" id="{1175DD76-409F-4F5D-9FE4-0B8D6D3EB69A}"/>
                </a:ext>
              </a:extLst>
            </p:cNvPr>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grpSp>
      <p:grpSp>
        <p:nvGrpSpPr>
          <p:cNvPr id="82" name="グループ化 81">
            <a:extLst>
              <a:ext uri="{FF2B5EF4-FFF2-40B4-BE49-F238E27FC236}">
                <a16:creationId xmlns:a16="http://schemas.microsoft.com/office/drawing/2014/main" id="{86E6B75B-C9F7-4E3C-B9D8-2A7F4B0C61ED}"/>
              </a:ext>
            </a:extLst>
          </p:cNvPr>
          <p:cNvGrpSpPr/>
          <p:nvPr userDrawn="1"/>
        </p:nvGrpSpPr>
        <p:grpSpPr>
          <a:xfrm>
            <a:off x="11151259" y="5031645"/>
            <a:ext cx="156512" cy="336099"/>
            <a:chOff x="3965386" y="3527310"/>
            <a:chExt cx="184826" cy="792171"/>
          </a:xfrm>
        </p:grpSpPr>
        <p:sp>
          <p:nvSpPr>
            <p:cNvPr id="83" name="フリーフォーム 142">
              <a:extLst>
                <a:ext uri="{FF2B5EF4-FFF2-40B4-BE49-F238E27FC236}">
                  <a16:creationId xmlns:a16="http://schemas.microsoft.com/office/drawing/2014/main" id="{8188ED4B-5D37-454D-9CC8-38068625B9C5}"/>
                </a:ext>
              </a:extLst>
            </p:cNvPr>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84" name="フリーフォーム 143">
              <a:extLst>
                <a:ext uri="{FF2B5EF4-FFF2-40B4-BE49-F238E27FC236}">
                  <a16:creationId xmlns:a16="http://schemas.microsoft.com/office/drawing/2014/main" id="{F14E1C8B-D8FE-4A71-852F-3496A7E158B5}"/>
                </a:ext>
              </a:extLst>
            </p:cNvPr>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85" name="フリーフォーム 144">
              <a:extLst>
                <a:ext uri="{FF2B5EF4-FFF2-40B4-BE49-F238E27FC236}">
                  <a16:creationId xmlns:a16="http://schemas.microsoft.com/office/drawing/2014/main" id="{3957EB16-6720-413B-9100-3A43BEDF9B2D}"/>
                </a:ext>
              </a:extLst>
            </p:cNvPr>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86" name="フリーフォーム 145">
              <a:extLst>
                <a:ext uri="{FF2B5EF4-FFF2-40B4-BE49-F238E27FC236}">
                  <a16:creationId xmlns:a16="http://schemas.microsoft.com/office/drawing/2014/main" id="{51E43675-C062-4AD8-83B0-521DE9EA8FDD}"/>
                </a:ext>
              </a:extLst>
            </p:cNvPr>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87" name="フリーフォーム 146">
              <a:extLst>
                <a:ext uri="{FF2B5EF4-FFF2-40B4-BE49-F238E27FC236}">
                  <a16:creationId xmlns:a16="http://schemas.microsoft.com/office/drawing/2014/main" id="{EF102309-B73A-4952-911B-57820EFA5700}"/>
                </a:ext>
              </a:extLst>
            </p:cNvPr>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88" name="フリーフォーム 147">
              <a:extLst>
                <a:ext uri="{FF2B5EF4-FFF2-40B4-BE49-F238E27FC236}">
                  <a16:creationId xmlns:a16="http://schemas.microsoft.com/office/drawing/2014/main" id="{82F4B525-EAAF-4520-88ED-E3FB484C636F}"/>
                </a:ext>
              </a:extLst>
            </p:cNvPr>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89" name="フリーフォーム 148">
              <a:extLst>
                <a:ext uri="{FF2B5EF4-FFF2-40B4-BE49-F238E27FC236}">
                  <a16:creationId xmlns:a16="http://schemas.microsoft.com/office/drawing/2014/main" id="{99E90B04-DB7E-4701-BB59-40A2966038D1}"/>
                </a:ext>
              </a:extLst>
            </p:cNvPr>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90" name="フリーフォーム 149">
              <a:extLst>
                <a:ext uri="{FF2B5EF4-FFF2-40B4-BE49-F238E27FC236}">
                  <a16:creationId xmlns:a16="http://schemas.microsoft.com/office/drawing/2014/main" id="{E88A4C1E-5ECD-4DA6-92AA-056D86F7CFA5}"/>
                </a:ext>
              </a:extLst>
            </p:cNvPr>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grpSp>
      <p:sp>
        <p:nvSpPr>
          <p:cNvPr id="91" name="角丸四角形 140">
            <a:extLst>
              <a:ext uri="{FF2B5EF4-FFF2-40B4-BE49-F238E27FC236}">
                <a16:creationId xmlns:a16="http://schemas.microsoft.com/office/drawing/2014/main" id="{4B84E452-3169-4FF8-844E-8FC2FE6EEF50}"/>
              </a:ext>
            </a:extLst>
          </p:cNvPr>
          <p:cNvSpPr/>
          <p:nvPr userDrawn="1"/>
        </p:nvSpPr>
        <p:spPr>
          <a:xfrm>
            <a:off x="10888899" y="4603829"/>
            <a:ext cx="312908" cy="817505"/>
          </a:xfrm>
          <a:prstGeom prst="roundRect">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rPr>
              <a:t>SS</a:t>
            </a:r>
            <a:endParaRPr kumimoji="0" lang="ja-JP" altLang="en-US" sz="1200" kern="0" dirty="0">
              <a:solidFill>
                <a:sysClr val="window" lastClr="FFFFFF"/>
              </a:solidFill>
            </a:endParaRPr>
          </a:p>
        </p:txBody>
      </p:sp>
      <p:sp>
        <p:nvSpPr>
          <p:cNvPr id="92" name="角丸四角形 141">
            <a:extLst>
              <a:ext uri="{FF2B5EF4-FFF2-40B4-BE49-F238E27FC236}">
                <a16:creationId xmlns:a16="http://schemas.microsoft.com/office/drawing/2014/main" id="{08A1E127-0488-4719-B4F4-14ECD250CC44}"/>
              </a:ext>
            </a:extLst>
          </p:cNvPr>
          <p:cNvSpPr/>
          <p:nvPr userDrawn="1"/>
        </p:nvSpPr>
        <p:spPr>
          <a:xfrm>
            <a:off x="10877535" y="4603829"/>
            <a:ext cx="324273" cy="806364"/>
          </a:xfrm>
          <a:prstGeom prst="roundRect">
            <a:avLst>
              <a:gd name="adj" fmla="val 8296"/>
            </a:avLst>
          </a:prstGeom>
          <a:noFill/>
          <a:ln>
            <a:solidFill>
              <a:schemeClr val="accent5">
                <a:lumMod val="75000"/>
              </a:schemeClr>
            </a:solidFill>
          </a:ln>
          <a:effectLst>
            <a:glow rad="101600">
              <a:schemeClr val="accent5">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93" name="正方形/長方形 92">
            <a:extLst>
              <a:ext uri="{FF2B5EF4-FFF2-40B4-BE49-F238E27FC236}">
                <a16:creationId xmlns:a16="http://schemas.microsoft.com/office/drawing/2014/main" id="{96A0A135-2DCC-4E82-9A9F-846D24E25CC6}"/>
              </a:ext>
            </a:extLst>
          </p:cNvPr>
          <p:cNvSpPr/>
          <p:nvPr userDrawn="1"/>
        </p:nvSpPr>
        <p:spPr>
          <a:xfrm>
            <a:off x="9580272" y="5641095"/>
            <a:ext cx="994182" cy="338554"/>
          </a:xfrm>
          <a:prstGeom prst="rect">
            <a:avLst/>
          </a:prstGeom>
        </p:spPr>
        <p:txBody>
          <a:bodyPr wrap="none">
            <a:spAutoFit/>
          </a:bodyPr>
          <a:lstStyle/>
          <a:p>
            <a:pPr lvl="0" algn="ctr" defTabSz="7682880" fontAlgn="auto">
              <a:spcBef>
                <a:spcPts val="0"/>
              </a:spcBef>
              <a:spcAft>
                <a:spcPts val="0"/>
              </a:spcAft>
              <a:defRPr/>
            </a:pPr>
            <a:r>
              <a:rPr kumimoji="0" lang="en-US" altLang="ja-JP" sz="1600" b="1" kern="0" dirty="0">
                <a:solidFill>
                  <a:srgbClr val="8064A2"/>
                </a:solidFill>
                <a:latin typeface="Calibri"/>
                <a:ea typeface="ＭＳ Ｐゴシック"/>
              </a:rPr>
              <a:t>VX-3016F</a:t>
            </a:r>
            <a:endParaRPr kumimoji="0" lang="ja-JP" altLang="en-US" sz="1600" b="1" kern="0" dirty="0">
              <a:solidFill>
                <a:srgbClr val="8064A2"/>
              </a:solidFill>
              <a:latin typeface="Calibri"/>
              <a:ea typeface="ＭＳ Ｐゴシック"/>
            </a:endParaRPr>
          </a:p>
        </p:txBody>
      </p:sp>
      <p:sp>
        <p:nvSpPr>
          <p:cNvPr id="94" name="フリーフォーム 7">
            <a:extLst>
              <a:ext uri="{FF2B5EF4-FFF2-40B4-BE49-F238E27FC236}">
                <a16:creationId xmlns:a16="http://schemas.microsoft.com/office/drawing/2014/main" id="{AEB663E2-C8F0-46E3-8F45-EACDE4155CC1}"/>
              </a:ext>
            </a:extLst>
          </p:cNvPr>
          <p:cNvSpPr/>
          <p:nvPr userDrawn="1"/>
        </p:nvSpPr>
        <p:spPr>
          <a:xfrm>
            <a:off x="8875018" y="4160520"/>
            <a:ext cx="369952" cy="1623060"/>
          </a:xfrm>
          <a:custGeom>
            <a:avLst/>
            <a:gdLst>
              <a:gd name="connsiteX0" fmla="*/ 441960 w 441960"/>
              <a:gd name="connsiteY0" fmla="*/ 1249680 h 1623060"/>
              <a:gd name="connsiteX1" fmla="*/ 441960 w 441960"/>
              <a:gd name="connsiteY1" fmla="*/ 1623060 h 1623060"/>
              <a:gd name="connsiteX2" fmla="*/ 0 w 441960"/>
              <a:gd name="connsiteY2" fmla="*/ 1623060 h 1623060"/>
              <a:gd name="connsiteX3" fmla="*/ 0 w 441960"/>
              <a:gd name="connsiteY3" fmla="*/ 0 h 1623060"/>
            </a:gdLst>
            <a:ahLst/>
            <a:cxnLst>
              <a:cxn ang="0">
                <a:pos x="connsiteX0" y="connsiteY0"/>
              </a:cxn>
              <a:cxn ang="0">
                <a:pos x="connsiteX1" y="connsiteY1"/>
              </a:cxn>
              <a:cxn ang="0">
                <a:pos x="connsiteX2" y="connsiteY2"/>
              </a:cxn>
              <a:cxn ang="0">
                <a:pos x="connsiteX3" y="connsiteY3"/>
              </a:cxn>
            </a:cxnLst>
            <a:rect l="l" t="t" r="r" b="b"/>
            <a:pathLst>
              <a:path w="441960" h="1623060">
                <a:moveTo>
                  <a:pt x="441960" y="1249680"/>
                </a:moveTo>
                <a:lnTo>
                  <a:pt x="441960" y="1623060"/>
                </a:lnTo>
                <a:lnTo>
                  <a:pt x="0" y="1623060"/>
                </a:lnTo>
                <a:lnTo>
                  <a:pt x="0"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フリーフォーム 190">
            <a:extLst>
              <a:ext uri="{FF2B5EF4-FFF2-40B4-BE49-F238E27FC236}">
                <a16:creationId xmlns:a16="http://schemas.microsoft.com/office/drawing/2014/main" id="{1442AA9F-7A21-4952-9B65-70E85F55C20B}"/>
              </a:ext>
            </a:extLst>
          </p:cNvPr>
          <p:cNvSpPr/>
          <p:nvPr userDrawn="1"/>
        </p:nvSpPr>
        <p:spPr>
          <a:xfrm>
            <a:off x="7757721" y="4870059"/>
            <a:ext cx="1409955" cy="31226"/>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96" name="フリーフォーム 191">
            <a:extLst>
              <a:ext uri="{FF2B5EF4-FFF2-40B4-BE49-F238E27FC236}">
                <a16:creationId xmlns:a16="http://schemas.microsoft.com/office/drawing/2014/main" id="{BAB1F4BE-3054-4600-A624-1AD68FF270A0}"/>
              </a:ext>
            </a:extLst>
          </p:cNvPr>
          <p:cNvSpPr/>
          <p:nvPr userDrawn="1"/>
        </p:nvSpPr>
        <p:spPr>
          <a:xfrm>
            <a:off x="7918181" y="4763098"/>
            <a:ext cx="1432443"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pic>
        <p:nvPicPr>
          <p:cNvPr id="97" name="Picture 6">
            <a:extLst>
              <a:ext uri="{FF2B5EF4-FFF2-40B4-BE49-F238E27FC236}">
                <a16:creationId xmlns:a16="http://schemas.microsoft.com/office/drawing/2014/main" id="{FD121A27-1597-4761-B9DE-8C0315FB52AB}"/>
              </a:ext>
            </a:extLst>
          </p:cNvPr>
          <p:cNvPicPr>
            <a:picLocks noChangeAspect="1" noChangeArrowheads="1"/>
          </p:cNvPicPr>
          <p:nvPr userDrawn="1"/>
        </p:nvPicPr>
        <p:blipFill rotWithShape="1">
          <a:blip r:embed="rId8" cstate="print">
            <a:extLst>
              <a:ext uri="{28A0092B-C50C-407E-A947-70E740481C1C}">
                <a14:useLocalDpi xmlns:a14="http://schemas.microsoft.com/office/drawing/2010/main"/>
              </a:ext>
            </a:extLst>
          </a:blip>
          <a:srcRect l="3985" t="1" r="5525" b="32123"/>
          <a:stretch/>
        </p:blipFill>
        <p:spPr bwMode="auto">
          <a:xfrm>
            <a:off x="7634943" y="4691863"/>
            <a:ext cx="1075359" cy="11113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8" name="Picture 6">
            <a:extLst>
              <a:ext uri="{FF2B5EF4-FFF2-40B4-BE49-F238E27FC236}">
                <a16:creationId xmlns:a16="http://schemas.microsoft.com/office/drawing/2014/main" id="{7308C1E3-370E-47F3-8B51-C06594303195}"/>
              </a:ext>
            </a:extLst>
          </p:cNvPr>
          <p:cNvPicPr>
            <a:picLocks noChangeAspect="1" noChangeArrowheads="1"/>
          </p:cNvPicPr>
          <p:nvPr userDrawn="1"/>
        </p:nvPicPr>
        <p:blipFill rotWithShape="1">
          <a:blip r:embed="rId8" cstate="print">
            <a:extLst>
              <a:ext uri="{28A0092B-C50C-407E-A947-70E740481C1C}">
                <a14:useLocalDpi xmlns:a14="http://schemas.microsoft.com/office/drawing/2010/main"/>
              </a:ext>
            </a:extLst>
          </a:blip>
          <a:srcRect l="3985" t="1" r="5525" b="32123"/>
          <a:stretch/>
        </p:blipFill>
        <p:spPr bwMode="auto">
          <a:xfrm>
            <a:off x="7634942" y="4803810"/>
            <a:ext cx="1075359" cy="11113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9" name="フリーフォーム 5">
            <a:extLst>
              <a:ext uri="{FF2B5EF4-FFF2-40B4-BE49-F238E27FC236}">
                <a16:creationId xmlns:a16="http://schemas.microsoft.com/office/drawing/2014/main" id="{A4D5F090-88AC-4362-BCD7-8D38AC1ADDAE}"/>
              </a:ext>
            </a:extLst>
          </p:cNvPr>
          <p:cNvSpPr/>
          <p:nvPr userDrawn="1"/>
        </p:nvSpPr>
        <p:spPr>
          <a:xfrm>
            <a:off x="7387908" y="4754231"/>
            <a:ext cx="242789" cy="0"/>
          </a:xfrm>
          <a:custGeom>
            <a:avLst/>
            <a:gdLst>
              <a:gd name="connsiteX0" fmla="*/ 0 w 242789"/>
              <a:gd name="connsiteY0" fmla="*/ 0 h 0"/>
              <a:gd name="connsiteX1" fmla="*/ 242789 w 242789"/>
              <a:gd name="connsiteY1" fmla="*/ 0 h 0"/>
            </a:gdLst>
            <a:ahLst/>
            <a:cxnLst>
              <a:cxn ang="0">
                <a:pos x="connsiteX0" y="connsiteY0"/>
              </a:cxn>
              <a:cxn ang="0">
                <a:pos x="connsiteX1" y="connsiteY1"/>
              </a:cxn>
            </a:cxnLst>
            <a:rect l="l" t="t" r="r" b="b"/>
            <a:pathLst>
              <a:path w="242789">
                <a:moveTo>
                  <a:pt x="0" y="0"/>
                </a:moveTo>
                <a:lnTo>
                  <a:pt x="242789" y="0"/>
                </a:lnTo>
              </a:path>
            </a:pathLst>
          </a:custGeom>
          <a:noFill/>
          <a:ln>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フリーフォーム 76">
            <a:extLst>
              <a:ext uri="{FF2B5EF4-FFF2-40B4-BE49-F238E27FC236}">
                <a16:creationId xmlns:a16="http://schemas.microsoft.com/office/drawing/2014/main" id="{A4EB0BE9-33FA-4A95-9A32-45F2A2F4850A}"/>
              </a:ext>
            </a:extLst>
          </p:cNvPr>
          <p:cNvSpPr/>
          <p:nvPr userDrawn="1"/>
        </p:nvSpPr>
        <p:spPr>
          <a:xfrm>
            <a:off x="7387908" y="4862586"/>
            <a:ext cx="242789" cy="0"/>
          </a:xfrm>
          <a:custGeom>
            <a:avLst/>
            <a:gdLst>
              <a:gd name="connsiteX0" fmla="*/ 0 w 242789"/>
              <a:gd name="connsiteY0" fmla="*/ 0 h 0"/>
              <a:gd name="connsiteX1" fmla="*/ 242789 w 242789"/>
              <a:gd name="connsiteY1" fmla="*/ 0 h 0"/>
            </a:gdLst>
            <a:ahLst/>
            <a:cxnLst>
              <a:cxn ang="0">
                <a:pos x="connsiteX0" y="connsiteY0"/>
              </a:cxn>
              <a:cxn ang="0">
                <a:pos x="connsiteX1" y="connsiteY1"/>
              </a:cxn>
            </a:cxnLst>
            <a:rect l="l" t="t" r="r" b="b"/>
            <a:pathLst>
              <a:path w="242789">
                <a:moveTo>
                  <a:pt x="0" y="0"/>
                </a:moveTo>
                <a:lnTo>
                  <a:pt x="242789" y="0"/>
                </a:lnTo>
              </a:path>
            </a:pathLst>
          </a:custGeom>
          <a:noFill/>
          <a:ln>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フリーフォーム 192">
            <a:extLst>
              <a:ext uri="{FF2B5EF4-FFF2-40B4-BE49-F238E27FC236}">
                <a16:creationId xmlns:a16="http://schemas.microsoft.com/office/drawing/2014/main" id="{DD7B9E04-F67C-4EB0-88A5-0E1A076D800A}"/>
              </a:ext>
            </a:extLst>
          </p:cNvPr>
          <p:cNvSpPr/>
          <p:nvPr userDrawn="1"/>
        </p:nvSpPr>
        <p:spPr>
          <a:xfrm>
            <a:off x="7755972" y="5214926"/>
            <a:ext cx="1409955" cy="31226"/>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02" name="フリーフォーム 193">
            <a:extLst>
              <a:ext uri="{FF2B5EF4-FFF2-40B4-BE49-F238E27FC236}">
                <a16:creationId xmlns:a16="http://schemas.microsoft.com/office/drawing/2014/main" id="{7AAA3765-9818-4F4C-8A38-D841A5054450}"/>
              </a:ext>
            </a:extLst>
          </p:cNvPr>
          <p:cNvSpPr/>
          <p:nvPr userDrawn="1"/>
        </p:nvSpPr>
        <p:spPr>
          <a:xfrm>
            <a:off x="7916432" y="5107965"/>
            <a:ext cx="1432443"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pic>
        <p:nvPicPr>
          <p:cNvPr id="103" name="Picture 6">
            <a:extLst>
              <a:ext uri="{FF2B5EF4-FFF2-40B4-BE49-F238E27FC236}">
                <a16:creationId xmlns:a16="http://schemas.microsoft.com/office/drawing/2014/main" id="{D6C27258-7A0B-40F8-A3DC-20D2D45B88C1}"/>
              </a:ext>
            </a:extLst>
          </p:cNvPr>
          <p:cNvPicPr>
            <a:picLocks noChangeAspect="1" noChangeArrowheads="1"/>
          </p:cNvPicPr>
          <p:nvPr userDrawn="1"/>
        </p:nvPicPr>
        <p:blipFill rotWithShape="1">
          <a:blip r:embed="rId8" cstate="print">
            <a:extLst>
              <a:ext uri="{28A0092B-C50C-407E-A947-70E740481C1C}">
                <a14:useLocalDpi xmlns:a14="http://schemas.microsoft.com/office/drawing/2010/main"/>
              </a:ext>
            </a:extLst>
          </a:blip>
          <a:srcRect l="3985" t="1" r="5525" b="32123"/>
          <a:stretch/>
        </p:blipFill>
        <p:spPr bwMode="auto">
          <a:xfrm>
            <a:off x="7633194" y="5036730"/>
            <a:ext cx="1075359" cy="11113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4" name="Picture 6">
            <a:extLst>
              <a:ext uri="{FF2B5EF4-FFF2-40B4-BE49-F238E27FC236}">
                <a16:creationId xmlns:a16="http://schemas.microsoft.com/office/drawing/2014/main" id="{ABA1123F-67F1-4239-980E-934238464A85}"/>
              </a:ext>
            </a:extLst>
          </p:cNvPr>
          <p:cNvPicPr>
            <a:picLocks noChangeAspect="1" noChangeArrowheads="1"/>
          </p:cNvPicPr>
          <p:nvPr userDrawn="1"/>
        </p:nvPicPr>
        <p:blipFill rotWithShape="1">
          <a:blip r:embed="rId8" cstate="print">
            <a:extLst>
              <a:ext uri="{28A0092B-C50C-407E-A947-70E740481C1C}">
                <a14:useLocalDpi xmlns:a14="http://schemas.microsoft.com/office/drawing/2010/main"/>
              </a:ext>
            </a:extLst>
          </a:blip>
          <a:srcRect l="3985" t="1" r="5525" b="32123"/>
          <a:stretch/>
        </p:blipFill>
        <p:spPr bwMode="auto">
          <a:xfrm>
            <a:off x="7633193" y="5148677"/>
            <a:ext cx="1075359" cy="11113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5" name="フリーフォーム 196">
            <a:extLst>
              <a:ext uri="{FF2B5EF4-FFF2-40B4-BE49-F238E27FC236}">
                <a16:creationId xmlns:a16="http://schemas.microsoft.com/office/drawing/2014/main" id="{7993619D-03A1-4214-9509-61F3117DEB01}"/>
              </a:ext>
            </a:extLst>
          </p:cNvPr>
          <p:cNvSpPr/>
          <p:nvPr userDrawn="1"/>
        </p:nvSpPr>
        <p:spPr>
          <a:xfrm>
            <a:off x="7386159" y="5099098"/>
            <a:ext cx="242789" cy="0"/>
          </a:xfrm>
          <a:custGeom>
            <a:avLst/>
            <a:gdLst>
              <a:gd name="connsiteX0" fmla="*/ 0 w 242789"/>
              <a:gd name="connsiteY0" fmla="*/ 0 h 0"/>
              <a:gd name="connsiteX1" fmla="*/ 242789 w 242789"/>
              <a:gd name="connsiteY1" fmla="*/ 0 h 0"/>
            </a:gdLst>
            <a:ahLst/>
            <a:cxnLst>
              <a:cxn ang="0">
                <a:pos x="connsiteX0" y="connsiteY0"/>
              </a:cxn>
              <a:cxn ang="0">
                <a:pos x="connsiteX1" y="connsiteY1"/>
              </a:cxn>
            </a:cxnLst>
            <a:rect l="l" t="t" r="r" b="b"/>
            <a:pathLst>
              <a:path w="242789">
                <a:moveTo>
                  <a:pt x="0" y="0"/>
                </a:moveTo>
                <a:lnTo>
                  <a:pt x="242789" y="0"/>
                </a:lnTo>
              </a:path>
            </a:pathLst>
          </a:custGeom>
          <a:noFill/>
          <a:ln>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フリーフォーム 197">
            <a:extLst>
              <a:ext uri="{FF2B5EF4-FFF2-40B4-BE49-F238E27FC236}">
                <a16:creationId xmlns:a16="http://schemas.microsoft.com/office/drawing/2014/main" id="{68A93065-2428-4048-A601-325E4F7C98BF}"/>
              </a:ext>
            </a:extLst>
          </p:cNvPr>
          <p:cNvSpPr/>
          <p:nvPr userDrawn="1"/>
        </p:nvSpPr>
        <p:spPr>
          <a:xfrm>
            <a:off x="7386159" y="5207453"/>
            <a:ext cx="242789" cy="0"/>
          </a:xfrm>
          <a:custGeom>
            <a:avLst/>
            <a:gdLst>
              <a:gd name="connsiteX0" fmla="*/ 0 w 242789"/>
              <a:gd name="connsiteY0" fmla="*/ 0 h 0"/>
              <a:gd name="connsiteX1" fmla="*/ 242789 w 242789"/>
              <a:gd name="connsiteY1" fmla="*/ 0 h 0"/>
            </a:gdLst>
            <a:ahLst/>
            <a:cxnLst>
              <a:cxn ang="0">
                <a:pos x="connsiteX0" y="connsiteY0"/>
              </a:cxn>
              <a:cxn ang="0">
                <a:pos x="connsiteX1" y="connsiteY1"/>
              </a:cxn>
            </a:cxnLst>
            <a:rect l="l" t="t" r="r" b="b"/>
            <a:pathLst>
              <a:path w="242789">
                <a:moveTo>
                  <a:pt x="0" y="0"/>
                </a:moveTo>
                <a:lnTo>
                  <a:pt x="242789" y="0"/>
                </a:lnTo>
              </a:path>
            </a:pathLst>
          </a:custGeom>
          <a:noFill/>
          <a:ln>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 name="角丸四角形 139">
            <a:extLst>
              <a:ext uri="{FF2B5EF4-FFF2-40B4-BE49-F238E27FC236}">
                <a16:creationId xmlns:a16="http://schemas.microsoft.com/office/drawing/2014/main" id="{8A455614-CB99-4F19-A98D-4F2C6136D22D}"/>
              </a:ext>
            </a:extLst>
          </p:cNvPr>
          <p:cNvSpPr/>
          <p:nvPr userDrawn="1"/>
        </p:nvSpPr>
        <p:spPr>
          <a:xfrm>
            <a:off x="9029892" y="4597243"/>
            <a:ext cx="458129" cy="817505"/>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rPr>
              <a:t>matrix</a:t>
            </a:r>
            <a:endParaRPr kumimoji="0" lang="ja-JP" altLang="en-US" sz="1200" kern="0" dirty="0">
              <a:solidFill>
                <a:sysClr val="window" lastClr="FFFFFF"/>
              </a:solidFill>
            </a:endParaRPr>
          </a:p>
        </p:txBody>
      </p:sp>
      <p:grpSp>
        <p:nvGrpSpPr>
          <p:cNvPr id="108" name="グループ化 107">
            <a:extLst>
              <a:ext uri="{FF2B5EF4-FFF2-40B4-BE49-F238E27FC236}">
                <a16:creationId xmlns:a16="http://schemas.microsoft.com/office/drawing/2014/main" id="{DD79C93B-3D4E-4C47-A02F-F8010DE78008}"/>
              </a:ext>
            </a:extLst>
          </p:cNvPr>
          <p:cNvGrpSpPr/>
          <p:nvPr userDrawn="1"/>
        </p:nvGrpSpPr>
        <p:grpSpPr>
          <a:xfrm>
            <a:off x="2936659" y="3022152"/>
            <a:ext cx="352353" cy="182109"/>
            <a:chOff x="6291461" y="1975103"/>
            <a:chExt cx="234875" cy="121356"/>
          </a:xfrm>
        </p:grpSpPr>
        <p:grpSp>
          <p:nvGrpSpPr>
            <p:cNvPr id="109" name="グループ化 108">
              <a:extLst>
                <a:ext uri="{FF2B5EF4-FFF2-40B4-BE49-F238E27FC236}">
                  <a16:creationId xmlns:a16="http://schemas.microsoft.com/office/drawing/2014/main" id="{3C0B53A7-7D14-4A4C-BCAC-2FF62C6DF3DF}"/>
                </a:ext>
              </a:extLst>
            </p:cNvPr>
            <p:cNvGrpSpPr/>
            <p:nvPr/>
          </p:nvGrpSpPr>
          <p:grpSpPr>
            <a:xfrm>
              <a:off x="6291461" y="2013994"/>
              <a:ext cx="96012" cy="82465"/>
              <a:chOff x="7246620" y="1536192"/>
              <a:chExt cx="96012" cy="82465"/>
            </a:xfrm>
          </p:grpSpPr>
          <p:sp>
            <p:nvSpPr>
              <p:cNvPr id="111" name="フリーフォーム 201">
                <a:extLst>
                  <a:ext uri="{FF2B5EF4-FFF2-40B4-BE49-F238E27FC236}">
                    <a16:creationId xmlns:a16="http://schemas.microsoft.com/office/drawing/2014/main" id="{1CE5DD1A-8584-41F9-9720-05453391C412}"/>
                  </a:ext>
                </a:extLst>
              </p:cNvPr>
              <p:cNvSpPr/>
              <p:nvPr/>
            </p:nvSpPr>
            <p:spPr>
              <a:xfrm>
                <a:off x="7246620" y="1536192"/>
                <a:ext cx="96012" cy="0"/>
              </a:xfrm>
              <a:custGeom>
                <a:avLst/>
                <a:gdLst>
                  <a:gd name="connsiteX0" fmla="*/ 0 w 96012"/>
                  <a:gd name="connsiteY0" fmla="*/ 0 h 0"/>
                  <a:gd name="connsiteX1" fmla="*/ 96012 w 96012"/>
                  <a:gd name="connsiteY1" fmla="*/ 0 h 0"/>
                </a:gdLst>
                <a:ahLst/>
                <a:cxnLst>
                  <a:cxn ang="0">
                    <a:pos x="connsiteX0" y="connsiteY0"/>
                  </a:cxn>
                  <a:cxn ang="0">
                    <a:pos x="connsiteX1" y="connsiteY1"/>
                  </a:cxn>
                </a:cxnLst>
                <a:rect l="l" t="t" r="r" b="b"/>
                <a:pathLst>
                  <a:path w="96012">
                    <a:moveTo>
                      <a:pt x="0" y="0"/>
                    </a:moveTo>
                    <a:lnTo>
                      <a:pt x="96012" y="0"/>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円/楕円 202">
                <a:extLst>
                  <a:ext uri="{FF2B5EF4-FFF2-40B4-BE49-F238E27FC236}">
                    <a16:creationId xmlns:a16="http://schemas.microsoft.com/office/drawing/2014/main" id="{DC56FEF7-F614-4DC0-B2B9-2E4042E77072}"/>
                  </a:ext>
                </a:extLst>
              </p:cNvPr>
              <p:cNvSpPr/>
              <p:nvPr/>
            </p:nvSpPr>
            <p:spPr>
              <a:xfrm>
                <a:off x="7263728" y="1553195"/>
                <a:ext cx="63897" cy="65462"/>
              </a:xfrm>
              <a:prstGeom prst="ellipse">
                <a:avLst/>
              </a:prstGeom>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10" name="フリーフォーム 200">
              <a:extLst>
                <a:ext uri="{FF2B5EF4-FFF2-40B4-BE49-F238E27FC236}">
                  <a16:creationId xmlns:a16="http://schemas.microsoft.com/office/drawing/2014/main" id="{0EC7118D-1F85-4F8A-8CB3-2593DBBE07B7}"/>
                </a:ext>
              </a:extLst>
            </p:cNvPr>
            <p:cNvSpPr/>
            <p:nvPr/>
          </p:nvSpPr>
          <p:spPr>
            <a:xfrm>
              <a:off x="6341364" y="1975103"/>
              <a:ext cx="184972" cy="55894"/>
            </a:xfrm>
            <a:custGeom>
              <a:avLst/>
              <a:gdLst>
                <a:gd name="connsiteX0" fmla="*/ 105156 w 105156"/>
                <a:gd name="connsiteY0" fmla="*/ 0 h 41148"/>
                <a:gd name="connsiteX1" fmla="*/ 0 w 105156"/>
                <a:gd name="connsiteY1" fmla="*/ 0 h 41148"/>
                <a:gd name="connsiteX2" fmla="*/ 0 w 105156"/>
                <a:gd name="connsiteY2" fmla="*/ 41148 h 41148"/>
              </a:gdLst>
              <a:ahLst/>
              <a:cxnLst>
                <a:cxn ang="0">
                  <a:pos x="connsiteX0" y="connsiteY0"/>
                </a:cxn>
                <a:cxn ang="0">
                  <a:pos x="connsiteX1" y="connsiteY1"/>
                </a:cxn>
                <a:cxn ang="0">
                  <a:pos x="connsiteX2" y="connsiteY2"/>
                </a:cxn>
              </a:cxnLst>
              <a:rect l="l" t="t" r="r" b="b"/>
              <a:pathLst>
                <a:path w="105156" h="41148">
                  <a:moveTo>
                    <a:pt x="105156" y="0"/>
                  </a:moveTo>
                  <a:lnTo>
                    <a:pt x="0" y="0"/>
                  </a:lnTo>
                  <a:lnTo>
                    <a:pt x="0" y="41148"/>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13" name="グループ化 112">
            <a:extLst>
              <a:ext uri="{FF2B5EF4-FFF2-40B4-BE49-F238E27FC236}">
                <a16:creationId xmlns:a16="http://schemas.microsoft.com/office/drawing/2014/main" id="{F4E34DBF-3D25-44D1-B044-0EB7EFC2C14E}"/>
              </a:ext>
            </a:extLst>
          </p:cNvPr>
          <p:cNvGrpSpPr/>
          <p:nvPr userDrawn="1"/>
        </p:nvGrpSpPr>
        <p:grpSpPr>
          <a:xfrm>
            <a:off x="2799490" y="2900694"/>
            <a:ext cx="472709" cy="182109"/>
            <a:chOff x="6291461" y="1975103"/>
            <a:chExt cx="315103" cy="121356"/>
          </a:xfrm>
        </p:grpSpPr>
        <p:grpSp>
          <p:nvGrpSpPr>
            <p:cNvPr id="114" name="グループ化 113">
              <a:extLst>
                <a:ext uri="{FF2B5EF4-FFF2-40B4-BE49-F238E27FC236}">
                  <a16:creationId xmlns:a16="http://schemas.microsoft.com/office/drawing/2014/main" id="{ED33824C-79EC-4666-B556-035A018E2A45}"/>
                </a:ext>
              </a:extLst>
            </p:cNvPr>
            <p:cNvGrpSpPr/>
            <p:nvPr/>
          </p:nvGrpSpPr>
          <p:grpSpPr>
            <a:xfrm>
              <a:off x="6291461" y="2013994"/>
              <a:ext cx="96012" cy="82465"/>
              <a:chOff x="7246620" y="1536192"/>
              <a:chExt cx="96012" cy="82465"/>
            </a:xfrm>
          </p:grpSpPr>
          <p:sp>
            <p:nvSpPr>
              <p:cNvPr id="116" name="フリーフォーム 206">
                <a:extLst>
                  <a:ext uri="{FF2B5EF4-FFF2-40B4-BE49-F238E27FC236}">
                    <a16:creationId xmlns:a16="http://schemas.microsoft.com/office/drawing/2014/main" id="{EBB58FE0-7F01-46FC-A453-304B8CDCC2A1}"/>
                  </a:ext>
                </a:extLst>
              </p:cNvPr>
              <p:cNvSpPr/>
              <p:nvPr/>
            </p:nvSpPr>
            <p:spPr>
              <a:xfrm>
                <a:off x="7246620" y="1536192"/>
                <a:ext cx="96012" cy="0"/>
              </a:xfrm>
              <a:custGeom>
                <a:avLst/>
                <a:gdLst>
                  <a:gd name="connsiteX0" fmla="*/ 0 w 96012"/>
                  <a:gd name="connsiteY0" fmla="*/ 0 h 0"/>
                  <a:gd name="connsiteX1" fmla="*/ 96012 w 96012"/>
                  <a:gd name="connsiteY1" fmla="*/ 0 h 0"/>
                </a:gdLst>
                <a:ahLst/>
                <a:cxnLst>
                  <a:cxn ang="0">
                    <a:pos x="connsiteX0" y="connsiteY0"/>
                  </a:cxn>
                  <a:cxn ang="0">
                    <a:pos x="connsiteX1" y="connsiteY1"/>
                  </a:cxn>
                </a:cxnLst>
                <a:rect l="l" t="t" r="r" b="b"/>
                <a:pathLst>
                  <a:path w="96012">
                    <a:moveTo>
                      <a:pt x="0" y="0"/>
                    </a:moveTo>
                    <a:lnTo>
                      <a:pt x="96012" y="0"/>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円/楕円 207">
                <a:extLst>
                  <a:ext uri="{FF2B5EF4-FFF2-40B4-BE49-F238E27FC236}">
                    <a16:creationId xmlns:a16="http://schemas.microsoft.com/office/drawing/2014/main" id="{04873664-A414-4E61-BA2F-FE08265190FD}"/>
                  </a:ext>
                </a:extLst>
              </p:cNvPr>
              <p:cNvSpPr/>
              <p:nvPr/>
            </p:nvSpPr>
            <p:spPr>
              <a:xfrm>
                <a:off x="7263728" y="1553195"/>
                <a:ext cx="63897" cy="65462"/>
              </a:xfrm>
              <a:prstGeom prst="ellipse">
                <a:avLst/>
              </a:prstGeom>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15" name="フリーフォーム 205">
              <a:extLst>
                <a:ext uri="{FF2B5EF4-FFF2-40B4-BE49-F238E27FC236}">
                  <a16:creationId xmlns:a16="http://schemas.microsoft.com/office/drawing/2014/main" id="{FD8975A4-5377-40FE-9B4A-EAF48F5386DB}"/>
                </a:ext>
              </a:extLst>
            </p:cNvPr>
            <p:cNvSpPr/>
            <p:nvPr/>
          </p:nvSpPr>
          <p:spPr>
            <a:xfrm>
              <a:off x="6341364" y="1975103"/>
              <a:ext cx="265200" cy="45719"/>
            </a:xfrm>
            <a:custGeom>
              <a:avLst/>
              <a:gdLst>
                <a:gd name="connsiteX0" fmla="*/ 105156 w 105156"/>
                <a:gd name="connsiteY0" fmla="*/ 0 h 41148"/>
                <a:gd name="connsiteX1" fmla="*/ 0 w 105156"/>
                <a:gd name="connsiteY1" fmla="*/ 0 h 41148"/>
                <a:gd name="connsiteX2" fmla="*/ 0 w 105156"/>
                <a:gd name="connsiteY2" fmla="*/ 41148 h 41148"/>
              </a:gdLst>
              <a:ahLst/>
              <a:cxnLst>
                <a:cxn ang="0">
                  <a:pos x="connsiteX0" y="connsiteY0"/>
                </a:cxn>
                <a:cxn ang="0">
                  <a:pos x="connsiteX1" y="connsiteY1"/>
                </a:cxn>
                <a:cxn ang="0">
                  <a:pos x="connsiteX2" y="connsiteY2"/>
                </a:cxn>
              </a:cxnLst>
              <a:rect l="l" t="t" r="r" b="b"/>
              <a:pathLst>
                <a:path w="105156" h="41148">
                  <a:moveTo>
                    <a:pt x="105156" y="0"/>
                  </a:moveTo>
                  <a:lnTo>
                    <a:pt x="0" y="0"/>
                  </a:lnTo>
                  <a:lnTo>
                    <a:pt x="0" y="41148"/>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18" name="正方形/長方形 117">
            <a:extLst>
              <a:ext uri="{FF2B5EF4-FFF2-40B4-BE49-F238E27FC236}">
                <a16:creationId xmlns:a16="http://schemas.microsoft.com/office/drawing/2014/main" id="{A5F2979E-4EA8-4604-9521-D5A41D3B3FB5}"/>
              </a:ext>
            </a:extLst>
          </p:cNvPr>
          <p:cNvSpPr/>
          <p:nvPr userDrawn="1"/>
        </p:nvSpPr>
        <p:spPr>
          <a:xfrm>
            <a:off x="8277564" y="3071991"/>
            <a:ext cx="625492" cy="246221"/>
          </a:xfrm>
          <a:prstGeom prst="rect">
            <a:avLst/>
          </a:prstGeom>
        </p:spPr>
        <p:txBody>
          <a:bodyPr wrap="none">
            <a:spAutoFit/>
          </a:bodyPr>
          <a:lstStyle/>
          <a:p>
            <a:r>
              <a:rPr lang="en-US" altLang="ja-JP" sz="1000" dirty="0">
                <a:latin typeface="+mj-lt"/>
              </a:rPr>
              <a:t>ANC mic</a:t>
            </a:r>
            <a:endParaRPr lang="ja-JP" altLang="en-US" sz="1000" dirty="0">
              <a:latin typeface="+mj-lt"/>
            </a:endParaRPr>
          </a:p>
        </p:txBody>
      </p:sp>
      <p:grpSp>
        <p:nvGrpSpPr>
          <p:cNvPr id="119" name="グループ化 118">
            <a:extLst>
              <a:ext uri="{FF2B5EF4-FFF2-40B4-BE49-F238E27FC236}">
                <a16:creationId xmlns:a16="http://schemas.microsoft.com/office/drawing/2014/main" id="{DB28D412-14B0-4D64-B613-90E4F44F85FA}"/>
              </a:ext>
            </a:extLst>
          </p:cNvPr>
          <p:cNvGrpSpPr/>
          <p:nvPr userDrawn="1"/>
        </p:nvGrpSpPr>
        <p:grpSpPr>
          <a:xfrm>
            <a:off x="8818167" y="3013630"/>
            <a:ext cx="352353" cy="182109"/>
            <a:chOff x="6291461" y="1975103"/>
            <a:chExt cx="234875" cy="121356"/>
          </a:xfrm>
        </p:grpSpPr>
        <p:grpSp>
          <p:nvGrpSpPr>
            <p:cNvPr id="120" name="グループ化 119">
              <a:extLst>
                <a:ext uri="{FF2B5EF4-FFF2-40B4-BE49-F238E27FC236}">
                  <a16:creationId xmlns:a16="http://schemas.microsoft.com/office/drawing/2014/main" id="{700E1463-C084-4589-9500-5B4F36486476}"/>
                </a:ext>
              </a:extLst>
            </p:cNvPr>
            <p:cNvGrpSpPr/>
            <p:nvPr/>
          </p:nvGrpSpPr>
          <p:grpSpPr>
            <a:xfrm>
              <a:off x="6291461" y="2013994"/>
              <a:ext cx="96012" cy="82465"/>
              <a:chOff x="7246620" y="1536192"/>
              <a:chExt cx="96012" cy="82465"/>
            </a:xfrm>
          </p:grpSpPr>
          <p:sp>
            <p:nvSpPr>
              <p:cNvPr id="122" name="フリーフォーム 212">
                <a:extLst>
                  <a:ext uri="{FF2B5EF4-FFF2-40B4-BE49-F238E27FC236}">
                    <a16:creationId xmlns:a16="http://schemas.microsoft.com/office/drawing/2014/main" id="{E36C4AFC-9305-4089-8521-5E3D6DBC406F}"/>
                  </a:ext>
                </a:extLst>
              </p:cNvPr>
              <p:cNvSpPr/>
              <p:nvPr/>
            </p:nvSpPr>
            <p:spPr>
              <a:xfrm>
                <a:off x="7246620" y="1536192"/>
                <a:ext cx="96012" cy="0"/>
              </a:xfrm>
              <a:custGeom>
                <a:avLst/>
                <a:gdLst>
                  <a:gd name="connsiteX0" fmla="*/ 0 w 96012"/>
                  <a:gd name="connsiteY0" fmla="*/ 0 h 0"/>
                  <a:gd name="connsiteX1" fmla="*/ 96012 w 96012"/>
                  <a:gd name="connsiteY1" fmla="*/ 0 h 0"/>
                </a:gdLst>
                <a:ahLst/>
                <a:cxnLst>
                  <a:cxn ang="0">
                    <a:pos x="connsiteX0" y="connsiteY0"/>
                  </a:cxn>
                  <a:cxn ang="0">
                    <a:pos x="connsiteX1" y="connsiteY1"/>
                  </a:cxn>
                </a:cxnLst>
                <a:rect l="l" t="t" r="r" b="b"/>
                <a:pathLst>
                  <a:path w="96012">
                    <a:moveTo>
                      <a:pt x="0" y="0"/>
                    </a:moveTo>
                    <a:lnTo>
                      <a:pt x="96012" y="0"/>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円/楕円 213">
                <a:extLst>
                  <a:ext uri="{FF2B5EF4-FFF2-40B4-BE49-F238E27FC236}">
                    <a16:creationId xmlns:a16="http://schemas.microsoft.com/office/drawing/2014/main" id="{01843B99-DAC1-426E-9301-C56B4C48C6BE}"/>
                  </a:ext>
                </a:extLst>
              </p:cNvPr>
              <p:cNvSpPr/>
              <p:nvPr/>
            </p:nvSpPr>
            <p:spPr>
              <a:xfrm>
                <a:off x="7263728" y="1553195"/>
                <a:ext cx="63897" cy="65462"/>
              </a:xfrm>
              <a:prstGeom prst="ellipse">
                <a:avLst/>
              </a:prstGeom>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21" name="フリーフォーム 211">
              <a:extLst>
                <a:ext uri="{FF2B5EF4-FFF2-40B4-BE49-F238E27FC236}">
                  <a16:creationId xmlns:a16="http://schemas.microsoft.com/office/drawing/2014/main" id="{CBF121C6-6FF2-4697-94BA-551930876C30}"/>
                </a:ext>
              </a:extLst>
            </p:cNvPr>
            <p:cNvSpPr/>
            <p:nvPr/>
          </p:nvSpPr>
          <p:spPr>
            <a:xfrm>
              <a:off x="6341364" y="1975103"/>
              <a:ext cx="184972" cy="55894"/>
            </a:xfrm>
            <a:custGeom>
              <a:avLst/>
              <a:gdLst>
                <a:gd name="connsiteX0" fmla="*/ 105156 w 105156"/>
                <a:gd name="connsiteY0" fmla="*/ 0 h 41148"/>
                <a:gd name="connsiteX1" fmla="*/ 0 w 105156"/>
                <a:gd name="connsiteY1" fmla="*/ 0 h 41148"/>
                <a:gd name="connsiteX2" fmla="*/ 0 w 105156"/>
                <a:gd name="connsiteY2" fmla="*/ 41148 h 41148"/>
              </a:gdLst>
              <a:ahLst/>
              <a:cxnLst>
                <a:cxn ang="0">
                  <a:pos x="connsiteX0" y="connsiteY0"/>
                </a:cxn>
                <a:cxn ang="0">
                  <a:pos x="connsiteX1" y="connsiteY1"/>
                </a:cxn>
                <a:cxn ang="0">
                  <a:pos x="connsiteX2" y="connsiteY2"/>
                </a:cxn>
              </a:cxnLst>
              <a:rect l="l" t="t" r="r" b="b"/>
              <a:pathLst>
                <a:path w="105156" h="41148">
                  <a:moveTo>
                    <a:pt x="105156" y="0"/>
                  </a:moveTo>
                  <a:lnTo>
                    <a:pt x="0" y="0"/>
                  </a:lnTo>
                  <a:lnTo>
                    <a:pt x="0" y="41148"/>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24" name="グループ化 123">
            <a:extLst>
              <a:ext uri="{FF2B5EF4-FFF2-40B4-BE49-F238E27FC236}">
                <a16:creationId xmlns:a16="http://schemas.microsoft.com/office/drawing/2014/main" id="{0FCBF8BE-0250-48E6-BB60-7C8525AAE444}"/>
              </a:ext>
            </a:extLst>
          </p:cNvPr>
          <p:cNvGrpSpPr/>
          <p:nvPr userDrawn="1"/>
        </p:nvGrpSpPr>
        <p:grpSpPr>
          <a:xfrm>
            <a:off x="8664769" y="2892172"/>
            <a:ext cx="505755" cy="182109"/>
            <a:chOff x="6291461" y="1975103"/>
            <a:chExt cx="337131" cy="121356"/>
          </a:xfrm>
        </p:grpSpPr>
        <p:grpSp>
          <p:nvGrpSpPr>
            <p:cNvPr id="125" name="グループ化 124">
              <a:extLst>
                <a:ext uri="{FF2B5EF4-FFF2-40B4-BE49-F238E27FC236}">
                  <a16:creationId xmlns:a16="http://schemas.microsoft.com/office/drawing/2014/main" id="{41138D99-2F1A-4766-91F0-737C124E182D}"/>
                </a:ext>
              </a:extLst>
            </p:cNvPr>
            <p:cNvGrpSpPr/>
            <p:nvPr/>
          </p:nvGrpSpPr>
          <p:grpSpPr>
            <a:xfrm>
              <a:off x="6291461" y="2013994"/>
              <a:ext cx="96012" cy="82465"/>
              <a:chOff x="7246620" y="1536192"/>
              <a:chExt cx="96012" cy="82465"/>
            </a:xfrm>
          </p:grpSpPr>
          <p:sp>
            <p:nvSpPr>
              <p:cNvPr id="127" name="フリーフォーム 217">
                <a:extLst>
                  <a:ext uri="{FF2B5EF4-FFF2-40B4-BE49-F238E27FC236}">
                    <a16:creationId xmlns:a16="http://schemas.microsoft.com/office/drawing/2014/main" id="{62B80B9C-E69C-4C0A-92C6-8F6F1C212145}"/>
                  </a:ext>
                </a:extLst>
              </p:cNvPr>
              <p:cNvSpPr/>
              <p:nvPr/>
            </p:nvSpPr>
            <p:spPr>
              <a:xfrm>
                <a:off x="7246620" y="1536192"/>
                <a:ext cx="96012" cy="0"/>
              </a:xfrm>
              <a:custGeom>
                <a:avLst/>
                <a:gdLst>
                  <a:gd name="connsiteX0" fmla="*/ 0 w 96012"/>
                  <a:gd name="connsiteY0" fmla="*/ 0 h 0"/>
                  <a:gd name="connsiteX1" fmla="*/ 96012 w 96012"/>
                  <a:gd name="connsiteY1" fmla="*/ 0 h 0"/>
                </a:gdLst>
                <a:ahLst/>
                <a:cxnLst>
                  <a:cxn ang="0">
                    <a:pos x="connsiteX0" y="connsiteY0"/>
                  </a:cxn>
                  <a:cxn ang="0">
                    <a:pos x="connsiteX1" y="connsiteY1"/>
                  </a:cxn>
                </a:cxnLst>
                <a:rect l="l" t="t" r="r" b="b"/>
                <a:pathLst>
                  <a:path w="96012">
                    <a:moveTo>
                      <a:pt x="0" y="0"/>
                    </a:moveTo>
                    <a:lnTo>
                      <a:pt x="96012" y="0"/>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円/楕円 218">
                <a:extLst>
                  <a:ext uri="{FF2B5EF4-FFF2-40B4-BE49-F238E27FC236}">
                    <a16:creationId xmlns:a16="http://schemas.microsoft.com/office/drawing/2014/main" id="{27860A6F-F909-4602-B485-417F986D1F1A}"/>
                  </a:ext>
                </a:extLst>
              </p:cNvPr>
              <p:cNvSpPr/>
              <p:nvPr/>
            </p:nvSpPr>
            <p:spPr>
              <a:xfrm>
                <a:off x="7263728" y="1553195"/>
                <a:ext cx="63897" cy="65462"/>
              </a:xfrm>
              <a:prstGeom prst="ellipse">
                <a:avLst/>
              </a:prstGeom>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26" name="フリーフォーム 216">
              <a:extLst>
                <a:ext uri="{FF2B5EF4-FFF2-40B4-BE49-F238E27FC236}">
                  <a16:creationId xmlns:a16="http://schemas.microsoft.com/office/drawing/2014/main" id="{6A36DB7A-B0A3-45F9-99AB-B6896C5A49C1}"/>
                </a:ext>
              </a:extLst>
            </p:cNvPr>
            <p:cNvSpPr/>
            <p:nvPr/>
          </p:nvSpPr>
          <p:spPr>
            <a:xfrm>
              <a:off x="6341364" y="1975103"/>
              <a:ext cx="287228" cy="45719"/>
            </a:xfrm>
            <a:custGeom>
              <a:avLst/>
              <a:gdLst>
                <a:gd name="connsiteX0" fmla="*/ 105156 w 105156"/>
                <a:gd name="connsiteY0" fmla="*/ 0 h 41148"/>
                <a:gd name="connsiteX1" fmla="*/ 0 w 105156"/>
                <a:gd name="connsiteY1" fmla="*/ 0 h 41148"/>
                <a:gd name="connsiteX2" fmla="*/ 0 w 105156"/>
                <a:gd name="connsiteY2" fmla="*/ 41148 h 41148"/>
              </a:gdLst>
              <a:ahLst/>
              <a:cxnLst>
                <a:cxn ang="0">
                  <a:pos x="connsiteX0" y="connsiteY0"/>
                </a:cxn>
                <a:cxn ang="0">
                  <a:pos x="connsiteX1" y="connsiteY1"/>
                </a:cxn>
                <a:cxn ang="0">
                  <a:pos x="connsiteX2" y="connsiteY2"/>
                </a:cxn>
              </a:cxnLst>
              <a:rect l="l" t="t" r="r" b="b"/>
              <a:pathLst>
                <a:path w="105156" h="41148">
                  <a:moveTo>
                    <a:pt x="105156" y="0"/>
                  </a:moveTo>
                  <a:lnTo>
                    <a:pt x="0" y="0"/>
                  </a:lnTo>
                  <a:lnTo>
                    <a:pt x="0" y="41148"/>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29" name="正方形/長方形 128">
            <a:extLst>
              <a:ext uri="{FF2B5EF4-FFF2-40B4-BE49-F238E27FC236}">
                <a16:creationId xmlns:a16="http://schemas.microsoft.com/office/drawing/2014/main" id="{AC68463C-43A8-42EB-99A3-097183BF4C03}"/>
              </a:ext>
            </a:extLst>
          </p:cNvPr>
          <p:cNvSpPr/>
          <p:nvPr userDrawn="1"/>
        </p:nvSpPr>
        <p:spPr>
          <a:xfrm>
            <a:off x="11228430" y="4549012"/>
            <a:ext cx="1209283" cy="692526"/>
          </a:xfrm>
          <a:prstGeom prst="rect">
            <a:avLst/>
          </a:prstGeom>
        </p:spPr>
        <p:txBody>
          <a:bodyPr wrap="square" lIns="137187" tIns="68594" rIns="137187" bIns="68594">
            <a:spAutoFit/>
          </a:bodyPr>
          <a:lstStyle/>
          <a:p>
            <a:r>
              <a:rPr lang="en-US" altLang="ja-JP" sz="1200" dirty="0">
                <a:solidFill>
                  <a:srgbClr val="5F5F5F"/>
                </a:solidFill>
                <a:latin typeface="Calibri"/>
                <a:cs typeface="Consolas" panose="020B0609020204030204" pitchFamily="49" charset="0"/>
              </a:rPr>
              <a:t>Office </a:t>
            </a:r>
          </a:p>
          <a:p>
            <a:r>
              <a:rPr lang="en-US" altLang="ja-JP" sz="1200" dirty="0">
                <a:solidFill>
                  <a:srgbClr val="5F5F5F"/>
                </a:solidFill>
                <a:latin typeface="Calibri"/>
                <a:cs typeface="Consolas" panose="020B0609020204030204" pitchFamily="49" charset="0"/>
              </a:rPr>
              <a:t>Shopping Area etc.</a:t>
            </a:r>
            <a:endParaRPr lang="ja-JP" altLang="en-US" sz="1200" dirty="0">
              <a:solidFill>
                <a:srgbClr val="5F5F5F"/>
              </a:solidFill>
              <a:latin typeface="Calibri"/>
              <a:cs typeface="Consolas" panose="020B0609020204030204" pitchFamily="49" charset="0"/>
            </a:endParaRPr>
          </a:p>
        </p:txBody>
      </p:sp>
      <p:sp>
        <p:nvSpPr>
          <p:cNvPr id="130" name="正方形/長方形 129">
            <a:extLst>
              <a:ext uri="{FF2B5EF4-FFF2-40B4-BE49-F238E27FC236}">
                <a16:creationId xmlns:a16="http://schemas.microsoft.com/office/drawing/2014/main" id="{C663261C-EDE7-459F-AB79-9A34E77394D8}"/>
              </a:ext>
            </a:extLst>
          </p:cNvPr>
          <p:cNvSpPr/>
          <p:nvPr userDrawn="1"/>
        </p:nvSpPr>
        <p:spPr>
          <a:xfrm>
            <a:off x="2021569" y="6019452"/>
            <a:ext cx="8502985" cy="1600438"/>
          </a:xfrm>
          <a:prstGeom prst="rect">
            <a:avLst/>
          </a:prstGeom>
        </p:spPr>
        <p:txBody>
          <a:bodyPr wrap="square">
            <a:spAutoFit/>
          </a:bodyPr>
          <a:lstStyle/>
          <a:p>
            <a:r>
              <a:rPr lang="en-US" altLang="ja-JP" sz="1400" dirty="0">
                <a:solidFill>
                  <a:srgbClr val="C00000"/>
                </a:solidFill>
                <a:latin typeface="+mj-lt"/>
              </a:rPr>
              <a:t>Even if it is a management system of all stations, it should not be designed with one VX-3000. In short, it means that stations in remote areas or the OCC can not be connected with VX link. One of the reasons is that the number of hops of VX link is up to seven and is not made assuming wide area network. The other is that the control signal is transmitted to the VX link, and if the communication situation becomes unstable, there is a possibility that the system operation becomes unstable. If you have to design the full line management system, you should install an independent VX-3000 system at each stations or OCC, and be connected to the stations or OCC with a system that can also operate independently, such as NX-300.</a:t>
            </a:r>
            <a:endParaRPr lang="ja-JP" altLang="en-US" sz="1400" dirty="0">
              <a:solidFill>
                <a:srgbClr val="C00000"/>
              </a:solidFill>
              <a:latin typeface="+mj-lt"/>
            </a:endParaRPr>
          </a:p>
        </p:txBody>
      </p:sp>
      <p:sp>
        <p:nvSpPr>
          <p:cNvPr id="131" name="正方形/長方形 130">
            <a:extLst>
              <a:ext uri="{FF2B5EF4-FFF2-40B4-BE49-F238E27FC236}">
                <a16:creationId xmlns:a16="http://schemas.microsoft.com/office/drawing/2014/main" id="{3E814036-FD67-498D-B3A3-036566D02279}"/>
              </a:ext>
            </a:extLst>
          </p:cNvPr>
          <p:cNvSpPr/>
          <p:nvPr userDrawn="1"/>
        </p:nvSpPr>
        <p:spPr>
          <a:xfrm>
            <a:off x="2064905" y="4330167"/>
            <a:ext cx="5326521" cy="1569660"/>
          </a:xfrm>
          <a:prstGeom prst="rect">
            <a:avLst/>
          </a:prstGeom>
        </p:spPr>
        <p:txBody>
          <a:bodyPr wrap="square">
            <a:spAutoFit/>
          </a:bodyPr>
          <a:lstStyle/>
          <a:p>
            <a:r>
              <a:rPr lang="en-US" altLang="ja-JP" sz="1600" dirty="0">
                <a:latin typeface="+mj-lt"/>
              </a:rPr>
              <a:t>This station has 2 Lines intersecting. One VX-3004F is installed for each Line. All of these inputs are used for mics. The automatic broadcasting devices for the 2 Lines are connected to VX-3016F and announcement signals are transmitted to each VX-3004F via VX link. Office and Shopping Area will be broadcast using mic connected to VX-3004F.</a:t>
            </a:r>
            <a:endParaRPr lang="ja-JP" altLang="en-US" sz="1600" dirty="0">
              <a:latin typeface="+mj-lt"/>
            </a:endParaRPr>
          </a:p>
        </p:txBody>
      </p:sp>
      <p:sp>
        <p:nvSpPr>
          <p:cNvPr id="132" name="角丸四角形 70">
            <a:extLst>
              <a:ext uri="{FF2B5EF4-FFF2-40B4-BE49-F238E27FC236}">
                <a16:creationId xmlns:a16="http://schemas.microsoft.com/office/drawing/2014/main" id="{F43D8C37-CCDA-401C-8E42-675F910BBDAC}"/>
              </a:ext>
            </a:extLst>
          </p:cNvPr>
          <p:cNvSpPr/>
          <p:nvPr userDrawn="1"/>
        </p:nvSpPr>
        <p:spPr>
          <a:xfrm>
            <a:off x="4642620" y="2615782"/>
            <a:ext cx="503943" cy="817505"/>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matrix</a:t>
            </a:r>
            <a:endParaRPr kumimoji="0" lang="ja-JP" altLang="en-US" sz="1200" kern="0" dirty="0">
              <a:solidFill>
                <a:sysClr val="window" lastClr="FFFFFF"/>
              </a:solidFill>
              <a:ea typeface="ＭＳ Ｐゴシック"/>
            </a:endParaRPr>
          </a:p>
        </p:txBody>
      </p:sp>
      <p:sp>
        <p:nvSpPr>
          <p:cNvPr id="133" name="角丸四角形 109">
            <a:extLst>
              <a:ext uri="{FF2B5EF4-FFF2-40B4-BE49-F238E27FC236}">
                <a16:creationId xmlns:a16="http://schemas.microsoft.com/office/drawing/2014/main" id="{329F77F1-862D-4F5B-9CC7-5AB9387365BB}"/>
              </a:ext>
            </a:extLst>
          </p:cNvPr>
          <p:cNvSpPr/>
          <p:nvPr userDrawn="1"/>
        </p:nvSpPr>
        <p:spPr>
          <a:xfrm>
            <a:off x="10524554" y="2615782"/>
            <a:ext cx="503943" cy="817505"/>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matrix</a:t>
            </a:r>
            <a:endParaRPr kumimoji="0" lang="ja-JP" altLang="en-US" sz="1200" kern="0" dirty="0">
              <a:solidFill>
                <a:sysClr val="window" lastClr="FFFFFF"/>
              </a:solidFill>
              <a:ea typeface="ＭＳ Ｐゴシック"/>
            </a:endParaRPr>
          </a:p>
        </p:txBody>
      </p:sp>
    </p:spTree>
    <p:extLst>
      <p:ext uri="{BB962C8B-B14F-4D97-AF65-F5344CB8AC3E}">
        <p14:creationId xmlns:p14="http://schemas.microsoft.com/office/powerpoint/2010/main" val="1185746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userDrawn="1">
  <p:cSld name="1_タイトル スライド">
    <p:spTree>
      <p:nvGrpSpPr>
        <p:cNvPr id="1" name=""/>
        <p:cNvGrpSpPr/>
        <p:nvPr/>
      </p:nvGrpSpPr>
      <p:grpSpPr>
        <a:xfrm>
          <a:off x="0" y="0"/>
          <a:ext cx="0" cy="0"/>
          <a:chOff x="0" y="0"/>
          <a:chExt cx="0" cy="0"/>
        </a:xfrm>
      </p:grpSpPr>
      <p:pic>
        <p:nvPicPr>
          <p:cNvPr id="2" name="図 8"/>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498723"/>
            <a:ext cx="13717588" cy="1238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88557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_ユーザー設定レイアウト">
    <p:spTree>
      <p:nvGrpSpPr>
        <p:cNvPr id="1" name=""/>
        <p:cNvGrpSpPr/>
        <p:nvPr/>
      </p:nvGrpSpPr>
      <p:grpSpPr>
        <a:xfrm>
          <a:off x="0" y="0"/>
          <a:ext cx="0" cy="0"/>
          <a:chOff x="0" y="0"/>
          <a:chExt cx="0" cy="0"/>
        </a:xfrm>
      </p:grpSpPr>
      <p:pic>
        <p:nvPicPr>
          <p:cNvPr id="135" name="Picture 2">
            <a:extLst>
              <a:ext uri="{FF2B5EF4-FFF2-40B4-BE49-F238E27FC236}">
                <a16:creationId xmlns:a16="http://schemas.microsoft.com/office/drawing/2014/main" id="{A67F0866-D6D3-5471-33D1-89948B543F8F}"/>
              </a:ext>
            </a:extLst>
          </p:cNvPr>
          <p:cNvPicPr>
            <a:picLocks noChangeAspect="1" noChangeArrowheads="1"/>
          </p:cNvPicPr>
          <p:nvPr userDrawn="1"/>
        </p:nvPicPr>
        <p:blipFill>
          <a:blip r:embed="rId2" cstate="print">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a:stretch>
            <a:fillRect/>
          </a:stretch>
        </p:blipFill>
        <p:spPr bwMode="auto">
          <a:xfrm>
            <a:off x="3991118" y="1427649"/>
            <a:ext cx="917956" cy="3179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36" name="図 135">
            <a:extLst>
              <a:ext uri="{FF2B5EF4-FFF2-40B4-BE49-F238E27FC236}">
                <a16:creationId xmlns:a16="http://schemas.microsoft.com/office/drawing/2014/main" id="{64680F29-CF39-9955-788D-CCEDFFAC5AB8}"/>
              </a:ext>
            </a:extLst>
          </p:cNvPr>
          <p:cNvPicPr>
            <a:picLocks noChangeAspect="1"/>
          </p:cNvPicPr>
          <p:nvPr userDrawn="1"/>
        </p:nvPicPr>
        <p:blipFill>
          <a:blip r:embed="rId3">
            <a:clrChange>
              <a:clrFrom>
                <a:srgbClr val="FFFFFF"/>
              </a:clrFrom>
              <a:clrTo>
                <a:srgbClr val="FFFFFF">
                  <a:alpha val="0"/>
                </a:srgbClr>
              </a:clrTo>
            </a:clrChange>
          </a:blip>
          <a:stretch>
            <a:fillRect/>
          </a:stretch>
        </p:blipFill>
        <p:spPr>
          <a:xfrm>
            <a:off x="4983264" y="1586639"/>
            <a:ext cx="946618" cy="175198"/>
          </a:xfrm>
          <a:prstGeom prst="rect">
            <a:avLst/>
          </a:prstGeom>
        </p:spPr>
      </p:pic>
      <p:grpSp>
        <p:nvGrpSpPr>
          <p:cNvPr id="137" name="グループ化 136">
            <a:extLst>
              <a:ext uri="{FF2B5EF4-FFF2-40B4-BE49-F238E27FC236}">
                <a16:creationId xmlns:a16="http://schemas.microsoft.com/office/drawing/2014/main" id="{14272480-66E8-34BC-7193-8F1D87628463}"/>
              </a:ext>
            </a:extLst>
          </p:cNvPr>
          <p:cNvGrpSpPr/>
          <p:nvPr userDrawn="1"/>
        </p:nvGrpSpPr>
        <p:grpSpPr>
          <a:xfrm>
            <a:off x="3959004" y="1729165"/>
            <a:ext cx="1997242" cy="107408"/>
            <a:chOff x="2949456" y="3722072"/>
            <a:chExt cx="1997242" cy="107408"/>
          </a:xfrm>
        </p:grpSpPr>
        <p:sp>
          <p:nvSpPr>
            <p:cNvPr id="138" name="フリーフォーム: 図形 137">
              <a:extLst>
                <a:ext uri="{FF2B5EF4-FFF2-40B4-BE49-F238E27FC236}">
                  <a16:creationId xmlns:a16="http://schemas.microsoft.com/office/drawing/2014/main" id="{321EF97C-E2A0-03DB-C5AF-AF0F5C980167}"/>
                </a:ext>
              </a:extLst>
            </p:cNvPr>
            <p:cNvSpPr/>
            <p:nvPr/>
          </p:nvSpPr>
          <p:spPr>
            <a:xfrm>
              <a:off x="2949456" y="3829480"/>
              <a:ext cx="1997242" cy="0"/>
            </a:xfrm>
            <a:custGeom>
              <a:avLst/>
              <a:gdLst>
                <a:gd name="connsiteX0" fmla="*/ 0 w 1997242"/>
                <a:gd name="connsiteY0" fmla="*/ 0 h 0"/>
                <a:gd name="connsiteX1" fmla="*/ 1997242 w 1997242"/>
                <a:gd name="connsiteY1" fmla="*/ 0 h 0"/>
              </a:gdLst>
              <a:ahLst/>
              <a:cxnLst>
                <a:cxn ang="0">
                  <a:pos x="connsiteX0" y="connsiteY0"/>
                </a:cxn>
                <a:cxn ang="0">
                  <a:pos x="connsiteX1" y="connsiteY1"/>
                </a:cxn>
              </a:cxnLst>
              <a:rect l="l" t="t" r="r" b="b"/>
              <a:pathLst>
                <a:path w="1997242">
                  <a:moveTo>
                    <a:pt x="0" y="0"/>
                  </a:moveTo>
                  <a:lnTo>
                    <a:pt x="1997242"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39" name="フリーフォーム: 図形 138">
              <a:extLst>
                <a:ext uri="{FF2B5EF4-FFF2-40B4-BE49-F238E27FC236}">
                  <a16:creationId xmlns:a16="http://schemas.microsoft.com/office/drawing/2014/main" id="{883F020A-2544-F60B-E320-7CAC74EA3409}"/>
                </a:ext>
              </a:extLst>
            </p:cNvPr>
            <p:cNvSpPr/>
            <p:nvPr/>
          </p:nvSpPr>
          <p:spPr>
            <a:xfrm>
              <a:off x="3719477" y="3729789"/>
              <a:ext cx="0" cy="99691"/>
            </a:xfrm>
            <a:custGeom>
              <a:avLst/>
              <a:gdLst>
                <a:gd name="connsiteX0" fmla="*/ 0 w 0"/>
                <a:gd name="connsiteY0" fmla="*/ 99691 h 99691"/>
                <a:gd name="connsiteX1" fmla="*/ 0 w 0"/>
                <a:gd name="connsiteY1" fmla="*/ 0 h 99691"/>
              </a:gdLst>
              <a:ahLst/>
              <a:cxnLst>
                <a:cxn ang="0">
                  <a:pos x="connsiteX0" y="connsiteY0"/>
                </a:cxn>
                <a:cxn ang="0">
                  <a:pos x="connsiteX1" y="connsiteY1"/>
                </a:cxn>
              </a:cxnLst>
              <a:rect l="l" t="t" r="r" b="b"/>
              <a:pathLst>
                <a:path h="99691">
                  <a:moveTo>
                    <a:pt x="0" y="99691"/>
                  </a:moveTo>
                  <a:lnTo>
                    <a:pt x="0"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40" name="フリーフォーム: 図形 139">
              <a:extLst>
                <a:ext uri="{FF2B5EF4-FFF2-40B4-BE49-F238E27FC236}">
                  <a16:creationId xmlns:a16="http://schemas.microsoft.com/office/drawing/2014/main" id="{25BB2359-352B-EA91-47F1-AA164CD45C68}"/>
                </a:ext>
              </a:extLst>
            </p:cNvPr>
            <p:cNvSpPr/>
            <p:nvPr/>
          </p:nvSpPr>
          <p:spPr>
            <a:xfrm>
              <a:off x="4770562" y="3722072"/>
              <a:ext cx="0" cy="99691"/>
            </a:xfrm>
            <a:custGeom>
              <a:avLst/>
              <a:gdLst>
                <a:gd name="connsiteX0" fmla="*/ 0 w 0"/>
                <a:gd name="connsiteY0" fmla="*/ 99691 h 99691"/>
                <a:gd name="connsiteX1" fmla="*/ 0 w 0"/>
                <a:gd name="connsiteY1" fmla="*/ 0 h 99691"/>
              </a:gdLst>
              <a:ahLst/>
              <a:cxnLst>
                <a:cxn ang="0">
                  <a:pos x="connsiteX0" y="connsiteY0"/>
                </a:cxn>
                <a:cxn ang="0">
                  <a:pos x="connsiteX1" y="connsiteY1"/>
                </a:cxn>
              </a:cxnLst>
              <a:rect l="l" t="t" r="r" b="b"/>
              <a:pathLst>
                <a:path h="99691">
                  <a:moveTo>
                    <a:pt x="0" y="99691"/>
                  </a:moveTo>
                  <a:lnTo>
                    <a:pt x="0"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41" name="正方形/長方形 140">
              <a:extLst>
                <a:ext uri="{FF2B5EF4-FFF2-40B4-BE49-F238E27FC236}">
                  <a16:creationId xmlns:a16="http://schemas.microsoft.com/office/drawing/2014/main" id="{EB877F84-CD3A-446C-B477-A45A9AACF4C4}"/>
                </a:ext>
              </a:extLst>
            </p:cNvPr>
            <p:cNvSpPr/>
            <p:nvPr/>
          </p:nvSpPr>
          <p:spPr>
            <a:xfrm>
              <a:off x="3854161" y="3729430"/>
              <a:ext cx="668361" cy="92333"/>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600" b="0" i="0" u="none" strike="noStrike" kern="1200" cap="none" spc="0" normalizeH="0" baseline="0" noProof="0" dirty="0">
                  <a:ln>
                    <a:noFill/>
                  </a:ln>
                  <a:solidFill>
                    <a:srgbClr val="934BC9"/>
                  </a:solidFill>
                  <a:effectLst/>
                  <a:uLnTx/>
                  <a:uFillTx/>
                  <a:latin typeface="Calibri"/>
                  <a:ea typeface="ＭＳ Ｐゴシック" pitchFamily="50" charset="-128"/>
                  <a:cs typeface="+mn-cs"/>
                </a:rPr>
                <a:t>VX link</a:t>
              </a:r>
              <a:endParaRPr kumimoji="1" lang="ja-JP" altLang="en-US" sz="400" b="0" i="0" u="none" strike="noStrike" kern="1200" cap="none" spc="0" normalizeH="0" baseline="0" noProof="0" dirty="0">
                <a:ln>
                  <a:noFill/>
                </a:ln>
                <a:solidFill>
                  <a:srgbClr val="934BC9"/>
                </a:solidFill>
                <a:effectLst/>
                <a:uLnTx/>
                <a:uFillTx/>
                <a:latin typeface="Calibri"/>
                <a:ea typeface="ＭＳ Ｐゴシック" pitchFamily="50" charset="-128"/>
                <a:cs typeface="+mn-cs"/>
              </a:endParaRPr>
            </a:p>
          </p:txBody>
        </p:sp>
      </p:grpSp>
      <p:sp>
        <p:nvSpPr>
          <p:cNvPr id="142" name="正方形/長方形 141">
            <a:extLst>
              <a:ext uri="{FF2B5EF4-FFF2-40B4-BE49-F238E27FC236}">
                <a16:creationId xmlns:a16="http://schemas.microsoft.com/office/drawing/2014/main" id="{4BF386C0-B716-4208-6980-C67809E09000}"/>
              </a:ext>
            </a:extLst>
          </p:cNvPr>
          <p:cNvSpPr/>
          <p:nvPr userDrawn="1"/>
        </p:nvSpPr>
        <p:spPr>
          <a:xfrm>
            <a:off x="5351084" y="975556"/>
            <a:ext cx="5108109" cy="554202"/>
          </a:xfrm>
          <a:prstGeom prst="rect">
            <a:avLst/>
          </a:prstGeom>
        </p:spPr>
        <p:txBody>
          <a:bodyPr wrap="squar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rPr>
              <a:t>Preamp Matrix Panel</a:t>
            </a:r>
            <a:endParaRPr kumimoji="1" lang="ja-JP" altLang="en-US" sz="3000" b="0"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endParaRPr>
          </a:p>
        </p:txBody>
      </p:sp>
      <p:grpSp>
        <p:nvGrpSpPr>
          <p:cNvPr id="143" name="グループ化 142">
            <a:extLst>
              <a:ext uri="{FF2B5EF4-FFF2-40B4-BE49-F238E27FC236}">
                <a16:creationId xmlns:a16="http://schemas.microsoft.com/office/drawing/2014/main" id="{A72C00C3-8C86-1639-E86C-28632B9C9E2F}"/>
              </a:ext>
            </a:extLst>
          </p:cNvPr>
          <p:cNvGrpSpPr/>
          <p:nvPr userDrawn="1"/>
        </p:nvGrpSpPr>
        <p:grpSpPr>
          <a:xfrm>
            <a:off x="6498754" y="6464152"/>
            <a:ext cx="5077202" cy="851444"/>
            <a:chOff x="7048584" y="6164088"/>
            <a:chExt cx="5077202" cy="1246599"/>
          </a:xfrm>
        </p:grpSpPr>
        <p:sp>
          <p:nvSpPr>
            <p:cNvPr id="144" name="正方形/長方形 143">
              <a:extLst>
                <a:ext uri="{FF2B5EF4-FFF2-40B4-BE49-F238E27FC236}">
                  <a16:creationId xmlns:a16="http://schemas.microsoft.com/office/drawing/2014/main" id="{C1D42D19-E6E8-5567-2D1C-C0200DD4563B}"/>
                </a:ext>
              </a:extLst>
            </p:cNvPr>
            <p:cNvSpPr/>
            <p:nvPr/>
          </p:nvSpPr>
          <p:spPr>
            <a:xfrm>
              <a:off x="7048584" y="6478979"/>
              <a:ext cx="2191982" cy="559886"/>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grpSp>
          <p:nvGrpSpPr>
            <p:cNvPr id="145" name="グループ化 144">
              <a:extLst>
                <a:ext uri="{FF2B5EF4-FFF2-40B4-BE49-F238E27FC236}">
                  <a16:creationId xmlns:a16="http://schemas.microsoft.com/office/drawing/2014/main" id="{6915F32F-CE29-7C8B-E844-CC8E627865B8}"/>
                </a:ext>
              </a:extLst>
            </p:cNvPr>
            <p:cNvGrpSpPr/>
            <p:nvPr/>
          </p:nvGrpSpPr>
          <p:grpSpPr>
            <a:xfrm>
              <a:off x="8723547" y="6164088"/>
              <a:ext cx="3402239" cy="1246599"/>
              <a:chOff x="3456232" y="1872217"/>
              <a:chExt cx="2267897" cy="830724"/>
            </a:xfrm>
          </p:grpSpPr>
          <p:grpSp>
            <p:nvGrpSpPr>
              <p:cNvPr id="146" name="グループ化 145">
                <a:extLst>
                  <a:ext uri="{FF2B5EF4-FFF2-40B4-BE49-F238E27FC236}">
                    <a16:creationId xmlns:a16="http://schemas.microsoft.com/office/drawing/2014/main" id="{60019ED7-1D58-C279-B29F-36A528B77CF5}"/>
                  </a:ext>
                </a:extLst>
              </p:cNvPr>
              <p:cNvGrpSpPr/>
              <p:nvPr/>
            </p:nvGrpSpPr>
            <p:grpSpPr>
              <a:xfrm>
                <a:off x="3456232" y="1872217"/>
                <a:ext cx="2267897" cy="830724"/>
                <a:chOff x="35308443" y="2489481"/>
                <a:chExt cx="4017718" cy="1471679"/>
              </a:xfrm>
            </p:grpSpPr>
            <p:grpSp>
              <p:nvGrpSpPr>
                <p:cNvPr id="159" name="グループ化 158">
                  <a:extLst>
                    <a:ext uri="{FF2B5EF4-FFF2-40B4-BE49-F238E27FC236}">
                      <a16:creationId xmlns:a16="http://schemas.microsoft.com/office/drawing/2014/main" id="{9FCD9366-FAEA-2043-A66B-5A69AD47CFD9}"/>
                    </a:ext>
                  </a:extLst>
                </p:cNvPr>
                <p:cNvGrpSpPr/>
                <p:nvPr/>
              </p:nvGrpSpPr>
              <p:grpSpPr>
                <a:xfrm>
                  <a:off x="35408730" y="2489481"/>
                  <a:ext cx="3917431" cy="1471679"/>
                  <a:chOff x="31795888" y="3259494"/>
                  <a:chExt cx="3917431" cy="1471679"/>
                </a:xfrm>
              </p:grpSpPr>
              <p:sp>
                <p:nvSpPr>
                  <p:cNvPr id="161" name="正方形/長方形 160">
                    <a:extLst>
                      <a:ext uri="{FF2B5EF4-FFF2-40B4-BE49-F238E27FC236}">
                        <a16:creationId xmlns:a16="http://schemas.microsoft.com/office/drawing/2014/main" id="{B14F7BCF-BA5C-0AA4-EB1B-C89173ECA39D}"/>
                      </a:ext>
                    </a:extLst>
                  </p:cNvPr>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ja-JP" altLang="en-US" sz="1700" b="1" kern="0" dirty="0">
                      <a:solidFill>
                        <a:srgbClr val="8064A2"/>
                      </a:solidFill>
                      <a:latin typeface="Calibri"/>
                      <a:ea typeface="ＭＳ Ｐゴシック"/>
                    </a:endParaRPr>
                  </a:p>
                </p:txBody>
              </p:sp>
              <p:grpSp>
                <p:nvGrpSpPr>
                  <p:cNvPr id="162" name="グループ化 161">
                    <a:extLst>
                      <a:ext uri="{FF2B5EF4-FFF2-40B4-BE49-F238E27FC236}">
                        <a16:creationId xmlns:a16="http://schemas.microsoft.com/office/drawing/2014/main" id="{D1A32716-2AC1-C7D0-E69D-C952B06EB119}"/>
                      </a:ext>
                    </a:extLst>
                  </p:cNvPr>
                  <p:cNvGrpSpPr/>
                  <p:nvPr/>
                </p:nvGrpSpPr>
                <p:grpSpPr>
                  <a:xfrm>
                    <a:off x="32021585" y="3331392"/>
                    <a:ext cx="3691734" cy="292937"/>
                    <a:chOff x="31792985" y="3331392"/>
                    <a:chExt cx="3691734" cy="292937"/>
                  </a:xfrm>
                </p:grpSpPr>
                <p:sp>
                  <p:nvSpPr>
                    <p:cNvPr id="172" name="フリーフォーム 180">
                      <a:extLst>
                        <a:ext uri="{FF2B5EF4-FFF2-40B4-BE49-F238E27FC236}">
                          <a16:creationId xmlns:a16="http://schemas.microsoft.com/office/drawing/2014/main" id="{ECE4E744-0393-8BED-C15C-9DC2E8B55491}"/>
                        </a:ext>
                      </a:extLst>
                    </p:cNvPr>
                    <p:cNvSpPr/>
                    <p:nvPr/>
                  </p:nvSpPr>
                  <p:spPr>
                    <a:xfrm>
                      <a:off x="31792985" y="3476729"/>
                      <a:ext cx="3691734" cy="880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173" name="角丸四角形 181">
                      <a:extLst>
                        <a:ext uri="{FF2B5EF4-FFF2-40B4-BE49-F238E27FC236}">
                          <a16:creationId xmlns:a16="http://schemas.microsoft.com/office/drawing/2014/main" id="{C0770667-25D3-1560-D65D-0324C5E30E17}"/>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163" name="グループ化 162">
                    <a:extLst>
                      <a:ext uri="{FF2B5EF4-FFF2-40B4-BE49-F238E27FC236}">
                        <a16:creationId xmlns:a16="http://schemas.microsoft.com/office/drawing/2014/main" id="{8BC47503-C7C7-E558-D7DB-6D75563723A1}"/>
                      </a:ext>
                    </a:extLst>
                  </p:cNvPr>
                  <p:cNvGrpSpPr/>
                  <p:nvPr/>
                </p:nvGrpSpPr>
                <p:grpSpPr>
                  <a:xfrm>
                    <a:off x="32021585" y="3653970"/>
                    <a:ext cx="3691734" cy="292937"/>
                    <a:chOff x="31792985" y="3331392"/>
                    <a:chExt cx="3691734" cy="292937"/>
                  </a:xfrm>
                </p:grpSpPr>
                <p:sp>
                  <p:nvSpPr>
                    <p:cNvPr id="170" name="フリーフォーム 178">
                      <a:extLst>
                        <a:ext uri="{FF2B5EF4-FFF2-40B4-BE49-F238E27FC236}">
                          <a16:creationId xmlns:a16="http://schemas.microsoft.com/office/drawing/2014/main" id="{FC259480-740D-BBBE-D3D4-3AD0347EB13D}"/>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171" name="角丸四角形 179">
                      <a:extLst>
                        <a:ext uri="{FF2B5EF4-FFF2-40B4-BE49-F238E27FC236}">
                          <a16:creationId xmlns:a16="http://schemas.microsoft.com/office/drawing/2014/main" id="{9D5E1CAD-8A03-82F3-6DC6-36525B40D347}"/>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164" name="グループ化 163">
                    <a:extLst>
                      <a:ext uri="{FF2B5EF4-FFF2-40B4-BE49-F238E27FC236}">
                        <a16:creationId xmlns:a16="http://schemas.microsoft.com/office/drawing/2014/main" id="{1EE9BDAC-6C7E-D276-FABA-BD03B4D4A095}"/>
                      </a:ext>
                    </a:extLst>
                  </p:cNvPr>
                  <p:cNvGrpSpPr/>
                  <p:nvPr/>
                </p:nvGrpSpPr>
                <p:grpSpPr>
                  <a:xfrm>
                    <a:off x="32021585" y="3976548"/>
                    <a:ext cx="3691734" cy="292937"/>
                    <a:chOff x="31792985" y="3331392"/>
                    <a:chExt cx="3691734" cy="292937"/>
                  </a:xfrm>
                </p:grpSpPr>
                <p:sp>
                  <p:nvSpPr>
                    <p:cNvPr id="168" name="フリーフォーム 176">
                      <a:extLst>
                        <a:ext uri="{FF2B5EF4-FFF2-40B4-BE49-F238E27FC236}">
                          <a16:creationId xmlns:a16="http://schemas.microsoft.com/office/drawing/2014/main" id="{3B6DF56B-B9C5-347A-F815-33E6DBFC835A}"/>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169" name="角丸四角形 177">
                      <a:extLst>
                        <a:ext uri="{FF2B5EF4-FFF2-40B4-BE49-F238E27FC236}">
                          <a16:creationId xmlns:a16="http://schemas.microsoft.com/office/drawing/2014/main" id="{D82C47AE-7619-2927-D5B3-28444E67CFD0}"/>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165" name="グループ化 164">
                    <a:extLst>
                      <a:ext uri="{FF2B5EF4-FFF2-40B4-BE49-F238E27FC236}">
                        <a16:creationId xmlns:a16="http://schemas.microsoft.com/office/drawing/2014/main" id="{EE8F484D-DA11-12BC-FD7B-5D87D69E1A88}"/>
                      </a:ext>
                    </a:extLst>
                  </p:cNvPr>
                  <p:cNvGrpSpPr/>
                  <p:nvPr/>
                </p:nvGrpSpPr>
                <p:grpSpPr>
                  <a:xfrm>
                    <a:off x="32021585" y="4299125"/>
                    <a:ext cx="3691734" cy="292937"/>
                    <a:chOff x="31792985" y="3331392"/>
                    <a:chExt cx="3691734" cy="292937"/>
                  </a:xfrm>
                </p:grpSpPr>
                <p:sp>
                  <p:nvSpPr>
                    <p:cNvPr id="166" name="フリーフォーム 174">
                      <a:extLst>
                        <a:ext uri="{FF2B5EF4-FFF2-40B4-BE49-F238E27FC236}">
                          <a16:creationId xmlns:a16="http://schemas.microsoft.com/office/drawing/2014/main" id="{1C3E36F3-1C8A-1E70-33AD-1D5EF0369777}"/>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167" name="角丸四角形 175">
                      <a:extLst>
                        <a:ext uri="{FF2B5EF4-FFF2-40B4-BE49-F238E27FC236}">
                          <a16:creationId xmlns:a16="http://schemas.microsoft.com/office/drawing/2014/main" id="{5A6E73D6-1FD4-8605-C296-6851DE666EA4}"/>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kern="0" dirty="0">
                        <a:solidFill>
                          <a:sysClr val="window" lastClr="FFFFFF"/>
                        </a:solidFill>
                        <a:ea typeface="ＭＳ Ｐゴシック"/>
                      </a:endParaRPr>
                    </a:p>
                  </p:txBody>
                </p:sp>
              </p:grpSp>
            </p:grpSp>
            <p:sp>
              <p:nvSpPr>
                <p:cNvPr id="160" name="角丸四角形 168">
                  <a:extLst>
                    <a:ext uri="{FF2B5EF4-FFF2-40B4-BE49-F238E27FC236}">
                      <a16:creationId xmlns:a16="http://schemas.microsoft.com/office/drawing/2014/main" id="{E83D93A2-D352-B19F-F1C5-DA4FD691F121}"/>
                    </a:ext>
                  </a:extLst>
                </p:cNvPr>
                <p:cNvSpPr/>
                <p:nvPr/>
              </p:nvSpPr>
              <p:spPr>
                <a:xfrm>
                  <a:off x="35308443" y="2656116"/>
                  <a:ext cx="720079" cy="106162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matrix</a:t>
                  </a:r>
                  <a:endParaRPr kumimoji="0" lang="ja-JP" altLang="en-US" sz="1500" kern="0" dirty="0">
                    <a:solidFill>
                      <a:sysClr val="window" lastClr="FFFFFF"/>
                    </a:solidFill>
                    <a:ea typeface="ＭＳ Ｐゴシック"/>
                  </a:endParaRPr>
                </a:p>
              </p:txBody>
            </p:sp>
          </p:grpSp>
          <p:sp>
            <p:nvSpPr>
              <p:cNvPr id="147" name="二等辺三角形 146">
                <a:extLst>
                  <a:ext uri="{FF2B5EF4-FFF2-40B4-BE49-F238E27FC236}">
                    <a16:creationId xmlns:a16="http://schemas.microsoft.com/office/drawing/2014/main" id="{2523995F-CFA0-A97C-FBDF-C72C32DB9366}"/>
                  </a:ext>
                </a:extLst>
              </p:cNvPr>
              <p:cNvSpPr/>
              <p:nvPr/>
            </p:nvSpPr>
            <p:spPr>
              <a:xfrm>
                <a:off x="5196535"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48" name="二等辺三角形 147">
                <a:extLst>
                  <a:ext uri="{FF2B5EF4-FFF2-40B4-BE49-F238E27FC236}">
                    <a16:creationId xmlns:a16="http://schemas.microsoft.com/office/drawing/2014/main" id="{F4ABF53C-428D-B4AD-0D86-E3F692C98C69}"/>
                  </a:ext>
                </a:extLst>
              </p:cNvPr>
              <p:cNvSpPr/>
              <p:nvPr/>
            </p:nvSpPr>
            <p:spPr>
              <a:xfrm>
                <a:off x="5364088"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49" name="二等辺三角形 148">
                <a:extLst>
                  <a:ext uri="{FF2B5EF4-FFF2-40B4-BE49-F238E27FC236}">
                    <a16:creationId xmlns:a16="http://schemas.microsoft.com/office/drawing/2014/main" id="{C73A7D7C-9F2B-35C9-41C7-AD47582EC9B6}"/>
                  </a:ext>
                </a:extLst>
              </p:cNvPr>
              <p:cNvSpPr/>
              <p:nvPr/>
            </p:nvSpPr>
            <p:spPr>
              <a:xfrm>
                <a:off x="5517361" y="2004569"/>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50" name="二等辺三角形 149">
                <a:extLst>
                  <a:ext uri="{FF2B5EF4-FFF2-40B4-BE49-F238E27FC236}">
                    <a16:creationId xmlns:a16="http://schemas.microsoft.com/office/drawing/2014/main" id="{885DA5F0-A2C2-9215-92DB-155C184BB874}"/>
                  </a:ext>
                </a:extLst>
              </p:cNvPr>
              <p:cNvSpPr/>
              <p:nvPr/>
            </p:nvSpPr>
            <p:spPr>
              <a:xfrm>
                <a:off x="5201510"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51" name="二等辺三角形 150">
                <a:extLst>
                  <a:ext uri="{FF2B5EF4-FFF2-40B4-BE49-F238E27FC236}">
                    <a16:creationId xmlns:a16="http://schemas.microsoft.com/office/drawing/2014/main" id="{799BB46F-495B-9C5D-E095-41440FFDE082}"/>
                  </a:ext>
                </a:extLst>
              </p:cNvPr>
              <p:cNvSpPr/>
              <p:nvPr/>
            </p:nvSpPr>
            <p:spPr>
              <a:xfrm>
                <a:off x="5369063"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52" name="二等辺三角形 151">
                <a:extLst>
                  <a:ext uri="{FF2B5EF4-FFF2-40B4-BE49-F238E27FC236}">
                    <a16:creationId xmlns:a16="http://schemas.microsoft.com/office/drawing/2014/main" id="{CB6707B5-45E3-6B05-794D-3BD2AE00FE03}"/>
                  </a:ext>
                </a:extLst>
              </p:cNvPr>
              <p:cNvSpPr/>
              <p:nvPr/>
            </p:nvSpPr>
            <p:spPr>
              <a:xfrm>
                <a:off x="5522336" y="218269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53" name="二等辺三角形 152">
                <a:extLst>
                  <a:ext uri="{FF2B5EF4-FFF2-40B4-BE49-F238E27FC236}">
                    <a16:creationId xmlns:a16="http://schemas.microsoft.com/office/drawing/2014/main" id="{215871DB-249C-60A4-E7F5-EBAACF7C0046}"/>
                  </a:ext>
                </a:extLst>
              </p:cNvPr>
              <p:cNvSpPr/>
              <p:nvPr/>
            </p:nvSpPr>
            <p:spPr>
              <a:xfrm>
                <a:off x="5200941"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54" name="二等辺三角形 153">
                <a:extLst>
                  <a:ext uri="{FF2B5EF4-FFF2-40B4-BE49-F238E27FC236}">
                    <a16:creationId xmlns:a16="http://schemas.microsoft.com/office/drawing/2014/main" id="{0067022B-EC80-2204-3BDF-A10F06C02C3A}"/>
                  </a:ext>
                </a:extLst>
              </p:cNvPr>
              <p:cNvSpPr/>
              <p:nvPr/>
            </p:nvSpPr>
            <p:spPr>
              <a:xfrm>
                <a:off x="5368494"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55" name="二等辺三角形 154">
                <a:extLst>
                  <a:ext uri="{FF2B5EF4-FFF2-40B4-BE49-F238E27FC236}">
                    <a16:creationId xmlns:a16="http://schemas.microsoft.com/office/drawing/2014/main" id="{575BB518-8EAA-4CB3-607E-290F44AE68CC}"/>
                  </a:ext>
                </a:extLst>
              </p:cNvPr>
              <p:cNvSpPr/>
              <p:nvPr/>
            </p:nvSpPr>
            <p:spPr>
              <a:xfrm>
                <a:off x="5521767" y="236584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56" name="二等辺三角形 155">
                <a:extLst>
                  <a:ext uri="{FF2B5EF4-FFF2-40B4-BE49-F238E27FC236}">
                    <a16:creationId xmlns:a16="http://schemas.microsoft.com/office/drawing/2014/main" id="{6534C8E8-DA11-BDF6-ED42-C77C32E03C51}"/>
                  </a:ext>
                </a:extLst>
              </p:cNvPr>
              <p:cNvSpPr/>
              <p:nvPr/>
            </p:nvSpPr>
            <p:spPr>
              <a:xfrm>
                <a:off x="5205916"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57" name="二等辺三角形 156">
                <a:extLst>
                  <a:ext uri="{FF2B5EF4-FFF2-40B4-BE49-F238E27FC236}">
                    <a16:creationId xmlns:a16="http://schemas.microsoft.com/office/drawing/2014/main" id="{9850BFF2-73C8-2BAF-DDF0-08D0209D1A8B}"/>
                  </a:ext>
                </a:extLst>
              </p:cNvPr>
              <p:cNvSpPr/>
              <p:nvPr/>
            </p:nvSpPr>
            <p:spPr>
              <a:xfrm>
                <a:off x="5373469"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58" name="二等辺三角形 157">
                <a:extLst>
                  <a:ext uri="{FF2B5EF4-FFF2-40B4-BE49-F238E27FC236}">
                    <a16:creationId xmlns:a16="http://schemas.microsoft.com/office/drawing/2014/main" id="{612D7720-A545-34B1-7EEC-0077865576BE}"/>
                  </a:ext>
                </a:extLst>
              </p:cNvPr>
              <p:cNvSpPr/>
              <p:nvPr/>
            </p:nvSpPr>
            <p:spPr>
              <a:xfrm>
                <a:off x="5526742" y="254396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sp>
        <p:nvSpPr>
          <p:cNvPr id="174" name="正方形/長方形 173">
            <a:extLst>
              <a:ext uri="{FF2B5EF4-FFF2-40B4-BE49-F238E27FC236}">
                <a16:creationId xmlns:a16="http://schemas.microsoft.com/office/drawing/2014/main" id="{075D1F14-948A-833C-4F5B-284E2A58DF71}"/>
              </a:ext>
            </a:extLst>
          </p:cNvPr>
          <p:cNvSpPr/>
          <p:nvPr userDrawn="1"/>
        </p:nvSpPr>
        <p:spPr>
          <a:xfrm>
            <a:off x="6744088" y="4925815"/>
            <a:ext cx="987942" cy="2241805"/>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sp>
        <p:nvSpPr>
          <p:cNvPr id="175" name="正方形/長方形 174">
            <a:extLst>
              <a:ext uri="{FF2B5EF4-FFF2-40B4-BE49-F238E27FC236}">
                <a16:creationId xmlns:a16="http://schemas.microsoft.com/office/drawing/2014/main" id="{54CD220F-5E44-185E-EA14-33216BB1C605}"/>
              </a:ext>
            </a:extLst>
          </p:cNvPr>
          <p:cNvSpPr/>
          <p:nvPr userDrawn="1"/>
        </p:nvSpPr>
        <p:spPr>
          <a:xfrm>
            <a:off x="6709137" y="5568792"/>
            <a:ext cx="1043161" cy="738692"/>
          </a:xfrm>
          <a:prstGeom prst="rect">
            <a:avLst/>
          </a:prstGeom>
        </p:spPr>
        <p:txBody>
          <a:bodyPr wrap="none" lIns="137187" tIns="68594" rIns="137187" bIns="68594">
            <a:spAutoFit/>
          </a:bodyPr>
          <a:lstStyle/>
          <a:p>
            <a:pPr algn="ctr"/>
            <a:r>
              <a:rPr lang="en-US" altLang="ja-JP" sz="2100" dirty="0">
                <a:solidFill>
                  <a:srgbClr val="FFFFFF"/>
                </a:solidFill>
                <a:latin typeface="Calibri"/>
              </a:rPr>
              <a:t>VX link</a:t>
            </a:r>
            <a:endParaRPr lang="en-US" altLang="ja-JP" dirty="0">
              <a:solidFill>
                <a:srgbClr val="FFFFFF"/>
              </a:solidFill>
              <a:latin typeface="Calibri"/>
            </a:endParaRPr>
          </a:p>
          <a:p>
            <a:pPr algn="ctr"/>
            <a:r>
              <a:rPr lang="en-US" altLang="ja-JP" dirty="0">
                <a:solidFill>
                  <a:srgbClr val="FFFFFF"/>
                </a:solidFill>
                <a:latin typeface="Calibri"/>
              </a:rPr>
              <a:t>(NW 0)</a:t>
            </a:r>
            <a:endParaRPr lang="ja-JP" altLang="en-US" dirty="0">
              <a:solidFill>
                <a:srgbClr val="FFFFFF"/>
              </a:solidFill>
              <a:latin typeface="Calibri"/>
            </a:endParaRPr>
          </a:p>
        </p:txBody>
      </p:sp>
      <p:grpSp>
        <p:nvGrpSpPr>
          <p:cNvPr id="176" name="グループ化 175">
            <a:extLst>
              <a:ext uri="{FF2B5EF4-FFF2-40B4-BE49-F238E27FC236}">
                <a16:creationId xmlns:a16="http://schemas.microsoft.com/office/drawing/2014/main" id="{ED09E5A8-BC02-102D-D6FB-FD4BEDB22947}"/>
              </a:ext>
            </a:extLst>
          </p:cNvPr>
          <p:cNvGrpSpPr/>
          <p:nvPr userDrawn="1"/>
        </p:nvGrpSpPr>
        <p:grpSpPr>
          <a:xfrm>
            <a:off x="1531305" y="2730724"/>
            <a:ext cx="6335600" cy="2712664"/>
            <a:chOff x="2017921" y="2369112"/>
            <a:chExt cx="6335600" cy="3610555"/>
          </a:xfrm>
        </p:grpSpPr>
        <p:sp>
          <p:nvSpPr>
            <p:cNvPr id="177" name="正方形/長方形 176">
              <a:extLst>
                <a:ext uri="{FF2B5EF4-FFF2-40B4-BE49-F238E27FC236}">
                  <a16:creationId xmlns:a16="http://schemas.microsoft.com/office/drawing/2014/main" id="{BC7DF14A-BDF6-70C3-BFAE-004C94F5C5AF}"/>
                </a:ext>
              </a:extLst>
            </p:cNvPr>
            <p:cNvSpPr/>
            <p:nvPr/>
          </p:nvSpPr>
          <p:spPr>
            <a:xfrm>
              <a:off x="3568935" y="2791290"/>
              <a:ext cx="3190126" cy="3188377"/>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defRPr/>
              </a:pPr>
              <a:endParaRPr kumimoji="0" lang="en-US" altLang="ja-JP" b="1" kern="0" dirty="0">
                <a:solidFill>
                  <a:srgbClr val="8064A2"/>
                </a:solidFill>
                <a:latin typeface="Calibri"/>
                <a:ea typeface="ＭＳ Ｐゴシック"/>
              </a:endParaRPr>
            </a:p>
          </p:txBody>
        </p:sp>
        <p:sp>
          <p:nvSpPr>
            <p:cNvPr id="178" name="フリーフォーム: 図形 177">
              <a:extLst>
                <a:ext uri="{FF2B5EF4-FFF2-40B4-BE49-F238E27FC236}">
                  <a16:creationId xmlns:a16="http://schemas.microsoft.com/office/drawing/2014/main" id="{D9E915E2-2D47-6C5A-6E60-C734FE0B6B00}"/>
                </a:ext>
              </a:extLst>
            </p:cNvPr>
            <p:cNvSpPr/>
            <p:nvPr/>
          </p:nvSpPr>
          <p:spPr>
            <a:xfrm flipV="1">
              <a:off x="5040952" y="4453430"/>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400"/>
            </a:p>
          </p:txBody>
        </p:sp>
        <p:sp>
          <p:nvSpPr>
            <p:cNvPr id="179" name="フリーフォーム: 図形 178">
              <a:extLst>
                <a:ext uri="{FF2B5EF4-FFF2-40B4-BE49-F238E27FC236}">
                  <a16:creationId xmlns:a16="http://schemas.microsoft.com/office/drawing/2014/main" id="{485487CF-00D0-95B1-CCFE-2A2B658B3644}"/>
                </a:ext>
              </a:extLst>
            </p:cNvPr>
            <p:cNvSpPr/>
            <p:nvPr/>
          </p:nvSpPr>
          <p:spPr>
            <a:xfrm flipV="1">
              <a:off x="5041556" y="4596831"/>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400"/>
            </a:p>
          </p:txBody>
        </p:sp>
        <p:sp>
          <p:nvSpPr>
            <p:cNvPr id="180" name="フリーフォーム: 図形 179">
              <a:extLst>
                <a:ext uri="{FF2B5EF4-FFF2-40B4-BE49-F238E27FC236}">
                  <a16:creationId xmlns:a16="http://schemas.microsoft.com/office/drawing/2014/main" id="{90BA2574-4BEC-DEAB-3D0C-61E7579AAE42}"/>
                </a:ext>
              </a:extLst>
            </p:cNvPr>
            <p:cNvSpPr/>
            <p:nvPr/>
          </p:nvSpPr>
          <p:spPr>
            <a:xfrm flipV="1">
              <a:off x="5038684" y="4718854"/>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400" dirty="0"/>
            </a:p>
          </p:txBody>
        </p:sp>
        <p:sp>
          <p:nvSpPr>
            <p:cNvPr id="181" name="フリーフォーム: 図形 180">
              <a:extLst>
                <a:ext uri="{FF2B5EF4-FFF2-40B4-BE49-F238E27FC236}">
                  <a16:creationId xmlns:a16="http://schemas.microsoft.com/office/drawing/2014/main" id="{382B1647-DB8F-481D-1B72-A98BD5575072}"/>
                </a:ext>
              </a:extLst>
            </p:cNvPr>
            <p:cNvSpPr/>
            <p:nvPr/>
          </p:nvSpPr>
          <p:spPr>
            <a:xfrm flipV="1">
              <a:off x="5038609" y="4854376"/>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400"/>
            </a:p>
          </p:txBody>
        </p:sp>
        <p:sp>
          <p:nvSpPr>
            <p:cNvPr id="182" name="フリーフォーム: 図形 181">
              <a:extLst>
                <a:ext uri="{FF2B5EF4-FFF2-40B4-BE49-F238E27FC236}">
                  <a16:creationId xmlns:a16="http://schemas.microsoft.com/office/drawing/2014/main" id="{44473804-8711-95BB-4F94-720B08E006C2}"/>
                </a:ext>
              </a:extLst>
            </p:cNvPr>
            <p:cNvSpPr/>
            <p:nvPr/>
          </p:nvSpPr>
          <p:spPr>
            <a:xfrm flipV="1">
              <a:off x="5035737" y="4976398"/>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400"/>
            </a:p>
          </p:txBody>
        </p:sp>
        <p:sp>
          <p:nvSpPr>
            <p:cNvPr id="183" name="フリーフォーム: 図形 182">
              <a:extLst>
                <a:ext uri="{FF2B5EF4-FFF2-40B4-BE49-F238E27FC236}">
                  <a16:creationId xmlns:a16="http://schemas.microsoft.com/office/drawing/2014/main" id="{DD76B892-FFB9-03C2-19A3-98FB43BE66F1}"/>
                </a:ext>
              </a:extLst>
            </p:cNvPr>
            <p:cNvSpPr/>
            <p:nvPr/>
          </p:nvSpPr>
          <p:spPr>
            <a:xfrm flipV="1">
              <a:off x="5038609" y="5109654"/>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400"/>
            </a:p>
          </p:txBody>
        </p:sp>
        <p:sp>
          <p:nvSpPr>
            <p:cNvPr id="184" name="フリーフォーム 142">
              <a:extLst>
                <a:ext uri="{FF2B5EF4-FFF2-40B4-BE49-F238E27FC236}">
                  <a16:creationId xmlns:a16="http://schemas.microsoft.com/office/drawing/2014/main" id="{A3339556-CB26-2A89-5AC5-B19A994E0CD1}"/>
                </a:ext>
              </a:extLst>
            </p:cNvPr>
            <p:cNvSpPr/>
            <p:nvPr/>
          </p:nvSpPr>
          <p:spPr>
            <a:xfrm>
              <a:off x="3378157" y="3915180"/>
              <a:ext cx="824901" cy="178743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1270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85" name="フリーフォーム: 図形 184">
              <a:extLst>
                <a:ext uri="{FF2B5EF4-FFF2-40B4-BE49-F238E27FC236}">
                  <a16:creationId xmlns:a16="http://schemas.microsoft.com/office/drawing/2014/main" id="{1757EB60-3027-283A-C6AC-69C4A7F78879}"/>
                </a:ext>
              </a:extLst>
            </p:cNvPr>
            <p:cNvSpPr/>
            <p:nvPr/>
          </p:nvSpPr>
          <p:spPr>
            <a:xfrm flipV="1">
              <a:off x="5043824" y="4331407"/>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400" dirty="0"/>
            </a:p>
          </p:txBody>
        </p:sp>
        <p:sp>
          <p:nvSpPr>
            <p:cNvPr id="186" name="フリーフォーム: 図形 185">
              <a:extLst>
                <a:ext uri="{FF2B5EF4-FFF2-40B4-BE49-F238E27FC236}">
                  <a16:creationId xmlns:a16="http://schemas.microsoft.com/office/drawing/2014/main" id="{95944AEE-E8CB-3C27-A968-2E5BCDFA2BB4}"/>
                </a:ext>
              </a:extLst>
            </p:cNvPr>
            <p:cNvSpPr/>
            <p:nvPr/>
          </p:nvSpPr>
          <p:spPr>
            <a:xfrm>
              <a:off x="3786446" y="5500453"/>
              <a:ext cx="4567075" cy="9785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127000">
              <a:solidFill>
                <a:srgbClr val="934BC9">
                  <a:alpha val="50000"/>
                </a:srgb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400"/>
            </a:p>
          </p:txBody>
        </p:sp>
        <p:sp>
          <p:nvSpPr>
            <p:cNvPr id="187" name="正方形/長方形 186">
              <a:extLst>
                <a:ext uri="{FF2B5EF4-FFF2-40B4-BE49-F238E27FC236}">
                  <a16:creationId xmlns:a16="http://schemas.microsoft.com/office/drawing/2014/main" id="{001EBF63-0579-6DA3-06AA-EF9C2E151789}"/>
                </a:ext>
              </a:extLst>
            </p:cNvPr>
            <p:cNvSpPr/>
            <p:nvPr/>
          </p:nvSpPr>
          <p:spPr>
            <a:xfrm>
              <a:off x="6308687" y="5444489"/>
              <a:ext cx="1708222" cy="353971"/>
            </a:xfrm>
            <a:prstGeom prst="rect">
              <a:avLst/>
            </a:prstGeom>
          </p:spPr>
          <p:txBody>
            <a:bodyPr wrap="square" lIns="137187" tIns="68594" rIns="137187" bIns="68594">
              <a:spAutoFit/>
            </a:bodyPr>
            <a:lstStyle/>
            <a:p>
              <a:pPr defTabSz="7682880" fontAlgn="auto">
                <a:spcBef>
                  <a:spcPts val="0"/>
                </a:spcBef>
                <a:spcAft>
                  <a:spcPts val="0"/>
                </a:spcAft>
              </a:pPr>
              <a:r>
                <a:rPr lang="en-US" altLang="ja-JP" sz="1400" dirty="0">
                  <a:solidFill>
                    <a:prstClr val="black"/>
                  </a:solidFill>
                  <a:latin typeface="Calibri"/>
                  <a:ea typeface="ＭＳ Ｐゴシック"/>
                </a:rPr>
                <a:t>VX link out 8ch</a:t>
              </a:r>
              <a:endParaRPr lang="ja-JP" altLang="en-US" dirty="0">
                <a:solidFill>
                  <a:prstClr val="black"/>
                </a:solidFill>
                <a:latin typeface="Calibri"/>
                <a:ea typeface="ＭＳ Ｐゴシック"/>
              </a:endParaRPr>
            </a:p>
          </p:txBody>
        </p:sp>
        <p:sp>
          <p:nvSpPr>
            <p:cNvPr id="188" name="正方形/長方形 187">
              <a:extLst>
                <a:ext uri="{FF2B5EF4-FFF2-40B4-BE49-F238E27FC236}">
                  <a16:creationId xmlns:a16="http://schemas.microsoft.com/office/drawing/2014/main" id="{70BE08B4-BD99-E794-CBC5-68F21B53812D}"/>
                </a:ext>
              </a:extLst>
            </p:cNvPr>
            <p:cNvSpPr/>
            <p:nvPr/>
          </p:nvSpPr>
          <p:spPr>
            <a:xfrm>
              <a:off x="2516749" y="2369112"/>
              <a:ext cx="1269697" cy="353971"/>
            </a:xfrm>
            <a:prstGeom prst="rect">
              <a:avLst/>
            </a:prstGeom>
          </p:spPr>
          <p:txBody>
            <a:bodyPr wrap="none" lIns="137187" tIns="68594" rIns="137187" bIns="68594">
              <a:spAutoFit/>
            </a:bodyPr>
            <a:lstStyle/>
            <a:p>
              <a:pPr defTabSz="7682880" fontAlgn="auto">
                <a:spcBef>
                  <a:spcPts val="0"/>
                </a:spcBef>
                <a:spcAft>
                  <a:spcPts val="0"/>
                </a:spcAft>
              </a:pPr>
              <a:r>
                <a:rPr lang="en-US" altLang="ja-JP" sz="1400" dirty="0">
                  <a:solidFill>
                    <a:prstClr val="black"/>
                  </a:solidFill>
                  <a:latin typeface="Calibri"/>
                  <a:ea typeface="ＭＳ Ｐゴシック"/>
                </a:rPr>
                <a:t>AUDIO IN 8ch</a:t>
              </a:r>
              <a:endParaRPr lang="ja-JP" altLang="en-US" dirty="0">
                <a:solidFill>
                  <a:prstClr val="black"/>
                </a:solidFill>
                <a:latin typeface="Calibri"/>
                <a:ea typeface="ＭＳ Ｐゴシック"/>
              </a:endParaRPr>
            </a:p>
          </p:txBody>
        </p:sp>
        <p:grpSp>
          <p:nvGrpSpPr>
            <p:cNvPr id="189" name="グループ化 188">
              <a:extLst>
                <a:ext uri="{FF2B5EF4-FFF2-40B4-BE49-F238E27FC236}">
                  <a16:creationId xmlns:a16="http://schemas.microsoft.com/office/drawing/2014/main" id="{29025E91-2403-135C-3C6F-014366AD64A8}"/>
                </a:ext>
              </a:extLst>
            </p:cNvPr>
            <p:cNvGrpSpPr/>
            <p:nvPr/>
          </p:nvGrpSpPr>
          <p:grpSpPr>
            <a:xfrm>
              <a:off x="3378159" y="2849264"/>
              <a:ext cx="2618292" cy="2853357"/>
              <a:chOff x="3378159" y="2849265"/>
              <a:chExt cx="2618292" cy="2829370"/>
            </a:xfrm>
          </p:grpSpPr>
          <p:grpSp>
            <p:nvGrpSpPr>
              <p:cNvPr id="198" name="グループ化 197">
                <a:extLst>
                  <a:ext uri="{FF2B5EF4-FFF2-40B4-BE49-F238E27FC236}">
                    <a16:creationId xmlns:a16="http://schemas.microsoft.com/office/drawing/2014/main" id="{F1375070-76F1-1CE8-6FA4-748F78DCD371}"/>
                  </a:ext>
                </a:extLst>
              </p:cNvPr>
              <p:cNvGrpSpPr/>
              <p:nvPr/>
            </p:nvGrpSpPr>
            <p:grpSpPr>
              <a:xfrm>
                <a:off x="3397103" y="2849265"/>
                <a:ext cx="2599348" cy="2829368"/>
                <a:chOff x="1676396" y="2878427"/>
                <a:chExt cx="1732698" cy="1623509"/>
              </a:xfrm>
            </p:grpSpPr>
            <p:sp>
              <p:nvSpPr>
                <p:cNvPr id="207" name="フリーフォーム 2">
                  <a:extLst>
                    <a:ext uri="{FF2B5EF4-FFF2-40B4-BE49-F238E27FC236}">
                      <a16:creationId xmlns:a16="http://schemas.microsoft.com/office/drawing/2014/main" id="{F203C5A9-849F-5519-F789-2A14E2F9D49A}"/>
                    </a:ext>
                  </a:extLst>
                </p:cNvPr>
                <p:cNvSpPr/>
                <p:nvPr/>
              </p:nvSpPr>
              <p:spPr>
                <a:xfrm>
                  <a:off x="1682380" y="2878427"/>
                  <a:ext cx="1726714" cy="161754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a:effectLst>
                  <a:glow rad="76200">
                    <a:schemeClr val="accent6">
                      <a:lumMod val="75000"/>
                      <a:alpha val="8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08" name="フリーフォーム 99">
                  <a:extLst>
                    <a:ext uri="{FF2B5EF4-FFF2-40B4-BE49-F238E27FC236}">
                      <a16:creationId xmlns:a16="http://schemas.microsoft.com/office/drawing/2014/main" id="{BEF9D87E-D6D7-4851-AB54-EAA88D9300DD}"/>
                    </a:ext>
                  </a:extLst>
                </p:cNvPr>
                <p:cNvSpPr/>
                <p:nvPr/>
              </p:nvSpPr>
              <p:spPr>
                <a:xfrm>
                  <a:off x="1676396" y="2951106"/>
                  <a:ext cx="1650919" cy="1550830"/>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grpSp>
          <p:grpSp>
            <p:nvGrpSpPr>
              <p:cNvPr id="199" name="グループ化 198">
                <a:extLst>
                  <a:ext uri="{FF2B5EF4-FFF2-40B4-BE49-F238E27FC236}">
                    <a16:creationId xmlns:a16="http://schemas.microsoft.com/office/drawing/2014/main" id="{3AC26ABC-D2FF-2F4F-1F31-CF17EB386DB6}"/>
                  </a:ext>
                </a:extLst>
              </p:cNvPr>
              <p:cNvGrpSpPr/>
              <p:nvPr/>
            </p:nvGrpSpPr>
            <p:grpSpPr>
              <a:xfrm>
                <a:off x="3397104" y="3102096"/>
                <a:ext cx="2349974" cy="2576539"/>
                <a:chOff x="1687754" y="3046911"/>
                <a:chExt cx="1555111" cy="1679725"/>
              </a:xfrm>
            </p:grpSpPr>
            <p:sp>
              <p:nvSpPr>
                <p:cNvPr id="203" name="フリーフォーム 137">
                  <a:extLst>
                    <a:ext uri="{FF2B5EF4-FFF2-40B4-BE49-F238E27FC236}">
                      <a16:creationId xmlns:a16="http://schemas.microsoft.com/office/drawing/2014/main" id="{235E8843-0051-3408-D98D-6FD7F6A2D546}"/>
                    </a:ext>
                  </a:extLst>
                </p:cNvPr>
                <p:cNvSpPr/>
                <p:nvPr/>
              </p:nvSpPr>
              <p:spPr>
                <a:xfrm>
                  <a:off x="1693694" y="3046911"/>
                  <a:ext cx="1549171" cy="167294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04" name="フリーフォーム 138">
                  <a:extLst>
                    <a:ext uri="{FF2B5EF4-FFF2-40B4-BE49-F238E27FC236}">
                      <a16:creationId xmlns:a16="http://schemas.microsoft.com/office/drawing/2014/main" id="{A05AF2E6-3D29-C63F-9D98-188AC1454CD3}"/>
                    </a:ext>
                  </a:extLst>
                </p:cNvPr>
                <p:cNvSpPr/>
                <p:nvPr/>
              </p:nvSpPr>
              <p:spPr>
                <a:xfrm>
                  <a:off x="1693694" y="3119589"/>
                  <a:ext cx="1485082" cy="1600270"/>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05" name="フリーフォーム 139">
                  <a:extLst>
                    <a:ext uri="{FF2B5EF4-FFF2-40B4-BE49-F238E27FC236}">
                      <a16:creationId xmlns:a16="http://schemas.microsoft.com/office/drawing/2014/main" id="{30CF1E96-7B39-5C07-05BE-E7BA3642630E}"/>
                    </a:ext>
                  </a:extLst>
                </p:cNvPr>
                <p:cNvSpPr/>
                <p:nvPr/>
              </p:nvSpPr>
              <p:spPr>
                <a:xfrm>
                  <a:off x="1693694" y="3185171"/>
                  <a:ext cx="1411255" cy="153468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06" name="フリーフォーム 140">
                  <a:extLst>
                    <a:ext uri="{FF2B5EF4-FFF2-40B4-BE49-F238E27FC236}">
                      <a16:creationId xmlns:a16="http://schemas.microsoft.com/office/drawing/2014/main" id="{60D8ED58-F1D4-4279-D5C6-13E37DAC7E52}"/>
                    </a:ext>
                  </a:extLst>
                </p:cNvPr>
                <p:cNvSpPr/>
                <p:nvPr/>
              </p:nvSpPr>
              <p:spPr>
                <a:xfrm>
                  <a:off x="1687754" y="3257851"/>
                  <a:ext cx="1353105" cy="146878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grpSp>
          <p:grpSp>
            <p:nvGrpSpPr>
              <p:cNvPr id="200" name="グループ化 199">
                <a:extLst>
                  <a:ext uri="{FF2B5EF4-FFF2-40B4-BE49-F238E27FC236}">
                    <a16:creationId xmlns:a16="http://schemas.microsoft.com/office/drawing/2014/main" id="{70966B76-B76B-1D2A-4345-98516E8E099C}"/>
                  </a:ext>
                </a:extLst>
              </p:cNvPr>
              <p:cNvGrpSpPr/>
              <p:nvPr/>
            </p:nvGrpSpPr>
            <p:grpSpPr>
              <a:xfrm>
                <a:off x="3378159" y="3558673"/>
                <a:ext cx="1940979" cy="2109570"/>
                <a:chOff x="1543076" y="3351168"/>
                <a:chExt cx="1404362" cy="1405800"/>
              </a:xfrm>
            </p:grpSpPr>
            <p:sp>
              <p:nvSpPr>
                <p:cNvPr id="201" name="フリーフォーム 142">
                  <a:extLst>
                    <a:ext uri="{FF2B5EF4-FFF2-40B4-BE49-F238E27FC236}">
                      <a16:creationId xmlns:a16="http://schemas.microsoft.com/office/drawing/2014/main" id="{5E2411AB-D6CB-BE13-3E4F-BBC82075F41B}"/>
                    </a:ext>
                  </a:extLst>
                </p:cNvPr>
                <p:cNvSpPr/>
                <p:nvPr/>
              </p:nvSpPr>
              <p:spPr>
                <a:xfrm>
                  <a:off x="1543076" y="3351168"/>
                  <a:ext cx="1404362" cy="1405799"/>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02" name="フリーフォーム 143">
                  <a:extLst>
                    <a:ext uri="{FF2B5EF4-FFF2-40B4-BE49-F238E27FC236}">
                      <a16:creationId xmlns:a16="http://schemas.microsoft.com/office/drawing/2014/main" id="{30C1B308-378B-50B9-5F0C-8024DA22FCD8}"/>
                    </a:ext>
                  </a:extLst>
                </p:cNvPr>
                <p:cNvSpPr/>
                <p:nvPr/>
              </p:nvSpPr>
              <p:spPr>
                <a:xfrm>
                  <a:off x="1549659" y="3441309"/>
                  <a:ext cx="1319508" cy="1315659"/>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grpSp>
        </p:grpSp>
        <p:sp>
          <p:nvSpPr>
            <p:cNvPr id="190" name="角丸四角形 60">
              <a:extLst>
                <a:ext uri="{FF2B5EF4-FFF2-40B4-BE49-F238E27FC236}">
                  <a16:creationId xmlns:a16="http://schemas.microsoft.com/office/drawing/2014/main" id="{D5AA9BE6-5C9C-F989-9970-61EE7B27F120}"/>
                </a:ext>
              </a:extLst>
            </p:cNvPr>
            <p:cNvSpPr/>
            <p:nvPr/>
          </p:nvSpPr>
          <p:spPr>
            <a:xfrm>
              <a:off x="5102709" y="3764958"/>
              <a:ext cx="963997" cy="281829"/>
            </a:xfrm>
            <a:prstGeom prst="roundRect">
              <a:avLst/>
            </a:prstGeom>
            <a:solidFill>
              <a:srgbClr val="00B0F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dirty="0"/>
                <a:t>MIX</a:t>
              </a:r>
              <a:endParaRPr lang="ja-JP" altLang="en-US" dirty="0"/>
            </a:p>
          </p:txBody>
        </p:sp>
        <p:sp>
          <p:nvSpPr>
            <p:cNvPr id="191" name="正方形/長方形 190">
              <a:extLst>
                <a:ext uri="{FF2B5EF4-FFF2-40B4-BE49-F238E27FC236}">
                  <a16:creationId xmlns:a16="http://schemas.microsoft.com/office/drawing/2014/main" id="{C4BDEEAE-E31F-B307-D739-B1E4E814895F}"/>
                </a:ext>
              </a:extLst>
            </p:cNvPr>
            <p:cNvSpPr/>
            <p:nvPr/>
          </p:nvSpPr>
          <p:spPr>
            <a:xfrm>
              <a:off x="5729733" y="2387598"/>
              <a:ext cx="2132485" cy="471135"/>
            </a:xfrm>
            <a:prstGeom prst="rect">
              <a:avLst/>
            </a:prstGeom>
          </p:spPr>
          <p:txBody>
            <a:bodyPr wrap="square" lIns="137187" tIns="68594" rIns="137187" bIns="68594">
              <a:spAutoFit/>
            </a:bodyPr>
            <a:lstStyle/>
            <a:p>
              <a:pPr defTabSz="7682880" fontAlgn="auto">
                <a:spcBef>
                  <a:spcPts val="0"/>
                </a:spcBef>
                <a:spcAft>
                  <a:spcPts val="0"/>
                </a:spcAft>
              </a:pPr>
              <a:r>
                <a:rPr lang="en-US" altLang="ja-JP" sz="1400" b="1" dirty="0">
                  <a:solidFill>
                    <a:srgbClr val="BA8CDC"/>
                  </a:solidFill>
                  <a:latin typeface="Calibri"/>
                  <a:ea typeface="ＭＳ Ｐゴシック"/>
                </a:rPr>
                <a:t>VX-3000PM(0)</a:t>
              </a:r>
              <a:endParaRPr lang="ja-JP" altLang="en-US" sz="1400" b="1" dirty="0">
                <a:solidFill>
                  <a:srgbClr val="BA8CDC"/>
                </a:solidFill>
                <a:latin typeface="Calibri"/>
                <a:ea typeface="ＭＳ Ｐゴシック"/>
              </a:endParaRPr>
            </a:p>
          </p:txBody>
        </p:sp>
        <p:sp>
          <p:nvSpPr>
            <p:cNvPr id="192" name="角丸四角形 164">
              <a:extLst>
                <a:ext uri="{FF2B5EF4-FFF2-40B4-BE49-F238E27FC236}">
                  <a16:creationId xmlns:a16="http://schemas.microsoft.com/office/drawing/2014/main" id="{A8153354-4993-6BF1-B16A-613F8C7EE2F4}"/>
                </a:ext>
              </a:extLst>
            </p:cNvPr>
            <p:cNvSpPr/>
            <p:nvPr/>
          </p:nvSpPr>
          <p:spPr>
            <a:xfrm>
              <a:off x="3865380" y="4137393"/>
              <a:ext cx="2538744" cy="1650589"/>
            </a:xfrm>
            <a:prstGeom prst="roundRect">
              <a:avLst>
                <a:gd name="adj" fmla="val 6795"/>
              </a:avLst>
            </a:prstGeom>
            <a:gradFill flip="none" rotWithShape="1">
              <a:gsLst>
                <a:gs pos="82000">
                  <a:srgbClr val="002060">
                    <a:alpha val="14000"/>
                  </a:srgbClr>
                </a:gs>
                <a:gs pos="100000">
                  <a:srgbClr val="002060"/>
                </a:gs>
              </a:gsLst>
              <a:path path="rect">
                <a:fillToRect l="50000" t="50000" r="50000" b="50000"/>
              </a:path>
              <a:tileRect/>
            </a:gradFill>
            <a:ln/>
          </p:spPr>
          <p:style>
            <a:lnRef idx="0">
              <a:schemeClr val="accent5"/>
            </a:lnRef>
            <a:fillRef idx="3">
              <a:schemeClr val="accent5"/>
            </a:fillRef>
            <a:effectRef idx="3">
              <a:schemeClr val="accent5"/>
            </a:effectRef>
            <a:fontRef idx="minor">
              <a:schemeClr val="lt1"/>
            </a:fontRef>
          </p:style>
          <p:txBody>
            <a:bodyPr lIns="137187" tIns="68594" rIns="137187" bIns="68594" rtlCol="0" anchor="ctr"/>
            <a:lstStyle/>
            <a:p>
              <a:pPr algn="ctr" defTabSz="7682880" fontAlgn="auto">
                <a:spcBef>
                  <a:spcPts val="0"/>
                </a:spcBef>
                <a:spcAft>
                  <a:spcPts val="0"/>
                </a:spcAft>
                <a:defRPr/>
              </a:pPr>
              <a:r>
                <a:rPr kumimoji="0" lang="en-US" altLang="ja-JP" sz="2400" b="1" kern="0" dirty="0">
                  <a:solidFill>
                    <a:srgbClr val="002060"/>
                  </a:solidFill>
                  <a:ea typeface="ＭＳ Ｐゴシック"/>
                </a:rPr>
                <a:t>Matrix</a:t>
              </a:r>
            </a:p>
          </p:txBody>
        </p:sp>
        <p:sp>
          <p:nvSpPr>
            <p:cNvPr id="193" name="角丸四角形 71">
              <a:extLst>
                <a:ext uri="{FF2B5EF4-FFF2-40B4-BE49-F238E27FC236}">
                  <a16:creationId xmlns:a16="http://schemas.microsoft.com/office/drawing/2014/main" id="{76B0D617-0EA2-FC52-60B6-7DF1269C1984}"/>
                </a:ext>
              </a:extLst>
            </p:cNvPr>
            <p:cNvSpPr/>
            <p:nvPr/>
          </p:nvSpPr>
          <p:spPr>
            <a:xfrm>
              <a:off x="3860002" y="2773415"/>
              <a:ext cx="503218" cy="1008750"/>
            </a:xfrm>
            <a:prstGeom prst="roundRect">
              <a:avLst>
                <a:gd name="adj" fmla="val 12537"/>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sz="1400" b="1" dirty="0">
                  <a:solidFill>
                    <a:srgbClr val="FFFFFF"/>
                  </a:solidFill>
                </a:rPr>
                <a:t>VOX</a:t>
              </a:r>
            </a:p>
          </p:txBody>
        </p:sp>
        <p:sp>
          <p:nvSpPr>
            <p:cNvPr id="194" name="正方形/長方形 193">
              <a:extLst>
                <a:ext uri="{FF2B5EF4-FFF2-40B4-BE49-F238E27FC236}">
                  <a16:creationId xmlns:a16="http://schemas.microsoft.com/office/drawing/2014/main" id="{B6421F24-134E-319B-258A-34EB63E82ABC}"/>
                </a:ext>
              </a:extLst>
            </p:cNvPr>
            <p:cNvSpPr/>
            <p:nvPr/>
          </p:nvSpPr>
          <p:spPr>
            <a:xfrm>
              <a:off x="6333866" y="3932002"/>
              <a:ext cx="1814968" cy="353971"/>
            </a:xfrm>
            <a:prstGeom prst="rect">
              <a:avLst/>
            </a:prstGeom>
          </p:spPr>
          <p:txBody>
            <a:bodyPr wrap="square" lIns="137187" tIns="68594" rIns="137187" bIns="68594">
              <a:spAutoFit/>
            </a:bodyPr>
            <a:lstStyle/>
            <a:p>
              <a:pPr defTabSz="7682880" fontAlgn="auto">
                <a:spcBef>
                  <a:spcPts val="0"/>
                </a:spcBef>
                <a:spcAft>
                  <a:spcPts val="0"/>
                </a:spcAft>
              </a:pPr>
              <a:r>
                <a:rPr lang="en-US" altLang="ja-JP" sz="1400" dirty="0">
                  <a:solidFill>
                    <a:prstClr val="black"/>
                  </a:solidFill>
                  <a:latin typeface="Calibri"/>
                  <a:ea typeface="ＭＳ Ｐゴシック"/>
                </a:rPr>
                <a:t>Unicast out 7ch</a:t>
              </a:r>
              <a:endParaRPr lang="ja-JP" altLang="en-US" dirty="0">
                <a:solidFill>
                  <a:prstClr val="black"/>
                </a:solidFill>
                <a:latin typeface="Calibri"/>
                <a:ea typeface="ＭＳ Ｐゴシック"/>
              </a:endParaRPr>
            </a:p>
          </p:txBody>
        </p:sp>
        <p:sp>
          <p:nvSpPr>
            <p:cNvPr id="195" name="角丸四角形 71">
              <a:extLst>
                <a:ext uri="{FF2B5EF4-FFF2-40B4-BE49-F238E27FC236}">
                  <a16:creationId xmlns:a16="http://schemas.microsoft.com/office/drawing/2014/main" id="{67E14F05-850B-964B-7916-530E1DC905F3}"/>
                </a:ext>
              </a:extLst>
            </p:cNvPr>
            <p:cNvSpPr/>
            <p:nvPr/>
          </p:nvSpPr>
          <p:spPr>
            <a:xfrm>
              <a:off x="3474418" y="2780811"/>
              <a:ext cx="286441" cy="1008750"/>
            </a:xfrm>
            <a:prstGeom prst="roundRect">
              <a:avLst>
                <a:gd name="adj" fmla="val 12537"/>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sz="1400" b="1" dirty="0">
                  <a:solidFill>
                    <a:srgbClr val="FFFFFF"/>
                  </a:solidFill>
                </a:rPr>
                <a:t>VR</a:t>
              </a:r>
            </a:p>
          </p:txBody>
        </p:sp>
        <p:sp>
          <p:nvSpPr>
            <p:cNvPr id="196" name="正方形/長方形 195">
              <a:extLst>
                <a:ext uri="{FF2B5EF4-FFF2-40B4-BE49-F238E27FC236}">
                  <a16:creationId xmlns:a16="http://schemas.microsoft.com/office/drawing/2014/main" id="{8D39CBBC-C62B-17BF-0897-22566F32FA2B}"/>
                </a:ext>
              </a:extLst>
            </p:cNvPr>
            <p:cNvSpPr/>
            <p:nvPr/>
          </p:nvSpPr>
          <p:spPr>
            <a:xfrm>
              <a:off x="2017921" y="3890515"/>
              <a:ext cx="1786379" cy="353971"/>
            </a:xfrm>
            <a:prstGeom prst="rect">
              <a:avLst/>
            </a:prstGeom>
          </p:spPr>
          <p:txBody>
            <a:bodyPr wrap="square" lIns="137187" tIns="68594" rIns="137187" bIns="68594">
              <a:spAutoFit/>
            </a:bodyPr>
            <a:lstStyle/>
            <a:p>
              <a:pPr algn="r" defTabSz="7682880" fontAlgn="auto">
                <a:spcBef>
                  <a:spcPts val="0"/>
                </a:spcBef>
                <a:spcAft>
                  <a:spcPts val="0"/>
                </a:spcAft>
              </a:pPr>
              <a:r>
                <a:rPr lang="en-US" altLang="ja-JP" sz="1400" dirty="0">
                  <a:solidFill>
                    <a:prstClr val="black"/>
                  </a:solidFill>
                  <a:latin typeface="Calibri"/>
                  <a:ea typeface="ＭＳ Ｐゴシック"/>
                </a:rPr>
                <a:t>Unicast in 7ch</a:t>
              </a:r>
              <a:endParaRPr lang="ja-JP" altLang="en-US" dirty="0">
                <a:solidFill>
                  <a:prstClr val="black"/>
                </a:solidFill>
                <a:latin typeface="Calibri"/>
                <a:ea typeface="ＭＳ Ｐゴシック"/>
              </a:endParaRPr>
            </a:p>
          </p:txBody>
        </p:sp>
        <p:sp>
          <p:nvSpPr>
            <p:cNvPr id="197" name="正方形/長方形 196">
              <a:extLst>
                <a:ext uri="{FF2B5EF4-FFF2-40B4-BE49-F238E27FC236}">
                  <a16:creationId xmlns:a16="http://schemas.microsoft.com/office/drawing/2014/main" id="{6591CC26-2C0F-BCDC-129C-400E658270FE}"/>
                </a:ext>
              </a:extLst>
            </p:cNvPr>
            <p:cNvSpPr/>
            <p:nvPr/>
          </p:nvSpPr>
          <p:spPr>
            <a:xfrm>
              <a:off x="2933077" y="2596883"/>
              <a:ext cx="525519" cy="471135"/>
            </a:xfrm>
            <a:prstGeom prst="rect">
              <a:avLst/>
            </a:prstGeom>
          </p:spPr>
          <p:txBody>
            <a:bodyPr wrap="none" lIns="137187" tIns="68594" rIns="137187" bIns="68594">
              <a:spAutoFit/>
            </a:bodyPr>
            <a:lstStyle/>
            <a:p>
              <a:pPr defTabSz="7682880" fontAlgn="auto">
                <a:spcBef>
                  <a:spcPts val="0"/>
                </a:spcBef>
                <a:spcAft>
                  <a:spcPts val="0"/>
                </a:spcAft>
              </a:pPr>
              <a:r>
                <a:rPr lang="en-US" altLang="ja-JP" sz="1400" b="1" dirty="0">
                  <a:solidFill>
                    <a:schemeClr val="accent6">
                      <a:lumMod val="75000"/>
                    </a:schemeClr>
                  </a:solidFill>
                  <a:latin typeface="Calibri"/>
                  <a:ea typeface="ＭＳ Ｐゴシック"/>
                </a:rPr>
                <a:t>AI1</a:t>
              </a:r>
              <a:endParaRPr lang="ja-JP" altLang="en-US" b="1" dirty="0">
                <a:solidFill>
                  <a:schemeClr val="accent6">
                    <a:lumMod val="75000"/>
                  </a:schemeClr>
                </a:solidFill>
                <a:latin typeface="Calibri"/>
                <a:ea typeface="ＭＳ Ｐゴシック"/>
              </a:endParaRPr>
            </a:p>
          </p:txBody>
        </p:sp>
      </p:grpSp>
      <p:grpSp>
        <p:nvGrpSpPr>
          <p:cNvPr id="211" name="グループ化 210">
            <a:extLst>
              <a:ext uri="{FF2B5EF4-FFF2-40B4-BE49-F238E27FC236}">
                <a16:creationId xmlns:a16="http://schemas.microsoft.com/office/drawing/2014/main" id="{C67094F6-2BEC-F75A-F2F8-47F46EBC55AC}"/>
              </a:ext>
            </a:extLst>
          </p:cNvPr>
          <p:cNvGrpSpPr/>
          <p:nvPr userDrawn="1"/>
        </p:nvGrpSpPr>
        <p:grpSpPr>
          <a:xfrm>
            <a:off x="11095853" y="4667707"/>
            <a:ext cx="3467797" cy="703673"/>
            <a:chOff x="7048584" y="6164088"/>
            <a:chExt cx="5077202" cy="1246599"/>
          </a:xfrm>
        </p:grpSpPr>
        <p:sp>
          <p:nvSpPr>
            <p:cNvPr id="212" name="正方形/長方形 211">
              <a:extLst>
                <a:ext uri="{FF2B5EF4-FFF2-40B4-BE49-F238E27FC236}">
                  <a16:creationId xmlns:a16="http://schemas.microsoft.com/office/drawing/2014/main" id="{BFA36C2D-180D-90FB-3C84-CABA95E7FFDC}"/>
                </a:ext>
              </a:extLst>
            </p:cNvPr>
            <p:cNvSpPr/>
            <p:nvPr/>
          </p:nvSpPr>
          <p:spPr>
            <a:xfrm>
              <a:off x="7048584" y="6478979"/>
              <a:ext cx="2191982" cy="559886"/>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sz="1400" dirty="0">
                <a:solidFill>
                  <a:srgbClr val="FFFFFF"/>
                </a:solidFill>
              </a:endParaRPr>
            </a:p>
          </p:txBody>
        </p:sp>
        <p:grpSp>
          <p:nvGrpSpPr>
            <p:cNvPr id="213" name="グループ化 212">
              <a:extLst>
                <a:ext uri="{FF2B5EF4-FFF2-40B4-BE49-F238E27FC236}">
                  <a16:creationId xmlns:a16="http://schemas.microsoft.com/office/drawing/2014/main" id="{C7359D67-6FC9-7AB9-21E3-4F0221D1440C}"/>
                </a:ext>
              </a:extLst>
            </p:cNvPr>
            <p:cNvGrpSpPr/>
            <p:nvPr/>
          </p:nvGrpSpPr>
          <p:grpSpPr>
            <a:xfrm>
              <a:off x="8723547" y="6164088"/>
              <a:ext cx="3402239" cy="1246599"/>
              <a:chOff x="3456232" y="1872217"/>
              <a:chExt cx="2267897" cy="830724"/>
            </a:xfrm>
          </p:grpSpPr>
          <p:grpSp>
            <p:nvGrpSpPr>
              <p:cNvPr id="214" name="グループ化 213">
                <a:extLst>
                  <a:ext uri="{FF2B5EF4-FFF2-40B4-BE49-F238E27FC236}">
                    <a16:creationId xmlns:a16="http://schemas.microsoft.com/office/drawing/2014/main" id="{29D6832E-407A-A568-DBFD-2EE2A3D4A389}"/>
                  </a:ext>
                </a:extLst>
              </p:cNvPr>
              <p:cNvGrpSpPr/>
              <p:nvPr/>
            </p:nvGrpSpPr>
            <p:grpSpPr>
              <a:xfrm>
                <a:off x="3456232" y="1872217"/>
                <a:ext cx="2267897" cy="830724"/>
                <a:chOff x="35308443" y="2489481"/>
                <a:chExt cx="4017718" cy="1471679"/>
              </a:xfrm>
            </p:grpSpPr>
            <p:grpSp>
              <p:nvGrpSpPr>
                <p:cNvPr id="227" name="グループ化 226">
                  <a:extLst>
                    <a:ext uri="{FF2B5EF4-FFF2-40B4-BE49-F238E27FC236}">
                      <a16:creationId xmlns:a16="http://schemas.microsoft.com/office/drawing/2014/main" id="{FF5D0A32-ECF0-26BD-A6F0-C9651BCCE8E6}"/>
                    </a:ext>
                  </a:extLst>
                </p:cNvPr>
                <p:cNvGrpSpPr/>
                <p:nvPr/>
              </p:nvGrpSpPr>
              <p:grpSpPr>
                <a:xfrm>
                  <a:off x="35408730" y="2489481"/>
                  <a:ext cx="3917431" cy="1471679"/>
                  <a:chOff x="31795888" y="3259494"/>
                  <a:chExt cx="3917431" cy="1471679"/>
                </a:xfrm>
              </p:grpSpPr>
              <p:sp>
                <p:nvSpPr>
                  <p:cNvPr id="229" name="正方形/長方形 228">
                    <a:extLst>
                      <a:ext uri="{FF2B5EF4-FFF2-40B4-BE49-F238E27FC236}">
                        <a16:creationId xmlns:a16="http://schemas.microsoft.com/office/drawing/2014/main" id="{E347439F-AD5A-956F-BF4D-1F926ABB4312}"/>
                      </a:ext>
                    </a:extLst>
                  </p:cNvPr>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ja-JP" altLang="en-US" sz="1400" b="1" kern="0" dirty="0">
                      <a:solidFill>
                        <a:srgbClr val="8064A2"/>
                      </a:solidFill>
                      <a:latin typeface="Calibri"/>
                      <a:ea typeface="ＭＳ Ｐゴシック"/>
                    </a:endParaRPr>
                  </a:p>
                </p:txBody>
              </p:sp>
              <p:grpSp>
                <p:nvGrpSpPr>
                  <p:cNvPr id="230" name="グループ化 229">
                    <a:extLst>
                      <a:ext uri="{FF2B5EF4-FFF2-40B4-BE49-F238E27FC236}">
                        <a16:creationId xmlns:a16="http://schemas.microsoft.com/office/drawing/2014/main" id="{F144E699-88B3-AF9D-1902-5529CF3A5892}"/>
                      </a:ext>
                    </a:extLst>
                  </p:cNvPr>
                  <p:cNvGrpSpPr/>
                  <p:nvPr/>
                </p:nvGrpSpPr>
                <p:grpSpPr>
                  <a:xfrm>
                    <a:off x="32021585" y="3331392"/>
                    <a:ext cx="3691734" cy="292937"/>
                    <a:chOff x="31792985" y="3331392"/>
                    <a:chExt cx="3691734" cy="292937"/>
                  </a:xfrm>
                </p:grpSpPr>
                <p:sp>
                  <p:nvSpPr>
                    <p:cNvPr id="240" name="フリーフォーム 180">
                      <a:extLst>
                        <a:ext uri="{FF2B5EF4-FFF2-40B4-BE49-F238E27FC236}">
                          <a16:creationId xmlns:a16="http://schemas.microsoft.com/office/drawing/2014/main" id="{C1E59BE9-CD7A-C7E1-E35C-E1AD043321D4}"/>
                        </a:ext>
                      </a:extLst>
                    </p:cNvPr>
                    <p:cNvSpPr/>
                    <p:nvPr/>
                  </p:nvSpPr>
                  <p:spPr>
                    <a:xfrm>
                      <a:off x="31792985" y="3476729"/>
                      <a:ext cx="3691734" cy="880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algn="ctr" defTabSz="7682880" fontAlgn="auto">
                        <a:spcBef>
                          <a:spcPts val="0"/>
                        </a:spcBef>
                        <a:spcAft>
                          <a:spcPts val="0"/>
                        </a:spcAft>
                      </a:pPr>
                      <a:endParaRPr kumimoji="0" lang="ja-JP" altLang="en-US" sz="8000" kern="0" dirty="0">
                        <a:solidFill>
                          <a:prstClr val="white"/>
                        </a:solidFill>
                        <a:latin typeface="Calibri"/>
                        <a:ea typeface="ＭＳ Ｐゴシック"/>
                      </a:endParaRPr>
                    </a:p>
                  </p:txBody>
                </p:sp>
                <p:sp>
                  <p:nvSpPr>
                    <p:cNvPr id="241" name="角丸四角形 181">
                      <a:extLst>
                        <a:ext uri="{FF2B5EF4-FFF2-40B4-BE49-F238E27FC236}">
                          <a16:creationId xmlns:a16="http://schemas.microsoft.com/office/drawing/2014/main" id="{52185E69-F57D-A4D1-0575-A91D3C0D67D8}"/>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grpSp>
              <p:grpSp>
                <p:nvGrpSpPr>
                  <p:cNvPr id="231" name="グループ化 230">
                    <a:extLst>
                      <a:ext uri="{FF2B5EF4-FFF2-40B4-BE49-F238E27FC236}">
                        <a16:creationId xmlns:a16="http://schemas.microsoft.com/office/drawing/2014/main" id="{0E528BAC-F2D6-DED5-7663-5209EF74681E}"/>
                      </a:ext>
                    </a:extLst>
                  </p:cNvPr>
                  <p:cNvGrpSpPr/>
                  <p:nvPr/>
                </p:nvGrpSpPr>
                <p:grpSpPr>
                  <a:xfrm>
                    <a:off x="32021585" y="3653970"/>
                    <a:ext cx="3691734" cy="292937"/>
                    <a:chOff x="31792985" y="3331392"/>
                    <a:chExt cx="3691734" cy="292937"/>
                  </a:xfrm>
                </p:grpSpPr>
                <p:sp>
                  <p:nvSpPr>
                    <p:cNvPr id="238" name="フリーフォーム 178">
                      <a:extLst>
                        <a:ext uri="{FF2B5EF4-FFF2-40B4-BE49-F238E27FC236}">
                          <a16:creationId xmlns:a16="http://schemas.microsoft.com/office/drawing/2014/main" id="{A6ABA60F-C621-5855-0621-5B90EB799A6A}"/>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a:glow rad="101600">
                        <a:schemeClr val="accent6">
                          <a:lumMod val="75000"/>
                          <a:alpha val="60000"/>
                        </a:schemeClr>
                      </a:glow>
                    </a:effectLst>
                  </p:spPr>
                  <p:txBody>
                    <a:bodyPr rtlCol="0" anchor="ctr"/>
                    <a:lstStyle/>
                    <a:p>
                      <a:pPr algn="ctr" defTabSz="7682880" fontAlgn="auto">
                        <a:spcBef>
                          <a:spcPts val="0"/>
                        </a:spcBef>
                        <a:spcAft>
                          <a:spcPts val="0"/>
                        </a:spcAft>
                      </a:pPr>
                      <a:endParaRPr kumimoji="0" lang="ja-JP" altLang="en-US" sz="8000" kern="0" dirty="0">
                        <a:solidFill>
                          <a:prstClr val="white"/>
                        </a:solidFill>
                        <a:latin typeface="Calibri"/>
                        <a:ea typeface="ＭＳ Ｐゴシック"/>
                      </a:endParaRPr>
                    </a:p>
                  </p:txBody>
                </p:sp>
                <p:sp>
                  <p:nvSpPr>
                    <p:cNvPr id="239" name="角丸四角形 179">
                      <a:extLst>
                        <a:ext uri="{FF2B5EF4-FFF2-40B4-BE49-F238E27FC236}">
                          <a16:creationId xmlns:a16="http://schemas.microsoft.com/office/drawing/2014/main" id="{C6564005-7D56-CD95-98E9-15E12E191983}"/>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grpSp>
              <p:grpSp>
                <p:nvGrpSpPr>
                  <p:cNvPr id="232" name="グループ化 231">
                    <a:extLst>
                      <a:ext uri="{FF2B5EF4-FFF2-40B4-BE49-F238E27FC236}">
                        <a16:creationId xmlns:a16="http://schemas.microsoft.com/office/drawing/2014/main" id="{8181A387-531B-CDD1-E601-4169C94B20E2}"/>
                      </a:ext>
                    </a:extLst>
                  </p:cNvPr>
                  <p:cNvGrpSpPr/>
                  <p:nvPr/>
                </p:nvGrpSpPr>
                <p:grpSpPr>
                  <a:xfrm>
                    <a:off x="32021585" y="3976548"/>
                    <a:ext cx="3691734" cy="292937"/>
                    <a:chOff x="31792985" y="3331392"/>
                    <a:chExt cx="3691734" cy="292937"/>
                  </a:xfrm>
                </p:grpSpPr>
                <p:sp>
                  <p:nvSpPr>
                    <p:cNvPr id="236" name="フリーフォーム 176">
                      <a:extLst>
                        <a:ext uri="{FF2B5EF4-FFF2-40B4-BE49-F238E27FC236}">
                          <a16:creationId xmlns:a16="http://schemas.microsoft.com/office/drawing/2014/main" id="{CFB6929E-FB88-9AE6-A748-08F09541B5A9}"/>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8000" kern="0" dirty="0">
                        <a:solidFill>
                          <a:prstClr val="white"/>
                        </a:solidFill>
                        <a:latin typeface="Calibri"/>
                        <a:ea typeface="ＭＳ Ｐゴシック"/>
                      </a:endParaRPr>
                    </a:p>
                  </p:txBody>
                </p:sp>
                <p:sp>
                  <p:nvSpPr>
                    <p:cNvPr id="237" name="角丸四角形 177">
                      <a:extLst>
                        <a:ext uri="{FF2B5EF4-FFF2-40B4-BE49-F238E27FC236}">
                          <a16:creationId xmlns:a16="http://schemas.microsoft.com/office/drawing/2014/main" id="{2ABB119F-D92F-27A7-6CD3-5048881A01A2}"/>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grpSp>
              <p:grpSp>
                <p:nvGrpSpPr>
                  <p:cNvPr id="233" name="グループ化 232">
                    <a:extLst>
                      <a:ext uri="{FF2B5EF4-FFF2-40B4-BE49-F238E27FC236}">
                        <a16:creationId xmlns:a16="http://schemas.microsoft.com/office/drawing/2014/main" id="{E577F086-72F9-D97A-EAAB-49B8DC632147}"/>
                      </a:ext>
                    </a:extLst>
                  </p:cNvPr>
                  <p:cNvGrpSpPr/>
                  <p:nvPr/>
                </p:nvGrpSpPr>
                <p:grpSpPr>
                  <a:xfrm>
                    <a:off x="32021585" y="4299125"/>
                    <a:ext cx="3691734" cy="292937"/>
                    <a:chOff x="31792985" y="3331392"/>
                    <a:chExt cx="3691734" cy="292937"/>
                  </a:xfrm>
                </p:grpSpPr>
                <p:sp>
                  <p:nvSpPr>
                    <p:cNvPr id="234" name="フリーフォーム 174">
                      <a:extLst>
                        <a:ext uri="{FF2B5EF4-FFF2-40B4-BE49-F238E27FC236}">
                          <a16:creationId xmlns:a16="http://schemas.microsoft.com/office/drawing/2014/main" id="{B779F88D-22B5-8AAE-B49F-3F18DCEAFD74}"/>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8000" kern="0" dirty="0">
                        <a:solidFill>
                          <a:prstClr val="white"/>
                        </a:solidFill>
                        <a:latin typeface="Calibri"/>
                        <a:ea typeface="ＭＳ Ｐゴシック"/>
                      </a:endParaRPr>
                    </a:p>
                  </p:txBody>
                </p:sp>
                <p:sp>
                  <p:nvSpPr>
                    <p:cNvPr id="235" name="角丸四角形 175">
                      <a:extLst>
                        <a:ext uri="{FF2B5EF4-FFF2-40B4-BE49-F238E27FC236}">
                          <a16:creationId xmlns:a16="http://schemas.microsoft.com/office/drawing/2014/main" id="{9453BC31-1023-CD76-3001-317C33098FC3}"/>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000" kern="0" dirty="0">
                        <a:solidFill>
                          <a:sysClr val="window" lastClr="FFFFFF"/>
                        </a:solidFill>
                        <a:ea typeface="ＭＳ Ｐゴシック"/>
                      </a:endParaRPr>
                    </a:p>
                  </p:txBody>
                </p:sp>
              </p:grpSp>
            </p:grpSp>
            <p:sp>
              <p:nvSpPr>
                <p:cNvPr id="228" name="角丸四角形 168">
                  <a:extLst>
                    <a:ext uri="{FF2B5EF4-FFF2-40B4-BE49-F238E27FC236}">
                      <a16:creationId xmlns:a16="http://schemas.microsoft.com/office/drawing/2014/main" id="{621068D9-5653-1C1E-E5D8-720076BA4673}"/>
                    </a:ext>
                  </a:extLst>
                </p:cNvPr>
                <p:cNvSpPr/>
                <p:nvPr/>
              </p:nvSpPr>
              <p:spPr>
                <a:xfrm>
                  <a:off x="35308443" y="2656115"/>
                  <a:ext cx="832875" cy="1061622"/>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matrix</a:t>
                  </a:r>
                  <a:endParaRPr kumimoji="0" lang="ja-JP" altLang="en-US" sz="1200" kern="0" dirty="0">
                    <a:solidFill>
                      <a:sysClr val="window" lastClr="FFFFFF"/>
                    </a:solidFill>
                    <a:ea typeface="ＭＳ Ｐゴシック"/>
                  </a:endParaRPr>
                </a:p>
              </p:txBody>
            </p:sp>
          </p:grpSp>
          <p:sp>
            <p:nvSpPr>
              <p:cNvPr id="215" name="二等辺三角形 214">
                <a:extLst>
                  <a:ext uri="{FF2B5EF4-FFF2-40B4-BE49-F238E27FC236}">
                    <a16:creationId xmlns:a16="http://schemas.microsoft.com/office/drawing/2014/main" id="{F45D9D89-B12A-EE6F-D90D-DB7FA26DC980}"/>
                  </a:ext>
                </a:extLst>
              </p:cNvPr>
              <p:cNvSpPr/>
              <p:nvPr/>
            </p:nvSpPr>
            <p:spPr>
              <a:xfrm>
                <a:off x="5196535"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a:solidFill>
                    <a:srgbClr val="FFFFFF"/>
                  </a:solidFill>
                </a:endParaRPr>
              </a:p>
            </p:txBody>
          </p:sp>
          <p:sp>
            <p:nvSpPr>
              <p:cNvPr id="216" name="二等辺三角形 215">
                <a:extLst>
                  <a:ext uri="{FF2B5EF4-FFF2-40B4-BE49-F238E27FC236}">
                    <a16:creationId xmlns:a16="http://schemas.microsoft.com/office/drawing/2014/main" id="{2016C816-DE8D-73F0-DB71-284642214C1A}"/>
                  </a:ext>
                </a:extLst>
              </p:cNvPr>
              <p:cNvSpPr/>
              <p:nvPr/>
            </p:nvSpPr>
            <p:spPr>
              <a:xfrm>
                <a:off x="5364088"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a:solidFill>
                    <a:srgbClr val="FFFFFF"/>
                  </a:solidFill>
                </a:endParaRPr>
              </a:p>
            </p:txBody>
          </p:sp>
          <p:sp>
            <p:nvSpPr>
              <p:cNvPr id="217" name="二等辺三角形 216">
                <a:extLst>
                  <a:ext uri="{FF2B5EF4-FFF2-40B4-BE49-F238E27FC236}">
                    <a16:creationId xmlns:a16="http://schemas.microsoft.com/office/drawing/2014/main" id="{D70034E2-5D84-32A7-11E7-681566D77CD6}"/>
                  </a:ext>
                </a:extLst>
              </p:cNvPr>
              <p:cNvSpPr/>
              <p:nvPr/>
            </p:nvSpPr>
            <p:spPr>
              <a:xfrm>
                <a:off x="5517361" y="2004569"/>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a:solidFill>
                    <a:srgbClr val="FFFFFF"/>
                  </a:solidFill>
                </a:endParaRPr>
              </a:p>
            </p:txBody>
          </p:sp>
          <p:sp>
            <p:nvSpPr>
              <p:cNvPr id="218" name="二等辺三角形 217">
                <a:extLst>
                  <a:ext uri="{FF2B5EF4-FFF2-40B4-BE49-F238E27FC236}">
                    <a16:creationId xmlns:a16="http://schemas.microsoft.com/office/drawing/2014/main" id="{CC1B380C-31C1-013F-F808-66418536E23A}"/>
                  </a:ext>
                </a:extLst>
              </p:cNvPr>
              <p:cNvSpPr/>
              <p:nvPr/>
            </p:nvSpPr>
            <p:spPr>
              <a:xfrm>
                <a:off x="5201510"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a:solidFill>
                    <a:srgbClr val="FFFFFF"/>
                  </a:solidFill>
                </a:endParaRPr>
              </a:p>
            </p:txBody>
          </p:sp>
          <p:sp>
            <p:nvSpPr>
              <p:cNvPr id="219" name="二等辺三角形 218">
                <a:extLst>
                  <a:ext uri="{FF2B5EF4-FFF2-40B4-BE49-F238E27FC236}">
                    <a16:creationId xmlns:a16="http://schemas.microsoft.com/office/drawing/2014/main" id="{54275ECD-5968-C0D5-534A-F4381A9E61A8}"/>
                  </a:ext>
                </a:extLst>
              </p:cNvPr>
              <p:cNvSpPr/>
              <p:nvPr/>
            </p:nvSpPr>
            <p:spPr>
              <a:xfrm>
                <a:off x="5369063"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a:solidFill>
                    <a:srgbClr val="FFFFFF"/>
                  </a:solidFill>
                </a:endParaRPr>
              </a:p>
            </p:txBody>
          </p:sp>
          <p:sp>
            <p:nvSpPr>
              <p:cNvPr id="220" name="二等辺三角形 219">
                <a:extLst>
                  <a:ext uri="{FF2B5EF4-FFF2-40B4-BE49-F238E27FC236}">
                    <a16:creationId xmlns:a16="http://schemas.microsoft.com/office/drawing/2014/main" id="{72C757D8-6EB5-D582-1AE0-5CE7083FABA4}"/>
                  </a:ext>
                </a:extLst>
              </p:cNvPr>
              <p:cNvSpPr/>
              <p:nvPr/>
            </p:nvSpPr>
            <p:spPr>
              <a:xfrm>
                <a:off x="5522336" y="218269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a:solidFill>
                    <a:srgbClr val="FFFFFF"/>
                  </a:solidFill>
                </a:endParaRPr>
              </a:p>
            </p:txBody>
          </p:sp>
          <p:sp>
            <p:nvSpPr>
              <p:cNvPr id="221" name="二等辺三角形 220">
                <a:extLst>
                  <a:ext uri="{FF2B5EF4-FFF2-40B4-BE49-F238E27FC236}">
                    <a16:creationId xmlns:a16="http://schemas.microsoft.com/office/drawing/2014/main" id="{CB2A381A-7622-1F90-FD45-CD4B80F72FC7}"/>
                  </a:ext>
                </a:extLst>
              </p:cNvPr>
              <p:cNvSpPr/>
              <p:nvPr/>
            </p:nvSpPr>
            <p:spPr>
              <a:xfrm>
                <a:off x="5200941"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a:solidFill>
                    <a:srgbClr val="FFFFFF"/>
                  </a:solidFill>
                </a:endParaRPr>
              </a:p>
            </p:txBody>
          </p:sp>
          <p:sp>
            <p:nvSpPr>
              <p:cNvPr id="222" name="二等辺三角形 221">
                <a:extLst>
                  <a:ext uri="{FF2B5EF4-FFF2-40B4-BE49-F238E27FC236}">
                    <a16:creationId xmlns:a16="http://schemas.microsoft.com/office/drawing/2014/main" id="{382ECE29-30DC-19B4-4F38-3F4233E9D81E}"/>
                  </a:ext>
                </a:extLst>
              </p:cNvPr>
              <p:cNvSpPr/>
              <p:nvPr/>
            </p:nvSpPr>
            <p:spPr>
              <a:xfrm>
                <a:off x="5368494"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a:solidFill>
                    <a:srgbClr val="FFFFFF"/>
                  </a:solidFill>
                </a:endParaRPr>
              </a:p>
            </p:txBody>
          </p:sp>
          <p:sp>
            <p:nvSpPr>
              <p:cNvPr id="223" name="二等辺三角形 222">
                <a:extLst>
                  <a:ext uri="{FF2B5EF4-FFF2-40B4-BE49-F238E27FC236}">
                    <a16:creationId xmlns:a16="http://schemas.microsoft.com/office/drawing/2014/main" id="{4AB294A8-84D3-99BD-83B0-E662C76E345E}"/>
                  </a:ext>
                </a:extLst>
              </p:cNvPr>
              <p:cNvSpPr/>
              <p:nvPr/>
            </p:nvSpPr>
            <p:spPr>
              <a:xfrm>
                <a:off x="5521767" y="236584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a:solidFill>
                    <a:srgbClr val="FFFFFF"/>
                  </a:solidFill>
                </a:endParaRPr>
              </a:p>
            </p:txBody>
          </p:sp>
          <p:sp>
            <p:nvSpPr>
              <p:cNvPr id="224" name="二等辺三角形 223">
                <a:extLst>
                  <a:ext uri="{FF2B5EF4-FFF2-40B4-BE49-F238E27FC236}">
                    <a16:creationId xmlns:a16="http://schemas.microsoft.com/office/drawing/2014/main" id="{DAEAD6C3-89C8-4C12-FA4F-DC971D29453F}"/>
                  </a:ext>
                </a:extLst>
              </p:cNvPr>
              <p:cNvSpPr/>
              <p:nvPr/>
            </p:nvSpPr>
            <p:spPr>
              <a:xfrm>
                <a:off x="5205916"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a:solidFill>
                    <a:srgbClr val="FFFFFF"/>
                  </a:solidFill>
                </a:endParaRPr>
              </a:p>
            </p:txBody>
          </p:sp>
          <p:sp>
            <p:nvSpPr>
              <p:cNvPr id="225" name="二等辺三角形 224">
                <a:extLst>
                  <a:ext uri="{FF2B5EF4-FFF2-40B4-BE49-F238E27FC236}">
                    <a16:creationId xmlns:a16="http://schemas.microsoft.com/office/drawing/2014/main" id="{C2C634DD-5C98-72E4-5473-B0D4E8103BE6}"/>
                  </a:ext>
                </a:extLst>
              </p:cNvPr>
              <p:cNvSpPr/>
              <p:nvPr/>
            </p:nvSpPr>
            <p:spPr>
              <a:xfrm>
                <a:off x="5373469"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a:solidFill>
                    <a:srgbClr val="FFFFFF"/>
                  </a:solidFill>
                </a:endParaRPr>
              </a:p>
            </p:txBody>
          </p:sp>
          <p:sp>
            <p:nvSpPr>
              <p:cNvPr id="226" name="二等辺三角形 225">
                <a:extLst>
                  <a:ext uri="{FF2B5EF4-FFF2-40B4-BE49-F238E27FC236}">
                    <a16:creationId xmlns:a16="http://schemas.microsoft.com/office/drawing/2014/main" id="{B773748A-5213-3DF1-9AFC-EAB373172A21}"/>
                  </a:ext>
                </a:extLst>
              </p:cNvPr>
              <p:cNvSpPr/>
              <p:nvPr/>
            </p:nvSpPr>
            <p:spPr>
              <a:xfrm>
                <a:off x="5526742" y="254396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a:solidFill>
                    <a:srgbClr val="FFFFFF"/>
                  </a:solidFill>
                </a:endParaRPr>
              </a:p>
            </p:txBody>
          </p:sp>
        </p:grpSp>
      </p:grpSp>
      <p:sp>
        <p:nvSpPr>
          <p:cNvPr id="242" name="正方形/長方形 241">
            <a:extLst>
              <a:ext uri="{FF2B5EF4-FFF2-40B4-BE49-F238E27FC236}">
                <a16:creationId xmlns:a16="http://schemas.microsoft.com/office/drawing/2014/main" id="{C104F44B-FDE5-35E5-7E7F-F94DCD8E8D6B}"/>
              </a:ext>
            </a:extLst>
          </p:cNvPr>
          <p:cNvSpPr/>
          <p:nvPr userDrawn="1"/>
        </p:nvSpPr>
        <p:spPr>
          <a:xfrm>
            <a:off x="11231114" y="3312278"/>
            <a:ext cx="816481" cy="1936808"/>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sz="1400" dirty="0">
              <a:solidFill>
                <a:srgbClr val="FFFFFF"/>
              </a:solidFill>
            </a:endParaRPr>
          </a:p>
        </p:txBody>
      </p:sp>
      <p:sp>
        <p:nvSpPr>
          <p:cNvPr id="243" name="正方形/長方形 242">
            <a:extLst>
              <a:ext uri="{FF2B5EF4-FFF2-40B4-BE49-F238E27FC236}">
                <a16:creationId xmlns:a16="http://schemas.microsoft.com/office/drawing/2014/main" id="{EB606E0F-18CA-C6FB-3BD8-44E0C7487D3E}"/>
              </a:ext>
            </a:extLst>
          </p:cNvPr>
          <p:cNvSpPr/>
          <p:nvPr userDrawn="1"/>
        </p:nvSpPr>
        <p:spPr>
          <a:xfrm>
            <a:off x="11176564" y="3771982"/>
            <a:ext cx="913445" cy="630970"/>
          </a:xfrm>
          <a:prstGeom prst="rect">
            <a:avLst/>
          </a:prstGeom>
        </p:spPr>
        <p:txBody>
          <a:bodyPr wrap="none" lIns="137187" tIns="68594" rIns="137187" bIns="68594">
            <a:spAutoFit/>
          </a:bodyPr>
          <a:lstStyle/>
          <a:p>
            <a:pPr algn="ctr"/>
            <a:r>
              <a:rPr lang="en-US" altLang="ja-JP" dirty="0">
                <a:solidFill>
                  <a:srgbClr val="FFFFFF"/>
                </a:solidFill>
                <a:latin typeface="Calibri"/>
              </a:rPr>
              <a:t>VX link</a:t>
            </a:r>
            <a:endParaRPr lang="en-US" altLang="ja-JP" sz="1400" dirty="0">
              <a:solidFill>
                <a:srgbClr val="FFFFFF"/>
              </a:solidFill>
              <a:latin typeface="Calibri"/>
            </a:endParaRPr>
          </a:p>
          <a:p>
            <a:pPr algn="ctr"/>
            <a:r>
              <a:rPr lang="en-US" altLang="ja-JP" sz="1400" dirty="0">
                <a:solidFill>
                  <a:srgbClr val="FFFFFF"/>
                </a:solidFill>
                <a:latin typeface="Calibri"/>
              </a:rPr>
              <a:t>(NW 1)</a:t>
            </a:r>
            <a:endParaRPr lang="ja-JP" altLang="en-US" sz="1400" dirty="0">
              <a:solidFill>
                <a:srgbClr val="FFFFFF"/>
              </a:solidFill>
              <a:latin typeface="Calibri"/>
            </a:endParaRPr>
          </a:p>
        </p:txBody>
      </p:sp>
      <p:sp>
        <p:nvSpPr>
          <p:cNvPr id="244" name="正方形/長方形 243">
            <a:extLst>
              <a:ext uri="{FF2B5EF4-FFF2-40B4-BE49-F238E27FC236}">
                <a16:creationId xmlns:a16="http://schemas.microsoft.com/office/drawing/2014/main" id="{D51BDF60-E309-A9ED-19B1-E57D2D483525}"/>
              </a:ext>
            </a:extLst>
          </p:cNvPr>
          <p:cNvSpPr/>
          <p:nvPr userDrawn="1"/>
        </p:nvSpPr>
        <p:spPr>
          <a:xfrm>
            <a:off x="8638238" y="2180647"/>
            <a:ext cx="2178899" cy="1487402"/>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defRPr/>
            </a:pPr>
            <a:endParaRPr kumimoji="0" lang="en-US" altLang="ja-JP" sz="1400" b="1" kern="0" dirty="0">
              <a:solidFill>
                <a:srgbClr val="8064A2"/>
              </a:solidFill>
              <a:latin typeface="Calibri"/>
              <a:ea typeface="ＭＳ Ｐゴシック"/>
            </a:endParaRPr>
          </a:p>
        </p:txBody>
      </p:sp>
      <p:sp>
        <p:nvSpPr>
          <p:cNvPr id="245" name="フリーフォーム 142">
            <a:extLst>
              <a:ext uri="{FF2B5EF4-FFF2-40B4-BE49-F238E27FC236}">
                <a16:creationId xmlns:a16="http://schemas.microsoft.com/office/drawing/2014/main" id="{8FBA37B6-0C32-0058-FF6D-2BC9B3F9F36B}"/>
              </a:ext>
            </a:extLst>
          </p:cNvPr>
          <p:cNvSpPr/>
          <p:nvPr userDrawn="1"/>
        </p:nvSpPr>
        <p:spPr>
          <a:xfrm>
            <a:off x="8502160" y="2762640"/>
            <a:ext cx="769838" cy="772593"/>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381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sp>
        <p:nvSpPr>
          <p:cNvPr id="246" name="フリーフォーム 142">
            <a:extLst>
              <a:ext uri="{FF2B5EF4-FFF2-40B4-BE49-F238E27FC236}">
                <a16:creationId xmlns:a16="http://schemas.microsoft.com/office/drawing/2014/main" id="{5850F357-8839-667B-2795-6C0E1042DD7B}"/>
              </a:ext>
            </a:extLst>
          </p:cNvPr>
          <p:cNvSpPr/>
          <p:nvPr userDrawn="1"/>
        </p:nvSpPr>
        <p:spPr>
          <a:xfrm>
            <a:off x="8502159" y="2824762"/>
            <a:ext cx="697137" cy="703431"/>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381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sp>
        <p:nvSpPr>
          <p:cNvPr id="247" name="フリーフォーム 142">
            <a:extLst>
              <a:ext uri="{FF2B5EF4-FFF2-40B4-BE49-F238E27FC236}">
                <a16:creationId xmlns:a16="http://schemas.microsoft.com/office/drawing/2014/main" id="{2548D520-442E-BB49-AC81-29D9C9D45368}"/>
              </a:ext>
            </a:extLst>
          </p:cNvPr>
          <p:cNvSpPr/>
          <p:nvPr userDrawn="1"/>
        </p:nvSpPr>
        <p:spPr>
          <a:xfrm>
            <a:off x="8502157" y="2882452"/>
            <a:ext cx="624147" cy="645741"/>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381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sp>
        <p:nvSpPr>
          <p:cNvPr id="248" name="フリーフォーム 142">
            <a:extLst>
              <a:ext uri="{FF2B5EF4-FFF2-40B4-BE49-F238E27FC236}">
                <a16:creationId xmlns:a16="http://schemas.microsoft.com/office/drawing/2014/main" id="{24DEF989-B8ED-9AA9-71D8-55B2AB8DD2E9}"/>
              </a:ext>
            </a:extLst>
          </p:cNvPr>
          <p:cNvSpPr/>
          <p:nvPr userDrawn="1"/>
        </p:nvSpPr>
        <p:spPr>
          <a:xfrm>
            <a:off x="8502156" y="2954745"/>
            <a:ext cx="554894" cy="57344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381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sp>
        <p:nvSpPr>
          <p:cNvPr id="249" name="フリーフォーム 142">
            <a:extLst>
              <a:ext uri="{FF2B5EF4-FFF2-40B4-BE49-F238E27FC236}">
                <a16:creationId xmlns:a16="http://schemas.microsoft.com/office/drawing/2014/main" id="{F38F4911-1741-8C44-FA87-9038BFC529F6}"/>
              </a:ext>
            </a:extLst>
          </p:cNvPr>
          <p:cNvSpPr/>
          <p:nvPr userDrawn="1"/>
        </p:nvSpPr>
        <p:spPr>
          <a:xfrm>
            <a:off x="8502155" y="3016866"/>
            <a:ext cx="482192" cy="511327"/>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381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sp>
        <p:nvSpPr>
          <p:cNvPr id="250" name="フリーフォーム 142">
            <a:extLst>
              <a:ext uri="{FF2B5EF4-FFF2-40B4-BE49-F238E27FC236}">
                <a16:creationId xmlns:a16="http://schemas.microsoft.com/office/drawing/2014/main" id="{B6D190DF-A1DB-F586-1048-AD4847C34F89}"/>
              </a:ext>
            </a:extLst>
          </p:cNvPr>
          <p:cNvSpPr/>
          <p:nvPr userDrawn="1"/>
        </p:nvSpPr>
        <p:spPr>
          <a:xfrm>
            <a:off x="8502154" y="3074556"/>
            <a:ext cx="409202" cy="453637"/>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sp>
        <p:nvSpPr>
          <p:cNvPr id="251" name="フリーフォーム: 図形 250">
            <a:extLst>
              <a:ext uri="{FF2B5EF4-FFF2-40B4-BE49-F238E27FC236}">
                <a16:creationId xmlns:a16="http://schemas.microsoft.com/office/drawing/2014/main" id="{739B0205-160A-431C-C757-94D39B4D0D19}"/>
              </a:ext>
            </a:extLst>
          </p:cNvPr>
          <p:cNvSpPr/>
          <p:nvPr userDrawn="1"/>
        </p:nvSpPr>
        <p:spPr>
          <a:xfrm flipV="1">
            <a:off x="9642045" y="3211140"/>
            <a:ext cx="1239648" cy="21328"/>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1270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100"/>
          </a:p>
        </p:txBody>
      </p:sp>
      <p:sp>
        <p:nvSpPr>
          <p:cNvPr id="252" name="フリーフォーム 142">
            <a:extLst>
              <a:ext uri="{FF2B5EF4-FFF2-40B4-BE49-F238E27FC236}">
                <a16:creationId xmlns:a16="http://schemas.microsoft.com/office/drawing/2014/main" id="{AD1EF0DA-6CE5-97EC-7300-A63B2EA0215F}"/>
              </a:ext>
            </a:extLst>
          </p:cNvPr>
          <p:cNvSpPr/>
          <p:nvPr userDrawn="1"/>
        </p:nvSpPr>
        <p:spPr>
          <a:xfrm>
            <a:off x="8507934" y="2704950"/>
            <a:ext cx="837056" cy="830283"/>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381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sp>
        <p:nvSpPr>
          <p:cNvPr id="253" name="フリーフォーム: 図形 252">
            <a:extLst>
              <a:ext uri="{FF2B5EF4-FFF2-40B4-BE49-F238E27FC236}">
                <a16:creationId xmlns:a16="http://schemas.microsoft.com/office/drawing/2014/main" id="{16EB9B20-BE3C-ADB9-B863-CA97180C9F79}"/>
              </a:ext>
            </a:extLst>
          </p:cNvPr>
          <p:cNvSpPr/>
          <p:nvPr userDrawn="1"/>
        </p:nvSpPr>
        <p:spPr>
          <a:xfrm>
            <a:off x="8786800" y="3444492"/>
            <a:ext cx="3312472" cy="37784"/>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127000">
            <a:solidFill>
              <a:srgbClr val="934BC9">
                <a:alpha val="50000"/>
              </a:srgb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100"/>
          </a:p>
        </p:txBody>
      </p:sp>
      <p:sp>
        <p:nvSpPr>
          <p:cNvPr id="254" name="正方形/長方形 253">
            <a:extLst>
              <a:ext uri="{FF2B5EF4-FFF2-40B4-BE49-F238E27FC236}">
                <a16:creationId xmlns:a16="http://schemas.microsoft.com/office/drawing/2014/main" id="{443DC643-8544-4EBB-00B3-4F755465611D}"/>
              </a:ext>
            </a:extLst>
          </p:cNvPr>
          <p:cNvSpPr/>
          <p:nvPr userDrawn="1"/>
        </p:nvSpPr>
        <p:spPr>
          <a:xfrm>
            <a:off x="10509525" y="3418384"/>
            <a:ext cx="1166739" cy="307805"/>
          </a:xfrm>
          <a:prstGeom prst="rect">
            <a:avLst/>
          </a:prstGeom>
        </p:spPr>
        <p:txBody>
          <a:bodyPr wrap="square" lIns="137187" tIns="68594" rIns="137187" bIns="68594">
            <a:spAutoFit/>
          </a:bodyPr>
          <a:lstStyle/>
          <a:p>
            <a:pPr defTabSz="7682880" fontAlgn="auto">
              <a:spcBef>
                <a:spcPts val="0"/>
              </a:spcBef>
              <a:spcAft>
                <a:spcPts val="0"/>
              </a:spcAft>
            </a:pPr>
            <a:r>
              <a:rPr lang="en-US" altLang="ja-JP" sz="1100" dirty="0">
                <a:solidFill>
                  <a:prstClr val="black"/>
                </a:solidFill>
                <a:latin typeface="Calibri"/>
                <a:ea typeface="ＭＳ Ｐゴシック"/>
              </a:rPr>
              <a:t>VX link out 8ch</a:t>
            </a:r>
            <a:endParaRPr lang="ja-JP" altLang="en-US" sz="1400" dirty="0">
              <a:solidFill>
                <a:prstClr val="black"/>
              </a:solidFill>
              <a:latin typeface="Calibri"/>
              <a:ea typeface="ＭＳ Ｐゴシック"/>
            </a:endParaRPr>
          </a:p>
        </p:txBody>
      </p:sp>
      <p:sp>
        <p:nvSpPr>
          <p:cNvPr id="255" name="正方形/長方形 254">
            <a:extLst>
              <a:ext uri="{FF2B5EF4-FFF2-40B4-BE49-F238E27FC236}">
                <a16:creationId xmlns:a16="http://schemas.microsoft.com/office/drawing/2014/main" id="{387563FC-EF43-7F3D-198A-6EBC35E501CB}"/>
              </a:ext>
            </a:extLst>
          </p:cNvPr>
          <p:cNvSpPr/>
          <p:nvPr userDrawn="1"/>
        </p:nvSpPr>
        <p:spPr>
          <a:xfrm>
            <a:off x="7723343" y="1973403"/>
            <a:ext cx="1059319" cy="307805"/>
          </a:xfrm>
          <a:prstGeom prst="rect">
            <a:avLst/>
          </a:prstGeom>
        </p:spPr>
        <p:txBody>
          <a:bodyPr wrap="none" lIns="137187" tIns="68594" rIns="137187" bIns="68594">
            <a:spAutoFit/>
          </a:bodyPr>
          <a:lstStyle/>
          <a:p>
            <a:pPr defTabSz="7682880" fontAlgn="auto">
              <a:spcBef>
                <a:spcPts val="0"/>
              </a:spcBef>
              <a:spcAft>
                <a:spcPts val="0"/>
              </a:spcAft>
            </a:pPr>
            <a:r>
              <a:rPr lang="en-US" altLang="ja-JP" sz="1100" dirty="0">
                <a:solidFill>
                  <a:prstClr val="black"/>
                </a:solidFill>
                <a:latin typeface="Calibri"/>
                <a:ea typeface="ＭＳ Ｐゴシック"/>
              </a:rPr>
              <a:t>AUDIO IN 8ch</a:t>
            </a:r>
            <a:endParaRPr lang="ja-JP" altLang="en-US" sz="1400" dirty="0">
              <a:solidFill>
                <a:prstClr val="black"/>
              </a:solidFill>
              <a:latin typeface="Calibri"/>
              <a:ea typeface="ＭＳ Ｐゴシック"/>
            </a:endParaRPr>
          </a:p>
        </p:txBody>
      </p:sp>
      <p:grpSp>
        <p:nvGrpSpPr>
          <p:cNvPr id="256" name="グループ化 255">
            <a:extLst>
              <a:ext uri="{FF2B5EF4-FFF2-40B4-BE49-F238E27FC236}">
                <a16:creationId xmlns:a16="http://schemas.microsoft.com/office/drawing/2014/main" id="{D9D40C70-1A5D-2DE0-32E2-791229FA7B4B}"/>
              </a:ext>
            </a:extLst>
          </p:cNvPr>
          <p:cNvGrpSpPr/>
          <p:nvPr userDrawn="1"/>
        </p:nvGrpSpPr>
        <p:grpSpPr>
          <a:xfrm>
            <a:off x="8507935" y="2207692"/>
            <a:ext cx="1788329" cy="1331113"/>
            <a:chOff x="3378159" y="2849265"/>
            <a:chExt cx="2618292" cy="2829370"/>
          </a:xfrm>
        </p:grpSpPr>
        <p:grpSp>
          <p:nvGrpSpPr>
            <p:cNvPr id="257" name="グループ化 256">
              <a:extLst>
                <a:ext uri="{FF2B5EF4-FFF2-40B4-BE49-F238E27FC236}">
                  <a16:creationId xmlns:a16="http://schemas.microsoft.com/office/drawing/2014/main" id="{E47A42E3-8C66-F142-E6C6-E643BEA824AA}"/>
                </a:ext>
              </a:extLst>
            </p:cNvPr>
            <p:cNvGrpSpPr/>
            <p:nvPr/>
          </p:nvGrpSpPr>
          <p:grpSpPr>
            <a:xfrm>
              <a:off x="3397103" y="2849265"/>
              <a:ext cx="2599348" cy="2829368"/>
              <a:chOff x="1676396" y="2878427"/>
              <a:chExt cx="1732698" cy="1623509"/>
            </a:xfrm>
          </p:grpSpPr>
          <p:sp>
            <p:nvSpPr>
              <p:cNvPr id="266" name="フリーフォーム 2">
                <a:extLst>
                  <a:ext uri="{FF2B5EF4-FFF2-40B4-BE49-F238E27FC236}">
                    <a16:creationId xmlns:a16="http://schemas.microsoft.com/office/drawing/2014/main" id="{5B06F87A-A138-8D8F-A62A-CD8EA0862E35}"/>
                  </a:ext>
                </a:extLst>
              </p:cNvPr>
              <p:cNvSpPr/>
              <p:nvPr/>
            </p:nvSpPr>
            <p:spPr>
              <a:xfrm>
                <a:off x="1682380" y="2878427"/>
                <a:ext cx="1726714" cy="161754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a:solidFill>
                    <a:srgbClr val="FFFFFF"/>
                  </a:solidFill>
                </a:endParaRPr>
              </a:p>
            </p:txBody>
          </p:sp>
          <p:sp>
            <p:nvSpPr>
              <p:cNvPr id="267" name="フリーフォーム 99">
                <a:extLst>
                  <a:ext uri="{FF2B5EF4-FFF2-40B4-BE49-F238E27FC236}">
                    <a16:creationId xmlns:a16="http://schemas.microsoft.com/office/drawing/2014/main" id="{63DDA87A-72E2-081E-B144-173F304B4BD7}"/>
                  </a:ext>
                </a:extLst>
              </p:cNvPr>
              <p:cNvSpPr/>
              <p:nvPr/>
            </p:nvSpPr>
            <p:spPr>
              <a:xfrm>
                <a:off x="1676396" y="2951106"/>
                <a:ext cx="1650919" cy="1550830"/>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a:solidFill>
                    <a:srgbClr val="FFFFFF"/>
                  </a:solidFill>
                </a:endParaRPr>
              </a:p>
            </p:txBody>
          </p:sp>
        </p:grpSp>
        <p:grpSp>
          <p:nvGrpSpPr>
            <p:cNvPr id="258" name="グループ化 257">
              <a:extLst>
                <a:ext uri="{FF2B5EF4-FFF2-40B4-BE49-F238E27FC236}">
                  <a16:creationId xmlns:a16="http://schemas.microsoft.com/office/drawing/2014/main" id="{FE0A0079-9816-5708-ACC9-72A552A05EF9}"/>
                </a:ext>
              </a:extLst>
            </p:cNvPr>
            <p:cNvGrpSpPr/>
            <p:nvPr/>
          </p:nvGrpSpPr>
          <p:grpSpPr>
            <a:xfrm>
              <a:off x="3397104" y="3102096"/>
              <a:ext cx="2349974" cy="2576539"/>
              <a:chOff x="1687754" y="3046911"/>
              <a:chExt cx="1555111" cy="1679725"/>
            </a:xfrm>
          </p:grpSpPr>
          <p:sp>
            <p:nvSpPr>
              <p:cNvPr id="262" name="フリーフォーム 137">
                <a:extLst>
                  <a:ext uri="{FF2B5EF4-FFF2-40B4-BE49-F238E27FC236}">
                    <a16:creationId xmlns:a16="http://schemas.microsoft.com/office/drawing/2014/main" id="{6F9BC06B-4E8B-8D9D-145A-9D653D6146FA}"/>
                  </a:ext>
                </a:extLst>
              </p:cNvPr>
              <p:cNvSpPr/>
              <p:nvPr/>
            </p:nvSpPr>
            <p:spPr>
              <a:xfrm>
                <a:off x="1693694" y="3046911"/>
                <a:ext cx="1549171" cy="167294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a:solidFill>
                    <a:srgbClr val="FFFFFF"/>
                  </a:solidFill>
                </a:endParaRPr>
              </a:p>
            </p:txBody>
          </p:sp>
          <p:sp>
            <p:nvSpPr>
              <p:cNvPr id="263" name="フリーフォーム 138">
                <a:extLst>
                  <a:ext uri="{FF2B5EF4-FFF2-40B4-BE49-F238E27FC236}">
                    <a16:creationId xmlns:a16="http://schemas.microsoft.com/office/drawing/2014/main" id="{1DCFE2D5-453C-8DCC-71B0-56634F04E06C}"/>
                  </a:ext>
                </a:extLst>
              </p:cNvPr>
              <p:cNvSpPr/>
              <p:nvPr/>
            </p:nvSpPr>
            <p:spPr>
              <a:xfrm>
                <a:off x="1693694" y="3119589"/>
                <a:ext cx="1485082" cy="1600270"/>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a:solidFill>
                    <a:srgbClr val="FFFFFF"/>
                  </a:solidFill>
                </a:endParaRPr>
              </a:p>
            </p:txBody>
          </p:sp>
          <p:sp>
            <p:nvSpPr>
              <p:cNvPr id="264" name="フリーフォーム 139">
                <a:extLst>
                  <a:ext uri="{FF2B5EF4-FFF2-40B4-BE49-F238E27FC236}">
                    <a16:creationId xmlns:a16="http://schemas.microsoft.com/office/drawing/2014/main" id="{F839B990-6AE1-B13D-3675-59DB7A0D05CC}"/>
                  </a:ext>
                </a:extLst>
              </p:cNvPr>
              <p:cNvSpPr/>
              <p:nvPr/>
            </p:nvSpPr>
            <p:spPr>
              <a:xfrm>
                <a:off x="1693694" y="3185171"/>
                <a:ext cx="1411255" cy="153468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a:solidFill>
                    <a:srgbClr val="FFFFFF"/>
                  </a:solidFill>
                </a:endParaRPr>
              </a:p>
            </p:txBody>
          </p:sp>
          <p:sp>
            <p:nvSpPr>
              <p:cNvPr id="265" name="フリーフォーム 140">
                <a:extLst>
                  <a:ext uri="{FF2B5EF4-FFF2-40B4-BE49-F238E27FC236}">
                    <a16:creationId xmlns:a16="http://schemas.microsoft.com/office/drawing/2014/main" id="{8D908C0A-CADC-73DE-AB23-274C2905913A}"/>
                  </a:ext>
                </a:extLst>
              </p:cNvPr>
              <p:cNvSpPr/>
              <p:nvPr/>
            </p:nvSpPr>
            <p:spPr>
              <a:xfrm>
                <a:off x="1687754" y="3257851"/>
                <a:ext cx="1353105" cy="146878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a:solidFill>
                    <a:srgbClr val="FFFFFF"/>
                  </a:solidFill>
                </a:endParaRPr>
              </a:p>
            </p:txBody>
          </p:sp>
        </p:grpSp>
        <p:grpSp>
          <p:nvGrpSpPr>
            <p:cNvPr id="259" name="グループ化 258">
              <a:extLst>
                <a:ext uri="{FF2B5EF4-FFF2-40B4-BE49-F238E27FC236}">
                  <a16:creationId xmlns:a16="http://schemas.microsoft.com/office/drawing/2014/main" id="{5872306C-A580-90D7-45DC-519E36C41A51}"/>
                </a:ext>
              </a:extLst>
            </p:cNvPr>
            <p:cNvGrpSpPr/>
            <p:nvPr/>
          </p:nvGrpSpPr>
          <p:grpSpPr>
            <a:xfrm>
              <a:off x="3378159" y="3558673"/>
              <a:ext cx="1940979" cy="2109570"/>
              <a:chOff x="1543076" y="3351168"/>
              <a:chExt cx="1404362" cy="1405800"/>
            </a:xfrm>
          </p:grpSpPr>
          <p:sp>
            <p:nvSpPr>
              <p:cNvPr id="260" name="フリーフォーム 142">
                <a:extLst>
                  <a:ext uri="{FF2B5EF4-FFF2-40B4-BE49-F238E27FC236}">
                    <a16:creationId xmlns:a16="http://schemas.microsoft.com/office/drawing/2014/main" id="{180029DB-223B-430E-236F-02CE422B9DF7}"/>
                  </a:ext>
                </a:extLst>
              </p:cNvPr>
              <p:cNvSpPr/>
              <p:nvPr/>
            </p:nvSpPr>
            <p:spPr>
              <a:xfrm>
                <a:off x="1543076" y="3351168"/>
                <a:ext cx="1404362" cy="1405799"/>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a:solidFill>
                    <a:srgbClr val="FFFFFF"/>
                  </a:solidFill>
                </a:endParaRPr>
              </a:p>
            </p:txBody>
          </p:sp>
          <p:sp>
            <p:nvSpPr>
              <p:cNvPr id="261" name="フリーフォーム 143">
                <a:extLst>
                  <a:ext uri="{FF2B5EF4-FFF2-40B4-BE49-F238E27FC236}">
                    <a16:creationId xmlns:a16="http://schemas.microsoft.com/office/drawing/2014/main" id="{11C0525C-252C-3BB7-CA27-703C006BCABA}"/>
                  </a:ext>
                </a:extLst>
              </p:cNvPr>
              <p:cNvSpPr/>
              <p:nvPr/>
            </p:nvSpPr>
            <p:spPr>
              <a:xfrm>
                <a:off x="1549659" y="3441309"/>
                <a:ext cx="1319508" cy="1315659"/>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a:solidFill>
                    <a:srgbClr val="FFFFFF"/>
                  </a:solidFill>
                </a:endParaRPr>
              </a:p>
            </p:txBody>
          </p:sp>
        </p:grpSp>
      </p:grpSp>
      <p:sp>
        <p:nvSpPr>
          <p:cNvPr id="268" name="角丸四角形 60">
            <a:extLst>
              <a:ext uri="{FF2B5EF4-FFF2-40B4-BE49-F238E27FC236}">
                <a16:creationId xmlns:a16="http://schemas.microsoft.com/office/drawing/2014/main" id="{3CA59D6A-0E61-7A93-A77F-18F7741C1515}"/>
              </a:ext>
            </a:extLst>
          </p:cNvPr>
          <p:cNvSpPr/>
          <p:nvPr userDrawn="1"/>
        </p:nvSpPr>
        <p:spPr>
          <a:xfrm>
            <a:off x="9685826" y="2634871"/>
            <a:ext cx="658423" cy="131475"/>
          </a:xfrm>
          <a:prstGeom prst="roundRect">
            <a:avLst/>
          </a:prstGeom>
          <a:solidFill>
            <a:srgbClr val="00B0F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sz="1400" dirty="0"/>
              <a:t>MIX</a:t>
            </a:r>
            <a:endParaRPr lang="ja-JP" altLang="en-US" sz="1400" dirty="0"/>
          </a:p>
        </p:txBody>
      </p:sp>
      <p:sp>
        <p:nvSpPr>
          <p:cNvPr id="269" name="正方形/長方形 268">
            <a:extLst>
              <a:ext uri="{FF2B5EF4-FFF2-40B4-BE49-F238E27FC236}">
                <a16:creationId xmlns:a16="http://schemas.microsoft.com/office/drawing/2014/main" id="{76A9BDEC-1D1B-39E9-7BC3-9D43533097E4}"/>
              </a:ext>
            </a:extLst>
          </p:cNvPr>
          <p:cNvSpPr/>
          <p:nvPr userDrawn="1"/>
        </p:nvSpPr>
        <p:spPr>
          <a:xfrm>
            <a:off x="9983593" y="1936021"/>
            <a:ext cx="1456516" cy="307805"/>
          </a:xfrm>
          <a:prstGeom prst="rect">
            <a:avLst/>
          </a:prstGeom>
        </p:spPr>
        <p:txBody>
          <a:bodyPr wrap="square" lIns="137187" tIns="68594" rIns="137187" bIns="68594">
            <a:spAutoFit/>
          </a:bodyPr>
          <a:lstStyle/>
          <a:p>
            <a:pPr defTabSz="7682880" fontAlgn="auto">
              <a:spcBef>
                <a:spcPts val="0"/>
              </a:spcBef>
              <a:spcAft>
                <a:spcPts val="0"/>
              </a:spcAft>
            </a:pPr>
            <a:r>
              <a:rPr lang="en-US" altLang="ja-JP" sz="1100" b="1" dirty="0">
                <a:solidFill>
                  <a:srgbClr val="BA8CDC"/>
                </a:solidFill>
                <a:latin typeface="Calibri"/>
                <a:ea typeface="ＭＳ Ｐゴシック"/>
              </a:rPr>
              <a:t>VX-3000PM(1)</a:t>
            </a:r>
            <a:endParaRPr lang="ja-JP" altLang="en-US" sz="1100" b="1" dirty="0">
              <a:solidFill>
                <a:srgbClr val="BA8CDC"/>
              </a:solidFill>
              <a:latin typeface="Calibri"/>
              <a:ea typeface="ＭＳ Ｐゴシック"/>
            </a:endParaRPr>
          </a:p>
        </p:txBody>
      </p:sp>
      <p:sp>
        <p:nvSpPr>
          <p:cNvPr id="270" name="角丸四角形 164">
            <a:extLst>
              <a:ext uri="{FF2B5EF4-FFF2-40B4-BE49-F238E27FC236}">
                <a16:creationId xmlns:a16="http://schemas.microsoft.com/office/drawing/2014/main" id="{D5D0C395-AD72-7DF3-3D73-8572AA2BB945}"/>
              </a:ext>
            </a:extLst>
          </p:cNvPr>
          <p:cNvSpPr/>
          <p:nvPr userDrawn="1"/>
        </p:nvSpPr>
        <p:spPr>
          <a:xfrm>
            <a:off x="8758485" y="3121061"/>
            <a:ext cx="1816224" cy="457565"/>
          </a:xfrm>
          <a:prstGeom prst="roundRect">
            <a:avLst>
              <a:gd name="adj" fmla="val 6795"/>
            </a:avLst>
          </a:prstGeom>
          <a:gradFill flip="none" rotWithShape="1">
            <a:gsLst>
              <a:gs pos="82000">
                <a:srgbClr val="002060">
                  <a:alpha val="14000"/>
                </a:srgbClr>
              </a:gs>
              <a:gs pos="100000">
                <a:srgbClr val="002060"/>
              </a:gs>
            </a:gsLst>
            <a:path path="rect">
              <a:fillToRect l="50000" t="50000" r="50000" b="50000"/>
            </a:path>
            <a:tileRect/>
          </a:gradFill>
          <a:ln/>
        </p:spPr>
        <p:style>
          <a:lnRef idx="0">
            <a:schemeClr val="accent5"/>
          </a:lnRef>
          <a:fillRef idx="3">
            <a:schemeClr val="accent5"/>
          </a:fillRef>
          <a:effectRef idx="3">
            <a:schemeClr val="accent5"/>
          </a:effectRef>
          <a:fontRef idx="minor">
            <a:schemeClr val="lt1"/>
          </a:fontRef>
        </p:style>
        <p:txBody>
          <a:bodyPr lIns="137187" tIns="68594" rIns="137187" bIns="68594" rtlCol="0" anchor="ctr"/>
          <a:lstStyle/>
          <a:p>
            <a:pPr algn="ctr" defTabSz="7682880" fontAlgn="auto">
              <a:spcBef>
                <a:spcPts val="0"/>
              </a:spcBef>
              <a:spcAft>
                <a:spcPts val="0"/>
              </a:spcAft>
              <a:defRPr/>
            </a:pPr>
            <a:r>
              <a:rPr kumimoji="0" lang="en-US" altLang="ja-JP" b="1" kern="0" dirty="0">
                <a:solidFill>
                  <a:srgbClr val="002060"/>
                </a:solidFill>
                <a:ea typeface="ＭＳ Ｐゴシック"/>
              </a:rPr>
              <a:t>Matrix</a:t>
            </a:r>
          </a:p>
        </p:txBody>
      </p:sp>
      <p:sp>
        <p:nvSpPr>
          <p:cNvPr id="271" name="角丸四角形 71">
            <a:extLst>
              <a:ext uri="{FF2B5EF4-FFF2-40B4-BE49-F238E27FC236}">
                <a16:creationId xmlns:a16="http://schemas.microsoft.com/office/drawing/2014/main" id="{EA8D7681-61B6-96A2-AF69-BDAD9541DFF2}"/>
              </a:ext>
            </a:extLst>
          </p:cNvPr>
          <p:cNvSpPr/>
          <p:nvPr userDrawn="1"/>
        </p:nvSpPr>
        <p:spPr>
          <a:xfrm>
            <a:off x="8837040" y="2172308"/>
            <a:ext cx="343705" cy="470590"/>
          </a:xfrm>
          <a:prstGeom prst="roundRect">
            <a:avLst>
              <a:gd name="adj" fmla="val 12537"/>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sz="1100" b="1" dirty="0">
                <a:solidFill>
                  <a:srgbClr val="FFFFFF"/>
                </a:solidFill>
              </a:rPr>
              <a:t>VOX</a:t>
            </a:r>
          </a:p>
        </p:txBody>
      </p:sp>
      <p:sp>
        <p:nvSpPr>
          <p:cNvPr id="272" name="正方形/長方形 271">
            <a:extLst>
              <a:ext uri="{FF2B5EF4-FFF2-40B4-BE49-F238E27FC236}">
                <a16:creationId xmlns:a16="http://schemas.microsoft.com/office/drawing/2014/main" id="{8970C826-4AA5-0100-A579-69DB65EE996C}"/>
              </a:ext>
            </a:extLst>
          </p:cNvPr>
          <p:cNvSpPr/>
          <p:nvPr userDrawn="1"/>
        </p:nvSpPr>
        <p:spPr>
          <a:xfrm>
            <a:off x="10531613" y="3029917"/>
            <a:ext cx="1239648" cy="307805"/>
          </a:xfrm>
          <a:prstGeom prst="rect">
            <a:avLst/>
          </a:prstGeom>
        </p:spPr>
        <p:txBody>
          <a:bodyPr wrap="square" lIns="137187" tIns="68594" rIns="137187" bIns="68594">
            <a:spAutoFit/>
          </a:bodyPr>
          <a:lstStyle/>
          <a:p>
            <a:pPr defTabSz="7682880" fontAlgn="auto">
              <a:spcBef>
                <a:spcPts val="0"/>
              </a:spcBef>
              <a:spcAft>
                <a:spcPts val="0"/>
              </a:spcAft>
            </a:pPr>
            <a:r>
              <a:rPr lang="en-US" altLang="ja-JP" sz="1100" dirty="0">
                <a:solidFill>
                  <a:prstClr val="black"/>
                </a:solidFill>
                <a:latin typeface="Calibri"/>
                <a:ea typeface="ＭＳ Ｐゴシック"/>
              </a:rPr>
              <a:t>Unicast out 7ch</a:t>
            </a:r>
            <a:endParaRPr lang="ja-JP" altLang="en-US" sz="1400" dirty="0">
              <a:solidFill>
                <a:prstClr val="black"/>
              </a:solidFill>
              <a:latin typeface="Calibri"/>
              <a:ea typeface="ＭＳ Ｐゴシック"/>
            </a:endParaRPr>
          </a:p>
        </p:txBody>
      </p:sp>
      <p:sp>
        <p:nvSpPr>
          <p:cNvPr id="273" name="角丸四角形 71">
            <a:extLst>
              <a:ext uri="{FF2B5EF4-FFF2-40B4-BE49-F238E27FC236}">
                <a16:creationId xmlns:a16="http://schemas.microsoft.com/office/drawing/2014/main" id="{D70F748C-A44E-7106-23FF-E54390B2B83E}"/>
              </a:ext>
            </a:extLst>
          </p:cNvPr>
          <p:cNvSpPr/>
          <p:nvPr userDrawn="1"/>
        </p:nvSpPr>
        <p:spPr>
          <a:xfrm>
            <a:off x="8573681" y="2175759"/>
            <a:ext cx="195643" cy="470590"/>
          </a:xfrm>
          <a:prstGeom prst="roundRect">
            <a:avLst>
              <a:gd name="adj" fmla="val 12537"/>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sz="1100" b="1" dirty="0">
                <a:solidFill>
                  <a:srgbClr val="FFFFFF"/>
                </a:solidFill>
              </a:rPr>
              <a:t>VR</a:t>
            </a:r>
          </a:p>
        </p:txBody>
      </p:sp>
      <p:sp>
        <p:nvSpPr>
          <p:cNvPr id="274" name="正方形/長方形 273">
            <a:extLst>
              <a:ext uri="{FF2B5EF4-FFF2-40B4-BE49-F238E27FC236}">
                <a16:creationId xmlns:a16="http://schemas.microsoft.com/office/drawing/2014/main" id="{6FFFD06E-409E-B49C-6659-8754C4F99388}"/>
              </a:ext>
            </a:extLst>
          </p:cNvPr>
          <p:cNvSpPr/>
          <p:nvPr userDrawn="1"/>
        </p:nvSpPr>
        <p:spPr>
          <a:xfrm>
            <a:off x="7578874" y="2693444"/>
            <a:ext cx="1220121" cy="307805"/>
          </a:xfrm>
          <a:prstGeom prst="rect">
            <a:avLst/>
          </a:prstGeom>
        </p:spPr>
        <p:txBody>
          <a:bodyPr wrap="square" lIns="137187" tIns="68594" rIns="137187" bIns="68594">
            <a:spAutoFit/>
          </a:bodyPr>
          <a:lstStyle/>
          <a:p>
            <a:pPr algn="r" defTabSz="7682880" fontAlgn="auto">
              <a:spcBef>
                <a:spcPts val="0"/>
              </a:spcBef>
              <a:spcAft>
                <a:spcPts val="0"/>
              </a:spcAft>
            </a:pPr>
            <a:r>
              <a:rPr lang="en-US" altLang="ja-JP" sz="1100" dirty="0">
                <a:solidFill>
                  <a:prstClr val="black"/>
                </a:solidFill>
                <a:latin typeface="Calibri"/>
                <a:ea typeface="ＭＳ Ｐゴシック"/>
              </a:rPr>
              <a:t>Unicast in 7ch</a:t>
            </a:r>
            <a:endParaRPr lang="ja-JP" altLang="en-US" sz="1400" dirty="0">
              <a:solidFill>
                <a:prstClr val="black"/>
              </a:solidFill>
              <a:latin typeface="Calibri"/>
              <a:ea typeface="ＭＳ Ｐゴシック"/>
            </a:endParaRPr>
          </a:p>
        </p:txBody>
      </p:sp>
      <p:sp>
        <p:nvSpPr>
          <p:cNvPr id="275" name="フリーフォーム: 図形 274">
            <a:extLst>
              <a:ext uri="{FF2B5EF4-FFF2-40B4-BE49-F238E27FC236}">
                <a16:creationId xmlns:a16="http://schemas.microsoft.com/office/drawing/2014/main" id="{601312FB-FFB8-CEA9-F292-5F1674127DB1}"/>
              </a:ext>
            </a:extLst>
          </p:cNvPr>
          <p:cNvSpPr/>
          <p:nvPr userDrawn="1"/>
        </p:nvSpPr>
        <p:spPr>
          <a:xfrm>
            <a:off x="8370962" y="6244036"/>
            <a:ext cx="0" cy="316523"/>
          </a:xfrm>
          <a:custGeom>
            <a:avLst/>
            <a:gdLst>
              <a:gd name="connsiteX0" fmla="*/ 0 w 0"/>
              <a:gd name="connsiteY0" fmla="*/ 0 h 316523"/>
              <a:gd name="connsiteX1" fmla="*/ 0 w 0"/>
              <a:gd name="connsiteY1" fmla="*/ 316523 h 316523"/>
            </a:gdLst>
            <a:ahLst/>
            <a:cxnLst>
              <a:cxn ang="0">
                <a:pos x="connsiteX0" y="connsiteY0"/>
              </a:cxn>
              <a:cxn ang="0">
                <a:pos x="connsiteX1" y="connsiteY1"/>
              </a:cxn>
            </a:cxnLst>
            <a:rect l="l" t="t" r="r" b="b"/>
            <a:pathLst>
              <a:path h="316523">
                <a:moveTo>
                  <a:pt x="0" y="0"/>
                </a:moveTo>
                <a:lnTo>
                  <a:pt x="0" y="316523"/>
                </a:lnTo>
              </a:path>
            </a:pathLst>
          </a:custGeom>
          <a:noFill/>
          <a:ln w="38100">
            <a:solidFill>
              <a:schemeClr val="bg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76" name="Picture 4">
            <a:extLst>
              <a:ext uri="{FF2B5EF4-FFF2-40B4-BE49-F238E27FC236}">
                <a16:creationId xmlns:a16="http://schemas.microsoft.com/office/drawing/2014/main" id="{FA0DDE2F-7D31-0AC6-A599-E1EC6C8DADAC}"/>
              </a:ext>
            </a:extLst>
          </p:cNvPr>
          <p:cNvPicPr>
            <a:picLocks noChangeAspect="1" noChangeArrowheads="1"/>
          </p:cNvPicPr>
          <p:nvPr userDrawn="1"/>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8021291" y="5731420"/>
            <a:ext cx="574385" cy="57173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77" name="フリーフォーム: 図形 276">
            <a:extLst>
              <a:ext uri="{FF2B5EF4-FFF2-40B4-BE49-F238E27FC236}">
                <a16:creationId xmlns:a16="http://schemas.microsoft.com/office/drawing/2014/main" id="{54B6B164-1939-93C5-4B95-CFD6849EDE07}"/>
              </a:ext>
            </a:extLst>
          </p:cNvPr>
          <p:cNvSpPr/>
          <p:nvPr userDrawn="1"/>
        </p:nvSpPr>
        <p:spPr>
          <a:xfrm>
            <a:off x="6464893" y="3089331"/>
            <a:ext cx="1986898" cy="1149384"/>
          </a:xfrm>
          <a:custGeom>
            <a:avLst/>
            <a:gdLst>
              <a:gd name="connsiteX0" fmla="*/ 0 w 1986898"/>
              <a:gd name="connsiteY0" fmla="*/ 1136591 h 1136591"/>
              <a:gd name="connsiteX1" fmla="*/ 1102408 w 1986898"/>
              <a:gd name="connsiteY1" fmla="*/ 1136591 h 1136591"/>
              <a:gd name="connsiteX2" fmla="*/ 1102408 w 1986898"/>
              <a:gd name="connsiteY2" fmla="*/ 0 h 1136591"/>
              <a:gd name="connsiteX3" fmla="*/ 1986898 w 1986898"/>
              <a:gd name="connsiteY3" fmla="*/ 0 h 1136591"/>
            </a:gdLst>
            <a:ahLst/>
            <a:cxnLst>
              <a:cxn ang="0">
                <a:pos x="connsiteX0" y="connsiteY0"/>
              </a:cxn>
              <a:cxn ang="0">
                <a:pos x="connsiteX1" y="connsiteY1"/>
              </a:cxn>
              <a:cxn ang="0">
                <a:pos x="connsiteX2" y="connsiteY2"/>
              </a:cxn>
              <a:cxn ang="0">
                <a:pos x="connsiteX3" y="connsiteY3"/>
              </a:cxn>
            </a:cxnLst>
            <a:rect l="l" t="t" r="r" b="b"/>
            <a:pathLst>
              <a:path w="1986898" h="1136591">
                <a:moveTo>
                  <a:pt x="0" y="1136591"/>
                </a:moveTo>
                <a:lnTo>
                  <a:pt x="1102408" y="1136591"/>
                </a:lnTo>
                <a:lnTo>
                  <a:pt x="1102408" y="0"/>
                </a:lnTo>
                <a:lnTo>
                  <a:pt x="1986898" y="0"/>
                </a:lnTo>
              </a:path>
            </a:pathLst>
          </a:custGeom>
          <a:noFill/>
          <a:ln w="57150">
            <a:solidFill>
              <a:schemeClr val="accent6">
                <a:lumMod val="75000"/>
              </a:schemeClr>
            </a:solidFill>
            <a:headEnd type="none" w="med" len="med"/>
            <a:tailEnd type="triangle" w="sm"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8" name="フリーフォーム: 図形 277">
            <a:extLst>
              <a:ext uri="{FF2B5EF4-FFF2-40B4-BE49-F238E27FC236}">
                <a16:creationId xmlns:a16="http://schemas.microsoft.com/office/drawing/2014/main" id="{952A679B-F7B2-3A8A-2D72-A3E2F33BAFB9}"/>
              </a:ext>
            </a:extLst>
          </p:cNvPr>
          <p:cNvSpPr/>
          <p:nvPr userDrawn="1"/>
        </p:nvSpPr>
        <p:spPr>
          <a:xfrm>
            <a:off x="8911355" y="3473116"/>
            <a:ext cx="3304707" cy="1483415"/>
          </a:xfrm>
          <a:custGeom>
            <a:avLst/>
            <a:gdLst>
              <a:gd name="connsiteX0" fmla="*/ 0 w 3400926"/>
              <a:gd name="connsiteY0" fmla="*/ 0 h 1556084"/>
              <a:gd name="connsiteX1" fmla="*/ 3144252 w 3400926"/>
              <a:gd name="connsiteY1" fmla="*/ 0 h 1556084"/>
              <a:gd name="connsiteX2" fmla="*/ 3144252 w 3400926"/>
              <a:gd name="connsiteY2" fmla="*/ 1556084 h 1556084"/>
              <a:gd name="connsiteX3" fmla="*/ 3400926 w 3400926"/>
              <a:gd name="connsiteY3" fmla="*/ 1556084 h 1556084"/>
            </a:gdLst>
            <a:ahLst/>
            <a:cxnLst>
              <a:cxn ang="0">
                <a:pos x="connsiteX0" y="connsiteY0"/>
              </a:cxn>
              <a:cxn ang="0">
                <a:pos x="connsiteX1" y="connsiteY1"/>
              </a:cxn>
              <a:cxn ang="0">
                <a:pos x="connsiteX2" y="connsiteY2"/>
              </a:cxn>
              <a:cxn ang="0">
                <a:pos x="connsiteX3" y="connsiteY3"/>
              </a:cxn>
            </a:cxnLst>
            <a:rect l="l" t="t" r="r" b="b"/>
            <a:pathLst>
              <a:path w="3400926" h="1556084">
                <a:moveTo>
                  <a:pt x="0" y="0"/>
                </a:moveTo>
                <a:lnTo>
                  <a:pt x="3144252" y="0"/>
                </a:lnTo>
                <a:lnTo>
                  <a:pt x="3144252" y="1556084"/>
                </a:lnTo>
                <a:lnTo>
                  <a:pt x="3400926" y="1556084"/>
                </a:lnTo>
              </a:path>
            </a:pathLst>
          </a:custGeom>
          <a:noFill/>
          <a:ln w="50800">
            <a:solidFill>
              <a:schemeClr val="accent6">
                <a:lumMod val="75000"/>
              </a:schemeClr>
            </a:solid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9" name="思考の吹き出し: 雲形 278">
            <a:extLst>
              <a:ext uri="{FF2B5EF4-FFF2-40B4-BE49-F238E27FC236}">
                <a16:creationId xmlns:a16="http://schemas.microsoft.com/office/drawing/2014/main" id="{3CC76407-7E7D-C2AF-21E4-EA4CB22C36A8}"/>
              </a:ext>
            </a:extLst>
          </p:cNvPr>
          <p:cNvSpPr/>
          <p:nvPr userDrawn="1"/>
        </p:nvSpPr>
        <p:spPr>
          <a:xfrm>
            <a:off x="7290842" y="3535233"/>
            <a:ext cx="588346" cy="243902"/>
          </a:xfrm>
          <a:prstGeom prst="cloudCallout">
            <a:avLst>
              <a:gd name="adj1" fmla="val 11887"/>
              <a:gd name="adj2" fmla="val -13139"/>
            </a:avLst>
          </a:prstGeom>
          <a:solidFill>
            <a:schemeClr val="accent6">
              <a:lumMod val="75000"/>
            </a:schemeClr>
          </a:solidFill>
          <a:ln w="5080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400" dirty="0"/>
          </a:p>
        </p:txBody>
      </p:sp>
      <p:sp>
        <p:nvSpPr>
          <p:cNvPr id="280" name="フリーフォーム: 図形 279">
            <a:extLst>
              <a:ext uri="{FF2B5EF4-FFF2-40B4-BE49-F238E27FC236}">
                <a16:creationId xmlns:a16="http://schemas.microsoft.com/office/drawing/2014/main" id="{0A58563A-E0BA-490E-0443-48189FCB765A}"/>
              </a:ext>
            </a:extLst>
          </p:cNvPr>
          <p:cNvSpPr/>
          <p:nvPr userDrawn="1"/>
        </p:nvSpPr>
        <p:spPr>
          <a:xfrm>
            <a:off x="6463862" y="4337269"/>
            <a:ext cx="1432910" cy="0"/>
          </a:xfrm>
          <a:custGeom>
            <a:avLst/>
            <a:gdLst>
              <a:gd name="connsiteX0" fmla="*/ 0 w 1432910"/>
              <a:gd name="connsiteY0" fmla="*/ 0 h 0"/>
              <a:gd name="connsiteX1" fmla="*/ 1432910 w 1432910"/>
              <a:gd name="connsiteY1" fmla="*/ 0 h 0"/>
            </a:gdLst>
            <a:ahLst/>
            <a:cxnLst>
              <a:cxn ang="0">
                <a:pos x="connsiteX0" y="connsiteY0"/>
              </a:cxn>
              <a:cxn ang="0">
                <a:pos x="connsiteX1" y="connsiteY1"/>
              </a:cxn>
            </a:cxnLst>
            <a:rect l="l" t="t" r="r" b="b"/>
            <a:pathLst>
              <a:path w="1432910">
                <a:moveTo>
                  <a:pt x="0" y="0"/>
                </a:moveTo>
                <a:lnTo>
                  <a:pt x="1432910" y="0"/>
                </a:lnTo>
              </a:path>
            </a:pathLst>
          </a:custGeom>
          <a:noFill/>
          <a:ln w="50800">
            <a:solidFill>
              <a:schemeClr val="accent6">
                <a:lumMod val="60000"/>
                <a:lumOff val="40000"/>
              </a:schemeClr>
            </a:solidFill>
            <a:headEnd type="none" w="med" len="med"/>
            <a:tailEnd type="triangle" w="sm"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1" name="フリーフォーム: 図形 280">
            <a:extLst>
              <a:ext uri="{FF2B5EF4-FFF2-40B4-BE49-F238E27FC236}">
                <a16:creationId xmlns:a16="http://schemas.microsoft.com/office/drawing/2014/main" id="{CCC56CDD-EA46-5C3F-E3DC-2579EB7867C0}"/>
              </a:ext>
            </a:extLst>
          </p:cNvPr>
          <p:cNvSpPr/>
          <p:nvPr userDrawn="1"/>
        </p:nvSpPr>
        <p:spPr>
          <a:xfrm>
            <a:off x="6464893" y="4445799"/>
            <a:ext cx="1432910" cy="0"/>
          </a:xfrm>
          <a:custGeom>
            <a:avLst/>
            <a:gdLst>
              <a:gd name="connsiteX0" fmla="*/ 0 w 1432910"/>
              <a:gd name="connsiteY0" fmla="*/ 0 h 0"/>
              <a:gd name="connsiteX1" fmla="*/ 1432910 w 1432910"/>
              <a:gd name="connsiteY1" fmla="*/ 0 h 0"/>
            </a:gdLst>
            <a:ahLst/>
            <a:cxnLst>
              <a:cxn ang="0">
                <a:pos x="connsiteX0" y="connsiteY0"/>
              </a:cxn>
              <a:cxn ang="0">
                <a:pos x="connsiteX1" y="connsiteY1"/>
              </a:cxn>
            </a:cxnLst>
            <a:rect l="l" t="t" r="r" b="b"/>
            <a:pathLst>
              <a:path w="1432910">
                <a:moveTo>
                  <a:pt x="0" y="0"/>
                </a:moveTo>
                <a:lnTo>
                  <a:pt x="1432910" y="0"/>
                </a:lnTo>
              </a:path>
            </a:pathLst>
          </a:custGeom>
          <a:noFill/>
          <a:ln w="50800">
            <a:solidFill>
              <a:schemeClr val="accent6">
                <a:lumMod val="60000"/>
                <a:lumOff val="40000"/>
              </a:schemeClr>
            </a:solidFill>
            <a:headEnd type="none" w="med" len="med"/>
            <a:tailEnd type="triangle" w="sm"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2" name="フリーフォーム: 図形 281">
            <a:extLst>
              <a:ext uri="{FF2B5EF4-FFF2-40B4-BE49-F238E27FC236}">
                <a16:creationId xmlns:a16="http://schemas.microsoft.com/office/drawing/2014/main" id="{5F64E333-5FF9-B3C3-56CD-9A5A6225740A}"/>
              </a:ext>
            </a:extLst>
          </p:cNvPr>
          <p:cNvSpPr/>
          <p:nvPr userDrawn="1"/>
        </p:nvSpPr>
        <p:spPr>
          <a:xfrm>
            <a:off x="6463862" y="4533896"/>
            <a:ext cx="1432910" cy="0"/>
          </a:xfrm>
          <a:custGeom>
            <a:avLst/>
            <a:gdLst>
              <a:gd name="connsiteX0" fmla="*/ 0 w 1432910"/>
              <a:gd name="connsiteY0" fmla="*/ 0 h 0"/>
              <a:gd name="connsiteX1" fmla="*/ 1432910 w 1432910"/>
              <a:gd name="connsiteY1" fmla="*/ 0 h 0"/>
            </a:gdLst>
            <a:ahLst/>
            <a:cxnLst>
              <a:cxn ang="0">
                <a:pos x="connsiteX0" y="connsiteY0"/>
              </a:cxn>
              <a:cxn ang="0">
                <a:pos x="connsiteX1" y="connsiteY1"/>
              </a:cxn>
            </a:cxnLst>
            <a:rect l="l" t="t" r="r" b="b"/>
            <a:pathLst>
              <a:path w="1432910">
                <a:moveTo>
                  <a:pt x="0" y="0"/>
                </a:moveTo>
                <a:lnTo>
                  <a:pt x="1432910" y="0"/>
                </a:lnTo>
              </a:path>
            </a:pathLst>
          </a:custGeom>
          <a:noFill/>
          <a:ln w="50800">
            <a:solidFill>
              <a:schemeClr val="accent6">
                <a:lumMod val="60000"/>
                <a:lumOff val="40000"/>
              </a:schemeClr>
            </a:solidFill>
            <a:headEnd type="none" w="med" len="med"/>
            <a:tailEnd type="triangle" w="sm"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3" name="フリーフォーム: 図形 282">
            <a:extLst>
              <a:ext uri="{FF2B5EF4-FFF2-40B4-BE49-F238E27FC236}">
                <a16:creationId xmlns:a16="http://schemas.microsoft.com/office/drawing/2014/main" id="{0B127FB5-D89F-7E35-A956-3ADC78563D13}"/>
              </a:ext>
            </a:extLst>
          </p:cNvPr>
          <p:cNvSpPr/>
          <p:nvPr userDrawn="1"/>
        </p:nvSpPr>
        <p:spPr>
          <a:xfrm>
            <a:off x="6460925" y="4632289"/>
            <a:ext cx="1432910" cy="0"/>
          </a:xfrm>
          <a:custGeom>
            <a:avLst/>
            <a:gdLst>
              <a:gd name="connsiteX0" fmla="*/ 0 w 1432910"/>
              <a:gd name="connsiteY0" fmla="*/ 0 h 0"/>
              <a:gd name="connsiteX1" fmla="*/ 1432910 w 1432910"/>
              <a:gd name="connsiteY1" fmla="*/ 0 h 0"/>
            </a:gdLst>
            <a:ahLst/>
            <a:cxnLst>
              <a:cxn ang="0">
                <a:pos x="connsiteX0" y="connsiteY0"/>
              </a:cxn>
              <a:cxn ang="0">
                <a:pos x="connsiteX1" y="connsiteY1"/>
              </a:cxn>
            </a:cxnLst>
            <a:rect l="l" t="t" r="r" b="b"/>
            <a:pathLst>
              <a:path w="1432910">
                <a:moveTo>
                  <a:pt x="0" y="0"/>
                </a:moveTo>
                <a:lnTo>
                  <a:pt x="1432910" y="0"/>
                </a:lnTo>
              </a:path>
            </a:pathLst>
          </a:custGeom>
          <a:noFill/>
          <a:ln w="50800">
            <a:solidFill>
              <a:schemeClr val="accent6">
                <a:lumMod val="60000"/>
                <a:lumOff val="40000"/>
              </a:schemeClr>
            </a:solidFill>
            <a:headEnd type="none" w="med" len="med"/>
            <a:tailEnd type="triangle" w="sm"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4" name="フリーフォーム: 図形 283">
            <a:extLst>
              <a:ext uri="{FF2B5EF4-FFF2-40B4-BE49-F238E27FC236}">
                <a16:creationId xmlns:a16="http://schemas.microsoft.com/office/drawing/2014/main" id="{83A807EB-9F66-6868-1ECB-34DB76B9B35B}"/>
              </a:ext>
            </a:extLst>
          </p:cNvPr>
          <p:cNvSpPr/>
          <p:nvPr userDrawn="1"/>
        </p:nvSpPr>
        <p:spPr>
          <a:xfrm>
            <a:off x="6461490" y="4721621"/>
            <a:ext cx="1432910" cy="0"/>
          </a:xfrm>
          <a:custGeom>
            <a:avLst/>
            <a:gdLst>
              <a:gd name="connsiteX0" fmla="*/ 0 w 1432910"/>
              <a:gd name="connsiteY0" fmla="*/ 0 h 0"/>
              <a:gd name="connsiteX1" fmla="*/ 1432910 w 1432910"/>
              <a:gd name="connsiteY1" fmla="*/ 0 h 0"/>
            </a:gdLst>
            <a:ahLst/>
            <a:cxnLst>
              <a:cxn ang="0">
                <a:pos x="connsiteX0" y="connsiteY0"/>
              </a:cxn>
              <a:cxn ang="0">
                <a:pos x="connsiteX1" y="connsiteY1"/>
              </a:cxn>
            </a:cxnLst>
            <a:rect l="l" t="t" r="r" b="b"/>
            <a:pathLst>
              <a:path w="1432910">
                <a:moveTo>
                  <a:pt x="0" y="0"/>
                </a:moveTo>
                <a:lnTo>
                  <a:pt x="1432910" y="0"/>
                </a:lnTo>
              </a:path>
            </a:pathLst>
          </a:custGeom>
          <a:noFill/>
          <a:ln w="50800">
            <a:solidFill>
              <a:schemeClr val="accent6">
                <a:lumMod val="60000"/>
                <a:lumOff val="40000"/>
              </a:schemeClr>
            </a:solidFill>
            <a:headEnd type="none" w="med" len="med"/>
            <a:tailEnd type="triangle" w="sm"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5" name="フリーフォーム: 図形 284">
            <a:extLst>
              <a:ext uri="{FF2B5EF4-FFF2-40B4-BE49-F238E27FC236}">
                <a16:creationId xmlns:a16="http://schemas.microsoft.com/office/drawing/2014/main" id="{012CF80C-83C8-36BE-CD97-4DD3E389398B}"/>
              </a:ext>
            </a:extLst>
          </p:cNvPr>
          <p:cNvSpPr/>
          <p:nvPr userDrawn="1"/>
        </p:nvSpPr>
        <p:spPr>
          <a:xfrm>
            <a:off x="6460925" y="4824943"/>
            <a:ext cx="1432910" cy="0"/>
          </a:xfrm>
          <a:custGeom>
            <a:avLst/>
            <a:gdLst>
              <a:gd name="connsiteX0" fmla="*/ 0 w 1432910"/>
              <a:gd name="connsiteY0" fmla="*/ 0 h 0"/>
              <a:gd name="connsiteX1" fmla="*/ 1432910 w 1432910"/>
              <a:gd name="connsiteY1" fmla="*/ 0 h 0"/>
            </a:gdLst>
            <a:ahLst/>
            <a:cxnLst>
              <a:cxn ang="0">
                <a:pos x="connsiteX0" y="connsiteY0"/>
              </a:cxn>
              <a:cxn ang="0">
                <a:pos x="connsiteX1" y="connsiteY1"/>
              </a:cxn>
            </a:cxnLst>
            <a:rect l="l" t="t" r="r" b="b"/>
            <a:pathLst>
              <a:path w="1432910">
                <a:moveTo>
                  <a:pt x="0" y="0"/>
                </a:moveTo>
                <a:lnTo>
                  <a:pt x="1432910" y="0"/>
                </a:lnTo>
              </a:path>
            </a:pathLst>
          </a:custGeom>
          <a:noFill/>
          <a:ln w="50800">
            <a:solidFill>
              <a:schemeClr val="accent6">
                <a:lumMod val="60000"/>
                <a:lumOff val="40000"/>
              </a:schemeClr>
            </a:solidFill>
            <a:headEnd type="none" w="med" len="med"/>
            <a:tailEnd type="triangle" w="sm"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6" name="角丸四角形 28">
            <a:extLst>
              <a:ext uri="{FF2B5EF4-FFF2-40B4-BE49-F238E27FC236}">
                <a16:creationId xmlns:a16="http://schemas.microsoft.com/office/drawing/2014/main" id="{CE6E2AD2-2168-0462-44F6-36CEE90A55FD}"/>
              </a:ext>
            </a:extLst>
          </p:cNvPr>
          <p:cNvSpPr/>
          <p:nvPr userDrawn="1"/>
        </p:nvSpPr>
        <p:spPr>
          <a:xfrm>
            <a:off x="7818782" y="6464110"/>
            <a:ext cx="479765" cy="302385"/>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algn="ctr"/>
            <a:r>
              <a:rPr lang="en-US" altLang="ja-JP" sz="1050" dirty="0">
                <a:solidFill>
                  <a:srgbClr val="FFFFFF"/>
                </a:solidFill>
              </a:rPr>
              <a:t>Internal</a:t>
            </a:r>
          </a:p>
          <a:p>
            <a:pPr algn="ctr"/>
            <a:r>
              <a:rPr lang="en-US" altLang="ja-JP" sz="1050" dirty="0">
                <a:solidFill>
                  <a:srgbClr val="FFFFFF"/>
                </a:solidFill>
              </a:rPr>
              <a:t>EV</a:t>
            </a:r>
            <a:endParaRPr lang="ja-JP" altLang="en-US" sz="1050" dirty="0">
              <a:solidFill>
                <a:srgbClr val="FFFFFF"/>
              </a:solidFill>
            </a:endParaRPr>
          </a:p>
        </p:txBody>
      </p:sp>
      <p:sp>
        <p:nvSpPr>
          <p:cNvPr id="287" name="角丸四角形 28">
            <a:extLst>
              <a:ext uri="{FF2B5EF4-FFF2-40B4-BE49-F238E27FC236}">
                <a16:creationId xmlns:a16="http://schemas.microsoft.com/office/drawing/2014/main" id="{FD2B512E-E924-8AF6-0961-A12E132EFE3C}"/>
              </a:ext>
            </a:extLst>
          </p:cNvPr>
          <p:cNvSpPr/>
          <p:nvPr userDrawn="1"/>
        </p:nvSpPr>
        <p:spPr>
          <a:xfrm>
            <a:off x="12043370" y="5083348"/>
            <a:ext cx="360455" cy="249905"/>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algn="ctr"/>
            <a:r>
              <a:rPr lang="en-US" altLang="ja-JP" sz="800" dirty="0">
                <a:solidFill>
                  <a:srgbClr val="FFFFFF"/>
                </a:solidFill>
              </a:rPr>
              <a:t>Internal</a:t>
            </a:r>
          </a:p>
          <a:p>
            <a:pPr algn="ctr"/>
            <a:r>
              <a:rPr lang="en-US" altLang="ja-JP" sz="800" dirty="0">
                <a:solidFill>
                  <a:srgbClr val="FFFFFF"/>
                </a:solidFill>
              </a:rPr>
              <a:t>EV</a:t>
            </a:r>
            <a:endParaRPr lang="ja-JP" altLang="en-US" sz="800" dirty="0">
              <a:solidFill>
                <a:srgbClr val="FFFFFF"/>
              </a:solidFill>
            </a:endParaRPr>
          </a:p>
        </p:txBody>
      </p:sp>
      <p:sp>
        <p:nvSpPr>
          <p:cNvPr id="288" name="正方形/長方形 287">
            <a:extLst>
              <a:ext uri="{FF2B5EF4-FFF2-40B4-BE49-F238E27FC236}">
                <a16:creationId xmlns:a16="http://schemas.microsoft.com/office/drawing/2014/main" id="{300D5039-6554-31B3-86FB-4455D802561B}"/>
              </a:ext>
            </a:extLst>
          </p:cNvPr>
          <p:cNvSpPr/>
          <p:nvPr userDrawn="1"/>
        </p:nvSpPr>
        <p:spPr>
          <a:xfrm>
            <a:off x="9478182" y="6176944"/>
            <a:ext cx="1312902" cy="353971"/>
          </a:xfrm>
          <a:prstGeom prst="rect">
            <a:avLst/>
          </a:prstGeom>
        </p:spPr>
        <p:txBody>
          <a:bodyPr wrap="square" lIns="137187" tIns="68594" rIns="137187" bIns="68594">
            <a:spAutoFit/>
          </a:bodyPr>
          <a:lstStyle/>
          <a:p>
            <a:pPr algn="r" defTabSz="7682880" fontAlgn="auto">
              <a:spcBef>
                <a:spcPts val="0"/>
              </a:spcBef>
              <a:spcAft>
                <a:spcPts val="0"/>
              </a:spcAft>
            </a:pPr>
            <a:r>
              <a:rPr lang="en-US" altLang="ja-JP" sz="1400" b="1" dirty="0">
                <a:solidFill>
                  <a:srgbClr val="BA8CDC"/>
                </a:solidFill>
                <a:latin typeface="Calibri"/>
                <a:ea typeface="ＭＳ Ｐゴシック"/>
              </a:rPr>
              <a:t>Frame(0)</a:t>
            </a:r>
            <a:endParaRPr lang="ja-JP" altLang="en-US" sz="1400" b="1" dirty="0">
              <a:solidFill>
                <a:srgbClr val="BA8CDC"/>
              </a:solidFill>
              <a:latin typeface="Calibri"/>
              <a:ea typeface="ＭＳ Ｐゴシック"/>
            </a:endParaRPr>
          </a:p>
        </p:txBody>
      </p:sp>
      <p:sp>
        <p:nvSpPr>
          <p:cNvPr id="289" name="正方形/長方形 288">
            <a:extLst>
              <a:ext uri="{FF2B5EF4-FFF2-40B4-BE49-F238E27FC236}">
                <a16:creationId xmlns:a16="http://schemas.microsoft.com/office/drawing/2014/main" id="{97093CCE-EB8C-03DD-3E51-0E2962E87AF0}"/>
              </a:ext>
            </a:extLst>
          </p:cNvPr>
          <p:cNvSpPr/>
          <p:nvPr userDrawn="1"/>
        </p:nvSpPr>
        <p:spPr>
          <a:xfrm>
            <a:off x="12331402" y="4365671"/>
            <a:ext cx="1312902" cy="353971"/>
          </a:xfrm>
          <a:prstGeom prst="rect">
            <a:avLst/>
          </a:prstGeom>
        </p:spPr>
        <p:txBody>
          <a:bodyPr wrap="square" lIns="137187" tIns="68594" rIns="137187" bIns="68594">
            <a:spAutoFit/>
          </a:bodyPr>
          <a:lstStyle/>
          <a:p>
            <a:pPr algn="r" defTabSz="7682880" fontAlgn="auto">
              <a:spcBef>
                <a:spcPts val="0"/>
              </a:spcBef>
              <a:spcAft>
                <a:spcPts val="0"/>
              </a:spcAft>
            </a:pPr>
            <a:r>
              <a:rPr lang="en-US" altLang="ja-JP" sz="1400" b="1" dirty="0">
                <a:solidFill>
                  <a:srgbClr val="BA8CDC"/>
                </a:solidFill>
                <a:latin typeface="Calibri"/>
                <a:ea typeface="ＭＳ Ｐゴシック"/>
              </a:rPr>
              <a:t>Frame(1)</a:t>
            </a:r>
            <a:endParaRPr lang="ja-JP" altLang="en-US" sz="1400" b="1" dirty="0">
              <a:solidFill>
                <a:srgbClr val="BA8CDC"/>
              </a:solidFill>
              <a:latin typeface="Calibri"/>
              <a:ea typeface="ＭＳ Ｐゴシック"/>
            </a:endParaRPr>
          </a:p>
        </p:txBody>
      </p:sp>
      <p:grpSp>
        <p:nvGrpSpPr>
          <p:cNvPr id="209" name="グループ化 208">
            <a:extLst>
              <a:ext uri="{FF2B5EF4-FFF2-40B4-BE49-F238E27FC236}">
                <a16:creationId xmlns:a16="http://schemas.microsoft.com/office/drawing/2014/main" id="{9CB93A74-A908-4722-902C-8890A2F7D062}"/>
              </a:ext>
            </a:extLst>
          </p:cNvPr>
          <p:cNvGrpSpPr/>
          <p:nvPr userDrawn="1"/>
        </p:nvGrpSpPr>
        <p:grpSpPr>
          <a:xfrm rot="544062">
            <a:off x="8849048" y="1161918"/>
            <a:ext cx="594864" cy="564816"/>
            <a:chOff x="2748784" y="956212"/>
            <a:chExt cx="2425139" cy="2301962"/>
          </a:xfrm>
          <a:effectLst>
            <a:outerShdw blurRad="38100" dist="38100" dir="8100000" algn="tr" rotWithShape="0">
              <a:prstClr val="black">
                <a:alpha val="40000"/>
              </a:prstClr>
            </a:outerShdw>
          </a:effectLst>
        </p:grpSpPr>
        <p:grpSp>
          <p:nvGrpSpPr>
            <p:cNvPr id="210" name="グループ化 209">
              <a:extLst>
                <a:ext uri="{FF2B5EF4-FFF2-40B4-BE49-F238E27FC236}">
                  <a16:creationId xmlns:a16="http://schemas.microsoft.com/office/drawing/2014/main" id="{49D919CB-43D0-4B76-AC15-928149A3C3E1}"/>
                </a:ext>
              </a:extLst>
            </p:cNvPr>
            <p:cNvGrpSpPr/>
            <p:nvPr/>
          </p:nvGrpSpPr>
          <p:grpSpPr>
            <a:xfrm>
              <a:off x="2991168" y="1221263"/>
              <a:ext cx="1944215" cy="1771248"/>
              <a:chOff x="2991168" y="1221263"/>
              <a:chExt cx="1944215" cy="1771248"/>
            </a:xfrm>
          </p:grpSpPr>
          <p:sp>
            <p:nvSpPr>
              <p:cNvPr id="291" name="円/楕円 56">
                <a:extLst>
                  <a:ext uri="{FF2B5EF4-FFF2-40B4-BE49-F238E27FC236}">
                    <a16:creationId xmlns:a16="http://schemas.microsoft.com/office/drawing/2014/main" id="{CCC28530-9C2D-4D7E-9612-E0E6F522CF10}"/>
                  </a:ext>
                </a:extLst>
              </p:cNvPr>
              <p:cNvSpPr/>
              <p:nvPr/>
            </p:nvSpPr>
            <p:spPr>
              <a:xfrm>
                <a:off x="2991168" y="1221263"/>
                <a:ext cx="1944215" cy="1771248"/>
              </a:xfrm>
              <a:prstGeom prst="ellipse">
                <a:avLst/>
              </a:prstGeom>
              <a:solidFill>
                <a:schemeClr val="accent6">
                  <a:lumMod val="75000"/>
                </a:schemeClr>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292" name="角丸四角形 57">
                <a:extLst>
                  <a:ext uri="{FF2B5EF4-FFF2-40B4-BE49-F238E27FC236}">
                    <a16:creationId xmlns:a16="http://schemas.microsoft.com/office/drawing/2014/main" id="{DF35207B-F393-4A49-9886-380A93730D12}"/>
                  </a:ext>
                </a:extLst>
              </p:cNvPr>
              <p:cNvSpPr/>
              <p:nvPr/>
            </p:nvSpPr>
            <p:spPr>
              <a:xfrm>
                <a:off x="3111526" y="1646029"/>
                <a:ext cx="1677970" cy="786535"/>
              </a:xfrm>
              <a:prstGeom prst="roundRect">
                <a:avLst/>
              </a:prstGeom>
              <a:solidFill>
                <a:schemeClr val="accent6">
                  <a:lumMod val="75000"/>
                </a:schemeClr>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v.5.1</a:t>
                </a:r>
                <a:endParaRPr kumimoji="0" lang="ja-JP" altLang="en-US" sz="1400" b="1" kern="0" dirty="0">
                  <a:solidFill>
                    <a:prstClr val="white"/>
                  </a:solidFill>
                  <a:latin typeface="Calibri"/>
                  <a:ea typeface="Meiryo UI"/>
                </a:endParaRPr>
              </a:p>
            </p:txBody>
          </p:sp>
        </p:grpSp>
        <p:pic>
          <p:nvPicPr>
            <p:cNvPr id="290" name="Picture 2" descr="C:\Users\toa27839.TOA\AppData\Local\Temp\notesEA312D\Bubble_material_noshadow-01.png">
              <a:extLst>
                <a:ext uri="{FF2B5EF4-FFF2-40B4-BE49-F238E27FC236}">
                  <a16:creationId xmlns:a16="http://schemas.microsoft.com/office/drawing/2014/main" id="{D1048FA0-A712-4A69-AA15-C7EBE7210D59}"/>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a:stretch/>
          </p:blipFill>
          <p:spPr bwMode="auto">
            <a:xfrm>
              <a:off x="2748784" y="956212"/>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731373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4_ユーザー設定レイアウト">
    <p:spTree>
      <p:nvGrpSpPr>
        <p:cNvPr id="1" name=""/>
        <p:cNvGrpSpPr/>
        <p:nvPr/>
      </p:nvGrpSpPr>
      <p:grpSpPr>
        <a:xfrm>
          <a:off x="0" y="0"/>
          <a:ext cx="0" cy="0"/>
          <a:chOff x="0" y="0"/>
          <a:chExt cx="0" cy="0"/>
        </a:xfrm>
      </p:grpSpPr>
      <p:grpSp>
        <p:nvGrpSpPr>
          <p:cNvPr id="3" name="グループ化 2">
            <a:extLst>
              <a:ext uri="{FF2B5EF4-FFF2-40B4-BE49-F238E27FC236}">
                <a16:creationId xmlns:a16="http://schemas.microsoft.com/office/drawing/2014/main" id="{A93CA3B5-3815-4DC9-5532-E49D72D70638}"/>
              </a:ext>
            </a:extLst>
          </p:cNvPr>
          <p:cNvGrpSpPr/>
          <p:nvPr userDrawn="1"/>
        </p:nvGrpSpPr>
        <p:grpSpPr>
          <a:xfrm>
            <a:off x="4668253" y="3553326"/>
            <a:ext cx="7066547" cy="866274"/>
            <a:chOff x="4668253" y="3553326"/>
            <a:chExt cx="7066547" cy="866274"/>
          </a:xfrm>
        </p:grpSpPr>
        <p:sp>
          <p:nvSpPr>
            <p:cNvPr id="4" name="フリーフォーム: 図形 3">
              <a:extLst>
                <a:ext uri="{FF2B5EF4-FFF2-40B4-BE49-F238E27FC236}">
                  <a16:creationId xmlns:a16="http://schemas.microsoft.com/office/drawing/2014/main" id="{9AD10D50-CB4A-DC05-E497-9F27721F6933}"/>
                </a:ext>
              </a:extLst>
            </p:cNvPr>
            <p:cNvSpPr/>
            <p:nvPr/>
          </p:nvSpPr>
          <p:spPr>
            <a:xfrm>
              <a:off x="4668253" y="3577389"/>
              <a:ext cx="7066547" cy="842211"/>
            </a:xfrm>
            <a:custGeom>
              <a:avLst/>
              <a:gdLst>
                <a:gd name="connsiteX0" fmla="*/ 0 w 7066547"/>
                <a:gd name="connsiteY0" fmla="*/ 762000 h 842211"/>
                <a:gd name="connsiteX1" fmla="*/ 0 w 7066547"/>
                <a:gd name="connsiteY1" fmla="*/ 0 h 842211"/>
                <a:gd name="connsiteX2" fmla="*/ 7066547 w 7066547"/>
                <a:gd name="connsiteY2" fmla="*/ 0 h 842211"/>
                <a:gd name="connsiteX3" fmla="*/ 7066547 w 7066547"/>
                <a:gd name="connsiteY3" fmla="*/ 842211 h 842211"/>
              </a:gdLst>
              <a:ahLst/>
              <a:cxnLst>
                <a:cxn ang="0">
                  <a:pos x="connsiteX0" y="connsiteY0"/>
                </a:cxn>
                <a:cxn ang="0">
                  <a:pos x="connsiteX1" y="connsiteY1"/>
                </a:cxn>
                <a:cxn ang="0">
                  <a:pos x="connsiteX2" y="connsiteY2"/>
                </a:cxn>
                <a:cxn ang="0">
                  <a:pos x="connsiteX3" y="connsiteY3"/>
                </a:cxn>
              </a:cxnLst>
              <a:rect l="l" t="t" r="r" b="b"/>
              <a:pathLst>
                <a:path w="7066547" h="842211">
                  <a:moveTo>
                    <a:pt x="0" y="762000"/>
                  </a:moveTo>
                  <a:lnTo>
                    <a:pt x="0" y="0"/>
                  </a:lnTo>
                  <a:lnTo>
                    <a:pt x="7066547" y="0"/>
                  </a:lnTo>
                  <a:lnTo>
                    <a:pt x="7066547" y="842211"/>
                  </a:lnTo>
                </a:path>
              </a:pathLst>
            </a:custGeom>
            <a:noFill/>
            <a:ln w="76200">
              <a:solidFill>
                <a:schemeClr val="accent6"/>
              </a:solidFill>
              <a:headEnd type="none" w="med" len="med"/>
              <a:tailEnd type="non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図形 4">
              <a:extLst>
                <a:ext uri="{FF2B5EF4-FFF2-40B4-BE49-F238E27FC236}">
                  <a16:creationId xmlns:a16="http://schemas.microsoft.com/office/drawing/2014/main" id="{B5FDD899-A7A7-5F4E-FE5D-B417E01E763F}"/>
                </a:ext>
              </a:extLst>
            </p:cNvPr>
            <p:cNvSpPr/>
            <p:nvPr/>
          </p:nvSpPr>
          <p:spPr>
            <a:xfrm>
              <a:off x="8181474" y="3553326"/>
              <a:ext cx="0" cy="826169"/>
            </a:xfrm>
            <a:custGeom>
              <a:avLst/>
              <a:gdLst>
                <a:gd name="connsiteX0" fmla="*/ 0 w 0"/>
                <a:gd name="connsiteY0" fmla="*/ 826169 h 826169"/>
                <a:gd name="connsiteX1" fmla="*/ 0 w 0"/>
                <a:gd name="connsiteY1" fmla="*/ 0 h 826169"/>
              </a:gdLst>
              <a:ahLst/>
              <a:cxnLst>
                <a:cxn ang="0">
                  <a:pos x="connsiteX0" y="connsiteY0"/>
                </a:cxn>
                <a:cxn ang="0">
                  <a:pos x="connsiteX1" y="connsiteY1"/>
                </a:cxn>
              </a:cxnLst>
              <a:rect l="l" t="t" r="r" b="b"/>
              <a:pathLst>
                <a:path h="826169">
                  <a:moveTo>
                    <a:pt x="0" y="826169"/>
                  </a:moveTo>
                  <a:lnTo>
                    <a:pt x="0" y="0"/>
                  </a:lnTo>
                </a:path>
              </a:pathLst>
            </a:custGeom>
            <a:noFill/>
            <a:ln w="76200">
              <a:solidFill>
                <a:schemeClr val="accent6"/>
              </a:solidFill>
              <a:headEnd type="none" w="med" len="med"/>
              <a:tailEnd type="non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pic>
        <p:nvPicPr>
          <p:cNvPr id="6" name="Picture 2">
            <a:extLst>
              <a:ext uri="{FF2B5EF4-FFF2-40B4-BE49-F238E27FC236}">
                <a16:creationId xmlns:a16="http://schemas.microsoft.com/office/drawing/2014/main" id="{EAD8484E-474C-DA7B-E1B3-AEE5E03FCD7A}"/>
              </a:ext>
            </a:extLst>
          </p:cNvPr>
          <p:cNvPicPr>
            <a:picLocks noChangeAspect="1" noChangeArrowheads="1"/>
          </p:cNvPicPr>
          <p:nvPr userDrawn="1"/>
        </p:nvPicPr>
        <p:blipFill>
          <a:blip r:embed="rId2" cstate="print">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a:stretch>
            <a:fillRect/>
          </a:stretch>
        </p:blipFill>
        <p:spPr bwMode="auto">
          <a:xfrm>
            <a:off x="3991118" y="1427649"/>
            <a:ext cx="917956" cy="3179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 name="図 6">
            <a:extLst>
              <a:ext uri="{FF2B5EF4-FFF2-40B4-BE49-F238E27FC236}">
                <a16:creationId xmlns:a16="http://schemas.microsoft.com/office/drawing/2014/main" id="{A54EC63E-B901-92C6-3ECD-3CB9D689E2DF}"/>
              </a:ext>
            </a:extLst>
          </p:cNvPr>
          <p:cNvPicPr>
            <a:picLocks noChangeAspect="1"/>
          </p:cNvPicPr>
          <p:nvPr userDrawn="1"/>
        </p:nvPicPr>
        <p:blipFill>
          <a:blip r:embed="rId3">
            <a:clrChange>
              <a:clrFrom>
                <a:srgbClr val="FFFFFF"/>
              </a:clrFrom>
              <a:clrTo>
                <a:srgbClr val="FFFFFF">
                  <a:alpha val="0"/>
                </a:srgbClr>
              </a:clrTo>
            </a:clrChange>
          </a:blip>
          <a:stretch>
            <a:fillRect/>
          </a:stretch>
        </p:blipFill>
        <p:spPr>
          <a:xfrm>
            <a:off x="4983264" y="1586639"/>
            <a:ext cx="946618" cy="175198"/>
          </a:xfrm>
          <a:prstGeom prst="rect">
            <a:avLst/>
          </a:prstGeom>
        </p:spPr>
      </p:pic>
      <p:grpSp>
        <p:nvGrpSpPr>
          <p:cNvPr id="8" name="グループ化 7">
            <a:extLst>
              <a:ext uri="{FF2B5EF4-FFF2-40B4-BE49-F238E27FC236}">
                <a16:creationId xmlns:a16="http://schemas.microsoft.com/office/drawing/2014/main" id="{5A5C0CA2-6201-941A-644F-8E08F1C2524A}"/>
              </a:ext>
            </a:extLst>
          </p:cNvPr>
          <p:cNvGrpSpPr/>
          <p:nvPr userDrawn="1"/>
        </p:nvGrpSpPr>
        <p:grpSpPr>
          <a:xfrm>
            <a:off x="3959004" y="1729165"/>
            <a:ext cx="1997242" cy="107408"/>
            <a:chOff x="2949456" y="3722072"/>
            <a:chExt cx="1997242" cy="107408"/>
          </a:xfrm>
        </p:grpSpPr>
        <p:sp>
          <p:nvSpPr>
            <p:cNvPr id="9" name="フリーフォーム: 図形 8">
              <a:extLst>
                <a:ext uri="{FF2B5EF4-FFF2-40B4-BE49-F238E27FC236}">
                  <a16:creationId xmlns:a16="http://schemas.microsoft.com/office/drawing/2014/main" id="{E93B39E9-6B70-2D4A-608E-2E0CE318390B}"/>
                </a:ext>
              </a:extLst>
            </p:cNvPr>
            <p:cNvSpPr/>
            <p:nvPr/>
          </p:nvSpPr>
          <p:spPr>
            <a:xfrm>
              <a:off x="2949456" y="3829480"/>
              <a:ext cx="1997242" cy="0"/>
            </a:xfrm>
            <a:custGeom>
              <a:avLst/>
              <a:gdLst>
                <a:gd name="connsiteX0" fmla="*/ 0 w 1997242"/>
                <a:gd name="connsiteY0" fmla="*/ 0 h 0"/>
                <a:gd name="connsiteX1" fmla="*/ 1997242 w 1997242"/>
                <a:gd name="connsiteY1" fmla="*/ 0 h 0"/>
              </a:gdLst>
              <a:ahLst/>
              <a:cxnLst>
                <a:cxn ang="0">
                  <a:pos x="connsiteX0" y="connsiteY0"/>
                </a:cxn>
                <a:cxn ang="0">
                  <a:pos x="connsiteX1" y="connsiteY1"/>
                </a:cxn>
              </a:cxnLst>
              <a:rect l="l" t="t" r="r" b="b"/>
              <a:pathLst>
                <a:path w="1997242">
                  <a:moveTo>
                    <a:pt x="0" y="0"/>
                  </a:moveTo>
                  <a:lnTo>
                    <a:pt x="1997242"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 name="フリーフォーム: 図形 9">
              <a:extLst>
                <a:ext uri="{FF2B5EF4-FFF2-40B4-BE49-F238E27FC236}">
                  <a16:creationId xmlns:a16="http://schemas.microsoft.com/office/drawing/2014/main" id="{2F741CC8-DD99-3269-279F-18DF7CBB6BA6}"/>
                </a:ext>
              </a:extLst>
            </p:cNvPr>
            <p:cNvSpPr/>
            <p:nvPr/>
          </p:nvSpPr>
          <p:spPr>
            <a:xfrm>
              <a:off x="3719477" y="3729789"/>
              <a:ext cx="0" cy="99691"/>
            </a:xfrm>
            <a:custGeom>
              <a:avLst/>
              <a:gdLst>
                <a:gd name="connsiteX0" fmla="*/ 0 w 0"/>
                <a:gd name="connsiteY0" fmla="*/ 99691 h 99691"/>
                <a:gd name="connsiteX1" fmla="*/ 0 w 0"/>
                <a:gd name="connsiteY1" fmla="*/ 0 h 99691"/>
              </a:gdLst>
              <a:ahLst/>
              <a:cxnLst>
                <a:cxn ang="0">
                  <a:pos x="connsiteX0" y="connsiteY0"/>
                </a:cxn>
                <a:cxn ang="0">
                  <a:pos x="connsiteX1" y="connsiteY1"/>
                </a:cxn>
              </a:cxnLst>
              <a:rect l="l" t="t" r="r" b="b"/>
              <a:pathLst>
                <a:path h="99691">
                  <a:moveTo>
                    <a:pt x="0" y="99691"/>
                  </a:moveTo>
                  <a:lnTo>
                    <a:pt x="0"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1" name="フリーフォーム: 図形 10">
              <a:extLst>
                <a:ext uri="{FF2B5EF4-FFF2-40B4-BE49-F238E27FC236}">
                  <a16:creationId xmlns:a16="http://schemas.microsoft.com/office/drawing/2014/main" id="{90FA1567-D27D-AB66-02C9-E98290D1480C}"/>
                </a:ext>
              </a:extLst>
            </p:cNvPr>
            <p:cNvSpPr/>
            <p:nvPr/>
          </p:nvSpPr>
          <p:spPr>
            <a:xfrm>
              <a:off x="4770562" y="3722072"/>
              <a:ext cx="0" cy="99691"/>
            </a:xfrm>
            <a:custGeom>
              <a:avLst/>
              <a:gdLst>
                <a:gd name="connsiteX0" fmla="*/ 0 w 0"/>
                <a:gd name="connsiteY0" fmla="*/ 99691 h 99691"/>
                <a:gd name="connsiteX1" fmla="*/ 0 w 0"/>
                <a:gd name="connsiteY1" fmla="*/ 0 h 99691"/>
              </a:gdLst>
              <a:ahLst/>
              <a:cxnLst>
                <a:cxn ang="0">
                  <a:pos x="connsiteX0" y="connsiteY0"/>
                </a:cxn>
                <a:cxn ang="0">
                  <a:pos x="connsiteX1" y="connsiteY1"/>
                </a:cxn>
              </a:cxnLst>
              <a:rect l="l" t="t" r="r" b="b"/>
              <a:pathLst>
                <a:path h="99691">
                  <a:moveTo>
                    <a:pt x="0" y="99691"/>
                  </a:moveTo>
                  <a:lnTo>
                    <a:pt x="0"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2" name="正方形/長方形 11">
              <a:extLst>
                <a:ext uri="{FF2B5EF4-FFF2-40B4-BE49-F238E27FC236}">
                  <a16:creationId xmlns:a16="http://schemas.microsoft.com/office/drawing/2014/main" id="{CF0BB5FB-68C7-EBCC-EEF8-2CBE1B78887C}"/>
                </a:ext>
              </a:extLst>
            </p:cNvPr>
            <p:cNvSpPr/>
            <p:nvPr/>
          </p:nvSpPr>
          <p:spPr>
            <a:xfrm>
              <a:off x="3854161" y="3729430"/>
              <a:ext cx="668361" cy="92333"/>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600" b="0" i="0" u="none" strike="noStrike" kern="1200" cap="none" spc="0" normalizeH="0" baseline="0" noProof="0" dirty="0">
                  <a:ln>
                    <a:noFill/>
                  </a:ln>
                  <a:solidFill>
                    <a:srgbClr val="934BC9"/>
                  </a:solidFill>
                  <a:effectLst/>
                  <a:uLnTx/>
                  <a:uFillTx/>
                  <a:latin typeface="Calibri"/>
                  <a:ea typeface="ＭＳ Ｐゴシック" pitchFamily="50" charset="-128"/>
                  <a:cs typeface="+mn-cs"/>
                </a:rPr>
                <a:t>VX link</a:t>
              </a:r>
              <a:endParaRPr kumimoji="1" lang="ja-JP" altLang="en-US" sz="400" b="0" i="0" u="none" strike="noStrike" kern="1200" cap="none" spc="0" normalizeH="0" baseline="0" noProof="0" dirty="0">
                <a:ln>
                  <a:noFill/>
                </a:ln>
                <a:solidFill>
                  <a:srgbClr val="934BC9"/>
                </a:solidFill>
                <a:effectLst/>
                <a:uLnTx/>
                <a:uFillTx/>
                <a:latin typeface="Calibri"/>
                <a:ea typeface="ＭＳ Ｐゴシック" pitchFamily="50" charset="-128"/>
                <a:cs typeface="+mn-cs"/>
              </a:endParaRPr>
            </a:p>
          </p:txBody>
        </p:sp>
      </p:grpSp>
      <p:sp>
        <p:nvSpPr>
          <p:cNvPr id="13" name="正方形/長方形 12">
            <a:extLst>
              <a:ext uri="{FF2B5EF4-FFF2-40B4-BE49-F238E27FC236}">
                <a16:creationId xmlns:a16="http://schemas.microsoft.com/office/drawing/2014/main" id="{CEE66973-53B3-0FBA-CADA-9BD3FB70D9FE}"/>
              </a:ext>
            </a:extLst>
          </p:cNvPr>
          <p:cNvSpPr/>
          <p:nvPr userDrawn="1"/>
        </p:nvSpPr>
        <p:spPr>
          <a:xfrm>
            <a:off x="5351084" y="975556"/>
            <a:ext cx="5108109" cy="554202"/>
          </a:xfrm>
          <a:prstGeom prst="rect">
            <a:avLst/>
          </a:prstGeom>
        </p:spPr>
        <p:txBody>
          <a:bodyPr wrap="squar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rPr>
              <a:t>Preamp Matrix Panel</a:t>
            </a:r>
            <a:endParaRPr kumimoji="1" lang="ja-JP" altLang="en-US" sz="3000" b="0"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endParaRPr>
          </a:p>
        </p:txBody>
      </p:sp>
      <p:grpSp>
        <p:nvGrpSpPr>
          <p:cNvPr id="14" name="グループ化 13">
            <a:extLst>
              <a:ext uri="{FF2B5EF4-FFF2-40B4-BE49-F238E27FC236}">
                <a16:creationId xmlns:a16="http://schemas.microsoft.com/office/drawing/2014/main" id="{381ED34C-0B53-163D-6813-6739EF2C293D}"/>
              </a:ext>
            </a:extLst>
          </p:cNvPr>
          <p:cNvGrpSpPr/>
          <p:nvPr userDrawn="1"/>
        </p:nvGrpSpPr>
        <p:grpSpPr>
          <a:xfrm>
            <a:off x="3061266" y="4233802"/>
            <a:ext cx="3158570" cy="3009786"/>
            <a:chOff x="3111962" y="4128619"/>
            <a:chExt cx="3158570" cy="3009786"/>
          </a:xfrm>
        </p:grpSpPr>
        <p:grpSp>
          <p:nvGrpSpPr>
            <p:cNvPr id="15" name="グループ化 14">
              <a:extLst>
                <a:ext uri="{FF2B5EF4-FFF2-40B4-BE49-F238E27FC236}">
                  <a16:creationId xmlns:a16="http://schemas.microsoft.com/office/drawing/2014/main" id="{F960D298-8FCA-0C16-62F1-D9C5077451C2}"/>
                </a:ext>
              </a:extLst>
            </p:cNvPr>
            <p:cNvGrpSpPr/>
            <p:nvPr/>
          </p:nvGrpSpPr>
          <p:grpSpPr>
            <a:xfrm>
              <a:off x="4207444" y="4435276"/>
              <a:ext cx="1043161" cy="2703129"/>
              <a:chOff x="6709137" y="4925815"/>
              <a:chExt cx="1043161" cy="2703129"/>
            </a:xfrm>
          </p:grpSpPr>
          <p:sp>
            <p:nvSpPr>
              <p:cNvPr id="19" name="正方形/長方形 18">
                <a:extLst>
                  <a:ext uri="{FF2B5EF4-FFF2-40B4-BE49-F238E27FC236}">
                    <a16:creationId xmlns:a16="http://schemas.microsoft.com/office/drawing/2014/main" id="{A527C954-8E51-9FD4-0483-BBA3D63E814C}"/>
                  </a:ext>
                </a:extLst>
              </p:cNvPr>
              <p:cNvSpPr/>
              <p:nvPr/>
            </p:nvSpPr>
            <p:spPr>
              <a:xfrm>
                <a:off x="6744088" y="4925815"/>
                <a:ext cx="987942" cy="2703129"/>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20" name="正方形/長方形 19">
                <a:extLst>
                  <a:ext uri="{FF2B5EF4-FFF2-40B4-BE49-F238E27FC236}">
                    <a16:creationId xmlns:a16="http://schemas.microsoft.com/office/drawing/2014/main" id="{10C35372-4C02-5752-B7DF-75FB3996C365}"/>
                  </a:ext>
                </a:extLst>
              </p:cNvPr>
              <p:cNvSpPr/>
              <p:nvPr/>
            </p:nvSpPr>
            <p:spPr>
              <a:xfrm>
                <a:off x="6709137" y="5568792"/>
                <a:ext cx="1043161" cy="738692"/>
              </a:xfrm>
              <a:prstGeom prst="rect">
                <a:avLst/>
              </a:prstGeom>
            </p:spPr>
            <p:txBody>
              <a:bodyPr wrap="none" lIns="137187" tIns="68594" rIns="137187" bIns="6859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2100" b="0" i="0" u="none" strike="noStrike" kern="1200" cap="none" spc="0" normalizeH="0" baseline="0" noProof="0" dirty="0">
                    <a:ln>
                      <a:noFill/>
                    </a:ln>
                    <a:solidFill>
                      <a:srgbClr val="FFFFFF"/>
                    </a:solidFill>
                    <a:effectLst/>
                    <a:uLnTx/>
                    <a:uFillTx/>
                    <a:latin typeface="Calibri"/>
                    <a:ea typeface="ＭＳ Ｐゴシック" pitchFamily="50" charset="-128"/>
                    <a:cs typeface="+mn-cs"/>
                  </a:rPr>
                  <a:t>VX link</a:t>
                </a:r>
                <a:endParaRPr kumimoji="1" lang="en-US" altLang="ja-JP" sz="1800" b="0" i="0" u="none" strike="noStrike" kern="1200" cap="none" spc="0" normalizeH="0" baseline="0" noProof="0" dirty="0">
                  <a:ln>
                    <a:noFill/>
                  </a:ln>
                  <a:solidFill>
                    <a:srgbClr val="FFFFFF"/>
                  </a:solidFill>
                  <a:effectLst/>
                  <a:uLnTx/>
                  <a:uFillTx/>
                  <a:latin typeface="Calibri"/>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solidFill>
                    <a:effectLst/>
                    <a:uLnTx/>
                    <a:uFillTx/>
                    <a:latin typeface="Calibri"/>
                    <a:ea typeface="ＭＳ Ｐゴシック" pitchFamily="50" charset="-128"/>
                    <a:cs typeface="+mn-cs"/>
                  </a:rPr>
                  <a:t>(NW 0)</a:t>
                </a: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itchFamily="50" charset="-128"/>
                  <a:cs typeface="+mn-cs"/>
                </a:endParaRPr>
              </a:p>
            </p:txBody>
          </p:sp>
        </p:grpSp>
        <p:pic>
          <p:nvPicPr>
            <p:cNvPr id="16" name="Picture 4" descr="VX-3000 Series | Products | TOA">
              <a:extLst>
                <a:ext uri="{FF2B5EF4-FFF2-40B4-BE49-F238E27FC236}">
                  <a16:creationId xmlns:a16="http://schemas.microsoft.com/office/drawing/2014/main" id="{A7BC1F17-95DE-EBEB-D817-BE8C3FE9FC53}"/>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67001" y="4128619"/>
              <a:ext cx="2338729" cy="431424"/>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3" descr="G:\TCL\Products\Products data\VX\VX-3000\Photo\VX-3000 ph2\vx3004f_pf2e.jpg">
              <a:extLst>
                <a:ext uri="{FF2B5EF4-FFF2-40B4-BE49-F238E27FC236}">
                  <a16:creationId xmlns:a16="http://schemas.microsoft.com/office/drawing/2014/main" id="{672D1170-70D2-74DF-97D1-71BAF815FE38}"/>
                </a:ext>
              </a:extLst>
            </p:cNvPr>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473420" y="6344145"/>
              <a:ext cx="1797112" cy="771657"/>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3" descr="G:\TCL\Products\Products data\VX\VX-3000\Photo\VX-3000 ph2\vx3004f_pf2e.jpg">
              <a:extLst>
                <a:ext uri="{FF2B5EF4-FFF2-40B4-BE49-F238E27FC236}">
                  <a16:creationId xmlns:a16="http://schemas.microsoft.com/office/drawing/2014/main" id="{BBF665E9-D129-CEED-0F99-A7F749AF1AA1}"/>
                </a:ext>
              </a:extLst>
            </p:cNvPr>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11962" y="5700921"/>
              <a:ext cx="1797112" cy="771657"/>
            </a:xfrm>
            <a:prstGeom prst="rect">
              <a:avLst/>
            </a:prstGeom>
            <a:noFill/>
            <a:extLst>
              <a:ext uri="{909E8E84-426E-40DD-AFC4-6F175D3DCCD1}">
                <a14:hiddenFill xmlns:a14="http://schemas.microsoft.com/office/drawing/2010/main">
                  <a:solidFill>
                    <a:srgbClr val="FFFFFF"/>
                  </a:solidFill>
                </a14:hiddenFill>
              </a:ext>
            </a:extLst>
          </p:spPr>
        </p:pic>
      </p:grpSp>
      <p:sp>
        <p:nvSpPr>
          <p:cNvPr id="21" name="思考の吹き出し: 雲形 20">
            <a:extLst>
              <a:ext uri="{FF2B5EF4-FFF2-40B4-BE49-F238E27FC236}">
                <a16:creationId xmlns:a16="http://schemas.microsoft.com/office/drawing/2014/main" id="{0AD136FD-BBCB-6FAE-2E84-A14DAF6B4813}"/>
              </a:ext>
            </a:extLst>
          </p:cNvPr>
          <p:cNvSpPr/>
          <p:nvPr userDrawn="1"/>
        </p:nvSpPr>
        <p:spPr>
          <a:xfrm>
            <a:off x="7727757" y="3363298"/>
            <a:ext cx="947538" cy="392806"/>
          </a:xfrm>
          <a:prstGeom prst="cloudCallout">
            <a:avLst>
              <a:gd name="adj1" fmla="val -1747"/>
              <a:gd name="adj2" fmla="val -9850"/>
            </a:avLst>
          </a:prstGeom>
          <a:solidFill>
            <a:schemeClr val="accent6"/>
          </a:solidFill>
          <a:ln w="508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400" dirty="0"/>
          </a:p>
        </p:txBody>
      </p:sp>
      <p:grpSp>
        <p:nvGrpSpPr>
          <p:cNvPr id="22" name="グループ化 21">
            <a:extLst>
              <a:ext uri="{FF2B5EF4-FFF2-40B4-BE49-F238E27FC236}">
                <a16:creationId xmlns:a16="http://schemas.microsoft.com/office/drawing/2014/main" id="{45F47671-C202-9D11-8003-9A9895A75CA1}"/>
              </a:ext>
            </a:extLst>
          </p:cNvPr>
          <p:cNvGrpSpPr/>
          <p:nvPr userDrawn="1"/>
        </p:nvGrpSpPr>
        <p:grpSpPr>
          <a:xfrm>
            <a:off x="6570762" y="4291260"/>
            <a:ext cx="3158570" cy="3009786"/>
            <a:chOff x="3111962" y="4128619"/>
            <a:chExt cx="3158570" cy="3009786"/>
          </a:xfrm>
        </p:grpSpPr>
        <p:grpSp>
          <p:nvGrpSpPr>
            <p:cNvPr id="23" name="グループ化 22">
              <a:extLst>
                <a:ext uri="{FF2B5EF4-FFF2-40B4-BE49-F238E27FC236}">
                  <a16:creationId xmlns:a16="http://schemas.microsoft.com/office/drawing/2014/main" id="{C584803F-A67A-1B38-1D8E-2CFFF369A018}"/>
                </a:ext>
              </a:extLst>
            </p:cNvPr>
            <p:cNvGrpSpPr/>
            <p:nvPr/>
          </p:nvGrpSpPr>
          <p:grpSpPr>
            <a:xfrm>
              <a:off x="4207444" y="4435276"/>
              <a:ext cx="1043161" cy="2703129"/>
              <a:chOff x="6709137" y="4925815"/>
              <a:chExt cx="1043161" cy="2703129"/>
            </a:xfrm>
          </p:grpSpPr>
          <p:sp>
            <p:nvSpPr>
              <p:cNvPr id="27" name="正方形/長方形 26">
                <a:extLst>
                  <a:ext uri="{FF2B5EF4-FFF2-40B4-BE49-F238E27FC236}">
                    <a16:creationId xmlns:a16="http://schemas.microsoft.com/office/drawing/2014/main" id="{2F27EEA5-DF56-A42A-2C76-79262A1A9FD6}"/>
                  </a:ext>
                </a:extLst>
              </p:cNvPr>
              <p:cNvSpPr/>
              <p:nvPr/>
            </p:nvSpPr>
            <p:spPr>
              <a:xfrm>
                <a:off x="6744088" y="4925815"/>
                <a:ext cx="987942" cy="2703129"/>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28" name="正方形/長方形 27">
                <a:extLst>
                  <a:ext uri="{FF2B5EF4-FFF2-40B4-BE49-F238E27FC236}">
                    <a16:creationId xmlns:a16="http://schemas.microsoft.com/office/drawing/2014/main" id="{1469CAED-1AEC-9F48-9ECE-E50028F53D1E}"/>
                  </a:ext>
                </a:extLst>
              </p:cNvPr>
              <p:cNvSpPr/>
              <p:nvPr/>
            </p:nvSpPr>
            <p:spPr>
              <a:xfrm>
                <a:off x="6709137" y="5568792"/>
                <a:ext cx="1043161" cy="738692"/>
              </a:xfrm>
              <a:prstGeom prst="rect">
                <a:avLst/>
              </a:prstGeom>
            </p:spPr>
            <p:txBody>
              <a:bodyPr wrap="none" lIns="137187" tIns="68594" rIns="137187" bIns="6859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2100" b="0" i="0" u="none" strike="noStrike" kern="1200" cap="none" spc="0" normalizeH="0" baseline="0" noProof="0" dirty="0">
                    <a:ln>
                      <a:noFill/>
                    </a:ln>
                    <a:solidFill>
                      <a:srgbClr val="FFFFFF"/>
                    </a:solidFill>
                    <a:effectLst/>
                    <a:uLnTx/>
                    <a:uFillTx/>
                    <a:latin typeface="Calibri"/>
                    <a:ea typeface="ＭＳ Ｐゴシック" pitchFamily="50" charset="-128"/>
                    <a:cs typeface="+mn-cs"/>
                  </a:rPr>
                  <a:t>VX link</a:t>
                </a:r>
                <a:endParaRPr kumimoji="1" lang="en-US" altLang="ja-JP" sz="1800" b="0" i="0" u="none" strike="noStrike" kern="1200" cap="none" spc="0" normalizeH="0" baseline="0" noProof="0" dirty="0">
                  <a:ln>
                    <a:noFill/>
                  </a:ln>
                  <a:solidFill>
                    <a:srgbClr val="FFFFFF"/>
                  </a:solidFill>
                  <a:effectLst/>
                  <a:uLnTx/>
                  <a:uFillTx/>
                  <a:latin typeface="Calibri"/>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solidFill>
                    <a:effectLst/>
                    <a:uLnTx/>
                    <a:uFillTx/>
                    <a:latin typeface="Calibri"/>
                    <a:ea typeface="ＭＳ Ｐゴシック" pitchFamily="50" charset="-128"/>
                    <a:cs typeface="+mn-cs"/>
                  </a:rPr>
                  <a:t>(NW 1)</a:t>
                </a: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itchFamily="50" charset="-128"/>
                  <a:cs typeface="+mn-cs"/>
                </a:endParaRPr>
              </a:p>
            </p:txBody>
          </p:sp>
        </p:grpSp>
        <p:pic>
          <p:nvPicPr>
            <p:cNvPr id="24" name="Picture 4" descr="VX-3000 Series | Products | TOA">
              <a:extLst>
                <a:ext uri="{FF2B5EF4-FFF2-40B4-BE49-F238E27FC236}">
                  <a16:creationId xmlns:a16="http://schemas.microsoft.com/office/drawing/2014/main" id="{929DAC5A-4674-5C96-E304-921A4D9FFF54}"/>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67001" y="4128619"/>
              <a:ext cx="2338729" cy="431424"/>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3" descr="G:\TCL\Products\Products data\VX\VX-3000\Photo\VX-3000 ph2\vx3004f_pf2e.jpg">
              <a:extLst>
                <a:ext uri="{FF2B5EF4-FFF2-40B4-BE49-F238E27FC236}">
                  <a16:creationId xmlns:a16="http://schemas.microsoft.com/office/drawing/2014/main" id="{6BC71BF3-2041-8D5F-FC57-68FDEA94D78D}"/>
                </a:ext>
              </a:extLst>
            </p:cNvPr>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473420" y="6344145"/>
              <a:ext cx="1797112" cy="771657"/>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3" descr="G:\TCL\Products\Products data\VX\VX-3000\Photo\VX-3000 ph2\vx3004f_pf2e.jpg">
              <a:extLst>
                <a:ext uri="{FF2B5EF4-FFF2-40B4-BE49-F238E27FC236}">
                  <a16:creationId xmlns:a16="http://schemas.microsoft.com/office/drawing/2014/main" id="{9E3F50CC-0DEF-DEA3-2DDF-FB28F737AE2E}"/>
                </a:ext>
              </a:extLst>
            </p:cNvPr>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11962" y="5700921"/>
              <a:ext cx="1797112" cy="7716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9" name="グループ化 28">
            <a:extLst>
              <a:ext uri="{FF2B5EF4-FFF2-40B4-BE49-F238E27FC236}">
                <a16:creationId xmlns:a16="http://schemas.microsoft.com/office/drawing/2014/main" id="{078216E8-6CC6-0F60-E357-836BCF158181}"/>
              </a:ext>
            </a:extLst>
          </p:cNvPr>
          <p:cNvGrpSpPr/>
          <p:nvPr userDrawn="1"/>
        </p:nvGrpSpPr>
        <p:grpSpPr>
          <a:xfrm>
            <a:off x="10115411" y="4301211"/>
            <a:ext cx="3158570" cy="3009786"/>
            <a:chOff x="3111962" y="4128619"/>
            <a:chExt cx="3158570" cy="3009786"/>
          </a:xfrm>
        </p:grpSpPr>
        <p:grpSp>
          <p:nvGrpSpPr>
            <p:cNvPr id="30" name="グループ化 29">
              <a:extLst>
                <a:ext uri="{FF2B5EF4-FFF2-40B4-BE49-F238E27FC236}">
                  <a16:creationId xmlns:a16="http://schemas.microsoft.com/office/drawing/2014/main" id="{6D240D8A-D5B2-A2A0-7593-0D7E0A2A9A87}"/>
                </a:ext>
              </a:extLst>
            </p:cNvPr>
            <p:cNvGrpSpPr/>
            <p:nvPr/>
          </p:nvGrpSpPr>
          <p:grpSpPr>
            <a:xfrm>
              <a:off x="4207444" y="4435276"/>
              <a:ext cx="1043161" cy="2703129"/>
              <a:chOff x="6709137" y="4925815"/>
              <a:chExt cx="1043161" cy="2703129"/>
            </a:xfrm>
          </p:grpSpPr>
          <p:sp>
            <p:nvSpPr>
              <p:cNvPr id="34" name="正方形/長方形 33">
                <a:extLst>
                  <a:ext uri="{FF2B5EF4-FFF2-40B4-BE49-F238E27FC236}">
                    <a16:creationId xmlns:a16="http://schemas.microsoft.com/office/drawing/2014/main" id="{64B6C174-2505-2BE4-3750-719BC88B20E9}"/>
                  </a:ext>
                </a:extLst>
              </p:cNvPr>
              <p:cNvSpPr/>
              <p:nvPr/>
            </p:nvSpPr>
            <p:spPr>
              <a:xfrm>
                <a:off x="6744088" y="4925815"/>
                <a:ext cx="987942" cy="2703129"/>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35" name="正方形/長方形 34">
                <a:extLst>
                  <a:ext uri="{FF2B5EF4-FFF2-40B4-BE49-F238E27FC236}">
                    <a16:creationId xmlns:a16="http://schemas.microsoft.com/office/drawing/2014/main" id="{6517535F-14EC-B637-8FA3-B8EDB40AE4C2}"/>
                  </a:ext>
                </a:extLst>
              </p:cNvPr>
              <p:cNvSpPr/>
              <p:nvPr/>
            </p:nvSpPr>
            <p:spPr>
              <a:xfrm>
                <a:off x="6709137" y="5568792"/>
                <a:ext cx="1043161" cy="738692"/>
              </a:xfrm>
              <a:prstGeom prst="rect">
                <a:avLst/>
              </a:prstGeom>
            </p:spPr>
            <p:txBody>
              <a:bodyPr wrap="none" lIns="137187" tIns="68594" rIns="137187" bIns="6859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2100" b="0" i="0" u="none" strike="noStrike" kern="1200" cap="none" spc="0" normalizeH="0" baseline="0" noProof="0" dirty="0">
                    <a:ln>
                      <a:noFill/>
                    </a:ln>
                    <a:solidFill>
                      <a:srgbClr val="FFFFFF"/>
                    </a:solidFill>
                    <a:effectLst/>
                    <a:uLnTx/>
                    <a:uFillTx/>
                    <a:latin typeface="Calibri"/>
                    <a:ea typeface="ＭＳ Ｐゴシック" pitchFamily="50" charset="-128"/>
                    <a:cs typeface="+mn-cs"/>
                  </a:rPr>
                  <a:t>VX link</a:t>
                </a:r>
                <a:endParaRPr kumimoji="1" lang="en-US" altLang="ja-JP" sz="1800" b="0" i="0" u="none" strike="noStrike" kern="1200" cap="none" spc="0" normalizeH="0" baseline="0" noProof="0" dirty="0">
                  <a:ln>
                    <a:noFill/>
                  </a:ln>
                  <a:solidFill>
                    <a:srgbClr val="FFFFFF"/>
                  </a:solidFill>
                  <a:effectLst/>
                  <a:uLnTx/>
                  <a:uFillTx/>
                  <a:latin typeface="Calibri"/>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solidFill>
                    <a:effectLst/>
                    <a:uLnTx/>
                    <a:uFillTx/>
                    <a:latin typeface="Calibri"/>
                    <a:ea typeface="ＭＳ Ｐゴシック" pitchFamily="50" charset="-128"/>
                    <a:cs typeface="+mn-cs"/>
                  </a:rPr>
                  <a:t>(NW 2)</a:t>
                </a: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itchFamily="50" charset="-128"/>
                  <a:cs typeface="+mn-cs"/>
                </a:endParaRPr>
              </a:p>
            </p:txBody>
          </p:sp>
        </p:grpSp>
        <p:pic>
          <p:nvPicPr>
            <p:cNvPr id="31" name="Picture 4" descr="VX-3000 Series | Products | TOA">
              <a:extLst>
                <a:ext uri="{FF2B5EF4-FFF2-40B4-BE49-F238E27FC236}">
                  <a16:creationId xmlns:a16="http://schemas.microsoft.com/office/drawing/2014/main" id="{7913494B-A3EE-5FCB-1281-BCBB243945D2}"/>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67001" y="4128619"/>
              <a:ext cx="2338729" cy="43142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3" descr="G:\TCL\Products\Products data\VX\VX-3000\Photo\VX-3000 ph2\vx3004f_pf2e.jpg">
              <a:extLst>
                <a:ext uri="{FF2B5EF4-FFF2-40B4-BE49-F238E27FC236}">
                  <a16:creationId xmlns:a16="http://schemas.microsoft.com/office/drawing/2014/main" id="{B0B28989-8257-6734-7183-6F973CE56FD6}"/>
                </a:ext>
              </a:extLst>
            </p:cNvPr>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473420" y="6344145"/>
              <a:ext cx="1797112" cy="771657"/>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3" descr="G:\TCL\Products\Products data\VX\VX-3000\Photo\VX-3000 ph2\vx3004f_pf2e.jpg">
              <a:extLst>
                <a:ext uri="{FF2B5EF4-FFF2-40B4-BE49-F238E27FC236}">
                  <a16:creationId xmlns:a16="http://schemas.microsoft.com/office/drawing/2014/main" id="{969DB329-AE20-AD51-9A81-3A5B95E9B494}"/>
                </a:ext>
              </a:extLst>
            </p:cNvPr>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11962" y="5700921"/>
              <a:ext cx="1797112" cy="771657"/>
            </a:xfrm>
            <a:prstGeom prst="rect">
              <a:avLst/>
            </a:prstGeom>
            <a:noFill/>
            <a:extLst>
              <a:ext uri="{909E8E84-426E-40DD-AFC4-6F175D3DCCD1}">
                <a14:hiddenFill xmlns:a14="http://schemas.microsoft.com/office/drawing/2010/main">
                  <a:solidFill>
                    <a:srgbClr val="FFFFFF"/>
                  </a:solidFill>
                </a14:hiddenFill>
              </a:ext>
            </a:extLst>
          </p:spPr>
        </p:pic>
      </p:grpSp>
      <p:sp>
        <p:nvSpPr>
          <p:cNvPr id="36" name="フリーフォーム: 図形 35">
            <a:extLst>
              <a:ext uri="{FF2B5EF4-FFF2-40B4-BE49-F238E27FC236}">
                <a16:creationId xmlns:a16="http://schemas.microsoft.com/office/drawing/2014/main" id="{75DBA9BC-3E4C-5D46-E16D-F5548BEB496C}"/>
              </a:ext>
            </a:extLst>
          </p:cNvPr>
          <p:cNvSpPr/>
          <p:nvPr userDrawn="1"/>
        </p:nvSpPr>
        <p:spPr>
          <a:xfrm>
            <a:off x="2641136" y="4506972"/>
            <a:ext cx="757882" cy="0"/>
          </a:xfrm>
          <a:custGeom>
            <a:avLst/>
            <a:gdLst>
              <a:gd name="connsiteX0" fmla="*/ 0 w 757882"/>
              <a:gd name="connsiteY0" fmla="*/ 0 h 0"/>
              <a:gd name="connsiteX1" fmla="*/ 757882 w 757882"/>
              <a:gd name="connsiteY1" fmla="*/ 0 h 0"/>
            </a:gdLst>
            <a:ahLst/>
            <a:cxnLst>
              <a:cxn ang="0">
                <a:pos x="connsiteX0" y="connsiteY0"/>
              </a:cxn>
              <a:cxn ang="0">
                <a:pos x="connsiteX1" y="connsiteY1"/>
              </a:cxn>
            </a:cxnLst>
            <a:rect l="l" t="t" r="r" b="b"/>
            <a:pathLst>
              <a:path w="757882">
                <a:moveTo>
                  <a:pt x="0" y="0"/>
                </a:moveTo>
                <a:lnTo>
                  <a:pt x="757882" y="0"/>
                </a:lnTo>
              </a:path>
            </a:pathLst>
          </a:custGeom>
          <a:noFill/>
          <a:ln w="76200">
            <a:solidFill>
              <a:srgbClr val="000000"/>
            </a:solid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図形 36">
            <a:extLst>
              <a:ext uri="{FF2B5EF4-FFF2-40B4-BE49-F238E27FC236}">
                <a16:creationId xmlns:a16="http://schemas.microsoft.com/office/drawing/2014/main" id="{5CC4A946-DC96-017B-DD2D-4CD4DB9DA014}"/>
              </a:ext>
            </a:extLst>
          </p:cNvPr>
          <p:cNvSpPr/>
          <p:nvPr userDrawn="1"/>
        </p:nvSpPr>
        <p:spPr>
          <a:xfrm>
            <a:off x="4810897" y="3791565"/>
            <a:ext cx="626072" cy="409732"/>
          </a:xfrm>
          <a:custGeom>
            <a:avLst/>
            <a:gdLst>
              <a:gd name="connsiteX0" fmla="*/ 0 w 626076"/>
              <a:gd name="connsiteY0" fmla="*/ 510746 h 510746"/>
              <a:gd name="connsiteX1" fmla="*/ 0 w 626076"/>
              <a:gd name="connsiteY1" fmla="*/ 0 h 510746"/>
              <a:gd name="connsiteX2" fmla="*/ 626076 w 626076"/>
              <a:gd name="connsiteY2" fmla="*/ 0 h 510746"/>
            </a:gdLst>
            <a:ahLst/>
            <a:cxnLst>
              <a:cxn ang="0">
                <a:pos x="connsiteX0" y="connsiteY0"/>
              </a:cxn>
              <a:cxn ang="0">
                <a:pos x="connsiteX1" y="connsiteY1"/>
              </a:cxn>
              <a:cxn ang="0">
                <a:pos x="connsiteX2" y="connsiteY2"/>
              </a:cxn>
            </a:cxnLst>
            <a:rect l="l" t="t" r="r" b="b"/>
            <a:pathLst>
              <a:path w="626076" h="510746">
                <a:moveTo>
                  <a:pt x="0" y="510746"/>
                </a:moveTo>
                <a:lnTo>
                  <a:pt x="0" y="0"/>
                </a:lnTo>
                <a:lnTo>
                  <a:pt x="626076" y="0"/>
                </a:lnTo>
              </a:path>
            </a:pathLst>
          </a:custGeom>
          <a:noFill/>
          <a:ln w="38100">
            <a:solidFill>
              <a:schemeClr val="accent6"/>
            </a:solid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図形 37">
            <a:extLst>
              <a:ext uri="{FF2B5EF4-FFF2-40B4-BE49-F238E27FC236}">
                <a16:creationId xmlns:a16="http://schemas.microsoft.com/office/drawing/2014/main" id="{8A5E515F-CD53-D0D2-7FAB-A30661B727E5}"/>
              </a:ext>
            </a:extLst>
          </p:cNvPr>
          <p:cNvSpPr/>
          <p:nvPr userDrawn="1"/>
        </p:nvSpPr>
        <p:spPr>
          <a:xfrm>
            <a:off x="8367874" y="3780168"/>
            <a:ext cx="55725" cy="599328"/>
          </a:xfrm>
          <a:custGeom>
            <a:avLst/>
            <a:gdLst>
              <a:gd name="connsiteX0" fmla="*/ 0 w 0"/>
              <a:gd name="connsiteY0" fmla="*/ 0 h 1219200"/>
              <a:gd name="connsiteX1" fmla="*/ 0 w 0"/>
              <a:gd name="connsiteY1" fmla="*/ 1219200 h 1219200"/>
            </a:gdLst>
            <a:ahLst/>
            <a:cxnLst>
              <a:cxn ang="0">
                <a:pos x="connsiteX0" y="connsiteY0"/>
              </a:cxn>
              <a:cxn ang="0">
                <a:pos x="connsiteX1" y="connsiteY1"/>
              </a:cxn>
            </a:cxnLst>
            <a:rect l="l" t="t" r="r" b="b"/>
            <a:pathLst>
              <a:path h="1219200">
                <a:moveTo>
                  <a:pt x="0" y="0"/>
                </a:moveTo>
                <a:lnTo>
                  <a:pt x="0" y="1219200"/>
                </a:lnTo>
              </a:path>
            </a:pathLst>
          </a:custGeom>
          <a:noFill/>
          <a:ln w="38100">
            <a:solidFill>
              <a:schemeClr val="accent6"/>
            </a:solid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図形 38">
            <a:extLst>
              <a:ext uri="{FF2B5EF4-FFF2-40B4-BE49-F238E27FC236}">
                <a16:creationId xmlns:a16="http://schemas.microsoft.com/office/drawing/2014/main" id="{920FA95D-FD63-D21A-C16E-CF582DECB429}"/>
              </a:ext>
            </a:extLst>
          </p:cNvPr>
          <p:cNvSpPr/>
          <p:nvPr userDrawn="1"/>
        </p:nvSpPr>
        <p:spPr>
          <a:xfrm>
            <a:off x="11898122" y="3814091"/>
            <a:ext cx="55725" cy="599328"/>
          </a:xfrm>
          <a:custGeom>
            <a:avLst/>
            <a:gdLst>
              <a:gd name="connsiteX0" fmla="*/ 0 w 0"/>
              <a:gd name="connsiteY0" fmla="*/ 0 h 1219200"/>
              <a:gd name="connsiteX1" fmla="*/ 0 w 0"/>
              <a:gd name="connsiteY1" fmla="*/ 1219200 h 1219200"/>
            </a:gdLst>
            <a:ahLst/>
            <a:cxnLst>
              <a:cxn ang="0">
                <a:pos x="connsiteX0" y="connsiteY0"/>
              </a:cxn>
              <a:cxn ang="0">
                <a:pos x="connsiteX1" y="connsiteY1"/>
              </a:cxn>
            </a:cxnLst>
            <a:rect l="l" t="t" r="r" b="b"/>
            <a:pathLst>
              <a:path h="1219200">
                <a:moveTo>
                  <a:pt x="0" y="0"/>
                </a:moveTo>
                <a:lnTo>
                  <a:pt x="0" y="1219200"/>
                </a:lnTo>
              </a:path>
            </a:pathLst>
          </a:custGeom>
          <a:noFill/>
          <a:ln w="38100">
            <a:solidFill>
              <a:schemeClr val="accent6"/>
            </a:solid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図形 39">
            <a:extLst>
              <a:ext uri="{FF2B5EF4-FFF2-40B4-BE49-F238E27FC236}">
                <a16:creationId xmlns:a16="http://schemas.microsoft.com/office/drawing/2014/main" id="{A96C17A2-20A1-BE3B-26A3-574D00A56398}"/>
              </a:ext>
            </a:extLst>
          </p:cNvPr>
          <p:cNvSpPr/>
          <p:nvPr userDrawn="1"/>
        </p:nvSpPr>
        <p:spPr>
          <a:xfrm>
            <a:off x="8367874" y="4686153"/>
            <a:ext cx="55725" cy="599328"/>
          </a:xfrm>
          <a:custGeom>
            <a:avLst/>
            <a:gdLst>
              <a:gd name="connsiteX0" fmla="*/ 0 w 0"/>
              <a:gd name="connsiteY0" fmla="*/ 0 h 1219200"/>
              <a:gd name="connsiteX1" fmla="*/ 0 w 0"/>
              <a:gd name="connsiteY1" fmla="*/ 1219200 h 1219200"/>
            </a:gdLst>
            <a:ahLst/>
            <a:cxnLst>
              <a:cxn ang="0">
                <a:pos x="connsiteX0" y="connsiteY0"/>
              </a:cxn>
              <a:cxn ang="0">
                <a:pos x="connsiteX1" y="connsiteY1"/>
              </a:cxn>
            </a:cxnLst>
            <a:rect l="l" t="t" r="r" b="b"/>
            <a:pathLst>
              <a:path h="1219200">
                <a:moveTo>
                  <a:pt x="0" y="0"/>
                </a:moveTo>
                <a:lnTo>
                  <a:pt x="0" y="1219200"/>
                </a:lnTo>
              </a:path>
            </a:pathLst>
          </a:custGeom>
          <a:noFill/>
          <a:ln w="76200">
            <a:solidFill>
              <a:srgbClr val="7030A0"/>
            </a:solid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図形 40">
            <a:extLst>
              <a:ext uri="{FF2B5EF4-FFF2-40B4-BE49-F238E27FC236}">
                <a16:creationId xmlns:a16="http://schemas.microsoft.com/office/drawing/2014/main" id="{480A0297-6A02-E6F1-1450-75F3891FF6E8}"/>
              </a:ext>
            </a:extLst>
          </p:cNvPr>
          <p:cNvSpPr/>
          <p:nvPr userDrawn="1"/>
        </p:nvSpPr>
        <p:spPr>
          <a:xfrm>
            <a:off x="11898122" y="4720076"/>
            <a:ext cx="55725" cy="599328"/>
          </a:xfrm>
          <a:custGeom>
            <a:avLst/>
            <a:gdLst>
              <a:gd name="connsiteX0" fmla="*/ 0 w 0"/>
              <a:gd name="connsiteY0" fmla="*/ 0 h 1219200"/>
              <a:gd name="connsiteX1" fmla="*/ 0 w 0"/>
              <a:gd name="connsiteY1" fmla="*/ 1219200 h 1219200"/>
            </a:gdLst>
            <a:ahLst/>
            <a:cxnLst>
              <a:cxn ang="0">
                <a:pos x="connsiteX0" y="connsiteY0"/>
              </a:cxn>
              <a:cxn ang="0">
                <a:pos x="connsiteX1" y="connsiteY1"/>
              </a:cxn>
            </a:cxnLst>
            <a:rect l="l" t="t" r="r" b="b"/>
            <a:pathLst>
              <a:path h="1219200">
                <a:moveTo>
                  <a:pt x="0" y="0"/>
                </a:moveTo>
                <a:lnTo>
                  <a:pt x="0" y="1219200"/>
                </a:lnTo>
              </a:path>
            </a:pathLst>
          </a:custGeom>
          <a:noFill/>
          <a:ln w="76200">
            <a:solidFill>
              <a:srgbClr val="7030A0"/>
            </a:solid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テキスト ボックス 41">
            <a:extLst>
              <a:ext uri="{FF2B5EF4-FFF2-40B4-BE49-F238E27FC236}">
                <a16:creationId xmlns:a16="http://schemas.microsoft.com/office/drawing/2014/main" id="{96505F66-4AAB-A381-E337-A48DA13A5600}"/>
              </a:ext>
            </a:extLst>
          </p:cNvPr>
          <p:cNvSpPr txBox="1"/>
          <p:nvPr userDrawn="1"/>
        </p:nvSpPr>
        <p:spPr>
          <a:xfrm>
            <a:off x="3834458" y="1908606"/>
            <a:ext cx="9577064" cy="1446550"/>
          </a:xfrm>
          <a:prstGeom prst="rect">
            <a:avLst/>
          </a:prstGeom>
          <a:noFill/>
        </p:spPr>
        <p:txBody>
          <a:bodyPr wrap="square">
            <a:spAutoFit/>
          </a:bodyPr>
          <a:lstStyle/>
          <a:p>
            <a:r>
              <a:rPr lang="en-US" altLang="ja-JP" sz="2000" dirty="0">
                <a:latin typeface="+mj-lt"/>
              </a:rPr>
              <a:t>The feature of PM is not just the ability to add audio input and control input/output. Another distinctive feature is the ability to send audio to separate segmented networks. </a:t>
            </a:r>
          </a:p>
          <a:p>
            <a:r>
              <a:rPr lang="en-US" altLang="ja-JP" sz="2000" dirty="0">
                <a:latin typeface="+mj-lt"/>
              </a:rPr>
              <a:t>A rough sketch of this function is shown below.</a:t>
            </a:r>
          </a:p>
          <a:p>
            <a:r>
              <a:rPr lang="en-US" altLang="ja-JP" sz="1400" dirty="0">
                <a:latin typeface="+mj-lt"/>
              </a:rPr>
              <a:t>As a prerequisite to understanding this feature, you must know that traditionally VX-3000 systems were only given a single network segment for multicast communication.  However, users may want to divide their network into multiple segments.</a:t>
            </a:r>
            <a:endParaRPr lang="ja-JP" altLang="en-US" sz="1400" dirty="0">
              <a:latin typeface="+mj-lt"/>
            </a:endParaRPr>
          </a:p>
        </p:txBody>
      </p:sp>
      <p:sp>
        <p:nvSpPr>
          <p:cNvPr id="43" name="テキスト ボックス 42">
            <a:extLst>
              <a:ext uri="{FF2B5EF4-FFF2-40B4-BE49-F238E27FC236}">
                <a16:creationId xmlns:a16="http://schemas.microsoft.com/office/drawing/2014/main" id="{EDA493AA-3A0D-19D0-30EC-70A1604B01F2}"/>
              </a:ext>
            </a:extLst>
          </p:cNvPr>
          <p:cNvSpPr txBox="1"/>
          <p:nvPr userDrawn="1"/>
        </p:nvSpPr>
        <p:spPr>
          <a:xfrm>
            <a:off x="1835494" y="4654287"/>
            <a:ext cx="2338729" cy="461665"/>
          </a:xfrm>
          <a:prstGeom prst="rect">
            <a:avLst/>
          </a:prstGeom>
          <a:noFill/>
        </p:spPr>
        <p:txBody>
          <a:bodyPr wrap="square">
            <a:spAutoFit/>
          </a:bodyPr>
          <a:lstStyle/>
          <a:p>
            <a:r>
              <a:rPr lang="en-US" altLang="ja-JP" sz="1200" dirty="0">
                <a:latin typeface="+mj-lt"/>
              </a:rPr>
              <a:t>Only the signal input to the PM's Audio Input can be sent by unicast.</a:t>
            </a:r>
            <a:endParaRPr lang="ja-JP" altLang="en-US" sz="1000" dirty="0">
              <a:latin typeface="+mj-lt"/>
            </a:endParaRPr>
          </a:p>
        </p:txBody>
      </p:sp>
      <p:sp>
        <p:nvSpPr>
          <p:cNvPr id="44" name="テキスト ボックス 43">
            <a:extLst>
              <a:ext uri="{FF2B5EF4-FFF2-40B4-BE49-F238E27FC236}">
                <a16:creationId xmlns:a16="http://schemas.microsoft.com/office/drawing/2014/main" id="{A5EA3E91-B20A-3DB7-A35C-28B10B1A1E6E}"/>
              </a:ext>
            </a:extLst>
          </p:cNvPr>
          <p:cNvSpPr txBox="1"/>
          <p:nvPr userDrawn="1"/>
        </p:nvSpPr>
        <p:spPr>
          <a:xfrm>
            <a:off x="1809480" y="6442200"/>
            <a:ext cx="2382219" cy="646331"/>
          </a:xfrm>
          <a:prstGeom prst="rect">
            <a:avLst/>
          </a:prstGeom>
          <a:noFill/>
        </p:spPr>
        <p:txBody>
          <a:bodyPr wrap="square">
            <a:spAutoFit/>
          </a:bodyPr>
          <a:lstStyle/>
          <a:p>
            <a:r>
              <a:rPr lang="en-US" altLang="ja-JP" sz="1200" dirty="0">
                <a:solidFill>
                  <a:srgbClr val="FF0000"/>
                </a:solidFill>
                <a:latin typeface="+mj-lt"/>
              </a:rPr>
              <a:t>Audio Signals from the Frame's audio input or RM cannot be sent unicast even if a PM is installed.</a:t>
            </a:r>
            <a:endParaRPr lang="ja-JP" altLang="en-US" sz="1000" dirty="0">
              <a:solidFill>
                <a:srgbClr val="FF0000"/>
              </a:solidFill>
              <a:latin typeface="+mj-lt"/>
            </a:endParaRPr>
          </a:p>
        </p:txBody>
      </p:sp>
      <p:sp>
        <p:nvSpPr>
          <p:cNvPr id="45" name="フリーフォーム: 図形 44">
            <a:extLst>
              <a:ext uri="{FF2B5EF4-FFF2-40B4-BE49-F238E27FC236}">
                <a16:creationId xmlns:a16="http://schemas.microsoft.com/office/drawing/2014/main" id="{EDB4AC04-3106-1FA9-855D-8808004E9315}"/>
              </a:ext>
            </a:extLst>
          </p:cNvPr>
          <p:cNvSpPr/>
          <p:nvPr userDrawn="1"/>
        </p:nvSpPr>
        <p:spPr>
          <a:xfrm>
            <a:off x="2312652" y="6202551"/>
            <a:ext cx="757882" cy="0"/>
          </a:xfrm>
          <a:custGeom>
            <a:avLst/>
            <a:gdLst>
              <a:gd name="connsiteX0" fmla="*/ 0 w 757882"/>
              <a:gd name="connsiteY0" fmla="*/ 0 h 0"/>
              <a:gd name="connsiteX1" fmla="*/ 757882 w 757882"/>
              <a:gd name="connsiteY1" fmla="*/ 0 h 0"/>
            </a:gdLst>
            <a:ahLst/>
            <a:cxnLst>
              <a:cxn ang="0">
                <a:pos x="connsiteX0" y="connsiteY0"/>
              </a:cxn>
              <a:cxn ang="0">
                <a:pos x="connsiteX1" y="connsiteY1"/>
              </a:cxn>
            </a:cxnLst>
            <a:rect l="l" t="t" r="r" b="b"/>
            <a:pathLst>
              <a:path w="757882">
                <a:moveTo>
                  <a:pt x="0" y="0"/>
                </a:moveTo>
                <a:lnTo>
                  <a:pt x="757882" y="0"/>
                </a:lnTo>
              </a:path>
            </a:pathLst>
          </a:custGeom>
          <a:noFill/>
          <a:ln w="76200">
            <a:solidFill>
              <a:srgbClr val="FF0000"/>
            </a:solid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テキスト ボックス 45">
            <a:extLst>
              <a:ext uri="{FF2B5EF4-FFF2-40B4-BE49-F238E27FC236}">
                <a16:creationId xmlns:a16="http://schemas.microsoft.com/office/drawing/2014/main" id="{D656F17B-AC12-02D3-EF7F-352F568B3BFE}"/>
              </a:ext>
            </a:extLst>
          </p:cNvPr>
          <p:cNvSpPr txBox="1"/>
          <p:nvPr userDrawn="1"/>
        </p:nvSpPr>
        <p:spPr>
          <a:xfrm>
            <a:off x="8670592" y="4737286"/>
            <a:ext cx="2382219" cy="646331"/>
          </a:xfrm>
          <a:prstGeom prst="rect">
            <a:avLst/>
          </a:prstGeom>
          <a:noFill/>
        </p:spPr>
        <p:txBody>
          <a:bodyPr wrap="square">
            <a:spAutoFit/>
          </a:bodyPr>
          <a:lstStyle/>
          <a:p>
            <a:r>
              <a:rPr lang="en-US" altLang="ja-JP" sz="1200" dirty="0">
                <a:solidFill>
                  <a:srgbClr val="7030A0"/>
                </a:solidFill>
                <a:latin typeface="+mj-lt"/>
              </a:rPr>
              <a:t>The received audio signals are retransmitted by the PM within the </a:t>
            </a:r>
            <a:r>
              <a:rPr lang="en-US" altLang="ja-JP" sz="1200" dirty="0" err="1">
                <a:solidFill>
                  <a:srgbClr val="7030A0"/>
                </a:solidFill>
                <a:latin typeface="+mj-lt"/>
              </a:rPr>
              <a:t>VXink</a:t>
            </a:r>
            <a:r>
              <a:rPr lang="en-US" altLang="ja-JP" sz="1200" dirty="0">
                <a:solidFill>
                  <a:srgbClr val="7030A0"/>
                </a:solidFill>
                <a:latin typeface="+mj-lt"/>
              </a:rPr>
              <a:t> using multicast.</a:t>
            </a:r>
            <a:endParaRPr lang="ja-JP" altLang="en-US" sz="1000" dirty="0">
              <a:solidFill>
                <a:srgbClr val="7030A0"/>
              </a:solidFill>
              <a:latin typeface="+mj-lt"/>
            </a:endParaRPr>
          </a:p>
        </p:txBody>
      </p:sp>
      <p:sp>
        <p:nvSpPr>
          <p:cNvPr id="47" name="角丸四角形 28">
            <a:extLst>
              <a:ext uri="{FF2B5EF4-FFF2-40B4-BE49-F238E27FC236}">
                <a16:creationId xmlns:a16="http://schemas.microsoft.com/office/drawing/2014/main" id="{853ADE50-2CC8-4FCD-9F84-C1CF1E9360F3}"/>
              </a:ext>
            </a:extLst>
          </p:cNvPr>
          <p:cNvSpPr/>
          <p:nvPr userDrawn="1"/>
        </p:nvSpPr>
        <p:spPr>
          <a:xfrm>
            <a:off x="4384732" y="6941203"/>
            <a:ext cx="479765" cy="302385"/>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algn="ctr"/>
            <a:r>
              <a:rPr lang="en-US" altLang="ja-JP" sz="1050" dirty="0">
                <a:solidFill>
                  <a:srgbClr val="FFFFFF"/>
                </a:solidFill>
              </a:rPr>
              <a:t>Internal</a:t>
            </a:r>
          </a:p>
          <a:p>
            <a:pPr algn="ctr"/>
            <a:r>
              <a:rPr lang="en-US" altLang="ja-JP" sz="1050" dirty="0">
                <a:solidFill>
                  <a:srgbClr val="FFFFFF"/>
                </a:solidFill>
              </a:rPr>
              <a:t>EV</a:t>
            </a:r>
            <a:endParaRPr lang="ja-JP" altLang="en-US" sz="1050" dirty="0">
              <a:solidFill>
                <a:srgbClr val="FFFFFF"/>
              </a:solidFill>
            </a:endParaRPr>
          </a:p>
        </p:txBody>
      </p:sp>
      <p:sp>
        <p:nvSpPr>
          <p:cNvPr id="48" name="角丸四角形 28">
            <a:extLst>
              <a:ext uri="{FF2B5EF4-FFF2-40B4-BE49-F238E27FC236}">
                <a16:creationId xmlns:a16="http://schemas.microsoft.com/office/drawing/2014/main" id="{B2635085-EC12-E3F0-A935-6D433C253B69}"/>
              </a:ext>
            </a:extLst>
          </p:cNvPr>
          <p:cNvSpPr/>
          <p:nvPr userDrawn="1"/>
        </p:nvSpPr>
        <p:spPr>
          <a:xfrm>
            <a:off x="7861204" y="6950039"/>
            <a:ext cx="479765" cy="302385"/>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algn="ctr"/>
            <a:r>
              <a:rPr lang="en-US" altLang="ja-JP" sz="1050" dirty="0">
                <a:solidFill>
                  <a:srgbClr val="FFFFFF"/>
                </a:solidFill>
              </a:rPr>
              <a:t>Internal</a:t>
            </a:r>
          </a:p>
          <a:p>
            <a:pPr algn="ctr"/>
            <a:r>
              <a:rPr lang="en-US" altLang="ja-JP" sz="1050" dirty="0">
                <a:solidFill>
                  <a:srgbClr val="FFFFFF"/>
                </a:solidFill>
              </a:rPr>
              <a:t>EV</a:t>
            </a:r>
            <a:endParaRPr lang="ja-JP" altLang="en-US" sz="1050" dirty="0">
              <a:solidFill>
                <a:srgbClr val="FFFFFF"/>
              </a:solidFill>
            </a:endParaRPr>
          </a:p>
        </p:txBody>
      </p:sp>
      <p:sp>
        <p:nvSpPr>
          <p:cNvPr id="49" name="角丸四角形 28">
            <a:extLst>
              <a:ext uri="{FF2B5EF4-FFF2-40B4-BE49-F238E27FC236}">
                <a16:creationId xmlns:a16="http://schemas.microsoft.com/office/drawing/2014/main" id="{8CF338B4-C0F2-7D47-8761-BC4B7D8636A5}"/>
              </a:ext>
            </a:extLst>
          </p:cNvPr>
          <p:cNvSpPr/>
          <p:nvPr userDrawn="1"/>
        </p:nvSpPr>
        <p:spPr>
          <a:xfrm>
            <a:off x="11431747" y="6937338"/>
            <a:ext cx="479765" cy="302385"/>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algn="ctr"/>
            <a:r>
              <a:rPr lang="en-US" altLang="ja-JP" sz="1050" dirty="0">
                <a:solidFill>
                  <a:srgbClr val="FFFFFF"/>
                </a:solidFill>
              </a:rPr>
              <a:t>Internal</a:t>
            </a:r>
          </a:p>
          <a:p>
            <a:pPr algn="ctr"/>
            <a:r>
              <a:rPr lang="en-US" altLang="ja-JP" sz="1050" dirty="0">
                <a:solidFill>
                  <a:srgbClr val="FFFFFF"/>
                </a:solidFill>
              </a:rPr>
              <a:t>EV</a:t>
            </a:r>
            <a:endParaRPr lang="ja-JP" altLang="en-US" sz="1050" dirty="0">
              <a:solidFill>
                <a:srgbClr val="FFFFFF"/>
              </a:solidFill>
            </a:endParaRPr>
          </a:p>
        </p:txBody>
      </p:sp>
      <p:sp>
        <p:nvSpPr>
          <p:cNvPr id="50" name="テキスト ボックス 49">
            <a:extLst>
              <a:ext uri="{FF2B5EF4-FFF2-40B4-BE49-F238E27FC236}">
                <a16:creationId xmlns:a16="http://schemas.microsoft.com/office/drawing/2014/main" id="{7654B069-E0F2-C754-166C-10645C508E21}"/>
              </a:ext>
            </a:extLst>
          </p:cNvPr>
          <p:cNvSpPr txBox="1"/>
          <p:nvPr userDrawn="1"/>
        </p:nvSpPr>
        <p:spPr>
          <a:xfrm>
            <a:off x="4224723" y="7283864"/>
            <a:ext cx="8538727" cy="276999"/>
          </a:xfrm>
          <a:prstGeom prst="rect">
            <a:avLst/>
          </a:prstGeom>
          <a:noFill/>
        </p:spPr>
        <p:txBody>
          <a:bodyPr wrap="square">
            <a:spAutoFit/>
          </a:bodyPr>
          <a:lstStyle/>
          <a:p>
            <a:r>
              <a:rPr lang="en-US" altLang="ja-JP" sz="1200" dirty="0">
                <a:solidFill>
                  <a:srgbClr val="00B050"/>
                </a:solidFill>
                <a:latin typeface="+mj-lt"/>
              </a:rPr>
              <a:t>EVs are also not transmitted via unicast, but EVs built into frames on other networks work together to play the same sound source.</a:t>
            </a:r>
            <a:endParaRPr lang="ja-JP" altLang="en-US" sz="1000" dirty="0">
              <a:solidFill>
                <a:srgbClr val="00B050"/>
              </a:solidFill>
              <a:latin typeface="+mj-lt"/>
            </a:endParaRPr>
          </a:p>
        </p:txBody>
      </p:sp>
      <p:sp>
        <p:nvSpPr>
          <p:cNvPr id="51" name="正方形/長方形 50">
            <a:extLst>
              <a:ext uri="{FF2B5EF4-FFF2-40B4-BE49-F238E27FC236}">
                <a16:creationId xmlns:a16="http://schemas.microsoft.com/office/drawing/2014/main" id="{F6B28A4C-0131-E187-D0D0-B9F29C9555DF}"/>
              </a:ext>
            </a:extLst>
          </p:cNvPr>
          <p:cNvSpPr/>
          <p:nvPr userDrawn="1"/>
        </p:nvSpPr>
        <p:spPr>
          <a:xfrm>
            <a:off x="4885768" y="3982778"/>
            <a:ext cx="2132485" cy="353971"/>
          </a:xfrm>
          <a:prstGeom prst="rect">
            <a:avLst/>
          </a:prstGeom>
        </p:spPr>
        <p:txBody>
          <a:bodyPr wrap="square" lIns="137187" tIns="68594" rIns="137187" bIns="68594">
            <a:spAutoFit/>
          </a:bodyPr>
          <a:lstStyle/>
          <a:p>
            <a:pPr defTabSz="7682880" fontAlgn="auto">
              <a:spcBef>
                <a:spcPts val="0"/>
              </a:spcBef>
              <a:spcAft>
                <a:spcPts val="0"/>
              </a:spcAft>
            </a:pPr>
            <a:r>
              <a:rPr lang="en-US" altLang="ja-JP" sz="1400" b="1" dirty="0">
                <a:solidFill>
                  <a:srgbClr val="BA8CDC"/>
                </a:solidFill>
                <a:latin typeface="Calibri"/>
                <a:ea typeface="ＭＳ Ｐゴシック"/>
              </a:rPr>
              <a:t>PM: VX-3000PM</a:t>
            </a:r>
            <a:endParaRPr lang="ja-JP" altLang="en-US" sz="1400" b="1" dirty="0">
              <a:solidFill>
                <a:srgbClr val="BA8CDC"/>
              </a:solidFill>
              <a:latin typeface="Calibri"/>
              <a:ea typeface="ＭＳ Ｐゴシック"/>
            </a:endParaRPr>
          </a:p>
        </p:txBody>
      </p:sp>
      <p:sp>
        <p:nvSpPr>
          <p:cNvPr id="52" name="正方形/長方形 51">
            <a:extLst>
              <a:ext uri="{FF2B5EF4-FFF2-40B4-BE49-F238E27FC236}">
                <a16:creationId xmlns:a16="http://schemas.microsoft.com/office/drawing/2014/main" id="{6D23D4BD-FC4E-143D-35F5-A4595D605774}"/>
              </a:ext>
            </a:extLst>
          </p:cNvPr>
          <p:cNvSpPr/>
          <p:nvPr userDrawn="1"/>
        </p:nvSpPr>
        <p:spPr>
          <a:xfrm>
            <a:off x="8509304" y="4011457"/>
            <a:ext cx="2132485" cy="353971"/>
          </a:xfrm>
          <a:prstGeom prst="rect">
            <a:avLst/>
          </a:prstGeom>
        </p:spPr>
        <p:txBody>
          <a:bodyPr wrap="square" lIns="137187" tIns="68594" rIns="137187" bIns="68594">
            <a:spAutoFit/>
          </a:bodyPr>
          <a:lstStyle/>
          <a:p>
            <a:pPr defTabSz="7682880" fontAlgn="auto">
              <a:spcBef>
                <a:spcPts val="0"/>
              </a:spcBef>
              <a:spcAft>
                <a:spcPts val="0"/>
              </a:spcAft>
            </a:pPr>
            <a:r>
              <a:rPr lang="en-US" altLang="ja-JP" sz="1400" b="1" dirty="0">
                <a:solidFill>
                  <a:srgbClr val="BA8CDC"/>
                </a:solidFill>
                <a:latin typeface="Calibri"/>
                <a:ea typeface="ＭＳ Ｐゴシック"/>
              </a:rPr>
              <a:t>PM: VX-3000PM</a:t>
            </a:r>
            <a:endParaRPr lang="ja-JP" altLang="en-US" sz="1400" b="1" dirty="0">
              <a:solidFill>
                <a:srgbClr val="BA8CDC"/>
              </a:solidFill>
              <a:latin typeface="Calibri"/>
              <a:ea typeface="ＭＳ Ｐゴシック"/>
            </a:endParaRPr>
          </a:p>
        </p:txBody>
      </p:sp>
      <p:sp>
        <p:nvSpPr>
          <p:cNvPr id="53" name="正方形/長方形 52">
            <a:extLst>
              <a:ext uri="{FF2B5EF4-FFF2-40B4-BE49-F238E27FC236}">
                <a16:creationId xmlns:a16="http://schemas.microsoft.com/office/drawing/2014/main" id="{EC080C36-A82C-ACED-6217-0D8A79624F2E}"/>
              </a:ext>
            </a:extLst>
          </p:cNvPr>
          <p:cNvSpPr/>
          <p:nvPr userDrawn="1"/>
        </p:nvSpPr>
        <p:spPr>
          <a:xfrm>
            <a:off x="12040810" y="4011457"/>
            <a:ext cx="2132485" cy="353971"/>
          </a:xfrm>
          <a:prstGeom prst="rect">
            <a:avLst/>
          </a:prstGeom>
        </p:spPr>
        <p:txBody>
          <a:bodyPr wrap="square" lIns="137187" tIns="68594" rIns="137187" bIns="68594">
            <a:spAutoFit/>
          </a:bodyPr>
          <a:lstStyle/>
          <a:p>
            <a:pPr defTabSz="7682880" fontAlgn="auto">
              <a:spcBef>
                <a:spcPts val="0"/>
              </a:spcBef>
              <a:spcAft>
                <a:spcPts val="0"/>
              </a:spcAft>
            </a:pPr>
            <a:r>
              <a:rPr lang="en-US" altLang="ja-JP" sz="1400" b="1" dirty="0">
                <a:solidFill>
                  <a:srgbClr val="BA8CDC"/>
                </a:solidFill>
                <a:latin typeface="Calibri"/>
                <a:ea typeface="ＭＳ Ｐゴシック"/>
              </a:rPr>
              <a:t>PM: VX-3000PM</a:t>
            </a:r>
            <a:endParaRPr lang="ja-JP" altLang="en-US" sz="1400" b="1" dirty="0">
              <a:solidFill>
                <a:srgbClr val="BA8CDC"/>
              </a:solidFill>
              <a:latin typeface="Calibri"/>
              <a:ea typeface="ＭＳ Ｐゴシック"/>
            </a:endParaRPr>
          </a:p>
        </p:txBody>
      </p:sp>
      <p:sp>
        <p:nvSpPr>
          <p:cNvPr id="54" name="正方形/長方形 53">
            <a:extLst>
              <a:ext uri="{FF2B5EF4-FFF2-40B4-BE49-F238E27FC236}">
                <a16:creationId xmlns:a16="http://schemas.microsoft.com/office/drawing/2014/main" id="{C3A279EB-7FFE-498A-372E-C1AC649E53EC}"/>
              </a:ext>
            </a:extLst>
          </p:cNvPr>
          <p:cNvSpPr/>
          <p:nvPr userDrawn="1"/>
        </p:nvSpPr>
        <p:spPr>
          <a:xfrm>
            <a:off x="5144488" y="6072754"/>
            <a:ext cx="2132485" cy="353971"/>
          </a:xfrm>
          <a:prstGeom prst="rect">
            <a:avLst/>
          </a:prstGeom>
        </p:spPr>
        <p:txBody>
          <a:bodyPr wrap="square" lIns="137187" tIns="68594" rIns="137187" bIns="68594">
            <a:spAutoFit/>
          </a:bodyPr>
          <a:lstStyle/>
          <a:p>
            <a:pPr defTabSz="7682880" fontAlgn="auto">
              <a:spcBef>
                <a:spcPts val="0"/>
              </a:spcBef>
              <a:spcAft>
                <a:spcPts val="0"/>
              </a:spcAft>
            </a:pPr>
            <a:r>
              <a:rPr lang="en-US" altLang="ja-JP" sz="1400" b="1" dirty="0">
                <a:solidFill>
                  <a:srgbClr val="BA8CDC"/>
                </a:solidFill>
                <a:latin typeface="Calibri"/>
                <a:ea typeface="ＭＳ Ｐゴシック"/>
              </a:rPr>
              <a:t>F: Frame</a:t>
            </a:r>
            <a:endParaRPr lang="ja-JP" altLang="en-US" sz="1400" b="1" dirty="0">
              <a:solidFill>
                <a:srgbClr val="BA8CDC"/>
              </a:solidFill>
              <a:latin typeface="Calibri"/>
              <a:ea typeface="ＭＳ Ｐゴシック"/>
            </a:endParaRPr>
          </a:p>
        </p:txBody>
      </p:sp>
      <p:sp>
        <p:nvSpPr>
          <p:cNvPr id="55" name="正方形/長方形 54">
            <a:extLst>
              <a:ext uri="{FF2B5EF4-FFF2-40B4-BE49-F238E27FC236}">
                <a16:creationId xmlns:a16="http://schemas.microsoft.com/office/drawing/2014/main" id="{D6D69C61-78FC-21BE-9F12-1EDA98A588AA}"/>
              </a:ext>
            </a:extLst>
          </p:cNvPr>
          <p:cNvSpPr/>
          <p:nvPr userDrawn="1"/>
        </p:nvSpPr>
        <p:spPr>
          <a:xfrm>
            <a:off x="8692752" y="6114835"/>
            <a:ext cx="2132485" cy="353971"/>
          </a:xfrm>
          <a:prstGeom prst="rect">
            <a:avLst/>
          </a:prstGeom>
        </p:spPr>
        <p:txBody>
          <a:bodyPr wrap="square" lIns="137187" tIns="68594" rIns="137187" bIns="68594">
            <a:spAutoFit/>
          </a:bodyPr>
          <a:lstStyle/>
          <a:p>
            <a:pPr defTabSz="7682880" fontAlgn="auto">
              <a:spcBef>
                <a:spcPts val="0"/>
              </a:spcBef>
              <a:spcAft>
                <a:spcPts val="0"/>
              </a:spcAft>
            </a:pPr>
            <a:r>
              <a:rPr lang="en-US" altLang="ja-JP" sz="1400" b="1" dirty="0">
                <a:solidFill>
                  <a:srgbClr val="BA8CDC"/>
                </a:solidFill>
                <a:latin typeface="Calibri"/>
                <a:ea typeface="ＭＳ Ｐゴシック"/>
              </a:rPr>
              <a:t>F: Frame</a:t>
            </a:r>
            <a:endParaRPr lang="ja-JP" altLang="en-US" sz="1400" b="1" dirty="0">
              <a:solidFill>
                <a:srgbClr val="BA8CDC"/>
              </a:solidFill>
              <a:latin typeface="Calibri"/>
              <a:ea typeface="ＭＳ Ｐゴシック"/>
            </a:endParaRPr>
          </a:p>
        </p:txBody>
      </p:sp>
      <p:sp>
        <p:nvSpPr>
          <p:cNvPr id="56" name="正方形/長方形 55">
            <a:extLst>
              <a:ext uri="{FF2B5EF4-FFF2-40B4-BE49-F238E27FC236}">
                <a16:creationId xmlns:a16="http://schemas.microsoft.com/office/drawing/2014/main" id="{405D92F7-2FDD-CA69-6C06-F8B590329F5C}"/>
              </a:ext>
            </a:extLst>
          </p:cNvPr>
          <p:cNvSpPr/>
          <p:nvPr userDrawn="1"/>
        </p:nvSpPr>
        <p:spPr>
          <a:xfrm>
            <a:off x="12225349" y="6131326"/>
            <a:ext cx="2132485" cy="353971"/>
          </a:xfrm>
          <a:prstGeom prst="rect">
            <a:avLst/>
          </a:prstGeom>
        </p:spPr>
        <p:txBody>
          <a:bodyPr wrap="square" lIns="137187" tIns="68594" rIns="137187" bIns="68594">
            <a:spAutoFit/>
          </a:bodyPr>
          <a:lstStyle/>
          <a:p>
            <a:pPr defTabSz="7682880" fontAlgn="auto">
              <a:spcBef>
                <a:spcPts val="0"/>
              </a:spcBef>
              <a:spcAft>
                <a:spcPts val="0"/>
              </a:spcAft>
            </a:pPr>
            <a:r>
              <a:rPr lang="en-US" altLang="ja-JP" sz="1400" b="1" dirty="0">
                <a:solidFill>
                  <a:srgbClr val="BA8CDC"/>
                </a:solidFill>
                <a:latin typeface="Calibri"/>
                <a:ea typeface="ＭＳ Ｐゴシック"/>
              </a:rPr>
              <a:t>F: Frame</a:t>
            </a:r>
            <a:endParaRPr lang="ja-JP" altLang="en-US" sz="1400" b="1" dirty="0">
              <a:solidFill>
                <a:srgbClr val="BA8CDC"/>
              </a:solidFill>
              <a:latin typeface="Calibri"/>
              <a:ea typeface="ＭＳ Ｐゴシック"/>
            </a:endParaRPr>
          </a:p>
        </p:txBody>
      </p:sp>
      <p:grpSp>
        <p:nvGrpSpPr>
          <p:cNvPr id="57" name="グループ化 56">
            <a:extLst>
              <a:ext uri="{FF2B5EF4-FFF2-40B4-BE49-F238E27FC236}">
                <a16:creationId xmlns:a16="http://schemas.microsoft.com/office/drawing/2014/main" id="{605620D0-0CD2-4649-97EA-28183CC2A6BD}"/>
              </a:ext>
            </a:extLst>
          </p:cNvPr>
          <p:cNvGrpSpPr/>
          <p:nvPr userDrawn="1"/>
        </p:nvGrpSpPr>
        <p:grpSpPr>
          <a:xfrm rot="544062">
            <a:off x="8849048" y="1161918"/>
            <a:ext cx="594864" cy="564816"/>
            <a:chOff x="2748784" y="956212"/>
            <a:chExt cx="2425139" cy="2301962"/>
          </a:xfrm>
          <a:effectLst>
            <a:outerShdw blurRad="38100" dist="38100" dir="8100000" algn="tr" rotWithShape="0">
              <a:prstClr val="black">
                <a:alpha val="40000"/>
              </a:prstClr>
            </a:outerShdw>
          </a:effectLst>
        </p:grpSpPr>
        <p:grpSp>
          <p:nvGrpSpPr>
            <p:cNvPr id="58" name="グループ化 57">
              <a:extLst>
                <a:ext uri="{FF2B5EF4-FFF2-40B4-BE49-F238E27FC236}">
                  <a16:creationId xmlns:a16="http://schemas.microsoft.com/office/drawing/2014/main" id="{52C68519-EBCD-447A-A238-4E95A9E259FF}"/>
                </a:ext>
              </a:extLst>
            </p:cNvPr>
            <p:cNvGrpSpPr/>
            <p:nvPr/>
          </p:nvGrpSpPr>
          <p:grpSpPr>
            <a:xfrm>
              <a:off x="2991168" y="1221263"/>
              <a:ext cx="1944215" cy="1771248"/>
              <a:chOff x="2991168" y="1221263"/>
              <a:chExt cx="1944215" cy="1771248"/>
            </a:xfrm>
          </p:grpSpPr>
          <p:sp>
            <p:nvSpPr>
              <p:cNvPr id="60" name="円/楕円 56">
                <a:extLst>
                  <a:ext uri="{FF2B5EF4-FFF2-40B4-BE49-F238E27FC236}">
                    <a16:creationId xmlns:a16="http://schemas.microsoft.com/office/drawing/2014/main" id="{E2B87825-8943-46FE-BAF1-F7155F36D203}"/>
                  </a:ext>
                </a:extLst>
              </p:cNvPr>
              <p:cNvSpPr/>
              <p:nvPr/>
            </p:nvSpPr>
            <p:spPr>
              <a:xfrm>
                <a:off x="2991168" y="1221263"/>
                <a:ext cx="1944215" cy="1771248"/>
              </a:xfrm>
              <a:prstGeom prst="ellipse">
                <a:avLst/>
              </a:prstGeom>
              <a:solidFill>
                <a:schemeClr val="accent6">
                  <a:lumMod val="75000"/>
                </a:schemeClr>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61" name="角丸四角形 57">
                <a:extLst>
                  <a:ext uri="{FF2B5EF4-FFF2-40B4-BE49-F238E27FC236}">
                    <a16:creationId xmlns:a16="http://schemas.microsoft.com/office/drawing/2014/main" id="{E4E9727E-161C-4EAA-BF1D-5C03D8D9717C}"/>
                  </a:ext>
                </a:extLst>
              </p:cNvPr>
              <p:cNvSpPr/>
              <p:nvPr/>
            </p:nvSpPr>
            <p:spPr>
              <a:xfrm>
                <a:off x="3111526" y="1646029"/>
                <a:ext cx="1677970" cy="786535"/>
              </a:xfrm>
              <a:prstGeom prst="roundRect">
                <a:avLst/>
              </a:prstGeom>
              <a:solidFill>
                <a:schemeClr val="accent6">
                  <a:lumMod val="75000"/>
                </a:schemeClr>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v.5.1</a:t>
                </a:r>
                <a:endParaRPr kumimoji="0" lang="ja-JP" altLang="en-US" sz="1400" b="1" kern="0" dirty="0">
                  <a:solidFill>
                    <a:prstClr val="white"/>
                  </a:solidFill>
                  <a:latin typeface="Calibri"/>
                  <a:ea typeface="Meiryo UI"/>
                </a:endParaRPr>
              </a:p>
            </p:txBody>
          </p:sp>
        </p:grpSp>
        <p:pic>
          <p:nvPicPr>
            <p:cNvPr id="59" name="Picture 2" descr="C:\Users\toa27839.TOA\AppData\Local\Temp\notesEA312D\Bubble_material_noshadow-01.png">
              <a:extLst>
                <a:ext uri="{FF2B5EF4-FFF2-40B4-BE49-F238E27FC236}">
                  <a16:creationId xmlns:a16="http://schemas.microsoft.com/office/drawing/2014/main" id="{358C80CC-70B7-452E-9668-4BE55856FE71}"/>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2748784" y="956212"/>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62" name="正方形/長方形 61">
            <a:extLst>
              <a:ext uri="{FF2B5EF4-FFF2-40B4-BE49-F238E27FC236}">
                <a16:creationId xmlns:a16="http://schemas.microsoft.com/office/drawing/2014/main" id="{B87A7C5C-FF9B-47E9-971D-DDEEFCA58BA5}"/>
              </a:ext>
            </a:extLst>
          </p:cNvPr>
          <p:cNvSpPr/>
          <p:nvPr userDrawn="1"/>
        </p:nvSpPr>
        <p:spPr>
          <a:xfrm>
            <a:off x="5431950" y="3606204"/>
            <a:ext cx="2132485" cy="353971"/>
          </a:xfrm>
          <a:prstGeom prst="rect">
            <a:avLst/>
          </a:prstGeom>
        </p:spPr>
        <p:txBody>
          <a:bodyPr wrap="square" lIns="137187" tIns="68594" rIns="137187" bIns="68594">
            <a:spAutoFit/>
          </a:bodyPr>
          <a:lstStyle/>
          <a:p>
            <a:pPr defTabSz="7682880" fontAlgn="auto">
              <a:spcBef>
                <a:spcPts val="0"/>
              </a:spcBef>
              <a:spcAft>
                <a:spcPts val="0"/>
              </a:spcAft>
            </a:pPr>
            <a:r>
              <a:rPr lang="en-US" altLang="ja-JP" sz="1400" b="1" dirty="0">
                <a:solidFill>
                  <a:schemeClr val="accent6"/>
                </a:solidFill>
                <a:latin typeface="Calibri"/>
                <a:ea typeface="ＭＳ Ｐゴシック"/>
              </a:rPr>
              <a:t>Unicast</a:t>
            </a:r>
            <a:endParaRPr lang="ja-JP" altLang="en-US" sz="1400" b="1" dirty="0">
              <a:solidFill>
                <a:schemeClr val="accent6"/>
              </a:solidFill>
              <a:latin typeface="Calibri"/>
              <a:ea typeface="ＭＳ Ｐゴシック"/>
            </a:endParaRPr>
          </a:p>
        </p:txBody>
      </p:sp>
    </p:spTree>
    <p:extLst>
      <p:ext uri="{BB962C8B-B14F-4D97-AF65-F5344CB8AC3E}">
        <p14:creationId xmlns:p14="http://schemas.microsoft.com/office/powerpoint/2010/main" val="23048814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809720" y="185815"/>
            <a:ext cx="12098151" cy="647967"/>
          </a:xfrm>
          <a:prstGeom prst="rect">
            <a:avLst/>
          </a:prstGeom>
        </p:spPr>
        <p:txBody>
          <a:bodyPr lIns="137187" tIns="68594" rIns="137187" bIns="68594"/>
          <a:lstStyle/>
          <a:p>
            <a:r>
              <a:rPr kumimoji="1" lang="ja-JP" altLang="en-US"/>
              <a:t>マスター タイトルの書式設定</a:t>
            </a:r>
          </a:p>
        </p:txBody>
      </p:sp>
      <p:sp>
        <p:nvSpPr>
          <p:cNvPr id="3" name="日付プレースホルダー 2"/>
          <p:cNvSpPr>
            <a:spLocks noGrp="1"/>
          </p:cNvSpPr>
          <p:nvPr>
            <p:ph type="dt" sz="half" idx="10"/>
          </p:nvPr>
        </p:nvSpPr>
        <p:spPr>
          <a:xfrm>
            <a:off x="809719" y="7315829"/>
            <a:ext cx="2860213" cy="247752"/>
          </a:xfrm>
          <a:prstGeom prst="rect">
            <a:avLst/>
          </a:prstGeom>
        </p:spPr>
        <p:txBody>
          <a:bodyPr lIns="137187" tIns="68594" rIns="137187" bIns="68594"/>
          <a:lstStyle/>
          <a:p>
            <a:pPr>
              <a:defRPr/>
            </a:pPr>
            <a:fld id="{B8138A8E-B3F3-4A96-A333-7A2A26E388DC}" type="datetime1">
              <a:rPr lang="ja-JP" altLang="en-US" smtClean="0">
                <a:solidFill>
                  <a:srgbClr val="5F5F5F">
                    <a:tint val="75000"/>
                  </a:srgbClr>
                </a:solidFill>
              </a:rPr>
              <a:pPr>
                <a:defRPr/>
              </a:pPr>
              <a:t>2026/5/12</a:t>
            </a:fld>
            <a:endParaRPr lang="ja-JP" altLang="en-US">
              <a:solidFill>
                <a:srgbClr val="5F5F5F">
                  <a:tint val="75000"/>
                </a:srgbClr>
              </a:solidFill>
            </a:endParaRPr>
          </a:p>
        </p:txBody>
      </p:sp>
      <p:sp>
        <p:nvSpPr>
          <p:cNvPr id="4" name="フッター プレースホルダー 3"/>
          <p:cNvSpPr>
            <a:spLocks noGrp="1"/>
          </p:cNvSpPr>
          <p:nvPr>
            <p:ph type="ftr" sz="quarter" idx="11"/>
          </p:nvPr>
        </p:nvSpPr>
        <p:spPr>
          <a:xfrm>
            <a:off x="4158144" y="7315829"/>
            <a:ext cx="5401300" cy="247752"/>
          </a:xfrm>
          <a:prstGeom prst="rect">
            <a:avLst/>
          </a:prstGeom>
        </p:spPr>
        <p:txBody>
          <a:bodyPr lIns="137187" tIns="68594" rIns="137187" bIns="68594"/>
          <a:lstStyle/>
          <a:p>
            <a:pPr>
              <a:defRPr/>
            </a:pPr>
            <a:r>
              <a:rPr lang="en-US" altLang="ja-JP">
                <a:solidFill>
                  <a:srgbClr val="5F5F5F">
                    <a:tint val="75000"/>
                  </a:srgbClr>
                </a:solidFill>
              </a:rPr>
              <a:t>EV-700 Digital Announcer</a:t>
            </a:r>
            <a:endParaRPr lang="ja-JP" altLang="en-US" dirty="0">
              <a:solidFill>
                <a:srgbClr val="5F5F5F">
                  <a:tint val="75000"/>
                </a:srgbClr>
              </a:solidFill>
            </a:endParaRPr>
          </a:p>
        </p:txBody>
      </p:sp>
      <p:sp>
        <p:nvSpPr>
          <p:cNvPr id="5" name="スライド番号プレースホルダー 4"/>
          <p:cNvSpPr>
            <a:spLocks noGrp="1"/>
          </p:cNvSpPr>
          <p:nvPr>
            <p:ph type="sldNum" sz="quarter" idx="12"/>
          </p:nvPr>
        </p:nvSpPr>
        <p:spPr>
          <a:xfrm>
            <a:off x="9830938" y="7315829"/>
            <a:ext cx="3076931" cy="247752"/>
          </a:xfrm>
          <a:prstGeom prst="rect">
            <a:avLst/>
          </a:prstGeom>
        </p:spPr>
        <p:txBody>
          <a:bodyPr lIns="137187" tIns="68594" rIns="137187" bIns="68594"/>
          <a:lstStyle/>
          <a:p>
            <a:pPr>
              <a:defRPr/>
            </a:pPr>
            <a:fld id="{67EFBBEF-C030-43B6-AFFE-C28DB82E1FF8}" type="slidenum">
              <a:rPr lang="ja-JP" altLang="en-US" smtClean="0">
                <a:solidFill>
                  <a:srgbClr val="5F5F5F">
                    <a:tint val="75000"/>
                  </a:srgbClr>
                </a:solidFill>
              </a:rPr>
              <a:pPr>
                <a:defRPr/>
              </a:pPr>
              <a:t>‹#›</a:t>
            </a:fld>
            <a:endParaRPr lang="ja-JP" altLang="en-US">
              <a:solidFill>
                <a:srgbClr val="5F5F5F">
                  <a:tint val="75000"/>
                </a:srgbClr>
              </a:solidFill>
            </a:endParaRPr>
          </a:p>
        </p:txBody>
      </p:sp>
    </p:spTree>
    <p:extLst>
      <p:ext uri="{BB962C8B-B14F-4D97-AF65-F5344CB8AC3E}">
        <p14:creationId xmlns:p14="http://schemas.microsoft.com/office/powerpoint/2010/main" val="2405268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cSld name="Audio">
    <p:spTree>
      <p:nvGrpSpPr>
        <p:cNvPr id="1" name=""/>
        <p:cNvGrpSpPr/>
        <p:nvPr/>
      </p:nvGrpSpPr>
      <p:grpSpPr>
        <a:xfrm>
          <a:off x="0" y="0"/>
          <a:ext cx="0" cy="0"/>
          <a:chOff x="0" y="0"/>
          <a:chExt cx="0" cy="0"/>
        </a:xfrm>
      </p:grpSpPr>
      <p:grpSp>
        <p:nvGrpSpPr>
          <p:cNvPr id="5" name="グループ化 4">
            <a:extLst>
              <a:ext uri="{FF2B5EF4-FFF2-40B4-BE49-F238E27FC236}">
                <a16:creationId xmlns:a16="http://schemas.microsoft.com/office/drawing/2014/main" id="{690F6ECA-B98B-461F-9F11-ECEF52D3698C}"/>
              </a:ext>
            </a:extLst>
          </p:cNvPr>
          <p:cNvGrpSpPr/>
          <p:nvPr userDrawn="1"/>
        </p:nvGrpSpPr>
        <p:grpSpPr>
          <a:xfrm>
            <a:off x="1622181" y="288390"/>
            <a:ext cx="2053631" cy="1949899"/>
            <a:chOff x="2645711" y="841076"/>
            <a:chExt cx="2667654" cy="2532159"/>
          </a:xfrm>
        </p:grpSpPr>
        <p:grpSp>
          <p:nvGrpSpPr>
            <p:cNvPr id="6" name="グループ化 5">
              <a:extLst>
                <a:ext uri="{FF2B5EF4-FFF2-40B4-BE49-F238E27FC236}">
                  <a16:creationId xmlns:a16="http://schemas.microsoft.com/office/drawing/2014/main" id="{DE16EC33-8875-4EBF-A2DF-6EC92E63763E}"/>
                </a:ext>
              </a:extLst>
            </p:cNvPr>
            <p:cNvGrpSpPr/>
            <p:nvPr/>
          </p:nvGrpSpPr>
          <p:grpSpPr>
            <a:xfrm>
              <a:off x="2951391" y="1221263"/>
              <a:ext cx="2030342" cy="1771248"/>
              <a:chOff x="2951391" y="1221263"/>
              <a:chExt cx="2030342" cy="1771248"/>
            </a:xfrm>
          </p:grpSpPr>
          <p:sp>
            <p:nvSpPr>
              <p:cNvPr id="8" name="円/楕円 64">
                <a:extLst>
                  <a:ext uri="{FF2B5EF4-FFF2-40B4-BE49-F238E27FC236}">
                    <a16:creationId xmlns:a16="http://schemas.microsoft.com/office/drawing/2014/main" id="{4D41DD3B-AF28-4819-BF00-CB6CCC032BD2}"/>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400" kern="0">
                  <a:solidFill>
                    <a:prstClr val="white"/>
                  </a:solidFill>
                  <a:latin typeface="Meiryo UI"/>
                  <a:ea typeface="Meiryo UI"/>
                </a:endParaRPr>
              </a:p>
            </p:txBody>
          </p:sp>
          <p:sp>
            <p:nvSpPr>
              <p:cNvPr id="9" name="角丸四角形 65">
                <a:extLst>
                  <a:ext uri="{FF2B5EF4-FFF2-40B4-BE49-F238E27FC236}">
                    <a16:creationId xmlns:a16="http://schemas.microsoft.com/office/drawing/2014/main" id="{723B4D86-731F-4925-BA84-95F5D0B9385A}"/>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Frame</a:t>
                </a:r>
                <a:endParaRPr kumimoji="0" lang="ja-JP" altLang="en-US" sz="1700" b="1" kern="0" dirty="0">
                  <a:solidFill>
                    <a:prstClr val="white"/>
                  </a:solidFill>
                  <a:latin typeface="Calibri"/>
                  <a:ea typeface="Meiryo UI"/>
                </a:endParaRPr>
              </a:p>
            </p:txBody>
          </p:sp>
        </p:grpSp>
        <p:pic>
          <p:nvPicPr>
            <p:cNvPr id="7" name="Picture 2" descr="C:\Users\toa27839.TOA\AppData\Local\Temp\notesEA312D\Bubble_material_noshadow-01.png">
              <a:extLst>
                <a:ext uri="{FF2B5EF4-FFF2-40B4-BE49-F238E27FC236}">
                  <a16:creationId xmlns:a16="http://schemas.microsoft.com/office/drawing/2014/main" id="{ED835DCA-9C1C-416B-87DA-D055D26B768E}"/>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10" name="Picture 2">
            <a:extLst>
              <a:ext uri="{FF2B5EF4-FFF2-40B4-BE49-F238E27FC236}">
                <a16:creationId xmlns:a16="http://schemas.microsoft.com/office/drawing/2014/main" id="{F67FCD53-00D6-4855-94AE-E3F262FA740E}"/>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8383276" y="1553598"/>
            <a:ext cx="1404817" cy="9809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 name="正方形/長方形 10">
            <a:extLst>
              <a:ext uri="{FF2B5EF4-FFF2-40B4-BE49-F238E27FC236}">
                <a16:creationId xmlns:a16="http://schemas.microsoft.com/office/drawing/2014/main" id="{A8F0C19C-000F-49ED-9D84-CF1A5966F768}"/>
              </a:ext>
            </a:extLst>
          </p:cNvPr>
          <p:cNvSpPr/>
          <p:nvPr userDrawn="1"/>
        </p:nvSpPr>
        <p:spPr>
          <a:xfrm>
            <a:off x="5351086" y="975556"/>
            <a:ext cx="3812114" cy="554202"/>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Common topics: Audio</a:t>
            </a:r>
            <a:endParaRPr lang="ja-JP" altLang="en-US" sz="3000" dirty="0">
              <a:solidFill>
                <a:schemeClr val="accent6">
                  <a:lumMod val="75000"/>
                </a:schemeClr>
              </a:solidFill>
              <a:latin typeface="Calibri"/>
            </a:endParaRPr>
          </a:p>
        </p:txBody>
      </p:sp>
      <p:sp>
        <p:nvSpPr>
          <p:cNvPr id="12" name="正方形/長方形 11">
            <a:extLst>
              <a:ext uri="{FF2B5EF4-FFF2-40B4-BE49-F238E27FC236}">
                <a16:creationId xmlns:a16="http://schemas.microsoft.com/office/drawing/2014/main" id="{DE3CA808-7ECD-4FC4-9480-0239EA3F3382}"/>
              </a:ext>
            </a:extLst>
          </p:cNvPr>
          <p:cNvSpPr/>
          <p:nvPr userDrawn="1"/>
        </p:nvSpPr>
        <p:spPr>
          <a:xfrm>
            <a:off x="6624252" y="6013070"/>
            <a:ext cx="1708222" cy="461693"/>
          </a:xfrm>
          <a:prstGeom prst="rect">
            <a:avLst/>
          </a:prstGeom>
        </p:spPr>
        <p:txBody>
          <a:bodyPr wrap="squar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VX link out 8ch</a:t>
            </a:r>
            <a:endParaRPr lang="ja-JP" altLang="en-US" sz="2100" dirty="0">
              <a:solidFill>
                <a:prstClr val="black"/>
              </a:solidFill>
              <a:latin typeface="Calibri"/>
              <a:ea typeface="ＭＳ Ｐゴシック"/>
            </a:endParaRPr>
          </a:p>
        </p:txBody>
      </p:sp>
      <p:sp>
        <p:nvSpPr>
          <p:cNvPr id="13" name="正方形/長方形 12">
            <a:extLst>
              <a:ext uri="{FF2B5EF4-FFF2-40B4-BE49-F238E27FC236}">
                <a16:creationId xmlns:a16="http://schemas.microsoft.com/office/drawing/2014/main" id="{24D812F5-E061-4B1B-B9E9-7DCD3D6A724C}"/>
              </a:ext>
            </a:extLst>
          </p:cNvPr>
          <p:cNvSpPr/>
          <p:nvPr userDrawn="1"/>
        </p:nvSpPr>
        <p:spPr>
          <a:xfrm>
            <a:off x="3433433" y="3615239"/>
            <a:ext cx="4181532" cy="2508081"/>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defRPr/>
            </a:pPr>
            <a:endParaRPr kumimoji="0" lang="en-US" altLang="ja-JP" sz="2400" b="1" kern="0" dirty="0">
              <a:solidFill>
                <a:srgbClr val="8064A2"/>
              </a:solidFill>
              <a:latin typeface="Calibri"/>
              <a:ea typeface="ＭＳ Ｐゴシック"/>
            </a:endParaRPr>
          </a:p>
        </p:txBody>
      </p:sp>
      <p:sp>
        <p:nvSpPr>
          <p:cNvPr id="14" name="正方形/長方形 13">
            <a:extLst>
              <a:ext uri="{FF2B5EF4-FFF2-40B4-BE49-F238E27FC236}">
                <a16:creationId xmlns:a16="http://schemas.microsoft.com/office/drawing/2014/main" id="{F0CD01F7-A888-421A-8E86-FD3C31C53BB5}"/>
              </a:ext>
            </a:extLst>
          </p:cNvPr>
          <p:cNvSpPr/>
          <p:nvPr userDrawn="1"/>
        </p:nvSpPr>
        <p:spPr>
          <a:xfrm>
            <a:off x="1933851" y="4171139"/>
            <a:ext cx="1555865" cy="461693"/>
          </a:xfrm>
          <a:prstGeom prst="rect">
            <a:avLst/>
          </a:prstGeom>
        </p:spPr>
        <p:txBody>
          <a:bodyPr wrap="non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AUDIO IN 4ch</a:t>
            </a:r>
            <a:endParaRPr lang="ja-JP" altLang="en-US" sz="2100" dirty="0">
              <a:solidFill>
                <a:prstClr val="black"/>
              </a:solidFill>
              <a:latin typeface="Calibri"/>
              <a:ea typeface="ＭＳ Ｐゴシック"/>
            </a:endParaRPr>
          </a:p>
        </p:txBody>
      </p:sp>
      <p:grpSp>
        <p:nvGrpSpPr>
          <p:cNvPr id="15" name="グループ化 14">
            <a:extLst>
              <a:ext uri="{FF2B5EF4-FFF2-40B4-BE49-F238E27FC236}">
                <a16:creationId xmlns:a16="http://schemas.microsoft.com/office/drawing/2014/main" id="{A11B2EA3-F580-4878-8637-29E49D597430}"/>
              </a:ext>
            </a:extLst>
          </p:cNvPr>
          <p:cNvGrpSpPr/>
          <p:nvPr userDrawn="1"/>
        </p:nvGrpSpPr>
        <p:grpSpPr>
          <a:xfrm>
            <a:off x="3713297" y="5158026"/>
            <a:ext cx="3901667" cy="552898"/>
            <a:chOff x="2975204" y="3477633"/>
            <a:chExt cx="1596796" cy="539443"/>
          </a:xfrm>
        </p:grpSpPr>
        <p:sp>
          <p:nvSpPr>
            <p:cNvPr id="16" name="フリーフォーム 166">
              <a:extLst>
                <a:ext uri="{FF2B5EF4-FFF2-40B4-BE49-F238E27FC236}">
                  <a16:creationId xmlns:a16="http://schemas.microsoft.com/office/drawing/2014/main" id="{332599A9-F943-4263-AC72-B737C8A4E7C4}"/>
                </a:ext>
              </a:extLst>
            </p:cNvPr>
            <p:cNvSpPr/>
            <p:nvPr/>
          </p:nvSpPr>
          <p:spPr>
            <a:xfrm>
              <a:off x="2975204" y="3477633"/>
              <a:ext cx="1589044"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sp>
          <p:nvSpPr>
            <p:cNvPr id="17" name="フリーフォーム 168">
              <a:extLst>
                <a:ext uri="{FF2B5EF4-FFF2-40B4-BE49-F238E27FC236}">
                  <a16:creationId xmlns:a16="http://schemas.microsoft.com/office/drawing/2014/main" id="{15C09C0A-8961-4E81-A8BF-A78F59D8A861}"/>
                </a:ext>
              </a:extLst>
            </p:cNvPr>
            <p:cNvSpPr/>
            <p:nvPr/>
          </p:nvSpPr>
          <p:spPr>
            <a:xfrm>
              <a:off x="2975204" y="3651870"/>
              <a:ext cx="1589044"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sp>
          <p:nvSpPr>
            <p:cNvPr id="18" name="フリーフォーム 170">
              <a:extLst>
                <a:ext uri="{FF2B5EF4-FFF2-40B4-BE49-F238E27FC236}">
                  <a16:creationId xmlns:a16="http://schemas.microsoft.com/office/drawing/2014/main" id="{E8B3526B-2146-4503-8BC2-E9A1A0DD132A}"/>
                </a:ext>
              </a:extLst>
            </p:cNvPr>
            <p:cNvSpPr/>
            <p:nvPr/>
          </p:nvSpPr>
          <p:spPr>
            <a:xfrm>
              <a:off x="2980370" y="3971357"/>
              <a:ext cx="1589044"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sp>
          <p:nvSpPr>
            <p:cNvPr id="19" name="フリーフォーム 218">
              <a:extLst>
                <a:ext uri="{FF2B5EF4-FFF2-40B4-BE49-F238E27FC236}">
                  <a16:creationId xmlns:a16="http://schemas.microsoft.com/office/drawing/2014/main" id="{5E18C38B-2423-4F65-9E0B-25F9E1D7A00F}"/>
                </a:ext>
              </a:extLst>
            </p:cNvPr>
            <p:cNvSpPr/>
            <p:nvPr/>
          </p:nvSpPr>
          <p:spPr>
            <a:xfrm>
              <a:off x="2982956" y="3819451"/>
              <a:ext cx="1589044"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grpSp>
      <p:sp>
        <p:nvSpPr>
          <p:cNvPr id="20" name="正方形/長方形 19">
            <a:extLst>
              <a:ext uri="{FF2B5EF4-FFF2-40B4-BE49-F238E27FC236}">
                <a16:creationId xmlns:a16="http://schemas.microsoft.com/office/drawing/2014/main" id="{7240E9D2-6474-403F-8020-37CE226D02F5}"/>
              </a:ext>
            </a:extLst>
          </p:cNvPr>
          <p:cNvSpPr/>
          <p:nvPr userDrawn="1"/>
        </p:nvSpPr>
        <p:spPr>
          <a:xfrm>
            <a:off x="3798620" y="2733332"/>
            <a:ext cx="2132485" cy="646359"/>
          </a:xfrm>
          <a:prstGeom prst="rect">
            <a:avLst/>
          </a:prstGeom>
        </p:spPr>
        <p:txBody>
          <a:bodyPr wrap="squar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VX link in 8ch</a:t>
            </a:r>
            <a:endParaRPr lang="en-US" altLang="ja-JP" sz="2100" dirty="0">
              <a:solidFill>
                <a:prstClr val="black"/>
              </a:solidFill>
              <a:latin typeface="Calibri"/>
              <a:ea typeface="ＭＳ Ｐゴシック"/>
            </a:endParaRPr>
          </a:p>
          <a:p>
            <a:pPr defTabSz="7682880" fontAlgn="auto">
              <a:spcBef>
                <a:spcPts val="0"/>
              </a:spcBef>
              <a:spcAft>
                <a:spcPts val="0"/>
              </a:spcAft>
            </a:pPr>
            <a:r>
              <a:rPr lang="en-US" altLang="ja-JP" sz="1200" dirty="0">
                <a:solidFill>
                  <a:prstClr val="black"/>
                </a:solidFill>
                <a:latin typeface="Calibri"/>
                <a:ea typeface="ＭＳ Ｐゴシック"/>
              </a:rPr>
              <a:t>(Max: General 4ch, BGM 4ch)</a:t>
            </a:r>
            <a:endParaRPr lang="ja-JP" altLang="en-US" sz="1400" dirty="0">
              <a:solidFill>
                <a:prstClr val="black"/>
              </a:solidFill>
              <a:latin typeface="Calibri"/>
              <a:ea typeface="ＭＳ Ｐゴシック"/>
            </a:endParaRPr>
          </a:p>
        </p:txBody>
      </p:sp>
      <p:grpSp>
        <p:nvGrpSpPr>
          <p:cNvPr id="22" name="グループ化 21">
            <a:extLst>
              <a:ext uri="{FF2B5EF4-FFF2-40B4-BE49-F238E27FC236}">
                <a16:creationId xmlns:a16="http://schemas.microsoft.com/office/drawing/2014/main" id="{67E76B56-589B-4770-9DB2-BC21773FF11E}"/>
              </a:ext>
            </a:extLst>
          </p:cNvPr>
          <p:cNvGrpSpPr/>
          <p:nvPr userDrawn="1"/>
        </p:nvGrpSpPr>
        <p:grpSpPr>
          <a:xfrm>
            <a:off x="2840121" y="3673215"/>
            <a:ext cx="2373519" cy="2109796"/>
            <a:chOff x="1893194" y="2878428"/>
            <a:chExt cx="1582163" cy="1210614"/>
          </a:xfrm>
        </p:grpSpPr>
        <p:sp>
          <p:nvSpPr>
            <p:cNvPr id="23" name="フリーフォーム 2">
              <a:extLst>
                <a:ext uri="{FF2B5EF4-FFF2-40B4-BE49-F238E27FC236}">
                  <a16:creationId xmlns:a16="http://schemas.microsoft.com/office/drawing/2014/main" id="{1E89215D-6B85-4A8D-A289-36B9F33058AA}"/>
                </a:ext>
              </a:extLst>
            </p:cNvPr>
            <p:cNvSpPr/>
            <p:nvPr/>
          </p:nvSpPr>
          <p:spPr>
            <a:xfrm>
              <a:off x="1893194" y="2878428"/>
              <a:ext cx="1582163" cy="1210614"/>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4" name="フリーフォーム 99">
              <a:extLst>
                <a:ext uri="{FF2B5EF4-FFF2-40B4-BE49-F238E27FC236}">
                  <a16:creationId xmlns:a16="http://schemas.microsoft.com/office/drawing/2014/main" id="{EC7B2380-DB08-44ED-A00B-7597AF0C8AC1}"/>
                </a:ext>
              </a:extLst>
            </p:cNvPr>
            <p:cNvSpPr/>
            <p:nvPr/>
          </p:nvSpPr>
          <p:spPr>
            <a:xfrm>
              <a:off x="1893195" y="2951106"/>
              <a:ext cx="1485082" cy="113793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25" name="正方形/長方形 24">
            <a:extLst>
              <a:ext uri="{FF2B5EF4-FFF2-40B4-BE49-F238E27FC236}">
                <a16:creationId xmlns:a16="http://schemas.microsoft.com/office/drawing/2014/main" id="{2E646E92-E165-4AAA-9AE1-E6AE315CA5AE}"/>
              </a:ext>
            </a:extLst>
          </p:cNvPr>
          <p:cNvSpPr/>
          <p:nvPr userDrawn="1"/>
        </p:nvSpPr>
        <p:spPr>
          <a:xfrm>
            <a:off x="1673647" y="3499062"/>
            <a:ext cx="1279123" cy="461693"/>
          </a:xfrm>
          <a:prstGeom prst="rect">
            <a:avLst/>
          </a:prstGeom>
        </p:spPr>
        <p:txBody>
          <a:bodyPr wrap="square" lIns="137187" tIns="68594" rIns="137187" bIns="68594">
            <a:spAutoFit/>
          </a:bodyPr>
          <a:lstStyle/>
          <a:p>
            <a:pPr algn="r" defTabSz="7682880" fontAlgn="auto">
              <a:spcBef>
                <a:spcPts val="0"/>
              </a:spcBef>
              <a:spcAft>
                <a:spcPts val="0"/>
              </a:spcAft>
            </a:pPr>
            <a:r>
              <a:rPr lang="en-US" altLang="ja-JP" dirty="0">
                <a:solidFill>
                  <a:prstClr val="black"/>
                </a:solidFill>
                <a:latin typeface="Calibri"/>
                <a:ea typeface="ＭＳ Ｐゴシック"/>
              </a:rPr>
              <a:t>RS link 2ch</a:t>
            </a:r>
            <a:endParaRPr lang="ja-JP" altLang="en-US" sz="2100" dirty="0">
              <a:solidFill>
                <a:prstClr val="black"/>
              </a:solidFill>
              <a:latin typeface="Calibri"/>
              <a:ea typeface="ＭＳ Ｐゴシック"/>
            </a:endParaRPr>
          </a:p>
        </p:txBody>
      </p:sp>
      <p:sp>
        <p:nvSpPr>
          <p:cNvPr id="26" name="フリーフォーム 98">
            <a:extLst>
              <a:ext uri="{FF2B5EF4-FFF2-40B4-BE49-F238E27FC236}">
                <a16:creationId xmlns:a16="http://schemas.microsoft.com/office/drawing/2014/main" id="{27201F4D-C59B-4E26-A71C-E408AF76B035}"/>
              </a:ext>
            </a:extLst>
          </p:cNvPr>
          <p:cNvSpPr/>
          <p:nvPr userDrawn="1"/>
        </p:nvSpPr>
        <p:spPr>
          <a:xfrm>
            <a:off x="4559605" y="3393347"/>
            <a:ext cx="1543017" cy="2387044"/>
          </a:xfrm>
          <a:custGeom>
            <a:avLst/>
            <a:gdLst>
              <a:gd name="connsiteX0" fmla="*/ 1743959 w 1743959"/>
              <a:gd name="connsiteY0" fmla="*/ 1239625 h 1239625"/>
              <a:gd name="connsiteX1" fmla="*/ 1743959 w 1743959"/>
              <a:gd name="connsiteY1" fmla="*/ 0 h 1239625"/>
              <a:gd name="connsiteX2" fmla="*/ 0 w 1743959"/>
              <a:gd name="connsiteY2" fmla="*/ 0 h 1239625"/>
            </a:gdLst>
            <a:ahLst/>
            <a:cxnLst>
              <a:cxn ang="0">
                <a:pos x="connsiteX0" y="connsiteY0"/>
              </a:cxn>
              <a:cxn ang="0">
                <a:pos x="connsiteX1" y="connsiteY1"/>
              </a:cxn>
              <a:cxn ang="0">
                <a:pos x="connsiteX2" y="connsiteY2"/>
              </a:cxn>
            </a:cxnLst>
            <a:rect l="l" t="t" r="r" b="b"/>
            <a:pathLst>
              <a:path w="1743959" h="1239625">
                <a:moveTo>
                  <a:pt x="1743959" y="1239625"/>
                </a:moveTo>
                <a:lnTo>
                  <a:pt x="1743959" y="0"/>
                </a:lnTo>
                <a:lnTo>
                  <a:pt x="0" y="0"/>
                </a:lnTo>
              </a:path>
            </a:pathLst>
          </a:custGeom>
          <a:noFill/>
          <a:ln w="762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grpSp>
        <p:nvGrpSpPr>
          <p:cNvPr id="27" name="グループ化 26">
            <a:extLst>
              <a:ext uri="{FF2B5EF4-FFF2-40B4-BE49-F238E27FC236}">
                <a16:creationId xmlns:a16="http://schemas.microsoft.com/office/drawing/2014/main" id="{2604717F-1A5D-4E06-9147-FDF0FCEFE36C}"/>
              </a:ext>
            </a:extLst>
          </p:cNvPr>
          <p:cNvGrpSpPr/>
          <p:nvPr userDrawn="1"/>
        </p:nvGrpSpPr>
        <p:grpSpPr>
          <a:xfrm>
            <a:off x="2514888" y="3926043"/>
            <a:ext cx="2349974" cy="1856967"/>
            <a:chOff x="1687754" y="3046911"/>
            <a:chExt cx="1555111" cy="1210614"/>
          </a:xfrm>
        </p:grpSpPr>
        <p:sp>
          <p:nvSpPr>
            <p:cNvPr id="28" name="フリーフォーム 137">
              <a:extLst>
                <a:ext uri="{FF2B5EF4-FFF2-40B4-BE49-F238E27FC236}">
                  <a16:creationId xmlns:a16="http://schemas.microsoft.com/office/drawing/2014/main" id="{2D4F18E2-3E2E-49F0-9B0E-1E3DB159E2CD}"/>
                </a:ext>
              </a:extLst>
            </p:cNvPr>
            <p:cNvSpPr/>
            <p:nvPr/>
          </p:nvSpPr>
          <p:spPr>
            <a:xfrm>
              <a:off x="1693694" y="3046911"/>
              <a:ext cx="1549171" cy="1210614"/>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 name="フリーフォーム 138">
              <a:extLst>
                <a:ext uri="{FF2B5EF4-FFF2-40B4-BE49-F238E27FC236}">
                  <a16:creationId xmlns:a16="http://schemas.microsoft.com/office/drawing/2014/main" id="{26265481-3893-4007-814E-AE57EF7A7117}"/>
                </a:ext>
              </a:extLst>
            </p:cNvPr>
            <p:cNvSpPr/>
            <p:nvPr/>
          </p:nvSpPr>
          <p:spPr>
            <a:xfrm>
              <a:off x="1693694" y="3119589"/>
              <a:ext cx="1485082" cy="113793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0" name="フリーフォーム 139">
              <a:extLst>
                <a:ext uri="{FF2B5EF4-FFF2-40B4-BE49-F238E27FC236}">
                  <a16:creationId xmlns:a16="http://schemas.microsoft.com/office/drawing/2014/main" id="{E9CB9224-D73E-4BFC-8B58-9744975D26C2}"/>
                </a:ext>
              </a:extLst>
            </p:cNvPr>
            <p:cNvSpPr/>
            <p:nvPr/>
          </p:nvSpPr>
          <p:spPr>
            <a:xfrm>
              <a:off x="1693694" y="3185172"/>
              <a:ext cx="1411255" cy="1072352"/>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 name="フリーフォーム 140">
              <a:extLst>
                <a:ext uri="{FF2B5EF4-FFF2-40B4-BE49-F238E27FC236}">
                  <a16:creationId xmlns:a16="http://schemas.microsoft.com/office/drawing/2014/main" id="{24509FDF-A2A2-40A8-8777-9AD09AE57E69}"/>
                </a:ext>
              </a:extLst>
            </p:cNvPr>
            <p:cNvSpPr/>
            <p:nvPr/>
          </p:nvSpPr>
          <p:spPr>
            <a:xfrm>
              <a:off x="1687754" y="3257851"/>
              <a:ext cx="1353105" cy="999674"/>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32" name="グループ化 31">
            <a:extLst>
              <a:ext uri="{FF2B5EF4-FFF2-40B4-BE49-F238E27FC236}">
                <a16:creationId xmlns:a16="http://schemas.microsoft.com/office/drawing/2014/main" id="{32A451E5-1835-4622-BB1E-1C656B784B0F}"/>
              </a:ext>
            </a:extLst>
          </p:cNvPr>
          <p:cNvGrpSpPr/>
          <p:nvPr userDrawn="1"/>
        </p:nvGrpSpPr>
        <p:grpSpPr>
          <a:xfrm>
            <a:off x="3618060" y="4489679"/>
            <a:ext cx="759257" cy="1293333"/>
            <a:chOff x="2365866" y="3422513"/>
            <a:chExt cx="556724" cy="861867"/>
          </a:xfrm>
        </p:grpSpPr>
        <p:sp>
          <p:nvSpPr>
            <p:cNvPr id="33" name="フリーフォーム 142">
              <a:extLst>
                <a:ext uri="{FF2B5EF4-FFF2-40B4-BE49-F238E27FC236}">
                  <a16:creationId xmlns:a16="http://schemas.microsoft.com/office/drawing/2014/main" id="{6A94BA83-6096-4013-8F06-8A5B52EE7C33}"/>
                </a:ext>
              </a:extLst>
            </p:cNvPr>
            <p:cNvSpPr/>
            <p:nvPr/>
          </p:nvSpPr>
          <p:spPr>
            <a:xfrm>
              <a:off x="2540278" y="3422513"/>
              <a:ext cx="382312" cy="861867"/>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4" name="フリーフォーム 143">
              <a:extLst>
                <a:ext uri="{FF2B5EF4-FFF2-40B4-BE49-F238E27FC236}">
                  <a16:creationId xmlns:a16="http://schemas.microsoft.com/office/drawing/2014/main" id="{CB653874-4278-4DF3-B7D1-048F9D9B63DB}"/>
                </a:ext>
              </a:extLst>
            </p:cNvPr>
            <p:cNvSpPr/>
            <p:nvPr/>
          </p:nvSpPr>
          <p:spPr>
            <a:xfrm>
              <a:off x="2483768" y="3496803"/>
              <a:ext cx="366496" cy="787577"/>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5" name="フリーフォーム 144">
              <a:extLst>
                <a:ext uri="{FF2B5EF4-FFF2-40B4-BE49-F238E27FC236}">
                  <a16:creationId xmlns:a16="http://schemas.microsoft.com/office/drawing/2014/main" id="{0A909BCD-D78E-4812-ACFF-3CD0630839D0}"/>
                </a:ext>
              </a:extLst>
            </p:cNvPr>
            <p:cNvSpPr/>
            <p:nvPr/>
          </p:nvSpPr>
          <p:spPr>
            <a:xfrm>
              <a:off x="2432424" y="3563841"/>
              <a:ext cx="348277" cy="720539"/>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6" name="フリーフォーム 145">
              <a:extLst>
                <a:ext uri="{FF2B5EF4-FFF2-40B4-BE49-F238E27FC236}">
                  <a16:creationId xmlns:a16="http://schemas.microsoft.com/office/drawing/2014/main" id="{B05A7CFC-7F09-4D53-BE63-0EC26A0AB68D}"/>
                </a:ext>
              </a:extLst>
            </p:cNvPr>
            <p:cNvSpPr/>
            <p:nvPr/>
          </p:nvSpPr>
          <p:spPr>
            <a:xfrm>
              <a:off x="2365866" y="3638132"/>
              <a:ext cx="333926" cy="64624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37" name="角丸四角形 15">
            <a:extLst>
              <a:ext uri="{FF2B5EF4-FFF2-40B4-BE49-F238E27FC236}">
                <a16:creationId xmlns:a16="http://schemas.microsoft.com/office/drawing/2014/main" id="{819B0BAA-EF70-4CEA-A8F5-F08FD49BF7FB}"/>
              </a:ext>
            </a:extLst>
          </p:cNvPr>
          <p:cNvSpPr/>
          <p:nvPr userDrawn="1"/>
        </p:nvSpPr>
        <p:spPr>
          <a:xfrm>
            <a:off x="3476514" y="4424850"/>
            <a:ext cx="453480" cy="451897"/>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algn="ctr"/>
            <a:r>
              <a:rPr lang="en-US" altLang="ja-JP" dirty="0">
                <a:solidFill>
                  <a:srgbClr val="FFFFFF"/>
                </a:solidFill>
              </a:rPr>
              <a:t>EV</a:t>
            </a:r>
            <a:endParaRPr lang="ja-JP" altLang="en-US" dirty="0">
              <a:solidFill>
                <a:srgbClr val="FFFFFF"/>
              </a:solidFill>
            </a:endParaRPr>
          </a:p>
        </p:txBody>
      </p:sp>
      <p:sp>
        <p:nvSpPr>
          <p:cNvPr id="38" name="正方形/長方形 37">
            <a:extLst>
              <a:ext uri="{FF2B5EF4-FFF2-40B4-BE49-F238E27FC236}">
                <a16:creationId xmlns:a16="http://schemas.microsoft.com/office/drawing/2014/main" id="{5413DE69-6A82-47A2-88EB-B111A0FEB886}"/>
              </a:ext>
            </a:extLst>
          </p:cNvPr>
          <p:cNvSpPr/>
          <p:nvPr userDrawn="1"/>
        </p:nvSpPr>
        <p:spPr>
          <a:xfrm>
            <a:off x="6634339" y="4286763"/>
            <a:ext cx="1797753" cy="630970"/>
          </a:xfrm>
          <a:prstGeom prst="rect">
            <a:avLst/>
          </a:prstGeom>
        </p:spPr>
        <p:txBody>
          <a:bodyPr wrap="square" lIns="137187" tIns="68594" rIns="137187" bIns="68594">
            <a:spAutoFit/>
          </a:bodyPr>
          <a:lstStyle/>
          <a:p>
            <a:pPr defTabSz="7682880" fontAlgn="auto">
              <a:spcBef>
                <a:spcPts val="0"/>
              </a:spcBef>
              <a:spcAft>
                <a:spcPts val="0"/>
              </a:spcAft>
              <a:defRPr/>
            </a:pPr>
            <a:r>
              <a:rPr kumimoji="0" lang="en-US" altLang="ja-JP" kern="0" dirty="0">
                <a:solidFill>
                  <a:srgbClr val="1F497D">
                    <a:lumMod val="75000"/>
                  </a:srgbClr>
                </a:solidFill>
                <a:latin typeface="Calibri"/>
                <a:ea typeface="ＭＳ Ｐゴシック"/>
              </a:rPr>
              <a:t>to AMP 4ch</a:t>
            </a:r>
            <a:endParaRPr kumimoji="0" lang="en-US" altLang="ja-JP" sz="1400" kern="0" dirty="0">
              <a:solidFill>
                <a:srgbClr val="1F497D">
                  <a:lumMod val="75000"/>
                </a:srgbClr>
              </a:solidFill>
              <a:latin typeface="Calibri"/>
              <a:ea typeface="ＭＳ Ｐゴシック"/>
            </a:endParaRPr>
          </a:p>
          <a:p>
            <a:pPr defTabSz="7682880" fontAlgn="auto">
              <a:spcBef>
                <a:spcPts val="0"/>
              </a:spcBef>
              <a:spcAft>
                <a:spcPts val="0"/>
              </a:spcAft>
              <a:defRPr/>
            </a:pPr>
            <a:r>
              <a:rPr kumimoji="0" lang="en-US" altLang="ja-JP" sz="1400" kern="0" dirty="0">
                <a:solidFill>
                  <a:srgbClr val="1F497D">
                    <a:lumMod val="75000"/>
                  </a:srgbClr>
                </a:solidFill>
                <a:latin typeface="Calibri"/>
                <a:ea typeface="ＭＳ Ｐゴシック"/>
              </a:rPr>
              <a:t>(VX-3008F/16F: 2ch)</a:t>
            </a:r>
          </a:p>
        </p:txBody>
      </p:sp>
      <p:graphicFrame>
        <p:nvGraphicFramePr>
          <p:cNvPr id="39" name="表 38">
            <a:extLst>
              <a:ext uri="{FF2B5EF4-FFF2-40B4-BE49-F238E27FC236}">
                <a16:creationId xmlns:a16="http://schemas.microsoft.com/office/drawing/2014/main" id="{DF0A7744-C190-454E-8EA9-C0434C0F20FD}"/>
              </a:ext>
            </a:extLst>
          </p:cNvPr>
          <p:cNvGraphicFramePr>
            <a:graphicFrameLocks noGrp="1"/>
          </p:cNvGraphicFramePr>
          <p:nvPr userDrawn="1"/>
        </p:nvGraphicFramePr>
        <p:xfrm>
          <a:off x="8232529" y="3547448"/>
          <a:ext cx="5323785" cy="2128567"/>
        </p:xfrm>
        <a:graphic>
          <a:graphicData uri="http://schemas.openxmlformats.org/drawingml/2006/table">
            <a:tbl>
              <a:tblPr firstRow="1" bandRow="1">
                <a:tableStyleId>{5C22544A-7EE6-4342-B048-85BDC9FD1C3A}</a:tableStyleId>
              </a:tblPr>
              <a:tblGrid>
                <a:gridCol w="1290561">
                  <a:extLst>
                    <a:ext uri="{9D8B030D-6E8A-4147-A177-3AD203B41FA5}">
                      <a16:colId xmlns:a16="http://schemas.microsoft.com/office/drawing/2014/main" val="20000"/>
                    </a:ext>
                  </a:extLst>
                </a:gridCol>
                <a:gridCol w="684464">
                  <a:extLst>
                    <a:ext uri="{9D8B030D-6E8A-4147-A177-3AD203B41FA5}">
                      <a16:colId xmlns:a16="http://schemas.microsoft.com/office/drawing/2014/main" val="20001"/>
                    </a:ext>
                  </a:extLst>
                </a:gridCol>
                <a:gridCol w="3348760">
                  <a:extLst>
                    <a:ext uri="{9D8B030D-6E8A-4147-A177-3AD203B41FA5}">
                      <a16:colId xmlns:a16="http://schemas.microsoft.com/office/drawing/2014/main" val="20002"/>
                    </a:ext>
                  </a:extLst>
                </a:gridCol>
              </a:tblGrid>
              <a:tr h="531142">
                <a:tc>
                  <a:txBody>
                    <a:bodyPr/>
                    <a:lstStyle/>
                    <a:p>
                      <a:pPr>
                        <a:lnSpc>
                          <a:spcPts val="1400"/>
                        </a:lnSpc>
                      </a:pPr>
                      <a:r>
                        <a:rPr kumimoji="1" lang="en-US" altLang="ja-JP" sz="1800" b="0" dirty="0">
                          <a:solidFill>
                            <a:schemeClr val="bg1"/>
                          </a:solidFill>
                        </a:rPr>
                        <a:t>Audio </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4ch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800" b="0" dirty="0">
                          <a:solidFill>
                            <a:schemeClr val="tx1"/>
                          </a:solidFill>
                        </a:rPr>
                        <a:t>Line/MIC switchable</a:t>
                      </a:r>
                    </a:p>
                    <a:p>
                      <a:pPr>
                        <a:lnSpc>
                          <a:spcPts val="1400"/>
                        </a:lnSpc>
                      </a:pPr>
                      <a:r>
                        <a:rPr kumimoji="1" lang="en-US" altLang="ja-JP" sz="1800" b="0" dirty="0">
                          <a:solidFill>
                            <a:schemeClr val="tx1"/>
                          </a:solidFill>
                        </a:rPr>
                        <a:t>Balanced, </a:t>
                      </a:r>
                      <a:r>
                        <a:rPr kumimoji="1" lang="en-US" altLang="ja-JP" sz="1800" b="0" dirty="0" err="1">
                          <a:solidFill>
                            <a:schemeClr val="tx1"/>
                          </a:solidFill>
                        </a:rPr>
                        <a:t>ph.Power</a:t>
                      </a:r>
                      <a:r>
                        <a:rPr kumimoji="1" lang="en-US" altLang="ja-JP" sz="1800" b="0" dirty="0">
                          <a:solidFill>
                            <a:schemeClr val="tx1"/>
                          </a:solidFill>
                        </a:rPr>
                        <a:t> ON/OFF </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340564">
                <a:tc>
                  <a:txBody>
                    <a:bodyPr/>
                    <a:lstStyle/>
                    <a:p>
                      <a:pPr>
                        <a:lnSpc>
                          <a:spcPts val="1400"/>
                        </a:lnSpc>
                      </a:pPr>
                      <a:r>
                        <a:rPr kumimoji="1" lang="en-US" altLang="ja-JP" sz="1800" b="0" dirty="0">
                          <a:solidFill>
                            <a:schemeClr val="bg1"/>
                          </a:solidFill>
                        </a:rPr>
                        <a:t>RS link </a:t>
                      </a:r>
                      <a:r>
                        <a:rPr kumimoji="1" lang="en-US" altLang="ja-JP" sz="1200" b="0" dirty="0">
                          <a:solidFill>
                            <a:schemeClr val="bg1"/>
                          </a:solidFill>
                        </a:rPr>
                        <a:t>(RM)</a:t>
                      </a:r>
                      <a:endParaRPr kumimoji="1" lang="ja-JP" altLang="en-US" sz="15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2ch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000"/>
                        </a:lnSpc>
                      </a:pPr>
                      <a:r>
                        <a:rPr kumimoji="1" lang="en-US" altLang="ja-JP" sz="1800" b="0" dirty="0">
                          <a:solidFill>
                            <a:schemeClr val="tx1"/>
                          </a:solidFill>
                        </a:rPr>
                        <a:t>Up</a:t>
                      </a:r>
                      <a:r>
                        <a:rPr kumimoji="1" lang="en-US" altLang="ja-JP" sz="1800" b="0" baseline="0" dirty="0">
                          <a:solidFill>
                            <a:schemeClr val="tx1"/>
                          </a:solidFill>
                        </a:rPr>
                        <a:t> to</a:t>
                      </a:r>
                      <a:r>
                        <a:rPr kumimoji="1" lang="en-US" altLang="ja-JP" sz="1800" b="0" dirty="0">
                          <a:solidFill>
                            <a:schemeClr val="tx1"/>
                          </a:solidFill>
                        </a:rPr>
                        <a:t> 4 RMs are connected </a:t>
                      </a:r>
                      <a:r>
                        <a:rPr kumimoji="1" lang="en-US" altLang="ja-JP" sz="1400" b="0" dirty="0">
                          <a:solidFill>
                            <a:schemeClr val="tx1"/>
                          </a:solidFill>
                        </a:rPr>
                        <a:t>in 1ch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535141">
                <a:tc>
                  <a:txBody>
                    <a:bodyPr/>
                    <a:lstStyle/>
                    <a:p>
                      <a:pPr>
                        <a:lnSpc>
                          <a:spcPts val="1400"/>
                        </a:lnSpc>
                      </a:pPr>
                      <a:r>
                        <a:rPr kumimoji="1" lang="en-US" altLang="ja-JP" sz="1800" b="0" dirty="0">
                          <a:solidFill>
                            <a:schemeClr val="bg1"/>
                          </a:solidFill>
                        </a:rPr>
                        <a:t>VX link</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8ch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800" b="0" baseline="0" dirty="0">
                          <a:solidFill>
                            <a:schemeClr val="tx1"/>
                          </a:solidFill>
                        </a:rPr>
                        <a:t>BGM 4ch + other 4ch</a:t>
                      </a:r>
                    </a:p>
                    <a:p>
                      <a:pPr>
                        <a:lnSpc>
                          <a:spcPts val="1400"/>
                        </a:lnSpc>
                      </a:pPr>
                      <a:r>
                        <a:rPr kumimoji="1" lang="en-US" altLang="ja-JP" sz="1500" b="0" baseline="0" dirty="0">
                          <a:solidFill>
                            <a:schemeClr val="tx1"/>
                          </a:solidFill>
                        </a:rPr>
                        <a:t>(BGM is mute or cut by others)</a:t>
                      </a:r>
                      <a:endParaRPr kumimoji="1" lang="ja-JP" altLang="en-US" sz="15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721720">
                <a:tc>
                  <a:txBody>
                    <a:bodyPr/>
                    <a:lstStyle/>
                    <a:p>
                      <a:pPr>
                        <a:lnSpc>
                          <a:spcPts val="1400"/>
                        </a:lnSpc>
                      </a:pPr>
                      <a:r>
                        <a:rPr kumimoji="1" lang="en-US" altLang="ja-JP" sz="1800" b="0" dirty="0">
                          <a:solidFill>
                            <a:schemeClr val="bg1"/>
                          </a:solidFill>
                        </a:rPr>
                        <a:t>Inside EV</a:t>
                      </a:r>
                      <a:endParaRPr kumimoji="1" lang="ja-JP" altLang="en-US" sz="15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*ref</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800" b="0" dirty="0">
                          <a:solidFill>
                            <a:schemeClr val="tx1"/>
                          </a:solidFill>
                        </a:rPr>
                        <a:t> 1024</a:t>
                      </a:r>
                      <a:r>
                        <a:rPr kumimoji="1" lang="en-US" altLang="ja-JP" sz="1800" b="0" baseline="0" dirty="0">
                          <a:solidFill>
                            <a:schemeClr val="tx1"/>
                          </a:solidFill>
                        </a:rPr>
                        <a:t> wav files can be set</a:t>
                      </a:r>
                    </a:p>
                    <a:p>
                      <a:pPr>
                        <a:lnSpc>
                          <a:spcPts val="1400"/>
                        </a:lnSpc>
                      </a:pPr>
                      <a:r>
                        <a:rPr kumimoji="1" lang="en-US" altLang="ja-JP" sz="1800" b="0" baseline="0" dirty="0">
                          <a:solidFill>
                            <a:schemeClr val="tx1"/>
                          </a:solidFill>
                        </a:rPr>
                        <a:t> * 4ch: VX-3004F</a:t>
                      </a:r>
                    </a:p>
                    <a:p>
                      <a:pPr>
                        <a:lnSpc>
                          <a:spcPts val="1400"/>
                        </a:lnSpc>
                      </a:pPr>
                      <a:r>
                        <a:rPr kumimoji="1" lang="en-US" altLang="ja-JP" sz="1800" b="0" baseline="0" dirty="0">
                          <a:solidFill>
                            <a:schemeClr val="tx1"/>
                          </a:solidFill>
                        </a:rPr>
                        <a:t> * 2ch: VX-3008F, VX-30016F</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3"/>
                  </a:ext>
                </a:extLst>
              </a:tr>
            </a:tbl>
          </a:graphicData>
        </a:graphic>
      </p:graphicFrame>
      <p:sp>
        <p:nvSpPr>
          <p:cNvPr id="40" name="正方形/長方形 39">
            <a:extLst>
              <a:ext uri="{FF2B5EF4-FFF2-40B4-BE49-F238E27FC236}">
                <a16:creationId xmlns:a16="http://schemas.microsoft.com/office/drawing/2014/main" id="{B1658A16-1603-4383-8543-3A48C796885C}"/>
              </a:ext>
            </a:extLst>
          </p:cNvPr>
          <p:cNvSpPr/>
          <p:nvPr userDrawn="1"/>
        </p:nvSpPr>
        <p:spPr>
          <a:xfrm>
            <a:off x="8215538" y="3102818"/>
            <a:ext cx="875822" cy="461855"/>
          </a:xfrm>
          <a:prstGeom prst="rect">
            <a:avLst/>
          </a:prstGeom>
        </p:spPr>
        <p:txBody>
          <a:bodyPr wrap="none" lIns="137187" tIns="68594" rIns="137187" bIns="68594">
            <a:spAutoFit/>
          </a:bodyPr>
          <a:lstStyle/>
          <a:p>
            <a:r>
              <a:rPr lang="en-US" altLang="ja-JP" sz="2100" b="1" dirty="0">
                <a:solidFill>
                  <a:srgbClr val="5F5F5F"/>
                </a:solidFill>
                <a:latin typeface="Calibri"/>
                <a:cs typeface="Consolas" panose="020B0609020204030204" pitchFamily="49" charset="0"/>
              </a:rPr>
              <a:t>Input</a:t>
            </a:r>
            <a:endParaRPr lang="ja-JP" altLang="en-US" b="1" dirty="0"/>
          </a:p>
        </p:txBody>
      </p:sp>
      <p:graphicFrame>
        <p:nvGraphicFramePr>
          <p:cNvPr id="41" name="表 40">
            <a:extLst>
              <a:ext uri="{FF2B5EF4-FFF2-40B4-BE49-F238E27FC236}">
                <a16:creationId xmlns:a16="http://schemas.microsoft.com/office/drawing/2014/main" id="{DDD52FFB-8C8F-484A-8130-927A3019C9AF}"/>
              </a:ext>
            </a:extLst>
          </p:cNvPr>
          <p:cNvGraphicFramePr>
            <a:graphicFrameLocks noGrp="1"/>
          </p:cNvGraphicFramePr>
          <p:nvPr userDrawn="1"/>
        </p:nvGraphicFramePr>
        <p:xfrm>
          <a:off x="8254222" y="6032748"/>
          <a:ext cx="5323785" cy="1425717"/>
        </p:xfrm>
        <a:graphic>
          <a:graphicData uri="http://schemas.openxmlformats.org/drawingml/2006/table">
            <a:tbl>
              <a:tblPr firstRow="1" bandRow="1">
                <a:tableStyleId>{5C22544A-7EE6-4342-B048-85BDC9FD1C3A}</a:tableStyleId>
              </a:tblPr>
              <a:tblGrid>
                <a:gridCol w="1238260">
                  <a:extLst>
                    <a:ext uri="{9D8B030D-6E8A-4147-A177-3AD203B41FA5}">
                      <a16:colId xmlns:a16="http://schemas.microsoft.com/office/drawing/2014/main" val="20000"/>
                    </a:ext>
                  </a:extLst>
                </a:gridCol>
                <a:gridCol w="715073">
                  <a:extLst>
                    <a:ext uri="{9D8B030D-6E8A-4147-A177-3AD203B41FA5}">
                      <a16:colId xmlns:a16="http://schemas.microsoft.com/office/drawing/2014/main" val="20001"/>
                    </a:ext>
                  </a:extLst>
                </a:gridCol>
                <a:gridCol w="3370452">
                  <a:extLst>
                    <a:ext uri="{9D8B030D-6E8A-4147-A177-3AD203B41FA5}">
                      <a16:colId xmlns:a16="http://schemas.microsoft.com/office/drawing/2014/main" val="20002"/>
                    </a:ext>
                  </a:extLst>
                </a:gridCol>
              </a:tblGrid>
              <a:tr h="904676">
                <a:tc>
                  <a:txBody>
                    <a:bodyPr/>
                    <a:lstStyle/>
                    <a:p>
                      <a:pPr>
                        <a:lnSpc>
                          <a:spcPts val="1400"/>
                        </a:lnSpc>
                      </a:pPr>
                      <a:r>
                        <a:rPr kumimoji="1" lang="en-US" altLang="ja-JP" sz="1800" b="0" dirty="0">
                          <a:solidFill>
                            <a:schemeClr val="bg1"/>
                          </a:solidFill>
                        </a:rPr>
                        <a:t>SP line</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000"/>
                        </a:lnSpc>
                      </a:pPr>
                      <a:r>
                        <a:rPr kumimoji="1" lang="en-US" altLang="ja-JP" sz="1800" b="0" dirty="0">
                          <a:solidFill>
                            <a:schemeClr val="tx1"/>
                          </a:solidFill>
                        </a:rPr>
                        <a:t>*ref</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800" b="0" dirty="0">
                          <a:solidFill>
                            <a:schemeClr val="tx1"/>
                          </a:solidFill>
                        </a:rPr>
                        <a:t>100V/70V/50V</a:t>
                      </a:r>
                      <a:endParaRPr kumimoji="1" lang="en-US" altLang="ja-JP" sz="1600" b="0" dirty="0">
                        <a:solidFill>
                          <a:schemeClr val="tx1"/>
                        </a:solidFill>
                      </a:endParaRPr>
                    </a:p>
                    <a:p>
                      <a:pPr marL="0" indent="0">
                        <a:lnSpc>
                          <a:spcPts val="1400"/>
                        </a:lnSpc>
                        <a:buFont typeface="Arial" charset="0"/>
                        <a:buNone/>
                      </a:pPr>
                      <a:r>
                        <a:rPr kumimoji="1" lang="en-US" altLang="ja-JP" sz="1600" b="0" dirty="0">
                          <a:solidFill>
                            <a:schemeClr val="tx1"/>
                          </a:solidFill>
                        </a:rPr>
                        <a:t>* VX-3004F:</a:t>
                      </a:r>
                      <a:r>
                        <a:rPr kumimoji="1" lang="en-US" altLang="ja-JP" sz="1600" b="0" baseline="0" dirty="0">
                          <a:solidFill>
                            <a:schemeClr val="tx1"/>
                          </a:solidFill>
                        </a:rPr>
                        <a:t> 4ch - 4AB zone</a:t>
                      </a:r>
                      <a:r>
                        <a:rPr kumimoji="1" lang="en-US" altLang="ja-JP" sz="1600" b="0" dirty="0">
                          <a:solidFill>
                            <a:schemeClr val="tx1"/>
                          </a:solidFill>
                        </a:rPr>
                        <a:t> </a:t>
                      </a:r>
                    </a:p>
                    <a:p>
                      <a:pPr marL="0" indent="0">
                        <a:lnSpc>
                          <a:spcPts val="1400"/>
                        </a:lnSpc>
                        <a:buFont typeface="Arial" charset="0"/>
                        <a:buNone/>
                      </a:pPr>
                      <a:r>
                        <a:rPr kumimoji="1" lang="en-US" altLang="ja-JP" sz="1600" b="0" dirty="0">
                          <a:solidFill>
                            <a:schemeClr val="tx1"/>
                          </a:solidFill>
                        </a:rPr>
                        <a:t>* VX-3008F: 2ch - 8 zone</a:t>
                      </a:r>
                    </a:p>
                    <a:p>
                      <a:pPr marL="0" indent="0">
                        <a:lnSpc>
                          <a:spcPts val="1400"/>
                        </a:lnSpc>
                        <a:buFont typeface="Arial" charset="0"/>
                        <a:buNone/>
                      </a:pPr>
                      <a:r>
                        <a:rPr kumimoji="1" lang="en-US" altLang="ja-JP" sz="1600" b="0" dirty="0">
                          <a:solidFill>
                            <a:schemeClr val="tx1"/>
                          </a:solidFill>
                        </a:rPr>
                        <a:t>* VX-3016F: 2ch - 16 zone</a:t>
                      </a:r>
                      <a:endParaRPr kumimoji="1" lang="ja-JP" altLang="en-US" sz="16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521041">
                <a:tc>
                  <a:txBody>
                    <a:bodyPr/>
                    <a:lstStyle/>
                    <a:p>
                      <a:pPr>
                        <a:lnSpc>
                          <a:spcPts val="1400"/>
                        </a:lnSpc>
                      </a:pPr>
                      <a:r>
                        <a:rPr kumimoji="1" lang="en-US" altLang="ja-JP" sz="1800" b="0" dirty="0">
                          <a:solidFill>
                            <a:schemeClr val="bg1"/>
                          </a:solidFill>
                        </a:rPr>
                        <a:t>VX link</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000"/>
                        </a:lnSpc>
                      </a:pPr>
                      <a:r>
                        <a:rPr kumimoji="1" lang="en-US" altLang="ja-JP" sz="1800" b="0" dirty="0">
                          <a:solidFill>
                            <a:schemeClr val="tx1"/>
                          </a:solidFill>
                        </a:rPr>
                        <a:t>8ch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500" b="0" dirty="0">
                          <a:solidFill>
                            <a:schemeClr val="tx1"/>
                          </a:solidFill>
                        </a:rPr>
                        <a:t>Audio input, RM, Inside</a:t>
                      </a:r>
                      <a:r>
                        <a:rPr kumimoji="1" lang="en-US" altLang="ja-JP" sz="1500" b="0" baseline="0" dirty="0">
                          <a:solidFill>
                            <a:schemeClr val="tx1"/>
                          </a:solidFill>
                        </a:rPr>
                        <a:t> EV can be output to other frame via VX link</a:t>
                      </a:r>
                      <a:endParaRPr kumimoji="1" lang="ja-JP" altLang="en-US" sz="15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bl>
          </a:graphicData>
        </a:graphic>
      </p:graphicFrame>
      <p:sp>
        <p:nvSpPr>
          <p:cNvPr id="42" name="正方形/長方形 41">
            <a:extLst>
              <a:ext uri="{FF2B5EF4-FFF2-40B4-BE49-F238E27FC236}">
                <a16:creationId xmlns:a16="http://schemas.microsoft.com/office/drawing/2014/main" id="{05025314-4216-4571-8E8B-E82C4D500270}"/>
              </a:ext>
            </a:extLst>
          </p:cNvPr>
          <p:cNvSpPr/>
          <p:nvPr userDrawn="1"/>
        </p:nvSpPr>
        <p:spPr>
          <a:xfrm>
            <a:off x="8237231" y="5588117"/>
            <a:ext cx="1080229" cy="461855"/>
          </a:xfrm>
          <a:prstGeom prst="rect">
            <a:avLst/>
          </a:prstGeom>
        </p:spPr>
        <p:txBody>
          <a:bodyPr wrap="none" lIns="137187" tIns="68594" rIns="137187" bIns="68594">
            <a:spAutoFit/>
          </a:bodyPr>
          <a:lstStyle/>
          <a:p>
            <a:r>
              <a:rPr lang="en-US" altLang="ja-JP" sz="2100" b="1" dirty="0">
                <a:solidFill>
                  <a:srgbClr val="5F5F5F"/>
                </a:solidFill>
                <a:latin typeface="Calibri"/>
                <a:cs typeface="Consolas" panose="020B0609020204030204" pitchFamily="49" charset="0"/>
              </a:rPr>
              <a:t>Output</a:t>
            </a:r>
            <a:endParaRPr lang="ja-JP" altLang="en-US" b="1" dirty="0"/>
          </a:p>
        </p:txBody>
      </p:sp>
      <p:pic>
        <p:nvPicPr>
          <p:cNvPr id="43" name="Picture 2">
            <a:extLst>
              <a:ext uri="{FF2B5EF4-FFF2-40B4-BE49-F238E27FC236}">
                <a16:creationId xmlns:a16="http://schemas.microsoft.com/office/drawing/2014/main" id="{006077F8-D634-40D9-80A9-317652DE15C1}"/>
              </a:ext>
            </a:extLst>
          </p:cNvPr>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a:stretch/>
        </p:blipFill>
        <p:spPr bwMode="auto">
          <a:xfrm>
            <a:off x="5504995" y="1556304"/>
            <a:ext cx="2827479" cy="973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44" name="グループ化 43">
            <a:extLst>
              <a:ext uri="{FF2B5EF4-FFF2-40B4-BE49-F238E27FC236}">
                <a16:creationId xmlns:a16="http://schemas.microsoft.com/office/drawing/2014/main" id="{832E773A-813C-49A3-A554-59F792D92F38}"/>
              </a:ext>
            </a:extLst>
          </p:cNvPr>
          <p:cNvGrpSpPr/>
          <p:nvPr userDrawn="1"/>
        </p:nvGrpSpPr>
        <p:grpSpPr>
          <a:xfrm>
            <a:off x="3121793" y="976767"/>
            <a:ext cx="2002862" cy="1568697"/>
            <a:chOff x="2080954" y="650910"/>
            <a:chExt cx="1335087" cy="1045368"/>
          </a:xfrm>
        </p:grpSpPr>
        <p:pic>
          <p:nvPicPr>
            <p:cNvPr id="45" name="Picture 5">
              <a:extLst>
                <a:ext uri="{FF2B5EF4-FFF2-40B4-BE49-F238E27FC236}">
                  <a16:creationId xmlns:a16="http://schemas.microsoft.com/office/drawing/2014/main" id="{EB5391F0-C593-4FA0-B441-B83C9E3CE14C}"/>
                </a:ext>
              </a:extLst>
            </p:cNvPr>
            <p:cNvPicPr>
              <a:picLocks noChangeAspect="1" noChangeArrowheads="1"/>
            </p:cNvPicPr>
            <p:nvPr/>
          </p:nvPicPr>
          <p:blipFill>
            <a:blip r:embed="rId5" cstate="print">
              <a:lum bright="70000" contrast="-70000"/>
              <a:extLst>
                <a:ext uri="{28A0092B-C50C-407E-A947-70E740481C1C}">
                  <a14:useLocalDpi xmlns:a14="http://schemas.microsoft.com/office/drawing/2010/main" val="0"/>
                </a:ext>
              </a:extLst>
            </a:blip>
            <a:srcRect/>
            <a:stretch>
              <a:fillRect/>
            </a:stretch>
          </p:blipFill>
          <p:spPr bwMode="auto">
            <a:xfrm>
              <a:off x="2080954" y="650910"/>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6" name="Picture 2">
              <a:extLst>
                <a:ext uri="{FF2B5EF4-FFF2-40B4-BE49-F238E27FC236}">
                  <a16:creationId xmlns:a16="http://schemas.microsoft.com/office/drawing/2014/main" id="{D30603EC-4CC5-4879-AFB6-A98EFD6F5F9D}"/>
                </a:ext>
              </a:extLst>
            </p:cNvPr>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7" name="Picture 2">
              <a:extLst>
                <a:ext uri="{FF2B5EF4-FFF2-40B4-BE49-F238E27FC236}">
                  <a16:creationId xmlns:a16="http://schemas.microsoft.com/office/drawing/2014/main" id="{DA82FAD6-81D8-485F-A43B-159F77A2D7F4}"/>
                </a:ext>
              </a:extLst>
            </p:cNvPr>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52" name="角丸四角形 60">
            <a:extLst>
              <a:ext uri="{FF2B5EF4-FFF2-40B4-BE49-F238E27FC236}">
                <a16:creationId xmlns:a16="http://schemas.microsoft.com/office/drawing/2014/main" id="{FE3E465D-B96B-4B7A-BAD7-95711B367E64}"/>
              </a:ext>
            </a:extLst>
          </p:cNvPr>
          <p:cNvSpPr/>
          <p:nvPr userDrawn="1"/>
        </p:nvSpPr>
        <p:spPr>
          <a:xfrm>
            <a:off x="4450096" y="4473228"/>
            <a:ext cx="537449" cy="340013"/>
          </a:xfrm>
          <a:prstGeom prst="roundRect">
            <a:avLst/>
          </a:prstGeom>
          <a:solidFill>
            <a:srgbClr val="00B0F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sz="2100" dirty="0"/>
              <a:t>MIX</a:t>
            </a:r>
            <a:endParaRPr lang="ja-JP" altLang="en-US" sz="2100" dirty="0"/>
          </a:p>
        </p:txBody>
      </p:sp>
      <p:sp>
        <p:nvSpPr>
          <p:cNvPr id="53" name="正方形/長方形 52">
            <a:extLst>
              <a:ext uri="{FF2B5EF4-FFF2-40B4-BE49-F238E27FC236}">
                <a16:creationId xmlns:a16="http://schemas.microsoft.com/office/drawing/2014/main" id="{91B36A86-8633-47D6-9369-7D61BA497591}"/>
              </a:ext>
            </a:extLst>
          </p:cNvPr>
          <p:cNvSpPr/>
          <p:nvPr userDrawn="1"/>
        </p:nvSpPr>
        <p:spPr>
          <a:xfrm>
            <a:off x="6148126" y="3501162"/>
            <a:ext cx="2132485" cy="415527"/>
          </a:xfrm>
          <a:prstGeom prst="rect">
            <a:avLst/>
          </a:prstGeom>
        </p:spPr>
        <p:txBody>
          <a:bodyPr wrap="square" lIns="137187" tIns="68594" rIns="137187" bIns="68594">
            <a:spAutoFit/>
          </a:bodyPr>
          <a:lstStyle/>
          <a:p>
            <a:pPr defTabSz="7682880" fontAlgn="auto">
              <a:spcBef>
                <a:spcPts val="0"/>
              </a:spcBef>
              <a:spcAft>
                <a:spcPts val="0"/>
              </a:spcAft>
            </a:pPr>
            <a:r>
              <a:rPr lang="en-US" altLang="ja-JP" b="1" dirty="0">
                <a:solidFill>
                  <a:srgbClr val="BA8CDC"/>
                </a:solidFill>
                <a:latin typeface="Calibri"/>
                <a:ea typeface="ＭＳ Ｐゴシック"/>
              </a:rPr>
              <a:t>VX-3004F</a:t>
            </a:r>
            <a:endParaRPr lang="ja-JP" altLang="en-US" sz="1700" b="1" dirty="0">
              <a:solidFill>
                <a:srgbClr val="BA8CDC"/>
              </a:solidFill>
              <a:latin typeface="Calibri"/>
              <a:ea typeface="ＭＳ Ｐゴシック"/>
            </a:endParaRPr>
          </a:p>
        </p:txBody>
      </p:sp>
      <p:pic>
        <p:nvPicPr>
          <p:cNvPr id="54" name="Picture 4">
            <a:extLst>
              <a:ext uri="{FF2B5EF4-FFF2-40B4-BE49-F238E27FC236}">
                <a16:creationId xmlns:a16="http://schemas.microsoft.com/office/drawing/2014/main" id="{8C7D8DF7-1876-46D9-8F18-99D09B98F9E9}"/>
              </a:ext>
            </a:extLst>
          </p:cNvPr>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687406" y="4693955"/>
            <a:ext cx="1488009" cy="2623064"/>
          </a:xfrm>
          <a:prstGeom prst="rect">
            <a:avLst/>
          </a:prstGeom>
          <a:noFill/>
          <a:ln w="9525">
            <a:solidFill>
              <a:schemeClr val="tx1"/>
            </a:solidFill>
            <a:miter lim="800000"/>
            <a:headEnd/>
            <a:tailEnd/>
          </a:ln>
          <a:effectLst>
            <a:outerShdw blurRad="50800" dist="38100" dir="8100000" algn="tr" rotWithShape="0">
              <a:prstClr val="black">
                <a:alpha val="40000"/>
              </a:prstClr>
            </a:outerShdw>
          </a:effectLst>
          <a:extLst>
            <a:ext uri="{909E8E84-426E-40DD-AFC4-6F175D3DCCD1}">
              <a14:hiddenFill xmlns:a14="http://schemas.microsoft.com/office/drawing/2010/main">
                <a:solidFill>
                  <a:schemeClr val="accent1"/>
                </a:solidFill>
              </a14:hiddenFill>
            </a:ext>
          </a:extLst>
        </p:spPr>
      </p:pic>
      <p:sp>
        <p:nvSpPr>
          <p:cNvPr id="55" name="フリーフォーム 66">
            <a:extLst>
              <a:ext uri="{FF2B5EF4-FFF2-40B4-BE49-F238E27FC236}">
                <a16:creationId xmlns:a16="http://schemas.microsoft.com/office/drawing/2014/main" id="{FD35D506-07C4-42F8-B0C1-2BB54AA13F40}"/>
              </a:ext>
            </a:extLst>
          </p:cNvPr>
          <p:cNvSpPr/>
          <p:nvPr userDrawn="1"/>
        </p:nvSpPr>
        <p:spPr>
          <a:xfrm rot="10800000">
            <a:off x="3712159" y="5804315"/>
            <a:ext cx="2897237" cy="413839"/>
          </a:xfrm>
          <a:custGeom>
            <a:avLst/>
            <a:gdLst>
              <a:gd name="connsiteX0" fmla="*/ 1743959 w 1743959"/>
              <a:gd name="connsiteY0" fmla="*/ 1239625 h 1239625"/>
              <a:gd name="connsiteX1" fmla="*/ 1743959 w 1743959"/>
              <a:gd name="connsiteY1" fmla="*/ 0 h 1239625"/>
              <a:gd name="connsiteX2" fmla="*/ 0 w 1743959"/>
              <a:gd name="connsiteY2" fmla="*/ 0 h 1239625"/>
              <a:gd name="connsiteX0" fmla="*/ 1743959 w 1752723"/>
              <a:gd name="connsiteY0" fmla="*/ 1239625 h 1239625"/>
              <a:gd name="connsiteX1" fmla="*/ 1752723 w 1752723"/>
              <a:gd name="connsiteY1" fmla="*/ 469836 h 1239625"/>
              <a:gd name="connsiteX2" fmla="*/ 1743959 w 1752723"/>
              <a:gd name="connsiteY2" fmla="*/ 0 h 1239625"/>
              <a:gd name="connsiteX3" fmla="*/ 0 w 1752723"/>
              <a:gd name="connsiteY3" fmla="*/ 0 h 1239625"/>
              <a:gd name="connsiteX0" fmla="*/ 5911809 w 5911809"/>
              <a:gd name="connsiteY0" fmla="*/ 469266 h 469836"/>
              <a:gd name="connsiteX1" fmla="*/ 1752723 w 5911809"/>
              <a:gd name="connsiteY1" fmla="*/ 469836 h 469836"/>
              <a:gd name="connsiteX2" fmla="*/ 1743959 w 5911809"/>
              <a:gd name="connsiteY2" fmla="*/ 0 h 469836"/>
              <a:gd name="connsiteX3" fmla="*/ 0 w 5911809"/>
              <a:gd name="connsiteY3" fmla="*/ 0 h 469836"/>
            </a:gdLst>
            <a:ahLst/>
            <a:cxnLst>
              <a:cxn ang="0">
                <a:pos x="connsiteX0" y="connsiteY0"/>
              </a:cxn>
              <a:cxn ang="0">
                <a:pos x="connsiteX1" y="connsiteY1"/>
              </a:cxn>
              <a:cxn ang="0">
                <a:pos x="connsiteX2" y="connsiteY2"/>
              </a:cxn>
              <a:cxn ang="0">
                <a:pos x="connsiteX3" y="connsiteY3"/>
              </a:cxn>
            </a:cxnLst>
            <a:rect l="l" t="t" r="r" b="b"/>
            <a:pathLst>
              <a:path w="5911809" h="469836">
                <a:moveTo>
                  <a:pt x="5911809" y="469266"/>
                </a:moveTo>
                <a:lnTo>
                  <a:pt x="1752723" y="469836"/>
                </a:lnTo>
                <a:lnTo>
                  <a:pt x="1743959" y="0"/>
                </a:lnTo>
                <a:lnTo>
                  <a:pt x="0" y="0"/>
                </a:lnTo>
              </a:path>
            </a:pathLst>
          </a:custGeom>
          <a:noFill/>
          <a:ln w="762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56" name="角丸四角形 164">
            <a:extLst>
              <a:ext uri="{FF2B5EF4-FFF2-40B4-BE49-F238E27FC236}">
                <a16:creationId xmlns:a16="http://schemas.microsoft.com/office/drawing/2014/main" id="{A622788F-C1BF-4166-91B0-1958753A73D4}"/>
              </a:ext>
            </a:extLst>
          </p:cNvPr>
          <p:cNvSpPr/>
          <p:nvPr userDrawn="1"/>
        </p:nvSpPr>
        <p:spPr>
          <a:xfrm>
            <a:off x="3865380" y="4961341"/>
            <a:ext cx="2538744" cy="953081"/>
          </a:xfrm>
          <a:prstGeom prst="roundRect">
            <a:avLst>
              <a:gd name="adj" fmla="val 6795"/>
            </a:avLst>
          </a:prstGeom>
          <a:gradFill flip="none" rotWithShape="1">
            <a:gsLst>
              <a:gs pos="82000">
                <a:srgbClr val="002060">
                  <a:alpha val="14000"/>
                </a:srgbClr>
              </a:gs>
              <a:gs pos="100000">
                <a:srgbClr val="002060"/>
              </a:gs>
            </a:gsLst>
            <a:path path="rect">
              <a:fillToRect l="50000" t="50000" r="50000" b="50000"/>
            </a:path>
            <a:tileRect/>
          </a:gradFill>
          <a:ln/>
        </p:spPr>
        <p:style>
          <a:lnRef idx="0">
            <a:schemeClr val="accent5"/>
          </a:lnRef>
          <a:fillRef idx="3">
            <a:schemeClr val="accent5"/>
          </a:fillRef>
          <a:effectRef idx="3">
            <a:schemeClr val="accent5"/>
          </a:effectRef>
          <a:fontRef idx="minor">
            <a:schemeClr val="lt1"/>
          </a:fontRef>
        </p:style>
        <p:txBody>
          <a:bodyPr lIns="137187" tIns="68594" rIns="137187" bIns="68594" rtlCol="0" anchor="ctr"/>
          <a:lstStyle/>
          <a:p>
            <a:pPr algn="ctr" defTabSz="7682880" fontAlgn="auto">
              <a:spcBef>
                <a:spcPts val="0"/>
              </a:spcBef>
              <a:spcAft>
                <a:spcPts val="0"/>
              </a:spcAft>
              <a:defRPr/>
            </a:pPr>
            <a:r>
              <a:rPr kumimoji="0" lang="en-US" altLang="ja-JP" sz="3000" b="1" kern="0" dirty="0">
                <a:solidFill>
                  <a:srgbClr val="002060"/>
                </a:solidFill>
                <a:ea typeface="ＭＳ Ｐゴシック"/>
              </a:rPr>
              <a:t>Matrix</a:t>
            </a:r>
          </a:p>
        </p:txBody>
      </p:sp>
      <p:sp>
        <p:nvSpPr>
          <p:cNvPr id="57" name="角丸四角形 71">
            <a:extLst>
              <a:ext uri="{FF2B5EF4-FFF2-40B4-BE49-F238E27FC236}">
                <a16:creationId xmlns:a16="http://schemas.microsoft.com/office/drawing/2014/main" id="{63F6BAEA-BA60-4311-857B-45D2DDBDE9E5}"/>
              </a:ext>
            </a:extLst>
          </p:cNvPr>
          <p:cNvSpPr/>
          <p:nvPr userDrawn="1"/>
        </p:nvSpPr>
        <p:spPr>
          <a:xfrm>
            <a:off x="3907986" y="3585459"/>
            <a:ext cx="503218" cy="739183"/>
          </a:xfrm>
          <a:prstGeom prst="roundRect">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b="1" dirty="0">
                <a:solidFill>
                  <a:srgbClr val="FFFFFF"/>
                </a:solidFill>
              </a:rPr>
              <a:t>DSP</a:t>
            </a:r>
          </a:p>
          <a:p>
            <a:pPr algn="ctr"/>
            <a:r>
              <a:rPr lang="en-US" altLang="ja-JP" b="1" dirty="0">
                <a:solidFill>
                  <a:srgbClr val="FFFFFF"/>
                </a:solidFill>
              </a:rPr>
              <a:t>FBS</a:t>
            </a:r>
            <a:endParaRPr lang="ja-JP" altLang="en-US" b="1" dirty="0">
              <a:solidFill>
                <a:srgbClr val="FFFFFF"/>
              </a:solidFill>
            </a:endParaRPr>
          </a:p>
        </p:txBody>
      </p:sp>
      <p:sp>
        <p:nvSpPr>
          <p:cNvPr id="58" name="角丸四角形 72">
            <a:extLst>
              <a:ext uri="{FF2B5EF4-FFF2-40B4-BE49-F238E27FC236}">
                <a16:creationId xmlns:a16="http://schemas.microsoft.com/office/drawing/2014/main" id="{C2A1DB16-7972-41FC-8A3D-9E944B7F827D}"/>
              </a:ext>
            </a:extLst>
          </p:cNvPr>
          <p:cNvSpPr/>
          <p:nvPr userDrawn="1"/>
        </p:nvSpPr>
        <p:spPr>
          <a:xfrm>
            <a:off x="6534721" y="5013953"/>
            <a:ext cx="503218" cy="739183"/>
          </a:xfrm>
          <a:prstGeom prst="roundRect">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b="1" dirty="0">
                <a:solidFill>
                  <a:srgbClr val="FFFFFF"/>
                </a:solidFill>
              </a:rPr>
              <a:t>DSP</a:t>
            </a:r>
          </a:p>
        </p:txBody>
      </p:sp>
    </p:spTree>
    <p:extLst>
      <p:ext uri="{BB962C8B-B14F-4D97-AF65-F5344CB8AC3E}">
        <p14:creationId xmlns:p14="http://schemas.microsoft.com/office/powerpoint/2010/main" val="1272663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kihon">
    <p:spTree>
      <p:nvGrpSpPr>
        <p:cNvPr id="1" name=""/>
        <p:cNvGrpSpPr/>
        <p:nvPr/>
      </p:nvGrpSpPr>
      <p:grpSpPr>
        <a:xfrm>
          <a:off x="0" y="0"/>
          <a:ext cx="0" cy="0"/>
          <a:chOff x="0" y="0"/>
          <a:chExt cx="0" cy="0"/>
        </a:xfrm>
      </p:grpSpPr>
    </p:spTree>
    <p:extLst>
      <p:ext uri="{BB962C8B-B14F-4D97-AF65-F5344CB8AC3E}">
        <p14:creationId xmlns:p14="http://schemas.microsoft.com/office/powerpoint/2010/main" val="29701514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Gene Base Bro">
    <p:spTree>
      <p:nvGrpSpPr>
        <p:cNvPr id="1" name=""/>
        <p:cNvGrpSpPr/>
        <p:nvPr/>
      </p:nvGrpSpPr>
      <p:grpSpPr>
        <a:xfrm>
          <a:off x="0" y="0"/>
          <a:ext cx="0" cy="0"/>
          <a:chOff x="0" y="0"/>
          <a:chExt cx="0" cy="0"/>
        </a:xfrm>
      </p:grpSpPr>
      <p:sp>
        <p:nvSpPr>
          <p:cNvPr id="8" name="正方形/長方形 7"/>
          <p:cNvSpPr/>
          <p:nvPr/>
        </p:nvSpPr>
        <p:spPr>
          <a:xfrm>
            <a:off x="8995219" y="1987004"/>
            <a:ext cx="4552405" cy="5598900"/>
          </a:xfrm>
          <a:prstGeom prst="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 name="正方形/長方形 8"/>
          <p:cNvSpPr/>
          <p:nvPr/>
        </p:nvSpPr>
        <p:spPr>
          <a:xfrm>
            <a:off x="3993463" y="1987003"/>
            <a:ext cx="4552405" cy="5563069"/>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0" name="正方形/長方形 9"/>
          <p:cNvSpPr/>
          <p:nvPr/>
        </p:nvSpPr>
        <p:spPr>
          <a:xfrm>
            <a:off x="1620931" y="2722879"/>
            <a:ext cx="2261834" cy="4827194"/>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1" name="角丸四角形 10"/>
          <p:cNvSpPr/>
          <p:nvPr/>
        </p:nvSpPr>
        <p:spPr>
          <a:xfrm>
            <a:off x="2924757" y="5912285"/>
            <a:ext cx="1158626" cy="1552105"/>
          </a:xfrm>
          <a:prstGeom prst="roundRect">
            <a:avLst>
              <a:gd name="adj" fmla="val 6513"/>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2" name="正方形/長方形 11"/>
          <p:cNvSpPr/>
          <p:nvPr/>
        </p:nvSpPr>
        <p:spPr>
          <a:xfrm>
            <a:off x="2969911" y="1417332"/>
            <a:ext cx="3093667" cy="553998"/>
          </a:xfrm>
          <a:prstGeom prst="rect">
            <a:avLst/>
          </a:prstGeom>
        </p:spPr>
        <p:txBody>
          <a:bodyPr wrap="none">
            <a:spAutoFit/>
          </a:bodyPr>
          <a:lstStyle/>
          <a:p>
            <a:r>
              <a:rPr lang="en-US" altLang="ja-JP" sz="3000" b="1" dirty="0">
                <a:solidFill>
                  <a:srgbClr val="00B0F0"/>
                </a:solidFill>
                <a:latin typeface="Calibri"/>
              </a:rPr>
              <a:t>General </a:t>
            </a:r>
            <a:r>
              <a:rPr lang="en-US" altLang="ja-JP" sz="3000" b="1" dirty="0">
                <a:solidFill>
                  <a:schemeClr val="bg1">
                    <a:lumMod val="50000"/>
                  </a:schemeClr>
                </a:solidFill>
                <a:latin typeface="Calibri"/>
              </a:rPr>
              <a:t>broadcast</a:t>
            </a:r>
            <a:endParaRPr lang="ja-JP" altLang="en-US" sz="3000" dirty="0">
              <a:solidFill>
                <a:schemeClr val="bg1">
                  <a:lumMod val="50000"/>
                </a:schemeClr>
              </a:solidFill>
            </a:endParaRPr>
          </a:p>
        </p:txBody>
      </p:sp>
      <p:sp>
        <p:nvSpPr>
          <p:cNvPr id="14" name="正方形/長方形 13"/>
          <p:cNvSpPr/>
          <p:nvPr/>
        </p:nvSpPr>
        <p:spPr>
          <a:xfrm>
            <a:off x="8995219" y="2284176"/>
            <a:ext cx="4738782" cy="3970318"/>
          </a:xfrm>
          <a:prstGeom prst="rect">
            <a:avLst/>
          </a:prstGeom>
        </p:spPr>
        <p:txBody>
          <a:bodyPr wrap="square">
            <a:spAutoFit/>
          </a:bodyPr>
          <a:lstStyle/>
          <a:p>
            <a:pPr marL="0" indent="0">
              <a:buFontTx/>
              <a:buNone/>
            </a:pPr>
            <a:r>
              <a:rPr lang="en-US" altLang="ja-JP" sz="1600" dirty="0">
                <a:solidFill>
                  <a:srgbClr val="5F5F5F"/>
                </a:solidFill>
                <a:latin typeface="Calibri"/>
              </a:rPr>
              <a:t>- Used for </a:t>
            </a:r>
            <a:r>
              <a:rPr lang="en-US" altLang="ja-JP" sz="1600" b="1" dirty="0">
                <a:solidFill>
                  <a:srgbClr val="5F5F5F"/>
                </a:solidFill>
                <a:latin typeface="Calibri"/>
              </a:rPr>
              <a:t>BGM</a:t>
            </a:r>
          </a:p>
          <a:p>
            <a:pPr marL="285750" indent="-285750">
              <a:buFontTx/>
              <a:buChar char="-"/>
            </a:pPr>
            <a:endParaRPr lang="en-US" altLang="ja-JP" sz="1700" dirty="0">
              <a:solidFill>
                <a:srgbClr val="5F5F5F"/>
              </a:solidFill>
              <a:latin typeface="Calibri"/>
            </a:endParaRPr>
          </a:p>
          <a:p>
            <a:r>
              <a:rPr lang="en-US" altLang="ja-JP" sz="1700" dirty="0">
                <a:solidFill>
                  <a:srgbClr val="5F5F5F"/>
                </a:solidFill>
                <a:latin typeface="Calibri"/>
              </a:rPr>
              <a:t>- Broadcasted from </a:t>
            </a:r>
            <a:r>
              <a:rPr lang="en-US" altLang="ja-JP" sz="1700" b="1" dirty="0">
                <a:solidFill>
                  <a:srgbClr val="5F5F5F"/>
                </a:solidFill>
                <a:latin typeface="Calibri"/>
              </a:rPr>
              <a:t>RM’s AUX</a:t>
            </a:r>
            <a:r>
              <a:rPr lang="en-US" altLang="ja-JP" sz="1700" dirty="0">
                <a:solidFill>
                  <a:srgbClr val="5F5F5F"/>
                </a:solidFill>
                <a:latin typeface="Calibri"/>
              </a:rPr>
              <a:t>, </a:t>
            </a:r>
            <a:br>
              <a:rPr lang="en-US" altLang="ja-JP" sz="1700" dirty="0">
                <a:solidFill>
                  <a:srgbClr val="5F5F5F"/>
                </a:solidFill>
                <a:latin typeface="Calibri"/>
              </a:rPr>
            </a:br>
            <a:r>
              <a:rPr lang="en-US" altLang="ja-JP" sz="1700" dirty="0">
                <a:solidFill>
                  <a:srgbClr val="5F5F5F"/>
                </a:solidFill>
                <a:latin typeface="Calibri"/>
              </a:rPr>
              <a:t>   </a:t>
            </a:r>
            <a:r>
              <a:rPr lang="en-US" altLang="ja-JP" sz="1700" b="1" dirty="0">
                <a:solidFill>
                  <a:srgbClr val="5F5F5F"/>
                </a:solidFill>
                <a:latin typeface="Calibri"/>
              </a:rPr>
              <a:t>Frame’s Audio input</a:t>
            </a:r>
            <a:r>
              <a:rPr lang="en-US" altLang="ja-JP" sz="1700" b="0" dirty="0">
                <a:solidFill>
                  <a:srgbClr val="5F5F5F"/>
                </a:solidFill>
                <a:latin typeface="Calibri"/>
              </a:rPr>
              <a:t>,</a:t>
            </a:r>
            <a:r>
              <a:rPr lang="en-US" altLang="ja-JP" sz="1700" b="1" dirty="0">
                <a:solidFill>
                  <a:srgbClr val="5F5F5F"/>
                </a:solidFill>
                <a:latin typeface="Calibri"/>
              </a:rPr>
              <a:t> EV </a:t>
            </a:r>
            <a:r>
              <a:rPr lang="en-US" altLang="ja-JP" sz="1700" dirty="0">
                <a:solidFill>
                  <a:srgbClr val="5F5F5F"/>
                </a:solidFill>
                <a:latin typeface="Calibri"/>
              </a:rPr>
              <a:t>and </a:t>
            </a:r>
            <a:r>
              <a:rPr lang="en-US" altLang="ja-JP" sz="1700" b="1" dirty="0">
                <a:solidFill>
                  <a:srgbClr val="5F5F5F"/>
                </a:solidFill>
                <a:latin typeface="Calibri"/>
              </a:rPr>
              <a:t>PM’s Audio input </a:t>
            </a:r>
            <a:br>
              <a:rPr lang="en-US" altLang="ja-JP" sz="1700" dirty="0">
                <a:solidFill>
                  <a:srgbClr val="5F5F5F"/>
                </a:solidFill>
                <a:latin typeface="Calibri"/>
              </a:rPr>
            </a:br>
            <a:r>
              <a:rPr lang="en-US" altLang="ja-JP" sz="1700" dirty="0">
                <a:solidFill>
                  <a:srgbClr val="5F5F5F"/>
                </a:solidFill>
                <a:latin typeface="Calibri"/>
              </a:rPr>
              <a:t>    set “BGM”</a:t>
            </a:r>
            <a:br>
              <a:rPr lang="en-US" altLang="ja-JP" sz="1700" dirty="0">
                <a:solidFill>
                  <a:srgbClr val="5F5F5F"/>
                </a:solidFill>
                <a:latin typeface="Calibri"/>
              </a:rPr>
            </a:br>
            <a:endParaRPr lang="en-US" altLang="ja-JP" sz="1700" dirty="0">
              <a:solidFill>
                <a:srgbClr val="5F5F5F"/>
              </a:solidFill>
              <a:latin typeface="Calibri"/>
            </a:endParaRPr>
          </a:p>
          <a:p>
            <a:r>
              <a:rPr lang="en-US" altLang="ja-JP" sz="1700" dirty="0">
                <a:solidFill>
                  <a:srgbClr val="5F5F5F"/>
                </a:solidFill>
                <a:latin typeface="Calibri"/>
              </a:rPr>
              <a:t>- Mute, cut or mix by/with “General” in same zone</a:t>
            </a:r>
          </a:p>
          <a:p>
            <a:r>
              <a:rPr lang="en-US" altLang="ja-JP" sz="1700" dirty="0">
                <a:solidFill>
                  <a:srgbClr val="5F5F5F"/>
                </a:solidFill>
                <a:latin typeface="Calibri"/>
              </a:rPr>
              <a:t>- Mid level priority (513-1024)</a:t>
            </a:r>
          </a:p>
          <a:p>
            <a:endParaRPr lang="en-US" altLang="ja-JP" sz="1700" dirty="0">
              <a:solidFill>
                <a:srgbClr val="5F5F5F"/>
              </a:solidFill>
              <a:latin typeface="Calibri"/>
            </a:endParaRPr>
          </a:p>
          <a:p>
            <a:endParaRPr lang="en-US" altLang="ja-JP" sz="1700" dirty="0">
              <a:solidFill>
                <a:srgbClr val="5F5F5F"/>
              </a:solidFill>
              <a:latin typeface="Calibri"/>
            </a:endParaRPr>
          </a:p>
          <a:p>
            <a:pPr marL="92075" indent="-92075">
              <a:buFontTx/>
              <a:buChar char="-"/>
            </a:pPr>
            <a:r>
              <a:rPr lang="en-US" altLang="ja-JP" sz="1700" dirty="0">
                <a:solidFill>
                  <a:srgbClr val="5F5F5F"/>
                </a:solidFill>
                <a:latin typeface="Calibri"/>
              </a:rPr>
              <a:t>“</a:t>
            </a:r>
            <a:r>
              <a:rPr lang="en-US" altLang="ja-JP" sz="1700" b="1" dirty="0">
                <a:solidFill>
                  <a:srgbClr val="5F5F5F"/>
                </a:solidFill>
                <a:latin typeface="Calibri"/>
              </a:rPr>
              <a:t>Base pattern</a:t>
            </a:r>
            <a:r>
              <a:rPr lang="en-US" altLang="ja-JP" sz="1700" dirty="0">
                <a:solidFill>
                  <a:srgbClr val="5F5F5F"/>
                </a:solidFill>
                <a:latin typeface="Calibri"/>
              </a:rPr>
              <a:t>” is used</a:t>
            </a:r>
          </a:p>
          <a:p>
            <a:pPr marL="92075" indent="-92075">
              <a:buFontTx/>
              <a:buChar char="-"/>
            </a:pPr>
            <a:r>
              <a:rPr lang="en-US" altLang="ja-JP" sz="1700" dirty="0">
                <a:solidFill>
                  <a:srgbClr val="5F5F5F"/>
                </a:solidFill>
                <a:latin typeface="Calibri"/>
              </a:rPr>
              <a:t>Up to 1,024 patterns can be set</a:t>
            </a:r>
          </a:p>
          <a:p>
            <a:r>
              <a:rPr lang="en-US" altLang="ja-JP" sz="1700" dirty="0">
                <a:solidFill>
                  <a:srgbClr val="5F5F5F"/>
                </a:solidFill>
                <a:latin typeface="Calibri"/>
              </a:rPr>
              <a:t>- </a:t>
            </a:r>
            <a:r>
              <a:rPr lang="en-US" altLang="ja-JP" sz="1700" b="1" dirty="0">
                <a:solidFill>
                  <a:srgbClr val="5F5F5F"/>
                </a:solidFill>
                <a:latin typeface="Calibri"/>
              </a:rPr>
              <a:t>Only one </a:t>
            </a:r>
            <a:r>
              <a:rPr lang="en-US" altLang="ja-JP" sz="1700" dirty="0">
                <a:solidFill>
                  <a:srgbClr val="5F5F5F"/>
                </a:solidFill>
                <a:latin typeface="Calibri"/>
              </a:rPr>
              <a:t>Base pattern can be activated.</a:t>
            </a:r>
            <a:br>
              <a:rPr lang="en-US" altLang="ja-JP" sz="1600" dirty="0">
                <a:solidFill>
                  <a:srgbClr val="5F5F5F"/>
                </a:solidFill>
                <a:latin typeface="Calibri"/>
              </a:rPr>
            </a:br>
            <a:r>
              <a:rPr lang="en-US" altLang="ja-JP" sz="1600" dirty="0">
                <a:solidFill>
                  <a:srgbClr val="5F5F5F"/>
                </a:solidFill>
                <a:latin typeface="Calibri"/>
              </a:rPr>
              <a:t>   When other Base pattern is activated, </a:t>
            </a:r>
            <a:br>
              <a:rPr lang="en-US" altLang="ja-JP" sz="1600" dirty="0">
                <a:solidFill>
                  <a:srgbClr val="5F5F5F"/>
                </a:solidFill>
                <a:latin typeface="Calibri"/>
              </a:rPr>
            </a:br>
            <a:r>
              <a:rPr lang="en-US" altLang="ja-JP" sz="1600" dirty="0">
                <a:solidFill>
                  <a:srgbClr val="5F5F5F"/>
                </a:solidFill>
                <a:latin typeface="Calibri"/>
              </a:rPr>
              <a:t>   previous one is stopped.</a:t>
            </a:r>
            <a:endParaRPr lang="ja-JP" altLang="en-US" sz="1600" dirty="0">
              <a:solidFill>
                <a:srgbClr val="5F5F5F"/>
              </a:solidFill>
              <a:latin typeface="Calibri"/>
            </a:endParaRPr>
          </a:p>
        </p:txBody>
      </p:sp>
      <p:sp>
        <p:nvSpPr>
          <p:cNvPr id="15" name="正方形/長方形 14"/>
          <p:cNvSpPr/>
          <p:nvPr/>
        </p:nvSpPr>
        <p:spPr>
          <a:xfrm>
            <a:off x="4095113" y="2304511"/>
            <a:ext cx="4754389" cy="3754874"/>
          </a:xfrm>
          <a:prstGeom prst="rect">
            <a:avLst/>
          </a:prstGeom>
        </p:spPr>
        <p:txBody>
          <a:bodyPr wrap="square">
            <a:spAutoFit/>
          </a:bodyPr>
          <a:lstStyle/>
          <a:p>
            <a:r>
              <a:rPr lang="en-US" altLang="ja-JP" sz="1700" dirty="0">
                <a:solidFill>
                  <a:srgbClr val="5F5F5F"/>
                </a:solidFill>
                <a:latin typeface="Calibri"/>
              </a:rPr>
              <a:t>- </a:t>
            </a:r>
            <a:r>
              <a:rPr lang="en-US" altLang="ja-JP" sz="1600" dirty="0">
                <a:solidFill>
                  <a:srgbClr val="5F5F5F"/>
                </a:solidFill>
                <a:latin typeface="Calibri"/>
              </a:rPr>
              <a:t>Used for </a:t>
            </a:r>
            <a:r>
              <a:rPr lang="en-US" altLang="ja-JP" sz="1600" b="1" dirty="0">
                <a:solidFill>
                  <a:srgbClr val="5F5F5F"/>
                </a:solidFill>
                <a:latin typeface="Calibri"/>
              </a:rPr>
              <a:t>Live/Pre recorded announcement</a:t>
            </a:r>
            <a:r>
              <a:rPr lang="en-US" altLang="ja-JP" sz="1600" dirty="0">
                <a:solidFill>
                  <a:srgbClr val="5F5F5F"/>
                </a:solidFill>
                <a:latin typeface="Calibri"/>
              </a:rPr>
              <a:t>, </a:t>
            </a:r>
            <a:br>
              <a:rPr lang="en-US" altLang="ja-JP" sz="1600" dirty="0">
                <a:solidFill>
                  <a:srgbClr val="5F5F5F"/>
                </a:solidFill>
                <a:latin typeface="Calibri"/>
              </a:rPr>
            </a:br>
            <a:r>
              <a:rPr lang="en-US" altLang="ja-JP" sz="1600" dirty="0">
                <a:solidFill>
                  <a:srgbClr val="5F5F5F"/>
                </a:solidFill>
                <a:latin typeface="Calibri"/>
              </a:rPr>
              <a:t>                  </a:t>
            </a:r>
            <a:r>
              <a:rPr lang="en-US" altLang="ja-JP" sz="1600" b="1" dirty="0">
                <a:solidFill>
                  <a:srgbClr val="5F5F5F"/>
                </a:solidFill>
                <a:latin typeface="Calibri"/>
              </a:rPr>
              <a:t>spot information</a:t>
            </a:r>
            <a:br>
              <a:rPr lang="en-US" altLang="ja-JP" sz="1700" dirty="0">
                <a:solidFill>
                  <a:srgbClr val="5F5F5F"/>
                </a:solidFill>
                <a:latin typeface="Calibri"/>
              </a:rPr>
            </a:br>
            <a:r>
              <a:rPr lang="en-US" altLang="ja-JP" sz="600" dirty="0">
                <a:solidFill>
                  <a:srgbClr val="5F5F5F"/>
                </a:solidFill>
                <a:latin typeface="Calibri"/>
              </a:rPr>
              <a:t> </a:t>
            </a:r>
          </a:p>
          <a:p>
            <a:r>
              <a:rPr lang="en-US" altLang="ja-JP" sz="1700" dirty="0">
                <a:solidFill>
                  <a:srgbClr val="5F5F5F"/>
                </a:solidFill>
                <a:latin typeface="Calibri"/>
              </a:rPr>
              <a:t>- Broadcasted from </a:t>
            </a:r>
            <a:r>
              <a:rPr lang="en-US" altLang="ja-JP" sz="1700" b="1" dirty="0">
                <a:solidFill>
                  <a:srgbClr val="5F5F5F"/>
                </a:solidFill>
                <a:latin typeface="Calibri"/>
              </a:rPr>
              <a:t>RM’s AUX </a:t>
            </a:r>
            <a:r>
              <a:rPr lang="en-US" altLang="ja-JP" sz="1700" dirty="0">
                <a:solidFill>
                  <a:srgbClr val="5F5F5F"/>
                </a:solidFill>
                <a:latin typeface="Calibri"/>
              </a:rPr>
              <a:t>, </a:t>
            </a:r>
            <a:br>
              <a:rPr lang="en-US" altLang="ja-JP" sz="1700" dirty="0">
                <a:solidFill>
                  <a:srgbClr val="5F5F5F"/>
                </a:solidFill>
                <a:latin typeface="Calibri"/>
              </a:rPr>
            </a:br>
            <a:r>
              <a:rPr lang="en-US" altLang="ja-JP" sz="1700" dirty="0">
                <a:solidFill>
                  <a:srgbClr val="5F5F5F"/>
                </a:solidFill>
                <a:latin typeface="Calibri"/>
              </a:rPr>
              <a:t>  </a:t>
            </a:r>
            <a:r>
              <a:rPr lang="en-US" altLang="ja-JP" sz="1700" b="1" dirty="0">
                <a:solidFill>
                  <a:srgbClr val="5F5F5F"/>
                </a:solidFill>
                <a:latin typeface="Calibri"/>
              </a:rPr>
              <a:t>Frame’s Audio input</a:t>
            </a:r>
            <a:r>
              <a:rPr lang="en-US" altLang="ja-JP" sz="1700" b="0" dirty="0">
                <a:solidFill>
                  <a:srgbClr val="5F5F5F"/>
                </a:solidFill>
                <a:latin typeface="Calibri"/>
              </a:rPr>
              <a:t>, </a:t>
            </a:r>
            <a:r>
              <a:rPr lang="en-US" altLang="ja-JP" sz="1700" b="1" dirty="0">
                <a:solidFill>
                  <a:srgbClr val="5F5F5F"/>
                </a:solidFill>
                <a:latin typeface="Calibri"/>
              </a:rPr>
              <a:t>EV</a:t>
            </a:r>
            <a:r>
              <a:rPr lang="en-US" altLang="ja-JP" sz="1700" b="0" dirty="0">
                <a:solidFill>
                  <a:srgbClr val="5F5F5F"/>
                </a:solidFill>
                <a:latin typeface="Calibri"/>
              </a:rPr>
              <a:t> and </a:t>
            </a:r>
            <a:r>
              <a:rPr lang="en-US" altLang="ja-JP" sz="1700" b="1" dirty="0">
                <a:solidFill>
                  <a:srgbClr val="5F5F5F"/>
                </a:solidFill>
                <a:latin typeface="Calibri"/>
              </a:rPr>
              <a:t>PM’s audio input</a:t>
            </a:r>
            <a:br>
              <a:rPr lang="en-US" altLang="ja-JP" sz="1700" b="1" dirty="0">
                <a:solidFill>
                  <a:srgbClr val="5F5F5F"/>
                </a:solidFill>
                <a:latin typeface="Calibri"/>
              </a:rPr>
            </a:br>
            <a:r>
              <a:rPr lang="en-US" altLang="ja-JP" sz="600" b="1" dirty="0">
                <a:solidFill>
                  <a:srgbClr val="5F5F5F"/>
                </a:solidFill>
                <a:latin typeface="Calibri"/>
              </a:rPr>
              <a:t> </a:t>
            </a:r>
          </a:p>
          <a:p>
            <a:r>
              <a:rPr lang="en-US" altLang="ja-JP" sz="1700" dirty="0">
                <a:solidFill>
                  <a:srgbClr val="5F5F5F"/>
                </a:solidFill>
                <a:latin typeface="Calibri"/>
              </a:rPr>
              <a:t>- </a:t>
            </a:r>
            <a:r>
              <a:rPr lang="en-US" altLang="ja-JP" sz="1700" b="1" dirty="0">
                <a:solidFill>
                  <a:srgbClr val="5F5F5F"/>
                </a:solidFill>
                <a:latin typeface="Calibri"/>
              </a:rPr>
              <a:t>Two types </a:t>
            </a:r>
            <a:r>
              <a:rPr lang="en-US" altLang="ja-JP" sz="1700" dirty="0">
                <a:solidFill>
                  <a:srgbClr val="5F5F5F"/>
                </a:solidFill>
                <a:latin typeface="Calibri"/>
              </a:rPr>
              <a:t>of Audio input and EV can be set:</a:t>
            </a:r>
          </a:p>
          <a:p>
            <a:r>
              <a:rPr lang="en-US" altLang="ja-JP" sz="1700" dirty="0">
                <a:solidFill>
                  <a:srgbClr val="5F5F5F"/>
                </a:solidFill>
                <a:latin typeface="Calibri"/>
              </a:rPr>
              <a:t>   “</a:t>
            </a:r>
            <a:r>
              <a:rPr lang="en-US" altLang="ja-JP" sz="1700" b="1" dirty="0">
                <a:solidFill>
                  <a:srgbClr val="5F5F5F"/>
                </a:solidFill>
                <a:latin typeface="Calibri"/>
              </a:rPr>
              <a:t>General</a:t>
            </a:r>
            <a:r>
              <a:rPr lang="en-US" altLang="ja-JP" sz="1700" dirty="0">
                <a:solidFill>
                  <a:srgbClr val="5F5F5F"/>
                </a:solidFill>
                <a:latin typeface="Calibri"/>
              </a:rPr>
              <a:t>” and “</a:t>
            </a:r>
            <a:r>
              <a:rPr lang="en-US" altLang="ja-JP" sz="1700" b="1" dirty="0">
                <a:solidFill>
                  <a:srgbClr val="5F5F5F"/>
                </a:solidFill>
                <a:latin typeface="Calibri"/>
              </a:rPr>
              <a:t>BGM</a:t>
            </a:r>
            <a:r>
              <a:rPr lang="en-US" altLang="ja-JP" sz="1700" dirty="0">
                <a:solidFill>
                  <a:srgbClr val="5F5F5F"/>
                </a:solidFill>
                <a:latin typeface="Calibri"/>
              </a:rPr>
              <a:t>”</a:t>
            </a:r>
          </a:p>
          <a:p>
            <a:r>
              <a:rPr lang="en-US" altLang="ja-JP" sz="1700" dirty="0">
                <a:solidFill>
                  <a:srgbClr val="5F5F5F"/>
                </a:solidFill>
                <a:latin typeface="Calibri"/>
              </a:rPr>
              <a:t>- “</a:t>
            </a:r>
            <a:r>
              <a:rPr lang="en-US" altLang="ja-JP" sz="1700" b="1" dirty="0">
                <a:solidFill>
                  <a:srgbClr val="5F5F5F"/>
                </a:solidFill>
                <a:latin typeface="Calibri"/>
              </a:rPr>
              <a:t>BGM</a:t>
            </a:r>
            <a:r>
              <a:rPr lang="en-US" altLang="ja-JP" sz="1700" dirty="0">
                <a:solidFill>
                  <a:srgbClr val="5F5F5F"/>
                </a:solidFill>
                <a:latin typeface="Calibri"/>
              </a:rPr>
              <a:t>” is </a:t>
            </a:r>
            <a:r>
              <a:rPr lang="en-US" altLang="ja-JP" sz="1700" b="1" dirty="0">
                <a:solidFill>
                  <a:srgbClr val="5F5F5F"/>
                </a:solidFill>
                <a:latin typeface="Calibri"/>
              </a:rPr>
              <a:t>muted</a:t>
            </a:r>
            <a:r>
              <a:rPr lang="en-US" altLang="ja-JP" sz="1700" dirty="0">
                <a:solidFill>
                  <a:srgbClr val="5F5F5F"/>
                </a:solidFill>
                <a:latin typeface="Calibri"/>
              </a:rPr>
              <a:t>, </a:t>
            </a:r>
            <a:r>
              <a:rPr lang="en-US" altLang="ja-JP" sz="1700" b="1" dirty="0">
                <a:solidFill>
                  <a:srgbClr val="5F5F5F"/>
                </a:solidFill>
                <a:latin typeface="Calibri"/>
              </a:rPr>
              <a:t>cut or mixed </a:t>
            </a:r>
            <a:br>
              <a:rPr lang="en-US" altLang="ja-JP" sz="1700" b="1" dirty="0">
                <a:solidFill>
                  <a:srgbClr val="5F5F5F"/>
                </a:solidFill>
                <a:latin typeface="Calibri"/>
              </a:rPr>
            </a:br>
            <a:r>
              <a:rPr lang="en-US" altLang="ja-JP" sz="1700" b="1" dirty="0">
                <a:solidFill>
                  <a:srgbClr val="5F5F5F"/>
                </a:solidFill>
                <a:latin typeface="Calibri"/>
              </a:rPr>
              <a:t>   </a:t>
            </a:r>
            <a:r>
              <a:rPr lang="en-US" altLang="ja-JP" sz="1700" dirty="0">
                <a:solidFill>
                  <a:srgbClr val="5F5F5F"/>
                </a:solidFill>
                <a:latin typeface="Calibri"/>
              </a:rPr>
              <a:t>by/with “General” in same zone</a:t>
            </a:r>
          </a:p>
          <a:p>
            <a:r>
              <a:rPr lang="en-US" altLang="ja-JP" sz="1700" dirty="0">
                <a:solidFill>
                  <a:srgbClr val="5F5F5F"/>
                </a:solidFill>
                <a:latin typeface="Calibri"/>
              </a:rPr>
              <a:t>- Mid level priority (513-1024)</a:t>
            </a:r>
          </a:p>
          <a:p>
            <a:pPr marL="257226" indent="-257226">
              <a:buFontTx/>
              <a:buChar char="-"/>
            </a:pPr>
            <a:endParaRPr lang="en-US" altLang="ja-JP" sz="600" dirty="0">
              <a:solidFill>
                <a:srgbClr val="5F5F5F"/>
              </a:solidFill>
              <a:latin typeface="Calibri"/>
            </a:endParaRPr>
          </a:p>
          <a:p>
            <a:r>
              <a:rPr lang="en-US" altLang="ja-JP" sz="1700" dirty="0">
                <a:solidFill>
                  <a:srgbClr val="5F5F5F"/>
                </a:solidFill>
                <a:latin typeface="Calibri"/>
              </a:rPr>
              <a:t>- “</a:t>
            </a:r>
            <a:r>
              <a:rPr lang="en-US" altLang="ja-JP" sz="1700" b="1" dirty="0">
                <a:solidFill>
                  <a:srgbClr val="5F5F5F"/>
                </a:solidFill>
                <a:latin typeface="Calibri"/>
              </a:rPr>
              <a:t>General broadcast pattern</a:t>
            </a:r>
            <a:r>
              <a:rPr lang="en-US" altLang="ja-JP" sz="1700" dirty="0">
                <a:solidFill>
                  <a:srgbClr val="5F5F5F"/>
                </a:solidFill>
                <a:latin typeface="Calibri"/>
              </a:rPr>
              <a:t>” is used.</a:t>
            </a:r>
          </a:p>
          <a:p>
            <a:r>
              <a:rPr lang="en-US" altLang="ja-JP" sz="1700" dirty="0">
                <a:solidFill>
                  <a:srgbClr val="5F5F5F"/>
                </a:solidFill>
                <a:latin typeface="Calibri"/>
              </a:rPr>
              <a:t>- Up to 1,024 patterns can be set</a:t>
            </a:r>
          </a:p>
          <a:p>
            <a:r>
              <a:rPr lang="en-US" altLang="ja-JP" sz="1700" dirty="0">
                <a:solidFill>
                  <a:srgbClr val="5F5F5F"/>
                </a:solidFill>
                <a:latin typeface="Calibri"/>
              </a:rPr>
              <a:t>- </a:t>
            </a:r>
            <a:r>
              <a:rPr lang="en-US" altLang="ja-JP" sz="1700" b="1" dirty="0">
                <a:solidFill>
                  <a:srgbClr val="5F5F5F"/>
                </a:solidFill>
                <a:latin typeface="Calibri"/>
              </a:rPr>
              <a:t>Several </a:t>
            </a:r>
            <a:r>
              <a:rPr lang="en-US" altLang="ja-JP" sz="1700" dirty="0">
                <a:solidFill>
                  <a:srgbClr val="5F5F5F"/>
                </a:solidFill>
                <a:latin typeface="Calibri"/>
              </a:rPr>
              <a:t>General pattern can be activate</a:t>
            </a:r>
            <a:br>
              <a:rPr lang="en-US" altLang="ja-JP" sz="1700" dirty="0">
                <a:solidFill>
                  <a:srgbClr val="5F5F5F"/>
                </a:solidFill>
                <a:latin typeface="Calibri"/>
              </a:rPr>
            </a:br>
            <a:r>
              <a:rPr lang="en-US" altLang="ja-JP" sz="1700" dirty="0">
                <a:solidFill>
                  <a:srgbClr val="5F5F5F"/>
                </a:solidFill>
                <a:latin typeface="Calibri"/>
              </a:rPr>
              <a:t>  </a:t>
            </a:r>
            <a:r>
              <a:rPr lang="en-US" altLang="ja-JP" sz="1700" b="1" dirty="0">
                <a:solidFill>
                  <a:srgbClr val="5F5F5F"/>
                </a:solidFill>
                <a:latin typeface="Calibri"/>
              </a:rPr>
              <a:t>simultaneously </a:t>
            </a:r>
            <a:endParaRPr lang="ja-JP" altLang="en-US" sz="1700" b="1" dirty="0">
              <a:solidFill>
                <a:srgbClr val="5F5F5F"/>
              </a:solidFill>
              <a:latin typeface="Calibri"/>
            </a:endParaRPr>
          </a:p>
        </p:txBody>
      </p:sp>
      <p:grpSp>
        <p:nvGrpSpPr>
          <p:cNvPr id="16" name="グループ化 15"/>
          <p:cNvGrpSpPr/>
          <p:nvPr/>
        </p:nvGrpSpPr>
        <p:grpSpPr>
          <a:xfrm>
            <a:off x="4419187" y="6236454"/>
            <a:ext cx="4430316" cy="1262255"/>
            <a:chOff x="2338878" y="2801794"/>
            <a:chExt cx="2953202" cy="841157"/>
          </a:xfrm>
        </p:grpSpPr>
        <p:grpSp>
          <p:nvGrpSpPr>
            <p:cNvPr id="63" name="グループ化 62"/>
            <p:cNvGrpSpPr/>
            <p:nvPr/>
          </p:nvGrpSpPr>
          <p:grpSpPr>
            <a:xfrm>
              <a:off x="2338878" y="2801794"/>
              <a:ext cx="2953202" cy="841157"/>
              <a:chOff x="1254809" y="1172878"/>
              <a:chExt cx="5231781" cy="1490157"/>
            </a:xfrm>
          </p:grpSpPr>
          <p:sp>
            <p:nvSpPr>
              <p:cNvPr id="65" name="角丸四角形 64"/>
              <p:cNvSpPr/>
              <p:nvPr/>
            </p:nvSpPr>
            <p:spPr>
              <a:xfrm>
                <a:off x="1254809" y="1356286"/>
                <a:ext cx="1730528" cy="1306749"/>
              </a:xfrm>
              <a:prstGeom prst="roundRect">
                <a:avLst>
                  <a:gd name="adj" fmla="val 3047"/>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r>
                  <a:rPr lang="en-US" altLang="ja-JP" sz="1200" dirty="0">
                    <a:solidFill>
                      <a:prstClr val="white"/>
                    </a:solidFill>
                    <a:ea typeface="メイリオ" panose="020B0604030504040204" pitchFamily="50" charset="-128"/>
                    <a:cs typeface="メイリオ" panose="020B0604030504040204" pitchFamily="50" charset="-128"/>
                  </a:rPr>
                  <a:t>Trigger</a:t>
                </a:r>
                <a:endParaRPr lang="en-US" altLang="ja-JP" sz="900" dirty="0">
                  <a:solidFill>
                    <a:prstClr val="white"/>
                  </a:solidFill>
                  <a:ea typeface="メイリオ" panose="020B0604030504040204" pitchFamily="50" charset="-128"/>
                  <a:cs typeface="メイリオ" panose="020B0604030504040204" pitchFamily="50" charset="-128"/>
                </a:endParaRPr>
              </a:p>
              <a:p>
                <a:pPr defTabSz="700228"/>
                <a:r>
                  <a:rPr lang="en-US" altLang="ja-JP" sz="1100" dirty="0">
                    <a:solidFill>
                      <a:prstClr val="white"/>
                    </a:solidFill>
                    <a:ea typeface="メイリオ" panose="020B0604030504040204" pitchFamily="50" charset="-128"/>
                    <a:cs typeface="メイリオ" panose="020B0604030504040204" pitchFamily="50" charset="-128"/>
                  </a:rPr>
                  <a:t>- RM key</a:t>
                </a:r>
              </a:p>
              <a:p>
                <a:pPr defTabSz="700228"/>
                <a:r>
                  <a:rPr lang="en-US" altLang="ja-JP" sz="1100" dirty="0">
                    <a:solidFill>
                      <a:prstClr val="white"/>
                    </a:solidFill>
                    <a:ea typeface="メイリオ" panose="020B0604030504040204" pitchFamily="50" charset="-128"/>
                    <a:cs typeface="メイリオ" panose="020B0604030504040204" pitchFamily="50" charset="-128"/>
                  </a:rPr>
                  <a:t>-</a:t>
                </a:r>
                <a:r>
                  <a:rPr lang="ja-JP" altLang="en-US" sz="1100" dirty="0">
                    <a:solidFill>
                      <a:prstClr val="white"/>
                    </a:solidFill>
                    <a:ea typeface="メイリオ" panose="020B0604030504040204" pitchFamily="50" charset="-128"/>
                    <a:cs typeface="メイリオ" panose="020B0604030504040204" pitchFamily="50" charset="-128"/>
                  </a:rPr>
                  <a:t> </a:t>
                </a:r>
                <a:r>
                  <a:rPr lang="en-US" altLang="ja-JP" sz="1100" dirty="0">
                    <a:solidFill>
                      <a:prstClr val="white"/>
                    </a:solidFill>
                    <a:ea typeface="メイリオ" panose="020B0604030504040204" pitchFamily="50" charset="-128"/>
                    <a:cs typeface="メイリオ" panose="020B0604030504040204" pitchFamily="50" charset="-128"/>
                  </a:rPr>
                  <a:t>Frame’s control input</a:t>
                </a:r>
              </a:p>
              <a:p>
                <a:pPr defTabSz="700228"/>
                <a:r>
                  <a:rPr lang="en-US" altLang="ja-JP" sz="1100" dirty="0">
                    <a:solidFill>
                      <a:prstClr val="white"/>
                    </a:solidFill>
                    <a:ea typeface="メイリオ" panose="020B0604030504040204" pitchFamily="50" charset="-128"/>
                    <a:cs typeface="メイリオ" panose="020B0604030504040204" pitchFamily="50" charset="-128"/>
                  </a:rPr>
                  <a:t>- Internal timer</a:t>
                </a:r>
              </a:p>
              <a:p>
                <a:pPr defTabSz="700228"/>
                <a:r>
                  <a:rPr lang="en-US" altLang="ja-JP" sz="1100" dirty="0">
                    <a:solidFill>
                      <a:prstClr val="white"/>
                    </a:solidFill>
                    <a:ea typeface="メイリオ" panose="020B0604030504040204" pitchFamily="50" charset="-128"/>
                    <a:cs typeface="メイリオ" panose="020B0604030504040204" pitchFamily="50" charset="-128"/>
                  </a:rPr>
                  <a:t>- PM’s control input</a:t>
                </a:r>
              </a:p>
              <a:p>
                <a:pPr defTabSz="700228"/>
                <a:r>
                  <a:rPr lang="en-US" altLang="ja-JP" sz="1100" dirty="0">
                    <a:solidFill>
                      <a:prstClr val="white"/>
                    </a:solidFill>
                    <a:ea typeface="メイリオ" panose="020B0604030504040204" pitchFamily="50" charset="-128"/>
                    <a:cs typeface="メイリオ" panose="020B0604030504040204" pitchFamily="50" charset="-128"/>
                  </a:rPr>
                  <a:t>- CT’s key</a:t>
                </a:r>
                <a:endParaRPr lang="ja-JP" altLang="en-US" sz="1100" dirty="0">
                  <a:solidFill>
                    <a:prstClr val="white"/>
                  </a:solidFill>
                  <a:ea typeface="メイリオ" panose="020B0604030504040204" pitchFamily="50" charset="-128"/>
                  <a:cs typeface="メイリオ" panose="020B0604030504040204" pitchFamily="50" charset="-128"/>
                </a:endParaRPr>
              </a:p>
            </p:txBody>
          </p:sp>
          <p:sp>
            <p:nvSpPr>
              <p:cNvPr id="66" name="角丸四角形 65"/>
              <p:cNvSpPr/>
              <p:nvPr/>
            </p:nvSpPr>
            <p:spPr>
              <a:xfrm>
                <a:off x="3707941" y="1172878"/>
                <a:ext cx="2365829" cy="1306755"/>
              </a:xfrm>
              <a:prstGeom prst="roundRect">
                <a:avLst/>
              </a:prstGeom>
              <a:solidFill>
                <a:srgbClr val="0070C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t"/>
              <a:lstStyle/>
              <a:p>
                <a:pPr defTabSz="1369493" fontAlgn="auto">
                  <a:spcBef>
                    <a:spcPts val="0"/>
                  </a:spcBef>
                  <a:spcAft>
                    <a:spcPts val="0"/>
                  </a:spcAft>
                </a:pPr>
                <a:r>
                  <a:rPr kumimoji="0" lang="en-US" altLang="ja-JP" sz="1400" kern="0" dirty="0">
                    <a:solidFill>
                      <a:prstClr val="white"/>
                    </a:solidFill>
                    <a:latin typeface="Calibri"/>
                    <a:ea typeface="ＭＳ Ｐゴシック"/>
                    <a:cs typeface="Meiryo UI" pitchFamily="50" charset="-128"/>
                  </a:rPr>
                  <a:t>Broadcast Pattern</a:t>
                </a:r>
                <a:endParaRPr kumimoji="0" lang="ja-JP" altLang="en-US" sz="1400" kern="0" dirty="0">
                  <a:solidFill>
                    <a:prstClr val="white"/>
                  </a:solidFill>
                  <a:latin typeface="Calibri"/>
                  <a:ea typeface="ＭＳ Ｐゴシック"/>
                  <a:cs typeface="Meiryo UI" pitchFamily="50" charset="-128"/>
                </a:endParaRPr>
              </a:p>
            </p:txBody>
          </p:sp>
          <p:sp>
            <p:nvSpPr>
              <p:cNvPr id="67" name="角丸四角形 66"/>
              <p:cNvSpPr/>
              <p:nvPr/>
            </p:nvSpPr>
            <p:spPr>
              <a:xfrm>
                <a:off x="5287829" y="1701912"/>
                <a:ext cx="855151" cy="438917"/>
              </a:xfrm>
              <a:prstGeom prst="roundRect">
                <a:avLst>
                  <a:gd name="adj" fmla="val 14967"/>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ctr"/>
              <a:lstStyle/>
              <a:p>
                <a:pP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 </a:t>
                </a:r>
              </a:p>
              <a:p>
                <a:pP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Patterns</a:t>
                </a:r>
                <a:endParaRPr kumimoji="0" lang="ja-JP" altLang="en-US" sz="1100" kern="0" dirty="0">
                  <a:solidFill>
                    <a:prstClr val="white"/>
                  </a:solidFill>
                  <a:latin typeface="Calibri"/>
                  <a:ea typeface="ＭＳ Ｐゴシック"/>
                  <a:cs typeface="Meiryo UI" pitchFamily="50" charset="-128"/>
                </a:endParaRPr>
              </a:p>
            </p:txBody>
          </p:sp>
          <p:sp>
            <p:nvSpPr>
              <p:cNvPr id="68" name="角丸四角形 67"/>
              <p:cNvSpPr/>
              <p:nvPr/>
            </p:nvSpPr>
            <p:spPr>
              <a:xfrm>
                <a:off x="5927632" y="1800788"/>
                <a:ext cx="558958" cy="125297"/>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sp>
            <p:nvSpPr>
              <p:cNvPr id="69" name="フリーフォーム 68"/>
              <p:cNvSpPr/>
              <p:nvPr/>
            </p:nvSpPr>
            <p:spPr>
              <a:xfrm>
                <a:off x="3046983" y="1428010"/>
                <a:ext cx="472966" cy="0"/>
              </a:xfrm>
              <a:custGeom>
                <a:avLst/>
                <a:gdLst>
                  <a:gd name="connsiteX0" fmla="*/ 0 w 472966"/>
                  <a:gd name="connsiteY0" fmla="*/ 0 h 0"/>
                  <a:gd name="connsiteX1" fmla="*/ 472966 w 472966"/>
                  <a:gd name="connsiteY1" fmla="*/ 0 h 0"/>
                </a:gdLst>
                <a:ahLst/>
                <a:cxnLst>
                  <a:cxn ang="0">
                    <a:pos x="connsiteX0" y="connsiteY0"/>
                  </a:cxn>
                  <a:cxn ang="0">
                    <a:pos x="connsiteX1" y="connsiteY1"/>
                  </a:cxn>
                </a:cxnLst>
                <a:rect l="l" t="t" r="r" b="b"/>
                <a:pathLst>
                  <a:path w="472966">
                    <a:moveTo>
                      <a:pt x="0" y="0"/>
                    </a:moveTo>
                    <a:lnTo>
                      <a:pt x="472966" y="0"/>
                    </a:lnTo>
                  </a:path>
                </a:pathLst>
              </a:custGeom>
              <a:noFill/>
              <a:ln w="19050">
                <a:solidFill>
                  <a:schemeClr val="bg1">
                    <a:lumMod val="50000"/>
                  </a:schemeClr>
                </a:solidFill>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defTabSz="700228"/>
                <a:endParaRPr lang="ja-JP" altLang="en-US" sz="1100" dirty="0">
                  <a:solidFill>
                    <a:prstClr val="white"/>
                  </a:solidFill>
                </a:endParaRPr>
              </a:p>
            </p:txBody>
          </p:sp>
          <p:grpSp>
            <p:nvGrpSpPr>
              <p:cNvPr id="70" name="グループ化 69"/>
              <p:cNvGrpSpPr/>
              <p:nvPr/>
            </p:nvGrpSpPr>
            <p:grpSpPr>
              <a:xfrm>
                <a:off x="5309037" y="2281667"/>
                <a:ext cx="1031556" cy="340853"/>
                <a:chOff x="5813093" y="3038128"/>
                <a:chExt cx="1031556" cy="340853"/>
              </a:xfrm>
            </p:grpSpPr>
            <p:sp>
              <p:nvSpPr>
                <p:cNvPr id="71" name="角丸四角形 70"/>
                <p:cNvSpPr/>
                <p:nvPr/>
              </p:nvSpPr>
              <p:spPr>
                <a:xfrm>
                  <a:off x="5813093" y="3038128"/>
                  <a:ext cx="855151"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38100" h="12700"/>
                </a:sp3d>
              </p:spPr>
              <p:txBody>
                <a:bodyPr lIns="36000" tIns="0" rIns="36000" bIns="0" rtlCol="0" anchor="ctr"/>
                <a:lstStyle/>
                <a:p>
                  <a:pP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p>
                <a:p>
                  <a:pP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Patterns</a:t>
                  </a:r>
                  <a:endParaRPr kumimoji="0" lang="ja-JP" altLang="en-US" sz="1100" kern="0" dirty="0">
                    <a:solidFill>
                      <a:prstClr val="white"/>
                    </a:solidFill>
                    <a:latin typeface="Calibri"/>
                    <a:ea typeface="ＭＳ Ｐゴシック"/>
                    <a:cs typeface="Meiryo UI" pitchFamily="50" charset="-128"/>
                  </a:endParaRPr>
                </a:p>
              </p:txBody>
            </p:sp>
            <p:sp>
              <p:nvSpPr>
                <p:cNvPr id="72" name="角丸四角形 71"/>
                <p:cNvSpPr/>
                <p:nvPr/>
              </p:nvSpPr>
              <p:spPr>
                <a:xfrm>
                  <a:off x="6422107" y="3087250"/>
                  <a:ext cx="419954" cy="125297"/>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36000" rIns="36000" bIns="0" rtlCol="0" anchor="ctr"/>
                <a:lstStyle/>
                <a:p>
                  <a:pPr algn="ct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endParaRPr kumimoji="0" lang="ja-JP" altLang="en-US" sz="1100" kern="0" dirty="0">
                    <a:solidFill>
                      <a:prstClr val="white"/>
                    </a:solidFill>
                    <a:latin typeface="Calibri"/>
                    <a:ea typeface="ＭＳ Ｐゴシック"/>
                    <a:cs typeface="Meiryo UI" pitchFamily="50" charset="-128"/>
                  </a:endParaRPr>
                </a:p>
              </p:txBody>
            </p:sp>
            <p:sp>
              <p:nvSpPr>
                <p:cNvPr id="73" name="角丸四角形 72"/>
                <p:cNvSpPr/>
                <p:nvPr/>
              </p:nvSpPr>
              <p:spPr>
                <a:xfrm>
                  <a:off x="6424695" y="3204096"/>
                  <a:ext cx="419954" cy="125297"/>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36000" rIns="36000" bIns="0" rtlCol="0" anchor="ctr"/>
                <a:lstStyle/>
                <a:p>
                  <a:pPr algn="ct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endParaRPr kumimoji="0" lang="ja-JP" altLang="en-US" sz="1100" kern="0" dirty="0">
                    <a:solidFill>
                      <a:prstClr val="white"/>
                    </a:solidFill>
                    <a:latin typeface="Calibri"/>
                    <a:ea typeface="ＭＳ Ｐゴシック"/>
                    <a:cs typeface="Meiryo UI" pitchFamily="50" charset="-128"/>
                  </a:endParaRPr>
                </a:p>
              </p:txBody>
            </p:sp>
          </p:grpSp>
        </p:grpSp>
        <p:sp>
          <p:nvSpPr>
            <p:cNvPr id="64" name="角丸四角形 63"/>
            <p:cNvSpPr/>
            <p:nvPr/>
          </p:nvSpPr>
          <p:spPr>
            <a:xfrm>
              <a:off x="4976338" y="3231047"/>
              <a:ext cx="315517" cy="70727"/>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grpSp>
      <p:grpSp>
        <p:nvGrpSpPr>
          <p:cNvPr id="17" name="グループ化 16"/>
          <p:cNvGrpSpPr/>
          <p:nvPr/>
        </p:nvGrpSpPr>
        <p:grpSpPr>
          <a:xfrm>
            <a:off x="9125997" y="6341461"/>
            <a:ext cx="4430316" cy="1294872"/>
            <a:chOff x="5796136" y="3576811"/>
            <a:chExt cx="2953202" cy="862892"/>
          </a:xfrm>
        </p:grpSpPr>
        <p:grpSp>
          <p:nvGrpSpPr>
            <p:cNvPr id="48" name="グループ化 47"/>
            <p:cNvGrpSpPr/>
            <p:nvPr/>
          </p:nvGrpSpPr>
          <p:grpSpPr>
            <a:xfrm>
              <a:off x="5796136" y="3576811"/>
              <a:ext cx="2953202" cy="862892"/>
              <a:chOff x="2338878" y="2912392"/>
              <a:chExt cx="2953202" cy="862892"/>
            </a:xfrm>
          </p:grpSpPr>
          <p:grpSp>
            <p:nvGrpSpPr>
              <p:cNvPr id="51" name="グループ化 50"/>
              <p:cNvGrpSpPr/>
              <p:nvPr/>
            </p:nvGrpSpPr>
            <p:grpSpPr>
              <a:xfrm>
                <a:off x="2338878" y="2912392"/>
                <a:ext cx="2953202" cy="862892"/>
                <a:chOff x="1254809" y="1368807"/>
                <a:chExt cx="5231781" cy="1528661"/>
              </a:xfrm>
            </p:grpSpPr>
            <p:sp>
              <p:nvSpPr>
                <p:cNvPr id="53" name="角丸四角形 52"/>
                <p:cNvSpPr/>
                <p:nvPr/>
              </p:nvSpPr>
              <p:spPr>
                <a:xfrm>
                  <a:off x="1254809" y="1400230"/>
                  <a:ext cx="1730528" cy="1288616"/>
                </a:xfrm>
                <a:prstGeom prst="roundRect">
                  <a:avLst>
                    <a:gd name="adj" fmla="val 3047"/>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r>
                    <a:rPr lang="en-US" altLang="ja-JP" sz="1200" dirty="0">
                      <a:solidFill>
                        <a:prstClr val="white"/>
                      </a:solidFill>
                      <a:ea typeface="メイリオ" panose="020B0604030504040204" pitchFamily="50" charset="-128"/>
                      <a:cs typeface="メイリオ" panose="020B0604030504040204" pitchFamily="50" charset="-128"/>
                    </a:rPr>
                    <a:t>Trigger</a:t>
                  </a:r>
                  <a:endParaRPr lang="en-US" altLang="ja-JP" sz="900" dirty="0">
                    <a:solidFill>
                      <a:prstClr val="white"/>
                    </a:solidFill>
                    <a:ea typeface="メイリオ" panose="020B0604030504040204" pitchFamily="50" charset="-128"/>
                    <a:cs typeface="メイリオ" panose="020B0604030504040204" pitchFamily="50" charset="-128"/>
                  </a:endParaRPr>
                </a:p>
                <a:p>
                  <a:pPr defTabSz="700228"/>
                  <a:r>
                    <a:rPr lang="en-US" altLang="ja-JP" sz="1100" dirty="0">
                      <a:solidFill>
                        <a:prstClr val="white"/>
                      </a:solidFill>
                      <a:ea typeface="メイリオ" panose="020B0604030504040204" pitchFamily="50" charset="-128"/>
                      <a:cs typeface="メイリオ" panose="020B0604030504040204" pitchFamily="50" charset="-128"/>
                    </a:rPr>
                    <a:t>-</a:t>
                  </a:r>
                  <a:r>
                    <a:rPr lang="ja-JP" altLang="en-US" sz="1100" dirty="0">
                      <a:solidFill>
                        <a:prstClr val="white"/>
                      </a:solidFill>
                      <a:ea typeface="メイリオ" panose="020B0604030504040204" pitchFamily="50" charset="-128"/>
                      <a:cs typeface="メイリオ" panose="020B0604030504040204" pitchFamily="50" charset="-128"/>
                    </a:rPr>
                    <a:t> </a:t>
                  </a:r>
                  <a:r>
                    <a:rPr lang="en-US" altLang="ja-JP" sz="1100" dirty="0">
                      <a:solidFill>
                        <a:prstClr val="white"/>
                      </a:solidFill>
                      <a:ea typeface="メイリオ" panose="020B0604030504040204" pitchFamily="50" charset="-128"/>
                      <a:cs typeface="メイリオ" panose="020B0604030504040204" pitchFamily="50" charset="-128"/>
                    </a:rPr>
                    <a:t>RM key</a:t>
                  </a:r>
                </a:p>
                <a:p>
                  <a:pPr defTabSz="700228"/>
                  <a:r>
                    <a:rPr lang="en-US" altLang="ja-JP" sz="1100" dirty="0">
                      <a:solidFill>
                        <a:prstClr val="white"/>
                      </a:solidFill>
                      <a:ea typeface="メイリオ" panose="020B0604030504040204" pitchFamily="50" charset="-128"/>
                      <a:cs typeface="メイリオ" panose="020B0604030504040204" pitchFamily="50" charset="-128"/>
                    </a:rPr>
                    <a:t>-</a:t>
                  </a:r>
                  <a:r>
                    <a:rPr lang="ja-JP" altLang="en-US" sz="1100" dirty="0">
                      <a:solidFill>
                        <a:prstClr val="white"/>
                      </a:solidFill>
                      <a:ea typeface="メイリオ" panose="020B0604030504040204" pitchFamily="50" charset="-128"/>
                      <a:cs typeface="メイリオ" panose="020B0604030504040204" pitchFamily="50" charset="-128"/>
                    </a:rPr>
                    <a:t> </a:t>
                  </a:r>
                  <a:r>
                    <a:rPr lang="en-US" altLang="ja-JP" sz="1100" dirty="0">
                      <a:solidFill>
                        <a:prstClr val="white"/>
                      </a:solidFill>
                      <a:ea typeface="メイリオ" panose="020B0604030504040204" pitchFamily="50" charset="-128"/>
                      <a:cs typeface="メイリオ" panose="020B0604030504040204" pitchFamily="50" charset="-128"/>
                    </a:rPr>
                    <a:t>Frame’s control input</a:t>
                  </a:r>
                </a:p>
                <a:p>
                  <a:pPr defTabSz="700228"/>
                  <a:r>
                    <a:rPr lang="en-US" altLang="ja-JP" sz="1100" dirty="0">
                      <a:solidFill>
                        <a:prstClr val="white"/>
                      </a:solidFill>
                      <a:ea typeface="メイリオ" panose="020B0604030504040204" pitchFamily="50" charset="-128"/>
                      <a:cs typeface="メイリオ" panose="020B0604030504040204" pitchFamily="50" charset="-128"/>
                    </a:rPr>
                    <a:t>- Internal timer</a:t>
                  </a:r>
                </a:p>
                <a:p>
                  <a:pPr defTabSz="700228"/>
                  <a:r>
                    <a:rPr lang="en-US" altLang="ja-JP" sz="1100" dirty="0">
                      <a:solidFill>
                        <a:prstClr val="white"/>
                      </a:solidFill>
                      <a:ea typeface="メイリオ" panose="020B0604030504040204" pitchFamily="50" charset="-128"/>
                      <a:cs typeface="メイリオ" panose="020B0604030504040204" pitchFamily="50" charset="-128"/>
                    </a:rPr>
                    <a:t>- PM’s control input</a:t>
                  </a:r>
                </a:p>
                <a:p>
                  <a:pPr defTabSz="700228"/>
                  <a:r>
                    <a:rPr lang="en-US" altLang="ja-JP" sz="1100" dirty="0">
                      <a:solidFill>
                        <a:prstClr val="white"/>
                      </a:solidFill>
                      <a:ea typeface="メイリオ" panose="020B0604030504040204" pitchFamily="50" charset="-128"/>
                      <a:cs typeface="メイリオ" panose="020B0604030504040204" pitchFamily="50" charset="-128"/>
                    </a:rPr>
                    <a:t>- CT’s key</a:t>
                  </a:r>
                  <a:endParaRPr lang="ja-JP" altLang="en-US" sz="1100" dirty="0">
                    <a:solidFill>
                      <a:prstClr val="white"/>
                    </a:solidFill>
                    <a:ea typeface="メイリオ" panose="020B0604030504040204" pitchFamily="50" charset="-128"/>
                    <a:cs typeface="メイリオ" panose="020B0604030504040204" pitchFamily="50" charset="-128"/>
                  </a:endParaRPr>
                </a:p>
              </p:txBody>
            </p:sp>
            <p:sp>
              <p:nvSpPr>
                <p:cNvPr id="54" name="角丸四角形 53"/>
                <p:cNvSpPr/>
                <p:nvPr/>
              </p:nvSpPr>
              <p:spPr>
                <a:xfrm>
                  <a:off x="3707941" y="1368807"/>
                  <a:ext cx="2365829" cy="1138973"/>
                </a:xfrm>
                <a:prstGeom prst="roundRect">
                  <a:avLst/>
                </a:prstGeom>
                <a:solidFill>
                  <a:srgbClr val="00B05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t"/>
                <a:lstStyle/>
                <a:p>
                  <a:pPr defTabSz="1369493" fontAlgn="auto">
                    <a:spcBef>
                      <a:spcPts val="0"/>
                    </a:spcBef>
                    <a:spcAft>
                      <a:spcPts val="0"/>
                    </a:spcAft>
                  </a:pPr>
                  <a:r>
                    <a:rPr kumimoji="0" lang="en-US" altLang="ja-JP" sz="1400" kern="0" dirty="0">
                      <a:solidFill>
                        <a:prstClr val="white"/>
                      </a:solidFill>
                      <a:latin typeface="Calibri"/>
                      <a:ea typeface="ＭＳ Ｐゴシック"/>
                      <a:cs typeface="Meiryo UI" pitchFamily="50" charset="-128"/>
                    </a:rPr>
                    <a:t>Broadcast Pattern</a:t>
                  </a:r>
                  <a:endParaRPr kumimoji="0" lang="ja-JP" altLang="en-US" sz="1400" kern="0" dirty="0">
                    <a:solidFill>
                      <a:prstClr val="white"/>
                    </a:solidFill>
                    <a:latin typeface="Calibri"/>
                    <a:ea typeface="ＭＳ Ｐゴシック"/>
                    <a:cs typeface="Meiryo UI" pitchFamily="50" charset="-128"/>
                  </a:endParaRPr>
                </a:p>
              </p:txBody>
            </p:sp>
            <p:sp>
              <p:nvSpPr>
                <p:cNvPr id="55" name="角丸四角形 54"/>
                <p:cNvSpPr/>
                <p:nvPr/>
              </p:nvSpPr>
              <p:spPr>
                <a:xfrm>
                  <a:off x="5287829" y="1699407"/>
                  <a:ext cx="855151" cy="438917"/>
                </a:xfrm>
                <a:prstGeom prst="roundRect">
                  <a:avLst>
                    <a:gd name="adj" fmla="val 14967"/>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ctr"/>
                <a:lstStyle/>
                <a:p>
                  <a:pP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 </a:t>
                  </a:r>
                </a:p>
                <a:p>
                  <a:pP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Patterns</a:t>
                  </a:r>
                  <a:endParaRPr kumimoji="0" lang="ja-JP" altLang="en-US" sz="1100" kern="0" dirty="0">
                    <a:solidFill>
                      <a:prstClr val="white"/>
                    </a:solidFill>
                    <a:latin typeface="Calibri"/>
                    <a:ea typeface="ＭＳ Ｐゴシック"/>
                    <a:cs typeface="Meiryo UI" pitchFamily="50" charset="-128"/>
                  </a:endParaRPr>
                </a:p>
              </p:txBody>
            </p:sp>
            <p:sp>
              <p:nvSpPr>
                <p:cNvPr id="56" name="角丸四角形 55"/>
                <p:cNvSpPr/>
                <p:nvPr/>
              </p:nvSpPr>
              <p:spPr>
                <a:xfrm>
                  <a:off x="5927632" y="1798283"/>
                  <a:ext cx="558958" cy="125297"/>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sp>
              <p:nvSpPr>
                <p:cNvPr id="57" name="角丸四角形 56"/>
                <p:cNvSpPr/>
                <p:nvPr/>
              </p:nvSpPr>
              <p:spPr>
                <a:xfrm>
                  <a:off x="3442387" y="1684734"/>
                  <a:ext cx="1639420" cy="1212734"/>
                </a:xfrm>
                <a:prstGeom prst="roundRect">
                  <a:avLst>
                    <a:gd name="adj" fmla="val 5082"/>
                  </a:avLst>
                </a:prstGeom>
                <a:solidFill>
                  <a:schemeClr val="bg1">
                    <a:lumMod val="85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00228"/>
                  <a:r>
                    <a:rPr lang="en-US" altLang="ja-JP" sz="1100" dirty="0">
                      <a:solidFill>
                        <a:prstClr val="black"/>
                      </a:solidFill>
                      <a:ea typeface="メイリオ" panose="020B0604030504040204" pitchFamily="50" charset="-128"/>
                      <a:cs typeface="メイリオ" panose="020B0604030504040204" pitchFamily="50" charset="-128"/>
                    </a:rPr>
                    <a:t>Single Audio input</a:t>
                  </a:r>
                </a:p>
                <a:p>
                  <a:pPr defTabSz="700228"/>
                  <a:endParaRPr lang="en-US" altLang="ja-JP" sz="1100" dirty="0">
                    <a:solidFill>
                      <a:prstClr val="black"/>
                    </a:solidFill>
                    <a:ea typeface="メイリオ" panose="020B0604030504040204" pitchFamily="50" charset="-128"/>
                    <a:cs typeface="メイリオ" panose="020B0604030504040204" pitchFamily="50" charset="-128"/>
                  </a:endParaRP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RM’s AUX input</a:t>
                  </a: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Frame’s audio input</a:t>
                  </a: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Frame’s inside EV</a:t>
                  </a: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PM’s audio input</a:t>
                  </a:r>
                  <a:endParaRPr lang="ja-JP" altLang="en-US" sz="1100" dirty="0">
                    <a:solidFill>
                      <a:prstClr val="black"/>
                    </a:solidFill>
                    <a:ea typeface="メイリオ" panose="020B0604030504040204" pitchFamily="50" charset="-128"/>
                    <a:cs typeface="メイリオ" panose="020B0604030504040204" pitchFamily="50" charset="-128"/>
                  </a:endParaRPr>
                </a:p>
              </p:txBody>
            </p:sp>
            <p:sp>
              <p:nvSpPr>
                <p:cNvPr id="58" name="フリーフォーム 57"/>
                <p:cNvSpPr/>
                <p:nvPr/>
              </p:nvSpPr>
              <p:spPr>
                <a:xfrm>
                  <a:off x="3046984" y="1515513"/>
                  <a:ext cx="472966" cy="0"/>
                </a:xfrm>
                <a:custGeom>
                  <a:avLst/>
                  <a:gdLst>
                    <a:gd name="connsiteX0" fmla="*/ 0 w 472966"/>
                    <a:gd name="connsiteY0" fmla="*/ 0 h 0"/>
                    <a:gd name="connsiteX1" fmla="*/ 472966 w 472966"/>
                    <a:gd name="connsiteY1" fmla="*/ 0 h 0"/>
                  </a:gdLst>
                  <a:ahLst/>
                  <a:cxnLst>
                    <a:cxn ang="0">
                      <a:pos x="connsiteX0" y="connsiteY0"/>
                    </a:cxn>
                    <a:cxn ang="0">
                      <a:pos x="connsiteX1" y="connsiteY1"/>
                    </a:cxn>
                  </a:cxnLst>
                  <a:rect l="l" t="t" r="r" b="b"/>
                  <a:pathLst>
                    <a:path w="472966">
                      <a:moveTo>
                        <a:pt x="0" y="0"/>
                      </a:moveTo>
                      <a:lnTo>
                        <a:pt x="472966" y="0"/>
                      </a:lnTo>
                    </a:path>
                  </a:pathLst>
                </a:custGeom>
                <a:noFill/>
                <a:ln w="19050">
                  <a:solidFill>
                    <a:schemeClr val="bg1">
                      <a:lumMod val="50000"/>
                    </a:schemeClr>
                  </a:solidFill>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defTabSz="700228"/>
                  <a:endParaRPr lang="ja-JP" altLang="en-US" sz="1100" dirty="0">
                    <a:solidFill>
                      <a:prstClr val="white"/>
                    </a:solidFill>
                  </a:endParaRPr>
                </a:p>
              </p:txBody>
            </p:sp>
            <p:grpSp>
              <p:nvGrpSpPr>
                <p:cNvPr id="59" name="グループ化 58"/>
                <p:cNvGrpSpPr/>
                <p:nvPr/>
              </p:nvGrpSpPr>
              <p:grpSpPr>
                <a:xfrm>
                  <a:off x="5309037" y="2279163"/>
                  <a:ext cx="1031556" cy="340853"/>
                  <a:chOff x="5813093" y="3035624"/>
                  <a:chExt cx="1031556" cy="340853"/>
                </a:xfrm>
              </p:grpSpPr>
              <p:sp>
                <p:nvSpPr>
                  <p:cNvPr id="60" name="角丸四角形 59"/>
                  <p:cNvSpPr/>
                  <p:nvPr/>
                </p:nvSpPr>
                <p:spPr>
                  <a:xfrm>
                    <a:off x="5813093" y="3035624"/>
                    <a:ext cx="855151"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38100" h="12700"/>
                  </a:sp3d>
                </p:spPr>
                <p:txBody>
                  <a:bodyPr lIns="36000" tIns="0" rIns="36000" bIns="0" rtlCol="0" anchor="ctr"/>
                  <a:lstStyle/>
                  <a:p>
                    <a:pP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p>
                  <a:p>
                    <a:pP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Patterns</a:t>
                    </a:r>
                    <a:endParaRPr kumimoji="0" lang="ja-JP" altLang="en-US" sz="1100" kern="0" dirty="0">
                      <a:solidFill>
                        <a:prstClr val="white"/>
                      </a:solidFill>
                      <a:latin typeface="Calibri"/>
                      <a:ea typeface="ＭＳ Ｐゴシック"/>
                      <a:cs typeface="Meiryo UI" pitchFamily="50" charset="-128"/>
                    </a:endParaRPr>
                  </a:p>
                </p:txBody>
              </p:sp>
              <p:sp>
                <p:nvSpPr>
                  <p:cNvPr id="61" name="角丸四角形 60"/>
                  <p:cNvSpPr/>
                  <p:nvPr/>
                </p:nvSpPr>
                <p:spPr>
                  <a:xfrm>
                    <a:off x="6422107" y="3084748"/>
                    <a:ext cx="419954" cy="125297"/>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36000" rIns="36000" bIns="0" rtlCol="0" anchor="ctr"/>
                  <a:lstStyle/>
                  <a:p>
                    <a:pPr algn="ct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endParaRPr kumimoji="0" lang="ja-JP" altLang="en-US" sz="1100" kern="0" dirty="0">
                      <a:solidFill>
                        <a:prstClr val="white"/>
                      </a:solidFill>
                      <a:latin typeface="Calibri"/>
                      <a:ea typeface="ＭＳ Ｐゴシック"/>
                      <a:cs typeface="Meiryo UI" pitchFamily="50" charset="-128"/>
                    </a:endParaRPr>
                  </a:p>
                </p:txBody>
              </p:sp>
              <p:sp>
                <p:nvSpPr>
                  <p:cNvPr id="62" name="角丸四角形 61"/>
                  <p:cNvSpPr/>
                  <p:nvPr/>
                </p:nvSpPr>
                <p:spPr>
                  <a:xfrm>
                    <a:off x="6424695" y="3201592"/>
                    <a:ext cx="419954" cy="125297"/>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36000" rIns="36000" bIns="0" rtlCol="0" anchor="ctr"/>
                  <a:lstStyle/>
                  <a:p>
                    <a:pPr algn="ct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endParaRPr kumimoji="0" lang="ja-JP" altLang="en-US" sz="1100" kern="0" dirty="0">
                      <a:solidFill>
                        <a:prstClr val="white"/>
                      </a:solidFill>
                      <a:latin typeface="Calibri"/>
                      <a:ea typeface="ＭＳ Ｐゴシック"/>
                      <a:cs typeface="Meiryo UI" pitchFamily="50" charset="-128"/>
                    </a:endParaRPr>
                  </a:p>
                </p:txBody>
              </p:sp>
            </p:grpSp>
          </p:grpSp>
          <p:sp>
            <p:nvSpPr>
              <p:cNvPr id="52" name="角丸四角形 51"/>
              <p:cNvSpPr/>
              <p:nvPr/>
            </p:nvSpPr>
            <p:spPr>
              <a:xfrm>
                <a:off x="4976338" y="3229633"/>
                <a:ext cx="315517" cy="70727"/>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grpSp>
        <p:sp>
          <p:nvSpPr>
            <p:cNvPr id="49" name="正方形/長方形 48"/>
            <p:cNvSpPr/>
            <p:nvPr/>
          </p:nvSpPr>
          <p:spPr>
            <a:xfrm>
              <a:off x="7241179" y="3896919"/>
              <a:ext cx="305496" cy="77079"/>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prstClr val="white"/>
                  </a:solidFill>
                </a:rPr>
                <a:t> BGM</a:t>
              </a:r>
              <a:endParaRPr lang="ja-JP" altLang="en-US" sz="900" dirty="0">
                <a:solidFill>
                  <a:prstClr val="white"/>
                </a:solidFill>
              </a:endParaRPr>
            </a:p>
          </p:txBody>
        </p:sp>
        <p:sp>
          <p:nvSpPr>
            <p:cNvPr id="50" name="正方形/長方形 49"/>
            <p:cNvSpPr/>
            <p:nvPr/>
          </p:nvSpPr>
          <p:spPr>
            <a:xfrm>
              <a:off x="6974828" y="3897356"/>
              <a:ext cx="305496" cy="7707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srgbClr val="5F5F5F"/>
                  </a:solidFill>
                </a:rPr>
                <a:t> Type</a:t>
              </a:r>
              <a:endParaRPr lang="ja-JP" altLang="en-US" sz="900" dirty="0">
                <a:solidFill>
                  <a:srgbClr val="5F5F5F"/>
                </a:solidFill>
              </a:endParaRPr>
            </a:p>
          </p:txBody>
        </p:sp>
      </p:grpSp>
      <p:sp>
        <p:nvSpPr>
          <p:cNvPr id="18" name="正方形/長方形 17"/>
          <p:cNvSpPr/>
          <p:nvPr/>
        </p:nvSpPr>
        <p:spPr>
          <a:xfrm>
            <a:off x="4083384" y="1987004"/>
            <a:ext cx="2428870" cy="400110"/>
          </a:xfrm>
          <a:prstGeom prst="rect">
            <a:avLst/>
          </a:prstGeom>
        </p:spPr>
        <p:txBody>
          <a:bodyPr wrap="none">
            <a:spAutoFit/>
          </a:bodyPr>
          <a:lstStyle/>
          <a:p>
            <a:r>
              <a:rPr lang="en-US" altLang="ja-JP" sz="2000" b="1" dirty="0">
                <a:solidFill>
                  <a:srgbClr val="F79646">
                    <a:lumMod val="75000"/>
                  </a:srgbClr>
                </a:solidFill>
                <a:latin typeface="Calibri"/>
              </a:rPr>
              <a:t>&lt;Audio in, Inside EV&gt;</a:t>
            </a:r>
            <a:endParaRPr lang="ja-JP" altLang="en-US" sz="2000" dirty="0">
              <a:solidFill>
                <a:srgbClr val="F79646">
                  <a:lumMod val="75000"/>
                </a:srgbClr>
              </a:solidFill>
            </a:endParaRPr>
          </a:p>
        </p:txBody>
      </p:sp>
      <p:sp>
        <p:nvSpPr>
          <p:cNvPr id="19" name="正方形/長方形 18"/>
          <p:cNvSpPr/>
          <p:nvPr/>
        </p:nvSpPr>
        <p:spPr>
          <a:xfrm>
            <a:off x="1660489" y="2702380"/>
            <a:ext cx="841897" cy="415498"/>
          </a:xfrm>
          <a:prstGeom prst="rect">
            <a:avLst/>
          </a:prstGeom>
        </p:spPr>
        <p:txBody>
          <a:bodyPr wrap="none">
            <a:spAutoFit/>
          </a:bodyPr>
          <a:lstStyle/>
          <a:p>
            <a:r>
              <a:rPr lang="en-US" altLang="ja-JP" sz="2000" b="1" dirty="0">
                <a:solidFill>
                  <a:srgbClr val="F79646">
                    <a:lumMod val="75000"/>
                  </a:srgbClr>
                </a:solidFill>
                <a:latin typeface="Calibri"/>
              </a:rPr>
              <a:t>&lt;RM&gt;</a:t>
            </a:r>
            <a:endParaRPr lang="ja-JP" altLang="en-US" sz="2000" dirty="0">
              <a:solidFill>
                <a:srgbClr val="F79646">
                  <a:lumMod val="75000"/>
                </a:srgbClr>
              </a:solidFill>
            </a:endParaRPr>
          </a:p>
        </p:txBody>
      </p:sp>
      <p:pic>
        <p:nvPicPr>
          <p:cNvPr id="20"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762847" y="4600103"/>
            <a:ext cx="1278567" cy="120441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1" name="Picture 4"/>
          <p:cNvPicPr>
            <a:picLocks noChangeAspect="1" noChangeArrowheads="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472869" y="2419052"/>
            <a:ext cx="764505" cy="76097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22" name="グループ化 21"/>
          <p:cNvGrpSpPr/>
          <p:nvPr/>
        </p:nvGrpSpPr>
        <p:grpSpPr>
          <a:xfrm>
            <a:off x="3101185" y="6753480"/>
            <a:ext cx="873530" cy="288723"/>
            <a:chOff x="2051720" y="4488343"/>
            <a:chExt cx="582286" cy="192403"/>
          </a:xfrm>
        </p:grpSpPr>
        <p:sp>
          <p:nvSpPr>
            <p:cNvPr id="45" name="角丸四角形 44"/>
            <p:cNvSpPr/>
            <p:nvPr/>
          </p:nvSpPr>
          <p:spPr>
            <a:xfrm>
              <a:off x="2051720" y="4488343"/>
              <a:ext cx="482710" cy="19240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38100" h="12700"/>
            </a:sp3d>
          </p:spPr>
          <p:txBody>
            <a:bodyPr lIns="36000" tIns="0" rIns="36000" bIns="0" rtlCol="0" anchor="ctr"/>
            <a:lstStyle/>
            <a:p>
              <a:pP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p>
            <a:p>
              <a:pP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Pattern</a:t>
              </a:r>
              <a:endParaRPr kumimoji="0" lang="ja-JP" altLang="en-US" sz="1100" kern="0" dirty="0">
                <a:solidFill>
                  <a:prstClr val="white"/>
                </a:solidFill>
                <a:latin typeface="Calibri"/>
                <a:ea typeface="ＭＳ Ｐゴシック"/>
                <a:cs typeface="Meiryo UI" pitchFamily="50" charset="-128"/>
              </a:endParaRPr>
            </a:p>
          </p:txBody>
        </p:sp>
        <p:sp>
          <p:nvSpPr>
            <p:cNvPr id="46" name="角丸四角形 45"/>
            <p:cNvSpPr/>
            <p:nvPr/>
          </p:nvSpPr>
          <p:spPr>
            <a:xfrm>
              <a:off x="2395492" y="4516071"/>
              <a:ext cx="237053" cy="70727"/>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36000" rIns="36000" bIns="0" rtlCol="0" anchor="ctr"/>
            <a:lstStyle/>
            <a:p>
              <a:pPr algn="ct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endParaRPr kumimoji="0" lang="ja-JP" altLang="en-US" sz="1100" kern="0" dirty="0">
                <a:solidFill>
                  <a:prstClr val="white"/>
                </a:solidFill>
                <a:latin typeface="Calibri"/>
                <a:ea typeface="ＭＳ Ｐゴシック"/>
                <a:cs typeface="Meiryo UI" pitchFamily="50" charset="-128"/>
              </a:endParaRPr>
            </a:p>
          </p:txBody>
        </p:sp>
        <p:sp>
          <p:nvSpPr>
            <p:cNvPr id="47" name="角丸四角形 46"/>
            <p:cNvSpPr/>
            <p:nvPr/>
          </p:nvSpPr>
          <p:spPr>
            <a:xfrm>
              <a:off x="2396953" y="4582028"/>
              <a:ext cx="237053" cy="70727"/>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36000" rIns="36000" bIns="0" rtlCol="0" anchor="ctr"/>
            <a:lstStyle/>
            <a:p>
              <a:pPr algn="ct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endParaRPr kumimoji="0" lang="ja-JP" altLang="en-US" sz="1100" kern="0" dirty="0">
                <a:solidFill>
                  <a:prstClr val="white"/>
                </a:solidFill>
                <a:latin typeface="Calibri"/>
                <a:ea typeface="ＭＳ Ｐゴシック"/>
                <a:cs typeface="Meiryo UI" pitchFamily="50" charset="-128"/>
              </a:endParaRPr>
            </a:p>
          </p:txBody>
        </p:sp>
      </p:grpSp>
      <p:sp>
        <p:nvSpPr>
          <p:cNvPr id="23" name="角丸四角形 22"/>
          <p:cNvSpPr/>
          <p:nvPr/>
        </p:nvSpPr>
        <p:spPr>
          <a:xfrm>
            <a:off x="3118335" y="6130320"/>
            <a:ext cx="473330" cy="106134"/>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grpSp>
        <p:nvGrpSpPr>
          <p:cNvPr id="24" name="グループ化 23"/>
          <p:cNvGrpSpPr/>
          <p:nvPr/>
        </p:nvGrpSpPr>
        <p:grpSpPr>
          <a:xfrm>
            <a:off x="3104310" y="6309548"/>
            <a:ext cx="1015121" cy="371790"/>
            <a:chOff x="2231242" y="4142643"/>
            <a:chExt cx="676669" cy="247758"/>
          </a:xfrm>
        </p:grpSpPr>
        <p:sp>
          <p:nvSpPr>
            <p:cNvPr id="42" name="角丸四角形 41"/>
            <p:cNvSpPr/>
            <p:nvPr/>
          </p:nvSpPr>
          <p:spPr>
            <a:xfrm>
              <a:off x="2231242" y="4142643"/>
              <a:ext cx="482710" cy="247758"/>
            </a:xfrm>
            <a:prstGeom prst="roundRect">
              <a:avLst>
                <a:gd name="adj" fmla="val 14967"/>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ctr"/>
            <a:lstStyle/>
            <a:p>
              <a:pP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 </a:t>
              </a:r>
            </a:p>
            <a:p>
              <a:pP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Pattern</a:t>
              </a:r>
              <a:endParaRPr kumimoji="0" lang="ja-JP" altLang="en-US" sz="1100" kern="0" dirty="0">
                <a:solidFill>
                  <a:prstClr val="white"/>
                </a:solidFill>
                <a:latin typeface="Calibri"/>
                <a:ea typeface="ＭＳ Ｐゴシック"/>
                <a:cs typeface="Meiryo UI" pitchFamily="50" charset="-128"/>
              </a:endParaRPr>
            </a:p>
          </p:txBody>
        </p:sp>
        <p:sp>
          <p:nvSpPr>
            <p:cNvPr id="43" name="角丸四角形 42"/>
            <p:cNvSpPr/>
            <p:nvPr/>
          </p:nvSpPr>
          <p:spPr>
            <a:xfrm>
              <a:off x="2592394" y="4198456"/>
              <a:ext cx="315517" cy="70727"/>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sp>
          <p:nvSpPr>
            <p:cNvPr id="44" name="角丸四角形 43"/>
            <p:cNvSpPr/>
            <p:nvPr/>
          </p:nvSpPr>
          <p:spPr>
            <a:xfrm>
              <a:off x="2592169" y="4273269"/>
              <a:ext cx="315517" cy="70727"/>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grpSp>
      <p:sp>
        <p:nvSpPr>
          <p:cNvPr id="27" name="角丸四角形 26"/>
          <p:cNvSpPr/>
          <p:nvPr/>
        </p:nvSpPr>
        <p:spPr>
          <a:xfrm>
            <a:off x="2561003" y="5660589"/>
            <a:ext cx="490170" cy="123849"/>
          </a:xfrm>
          <a:prstGeom prst="roundRect">
            <a:avLst/>
          </a:prstGeom>
          <a:solidFill>
            <a:srgbClr val="55695D"/>
          </a:solidFill>
          <a:ln/>
        </p:spPr>
        <p:style>
          <a:lnRef idx="0">
            <a:schemeClr val="accent6"/>
          </a:lnRef>
          <a:fillRef idx="3">
            <a:schemeClr val="accent6"/>
          </a:fillRef>
          <a:effectRef idx="3">
            <a:schemeClr val="accent6"/>
          </a:effectRef>
          <a:fontRef idx="minor">
            <a:schemeClr val="lt1"/>
          </a:fontRef>
        </p:style>
        <p:txBody>
          <a:bodyPr rtlCol="0" anchor="ctr"/>
          <a:lstStyle/>
          <a:p>
            <a:pPr algn="ctr"/>
            <a:endParaRPr lang="ja-JP" altLang="en-US">
              <a:solidFill>
                <a:srgbClr val="FFFFFF"/>
              </a:solidFill>
            </a:endParaRPr>
          </a:p>
        </p:txBody>
      </p:sp>
      <p:sp>
        <p:nvSpPr>
          <p:cNvPr id="28" name="角丸四角形 27"/>
          <p:cNvSpPr/>
          <p:nvPr/>
        </p:nvSpPr>
        <p:spPr>
          <a:xfrm>
            <a:off x="2097224" y="5668342"/>
            <a:ext cx="358705" cy="123849"/>
          </a:xfrm>
          <a:prstGeom prst="roundRect">
            <a:avLst/>
          </a:prstGeom>
          <a:solidFill>
            <a:srgbClr val="5F5F5F"/>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a:solidFill>
                <a:srgbClr val="FFFFFF"/>
              </a:solidFill>
            </a:endParaRPr>
          </a:p>
        </p:txBody>
      </p:sp>
      <p:sp>
        <p:nvSpPr>
          <p:cNvPr id="29" name="テキスト ボックス 28"/>
          <p:cNvSpPr txBox="1"/>
          <p:nvPr/>
        </p:nvSpPr>
        <p:spPr>
          <a:xfrm>
            <a:off x="3625808" y="6978724"/>
            <a:ext cx="319318" cy="415498"/>
          </a:xfrm>
          <a:prstGeom prst="rect">
            <a:avLst/>
          </a:prstGeom>
          <a:noFill/>
        </p:spPr>
        <p:txBody>
          <a:bodyPr wrap="none" rtlCol="0">
            <a:spAutoFit/>
          </a:bodyPr>
          <a:lstStyle/>
          <a:p>
            <a:r>
              <a:rPr lang="en-US" altLang="ja-JP" sz="2100" dirty="0">
                <a:solidFill>
                  <a:srgbClr val="5F5F5F"/>
                </a:solidFill>
                <a:latin typeface="Calibri"/>
              </a:rPr>
              <a:t>+</a:t>
            </a:r>
            <a:endParaRPr lang="ja-JP" altLang="en-US" sz="2100" dirty="0">
              <a:solidFill>
                <a:srgbClr val="5F5F5F"/>
              </a:solidFill>
              <a:latin typeface="Calibri"/>
            </a:endParaRPr>
          </a:p>
        </p:txBody>
      </p:sp>
      <p:sp>
        <p:nvSpPr>
          <p:cNvPr id="30" name="角丸四角形 29"/>
          <p:cNvSpPr/>
          <p:nvPr/>
        </p:nvSpPr>
        <p:spPr>
          <a:xfrm>
            <a:off x="1674682" y="5915808"/>
            <a:ext cx="1158626" cy="1552105"/>
          </a:xfrm>
          <a:prstGeom prst="roundRect">
            <a:avLst>
              <a:gd name="adj" fmla="val 5935"/>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 name="テキスト ボックス 30"/>
          <p:cNvSpPr txBox="1"/>
          <p:nvPr/>
        </p:nvSpPr>
        <p:spPr>
          <a:xfrm>
            <a:off x="2645838" y="6415694"/>
            <a:ext cx="377027" cy="553998"/>
          </a:xfrm>
          <a:prstGeom prst="rect">
            <a:avLst/>
          </a:prstGeom>
          <a:noFill/>
        </p:spPr>
        <p:txBody>
          <a:bodyPr wrap="none" rtlCol="0">
            <a:spAutoFit/>
          </a:bodyPr>
          <a:lstStyle/>
          <a:p>
            <a:r>
              <a:rPr lang="en-US" altLang="ja-JP" sz="3000" b="1" dirty="0">
                <a:solidFill>
                  <a:srgbClr val="5F5F5F"/>
                </a:solidFill>
                <a:latin typeface="Calibri"/>
              </a:rPr>
              <a:t>+</a:t>
            </a:r>
            <a:endParaRPr lang="ja-JP" altLang="en-US" sz="3000" b="1" dirty="0">
              <a:solidFill>
                <a:srgbClr val="5F5F5F"/>
              </a:solidFill>
              <a:latin typeface="Calibri"/>
            </a:endParaRPr>
          </a:p>
        </p:txBody>
      </p:sp>
      <p:sp>
        <p:nvSpPr>
          <p:cNvPr id="32" name="角丸四角形 31"/>
          <p:cNvSpPr/>
          <p:nvPr/>
        </p:nvSpPr>
        <p:spPr>
          <a:xfrm>
            <a:off x="2365703" y="6999556"/>
            <a:ext cx="374778" cy="339518"/>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rIns="0" rtlCol="0" anchor="ctr"/>
          <a:lstStyle/>
          <a:p>
            <a:pPr algn="ctr"/>
            <a:r>
              <a:rPr lang="en-US" altLang="ja-JP" sz="1500" dirty="0">
                <a:solidFill>
                  <a:srgbClr val="FFFFFF"/>
                </a:solidFill>
              </a:rPr>
              <a:t>EV</a:t>
            </a:r>
            <a:endParaRPr lang="ja-JP" altLang="en-US" sz="1500" dirty="0">
              <a:solidFill>
                <a:srgbClr val="FFFFFF"/>
              </a:solidFill>
            </a:endParaRPr>
          </a:p>
        </p:txBody>
      </p:sp>
      <p:sp>
        <p:nvSpPr>
          <p:cNvPr id="33" name="正方形/長方形 32"/>
          <p:cNvSpPr/>
          <p:nvPr/>
        </p:nvSpPr>
        <p:spPr>
          <a:xfrm>
            <a:off x="1681475" y="6911564"/>
            <a:ext cx="712823" cy="461665"/>
          </a:xfrm>
          <a:prstGeom prst="rect">
            <a:avLst/>
          </a:prstGeom>
        </p:spPr>
        <p:txBody>
          <a:bodyPr wrap="none">
            <a:spAutoFit/>
          </a:bodyPr>
          <a:lstStyle/>
          <a:p>
            <a:pPr algn="r" defTabSz="7682880" fontAlgn="auto">
              <a:spcBef>
                <a:spcPts val="0"/>
              </a:spcBef>
              <a:spcAft>
                <a:spcPts val="0"/>
              </a:spcAft>
            </a:pPr>
            <a:r>
              <a:rPr lang="en-US" altLang="ja-JP" sz="1200" dirty="0">
                <a:solidFill>
                  <a:prstClr val="black"/>
                </a:solidFill>
                <a:latin typeface="Calibri"/>
                <a:ea typeface="ＭＳ Ｐゴシック"/>
              </a:rPr>
              <a:t>Inside</a:t>
            </a:r>
          </a:p>
          <a:p>
            <a:pPr algn="r" defTabSz="7682880" fontAlgn="auto">
              <a:spcBef>
                <a:spcPts val="0"/>
              </a:spcBef>
              <a:spcAft>
                <a:spcPts val="0"/>
              </a:spcAft>
            </a:pPr>
            <a:r>
              <a:rPr lang="en-US" altLang="ja-JP" sz="1200" dirty="0">
                <a:solidFill>
                  <a:prstClr val="black"/>
                </a:solidFill>
                <a:latin typeface="Calibri"/>
                <a:ea typeface="ＭＳ Ｐゴシック"/>
              </a:rPr>
              <a:t>WAV file</a:t>
            </a:r>
            <a:endParaRPr lang="ja-JP" altLang="en-US" sz="1100" dirty="0">
              <a:solidFill>
                <a:prstClr val="black"/>
              </a:solidFill>
              <a:latin typeface="Calibri"/>
              <a:ea typeface="ＭＳ Ｐゴシック"/>
            </a:endParaRPr>
          </a:p>
        </p:txBody>
      </p:sp>
      <p:pic>
        <p:nvPicPr>
          <p:cNvPr id="34" name="Picture 4"/>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t="-10205"/>
          <a:stretch/>
        </p:blipFill>
        <p:spPr bwMode="auto">
          <a:xfrm>
            <a:off x="1781642" y="6048455"/>
            <a:ext cx="580729" cy="4885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正方形/長方形 34"/>
          <p:cNvSpPr/>
          <p:nvPr/>
        </p:nvSpPr>
        <p:spPr>
          <a:xfrm>
            <a:off x="1667871" y="3206949"/>
            <a:ext cx="2415514" cy="1408658"/>
          </a:xfrm>
          <a:prstGeom prst="rect">
            <a:avLst/>
          </a:prstGeom>
        </p:spPr>
        <p:txBody>
          <a:bodyPr wrap="square">
            <a:spAutoFit/>
          </a:bodyPr>
          <a:lstStyle/>
          <a:p>
            <a:r>
              <a:rPr lang="en-US" altLang="ja-JP" sz="1700" dirty="0">
                <a:solidFill>
                  <a:srgbClr val="5F5F5F"/>
                </a:solidFill>
                <a:latin typeface="Calibri"/>
              </a:rPr>
              <a:t>- Used for </a:t>
            </a:r>
            <a:r>
              <a:rPr lang="en-US" altLang="ja-JP" sz="1700" b="1" dirty="0">
                <a:solidFill>
                  <a:srgbClr val="5F5F5F"/>
                </a:solidFill>
                <a:latin typeface="Calibri"/>
              </a:rPr>
              <a:t>Live   </a:t>
            </a:r>
          </a:p>
          <a:p>
            <a:r>
              <a:rPr lang="en-US" altLang="ja-JP" sz="1700" b="1" dirty="0">
                <a:solidFill>
                  <a:srgbClr val="5F5F5F"/>
                </a:solidFill>
                <a:latin typeface="Calibri"/>
              </a:rPr>
              <a:t>   announcement</a:t>
            </a:r>
          </a:p>
          <a:p>
            <a:r>
              <a:rPr lang="en-US" altLang="ja-JP" sz="1700" dirty="0">
                <a:solidFill>
                  <a:srgbClr val="5F5F5F"/>
                </a:solidFill>
                <a:latin typeface="Calibri"/>
              </a:rPr>
              <a:t>- Assign input contents </a:t>
            </a:r>
            <a:br>
              <a:rPr lang="en-US" altLang="ja-JP" sz="1700" dirty="0">
                <a:solidFill>
                  <a:srgbClr val="5F5F5F"/>
                </a:solidFill>
                <a:latin typeface="Calibri"/>
              </a:rPr>
            </a:br>
            <a:r>
              <a:rPr lang="en-US" altLang="ja-JP" sz="1700" dirty="0">
                <a:solidFill>
                  <a:srgbClr val="5F5F5F"/>
                </a:solidFill>
                <a:latin typeface="Calibri"/>
              </a:rPr>
              <a:t>  and Output contents </a:t>
            </a:r>
            <a:br>
              <a:rPr lang="en-US" altLang="ja-JP" sz="1700" dirty="0">
                <a:solidFill>
                  <a:srgbClr val="5F5F5F"/>
                </a:solidFill>
                <a:latin typeface="Calibri"/>
              </a:rPr>
            </a:br>
            <a:r>
              <a:rPr lang="en-US" altLang="ja-JP" sz="1700" dirty="0">
                <a:solidFill>
                  <a:srgbClr val="5F5F5F"/>
                </a:solidFill>
                <a:latin typeface="Calibri"/>
              </a:rPr>
              <a:t>  to buttons.</a:t>
            </a:r>
            <a:endParaRPr lang="ja-JP" altLang="en-US" sz="1700" dirty="0">
              <a:solidFill>
                <a:srgbClr val="5F5F5F"/>
              </a:solidFill>
              <a:latin typeface="Calibri"/>
            </a:endParaRPr>
          </a:p>
        </p:txBody>
      </p:sp>
      <p:sp>
        <p:nvSpPr>
          <p:cNvPr id="36" name="正方形/長方形 35"/>
          <p:cNvSpPr/>
          <p:nvPr/>
        </p:nvSpPr>
        <p:spPr>
          <a:xfrm>
            <a:off x="1637371" y="5806104"/>
            <a:ext cx="1243171" cy="276999"/>
          </a:xfrm>
          <a:prstGeom prst="rect">
            <a:avLst/>
          </a:prstGeom>
        </p:spPr>
        <p:txBody>
          <a:bodyPr wrap="square">
            <a:spAutoFit/>
          </a:bodyPr>
          <a:lstStyle/>
          <a:p>
            <a:r>
              <a:rPr lang="en-US" altLang="ja-JP" sz="1200" dirty="0">
                <a:solidFill>
                  <a:srgbClr val="5F5F5F"/>
                </a:solidFill>
                <a:latin typeface="Calibri"/>
              </a:rPr>
              <a:t>Input contents </a:t>
            </a:r>
            <a:endParaRPr lang="ja-JP" altLang="en-US" sz="1700" dirty="0">
              <a:solidFill>
                <a:srgbClr val="5F5F5F"/>
              </a:solidFill>
            </a:endParaRPr>
          </a:p>
        </p:txBody>
      </p:sp>
      <p:sp>
        <p:nvSpPr>
          <p:cNvPr id="37" name="正方形/長方形 36"/>
          <p:cNvSpPr/>
          <p:nvPr/>
        </p:nvSpPr>
        <p:spPr>
          <a:xfrm>
            <a:off x="2826087" y="5810921"/>
            <a:ext cx="1367489" cy="276999"/>
          </a:xfrm>
          <a:prstGeom prst="rect">
            <a:avLst/>
          </a:prstGeom>
        </p:spPr>
        <p:txBody>
          <a:bodyPr wrap="square">
            <a:spAutoFit/>
          </a:bodyPr>
          <a:lstStyle/>
          <a:p>
            <a:pPr algn="ctr"/>
            <a:r>
              <a:rPr lang="en-US" altLang="ja-JP" sz="1200" dirty="0">
                <a:solidFill>
                  <a:srgbClr val="5F5F5F"/>
                </a:solidFill>
                <a:latin typeface="Calibri"/>
              </a:rPr>
              <a:t>Output contents </a:t>
            </a:r>
            <a:endParaRPr lang="ja-JP" altLang="en-US" sz="1700" dirty="0">
              <a:solidFill>
                <a:srgbClr val="5F5F5F"/>
              </a:solidFill>
            </a:endParaRPr>
          </a:p>
        </p:txBody>
      </p:sp>
      <p:sp>
        <p:nvSpPr>
          <p:cNvPr id="38" name="フリーフォーム 37"/>
          <p:cNvSpPr/>
          <p:nvPr/>
        </p:nvSpPr>
        <p:spPr>
          <a:xfrm>
            <a:off x="2360232" y="5791341"/>
            <a:ext cx="443804" cy="661226"/>
          </a:xfrm>
          <a:custGeom>
            <a:avLst/>
            <a:gdLst>
              <a:gd name="connsiteX0" fmla="*/ 0 w 295835"/>
              <a:gd name="connsiteY0" fmla="*/ 423582 h 423582"/>
              <a:gd name="connsiteX1" fmla="*/ 121023 w 295835"/>
              <a:gd name="connsiteY1" fmla="*/ 423582 h 423582"/>
              <a:gd name="connsiteX2" fmla="*/ 295835 w 295835"/>
              <a:gd name="connsiteY2" fmla="*/ 262218 h 423582"/>
              <a:gd name="connsiteX3" fmla="*/ 295835 w 295835"/>
              <a:gd name="connsiteY3" fmla="*/ 0 h 423582"/>
            </a:gdLst>
            <a:ahLst/>
            <a:cxnLst>
              <a:cxn ang="0">
                <a:pos x="connsiteX0" y="connsiteY0"/>
              </a:cxn>
              <a:cxn ang="0">
                <a:pos x="connsiteX1" y="connsiteY1"/>
              </a:cxn>
              <a:cxn ang="0">
                <a:pos x="connsiteX2" y="connsiteY2"/>
              </a:cxn>
              <a:cxn ang="0">
                <a:pos x="connsiteX3" y="connsiteY3"/>
              </a:cxn>
            </a:cxnLst>
            <a:rect l="l" t="t" r="r" b="b"/>
            <a:pathLst>
              <a:path w="295835" h="423582">
                <a:moveTo>
                  <a:pt x="0" y="423582"/>
                </a:moveTo>
                <a:lnTo>
                  <a:pt x="121023" y="423582"/>
                </a:lnTo>
                <a:lnTo>
                  <a:pt x="295835" y="262218"/>
                </a:lnTo>
                <a:lnTo>
                  <a:pt x="295835" y="0"/>
                </a:lnTo>
              </a:path>
            </a:pathLst>
          </a:custGeom>
          <a:ln w="12700">
            <a:headEnd type="oval" w="sm" len="sm"/>
            <a:tailEnd type="oval" w="sm" len="sm"/>
          </a:ln>
        </p:spPr>
        <p:style>
          <a:lnRef idx="2">
            <a:schemeClr val="accent6"/>
          </a:lnRef>
          <a:fillRef idx="0">
            <a:schemeClr val="accent6"/>
          </a:fillRef>
          <a:effectRef idx="1">
            <a:schemeClr val="accent6"/>
          </a:effectRef>
          <a:fontRef idx="minor">
            <a:schemeClr val="tx1"/>
          </a:fontRef>
        </p:style>
        <p:txBody>
          <a:bodyPr rtlCol="0" anchor="ctr"/>
          <a:lstStyle/>
          <a:p>
            <a:pPr algn="ctr"/>
            <a:endParaRPr lang="ja-JP" altLang="en-US">
              <a:solidFill>
                <a:srgbClr val="5F5F5F"/>
              </a:solidFill>
            </a:endParaRPr>
          </a:p>
        </p:txBody>
      </p:sp>
      <p:sp>
        <p:nvSpPr>
          <p:cNvPr id="39" name="フリーフォーム 38"/>
          <p:cNvSpPr/>
          <p:nvPr/>
        </p:nvSpPr>
        <p:spPr>
          <a:xfrm>
            <a:off x="2592220" y="5583498"/>
            <a:ext cx="282421" cy="1413606"/>
          </a:xfrm>
          <a:custGeom>
            <a:avLst/>
            <a:gdLst>
              <a:gd name="connsiteX0" fmla="*/ 0 w 188259"/>
              <a:gd name="connsiteY0" fmla="*/ 1075765 h 1075765"/>
              <a:gd name="connsiteX1" fmla="*/ 0 w 188259"/>
              <a:gd name="connsiteY1" fmla="*/ 746312 h 1075765"/>
              <a:gd name="connsiteX2" fmla="*/ 188259 w 188259"/>
              <a:gd name="connsiteY2" fmla="*/ 558053 h 1075765"/>
              <a:gd name="connsiteX3" fmla="*/ 188259 w 188259"/>
              <a:gd name="connsiteY3" fmla="*/ 0 h 1075765"/>
              <a:gd name="connsiteX0" fmla="*/ 0 w 188259"/>
              <a:gd name="connsiteY0" fmla="*/ 938605 h 938605"/>
              <a:gd name="connsiteX1" fmla="*/ 0 w 188259"/>
              <a:gd name="connsiteY1" fmla="*/ 609152 h 938605"/>
              <a:gd name="connsiteX2" fmla="*/ 188259 w 188259"/>
              <a:gd name="connsiteY2" fmla="*/ 420893 h 938605"/>
              <a:gd name="connsiteX3" fmla="*/ 188259 w 188259"/>
              <a:gd name="connsiteY3" fmla="*/ 0 h 938605"/>
            </a:gdLst>
            <a:ahLst/>
            <a:cxnLst>
              <a:cxn ang="0">
                <a:pos x="connsiteX0" y="connsiteY0"/>
              </a:cxn>
              <a:cxn ang="0">
                <a:pos x="connsiteX1" y="connsiteY1"/>
              </a:cxn>
              <a:cxn ang="0">
                <a:pos x="connsiteX2" y="connsiteY2"/>
              </a:cxn>
              <a:cxn ang="0">
                <a:pos x="connsiteX3" y="connsiteY3"/>
              </a:cxn>
            </a:cxnLst>
            <a:rect l="l" t="t" r="r" b="b"/>
            <a:pathLst>
              <a:path w="188259" h="938605">
                <a:moveTo>
                  <a:pt x="0" y="938605"/>
                </a:moveTo>
                <a:lnTo>
                  <a:pt x="0" y="609152"/>
                </a:lnTo>
                <a:lnTo>
                  <a:pt x="188259" y="420893"/>
                </a:lnTo>
                <a:lnTo>
                  <a:pt x="188259" y="0"/>
                </a:lnTo>
              </a:path>
            </a:pathLst>
          </a:custGeom>
          <a:ln w="12700">
            <a:headEnd type="oval" w="sm" len="sm"/>
            <a:tailEnd type="oval" w="sm" len="sm"/>
          </a:ln>
        </p:spPr>
        <p:style>
          <a:lnRef idx="2">
            <a:schemeClr val="accent6"/>
          </a:lnRef>
          <a:fillRef idx="0">
            <a:schemeClr val="accent6"/>
          </a:fillRef>
          <a:effectRef idx="1">
            <a:schemeClr val="accent6"/>
          </a:effectRef>
          <a:fontRef idx="minor">
            <a:schemeClr val="tx1"/>
          </a:fontRef>
        </p:style>
        <p:txBody>
          <a:bodyPr rtlCol="0" anchor="ctr"/>
          <a:lstStyle/>
          <a:p>
            <a:pPr algn="ctr"/>
            <a:endParaRPr lang="ja-JP" altLang="en-US">
              <a:solidFill>
                <a:srgbClr val="5F5F5F"/>
              </a:solidFill>
            </a:endParaRPr>
          </a:p>
        </p:txBody>
      </p:sp>
      <p:sp>
        <p:nvSpPr>
          <p:cNvPr id="40" name="角丸四角形 39"/>
          <p:cNvSpPr/>
          <p:nvPr/>
        </p:nvSpPr>
        <p:spPr>
          <a:xfrm>
            <a:off x="2801874" y="4572660"/>
            <a:ext cx="210234" cy="771900"/>
          </a:xfrm>
          <a:prstGeom prst="roundRect">
            <a:avLst/>
          </a:prstGeom>
          <a:noFill/>
          <a:ln w="12700"/>
          <a:effectLst>
            <a:outerShdw blurRad="50800" dist="38100" dir="8100000" algn="tr"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ja-JP" altLang="en-US">
              <a:solidFill>
                <a:srgbClr val="5F5F5F"/>
              </a:solidFill>
            </a:endParaRPr>
          </a:p>
        </p:txBody>
      </p:sp>
      <p:sp>
        <p:nvSpPr>
          <p:cNvPr id="41" name="フリーフォーム 40"/>
          <p:cNvSpPr/>
          <p:nvPr/>
        </p:nvSpPr>
        <p:spPr>
          <a:xfrm>
            <a:off x="3011010" y="5221085"/>
            <a:ext cx="260634" cy="665500"/>
          </a:xfrm>
          <a:custGeom>
            <a:avLst/>
            <a:gdLst>
              <a:gd name="connsiteX0" fmla="*/ 0 w 173736"/>
              <a:gd name="connsiteY0" fmla="*/ 0 h 443484"/>
              <a:gd name="connsiteX1" fmla="*/ 173736 w 173736"/>
              <a:gd name="connsiteY1" fmla="*/ 123444 h 443484"/>
              <a:gd name="connsiteX2" fmla="*/ 173736 w 173736"/>
              <a:gd name="connsiteY2" fmla="*/ 443484 h 443484"/>
            </a:gdLst>
            <a:ahLst/>
            <a:cxnLst>
              <a:cxn ang="0">
                <a:pos x="connsiteX0" y="connsiteY0"/>
              </a:cxn>
              <a:cxn ang="0">
                <a:pos x="connsiteX1" y="connsiteY1"/>
              </a:cxn>
              <a:cxn ang="0">
                <a:pos x="connsiteX2" y="connsiteY2"/>
              </a:cxn>
            </a:cxnLst>
            <a:rect l="l" t="t" r="r" b="b"/>
            <a:pathLst>
              <a:path w="173736" h="443484">
                <a:moveTo>
                  <a:pt x="0" y="0"/>
                </a:moveTo>
                <a:lnTo>
                  <a:pt x="173736" y="123444"/>
                </a:lnTo>
                <a:lnTo>
                  <a:pt x="173736" y="443484"/>
                </a:lnTo>
              </a:path>
            </a:pathLst>
          </a:custGeom>
          <a:ln w="12700">
            <a:tailEnd type="oval" w="sm" len="sm"/>
          </a:ln>
        </p:spPr>
        <p:style>
          <a:lnRef idx="2">
            <a:schemeClr val="accent6"/>
          </a:lnRef>
          <a:fillRef idx="0">
            <a:schemeClr val="accent6"/>
          </a:fillRef>
          <a:effectRef idx="1">
            <a:schemeClr val="accent6"/>
          </a:effectRef>
          <a:fontRef idx="minor">
            <a:schemeClr val="tx1"/>
          </a:fontRef>
        </p:style>
        <p:txBody>
          <a:bodyPr rtlCol="0" anchor="ctr"/>
          <a:lstStyle/>
          <a:p>
            <a:pPr algn="ctr"/>
            <a:endParaRPr lang="ja-JP" altLang="en-US">
              <a:solidFill>
                <a:srgbClr val="5F5F5F"/>
              </a:solidFill>
            </a:endParaRPr>
          </a:p>
        </p:txBody>
      </p:sp>
      <p:sp>
        <p:nvSpPr>
          <p:cNvPr id="13" name="正方形/長方形 12"/>
          <p:cNvSpPr/>
          <p:nvPr/>
        </p:nvSpPr>
        <p:spPr>
          <a:xfrm>
            <a:off x="8911259" y="1433006"/>
            <a:ext cx="3868943" cy="553998"/>
          </a:xfrm>
          <a:prstGeom prst="rect">
            <a:avLst/>
          </a:prstGeom>
        </p:spPr>
        <p:txBody>
          <a:bodyPr wrap="none">
            <a:spAutoFit/>
          </a:bodyPr>
          <a:lstStyle/>
          <a:p>
            <a:r>
              <a:rPr lang="en-US" altLang="ja-JP" sz="3000" b="1" dirty="0">
                <a:solidFill>
                  <a:srgbClr val="00B050"/>
                </a:solidFill>
                <a:latin typeface="Calibri"/>
              </a:rPr>
              <a:t>Base Pattern </a:t>
            </a:r>
            <a:r>
              <a:rPr lang="en-US" altLang="ja-JP" sz="3000" b="1" dirty="0">
                <a:solidFill>
                  <a:schemeClr val="bg1">
                    <a:lumMod val="50000"/>
                  </a:schemeClr>
                </a:solidFill>
                <a:latin typeface="Calibri"/>
              </a:rPr>
              <a:t>broadcast</a:t>
            </a:r>
            <a:endParaRPr lang="ja-JP" altLang="en-US" sz="3000" dirty="0">
              <a:solidFill>
                <a:schemeClr val="bg1">
                  <a:lumMod val="50000"/>
                </a:schemeClr>
              </a:solidFill>
            </a:endParaRPr>
          </a:p>
        </p:txBody>
      </p:sp>
      <p:sp>
        <p:nvSpPr>
          <p:cNvPr id="74" name="角丸四角形 73"/>
          <p:cNvSpPr/>
          <p:nvPr userDrawn="1"/>
        </p:nvSpPr>
        <p:spPr>
          <a:xfrm>
            <a:off x="6210647" y="6558633"/>
            <a:ext cx="1341675" cy="1027265"/>
          </a:xfrm>
          <a:prstGeom prst="roundRect">
            <a:avLst>
              <a:gd name="adj" fmla="val 5265"/>
            </a:avLst>
          </a:prstGeom>
          <a:solidFill>
            <a:schemeClr val="bg1">
              <a:lumMod val="85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00228"/>
            <a:r>
              <a:rPr lang="en-US" altLang="ja-JP" sz="1100" dirty="0">
                <a:solidFill>
                  <a:prstClr val="black"/>
                </a:solidFill>
                <a:ea typeface="メイリオ" panose="020B0604030504040204" pitchFamily="50" charset="-128"/>
                <a:cs typeface="メイリオ" panose="020B0604030504040204" pitchFamily="50" charset="-128"/>
              </a:rPr>
              <a:t>Single Audio input</a:t>
            </a:r>
          </a:p>
          <a:p>
            <a:pPr defTabSz="700228"/>
            <a:endParaRPr lang="en-US" altLang="ja-JP" sz="1100" dirty="0">
              <a:solidFill>
                <a:prstClr val="black"/>
              </a:solidFill>
              <a:ea typeface="メイリオ" panose="020B0604030504040204" pitchFamily="50" charset="-128"/>
              <a:cs typeface="メイリオ" panose="020B0604030504040204" pitchFamily="50" charset="-128"/>
            </a:endParaRP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RM’s AUX input</a:t>
            </a: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Frame’s audio input</a:t>
            </a: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Frame’s inside EV</a:t>
            </a: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PM’s audio input</a:t>
            </a:r>
            <a:endParaRPr lang="ja-JP" altLang="en-US" sz="1100" dirty="0">
              <a:solidFill>
                <a:prstClr val="black"/>
              </a:solidFill>
              <a:ea typeface="メイリオ" panose="020B0604030504040204" pitchFamily="50" charset="-128"/>
              <a:cs typeface="メイリオ" panose="020B0604030504040204" pitchFamily="50" charset="-128"/>
            </a:endParaRPr>
          </a:p>
        </p:txBody>
      </p:sp>
      <p:sp>
        <p:nvSpPr>
          <p:cNvPr id="75" name="正方形/長方形 74"/>
          <p:cNvSpPr/>
          <p:nvPr userDrawn="1"/>
        </p:nvSpPr>
        <p:spPr>
          <a:xfrm>
            <a:off x="6975391" y="6774046"/>
            <a:ext cx="458297" cy="115666"/>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prstClr val="white"/>
                </a:solidFill>
              </a:rPr>
              <a:t> BGM</a:t>
            </a:r>
            <a:endParaRPr lang="ja-JP" altLang="en-US" sz="900" dirty="0">
              <a:solidFill>
                <a:prstClr val="white"/>
              </a:solidFill>
            </a:endParaRPr>
          </a:p>
        </p:txBody>
      </p:sp>
      <p:sp>
        <p:nvSpPr>
          <p:cNvPr id="76" name="正方形/長方形 75"/>
          <p:cNvSpPr/>
          <p:nvPr userDrawn="1"/>
        </p:nvSpPr>
        <p:spPr>
          <a:xfrm>
            <a:off x="6511565" y="6774864"/>
            <a:ext cx="458299" cy="116193"/>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prstClr val="white"/>
                </a:solidFill>
              </a:rPr>
              <a:t>General</a:t>
            </a:r>
            <a:endParaRPr lang="ja-JP" altLang="en-US" sz="900" dirty="0">
              <a:solidFill>
                <a:prstClr val="white"/>
              </a:solidFill>
            </a:endParaRPr>
          </a:p>
        </p:txBody>
      </p:sp>
      <p:sp>
        <p:nvSpPr>
          <p:cNvPr id="77" name="正方形/長方形 76"/>
          <p:cNvSpPr/>
          <p:nvPr userDrawn="1"/>
        </p:nvSpPr>
        <p:spPr>
          <a:xfrm>
            <a:off x="6138232" y="6777715"/>
            <a:ext cx="458297" cy="1156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srgbClr val="5F5F5F"/>
                </a:solidFill>
              </a:rPr>
              <a:t> Type</a:t>
            </a:r>
            <a:endParaRPr lang="ja-JP" altLang="en-US" sz="900" dirty="0">
              <a:solidFill>
                <a:srgbClr val="5F5F5F"/>
              </a:solidFill>
            </a:endParaRPr>
          </a:p>
        </p:txBody>
      </p:sp>
      <p:grpSp>
        <p:nvGrpSpPr>
          <p:cNvPr id="78" name="グループ化 77">
            <a:extLst>
              <a:ext uri="{FF2B5EF4-FFF2-40B4-BE49-F238E27FC236}">
                <a16:creationId xmlns:a16="http://schemas.microsoft.com/office/drawing/2014/main" id="{1348EEA7-9177-4742-B836-A9B6B998C271}"/>
              </a:ext>
            </a:extLst>
          </p:cNvPr>
          <p:cNvGrpSpPr/>
          <p:nvPr userDrawn="1"/>
        </p:nvGrpSpPr>
        <p:grpSpPr>
          <a:xfrm>
            <a:off x="3162789" y="7137583"/>
            <a:ext cx="520917" cy="190787"/>
            <a:chOff x="2231242" y="4142643"/>
            <a:chExt cx="676669" cy="247758"/>
          </a:xfrm>
        </p:grpSpPr>
        <p:sp>
          <p:nvSpPr>
            <p:cNvPr id="79" name="角丸四角形 41">
              <a:extLst>
                <a:ext uri="{FF2B5EF4-FFF2-40B4-BE49-F238E27FC236}">
                  <a16:creationId xmlns:a16="http://schemas.microsoft.com/office/drawing/2014/main" id="{03AEBEF8-63C9-41C6-94BA-87E2CD193EA5}"/>
                </a:ext>
              </a:extLst>
            </p:cNvPr>
            <p:cNvSpPr/>
            <p:nvPr/>
          </p:nvSpPr>
          <p:spPr>
            <a:xfrm>
              <a:off x="2231242" y="4142643"/>
              <a:ext cx="482710" cy="247758"/>
            </a:xfrm>
            <a:prstGeom prst="roundRect">
              <a:avLst>
                <a:gd name="adj" fmla="val 14967"/>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38100" h="19050"/>
            </a:sp3d>
          </p:spPr>
          <p:txBody>
            <a:bodyPr lIns="36000" tIns="0" rIns="36000" bIns="0" rtlCol="0" anchor="ctr"/>
            <a:lstStyle/>
            <a:p>
              <a:pPr defTabSz="1369493" fontAlgn="auto">
                <a:spcBef>
                  <a:spcPts val="0"/>
                </a:spcBef>
                <a:spcAft>
                  <a:spcPts val="0"/>
                </a:spcAft>
              </a:pPr>
              <a:r>
                <a:rPr kumimoji="0" lang="en-US" altLang="zh-CN" sz="500" kern="0" dirty="0">
                  <a:solidFill>
                    <a:prstClr val="white"/>
                  </a:solidFill>
                  <a:latin typeface="Calibri"/>
                  <a:ea typeface="宋体"/>
                  <a:cs typeface="Meiryo UI" pitchFamily="50" charset="-128"/>
                </a:rPr>
                <a:t>Zone </a:t>
              </a:r>
            </a:p>
            <a:p>
              <a:pPr defTabSz="1369493" fontAlgn="auto">
                <a:spcBef>
                  <a:spcPts val="0"/>
                </a:spcBef>
                <a:spcAft>
                  <a:spcPts val="0"/>
                </a:spcAft>
              </a:pPr>
              <a:r>
                <a:rPr kumimoji="0" lang="en-US" altLang="zh-CN" sz="500" kern="0" dirty="0">
                  <a:solidFill>
                    <a:prstClr val="white"/>
                  </a:solidFill>
                  <a:latin typeface="Calibri"/>
                  <a:ea typeface="宋体"/>
                  <a:cs typeface="Meiryo UI" pitchFamily="50" charset="-128"/>
                </a:rPr>
                <a:t>Pattern</a:t>
              </a:r>
              <a:endParaRPr kumimoji="0" lang="ja-JP" altLang="en-US" sz="500" kern="0" dirty="0">
                <a:solidFill>
                  <a:prstClr val="white"/>
                </a:solidFill>
                <a:latin typeface="Calibri"/>
                <a:ea typeface="ＭＳ Ｐゴシック"/>
                <a:cs typeface="Meiryo UI" pitchFamily="50" charset="-128"/>
              </a:endParaRPr>
            </a:p>
          </p:txBody>
        </p:sp>
        <p:sp>
          <p:nvSpPr>
            <p:cNvPr id="80" name="角丸四角形 42">
              <a:extLst>
                <a:ext uri="{FF2B5EF4-FFF2-40B4-BE49-F238E27FC236}">
                  <a16:creationId xmlns:a16="http://schemas.microsoft.com/office/drawing/2014/main" id="{55A21B05-B0A4-4F39-9AD7-82CD8E99273D}"/>
                </a:ext>
              </a:extLst>
            </p:cNvPr>
            <p:cNvSpPr/>
            <p:nvPr/>
          </p:nvSpPr>
          <p:spPr>
            <a:xfrm>
              <a:off x="2592394" y="4198456"/>
              <a:ext cx="315517" cy="70727"/>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500" kern="0" dirty="0">
                  <a:solidFill>
                    <a:prstClr val="white"/>
                  </a:solidFill>
                  <a:latin typeface="Calibri"/>
                  <a:ea typeface="宋体"/>
                  <a:cs typeface="Meiryo UI" pitchFamily="50" charset="-128"/>
                </a:rPr>
                <a:t>Zone</a:t>
              </a:r>
              <a:endParaRPr kumimoji="0" lang="ja-JP" altLang="en-US" sz="500" kern="0" dirty="0">
                <a:solidFill>
                  <a:prstClr val="white"/>
                </a:solidFill>
                <a:latin typeface="Calibri"/>
                <a:ea typeface="ＭＳ Ｐゴシック"/>
                <a:cs typeface="Meiryo UI" pitchFamily="50" charset="-128"/>
              </a:endParaRPr>
            </a:p>
          </p:txBody>
        </p:sp>
        <p:sp>
          <p:nvSpPr>
            <p:cNvPr id="81" name="角丸四角形 43">
              <a:extLst>
                <a:ext uri="{FF2B5EF4-FFF2-40B4-BE49-F238E27FC236}">
                  <a16:creationId xmlns:a16="http://schemas.microsoft.com/office/drawing/2014/main" id="{43CA21FE-1312-45FF-BF50-C9F50BC21832}"/>
                </a:ext>
              </a:extLst>
            </p:cNvPr>
            <p:cNvSpPr/>
            <p:nvPr/>
          </p:nvSpPr>
          <p:spPr>
            <a:xfrm>
              <a:off x="2592169" y="4273269"/>
              <a:ext cx="315517" cy="70727"/>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500" kern="0" dirty="0">
                  <a:solidFill>
                    <a:prstClr val="white"/>
                  </a:solidFill>
                  <a:latin typeface="Calibri"/>
                  <a:ea typeface="宋体"/>
                  <a:cs typeface="Meiryo UI" pitchFamily="50" charset="-128"/>
                </a:rPr>
                <a:t>Zone</a:t>
              </a:r>
              <a:endParaRPr kumimoji="0" lang="ja-JP" altLang="en-US" sz="500" kern="0" dirty="0">
                <a:solidFill>
                  <a:prstClr val="white"/>
                </a:solidFill>
                <a:latin typeface="Calibri"/>
                <a:ea typeface="ＭＳ Ｐゴシック"/>
                <a:cs typeface="Meiryo UI" pitchFamily="50" charset="-128"/>
              </a:endParaRPr>
            </a:p>
          </p:txBody>
        </p:sp>
      </p:grpSp>
      <p:grpSp>
        <p:nvGrpSpPr>
          <p:cNvPr id="82" name="グループ化 81">
            <a:extLst>
              <a:ext uri="{FF2B5EF4-FFF2-40B4-BE49-F238E27FC236}">
                <a16:creationId xmlns:a16="http://schemas.microsoft.com/office/drawing/2014/main" id="{1E32595D-7AAF-4846-BB4D-FB802F78203E}"/>
              </a:ext>
            </a:extLst>
          </p:cNvPr>
          <p:cNvGrpSpPr/>
          <p:nvPr userDrawn="1"/>
        </p:nvGrpSpPr>
        <p:grpSpPr>
          <a:xfrm>
            <a:off x="3878847" y="7137160"/>
            <a:ext cx="520917" cy="190787"/>
            <a:chOff x="2231242" y="4142643"/>
            <a:chExt cx="676669" cy="247758"/>
          </a:xfrm>
        </p:grpSpPr>
        <p:sp>
          <p:nvSpPr>
            <p:cNvPr id="83" name="角丸四角形 41">
              <a:extLst>
                <a:ext uri="{FF2B5EF4-FFF2-40B4-BE49-F238E27FC236}">
                  <a16:creationId xmlns:a16="http://schemas.microsoft.com/office/drawing/2014/main" id="{CC9D31B3-8074-4FE4-902F-DF3A60F77DD0}"/>
                </a:ext>
              </a:extLst>
            </p:cNvPr>
            <p:cNvSpPr/>
            <p:nvPr/>
          </p:nvSpPr>
          <p:spPr>
            <a:xfrm>
              <a:off x="2231242" y="4142643"/>
              <a:ext cx="482710" cy="247758"/>
            </a:xfrm>
            <a:prstGeom prst="roundRect">
              <a:avLst>
                <a:gd name="adj" fmla="val 14967"/>
              </a:avLst>
            </a:prstGeom>
            <a:solidFill>
              <a:srgbClr val="888888"/>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38100" h="19050"/>
            </a:sp3d>
          </p:spPr>
          <p:txBody>
            <a:bodyPr lIns="36000" tIns="0" rIns="36000" bIns="0" rtlCol="0" anchor="ctr"/>
            <a:lstStyle/>
            <a:p>
              <a:pPr defTabSz="1369493" fontAlgn="auto">
                <a:spcBef>
                  <a:spcPts val="0"/>
                </a:spcBef>
                <a:spcAft>
                  <a:spcPts val="0"/>
                </a:spcAft>
              </a:pPr>
              <a:r>
                <a:rPr kumimoji="0" lang="en-US" altLang="zh-CN" sz="500" kern="0" dirty="0">
                  <a:solidFill>
                    <a:prstClr val="white"/>
                  </a:solidFill>
                  <a:latin typeface="Calibri"/>
                  <a:ea typeface="宋体"/>
                  <a:cs typeface="Meiryo UI" pitchFamily="50" charset="-128"/>
                </a:rPr>
                <a:t>CO </a:t>
              </a:r>
            </a:p>
            <a:p>
              <a:pPr defTabSz="1369493" fontAlgn="auto">
                <a:spcBef>
                  <a:spcPts val="0"/>
                </a:spcBef>
                <a:spcAft>
                  <a:spcPts val="0"/>
                </a:spcAft>
              </a:pPr>
              <a:r>
                <a:rPr kumimoji="0" lang="en-US" altLang="zh-CN" sz="500" kern="0" dirty="0">
                  <a:solidFill>
                    <a:prstClr val="white"/>
                  </a:solidFill>
                  <a:latin typeface="Calibri"/>
                  <a:ea typeface="宋体"/>
                  <a:cs typeface="Meiryo UI" pitchFamily="50" charset="-128"/>
                </a:rPr>
                <a:t>Pattern</a:t>
              </a:r>
              <a:endParaRPr kumimoji="0" lang="ja-JP" altLang="en-US" sz="500" kern="0" dirty="0">
                <a:solidFill>
                  <a:prstClr val="white"/>
                </a:solidFill>
                <a:latin typeface="Calibri"/>
                <a:ea typeface="ＭＳ Ｐゴシック"/>
                <a:cs typeface="Meiryo UI" pitchFamily="50" charset="-128"/>
              </a:endParaRPr>
            </a:p>
          </p:txBody>
        </p:sp>
        <p:sp>
          <p:nvSpPr>
            <p:cNvPr id="84" name="角丸四角形 42">
              <a:extLst>
                <a:ext uri="{FF2B5EF4-FFF2-40B4-BE49-F238E27FC236}">
                  <a16:creationId xmlns:a16="http://schemas.microsoft.com/office/drawing/2014/main" id="{3610E8C4-2A5C-483C-B475-42BB79B9C0ED}"/>
                </a:ext>
              </a:extLst>
            </p:cNvPr>
            <p:cNvSpPr/>
            <p:nvPr/>
          </p:nvSpPr>
          <p:spPr>
            <a:xfrm>
              <a:off x="2592394" y="4198456"/>
              <a:ext cx="315517" cy="70727"/>
            </a:xfrm>
            <a:prstGeom prst="roundRect">
              <a:avLst/>
            </a:prstGeom>
            <a:solidFill>
              <a:schemeClr val="bg1">
                <a:lumMod val="65000"/>
              </a:schemeClr>
            </a:solidFill>
            <a:ln w="12700" cap="flat" cmpd="sng" algn="ctr">
              <a:solidFill>
                <a:srgbClr val="666666"/>
              </a:solidFill>
              <a:prstDash val="solid"/>
            </a:ln>
            <a:effectLst/>
          </p:spPr>
          <p:txBody>
            <a:bodyPr lIns="36000" tIns="0" rIns="36000" bIns="0" rtlCol="0" anchor="ctr"/>
            <a:lstStyle/>
            <a:p>
              <a:pPr algn="ctr" defTabSz="1369493" fontAlgn="auto">
                <a:spcBef>
                  <a:spcPts val="0"/>
                </a:spcBef>
                <a:spcAft>
                  <a:spcPts val="0"/>
                </a:spcAft>
              </a:pPr>
              <a:r>
                <a:rPr kumimoji="0" lang="en-US" altLang="zh-CN" sz="500" kern="0" dirty="0">
                  <a:solidFill>
                    <a:prstClr val="white"/>
                  </a:solidFill>
                  <a:latin typeface="Calibri"/>
                  <a:ea typeface="宋体"/>
                  <a:cs typeface="Meiryo UI" pitchFamily="50" charset="-128"/>
                </a:rPr>
                <a:t>CO</a:t>
              </a:r>
              <a:endParaRPr kumimoji="0" lang="ja-JP" altLang="en-US" sz="500" kern="0" dirty="0">
                <a:solidFill>
                  <a:prstClr val="white"/>
                </a:solidFill>
                <a:latin typeface="Calibri"/>
                <a:ea typeface="ＭＳ Ｐゴシック"/>
                <a:cs typeface="Meiryo UI" pitchFamily="50" charset="-128"/>
              </a:endParaRPr>
            </a:p>
          </p:txBody>
        </p:sp>
        <p:sp>
          <p:nvSpPr>
            <p:cNvPr id="85" name="角丸四角形 43">
              <a:extLst>
                <a:ext uri="{FF2B5EF4-FFF2-40B4-BE49-F238E27FC236}">
                  <a16:creationId xmlns:a16="http://schemas.microsoft.com/office/drawing/2014/main" id="{73668FE8-2EB0-400C-B964-899392D10C5D}"/>
                </a:ext>
              </a:extLst>
            </p:cNvPr>
            <p:cNvSpPr/>
            <p:nvPr/>
          </p:nvSpPr>
          <p:spPr>
            <a:xfrm>
              <a:off x="2592169" y="4273269"/>
              <a:ext cx="315517" cy="70727"/>
            </a:xfrm>
            <a:prstGeom prst="roundRect">
              <a:avLst/>
            </a:prstGeom>
            <a:solidFill>
              <a:schemeClr val="bg1">
                <a:lumMod val="65000"/>
              </a:schemeClr>
            </a:solidFill>
            <a:ln w="12700" cap="flat" cmpd="sng" algn="ctr">
              <a:solidFill>
                <a:srgbClr val="666666"/>
              </a:solidFill>
              <a:prstDash val="solid"/>
            </a:ln>
            <a:effectLst/>
          </p:spPr>
          <p:txBody>
            <a:bodyPr lIns="36000" tIns="0" rIns="36000" bIns="0" rtlCol="0" anchor="ctr"/>
            <a:lstStyle/>
            <a:p>
              <a:pPr algn="ctr" defTabSz="1369493" fontAlgn="auto">
                <a:spcBef>
                  <a:spcPts val="0"/>
                </a:spcBef>
                <a:spcAft>
                  <a:spcPts val="0"/>
                </a:spcAft>
              </a:pPr>
              <a:r>
                <a:rPr kumimoji="0" lang="en-US" altLang="zh-CN" sz="500" kern="0" dirty="0">
                  <a:solidFill>
                    <a:prstClr val="white"/>
                  </a:solidFill>
                  <a:latin typeface="Calibri"/>
                  <a:ea typeface="宋体"/>
                  <a:cs typeface="Meiryo UI" pitchFamily="50" charset="-128"/>
                </a:rPr>
                <a:t>CO</a:t>
              </a:r>
              <a:endParaRPr kumimoji="0" lang="ja-JP" altLang="en-US" sz="500" kern="0" dirty="0">
                <a:solidFill>
                  <a:prstClr val="white"/>
                </a:solidFill>
                <a:latin typeface="Calibri"/>
                <a:ea typeface="ＭＳ Ｐゴシック"/>
                <a:cs typeface="Meiryo UI" pitchFamily="50" charset="-128"/>
              </a:endParaRPr>
            </a:p>
          </p:txBody>
        </p:sp>
      </p:grpSp>
    </p:spTree>
    <p:extLst>
      <p:ext uri="{BB962C8B-B14F-4D97-AF65-F5344CB8AC3E}">
        <p14:creationId xmlns:p14="http://schemas.microsoft.com/office/powerpoint/2010/main" val="20625349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Emg Bro">
    <p:spTree>
      <p:nvGrpSpPr>
        <p:cNvPr id="1" name=""/>
        <p:cNvGrpSpPr/>
        <p:nvPr/>
      </p:nvGrpSpPr>
      <p:grpSpPr>
        <a:xfrm>
          <a:off x="0" y="0"/>
          <a:ext cx="0" cy="0"/>
          <a:chOff x="0" y="0"/>
          <a:chExt cx="0" cy="0"/>
        </a:xfrm>
      </p:grpSpPr>
      <p:sp>
        <p:nvSpPr>
          <p:cNvPr id="96" name="正方形/長方形 95"/>
          <p:cNvSpPr/>
          <p:nvPr userDrawn="1"/>
        </p:nvSpPr>
        <p:spPr>
          <a:xfrm>
            <a:off x="2969912" y="1410940"/>
            <a:ext cx="3590470" cy="553998"/>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C00000"/>
                </a:solidFill>
                <a:effectLst/>
                <a:uLnTx/>
                <a:uFillTx/>
                <a:latin typeface="Calibri"/>
                <a:ea typeface="ＭＳ Ｐゴシック" pitchFamily="50" charset="-128"/>
                <a:cs typeface="+mn-cs"/>
              </a:rPr>
              <a:t>Emergency</a:t>
            </a: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rPr>
              <a:t> </a:t>
            </a:r>
            <a:r>
              <a:rPr kumimoji="1" lang="en-US" altLang="ja-JP" sz="3000" b="1" i="0" u="none" strike="noStrike" kern="1200" cap="none" spc="0" normalizeH="0" baseline="0" noProof="0" dirty="0">
                <a:ln>
                  <a:noFill/>
                </a:ln>
                <a:solidFill>
                  <a:srgbClr val="FFFFFF">
                    <a:lumMod val="50000"/>
                  </a:srgbClr>
                </a:solidFill>
                <a:effectLst/>
                <a:uLnTx/>
                <a:uFillTx/>
                <a:latin typeface="Calibri"/>
                <a:ea typeface="ＭＳ Ｐゴシック" pitchFamily="50" charset="-128"/>
                <a:cs typeface="+mn-cs"/>
              </a:rPr>
              <a:t>broadcast</a:t>
            </a:r>
            <a:endParaRPr kumimoji="1" lang="ja-JP" altLang="en-US" sz="3000" b="0" i="0" u="none" strike="noStrike" kern="1200" cap="none" spc="0" normalizeH="0" baseline="0" noProof="0" dirty="0">
              <a:ln>
                <a:noFill/>
              </a:ln>
              <a:solidFill>
                <a:srgbClr val="FFFFFF">
                  <a:lumMod val="50000"/>
                </a:srgbClr>
              </a:solidFill>
              <a:effectLst/>
              <a:uLnTx/>
              <a:uFillTx/>
              <a:latin typeface="Meiryo UI" pitchFamily="50" charset="-128"/>
              <a:ea typeface="ＭＳ Ｐゴシック" pitchFamily="50" charset="-128"/>
              <a:cs typeface="+mn-cs"/>
            </a:endParaRPr>
          </a:p>
        </p:txBody>
      </p:sp>
      <p:sp>
        <p:nvSpPr>
          <p:cNvPr id="2" name="正方形/長方形 1">
            <a:extLst>
              <a:ext uri="{FF2B5EF4-FFF2-40B4-BE49-F238E27FC236}">
                <a16:creationId xmlns:a16="http://schemas.microsoft.com/office/drawing/2014/main" id="{051A9053-CFAB-44F8-9BA4-3E2C139B04B6}"/>
              </a:ext>
            </a:extLst>
          </p:cNvPr>
          <p:cNvSpPr/>
          <p:nvPr userDrawn="1"/>
        </p:nvSpPr>
        <p:spPr>
          <a:xfrm>
            <a:off x="2969912" y="3645250"/>
            <a:ext cx="10545946" cy="3958378"/>
          </a:xfrm>
          <a:prstGeom prst="rect">
            <a:avLst/>
          </a:prstGeom>
          <a:solidFill>
            <a:srgbClr val="FCE8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正方形/長方形 6"/>
          <p:cNvSpPr/>
          <p:nvPr userDrawn="1"/>
        </p:nvSpPr>
        <p:spPr>
          <a:xfrm>
            <a:off x="8466838" y="2000471"/>
            <a:ext cx="5049020" cy="1426517"/>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dirty="0"/>
          </a:p>
        </p:txBody>
      </p:sp>
      <p:sp>
        <p:nvSpPr>
          <p:cNvPr id="10" name="正方形/長方形 9"/>
          <p:cNvSpPr/>
          <p:nvPr userDrawn="1"/>
        </p:nvSpPr>
        <p:spPr>
          <a:xfrm>
            <a:off x="2906845" y="2563068"/>
            <a:ext cx="5356268" cy="923358"/>
          </a:xfrm>
          <a:prstGeom prst="rect">
            <a:avLst/>
          </a:prstGeom>
        </p:spPr>
        <p:txBody>
          <a:bodyPr wrap="square" lIns="137187" tIns="68594" rIns="137187" bIns="68594">
            <a:spAutoFit/>
          </a:bodyPr>
          <a:lstStyle/>
          <a:p>
            <a:r>
              <a:rPr lang="en-US" altLang="ja-JP" dirty="0">
                <a:solidFill>
                  <a:srgbClr val="5F5F5F"/>
                </a:solidFill>
                <a:latin typeface="Calibri"/>
              </a:rPr>
              <a:t>- Used for </a:t>
            </a:r>
            <a:r>
              <a:rPr lang="en-US" altLang="ja-JP" b="1" dirty="0">
                <a:solidFill>
                  <a:srgbClr val="5F5F5F"/>
                </a:solidFill>
                <a:latin typeface="Calibri"/>
              </a:rPr>
              <a:t>emergency situation</a:t>
            </a:r>
          </a:p>
          <a:p>
            <a:r>
              <a:rPr lang="en-US" altLang="ja-JP" sz="1700" dirty="0">
                <a:solidFill>
                  <a:srgbClr val="5F5F5F"/>
                </a:solidFill>
                <a:latin typeface="Calibri"/>
              </a:rPr>
              <a:t>- Broadcasted from </a:t>
            </a:r>
            <a:r>
              <a:rPr lang="en-US" altLang="ja-JP" sz="1700" b="1" dirty="0">
                <a:solidFill>
                  <a:srgbClr val="5F5F5F"/>
                </a:solidFill>
                <a:latin typeface="Calibri"/>
              </a:rPr>
              <a:t>RM </a:t>
            </a:r>
            <a:r>
              <a:rPr lang="en-US" altLang="ja-JP" sz="1700" dirty="0">
                <a:solidFill>
                  <a:srgbClr val="5F5F5F"/>
                </a:solidFill>
                <a:latin typeface="Calibri"/>
              </a:rPr>
              <a:t>set as “emergency” or </a:t>
            </a:r>
            <a:r>
              <a:rPr lang="en-US" altLang="ja-JP" sz="1700" b="1" dirty="0">
                <a:solidFill>
                  <a:srgbClr val="5F5F5F"/>
                </a:solidFill>
                <a:latin typeface="Calibri"/>
              </a:rPr>
              <a:t>Frame’s EV</a:t>
            </a:r>
            <a:endParaRPr lang="en-US" altLang="ja-JP" sz="1600" b="1" dirty="0">
              <a:solidFill>
                <a:srgbClr val="5F5F5F"/>
              </a:solidFill>
              <a:latin typeface="Calibri"/>
            </a:endParaRPr>
          </a:p>
          <a:p>
            <a:r>
              <a:rPr lang="en-US" altLang="ja-JP" sz="1600" dirty="0">
                <a:solidFill>
                  <a:srgbClr val="5F5F5F"/>
                </a:solidFill>
                <a:latin typeface="Calibri"/>
              </a:rPr>
              <a:t>- Contact output for </a:t>
            </a:r>
            <a:r>
              <a:rPr lang="en-US" altLang="ja-JP" sz="1600" b="1" dirty="0">
                <a:solidFill>
                  <a:srgbClr val="5F5F5F"/>
                </a:solidFill>
                <a:latin typeface="Calibri"/>
              </a:rPr>
              <a:t>Attenuator bypass control</a:t>
            </a:r>
            <a:endParaRPr lang="ja-JP" altLang="en-US" sz="1600" b="1" dirty="0">
              <a:solidFill>
                <a:srgbClr val="5F5F5F"/>
              </a:solidFill>
              <a:latin typeface="Calibri"/>
            </a:endParaRPr>
          </a:p>
        </p:txBody>
      </p:sp>
      <p:grpSp>
        <p:nvGrpSpPr>
          <p:cNvPr id="11" name="グループ化 10"/>
          <p:cNvGrpSpPr/>
          <p:nvPr userDrawn="1"/>
        </p:nvGrpSpPr>
        <p:grpSpPr>
          <a:xfrm>
            <a:off x="3210952" y="5262682"/>
            <a:ext cx="1597133" cy="873590"/>
            <a:chOff x="1177904" y="2427114"/>
            <a:chExt cx="1714602" cy="1134453"/>
          </a:xfrm>
        </p:grpSpPr>
        <p:sp>
          <p:nvSpPr>
            <p:cNvPr id="12" name="角丸四角形 11"/>
            <p:cNvSpPr/>
            <p:nvPr/>
          </p:nvSpPr>
          <p:spPr>
            <a:xfrm>
              <a:off x="1177907" y="2427114"/>
              <a:ext cx="865610" cy="167997"/>
            </a:xfrm>
            <a:prstGeom prst="roundRect">
              <a:avLst/>
            </a:prstGeom>
            <a:solidFill>
              <a:srgbClr val="FFFF00"/>
            </a:solidFill>
            <a:ln>
              <a:noFill/>
            </a:ln>
          </p:spPr>
          <p:style>
            <a:lnRef idx="2">
              <a:schemeClr val="accent6">
                <a:shade val="50000"/>
              </a:schemeClr>
            </a:lnRef>
            <a:fillRef idx="1">
              <a:schemeClr val="accent6"/>
            </a:fillRef>
            <a:effectRef idx="0">
              <a:schemeClr val="accent6"/>
            </a:effectRef>
            <a:fontRef idx="minor">
              <a:schemeClr val="lt1"/>
            </a:fontRef>
          </p:style>
          <p:txBody>
            <a:bodyPr lIns="0" rIns="0" rtlCol="0" anchor="ctr"/>
            <a:lstStyle/>
            <a:p>
              <a:pPr algn="ctr"/>
              <a:r>
                <a:rPr lang="en-US" altLang="ja-JP" sz="1200" dirty="0">
                  <a:solidFill>
                    <a:schemeClr val="tx1"/>
                  </a:solidFill>
                </a:rPr>
                <a:t>Ph1: Alert</a:t>
              </a:r>
              <a:endParaRPr lang="ja-JP" altLang="en-US" sz="1200" dirty="0">
                <a:solidFill>
                  <a:schemeClr val="tx1"/>
                </a:solidFill>
              </a:endParaRPr>
            </a:p>
          </p:txBody>
        </p:sp>
        <p:sp>
          <p:nvSpPr>
            <p:cNvPr id="13" name="下矢印 12"/>
            <p:cNvSpPr/>
            <p:nvPr/>
          </p:nvSpPr>
          <p:spPr>
            <a:xfrm>
              <a:off x="1517607" y="2645667"/>
              <a:ext cx="178532" cy="162586"/>
            </a:xfrm>
            <a:prstGeom prst="downArrow">
              <a:avLst/>
            </a:prstGeom>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p>
          </p:txBody>
        </p:sp>
        <p:sp>
          <p:nvSpPr>
            <p:cNvPr id="14" name="角丸四角形 13"/>
            <p:cNvSpPr/>
            <p:nvPr/>
          </p:nvSpPr>
          <p:spPr>
            <a:xfrm>
              <a:off x="1177904" y="2869642"/>
              <a:ext cx="865615" cy="203771"/>
            </a:xfrm>
            <a:prstGeom prst="roundRect">
              <a:avLst/>
            </a:prstGeom>
            <a:solidFill>
              <a:srgbClr val="FFC000"/>
            </a:solidFill>
            <a:ln>
              <a:noFill/>
            </a:ln>
          </p:spPr>
          <p:style>
            <a:lnRef idx="2">
              <a:schemeClr val="accent6">
                <a:shade val="50000"/>
              </a:schemeClr>
            </a:lnRef>
            <a:fillRef idx="1">
              <a:schemeClr val="accent6"/>
            </a:fillRef>
            <a:effectRef idx="0">
              <a:schemeClr val="accent6"/>
            </a:effectRef>
            <a:fontRef idx="minor">
              <a:schemeClr val="lt1"/>
            </a:fontRef>
          </p:style>
          <p:txBody>
            <a:bodyPr lIns="0" tIns="0" rIns="0" bIns="0" rtlCol="0" anchor="ctr"/>
            <a:lstStyle/>
            <a:p>
              <a:pPr algn="ctr"/>
              <a:r>
                <a:rPr lang="en-US" altLang="ja-JP" sz="1200" dirty="0">
                  <a:solidFill>
                    <a:schemeClr val="tx1"/>
                  </a:solidFill>
                </a:rPr>
                <a:t>Ph2: Evac.</a:t>
              </a:r>
              <a:endParaRPr lang="ja-JP" altLang="en-US" sz="1200" dirty="0">
                <a:solidFill>
                  <a:schemeClr val="tx1"/>
                </a:solidFill>
              </a:endParaRPr>
            </a:p>
          </p:txBody>
        </p:sp>
        <p:sp>
          <p:nvSpPr>
            <p:cNvPr id="15" name="角丸四角形 14"/>
            <p:cNvSpPr/>
            <p:nvPr/>
          </p:nvSpPr>
          <p:spPr>
            <a:xfrm>
              <a:off x="1177904" y="3357796"/>
              <a:ext cx="865614" cy="203771"/>
            </a:xfrm>
            <a:prstGeom prst="roundRect">
              <a:avLst/>
            </a:prstGeom>
            <a:solidFill>
              <a:srgbClr val="FFC000"/>
            </a:solidFill>
            <a:ln>
              <a:noFill/>
            </a:ln>
          </p:spPr>
          <p:style>
            <a:lnRef idx="2">
              <a:schemeClr val="accent6">
                <a:shade val="50000"/>
              </a:schemeClr>
            </a:lnRef>
            <a:fillRef idx="1">
              <a:schemeClr val="accent6"/>
            </a:fillRef>
            <a:effectRef idx="0">
              <a:schemeClr val="accent6"/>
            </a:effectRef>
            <a:fontRef idx="minor">
              <a:schemeClr val="lt1"/>
            </a:fontRef>
          </p:style>
          <p:txBody>
            <a:bodyPr lIns="0" tIns="0" rIns="0" bIns="0" rtlCol="0" anchor="ctr"/>
            <a:lstStyle/>
            <a:p>
              <a:pPr algn="ctr"/>
              <a:r>
                <a:rPr lang="en-US" altLang="ja-JP" sz="1200" dirty="0">
                  <a:solidFill>
                    <a:schemeClr val="tx1"/>
                  </a:solidFill>
                </a:rPr>
                <a:t>Ph3: Evac</a:t>
              </a:r>
              <a:endParaRPr lang="ja-JP" altLang="en-US" sz="1200" dirty="0">
                <a:solidFill>
                  <a:schemeClr val="tx1"/>
                </a:solidFill>
              </a:endParaRPr>
            </a:p>
          </p:txBody>
        </p:sp>
        <p:sp>
          <p:nvSpPr>
            <p:cNvPr id="16" name="下矢印 15"/>
            <p:cNvSpPr/>
            <p:nvPr/>
          </p:nvSpPr>
          <p:spPr>
            <a:xfrm>
              <a:off x="1517608" y="3117858"/>
              <a:ext cx="178532" cy="172490"/>
            </a:xfrm>
            <a:prstGeom prst="downArrow">
              <a:avLst/>
            </a:prstGeom>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p>
          </p:txBody>
        </p:sp>
        <p:sp>
          <p:nvSpPr>
            <p:cNvPr id="17" name="角丸四角形 16"/>
            <p:cNvSpPr/>
            <p:nvPr/>
          </p:nvSpPr>
          <p:spPr>
            <a:xfrm>
              <a:off x="2026898" y="3165796"/>
              <a:ext cx="865608" cy="184797"/>
            </a:xfrm>
            <a:prstGeom prst="roundRect">
              <a:avLst/>
            </a:prstGeom>
            <a:solidFill>
              <a:schemeClr val="bg1"/>
            </a:solidFill>
            <a:ln w="3175">
              <a:solidFill>
                <a:schemeClr val="bg1">
                  <a:lumMod val="75000"/>
                </a:schemeClr>
              </a:solidFill>
            </a:ln>
          </p:spPr>
          <p:style>
            <a:lnRef idx="2">
              <a:schemeClr val="accent6">
                <a:shade val="50000"/>
              </a:schemeClr>
            </a:lnRef>
            <a:fillRef idx="1">
              <a:schemeClr val="accent6"/>
            </a:fillRef>
            <a:effectRef idx="0">
              <a:schemeClr val="accent6"/>
            </a:effectRef>
            <a:fontRef idx="minor">
              <a:schemeClr val="lt1"/>
            </a:fontRef>
          </p:style>
          <p:txBody>
            <a:bodyPr lIns="0" rIns="0" rtlCol="0" anchor="ctr"/>
            <a:lstStyle/>
            <a:p>
              <a:pPr algn="ctr"/>
              <a:r>
                <a:rPr lang="en-US" altLang="ja-JP" sz="1200" dirty="0">
                  <a:solidFill>
                    <a:schemeClr val="tx1"/>
                  </a:solidFill>
                </a:rPr>
                <a:t>Restoration</a:t>
              </a:r>
              <a:endParaRPr lang="ja-JP" altLang="en-US" sz="1200" dirty="0">
                <a:solidFill>
                  <a:schemeClr val="tx1"/>
                </a:solidFill>
              </a:endParaRPr>
            </a:p>
          </p:txBody>
        </p:sp>
        <p:sp>
          <p:nvSpPr>
            <p:cNvPr id="18" name="フリーフォーム 17"/>
            <p:cNvSpPr/>
            <p:nvPr/>
          </p:nvSpPr>
          <p:spPr>
            <a:xfrm>
              <a:off x="1882628" y="2649916"/>
              <a:ext cx="562671" cy="495649"/>
            </a:xfrm>
            <a:custGeom>
              <a:avLst/>
              <a:gdLst>
                <a:gd name="connsiteX0" fmla="*/ 0 w 994689"/>
                <a:gd name="connsiteY0" fmla="*/ 0 h 294392"/>
                <a:gd name="connsiteX1" fmla="*/ 71368 w 994689"/>
                <a:gd name="connsiteY1" fmla="*/ 66907 h 294392"/>
                <a:gd name="connsiteX2" fmla="*/ 642311 w 994689"/>
                <a:gd name="connsiteY2" fmla="*/ 98130 h 294392"/>
                <a:gd name="connsiteX3" fmla="*/ 990229 w 994689"/>
                <a:gd name="connsiteY3" fmla="*/ 160577 h 294392"/>
                <a:gd name="connsiteX4" fmla="*/ 994689 w 994689"/>
                <a:gd name="connsiteY4" fmla="*/ 294392 h 29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689" h="294392">
                  <a:moveTo>
                    <a:pt x="0" y="0"/>
                  </a:moveTo>
                  <a:lnTo>
                    <a:pt x="71368" y="66907"/>
                  </a:lnTo>
                  <a:lnTo>
                    <a:pt x="642311" y="98130"/>
                  </a:lnTo>
                  <a:lnTo>
                    <a:pt x="990229" y="160577"/>
                  </a:lnTo>
                  <a:lnTo>
                    <a:pt x="994689" y="294392"/>
                  </a:lnTo>
                </a:path>
              </a:pathLst>
            </a:custGeom>
            <a:noFill/>
            <a:ln w="1905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p>
          </p:txBody>
        </p:sp>
      </p:grpSp>
      <p:sp>
        <p:nvSpPr>
          <p:cNvPr id="19" name="正方形/長方形 18"/>
          <p:cNvSpPr/>
          <p:nvPr userDrawn="1"/>
        </p:nvSpPr>
        <p:spPr>
          <a:xfrm>
            <a:off x="8242853" y="5391496"/>
            <a:ext cx="3590243" cy="1446578"/>
          </a:xfrm>
          <a:prstGeom prst="rect">
            <a:avLst/>
          </a:prstGeom>
        </p:spPr>
        <p:txBody>
          <a:bodyPr wrap="square" lIns="137187" tIns="68594" rIns="137187" bIns="68594">
            <a:spAutoFit/>
          </a:bodyPr>
          <a:lstStyle/>
          <a:p>
            <a:r>
              <a:rPr lang="en-US" altLang="ja-JP" sz="1700" dirty="0">
                <a:solidFill>
                  <a:srgbClr val="5F5F5F"/>
                </a:solidFill>
                <a:latin typeface="Calibri"/>
              </a:rPr>
              <a:t>- Emergency broadcast </a:t>
            </a:r>
            <a:br>
              <a:rPr lang="en-US" altLang="ja-JP" sz="1700" dirty="0">
                <a:solidFill>
                  <a:srgbClr val="5F5F5F"/>
                </a:solidFill>
                <a:latin typeface="Calibri"/>
              </a:rPr>
            </a:br>
            <a:r>
              <a:rPr lang="en-US" altLang="ja-JP" sz="1700" dirty="0">
                <a:solidFill>
                  <a:srgbClr val="5F5F5F"/>
                </a:solidFill>
                <a:latin typeface="Calibri"/>
              </a:rPr>
              <a:t>   is consists of </a:t>
            </a:r>
          </a:p>
          <a:p>
            <a:r>
              <a:rPr lang="en-US" altLang="ja-JP" sz="1700" dirty="0">
                <a:solidFill>
                  <a:srgbClr val="5F5F5F"/>
                </a:solidFill>
                <a:latin typeface="Calibri"/>
              </a:rPr>
              <a:t>    “</a:t>
            </a:r>
            <a:r>
              <a:rPr lang="en-US" altLang="ja-JP" sz="1700" b="1" dirty="0">
                <a:solidFill>
                  <a:srgbClr val="5F5F5F"/>
                </a:solidFill>
                <a:latin typeface="Calibri"/>
              </a:rPr>
              <a:t>Emergency sequence</a:t>
            </a:r>
            <a:r>
              <a:rPr lang="en-US" altLang="ja-JP" sz="1700" dirty="0">
                <a:solidFill>
                  <a:srgbClr val="5F5F5F"/>
                </a:solidFill>
                <a:latin typeface="Calibri"/>
              </a:rPr>
              <a:t>” </a:t>
            </a:r>
          </a:p>
          <a:p>
            <a:r>
              <a:rPr lang="en-US" altLang="ja-JP" sz="1700" dirty="0">
                <a:solidFill>
                  <a:srgbClr val="5F5F5F"/>
                </a:solidFill>
                <a:latin typeface="Calibri"/>
              </a:rPr>
              <a:t>     and </a:t>
            </a:r>
          </a:p>
          <a:p>
            <a:r>
              <a:rPr lang="en-US" altLang="ja-JP" sz="1700" dirty="0">
                <a:solidFill>
                  <a:srgbClr val="5F5F5F"/>
                </a:solidFill>
                <a:latin typeface="Calibri"/>
              </a:rPr>
              <a:t>    “</a:t>
            </a:r>
            <a:r>
              <a:rPr lang="en-US" altLang="ja-JP" sz="1700" b="1" dirty="0">
                <a:solidFill>
                  <a:srgbClr val="5F5F5F"/>
                </a:solidFill>
                <a:latin typeface="Calibri"/>
              </a:rPr>
              <a:t>Emergency broadcast pattern</a:t>
            </a:r>
            <a:r>
              <a:rPr lang="en-US" altLang="ja-JP" sz="1700" dirty="0">
                <a:solidFill>
                  <a:srgbClr val="5F5F5F"/>
                </a:solidFill>
                <a:latin typeface="Calibri"/>
              </a:rPr>
              <a:t>”</a:t>
            </a:r>
            <a:endParaRPr lang="ja-JP" altLang="en-US" sz="1500" dirty="0">
              <a:solidFill>
                <a:srgbClr val="5F5F5F"/>
              </a:solidFill>
              <a:latin typeface="Calibri"/>
            </a:endParaRPr>
          </a:p>
        </p:txBody>
      </p:sp>
      <p:sp>
        <p:nvSpPr>
          <p:cNvPr id="20" name="正方形/長方形 19"/>
          <p:cNvSpPr/>
          <p:nvPr userDrawn="1"/>
        </p:nvSpPr>
        <p:spPr>
          <a:xfrm>
            <a:off x="4745122" y="5199884"/>
            <a:ext cx="3409965" cy="1215746"/>
          </a:xfrm>
          <a:prstGeom prst="rect">
            <a:avLst/>
          </a:prstGeom>
        </p:spPr>
        <p:txBody>
          <a:bodyPr wrap="square" lIns="137187" tIns="68594" rIns="137187" bIns="68594">
            <a:spAutoFit/>
          </a:bodyPr>
          <a:lstStyle/>
          <a:p>
            <a:r>
              <a:rPr lang="en-US" altLang="ja-JP" sz="1400" dirty="0">
                <a:solidFill>
                  <a:srgbClr val="5F5F5F"/>
                </a:solidFill>
                <a:latin typeface="Calibri"/>
              </a:rPr>
              <a:t>Generally, Ph1 is set “Alert” broadcast and Ph2 and Ph3 are set “Evacuation” one.</a:t>
            </a:r>
          </a:p>
          <a:p>
            <a:r>
              <a:rPr lang="en-US" altLang="ja-JP" sz="1400" dirty="0">
                <a:solidFill>
                  <a:srgbClr val="5F5F5F"/>
                </a:solidFill>
                <a:latin typeface="Calibri"/>
              </a:rPr>
              <a:t>“Alert” is for informing that a fire alarm system was received fire information, and “Evacuation” is broadcast to inform refuge.</a:t>
            </a:r>
          </a:p>
        </p:txBody>
      </p:sp>
      <p:sp>
        <p:nvSpPr>
          <p:cNvPr id="21" name="正方形/長方形 20"/>
          <p:cNvSpPr/>
          <p:nvPr userDrawn="1"/>
        </p:nvSpPr>
        <p:spPr>
          <a:xfrm>
            <a:off x="3077936" y="4961550"/>
            <a:ext cx="4644954" cy="353971"/>
          </a:xfrm>
          <a:prstGeom prst="rect">
            <a:avLst/>
          </a:prstGeom>
        </p:spPr>
        <p:txBody>
          <a:bodyPr wrap="square" lIns="137187" tIns="68594" rIns="137187" bIns="68594">
            <a:spAutoFit/>
          </a:bodyPr>
          <a:lstStyle/>
          <a:p>
            <a:r>
              <a:rPr lang="en-US" altLang="ja-JP" sz="1400" dirty="0">
                <a:solidFill>
                  <a:srgbClr val="5F5F5F"/>
                </a:solidFill>
                <a:latin typeface="Calibri"/>
              </a:rPr>
              <a:t>The fire broadcast procedure must obey the local law.</a:t>
            </a:r>
            <a:endParaRPr lang="ja-JP" altLang="en-US" sz="1400" dirty="0"/>
          </a:p>
        </p:txBody>
      </p:sp>
      <p:grpSp>
        <p:nvGrpSpPr>
          <p:cNvPr id="49" name="グループ化 48"/>
          <p:cNvGrpSpPr/>
          <p:nvPr userDrawn="1"/>
        </p:nvGrpSpPr>
        <p:grpSpPr>
          <a:xfrm>
            <a:off x="11017571" y="5587317"/>
            <a:ext cx="2428436" cy="1820151"/>
            <a:chOff x="5960598" y="2584346"/>
            <a:chExt cx="2370040" cy="2363668"/>
          </a:xfrm>
        </p:grpSpPr>
        <p:sp>
          <p:nvSpPr>
            <p:cNvPr id="50" name="角丸四角形 49"/>
            <p:cNvSpPr/>
            <p:nvPr/>
          </p:nvSpPr>
          <p:spPr>
            <a:xfrm>
              <a:off x="6439013" y="2584346"/>
              <a:ext cx="1848016" cy="2363668"/>
            </a:xfrm>
            <a:prstGeom prst="roundRect">
              <a:avLst>
                <a:gd name="adj" fmla="val 7201"/>
              </a:avLst>
            </a:prstGeom>
            <a:solidFill>
              <a:srgbClr val="FF000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t"/>
            <a:lstStyle/>
            <a:p>
              <a:pPr defTabSz="1369493" fontAlgn="auto">
                <a:spcBef>
                  <a:spcPts val="0"/>
                </a:spcBef>
                <a:spcAft>
                  <a:spcPts val="0"/>
                </a:spcAft>
              </a:pPr>
              <a:r>
                <a:rPr kumimoji="0" lang="en-US" altLang="ja-JP" sz="900" kern="0" dirty="0">
                  <a:solidFill>
                    <a:prstClr val="white"/>
                  </a:solidFill>
                  <a:latin typeface="Calibri"/>
                  <a:ea typeface="ＭＳ Ｐゴシック"/>
                  <a:cs typeface="Meiryo UI" pitchFamily="50" charset="-128"/>
                </a:rPr>
                <a:t>Emergency Broadcast Pattern</a:t>
              </a:r>
            </a:p>
            <a:p>
              <a:pPr defTabSz="1369493" fontAlgn="auto">
                <a:spcBef>
                  <a:spcPts val="0"/>
                </a:spcBef>
                <a:spcAft>
                  <a:spcPts val="0"/>
                </a:spcAft>
              </a:pPr>
              <a:endParaRPr kumimoji="0" lang="ja-JP" altLang="en-US" sz="900" kern="0" dirty="0">
                <a:solidFill>
                  <a:prstClr val="white"/>
                </a:solidFill>
                <a:latin typeface="Calibri"/>
                <a:ea typeface="ＭＳ Ｐゴシック"/>
                <a:cs typeface="Meiryo UI" pitchFamily="50" charset="-128"/>
              </a:endParaRPr>
            </a:p>
          </p:txBody>
        </p:sp>
        <p:grpSp>
          <p:nvGrpSpPr>
            <p:cNvPr id="51" name="グループ化 50"/>
            <p:cNvGrpSpPr/>
            <p:nvPr/>
          </p:nvGrpSpPr>
          <p:grpSpPr>
            <a:xfrm>
              <a:off x="7476048" y="2931790"/>
              <a:ext cx="854590" cy="340853"/>
              <a:chOff x="7476048" y="2549289"/>
              <a:chExt cx="854590" cy="340853"/>
            </a:xfrm>
          </p:grpSpPr>
          <p:sp>
            <p:nvSpPr>
              <p:cNvPr id="83" name="角丸四角形 82"/>
              <p:cNvSpPr/>
              <p:nvPr/>
            </p:nvSpPr>
            <p:spPr>
              <a:xfrm>
                <a:off x="7476048" y="2549289"/>
                <a:ext cx="706736" cy="340853"/>
              </a:xfrm>
              <a:prstGeom prst="roundRect">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Zone </a:t>
                </a:r>
              </a:p>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Pattern</a:t>
                </a:r>
                <a:endParaRPr kumimoji="0" lang="ja-JP" altLang="en-US" sz="900" kern="0" dirty="0">
                  <a:solidFill>
                    <a:prstClr val="white"/>
                  </a:solidFill>
                  <a:latin typeface="Calibri"/>
                  <a:ea typeface="ＭＳ Ｐゴシック"/>
                  <a:cs typeface="Meiryo UI" pitchFamily="50" charset="-128"/>
                </a:endParaRPr>
              </a:p>
            </p:txBody>
          </p:sp>
          <p:sp>
            <p:nvSpPr>
              <p:cNvPr id="84" name="角丸四角形 83"/>
              <p:cNvSpPr/>
              <p:nvPr/>
            </p:nvSpPr>
            <p:spPr>
              <a:xfrm>
                <a:off x="7908096" y="2598412"/>
                <a:ext cx="419953" cy="125297"/>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sp>
            <p:nvSpPr>
              <p:cNvPr id="85" name="角丸四角形 84"/>
              <p:cNvSpPr/>
              <p:nvPr/>
            </p:nvSpPr>
            <p:spPr>
              <a:xfrm>
                <a:off x="7910685" y="2715260"/>
                <a:ext cx="419953" cy="125297"/>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grpSp>
        <p:grpSp>
          <p:nvGrpSpPr>
            <p:cNvPr id="52" name="グループ化 51"/>
            <p:cNvGrpSpPr/>
            <p:nvPr/>
          </p:nvGrpSpPr>
          <p:grpSpPr>
            <a:xfrm>
              <a:off x="7476048" y="3298645"/>
              <a:ext cx="854590" cy="340853"/>
              <a:chOff x="7474862" y="3464845"/>
              <a:chExt cx="854590" cy="340853"/>
            </a:xfrm>
          </p:grpSpPr>
          <p:sp>
            <p:nvSpPr>
              <p:cNvPr id="80" name="角丸四角形 79"/>
              <p:cNvSpPr/>
              <p:nvPr/>
            </p:nvSpPr>
            <p:spPr>
              <a:xfrm>
                <a:off x="7474862" y="3464845"/>
                <a:ext cx="706736"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CO</a:t>
                </a:r>
              </a:p>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Pattern</a:t>
                </a:r>
                <a:endParaRPr kumimoji="0" lang="ja-JP" altLang="en-US" sz="900" kern="0" dirty="0">
                  <a:solidFill>
                    <a:prstClr val="white"/>
                  </a:solidFill>
                  <a:latin typeface="Calibri"/>
                  <a:ea typeface="ＭＳ Ｐゴシック"/>
                  <a:cs typeface="Meiryo UI" pitchFamily="50" charset="-128"/>
                </a:endParaRPr>
              </a:p>
            </p:txBody>
          </p:sp>
          <p:sp>
            <p:nvSpPr>
              <p:cNvPr id="81" name="角丸四角形 80"/>
              <p:cNvSpPr/>
              <p:nvPr/>
            </p:nvSpPr>
            <p:spPr>
              <a:xfrm>
                <a:off x="7906910" y="3513968"/>
                <a:ext cx="419953" cy="125297"/>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sp>
            <p:nvSpPr>
              <p:cNvPr id="82" name="角丸四角形 81"/>
              <p:cNvSpPr/>
              <p:nvPr/>
            </p:nvSpPr>
            <p:spPr>
              <a:xfrm>
                <a:off x="7909499" y="3630814"/>
                <a:ext cx="419953" cy="125297"/>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grpSp>
        <p:sp>
          <p:nvSpPr>
            <p:cNvPr id="53" name="フリーフォーム 52"/>
            <p:cNvSpPr/>
            <p:nvPr/>
          </p:nvSpPr>
          <p:spPr>
            <a:xfrm>
              <a:off x="5960598" y="4718186"/>
              <a:ext cx="472966" cy="0"/>
            </a:xfrm>
            <a:custGeom>
              <a:avLst/>
              <a:gdLst>
                <a:gd name="connsiteX0" fmla="*/ 0 w 472966"/>
                <a:gd name="connsiteY0" fmla="*/ 0 h 0"/>
                <a:gd name="connsiteX1" fmla="*/ 472966 w 472966"/>
                <a:gd name="connsiteY1" fmla="*/ 0 h 0"/>
              </a:gdLst>
              <a:ahLst/>
              <a:cxnLst>
                <a:cxn ang="0">
                  <a:pos x="connsiteX0" y="connsiteY0"/>
                </a:cxn>
                <a:cxn ang="0">
                  <a:pos x="connsiteX1" y="connsiteY1"/>
                </a:cxn>
              </a:cxnLst>
              <a:rect l="l" t="t" r="r" b="b"/>
              <a:pathLst>
                <a:path w="472966">
                  <a:moveTo>
                    <a:pt x="0" y="0"/>
                  </a:moveTo>
                  <a:lnTo>
                    <a:pt x="472966" y="0"/>
                  </a:lnTo>
                </a:path>
              </a:pathLst>
            </a:custGeom>
            <a:noFill/>
            <a:ln w="19050">
              <a:solidFill>
                <a:schemeClr val="tx1">
                  <a:lumMod val="50000"/>
                </a:schemeClr>
              </a:solidFill>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00228"/>
              <a:endParaRPr lang="ja-JP" altLang="en-US" sz="500" dirty="0">
                <a:solidFill>
                  <a:prstClr val="white"/>
                </a:solidFill>
              </a:endParaRPr>
            </a:p>
          </p:txBody>
        </p:sp>
        <p:grpSp>
          <p:nvGrpSpPr>
            <p:cNvPr id="54" name="グループ化 53"/>
            <p:cNvGrpSpPr/>
            <p:nvPr/>
          </p:nvGrpSpPr>
          <p:grpSpPr>
            <a:xfrm>
              <a:off x="6584135" y="3147814"/>
              <a:ext cx="609699" cy="1477341"/>
              <a:chOff x="1353363" y="2313688"/>
              <a:chExt cx="892661" cy="1477340"/>
            </a:xfrm>
          </p:grpSpPr>
          <p:sp>
            <p:nvSpPr>
              <p:cNvPr id="74" name="角丸四角形 73"/>
              <p:cNvSpPr/>
              <p:nvPr/>
            </p:nvSpPr>
            <p:spPr>
              <a:xfrm>
                <a:off x="1353363" y="2313688"/>
                <a:ext cx="892661" cy="1477340"/>
              </a:xfrm>
              <a:prstGeom prst="roundRect">
                <a:avLst>
                  <a:gd name="adj" fmla="val 10778"/>
                </a:avLst>
              </a:prstGeom>
              <a:solidFill>
                <a:schemeClr val="accent6">
                  <a:lumMod val="20000"/>
                  <a:lumOff val="80000"/>
                  <a:alpha val="8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t"/>
              <a:lstStyle/>
              <a:p>
                <a:pPr algn="ctr" defTabSz="1369493" fontAlgn="auto">
                  <a:spcBef>
                    <a:spcPts val="0"/>
                  </a:spcBef>
                  <a:spcAft>
                    <a:spcPts val="0"/>
                  </a:spcAft>
                </a:pPr>
                <a:r>
                  <a:rPr kumimoji="0" lang="en-US" altLang="ja-JP" sz="900" kern="0" dirty="0">
                    <a:solidFill>
                      <a:srgbClr val="5F5F5F"/>
                    </a:solidFill>
                    <a:latin typeface="Calibri"/>
                    <a:ea typeface="ＭＳ Ｐゴシック"/>
                    <a:cs typeface="Meiryo UI" pitchFamily="50" charset="-128"/>
                  </a:rPr>
                  <a:t>Emergency sequence</a:t>
                </a:r>
                <a:endParaRPr kumimoji="0" lang="ja-JP" altLang="en-US" sz="900" kern="0" dirty="0">
                  <a:solidFill>
                    <a:srgbClr val="5F5F5F"/>
                  </a:solidFill>
                  <a:latin typeface="Calibri"/>
                  <a:ea typeface="ＭＳ Ｐゴシック"/>
                  <a:cs typeface="Meiryo UI" pitchFamily="50" charset="-128"/>
                </a:endParaRPr>
              </a:p>
            </p:txBody>
          </p:sp>
          <p:sp>
            <p:nvSpPr>
              <p:cNvPr id="75" name="角丸四角形 74"/>
              <p:cNvSpPr/>
              <p:nvPr/>
            </p:nvSpPr>
            <p:spPr>
              <a:xfrm>
                <a:off x="1475656" y="2683063"/>
                <a:ext cx="650346" cy="203276"/>
              </a:xfrm>
              <a:prstGeom prst="roundRect">
                <a:avLst/>
              </a:prstGeom>
              <a:ln>
                <a:noFill/>
              </a:ln>
            </p:spPr>
            <p:style>
              <a:lnRef idx="2">
                <a:schemeClr val="accent6">
                  <a:shade val="50000"/>
                </a:schemeClr>
              </a:lnRef>
              <a:fillRef idx="1">
                <a:schemeClr val="accent6"/>
              </a:fillRef>
              <a:effectRef idx="0">
                <a:schemeClr val="accent6"/>
              </a:effectRef>
              <a:fontRef idx="minor">
                <a:schemeClr val="lt1"/>
              </a:fontRef>
            </p:style>
            <p:txBody>
              <a:bodyPr lIns="0" rIns="0" rtlCol="0" anchor="ctr"/>
              <a:lstStyle/>
              <a:p>
                <a:pPr algn="ctr"/>
                <a:r>
                  <a:rPr lang="en-US" altLang="ja-JP" sz="1200" dirty="0">
                    <a:solidFill>
                      <a:srgbClr val="FFFFFF"/>
                    </a:solidFill>
                  </a:rPr>
                  <a:t>EV1</a:t>
                </a:r>
                <a:endParaRPr lang="ja-JP" altLang="en-US" sz="1200" dirty="0">
                  <a:solidFill>
                    <a:srgbClr val="FFFFFF"/>
                  </a:solidFill>
                </a:endParaRPr>
              </a:p>
            </p:txBody>
          </p:sp>
          <p:sp>
            <p:nvSpPr>
              <p:cNvPr id="76" name="角丸四角形 75"/>
              <p:cNvSpPr/>
              <p:nvPr/>
            </p:nvSpPr>
            <p:spPr>
              <a:xfrm>
                <a:off x="1475657" y="3013470"/>
                <a:ext cx="650347" cy="246563"/>
              </a:xfrm>
              <a:prstGeom prst="roundRect">
                <a:avLst/>
              </a:prstGeom>
              <a:solidFill>
                <a:srgbClr val="FF0000"/>
              </a:solidFill>
              <a:ln>
                <a:noFill/>
              </a:ln>
            </p:spPr>
            <p:style>
              <a:lnRef idx="2">
                <a:schemeClr val="accent6">
                  <a:shade val="50000"/>
                </a:schemeClr>
              </a:lnRef>
              <a:fillRef idx="1">
                <a:schemeClr val="accent6"/>
              </a:fillRef>
              <a:effectRef idx="0">
                <a:schemeClr val="accent6"/>
              </a:effectRef>
              <a:fontRef idx="minor">
                <a:schemeClr val="lt1"/>
              </a:fontRef>
            </p:style>
            <p:txBody>
              <a:bodyPr lIns="0" tIns="0" rIns="0" bIns="0" rtlCol="0" anchor="ctr"/>
              <a:lstStyle/>
              <a:p>
                <a:pPr algn="ctr"/>
                <a:r>
                  <a:rPr lang="en-US" altLang="ja-JP" sz="1200" dirty="0">
                    <a:solidFill>
                      <a:srgbClr val="FFFFFF"/>
                    </a:solidFill>
                  </a:rPr>
                  <a:t>EV2</a:t>
                </a:r>
                <a:endParaRPr lang="ja-JP" altLang="en-US" sz="1200" dirty="0">
                  <a:solidFill>
                    <a:srgbClr val="FFFFFF"/>
                  </a:solidFill>
                </a:endParaRPr>
              </a:p>
            </p:txBody>
          </p:sp>
          <p:sp>
            <p:nvSpPr>
              <p:cNvPr id="77" name="角丸四角形 76"/>
              <p:cNvSpPr/>
              <p:nvPr/>
            </p:nvSpPr>
            <p:spPr>
              <a:xfrm>
                <a:off x="1475657" y="3405307"/>
                <a:ext cx="650347" cy="246563"/>
              </a:xfrm>
              <a:prstGeom prst="roundRect">
                <a:avLst/>
              </a:prstGeom>
              <a:solidFill>
                <a:srgbClr val="C00000"/>
              </a:solidFill>
              <a:ln>
                <a:noFill/>
              </a:ln>
            </p:spPr>
            <p:style>
              <a:lnRef idx="2">
                <a:schemeClr val="accent6">
                  <a:shade val="50000"/>
                </a:schemeClr>
              </a:lnRef>
              <a:fillRef idx="1">
                <a:schemeClr val="accent6"/>
              </a:fillRef>
              <a:effectRef idx="0">
                <a:schemeClr val="accent6"/>
              </a:effectRef>
              <a:fontRef idx="minor">
                <a:schemeClr val="lt1"/>
              </a:fontRef>
            </p:style>
            <p:txBody>
              <a:bodyPr lIns="0" tIns="0" rIns="0" bIns="0" rtlCol="0" anchor="ctr"/>
              <a:lstStyle/>
              <a:p>
                <a:pPr algn="ctr"/>
                <a:r>
                  <a:rPr lang="en-US" altLang="ja-JP" sz="1200" dirty="0">
                    <a:solidFill>
                      <a:srgbClr val="FFFFFF"/>
                    </a:solidFill>
                  </a:rPr>
                  <a:t>EV3</a:t>
                </a:r>
                <a:endParaRPr lang="ja-JP" altLang="en-US" sz="1200" dirty="0">
                  <a:solidFill>
                    <a:srgbClr val="FFFFFF"/>
                  </a:solidFill>
                </a:endParaRPr>
              </a:p>
            </p:txBody>
          </p:sp>
          <p:sp>
            <p:nvSpPr>
              <p:cNvPr id="78" name="下矢印 77"/>
              <p:cNvSpPr/>
              <p:nvPr/>
            </p:nvSpPr>
            <p:spPr>
              <a:xfrm>
                <a:off x="1692818" y="2886339"/>
                <a:ext cx="216024" cy="127131"/>
              </a:xfrm>
              <a:prstGeom prst="downArrow">
                <a:avLst/>
              </a:prstGeom>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srgbClr val="FFFFFF"/>
                  </a:solidFill>
                </a:endParaRPr>
              </a:p>
            </p:txBody>
          </p:sp>
          <p:sp>
            <p:nvSpPr>
              <p:cNvPr id="79" name="下矢印 78"/>
              <p:cNvSpPr/>
              <p:nvPr/>
            </p:nvSpPr>
            <p:spPr>
              <a:xfrm>
                <a:off x="1682076" y="3261328"/>
                <a:ext cx="216024" cy="127131"/>
              </a:xfrm>
              <a:prstGeom prst="downArrow">
                <a:avLst/>
              </a:prstGeom>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srgbClr val="FFFFFF"/>
                  </a:solidFill>
                </a:endParaRPr>
              </a:p>
            </p:txBody>
          </p:sp>
        </p:grpSp>
        <p:grpSp>
          <p:nvGrpSpPr>
            <p:cNvPr id="55" name="グループ化 54"/>
            <p:cNvGrpSpPr/>
            <p:nvPr/>
          </p:nvGrpSpPr>
          <p:grpSpPr>
            <a:xfrm>
              <a:off x="7476048" y="3723878"/>
              <a:ext cx="854590" cy="232806"/>
              <a:chOff x="7476048" y="2549289"/>
              <a:chExt cx="854590" cy="340853"/>
            </a:xfrm>
          </p:grpSpPr>
          <p:sp>
            <p:nvSpPr>
              <p:cNvPr id="71" name="角丸四角形 70"/>
              <p:cNvSpPr/>
              <p:nvPr/>
            </p:nvSpPr>
            <p:spPr>
              <a:xfrm>
                <a:off x="7476048" y="2549289"/>
                <a:ext cx="706736" cy="340853"/>
              </a:xfrm>
              <a:prstGeom prst="roundRect">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72" name="角丸四角形 71"/>
              <p:cNvSpPr/>
              <p:nvPr/>
            </p:nvSpPr>
            <p:spPr>
              <a:xfrm>
                <a:off x="7908096" y="2580905"/>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sp>
            <p:nvSpPr>
              <p:cNvPr id="73" name="角丸四角形 72"/>
              <p:cNvSpPr/>
              <p:nvPr/>
            </p:nvSpPr>
            <p:spPr>
              <a:xfrm>
                <a:off x="7910685" y="2715259"/>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grpSp>
        <p:grpSp>
          <p:nvGrpSpPr>
            <p:cNvPr id="56" name="グループ化 55"/>
            <p:cNvGrpSpPr/>
            <p:nvPr/>
          </p:nvGrpSpPr>
          <p:grpSpPr>
            <a:xfrm>
              <a:off x="7476048" y="3978024"/>
              <a:ext cx="852001" cy="232806"/>
              <a:chOff x="7474862" y="3464845"/>
              <a:chExt cx="852001" cy="340853"/>
            </a:xfrm>
          </p:grpSpPr>
          <p:sp>
            <p:nvSpPr>
              <p:cNvPr id="68" name="角丸四角形 67"/>
              <p:cNvSpPr/>
              <p:nvPr/>
            </p:nvSpPr>
            <p:spPr>
              <a:xfrm>
                <a:off x="7474862" y="3464845"/>
                <a:ext cx="706736"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69" name="角丸四角形 68"/>
              <p:cNvSpPr/>
              <p:nvPr/>
            </p:nvSpPr>
            <p:spPr>
              <a:xfrm>
                <a:off x="7906910" y="3513967"/>
                <a:ext cx="419953" cy="125293"/>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sp>
            <p:nvSpPr>
              <p:cNvPr id="70" name="角丸四角形 69"/>
              <p:cNvSpPr/>
              <p:nvPr/>
            </p:nvSpPr>
            <p:spPr>
              <a:xfrm>
                <a:off x="7905007" y="3648319"/>
                <a:ext cx="419952" cy="125293"/>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grpSp>
        <p:grpSp>
          <p:nvGrpSpPr>
            <p:cNvPr id="57" name="グループ化 56"/>
            <p:cNvGrpSpPr/>
            <p:nvPr/>
          </p:nvGrpSpPr>
          <p:grpSpPr>
            <a:xfrm>
              <a:off x="7475437" y="4307893"/>
              <a:ext cx="854590" cy="232806"/>
              <a:chOff x="7476048" y="2549289"/>
              <a:chExt cx="854590" cy="340853"/>
            </a:xfrm>
          </p:grpSpPr>
          <p:sp>
            <p:nvSpPr>
              <p:cNvPr id="65" name="角丸四角形 64"/>
              <p:cNvSpPr/>
              <p:nvPr/>
            </p:nvSpPr>
            <p:spPr>
              <a:xfrm>
                <a:off x="7476048" y="2549289"/>
                <a:ext cx="706736" cy="340853"/>
              </a:xfrm>
              <a:prstGeom prst="roundRect">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66" name="角丸四角形 65"/>
              <p:cNvSpPr/>
              <p:nvPr/>
            </p:nvSpPr>
            <p:spPr>
              <a:xfrm>
                <a:off x="7908096" y="2598411"/>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sp>
            <p:nvSpPr>
              <p:cNvPr id="67" name="角丸四角形 66"/>
              <p:cNvSpPr/>
              <p:nvPr/>
            </p:nvSpPr>
            <p:spPr>
              <a:xfrm>
                <a:off x="7910685" y="2732766"/>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grpSp>
        <p:grpSp>
          <p:nvGrpSpPr>
            <p:cNvPr id="58" name="グループ化 57"/>
            <p:cNvGrpSpPr/>
            <p:nvPr/>
          </p:nvGrpSpPr>
          <p:grpSpPr>
            <a:xfrm>
              <a:off x="7475437" y="4562039"/>
              <a:ext cx="854590" cy="232806"/>
              <a:chOff x="7474862" y="3464845"/>
              <a:chExt cx="854590" cy="340853"/>
            </a:xfrm>
          </p:grpSpPr>
          <p:sp>
            <p:nvSpPr>
              <p:cNvPr id="62" name="角丸四角形 61"/>
              <p:cNvSpPr/>
              <p:nvPr/>
            </p:nvSpPr>
            <p:spPr>
              <a:xfrm>
                <a:off x="7474862" y="3464845"/>
                <a:ext cx="706736"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63" name="角丸四角形 62"/>
              <p:cNvSpPr/>
              <p:nvPr/>
            </p:nvSpPr>
            <p:spPr>
              <a:xfrm>
                <a:off x="7906910" y="3513967"/>
                <a:ext cx="419953" cy="125293"/>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sp>
            <p:nvSpPr>
              <p:cNvPr id="64" name="角丸四角形 63"/>
              <p:cNvSpPr/>
              <p:nvPr/>
            </p:nvSpPr>
            <p:spPr>
              <a:xfrm>
                <a:off x="7909499" y="3648319"/>
                <a:ext cx="419953" cy="125293"/>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grpSp>
        <p:sp>
          <p:nvSpPr>
            <p:cNvPr id="59" name="フリーフォーム 58"/>
            <p:cNvSpPr/>
            <p:nvPr/>
          </p:nvSpPr>
          <p:spPr>
            <a:xfrm>
              <a:off x="7092563" y="3101009"/>
              <a:ext cx="437322" cy="508883"/>
            </a:xfrm>
            <a:custGeom>
              <a:avLst/>
              <a:gdLst>
                <a:gd name="connsiteX0" fmla="*/ 421420 w 437322"/>
                <a:gd name="connsiteY0" fmla="*/ 0 h 508883"/>
                <a:gd name="connsiteX1" fmla="*/ 0 w 437322"/>
                <a:gd name="connsiteY1" fmla="*/ 508883 h 508883"/>
                <a:gd name="connsiteX2" fmla="*/ 437322 w 437322"/>
                <a:gd name="connsiteY2" fmla="*/ 389614 h 508883"/>
              </a:gdLst>
              <a:ahLst/>
              <a:cxnLst>
                <a:cxn ang="0">
                  <a:pos x="connsiteX0" y="connsiteY0"/>
                </a:cxn>
                <a:cxn ang="0">
                  <a:pos x="connsiteX1" y="connsiteY1"/>
                </a:cxn>
                <a:cxn ang="0">
                  <a:pos x="connsiteX2" y="connsiteY2"/>
                </a:cxn>
              </a:cxnLst>
              <a:rect l="l" t="t" r="r" b="b"/>
              <a:pathLst>
                <a:path w="437322" h="508883">
                  <a:moveTo>
                    <a:pt x="421420" y="0"/>
                  </a:moveTo>
                  <a:lnTo>
                    <a:pt x="0" y="508883"/>
                  </a:lnTo>
                  <a:lnTo>
                    <a:pt x="437322" y="389614"/>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p>
          </p:txBody>
        </p:sp>
        <p:sp>
          <p:nvSpPr>
            <p:cNvPr id="60" name="フリーフォーム 59"/>
            <p:cNvSpPr/>
            <p:nvPr/>
          </p:nvSpPr>
          <p:spPr>
            <a:xfrm>
              <a:off x="7092563" y="3858060"/>
              <a:ext cx="461176" cy="238540"/>
            </a:xfrm>
            <a:custGeom>
              <a:avLst/>
              <a:gdLst>
                <a:gd name="connsiteX0" fmla="*/ 421420 w 437322"/>
                <a:gd name="connsiteY0" fmla="*/ 0 h 508883"/>
                <a:gd name="connsiteX1" fmla="*/ 0 w 437322"/>
                <a:gd name="connsiteY1" fmla="*/ 508883 h 508883"/>
                <a:gd name="connsiteX2" fmla="*/ 437322 w 437322"/>
                <a:gd name="connsiteY2" fmla="*/ 389614 h 508883"/>
                <a:gd name="connsiteX0" fmla="*/ 421420 w 461176"/>
                <a:gd name="connsiteY0" fmla="*/ 0 h 620202"/>
                <a:gd name="connsiteX1" fmla="*/ 0 w 461176"/>
                <a:gd name="connsiteY1" fmla="*/ 508883 h 620202"/>
                <a:gd name="connsiteX2" fmla="*/ 461176 w 461176"/>
                <a:gd name="connsiteY2" fmla="*/ 620202 h 620202"/>
                <a:gd name="connsiteX0" fmla="*/ 453225 w 461176"/>
                <a:gd name="connsiteY0" fmla="*/ 0 h 238540"/>
                <a:gd name="connsiteX1" fmla="*/ 0 w 461176"/>
                <a:gd name="connsiteY1" fmla="*/ 127221 h 238540"/>
                <a:gd name="connsiteX2" fmla="*/ 461176 w 461176"/>
                <a:gd name="connsiteY2" fmla="*/ 238540 h 238540"/>
              </a:gdLst>
              <a:ahLst/>
              <a:cxnLst>
                <a:cxn ang="0">
                  <a:pos x="connsiteX0" y="connsiteY0"/>
                </a:cxn>
                <a:cxn ang="0">
                  <a:pos x="connsiteX1" y="connsiteY1"/>
                </a:cxn>
                <a:cxn ang="0">
                  <a:pos x="connsiteX2" y="connsiteY2"/>
                </a:cxn>
              </a:cxnLst>
              <a:rect l="l" t="t" r="r" b="b"/>
              <a:pathLst>
                <a:path w="461176" h="238540">
                  <a:moveTo>
                    <a:pt x="453225" y="0"/>
                  </a:moveTo>
                  <a:lnTo>
                    <a:pt x="0" y="127221"/>
                  </a:lnTo>
                  <a:lnTo>
                    <a:pt x="461176" y="238540"/>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p>
          </p:txBody>
        </p:sp>
        <p:sp>
          <p:nvSpPr>
            <p:cNvPr id="61" name="フリーフォーム 60"/>
            <p:cNvSpPr/>
            <p:nvPr/>
          </p:nvSpPr>
          <p:spPr>
            <a:xfrm flipV="1">
              <a:off x="7088587" y="4348870"/>
              <a:ext cx="437322" cy="369316"/>
            </a:xfrm>
            <a:custGeom>
              <a:avLst/>
              <a:gdLst>
                <a:gd name="connsiteX0" fmla="*/ 421420 w 437322"/>
                <a:gd name="connsiteY0" fmla="*/ 0 h 508883"/>
                <a:gd name="connsiteX1" fmla="*/ 0 w 437322"/>
                <a:gd name="connsiteY1" fmla="*/ 508883 h 508883"/>
                <a:gd name="connsiteX2" fmla="*/ 437322 w 437322"/>
                <a:gd name="connsiteY2" fmla="*/ 389614 h 508883"/>
              </a:gdLst>
              <a:ahLst/>
              <a:cxnLst>
                <a:cxn ang="0">
                  <a:pos x="connsiteX0" y="connsiteY0"/>
                </a:cxn>
                <a:cxn ang="0">
                  <a:pos x="connsiteX1" y="connsiteY1"/>
                </a:cxn>
                <a:cxn ang="0">
                  <a:pos x="connsiteX2" y="connsiteY2"/>
                </a:cxn>
              </a:cxnLst>
              <a:rect l="l" t="t" r="r" b="b"/>
              <a:pathLst>
                <a:path w="437322" h="508883">
                  <a:moveTo>
                    <a:pt x="421420" y="0"/>
                  </a:moveTo>
                  <a:lnTo>
                    <a:pt x="0" y="508883"/>
                  </a:lnTo>
                  <a:lnTo>
                    <a:pt x="437322" y="389614"/>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p>
          </p:txBody>
        </p:sp>
      </p:grpSp>
      <p:sp>
        <p:nvSpPr>
          <p:cNvPr id="87" name="角丸四角形 86"/>
          <p:cNvSpPr/>
          <p:nvPr userDrawn="1"/>
        </p:nvSpPr>
        <p:spPr>
          <a:xfrm>
            <a:off x="9519034" y="6940376"/>
            <a:ext cx="1538296" cy="592755"/>
          </a:xfrm>
          <a:prstGeom prst="roundRect">
            <a:avLst>
              <a:gd name="adj" fmla="val 3047"/>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4011" tIns="68594" rIns="54011" bIns="68594" rtlCol="0" anchor="t"/>
          <a:lstStyle/>
          <a:p>
            <a:pPr algn="ctr" defTabSz="700228"/>
            <a:r>
              <a:rPr lang="en-US" altLang="ja-JP" sz="1200" dirty="0">
                <a:solidFill>
                  <a:prstClr val="white"/>
                </a:solidFill>
                <a:latin typeface="+mj-lt"/>
                <a:ea typeface="メイリオ" panose="020B0604030504040204" pitchFamily="50" charset="-128"/>
                <a:cs typeface="メイリオ" panose="020B0604030504040204" pitchFamily="50" charset="-128"/>
              </a:rPr>
              <a:t>Trigger</a:t>
            </a:r>
            <a:endParaRPr lang="en-US" altLang="ja-JP" sz="900" dirty="0">
              <a:solidFill>
                <a:prstClr val="white"/>
              </a:solidFill>
              <a:latin typeface="+mj-lt"/>
              <a:ea typeface="メイリオ" panose="020B0604030504040204" pitchFamily="50" charset="-128"/>
              <a:cs typeface="メイリオ" panose="020B0604030504040204" pitchFamily="50" charset="-128"/>
            </a:endParaRPr>
          </a:p>
          <a:p>
            <a:pPr defTabSz="700228"/>
            <a:r>
              <a:rPr lang="ja-JP" altLang="en-US" sz="1100" dirty="0">
                <a:solidFill>
                  <a:prstClr val="white"/>
                </a:solidFill>
                <a:latin typeface="+mj-lt"/>
                <a:ea typeface="メイリオ" panose="020B0604030504040204" pitchFamily="50" charset="-128"/>
                <a:cs typeface="メイリオ" panose="020B0604030504040204" pitchFamily="50" charset="-128"/>
              </a:rPr>
              <a:t>・</a:t>
            </a:r>
            <a:r>
              <a:rPr lang="en-US" altLang="ja-JP" sz="1100" dirty="0">
                <a:solidFill>
                  <a:prstClr val="white"/>
                </a:solidFill>
                <a:latin typeface="+mj-lt"/>
                <a:ea typeface="メイリオ" panose="020B0604030504040204" pitchFamily="50" charset="-128"/>
                <a:cs typeface="メイリオ" panose="020B0604030504040204" pitchFamily="50" charset="-128"/>
              </a:rPr>
              <a:t>RM key</a:t>
            </a:r>
          </a:p>
          <a:p>
            <a:pPr defTabSz="700228"/>
            <a:r>
              <a:rPr lang="ja-JP" altLang="en-US" sz="1100" dirty="0">
                <a:solidFill>
                  <a:prstClr val="white"/>
                </a:solidFill>
                <a:latin typeface="+mj-lt"/>
                <a:ea typeface="メイリオ" panose="020B0604030504040204" pitchFamily="50" charset="-128"/>
                <a:cs typeface="メイリオ" panose="020B0604030504040204" pitchFamily="50" charset="-128"/>
              </a:rPr>
              <a:t>・</a:t>
            </a:r>
            <a:r>
              <a:rPr lang="en-US" altLang="ja-JP" sz="1100" dirty="0">
                <a:solidFill>
                  <a:prstClr val="white"/>
                </a:solidFill>
                <a:latin typeface="+mj-lt"/>
                <a:ea typeface="メイリオ" panose="020B0604030504040204" pitchFamily="50" charset="-128"/>
                <a:cs typeface="メイリオ" panose="020B0604030504040204" pitchFamily="50" charset="-128"/>
              </a:rPr>
              <a:t>Frame’s control input</a:t>
            </a:r>
            <a:endParaRPr lang="ja-JP" altLang="en-US" sz="1100" dirty="0">
              <a:solidFill>
                <a:prstClr val="white"/>
              </a:solidFill>
              <a:latin typeface="+mj-lt"/>
              <a:ea typeface="メイリオ" panose="020B0604030504040204" pitchFamily="50" charset="-128"/>
              <a:cs typeface="メイリオ" panose="020B0604030504040204" pitchFamily="50" charset="-128"/>
            </a:endParaRPr>
          </a:p>
        </p:txBody>
      </p:sp>
      <p:sp>
        <p:nvSpPr>
          <p:cNvPr id="88" name="正方形/長方形 87"/>
          <p:cNvSpPr/>
          <p:nvPr userDrawn="1"/>
        </p:nvSpPr>
        <p:spPr>
          <a:xfrm>
            <a:off x="2916662" y="3903206"/>
            <a:ext cx="5346451" cy="1123413"/>
          </a:xfrm>
          <a:prstGeom prst="rect">
            <a:avLst/>
          </a:prstGeom>
        </p:spPr>
        <p:txBody>
          <a:bodyPr wrap="square" lIns="137187" tIns="68594" rIns="137187" bIns="68594">
            <a:spAutoFit/>
          </a:bodyPr>
          <a:lstStyle/>
          <a:p>
            <a:pPr lvl="0"/>
            <a:r>
              <a:rPr lang="en-US" altLang="ja-JP" sz="1700" dirty="0">
                <a:solidFill>
                  <a:srgbClr val="5F5F5F"/>
                </a:solidFill>
                <a:latin typeface="Calibri"/>
              </a:rPr>
              <a:t>- Three types of EV can be set: </a:t>
            </a:r>
            <a:br>
              <a:rPr lang="en-US" altLang="ja-JP" sz="1700" dirty="0">
                <a:solidFill>
                  <a:srgbClr val="5F5F5F"/>
                </a:solidFill>
                <a:latin typeface="Calibri"/>
              </a:rPr>
            </a:br>
            <a:r>
              <a:rPr lang="en-US" altLang="ja-JP" sz="1700" dirty="0">
                <a:solidFill>
                  <a:srgbClr val="5F5F5F"/>
                </a:solidFill>
                <a:latin typeface="Calibri"/>
              </a:rPr>
              <a:t>   “</a:t>
            </a:r>
            <a:r>
              <a:rPr lang="en-US" altLang="ja-JP" sz="1700" b="1" dirty="0">
                <a:solidFill>
                  <a:srgbClr val="5F5F5F"/>
                </a:solidFill>
                <a:latin typeface="Calibri"/>
              </a:rPr>
              <a:t>Alert</a:t>
            </a:r>
            <a:r>
              <a:rPr lang="en-US" altLang="ja-JP" sz="1700" dirty="0">
                <a:solidFill>
                  <a:srgbClr val="5F5F5F"/>
                </a:solidFill>
                <a:latin typeface="Calibri"/>
              </a:rPr>
              <a:t>” “</a:t>
            </a:r>
            <a:r>
              <a:rPr lang="en-US" altLang="ja-JP" sz="1700" b="1" dirty="0">
                <a:solidFill>
                  <a:srgbClr val="5F5F5F"/>
                </a:solidFill>
                <a:latin typeface="Calibri"/>
              </a:rPr>
              <a:t>Evacuation</a:t>
            </a:r>
            <a:r>
              <a:rPr lang="en-US" altLang="ja-JP" sz="1700" dirty="0">
                <a:solidFill>
                  <a:srgbClr val="5F5F5F"/>
                </a:solidFill>
                <a:latin typeface="Calibri"/>
              </a:rPr>
              <a:t>” and “</a:t>
            </a:r>
            <a:r>
              <a:rPr lang="en-US" altLang="ja-JP" sz="1700" b="1" dirty="0">
                <a:solidFill>
                  <a:srgbClr val="5F5F5F"/>
                </a:solidFill>
                <a:latin typeface="Calibri"/>
              </a:rPr>
              <a:t>Restoration</a:t>
            </a:r>
            <a:r>
              <a:rPr lang="en-US" altLang="ja-JP" sz="1700" dirty="0">
                <a:solidFill>
                  <a:srgbClr val="5F5F5F"/>
                </a:solidFill>
                <a:latin typeface="Calibri"/>
              </a:rPr>
              <a:t>”</a:t>
            </a:r>
          </a:p>
          <a:p>
            <a:pPr lvl="0"/>
            <a:r>
              <a:rPr lang="en-US" altLang="ja-JP" sz="1500" dirty="0">
                <a:solidFill>
                  <a:srgbClr val="5F5F5F"/>
                </a:solidFill>
                <a:latin typeface="Calibri"/>
              </a:rPr>
              <a:t>- Set </a:t>
            </a:r>
            <a:r>
              <a:rPr lang="en-US" altLang="ja-JP" sz="1500" b="1" dirty="0">
                <a:solidFill>
                  <a:srgbClr val="5F5F5F"/>
                </a:solidFill>
                <a:latin typeface="Calibri"/>
              </a:rPr>
              <a:t>higher</a:t>
            </a:r>
            <a:r>
              <a:rPr lang="en-US" altLang="ja-JP" sz="1500" dirty="0">
                <a:solidFill>
                  <a:srgbClr val="5F5F5F"/>
                </a:solidFill>
                <a:latin typeface="Calibri"/>
              </a:rPr>
              <a:t> level </a:t>
            </a:r>
            <a:r>
              <a:rPr lang="en-US" altLang="ja-JP" sz="1500" b="1" dirty="0">
                <a:solidFill>
                  <a:srgbClr val="5F5F5F"/>
                </a:solidFill>
                <a:latin typeface="Calibri"/>
              </a:rPr>
              <a:t>priority</a:t>
            </a:r>
            <a:r>
              <a:rPr lang="en-US" altLang="ja-JP" sz="1500" dirty="0">
                <a:solidFill>
                  <a:srgbClr val="5F5F5F"/>
                </a:solidFill>
                <a:latin typeface="Calibri"/>
              </a:rPr>
              <a:t> (129-512)</a:t>
            </a:r>
          </a:p>
          <a:p>
            <a:pPr lvl="0"/>
            <a:r>
              <a:rPr lang="en-US" altLang="ja-JP" sz="1500" dirty="0">
                <a:solidFill>
                  <a:srgbClr val="5F5F5F"/>
                </a:solidFill>
                <a:latin typeface="Calibri"/>
              </a:rPr>
              <a:t>- Set the sequence of EV file you made, zone and control output</a:t>
            </a:r>
          </a:p>
        </p:txBody>
      </p:sp>
      <p:sp>
        <p:nvSpPr>
          <p:cNvPr id="89" name="正方形/長方形 88"/>
          <p:cNvSpPr/>
          <p:nvPr userDrawn="1"/>
        </p:nvSpPr>
        <p:spPr>
          <a:xfrm>
            <a:off x="3003447" y="3565324"/>
            <a:ext cx="4844201" cy="446304"/>
          </a:xfrm>
          <a:prstGeom prst="rect">
            <a:avLst/>
          </a:prstGeom>
        </p:spPr>
        <p:txBody>
          <a:bodyPr wrap="none" lIns="137187" tIns="68594" rIns="137187" bIns="68594">
            <a:spAutoFit/>
          </a:bodyPr>
          <a:lstStyle/>
          <a:p>
            <a:r>
              <a:rPr lang="en-US" altLang="ja-JP" sz="2000" b="1" dirty="0">
                <a:solidFill>
                  <a:schemeClr val="accent6">
                    <a:lumMod val="75000"/>
                  </a:schemeClr>
                </a:solidFill>
                <a:latin typeface="Calibri"/>
              </a:rPr>
              <a:t>&lt;Automatic announcement by Frame’s EV&gt;</a:t>
            </a:r>
            <a:endParaRPr lang="ja-JP" altLang="en-US" sz="3200" dirty="0">
              <a:solidFill>
                <a:schemeClr val="accent6">
                  <a:lumMod val="75000"/>
                </a:schemeClr>
              </a:solidFill>
            </a:endParaRPr>
          </a:p>
        </p:txBody>
      </p:sp>
      <p:sp>
        <p:nvSpPr>
          <p:cNvPr id="90" name="正方形/長方形 89"/>
          <p:cNvSpPr/>
          <p:nvPr userDrawn="1"/>
        </p:nvSpPr>
        <p:spPr>
          <a:xfrm>
            <a:off x="8408932" y="1930754"/>
            <a:ext cx="902225" cy="446304"/>
          </a:xfrm>
          <a:prstGeom prst="rect">
            <a:avLst/>
          </a:prstGeom>
        </p:spPr>
        <p:txBody>
          <a:bodyPr wrap="none" lIns="137187" tIns="68594" rIns="137187" bIns="68594">
            <a:spAutoFit/>
          </a:bodyPr>
          <a:lstStyle/>
          <a:p>
            <a:r>
              <a:rPr lang="en-US" altLang="ja-JP" sz="2000" b="1" dirty="0">
                <a:solidFill>
                  <a:schemeClr val="accent6">
                    <a:lumMod val="75000"/>
                  </a:schemeClr>
                </a:solidFill>
                <a:latin typeface="Calibri"/>
              </a:rPr>
              <a:t>&lt;RM&gt;</a:t>
            </a:r>
            <a:endParaRPr lang="ja-JP" altLang="en-US" sz="3200" dirty="0">
              <a:solidFill>
                <a:schemeClr val="accent6">
                  <a:lumMod val="75000"/>
                </a:schemeClr>
              </a:solidFill>
            </a:endParaRPr>
          </a:p>
        </p:txBody>
      </p:sp>
      <p:sp>
        <p:nvSpPr>
          <p:cNvPr id="91" name="正方形/長方形 90"/>
          <p:cNvSpPr/>
          <p:nvPr userDrawn="1"/>
        </p:nvSpPr>
        <p:spPr>
          <a:xfrm>
            <a:off x="8479163" y="2346422"/>
            <a:ext cx="5156335" cy="1062266"/>
          </a:xfrm>
          <a:prstGeom prst="rect">
            <a:avLst/>
          </a:prstGeom>
        </p:spPr>
        <p:txBody>
          <a:bodyPr wrap="none" lIns="137187" tIns="68594" rIns="137187" bIns="68594">
            <a:spAutoFit/>
          </a:bodyPr>
          <a:lstStyle/>
          <a:p>
            <a:r>
              <a:rPr lang="en-US" altLang="ja-JP" sz="1500" dirty="0">
                <a:solidFill>
                  <a:srgbClr val="5F5F5F"/>
                </a:solidFill>
                <a:latin typeface="Calibri"/>
              </a:rPr>
              <a:t>- </a:t>
            </a:r>
            <a:r>
              <a:rPr lang="en-US" altLang="ja-JP" sz="1500" b="1" dirty="0">
                <a:solidFill>
                  <a:schemeClr val="tx1"/>
                </a:solidFill>
                <a:latin typeface="+mj-lt"/>
              </a:rPr>
              <a:t>Highest priority </a:t>
            </a:r>
            <a:r>
              <a:rPr lang="en-US" altLang="ja-JP" sz="1500" dirty="0">
                <a:solidFill>
                  <a:schemeClr val="tx1"/>
                </a:solidFill>
                <a:latin typeface="+mj-lt"/>
              </a:rPr>
              <a:t>(1-128) </a:t>
            </a:r>
            <a:r>
              <a:rPr lang="en-US" altLang="ja-JP" sz="1500" b="1" dirty="0">
                <a:solidFill>
                  <a:schemeClr val="tx1"/>
                </a:solidFill>
                <a:latin typeface="+mj-lt"/>
              </a:rPr>
              <a:t>“Emergency” </a:t>
            </a:r>
            <a:r>
              <a:rPr lang="en-US" altLang="ja-JP" sz="1500" dirty="0">
                <a:solidFill>
                  <a:schemeClr val="tx1"/>
                </a:solidFill>
                <a:latin typeface="+mj-lt"/>
              </a:rPr>
              <a:t>than </a:t>
            </a:r>
            <a:r>
              <a:rPr lang="en-US" altLang="ja-JP" sz="1500" b="1" dirty="0">
                <a:solidFill>
                  <a:schemeClr val="tx1"/>
                </a:solidFill>
                <a:latin typeface="+mj-lt"/>
              </a:rPr>
              <a:t>EV broadcast</a:t>
            </a:r>
          </a:p>
          <a:p>
            <a:r>
              <a:rPr lang="en-US" altLang="ja-JP" sz="1500" dirty="0">
                <a:latin typeface="+mj-lt"/>
              </a:rPr>
              <a:t>- </a:t>
            </a:r>
            <a:r>
              <a:rPr lang="en-US" altLang="ja-JP" sz="1500" b="1" dirty="0">
                <a:latin typeface="+mj-lt"/>
              </a:rPr>
              <a:t>Output</a:t>
            </a:r>
            <a:r>
              <a:rPr lang="en-US" altLang="ja-JP" sz="1500" dirty="0">
                <a:latin typeface="+mj-lt"/>
              </a:rPr>
              <a:t> is the zones </a:t>
            </a:r>
            <a:br>
              <a:rPr lang="en-US" altLang="ja-JP" sz="1500" dirty="0">
                <a:latin typeface="+mj-lt"/>
              </a:rPr>
            </a:br>
            <a:r>
              <a:rPr lang="en-US" altLang="ja-JP" sz="1500" dirty="0">
                <a:latin typeface="+mj-lt"/>
              </a:rPr>
              <a:t>   where auto announcement is </a:t>
            </a:r>
            <a:r>
              <a:rPr lang="en-US" altLang="ja-JP" sz="1500" b="1" dirty="0">
                <a:latin typeface="+mj-lt"/>
              </a:rPr>
              <a:t>broadcasting with EV</a:t>
            </a:r>
            <a:br>
              <a:rPr lang="en-US" altLang="ja-JP" sz="1500" dirty="0">
                <a:latin typeface="+mj-lt"/>
              </a:rPr>
            </a:br>
            <a:r>
              <a:rPr lang="en-US" altLang="ja-JP" sz="1500" dirty="0">
                <a:latin typeface="+mj-lt"/>
              </a:rPr>
              <a:t>   or </a:t>
            </a:r>
            <a:r>
              <a:rPr lang="en-US" altLang="ja-JP" sz="1500" b="1" dirty="0">
                <a:latin typeface="+mj-lt"/>
              </a:rPr>
              <a:t>manual selected by key </a:t>
            </a:r>
            <a:r>
              <a:rPr lang="en-US" altLang="ja-JP" sz="1500" dirty="0">
                <a:latin typeface="+mj-lt"/>
              </a:rPr>
              <a:t>is assigned Zone or Zone pattern.  </a:t>
            </a:r>
            <a:endParaRPr lang="ja-JP" altLang="en-US" sz="1500" dirty="0">
              <a:latin typeface="+mj-lt"/>
            </a:endParaRPr>
          </a:p>
        </p:txBody>
      </p:sp>
      <p:sp>
        <p:nvSpPr>
          <p:cNvPr id="92" name="正方形/長方形 91"/>
          <p:cNvSpPr/>
          <p:nvPr userDrawn="1"/>
        </p:nvSpPr>
        <p:spPr>
          <a:xfrm>
            <a:off x="3077938" y="6315874"/>
            <a:ext cx="5140475" cy="1215746"/>
          </a:xfrm>
          <a:prstGeom prst="rect">
            <a:avLst/>
          </a:prstGeom>
        </p:spPr>
        <p:txBody>
          <a:bodyPr wrap="square" lIns="137187" tIns="68594" rIns="137187" bIns="68594">
            <a:spAutoFit/>
          </a:bodyPr>
          <a:lstStyle/>
          <a:p>
            <a:pPr lvl="0"/>
            <a:r>
              <a:rPr lang="en-US" altLang="ja-JP" sz="1400" dirty="0">
                <a:solidFill>
                  <a:srgbClr val="5F5F5F"/>
                </a:solidFill>
                <a:latin typeface="+mj-lt"/>
              </a:rPr>
              <a:t>The security official goes to </a:t>
            </a:r>
            <a:r>
              <a:rPr lang="en-US" altLang="ja-JP" sz="1400" b="1" dirty="0">
                <a:solidFill>
                  <a:srgbClr val="5F5F5F"/>
                </a:solidFill>
                <a:latin typeface="+mj-lt"/>
              </a:rPr>
              <a:t>confirm whether there is a fire </a:t>
            </a:r>
            <a:r>
              <a:rPr lang="en-US" altLang="ja-JP" sz="1400" dirty="0">
                <a:solidFill>
                  <a:srgbClr val="5F5F5F"/>
                </a:solidFill>
                <a:latin typeface="+mj-lt"/>
              </a:rPr>
              <a:t>during </a:t>
            </a:r>
            <a:r>
              <a:rPr lang="en-US" altLang="ja-JP" sz="1400" b="1" dirty="0">
                <a:solidFill>
                  <a:srgbClr val="5F5F5F"/>
                </a:solidFill>
                <a:latin typeface="+mj-lt"/>
              </a:rPr>
              <a:t>Alert</a:t>
            </a:r>
            <a:r>
              <a:rPr lang="en-US" altLang="ja-JP" sz="1400" dirty="0">
                <a:solidFill>
                  <a:srgbClr val="5F5F5F"/>
                </a:solidFill>
                <a:latin typeface="+mj-lt"/>
              </a:rPr>
              <a:t> broadcast. </a:t>
            </a:r>
          </a:p>
          <a:p>
            <a:pPr lvl="0"/>
            <a:endParaRPr lang="en-US" altLang="ja-JP" sz="1400" dirty="0">
              <a:solidFill>
                <a:srgbClr val="5F5F5F"/>
              </a:solidFill>
              <a:latin typeface="+mj-lt"/>
            </a:endParaRPr>
          </a:p>
          <a:p>
            <a:pPr lvl="0"/>
            <a:r>
              <a:rPr lang="en-US" altLang="ja-JP" sz="1400" b="1" dirty="0">
                <a:solidFill>
                  <a:srgbClr val="5F5F5F"/>
                </a:solidFill>
                <a:latin typeface="+mj-lt"/>
              </a:rPr>
              <a:t>When there is a fire</a:t>
            </a:r>
            <a:r>
              <a:rPr lang="en-US" altLang="ja-JP" sz="1400" dirty="0">
                <a:solidFill>
                  <a:srgbClr val="5F5F5F"/>
                </a:solidFill>
                <a:latin typeface="+mj-lt"/>
              </a:rPr>
              <a:t>, a security official transfers “</a:t>
            </a:r>
            <a:r>
              <a:rPr lang="en-US" altLang="ja-JP" sz="1400" b="1" dirty="0">
                <a:solidFill>
                  <a:srgbClr val="5F5F5F"/>
                </a:solidFill>
                <a:latin typeface="+mj-lt"/>
              </a:rPr>
              <a:t>Alert</a:t>
            </a:r>
            <a:r>
              <a:rPr lang="en-US" altLang="ja-JP" sz="1400" b="0" dirty="0">
                <a:solidFill>
                  <a:srgbClr val="5F5F5F"/>
                </a:solidFill>
                <a:latin typeface="+mj-lt"/>
              </a:rPr>
              <a:t>” to “</a:t>
            </a:r>
            <a:r>
              <a:rPr lang="en-US" altLang="ja-JP" sz="1400" b="1" dirty="0">
                <a:solidFill>
                  <a:srgbClr val="5F5F5F"/>
                </a:solidFill>
                <a:latin typeface="+mj-lt"/>
              </a:rPr>
              <a:t>Evacuation</a:t>
            </a:r>
            <a:r>
              <a:rPr lang="en-US" altLang="ja-JP" sz="1400" b="0" dirty="0">
                <a:solidFill>
                  <a:srgbClr val="5F5F5F"/>
                </a:solidFill>
                <a:latin typeface="+mj-lt"/>
              </a:rPr>
              <a:t>”</a:t>
            </a:r>
            <a:r>
              <a:rPr lang="en-US" altLang="ja-JP" sz="1400" dirty="0">
                <a:solidFill>
                  <a:srgbClr val="5F5F5F"/>
                </a:solidFill>
                <a:latin typeface="+mj-lt"/>
              </a:rPr>
              <a:t> by manual operation or a timer.</a:t>
            </a:r>
            <a:endParaRPr lang="ja-JP" altLang="en-US" sz="1400" dirty="0">
              <a:solidFill>
                <a:srgbClr val="5F5F5F"/>
              </a:solidFill>
              <a:latin typeface="+mj-lt"/>
            </a:endParaRPr>
          </a:p>
        </p:txBody>
      </p:sp>
      <p:sp>
        <p:nvSpPr>
          <p:cNvPr id="93" name="正方形/長方形 92"/>
          <p:cNvSpPr/>
          <p:nvPr userDrawn="1"/>
        </p:nvSpPr>
        <p:spPr>
          <a:xfrm>
            <a:off x="11212240" y="1906187"/>
            <a:ext cx="1013945" cy="20584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400" dirty="0">
                <a:solidFill>
                  <a:schemeClr val="bg1"/>
                </a:solidFill>
              </a:rPr>
              <a:t>Emergency</a:t>
            </a:r>
            <a:endParaRPr lang="ja-JP" altLang="en-US" sz="1400" dirty="0">
              <a:solidFill>
                <a:schemeClr val="bg1"/>
              </a:solidFill>
            </a:endParaRPr>
          </a:p>
        </p:txBody>
      </p:sp>
      <p:pic>
        <p:nvPicPr>
          <p:cNvPr id="94" name="Picture 3"/>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2252192" y="1597217"/>
            <a:ext cx="539890" cy="7898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5" name="Picture 6"/>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2737414" y="1554956"/>
            <a:ext cx="610383" cy="7206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7" name="正方形/長方形 96">
            <a:extLst>
              <a:ext uri="{FF2B5EF4-FFF2-40B4-BE49-F238E27FC236}">
                <a16:creationId xmlns:a16="http://schemas.microsoft.com/office/drawing/2014/main" id="{76D57E39-7DAD-4540-AC25-15E0F0AEE1A0}"/>
              </a:ext>
            </a:extLst>
          </p:cNvPr>
          <p:cNvSpPr/>
          <p:nvPr userDrawn="1"/>
        </p:nvSpPr>
        <p:spPr>
          <a:xfrm>
            <a:off x="8300929" y="4282798"/>
            <a:ext cx="5140475" cy="784859"/>
          </a:xfrm>
          <a:prstGeom prst="rect">
            <a:avLst/>
          </a:prstGeom>
        </p:spPr>
        <p:txBody>
          <a:bodyPr wrap="square" lIns="137187" tIns="68594" rIns="137187" bIns="68594">
            <a:spAutoFit/>
          </a:bodyPr>
          <a:lstStyle/>
          <a:p>
            <a:pPr lvl="0"/>
            <a:r>
              <a:rPr lang="en-US" altLang="ja-JP" sz="1400" b="1" dirty="0">
                <a:solidFill>
                  <a:srgbClr val="5F5F5F"/>
                </a:solidFill>
                <a:latin typeface="+mj-lt"/>
              </a:rPr>
              <a:t>When there is not a fire</a:t>
            </a:r>
            <a:r>
              <a:rPr lang="en-US" altLang="ja-JP" sz="1400" dirty="0">
                <a:solidFill>
                  <a:srgbClr val="5F5F5F"/>
                </a:solidFill>
                <a:latin typeface="+mj-lt"/>
              </a:rPr>
              <a:t>, he transfers it to “</a:t>
            </a:r>
            <a:r>
              <a:rPr lang="en-US" altLang="ja-JP" sz="1400" b="1" dirty="0">
                <a:solidFill>
                  <a:srgbClr val="5F5F5F"/>
                </a:solidFill>
                <a:latin typeface="+mj-lt"/>
              </a:rPr>
              <a:t>Restoration</a:t>
            </a:r>
            <a:r>
              <a:rPr lang="en-US" altLang="ja-JP" sz="1400" dirty="0">
                <a:solidFill>
                  <a:srgbClr val="5F5F5F"/>
                </a:solidFill>
                <a:latin typeface="+mj-lt"/>
              </a:rPr>
              <a:t>” broadcast.</a:t>
            </a:r>
          </a:p>
          <a:p>
            <a:pPr lvl="0"/>
            <a:r>
              <a:rPr lang="en-US" altLang="ja-JP" sz="1400" dirty="0">
                <a:solidFill>
                  <a:srgbClr val="5F5F5F"/>
                </a:solidFill>
                <a:latin typeface="+mj-lt"/>
              </a:rPr>
              <a:t>This broadcast is broadcasted in the zones which performed “</a:t>
            </a:r>
            <a:r>
              <a:rPr lang="en-US" altLang="ja-JP" sz="1400" b="1" dirty="0">
                <a:solidFill>
                  <a:srgbClr val="5F5F5F"/>
                </a:solidFill>
                <a:latin typeface="+mj-lt"/>
              </a:rPr>
              <a:t>Alert</a:t>
            </a:r>
            <a:r>
              <a:rPr lang="en-US" altLang="ja-JP" sz="1400" dirty="0">
                <a:solidFill>
                  <a:srgbClr val="5F5F5F"/>
                </a:solidFill>
                <a:latin typeface="+mj-lt"/>
              </a:rPr>
              <a:t>” or “</a:t>
            </a:r>
            <a:r>
              <a:rPr lang="en-US" altLang="ja-JP" sz="1400" b="1" dirty="0">
                <a:solidFill>
                  <a:srgbClr val="5F5F5F"/>
                </a:solidFill>
                <a:latin typeface="+mj-lt"/>
              </a:rPr>
              <a:t>Evacuation</a:t>
            </a:r>
            <a:r>
              <a:rPr lang="en-US" altLang="ja-JP" sz="1400" dirty="0">
                <a:solidFill>
                  <a:srgbClr val="5F5F5F"/>
                </a:solidFill>
                <a:latin typeface="+mj-lt"/>
              </a:rPr>
              <a:t>” broadcast so far.</a:t>
            </a:r>
            <a:endParaRPr lang="ja-JP" altLang="en-US" sz="1400" dirty="0">
              <a:solidFill>
                <a:srgbClr val="5F5F5F"/>
              </a:solidFill>
              <a:latin typeface="+mj-lt"/>
            </a:endParaRPr>
          </a:p>
        </p:txBody>
      </p:sp>
    </p:spTree>
    <p:extLst>
      <p:ext uri="{BB962C8B-B14F-4D97-AF65-F5344CB8AC3E}">
        <p14:creationId xmlns:p14="http://schemas.microsoft.com/office/powerpoint/2010/main" val="1684410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Emg War Bro">
    <p:spTree>
      <p:nvGrpSpPr>
        <p:cNvPr id="1" name=""/>
        <p:cNvGrpSpPr/>
        <p:nvPr/>
      </p:nvGrpSpPr>
      <p:grpSpPr>
        <a:xfrm>
          <a:off x="0" y="0"/>
          <a:ext cx="0" cy="0"/>
          <a:chOff x="0" y="0"/>
          <a:chExt cx="0" cy="0"/>
        </a:xfrm>
      </p:grpSpPr>
      <p:sp>
        <p:nvSpPr>
          <p:cNvPr id="10" name="正方形/長方形 9"/>
          <p:cNvSpPr/>
          <p:nvPr/>
        </p:nvSpPr>
        <p:spPr>
          <a:xfrm>
            <a:off x="3114378" y="2059012"/>
            <a:ext cx="10256120" cy="549106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3" name="正方形/長方形 12"/>
          <p:cNvSpPr/>
          <p:nvPr/>
        </p:nvSpPr>
        <p:spPr>
          <a:xfrm>
            <a:off x="2969912" y="1481425"/>
            <a:ext cx="5028878" cy="553998"/>
          </a:xfrm>
          <a:prstGeom prst="rect">
            <a:avLst/>
          </a:prstGeom>
        </p:spPr>
        <p:txBody>
          <a:bodyPr wrap="none">
            <a:spAutoFit/>
          </a:bodyPr>
          <a:lstStyle/>
          <a:p>
            <a:r>
              <a:rPr lang="en-US" altLang="ja-JP" sz="3000" b="1" dirty="0">
                <a:solidFill>
                  <a:schemeClr val="tx1">
                    <a:lumMod val="50000"/>
                  </a:schemeClr>
                </a:solidFill>
                <a:latin typeface="Calibri"/>
              </a:rPr>
              <a:t>Emergency Warning </a:t>
            </a:r>
            <a:r>
              <a:rPr lang="en-US" altLang="ja-JP" sz="3000" b="1" dirty="0">
                <a:solidFill>
                  <a:schemeClr val="bg1">
                    <a:lumMod val="50000"/>
                  </a:schemeClr>
                </a:solidFill>
                <a:latin typeface="Calibri"/>
              </a:rPr>
              <a:t>broadcast</a:t>
            </a:r>
            <a:endParaRPr lang="ja-JP" altLang="en-US" sz="3000" dirty="0">
              <a:solidFill>
                <a:schemeClr val="bg1">
                  <a:lumMod val="50000"/>
                </a:schemeClr>
              </a:solidFill>
            </a:endParaRPr>
          </a:p>
        </p:txBody>
      </p:sp>
      <p:sp>
        <p:nvSpPr>
          <p:cNvPr id="16" name="正方形/長方形 15"/>
          <p:cNvSpPr/>
          <p:nvPr/>
        </p:nvSpPr>
        <p:spPr>
          <a:xfrm>
            <a:off x="3375034" y="2131020"/>
            <a:ext cx="5571992" cy="4047262"/>
          </a:xfrm>
          <a:prstGeom prst="rect">
            <a:avLst/>
          </a:prstGeom>
        </p:spPr>
        <p:txBody>
          <a:bodyPr wrap="square">
            <a:spAutoFit/>
          </a:bodyPr>
          <a:lstStyle/>
          <a:p>
            <a:pPr marL="285750" indent="-285750">
              <a:buFontTx/>
              <a:buChar char="-"/>
            </a:pPr>
            <a:r>
              <a:rPr lang="en-US" altLang="ja-JP" dirty="0">
                <a:solidFill>
                  <a:srgbClr val="5F5F5F"/>
                </a:solidFill>
                <a:latin typeface="Calibri"/>
              </a:rPr>
              <a:t>Used for </a:t>
            </a:r>
            <a:r>
              <a:rPr lang="en-US" altLang="ja-JP" b="1" dirty="0">
                <a:solidFill>
                  <a:srgbClr val="5F5F5F"/>
                </a:solidFill>
                <a:latin typeface="Calibri"/>
              </a:rPr>
              <a:t>higher</a:t>
            </a:r>
            <a:r>
              <a:rPr lang="en-US" altLang="ja-JP" b="1" baseline="0" dirty="0">
                <a:solidFill>
                  <a:srgbClr val="5F5F5F"/>
                </a:solidFill>
                <a:latin typeface="Calibri"/>
              </a:rPr>
              <a:t>/same</a:t>
            </a:r>
            <a:r>
              <a:rPr lang="en-US" altLang="ja-JP" b="1" dirty="0">
                <a:solidFill>
                  <a:srgbClr val="5F5F5F"/>
                </a:solidFill>
                <a:latin typeface="Calibri"/>
              </a:rPr>
              <a:t> Priority broadcasting </a:t>
            </a:r>
            <a:r>
              <a:rPr lang="en-US" altLang="ja-JP" b="0" dirty="0">
                <a:solidFill>
                  <a:srgbClr val="5F5F5F"/>
                </a:solidFill>
                <a:latin typeface="Calibri"/>
              </a:rPr>
              <a:t>than/at </a:t>
            </a:r>
            <a:r>
              <a:rPr lang="en-US" altLang="ja-JP" b="0" dirty="0">
                <a:solidFill>
                  <a:srgbClr val="C00000"/>
                </a:solidFill>
                <a:latin typeface="Calibri"/>
              </a:rPr>
              <a:t>Emergency</a:t>
            </a:r>
            <a:r>
              <a:rPr lang="en-US" altLang="ja-JP" b="0" baseline="0" dirty="0">
                <a:solidFill>
                  <a:srgbClr val="5F5F5F"/>
                </a:solidFill>
                <a:latin typeface="Calibri"/>
              </a:rPr>
              <a:t> Broadcasting from external system</a:t>
            </a:r>
            <a:r>
              <a:rPr lang="en-US" altLang="ja-JP" b="0" dirty="0">
                <a:solidFill>
                  <a:srgbClr val="5F5F5F"/>
                </a:solidFill>
                <a:latin typeface="Calibri"/>
              </a:rPr>
              <a:t> </a:t>
            </a:r>
          </a:p>
          <a:p>
            <a:pPr marL="285750" indent="-285750">
              <a:buFontTx/>
              <a:buChar char="-"/>
            </a:pPr>
            <a:r>
              <a:rPr lang="en-US" altLang="ja-JP" sz="1700" b="1" dirty="0">
                <a:solidFill>
                  <a:srgbClr val="5F5F5F"/>
                </a:solidFill>
                <a:latin typeface="Calibri"/>
              </a:rPr>
              <a:t>High priority </a:t>
            </a:r>
            <a:r>
              <a:rPr lang="en-US" altLang="ja-JP" sz="1700" dirty="0">
                <a:solidFill>
                  <a:srgbClr val="5F5F5F"/>
                </a:solidFill>
                <a:latin typeface="Calibri"/>
              </a:rPr>
              <a:t>broadcasting is possible </a:t>
            </a:r>
            <a:r>
              <a:rPr lang="en-US" altLang="ja-JP" sz="1700" b="1" dirty="0">
                <a:solidFill>
                  <a:srgbClr val="5F5F5F"/>
                </a:solidFill>
                <a:latin typeface="Calibri"/>
              </a:rPr>
              <a:t>without shifting to emergency mode</a:t>
            </a:r>
            <a:r>
              <a:rPr lang="en-US" altLang="ja-JP" sz="1700" dirty="0">
                <a:solidFill>
                  <a:srgbClr val="5F5F5F"/>
                </a:solidFill>
                <a:latin typeface="Calibri"/>
              </a:rPr>
              <a:t>.</a:t>
            </a:r>
            <a:br>
              <a:rPr lang="en-US" altLang="ja-JP" sz="1700" dirty="0">
                <a:solidFill>
                  <a:srgbClr val="5F5F5F"/>
                </a:solidFill>
                <a:latin typeface="Calibri"/>
              </a:rPr>
            </a:br>
            <a:endParaRPr lang="en-US" altLang="ja-JP" sz="1700" dirty="0">
              <a:solidFill>
                <a:srgbClr val="5F5F5F"/>
              </a:solidFill>
              <a:latin typeface="Calibri"/>
            </a:endParaRPr>
          </a:p>
          <a:p>
            <a:pPr marL="285750" indent="-285750">
              <a:buFontTx/>
              <a:buChar char="-"/>
            </a:pPr>
            <a:r>
              <a:rPr lang="en-US" altLang="ja-JP" sz="1700" dirty="0">
                <a:solidFill>
                  <a:srgbClr val="5F5F5F"/>
                </a:solidFill>
                <a:latin typeface="Calibri"/>
              </a:rPr>
              <a:t>Broadcasted from only</a:t>
            </a:r>
            <a:r>
              <a:rPr lang="en-US" altLang="ja-JP" sz="1700" baseline="0" dirty="0">
                <a:solidFill>
                  <a:srgbClr val="5F5F5F"/>
                </a:solidFill>
                <a:latin typeface="Calibri"/>
              </a:rPr>
              <a:t> </a:t>
            </a:r>
            <a:r>
              <a:rPr lang="en-US" altLang="ja-JP" sz="1700" b="1" dirty="0">
                <a:solidFill>
                  <a:srgbClr val="5F5F5F"/>
                </a:solidFill>
                <a:latin typeface="Calibri"/>
              </a:rPr>
              <a:t>Frame’s Audio input</a:t>
            </a:r>
          </a:p>
          <a:p>
            <a:pPr marL="0" indent="0">
              <a:buFontTx/>
              <a:buNone/>
            </a:pPr>
            <a:endParaRPr lang="en-US" altLang="ja-JP" sz="1700" b="1" dirty="0">
              <a:solidFill>
                <a:srgbClr val="5F5F5F"/>
              </a:solidFill>
              <a:latin typeface="Calibri"/>
            </a:endParaRPr>
          </a:p>
          <a:p>
            <a:pPr marL="285750" indent="-285750">
              <a:buFontTx/>
              <a:buChar char="-"/>
            </a:pPr>
            <a:r>
              <a:rPr lang="en-US" altLang="ja-JP" sz="1700" b="1" dirty="0">
                <a:solidFill>
                  <a:srgbClr val="5F5F5F"/>
                </a:solidFill>
                <a:latin typeface="Calibri"/>
              </a:rPr>
              <a:t>Any priority </a:t>
            </a:r>
            <a:r>
              <a:rPr lang="en-US" altLang="ja-JP" sz="1700" dirty="0">
                <a:solidFill>
                  <a:srgbClr val="5F5F5F"/>
                </a:solidFill>
                <a:latin typeface="Calibri"/>
              </a:rPr>
              <a:t>can be set (1-1024)</a:t>
            </a:r>
          </a:p>
          <a:p>
            <a:pPr marL="285750" indent="-285750">
              <a:buFontTx/>
              <a:buChar char="-"/>
            </a:pPr>
            <a:endParaRPr lang="en-US" altLang="ja-JP" sz="1700" dirty="0">
              <a:solidFill>
                <a:srgbClr val="5F5F5F"/>
              </a:solidFill>
              <a:latin typeface="Calibri"/>
            </a:endParaRPr>
          </a:p>
          <a:p>
            <a:pPr marL="257226" indent="-257226">
              <a:buFontTx/>
              <a:buChar char="-"/>
            </a:pPr>
            <a:r>
              <a:rPr lang="en-US" altLang="ja-JP" sz="1700" baseline="0" dirty="0">
                <a:solidFill>
                  <a:srgbClr val="5F5F5F"/>
                </a:solidFill>
                <a:latin typeface="Calibri"/>
              </a:rPr>
              <a:t> </a:t>
            </a:r>
            <a:r>
              <a:rPr lang="en-US" altLang="ja-JP" sz="1700" dirty="0">
                <a:solidFill>
                  <a:srgbClr val="5F5F5F"/>
                </a:solidFill>
                <a:latin typeface="Calibri"/>
              </a:rPr>
              <a:t>Contact output for </a:t>
            </a:r>
            <a:r>
              <a:rPr lang="en-US" altLang="ja-JP" sz="1700" b="1" dirty="0">
                <a:solidFill>
                  <a:srgbClr val="5F5F5F"/>
                </a:solidFill>
                <a:latin typeface="Calibri"/>
              </a:rPr>
              <a:t>Attenuator bypass control</a:t>
            </a:r>
          </a:p>
          <a:p>
            <a:pPr marL="257226" indent="-257226">
              <a:buFontTx/>
              <a:buChar char="-"/>
            </a:pPr>
            <a:endParaRPr lang="en-US" altLang="ja-JP" sz="1700" dirty="0">
              <a:solidFill>
                <a:srgbClr val="5F5F5F"/>
              </a:solidFill>
              <a:latin typeface="Calibri"/>
            </a:endParaRPr>
          </a:p>
          <a:p>
            <a:pPr marL="285750" indent="-285750">
              <a:buFontTx/>
              <a:buChar char="-"/>
            </a:pPr>
            <a:r>
              <a:rPr lang="en-US" altLang="ja-JP" sz="1700" b="0" dirty="0">
                <a:solidFill>
                  <a:srgbClr val="5F5F5F"/>
                </a:solidFill>
                <a:latin typeface="Calibri"/>
              </a:rPr>
              <a:t>This exclusive pattern is not assembled. </a:t>
            </a:r>
            <a:r>
              <a:rPr lang="en-US" altLang="ja-JP" sz="1700" b="1" dirty="0">
                <a:solidFill>
                  <a:srgbClr val="5F5F5F"/>
                </a:solidFill>
                <a:latin typeface="Calibri"/>
              </a:rPr>
              <a:t>Audio Input </a:t>
            </a:r>
            <a:r>
              <a:rPr lang="en-US" altLang="ja-JP" sz="1700" b="0" dirty="0">
                <a:solidFill>
                  <a:srgbClr val="5F5F5F"/>
                </a:solidFill>
                <a:latin typeface="Calibri"/>
              </a:rPr>
              <a:t>and </a:t>
            </a:r>
            <a:r>
              <a:rPr lang="en-US" altLang="ja-JP" sz="1700" b="1" dirty="0">
                <a:solidFill>
                  <a:srgbClr val="5F5F5F"/>
                </a:solidFill>
                <a:latin typeface="Calibri"/>
              </a:rPr>
              <a:t>Individual Zone </a:t>
            </a:r>
            <a:r>
              <a:rPr lang="en-US" altLang="ja-JP" sz="1700" b="0" dirty="0">
                <a:solidFill>
                  <a:srgbClr val="5F5F5F"/>
                </a:solidFill>
                <a:latin typeface="Calibri"/>
              </a:rPr>
              <a:t>or </a:t>
            </a:r>
            <a:r>
              <a:rPr lang="en-US" altLang="ja-JP" sz="1700" b="1" dirty="0">
                <a:solidFill>
                  <a:srgbClr val="5F5F5F"/>
                </a:solidFill>
                <a:latin typeface="Calibri"/>
              </a:rPr>
              <a:t>Zone Pattern</a:t>
            </a:r>
            <a:r>
              <a:rPr lang="en-US" altLang="ja-JP" sz="1700" b="0" dirty="0">
                <a:solidFill>
                  <a:srgbClr val="5F5F5F"/>
                </a:solidFill>
                <a:latin typeface="Calibri"/>
              </a:rPr>
              <a:t> and </a:t>
            </a:r>
            <a:r>
              <a:rPr lang="en-US" altLang="ja-JP" sz="1700" b="1" dirty="0">
                <a:solidFill>
                  <a:srgbClr val="5F5F5F"/>
                </a:solidFill>
                <a:latin typeface="Calibri"/>
              </a:rPr>
              <a:t>Control Output pattern </a:t>
            </a:r>
            <a:r>
              <a:rPr lang="en-US" altLang="ja-JP" sz="1700" b="0" dirty="0">
                <a:solidFill>
                  <a:srgbClr val="5F5F5F"/>
                </a:solidFill>
                <a:latin typeface="Calibri"/>
              </a:rPr>
              <a:t>are directly associated with </a:t>
            </a:r>
            <a:r>
              <a:rPr lang="en-US" altLang="ja-JP" sz="1700" b="1" dirty="0">
                <a:solidFill>
                  <a:srgbClr val="5F5F5F"/>
                </a:solidFill>
                <a:latin typeface="Calibri"/>
              </a:rPr>
              <a:t>Control Input</a:t>
            </a:r>
            <a:r>
              <a:rPr lang="en-US" altLang="ja-JP" sz="1700" b="0" dirty="0">
                <a:solidFill>
                  <a:srgbClr val="5F5F5F"/>
                </a:solidFill>
                <a:latin typeface="Calibri"/>
              </a:rPr>
              <a:t>.</a:t>
            </a:r>
          </a:p>
          <a:p>
            <a:pPr marL="0" indent="0">
              <a:buFontTx/>
              <a:buNone/>
            </a:pPr>
            <a:endParaRPr lang="ja-JP" altLang="en-US" sz="1700" b="1" dirty="0">
              <a:solidFill>
                <a:srgbClr val="5F5F5F"/>
              </a:solidFill>
              <a:latin typeface="Calibri"/>
            </a:endParaRPr>
          </a:p>
        </p:txBody>
      </p:sp>
      <p:sp>
        <p:nvSpPr>
          <p:cNvPr id="66" name="角丸四角形 65"/>
          <p:cNvSpPr/>
          <p:nvPr/>
        </p:nvSpPr>
        <p:spPr>
          <a:xfrm>
            <a:off x="4419187" y="6391813"/>
            <a:ext cx="1465426" cy="749858"/>
          </a:xfrm>
          <a:prstGeom prst="roundRect">
            <a:avLst>
              <a:gd name="adj" fmla="val 3047"/>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r>
              <a:rPr lang="en-US" altLang="ja-JP" sz="1200" dirty="0">
                <a:solidFill>
                  <a:prstClr val="white"/>
                </a:solidFill>
                <a:ea typeface="メイリオ" panose="020B0604030504040204" pitchFamily="50" charset="-128"/>
                <a:cs typeface="メイリオ" panose="020B0604030504040204" pitchFamily="50" charset="-128"/>
              </a:rPr>
              <a:t>Trigger</a:t>
            </a:r>
          </a:p>
          <a:p>
            <a:pPr algn="ctr" defTabSz="700228"/>
            <a:endParaRPr lang="en-US" altLang="ja-JP" sz="900" dirty="0">
              <a:solidFill>
                <a:prstClr val="white"/>
              </a:solidFill>
              <a:ea typeface="メイリオ" panose="020B0604030504040204" pitchFamily="50" charset="-128"/>
              <a:cs typeface="メイリオ" panose="020B0604030504040204" pitchFamily="50" charset="-128"/>
            </a:endParaRPr>
          </a:p>
          <a:p>
            <a:pPr defTabSz="700228"/>
            <a:r>
              <a:rPr lang="en-US" altLang="ja-JP" sz="1100" dirty="0">
                <a:solidFill>
                  <a:prstClr val="white"/>
                </a:solidFill>
                <a:ea typeface="メイリオ" panose="020B0604030504040204" pitchFamily="50" charset="-128"/>
                <a:cs typeface="メイリオ" panose="020B0604030504040204" pitchFamily="50" charset="-128"/>
              </a:rPr>
              <a:t>-</a:t>
            </a:r>
            <a:r>
              <a:rPr lang="en-US" altLang="ja-JP" sz="1100" baseline="0" dirty="0">
                <a:solidFill>
                  <a:prstClr val="white"/>
                </a:solidFill>
                <a:ea typeface="メイリオ" panose="020B0604030504040204" pitchFamily="50" charset="-128"/>
                <a:cs typeface="メイリオ" panose="020B0604030504040204" pitchFamily="50" charset="-128"/>
              </a:rPr>
              <a:t> </a:t>
            </a:r>
            <a:r>
              <a:rPr lang="en-US" altLang="ja-JP" sz="1100" dirty="0">
                <a:solidFill>
                  <a:prstClr val="white"/>
                </a:solidFill>
                <a:ea typeface="メイリオ" panose="020B0604030504040204" pitchFamily="50" charset="-128"/>
                <a:cs typeface="メイリオ" panose="020B0604030504040204" pitchFamily="50" charset="-128"/>
              </a:rPr>
              <a:t>Control input</a:t>
            </a:r>
          </a:p>
          <a:p>
            <a:pPr defTabSz="700228"/>
            <a:r>
              <a:rPr lang="en-US" altLang="ja-JP" sz="1100" dirty="0">
                <a:solidFill>
                  <a:prstClr val="white"/>
                </a:solidFill>
                <a:ea typeface="メイリオ" panose="020B0604030504040204" pitchFamily="50" charset="-128"/>
                <a:cs typeface="メイリオ" panose="020B0604030504040204" pitchFamily="50" charset="-128"/>
              </a:rPr>
              <a:t>- RM key</a:t>
            </a:r>
            <a:endParaRPr lang="ja-JP" altLang="en-US" sz="1100" dirty="0">
              <a:solidFill>
                <a:prstClr val="white"/>
              </a:solidFill>
              <a:ea typeface="メイリオ" panose="020B0604030504040204" pitchFamily="50" charset="-128"/>
              <a:cs typeface="メイリオ" panose="020B0604030504040204" pitchFamily="50" charset="-128"/>
            </a:endParaRPr>
          </a:p>
        </p:txBody>
      </p:sp>
      <p:sp>
        <p:nvSpPr>
          <p:cNvPr id="68" name="角丸四角形 67"/>
          <p:cNvSpPr/>
          <p:nvPr/>
        </p:nvSpPr>
        <p:spPr>
          <a:xfrm>
            <a:off x="6755851" y="6595516"/>
            <a:ext cx="724149" cy="371790"/>
          </a:xfrm>
          <a:prstGeom prst="roundRect">
            <a:avLst>
              <a:gd name="adj" fmla="val 14967"/>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ctr"/>
          <a:lstStyle/>
          <a:p>
            <a:pP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 </a:t>
            </a:r>
          </a:p>
          <a:p>
            <a:pP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Patterns</a:t>
            </a:r>
            <a:endParaRPr kumimoji="0" lang="ja-JP" altLang="en-US" sz="1100" kern="0" dirty="0">
              <a:solidFill>
                <a:prstClr val="white"/>
              </a:solidFill>
              <a:latin typeface="Calibri"/>
              <a:ea typeface="ＭＳ Ｐゴシック"/>
              <a:cs typeface="Meiryo UI" pitchFamily="50" charset="-128"/>
            </a:endParaRPr>
          </a:p>
        </p:txBody>
      </p:sp>
      <p:sp>
        <p:nvSpPr>
          <p:cNvPr id="69" name="角丸四角形 68"/>
          <p:cNvSpPr/>
          <p:nvPr/>
        </p:nvSpPr>
        <p:spPr>
          <a:xfrm>
            <a:off x="7297642" y="6679270"/>
            <a:ext cx="473330" cy="106134"/>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sp>
        <p:nvSpPr>
          <p:cNvPr id="70" name="フリーフォーム 69"/>
          <p:cNvSpPr/>
          <p:nvPr/>
        </p:nvSpPr>
        <p:spPr>
          <a:xfrm>
            <a:off x="5936815" y="6452567"/>
            <a:ext cx="400512" cy="0"/>
          </a:xfrm>
          <a:custGeom>
            <a:avLst/>
            <a:gdLst>
              <a:gd name="connsiteX0" fmla="*/ 0 w 472966"/>
              <a:gd name="connsiteY0" fmla="*/ 0 h 0"/>
              <a:gd name="connsiteX1" fmla="*/ 472966 w 472966"/>
              <a:gd name="connsiteY1" fmla="*/ 0 h 0"/>
            </a:gdLst>
            <a:ahLst/>
            <a:cxnLst>
              <a:cxn ang="0">
                <a:pos x="connsiteX0" y="connsiteY0"/>
              </a:cxn>
              <a:cxn ang="0">
                <a:pos x="connsiteX1" y="connsiteY1"/>
              </a:cxn>
            </a:cxnLst>
            <a:rect l="l" t="t" r="r" b="b"/>
            <a:pathLst>
              <a:path w="472966">
                <a:moveTo>
                  <a:pt x="0" y="0"/>
                </a:moveTo>
                <a:lnTo>
                  <a:pt x="472966" y="0"/>
                </a:lnTo>
              </a:path>
            </a:pathLst>
          </a:custGeom>
          <a:noFill/>
          <a:ln w="19050">
            <a:solidFill>
              <a:schemeClr val="bg1">
                <a:lumMod val="50000"/>
              </a:schemeClr>
            </a:solidFill>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defTabSz="700228"/>
            <a:endParaRPr lang="ja-JP" altLang="en-US" sz="1100" dirty="0">
              <a:solidFill>
                <a:prstClr val="white"/>
              </a:solidFill>
            </a:endParaRPr>
          </a:p>
        </p:txBody>
      </p:sp>
      <p:grpSp>
        <p:nvGrpSpPr>
          <p:cNvPr id="71" name="グループ化 70"/>
          <p:cNvGrpSpPr/>
          <p:nvPr/>
        </p:nvGrpSpPr>
        <p:grpSpPr>
          <a:xfrm>
            <a:off x="6773810" y="7027564"/>
            <a:ext cx="873530" cy="288723"/>
            <a:chOff x="5813093" y="3038128"/>
            <a:chExt cx="1031556" cy="340853"/>
          </a:xfrm>
        </p:grpSpPr>
        <p:sp>
          <p:nvSpPr>
            <p:cNvPr id="72" name="角丸四角形 71"/>
            <p:cNvSpPr/>
            <p:nvPr/>
          </p:nvSpPr>
          <p:spPr>
            <a:xfrm>
              <a:off x="5813093" y="3038128"/>
              <a:ext cx="855151"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38100" h="12700"/>
            </a:sp3d>
          </p:spPr>
          <p:txBody>
            <a:bodyPr lIns="36000" tIns="0" rIns="36000" bIns="0" rtlCol="0" anchor="ctr"/>
            <a:lstStyle/>
            <a:p>
              <a:pP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p>
            <a:p>
              <a:pP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Patterns</a:t>
              </a:r>
              <a:endParaRPr kumimoji="0" lang="ja-JP" altLang="en-US" sz="1100" kern="0" dirty="0">
                <a:solidFill>
                  <a:prstClr val="white"/>
                </a:solidFill>
                <a:latin typeface="Calibri"/>
                <a:ea typeface="ＭＳ Ｐゴシック"/>
                <a:cs typeface="Meiryo UI" pitchFamily="50" charset="-128"/>
              </a:endParaRPr>
            </a:p>
          </p:txBody>
        </p:sp>
        <p:sp>
          <p:nvSpPr>
            <p:cNvPr id="73" name="角丸四角形 72"/>
            <p:cNvSpPr/>
            <p:nvPr/>
          </p:nvSpPr>
          <p:spPr>
            <a:xfrm>
              <a:off x="6422107" y="3087250"/>
              <a:ext cx="419954" cy="125297"/>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0" rIns="36000" bIns="0" rtlCol="0" anchor="ctr"/>
            <a:lstStyle/>
            <a:p>
              <a:pPr algn="ct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endParaRPr kumimoji="0" lang="ja-JP" altLang="en-US" sz="1100" kern="0" dirty="0">
                <a:solidFill>
                  <a:prstClr val="white"/>
                </a:solidFill>
                <a:latin typeface="Calibri"/>
                <a:ea typeface="ＭＳ Ｐゴシック"/>
                <a:cs typeface="Meiryo UI" pitchFamily="50" charset="-128"/>
              </a:endParaRPr>
            </a:p>
          </p:txBody>
        </p:sp>
        <p:sp>
          <p:nvSpPr>
            <p:cNvPr id="74" name="角丸四角形 73"/>
            <p:cNvSpPr/>
            <p:nvPr/>
          </p:nvSpPr>
          <p:spPr>
            <a:xfrm>
              <a:off x="6424695" y="3204096"/>
              <a:ext cx="419954" cy="125297"/>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0" rIns="36000" bIns="0" rtlCol="0" anchor="ctr"/>
            <a:lstStyle/>
            <a:p>
              <a:pPr algn="ct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endParaRPr kumimoji="0" lang="ja-JP" altLang="en-US" sz="1100" kern="0" dirty="0">
                <a:solidFill>
                  <a:prstClr val="white"/>
                </a:solidFill>
                <a:latin typeface="Calibri"/>
                <a:ea typeface="ＭＳ Ｐゴシック"/>
                <a:cs typeface="Meiryo UI" pitchFamily="50" charset="-128"/>
              </a:endParaRPr>
            </a:p>
          </p:txBody>
        </p:sp>
      </p:grpSp>
      <p:sp>
        <p:nvSpPr>
          <p:cNvPr id="65" name="角丸四角形 64"/>
          <p:cNvSpPr/>
          <p:nvPr/>
        </p:nvSpPr>
        <p:spPr>
          <a:xfrm>
            <a:off x="7297304" y="6791536"/>
            <a:ext cx="473330" cy="106134"/>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grpSp>
        <p:nvGrpSpPr>
          <p:cNvPr id="106" name="グループ化 105"/>
          <p:cNvGrpSpPr/>
          <p:nvPr userDrawn="1"/>
        </p:nvGrpSpPr>
        <p:grpSpPr>
          <a:xfrm>
            <a:off x="6307615" y="5945164"/>
            <a:ext cx="1559291" cy="596272"/>
            <a:chOff x="6307615" y="5945164"/>
            <a:chExt cx="1559291" cy="596272"/>
          </a:xfrm>
        </p:grpSpPr>
        <p:sp>
          <p:nvSpPr>
            <p:cNvPr id="75" name="角丸四角形 74"/>
            <p:cNvSpPr/>
            <p:nvPr/>
          </p:nvSpPr>
          <p:spPr>
            <a:xfrm>
              <a:off x="6393476" y="5945164"/>
              <a:ext cx="1473430" cy="596272"/>
            </a:xfrm>
            <a:prstGeom prst="roundRect">
              <a:avLst>
                <a:gd name="adj" fmla="val 10645"/>
              </a:avLst>
            </a:prstGeom>
            <a:solidFill>
              <a:schemeClr val="bg1">
                <a:lumMod val="85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00228"/>
              <a:r>
                <a:rPr lang="en-US" altLang="ja-JP" sz="1100" dirty="0">
                  <a:solidFill>
                    <a:prstClr val="black"/>
                  </a:solidFill>
                  <a:ea typeface="メイリオ" panose="020B0604030504040204" pitchFamily="50" charset="-128"/>
                  <a:cs typeface="メイリオ" panose="020B0604030504040204" pitchFamily="50" charset="-128"/>
                </a:rPr>
                <a:t>Single Audio input</a:t>
              </a:r>
            </a:p>
            <a:p>
              <a:pPr defTabSz="700228"/>
              <a:endParaRPr lang="en-US" altLang="ja-JP" sz="1100" dirty="0">
                <a:solidFill>
                  <a:prstClr val="black"/>
                </a:solidFill>
                <a:ea typeface="メイリオ" panose="020B0604030504040204" pitchFamily="50" charset="-128"/>
                <a:cs typeface="メイリオ" panose="020B0604030504040204" pitchFamily="50" charset="-128"/>
              </a:endParaRP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Frame’s audio input</a:t>
              </a:r>
              <a:endParaRPr lang="ja-JP" altLang="en-US" sz="1100" dirty="0">
                <a:solidFill>
                  <a:prstClr val="black"/>
                </a:solidFill>
                <a:ea typeface="メイリオ" panose="020B0604030504040204" pitchFamily="50" charset="-128"/>
                <a:cs typeface="メイリオ" panose="020B0604030504040204" pitchFamily="50" charset="-128"/>
              </a:endParaRPr>
            </a:p>
          </p:txBody>
        </p:sp>
        <p:sp>
          <p:nvSpPr>
            <p:cNvPr id="77" name="正方形/長方形 76"/>
            <p:cNvSpPr/>
            <p:nvPr/>
          </p:nvSpPr>
          <p:spPr>
            <a:xfrm>
              <a:off x="6694394" y="6161394"/>
              <a:ext cx="1028496" cy="116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prstClr val="white"/>
                  </a:solidFill>
                </a:rPr>
                <a:t>Emergency Warning</a:t>
              </a:r>
              <a:endParaRPr lang="ja-JP" altLang="en-US" sz="900" dirty="0">
                <a:solidFill>
                  <a:prstClr val="white"/>
                </a:solidFill>
              </a:endParaRPr>
            </a:p>
          </p:txBody>
        </p:sp>
        <p:sp>
          <p:nvSpPr>
            <p:cNvPr id="78" name="正方形/長方形 77"/>
            <p:cNvSpPr/>
            <p:nvPr userDrawn="1"/>
          </p:nvSpPr>
          <p:spPr>
            <a:xfrm>
              <a:off x="6307615" y="6154504"/>
              <a:ext cx="458297" cy="1156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srgbClr val="5F5F5F"/>
                  </a:solidFill>
                </a:rPr>
                <a:t> Type</a:t>
              </a:r>
              <a:endParaRPr lang="ja-JP" altLang="en-US" sz="900" dirty="0">
                <a:solidFill>
                  <a:srgbClr val="5F5F5F"/>
                </a:solidFill>
              </a:endParaRPr>
            </a:p>
          </p:txBody>
        </p:sp>
      </p:grpSp>
      <p:sp>
        <p:nvSpPr>
          <p:cNvPr id="79" name="フリーフォーム 78"/>
          <p:cNvSpPr/>
          <p:nvPr userDrawn="1"/>
        </p:nvSpPr>
        <p:spPr>
          <a:xfrm>
            <a:off x="5936814" y="6745794"/>
            <a:ext cx="757579" cy="45719"/>
          </a:xfrm>
          <a:custGeom>
            <a:avLst/>
            <a:gdLst>
              <a:gd name="connsiteX0" fmla="*/ 0 w 472966"/>
              <a:gd name="connsiteY0" fmla="*/ 0 h 0"/>
              <a:gd name="connsiteX1" fmla="*/ 472966 w 472966"/>
              <a:gd name="connsiteY1" fmla="*/ 0 h 0"/>
            </a:gdLst>
            <a:ahLst/>
            <a:cxnLst>
              <a:cxn ang="0">
                <a:pos x="connsiteX0" y="connsiteY0"/>
              </a:cxn>
              <a:cxn ang="0">
                <a:pos x="connsiteX1" y="connsiteY1"/>
              </a:cxn>
            </a:cxnLst>
            <a:rect l="l" t="t" r="r" b="b"/>
            <a:pathLst>
              <a:path w="472966">
                <a:moveTo>
                  <a:pt x="0" y="0"/>
                </a:moveTo>
                <a:lnTo>
                  <a:pt x="472966" y="0"/>
                </a:lnTo>
              </a:path>
            </a:pathLst>
          </a:custGeom>
          <a:noFill/>
          <a:ln w="19050">
            <a:solidFill>
              <a:schemeClr val="bg1">
                <a:lumMod val="50000"/>
              </a:schemeClr>
            </a:solidFill>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defTabSz="700228"/>
            <a:endParaRPr lang="ja-JP" altLang="en-US" sz="1100" dirty="0">
              <a:solidFill>
                <a:prstClr val="white"/>
              </a:solidFill>
            </a:endParaRPr>
          </a:p>
        </p:txBody>
      </p:sp>
      <p:sp>
        <p:nvSpPr>
          <p:cNvPr id="80" name="フリーフォーム 79"/>
          <p:cNvSpPr/>
          <p:nvPr userDrawn="1"/>
        </p:nvSpPr>
        <p:spPr>
          <a:xfrm>
            <a:off x="5936813" y="7099572"/>
            <a:ext cx="757579" cy="45719"/>
          </a:xfrm>
          <a:custGeom>
            <a:avLst/>
            <a:gdLst>
              <a:gd name="connsiteX0" fmla="*/ 0 w 472966"/>
              <a:gd name="connsiteY0" fmla="*/ 0 h 0"/>
              <a:gd name="connsiteX1" fmla="*/ 472966 w 472966"/>
              <a:gd name="connsiteY1" fmla="*/ 0 h 0"/>
            </a:gdLst>
            <a:ahLst/>
            <a:cxnLst>
              <a:cxn ang="0">
                <a:pos x="connsiteX0" y="connsiteY0"/>
              </a:cxn>
              <a:cxn ang="0">
                <a:pos x="connsiteX1" y="connsiteY1"/>
              </a:cxn>
            </a:cxnLst>
            <a:rect l="l" t="t" r="r" b="b"/>
            <a:pathLst>
              <a:path w="472966">
                <a:moveTo>
                  <a:pt x="0" y="0"/>
                </a:moveTo>
                <a:lnTo>
                  <a:pt x="472966" y="0"/>
                </a:lnTo>
              </a:path>
            </a:pathLst>
          </a:custGeom>
          <a:noFill/>
          <a:ln w="19050">
            <a:solidFill>
              <a:schemeClr val="bg1">
                <a:lumMod val="50000"/>
              </a:schemeClr>
            </a:solidFill>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defTabSz="700228"/>
            <a:endParaRPr lang="ja-JP" altLang="en-US" sz="1100" dirty="0">
              <a:solidFill>
                <a:prstClr val="white"/>
              </a:solidFill>
            </a:endParaRPr>
          </a:p>
        </p:txBody>
      </p:sp>
      <p:sp>
        <p:nvSpPr>
          <p:cNvPr id="81" name="角丸四角形 80"/>
          <p:cNvSpPr/>
          <p:nvPr userDrawn="1"/>
        </p:nvSpPr>
        <p:spPr>
          <a:xfrm>
            <a:off x="8154938" y="6725536"/>
            <a:ext cx="473330" cy="106134"/>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sp>
        <p:nvSpPr>
          <p:cNvPr id="82" name="正方形/長方形 81"/>
          <p:cNvSpPr/>
          <p:nvPr userDrawn="1"/>
        </p:nvSpPr>
        <p:spPr>
          <a:xfrm>
            <a:off x="7797228" y="6589770"/>
            <a:ext cx="378630" cy="353943"/>
          </a:xfrm>
          <a:prstGeom prst="rect">
            <a:avLst/>
          </a:prstGeom>
        </p:spPr>
        <p:txBody>
          <a:bodyPr wrap="none">
            <a:spAutoFit/>
          </a:bodyPr>
          <a:lstStyle/>
          <a:p>
            <a:r>
              <a:rPr kumimoji="1" lang="en-US" altLang="ja-JP" sz="1700" b="1" i="0" u="none" strike="noStrike" kern="1200" cap="none" spc="0" normalizeH="0" baseline="0" noProof="0" dirty="0">
                <a:ln>
                  <a:noFill/>
                </a:ln>
                <a:solidFill>
                  <a:srgbClr val="5F5F5F"/>
                </a:solidFill>
                <a:effectLst/>
                <a:uLnTx/>
                <a:uFillTx/>
                <a:latin typeface="Calibri"/>
                <a:ea typeface="ＭＳ Ｐゴシック" pitchFamily="50" charset="-128"/>
                <a:cs typeface="+mn-cs"/>
              </a:rPr>
              <a:t>or</a:t>
            </a:r>
            <a:endParaRPr lang="ja-JP" altLang="en-US" dirty="0"/>
          </a:p>
        </p:txBody>
      </p:sp>
      <p:pic>
        <p:nvPicPr>
          <p:cNvPr id="92"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9229071" y="3516582"/>
            <a:ext cx="4155138" cy="17158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3" name="フリーフォーム 92"/>
          <p:cNvSpPr/>
          <p:nvPr userDrawn="1"/>
        </p:nvSpPr>
        <p:spPr>
          <a:xfrm>
            <a:off x="8947026" y="3471936"/>
            <a:ext cx="1024514" cy="1220254"/>
          </a:xfrm>
          <a:custGeom>
            <a:avLst/>
            <a:gdLst>
              <a:gd name="connsiteX0" fmla="*/ 0 w 793377"/>
              <a:gd name="connsiteY0" fmla="*/ 0 h 423583"/>
              <a:gd name="connsiteX1" fmla="*/ 0 w 793377"/>
              <a:gd name="connsiteY1" fmla="*/ 423583 h 423583"/>
              <a:gd name="connsiteX2" fmla="*/ 793377 w 793377"/>
              <a:gd name="connsiteY2" fmla="*/ 423583 h 423583"/>
            </a:gdLst>
            <a:ahLst/>
            <a:cxnLst>
              <a:cxn ang="0">
                <a:pos x="connsiteX0" y="connsiteY0"/>
              </a:cxn>
              <a:cxn ang="0">
                <a:pos x="connsiteX1" y="connsiteY1"/>
              </a:cxn>
              <a:cxn ang="0">
                <a:pos x="connsiteX2" y="connsiteY2"/>
              </a:cxn>
            </a:cxnLst>
            <a:rect l="l" t="t" r="r" b="b"/>
            <a:pathLst>
              <a:path w="793377" h="423583">
                <a:moveTo>
                  <a:pt x="0" y="0"/>
                </a:moveTo>
                <a:lnTo>
                  <a:pt x="0" y="423583"/>
                </a:lnTo>
                <a:lnTo>
                  <a:pt x="793377" y="423583"/>
                </a:lnTo>
              </a:path>
            </a:pathLst>
          </a:custGeom>
          <a:noFill/>
          <a:ln>
            <a:solidFill>
              <a:schemeClr val="tx1">
                <a:lumMod val="50000"/>
              </a:schemeClr>
            </a:solidFill>
            <a:headEnd type="none" w="med" len="med"/>
            <a:tailEnd type="triangle" w="med" len="med"/>
          </a:ln>
          <a:effectLst>
            <a:outerShdw blurRad="25400" dist="127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94" name="角丸四角形 93"/>
          <p:cNvSpPr/>
          <p:nvPr userDrawn="1"/>
        </p:nvSpPr>
        <p:spPr>
          <a:xfrm>
            <a:off x="8077701" y="2963288"/>
            <a:ext cx="1131264" cy="713014"/>
          </a:xfrm>
          <a:prstGeom prst="roundRect">
            <a:avLst/>
          </a:prstGeom>
          <a:solidFill>
            <a:schemeClr val="tx1">
              <a:lumMod val="50000"/>
            </a:schemeClr>
          </a:solidFill>
          <a:ln>
            <a:solidFill>
              <a:schemeClr val="bg1"/>
            </a:solidFill>
          </a:ln>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algn="ctr"/>
            <a:r>
              <a:rPr lang="en-US" altLang="ja-JP" sz="900" dirty="0">
                <a:solidFill>
                  <a:srgbClr val="FFFFFF"/>
                </a:solidFill>
              </a:rPr>
              <a:t>External</a:t>
            </a:r>
          </a:p>
          <a:p>
            <a:pPr algn="ctr"/>
            <a:r>
              <a:rPr lang="en-US" altLang="ja-JP" sz="1200" b="1" dirty="0">
                <a:solidFill>
                  <a:srgbClr val="FFFFFF"/>
                </a:solidFill>
              </a:rPr>
              <a:t>Highest priority</a:t>
            </a:r>
          </a:p>
          <a:p>
            <a:pPr algn="ctr"/>
            <a:r>
              <a:rPr lang="en-US" altLang="ja-JP" sz="900" dirty="0">
                <a:solidFill>
                  <a:srgbClr val="FFFFFF"/>
                </a:solidFill>
              </a:rPr>
              <a:t>Broadcast </a:t>
            </a:r>
          </a:p>
          <a:p>
            <a:pPr algn="ctr"/>
            <a:r>
              <a:rPr lang="en-US" altLang="ja-JP" sz="900" dirty="0">
                <a:solidFill>
                  <a:srgbClr val="FFFFFF"/>
                </a:solidFill>
              </a:rPr>
              <a:t>System</a:t>
            </a:r>
            <a:endParaRPr lang="ja-JP" altLang="en-US" sz="900" dirty="0">
              <a:solidFill>
                <a:srgbClr val="FFFFFF"/>
              </a:solidFill>
            </a:endParaRPr>
          </a:p>
        </p:txBody>
      </p:sp>
      <p:grpSp>
        <p:nvGrpSpPr>
          <p:cNvPr id="96" name="グループ化 95"/>
          <p:cNvGrpSpPr/>
          <p:nvPr userDrawn="1"/>
        </p:nvGrpSpPr>
        <p:grpSpPr>
          <a:xfrm>
            <a:off x="10417445" y="4489193"/>
            <a:ext cx="554542" cy="192055"/>
            <a:chOff x="6433333" y="3248434"/>
            <a:chExt cx="720348" cy="274344"/>
          </a:xfrm>
        </p:grpSpPr>
        <p:sp>
          <p:nvSpPr>
            <p:cNvPr id="97" name="正方形/長方形 96"/>
            <p:cNvSpPr/>
            <p:nvPr/>
          </p:nvSpPr>
          <p:spPr>
            <a:xfrm>
              <a:off x="6433333" y="3385606"/>
              <a:ext cx="720348" cy="13717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srgbClr val="D8D8D8">
                      <a:lumMod val="10000"/>
                    </a:srgbClr>
                  </a:solidFill>
                </a:rPr>
                <a:t>Alert</a:t>
              </a:r>
              <a:endParaRPr lang="ja-JP" altLang="en-US" sz="900" dirty="0">
                <a:solidFill>
                  <a:srgbClr val="D8D8D8">
                    <a:lumMod val="10000"/>
                  </a:srgbClr>
                </a:solidFill>
              </a:endParaRPr>
            </a:p>
          </p:txBody>
        </p:sp>
        <p:sp>
          <p:nvSpPr>
            <p:cNvPr id="98" name="正方形/長方形 97"/>
            <p:cNvSpPr/>
            <p:nvPr/>
          </p:nvSpPr>
          <p:spPr>
            <a:xfrm>
              <a:off x="6433333" y="3248434"/>
              <a:ext cx="720348" cy="13717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srgbClr val="D8D8D8">
                      <a:lumMod val="10000"/>
                    </a:srgbClr>
                  </a:solidFill>
                </a:rPr>
                <a:t>Evacuation</a:t>
              </a:r>
              <a:endParaRPr lang="ja-JP" altLang="en-US" sz="900" dirty="0">
                <a:solidFill>
                  <a:srgbClr val="D8D8D8">
                    <a:lumMod val="10000"/>
                  </a:srgbClr>
                </a:solidFill>
              </a:endParaRPr>
            </a:p>
          </p:txBody>
        </p:sp>
      </p:grpSp>
      <p:sp>
        <p:nvSpPr>
          <p:cNvPr id="99" name="正方形/長方形 98"/>
          <p:cNvSpPr/>
          <p:nvPr userDrawn="1"/>
        </p:nvSpPr>
        <p:spPr>
          <a:xfrm>
            <a:off x="10021738" y="2423005"/>
            <a:ext cx="3348760" cy="831339"/>
          </a:xfrm>
          <a:prstGeom prst="rect">
            <a:avLst/>
          </a:prstGeom>
        </p:spPr>
        <p:txBody>
          <a:bodyPr wrap="square" lIns="137187" tIns="68594" rIns="137187" bIns="68594">
            <a:spAutoFit/>
          </a:bodyPr>
          <a:lstStyle/>
          <a:p>
            <a:r>
              <a:rPr lang="en-US" altLang="ja-JP" sz="1500" dirty="0">
                <a:solidFill>
                  <a:srgbClr val="5F5F5F"/>
                </a:solidFill>
                <a:latin typeface="Calibri"/>
              </a:rPr>
              <a:t>Use for the external highest priority broadcast system than the priority of VX-3000’s </a:t>
            </a:r>
            <a:r>
              <a:rPr lang="en-US" altLang="ja-JP" sz="1500" dirty="0">
                <a:solidFill>
                  <a:srgbClr val="C00000"/>
                </a:solidFill>
                <a:latin typeface="Calibri"/>
              </a:rPr>
              <a:t>emergency</a:t>
            </a:r>
            <a:r>
              <a:rPr lang="en-US" altLang="ja-JP" sz="1500" dirty="0">
                <a:solidFill>
                  <a:srgbClr val="5F5F5F"/>
                </a:solidFill>
                <a:latin typeface="Calibri"/>
              </a:rPr>
              <a:t> broadcast.</a:t>
            </a:r>
            <a:endParaRPr lang="ja-JP" altLang="en-US" sz="1500" dirty="0">
              <a:solidFill>
                <a:srgbClr val="5F5F5F"/>
              </a:solidFill>
              <a:latin typeface="Calibri"/>
            </a:endParaRPr>
          </a:p>
        </p:txBody>
      </p:sp>
      <p:grpSp>
        <p:nvGrpSpPr>
          <p:cNvPr id="100" name="グループ化 99"/>
          <p:cNvGrpSpPr/>
          <p:nvPr userDrawn="1"/>
        </p:nvGrpSpPr>
        <p:grpSpPr>
          <a:xfrm rot="544062">
            <a:off x="7963348" y="1522857"/>
            <a:ext cx="594864" cy="564816"/>
            <a:chOff x="2723894" y="936005"/>
            <a:chExt cx="2425139" cy="2301962"/>
          </a:xfrm>
          <a:effectLst>
            <a:outerShdw blurRad="38100" dist="38100" dir="8100000" algn="tr" rotWithShape="0">
              <a:prstClr val="black">
                <a:alpha val="40000"/>
              </a:prstClr>
            </a:outerShdw>
          </a:effectLst>
        </p:grpSpPr>
        <p:grpSp>
          <p:nvGrpSpPr>
            <p:cNvPr id="101" name="グループ化 100"/>
            <p:cNvGrpSpPr/>
            <p:nvPr/>
          </p:nvGrpSpPr>
          <p:grpSpPr>
            <a:xfrm>
              <a:off x="2991168" y="1221263"/>
              <a:ext cx="1944215" cy="1771248"/>
              <a:chOff x="2991168" y="1221263"/>
              <a:chExt cx="1944215" cy="1771248"/>
            </a:xfrm>
          </p:grpSpPr>
          <p:sp>
            <p:nvSpPr>
              <p:cNvPr id="103" name="円/楕円 102"/>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104" name="角丸四角形 103"/>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102"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009754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比較">
    <p:spTree>
      <p:nvGrpSpPr>
        <p:cNvPr id="1" name=""/>
        <p:cNvGrpSpPr/>
        <p:nvPr/>
      </p:nvGrpSpPr>
      <p:grpSpPr>
        <a:xfrm>
          <a:off x="0" y="0"/>
          <a:ext cx="0" cy="0"/>
          <a:chOff x="0" y="0"/>
          <a:chExt cx="0" cy="0"/>
        </a:xfrm>
      </p:grpSpPr>
      <p:grpSp>
        <p:nvGrpSpPr>
          <p:cNvPr id="10" name="グループ化 9"/>
          <p:cNvGrpSpPr/>
          <p:nvPr userDrawn="1"/>
        </p:nvGrpSpPr>
        <p:grpSpPr>
          <a:xfrm>
            <a:off x="2250282" y="1987004"/>
            <a:ext cx="9058155" cy="4957919"/>
            <a:chOff x="1746226" y="2213661"/>
            <a:chExt cx="9058155" cy="4957919"/>
          </a:xfrm>
        </p:grpSpPr>
        <p:sp>
          <p:nvSpPr>
            <p:cNvPr id="11" name="正方形/長方形 10"/>
            <p:cNvSpPr/>
            <p:nvPr/>
          </p:nvSpPr>
          <p:spPr>
            <a:xfrm>
              <a:off x="5854377" y="2213661"/>
              <a:ext cx="1209283" cy="1123413"/>
            </a:xfrm>
            <a:prstGeom prst="rect">
              <a:avLst/>
            </a:prstGeom>
          </p:spPr>
          <p:txBody>
            <a:bodyPr wrap="square" lIns="137187" tIns="68594" rIns="137187" bIns="68594">
              <a:spAutoFit/>
            </a:bodyPr>
            <a:lstStyle/>
            <a:p>
              <a:r>
                <a:rPr lang="en-US" altLang="ja-JP" sz="1600" dirty="0">
                  <a:solidFill>
                    <a:srgbClr val="5F5F5F"/>
                  </a:solidFill>
                  <a:latin typeface="Calibri"/>
                  <a:cs typeface="Consolas" panose="020B0609020204030204" pitchFamily="49" charset="0"/>
                </a:rPr>
                <a:t>3F</a:t>
              </a:r>
            </a:p>
            <a:p>
              <a:r>
                <a:rPr lang="en-US" altLang="ja-JP" sz="1200" dirty="0">
                  <a:solidFill>
                    <a:srgbClr val="5F5F5F"/>
                  </a:solidFill>
                  <a:latin typeface="Calibri"/>
                  <a:cs typeface="Consolas" panose="020B0609020204030204" pitchFamily="49" charset="0"/>
                </a:rPr>
                <a:t>Area A</a:t>
              </a:r>
            </a:p>
            <a:p>
              <a:r>
                <a:rPr lang="en-US" altLang="ja-JP" sz="1200" dirty="0">
                  <a:solidFill>
                    <a:srgbClr val="5F5F5F"/>
                  </a:solidFill>
                  <a:latin typeface="Calibri"/>
                  <a:cs typeface="Consolas" panose="020B0609020204030204" pitchFamily="49" charset="0"/>
                </a:rPr>
                <a:t>Area B</a:t>
              </a:r>
            </a:p>
            <a:p>
              <a:r>
                <a:rPr lang="en-US" altLang="ja-JP" sz="1200" dirty="0">
                  <a:solidFill>
                    <a:srgbClr val="5F5F5F"/>
                  </a:solidFill>
                  <a:latin typeface="Calibri"/>
                  <a:cs typeface="Consolas" panose="020B0609020204030204" pitchFamily="49" charset="0"/>
                </a:rPr>
                <a:t>Area C</a:t>
              </a:r>
            </a:p>
            <a:p>
              <a:r>
                <a:rPr lang="en-US" altLang="ja-JP" sz="1200" dirty="0">
                  <a:solidFill>
                    <a:srgbClr val="5F5F5F"/>
                  </a:solidFill>
                  <a:latin typeface="Calibri"/>
                  <a:cs typeface="Consolas" panose="020B0609020204030204" pitchFamily="49" charset="0"/>
                </a:rPr>
                <a:t>Area D</a:t>
              </a:r>
              <a:endParaRPr lang="ja-JP" altLang="en-US" sz="1200" dirty="0">
                <a:solidFill>
                  <a:srgbClr val="5F5F5F"/>
                </a:solidFill>
                <a:latin typeface="Calibri"/>
                <a:cs typeface="Consolas" panose="020B0609020204030204" pitchFamily="49" charset="0"/>
              </a:endParaRPr>
            </a:p>
          </p:txBody>
        </p:sp>
        <p:grpSp>
          <p:nvGrpSpPr>
            <p:cNvPr id="12" name="グループ化 11"/>
            <p:cNvGrpSpPr/>
            <p:nvPr/>
          </p:nvGrpSpPr>
          <p:grpSpPr>
            <a:xfrm>
              <a:off x="1882025" y="4317470"/>
              <a:ext cx="1916840" cy="130268"/>
              <a:chOff x="1698435" y="5972741"/>
              <a:chExt cx="1916840" cy="190727"/>
            </a:xfrm>
          </p:grpSpPr>
          <p:sp>
            <p:nvSpPr>
              <p:cNvPr id="120" name="フリーフォーム 119"/>
              <p:cNvSpPr/>
              <p:nvPr/>
            </p:nvSpPr>
            <p:spPr>
              <a:xfrm>
                <a:off x="2205320" y="6057002"/>
                <a:ext cx="1409955"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21" name="正方形/長方形 120"/>
              <p:cNvSpPr/>
              <p:nvPr/>
            </p:nvSpPr>
            <p:spPr>
              <a:xfrm>
                <a:off x="1698435" y="5972741"/>
                <a:ext cx="551847" cy="190727"/>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100" dirty="0"/>
                  <a:t>BGM</a:t>
                </a:r>
                <a:endParaRPr kumimoji="1" lang="ja-JP" altLang="en-US" sz="1100" dirty="0"/>
              </a:p>
            </p:txBody>
          </p:sp>
        </p:grpSp>
        <p:grpSp>
          <p:nvGrpSpPr>
            <p:cNvPr id="13" name="グループ化 12"/>
            <p:cNvGrpSpPr/>
            <p:nvPr/>
          </p:nvGrpSpPr>
          <p:grpSpPr>
            <a:xfrm>
              <a:off x="1886548" y="4533668"/>
              <a:ext cx="1916840" cy="130268"/>
              <a:chOff x="1698435" y="5972741"/>
              <a:chExt cx="1916840" cy="190727"/>
            </a:xfrm>
          </p:grpSpPr>
          <p:sp>
            <p:nvSpPr>
              <p:cNvPr id="118" name="フリーフォーム 117"/>
              <p:cNvSpPr/>
              <p:nvPr/>
            </p:nvSpPr>
            <p:spPr>
              <a:xfrm>
                <a:off x="2205320" y="6057002"/>
                <a:ext cx="1409955"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19" name="正方形/長方形 118"/>
              <p:cNvSpPr/>
              <p:nvPr/>
            </p:nvSpPr>
            <p:spPr>
              <a:xfrm>
                <a:off x="1698435" y="5972741"/>
                <a:ext cx="551847" cy="190727"/>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100" dirty="0"/>
                  <a:t>BGM</a:t>
                </a:r>
                <a:endParaRPr kumimoji="1" lang="ja-JP" altLang="en-US" sz="1100" dirty="0"/>
              </a:p>
            </p:txBody>
          </p:sp>
        </p:grpSp>
        <p:grpSp>
          <p:nvGrpSpPr>
            <p:cNvPr id="14" name="グループ化 13"/>
            <p:cNvGrpSpPr/>
            <p:nvPr/>
          </p:nvGrpSpPr>
          <p:grpSpPr>
            <a:xfrm>
              <a:off x="2493675" y="4210448"/>
              <a:ext cx="1483854" cy="130268"/>
              <a:chOff x="1698435" y="5972741"/>
              <a:chExt cx="1483854" cy="190727"/>
            </a:xfrm>
          </p:grpSpPr>
          <p:sp>
            <p:nvSpPr>
              <p:cNvPr id="116" name="フリーフォーム 115"/>
              <p:cNvSpPr/>
              <p:nvPr/>
            </p:nvSpPr>
            <p:spPr>
              <a:xfrm>
                <a:off x="2205320" y="6057001"/>
                <a:ext cx="976969" cy="66938"/>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17" name="正方形/長方形 116"/>
              <p:cNvSpPr/>
              <p:nvPr/>
            </p:nvSpPr>
            <p:spPr>
              <a:xfrm>
                <a:off x="1698435" y="5972741"/>
                <a:ext cx="551847" cy="190727"/>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100" dirty="0"/>
                  <a:t>BGM</a:t>
                </a:r>
                <a:endParaRPr kumimoji="1" lang="ja-JP" altLang="en-US" sz="1100" dirty="0"/>
              </a:p>
            </p:txBody>
          </p:sp>
        </p:grpSp>
        <p:grpSp>
          <p:nvGrpSpPr>
            <p:cNvPr id="15" name="グループ化 14"/>
            <p:cNvGrpSpPr/>
            <p:nvPr/>
          </p:nvGrpSpPr>
          <p:grpSpPr>
            <a:xfrm>
              <a:off x="2498198" y="4426646"/>
              <a:ext cx="1488138" cy="130268"/>
              <a:chOff x="1698435" y="5972741"/>
              <a:chExt cx="1488138" cy="190727"/>
            </a:xfrm>
          </p:grpSpPr>
          <p:sp>
            <p:nvSpPr>
              <p:cNvPr id="114" name="フリーフォーム 113"/>
              <p:cNvSpPr/>
              <p:nvPr/>
            </p:nvSpPr>
            <p:spPr>
              <a:xfrm>
                <a:off x="2205320" y="6057001"/>
                <a:ext cx="981253" cy="72431"/>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15" name="正方形/長方形 114"/>
              <p:cNvSpPr/>
              <p:nvPr/>
            </p:nvSpPr>
            <p:spPr>
              <a:xfrm>
                <a:off x="1698435" y="5972741"/>
                <a:ext cx="551847" cy="190727"/>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100" dirty="0"/>
                  <a:t>BGM</a:t>
                </a:r>
                <a:endParaRPr kumimoji="1" lang="ja-JP" altLang="en-US" sz="1100" dirty="0"/>
              </a:p>
            </p:txBody>
          </p:sp>
        </p:grpSp>
        <p:grpSp>
          <p:nvGrpSpPr>
            <p:cNvPr id="16" name="グループ化 15"/>
            <p:cNvGrpSpPr/>
            <p:nvPr/>
          </p:nvGrpSpPr>
          <p:grpSpPr>
            <a:xfrm>
              <a:off x="1885371" y="5795910"/>
              <a:ext cx="1916840" cy="130268"/>
              <a:chOff x="1698435" y="5972741"/>
              <a:chExt cx="1916840" cy="190727"/>
            </a:xfrm>
          </p:grpSpPr>
          <p:sp>
            <p:nvSpPr>
              <p:cNvPr id="112" name="フリーフォーム 111"/>
              <p:cNvSpPr/>
              <p:nvPr/>
            </p:nvSpPr>
            <p:spPr>
              <a:xfrm>
                <a:off x="2205320" y="6057002"/>
                <a:ext cx="1409955"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13" name="正方形/長方形 112"/>
              <p:cNvSpPr/>
              <p:nvPr/>
            </p:nvSpPr>
            <p:spPr>
              <a:xfrm>
                <a:off x="1698435" y="5972741"/>
                <a:ext cx="551847" cy="190727"/>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100" dirty="0"/>
                  <a:t>BGM</a:t>
                </a:r>
                <a:endParaRPr kumimoji="1" lang="ja-JP" altLang="en-US" sz="1100" dirty="0"/>
              </a:p>
            </p:txBody>
          </p:sp>
        </p:grpSp>
        <p:grpSp>
          <p:nvGrpSpPr>
            <p:cNvPr id="17" name="グループ化 16"/>
            <p:cNvGrpSpPr/>
            <p:nvPr/>
          </p:nvGrpSpPr>
          <p:grpSpPr>
            <a:xfrm>
              <a:off x="1889894" y="6012108"/>
              <a:ext cx="1916840" cy="130268"/>
              <a:chOff x="1698435" y="5972741"/>
              <a:chExt cx="1916840" cy="190727"/>
            </a:xfrm>
          </p:grpSpPr>
          <p:sp>
            <p:nvSpPr>
              <p:cNvPr id="110" name="フリーフォーム 109"/>
              <p:cNvSpPr/>
              <p:nvPr/>
            </p:nvSpPr>
            <p:spPr>
              <a:xfrm>
                <a:off x="2205320" y="6057002"/>
                <a:ext cx="1409955"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11" name="正方形/長方形 110"/>
              <p:cNvSpPr/>
              <p:nvPr/>
            </p:nvSpPr>
            <p:spPr>
              <a:xfrm>
                <a:off x="1698435" y="5972741"/>
                <a:ext cx="551847" cy="190727"/>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100" dirty="0"/>
                  <a:t>BGM</a:t>
                </a:r>
                <a:endParaRPr kumimoji="1" lang="ja-JP" altLang="en-US" sz="1100" dirty="0"/>
              </a:p>
            </p:txBody>
          </p:sp>
        </p:grpSp>
        <p:grpSp>
          <p:nvGrpSpPr>
            <p:cNvPr id="18" name="グループ化 17"/>
            <p:cNvGrpSpPr/>
            <p:nvPr/>
          </p:nvGrpSpPr>
          <p:grpSpPr>
            <a:xfrm>
              <a:off x="2497021" y="5688888"/>
              <a:ext cx="1483854" cy="130268"/>
              <a:chOff x="1698435" y="5972741"/>
              <a:chExt cx="1483854" cy="190727"/>
            </a:xfrm>
          </p:grpSpPr>
          <p:sp>
            <p:nvSpPr>
              <p:cNvPr id="108" name="フリーフォーム 107"/>
              <p:cNvSpPr/>
              <p:nvPr/>
            </p:nvSpPr>
            <p:spPr>
              <a:xfrm>
                <a:off x="2205320" y="6057001"/>
                <a:ext cx="976969" cy="66938"/>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09" name="正方形/長方形 108"/>
              <p:cNvSpPr/>
              <p:nvPr/>
            </p:nvSpPr>
            <p:spPr>
              <a:xfrm>
                <a:off x="1698435" y="5972741"/>
                <a:ext cx="551847" cy="190727"/>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100" dirty="0"/>
                  <a:t>BGM</a:t>
                </a:r>
                <a:endParaRPr kumimoji="1" lang="ja-JP" altLang="en-US" sz="1100" dirty="0"/>
              </a:p>
            </p:txBody>
          </p:sp>
        </p:grpSp>
        <p:grpSp>
          <p:nvGrpSpPr>
            <p:cNvPr id="19" name="グループ化 18"/>
            <p:cNvGrpSpPr/>
            <p:nvPr/>
          </p:nvGrpSpPr>
          <p:grpSpPr>
            <a:xfrm>
              <a:off x="2501544" y="5905086"/>
              <a:ext cx="1488138" cy="130268"/>
              <a:chOff x="1698435" y="5972741"/>
              <a:chExt cx="1488138" cy="190727"/>
            </a:xfrm>
          </p:grpSpPr>
          <p:sp>
            <p:nvSpPr>
              <p:cNvPr id="106" name="フリーフォーム 105"/>
              <p:cNvSpPr/>
              <p:nvPr/>
            </p:nvSpPr>
            <p:spPr>
              <a:xfrm>
                <a:off x="2205320" y="6057001"/>
                <a:ext cx="981253" cy="72431"/>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07" name="正方形/長方形 106"/>
              <p:cNvSpPr/>
              <p:nvPr/>
            </p:nvSpPr>
            <p:spPr>
              <a:xfrm>
                <a:off x="1698435" y="5972741"/>
                <a:ext cx="551847" cy="190727"/>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100" dirty="0"/>
                  <a:t>BGM</a:t>
                </a:r>
                <a:endParaRPr kumimoji="1" lang="ja-JP" altLang="en-US" sz="1100" dirty="0"/>
              </a:p>
            </p:txBody>
          </p:sp>
        </p:grpSp>
        <p:sp>
          <p:nvSpPr>
            <p:cNvPr id="20" name="正方形/長方形 19"/>
            <p:cNvSpPr/>
            <p:nvPr/>
          </p:nvSpPr>
          <p:spPr>
            <a:xfrm>
              <a:off x="3881765" y="2242212"/>
              <a:ext cx="2069227" cy="1328962"/>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pPr>
              <a:endParaRPr kumimoji="0" lang="en-US" altLang="ja-JP" sz="1200" b="1" kern="0" dirty="0">
                <a:solidFill>
                  <a:srgbClr val="8064A2"/>
                </a:solidFill>
                <a:latin typeface="Calibri"/>
                <a:ea typeface="ＭＳ Ｐゴシック"/>
              </a:endParaRPr>
            </a:p>
          </p:txBody>
        </p:sp>
        <p:sp>
          <p:nvSpPr>
            <p:cNvPr id="21" name="フリーフォーム 20"/>
            <p:cNvSpPr/>
            <p:nvPr/>
          </p:nvSpPr>
          <p:spPr>
            <a:xfrm>
              <a:off x="3980875" y="2609527"/>
              <a:ext cx="1970117"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22" name="フリーフォーム 21"/>
            <p:cNvSpPr/>
            <p:nvPr/>
          </p:nvSpPr>
          <p:spPr>
            <a:xfrm>
              <a:off x="3980875" y="2796156"/>
              <a:ext cx="1970117"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23" name="フリーフォーム 22"/>
            <p:cNvSpPr/>
            <p:nvPr/>
          </p:nvSpPr>
          <p:spPr>
            <a:xfrm>
              <a:off x="3980875" y="3169412"/>
              <a:ext cx="1970117"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24" name="フリーフォーム 23"/>
            <p:cNvSpPr/>
            <p:nvPr/>
          </p:nvSpPr>
          <p:spPr>
            <a:xfrm>
              <a:off x="3988096" y="2985257"/>
              <a:ext cx="1970117"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25" name="角丸四角形 24"/>
            <p:cNvSpPr/>
            <p:nvPr/>
          </p:nvSpPr>
          <p:spPr>
            <a:xfrm>
              <a:off x="4482569" y="2477336"/>
              <a:ext cx="776146" cy="18642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26" name="角丸四角形 25"/>
            <p:cNvSpPr/>
            <p:nvPr/>
          </p:nvSpPr>
          <p:spPr>
            <a:xfrm>
              <a:off x="4482569" y="2682627"/>
              <a:ext cx="776146" cy="18642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27" name="角丸四角形 26"/>
            <p:cNvSpPr/>
            <p:nvPr/>
          </p:nvSpPr>
          <p:spPr>
            <a:xfrm>
              <a:off x="4482569" y="2887918"/>
              <a:ext cx="776146" cy="18642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28" name="角丸四角形 27"/>
            <p:cNvSpPr/>
            <p:nvPr/>
          </p:nvSpPr>
          <p:spPr>
            <a:xfrm>
              <a:off x="4482569" y="3093209"/>
              <a:ext cx="776146" cy="18642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000" kern="0" dirty="0">
                <a:solidFill>
                  <a:sysClr val="window" lastClr="FFFFFF"/>
                </a:solidFill>
                <a:ea typeface="ＭＳ Ｐゴシック"/>
              </a:endParaRPr>
            </a:p>
          </p:txBody>
        </p:sp>
        <p:sp>
          <p:nvSpPr>
            <p:cNvPr id="29" name="フリーフォーム 28"/>
            <p:cNvSpPr/>
            <p:nvPr/>
          </p:nvSpPr>
          <p:spPr>
            <a:xfrm>
              <a:off x="5365667" y="2242213"/>
              <a:ext cx="190098" cy="132896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0" name="フリーフォーム 29"/>
            <p:cNvSpPr/>
            <p:nvPr/>
          </p:nvSpPr>
          <p:spPr>
            <a:xfrm>
              <a:off x="4366893" y="2609527"/>
              <a:ext cx="190098" cy="55988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1" name="正方形/長方形 30"/>
            <p:cNvSpPr/>
            <p:nvPr/>
          </p:nvSpPr>
          <p:spPr>
            <a:xfrm>
              <a:off x="3881766" y="5443388"/>
              <a:ext cx="2069227" cy="1328962"/>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200" b="1" kern="0" dirty="0">
                <a:solidFill>
                  <a:srgbClr val="8064A2"/>
                </a:solidFill>
                <a:latin typeface="Calibri"/>
                <a:ea typeface="ＭＳ Ｐゴシック"/>
              </a:endParaRPr>
            </a:p>
          </p:txBody>
        </p:sp>
        <p:sp>
          <p:nvSpPr>
            <p:cNvPr id="32" name="フリーフォーム 31"/>
            <p:cNvSpPr/>
            <p:nvPr/>
          </p:nvSpPr>
          <p:spPr>
            <a:xfrm>
              <a:off x="3980875" y="5810703"/>
              <a:ext cx="1970118"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3" name="フリーフォーム 32"/>
            <p:cNvSpPr/>
            <p:nvPr/>
          </p:nvSpPr>
          <p:spPr>
            <a:xfrm>
              <a:off x="3980875" y="5997332"/>
              <a:ext cx="1970118"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4" name="フリーフォーム 33"/>
            <p:cNvSpPr/>
            <p:nvPr/>
          </p:nvSpPr>
          <p:spPr>
            <a:xfrm>
              <a:off x="3980875" y="6370588"/>
              <a:ext cx="1970118"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5" name="フリーフォーム 34"/>
            <p:cNvSpPr/>
            <p:nvPr/>
          </p:nvSpPr>
          <p:spPr>
            <a:xfrm>
              <a:off x="3988096" y="6186433"/>
              <a:ext cx="1970118"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6" name="角丸四角形 35"/>
            <p:cNvSpPr/>
            <p:nvPr/>
          </p:nvSpPr>
          <p:spPr>
            <a:xfrm>
              <a:off x="4482570" y="5678512"/>
              <a:ext cx="776147" cy="18642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37" name="角丸四角形 36"/>
            <p:cNvSpPr/>
            <p:nvPr/>
          </p:nvSpPr>
          <p:spPr>
            <a:xfrm>
              <a:off x="4482570" y="5883803"/>
              <a:ext cx="776147" cy="18642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38" name="角丸四角形 37"/>
            <p:cNvSpPr/>
            <p:nvPr/>
          </p:nvSpPr>
          <p:spPr>
            <a:xfrm>
              <a:off x="4482570" y="6089094"/>
              <a:ext cx="776147" cy="18642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39" name="フリーフォーム 38"/>
            <p:cNvSpPr/>
            <p:nvPr/>
          </p:nvSpPr>
          <p:spPr>
            <a:xfrm>
              <a:off x="5365668" y="5443389"/>
              <a:ext cx="190098" cy="132896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40" name="フリーフォーム 39"/>
            <p:cNvSpPr/>
            <p:nvPr/>
          </p:nvSpPr>
          <p:spPr>
            <a:xfrm>
              <a:off x="4366893" y="5806163"/>
              <a:ext cx="190098" cy="56442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41" name="角丸四角形 40"/>
            <p:cNvSpPr/>
            <p:nvPr/>
          </p:nvSpPr>
          <p:spPr>
            <a:xfrm>
              <a:off x="4482570" y="6294385"/>
              <a:ext cx="776147" cy="186428"/>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err="1">
                  <a:solidFill>
                    <a:sysClr val="window" lastClr="FFFFFF"/>
                  </a:solidFill>
                  <a:ea typeface="ＭＳ Ｐゴシック"/>
                </a:rPr>
                <a:t>sb</a:t>
              </a:r>
              <a:r>
                <a:rPr kumimoji="0" lang="en-US" altLang="ja-JP" sz="1200" kern="0" dirty="0">
                  <a:solidFill>
                    <a:sysClr val="window" lastClr="FFFFFF"/>
                  </a:solidFill>
                  <a:ea typeface="ＭＳ Ｐゴシック"/>
                </a:rPr>
                <a:t> AMP</a:t>
              </a:r>
              <a:endParaRPr kumimoji="0" lang="ja-JP" altLang="en-US" sz="1000" kern="0" dirty="0">
                <a:solidFill>
                  <a:sysClr val="window" lastClr="FFFFFF"/>
                </a:solidFill>
                <a:ea typeface="ＭＳ Ｐゴシック"/>
              </a:endParaRPr>
            </a:p>
          </p:txBody>
        </p:sp>
        <p:sp>
          <p:nvSpPr>
            <p:cNvPr id="42" name="正方形/長方形 41"/>
            <p:cNvSpPr/>
            <p:nvPr/>
          </p:nvSpPr>
          <p:spPr>
            <a:xfrm>
              <a:off x="7540743" y="5434470"/>
              <a:ext cx="1881114" cy="1328962"/>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200" b="1" kern="0" dirty="0">
                <a:solidFill>
                  <a:srgbClr val="8064A2"/>
                </a:solidFill>
                <a:latin typeface="Calibri"/>
                <a:ea typeface="ＭＳ Ｐゴシック"/>
              </a:endParaRPr>
            </a:p>
          </p:txBody>
        </p:sp>
        <p:sp>
          <p:nvSpPr>
            <p:cNvPr id="43" name="フリーフォーム 42"/>
            <p:cNvSpPr/>
            <p:nvPr/>
          </p:nvSpPr>
          <p:spPr>
            <a:xfrm>
              <a:off x="7630843" y="5801785"/>
              <a:ext cx="1791015"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44" name="フリーフォーム 43"/>
            <p:cNvSpPr/>
            <p:nvPr/>
          </p:nvSpPr>
          <p:spPr>
            <a:xfrm>
              <a:off x="7630843" y="6359011"/>
              <a:ext cx="1791015"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45" name="フリーフォーム 44"/>
            <p:cNvSpPr/>
            <p:nvPr/>
          </p:nvSpPr>
          <p:spPr>
            <a:xfrm>
              <a:off x="7973212" y="6361670"/>
              <a:ext cx="919074"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46" name="角丸四角形 45"/>
            <p:cNvSpPr/>
            <p:nvPr/>
          </p:nvSpPr>
          <p:spPr>
            <a:xfrm>
              <a:off x="8086928" y="5669594"/>
              <a:ext cx="705587" cy="18642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rPr>
                <a:t>AMP</a:t>
              </a:r>
              <a:endParaRPr kumimoji="0" lang="ja-JP" altLang="en-US" sz="1200" kern="0" dirty="0">
                <a:solidFill>
                  <a:sysClr val="window" lastClr="FFFFFF"/>
                </a:solidFill>
              </a:endParaRPr>
            </a:p>
          </p:txBody>
        </p:sp>
        <p:sp>
          <p:nvSpPr>
            <p:cNvPr id="47" name="フリーフォーム 46"/>
            <p:cNvSpPr/>
            <p:nvPr/>
          </p:nvSpPr>
          <p:spPr>
            <a:xfrm>
              <a:off x="8889744" y="5434471"/>
              <a:ext cx="172816" cy="132896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48" name="フリーフォーム 47"/>
            <p:cNvSpPr/>
            <p:nvPr/>
          </p:nvSpPr>
          <p:spPr>
            <a:xfrm>
              <a:off x="7981768" y="5438537"/>
              <a:ext cx="172816" cy="132896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49" name="フリーフォーム 48"/>
            <p:cNvSpPr/>
            <p:nvPr/>
          </p:nvSpPr>
          <p:spPr>
            <a:xfrm>
              <a:off x="9098824" y="5433854"/>
              <a:ext cx="172816" cy="132896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grpSp>
          <p:nvGrpSpPr>
            <p:cNvPr id="50" name="グループ化 49"/>
            <p:cNvGrpSpPr/>
            <p:nvPr/>
          </p:nvGrpSpPr>
          <p:grpSpPr>
            <a:xfrm>
              <a:off x="9524506" y="5725791"/>
              <a:ext cx="156512" cy="336099"/>
              <a:chOff x="3965386" y="3527310"/>
              <a:chExt cx="184826" cy="792171"/>
            </a:xfrm>
          </p:grpSpPr>
          <p:sp>
            <p:nvSpPr>
              <p:cNvPr id="98" name="フリーフォーム 97"/>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99" name="フリーフォーム 98"/>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00" name="フリーフォーム 99"/>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01" name="フリーフォーム 100"/>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02" name="フリーフォーム 101"/>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03" name="フリーフォーム 102"/>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04" name="フリーフォーム 103"/>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05" name="フリーフォーム 104"/>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grpSp>
        <p:grpSp>
          <p:nvGrpSpPr>
            <p:cNvPr id="51" name="グループ化 50"/>
            <p:cNvGrpSpPr/>
            <p:nvPr/>
          </p:nvGrpSpPr>
          <p:grpSpPr>
            <a:xfrm>
              <a:off x="9524326" y="6102231"/>
              <a:ext cx="156512" cy="336099"/>
              <a:chOff x="3965386" y="3527310"/>
              <a:chExt cx="184826" cy="792171"/>
            </a:xfrm>
          </p:grpSpPr>
          <p:sp>
            <p:nvSpPr>
              <p:cNvPr id="90" name="フリーフォーム 89"/>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91" name="フリーフォーム 90"/>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92" name="フリーフォーム 91"/>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93" name="フリーフォーム 92"/>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94" name="フリーフォーム 93"/>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95" name="フリーフォーム 94"/>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96" name="フリーフォーム 95"/>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97" name="フリーフォーム 96"/>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grpSp>
        <p:sp>
          <p:nvSpPr>
            <p:cNvPr id="52" name="角丸四角形 51"/>
            <p:cNvSpPr/>
            <p:nvPr/>
          </p:nvSpPr>
          <p:spPr>
            <a:xfrm>
              <a:off x="8086928" y="6245482"/>
              <a:ext cx="705587" cy="186427"/>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err="1">
                  <a:solidFill>
                    <a:sysClr val="window" lastClr="FFFFFF"/>
                  </a:solidFill>
                </a:rPr>
                <a:t>sb</a:t>
              </a:r>
              <a:r>
                <a:rPr kumimoji="0" lang="en-US" altLang="ja-JP" sz="1200" kern="0" dirty="0">
                  <a:solidFill>
                    <a:sysClr val="window" lastClr="FFFFFF"/>
                  </a:solidFill>
                </a:rPr>
                <a:t> AMP</a:t>
              </a:r>
              <a:endParaRPr kumimoji="0" lang="ja-JP" altLang="en-US" sz="1200" kern="0" dirty="0">
                <a:solidFill>
                  <a:sysClr val="window" lastClr="FFFFFF"/>
                </a:solidFill>
              </a:endParaRPr>
            </a:p>
          </p:txBody>
        </p:sp>
        <p:sp>
          <p:nvSpPr>
            <p:cNvPr id="53" name="角丸四角形 52"/>
            <p:cNvSpPr/>
            <p:nvPr/>
          </p:nvSpPr>
          <p:spPr>
            <a:xfrm>
              <a:off x="9261966" y="5674415"/>
              <a:ext cx="312908" cy="817505"/>
            </a:xfrm>
            <a:prstGeom prst="roundRect">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rPr>
                <a:t>SS</a:t>
              </a:r>
              <a:endParaRPr kumimoji="0" lang="ja-JP" altLang="en-US" sz="1200" kern="0" dirty="0">
                <a:solidFill>
                  <a:sysClr val="window" lastClr="FFFFFF"/>
                </a:solidFill>
              </a:endParaRPr>
            </a:p>
          </p:txBody>
        </p:sp>
        <p:sp>
          <p:nvSpPr>
            <p:cNvPr id="54" name="角丸四角形 53"/>
            <p:cNvSpPr/>
            <p:nvPr/>
          </p:nvSpPr>
          <p:spPr>
            <a:xfrm>
              <a:off x="9250602" y="5674415"/>
              <a:ext cx="324273" cy="806364"/>
            </a:xfrm>
            <a:prstGeom prst="roundRect">
              <a:avLst>
                <a:gd name="adj" fmla="val 8296"/>
              </a:avLst>
            </a:prstGeom>
            <a:noFill/>
            <a:ln>
              <a:solidFill>
                <a:schemeClr val="accent5">
                  <a:lumMod val="75000"/>
                </a:schemeClr>
              </a:solidFill>
            </a:ln>
            <a:effectLst>
              <a:glow rad="101600">
                <a:schemeClr val="accent5">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55" name="フリーフォーム 54"/>
            <p:cNvSpPr/>
            <p:nvPr/>
          </p:nvSpPr>
          <p:spPr>
            <a:xfrm>
              <a:off x="3235527" y="6201748"/>
              <a:ext cx="606056" cy="0"/>
            </a:xfrm>
            <a:custGeom>
              <a:avLst/>
              <a:gdLst>
                <a:gd name="connsiteX0" fmla="*/ 0 w 606056"/>
                <a:gd name="connsiteY0" fmla="*/ 0 h 0"/>
                <a:gd name="connsiteX1" fmla="*/ 606056 w 606056"/>
                <a:gd name="connsiteY1" fmla="*/ 0 h 0"/>
              </a:gdLst>
              <a:ahLst/>
              <a:cxnLst>
                <a:cxn ang="0">
                  <a:pos x="connsiteX0" y="connsiteY0"/>
                </a:cxn>
                <a:cxn ang="0">
                  <a:pos x="connsiteX1" y="connsiteY1"/>
                </a:cxn>
              </a:cxnLst>
              <a:rect l="l" t="t" r="r" b="b"/>
              <a:pathLst>
                <a:path w="606056">
                  <a:moveTo>
                    <a:pt x="0" y="0"/>
                  </a:moveTo>
                  <a:lnTo>
                    <a:pt x="606056"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56" name="フリーフォーム 55"/>
            <p:cNvSpPr/>
            <p:nvPr/>
          </p:nvSpPr>
          <p:spPr>
            <a:xfrm>
              <a:off x="2831490" y="6255719"/>
              <a:ext cx="967563" cy="438903"/>
            </a:xfrm>
            <a:custGeom>
              <a:avLst/>
              <a:gdLst>
                <a:gd name="connsiteX0" fmla="*/ 967563 w 967563"/>
                <a:gd name="connsiteY0" fmla="*/ 0 h 329610"/>
                <a:gd name="connsiteX1" fmla="*/ 404037 w 967563"/>
                <a:gd name="connsiteY1" fmla="*/ 0 h 329610"/>
                <a:gd name="connsiteX2" fmla="*/ 0 w 967563"/>
                <a:gd name="connsiteY2" fmla="*/ 329610 h 329610"/>
              </a:gdLst>
              <a:ahLst/>
              <a:cxnLst>
                <a:cxn ang="0">
                  <a:pos x="connsiteX0" y="connsiteY0"/>
                </a:cxn>
                <a:cxn ang="0">
                  <a:pos x="connsiteX1" y="connsiteY1"/>
                </a:cxn>
                <a:cxn ang="0">
                  <a:pos x="connsiteX2" y="connsiteY2"/>
                </a:cxn>
              </a:cxnLst>
              <a:rect l="l" t="t" r="r" b="b"/>
              <a:pathLst>
                <a:path w="967563" h="329610">
                  <a:moveTo>
                    <a:pt x="967563" y="0"/>
                  </a:moveTo>
                  <a:lnTo>
                    <a:pt x="404037" y="0"/>
                  </a:lnTo>
                  <a:lnTo>
                    <a:pt x="0" y="32961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57" name="Picture 2" descr="H:\TCL\Products\Products data\VX\VX-3000\Photo\VX-3000 ph2\VX-3000 Bilder\RM-300X_RM 210F.jpg"/>
            <p:cNvPicPr>
              <a:picLocks noChangeAspect="1" noChangeArrowheads="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490189" y="6319786"/>
              <a:ext cx="764417" cy="635770"/>
            </a:xfrm>
            <a:prstGeom prst="rect">
              <a:avLst/>
            </a:prstGeom>
            <a:noFill/>
            <a:extLst>
              <a:ext uri="{909E8E84-426E-40DD-AFC4-6F175D3DCCD1}">
                <a14:hiddenFill xmlns:a14="http://schemas.microsoft.com/office/drawing/2010/main">
                  <a:solidFill>
                    <a:srgbClr val="FFFFFF"/>
                  </a:solidFill>
                </a14:hiddenFill>
              </a:ext>
            </a:extLst>
          </p:spPr>
        </p:pic>
        <p:sp>
          <p:nvSpPr>
            <p:cNvPr id="58" name="正方形/長方形 57"/>
            <p:cNvSpPr/>
            <p:nvPr/>
          </p:nvSpPr>
          <p:spPr>
            <a:xfrm>
              <a:off x="5862097" y="3841468"/>
              <a:ext cx="1209283" cy="2693073"/>
            </a:xfrm>
            <a:prstGeom prst="rect">
              <a:avLst/>
            </a:prstGeom>
          </p:spPr>
          <p:txBody>
            <a:bodyPr wrap="square" lIns="137187" tIns="68594" rIns="137187" bIns="68594">
              <a:spAutoFit/>
            </a:bodyPr>
            <a:lstStyle/>
            <a:p>
              <a:r>
                <a:rPr lang="en-US" altLang="ja-JP" sz="1600" dirty="0">
                  <a:solidFill>
                    <a:srgbClr val="5F5F5F"/>
                  </a:solidFill>
                  <a:latin typeface="Calibri"/>
                  <a:cs typeface="Consolas" panose="020B0609020204030204" pitchFamily="49" charset="0"/>
                </a:rPr>
                <a:t>2F</a:t>
              </a:r>
            </a:p>
            <a:p>
              <a:r>
                <a:rPr lang="en-US" altLang="ja-JP" sz="1200" dirty="0">
                  <a:solidFill>
                    <a:srgbClr val="5F5F5F"/>
                  </a:solidFill>
                  <a:latin typeface="Calibri"/>
                  <a:cs typeface="Consolas" panose="020B0609020204030204" pitchFamily="49" charset="0"/>
                </a:rPr>
                <a:t>Area A</a:t>
              </a:r>
            </a:p>
            <a:p>
              <a:r>
                <a:rPr lang="en-US" altLang="ja-JP" sz="1200" dirty="0">
                  <a:solidFill>
                    <a:srgbClr val="5F5F5F"/>
                  </a:solidFill>
                  <a:latin typeface="Calibri"/>
                  <a:cs typeface="Consolas" panose="020B0609020204030204" pitchFamily="49" charset="0"/>
                </a:rPr>
                <a:t>Area B</a:t>
              </a:r>
            </a:p>
            <a:p>
              <a:r>
                <a:rPr lang="en-US" altLang="ja-JP" sz="1200" dirty="0">
                  <a:solidFill>
                    <a:srgbClr val="5F5F5F"/>
                  </a:solidFill>
                  <a:latin typeface="Calibri"/>
                  <a:cs typeface="Consolas" panose="020B0609020204030204" pitchFamily="49" charset="0"/>
                </a:rPr>
                <a:t>Area C</a:t>
              </a:r>
            </a:p>
            <a:p>
              <a:r>
                <a:rPr lang="en-US" altLang="ja-JP" sz="1200" dirty="0">
                  <a:solidFill>
                    <a:srgbClr val="5F5F5F"/>
                  </a:solidFill>
                  <a:latin typeface="Calibri"/>
                  <a:cs typeface="Consolas" panose="020B0609020204030204" pitchFamily="49" charset="0"/>
                </a:rPr>
                <a:t>Area D</a:t>
              </a:r>
            </a:p>
            <a:p>
              <a:endParaRPr lang="en-US" altLang="ja-JP" sz="1200" dirty="0">
                <a:solidFill>
                  <a:srgbClr val="5F5F5F"/>
                </a:solidFill>
                <a:latin typeface="Calibri"/>
                <a:cs typeface="Consolas" panose="020B0609020204030204" pitchFamily="49" charset="0"/>
              </a:endParaRPr>
            </a:p>
            <a:p>
              <a:endParaRPr lang="en-US" altLang="ja-JP" sz="1400" dirty="0">
                <a:solidFill>
                  <a:srgbClr val="5F5F5F"/>
                </a:solidFill>
                <a:latin typeface="Calibri"/>
                <a:cs typeface="Consolas" panose="020B0609020204030204" pitchFamily="49" charset="0"/>
              </a:endParaRPr>
            </a:p>
            <a:p>
              <a:endParaRPr lang="en-US" altLang="ja-JP" sz="1200" dirty="0">
                <a:solidFill>
                  <a:srgbClr val="5F5F5F"/>
                </a:solidFill>
                <a:latin typeface="Calibri"/>
                <a:cs typeface="Consolas" panose="020B0609020204030204" pitchFamily="49" charset="0"/>
              </a:endParaRPr>
            </a:p>
            <a:p>
              <a:r>
                <a:rPr lang="en-US" altLang="ja-JP" sz="1600" dirty="0">
                  <a:solidFill>
                    <a:srgbClr val="5F5F5F"/>
                  </a:solidFill>
                  <a:latin typeface="Calibri"/>
                  <a:cs typeface="Consolas" panose="020B0609020204030204" pitchFamily="49" charset="0"/>
                </a:rPr>
                <a:t>1F</a:t>
              </a:r>
            </a:p>
            <a:p>
              <a:r>
                <a:rPr lang="en-US" altLang="ja-JP" sz="1200" dirty="0">
                  <a:solidFill>
                    <a:srgbClr val="5F5F5F"/>
                  </a:solidFill>
                  <a:latin typeface="Calibri"/>
                  <a:cs typeface="Consolas" panose="020B0609020204030204" pitchFamily="49" charset="0"/>
                </a:rPr>
                <a:t>Area A</a:t>
              </a:r>
            </a:p>
            <a:p>
              <a:r>
                <a:rPr lang="en-US" altLang="ja-JP" sz="1200" dirty="0">
                  <a:solidFill>
                    <a:srgbClr val="5F5F5F"/>
                  </a:solidFill>
                  <a:latin typeface="Calibri"/>
                  <a:cs typeface="Consolas" panose="020B0609020204030204" pitchFamily="49" charset="0"/>
                </a:rPr>
                <a:t>Area B</a:t>
              </a:r>
            </a:p>
            <a:p>
              <a:r>
                <a:rPr lang="en-US" altLang="ja-JP" sz="1200" dirty="0">
                  <a:solidFill>
                    <a:srgbClr val="5F5F5F"/>
                  </a:solidFill>
                  <a:latin typeface="Calibri"/>
                  <a:cs typeface="Consolas" panose="020B0609020204030204" pitchFamily="49" charset="0"/>
                </a:rPr>
                <a:t>Area C</a:t>
              </a:r>
            </a:p>
            <a:p>
              <a:r>
                <a:rPr lang="en-US" altLang="ja-JP" sz="1200" dirty="0">
                  <a:solidFill>
                    <a:srgbClr val="5F5F5F"/>
                  </a:solidFill>
                  <a:latin typeface="Calibri"/>
                  <a:cs typeface="Consolas" panose="020B0609020204030204" pitchFamily="49" charset="0"/>
                </a:rPr>
                <a:t>Area D</a:t>
              </a:r>
              <a:endParaRPr lang="ja-JP" altLang="en-US" sz="1200" dirty="0">
                <a:solidFill>
                  <a:srgbClr val="5F5F5F"/>
                </a:solidFill>
                <a:latin typeface="Calibri"/>
                <a:cs typeface="Consolas" panose="020B0609020204030204" pitchFamily="49" charset="0"/>
              </a:endParaRPr>
            </a:p>
          </p:txBody>
        </p:sp>
        <p:sp>
          <p:nvSpPr>
            <p:cNvPr id="59" name="正方形/長方形 58"/>
            <p:cNvSpPr/>
            <p:nvPr/>
          </p:nvSpPr>
          <p:spPr>
            <a:xfrm>
              <a:off x="8029259" y="6824217"/>
              <a:ext cx="994182" cy="338554"/>
            </a:xfrm>
            <a:prstGeom prst="rect">
              <a:avLst/>
            </a:prstGeom>
          </p:spPr>
          <p:txBody>
            <a:bodyPr wrap="none">
              <a:spAutoFit/>
            </a:bodyPr>
            <a:lstStyle/>
            <a:p>
              <a:pPr algn="ctr" defTabSz="7682880" fontAlgn="auto">
                <a:spcBef>
                  <a:spcPts val="0"/>
                </a:spcBef>
                <a:spcAft>
                  <a:spcPts val="0"/>
                </a:spcAft>
                <a:defRPr/>
              </a:pPr>
              <a:r>
                <a:rPr kumimoji="0" lang="en-US" altLang="ja-JP" sz="1600" b="1" kern="0" dirty="0">
                  <a:solidFill>
                    <a:srgbClr val="8064A2"/>
                  </a:solidFill>
                  <a:latin typeface="Calibri"/>
                  <a:ea typeface="ＭＳ Ｐゴシック"/>
                </a:rPr>
                <a:t>VX-3016F</a:t>
              </a:r>
              <a:endParaRPr kumimoji="0" lang="ja-JP" altLang="en-US" sz="1600" b="1" kern="0" dirty="0">
                <a:solidFill>
                  <a:srgbClr val="8064A2"/>
                </a:solidFill>
                <a:latin typeface="Calibri"/>
                <a:ea typeface="ＭＳ Ｐゴシック"/>
              </a:endParaRPr>
            </a:p>
          </p:txBody>
        </p:sp>
        <p:sp>
          <p:nvSpPr>
            <p:cNvPr id="60" name="正方形/長方形 59"/>
            <p:cNvSpPr/>
            <p:nvPr/>
          </p:nvSpPr>
          <p:spPr>
            <a:xfrm>
              <a:off x="3883351" y="3859212"/>
              <a:ext cx="2069227" cy="1328962"/>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pPr>
              <a:endParaRPr kumimoji="0" lang="en-US" altLang="ja-JP" sz="1200" b="1" kern="0" dirty="0">
                <a:solidFill>
                  <a:srgbClr val="8064A2"/>
                </a:solidFill>
                <a:latin typeface="Calibri"/>
                <a:ea typeface="ＭＳ Ｐゴシック"/>
              </a:endParaRPr>
            </a:p>
          </p:txBody>
        </p:sp>
        <p:sp>
          <p:nvSpPr>
            <p:cNvPr id="61" name="フリーフォーム 60"/>
            <p:cNvSpPr/>
            <p:nvPr/>
          </p:nvSpPr>
          <p:spPr>
            <a:xfrm>
              <a:off x="3982461" y="4226527"/>
              <a:ext cx="1970117"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62" name="フリーフォーム 61"/>
            <p:cNvSpPr/>
            <p:nvPr/>
          </p:nvSpPr>
          <p:spPr>
            <a:xfrm>
              <a:off x="3982461" y="4413156"/>
              <a:ext cx="1970117"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63" name="フリーフォーム 62"/>
            <p:cNvSpPr/>
            <p:nvPr/>
          </p:nvSpPr>
          <p:spPr>
            <a:xfrm>
              <a:off x="3982461" y="4786412"/>
              <a:ext cx="1970117"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64" name="フリーフォーム 63"/>
            <p:cNvSpPr/>
            <p:nvPr/>
          </p:nvSpPr>
          <p:spPr>
            <a:xfrm>
              <a:off x="3989682" y="4602257"/>
              <a:ext cx="1970117"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65" name="角丸四角形 64"/>
            <p:cNvSpPr/>
            <p:nvPr/>
          </p:nvSpPr>
          <p:spPr>
            <a:xfrm>
              <a:off x="4484155" y="4094336"/>
              <a:ext cx="776146" cy="18642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66" name="角丸四角形 65"/>
            <p:cNvSpPr/>
            <p:nvPr/>
          </p:nvSpPr>
          <p:spPr>
            <a:xfrm>
              <a:off x="4484155" y="4299627"/>
              <a:ext cx="776146" cy="18642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67" name="角丸四角形 66"/>
            <p:cNvSpPr/>
            <p:nvPr/>
          </p:nvSpPr>
          <p:spPr>
            <a:xfrm>
              <a:off x="4484155" y="4504918"/>
              <a:ext cx="776146" cy="18642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68" name="角丸四角形 67"/>
            <p:cNvSpPr/>
            <p:nvPr/>
          </p:nvSpPr>
          <p:spPr>
            <a:xfrm>
              <a:off x="4484155" y="4710209"/>
              <a:ext cx="776146" cy="18642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000" kern="0" dirty="0">
                <a:solidFill>
                  <a:sysClr val="window" lastClr="FFFFFF"/>
                </a:solidFill>
                <a:ea typeface="ＭＳ Ｐゴシック"/>
              </a:endParaRPr>
            </a:p>
          </p:txBody>
        </p:sp>
        <p:sp>
          <p:nvSpPr>
            <p:cNvPr id="69" name="フリーフォーム 68"/>
            <p:cNvSpPr/>
            <p:nvPr/>
          </p:nvSpPr>
          <p:spPr>
            <a:xfrm>
              <a:off x="5367253" y="3859213"/>
              <a:ext cx="190098" cy="132896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70" name="フリーフォーム 69"/>
            <p:cNvSpPr/>
            <p:nvPr/>
          </p:nvSpPr>
          <p:spPr>
            <a:xfrm>
              <a:off x="4368479" y="4226527"/>
              <a:ext cx="190098" cy="55988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73" name="角丸四角形 72"/>
            <p:cNvSpPr/>
            <p:nvPr/>
          </p:nvSpPr>
          <p:spPr>
            <a:xfrm>
              <a:off x="3730203" y="2475570"/>
              <a:ext cx="503942" cy="817505"/>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matrix</a:t>
              </a:r>
              <a:endParaRPr kumimoji="0" lang="ja-JP" altLang="en-US" sz="1200" kern="0" dirty="0">
                <a:solidFill>
                  <a:sysClr val="window" lastClr="FFFFFF"/>
                </a:solidFill>
                <a:ea typeface="ＭＳ Ｐゴシック"/>
              </a:endParaRPr>
            </a:p>
          </p:txBody>
        </p:sp>
        <p:sp>
          <p:nvSpPr>
            <p:cNvPr id="74" name="角丸四角形 73"/>
            <p:cNvSpPr/>
            <p:nvPr/>
          </p:nvSpPr>
          <p:spPr>
            <a:xfrm>
              <a:off x="3731789" y="4092570"/>
              <a:ext cx="503942" cy="817505"/>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matrix</a:t>
              </a:r>
              <a:endParaRPr kumimoji="0" lang="ja-JP" altLang="en-US" sz="1200" kern="0" dirty="0">
                <a:solidFill>
                  <a:sysClr val="window" lastClr="FFFFFF"/>
                </a:solidFill>
                <a:ea typeface="ＭＳ Ｐゴシック"/>
              </a:endParaRPr>
            </a:p>
          </p:txBody>
        </p:sp>
        <p:sp>
          <p:nvSpPr>
            <p:cNvPr id="75" name="角丸四角形 74"/>
            <p:cNvSpPr/>
            <p:nvPr/>
          </p:nvSpPr>
          <p:spPr>
            <a:xfrm>
              <a:off x="3730203" y="5676747"/>
              <a:ext cx="503943" cy="817505"/>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matrix</a:t>
              </a:r>
              <a:endParaRPr kumimoji="0" lang="ja-JP" altLang="en-US" sz="1200" kern="0" dirty="0">
                <a:solidFill>
                  <a:sysClr val="window" lastClr="FFFFFF"/>
                </a:solidFill>
                <a:ea typeface="ＭＳ Ｐゴシック"/>
              </a:endParaRPr>
            </a:p>
          </p:txBody>
        </p:sp>
        <p:sp>
          <p:nvSpPr>
            <p:cNvPr id="76" name="フリーフォーム 75"/>
            <p:cNvSpPr/>
            <p:nvPr/>
          </p:nvSpPr>
          <p:spPr>
            <a:xfrm>
              <a:off x="2032627" y="6189836"/>
              <a:ext cx="967563" cy="312406"/>
            </a:xfrm>
            <a:custGeom>
              <a:avLst/>
              <a:gdLst>
                <a:gd name="connsiteX0" fmla="*/ 967563 w 967563"/>
                <a:gd name="connsiteY0" fmla="*/ 0 h 329610"/>
                <a:gd name="connsiteX1" fmla="*/ 404037 w 967563"/>
                <a:gd name="connsiteY1" fmla="*/ 0 h 329610"/>
                <a:gd name="connsiteX2" fmla="*/ 0 w 967563"/>
                <a:gd name="connsiteY2" fmla="*/ 329610 h 329610"/>
              </a:gdLst>
              <a:ahLst/>
              <a:cxnLst>
                <a:cxn ang="0">
                  <a:pos x="connsiteX0" y="connsiteY0"/>
                </a:cxn>
                <a:cxn ang="0">
                  <a:pos x="connsiteX1" y="connsiteY1"/>
                </a:cxn>
                <a:cxn ang="0">
                  <a:pos x="connsiteX2" y="connsiteY2"/>
                </a:cxn>
              </a:cxnLst>
              <a:rect l="l" t="t" r="r" b="b"/>
              <a:pathLst>
                <a:path w="967563" h="329610">
                  <a:moveTo>
                    <a:pt x="967563" y="0"/>
                  </a:moveTo>
                  <a:lnTo>
                    <a:pt x="404037" y="0"/>
                  </a:lnTo>
                  <a:lnTo>
                    <a:pt x="0" y="32961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77" name="Picture 2" descr="H:\TCL\Products\Products data\VX\VX-3000\Photo\VX-3000 ph2\VX-3000 Bilder\RM-300X_RM 210F.jpg"/>
            <p:cNvPicPr>
              <a:picLocks noChangeAspect="1" noChangeArrowheads="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1746226" y="6031754"/>
              <a:ext cx="764417" cy="635770"/>
            </a:xfrm>
            <a:prstGeom prst="rect">
              <a:avLst/>
            </a:prstGeom>
            <a:noFill/>
            <a:extLst>
              <a:ext uri="{909E8E84-426E-40DD-AFC4-6F175D3DCCD1}">
                <a14:hiddenFill xmlns:a14="http://schemas.microsoft.com/office/drawing/2010/main">
                  <a:solidFill>
                    <a:srgbClr val="FFFFFF"/>
                  </a:solidFill>
                </a14:hiddenFill>
              </a:ext>
            </a:extLst>
          </p:spPr>
        </p:pic>
        <p:grpSp>
          <p:nvGrpSpPr>
            <p:cNvPr id="78" name="グループ化 77"/>
            <p:cNvGrpSpPr/>
            <p:nvPr/>
          </p:nvGrpSpPr>
          <p:grpSpPr>
            <a:xfrm>
              <a:off x="2510643" y="5786700"/>
              <a:ext cx="805232" cy="644789"/>
              <a:chOff x="2843809" y="2806680"/>
              <a:chExt cx="1684580" cy="1348529"/>
            </a:xfrm>
          </p:grpSpPr>
          <p:pic>
            <p:nvPicPr>
              <p:cNvPr id="88" name="Picture 3" descr="H:\TCL\Products\Products data\VX\VX-2000\Pict\rm200xf_pn1e.jp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843809" y="2859782"/>
                <a:ext cx="871198" cy="1295427"/>
              </a:xfrm>
              <a:prstGeom prst="rect">
                <a:avLst/>
              </a:prstGeom>
              <a:noFill/>
              <a:extLst>
                <a:ext uri="{909E8E84-426E-40DD-AFC4-6F175D3DCCD1}">
                  <a14:hiddenFill xmlns:a14="http://schemas.microsoft.com/office/drawing/2010/main">
                    <a:solidFill>
                      <a:srgbClr val="FFFFFF"/>
                    </a:solidFill>
                  </a14:hiddenFill>
                </a:ext>
              </a:extLst>
            </p:spPr>
          </p:pic>
          <p:pic>
            <p:nvPicPr>
              <p:cNvPr id="89" name="Picture 4" descr="H:\TCL\Products\Products data\VM\VM-3000\Pict\rm320f_pf1e.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3715535" y="2806680"/>
                <a:ext cx="812854" cy="1075591"/>
              </a:xfrm>
              <a:prstGeom prst="rect">
                <a:avLst/>
              </a:prstGeom>
              <a:noFill/>
              <a:extLst>
                <a:ext uri="{909E8E84-426E-40DD-AFC4-6F175D3DCCD1}">
                  <a14:hiddenFill xmlns:a14="http://schemas.microsoft.com/office/drawing/2010/main">
                    <a:solidFill>
                      <a:srgbClr val="FFFFFF"/>
                    </a:solidFill>
                  </a14:hiddenFill>
                </a:ext>
              </a:extLst>
            </p:spPr>
          </p:pic>
        </p:grpSp>
        <p:sp>
          <p:nvSpPr>
            <p:cNvPr id="79" name="フリーフォーム 78"/>
            <p:cNvSpPr/>
            <p:nvPr/>
          </p:nvSpPr>
          <p:spPr>
            <a:xfrm>
              <a:off x="2857709" y="4761072"/>
              <a:ext cx="967563" cy="438903"/>
            </a:xfrm>
            <a:custGeom>
              <a:avLst/>
              <a:gdLst>
                <a:gd name="connsiteX0" fmla="*/ 967563 w 967563"/>
                <a:gd name="connsiteY0" fmla="*/ 0 h 329610"/>
                <a:gd name="connsiteX1" fmla="*/ 404037 w 967563"/>
                <a:gd name="connsiteY1" fmla="*/ 0 h 329610"/>
                <a:gd name="connsiteX2" fmla="*/ 0 w 967563"/>
                <a:gd name="connsiteY2" fmla="*/ 329610 h 329610"/>
              </a:gdLst>
              <a:ahLst/>
              <a:cxnLst>
                <a:cxn ang="0">
                  <a:pos x="connsiteX0" y="connsiteY0"/>
                </a:cxn>
                <a:cxn ang="0">
                  <a:pos x="connsiteX1" y="connsiteY1"/>
                </a:cxn>
                <a:cxn ang="0">
                  <a:pos x="connsiteX2" y="connsiteY2"/>
                </a:cxn>
              </a:cxnLst>
              <a:rect l="l" t="t" r="r" b="b"/>
              <a:pathLst>
                <a:path w="967563" h="329610">
                  <a:moveTo>
                    <a:pt x="967563" y="0"/>
                  </a:moveTo>
                  <a:lnTo>
                    <a:pt x="404037" y="0"/>
                  </a:lnTo>
                  <a:lnTo>
                    <a:pt x="0" y="32961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80" name="Picture 2" descr="H:\TCL\Products\Products data\VX\VX-3000\Photo\VX-3000 ph2\VX-3000 Bilder\RM-300X_RM 210F.jpg"/>
            <p:cNvPicPr>
              <a:picLocks noChangeAspect="1" noChangeArrowheads="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551458" y="4710209"/>
              <a:ext cx="764417" cy="635770"/>
            </a:xfrm>
            <a:prstGeom prst="rect">
              <a:avLst/>
            </a:prstGeom>
            <a:noFill/>
            <a:extLst>
              <a:ext uri="{909E8E84-426E-40DD-AFC4-6F175D3DCCD1}">
                <a14:hiddenFill xmlns:a14="http://schemas.microsoft.com/office/drawing/2010/main">
                  <a:solidFill>
                    <a:srgbClr val="FFFFFF"/>
                  </a:solidFill>
                </a14:hiddenFill>
              </a:ext>
            </a:extLst>
          </p:spPr>
        </p:pic>
        <p:sp>
          <p:nvSpPr>
            <p:cNvPr id="81" name="フリーフォーム 80"/>
            <p:cNvSpPr/>
            <p:nvPr/>
          </p:nvSpPr>
          <p:spPr>
            <a:xfrm>
              <a:off x="2934151" y="3225185"/>
              <a:ext cx="967563" cy="438903"/>
            </a:xfrm>
            <a:custGeom>
              <a:avLst/>
              <a:gdLst>
                <a:gd name="connsiteX0" fmla="*/ 967563 w 967563"/>
                <a:gd name="connsiteY0" fmla="*/ 0 h 329610"/>
                <a:gd name="connsiteX1" fmla="*/ 404037 w 967563"/>
                <a:gd name="connsiteY1" fmla="*/ 0 h 329610"/>
                <a:gd name="connsiteX2" fmla="*/ 0 w 967563"/>
                <a:gd name="connsiteY2" fmla="*/ 329610 h 329610"/>
              </a:gdLst>
              <a:ahLst/>
              <a:cxnLst>
                <a:cxn ang="0">
                  <a:pos x="connsiteX0" y="connsiteY0"/>
                </a:cxn>
                <a:cxn ang="0">
                  <a:pos x="connsiteX1" y="connsiteY1"/>
                </a:cxn>
                <a:cxn ang="0">
                  <a:pos x="connsiteX2" y="connsiteY2"/>
                </a:cxn>
              </a:cxnLst>
              <a:rect l="l" t="t" r="r" b="b"/>
              <a:pathLst>
                <a:path w="967563" h="329610">
                  <a:moveTo>
                    <a:pt x="967563" y="0"/>
                  </a:moveTo>
                  <a:lnTo>
                    <a:pt x="404037" y="0"/>
                  </a:lnTo>
                  <a:lnTo>
                    <a:pt x="0" y="32961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82" name="Picture 2" descr="H:\TCL\Products\Products data\VX\VX-3000\Photo\VX-3000 ph2\VX-3000 Bilder\RM-300X_RM 210F.jpg"/>
            <p:cNvPicPr>
              <a:picLocks noChangeAspect="1" noChangeArrowheads="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627900" y="3174322"/>
              <a:ext cx="764417" cy="635770"/>
            </a:xfrm>
            <a:prstGeom prst="rect">
              <a:avLst/>
            </a:prstGeom>
            <a:noFill/>
            <a:extLst>
              <a:ext uri="{909E8E84-426E-40DD-AFC4-6F175D3DCCD1}">
                <a14:hiddenFill xmlns:a14="http://schemas.microsoft.com/office/drawing/2010/main">
                  <a:solidFill>
                    <a:srgbClr val="FFFFFF"/>
                  </a:solidFill>
                </a14:hiddenFill>
              </a:ext>
            </a:extLst>
          </p:spPr>
        </p:pic>
        <p:sp>
          <p:nvSpPr>
            <p:cNvPr id="83" name="正方形/長方形 82"/>
            <p:cNvSpPr/>
            <p:nvPr/>
          </p:nvSpPr>
          <p:spPr>
            <a:xfrm>
              <a:off x="4379210" y="6833026"/>
              <a:ext cx="994183" cy="338554"/>
            </a:xfrm>
            <a:prstGeom prst="rect">
              <a:avLst/>
            </a:prstGeom>
          </p:spPr>
          <p:txBody>
            <a:bodyPr wrap="none">
              <a:spAutoFit/>
            </a:bodyPr>
            <a:lstStyle/>
            <a:p>
              <a:pPr algn="ctr" defTabSz="7682880" fontAlgn="auto">
                <a:spcBef>
                  <a:spcPts val="0"/>
                </a:spcBef>
                <a:spcAft>
                  <a:spcPts val="0"/>
                </a:spcAft>
                <a:defRPr/>
              </a:pPr>
              <a:r>
                <a:rPr kumimoji="0" lang="en-US" altLang="ja-JP" sz="1600" b="1" kern="0" dirty="0">
                  <a:solidFill>
                    <a:srgbClr val="8064A2"/>
                  </a:solidFill>
                  <a:latin typeface="Calibri"/>
                  <a:ea typeface="ＭＳ Ｐゴシック"/>
                </a:rPr>
                <a:t>VX-3004F</a:t>
              </a:r>
              <a:endParaRPr kumimoji="0" lang="ja-JP" altLang="en-US" sz="1600" b="1" kern="0" dirty="0">
                <a:solidFill>
                  <a:srgbClr val="8064A2"/>
                </a:solidFill>
                <a:latin typeface="Calibri"/>
                <a:ea typeface="ＭＳ Ｐゴシック"/>
              </a:endParaRPr>
            </a:p>
          </p:txBody>
        </p:sp>
        <p:sp>
          <p:nvSpPr>
            <p:cNvPr id="84" name="フリーフォーム 83"/>
            <p:cNvSpPr/>
            <p:nvPr/>
          </p:nvSpPr>
          <p:spPr>
            <a:xfrm>
              <a:off x="6605842" y="5571460"/>
              <a:ext cx="1018053" cy="1307805"/>
            </a:xfrm>
            <a:custGeom>
              <a:avLst/>
              <a:gdLst>
                <a:gd name="connsiteX0" fmla="*/ 1786270 w 1786270"/>
                <a:gd name="connsiteY0" fmla="*/ 159489 h 1318438"/>
                <a:gd name="connsiteX1" fmla="*/ 1786270 w 1786270"/>
                <a:gd name="connsiteY1" fmla="*/ 0 h 1318438"/>
                <a:gd name="connsiteX2" fmla="*/ 935665 w 1786270"/>
                <a:gd name="connsiteY2" fmla="*/ 0 h 1318438"/>
                <a:gd name="connsiteX3" fmla="*/ 935665 w 1786270"/>
                <a:gd name="connsiteY3" fmla="*/ 1318438 h 1318438"/>
                <a:gd name="connsiteX4" fmla="*/ 0 w 1786270"/>
                <a:gd name="connsiteY4" fmla="*/ 1318438 h 1318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270" h="1318438">
                  <a:moveTo>
                    <a:pt x="1786270" y="159489"/>
                  </a:moveTo>
                  <a:lnTo>
                    <a:pt x="1786270" y="0"/>
                  </a:lnTo>
                  <a:lnTo>
                    <a:pt x="935665" y="0"/>
                  </a:lnTo>
                  <a:lnTo>
                    <a:pt x="935665" y="1318438"/>
                  </a:lnTo>
                  <a:lnTo>
                    <a:pt x="0" y="1318438"/>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角丸四角形 84"/>
            <p:cNvSpPr/>
            <p:nvPr/>
          </p:nvSpPr>
          <p:spPr>
            <a:xfrm>
              <a:off x="7402959" y="5667829"/>
              <a:ext cx="458129" cy="817505"/>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rPr>
                <a:t>matrix</a:t>
              </a:r>
              <a:endParaRPr kumimoji="0" lang="ja-JP" altLang="en-US" sz="1200" kern="0" dirty="0">
                <a:solidFill>
                  <a:sysClr val="window" lastClr="FFFFFF"/>
                </a:solidFill>
              </a:endParaRPr>
            </a:p>
          </p:txBody>
        </p:sp>
        <p:sp>
          <p:nvSpPr>
            <p:cNvPr id="87" name="正方形/長方形 86"/>
            <p:cNvSpPr/>
            <p:nvPr/>
          </p:nvSpPr>
          <p:spPr>
            <a:xfrm>
              <a:off x="9595098" y="5515396"/>
              <a:ext cx="1209283" cy="630970"/>
            </a:xfrm>
            <a:prstGeom prst="rect">
              <a:avLst/>
            </a:prstGeom>
          </p:spPr>
          <p:txBody>
            <a:bodyPr wrap="square" lIns="137187" tIns="68594" rIns="137187" bIns="68594">
              <a:spAutoFit/>
            </a:bodyPr>
            <a:lstStyle/>
            <a:p>
              <a:r>
                <a:rPr lang="en-US" altLang="ja-JP" sz="1600" dirty="0">
                  <a:solidFill>
                    <a:srgbClr val="5F5F5F"/>
                  </a:solidFill>
                  <a:latin typeface="Calibri"/>
                  <a:cs typeface="Consolas" panose="020B0609020204030204" pitchFamily="49" charset="0"/>
                </a:rPr>
                <a:t>Backyard</a:t>
              </a:r>
            </a:p>
            <a:p>
              <a:r>
                <a:rPr lang="en-US" altLang="ja-JP" sz="1600" dirty="0">
                  <a:solidFill>
                    <a:srgbClr val="5F5F5F"/>
                  </a:solidFill>
                  <a:latin typeface="Calibri"/>
                  <a:cs typeface="Consolas" panose="020B0609020204030204" pitchFamily="49" charset="0"/>
                </a:rPr>
                <a:t>&amp; Office</a:t>
              </a:r>
              <a:endParaRPr lang="ja-JP" altLang="en-US" sz="1200" dirty="0">
                <a:solidFill>
                  <a:srgbClr val="5F5F5F"/>
                </a:solidFill>
                <a:latin typeface="Calibri"/>
                <a:cs typeface="Consolas" panose="020B0609020204030204" pitchFamily="49" charset="0"/>
              </a:endParaRPr>
            </a:p>
          </p:txBody>
        </p:sp>
      </p:grpSp>
      <p:sp>
        <p:nvSpPr>
          <p:cNvPr id="122" name="正方形/長方形 121"/>
          <p:cNvSpPr/>
          <p:nvPr userDrawn="1"/>
        </p:nvSpPr>
        <p:spPr>
          <a:xfrm>
            <a:off x="1890242" y="940550"/>
            <a:ext cx="2478556" cy="55399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Shopping Mall</a:t>
            </a:r>
          </a:p>
        </p:txBody>
      </p:sp>
      <p:sp>
        <p:nvSpPr>
          <p:cNvPr id="123" name="正方形/長方形 122"/>
          <p:cNvSpPr/>
          <p:nvPr userDrawn="1"/>
        </p:nvSpPr>
        <p:spPr>
          <a:xfrm>
            <a:off x="2011038" y="1613897"/>
            <a:ext cx="11328476" cy="1323439"/>
          </a:xfrm>
          <a:prstGeom prst="rect">
            <a:avLst/>
          </a:prstGeom>
          <a:solidFill>
            <a:schemeClr val="bg1">
              <a:alpha val="90000"/>
            </a:schemeClr>
          </a:solidFill>
        </p:spPr>
        <p:txBody>
          <a:bodyPr wrap="square">
            <a:spAutoFit/>
          </a:bodyPr>
          <a:lstStyle/>
          <a:p>
            <a:r>
              <a:rPr lang="en-US" altLang="ja-JP" sz="1600" dirty="0">
                <a:solidFill>
                  <a:srgbClr val="3C3C3C"/>
                </a:solidFill>
                <a:latin typeface="Calibri"/>
              </a:rPr>
              <a:t>The characteristic of the PA system of the shopping mall is that "there are many zones to be divided though the floor number is not so much", and there are also many input sources. The BGM of each zone must be able to change frequently and mics installed at the service center on each floor must be able to broadcast to the whole building. In addition, as many people use this facility, emergency broadcasting has to broaden the broadcasting range by each phase. It is because collective panics will occur when doing a whole-house broadcasting at once.</a:t>
            </a:r>
            <a:endParaRPr lang="ja-JP" altLang="en-US" sz="1600" dirty="0">
              <a:solidFill>
                <a:srgbClr val="3C3C3C"/>
              </a:solidFill>
              <a:latin typeface="Calibri"/>
            </a:endParaRPr>
          </a:p>
        </p:txBody>
      </p:sp>
      <p:pic>
        <p:nvPicPr>
          <p:cNvPr id="124" name="Picture 13"/>
          <p:cNvPicPr>
            <a:picLocks noChangeAspect="1" noChangeArrowheads="1"/>
          </p:cNvPicPr>
          <p:nvPr userDrawn="1"/>
        </p:nvPicPr>
        <p:blipFill rotWithShape="1">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t="13923" b="16618"/>
          <a:stretch/>
        </p:blipFill>
        <p:spPr bwMode="auto">
          <a:xfrm>
            <a:off x="7509373" y="2599481"/>
            <a:ext cx="5038017" cy="262454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5" name="正方形/長方形 124"/>
          <p:cNvSpPr/>
          <p:nvPr userDrawn="1"/>
        </p:nvSpPr>
        <p:spPr>
          <a:xfrm>
            <a:off x="2034258" y="6874837"/>
            <a:ext cx="11754537" cy="584775"/>
          </a:xfrm>
          <a:prstGeom prst="rect">
            <a:avLst/>
          </a:prstGeom>
        </p:spPr>
        <p:txBody>
          <a:bodyPr wrap="square">
            <a:spAutoFit/>
          </a:bodyPr>
          <a:lstStyle/>
          <a:p>
            <a:r>
              <a:rPr lang="en-US" altLang="ja-JP" sz="1600" dirty="0">
                <a:latin typeface="+mj-lt"/>
              </a:rPr>
              <a:t>VX-3004 is selected because a multi-root system is required. If you recognize this system as a series connection of 4route system, it is not well recognized. Each frame connected by VX-link constitutes a matrix of [all input number] x [all output number].</a:t>
            </a:r>
            <a:endParaRPr lang="ja-JP" altLang="en-US" sz="1600" dirty="0">
              <a:latin typeface="+mj-lt"/>
            </a:endParaRPr>
          </a:p>
        </p:txBody>
      </p:sp>
      <p:sp>
        <p:nvSpPr>
          <p:cNvPr id="126" name="フリーフォーム 125"/>
          <p:cNvSpPr/>
          <p:nvPr userDrawn="1"/>
        </p:nvSpPr>
        <p:spPr>
          <a:xfrm>
            <a:off x="4463467" y="3063690"/>
            <a:ext cx="2668772" cy="381945"/>
          </a:xfrm>
          <a:custGeom>
            <a:avLst/>
            <a:gdLst>
              <a:gd name="connsiteX0" fmla="*/ 308345 w 2977117"/>
              <a:gd name="connsiteY0" fmla="*/ 2381693 h 2860158"/>
              <a:gd name="connsiteX1" fmla="*/ 308345 w 2977117"/>
              <a:gd name="connsiteY1" fmla="*/ 2860158 h 2860158"/>
              <a:gd name="connsiteX2" fmla="*/ 2977117 w 2977117"/>
              <a:gd name="connsiteY2" fmla="*/ 2860158 h 2860158"/>
              <a:gd name="connsiteX3" fmla="*/ 2977117 w 2977117"/>
              <a:gd name="connsiteY3" fmla="*/ 1329070 h 2860158"/>
              <a:gd name="connsiteX4" fmla="*/ 0 w 2977117"/>
              <a:gd name="connsiteY4" fmla="*/ 1329070 h 2860158"/>
              <a:gd name="connsiteX5" fmla="*/ 0 w 2977117"/>
              <a:gd name="connsiteY5" fmla="*/ 0 h 2860158"/>
              <a:gd name="connsiteX6" fmla="*/ 318977 w 2977117"/>
              <a:gd name="connsiteY6" fmla="*/ 0 h 2860158"/>
              <a:gd name="connsiteX7" fmla="*/ 318977 w 2977117"/>
              <a:gd name="connsiteY7" fmla="*/ 255181 h 2860158"/>
              <a:gd name="connsiteX0" fmla="*/ 308345 w 2977117"/>
              <a:gd name="connsiteY0" fmla="*/ 2381693 h 2860158"/>
              <a:gd name="connsiteX1" fmla="*/ 308345 w 2977117"/>
              <a:gd name="connsiteY1" fmla="*/ 2860158 h 2860158"/>
              <a:gd name="connsiteX2" fmla="*/ 2977117 w 2977117"/>
              <a:gd name="connsiteY2" fmla="*/ 2860158 h 2860158"/>
              <a:gd name="connsiteX3" fmla="*/ 2977117 w 2977117"/>
              <a:gd name="connsiteY3" fmla="*/ 1329070 h 2860158"/>
              <a:gd name="connsiteX4" fmla="*/ 0 w 2977117"/>
              <a:gd name="connsiteY4" fmla="*/ 1329070 h 2860158"/>
              <a:gd name="connsiteX5" fmla="*/ 0 w 2977117"/>
              <a:gd name="connsiteY5" fmla="*/ 0 h 2860158"/>
              <a:gd name="connsiteX6" fmla="*/ 318977 w 2977117"/>
              <a:gd name="connsiteY6" fmla="*/ 0 h 2860158"/>
              <a:gd name="connsiteX0" fmla="*/ 308345 w 2977117"/>
              <a:gd name="connsiteY0" fmla="*/ 2381693 h 2860158"/>
              <a:gd name="connsiteX1" fmla="*/ 308345 w 2977117"/>
              <a:gd name="connsiteY1" fmla="*/ 2860158 h 2860158"/>
              <a:gd name="connsiteX2" fmla="*/ 2977117 w 2977117"/>
              <a:gd name="connsiteY2" fmla="*/ 2860158 h 2860158"/>
              <a:gd name="connsiteX3" fmla="*/ 2977117 w 2977117"/>
              <a:gd name="connsiteY3" fmla="*/ 1329070 h 2860158"/>
              <a:gd name="connsiteX4" fmla="*/ 0 w 2977117"/>
              <a:gd name="connsiteY4" fmla="*/ 1329070 h 2860158"/>
              <a:gd name="connsiteX5" fmla="*/ 0 w 2977117"/>
              <a:gd name="connsiteY5" fmla="*/ 0 h 2860158"/>
              <a:gd name="connsiteX0" fmla="*/ 308345 w 2977117"/>
              <a:gd name="connsiteY0" fmla="*/ 1052623 h 1531088"/>
              <a:gd name="connsiteX1" fmla="*/ 308345 w 2977117"/>
              <a:gd name="connsiteY1" fmla="*/ 1531088 h 1531088"/>
              <a:gd name="connsiteX2" fmla="*/ 2977117 w 2977117"/>
              <a:gd name="connsiteY2" fmla="*/ 1531088 h 1531088"/>
              <a:gd name="connsiteX3" fmla="*/ 2977117 w 2977117"/>
              <a:gd name="connsiteY3" fmla="*/ 0 h 1531088"/>
              <a:gd name="connsiteX4" fmla="*/ 0 w 2977117"/>
              <a:gd name="connsiteY4" fmla="*/ 0 h 1531088"/>
              <a:gd name="connsiteX0" fmla="*/ 0 w 2668772"/>
              <a:gd name="connsiteY0" fmla="*/ 1052623 h 1531088"/>
              <a:gd name="connsiteX1" fmla="*/ 0 w 2668772"/>
              <a:gd name="connsiteY1" fmla="*/ 1531088 h 1531088"/>
              <a:gd name="connsiteX2" fmla="*/ 2668772 w 2668772"/>
              <a:gd name="connsiteY2" fmla="*/ 1531088 h 1531088"/>
              <a:gd name="connsiteX3" fmla="*/ 2668772 w 2668772"/>
              <a:gd name="connsiteY3" fmla="*/ 0 h 1531088"/>
              <a:gd name="connsiteX0" fmla="*/ 0 w 2673852"/>
              <a:gd name="connsiteY0" fmla="*/ 0 h 801577"/>
              <a:gd name="connsiteX1" fmla="*/ 0 w 2673852"/>
              <a:gd name="connsiteY1" fmla="*/ 478465 h 801577"/>
              <a:gd name="connsiteX2" fmla="*/ 2668772 w 2673852"/>
              <a:gd name="connsiteY2" fmla="*/ 478465 h 801577"/>
              <a:gd name="connsiteX3" fmla="*/ 2673852 w 2673852"/>
              <a:gd name="connsiteY3" fmla="*/ 801577 h 801577"/>
              <a:gd name="connsiteX0" fmla="*/ 0 w 2673852"/>
              <a:gd name="connsiteY0" fmla="*/ 0 h 801577"/>
              <a:gd name="connsiteX1" fmla="*/ 0 w 2673852"/>
              <a:gd name="connsiteY1" fmla="*/ 478465 h 801577"/>
              <a:gd name="connsiteX2" fmla="*/ 2668772 w 2673852"/>
              <a:gd name="connsiteY2" fmla="*/ 478465 h 801577"/>
              <a:gd name="connsiteX3" fmla="*/ 2673852 w 2673852"/>
              <a:gd name="connsiteY3" fmla="*/ 801577 h 801577"/>
              <a:gd name="connsiteX0" fmla="*/ 0 w 2673852"/>
              <a:gd name="connsiteY0" fmla="*/ 0 h 705057"/>
              <a:gd name="connsiteX1" fmla="*/ 0 w 2673852"/>
              <a:gd name="connsiteY1" fmla="*/ 381945 h 705057"/>
              <a:gd name="connsiteX2" fmla="*/ 2668772 w 2673852"/>
              <a:gd name="connsiteY2" fmla="*/ 381945 h 705057"/>
              <a:gd name="connsiteX3" fmla="*/ 2673852 w 2673852"/>
              <a:gd name="connsiteY3" fmla="*/ 705057 h 705057"/>
              <a:gd name="connsiteX0" fmla="*/ 0 w 2678932"/>
              <a:gd name="connsiteY0" fmla="*/ 0 h 649177"/>
              <a:gd name="connsiteX1" fmla="*/ 0 w 2678932"/>
              <a:gd name="connsiteY1" fmla="*/ 381945 h 649177"/>
              <a:gd name="connsiteX2" fmla="*/ 2668772 w 2678932"/>
              <a:gd name="connsiteY2" fmla="*/ 381945 h 649177"/>
              <a:gd name="connsiteX3" fmla="*/ 2678932 w 2678932"/>
              <a:gd name="connsiteY3" fmla="*/ 649177 h 649177"/>
              <a:gd name="connsiteX0" fmla="*/ 0 w 2678932"/>
              <a:gd name="connsiteY0" fmla="*/ 0 h 649177"/>
              <a:gd name="connsiteX1" fmla="*/ 0 w 2678932"/>
              <a:gd name="connsiteY1" fmla="*/ 381945 h 649177"/>
              <a:gd name="connsiteX2" fmla="*/ 2668772 w 2678932"/>
              <a:gd name="connsiteY2" fmla="*/ 381945 h 649177"/>
              <a:gd name="connsiteX3" fmla="*/ 2678932 w 2678932"/>
              <a:gd name="connsiteY3" fmla="*/ 649177 h 649177"/>
              <a:gd name="connsiteX0" fmla="*/ 0 w 2673852"/>
              <a:gd name="connsiteY0" fmla="*/ 0 h 699977"/>
              <a:gd name="connsiteX1" fmla="*/ 0 w 2673852"/>
              <a:gd name="connsiteY1" fmla="*/ 381945 h 699977"/>
              <a:gd name="connsiteX2" fmla="*/ 2668772 w 2673852"/>
              <a:gd name="connsiteY2" fmla="*/ 381945 h 699977"/>
              <a:gd name="connsiteX3" fmla="*/ 2673852 w 2673852"/>
              <a:gd name="connsiteY3" fmla="*/ 699977 h 699977"/>
              <a:gd name="connsiteX0" fmla="*/ 0 w 2669260"/>
              <a:gd name="connsiteY0" fmla="*/ 0 h 481537"/>
              <a:gd name="connsiteX1" fmla="*/ 0 w 2669260"/>
              <a:gd name="connsiteY1" fmla="*/ 381945 h 481537"/>
              <a:gd name="connsiteX2" fmla="*/ 2668772 w 2669260"/>
              <a:gd name="connsiteY2" fmla="*/ 381945 h 481537"/>
              <a:gd name="connsiteX3" fmla="*/ 2668772 w 2669260"/>
              <a:gd name="connsiteY3" fmla="*/ 481537 h 481537"/>
              <a:gd name="connsiteX0" fmla="*/ 0 w 2668772"/>
              <a:gd name="connsiteY0" fmla="*/ 0 h 381945"/>
              <a:gd name="connsiteX1" fmla="*/ 0 w 2668772"/>
              <a:gd name="connsiteY1" fmla="*/ 381945 h 381945"/>
              <a:gd name="connsiteX2" fmla="*/ 2668772 w 2668772"/>
              <a:gd name="connsiteY2" fmla="*/ 381945 h 381945"/>
            </a:gdLst>
            <a:ahLst/>
            <a:cxnLst>
              <a:cxn ang="0">
                <a:pos x="connsiteX0" y="connsiteY0"/>
              </a:cxn>
              <a:cxn ang="0">
                <a:pos x="connsiteX1" y="connsiteY1"/>
              </a:cxn>
              <a:cxn ang="0">
                <a:pos x="connsiteX2" y="connsiteY2"/>
              </a:cxn>
            </a:cxnLst>
            <a:rect l="l" t="t" r="r" b="b"/>
            <a:pathLst>
              <a:path w="2668772" h="381945">
                <a:moveTo>
                  <a:pt x="0" y="0"/>
                </a:moveTo>
                <a:lnTo>
                  <a:pt x="0" y="381945"/>
                </a:lnTo>
                <a:lnTo>
                  <a:pt x="2668772" y="381945"/>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 name="フリーフォーム 126"/>
          <p:cNvSpPr/>
          <p:nvPr userDrawn="1"/>
        </p:nvSpPr>
        <p:spPr>
          <a:xfrm>
            <a:off x="4475919" y="4683370"/>
            <a:ext cx="2668772" cy="381945"/>
          </a:xfrm>
          <a:custGeom>
            <a:avLst/>
            <a:gdLst>
              <a:gd name="connsiteX0" fmla="*/ 308345 w 2977117"/>
              <a:gd name="connsiteY0" fmla="*/ 2381693 h 2860158"/>
              <a:gd name="connsiteX1" fmla="*/ 308345 w 2977117"/>
              <a:gd name="connsiteY1" fmla="*/ 2860158 h 2860158"/>
              <a:gd name="connsiteX2" fmla="*/ 2977117 w 2977117"/>
              <a:gd name="connsiteY2" fmla="*/ 2860158 h 2860158"/>
              <a:gd name="connsiteX3" fmla="*/ 2977117 w 2977117"/>
              <a:gd name="connsiteY3" fmla="*/ 1329070 h 2860158"/>
              <a:gd name="connsiteX4" fmla="*/ 0 w 2977117"/>
              <a:gd name="connsiteY4" fmla="*/ 1329070 h 2860158"/>
              <a:gd name="connsiteX5" fmla="*/ 0 w 2977117"/>
              <a:gd name="connsiteY5" fmla="*/ 0 h 2860158"/>
              <a:gd name="connsiteX6" fmla="*/ 318977 w 2977117"/>
              <a:gd name="connsiteY6" fmla="*/ 0 h 2860158"/>
              <a:gd name="connsiteX7" fmla="*/ 318977 w 2977117"/>
              <a:gd name="connsiteY7" fmla="*/ 255181 h 2860158"/>
              <a:gd name="connsiteX0" fmla="*/ 308345 w 2977117"/>
              <a:gd name="connsiteY0" fmla="*/ 2381693 h 2860158"/>
              <a:gd name="connsiteX1" fmla="*/ 308345 w 2977117"/>
              <a:gd name="connsiteY1" fmla="*/ 2860158 h 2860158"/>
              <a:gd name="connsiteX2" fmla="*/ 2977117 w 2977117"/>
              <a:gd name="connsiteY2" fmla="*/ 2860158 h 2860158"/>
              <a:gd name="connsiteX3" fmla="*/ 2977117 w 2977117"/>
              <a:gd name="connsiteY3" fmla="*/ 1329070 h 2860158"/>
              <a:gd name="connsiteX4" fmla="*/ 0 w 2977117"/>
              <a:gd name="connsiteY4" fmla="*/ 1329070 h 2860158"/>
              <a:gd name="connsiteX5" fmla="*/ 0 w 2977117"/>
              <a:gd name="connsiteY5" fmla="*/ 0 h 2860158"/>
              <a:gd name="connsiteX6" fmla="*/ 318977 w 2977117"/>
              <a:gd name="connsiteY6" fmla="*/ 0 h 2860158"/>
              <a:gd name="connsiteX0" fmla="*/ 308345 w 2977117"/>
              <a:gd name="connsiteY0" fmla="*/ 2381693 h 2860158"/>
              <a:gd name="connsiteX1" fmla="*/ 308345 w 2977117"/>
              <a:gd name="connsiteY1" fmla="*/ 2860158 h 2860158"/>
              <a:gd name="connsiteX2" fmla="*/ 2977117 w 2977117"/>
              <a:gd name="connsiteY2" fmla="*/ 2860158 h 2860158"/>
              <a:gd name="connsiteX3" fmla="*/ 2977117 w 2977117"/>
              <a:gd name="connsiteY3" fmla="*/ 1329070 h 2860158"/>
              <a:gd name="connsiteX4" fmla="*/ 0 w 2977117"/>
              <a:gd name="connsiteY4" fmla="*/ 1329070 h 2860158"/>
              <a:gd name="connsiteX5" fmla="*/ 0 w 2977117"/>
              <a:gd name="connsiteY5" fmla="*/ 0 h 2860158"/>
              <a:gd name="connsiteX0" fmla="*/ 308345 w 2977117"/>
              <a:gd name="connsiteY0" fmla="*/ 1052623 h 1531088"/>
              <a:gd name="connsiteX1" fmla="*/ 308345 w 2977117"/>
              <a:gd name="connsiteY1" fmla="*/ 1531088 h 1531088"/>
              <a:gd name="connsiteX2" fmla="*/ 2977117 w 2977117"/>
              <a:gd name="connsiteY2" fmla="*/ 1531088 h 1531088"/>
              <a:gd name="connsiteX3" fmla="*/ 2977117 w 2977117"/>
              <a:gd name="connsiteY3" fmla="*/ 0 h 1531088"/>
              <a:gd name="connsiteX4" fmla="*/ 0 w 2977117"/>
              <a:gd name="connsiteY4" fmla="*/ 0 h 1531088"/>
              <a:gd name="connsiteX0" fmla="*/ 0 w 2668772"/>
              <a:gd name="connsiteY0" fmla="*/ 1052623 h 1531088"/>
              <a:gd name="connsiteX1" fmla="*/ 0 w 2668772"/>
              <a:gd name="connsiteY1" fmla="*/ 1531088 h 1531088"/>
              <a:gd name="connsiteX2" fmla="*/ 2668772 w 2668772"/>
              <a:gd name="connsiteY2" fmla="*/ 1531088 h 1531088"/>
              <a:gd name="connsiteX3" fmla="*/ 2668772 w 2668772"/>
              <a:gd name="connsiteY3" fmla="*/ 0 h 1531088"/>
              <a:gd name="connsiteX0" fmla="*/ 0 w 2673852"/>
              <a:gd name="connsiteY0" fmla="*/ 0 h 801577"/>
              <a:gd name="connsiteX1" fmla="*/ 0 w 2673852"/>
              <a:gd name="connsiteY1" fmla="*/ 478465 h 801577"/>
              <a:gd name="connsiteX2" fmla="*/ 2668772 w 2673852"/>
              <a:gd name="connsiteY2" fmla="*/ 478465 h 801577"/>
              <a:gd name="connsiteX3" fmla="*/ 2673852 w 2673852"/>
              <a:gd name="connsiteY3" fmla="*/ 801577 h 801577"/>
              <a:gd name="connsiteX0" fmla="*/ 0 w 2673852"/>
              <a:gd name="connsiteY0" fmla="*/ 0 h 801577"/>
              <a:gd name="connsiteX1" fmla="*/ 0 w 2673852"/>
              <a:gd name="connsiteY1" fmla="*/ 478465 h 801577"/>
              <a:gd name="connsiteX2" fmla="*/ 2668772 w 2673852"/>
              <a:gd name="connsiteY2" fmla="*/ 478465 h 801577"/>
              <a:gd name="connsiteX3" fmla="*/ 2673852 w 2673852"/>
              <a:gd name="connsiteY3" fmla="*/ 801577 h 801577"/>
              <a:gd name="connsiteX0" fmla="*/ 0 w 2673852"/>
              <a:gd name="connsiteY0" fmla="*/ 0 h 705057"/>
              <a:gd name="connsiteX1" fmla="*/ 0 w 2673852"/>
              <a:gd name="connsiteY1" fmla="*/ 381945 h 705057"/>
              <a:gd name="connsiteX2" fmla="*/ 2668772 w 2673852"/>
              <a:gd name="connsiteY2" fmla="*/ 381945 h 705057"/>
              <a:gd name="connsiteX3" fmla="*/ 2673852 w 2673852"/>
              <a:gd name="connsiteY3" fmla="*/ 705057 h 705057"/>
              <a:gd name="connsiteX0" fmla="*/ 0 w 2678932"/>
              <a:gd name="connsiteY0" fmla="*/ 0 h 649177"/>
              <a:gd name="connsiteX1" fmla="*/ 0 w 2678932"/>
              <a:gd name="connsiteY1" fmla="*/ 381945 h 649177"/>
              <a:gd name="connsiteX2" fmla="*/ 2668772 w 2678932"/>
              <a:gd name="connsiteY2" fmla="*/ 381945 h 649177"/>
              <a:gd name="connsiteX3" fmla="*/ 2678932 w 2678932"/>
              <a:gd name="connsiteY3" fmla="*/ 649177 h 649177"/>
              <a:gd name="connsiteX0" fmla="*/ 0 w 2678932"/>
              <a:gd name="connsiteY0" fmla="*/ 0 h 649177"/>
              <a:gd name="connsiteX1" fmla="*/ 0 w 2678932"/>
              <a:gd name="connsiteY1" fmla="*/ 381945 h 649177"/>
              <a:gd name="connsiteX2" fmla="*/ 2668772 w 2678932"/>
              <a:gd name="connsiteY2" fmla="*/ 381945 h 649177"/>
              <a:gd name="connsiteX3" fmla="*/ 2678932 w 2678932"/>
              <a:gd name="connsiteY3" fmla="*/ 649177 h 649177"/>
              <a:gd name="connsiteX0" fmla="*/ 0 w 2673852"/>
              <a:gd name="connsiteY0" fmla="*/ 0 h 699977"/>
              <a:gd name="connsiteX1" fmla="*/ 0 w 2673852"/>
              <a:gd name="connsiteY1" fmla="*/ 381945 h 699977"/>
              <a:gd name="connsiteX2" fmla="*/ 2668772 w 2673852"/>
              <a:gd name="connsiteY2" fmla="*/ 381945 h 699977"/>
              <a:gd name="connsiteX3" fmla="*/ 2673852 w 2673852"/>
              <a:gd name="connsiteY3" fmla="*/ 699977 h 699977"/>
              <a:gd name="connsiteX0" fmla="*/ 0 w 2669260"/>
              <a:gd name="connsiteY0" fmla="*/ 0 h 481537"/>
              <a:gd name="connsiteX1" fmla="*/ 0 w 2669260"/>
              <a:gd name="connsiteY1" fmla="*/ 381945 h 481537"/>
              <a:gd name="connsiteX2" fmla="*/ 2668772 w 2669260"/>
              <a:gd name="connsiteY2" fmla="*/ 381945 h 481537"/>
              <a:gd name="connsiteX3" fmla="*/ 2668772 w 2669260"/>
              <a:gd name="connsiteY3" fmla="*/ 481537 h 481537"/>
              <a:gd name="connsiteX0" fmla="*/ 0 w 2668772"/>
              <a:gd name="connsiteY0" fmla="*/ 0 h 381945"/>
              <a:gd name="connsiteX1" fmla="*/ 0 w 2668772"/>
              <a:gd name="connsiteY1" fmla="*/ 381945 h 381945"/>
              <a:gd name="connsiteX2" fmla="*/ 2668772 w 2668772"/>
              <a:gd name="connsiteY2" fmla="*/ 381945 h 381945"/>
            </a:gdLst>
            <a:ahLst/>
            <a:cxnLst>
              <a:cxn ang="0">
                <a:pos x="connsiteX0" y="connsiteY0"/>
              </a:cxn>
              <a:cxn ang="0">
                <a:pos x="connsiteX1" y="connsiteY1"/>
              </a:cxn>
              <a:cxn ang="0">
                <a:pos x="connsiteX2" y="connsiteY2"/>
              </a:cxn>
            </a:cxnLst>
            <a:rect l="l" t="t" r="r" b="b"/>
            <a:pathLst>
              <a:path w="2668772" h="381945">
                <a:moveTo>
                  <a:pt x="0" y="0"/>
                </a:moveTo>
                <a:lnTo>
                  <a:pt x="0" y="381945"/>
                </a:lnTo>
                <a:lnTo>
                  <a:pt x="2668772" y="381945"/>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フリーフォーム 127"/>
          <p:cNvSpPr/>
          <p:nvPr userDrawn="1"/>
        </p:nvSpPr>
        <p:spPr>
          <a:xfrm>
            <a:off x="4461092" y="6275537"/>
            <a:ext cx="2668772" cy="381945"/>
          </a:xfrm>
          <a:custGeom>
            <a:avLst/>
            <a:gdLst>
              <a:gd name="connsiteX0" fmla="*/ 308345 w 2977117"/>
              <a:gd name="connsiteY0" fmla="*/ 2381693 h 2860158"/>
              <a:gd name="connsiteX1" fmla="*/ 308345 w 2977117"/>
              <a:gd name="connsiteY1" fmla="*/ 2860158 h 2860158"/>
              <a:gd name="connsiteX2" fmla="*/ 2977117 w 2977117"/>
              <a:gd name="connsiteY2" fmla="*/ 2860158 h 2860158"/>
              <a:gd name="connsiteX3" fmla="*/ 2977117 w 2977117"/>
              <a:gd name="connsiteY3" fmla="*/ 1329070 h 2860158"/>
              <a:gd name="connsiteX4" fmla="*/ 0 w 2977117"/>
              <a:gd name="connsiteY4" fmla="*/ 1329070 h 2860158"/>
              <a:gd name="connsiteX5" fmla="*/ 0 w 2977117"/>
              <a:gd name="connsiteY5" fmla="*/ 0 h 2860158"/>
              <a:gd name="connsiteX6" fmla="*/ 318977 w 2977117"/>
              <a:gd name="connsiteY6" fmla="*/ 0 h 2860158"/>
              <a:gd name="connsiteX7" fmla="*/ 318977 w 2977117"/>
              <a:gd name="connsiteY7" fmla="*/ 255181 h 2860158"/>
              <a:gd name="connsiteX0" fmla="*/ 308345 w 2977117"/>
              <a:gd name="connsiteY0" fmla="*/ 2381693 h 2860158"/>
              <a:gd name="connsiteX1" fmla="*/ 308345 w 2977117"/>
              <a:gd name="connsiteY1" fmla="*/ 2860158 h 2860158"/>
              <a:gd name="connsiteX2" fmla="*/ 2977117 w 2977117"/>
              <a:gd name="connsiteY2" fmla="*/ 2860158 h 2860158"/>
              <a:gd name="connsiteX3" fmla="*/ 2977117 w 2977117"/>
              <a:gd name="connsiteY3" fmla="*/ 1329070 h 2860158"/>
              <a:gd name="connsiteX4" fmla="*/ 0 w 2977117"/>
              <a:gd name="connsiteY4" fmla="*/ 1329070 h 2860158"/>
              <a:gd name="connsiteX5" fmla="*/ 0 w 2977117"/>
              <a:gd name="connsiteY5" fmla="*/ 0 h 2860158"/>
              <a:gd name="connsiteX6" fmla="*/ 318977 w 2977117"/>
              <a:gd name="connsiteY6" fmla="*/ 0 h 2860158"/>
              <a:gd name="connsiteX0" fmla="*/ 308345 w 2977117"/>
              <a:gd name="connsiteY0" fmla="*/ 2381693 h 2860158"/>
              <a:gd name="connsiteX1" fmla="*/ 308345 w 2977117"/>
              <a:gd name="connsiteY1" fmla="*/ 2860158 h 2860158"/>
              <a:gd name="connsiteX2" fmla="*/ 2977117 w 2977117"/>
              <a:gd name="connsiteY2" fmla="*/ 2860158 h 2860158"/>
              <a:gd name="connsiteX3" fmla="*/ 2977117 w 2977117"/>
              <a:gd name="connsiteY3" fmla="*/ 1329070 h 2860158"/>
              <a:gd name="connsiteX4" fmla="*/ 0 w 2977117"/>
              <a:gd name="connsiteY4" fmla="*/ 1329070 h 2860158"/>
              <a:gd name="connsiteX5" fmla="*/ 0 w 2977117"/>
              <a:gd name="connsiteY5" fmla="*/ 0 h 2860158"/>
              <a:gd name="connsiteX0" fmla="*/ 308345 w 2977117"/>
              <a:gd name="connsiteY0" fmla="*/ 1052623 h 1531088"/>
              <a:gd name="connsiteX1" fmla="*/ 308345 w 2977117"/>
              <a:gd name="connsiteY1" fmla="*/ 1531088 h 1531088"/>
              <a:gd name="connsiteX2" fmla="*/ 2977117 w 2977117"/>
              <a:gd name="connsiteY2" fmla="*/ 1531088 h 1531088"/>
              <a:gd name="connsiteX3" fmla="*/ 2977117 w 2977117"/>
              <a:gd name="connsiteY3" fmla="*/ 0 h 1531088"/>
              <a:gd name="connsiteX4" fmla="*/ 0 w 2977117"/>
              <a:gd name="connsiteY4" fmla="*/ 0 h 1531088"/>
              <a:gd name="connsiteX0" fmla="*/ 0 w 2668772"/>
              <a:gd name="connsiteY0" fmla="*/ 1052623 h 1531088"/>
              <a:gd name="connsiteX1" fmla="*/ 0 w 2668772"/>
              <a:gd name="connsiteY1" fmla="*/ 1531088 h 1531088"/>
              <a:gd name="connsiteX2" fmla="*/ 2668772 w 2668772"/>
              <a:gd name="connsiteY2" fmla="*/ 1531088 h 1531088"/>
              <a:gd name="connsiteX3" fmla="*/ 2668772 w 2668772"/>
              <a:gd name="connsiteY3" fmla="*/ 0 h 1531088"/>
              <a:gd name="connsiteX0" fmla="*/ 0 w 2673852"/>
              <a:gd name="connsiteY0" fmla="*/ 0 h 801577"/>
              <a:gd name="connsiteX1" fmla="*/ 0 w 2673852"/>
              <a:gd name="connsiteY1" fmla="*/ 478465 h 801577"/>
              <a:gd name="connsiteX2" fmla="*/ 2668772 w 2673852"/>
              <a:gd name="connsiteY2" fmla="*/ 478465 h 801577"/>
              <a:gd name="connsiteX3" fmla="*/ 2673852 w 2673852"/>
              <a:gd name="connsiteY3" fmla="*/ 801577 h 801577"/>
              <a:gd name="connsiteX0" fmla="*/ 0 w 2673852"/>
              <a:gd name="connsiteY0" fmla="*/ 0 h 801577"/>
              <a:gd name="connsiteX1" fmla="*/ 0 w 2673852"/>
              <a:gd name="connsiteY1" fmla="*/ 478465 h 801577"/>
              <a:gd name="connsiteX2" fmla="*/ 2668772 w 2673852"/>
              <a:gd name="connsiteY2" fmla="*/ 478465 h 801577"/>
              <a:gd name="connsiteX3" fmla="*/ 2673852 w 2673852"/>
              <a:gd name="connsiteY3" fmla="*/ 801577 h 801577"/>
              <a:gd name="connsiteX0" fmla="*/ 0 w 2673852"/>
              <a:gd name="connsiteY0" fmla="*/ 0 h 705057"/>
              <a:gd name="connsiteX1" fmla="*/ 0 w 2673852"/>
              <a:gd name="connsiteY1" fmla="*/ 381945 h 705057"/>
              <a:gd name="connsiteX2" fmla="*/ 2668772 w 2673852"/>
              <a:gd name="connsiteY2" fmla="*/ 381945 h 705057"/>
              <a:gd name="connsiteX3" fmla="*/ 2673852 w 2673852"/>
              <a:gd name="connsiteY3" fmla="*/ 705057 h 705057"/>
              <a:gd name="connsiteX0" fmla="*/ 0 w 2678932"/>
              <a:gd name="connsiteY0" fmla="*/ 0 h 649177"/>
              <a:gd name="connsiteX1" fmla="*/ 0 w 2678932"/>
              <a:gd name="connsiteY1" fmla="*/ 381945 h 649177"/>
              <a:gd name="connsiteX2" fmla="*/ 2668772 w 2678932"/>
              <a:gd name="connsiteY2" fmla="*/ 381945 h 649177"/>
              <a:gd name="connsiteX3" fmla="*/ 2678932 w 2678932"/>
              <a:gd name="connsiteY3" fmla="*/ 649177 h 649177"/>
              <a:gd name="connsiteX0" fmla="*/ 0 w 2678932"/>
              <a:gd name="connsiteY0" fmla="*/ 0 h 649177"/>
              <a:gd name="connsiteX1" fmla="*/ 0 w 2678932"/>
              <a:gd name="connsiteY1" fmla="*/ 381945 h 649177"/>
              <a:gd name="connsiteX2" fmla="*/ 2668772 w 2678932"/>
              <a:gd name="connsiteY2" fmla="*/ 381945 h 649177"/>
              <a:gd name="connsiteX3" fmla="*/ 2678932 w 2678932"/>
              <a:gd name="connsiteY3" fmla="*/ 649177 h 649177"/>
              <a:gd name="connsiteX0" fmla="*/ 0 w 2673852"/>
              <a:gd name="connsiteY0" fmla="*/ 0 h 699977"/>
              <a:gd name="connsiteX1" fmla="*/ 0 w 2673852"/>
              <a:gd name="connsiteY1" fmla="*/ 381945 h 699977"/>
              <a:gd name="connsiteX2" fmla="*/ 2668772 w 2673852"/>
              <a:gd name="connsiteY2" fmla="*/ 381945 h 699977"/>
              <a:gd name="connsiteX3" fmla="*/ 2673852 w 2673852"/>
              <a:gd name="connsiteY3" fmla="*/ 699977 h 699977"/>
              <a:gd name="connsiteX0" fmla="*/ 0 w 2669260"/>
              <a:gd name="connsiteY0" fmla="*/ 0 h 481537"/>
              <a:gd name="connsiteX1" fmla="*/ 0 w 2669260"/>
              <a:gd name="connsiteY1" fmla="*/ 381945 h 481537"/>
              <a:gd name="connsiteX2" fmla="*/ 2668772 w 2669260"/>
              <a:gd name="connsiteY2" fmla="*/ 381945 h 481537"/>
              <a:gd name="connsiteX3" fmla="*/ 2668772 w 2669260"/>
              <a:gd name="connsiteY3" fmla="*/ 481537 h 481537"/>
              <a:gd name="connsiteX0" fmla="*/ 0 w 2668772"/>
              <a:gd name="connsiteY0" fmla="*/ 0 h 381945"/>
              <a:gd name="connsiteX1" fmla="*/ 0 w 2668772"/>
              <a:gd name="connsiteY1" fmla="*/ 381945 h 381945"/>
              <a:gd name="connsiteX2" fmla="*/ 2668772 w 2668772"/>
              <a:gd name="connsiteY2" fmla="*/ 381945 h 381945"/>
            </a:gdLst>
            <a:ahLst/>
            <a:cxnLst>
              <a:cxn ang="0">
                <a:pos x="connsiteX0" y="connsiteY0"/>
              </a:cxn>
              <a:cxn ang="0">
                <a:pos x="connsiteX1" y="connsiteY1"/>
              </a:cxn>
              <a:cxn ang="0">
                <a:pos x="connsiteX2" y="connsiteY2"/>
              </a:cxn>
            </a:cxnLst>
            <a:rect l="l" t="t" r="r" b="b"/>
            <a:pathLst>
              <a:path w="2668772" h="381945">
                <a:moveTo>
                  <a:pt x="0" y="0"/>
                </a:moveTo>
                <a:lnTo>
                  <a:pt x="0" y="381945"/>
                </a:lnTo>
                <a:lnTo>
                  <a:pt x="2668772" y="381945"/>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2"/>
          <p:cNvSpPr/>
          <p:nvPr userDrawn="1"/>
        </p:nvSpPr>
        <p:spPr>
          <a:xfrm>
            <a:off x="7125827" y="3451995"/>
            <a:ext cx="0" cy="3186874"/>
          </a:xfrm>
          <a:custGeom>
            <a:avLst/>
            <a:gdLst>
              <a:gd name="connsiteX0" fmla="*/ 0 w 0"/>
              <a:gd name="connsiteY0" fmla="*/ 0 h 3186874"/>
              <a:gd name="connsiteX1" fmla="*/ 0 w 0"/>
              <a:gd name="connsiteY1" fmla="*/ 3186874 h 3186874"/>
            </a:gdLst>
            <a:ahLst/>
            <a:cxnLst>
              <a:cxn ang="0">
                <a:pos x="connsiteX0" y="connsiteY0"/>
              </a:cxn>
              <a:cxn ang="0">
                <a:pos x="connsiteX1" y="connsiteY1"/>
              </a:cxn>
            </a:cxnLst>
            <a:rect l="l" t="t" r="r" b="b"/>
            <a:pathLst>
              <a:path h="3186874">
                <a:moveTo>
                  <a:pt x="0" y="0"/>
                </a:moveTo>
                <a:lnTo>
                  <a:pt x="0" y="3186874"/>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371022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17.xml"/><Relationship Id="rId18" Type="http://schemas.openxmlformats.org/officeDocument/2006/relationships/theme" Target="../theme/theme2.xml"/><Relationship Id="rId26" Type="http://schemas.openxmlformats.org/officeDocument/2006/relationships/slide" Target="../slides/slide36.xml"/><Relationship Id="rId39" Type="http://schemas.openxmlformats.org/officeDocument/2006/relationships/slide" Target="../slides/slide90.xml"/><Relationship Id="rId21" Type="http://schemas.openxmlformats.org/officeDocument/2006/relationships/slide" Target="../slides/slide4.xml"/><Relationship Id="rId34" Type="http://schemas.openxmlformats.org/officeDocument/2006/relationships/slide" Target="../slides/slide80.xml"/><Relationship Id="rId7" Type="http://schemas.openxmlformats.org/officeDocument/2006/relationships/slideLayout" Target="../slideLayouts/slideLayout11.xml"/><Relationship Id="rId2" Type="http://schemas.openxmlformats.org/officeDocument/2006/relationships/slideLayout" Target="../slideLayouts/slideLayout6.xml"/><Relationship Id="rId16" Type="http://schemas.openxmlformats.org/officeDocument/2006/relationships/slideLayout" Target="../slideLayouts/slideLayout20.xml"/><Relationship Id="rId20" Type="http://schemas.openxmlformats.org/officeDocument/2006/relationships/image" Target="../media/image2.jpeg"/><Relationship Id="rId29" Type="http://schemas.openxmlformats.org/officeDocument/2006/relationships/slide" Target="../slides/slide45.xml"/><Relationship Id="rId41" Type="http://schemas.openxmlformats.org/officeDocument/2006/relationships/image" Target="../media/image9.png"/><Relationship Id="rId1" Type="http://schemas.openxmlformats.org/officeDocument/2006/relationships/slideLayout" Target="../slideLayouts/slideLayout5.xml"/><Relationship Id="rId6" Type="http://schemas.openxmlformats.org/officeDocument/2006/relationships/slideLayout" Target="../slideLayouts/slideLayout10.xml"/><Relationship Id="rId11" Type="http://schemas.openxmlformats.org/officeDocument/2006/relationships/slideLayout" Target="../slideLayouts/slideLayout15.xml"/><Relationship Id="rId24" Type="http://schemas.openxmlformats.org/officeDocument/2006/relationships/slide" Target="../slides/slide32.xml"/><Relationship Id="rId32" Type="http://schemas.openxmlformats.org/officeDocument/2006/relationships/slide" Target="../slides/slide76.xml"/><Relationship Id="rId37" Type="http://schemas.openxmlformats.org/officeDocument/2006/relationships/slide" Target="../slides/slide126.xml"/><Relationship Id="rId40" Type="http://schemas.openxmlformats.org/officeDocument/2006/relationships/slide" Target="../slides/slide103.xml"/><Relationship Id="rId5" Type="http://schemas.openxmlformats.org/officeDocument/2006/relationships/slideLayout" Target="../slideLayouts/slideLayout9.xml"/><Relationship Id="rId15" Type="http://schemas.openxmlformats.org/officeDocument/2006/relationships/slideLayout" Target="../slideLayouts/slideLayout19.xml"/><Relationship Id="rId23" Type="http://schemas.openxmlformats.org/officeDocument/2006/relationships/slide" Target="../slides/slide16.xml"/><Relationship Id="rId28" Type="http://schemas.openxmlformats.org/officeDocument/2006/relationships/slide" Target="../slides/slide41.xml"/><Relationship Id="rId36" Type="http://schemas.openxmlformats.org/officeDocument/2006/relationships/slide" Target="../slides/slide108.xml"/><Relationship Id="rId10" Type="http://schemas.openxmlformats.org/officeDocument/2006/relationships/slideLayout" Target="../slideLayouts/slideLayout14.xml"/><Relationship Id="rId19" Type="http://schemas.openxmlformats.org/officeDocument/2006/relationships/image" Target="../media/image1.png"/><Relationship Id="rId31" Type="http://schemas.openxmlformats.org/officeDocument/2006/relationships/slide" Target="../slides/slide51.xml"/><Relationship Id="rId4" Type="http://schemas.openxmlformats.org/officeDocument/2006/relationships/slideLayout" Target="../slideLayouts/slideLayout8.xml"/><Relationship Id="rId9" Type="http://schemas.openxmlformats.org/officeDocument/2006/relationships/slideLayout" Target="../slideLayouts/slideLayout13.xml"/><Relationship Id="rId14" Type="http://schemas.openxmlformats.org/officeDocument/2006/relationships/slideLayout" Target="../slideLayouts/slideLayout18.xml"/><Relationship Id="rId22" Type="http://schemas.openxmlformats.org/officeDocument/2006/relationships/slide" Target="../slides/slide8.xml"/><Relationship Id="rId27" Type="http://schemas.openxmlformats.org/officeDocument/2006/relationships/slide" Target="../slides/slide39.xml"/><Relationship Id="rId30" Type="http://schemas.openxmlformats.org/officeDocument/2006/relationships/slide" Target="../slides/slide48.xml"/><Relationship Id="rId35" Type="http://schemas.openxmlformats.org/officeDocument/2006/relationships/slide" Target="../slides/slide104.xml"/><Relationship Id="rId8" Type="http://schemas.openxmlformats.org/officeDocument/2006/relationships/slideLayout" Target="../slideLayouts/slideLayout12.xml"/><Relationship Id="rId3" Type="http://schemas.openxmlformats.org/officeDocument/2006/relationships/slideLayout" Target="../slideLayouts/slideLayout7.xml"/><Relationship Id="rId12" Type="http://schemas.openxmlformats.org/officeDocument/2006/relationships/slideLayout" Target="../slideLayouts/slideLayout16.xml"/><Relationship Id="rId17" Type="http://schemas.openxmlformats.org/officeDocument/2006/relationships/slideLayout" Target="../slideLayouts/slideLayout21.xml"/><Relationship Id="rId25" Type="http://schemas.openxmlformats.org/officeDocument/2006/relationships/slide" Target="../slides/slide35.xml"/><Relationship Id="rId33" Type="http://schemas.openxmlformats.org/officeDocument/2006/relationships/slide" Target="../slides/slide77.xml"/><Relationship Id="rId38" Type="http://schemas.openxmlformats.org/officeDocument/2006/relationships/slide" Target="../slides/slide1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29021624"/>
      </p:ext>
    </p:extLst>
  </p:cSld>
  <p:clrMap bg1="lt1" tx1="dk1" bg2="lt2" tx2="dk2" accent1="accent1" accent2="accent2" accent3="accent3" accent4="accent4" accent5="accent5" accent6="accent6" hlink="hlink" folHlink="folHlink"/>
  <p:sldLayoutIdLst>
    <p:sldLayoutId id="2147483700" r:id="rId1"/>
    <p:sldLayoutId id="2147483699" r:id="rId2"/>
    <p:sldLayoutId id="2147483701" r:id="rId3"/>
    <p:sldLayoutId id="2147483755" r:id="rId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dt="0"/>
  <p:txStyles>
    <p:titleStyle>
      <a:lvl1pPr algn="ctr" rtl="0" eaLnBrk="0" fontAlgn="base" hangingPunct="0">
        <a:spcBef>
          <a:spcPct val="0"/>
        </a:spcBef>
        <a:spcAft>
          <a:spcPct val="0"/>
        </a:spcAft>
        <a:defRPr kumimoji="1" sz="3600" kern="1200">
          <a:solidFill>
            <a:schemeClr val="tx1"/>
          </a:solidFill>
          <a:latin typeface="Calibri" panose="020F0502020204030204" pitchFamily="34" charset="0"/>
          <a:ea typeface="+mj-ea"/>
          <a:cs typeface="Meiryo UI" pitchFamily="50" charset="-128"/>
        </a:defRPr>
      </a:lvl1pPr>
      <a:lvl2pPr algn="ctr" rtl="0" eaLnBrk="0" fontAlgn="base" hangingPunct="0">
        <a:spcBef>
          <a:spcPct val="0"/>
        </a:spcBef>
        <a:spcAft>
          <a:spcPct val="0"/>
        </a:spcAft>
        <a:defRPr kumimoji="1" sz="3600">
          <a:solidFill>
            <a:schemeClr val="tx1"/>
          </a:solidFill>
          <a:latin typeface="Calibri" pitchFamily="34" charset="0"/>
          <a:ea typeface="Meiryo UI" pitchFamily="50" charset="-128"/>
          <a:cs typeface="Meiryo UI" pitchFamily="50" charset="-128"/>
        </a:defRPr>
      </a:lvl2pPr>
      <a:lvl3pPr algn="ctr" rtl="0" eaLnBrk="0" fontAlgn="base" hangingPunct="0">
        <a:spcBef>
          <a:spcPct val="0"/>
        </a:spcBef>
        <a:spcAft>
          <a:spcPct val="0"/>
        </a:spcAft>
        <a:defRPr kumimoji="1" sz="3600">
          <a:solidFill>
            <a:schemeClr val="tx1"/>
          </a:solidFill>
          <a:latin typeface="Calibri" pitchFamily="34" charset="0"/>
          <a:ea typeface="Meiryo UI" pitchFamily="50" charset="-128"/>
          <a:cs typeface="Meiryo UI" pitchFamily="50" charset="-128"/>
        </a:defRPr>
      </a:lvl3pPr>
      <a:lvl4pPr algn="ctr" rtl="0" eaLnBrk="0" fontAlgn="base" hangingPunct="0">
        <a:spcBef>
          <a:spcPct val="0"/>
        </a:spcBef>
        <a:spcAft>
          <a:spcPct val="0"/>
        </a:spcAft>
        <a:defRPr kumimoji="1" sz="3600">
          <a:solidFill>
            <a:schemeClr val="tx1"/>
          </a:solidFill>
          <a:latin typeface="Calibri" pitchFamily="34" charset="0"/>
          <a:ea typeface="Meiryo UI" pitchFamily="50" charset="-128"/>
          <a:cs typeface="Meiryo UI" pitchFamily="50" charset="-128"/>
        </a:defRPr>
      </a:lvl4pPr>
      <a:lvl5pPr algn="ctr" rtl="0" eaLnBrk="0" fontAlgn="base" hangingPunct="0">
        <a:spcBef>
          <a:spcPct val="0"/>
        </a:spcBef>
        <a:spcAft>
          <a:spcPct val="0"/>
        </a:spcAft>
        <a:defRPr kumimoji="1" sz="3600">
          <a:solidFill>
            <a:schemeClr val="tx1"/>
          </a:solidFill>
          <a:latin typeface="Calibri" pitchFamily="34" charset="0"/>
          <a:ea typeface="Meiryo UI" pitchFamily="50" charset="-128"/>
          <a:cs typeface="Meiryo UI" pitchFamily="50" charset="-128"/>
        </a:defRPr>
      </a:lvl5pPr>
      <a:lvl6pPr marL="685903" algn="ctr" rtl="0" fontAlgn="base">
        <a:spcBef>
          <a:spcPct val="0"/>
        </a:spcBef>
        <a:spcAft>
          <a:spcPct val="0"/>
        </a:spcAft>
        <a:defRPr kumimoji="1" sz="3600">
          <a:solidFill>
            <a:schemeClr val="tx1"/>
          </a:solidFill>
          <a:latin typeface="Calibri" pitchFamily="34" charset="0"/>
          <a:ea typeface="Meiryo UI" pitchFamily="50" charset="-128"/>
          <a:cs typeface="Meiryo UI" pitchFamily="50" charset="-128"/>
        </a:defRPr>
      </a:lvl6pPr>
      <a:lvl7pPr marL="1371805" algn="ctr" rtl="0" fontAlgn="base">
        <a:spcBef>
          <a:spcPct val="0"/>
        </a:spcBef>
        <a:spcAft>
          <a:spcPct val="0"/>
        </a:spcAft>
        <a:defRPr kumimoji="1" sz="3600">
          <a:solidFill>
            <a:schemeClr val="tx1"/>
          </a:solidFill>
          <a:latin typeface="Calibri" pitchFamily="34" charset="0"/>
          <a:ea typeface="Meiryo UI" pitchFamily="50" charset="-128"/>
          <a:cs typeface="Meiryo UI" pitchFamily="50" charset="-128"/>
        </a:defRPr>
      </a:lvl7pPr>
      <a:lvl8pPr marL="2057708" algn="ctr" rtl="0" fontAlgn="base">
        <a:spcBef>
          <a:spcPct val="0"/>
        </a:spcBef>
        <a:spcAft>
          <a:spcPct val="0"/>
        </a:spcAft>
        <a:defRPr kumimoji="1" sz="3600">
          <a:solidFill>
            <a:schemeClr val="tx1"/>
          </a:solidFill>
          <a:latin typeface="Calibri" pitchFamily="34" charset="0"/>
          <a:ea typeface="Meiryo UI" pitchFamily="50" charset="-128"/>
          <a:cs typeface="Meiryo UI" pitchFamily="50" charset="-128"/>
        </a:defRPr>
      </a:lvl8pPr>
      <a:lvl9pPr marL="2743612" algn="ctr" rtl="0" fontAlgn="base">
        <a:spcBef>
          <a:spcPct val="0"/>
        </a:spcBef>
        <a:spcAft>
          <a:spcPct val="0"/>
        </a:spcAft>
        <a:defRPr kumimoji="1" sz="3600">
          <a:solidFill>
            <a:schemeClr val="tx1"/>
          </a:solidFill>
          <a:latin typeface="Calibri" pitchFamily="34" charset="0"/>
          <a:ea typeface="Meiryo UI" pitchFamily="50" charset="-128"/>
          <a:cs typeface="Meiryo UI" pitchFamily="50" charset="-128"/>
        </a:defRPr>
      </a:lvl9pPr>
    </p:titleStyle>
    <p:bodyStyle>
      <a:lvl1pPr marL="514427" indent="-514427" algn="l" rtl="0" eaLnBrk="0" fontAlgn="base" hangingPunct="0">
        <a:spcBef>
          <a:spcPct val="20000"/>
        </a:spcBef>
        <a:spcAft>
          <a:spcPct val="0"/>
        </a:spcAft>
        <a:buFont typeface="Arial" charset="0"/>
        <a:buChar char="•"/>
        <a:defRPr kumimoji="1" sz="3600" kern="1200">
          <a:solidFill>
            <a:schemeClr val="tx1"/>
          </a:solidFill>
          <a:latin typeface="Calibri" panose="020F0502020204030204" pitchFamily="34" charset="0"/>
          <a:ea typeface="+mn-ea"/>
          <a:cs typeface="Meiryo UI" pitchFamily="50" charset="-128"/>
        </a:defRPr>
      </a:lvl1pPr>
      <a:lvl2pPr marL="1114592" indent="-428690" algn="l" rtl="0" eaLnBrk="0" fontAlgn="base" hangingPunct="0">
        <a:spcBef>
          <a:spcPct val="20000"/>
        </a:spcBef>
        <a:spcAft>
          <a:spcPct val="0"/>
        </a:spcAft>
        <a:buFont typeface="Arial" charset="0"/>
        <a:buChar char="–"/>
        <a:defRPr kumimoji="1" sz="3000" kern="1200">
          <a:solidFill>
            <a:schemeClr val="tx1"/>
          </a:solidFill>
          <a:latin typeface="Calibri" panose="020F0502020204030204" pitchFamily="34" charset="0"/>
          <a:ea typeface="+mn-ea"/>
          <a:cs typeface="Meiryo UI" pitchFamily="50" charset="-128"/>
        </a:defRPr>
      </a:lvl2pPr>
      <a:lvl3pPr marL="1714757" indent="-342952" algn="l" rtl="0" eaLnBrk="0" fontAlgn="base" hangingPunct="0">
        <a:spcBef>
          <a:spcPct val="20000"/>
        </a:spcBef>
        <a:spcAft>
          <a:spcPct val="0"/>
        </a:spcAft>
        <a:buFont typeface="Arial" charset="0"/>
        <a:buChar char="•"/>
        <a:defRPr kumimoji="1" kern="1200">
          <a:solidFill>
            <a:schemeClr val="tx1"/>
          </a:solidFill>
          <a:latin typeface="Calibri" panose="020F0502020204030204" pitchFamily="34" charset="0"/>
          <a:ea typeface="+mn-ea"/>
          <a:cs typeface="Meiryo UI" pitchFamily="50" charset="-128"/>
        </a:defRPr>
      </a:lvl3pPr>
      <a:lvl4pPr marL="2400660" indent="-342952" algn="l" rtl="0" eaLnBrk="0" fontAlgn="base" hangingPunct="0">
        <a:spcBef>
          <a:spcPct val="20000"/>
        </a:spcBef>
        <a:spcAft>
          <a:spcPct val="0"/>
        </a:spcAft>
        <a:buFont typeface="Arial" charset="0"/>
        <a:buChar char="–"/>
        <a:defRPr kumimoji="1" sz="2400" kern="1200">
          <a:solidFill>
            <a:schemeClr val="tx1"/>
          </a:solidFill>
          <a:latin typeface="Calibri" panose="020F0502020204030204" pitchFamily="34" charset="0"/>
          <a:ea typeface="+mn-ea"/>
          <a:cs typeface="Meiryo UI" pitchFamily="50" charset="-128"/>
        </a:defRPr>
      </a:lvl4pPr>
      <a:lvl5pPr marL="3086563" indent="-342952" algn="l" rtl="0" eaLnBrk="0" fontAlgn="base" hangingPunct="0">
        <a:spcBef>
          <a:spcPct val="20000"/>
        </a:spcBef>
        <a:spcAft>
          <a:spcPct val="0"/>
        </a:spcAft>
        <a:buFont typeface="Arial" charset="0"/>
        <a:buChar char="»"/>
        <a:defRPr kumimoji="1" sz="2400" kern="1200">
          <a:solidFill>
            <a:schemeClr val="tx1"/>
          </a:solidFill>
          <a:latin typeface="Calibri" panose="020F0502020204030204" pitchFamily="34" charset="0"/>
          <a:ea typeface="+mn-ea"/>
          <a:cs typeface="Meiryo UI" pitchFamily="50" charset="-128"/>
        </a:defRPr>
      </a:lvl5pPr>
      <a:lvl6pPr marL="3772465" indent="-342952" algn="l" defTabSz="1371805"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6pPr>
      <a:lvl7pPr marL="4458369" indent="-342952" algn="l" defTabSz="1371805"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7pPr>
      <a:lvl8pPr marL="5144272" indent="-342952" algn="l" defTabSz="1371805"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8pPr>
      <a:lvl9pPr marL="5830175" indent="-342952" algn="l" defTabSz="1371805"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9pPr>
    </p:bodyStyle>
    <p:otherStyle>
      <a:defPPr>
        <a:defRPr lang="ja-JP"/>
      </a:defPPr>
      <a:lvl1pPr marL="0" algn="l" defTabSz="1371805" rtl="0" eaLnBrk="1" latinLnBrk="0" hangingPunct="1">
        <a:defRPr kumimoji="1" sz="2700" kern="1200">
          <a:solidFill>
            <a:schemeClr val="tx1"/>
          </a:solidFill>
          <a:latin typeface="+mn-lt"/>
          <a:ea typeface="+mn-ea"/>
          <a:cs typeface="+mn-cs"/>
        </a:defRPr>
      </a:lvl1pPr>
      <a:lvl2pPr marL="685903" algn="l" defTabSz="1371805" rtl="0" eaLnBrk="1" latinLnBrk="0" hangingPunct="1">
        <a:defRPr kumimoji="1" sz="2700" kern="1200">
          <a:solidFill>
            <a:schemeClr val="tx1"/>
          </a:solidFill>
          <a:latin typeface="+mn-lt"/>
          <a:ea typeface="+mn-ea"/>
          <a:cs typeface="+mn-cs"/>
        </a:defRPr>
      </a:lvl2pPr>
      <a:lvl3pPr marL="1371805" algn="l" defTabSz="1371805" rtl="0" eaLnBrk="1" latinLnBrk="0" hangingPunct="1">
        <a:defRPr kumimoji="1" sz="2700" kern="1200">
          <a:solidFill>
            <a:schemeClr val="tx1"/>
          </a:solidFill>
          <a:latin typeface="+mn-lt"/>
          <a:ea typeface="+mn-ea"/>
          <a:cs typeface="+mn-cs"/>
        </a:defRPr>
      </a:lvl3pPr>
      <a:lvl4pPr marL="2057708" algn="l" defTabSz="1371805" rtl="0" eaLnBrk="1" latinLnBrk="0" hangingPunct="1">
        <a:defRPr kumimoji="1" sz="2700" kern="1200">
          <a:solidFill>
            <a:schemeClr val="tx1"/>
          </a:solidFill>
          <a:latin typeface="+mn-lt"/>
          <a:ea typeface="+mn-ea"/>
          <a:cs typeface="+mn-cs"/>
        </a:defRPr>
      </a:lvl4pPr>
      <a:lvl5pPr marL="2743612" algn="l" defTabSz="1371805" rtl="0" eaLnBrk="1" latinLnBrk="0" hangingPunct="1">
        <a:defRPr kumimoji="1" sz="2700" kern="1200">
          <a:solidFill>
            <a:schemeClr val="tx1"/>
          </a:solidFill>
          <a:latin typeface="+mn-lt"/>
          <a:ea typeface="+mn-ea"/>
          <a:cs typeface="+mn-cs"/>
        </a:defRPr>
      </a:lvl5pPr>
      <a:lvl6pPr marL="3429515" algn="l" defTabSz="1371805" rtl="0" eaLnBrk="1" latinLnBrk="0" hangingPunct="1">
        <a:defRPr kumimoji="1" sz="2700" kern="1200">
          <a:solidFill>
            <a:schemeClr val="tx1"/>
          </a:solidFill>
          <a:latin typeface="+mn-lt"/>
          <a:ea typeface="+mn-ea"/>
          <a:cs typeface="+mn-cs"/>
        </a:defRPr>
      </a:lvl6pPr>
      <a:lvl7pPr marL="4115417" algn="l" defTabSz="1371805" rtl="0" eaLnBrk="1" latinLnBrk="0" hangingPunct="1">
        <a:defRPr kumimoji="1" sz="2700" kern="1200">
          <a:solidFill>
            <a:schemeClr val="tx1"/>
          </a:solidFill>
          <a:latin typeface="+mn-lt"/>
          <a:ea typeface="+mn-ea"/>
          <a:cs typeface="+mn-cs"/>
        </a:defRPr>
      </a:lvl7pPr>
      <a:lvl8pPr marL="4801320" algn="l" defTabSz="1371805" rtl="0" eaLnBrk="1" latinLnBrk="0" hangingPunct="1">
        <a:defRPr kumimoji="1" sz="2700" kern="1200">
          <a:solidFill>
            <a:schemeClr val="tx1"/>
          </a:solidFill>
          <a:latin typeface="+mn-lt"/>
          <a:ea typeface="+mn-ea"/>
          <a:cs typeface="+mn-cs"/>
        </a:defRPr>
      </a:lvl8pPr>
      <a:lvl9pPr marL="5487223" algn="l" defTabSz="1371805" rtl="0" eaLnBrk="1" latinLnBrk="0" hangingPunct="1">
        <a:defRPr kumimoji="1" sz="27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pic>
        <p:nvPicPr>
          <p:cNvPr id="11" name="図 10"/>
          <p:cNvPicPr>
            <a:picLocks noChangeAspect="1"/>
          </p:cNvPicPr>
          <p:nvPr userDrawn="1"/>
        </p:nvPicPr>
        <p:blipFill>
          <a:blip r:embed="rId19" cstate="print">
            <a:extLst>
              <a:ext uri="{28A0092B-C50C-407E-A947-70E740481C1C}">
                <a14:useLocalDpi xmlns:a14="http://schemas.microsoft.com/office/drawing/2010/main" val="0"/>
              </a:ext>
            </a:extLst>
          </a:blip>
          <a:stretch>
            <a:fillRect/>
          </a:stretch>
        </p:blipFill>
        <p:spPr>
          <a:xfrm>
            <a:off x="12692117" y="2"/>
            <a:ext cx="1061289" cy="1023347"/>
          </a:xfrm>
          <a:prstGeom prst="rect">
            <a:avLst/>
          </a:prstGeom>
        </p:spPr>
      </p:pic>
      <p:pic>
        <p:nvPicPr>
          <p:cNvPr id="12" name="図 8"/>
          <p:cNvPicPr>
            <a:picLocks noChangeAspect="1"/>
          </p:cNvPicPr>
          <p:nvPr userDrawn="1"/>
        </p:nvPicPr>
        <p:blipFill>
          <a:blip r:embed="rId2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498723"/>
            <a:ext cx="13717588" cy="1238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グループ化 6"/>
          <p:cNvGrpSpPr/>
          <p:nvPr userDrawn="1"/>
        </p:nvGrpSpPr>
        <p:grpSpPr>
          <a:xfrm>
            <a:off x="-29152" y="-45165"/>
            <a:ext cx="1970196" cy="7058045"/>
            <a:chOff x="-29153" y="-45166"/>
            <a:chExt cx="1970196" cy="7058046"/>
          </a:xfrm>
        </p:grpSpPr>
        <p:sp>
          <p:nvSpPr>
            <p:cNvPr id="8" name="正方形/長方形 7"/>
            <p:cNvSpPr/>
            <p:nvPr/>
          </p:nvSpPr>
          <p:spPr>
            <a:xfrm>
              <a:off x="-29153" y="-45166"/>
              <a:ext cx="1703369" cy="7058046"/>
            </a:xfrm>
            <a:prstGeom prst="rect">
              <a:avLst/>
            </a:prstGeom>
            <a:gradFill>
              <a:gsLst>
                <a:gs pos="75000">
                  <a:srgbClr val="000000">
                    <a:alpha val="90000"/>
                  </a:srgbClr>
                </a:gs>
                <a:gs pos="100000">
                  <a:srgbClr val="D8D8D8">
                    <a:shade val="67500"/>
                    <a:satMod val="115000"/>
                    <a:alpha val="0"/>
                  </a:srgbClr>
                </a:gs>
              </a:gsLst>
              <a:lin ang="5400000" scaled="0"/>
            </a:gradFill>
            <a:ln w="25400" cap="flat" cmpd="sng" algn="ctr">
              <a:noFill/>
              <a:prstDash val="solid"/>
            </a:ln>
            <a:effectLst/>
          </p:spPr>
          <p:txBody>
            <a:bodyPr rtlCol="0" anchor="ctr"/>
            <a:lstStyle/>
            <a:p>
              <a:pPr marL="0" marR="0" lvl="0" indent="0" algn="ctr" defTabSz="1371874" eaLnBrk="1" fontAlgn="auto" latinLnBrk="0" hangingPunct="1">
                <a:lnSpc>
                  <a:spcPct val="100000"/>
                </a:lnSpc>
                <a:spcBef>
                  <a:spcPts val="0"/>
                </a:spcBef>
                <a:spcAft>
                  <a:spcPts val="0"/>
                </a:spcAft>
                <a:buClrTx/>
                <a:buSzTx/>
                <a:buFontTx/>
                <a:buNone/>
                <a:tabLst/>
                <a:defRPr/>
              </a:pPr>
              <a:endParaRPr kumimoji="0" lang="ja-JP" altLang="en-US" sz="2700" b="0" i="0" u="none" strike="noStrike" kern="0" cap="none" spc="0" normalizeH="0" baseline="0" noProof="0" dirty="0">
                <a:ln>
                  <a:noFill/>
                </a:ln>
                <a:solidFill>
                  <a:srgbClr val="FFFFFF"/>
                </a:solidFill>
                <a:effectLst/>
                <a:uLnTx/>
                <a:uFillTx/>
                <a:latin typeface="Calibri"/>
                <a:ea typeface="Meiryo UI"/>
                <a:cs typeface="+mn-cs"/>
              </a:endParaRPr>
            </a:p>
          </p:txBody>
        </p:sp>
        <p:sp>
          <p:nvSpPr>
            <p:cNvPr id="9" name="正方形/長方形 8"/>
            <p:cNvSpPr/>
            <p:nvPr/>
          </p:nvSpPr>
          <p:spPr>
            <a:xfrm>
              <a:off x="73310" y="66015"/>
              <a:ext cx="1867733" cy="6924974"/>
            </a:xfrm>
            <a:prstGeom prst="rect">
              <a:avLst/>
            </a:prstGeom>
          </p:spPr>
          <p:txBody>
            <a:bodyPr wrap="square">
              <a:spAutoFit/>
            </a:bodyPr>
            <a:lstStyle/>
            <a:p>
              <a:pPr marL="0" marR="0" lvl="0" indent="0" algn="ctr" defTabSz="1371874" eaLnBrk="1" fontAlgn="auto" latinLnBrk="0" hangingPunct="1">
                <a:lnSpc>
                  <a:spcPct val="100000"/>
                </a:lnSpc>
                <a:spcBef>
                  <a:spcPts val="0"/>
                </a:spcBef>
                <a:spcAft>
                  <a:spcPts val="0"/>
                </a:spcAft>
                <a:buClrTx/>
                <a:buSzTx/>
                <a:buFontTx/>
                <a:buNone/>
                <a:tabLst/>
                <a:defRPr/>
              </a:pPr>
              <a:r>
                <a:rPr kumimoji="0" lang="en-US" altLang="ja-JP" sz="2800" b="1" i="0" u="none" strike="noStrike" kern="0" cap="none" spc="450" normalizeH="0" baseline="0" noProof="0" dirty="0">
                  <a:ln>
                    <a:noFill/>
                  </a:ln>
                  <a:solidFill>
                    <a:srgbClr val="5F5F5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VX</a:t>
              </a:r>
              <a:endParaRPr kumimoji="0" lang="en-US" altLang="ja-JP" sz="1600" b="1" i="0" u="none" strike="noStrike" kern="0" cap="none" spc="450" normalizeH="0" baseline="0" noProof="0" dirty="0">
                <a:ln>
                  <a:noFill/>
                </a:ln>
                <a:solidFill>
                  <a:srgbClr val="5F5F5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algn="ctr" defTabSz="1371874" eaLnBrk="1" fontAlgn="auto" latinLnBrk="0" hangingPunct="1">
                <a:lnSpc>
                  <a:spcPct val="100000"/>
                </a:lnSpc>
                <a:spcBef>
                  <a:spcPts val="0"/>
                </a:spcBef>
                <a:spcAft>
                  <a:spcPts val="0"/>
                </a:spcAft>
                <a:buClrTx/>
                <a:buSzTx/>
                <a:buFontTx/>
                <a:buNone/>
                <a:tabLst/>
                <a:defRPr/>
              </a:pPr>
              <a:r>
                <a:rPr kumimoji="0" lang="en-US" altLang="ja-JP" sz="1600" b="1" i="0" u="none" strike="noStrike" kern="0" cap="none" spc="450" normalizeH="0" baseline="0" noProof="0" dirty="0">
                  <a:ln>
                    <a:noFill/>
                  </a:ln>
                  <a:solidFill>
                    <a:srgbClr val="5F5F5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3000</a:t>
              </a:r>
            </a:p>
            <a:p>
              <a:pPr marL="0" marR="0" lvl="0" indent="0" algn="ctr" defTabSz="1371874" eaLnBrk="1" fontAlgn="auto" latinLnBrk="0" hangingPunct="1">
                <a:lnSpc>
                  <a:spcPct val="100000"/>
                </a:lnSpc>
                <a:spcBef>
                  <a:spcPts val="0"/>
                </a:spcBef>
                <a:spcAft>
                  <a:spcPts val="0"/>
                </a:spcAft>
                <a:buClrTx/>
                <a:buSzTx/>
                <a:buFontTx/>
                <a:buNone/>
                <a:tabLst/>
                <a:defRPr/>
              </a:pPr>
              <a:endParaRPr kumimoji="0" lang="en-US" altLang="ja-JP" sz="2800" b="1" i="0" u="none" strike="noStrike" kern="0" cap="none" spc="45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defTabSz="1371874" eaLnBrk="1" fontAlgn="auto" latinLnBrk="0" hangingPunct="1">
                <a:lnSpc>
                  <a:spcPct val="100000"/>
                </a:lnSpc>
                <a:spcBef>
                  <a:spcPts val="0"/>
                </a:spcBef>
                <a:spcAft>
                  <a:spcPts val="0"/>
                </a:spcAft>
                <a:buClrTx/>
                <a:buSzTx/>
                <a:buFontTx/>
                <a:buNone/>
                <a:tabLst/>
                <a:defRPr/>
              </a:pPr>
              <a:r>
                <a:rPr kumimoji="0" lang="en-US" altLang="ja-JP" sz="1600" b="1"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hlinkClick r:id="rId21" action="ppaction://hlinksldjump"/>
                </a:rPr>
                <a:t>Feature</a:t>
              </a:r>
              <a:endParaRPr kumimoji="0" lang="en-US" altLang="ja-JP" sz="1600" b="1"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defTabSz="1371874" eaLnBrk="1" fontAlgn="auto" latinLnBrk="0" hangingPunct="1">
                <a:lnSpc>
                  <a:spcPct val="100000"/>
                </a:lnSpc>
                <a:spcBef>
                  <a:spcPts val="0"/>
                </a:spcBef>
                <a:spcAft>
                  <a:spcPts val="0"/>
                </a:spcAft>
                <a:buClrTx/>
                <a:buSzTx/>
                <a:buFontTx/>
                <a:buNone/>
                <a:tabLst/>
                <a:defRPr/>
              </a:pPr>
              <a:endParaRPr kumimoji="0" lang="en-US" altLang="ja-JP" sz="1600" b="1"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defTabSz="1371874" eaLnBrk="1" fontAlgn="auto" latinLnBrk="0" hangingPunct="1">
                <a:lnSpc>
                  <a:spcPct val="100000"/>
                </a:lnSpc>
                <a:spcBef>
                  <a:spcPts val="0"/>
                </a:spcBef>
                <a:spcAft>
                  <a:spcPts val="0"/>
                </a:spcAft>
                <a:buClrTx/>
                <a:buSzTx/>
                <a:buFontTx/>
                <a:buNone/>
                <a:tabLst/>
                <a:defRPr/>
              </a:pPr>
              <a:r>
                <a:rPr kumimoji="0" lang="en-US" altLang="ja-JP" sz="1600" b="1"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hlinkClick r:id="rId22" action="ppaction://hlinksldjump"/>
                </a:rPr>
                <a:t>Overview</a:t>
              </a:r>
              <a:endParaRPr kumimoji="0" lang="en-US" altLang="ja-JP" sz="1600" b="1"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defTabSz="1371874" eaLnBrk="1" fontAlgn="auto" latinLnBrk="0" hangingPunct="1">
                <a:lnSpc>
                  <a:spcPct val="100000"/>
                </a:lnSpc>
                <a:spcBef>
                  <a:spcPts val="0"/>
                </a:spcBef>
                <a:spcAft>
                  <a:spcPts val="0"/>
                </a:spcAft>
                <a:buClrTx/>
                <a:buSzTx/>
                <a:buFontTx/>
                <a:buNone/>
                <a:tabLst/>
                <a:defRPr/>
              </a:pPr>
              <a:endParaRPr kumimoji="0" lang="en-US" altLang="ja-JP" sz="1600" b="1"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defTabSz="1371874" eaLnBrk="1" fontAlgn="auto" latinLnBrk="0" hangingPunct="1">
                <a:lnSpc>
                  <a:spcPct val="100000"/>
                </a:lnSpc>
                <a:spcBef>
                  <a:spcPts val="0"/>
                </a:spcBef>
                <a:spcAft>
                  <a:spcPts val="0"/>
                </a:spcAft>
                <a:buClrTx/>
                <a:buSzTx/>
                <a:buFontTx/>
                <a:buNone/>
                <a:tabLst/>
                <a:defRPr/>
              </a:pPr>
              <a:r>
                <a:rPr kumimoji="0" lang="en-US" altLang="ja-JP" sz="1600" b="1" i="0" u="none" strike="noStrike" kern="0" cap="none" spc="0" normalizeH="0" baseline="0" noProof="0" dirty="0">
                  <a:ln>
                    <a:noFill/>
                  </a:ln>
                  <a:solidFill>
                    <a:schemeClr val="bg1"/>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Functions</a:t>
              </a:r>
            </a:p>
            <a:p>
              <a:pPr marL="0" marR="0" lvl="0" indent="0" defTabSz="1371874"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  </a:t>
              </a: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hlinkClick r:id="rId23" action="ppaction://hlinksldjump"/>
                </a:rPr>
                <a:t>Broadcast</a:t>
              </a:r>
              <a:endPar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defTabSz="1371874"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  </a:t>
              </a: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hlinkClick r:id="rId24" action="ppaction://hlinksldjump"/>
                </a:rPr>
                <a:t>Audio Processing</a:t>
              </a:r>
              <a:endPar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defTabSz="1371874"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  </a:t>
              </a: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hlinkClick r:id="rId25" action="ppaction://hlinksldjump"/>
                </a:rPr>
                <a:t>Monitoring</a:t>
              </a:r>
              <a:endPar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defTabSz="1371874"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  </a:t>
              </a: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hlinkClick r:id="rId26" action="ppaction://hlinksldjump"/>
                </a:rPr>
                <a:t>Integration with</a:t>
              </a:r>
              <a:endPar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defTabSz="1371874"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     </a:t>
              </a: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hlinkClick r:id="rId26" action="ppaction://hlinksldjump"/>
                </a:rPr>
                <a:t>External System</a:t>
              </a:r>
              <a:endPar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defTabSz="1371874"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  </a:t>
              </a: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hlinkClick r:id="rId27" action="ppaction://hlinksldjump"/>
                </a:rPr>
                <a:t>Surveillance</a:t>
              </a:r>
              <a:endPar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defTabSz="1371874"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  </a:t>
              </a: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hlinkClick r:id="rId28" action="ppaction://hlinksldjump"/>
                </a:rPr>
                <a:t>Redundant</a:t>
              </a:r>
              <a:endPar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defTabSz="1371874"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  </a:t>
              </a: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hlinkClick r:id="rId29" action="ppaction://hlinksldjump"/>
                </a:rPr>
                <a:t>Maintenance</a:t>
              </a:r>
              <a:endPar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defTabSz="1371874"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  </a:t>
              </a: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hlinkClick r:id="rId30" action="ppaction://hlinksldjump"/>
                </a:rPr>
                <a:t>Setting</a:t>
              </a:r>
              <a:endPar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defTabSz="1371874" eaLnBrk="1" fontAlgn="auto" latinLnBrk="0" hangingPunct="1">
                <a:lnSpc>
                  <a:spcPct val="100000"/>
                </a:lnSpc>
                <a:spcBef>
                  <a:spcPts val="0"/>
                </a:spcBef>
                <a:spcAft>
                  <a:spcPts val="0"/>
                </a:spcAft>
                <a:buClrTx/>
                <a:buSzTx/>
                <a:buFontTx/>
                <a:buNone/>
                <a:tabLst/>
                <a:defRPr/>
              </a:pPr>
              <a:endPar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defTabSz="1371874" eaLnBrk="1" fontAlgn="auto" latinLnBrk="0" hangingPunct="1">
                <a:lnSpc>
                  <a:spcPct val="100000"/>
                </a:lnSpc>
                <a:spcBef>
                  <a:spcPts val="0"/>
                </a:spcBef>
                <a:spcAft>
                  <a:spcPts val="0"/>
                </a:spcAft>
                <a:buClrTx/>
                <a:buSzTx/>
                <a:buFontTx/>
                <a:buNone/>
                <a:tabLst/>
                <a:defRPr/>
              </a:pPr>
              <a:r>
                <a:rPr kumimoji="0" lang="en-US" altLang="ja-JP" sz="1600" b="1"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 </a:t>
              </a:r>
            </a:p>
            <a:p>
              <a:pPr marL="0" marR="0" lvl="0" indent="0" defTabSz="1371874"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  </a:t>
              </a: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hlinkClick r:id="rId31" action="ppaction://hlinksldjump"/>
                </a:rPr>
                <a:t>Frame</a:t>
              </a:r>
              <a:endPar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defTabSz="1371874"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  </a:t>
              </a: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hlinkClick r:id="rId32" action="ppaction://hlinksldjump"/>
                </a:rPr>
                <a:t>AMP</a:t>
              </a:r>
              <a:endPar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defTabSz="1371874"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  </a:t>
              </a: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hlinkClick r:id="rId33" action="ppaction://hlinksldjump"/>
                </a:rPr>
                <a:t>SP line</a:t>
              </a:r>
              <a:endPar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defTabSz="1371874"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  </a:t>
              </a: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hlinkClick r:id="rId34" action="ppaction://hlinksldjump"/>
                </a:rPr>
                <a:t>Remote MIC</a:t>
              </a:r>
              <a:endPar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defTabSz="1371874"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  </a:t>
              </a: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hlinkClick r:id="rId35" action="ppaction://hlinksldjump"/>
                </a:rPr>
                <a:t>DS</a:t>
              </a:r>
              <a:endPar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defTabSz="1371874"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  </a:t>
              </a: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hlinkClick r:id="rId36" action="ppaction://hlinksldjump"/>
                </a:rPr>
                <a:t>VX link</a:t>
              </a:r>
              <a:endPar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algn="l" defTabSz="1371874" rtl="0"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  </a:t>
              </a: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hlinkClick r:id="rId37" action="ppaction://hlinksldjump"/>
                </a:rPr>
                <a:t>4 systems integ.</a:t>
              </a:r>
              <a:endPar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algn="l" defTabSz="1371874" rtl="0" eaLnBrk="1" fontAlgn="auto" latinLnBrk="0" hangingPunct="1">
                <a:lnSpc>
                  <a:spcPct val="100000"/>
                </a:lnSpc>
                <a:spcBef>
                  <a:spcPts val="0"/>
                </a:spcBef>
                <a:spcAft>
                  <a:spcPts val="0"/>
                </a:spcAft>
                <a:buClrTx/>
                <a:buSzTx/>
                <a:buFontTx/>
                <a:buNone/>
                <a:tabLst/>
                <a:defRPr/>
              </a:pPr>
              <a:r>
                <a:rPr kumimoji="0" lang="en-US" altLang="ja-JP" sz="1600" b="1"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hlinkClick r:id="rId38" action="ppaction://hlinksldjump"/>
                </a:rPr>
                <a:t>System Example </a:t>
              </a:r>
              <a:endParaRPr kumimoji="0" lang="en-US" altLang="ja-JP" sz="1600" b="1"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a:p>
              <a:pPr marL="0" marR="0" lvl="0" indent="0" defTabSz="1371874" eaLnBrk="1" fontAlgn="auto" latinLnBrk="0" hangingPunct="1">
                <a:lnSpc>
                  <a:spcPct val="100000"/>
                </a:lnSpc>
                <a:spcBef>
                  <a:spcPts val="0"/>
                </a:spcBef>
                <a:spcAft>
                  <a:spcPts val="0"/>
                </a:spcAft>
                <a:buClrTx/>
                <a:buSzTx/>
                <a:buFontTx/>
                <a:buNone/>
                <a:tabLst/>
                <a:defRPr/>
              </a:pPr>
              <a:endParaRPr kumimoji="0" lang="ja-JP" altLang="en-US" sz="20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p:txBody>
        </p:sp>
        <p:sp>
          <p:nvSpPr>
            <p:cNvPr id="2" name="正方形/長方形 1">
              <a:extLst>
                <a:ext uri="{FF2B5EF4-FFF2-40B4-BE49-F238E27FC236}">
                  <a16:creationId xmlns:a16="http://schemas.microsoft.com/office/drawing/2014/main" id="{7C56F750-D680-9796-FC3B-E905485F49B0}"/>
                </a:ext>
              </a:extLst>
            </p:cNvPr>
            <p:cNvSpPr/>
            <p:nvPr userDrawn="1"/>
          </p:nvSpPr>
          <p:spPr>
            <a:xfrm>
              <a:off x="749221" y="4804025"/>
              <a:ext cx="924996" cy="307777"/>
            </a:xfrm>
            <a:prstGeom prst="rect">
              <a:avLst/>
            </a:prstGeom>
          </p:spPr>
          <p:txBody>
            <a:bodyPr wrap="square">
              <a:spAutoFit/>
            </a:bodyPr>
            <a:lstStyle/>
            <a:p>
              <a:pPr marL="0" marR="0" lvl="0" indent="0" algn="l" defTabSz="1371874"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hlinkClick r:id="rId39" action="ppaction://hlinksldjump"/>
                </a:rPr>
                <a:t>PM</a:t>
              </a: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    </a:t>
              </a:r>
              <a:r>
                <a:rPr kumimoji="0" lang="en-US" altLang="ja-JP" sz="14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hlinkClick r:id="rId40" action="ppaction://hlinksldjump"/>
                </a:rPr>
                <a:t>CT</a:t>
              </a:r>
              <a:endParaRPr kumimoji="0" lang="ja-JP" altLang="en-US" sz="2000" b="0" i="0" u="none" strike="noStrike" kern="0" cap="none" spc="0" normalizeH="0" baseline="0" noProof="0" dirty="0">
                <a:ln>
                  <a:noFill/>
                </a:ln>
                <a:solidFill>
                  <a:srgbClr val="FFFFFF"/>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endParaRPr>
            </a:p>
          </p:txBody>
        </p:sp>
      </p:grpSp>
      <p:pic>
        <p:nvPicPr>
          <p:cNvPr id="10" name="Picture 2"/>
          <p:cNvPicPr>
            <a:picLocks noChangeAspect="1" noChangeArrowheads="1"/>
          </p:cNvPicPr>
          <p:nvPr userDrawn="1"/>
        </p:nvPicPr>
        <p:blipFill>
          <a:blip r:embed="rId41" cstate="print">
            <a:extLst>
              <a:ext uri="{28A0092B-C50C-407E-A947-70E740481C1C}">
                <a14:useLocalDpi xmlns:a14="http://schemas.microsoft.com/office/drawing/2010/main" val="0"/>
              </a:ext>
            </a:extLst>
          </a:blip>
          <a:srcRect/>
          <a:stretch>
            <a:fillRect/>
          </a:stretch>
        </p:blipFill>
        <p:spPr bwMode="auto">
          <a:xfrm>
            <a:off x="153421" y="102159"/>
            <a:ext cx="1347108" cy="7539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49633067"/>
      </p:ext>
    </p:extLst>
  </p:cSld>
  <p:clrMap bg1="lt1" tx1="dk1" bg2="lt2" tx2="dk2" accent1="accent1" accent2="accent2" accent3="accent3" accent4="accent4" accent5="accent5" accent6="accent6" hlink="hlink" folHlink="folHlink"/>
  <p:sldLayoutIdLst>
    <p:sldLayoutId id="2147483703" r:id="rId1"/>
    <p:sldLayoutId id="2147483704" r:id="rId2"/>
    <p:sldLayoutId id="2147483705" r:id="rId3"/>
    <p:sldLayoutId id="2147483706" r:id="rId4"/>
    <p:sldLayoutId id="2147483707" r:id="rId5"/>
    <p:sldLayoutId id="2147483708" r:id="rId6"/>
    <p:sldLayoutId id="2147483709" r:id="rId7"/>
    <p:sldLayoutId id="2147483710" r:id="rId8"/>
    <p:sldLayoutId id="2147483711" r:id="rId9"/>
    <p:sldLayoutId id="2147483712" r:id="rId10"/>
    <p:sldLayoutId id="2147483713" r:id="rId11"/>
    <p:sldLayoutId id="2147483753" r:id="rId12"/>
    <p:sldLayoutId id="2147483726" r:id="rId13"/>
    <p:sldLayoutId id="2147483754" r:id="rId14"/>
    <p:sldLayoutId id="2147483756" r:id="rId15"/>
    <p:sldLayoutId id="2147483757" r:id="rId16"/>
    <p:sldLayoutId id="2147483758" r:id="rId1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ctr" defTabSz="1371874" rtl="0" eaLnBrk="1" latinLnBrk="0" hangingPunct="1">
        <a:spcBef>
          <a:spcPct val="0"/>
        </a:spcBef>
        <a:buNone/>
        <a:defRPr kumimoji="1" sz="6600" kern="1200">
          <a:solidFill>
            <a:schemeClr val="tx1"/>
          </a:solidFill>
          <a:latin typeface="+mj-lt"/>
          <a:ea typeface="+mj-ea"/>
          <a:cs typeface="+mj-cs"/>
        </a:defRPr>
      </a:lvl1pPr>
    </p:titleStyle>
    <p:bodyStyle>
      <a:lvl1pPr marL="514453" indent="-514453" algn="l" defTabSz="1371874" rtl="0" eaLnBrk="1" latinLnBrk="0" hangingPunct="1">
        <a:spcBef>
          <a:spcPct val="20000"/>
        </a:spcBef>
        <a:buFont typeface="Arial" panose="020B0604020202020204" pitchFamily="34" charset="0"/>
        <a:buChar char="•"/>
        <a:defRPr kumimoji="1" sz="4800" kern="1200">
          <a:solidFill>
            <a:schemeClr val="tx1"/>
          </a:solidFill>
          <a:latin typeface="+mn-lt"/>
          <a:ea typeface="+mn-ea"/>
          <a:cs typeface="+mn-cs"/>
        </a:defRPr>
      </a:lvl1pPr>
      <a:lvl2pPr marL="1114648" indent="-428711" algn="l" defTabSz="1371874" rtl="0" eaLnBrk="1" latinLnBrk="0" hangingPunct="1">
        <a:spcBef>
          <a:spcPct val="20000"/>
        </a:spcBef>
        <a:buFont typeface="Arial" panose="020B0604020202020204" pitchFamily="34" charset="0"/>
        <a:buChar char="–"/>
        <a:defRPr kumimoji="1" sz="4200" kern="1200">
          <a:solidFill>
            <a:schemeClr val="tx1"/>
          </a:solidFill>
          <a:latin typeface="+mn-lt"/>
          <a:ea typeface="+mn-ea"/>
          <a:cs typeface="+mn-cs"/>
        </a:defRPr>
      </a:lvl2pPr>
      <a:lvl3pPr marL="1714843" indent="-342969" algn="l" defTabSz="1371874" rtl="0" eaLnBrk="1" latinLnBrk="0" hangingPunct="1">
        <a:spcBef>
          <a:spcPct val="20000"/>
        </a:spcBef>
        <a:buFont typeface="Arial" panose="020B0604020202020204" pitchFamily="34" charset="0"/>
        <a:buChar char="•"/>
        <a:defRPr kumimoji="1" sz="3600" kern="1200">
          <a:solidFill>
            <a:schemeClr val="tx1"/>
          </a:solidFill>
          <a:latin typeface="+mn-lt"/>
          <a:ea typeface="+mn-ea"/>
          <a:cs typeface="+mn-cs"/>
        </a:defRPr>
      </a:lvl3pPr>
      <a:lvl4pPr marL="2400780" indent="-342969" algn="l" defTabSz="13718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4pPr>
      <a:lvl5pPr marL="3086717" indent="-342969" algn="l" defTabSz="13718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5pPr>
      <a:lvl6pPr marL="3772654" indent="-342969" algn="l" defTabSz="13718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6pPr>
      <a:lvl7pPr marL="4458592" indent="-342969" algn="l" defTabSz="13718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7pPr>
      <a:lvl8pPr marL="5144529" indent="-342969" algn="l" defTabSz="13718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8pPr>
      <a:lvl9pPr marL="5830466" indent="-342969" algn="l" defTabSz="13718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9pPr>
    </p:bodyStyle>
    <p:otherStyle>
      <a:defPPr>
        <a:defRPr lang="ja-JP"/>
      </a:defPPr>
      <a:lvl1pPr marL="0" algn="l" defTabSz="1371874" rtl="0" eaLnBrk="1" latinLnBrk="0" hangingPunct="1">
        <a:defRPr kumimoji="1" sz="2700" kern="1200">
          <a:solidFill>
            <a:schemeClr val="tx1"/>
          </a:solidFill>
          <a:latin typeface="+mn-lt"/>
          <a:ea typeface="+mn-ea"/>
          <a:cs typeface="+mn-cs"/>
        </a:defRPr>
      </a:lvl1pPr>
      <a:lvl2pPr marL="685937" algn="l" defTabSz="1371874" rtl="0" eaLnBrk="1" latinLnBrk="0" hangingPunct="1">
        <a:defRPr kumimoji="1" sz="2700" kern="1200">
          <a:solidFill>
            <a:schemeClr val="tx1"/>
          </a:solidFill>
          <a:latin typeface="+mn-lt"/>
          <a:ea typeface="+mn-ea"/>
          <a:cs typeface="+mn-cs"/>
        </a:defRPr>
      </a:lvl2pPr>
      <a:lvl3pPr marL="1371874" algn="l" defTabSz="1371874" rtl="0" eaLnBrk="1" latinLnBrk="0" hangingPunct="1">
        <a:defRPr kumimoji="1" sz="2700" kern="1200">
          <a:solidFill>
            <a:schemeClr val="tx1"/>
          </a:solidFill>
          <a:latin typeface="+mn-lt"/>
          <a:ea typeface="+mn-ea"/>
          <a:cs typeface="+mn-cs"/>
        </a:defRPr>
      </a:lvl3pPr>
      <a:lvl4pPr marL="2057811" algn="l" defTabSz="1371874" rtl="0" eaLnBrk="1" latinLnBrk="0" hangingPunct="1">
        <a:defRPr kumimoji="1" sz="2700" kern="1200">
          <a:solidFill>
            <a:schemeClr val="tx1"/>
          </a:solidFill>
          <a:latin typeface="+mn-lt"/>
          <a:ea typeface="+mn-ea"/>
          <a:cs typeface="+mn-cs"/>
        </a:defRPr>
      </a:lvl4pPr>
      <a:lvl5pPr marL="2743749" algn="l" defTabSz="1371874" rtl="0" eaLnBrk="1" latinLnBrk="0" hangingPunct="1">
        <a:defRPr kumimoji="1" sz="2700" kern="1200">
          <a:solidFill>
            <a:schemeClr val="tx1"/>
          </a:solidFill>
          <a:latin typeface="+mn-lt"/>
          <a:ea typeface="+mn-ea"/>
          <a:cs typeface="+mn-cs"/>
        </a:defRPr>
      </a:lvl5pPr>
      <a:lvl6pPr marL="3429686" algn="l" defTabSz="1371874" rtl="0" eaLnBrk="1" latinLnBrk="0" hangingPunct="1">
        <a:defRPr kumimoji="1" sz="2700" kern="1200">
          <a:solidFill>
            <a:schemeClr val="tx1"/>
          </a:solidFill>
          <a:latin typeface="+mn-lt"/>
          <a:ea typeface="+mn-ea"/>
          <a:cs typeface="+mn-cs"/>
        </a:defRPr>
      </a:lvl6pPr>
      <a:lvl7pPr marL="4115623" algn="l" defTabSz="1371874" rtl="0" eaLnBrk="1" latinLnBrk="0" hangingPunct="1">
        <a:defRPr kumimoji="1" sz="2700" kern="1200">
          <a:solidFill>
            <a:schemeClr val="tx1"/>
          </a:solidFill>
          <a:latin typeface="+mn-lt"/>
          <a:ea typeface="+mn-ea"/>
          <a:cs typeface="+mn-cs"/>
        </a:defRPr>
      </a:lvl7pPr>
      <a:lvl8pPr marL="4801560" algn="l" defTabSz="1371874" rtl="0" eaLnBrk="1" latinLnBrk="0" hangingPunct="1">
        <a:defRPr kumimoji="1" sz="2700" kern="1200">
          <a:solidFill>
            <a:schemeClr val="tx1"/>
          </a:solidFill>
          <a:latin typeface="+mn-lt"/>
          <a:ea typeface="+mn-ea"/>
          <a:cs typeface="+mn-cs"/>
        </a:defRPr>
      </a:lvl8pPr>
      <a:lvl9pPr marL="5487497" algn="l" defTabSz="1371874" rtl="0" eaLnBrk="1" latinLnBrk="0" hangingPunct="1">
        <a:defRPr kumimoji="1" sz="27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64.png"/><Relationship Id="rId13" Type="http://schemas.openxmlformats.org/officeDocument/2006/relationships/image" Target="../media/image69.jpeg"/><Relationship Id="rId18" Type="http://schemas.openxmlformats.org/officeDocument/2006/relationships/image" Target="../media/image74.png"/><Relationship Id="rId3" Type="http://schemas.openxmlformats.org/officeDocument/2006/relationships/image" Target="../media/image59.png"/><Relationship Id="rId21" Type="http://schemas.openxmlformats.org/officeDocument/2006/relationships/image" Target="../media/image77.jpeg"/><Relationship Id="rId7" Type="http://schemas.openxmlformats.org/officeDocument/2006/relationships/image" Target="../media/image63.png"/><Relationship Id="rId12" Type="http://schemas.openxmlformats.org/officeDocument/2006/relationships/image" Target="../media/image68.jpeg"/><Relationship Id="rId17" Type="http://schemas.openxmlformats.org/officeDocument/2006/relationships/image" Target="../media/image73.png"/><Relationship Id="rId2" Type="http://schemas.openxmlformats.org/officeDocument/2006/relationships/image" Target="../media/image58.jpeg"/><Relationship Id="rId16" Type="http://schemas.openxmlformats.org/officeDocument/2006/relationships/image" Target="../media/image72.png"/><Relationship Id="rId20" Type="http://schemas.openxmlformats.org/officeDocument/2006/relationships/image" Target="../media/image76.png"/><Relationship Id="rId1" Type="http://schemas.openxmlformats.org/officeDocument/2006/relationships/slideLayout" Target="../slideLayouts/slideLayout2.xml"/><Relationship Id="rId6" Type="http://schemas.openxmlformats.org/officeDocument/2006/relationships/image" Target="../media/image62.png"/><Relationship Id="rId11" Type="http://schemas.openxmlformats.org/officeDocument/2006/relationships/image" Target="../media/image67.jpeg"/><Relationship Id="rId5" Type="http://schemas.openxmlformats.org/officeDocument/2006/relationships/image" Target="../media/image61.png"/><Relationship Id="rId15" Type="http://schemas.openxmlformats.org/officeDocument/2006/relationships/image" Target="../media/image71.png"/><Relationship Id="rId10" Type="http://schemas.openxmlformats.org/officeDocument/2006/relationships/image" Target="../media/image66.png"/><Relationship Id="rId19" Type="http://schemas.openxmlformats.org/officeDocument/2006/relationships/image" Target="../media/image75.png"/><Relationship Id="rId4" Type="http://schemas.openxmlformats.org/officeDocument/2006/relationships/image" Target="../media/image60.png"/><Relationship Id="rId9" Type="http://schemas.openxmlformats.org/officeDocument/2006/relationships/image" Target="../media/image65.png"/><Relationship Id="rId14" Type="http://schemas.openxmlformats.org/officeDocument/2006/relationships/image" Target="../media/image70.jpeg"/><Relationship Id="rId22" Type="http://schemas.openxmlformats.org/officeDocument/2006/relationships/image" Target="../media/image78.png"/></Relationships>
</file>

<file path=ppt/slides/_rels/slide10.xml.rels><?xml version="1.0" encoding="UTF-8" standalone="yes"?>
<Relationships xmlns="http://schemas.openxmlformats.org/package/2006/relationships"><Relationship Id="rId8" Type="http://schemas.openxmlformats.org/officeDocument/2006/relationships/image" Target="../media/image115.png"/><Relationship Id="rId13" Type="http://schemas.openxmlformats.org/officeDocument/2006/relationships/image" Target="../media/image119.png"/><Relationship Id="rId3" Type="http://schemas.openxmlformats.org/officeDocument/2006/relationships/image" Target="../media/image110.png"/><Relationship Id="rId7" Type="http://schemas.openxmlformats.org/officeDocument/2006/relationships/image" Target="../media/image114.png"/><Relationship Id="rId12" Type="http://schemas.openxmlformats.org/officeDocument/2006/relationships/image" Target="../media/image118.png"/><Relationship Id="rId17" Type="http://schemas.openxmlformats.org/officeDocument/2006/relationships/image" Target="../media/image64.png"/><Relationship Id="rId2" Type="http://schemas.openxmlformats.org/officeDocument/2006/relationships/image" Target="../media/image11.png"/><Relationship Id="rId16" Type="http://schemas.openxmlformats.org/officeDocument/2006/relationships/image" Target="../media/image16.png"/><Relationship Id="rId1" Type="http://schemas.openxmlformats.org/officeDocument/2006/relationships/slideLayout" Target="../slideLayouts/slideLayout5.xml"/><Relationship Id="rId6" Type="http://schemas.openxmlformats.org/officeDocument/2006/relationships/image" Target="../media/image113.png"/><Relationship Id="rId11" Type="http://schemas.openxmlformats.org/officeDocument/2006/relationships/image" Target="../media/image117.png"/><Relationship Id="rId5" Type="http://schemas.openxmlformats.org/officeDocument/2006/relationships/image" Target="../media/image112.jpeg"/><Relationship Id="rId15" Type="http://schemas.openxmlformats.org/officeDocument/2006/relationships/image" Target="../media/image97.png"/><Relationship Id="rId10" Type="http://schemas.openxmlformats.org/officeDocument/2006/relationships/image" Target="../media/image90.png"/><Relationship Id="rId4" Type="http://schemas.openxmlformats.org/officeDocument/2006/relationships/image" Target="../media/image111.png"/><Relationship Id="rId9" Type="http://schemas.openxmlformats.org/officeDocument/2006/relationships/image" Target="../media/image116.jpeg"/><Relationship Id="rId14" Type="http://schemas.openxmlformats.org/officeDocument/2006/relationships/image" Target="../media/image120.jpeg"/></Relationships>
</file>

<file path=ppt/slides/_rels/slide10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png"/><Relationship Id="rId1" Type="http://schemas.openxmlformats.org/officeDocument/2006/relationships/slideLayout" Target="../slideLayouts/slideLayout20.xml"/><Relationship Id="rId6" Type="http://schemas.openxmlformats.org/officeDocument/2006/relationships/image" Target="../media/image297.png"/><Relationship Id="rId5" Type="http://schemas.openxmlformats.org/officeDocument/2006/relationships/image" Target="../media/image296.png"/><Relationship Id="rId4" Type="http://schemas.openxmlformats.org/officeDocument/2006/relationships/image" Target="../media/image295.png"/></Relationships>
</file>

<file path=ppt/slides/_rels/slide10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3.png"/><Relationship Id="rId1" Type="http://schemas.openxmlformats.org/officeDocument/2006/relationships/slideLayout" Target="../slideLayouts/slideLayout20.xml"/><Relationship Id="rId4" Type="http://schemas.openxmlformats.org/officeDocument/2006/relationships/image" Target="../media/image298.png"/></Relationships>
</file>

<file path=ppt/slides/_rels/slide10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3.png"/><Relationship Id="rId1" Type="http://schemas.openxmlformats.org/officeDocument/2006/relationships/slideLayout" Target="../slideLayouts/slideLayout20.xml"/></Relationships>
</file>

<file path=ppt/slides/_rels/slide103.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299.png"/><Relationship Id="rId7" Type="http://schemas.openxmlformats.org/officeDocument/2006/relationships/image" Target="../media/image107.png"/><Relationship Id="rId2" Type="http://schemas.openxmlformats.org/officeDocument/2006/relationships/notesSlide" Target="../notesSlides/notesSlide39.xml"/><Relationship Id="rId1" Type="http://schemas.openxmlformats.org/officeDocument/2006/relationships/slideLayout" Target="../slideLayouts/slideLayout5.xml"/><Relationship Id="rId6" Type="http://schemas.openxmlformats.org/officeDocument/2006/relationships/image" Target="../media/image54.png"/><Relationship Id="rId5" Type="http://schemas.openxmlformats.org/officeDocument/2006/relationships/image" Target="../media/image3.png"/><Relationship Id="rId4" Type="http://schemas.openxmlformats.org/officeDocument/2006/relationships/image" Target="../media/image300.png"/></Relationships>
</file>

<file path=ppt/slides/_rels/slide104.xml.rels><?xml version="1.0" encoding="UTF-8" standalone="yes"?>
<Relationships xmlns="http://schemas.openxmlformats.org/package/2006/relationships"><Relationship Id="rId8" Type="http://schemas.openxmlformats.org/officeDocument/2006/relationships/image" Target="../media/image303.png"/><Relationship Id="rId13" Type="http://schemas.microsoft.com/office/2007/relationships/hdphoto" Target="../media/hdphoto9.wdp"/><Relationship Id="rId3" Type="http://schemas.openxmlformats.org/officeDocument/2006/relationships/image" Target="../media/image3.png"/><Relationship Id="rId7" Type="http://schemas.openxmlformats.org/officeDocument/2006/relationships/image" Target="../media/image302.png"/><Relationship Id="rId12" Type="http://schemas.openxmlformats.org/officeDocument/2006/relationships/image" Target="../media/image305.png"/><Relationship Id="rId2" Type="http://schemas.openxmlformats.org/officeDocument/2006/relationships/notesSlide" Target="../notesSlides/notesSlide40.xml"/><Relationship Id="rId1" Type="http://schemas.openxmlformats.org/officeDocument/2006/relationships/slideLayout" Target="../slideLayouts/slideLayout5.xml"/><Relationship Id="rId6" Type="http://schemas.openxmlformats.org/officeDocument/2006/relationships/image" Target="../media/image278.jpeg"/><Relationship Id="rId11" Type="http://schemas.microsoft.com/office/2007/relationships/hdphoto" Target="../media/hdphoto8.wdp"/><Relationship Id="rId5" Type="http://schemas.openxmlformats.org/officeDocument/2006/relationships/image" Target="../media/image301.png"/><Relationship Id="rId10" Type="http://schemas.openxmlformats.org/officeDocument/2006/relationships/image" Target="../media/image304.png"/><Relationship Id="rId4" Type="http://schemas.openxmlformats.org/officeDocument/2006/relationships/image" Target="../media/image6.png"/><Relationship Id="rId9" Type="http://schemas.microsoft.com/office/2007/relationships/hdphoto" Target="../media/hdphoto7.wdp"/><Relationship Id="rId14" Type="http://schemas.openxmlformats.org/officeDocument/2006/relationships/image" Target="../media/image306.jpeg"/></Relationships>
</file>

<file path=ppt/slides/_rels/slide105.xml.rels><?xml version="1.0" encoding="UTF-8" standalone="yes"?>
<Relationships xmlns="http://schemas.openxmlformats.org/package/2006/relationships"><Relationship Id="rId8" Type="http://schemas.openxmlformats.org/officeDocument/2006/relationships/image" Target="../media/image302.png"/><Relationship Id="rId13" Type="http://schemas.openxmlformats.org/officeDocument/2006/relationships/image" Target="../media/image305.png"/><Relationship Id="rId3" Type="http://schemas.openxmlformats.org/officeDocument/2006/relationships/image" Target="../media/image3.png"/><Relationship Id="rId7" Type="http://schemas.openxmlformats.org/officeDocument/2006/relationships/image" Target="../media/image278.jpeg"/><Relationship Id="rId12" Type="http://schemas.microsoft.com/office/2007/relationships/hdphoto" Target="../media/hdphoto8.wdp"/><Relationship Id="rId2" Type="http://schemas.openxmlformats.org/officeDocument/2006/relationships/notesSlide" Target="../notesSlides/notesSlide41.xml"/><Relationship Id="rId1" Type="http://schemas.openxmlformats.org/officeDocument/2006/relationships/slideLayout" Target="../slideLayouts/slideLayout5.xml"/><Relationship Id="rId6" Type="http://schemas.openxmlformats.org/officeDocument/2006/relationships/image" Target="../media/image307.png"/><Relationship Id="rId11" Type="http://schemas.openxmlformats.org/officeDocument/2006/relationships/image" Target="../media/image304.png"/><Relationship Id="rId5" Type="http://schemas.openxmlformats.org/officeDocument/2006/relationships/image" Target="../media/image301.png"/><Relationship Id="rId15" Type="http://schemas.openxmlformats.org/officeDocument/2006/relationships/image" Target="../media/image306.jpeg"/><Relationship Id="rId10" Type="http://schemas.microsoft.com/office/2007/relationships/hdphoto" Target="../media/hdphoto7.wdp"/><Relationship Id="rId4" Type="http://schemas.openxmlformats.org/officeDocument/2006/relationships/image" Target="../media/image6.png"/><Relationship Id="rId9" Type="http://schemas.openxmlformats.org/officeDocument/2006/relationships/image" Target="../media/image303.png"/><Relationship Id="rId14" Type="http://schemas.microsoft.com/office/2007/relationships/hdphoto" Target="../media/hdphoto9.wdp"/></Relationships>
</file>

<file path=ppt/slides/_rels/slide106.xml.rels><?xml version="1.0" encoding="UTF-8" standalone="yes"?>
<Relationships xmlns="http://schemas.openxmlformats.org/package/2006/relationships"><Relationship Id="rId8" Type="http://schemas.openxmlformats.org/officeDocument/2006/relationships/image" Target="../media/image278.jpeg"/><Relationship Id="rId13" Type="http://schemas.microsoft.com/office/2007/relationships/hdphoto" Target="../media/hdphoto8.wdp"/><Relationship Id="rId3" Type="http://schemas.openxmlformats.org/officeDocument/2006/relationships/image" Target="../media/image3.png"/><Relationship Id="rId7" Type="http://schemas.openxmlformats.org/officeDocument/2006/relationships/image" Target="../media/image308.png"/><Relationship Id="rId12" Type="http://schemas.openxmlformats.org/officeDocument/2006/relationships/image" Target="../media/image304.png"/><Relationship Id="rId2" Type="http://schemas.openxmlformats.org/officeDocument/2006/relationships/notesSlide" Target="../notesSlides/notesSlide42.xml"/><Relationship Id="rId16" Type="http://schemas.openxmlformats.org/officeDocument/2006/relationships/image" Target="../media/image306.jpeg"/><Relationship Id="rId1" Type="http://schemas.openxmlformats.org/officeDocument/2006/relationships/slideLayout" Target="../slideLayouts/slideLayout5.xml"/><Relationship Id="rId6" Type="http://schemas.openxmlformats.org/officeDocument/2006/relationships/image" Target="../media/image307.png"/><Relationship Id="rId11" Type="http://schemas.microsoft.com/office/2007/relationships/hdphoto" Target="../media/hdphoto7.wdp"/><Relationship Id="rId5" Type="http://schemas.openxmlformats.org/officeDocument/2006/relationships/image" Target="../media/image301.png"/><Relationship Id="rId15" Type="http://schemas.microsoft.com/office/2007/relationships/hdphoto" Target="../media/hdphoto9.wdp"/><Relationship Id="rId10" Type="http://schemas.openxmlformats.org/officeDocument/2006/relationships/image" Target="../media/image303.png"/><Relationship Id="rId4" Type="http://schemas.openxmlformats.org/officeDocument/2006/relationships/image" Target="../media/image6.png"/><Relationship Id="rId9" Type="http://schemas.openxmlformats.org/officeDocument/2006/relationships/image" Target="../media/image302.png"/><Relationship Id="rId14" Type="http://schemas.openxmlformats.org/officeDocument/2006/relationships/image" Target="../media/image305.png"/></Relationships>
</file>

<file path=ppt/slides/_rels/slide107.xml.rels><?xml version="1.0" encoding="UTF-8" standalone="yes"?>
<Relationships xmlns="http://schemas.openxmlformats.org/package/2006/relationships"><Relationship Id="rId8" Type="http://schemas.microsoft.com/office/2007/relationships/hdphoto" Target="../media/hdphoto8.wdp"/><Relationship Id="rId13" Type="http://schemas.openxmlformats.org/officeDocument/2006/relationships/image" Target="../media/image6.png"/><Relationship Id="rId3" Type="http://schemas.openxmlformats.org/officeDocument/2006/relationships/image" Target="../media/image278.jpeg"/><Relationship Id="rId7" Type="http://schemas.openxmlformats.org/officeDocument/2006/relationships/image" Target="../media/image304.png"/><Relationship Id="rId12" Type="http://schemas.openxmlformats.org/officeDocument/2006/relationships/image" Target="../media/image3.png"/><Relationship Id="rId2" Type="http://schemas.openxmlformats.org/officeDocument/2006/relationships/notesSlide" Target="../notesSlides/notesSlide43.xml"/><Relationship Id="rId1" Type="http://schemas.openxmlformats.org/officeDocument/2006/relationships/slideLayout" Target="../slideLayouts/slideLayout5.xml"/><Relationship Id="rId6" Type="http://schemas.microsoft.com/office/2007/relationships/hdphoto" Target="../media/hdphoto7.wdp"/><Relationship Id="rId11" Type="http://schemas.openxmlformats.org/officeDocument/2006/relationships/image" Target="../media/image306.jpeg"/><Relationship Id="rId5" Type="http://schemas.openxmlformats.org/officeDocument/2006/relationships/image" Target="../media/image303.png"/><Relationship Id="rId15" Type="http://schemas.openxmlformats.org/officeDocument/2006/relationships/image" Target="../media/image309.png"/><Relationship Id="rId10" Type="http://schemas.microsoft.com/office/2007/relationships/hdphoto" Target="../media/hdphoto9.wdp"/><Relationship Id="rId4" Type="http://schemas.openxmlformats.org/officeDocument/2006/relationships/image" Target="../media/image302.png"/><Relationship Id="rId9" Type="http://schemas.openxmlformats.org/officeDocument/2006/relationships/image" Target="../media/image305.png"/><Relationship Id="rId14" Type="http://schemas.openxmlformats.org/officeDocument/2006/relationships/image" Target="../media/image301.png"/></Relationships>
</file>

<file path=ppt/slides/_rels/slide108.xml.rels><?xml version="1.0" encoding="UTF-8" standalone="yes"?>
<Relationships xmlns="http://schemas.openxmlformats.org/package/2006/relationships"><Relationship Id="rId8" Type="http://schemas.openxmlformats.org/officeDocument/2006/relationships/image" Target="../media/image312.png"/><Relationship Id="rId3" Type="http://schemas.openxmlformats.org/officeDocument/2006/relationships/image" Target="../media/image3.png"/><Relationship Id="rId7" Type="http://schemas.openxmlformats.org/officeDocument/2006/relationships/image" Target="../media/image311.gif"/><Relationship Id="rId12" Type="http://schemas.openxmlformats.org/officeDocument/2006/relationships/image" Target="../media/image16.png"/><Relationship Id="rId2" Type="http://schemas.openxmlformats.org/officeDocument/2006/relationships/notesSlide" Target="../notesSlides/notesSlide44.xml"/><Relationship Id="rId1" Type="http://schemas.openxmlformats.org/officeDocument/2006/relationships/slideLayout" Target="../slideLayouts/slideLayout5.xml"/><Relationship Id="rId6" Type="http://schemas.openxmlformats.org/officeDocument/2006/relationships/image" Target="../media/image310.jpeg"/><Relationship Id="rId11" Type="http://schemas.openxmlformats.org/officeDocument/2006/relationships/image" Target="../media/image314.png"/><Relationship Id="rId5" Type="http://schemas.openxmlformats.org/officeDocument/2006/relationships/image" Target="../media/image186.jpeg"/><Relationship Id="rId10" Type="http://schemas.openxmlformats.org/officeDocument/2006/relationships/image" Target="../media/image313.jpeg"/><Relationship Id="rId4" Type="http://schemas.openxmlformats.org/officeDocument/2006/relationships/image" Target="../media/image6.png"/><Relationship Id="rId9" Type="http://schemas.microsoft.com/office/2007/relationships/hdphoto" Target="../media/hdphoto10.wdp"/></Relationships>
</file>

<file path=ppt/slides/_rels/slide109.xml.rels><?xml version="1.0" encoding="UTF-8" standalone="yes"?>
<Relationships xmlns="http://schemas.openxmlformats.org/package/2006/relationships"><Relationship Id="rId8" Type="http://schemas.openxmlformats.org/officeDocument/2006/relationships/image" Target="../media/image311.gif"/><Relationship Id="rId3" Type="http://schemas.openxmlformats.org/officeDocument/2006/relationships/image" Target="../media/image3.png"/><Relationship Id="rId7" Type="http://schemas.openxmlformats.org/officeDocument/2006/relationships/image" Target="../media/image310.jpeg"/><Relationship Id="rId12" Type="http://schemas.openxmlformats.org/officeDocument/2006/relationships/image" Target="../media/image16.png"/><Relationship Id="rId2" Type="http://schemas.openxmlformats.org/officeDocument/2006/relationships/notesSlide" Target="../notesSlides/notesSlide45.xml"/><Relationship Id="rId1" Type="http://schemas.openxmlformats.org/officeDocument/2006/relationships/slideLayout" Target="../slideLayouts/slideLayout5.xml"/><Relationship Id="rId6" Type="http://schemas.openxmlformats.org/officeDocument/2006/relationships/image" Target="../media/image186.jpeg"/><Relationship Id="rId11" Type="http://schemas.openxmlformats.org/officeDocument/2006/relationships/image" Target="../media/image314.png"/><Relationship Id="rId5" Type="http://schemas.openxmlformats.org/officeDocument/2006/relationships/image" Target="../media/image6.png"/><Relationship Id="rId10" Type="http://schemas.microsoft.com/office/2007/relationships/hdphoto" Target="../media/hdphoto10.wdp"/><Relationship Id="rId4" Type="http://schemas.openxmlformats.org/officeDocument/2006/relationships/image" Target="../media/image313.jpeg"/><Relationship Id="rId9" Type="http://schemas.openxmlformats.org/officeDocument/2006/relationships/image" Target="../media/image312.png"/></Relationships>
</file>

<file path=ppt/slides/_rels/slide11.xml.rels><?xml version="1.0" encoding="UTF-8" standalone="yes"?>
<Relationships xmlns="http://schemas.openxmlformats.org/package/2006/relationships"><Relationship Id="rId3" Type="http://schemas.openxmlformats.org/officeDocument/2006/relationships/image" Target="../media/image113.png"/><Relationship Id="rId7" Type="http://schemas.openxmlformats.org/officeDocument/2006/relationships/image" Target="../media/image123.png"/><Relationship Id="rId2" Type="http://schemas.openxmlformats.org/officeDocument/2006/relationships/image" Target="../media/image54.png"/><Relationship Id="rId1" Type="http://schemas.openxmlformats.org/officeDocument/2006/relationships/slideLayout" Target="../slideLayouts/slideLayout5.xml"/><Relationship Id="rId6" Type="http://schemas.openxmlformats.org/officeDocument/2006/relationships/image" Target="../media/image90.png"/><Relationship Id="rId5" Type="http://schemas.openxmlformats.org/officeDocument/2006/relationships/image" Target="../media/image122.png"/><Relationship Id="rId4" Type="http://schemas.openxmlformats.org/officeDocument/2006/relationships/image" Target="../media/image121.jpeg"/></Relationships>
</file>

<file path=ppt/slides/_rels/slide110.xml.rels><?xml version="1.0" encoding="UTF-8" standalone="yes"?>
<Relationships xmlns="http://schemas.openxmlformats.org/package/2006/relationships"><Relationship Id="rId8" Type="http://schemas.openxmlformats.org/officeDocument/2006/relationships/image" Target="../media/image311.gif"/><Relationship Id="rId3" Type="http://schemas.openxmlformats.org/officeDocument/2006/relationships/image" Target="../media/image3.png"/><Relationship Id="rId7" Type="http://schemas.openxmlformats.org/officeDocument/2006/relationships/image" Target="../media/image310.jpeg"/><Relationship Id="rId12" Type="http://schemas.openxmlformats.org/officeDocument/2006/relationships/image" Target="../media/image16.png"/><Relationship Id="rId2" Type="http://schemas.openxmlformats.org/officeDocument/2006/relationships/notesSlide" Target="../notesSlides/notesSlide46.xml"/><Relationship Id="rId1" Type="http://schemas.openxmlformats.org/officeDocument/2006/relationships/slideLayout" Target="../slideLayouts/slideLayout5.xml"/><Relationship Id="rId6" Type="http://schemas.openxmlformats.org/officeDocument/2006/relationships/image" Target="../media/image186.jpeg"/><Relationship Id="rId11" Type="http://schemas.openxmlformats.org/officeDocument/2006/relationships/image" Target="../media/image314.png"/><Relationship Id="rId5" Type="http://schemas.openxmlformats.org/officeDocument/2006/relationships/image" Target="../media/image6.png"/><Relationship Id="rId10" Type="http://schemas.microsoft.com/office/2007/relationships/hdphoto" Target="../media/hdphoto10.wdp"/><Relationship Id="rId4" Type="http://schemas.openxmlformats.org/officeDocument/2006/relationships/image" Target="../media/image313.jpeg"/><Relationship Id="rId9" Type="http://schemas.openxmlformats.org/officeDocument/2006/relationships/image" Target="../media/image312.png"/></Relationships>
</file>

<file path=ppt/slides/_rels/slide111.xml.rels><?xml version="1.0" encoding="UTF-8" standalone="yes"?>
<Relationships xmlns="http://schemas.openxmlformats.org/package/2006/relationships"><Relationship Id="rId8" Type="http://schemas.openxmlformats.org/officeDocument/2006/relationships/image" Target="../media/image311.gif"/><Relationship Id="rId3" Type="http://schemas.openxmlformats.org/officeDocument/2006/relationships/image" Target="../media/image3.png"/><Relationship Id="rId7" Type="http://schemas.openxmlformats.org/officeDocument/2006/relationships/image" Target="../media/image310.jpeg"/><Relationship Id="rId2" Type="http://schemas.openxmlformats.org/officeDocument/2006/relationships/notesSlide" Target="../notesSlides/notesSlide47.xml"/><Relationship Id="rId1" Type="http://schemas.openxmlformats.org/officeDocument/2006/relationships/slideLayout" Target="../slideLayouts/slideLayout5.xml"/><Relationship Id="rId6" Type="http://schemas.openxmlformats.org/officeDocument/2006/relationships/image" Target="../media/image315.png"/><Relationship Id="rId5" Type="http://schemas.openxmlformats.org/officeDocument/2006/relationships/image" Target="../media/image186.jpeg"/><Relationship Id="rId10" Type="http://schemas.openxmlformats.org/officeDocument/2006/relationships/image" Target="../media/image314.png"/><Relationship Id="rId4" Type="http://schemas.openxmlformats.org/officeDocument/2006/relationships/image" Target="../media/image6.png"/><Relationship Id="rId9" Type="http://schemas.openxmlformats.org/officeDocument/2006/relationships/image" Target="../media/image316.png"/></Relationships>
</file>

<file path=ppt/slides/_rels/slide1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Layout" Target="../slideLayouts/slideLayout5.xml"/><Relationship Id="rId6" Type="http://schemas.openxmlformats.org/officeDocument/2006/relationships/image" Target="../media/image319.png"/><Relationship Id="rId5" Type="http://schemas.openxmlformats.org/officeDocument/2006/relationships/image" Target="../media/image318.png"/><Relationship Id="rId4" Type="http://schemas.openxmlformats.org/officeDocument/2006/relationships/image" Target="../media/image317.png"/></Relationships>
</file>

<file path=ppt/slides/_rels/slide113.xml.rels><?xml version="1.0" encoding="UTF-8" standalone="yes"?>
<Relationships xmlns="http://schemas.openxmlformats.org/package/2006/relationships"><Relationship Id="rId3" Type="http://schemas.openxmlformats.org/officeDocument/2006/relationships/image" Target="../media/image281.png"/><Relationship Id="rId7" Type="http://schemas.openxmlformats.org/officeDocument/2006/relationships/image" Target="../media/image6.png"/><Relationship Id="rId2" Type="http://schemas.openxmlformats.org/officeDocument/2006/relationships/image" Target="../media/image317.png"/><Relationship Id="rId1" Type="http://schemas.openxmlformats.org/officeDocument/2006/relationships/slideLayout" Target="../slideLayouts/slideLayout5.xml"/><Relationship Id="rId6" Type="http://schemas.openxmlformats.org/officeDocument/2006/relationships/image" Target="../media/image3.png"/><Relationship Id="rId5" Type="http://schemas.openxmlformats.org/officeDocument/2006/relationships/image" Target="../media/image319.png"/><Relationship Id="rId4" Type="http://schemas.openxmlformats.org/officeDocument/2006/relationships/image" Target="../media/image318.png"/></Relationships>
</file>

<file path=ppt/slides/_rels/slide114.xml.rels><?xml version="1.0" encoding="UTF-8" standalone="yes"?>
<Relationships xmlns="http://schemas.openxmlformats.org/package/2006/relationships"><Relationship Id="rId8" Type="http://schemas.openxmlformats.org/officeDocument/2006/relationships/image" Target="../media/image94.png"/><Relationship Id="rId3" Type="http://schemas.openxmlformats.org/officeDocument/2006/relationships/image" Target="../media/image6.png"/><Relationship Id="rId7" Type="http://schemas.openxmlformats.org/officeDocument/2006/relationships/image" Target="../media/image24.jpeg"/><Relationship Id="rId2" Type="http://schemas.openxmlformats.org/officeDocument/2006/relationships/image" Target="../media/image3.png"/><Relationship Id="rId1" Type="http://schemas.openxmlformats.org/officeDocument/2006/relationships/slideLayout" Target="../slideLayouts/slideLayout5.xml"/><Relationship Id="rId6" Type="http://schemas.openxmlformats.org/officeDocument/2006/relationships/image" Target="../media/image23.jpeg"/><Relationship Id="rId5" Type="http://schemas.openxmlformats.org/officeDocument/2006/relationships/image" Target="../media/image22.jpeg"/><Relationship Id="rId4" Type="http://schemas.openxmlformats.org/officeDocument/2006/relationships/image" Target="../media/image21.jpeg"/></Relationships>
</file>

<file path=ppt/slides/_rels/slide115.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2.jpeg"/><Relationship Id="rId1" Type="http://schemas.openxmlformats.org/officeDocument/2006/relationships/slideLayout" Target="../slideLayouts/slideLayout10.xml"/><Relationship Id="rId5" Type="http://schemas.openxmlformats.org/officeDocument/2006/relationships/image" Target="../media/image94.png"/><Relationship Id="rId4" Type="http://schemas.openxmlformats.org/officeDocument/2006/relationships/image" Target="../media/image320.png"/></Relationships>
</file>

<file path=ppt/slides/_rels/slide116.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22.jpeg"/><Relationship Id="rId1" Type="http://schemas.openxmlformats.org/officeDocument/2006/relationships/slideLayout" Target="../slideLayouts/slideLayout10.xml"/><Relationship Id="rId4" Type="http://schemas.openxmlformats.org/officeDocument/2006/relationships/image" Target="../media/image21.jpeg"/></Relationships>
</file>

<file path=ppt/slides/_rels/slide11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Layout" Target="../slideLayouts/slideLayout10.xml"/><Relationship Id="rId5" Type="http://schemas.openxmlformats.org/officeDocument/2006/relationships/image" Target="../media/image94.png"/><Relationship Id="rId4" Type="http://schemas.openxmlformats.org/officeDocument/2006/relationships/image" Target="../media/image321.png"/></Relationships>
</file>

<file path=ppt/slides/_rels/slide118.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Layout" Target="../slideLayouts/slideLayout10.xml"/><Relationship Id="rId5" Type="http://schemas.openxmlformats.org/officeDocument/2006/relationships/image" Target="../media/image94.png"/><Relationship Id="rId4" Type="http://schemas.openxmlformats.org/officeDocument/2006/relationships/image" Target="../media/image321.png"/></Relationships>
</file>

<file path=ppt/slides/_rels/slide11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Layout" Target="../slideLayouts/slideLayout10.xml"/><Relationship Id="rId5" Type="http://schemas.openxmlformats.org/officeDocument/2006/relationships/image" Target="../media/image94.png"/><Relationship Id="rId4" Type="http://schemas.openxmlformats.org/officeDocument/2006/relationships/image" Target="../media/image321.png"/></Relationships>
</file>

<file path=ppt/slides/_rels/slide12.xml.rels><?xml version="1.0" encoding="UTF-8" standalone="yes"?>
<Relationships xmlns="http://schemas.openxmlformats.org/package/2006/relationships"><Relationship Id="rId8" Type="http://schemas.openxmlformats.org/officeDocument/2006/relationships/image" Target="../media/image123.png"/><Relationship Id="rId3" Type="http://schemas.openxmlformats.org/officeDocument/2006/relationships/image" Target="../media/image121.jpeg"/><Relationship Id="rId7" Type="http://schemas.openxmlformats.org/officeDocument/2006/relationships/image" Target="../media/image90.png"/><Relationship Id="rId2" Type="http://schemas.openxmlformats.org/officeDocument/2006/relationships/notesSlide" Target="../notesSlides/notesSlide3.xml"/><Relationship Id="rId1" Type="http://schemas.openxmlformats.org/officeDocument/2006/relationships/slideLayout" Target="../slideLayouts/slideLayout5.xml"/><Relationship Id="rId6" Type="http://schemas.openxmlformats.org/officeDocument/2006/relationships/image" Target="../media/image122.png"/><Relationship Id="rId5" Type="http://schemas.openxmlformats.org/officeDocument/2006/relationships/image" Target="../media/image113.png"/><Relationship Id="rId4" Type="http://schemas.openxmlformats.org/officeDocument/2006/relationships/image" Target="../media/image54.png"/></Relationships>
</file>

<file path=ppt/slides/_rels/slide120.xml.rels><?xml version="1.0" encoding="UTF-8" standalone="yes"?>
<Relationships xmlns="http://schemas.openxmlformats.org/package/2006/relationships"><Relationship Id="rId8" Type="http://schemas.openxmlformats.org/officeDocument/2006/relationships/image" Target="../media/image94.png"/><Relationship Id="rId3" Type="http://schemas.openxmlformats.org/officeDocument/2006/relationships/image" Target="../media/image6.png"/><Relationship Id="rId7" Type="http://schemas.openxmlformats.org/officeDocument/2006/relationships/image" Target="../media/image24.jpeg"/><Relationship Id="rId2" Type="http://schemas.openxmlformats.org/officeDocument/2006/relationships/image" Target="../media/image3.png"/><Relationship Id="rId1" Type="http://schemas.openxmlformats.org/officeDocument/2006/relationships/slideLayout" Target="../slideLayouts/slideLayout5.xml"/><Relationship Id="rId6" Type="http://schemas.openxmlformats.org/officeDocument/2006/relationships/image" Target="../media/image23.jpeg"/><Relationship Id="rId5" Type="http://schemas.openxmlformats.org/officeDocument/2006/relationships/image" Target="../media/image22.jpeg"/><Relationship Id="rId4" Type="http://schemas.openxmlformats.org/officeDocument/2006/relationships/image" Target="../media/image21.jpeg"/></Relationships>
</file>

<file path=ppt/slides/_rels/slide121.xml.rels><?xml version="1.0" encoding="UTF-8" standalone="yes"?>
<Relationships xmlns="http://schemas.openxmlformats.org/package/2006/relationships"><Relationship Id="rId8" Type="http://schemas.openxmlformats.org/officeDocument/2006/relationships/image" Target="../media/image322.png"/><Relationship Id="rId3" Type="http://schemas.openxmlformats.org/officeDocument/2006/relationships/image" Target="../media/image6.png"/><Relationship Id="rId7" Type="http://schemas.openxmlformats.org/officeDocument/2006/relationships/image" Target="../media/image24.jpeg"/><Relationship Id="rId2" Type="http://schemas.openxmlformats.org/officeDocument/2006/relationships/image" Target="../media/image3.png"/><Relationship Id="rId1" Type="http://schemas.openxmlformats.org/officeDocument/2006/relationships/slideLayout" Target="../slideLayouts/slideLayout5.xml"/><Relationship Id="rId6" Type="http://schemas.openxmlformats.org/officeDocument/2006/relationships/image" Target="../media/image23.jpeg"/><Relationship Id="rId5" Type="http://schemas.openxmlformats.org/officeDocument/2006/relationships/image" Target="../media/image22.jpeg"/><Relationship Id="rId10" Type="http://schemas.openxmlformats.org/officeDocument/2006/relationships/image" Target="../media/image323.jpeg"/><Relationship Id="rId4" Type="http://schemas.openxmlformats.org/officeDocument/2006/relationships/image" Target="../media/image21.jpeg"/><Relationship Id="rId9" Type="http://schemas.microsoft.com/office/2007/relationships/hdphoto" Target="../media/hdphoto11.wdp"/></Relationships>
</file>

<file path=ppt/slides/_rels/slide1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8.xml"/><Relationship Id="rId1" Type="http://schemas.openxmlformats.org/officeDocument/2006/relationships/slideLayout" Target="../slideLayouts/slideLayout5.xml"/><Relationship Id="rId6" Type="http://schemas.openxmlformats.org/officeDocument/2006/relationships/image" Target="../media/image324.jpeg"/><Relationship Id="rId5" Type="http://schemas.openxmlformats.org/officeDocument/2006/relationships/image" Target="../media/image310.jpeg"/><Relationship Id="rId4" Type="http://schemas.openxmlformats.org/officeDocument/2006/relationships/image" Target="../media/image6.png"/></Relationships>
</file>

<file path=ppt/slides/_rels/slide1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9.xml"/><Relationship Id="rId1" Type="http://schemas.openxmlformats.org/officeDocument/2006/relationships/slideLayout" Target="../slideLayouts/slideLayout5.xml"/><Relationship Id="rId6" Type="http://schemas.openxmlformats.org/officeDocument/2006/relationships/image" Target="../media/image324.jpeg"/><Relationship Id="rId5" Type="http://schemas.openxmlformats.org/officeDocument/2006/relationships/image" Target="../media/image310.jpeg"/><Relationship Id="rId4" Type="http://schemas.openxmlformats.org/officeDocument/2006/relationships/image" Target="../media/image6.png"/></Relationships>
</file>

<file path=ppt/slides/_rels/slide1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0.xml"/><Relationship Id="rId1" Type="http://schemas.openxmlformats.org/officeDocument/2006/relationships/slideLayout" Target="../slideLayouts/slideLayout5.xml"/><Relationship Id="rId5" Type="http://schemas.openxmlformats.org/officeDocument/2006/relationships/image" Target="../media/image325.png"/><Relationship Id="rId4" Type="http://schemas.openxmlformats.org/officeDocument/2006/relationships/image" Target="../media/image6.png"/></Relationships>
</file>

<file path=ppt/slides/_rels/slide1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1.xml"/><Relationship Id="rId1" Type="http://schemas.openxmlformats.org/officeDocument/2006/relationships/slideLayout" Target="../slideLayouts/slideLayout5.xml"/><Relationship Id="rId5" Type="http://schemas.openxmlformats.org/officeDocument/2006/relationships/image" Target="../media/image325.png"/><Relationship Id="rId4" Type="http://schemas.openxmlformats.org/officeDocument/2006/relationships/image" Target="../media/image6.png"/></Relationships>
</file>

<file path=ppt/slides/_rels/slide12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326.png"/><Relationship Id="rId1" Type="http://schemas.openxmlformats.org/officeDocument/2006/relationships/slideLayout" Target="../slideLayouts/slideLayout5.xml"/><Relationship Id="rId6" Type="http://schemas.openxmlformats.org/officeDocument/2006/relationships/image" Target="../media/image328.png"/><Relationship Id="rId5" Type="http://schemas.openxmlformats.org/officeDocument/2006/relationships/image" Target="../media/image327.png"/><Relationship Id="rId4" Type="http://schemas.openxmlformats.org/officeDocument/2006/relationships/image" Target="../media/image3.png"/></Relationships>
</file>

<file path=ppt/slides/_rels/slide12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326.png"/><Relationship Id="rId1" Type="http://schemas.openxmlformats.org/officeDocument/2006/relationships/slideLayout" Target="../slideLayouts/slideLayout5.xml"/><Relationship Id="rId5" Type="http://schemas.openxmlformats.org/officeDocument/2006/relationships/image" Target="../media/image329.png"/><Relationship Id="rId4" Type="http://schemas.openxmlformats.org/officeDocument/2006/relationships/image" Target="../media/image3.png"/></Relationships>
</file>

<file path=ppt/slides/_rels/slide1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326.png"/><Relationship Id="rId1" Type="http://schemas.openxmlformats.org/officeDocument/2006/relationships/slideLayout" Target="../slideLayouts/slideLayout5.xml"/><Relationship Id="rId4" Type="http://schemas.openxmlformats.org/officeDocument/2006/relationships/image" Target="../media/image64.png"/></Relationships>
</file>

<file path=ppt/slides/_rels/slide1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326.png"/><Relationship Id="rId1" Type="http://schemas.openxmlformats.org/officeDocument/2006/relationships/slideLayout" Target="../slideLayouts/slideLayout5.xml"/><Relationship Id="rId4" Type="http://schemas.openxmlformats.org/officeDocument/2006/relationships/image" Target="../media/image64.png"/></Relationships>
</file>

<file path=ppt/slides/_rels/slide13.xml.rels><?xml version="1.0" encoding="UTF-8" standalone="yes"?>
<Relationships xmlns="http://schemas.openxmlformats.org/package/2006/relationships"><Relationship Id="rId3" Type="http://schemas.openxmlformats.org/officeDocument/2006/relationships/image" Target="../media/image54.png"/><Relationship Id="rId7" Type="http://schemas.openxmlformats.org/officeDocument/2006/relationships/image" Target="../media/image123.png"/><Relationship Id="rId2" Type="http://schemas.openxmlformats.org/officeDocument/2006/relationships/image" Target="../media/image121.jpeg"/><Relationship Id="rId1" Type="http://schemas.openxmlformats.org/officeDocument/2006/relationships/slideLayout" Target="../slideLayouts/slideLayout5.xml"/><Relationship Id="rId6" Type="http://schemas.openxmlformats.org/officeDocument/2006/relationships/image" Target="../media/image90.png"/><Relationship Id="rId5" Type="http://schemas.openxmlformats.org/officeDocument/2006/relationships/image" Target="../media/image122.png"/><Relationship Id="rId4" Type="http://schemas.openxmlformats.org/officeDocument/2006/relationships/image" Target="../media/image113.png"/></Relationships>
</file>

<file path=ppt/slides/_rels/slide1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326.png"/><Relationship Id="rId1" Type="http://schemas.openxmlformats.org/officeDocument/2006/relationships/slideLayout" Target="../slideLayouts/slideLayout5.xml"/><Relationship Id="rId6" Type="http://schemas.openxmlformats.org/officeDocument/2006/relationships/image" Target="../media/image328.png"/><Relationship Id="rId5" Type="http://schemas.openxmlformats.org/officeDocument/2006/relationships/image" Target="../media/image327.png"/><Relationship Id="rId4" Type="http://schemas.openxmlformats.org/officeDocument/2006/relationships/image" Target="../media/image64.png"/></Relationships>
</file>

<file path=ppt/slides/_rels/slide131.xml.rels><?xml version="1.0" encoding="UTF-8" standalone="yes"?>
<Relationships xmlns="http://schemas.openxmlformats.org/package/2006/relationships"><Relationship Id="rId3" Type="http://schemas.openxmlformats.org/officeDocument/2006/relationships/image" Target="../media/image330.jpeg"/><Relationship Id="rId2" Type="http://schemas.openxmlformats.org/officeDocument/2006/relationships/notesSlide" Target="../notesSlides/notesSlide52.xml"/><Relationship Id="rId1" Type="http://schemas.openxmlformats.org/officeDocument/2006/relationships/slideLayout" Target="../slideLayouts/slideLayout5.xml"/><Relationship Id="rId5" Type="http://schemas.openxmlformats.org/officeDocument/2006/relationships/image" Target="../media/image19.jpeg"/><Relationship Id="rId4" Type="http://schemas.openxmlformats.org/officeDocument/2006/relationships/image" Target="../media/image18.jpeg"/></Relationships>
</file>

<file path=ppt/slides/_rels/slide132.xml.rels><?xml version="1.0" encoding="UTF-8" standalone="yes"?>
<Relationships xmlns="http://schemas.openxmlformats.org/package/2006/relationships"><Relationship Id="rId8" Type="http://schemas.openxmlformats.org/officeDocument/2006/relationships/image" Target="../media/image18.jpeg"/><Relationship Id="rId3" Type="http://schemas.openxmlformats.org/officeDocument/2006/relationships/image" Target="../media/image331.png"/><Relationship Id="rId7" Type="http://schemas.openxmlformats.org/officeDocument/2006/relationships/image" Target="../media/image17.jpeg"/><Relationship Id="rId2" Type="http://schemas.openxmlformats.org/officeDocument/2006/relationships/notesSlide" Target="../notesSlides/notesSlide53.xml"/><Relationship Id="rId1" Type="http://schemas.openxmlformats.org/officeDocument/2006/relationships/slideLayout" Target="../slideLayouts/slideLayout5.xml"/><Relationship Id="rId6" Type="http://schemas.openxmlformats.org/officeDocument/2006/relationships/image" Target="../media/image334.jpeg"/><Relationship Id="rId5" Type="http://schemas.openxmlformats.org/officeDocument/2006/relationships/image" Target="../media/image333.jpeg"/><Relationship Id="rId10" Type="http://schemas.openxmlformats.org/officeDocument/2006/relationships/image" Target="../media/image335.png"/><Relationship Id="rId4" Type="http://schemas.openxmlformats.org/officeDocument/2006/relationships/image" Target="../media/image332.jpeg"/><Relationship Id="rId9" Type="http://schemas.openxmlformats.org/officeDocument/2006/relationships/image" Target="../media/image19.jpeg"/></Relationships>
</file>

<file path=ppt/slides/_rels/slide133.xml.rels><?xml version="1.0" encoding="UTF-8" standalone="yes"?>
<Relationships xmlns="http://schemas.openxmlformats.org/package/2006/relationships"><Relationship Id="rId3" Type="http://schemas.openxmlformats.org/officeDocument/2006/relationships/image" Target="../media/image336.png"/><Relationship Id="rId2" Type="http://schemas.openxmlformats.org/officeDocument/2006/relationships/notesSlide" Target="../notesSlides/notesSlide54.xml"/><Relationship Id="rId1" Type="http://schemas.openxmlformats.org/officeDocument/2006/relationships/slideLayout" Target="../slideLayouts/slideLayout5.xml"/><Relationship Id="rId6" Type="http://schemas.openxmlformats.org/officeDocument/2006/relationships/image" Target="../media/image338.jpeg"/><Relationship Id="rId5" Type="http://schemas.openxmlformats.org/officeDocument/2006/relationships/image" Target="../media/image337.jpeg"/><Relationship Id="rId4" Type="http://schemas.openxmlformats.org/officeDocument/2006/relationships/image" Target="../media/image17.jpeg"/></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9.xml"/></Relationships>
</file>

<file path=ppt/slides/_rels/slide135.xml.rels><?xml version="1.0" encoding="UTF-8" standalone="yes"?>
<Relationships xmlns="http://schemas.openxmlformats.org/package/2006/relationships"><Relationship Id="rId8" Type="http://schemas.microsoft.com/office/2007/relationships/hdphoto" Target="../media/hdphoto12.wdp"/><Relationship Id="rId13" Type="http://schemas.openxmlformats.org/officeDocument/2006/relationships/image" Target="../media/image344.jpeg"/><Relationship Id="rId3" Type="http://schemas.openxmlformats.org/officeDocument/2006/relationships/image" Target="../media/image81.png"/><Relationship Id="rId7" Type="http://schemas.openxmlformats.org/officeDocument/2006/relationships/image" Target="../media/image340.png"/><Relationship Id="rId12" Type="http://schemas.openxmlformats.org/officeDocument/2006/relationships/image" Target="../media/image343.png"/><Relationship Id="rId2" Type="http://schemas.openxmlformats.org/officeDocument/2006/relationships/notesSlide" Target="../notesSlides/notesSlide56.xml"/><Relationship Id="rId1" Type="http://schemas.openxmlformats.org/officeDocument/2006/relationships/slideLayout" Target="../slideLayouts/slideLayout19.xml"/><Relationship Id="rId6" Type="http://schemas.openxmlformats.org/officeDocument/2006/relationships/image" Target="../media/image339.png"/><Relationship Id="rId11" Type="http://schemas.openxmlformats.org/officeDocument/2006/relationships/image" Target="../media/image342.png"/><Relationship Id="rId5" Type="http://schemas.openxmlformats.org/officeDocument/2006/relationships/image" Target="../media/image36.png"/><Relationship Id="rId10" Type="http://schemas.openxmlformats.org/officeDocument/2006/relationships/image" Target="../media/image341.png"/><Relationship Id="rId4" Type="http://schemas.microsoft.com/office/2007/relationships/hdphoto" Target="../media/hdphoto1.wdp"/><Relationship Id="rId9" Type="http://schemas.openxmlformats.org/officeDocument/2006/relationships/image" Target="../media/image130.jpeg"/></Relationships>
</file>

<file path=ppt/slides/_rels/slide136.xml.rels><?xml version="1.0" encoding="UTF-8" standalone="yes"?>
<Relationships xmlns="http://schemas.openxmlformats.org/package/2006/relationships"><Relationship Id="rId3" Type="http://schemas.openxmlformats.org/officeDocument/2006/relationships/image" Target="../media/image345.png"/><Relationship Id="rId7" Type="http://schemas.openxmlformats.org/officeDocument/2006/relationships/image" Target="../media/image347.png"/><Relationship Id="rId2" Type="http://schemas.openxmlformats.org/officeDocument/2006/relationships/notesSlide" Target="../notesSlides/notesSlide57.xml"/><Relationship Id="rId1" Type="http://schemas.openxmlformats.org/officeDocument/2006/relationships/slideLayout" Target="../slideLayouts/slideLayout5.xml"/><Relationship Id="rId6" Type="http://schemas.openxmlformats.org/officeDocument/2006/relationships/image" Target="../media/image346.png"/><Relationship Id="rId5" Type="http://schemas.openxmlformats.org/officeDocument/2006/relationships/image" Target="../media/image21.jpeg"/><Relationship Id="rId4" Type="http://schemas.microsoft.com/office/2007/relationships/hdphoto" Target="../media/hdphoto13.wdp"/></Relationships>
</file>

<file path=ppt/slides/_rels/slide137.xml.rels><?xml version="1.0" encoding="UTF-8" standalone="yes"?>
<Relationships xmlns="http://schemas.openxmlformats.org/package/2006/relationships"><Relationship Id="rId8" Type="http://schemas.openxmlformats.org/officeDocument/2006/relationships/image" Target="../media/image351.png"/><Relationship Id="rId3" Type="http://schemas.openxmlformats.org/officeDocument/2006/relationships/image" Target="../media/image345.png"/><Relationship Id="rId7" Type="http://schemas.openxmlformats.org/officeDocument/2006/relationships/image" Target="../media/image350.png"/><Relationship Id="rId2" Type="http://schemas.openxmlformats.org/officeDocument/2006/relationships/notesSlide" Target="../notesSlides/notesSlide58.xml"/><Relationship Id="rId1" Type="http://schemas.openxmlformats.org/officeDocument/2006/relationships/slideLayout" Target="../slideLayouts/slideLayout5.xml"/><Relationship Id="rId6" Type="http://schemas.openxmlformats.org/officeDocument/2006/relationships/image" Target="../media/image349.png"/><Relationship Id="rId5" Type="http://schemas.openxmlformats.org/officeDocument/2006/relationships/image" Target="../media/image348.png"/><Relationship Id="rId4" Type="http://schemas.microsoft.com/office/2007/relationships/hdphoto" Target="../media/hdphoto13.wdp"/><Relationship Id="rId9" Type="http://schemas.openxmlformats.org/officeDocument/2006/relationships/image" Target="../media/image129.png"/></Relationships>
</file>

<file path=ppt/slides/_rels/slide138.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jpeg"/><Relationship Id="rId1" Type="http://schemas.openxmlformats.org/officeDocument/2006/relationships/slideLayout" Target="../slideLayouts/slideLayout5.xml"/><Relationship Id="rId6" Type="http://schemas.openxmlformats.org/officeDocument/2006/relationships/image" Target="../media/image66.png"/><Relationship Id="rId5" Type="http://schemas.openxmlformats.org/officeDocument/2006/relationships/image" Target="../media/image353.png"/><Relationship Id="rId4" Type="http://schemas.openxmlformats.org/officeDocument/2006/relationships/image" Target="../media/image352.png"/></Relationships>
</file>

<file path=ppt/slides/_rels/slide139.xml.rels><?xml version="1.0" encoding="UTF-8" standalone="yes"?>
<Relationships xmlns="http://schemas.openxmlformats.org/package/2006/relationships"><Relationship Id="rId8" Type="http://schemas.openxmlformats.org/officeDocument/2006/relationships/image" Target="../media/image354.jpeg"/><Relationship Id="rId3" Type="http://schemas.openxmlformats.org/officeDocument/2006/relationships/image" Target="../media/image4.png"/><Relationship Id="rId7" Type="http://schemas.openxmlformats.org/officeDocument/2006/relationships/image" Target="../media/image237.png"/><Relationship Id="rId2" Type="http://schemas.openxmlformats.org/officeDocument/2006/relationships/image" Target="../media/image3.png"/><Relationship Id="rId1" Type="http://schemas.openxmlformats.org/officeDocument/2006/relationships/slideLayout" Target="../slideLayouts/slideLayout5.xml"/><Relationship Id="rId6" Type="http://schemas.openxmlformats.org/officeDocument/2006/relationships/image" Target="../media/image7.png"/><Relationship Id="rId11" Type="http://schemas.openxmlformats.org/officeDocument/2006/relationships/image" Target="../media/image355.jpeg"/><Relationship Id="rId5" Type="http://schemas.openxmlformats.org/officeDocument/2006/relationships/image" Target="../media/image6.png"/><Relationship Id="rId10" Type="http://schemas.openxmlformats.org/officeDocument/2006/relationships/slide" Target="slide140.xml"/><Relationship Id="rId4" Type="http://schemas.openxmlformats.org/officeDocument/2006/relationships/image" Target="../media/image5.png"/><Relationship Id="rId9" Type="http://schemas.openxmlformats.org/officeDocument/2006/relationships/slide" Target="slide66.xml"/></Relationships>
</file>

<file path=ppt/slides/_rels/slide14.xml.rels><?xml version="1.0" encoding="UTF-8" standalone="yes"?>
<Relationships xmlns="http://schemas.openxmlformats.org/package/2006/relationships"><Relationship Id="rId8" Type="http://schemas.openxmlformats.org/officeDocument/2006/relationships/image" Target="../media/image126.jpeg"/><Relationship Id="rId3" Type="http://schemas.openxmlformats.org/officeDocument/2006/relationships/image" Target="../media/image54.png"/><Relationship Id="rId7" Type="http://schemas.openxmlformats.org/officeDocument/2006/relationships/image" Target="../media/image107.png"/><Relationship Id="rId2" Type="http://schemas.openxmlformats.org/officeDocument/2006/relationships/image" Target="../media/image90.png"/><Relationship Id="rId1" Type="http://schemas.openxmlformats.org/officeDocument/2006/relationships/slideLayout" Target="../slideLayouts/slideLayout5.xml"/><Relationship Id="rId6" Type="http://schemas.openxmlformats.org/officeDocument/2006/relationships/image" Target="../media/image125.png"/><Relationship Id="rId5" Type="http://schemas.openxmlformats.org/officeDocument/2006/relationships/image" Target="../media/image124.png"/><Relationship Id="rId4" Type="http://schemas.openxmlformats.org/officeDocument/2006/relationships/image" Target="../media/image55.png"/><Relationship Id="rId9" Type="http://schemas.openxmlformats.org/officeDocument/2006/relationships/image" Target="../media/image127.jpeg"/></Relationships>
</file>

<file path=ppt/slides/_rels/slide140.xml.rels><?xml version="1.0" encoding="UTF-8" standalone="yes"?>
<Relationships xmlns="http://schemas.openxmlformats.org/package/2006/relationships"><Relationship Id="rId8" Type="http://schemas.openxmlformats.org/officeDocument/2006/relationships/image" Target="../media/image356.jpeg"/><Relationship Id="rId3" Type="http://schemas.openxmlformats.org/officeDocument/2006/relationships/image" Target="../media/image4.png"/><Relationship Id="rId7" Type="http://schemas.openxmlformats.org/officeDocument/2006/relationships/image" Target="../media/image237.png"/><Relationship Id="rId2" Type="http://schemas.openxmlformats.org/officeDocument/2006/relationships/image" Target="../media/image3.png"/><Relationship Id="rId1" Type="http://schemas.openxmlformats.org/officeDocument/2006/relationships/slideLayout" Target="../slideLayouts/slideLayout5.xml"/><Relationship Id="rId6" Type="http://schemas.openxmlformats.org/officeDocument/2006/relationships/image" Target="../media/image7.png"/><Relationship Id="rId5" Type="http://schemas.openxmlformats.org/officeDocument/2006/relationships/image" Target="../media/image6.png"/><Relationship Id="rId10" Type="http://schemas.openxmlformats.org/officeDocument/2006/relationships/slide" Target="slide66.xml"/><Relationship Id="rId4" Type="http://schemas.openxmlformats.org/officeDocument/2006/relationships/image" Target="../media/image5.png"/><Relationship Id="rId9" Type="http://schemas.openxmlformats.org/officeDocument/2006/relationships/image" Target="../media/image357.jpeg"/></Relationships>
</file>

<file path=ppt/slides/_rels/slide141.xml.rels><?xml version="1.0" encoding="UTF-8" standalone="yes"?>
<Relationships xmlns="http://schemas.openxmlformats.org/package/2006/relationships"><Relationship Id="rId8" Type="http://schemas.openxmlformats.org/officeDocument/2006/relationships/image" Target="../media/image245.png"/><Relationship Id="rId13" Type="http://schemas.openxmlformats.org/officeDocument/2006/relationships/image" Target="../media/image249.png"/><Relationship Id="rId3" Type="http://schemas.openxmlformats.org/officeDocument/2006/relationships/slideLayout" Target="../slideLayouts/slideLayout5.xml"/><Relationship Id="rId7" Type="http://schemas.openxmlformats.org/officeDocument/2006/relationships/image" Target="../media/image244.png"/><Relationship Id="rId12" Type="http://schemas.openxmlformats.org/officeDocument/2006/relationships/image" Target="../media/image7.png"/><Relationship Id="rId17" Type="http://schemas.openxmlformats.org/officeDocument/2006/relationships/image" Target="../media/image359.jpeg"/><Relationship Id="rId2" Type="http://schemas.openxmlformats.org/officeDocument/2006/relationships/video" Target="../media/media3.wmv"/><Relationship Id="rId16" Type="http://schemas.openxmlformats.org/officeDocument/2006/relationships/image" Target="../media/image358.jpeg"/><Relationship Id="rId1" Type="http://schemas.microsoft.com/office/2007/relationships/media" Target="../media/media3.wmv"/><Relationship Id="rId6" Type="http://schemas.openxmlformats.org/officeDocument/2006/relationships/image" Target="../media/image5.png"/><Relationship Id="rId11" Type="http://schemas.openxmlformats.org/officeDocument/2006/relationships/image" Target="../media/image6.png"/><Relationship Id="rId5" Type="http://schemas.openxmlformats.org/officeDocument/2006/relationships/image" Target="../media/image4.png"/><Relationship Id="rId15" Type="http://schemas.openxmlformats.org/officeDocument/2006/relationships/slide" Target="slide68.xml"/><Relationship Id="rId10" Type="http://schemas.openxmlformats.org/officeDocument/2006/relationships/image" Target="../media/image247.png"/><Relationship Id="rId4" Type="http://schemas.openxmlformats.org/officeDocument/2006/relationships/image" Target="../media/image3.png"/><Relationship Id="rId9" Type="http://schemas.openxmlformats.org/officeDocument/2006/relationships/image" Target="../media/image246.png"/><Relationship Id="rId14" Type="http://schemas.openxmlformats.org/officeDocument/2006/relationships/slide" Target="slide139.xml"/></Relationships>
</file>

<file path=ppt/slides/_rels/slide142.xml.rels><?xml version="1.0" encoding="UTF-8" standalone="yes"?>
<Relationships xmlns="http://schemas.openxmlformats.org/package/2006/relationships"><Relationship Id="rId8" Type="http://schemas.openxmlformats.org/officeDocument/2006/relationships/image" Target="../media/image360.jpeg"/><Relationship Id="rId3" Type="http://schemas.openxmlformats.org/officeDocument/2006/relationships/image" Target="../media/image4.png"/><Relationship Id="rId7" Type="http://schemas.openxmlformats.org/officeDocument/2006/relationships/slide" Target="slide72.xml"/><Relationship Id="rId2" Type="http://schemas.openxmlformats.org/officeDocument/2006/relationships/image" Target="../media/image3.png"/><Relationship Id="rId1" Type="http://schemas.openxmlformats.org/officeDocument/2006/relationships/slideLayout" Target="../slideLayouts/slideLayout5.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 Id="rId9" Type="http://schemas.openxmlformats.org/officeDocument/2006/relationships/image" Target="../media/image361.jpeg"/></Relationships>
</file>

<file path=ppt/slides/_rels/slide143.xml.rels><?xml version="1.0" encoding="UTF-8" standalone="yes"?>
<Relationships xmlns="http://schemas.openxmlformats.org/package/2006/relationships"><Relationship Id="rId3" Type="http://schemas.openxmlformats.org/officeDocument/2006/relationships/image" Target="../media/image363.png"/><Relationship Id="rId2" Type="http://schemas.openxmlformats.org/officeDocument/2006/relationships/image" Target="../media/image362.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28.png"/><Relationship Id="rId7" Type="http://schemas.openxmlformats.org/officeDocument/2006/relationships/image" Target="../media/image131.png"/><Relationship Id="rId2" Type="http://schemas.openxmlformats.org/officeDocument/2006/relationships/image" Target="../media/image90.png"/><Relationship Id="rId1" Type="http://schemas.openxmlformats.org/officeDocument/2006/relationships/slideLayout" Target="../slideLayouts/slideLayout5.xml"/><Relationship Id="rId6" Type="http://schemas.openxmlformats.org/officeDocument/2006/relationships/image" Target="../media/image16.png"/><Relationship Id="rId5" Type="http://schemas.openxmlformats.org/officeDocument/2006/relationships/image" Target="../media/image130.jpeg"/><Relationship Id="rId4" Type="http://schemas.openxmlformats.org/officeDocument/2006/relationships/image" Target="../media/image129.png"/></Relationships>
</file>

<file path=ppt/slides/_rels/slide16.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4.xml"/><Relationship Id="rId1" Type="http://schemas.openxmlformats.org/officeDocument/2006/relationships/slideLayout" Target="../slideLayouts/slideLayout5.xml"/><Relationship Id="rId4" Type="http://schemas.openxmlformats.org/officeDocument/2006/relationships/image" Target="../media/image16.png"/></Relationships>
</file>

<file path=ppt/slides/_rels/slide17.xml.rels><?xml version="1.0" encoding="UTF-8" standalone="yes"?>
<Relationships xmlns="http://schemas.openxmlformats.org/package/2006/relationships"><Relationship Id="rId8" Type="http://schemas.openxmlformats.org/officeDocument/2006/relationships/image" Target="../media/image136.png"/><Relationship Id="rId13" Type="http://schemas.openxmlformats.org/officeDocument/2006/relationships/image" Target="../media/image139.png"/><Relationship Id="rId3" Type="http://schemas.openxmlformats.org/officeDocument/2006/relationships/image" Target="../media/image90.png"/><Relationship Id="rId7" Type="http://schemas.openxmlformats.org/officeDocument/2006/relationships/image" Target="../media/image135.png"/><Relationship Id="rId12" Type="http://schemas.openxmlformats.org/officeDocument/2006/relationships/slide" Target="slide26.xml"/><Relationship Id="rId2" Type="http://schemas.openxmlformats.org/officeDocument/2006/relationships/notesSlide" Target="../notesSlides/notesSlide5.xml"/><Relationship Id="rId16" Type="http://schemas.openxmlformats.org/officeDocument/2006/relationships/slide" Target="slide20.xml"/><Relationship Id="rId1" Type="http://schemas.openxmlformats.org/officeDocument/2006/relationships/slideLayout" Target="../slideLayouts/slideLayout5.xml"/><Relationship Id="rId6" Type="http://schemas.openxmlformats.org/officeDocument/2006/relationships/image" Target="../media/image134.png"/><Relationship Id="rId11" Type="http://schemas.openxmlformats.org/officeDocument/2006/relationships/image" Target="../media/image138.png"/><Relationship Id="rId5" Type="http://schemas.openxmlformats.org/officeDocument/2006/relationships/image" Target="../media/image133.png"/><Relationship Id="rId15" Type="http://schemas.openxmlformats.org/officeDocument/2006/relationships/slide" Target="slide24.xml"/><Relationship Id="rId10" Type="http://schemas.openxmlformats.org/officeDocument/2006/relationships/slide" Target="slide32.xml"/><Relationship Id="rId4" Type="http://schemas.openxmlformats.org/officeDocument/2006/relationships/image" Target="../media/image132.png"/><Relationship Id="rId9" Type="http://schemas.openxmlformats.org/officeDocument/2006/relationships/image" Target="../media/image137.png"/><Relationship Id="rId14" Type="http://schemas.openxmlformats.org/officeDocument/2006/relationships/slide" Target="slide18.xml"/></Relationships>
</file>

<file path=ppt/slides/_rels/slide18.xml.rels><?xml version="1.0" encoding="UTF-8" standalone="yes"?>
<Relationships xmlns="http://schemas.openxmlformats.org/package/2006/relationships"><Relationship Id="rId8" Type="http://schemas.openxmlformats.org/officeDocument/2006/relationships/image" Target="../media/image142.png"/><Relationship Id="rId3" Type="http://schemas.openxmlformats.org/officeDocument/2006/relationships/image" Target="../media/image90.png"/><Relationship Id="rId7" Type="http://schemas.openxmlformats.org/officeDocument/2006/relationships/slide" Target="slide17.xml"/><Relationship Id="rId2" Type="http://schemas.openxmlformats.org/officeDocument/2006/relationships/notesSlide" Target="../notesSlides/notesSlide6.xml"/><Relationship Id="rId1" Type="http://schemas.openxmlformats.org/officeDocument/2006/relationships/slideLayout" Target="../slideLayouts/slideLayout5.xml"/><Relationship Id="rId6" Type="http://schemas.openxmlformats.org/officeDocument/2006/relationships/image" Target="../media/image40.png"/><Relationship Id="rId5" Type="http://schemas.openxmlformats.org/officeDocument/2006/relationships/image" Target="../media/image141.png"/><Relationship Id="rId4" Type="http://schemas.openxmlformats.org/officeDocument/2006/relationships/image" Target="../media/image140.png"/></Relationships>
</file>

<file path=ppt/slides/_rels/slide19.xml.rels><?xml version="1.0" encoding="UTF-8" standalone="yes"?>
<Relationships xmlns="http://schemas.openxmlformats.org/package/2006/relationships"><Relationship Id="rId3" Type="http://schemas.openxmlformats.org/officeDocument/2006/relationships/image" Target="../media/image143.png"/><Relationship Id="rId7" Type="http://schemas.openxmlformats.org/officeDocument/2006/relationships/image" Target="../media/image142.png"/><Relationship Id="rId2" Type="http://schemas.openxmlformats.org/officeDocument/2006/relationships/notesSlide" Target="../notesSlides/notesSlide7.xml"/><Relationship Id="rId1" Type="http://schemas.openxmlformats.org/officeDocument/2006/relationships/slideLayout" Target="../slideLayouts/slideLayout5.xml"/><Relationship Id="rId6" Type="http://schemas.openxmlformats.org/officeDocument/2006/relationships/slide" Target="slide17.xml"/><Relationship Id="rId5" Type="http://schemas.openxmlformats.org/officeDocument/2006/relationships/image" Target="../media/image40.png"/><Relationship Id="rId4" Type="http://schemas.openxmlformats.org/officeDocument/2006/relationships/image" Target="../media/image90.png"/></Relationships>
</file>

<file path=ppt/slides/_rels/slide2.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5.xml"/><Relationship Id="rId4" Type="http://schemas.openxmlformats.org/officeDocument/2006/relationships/chart" Target="../charts/chart3.xml"/></Relationships>
</file>

<file path=ppt/slides/_rels/slide20.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8.xml"/><Relationship Id="rId1" Type="http://schemas.openxmlformats.org/officeDocument/2006/relationships/slideLayout" Target="../slideLayouts/slideLayout14.xml"/><Relationship Id="rId5" Type="http://schemas.openxmlformats.org/officeDocument/2006/relationships/image" Target="../media/image142.png"/><Relationship Id="rId4" Type="http://schemas.openxmlformats.org/officeDocument/2006/relationships/slide" Target="slide17.xml"/></Relationships>
</file>

<file path=ppt/slides/_rels/slide21.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9.xml"/><Relationship Id="rId1" Type="http://schemas.openxmlformats.org/officeDocument/2006/relationships/slideLayout" Target="../slideLayouts/slideLayout14.xml"/><Relationship Id="rId5" Type="http://schemas.openxmlformats.org/officeDocument/2006/relationships/image" Target="../media/image142.png"/><Relationship Id="rId4" Type="http://schemas.openxmlformats.org/officeDocument/2006/relationships/slide" Target="slide17.xml"/></Relationships>
</file>

<file path=ppt/slides/_rels/slide22.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0.xml"/><Relationship Id="rId1" Type="http://schemas.openxmlformats.org/officeDocument/2006/relationships/slideLayout" Target="../slideLayouts/slideLayout14.xml"/><Relationship Id="rId6" Type="http://schemas.openxmlformats.org/officeDocument/2006/relationships/image" Target="../media/image142.png"/><Relationship Id="rId5" Type="http://schemas.openxmlformats.org/officeDocument/2006/relationships/slide" Target="slide17.xml"/><Relationship Id="rId4" Type="http://schemas.openxmlformats.org/officeDocument/2006/relationships/image" Target="../media/image16.png"/></Relationships>
</file>

<file path=ppt/slides/_rels/slide23.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1.xml"/><Relationship Id="rId1" Type="http://schemas.openxmlformats.org/officeDocument/2006/relationships/slideLayout" Target="../slideLayouts/slideLayout14.xml"/><Relationship Id="rId6" Type="http://schemas.openxmlformats.org/officeDocument/2006/relationships/image" Target="../media/image142.png"/><Relationship Id="rId5" Type="http://schemas.openxmlformats.org/officeDocument/2006/relationships/slide" Target="slide17.xml"/><Relationship Id="rId4" Type="http://schemas.openxmlformats.org/officeDocument/2006/relationships/image" Target="../media/image16.png"/></Relationships>
</file>

<file path=ppt/slides/_rels/slide24.xml.rels><?xml version="1.0" encoding="UTF-8" standalone="yes"?>
<Relationships xmlns="http://schemas.openxmlformats.org/package/2006/relationships"><Relationship Id="rId8" Type="http://schemas.openxmlformats.org/officeDocument/2006/relationships/image" Target="../media/image149.jpeg"/><Relationship Id="rId13" Type="http://schemas.openxmlformats.org/officeDocument/2006/relationships/image" Target="../media/image64.png"/><Relationship Id="rId3" Type="http://schemas.openxmlformats.org/officeDocument/2006/relationships/image" Target="../media/image144.png"/><Relationship Id="rId7" Type="http://schemas.openxmlformats.org/officeDocument/2006/relationships/image" Target="../media/image148.png"/><Relationship Id="rId12" Type="http://schemas.openxmlformats.org/officeDocument/2006/relationships/image" Target="../media/image152.png"/><Relationship Id="rId2" Type="http://schemas.openxmlformats.org/officeDocument/2006/relationships/notesSlide" Target="../notesSlides/notesSlide12.xml"/><Relationship Id="rId16" Type="http://schemas.openxmlformats.org/officeDocument/2006/relationships/image" Target="../media/image142.png"/><Relationship Id="rId1" Type="http://schemas.openxmlformats.org/officeDocument/2006/relationships/slideLayout" Target="../slideLayouts/slideLayout5.xml"/><Relationship Id="rId6" Type="http://schemas.openxmlformats.org/officeDocument/2006/relationships/image" Target="../media/image147.jpeg"/><Relationship Id="rId11" Type="http://schemas.openxmlformats.org/officeDocument/2006/relationships/image" Target="../media/image90.png"/><Relationship Id="rId5" Type="http://schemas.openxmlformats.org/officeDocument/2006/relationships/image" Target="../media/image146.png"/><Relationship Id="rId15" Type="http://schemas.openxmlformats.org/officeDocument/2006/relationships/slide" Target="slide17.xml"/><Relationship Id="rId10" Type="http://schemas.openxmlformats.org/officeDocument/2006/relationships/image" Target="../media/image151.jpeg"/><Relationship Id="rId4" Type="http://schemas.openxmlformats.org/officeDocument/2006/relationships/image" Target="../media/image145.png"/><Relationship Id="rId9" Type="http://schemas.openxmlformats.org/officeDocument/2006/relationships/image" Target="../media/image150.jpeg"/><Relationship Id="rId14" Type="http://schemas.openxmlformats.org/officeDocument/2006/relationships/image" Target="../media/image40.png"/></Relationships>
</file>

<file path=ppt/slides/_rels/slide25.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3.xml"/><Relationship Id="rId1" Type="http://schemas.openxmlformats.org/officeDocument/2006/relationships/slideLayout" Target="../slideLayouts/slideLayout5.xml"/><Relationship Id="rId6" Type="http://schemas.openxmlformats.org/officeDocument/2006/relationships/image" Target="../media/image142.png"/><Relationship Id="rId5" Type="http://schemas.openxmlformats.org/officeDocument/2006/relationships/slide" Target="slide17.xml"/><Relationship Id="rId4" Type="http://schemas.openxmlformats.org/officeDocument/2006/relationships/image" Target="../media/image40.png"/></Relationships>
</file>

<file path=ppt/slides/_rels/slide2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4.xml"/><Relationship Id="rId1" Type="http://schemas.openxmlformats.org/officeDocument/2006/relationships/slideLayout" Target="../slideLayouts/slideLayout6.xml"/><Relationship Id="rId6" Type="http://schemas.openxmlformats.org/officeDocument/2006/relationships/image" Target="../media/image142.png"/><Relationship Id="rId5" Type="http://schemas.openxmlformats.org/officeDocument/2006/relationships/slide" Target="slide17.xml"/><Relationship Id="rId4" Type="http://schemas.openxmlformats.org/officeDocument/2006/relationships/image" Target="../media/image90.png"/></Relationships>
</file>

<file path=ppt/slides/_rels/slide2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0.png"/><Relationship Id="rId7" Type="http://schemas.openxmlformats.org/officeDocument/2006/relationships/image" Target="../media/image155.png"/><Relationship Id="rId12" Type="http://schemas.openxmlformats.org/officeDocument/2006/relationships/image" Target="../media/image142.png"/><Relationship Id="rId2" Type="http://schemas.openxmlformats.org/officeDocument/2006/relationships/notesSlide" Target="../notesSlides/notesSlide15.xml"/><Relationship Id="rId1" Type="http://schemas.openxmlformats.org/officeDocument/2006/relationships/slideLayout" Target="../slideLayouts/slideLayout6.xml"/><Relationship Id="rId6" Type="http://schemas.openxmlformats.org/officeDocument/2006/relationships/image" Target="../media/image10.png"/><Relationship Id="rId11" Type="http://schemas.openxmlformats.org/officeDocument/2006/relationships/slide" Target="slide17.xml"/><Relationship Id="rId5" Type="http://schemas.openxmlformats.org/officeDocument/2006/relationships/image" Target="../media/image154.png"/><Relationship Id="rId10" Type="http://schemas.openxmlformats.org/officeDocument/2006/relationships/image" Target="../media/image40.png"/><Relationship Id="rId4" Type="http://schemas.openxmlformats.org/officeDocument/2006/relationships/image" Target="../media/image153.png"/><Relationship Id="rId9" Type="http://schemas.openxmlformats.org/officeDocument/2006/relationships/image" Target="../media/image156.png"/></Relationships>
</file>

<file path=ppt/slides/_rels/slide2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90.png"/><Relationship Id="rId1" Type="http://schemas.openxmlformats.org/officeDocument/2006/relationships/slideLayout" Target="../slideLayouts/slideLayout7.xml"/><Relationship Id="rId5" Type="http://schemas.openxmlformats.org/officeDocument/2006/relationships/image" Target="../media/image142.png"/><Relationship Id="rId4" Type="http://schemas.openxmlformats.org/officeDocument/2006/relationships/slide" Target="slide17.xml"/></Relationships>
</file>

<file path=ppt/slides/_rels/slide29.xml.rels><?xml version="1.0" encoding="UTF-8" standalone="yes"?>
<Relationships xmlns="http://schemas.openxmlformats.org/package/2006/relationships"><Relationship Id="rId8" Type="http://schemas.openxmlformats.org/officeDocument/2006/relationships/image" Target="../media/image142.png"/><Relationship Id="rId3" Type="http://schemas.openxmlformats.org/officeDocument/2006/relationships/image" Target="../media/image157.png"/><Relationship Id="rId7" Type="http://schemas.openxmlformats.org/officeDocument/2006/relationships/slide" Target="slide17.xml"/><Relationship Id="rId2" Type="http://schemas.openxmlformats.org/officeDocument/2006/relationships/image" Target="../media/image90.png"/><Relationship Id="rId1" Type="http://schemas.openxmlformats.org/officeDocument/2006/relationships/slideLayout" Target="../slideLayouts/slideLayout7.xml"/><Relationship Id="rId6" Type="http://schemas.openxmlformats.org/officeDocument/2006/relationships/image" Target="../media/image40.png"/><Relationship Id="rId5" Type="http://schemas.openxmlformats.org/officeDocument/2006/relationships/image" Target="../media/image159.png"/><Relationship Id="rId4" Type="http://schemas.openxmlformats.org/officeDocument/2006/relationships/image" Target="../media/image158.png"/></Relationships>
</file>

<file path=ppt/slides/_rels/slide3.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jpeg"/><Relationship Id="rId1" Type="http://schemas.openxmlformats.org/officeDocument/2006/relationships/slideLayout" Target="../slideLayouts/slideLayout2.xml"/><Relationship Id="rId5" Type="http://schemas.openxmlformats.org/officeDocument/2006/relationships/image" Target="../media/image36.png"/><Relationship Id="rId4" Type="http://schemas.openxmlformats.org/officeDocument/2006/relationships/image" Target="../media/image38.png"/></Relationships>
</file>

<file path=ppt/slides/_rels/slide30.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90.png"/><Relationship Id="rId7" Type="http://schemas.openxmlformats.org/officeDocument/2006/relationships/image" Target="../media/image154.png"/><Relationship Id="rId2" Type="http://schemas.openxmlformats.org/officeDocument/2006/relationships/image" Target="../media/image40.png"/><Relationship Id="rId1" Type="http://schemas.openxmlformats.org/officeDocument/2006/relationships/slideLayout" Target="../slideLayouts/slideLayout7.xml"/><Relationship Id="rId6" Type="http://schemas.openxmlformats.org/officeDocument/2006/relationships/image" Target="../media/image153.png"/><Relationship Id="rId11" Type="http://schemas.openxmlformats.org/officeDocument/2006/relationships/image" Target="../media/image156.png"/><Relationship Id="rId5" Type="http://schemas.openxmlformats.org/officeDocument/2006/relationships/image" Target="../media/image160.png"/><Relationship Id="rId10" Type="http://schemas.openxmlformats.org/officeDocument/2006/relationships/image" Target="../media/image12.png"/><Relationship Id="rId4" Type="http://schemas.openxmlformats.org/officeDocument/2006/relationships/image" Target="../media/image16.png"/><Relationship Id="rId9" Type="http://schemas.openxmlformats.org/officeDocument/2006/relationships/image" Target="../media/image155.png"/></Relationships>
</file>

<file path=ppt/slides/_rels/slide3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90.png"/><Relationship Id="rId1" Type="http://schemas.openxmlformats.org/officeDocument/2006/relationships/slideLayout" Target="../slideLayouts/slideLayout8.xml"/><Relationship Id="rId6" Type="http://schemas.openxmlformats.org/officeDocument/2006/relationships/image" Target="../media/image142.png"/><Relationship Id="rId5" Type="http://schemas.openxmlformats.org/officeDocument/2006/relationships/slide" Target="slide17.xml"/><Relationship Id="rId4" Type="http://schemas.openxmlformats.org/officeDocument/2006/relationships/image" Target="../media/image40.png"/></Relationships>
</file>

<file path=ppt/slides/_rels/slide32.xml.rels><?xml version="1.0" encoding="UTF-8" standalone="yes"?>
<Relationships xmlns="http://schemas.openxmlformats.org/package/2006/relationships"><Relationship Id="rId8" Type="http://schemas.openxmlformats.org/officeDocument/2006/relationships/image" Target="../media/image161.png"/><Relationship Id="rId13" Type="http://schemas.openxmlformats.org/officeDocument/2006/relationships/image" Target="../media/image149.jpeg"/><Relationship Id="rId3" Type="http://schemas.microsoft.com/office/2007/relationships/media" Target="../media/media2.wmv"/><Relationship Id="rId7" Type="http://schemas.openxmlformats.org/officeDocument/2006/relationships/image" Target="../media/image90.png"/><Relationship Id="rId12" Type="http://schemas.openxmlformats.org/officeDocument/2006/relationships/image" Target="../media/image148.png"/><Relationship Id="rId2" Type="http://schemas.openxmlformats.org/officeDocument/2006/relationships/video" Target="../media/media1.wmv"/><Relationship Id="rId1" Type="http://schemas.microsoft.com/office/2007/relationships/media" Target="../media/media1.wmv"/><Relationship Id="rId6" Type="http://schemas.openxmlformats.org/officeDocument/2006/relationships/notesSlide" Target="../notesSlides/notesSlide16.xml"/><Relationship Id="rId11" Type="http://schemas.openxmlformats.org/officeDocument/2006/relationships/image" Target="../media/image145.png"/><Relationship Id="rId5" Type="http://schemas.openxmlformats.org/officeDocument/2006/relationships/slideLayout" Target="../slideLayouts/slideLayout5.xml"/><Relationship Id="rId10" Type="http://schemas.openxmlformats.org/officeDocument/2006/relationships/image" Target="../media/image144.png"/><Relationship Id="rId4" Type="http://schemas.openxmlformats.org/officeDocument/2006/relationships/video" Target="../media/media2.wmv"/><Relationship Id="rId9" Type="http://schemas.openxmlformats.org/officeDocument/2006/relationships/image" Target="../media/image162.png"/><Relationship Id="rId14" Type="http://schemas.openxmlformats.org/officeDocument/2006/relationships/image" Target="../media/image16.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8" Type="http://schemas.openxmlformats.org/officeDocument/2006/relationships/image" Target="../media/image164.png"/><Relationship Id="rId3" Type="http://schemas.openxmlformats.org/officeDocument/2006/relationships/image" Target="../media/image163.png"/><Relationship Id="rId7" Type="http://schemas.openxmlformats.org/officeDocument/2006/relationships/image" Target="../media/image149.jpeg"/><Relationship Id="rId2" Type="http://schemas.openxmlformats.org/officeDocument/2006/relationships/notesSlide" Target="../notesSlides/notesSlide17.xml"/><Relationship Id="rId1" Type="http://schemas.openxmlformats.org/officeDocument/2006/relationships/slideLayout" Target="../slideLayouts/slideLayout5.xml"/><Relationship Id="rId6" Type="http://schemas.openxmlformats.org/officeDocument/2006/relationships/image" Target="../media/image148.png"/><Relationship Id="rId11" Type="http://schemas.openxmlformats.org/officeDocument/2006/relationships/image" Target="../media/image90.png"/><Relationship Id="rId5" Type="http://schemas.openxmlformats.org/officeDocument/2006/relationships/image" Target="../media/image145.png"/><Relationship Id="rId10" Type="http://schemas.openxmlformats.org/officeDocument/2006/relationships/image" Target="../media/image16.png"/><Relationship Id="rId4" Type="http://schemas.openxmlformats.org/officeDocument/2006/relationships/image" Target="../media/image144.png"/><Relationship Id="rId9" Type="http://schemas.openxmlformats.org/officeDocument/2006/relationships/slide" Target="slide33.xml"/></Relationships>
</file>

<file path=ppt/slides/_rels/slide35.xml.rels><?xml version="1.0" encoding="UTF-8" standalone="yes"?>
<Relationships xmlns="http://schemas.openxmlformats.org/package/2006/relationships"><Relationship Id="rId8" Type="http://schemas.openxmlformats.org/officeDocument/2006/relationships/image" Target="../media/image167.png"/><Relationship Id="rId3" Type="http://schemas.openxmlformats.org/officeDocument/2006/relationships/image" Target="../media/image90.png"/><Relationship Id="rId7" Type="http://schemas.openxmlformats.org/officeDocument/2006/relationships/image" Target="../media/image113.png"/><Relationship Id="rId2" Type="http://schemas.openxmlformats.org/officeDocument/2006/relationships/notesSlide" Target="../notesSlides/notesSlide18.xml"/><Relationship Id="rId1" Type="http://schemas.openxmlformats.org/officeDocument/2006/relationships/slideLayout" Target="../slideLayouts/slideLayout5.xml"/><Relationship Id="rId6" Type="http://schemas.openxmlformats.org/officeDocument/2006/relationships/image" Target="../media/image166.jpeg"/><Relationship Id="rId11" Type="http://schemas.openxmlformats.org/officeDocument/2006/relationships/image" Target="../media/image168.png"/><Relationship Id="rId5" Type="http://schemas.microsoft.com/office/2007/relationships/hdphoto" Target="../media/hdphoto4.wdp"/><Relationship Id="rId10" Type="http://schemas.openxmlformats.org/officeDocument/2006/relationships/image" Target="../media/image16.png"/><Relationship Id="rId4" Type="http://schemas.openxmlformats.org/officeDocument/2006/relationships/image" Target="../media/image165.png"/><Relationship Id="rId9" Type="http://schemas.openxmlformats.org/officeDocument/2006/relationships/image" Target="../media/image130.jpeg"/></Relationships>
</file>

<file path=ppt/slides/_rels/slide36.xml.rels><?xml version="1.0" encoding="UTF-8" standalone="yes"?>
<Relationships xmlns="http://schemas.openxmlformats.org/package/2006/relationships"><Relationship Id="rId8" Type="http://schemas.openxmlformats.org/officeDocument/2006/relationships/image" Target="../media/image171.png"/><Relationship Id="rId3" Type="http://schemas.openxmlformats.org/officeDocument/2006/relationships/image" Target="../media/image90.png"/><Relationship Id="rId7" Type="http://schemas.openxmlformats.org/officeDocument/2006/relationships/image" Target="../media/image170.png"/><Relationship Id="rId2" Type="http://schemas.openxmlformats.org/officeDocument/2006/relationships/notesSlide" Target="../notesSlides/notesSlide19.xml"/><Relationship Id="rId1" Type="http://schemas.openxmlformats.org/officeDocument/2006/relationships/slideLayout" Target="../slideLayouts/slideLayout5.xml"/><Relationship Id="rId6" Type="http://schemas.openxmlformats.org/officeDocument/2006/relationships/image" Target="../media/image129.png"/><Relationship Id="rId5" Type="http://schemas.openxmlformats.org/officeDocument/2006/relationships/image" Target="../media/image169.png"/><Relationship Id="rId4" Type="http://schemas.openxmlformats.org/officeDocument/2006/relationships/image" Target="../media/image121.jpeg"/><Relationship Id="rId9" Type="http://schemas.openxmlformats.org/officeDocument/2006/relationships/image" Target="../media/image16.png"/></Relationships>
</file>

<file path=ppt/slides/_rels/slide37.xml.rels><?xml version="1.0" encoding="UTF-8" standalone="yes"?>
<Relationships xmlns="http://schemas.openxmlformats.org/package/2006/relationships"><Relationship Id="rId3" Type="http://schemas.openxmlformats.org/officeDocument/2006/relationships/image" Target="../media/image121.jpeg"/><Relationship Id="rId7" Type="http://schemas.openxmlformats.org/officeDocument/2006/relationships/image" Target="../media/image16.png"/><Relationship Id="rId2" Type="http://schemas.openxmlformats.org/officeDocument/2006/relationships/notesSlide" Target="../notesSlides/notesSlide20.xml"/><Relationship Id="rId1" Type="http://schemas.openxmlformats.org/officeDocument/2006/relationships/slideLayout" Target="../slideLayouts/slideLayout5.xml"/><Relationship Id="rId6" Type="http://schemas.openxmlformats.org/officeDocument/2006/relationships/image" Target="../media/image90.png"/><Relationship Id="rId5" Type="http://schemas.openxmlformats.org/officeDocument/2006/relationships/image" Target="../media/image131.png"/><Relationship Id="rId4" Type="http://schemas.openxmlformats.org/officeDocument/2006/relationships/image" Target="../media/image169.png"/></Relationships>
</file>

<file path=ppt/slides/_rels/slide38.xml.rels><?xml version="1.0" encoding="UTF-8" standalone="yes"?>
<Relationships xmlns="http://schemas.openxmlformats.org/package/2006/relationships"><Relationship Id="rId8" Type="http://schemas.openxmlformats.org/officeDocument/2006/relationships/image" Target="../media/image174.png"/><Relationship Id="rId3" Type="http://schemas.openxmlformats.org/officeDocument/2006/relationships/image" Target="../media/image121.jpeg"/><Relationship Id="rId7" Type="http://schemas.openxmlformats.org/officeDocument/2006/relationships/image" Target="../media/image173.png"/><Relationship Id="rId12" Type="http://schemas.openxmlformats.org/officeDocument/2006/relationships/image" Target="../media/image178.png"/><Relationship Id="rId2" Type="http://schemas.openxmlformats.org/officeDocument/2006/relationships/notesSlide" Target="../notesSlides/notesSlide21.xml"/><Relationship Id="rId1" Type="http://schemas.openxmlformats.org/officeDocument/2006/relationships/slideLayout" Target="../slideLayouts/slideLayout5.xml"/><Relationship Id="rId6" Type="http://schemas.openxmlformats.org/officeDocument/2006/relationships/image" Target="../media/image172.png"/><Relationship Id="rId11" Type="http://schemas.openxmlformats.org/officeDocument/2006/relationships/image" Target="../media/image177.png"/><Relationship Id="rId5" Type="http://schemas.openxmlformats.org/officeDocument/2006/relationships/image" Target="../media/image90.png"/><Relationship Id="rId10" Type="http://schemas.openxmlformats.org/officeDocument/2006/relationships/image" Target="../media/image176.png"/><Relationship Id="rId4" Type="http://schemas.openxmlformats.org/officeDocument/2006/relationships/image" Target="../media/image169.png"/><Relationship Id="rId9" Type="http://schemas.openxmlformats.org/officeDocument/2006/relationships/image" Target="../media/image175.png"/></Relationships>
</file>

<file path=ppt/slides/_rels/slide39.xml.rels><?xml version="1.0" encoding="UTF-8" standalone="yes"?>
<Relationships xmlns="http://schemas.openxmlformats.org/package/2006/relationships"><Relationship Id="rId8" Type="http://schemas.openxmlformats.org/officeDocument/2006/relationships/image" Target="../media/image42.jpeg"/><Relationship Id="rId3" Type="http://schemas.openxmlformats.org/officeDocument/2006/relationships/image" Target="../media/image179.png"/><Relationship Id="rId7" Type="http://schemas.openxmlformats.org/officeDocument/2006/relationships/image" Target="../media/image181.png"/><Relationship Id="rId2" Type="http://schemas.openxmlformats.org/officeDocument/2006/relationships/notesSlide" Target="../notesSlides/notesSlide22.xml"/><Relationship Id="rId1" Type="http://schemas.openxmlformats.org/officeDocument/2006/relationships/slideLayout" Target="../slideLayouts/slideLayout5.xml"/><Relationship Id="rId6" Type="http://schemas.openxmlformats.org/officeDocument/2006/relationships/image" Target="../media/image16.png"/><Relationship Id="rId5" Type="http://schemas.openxmlformats.org/officeDocument/2006/relationships/image" Target="../media/image90.png"/><Relationship Id="rId4" Type="http://schemas.openxmlformats.org/officeDocument/2006/relationships/image" Target="../media/image180.png"/><Relationship Id="rId9" Type="http://schemas.openxmlformats.org/officeDocument/2006/relationships/image" Target="../media/image182.jpe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23.xml"/><Relationship Id="rId1" Type="http://schemas.openxmlformats.org/officeDocument/2006/relationships/slideLayout" Target="../slideLayouts/slideLayout5.xml"/><Relationship Id="rId5" Type="http://schemas.openxmlformats.org/officeDocument/2006/relationships/image" Target="../media/image184.png"/><Relationship Id="rId4" Type="http://schemas.openxmlformats.org/officeDocument/2006/relationships/image" Target="../media/image90.png"/></Relationships>
</file>

<file path=ppt/slides/_rels/slide41.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image" Target="../media/image113.png"/><Relationship Id="rId1" Type="http://schemas.openxmlformats.org/officeDocument/2006/relationships/slideLayout" Target="../slideLayouts/slideLayout5.xml"/><Relationship Id="rId4" Type="http://schemas.openxmlformats.org/officeDocument/2006/relationships/image" Target="../media/image90.png"/></Relationships>
</file>

<file path=ppt/slides/_rels/slide42.xml.rels><?xml version="1.0" encoding="UTF-8" standalone="yes"?>
<Relationships xmlns="http://schemas.openxmlformats.org/package/2006/relationships"><Relationship Id="rId8" Type="http://schemas.openxmlformats.org/officeDocument/2006/relationships/image" Target="../media/image190.jpeg"/><Relationship Id="rId3" Type="http://schemas.openxmlformats.org/officeDocument/2006/relationships/image" Target="../media/image186.jpeg"/><Relationship Id="rId7" Type="http://schemas.openxmlformats.org/officeDocument/2006/relationships/image" Target="../media/image189.png"/><Relationship Id="rId2" Type="http://schemas.openxmlformats.org/officeDocument/2006/relationships/image" Target="../media/image90.png"/><Relationship Id="rId1" Type="http://schemas.openxmlformats.org/officeDocument/2006/relationships/slideLayout" Target="../slideLayouts/slideLayout5.xml"/><Relationship Id="rId6" Type="http://schemas.openxmlformats.org/officeDocument/2006/relationships/image" Target="../media/image188.png"/><Relationship Id="rId5" Type="http://schemas.openxmlformats.org/officeDocument/2006/relationships/image" Target="../media/image166.jpeg"/><Relationship Id="rId4" Type="http://schemas.openxmlformats.org/officeDocument/2006/relationships/image" Target="../media/image187.jpeg"/></Relationships>
</file>

<file path=ppt/slides/_rels/slide43.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12.xml"/></Relationships>
</file>

<file path=ppt/slides/_rels/slide44.xml.rels><?xml version="1.0" encoding="UTF-8" standalone="yes"?>
<Relationships xmlns="http://schemas.openxmlformats.org/package/2006/relationships"><Relationship Id="rId8" Type="http://schemas.openxmlformats.org/officeDocument/2006/relationships/image" Target="../media/image29.png"/><Relationship Id="rId13" Type="http://schemas.openxmlformats.org/officeDocument/2006/relationships/image" Target="../media/image34.jpeg"/><Relationship Id="rId3" Type="http://schemas.openxmlformats.org/officeDocument/2006/relationships/image" Target="../media/image16.png"/><Relationship Id="rId7" Type="http://schemas.openxmlformats.org/officeDocument/2006/relationships/image" Target="../media/image28.png"/><Relationship Id="rId12" Type="http://schemas.openxmlformats.org/officeDocument/2006/relationships/image" Target="../media/image33.png"/><Relationship Id="rId2" Type="http://schemas.openxmlformats.org/officeDocument/2006/relationships/image" Target="../media/image90.png"/><Relationship Id="rId1" Type="http://schemas.openxmlformats.org/officeDocument/2006/relationships/slideLayout" Target="../slideLayouts/slideLayout12.xml"/><Relationship Id="rId6" Type="http://schemas.openxmlformats.org/officeDocument/2006/relationships/image" Target="../media/image27.png"/><Relationship Id="rId11" Type="http://schemas.openxmlformats.org/officeDocument/2006/relationships/image" Target="../media/image32.jpeg"/><Relationship Id="rId5" Type="http://schemas.openxmlformats.org/officeDocument/2006/relationships/image" Target="../media/image26.png"/><Relationship Id="rId10" Type="http://schemas.openxmlformats.org/officeDocument/2006/relationships/image" Target="../media/image31.png"/><Relationship Id="rId4" Type="http://schemas.openxmlformats.org/officeDocument/2006/relationships/image" Target="../media/image25.jpeg"/><Relationship Id="rId9" Type="http://schemas.openxmlformats.org/officeDocument/2006/relationships/image" Target="../media/image30.png"/><Relationship Id="rId14" Type="http://schemas.openxmlformats.org/officeDocument/2006/relationships/image" Target="../media/image35.jpeg"/></Relationships>
</file>

<file path=ppt/slides/_rels/slide45.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1.png"/><Relationship Id="rId1" Type="http://schemas.openxmlformats.org/officeDocument/2006/relationships/slideLayout" Target="../slideLayouts/slideLayout5.xml"/><Relationship Id="rId5" Type="http://schemas.openxmlformats.org/officeDocument/2006/relationships/image" Target="../media/image90.png"/><Relationship Id="rId4" Type="http://schemas.openxmlformats.org/officeDocument/2006/relationships/image" Target="../media/image193.png"/></Relationships>
</file>

<file path=ppt/slides/_rels/slide46.xml.rels><?xml version="1.0" encoding="UTF-8" standalone="yes"?>
<Relationships xmlns="http://schemas.openxmlformats.org/package/2006/relationships"><Relationship Id="rId3" Type="http://schemas.openxmlformats.org/officeDocument/2006/relationships/image" Target="../media/image194.png"/><Relationship Id="rId7" Type="http://schemas.openxmlformats.org/officeDocument/2006/relationships/image" Target="../media/image16.png"/><Relationship Id="rId2" Type="http://schemas.openxmlformats.org/officeDocument/2006/relationships/image" Target="../media/image90.png"/><Relationship Id="rId1" Type="http://schemas.openxmlformats.org/officeDocument/2006/relationships/slideLayout" Target="../slideLayouts/slideLayout5.xml"/><Relationship Id="rId6" Type="http://schemas.openxmlformats.org/officeDocument/2006/relationships/image" Target="../media/image195.png"/><Relationship Id="rId5" Type="http://schemas.openxmlformats.org/officeDocument/2006/relationships/image" Target="../media/image154.png"/><Relationship Id="rId4" Type="http://schemas.openxmlformats.org/officeDocument/2006/relationships/image" Target="../media/image153.png"/></Relationships>
</file>

<file path=ppt/slides/_rels/slide4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90.png"/><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3" Type="http://schemas.openxmlformats.org/officeDocument/2006/relationships/image" Target="../media/image197.png"/><Relationship Id="rId7" Type="http://schemas.openxmlformats.org/officeDocument/2006/relationships/image" Target="../media/image200.png"/><Relationship Id="rId2" Type="http://schemas.openxmlformats.org/officeDocument/2006/relationships/image" Target="../media/image196.png"/><Relationship Id="rId1" Type="http://schemas.openxmlformats.org/officeDocument/2006/relationships/slideLayout" Target="../slideLayouts/slideLayout5.xml"/><Relationship Id="rId6" Type="http://schemas.openxmlformats.org/officeDocument/2006/relationships/image" Target="../media/image199.jpeg"/><Relationship Id="rId5" Type="http://schemas.openxmlformats.org/officeDocument/2006/relationships/image" Target="../media/image198.png"/><Relationship Id="rId4" Type="http://schemas.openxmlformats.org/officeDocument/2006/relationships/image" Target="../media/image90.png"/></Relationships>
</file>

<file path=ppt/slides/_rels/slide49.xml.rels><?xml version="1.0" encoding="UTF-8" standalone="yes"?>
<Relationships xmlns="http://schemas.openxmlformats.org/package/2006/relationships"><Relationship Id="rId3" Type="http://schemas.openxmlformats.org/officeDocument/2006/relationships/image" Target="../media/image202.png"/><Relationship Id="rId7" Type="http://schemas.openxmlformats.org/officeDocument/2006/relationships/image" Target="../media/image205.png"/><Relationship Id="rId2" Type="http://schemas.openxmlformats.org/officeDocument/2006/relationships/image" Target="../media/image201.png"/><Relationship Id="rId1" Type="http://schemas.openxmlformats.org/officeDocument/2006/relationships/slideLayout" Target="../slideLayouts/slideLayout5.xml"/><Relationship Id="rId6" Type="http://schemas.openxmlformats.org/officeDocument/2006/relationships/image" Target="../media/image204.png"/><Relationship Id="rId5" Type="http://schemas.openxmlformats.org/officeDocument/2006/relationships/image" Target="../media/image203.png"/><Relationship Id="rId4" Type="http://schemas.openxmlformats.org/officeDocument/2006/relationships/image" Target="../media/image90.png"/></Relationships>
</file>

<file path=ppt/slides/_rels/slide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xml"/><Relationship Id="rId1" Type="http://schemas.openxmlformats.org/officeDocument/2006/relationships/slideLayout" Target="../slideLayouts/slideLayout13.xml"/><Relationship Id="rId6" Type="http://schemas.openxmlformats.org/officeDocument/2006/relationships/image" Target="../media/image36.png"/><Relationship Id="rId5" Type="http://schemas.microsoft.com/office/2007/relationships/hdphoto" Target="../media/hdphoto1.wdp"/><Relationship Id="rId4" Type="http://schemas.openxmlformats.org/officeDocument/2006/relationships/image" Target="../media/image81.png"/></Relationships>
</file>

<file path=ppt/slides/_rels/slide50.xml.rels><?xml version="1.0" encoding="UTF-8" standalone="yes"?>
<Relationships xmlns="http://schemas.openxmlformats.org/package/2006/relationships"><Relationship Id="rId8" Type="http://schemas.openxmlformats.org/officeDocument/2006/relationships/image" Target="../media/image209.png"/><Relationship Id="rId3" Type="http://schemas.openxmlformats.org/officeDocument/2006/relationships/image" Target="../media/image90.png"/><Relationship Id="rId7" Type="http://schemas.openxmlformats.org/officeDocument/2006/relationships/image" Target="../media/image13.png"/><Relationship Id="rId2" Type="http://schemas.openxmlformats.org/officeDocument/2006/relationships/image" Target="../media/image201.png"/><Relationship Id="rId1" Type="http://schemas.openxmlformats.org/officeDocument/2006/relationships/slideLayout" Target="../slideLayouts/slideLayout5.xml"/><Relationship Id="rId6" Type="http://schemas.openxmlformats.org/officeDocument/2006/relationships/image" Target="../media/image208.png"/><Relationship Id="rId5" Type="http://schemas.openxmlformats.org/officeDocument/2006/relationships/image" Target="../media/image207.png"/><Relationship Id="rId4" Type="http://schemas.openxmlformats.org/officeDocument/2006/relationships/image" Target="../media/image206.png"/><Relationship Id="rId9" Type="http://schemas.openxmlformats.org/officeDocument/2006/relationships/image" Target="../media/image16.png"/></Relationships>
</file>

<file path=ppt/slides/_rels/slide51.xml.rels><?xml version="1.0" encoding="UTF-8" standalone="yes"?>
<Relationships xmlns="http://schemas.openxmlformats.org/package/2006/relationships"><Relationship Id="rId8" Type="http://schemas.openxmlformats.org/officeDocument/2006/relationships/image" Target="../media/image64.png"/><Relationship Id="rId13" Type="http://schemas.openxmlformats.org/officeDocument/2006/relationships/slide" Target="slide64.xml"/><Relationship Id="rId18" Type="http://schemas.openxmlformats.org/officeDocument/2006/relationships/slide" Target="slide73.xml"/><Relationship Id="rId3" Type="http://schemas.openxmlformats.org/officeDocument/2006/relationships/image" Target="../media/image211.jpeg"/><Relationship Id="rId7" Type="http://schemas.openxmlformats.org/officeDocument/2006/relationships/image" Target="../media/image213.png"/><Relationship Id="rId12" Type="http://schemas.openxmlformats.org/officeDocument/2006/relationships/slide" Target="slide61.xml"/><Relationship Id="rId17" Type="http://schemas.openxmlformats.org/officeDocument/2006/relationships/slide" Target="slide71.xml"/><Relationship Id="rId2" Type="http://schemas.openxmlformats.org/officeDocument/2006/relationships/image" Target="../media/image210.jpeg"/><Relationship Id="rId16" Type="http://schemas.openxmlformats.org/officeDocument/2006/relationships/slide" Target="slide68.xml"/><Relationship Id="rId1" Type="http://schemas.openxmlformats.org/officeDocument/2006/relationships/slideLayout" Target="../slideLayouts/slideLayout5.xml"/><Relationship Id="rId6" Type="http://schemas.openxmlformats.org/officeDocument/2006/relationships/image" Target="../media/image7.png"/><Relationship Id="rId11" Type="http://schemas.openxmlformats.org/officeDocument/2006/relationships/slide" Target="slide53.xml"/><Relationship Id="rId5" Type="http://schemas.openxmlformats.org/officeDocument/2006/relationships/image" Target="../media/image6.png"/><Relationship Id="rId15" Type="http://schemas.openxmlformats.org/officeDocument/2006/relationships/slide" Target="slide66.xml"/><Relationship Id="rId10" Type="http://schemas.openxmlformats.org/officeDocument/2006/relationships/slide" Target="slide51.xml"/><Relationship Id="rId19" Type="http://schemas.openxmlformats.org/officeDocument/2006/relationships/slide" Target="slide75.xml"/><Relationship Id="rId4" Type="http://schemas.openxmlformats.org/officeDocument/2006/relationships/image" Target="../media/image212.jpeg"/><Relationship Id="rId9" Type="http://schemas.openxmlformats.org/officeDocument/2006/relationships/image" Target="../media/image3.png"/><Relationship Id="rId14" Type="http://schemas.openxmlformats.org/officeDocument/2006/relationships/slide" Target="slide65.xml"/></Relationships>
</file>

<file path=ppt/slides/_rels/slide5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51.xml"/><Relationship Id="rId18" Type="http://schemas.openxmlformats.org/officeDocument/2006/relationships/slide" Target="slide66.xml"/><Relationship Id="rId3" Type="http://schemas.openxmlformats.org/officeDocument/2006/relationships/image" Target="../media/image211.jpeg"/><Relationship Id="rId21" Type="http://schemas.openxmlformats.org/officeDocument/2006/relationships/slide" Target="slide73.xml"/><Relationship Id="rId7" Type="http://schemas.openxmlformats.org/officeDocument/2006/relationships/image" Target="../media/image216.jpeg"/><Relationship Id="rId12" Type="http://schemas.openxmlformats.org/officeDocument/2006/relationships/image" Target="../media/image3.png"/><Relationship Id="rId17" Type="http://schemas.openxmlformats.org/officeDocument/2006/relationships/slide" Target="slide65.xml"/><Relationship Id="rId2" Type="http://schemas.openxmlformats.org/officeDocument/2006/relationships/image" Target="../media/image210.jpeg"/><Relationship Id="rId16" Type="http://schemas.openxmlformats.org/officeDocument/2006/relationships/slide" Target="slide64.xml"/><Relationship Id="rId20" Type="http://schemas.openxmlformats.org/officeDocument/2006/relationships/slide" Target="slide71.xml"/><Relationship Id="rId1" Type="http://schemas.openxmlformats.org/officeDocument/2006/relationships/slideLayout" Target="../slideLayouts/slideLayout5.xml"/><Relationship Id="rId6" Type="http://schemas.openxmlformats.org/officeDocument/2006/relationships/image" Target="../media/image215.jpeg"/><Relationship Id="rId11" Type="http://schemas.openxmlformats.org/officeDocument/2006/relationships/image" Target="../media/image64.png"/><Relationship Id="rId5" Type="http://schemas.openxmlformats.org/officeDocument/2006/relationships/image" Target="../media/image214.jpeg"/><Relationship Id="rId15" Type="http://schemas.openxmlformats.org/officeDocument/2006/relationships/slide" Target="slide61.xml"/><Relationship Id="rId10" Type="http://schemas.openxmlformats.org/officeDocument/2006/relationships/image" Target="../media/image213.png"/><Relationship Id="rId19" Type="http://schemas.openxmlformats.org/officeDocument/2006/relationships/slide" Target="slide68.xml"/><Relationship Id="rId4" Type="http://schemas.openxmlformats.org/officeDocument/2006/relationships/image" Target="../media/image212.jpeg"/><Relationship Id="rId9" Type="http://schemas.openxmlformats.org/officeDocument/2006/relationships/image" Target="../media/image7.png"/><Relationship Id="rId14" Type="http://schemas.openxmlformats.org/officeDocument/2006/relationships/slide" Target="slide53.xml"/><Relationship Id="rId22" Type="http://schemas.openxmlformats.org/officeDocument/2006/relationships/slide" Target="slide75.xml"/></Relationships>
</file>

<file path=ppt/slides/_rels/slide53.xml.rels><?xml version="1.0" encoding="UTF-8" standalone="yes"?>
<Relationships xmlns="http://schemas.openxmlformats.org/package/2006/relationships"><Relationship Id="rId8" Type="http://schemas.openxmlformats.org/officeDocument/2006/relationships/slide" Target="slide68.xml"/><Relationship Id="rId3" Type="http://schemas.openxmlformats.org/officeDocument/2006/relationships/slide" Target="slide53.xml"/><Relationship Id="rId7" Type="http://schemas.openxmlformats.org/officeDocument/2006/relationships/slide" Target="slide66.xml"/><Relationship Id="rId2" Type="http://schemas.openxmlformats.org/officeDocument/2006/relationships/slide" Target="slide51.xml"/><Relationship Id="rId1" Type="http://schemas.openxmlformats.org/officeDocument/2006/relationships/slideLayout" Target="../slideLayouts/slideLayout11.xml"/><Relationship Id="rId6" Type="http://schemas.openxmlformats.org/officeDocument/2006/relationships/slide" Target="slide65.xml"/><Relationship Id="rId11" Type="http://schemas.openxmlformats.org/officeDocument/2006/relationships/slide" Target="slide75.xml"/><Relationship Id="rId5" Type="http://schemas.openxmlformats.org/officeDocument/2006/relationships/slide" Target="slide64.xml"/><Relationship Id="rId10" Type="http://schemas.openxmlformats.org/officeDocument/2006/relationships/slide" Target="slide73.xml"/><Relationship Id="rId4" Type="http://schemas.openxmlformats.org/officeDocument/2006/relationships/slide" Target="slide61.xml"/><Relationship Id="rId9" Type="http://schemas.openxmlformats.org/officeDocument/2006/relationships/slide" Target="slide71.xml"/></Relationships>
</file>

<file path=ppt/slides/_rels/slide54.xml.rels><?xml version="1.0" encoding="UTF-8" standalone="yes"?>
<Relationships xmlns="http://schemas.openxmlformats.org/package/2006/relationships"><Relationship Id="rId8" Type="http://schemas.openxmlformats.org/officeDocument/2006/relationships/slide" Target="slide66.xml"/><Relationship Id="rId3" Type="http://schemas.openxmlformats.org/officeDocument/2006/relationships/slide" Target="slide51.xml"/><Relationship Id="rId7" Type="http://schemas.openxmlformats.org/officeDocument/2006/relationships/slide" Target="slide65.xml"/><Relationship Id="rId12" Type="http://schemas.openxmlformats.org/officeDocument/2006/relationships/slide" Target="slide75.xml"/><Relationship Id="rId2" Type="http://schemas.openxmlformats.org/officeDocument/2006/relationships/image" Target="../media/image217.png"/><Relationship Id="rId1" Type="http://schemas.openxmlformats.org/officeDocument/2006/relationships/slideLayout" Target="../slideLayouts/slideLayout11.xml"/><Relationship Id="rId6" Type="http://schemas.openxmlformats.org/officeDocument/2006/relationships/slide" Target="slide64.xml"/><Relationship Id="rId11" Type="http://schemas.openxmlformats.org/officeDocument/2006/relationships/slide" Target="slide73.xml"/><Relationship Id="rId5" Type="http://schemas.openxmlformats.org/officeDocument/2006/relationships/slide" Target="slide61.xml"/><Relationship Id="rId10" Type="http://schemas.openxmlformats.org/officeDocument/2006/relationships/slide" Target="slide71.xml"/><Relationship Id="rId4" Type="http://schemas.openxmlformats.org/officeDocument/2006/relationships/slide" Target="slide53.xml"/><Relationship Id="rId9" Type="http://schemas.openxmlformats.org/officeDocument/2006/relationships/slide" Target="slide68.xml"/></Relationships>
</file>

<file path=ppt/slides/_rels/slide55.xml.rels><?xml version="1.0" encoding="UTF-8" standalone="yes"?>
<Relationships xmlns="http://schemas.openxmlformats.org/package/2006/relationships"><Relationship Id="rId8" Type="http://schemas.openxmlformats.org/officeDocument/2006/relationships/slide" Target="slide64.xml"/><Relationship Id="rId13" Type="http://schemas.openxmlformats.org/officeDocument/2006/relationships/slide" Target="slide73.xml"/><Relationship Id="rId3" Type="http://schemas.openxmlformats.org/officeDocument/2006/relationships/image" Target="../media/image218.png"/><Relationship Id="rId7" Type="http://schemas.openxmlformats.org/officeDocument/2006/relationships/slide" Target="slide61.xml"/><Relationship Id="rId12" Type="http://schemas.openxmlformats.org/officeDocument/2006/relationships/slide" Target="slide71.xml"/><Relationship Id="rId2" Type="http://schemas.openxmlformats.org/officeDocument/2006/relationships/image" Target="../media/image217.png"/><Relationship Id="rId1" Type="http://schemas.openxmlformats.org/officeDocument/2006/relationships/slideLayout" Target="../slideLayouts/slideLayout11.xml"/><Relationship Id="rId6" Type="http://schemas.openxmlformats.org/officeDocument/2006/relationships/slide" Target="slide53.xml"/><Relationship Id="rId11" Type="http://schemas.openxmlformats.org/officeDocument/2006/relationships/slide" Target="slide68.xml"/><Relationship Id="rId5" Type="http://schemas.openxmlformats.org/officeDocument/2006/relationships/slide" Target="slide51.xml"/><Relationship Id="rId10" Type="http://schemas.openxmlformats.org/officeDocument/2006/relationships/slide" Target="slide66.xml"/><Relationship Id="rId4" Type="http://schemas.openxmlformats.org/officeDocument/2006/relationships/image" Target="../media/image219.png"/><Relationship Id="rId9" Type="http://schemas.openxmlformats.org/officeDocument/2006/relationships/slide" Target="slide65.xml"/><Relationship Id="rId14" Type="http://schemas.openxmlformats.org/officeDocument/2006/relationships/slide" Target="slide75.xml"/></Relationships>
</file>

<file path=ppt/slides/_rels/slide56.xml.rels><?xml version="1.0" encoding="UTF-8" standalone="yes"?>
<Relationships xmlns="http://schemas.openxmlformats.org/package/2006/relationships"><Relationship Id="rId8" Type="http://schemas.openxmlformats.org/officeDocument/2006/relationships/slide" Target="slide65.xml"/><Relationship Id="rId13" Type="http://schemas.openxmlformats.org/officeDocument/2006/relationships/slide" Target="slide75.xml"/><Relationship Id="rId3" Type="http://schemas.openxmlformats.org/officeDocument/2006/relationships/image" Target="../media/image220.png"/><Relationship Id="rId7" Type="http://schemas.openxmlformats.org/officeDocument/2006/relationships/slide" Target="slide64.xml"/><Relationship Id="rId12" Type="http://schemas.openxmlformats.org/officeDocument/2006/relationships/slide" Target="slide73.xml"/><Relationship Id="rId2" Type="http://schemas.openxmlformats.org/officeDocument/2006/relationships/image" Target="../media/image16.png"/><Relationship Id="rId1" Type="http://schemas.openxmlformats.org/officeDocument/2006/relationships/slideLayout" Target="../slideLayouts/slideLayout11.xml"/><Relationship Id="rId6" Type="http://schemas.openxmlformats.org/officeDocument/2006/relationships/slide" Target="slide61.xml"/><Relationship Id="rId11" Type="http://schemas.openxmlformats.org/officeDocument/2006/relationships/slide" Target="slide71.xml"/><Relationship Id="rId5" Type="http://schemas.openxmlformats.org/officeDocument/2006/relationships/slide" Target="slide53.xml"/><Relationship Id="rId10" Type="http://schemas.openxmlformats.org/officeDocument/2006/relationships/slide" Target="slide68.xml"/><Relationship Id="rId4" Type="http://schemas.openxmlformats.org/officeDocument/2006/relationships/slide" Target="slide51.xml"/><Relationship Id="rId9" Type="http://schemas.openxmlformats.org/officeDocument/2006/relationships/slide" Target="slide66.xml"/></Relationships>
</file>

<file path=ppt/slides/_rels/slide57.xml.rels><?xml version="1.0" encoding="UTF-8" standalone="yes"?>
<Relationships xmlns="http://schemas.openxmlformats.org/package/2006/relationships"><Relationship Id="rId8" Type="http://schemas.openxmlformats.org/officeDocument/2006/relationships/slide" Target="slide64.xml"/><Relationship Id="rId13" Type="http://schemas.openxmlformats.org/officeDocument/2006/relationships/slide" Target="slide73.xml"/><Relationship Id="rId3" Type="http://schemas.openxmlformats.org/officeDocument/2006/relationships/image" Target="../media/image4.png"/><Relationship Id="rId7" Type="http://schemas.openxmlformats.org/officeDocument/2006/relationships/slide" Target="slide61.xml"/><Relationship Id="rId12" Type="http://schemas.openxmlformats.org/officeDocument/2006/relationships/slide" Target="slide71.xml"/><Relationship Id="rId2" Type="http://schemas.openxmlformats.org/officeDocument/2006/relationships/notesSlide" Target="../notesSlides/notesSlide24.xml"/><Relationship Id="rId1" Type="http://schemas.openxmlformats.org/officeDocument/2006/relationships/slideLayout" Target="../slideLayouts/slideLayout11.xml"/><Relationship Id="rId6" Type="http://schemas.openxmlformats.org/officeDocument/2006/relationships/slide" Target="slide53.xml"/><Relationship Id="rId11" Type="http://schemas.openxmlformats.org/officeDocument/2006/relationships/slide" Target="slide68.xml"/><Relationship Id="rId5" Type="http://schemas.openxmlformats.org/officeDocument/2006/relationships/slide" Target="slide51.xml"/><Relationship Id="rId10" Type="http://schemas.openxmlformats.org/officeDocument/2006/relationships/slide" Target="slide66.xml"/><Relationship Id="rId4" Type="http://schemas.openxmlformats.org/officeDocument/2006/relationships/image" Target="../media/image5.png"/><Relationship Id="rId9" Type="http://schemas.openxmlformats.org/officeDocument/2006/relationships/slide" Target="slide65.xml"/><Relationship Id="rId14" Type="http://schemas.openxmlformats.org/officeDocument/2006/relationships/slide" Target="slide75.xml"/></Relationships>
</file>

<file path=ppt/slides/_rels/slide58.xml.rels><?xml version="1.0" encoding="UTF-8" standalone="yes"?>
<Relationships xmlns="http://schemas.openxmlformats.org/package/2006/relationships"><Relationship Id="rId8" Type="http://schemas.openxmlformats.org/officeDocument/2006/relationships/slide" Target="slide61.xml"/><Relationship Id="rId13" Type="http://schemas.openxmlformats.org/officeDocument/2006/relationships/slide" Target="slide71.xml"/><Relationship Id="rId3" Type="http://schemas.openxmlformats.org/officeDocument/2006/relationships/image" Target="../media/image4.png"/><Relationship Id="rId7" Type="http://schemas.openxmlformats.org/officeDocument/2006/relationships/slide" Target="slide53.xml"/><Relationship Id="rId12" Type="http://schemas.openxmlformats.org/officeDocument/2006/relationships/slide" Target="slide68.xml"/><Relationship Id="rId2" Type="http://schemas.openxmlformats.org/officeDocument/2006/relationships/notesSlide" Target="../notesSlides/notesSlide25.xml"/><Relationship Id="rId1" Type="http://schemas.openxmlformats.org/officeDocument/2006/relationships/slideLayout" Target="../slideLayouts/slideLayout11.xml"/><Relationship Id="rId6" Type="http://schemas.openxmlformats.org/officeDocument/2006/relationships/slide" Target="slide51.xml"/><Relationship Id="rId11" Type="http://schemas.openxmlformats.org/officeDocument/2006/relationships/slide" Target="slide66.xml"/><Relationship Id="rId5" Type="http://schemas.openxmlformats.org/officeDocument/2006/relationships/image" Target="../media/image16.png"/><Relationship Id="rId15" Type="http://schemas.openxmlformats.org/officeDocument/2006/relationships/slide" Target="slide75.xml"/><Relationship Id="rId10" Type="http://schemas.openxmlformats.org/officeDocument/2006/relationships/slide" Target="slide65.xml"/><Relationship Id="rId4" Type="http://schemas.openxmlformats.org/officeDocument/2006/relationships/image" Target="../media/image5.png"/><Relationship Id="rId9" Type="http://schemas.openxmlformats.org/officeDocument/2006/relationships/slide" Target="slide64.xml"/><Relationship Id="rId14" Type="http://schemas.openxmlformats.org/officeDocument/2006/relationships/slide" Target="slide73.xml"/></Relationships>
</file>

<file path=ppt/slides/_rels/slide59.xml.rels><?xml version="1.0" encoding="UTF-8" standalone="yes"?>
<Relationships xmlns="http://schemas.openxmlformats.org/package/2006/relationships"><Relationship Id="rId8" Type="http://schemas.openxmlformats.org/officeDocument/2006/relationships/slide" Target="slide53.xml"/><Relationship Id="rId13" Type="http://schemas.openxmlformats.org/officeDocument/2006/relationships/slide" Target="slide68.xml"/><Relationship Id="rId3" Type="http://schemas.openxmlformats.org/officeDocument/2006/relationships/image" Target="../media/image221.png"/><Relationship Id="rId7" Type="http://schemas.openxmlformats.org/officeDocument/2006/relationships/slide" Target="slide51.xml"/><Relationship Id="rId12" Type="http://schemas.openxmlformats.org/officeDocument/2006/relationships/slide" Target="slide66.xml"/><Relationship Id="rId2" Type="http://schemas.openxmlformats.org/officeDocument/2006/relationships/notesSlide" Target="../notesSlides/notesSlide26.xml"/><Relationship Id="rId16" Type="http://schemas.openxmlformats.org/officeDocument/2006/relationships/slide" Target="slide75.xml"/><Relationship Id="rId1" Type="http://schemas.openxmlformats.org/officeDocument/2006/relationships/slideLayout" Target="../slideLayouts/slideLayout11.xml"/><Relationship Id="rId6" Type="http://schemas.openxmlformats.org/officeDocument/2006/relationships/image" Target="../media/image16.png"/><Relationship Id="rId11" Type="http://schemas.openxmlformats.org/officeDocument/2006/relationships/slide" Target="slide65.xml"/><Relationship Id="rId5" Type="http://schemas.openxmlformats.org/officeDocument/2006/relationships/image" Target="../media/image223.png"/><Relationship Id="rId15" Type="http://schemas.openxmlformats.org/officeDocument/2006/relationships/slide" Target="slide73.xml"/><Relationship Id="rId10" Type="http://schemas.openxmlformats.org/officeDocument/2006/relationships/slide" Target="slide64.xml"/><Relationship Id="rId4" Type="http://schemas.openxmlformats.org/officeDocument/2006/relationships/image" Target="../media/image222.png"/><Relationship Id="rId9" Type="http://schemas.openxmlformats.org/officeDocument/2006/relationships/slide" Target="slide61.xml"/><Relationship Id="rId14" Type="http://schemas.openxmlformats.org/officeDocument/2006/relationships/slide" Target="slide71.xml"/></Relationships>
</file>

<file path=ppt/slides/_rels/slide6.xml.rels><?xml version="1.0" encoding="UTF-8" standalone="yes"?>
<Relationships xmlns="http://schemas.openxmlformats.org/package/2006/relationships"><Relationship Id="rId8" Type="http://schemas.openxmlformats.org/officeDocument/2006/relationships/image" Target="../media/image87.jpeg"/><Relationship Id="rId13" Type="http://schemas.openxmlformats.org/officeDocument/2006/relationships/image" Target="../media/image91.jpeg"/><Relationship Id="rId3" Type="http://schemas.openxmlformats.org/officeDocument/2006/relationships/image" Target="../media/image83.png"/><Relationship Id="rId7" Type="http://schemas.openxmlformats.org/officeDocument/2006/relationships/image" Target="../media/image86.png"/><Relationship Id="rId12" Type="http://schemas.openxmlformats.org/officeDocument/2006/relationships/image" Target="../media/image90.png"/><Relationship Id="rId2" Type="http://schemas.openxmlformats.org/officeDocument/2006/relationships/image" Target="../media/image82.png"/><Relationship Id="rId16" Type="http://schemas.openxmlformats.org/officeDocument/2006/relationships/image" Target="../media/image94.png"/><Relationship Id="rId1" Type="http://schemas.openxmlformats.org/officeDocument/2006/relationships/slideLayout" Target="../slideLayouts/slideLayout5.xml"/><Relationship Id="rId6" Type="http://schemas.openxmlformats.org/officeDocument/2006/relationships/image" Target="../media/image85.jpeg"/><Relationship Id="rId11" Type="http://schemas.microsoft.com/office/2007/relationships/hdphoto" Target="../media/hdphoto3.wdp"/><Relationship Id="rId5" Type="http://schemas.microsoft.com/office/2007/relationships/hdphoto" Target="../media/hdphoto2.wdp"/><Relationship Id="rId15" Type="http://schemas.openxmlformats.org/officeDocument/2006/relationships/image" Target="../media/image93.png"/><Relationship Id="rId10" Type="http://schemas.openxmlformats.org/officeDocument/2006/relationships/image" Target="../media/image89.png"/><Relationship Id="rId4" Type="http://schemas.openxmlformats.org/officeDocument/2006/relationships/image" Target="../media/image84.png"/><Relationship Id="rId9" Type="http://schemas.openxmlformats.org/officeDocument/2006/relationships/image" Target="../media/image88.png"/><Relationship Id="rId14" Type="http://schemas.openxmlformats.org/officeDocument/2006/relationships/image" Target="../media/image92.jpeg"/></Relationships>
</file>

<file path=ppt/slides/_rels/slide60.xml.rels><?xml version="1.0" encoding="UTF-8" standalone="yes"?>
<Relationships xmlns="http://schemas.openxmlformats.org/package/2006/relationships"><Relationship Id="rId8" Type="http://schemas.openxmlformats.org/officeDocument/2006/relationships/slide" Target="slide65.xml"/><Relationship Id="rId13" Type="http://schemas.openxmlformats.org/officeDocument/2006/relationships/slide" Target="slide75.xml"/><Relationship Id="rId18" Type="http://schemas.openxmlformats.org/officeDocument/2006/relationships/image" Target="../media/image225.png"/><Relationship Id="rId3" Type="http://schemas.openxmlformats.org/officeDocument/2006/relationships/image" Target="../media/image16.png"/><Relationship Id="rId21" Type="http://schemas.openxmlformats.org/officeDocument/2006/relationships/image" Target="../media/image228.png"/><Relationship Id="rId7" Type="http://schemas.openxmlformats.org/officeDocument/2006/relationships/slide" Target="slide64.xml"/><Relationship Id="rId12" Type="http://schemas.openxmlformats.org/officeDocument/2006/relationships/slide" Target="slide73.xml"/><Relationship Id="rId17" Type="http://schemas.openxmlformats.org/officeDocument/2006/relationships/image" Target="../media/image224.png"/><Relationship Id="rId2" Type="http://schemas.openxmlformats.org/officeDocument/2006/relationships/notesSlide" Target="../notesSlides/notesSlide27.xml"/><Relationship Id="rId16" Type="http://schemas.openxmlformats.org/officeDocument/2006/relationships/image" Target="../media/image223.png"/><Relationship Id="rId20" Type="http://schemas.openxmlformats.org/officeDocument/2006/relationships/image" Target="../media/image227.png"/><Relationship Id="rId1" Type="http://schemas.openxmlformats.org/officeDocument/2006/relationships/slideLayout" Target="../slideLayouts/slideLayout11.xml"/><Relationship Id="rId6" Type="http://schemas.openxmlformats.org/officeDocument/2006/relationships/slide" Target="slide61.xml"/><Relationship Id="rId11" Type="http://schemas.openxmlformats.org/officeDocument/2006/relationships/slide" Target="slide71.xml"/><Relationship Id="rId24" Type="http://schemas.openxmlformats.org/officeDocument/2006/relationships/image" Target="../media/image231.png"/><Relationship Id="rId5" Type="http://schemas.openxmlformats.org/officeDocument/2006/relationships/slide" Target="slide53.xml"/><Relationship Id="rId15" Type="http://schemas.openxmlformats.org/officeDocument/2006/relationships/image" Target="../media/image222.png"/><Relationship Id="rId23" Type="http://schemas.openxmlformats.org/officeDocument/2006/relationships/image" Target="../media/image230.png"/><Relationship Id="rId10" Type="http://schemas.openxmlformats.org/officeDocument/2006/relationships/slide" Target="slide68.xml"/><Relationship Id="rId19" Type="http://schemas.openxmlformats.org/officeDocument/2006/relationships/image" Target="../media/image226.png"/><Relationship Id="rId4" Type="http://schemas.openxmlformats.org/officeDocument/2006/relationships/slide" Target="slide51.xml"/><Relationship Id="rId9" Type="http://schemas.openxmlformats.org/officeDocument/2006/relationships/slide" Target="slide66.xml"/><Relationship Id="rId14" Type="http://schemas.openxmlformats.org/officeDocument/2006/relationships/image" Target="../media/image221.png"/><Relationship Id="rId22" Type="http://schemas.openxmlformats.org/officeDocument/2006/relationships/image" Target="../media/image229.png"/></Relationships>
</file>

<file path=ppt/slides/_rels/slide61.xml.rels><?xml version="1.0" encoding="UTF-8" standalone="yes"?>
<Relationships xmlns="http://schemas.openxmlformats.org/package/2006/relationships"><Relationship Id="rId8" Type="http://schemas.openxmlformats.org/officeDocument/2006/relationships/slide" Target="slide51.xml"/><Relationship Id="rId13" Type="http://schemas.openxmlformats.org/officeDocument/2006/relationships/slide" Target="slide66.xml"/><Relationship Id="rId18" Type="http://schemas.openxmlformats.org/officeDocument/2006/relationships/image" Target="../media/image232.png"/><Relationship Id="rId3" Type="http://schemas.openxmlformats.org/officeDocument/2006/relationships/image" Target="../media/image6.png"/><Relationship Id="rId7" Type="http://schemas.openxmlformats.org/officeDocument/2006/relationships/image" Target="../media/image49.png"/><Relationship Id="rId12" Type="http://schemas.openxmlformats.org/officeDocument/2006/relationships/slide" Target="slide65.xml"/><Relationship Id="rId17" Type="http://schemas.openxmlformats.org/officeDocument/2006/relationships/slide" Target="slide75.xml"/><Relationship Id="rId2" Type="http://schemas.openxmlformats.org/officeDocument/2006/relationships/image" Target="../media/image3.png"/><Relationship Id="rId16" Type="http://schemas.openxmlformats.org/officeDocument/2006/relationships/slide" Target="slide73.xml"/><Relationship Id="rId1" Type="http://schemas.openxmlformats.org/officeDocument/2006/relationships/slideLayout" Target="../slideLayouts/slideLayout5.xml"/><Relationship Id="rId6" Type="http://schemas.openxmlformats.org/officeDocument/2006/relationships/image" Target="../media/image5.png"/><Relationship Id="rId11" Type="http://schemas.openxmlformats.org/officeDocument/2006/relationships/slide" Target="slide64.xml"/><Relationship Id="rId5" Type="http://schemas.openxmlformats.org/officeDocument/2006/relationships/image" Target="../media/image4.png"/><Relationship Id="rId15" Type="http://schemas.openxmlformats.org/officeDocument/2006/relationships/slide" Target="slide71.xml"/><Relationship Id="rId10" Type="http://schemas.openxmlformats.org/officeDocument/2006/relationships/slide" Target="slide61.xml"/><Relationship Id="rId4" Type="http://schemas.openxmlformats.org/officeDocument/2006/relationships/image" Target="../media/image7.png"/><Relationship Id="rId9" Type="http://schemas.openxmlformats.org/officeDocument/2006/relationships/slide" Target="slide53.xml"/><Relationship Id="rId14" Type="http://schemas.openxmlformats.org/officeDocument/2006/relationships/slide" Target="slide68.xml"/></Relationships>
</file>

<file path=ppt/slides/_rels/slide62.xml.rels><?xml version="1.0" encoding="UTF-8" standalone="yes"?>
<Relationships xmlns="http://schemas.openxmlformats.org/package/2006/relationships"><Relationship Id="rId8" Type="http://schemas.openxmlformats.org/officeDocument/2006/relationships/slide" Target="slide68.xml"/><Relationship Id="rId3" Type="http://schemas.openxmlformats.org/officeDocument/2006/relationships/slide" Target="slide53.xml"/><Relationship Id="rId7" Type="http://schemas.openxmlformats.org/officeDocument/2006/relationships/slide" Target="slide66.xml"/><Relationship Id="rId12" Type="http://schemas.openxmlformats.org/officeDocument/2006/relationships/image" Target="../media/image232.png"/><Relationship Id="rId2" Type="http://schemas.openxmlformats.org/officeDocument/2006/relationships/slide" Target="slide51.xml"/><Relationship Id="rId1" Type="http://schemas.openxmlformats.org/officeDocument/2006/relationships/slideLayout" Target="../slideLayouts/slideLayout18.xml"/><Relationship Id="rId6" Type="http://schemas.openxmlformats.org/officeDocument/2006/relationships/slide" Target="slide65.xml"/><Relationship Id="rId11" Type="http://schemas.openxmlformats.org/officeDocument/2006/relationships/slide" Target="slide75.xml"/><Relationship Id="rId5" Type="http://schemas.openxmlformats.org/officeDocument/2006/relationships/slide" Target="slide64.xml"/><Relationship Id="rId10" Type="http://schemas.openxmlformats.org/officeDocument/2006/relationships/slide" Target="slide73.xml"/><Relationship Id="rId4" Type="http://schemas.openxmlformats.org/officeDocument/2006/relationships/slide" Target="slide61.xml"/><Relationship Id="rId9" Type="http://schemas.openxmlformats.org/officeDocument/2006/relationships/slide" Target="slide71.xml"/></Relationships>
</file>

<file path=ppt/slides/_rels/slide63.xml.rels><?xml version="1.0" encoding="UTF-8" standalone="yes"?>
<Relationships xmlns="http://schemas.openxmlformats.org/package/2006/relationships"><Relationship Id="rId8" Type="http://schemas.openxmlformats.org/officeDocument/2006/relationships/slide" Target="slide68.xml"/><Relationship Id="rId3" Type="http://schemas.openxmlformats.org/officeDocument/2006/relationships/slide" Target="slide53.xml"/><Relationship Id="rId7" Type="http://schemas.openxmlformats.org/officeDocument/2006/relationships/slide" Target="slide66.xml"/><Relationship Id="rId12" Type="http://schemas.openxmlformats.org/officeDocument/2006/relationships/image" Target="../media/image232.png"/><Relationship Id="rId2" Type="http://schemas.openxmlformats.org/officeDocument/2006/relationships/slide" Target="slide51.xml"/><Relationship Id="rId1" Type="http://schemas.openxmlformats.org/officeDocument/2006/relationships/slideLayout" Target="../slideLayouts/slideLayout18.xml"/><Relationship Id="rId6" Type="http://schemas.openxmlformats.org/officeDocument/2006/relationships/slide" Target="slide65.xml"/><Relationship Id="rId11" Type="http://schemas.openxmlformats.org/officeDocument/2006/relationships/slide" Target="slide75.xml"/><Relationship Id="rId5" Type="http://schemas.openxmlformats.org/officeDocument/2006/relationships/slide" Target="slide64.xml"/><Relationship Id="rId10" Type="http://schemas.openxmlformats.org/officeDocument/2006/relationships/slide" Target="slide73.xml"/><Relationship Id="rId4" Type="http://schemas.openxmlformats.org/officeDocument/2006/relationships/slide" Target="slide61.xml"/><Relationship Id="rId9" Type="http://schemas.openxmlformats.org/officeDocument/2006/relationships/slide" Target="slide71.xml"/></Relationships>
</file>

<file path=ppt/slides/_rels/slide64.xml.rels><?xml version="1.0" encoding="UTF-8" standalone="yes"?>
<Relationships xmlns="http://schemas.openxmlformats.org/package/2006/relationships"><Relationship Id="rId8" Type="http://schemas.openxmlformats.org/officeDocument/2006/relationships/slide" Target="slide61.xml"/><Relationship Id="rId13" Type="http://schemas.openxmlformats.org/officeDocument/2006/relationships/slide" Target="slide71.xml"/><Relationship Id="rId3" Type="http://schemas.openxmlformats.org/officeDocument/2006/relationships/image" Target="../media/image4.png"/><Relationship Id="rId7" Type="http://schemas.openxmlformats.org/officeDocument/2006/relationships/slide" Target="slide53.xml"/><Relationship Id="rId12" Type="http://schemas.openxmlformats.org/officeDocument/2006/relationships/slide" Target="slide68.xml"/><Relationship Id="rId17" Type="http://schemas.openxmlformats.org/officeDocument/2006/relationships/image" Target="../media/image7.png"/><Relationship Id="rId2" Type="http://schemas.openxmlformats.org/officeDocument/2006/relationships/notesSlide" Target="../notesSlides/notesSlide28.xml"/><Relationship Id="rId16" Type="http://schemas.openxmlformats.org/officeDocument/2006/relationships/image" Target="../media/image6.png"/><Relationship Id="rId1" Type="http://schemas.openxmlformats.org/officeDocument/2006/relationships/slideLayout" Target="../slideLayouts/slideLayout5.xml"/><Relationship Id="rId6" Type="http://schemas.openxmlformats.org/officeDocument/2006/relationships/slide" Target="slide51.xml"/><Relationship Id="rId11" Type="http://schemas.openxmlformats.org/officeDocument/2006/relationships/slide" Target="slide66.xml"/><Relationship Id="rId5" Type="http://schemas.openxmlformats.org/officeDocument/2006/relationships/image" Target="../media/image3.png"/><Relationship Id="rId15" Type="http://schemas.openxmlformats.org/officeDocument/2006/relationships/slide" Target="slide75.xml"/><Relationship Id="rId10" Type="http://schemas.openxmlformats.org/officeDocument/2006/relationships/slide" Target="slide65.xml"/><Relationship Id="rId4" Type="http://schemas.openxmlformats.org/officeDocument/2006/relationships/image" Target="../media/image5.png"/><Relationship Id="rId9" Type="http://schemas.openxmlformats.org/officeDocument/2006/relationships/slide" Target="slide64.xml"/><Relationship Id="rId14" Type="http://schemas.openxmlformats.org/officeDocument/2006/relationships/slide" Target="slide73.xml"/></Relationships>
</file>

<file path=ppt/slides/_rels/slide65.xml.rels><?xml version="1.0" encoding="UTF-8" standalone="yes"?>
<Relationships xmlns="http://schemas.openxmlformats.org/package/2006/relationships"><Relationship Id="rId8" Type="http://schemas.openxmlformats.org/officeDocument/2006/relationships/image" Target="../media/image236.png"/><Relationship Id="rId13" Type="http://schemas.openxmlformats.org/officeDocument/2006/relationships/slide" Target="slide61.xml"/><Relationship Id="rId18" Type="http://schemas.openxmlformats.org/officeDocument/2006/relationships/slide" Target="slide71.xml"/><Relationship Id="rId3" Type="http://schemas.openxmlformats.org/officeDocument/2006/relationships/image" Target="../media/image6.png"/><Relationship Id="rId21" Type="http://schemas.openxmlformats.org/officeDocument/2006/relationships/image" Target="../media/image108.png"/><Relationship Id="rId7" Type="http://schemas.openxmlformats.org/officeDocument/2006/relationships/image" Target="../media/image235.jpeg"/><Relationship Id="rId12" Type="http://schemas.openxmlformats.org/officeDocument/2006/relationships/slide" Target="slide53.xml"/><Relationship Id="rId17" Type="http://schemas.openxmlformats.org/officeDocument/2006/relationships/slide" Target="slide68.xml"/><Relationship Id="rId2" Type="http://schemas.openxmlformats.org/officeDocument/2006/relationships/image" Target="../media/image3.png"/><Relationship Id="rId16" Type="http://schemas.openxmlformats.org/officeDocument/2006/relationships/slide" Target="slide66.xml"/><Relationship Id="rId20" Type="http://schemas.openxmlformats.org/officeDocument/2006/relationships/slide" Target="slide75.xml"/><Relationship Id="rId1" Type="http://schemas.openxmlformats.org/officeDocument/2006/relationships/slideLayout" Target="../slideLayouts/slideLayout5.xml"/><Relationship Id="rId6" Type="http://schemas.openxmlformats.org/officeDocument/2006/relationships/image" Target="../media/image234.png"/><Relationship Id="rId11" Type="http://schemas.openxmlformats.org/officeDocument/2006/relationships/slide" Target="slide51.xml"/><Relationship Id="rId5" Type="http://schemas.openxmlformats.org/officeDocument/2006/relationships/image" Target="../media/image233.png"/><Relationship Id="rId15" Type="http://schemas.openxmlformats.org/officeDocument/2006/relationships/slide" Target="slide65.xml"/><Relationship Id="rId10" Type="http://schemas.openxmlformats.org/officeDocument/2006/relationships/image" Target="../media/image5.png"/><Relationship Id="rId19" Type="http://schemas.openxmlformats.org/officeDocument/2006/relationships/slide" Target="slide73.xml"/><Relationship Id="rId4" Type="http://schemas.openxmlformats.org/officeDocument/2006/relationships/image" Target="../media/image7.png"/><Relationship Id="rId9" Type="http://schemas.openxmlformats.org/officeDocument/2006/relationships/image" Target="../media/image4.png"/><Relationship Id="rId14" Type="http://schemas.openxmlformats.org/officeDocument/2006/relationships/slide" Target="slide64.xml"/><Relationship Id="rId22" Type="http://schemas.openxmlformats.org/officeDocument/2006/relationships/image" Target="../media/image64.png"/></Relationships>
</file>

<file path=ppt/slides/_rels/slide66.xml.rels><?xml version="1.0" encoding="UTF-8" standalone="yes"?>
<Relationships xmlns="http://schemas.openxmlformats.org/package/2006/relationships"><Relationship Id="rId8" Type="http://schemas.openxmlformats.org/officeDocument/2006/relationships/slide" Target="slide139.xml"/><Relationship Id="rId13" Type="http://schemas.openxmlformats.org/officeDocument/2006/relationships/slide" Target="slide64.xml"/><Relationship Id="rId18" Type="http://schemas.openxmlformats.org/officeDocument/2006/relationships/slide" Target="slide73.xml"/><Relationship Id="rId3" Type="http://schemas.openxmlformats.org/officeDocument/2006/relationships/image" Target="../media/image4.png"/><Relationship Id="rId7" Type="http://schemas.openxmlformats.org/officeDocument/2006/relationships/image" Target="../media/image237.png"/><Relationship Id="rId12" Type="http://schemas.openxmlformats.org/officeDocument/2006/relationships/slide" Target="slide61.xml"/><Relationship Id="rId17" Type="http://schemas.openxmlformats.org/officeDocument/2006/relationships/slide" Target="slide71.xml"/><Relationship Id="rId2" Type="http://schemas.openxmlformats.org/officeDocument/2006/relationships/notesSlide" Target="../notesSlides/notesSlide29.xml"/><Relationship Id="rId16" Type="http://schemas.openxmlformats.org/officeDocument/2006/relationships/slide" Target="slide68.xml"/><Relationship Id="rId20" Type="http://schemas.openxmlformats.org/officeDocument/2006/relationships/image" Target="../media/image3.png"/><Relationship Id="rId1" Type="http://schemas.openxmlformats.org/officeDocument/2006/relationships/slideLayout" Target="../slideLayouts/slideLayout5.xml"/><Relationship Id="rId6" Type="http://schemas.openxmlformats.org/officeDocument/2006/relationships/image" Target="../media/image7.png"/><Relationship Id="rId11" Type="http://schemas.openxmlformats.org/officeDocument/2006/relationships/slide" Target="slide53.xml"/><Relationship Id="rId5" Type="http://schemas.openxmlformats.org/officeDocument/2006/relationships/image" Target="../media/image6.png"/><Relationship Id="rId15" Type="http://schemas.openxmlformats.org/officeDocument/2006/relationships/slide" Target="slide66.xml"/><Relationship Id="rId10" Type="http://schemas.openxmlformats.org/officeDocument/2006/relationships/slide" Target="slide51.xml"/><Relationship Id="rId19" Type="http://schemas.openxmlformats.org/officeDocument/2006/relationships/slide" Target="slide75.xml"/><Relationship Id="rId4" Type="http://schemas.openxmlformats.org/officeDocument/2006/relationships/image" Target="../media/image5.png"/><Relationship Id="rId9" Type="http://schemas.openxmlformats.org/officeDocument/2006/relationships/image" Target="../media/image238.jpeg"/><Relationship Id="rId14" Type="http://schemas.openxmlformats.org/officeDocument/2006/relationships/slide" Target="slide65.xml"/></Relationships>
</file>

<file path=ppt/slides/_rels/slide67.xml.rels><?xml version="1.0" encoding="UTF-8" standalone="yes"?>
<Relationships xmlns="http://schemas.openxmlformats.org/package/2006/relationships"><Relationship Id="rId8" Type="http://schemas.openxmlformats.org/officeDocument/2006/relationships/slide" Target="slide68.xml"/><Relationship Id="rId13" Type="http://schemas.openxmlformats.org/officeDocument/2006/relationships/image" Target="../media/image7.png"/><Relationship Id="rId18" Type="http://schemas.openxmlformats.org/officeDocument/2006/relationships/image" Target="../media/image242.png"/><Relationship Id="rId3" Type="http://schemas.openxmlformats.org/officeDocument/2006/relationships/slide" Target="slide53.xml"/><Relationship Id="rId21" Type="http://schemas.openxmlformats.org/officeDocument/2006/relationships/image" Target="../media/image238.jpeg"/><Relationship Id="rId7" Type="http://schemas.openxmlformats.org/officeDocument/2006/relationships/slide" Target="slide66.xml"/><Relationship Id="rId12" Type="http://schemas.openxmlformats.org/officeDocument/2006/relationships/image" Target="../media/image6.png"/><Relationship Id="rId17" Type="http://schemas.microsoft.com/office/2007/relationships/hdphoto" Target="../media/hdphoto5.wdp"/><Relationship Id="rId25" Type="http://schemas.openxmlformats.org/officeDocument/2006/relationships/image" Target="../media/image3.png"/><Relationship Id="rId2" Type="http://schemas.openxmlformats.org/officeDocument/2006/relationships/slide" Target="slide51.xml"/><Relationship Id="rId16" Type="http://schemas.openxmlformats.org/officeDocument/2006/relationships/image" Target="../media/image241.png"/><Relationship Id="rId20" Type="http://schemas.openxmlformats.org/officeDocument/2006/relationships/slide" Target="slide139.xml"/><Relationship Id="rId1" Type="http://schemas.openxmlformats.org/officeDocument/2006/relationships/slideLayout" Target="../slideLayouts/slideLayout5.xml"/><Relationship Id="rId6" Type="http://schemas.openxmlformats.org/officeDocument/2006/relationships/slide" Target="slide65.xml"/><Relationship Id="rId11" Type="http://schemas.openxmlformats.org/officeDocument/2006/relationships/slide" Target="slide75.xml"/><Relationship Id="rId24" Type="http://schemas.openxmlformats.org/officeDocument/2006/relationships/image" Target="../media/image237.png"/><Relationship Id="rId5" Type="http://schemas.openxmlformats.org/officeDocument/2006/relationships/slide" Target="slide64.xml"/><Relationship Id="rId15" Type="http://schemas.openxmlformats.org/officeDocument/2006/relationships/image" Target="../media/image240.png"/><Relationship Id="rId23" Type="http://schemas.openxmlformats.org/officeDocument/2006/relationships/image" Target="../media/image5.png"/><Relationship Id="rId10" Type="http://schemas.openxmlformats.org/officeDocument/2006/relationships/slide" Target="slide73.xml"/><Relationship Id="rId19" Type="http://schemas.openxmlformats.org/officeDocument/2006/relationships/image" Target="../media/image243.jpeg"/><Relationship Id="rId4" Type="http://schemas.openxmlformats.org/officeDocument/2006/relationships/slide" Target="slide61.xml"/><Relationship Id="rId9" Type="http://schemas.openxmlformats.org/officeDocument/2006/relationships/slide" Target="slide71.xml"/><Relationship Id="rId14" Type="http://schemas.openxmlformats.org/officeDocument/2006/relationships/image" Target="../media/image239.png"/><Relationship Id="rId22" Type="http://schemas.openxmlformats.org/officeDocument/2006/relationships/image" Target="../media/image4.png"/></Relationships>
</file>

<file path=ppt/slides/_rels/slide68.xml.rels><?xml version="1.0" encoding="UTF-8" standalone="yes"?>
<Relationships xmlns="http://schemas.openxmlformats.org/package/2006/relationships"><Relationship Id="rId8" Type="http://schemas.openxmlformats.org/officeDocument/2006/relationships/image" Target="../media/image246.png"/><Relationship Id="rId13" Type="http://schemas.openxmlformats.org/officeDocument/2006/relationships/image" Target="../media/image7.png"/><Relationship Id="rId18" Type="http://schemas.openxmlformats.org/officeDocument/2006/relationships/slide" Target="slide53.xml"/><Relationship Id="rId26" Type="http://schemas.openxmlformats.org/officeDocument/2006/relationships/slide" Target="slide75.xml"/><Relationship Id="rId3" Type="http://schemas.openxmlformats.org/officeDocument/2006/relationships/slideLayout" Target="../slideLayouts/slideLayout5.xml"/><Relationship Id="rId21" Type="http://schemas.openxmlformats.org/officeDocument/2006/relationships/slide" Target="slide65.xml"/><Relationship Id="rId7" Type="http://schemas.openxmlformats.org/officeDocument/2006/relationships/image" Target="../media/image245.png"/><Relationship Id="rId12" Type="http://schemas.openxmlformats.org/officeDocument/2006/relationships/image" Target="../media/image6.png"/><Relationship Id="rId17" Type="http://schemas.openxmlformats.org/officeDocument/2006/relationships/slide" Target="slide51.xml"/><Relationship Id="rId25" Type="http://schemas.openxmlformats.org/officeDocument/2006/relationships/slide" Target="slide73.xml"/><Relationship Id="rId2" Type="http://schemas.openxmlformats.org/officeDocument/2006/relationships/video" Target="../media/media3.wmv"/><Relationship Id="rId16" Type="http://schemas.openxmlformats.org/officeDocument/2006/relationships/image" Target="../media/image238.jpeg"/><Relationship Id="rId20" Type="http://schemas.openxmlformats.org/officeDocument/2006/relationships/slide" Target="slide64.xml"/><Relationship Id="rId1" Type="http://schemas.microsoft.com/office/2007/relationships/media" Target="../media/media3.wmv"/><Relationship Id="rId6" Type="http://schemas.openxmlformats.org/officeDocument/2006/relationships/image" Target="../media/image244.png"/><Relationship Id="rId11" Type="http://schemas.microsoft.com/office/2007/relationships/hdphoto" Target="../media/hdphoto6.wdp"/><Relationship Id="rId24" Type="http://schemas.openxmlformats.org/officeDocument/2006/relationships/slide" Target="slide71.xml"/><Relationship Id="rId5" Type="http://schemas.openxmlformats.org/officeDocument/2006/relationships/image" Target="../media/image5.png"/><Relationship Id="rId15" Type="http://schemas.openxmlformats.org/officeDocument/2006/relationships/slide" Target="slide141.xml"/><Relationship Id="rId23" Type="http://schemas.openxmlformats.org/officeDocument/2006/relationships/slide" Target="slide68.xml"/><Relationship Id="rId10" Type="http://schemas.openxmlformats.org/officeDocument/2006/relationships/image" Target="../media/image248.png"/><Relationship Id="rId19" Type="http://schemas.openxmlformats.org/officeDocument/2006/relationships/slide" Target="slide61.xml"/><Relationship Id="rId4" Type="http://schemas.openxmlformats.org/officeDocument/2006/relationships/image" Target="../media/image4.png"/><Relationship Id="rId9" Type="http://schemas.openxmlformats.org/officeDocument/2006/relationships/image" Target="../media/image247.png"/><Relationship Id="rId14" Type="http://schemas.openxmlformats.org/officeDocument/2006/relationships/image" Target="../media/image249.png"/><Relationship Id="rId22" Type="http://schemas.openxmlformats.org/officeDocument/2006/relationships/slide" Target="slide66.xml"/><Relationship Id="rId27" Type="http://schemas.openxmlformats.org/officeDocument/2006/relationships/image" Target="../media/image3.png"/></Relationships>
</file>

<file path=ppt/slides/_rels/slide69.xml.rels><?xml version="1.0" encoding="UTF-8" standalone="yes"?>
<Relationships xmlns="http://schemas.openxmlformats.org/package/2006/relationships"><Relationship Id="rId8" Type="http://schemas.openxmlformats.org/officeDocument/2006/relationships/slide" Target="slide65.xml"/><Relationship Id="rId13" Type="http://schemas.openxmlformats.org/officeDocument/2006/relationships/slide" Target="slide75.xml"/><Relationship Id="rId18" Type="http://schemas.openxmlformats.org/officeDocument/2006/relationships/image" Target="../media/image248.png"/><Relationship Id="rId26" Type="http://schemas.openxmlformats.org/officeDocument/2006/relationships/image" Target="../media/image252.png"/><Relationship Id="rId3" Type="http://schemas.openxmlformats.org/officeDocument/2006/relationships/slideLayout" Target="../slideLayouts/slideLayout5.xml"/><Relationship Id="rId21" Type="http://schemas.openxmlformats.org/officeDocument/2006/relationships/image" Target="../media/image7.png"/><Relationship Id="rId7" Type="http://schemas.openxmlformats.org/officeDocument/2006/relationships/slide" Target="slide64.xml"/><Relationship Id="rId12" Type="http://schemas.openxmlformats.org/officeDocument/2006/relationships/slide" Target="slide73.xml"/><Relationship Id="rId17" Type="http://schemas.openxmlformats.org/officeDocument/2006/relationships/image" Target="../media/image247.png"/><Relationship Id="rId25" Type="http://schemas.openxmlformats.org/officeDocument/2006/relationships/image" Target="../media/image251.png"/><Relationship Id="rId2" Type="http://schemas.openxmlformats.org/officeDocument/2006/relationships/video" Target="../media/media3.wmv"/><Relationship Id="rId16" Type="http://schemas.openxmlformats.org/officeDocument/2006/relationships/image" Target="../media/image246.png"/><Relationship Id="rId20" Type="http://schemas.openxmlformats.org/officeDocument/2006/relationships/image" Target="../media/image6.png"/><Relationship Id="rId29" Type="http://schemas.openxmlformats.org/officeDocument/2006/relationships/image" Target="../media/image5.png"/><Relationship Id="rId1" Type="http://schemas.microsoft.com/office/2007/relationships/media" Target="../media/media3.wmv"/><Relationship Id="rId6" Type="http://schemas.openxmlformats.org/officeDocument/2006/relationships/slide" Target="slide61.xml"/><Relationship Id="rId11" Type="http://schemas.openxmlformats.org/officeDocument/2006/relationships/slide" Target="slide71.xml"/><Relationship Id="rId24" Type="http://schemas.openxmlformats.org/officeDocument/2006/relationships/image" Target="../media/image250.png"/><Relationship Id="rId5" Type="http://schemas.openxmlformats.org/officeDocument/2006/relationships/slide" Target="slide53.xml"/><Relationship Id="rId15" Type="http://schemas.openxmlformats.org/officeDocument/2006/relationships/image" Target="../media/image245.png"/><Relationship Id="rId23" Type="http://schemas.openxmlformats.org/officeDocument/2006/relationships/image" Target="../media/image238.jpeg"/><Relationship Id="rId28" Type="http://schemas.openxmlformats.org/officeDocument/2006/relationships/image" Target="../media/image4.png"/><Relationship Id="rId10" Type="http://schemas.openxmlformats.org/officeDocument/2006/relationships/slide" Target="slide68.xml"/><Relationship Id="rId19" Type="http://schemas.microsoft.com/office/2007/relationships/hdphoto" Target="../media/hdphoto6.wdp"/><Relationship Id="rId31" Type="http://schemas.openxmlformats.org/officeDocument/2006/relationships/image" Target="../media/image3.png"/><Relationship Id="rId4" Type="http://schemas.openxmlformats.org/officeDocument/2006/relationships/slide" Target="slide51.xml"/><Relationship Id="rId9" Type="http://schemas.openxmlformats.org/officeDocument/2006/relationships/slide" Target="slide66.xml"/><Relationship Id="rId14" Type="http://schemas.openxmlformats.org/officeDocument/2006/relationships/image" Target="../media/image244.png"/><Relationship Id="rId22" Type="http://schemas.openxmlformats.org/officeDocument/2006/relationships/slide" Target="slide141.xml"/><Relationship Id="rId27" Type="http://schemas.openxmlformats.org/officeDocument/2006/relationships/image" Target="../media/image253.jpeg"/><Relationship Id="rId30" Type="http://schemas.openxmlformats.org/officeDocument/2006/relationships/image" Target="../media/image249.png"/></Relationships>
</file>

<file path=ppt/slides/_rels/slide7.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90.png"/><Relationship Id="rId7" Type="http://schemas.openxmlformats.org/officeDocument/2006/relationships/image" Target="../media/image16.png"/><Relationship Id="rId2" Type="http://schemas.openxmlformats.org/officeDocument/2006/relationships/image" Target="../media/image95.png"/><Relationship Id="rId1" Type="http://schemas.openxmlformats.org/officeDocument/2006/relationships/slideLayout" Target="../slideLayouts/slideLayout5.xml"/><Relationship Id="rId6" Type="http://schemas.openxmlformats.org/officeDocument/2006/relationships/image" Target="../media/image98.png"/><Relationship Id="rId5" Type="http://schemas.openxmlformats.org/officeDocument/2006/relationships/image" Target="../media/image97.png"/><Relationship Id="rId4" Type="http://schemas.openxmlformats.org/officeDocument/2006/relationships/image" Target="../media/image96.png"/></Relationships>
</file>

<file path=ppt/slides/_rels/slide70.xml.rels><?xml version="1.0" encoding="UTF-8" standalone="yes"?>
<Relationships xmlns="http://schemas.openxmlformats.org/package/2006/relationships"><Relationship Id="rId8" Type="http://schemas.openxmlformats.org/officeDocument/2006/relationships/slide" Target="slide65.xml"/><Relationship Id="rId13" Type="http://schemas.openxmlformats.org/officeDocument/2006/relationships/slide" Target="slide75.xml"/><Relationship Id="rId18" Type="http://schemas.openxmlformats.org/officeDocument/2006/relationships/image" Target="../media/image7.png"/><Relationship Id="rId26" Type="http://schemas.openxmlformats.org/officeDocument/2006/relationships/image" Target="../media/image254.png"/><Relationship Id="rId3" Type="http://schemas.openxmlformats.org/officeDocument/2006/relationships/slideLayout" Target="../slideLayouts/slideLayout5.xml"/><Relationship Id="rId21" Type="http://schemas.openxmlformats.org/officeDocument/2006/relationships/image" Target="../media/image245.png"/><Relationship Id="rId7" Type="http://schemas.openxmlformats.org/officeDocument/2006/relationships/slide" Target="slide64.xml"/><Relationship Id="rId12" Type="http://schemas.openxmlformats.org/officeDocument/2006/relationships/slide" Target="slide73.xml"/><Relationship Id="rId17" Type="http://schemas.openxmlformats.org/officeDocument/2006/relationships/image" Target="../media/image6.png"/><Relationship Id="rId25" Type="http://schemas.microsoft.com/office/2007/relationships/hdphoto" Target="../media/hdphoto6.wdp"/><Relationship Id="rId2" Type="http://schemas.openxmlformats.org/officeDocument/2006/relationships/video" Target="../media/media3.wmv"/><Relationship Id="rId16" Type="http://schemas.openxmlformats.org/officeDocument/2006/relationships/image" Target="../media/image5.png"/><Relationship Id="rId20" Type="http://schemas.openxmlformats.org/officeDocument/2006/relationships/image" Target="../media/image244.png"/><Relationship Id="rId29" Type="http://schemas.openxmlformats.org/officeDocument/2006/relationships/image" Target="../media/image238.jpeg"/><Relationship Id="rId1" Type="http://schemas.microsoft.com/office/2007/relationships/media" Target="../media/media3.wmv"/><Relationship Id="rId6" Type="http://schemas.openxmlformats.org/officeDocument/2006/relationships/slide" Target="slide61.xml"/><Relationship Id="rId11" Type="http://schemas.openxmlformats.org/officeDocument/2006/relationships/slide" Target="slide71.xml"/><Relationship Id="rId24" Type="http://schemas.openxmlformats.org/officeDocument/2006/relationships/image" Target="../media/image248.png"/><Relationship Id="rId5" Type="http://schemas.openxmlformats.org/officeDocument/2006/relationships/slide" Target="slide53.xml"/><Relationship Id="rId15" Type="http://schemas.openxmlformats.org/officeDocument/2006/relationships/image" Target="../media/image4.png"/><Relationship Id="rId23" Type="http://schemas.openxmlformats.org/officeDocument/2006/relationships/image" Target="../media/image247.png"/><Relationship Id="rId28" Type="http://schemas.openxmlformats.org/officeDocument/2006/relationships/slide" Target="slide141.xml"/><Relationship Id="rId10" Type="http://schemas.openxmlformats.org/officeDocument/2006/relationships/slide" Target="slide68.xml"/><Relationship Id="rId19" Type="http://schemas.openxmlformats.org/officeDocument/2006/relationships/image" Target="../media/image249.png"/><Relationship Id="rId4" Type="http://schemas.openxmlformats.org/officeDocument/2006/relationships/slide" Target="slide51.xml"/><Relationship Id="rId9" Type="http://schemas.openxmlformats.org/officeDocument/2006/relationships/slide" Target="slide66.xml"/><Relationship Id="rId14" Type="http://schemas.openxmlformats.org/officeDocument/2006/relationships/image" Target="../media/image3.png"/><Relationship Id="rId22" Type="http://schemas.openxmlformats.org/officeDocument/2006/relationships/image" Target="../media/image246.png"/><Relationship Id="rId27" Type="http://schemas.openxmlformats.org/officeDocument/2006/relationships/image" Target="../media/image255.png"/></Relationships>
</file>

<file path=ppt/slides/_rels/slide71.xml.rels><?xml version="1.0" encoding="UTF-8" standalone="yes"?>
<Relationships xmlns="http://schemas.openxmlformats.org/package/2006/relationships"><Relationship Id="rId8" Type="http://schemas.openxmlformats.org/officeDocument/2006/relationships/slide" Target="slide51.xml"/><Relationship Id="rId13" Type="http://schemas.openxmlformats.org/officeDocument/2006/relationships/slide" Target="slide66.xml"/><Relationship Id="rId18" Type="http://schemas.openxmlformats.org/officeDocument/2006/relationships/image" Target="../media/image3.png"/><Relationship Id="rId3" Type="http://schemas.openxmlformats.org/officeDocument/2006/relationships/image" Target="../media/image5.png"/><Relationship Id="rId7" Type="http://schemas.openxmlformats.org/officeDocument/2006/relationships/image" Target="../media/image238.jpeg"/><Relationship Id="rId12" Type="http://schemas.openxmlformats.org/officeDocument/2006/relationships/slide" Target="slide65.xml"/><Relationship Id="rId17" Type="http://schemas.openxmlformats.org/officeDocument/2006/relationships/slide" Target="slide75.xml"/><Relationship Id="rId2" Type="http://schemas.openxmlformats.org/officeDocument/2006/relationships/image" Target="../media/image4.png"/><Relationship Id="rId16" Type="http://schemas.openxmlformats.org/officeDocument/2006/relationships/slide" Target="slide73.xml"/><Relationship Id="rId1" Type="http://schemas.openxmlformats.org/officeDocument/2006/relationships/slideLayout" Target="../slideLayouts/slideLayout5.xml"/><Relationship Id="rId6" Type="http://schemas.openxmlformats.org/officeDocument/2006/relationships/slide" Target="slide142.xml"/><Relationship Id="rId11" Type="http://schemas.openxmlformats.org/officeDocument/2006/relationships/slide" Target="slide64.xml"/><Relationship Id="rId5" Type="http://schemas.openxmlformats.org/officeDocument/2006/relationships/image" Target="../media/image7.png"/><Relationship Id="rId15" Type="http://schemas.openxmlformats.org/officeDocument/2006/relationships/slide" Target="slide71.xml"/><Relationship Id="rId10" Type="http://schemas.openxmlformats.org/officeDocument/2006/relationships/slide" Target="slide61.xml"/><Relationship Id="rId4" Type="http://schemas.openxmlformats.org/officeDocument/2006/relationships/image" Target="../media/image6.png"/><Relationship Id="rId9" Type="http://schemas.openxmlformats.org/officeDocument/2006/relationships/slide" Target="slide53.xml"/><Relationship Id="rId14" Type="http://schemas.openxmlformats.org/officeDocument/2006/relationships/slide" Target="slide68.xml"/></Relationships>
</file>

<file path=ppt/slides/_rels/slide72.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251.png"/><Relationship Id="rId18" Type="http://schemas.openxmlformats.org/officeDocument/2006/relationships/slide" Target="slide64.xml"/><Relationship Id="rId3" Type="http://schemas.openxmlformats.org/officeDocument/2006/relationships/slideLayout" Target="../slideLayouts/slideLayout5.xml"/><Relationship Id="rId21" Type="http://schemas.openxmlformats.org/officeDocument/2006/relationships/slide" Target="slide68.xml"/><Relationship Id="rId7" Type="http://schemas.openxmlformats.org/officeDocument/2006/relationships/image" Target="../media/image6.png"/><Relationship Id="rId12" Type="http://schemas.openxmlformats.org/officeDocument/2006/relationships/image" Target="../media/image257.png"/><Relationship Id="rId17" Type="http://schemas.openxmlformats.org/officeDocument/2006/relationships/slide" Target="slide61.xml"/><Relationship Id="rId25" Type="http://schemas.openxmlformats.org/officeDocument/2006/relationships/image" Target="../media/image3.png"/><Relationship Id="rId2" Type="http://schemas.openxmlformats.org/officeDocument/2006/relationships/video" Target="../media/media3.wmv"/><Relationship Id="rId16" Type="http://schemas.openxmlformats.org/officeDocument/2006/relationships/slide" Target="slide53.xml"/><Relationship Id="rId20" Type="http://schemas.openxmlformats.org/officeDocument/2006/relationships/slide" Target="slide66.xml"/><Relationship Id="rId1" Type="http://schemas.microsoft.com/office/2007/relationships/media" Target="../media/media3.wmv"/><Relationship Id="rId6" Type="http://schemas.openxmlformats.org/officeDocument/2006/relationships/image" Target="../media/image244.png"/><Relationship Id="rId11" Type="http://schemas.openxmlformats.org/officeDocument/2006/relationships/image" Target="../media/image256.png"/><Relationship Id="rId24" Type="http://schemas.openxmlformats.org/officeDocument/2006/relationships/slide" Target="slide75.xml"/><Relationship Id="rId5" Type="http://schemas.openxmlformats.org/officeDocument/2006/relationships/image" Target="../media/image5.png"/><Relationship Id="rId15" Type="http://schemas.openxmlformats.org/officeDocument/2006/relationships/slide" Target="slide51.xml"/><Relationship Id="rId23" Type="http://schemas.openxmlformats.org/officeDocument/2006/relationships/slide" Target="slide73.xml"/><Relationship Id="rId10" Type="http://schemas.openxmlformats.org/officeDocument/2006/relationships/image" Target="../media/image238.jpeg"/><Relationship Id="rId19" Type="http://schemas.openxmlformats.org/officeDocument/2006/relationships/slide" Target="slide65.xml"/><Relationship Id="rId4" Type="http://schemas.openxmlformats.org/officeDocument/2006/relationships/image" Target="../media/image4.png"/><Relationship Id="rId9" Type="http://schemas.openxmlformats.org/officeDocument/2006/relationships/slide" Target="slide142.xml"/><Relationship Id="rId14" Type="http://schemas.openxmlformats.org/officeDocument/2006/relationships/image" Target="../media/image258.jpeg"/><Relationship Id="rId22" Type="http://schemas.openxmlformats.org/officeDocument/2006/relationships/slide" Target="slide71.xml"/></Relationships>
</file>

<file path=ppt/slides/_rels/slide73.xml.rels><?xml version="1.0" encoding="UTF-8" standalone="yes"?>
<Relationships xmlns="http://schemas.openxmlformats.org/package/2006/relationships"><Relationship Id="rId8" Type="http://schemas.openxmlformats.org/officeDocument/2006/relationships/slide" Target="slide51.xml"/><Relationship Id="rId13" Type="http://schemas.openxmlformats.org/officeDocument/2006/relationships/slide" Target="slide66.xml"/><Relationship Id="rId18" Type="http://schemas.openxmlformats.org/officeDocument/2006/relationships/image" Target="../media/image3.png"/><Relationship Id="rId3" Type="http://schemas.openxmlformats.org/officeDocument/2006/relationships/image" Target="../media/image5.png"/><Relationship Id="rId7" Type="http://schemas.openxmlformats.org/officeDocument/2006/relationships/image" Target="../media/image249.png"/><Relationship Id="rId12" Type="http://schemas.openxmlformats.org/officeDocument/2006/relationships/slide" Target="slide65.xml"/><Relationship Id="rId17" Type="http://schemas.openxmlformats.org/officeDocument/2006/relationships/slide" Target="slide75.xml"/><Relationship Id="rId2" Type="http://schemas.openxmlformats.org/officeDocument/2006/relationships/image" Target="../media/image4.png"/><Relationship Id="rId16" Type="http://schemas.openxmlformats.org/officeDocument/2006/relationships/slide" Target="slide73.xml"/><Relationship Id="rId1" Type="http://schemas.openxmlformats.org/officeDocument/2006/relationships/slideLayout" Target="../slideLayouts/slideLayout5.xml"/><Relationship Id="rId6" Type="http://schemas.openxmlformats.org/officeDocument/2006/relationships/image" Target="../media/image7.png"/><Relationship Id="rId11" Type="http://schemas.openxmlformats.org/officeDocument/2006/relationships/slide" Target="slide64.xml"/><Relationship Id="rId5" Type="http://schemas.openxmlformats.org/officeDocument/2006/relationships/image" Target="../media/image6.png"/><Relationship Id="rId15" Type="http://schemas.openxmlformats.org/officeDocument/2006/relationships/slide" Target="slide71.xml"/><Relationship Id="rId10" Type="http://schemas.openxmlformats.org/officeDocument/2006/relationships/slide" Target="slide61.xml"/><Relationship Id="rId4" Type="http://schemas.openxmlformats.org/officeDocument/2006/relationships/image" Target="../media/image259.jpeg"/><Relationship Id="rId9" Type="http://schemas.openxmlformats.org/officeDocument/2006/relationships/slide" Target="slide53.xml"/><Relationship Id="rId14" Type="http://schemas.openxmlformats.org/officeDocument/2006/relationships/slide" Target="slide68.xml"/></Relationships>
</file>

<file path=ppt/slides/_rels/slide74.xml.rels><?xml version="1.0" encoding="UTF-8" standalone="yes"?>
<Relationships xmlns="http://schemas.openxmlformats.org/package/2006/relationships"><Relationship Id="rId8" Type="http://schemas.openxmlformats.org/officeDocument/2006/relationships/slide" Target="slide68.xml"/><Relationship Id="rId13" Type="http://schemas.openxmlformats.org/officeDocument/2006/relationships/image" Target="../media/image5.png"/><Relationship Id="rId18" Type="http://schemas.openxmlformats.org/officeDocument/2006/relationships/image" Target="../media/image30.png"/><Relationship Id="rId3" Type="http://schemas.openxmlformats.org/officeDocument/2006/relationships/slide" Target="slide53.xml"/><Relationship Id="rId21" Type="http://schemas.openxmlformats.org/officeDocument/2006/relationships/image" Target="../media/image260.png"/><Relationship Id="rId7" Type="http://schemas.openxmlformats.org/officeDocument/2006/relationships/slide" Target="slide66.xml"/><Relationship Id="rId12" Type="http://schemas.openxmlformats.org/officeDocument/2006/relationships/image" Target="../media/image4.png"/><Relationship Id="rId17" Type="http://schemas.openxmlformats.org/officeDocument/2006/relationships/image" Target="../media/image249.png"/><Relationship Id="rId2" Type="http://schemas.openxmlformats.org/officeDocument/2006/relationships/slide" Target="slide51.xml"/><Relationship Id="rId16" Type="http://schemas.openxmlformats.org/officeDocument/2006/relationships/image" Target="../media/image7.png"/><Relationship Id="rId20" Type="http://schemas.microsoft.com/office/2007/relationships/hdphoto" Target="../media/hdphoto6.wdp"/><Relationship Id="rId1" Type="http://schemas.openxmlformats.org/officeDocument/2006/relationships/slideLayout" Target="../slideLayouts/slideLayout5.xml"/><Relationship Id="rId6" Type="http://schemas.openxmlformats.org/officeDocument/2006/relationships/slide" Target="slide65.xml"/><Relationship Id="rId11" Type="http://schemas.openxmlformats.org/officeDocument/2006/relationships/slide" Target="slide75.xml"/><Relationship Id="rId5" Type="http://schemas.openxmlformats.org/officeDocument/2006/relationships/slide" Target="slide64.xml"/><Relationship Id="rId15" Type="http://schemas.openxmlformats.org/officeDocument/2006/relationships/image" Target="../media/image6.png"/><Relationship Id="rId10" Type="http://schemas.openxmlformats.org/officeDocument/2006/relationships/slide" Target="slide73.xml"/><Relationship Id="rId19" Type="http://schemas.openxmlformats.org/officeDocument/2006/relationships/image" Target="../media/image248.png"/><Relationship Id="rId4" Type="http://schemas.openxmlformats.org/officeDocument/2006/relationships/slide" Target="slide61.xml"/><Relationship Id="rId9" Type="http://schemas.openxmlformats.org/officeDocument/2006/relationships/slide" Target="slide71.xml"/><Relationship Id="rId14" Type="http://schemas.openxmlformats.org/officeDocument/2006/relationships/image" Target="../media/image259.jpeg"/><Relationship Id="rId22" Type="http://schemas.openxmlformats.org/officeDocument/2006/relationships/image" Target="../media/image3.png"/></Relationships>
</file>

<file path=ppt/slides/_rels/slide75.xml.rels><?xml version="1.0" encoding="UTF-8" standalone="yes"?>
<Relationships xmlns="http://schemas.openxmlformats.org/package/2006/relationships"><Relationship Id="rId8" Type="http://schemas.openxmlformats.org/officeDocument/2006/relationships/slide" Target="slide68.xml"/><Relationship Id="rId13" Type="http://schemas.openxmlformats.org/officeDocument/2006/relationships/image" Target="../media/image7.png"/><Relationship Id="rId3" Type="http://schemas.openxmlformats.org/officeDocument/2006/relationships/slide" Target="slide53.xml"/><Relationship Id="rId7" Type="http://schemas.openxmlformats.org/officeDocument/2006/relationships/slide" Target="slide66.xml"/><Relationship Id="rId12" Type="http://schemas.openxmlformats.org/officeDocument/2006/relationships/image" Target="../media/image6.png"/><Relationship Id="rId17" Type="http://schemas.openxmlformats.org/officeDocument/2006/relationships/image" Target="../media/image3.png"/><Relationship Id="rId2" Type="http://schemas.openxmlformats.org/officeDocument/2006/relationships/slide" Target="slide51.xml"/><Relationship Id="rId16" Type="http://schemas.openxmlformats.org/officeDocument/2006/relationships/image" Target="../media/image256.png"/><Relationship Id="rId1" Type="http://schemas.openxmlformats.org/officeDocument/2006/relationships/slideLayout" Target="../slideLayouts/slideLayout5.xml"/><Relationship Id="rId6" Type="http://schemas.openxmlformats.org/officeDocument/2006/relationships/slide" Target="slide65.xml"/><Relationship Id="rId11" Type="http://schemas.openxmlformats.org/officeDocument/2006/relationships/slide" Target="slide75.xml"/><Relationship Id="rId5" Type="http://schemas.openxmlformats.org/officeDocument/2006/relationships/slide" Target="slide64.xml"/><Relationship Id="rId15" Type="http://schemas.openxmlformats.org/officeDocument/2006/relationships/image" Target="../media/image262.png"/><Relationship Id="rId10" Type="http://schemas.openxmlformats.org/officeDocument/2006/relationships/slide" Target="slide73.xml"/><Relationship Id="rId4" Type="http://schemas.openxmlformats.org/officeDocument/2006/relationships/slide" Target="slide61.xml"/><Relationship Id="rId9" Type="http://schemas.openxmlformats.org/officeDocument/2006/relationships/slide" Target="slide71.xml"/><Relationship Id="rId14" Type="http://schemas.openxmlformats.org/officeDocument/2006/relationships/image" Target="../media/image261.png"/></Relationships>
</file>

<file path=ppt/slides/_rels/slide76.xml.rels><?xml version="1.0" encoding="UTF-8" standalone="yes"?>
<Relationships xmlns="http://schemas.openxmlformats.org/package/2006/relationships"><Relationship Id="rId8" Type="http://schemas.openxmlformats.org/officeDocument/2006/relationships/image" Target="../media/image263.png"/><Relationship Id="rId13" Type="http://schemas.openxmlformats.org/officeDocument/2006/relationships/image" Target="../media/image16.png"/><Relationship Id="rId3" Type="http://schemas.openxmlformats.org/officeDocument/2006/relationships/image" Target="../media/image3.png"/><Relationship Id="rId7" Type="http://schemas.openxmlformats.org/officeDocument/2006/relationships/image" Target="../media/image234.png"/><Relationship Id="rId12" Type="http://schemas.openxmlformats.org/officeDocument/2006/relationships/image" Target="../media/image116.jpeg"/><Relationship Id="rId2" Type="http://schemas.openxmlformats.org/officeDocument/2006/relationships/notesSlide" Target="../notesSlides/notesSlide30.xml"/><Relationship Id="rId1" Type="http://schemas.openxmlformats.org/officeDocument/2006/relationships/slideLayout" Target="../slideLayouts/slideLayout5.xml"/><Relationship Id="rId6" Type="http://schemas.openxmlformats.org/officeDocument/2006/relationships/image" Target="../media/image233.png"/><Relationship Id="rId11" Type="http://schemas.openxmlformats.org/officeDocument/2006/relationships/image" Target="../media/image266.jpeg"/><Relationship Id="rId5" Type="http://schemas.openxmlformats.org/officeDocument/2006/relationships/image" Target="../media/image6.png"/><Relationship Id="rId10" Type="http://schemas.openxmlformats.org/officeDocument/2006/relationships/image" Target="../media/image265.jpeg"/><Relationship Id="rId4" Type="http://schemas.openxmlformats.org/officeDocument/2006/relationships/image" Target="../media/image236.png"/><Relationship Id="rId9" Type="http://schemas.openxmlformats.org/officeDocument/2006/relationships/image" Target="../media/image264.png"/></Relationships>
</file>

<file path=ppt/slides/_rels/slide77.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270.png"/><Relationship Id="rId2" Type="http://schemas.openxmlformats.org/officeDocument/2006/relationships/image" Target="../media/image3.png"/><Relationship Id="rId1" Type="http://schemas.openxmlformats.org/officeDocument/2006/relationships/slideLayout" Target="../slideLayouts/slideLayout5.xml"/><Relationship Id="rId6" Type="http://schemas.openxmlformats.org/officeDocument/2006/relationships/image" Target="../media/image269.png"/><Relationship Id="rId5" Type="http://schemas.openxmlformats.org/officeDocument/2006/relationships/image" Target="../media/image268.png"/><Relationship Id="rId4" Type="http://schemas.openxmlformats.org/officeDocument/2006/relationships/image" Target="../media/image267.png"/></Relationships>
</file>

<file path=ppt/slides/_rels/slide78.xml.rels><?xml version="1.0" encoding="UTF-8" standalone="yes"?>
<Relationships xmlns="http://schemas.openxmlformats.org/package/2006/relationships"><Relationship Id="rId3" Type="http://schemas.openxmlformats.org/officeDocument/2006/relationships/image" Target="../media/image267.png"/><Relationship Id="rId7"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Layout" Target="../slideLayouts/slideLayout5.xml"/><Relationship Id="rId6" Type="http://schemas.openxmlformats.org/officeDocument/2006/relationships/image" Target="../media/image270.png"/><Relationship Id="rId5" Type="http://schemas.openxmlformats.org/officeDocument/2006/relationships/image" Target="../media/image269.png"/><Relationship Id="rId4" Type="http://schemas.openxmlformats.org/officeDocument/2006/relationships/image" Target="../media/image268.png"/></Relationships>
</file>

<file path=ppt/slides/_rels/slide79.xml.rels><?xml version="1.0" encoding="UTF-8" standalone="yes"?>
<Relationships xmlns="http://schemas.openxmlformats.org/package/2006/relationships"><Relationship Id="rId8" Type="http://schemas.openxmlformats.org/officeDocument/2006/relationships/image" Target="../media/image123.png"/><Relationship Id="rId3" Type="http://schemas.openxmlformats.org/officeDocument/2006/relationships/image" Target="../media/image267.png"/><Relationship Id="rId7" Type="http://schemas.openxmlformats.org/officeDocument/2006/relationships/image" Target="../media/image271.gif"/><Relationship Id="rId2" Type="http://schemas.openxmlformats.org/officeDocument/2006/relationships/image" Target="../media/image6.png"/><Relationship Id="rId1" Type="http://schemas.openxmlformats.org/officeDocument/2006/relationships/slideLayout" Target="../slideLayouts/slideLayout5.xml"/><Relationship Id="rId6" Type="http://schemas.openxmlformats.org/officeDocument/2006/relationships/image" Target="../media/image270.png"/><Relationship Id="rId5" Type="http://schemas.openxmlformats.org/officeDocument/2006/relationships/image" Target="../media/image269.png"/><Relationship Id="rId4" Type="http://schemas.openxmlformats.org/officeDocument/2006/relationships/image" Target="../media/image268.png"/><Relationship Id="rId9" Type="http://schemas.openxmlformats.org/officeDocument/2006/relationships/image" Target="../media/image3.png"/></Relationships>
</file>

<file path=ppt/slides/_rels/slide8.xml.rels><?xml version="1.0" encoding="UTF-8" standalone="yes"?>
<Relationships xmlns="http://schemas.openxmlformats.org/package/2006/relationships"><Relationship Id="rId8" Type="http://schemas.openxmlformats.org/officeDocument/2006/relationships/image" Target="../media/image102.jpeg"/><Relationship Id="rId13" Type="http://schemas.openxmlformats.org/officeDocument/2006/relationships/image" Target="../media/image104.png"/><Relationship Id="rId18" Type="http://schemas.openxmlformats.org/officeDocument/2006/relationships/image" Target="../media/image108.png"/><Relationship Id="rId3" Type="http://schemas.openxmlformats.org/officeDocument/2006/relationships/image" Target="../media/image25.jpeg"/><Relationship Id="rId7" Type="http://schemas.openxmlformats.org/officeDocument/2006/relationships/image" Target="../media/image90.png"/><Relationship Id="rId12" Type="http://schemas.openxmlformats.org/officeDocument/2006/relationships/image" Target="../media/image103.png"/><Relationship Id="rId17" Type="http://schemas.openxmlformats.org/officeDocument/2006/relationships/image" Target="../media/image55.png"/><Relationship Id="rId2" Type="http://schemas.openxmlformats.org/officeDocument/2006/relationships/image" Target="../media/image38.png"/><Relationship Id="rId16" Type="http://schemas.openxmlformats.org/officeDocument/2006/relationships/image" Target="../media/image107.png"/><Relationship Id="rId20" Type="http://schemas.openxmlformats.org/officeDocument/2006/relationships/image" Target="../media/image16.png"/><Relationship Id="rId1" Type="http://schemas.openxmlformats.org/officeDocument/2006/relationships/slideLayout" Target="../slideLayouts/slideLayout5.xml"/><Relationship Id="rId6" Type="http://schemas.openxmlformats.org/officeDocument/2006/relationships/image" Target="../media/image101.png"/><Relationship Id="rId11" Type="http://schemas.openxmlformats.org/officeDocument/2006/relationships/image" Target="../media/image37.png"/><Relationship Id="rId5" Type="http://schemas.openxmlformats.org/officeDocument/2006/relationships/image" Target="../media/image100.png"/><Relationship Id="rId15" Type="http://schemas.openxmlformats.org/officeDocument/2006/relationships/image" Target="../media/image106.jpeg"/><Relationship Id="rId10" Type="http://schemas.openxmlformats.org/officeDocument/2006/relationships/image" Target="../media/image36.png"/><Relationship Id="rId19" Type="http://schemas.openxmlformats.org/officeDocument/2006/relationships/image" Target="../media/image78.png"/><Relationship Id="rId4" Type="http://schemas.openxmlformats.org/officeDocument/2006/relationships/image" Target="../media/image99.png"/><Relationship Id="rId9" Type="http://schemas.openxmlformats.org/officeDocument/2006/relationships/image" Target="../media/image64.png"/><Relationship Id="rId14" Type="http://schemas.openxmlformats.org/officeDocument/2006/relationships/image" Target="../media/image105.jpeg"/></Relationships>
</file>

<file path=ppt/slides/_rels/slide80.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43.jpeg"/><Relationship Id="rId7" Type="http://schemas.openxmlformats.org/officeDocument/2006/relationships/image" Target="../media/image42.jpeg"/><Relationship Id="rId2" Type="http://schemas.openxmlformats.org/officeDocument/2006/relationships/notesSlide" Target="../notesSlides/notesSlide31.xml"/><Relationship Id="rId1" Type="http://schemas.openxmlformats.org/officeDocument/2006/relationships/slideLayout" Target="../slideLayouts/slideLayout5.xml"/><Relationship Id="rId6" Type="http://schemas.openxmlformats.org/officeDocument/2006/relationships/image" Target="../media/image3.png"/><Relationship Id="rId5" Type="http://schemas.openxmlformats.org/officeDocument/2006/relationships/image" Target="../media/image78.png"/><Relationship Id="rId4" Type="http://schemas.openxmlformats.org/officeDocument/2006/relationships/image" Target="../media/image44.jpeg"/></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6.xml"/></Relationships>
</file>

<file path=ppt/slides/_rels/slide82.xml.rels><?xml version="1.0" encoding="UTF-8" standalone="yes"?>
<Relationships xmlns="http://schemas.openxmlformats.org/package/2006/relationships"><Relationship Id="rId8" Type="http://schemas.openxmlformats.org/officeDocument/2006/relationships/image" Target="../media/image46.png"/><Relationship Id="rId13" Type="http://schemas.openxmlformats.org/officeDocument/2006/relationships/image" Target="../media/image275.png"/><Relationship Id="rId3" Type="http://schemas.openxmlformats.org/officeDocument/2006/relationships/image" Target="../media/image3.png"/><Relationship Id="rId7" Type="http://schemas.openxmlformats.org/officeDocument/2006/relationships/image" Target="../media/image41.jpeg"/><Relationship Id="rId12" Type="http://schemas.openxmlformats.org/officeDocument/2006/relationships/image" Target="../media/image274.png"/><Relationship Id="rId2" Type="http://schemas.openxmlformats.org/officeDocument/2006/relationships/notesSlide" Target="../notesSlides/notesSlide33.xml"/><Relationship Id="rId1" Type="http://schemas.openxmlformats.org/officeDocument/2006/relationships/slideLayout" Target="../slideLayouts/slideLayout16.xml"/><Relationship Id="rId6" Type="http://schemas.openxmlformats.org/officeDocument/2006/relationships/image" Target="../media/image272.png"/><Relationship Id="rId11" Type="http://schemas.openxmlformats.org/officeDocument/2006/relationships/image" Target="../media/image273.png"/><Relationship Id="rId5" Type="http://schemas.microsoft.com/office/2007/relationships/hdphoto" Target="../media/hdphoto5.wdp"/><Relationship Id="rId10" Type="http://schemas.openxmlformats.org/officeDocument/2006/relationships/image" Target="../media/image48.jpeg"/><Relationship Id="rId4" Type="http://schemas.openxmlformats.org/officeDocument/2006/relationships/image" Target="../media/image241.png"/><Relationship Id="rId9" Type="http://schemas.openxmlformats.org/officeDocument/2006/relationships/image" Target="../media/image47.jpeg"/></Relationships>
</file>

<file path=ppt/slides/_rels/slide83.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34.xml"/><Relationship Id="rId1" Type="http://schemas.openxmlformats.org/officeDocument/2006/relationships/slideLayout" Target="../slideLayouts/slideLayout1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6.xml"/></Relationships>
</file>

<file path=ppt/slides/_rels/slide85.xml.rels><?xml version="1.0" encoding="UTF-8" standalone="yes"?>
<Relationships xmlns="http://schemas.openxmlformats.org/package/2006/relationships"><Relationship Id="rId8" Type="http://schemas.openxmlformats.org/officeDocument/2006/relationships/image" Target="../media/image276.png"/><Relationship Id="rId3" Type="http://schemas.openxmlformats.org/officeDocument/2006/relationships/image" Target="../media/image3.png"/><Relationship Id="rId7" Type="http://schemas.openxmlformats.org/officeDocument/2006/relationships/image" Target="../media/image48.jpeg"/><Relationship Id="rId2" Type="http://schemas.openxmlformats.org/officeDocument/2006/relationships/notesSlide" Target="../notesSlides/notesSlide36.xml"/><Relationship Id="rId1" Type="http://schemas.openxmlformats.org/officeDocument/2006/relationships/slideLayout" Target="../slideLayouts/slideLayout5.xml"/><Relationship Id="rId6" Type="http://schemas.openxmlformats.org/officeDocument/2006/relationships/image" Target="../media/image47.jpeg"/><Relationship Id="rId5" Type="http://schemas.openxmlformats.org/officeDocument/2006/relationships/image" Target="../media/image46.png"/><Relationship Id="rId10" Type="http://schemas.openxmlformats.org/officeDocument/2006/relationships/image" Target="../media/image277.jpeg"/><Relationship Id="rId4" Type="http://schemas.openxmlformats.org/officeDocument/2006/relationships/image" Target="../media/image6.png"/><Relationship Id="rId9" Type="http://schemas.openxmlformats.org/officeDocument/2006/relationships/image" Target="../media/image167.png"/></Relationships>
</file>

<file path=ppt/slides/_rels/slide8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37.xml"/><Relationship Id="rId1" Type="http://schemas.openxmlformats.org/officeDocument/2006/relationships/slideLayout" Target="../slideLayouts/slideLayout5.xml"/><Relationship Id="rId6" Type="http://schemas.openxmlformats.org/officeDocument/2006/relationships/image" Target="../media/image16.png"/><Relationship Id="rId5" Type="http://schemas.openxmlformats.org/officeDocument/2006/relationships/image" Target="../media/image6.png"/><Relationship Id="rId4" Type="http://schemas.openxmlformats.org/officeDocument/2006/relationships/image" Target="../media/image3.png"/></Relationships>
</file>

<file path=ppt/slides/_rels/slide87.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38.xml"/><Relationship Id="rId1" Type="http://schemas.openxmlformats.org/officeDocument/2006/relationships/slideLayout" Target="../slideLayouts/slideLayout5.xml"/><Relationship Id="rId6" Type="http://schemas.openxmlformats.org/officeDocument/2006/relationships/image" Target="../media/image16.png"/><Relationship Id="rId5" Type="http://schemas.openxmlformats.org/officeDocument/2006/relationships/image" Target="../media/image6.png"/><Relationship Id="rId4" Type="http://schemas.openxmlformats.org/officeDocument/2006/relationships/image" Target="../media/image3.png"/></Relationships>
</file>

<file path=ppt/slides/_rels/slide8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279.png"/><Relationship Id="rId18" Type="http://schemas.openxmlformats.org/officeDocument/2006/relationships/image" Target="../media/image284.jpeg"/><Relationship Id="rId3" Type="http://schemas.openxmlformats.org/officeDocument/2006/relationships/image" Target="../media/image41.jpeg"/><Relationship Id="rId21" Type="http://schemas.openxmlformats.org/officeDocument/2006/relationships/image" Target="../media/image78.png"/><Relationship Id="rId7" Type="http://schemas.openxmlformats.org/officeDocument/2006/relationships/image" Target="../media/image45.jpeg"/><Relationship Id="rId12" Type="http://schemas.openxmlformats.org/officeDocument/2006/relationships/image" Target="../media/image278.jpeg"/><Relationship Id="rId17" Type="http://schemas.openxmlformats.org/officeDocument/2006/relationships/image" Target="../media/image283.jpeg"/><Relationship Id="rId2" Type="http://schemas.openxmlformats.org/officeDocument/2006/relationships/image" Target="../media/image3.png"/><Relationship Id="rId16" Type="http://schemas.openxmlformats.org/officeDocument/2006/relationships/image" Target="../media/image282.png"/><Relationship Id="rId20" Type="http://schemas.openxmlformats.org/officeDocument/2006/relationships/image" Target="../media/image16.png"/><Relationship Id="rId1" Type="http://schemas.openxmlformats.org/officeDocument/2006/relationships/slideLayout" Target="../slideLayouts/slideLayout5.xml"/><Relationship Id="rId6" Type="http://schemas.openxmlformats.org/officeDocument/2006/relationships/image" Target="../media/image44.jpeg"/><Relationship Id="rId11" Type="http://schemas.openxmlformats.org/officeDocument/2006/relationships/image" Target="../media/image48.jpeg"/><Relationship Id="rId5" Type="http://schemas.openxmlformats.org/officeDocument/2006/relationships/image" Target="../media/image43.jpeg"/><Relationship Id="rId15" Type="http://schemas.openxmlformats.org/officeDocument/2006/relationships/image" Target="../media/image281.png"/><Relationship Id="rId10" Type="http://schemas.openxmlformats.org/officeDocument/2006/relationships/image" Target="../media/image47.jpeg"/><Relationship Id="rId19" Type="http://schemas.openxmlformats.org/officeDocument/2006/relationships/image" Target="../media/image285.png"/><Relationship Id="rId4" Type="http://schemas.openxmlformats.org/officeDocument/2006/relationships/image" Target="../media/image42.jpeg"/><Relationship Id="rId9" Type="http://schemas.openxmlformats.org/officeDocument/2006/relationships/image" Target="../media/image46.png"/><Relationship Id="rId14" Type="http://schemas.openxmlformats.org/officeDocument/2006/relationships/image" Target="../media/image280.png"/></Relationships>
</file>

<file path=ppt/slides/_rels/slide89.xml.rels><?xml version="1.0" encoding="UTF-8" standalone="yes"?>
<Relationships xmlns="http://schemas.openxmlformats.org/package/2006/relationships"><Relationship Id="rId8" Type="http://schemas.openxmlformats.org/officeDocument/2006/relationships/image" Target="../media/image284.jpeg"/><Relationship Id="rId3" Type="http://schemas.openxmlformats.org/officeDocument/2006/relationships/image" Target="../media/image6.png"/><Relationship Id="rId7" Type="http://schemas.openxmlformats.org/officeDocument/2006/relationships/image" Target="../media/image286.jpeg"/><Relationship Id="rId2" Type="http://schemas.openxmlformats.org/officeDocument/2006/relationships/image" Target="../media/image3.png"/><Relationship Id="rId1" Type="http://schemas.openxmlformats.org/officeDocument/2006/relationships/slideLayout" Target="../slideLayouts/slideLayout5.xml"/><Relationship Id="rId6" Type="http://schemas.openxmlformats.org/officeDocument/2006/relationships/image" Target="../media/image48.jpeg"/><Relationship Id="rId5" Type="http://schemas.openxmlformats.org/officeDocument/2006/relationships/image" Target="../media/image47.jpeg"/><Relationship Id="rId10" Type="http://schemas.openxmlformats.org/officeDocument/2006/relationships/image" Target="../media/image78.png"/><Relationship Id="rId4" Type="http://schemas.openxmlformats.org/officeDocument/2006/relationships/image" Target="../media/image46.png"/><Relationship Id="rId9" Type="http://schemas.openxmlformats.org/officeDocument/2006/relationships/image" Target="../media/image287.png"/></Relationships>
</file>

<file path=ppt/slides/_rels/slide9.xml.rels><?xml version="1.0" encoding="UTF-8" standalone="yes"?>
<Relationships xmlns="http://schemas.openxmlformats.org/package/2006/relationships"><Relationship Id="rId8" Type="http://schemas.openxmlformats.org/officeDocument/2006/relationships/image" Target="../media/image31.png"/><Relationship Id="rId13" Type="http://schemas.openxmlformats.org/officeDocument/2006/relationships/image" Target="../media/image109.jpeg"/><Relationship Id="rId3" Type="http://schemas.openxmlformats.org/officeDocument/2006/relationships/image" Target="../media/image26.png"/><Relationship Id="rId7" Type="http://schemas.openxmlformats.org/officeDocument/2006/relationships/image" Target="../media/image30.png"/><Relationship Id="rId12" Type="http://schemas.openxmlformats.org/officeDocument/2006/relationships/image" Target="../media/image90.png"/><Relationship Id="rId2" Type="http://schemas.openxmlformats.org/officeDocument/2006/relationships/image" Target="../media/image25.jpeg"/><Relationship Id="rId1" Type="http://schemas.openxmlformats.org/officeDocument/2006/relationships/slideLayout" Target="../slideLayouts/slideLayout5.xml"/><Relationship Id="rId6" Type="http://schemas.openxmlformats.org/officeDocument/2006/relationships/image" Target="../media/image29.png"/><Relationship Id="rId11" Type="http://schemas.openxmlformats.org/officeDocument/2006/relationships/image" Target="../media/image34.jpeg"/><Relationship Id="rId5" Type="http://schemas.openxmlformats.org/officeDocument/2006/relationships/image" Target="../media/image28.png"/><Relationship Id="rId10" Type="http://schemas.openxmlformats.org/officeDocument/2006/relationships/image" Target="../media/image33.png"/><Relationship Id="rId4" Type="http://schemas.openxmlformats.org/officeDocument/2006/relationships/image" Target="../media/image27.png"/><Relationship Id="rId9" Type="http://schemas.openxmlformats.org/officeDocument/2006/relationships/image" Target="../media/image32.jpeg"/><Relationship Id="rId14" Type="http://schemas.openxmlformats.org/officeDocument/2006/relationships/image" Target="../media/image108.png"/></Relationships>
</file>

<file path=ppt/slides/_rels/slide9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1.xml"/></Relationships>
</file>

<file path=ppt/slides/_rels/slide9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1.xml"/></Relationships>
</file>

<file path=ppt/slides/_rels/slide92.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image" Target="../media/image3.png"/><Relationship Id="rId1" Type="http://schemas.openxmlformats.org/officeDocument/2006/relationships/slideLayout" Target="../slideLayouts/slideLayout21.xml"/><Relationship Id="rId5" Type="http://schemas.openxmlformats.org/officeDocument/2006/relationships/image" Target="../media/image290.png"/><Relationship Id="rId4" Type="http://schemas.openxmlformats.org/officeDocument/2006/relationships/image" Target="../media/image289.png"/></Relationships>
</file>

<file path=ppt/slides/_rels/slide93.xml.rels><?xml version="1.0" encoding="UTF-8" standalone="yes"?>
<Relationships xmlns="http://schemas.openxmlformats.org/package/2006/relationships"><Relationship Id="rId3" Type="http://schemas.openxmlformats.org/officeDocument/2006/relationships/image" Target="../media/image291.jpeg"/><Relationship Id="rId7" Type="http://schemas.openxmlformats.org/officeDocument/2006/relationships/slide" Target="slide54.xml"/><Relationship Id="rId2" Type="http://schemas.openxmlformats.org/officeDocument/2006/relationships/image" Target="../media/image3.png"/><Relationship Id="rId1" Type="http://schemas.openxmlformats.org/officeDocument/2006/relationships/slideLayout" Target="../slideLayouts/slideLayout5.xml"/><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292.jpeg"/></Relationships>
</file>

<file path=ppt/slides/_rels/slide9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3.png"/><Relationship Id="rId1" Type="http://schemas.openxmlformats.org/officeDocument/2006/relationships/slideLayout" Target="../slideLayouts/slideLayout5.xml"/><Relationship Id="rId6" Type="http://schemas.openxmlformats.org/officeDocument/2006/relationships/image" Target="../media/image292.jpeg"/><Relationship Id="rId5" Type="http://schemas.openxmlformats.org/officeDocument/2006/relationships/image" Target="../media/image291.jpeg"/><Relationship Id="rId4" Type="http://schemas.openxmlformats.org/officeDocument/2006/relationships/image" Target="../media/image55.png"/></Relationships>
</file>

<file path=ppt/slides/_rels/slide95.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55.png"/><Relationship Id="rId2" Type="http://schemas.openxmlformats.org/officeDocument/2006/relationships/image" Target="../media/image16.png"/><Relationship Id="rId1" Type="http://schemas.openxmlformats.org/officeDocument/2006/relationships/slideLayout" Target="../slideLayouts/slideLayout5.xml"/><Relationship Id="rId6" Type="http://schemas.openxmlformats.org/officeDocument/2006/relationships/image" Target="../media/image54.png"/><Relationship Id="rId5" Type="http://schemas.openxmlformats.org/officeDocument/2006/relationships/image" Target="../media/image294.jpeg"/><Relationship Id="rId4" Type="http://schemas.openxmlformats.org/officeDocument/2006/relationships/image" Target="../media/image293.jpeg"/></Relationships>
</file>

<file path=ppt/slides/_rels/slide9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0.xml"/></Relationships>
</file>

<file path=ppt/slides/_rels/slide9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3.png"/><Relationship Id="rId1" Type="http://schemas.openxmlformats.org/officeDocument/2006/relationships/slideLayout" Target="../slideLayouts/slideLayout20.xml"/></Relationships>
</file>

<file path=ppt/slides/_rels/slide9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0.xml"/></Relationships>
</file>

<file path=ppt/slides/_rels/slide9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3.png"/><Relationship Id="rId1" Type="http://schemas.openxmlformats.org/officeDocument/2006/relationships/slideLayout" Target="../slideLayouts/slideLayout2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CL\Products\Products data\VX\VX-3000\PPT\airplane.jp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a:stretch/>
        </p:blipFill>
        <p:spPr bwMode="auto">
          <a:xfrm>
            <a:off x="13988412" y="1899212"/>
            <a:ext cx="3369539" cy="1275742"/>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p:cNvPicPr>
            <a:picLocks noChangeAspect="1" noChangeArrowheads="1"/>
          </p:cNvPicPr>
          <p:nvPr/>
        </p:nvPicPr>
        <p:blipFill>
          <a:blip r:embed="rId3">
            <a:lum bright="70000" contrast="-70000"/>
            <a:extLst>
              <a:ext uri="{28A0092B-C50C-407E-A947-70E740481C1C}">
                <a14:useLocalDpi xmlns:a14="http://schemas.microsoft.com/office/drawing/2010/main" val="0"/>
              </a:ext>
            </a:extLst>
          </a:blip>
          <a:srcRect/>
          <a:stretch>
            <a:fillRect/>
          </a:stretch>
        </p:blipFill>
        <p:spPr bwMode="auto">
          <a:xfrm>
            <a:off x="-21110" y="-1288392"/>
            <a:ext cx="13761321" cy="91456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正方形/長方形 10"/>
          <p:cNvSpPr/>
          <p:nvPr/>
        </p:nvSpPr>
        <p:spPr>
          <a:xfrm>
            <a:off x="-213469" y="6298579"/>
            <a:ext cx="14691333" cy="127652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spcCol="0" rtlCol="0" anchor="ctr"/>
          <a:lstStyle/>
          <a:p>
            <a:pPr algn="ctr"/>
            <a:r>
              <a:rPr kumimoji="1" lang="ja-JP" altLang="en-US" dirty="0"/>
              <a:t>ｚ</a:t>
            </a:r>
          </a:p>
        </p:txBody>
      </p:sp>
      <p:sp>
        <p:nvSpPr>
          <p:cNvPr id="7" name="正方形/長方形 6"/>
          <p:cNvSpPr/>
          <p:nvPr/>
        </p:nvSpPr>
        <p:spPr>
          <a:xfrm>
            <a:off x="10487817" y="109331"/>
            <a:ext cx="3229771" cy="400132"/>
          </a:xfrm>
          <a:prstGeom prst="rect">
            <a:avLst/>
          </a:prstGeom>
        </p:spPr>
        <p:txBody>
          <a:bodyPr wrap="none" lIns="137180" tIns="68591" rIns="137180" bIns="68591">
            <a:spAutoFit/>
          </a:bodyPr>
          <a:lstStyle/>
          <a:p>
            <a:pPr algn="r"/>
            <a:r>
              <a:rPr lang="en-US" altLang="ja-JP" sz="1700" dirty="0">
                <a:latin typeface="+mj-lt"/>
              </a:rPr>
              <a:t>Rev. </a:t>
            </a:r>
            <a:r>
              <a:rPr lang="en-US" altLang="ja-JP" sz="1700">
                <a:latin typeface="+mj-lt"/>
              </a:rPr>
              <a:t>20231020 1710 </a:t>
            </a:r>
            <a:r>
              <a:rPr lang="en-US" altLang="ja-JP" sz="1700" dirty="0">
                <a:latin typeface="+mj-lt"/>
              </a:rPr>
              <a:t>PS LV 220ppi</a:t>
            </a:r>
            <a:endParaRPr lang="ja-JP" altLang="en-US" sz="1700" dirty="0">
              <a:latin typeface="+mj-lt"/>
            </a:endParaRPr>
          </a:p>
        </p:txBody>
      </p:sp>
      <p:sp>
        <p:nvSpPr>
          <p:cNvPr id="34" name="タイトル 3"/>
          <p:cNvSpPr txBox="1">
            <a:spLocks/>
          </p:cNvSpPr>
          <p:nvPr/>
        </p:nvSpPr>
        <p:spPr>
          <a:xfrm>
            <a:off x="4327129" y="4790260"/>
            <a:ext cx="5867868" cy="1062245"/>
          </a:xfrm>
          <a:prstGeom prst="rect">
            <a:avLst/>
          </a:prstGeom>
          <a:noFill/>
        </p:spPr>
        <p:txBody>
          <a:bodyPr wrap="square" lIns="137165" tIns="68583" rIns="137165" bIns="68583" anchor="ctr">
            <a:sp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fontAlgn="auto">
              <a:spcAft>
                <a:spcPts val="0"/>
              </a:spcAft>
              <a:defRPr/>
            </a:pPr>
            <a:r>
              <a:rPr lang="en-US" altLang="ja-JP" sz="6000" b="1" spc="450" dirty="0">
                <a:ln w="12700">
                  <a:noFill/>
                </a:ln>
                <a:effectLst>
                  <a:outerShdw blurRad="50800" dist="38100" dir="8100000" algn="tr" rotWithShape="0">
                    <a:prstClr val="black">
                      <a:alpha val="40000"/>
                    </a:prstClr>
                  </a:outerShdw>
                </a:effectLst>
                <a:ea typeface="メイリオ" panose="020B0604030504040204" pitchFamily="50" charset="-128"/>
                <a:cs typeface="メイリオ" panose="020B0604030504040204" pitchFamily="50" charset="-128"/>
              </a:rPr>
              <a:t>VX-3000 series</a:t>
            </a:r>
          </a:p>
        </p:txBody>
      </p:sp>
      <p:grpSp>
        <p:nvGrpSpPr>
          <p:cNvPr id="5" name="グループ化 4"/>
          <p:cNvGrpSpPr/>
          <p:nvPr/>
        </p:nvGrpSpPr>
        <p:grpSpPr>
          <a:xfrm>
            <a:off x="10015791" y="1326828"/>
            <a:ext cx="2484894" cy="2359379"/>
            <a:chOff x="6351611" y="2096267"/>
            <a:chExt cx="2004248" cy="1902449"/>
          </a:xfrm>
          <a:effectLst>
            <a:outerShdw blurRad="50800" dist="38100" dir="8100000" algn="tr" rotWithShape="0">
              <a:prstClr val="black">
                <a:alpha val="40000"/>
              </a:prstClr>
            </a:outerShdw>
          </a:effectLst>
        </p:grpSpPr>
        <p:pic>
          <p:nvPicPr>
            <p:cNvPr id="4" name="Picture 3"/>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6600825" y="2318698"/>
              <a:ext cx="1581150" cy="1608606"/>
            </a:xfrm>
            <a:prstGeom prst="ellipse">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9" name="Picture 2" descr="C:\Users\toa27839.TOA\AppData\Local\Temp\notesEA312D\Bubble_material_noshadow-01.pn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a:stretch/>
          </p:blipFill>
          <p:spPr bwMode="auto">
            <a:xfrm>
              <a:off x="6351611" y="2096267"/>
              <a:ext cx="2004248" cy="190244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grpSp>
        <p:nvGrpSpPr>
          <p:cNvPr id="21" name="グループ化 20"/>
          <p:cNvGrpSpPr/>
          <p:nvPr/>
        </p:nvGrpSpPr>
        <p:grpSpPr>
          <a:xfrm rot="244015">
            <a:off x="8671365" y="5687911"/>
            <a:ext cx="1159220" cy="1100667"/>
            <a:chOff x="2774269" y="955904"/>
            <a:chExt cx="2425140" cy="2301963"/>
          </a:xfrm>
        </p:grpSpPr>
        <p:grpSp>
          <p:nvGrpSpPr>
            <p:cNvPr id="22" name="グループ化 21"/>
            <p:cNvGrpSpPr/>
            <p:nvPr/>
          </p:nvGrpSpPr>
          <p:grpSpPr>
            <a:xfrm>
              <a:off x="2991168" y="1221263"/>
              <a:ext cx="1944215" cy="1771248"/>
              <a:chOff x="2991168" y="1221263"/>
              <a:chExt cx="1944215" cy="1771248"/>
            </a:xfrm>
          </p:grpSpPr>
          <p:sp>
            <p:nvSpPr>
              <p:cNvPr id="24" name="円/楕円 23"/>
              <p:cNvSpPr/>
              <p:nvPr/>
            </p:nvSpPr>
            <p:spPr>
              <a:xfrm>
                <a:off x="2991168" y="1221263"/>
                <a:ext cx="1944215" cy="1771248"/>
              </a:xfrm>
              <a:prstGeom prst="ellipse">
                <a:avLst/>
              </a:prstGeom>
              <a:solidFill>
                <a:srgbClr val="FF6600"/>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600" kern="0" dirty="0">
                  <a:solidFill>
                    <a:prstClr val="white"/>
                  </a:solidFill>
                  <a:latin typeface="Meiryo UI"/>
                  <a:ea typeface="Meiryo UI"/>
                </a:endParaRPr>
              </a:p>
            </p:txBody>
          </p:sp>
          <p:sp>
            <p:nvSpPr>
              <p:cNvPr id="26" name="角丸四角形 25"/>
              <p:cNvSpPr/>
              <p:nvPr/>
            </p:nvSpPr>
            <p:spPr>
              <a:xfrm>
                <a:off x="3127577" y="1746611"/>
                <a:ext cx="1677969" cy="792088"/>
              </a:xfrm>
              <a:prstGeom prst="roundRect">
                <a:avLst/>
              </a:prstGeom>
              <a:solidFill>
                <a:srgbClr val="FF6600"/>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Ph.2</a:t>
                </a:r>
                <a:endParaRPr kumimoji="0" lang="ja-JP" altLang="en-US" b="1" kern="0" dirty="0">
                  <a:solidFill>
                    <a:prstClr val="white"/>
                  </a:solidFill>
                  <a:latin typeface="Calibri"/>
                  <a:ea typeface="Meiryo UI"/>
                </a:endParaRPr>
              </a:p>
            </p:txBody>
          </p:sp>
        </p:grpSp>
        <p:pic>
          <p:nvPicPr>
            <p:cNvPr id="23" name="Picture 2" descr="C:\Users\toa27839.TOA\AppData\Local\Temp\notesEA312D\Bubble_material_noshadow-01.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2774269" y="955904"/>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28" name="Picture 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256639" y="5133206"/>
            <a:ext cx="920094" cy="514970"/>
          </a:xfrm>
          <a:prstGeom prst="rect">
            <a:avLst/>
          </a:prstGeom>
          <a:noFill/>
          <a:ln>
            <a:noFill/>
          </a:ln>
          <a:effectLst>
            <a:outerShdw blurRad="50800" dist="38100" dir="8100000" algn="tr"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1" name="Picture 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0259681" y="5133206"/>
            <a:ext cx="920094" cy="514970"/>
          </a:xfrm>
          <a:prstGeom prst="rect">
            <a:avLst/>
          </a:prstGeom>
          <a:noFill/>
          <a:ln>
            <a:noFill/>
          </a:ln>
          <a:effectLst>
            <a:outerShdw blurRad="50800" dist="38100" dir="8100000" algn="tr"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2" name="グループ化 31"/>
          <p:cNvGrpSpPr/>
          <p:nvPr/>
        </p:nvGrpSpPr>
        <p:grpSpPr>
          <a:xfrm rot="544062">
            <a:off x="9400432" y="6064093"/>
            <a:ext cx="870939" cy="826947"/>
            <a:chOff x="2785918" y="961186"/>
            <a:chExt cx="2425141" cy="2301965"/>
          </a:xfrm>
        </p:grpSpPr>
        <p:grpSp>
          <p:nvGrpSpPr>
            <p:cNvPr id="33" name="グループ化 32"/>
            <p:cNvGrpSpPr/>
            <p:nvPr/>
          </p:nvGrpSpPr>
          <p:grpSpPr>
            <a:xfrm>
              <a:off x="2951391" y="1221263"/>
              <a:ext cx="2030343" cy="1771248"/>
              <a:chOff x="2951391" y="1221263"/>
              <a:chExt cx="2030343" cy="1771248"/>
            </a:xfrm>
          </p:grpSpPr>
          <p:sp>
            <p:nvSpPr>
              <p:cNvPr id="36" name="円/楕円 35"/>
              <p:cNvSpPr/>
              <p:nvPr/>
            </p:nvSpPr>
            <p:spPr>
              <a:xfrm>
                <a:off x="2991168" y="1221263"/>
                <a:ext cx="1944215" cy="1771248"/>
              </a:xfrm>
              <a:prstGeom prst="ellipse">
                <a:avLst/>
              </a:prstGeom>
              <a:solidFill>
                <a:srgbClr val="FF6600"/>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600" kern="0" dirty="0">
                  <a:solidFill>
                    <a:prstClr val="white"/>
                  </a:solidFill>
                  <a:latin typeface="Meiryo UI"/>
                  <a:ea typeface="Meiryo UI"/>
                </a:endParaRPr>
              </a:p>
            </p:txBody>
          </p:sp>
          <p:sp>
            <p:nvSpPr>
              <p:cNvPr id="37" name="角丸四角形 36"/>
              <p:cNvSpPr/>
              <p:nvPr/>
            </p:nvSpPr>
            <p:spPr>
              <a:xfrm>
                <a:off x="2951391" y="1746611"/>
                <a:ext cx="2030343" cy="792088"/>
              </a:xfrm>
              <a:prstGeom prst="roundRect">
                <a:avLst/>
              </a:prstGeom>
              <a:solidFill>
                <a:srgbClr val="FF6600"/>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v.5.2</a:t>
                </a:r>
                <a:endParaRPr kumimoji="0" lang="ja-JP" altLang="en-US" b="1" kern="0" dirty="0">
                  <a:solidFill>
                    <a:prstClr val="white"/>
                  </a:solidFill>
                  <a:latin typeface="Calibri"/>
                  <a:ea typeface="Meiryo UI"/>
                </a:endParaRPr>
              </a:p>
            </p:txBody>
          </p:sp>
        </p:grpSp>
        <p:pic>
          <p:nvPicPr>
            <p:cNvPr id="35" name="Picture 2" descr="C:\Users\toa27839.TOA\AppData\Local\Temp\notesEA312D\Bubble_material_noshadow-01.png"/>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2785918" y="961186"/>
              <a:ext cx="2425141" cy="2301965"/>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9" name="正方形/長方形 8"/>
          <p:cNvSpPr/>
          <p:nvPr/>
        </p:nvSpPr>
        <p:spPr>
          <a:xfrm>
            <a:off x="3774461" y="4615608"/>
            <a:ext cx="6858794" cy="508040"/>
          </a:xfrm>
          <a:prstGeom prst="rect">
            <a:avLst/>
          </a:prstGeom>
          <a:effectLst>
            <a:outerShdw blurRad="50800" dist="12700" dir="8100000" algn="tr" rotWithShape="0">
              <a:prstClr val="black">
                <a:alpha val="40000"/>
              </a:prstClr>
            </a:outerShdw>
          </a:effectLst>
        </p:spPr>
        <p:txBody>
          <a:bodyPr lIns="137187" tIns="68594" rIns="137187" bIns="68594">
            <a:spAutoFit/>
          </a:bodyPr>
          <a:lstStyle/>
          <a:p>
            <a:pPr algn="ctr"/>
            <a:r>
              <a:rPr lang="en-US" altLang="ja-JP" sz="2400" b="1" dirty="0">
                <a:latin typeface="+mj-lt"/>
              </a:rPr>
              <a:t>INTEGRATED VOICE EVACUATION SYSTEM</a:t>
            </a:r>
            <a:endParaRPr lang="ja-JP" altLang="en-US" sz="2400" b="1" dirty="0">
              <a:latin typeface="+mj-lt"/>
            </a:endParaRPr>
          </a:p>
        </p:txBody>
      </p:sp>
      <p:grpSp>
        <p:nvGrpSpPr>
          <p:cNvPr id="38" name="グループ化 37"/>
          <p:cNvGrpSpPr/>
          <p:nvPr/>
        </p:nvGrpSpPr>
        <p:grpSpPr>
          <a:xfrm>
            <a:off x="6393805" y="845573"/>
            <a:ext cx="1054343" cy="1001402"/>
            <a:chOff x="3643685" y="1234855"/>
            <a:chExt cx="850405" cy="807466"/>
          </a:xfrm>
          <a:effectLst>
            <a:outerShdw blurRad="50800" dist="38100" dir="8100000" algn="tr" rotWithShape="0">
              <a:prstClr val="black">
                <a:alpha val="40000"/>
              </a:prstClr>
            </a:outerShdw>
          </a:effectLst>
        </p:grpSpPr>
        <p:sp>
          <p:nvSpPr>
            <p:cNvPr id="39" name="円/楕円 38"/>
            <p:cNvSpPr/>
            <p:nvPr/>
          </p:nvSpPr>
          <p:spPr>
            <a:xfrm>
              <a:off x="3727723" y="1261704"/>
              <a:ext cx="700261" cy="722408"/>
            </a:xfrm>
            <a:prstGeom prst="ellipse">
              <a:avLst/>
            </a:prstGeom>
            <a:solidFill>
              <a:srgbClr val="FFFFFF"/>
            </a:solidFill>
            <a:ln w="25400" cap="flat" cmpd="sng" algn="ctr">
              <a:solidFill>
                <a:srgbClr val="D8D8D8">
                  <a:shade val="50000"/>
                </a:srgbClr>
              </a:solidFill>
              <a:prstDash val="solid"/>
            </a:ln>
            <a:effectLst/>
          </p:spPr>
          <p:txBody>
            <a:bodyPr rtlCol="0" anchor="ctr"/>
            <a:lstStyle/>
            <a:p>
              <a:pPr algn="ctr" fontAlgn="auto">
                <a:spcBef>
                  <a:spcPts val="0"/>
                </a:spcBef>
                <a:spcAft>
                  <a:spcPts val="0"/>
                </a:spcAft>
                <a:defRPr/>
              </a:pPr>
              <a:endParaRPr kumimoji="0" lang="ja-JP" altLang="en-US" kern="0" dirty="0">
                <a:solidFill>
                  <a:srgbClr val="FFFFFF"/>
                </a:solidFill>
                <a:latin typeface="Calibri"/>
                <a:ea typeface="Meiryo UI"/>
              </a:endParaRPr>
            </a:p>
          </p:txBody>
        </p:sp>
        <p:pic>
          <p:nvPicPr>
            <p:cNvPr id="40" name="Picture 2"/>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94237" y="1438405"/>
              <a:ext cx="367230" cy="40729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1" name="Picture 2" descr="C:\Users\toa27839.TOA\AppData\Local\Temp\notesEA312D\Bubble_material_noshadow-01.png"/>
            <p:cNvPicPr>
              <a:picLocks noChangeAspect="1" noChangeArrowheads="1"/>
            </p:cNvPicPr>
            <p:nvPr/>
          </p:nvPicPr>
          <p:blipFill rotWithShape="1">
            <a:blip r:embed="rId10"/>
            <a:srcRect l="18633" t="5301" r="3622" b="14257"/>
            <a:stretch/>
          </p:blipFill>
          <p:spPr bwMode="auto">
            <a:xfrm>
              <a:off x="3643685" y="1234855"/>
              <a:ext cx="850405" cy="807466"/>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grpSp>
        <p:nvGrpSpPr>
          <p:cNvPr id="46" name="グループ化 45"/>
          <p:cNvGrpSpPr/>
          <p:nvPr/>
        </p:nvGrpSpPr>
        <p:grpSpPr>
          <a:xfrm>
            <a:off x="10685019" y="6117498"/>
            <a:ext cx="1071764" cy="858215"/>
            <a:chOff x="2843809" y="2806680"/>
            <a:chExt cx="1684580" cy="1348529"/>
          </a:xfrm>
        </p:grpSpPr>
        <p:pic>
          <p:nvPicPr>
            <p:cNvPr id="47" name="Picture 3" descr="H:\TCL\Products\Products data\VX\VX-2000\Pict\rm200xf_pn1e.jpg"/>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a:stretch/>
          </p:blipFill>
          <p:spPr bwMode="auto">
            <a:xfrm>
              <a:off x="2843809" y="2859782"/>
              <a:ext cx="871198" cy="1295427"/>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4" descr="H:\TCL\Products\Products data\VM\VM-3000\Pict\rm320f_pf1e.jpg"/>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a:stretch/>
          </p:blipFill>
          <p:spPr bwMode="auto">
            <a:xfrm>
              <a:off x="3715535" y="2806680"/>
              <a:ext cx="812854" cy="1075591"/>
            </a:xfrm>
            <a:prstGeom prst="rect">
              <a:avLst/>
            </a:prstGeom>
            <a:noFill/>
            <a:extLst>
              <a:ext uri="{909E8E84-426E-40DD-AFC4-6F175D3DCCD1}">
                <a14:hiddenFill xmlns:a14="http://schemas.microsoft.com/office/drawing/2010/main">
                  <a:solidFill>
                    <a:srgbClr val="FFFFFF"/>
                  </a:solidFill>
                </a14:hiddenFill>
              </a:ext>
            </a:extLst>
          </p:spPr>
        </p:pic>
      </p:grpSp>
      <p:pic>
        <p:nvPicPr>
          <p:cNvPr id="10" name="Picture 2" descr="クリックすると新しいウィンドウで開きます"/>
          <p:cNvPicPr>
            <a:picLocks noChangeAspect="1" noChangeArrowheads="1"/>
          </p:cNvPicPr>
          <p:nvPr/>
        </p:nvPicPr>
        <p:blipFill rotWithShape="1">
          <a:blip r:embed="rId13" cstate="print">
            <a:extLst>
              <a:ext uri="{28A0092B-C50C-407E-A947-70E740481C1C}">
                <a14:useLocalDpi xmlns:a14="http://schemas.microsoft.com/office/drawing/2010/main" val="0"/>
              </a:ext>
            </a:extLst>
          </a:blip>
          <a:srcRect l="4981" t="10076" r="4914" b="11238"/>
          <a:stretch/>
        </p:blipFill>
        <p:spPr bwMode="auto">
          <a:xfrm>
            <a:off x="12024503" y="6674652"/>
            <a:ext cx="2187741" cy="709266"/>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3" descr="G:\TCL\Products\Products data\VX\VX-3000\Photo\VX-3000 ph2\vx3004f_pf2e.jpg"/>
          <p:cNvPicPr>
            <a:picLocks noChangeAspect="1" noChangeArrowheads="1"/>
          </p:cNvPicPr>
          <p:nvPr/>
        </p:nvPicPr>
        <p:blipFill>
          <a:blip r:embed="rId1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918002" y="5725577"/>
            <a:ext cx="2395409" cy="1028560"/>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3" descr="G:\TCL\Products\Products data\VX\VX-3000\Photo\VX-3000 ph2\vx3004f_pf2e.jpg"/>
          <p:cNvPicPr>
            <a:picLocks noChangeAspect="1" noChangeArrowheads="1"/>
          </p:cNvPicPr>
          <p:nvPr/>
        </p:nvPicPr>
        <p:blipFill>
          <a:blip r:embed="rId1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916838" y="5149513"/>
            <a:ext cx="2395409" cy="1028560"/>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3"/>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195144" y="3293417"/>
            <a:ext cx="2919234" cy="43822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2"/>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0424" y="6777854"/>
            <a:ext cx="667690" cy="66769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12" name="グループ化 11"/>
          <p:cNvGrpSpPr/>
          <p:nvPr/>
        </p:nvGrpSpPr>
        <p:grpSpPr>
          <a:xfrm>
            <a:off x="1773489" y="50553"/>
            <a:ext cx="4001944" cy="3799804"/>
            <a:chOff x="-2822696" y="325571"/>
            <a:chExt cx="4001944" cy="3799804"/>
          </a:xfrm>
        </p:grpSpPr>
        <p:pic>
          <p:nvPicPr>
            <p:cNvPr id="1027" name="Picture 3"/>
            <p:cNvPicPr>
              <a:picLocks noChangeAspect="1" noChangeArrowheads="1"/>
            </p:cNvPicPr>
            <p:nvPr/>
          </p:nvPicPr>
          <p:blipFill rotWithShape="1">
            <a:blip r:embed="rId17">
              <a:extLst>
                <a:ext uri="{28A0092B-C50C-407E-A947-70E740481C1C}">
                  <a14:useLocalDpi xmlns:a14="http://schemas.microsoft.com/office/drawing/2010/main" val="0"/>
                </a:ext>
              </a:extLst>
            </a:blip>
            <a:srcRect l="21162" r="14063"/>
            <a:stretch/>
          </p:blipFill>
          <p:spPr bwMode="auto">
            <a:xfrm>
              <a:off x="-2273643" y="828169"/>
              <a:ext cx="2903838" cy="2744224"/>
            </a:xfrm>
            <a:prstGeom prst="ellipse">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 name="Picture 2" descr="C:\Users\toa27839.TOA\AppData\Local\Temp\notesEA312D\Bubble_material_noshadow-01.png"/>
            <p:cNvPicPr>
              <a:picLocks noChangeAspect="1" noChangeArrowheads="1"/>
            </p:cNvPicPr>
            <p:nvPr/>
          </p:nvPicPr>
          <p:blipFill rotWithShape="1">
            <a:blip r:embed="rId18" cstate="print">
              <a:extLst>
                <a:ext uri="{28A0092B-C50C-407E-A947-70E740481C1C}">
                  <a14:useLocalDpi xmlns:a14="http://schemas.microsoft.com/office/drawing/2010/main" val="0"/>
                </a:ext>
              </a:extLst>
            </a:blip>
            <a:srcRect/>
            <a:stretch/>
          </p:blipFill>
          <p:spPr bwMode="auto">
            <a:xfrm>
              <a:off x="-2822696" y="325571"/>
              <a:ext cx="4001944" cy="3799804"/>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grpSp>
        <p:nvGrpSpPr>
          <p:cNvPr id="14" name="グループ化 13"/>
          <p:cNvGrpSpPr/>
          <p:nvPr/>
        </p:nvGrpSpPr>
        <p:grpSpPr>
          <a:xfrm>
            <a:off x="7635812" y="2200004"/>
            <a:ext cx="2053631" cy="1949899"/>
            <a:chOff x="7656406" y="2500417"/>
            <a:chExt cx="2053631" cy="1949899"/>
          </a:xfrm>
        </p:grpSpPr>
        <p:pic>
          <p:nvPicPr>
            <p:cNvPr id="13" name="Picture 4"/>
            <p:cNvPicPr>
              <a:picLocks noChangeAspect="1" noChangeArrowheads="1"/>
            </p:cNvPicPr>
            <p:nvPr/>
          </p:nvPicPr>
          <p:blipFill rotWithShape="1">
            <a:blip r:embed="rId19" cstate="print">
              <a:extLst>
                <a:ext uri="{28A0092B-C50C-407E-A947-70E740481C1C}">
                  <a14:useLocalDpi xmlns:a14="http://schemas.microsoft.com/office/drawing/2010/main" val="0"/>
                </a:ext>
              </a:extLst>
            </a:blip>
            <a:srcRect l="8748" r="19906"/>
            <a:stretch/>
          </p:blipFill>
          <p:spPr bwMode="auto">
            <a:xfrm>
              <a:off x="7852916" y="2752541"/>
              <a:ext cx="1561755" cy="1445653"/>
            </a:xfrm>
            <a:prstGeom prst="ellipse">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 name="Picture 2" descr="C:\Users\toa27839.TOA\AppData\Local\Temp\notesEA312D\Bubble_material_noshadow-01.png"/>
            <p:cNvPicPr>
              <a:picLocks noChangeAspect="1" noChangeArrowheads="1"/>
            </p:cNvPicPr>
            <p:nvPr/>
          </p:nvPicPr>
          <p:blipFill rotWithShape="1">
            <a:blip r:embed="rId20" cstate="print">
              <a:extLst>
                <a:ext uri="{28A0092B-C50C-407E-A947-70E740481C1C}">
                  <a14:useLocalDpi xmlns:a14="http://schemas.microsoft.com/office/drawing/2010/main" val="0"/>
                </a:ext>
              </a:extLst>
            </a:blip>
            <a:srcRect/>
            <a:stretch/>
          </p:blipFill>
          <p:spPr bwMode="auto">
            <a:xfrm>
              <a:off x="7656406" y="2500417"/>
              <a:ext cx="2053631" cy="194989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44" name="図 43">
            <a:extLst>
              <a:ext uri="{FF2B5EF4-FFF2-40B4-BE49-F238E27FC236}">
                <a16:creationId xmlns:a16="http://schemas.microsoft.com/office/drawing/2014/main" id="{7A213E70-0914-416B-AA3C-33AEFDB3A459}"/>
              </a:ext>
            </a:extLst>
          </p:cNvPr>
          <p:cNvPicPr>
            <a:picLocks noChangeAspect="1"/>
          </p:cNvPicPr>
          <p:nvPr/>
        </p:nvPicPr>
        <p:blipFill>
          <a:blip r:embed="rId21"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1998518" y="6491364"/>
            <a:ext cx="2233221" cy="434238"/>
          </a:xfrm>
          <a:prstGeom prst="rect">
            <a:avLst/>
          </a:prstGeom>
        </p:spPr>
      </p:pic>
      <p:pic>
        <p:nvPicPr>
          <p:cNvPr id="52" name="Picture 3" descr="G:\TCL\Products\Products data\VX\VX-3000\Photo\VX-3000 ph2\vx3004f_pf2e.jpg">
            <a:extLst>
              <a:ext uri="{FF2B5EF4-FFF2-40B4-BE49-F238E27FC236}">
                <a16:creationId xmlns:a16="http://schemas.microsoft.com/office/drawing/2014/main" id="{2EA938D9-A7E9-40BB-8676-F415CB83D9EE}"/>
              </a:ext>
            </a:extLst>
          </p:cNvPr>
          <p:cNvPicPr>
            <a:picLocks noChangeAspect="1" noChangeArrowheads="1"/>
          </p:cNvPicPr>
          <p:nvPr/>
        </p:nvPicPr>
        <p:blipFill>
          <a:blip r:embed="rId1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918793" y="4376679"/>
            <a:ext cx="2395409" cy="1028560"/>
          </a:xfrm>
          <a:prstGeom prst="rect">
            <a:avLst/>
          </a:prstGeom>
          <a:noFill/>
          <a:extLst>
            <a:ext uri="{909E8E84-426E-40DD-AFC4-6F175D3DCCD1}">
              <a14:hiddenFill xmlns:a14="http://schemas.microsoft.com/office/drawing/2010/main">
                <a:solidFill>
                  <a:srgbClr val="FFFFFF"/>
                </a:solidFill>
              </a14:hiddenFill>
            </a:ext>
          </a:extLst>
        </p:spPr>
      </p:pic>
      <p:pic>
        <p:nvPicPr>
          <p:cNvPr id="53" name="図 52">
            <a:extLst>
              <a:ext uri="{FF2B5EF4-FFF2-40B4-BE49-F238E27FC236}">
                <a16:creationId xmlns:a16="http://schemas.microsoft.com/office/drawing/2014/main" id="{4663C2C6-6367-4C92-8735-38753046DBB0}"/>
              </a:ext>
            </a:extLst>
          </p:cNvPr>
          <p:cNvPicPr>
            <a:picLocks noChangeAspect="1"/>
          </p:cNvPicPr>
          <p:nvPr/>
        </p:nvPicPr>
        <p:blipFill>
          <a:blip r:embed="rId21"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1999309" y="5133135"/>
            <a:ext cx="2233221" cy="434238"/>
          </a:xfrm>
          <a:prstGeom prst="rect">
            <a:avLst/>
          </a:prstGeom>
        </p:spPr>
      </p:pic>
      <p:pic>
        <p:nvPicPr>
          <p:cNvPr id="49" name="図 48">
            <a:extLst>
              <a:ext uri="{FF2B5EF4-FFF2-40B4-BE49-F238E27FC236}">
                <a16:creationId xmlns:a16="http://schemas.microsoft.com/office/drawing/2014/main" id="{AD85F862-5EFF-41FD-8D87-D81797A78A9E}"/>
              </a:ext>
            </a:extLst>
          </p:cNvPr>
          <p:cNvPicPr>
            <a:picLocks noChangeAspect="1"/>
          </p:cNvPicPr>
          <p:nvPr/>
        </p:nvPicPr>
        <p:blipFill>
          <a:blip r:embed="rId22">
            <a:clrChange>
              <a:clrFrom>
                <a:srgbClr val="FFFFFF"/>
              </a:clrFrom>
              <a:clrTo>
                <a:srgbClr val="FFFFFF">
                  <a:alpha val="0"/>
                </a:srgbClr>
              </a:clrTo>
            </a:clrChange>
          </a:blip>
          <a:stretch>
            <a:fillRect/>
          </a:stretch>
        </p:blipFill>
        <p:spPr>
          <a:xfrm>
            <a:off x="11003814" y="6713270"/>
            <a:ext cx="975656" cy="831856"/>
          </a:xfrm>
          <a:prstGeom prst="rect">
            <a:avLst/>
          </a:prstGeom>
        </p:spPr>
      </p:pic>
    </p:spTree>
    <p:extLst>
      <p:ext uri="{BB962C8B-B14F-4D97-AF65-F5344CB8AC3E}">
        <p14:creationId xmlns:p14="http://schemas.microsoft.com/office/powerpoint/2010/main" val="303330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path" presetSubtype="0" repeatCount="indefinite" fill="hold" nodeType="withEffect">
                                  <p:stCondLst>
                                    <p:cond delay="0"/>
                                  </p:stCondLst>
                                  <p:childTnLst>
                                    <p:animMotion origin="layout" path="M -2.77778E-7 1.60494E-6 C 0.06892 1.60494E-6 0.125 0.03333 0.125 0.07469 C 0.125 0.11574 0.06892 0.14938 -2.77778E-7 0.14938 C -0.06892 0.14938 -0.125 0.11574 -0.125 0.07469 C -0.125 0.03333 -0.06892 1.60494E-6 -2.77778E-7 1.60494E-6 Z " pathEditMode="relative" rAng="0" ptsTypes="fffff">
                                      <p:cBhvr>
                                        <p:cTn id="6" dur="300000" fill="hold"/>
                                        <p:tgtEl>
                                          <p:spTgt spid="5"/>
                                        </p:tgtEl>
                                        <p:attrNameLst>
                                          <p:attrName>ppt_x</p:attrName>
                                          <p:attrName>ppt_y</p:attrName>
                                        </p:attrNameLst>
                                      </p:cBhvr>
                                      <p:rCtr x="0" y="7469"/>
                                    </p:animMotion>
                                  </p:childTnLst>
                                </p:cTn>
                              </p:par>
                              <p:par>
                                <p:cTn id="7" presetID="7" presetClass="path" presetSubtype="0" repeatCount="indefinite" accel="50000" decel="50000" fill="hold" nodeType="withEffect">
                                  <p:stCondLst>
                                    <p:cond delay="0"/>
                                  </p:stCondLst>
                                  <p:childTnLst>
                                    <p:animMotion origin="layout" path="M -0.66614 -0.99907 L 0.43108 -0.44963 L 0.71615 0.58684 L -0.98072 -0.72188 L -0.66614 -0.99907 Z " pathEditMode="relative" rAng="0" ptsTypes="FFFFF">
                                      <p:cBhvr>
                                        <p:cTn id="8" dur="30000" fill="hold"/>
                                        <p:tgtEl>
                                          <p:spTgt spid="1026"/>
                                        </p:tgtEl>
                                        <p:attrNameLst>
                                          <p:attrName>ppt_x</p:attrName>
                                          <p:attrName>ppt_y</p:attrName>
                                        </p:attrNameLst>
                                      </p:cBhvr>
                                      <p:rCtr x="53385" y="79295"/>
                                    </p:animMotion>
                                  </p:childTnLst>
                                </p:cTn>
                              </p:par>
                              <p:par>
                                <p:cTn id="9" presetID="1" presetClass="path" presetSubtype="0" fill="hold" nodeType="withEffect">
                                  <p:stCondLst>
                                    <p:cond delay="0"/>
                                  </p:stCondLst>
                                  <p:childTnLst>
                                    <p:animMotion origin="layout" path="M 0.0552 4.78931E-6 C 0.15451 4.78931E-6 0.23541 0.03001 0.23541 0.06762 C 0.23541 0.10503 0.15451 0.13545 0.0552 0.13545 C -0.04433 0.13545 -0.125 0.10503 -0.125 0.06762 C -0.125 0.03001 -0.04433 4.78931E-6 0.0552 4.78931E-6 Z " pathEditMode="relative" rAng="0" ptsTypes="fffff">
                                      <p:cBhvr>
                                        <p:cTn id="10" dur="300000" spd="-100000" fill="hold"/>
                                        <p:tgtEl>
                                          <p:spTgt spid="12"/>
                                        </p:tgtEl>
                                        <p:attrNameLst>
                                          <p:attrName>ppt_x</p:attrName>
                                          <p:attrName>ppt_y</p:attrName>
                                        </p:attrNameLst>
                                      </p:cBhvr>
                                      <p:rCtr x="0" y="6763"/>
                                    </p:animMotion>
                                  </p:childTnLst>
                                </p:cTn>
                              </p:par>
                              <p:par>
                                <p:cTn id="11" presetID="1" presetClass="path" presetSubtype="0" fill="hold" nodeType="withEffect">
                                  <p:stCondLst>
                                    <p:cond delay="0"/>
                                  </p:stCondLst>
                                  <p:childTnLst>
                                    <p:animMotion origin="layout" path="M 3.7037E-7 3.08325E-7 C 0.04491 3.08325E-7 0.08148 0.02795 0.08148 0.0629 C 0.08148 0.09764 0.04491 0.1258 3.7037E-7 0.1258 C -0.04502 0.1258 -0.08137 0.09764 -0.08137 0.0629 C -0.08137 0.02795 -0.04502 3.08325E-7 3.7037E-7 3.08325E-7 Z " pathEditMode="relative" rAng="0" ptsTypes="fffff">
                                      <p:cBhvr>
                                        <p:cTn id="12" dur="280000" fill="hold"/>
                                        <p:tgtEl>
                                          <p:spTgt spid="14"/>
                                        </p:tgtEl>
                                        <p:attrNameLst>
                                          <p:attrName>ppt_x</p:attrName>
                                          <p:attrName>ppt_y</p:attrName>
                                        </p:attrNameLst>
                                      </p:cBhvr>
                                      <p:rCtr x="0" y="6290"/>
                                    </p:animMotion>
                                  </p:childTnLst>
                                </p:cTn>
                              </p:par>
                              <p:par>
                                <p:cTn id="13" presetID="26" presetClass="path" presetSubtype="0" repeatCount="indefinite" fill="hold" nodeType="withEffect">
                                  <p:stCondLst>
                                    <p:cond delay="0"/>
                                  </p:stCondLst>
                                  <p:endCondLst>
                                    <p:cond evt="onNext" delay="0">
                                      <p:tgtEl>
                                        <p:sldTgt/>
                                      </p:tgtEl>
                                    </p:cond>
                                  </p:endCondLst>
                                  <p:childTnLst>
                                    <p:animMotion origin="layout" path="M 4.25926E-6 -2.50771E-6 C 4.25926E-6 0.01419 0.01307 0.0259 0.02905 0.0259 C 0.04803 0.0259 0.05474 0.01295 0.05775 0.00514 L 0.06064 -0.00514 C 0.06354 -0.01295 0.07083 -0.02569 0.09224 -0.02569 C 0.10578 -0.02569 0.12141 -0.01418 0.12141 -2.50771E-6 C 0.12141 0.01419 0.10578 0.0259 0.09224 0.0259 C 0.07083 0.0259 0.06354 0.01295 0.06064 0.00514 L 0.05775 -0.00514 C 0.05474 -0.01295 0.04803 -0.02569 0.02905 -0.02569 C 0.01307 -0.02569 4.25926E-6 -0.01418 4.25926E-6 -2.50771E-6 Z " pathEditMode="relative" rAng="0" ptsTypes="ffFffffFfff">
                                      <p:cBhvr>
                                        <p:cTn id="14" dur="320000" fill="hold"/>
                                        <p:tgtEl>
                                          <p:spTgt spid="38"/>
                                        </p:tgtEl>
                                        <p:attrNameLst>
                                          <p:attrName>ppt_x</p:attrName>
                                          <p:attrName>ppt_y</p:attrName>
                                        </p:attrNameLst>
                                      </p:cBhvr>
                                      <p:rCtr x="6065"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8" y="28693"/>
            <a:ext cx="3090774" cy="830991"/>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Overview</a:t>
            </a:r>
            <a:endParaRPr lang="ja-JP" altLang="en-US" sz="1400" dirty="0">
              <a:solidFill>
                <a:srgbClr val="5F5F5F"/>
              </a:solidFill>
              <a:latin typeface="Calibri"/>
            </a:endParaRPr>
          </a:p>
        </p:txBody>
      </p:sp>
      <p:grpSp>
        <p:nvGrpSpPr>
          <p:cNvPr id="2" name="グループ化 1"/>
          <p:cNvGrpSpPr/>
          <p:nvPr/>
        </p:nvGrpSpPr>
        <p:grpSpPr>
          <a:xfrm>
            <a:off x="2464374" y="2438444"/>
            <a:ext cx="3633445" cy="1990641"/>
            <a:chOff x="3852357" y="3423193"/>
            <a:chExt cx="2930639" cy="1605123"/>
          </a:xfrm>
        </p:grpSpPr>
        <p:grpSp>
          <p:nvGrpSpPr>
            <p:cNvPr id="41" name="グループ化 40"/>
            <p:cNvGrpSpPr/>
            <p:nvPr/>
          </p:nvGrpSpPr>
          <p:grpSpPr>
            <a:xfrm>
              <a:off x="3852357" y="3534897"/>
              <a:ext cx="2930639" cy="1493419"/>
              <a:chOff x="4143860" y="1158633"/>
              <a:chExt cx="2930639" cy="1493419"/>
            </a:xfrm>
          </p:grpSpPr>
          <p:sp>
            <p:nvSpPr>
              <p:cNvPr id="42" name="フリーフォーム 41"/>
              <p:cNvSpPr/>
              <p:nvPr/>
            </p:nvSpPr>
            <p:spPr>
              <a:xfrm>
                <a:off x="4595004" y="1892060"/>
                <a:ext cx="644105" cy="511834"/>
              </a:xfrm>
              <a:custGeom>
                <a:avLst/>
                <a:gdLst>
                  <a:gd name="connsiteX0" fmla="*/ 0 w 644105"/>
                  <a:gd name="connsiteY0" fmla="*/ 511834 h 511834"/>
                  <a:gd name="connsiteX1" fmla="*/ 368060 w 644105"/>
                  <a:gd name="connsiteY1" fmla="*/ 0 h 511834"/>
                  <a:gd name="connsiteX2" fmla="*/ 644105 w 644105"/>
                  <a:gd name="connsiteY2" fmla="*/ 0 h 511834"/>
                </a:gdLst>
                <a:ahLst/>
                <a:cxnLst>
                  <a:cxn ang="0">
                    <a:pos x="connsiteX0" y="connsiteY0"/>
                  </a:cxn>
                  <a:cxn ang="0">
                    <a:pos x="connsiteX1" y="connsiteY1"/>
                  </a:cxn>
                  <a:cxn ang="0">
                    <a:pos x="connsiteX2" y="connsiteY2"/>
                  </a:cxn>
                </a:cxnLst>
                <a:rect l="l" t="t" r="r" b="b"/>
                <a:pathLst>
                  <a:path w="644105" h="511834">
                    <a:moveTo>
                      <a:pt x="0" y="511834"/>
                    </a:moveTo>
                    <a:lnTo>
                      <a:pt x="368060" y="0"/>
                    </a:lnTo>
                    <a:lnTo>
                      <a:pt x="644105"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pic>
            <p:nvPicPr>
              <p:cNvPr id="45" name="Picture 4"/>
              <p:cNvPicPr>
                <a:picLocks noChangeAspect="1" noChangeArrowheads="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4143860" y="2038449"/>
                <a:ext cx="616629" cy="61360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7" name="フリーフォーム 46"/>
              <p:cNvSpPr/>
              <p:nvPr/>
            </p:nvSpPr>
            <p:spPr>
              <a:xfrm>
                <a:off x="6446808" y="1857555"/>
                <a:ext cx="120769" cy="454324"/>
              </a:xfrm>
              <a:custGeom>
                <a:avLst/>
                <a:gdLst>
                  <a:gd name="connsiteX0" fmla="*/ 5750 w 120769"/>
                  <a:gd name="connsiteY0" fmla="*/ 454324 h 454324"/>
                  <a:gd name="connsiteX1" fmla="*/ 120769 w 120769"/>
                  <a:gd name="connsiteY1" fmla="*/ 454324 h 454324"/>
                  <a:gd name="connsiteX2" fmla="*/ 120769 w 120769"/>
                  <a:gd name="connsiteY2" fmla="*/ 0 h 454324"/>
                  <a:gd name="connsiteX3" fmla="*/ 0 w 120769"/>
                  <a:gd name="connsiteY3" fmla="*/ 0 h 454324"/>
                </a:gdLst>
                <a:ahLst/>
                <a:cxnLst>
                  <a:cxn ang="0">
                    <a:pos x="connsiteX0" y="connsiteY0"/>
                  </a:cxn>
                  <a:cxn ang="0">
                    <a:pos x="connsiteX1" y="connsiteY1"/>
                  </a:cxn>
                  <a:cxn ang="0">
                    <a:pos x="connsiteX2" y="connsiteY2"/>
                  </a:cxn>
                  <a:cxn ang="0">
                    <a:pos x="connsiteX3" y="connsiteY3"/>
                  </a:cxn>
                </a:cxnLst>
                <a:rect l="l" t="t" r="r" b="b"/>
                <a:pathLst>
                  <a:path w="120769" h="454324">
                    <a:moveTo>
                      <a:pt x="5750" y="454324"/>
                    </a:moveTo>
                    <a:lnTo>
                      <a:pt x="120769" y="454324"/>
                    </a:lnTo>
                    <a:lnTo>
                      <a:pt x="120769" y="0"/>
                    </a:lnTo>
                    <a:lnTo>
                      <a:pt x="0" y="0"/>
                    </a:lnTo>
                  </a:path>
                </a:pathLst>
              </a:cu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48" name="正方形/長方形 47"/>
              <p:cNvSpPr/>
              <p:nvPr/>
            </p:nvSpPr>
            <p:spPr>
              <a:xfrm>
                <a:off x="6444579" y="2269880"/>
                <a:ext cx="629920" cy="285397"/>
              </a:xfrm>
              <a:prstGeom prst="rect">
                <a:avLst/>
              </a:prstGeom>
            </p:spPr>
            <p:txBody>
              <a:bodyPr wrap="none">
                <a:spAutoFit/>
              </a:bodyPr>
              <a:lstStyle/>
              <a:p>
                <a:r>
                  <a:rPr lang="en-US" altLang="ja-JP" sz="1700" dirty="0">
                    <a:solidFill>
                      <a:srgbClr val="F79646">
                        <a:lumMod val="75000"/>
                      </a:srgbClr>
                    </a:solidFill>
                    <a:latin typeface="Calibri"/>
                    <a:ea typeface="メイリオ" panose="020B0604030504040204" pitchFamily="50" charset="-128"/>
                    <a:cs typeface="メイリオ" panose="020B0604030504040204" pitchFamily="50" charset="-128"/>
                  </a:rPr>
                  <a:t>DS link</a:t>
                </a:r>
                <a:endParaRPr lang="ja-JP" altLang="en-US" sz="2400" dirty="0">
                  <a:solidFill>
                    <a:srgbClr val="F79646">
                      <a:lumMod val="75000"/>
                    </a:srgbClr>
                  </a:solidFill>
                </a:endParaRPr>
              </a:p>
            </p:txBody>
          </p:sp>
          <p:pic>
            <p:nvPicPr>
              <p:cNvPr id="52" name="Picture 2"/>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958907" y="1945488"/>
                <a:ext cx="1631763" cy="60662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3" name="Picture 2"/>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015915" y="1437786"/>
                <a:ext cx="1518768" cy="52594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6" name="正方形/長方形 55"/>
              <p:cNvSpPr/>
              <p:nvPr/>
            </p:nvSpPr>
            <p:spPr>
              <a:xfrm rot="18237800">
                <a:off x="4367264" y="1925579"/>
                <a:ext cx="614482" cy="285481"/>
              </a:xfrm>
              <a:prstGeom prst="rect">
                <a:avLst/>
              </a:prstGeom>
            </p:spPr>
            <p:txBody>
              <a:bodyPr wrap="none">
                <a:spAutoFit/>
              </a:bodyPr>
              <a:lstStyle/>
              <a:p>
                <a:r>
                  <a:rPr lang="en-US" altLang="ja-JP" sz="1700" dirty="0">
                    <a:solidFill>
                      <a:srgbClr val="FFFFFF">
                        <a:lumMod val="50000"/>
                      </a:srgbClr>
                    </a:solidFill>
                    <a:latin typeface="Calibri"/>
                    <a:ea typeface="メイリオ" panose="020B0604030504040204" pitchFamily="50" charset="-128"/>
                    <a:cs typeface="メイリオ" panose="020B0604030504040204" pitchFamily="50" charset="-128"/>
                  </a:rPr>
                  <a:t>RS link</a:t>
                </a:r>
                <a:endParaRPr lang="ja-JP" altLang="en-US" sz="2400" dirty="0">
                  <a:solidFill>
                    <a:srgbClr val="FFFFFF">
                      <a:lumMod val="50000"/>
                    </a:srgbClr>
                  </a:solidFill>
                </a:endParaRPr>
              </a:p>
            </p:txBody>
          </p:sp>
          <p:sp>
            <p:nvSpPr>
              <p:cNvPr id="58" name="曲折矢印 57"/>
              <p:cNvSpPr/>
              <p:nvPr/>
            </p:nvSpPr>
            <p:spPr>
              <a:xfrm rot="5400000" flipV="1">
                <a:off x="5666063" y="1096603"/>
                <a:ext cx="307987" cy="432048"/>
              </a:xfrm>
              <a:prstGeom prst="bentArrow">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ja-JP" altLang="en-US" dirty="0">
                  <a:solidFill>
                    <a:srgbClr val="5F5F5F"/>
                  </a:solidFill>
                </a:endParaRPr>
              </a:p>
            </p:txBody>
          </p:sp>
        </p:grpSp>
        <p:grpSp>
          <p:nvGrpSpPr>
            <p:cNvPr id="93" name="グループ化 92"/>
            <p:cNvGrpSpPr/>
            <p:nvPr/>
          </p:nvGrpSpPr>
          <p:grpSpPr>
            <a:xfrm>
              <a:off x="5744578" y="3423193"/>
              <a:ext cx="417549" cy="265698"/>
              <a:chOff x="5991364" y="927025"/>
              <a:chExt cx="417549" cy="265698"/>
            </a:xfrm>
          </p:grpSpPr>
          <p:pic>
            <p:nvPicPr>
              <p:cNvPr id="100" name="Picture 3"/>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1" name="フリーフォーム 100"/>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grpSp>
        <p:nvGrpSpPr>
          <p:cNvPr id="12" name="グループ化 11"/>
          <p:cNvGrpSpPr/>
          <p:nvPr/>
        </p:nvGrpSpPr>
        <p:grpSpPr>
          <a:xfrm>
            <a:off x="3619749" y="4291438"/>
            <a:ext cx="4018645" cy="3133637"/>
            <a:chOff x="2412887" y="2859782"/>
            <a:chExt cx="2678787" cy="2088232"/>
          </a:xfrm>
        </p:grpSpPr>
        <p:sp>
          <p:nvSpPr>
            <p:cNvPr id="10" name="フリーフォーム 9"/>
            <p:cNvSpPr/>
            <p:nvPr/>
          </p:nvSpPr>
          <p:spPr>
            <a:xfrm>
              <a:off x="3314700" y="3543300"/>
              <a:ext cx="180975" cy="333375"/>
            </a:xfrm>
            <a:custGeom>
              <a:avLst/>
              <a:gdLst>
                <a:gd name="connsiteX0" fmla="*/ 180975 w 180975"/>
                <a:gd name="connsiteY0" fmla="*/ 0 h 333375"/>
                <a:gd name="connsiteX1" fmla="*/ 0 w 180975"/>
                <a:gd name="connsiteY1" fmla="*/ 0 h 333375"/>
                <a:gd name="connsiteX2" fmla="*/ 0 w 180975"/>
                <a:gd name="connsiteY2" fmla="*/ 333375 h 333375"/>
                <a:gd name="connsiteX3" fmla="*/ 152400 w 180975"/>
                <a:gd name="connsiteY3" fmla="*/ 333375 h 333375"/>
              </a:gdLst>
              <a:ahLst/>
              <a:cxnLst>
                <a:cxn ang="0">
                  <a:pos x="connsiteX0" y="connsiteY0"/>
                </a:cxn>
                <a:cxn ang="0">
                  <a:pos x="connsiteX1" y="connsiteY1"/>
                </a:cxn>
                <a:cxn ang="0">
                  <a:pos x="connsiteX2" y="connsiteY2"/>
                </a:cxn>
                <a:cxn ang="0">
                  <a:pos x="connsiteX3" y="connsiteY3"/>
                </a:cxn>
              </a:cxnLst>
              <a:rect l="l" t="t" r="r" b="b"/>
              <a:pathLst>
                <a:path w="180975" h="333375">
                  <a:moveTo>
                    <a:pt x="180975" y="0"/>
                  </a:moveTo>
                  <a:lnTo>
                    <a:pt x="0" y="0"/>
                  </a:lnTo>
                  <a:lnTo>
                    <a:pt x="0" y="333375"/>
                  </a:lnTo>
                  <a:lnTo>
                    <a:pt x="152400" y="333375"/>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11" name="グループ化 10"/>
            <p:cNvGrpSpPr/>
            <p:nvPr/>
          </p:nvGrpSpPr>
          <p:grpSpPr>
            <a:xfrm>
              <a:off x="2412887" y="2859782"/>
              <a:ext cx="2678787" cy="2088232"/>
              <a:chOff x="2412887" y="2859782"/>
              <a:chExt cx="2678787" cy="2088232"/>
            </a:xfrm>
          </p:grpSpPr>
          <p:grpSp>
            <p:nvGrpSpPr>
              <p:cNvPr id="8" name="グループ化 7"/>
              <p:cNvGrpSpPr/>
              <p:nvPr/>
            </p:nvGrpSpPr>
            <p:grpSpPr>
              <a:xfrm>
                <a:off x="2412887" y="3025653"/>
                <a:ext cx="2678787" cy="1922361"/>
                <a:chOff x="3592290" y="2433672"/>
                <a:chExt cx="3241332" cy="2326057"/>
              </a:xfrm>
            </p:grpSpPr>
            <p:grpSp>
              <p:nvGrpSpPr>
                <p:cNvPr id="3" name="グループ化 2"/>
                <p:cNvGrpSpPr/>
                <p:nvPr/>
              </p:nvGrpSpPr>
              <p:grpSpPr>
                <a:xfrm>
                  <a:off x="3592290" y="2433672"/>
                  <a:ext cx="3241332" cy="1865497"/>
                  <a:chOff x="3535275" y="847542"/>
                  <a:chExt cx="3241332" cy="1865497"/>
                </a:xfrm>
              </p:grpSpPr>
              <p:sp>
                <p:nvSpPr>
                  <p:cNvPr id="108" name="フリーフォーム 107"/>
                  <p:cNvSpPr/>
                  <p:nvPr/>
                </p:nvSpPr>
                <p:spPr>
                  <a:xfrm>
                    <a:off x="4577010" y="2054268"/>
                    <a:ext cx="200417" cy="516073"/>
                  </a:xfrm>
                  <a:custGeom>
                    <a:avLst/>
                    <a:gdLst>
                      <a:gd name="connsiteX0" fmla="*/ 0 w 200417"/>
                      <a:gd name="connsiteY0" fmla="*/ 516073 h 516073"/>
                      <a:gd name="connsiteX1" fmla="*/ 0 w 200417"/>
                      <a:gd name="connsiteY1" fmla="*/ 0 h 516073"/>
                      <a:gd name="connsiteX2" fmla="*/ 200417 w 200417"/>
                      <a:gd name="connsiteY2" fmla="*/ 0 h 516073"/>
                    </a:gdLst>
                    <a:ahLst/>
                    <a:cxnLst>
                      <a:cxn ang="0">
                        <a:pos x="connsiteX0" y="connsiteY0"/>
                      </a:cxn>
                      <a:cxn ang="0">
                        <a:pos x="connsiteX1" y="connsiteY1"/>
                      </a:cxn>
                      <a:cxn ang="0">
                        <a:pos x="connsiteX2" y="connsiteY2"/>
                      </a:cxn>
                    </a:cxnLst>
                    <a:rect l="l" t="t" r="r" b="b"/>
                    <a:pathLst>
                      <a:path w="200417" h="516073">
                        <a:moveTo>
                          <a:pt x="0" y="516073"/>
                        </a:moveTo>
                        <a:lnTo>
                          <a:pt x="0" y="0"/>
                        </a:lnTo>
                        <a:lnTo>
                          <a:pt x="200417"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09" name="フリーフォーム 108"/>
                  <p:cNvSpPr/>
                  <p:nvPr/>
                </p:nvSpPr>
                <p:spPr>
                  <a:xfrm>
                    <a:off x="4055058" y="2001571"/>
                    <a:ext cx="892549" cy="552547"/>
                  </a:xfrm>
                  <a:custGeom>
                    <a:avLst/>
                    <a:gdLst>
                      <a:gd name="connsiteX0" fmla="*/ 0 w 644105"/>
                      <a:gd name="connsiteY0" fmla="*/ 511834 h 511834"/>
                      <a:gd name="connsiteX1" fmla="*/ 368060 w 644105"/>
                      <a:gd name="connsiteY1" fmla="*/ 0 h 511834"/>
                      <a:gd name="connsiteX2" fmla="*/ 644105 w 644105"/>
                      <a:gd name="connsiteY2" fmla="*/ 0 h 511834"/>
                      <a:gd name="connsiteX0" fmla="*/ 0 w 627618"/>
                      <a:gd name="connsiteY0" fmla="*/ 496843 h 496843"/>
                      <a:gd name="connsiteX1" fmla="*/ 351573 w 627618"/>
                      <a:gd name="connsiteY1" fmla="*/ 0 h 496843"/>
                      <a:gd name="connsiteX2" fmla="*/ 627618 w 627618"/>
                      <a:gd name="connsiteY2" fmla="*/ 0 h 496843"/>
                      <a:gd name="connsiteX0" fmla="*/ 0 w 627618"/>
                      <a:gd name="connsiteY0" fmla="*/ 496843 h 510495"/>
                      <a:gd name="connsiteX1" fmla="*/ 74982 w 627618"/>
                      <a:gd name="connsiteY1" fmla="*/ 490798 h 510495"/>
                      <a:gd name="connsiteX2" fmla="*/ 351573 w 627618"/>
                      <a:gd name="connsiteY2" fmla="*/ 0 h 510495"/>
                      <a:gd name="connsiteX3" fmla="*/ 627618 w 627618"/>
                      <a:gd name="connsiteY3" fmla="*/ 0 h 510495"/>
                      <a:gd name="connsiteX0" fmla="*/ 0 w 627618"/>
                      <a:gd name="connsiteY0" fmla="*/ 496843 h 496843"/>
                      <a:gd name="connsiteX1" fmla="*/ 74982 w 627618"/>
                      <a:gd name="connsiteY1" fmla="*/ 490798 h 496843"/>
                      <a:gd name="connsiteX2" fmla="*/ 351573 w 627618"/>
                      <a:gd name="connsiteY2" fmla="*/ 0 h 496843"/>
                      <a:gd name="connsiteX3" fmla="*/ 627618 w 627618"/>
                      <a:gd name="connsiteY3" fmla="*/ 0 h 496843"/>
                    </a:gdLst>
                    <a:ahLst/>
                    <a:cxnLst>
                      <a:cxn ang="0">
                        <a:pos x="connsiteX0" y="connsiteY0"/>
                      </a:cxn>
                      <a:cxn ang="0">
                        <a:pos x="connsiteX1" y="connsiteY1"/>
                      </a:cxn>
                      <a:cxn ang="0">
                        <a:pos x="connsiteX2" y="connsiteY2"/>
                      </a:cxn>
                      <a:cxn ang="0">
                        <a:pos x="connsiteX3" y="connsiteY3"/>
                      </a:cxn>
                    </a:cxnLst>
                    <a:rect l="l" t="t" r="r" b="b"/>
                    <a:pathLst>
                      <a:path w="627618" h="496843">
                        <a:moveTo>
                          <a:pt x="0" y="496843"/>
                        </a:moveTo>
                        <a:lnTo>
                          <a:pt x="74982" y="490798"/>
                        </a:lnTo>
                        <a:lnTo>
                          <a:pt x="351573" y="0"/>
                        </a:lnTo>
                        <a:lnTo>
                          <a:pt x="627618"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10" name="フリーフォーム 109"/>
                  <p:cNvSpPr/>
                  <p:nvPr/>
                </p:nvSpPr>
                <p:spPr>
                  <a:xfrm>
                    <a:off x="6155305" y="2001571"/>
                    <a:ext cx="120769" cy="454324"/>
                  </a:xfrm>
                  <a:custGeom>
                    <a:avLst/>
                    <a:gdLst>
                      <a:gd name="connsiteX0" fmla="*/ 5750 w 120769"/>
                      <a:gd name="connsiteY0" fmla="*/ 454324 h 454324"/>
                      <a:gd name="connsiteX1" fmla="*/ 120769 w 120769"/>
                      <a:gd name="connsiteY1" fmla="*/ 454324 h 454324"/>
                      <a:gd name="connsiteX2" fmla="*/ 120769 w 120769"/>
                      <a:gd name="connsiteY2" fmla="*/ 0 h 454324"/>
                      <a:gd name="connsiteX3" fmla="*/ 0 w 120769"/>
                      <a:gd name="connsiteY3" fmla="*/ 0 h 454324"/>
                    </a:gdLst>
                    <a:ahLst/>
                    <a:cxnLst>
                      <a:cxn ang="0">
                        <a:pos x="connsiteX0" y="connsiteY0"/>
                      </a:cxn>
                      <a:cxn ang="0">
                        <a:pos x="connsiteX1" y="connsiteY1"/>
                      </a:cxn>
                      <a:cxn ang="0">
                        <a:pos x="connsiteX2" y="connsiteY2"/>
                      </a:cxn>
                      <a:cxn ang="0">
                        <a:pos x="connsiteX3" y="connsiteY3"/>
                      </a:cxn>
                    </a:cxnLst>
                    <a:rect l="l" t="t" r="r" b="b"/>
                    <a:pathLst>
                      <a:path w="120769" h="454324">
                        <a:moveTo>
                          <a:pt x="5750" y="454324"/>
                        </a:moveTo>
                        <a:lnTo>
                          <a:pt x="120769" y="454324"/>
                        </a:lnTo>
                        <a:lnTo>
                          <a:pt x="120769" y="0"/>
                        </a:lnTo>
                        <a:lnTo>
                          <a:pt x="0" y="0"/>
                        </a:lnTo>
                      </a:path>
                    </a:pathLst>
                  </a:cu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11" name="正方形/長方形 110"/>
                  <p:cNvSpPr/>
                  <p:nvPr/>
                </p:nvSpPr>
                <p:spPr>
                  <a:xfrm>
                    <a:off x="6146687" y="2427642"/>
                    <a:ext cx="629920" cy="285397"/>
                  </a:xfrm>
                  <a:prstGeom prst="rect">
                    <a:avLst/>
                  </a:prstGeom>
                </p:spPr>
                <p:txBody>
                  <a:bodyPr wrap="none">
                    <a:spAutoFit/>
                  </a:bodyPr>
                  <a:lstStyle/>
                  <a:p>
                    <a:r>
                      <a:rPr lang="en-US" altLang="ja-JP" sz="1700" dirty="0">
                        <a:solidFill>
                          <a:srgbClr val="F79646">
                            <a:lumMod val="75000"/>
                          </a:srgbClr>
                        </a:solidFill>
                        <a:latin typeface="Calibri"/>
                        <a:ea typeface="メイリオ" panose="020B0604030504040204" pitchFamily="50" charset="-128"/>
                        <a:cs typeface="メイリオ" panose="020B0604030504040204" pitchFamily="50" charset="-128"/>
                      </a:rPr>
                      <a:t>DS link</a:t>
                    </a:r>
                    <a:endParaRPr lang="ja-JP" altLang="en-US" sz="2400" dirty="0">
                      <a:solidFill>
                        <a:srgbClr val="F79646">
                          <a:lumMod val="75000"/>
                        </a:srgbClr>
                      </a:solidFill>
                    </a:endParaRPr>
                  </a:p>
                </p:txBody>
              </p:sp>
              <p:pic>
                <p:nvPicPr>
                  <p:cNvPr id="115" name="Picture 2"/>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67404" y="2085907"/>
                    <a:ext cx="1631763" cy="60662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6" name="Picture 2"/>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24412" y="1581802"/>
                    <a:ext cx="1518768" cy="52594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7" name="Picture 2"/>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26575" y="1184934"/>
                    <a:ext cx="1518768" cy="52594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9" name="正方形/長方形 118"/>
                  <p:cNvSpPr/>
                  <p:nvPr/>
                </p:nvSpPr>
                <p:spPr>
                  <a:xfrm rot="18381779">
                    <a:off x="3996645" y="2052006"/>
                    <a:ext cx="614482" cy="285481"/>
                  </a:xfrm>
                  <a:prstGeom prst="rect">
                    <a:avLst/>
                  </a:prstGeom>
                </p:spPr>
                <p:txBody>
                  <a:bodyPr wrap="none">
                    <a:spAutoFit/>
                  </a:bodyPr>
                  <a:lstStyle/>
                  <a:p>
                    <a:r>
                      <a:rPr lang="en-US" altLang="ja-JP" sz="1700" dirty="0">
                        <a:solidFill>
                          <a:srgbClr val="FFFFFF">
                            <a:lumMod val="50000"/>
                          </a:srgbClr>
                        </a:solidFill>
                        <a:latin typeface="Calibri"/>
                        <a:ea typeface="メイリオ" panose="020B0604030504040204" pitchFamily="50" charset="-128"/>
                        <a:cs typeface="メイリオ" panose="020B0604030504040204" pitchFamily="50" charset="-128"/>
                      </a:rPr>
                      <a:t>RS link</a:t>
                    </a:r>
                    <a:endParaRPr lang="ja-JP" altLang="en-US" sz="2400" dirty="0">
                      <a:solidFill>
                        <a:srgbClr val="FFFFFF">
                          <a:lumMod val="50000"/>
                        </a:srgbClr>
                      </a:solidFill>
                    </a:endParaRPr>
                  </a:p>
                </p:txBody>
              </p:sp>
              <p:sp>
                <p:nvSpPr>
                  <p:cNvPr id="120" name="曲折矢印 119"/>
                  <p:cNvSpPr/>
                  <p:nvPr/>
                </p:nvSpPr>
                <p:spPr>
                  <a:xfrm rot="5400000" flipV="1">
                    <a:off x="5590584" y="912798"/>
                    <a:ext cx="307987" cy="432048"/>
                  </a:xfrm>
                  <a:prstGeom prst="bentArrow">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ja-JP" altLang="en-US" dirty="0">
                      <a:solidFill>
                        <a:srgbClr val="5F5F5F"/>
                      </a:solidFill>
                    </a:endParaRPr>
                  </a:p>
                </p:txBody>
              </p:sp>
              <p:pic>
                <p:nvPicPr>
                  <p:cNvPr id="121" name="Picture 3"/>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35275" y="1964613"/>
                    <a:ext cx="574385" cy="74494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122" name="グループ化 121"/>
                  <p:cNvGrpSpPr/>
                  <p:nvPr/>
                </p:nvGrpSpPr>
                <p:grpSpPr>
                  <a:xfrm>
                    <a:off x="5954033" y="847542"/>
                    <a:ext cx="803678" cy="281280"/>
                    <a:chOff x="6348085" y="902489"/>
                    <a:chExt cx="803678" cy="281280"/>
                  </a:xfrm>
                </p:grpSpPr>
                <p:grpSp>
                  <p:nvGrpSpPr>
                    <p:cNvPr id="123" name="グループ化 122"/>
                    <p:cNvGrpSpPr/>
                    <p:nvPr/>
                  </p:nvGrpSpPr>
                  <p:grpSpPr>
                    <a:xfrm>
                      <a:off x="6348085" y="902489"/>
                      <a:ext cx="417549" cy="265698"/>
                      <a:chOff x="5991364" y="927025"/>
                      <a:chExt cx="417549" cy="265698"/>
                    </a:xfrm>
                  </p:grpSpPr>
                  <p:pic>
                    <p:nvPicPr>
                      <p:cNvPr id="130" name="Picture 3"/>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1" name="フリーフォーム 130"/>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124" name="グループ化 123"/>
                    <p:cNvGrpSpPr/>
                    <p:nvPr/>
                  </p:nvGrpSpPr>
                  <p:grpSpPr>
                    <a:xfrm>
                      <a:off x="6540739" y="910315"/>
                      <a:ext cx="417549" cy="265698"/>
                      <a:chOff x="5991364" y="927025"/>
                      <a:chExt cx="417549" cy="265698"/>
                    </a:xfrm>
                  </p:grpSpPr>
                  <p:pic>
                    <p:nvPicPr>
                      <p:cNvPr id="128" name="Picture 3"/>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9" name="フリーフォーム 128"/>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125" name="グループ化 124"/>
                    <p:cNvGrpSpPr/>
                    <p:nvPr/>
                  </p:nvGrpSpPr>
                  <p:grpSpPr>
                    <a:xfrm>
                      <a:off x="6734214" y="918071"/>
                      <a:ext cx="417549" cy="265698"/>
                      <a:chOff x="5991364" y="927025"/>
                      <a:chExt cx="417549" cy="265698"/>
                    </a:xfrm>
                  </p:grpSpPr>
                  <p:pic>
                    <p:nvPicPr>
                      <p:cNvPr id="126" name="Picture 3"/>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7" name="フリーフォーム 126"/>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grpSp>
            <p:pic>
              <p:nvPicPr>
                <p:cNvPr id="133" name="Picture 4"/>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370043" y="4109260"/>
                  <a:ext cx="433087" cy="650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34" name="Picture 5"/>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4803129" y="4134310"/>
                  <a:ext cx="356255" cy="4481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9" name="グループ化 8"/>
              <p:cNvGrpSpPr/>
              <p:nvPr/>
            </p:nvGrpSpPr>
            <p:grpSpPr>
              <a:xfrm>
                <a:off x="4416860" y="2859782"/>
                <a:ext cx="664196" cy="232463"/>
                <a:chOff x="5288874" y="2652142"/>
                <a:chExt cx="803678" cy="281280"/>
              </a:xfrm>
            </p:grpSpPr>
            <p:pic>
              <p:nvPicPr>
                <p:cNvPr id="135" name="Picture 3"/>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288874" y="2652142"/>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6" name="フリーフォーム 135"/>
                <p:cNvSpPr/>
                <p:nvPr/>
              </p:nvSpPr>
              <p:spPr>
                <a:xfrm>
                  <a:off x="5338740" y="2672447"/>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pic>
              <p:nvPicPr>
                <p:cNvPr id="137" name="Picture 3"/>
                <p:cNvPicPr>
                  <a:picLocks noChangeAspect="1" noChangeArrowheads="1"/>
                </p:cNvPicPr>
                <p:nvPr/>
              </p:nvPicPr>
              <p:blipFill rotWithShape="1">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481528" y="2659968"/>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8" name="フリーフォーム 137"/>
                <p:cNvSpPr/>
                <p:nvPr/>
              </p:nvSpPr>
              <p:spPr>
                <a:xfrm>
                  <a:off x="5531394" y="2680273"/>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pic>
              <p:nvPicPr>
                <p:cNvPr id="139" name="Picture 3"/>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675003" y="2667724"/>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0" name="フリーフォーム 139"/>
                <p:cNvSpPr/>
                <p:nvPr/>
              </p:nvSpPr>
              <p:spPr>
                <a:xfrm>
                  <a:off x="5724869" y="2688029"/>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grpSp>
      <p:sp>
        <p:nvSpPr>
          <p:cNvPr id="22" name="角丸四角形 21"/>
          <p:cNvSpPr/>
          <p:nvPr/>
        </p:nvSpPr>
        <p:spPr>
          <a:xfrm>
            <a:off x="5277684" y="2233302"/>
            <a:ext cx="1081186" cy="305358"/>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r>
              <a:rPr lang="en-US" altLang="ja-JP" sz="1500" dirty="0">
                <a:solidFill>
                  <a:srgbClr val="FFFFFF"/>
                </a:solidFill>
              </a:rPr>
              <a:t>Minimum</a:t>
            </a:r>
            <a:endParaRPr lang="ja-JP" altLang="en-US" sz="1500" dirty="0">
              <a:solidFill>
                <a:srgbClr val="FFFFFF"/>
              </a:solidFill>
            </a:endParaRPr>
          </a:p>
        </p:txBody>
      </p:sp>
      <p:sp>
        <p:nvSpPr>
          <p:cNvPr id="247" name="角丸四角形 246"/>
          <p:cNvSpPr/>
          <p:nvPr/>
        </p:nvSpPr>
        <p:spPr>
          <a:xfrm>
            <a:off x="11114057" y="5965233"/>
            <a:ext cx="1439060" cy="491782"/>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r>
              <a:rPr lang="en-US" altLang="ja-JP" sz="1500" dirty="0">
                <a:solidFill>
                  <a:srgbClr val="FFFFFF"/>
                </a:solidFill>
              </a:rPr>
              <a:t>Distributed arrangement</a:t>
            </a:r>
            <a:endParaRPr lang="ja-JP" altLang="en-US" sz="1500" dirty="0">
              <a:solidFill>
                <a:srgbClr val="FFFFFF"/>
              </a:solidFill>
            </a:endParaRPr>
          </a:p>
        </p:txBody>
      </p:sp>
      <p:sp>
        <p:nvSpPr>
          <p:cNvPr id="7" name="正方形/長方形 6"/>
          <p:cNvSpPr/>
          <p:nvPr/>
        </p:nvSpPr>
        <p:spPr>
          <a:xfrm>
            <a:off x="3670153" y="805744"/>
            <a:ext cx="9129989" cy="1108452"/>
          </a:xfrm>
          <a:prstGeom prst="rect">
            <a:avLst/>
          </a:prstGeom>
        </p:spPr>
        <p:txBody>
          <a:bodyPr wrap="square" lIns="137187" tIns="68594" rIns="137187" bIns="68594">
            <a:spAutoFit/>
          </a:bodyPr>
          <a:lstStyle/>
          <a:p>
            <a:r>
              <a:rPr lang="en-US" altLang="ja-JP" sz="2100" dirty="0">
                <a:solidFill>
                  <a:schemeClr val="tx1">
                    <a:lumMod val="75000"/>
                  </a:schemeClr>
                </a:solidFill>
                <a:latin typeface="+mj-lt"/>
              </a:rPr>
              <a:t>The system constitution of various scales is possible by the combination of frame and amplifier module. In addition, the construction of the distribute arrangement system is possible because each frames are connected with network connection.</a:t>
            </a:r>
          </a:p>
        </p:txBody>
      </p:sp>
      <p:sp>
        <p:nvSpPr>
          <p:cNvPr id="18" name="フリーフォーム 17"/>
          <p:cNvSpPr/>
          <p:nvPr/>
        </p:nvSpPr>
        <p:spPr>
          <a:xfrm>
            <a:off x="9630891" y="2529929"/>
            <a:ext cx="2014771" cy="1243524"/>
          </a:xfrm>
          <a:custGeom>
            <a:avLst/>
            <a:gdLst>
              <a:gd name="connsiteX0" fmla="*/ 1343025 w 1343025"/>
              <a:gd name="connsiteY0" fmla="*/ 0 h 828675"/>
              <a:gd name="connsiteX1" fmla="*/ 838200 w 1343025"/>
              <a:gd name="connsiteY1" fmla="*/ 0 h 828675"/>
              <a:gd name="connsiteX2" fmla="*/ 0 w 1343025"/>
              <a:gd name="connsiteY2" fmla="*/ 828675 h 828675"/>
            </a:gdLst>
            <a:ahLst/>
            <a:cxnLst>
              <a:cxn ang="0">
                <a:pos x="connsiteX0" y="connsiteY0"/>
              </a:cxn>
              <a:cxn ang="0">
                <a:pos x="connsiteX1" y="connsiteY1"/>
              </a:cxn>
              <a:cxn ang="0">
                <a:pos x="connsiteX2" y="connsiteY2"/>
              </a:cxn>
            </a:cxnLst>
            <a:rect l="l" t="t" r="r" b="b"/>
            <a:pathLst>
              <a:path w="1343025" h="828675">
                <a:moveTo>
                  <a:pt x="1343025" y="0"/>
                </a:moveTo>
                <a:lnTo>
                  <a:pt x="838200" y="0"/>
                </a:lnTo>
                <a:lnTo>
                  <a:pt x="0" y="828675"/>
                </a:lnTo>
              </a:path>
            </a:pathLst>
          </a:custGeom>
          <a:no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dirty="0"/>
          </a:p>
        </p:txBody>
      </p:sp>
      <p:sp>
        <p:nvSpPr>
          <p:cNvPr id="419" name="雲形吹き出し 418"/>
          <p:cNvSpPr/>
          <p:nvPr/>
        </p:nvSpPr>
        <p:spPr>
          <a:xfrm>
            <a:off x="8695211" y="3692956"/>
            <a:ext cx="1429530" cy="447043"/>
          </a:xfrm>
          <a:prstGeom prst="cloudCallout">
            <a:avLst>
              <a:gd name="adj1" fmla="val -4876"/>
              <a:gd name="adj2" fmla="val -4509"/>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r>
              <a:rPr lang="en-US" altLang="ja-JP" sz="1600" dirty="0"/>
              <a:t>VX link</a:t>
            </a:r>
            <a:endParaRPr lang="ja-JP" altLang="en-US" sz="1600" dirty="0"/>
          </a:p>
        </p:txBody>
      </p:sp>
      <p:sp>
        <p:nvSpPr>
          <p:cNvPr id="19" name="フリーフォーム 18"/>
          <p:cNvSpPr/>
          <p:nvPr/>
        </p:nvSpPr>
        <p:spPr>
          <a:xfrm>
            <a:off x="9745204" y="4045027"/>
            <a:ext cx="1814723" cy="443095"/>
          </a:xfrm>
          <a:custGeom>
            <a:avLst/>
            <a:gdLst>
              <a:gd name="connsiteX0" fmla="*/ 1209675 w 1209675"/>
              <a:gd name="connsiteY0" fmla="*/ 295275 h 295275"/>
              <a:gd name="connsiteX1" fmla="*/ 628650 w 1209675"/>
              <a:gd name="connsiteY1" fmla="*/ 295275 h 295275"/>
              <a:gd name="connsiteX2" fmla="*/ 0 w 1209675"/>
              <a:gd name="connsiteY2" fmla="*/ 0 h 295275"/>
            </a:gdLst>
            <a:ahLst/>
            <a:cxnLst>
              <a:cxn ang="0">
                <a:pos x="connsiteX0" y="connsiteY0"/>
              </a:cxn>
              <a:cxn ang="0">
                <a:pos x="connsiteX1" y="connsiteY1"/>
              </a:cxn>
              <a:cxn ang="0">
                <a:pos x="connsiteX2" y="connsiteY2"/>
              </a:cxn>
            </a:cxnLst>
            <a:rect l="l" t="t" r="r" b="b"/>
            <a:pathLst>
              <a:path w="1209675" h="295275">
                <a:moveTo>
                  <a:pt x="1209675" y="295275"/>
                </a:moveTo>
                <a:lnTo>
                  <a:pt x="628650" y="295275"/>
                </a:lnTo>
                <a:lnTo>
                  <a:pt x="0" y="0"/>
                </a:lnTo>
              </a:path>
            </a:pathLst>
          </a:custGeom>
          <a:no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dirty="0"/>
          </a:p>
        </p:txBody>
      </p:sp>
      <p:sp>
        <p:nvSpPr>
          <p:cNvPr id="20" name="フリーフォーム 19"/>
          <p:cNvSpPr/>
          <p:nvPr/>
        </p:nvSpPr>
        <p:spPr>
          <a:xfrm>
            <a:off x="8087661" y="4059320"/>
            <a:ext cx="1286024" cy="1986780"/>
          </a:xfrm>
          <a:custGeom>
            <a:avLst/>
            <a:gdLst>
              <a:gd name="connsiteX0" fmla="*/ 552450 w 857250"/>
              <a:gd name="connsiteY0" fmla="*/ 1323975 h 1323975"/>
              <a:gd name="connsiteX1" fmla="*/ 0 w 857250"/>
              <a:gd name="connsiteY1" fmla="*/ 1323975 h 1323975"/>
              <a:gd name="connsiteX2" fmla="*/ 0 w 857250"/>
              <a:gd name="connsiteY2" fmla="*/ 800100 h 1323975"/>
              <a:gd name="connsiteX3" fmla="*/ 857250 w 857250"/>
              <a:gd name="connsiteY3" fmla="*/ 0 h 1323975"/>
            </a:gdLst>
            <a:ahLst/>
            <a:cxnLst>
              <a:cxn ang="0">
                <a:pos x="connsiteX0" y="connsiteY0"/>
              </a:cxn>
              <a:cxn ang="0">
                <a:pos x="connsiteX1" y="connsiteY1"/>
              </a:cxn>
              <a:cxn ang="0">
                <a:pos x="connsiteX2" y="connsiteY2"/>
              </a:cxn>
              <a:cxn ang="0">
                <a:pos x="connsiteX3" y="connsiteY3"/>
              </a:cxn>
            </a:cxnLst>
            <a:rect l="l" t="t" r="r" b="b"/>
            <a:pathLst>
              <a:path w="857250" h="1323975">
                <a:moveTo>
                  <a:pt x="552450" y="1323975"/>
                </a:moveTo>
                <a:lnTo>
                  <a:pt x="0" y="1323975"/>
                </a:lnTo>
                <a:lnTo>
                  <a:pt x="0" y="800100"/>
                </a:lnTo>
                <a:lnTo>
                  <a:pt x="857250" y="0"/>
                </a:lnTo>
              </a:path>
            </a:pathLst>
          </a:custGeom>
          <a:no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dirty="0"/>
          </a:p>
        </p:txBody>
      </p:sp>
      <p:grpSp>
        <p:nvGrpSpPr>
          <p:cNvPr id="5" name="グループ化 4"/>
          <p:cNvGrpSpPr/>
          <p:nvPr/>
        </p:nvGrpSpPr>
        <p:grpSpPr>
          <a:xfrm>
            <a:off x="1628202" y="335173"/>
            <a:ext cx="2053631" cy="1949899"/>
            <a:chOff x="1085342" y="223357"/>
            <a:chExt cx="1368929" cy="1299398"/>
          </a:xfrm>
        </p:grpSpPr>
        <p:grpSp>
          <p:nvGrpSpPr>
            <p:cNvPr id="254" name="グループ化 253"/>
            <p:cNvGrpSpPr/>
            <p:nvPr/>
          </p:nvGrpSpPr>
          <p:grpSpPr>
            <a:xfrm>
              <a:off x="1238191" y="387277"/>
              <a:ext cx="1041887" cy="908930"/>
              <a:chOff x="2951391" y="1221263"/>
              <a:chExt cx="2030342" cy="1771248"/>
            </a:xfrm>
          </p:grpSpPr>
          <p:sp>
            <p:nvSpPr>
              <p:cNvPr id="256" name="円/楕円 255"/>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400" kern="0" dirty="0">
                  <a:solidFill>
                    <a:prstClr val="white"/>
                  </a:solidFill>
                  <a:latin typeface="Meiryo UI"/>
                  <a:ea typeface="Meiryo UI"/>
                </a:endParaRPr>
              </a:p>
            </p:txBody>
          </p:sp>
          <p:sp>
            <p:nvSpPr>
              <p:cNvPr id="257" name="角丸四角形 256"/>
              <p:cNvSpPr/>
              <p:nvPr/>
            </p:nvSpPr>
            <p:spPr>
              <a:xfrm>
                <a:off x="2951391" y="1667360"/>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Basic</a:t>
                </a:r>
              </a:p>
              <a:p>
                <a:pPr algn="ctr" defTabSz="1371805" fontAlgn="auto">
                  <a:spcBef>
                    <a:spcPts val="0"/>
                  </a:spcBef>
                  <a:spcAft>
                    <a:spcPts val="0"/>
                  </a:spcAft>
                </a:pPr>
                <a:r>
                  <a:rPr kumimoji="0" lang="en-US" altLang="ja-JP" sz="1700" b="1" kern="0" dirty="0">
                    <a:solidFill>
                      <a:prstClr val="white"/>
                    </a:solidFill>
                    <a:latin typeface="Calibri"/>
                    <a:ea typeface="Meiryo UI"/>
                  </a:rPr>
                  <a:t>configuration</a:t>
                </a:r>
                <a:endParaRPr kumimoji="0" lang="ja-JP" altLang="en-US" sz="1700" b="1" kern="0" dirty="0">
                  <a:solidFill>
                    <a:prstClr val="white"/>
                  </a:solidFill>
                  <a:latin typeface="Calibri"/>
                  <a:ea typeface="Meiryo UI"/>
                </a:endParaRPr>
              </a:p>
            </p:txBody>
          </p:sp>
        </p:grpSp>
        <p:pic>
          <p:nvPicPr>
            <p:cNvPr id="72" name="Picture 2" descr="C:\Users\toa27839.TOA\AppData\Local\Temp\notesEA312D\Bubble_material_noshadow-01.png"/>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a:stretch/>
          </p:blipFill>
          <p:spPr bwMode="auto">
            <a:xfrm>
              <a:off x="1085342" y="223357"/>
              <a:ext cx="1368929" cy="1299398"/>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grpSp>
        <p:nvGrpSpPr>
          <p:cNvPr id="13" name="グループ化 12"/>
          <p:cNvGrpSpPr/>
          <p:nvPr/>
        </p:nvGrpSpPr>
        <p:grpSpPr>
          <a:xfrm>
            <a:off x="11446530" y="6546677"/>
            <a:ext cx="1885058" cy="923664"/>
            <a:chOff x="7630137" y="4362658"/>
            <a:chExt cx="1256560" cy="615523"/>
          </a:xfrm>
        </p:grpSpPr>
        <p:sp>
          <p:nvSpPr>
            <p:cNvPr id="6" name="テキスト ボックス 5"/>
            <p:cNvSpPr txBox="1"/>
            <p:nvPr/>
          </p:nvSpPr>
          <p:spPr>
            <a:xfrm>
              <a:off x="7956376" y="4547471"/>
              <a:ext cx="874113" cy="430710"/>
            </a:xfrm>
            <a:prstGeom prst="rect">
              <a:avLst/>
            </a:prstGeom>
            <a:noFill/>
          </p:spPr>
          <p:txBody>
            <a:bodyPr wrap="none" rtlCol="0">
              <a:spAutoFit/>
            </a:bodyPr>
            <a:lstStyle/>
            <a:p>
              <a:r>
                <a:rPr lang="en-US" altLang="ja-JP" sz="3600" b="1" dirty="0">
                  <a:solidFill>
                    <a:srgbClr val="7030A0"/>
                  </a:solidFill>
                  <a:latin typeface="+mj-lt"/>
                </a:rPr>
                <a:t>40</a:t>
              </a:r>
              <a:r>
                <a:rPr kumimoji="1" lang="en-US" altLang="ja-JP" b="1" dirty="0">
                  <a:solidFill>
                    <a:srgbClr val="7030A0"/>
                  </a:solidFill>
                  <a:latin typeface="+mj-lt"/>
                </a:rPr>
                <a:t>frames</a:t>
              </a:r>
              <a:endParaRPr kumimoji="1" lang="ja-JP" altLang="en-US" b="1" dirty="0">
                <a:solidFill>
                  <a:srgbClr val="7030A0"/>
                </a:solidFill>
                <a:latin typeface="+mj-lt"/>
              </a:endParaRPr>
            </a:p>
          </p:txBody>
        </p:sp>
        <p:pic>
          <p:nvPicPr>
            <p:cNvPr id="74" name="Picture 2"/>
            <p:cNvPicPr>
              <a:picLocks noChangeAspect="1" noChangeArrowheads="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178181" y="4409961"/>
              <a:ext cx="708516" cy="24535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6" name="テキスト ボックス 75"/>
            <p:cNvSpPr txBox="1"/>
            <p:nvPr/>
          </p:nvSpPr>
          <p:spPr>
            <a:xfrm>
              <a:off x="7630137" y="4362658"/>
              <a:ext cx="402713" cy="246120"/>
            </a:xfrm>
            <a:prstGeom prst="rect">
              <a:avLst/>
            </a:prstGeom>
            <a:noFill/>
          </p:spPr>
          <p:txBody>
            <a:bodyPr wrap="none" rtlCol="0">
              <a:spAutoFit/>
            </a:bodyPr>
            <a:lstStyle/>
            <a:p>
              <a:r>
                <a:rPr kumimoji="1" lang="en-US" altLang="ja-JP" b="1" dirty="0">
                  <a:solidFill>
                    <a:srgbClr val="7030A0"/>
                  </a:solidFill>
                  <a:latin typeface="+mj-lt"/>
                </a:rPr>
                <a:t>Max</a:t>
              </a:r>
              <a:endParaRPr kumimoji="1" lang="ja-JP" altLang="en-US" b="1" dirty="0">
                <a:solidFill>
                  <a:srgbClr val="7030A0"/>
                </a:solidFill>
                <a:latin typeface="+mj-lt"/>
              </a:endParaRPr>
            </a:p>
          </p:txBody>
        </p:sp>
      </p:grpSp>
      <p:sp>
        <p:nvSpPr>
          <p:cNvPr id="86" name="正方形/長方形 85"/>
          <p:cNvSpPr/>
          <p:nvPr/>
        </p:nvSpPr>
        <p:spPr>
          <a:xfrm>
            <a:off x="12041806" y="7263426"/>
            <a:ext cx="1585739" cy="323194"/>
          </a:xfrm>
          <a:prstGeom prst="rect">
            <a:avLst/>
          </a:prstGeom>
        </p:spPr>
        <p:txBody>
          <a:bodyPr wrap="square" lIns="137187" tIns="68594" rIns="137187" bIns="68594">
            <a:spAutoFit/>
          </a:bodyPr>
          <a:lstStyle/>
          <a:p>
            <a:r>
              <a:rPr lang="en-US" altLang="ja-JP" sz="1200" dirty="0">
                <a:latin typeface="+mj-lt"/>
              </a:rPr>
              <a:t>v.2: 32</a:t>
            </a:r>
            <a:r>
              <a:rPr lang="ja-JP" altLang="en-US" sz="1200" dirty="0">
                <a:latin typeface="+mj-lt"/>
              </a:rPr>
              <a:t> </a:t>
            </a:r>
            <a:r>
              <a:rPr lang="en-US" altLang="ja-JP" sz="1200" dirty="0">
                <a:latin typeface="+mj-lt"/>
              </a:rPr>
              <a:t>frames</a:t>
            </a:r>
            <a:endParaRPr lang="ja-JP" altLang="en-US" sz="1200" dirty="0">
              <a:latin typeface="+mj-lt"/>
            </a:endParaRPr>
          </a:p>
        </p:txBody>
      </p:sp>
      <p:sp>
        <p:nvSpPr>
          <p:cNvPr id="87" name="ホームベース 86"/>
          <p:cNvSpPr/>
          <p:nvPr/>
        </p:nvSpPr>
        <p:spPr>
          <a:xfrm flipH="1">
            <a:off x="811161" y="4894994"/>
            <a:ext cx="852187"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500" dirty="0">
                <a:latin typeface="+mj-lt"/>
              </a:rPr>
              <a:t>Detail</a:t>
            </a:r>
            <a:endParaRPr lang="ja-JP" altLang="en-US" sz="1500" dirty="0">
              <a:latin typeface="+mj-lt"/>
            </a:endParaRPr>
          </a:p>
        </p:txBody>
      </p:sp>
      <p:pic>
        <p:nvPicPr>
          <p:cNvPr id="88" name="Picture 4"/>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18543" t="16681" r="29602" b="14461"/>
          <a:stretch/>
        </p:blipFill>
        <p:spPr bwMode="auto">
          <a:xfrm>
            <a:off x="5994698" y="2419052"/>
            <a:ext cx="940723" cy="18739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0" name="Picture 5"/>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10238292" y="5925722"/>
            <a:ext cx="1157006" cy="23979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8" name="円/楕円 77"/>
          <p:cNvSpPr/>
          <p:nvPr/>
        </p:nvSpPr>
        <p:spPr>
          <a:xfrm>
            <a:off x="47256" y="1805669"/>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79" name="図 78">
            <a:extLst>
              <a:ext uri="{FF2B5EF4-FFF2-40B4-BE49-F238E27FC236}">
                <a16:creationId xmlns:a16="http://schemas.microsoft.com/office/drawing/2014/main" id="{F47DF062-9EC0-4115-AD11-282208B7979F}"/>
              </a:ext>
            </a:extLst>
          </p:cNvPr>
          <p:cNvPicPr>
            <a:picLocks noChangeAspect="1"/>
          </p:cNvPicPr>
          <p:nvPr/>
        </p:nvPicPr>
        <p:blipFill>
          <a:blip r:embed="rId1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546426" y="3475541"/>
            <a:ext cx="1877545" cy="365079"/>
          </a:xfrm>
          <a:prstGeom prst="rect">
            <a:avLst/>
          </a:prstGeom>
        </p:spPr>
      </p:pic>
      <p:pic>
        <p:nvPicPr>
          <p:cNvPr id="80" name="図 79">
            <a:extLst>
              <a:ext uri="{FF2B5EF4-FFF2-40B4-BE49-F238E27FC236}">
                <a16:creationId xmlns:a16="http://schemas.microsoft.com/office/drawing/2014/main" id="{6016A858-FAE1-442B-9090-94F684CA85F0}"/>
              </a:ext>
            </a:extLst>
          </p:cNvPr>
          <p:cNvPicPr>
            <a:picLocks noChangeAspect="1"/>
          </p:cNvPicPr>
          <p:nvPr/>
        </p:nvPicPr>
        <p:blipFill>
          <a:blip r:embed="rId1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100211" y="5998624"/>
            <a:ext cx="1877545" cy="365079"/>
          </a:xfrm>
          <a:prstGeom prst="rect">
            <a:avLst/>
          </a:prstGeom>
        </p:spPr>
      </p:pic>
      <p:pic>
        <p:nvPicPr>
          <p:cNvPr id="14" name="図 13">
            <a:extLst>
              <a:ext uri="{FF2B5EF4-FFF2-40B4-BE49-F238E27FC236}">
                <a16:creationId xmlns:a16="http://schemas.microsoft.com/office/drawing/2014/main" id="{5A5BC647-183B-43E4-8297-DC13786F82CA}"/>
              </a:ext>
            </a:extLst>
          </p:cNvPr>
          <p:cNvPicPr>
            <a:picLocks noChangeAspect="1"/>
          </p:cNvPicPr>
          <p:nvPr/>
        </p:nvPicPr>
        <p:blipFill>
          <a:blip r:embed="rId15"/>
          <a:stretch>
            <a:fillRect/>
          </a:stretch>
        </p:blipFill>
        <p:spPr>
          <a:xfrm>
            <a:off x="10914516" y="2100463"/>
            <a:ext cx="1885623" cy="1461855"/>
          </a:xfrm>
          <a:prstGeom prst="rect">
            <a:avLst/>
          </a:prstGeom>
        </p:spPr>
      </p:pic>
      <p:pic>
        <p:nvPicPr>
          <p:cNvPr id="89" name="図 88">
            <a:extLst>
              <a:ext uri="{FF2B5EF4-FFF2-40B4-BE49-F238E27FC236}">
                <a16:creationId xmlns:a16="http://schemas.microsoft.com/office/drawing/2014/main" id="{D933FEE6-1DC2-42FF-80AD-F38F613B0A50}"/>
              </a:ext>
            </a:extLst>
          </p:cNvPr>
          <p:cNvPicPr>
            <a:picLocks noChangeAspect="1"/>
          </p:cNvPicPr>
          <p:nvPr/>
        </p:nvPicPr>
        <p:blipFill>
          <a:blip r:embed="rId15"/>
          <a:stretch>
            <a:fillRect/>
          </a:stretch>
        </p:blipFill>
        <p:spPr>
          <a:xfrm>
            <a:off x="10747226" y="4016105"/>
            <a:ext cx="2074185" cy="1608041"/>
          </a:xfrm>
          <a:prstGeom prst="rect">
            <a:avLst/>
          </a:prstGeom>
        </p:spPr>
      </p:pic>
      <p:pic>
        <p:nvPicPr>
          <p:cNvPr id="91" name="図 90">
            <a:extLst>
              <a:ext uri="{FF2B5EF4-FFF2-40B4-BE49-F238E27FC236}">
                <a16:creationId xmlns:a16="http://schemas.microsoft.com/office/drawing/2014/main" id="{758FF996-46C8-4DAD-98E9-75109D9BF498}"/>
              </a:ext>
            </a:extLst>
          </p:cNvPr>
          <p:cNvPicPr>
            <a:picLocks noChangeAspect="1"/>
          </p:cNvPicPr>
          <p:nvPr/>
        </p:nvPicPr>
        <p:blipFill>
          <a:blip r:embed="rId15"/>
          <a:stretch>
            <a:fillRect/>
          </a:stretch>
        </p:blipFill>
        <p:spPr>
          <a:xfrm>
            <a:off x="8079202" y="5582084"/>
            <a:ext cx="2074185" cy="1608041"/>
          </a:xfrm>
          <a:prstGeom prst="rect">
            <a:avLst/>
          </a:prstGeom>
        </p:spPr>
      </p:pic>
      <p:grpSp>
        <p:nvGrpSpPr>
          <p:cNvPr id="92" name="グループ化 91">
            <a:extLst>
              <a:ext uri="{FF2B5EF4-FFF2-40B4-BE49-F238E27FC236}">
                <a16:creationId xmlns:a16="http://schemas.microsoft.com/office/drawing/2014/main" id="{3B991E63-6023-420C-B021-6A809FBB0F06}"/>
              </a:ext>
            </a:extLst>
          </p:cNvPr>
          <p:cNvGrpSpPr/>
          <p:nvPr/>
        </p:nvGrpSpPr>
        <p:grpSpPr>
          <a:xfrm rot="21110103">
            <a:off x="11418712" y="6894720"/>
            <a:ext cx="594864" cy="564816"/>
            <a:chOff x="2632662" y="996019"/>
            <a:chExt cx="2425137" cy="2301962"/>
          </a:xfrm>
          <a:effectLst>
            <a:outerShdw blurRad="38100" dist="38100" dir="8100000" algn="tr" rotWithShape="0">
              <a:prstClr val="black">
                <a:alpha val="40000"/>
              </a:prstClr>
            </a:outerShdw>
          </a:effectLst>
        </p:grpSpPr>
        <p:grpSp>
          <p:nvGrpSpPr>
            <p:cNvPr id="94" name="グループ化 93">
              <a:extLst>
                <a:ext uri="{FF2B5EF4-FFF2-40B4-BE49-F238E27FC236}">
                  <a16:creationId xmlns:a16="http://schemas.microsoft.com/office/drawing/2014/main" id="{DE810050-9118-44D5-A383-8C3FF1AA3742}"/>
                </a:ext>
              </a:extLst>
            </p:cNvPr>
            <p:cNvGrpSpPr/>
            <p:nvPr/>
          </p:nvGrpSpPr>
          <p:grpSpPr>
            <a:xfrm>
              <a:off x="2991168" y="1221263"/>
              <a:ext cx="1944215" cy="1771248"/>
              <a:chOff x="2991168" y="1221263"/>
              <a:chExt cx="1944215" cy="1771248"/>
            </a:xfrm>
          </p:grpSpPr>
          <p:sp>
            <p:nvSpPr>
              <p:cNvPr id="96" name="円/楕円 42">
                <a:extLst>
                  <a:ext uri="{FF2B5EF4-FFF2-40B4-BE49-F238E27FC236}">
                    <a16:creationId xmlns:a16="http://schemas.microsoft.com/office/drawing/2014/main" id="{E47D709B-1F08-4E86-8A36-06A1AAB1732D}"/>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97" name="角丸四角形 43">
                <a:extLst>
                  <a:ext uri="{FF2B5EF4-FFF2-40B4-BE49-F238E27FC236}">
                    <a16:creationId xmlns:a16="http://schemas.microsoft.com/office/drawing/2014/main" id="{D9383B3F-E36A-41C5-87FC-953D376D8B31}"/>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v.3</a:t>
                </a:r>
                <a:endParaRPr kumimoji="0" lang="ja-JP" altLang="en-US" sz="1400" b="1" kern="0" dirty="0">
                  <a:solidFill>
                    <a:prstClr val="white"/>
                  </a:solidFill>
                  <a:latin typeface="Calibri"/>
                  <a:ea typeface="Meiryo UI"/>
                </a:endParaRPr>
              </a:p>
            </p:txBody>
          </p:sp>
        </p:grpSp>
        <p:pic>
          <p:nvPicPr>
            <p:cNvPr id="95" name="Picture 2" descr="C:\Users\toa27839.TOA\AppData\Local\Temp\notesEA312D\Bubble_material_noshadow-01.png">
              <a:extLst>
                <a:ext uri="{FF2B5EF4-FFF2-40B4-BE49-F238E27FC236}">
                  <a16:creationId xmlns:a16="http://schemas.microsoft.com/office/drawing/2014/main" id="{7DAA1046-FE9B-4378-A271-619235EB4AB2}"/>
                </a:ext>
              </a:extLst>
            </p:cNvPr>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a:stretch/>
          </p:blipFill>
          <p:spPr bwMode="auto">
            <a:xfrm>
              <a:off x="2632662" y="996019"/>
              <a:ext cx="2425137" cy="2301962"/>
            </a:xfrm>
            <a:prstGeom prst="rect">
              <a:avLst/>
            </a:prstGeom>
            <a:noFill/>
            <a:effectLst/>
            <a:extLst>
              <a:ext uri="{909E8E84-426E-40DD-AFC4-6F175D3DCCD1}">
                <a14:hiddenFill xmlns:a14="http://schemas.microsoft.com/office/drawing/2010/main">
                  <a:solidFill>
                    <a:srgbClr val="FFFFFF"/>
                  </a:solidFill>
                </a14:hiddenFill>
              </a:ext>
            </a:extLst>
          </p:spPr>
        </p:pic>
      </p:grpSp>
      <p:grpSp>
        <p:nvGrpSpPr>
          <p:cNvPr id="98" name="グループ化 97">
            <a:extLst>
              <a:ext uri="{FF2B5EF4-FFF2-40B4-BE49-F238E27FC236}">
                <a16:creationId xmlns:a16="http://schemas.microsoft.com/office/drawing/2014/main" id="{EC658B62-989A-4267-BEE0-88F311D07E74}"/>
              </a:ext>
            </a:extLst>
          </p:cNvPr>
          <p:cNvGrpSpPr/>
          <p:nvPr/>
        </p:nvGrpSpPr>
        <p:grpSpPr>
          <a:xfrm>
            <a:off x="10966016" y="5241199"/>
            <a:ext cx="2605349" cy="1122504"/>
            <a:chOff x="10186374" y="1726384"/>
            <a:chExt cx="2605349" cy="1122504"/>
          </a:xfrm>
        </p:grpSpPr>
        <p:sp>
          <p:nvSpPr>
            <p:cNvPr id="99" name="正方形/長方形 98">
              <a:extLst>
                <a:ext uri="{FF2B5EF4-FFF2-40B4-BE49-F238E27FC236}">
                  <a16:creationId xmlns:a16="http://schemas.microsoft.com/office/drawing/2014/main" id="{1B05EFF2-34E7-4FBA-8BD2-648DAB68FB93}"/>
                </a:ext>
              </a:extLst>
            </p:cNvPr>
            <p:cNvSpPr/>
            <p:nvPr/>
          </p:nvSpPr>
          <p:spPr>
            <a:xfrm>
              <a:off x="10186374" y="1726384"/>
              <a:ext cx="2605349" cy="1122504"/>
            </a:xfrm>
            <a:prstGeom prst="rect">
              <a:avLst/>
            </a:prstGeom>
            <a:solidFill>
              <a:schemeClr val="bg1">
                <a:alpha val="90000"/>
              </a:schemeClr>
            </a:solidFill>
            <a:ln>
              <a:solidFill>
                <a:schemeClr val="accent6">
                  <a:lumMod val="75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02" name="正方形/長方形 101">
              <a:extLst>
                <a:ext uri="{FF2B5EF4-FFF2-40B4-BE49-F238E27FC236}">
                  <a16:creationId xmlns:a16="http://schemas.microsoft.com/office/drawing/2014/main" id="{BB861607-F9B9-4241-B230-94093910F4C4}"/>
                </a:ext>
              </a:extLst>
            </p:cNvPr>
            <p:cNvSpPr/>
            <p:nvPr/>
          </p:nvSpPr>
          <p:spPr>
            <a:xfrm>
              <a:off x="10273187" y="1758226"/>
              <a:ext cx="2518536" cy="1015663"/>
            </a:xfrm>
            <a:prstGeom prst="rect">
              <a:avLst/>
            </a:prstGeom>
          </p:spPr>
          <p:txBody>
            <a:bodyPr wrap="square">
              <a:spAutoFit/>
            </a:bodyPr>
            <a:lstStyle/>
            <a:p>
              <a:r>
                <a:rPr lang="en-US" altLang="ja-JP" dirty="0">
                  <a:latin typeface="+mj-lt"/>
                </a:rPr>
                <a:t>x </a:t>
              </a:r>
              <a:r>
                <a:rPr lang="en-US" altLang="ja-JP" sz="2400" b="1" dirty="0">
                  <a:solidFill>
                    <a:schemeClr val="accent6">
                      <a:lumMod val="75000"/>
                    </a:schemeClr>
                  </a:solidFill>
                  <a:latin typeface="+mj-lt"/>
                </a:rPr>
                <a:t>4 </a:t>
              </a:r>
              <a:r>
                <a:rPr lang="en-US" altLang="ja-JP" b="1" dirty="0">
                  <a:solidFill>
                    <a:schemeClr val="accent6">
                      <a:lumMod val="75000"/>
                    </a:schemeClr>
                  </a:solidFill>
                  <a:latin typeface="+mj-lt"/>
                </a:rPr>
                <a:t>system integration</a:t>
              </a:r>
            </a:p>
            <a:p>
              <a:pPr algn="ctr"/>
              <a:r>
                <a:rPr lang="en-US" altLang="ja-JP" sz="3600" b="1" dirty="0">
                  <a:solidFill>
                    <a:schemeClr val="accent6">
                      <a:lumMod val="75000"/>
                    </a:schemeClr>
                  </a:solidFill>
                  <a:latin typeface="+mj-lt"/>
                </a:rPr>
                <a:t>160 </a:t>
              </a:r>
              <a:r>
                <a:rPr lang="en-US" altLang="ja-JP" b="1" dirty="0">
                  <a:solidFill>
                    <a:schemeClr val="accent6">
                      <a:lumMod val="75000"/>
                    </a:schemeClr>
                  </a:solidFill>
                  <a:latin typeface="+mj-lt"/>
                </a:rPr>
                <a:t>frames</a:t>
              </a:r>
              <a:endParaRPr lang="ja-JP" altLang="en-US" dirty="0">
                <a:latin typeface="+mj-lt"/>
              </a:endParaRPr>
            </a:p>
          </p:txBody>
        </p:sp>
      </p:grpSp>
      <p:grpSp>
        <p:nvGrpSpPr>
          <p:cNvPr id="103" name="グループ化 102">
            <a:extLst>
              <a:ext uri="{FF2B5EF4-FFF2-40B4-BE49-F238E27FC236}">
                <a16:creationId xmlns:a16="http://schemas.microsoft.com/office/drawing/2014/main" id="{7527F722-B5C0-49E6-874F-D0DCF77532B1}"/>
              </a:ext>
            </a:extLst>
          </p:cNvPr>
          <p:cNvGrpSpPr/>
          <p:nvPr/>
        </p:nvGrpSpPr>
        <p:grpSpPr>
          <a:xfrm rot="544062">
            <a:off x="12886457" y="4672663"/>
            <a:ext cx="791763" cy="751770"/>
            <a:chOff x="2758918" y="1019798"/>
            <a:chExt cx="2425140" cy="2301964"/>
          </a:xfrm>
          <a:effectLst>
            <a:outerShdw blurRad="38100" dist="38100" dir="8100000" algn="tr" rotWithShape="0">
              <a:prstClr val="black">
                <a:alpha val="40000"/>
              </a:prstClr>
            </a:outerShdw>
          </a:effectLst>
        </p:grpSpPr>
        <p:grpSp>
          <p:nvGrpSpPr>
            <p:cNvPr id="104" name="グループ化 103">
              <a:extLst>
                <a:ext uri="{FF2B5EF4-FFF2-40B4-BE49-F238E27FC236}">
                  <a16:creationId xmlns:a16="http://schemas.microsoft.com/office/drawing/2014/main" id="{79EC9366-BC6A-4489-8B0E-7E6119937CA2}"/>
                </a:ext>
              </a:extLst>
            </p:cNvPr>
            <p:cNvGrpSpPr/>
            <p:nvPr/>
          </p:nvGrpSpPr>
          <p:grpSpPr>
            <a:xfrm>
              <a:off x="2991168" y="1221263"/>
              <a:ext cx="1944215" cy="1771248"/>
              <a:chOff x="2991168" y="1221263"/>
              <a:chExt cx="1944215" cy="1771248"/>
            </a:xfrm>
          </p:grpSpPr>
          <p:sp>
            <p:nvSpPr>
              <p:cNvPr id="106" name="円/楕円 36">
                <a:extLst>
                  <a:ext uri="{FF2B5EF4-FFF2-40B4-BE49-F238E27FC236}">
                    <a16:creationId xmlns:a16="http://schemas.microsoft.com/office/drawing/2014/main" id="{F50A2DB2-BA63-4EBD-B6C9-117C8BBCB238}"/>
                  </a:ext>
                </a:extLst>
              </p:cNvPr>
              <p:cNvSpPr/>
              <p:nvPr/>
            </p:nvSpPr>
            <p:spPr>
              <a:xfrm>
                <a:off x="2991168" y="1221263"/>
                <a:ext cx="1944215" cy="1771248"/>
              </a:xfrm>
              <a:prstGeom prst="ellipse">
                <a:avLst/>
              </a:prstGeom>
              <a:solidFill>
                <a:srgbClr val="FF6600"/>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200" kern="0" dirty="0">
                  <a:solidFill>
                    <a:prstClr val="white"/>
                  </a:solidFill>
                  <a:latin typeface="Meiryo UI"/>
                  <a:ea typeface="Meiryo UI"/>
                </a:endParaRPr>
              </a:p>
            </p:txBody>
          </p:sp>
          <p:sp>
            <p:nvSpPr>
              <p:cNvPr id="107" name="角丸四角形 37">
                <a:extLst>
                  <a:ext uri="{FF2B5EF4-FFF2-40B4-BE49-F238E27FC236}">
                    <a16:creationId xmlns:a16="http://schemas.microsoft.com/office/drawing/2014/main" id="{602CD46D-6EF6-44F7-91CC-3053D68F2631}"/>
                  </a:ext>
                </a:extLst>
              </p:cNvPr>
              <p:cNvSpPr/>
              <p:nvPr/>
            </p:nvSpPr>
            <p:spPr>
              <a:xfrm>
                <a:off x="3111526" y="1646029"/>
                <a:ext cx="1677970" cy="786535"/>
              </a:xfrm>
              <a:prstGeom prst="roundRect">
                <a:avLst/>
              </a:prstGeom>
              <a:solidFill>
                <a:srgbClr val="FF6600"/>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500" b="1" kern="0" dirty="0">
                    <a:solidFill>
                      <a:prstClr val="white"/>
                    </a:solidFill>
                    <a:latin typeface="Calibri"/>
                    <a:ea typeface="Meiryo UI"/>
                  </a:rPr>
                  <a:t>v.4</a:t>
                </a:r>
              </a:p>
              <a:p>
                <a:pPr algn="ctr" defTabSz="1371805" fontAlgn="auto">
                  <a:lnSpc>
                    <a:spcPts val="1500"/>
                  </a:lnSpc>
                  <a:spcBef>
                    <a:spcPts val="0"/>
                  </a:spcBef>
                  <a:spcAft>
                    <a:spcPts val="0"/>
                  </a:spcAft>
                </a:pPr>
                <a:r>
                  <a:rPr kumimoji="0" lang="en-US" altLang="ja-JP" sz="1500" b="1" kern="0" dirty="0" err="1">
                    <a:solidFill>
                      <a:prstClr val="white"/>
                    </a:solidFill>
                    <a:latin typeface="Calibri"/>
                    <a:ea typeface="Meiryo UI"/>
                  </a:rPr>
                  <a:t>adv</a:t>
                </a:r>
                <a:endParaRPr kumimoji="0" lang="ja-JP" altLang="en-US" sz="1500" b="1" kern="0" dirty="0">
                  <a:solidFill>
                    <a:prstClr val="white"/>
                  </a:solidFill>
                  <a:latin typeface="Calibri"/>
                  <a:ea typeface="Meiryo UI"/>
                </a:endParaRPr>
              </a:p>
            </p:txBody>
          </p:sp>
        </p:grpSp>
        <p:pic>
          <p:nvPicPr>
            <p:cNvPr id="105" name="Picture 2" descr="C:\Users\toa27839.TOA\AppData\Local\Temp\notesEA312D\Bubble_material_noshadow-01.png">
              <a:extLst>
                <a:ext uri="{FF2B5EF4-FFF2-40B4-BE49-F238E27FC236}">
                  <a16:creationId xmlns:a16="http://schemas.microsoft.com/office/drawing/2014/main" id="{4FE367F3-D512-45B4-95E1-EBC2E744A77B}"/>
                </a:ext>
              </a:extLst>
            </p:cNvPr>
            <p:cNvPicPr>
              <a:picLocks noChangeAspect="1" noChangeArrowheads="1"/>
            </p:cNvPicPr>
            <p:nvPr/>
          </p:nvPicPr>
          <p:blipFill rotWithShape="1">
            <a:blip r:embed="rId17" cstate="print">
              <a:extLst>
                <a:ext uri="{28A0092B-C50C-407E-A947-70E740481C1C}">
                  <a14:useLocalDpi xmlns:a14="http://schemas.microsoft.com/office/drawing/2010/main" val="0"/>
                </a:ext>
              </a:extLst>
            </a:blip>
            <a:srcRect/>
            <a:stretch/>
          </p:blipFill>
          <p:spPr bwMode="auto">
            <a:xfrm>
              <a:off x="2758918" y="1019798"/>
              <a:ext cx="2425140" cy="2301964"/>
            </a:xfrm>
            <a:prstGeom prst="rect">
              <a:avLst/>
            </a:prstGeom>
            <a:noFill/>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173331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98"/>
                                        </p:tgtEl>
                                        <p:attrNameLst>
                                          <p:attrName>style.visibility</p:attrName>
                                        </p:attrNameLst>
                                      </p:cBhvr>
                                      <p:to>
                                        <p:strVal val="visible"/>
                                      </p:to>
                                    </p:set>
                                    <p:anim calcmode="lin" valueType="num">
                                      <p:cBhvr additive="base">
                                        <p:cTn id="7" dur="500" fill="hold"/>
                                        <p:tgtEl>
                                          <p:spTgt spid="98"/>
                                        </p:tgtEl>
                                        <p:attrNameLst>
                                          <p:attrName>ppt_x</p:attrName>
                                        </p:attrNameLst>
                                      </p:cBhvr>
                                      <p:tavLst>
                                        <p:tav tm="0">
                                          <p:val>
                                            <p:strVal val="1+#ppt_w/2"/>
                                          </p:val>
                                        </p:tav>
                                        <p:tav tm="100000">
                                          <p:val>
                                            <p:strVal val="#ppt_x"/>
                                          </p:val>
                                        </p:tav>
                                      </p:tavLst>
                                    </p:anim>
                                    <p:anim calcmode="lin" valueType="num">
                                      <p:cBhvr additive="base">
                                        <p:cTn id="8" dur="500" fill="hold"/>
                                        <p:tgtEl>
                                          <p:spTgt spid="9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31" presetClass="entr" presetSubtype="0" fill="hold" nodeType="afterEffect">
                                  <p:stCondLst>
                                    <p:cond delay="0"/>
                                  </p:stCondLst>
                                  <p:childTnLst>
                                    <p:set>
                                      <p:cBhvr>
                                        <p:cTn id="11" dur="1" fill="hold">
                                          <p:stCondLst>
                                            <p:cond delay="0"/>
                                          </p:stCondLst>
                                        </p:cTn>
                                        <p:tgtEl>
                                          <p:spTgt spid="103"/>
                                        </p:tgtEl>
                                        <p:attrNameLst>
                                          <p:attrName>style.visibility</p:attrName>
                                        </p:attrNameLst>
                                      </p:cBhvr>
                                      <p:to>
                                        <p:strVal val="visible"/>
                                      </p:to>
                                    </p:set>
                                    <p:anim calcmode="lin" valueType="num">
                                      <p:cBhvr>
                                        <p:cTn id="12" dur="500" fill="hold"/>
                                        <p:tgtEl>
                                          <p:spTgt spid="103"/>
                                        </p:tgtEl>
                                        <p:attrNameLst>
                                          <p:attrName>ppt_w</p:attrName>
                                        </p:attrNameLst>
                                      </p:cBhvr>
                                      <p:tavLst>
                                        <p:tav tm="0">
                                          <p:val>
                                            <p:fltVal val="0"/>
                                          </p:val>
                                        </p:tav>
                                        <p:tav tm="100000">
                                          <p:val>
                                            <p:strVal val="#ppt_w"/>
                                          </p:val>
                                        </p:tav>
                                      </p:tavLst>
                                    </p:anim>
                                    <p:anim calcmode="lin" valueType="num">
                                      <p:cBhvr>
                                        <p:cTn id="13" dur="500" fill="hold"/>
                                        <p:tgtEl>
                                          <p:spTgt spid="103"/>
                                        </p:tgtEl>
                                        <p:attrNameLst>
                                          <p:attrName>ppt_h</p:attrName>
                                        </p:attrNameLst>
                                      </p:cBhvr>
                                      <p:tavLst>
                                        <p:tav tm="0">
                                          <p:val>
                                            <p:fltVal val="0"/>
                                          </p:val>
                                        </p:tav>
                                        <p:tav tm="100000">
                                          <p:val>
                                            <p:strVal val="#ppt_h"/>
                                          </p:val>
                                        </p:tav>
                                      </p:tavLst>
                                    </p:anim>
                                    <p:anim calcmode="lin" valueType="num">
                                      <p:cBhvr>
                                        <p:cTn id="14" dur="500" fill="hold"/>
                                        <p:tgtEl>
                                          <p:spTgt spid="103"/>
                                        </p:tgtEl>
                                        <p:attrNameLst>
                                          <p:attrName>style.rotation</p:attrName>
                                        </p:attrNameLst>
                                      </p:cBhvr>
                                      <p:tavLst>
                                        <p:tav tm="0">
                                          <p:val>
                                            <p:fltVal val="90"/>
                                          </p:val>
                                        </p:tav>
                                        <p:tav tm="100000">
                                          <p:val>
                                            <p:fltVal val="0"/>
                                          </p:val>
                                        </p:tav>
                                      </p:tavLst>
                                    </p:anim>
                                    <p:animEffect transition="in" filter="fade">
                                      <p:cBhvr>
                                        <p:cTn id="15" dur="5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円/楕円 96">
            <a:extLst>
              <a:ext uri="{FF2B5EF4-FFF2-40B4-BE49-F238E27FC236}">
                <a16:creationId xmlns:a16="http://schemas.microsoft.com/office/drawing/2014/main" id="{5D91133C-FDC0-B131-D6FD-9C82105BADFA}"/>
              </a:ext>
            </a:extLst>
          </p:cNvPr>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 name="円/楕円 97">
            <a:extLst>
              <a:ext uri="{FF2B5EF4-FFF2-40B4-BE49-F238E27FC236}">
                <a16:creationId xmlns:a16="http://schemas.microsoft.com/office/drawing/2014/main" id="{041F3B3E-DC4D-3C6E-C006-8F5FCC85F7A5}"/>
              </a:ext>
            </a:extLst>
          </p:cNvPr>
          <p:cNvSpPr/>
          <p:nvPr/>
        </p:nvSpPr>
        <p:spPr>
          <a:xfrm>
            <a:off x="771734" y="493116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61" name="正方形/長方形 60">
            <a:extLst>
              <a:ext uri="{FF2B5EF4-FFF2-40B4-BE49-F238E27FC236}">
                <a16:creationId xmlns:a16="http://schemas.microsoft.com/office/drawing/2014/main" id="{FE1BF42C-BE96-D831-6E01-51A30FBCFCCE}"/>
              </a:ext>
            </a:extLst>
          </p:cNvPr>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115" name="吹き出し: 四角形 114">
            <a:extLst>
              <a:ext uri="{FF2B5EF4-FFF2-40B4-BE49-F238E27FC236}">
                <a16:creationId xmlns:a16="http://schemas.microsoft.com/office/drawing/2014/main" id="{C8E2B4B2-8CE2-AE9F-6BD5-3497303D92FE}"/>
              </a:ext>
            </a:extLst>
          </p:cNvPr>
          <p:cNvSpPr/>
          <p:nvPr/>
        </p:nvSpPr>
        <p:spPr>
          <a:xfrm>
            <a:off x="3115790" y="2279098"/>
            <a:ext cx="2416280" cy="491968"/>
          </a:xfrm>
          <a:prstGeom prst="wedgeRectCallout">
            <a:avLst>
              <a:gd name="adj1" fmla="val -40309"/>
              <a:gd name="adj2" fmla="val 68778"/>
            </a:avLst>
          </a:prstGeom>
          <a:solidFill>
            <a:schemeClr val="accent6">
              <a:lumMod val="75000"/>
            </a:schemeClr>
          </a:solidFill>
          <a:ln w="50800">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PM(0) Audio In1 is configured for unicast communication</a:t>
            </a: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grpSp>
        <p:nvGrpSpPr>
          <p:cNvPr id="18" name="グループ化 17">
            <a:extLst>
              <a:ext uri="{FF2B5EF4-FFF2-40B4-BE49-F238E27FC236}">
                <a16:creationId xmlns:a16="http://schemas.microsoft.com/office/drawing/2014/main" id="{A1C1351F-8AE1-BD5B-502C-D8AC93AA96FE}"/>
              </a:ext>
            </a:extLst>
          </p:cNvPr>
          <p:cNvGrpSpPr/>
          <p:nvPr/>
        </p:nvGrpSpPr>
        <p:grpSpPr>
          <a:xfrm>
            <a:off x="7818782" y="5731420"/>
            <a:ext cx="3757174" cy="1584181"/>
            <a:chOff x="7818782" y="5731420"/>
            <a:chExt cx="3757174" cy="1584181"/>
          </a:xfrm>
        </p:grpSpPr>
        <p:grpSp>
          <p:nvGrpSpPr>
            <p:cNvPr id="135" name="グループ化 134">
              <a:extLst>
                <a:ext uri="{FF2B5EF4-FFF2-40B4-BE49-F238E27FC236}">
                  <a16:creationId xmlns:a16="http://schemas.microsoft.com/office/drawing/2014/main" id="{19748729-2FC5-2CA3-B12D-63BBD17D90B4}"/>
                </a:ext>
              </a:extLst>
            </p:cNvPr>
            <p:cNvGrpSpPr/>
            <p:nvPr/>
          </p:nvGrpSpPr>
          <p:grpSpPr>
            <a:xfrm>
              <a:off x="8173717" y="6464156"/>
              <a:ext cx="3402239" cy="851445"/>
              <a:chOff x="3456232" y="1872217"/>
              <a:chExt cx="2267897" cy="830724"/>
            </a:xfrm>
          </p:grpSpPr>
          <p:grpSp>
            <p:nvGrpSpPr>
              <p:cNvPr id="136" name="グループ化 135">
                <a:extLst>
                  <a:ext uri="{FF2B5EF4-FFF2-40B4-BE49-F238E27FC236}">
                    <a16:creationId xmlns:a16="http://schemas.microsoft.com/office/drawing/2014/main" id="{89FE1FDE-EE26-7756-231D-4919873CBBE5}"/>
                  </a:ext>
                </a:extLst>
              </p:cNvPr>
              <p:cNvGrpSpPr/>
              <p:nvPr/>
            </p:nvGrpSpPr>
            <p:grpSpPr>
              <a:xfrm>
                <a:off x="3456232" y="1872217"/>
                <a:ext cx="2267897" cy="830724"/>
                <a:chOff x="35308443" y="2489481"/>
                <a:chExt cx="4017718" cy="1471679"/>
              </a:xfrm>
            </p:grpSpPr>
            <p:grpSp>
              <p:nvGrpSpPr>
                <p:cNvPr id="149" name="グループ化 148">
                  <a:extLst>
                    <a:ext uri="{FF2B5EF4-FFF2-40B4-BE49-F238E27FC236}">
                      <a16:creationId xmlns:a16="http://schemas.microsoft.com/office/drawing/2014/main" id="{E0361A19-8302-AB61-1F7E-2108457F338F}"/>
                    </a:ext>
                  </a:extLst>
                </p:cNvPr>
                <p:cNvGrpSpPr/>
                <p:nvPr/>
              </p:nvGrpSpPr>
              <p:grpSpPr>
                <a:xfrm>
                  <a:off x="35408730" y="2489481"/>
                  <a:ext cx="3917431" cy="1471679"/>
                  <a:chOff x="31795888" y="3259494"/>
                  <a:chExt cx="3917431" cy="1471679"/>
                </a:xfrm>
              </p:grpSpPr>
              <p:sp>
                <p:nvSpPr>
                  <p:cNvPr id="151" name="正方形/長方形 150">
                    <a:extLst>
                      <a:ext uri="{FF2B5EF4-FFF2-40B4-BE49-F238E27FC236}">
                        <a16:creationId xmlns:a16="http://schemas.microsoft.com/office/drawing/2014/main" id="{1C92867A-5E33-CBD8-ACA0-232EF25E3653}"/>
                      </a:ext>
                    </a:extLst>
                  </p:cNvPr>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1700" b="1" i="0" u="none" strike="noStrike" kern="0" cap="none" spc="0" normalizeH="0" baseline="0" noProof="0" dirty="0">
                      <a:ln>
                        <a:noFill/>
                      </a:ln>
                      <a:solidFill>
                        <a:srgbClr val="8064A2"/>
                      </a:solidFill>
                      <a:effectLst/>
                      <a:uLnTx/>
                      <a:uFillTx/>
                      <a:latin typeface="Calibri"/>
                      <a:ea typeface="ＭＳ Ｐゴシック"/>
                      <a:cs typeface="+mn-cs"/>
                    </a:endParaRPr>
                  </a:p>
                </p:txBody>
              </p:sp>
              <p:grpSp>
                <p:nvGrpSpPr>
                  <p:cNvPr id="152" name="グループ化 151">
                    <a:extLst>
                      <a:ext uri="{FF2B5EF4-FFF2-40B4-BE49-F238E27FC236}">
                        <a16:creationId xmlns:a16="http://schemas.microsoft.com/office/drawing/2014/main" id="{655BC455-8E5F-69E6-6322-3FDFF587E28D}"/>
                      </a:ext>
                    </a:extLst>
                  </p:cNvPr>
                  <p:cNvGrpSpPr/>
                  <p:nvPr/>
                </p:nvGrpSpPr>
                <p:grpSpPr>
                  <a:xfrm>
                    <a:off x="32021585" y="3331392"/>
                    <a:ext cx="3691734" cy="292937"/>
                    <a:chOff x="31792985" y="3331392"/>
                    <a:chExt cx="3691734" cy="292937"/>
                  </a:xfrm>
                </p:grpSpPr>
                <p:sp>
                  <p:nvSpPr>
                    <p:cNvPr id="162" name="フリーフォーム 180">
                      <a:extLst>
                        <a:ext uri="{FF2B5EF4-FFF2-40B4-BE49-F238E27FC236}">
                          <a16:creationId xmlns:a16="http://schemas.microsoft.com/office/drawing/2014/main" id="{ABFAB626-C243-4221-477F-272A01B3057F}"/>
                        </a:ext>
                      </a:extLst>
                    </p:cNvPr>
                    <p:cNvSpPr/>
                    <p:nvPr/>
                  </p:nvSpPr>
                  <p:spPr>
                    <a:xfrm>
                      <a:off x="31792985" y="3476729"/>
                      <a:ext cx="3691734" cy="880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9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163" name="角丸四角形 181">
                      <a:extLst>
                        <a:ext uri="{FF2B5EF4-FFF2-40B4-BE49-F238E27FC236}">
                          <a16:creationId xmlns:a16="http://schemas.microsoft.com/office/drawing/2014/main" id="{4DC4FF6F-D6E1-94E2-D239-B908A1F44B5F}"/>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5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nvGrpSpPr>
                  <p:cNvPr id="153" name="グループ化 152">
                    <a:extLst>
                      <a:ext uri="{FF2B5EF4-FFF2-40B4-BE49-F238E27FC236}">
                        <a16:creationId xmlns:a16="http://schemas.microsoft.com/office/drawing/2014/main" id="{EE209A6D-3B01-A848-FFB1-F3773481C2B9}"/>
                      </a:ext>
                    </a:extLst>
                  </p:cNvPr>
                  <p:cNvGrpSpPr/>
                  <p:nvPr/>
                </p:nvGrpSpPr>
                <p:grpSpPr>
                  <a:xfrm>
                    <a:off x="32021585" y="3653970"/>
                    <a:ext cx="3691734" cy="292937"/>
                    <a:chOff x="31792985" y="3331392"/>
                    <a:chExt cx="3691734" cy="292937"/>
                  </a:xfrm>
                </p:grpSpPr>
                <p:sp>
                  <p:nvSpPr>
                    <p:cNvPr id="160" name="フリーフォーム 178">
                      <a:extLst>
                        <a:ext uri="{FF2B5EF4-FFF2-40B4-BE49-F238E27FC236}">
                          <a16:creationId xmlns:a16="http://schemas.microsoft.com/office/drawing/2014/main" id="{B61C8332-1FC5-6BF2-BEE6-9CC6545F7DA3}"/>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9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161" name="角丸四角形 179">
                      <a:extLst>
                        <a:ext uri="{FF2B5EF4-FFF2-40B4-BE49-F238E27FC236}">
                          <a16:creationId xmlns:a16="http://schemas.microsoft.com/office/drawing/2014/main" id="{5B638A60-E176-04F4-56FE-5AC7E44C078E}"/>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5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nvGrpSpPr>
                  <p:cNvPr id="154" name="グループ化 153">
                    <a:extLst>
                      <a:ext uri="{FF2B5EF4-FFF2-40B4-BE49-F238E27FC236}">
                        <a16:creationId xmlns:a16="http://schemas.microsoft.com/office/drawing/2014/main" id="{B70B3AF9-96F1-FD55-04D7-F60CDC1BCD36}"/>
                      </a:ext>
                    </a:extLst>
                  </p:cNvPr>
                  <p:cNvGrpSpPr/>
                  <p:nvPr/>
                </p:nvGrpSpPr>
                <p:grpSpPr>
                  <a:xfrm>
                    <a:off x="32021585" y="3976548"/>
                    <a:ext cx="3691734" cy="292937"/>
                    <a:chOff x="31792985" y="3331392"/>
                    <a:chExt cx="3691734" cy="292937"/>
                  </a:xfrm>
                </p:grpSpPr>
                <p:sp>
                  <p:nvSpPr>
                    <p:cNvPr id="158" name="フリーフォーム 176">
                      <a:extLst>
                        <a:ext uri="{FF2B5EF4-FFF2-40B4-BE49-F238E27FC236}">
                          <a16:creationId xmlns:a16="http://schemas.microsoft.com/office/drawing/2014/main" id="{55E1A6B4-7BA6-54A2-6D93-980636C6BD92}"/>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9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159" name="角丸四角形 177">
                      <a:extLst>
                        <a:ext uri="{FF2B5EF4-FFF2-40B4-BE49-F238E27FC236}">
                          <a16:creationId xmlns:a16="http://schemas.microsoft.com/office/drawing/2014/main" id="{F370CD9D-DFB8-7D77-6769-2ECDE255AD67}"/>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5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nvGrpSpPr>
                  <p:cNvPr id="155" name="グループ化 154">
                    <a:extLst>
                      <a:ext uri="{FF2B5EF4-FFF2-40B4-BE49-F238E27FC236}">
                        <a16:creationId xmlns:a16="http://schemas.microsoft.com/office/drawing/2014/main" id="{B08A9CBB-ABE2-A312-B3C8-D62725A8E88E}"/>
                      </a:ext>
                    </a:extLst>
                  </p:cNvPr>
                  <p:cNvGrpSpPr/>
                  <p:nvPr/>
                </p:nvGrpSpPr>
                <p:grpSpPr>
                  <a:xfrm>
                    <a:off x="32021585" y="4299125"/>
                    <a:ext cx="3691734" cy="292937"/>
                    <a:chOff x="31792985" y="3331392"/>
                    <a:chExt cx="3691734" cy="292937"/>
                  </a:xfrm>
                </p:grpSpPr>
                <p:sp>
                  <p:nvSpPr>
                    <p:cNvPr id="156" name="フリーフォーム 174">
                      <a:extLst>
                        <a:ext uri="{FF2B5EF4-FFF2-40B4-BE49-F238E27FC236}">
                          <a16:creationId xmlns:a16="http://schemas.microsoft.com/office/drawing/2014/main" id="{56120A94-933F-20B6-2F84-8D062FA73986}"/>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9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157" name="角丸四角形 175">
                      <a:extLst>
                        <a:ext uri="{FF2B5EF4-FFF2-40B4-BE49-F238E27FC236}">
                          <a16:creationId xmlns:a16="http://schemas.microsoft.com/office/drawing/2014/main" id="{3AC70653-14C8-BE36-AF51-C5DA374D7D97}"/>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1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sp>
              <p:nvSpPr>
                <p:cNvPr id="150" name="角丸四角形 168">
                  <a:extLst>
                    <a:ext uri="{FF2B5EF4-FFF2-40B4-BE49-F238E27FC236}">
                      <a16:creationId xmlns:a16="http://schemas.microsoft.com/office/drawing/2014/main" id="{67003960-8F9A-1C0C-5CEC-50D379534DF8}"/>
                    </a:ext>
                  </a:extLst>
                </p:cNvPr>
                <p:cNvSpPr/>
                <p:nvPr/>
              </p:nvSpPr>
              <p:spPr>
                <a:xfrm>
                  <a:off x="35308443" y="2656116"/>
                  <a:ext cx="720079" cy="106162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matrix</a:t>
                  </a:r>
                  <a:endParaRPr kumimoji="0" lang="ja-JP" altLang="en-US" sz="15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sp>
            <p:nvSpPr>
              <p:cNvPr id="137" name="二等辺三角形 136">
                <a:extLst>
                  <a:ext uri="{FF2B5EF4-FFF2-40B4-BE49-F238E27FC236}">
                    <a16:creationId xmlns:a16="http://schemas.microsoft.com/office/drawing/2014/main" id="{D763E9A5-A721-9B48-068B-B9CF3A331F98}"/>
                  </a:ext>
                </a:extLst>
              </p:cNvPr>
              <p:cNvSpPr/>
              <p:nvPr/>
            </p:nvSpPr>
            <p:spPr>
              <a:xfrm>
                <a:off x="5196535"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38" name="二等辺三角形 137">
                <a:extLst>
                  <a:ext uri="{FF2B5EF4-FFF2-40B4-BE49-F238E27FC236}">
                    <a16:creationId xmlns:a16="http://schemas.microsoft.com/office/drawing/2014/main" id="{BFF565F8-4DC9-B152-9DC5-FE67358277FC}"/>
                  </a:ext>
                </a:extLst>
              </p:cNvPr>
              <p:cNvSpPr/>
              <p:nvPr/>
            </p:nvSpPr>
            <p:spPr>
              <a:xfrm>
                <a:off x="5364088"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39" name="二等辺三角形 138">
                <a:extLst>
                  <a:ext uri="{FF2B5EF4-FFF2-40B4-BE49-F238E27FC236}">
                    <a16:creationId xmlns:a16="http://schemas.microsoft.com/office/drawing/2014/main" id="{EF487499-7B26-65A1-5A15-FCDAAA821F18}"/>
                  </a:ext>
                </a:extLst>
              </p:cNvPr>
              <p:cNvSpPr/>
              <p:nvPr/>
            </p:nvSpPr>
            <p:spPr>
              <a:xfrm>
                <a:off x="5517361" y="2004569"/>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0" name="二等辺三角形 139">
                <a:extLst>
                  <a:ext uri="{FF2B5EF4-FFF2-40B4-BE49-F238E27FC236}">
                    <a16:creationId xmlns:a16="http://schemas.microsoft.com/office/drawing/2014/main" id="{634EE299-A7DA-8739-9662-488F5B727CBC}"/>
                  </a:ext>
                </a:extLst>
              </p:cNvPr>
              <p:cNvSpPr/>
              <p:nvPr/>
            </p:nvSpPr>
            <p:spPr>
              <a:xfrm>
                <a:off x="5201510"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1" name="二等辺三角形 140">
                <a:extLst>
                  <a:ext uri="{FF2B5EF4-FFF2-40B4-BE49-F238E27FC236}">
                    <a16:creationId xmlns:a16="http://schemas.microsoft.com/office/drawing/2014/main" id="{1A9662B4-AB11-F611-D7D4-99E725137A39}"/>
                  </a:ext>
                </a:extLst>
              </p:cNvPr>
              <p:cNvSpPr/>
              <p:nvPr/>
            </p:nvSpPr>
            <p:spPr>
              <a:xfrm>
                <a:off x="5369063"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2" name="二等辺三角形 141">
                <a:extLst>
                  <a:ext uri="{FF2B5EF4-FFF2-40B4-BE49-F238E27FC236}">
                    <a16:creationId xmlns:a16="http://schemas.microsoft.com/office/drawing/2014/main" id="{C54635B5-8655-F6FD-0A7B-EB090767B9A2}"/>
                  </a:ext>
                </a:extLst>
              </p:cNvPr>
              <p:cNvSpPr/>
              <p:nvPr/>
            </p:nvSpPr>
            <p:spPr>
              <a:xfrm>
                <a:off x="5522336" y="218269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3" name="二等辺三角形 142">
                <a:extLst>
                  <a:ext uri="{FF2B5EF4-FFF2-40B4-BE49-F238E27FC236}">
                    <a16:creationId xmlns:a16="http://schemas.microsoft.com/office/drawing/2014/main" id="{570EE406-3BA1-2F92-E3E3-C2BA232DFBE9}"/>
                  </a:ext>
                </a:extLst>
              </p:cNvPr>
              <p:cNvSpPr/>
              <p:nvPr/>
            </p:nvSpPr>
            <p:spPr>
              <a:xfrm>
                <a:off x="5200941"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4" name="二等辺三角形 143">
                <a:extLst>
                  <a:ext uri="{FF2B5EF4-FFF2-40B4-BE49-F238E27FC236}">
                    <a16:creationId xmlns:a16="http://schemas.microsoft.com/office/drawing/2014/main" id="{F140FA91-47B8-D5C9-ADFA-4475CDF02C0A}"/>
                  </a:ext>
                </a:extLst>
              </p:cNvPr>
              <p:cNvSpPr/>
              <p:nvPr/>
            </p:nvSpPr>
            <p:spPr>
              <a:xfrm>
                <a:off x="5368494"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5" name="二等辺三角形 144">
                <a:extLst>
                  <a:ext uri="{FF2B5EF4-FFF2-40B4-BE49-F238E27FC236}">
                    <a16:creationId xmlns:a16="http://schemas.microsoft.com/office/drawing/2014/main" id="{B2DD5477-F3C1-77AE-46F6-3AB67356963D}"/>
                  </a:ext>
                </a:extLst>
              </p:cNvPr>
              <p:cNvSpPr/>
              <p:nvPr/>
            </p:nvSpPr>
            <p:spPr>
              <a:xfrm>
                <a:off x="5521767" y="236584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6" name="二等辺三角形 145">
                <a:extLst>
                  <a:ext uri="{FF2B5EF4-FFF2-40B4-BE49-F238E27FC236}">
                    <a16:creationId xmlns:a16="http://schemas.microsoft.com/office/drawing/2014/main" id="{90A1AD8C-BF18-4219-FEBB-F9B0E29F94A4}"/>
                  </a:ext>
                </a:extLst>
              </p:cNvPr>
              <p:cNvSpPr/>
              <p:nvPr/>
            </p:nvSpPr>
            <p:spPr>
              <a:xfrm>
                <a:off x="5205916"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7" name="二等辺三角形 146">
                <a:extLst>
                  <a:ext uri="{FF2B5EF4-FFF2-40B4-BE49-F238E27FC236}">
                    <a16:creationId xmlns:a16="http://schemas.microsoft.com/office/drawing/2014/main" id="{3A87CF8B-258B-80FB-9B9C-AA3B57A7ED6B}"/>
                  </a:ext>
                </a:extLst>
              </p:cNvPr>
              <p:cNvSpPr/>
              <p:nvPr/>
            </p:nvSpPr>
            <p:spPr>
              <a:xfrm>
                <a:off x="5373469"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8" name="二等辺三角形 147">
                <a:extLst>
                  <a:ext uri="{FF2B5EF4-FFF2-40B4-BE49-F238E27FC236}">
                    <a16:creationId xmlns:a16="http://schemas.microsoft.com/office/drawing/2014/main" id="{3EEECD4C-2C1E-D6BD-8946-5DDE4C537E06}"/>
                  </a:ext>
                </a:extLst>
              </p:cNvPr>
              <p:cNvSpPr/>
              <p:nvPr/>
            </p:nvSpPr>
            <p:spPr>
              <a:xfrm>
                <a:off x="5526742" y="254396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grpSp>
        <p:sp>
          <p:nvSpPr>
            <p:cNvPr id="21" name="フリーフォーム: 図形 20">
              <a:extLst>
                <a:ext uri="{FF2B5EF4-FFF2-40B4-BE49-F238E27FC236}">
                  <a16:creationId xmlns:a16="http://schemas.microsoft.com/office/drawing/2014/main" id="{EF351154-30C3-F13B-65BA-7438D464D698}"/>
                </a:ext>
              </a:extLst>
            </p:cNvPr>
            <p:cNvSpPr/>
            <p:nvPr/>
          </p:nvSpPr>
          <p:spPr>
            <a:xfrm>
              <a:off x="8370962" y="6244036"/>
              <a:ext cx="0" cy="316523"/>
            </a:xfrm>
            <a:custGeom>
              <a:avLst/>
              <a:gdLst>
                <a:gd name="connsiteX0" fmla="*/ 0 w 0"/>
                <a:gd name="connsiteY0" fmla="*/ 0 h 316523"/>
                <a:gd name="connsiteX1" fmla="*/ 0 w 0"/>
                <a:gd name="connsiteY1" fmla="*/ 316523 h 316523"/>
              </a:gdLst>
              <a:ahLst/>
              <a:cxnLst>
                <a:cxn ang="0">
                  <a:pos x="connsiteX0" y="connsiteY0"/>
                </a:cxn>
                <a:cxn ang="0">
                  <a:pos x="connsiteX1" y="connsiteY1"/>
                </a:cxn>
              </a:cxnLst>
              <a:rect l="l" t="t" r="r" b="b"/>
              <a:pathLst>
                <a:path h="316523">
                  <a:moveTo>
                    <a:pt x="0" y="0"/>
                  </a:moveTo>
                  <a:lnTo>
                    <a:pt x="0" y="316523"/>
                  </a:lnTo>
                </a:path>
              </a:pathLst>
            </a:custGeom>
            <a:noFill/>
            <a:ln w="38100">
              <a:solidFill>
                <a:schemeClr val="bg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pic>
          <p:nvPicPr>
            <p:cNvPr id="30" name="Picture 4">
              <a:extLst>
                <a:ext uri="{FF2B5EF4-FFF2-40B4-BE49-F238E27FC236}">
                  <a16:creationId xmlns:a16="http://schemas.microsoft.com/office/drawing/2014/main" id="{BCCD63BE-8866-0E91-F5AD-E230C52E7BD6}"/>
                </a:ext>
              </a:extLst>
            </p:cNvPr>
            <p:cNvPicPr>
              <a:picLocks noChangeAspect="1" noChangeArrowheads="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8021291" y="5731420"/>
              <a:ext cx="574385" cy="57173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9" name="角丸四角形 28">
              <a:extLst>
                <a:ext uri="{FF2B5EF4-FFF2-40B4-BE49-F238E27FC236}">
                  <a16:creationId xmlns:a16="http://schemas.microsoft.com/office/drawing/2014/main" id="{8DD011D8-0391-4D40-8837-D1C73998F807}"/>
                </a:ext>
              </a:extLst>
            </p:cNvPr>
            <p:cNvSpPr/>
            <p:nvPr/>
          </p:nvSpPr>
          <p:spPr>
            <a:xfrm>
              <a:off x="7818782" y="6464110"/>
              <a:ext cx="479765" cy="302385"/>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Internal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EV</a:t>
              </a:r>
              <a:endParaRPr kumimoji="1" lang="ja-JP" altLang="en-US" sz="105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33" name="正方形/長方形 132">
              <a:extLst>
                <a:ext uri="{FF2B5EF4-FFF2-40B4-BE49-F238E27FC236}">
                  <a16:creationId xmlns:a16="http://schemas.microsoft.com/office/drawing/2014/main" id="{8DD5F3B1-513C-3CA1-7D3F-014ABC715B62}"/>
                </a:ext>
              </a:extLst>
            </p:cNvPr>
            <p:cNvSpPr/>
            <p:nvPr/>
          </p:nvSpPr>
          <p:spPr>
            <a:xfrm>
              <a:off x="9478182" y="6176944"/>
              <a:ext cx="1312902" cy="353971"/>
            </a:xfrm>
            <a:prstGeom prst="rect">
              <a:avLst/>
            </a:prstGeom>
          </p:spPr>
          <p:txBody>
            <a:bodyPr wrap="square" lIns="137187" tIns="68594" rIns="137187" bIns="68594">
              <a:spAutoFit/>
            </a:bodyPr>
            <a:lstStyle/>
            <a:p>
              <a:pPr marL="0" marR="0" lvl="0" indent="0" algn="r" defTabSz="768288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BA8CDC"/>
                  </a:solidFill>
                  <a:effectLst/>
                  <a:uLnTx/>
                  <a:uFillTx/>
                  <a:latin typeface="Calibri"/>
                  <a:ea typeface="ＭＳ Ｐゴシック"/>
                  <a:cs typeface="+mn-cs"/>
                </a:rPr>
                <a:t>Frame(0)</a:t>
              </a:r>
              <a:endParaRPr kumimoji="1" lang="ja-JP" altLang="en-US" sz="1400" b="1" i="0" u="none" strike="noStrike" kern="1200" cap="none" spc="0" normalizeH="0" baseline="0" noProof="0" dirty="0">
                <a:ln>
                  <a:noFill/>
                </a:ln>
                <a:solidFill>
                  <a:srgbClr val="BA8CDC"/>
                </a:solidFill>
                <a:effectLst/>
                <a:uLnTx/>
                <a:uFillTx/>
                <a:latin typeface="Calibri"/>
                <a:ea typeface="ＭＳ Ｐゴシック"/>
                <a:cs typeface="+mn-cs"/>
              </a:endParaRPr>
            </a:p>
          </p:txBody>
        </p:sp>
      </p:grpSp>
      <p:sp>
        <p:nvSpPr>
          <p:cNvPr id="235" name="楕円 234">
            <a:extLst>
              <a:ext uri="{FF2B5EF4-FFF2-40B4-BE49-F238E27FC236}">
                <a16:creationId xmlns:a16="http://schemas.microsoft.com/office/drawing/2014/main" id="{B1A557F6-4CEB-846A-B7E6-12CBDD7F08BB}"/>
              </a:ext>
            </a:extLst>
          </p:cNvPr>
          <p:cNvSpPr/>
          <p:nvPr/>
        </p:nvSpPr>
        <p:spPr>
          <a:xfrm>
            <a:off x="5427748" y="4159925"/>
            <a:ext cx="158418" cy="152710"/>
          </a:xfrm>
          <a:prstGeom prst="ellipse">
            <a:avLst/>
          </a:prstGeom>
          <a:ln w="19050">
            <a:solidFill>
              <a:schemeClr val="bg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236" name="楕円 235">
            <a:extLst>
              <a:ext uri="{FF2B5EF4-FFF2-40B4-BE49-F238E27FC236}">
                <a16:creationId xmlns:a16="http://schemas.microsoft.com/office/drawing/2014/main" id="{D76B6577-6508-1C19-348B-767C61F0ABB8}"/>
              </a:ext>
            </a:extLst>
          </p:cNvPr>
          <p:cNvSpPr/>
          <p:nvPr/>
        </p:nvSpPr>
        <p:spPr>
          <a:xfrm>
            <a:off x="5428509" y="5003897"/>
            <a:ext cx="158418" cy="152710"/>
          </a:xfrm>
          <a:prstGeom prst="ellipse">
            <a:avLst/>
          </a:prstGeom>
          <a:solidFill>
            <a:schemeClr val="bg1">
              <a:alpha val="50000"/>
            </a:schemeClr>
          </a:solidFill>
          <a:ln>
            <a:solidFill>
              <a:srgbClr val="7030A0">
                <a:alpha val="95000"/>
              </a:srgbClr>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3C3C3C"/>
              </a:solidFill>
              <a:effectLst/>
              <a:uLnTx/>
              <a:uFillTx/>
              <a:latin typeface="Calibri"/>
              <a:ea typeface="ＭＳ Ｐゴシック" panose="020B0600070205080204" pitchFamily="50" charset="-128"/>
              <a:cs typeface="+mn-cs"/>
            </a:endParaRPr>
          </a:p>
        </p:txBody>
      </p:sp>
      <p:sp>
        <p:nvSpPr>
          <p:cNvPr id="237" name="正方形/長方形 236">
            <a:extLst>
              <a:ext uri="{FF2B5EF4-FFF2-40B4-BE49-F238E27FC236}">
                <a16:creationId xmlns:a16="http://schemas.microsoft.com/office/drawing/2014/main" id="{4AD965EE-5763-012D-7AB1-BB2BBAF65BAC}"/>
              </a:ext>
            </a:extLst>
          </p:cNvPr>
          <p:cNvSpPr/>
          <p:nvPr/>
        </p:nvSpPr>
        <p:spPr>
          <a:xfrm>
            <a:off x="1818234" y="1842989"/>
            <a:ext cx="11537763" cy="5634820"/>
          </a:xfrm>
          <a:custGeom>
            <a:avLst/>
            <a:gdLst>
              <a:gd name="connsiteX0" fmla="*/ 0 w 11537763"/>
              <a:gd name="connsiteY0" fmla="*/ 0 h 5609252"/>
              <a:gd name="connsiteX1" fmla="*/ 11537763 w 11537763"/>
              <a:gd name="connsiteY1" fmla="*/ 0 h 5609252"/>
              <a:gd name="connsiteX2" fmla="*/ 11537763 w 11537763"/>
              <a:gd name="connsiteY2" fmla="*/ 5609252 h 5609252"/>
              <a:gd name="connsiteX3" fmla="*/ 0 w 11537763"/>
              <a:gd name="connsiteY3" fmla="*/ 5609252 h 5609252"/>
              <a:gd name="connsiteX4" fmla="*/ 0 w 11537763"/>
              <a:gd name="connsiteY4" fmla="*/ 0 h 5609252"/>
              <a:gd name="connsiteX0" fmla="*/ 0 w 11537763"/>
              <a:gd name="connsiteY0" fmla="*/ 0 h 5610757"/>
              <a:gd name="connsiteX1" fmla="*/ 11537763 w 11537763"/>
              <a:gd name="connsiteY1" fmla="*/ 0 h 5610757"/>
              <a:gd name="connsiteX2" fmla="*/ 11537763 w 11537763"/>
              <a:gd name="connsiteY2" fmla="*/ 5609252 h 5610757"/>
              <a:gd name="connsiteX3" fmla="*/ 6189693 w 11537763"/>
              <a:gd name="connsiteY3" fmla="*/ 5610757 h 5610757"/>
              <a:gd name="connsiteX4" fmla="*/ 0 w 11537763"/>
              <a:gd name="connsiteY4" fmla="*/ 5609252 h 5610757"/>
              <a:gd name="connsiteX5" fmla="*/ 0 w 11537763"/>
              <a:gd name="connsiteY5" fmla="*/ 0 h 5610757"/>
              <a:gd name="connsiteX0" fmla="*/ 0 w 11537763"/>
              <a:gd name="connsiteY0" fmla="*/ 0 h 5610757"/>
              <a:gd name="connsiteX1" fmla="*/ 11537763 w 11537763"/>
              <a:gd name="connsiteY1" fmla="*/ 0 h 5610757"/>
              <a:gd name="connsiteX2" fmla="*/ 11537548 w 11537763"/>
              <a:gd name="connsiteY2" fmla="*/ 2045521 h 5610757"/>
              <a:gd name="connsiteX3" fmla="*/ 11537763 w 11537763"/>
              <a:gd name="connsiteY3" fmla="*/ 5609252 h 5610757"/>
              <a:gd name="connsiteX4" fmla="*/ 6189693 w 11537763"/>
              <a:gd name="connsiteY4" fmla="*/ 5610757 h 5610757"/>
              <a:gd name="connsiteX5" fmla="*/ 0 w 11537763"/>
              <a:gd name="connsiteY5" fmla="*/ 5609252 h 5610757"/>
              <a:gd name="connsiteX6" fmla="*/ 0 w 11537763"/>
              <a:gd name="connsiteY6" fmla="*/ 0 h 5610757"/>
              <a:gd name="connsiteX0" fmla="*/ 0 w 11537763"/>
              <a:gd name="connsiteY0" fmla="*/ 0 h 5610757"/>
              <a:gd name="connsiteX1" fmla="*/ 11537763 w 11537763"/>
              <a:gd name="connsiteY1" fmla="*/ 0 h 5610757"/>
              <a:gd name="connsiteX2" fmla="*/ 11537548 w 11537763"/>
              <a:gd name="connsiteY2" fmla="*/ 2045521 h 5610757"/>
              <a:gd name="connsiteX3" fmla="*/ 6162200 w 11537763"/>
              <a:gd name="connsiteY3" fmla="*/ 2644379 h 5610757"/>
              <a:gd name="connsiteX4" fmla="*/ 6189693 w 11537763"/>
              <a:gd name="connsiteY4" fmla="*/ 5610757 h 5610757"/>
              <a:gd name="connsiteX5" fmla="*/ 0 w 11537763"/>
              <a:gd name="connsiteY5" fmla="*/ 5609252 h 5610757"/>
              <a:gd name="connsiteX6" fmla="*/ 0 w 11537763"/>
              <a:gd name="connsiteY6" fmla="*/ 0 h 5610757"/>
              <a:gd name="connsiteX0" fmla="*/ 0 w 11537763"/>
              <a:gd name="connsiteY0" fmla="*/ 0 h 5610757"/>
              <a:gd name="connsiteX1" fmla="*/ 11537763 w 11537763"/>
              <a:gd name="connsiteY1" fmla="*/ 0 h 5610757"/>
              <a:gd name="connsiteX2" fmla="*/ 11537548 w 11537763"/>
              <a:gd name="connsiteY2" fmla="*/ 2045521 h 5610757"/>
              <a:gd name="connsiteX3" fmla="*/ 6162200 w 11537763"/>
              <a:gd name="connsiteY3" fmla="*/ 2644379 h 5610757"/>
              <a:gd name="connsiteX4" fmla="*/ 6189693 w 11537763"/>
              <a:gd name="connsiteY4" fmla="*/ 5610757 h 5610757"/>
              <a:gd name="connsiteX5" fmla="*/ 0 w 11537763"/>
              <a:gd name="connsiteY5" fmla="*/ 5609252 h 5610757"/>
              <a:gd name="connsiteX6" fmla="*/ 0 w 11537763"/>
              <a:gd name="connsiteY6" fmla="*/ 0 h 5610757"/>
              <a:gd name="connsiteX0" fmla="*/ 0 w 11537763"/>
              <a:gd name="connsiteY0" fmla="*/ 0 h 5610757"/>
              <a:gd name="connsiteX1" fmla="*/ 11537763 w 11537763"/>
              <a:gd name="connsiteY1" fmla="*/ 0 h 5610757"/>
              <a:gd name="connsiteX2" fmla="*/ 11537548 w 11537763"/>
              <a:gd name="connsiteY2" fmla="*/ 2045521 h 5610757"/>
              <a:gd name="connsiteX3" fmla="*/ 6162200 w 11537763"/>
              <a:gd name="connsiteY3" fmla="*/ 2644379 h 5610757"/>
              <a:gd name="connsiteX4" fmla="*/ 6189693 w 11537763"/>
              <a:gd name="connsiteY4" fmla="*/ 5610757 h 5610757"/>
              <a:gd name="connsiteX5" fmla="*/ 0 w 11537763"/>
              <a:gd name="connsiteY5" fmla="*/ 5609252 h 5610757"/>
              <a:gd name="connsiteX6" fmla="*/ 0 w 11537763"/>
              <a:gd name="connsiteY6" fmla="*/ 0 h 5610757"/>
              <a:gd name="connsiteX0" fmla="*/ 0 w 11537763"/>
              <a:gd name="connsiteY0" fmla="*/ 0 h 5610757"/>
              <a:gd name="connsiteX1" fmla="*/ 11537763 w 11537763"/>
              <a:gd name="connsiteY1" fmla="*/ 0 h 5610757"/>
              <a:gd name="connsiteX2" fmla="*/ 11537548 w 11537763"/>
              <a:gd name="connsiteY2" fmla="*/ 2045521 h 5610757"/>
              <a:gd name="connsiteX3" fmla="*/ 6162200 w 11537763"/>
              <a:gd name="connsiteY3" fmla="*/ 2644379 h 5610757"/>
              <a:gd name="connsiteX4" fmla="*/ 5931075 w 11537763"/>
              <a:gd name="connsiteY4" fmla="*/ 5610757 h 5610757"/>
              <a:gd name="connsiteX5" fmla="*/ 0 w 11537763"/>
              <a:gd name="connsiteY5" fmla="*/ 5609252 h 5610757"/>
              <a:gd name="connsiteX6" fmla="*/ 0 w 11537763"/>
              <a:gd name="connsiteY6" fmla="*/ 0 h 5610757"/>
              <a:gd name="connsiteX0" fmla="*/ 0 w 11537763"/>
              <a:gd name="connsiteY0" fmla="*/ 0 h 5610757"/>
              <a:gd name="connsiteX1" fmla="*/ 11537763 w 11537763"/>
              <a:gd name="connsiteY1" fmla="*/ 0 h 5610757"/>
              <a:gd name="connsiteX2" fmla="*/ 11537548 w 11537763"/>
              <a:gd name="connsiteY2" fmla="*/ 2045521 h 5610757"/>
              <a:gd name="connsiteX3" fmla="*/ 7261327 w 11537763"/>
              <a:gd name="connsiteY3" fmla="*/ 2062488 h 5610757"/>
              <a:gd name="connsiteX4" fmla="*/ 5931075 w 11537763"/>
              <a:gd name="connsiteY4" fmla="*/ 5610757 h 5610757"/>
              <a:gd name="connsiteX5" fmla="*/ 0 w 11537763"/>
              <a:gd name="connsiteY5" fmla="*/ 5609252 h 5610757"/>
              <a:gd name="connsiteX6" fmla="*/ 0 w 11537763"/>
              <a:gd name="connsiteY6" fmla="*/ 0 h 5610757"/>
              <a:gd name="connsiteX0" fmla="*/ 0 w 11537763"/>
              <a:gd name="connsiteY0" fmla="*/ 0 h 5610757"/>
              <a:gd name="connsiteX1" fmla="*/ 11537763 w 11537763"/>
              <a:gd name="connsiteY1" fmla="*/ 0 h 5610757"/>
              <a:gd name="connsiteX2" fmla="*/ 11537548 w 11537763"/>
              <a:gd name="connsiteY2" fmla="*/ 2045521 h 5610757"/>
              <a:gd name="connsiteX3" fmla="*/ 7261327 w 11537763"/>
              <a:gd name="connsiteY3" fmla="*/ 2062488 h 5610757"/>
              <a:gd name="connsiteX4" fmla="*/ 5931075 w 11537763"/>
              <a:gd name="connsiteY4" fmla="*/ 5610757 h 5610757"/>
              <a:gd name="connsiteX5" fmla="*/ 0 w 11537763"/>
              <a:gd name="connsiteY5" fmla="*/ 5609252 h 5610757"/>
              <a:gd name="connsiteX6" fmla="*/ 0 w 11537763"/>
              <a:gd name="connsiteY6" fmla="*/ 0 h 5610757"/>
              <a:gd name="connsiteX0" fmla="*/ 0 w 11537763"/>
              <a:gd name="connsiteY0" fmla="*/ 0 h 5610757"/>
              <a:gd name="connsiteX1" fmla="*/ 11537763 w 11537763"/>
              <a:gd name="connsiteY1" fmla="*/ 0 h 5610757"/>
              <a:gd name="connsiteX2" fmla="*/ 11537548 w 11537763"/>
              <a:gd name="connsiteY2" fmla="*/ 2045521 h 5610757"/>
              <a:gd name="connsiteX3" fmla="*/ 7261327 w 11537763"/>
              <a:gd name="connsiteY3" fmla="*/ 2062488 h 5610757"/>
              <a:gd name="connsiteX4" fmla="*/ 5931075 w 11537763"/>
              <a:gd name="connsiteY4" fmla="*/ 5610757 h 5610757"/>
              <a:gd name="connsiteX5" fmla="*/ 0 w 11537763"/>
              <a:gd name="connsiteY5" fmla="*/ 5609252 h 5610757"/>
              <a:gd name="connsiteX6" fmla="*/ 0 w 11537763"/>
              <a:gd name="connsiteY6" fmla="*/ 0 h 5610757"/>
              <a:gd name="connsiteX0" fmla="*/ 0 w 11537763"/>
              <a:gd name="connsiteY0" fmla="*/ 0 h 5610757"/>
              <a:gd name="connsiteX1" fmla="*/ 11537763 w 11537763"/>
              <a:gd name="connsiteY1" fmla="*/ 0 h 5610757"/>
              <a:gd name="connsiteX2" fmla="*/ 11537548 w 11537763"/>
              <a:gd name="connsiteY2" fmla="*/ 2045521 h 5610757"/>
              <a:gd name="connsiteX3" fmla="*/ 7261327 w 11537763"/>
              <a:gd name="connsiteY3" fmla="*/ 2062488 h 5610757"/>
              <a:gd name="connsiteX4" fmla="*/ 5931075 w 11537763"/>
              <a:gd name="connsiteY4" fmla="*/ 5610757 h 5610757"/>
              <a:gd name="connsiteX5" fmla="*/ 0 w 11537763"/>
              <a:gd name="connsiteY5" fmla="*/ 5609252 h 5610757"/>
              <a:gd name="connsiteX6" fmla="*/ 0 w 11537763"/>
              <a:gd name="connsiteY6" fmla="*/ 0 h 5610757"/>
              <a:gd name="connsiteX0" fmla="*/ 0 w 11537763"/>
              <a:gd name="connsiteY0" fmla="*/ 0 h 5610757"/>
              <a:gd name="connsiteX1" fmla="*/ 11537763 w 11537763"/>
              <a:gd name="connsiteY1" fmla="*/ 0 h 5610757"/>
              <a:gd name="connsiteX2" fmla="*/ 11537548 w 11537763"/>
              <a:gd name="connsiteY2" fmla="*/ 2045521 h 5610757"/>
              <a:gd name="connsiteX3" fmla="*/ 7316745 w 11537763"/>
              <a:gd name="connsiteY3" fmla="*/ 2321106 h 5610757"/>
              <a:gd name="connsiteX4" fmla="*/ 5931075 w 11537763"/>
              <a:gd name="connsiteY4" fmla="*/ 5610757 h 5610757"/>
              <a:gd name="connsiteX5" fmla="*/ 0 w 11537763"/>
              <a:gd name="connsiteY5" fmla="*/ 5609252 h 5610757"/>
              <a:gd name="connsiteX6" fmla="*/ 0 w 11537763"/>
              <a:gd name="connsiteY6" fmla="*/ 0 h 5610757"/>
              <a:gd name="connsiteX0" fmla="*/ 0 w 11537763"/>
              <a:gd name="connsiteY0" fmla="*/ 0 h 5610757"/>
              <a:gd name="connsiteX1" fmla="*/ 11537763 w 11537763"/>
              <a:gd name="connsiteY1" fmla="*/ 0 h 5610757"/>
              <a:gd name="connsiteX2" fmla="*/ 11537548 w 11537763"/>
              <a:gd name="connsiteY2" fmla="*/ 2045521 h 5610757"/>
              <a:gd name="connsiteX3" fmla="*/ 7316745 w 11537763"/>
              <a:gd name="connsiteY3" fmla="*/ 2321106 h 5610757"/>
              <a:gd name="connsiteX4" fmla="*/ 5931075 w 11537763"/>
              <a:gd name="connsiteY4" fmla="*/ 5610757 h 5610757"/>
              <a:gd name="connsiteX5" fmla="*/ 0 w 11537763"/>
              <a:gd name="connsiteY5" fmla="*/ 5609252 h 5610757"/>
              <a:gd name="connsiteX6" fmla="*/ 0 w 11537763"/>
              <a:gd name="connsiteY6" fmla="*/ 0 h 5610757"/>
              <a:gd name="connsiteX0" fmla="*/ 0 w 11537763"/>
              <a:gd name="connsiteY0" fmla="*/ 0 h 5610757"/>
              <a:gd name="connsiteX1" fmla="*/ 11537763 w 11537763"/>
              <a:gd name="connsiteY1" fmla="*/ 0 h 5610757"/>
              <a:gd name="connsiteX2" fmla="*/ 11537548 w 11537763"/>
              <a:gd name="connsiteY2" fmla="*/ 2045521 h 5610757"/>
              <a:gd name="connsiteX3" fmla="*/ 7852454 w 11537763"/>
              <a:gd name="connsiteY3" fmla="*/ 2265688 h 5610757"/>
              <a:gd name="connsiteX4" fmla="*/ 5931075 w 11537763"/>
              <a:gd name="connsiteY4" fmla="*/ 5610757 h 5610757"/>
              <a:gd name="connsiteX5" fmla="*/ 0 w 11537763"/>
              <a:gd name="connsiteY5" fmla="*/ 5609252 h 5610757"/>
              <a:gd name="connsiteX6" fmla="*/ 0 w 11537763"/>
              <a:gd name="connsiteY6" fmla="*/ 0 h 5610757"/>
              <a:gd name="connsiteX0" fmla="*/ 0 w 11537763"/>
              <a:gd name="connsiteY0" fmla="*/ 0 h 5610757"/>
              <a:gd name="connsiteX1" fmla="*/ 11537763 w 11537763"/>
              <a:gd name="connsiteY1" fmla="*/ 0 h 5610757"/>
              <a:gd name="connsiteX2" fmla="*/ 11537548 w 11537763"/>
              <a:gd name="connsiteY2" fmla="*/ 2045521 h 5610757"/>
              <a:gd name="connsiteX3" fmla="*/ 7852454 w 11537763"/>
              <a:gd name="connsiteY3" fmla="*/ 2265688 h 5610757"/>
              <a:gd name="connsiteX4" fmla="*/ 5931075 w 11537763"/>
              <a:gd name="connsiteY4" fmla="*/ 5610757 h 5610757"/>
              <a:gd name="connsiteX5" fmla="*/ 0 w 11537763"/>
              <a:gd name="connsiteY5" fmla="*/ 5609252 h 5610757"/>
              <a:gd name="connsiteX6" fmla="*/ 0 w 11537763"/>
              <a:gd name="connsiteY6" fmla="*/ 0 h 5610757"/>
              <a:gd name="connsiteX0" fmla="*/ 0 w 11537763"/>
              <a:gd name="connsiteY0" fmla="*/ 0 h 5610757"/>
              <a:gd name="connsiteX1" fmla="*/ 11537763 w 11537763"/>
              <a:gd name="connsiteY1" fmla="*/ 0 h 5610757"/>
              <a:gd name="connsiteX2" fmla="*/ 11537548 w 11537763"/>
              <a:gd name="connsiteY2" fmla="*/ 2045521 h 5610757"/>
              <a:gd name="connsiteX3" fmla="*/ 7852454 w 11537763"/>
              <a:gd name="connsiteY3" fmla="*/ 2265688 h 5610757"/>
              <a:gd name="connsiteX4" fmla="*/ 5931075 w 11537763"/>
              <a:gd name="connsiteY4" fmla="*/ 5610757 h 5610757"/>
              <a:gd name="connsiteX5" fmla="*/ 0 w 11537763"/>
              <a:gd name="connsiteY5" fmla="*/ 5609252 h 5610757"/>
              <a:gd name="connsiteX6" fmla="*/ 0 w 11537763"/>
              <a:gd name="connsiteY6" fmla="*/ 0 h 5610757"/>
              <a:gd name="connsiteX0" fmla="*/ 0 w 11546784"/>
              <a:gd name="connsiteY0" fmla="*/ 0 h 5610757"/>
              <a:gd name="connsiteX1" fmla="*/ 11537763 w 11546784"/>
              <a:gd name="connsiteY1" fmla="*/ 0 h 5610757"/>
              <a:gd name="connsiteX2" fmla="*/ 11546784 w 11546784"/>
              <a:gd name="connsiteY2" fmla="*/ 2433449 h 5610757"/>
              <a:gd name="connsiteX3" fmla="*/ 7852454 w 11546784"/>
              <a:gd name="connsiteY3" fmla="*/ 2265688 h 5610757"/>
              <a:gd name="connsiteX4" fmla="*/ 5931075 w 11546784"/>
              <a:gd name="connsiteY4" fmla="*/ 5610757 h 5610757"/>
              <a:gd name="connsiteX5" fmla="*/ 0 w 11546784"/>
              <a:gd name="connsiteY5" fmla="*/ 5609252 h 5610757"/>
              <a:gd name="connsiteX6" fmla="*/ 0 w 11546784"/>
              <a:gd name="connsiteY6" fmla="*/ 0 h 5610757"/>
              <a:gd name="connsiteX0" fmla="*/ 0 w 11546784"/>
              <a:gd name="connsiteY0" fmla="*/ 0 h 5610757"/>
              <a:gd name="connsiteX1" fmla="*/ 11537763 w 11546784"/>
              <a:gd name="connsiteY1" fmla="*/ 0 h 5610757"/>
              <a:gd name="connsiteX2" fmla="*/ 11546784 w 11546784"/>
              <a:gd name="connsiteY2" fmla="*/ 2433449 h 5610757"/>
              <a:gd name="connsiteX3" fmla="*/ 7741617 w 11546784"/>
              <a:gd name="connsiteY3" fmla="*/ 2792161 h 5610757"/>
              <a:gd name="connsiteX4" fmla="*/ 5931075 w 11546784"/>
              <a:gd name="connsiteY4" fmla="*/ 5610757 h 5610757"/>
              <a:gd name="connsiteX5" fmla="*/ 0 w 11546784"/>
              <a:gd name="connsiteY5" fmla="*/ 5609252 h 5610757"/>
              <a:gd name="connsiteX6" fmla="*/ 0 w 11546784"/>
              <a:gd name="connsiteY6" fmla="*/ 0 h 5610757"/>
              <a:gd name="connsiteX0" fmla="*/ 0 w 11546784"/>
              <a:gd name="connsiteY0" fmla="*/ 0 h 5610757"/>
              <a:gd name="connsiteX1" fmla="*/ 11537763 w 11546784"/>
              <a:gd name="connsiteY1" fmla="*/ 0 h 5610757"/>
              <a:gd name="connsiteX2" fmla="*/ 11546784 w 11546784"/>
              <a:gd name="connsiteY2" fmla="*/ 2433449 h 5610757"/>
              <a:gd name="connsiteX3" fmla="*/ 7741617 w 11546784"/>
              <a:gd name="connsiteY3" fmla="*/ 2792161 h 5610757"/>
              <a:gd name="connsiteX4" fmla="*/ 5931075 w 11546784"/>
              <a:gd name="connsiteY4" fmla="*/ 5610757 h 5610757"/>
              <a:gd name="connsiteX5" fmla="*/ 0 w 11546784"/>
              <a:gd name="connsiteY5" fmla="*/ 5609252 h 5610757"/>
              <a:gd name="connsiteX6" fmla="*/ 0 w 11546784"/>
              <a:gd name="connsiteY6" fmla="*/ 0 h 5610757"/>
              <a:gd name="connsiteX0" fmla="*/ 0 w 11546784"/>
              <a:gd name="connsiteY0" fmla="*/ 0 h 5610757"/>
              <a:gd name="connsiteX1" fmla="*/ 11537763 w 11546784"/>
              <a:gd name="connsiteY1" fmla="*/ 0 h 5610757"/>
              <a:gd name="connsiteX2" fmla="*/ 11546784 w 11546784"/>
              <a:gd name="connsiteY2" fmla="*/ 2433449 h 5610757"/>
              <a:gd name="connsiteX3" fmla="*/ 7741617 w 11546784"/>
              <a:gd name="connsiteY3" fmla="*/ 2792161 h 5610757"/>
              <a:gd name="connsiteX4" fmla="*/ 5931075 w 11546784"/>
              <a:gd name="connsiteY4" fmla="*/ 5610757 h 5610757"/>
              <a:gd name="connsiteX5" fmla="*/ 0 w 11546784"/>
              <a:gd name="connsiteY5" fmla="*/ 5609252 h 5610757"/>
              <a:gd name="connsiteX6" fmla="*/ 0 w 11546784"/>
              <a:gd name="connsiteY6" fmla="*/ 0 h 5610757"/>
              <a:gd name="connsiteX0" fmla="*/ 0 w 11546784"/>
              <a:gd name="connsiteY0" fmla="*/ 0 h 5610757"/>
              <a:gd name="connsiteX1" fmla="*/ 11537763 w 11546784"/>
              <a:gd name="connsiteY1" fmla="*/ 0 h 5610757"/>
              <a:gd name="connsiteX2" fmla="*/ 11546784 w 11546784"/>
              <a:gd name="connsiteY2" fmla="*/ 2433449 h 5610757"/>
              <a:gd name="connsiteX3" fmla="*/ 7095072 w 11546784"/>
              <a:gd name="connsiteY3" fmla="*/ 2986125 h 5610757"/>
              <a:gd name="connsiteX4" fmla="*/ 5931075 w 11546784"/>
              <a:gd name="connsiteY4" fmla="*/ 5610757 h 5610757"/>
              <a:gd name="connsiteX5" fmla="*/ 0 w 11546784"/>
              <a:gd name="connsiteY5" fmla="*/ 5609252 h 5610757"/>
              <a:gd name="connsiteX6" fmla="*/ 0 w 11546784"/>
              <a:gd name="connsiteY6" fmla="*/ 0 h 5610757"/>
              <a:gd name="connsiteX0" fmla="*/ 0 w 11546784"/>
              <a:gd name="connsiteY0" fmla="*/ 0 h 5610757"/>
              <a:gd name="connsiteX1" fmla="*/ 11537763 w 11546784"/>
              <a:gd name="connsiteY1" fmla="*/ 0 h 5610757"/>
              <a:gd name="connsiteX2" fmla="*/ 11546784 w 11546784"/>
              <a:gd name="connsiteY2" fmla="*/ 2433449 h 5610757"/>
              <a:gd name="connsiteX3" fmla="*/ 7095072 w 11546784"/>
              <a:gd name="connsiteY3" fmla="*/ 2986125 h 5610757"/>
              <a:gd name="connsiteX4" fmla="*/ 5931075 w 11546784"/>
              <a:gd name="connsiteY4" fmla="*/ 5610757 h 5610757"/>
              <a:gd name="connsiteX5" fmla="*/ 0 w 11546784"/>
              <a:gd name="connsiteY5" fmla="*/ 5609252 h 5610757"/>
              <a:gd name="connsiteX6" fmla="*/ 0 w 11546784"/>
              <a:gd name="connsiteY6" fmla="*/ 0 h 5610757"/>
              <a:gd name="connsiteX0" fmla="*/ 0 w 11546784"/>
              <a:gd name="connsiteY0" fmla="*/ 0 h 5610757"/>
              <a:gd name="connsiteX1" fmla="*/ 11537763 w 11546784"/>
              <a:gd name="connsiteY1" fmla="*/ 0 h 5610757"/>
              <a:gd name="connsiteX2" fmla="*/ 11546784 w 11546784"/>
              <a:gd name="connsiteY2" fmla="*/ 2433449 h 5610757"/>
              <a:gd name="connsiteX3" fmla="*/ 7095072 w 11546784"/>
              <a:gd name="connsiteY3" fmla="*/ 2986125 h 5610757"/>
              <a:gd name="connsiteX4" fmla="*/ 5931075 w 11546784"/>
              <a:gd name="connsiteY4" fmla="*/ 5610757 h 5610757"/>
              <a:gd name="connsiteX5" fmla="*/ 0 w 11546784"/>
              <a:gd name="connsiteY5" fmla="*/ 5609252 h 5610757"/>
              <a:gd name="connsiteX6" fmla="*/ 0 w 11546784"/>
              <a:gd name="connsiteY6" fmla="*/ 0 h 5610757"/>
              <a:gd name="connsiteX0" fmla="*/ 0 w 11546784"/>
              <a:gd name="connsiteY0" fmla="*/ 0 h 5610757"/>
              <a:gd name="connsiteX1" fmla="*/ 11537763 w 11546784"/>
              <a:gd name="connsiteY1" fmla="*/ 0 h 5610757"/>
              <a:gd name="connsiteX2" fmla="*/ 11546784 w 11546784"/>
              <a:gd name="connsiteY2" fmla="*/ 2433449 h 5610757"/>
              <a:gd name="connsiteX3" fmla="*/ 6984235 w 11546784"/>
              <a:gd name="connsiteY3" fmla="*/ 2875288 h 5610757"/>
              <a:gd name="connsiteX4" fmla="*/ 5931075 w 11546784"/>
              <a:gd name="connsiteY4" fmla="*/ 5610757 h 5610757"/>
              <a:gd name="connsiteX5" fmla="*/ 0 w 11546784"/>
              <a:gd name="connsiteY5" fmla="*/ 5609252 h 5610757"/>
              <a:gd name="connsiteX6" fmla="*/ 0 w 11546784"/>
              <a:gd name="connsiteY6" fmla="*/ 0 h 5610757"/>
              <a:gd name="connsiteX0" fmla="*/ 0 w 11546784"/>
              <a:gd name="connsiteY0" fmla="*/ 0 h 5610757"/>
              <a:gd name="connsiteX1" fmla="*/ 11537763 w 11546784"/>
              <a:gd name="connsiteY1" fmla="*/ 0 h 5610757"/>
              <a:gd name="connsiteX2" fmla="*/ 11546784 w 11546784"/>
              <a:gd name="connsiteY2" fmla="*/ 2433449 h 5610757"/>
              <a:gd name="connsiteX3" fmla="*/ 6984235 w 11546784"/>
              <a:gd name="connsiteY3" fmla="*/ 2875288 h 5610757"/>
              <a:gd name="connsiteX4" fmla="*/ 5931075 w 11546784"/>
              <a:gd name="connsiteY4" fmla="*/ 5610757 h 5610757"/>
              <a:gd name="connsiteX5" fmla="*/ 0 w 11546784"/>
              <a:gd name="connsiteY5" fmla="*/ 5609252 h 5610757"/>
              <a:gd name="connsiteX6" fmla="*/ 0 w 11546784"/>
              <a:gd name="connsiteY6" fmla="*/ 0 h 5610757"/>
              <a:gd name="connsiteX0" fmla="*/ 0 w 11546784"/>
              <a:gd name="connsiteY0" fmla="*/ 0 h 5610757"/>
              <a:gd name="connsiteX1" fmla="*/ 11537763 w 11546784"/>
              <a:gd name="connsiteY1" fmla="*/ 0 h 5610757"/>
              <a:gd name="connsiteX2" fmla="*/ 11546784 w 11546784"/>
              <a:gd name="connsiteY2" fmla="*/ 2433449 h 5610757"/>
              <a:gd name="connsiteX3" fmla="*/ 6984235 w 11546784"/>
              <a:gd name="connsiteY3" fmla="*/ 2875288 h 5610757"/>
              <a:gd name="connsiteX4" fmla="*/ 5931075 w 11546784"/>
              <a:gd name="connsiteY4" fmla="*/ 5610757 h 5610757"/>
              <a:gd name="connsiteX5" fmla="*/ 0 w 11546784"/>
              <a:gd name="connsiteY5" fmla="*/ 5609252 h 5610757"/>
              <a:gd name="connsiteX6" fmla="*/ 0 w 11546784"/>
              <a:gd name="connsiteY6" fmla="*/ 0 h 5610757"/>
              <a:gd name="connsiteX0" fmla="*/ 0 w 11546784"/>
              <a:gd name="connsiteY0" fmla="*/ 0 h 5610757"/>
              <a:gd name="connsiteX1" fmla="*/ 11537763 w 11546784"/>
              <a:gd name="connsiteY1" fmla="*/ 0 h 5610757"/>
              <a:gd name="connsiteX2" fmla="*/ 11546784 w 11546784"/>
              <a:gd name="connsiteY2" fmla="*/ 2433449 h 5610757"/>
              <a:gd name="connsiteX3" fmla="*/ 6984235 w 11546784"/>
              <a:gd name="connsiteY3" fmla="*/ 2875288 h 5610757"/>
              <a:gd name="connsiteX4" fmla="*/ 5931075 w 11546784"/>
              <a:gd name="connsiteY4" fmla="*/ 5610757 h 5610757"/>
              <a:gd name="connsiteX5" fmla="*/ 0 w 11546784"/>
              <a:gd name="connsiteY5" fmla="*/ 5609252 h 5610757"/>
              <a:gd name="connsiteX6" fmla="*/ 0 w 11546784"/>
              <a:gd name="connsiteY6" fmla="*/ 0 h 5610757"/>
              <a:gd name="connsiteX0" fmla="*/ 0 w 11546784"/>
              <a:gd name="connsiteY0" fmla="*/ 0 h 5610757"/>
              <a:gd name="connsiteX1" fmla="*/ 11537763 w 11546784"/>
              <a:gd name="connsiteY1" fmla="*/ 0 h 5610757"/>
              <a:gd name="connsiteX2" fmla="*/ 11546784 w 11546784"/>
              <a:gd name="connsiteY2" fmla="*/ 2433449 h 5610757"/>
              <a:gd name="connsiteX3" fmla="*/ 6984235 w 11546784"/>
              <a:gd name="connsiteY3" fmla="*/ 2875288 h 5610757"/>
              <a:gd name="connsiteX4" fmla="*/ 5931075 w 11546784"/>
              <a:gd name="connsiteY4" fmla="*/ 5610757 h 5610757"/>
              <a:gd name="connsiteX5" fmla="*/ 0 w 11546784"/>
              <a:gd name="connsiteY5" fmla="*/ 5609252 h 5610757"/>
              <a:gd name="connsiteX6" fmla="*/ 0 w 11546784"/>
              <a:gd name="connsiteY6" fmla="*/ 0 h 5610757"/>
              <a:gd name="connsiteX0" fmla="*/ 0 w 11537763"/>
              <a:gd name="connsiteY0" fmla="*/ 0 h 5610757"/>
              <a:gd name="connsiteX1" fmla="*/ 11537763 w 11537763"/>
              <a:gd name="connsiteY1" fmla="*/ 0 h 5610757"/>
              <a:gd name="connsiteX2" fmla="*/ 11522720 w 11537763"/>
              <a:gd name="connsiteY2" fmla="*/ 1847912 h 5610757"/>
              <a:gd name="connsiteX3" fmla="*/ 6984235 w 11537763"/>
              <a:gd name="connsiteY3" fmla="*/ 2875288 h 5610757"/>
              <a:gd name="connsiteX4" fmla="*/ 5931075 w 11537763"/>
              <a:gd name="connsiteY4" fmla="*/ 5610757 h 5610757"/>
              <a:gd name="connsiteX5" fmla="*/ 0 w 11537763"/>
              <a:gd name="connsiteY5" fmla="*/ 5609252 h 5610757"/>
              <a:gd name="connsiteX6" fmla="*/ 0 w 11537763"/>
              <a:gd name="connsiteY6" fmla="*/ 0 h 5610757"/>
              <a:gd name="connsiteX0" fmla="*/ 0 w 11537763"/>
              <a:gd name="connsiteY0" fmla="*/ 0 h 5610757"/>
              <a:gd name="connsiteX1" fmla="*/ 11537763 w 11537763"/>
              <a:gd name="connsiteY1" fmla="*/ 0 h 5610757"/>
              <a:gd name="connsiteX2" fmla="*/ 11522720 w 11537763"/>
              <a:gd name="connsiteY2" fmla="*/ 1847912 h 5610757"/>
              <a:gd name="connsiteX3" fmla="*/ 6984235 w 11537763"/>
              <a:gd name="connsiteY3" fmla="*/ 2875288 h 5610757"/>
              <a:gd name="connsiteX4" fmla="*/ 5931075 w 11537763"/>
              <a:gd name="connsiteY4" fmla="*/ 5610757 h 5610757"/>
              <a:gd name="connsiteX5" fmla="*/ 0 w 11537763"/>
              <a:gd name="connsiteY5" fmla="*/ 5609252 h 5610757"/>
              <a:gd name="connsiteX6" fmla="*/ 0 w 11537763"/>
              <a:gd name="connsiteY6" fmla="*/ 0 h 5610757"/>
              <a:gd name="connsiteX0" fmla="*/ 0 w 11537763"/>
              <a:gd name="connsiteY0" fmla="*/ 0 h 5634820"/>
              <a:gd name="connsiteX1" fmla="*/ 11537763 w 11537763"/>
              <a:gd name="connsiteY1" fmla="*/ 0 h 5634820"/>
              <a:gd name="connsiteX2" fmla="*/ 11522720 w 11537763"/>
              <a:gd name="connsiteY2" fmla="*/ 1847912 h 5634820"/>
              <a:gd name="connsiteX3" fmla="*/ 6984235 w 11537763"/>
              <a:gd name="connsiteY3" fmla="*/ 2875288 h 5634820"/>
              <a:gd name="connsiteX4" fmla="*/ 4808128 w 11537763"/>
              <a:gd name="connsiteY4" fmla="*/ 5634820 h 5634820"/>
              <a:gd name="connsiteX5" fmla="*/ 0 w 11537763"/>
              <a:gd name="connsiteY5" fmla="*/ 5609252 h 5634820"/>
              <a:gd name="connsiteX6" fmla="*/ 0 w 11537763"/>
              <a:gd name="connsiteY6" fmla="*/ 0 h 5634820"/>
              <a:gd name="connsiteX0" fmla="*/ 0 w 11537763"/>
              <a:gd name="connsiteY0" fmla="*/ 0 h 5634820"/>
              <a:gd name="connsiteX1" fmla="*/ 11537763 w 11537763"/>
              <a:gd name="connsiteY1" fmla="*/ 0 h 5634820"/>
              <a:gd name="connsiteX2" fmla="*/ 11522720 w 11537763"/>
              <a:gd name="connsiteY2" fmla="*/ 1847912 h 5634820"/>
              <a:gd name="connsiteX3" fmla="*/ 7008298 w 11537763"/>
              <a:gd name="connsiteY3" fmla="*/ 2329856 h 5634820"/>
              <a:gd name="connsiteX4" fmla="*/ 4808128 w 11537763"/>
              <a:gd name="connsiteY4" fmla="*/ 5634820 h 5634820"/>
              <a:gd name="connsiteX5" fmla="*/ 0 w 11537763"/>
              <a:gd name="connsiteY5" fmla="*/ 5609252 h 5634820"/>
              <a:gd name="connsiteX6" fmla="*/ 0 w 11537763"/>
              <a:gd name="connsiteY6" fmla="*/ 0 h 5634820"/>
              <a:gd name="connsiteX0" fmla="*/ 0 w 11537763"/>
              <a:gd name="connsiteY0" fmla="*/ 0 h 5634820"/>
              <a:gd name="connsiteX1" fmla="*/ 11537763 w 11537763"/>
              <a:gd name="connsiteY1" fmla="*/ 0 h 5634820"/>
              <a:gd name="connsiteX2" fmla="*/ 11522720 w 11537763"/>
              <a:gd name="connsiteY2" fmla="*/ 1847912 h 5634820"/>
              <a:gd name="connsiteX3" fmla="*/ 7008298 w 11537763"/>
              <a:gd name="connsiteY3" fmla="*/ 2329856 h 5634820"/>
              <a:gd name="connsiteX4" fmla="*/ 4808128 w 11537763"/>
              <a:gd name="connsiteY4" fmla="*/ 5634820 h 5634820"/>
              <a:gd name="connsiteX5" fmla="*/ 0 w 11537763"/>
              <a:gd name="connsiteY5" fmla="*/ 5609252 h 5634820"/>
              <a:gd name="connsiteX6" fmla="*/ 0 w 11537763"/>
              <a:gd name="connsiteY6" fmla="*/ 0 h 5634820"/>
              <a:gd name="connsiteX0" fmla="*/ 0 w 11537763"/>
              <a:gd name="connsiteY0" fmla="*/ 0 h 5634820"/>
              <a:gd name="connsiteX1" fmla="*/ 11537763 w 11537763"/>
              <a:gd name="connsiteY1" fmla="*/ 0 h 5634820"/>
              <a:gd name="connsiteX2" fmla="*/ 11522720 w 11537763"/>
              <a:gd name="connsiteY2" fmla="*/ 1847912 h 5634820"/>
              <a:gd name="connsiteX3" fmla="*/ 7473519 w 11537763"/>
              <a:gd name="connsiteY3" fmla="*/ 2129330 h 5634820"/>
              <a:gd name="connsiteX4" fmla="*/ 4808128 w 11537763"/>
              <a:gd name="connsiteY4" fmla="*/ 5634820 h 5634820"/>
              <a:gd name="connsiteX5" fmla="*/ 0 w 11537763"/>
              <a:gd name="connsiteY5" fmla="*/ 5609252 h 5634820"/>
              <a:gd name="connsiteX6" fmla="*/ 0 w 11537763"/>
              <a:gd name="connsiteY6" fmla="*/ 0 h 5634820"/>
              <a:gd name="connsiteX0" fmla="*/ 0 w 11537763"/>
              <a:gd name="connsiteY0" fmla="*/ 0 h 5634820"/>
              <a:gd name="connsiteX1" fmla="*/ 11537763 w 11537763"/>
              <a:gd name="connsiteY1" fmla="*/ 0 h 5634820"/>
              <a:gd name="connsiteX2" fmla="*/ 11522720 w 11537763"/>
              <a:gd name="connsiteY2" fmla="*/ 1847912 h 5634820"/>
              <a:gd name="connsiteX3" fmla="*/ 7473519 w 11537763"/>
              <a:gd name="connsiteY3" fmla="*/ 2129330 h 5634820"/>
              <a:gd name="connsiteX4" fmla="*/ 4808128 w 11537763"/>
              <a:gd name="connsiteY4" fmla="*/ 5634820 h 5634820"/>
              <a:gd name="connsiteX5" fmla="*/ 0 w 11537763"/>
              <a:gd name="connsiteY5" fmla="*/ 5609252 h 5634820"/>
              <a:gd name="connsiteX6" fmla="*/ 0 w 11537763"/>
              <a:gd name="connsiteY6" fmla="*/ 0 h 5634820"/>
              <a:gd name="connsiteX0" fmla="*/ 0 w 11537763"/>
              <a:gd name="connsiteY0" fmla="*/ 0 h 5634820"/>
              <a:gd name="connsiteX1" fmla="*/ 11537763 w 11537763"/>
              <a:gd name="connsiteY1" fmla="*/ 0 h 5634820"/>
              <a:gd name="connsiteX2" fmla="*/ 11522720 w 11537763"/>
              <a:gd name="connsiteY2" fmla="*/ 1847912 h 5634820"/>
              <a:gd name="connsiteX3" fmla="*/ 7473519 w 11537763"/>
              <a:gd name="connsiteY3" fmla="*/ 2129330 h 5634820"/>
              <a:gd name="connsiteX4" fmla="*/ 4808128 w 11537763"/>
              <a:gd name="connsiteY4" fmla="*/ 5634820 h 5634820"/>
              <a:gd name="connsiteX5" fmla="*/ 0 w 11537763"/>
              <a:gd name="connsiteY5" fmla="*/ 5609252 h 5634820"/>
              <a:gd name="connsiteX6" fmla="*/ 0 w 11537763"/>
              <a:gd name="connsiteY6" fmla="*/ 0 h 5634820"/>
              <a:gd name="connsiteX0" fmla="*/ 0 w 11537763"/>
              <a:gd name="connsiteY0" fmla="*/ 0 h 5634820"/>
              <a:gd name="connsiteX1" fmla="*/ 11537763 w 11537763"/>
              <a:gd name="connsiteY1" fmla="*/ 0 h 5634820"/>
              <a:gd name="connsiteX2" fmla="*/ 11522720 w 11537763"/>
              <a:gd name="connsiteY2" fmla="*/ 1847912 h 5634820"/>
              <a:gd name="connsiteX3" fmla="*/ 7473519 w 11537763"/>
              <a:gd name="connsiteY3" fmla="*/ 2129330 h 5634820"/>
              <a:gd name="connsiteX4" fmla="*/ 4808128 w 11537763"/>
              <a:gd name="connsiteY4" fmla="*/ 5634820 h 5634820"/>
              <a:gd name="connsiteX5" fmla="*/ 0 w 11537763"/>
              <a:gd name="connsiteY5" fmla="*/ 5609252 h 5634820"/>
              <a:gd name="connsiteX6" fmla="*/ 0 w 11537763"/>
              <a:gd name="connsiteY6" fmla="*/ 0 h 5634820"/>
              <a:gd name="connsiteX0" fmla="*/ 0 w 11537763"/>
              <a:gd name="connsiteY0" fmla="*/ 0 h 5634820"/>
              <a:gd name="connsiteX1" fmla="*/ 11537763 w 11537763"/>
              <a:gd name="connsiteY1" fmla="*/ 0 h 5634820"/>
              <a:gd name="connsiteX2" fmla="*/ 11522720 w 11537763"/>
              <a:gd name="connsiteY2" fmla="*/ 1847912 h 5634820"/>
              <a:gd name="connsiteX3" fmla="*/ 7473519 w 11537763"/>
              <a:gd name="connsiteY3" fmla="*/ 2129330 h 5634820"/>
              <a:gd name="connsiteX4" fmla="*/ 4519370 w 11537763"/>
              <a:gd name="connsiteY4" fmla="*/ 5634820 h 5634820"/>
              <a:gd name="connsiteX5" fmla="*/ 0 w 11537763"/>
              <a:gd name="connsiteY5" fmla="*/ 5609252 h 5634820"/>
              <a:gd name="connsiteX6" fmla="*/ 0 w 11537763"/>
              <a:gd name="connsiteY6" fmla="*/ 0 h 5634820"/>
              <a:gd name="connsiteX0" fmla="*/ 0 w 11537763"/>
              <a:gd name="connsiteY0" fmla="*/ 0 h 5634820"/>
              <a:gd name="connsiteX1" fmla="*/ 11537763 w 11537763"/>
              <a:gd name="connsiteY1" fmla="*/ 0 h 5634820"/>
              <a:gd name="connsiteX2" fmla="*/ 11522720 w 11537763"/>
              <a:gd name="connsiteY2" fmla="*/ 1847912 h 5634820"/>
              <a:gd name="connsiteX3" fmla="*/ 7473519 w 11537763"/>
              <a:gd name="connsiteY3" fmla="*/ 2129330 h 5634820"/>
              <a:gd name="connsiteX4" fmla="*/ 4519370 w 11537763"/>
              <a:gd name="connsiteY4" fmla="*/ 5634820 h 5634820"/>
              <a:gd name="connsiteX5" fmla="*/ 0 w 11537763"/>
              <a:gd name="connsiteY5" fmla="*/ 5609252 h 5634820"/>
              <a:gd name="connsiteX6" fmla="*/ 0 w 11537763"/>
              <a:gd name="connsiteY6" fmla="*/ 0 h 5634820"/>
              <a:gd name="connsiteX0" fmla="*/ 0 w 11537763"/>
              <a:gd name="connsiteY0" fmla="*/ 0 h 5634820"/>
              <a:gd name="connsiteX1" fmla="*/ 11537763 w 11537763"/>
              <a:gd name="connsiteY1" fmla="*/ 0 h 5634820"/>
              <a:gd name="connsiteX2" fmla="*/ 11522720 w 11537763"/>
              <a:gd name="connsiteY2" fmla="*/ 1847912 h 5634820"/>
              <a:gd name="connsiteX3" fmla="*/ 7473519 w 11537763"/>
              <a:gd name="connsiteY3" fmla="*/ 2129330 h 5634820"/>
              <a:gd name="connsiteX4" fmla="*/ 4744453 w 11537763"/>
              <a:gd name="connsiteY4" fmla="*/ 5634820 h 5634820"/>
              <a:gd name="connsiteX5" fmla="*/ 0 w 11537763"/>
              <a:gd name="connsiteY5" fmla="*/ 5609252 h 5634820"/>
              <a:gd name="connsiteX6" fmla="*/ 0 w 11537763"/>
              <a:gd name="connsiteY6" fmla="*/ 0 h 5634820"/>
              <a:gd name="connsiteX0" fmla="*/ 0 w 11537763"/>
              <a:gd name="connsiteY0" fmla="*/ 0 h 5634820"/>
              <a:gd name="connsiteX1" fmla="*/ 11537763 w 11537763"/>
              <a:gd name="connsiteY1" fmla="*/ 0 h 5634820"/>
              <a:gd name="connsiteX2" fmla="*/ 11522720 w 11537763"/>
              <a:gd name="connsiteY2" fmla="*/ 1847912 h 5634820"/>
              <a:gd name="connsiteX3" fmla="*/ 7473519 w 11537763"/>
              <a:gd name="connsiteY3" fmla="*/ 2129330 h 5634820"/>
              <a:gd name="connsiteX4" fmla="*/ 4744453 w 11537763"/>
              <a:gd name="connsiteY4" fmla="*/ 5634820 h 5634820"/>
              <a:gd name="connsiteX5" fmla="*/ 0 w 11537763"/>
              <a:gd name="connsiteY5" fmla="*/ 5609252 h 5634820"/>
              <a:gd name="connsiteX6" fmla="*/ 0 w 11537763"/>
              <a:gd name="connsiteY6" fmla="*/ 0 h 5634820"/>
              <a:gd name="connsiteX0" fmla="*/ 0 w 11537763"/>
              <a:gd name="connsiteY0" fmla="*/ 0 h 5634820"/>
              <a:gd name="connsiteX1" fmla="*/ 11537763 w 11537763"/>
              <a:gd name="connsiteY1" fmla="*/ 0 h 5634820"/>
              <a:gd name="connsiteX2" fmla="*/ 11522720 w 11537763"/>
              <a:gd name="connsiteY2" fmla="*/ 1847912 h 5634820"/>
              <a:gd name="connsiteX3" fmla="*/ 7473519 w 11537763"/>
              <a:gd name="connsiteY3" fmla="*/ 2129330 h 5634820"/>
              <a:gd name="connsiteX4" fmla="*/ 4744453 w 11537763"/>
              <a:gd name="connsiteY4" fmla="*/ 5634820 h 5634820"/>
              <a:gd name="connsiteX5" fmla="*/ 0 w 11537763"/>
              <a:gd name="connsiteY5" fmla="*/ 5609252 h 5634820"/>
              <a:gd name="connsiteX6" fmla="*/ 0 w 11537763"/>
              <a:gd name="connsiteY6" fmla="*/ 0 h 5634820"/>
              <a:gd name="connsiteX0" fmla="*/ 0 w 11537763"/>
              <a:gd name="connsiteY0" fmla="*/ 0 h 5634820"/>
              <a:gd name="connsiteX1" fmla="*/ 11537763 w 11537763"/>
              <a:gd name="connsiteY1" fmla="*/ 0 h 5634820"/>
              <a:gd name="connsiteX2" fmla="*/ 11522720 w 11537763"/>
              <a:gd name="connsiteY2" fmla="*/ 1847912 h 5634820"/>
              <a:gd name="connsiteX3" fmla="*/ 7473519 w 11537763"/>
              <a:gd name="connsiteY3" fmla="*/ 2129330 h 5634820"/>
              <a:gd name="connsiteX4" fmla="*/ 4744453 w 11537763"/>
              <a:gd name="connsiteY4" fmla="*/ 5634820 h 5634820"/>
              <a:gd name="connsiteX5" fmla="*/ 0 w 11537763"/>
              <a:gd name="connsiteY5" fmla="*/ 5609252 h 5634820"/>
              <a:gd name="connsiteX6" fmla="*/ 0 w 11537763"/>
              <a:gd name="connsiteY6" fmla="*/ 0 h 5634820"/>
              <a:gd name="connsiteX0" fmla="*/ 0 w 11537763"/>
              <a:gd name="connsiteY0" fmla="*/ 0 h 5634820"/>
              <a:gd name="connsiteX1" fmla="*/ 11537763 w 11537763"/>
              <a:gd name="connsiteY1" fmla="*/ 0 h 5634820"/>
              <a:gd name="connsiteX2" fmla="*/ 11522720 w 11537763"/>
              <a:gd name="connsiteY2" fmla="*/ 1847912 h 5634820"/>
              <a:gd name="connsiteX3" fmla="*/ 7473519 w 11537763"/>
              <a:gd name="connsiteY3" fmla="*/ 2129330 h 5634820"/>
              <a:gd name="connsiteX4" fmla="*/ 4744453 w 11537763"/>
              <a:gd name="connsiteY4" fmla="*/ 5634820 h 5634820"/>
              <a:gd name="connsiteX5" fmla="*/ 0 w 11537763"/>
              <a:gd name="connsiteY5" fmla="*/ 5609252 h 5634820"/>
              <a:gd name="connsiteX6" fmla="*/ 0 w 11537763"/>
              <a:gd name="connsiteY6" fmla="*/ 0 h 5634820"/>
              <a:gd name="connsiteX0" fmla="*/ 0 w 11537763"/>
              <a:gd name="connsiteY0" fmla="*/ 0 h 5634820"/>
              <a:gd name="connsiteX1" fmla="*/ 11537763 w 11537763"/>
              <a:gd name="connsiteY1" fmla="*/ 0 h 5634820"/>
              <a:gd name="connsiteX2" fmla="*/ 11522720 w 11537763"/>
              <a:gd name="connsiteY2" fmla="*/ 1847912 h 5634820"/>
              <a:gd name="connsiteX3" fmla="*/ 7473519 w 11537763"/>
              <a:gd name="connsiteY3" fmla="*/ 2129330 h 5634820"/>
              <a:gd name="connsiteX4" fmla="*/ 4744453 w 11537763"/>
              <a:gd name="connsiteY4" fmla="*/ 5634820 h 5634820"/>
              <a:gd name="connsiteX5" fmla="*/ 0 w 11537763"/>
              <a:gd name="connsiteY5" fmla="*/ 5609252 h 5634820"/>
              <a:gd name="connsiteX6" fmla="*/ 0 w 11537763"/>
              <a:gd name="connsiteY6" fmla="*/ 0 h 5634820"/>
              <a:gd name="connsiteX0" fmla="*/ 0 w 11537763"/>
              <a:gd name="connsiteY0" fmla="*/ 0 h 5634820"/>
              <a:gd name="connsiteX1" fmla="*/ 11537763 w 11537763"/>
              <a:gd name="connsiteY1" fmla="*/ 0 h 5634820"/>
              <a:gd name="connsiteX2" fmla="*/ 11522720 w 11537763"/>
              <a:gd name="connsiteY2" fmla="*/ 1847912 h 5634820"/>
              <a:gd name="connsiteX3" fmla="*/ 7473519 w 11537763"/>
              <a:gd name="connsiteY3" fmla="*/ 2129330 h 5634820"/>
              <a:gd name="connsiteX4" fmla="*/ 4744453 w 11537763"/>
              <a:gd name="connsiteY4" fmla="*/ 5634820 h 5634820"/>
              <a:gd name="connsiteX5" fmla="*/ 0 w 11537763"/>
              <a:gd name="connsiteY5" fmla="*/ 5609252 h 5634820"/>
              <a:gd name="connsiteX6" fmla="*/ 0 w 11537763"/>
              <a:gd name="connsiteY6" fmla="*/ 0 h 5634820"/>
              <a:gd name="connsiteX0" fmla="*/ 0 w 11537763"/>
              <a:gd name="connsiteY0" fmla="*/ 0 h 5634820"/>
              <a:gd name="connsiteX1" fmla="*/ 11537763 w 11537763"/>
              <a:gd name="connsiteY1" fmla="*/ 0 h 5634820"/>
              <a:gd name="connsiteX2" fmla="*/ 11522720 w 11537763"/>
              <a:gd name="connsiteY2" fmla="*/ 1847912 h 5634820"/>
              <a:gd name="connsiteX3" fmla="*/ 7473519 w 11537763"/>
              <a:gd name="connsiteY3" fmla="*/ 2129330 h 5634820"/>
              <a:gd name="connsiteX4" fmla="*/ 4744453 w 11537763"/>
              <a:gd name="connsiteY4" fmla="*/ 5634820 h 5634820"/>
              <a:gd name="connsiteX5" fmla="*/ 0 w 11537763"/>
              <a:gd name="connsiteY5" fmla="*/ 5609252 h 5634820"/>
              <a:gd name="connsiteX6" fmla="*/ 0 w 11537763"/>
              <a:gd name="connsiteY6" fmla="*/ 0 h 563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37763" h="5634820">
                <a:moveTo>
                  <a:pt x="0" y="0"/>
                </a:moveTo>
                <a:lnTo>
                  <a:pt x="11537763" y="0"/>
                </a:lnTo>
                <a:lnTo>
                  <a:pt x="11522720" y="1847912"/>
                </a:lnTo>
                <a:cubicBezTo>
                  <a:pt x="9699908" y="1861767"/>
                  <a:pt x="8955475" y="1742150"/>
                  <a:pt x="7473519" y="2129330"/>
                </a:cubicBezTo>
                <a:cubicBezTo>
                  <a:pt x="5991563" y="2516510"/>
                  <a:pt x="4786115" y="3179742"/>
                  <a:pt x="4744453" y="5634820"/>
                </a:cubicBezTo>
                <a:lnTo>
                  <a:pt x="0" y="5609252"/>
                </a:lnTo>
                <a:lnTo>
                  <a:pt x="0" y="0"/>
                </a:lnTo>
                <a:close/>
              </a:path>
            </a:pathLst>
          </a:custGeom>
          <a:solidFill>
            <a:srgbClr val="FAF0F0">
              <a:alpha val="89804"/>
            </a:srgbClr>
          </a:solidFill>
          <a:ln w="50800">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400" dirty="0"/>
          </a:p>
        </p:txBody>
      </p:sp>
      <p:sp>
        <p:nvSpPr>
          <p:cNvPr id="238" name="フリーフォーム: 図形 237">
            <a:extLst>
              <a:ext uri="{FF2B5EF4-FFF2-40B4-BE49-F238E27FC236}">
                <a16:creationId xmlns:a16="http://schemas.microsoft.com/office/drawing/2014/main" id="{F682874F-EE9D-0D0C-1098-54E15D34A84F}"/>
              </a:ext>
            </a:extLst>
          </p:cNvPr>
          <p:cNvSpPr/>
          <p:nvPr/>
        </p:nvSpPr>
        <p:spPr>
          <a:xfrm>
            <a:off x="8515927" y="4829105"/>
            <a:ext cx="3241964" cy="980567"/>
          </a:xfrm>
          <a:custGeom>
            <a:avLst/>
            <a:gdLst>
              <a:gd name="connsiteX0" fmla="*/ 0 w 2826328"/>
              <a:gd name="connsiteY0" fmla="*/ 914400 h 914400"/>
              <a:gd name="connsiteX1" fmla="*/ 2826328 w 2826328"/>
              <a:gd name="connsiteY1" fmla="*/ 0 h 914400"/>
              <a:gd name="connsiteX0" fmla="*/ 0 w 2826328"/>
              <a:gd name="connsiteY0" fmla="*/ 914400 h 914400"/>
              <a:gd name="connsiteX1" fmla="*/ 1182255 w 2826328"/>
              <a:gd name="connsiteY1" fmla="*/ 64654 h 914400"/>
              <a:gd name="connsiteX2" fmla="*/ 2826328 w 2826328"/>
              <a:gd name="connsiteY2" fmla="*/ 0 h 914400"/>
              <a:gd name="connsiteX0" fmla="*/ 0 w 2826328"/>
              <a:gd name="connsiteY0" fmla="*/ 914400 h 914400"/>
              <a:gd name="connsiteX1" fmla="*/ 1182255 w 2826328"/>
              <a:gd name="connsiteY1" fmla="*/ 64654 h 914400"/>
              <a:gd name="connsiteX2" fmla="*/ 2826328 w 2826328"/>
              <a:gd name="connsiteY2" fmla="*/ 0 h 914400"/>
              <a:gd name="connsiteX0" fmla="*/ 0 w 2826328"/>
              <a:gd name="connsiteY0" fmla="*/ 914400 h 914400"/>
              <a:gd name="connsiteX1" fmla="*/ 1182255 w 2826328"/>
              <a:gd name="connsiteY1" fmla="*/ 64654 h 914400"/>
              <a:gd name="connsiteX2" fmla="*/ 2826328 w 2826328"/>
              <a:gd name="connsiteY2" fmla="*/ 0 h 914400"/>
              <a:gd name="connsiteX0" fmla="*/ 0 w 2826328"/>
              <a:gd name="connsiteY0" fmla="*/ 914400 h 914400"/>
              <a:gd name="connsiteX1" fmla="*/ 1182255 w 2826328"/>
              <a:gd name="connsiteY1" fmla="*/ 64654 h 914400"/>
              <a:gd name="connsiteX2" fmla="*/ 2826328 w 2826328"/>
              <a:gd name="connsiteY2" fmla="*/ 0 h 914400"/>
              <a:gd name="connsiteX0" fmla="*/ 0 w 2826328"/>
              <a:gd name="connsiteY0" fmla="*/ 968980 h 968980"/>
              <a:gd name="connsiteX1" fmla="*/ 1182255 w 2826328"/>
              <a:gd name="connsiteY1" fmla="*/ 119234 h 968980"/>
              <a:gd name="connsiteX2" fmla="*/ 2826328 w 2826328"/>
              <a:gd name="connsiteY2" fmla="*/ 54580 h 968980"/>
              <a:gd name="connsiteX0" fmla="*/ 0 w 2826328"/>
              <a:gd name="connsiteY0" fmla="*/ 968980 h 968980"/>
              <a:gd name="connsiteX1" fmla="*/ 1182255 w 2826328"/>
              <a:gd name="connsiteY1" fmla="*/ 119234 h 968980"/>
              <a:gd name="connsiteX2" fmla="*/ 2826328 w 2826328"/>
              <a:gd name="connsiteY2" fmla="*/ 54580 h 968980"/>
              <a:gd name="connsiteX0" fmla="*/ 0 w 2826328"/>
              <a:gd name="connsiteY0" fmla="*/ 946935 h 946935"/>
              <a:gd name="connsiteX1" fmla="*/ 1182255 w 2826328"/>
              <a:gd name="connsiteY1" fmla="*/ 97189 h 946935"/>
              <a:gd name="connsiteX2" fmla="*/ 2826328 w 2826328"/>
              <a:gd name="connsiteY2" fmla="*/ 32535 h 946935"/>
              <a:gd name="connsiteX0" fmla="*/ 0 w 3241964"/>
              <a:gd name="connsiteY0" fmla="*/ 947918 h 947918"/>
              <a:gd name="connsiteX1" fmla="*/ 1182255 w 3241964"/>
              <a:gd name="connsiteY1" fmla="*/ 98172 h 947918"/>
              <a:gd name="connsiteX2" fmla="*/ 3241964 w 3241964"/>
              <a:gd name="connsiteY2" fmla="*/ 61228 h 947918"/>
              <a:gd name="connsiteX0" fmla="*/ 0 w 3241964"/>
              <a:gd name="connsiteY0" fmla="*/ 975150 h 975150"/>
              <a:gd name="connsiteX1" fmla="*/ 1385455 w 3241964"/>
              <a:gd name="connsiteY1" fmla="*/ 79222 h 975150"/>
              <a:gd name="connsiteX2" fmla="*/ 3241964 w 3241964"/>
              <a:gd name="connsiteY2" fmla="*/ 88460 h 975150"/>
              <a:gd name="connsiteX0" fmla="*/ 0 w 3241964"/>
              <a:gd name="connsiteY0" fmla="*/ 980567 h 980567"/>
              <a:gd name="connsiteX1" fmla="*/ 1385455 w 3241964"/>
              <a:gd name="connsiteY1" fmla="*/ 84639 h 980567"/>
              <a:gd name="connsiteX2" fmla="*/ 3241964 w 3241964"/>
              <a:gd name="connsiteY2" fmla="*/ 93877 h 980567"/>
            </a:gdLst>
            <a:ahLst/>
            <a:cxnLst>
              <a:cxn ang="0">
                <a:pos x="connsiteX0" y="connsiteY0"/>
              </a:cxn>
              <a:cxn ang="0">
                <a:pos x="connsiteX1" y="connsiteY1"/>
              </a:cxn>
              <a:cxn ang="0">
                <a:pos x="connsiteX2" y="connsiteY2"/>
              </a:cxn>
            </a:cxnLst>
            <a:rect l="l" t="t" r="r" b="b"/>
            <a:pathLst>
              <a:path w="3241964" h="980567">
                <a:moveTo>
                  <a:pt x="0" y="980567"/>
                </a:moveTo>
                <a:cubicBezTo>
                  <a:pt x="274012" y="518749"/>
                  <a:pt x="845128" y="232421"/>
                  <a:pt x="1385455" y="84639"/>
                </a:cubicBezTo>
                <a:cubicBezTo>
                  <a:pt x="1925782" y="-63143"/>
                  <a:pt x="2586182" y="10751"/>
                  <a:pt x="3241964" y="93877"/>
                </a:cubicBezTo>
              </a:path>
            </a:pathLst>
          </a:custGeom>
          <a:noFill/>
          <a:ln w="152400">
            <a:solidFill>
              <a:srgbClr val="FF0000"/>
            </a:solidFill>
            <a:tailEnd type="triangle" w="sm"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0" name="テキスト ボックス 239">
            <a:extLst>
              <a:ext uri="{FF2B5EF4-FFF2-40B4-BE49-F238E27FC236}">
                <a16:creationId xmlns:a16="http://schemas.microsoft.com/office/drawing/2014/main" id="{1678931F-FFD2-56DB-3212-159F3CE53E07}"/>
              </a:ext>
            </a:extLst>
          </p:cNvPr>
          <p:cNvSpPr txBox="1"/>
          <p:nvPr/>
        </p:nvSpPr>
        <p:spPr>
          <a:xfrm>
            <a:off x="8382989" y="4220708"/>
            <a:ext cx="2292799" cy="584775"/>
          </a:xfrm>
          <a:prstGeom prst="rect">
            <a:avLst/>
          </a:prstGeom>
          <a:noFill/>
        </p:spPr>
        <p:txBody>
          <a:bodyPr wrap="square">
            <a:spAutoFit/>
          </a:bodyPr>
          <a:lstStyle/>
          <a:p>
            <a:r>
              <a:rPr lang="en-US" altLang="ja-JP" sz="3200" b="1" dirty="0">
                <a:solidFill>
                  <a:srgbClr val="FF0000"/>
                </a:solidFill>
                <a:latin typeface="+mj-lt"/>
              </a:rPr>
              <a:t>impossible</a:t>
            </a:r>
            <a:endParaRPr lang="ja-JP" altLang="en-US" sz="3200" b="1" dirty="0">
              <a:solidFill>
                <a:srgbClr val="FF0000"/>
              </a:solidFill>
              <a:latin typeface="+mj-lt"/>
            </a:endParaRPr>
          </a:p>
        </p:txBody>
      </p:sp>
      <p:grpSp>
        <p:nvGrpSpPr>
          <p:cNvPr id="3" name="グループ化 2">
            <a:extLst>
              <a:ext uri="{FF2B5EF4-FFF2-40B4-BE49-F238E27FC236}">
                <a16:creationId xmlns:a16="http://schemas.microsoft.com/office/drawing/2014/main" id="{59172F28-73F1-3B59-BDB4-B49C58745A31}"/>
              </a:ext>
            </a:extLst>
          </p:cNvPr>
          <p:cNvGrpSpPr/>
          <p:nvPr/>
        </p:nvGrpSpPr>
        <p:grpSpPr>
          <a:xfrm>
            <a:off x="1609661" y="266185"/>
            <a:ext cx="2053631" cy="1949899"/>
            <a:chOff x="2629447" y="812240"/>
            <a:chExt cx="2667654" cy="2532159"/>
          </a:xfrm>
        </p:grpSpPr>
        <p:grpSp>
          <p:nvGrpSpPr>
            <p:cNvPr id="4" name="グループ化 3">
              <a:extLst>
                <a:ext uri="{FF2B5EF4-FFF2-40B4-BE49-F238E27FC236}">
                  <a16:creationId xmlns:a16="http://schemas.microsoft.com/office/drawing/2014/main" id="{3DBD7D71-C18D-3728-539B-817541A1FBF2}"/>
                </a:ext>
              </a:extLst>
            </p:cNvPr>
            <p:cNvGrpSpPr/>
            <p:nvPr/>
          </p:nvGrpSpPr>
          <p:grpSpPr>
            <a:xfrm>
              <a:off x="2951391" y="1221263"/>
              <a:ext cx="2030342" cy="1771248"/>
              <a:chOff x="2951391" y="1221263"/>
              <a:chExt cx="2030342" cy="1771248"/>
            </a:xfrm>
          </p:grpSpPr>
          <p:sp>
            <p:nvSpPr>
              <p:cNvPr id="6" name="円/楕円 126">
                <a:extLst>
                  <a:ext uri="{FF2B5EF4-FFF2-40B4-BE49-F238E27FC236}">
                    <a16:creationId xmlns:a16="http://schemas.microsoft.com/office/drawing/2014/main" id="{CD30FBE3-1C3A-02FE-04F9-EEDDC77E0991}"/>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2100" b="0" i="0" u="none" strike="noStrike" kern="0" cap="none" spc="0" normalizeH="0" baseline="0" noProof="0">
                  <a:ln>
                    <a:noFill/>
                  </a:ln>
                  <a:solidFill>
                    <a:prstClr val="white"/>
                  </a:solidFill>
                  <a:effectLst/>
                  <a:uLnTx/>
                  <a:uFillTx/>
                  <a:latin typeface="Meiryo UI"/>
                  <a:ea typeface="Meiryo UI"/>
                  <a:cs typeface="+mn-cs"/>
                </a:endParaRPr>
              </a:p>
            </p:txBody>
          </p:sp>
          <p:sp>
            <p:nvSpPr>
              <p:cNvPr id="9" name="角丸四角形 127">
                <a:extLst>
                  <a:ext uri="{FF2B5EF4-FFF2-40B4-BE49-F238E27FC236}">
                    <a16:creationId xmlns:a16="http://schemas.microsoft.com/office/drawing/2014/main" id="{975766E7-2F77-4EFB-CB36-46C48039B1B6}"/>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prstClr val="white"/>
                    </a:solidFill>
                    <a:effectLst/>
                    <a:uLnTx/>
                    <a:uFillTx/>
                    <a:latin typeface="Calibri"/>
                    <a:ea typeface="Meiryo UI"/>
                    <a:cs typeface="+mn-cs"/>
                  </a:rPr>
                  <a:t>PM</a:t>
                </a:r>
                <a:endParaRPr kumimoji="0" lang="ja-JP" altLang="en-US" sz="30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5" name="Picture 2" descr="C:\Users\toa27839.TOA\AppData\Local\Temp\notesEA312D\Bubble_material_noshadow-01.png">
              <a:extLst>
                <a:ext uri="{FF2B5EF4-FFF2-40B4-BE49-F238E27FC236}">
                  <a16:creationId xmlns:a16="http://schemas.microsoft.com/office/drawing/2014/main" id="{5F92A94C-16BC-E274-B66B-1BF73A3A49DE}"/>
                </a:ext>
              </a:extLst>
            </p:cNvPr>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l="18633" t="5301" r="3622" b="14257"/>
            <a:stretch/>
          </p:blipFill>
          <p:spPr bwMode="auto">
            <a:xfrm>
              <a:off x="2629447" y="812240"/>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241" name="テキスト ボックス 240">
            <a:extLst>
              <a:ext uri="{FF2B5EF4-FFF2-40B4-BE49-F238E27FC236}">
                <a16:creationId xmlns:a16="http://schemas.microsoft.com/office/drawing/2014/main" id="{03FAFF5B-FCC4-9467-3083-9E66407A0E76}"/>
              </a:ext>
            </a:extLst>
          </p:cNvPr>
          <p:cNvSpPr txBox="1"/>
          <p:nvPr/>
        </p:nvSpPr>
        <p:spPr>
          <a:xfrm>
            <a:off x="2090472" y="2928092"/>
            <a:ext cx="4577064" cy="2062103"/>
          </a:xfrm>
          <a:prstGeom prst="rect">
            <a:avLst/>
          </a:prstGeom>
          <a:noFill/>
        </p:spPr>
        <p:txBody>
          <a:bodyPr wrap="square">
            <a:spAutoFit/>
          </a:bodyPr>
          <a:lstStyle/>
          <a:p>
            <a:r>
              <a:rPr lang="en-US" altLang="ja-JP" sz="1400" dirty="0">
                <a:solidFill>
                  <a:srgbClr val="FF0000"/>
                </a:solidFill>
                <a:effectLst>
                  <a:outerShdw blurRad="50800" dist="38100" dir="8100000" algn="tr" rotWithShape="0">
                    <a:prstClr val="black">
                      <a:alpha val="40000"/>
                    </a:prstClr>
                  </a:outerShdw>
                </a:effectLst>
                <a:latin typeface="+mj-lt"/>
              </a:rPr>
              <a:t>[Detail]</a:t>
            </a:r>
          </a:p>
          <a:p>
            <a:endParaRPr lang="en-US" altLang="ja-JP" sz="800" dirty="0">
              <a:solidFill>
                <a:srgbClr val="FF0000"/>
              </a:solidFill>
              <a:effectLst>
                <a:outerShdw blurRad="50800" dist="38100" dir="8100000" algn="tr" rotWithShape="0">
                  <a:prstClr val="black">
                    <a:alpha val="40000"/>
                  </a:prstClr>
                </a:outerShdw>
              </a:effectLst>
              <a:latin typeface="+mj-lt"/>
            </a:endParaRPr>
          </a:p>
          <a:p>
            <a:r>
              <a:rPr lang="en-US" altLang="ja-JP" sz="1400" dirty="0">
                <a:solidFill>
                  <a:srgbClr val="FF0000"/>
                </a:solidFill>
                <a:effectLst>
                  <a:outerShdw blurRad="50800" dist="38100" dir="8100000" algn="tr" rotWithShape="0">
                    <a:prstClr val="black">
                      <a:alpha val="40000"/>
                    </a:prstClr>
                  </a:outerShdw>
                </a:effectLst>
                <a:latin typeface="+mj-lt"/>
              </a:rPr>
              <a:t>As you can see from this (in background) diagram, </a:t>
            </a:r>
          </a:p>
          <a:p>
            <a:r>
              <a:rPr lang="en-US" altLang="ja-JP" sz="1400" dirty="0">
                <a:solidFill>
                  <a:srgbClr val="FF0000"/>
                </a:solidFill>
                <a:effectLst>
                  <a:outerShdw blurRad="50800" dist="38100" dir="8100000" algn="tr" rotWithShape="0">
                    <a:prstClr val="black">
                      <a:alpha val="40000"/>
                    </a:prstClr>
                  </a:outerShdw>
                </a:effectLst>
                <a:latin typeface="+mj-lt"/>
              </a:rPr>
              <a:t>PM does not have a VX link input.</a:t>
            </a:r>
          </a:p>
          <a:p>
            <a:endParaRPr lang="en-US" altLang="ja-JP" sz="800" dirty="0">
              <a:solidFill>
                <a:srgbClr val="FF0000"/>
              </a:solidFill>
              <a:effectLst>
                <a:outerShdw blurRad="50800" dist="38100" dir="8100000" algn="tr" rotWithShape="0">
                  <a:prstClr val="black">
                    <a:alpha val="40000"/>
                  </a:prstClr>
                </a:outerShdw>
              </a:effectLst>
              <a:latin typeface="+mj-lt"/>
            </a:endParaRPr>
          </a:p>
          <a:p>
            <a:r>
              <a:rPr lang="en-US" altLang="ja-JP" sz="1400" dirty="0">
                <a:solidFill>
                  <a:srgbClr val="FF0000"/>
                </a:solidFill>
                <a:effectLst>
                  <a:outerShdw blurRad="50800" dist="38100" dir="8100000" algn="tr" rotWithShape="0">
                    <a:prstClr val="black">
                      <a:alpha val="40000"/>
                    </a:prstClr>
                  </a:outerShdw>
                </a:effectLst>
                <a:latin typeface="+mj-lt"/>
              </a:rPr>
              <a:t>In the configuration software GUI,</a:t>
            </a:r>
          </a:p>
          <a:p>
            <a:r>
              <a:rPr lang="en-US" altLang="ja-JP" sz="1400" dirty="0">
                <a:solidFill>
                  <a:srgbClr val="FF0000"/>
                </a:solidFill>
                <a:effectLst>
                  <a:outerShdw blurRad="50800" dist="38100" dir="8100000" algn="tr" rotWithShape="0">
                    <a:prstClr val="black">
                      <a:alpha val="40000"/>
                    </a:prstClr>
                  </a:outerShdw>
                </a:effectLst>
                <a:latin typeface="+mj-lt"/>
              </a:rPr>
              <a:t>Zones belonging to different networks can belong to one Zone pattern, but if you select frame input as input in a broadcast pattern, etc., it will be displayed that broadcasting to Zones belonging to different NWs is not possible.</a:t>
            </a:r>
            <a:endParaRPr lang="ja-JP" altLang="en-US" sz="1400" dirty="0">
              <a:solidFill>
                <a:srgbClr val="FF0000"/>
              </a:solidFill>
              <a:effectLst>
                <a:outerShdw blurRad="50800" dist="38100" dir="8100000" algn="tr" rotWithShape="0">
                  <a:prstClr val="black">
                    <a:alpha val="40000"/>
                  </a:prstClr>
                </a:outerShdw>
              </a:effectLst>
              <a:latin typeface="+mj-lt"/>
            </a:endParaRPr>
          </a:p>
        </p:txBody>
      </p:sp>
      <p:sp>
        <p:nvSpPr>
          <p:cNvPr id="242" name="フリーフォーム: 図形 241">
            <a:extLst>
              <a:ext uri="{FF2B5EF4-FFF2-40B4-BE49-F238E27FC236}">
                <a16:creationId xmlns:a16="http://schemas.microsoft.com/office/drawing/2014/main" id="{2CE016FE-81FC-1A6E-CCBE-502A329CBD0A}"/>
              </a:ext>
            </a:extLst>
          </p:cNvPr>
          <p:cNvSpPr/>
          <p:nvPr/>
        </p:nvSpPr>
        <p:spPr>
          <a:xfrm>
            <a:off x="8333874" y="5309937"/>
            <a:ext cx="3697705" cy="1187116"/>
          </a:xfrm>
          <a:custGeom>
            <a:avLst/>
            <a:gdLst>
              <a:gd name="connsiteX0" fmla="*/ 0 w 3697705"/>
              <a:gd name="connsiteY0" fmla="*/ 1187116 h 1187116"/>
              <a:gd name="connsiteX1" fmla="*/ 3697705 w 3697705"/>
              <a:gd name="connsiteY1" fmla="*/ 0 h 1187116"/>
            </a:gdLst>
            <a:ahLst/>
            <a:cxnLst>
              <a:cxn ang="0">
                <a:pos x="connsiteX0" y="connsiteY0"/>
              </a:cxn>
              <a:cxn ang="0">
                <a:pos x="connsiteX1" y="connsiteY1"/>
              </a:cxn>
            </a:cxnLst>
            <a:rect l="l" t="t" r="r" b="b"/>
            <a:pathLst>
              <a:path w="3697705" h="1187116">
                <a:moveTo>
                  <a:pt x="0" y="1187116"/>
                </a:moveTo>
                <a:lnTo>
                  <a:pt x="3697705" y="0"/>
                </a:lnTo>
              </a:path>
            </a:pathLst>
          </a:custGeom>
          <a:noFill/>
          <a:ln w="12700">
            <a:solidFill>
              <a:srgbClr val="00B050"/>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3" name="テキスト ボックス 242">
            <a:extLst>
              <a:ext uri="{FF2B5EF4-FFF2-40B4-BE49-F238E27FC236}">
                <a16:creationId xmlns:a16="http://schemas.microsoft.com/office/drawing/2014/main" id="{395CD0BD-FF86-AA54-A6D1-A61CB7B55E74}"/>
              </a:ext>
            </a:extLst>
          </p:cNvPr>
          <p:cNvSpPr txBox="1"/>
          <p:nvPr/>
        </p:nvSpPr>
        <p:spPr>
          <a:xfrm rot="20522411">
            <a:off x="8712529" y="5678067"/>
            <a:ext cx="2844208" cy="276999"/>
          </a:xfrm>
          <a:prstGeom prst="rect">
            <a:avLst/>
          </a:prstGeom>
          <a:noFill/>
        </p:spPr>
        <p:txBody>
          <a:bodyPr wrap="square">
            <a:spAutoFit/>
          </a:bodyPr>
          <a:lstStyle/>
          <a:p>
            <a:r>
              <a:rPr lang="en-US" altLang="ja-JP" sz="1200" dirty="0">
                <a:solidFill>
                  <a:srgbClr val="00B050"/>
                </a:solidFill>
                <a:latin typeface="+mj-lt"/>
              </a:rPr>
              <a:t>However, EV regeneration control is linked.</a:t>
            </a:r>
            <a:endParaRPr lang="ja-JP" altLang="en-US" sz="1200" dirty="0">
              <a:solidFill>
                <a:srgbClr val="00B050"/>
              </a:solidFill>
              <a:latin typeface="+mj-lt"/>
            </a:endParaRPr>
          </a:p>
        </p:txBody>
      </p:sp>
      <p:sp>
        <p:nvSpPr>
          <p:cNvPr id="244" name="テキスト ボックス 243">
            <a:extLst>
              <a:ext uri="{FF2B5EF4-FFF2-40B4-BE49-F238E27FC236}">
                <a16:creationId xmlns:a16="http://schemas.microsoft.com/office/drawing/2014/main" id="{FAFCAEDA-4CEE-C22A-BC92-4F196269F747}"/>
              </a:ext>
            </a:extLst>
          </p:cNvPr>
          <p:cNvSpPr txBox="1"/>
          <p:nvPr/>
        </p:nvSpPr>
        <p:spPr>
          <a:xfrm>
            <a:off x="3420513" y="2262134"/>
            <a:ext cx="8838881" cy="707886"/>
          </a:xfrm>
          <a:prstGeom prst="rect">
            <a:avLst/>
          </a:prstGeom>
          <a:noFill/>
        </p:spPr>
        <p:txBody>
          <a:bodyPr wrap="square">
            <a:spAutoFit/>
          </a:bodyPr>
          <a:lstStyle/>
          <a:p>
            <a:r>
              <a:rPr lang="en-US" altLang="ja-JP" sz="2000" dirty="0">
                <a:solidFill>
                  <a:srgbClr val="FF0000"/>
                </a:solidFill>
                <a:effectLst>
                  <a:outerShdw blurRad="50800" dist="38100" dir="8100000" algn="tr" rotWithShape="0">
                    <a:prstClr val="black">
                      <a:alpha val="40000"/>
                    </a:prstClr>
                  </a:outerShdw>
                </a:effectLst>
                <a:latin typeface="+mj-lt"/>
              </a:rPr>
              <a:t>Even if PMs are connected by unicast, it is not possible to broadcast </a:t>
            </a:r>
          </a:p>
          <a:p>
            <a:r>
              <a:rPr lang="en-US" altLang="ja-JP" sz="2000" dirty="0">
                <a:solidFill>
                  <a:srgbClr val="FF0000"/>
                </a:solidFill>
                <a:effectLst>
                  <a:outerShdw blurRad="50800" dist="38100" dir="8100000" algn="tr" rotWithShape="0">
                    <a:prstClr val="black">
                      <a:alpha val="40000"/>
                    </a:prstClr>
                  </a:outerShdw>
                </a:effectLst>
                <a:latin typeface="+mj-lt"/>
              </a:rPr>
              <a:t>from the Frame's "audio input" or "RM" to the Frame across different Networks.</a:t>
            </a:r>
          </a:p>
        </p:txBody>
      </p:sp>
      <p:pic>
        <p:nvPicPr>
          <p:cNvPr id="2" name="図 1">
            <a:extLst>
              <a:ext uri="{FF2B5EF4-FFF2-40B4-BE49-F238E27FC236}">
                <a16:creationId xmlns:a16="http://schemas.microsoft.com/office/drawing/2014/main" id="{5C45A012-91CD-4E0D-8F4E-9129F7F5473C}"/>
              </a:ext>
            </a:extLst>
          </p:cNvPr>
          <p:cNvPicPr>
            <a:picLocks noChangeAspect="1"/>
          </p:cNvPicPr>
          <p:nvPr/>
        </p:nvPicPr>
        <p:blipFill>
          <a:blip r:embed="rId4"/>
          <a:stretch>
            <a:fillRect/>
          </a:stretch>
        </p:blipFill>
        <p:spPr>
          <a:xfrm>
            <a:off x="2212555" y="4976955"/>
            <a:ext cx="2774031" cy="407110"/>
          </a:xfrm>
          <a:prstGeom prst="rect">
            <a:avLst/>
          </a:prstGeom>
        </p:spPr>
      </p:pic>
      <p:sp>
        <p:nvSpPr>
          <p:cNvPr id="55" name="テキスト ボックス 54">
            <a:extLst>
              <a:ext uri="{FF2B5EF4-FFF2-40B4-BE49-F238E27FC236}">
                <a16:creationId xmlns:a16="http://schemas.microsoft.com/office/drawing/2014/main" id="{9F40EB4E-5F8B-46EF-983C-9337E8AFD47F}"/>
              </a:ext>
            </a:extLst>
          </p:cNvPr>
          <p:cNvSpPr txBox="1"/>
          <p:nvPr/>
        </p:nvSpPr>
        <p:spPr>
          <a:xfrm>
            <a:off x="2090472" y="5490044"/>
            <a:ext cx="4438374" cy="1384995"/>
          </a:xfrm>
          <a:prstGeom prst="rect">
            <a:avLst/>
          </a:prstGeom>
          <a:noFill/>
        </p:spPr>
        <p:txBody>
          <a:bodyPr wrap="square">
            <a:spAutoFit/>
          </a:bodyPr>
          <a:lstStyle/>
          <a:p>
            <a:r>
              <a:rPr lang="en-US" altLang="ja-JP" sz="1400" dirty="0">
                <a:solidFill>
                  <a:srgbClr val="FF0000"/>
                </a:solidFill>
                <a:effectLst>
                  <a:outerShdw blurRad="50800" dist="38100" dir="8100000" algn="tr" rotWithShape="0">
                    <a:prstClr val="black">
                      <a:alpha val="40000"/>
                    </a:prstClr>
                  </a:outerShdw>
                </a:effectLst>
                <a:latin typeface="+mj-lt"/>
              </a:rPr>
              <a:t>However, if you select the built-in sound source (EV) as the input, EV will be broadcast to all Zones even if the pattern includes Zones belonging to different NWs. This is because each frame has exactly the same set of EVs. Only control information for playback is sent by unicast, and EVs are </a:t>
            </a:r>
            <a:r>
              <a:rPr lang="en-US" altLang="ja-JP" sz="1400" dirty="0" err="1">
                <a:solidFill>
                  <a:srgbClr val="FF0000"/>
                </a:solidFill>
                <a:effectLst>
                  <a:outerShdw blurRad="50800" dist="38100" dir="8100000" algn="tr" rotWithShape="0">
                    <a:prstClr val="black">
                      <a:alpha val="40000"/>
                    </a:prstClr>
                  </a:outerShdw>
                </a:effectLst>
                <a:latin typeface="+mj-lt"/>
              </a:rPr>
              <a:t>multicasted</a:t>
            </a:r>
            <a:r>
              <a:rPr lang="en-US" altLang="ja-JP" sz="1400" dirty="0">
                <a:solidFill>
                  <a:srgbClr val="FF0000"/>
                </a:solidFill>
                <a:effectLst>
                  <a:outerShdw blurRad="50800" dist="38100" dir="8100000" algn="tr" rotWithShape="0">
                    <a:prstClr val="black">
                      <a:alpha val="40000"/>
                    </a:prstClr>
                  </a:outerShdw>
                </a:effectLst>
                <a:latin typeface="+mj-lt"/>
              </a:rPr>
              <a:t> within each network.</a:t>
            </a:r>
            <a:endParaRPr lang="ja-JP" altLang="en-US" sz="1400" dirty="0">
              <a:solidFill>
                <a:srgbClr val="FF0000"/>
              </a:solidFill>
              <a:effectLst>
                <a:outerShdw blurRad="50800" dist="38100" dir="8100000" algn="tr" rotWithShape="0">
                  <a:prstClr val="black">
                    <a:alpha val="40000"/>
                  </a:prstClr>
                </a:outerShdw>
              </a:effectLst>
              <a:latin typeface="+mj-lt"/>
            </a:endParaRPr>
          </a:p>
        </p:txBody>
      </p:sp>
      <p:pic>
        <p:nvPicPr>
          <p:cNvPr id="10" name="図 9">
            <a:extLst>
              <a:ext uri="{FF2B5EF4-FFF2-40B4-BE49-F238E27FC236}">
                <a16:creationId xmlns:a16="http://schemas.microsoft.com/office/drawing/2014/main" id="{92AF9AE0-1C71-4140-BB79-58151FDADA49}"/>
              </a:ext>
            </a:extLst>
          </p:cNvPr>
          <p:cNvPicPr>
            <a:picLocks noChangeAspect="1"/>
          </p:cNvPicPr>
          <p:nvPr/>
        </p:nvPicPr>
        <p:blipFill>
          <a:blip r:embed="rId5"/>
          <a:stretch>
            <a:fillRect/>
          </a:stretch>
        </p:blipFill>
        <p:spPr>
          <a:xfrm>
            <a:off x="2206451" y="6872611"/>
            <a:ext cx="2780136" cy="401947"/>
          </a:xfrm>
          <a:prstGeom prst="rect">
            <a:avLst/>
          </a:prstGeom>
        </p:spPr>
      </p:pic>
      <p:pic>
        <p:nvPicPr>
          <p:cNvPr id="11" name="図 10">
            <a:extLst>
              <a:ext uri="{FF2B5EF4-FFF2-40B4-BE49-F238E27FC236}">
                <a16:creationId xmlns:a16="http://schemas.microsoft.com/office/drawing/2014/main" id="{A5449996-B27C-404D-BC53-A37CFF0A6ADD}"/>
              </a:ext>
            </a:extLst>
          </p:cNvPr>
          <p:cNvPicPr>
            <a:picLocks noChangeAspect="1"/>
          </p:cNvPicPr>
          <p:nvPr/>
        </p:nvPicPr>
        <p:blipFill>
          <a:blip r:embed="rId6"/>
          <a:stretch>
            <a:fillRect/>
          </a:stretch>
        </p:blipFill>
        <p:spPr>
          <a:xfrm>
            <a:off x="5033961" y="6692381"/>
            <a:ext cx="1443982" cy="582177"/>
          </a:xfrm>
          <a:prstGeom prst="rect">
            <a:avLst/>
          </a:prstGeom>
        </p:spPr>
      </p:pic>
    </p:spTree>
    <p:extLst>
      <p:ext uri="{BB962C8B-B14F-4D97-AF65-F5344CB8AC3E}">
        <p14:creationId xmlns:p14="http://schemas.microsoft.com/office/powerpoint/2010/main" val="1997112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正方形/長方形 22">
            <a:extLst>
              <a:ext uri="{FF2B5EF4-FFF2-40B4-BE49-F238E27FC236}">
                <a16:creationId xmlns:a16="http://schemas.microsoft.com/office/drawing/2014/main" id="{1938C55E-1EAF-F472-1D31-852F650ABB74}"/>
              </a:ext>
            </a:extLst>
          </p:cNvPr>
          <p:cNvSpPr/>
          <p:nvPr/>
        </p:nvSpPr>
        <p:spPr>
          <a:xfrm>
            <a:off x="10798547" y="2739391"/>
            <a:ext cx="3975087" cy="2869082"/>
          </a:xfrm>
          <a:prstGeom prst="rect">
            <a:avLst/>
          </a:prstGeom>
          <a:solidFill>
            <a:schemeClr val="bg1">
              <a:alpha val="80000"/>
            </a:schemeClr>
          </a:solidFill>
          <a:ln w="76200">
            <a:no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2" name="正方形/長方形 21">
            <a:extLst>
              <a:ext uri="{FF2B5EF4-FFF2-40B4-BE49-F238E27FC236}">
                <a16:creationId xmlns:a16="http://schemas.microsoft.com/office/drawing/2014/main" id="{D465F206-150D-CC37-3DC5-1AD5033DE076}"/>
              </a:ext>
            </a:extLst>
          </p:cNvPr>
          <p:cNvSpPr/>
          <p:nvPr/>
        </p:nvSpPr>
        <p:spPr>
          <a:xfrm>
            <a:off x="7074818" y="1842988"/>
            <a:ext cx="3975087" cy="2232248"/>
          </a:xfrm>
          <a:prstGeom prst="rect">
            <a:avLst/>
          </a:prstGeom>
          <a:solidFill>
            <a:schemeClr val="bg1">
              <a:alpha val="80000"/>
            </a:schemeClr>
          </a:solidFill>
          <a:ln w="76200">
            <a:no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7" name="円/楕円 96">
            <a:extLst>
              <a:ext uri="{FF2B5EF4-FFF2-40B4-BE49-F238E27FC236}">
                <a16:creationId xmlns:a16="http://schemas.microsoft.com/office/drawing/2014/main" id="{5D91133C-FDC0-B131-D6FD-9C82105BADFA}"/>
              </a:ext>
            </a:extLst>
          </p:cNvPr>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 name="円/楕円 97">
            <a:extLst>
              <a:ext uri="{FF2B5EF4-FFF2-40B4-BE49-F238E27FC236}">
                <a16:creationId xmlns:a16="http://schemas.microsoft.com/office/drawing/2014/main" id="{041F3B3E-DC4D-3C6E-C006-8F5FCC85F7A5}"/>
              </a:ext>
            </a:extLst>
          </p:cNvPr>
          <p:cNvSpPr/>
          <p:nvPr/>
        </p:nvSpPr>
        <p:spPr>
          <a:xfrm>
            <a:off x="771734" y="493116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61" name="正方形/長方形 60">
            <a:extLst>
              <a:ext uri="{FF2B5EF4-FFF2-40B4-BE49-F238E27FC236}">
                <a16:creationId xmlns:a16="http://schemas.microsoft.com/office/drawing/2014/main" id="{FE1BF42C-BE96-D831-6E01-51A30FBCFCCE}"/>
              </a:ext>
            </a:extLst>
          </p:cNvPr>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235" name="楕円 234">
            <a:extLst>
              <a:ext uri="{FF2B5EF4-FFF2-40B4-BE49-F238E27FC236}">
                <a16:creationId xmlns:a16="http://schemas.microsoft.com/office/drawing/2014/main" id="{B1A557F6-4CEB-846A-B7E6-12CBDD7F08BB}"/>
              </a:ext>
            </a:extLst>
          </p:cNvPr>
          <p:cNvSpPr/>
          <p:nvPr/>
        </p:nvSpPr>
        <p:spPr>
          <a:xfrm>
            <a:off x="5427748" y="4159925"/>
            <a:ext cx="158418" cy="152710"/>
          </a:xfrm>
          <a:prstGeom prst="ellipse">
            <a:avLst/>
          </a:prstGeom>
          <a:ln w="19050">
            <a:solidFill>
              <a:schemeClr val="bg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grpSp>
        <p:nvGrpSpPr>
          <p:cNvPr id="3" name="グループ化 2">
            <a:extLst>
              <a:ext uri="{FF2B5EF4-FFF2-40B4-BE49-F238E27FC236}">
                <a16:creationId xmlns:a16="http://schemas.microsoft.com/office/drawing/2014/main" id="{59172F28-73F1-3B59-BDB4-B49C58745A31}"/>
              </a:ext>
            </a:extLst>
          </p:cNvPr>
          <p:cNvGrpSpPr/>
          <p:nvPr/>
        </p:nvGrpSpPr>
        <p:grpSpPr>
          <a:xfrm>
            <a:off x="1609661" y="266185"/>
            <a:ext cx="2053631" cy="1949899"/>
            <a:chOff x="2629447" y="812240"/>
            <a:chExt cx="2667654" cy="2532159"/>
          </a:xfrm>
        </p:grpSpPr>
        <p:grpSp>
          <p:nvGrpSpPr>
            <p:cNvPr id="4" name="グループ化 3">
              <a:extLst>
                <a:ext uri="{FF2B5EF4-FFF2-40B4-BE49-F238E27FC236}">
                  <a16:creationId xmlns:a16="http://schemas.microsoft.com/office/drawing/2014/main" id="{3DBD7D71-C18D-3728-539B-817541A1FBF2}"/>
                </a:ext>
              </a:extLst>
            </p:cNvPr>
            <p:cNvGrpSpPr/>
            <p:nvPr/>
          </p:nvGrpSpPr>
          <p:grpSpPr>
            <a:xfrm>
              <a:off x="2951391" y="1221263"/>
              <a:ext cx="2030342" cy="1771248"/>
              <a:chOff x="2951391" y="1221263"/>
              <a:chExt cx="2030342" cy="1771248"/>
            </a:xfrm>
          </p:grpSpPr>
          <p:sp>
            <p:nvSpPr>
              <p:cNvPr id="6" name="円/楕円 126">
                <a:extLst>
                  <a:ext uri="{FF2B5EF4-FFF2-40B4-BE49-F238E27FC236}">
                    <a16:creationId xmlns:a16="http://schemas.microsoft.com/office/drawing/2014/main" id="{CD30FBE3-1C3A-02FE-04F9-EEDDC77E0991}"/>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2100" b="0" i="0" u="none" strike="noStrike" kern="0" cap="none" spc="0" normalizeH="0" baseline="0" noProof="0">
                  <a:ln>
                    <a:noFill/>
                  </a:ln>
                  <a:solidFill>
                    <a:prstClr val="white"/>
                  </a:solidFill>
                  <a:effectLst/>
                  <a:uLnTx/>
                  <a:uFillTx/>
                  <a:latin typeface="Meiryo UI"/>
                  <a:ea typeface="Meiryo UI"/>
                  <a:cs typeface="+mn-cs"/>
                </a:endParaRPr>
              </a:p>
            </p:txBody>
          </p:sp>
          <p:sp>
            <p:nvSpPr>
              <p:cNvPr id="9" name="角丸四角形 127">
                <a:extLst>
                  <a:ext uri="{FF2B5EF4-FFF2-40B4-BE49-F238E27FC236}">
                    <a16:creationId xmlns:a16="http://schemas.microsoft.com/office/drawing/2014/main" id="{975766E7-2F77-4EFB-CB36-46C48039B1B6}"/>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prstClr val="white"/>
                    </a:solidFill>
                    <a:effectLst/>
                    <a:uLnTx/>
                    <a:uFillTx/>
                    <a:latin typeface="Calibri"/>
                    <a:ea typeface="Meiryo UI"/>
                    <a:cs typeface="+mn-cs"/>
                  </a:rPr>
                  <a:t>PM</a:t>
                </a:r>
                <a:endParaRPr kumimoji="0" lang="ja-JP" altLang="en-US" sz="30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5" name="Picture 2" descr="C:\Users\toa27839.TOA\AppData\Local\Temp\notesEA312D\Bubble_material_noshadow-01.png">
              <a:extLst>
                <a:ext uri="{FF2B5EF4-FFF2-40B4-BE49-F238E27FC236}">
                  <a16:creationId xmlns:a16="http://schemas.microsoft.com/office/drawing/2014/main" id="{5F92A94C-16BC-E274-B66B-1BF73A3A49DE}"/>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29447" y="812240"/>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grpSp>
        <p:nvGrpSpPr>
          <p:cNvPr id="11" name="グループ化 10">
            <a:extLst>
              <a:ext uri="{FF2B5EF4-FFF2-40B4-BE49-F238E27FC236}">
                <a16:creationId xmlns:a16="http://schemas.microsoft.com/office/drawing/2014/main" id="{00C4365B-76B0-D8B5-48DA-E53A23DC7644}"/>
              </a:ext>
            </a:extLst>
          </p:cNvPr>
          <p:cNvGrpSpPr/>
          <p:nvPr/>
        </p:nvGrpSpPr>
        <p:grpSpPr>
          <a:xfrm>
            <a:off x="7818782" y="6176944"/>
            <a:ext cx="3864548" cy="1138657"/>
            <a:chOff x="7818782" y="6176944"/>
            <a:chExt cx="3864548" cy="1138657"/>
          </a:xfrm>
        </p:grpSpPr>
        <p:grpSp>
          <p:nvGrpSpPr>
            <p:cNvPr id="18" name="グループ化 17">
              <a:extLst>
                <a:ext uri="{FF2B5EF4-FFF2-40B4-BE49-F238E27FC236}">
                  <a16:creationId xmlns:a16="http://schemas.microsoft.com/office/drawing/2014/main" id="{A1C1351F-8AE1-BD5B-502C-D8AC93AA96FE}"/>
                </a:ext>
              </a:extLst>
            </p:cNvPr>
            <p:cNvGrpSpPr/>
            <p:nvPr/>
          </p:nvGrpSpPr>
          <p:grpSpPr>
            <a:xfrm>
              <a:off x="7818782" y="6176944"/>
              <a:ext cx="3757174" cy="1138657"/>
              <a:chOff x="7818782" y="6176944"/>
              <a:chExt cx="3757174" cy="1138657"/>
            </a:xfrm>
          </p:grpSpPr>
          <p:grpSp>
            <p:nvGrpSpPr>
              <p:cNvPr id="135" name="グループ化 134">
                <a:extLst>
                  <a:ext uri="{FF2B5EF4-FFF2-40B4-BE49-F238E27FC236}">
                    <a16:creationId xmlns:a16="http://schemas.microsoft.com/office/drawing/2014/main" id="{19748729-2FC5-2CA3-B12D-63BBD17D90B4}"/>
                  </a:ext>
                </a:extLst>
              </p:cNvPr>
              <p:cNvGrpSpPr/>
              <p:nvPr/>
            </p:nvGrpSpPr>
            <p:grpSpPr>
              <a:xfrm>
                <a:off x="8173717" y="6464156"/>
                <a:ext cx="3402239" cy="851445"/>
                <a:chOff x="3456232" y="1872217"/>
                <a:chExt cx="2267897" cy="830724"/>
              </a:xfrm>
            </p:grpSpPr>
            <p:grpSp>
              <p:nvGrpSpPr>
                <p:cNvPr id="136" name="グループ化 135">
                  <a:extLst>
                    <a:ext uri="{FF2B5EF4-FFF2-40B4-BE49-F238E27FC236}">
                      <a16:creationId xmlns:a16="http://schemas.microsoft.com/office/drawing/2014/main" id="{89FE1FDE-EE26-7756-231D-4919873CBBE5}"/>
                    </a:ext>
                  </a:extLst>
                </p:cNvPr>
                <p:cNvGrpSpPr/>
                <p:nvPr/>
              </p:nvGrpSpPr>
              <p:grpSpPr>
                <a:xfrm>
                  <a:off x="3456232" y="1872217"/>
                  <a:ext cx="2267897" cy="830724"/>
                  <a:chOff x="35308443" y="2489481"/>
                  <a:chExt cx="4017718" cy="1471679"/>
                </a:xfrm>
              </p:grpSpPr>
              <p:grpSp>
                <p:nvGrpSpPr>
                  <p:cNvPr id="149" name="グループ化 148">
                    <a:extLst>
                      <a:ext uri="{FF2B5EF4-FFF2-40B4-BE49-F238E27FC236}">
                        <a16:creationId xmlns:a16="http://schemas.microsoft.com/office/drawing/2014/main" id="{E0361A19-8302-AB61-1F7E-2108457F338F}"/>
                      </a:ext>
                    </a:extLst>
                  </p:cNvPr>
                  <p:cNvGrpSpPr/>
                  <p:nvPr/>
                </p:nvGrpSpPr>
                <p:grpSpPr>
                  <a:xfrm>
                    <a:off x="35408730" y="2489481"/>
                    <a:ext cx="3917431" cy="1471679"/>
                    <a:chOff x="31795888" y="3259494"/>
                    <a:chExt cx="3917431" cy="1471679"/>
                  </a:xfrm>
                </p:grpSpPr>
                <p:sp>
                  <p:nvSpPr>
                    <p:cNvPr id="151" name="正方形/長方形 150">
                      <a:extLst>
                        <a:ext uri="{FF2B5EF4-FFF2-40B4-BE49-F238E27FC236}">
                          <a16:creationId xmlns:a16="http://schemas.microsoft.com/office/drawing/2014/main" id="{1C92867A-5E33-CBD8-ACA0-232EF25E3653}"/>
                        </a:ext>
                      </a:extLst>
                    </p:cNvPr>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1700" b="1" i="0" u="none" strike="noStrike" kern="0" cap="none" spc="0" normalizeH="0" baseline="0" noProof="0" dirty="0">
                        <a:ln>
                          <a:noFill/>
                        </a:ln>
                        <a:solidFill>
                          <a:srgbClr val="8064A2"/>
                        </a:solidFill>
                        <a:effectLst/>
                        <a:uLnTx/>
                        <a:uFillTx/>
                        <a:latin typeface="Calibri"/>
                        <a:ea typeface="ＭＳ Ｐゴシック"/>
                        <a:cs typeface="+mn-cs"/>
                      </a:endParaRPr>
                    </a:p>
                  </p:txBody>
                </p:sp>
                <p:grpSp>
                  <p:nvGrpSpPr>
                    <p:cNvPr id="152" name="グループ化 151">
                      <a:extLst>
                        <a:ext uri="{FF2B5EF4-FFF2-40B4-BE49-F238E27FC236}">
                          <a16:creationId xmlns:a16="http://schemas.microsoft.com/office/drawing/2014/main" id="{655BC455-8E5F-69E6-6322-3FDFF587E28D}"/>
                        </a:ext>
                      </a:extLst>
                    </p:cNvPr>
                    <p:cNvGrpSpPr/>
                    <p:nvPr/>
                  </p:nvGrpSpPr>
                  <p:grpSpPr>
                    <a:xfrm>
                      <a:off x="32021585" y="3331392"/>
                      <a:ext cx="3691734" cy="292937"/>
                      <a:chOff x="31792985" y="3331392"/>
                      <a:chExt cx="3691734" cy="292937"/>
                    </a:xfrm>
                  </p:grpSpPr>
                  <p:sp>
                    <p:nvSpPr>
                      <p:cNvPr id="162" name="フリーフォーム 180">
                        <a:extLst>
                          <a:ext uri="{FF2B5EF4-FFF2-40B4-BE49-F238E27FC236}">
                            <a16:creationId xmlns:a16="http://schemas.microsoft.com/office/drawing/2014/main" id="{ABFAB626-C243-4221-477F-272A01B3057F}"/>
                          </a:ext>
                        </a:extLst>
                      </p:cNvPr>
                      <p:cNvSpPr/>
                      <p:nvPr/>
                    </p:nvSpPr>
                    <p:spPr>
                      <a:xfrm>
                        <a:off x="31792985" y="3476729"/>
                        <a:ext cx="3691734" cy="880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9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163" name="角丸四角形 181">
                        <a:extLst>
                          <a:ext uri="{FF2B5EF4-FFF2-40B4-BE49-F238E27FC236}">
                            <a16:creationId xmlns:a16="http://schemas.microsoft.com/office/drawing/2014/main" id="{4DC4FF6F-D6E1-94E2-D239-B908A1F44B5F}"/>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5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nvGrpSpPr>
                    <p:cNvPr id="153" name="グループ化 152">
                      <a:extLst>
                        <a:ext uri="{FF2B5EF4-FFF2-40B4-BE49-F238E27FC236}">
                          <a16:creationId xmlns:a16="http://schemas.microsoft.com/office/drawing/2014/main" id="{EE209A6D-3B01-A848-FFB1-F3773481C2B9}"/>
                        </a:ext>
                      </a:extLst>
                    </p:cNvPr>
                    <p:cNvGrpSpPr/>
                    <p:nvPr/>
                  </p:nvGrpSpPr>
                  <p:grpSpPr>
                    <a:xfrm>
                      <a:off x="32021585" y="3653970"/>
                      <a:ext cx="3691734" cy="292936"/>
                      <a:chOff x="31792985" y="3331392"/>
                      <a:chExt cx="3691734" cy="292936"/>
                    </a:xfrm>
                  </p:grpSpPr>
                  <p:sp>
                    <p:nvSpPr>
                      <p:cNvPr id="160" name="フリーフォーム 178">
                        <a:extLst>
                          <a:ext uri="{FF2B5EF4-FFF2-40B4-BE49-F238E27FC236}">
                            <a16:creationId xmlns:a16="http://schemas.microsoft.com/office/drawing/2014/main" id="{B61C8332-1FC5-6BF2-BEE6-9CC6545F7DA3}"/>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9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161" name="角丸四角形 179">
                        <a:extLst>
                          <a:ext uri="{FF2B5EF4-FFF2-40B4-BE49-F238E27FC236}">
                            <a16:creationId xmlns:a16="http://schemas.microsoft.com/office/drawing/2014/main" id="{5B638A60-E176-04F4-56FE-5AC7E44C078E}"/>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5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nvGrpSpPr>
                    <p:cNvPr id="154" name="グループ化 153">
                      <a:extLst>
                        <a:ext uri="{FF2B5EF4-FFF2-40B4-BE49-F238E27FC236}">
                          <a16:creationId xmlns:a16="http://schemas.microsoft.com/office/drawing/2014/main" id="{B70B3AF9-96F1-FD55-04D7-F60CDC1BCD36}"/>
                        </a:ext>
                      </a:extLst>
                    </p:cNvPr>
                    <p:cNvGrpSpPr/>
                    <p:nvPr/>
                  </p:nvGrpSpPr>
                  <p:grpSpPr>
                    <a:xfrm>
                      <a:off x="32021585" y="3976548"/>
                      <a:ext cx="3691734" cy="292936"/>
                      <a:chOff x="31792985" y="3331392"/>
                      <a:chExt cx="3691734" cy="292936"/>
                    </a:xfrm>
                  </p:grpSpPr>
                  <p:sp>
                    <p:nvSpPr>
                      <p:cNvPr id="158" name="フリーフォーム 176">
                        <a:extLst>
                          <a:ext uri="{FF2B5EF4-FFF2-40B4-BE49-F238E27FC236}">
                            <a16:creationId xmlns:a16="http://schemas.microsoft.com/office/drawing/2014/main" id="{55E1A6B4-7BA6-54A2-6D93-980636C6BD92}"/>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9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159" name="角丸四角形 177">
                        <a:extLst>
                          <a:ext uri="{FF2B5EF4-FFF2-40B4-BE49-F238E27FC236}">
                            <a16:creationId xmlns:a16="http://schemas.microsoft.com/office/drawing/2014/main" id="{F370CD9D-DFB8-7D77-6769-2ECDE255AD67}"/>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5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sp>
                  <p:nvSpPr>
                    <p:cNvPr id="156" name="フリーフォーム 174">
                      <a:extLst>
                        <a:ext uri="{FF2B5EF4-FFF2-40B4-BE49-F238E27FC236}">
                          <a16:creationId xmlns:a16="http://schemas.microsoft.com/office/drawing/2014/main" id="{56120A94-933F-20B6-2F84-8D062FA73986}"/>
                        </a:ext>
                      </a:extLst>
                    </p:cNvPr>
                    <p:cNvSpPr/>
                    <p:nvPr/>
                  </p:nvSpPr>
                  <p:spPr>
                    <a:xfrm>
                      <a:off x="32021585" y="4444461"/>
                      <a:ext cx="3691734" cy="8099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9000" b="0" i="0" u="none" strike="noStrike" kern="0" cap="none" spc="0" normalizeH="0" baseline="0" noProof="0" dirty="0">
                        <a:ln>
                          <a:noFill/>
                        </a:ln>
                        <a:solidFill>
                          <a:prstClr val="white"/>
                        </a:solidFill>
                        <a:effectLst/>
                        <a:uLnTx/>
                        <a:uFillTx/>
                        <a:latin typeface="Calibri"/>
                        <a:ea typeface="ＭＳ Ｐゴシック"/>
                        <a:cs typeface="+mn-cs"/>
                      </a:endParaRPr>
                    </a:p>
                  </p:txBody>
                </p:sp>
              </p:grpSp>
              <p:sp>
                <p:nvSpPr>
                  <p:cNvPr id="150" name="角丸四角形 168">
                    <a:extLst>
                      <a:ext uri="{FF2B5EF4-FFF2-40B4-BE49-F238E27FC236}">
                        <a16:creationId xmlns:a16="http://schemas.microsoft.com/office/drawing/2014/main" id="{67003960-8F9A-1C0C-5CEC-50D379534DF8}"/>
                      </a:ext>
                    </a:extLst>
                  </p:cNvPr>
                  <p:cNvSpPr/>
                  <p:nvPr/>
                </p:nvSpPr>
                <p:spPr>
                  <a:xfrm>
                    <a:off x="35308443" y="2656116"/>
                    <a:ext cx="720079" cy="106162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matrix</a:t>
                    </a:r>
                    <a:endParaRPr kumimoji="0" lang="ja-JP" altLang="en-US" sz="15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sp>
              <p:nvSpPr>
                <p:cNvPr id="137" name="二等辺三角形 136">
                  <a:extLst>
                    <a:ext uri="{FF2B5EF4-FFF2-40B4-BE49-F238E27FC236}">
                      <a16:creationId xmlns:a16="http://schemas.microsoft.com/office/drawing/2014/main" id="{D763E9A5-A721-9B48-068B-B9CF3A331F98}"/>
                    </a:ext>
                  </a:extLst>
                </p:cNvPr>
                <p:cNvSpPr/>
                <p:nvPr/>
              </p:nvSpPr>
              <p:spPr>
                <a:xfrm>
                  <a:off x="5196535"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38" name="二等辺三角形 137">
                  <a:extLst>
                    <a:ext uri="{FF2B5EF4-FFF2-40B4-BE49-F238E27FC236}">
                      <a16:creationId xmlns:a16="http://schemas.microsoft.com/office/drawing/2014/main" id="{BFF565F8-4DC9-B152-9DC5-FE67358277FC}"/>
                    </a:ext>
                  </a:extLst>
                </p:cNvPr>
                <p:cNvSpPr/>
                <p:nvPr/>
              </p:nvSpPr>
              <p:spPr>
                <a:xfrm>
                  <a:off x="5364088"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39" name="二等辺三角形 138">
                  <a:extLst>
                    <a:ext uri="{FF2B5EF4-FFF2-40B4-BE49-F238E27FC236}">
                      <a16:creationId xmlns:a16="http://schemas.microsoft.com/office/drawing/2014/main" id="{EF487499-7B26-65A1-5A15-FCDAAA821F18}"/>
                    </a:ext>
                  </a:extLst>
                </p:cNvPr>
                <p:cNvSpPr/>
                <p:nvPr/>
              </p:nvSpPr>
              <p:spPr>
                <a:xfrm>
                  <a:off x="5517361" y="2004569"/>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0" name="二等辺三角形 139">
                  <a:extLst>
                    <a:ext uri="{FF2B5EF4-FFF2-40B4-BE49-F238E27FC236}">
                      <a16:creationId xmlns:a16="http://schemas.microsoft.com/office/drawing/2014/main" id="{634EE299-A7DA-8739-9662-488F5B727CBC}"/>
                    </a:ext>
                  </a:extLst>
                </p:cNvPr>
                <p:cNvSpPr/>
                <p:nvPr/>
              </p:nvSpPr>
              <p:spPr>
                <a:xfrm>
                  <a:off x="5201510"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1" name="二等辺三角形 140">
                  <a:extLst>
                    <a:ext uri="{FF2B5EF4-FFF2-40B4-BE49-F238E27FC236}">
                      <a16:creationId xmlns:a16="http://schemas.microsoft.com/office/drawing/2014/main" id="{1A9662B4-AB11-F611-D7D4-99E725137A39}"/>
                    </a:ext>
                  </a:extLst>
                </p:cNvPr>
                <p:cNvSpPr/>
                <p:nvPr/>
              </p:nvSpPr>
              <p:spPr>
                <a:xfrm>
                  <a:off x="5369063"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2" name="二等辺三角形 141">
                  <a:extLst>
                    <a:ext uri="{FF2B5EF4-FFF2-40B4-BE49-F238E27FC236}">
                      <a16:creationId xmlns:a16="http://schemas.microsoft.com/office/drawing/2014/main" id="{C54635B5-8655-F6FD-0A7B-EB090767B9A2}"/>
                    </a:ext>
                  </a:extLst>
                </p:cNvPr>
                <p:cNvSpPr/>
                <p:nvPr/>
              </p:nvSpPr>
              <p:spPr>
                <a:xfrm>
                  <a:off x="5522336" y="218269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3" name="二等辺三角形 142">
                  <a:extLst>
                    <a:ext uri="{FF2B5EF4-FFF2-40B4-BE49-F238E27FC236}">
                      <a16:creationId xmlns:a16="http://schemas.microsoft.com/office/drawing/2014/main" id="{570EE406-3BA1-2F92-E3E3-C2BA232DFBE9}"/>
                    </a:ext>
                  </a:extLst>
                </p:cNvPr>
                <p:cNvSpPr/>
                <p:nvPr/>
              </p:nvSpPr>
              <p:spPr>
                <a:xfrm>
                  <a:off x="5200941"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4" name="二等辺三角形 143">
                  <a:extLst>
                    <a:ext uri="{FF2B5EF4-FFF2-40B4-BE49-F238E27FC236}">
                      <a16:creationId xmlns:a16="http://schemas.microsoft.com/office/drawing/2014/main" id="{F140FA91-47B8-D5C9-ADFA-4475CDF02C0A}"/>
                    </a:ext>
                  </a:extLst>
                </p:cNvPr>
                <p:cNvSpPr/>
                <p:nvPr/>
              </p:nvSpPr>
              <p:spPr>
                <a:xfrm>
                  <a:off x="5368494"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5" name="二等辺三角形 144">
                  <a:extLst>
                    <a:ext uri="{FF2B5EF4-FFF2-40B4-BE49-F238E27FC236}">
                      <a16:creationId xmlns:a16="http://schemas.microsoft.com/office/drawing/2014/main" id="{B2DD5477-F3C1-77AE-46F6-3AB67356963D}"/>
                    </a:ext>
                  </a:extLst>
                </p:cNvPr>
                <p:cNvSpPr/>
                <p:nvPr/>
              </p:nvSpPr>
              <p:spPr>
                <a:xfrm>
                  <a:off x="5521767" y="236584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6" name="二等辺三角形 145">
                  <a:extLst>
                    <a:ext uri="{FF2B5EF4-FFF2-40B4-BE49-F238E27FC236}">
                      <a16:creationId xmlns:a16="http://schemas.microsoft.com/office/drawing/2014/main" id="{90A1AD8C-BF18-4219-FEBB-F9B0E29F94A4}"/>
                    </a:ext>
                  </a:extLst>
                </p:cNvPr>
                <p:cNvSpPr/>
                <p:nvPr/>
              </p:nvSpPr>
              <p:spPr>
                <a:xfrm>
                  <a:off x="5205916"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7" name="二等辺三角形 146">
                  <a:extLst>
                    <a:ext uri="{FF2B5EF4-FFF2-40B4-BE49-F238E27FC236}">
                      <a16:creationId xmlns:a16="http://schemas.microsoft.com/office/drawing/2014/main" id="{3A87CF8B-258B-80FB-9B9C-AA3B57A7ED6B}"/>
                    </a:ext>
                  </a:extLst>
                </p:cNvPr>
                <p:cNvSpPr/>
                <p:nvPr/>
              </p:nvSpPr>
              <p:spPr>
                <a:xfrm>
                  <a:off x="5373469"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8" name="二等辺三角形 147">
                  <a:extLst>
                    <a:ext uri="{FF2B5EF4-FFF2-40B4-BE49-F238E27FC236}">
                      <a16:creationId xmlns:a16="http://schemas.microsoft.com/office/drawing/2014/main" id="{3EEECD4C-2C1E-D6BD-8946-5DDE4C537E06}"/>
                    </a:ext>
                  </a:extLst>
                </p:cNvPr>
                <p:cNvSpPr/>
                <p:nvPr/>
              </p:nvSpPr>
              <p:spPr>
                <a:xfrm>
                  <a:off x="5526742" y="254396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grpSp>
          <p:sp>
            <p:nvSpPr>
              <p:cNvPr id="21" name="フリーフォーム: 図形 20">
                <a:extLst>
                  <a:ext uri="{FF2B5EF4-FFF2-40B4-BE49-F238E27FC236}">
                    <a16:creationId xmlns:a16="http://schemas.microsoft.com/office/drawing/2014/main" id="{EF351154-30C3-F13B-65BA-7438D464D698}"/>
                  </a:ext>
                </a:extLst>
              </p:cNvPr>
              <p:cNvSpPr/>
              <p:nvPr/>
            </p:nvSpPr>
            <p:spPr>
              <a:xfrm>
                <a:off x="8370962" y="6244036"/>
                <a:ext cx="0" cy="316523"/>
              </a:xfrm>
              <a:custGeom>
                <a:avLst/>
                <a:gdLst>
                  <a:gd name="connsiteX0" fmla="*/ 0 w 0"/>
                  <a:gd name="connsiteY0" fmla="*/ 0 h 316523"/>
                  <a:gd name="connsiteX1" fmla="*/ 0 w 0"/>
                  <a:gd name="connsiteY1" fmla="*/ 316523 h 316523"/>
                </a:gdLst>
                <a:ahLst/>
                <a:cxnLst>
                  <a:cxn ang="0">
                    <a:pos x="connsiteX0" y="connsiteY0"/>
                  </a:cxn>
                  <a:cxn ang="0">
                    <a:pos x="connsiteX1" y="connsiteY1"/>
                  </a:cxn>
                </a:cxnLst>
                <a:rect l="l" t="t" r="r" b="b"/>
                <a:pathLst>
                  <a:path h="316523">
                    <a:moveTo>
                      <a:pt x="0" y="0"/>
                    </a:moveTo>
                    <a:lnTo>
                      <a:pt x="0" y="316523"/>
                    </a:lnTo>
                  </a:path>
                </a:pathLst>
              </a:custGeom>
              <a:noFill/>
              <a:ln w="38100">
                <a:solidFill>
                  <a:schemeClr val="bg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29" name="角丸四角形 28">
                <a:extLst>
                  <a:ext uri="{FF2B5EF4-FFF2-40B4-BE49-F238E27FC236}">
                    <a16:creationId xmlns:a16="http://schemas.microsoft.com/office/drawing/2014/main" id="{8DD011D8-0391-4D40-8837-D1C73998F807}"/>
                  </a:ext>
                </a:extLst>
              </p:cNvPr>
              <p:cNvSpPr/>
              <p:nvPr/>
            </p:nvSpPr>
            <p:spPr>
              <a:xfrm>
                <a:off x="7818782" y="6464110"/>
                <a:ext cx="479765" cy="302385"/>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Internal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EV</a:t>
                </a:r>
                <a:endParaRPr kumimoji="1" lang="ja-JP" altLang="en-US" sz="105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33" name="正方形/長方形 132">
                <a:extLst>
                  <a:ext uri="{FF2B5EF4-FFF2-40B4-BE49-F238E27FC236}">
                    <a16:creationId xmlns:a16="http://schemas.microsoft.com/office/drawing/2014/main" id="{8DD5F3B1-513C-3CA1-7D3F-014ABC715B62}"/>
                  </a:ext>
                </a:extLst>
              </p:cNvPr>
              <p:cNvSpPr/>
              <p:nvPr/>
            </p:nvSpPr>
            <p:spPr>
              <a:xfrm>
                <a:off x="9478182" y="6176944"/>
                <a:ext cx="1312902" cy="353971"/>
              </a:xfrm>
              <a:prstGeom prst="rect">
                <a:avLst/>
              </a:prstGeom>
            </p:spPr>
            <p:txBody>
              <a:bodyPr wrap="square" lIns="137187" tIns="68594" rIns="137187" bIns="68594">
                <a:spAutoFit/>
              </a:bodyPr>
              <a:lstStyle/>
              <a:p>
                <a:pPr marL="0" marR="0" lvl="0" indent="0" algn="r" defTabSz="768288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BA8CDC"/>
                    </a:solidFill>
                    <a:effectLst/>
                    <a:uLnTx/>
                    <a:uFillTx/>
                    <a:latin typeface="Calibri"/>
                    <a:ea typeface="ＭＳ Ｐゴシック"/>
                    <a:cs typeface="+mn-cs"/>
                  </a:rPr>
                  <a:t>Frame(0)</a:t>
                </a:r>
                <a:endParaRPr kumimoji="1" lang="ja-JP" altLang="en-US" sz="1400" b="1" i="0" u="none" strike="noStrike" kern="1200" cap="none" spc="0" normalizeH="0" baseline="0" noProof="0" dirty="0">
                  <a:ln>
                    <a:noFill/>
                  </a:ln>
                  <a:solidFill>
                    <a:srgbClr val="BA8CDC"/>
                  </a:solidFill>
                  <a:effectLst/>
                  <a:uLnTx/>
                  <a:uFillTx/>
                  <a:latin typeface="Calibri"/>
                  <a:ea typeface="ＭＳ Ｐゴシック"/>
                  <a:cs typeface="+mn-cs"/>
                </a:endParaRPr>
              </a:p>
            </p:txBody>
          </p:sp>
        </p:grpSp>
        <p:sp>
          <p:nvSpPr>
            <p:cNvPr id="2" name="正方形/長方形 1">
              <a:extLst>
                <a:ext uri="{FF2B5EF4-FFF2-40B4-BE49-F238E27FC236}">
                  <a16:creationId xmlns:a16="http://schemas.microsoft.com/office/drawing/2014/main" id="{EA879E26-22A0-7E84-C3B3-20C0746E120C}"/>
                </a:ext>
              </a:extLst>
            </p:cNvPr>
            <p:cNvSpPr/>
            <p:nvPr/>
          </p:nvSpPr>
          <p:spPr>
            <a:xfrm>
              <a:off x="10697721" y="7099572"/>
              <a:ext cx="985609" cy="216029"/>
            </a:xfrm>
            <a:prstGeom prst="rect">
              <a:avLst/>
            </a:prstGeom>
            <a:solidFill>
              <a:schemeClr val="bg1"/>
            </a:solidFill>
            <a:ln w="76200">
              <a:no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sp>
        <p:nvSpPr>
          <p:cNvPr id="24" name="正方形/長方形 23">
            <a:extLst>
              <a:ext uri="{FF2B5EF4-FFF2-40B4-BE49-F238E27FC236}">
                <a16:creationId xmlns:a16="http://schemas.microsoft.com/office/drawing/2014/main" id="{61D45A0C-7375-4178-F429-E5BF91DB1BFD}"/>
              </a:ext>
            </a:extLst>
          </p:cNvPr>
          <p:cNvSpPr/>
          <p:nvPr/>
        </p:nvSpPr>
        <p:spPr>
          <a:xfrm>
            <a:off x="6425829" y="5655500"/>
            <a:ext cx="5329509" cy="1660100"/>
          </a:xfrm>
          <a:prstGeom prst="rect">
            <a:avLst/>
          </a:prstGeom>
          <a:solidFill>
            <a:schemeClr val="bg1">
              <a:alpha val="80000"/>
            </a:schemeClr>
          </a:solidFill>
          <a:ln w="76200">
            <a:no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7" name="正方形/長方形 26">
            <a:extLst>
              <a:ext uri="{FF2B5EF4-FFF2-40B4-BE49-F238E27FC236}">
                <a16:creationId xmlns:a16="http://schemas.microsoft.com/office/drawing/2014/main" id="{32E45D41-681C-2191-C109-D3CBF5217452}"/>
              </a:ext>
            </a:extLst>
          </p:cNvPr>
          <p:cNvSpPr/>
          <p:nvPr/>
        </p:nvSpPr>
        <p:spPr>
          <a:xfrm>
            <a:off x="1916294" y="2609668"/>
            <a:ext cx="6022620" cy="3045831"/>
          </a:xfrm>
          <a:prstGeom prst="rect">
            <a:avLst/>
          </a:prstGeom>
          <a:solidFill>
            <a:schemeClr val="bg1">
              <a:alpha val="80000"/>
            </a:schemeClr>
          </a:solidFill>
          <a:ln w="76200">
            <a:no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4" name="フリーフォーム: 図形 13">
            <a:extLst>
              <a:ext uri="{FF2B5EF4-FFF2-40B4-BE49-F238E27FC236}">
                <a16:creationId xmlns:a16="http://schemas.microsoft.com/office/drawing/2014/main" id="{4FF6CA23-DF26-E3E6-78BB-F888F45E6967}"/>
              </a:ext>
            </a:extLst>
          </p:cNvPr>
          <p:cNvSpPr/>
          <p:nvPr/>
        </p:nvSpPr>
        <p:spPr>
          <a:xfrm>
            <a:off x="2089371" y="3069771"/>
            <a:ext cx="448943" cy="4376058"/>
          </a:xfrm>
          <a:custGeom>
            <a:avLst/>
            <a:gdLst>
              <a:gd name="connsiteX0" fmla="*/ 0 w 400050"/>
              <a:gd name="connsiteY0" fmla="*/ 4376058 h 4376058"/>
              <a:gd name="connsiteX1" fmla="*/ 0 w 400050"/>
              <a:gd name="connsiteY1" fmla="*/ 0 h 4376058"/>
              <a:gd name="connsiteX2" fmla="*/ 400050 w 400050"/>
              <a:gd name="connsiteY2" fmla="*/ 0 h 4376058"/>
            </a:gdLst>
            <a:ahLst/>
            <a:cxnLst>
              <a:cxn ang="0">
                <a:pos x="connsiteX0" y="connsiteY0"/>
              </a:cxn>
              <a:cxn ang="0">
                <a:pos x="connsiteX1" y="connsiteY1"/>
              </a:cxn>
              <a:cxn ang="0">
                <a:pos x="connsiteX2" y="connsiteY2"/>
              </a:cxn>
            </a:cxnLst>
            <a:rect l="l" t="t" r="r" b="b"/>
            <a:pathLst>
              <a:path w="400050" h="4376058">
                <a:moveTo>
                  <a:pt x="0" y="4376058"/>
                </a:moveTo>
                <a:lnTo>
                  <a:pt x="0" y="0"/>
                </a:lnTo>
                <a:lnTo>
                  <a:pt x="400050" y="0"/>
                </a:lnTo>
              </a:path>
            </a:pathLst>
          </a:custGeom>
          <a:noFill/>
          <a:ln w="76200">
            <a:solidFill>
              <a:srgbClr val="00B0F0"/>
            </a:solid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3" name="フリーフォーム: 図形 12">
            <a:extLst>
              <a:ext uri="{FF2B5EF4-FFF2-40B4-BE49-F238E27FC236}">
                <a16:creationId xmlns:a16="http://schemas.microsoft.com/office/drawing/2014/main" id="{FC18C03E-3907-42CD-5842-BDD68A48D701}"/>
              </a:ext>
            </a:extLst>
          </p:cNvPr>
          <p:cNvSpPr/>
          <p:nvPr/>
        </p:nvSpPr>
        <p:spPr>
          <a:xfrm>
            <a:off x="2089371" y="7160079"/>
            <a:ext cx="9046715" cy="244928"/>
          </a:xfrm>
          <a:custGeom>
            <a:avLst/>
            <a:gdLst>
              <a:gd name="connsiteX0" fmla="*/ 8213271 w 8629650"/>
              <a:gd name="connsiteY0" fmla="*/ 0 h 342900"/>
              <a:gd name="connsiteX1" fmla="*/ 8629650 w 8629650"/>
              <a:gd name="connsiteY1" fmla="*/ 0 h 342900"/>
              <a:gd name="connsiteX2" fmla="*/ 8629650 w 8629650"/>
              <a:gd name="connsiteY2" fmla="*/ 342900 h 342900"/>
              <a:gd name="connsiteX3" fmla="*/ 0 w 8629650"/>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8629650" h="342900">
                <a:moveTo>
                  <a:pt x="8213271" y="0"/>
                </a:moveTo>
                <a:lnTo>
                  <a:pt x="8629650" y="0"/>
                </a:lnTo>
                <a:lnTo>
                  <a:pt x="8629650" y="342900"/>
                </a:lnTo>
                <a:lnTo>
                  <a:pt x="0" y="342900"/>
                </a:lnTo>
              </a:path>
            </a:pathLst>
          </a:custGeom>
          <a:noFill/>
          <a:ln w="76200">
            <a:solidFill>
              <a:srgbClr val="00B0F0"/>
            </a:solidFill>
            <a:headEnd type="none" w="med" len="med"/>
            <a:tailEnd type="non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0" name="フリーフォーム: 図形 19">
            <a:extLst>
              <a:ext uri="{FF2B5EF4-FFF2-40B4-BE49-F238E27FC236}">
                <a16:creationId xmlns:a16="http://schemas.microsoft.com/office/drawing/2014/main" id="{4FC92928-1FB5-EA0C-91C5-57649AB88F01}"/>
              </a:ext>
            </a:extLst>
          </p:cNvPr>
          <p:cNvSpPr/>
          <p:nvPr/>
        </p:nvSpPr>
        <p:spPr>
          <a:xfrm>
            <a:off x="8352063" y="6417129"/>
            <a:ext cx="1206209" cy="742950"/>
          </a:xfrm>
          <a:custGeom>
            <a:avLst/>
            <a:gdLst>
              <a:gd name="connsiteX0" fmla="*/ 0 w 514350"/>
              <a:gd name="connsiteY0" fmla="*/ 0 h 742950"/>
              <a:gd name="connsiteX1" fmla="*/ 0 w 514350"/>
              <a:gd name="connsiteY1" fmla="*/ 742950 h 742950"/>
              <a:gd name="connsiteX2" fmla="*/ 514350 w 514350"/>
              <a:gd name="connsiteY2" fmla="*/ 742950 h 742950"/>
            </a:gdLst>
            <a:ahLst/>
            <a:cxnLst>
              <a:cxn ang="0">
                <a:pos x="connsiteX0" y="connsiteY0"/>
              </a:cxn>
              <a:cxn ang="0">
                <a:pos x="connsiteX1" y="connsiteY1"/>
              </a:cxn>
              <a:cxn ang="0">
                <a:pos x="connsiteX2" y="connsiteY2"/>
              </a:cxn>
            </a:cxnLst>
            <a:rect l="l" t="t" r="r" b="b"/>
            <a:pathLst>
              <a:path w="514350" h="742950">
                <a:moveTo>
                  <a:pt x="0" y="0"/>
                </a:moveTo>
                <a:lnTo>
                  <a:pt x="0" y="742950"/>
                </a:lnTo>
                <a:lnTo>
                  <a:pt x="514350" y="742950"/>
                </a:lnTo>
              </a:path>
            </a:pathLst>
          </a:custGeom>
          <a:noFill/>
          <a:ln w="76200">
            <a:solidFill>
              <a:srgbClr val="00B0F0"/>
            </a:solid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pic>
        <p:nvPicPr>
          <p:cNvPr id="25" name="Picture 4">
            <a:extLst>
              <a:ext uri="{FF2B5EF4-FFF2-40B4-BE49-F238E27FC236}">
                <a16:creationId xmlns:a16="http://schemas.microsoft.com/office/drawing/2014/main" id="{564C30F9-7A44-5B1F-50AB-14CCF5AE2A4B}"/>
              </a:ext>
            </a:extLst>
          </p:cNvPr>
          <p:cNvPicPr>
            <a:picLocks noChangeAspect="1" noChangeArrowheads="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8021291" y="5731420"/>
            <a:ext cx="574385" cy="57173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6" name="角丸四角形 175">
            <a:extLst>
              <a:ext uri="{FF2B5EF4-FFF2-40B4-BE49-F238E27FC236}">
                <a16:creationId xmlns:a16="http://schemas.microsoft.com/office/drawing/2014/main" id="{19059AED-A0D4-BA15-6525-1C148BEAE3D5}"/>
              </a:ext>
            </a:extLst>
          </p:cNvPr>
          <p:cNvSpPr/>
          <p:nvPr/>
        </p:nvSpPr>
        <p:spPr>
          <a:xfrm>
            <a:off x="9868808" y="7047843"/>
            <a:ext cx="518378" cy="205072"/>
          </a:xfrm>
          <a:prstGeom prst="roundRect">
            <a:avLst/>
          </a:prstGeom>
          <a:solidFill>
            <a:srgbClr val="00B0F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1" i="0" u="none" strike="noStrike" kern="0" cap="none" spc="0" normalizeH="0" baseline="0" noProof="0" dirty="0">
                <a:ln>
                  <a:noFill/>
                </a:ln>
                <a:solidFill>
                  <a:sysClr val="window" lastClr="FFFFFF"/>
                </a:solidFill>
                <a:effectLst/>
                <a:uLnTx/>
                <a:uFillTx/>
                <a:latin typeface="Calibri"/>
                <a:ea typeface="ＭＳ Ｐゴシック"/>
                <a:cs typeface="+mn-cs"/>
              </a:rPr>
              <a:t>LO</a:t>
            </a:r>
            <a:endParaRPr kumimoji="0" lang="ja-JP" altLang="en-US" sz="1100" b="1"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sp>
        <p:nvSpPr>
          <p:cNvPr id="29" name="四角形: 角を丸くする 28">
            <a:extLst>
              <a:ext uri="{FF2B5EF4-FFF2-40B4-BE49-F238E27FC236}">
                <a16:creationId xmlns:a16="http://schemas.microsoft.com/office/drawing/2014/main" id="{56207615-7D51-37C5-211B-3BA88063C4AE}"/>
              </a:ext>
            </a:extLst>
          </p:cNvPr>
          <p:cNvSpPr/>
          <p:nvPr/>
        </p:nvSpPr>
        <p:spPr>
          <a:xfrm>
            <a:off x="3818466" y="4751817"/>
            <a:ext cx="3574254" cy="1403346"/>
          </a:xfrm>
          <a:custGeom>
            <a:avLst/>
            <a:gdLst>
              <a:gd name="connsiteX0" fmla="*/ 0 w 3347269"/>
              <a:gd name="connsiteY0" fmla="*/ 106374 h 1403346"/>
              <a:gd name="connsiteX1" fmla="*/ 106374 w 3347269"/>
              <a:gd name="connsiteY1" fmla="*/ 0 h 1403346"/>
              <a:gd name="connsiteX2" fmla="*/ 3240895 w 3347269"/>
              <a:gd name="connsiteY2" fmla="*/ 0 h 1403346"/>
              <a:gd name="connsiteX3" fmla="*/ 3347269 w 3347269"/>
              <a:gd name="connsiteY3" fmla="*/ 106374 h 1403346"/>
              <a:gd name="connsiteX4" fmla="*/ 3347269 w 3347269"/>
              <a:gd name="connsiteY4" fmla="*/ 1296972 h 1403346"/>
              <a:gd name="connsiteX5" fmla="*/ 3240895 w 3347269"/>
              <a:gd name="connsiteY5" fmla="*/ 1403346 h 1403346"/>
              <a:gd name="connsiteX6" fmla="*/ 106374 w 3347269"/>
              <a:gd name="connsiteY6" fmla="*/ 1403346 h 1403346"/>
              <a:gd name="connsiteX7" fmla="*/ 0 w 3347269"/>
              <a:gd name="connsiteY7" fmla="*/ 1296972 h 1403346"/>
              <a:gd name="connsiteX8" fmla="*/ 0 w 3347269"/>
              <a:gd name="connsiteY8" fmla="*/ 106374 h 1403346"/>
              <a:gd name="connsiteX0" fmla="*/ 0 w 3347269"/>
              <a:gd name="connsiteY0" fmla="*/ 106374 h 1403346"/>
              <a:gd name="connsiteX1" fmla="*/ 106374 w 3347269"/>
              <a:gd name="connsiteY1" fmla="*/ 0 h 1403346"/>
              <a:gd name="connsiteX2" fmla="*/ 3240895 w 3347269"/>
              <a:gd name="connsiteY2" fmla="*/ 0 h 1403346"/>
              <a:gd name="connsiteX3" fmla="*/ 3347269 w 3347269"/>
              <a:gd name="connsiteY3" fmla="*/ 106374 h 1403346"/>
              <a:gd name="connsiteX4" fmla="*/ 3347269 w 3347269"/>
              <a:gd name="connsiteY4" fmla="*/ 1296972 h 1403346"/>
              <a:gd name="connsiteX5" fmla="*/ 3240895 w 3347269"/>
              <a:gd name="connsiteY5" fmla="*/ 1403346 h 1403346"/>
              <a:gd name="connsiteX6" fmla="*/ 106374 w 3347269"/>
              <a:gd name="connsiteY6" fmla="*/ 1403346 h 1403346"/>
              <a:gd name="connsiteX7" fmla="*/ 0 w 3347269"/>
              <a:gd name="connsiteY7" fmla="*/ 1296972 h 1403346"/>
              <a:gd name="connsiteX8" fmla="*/ 1616 w 3347269"/>
              <a:gd name="connsiteY8" fmla="*/ 565250 h 1403346"/>
              <a:gd name="connsiteX9" fmla="*/ 0 w 3347269"/>
              <a:gd name="connsiteY9" fmla="*/ 106374 h 1403346"/>
              <a:gd name="connsiteX0" fmla="*/ 8882 w 3356151"/>
              <a:gd name="connsiteY0" fmla="*/ 106374 h 1403346"/>
              <a:gd name="connsiteX1" fmla="*/ 115256 w 3356151"/>
              <a:gd name="connsiteY1" fmla="*/ 0 h 1403346"/>
              <a:gd name="connsiteX2" fmla="*/ 3249777 w 3356151"/>
              <a:gd name="connsiteY2" fmla="*/ 0 h 1403346"/>
              <a:gd name="connsiteX3" fmla="*/ 3356151 w 3356151"/>
              <a:gd name="connsiteY3" fmla="*/ 106374 h 1403346"/>
              <a:gd name="connsiteX4" fmla="*/ 3356151 w 3356151"/>
              <a:gd name="connsiteY4" fmla="*/ 1296972 h 1403346"/>
              <a:gd name="connsiteX5" fmla="*/ 3249777 w 3356151"/>
              <a:gd name="connsiteY5" fmla="*/ 1403346 h 1403346"/>
              <a:gd name="connsiteX6" fmla="*/ 115256 w 3356151"/>
              <a:gd name="connsiteY6" fmla="*/ 1403346 h 1403346"/>
              <a:gd name="connsiteX7" fmla="*/ 8882 w 3356151"/>
              <a:gd name="connsiteY7" fmla="*/ 1296972 h 1403346"/>
              <a:gd name="connsiteX8" fmla="*/ 6264 w 3356151"/>
              <a:gd name="connsiteY8" fmla="*/ 709183 h 1403346"/>
              <a:gd name="connsiteX9" fmla="*/ 10498 w 3356151"/>
              <a:gd name="connsiteY9" fmla="*/ 565250 h 1403346"/>
              <a:gd name="connsiteX10" fmla="*/ 8882 w 3356151"/>
              <a:gd name="connsiteY10" fmla="*/ 106374 h 1403346"/>
              <a:gd name="connsiteX0" fmla="*/ 12743 w 3360012"/>
              <a:gd name="connsiteY0" fmla="*/ 106374 h 1403346"/>
              <a:gd name="connsiteX1" fmla="*/ 119117 w 3360012"/>
              <a:gd name="connsiteY1" fmla="*/ 0 h 1403346"/>
              <a:gd name="connsiteX2" fmla="*/ 3253638 w 3360012"/>
              <a:gd name="connsiteY2" fmla="*/ 0 h 1403346"/>
              <a:gd name="connsiteX3" fmla="*/ 3360012 w 3360012"/>
              <a:gd name="connsiteY3" fmla="*/ 106374 h 1403346"/>
              <a:gd name="connsiteX4" fmla="*/ 3360012 w 3360012"/>
              <a:gd name="connsiteY4" fmla="*/ 1296972 h 1403346"/>
              <a:gd name="connsiteX5" fmla="*/ 3253638 w 3360012"/>
              <a:gd name="connsiteY5" fmla="*/ 1403346 h 1403346"/>
              <a:gd name="connsiteX6" fmla="*/ 119117 w 3360012"/>
              <a:gd name="connsiteY6" fmla="*/ 1403346 h 1403346"/>
              <a:gd name="connsiteX7" fmla="*/ 12743 w 3360012"/>
              <a:gd name="connsiteY7" fmla="*/ 1296972 h 1403346"/>
              <a:gd name="connsiteX8" fmla="*/ 1659 w 3360012"/>
              <a:gd name="connsiteY8" fmla="*/ 789616 h 1403346"/>
              <a:gd name="connsiteX9" fmla="*/ 10125 w 3360012"/>
              <a:gd name="connsiteY9" fmla="*/ 709183 h 1403346"/>
              <a:gd name="connsiteX10" fmla="*/ 14359 w 3360012"/>
              <a:gd name="connsiteY10" fmla="*/ 565250 h 1403346"/>
              <a:gd name="connsiteX11" fmla="*/ 12743 w 3360012"/>
              <a:gd name="connsiteY11" fmla="*/ 106374 h 1403346"/>
              <a:gd name="connsiteX0" fmla="*/ 227000 w 3574269"/>
              <a:gd name="connsiteY0" fmla="*/ 106374 h 1403346"/>
              <a:gd name="connsiteX1" fmla="*/ 333374 w 3574269"/>
              <a:gd name="connsiteY1" fmla="*/ 0 h 1403346"/>
              <a:gd name="connsiteX2" fmla="*/ 3467895 w 3574269"/>
              <a:gd name="connsiteY2" fmla="*/ 0 h 1403346"/>
              <a:gd name="connsiteX3" fmla="*/ 3574269 w 3574269"/>
              <a:gd name="connsiteY3" fmla="*/ 106374 h 1403346"/>
              <a:gd name="connsiteX4" fmla="*/ 3574269 w 3574269"/>
              <a:gd name="connsiteY4" fmla="*/ 1296972 h 1403346"/>
              <a:gd name="connsiteX5" fmla="*/ 3467895 w 3574269"/>
              <a:gd name="connsiteY5" fmla="*/ 1403346 h 1403346"/>
              <a:gd name="connsiteX6" fmla="*/ 333374 w 3574269"/>
              <a:gd name="connsiteY6" fmla="*/ 1403346 h 1403346"/>
              <a:gd name="connsiteX7" fmla="*/ 227000 w 3574269"/>
              <a:gd name="connsiteY7" fmla="*/ 1296972 h 1403346"/>
              <a:gd name="connsiteX8" fmla="*/ 215916 w 3574269"/>
              <a:gd name="connsiteY8" fmla="*/ 789616 h 1403346"/>
              <a:gd name="connsiteX9" fmla="*/ 15 w 3574269"/>
              <a:gd name="connsiteY9" fmla="*/ 713416 h 1403346"/>
              <a:gd name="connsiteX10" fmla="*/ 228616 w 3574269"/>
              <a:gd name="connsiteY10" fmla="*/ 565250 h 1403346"/>
              <a:gd name="connsiteX11" fmla="*/ 227000 w 3574269"/>
              <a:gd name="connsiteY11" fmla="*/ 106374 h 1403346"/>
              <a:gd name="connsiteX0" fmla="*/ 227010 w 3574279"/>
              <a:gd name="connsiteY0" fmla="*/ 106374 h 1403346"/>
              <a:gd name="connsiteX1" fmla="*/ 333384 w 3574279"/>
              <a:gd name="connsiteY1" fmla="*/ 0 h 1403346"/>
              <a:gd name="connsiteX2" fmla="*/ 3467905 w 3574279"/>
              <a:gd name="connsiteY2" fmla="*/ 0 h 1403346"/>
              <a:gd name="connsiteX3" fmla="*/ 3574279 w 3574279"/>
              <a:gd name="connsiteY3" fmla="*/ 106374 h 1403346"/>
              <a:gd name="connsiteX4" fmla="*/ 3574279 w 3574279"/>
              <a:gd name="connsiteY4" fmla="*/ 1296972 h 1403346"/>
              <a:gd name="connsiteX5" fmla="*/ 3467905 w 3574279"/>
              <a:gd name="connsiteY5" fmla="*/ 1403346 h 1403346"/>
              <a:gd name="connsiteX6" fmla="*/ 333384 w 3574279"/>
              <a:gd name="connsiteY6" fmla="*/ 1403346 h 1403346"/>
              <a:gd name="connsiteX7" fmla="*/ 227010 w 3574279"/>
              <a:gd name="connsiteY7" fmla="*/ 1296972 h 1403346"/>
              <a:gd name="connsiteX8" fmla="*/ 215926 w 3574279"/>
              <a:gd name="connsiteY8" fmla="*/ 789616 h 1403346"/>
              <a:gd name="connsiteX9" fmla="*/ 25 w 3574279"/>
              <a:gd name="connsiteY9" fmla="*/ 713416 h 1403346"/>
              <a:gd name="connsiteX10" fmla="*/ 228626 w 3574279"/>
              <a:gd name="connsiteY10" fmla="*/ 565250 h 1403346"/>
              <a:gd name="connsiteX11" fmla="*/ 227010 w 3574279"/>
              <a:gd name="connsiteY11" fmla="*/ 106374 h 1403346"/>
              <a:gd name="connsiteX0" fmla="*/ 227010 w 3574279"/>
              <a:gd name="connsiteY0" fmla="*/ 106374 h 1403346"/>
              <a:gd name="connsiteX1" fmla="*/ 333384 w 3574279"/>
              <a:gd name="connsiteY1" fmla="*/ 0 h 1403346"/>
              <a:gd name="connsiteX2" fmla="*/ 3467905 w 3574279"/>
              <a:gd name="connsiteY2" fmla="*/ 0 h 1403346"/>
              <a:gd name="connsiteX3" fmla="*/ 3574279 w 3574279"/>
              <a:gd name="connsiteY3" fmla="*/ 106374 h 1403346"/>
              <a:gd name="connsiteX4" fmla="*/ 3574279 w 3574279"/>
              <a:gd name="connsiteY4" fmla="*/ 1296972 h 1403346"/>
              <a:gd name="connsiteX5" fmla="*/ 3467905 w 3574279"/>
              <a:gd name="connsiteY5" fmla="*/ 1403346 h 1403346"/>
              <a:gd name="connsiteX6" fmla="*/ 333384 w 3574279"/>
              <a:gd name="connsiteY6" fmla="*/ 1403346 h 1403346"/>
              <a:gd name="connsiteX7" fmla="*/ 227010 w 3574279"/>
              <a:gd name="connsiteY7" fmla="*/ 1296972 h 1403346"/>
              <a:gd name="connsiteX8" fmla="*/ 220159 w 3574279"/>
              <a:gd name="connsiteY8" fmla="*/ 789616 h 1403346"/>
              <a:gd name="connsiteX9" fmla="*/ 25 w 3574279"/>
              <a:gd name="connsiteY9" fmla="*/ 713416 h 1403346"/>
              <a:gd name="connsiteX10" fmla="*/ 228626 w 3574279"/>
              <a:gd name="connsiteY10" fmla="*/ 565250 h 1403346"/>
              <a:gd name="connsiteX11" fmla="*/ 227010 w 3574279"/>
              <a:gd name="connsiteY11" fmla="*/ 106374 h 1403346"/>
              <a:gd name="connsiteX0" fmla="*/ 227010 w 3574279"/>
              <a:gd name="connsiteY0" fmla="*/ 106374 h 1403346"/>
              <a:gd name="connsiteX1" fmla="*/ 333384 w 3574279"/>
              <a:gd name="connsiteY1" fmla="*/ 0 h 1403346"/>
              <a:gd name="connsiteX2" fmla="*/ 3467905 w 3574279"/>
              <a:gd name="connsiteY2" fmla="*/ 0 h 1403346"/>
              <a:gd name="connsiteX3" fmla="*/ 3574279 w 3574279"/>
              <a:gd name="connsiteY3" fmla="*/ 106374 h 1403346"/>
              <a:gd name="connsiteX4" fmla="*/ 3574279 w 3574279"/>
              <a:gd name="connsiteY4" fmla="*/ 1296972 h 1403346"/>
              <a:gd name="connsiteX5" fmla="*/ 3467905 w 3574279"/>
              <a:gd name="connsiteY5" fmla="*/ 1403346 h 1403346"/>
              <a:gd name="connsiteX6" fmla="*/ 333384 w 3574279"/>
              <a:gd name="connsiteY6" fmla="*/ 1403346 h 1403346"/>
              <a:gd name="connsiteX7" fmla="*/ 227010 w 3574279"/>
              <a:gd name="connsiteY7" fmla="*/ 1296972 h 1403346"/>
              <a:gd name="connsiteX8" fmla="*/ 220159 w 3574279"/>
              <a:gd name="connsiteY8" fmla="*/ 789616 h 1403346"/>
              <a:gd name="connsiteX9" fmla="*/ 25 w 3574279"/>
              <a:gd name="connsiteY9" fmla="*/ 713416 h 1403346"/>
              <a:gd name="connsiteX10" fmla="*/ 228626 w 3574279"/>
              <a:gd name="connsiteY10" fmla="*/ 565250 h 1403346"/>
              <a:gd name="connsiteX11" fmla="*/ 227010 w 3574279"/>
              <a:gd name="connsiteY11" fmla="*/ 106374 h 1403346"/>
              <a:gd name="connsiteX0" fmla="*/ 227010 w 3574279"/>
              <a:gd name="connsiteY0" fmla="*/ 106374 h 1403346"/>
              <a:gd name="connsiteX1" fmla="*/ 333384 w 3574279"/>
              <a:gd name="connsiteY1" fmla="*/ 0 h 1403346"/>
              <a:gd name="connsiteX2" fmla="*/ 3467905 w 3574279"/>
              <a:gd name="connsiteY2" fmla="*/ 0 h 1403346"/>
              <a:gd name="connsiteX3" fmla="*/ 3574279 w 3574279"/>
              <a:gd name="connsiteY3" fmla="*/ 106374 h 1403346"/>
              <a:gd name="connsiteX4" fmla="*/ 3574279 w 3574279"/>
              <a:gd name="connsiteY4" fmla="*/ 1296972 h 1403346"/>
              <a:gd name="connsiteX5" fmla="*/ 3467905 w 3574279"/>
              <a:gd name="connsiteY5" fmla="*/ 1403346 h 1403346"/>
              <a:gd name="connsiteX6" fmla="*/ 333384 w 3574279"/>
              <a:gd name="connsiteY6" fmla="*/ 1403346 h 1403346"/>
              <a:gd name="connsiteX7" fmla="*/ 227010 w 3574279"/>
              <a:gd name="connsiteY7" fmla="*/ 1296972 h 1403346"/>
              <a:gd name="connsiteX8" fmla="*/ 220159 w 3574279"/>
              <a:gd name="connsiteY8" fmla="*/ 789616 h 1403346"/>
              <a:gd name="connsiteX9" fmla="*/ 25 w 3574279"/>
              <a:gd name="connsiteY9" fmla="*/ 713416 h 1403346"/>
              <a:gd name="connsiteX10" fmla="*/ 228626 w 3574279"/>
              <a:gd name="connsiteY10" fmla="*/ 565250 h 1403346"/>
              <a:gd name="connsiteX11" fmla="*/ 227010 w 3574279"/>
              <a:gd name="connsiteY11" fmla="*/ 106374 h 1403346"/>
              <a:gd name="connsiteX0" fmla="*/ 226985 w 3574254"/>
              <a:gd name="connsiteY0" fmla="*/ 106374 h 1403346"/>
              <a:gd name="connsiteX1" fmla="*/ 333359 w 3574254"/>
              <a:gd name="connsiteY1" fmla="*/ 0 h 1403346"/>
              <a:gd name="connsiteX2" fmla="*/ 3467880 w 3574254"/>
              <a:gd name="connsiteY2" fmla="*/ 0 h 1403346"/>
              <a:gd name="connsiteX3" fmla="*/ 3574254 w 3574254"/>
              <a:gd name="connsiteY3" fmla="*/ 106374 h 1403346"/>
              <a:gd name="connsiteX4" fmla="*/ 3574254 w 3574254"/>
              <a:gd name="connsiteY4" fmla="*/ 1296972 h 1403346"/>
              <a:gd name="connsiteX5" fmla="*/ 3467880 w 3574254"/>
              <a:gd name="connsiteY5" fmla="*/ 1403346 h 1403346"/>
              <a:gd name="connsiteX6" fmla="*/ 333359 w 3574254"/>
              <a:gd name="connsiteY6" fmla="*/ 1403346 h 1403346"/>
              <a:gd name="connsiteX7" fmla="*/ 226985 w 3574254"/>
              <a:gd name="connsiteY7" fmla="*/ 1296972 h 1403346"/>
              <a:gd name="connsiteX8" fmla="*/ 220134 w 3574254"/>
              <a:gd name="connsiteY8" fmla="*/ 789616 h 1403346"/>
              <a:gd name="connsiteX9" fmla="*/ 0 w 3574254"/>
              <a:gd name="connsiteY9" fmla="*/ 713416 h 1403346"/>
              <a:gd name="connsiteX10" fmla="*/ 228601 w 3574254"/>
              <a:gd name="connsiteY10" fmla="*/ 565250 h 1403346"/>
              <a:gd name="connsiteX11" fmla="*/ 226985 w 3574254"/>
              <a:gd name="connsiteY11" fmla="*/ 106374 h 1403346"/>
              <a:gd name="connsiteX0" fmla="*/ 226985 w 3574254"/>
              <a:gd name="connsiteY0" fmla="*/ 106374 h 1403346"/>
              <a:gd name="connsiteX1" fmla="*/ 333359 w 3574254"/>
              <a:gd name="connsiteY1" fmla="*/ 0 h 1403346"/>
              <a:gd name="connsiteX2" fmla="*/ 3467880 w 3574254"/>
              <a:gd name="connsiteY2" fmla="*/ 0 h 1403346"/>
              <a:gd name="connsiteX3" fmla="*/ 3574254 w 3574254"/>
              <a:gd name="connsiteY3" fmla="*/ 106374 h 1403346"/>
              <a:gd name="connsiteX4" fmla="*/ 3574254 w 3574254"/>
              <a:gd name="connsiteY4" fmla="*/ 1296972 h 1403346"/>
              <a:gd name="connsiteX5" fmla="*/ 3467880 w 3574254"/>
              <a:gd name="connsiteY5" fmla="*/ 1403346 h 1403346"/>
              <a:gd name="connsiteX6" fmla="*/ 333359 w 3574254"/>
              <a:gd name="connsiteY6" fmla="*/ 1403346 h 1403346"/>
              <a:gd name="connsiteX7" fmla="*/ 226985 w 3574254"/>
              <a:gd name="connsiteY7" fmla="*/ 1296972 h 1403346"/>
              <a:gd name="connsiteX8" fmla="*/ 220134 w 3574254"/>
              <a:gd name="connsiteY8" fmla="*/ 734583 h 1403346"/>
              <a:gd name="connsiteX9" fmla="*/ 0 w 3574254"/>
              <a:gd name="connsiteY9" fmla="*/ 713416 h 1403346"/>
              <a:gd name="connsiteX10" fmla="*/ 228601 w 3574254"/>
              <a:gd name="connsiteY10" fmla="*/ 565250 h 1403346"/>
              <a:gd name="connsiteX11" fmla="*/ 226985 w 3574254"/>
              <a:gd name="connsiteY11" fmla="*/ 106374 h 1403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74254" h="1403346">
                <a:moveTo>
                  <a:pt x="226985" y="106374"/>
                </a:moveTo>
                <a:cubicBezTo>
                  <a:pt x="226985" y="47625"/>
                  <a:pt x="274610" y="0"/>
                  <a:pt x="333359" y="0"/>
                </a:cubicBezTo>
                <a:lnTo>
                  <a:pt x="3467880" y="0"/>
                </a:lnTo>
                <a:cubicBezTo>
                  <a:pt x="3526629" y="0"/>
                  <a:pt x="3574254" y="47625"/>
                  <a:pt x="3574254" y="106374"/>
                </a:cubicBezTo>
                <a:lnTo>
                  <a:pt x="3574254" y="1296972"/>
                </a:lnTo>
                <a:cubicBezTo>
                  <a:pt x="3574254" y="1355721"/>
                  <a:pt x="3526629" y="1403346"/>
                  <a:pt x="3467880" y="1403346"/>
                </a:cubicBezTo>
                <a:lnTo>
                  <a:pt x="333359" y="1403346"/>
                </a:lnTo>
                <a:cubicBezTo>
                  <a:pt x="274610" y="1403346"/>
                  <a:pt x="226985" y="1355721"/>
                  <a:pt x="226985" y="1296972"/>
                </a:cubicBezTo>
                <a:cubicBezTo>
                  <a:pt x="207409" y="1194684"/>
                  <a:pt x="220570" y="832548"/>
                  <a:pt x="220134" y="734583"/>
                </a:cubicBezTo>
                <a:lnTo>
                  <a:pt x="0" y="713416"/>
                </a:lnTo>
                <a:lnTo>
                  <a:pt x="228601" y="565250"/>
                </a:lnTo>
                <a:cubicBezTo>
                  <a:pt x="228062" y="412291"/>
                  <a:pt x="227524" y="259333"/>
                  <a:pt x="226985" y="106374"/>
                </a:cubicBezTo>
                <a:close/>
              </a:path>
            </a:pathLst>
          </a:custGeom>
          <a:solidFill>
            <a:schemeClr val="accent5">
              <a:lumMod val="20000"/>
              <a:lumOff val="80000"/>
              <a:alpha val="90000"/>
            </a:schemeClr>
          </a:solidFill>
          <a:ln w="28575">
            <a:solidFill>
              <a:srgbClr val="00B0F0"/>
            </a:solidFill>
            <a:prstDash val="sysDot"/>
            <a:headEnd type="none" w="med" len="med"/>
            <a:tailEnd type="triangle" w="med" len="med"/>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2" name="正方形/長方形 31">
            <a:extLst>
              <a:ext uri="{FF2B5EF4-FFF2-40B4-BE49-F238E27FC236}">
                <a16:creationId xmlns:a16="http://schemas.microsoft.com/office/drawing/2014/main" id="{1487F8BF-B9C5-CF6E-DABF-D7866AFBAABD}"/>
              </a:ext>
            </a:extLst>
          </p:cNvPr>
          <p:cNvSpPr/>
          <p:nvPr/>
        </p:nvSpPr>
        <p:spPr>
          <a:xfrm>
            <a:off x="5444668" y="4703188"/>
            <a:ext cx="1577635" cy="461693"/>
          </a:xfrm>
          <a:prstGeom prst="rect">
            <a:avLst/>
          </a:prstGeom>
        </p:spPr>
        <p:txBody>
          <a:bodyPr wrap="squar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dirty="0">
                <a:ln>
                  <a:noFill/>
                </a:ln>
                <a:solidFill>
                  <a:srgbClr val="00B0F0"/>
                </a:solidFill>
                <a:effectLst/>
                <a:uLnTx/>
                <a:uFillTx/>
                <a:latin typeface="Calibri"/>
                <a:ea typeface="ＭＳ Ｐゴシック" pitchFamily="50" charset="-128"/>
                <a:cs typeface="Consolas" panose="020B0609020204030204" pitchFamily="49" charset="0"/>
              </a:rPr>
              <a:t>Act 2</a:t>
            </a:r>
            <a:endParaRPr kumimoji="1" lang="ja-JP" altLang="en-US" sz="2000" b="1" i="0" u="none" strike="noStrike" kern="1200" cap="none" spc="0" normalizeH="0" baseline="0" noProof="0" dirty="0">
              <a:ln>
                <a:noFill/>
              </a:ln>
              <a:solidFill>
                <a:srgbClr val="00B0F0"/>
              </a:solidFill>
              <a:effectLst/>
              <a:uLnTx/>
              <a:uFillTx/>
              <a:latin typeface="Calibri"/>
              <a:ea typeface="ＭＳ Ｐゴシック" pitchFamily="50" charset="-128"/>
              <a:cs typeface="Consolas" panose="020B0609020204030204" pitchFamily="49" charset="0"/>
            </a:endParaRPr>
          </a:p>
        </p:txBody>
      </p:sp>
      <p:sp>
        <p:nvSpPr>
          <p:cNvPr id="33" name="フリーフォーム: 図形 32">
            <a:extLst>
              <a:ext uri="{FF2B5EF4-FFF2-40B4-BE49-F238E27FC236}">
                <a16:creationId xmlns:a16="http://schemas.microsoft.com/office/drawing/2014/main" id="{B91B9066-0AC1-3683-8663-1CCC48373AC4}"/>
              </a:ext>
            </a:extLst>
          </p:cNvPr>
          <p:cNvSpPr/>
          <p:nvPr/>
        </p:nvSpPr>
        <p:spPr>
          <a:xfrm>
            <a:off x="3546427" y="5527221"/>
            <a:ext cx="4380504" cy="1592036"/>
          </a:xfrm>
          <a:custGeom>
            <a:avLst/>
            <a:gdLst>
              <a:gd name="connsiteX0" fmla="*/ 1828800 w 1828800"/>
              <a:gd name="connsiteY0" fmla="*/ 987879 h 987879"/>
              <a:gd name="connsiteX1" fmla="*/ 0 w 1828800"/>
              <a:gd name="connsiteY1" fmla="*/ 987879 h 987879"/>
              <a:gd name="connsiteX2" fmla="*/ 0 w 1828800"/>
              <a:gd name="connsiteY2" fmla="*/ 0 h 987879"/>
            </a:gdLst>
            <a:ahLst/>
            <a:cxnLst>
              <a:cxn ang="0">
                <a:pos x="connsiteX0" y="connsiteY0"/>
              </a:cxn>
              <a:cxn ang="0">
                <a:pos x="connsiteX1" y="connsiteY1"/>
              </a:cxn>
              <a:cxn ang="0">
                <a:pos x="connsiteX2" y="connsiteY2"/>
              </a:cxn>
            </a:cxnLst>
            <a:rect l="l" t="t" r="r" b="b"/>
            <a:pathLst>
              <a:path w="1828800" h="987879">
                <a:moveTo>
                  <a:pt x="1828800" y="987879"/>
                </a:moveTo>
                <a:lnTo>
                  <a:pt x="0" y="987879"/>
                </a:lnTo>
                <a:lnTo>
                  <a:pt x="0" y="0"/>
                </a:lnTo>
              </a:path>
            </a:pathLst>
          </a:custGeom>
          <a:noFill/>
          <a:ln w="28575">
            <a:solidFill>
              <a:schemeClr val="tx1">
                <a:lumMod val="60000"/>
                <a:lumOff val="40000"/>
              </a:schemeClr>
            </a:solidFill>
            <a:prstDash val="sysDash"/>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4" name="フリーフォーム: 図形 33">
            <a:extLst>
              <a:ext uri="{FF2B5EF4-FFF2-40B4-BE49-F238E27FC236}">
                <a16:creationId xmlns:a16="http://schemas.microsoft.com/office/drawing/2014/main" id="{E4F3E001-7471-4F48-1181-C5A95A15939F}"/>
              </a:ext>
            </a:extLst>
          </p:cNvPr>
          <p:cNvSpPr/>
          <p:nvPr/>
        </p:nvSpPr>
        <p:spPr>
          <a:xfrm>
            <a:off x="3028949" y="3094263"/>
            <a:ext cx="9820209" cy="1704737"/>
          </a:xfrm>
          <a:custGeom>
            <a:avLst/>
            <a:gdLst>
              <a:gd name="connsiteX0" fmla="*/ 0 w 9829800"/>
              <a:gd name="connsiteY0" fmla="*/ 8165 h 1934936"/>
              <a:gd name="connsiteX1" fmla="*/ 2473779 w 9829800"/>
              <a:gd name="connsiteY1" fmla="*/ 8165 h 1934936"/>
              <a:gd name="connsiteX2" fmla="*/ 2473779 w 9829800"/>
              <a:gd name="connsiteY2" fmla="*/ 1159329 h 1934936"/>
              <a:gd name="connsiteX3" fmla="*/ 4531179 w 9829800"/>
              <a:gd name="connsiteY3" fmla="*/ 1159329 h 1934936"/>
              <a:gd name="connsiteX4" fmla="*/ 4531179 w 9829800"/>
              <a:gd name="connsiteY4" fmla="*/ 0 h 1934936"/>
              <a:gd name="connsiteX5" fmla="*/ 5870121 w 9829800"/>
              <a:gd name="connsiteY5" fmla="*/ 0 h 1934936"/>
              <a:gd name="connsiteX6" fmla="*/ 5870121 w 9829800"/>
              <a:gd name="connsiteY6" fmla="*/ 408215 h 1934936"/>
              <a:gd name="connsiteX7" fmla="*/ 8939893 w 9829800"/>
              <a:gd name="connsiteY7" fmla="*/ 408215 h 1934936"/>
              <a:gd name="connsiteX8" fmla="*/ 8939893 w 9829800"/>
              <a:gd name="connsiteY8" fmla="*/ 1934936 h 1934936"/>
              <a:gd name="connsiteX9" fmla="*/ 9829800 w 9829800"/>
              <a:gd name="connsiteY9" fmla="*/ 1934936 h 1934936"/>
              <a:gd name="connsiteX0" fmla="*/ 0 w 9829800"/>
              <a:gd name="connsiteY0" fmla="*/ 8165 h 1934936"/>
              <a:gd name="connsiteX1" fmla="*/ 2473779 w 9829800"/>
              <a:gd name="connsiteY1" fmla="*/ 8165 h 1934936"/>
              <a:gd name="connsiteX2" fmla="*/ 2473779 w 9829800"/>
              <a:gd name="connsiteY2" fmla="*/ 1159329 h 1934936"/>
              <a:gd name="connsiteX3" fmla="*/ 4531179 w 9829800"/>
              <a:gd name="connsiteY3" fmla="*/ 1159329 h 1934936"/>
              <a:gd name="connsiteX4" fmla="*/ 4531179 w 9829800"/>
              <a:gd name="connsiteY4" fmla="*/ 0 h 1934936"/>
              <a:gd name="connsiteX5" fmla="*/ 5870121 w 9829800"/>
              <a:gd name="connsiteY5" fmla="*/ 0 h 1934936"/>
              <a:gd name="connsiteX6" fmla="*/ 5870121 w 9829800"/>
              <a:gd name="connsiteY6" fmla="*/ 408215 h 1934936"/>
              <a:gd name="connsiteX7" fmla="*/ 8939893 w 9829800"/>
              <a:gd name="connsiteY7" fmla="*/ 408215 h 1934936"/>
              <a:gd name="connsiteX8" fmla="*/ 8939893 w 9829800"/>
              <a:gd name="connsiteY8" fmla="*/ 1688752 h 1934936"/>
              <a:gd name="connsiteX9" fmla="*/ 9829800 w 9829800"/>
              <a:gd name="connsiteY9" fmla="*/ 1934936 h 1934936"/>
              <a:gd name="connsiteX0" fmla="*/ 0 w 9820209"/>
              <a:gd name="connsiteY0" fmla="*/ 8165 h 1704737"/>
              <a:gd name="connsiteX1" fmla="*/ 2473779 w 9820209"/>
              <a:gd name="connsiteY1" fmla="*/ 8165 h 1704737"/>
              <a:gd name="connsiteX2" fmla="*/ 2473779 w 9820209"/>
              <a:gd name="connsiteY2" fmla="*/ 1159329 h 1704737"/>
              <a:gd name="connsiteX3" fmla="*/ 4531179 w 9820209"/>
              <a:gd name="connsiteY3" fmla="*/ 1159329 h 1704737"/>
              <a:gd name="connsiteX4" fmla="*/ 4531179 w 9820209"/>
              <a:gd name="connsiteY4" fmla="*/ 0 h 1704737"/>
              <a:gd name="connsiteX5" fmla="*/ 5870121 w 9820209"/>
              <a:gd name="connsiteY5" fmla="*/ 0 h 1704737"/>
              <a:gd name="connsiteX6" fmla="*/ 5870121 w 9820209"/>
              <a:gd name="connsiteY6" fmla="*/ 408215 h 1704737"/>
              <a:gd name="connsiteX7" fmla="*/ 8939893 w 9820209"/>
              <a:gd name="connsiteY7" fmla="*/ 408215 h 1704737"/>
              <a:gd name="connsiteX8" fmla="*/ 8939893 w 9820209"/>
              <a:gd name="connsiteY8" fmla="*/ 1688752 h 1704737"/>
              <a:gd name="connsiteX9" fmla="*/ 9820209 w 9820209"/>
              <a:gd name="connsiteY9" fmla="*/ 1704737 h 170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20209" h="1704737">
                <a:moveTo>
                  <a:pt x="0" y="8165"/>
                </a:moveTo>
                <a:lnTo>
                  <a:pt x="2473779" y="8165"/>
                </a:lnTo>
                <a:lnTo>
                  <a:pt x="2473779" y="1159329"/>
                </a:lnTo>
                <a:lnTo>
                  <a:pt x="4531179" y="1159329"/>
                </a:lnTo>
                <a:lnTo>
                  <a:pt x="4531179" y="0"/>
                </a:lnTo>
                <a:lnTo>
                  <a:pt x="5870121" y="0"/>
                </a:lnTo>
                <a:lnTo>
                  <a:pt x="5870121" y="408215"/>
                </a:lnTo>
                <a:lnTo>
                  <a:pt x="8939893" y="408215"/>
                </a:lnTo>
                <a:lnTo>
                  <a:pt x="8939893" y="1688752"/>
                </a:lnTo>
                <a:cubicBezTo>
                  <a:pt x="9236529" y="1688752"/>
                  <a:pt x="9523573" y="1704737"/>
                  <a:pt x="9820209" y="1704737"/>
                </a:cubicBezTo>
              </a:path>
            </a:pathLst>
          </a:custGeom>
          <a:noFill/>
          <a:ln w="76200">
            <a:solidFill>
              <a:srgbClr val="00B0F0"/>
            </a:solid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12" name="グループ化 11">
            <a:extLst>
              <a:ext uri="{FF2B5EF4-FFF2-40B4-BE49-F238E27FC236}">
                <a16:creationId xmlns:a16="http://schemas.microsoft.com/office/drawing/2014/main" id="{B2BE3A7A-08EB-4A43-925A-6E20D0711348}"/>
              </a:ext>
            </a:extLst>
          </p:cNvPr>
          <p:cNvGrpSpPr/>
          <p:nvPr/>
        </p:nvGrpSpPr>
        <p:grpSpPr>
          <a:xfrm>
            <a:off x="8543108" y="4985031"/>
            <a:ext cx="3539343" cy="1183007"/>
            <a:chOff x="10016193" y="5468408"/>
            <a:chExt cx="3539343" cy="1183007"/>
          </a:xfrm>
        </p:grpSpPr>
        <p:sp>
          <p:nvSpPr>
            <p:cNvPr id="28" name="四角形: 角を丸くする 27">
              <a:extLst>
                <a:ext uri="{FF2B5EF4-FFF2-40B4-BE49-F238E27FC236}">
                  <a16:creationId xmlns:a16="http://schemas.microsoft.com/office/drawing/2014/main" id="{DBC4ACC2-655D-EB36-5305-5E2C705C2630}"/>
                </a:ext>
              </a:extLst>
            </p:cNvPr>
            <p:cNvSpPr/>
            <p:nvPr/>
          </p:nvSpPr>
          <p:spPr>
            <a:xfrm>
              <a:off x="10016193" y="5547679"/>
              <a:ext cx="3539343" cy="1103736"/>
            </a:xfrm>
            <a:custGeom>
              <a:avLst/>
              <a:gdLst>
                <a:gd name="connsiteX0" fmla="*/ 0 w 3347269"/>
                <a:gd name="connsiteY0" fmla="*/ 83663 h 1103736"/>
                <a:gd name="connsiteX1" fmla="*/ 83663 w 3347269"/>
                <a:gd name="connsiteY1" fmla="*/ 0 h 1103736"/>
                <a:gd name="connsiteX2" fmla="*/ 3263606 w 3347269"/>
                <a:gd name="connsiteY2" fmla="*/ 0 h 1103736"/>
                <a:gd name="connsiteX3" fmla="*/ 3347269 w 3347269"/>
                <a:gd name="connsiteY3" fmla="*/ 83663 h 1103736"/>
                <a:gd name="connsiteX4" fmla="*/ 3347269 w 3347269"/>
                <a:gd name="connsiteY4" fmla="*/ 1020073 h 1103736"/>
                <a:gd name="connsiteX5" fmla="*/ 3263606 w 3347269"/>
                <a:gd name="connsiteY5" fmla="*/ 1103736 h 1103736"/>
                <a:gd name="connsiteX6" fmla="*/ 83663 w 3347269"/>
                <a:gd name="connsiteY6" fmla="*/ 1103736 h 1103736"/>
                <a:gd name="connsiteX7" fmla="*/ 0 w 3347269"/>
                <a:gd name="connsiteY7" fmla="*/ 1020073 h 1103736"/>
                <a:gd name="connsiteX8" fmla="*/ 0 w 3347269"/>
                <a:gd name="connsiteY8" fmla="*/ 83663 h 1103736"/>
                <a:gd name="connsiteX0" fmla="*/ 1730 w 3348999"/>
                <a:gd name="connsiteY0" fmla="*/ 83663 h 1103736"/>
                <a:gd name="connsiteX1" fmla="*/ 85393 w 3348999"/>
                <a:gd name="connsiteY1" fmla="*/ 0 h 1103736"/>
                <a:gd name="connsiteX2" fmla="*/ 3265336 w 3348999"/>
                <a:gd name="connsiteY2" fmla="*/ 0 h 1103736"/>
                <a:gd name="connsiteX3" fmla="*/ 3348999 w 3348999"/>
                <a:gd name="connsiteY3" fmla="*/ 83663 h 1103736"/>
                <a:gd name="connsiteX4" fmla="*/ 3348999 w 3348999"/>
                <a:gd name="connsiteY4" fmla="*/ 1020073 h 1103736"/>
                <a:gd name="connsiteX5" fmla="*/ 3265336 w 3348999"/>
                <a:gd name="connsiteY5" fmla="*/ 1103736 h 1103736"/>
                <a:gd name="connsiteX6" fmla="*/ 85393 w 3348999"/>
                <a:gd name="connsiteY6" fmla="*/ 1103736 h 1103736"/>
                <a:gd name="connsiteX7" fmla="*/ 1730 w 3348999"/>
                <a:gd name="connsiteY7" fmla="*/ 1020073 h 1103736"/>
                <a:gd name="connsiteX8" fmla="*/ 0 w 3348999"/>
                <a:gd name="connsiteY8" fmla="*/ 590049 h 1103736"/>
                <a:gd name="connsiteX9" fmla="*/ 1730 w 3348999"/>
                <a:gd name="connsiteY9" fmla="*/ 83663 h 1103736"/>
                <a:gd name="connsiteX0" fmla="*/ 8297 w 3355566"/>
                <a:gd name="connsiteY0" fmla="*/ 83663 h 1103736"/>
                <a:gd name="connsiteX1" fmla="*/ 91960 w 3355566"/>
                <a:gd name="connsiteY1" fmla="*/ 0 h 1103736"/>
                <a:gd name="connsiteX2" fmla="*/ 3271903 w 3355566"/>
                <a:gd name="connsiteY2" fmla="*/ 0 h 1103736"/>
                <a:gd name="connsiteX3" fmla="*/ 3355566 w 3355566"/>
                <a:gd name="connsiteY3" fmla="*/ 83663 h 1103736"/>
                <a:gd name="connsiteX4" fmla="*/ 3355566 w 3355566"/>
                <a:gd name="connsiteY4" fmla="*/ 1020073 h 1103736"/>
                <a:gd name="connsiteX5" fmla="*/ 3271903 w 3355566"/>
                <a:gd name="connsiteY5" fmla="*/ 1103736 h 1103736"/>
                <a:gd name="connsiteX6" fmla="*/ 91960 w 3355566"/>
                <a:gd name="connsiteY6" fmla="*/ 1103736 h 1103736"/>
                <a:gd name="connsiteX7" fmla="*/ 8297 w 3355566"/>
                <a:gd name="connsiteY7" fmla="*/ 1020073 h 1103736"/>
                <a:gd name="connsiteX8" fmla="*/ 2835 w 3355566"/>
                <a:gd name="connsiteY8" fmla="*/ 750536 h 1103736"/>
                <a:gd name="connsiteX9" fmla="*/ 6567 w 3355566"/>
                <a:gd name="connsiteY9" fmla="*/ 590049 h 1103736"/>
                <a:gd name="connsiteX10" fmla="*/ 8297 w 3355566"/>
                <a:gd name="connsiteY10" fmla="*/ 83663 h 1103736"/>
                <a:gd name="connsiteX0" fmla="*/ 8297 w 3355566"/>
                <a:gd name="connsiteY0" fmla="*/ 83663 h 1103736"/>
                <a:gd name="connsiteX1" fmla="*/ 91960 w 3355566"/>
                <a:gd name="connsiteY1" fmla="*/ 0 h 1103736"/>
                <a:gd name="connsiteX2" fmla="*/ 3271903 w 3355566"/>
                <a:gd name="connsiteY2" fmla="*/ 0 h 1103736"/>
                <a:gd name="connsiteX3" fmla="*/ 3355566 w 3355566"/>
                <a:gd name="connsiteY3" fmla="*/ 83663 h 1103736"/>
                <a:gd name="connsiteX4" fmla="*/ 3355566 w 3355566"/>
                <a:gd name="connsiteY4" fmla="*/ 1020073 h 1103736"/>
                <a:gd name="connsiteX5" fmla="*/ 3271903 w 3355566"/>
                <a:gd name="connsiteY5" fmla="*/ 1103736 h 1103736"/>
                <a:gd name="connsiteX6" fmla="*/ 91960 w 3355566"/>
                <a:gd name="connsiteY6" fmla="*/ 1103736 h 1103736"/>
                <a:gd name="connsiteX7" fmla="*/ 8297 w 3355566"/>
                <a:gd name="connsiteY7" fmla="*/ 1020073 h 1103736"/>
                <a:gd name="connsiteX8" fmla="*/ 2835 w 3355566"/>
                <a:gd name="connsiteY8" fmla="*/ 750536 h 1103736"/>
                <a:gd name="connsiteX9" fmla="*/ 2835 w 3355566"/>
                <a:gd name="connsiteY9" fmla="*/ 642300 h 1103736"/>
                <a:gd name="connsiteX10" fmla="*/ 6567 w 3355566"/>
                <a:gd name="connsiteY10" fmla="*/ 590049 h 1103736"/>
                <a:gd name="connsiteX11" fmla="*/ 8297 w 3355566"/>
                <a:gd name="connsiteY11" fmla="*/ 83663 h 1103736"/>
                <a:gd name="connsiteX0" fmla="*/ 192075 w 3539344"/>
                <a:gd name="connsiteY0" fmla="*/ 83663 h 1103736"/>
                <a:gd name="connsiteX1" fmla="*/ 275738 w 3539344"/>
                <a:gd name="connsiteY1" fmla="*/ 0 h 1103736"/>
                <a:gd name="connsiteX2" fmla="*/ 3455681 w 3539344"/>
                <a:gd name="connsiteY2" fmla="*/ 0 h 1103736"/>
                <a:gd name="connsiteX3" fmla="*/ 3539344 w 3539344"/>
                <a:gd name="connsiteY3" fmla="*/ 83663 h 1103736"/>
                <a:gd name="connsiteX4" fmla="*/ 3539344 w 3539344"/>
                <a:gd name="connsiteY4" fmla="*/ 1020073 h 1103736"/>
                <a:gd name="connsiteX5" fmla="*/ 3455681 w 3539344"/>
                <a:gd name="connsiteY5" fmla="*/ 1103736 h 1103736"/>
                <a:gd name="connsiteX6" fmla="*/ 275738 w 3539344"/>
                <a:gd name="connsiteY6" fmla="*/ 1103736 h 1103736"/>
                <a:gd name="connsiteX7" fmla="*/ 192075 w 3539344"/>
                <a:gd name="connsiteY7" fmla="*/ 1020073 h 1103736"/>
                <a:gd name="connsiteX8" fmla="*/ 186613 w 3539344"/>
                <a:gd name="connsiteY8" fmla="*/ 750536 h 1103736"/>
                <a:gd name="connsiteX9" fmla="*/ 1 w 3539344"/>
                <a:gd name="connsiteY9" fmla="*/ 843842 h 1103736"/>
                <a:gd name="connsiteX10" fmla="*/ 190345 w 3539344"/>
                <a:gd name="connsiteY10" fmla="*/ 590049 h 1103736"/>
                <a:gd name="connsiteX11" fmla="*/ 192075 w 3539344"/>
                <a:gd name="connsiteY11" fmla="*/ 83663 h 1103736"/>
                <a:gd name="connsiteX0" fmla="*/ 192076 w 3539345"/>
                <a:gd name="connsiteY0" fmla="*/ 83663 h 1103736"/>
                <a:gd name="connsiteX1" fmla="*/ 275739 w 3539345"/>
                <a:gd name="connsiteY1" fmla="*/ 0 h 1103736"/>
                <a:gd name="connsiteX2" fmla="*/ 3455682 w 3539345"/>
                <a:gd name="connsiteY2" fmla="*/ 0 h 1103736"/>
                <a:gd name="connsiteX3" fmla="*/ 3539345 w 3539345"/>
                <a:gd name="connsiteY3" fmla="*/ 83663 h 1103736"/>
                <a:gd name="connsiteX4" fmla="*/ 3539345 w 3539345"/>
                <a:gd name="connsiteY4" fmla="*/ 1020073 h 1103736"/>
                <a:gd name="connsiteX5" fmla="*/ 3455682 w 3539345"/>
                <a:gd name="connsiteY5" fmla="*/ 1103736 h 1103736"/>
                <a:gd name="connsiteX6" fmla="*/ 275739 w 3539345"/>
                <a:gd name="connsiteY6" fmla="*/ 1103736 h 1103736"/>
                <a:gd name="connsiteX7" fmla="*/ 192076 w 3539345"/>
                <a:gd name="connsiteY7" fmla="*/ 1020073 h 1103736"/>
                <a:gd name="connsiteX8" fmla="*/ 186614 w 3539345"/>
                <a:gd name="connsiteY8" fmla="*/ 750536 h 1103736"/>
                <a:gd name="connsiteX9" fmla="*/ 2 w 3539345"/>
                <a:gd name="connsiteY9" fmla="*/ 843842 h 1103736"/>
                <a:gd name="connsiteX10" fmla="*/ 190346 w 3539345"/>
                <a:gd name="connsiteY10" fmla="*/ 590049 h 1103736"/>
                <a:gd name="connsiteX11" fmla="*/ 192076 w 3539345"/>
                <a:gd name="connsiteY11" fmla="*/ 83663 h 1103736"/>
                <a:gd name="connsiteX0" fmla="*/ 192074 w 3539343"/>
                <a:gd name="connsiteY0" fmla="*/ 83663 h 1103736"/>
                <a:gd name="connsiteX1" fmla="*/ 275737 w 3539343"/>
                <a:gd name="connsiteY1" fmla="*/ 0 h 1103736"/>
                <a:gd name="connsiteX2" fmla="*/ 3455680 w 3539343"/>
                <a:gd name="connsiteY2" fmla="*/ 0 h 1103736"/>
                <a:gd name="connsiteX3" fmla="*/ 3539343 w 3539343"/>
                <a:gd name="connsiteY3" fmla="*/ 83663 h 1103736"/>
                <a:gd name="connsiteX4" fmla="*/ 3539343 w 3539343"/>
                <a:gd name="connsiteY4" fmla="*/ 1020073 h 1103736"/>
                <a:gd name="connsiteX5" fmla="*/ 3455680 w 3539343"/>
                <a:gd name="connsiteY5" fmla="*/ 1103736 h 1103736"/>
                <a:gd name="connsiteX6" fmla="*/ 275737 w 3539343"/>
                <a:gd name="connsiteY6" fmla="*/ 1103736 h 1103736"/>
                <a:gd name="connsiteX7" fmla="*/ 192074 w 3539343"/>
                <a:gd name="connsiteY7" fmla="*/ 1020073 h 1103736"/>
                <a:gd name="connsiteX8" fmla="*/ 186612 w 3539343"/>
                <a:gd name="connsiteY8" fmla="*/ 750536 h 1103736"/>
                <a:gd name="connsiteX9" fmla="*/ 0 w 3539343"/>
                <a:gd name="connsiteY9" fmla="*/ 843842 h 1103736"/>
                <a:gd name="connsiteX10" fmla="*/ 190344 w 3539343"/>
                <a:gd name="connsiteY10" fmla="*/ 590049 h 1103736"/>
                <a:gd name="connsiteX11" fmla="*/ 192074 w 3539343"/>
                <a:gd name="connsiteY11" fmla="*/ 83663 h 1103736"/>
                <a:gd name="connsiteX0" fmla="*/ 192074 w 3539343"/>
                <a:gd name="connsiteY0" fmla="*/ 83663 h 1103736"/>
                <a:gd name="connsiteX1" fmla="*/ 275737 w 3539343"/>
                <a:gd name="connsiteY1" fmla="*/ 0 h 1103736"/>
                <a:gd name="connsiteX2" fmla="*/ 3455680 w 3539343"/>
                <a:gd name="connsiteY2" fmla="*/ 0 h 1103736"/>
                <a:gd name="connsiteX3" fmla="*/ 3539343 w 3539343"/>
                <a:gd name="connsiteY3" fmla="*/ 83663 h 1103736"/>
                <a:gd name="connsiteX4" fmla="*/ 3539343 w 3539343"/>
                <a:gd name="connsiteY4" fmla="*/ 1020073 h 1103736"/>
                <a:gd name="connsiteX5" fmla="*/ 3455680 w 3539343"/>
                <a:gd name="connsiteY5" fmla="*/ 1103736 h 1103736"/>
                <a:gd name="connsiteX6" fmla="*/ 275737 w 3539343"/>
                <a:gd name="connsiteY6" fmla="*/ 1103736 h 1103736"/>
                <a:gd name="connsiteX7" fmla="*/ 192074 w 3539343"/>
                <a:gd name="connsiteY7" fmla="*/ 1020073 h 1103736"/>
                <a:gd name="connsiteX8" fmla="*/ 186612 w 3539343"/>
                <a:gd name="connsiteY8" fmla="*/ 750536 h 1103736"/>
                <a:gd name="connsiteX9" fmla="*/ 0 w 3539343"/>
                <a:gd name="connsiteY9" fmla="*/ 843842 h 1103736"/>
                <a:gd name="connsiteX10" fmla="*/ 190344 w 3539343"/>
                <a:gd name="connsiteY10" fmla="*/ 590049 h 1103736"/>
                <a:gd name="connsiteX11" fmla="*/ 192074 w 3539343"/>
                <a:gd name="connsiteY11" fmla="*/ 83663 h 1103736"/>
                <a:gd name="connsiteX0" fmla="*/ 192074 w 3539343"/>
                <a:gd name="connsiteY0" fmla="*/ 83663 h 1103736"/>
                <a:gd name="connsiteX1" fmla="*/ 275737 w 3539343"/>
                <a:gd name="connsiteY1" fmla="*/ 0 h 1103736"/>
                <a:gd name="connsiteX2" fmla="*/ 3455680 w 3539343"/>
                <a:gd name="connsiteY2" fmla="*/ 0 h 1103736"/>
                <a:gd name="connsiteX3" fmla="*/ 3539343 w 3539343"/>
                <a:gd name="connsiteY3" fmla="*/ 83663 h 1103736"/>
                <a:gd name="connsiteX4" fmla="*/ 3539343 w 3539343"/>
                <a:gd name="connsiteY4" fmla="*/ 1020073 h 1103736"/>
                <a:gd name="connsiteX5" fmla="*/ 3455680 w 3539343"/>
                <a:gd name="connsiteY5" fmla="*/ 1103736 h 1103736"/>
                <a:gd name="connsiteX6" fmla="*/ 275737 w 3539343"/>
                <a:gd name="connsiteY6" fmla="*/ 1103736 h 1103736"/>
                <a:gd name="connsiteX7" fmla="*/ 192074 w 3539343"/>
                <a:gd name="connsiteY7" fmla="*/ 1020073 h 1103736"/>
                <a:gd name="connsiteX8" fmla="*/ 186612 w 3539343"/>
                <a:gd name="connsiteY8" fmla="*/ 750536 h 1103736"/>
                <a:gd name="connsiteX9" fmla="*/ 0 w 3539343"/>
                <a:gd name="connsiteY9" fmla="*/ 843842 h 1103736"/>
                <a:gd name="connsiteX10" fmla="*/ 190344 w 3539343"/>
                <a:gd name="connsiteY10" fmla="*/ 590049 h 1103736"/>
                <a:gd name="connsiteX11" fmla="*/ 192074 w 3539343"/>
                <a:gd name="connsiteY11" fmla="*/ 83663 h 110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39343" h="1103736">
                  <a:moveTo>
                    <a:pt x="192074" y="83663"/>
                  </a:moveTo>
                  <a:cubicBezTo>
                    <a:pt x="192074" y="37457"/>
                    <a:pt x="229531" y="0"/>
                    <a:pt x="275737" y="0"/>
                  </a:cubicBezTo>
                  <a:lnTo>
                    <a:pt x="3455680" y="0"/>
                  </a:lnTo>
                  <a:cubicBezTo>
                    <a:pt x="3501886" y="0"/>
                    <a:pt x="3539343" y="37457"/>
                    <a:pt x="3539343" y="83663"/>
                  </a:cubicBezTo>
                  <a:lnTo>
                    <a:pt x="3539343" y="1020073"/>
                  </a:lnTo>
                  <a:cubicBezTo>
                    <a:pt x="3539343" y="1066279"/>
                    <a:pt x="3501886" y="1103736"/>
                    <a:pt x="3455680" y="1103736"/>
                  </a:cubicBezTo>
                  <a:lnTo>
                    <a:pt x="275737" y="1103736"/>
                  </a:lnTo>
                  <a:cubicBezTo>
                    <a:pt x="229531" y="1103736"/>
                    <a:pt x="192074" y="1066279"/>
                    <a:pt x="192074" y="1020073"/>
                  </a:cubicBezTo>
                  <a:cubicBezTo>
                    <a:pt x="177220" y="961206"/>
                    <a:pt x="186900" y="822207"/>
                    <a:pt x="186612" y="750536"/>
                  </a:cubicBezTo>
                  <a:lnTo>
                    <a:pt x="0" y="843842"/>
                  </a:lnTo>
                  <a:lnTo>
                    <a:pt x="190344" y="590049"/>
                  </a:lnTo>
                  <a:cubicBezTo>
                    <a:pt x="190921" y="421254"/>
                    <a:pt x="191497" y="252458"/>
                    <a:pt x="192074" y="83663"/>
                  </a:cubicBezTo>
                  <a:close/>
                </a:path>
              </a:pathLst>
            </a:custGeom>
            <a:solidFill>
              <a:schemeClr val="accent5">
                <a:lumMod val="20000"/>
                <a:lumOff val="80000"/>
                <a:alpha val="90000"/>
              </a:schemeClr>
            </a:solidFill>
            <a:ln w="28575">
              <a:solidFill>
                <a:srgbClr val="00B0F0"/>
              </a:solidFill>
              <a:prstDash val="sysDot"/>
              <a:headEnd type="none" w="med" len="med"/>
              <a:tailEnd type="triangle" w="med" len="med"/>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1" name="正方形/長方形 30">
              <a:extLst>
                <a:ext uri="{FF2B5EF4-FFF2-40B4-BE49-F238E27FC236}">
                  <a16:creationId xmlns:a16="http://schemas.microsoft.com/office/drawing/2014/main" id="{13B5224D-92AB-F77A-EB7C-1D97583C638E}"/>
                </a:ext>
              </a:extLst>
            </p:cNvPr>
            <p:cNvSpPr/>
            <p:nvPr/>
          </p:nvSpPr>
          <p:spPr>
            <a:xfrm>
              <a:off x="11279841" y="5468408"/>
              <a:ext cx="1125493" cy="461693"/>
            </a:xfrm>
            <a:prstGeom prst="rect">
              <a:avLst/>
            </a:prstGeom>
          </p:spPr>
          <p:txBody>
            <a:bodyPr wrap="square" lIns="137187" tIns="68594" rIns="137187" bIns="6859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dirty="0">
                  <a:ln>
                    <a:noFill/>
                  </a:ln>
                  <a:solidFill>
                    <a:srgbClr val="00B0F0"/>
                  </a:solidFill>
                  <a:effectLst/>
                  <a:uLnTx/>
                  <a:uFillTx/>
                  <a:latin typeface="Calibri"/>
                  <a:ea typeface="ＭＳ Ｐゴシック" pitchFamily="50" charset="-128"/>
                  <a:cs typeface="Consolas" panose="020B0609020204030204" pitchFamily="49" charset="0"/>
                </a:rPr>
                <a:t>Act 1</a:t>
              </a:r>
              <a:endParaRPr kumimoji="1" lang="ja-JP" altLang="en-US" sz="2000" b="1" i="0" u="none" strike="noStrike" kern="1200" cap="none" spc="0" normalizeH="0" baseline="0" noProof="0" dirty="0">
                <a:ln>
                  <a:noFill/>
                </a:ln>
                <a:solidFill>
                  <a:srgbClr val="00B0F0"/>
                </a:solidFill>
                <a:effectLst/>
                <a:uLnTx/>
                <a:uFillTx/>
                <a:latin typeface="Calibri"/>
                <a:ea typeface="ＭＳ Ｐゴシック" pitchFamily="50" charset="-128"/>
                <a:cs typeface="Consolas" panose="020B0609020204030204" pitchFamily="49" charset="0"/>
              </a:endParaRPr>
            </a:p>
          </p:txBody>
        </p:sp>
        <p:grpSp>
          <p:nvGrpSpPr>
            <p:cNvPr id="60" name="グループ化 59">
              <a:extLst>
                <a:ext uri="{FF2B5EF4-FFF2-40B4-BE49-F238E27FC236}">
                  <a16:creationId xmlns:a16="http://schemas.microsoft.com/office/drawing/2014/main" id="{853A61A2-EB64-4B1F-A941-4B2D42072C74}"/>
                </a:ext>
              </a:extLst>
            </p:cNvPr>
            <p:cNvGrpSpPr/>
            <p:nvPr/>
          </p:nvGrpSpPr>
          <p:grpSpPr>
            <a:xfrm>
              <a:off x="12175712" y="5943837"/>
              <a:ext cx="863468" cy="288723"/>
              <a:chOff x="2043520" y="4510040"/>
              <a:chExt cx="575579" cy="192403"/>
            </a:xfrm>
          </p:grpSpPr>
          <p:sp>
            <p:nvSpPr>
              <p:cNvPr id="62" name="角丸四角形 44">
                <a:extLst>
                  <a:ext uri="{FF2B5EF4-FFF2-40B4-BE49-F238E27FC236}">
                    <a16:creationId xmlns:a16="http://schemas.microsoft.com/office/drawing/2014/main" id="{101D457E-B848-4235-A1DF-A186B47CCA5A}"/>
                  </a:ext>
                </a:extLst>
              </p:cNvPr>
              <p:cNvSpPr/>
              <p:nvPr/>
            </p:nvSpPr>
            <p:spPr>
              <a:xfrm>
                <a:off x="2043520" y="4510040"/>
                <a:ext cx="482710" cy="19240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38100" h="12700"/>
              </a:sp3d>
            </p:spPr>
            <p:txBody>
              <a:bodyPr lIns="36000" tIns="0" rIns="36000" bIns="0" rtlCol="0" anchor="ctr"/>
              <a:lstStyle/>
              <a:p>
                <a:pPr marL="0" marR="0" lvl="0" indent="0" algn="l" defTabSz="1369493" rtl="0" eaLnBrk="1" fontAlgn="auto" latinLnBrk="0" hangingPunct="1">
                  <a:lnSpc>
                    <a:spcPts val="900"/>
                  </a:lnSpc>
                  <a:spcBef>
                    <a:spcPts val="0"/>
                  </a:spcBef>
                  <a:spcAft>
                    <a:spcPts val="0"/>
                  </a:spcAft>
                  <a:buClrTx/>
                  <a:buSzTx/>
                  <a:buFontTx/>
                  <a:buNone/>
                  <a:tabLst/>
                  <a:defRPr/>
                </a:pPr>
                <a:r>
                  <a:rPr kumimoji="0" lang="en-US" altLang="zh-CN" sz="1100" b="0" i="0" u="none" strike="noStrike" kern="0" cap="none" spc="0" normalizeH="0" baseline="0" noProof="0" dirty="0">
                    <a:ln>
                      <a:noFill/>
                    </a:ln>
                    <a:solidFill>
                      <a:prstClr val="white"/>
                    </a:solidFill>
                    <a:effectLst/>
                    <a:uLnTx/>
                    <a:uFillTx/>
                    <a:latin typeface="Calibri"/>
                    <a:ea typeface="宋体"/>
                    <a:cs typeface="Meiryo UI" pitchFamily="50" charset="-128"/>
                  </a:rPr>
                  <a:t>CO</a:t>
                </a:r>
              </a:p>
              <a:p>
                <a:pPr marL="0" marR="0" lvl="0" indent="0" algn="l" defTabSz="1369493" rtl="0" eaLnBrk="1" fontAlgn="auto" latinLnBrk="0" hangingPunct="1">
                  <a:lnSpc>
                    <a:spcPts val="900"/>
                  </a:lnSpc>
                  <a:spcBef>
                    <a:spcPts val="0"/>
                  </a:spcBef>
                  <a:spcAft>
                    <a:spcPts val="0"/>
                  </a:spcAft>
                  <a:buClrTx/>
                  <a:buSzTx/>
                  <a:buFontTx/>
                  <a:buNone/>
                  <a:tabLst/>
                  <a:defRPr/>
                </a:pPr>
                <a:r>
                  <a:rPr kumimoji="0" lang="en-US" altLang="zh-CN" sz="1100" b="0" i="0" u="none" strike="noStrike" kern="0" cap="none" spc="0" normalizeH="0" baseline="0" noProof="0" dirty="0">
                    <a:ln>
                      <a:noFill/>
                    </a:ln>
                    <a:solidFill>
                      <a:prstClr val="white"/>
                    </a:solidFill>
                    <a:effectLst/>
                    <a:uLnTx/>
                    <a:uFillTx/>
                    <a:latin typeface="Calibri"/>
                    <a:ea typeface="宋体"/>
                    <a:cs typeface="Meiryo UI" pitchFamily="50" charset="-128"/>
                  </a:rPr>
                  <a:t>Pattern</a:t>
                </a:r>
                <a:endParaRPr kumimoji="0" lang="ja-JP" altLang="en-US" sz="1100" b="0" i="0" u="none" strike="noStrike" kern="0" cap="none" spc="0" normalizeH="0" baseline="0" noProof="0" dirty="0">
                  <a:ln>
                    <a:noFill/>
                  </a:ln>
                  <a:solidFill>
                    <a:prstClr val="white"/>
                  </a:solidFill>
                  <a:effectLst/>
                  <a:uLnTx/>
                  <a:uFillTx/>
                  <a:latin typeface="Calibri"/>
                  <a:ea typeface="ＭＳ Ｐゴシック"/>
                  <a:cs typeface="Meiryo UI" pitchFamily="50" charset="-128"/>
                </a:endParaRPr>
              </a:p>
            </p:txBody>
          </p:sp>
          <p:sp>
            <p:nvSpPr>
              <p:cNvPr id="63" name="角丸四角形 45">
                <a:extLst>
                  <a:ext uri="{FF2B5EF4-FFF2-40B4-BE49-F238E27FC236}">
                    <a16:creationId xmlns:a16="http://schemas.microsoft.com/office/drawing/2014/main" id="{2F5A64DA-A1F0-414E-B8B6-7FF3CDDF975E}"/>
                  </a:ext>
                </a:extLst>
              </p:cNvPr>
              <p:cNvSpPr/>
              <p:nvPr/>
            </p:nvSpPr>
            <p:spPr>
              <a:xfrm>
                <a:off x="2382046" y="4549570"/>
                <a:ext cx="237053" cy="103550"/>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36000" rIns="36000" bIns="0" rtlCol="0" anchor="ctr"/>
              <a:lstStyle/>
              <a:p>
                <a:pPr marL="0" marR="0" lvl="0" indent="0" algn="ctr" defTabSz="1369493" rtl="0" eaLnBrk="1" fontAlgn="auto" latinLnBrk="0" hangingPunct="1">
                  <a:lnSpc>
                    <a:spcPts val="900"/>
                  </a:lnSpc>
                  <a:spcBef>
                    <a:spcPts val="0"/>
                  </a:spcBef>
                  <a:spcAft>
                    <a:spcPts val="0"/>
                  </a:spcAft>
                  <a:buClrTx/>
                  <a:buSzTx/>
                  <a:buFontTx/>
                  <a:buNone/>
                  <a:tabLst/>
                  <a:defRPr/>
                </a:pPr>
                <a:r>
                  <a:rPr kumimoji="0" lang="en-US" altLang="zh-CN" sz="1100" b="0" i="0" u="none" strike="noStrike" kern="0" cap="none" spc="0" normalizeH="0" baseline="0" noProof="0" dirty="0">
                    <a:ln>
                      <a:noFill/>
                    </a:ln>
                    <a:solidFill>
                      <a:prstClr val="white"/>
                    </a:solidFill>
                    <a:effectLst/>
                    <a:uLnTx/>
                    <a:uFillTx/>
                    <a:latin typeface="Calibri"/>
                    <a:ea typeface="宋体"/>
                    <a:cs typeface="Meiryo UI" pitchFamily="50" charset="-128"/>
                  </a:rPr>
                  <a:t>CO4</a:t>
                </a:r>
                <a:endParaRPr kumimoji="0" lang="ja-JP" altLang="en-US" sz="1100" b="0" i="0" u="none" strike="noStrike" kern="0" cap="none" spc="0" normalizeH="0" baseline="0" noProof="0" dirty="0">
                  <a:ln>
                    <a:noFill/>
                  </a:ln>
                  <a:solidFill>
                    <a:prstClr val="white"/>
                  </a:solidFill>
                  <a:effectLst/>
                  <a:uLnTx/>
                  <a:uFillTx/>
                  <a:latin typeface="Calibri"/>
                  <a:ea typeface="ＭＳ Ｐゴシック"/>
                  <a:cs typeface="Meiryo UI" pitchFamily="50" charset="-128"/>
                </a:endParaRPr>
              </a:p>
            </p:txBody>
          </p:sp>
        </p:grpSp>
        <p:sp>
          <p:nvSpPr>
            <p:cNvPr id="65" name="角丸四角形 22">
              <a:extLst>
                <a:ext uri="{FF2B5EF4-FFF2-40B4-BE49-F238E27FC236}">
                  <a16:creationId xmlns:a16="http://schemas.microsoft.com/office/drawing/2014/main" id="{BF1532DF-5EED-4A33-9FAA-4E933DB2DBAF}"/>
                </a:ext>
              </a:extLst>
            </p:cNvPr>
            <p:cNvSpPr/>
            <p:nvPr/>
          </p:nvSpPr>
          <p:spPr>
            <a:xfrm>
              <a:off x="11417212" y="5911278"/>
              <a:ext cx="683725" cy="355577"/>
            </a:xfrm>
            <a:prstGeom prst="roundRect">
              <a:avLst/>
            </a:prstGeom>
            <a:solidFill>
              <a:srgbClr val="00B0F0"/>
            </a:solidFill>
            <a:ln/>
            <a:scene3d>
              <a:camera prst="orthographicFront">
                <a:rot lat="0" lon="0" rev="0"/>
              </a:camera>
              <a:lightRig rig="threePt" dir="t">
                <a:rot lat="0" lon="0" rev="1200000"/>
              </a:lightRig>
            </a:scene3d>
            <a:sp3d>
              <a:bevelT w="38100" h="19050"/>
            </a:sp3d>
          </p:spPr>
          <p:style>
            <a:lnRef idx="0">
              <a:schemeClr val="accent5"/>
            </a:lnRef>
            <a:fillRef idx="3">
              <a:schemeClr val="accent5"/>
            </a:fillRef>
            <a:effectRef idx="3">
              <a:schemeClr val="accent5"/>
            </a:effectRef>
            <a:fontRef idx="minor">
              <a:schemeClr val="lt1"/>
            </a:fontRef>
          </p:style>
          <p:txBody>
            <a:bodyPr lIns="36000" tIns="0" rIns="36000" bIns="0" rtlCol="0" anchor="ctr"/>
            <a:lstStyle/>
            <a:p>
              <a:pPr marL="0" marR="0" lvl="0" indent="0" algn="l" defTabSz="1369493" rtl="0" eaLnBrk="1" fontAlgn="auto" latinLnBrk="0" hangingPunct="1">
                <a:lnSpc>
                  <a:spcPct val="100000"/>
                </a:lnSpc>
                <a:spcBef>
                  <a:spcPts val="0"/>
                </a:spcBef>
                <a:spcAft>
                  <a:spcPts val="0"/>
                </a:spcAft>
                <a:buClrTx/>
                <a:buSzTx/>
                <a:buFontTx/>
                <a:buNone/>
                <a:tabLst/>
                <a:defRPr/>
              </a:pPr>
              <a:r>
                <a:rPr kumimoji="0" lang="en-US" altLang="zh-CN" sz="1100" b="0" i="0" u="none" strike="noStrike" kern="0" cap="none" spc="0" normalizeH="0" baseline="0" noProof="0" dirty="0">
                  <a:ln>
                    <a:noFill/>
                  </a:ln>
                  <a:solidFill>
                    <a:prstClr val="white"/>
                  </a:solidFill>
                  <a:effectLst/>
                  <a:uLnTx/>
                  <a:uFillTx/>
                  <a:latin typeface="Calibri"/>
                  <a:ea typeface="宋体"/>
                  <a:cs typeface="Meiryo UI" pitchFamily="50" charset="-128"/>
                </a:rPr>
                <a:t>Zone: </a:t>
              </a:r>
            </a:p>
            <a:p>
              <a:pPr marL="0" marR="0" lvl="0" indent="0" algn="l" defTabSz="1369493" rtl="0" eaLnBrk="1" fontAlgn="auto" latinLnBrk="0" hangingPunct="1">
                <a:lnSpc>
                  <a:spcPct val="100000"/>
                </a:lnSpc>
                <a:spcBef>
                  <a:spcPts val="0"/>
                </a:spcBef>
                <a:spcAft>
                  <a:spcPts val="0"/>
                </a:spcAft>
                <a:buClrTx/>
                <a:buSzTx/>
                <a:buFontTx/>
                <a:buNone/>
                <a:tabLst/>
                <a:defRPr/>
              </a:pPr>
              <a:r>
                <a:rPr kumimoji="0" lang="en-US" altLang="zh-CN" sz="1100" b="0" i="0" u="none" strike="noStrike" kern="0" cap="none" spc="0" normalizeH="0" baseline="0" noProof="0" dirty="0">
                  <a:ln>
                    <a:noFill/>
                  </a:ln>
                  <a:solidFill>
                    <a:prstClr val="white"/>
                  </a:solidFill>
                  <a:effectLst/>
                  <a:uLnTx/>
                  <a:uFillTx/>
                  <a:latin typeface="Calibri"/>
                  <a:ea typeface="宋体"/>
                  <a:cs typeface="Meiryo UI" pitchFamily="50" charset="-128"/>
                </a:rPr>
                <a:t>Zone4(LO)</a:t>
              </a:r>
              <a:endParaRPr kumimoji="0" lang="ja-JP" altLang="en-US" sz="1100" b="0" i="0" u="none" strike="noStrike" kern="0" cap="none" spc="0" normalizeH="0" baseline="0" noProof="0" dirty="0">
                <a:ln>
                  <a:noFill/>
                </a:ln>
                <a:solidFill>
                  <a:prstClr val="white"/>
                </a:solidFill>
                <a:effectLst/>
                <a:uLnTx/>
                <a:uFillTx/>
                <a:latin typeface="Calibri"/>
                <a:ea typeface="ＭＳ Ｐゴシック"/>
                <a:cs typeface="Meiryo UI" pitchFamily="50" charset="-128"/>
              </a:endParaRPr>
            </a:p>
          </p:txBody>
        </p:sp>
        <p:grpSp>
          <p:nvGrpSpPr>
            <p:cNvPr id="10" name="グループ化 9">
              <a:extLst>
                <a:ext uri="{FF2B5EF4-FFF2-40B4-BE49-F238E27FC236}">
                  <a16:creationId xmlns:a16="http://schemas.microsoft.com/office/drawing/2014/main" id="{DB6289A7-B930-43EE-A1B4-65F627EB170B}"/>
                </a:ext>
              </a:extLst>
            </p:cNvPr>
            <p:cNvGrpSpPr/>
            <p:nvPr/>
          </p:nvGrpSpPr>
          <p:grpSpPr>
            <a:xfrm>
              <a:off x="10596064" y="5834945"/>
              <a:ext cx="727226" cy="679861"/>
              <a:chOff x="1762847" y="4600103"/>
              <a:chExt cx="1288326" cy="1204414"/>
            </a:xfrm>
          </p:grpSpPr>
          <p:pic>
            <p:nvPicPr>
              <p:cNvPr id="59" name="Picture 3">
                <a:extLst>
                  <a:ext uri="{FF2B5EF4-FFF2-40B4-BE49-F238E27FC236}">
                    <a16:creationId xmlns:a16="http://schemas.microsoft.com/office/drawing/2014/main" id="{FD34DBB0-5C5F-4D29-8F40-99343F5393C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62847" y="4600103"/>
                <a:ext cx="1278567" cy="120441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6" name="角丸四角形 26">
                <a:extLst>
                  <a:ext uri="{FF2B5EF4-FFF2-40B4-BE49-F238E27FC236}">
                    <a16:creationId xmlns:a16="http://schemas.microsoft.com/office/drawing/2014/main" id="{3044F50E-1F90-445A-B225-C6D22702DE47}"/>
                  </a:ext>
                </a:extLst>
              </p:cNvPr>
              <p:cNvSpPr/>
              <p:nvPr/>
            </p:nvSpPr>
            <p:spPr>
              <a:xfrm>
                <a:off x="2561003" y="5660589"/>
                <a:ext cx="490170" cy="123849"/>
              </a:xfrm>
              <a:prstGeom prst="roundRect">
                <a:avLst/>
              </a:prstGeom>
              <a:solidFill>
                <a:srgbClr val="55695D"/>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68" name="角丸四角形 39">
                <a:extLst>
                  <a:ext uri="{FF2B5EF4-FFF2-40B4-BE49-F238E27FC236}">
                    <a16:creationId xmlns:a16="http://schemas.microsoft.com/office/drawing/2014/main" id="{2DDFDCA8-009B-478A-A5FA-F03DC602BAA8}"/>
                  </a:ext>
                </a:extLst>
              </p:cNvPr>
              <p:cNvSpPr/>
              <p:nvPr/>
            </p:nvSpPr>
            <p:spPr>
              <a:xfrm>
                <a:off x="2801874" y="5029492"/>
                <a:ext cx="210234" cy="99302"/>
              </a:xfrm>
              <a:prstGeom prst="roundRect">
                <a:avLst/>
              </a:prstGeom>
              <a:noFill/>
              <a:ln w="12700"/>
              <a:effectLst>
                <a:outerShdw blurRad="50800" dist="38100" dir="8100000" algn="tr"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5F5F5F"/>
                  </a:solidFill>
                  <a:effectLst/>
                  <a:uLnTx/>
                  <a:uFillTx/>
                  <a:latin typeface="Calibri"/>
                  <a:ea typeface="ＭＳ Ｐゴシック" panose="020B0600070205080204" pitchFamily="50" charset="-128"/>
                  <a:cs typeface="+mn-cs"/>
                </a:endParaRPr>
              </a:p>
            </p:txBody>
          </p:sp>
        </p:grpSp>
      </p:grpSp>
      <p:sp>
        <p:nvSpPr>
          <p:cNvPr id="69" name="角丸四角形 45">
            <a:extLst>
              <a:ext uri="{FF2B5EF4-FFF2-40B4-BE49-F238E27FC236}">
                <a16:creationId xmlns:a16="http://schemas.microsoft.com/office/drawing/2014/main" id="{CC8E6810-D00C-4E3B-B9FF-F115AA3BAA3F}"/>
              </a:ext>
            </a:extLst>
          </p:cNvPr>
          <p:cNvSpPr/>
          <p:nvPr/>
        </p:nvSpPr>
        <p:spPr>
          <a:xfrm>
            <a:off x="7928162" y="7052538"/>
            <a:ext cx="355621" cy="155389"/>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36000" rIns="36000" bIns="0" rtlCol="0" anchor="ctr"/>
          <a:lstStyle/>
          <a:p>
            <a:pPr marL="0" marR="0" lvl="0" indent="0" algn="ctr" defTabSz="1369493" rtl="0" eaLnBrk="1" fontAlgn="auto" latinLnBrk="0" hangingPunct="1">
              <a:lnSpc>
                <a:spcPts val="900"/>
              </a:lnSpc>
              <a:spcBef>
                <a:spcPts val="0"/>
              </a:spcBef>
              <a:spcAft>
                <a:spcPts val="0"/>
              </a:spcAft>
              <a:buClrTx/>
              <a:buSzTx/>
              <a:buFontTx/>
              <a:buNone/>
              <a:tabLst/>
              <a:defRPr/>
            </a:pPr>
            <a:r>
              <a:rPr kumimoji="0" lang="en-US" altLang="zh-CN" sz="1100" b="0" i="0" u="none" strike="noStrike" kern="0" cap="none" spc="0" normalizeH="0" baseline="0" noProof="0" dirty="0">
                <a:ln>
                  <a:noFill/>
                </a:ln>
                <a:solidFill>
                  <a:prstClr val="white"/>
                </a:solidFill>
                <a:effectLst/>
                <a:uLnTx/>
                <a:uFillTx/>
                <a:latin typeface="Calibri"/>
                <a:ea typeface="宋体"/>
                <a:cs typeface="Meiryo UI" pitchFamily="50" charset="-128"/>
              </a:rPr>
              <a:t>CO4</a:t>
            </a:r>
            <a:endParaRPr kumimoji="0" lang="ja-JP" altLang="en-US" sz="1100" b="0" i="0" u="none" strike="noStrike" kern="0" cap="none" spc="0" normalizeH="0" baseline="0" noProof="0" dirty="0">
              <a:ln>
                <a:noFill/>
              </a:ln>
              <a:solidFill>
                <a:prstClr val="white"/>
              </a:solidFill>
              <a:effectLst/>
              <a:uLnTx/>
              <a:uFillTx/>
              <a:latin typeface="Calibri"/>
              <a:ea typeface="ＭＳ Ｐゴシック"/>
              <a:cs typeface="Meiryo UI" pitchFamily="50" charset="-128"/>
            </a:endParaRPr>
          </a:p>
        </p:txBody>
      </p:sp>
      <p:sp>
        <p:nvSpPr>
          <p:cNvPr id="70" name="角丸四角形 45">
            <a:extLst>
              <a:ext uri="{FF2B5EF4-FFF2-40B4-BE49-F238E27FC236}">
                <a16:creationId xmlns:a16="http://schemas.microsoft.com/office/drawing/2014/main" id="{EF0A242C-8DC5-49D8-B8D4-E6D73A15760F}"/>
              </a:ext>
            </a:extLst>
          </p:cNvPr>
          <p:cNvSpPr/>
          <p:nvPr/>
        </p:nvSpPr>
        <p:spPr>
          <a:xfrm>
            <a:off x="3384831" y="5356442"/>
            <a:ext cx="355621" cy="155389"/>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36000" rIns="36000" bIns="0" rtlCol="0" anchor="ctr"/>
          <a:lstStyle/>
          <a:p>
            <a:pPr marL="0" marR="0" lvl="0" indent="0" algn="ctr" defTabSz="1369493" rtl="0" eaLnBrk="1" fontAlgn="auto" latinLnBrk="0" hangingPunct="1">
              <a:lnSpc>
                <a:spcPts val="900"/>
              </a:lnSpc>
              <a:spcBef>
                <a:spcPts val="0"/>
              </a:spcBef>
              <a:spcAft>
                <a:spcPts val="0"/>
              </a:spcAft>
              <a:buClrTx/>
              <a:buSzTx/>
              <a:buFontTx/>
              <a:buNone/>
              <a:tabLst/>
              <a:defRPr/>
            </a:pPr>
            <a:r>
              <a:rPr kumimoji="0" lang="en-US" altLang="zh-CN" sz="1100" b="0" i="0" u="none" strike="noStrike" kern="0" cap="none" spc="0" normalizeH="0" baseline="0" noProof="0" dirty="0">
                <a:ln>
                  <a:noFill/>
                </a:ln>
                <a:solidFill>
                  <a:prstClr val="white"/>
                </a:solidFill>
                <a:effectLst/>
                <a:uLnTx/>
                <a:uFillTx/>
                <a:latin typeface="Calibri"/>
                <a:ea typeface="宋体"/>
                <a:cs typeface="Meiryo UI" pitchFamily="50" charset="-128"/>
              </a:rPr>
              <a:t>CI1</a:t>
            </a:r>
            <a:endParaRPr kumimoji="0" lang="ja-JP" altLang="en-US" sz="1100" b="0" i="0" u="none" strike="noStrike" kern="0" cap="none" spc="0" normalizeH="0" baseline="0" noProof="0" dirty="0">
              <a:ln>
                <a:noFill/>
              </a:ln>
              <a:solidFill>
                <a:prstClr val="white"/>
              </a:solidFill>
              <a:effectLst/>
              <a:uLnTx/>
              <a:uFillTx/>
              <a:latin typeface="Calibri"/>
              <a:ea typeface="ＭＳ Ｐゴシック"/>
              <a:cs typeface="Meiryo UI" pitchFamily="50" charset="-128"/>
            </a:endParaRPr>
          </a:p>
        </p:txBody>
      </p:sp>
      <p:grpSp>
        <p:nvGrpSpPr>
          <p:cNvPr id="72" name="グループ化 71">
            <a:extLst>
              <a:ext uri="{FF2B5EF4-FFF2-40B4-BE49-F238E27FC236}">
                <a16:creationId xmlns:a16="http://schemas.microsoft.com/office/drawing/2014/main" id="{969086D0-5508-45D1-B843-8C89F1079D9A}"/>
              </a:ext>
            </a:extLst>
          </p:cNvPr>
          <p:cNvGrpSpPr/>
          <p:nvPr/>
        </p:nvGrpSpPr>
        <p:grpSpPr>
          <a:xfrm>
            <a:off x="4251534" y="5155356"/>
            <a:ext cx="3574254" cy="801124"/>
            <a:chOff x="1876971" y="1209794"/>
            <a:chExt cx="4220853" cy="945767"/>
          </a:xfrm>
        </p:grpSpPr>
        <p:sp>
          <p:nvSpPr>
            <p:cNvPr id="75" name="角丸四角形 65">
              <a:extLst>
                <a:ext uri="{FF2B5EF4-FFF2-40B4-BE49-F238E27FC236}">
                  <a16:creationId xmlns:a16="http://schemas.microsoft.com/office/drawing/2014/main" id="{D84C17FD-2D7E-4DB5-9A18-EA0BADDBEB08}"/>
                </a:ext>
              </a:extLst>
            </p:cNvPr>
            <p:cNvSpPr/>
            <p:nvPr/>
          </p:nvSpPr>
          <p:spPr>
            <a:xfrm>
              <a:off x="3239605" y="1209794"/>
              <a:ext cx="1911796" cy="666682"/>
            </a:xfrm>
            <a:prstGeom prst="roundRect">
              <a:avLst/>
            </a:prstGeom>
            <a:solidFill>
              <a:srgbClr val="0070C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t"/>
            <a:lstStyle/>
            <a:p>
              <a:pPr marL="0" marR="0" lvl="0" indent="0" algn="l" defTabSz="1369493" rtl="0"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prstClr val="white"/>
                  </a:solidFill>
                  <a:effectLst/>
                  <a:uLnTx/>
                  <a:uFillTx/>
                  <a:latin typeface="Calibri"/>
                  <a:ea typeface="ＭＳ Ｐゴシック"/>
                  <a:cs typeface="Meiryo UI" pitchFamily="50" charset="-128"/>
                </a:rPr>
                <a:t>Broadcast Pattern</a:t>
              </a:r>
              <a:endParaRPr kumimoji="0" lang="ja-JP" altLang="en-US" sz="1400" b="0" i="0" u="none" strike="noStrike" kern="0" cap="none" spc="0" normalizeH="0" baseline="0" noProof="0" dirty="0">
                <a:ln>
                  <a:noFill/>
                </a:ln>
                <a:solidFill>
                  <a:prstClr val="white"/>
                </a:solidFill>
                <a:effectLst/>
                <a:uLnTx/>
                <a:uFillTx/>
                <a:latin typeface="Calibri"/>
                <a:ea typeface="ＭＳ Ｐゴシック"/>
                <a:cs typeface="Meiryo UI" pitchFamily="50" charset="-128"/>
              </a:endParaRPr>
            </a:p>
          </p:txBody>
        </p:sp>
        <p:sp>
          <p:nvSpPr>
            <p:cNvPr id="76" name="角丸四角形 66">
              <a:extLst>
                <a:ext uri="{FF2B5EF4-FFF2-40B4-BE49-F238E27FC236}">
                  <a16:creationId xmlns:a16="http://schemas.microsoft.com/office/drawing/2014/main" id="{C0143D83-C421-4CB7-AA97-4B40AED984B9}"/>
                </a:ext>
              </a:extLst>
            </p:cNvPr>
            <p:cNvSpPr/>
            <p:nvPr/>
          </p:nvSpPr>
          <p:spPr>
            <a:xfrm>
              <a:off x="4255087" y="1623482"/>
              <a:ext cx="1374394" cy="438917"/>
            </a:xfrm>
            <a:prstGeom prst="roundRect">
              <a:avLst>
                <a:gd name="adj" fmla="val 14967"/>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ctr"/>
            <a:lstStyle/>
            <a:p>
              <a:pPr marL="0" marR="0" lvl="0" indent="0" algn="l" defTabSz="1369493" rtl="0" eaLnBrk="1" fontAlgn="auto" latinLnBrk="0" hangingPunct="1">
                <a:lnSpc>
                  <a:spcPct val="100000"/>
                </a:lnSpc>
                <a:spcBef>
                  <a:spcPts val="0"/>
                </a:spcBef>
                <a:spcAft>
                  <a:spcPts val="0"/>
                </a:spcAft>
                <a:buClrTx/>
                <a:buSzTx/>
                <a:buFontTx/>
                <a:buNone/>
                <a:tabLst/>
                <a:defRPr/>
              </a:pPr>
              <a:r>
                <a:rPr kumimoji="0" lang="en-US" altLang="zh-CN" sz="1100" b="0" i="0" u="none" strike="noStrike" kern="0" cap="none" spc="0" normalizeH="0" baseline="0" noProof="0" dirty="0">
                  <a:ln>
                    <a:noFill/>
                  </a:ln>
                  <a:solidFill>
                    <a:prstClr val="white"/>
                  </a:solidFill>
                  <a:effectLst/>
                  <a:uLnTx/>
                  <a:uFillTx/>
                  <a:latin typeface="Calibri"/>
                  <a:ea typeface="宋体"/>
                  <a:cs typeface="Meiryo UI" pitchFamily="50" charset="-128"/>
                </a:rPr>
                <a:t>Zone </a:t>
              </a:r>
            </a:p>
            <a:p>
              <a:pPr marL="0" marR="0" lvl="0" indent="0" algn="l" defTabSz="1369493" rtl="0" eaLnBrk="1" fontAlgn="auto" latinLnBrk="0" hangingPunct="1">
                <a:lnSpc>
                  <a:spcPct val="100000"/>
                </a:lnSpc>
                <a:spcBef>
                  <a:spcPts val="0"/>
                </a:spcBef>
                <a:spcAft>
                  <a:spcPts val="0"/>
                </a:spcAft>
                <a:buClrTx/>
                <a:buSzTx/>
                <a:buFontTx/>
                <a:buNone/>
                <a:tabLst/>
                <a:defRPr/>
              </a:pPr>
              <a:r>
                <a:rPr kumimoji="0" lang="en-US" altLang="zh-CN" sz="1100" b="0" i="0" u="none" strike="noStrike" kern="0" cap="none" spc="0" normalizeH="0" baseline="0" noProof="0" dirty="0">
                  <a:ln>
                    <a:noFill/>
                  </a:ln>
                  <a:solidFill>
                    <a:prstClr val="white"/>
                  </a:solidFill>
                  <a:effectLst/>
                  <a:uLnTx/>
                  <a:uFillTx/>
                  <a:latin typeface="Calibri"/>
                  <a:ea typeface="宋体"/>
                  <a:cs typeface="Meiryo UI" pitchFamily="50" charset="-128"/>
                </a:rPr>
                <a:t>Patterns</a:t>
              </a:r>
              <a:endParaRPr kumimoji="0" lang="ja-JP" altLang="en-US" sz="1100" b="0" i="0" u="none" strike="noStrike" kern="0" cap="none" spc="0" normalizeH="0" baseline="0" noProof="0" dirty="0">
                <a:ln>
                  <a:noFill/>
                </a:ln>
                <a:solidFill>
                  <a:prstClr val="white"/>
                </a:solidFill>
                <a:effectLst/>
                <a:uLnTx/>
                <a:uFillTx/>
                <a:latin typeface="Calibri"/>
                <a:ea typeface="ＭＳ Ｐゴシック"/>
                <a:cs typeface="Meiryo UI" pitchFamily="50" charset="-128"/>
              </a:endParaRPr>
            </a:p>
          </p:txBody>
        </p:sp>
        <p:sp>
          <p:nvSpPr>
            <p:cNvPr id="77" name="角丸四角形 67">
              <a:extLst>
                <a:ext uri="{FF2B5EF4-FFF2-40B4-BE49-F238E27FC236}">
                  <a16:creationId xmlns:a16="http://schemas.microsoft.com/office/drawing/2014/main" id="{18B28A80-F133-4A29-95A5-426A3369ECC8}"/>
                </a:ext>
              </a:extLst>
            </p:cNvPr>
            <p:cNvSpPr/>
            <p:nvPr/>
          </p:nvSpPr>
          <p:spPr>
            <a:xfrm>
              <a:off x="4894887" y="1722356"/>
              <a:ext cx="1202937" cy="433205"/>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marL="0" marR="0" lvl="0" indent="0" algn="l" defTabSz="1369493" rtl="0" eaLnBrk="1" fontAlgn="auto" latinLnBrk="0" hangingPunct="1">
                <a:lnSpc>
                  <a:spcPct val="100000"/>
                </a:lnSpc>
                <a:spcBef>
                  <a:spcPts val="0"/>
                </a:spcBef>
                <a:spcAft>
                  <a:spcPts val="0"/>
                </a:spcAft>
                <a:buClrTx/>
                <a:buSzTx/>
                <a:buFontTx/>
                <a:buNone/>
                <a:tabLst/>
                <a:defRPr/>
              </a:pPr>
              <a:r>
                <a:rPr kumimoji="0" lang="en-US" altLang="zh-CN" sz="1100" b="0" i="0" u="none" strike="noStrike" kern="0" cap="none" spc="0" normalizeH="0" baseline="0" noProof="0" dirty="0">
                  <a:ln>
                    <a:noFill/>
                  </a:ln>
                  <a:solidFill>
                    <a:prstClr val="white"/>
                  </a:solidFill>
                  <a:effectLst/>
                  <a:uLnTx/>
                  <a:uFillTx/>
                  <a:latin typeface="Calibri"/>
                  <a:ea typeface="宋体"/>
                  <a:cs typeface="Meiryo UI" pitchFamily="50" charset="-128"/>
                </a:rPr>
                <a:t>Zone: </a:t>
              </a:r>
            </a:p>
            <a:p>
              <a:pPr marL="0" marR="0" lvl="0" indent="0" algn="l" defTabSz="1369493" rtl="0" eaLnBrk="1" fontAlgn="auto" latinLnBrk="0" hangingPunct="1">
                <a:lnSpc>
                  <a:spcPct val="100000"/>
                </a:lnSpc>
                <a:spcBef>
                  <a:spcPts val="0"/>
                </a:spcBef>
                <a:spcAft>
                  <a:spcPts val="0"/>
                </a:spcAft>
                <a:buClrTx/>
                <a:buSzTx/>
                <a:buFontTx/>
                <a:buNone/>
                <a:tabLst/>
                <a:defRPr/>
              </a:pPr>
              <a:r>
                <a:rPr kumimoji="0" lang="en-US" altLang="zh-CN" sz="1100" b="0" i="0" u="none" strike="noStrike" kern="0" cap="none" spc="0" normalizeH="0" baseline="0" noProof="0" dirty="0">
                  <a:ln>
                    <a:noFill/>
                  </a:ln>
                  <a:solidFill>
                    <a:prstClr val="white"/>
                  </a:solidFill>
                  <a:effectLst/>
                  <a:uLnTx/>
                  <a:uFillTx/>
                  <a:latin typeface="Calibri"/>
                  <a:ea typeface="宋体"/>
                  <a:cs typeface="Meiryo UI" pitchFamily="50" charset="-128"/>
                </a:rPr>
                <a:t>Frame(1) Zone1</a:t>
              </a:r>
              <a:endParaRPr kumimoji="0" lang="ja-JP" altLang="en-US" sz="1100" b="0" i="0" u="none" strike="noStrike" kern="0" cap="none" spc="0" normalizeH="0" baseline="0" noProof="0" dirty="0">
                <a:ln>
                  <a:noFill/>
                </a:ln>
                <a:solidFill>
                  <a:prstClr val="white"/>
                </a:solidFill>
                <a:effectLst/>
                <a:uLnTx/>
                <a:uFillTx/>
                <a:latin typeface="Calibri"/>
                <a:ea typeface="ＭＳ Ｐゴシック"/>
                <a:cs typeface="Meiryo UI" pitchFamily="50" charset="-128"/>
              </a:endParaRPr>
            </a:p>
          </p:txBody>
        </p:sp>
        <p:sp>
          <p:nvSpPr>
            <p:cNvPr id="78" name="フリーフォーム 68">
              <a:extLst>
                <a:ext uri="{FF2B5EF4-FFF2-40B4-BE49-F238E27FC236}">
                  <a16:creationId xmlns:a16="http://schemas.microsoft.com/office/drawing/2014/main" id="{32090334-0770-4260-AA67-2BAAEC34AD50}"/>
                </a:ext>
              </a:extLst>
            </p:cNvPr>
            <p:cNvSpPr/>
            <p:nvPr/>
          </p:nvSpPr>
          <p:spPr>
            <a:xfrm>
              <a:off x="2744997" y="1506219"/>
              <a:ext cx="472967" cy="0"/>
            </a:xfrm>
            <a:custGeom>
              <a:avLst/>
              <a:gdLst>
                <a:gd name="connsiteX0" fmla="*/ 0 w 472966"/>
                <a:gd name="connsiteY0" fmla="*/ 0 h 0"/>
                <a:gd name="connsiteX1" fmla="*/ 472966 w 472966"/>
                <a:gd name="connsiteY1" fmla="*/ 0 h 0"/>
              </a:gdLst>
              <a:ahLst/>
              <a:cxnLst>
                <a:cxn ang="0">
                  <a:pos x="connsiteX0" y="connsiteY0"/>
                </a:cxn>
                <a:cxn ang="0">
                  <a:pos x="connsiteX1" y="connsiteY1"/>
                </a:cxn>
              </a:cxnLst>
              <a:rect l="l" t="t" r="r" b="b"/>
              <a:pathLst>
                <a:path w="472966">
                  <a:moveTo>
                    <a:pt x="0" y="0"/>
                  </a:moveTo>
                  <a:lnTo>
                    <a:pt x="472966" y="0"/>
                  </a:lnTo>
                </a:path>
              </a:pathLst>
            </a:custGeom>
            <a:noFill/>
            <a:ln w="19050">
              <a:solidFill>
                <a:schemeClr val="bg1">
                  <a:lumMod val="50000"/>
                </a:schemeClr>
              </a:solidFill>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700228"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4" name="角丸四角形 64">
              <a:extLst>
                <a:ext uri="{FF2B5EF4-FFF2-40B4-BE49-F238E27FC236}">
                  <a16:creationId xmlns:a16="http://schemas.microsoft.com/office/drawing/2014/main" id="{956A33EC-558D-4131-B5EE-7DABDBCDCAEF}"/>
                </a:ext>
              </a:extLst>
            </p:cNvPr>
            <p:cNvSpPr/>
            <p:nvPr/>
          </p:nvSpPr>
          <p:spPr>
            <a:xfrm>
              <a:off x="1876971" y="1276208"/>
              <a:ext cx="973251" cy="518366"/>
            </a:xfrm>
            <a:prstGeom prst="roundRect">
              <a:avLst>
                <a:gd name="adj" fmla="val 3047"/>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0" marR="0" lvl="0" indent="0" algn="ctr" defTabSz="700228"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white"/>
                  </a:solidFill>
                  <a:effectLst/>
                  <a:uLnTx/>
                  <a:uFillTx/>
                  <a:latin typeface="Calibri"/>
                  <a:ea typeface="メイリオ" panose="020B0604030504040204" pitchFamily="50" charset="-128"/>
                  <a:cs typeface="メイリオ" panose="020B0604030504040204" pitchFamily="50" charset="-128"/>
                </a:rPr>
                <a:t>Trigger</a:t>
              </a:r>
              <a:endParaRPr kumimoji="1" lang="en-US" altLang="ja-JP" sz="900" b="0" i="0" u="none" strike="noStrike" kern="1200" cap="none" spc="0" normalizeH="0" baseline="0" noProof="0" dirty="0">
                <a:ln>
                  <a:noFill/>
                </a:ln>
                <a:solidFill>
                  <a:prstClr val="white"/>
                </a:solidFill>
                <a:effectLst/>
                <a:uLnTx/>
                <a:uFillTx/>
                <a:latin typeface="Calibri"/>
                <a:ea typeface="メイリオ" panose="020B0604030504040204" pitchFamily="50" charset="-128"/>
                <a:cs typeface="メイリオ" panose="020B0604030504040204" pitchFamily="50" charset="-128"/>
              </a:endParaRPr>
            </a:p>
            <a:p>
              <a:pPr marL="0" marR="0" lvl="0" indent="0" algn="ctr" defTabSz="700228"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white"/>
                  </a:solidFill>
                  <a:effectLst/>
                  <a:uLnTx/>
                  <a:uFillTx/>
                  <a:latin typeface="Calibri"/>
                  <a:ea typeface="メイリオ" panose="020B0604030504040204" pitchFamily="50" charset="-128"/>
                  <a:cs typeface="メイリオ" panose="020B0604030504040204" pitchFamily="50" charset="-128"/>
                </a:rPr>
                <a:t>PM(0) CI 1</a:t>
              </a:r>
            </a:p>
          </p:txBody>
        </p:sp>
      </p:grpSp>
      <p:sp>
        <p:nvSpPr>
          <p:cNvPr id="83" name="角丸四角形 73">
            <a:extLst>
              <a:ext uri="{FF2B5EF4-FFF2-40B4-BE49-F238E27FC236}">
                <a16:creationId xmlns:a16="http://schemas.microsoft.com/office/drawing/2014/main" id="{8E7F5752-71D2-4E2E-A1AB-263B43CA0BDC}"/>
              </a:ext>
            </a:extLst>
          </p:cNvPr>
          <p:cNvSpPr/>
          <p:nvPr/>
        </p:nvSpPr>
        <p:spPr>
          <a:xfrm>
            <a:off x="5320192" y="5503797"/>
            <a:ext cx="858851" cy="531162"/>
          </a:xfrm>
          <a:prstGeom prst="roundRect">
            <a:avLst>
              <a:gd name="adj" fmla="val 10645"/>
            </a:avLst>
          </a:prstGeom>
          <a:solidFill>
            <a:schemeClr val="bg1">
              <a:lumMod val="85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ctr" defTabSz="700228"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Audio input</a:t>
            </a:r>
          </a:p>
          <a:p>
            <a:pPr marL="0" marR="0" lvl="0" indent="0" algn="l" defTabSz="700228" rtl="0" eaLnBrk="1" fontAlgn="base" latinLnBrk="0" hangingPunct="1">
              <a:lnSpc>
                <a:spcPct val="100000"/>
              </a:lnSpc>
              <a:spcBef>
                <a:spcPct val="0"/>
              </a:spcBef>
              <a:spcAft>
                <a:spcPct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endParaRPr>
          </a:p>
          <a:p>
            <a:pPr marL="0" marR="0" lvl="0" indent="0" algn="ctr" defTabSz="700228"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PM(0) AI 1</a:t>
            </a:r>
            <a:endParaRPr kumimoji="1" lang="ja-JP" altLang="en-US" sz="11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endParaRPr>
          </a:p>
        </p:txBody>
      </p:sp>
      <p:sp>
        <p:nvSpPr>
          <p:cNvPr id="84" name="正方形/長方形 83">
            <a:extLst>
              <a:ext uri="{FF2B5EF4-FFF2-40B4-BE49-F238E27FC236}">
                <a16:creationId xmlns:a16="http://schemas.microsoft.com/office/drawing/2014/main" id="{6DFA8D50-DEDF-4F64-A091-C814B5FC6B59}"/>
              </a:ext>
            </a:extLst>
          </p:cNvPr>
          <p:cNvSpPr/>
          <p:nvPr/>
        </p:nvSpPr>
        <p:spPr>
          <a:xfrm>
            <a:off x="5510739" y="5865461"/>
            <a:ext cx="458299" cy="116193"/>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700228" rtl="0" eaLnBrk="1" fontAlgn="base" latinLnBrk="0" hangingPunct="1">
              <a:lnSpc>
                <a:spcPct val="100000"/>
              </a:lnSpc>
              <a:spcBef>
                <a:spcPct val="0"/>
              </a:spcBef>
              <a:spcAft>
                <a:spcPct val="0"/>
              </a:spcAft>
              <a:buClrTx/>
              <a:buSzTx/>
              <a:buFontTx/>
              <a:buNone/>
              <a:tabLst/>
              <a:defRPr/>
            </a:pPr>
            <a:r>
              <a:rPr kumimoji="1" lang="en-US" altLang="ja-JP"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General</a:t>
            </a:r>
            <a:endPar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6" name="テキスト ボックス 85">
            <a:extLst>
              <a:ext uri="{FF2B5EF4-FFF2-40B4-BE49-F238E27FC236}">
                <a16:creationId xmlns:a16="http://schemas.microsoft.com/office/drawing/2014/main" id="{3AB62991-5C4D-470B-ADB0-5D1504F3E42D}"/>
              </a:ext>
            </a:extLst>
          </p:cNvPr>
          <p:cNvSpPr txBox="1"/>
          <p:nvPr/>
        </p:nvSpPr>
        <p:spPr>
          <a:xfrm>
            <a:off x="3348994" y="2158966"/>
            <a:ext cx="5100769" cy="523220"/>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If you want to broadcast live announcements from RM to Frame(1), two steps of activation will be required.</a:t>
            </a:r>
            <a:endParaRPr kumimoji="1" lang="ja-JP" altLang="en-US" sz="1200"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p:txBody>
      </p:sp>
      <p:sp>
        <p:nvSpPr>
          <p:cNvPr id="87" name="正方形/長方形 86">
            <a:extLst>
              <a:ext uri="{FF2B5EF4-FFF2-40B4-BE49-F238E27FC236}">
                <a16:creationId xmlns:a16="http://schemas.microsoft.com/office/drawing/2014/main" id="{4901AB75-635D-4F0E-AABD-7EC02B7F82FB}"/>
              </a:ext>
            </a:extLst>
          </p:cNvPr>
          <p:cNvSpPr/>
          <p:nvPr/>
        </p:nvSpPr>
        <p:spPr>
          <a:xfrm>
            <a:off x="5243117" y="2744613"/>
            <a:ext cx="2132485" cy="353971"/>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7030A0"/>
                </a:solidFill>
                <a:effectLst/>
                <a:uLnTx/>
                <a:uFillTx/>
                <a:latin typeface="Calibri"/>
                <a:ea typeface="ＭＳ Ｐゴシック"/>
                <a:cs typeface="+mn-cs"/>
              </a:rPr>
              <a:t>VX-3000PM(0)</a:t>
            </a:r>
            <a:endParaRPr kumimoji="1" lang="ja-JP" altLang="en-US" sz="1400" b="1" i="0" u="none" strike="noStrike" kern="1200" cap="none" spc="0" normalizeH="0" baseline="0" noProof="0" dirty="0">
              <a:ln>
                <a:noFill/>
              </a:ln>
              <a:solidFill>
                <a:srgbClr val="7030A0"/>
              </a:solidFill>
              <a:effectLst/>
              <a:uLnTx/>
              <a:uFillTx/>
              <a:latin typeface="Calibri"/>
              <a:ea typeface="ＭＳ Ｐゴシック"/>
              <a:cs typeface="+mn-cs"/>
            </a:endParaRPr>
          </a:p>
        </p:txBody>
      </p:sp>
      <p:sp>
        <p:nvSpPr>
          <p:cNvPr id="88" name="正方形/長方形 87">
            <a:extLst>
              <a:ext uri="{FF2B5EF4-FFF2-40B4-BE49-F238E27FC236}">
                <a16:creationId xmlns:a16="http://schemas.microsoft.com/office/drawing/2014/main" id="{6326D8FE-54D5-4690-BA7B-23FF2CAA178A}"/>
              </a:ext>
            </a:extLst>
          </p:cNvPr>
          <p:cNvSpPr/>
          <p:nvPr/>
        </p:nvSpPr>
        <p:spPr>
          <a:xfrm>
            <a:off x="9862730" y="6192545"/>
            <a:ext cx="1153930" cy="353971"/>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7030A0"/>
                </a:solidFill>
                <a:effectLst/>
                <a:uLnTx/>
                <a:uFillTx/>
                <a:latin typeface="Calibri"/>
                <a:ea typeface="ＭＳ Ｐゴシック"/>
                <a:cs typeface="+mn-cs"/>
              </a:rPr>
              <a:t>Frame(0)</a:t>
            </a:r>
            <a:endParaRPr kumimoji="1" lang="ja-JP" altLang="en-US" sz="1400" b="1" i="0" u="none" strike="noStrike" kern="1200" cap="none" spc="0" normalizeH="0" baseline="0" noProof="0" dirty="0">
              <a:ln>
                <a:noFill/>
              </a:ln>
              <a:solidFill>
                <a:srgbClr val="7030A0"/>
              </a:solidFill>
              <a:effectLst/>
              <a:uLnTx/>
              <a:uFillTx/>
              <a:latin typeface="Calibri"/>
              <a:ea typeface="ＭＳ Ｐゴシック"/>
              <a:cs typeface="+mn-cs"/>
            </a:endParaRPr>
          </a:p>
        </p:txBody>
      </p:sp>
      <p:sp>
        <p:nvSpPr>
          <p:cNvPr id="89" name="正方形/長方形 88">
            <a:extLst>
              <a:ext uri="{FF2B5EF4-FFF2-40B4-BE49-F238E27FC236}">
                <a16:creationId xmlns:a16="http://schemas.microsoft.com/office/drawing/2014/main" id="{3DB72A9D-604B-4682-8DF2-CF0FF97AC368}"/>
              </a:ext>
            </a:extLst>
          </p:cNvPr>
          <p:cNvSpPr/>
          <p:nvPr/>
        </p:nvSpPr>
        <p:spPr>
          <a:xfrm>
            <a:off x="12713058" y="4354375"/>
            <a:ext cx="1153930" cy="353971"/>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7030A0"/>
                </a:solidFill>
                <a:effectLst/>
                <a:uLnTx/>
                <a:uFillTx/>
                <a:latin typeface="Calibri"/>
                <a:ea typeface="ＭＳ Ｐゴシック"/>
                <a:cs typeface="+mn-cs"/>
              </a:rPr>
              <a:t>Frame(1)</a:t>
            </a:r>
            <a:endParaRPr kumimoji="1" lang="ja-JP" altLang="en-US" sz="1400" b="1" i="0" u="none" strike="noStrike" kern="1200" cap="none" spc="0" normalizeH="0" baseline="0" noProof="0" dirty="0">
              <a:ln>
                <a:noFill/>
              </a:ln>
              <a:solidFill>
                <a:srgbClr val="7030A0"/>
              </a:solidFill>
              <a:effectLst/>
              <a:uLnTx/>
              <a:uFillTx/>
              <a:latin typeface="Calibri"/>
              <a:ea typeface="ＭＳ Ｐゴシック"/>
              <a:cs typeface="+mn-cs"/>
            </a:endParaRPr>
          </a:p>
        </p:txBody>
      </p:sp>
      <p:sp>
        <p:nvSpPr>
          <p:cNvPr id="16" name="フリーフォーム: 図形 15">
            <a:extLst>
              <a:ext uri="{FF2B5EF4-FFF2-40B4-BE49-F238E27FC236}">
                <a16:creationId xmlns:a16="http://schemas.microsoft.com/office/drawing/2014/main" id="{98754B84-D3F6-49EC-93C1-CC595FCB6FA3}"/>
              </a:ext>
            </a:extLst>
          </p:cNvPr>
          <p:cNvSpPr/>
          <p:nvPr/>
        </p:nvSpPr>
        <p:spPr>
          <a:xfrm>
            <a:off x="5511114" y="3089189"/>
            <a:ext cx="3373394" cy="1161536"/>
          </a:xfrm>
          <a:custGeom>
            <a:avLst/>
            <a:gdLst>
              <a:gd name="connsiteX0" fmla="*/ 0 w 3373394"/>
              <a:gd name="connsiteY0" fmla="*/ 1161536 h 1161536"/>
              <a:gd name="connsiteX1" fmla="*/ 2051221 w 3373394"/>
              <a:gd name="connsiteY1" fmla="*/ 1161536 h 1161536"/>
              <a:gd name="connsiteX2" fmla="*/ 2051221 w 3373394"/>
              <a:gd name="connsiteY2" fmla="*/ 0 h 1161536"/>
              <a:gd name="connsiteX3" fmla="*/ 3373394 w 3373394"/>
              <a:gd name="connsiteY3" fmla="*/ 0 h 1161536"/>
            </a:gdLst>
            <a:ahLst/>
            <a:cxnLst>
              <a:cxn ang="0">
                <a:pos x="connsiteX0" y="connsiteY0"/>
              </a:cxn>
              <a:cxn ang="0">
                <a:pos x="connsiteX1" y="connsiteY1"/>
              </a:cxn>
              <a:cxn ang="0">
                <a:pos x="connsiteX2" y="connsiteY2"/>
              </a:cxn>
              <a:cxn ang="0">
                <a:pos x="connsiteX3" y="connsiteY3"/>
              </a:cxn>
            </a:cxnLst>
            <a:rect l="l" t="t" r="r" b="b"/>
            <a:pathLst>
              <a:path w="3373394" h="1161536">
                <a:moveTo>
                  <a:pt x="0" y="1161536"/>
                </a:moveTo>
                <a:lnTo>
                  <a:pt x="2051221" y="1161536"/>
                </a:lnTo>
                <a:lnTo>
                  <a:pt x="2051221" y="0"/>
                </a:lnTo>
                <a:lnTo>
                  <a:pt x="3373394" y="0"/>
                </a:lnTo>
              </a:path>
            </a:pathLst>
          </a:custGeom>
          <a:noFill/>
          <a:ln w="76200">
            <a:solidFill>
              <a:schemeClr val="accent6">
                <a:lumMod val="75000"/>
              </a:schemeClr>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3C3C3C"/>
              </a:solidFill>
              <a:effectLst/>
              <a:uLnTx/>
              <a:uFillTx/>
              <a:latin typeface="Calibri"/>
              <a:ea typeface="ＭＳ Ｐゴシック" panose="020B0600070205080204" pitchFamily="50" charset="-128"/>
              <a:cs typeface="+mn-cs"/>
            </a:endParaRPr>
          </a:p>
        </p:txBody>
      </p:sp>
      <p:sp>
        <p:nvSpPr>
          <p:cNvPr id="98" name="思考の吹き出し: 雲形 97">
            <a:extLst>
              <a:ext uri="{FF2B5EF4-FFF2-40B4-BE49-F238E27FC236}">
                <a16:creationId xmlns:a16="http://schemas.microsoft.com/office/drawing/2014/main" id="{22A4E736-7A75-4F33-A11C-E11DE1454840}"/>
              </a:ext>
            </a:extLst>
          </p:cNvPr>
          <p:cNvSpPr/>
          <p:nvPr/>
        </p:nvSpPr>
        <p:spPr>
          <a:xfrm>
            <a:off x="7290842" y="3535233"/>
            <a:ext cx="588346" cy="243902"/>
          </a:xfrm>
          <a:prstGeom prst="cloudCallout">
            <a:avLst>
              <a:gd name="adj1" fmla="val 11887"/>
              <a:gd name="adj2" fmla="val -13139"/>
            </a:avLst>
          </a:prstGeom>
          <a:solidFill>
            <a:schemeClr val="accent6">
              <a:lumMod val="75000"/>
            </a:schemeClr>
          </a:solidFill>
          <a:ln w="5080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1500833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正方形/長方形 22">
            <a:extLst>
              <a:ext uri="{FF2B5EF4-FFF2-40B4-BE49-F238E27FC236}">
                <a16:creationId xmlns:a16="http://schemas.microsoft.com/office/drawing/2014/main" id="{1938C55E-1EAF-F472-1D31-852F650ABB74}"/>
              </a:ext>
            </a:extLst>
          </p:cNvPr>
          <p:cNvSpPr/>
          <p:nvPr/>
        </p:nvSpPr>
        <p:spPr>
          <a:xfrm>
            <a:off x="10798547" y="2739391"/>
            <a:ext cx="3975087" cy="2869082"/>
          </a:xfrm>
          <a:prstGeom prst="rect">
            <a:avLst/>
          </a:prstGeom>
          <a:solidFill>
            <a:schemeClr val="bg1">
              <a:alpha val="80000"/>
            </a:schemeClr>
          </a:solidFill>
          <a:ln w="76200">
            <a:no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正方形/長方形 21">
            <a:extLst>
              <a:ext uri="{FF2B5EF4-FFF2-40B4-BE49-F238E27FC236}">
                <a16:creationId xmlns:a16="http://schemas.microsoft.com/office/drawing/2014/main" id="{D465F206-150D-CC37-3DC5-1AD5033DE076}"/>
              </a:ext>
            </a:extLst>
          </p:cNvPr>
          <p:cNvSpPr/>
          <p:nvPr/>
        </p:nvSpPr>
        <p:spPr>
          <a:xfrm>
            <a:off x="7074818" y="1842988"/>
            <a:ext cx="3975087" cy="2232248"/>
          </a:xfrm>
          <a:prstGeom prst="rect">
            <a:avLst/>
          </a:prstGeom>
          <a:solidFill>
            <a:schemeClr val="bg1">
              <a:alpha val="80000"/>
            </a:schemeClr>
          </a:solidFill>
          <a:ln w="76200">
            <a:no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円/楕円 96">
            <a:extLst>
              <a:ext uri="{FF2B5EF4-FFF2-40B4-BE49-F238E27FC236}">
                <a16:creationId xmlns:a16="http://schemas.microsoft.com/office/drawing/2014/main" id="{5D91133C-FDC0-B131-D6FD-9C82105BADFA}"/>
              </a:ext>
            </a:extLst>
          </p:cNvPr>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 name="円/楕円 97">
            <a:extLst>
              <a:ext uri="{FF2B5EF4-FFF2-40B4-BE49-F238E27FC236}">
                <a16:creationId xmlns:a16="http://schemas.microsoft.com/office/drawing/2014/main" id="{041F3B3E-DC4D-3C6E-C006-8F5FCC85F7A5}"/>
              </a:ext>
            </a:extLst>
          </p:cNvPr>
          <p:cNvSpPr/>
          <p:nvPr/>
        </p:nvSpPr>
        <p:spPr>
          <a:xfrm>
            <a:off x="771734" y="493116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61" name="正方形/長方形 60">
            <a:extLst>
              <a:ext uri="{FF2B5EF4-FFF2-40B4-BE49-F238E27FC236}">
                <a16:creationId xmlns:a16="http://schemas.microsoft.com/office/drawing/2014/main" id="{FE1BF42C-BE96-D831-6E01-51A30FBCFCCE}"/>
              </a:ext>
            </a:extLst>
          </p:cNvPr>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235" name="楕円 234">
            <a:extLst>
              <a:ext uri="{FF2B5EF4-FFF2-40B4-BE49-F238E27FC236}">
                <a16:creationId xmlns:a16="http://schemas.microsoft.com/office/drawing/2014/main" id="{B1A557F6-4CEB-846A-B7E6-12CBDD7F08BB}"/>
              </a:ext>
            </a:extLst>
          </p:cNvPr>
          <p:cNvSpPr/>
          <p:nvPr/>
        </p:nvSpPr>
        <p:spPr>
          <a:xfrm>
            <a:off x="5427748" y="4159925"/>
            <a:ext cx="158418" cy="152710"/>
          </a:xfrm>
          <a:prstGeom prst="ellipse">
            <a:avLst/>
          </a:prstGeom>
          <a:ln w="19050">
            <a:solidFill>
              <a:schemeClr val="bg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grpSp>
        <p:nvGrpSpPr>
          <p:cNvPr id="3" name="グループ化 2">
            <a:extLst>
              <a:ext uri="{FF2B5EF4-FFF2-40B4-BE49-F238E27FC236}">
                <a16:creationId xmlns:a16="http://schemas.microsoft.com/office/drawing/2014/main" id="{59172F28-73F1-3B59-BDB4-B49C58745A31}"/>
              </a:ext>
            </a:extLst>
          </p:cNvPr>
          <p:cNvGrpSpPr/>
          <p:nvPr/>
        </p:nvGrpSpPr>
        <p:grpSpPr>
          <a:xfrm>
            <a:off x="1609661" y="266185"/>
            <a:ext cx="2053631" cy="1949899"/>
            <a:chOff x="2629447" y="812240"/>
            <a:chExt cx="2667654" cy="2532159"/>
          </a:xfrm>
        </p:grpSpPr>
        <p:grpSp>
          <p:nvGrpSpPr>
            <p:cNvPr id="4" name="グループ化 3">
              <a:extLst>
                <a:ext uri="{FF2B5EF4-FFF2-40B4-BE49-F238E27FC236}">
                  <a16:creationId xmlns:a16="http://schemas.microsoft.com/office/drawing/2014/main" id="{3DBD7D71-C18D-3728-539B-817541A1FBF2}"/>
                </a:ext>
              </a:extLst>
            </p:cNvPr>
            <p:cNvGrpSpPr/>
            <p:nvPr/>
          </p:nvGrpSpPr>
          <p:grpSpPr>
            <a:xfrm>
              <a:off x="2951391" y="1221263"/>
              <a:ext cx="2030342" cy="1771248"/>
              <a:chOff x="2951391" y="1221263"/>
              <a:chExt cx="2030342" cy="1771248"/>
            </a:xfrm>
          </p:grpSpPr>
          <p:sp>
            <p:nvSpPr>
              <p:cNvPr id="6" name="円/楕円 126">
                <a:extLst>
                  <a:ext uri="{FF2B5EF4-FFF2-40B4-BE49-F238E27FC236}">
                    <a16:creationId xmlns:a16="http://schemas.microsoft.com/office/drawing/2014/main" id="{CD30FBE3-1C3A-02FE-04F9-EEDDC77E0991}"/>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2100" b="0" i="0" u="none" strike="noStrike" kern="0" cap="none" spc="0" normalizeH="0" baseline="0" noProof="0">
                  <a:ln>
                    <a:noFill/>
                  </a:ln>
                  <a:solidFill>
                    <a:prstClr val="white"/>
                  </a:solidFill>
                  <a:effectLst/>
                  <a:uLnTx/>
                  <a:uFillTx/>
                  <a:latin typeface="Meiryo UI"/>
                  <a:ea typeface="Meiryo UI"/>
                  <a:cs typeface="+mn-cs"/>
                </a:endParaRPr>
              </a:p>
            </p:txBody>
          </p:sp>
          <p:sp>
            <p:nvSpPr>
              <p:cNvPr id="9" name="角丸四角形 127">
                <a:extLst>
                  <a:ext uri="{FF2B5EF4-FFF2-40B4-BE49-F238E27FC236}">
                    <a16:creationId xmlns:a16="http://schemas.microsoft.com/office/drawing/2014/main" id="{975766E7-2F77-4EFB-CB36-46C48039B1B6}"/>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prstClr val="white"/>
                    </a:solidFill>
                    <a:effectLst/>
                    <a:uLnTx/>
                    <a:uFillTx/>
                    <a:latin typeface="Calibri"/>
                    <a:ea typeface="Meiryo UI"/>
                    <a:cs typeface="+mn-cs"/>
                  </a:rPr>
                  <a:t>PM</a:t>
                </a:r>
                <a:endParaRPr kumimoji="0" lang="ja-JP" altLang="en-US" sz="30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5" name="Picture 2" descr="C:\Users\toa27839.TOA\AppData\Local\Temp\notesEA312D\Bubble_material_noshadow-01.png">
              <a:extLst>
                <a:ext uri="{FF2B5EF4-FFF2-40B4-BE49-F238E27FC236}">
                  <a16:creationId xmlns:a16="http://schemas.microsoft.com/office/drawing/2014/main" id="{5F92A94C-16BC-E274-B66B-1BF73A3A49DE}"/>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29447" y="812240"/>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grpSp>
        <p:nvGrpSpPr>
          <p:cNvPr id="11" name="グループ化 10">
            <a:extLst>
              <a:ext uri="{FF2B5EF4-FFF2-40B4-BE49-F238E27FC236}">
                <a16:creationId xmlns:a16="http://schemas.microsoft.com/office/drawing/2014/main" id="{00C4365B-76B0-D8B5-48DA-E53A23DC7644}"/>
              </a:ext>
            </a:extLst>
          </p:cNvPr>
          <p:cNvGrpSpPr/>
          <p:nvPr/>
        </p:nvGrpSpPr>
        <p:grpSpPr>
          <a:xfrm>
            <a:off x="7818782" y="6176944"/>
            <a:ext cx="3864548" cy="1138657"/>
            <a:chOff x="7818782" y="6176944"/>
            <a:chExt cx="3864548" cy="1138657"/>
          </a:xfrm>
        </p:grpSpPr>
        <p:grpSp>
          <p:nvGrpSpPr>
            <p:cNvPr id="18" name="グループ化 17">
              <a:extLst>
                <a:ext uri="{FF2B5EF4-FFF2-40B4-BE49-F238E27FC236}">
                  <a16:creationId xmlns:a16="http://schemas.microsoft.com/office/drawing/2014/main" id="{A1C1351F-8AE1-BD5B-502C-D8AC93AA96FE}"/>
                </a:ext>
              </a:extLst>
            </p:cNvPr>
            <p:cNvGrpSpPr/>
            <p:nvPr/>
          </p:nvGrpSpPr>
          <p:grpSpPr>
            <a:xfrm>
              <a:off x="7818782" y="6176944"/>
              <a:ext cx="3757174" cy="1138657"/>
              <a:chOff x="7818782" y="6176944"/>
              <a:chExt cx="3757174" cy="1138657"/>
            </a:xfrm>
          </p:grpSpPr>
          <p:grpSp>
            <p:nvGrpSpPr>
              <p:cNvPr id="135" name="グループ化 134">
                <a:extLst>
                  <a:ext uri="{FF2B5EF4-FFF2-40B4-BE49-F238E27FC236}">
                    <a16:creationId xmlns:a16="http://schemas.microsoft.com/office/drawing/2014/main" id="{19748729-2FC5-2CA3-B12D-63BBD17D90B4}"/>
                  </a:ext>
                </a:extLst>
              </p:cNvPr>
              <p:cNvGrpSpPr/>
              <p:nvPr/>
            </p:nvGrpSpPr>
            <p:grpSpPr>
              <a:xfrm>
                <a:off x="8173717" y="6464156"/>
                <a:ext cx="3402239" cy="851445"/>
                <a:chOff x="3456232" y="1872217"/>
                <a:chExt cx="2267897" cy="830724"/>
              </a:xfrm>
            </p:grpSpPr>
            <p:grpSp>
              <p:nvGrpSpPr>
                <p:cNvPr id="136" name="グループ化 135">
                  <a:extLst>
                    <a:ext uri="{FF2B5EF4-FFF2-40B4-BE49-F238E27FC236}">
                      <a16:creationId xmlns:a16="http://schemas.microsoft.com/office/drawing/2014/main" id="{89FE1FDE-EE26-7756-231D-4919873CBBE5}"/>
                    </a:ext>
                  </a:extLst>
                </p:cNvPr>
                <p:cNvGrpSpPr/>
                <p:nvPr/>
              </p:nvGrpSpPr>
              <p:grpSpPr>
                <a:xfrm>
                  <a:off x="3456232" y="1872217"/>
                  <a:ext cx="2267897" cy="830724"/>
                  <a:chOff x="35308443" y="2489481"/>
                  <a:chExt cx="4017718" cy="1471679"/>
                </a:xfrm>
              </p:grpSpPr>
              <p:grpSp>
                <p:nvGrpSpPr>
                  <p:cNvPr id="149" name="グループ化 148">
                    <a:extLst>
                      <a:ext uri="{FF2B5EF4-FFF2-40B4-BE49-F238E27FC236}">
                        <a16:creationId xmlns:a16="http://schemas.microsoft.com/office/drawing/2014/main" id="{E0361A19-8302-AB61-1F7E-2108457F338F}"/>
                      </a:ext>
                    </a:extLst>
                  </p:cNvPr>
                  <p:cNvGrpSpPr/>
                  <p:nvPr/>
                </p:nvGrpSpPr>
                <p:grpSpPr>
                  <a:xfrm>
                    <a:off x="35408730" y="2489481"/>
                    <a:ext cx="3917431" cy="1471679"/>
                    <a:chOff x="31795888" y="3259494"/>
                    <a:chExt cx="3917431" cy="1471679"/>
                  </a:xfrm>
                </p:grpSpPr>
                <p:sp>
                  <p:nvSpPr>
                    <p:cNvPr id="151" name="正方形/長方形 150">
                      <a:extLst>
                        <a:ext uri="{FF2B5EF4-FFF2-40B4-BE49-F238E27FC236}">
                          <a16:creationId xmlns:a16="http://schemas.microsoft.com/office/drawing/2014/main" id="{1C92867A-5E33-CBD8-ACA0-232EF25E3653}"/>
                        </a:ext>
                      </a:extLst>
                    </p:cNvPr>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1700" b="1" i="0" u="none" strike="noStrike" kern="0" cap="none" spc="0" normalizeH="0" baseline="0" noProof="0" dirty="0">
                        <a:ln>
                          <a:noFill/>
                        </a:ln>
                        <a:solidFill>
                          <a:srgbClr val="8064A2"/>
                        </a:solidFill>
                        <a:effectLst/>
                        <a:uLnTx/>
                        <a:uFillTx/>
                        <a:latin typeface="Calibri"/>
                        <a:ea typeface="ＭＳ Ｐゴシック"/>
                        <a:cs typeface="+mn-cs"/>
                      </a:endParaRPr>
                    </a:p>
                  </p:txBody>
                </p:sp>
                <p:grpSp>
                  <p:nvGrpSpPr>
                    <p:cNvPr id="152" name="グループ化 151">
                      <a:extLst>
                        <a:ext uri="{FF2B5EF4-FFF2-40B4-BE49-F238E27FC236}">
                          <a16:creationId xmlns:a16="http://schemas.microsoft.com/office/drawing/2014/main" id="{655BC455-8E5F-69E6-6322-3FDFF587E28D}"/>
                        </a:ext>
                      </a:extLst>
                    </p:cNvPr>
                    <p:cNvGrpSpPr/>
                    <p:nvPr/>
                  </p:nvGrpSpPr>
                  <p:grpSpPr>
                    <a:xfrm>
                      <a:off x="32021585" y="3331392"/>
                      <a:ext cx="3691734" cy="292937"/>
                      <a:chOff x="31792985" y="3331392"/>
                      <a:chExt cx="3691734" cy="292937"/>
                    </a:xfrm>
                  </p:grpSpPr>
                  <p:sp>
                    <p:nvSpPr>
                      <p:cNvPr id="162" name="フリーフォーム 180">
                        <a:extLst>
                          <a:ext uri="{FF2B5EF4-FFF2-40B4-BE49-F238E27FC236}">
                            <a16:creationId xmlns:a16="http://schemas.microsoft.com/office/drawing/2014/main" id="{ABFAB626-C243-4221-477F-272A01B3057F}"/>
                          </a:ext>
                        </a:extLst>
                      </p:cNvPr>
                      <p:cNvSpPr/>
                      <p:nvPr/>
                    </p:nvSpPr>
                    <p:spPr>
                      <a:xfrm>
                        <a:off x="31792985" y="3476729"/>
                        <a:ext cx="3691734" cy="880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9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163" name="角丸四角形 181">
                        <a:extLst>
                          <a:ext uri="{FF2B5EF4-FFF2-40B4-BE49-F238E27FC236}">
                            <a16:creationId xmlns:a16="http://schemas.microsoft.com/office/drawing/2014/main" id="{4DC4FF6F-D6E1-94E2-D239-B908A1F44B5F}"/>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5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nvGrpSpPr>
                    <p:cNvPr id="153" name="グループ化 152">
                      <a:extLst>
                        <a:ext uri="{FF2B5EF4-FFF2-40B4-BE49-F238E27FC236}">
                          <a16:creationId xmlns:a16="http://schemas.microsoft.com/office/drawing/2014/main" id="{EE209A6D-3B01-A848-FFB1-F3773481C2B9}"/>
                        </a:ext>
                      </a:extLst>
                    </p:cNvPr>
                    <p:cNvGrpSpPr/>
                    <p:nvPr/>
                  </p:nvGrpSpPr>
                  <p:grpSpPr>
                    <a:xfrm>
                      <a:off x="32021585" y="3653970"/>
                      <a:ext cx="3691734" cy="292936"/>
                      <a:chOff x="31792985" y="3331392"/>
                      <a:chExt cx="3691734" cy="292936"/>
                    </a:xfrm>
                  </p:grpSpPr>
                  <p:sp>
                    <p:nvSpPr>
                      <p:cNvPr id="160" name="フリーフォーム 178">
                        <a:extLst>
                          <a:ext uri="{FF2B5EF4-FFF2-40B4-BE49-F238E27FC236}">
                            <a16:creationId xmlns:a16="http://schemas.microsoft.com/office/drawing/2014/main" id="{B61C8332-1FC5-6BF2-BEE6-9CC6545F7DA3}"/>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9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161" name="角丸四角形 179">
                        <a:extLst>
                          <a:ext uri="{FF2B5EF4-FFF2-40B4-BE49-F238E27FC236}">
                            <a16:creationId xmlns:a16="http://schemas.microsoft.com/office/drawing/2014/main" id="{5B638A60-E176-04F4-56FE-5AC7E44C078E}"/>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5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nvGrpSpPr>
                    <p:cNvPr id="154" name="グループ化 153">
                      <a:extLst>
                        <a:ext uri="{FF2B5EF4-FFF2-40B4-BE49-F238E27FC236}">
                          <a16:creationId xmlns:a16="http://schemas.microsoft.com/office/drawing/2014/main" id="{B70B3AF9-96F1-FD55-04D7-F60CDC1BCD36}"/>
                        </a:ext>
                      </a:extLst>
                    </p:cNvPr>
                    <p:cNvGrpSpPr/>
                    <p:nvPr/>
                  </p:nvGrpSpPr>
                  <p:grpSpPr>
                    <a:xfrm>
                      <a:off x="32021585" y="3976548"/>
                      <a:ext cx="3691734" cy="292936"/>
                      <a:chOff x="31792985" y="3331392"/>
                      <a:chExt cx="3691734" cy="292936"/>
                    </a:xfrm>
                  </p:grpSpPr>
                  <p:sp>
                    <p:nvSpPr>
                      <p:cNvPr id="158" name="フリーフォーム 176">
                        <a:extLst>
                          <a:ext uri="{FF2B5EF4-FFF2-40B4-BE49-F238E27FC236}">
                            <a16:creationId xmlns:a16="http://schemas.microsoft.com/office/drawing/2014/main" id="{55E1A6B4-7BA6-54A2-6D93-980636C6BD92}"/>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9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159" name="角丸四角形 177">
                        <a:extLst>
                          <a:ext uri="{FF2B5EF4-FFF2-40B4-BE49-F238E27FC236}">
                            <a16:creationId xmlns:a16="http://schemas.microsoft.com/office/drawing/2014/main" id="{F370CD9D-DFB8-7D77-6769-2ECDE255AD67}"/>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5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sp>
                  <p:nvSpPr>
                    <p:cNvPr id="156" name="フリーフォーム 174">
                      <a:extLst>
                        <a:ext uri="{FF2B5EF4-FFF2-40B4-BE49-F238E27FC236}">
                          <a16:creationId xmlns:a16="http://schemas.microsoft.com/office/drawing/2014/main" id="{56120A94-933F-20B6-2F84-8D062FA73986}"/>
                        </a:ext>
                      </a:extLst>
                    </p:cNvPr>
                    <p:cNvSpPr/>
                    <p:nvPr/>
                  </p:nvSpPr>
                  <p:spPr>
                    <a:xfrm>
                      <a:off x="32021585" y="4444461"/>
                      <a:ext cx="3691734" cy="8099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9000" b="0" i="0" u="none" strike="noStrike" kern="0" cap="none" spc="0" normalizeH="0" baseline="0" noProof="0" dirty="0">
                        <a:ln>
                          <a:noFill/>
                        </a:ln>
                        <a:solidFill>
                          <a:prstClr val="white"/>
                        </a:solidFill>
                        <a:effectLst/>
                        <a:uLnTx/>
                        <a:uFillTx/>
                        <a:latin typeface="Calibri"/>
                        <a:ea typeface="ＭＳ Ｐゴシック"/>
                        <a:cs typeface="+mn-cs"/>
                      </a:endParaRPr>
                    </a:p>
                  </p:txBody>
                </p:sp>
              </p:grpSp>
              <p:sp>
                <p:nvSpPr>
                  <p:cNvPr id="150" name="角丸四角形 168">
                    <a:extLst>
                      <a:ext uri="{FF2B5EF4-FFF2-40B4-BE49-F238E27FC236}">
                        <a16:creationId xmlns:a16="http://schemas.microsoft.com/office/drawing/2014/main" id="{67003960-8F9A-1C0C-5CEC-50D379534DF8}"/>
                      </a:ext>
                    </a:extLst>
                  </p:cNvPr>
                  <p:cNvSpPr/>
                  <p:nvPr/>
                </p:nvSpPr>
                <p:spPr>
                  <a:xfrm>
                    <a:off x="35308443" y="2656116"/>
                    <a:ext cx="720079" cy="106162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matrix</a:t>
                    </a:r>
                    <a:endParaRPr kumimoji="0" lang="ja-JP" altLang="en-US" sz="15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sp>
              <p:nvSpPr>
                <p:cNvPr id="137" name="二等辺三角形 136">
                  <a:extLst>
                    <a:ext uri="{FF2B5EF4-FFF2-40B4-BE49-F238E27FC236}">
                      <a16:creationId xmlns:a16="http://schemas.microsoft.com/office/drawing/2014/main" id="{D763E9A5-A721-9B48-068B-B9CF3A331F98}"/>
                    </a:ext>
                  </a:extLst>
                </p:cNvPr>
                <p:cNvSpPr/>
                <p:nvPr/>
              </p:nvSpPr>
              <p:spPr>
                <a:xfrm>
                  <a:off x="5196535"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38" name="二等辺三角形 137">
                  <a:extLst>
                    <a:ext uri="{FF2B5EF4-FFF2-40B4-BE49-F238E27FC236}">
                      <a16:creationId xmlns:a16="http://schemas.microsoft.com/office/drawing/2014/main" id="{BFF565F8-4DC9-B152-9DC5-FE67358277FC}"/>
                    </a:ext>
                  </a:extLst>
                </p:cNvPr>
                <p:cNvSpPr/>
                <p:nvPr/>
              </p:nvSpPr>
              <p:spPr>
                <a:xfrm>
                  <a:off x="5364088"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39" name="二等辺三角形 138">
                  <a:extLst>
                    <a:ext uri="{FF2B5EF4-FFF2-40B4-BE49-F238E27FC236}">
                      <a16:creationId xmlns:a16="http://schemas.microsoft.com/office/drawing/2014/main" id="{EF487499-7B26-65A1-5A15-FCDAAA821F18}"/>
                    </a:ext>
                  </a:extLst>
                </p:cNvPr>
                <p:cNvSpPr/>
                <p:nvPr/>
              </p:nvSpPr>
              <p:spPr>
                <a:xfrm>
                  <a:off x="5517361" y="2004569"/>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0" name="二等辺三角形 139">
                  <a:extLst>
                    <a:ext uri="{FF2B5EF4-FFF2-40B4-BE49-F238E27FC236}">
                      <a16:creationId xmlns:a16="http://schemas.microsoft.com/office/drawing/2014/main" id="{634EE299-A7DA-8739-9662-488F5B727CBC}"/>
                    </a:ext>
                  </a:extLst>
                </p:cNvPr>
                <p:cNvSpPr/>
                <p:nvPr/>
              </p:nvSpPr>
              <p:spPr>
                <a:xfrm>
                  <a:off x="5201510"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1" name="二等辺三角形 140">
                  <a:extLst>
                    <a:ext uri="{FF2B5EF4-FFF2-40B4-BE49-F238E27FC236}">
                      <a16:creationId xmlns:a16="http://schemas.microsoft.com/office/drawing/2014/main" id="{1A9662B4-AB11-F611-D7D4-99E725137A39}"/>
                    </a:ext>
                  </a:extLst>
                </p:cNvPr>
                <p:cNvSpPr/>
                <p:nvPr/>
              </p:nvSpPr>
              <p:spPr>
                <a:xfrm>
                  <a:off x="5369063"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2" name="二等辺三角形 141">
                  <a:extLst>
                    <a:ext uri="{FF2B5EF4-FFF2-40B4-BE49-F238E27FC236}">
                      <a16:creationId xmlns:a16="http://schemas.microsoft.com/office/drawing/2014/main" id="{C54635B5-8655-F6FD-0A7B-EB090767B9A2}"/>
                    </a:ext>
                  </a:extLst>
                </p:cNvPr>
                <p:cNvSpPr/>
                <p:nvPr/>
              </p:nvSpPr>
              <p:spPr>
                <a:xfrm>
                  <a:off x="5522336" y="218269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3" name="二等辺三角形 142">
                  <a:extLst>
                    <a:ext uri="{FF2B5EF4-FFF2-40B4-BE49-F238E27FC236}">
                      <a16:creationId xmlns:a16="http://schemas.microsoft.com/office/drawing/2014/main" id="{570EE406-3BA1-2F92-E3E3-C2BA232DFBE9}"/>
                    </a:ext>
                  </a:extLst>
                </p:cNvPr>
                <p:cNvSpPr/>
                <p:nvPr/>
              </p:nvSpPr>
              <p:spPr>
                <a:xfrm>
                  <a:off x="5200941"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4" name="二等辺三角形 143">
                  <a:extLst>
                    <a:ext uri="{FF2B5EF4-FFF2-40B4-BE49-F238E27FC236}">
                      <a16:creationId xmlns:a16="http://schemas.microsoft.com/office/drawing/2014/main" id="{F140FA91-47B8-D5C9-ADFA-4475CDF02C0A}"/>
                    </a:ext>
                  </a:extLst>
                </p:cNvPr>
                <p:cNvSpPr/>
                <p:nvPr/>
              </p:nvSpPr>
              <p:spPr>
                <a:xfrm>
                  <a:off x="5368494"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5" name="二等辺三角形 144">
                  <a:extLst>
                    <a:ext uri="{FF2B5EF4-FFF2-40B4-BE49-F238E27FC236}">
                      <a16:creationId xmlns:a16="http://schemas.microsoft.com/office/drawing/2014/main" id="{B2DD5477-F3C1-77AE-46F6-3AB67356963D}"/>
                    </a:ext>
                  </a:extLst>
                </p:cNvPr>
                <p:cNvSpPr/>
                <p:nvPr/>
              </p:nvSpPr>
              <p:spPr>
                <a:xfrm>
                  <a:off x="5521767" y="236584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6" name="二等辺三角形 145">
                  <a:extLst>
                    <a:ext uri="{FF2B5EF4-FFF2-40B4-BE49-F238E27FC236}">
                      <a16:creationId xmlns:a16="http://schemas.microsoft.com/office/drawing/2014/main" id="{90A1AD8C-BF18-4219-FEBB-F9B0E29F94A4}"/>
                    </a:ext>
                  </a:extLst>
                </p:cNvPr>
                <p:cNvSpPr/>
                <p:nvPr/>
              </p:nvSpPr>
              <p:spPr>
                <a:xfrm>
                  <a:off x="5205916"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7" name="二等辺三角形 146">
                  <a:extLst>
                    <a:ext uri="{FF2B5EF4-FFF2-40B4-BE49-F238E27FC236}">
                      <a16:creationId xmlns:a16="http://schemas.microsoft.com/office/drawing/2014/main" id="{3A87CF8B-258B-80FB-9B9C-AA3B57A7ED6B}"/>
                    </a:ext>
                  </a:extLst>
                </p:cNvPr>
                <p:cNvSpPr/>
                <p:nvPr/>
              </p:nvSpPr>
              <p:spPr>
                <a:xfrm>
                  <a:off x="5373469"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8" name="二等辺三角形 147">
                  <a:extLst>
                    <a:ext uri="{FF2B5EF4-FFF2-40B4-BE49-F238E27FC236}">
                      <a16:creationId xmlns:a16="http://schemas.microsoft.com/office/drawing/2014/main" id="{3EEECD4C-2C1E-D6BD-8946-5DDE4C537E06}"/>
                    </a:ext>
                  </a:extLst>
                </p:cNvPr>
                <p:cNvSpPr/>
                <p:nvPr/>
              </p:nvSpPr>
              <p:spPr>
                <a:xfrm>
                  <a:off x="5526742" y="254396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grpSp>
          <p:sp>
            <p:nvSpPr>
              <p:cNvPr id="21" name="フリーフォーム: 図形 20">
                <a:extLst>
                  <a:ext uri="{FF2B5EF4-FFF2-40B4-BE49-F238E27FC236}">
                    <a16:creationId xmlns:a16="http://schemas.microsoft.com/office/drawing/2014/main" id="{EF351154-30C3-F13B-65BA-7438D464D698}"/>
                  </a:ext>
                </a:extLst>
              </p:cNvPr>
              <p:cNvSpPr/>
              <p:nvPr/>
            </p:nvSpPr>
            <p:spPr>
              <a:xfrm>
                <a:off x="8370962" y="6244036"/>
                <a:ext cx="0" cy="316523"/>
              </a:xfrm>
              <a:custGeom>
                <a:avLst/>
                <a:gdLst>
                  <a:gd name="connsiteX0" fmla="*/ 0 w 0"/>
                  <a:gd name="connsiteY0" fmla="*/ 0 h 316523"/>
                  <a:gd name="connsiteX1" fmla="*/ 0 w 0"/>
                  <a:gd name="connsiteY1" fmla="*/ 316523 h 316523"/>
                </a:gdLst>
                <a:ahLst/>
                <a:cxnLst>
                  <a:cxn ang="0">
                    <a:pos x="connsiteX0" y="connsiteY0"/>
                  </a:cxn>
                  <a:cxn ang="0">
                    <a:pos x="connsiteX1" y="connsiteY1"/>
                  </a:cxn>
                </a:cxnLst>
                <a:rect l="l" t="t" r="r" b="b"/>
                <a:pathLst>
                  <a:path h="316523">
                    <a:moveTo>
                      <a:pt x="0" y="0"/>
                    </a:moveTo>
                    <a:lnTo>
                      <a:pt x="0" y="316523"/>
                    </a:lnTo>
                  </a:path>
                </a:pathLst>
              </a:custGeom>
              <a:noFill/>
              <a:ln w="38100">
                <a:solidFill>
                  <a:schemeClr val="bg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29" name="角丸四角形 28">
                <a:extLst>
                  <a:ext uri="{FF2B5EF4-FFF2-40B4-BE49-F238E27FC236}">
                    <a16:creationId xmlns:a16="http://schemas.microsoft.com/office/drawing/2014/main" id="{8DD011D8-0391-4D40-8837-D1C73998F807}"/>
                  </a:ext>
                </a:extLst>
              </p:cNvPr>
              <p:cNvSpPr/>
              <p:nvPr/>
            </p:nvSpPr>
            <p:spPr>
              <a:xfrm>
                <a:off x="7818782" y="6464110"/>
                <a:ext cx="479765" cy="302385"/>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Internal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EV</a:t>
                </a:r>
                <a:endParaRPr kumimoji="1" lang="ja-JP" altLang="en-US" sz="105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33" name="正方形/長方形 132">
                <a:extLst>
                  <a:ext uri="{FF2B5EF4-FFF2-40B4-BE49-F238E27FC236}">
                    <a16:creationId xmlns:a16="http://schemas.microsoft.com/office/drawing/2014/main" id="{8DD5F3B1-513C-3CA1-7D3F-014ABC715B62}"/>
                  </a:ext>
                </a:extLst>
              </p:cNvPr>
              <p:cNvSpPr/>
              <p:nvPr/>
            </p:nvSpPr>
            <p:spPr>
              <a:xfrm>
                <a:off x="9478182" y="6176944"/>
                <a:ext cx="1312902" cy="353971"/>
              </a:xfrm>
              <a:prstGeom prst="rect">
                <a:avLst/>
              </a:prstGeom>
            </p:spPr>
            <p:txBody>
              <a:bodyPr wrap="square" lIns="137187" tIns="68594" rIns="137187" bIns="68594">
                <a:spAutoFit/>
              </a:bodyPr>
              <a:lstStyle/>
              <a:p>
                <a:pPr marL="0" marR="0" lvl="0" indent="0" algn="r" defTabSz="768288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BA8CDC"/>
                    </a:solidFill>
                    <a:effectLst/>
                    <a:uLnTx/>
                    <a:uFillTx/>
                    <a:latin typeface="Calibri"/>
                    <a:ea typeface="ＭＳ Ｐゴシック"/>
                    <a:cs typeface="+mn-cs"/>
                  </a:rPr>
                  <a:t>Frame(0)</a:t>
                </a:r>
                <a:endParaRPr kumimoji="1" lang="ja-JP" altLang="en-US" sz="1400" b="1" i="0" u="none" strike="noStrike" kern="1200" cap="none" spc="0" normalizeH="0" baseline="0" noProof="0" dirty="0">
                  <a:ln>
                    <a:noFill/>
                  </a:ln>
                  <a:solidFill>
                    <a:srgbClr val="BA8CDC"/>
                  </a:solidFill>
                  <a:effectLst/>
                  <a:uLnTx/>
                  <a:uFillTx/>
                  <a:latin typeface="Calibri"/>
                  <a:ea typeface="ＭＳ Ｐゴシック"/>
                  <a:cs typeface="+mn-cs"/>
                </a:endParaRPr>
              </a:p>
            </p:txBody>
          </p:sp>
        </p:grpSp>
        <p:sp>
          <p:nvSpPr>
            <p:cNvPr id="2" name="正方形/長方形 1">
              <a:extLst>
                <a:ext uri="{FF2B5EF4-FFF2-40B4-BE49-F238E27FC236}">
                  <a16:creationId xmlns:a16="http://schemas.microsoft.com/office/drawing/2014/main" id="{EA879E26-22A0-7E84-C3B3-20C0746E120C}"/>
                </a:ext>
              </a:extLst>
            </p:cNvPr>
            <p:cNvSpPr/>
            <p:nvPr/>
          </p:nvSpPr>
          <p:spPr>
            <a:xfrm>
              <a:off x="10697721" y="7099572"/>
              <a:ext cx="985609" cy="216029"/>
            </a:xfrm>
            <a:prstGeom prst="rect">
              <a:avLst/>
            </a:prstGeom>
            <a:solidFill>
              <a:schemeClr val="bg1"/>
            </a:solidFill>
            <a:ln w="76200">
              <a:no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4" name="正方形/長方形 23">
            <a:extLst>
              <a:ext uri="{FF2B5EF4-FFF2-40B4-BE49-F238E27FC236}">
                <a16:creationId xmlns:a16="http://schemas.microsoft.com/office/drawing/2014/main" id="{61D45A0C-7375-4178-F429-E5BF91DB1BFD}"/>
              </a:ext>
            </a:extLst>
          </p:cNvPr>
          <p:cNvSpPr/>
          <p:nvPr/>
        </p:nvSpPr>
        <p:spPr>
          <a:xfrm>
            <a:off x="6425829" y="5655500"/>
            <a:ext cx="5329509" cy="1660100"/>
          </a:xfrm>
          <a:prstGeom prst="rect">
            <a:avLst/>
          </a:prstGeom>
          <a:solidFill>
            <a:schemeClr val="bg1">
              <a:alpha val="80000"/>
            </a:schemeClr>
          </a:solidFill>
          <a:ln w="76200">
            <a:no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正方形/長方形 26">
            <a:extLst>
              <a:ext uri="{FF2B5EF4-FFF2-40B4-BE49-F238E27FC236}">
                <a16:creationId xmlns:a16="http://schemas.microsoft.com/office/drawing/2014/main" id="{32E45D41-681C-2191-C109-D3CBF5217452}"/>
              </a:ext>
            </a:extLst>
          </p:cNvPr>
          <p:cNvSpPr/>
          <p:nvPr/>
        </p:nvSpPr>
        <p:spPr>
          <a:xfrm>
            <a:off x="1916294" y="2609668"/>
            <a:ext cx="6022620" cy="3045831"/>
          </a:xfrm>
          <a:prstGeom prst="rect">
            <a:avLst/>
          </a:prstGeom>
          <a:solidFill>
            <a:schemeClr val="bg1">
              <a:alpha val="80000"/>
            </a:schemeClr>
          </a:solidFill>
          <a:ln w="76200">
            <a:no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フリーフォーム: 図形 13">
            <a:extLst>
              <a:ext uri="{FF2B5EF4-FFF2-40B4-BE49-F238E27FC236}">
                <a16:creationId xmlns:a16="http://schemas.microsoft.com/office/drawing/2014/main" id="{4FF6CA23-DF26-E3E6-78BB-F888F45E6967}"/>
              </a:ext>
            </a:extLst>
          </p:cNvPr>
          <p:cNvSpPr/>
          <p:nvPr/>
        </p:nvSpPr>
        <p:spPr>
          <a:xfrm>
            <a:off x="2089371" y="3069771"/>
            <a:ext cx="448943" cy="4376058"/>
          </a:xfrm>
          <a:custGeom>
            <a:avLst/>
            <a:gdLst>
              <a:gd name="connsiteX0" fmla="*/ 0 w 400050"/>
              <a:gd name="connsiteY0" fmla="*/ 4376058 h 4376058"/>
              <a:gd name="connsiteX1" fmla="*/ 0 w 400050"/>
              <a:gd name="connsiteY1" fmla="*/ 0 h 4376058"/>
              <a:gd name="connsiteX2" fmla="*/ 400050 w 400050"/>
              <a:gd name="connsiteY2" fmla="*/ 0 h 4376058"/>
            </a:gdLst>
            <a:ahLst/>
            <a:cxnLst>
              <a:cxn ang="0">
                <a:pos x="connsiteX0" y="connsiteY0"/>
              </a:cxn>
              <a:cxn ang="0">
                <a:pos x="connsiteX1" y="connsiteY1"/>
              </a:cxn>
              <a:cxn ang="0">
                <a:pos x="connsiteX2" y="connsiteY2"/>
              </a:cxn>
            </a:cxnLst>
            <a:rect l="l" t="t" r="r" b="b"/>
            <a:pathLst>
              <a:path w="400050" h="4376058">
                <a:moveTo>
                  <a:pt x="0" y="4376058"/>
                </a:moveTo>
                <a:lnTo>
                  <a:pt x="0" y="0"/>
                </a:lnTo>
                <a:lnTo>
                  <a:pt x="400050" y="0"/>
                </a:lnTo>
              </a:path>
            </a:pathLst>
          </a:custGeom>
          <a:noFill/>
          <a:ln w="76200">
            <a:solidFill>
              <a:srgbClr val="00B0F0"/>
            </a:solid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図形 12">
            <a:extLst>
              <a:ext uri="{FF2B5EF4-FFF2-40B4-BE49-F238E27FC236}">
                <a16:creationId xmlns:a16="http://schemas.microsoft.com/office/drawing/2014/main" id="{FC18C03E-3907-42CD-5842-BDD68A48D701}"/>
              </a:ext>
            </a:extLst>
          </p:cNvPr>
          <p:cNvSpPr/>
          <p:nvPr/>
        </p:nvSpPr>
        <p:spPr>
          <a:xfrm>
            <a:off x="2089371" y="7160079"/>
            <a:ext cx="9046715" cy="244928"/>
          </a:xfrm>
          <a:custGeom>
            <a:avLst/>
            <a:gdLst>
              <a:gd name="connsiteX0" fmla="*/ 8213271 w 8629650"/>
              <a:gd name="connsiteY0" fmla="*/ 0 h 342900"/>
              <a:gd name="connsiteX1" fmla="*/ 8629650 w 8629650"/>
              <a:gd name="connsiteY1" fmla="*/ 0 h 342900"/>
              <a:gd name="connsiteX2" fmla="*/ 8629650 w 8629650"/>
              <a:gd name="connsiteY2" fmla="*/ 342900 h 342900"/>
              <a:gd name="connsiteX3" fmla="*/ 0 w 8629650"/>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8629650" h="342900">
                <a:moveTo>
                  <a:pt x="8213271" y="0"/>
                </a:moveTo>
                <a:lnTo>
                  <a:pt x="8629650" y="0"/>
                </a:lnTo>
                <a:lnTo>
                  <a:pt x="8629650" y="342900"/>
                </a:lnTo>
                <a:lnTo>
                  <a:pt x="0" y="342900"/>
                </a:lnTo>
              </a:path>
            </a:pathLst>
          </a:custGeom>
          <a:noFill/>
          <a:ln w="76200">
            <a:solidFill>
              <a:srgbClr val="00B0F0"/>
            </a:solidFill>
            <a:headEnd type="none" w="med" len="med"/>
            <a:tailEnd type="non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図形 19">
            <a:extLst>
              <a:ext uri="{FF2B5EF4-FFF2-40B4-BE49-F238E27FC236}">
                <a16:creationId xmlns:a16="http://schemas.microsoft.com/office/drawing/2014/main" id="{4FC92928-1FB5-EA0C-91C5-57649AB88F01}"/>
              </a:ext>
            </a:extLst>
          </p:cNvPr>
          <p:cNvSpPr/>
          <p:nvPr/>
        </p:nvSpPr>
        <p:spPr>
          <a:xfrm>
            <a:off x="8352063" y="6417129"/>
            <a:ext cx="1206209" cy="742950"/>
          </a:xfrm>
          <a:custGeom>
            <a:avLst/>
            <a:gdLst>
              <a:gd name="connsiteX0" fmla="*/ 0 w 514350"/>
              <a:gd name="connsiteY0" fmla="*/ 0 h 742950"/>
              <a:gd name="connsiteX1" fmla="*/ 0 w 514350"/>
              <a:gd name="connsiteY1" fmla="*/ 742950 h 742950"/>
              <a:gd name="connsiteX2" fmla="*/ 514350 w 514350"/>
              <a:gd name="connsiteY2" fmla="*/ 742950 h 742950"/>
            </a:gdLst>
            <a:ahLst/>
            <a:cxnLst>
              <a:cxn ang="0">
                <a:pos x="connsiteX0" y="connsiteY0"/>
              </a:cxn>
              <a:cxn ang="0">
                <a:pos x="connsiteX1" y="connsiteY1"/>
              </a:cxn>
              <a:cxn ang="0">
                <a:pos x="connsiteX2" y="connsiteY2"/>
              </a:cxn>
            </a:cxnLst>
            <a:rect l="l" t="t" r="r" b="b"/>
            <a:pathLst>
              <a:path w="514350" h="742950">
                <a:moveTo>
                  <a:pt x="0" y="0"/>
                </a:moveTo>
                <a:lnTo>
                  <a:pt x="0" y="742950"/>
                </a:lnTo>
                <a:lnTo>
                  <a:pt x="514350" y="742950"/>
                </a:lnTo>
              </a:path>
            </a:pathLst>
          </a:custGeom>
          <a:noFill/>
          <a:ln w="76200">
            <a:solidFill>
              <a:srgbClr val="00B0F0"/>
            </a:solid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5" name="Picture 4">
            <a:extLst>
              <a:ext uri="{FF2B5EF4-FFF2-40B4-BE49-F238E27FC236}">
                <a16:creationId xmlns:a16="http://schemas.microsoft.com/office/drawing/2014/main" id="{564C30F9-7A44-5B1F-50AB-14CCF5AE2A4B}"/>
              </a:ext>
            </a:extLst>
          </p:cNvPr>
          <p:cNvPicPr>
            <a:picLocks noChangeAspect="1" noChangeArrowheads="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8021291" y="5731420"/>
            <a:ext cx="574385" cy="57173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6" name="角丸四角形 175">
            <a:extLst>
              <a:ext uri="{FF2B5EF4-FFF2-40B4-BE49-F238E27FC236}">
                <a16:creationId xmlns:a16="http://schemas.microsoft.com/office/drawing/2014/main" id="{19059AED-A0D4-BA15-6525-1C148BEAE3D5}"/>
              </a:ext>
            </a:extLst>
          </p:cNvPr>
          <p:cNvSpPr/>
          <p:nvPr/>
        </p:nvSpPr>
        <p:spPr>
          <a:xfrm>
            <a:off x="9868808" y="7047843"/>
            <a:ext cx="518378" cy="205072"/>
          </a:xfrm>
          <a:prstGeom prst="roundRect">
            <a:avLst/>
          </a:prstGeom>
          <a:solidFill>
            <a:srgbClr val="00B0F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1" i="0" u="none" strike="noStrike" kern="0" cap="none" spc="0" normalizeH="0" baseline="0" noProof="0" dirty="0">
                <a:ln>
                  <a:noFill/>
                </a:ln>
                <a:solidFill>
                  <a:sysClr val="window" lastClr="FFFFFF"/>
                </a:solidFill>
                <a:effectLst/>
                <a:uLnTx/>
                <a:uFillTx/>
                <a:latin typeface="Calibri"/>
                <a:ea typeface="ＭＳ Ｐゴシック"/>
                <a:cs typeface="+mn-cs"/>
              </a:rPr>
              <a:t>LO</a:t>
            </a:r>
            <a:endParaRPr kumimoji="0" lang="ja-JP" altLang="en-US" sz="1100" b="1"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sp>
        <p:nvSpPr>
          <p:cNvPr id="33" name="フリーフォーム: 図形 32">
            <a:extLst>
              <a:ext uri="{FF2B5EF4-FFF2-40B4-BE49-F238E27FC236}">
                <a16:creationId xmlns:a16="http://schemas.microsoft.com/office/drawing/2014/main" id="{B91B9066-0AC1-3683-8663-1CCC48373AC4}"/>
              </a:ext>
            </a:extLst>
          </p:cNvPr>
          <p:cNvSpPr/>
          <p:nvPr/>
        </p:nvSpPr>
        <p:spPr>
          <a:xfrm>
            <a:off x="3546427" y="5527221"/>
            <a:ext cx="4380504" cy="1592036"/>
          </a:xfrm>
          <a:custGeom>
            <a:avLst/>
            <a:gdLst>
              <a:gd name="connsiteX0" fmla="*/ 1828800 w 1828800"/>
              <a:gd name="connsiteY0" fmla="*/ 987879 h 987879"/>
              <a:gd name="connsiteX1" fmla="*/ 0 w 1828800"/>
              <a:gd name="connsiteY1" fmla="*/ 987879 h 987879"/>
              <a:gd name="connsiteX2" fmla="*/ 0 w 1828800"/>
              <a:gd name="connsiteY2" fmla="*/ 0 h 987879"/>
            </a:gdLst>
            <a:ahLst/>
            <a:cxnLst>
              <a:cxn ang="0">
                <a:pos x="connsiteX0" y="connsiteY0"/>
              </a:cxn>
              <a:cxn ang="0">
                <a:pos x="connsiteX1" y="connsiteY1"/>
              </a:cxn>
              <a:cxn ang="0">
                <a:pos x="connsiteX2" y="connsiteY2"/>
              </a:cxn>
            </a:cxnLst>
            <a:rect l="l" t="t" r="r" b="b"/>
            <a:pathLst>
              <a:path w="1828800" h="987879">
                <a:moveTo>
                  <a:pt x="1828800" y="987879"/>
                </a:moveTo>
                <a:lnTo>
                  <a:pt x="0" y="987879"/>
                </a:lnTo>
                <a:lnTo>
                  <a:pt x="0" y="0"/>
                </a:lnTo>
              </a:path>
            </a:pathLst>
          </a:custGeom>
          <a:noFill/>
          <a:ln w="28575">
            <a:solidFill>
              <a:schemeClr val="tx1">
                <a:lumMod val="60000"/>
                <a:lumOff val="40000"/>
              </a:schemeClr>
            </a:solidFill>
            <a:prstDash val="sysDash"/>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フリーフォーム: 図形 33">
            <a:extLst>
              <a:ext uri="{FF2B5EF4-FFF2-40B4-BE49-F238E27FC236}">
                <a16:creationId xmlns:a16="http://schemas.microsoft.com/office/drawing/2014/main" id="{E4F3E001-7471-4F48-1181-C5A95A15939F}"/>
              </a:ext>
            </a:extLst>
          </p:cNvPr>
          <p:cNvSpPr/>
          <p:nvPr/>
        </p:nvSpPr>
        <p:spPr>
          <a:xfrm>
            <a:off x="3028949" y="3094263"/>
            <a:ext cx="9820209" cy="1704737"/>
          </a:xfrm>
          <a:custGeom>
            <a:avLst/>
            <a:gdLst>
              <a:gd name="connsiteX0" fmla="*/ 0 w 9829800"/>
              <a:gd name="connsiteY0" fmla="*/ 8165 h 1934936"/>
              <a:gd name="connsiteX1" fmla="*/ 2473779 w 9829800"/>
              <a:gd name="connsiteY1" fmla="*/ 8165 h 1934936"/>
              <a:gd name="connsiteX2" fmla="*/ 2473779 w 9829800"/>
              <a:gd name="connsiteY2" fmla="*/ 1159329 h 1934936"/>
              <a:gd name="connsiteX3" fmla="*/ 4531179 w 9829800"/>
              <a:gd name="connsiteY3" fmla="*/ 1159329 h 1934936"/>
              <a:gd name="connsiteX4" fmla="*/ 4531179 w 9829800"/>
              <a:gd name="connsiteY4" fmla="*/ 0 h 1934936"/>
              <a:gd name="connsiteX5" fmla="*/ 5870121 w 9829800"/>
              <a:gd name="connsiteY5" fmla="*/ 0 h 1934936"/>
              <a:gd name="connsiteX6" fmla="*/ 5870121 w 9829800"/>
              <a:gd name="connsiteY6" fmla="*/ 408215 h 1934936"/>
              <a:gd name="connsiteX7" fmla="*/ 8939893 w 9829800"/>
              <a:gd name="connsiteY7" fmla="*/ 408215 h 1934936"/>
              <a:gd name="connsiteX8" fmla="*/ 8939893 w 9829800"/>
              <a:gd name="connsiteY8" fmla="*/ 1934936 h 1934936"/>
              <a:gd name="connsiteX9" fmla="*/ 9829800 w 9829800"/>
              <a:gd name="connsiteY9" fmla="*/ 1934936 h 1934936"/>
              <a:gd name="connsiteX0" fmla="*/ 0 w 9829800"/>
              <a:gd name="connsiteY0" fmla="*/ 8165 h 1934936"/>
              <a:gd name="connsiteX1" fmla="*/ 2473779 w 9829800"/>
              <a:gd name="connsiteY1" fmla="*/ 8165 h 1934936"/>
              <a:gd name="connsiteX2" fmla="*/ 2473779 w 9829800"/>
              <a:gd name="connsiteY2" fmla="*/ 1159329 h 1934936"/>
              <a:gd name="connsiteX3" fmla="*/ 4531179 w 9829800"/>
              <a:gd name="connsiteY3" fmla="*/ 1159329 h 1934936"/>
              <a:gd name="connsiteX4" fmla="*/ 4531179 w 9829800"/>
              <a:gd name="connsiteY4" fmla="*/ 0 h 1934936"/>
              <a:gd name="connsiteX5" fmla="*/ 5870121 w 9829800"/>
              <a:gd name="connsiteY5" fmla="*/ 0 h 1934936"/>
              <a:gd name="connsiteX6" fmla="*/ 5870121 w 9829800"/>
              <a:gd name="connsiteY6" fmla="*/ 408215 h 1934936"/>
              <a:gd name="connsiteX7" fmla="*/ 8939893 w 9829800"/>
              <a:gd name="connsiteY7" fmla="*/ 408215 h 1934936"/>
              <a:gd name="connsiteX8" fmla="*/ 8939893 w 9829800"/>
              <a:gd name="connsiteY8" fmla="*/ 1688752 h 1934936"/>
              <a:gd name="connsiteX9" fmla="*/ 9829800 w 9829800"/>
              <a:gd name="connsiteY9" fmla="*/ 1934936 h 1934936"/>
              <a:gd name="connsiteX0" fmla="*/ 0 w 9820209"/>
              <a:gd name="connsiteY0" fmla="*/ 8165 h 1704737"/>
              <a:gd name="connsiteX1" fmla="*/ 2473779 w 9820209"/>
              <a:gd name="connsiteY1" fmla="*/ 8165 h 1704737"/>
              <a:gd name="connsiteX2" fmla="*/ 2473779 w 9820209"/>
              <a:gd name="connsiteY2" fmla="*/ 1159329 h 1704737"/>
              <a:gd name="connsiteX3" fmla="*/ 4531179 w 9820209"/>
              <a:gd name="connsiteY3" fmla="*/ 1159329 h 1704737"/>
              <a:gd name="connsiteX4" fmla="*/ 4531179 w 9820209"/>
              <a:gd name="connsiteY4" fmla="*/ 0 h 1704737"/>
              <a:gd name="connsiteX5" fmla="*/ 5870121 w 9820209"/>
              <a:gd name="connsiteY5" fmla="*/ 0 h 1704737"/>
              <a:gd name="connsiteX6" fmla="*/ 5870121 w 9820209"/>
              <a:gd name="connsiteY6" fmla="*/ 408215 h 1704737"/>
              <a:gd name="connsiteX7" fmla="*/ 8939893 w 9820209"/>
              <a:gd name="connsiteY7" fmla="*/ 408215 h 1704737"/>
              <a:gd name="connsiteX8" fmla="*/ 8939893 w 9820209"/>
              <a:gd name="connsiteY8" fmla="*/ 1688752 h 1704737"/>
              <a:gd name="connsiteX9" fmla="*/ 9820209 w 9820209"/>
              <a:gd name="connsiteY9" fmla="*/ 1704737 h 170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20209" h="1704737">
                <a:moveTo>
                  <a:pt x="0" y="8165"/>
                </a:moveTo>
                <a:lnTo>
                  <a:pt x="2473779" y="8165"/>
                </a:lnTo>
                <a:lnTo>
                  <a:pt x="2473779" y="1159329"/>
                </a:lnTo>
                <a:lnTo>
                  <a:pt x="4531179" y="1159329"/>
                </a:lnTo>
                <a:lnTo>
                  <a:pt x="4531179" y="0"/>
                </a:lnTo>
                <a:lnTo>
                  <a:pt x="5870121" y="0"/>
                </a:lnTo>
                <a:lnTo>
                  <a:pt x="5870121" y="408215"/>
                </a:lnTo>
                <a:lnTo>
                  <a:pt x="8939893" y="408215"/>
                </a:lnTo>
                <a:lnTo>
                  <a:pt x="8939893" y="1688752"/>
                </a:lnTo>
                <a:cubicBezTo>
                  <a:pt x="9236529" y="1688752"/>
                  <a:pt x="9523573" y="1704737"/>
                  <a:pt x="9820209" y="1704737"/>
                </a:cubicBezTo>
              </a:path>
            </a:pathLst>
          </a:custGeom>
          <a:noFill/>
          <a:ln w="76200">
            <a:solidFill>
              <a:srgbClr val="00B0F0"/>
            </a:solid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角丸四角形 45">
            <a:extLst>
              <a:ext uri="{FF2B5EF4-FFF2-40B4-BE49-F238E27FC236}">
                <a16:creationId xmlns:a16="http://schemas.microsoft.com/office/drawing/2014/main" id="{CC8E6810-D00C-4E3B-B9FF-F115AA3BAA3F}"/>
              </a:ext>
            </a:extLst>
          </p:cNvPr>
          <p:cNvSpPr/>
          <p:nvPr/>
        </p:nvSpPr>
        <p:spPr>
          <a:xfrm>
            <a:off x="7928162" y="7052538"/>
            <a:ext cx="355621" cy="155389"/>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36000" rIns="36000" bIns="0" rtlCol="0" anchor="ctr"/>
          <a:lstStyle/>
          <a:p>
            <a:pPr algn="ct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CO4</a:t>
            </a:r>
            <a:endParaRPr kumimoji="0" lang="ja-JP" altLang="en-US" sz="1100" kern="0" dirty="0">
              <a:solidFill>
                <a:prstClr val="white"/>
              </a:solidFill>
              <a:latin typeface="Calibri"/>
              <a:ea typeface="ＭＳ Ｐゴシック"/>
              <a:cs typeface="Meiryo UI" pitchFamily="50" charset="-128"/>
            </a:endParaRPr>
          </a:p>
        </p:txBody>
      </p:sp>
      <p:sp>
        <p:nvSpPr>
          <p:cNvPr id="70" name="角丸四角形 45">
            <a:extLst>
              <a:ext uri="{FF2B5EF4-FFF2-40B4-BE49-F238E27FC236}">
                <a16:creationId xmlns:a16="http://schemas.microsoft.com/office/drawing/2014/main" id="{EF0A242C-8DC5-49D8-B8D4-E6D73A15760F}"/>
              </a:ext>
            </a:extLst>
          </p:cNvPr>
          <p:cNvSpPr/>
          <p:nvPr/>
        </p:nvSpPr>
        <p:spPr>
          <a:xfrm>
            <a:off x="3384831" y="5356442"/>
            <a:ext cx="355621" cy="155389"/>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36000" rIns="36000" bIns="0" rtlCol="0" anchor="ctr"/>
          <a:lstStyle/>
          <a:p>
            <a:pPr algn="ct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CI1</a:t>
            </a:r>
            <a:endParaRPr kumimoji="0" lang="ja-JP" altLang="en-US" sz="1100" kern="0" dirty="0">
              <a:solidFill>
                <a:prstClr val="white"/>
              </a:solidFill>
              <a:latin typeface="Calibri"/>
              <a:ea typeface="ＭＳ Ｐゴシック"/>
              <a:cs typeface="Meiryo UI" pitchFamily="50" charset="-128"/>
            </a:endParaRPr>
          </a:p>
        </p:txBody>
      </p:sp>
      <p:sp>
        <p:nvSpPr>
          <p:cNvPr id="86" name="テキスト ボックス 85">
            <a:extLst>
              <a:ext uri="{FF2B5EF4-FFF2-40B4-BE49-F238E27FC236}">
                <a16:creationId xmlns:a16="http://schemas.microsoft.com/office/drawing/2014/main" id="{3AB62991-5C4D-470B-ADB0-5D1504F3E42D}"/>
              </a:ext>
            </a:extLst>
          </p:cNvPr>
          <p:cNvSpPr txBox="1"/>
          <p:nvPr/>
        </p:nvSpPr>
        <p:spPr>
          <a:xfrm>
            <a:off x="3348994" y="2158966"/>
            <a:ext cx="5100769" cy="523220"/>
          </a:xfrm>
          <a:prstGeom prst="rect">
            <a:avLst/>
          </a:prstGeom>
          <a:noFill/>
        </p:spPr>
        <p:txBody>
          <a:bodyPr wrap="square">
            <a:spAutoFit/>
          </a:bodyPr>
          <a:lstStyle/>
          <a:p>
            <a:r>
              <a:rPr lang="en-US" altLang="ja-JP" sz="1400" dirty="0">
                <a:latin typeface="+mj-lt"/>
              </a:rPr>
              <a:t>If you want to broadcast live announcements from RM to Frame(1), two steps of activation will be required.</a:t>
            </a:r>
            <a:endParaRPr lang="ja-JP" altLang="en-US" sz="1200" dirty="0">
              <a:latin typeface="+mj-lt"/>
            </a:endParaRPr>
          </a:p>
        </p:txBody>
      </p:sp>
      <p:sp>
        <p:nvSpPr>
          <p:cNvPr id="87" name="正方形/長方形 86">
            <a:extLst>
              <a:ext uri="{FF2B5EF4-FFF2-40B4-BE49-F238E27FC236}">
                <a16:creationId xmlns:a16="http://schemas.microsoft.com/office/drawing/2014/main" id="{4901AB75-635D-4F0E-AABD-7EC02B7F82FB}"/>
              </a:ext>
            </a:extLst>
          </p:cNvPr>
          <p:cNvSpPr/>
          <p:nvPr/>
        </p:nvSpPr>
        <p:spPr>
          <a:xfrm>
            <a:off x="5243117" y="2744613"/>
            <a:ext cx="2132485" cy="353971"/>
          </a:xfrm>
          <a:prstGeom prst="rect">
            <a:avLst/>
          </a:prstGeom>
        </p:spPr>
        <p:txBody>
          <a:bodyPr wrap="square" lIns="137187" tIns="68594" rIns="137187" bIns="68594">
            <a:spAutoFit/>
          </a:bodyPr>
          <a:lstStyle/>
          <a:p>
            <a:pPr defTabSz="7682880" fontAlgn="auto">
              <a:spcBef>
                <a:spcPts val="0"/>
              </a:spcBef>
              <a:spcAft>
                <a:spcPts val="0"/>
              </a:spcAft>
            </a:pPr>
            <a:r>
              <a:rPr lang="en-US" altLang="ja-JP" sz="1400" b="1" dirty="0">
                <a:solidFill>
                  <a:srgbClr val="7030A0"/>
                </a:solidFill>
                <a:latin typeface="Calibri"/>
                <a:ea typeface="ＭＳ Ｐゴシック"/>
              </a:rPr>
              <a:t>VX-3000PM(0)</a:t>
            </a:r>
            <a:endParaRPr lang="ja-JP" altLang="en-US" sz="1400" b="1" dirty="0">
              <a:solidFill>
                <a:srgbClr val="7030A0"/>
              </a:solidFill>
              <a:latin typeface="Calibri"/>
              <a:ea typeface="ＭＳ Ｐゴシック"/>
            </a:endParaRPr>
          </a:p>
        </p:txBody>
      </p:sp>
      <p:sp>
        <p:nvSpPr>
          <p:cNvPr id="88" name="正方形/長方形 87">
            <a:extLst>
              <a:ext uri="{FF2B5EF4-FFF2-40B4-BE49-F238E27FC236}">
                <a16:creationId xmlns:a16="http://schemas.microsoft.com/office/drawing/2014/main" id="{6326D8FE-54D5-4690-BA7B-23FF2CAA178A}"/>
              </a:ext>
            </a:extLst>
          </p:cNvPr>
          <p:cNvSpPr/>
          <p:nvPr/>
        </p:nvSpPr>
        <p:spPr>
          <a:xfrm>
            <a:off x="9862730" y="6192545"/>
            <a:ext cx="1153930" cy="353971"/>
          </a:xfrm>
          <a:prstGeom prst="rect">
            <a:avLst/>
          </a:prstGeom>
        </p:spPr>
        <p:txBody>
          <a:bodyPr wrap="square" lIns="137187" tIns="68594" rIns="137187" bIns="68594">
            <a:spAutoFit/>
          </a:bodyPr>
          <a:lstStyle/>
          <a:p>
            <a:pPr defTabSz="7682880" fontAlgn="auto">
              <a:spcBef>
                <a:spcPts val="0"/>
              </a:spcBef>
              <a:spcAft>
                <a:spcPts val="0"/>
              </a:spcAft>
            </a:pPr>
            <a:r>
              <a:rPr lang="en-US" altLang="ja-JP" sz="1400" b="1" dirty="0">
                <a:solidFill>
                  <a:srgbClr val="7030A0"/>
                </a:solidFill>
                <a:latin typeface="Calibri"/>
                <a:ea typeface="ＭＳ Ｐゴシック"/>
              </a:rPr>
              <a:t>Frame(0)</a:t>
            </a:r>
            <a:endParaRPr lang="ja-JP" altLang="en-US" sz="1400" b="1" dirty="0">
              <a:solidFill>
                <a:srgbClr val="7030A0"/>
              </a:solidFill>
              <a:latin typeface="Calibri"/>
              <a:ea typeface="ＭＳ Ｐゴシック"/>
            </a:endParaRPr>
          </a:p>
        </p:txBody>
      </p:sp>
      <p:sp>
        <p:nvSpPr>
          <p:cNvPr id="89" name="正方形/長方形 88">
            <a:extLst>
              <a:ext uri="{FF2B5EF4-FFF2-40B4-BE49-F238E27FC236}">
                <a16:creationId xmlns:a16="http://schemas.microsoft.com/office/drawing/2014/main" id="{3DB72A9D-604B-4682-8DF2-CF0FF97AC368}"/>
              </a:ext>
            </a:extLst>
          </p:cNvPr>
          <p:cNvSpPr/>
          <p:nvPr/>
        </p:nvSpPr>
        <p:spPr>
          <a:xfrm>
            <a:off x="12713058" y="4354375"/>
            <a:ext cx="1153930" cy="353971"/>
          </a:xfrm>
          <a:prstGeom prst="rect">
            <a:avLst/>
          </a:prstGeom>
        </p:spPr>
        <p:txBody>
          <a:bodyPr wrap="square" lIns="137187" tIns="68594" rIns="137187" bIns="68594">
            <a:spAutoFit/>
          </a:bodyPr>
          <a:lstStyle/>
          <a:p>
            <a:pPr defTabSz="7682880" fontAlgn="auto">
              <a:spcBef>
                <a:spcPts val="0"/>
              </a:spcBef>
              <a:spcAft>
                <a:spcPts val="0"/>
              </a:spcAft>
            </a:pPr>
            <a:r>
              <a:rPr lang="en-US" altLang="ja-JP" sz="1400" b="1" dirty="0">
                <a:solidFill>
                  <a:srgbClr val="7030A0"/>
                </a:solidFill>
                <a:latin typeface="Calibri"/>
                <a:ea typeface="ＭＳ Ｐゴシック"/>
              </a:rPr>
              <a:t>Frame(1)</a:t>
            </a:r>
            <a:endParaRPr lang="ja-JP" altLang="en-US" sz="1400" b="1" dirty="0">
              <a:solidFill>
                <a:srgbClr val="7030A0"/>
              </a:solidFill>
              <a:latin typeface="Calibri"/>
              <a:ea typeface="ＭＳ Ｐゴシック"/>
            </a:endParaRPr>
          </a:p>
        </p:txBody>
      </p:sp>
      <p:sp>
        <p:nvSpPr>
          <p:cNvPr id="16" name="フリーフォーム: 図形 15">
            <a:extLst>
              <a:ext uri="{FF2B5EF4-FFF2-40B4-BE49-F238E27FC236}">
                <a16:creationId xmlns:a16="http://schemas.microsoft.com/office/drawing/2014/main" id="{98754B84-D3F6-49EC-93C1-CC595FCB6FA3}"/>
              </a:ext>
            </a:extLst>
          </p:cNvPr>
          <p:cNvSpPr/>
          <p:nvPr/>
        </p:nvSpPr>
        <p:spPr>
          <a:xfrm>
            <a:off x="5511114" y="3089189"/>
            <a:ext cx="3373394" cy="1161536"/>
          </a:xfrm>
          <a:custGeom>
            <a:avLst/>
            <a:gdLst>
              <a:gd name="connsiteX0" fmla="*/ 0 w 3373394"/>
              <a:gd name="connsiteY0" fmla="*/ 1161536 h 1161536"/>
              <a:gd name="connsiteX1" fmla="*/ 2051221 w 3373394"/>
              <a:gd name="connsiteY1" fmla="*/ 1161536 h 1161536"/>
              <a:gd name="connsiteX2" fmla="*/ 2051221 w 3373394"/>
              <a:gd name="connsiteY2" fmla="*/ 0 h 1161536"/>
              <a:gd name="connsiteX3" fmla="*/ 3373394 w 3373394"/>
              <a:gd name="connsiteY3" fmla="*/ 0 h 1161536"/>
            </a:gdLst>
            <a:ahLst/>
            <a:cxnLst>
              <a:cxn ang="0">
                <a:pos x="connsiteX0" y="connsiteY0"/>
              </a:cxn>
              <a:cxn ang="0">
                <a:pos x="connsiteX1" y="connsiteY1"/>
              </a:cxn>
              <a:cxn ang="0">
                <a:pos x="connsiteX2" y="connsiteY2"/>
              </a:cxn>
              <a:cxn ang="0">
                <a:pos x="connsiteX3" y="connsiteY3"/>
              </a:cxn>
            </a:cxnLst>
            <a:rect l="l" t="t" r="r" b="b"/>
            <a:pathLst>
              <a:path w="3373394" h="1161536">
                <a:moveTo>
                  <a:pt x="0" y="1161536"/>
                </a:moveTo>
                <a:lnTo>
                  <a:pt x="2051221" y="1161536"/>
                </a:lnTo>
                <a:lnTo>
                  <a:pt x="2051221" y="0"/>
                </a:lnTo>
                <a:lnTo>
                  <a:pt x="3373394" y="0"/>
                </a:lnTo>
              </a:path>
            </a:pathLst>
          </a:custGeom>
          <a:noFill/>
          <a:ln w="76200">
            <a:solidFill>
              <a:schemeClr val="accent6">
                <a:lumMod val="75000"/>
              </a:schemeClr>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sp>
        <p:nvSpPr>
          <p:cNvPr id="98" name="思考の吹き出し: 雲形 97">
            <a:extLst>
              <a:ext uri="{FF2B5EF4-FFF2-40B4-BE49-F238E27FC236}">
                <a16:creationId xmlns:a16="http://schemas.microsoft.com/office/drawing/2014/main" id="{22A4E736-7A75-4F33-A11C-E11DE1454840}"/>
              </a:ext>
            </a:extLst>
          </p:cNvPr>
          <p:cNvSpPr/>
          <p:nvPr/>
        </p:nvSpPr>
        <p:spPr>
          <a:xfrm>
            <a:off x="7290842" y="3535233"/>
            <a:ext cx="588346" cy="243902"/>
          </a:xfrm>
          <a:prstGeom prst="cloudCallout">
            <a:avLst>
              <a:gd name="adj1" fmla="val 11887"/>
              <a:gd name="adj2" fmla="val -13139"/>
            </a:avLst>
          </a:prstGeom>
          <a:solidFill>
            <a:schemeClr val="accent6">
              <a:lumMod val="75000"/>
            </a:schemeClr>
          </a:solidFill>
          <a:ln w="5080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grpSp>
        <p:nvGrpSpPr>
          <p:cNvPr id="17" name="グループ化 16">
            <a:extLst>
              <a:ext uri="{FF2B5EF4-FFF2-40B4-BE49-F238E27FC236}">
                <a16:creationId xmlns:a16="http://schemas.microsoft.com/office/drawing/2014/main" id="{45784CC7-D5DB-4550-B551-221132066444}"/>
              </a:ext>
            </a:extLst>
          </p:cNvPr>
          <p:cNvGrpSpPr/>
          <p:nvPr/>
        </p:nvGrpSpPr>
        <p:grpSpPr>
          <a:xfrm>
            <a:off x="7994100" y="3719771"/>
            <a:ext cx="3546439" cy="1103736"/>
            <a:chOff x="7994100" y="3719771"/>
            <a:chExt cx="3546439" cy="1103736"/>
          </a:xfrm>
        </p:grpSpPr>
        <p:sp>
          <p:nvSpPr>
            <p:cNvPr id="90" name="吹き出し: 四角形 89">
              <a:extLst>
                <a:ext uri="{FF2B5EF4-FFF2-40B4-BE49-F238E27FC236}">
                  <a16:creationId xmlns:a16="http://schemas.microsoft.com/office/drawing/2014/main" id="{101507B2-0BB4-4454-AB17-2742A3D0B0AC}"/>
                </a:ext>
              </a:extLst>
            </p:cNvPr>
            <p:cNvSpPr/>
            <p:nvPr/>
          </p:nvSpPr>
          <p:spPr>
            <a:xfrm>
              <a:off x="7994100" y="3719771"/>
              <a:ext cx="3546439" cy="1103736"/>
            </a:xfrm>
            <a:prstGeom prst="wedgeRectCallout">
              <a:avLst>
                <a:gd name="adj1" fmla="val -60368"/>
                <a:gd name="adj2" fmla="val -49880"/>
              </a:avLst>
            </a:prstGeom>
            <a:solidFill>
              <a:schemeClr val="accent6">
                <a:lumMod val="20000"/>
                <a:lumOff val="80000"/>
              </a:schemeClr>
            </a:solidFill>
            <a:ln w="50800">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defRPr/>
              </a:pPr>
              <a:r>
                <a:rPr lang="en-US" altLang="ja-JP" sz="1200" dirty="0">
                  <a:solidFill>
                    <a:schemeClr val="tx1"/>
                  </a:solidFill>
                </a:rPr>
                <a:t>One unicast communication can be considered a single route. If multiple broadcasts are required simultaneously, the PM's multiple audio inputs must be configured for unicast.</a:t>
              </a:r>
            </a:p>
            <a:p>
              <a:pPr lvl="0">
                <a:defRPr/>
              </a:pPr>
              <a:endParaRPr kumimoji="1" lang="en-US" altLang="ja-JP" sz="1200" b="0" i="0" u="none" strike="noStrike" kern="1200" cap="none" spc="0" normalizeH="0" baseline="0" noProof="0" dirty="0">
                <a:ln>
                  <a:noFill/>
                </a:ln>
                <a:solidFill>
                  <a:schemeClr val="tx1"/>
                </a:solidFill>
                <a:effectLst/>
                <a:uLnTx/>
                <a:uFillTx/>
                <a:latin typeface="Calibri"/>
                <a:ea typeface="ＭＳ Ｐゴシック" panose="020B0600070205080204" pitchFamily="50" charset="-128"/>
                <a:cs typeface="+mn-cs"/>
              </a:endParaRPr>
            </a:p>
            <a:p>
              <a:pPr lvl="0">
                <a:defRPr/>
              </a:pPr>
              <a:endParaRPr kumimoji="1" lang="ja-JP" altLang="en-US" sz="1200" b="0" i="0" u="none" strike="noStrike" kern="1200" cap="none" spc="0" normalizeH="0" baseline="0" noProof="0" dirty="0">
                <a:ln>
                  <a:noFill/>
                </a:ln>
                <a:solidFill>
                  <a:schemeClr val="tx1"/>
                </a:solidFill>
                <a:effectLst/>
                <a:uLnTx/>
                <a:uFillTx/>
                <a:latin typeface="Calibri"/>
                <a:ea typeface="ＭＳ Ｐゴシック" panose="020B0600070205080204" pitchFamily="50" charset="-128"/>
                <a:cs typeface="+mn-cs"/>
              </a:endParaRPr>
            </a:p>
          </p:txBody>
        </p:sp>
        <p:sp>
          <p:nvSpPr>
            <p:cNvPr id="92" name="角丸四角形 64">
              <a:extLst>
                <a:ext uri="{FF2B5EF4-FFF2-40B4-BE49-F238E27FC236}">
                  <a16:creationId xmlns:a16="http://schemas.microsoft.com/office/drawing/2014/main" id="{F748FB62-88F0-49A1-AB09-D3CC029662A5}"/>
                </a:ext>
              </a:extLst>
            </p:cNvPr>
            <p:cNvSpPr/>
            <p:nvPr/>
          </p:nvSpPr>
          <p:spPr>
            <a:xfrm>
              <a:off x="10112943" y="4498279"/>
              <a:ext cx="824157" cy="259921"/>
            </a:xfrm>
            <a:prstGeom prst="roundRect">
              <a:avLst>
                <a:gd name="adj" fmla="val 3047"/>
              </a:avLst>
            </a:pr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r>
                <a:rPr lang="en-US" altLang="ja-JP" sz="1000" dirty="0">
                  <a:solidFill>
                    <a:prstClr val="white"/>
                  </a:solidFill>
                  <a:ea typeface="メイリオ" panose="020B0604030504040204" pitchFamily="50" charset="-128"/>
                  <a:cs typeface="メイリオ" panose="020B0604030504040204" pitchFamily="50" charset="-128"/>
                </a:rPr>
                <a:t>PM(1)</a:t>
              </a:r>
            </a:p>
          </p:txBody>
        </p:sp>
        <p:sp>
          <p:nvSpPr>
            <p:cNvPr id="15" name="フリーフォーム: 図形 14">
              <a:extLst>
                <a:ext uri="{FF2B5EF4-FFF2-40B4-BE49-F238E27FC236}">
                  <a16:creationId xmlns:a16="http://schemas.microsoft.com/office/drawing/2014/main" id="{468D737F-BC96-496C-8D13-766E30B168E6}"/>
                </a:ext>
              </a:extLst>
            </p:cNvPr>
            <p:cNvSpPr/>
            <p:nvPr/>
          </p:nvSpPr>
          <p:spPr>
            <a:xfrm>
              <a:off x="9566031" y="4575908"/>
              <a:ext cx="523631" cy="0"/>
            </a:xfrm>
            <a:custGeom>
              <a:avLst/>
              <a:gdLst>
                <a:gd name="connsiteX0" fmla="*/ 0 w 523631"/>
                <a:gd name="connsiteY0" fmla="*/ 0 h 0"/>
                <a:gd name="connsiteX1" fmla="*/ 523631 w 523631"/>
                <a:gd name="connsiteY1" fmla="*/ 0 h 0"/>
              </a:gdLst>
              <a:ahLst/>
              <a:cxnLst>
                <a:cxn ang="0">
                  <a:pos x="connsiteX0" y="connsiteY0"/>
                </a:cxn>
                <a:cxn ang="0">
                  <a:pos x="connsiteX1" y="connsiteY1"/>
                </a:cxn>
              </a:cxnLst>
              <a:rect l="l" t="t" r="r" b="b"/>
              <a:pathLst>
                <a:path w="523631">
                  <a:moveTo>
                    <a:pt x="0" y="0"/>
                  </a:moveTo>
                  <a:lnTo>
                    <a:pt x="523631" y="0"/>
                  </a:lnTo>
                </a:path>
              </a:pathLst>
            </a:custGeom>
            <a:noFill/>
            <a:ln>
              <a:solidFill>
                <a:schemeClr val="accent6">
                  <a:lumMod val="75000"/>
                </a:schemeClr>
              </a:solidFill>
              <a:headEnd type="none" w="med" len="med"/>
              <a:tailEnd type="triangle" w="med" len="med"/>
            </a:ln>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sp>
          <p:nvSpPr>
            <p:cNvPr id="94" name="フリーフォーム: 図形 93">
              <a:extLst>
                <a:ext uri="{FF2B5EF4-FFF2-40B4-BE49-F238E27FC236}">
                  <a16:creationId xmlns:a16="http://schemas.microsoft.com/office/drawing/2014/main" id="{F01F4188-D3F5-40A3-BA0D-0B620288F513}"/>
                </a:ext>
              </a:extLst>
            </p:cNvPr>
            <p:cNvSpPr/>
            <p:nvPr/>
          </p:nvSpPr>
          <p:spPr>
            <a:xfrm>
              <a:off x="9566031" y="4683098"/>
              <a:ext cx="523631" cy="0"/>
            </a:xfrm>
            <a:custGeom>
              <a:avLst/>
              <a:gdLst>
                <a:gd name="connsiteX0" fmla="*/ 0 w 523631"/>
                <a:gd name="connsiteY0" fmla="*/ 0 h 0"/>
                <a:gd name="connsiteX1" fmla="*/ 523631 w 523631"/>
                <a:gd name="connsiteY1" fmla="*/ 0 h 0"/>
              </a:gdLst>
              <a:ahLst/>
              <a:cxnLst>
                <a:cxn ang="0">
                  <a:pos x="connsiteX0" y="connsiteY0"/>
                </a:cxn>
                <a:cxn ang="0">
                  <a:pos x="connsiteX1" y="connsiteY1"/>
                </a:cxn>
              </a:cxnLst>
              <a:rect l="l" t="t" r="r" b="b"/>
              <a:pathLst>
                <a:path w="523631">
                  <a:moveTo>
                    <a:pt x="0" y="0"/>
                  </a:moveTo>
                  <a:lnTo>
                    <a:pt x="523631" y="0"/>
                  </a:lnTo>
                </a:path>
              </a:pathLst>
            </a:custGeom>
            <a:noFill/>
            <a:ln>
              <a:solidFill>
                <a:schemeClr val="accent6">
                  <a:lumMod val="75000"/>
                </a:schemeClr>
              </a:solidFill>
              <a:headEnd type="none" w="med" len="med"/>
              <a:tailEnd type="triangle" w="med" len="med"/>
            </a:ln>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sp>
          <p:nvSpPr>
            <p:cNvPr id="91" name="角丸四角形 64">
              <a:extLst>
                <a:ext uri="{FF2B5EF4-FFF2-40B4-BE49-F238E27FC236}">
                  <a16:creationId xmlns:a16="http://schemas.microsoft.com/office/drawing/2014/main" id="{B3033D87-A137-4AE8-B645-CB3A88568E76}"/>
                </a:ext>
              </a:extLst>
            </p:cNvPr>
            <p:cNvSpPr/>
            <p:nvPr/>
          </p:nvSpPr>
          <p:spPr>
            <a:xfrm>
              <a:off x="8783486" y="4491894"/>
              <a:ext cx="824157" cy="259921"/>
            </a:xfrm>
            <a:prstGeom prst="roundRect">
              <a:avLst>
                <a:gd name="adj" fmla="val 3047"/>
              </a:avLst>
            </a:pr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r>
                <a:rPr lang="en-US" altLang="ja-JP" sz="1000" dirty="0">
                  <a:solidFill>
                    <a:prstClr val="white"/>
                  </a:solidFill>
                  <a:ea typeface="メイリオ" panose="020B0604030504040204" pitchFamily="50" charset="-128"/>
                  <a:cs typeface="メイリオ" panose="020B0604030504040204" pitchFamily="50" charset="-128"/>
                </a:rPr>
                <a:t>PM(0)</a:t>
              </a:r>
            </a:p>
          </p:txBody>
        </p:sp>
        <p:sp>
          <p:nvSpPr>
            <p:cNvPr id="95" name="フリーフォーム: 図形 94">
              <a:extLst>
                <a:ext uri="{FF2B5EF4-FFF2-40B4-BE49-F238E27FC236}">
                  <a16:creationId xmlns:a16="http://schemas.microsoft.com/office/drawing/2014/main" id="{D3EE221E-92A8-412C-BB04-FBEB13E848C8}"/>
                </a:ext>
              </a:extLst>
            </p:cNvPr>
            <p:cNvSpPr/>
            <p:nvPr/>
          </p:nvSpPr>
          <p:spPr>
            <a:xfrm>
              <a:off x="8785067" y="4570624"/>
              <a:ext cx="85617" cy="0"/>
            </a:xfrm>
            <a:custGeom>
              <a:avLst/>
              <a:gdLst>
                <a:gd name="connsiteX0" fmla="*/ 0 w 523631"/>
                <a:gd name="connsiteY0" fmla="*/ 0 h 0"/>
                <a:gd name="connsiteX1" fmla="*/ 523631 w 523631"/>
                <a:gd name="connsiteY1" fmla="*/ 0 h 0"/>
              </a:gdLst>
              <a:ahLst/>
              <a:cxnLst>
                <a:cxn ang="0">
                  <a:pos x="connsiteX0" y="connsiteY0"/>
                </a:cxn>
                <a:cxn ang="0">
                  <a:pos x="connsiteX1" y="connsiteY1"/>
                </a:cxn>
              </a:cxnLst>
              <a:rect l="l" t="t" r="r" b="b"/>
              <a:pathLst>
                <a:path w="523631">
                  <a:moveTo>
                    <a:pt x="0" y="0"/>
                  </a:moveTo>
                  <a:lnTo>
                    <a:pt x="523631" y="0"/>
                  </a:lnTo>
                </a:path>
              </a:pathLst>
            </a:custGeom>
            <a:noFill/>
            <a:ln>
              <a:solidFill>
                <a:schemeClr val="accent6">
                  <a:lumMod val="75000"/>
                </a:schemeClr>
              </a:solidFill>
              <a:headEnd type="none" w="med" len="med"/>
              <a:tailEnd type="triangle" w="med" len="med"/>
            </a:ln>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sp>
          <p:nvSpPr>
            <p:cNvPr id="96" name="フリーフォーム: 図形 95">
              <a:extLst>
                <a:ext uri="{FF2B5EF4-FFF2-40B4-BE49-F238E27FC236}">
                  <a16:creationId xmlns:a16="http://schemas.microsoft.com/office/drawing/2014/main" id="{EFD899EF-53F9-426F-8E6C-7DD07BBD0AE7}"/>
                </a:ext>
              </a:extLst>
            </p:cNvPr>
            <p:cNvSpPr/>
            <p:nvPr/>
          </p:nvSpPr>
          <p:spPr>
            <a:xfrm>
              <a:off x="8785067" y="4677814"/>
              <a:ext cx="85617" cy="0"/>
            </a:xfrm>
            <a:custGeom>
              <a:avLst/>
              <a:gdLst>
                <a:gd name="connsiteX0" fmla="*/ 0 w 523631"/>
                <a:gd name="connsiteY0" fmla="*/ 0 h 0"/>
                <a:gd name="connsiteX1" fmla="*/ 523631 w 523631"/>
                <a:gd name="connsiteY1" fmla="*/ 0 h 0"/>
              </a:gdLst>
              <a:ahLst/>
              <a:cxnLst>
                <a:cxn ang="0">
                  <a:pos x="connsiteX0" y="connsiteY0"/>
                </a:cxn>
                <a:cxn ang="0">
                  <a:pos x="connsiteX1" y="connsiteY1"/>
                </a:cxn>
              </a:cxnLst>
              <a:rect l="l" t="t" r="r" b="b"/>
              <a:pathLst>
                <a:path w="523631">
                  <a:moveTo>
                    <a:pt x="0" y="0"/>
                  </a:moveTo>
                  <a:lnTo>
                    <a:pt x="523631" y="0"/>
                  </a:lnTo>
                </a:path>
              </a:pathLst>
            </a:custGeom>
            <a:noFill/>
            <a:ln>
              <a:solidFill>
                <a:schemeClr val="accent6">
                  <a:lumMod val="75000"/>
                </a:schemeClr>
              </a:solidFill>
              <a:headEnd type="none" w="med" len="med"/>
              <a:tailEnd type="triangle" w="med" len="med"/>
            </a:ln>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grpSp>
    </p:spTree>
    <p:extLst>
      <p:ext uri="{BB962C8B-B14F-4D97-AF65-F5344CB8AC3E}">
        <p14:creationId xmlns:p14="http://schemas.microsoft.com/office/powerpoint/2010/main" val="2446721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 name="正方形/長方形 170">
            <a:extLst>
              <a:ext uri="{FF2B5EF4-FFF2-40B4-BE49-F238E27FC236}">
                <a16:creationId xmlns:a16="http://schemas.microsoft.com/office/drawing/2014/main" id="{D200E6D2-04B2-43B1-AF1D-1AE8C9929866}"/>
              </a:ext>
            </a:extLst>
          </p:cNvPr>
          <p:cNvSpPr/>
          <p:nvPr/>
        </p:nvSpPr>
        <p:spPr>
          <a:xfrm>
            <a:off x="7244490" y="1576152"/>
            <a:ext cx="6599079" cy="6099484"/>
          </a:xfrm>
          <a:prstGeom prst="rect">
            <a:avLst/>
          </a:prstGeom>
          <a:solidFill>
            <a:schemeClr val="accent6">
              <a:lumMod val="20000"/>
              <a:lumOff val="80000"/>
            </a:schemeClr>
          </a:solidFill>
          <a:ln>
            <a:solidFill>
              <a:schemeClr val="accent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grpSp>
        <p:nvGrpSpPr>
          <p:cNvPr id="32" name="グループ化 31">
            <a:extLst>
              <a:ext uri="{FF2B5EF4-FFF2-40B4-BE49-F238E27FC236}">
                <a16:creationId xmlns:a16="http://schemas.microsoft.com/office/drawing/2014/main" id="{BD846909-C081-494E-9126-152EA445CC8E}"/>
              </a:ext>
            </a:extLst>
          </p:cNvPr>
          <p:cNvGrpSpPr/>
          <p:nvPr/>
        </p:nvGrpSpPr>
        <p:grpSpPr>
          <a:xfrm>
            <a:off x="2034258" y="5769176"/>
            <a:ext cx="5013273" cy="1678079"/>
            <a:chOff x="7970072" y="5429172"/>
            <a:chExt cx="6066060" cy="2030476"/>
          </a:xfrm>
        </p:grpSpPr>
        <p:pic>
          <p:nvPicPr>
            <p:cNvPr id="27" name="図 26">
              <a:extLst>
                <a:ext uri="{FF2B5EF4-FFF2-40B4-BE49-F238E27FC236}">
                  <a16:creationId xmlns:a16="http://schemas.microsoft.com/office/drawing/2014/main" id="{6EAEF242-03DA-4B3B-9DF7-288EB330777E}"/>
                </a:ext>
              </a:extLst>
            </p:cNvPr>
            <p:cNvPicPr>
              <a:picLocks noChangeAspect="1"/>
            </p:cNvPicPr>
            <p:nvPr/>
          </p:nvPicPr>
          <p:blipFill>
            <a:blip r:embed="rId3"/>
            <a:stretch>
              <a:fillRect/>
            </a:stretch>
          </p:blipFill>
          <p:spPr>
            <a:xfrm>
              <a:off x="7970072" y="5429172"/>
              <a:ext cx="6066060" cy="1116155"/>
            </a:xfrm>
            <a:prstGeom prst="rect">
              <a:avLst/>
            </a:prstGeom>
          </p:spPr>
        </p:pic>
        <p:pic>
          <p:nvPicPr>
            <p:cNvPr id="31" name="図 30">
              <a:extLst>
                <a:ext uri="{FF2B5EF4-FFF2-40B4-BE49-F238E27FC236}">
                  <a16:creationId xmlns:a16="http://schemas.microsoft.com/office/drawing/2014/main" id="{382CB621-BD18-4829-8028-1E793275074B}"/>
                </a:ext>
              </a:extLst>
            </p:cNvPr>
            <p:cNvPicPr>
              <a:picLocks noChangeAspect="1"/>
            </p:cNvPicPr>
            <p:nvPr/>
          </p:nvPicPr>
          <p:blipFill>
            <a:blip r:embed="rId4"/>
            <a:stretch>
              <a:fillRect/>
            </a:stretch>
          </p:blipFill>
          <p:spPr>
            <a:xfrm>
              <a:off x="8226947" y="6343493"/>
              <a:ext cx="5616624" cy="1116155"/>
            </a:xfrm>
            <a:prstGeom prst="rect">
              <a:avLst/>
            </a:prstGeom>
          </p:spPr>
        </p:pic>
      </p:grpSp>
      <p:sp>
        <p:nvSpPr>
          <p:cNvPr id="2" name="正方形/長方形 1">
            <a:extLst>
              <a:ext uri="{FF2B5EF4-FFF2-40B4-BE49-F238E27FC236}">
                <a16:creationId xmlns:a16="http://schemas.microsoft.com/office/drawing/2014/main" id="{DABC812E-7342-4EDF-B433-D9F7A2C5A6BB}"/>
              </a:ext>
            </a:extLst>
          </p:cNvPr>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grpSp>
        <p:nvGrpSpPr>
          <p:cNvPr id="3" name="グループ化 2">
            <a:extLst>
              <a:ext uri="{FF2B5EF4-FFF2-40B4-BE49-F238E27FC236}">
                <a16:creationId xmlns:a16="http://schemas.microsoft.com/office/drawing/2014/main" id="{DBE02A32-2C41-435E-AD3E-6DFF0A2F89F1}"/>
              </a:ext>
            </a:extLst>
          </p:cNvPr>
          <p:cNvGrpSpPr/>
          <p:nvPr/>
        </p:nvGrpSpPr>
        <p:grpSpPr>
          <a:xfrm>
            <a:off x="1602210" y="266185"/>
            <a:ext cx="2053631" cy="1949899"/>
            <a:chOff x="2619768" y="812240"/>
            <a:chExt cx="2667654" cy="2532159"/>
          </a:xfrm>
        </p:grpSpPr>
        <p:grpSp>
          <p:nvGrpSpPr>
            <p:cNvPr id="4" name="グループ化 3">
              <a:extLst>
                <a:ext uri="{FF2B5EF4-FFF2-40B4-BE49-F238E27FC236}">
                  <a16:creationId xmlns:a16="http://schemas.microsoft.com/office/drawing/2014/main" id="{798286B1-3D58-40D4-B9E7-6A4B8086B6B7}"/>
                </a:ext>
              </a:extLst>
            </p:cNvPr>
            <p:cNvGrpSpPr/>
            <p:nvPr/>
          </p:nvGrpSpPr>
          <p:grpSpPr>
            <a:xfrm>
              <a:off x="2951391" y="1221263"/>
              <a:ext cx="2030342" cy="1771248"/>
              <a:chOff x="2951391" y="1221263"/>
              <a:chExt cx="2030342" cy="1771248"/>
            </a:xfrm>
          </p:grpSpPr>
          <p:sp>
            <p:nvSpPr>
              <p:cNvPr id="6" name="円/楕円 126">
                <a:extLst>
                  <a:ext uri="{FF2B5EF4-FFF2-40B4-BE49-F238E27FC236}">
                    <a16:creationId xmlns:a16="http://schemas.microsoft.com/office/drawing/2014/main" id="{15FFC7A4-B3E3-4A6D-A341-D90D21230DDC}"/>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2100" b="0" i="0" u="none" strike="noStrike" kern="0" cap="none" spc="0" normalizeH="0" baseline="0" noProof="0">
                  <a:ln>
                    <a:noFill/>
                  </a:ln>
                  <a:solidFill>
                    <a:prstClr val="white"/>
                  </a:solidFill>
                  <a:effectLst/>
                  <a:uLnTx/>
                  <a:uFillTx/>
                  <a:latin typeface="Meiryo UI"/>
                  <a:ea typeface="Meiryo UI"/>
                  <a:cs typeface="+mn-cs"/>
                </a:endParaRPr>
              </a:p>
            </p:txBody>
          </p:sp>
          <p:sp>
            <p:nvSpPr>
              <p:cNvPr id="7" name="角丸四角形 127">
                <a:extLst>
                  <a:ext uri="{FF2B5EF4-FFF2-40B4-BE49-F238E27FC236}">
                    <a16:creationId xmlns:a16="http://schemas.microsoft.com/office/drawing/2014/main" id="{0C6FA8F0-B016-4D21-8C01-517C636DC625}"/>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prstClr val="white"/>
                    </a:solidFill>
                    <a:effectLst/>
                    <a:uLnTx/>
                    <a:uFillTx/>
                    <a:latin typeface="Calibri"/>
                    <a:ea typeface="Meiryo UI"/>
                    <a:cs typeface="+mn-cs"/>
                  </a:rPr>
                  <a:t>CT</a:t>
                </a:r>
                <a:endParaRPr kumimoji="0" lang="ja-JP" altLang="en-US" sz="30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5" name="Picture 2" descr="C:\Users\toa27839.TOA\AppData\Local\Temp\notesEA312D\Bubble_material_noshadow-01.png">
              <a:extLst>
                <a:ext uri="{FF2B5EF4-FFF2-40B4-BE49-F238E27FC236}">
                  <a16:creationId xmlns:a16="http://schemas.microsoft.com/office/drawing/2014/main" id="{62A1A38A-A1F1-48CE-93A6-E6F512BAA2B1}"/>
                </a:ext>
              </a:extLst>
            </p:cNvPr>
            <p:cNvPicPr>
              <a:picLocks noChangeAspect="1" noChangeArrowheads="1"/>
            </p:cNvPicPr>
            <p:nvPr/>
          </p:nvPicPr>
          <p:blipFill rotWithShape="1">
            <a:blip r:embed="rId5" cstate="print">
              <a:extLst>
                <a:ext uri="{28A0092B-C50C-407E-A947-70E740481C1C}">
                  <a14:useLocalDpi xmlns:a14="http://schemas.microsoft.com/office/drawing/2010/main"/>
                </a:ext>
              </a:extLst>
            </a:blip>
            <a:srcRect l="18633" t="5301" r="3622" b="14257"/>
            <a:stretch/>
          </p:blipFill>
          <p:spPr bwMode="auto">
            <a:xfrm>
              <a:off x="2619768" y="812240"/>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8" name="正方形/長方形 7">
            <a:extLst>
              <a:ext uri="{FF2B5EF4-FFF2-40B4-BE49-F238E27FC236}">
                <a16:creationId xmlns:a16="http://schemas.microsoft.com/office/drawing/2014/main" id="{266F2C14-8A12-40AD-B7E3-029888506E5B}"/>
              </a:ext>
            </a:extLst>
          </p:cNvPr>
          <p:cNvSpPr/>
          <p:nvPr/>
        </p:nvSpPr>
        <p:spPr>
          <a:xfrm>
            <a:off x="5351086" y="975556"/>
            <a:ext cx="2332938" cy="553992"/>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Control Panel</a:t>
            </a:r>
          </a:p>
        </p:txBody>
      </p:sp>
      <p:grpSp>
        <p:nvGrpSpPr>
          <p:cNvPr id="17" name="グループ化 16">
            <a:extLst>
              <a:ext uri="{FF2B5EF4-FFF2-40B4-BE49-F238E27FC236}">
                <a16:creationId xmlns:a16="http://schemas.microsoft.com/office/drawing/2014/main" id="{ACA45196-3E96-4B26-A56A-BCA1C0A70968}"/>
              </a:ext>
            </a:extLst>
          </p:cNvPr>
          <p:cNvGrpSpPr/>
          <p:nvPr/>
        </p:nvGrpSpPr>
        <p:grpSpPr>
          <a:xfrm>
            <a:off x="3952836" y="1425892"/>
            <a:ext cx="1997242" cy="410680"/>
            <a:chOff x="2940421" y="6234595"/>
            <a:chExt cx="1997242" cy="410680"/>
          </a:xfrm>
        </p:grpSpPr>
        <p:pic>
          <p:nvPicPr>
            <p:cNvPr id="9" name="Picture 2">
              <a:extLst>
                <a:ext uri="{FF2B5EF4-FFF2-40B4-BE49-F238E27FC236}">
                  <a16:creationId xmlns:a16="http://schemas.microsoft.com/office/drawing/2014/main" id="{6CA79E17-A257-459D-A71C-5021FF60BA85}"/>
                </a:ext>
              </a:extLst>
            </p:cNvPr>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85147" y="6234595"/>
              <a:ext cx="917956" cy="3179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フリーフォーム: 図形 9">
              <a:extLst>
                <a:ext uri="{FF2B5EF4-FFF2-40B4-BE49-F238E27FC236}">
                  <a16:creationId xmlns:a16="http://schemas.microsoft.com/office/drawing/2014/main" id="{F5E57BDC-0E22-4A21-86F2-8EDF7F98C5C0}"/>
                </a:ext>
              </a:extLst>
            </p:cNvPr>
            <p:cNvSpPr/>
            <p:nvPr/>
          </p:nvSpPr>
          <p:spPr>
            <a:xfrm>
              <a:off x="2940421" y="6645275"/>
              <a:ext cx="1997242" cy="0"/>
            </a:xfrm>
            <a:custGeom>
              <a:avLst/>
              <a:gdLst>
                <a:gd name="connsiteX0" fmla="*/ 0 w 1997242"/>
                <a:gd name="connsiteY0" fmla="*/ 0 h 0"/>
                <a:gd name="connsiteX1" fmla="*/ 1997242 w 1997242"/>
                <a:gd name="connsiteY1" fmla="*/ 0 h 0"/>
              </a:gdLst>
              <a:ahLst/>
              <a:cxnLst>
                <a:cxn ang="0">
                  <a:pos x="connsiteX0" y="connsiteY0"/>
                </a:cxn>
                <a:cxn ang="0">
                  <a:pos x="connsiteX1" y="connsiteY1"/>
                </a:cxn>
              </a:cxnLst>
              <a:rect l="l" t="t" r="r" b="b"/>
              <a:pathLst>
                <a:path w="1997242">
                  <a:moveTo>
                    <a:pt x="0" y="0"/>
                  </a:moveTo>
                  <a:lnTo>
                    <a:pt x="1997242"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図形 10">
              <a:extLst>
                <a:ext uri="{FF2B5EF4-FFF2-40B4-BE49-F238E27FC236}">
                  <a16:creationId xmlns:a16="http://schemas.microsoft.com/office/drawing/2014/main" id="{0670F367-E6C9-45D2-A248-8A7A2401FE99}"/>
                </a:ext>
              </a:extLst>
            </p:cNvPr>
            <p:cNvSpPr/>
            <p:nvPr/>
          </p:nvSpPr>
          <p:spPr>
            <a:xfrm>
              <a:off x="3710442" y="6545584"/>
              <a:ext cx="0" cy="99691"/>
            </a:xfrm>
            <a:custGeom>
              <a:avLst/>
              <a:gdLst>
                <a:gd name="connsiteX0" fmla="*/ 0 w 0"/>
                <a:gd name="connsiteY0" fmla="*/ 99691 h 99691"/>
                <a:gd name="connsiteX1" fmla="*/ 0 w 0"/>
                <a:gd name="connsiteY1" fmla="*/ 0 h 99691"/>
              </a:gdLst>
              <a:ahLst/>
              <a:cxnLst>
                <a:cxn ang="0">
                  <a:pos x="connsiteX0" y="connsiteY0"/>
                </a:cxn>
                <a:cxn ang="0">
                  <a:pos x="connsiteX1" y="connsiteY1"/>
                </a:cxn>
              </a:cxnLst>
              <a:rect l="l" t="t" r="r" b="b"/>
              <a:pathLst>
                <a:path h="99691">
                  <a:moveTo>
                    <a:pt x="0" y="99691"/>
                  </a:moveTo>
                  <a:lnTo>
                    <a:pt x="0"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図形 11">
              <a:extLst>
                <a:ext uri="{FF2B5EF4-FFF2-40B4-BE49-F238E27FC236}">
                  <a16:creationId xmlns:a16="http://schemas.microsoft.com/office/drawing/2014/main" id="{AAF04240-8263-4FE0-AF47-A8B0E3F4002B}"/>
                </a:ext>
              </a:extLst>
            </p:cNvPr>
            <p:cNvSpPr/>
            <p:nvPr/>
          </p:nvSpPr>
          <p:spPr>
            <a:xfrm>
              <a:off x="4761527" y="6537867"/>
              <a:ext cx="0" cy="99691"/>
            </a:xfrm>
            <a:custGeom>
              <a:avLst/>
              <a:gdLst>
                <a:gd name="connsiteX0" fmla="*/ 0 w 0"/>
                <a:gd name="connsiteY0" fmla="*/ 99691 h 99691"/>
                <a:gd name="connsiteX1" fmla="*/ 0 w 0"/>
                <a:gd name="connsiteY1" fmla="*/ 0 h 99691"/>
              </a:gdLst>
              <a:ahLst/>
              <a:cxnLst>
                <a:cxn ang="0">
                  <a:pos x="connsiteX0" y="connsiteY0"/>
                </a:cxn>
                <a:cxn ang="0">
                  <a:pos x="connsiteX1" y="connsiteY1"/>
                </a:cxn>
              </a:cxnLst>
              <a:rect l="l" t="t" r="r" b="b"/>
              <a:pathLst>
                <a:path h="99691">
                  <a:moveTo>
                    <a:pt x="0" y="99691"/>
                  </a:moveTo>
                  <a:lnTo>
                    <a:pt x="0"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正方形/長方形 12">
              <a:extLst>
                <a:ext uri="{FF2B5EF4-FFF2-40B4-BE49-F238E27FC236}">
                  <a16:creationId xmlns:a16="http://schemas.microsoft.com/office/drawing/2014/main" id="{E49A4573-7883-4654-8A88-7A993C3A1359}"/>
                </a:ext>
              </a:extLst>
            </p:cNvPr>
            <p:cNvSpPr/>
            <p:nvPr/>
          </p:nvSpPr>
          <p:spPr>
            <a:xfrm>
              <a:off x="3845126" y="6545225"/>
              <a:ext cx="668361" cy="92333"/>
            </a:xfrm>
            <a:prstGeom prst="rect">
              <a:avLst/>
            </a:prstGeom>
          </p:spPr>
          <p:txBody>
            <a:bodyPr wrap="square" lIns="0" tIns="0" rIns="0" bIns="0">
              <a:spAutoFit/>
            </a:bodyPr>
            <a:lstStyle/>
            <a:p>
              <a:r>
                <a:rPr lang="en-US" altLang="ja-JP" sz="600" dirty="0">
                  <a:solidFill>
                    <a:srgbClr val="934BC9"/>
                  </a:solidFill>
                  <a:latin typeface="Calibri"/>
                </a:rPr>
                <a:t>VX link</a:t>
              </a:r>
              <a:endParaRPr lang="ja-JP" altLang="en-US" sz="400" dirty="0">
                <a:solidFill>
                  <a:srgbClr val="934BC9"/>
                </a:solidFill>
                <a:latin typeface="Calibri"/>
              </a:endParaRPr>
            </a:p>
          </p:txBody>
        </p:sp>
        <p:pic>
          <p:nvPicPr>
            <p:cNvPr id="14" name="図 13">
              <a:extLst>
                <a:ext uri="{FF2B5EF4-FFF2-40B4-BE49-F238E27FC236}">
                  <a16:creationId xmlns:a16="http://schemas.microsoft.com/office/drawing/2014/main" id="{5F2C29B2-6D18-4AE0-8BA9-96AB916FADFD}"/>
                </a:ext>
              </a:extLst>
            </p:cNvPr>
            <p:cNvPicPr>
              <a:picLocks noChangeAspect="1"/>
            </p:cNvPicPr>
            <p:nvPr/>
          </p:nvPicPr>
          <p:blipFill>
            <a:blip r:embed="rId7">
              <a:clrChange>
                <a:clrFrom>
                  <a:srgbClr val="FFFFFF"/>
                </a:clrFrom>
                <a:clrTo>
                  <a:srgbClr val="FFFFFF">
                    <a:alpha val="0"/>
                  </a:srgbClr>
                </a:clrTo>
              </a:clrChange>
            </a:blip>
            <a:stretch>
              <a:fillRect/>
            </a:stretch>
          </p:blipFill>
          <p:spPr>
            <a:xfrm>
              <a:off x="3983665" y="6415809"/>
              <a:ext cx="920567" cy="170376"/>
            </a:xfrm>
            <a:prstGeom prst="rect">
              <a:avLst/>
            </a:prstGeom>
          </p:spPr>
        </p:pic>
        <p:sp>
          <p:nvSpPr>
            <p:cNvPr id="15" name="フリーフォーム: 図形 14">
              <a:extLst>
                <a:ext uri="{FF2B5EF4-FFF2-40B4-BE49-F238E27FC236}">
                  <a16:creationId xmlns:a16="http://schemas.microsoft.com/office/drawing/2014/main" id="{9017E3C5-4302-4C14-B440-9B7B0EB7BFB5}"/>
                </a:ext>
              </a:extLst>
            </p:cNvPr>
            <p:cNvSpPr/>
            <p:nvPr/>
          </p:nvSpPr>
          <p:spPr>
            <a:xfrm>
              <a:off x="4776395" y="6405731"/>
              <a:ext cx="130628" cy="237194"/>
            </a:xfrm>
            <a:custGeom>
              <a:avLst/>
              <a:gdLst>
                <a:gd name="connsiteX0" fmla="*/ 0 w 130628"/>
                <a:gd name="connsiteY0" fmla="*/ 0 h 237194"/>
                <a:gd name="connsiteX1" fmla="*/ 130628 w 130628"/>
                <a:gd name="connsiteY1" fmla="*/ 0 h 237194"/>
                <a:gd name="connsiteX2" fmla="*/ 130628 w 130628"/>
                <a:gd name="connsiteY2" fmla="*/ 237194 h 237194"/>
              </a:gdLst>
              <a:ahLst/>
              <a:cxnLst>
                <a:cxn ang="0">
                  <a:pos x="connsiteX0" y="connsiteY0"/>
                </a:cxn>
                <a:cxn ang="0">
                  <a:pos x="connsiteX1" y="connsiteY1"/>
                </a:cxn>
                <a:cxn ang="0">
                  <a:pos x="connsiteX2" y="connsiteY2"/>
                </a:cxn>
              </a:cxnLst>
              <a:rect l="l" t="t" r="r" b="b"/>
              <a:pathLst>
                <a:path w="130628" h="237194">
                  <a:moveTo>
                    <a:pt x="0" y="0"/>
                  </a:moveTo>
                  <a:lnTo>
                    <a:pt x="130628" y="0"/>
                  </a:lnTo>
                  <a:lnTo>
                    <a:pt x="130628" y="237194"/>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6" name="図 15">
              <a:extLst>
                <a:ext uri="{FF2B5EF4-FFF2-40B4-BE49-F238E27FC236}">
                  <a16:creationId xmlns:a16="http://schemas.microsoft.com/office/drawing/2014/main" id="{108972AA-C331-45E0-9BE7-C7690BC3648B}"/>
                </a:ext>
              </a:extLst>
            </p:cNvPr>
            <p:cNvPicPr>
              <a:picLocks noChangeAspect="1"/>
            </p:cNvPicPr>
            <p:nvPr/>
          </p:nvPicPr>
          <p:blipFill>
            <a:blip r:embed="rId7">
              <a:clrChange>
                <a:clrFrom>
                  <a:srgbClr val="FFFFFF"/>
                </a:clrFrom>
                <a:clrTo>
                  <a:srgbClr val="FFFFFF">
                    <a:alpha val="0"/>
                  </a:srgbClr>
                </a:clrTo>
              </a:clrChange>
            </a:blip>
            <a:stretch>
              <a:fillRect/>
            </a:stretch>
          </p:blipFill>
          <p:spPr>
            <a:xfrm>
              <a:off x="3979869" y="6308614"/>
              <a:ext cx="920567" cy="170376"/>
            </a:xfrm>
            <a:prstGeom prst="rect">
              <a:avLst/>
            </a:prstGeom>
          </p:spPr>
        </p:pic>
      </p:grpSp>
      <p:pic>
        <p:nvPicPr>
          <p:cNvPr id="26" name="Picture 2">
            <a:extLst>
              <a:ext uri="{FF2B5EF4-FFF2-40B4-BE49-F238E27FC236}">
                <a16:creationId xmlns:a16="http://schemas.microsoft.com/office/drawing/2014/main" id="{8444DD09-13DB-4C70-838B-15F0FD6C5F88}"/>
              </a:ext>
            </a:extLst>
          </p:cNvPr>
          <p:cNvPicPr>
            <a:picLocks noChangeAspect="1" noChangeArrowheads="1"/>
          </p:cNvPicPr>
          <p:nvPr/>
        </p:nvPicPr>
        <p:blipFill>
          <a:blip r:embed="rId6" cstate="print">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a:stretch>
            <a:fillRect/>
          </a:stretch>
        </p:blipFill>
        <p:spPr bwMode="auto">
          <a:xfrm>
            <a:off x="3999664" y="1427649"/>
            <a:ext cx="917956" cy="3179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3" name="表 32">
            <a:extLst>
              <a:ext uri="{FF2B5EF4-FFF2-40B4-BE49-F238E27FC236}">
                <a16:creationId xmlns:a16="http://schemas.microsoft.com/office/drawing/2014/main" id="{FD093E8E-D3F1-4B0E-9E97-205F4695EAFA}"/>
              </a:ext>
            </a:extLst>
          </p:cNvPr>
          <p:cNvGraphicFramePr>
            <a:graphicFrameLocks noGrp="1"/>
          </p:cNvGraphicFramePr>
          <p:nvPr>
            <p:extLst>
              <p:ext uri="{D42A27DB-BD31-4B8C-83A1-F6EECF244321}">
                <p14:modId xmlns:p14="http://schemas.microsoft.com/office/powerpoint/2010/main" val="1478725170"/>
              </p:ext>
            </p:extLst>
          </p:nvPr>
        </p:nvGraphicFramePr>
        <p:xfrm>
          <a:off x="7368008" y="1650170"/>
          <a:ext cx="6228000" cy="5946949"/>
        </p:xfrm>
        <a:graphic>
          <a:graphicData uri="http://schemas.openxmlformats.org/drawingml/2006/table">
            <a:tbl>
              <a:tblPr/>
              <a:tblGrid>
                <a:gridCol w="828000">
                  <a:extLst>
                    <a:ext uri="{9D8B030D-6E8A-4147-A177-3AD203B41FA5}">
                      <a16:colId xmlns:a16="http://schemas.microsoft.com/office/drawing/2014/main" val="258330131"/>
                    </a:ext>
                  </a:extLst>
                </a:gridCol>
                <a:gridCol w="1944000">
                  <a:extLst>
                    <a:ext uri="{9D8B030D-6E8A-4147-A177-3AD203B41FA5}">
                      <a16:colId xmlns:a16="http://schemas.microsoft.com/office/drawing/2014/main" val="2782826737"/>
                    </a:ext>
                  </a:extLst>
                </a:gridCol>
                <a:gridCol w="432000">
                  <a:extLst>
                    <a:ext uri="{9D8B030D-6E8A-4147-A177-3AD203B41FA5}">
                      <a16:colId xmlns:a16="http://schemas.microsoft.com/office/drawing/2014/main" val="3967139642"/>
                    </a:ext>
                  </a:extLst>
                </a:gridCol>
                <a:gridCol w="432000">
                  <a:extLst>
                    <a:ext uri="{9D8B030D-6E8A-4147-A177-3AD203B41FA5}">
                      <a16:colId xmlns:a16="http://schemas.microsoft.com/office/drawing/2014/main" val="1846604913"/>
                    </a:ext>
                  </a:extLst>
                </a:gridCol>
                <a:gridCol w="432000">
                  <a:extLst>
                    <a:ext uri="{9D8B030D-6E8A-4147-A177-3AD203B41FA5}">
                      <a16:colId xmlns:a16="http://schemas.microsoft.com/office/drawing/2014/main" val="786126775"/>
                    </a:ext>
                  </a:extLst>
                </a:gridCol>
                <a:gridCol w="432000">
                  <a:extLst>
                    <a:ext uri="{9D8B030D-6E8A-4147-A177-3AD203B41FA5}">
                      <a16:colId xmlns:a16="http://schemas.microsoft.com/office/drawing/2014/main" val="930878946"/>
                    </a:ext>
                  </a:extLst>
                </a:gridCol>
                <a:gridCol w="432000">
                  <a:extLst>
                    <a:ext uri="{9D8B030D-6E8A-4147-A177-3AD203B41FA5}">
                      <a16:colId xmlns:a16="http://schemas.microsoft.com/office/drawing/2014/main" val="1950198308"/>
                    </a:ext>
                  </a:extLst>
                </a:gridCol>
                <a:gridCol w="432000">
                  <a:extLst>
                    <a:ext uri="{9D8B030D-6E8A-4147-A177-3AD203B41FA5}">
                      <a16:colId xmlns:a16="http://schemas.microsoft.com/office/drawing/2014/main" val="3882833606"/>
                    </a:ext>
                  </a:extLst>
                </a:gridCol>
                <a:gridCol w="432000">
                  <a:extLst>
                    <a:ext uri="{9D8B030D-6E8A-4147-A177-3AD203B41FA5}">
                      <a16:colId xmlns:a16="http://schemas.microsoft.com/office/drawing/2014/main" val="561772728"/>
                    </a:ext>
                  </a:extLst>
                </a:gridCol>
                <a:gridCol w="432000">
                  <a:extLst>
                    <a:ext uri="{9D8B030D-6E8A-4147-A177-3AD203B41FA5}">
                      <a16:colId xmlns:a16="http://schemas.microsoft.com/office/drawing/2014/main" val="380515076"/>
                    </a:ext>
                  </a:extLst>
                </a:gridCol>
              </a:tblGrid>
              <a:tr h="151317">
                <a:tc>
                  <a:txBody>
                    <a:bodyPr/>
                    <a:lstStyle/>
                    <a:p>
                      <a:pPr algn="l" fontAlgn="ctr"/>
                      <a:endParaRPr lang="ja-JP" altLang="en-US" sz="1000" b="0" i="0" u="none" strike="noStrike" dirty="0">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endParaRPr lang="ja-JP" altLang="en-US" sz="1000" b="0" i="0" u="none" strike="noStrike">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fontAlgn="ctr"/>
                      <a:r>
                        <a:rPr lang="en-US" sz="1000" b="0" i="0" u="none" strike="noStrike" dirty="0">
                          <a:solidFill>
                            <a:srgbClr val="BFBFBF"/>
                          </a:solidFill>
                          <a:effectLst/>
                          <a:latin typeface="+mn-lt"/>
                          <a:ea typeface="ＭＳ Ｐゴシック" panose="020B0600070205080204" pitchFamily="50" charset="-128"/>
                        </a:rPr>
                        <a:t>Frame</a:t>
                      </a:r>
                    </a:p>
                  </a:txBody>
                  <a:tcPr marL="5515" marR="5515" marT="551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hMerge="1">
                  <a:txBody>
                    <a:bodyPr/>
                    <a:lstStyle/>
                    <a:p>
                      <a:endParaRPr kumimoji="1" lang="ja-JP" altLang="en-US"/>
                    </a:p>
                  </a:txBody>
                  <a:tcPr/>
                </a:tc>
                <a:tc gridSpan="2">
                  <a:txBody>
                    <a:bodyPr/>
                    <a:lstStyle/>
                    <a:p>
                      <a:pPr algn="ctr" fontAlgn="ctr"/>
                      <a:r>
                        <a:rPr lang="en-US" sz="1000" b="0" i="0" u="none" strike="noStrike" dirty="0">
                          <a:solidFill>
                            <a:srgbClr val="BFBFBF"/>
                          </a:solidFill>
                          <a:effectLst/>
                          <a:latin typeface="+mn-lt"/>
                          <a:ea typeface="ＭＳ Ｐゴシック" panose="020B0600070205080204" pitchFamily="50" charset="-128"/>
                        </a:rPr>
                        <a:t>RM's key</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hMerge="1">
                  <a:txBody>
                    <a:bodyPr/>
                    <a:lstStyle/>
                    <a:p>
                      <a:endParaRPr kumimoji="1" lang="ja-JP" altLang="en-US"/>
                    </a:p>
                  </a:txBody>
                  <a:tcPr/>
                </a:tc>
                <a:tc gridSpan="2">
                  <a:txBody>
                    <a:bodyPr/>
                    <a:lstStyle/>
                    <a:p>
                      <a:pPr algn="ctr" fontAlgn="ctr"/>
                      <a:r>
                        <a:rPr lang="en-US" sz="1000" b="0" i="0" u="none" strike="noStrike" dirty="0">
                          <a:solidFill>
                            <a:srgbClr val="BFBFBF"/>
                          </a:solidFill>
                          <a:effectLst/>
                          <a:latin typeface="+mn-lt"/>
                          <a:ea typeface="ＭＳ Ｐゴシック" panose="020B0600070205080204" pitchFamily="50" charset="-128"/>
                        </a:rPr>
                        <a:t>RM-500</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hMerge="1">
                  <a:txBody>
                    <a:bodyPr/>
                    <a:lstStyle/>
                    <a:p>
                      <a:pPr algn="ctr" fontAlgn="ctr"/>
                      <a:r>
                        <a:rPr lang="en-US" sz="1000" b="0" i="0" u="none" strike="noStrike" dirty="0">
                          <a:solidFill>
                            <a:schemeClr val="bg1"/>
                          </a:solidFill>
                          <a:effectLst/>
                          <a:latin typeface="+mn-lt"/>
                          <a:ea typeface="ＭＳ Ｐゴシック" panose="020B0600070205080204" pitchFamily="50" charset="-128"/>
                        </a:rPr>
                        <a:t>RM-500</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PM</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chemeClr val="bg1"/>
                          </a:solidFill>
                          <a:effectLst/>
                          <a:latin typeface="+mn-lt"/>
                          <a:ea typeface="ＭＳ Ｐゴシック" panose="020B0600070205080204" pitchFamily="50" charset="-128"/>
                        </a:rPr>
                        <a:t>CT</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extLst>
                  <a:ext uri="{0D108BD9-81ED-4DB2-BD59-A6C34878D82A}">
                    <a16:rowId xmlns:a16="http://schemas.microsoft.com/office/drawing/2014/main" val="1048601470"/>
                  </a:ext>
                </a:extLst>
              </a:tr>
              <a:tr h="302634">
                <a:tc>
                  <a:txBody>
                    <a:bodyPr/>
                    <a:lstStyle/>
                    <a:p>
                      <a:pPr algn="l" fontAlgn="ctr"/>
                      <a:endParaRPr lang="ja-JP" altLang="en-US" sz="1000" b="0" i="0" u="none" strike="noStrike" dirty="0">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endParaRPr lang="ja-JP" altLang="en-US" sz="1000" b="0" i="0" u="none" strike="noStrike" dirty="0">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CI</a:t>
                      </a:r>
                    </a:p>
                  </a:txBody>
                  <a:tcPr marL="5515" marR="5515" marT="551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chemeClr val="bg1">
                              <a:lumMod val="75000"/>
                            </a:schemeClr>
                          </a:solidFill>
                          <a:effectLst/>
                          <a:latin typeface="+mn-lt"/>
                          <a:ea typeface="ＭＳ Ｐゴシック" panose="020B0600070205080204" pitchFamily="50" charset="-128"/>
                        </a:rPr>
                        <a:t>T</a:t>
                      </a:r>
                      <a:r>
                        <a:rPr lang="en-US" sz="1000" b="0" i="0" u="none" strike="noStrike" dirty="0">
                          <a:solidFill>
                            <a:srgbClr val="BFBFBF"/>
                          </a:solidFill>
                          <a:effectLst/>
                          <a:latin typeface="+mn-lt"/>
                          <a:ea typeface="ＭＳ Ｐゴシック" panose="020B0600070205080204" pitchFamily="50" charset="-128"/>
                        </a:rPr>
                        <a:t>im</a:t>
                      </a:r>
                      <a:r>
                        <a:rPr lang="en-US" sz="1000" b="0" i="0" u="none" strike="noStrike" dirty="0">
                          <a:solidFill>
                            <a:schemeClr val="bg1">
                              <a:lumMod val="75000"/>
                            </a:schemeClr>
                          </a:solidFill>
                          <a:effectLst/>
                          <a:latin typeface="+mn-lt"/>
                          <a:ea typeface="ＭＳ Ｐゴシック" panose="020B0600070205080204" pitchFamily="50" charset="-128"/>
                        </a:rPr>
                        <a:t>er</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err="1">
                          <a:solidFill>
                            <a:srgbClr val="BFBFBF"/>
                          </a:solidFill>
                          <a:effectLst/>
                          <a:latin typeface="+mn-lt"/>
                          <a:ea typeface="ＭＳ Ｐゴシック" panose="020B0600070205080204" pitchFamily="50" charset="-128"/>
                        </a:rPr>
                        <a:t>Emg</a:t>
                      </a:r>
                      <a:br>
                        <a:rPr lang="en-US" sz="1000" b="0" i="0" u="none" strike="noStrike" dirty="0">
                          <a:solidFill>
                            <a:srgbClr val="BFBFBF"/>
                          </a:solidFill>
                          <a:effectLst/>
                          <a:latin typeface="+mn-lt"/>
                          <a:ea typeface="ＭＳ Ｐゴシック" panose="020B0600070205080204" pitchFamily="50" charset="-128"/>
                        </a:rPr>
                      </a:br>
                      <a:r>
                        <a:rPr lang="en-US" sz="800" b="0" i="0" u="none" strike="noStrike" dirty="0" err="1">
                          <a:solidFill>
                            <a:srgbClr val="BFBFBF"/>
                          </a:solidFill>
                          <a:effectLst/>
                          <a:latin typeface="+mn-lt"/>
                          <a:ea typeface="ＭＳ Ｐゴシック" panose="020B0600070205080204" pitchFamily="50" charset="-128"/>
                        </a:rPr>
                        <a:t>Emg</a:t>
                      </a:r>
                      <a:r>
                        <a:rPr lang="en-US" sz="800" b="0" i="0" u="none" strike="noStrike" dirty="0">
                          <a:solidFill>
                            <a:srgbClr val="BFBFBF"/>
                          </a:solidFill>
                          <a:effectLst/>
                          <a:latin typeface="+mn-lt"/>
                          <a:ea typeface="ＭＳ Ｐゴシック" panose="020B0600070205080204" pitchFamily="50" charset="-128"/>
                        </a:rPr>
                        <a:t>/Gen</a:t>
                      </a:r>
                      <a:endParaRPr lang="en-US" sz="1000" b="0" i="0" u="none" strike="noStrike" dirty="0">
                        <a:solidFill>
                          <a:srgbClr val="BFBFBF"/>
                        </a:solidFill>
                        <a:effectLst/>
                        <a:latin typeface="+mn-lt"/>
                        <a:ea typeface="ＭＳ Ｐゴシック" panose="020B0600070205080204" pitchFamily="50" charset="-128"/>
                      </a:endParaRP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Gen</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CI</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Key</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CI</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chemeClr val="bg1"/>
                          </a:solidFill>
                          <a:effectLst/>
                          <a:latin typeface="+mn-lt"/>
                          <a:ea typeface="ＭＳ Ｐゴシック" panose="020B0600070205080204" pitchFamily="50" charset="-128"/>
                        </a:rPr>
                        <a:t>Key</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extLst>
                  <a:ext uri="{0D108BD9-81ED-4DB2-BD59-A6C34878D82A}">
                    <a16:rowId xmlns:a16="http://schemas.microsoft.com/office/drawing/2014/main" val="242975896"/>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General Bro.</a:t>
                      </a:r>
                    </a:p>
                    <a:p>
                      <a:pPr algn="l" fontAlgn="ctr"/>
                      <a:r>
                        <a:rPr lang="en-US" sz="1000" b="0" i="0" u="none" strike="noStrike" dirty="0">
                          <a:solidFill>
                            <a:schemeClr val="bg1">
                              <a:lumMod val="95000"/>
                            </a:schemeClr>
                          </a:solidFill>
                          <a:effectLst/>
                          <a:latin typeface="+mn-lt"/>
                          <a:ea typeface="ＭＳ Ｐゴシック" panose="020B0600070205080204" pitchFamily="50" charset="-128"/>
                        </a:rPr>
                        <a:t>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F0"/>
                    </a:solidFill>
                  </a:tcPr>
                </a:tc>
                <a:tc>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Activate (level)</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673988409"/>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Activate (pulse)</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375745"/>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Base 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50"/>
                    </a:solidFill>
                  </a:tcPr>
                </a:tc>
                <a:tc>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Activate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719630329"/>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Interrupt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859424538"/>
                  </a:ext>
                </a:extLst>
              </a:tr>
              <a:tr h="151317">
                <a:tc rowSpan="4">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Volume</a:t>
                      </a:r>
                      <a:br>
                        <a:rPr lang="en-US" sz="1000" b="0" i="0" u="none" strike="noStrike" dirty="0">
                          <a:solidFill>
                            <a:schemeClr val="bg1">
                              <a:lumMod val="95000"/>
                            </a:schemeClr>
                          </a:solidFill>
                          <a:effectLst/>
                          <a:latin typeface="+mn-lt"/>
                          <a:ea typeface="ＭＳ Ｐゴシック" panose="020B0600070205080204" pitchFamily="50" charset="-128"/>
                        </a:rPr>
                      </a:br>
                      <a:r>
                        <a:rPr lang="en-US" sz="1000" b="0" i="0" u="none" strike="noStrike" dirty="0">
                          <a:solidFill>
                            <a:schemeClr val="bg1">
                              <a:lumMod val="95000"/>
                            </a:schemeClr>
                          </a:solidFill>
                          <a:effectLst/>
                          <a:latin typeface="+mn-lt"/>
                          <a:ea typeface="ＭＳ Ｐゴシック" panose="020B0600070205080204" pitchFamily="50" charset="-128"/>
                        </a:rPr>
                        <a:t>Adjustment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Zone volume (level)</a:t>
                      </a:r>
                      <a:endParaRPr 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38961402"/>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Zone volume (pulse)</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563196576"/>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Input volume (level)</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40542367"/>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Input volume (pulse)</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14811435"/>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Time adjustment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hMerge="1">
                  <a:txBody>
                    <a:bodyPr/>
                    <a:lstStyle/>
                    <a:p>
                      <a:endParaRPr kumimoji="1" lang="ja-JP" altLang="en-US"/>
                    </a:p>
                  </a:txBody>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endParaRPr lang="en-US" altLang="ja-JP" sz="1000" b="0" i="0" u="none" strike="noStrike" dirty="0">
                        <a:solidFill>
                          <a:srgbClr val="BFBFBF"/>
                        </a:solidFill>
                        <a:effectLst/>
                        <a:latin typeface="+mn-lt"/>
                        <a:ea typeface="+mn-ea"/>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endParaRPr lang="en-US" altLang="ja-JP" sz="1000" b="0" i="0" u="none" strike="noStrike" dirty="0">
                        <a:solidFill>
                          <a:srgbClr val="BFBFBF"/>
                        </a:solidFill>
                        <a:effectLst/>
                        <a:latin typeface="+mn-lt"/>
                        <a:ea typeface="+mn-ea"/>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rgbClr val="BFBFBF"/>
                          </a:solidFill>
                          <a:effectLst/>
                          <a:latin typeface="+mn-lt"/>
                          <a:ea typeface="+mn-ea"/>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endParaRPr lang="en-US" altLang="ja-JP" sz="1000" b="0" i="0" u="none" strike="noStrike" dirty="0">
                        <a:solidFill>
                          <a:schemeClr val="tx1"/>
                        </a:solidFill>
                        <a:effectLst/>
                        <a:latin typeface="+mn-lt"/>
                        <a:ea typeface="+mn-ea"/>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485994380"/>
                  </a:ext>
                </a:extLst>
              </a:tr>
              <a:tr h="151317">
                <a:tc rowSpan="3">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Bro. 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Start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20257817"/>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Stop</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711907460"/>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Start and Stop</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486422809"/>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a:t>
                      </a:r>
                    </a:p>
                    <a:p>
                      <a:pPr algn="l" fontAlgn="ctr"/>
                      <a:r>
                        <a:rPr lang="en-US" sz="1000" b="0" i="0" u="none" strike="noStrike" dirty="0">
                          <a:solidFill>
                            <a:schemeClr val="bg1">
                              <a:lumMod val="95000"/>
                            </a:schemeClr>
                          </a:solidFill>
                          <a:effectLst/>
                          <a:latin typeface="+mn-lt"/>
                          <a:ea typeface="ＭＳ Ｐゴシック" panose="020B0600070205080204" pitchFamily="50" charset="-128"/>
                        </a:rPr>
                        <a:t>Sequence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Stop</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359321381"/>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Phase shift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227012100"/>
                  </a:ext>
                </a:extLst>
              </a:tr>
              <a:tr h="151317">
                <a:tc rowSpan="4">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Mode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Reset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950554093"/>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Silence</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736027674"/>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EV Broadcast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741435656"/>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Acknowledge</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453618044"/>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Warning Broadcast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endParaRPr kumimoji="1" lang="ja-JP" altLang="en-US"/>
                    </a:p>
                  </a:txBody>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BFBFBF"/>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BFBFBF"/>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BFBFBF"/>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chemeClr val="tx1"/>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408060282"/>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EV(General/BGM) Playback </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75000"/>
                      </a:schemeClr>
                    </a:solidFill>
                  </a:tcPr>
                </a:tc>
                <a:tc hMerge="1">
                  <a:txBody>
                    <a:bodyPr/>
                    <a:lstStyle/>
                    <a:p>
                      <a:pPr algn="l" fontAlgn="ctr"/>
                      <a:endParaRPr 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46624217"/>
                  </a:ext>
                </a:extLst>
              </a:tr>
              <a:tr h="151317">
                <a:tc rowSpan="3">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Malfunction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C000"/>
                    </a:solidFill>
                  </a:tcPr>
                </a:tc>
                <a:tc>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Fault Acknowledge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065939984"/>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Fault Reset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754670794"/>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External Fault Input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673908383"/>
                  </a:ext>
                </a:extLst>
              </a:tr>
              <a:tr h="151317">
                <a:tc rowSpan="3">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Pre Select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36343978"/>
                  </a:ext>
                </a:extLst>
              </a:tr>
              <a:tr h="151317">
                <a:tc vMerge="1">
                  <a:txBody>
                    <a:bodyPr/>
                    <a:lstStyle/>
                    <a:p>
                      <a:pPr algn="l" fontAlgn="ctr"/>
                      <a:endParaRPr lang="ja-JP" alt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Indovidual</a:t>
                      </a:r>
                      <a:endParaRPr lang="ja-JP" altLang="en-US" sz="1000" b="0" i="0" u="none" strike="noStrike">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74488911"/>
                  </a:ext>
                </a:extLst>
              </a:tr>
              <a:tr h="151317">
                <a:tc vMerge="1">
                  <a:txBody>
                    <a:bodyPr/>
                    <a:lstStyle/>
                    <a:p>
                      <a:pPr algn="l" fontAlgn="ctr"/>
                      <a:endParaRPr lang="ja-JP" alt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Clear </a:t>
                      </a:r>
                      <a:endParaRPr lang="ja-JP" altLang="en-US" sz="1000" b="0" i="0" u="none" strike="noStrike">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589562779"/>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Intended</a:t>
                      </a:r>
                      <a:br>
                        <a:rPr lang="en-US" sz="1000" b="0" i="0" u="none" strike="noStrike" dirty="0">
                          <a:solidFill>
                            <a:schemeClr val="bg1">
                              <a:lumMod val="95000"/>
                            </a:schemeClr>
                          </a:solidFill>
                          <a:effectLst/>
                          <a:latin typeface="+mn-lt"/>
                          <a:ea typeface="ＭＳ Ｐゴシック" panose="020B0600070205080204" pitchFamily="50" charset="-128"/>
                        </a:rPr>
                      </a:br>
                      <a:r>
                        <a:rPr lang="en-US" sz="1000" b="0" i="0" u="none" strike="noStrike" dirty="0">
                          <a:solidFill>
                            <a:schemeClr val="bg1">
                              <a:lumMod val="95000"/>
                            </a:schemeClr>
                          </a:solidFill>
                          <a:effectLst/>
                          <a:latin typeface="+mn-lt"/>
                          <a:ea typeface="ＭＳ Ｐゴシック" panose="020B0600070205080204" pitchFamily="50" charset="-128"/>
                        </a:rPr>
                        <a:t>Control in/out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Input Operation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695378736"/>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Output Operation (level/pulse)</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356692181"/>
                  </a:ext>
                </a:extLst>
              </a:tr>
              <a:tr h="151317">
                <a:tc rowSpan="4">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Maintenance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RM Broadcast Status</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142263471"/>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Audio Monitor</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222373808"/>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Disablement of EMG control from CI</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331952844"/>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Lamp Test</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947338952"/>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Power ON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hMerge="1">
                  <a:txBody>
                    <a:bodyPr/>
                    <a:lstStyle/>
                    <a:p>
                      <a:endParaRPr kumimoji="1" lang="ja-JP" altLang="en-US"/>
                    </a:p>
                  </a:txBody>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65493845"/>
                  </a:ext>
                </a:extLst>
              </a:tr>
              <a:tr h="151317">
                <a:tc gridSpan="2">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Talk</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hMerge="1">
                  <a:txBody>
                    <a:bodyPr/>
                    <a:lstStyle/>
                    <a:p>
                      <a:endParaRPr kumimoji="1" lang="ja-JP" altLang="en-US"/>
                    </a:p>
                  </a:txBody>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863335029"/>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Talk</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hMerge="1">
                  <a:txBody>
                    <a:bodyPr/>
                    <a:lstStyle/>
                    <a:p>
                      <a:endParaRPr kumimoji="1" lang="ja-JP" altLang="en-US"/>
                    </a:p>
                  </a:txBody>
                  <a:tcPr/>
                </a:tc>
                <a:tc>
                  <a:txBody>
                    <a:bodyPr/>
                    <a:lstStyle/>
                    <a:p>
                      <a:pPr algn="ctr" fontAlgn="ctr"/>
                      <a:endParaRPr lang="ja-JP" altLang="en-US" sz="1000" b="0" i="0" u="none" strike="noStrike">
                        <a:solidFill>
                          <a:srgbClr val="000000"/>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704850531"/>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General Talk</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F0"/>
                    </a:solidFill>
                  </a:tcPr>
                </a:tc>
                <a:tc hMerge="1">
                  <a:txBody>
                    <a:bodyPr/>
                    <a:lstStyle/>
                    <a:p>
                      <a:endParaRPr kumimoji="1" lang="ja-JP" altLang="en-US"/>
                    </a:p>
                  </a:txBody>
                  <a:tcPr/>
                </a:tc>
                <a:tc>
                  <a:txBody>
                    <a:bodyPr/>
                    <a:lstStyle/>
                    <a:p>
                      <a:pPr algn="ctr" fontAlgn="ctr"/>
                      <a:endParaRPr lang="ja-JP" altLang="en-US" sz="1000" b="0" i="0" u="none" strike="noStrike" dirty="0">
                        <a:solidFill>
                          <a:srgbClr val="000000"/>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718293109"/>
                  </a:ext>
                </a:extLst>
              </a:tr>
            </a:tbl>
          </a:graphicData>
        </a:graphic>
      </p:graphicFrame>
      <p:sp>
        <p:nvSpPr>
          <p:cNvPr id="34" name="正方形/長方形 33">
            <a:extLst>
              <a:ext uri="{FF2B5EF4-FFF2-40B4-BE49-F238E27FC236}">
                <a16:creationId xmlns:a16="http://schemas.microsoft.com/office/drawing/2014/main" id="{D6F550EF-DE88-479A-8A9C-95DDFDF0BA67}"/>
              </a:ext>
            </a:extLst>
          </p:cNvPr>
          <p:cNvSpPr/>
          <p:nvPr/>
        </p:nvSpPr>
        <p:spPr>
          <a:xfrm>
            <a:off x="7244490" y="1519764"/>
            <a:ext cx="2709402" cy="661748"/>
          </a:xfrm>
          <a:prstGeom prst="rect">
            <a:avLst/>
          </a:prstGeom>
        </p:spPr>
        <p:txBody>
          <a:bodyPr wrap="square" lIns="137187" tIns="68594" rIns="137187" bIns="68594">
            <a:spAutoFit/>
          </a:bodyPr>
          <a:lstStyle/>
          <a:p>
            <a:r>
              <a:rPr lang="en-US" altLang="ja-JP" b="1" dirty="0">
                <a:latin typeface="Calibri"/>
                <a:cs typeface="Consolas" panose="020B0609020204030204" pitchFamily="49" charset="0"/>
              </a:rPr>
              <a:t>Functions </a:t>
            </a:r>
          </a:p>
          <a:p>
            <a:r>
              <a:rPr lang="en-US" altLang="ja-JP" sz="1600" dirty="0">
                <a:latin typeface="Calibri"/>
                <a:cs typeface="Consolas" panose="020B0609020204030204" pitchFamily="49" charset="0"/>
              </a:rPr>
              <a:t>which is activated by CT</a:t>
            </a:r>
            <a:endParaRPr lang="ja-JP" altLang="en-US" dirty="0">
              <a:latin typeface="Calibri"/>
              <a:cs typeface="Consolas" panose="020B0609020204030204" pitchFamily="49" charset="0"/>
            </a:endParaRPr>
          </a:p>
        </p:txBody>
      </p:sp>
      <p:sp>
        <p:nvSpPr>
          <p:cNvPr id="39" name="四角形: 角を丸くする 38">
            <a:extLst>
              <a:ext uri="{FF2B5EF4-FFF2-40B4-BE49-F238E27FC236}">
                <a16:creationId xmlns:a16="http://schemas.microsoft.com/office/drawing/2014/main" id="{45F60AFD-7972-47DB-B684-63D566E8DE4A}"/>
              </a:ext>
            </a:extLst>
          </p:cNvPr>
          <p:cNvSpPr/>
          <p:nvPr/>
        </p:nvSpPr>
        <p:spPr>
          <a:xfrm>
            <a:off x="4540894" y="6121397"/>
            <a:ext cx="1584176" cy="374760"/>
          </a:xfrm>
          <a:prstGeom prst="roundRect">
            <a:avLst/>
          </a:prstGeom>
          <a:noFill/>
          <a:ln>
            <a:headEnd type="none" w="med" len="med"/>
            <a:tailEnd type="triangle" w="med" len="med"/>
          </a:ln>
          <a:effectLst>
            <a:outerShdw blurRad="50800" dist="38100" dir="8100000" algn="tr"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sp>
        <p:nvSpPr>
          <p:cNvPr id="40" name="フリーフォーム: 図形 39">
            <a:extLst>
              <a:ext uri="{FF2B5EF4-FFF2-40B4-BE49-F238E27FC236}">
                <a16:creationId xmlns:a16="http://schemas.microsoft.com/office/drawing/2014/main" id="{EDD7B380-E310-4820-99DE-9381BA2AA39D}"/>
              </a:ext>
            </a:extLst>
          </p:cNvPr>
          <p:cNvSpPr/>
          <p:nvPr/>
        </p:nvSpPr>
        <p:spPr>
          <a:xfrm>
            <a:off x="2246551" y="2370966"/>
            <a:ext cx="4997939" cy="3738521"/>
          </a:xfrm>
          <a:custGeom>
            <a:avLst/>
            <a:gdLst>
              <a:gd name="connsiteX0" fmla="*/ 0 w 3487667"/>
              <a:gd name="connsiteY0" fmla="*/ 3738521 h 3738521"/>
              <a:gd name="connsiteX1" fmla="*/ 0 w 3487667"/>
              <a:gd name="connsiteY1" fmla="*/ 0 h 3738521"/>
              <a:gd name="connsiteX2" fmla="*/ 3487667 w 3487667"/>
              <a:gd name="connsiteY2" fmla="*/ 0 h 3738521"/>
            </a:gdLst>
            <a:ahLst/>
            <a:cxnLst>
              <a:cxn ang="0">
                <a:pos x="connsiteX0" y="connsiteY0"/>
              </a:cxn>
              <a:cxn ang="0">
                <a:pos x="connsiteX1" y="connsiteY1"/>
              </a:cxn>
              <a:cxn ang="0">
                <a:pos x="connsiteX2" y="connsiteY2"/>
              </a:cxn>
            </a:cxnLst>
            <a:rect l="l" t="t" r="r" b="b"/>
            <a:pathLst>
              <a:path w="3487667" h="3738521">
                <a:moveTo>
                  <a:pt x="0" y="3738521"/>
                </a:moveTo>
                <a:lnTo>
                  <a:pt x="0" y="0"/>
                </a:lnTo>
                <a:lnTo>
                  <a:pt x="3487667" y="0"/>
                </a:lnTo>
              </a:path>
            </a:pathLst>
          </a:custGeom>
          <a:noFill/>
          <a:ln>
            <a:headEnd type="none" w="med" len="med"/>
            <a:tailEnd type="none" w="med" len="med"/>
          </a:ln>
          <a:effectLst>
            <a:outerShdw blurRad="50800" dist="38100" dir="8100000" algn="tr"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sp>
        <p:nvSpPr>
          <p:cNvPr id="38" name="四角形: 角を丸くする 37">
            <a:extLst>
              <a:ext uri="{FF2B5EF4-FFF2-40B4-BE49-F238E27FC236}">
                <a16:creationId xmlns:a16="http://schemas.microsoft.com/office/drawing/2014/main" id="{B6947557-8360-4568-8997-53923A396EDB}"/>
              </a:ext>
            </a:extLst>
          </p:cNvPr>
          <p:cNvSpPr/>
          <p:nvPr/>
        </p:nvSpPr>
        <p:spPr>
          <a:xfrm>
            <a:off x="2682330" y="6116319"/>
            <a:ext cx="1584176" cy="374760"/>
          </a:xfrm>
          <a:prstGeom prst="roundRect">
            <a:avLst/>
          </a:prstGeom>
          <a:noFill/>
          <a:ln>
            <a:headEnd type="none" w="med" len="med"/>
            <a:tailEnd type="triangle" w="med" len="med"/>
          </a:ln>
          <a:effectLst>
            <a:outerShdw blurRad="50800" dist="38100" dir="8100000" algn="tr"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sp>
        <p:nvSpPr>
          <p:cNvPr id="174" name="フリーフォーム: 図形 173">
            <a:extLst>
              <a:ext uri="{FF2B5EF4-FFF2-40B4-BE49-F238E27FC236}">
                <a16:creationId xmlns:a16="http://schemas.microsoft.com/office/drawing/2014/main" id="{16A60478-898B-48B2-A310-707808A6A069}"/>
              </a:ext>
            </a:extLst>
          </p:cNvPr>
          <p:cNvSpPr/>
          <p:nvPr/>
        </p:nvSpPr>
        <p:spPr>
          <a:xfrm>
            <a:off x="5350213" y="5457217"/>
            <a:ext cx="0" cy="671209"/>
          </a:xfrm>
          <a:custGeom>
            <a:avLst/>
            <a:gdLst>
              <a:gd name="connsiteX0" fmla="*/ 0 w 0"/>
              <a:gd name="connsiteY0" fmla="*/ 671209 h 671209"/>
              <a:gd name="connsiteX1" fmla="*/ 0 w 0"/>
              <a:gd name="connsiteY1" fmla="*/ 0 h 671209"/>
            </a:gdLst>
            <a:ahLst/>
            <a:cxnLst>
              <a:cxn ang="0">
                <a:pos x="connsiteX0" y="connsiteY0"/>
              </a:cxn>
              <a:cxn ang="0">
                <a:pos x="connsiteX1" y="connsiteY1"/>
              </a:cxn>
            </a:cxnLst>
            <a:rect l="l" t="t" r="r" b="b"/>
            <a:pathLst>
              <a:path h="671209">
                <a:moveTo>
                  <a:pt x="0" y="671209"/>
                </a:moveTo>
                <a:lnTo>
                  <a:pt x="0" y="0"/>
                </a:lnTo>
              </a:path>
            </a:pathLst>
          </a:custGeom>
          <a:noFill/>
          <a:ln>
            <a:headEnd type="none" w="med" len="med"/>
            <a:tailEnd type="none" w="med" len="med"/>
          </a:ln>
          <a:effectLst>
            <a:outerShdw blurRad="50800" dist="38100" dir="8100000" algn="tr"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sp>
        <p:nvSpPr>
          <p:cNvPr id="172" name="正方形/長方形 171">
            <a:extLst>
              <a:ext uri="{FF2B5EF4-FFF2-40B4-BE49-F238E27FC236}">
                <a16:creationId xmlns:a16="http://schemas.microsoft.com/office/drawing/2014/main" id="{EF230859-8259-4250-8035-F9A54AD67C45}"/>
              </a:ext>
            </a:extLst>
          </p:cNvPr>
          <p:cNvSpPr/>
          <p:nvPr/>
        </p:nvSpPr>
        <p:spPr>
          <a:xfrm>
            <a:off x="2538314" y="2538686"/>
            <a:ext cx="4629980" cy="3209902"/>
          </a:xfrm>
          <a:prstGeom prst="rect">
            <a:avLst/>
          </a:prstGeom>
          <a:solidFill>
            <a:schemeClr val="bg1"/>
          </a:solidFill>
          <a:ln>
            <a:solidFill>
              <a:schemeClr val="accent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grpSp>
        <p:nvGrpSpPr>
          <p:cNvPr id="181" name="グループ化 180">
            <a:extLst>
              <a:ext uri="{FF2B5EF4-FFF2-40B4-BE49-F238E27FC236}">
                <a16:creationId xmlns:a16="http://schemas.microsoft.com/office/drawing/2014/main" id="{C2BC7618-F0FC-453A-81D3-057CDA4EBEEF}"/>
              </a:ext>
            </a:extLst>
          </p:cNvPr>
          <p:cNvGrpSpPr/>
          <p:nvPr/>
        </p:nvGrpSpPr>
        <p:grpSpPr>
          <a:xfrm>
            <a:off x="2538314" y="2491060"/>
            <a:ext cx="4582133" cy="3254616"/>
            <a:chOff x="2970362" y="2747337"/>
            <a:chExt cx="4582133" cy="3254616"/>
          </a:xfrm>
        </p:grpSpPr>
        <p:grpSp>
          <p:nvGrpSpPr>
            <p:cNvPr id="176" name="グループ化 175">
              <a:extLst>
                <a:ext uri="{FF2B5EF4-FFF2-40B4-BE49-F238E27FC236}">
                  <a16:creationId xmlns:a16="http://schemas.microsoft.com/office/drawing/2014/main" id="{4603B711-070D-46E1-B448-39A2AA8B161B}"/>
                </a:ext>
              </a:extLst>
            </p:cNvPr>
            <p:cNvGrpSpPr/>
            <p:nvPr/>
          </p:nvGrpSpPr>
          <p:grpSpPr>
            <a:xfrm>
              <a:off x="3060138" y="3161308"/>
              <a:ext cx="4032448" cy="1057944"/>
              <a:chOff x="3114378" y="3355156"/>
              <a:chExt cx="4032448" cy="1057944"/>
            </a:xfrm>
          </p:grpSpPr>
          <p:grpSp>
            <p:nvGrpSpPr>
              <p:cNvPr id="117" name="グループ化 116">
                <a:extLst>
                  <a:ext uri="{FF2B5EF4-FFF2-40B4-BE49-F238E27FC236}">
                    <a16:creationId xmlns:a16="http://schemas.microsoft.com/office/drawing/2014/main" id="{5D1232FD-CB39-4AA4-9BAD-38A4374EACC7}"/>
                  </a:ext>
                </a:extLst>
              </p:cNvPr>
              <p:cNvGrpSpPr/>
              <p:nvPr/>
            </p:nvGrpSpPr>
            <p:grpSpPr>
              <a:xfrm>
                <a:off x="3202833" y="3441692"/>
                <a:ext cx="3844698" cy="835041"/>
                <a:chOff x="2176405" y="1836784"/>
                <a:chExt cx="10969372" cy="2382468"/>
              </a:xfrm>
            </p:grpSpPr>
            <p:grpSp>
              <p:nvGrpSpPr>
                <p:cNvPr id="41" name="グループ化 40">
                  <a:extLst>
                    <a:ext uri="{FF2B5EF4-FFF2-40B4-BE49-F238E27FC236}">
                      <a16:creationId xmlns:a16="http://schemas.microsoft.com/office/drawing/2014/main" id="{7CE6F0D1-FA43-47B4-9D11-DCC717E9DAC3}"/>
                    </a:ext>
                  </a:extLst>
                </p:cNvPr>
                <p:cNvGrpSpPr/>
                <p:nvPr/>
              </p:nvGrpSpPr>
              <p:grpSpPr>
                <a:xfrm>
                  <a:off x="2176405" y="1843358"/>
                  <a:ext cx="3436634" cy="2360388"/>
                  <a:chOff x="35308443" y="1867571"/>
                  <a:chExt cx="3049087" cy="2093589"/>
                </a:xfrm>
              </p:grpSpPr>
              <p:grpSp>
                <p:nvGrpSpPr>
                  <p:cNvPr id="42" name="グループ化 41">
                    <a:extLst>
                      <a:ext uri="{FF2B5EF4-FFF2-40B4-BE49-F238E27FC236}">
                        <a16:creationId xmlns:a16="http://schemas.microsoft.com/office/drawing/2014/main" id="{FB51CDFC-B14E-4CEB-BACD-3DFA20699218}"/>
                      </a:ext>
                    </a:extLst>
                  </p:cNvPr>
                  <p:cNvGrpSpPr/>
                  <p:nvPr/>
                </p:nvGrpSpPr>
                <p:grpSpPr>
                  <a:xfrm>
                    <a:off x="35408730" y="1872928"/>
                    <a:ext cx="2948800" cy="2088232"/>
                    <a:chOff x="31795888" y="2642941"/>
                    <a:chExt cx="2948800" cy="2088232"/>
                  </a:xfrm>
                </p:grpSpPr>
                <p:sp>
                  <p:nvSpPr>
                    <p:cNvPr id="45" name="正方形/長方形 44">
                      <a:extLst>
                        <a:ext uri="{FF2B5EF4-FFF2-40B4-BE49-F238E27FC236}">
                          <a16:creationId xmlns:a16="http://schemas.microsoft.com/office/drawing/2014/main" id="{07820F35-56BE-4BB1-ACED-FA2343720F68}"/>
                        </a:ext>
                      </a:extLst>
                    </p:cNvPr>
                    <p:cNvSpPr/>
                    <p:nvPr/>
                  </p:nvSpPr>
                  <p:spPr>
                    <a:xfrm>
                      <a:off x="31795888" y="2642941"/>
                      <a:ext cx="2880320" cy="2088232"/>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500" b="1" kern="0" dirty="0">
                          <a:solidFill>
                            <a:srgbClr val="8064A2"/>
                          </a:solidFill>
                          <a:latin typeface="Calibri"/>
                          <a:ea typeface="ＭＳ Ｐゴシック"/>
                        </a:rPr>
                        <a:t>VX-3004F</a:t>
                      </a:r>
                      <a:endParaRPr kumimoji="0" lang="ja-JP" altLang="en-US" sz="500" b="1" kern="0" dirty="0">
                        <a:solidFill>
                          <a:srgbClr val="8064A2"/>
                        </a:solidFill>
                        <a:latin typeface="Calibri"/>
                        <a:ea typeface="ＭＳ Ｐゴシック"/>
                      </a:endParaRPr>
                    </a:p>
                  </p:txBody>
                </p:sp>
                <p:grpSp>
                  <p:nvGrpSpPr>
                    <p:cNvPr id="46" name="グループ化 45">
                      <a:extLst>
                        <a:ext uri="{FF2B5EF4-FFF2-40B4-BE49-F238E27FC236}">
                          <a16:creationId xmlns:a16="http://schemas.microsoft.com/office/drawing/2014/main" id="{8CDDDC2E-9E0A-46D5-AE67-C54D48BD99ED}"/>
                        </a:ext>
                      </a:extLst>
                    </p:cNvPr>
                    <p:cNvGrpSpPr/>
                    <p:nvPr/>
                  </p:nvGrpSpPr>
                  <p:grpSpPr>
                    <a:xfrm>
                      <a:off x="32021585" y="3331392"/>
                      <a:ext cx="2723103" cy="292937"/>
                      <a:chOff x="31792985" y="3331392"/>
                      <a:chExt cx="2723103" cy="292937"/>
                    </a:xfrm>
                  </p:grpSpPr>
                  <p:sp>
                    <p:nvSpPr>
                      <p:cNvPr id="56" name="フリーフォーム 203">
                        <a:extLst>
                          <a:ext uri="{FF2B5EF4-FFF2-40B4-BE49-F238E27FC236}">
                            <a16:creationId xmlns:a16="http://schemas.microsoft.com/office/drawing/2014/main" id="{04280087-B121-4250-A7D7-498F94D5AF5F}"/>
                          </a:ext>
                        </a:extLst>
                      </p:cNvPr>
                      <p:cNvSpPr/>
                      <p:nvPr/>
                    </p:nvSpPr>
                    <p:spPr>
                      <a:xfrm>
                        <a:off x="31792985" y="3476729"/>
                        <a:ext cx="2723103" cy="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57" name="角丸四角形 204">
                        <a:extLst>
                          <a:ext uri="{FF2B5EF4-FFF2-40B4-BE49-F238E27FC236}">
                            <a16:creationId xmlns:a16="http://schemas.microsoft.com/office/drawing/2014/main" id="{BB22D4B8-4EDF-41A1-9CE3-13EE7F4476EF}"/>
                          </a:ext>
                        </a:extLst>
                      </p:cNvPr>
                      <p:cNvSpPr/>
                      <p:nvPr/>
                    </p:nvSpPr>
                    <p:spPr>
                      <a:xfrm>
                        <a:off x="32418942" y="3331392"/>
                        <a:ext cx="1109030" cy="292937"/>
                      </a:xfrm>
                      <a:prstGeom prst="roundRect">
                        <a:avLst/>
                      </a:prstGeom>
                      <a:solidFill>
                        <a:srgbClr val="00B0F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700" kern="0" dirty="0">
                            <a:solidFill>
                              <a:sysClr val="window" lastClr="FFFFFF"/>
                            </a:solidFill>
                            <a:ea typeface="ＭＳ Ｐゴシック"/>
                          </a:rPr>
                          <a:t>AMP</a:t>
                        </a:r>
                        <a:endParaRPr kumimoji="0" lang="ja-JP" altLang="en-US" sz="700" kern="0" dirty="0">
                          <a:solidFill>
                            <a:sysClr val="window" lastClr="FFFFFF"/>
                          </a:solidFill>
                          <a:ea typeface="ＭＳ Ｐゴシック"/>
                        </a:endParaRPr>
                      </a:p>
                    </p:txBody>
                  </p:sp>
                </p:grpSp>
                <p:grpSp>
                  <p:nvGrpSpPr>
                    <p:cNvPr id="47" name="グループ化 46">
                      <a:extLst>
                        <a:ext uri="{FF2B5EF4-FFF2-40B4-BE49-F238E27FC236}">
                          <a16:creationId xmlns:a16="http://schemas.microsoft.com/office/drawing/2014/main" id="{D2DA9EFE-8862-4429-97DA-86AD22F3B61F}"/>
                        </a:ext>
                      </a:extLst>
                    </p:cNvPr>
                    <p:cNvGrpSpPr/>
                    <p:nvPr/>
                  </p:nvGrpSpPr>
                  <p:grpSpPr>
                    <a:xfrm>
                      <a:off x="32021585" y="3653970"/>
                      <a:ext cx="2723103" cy="292937"/>
                      <a:chOff x="31792985" y="3331392"/>
                      <a:chExt cx="2723103" cy="292937"/>
                    </a:xfrm>
                  </p:grpSpPr>
                  <p:sp>
                    <p:nvSpPr>
                      <p:cNvPr id="54" name="フリーフォーム 201">
                        <a:extLst>
                          <a:ext uri="{FF2B5EF4-FFF2-40B4-BE49-F238E27FC236}">
                            <a16:creationId xmlns:a16="http://schemas.microsoft.com/office/drawing/2014/main" id="{252F4015-2094-4F35-8105-4C6AFABF0B01}"/>
                          </a:ext>
                        </a:extLst>
                      </p:cNvPr>
                      <p:cNvSpPr/>
                      <p:nvPr/>
                    </p:nvSpPr>
                    <p:spPr>
                      <a:xfrm>
                        <a:off x="31792985" y="3476729"/>
                        <a:ext cx="2723103" cy="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55" name="角丸四角形 202">
                        <a:extLst>
                          <a:ext uri="{FF2B5EF4-FFF2-40B4-BE49-F238E27FC236}">
                            <a16:creationId xmlns:a16="http://schemas.microsoft.com/office/drawing/2014/main" id="{7DE7434B-583C-4726-B0B0-B2A425EFBE55}"/>
                          </a:ext>
                        </a:extLst>
                      </p:cNvPr>
                      <p:cNvSpPr/>
                      <p:nvPr/>
                    </p:nvSpPr>
                    <p:spPr>
                      <a:xfrm>
                        <a:off x="32418942" y="3331392"/>
                        <a:ext cx="1109030" cy="292937"/>
                      </a:xfrm>
                      <a:prstGeom prst="roundRect">
                        <a:avLst/>
                      </a:prstGeom>
                      <a:solidFill>
                        <a:srgbClr val="00B05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700" kern="0" dirty="0">
                            <a:solidFill>
                              <a:sysClr val="window" lastClr="FFFFFF"/>
                            </a:solidFill>
                            <a:ea typeface="ＭＳ Ｐゴシック"/>
                          </a:rPr>
                          <a:t>AMP</a:t>
                        </a:r>
                        <a:endParaRPr kumimoji="0" lang="ja-JP" altLang="en-US" sz="700" kern="0" dirty="0">
                          <a:solidFill>
                            <a:sysClr val="window" lastClr="FFFFFF"/>
                          </a:solidFill>
                          <a:ea typeface="ＭＳ Ｐゴシック"/>
                        </a:endParaRPr>
                      </a:p>
                    </p:txBody>
                  </p:sp>
                </p:grpSp>
                <p:grpSp>
                  <p:nvGrpSpPr>
                    <p:cNvPr id="48" name="グループ化 47">
                      <a:extLst>
                        <a:ext uri="{FF2B5EF4-FFF2-40B4-BE49-F238E27FC236}">
                          <a16:creationId xmlns:a16="http://schemas.microsoft.com/office/drawing/2014/main" id="{E6A2434D-BC3C-4286-9080-3CB4BBC79A9A}"/>
                        </a:ext>
                      </a:extLst>
                    </p:cNvPr>
                    <p:cNvGrpSpPr/>
                    <p:nvPr/>
                  </p:nvGrpSpPr>
                  <p:grpSpPr>
                    <a:xfrm>
                      <a:off x="32021585" y="3976548"/>
                      <a:ext cx="2723103" cy="292937"/>
                      <a:chOff x="31792985" y="3331392"/>
                      <a:chExt cx="2723103" cy="292937"/>
                    </a:xfrm>
                  </p:grpSpPr>
                  <p:sp>
                    <p:nvSpPr>
                      <p:cNvPr id="52" name="フリーフォーム 199">
                        <a:extLst>
                          <a:ext uri="{FF2B5EF4-FFF2-40B4-BE49-F238E27FC236}">
                            <a16:creationId xmlns:a16="http://schemas.microsoft.com/office/drawing/2014/main" id="{EC5BF193-FBB3-432C-B328-36B85DEB51F0}"/>
                          </a:ext>
                        </a:extLst>
                      </p:cNvPr>
                      <p:cNvSpPr/>
                      <p:nvPr/>
                    </p:nvSpPr>
                    <p:spPr>
                      <a:xfrm>
                        <a:off x="31792985" y="3476729"/>
                        <a:ext cx="2723103" cy="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53" name="角丸四角形 200">
                        <a:extLst>
                          <a:ext uri="{FF2B5EF4-FFF2-40B4-BE49-F238E27FC236}">
                            <a16:creationId xmlns:a16="http://schemas.microsoft.com/office/drawing/2014/main" id="{9F677F03-AAF6-4AEC-9EC1-0C20CBC84BD9}"/>
                          </a:ext>
                        </a:extLst>
                      </p:cNvPr>
                      <p:cNvSpPr/>
                      <p:nvPr/>
                    </p:nvSpPr>
                    <p:spPr>
                      <a:xfrm>
                        <a:off x="32418942" y="3331392"/>
                        <a:ext cx="1109030" cy="292937"/>
                      </a:xfrm>
                      <a:prstGeom prst="roundRect">
                        <a:avLst/>
                      </a:prstGeom>
                      <a:solidFill>
                        <a:srgbClr val="92D05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700" kern="0" dirty="0">
                            <a:solidFill>
                              <a:sysClr val="window" lastClr="FFFFFF"/>
                            </a:solidFill>
                            <a:ea typeface="ＭＳ Ｐゴシック"/>
                          </a:rPr>
                          <a:t>AMP</a:t>
                        </a:r>
                        <a:endParaRPr kumimoji="0" lang="ja-JP" altLang="en-US" sz="700" kern="0" dirty="0">
                          <a:solidFill>
                            <a:sysClr val="window" lastClr="FFFFFF"/>
                          </a:solidFill>
                          <a:ea typeface="ＭＳ Ｐゴシック"/>
                        </a:endParaRPr>
                      </a:p>
                    </p:txBody>
                  </p:sp>
                </p:grpSp>
                <p:grpSp>
                  <p:nvGrpSpPr>
                    <p:cNvPr id="49" name="グループ化 48">
                      <a:extLst>
                        <a:ext uri="{FF2B5EF4-FFF2-40B4-BE49-F238E27FC236}">
                          <a16:creationId xmlns:a16="http://schemas.microsoft.com/office/drawing/2014/main" id="{FB91E97E-4718-478B-B2D1-7F0A306778A9}"/>
                        </a:ext>
                      </a:extLst>
                    </p:cNvPr>
                    <p:cNvGrpSpPr/>
                    <p:nvPr/>
                  </p:nvGrpSpPr>
                  <p:grpSpPr>
                    <a:xfrm>
                      <a:off x="32021585" y="4299125"/>
                      <a:ext cx="2723103" cy="292937"/>
                      <a:chOff x="31792985" y="3331392"/>
                      <a:chExt cx="2723103" cy="292937"/>
                    </a:xfrm>
                  </p:grpSpPr>
                  <p:sp>
                    <p:nvSpPr>
                      <p:cNvPr id="50" name="フリーフォーム 197">
                        <a:extLst>
                          <a:ext uri="{FF2B5EF4-FFF2-40B4-BE49-F238E27FC236}">
                            <a16:creationId xmlns:a16="http://schemas.microsoft.com/office/drawing/2014/main" id="{36D5B8F4-5C31-46F2-BE2C-5B7CC3563059}"/>
                          </a:ext>
                        </a:extLst>
                      </p:cNvPr>
                      <p:cNvSpPr/>
                      <p:nvPr/>
                    </p:nvSpPr>
                    <p:spPr>
                      <a:xfrm>
                        <a:off x="31792985" y="3476729"/>
                        <a:ext cx="2723103" cy="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51" name="角丸四角形 198">
                        <a:extLst>
                          <a:ext uri="{FF2B5EF4-FFF2-40B4-BE49-F238E27FC236}">
                            <a16:creationId xmlns:a16="http://schemas.microsoft.com/office/drawing/2014/main" id="{B2242035-B531-4E03-A263-D1D30A8AEE91}"/>
                          </a:ext>
                        </a:extLst>
                      </p:cNvPr>
                      <p:cNvSpPr/>
                      <p:nvPr/>
                    </p:nvSpPr>
                    <p:spPr>
                      <a:xfrm>
                        <a:off x="32418942" y="3331392"/>
                        <a:ext cx="1109030" cy="292937"/>
                      </a:xfrm>
                      <a:prstGeom prst="roundRect">
                        <a:avLst/>
                      </a:prstGeom>
                      <a:solidFill>
                        <a:srgbClr val="FFC00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700" kern="0" dirty="0">
                            <a:solidFill>
                              <a:sysClr val="window" lastClr="FFFFFF"/>
                            </a:solidFill>
                            <a:ea typeface="ＭＳ Ｐゴシック"/>
                          </a:rPr>
                          <a:t>AMP</a:t>
                        </a:r>
                        <a:endParaRPr kumimoji="0" lang="ja-JP" altLang="en-US" sz="300" kern="0" dirty="0">
                          <a:solidFill>
                            <a:sysClr val="window" lastClr="FFFFFF"/>
                          </a:solidFill>
                          <a:ea typeface="ＭＳ Ｐゴシック"/>
                        </a:endParaRPr>
                      </a:p>
                    </p:txBody>
                  </p:sp>
                </p:grpSp>
              </p:grpSp>
              <p:sp>
                <p:nvSpPr>
                  <p:cNvPr id="43" name="フリーフォーム 189">
                    <a:extLst>
                      <a:ext uri="{FF2B5EF4-FFF2-40B4-BE49-F238E27FC236}">
                        <a16:creationId xmlns:a16="http://schemas.microsoft.com/office/drawing/2014/main" id="{72ECBB4E-5E5B-43E0-9197-BD58E9DD5BBA}"/>
                      </a:ext>
                    </a:extLst>
                  </p:cNvPr>
                  <p:cNvSpPr/>
                  <p:nvPr/>
                </p:nvSpPr>
                <p:spPr>
                  <a:xfrm>
                    <a:off x="37506292" y="1872928"/>
                    <a:ext cx="271629" cy="2088232"/>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44" name="角丸四角形 191">
                    <a:extLst>
                      <a:ext uri="{FF2B5EF4-FFF2-40B4-BE49-F238E27FC236}">
                        <a16:creationId xmlns:a16="http://schemas.microsoft.com/office/drawing/2014/main" id="{2CF33833-0411-469D-92D5-364EFEAAC427}"/>
                      </a:ext>
                    </a:extLst>
                  </p:cNvPr>
                  <p:cNvSpPr/>
                  <p:nvPr/>
                </p:nvSpPr>
                <p:spPr>
                  <a:xfrm>
                    <a:off x="35308443" y="2544645"/>
                    <a:ext cx="720080" cy="128456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700" kern="0" dirty="0">
                        <a:solidFill>
                          <a:sysClr val="window" lastClr="FFFFFF"/>
                        </a:solidFill>
                        <a:ea typeface="ＭＳ Ｐゴシック"/>
                      </a:rPr>
                      <a:t>matrix</a:t>
                    </a:r>
                    <a:endParaRPr kumimoji="0" lang="ja-JP" altLang="en-US" sz="700" kern="0" dirty="0">
                      <a:solidFill>
                        <a:sysClr val="window" lastClr="FFFFFF"/>
                      </a:solidFill>
                      <a:ea typeface="ＭＳ Ｐゴシック"/>
                    </a:endParaRPr>
                  </a:p>
                </p:txBody>
              </p:sp>
              <p:sp>
                <p:nvSpPr>
                  <p:cNvPr id="120" name="フリーフォーム 189">
                    <a:extLst>
                      <a:ext uri="{FF2B5EF4-FFF2-40B4-BE49-F238E27FC236}">
                        <a16:creationId xmlns:a16="http://schemas.microsoft.com/office/drawing/2014/main" id="{9F510E47-3F48-4B3A-B6CE-AE52D6AB2B08}"/>
                      </a:ext>
                    </a:extLst>
                  </p:cNvPr>
                  <p:cNvSpPr/>
                  <p:nvPr/>
                </p:nvSpPr>
                <p:spPr>
                  <a:xfrm>
                    <a:off x="35497218" y="1878716"/>
                    <a:ext cx="271629" cy="66744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121" name="フリーフォーム 189">
                    <a:extLst>
                      <a:ext uri="{FF2B5EF4-FFF2-40B4-BE49-F238E27FC236}">
                        <a16:creationId xmlns:a16="http://schemas.microsoft.com/office/drawing/2014/main" id="{7341E748-9E64-45F0-AE64-E3160142EE99}"/>
                      </a:ext>
                    </a:extLst>
                  </p:cNvPr>
                  <p:cNvSpPr/>
                  <p:nvPr/>
                </p:nvSpPr>
                <p:spPr>
                  <a:xfrm>
                    <a:off x="35618660" y="1878718"/>
                    <a:ext cx="271629" cy="66744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122" name="フリーフォーム 189">
                    <a:extLst>
                      <a:ext uri="{FF2B5EF4-FFF2-40B4-BE49-F238E27FC236}">
                        <a16:creationId xmlns:a16="http://schemas.microsoft.com/office/drawing/2014/main" id="{AC3B927A-91FB-484E-B2CA-EA45CB26DF2A}"/>
                      </a:ext>
                    </a:extLst>
                  </p:cNvPr>
                  <p:cNvSpPr/>
                  <p:nvPr/>
                </p:nvSpPr>
                <p:spPr>
                  <a:xfrm>
                    <a:off x="35737207" y="1867571"/>
                    <a:ext cx="271629" cy="66744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123" name="フリーフォーム 189">
                    <a:extLst>
                      <a:ext uri="{FF2B5EF4-FFF2-40B4-BE49-F238E27FC236}">
                        <a16:creationId xmlns:a16="http://schemas.microsoft.com/office/drawing/2014/main" id="{3C14CE11-7873-464A-A245-2CD6A0299CA0}"/>
                      </a:ext>
                    </a:extLst>
                  </p:cNvPr>
                  <p:cNvSpPr/>
                  <p:nvPr/>
                </p:nvSpPr>
                <p:spPr>
                  <a:xfrm>
                    <a:off x="35867411" y="1867571"/>
                    <a:ext cx="271629" cy="66744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dirty="0">
                      <a:solidFill>
                        <a:prstClr val="white"/>
                      </a:solidFill>
                      <a:latin typeface="Calibri"/>
                      <a:ea typeface="ＭＳ Ｐゴシック"/>
                    </a:endParaRPr>
                  </a:p>
                </p:txBody>
              </p:sp>
            </p:grpSp>
            <p:grpSp>
              <p:nvGrpSpPr>
                <p:cNvPr id="58" name="グループ化 57">
                  <a:extLst>
                    <a:ext uri="{FF2B5EF4-FFF2-40B4-BE49-F238E27FC236}">
                      <a16:creationId xmlns:a16="http://schemas.microsoft.com/office/drawing/2014/main" id="{65616FF4-CD51-4F80-AA6B-20903B0CFDA7}"/>
                    </a:ext>
                  </a:extLst>
                </p:cNvPr>
                <p:cNvGrpSpPr/>
                <p:nvPr/>
              </p:nvGrpSpPr>
              <p:grpSpPr>
                <a:xfrm>
                  <a:off x="5901830" y="1849398"/>
                  <a:ext cx="3436145" cy="2369854"/>
                  <a:chOff x="4030993" y="3012204"/>
                  <a:chExt cx="2290498" cy="1579253"/>
                </a:xfrm>
              </p:grpSpPr>
              <p:grpSp>
                <p:nvGrpSpPr>
                  <p:cNvPr id="59" name="グループ化 58">
                    <a:extLst>
                      <a:ext uri="{FF2B5EF4-FFF2-40B4-BE49-F238E27FC236}">
                        <a16:creationId xmlns:a16="http://schemas.microsoft.com/office/drawing/2014/main" id="{D9C2DDFD-37D1-4BAD-A523-B92A9A86B4EF}"/>
                      </a:ext>
                    </a:extLst>
                  </p:cNvPr>
                  <p:cNvGrpSpPr/>
                  <p:nvPr/>
                </p:nvGrpSpPr>
                <p:grpSpPr>
                  <a:xfrm>
                    <a:off x="4111640" y="3012204"/>
                    <a:ext cx="2209851" cy="1579253"/>
                    <a:chOff x="38721098" y="1872928"/>
                    <a:chExt cx="2941312" cy="2101985"/>
                  </a:xfrm>
                </p:grpSpPr>
                <p:grpSp>
                  <p:nvGrpSpPr>
                    <p:cNvPr id="61" name="グループ化 60">
                      <a:extLst>
                        <a:ext uri="{FF2B5EF4-FFF2-40B4-BE49-F238E27FC236}">
                          <a16:creationId xmlns:a16="http://schemas.microsoft.com/office/drawing/2014/main" id="{A191D100-720C-4C2E-9680-78E3725E7078}"/>
                        </a:ext>
                      </a:extLst>
                    </p:cNvPr>
                    <p:cNvGrpSpPr/>
                    <p:nvPr/>
                  </p:nvGrpSpPr>
                  <p:grpSpPr>
                    <a:xfrm>
                      <a:off x="38721098" y="1872928"/>
                      <a:ext cx="2941312" cy="2101982"/>
                      <a:chOff x="35108256" y="2642941"/>
                      <a:chExt cx="2941312" cy="2101982"/>
                    </a:xfrm>
                  </p:grpSpPr>
                  <p:grpSp>
                    <p:nvGrpSpPr>
                      <p:cNvPr id="64" name="グループ化 63">
                        <a:extLst>
                          <a:ext uri="{FF2B5EF4-FFF2-40B4-BE49-F238E27FC236}">
                            <a16:creationId xmlns:a16="http://schemas.microsoft.com/office/drawing/2014/main" id="{F5A5429C-AF50-4CE9-92A5-4A42B8D15084}"/>
                          </a:ext>
                        </a:extLst>
                      </p:cNvPr>
                      <p:cNvGrpSpPr/>
                      <p:nvPr/>
                    </p:nvGrpSpPr>
                    <p:grpSpPr>
                      <a:xfrm>
                        <a:off x="35108256" y="2647076"/>
                        <a:ext cx="2880320" cy="2097847"/>
                        <a:chOff x="31795888" y="2633323"/>
                        <a:chExt cx="2880320" cy="2097847"/>
                      </a:xfrm>
                    </p:grpSpPr>
                    <p:sp>
                      <p:nvSpPr>
                        <p:cNvPr id="76" name="正方形/長方形 75">
                          <a:extLst>
                            <a:ext uri="{FF2B5EF4-FFF2-40B4-BE49-F238E27FC236}">
                              <a16:creationId xmlns:a16="http://schemas.microsoft.com/office/drawing/2014/main" id="{1F841AE6-8131-4950-8FCB-DA212CC5B676}"/>
                            </a:ext>
                          </a:extLst>
                        </p:cNvPr>
                        <p:cNvSpPr/>
                        <p:nvPr/>
                      </p:nvSpPr>
                      <p:spPr>
                        <a:xfrm>
                          <a:off x="31795888" y="2633323"/>
                          <a:ext cx="2880320" cy="2097847"/>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500" b="1" kern="0" dirty="0">
                              <a:solidFill>
                                <a:srgbClr val="8064A2"/>
                              </a:solidFill>
                              <a:latin typeface="Calibri"/>
                              <a:ea typeface="ＭＳ Ｐゴシック"/>
                            </a:rPr>
                            <a:t>VX-3008F</a:t>
                          </a:r>
                          <a:endParaRPr kumimoji="0" lang="ja-JP" altLang="en-US" sz="500" b="1" kern="0" dirty="0">
                            <a:solidFill>
                              <a:srgbClr val="8064A2"/>
                            </a:solidFill>
                            <a:latin typeface="Calibri"/>
                            <a:ea typeface="ＭＳ Ｐゴシック"/>
                          </a:endParaRPr>
                        </a:p>
                      </p:txBody>
                    </p:sp>
                    <p:grpSp>
                      <p:nvGrpSpPr>
                        <p:cNvPr id="77" name="グループ化 76">
                          <a:extLst>
                            <a:ext uri="{FF2B5EF4-FFF2-40B4-BE49-F238E27FC236}">
                              <a16:creationId xmlns:a16="http://schemas.microsoft.com/office/drawing/2014/main" id="{10029A40-3B5E-490A-9FC7-4792AACE6FCA}"/>
                            </a:ext>
                          </a:extLst>
                        </p:cNvPr>
                        <p:cNvGrpSpPr/>
                        <p:nvPr/>
                      </p:nvGrpSpPr>
                      <p:grpSpPr>
                        <a:xfrm>
                          <a:off x="32021585" y="3331392"/>
                          <a:ext cx="2510607" cy="292937"/>
                          <a:chOff x="31792985" y="3331392"/>
                          <a:chExt cx="2510607" cy="292937"/>
                        </a:xfrm>
                      </p:grpSpPr>
                      <p:sp>
                        <p:nvSpPr>
                          <p:cNvPr id="82" name="フリーフォーム 161">
                            <a:extLst>
                              <a:ext uri="{FF2B5EF4-FFF2-40B4-BE49-F238E27FC236}">
                                <a16:creationId xmlns:a16="http://schemas.microsoft.com/office/drawing/2014/main" id="{21F3CF43-A11A-4987-845B-F4D4F7ADC49B}"/>
                              </a:ext>
                            </a:extLst>
                          </p:cNvPr>
                          <p:cNvSpPr/>
                          <p:nvPr/>
                        </p:nvSpPr>
                        <p:spPr>
                          <a:xfrm>
                            <a:off x="31792985" y="3476728"/>
                            <a:ext cx="251060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83" name="角丸四角形 162">
                            <a:extLst>
                              <a:ext uri="{FF2B5EF4-FFF2-40B4-BE49-F238E27FC236}">
                                <a16:creationId xmlns:a16="http://schemas.microsoft.com/office/drawing/2014/main" id="{7F2C5798-B020-48BC-AE76-8F2734307749}"/>
                              </a:ext>
                            </a:extLst>
                          </p:cNvPr>
                          <p:cNvSpPr/>
                          <p:nvPr/>
                        </p:nvSpPr>
                        <p:spPr>
                          <a:xfrm>
                            <a:off x="32418942" y="3331392"/>
                            <a:ext cx="1109030" cy="292937"/>
                          </a:xfrm>
                          <a:prstGeom prst="roundRect">
                            <a:avLst/>
                          </a:prstGeom>
                          <a:solidFill>
                            <a:srgbClr val="00B0F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700" kern="0" dirty="0">
                                <a:solidFill>
                                  <a:sysClr val="window" lastClr="FFFFFF"/>
                                </a:solidFill>
                                <a:ea typeface="ＭＳ Ｐゴシック"/>
                              </a:rPr>
                              <a:t>AMP</a:t>
                            </a:r>
                            <a:endParaRPr kumimoji="0" lang="ja-JP" altLang="en-US" sz="700" kern="0" dirty="0">
                              <a:solidFill>
                                <a:sysClr val="window" lastClr="FFFFFF"/>
                              </a:solidFill>
                              <a:ea typeface="ＭＳ Ｐゴシック"/>
                            </a:endParaRPr>
                          </a:p>
                        </p:txBody>
                      </p:sp>
                    </p:grpSp>
                    <p:grpSp>
                      <p:nvGrpSpPr>
                        <p:cNvPr id="78" name="グループ化 77">
                          <a:extLst>
                            <a:ext uri="{FF2B5EF4-FFF2-40B4-BE49-F238E27FC236}">
                              <a16:creationId xmlns:a16="http://schemas.microsoft.com/office/drawing/2014/main" id="{5D5B437D-915E-46AC-A099-2D95D040092C}"/>
                            </a:ext>
                          </a:extLst>
                        </p:cNvPr>
                        <p:cNvGrpSpPr/>
                        <p:nvPr/>
                      </p:nvGrpSpPr>
                      <p:grpSpPr>
                        <a:xfrm>
                          <a:off x="32021585" y="3653970"/>
                          <a:ext cx="2366591" cy="292937"/>
                          <a:chOff x="31792985" y="3331392"/>
                          <a:chExt cx="2366591" cy="292937"/>
                        </a:xfrm>
                      </p:grpSpPr>
                      <p:sp>
                        <p:nvSpPr>
                          <p:cNvPr id="80" name="フリーフォーム 159">
                            <a:extLst>
                              <a:ext uri="{FF2B5EF4-FFF2-40B4-BE49-F238E27FC236}">
                                <a16:creationId xmlns:a16="http://schemas.microsoft.com/office/drawing/2014/main" id="{AC0D6E8C-BF6E-41D9-848B-27E1CABBAFBA}"/>
                              </a:ext>
                            </a:extLst>
                          </p:cNvPr>
                          <p:cNvSpPr/>
                          <p:nvPr/>
                        </p:nvSpPr>
                        <p:spPr>
                          <a:xfrm flipV="1">
                            <a:off x="31792985" y="3431010"/>
                            <a:ext cx="2366591"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81" name="角丸四角形 160">
                            <a:extLst>
                              <a:ext uri="{FF2B5EF4-FFF2-40B4-BE49-F238E27FC236}">
                                <a16:creationId xmlns:a16="http://schemas.microsoft.com/office/drawing/2014/main" id="{26ED6CE3-9B5E-4384-813A-BB2ED2DB078A}"/>
                              </a:ext>
                            </a:extLst>
                          </p:cNvPr>
                          <p:cNvSpPr/>
                          <p:nvPr/>
                        </p:nvSpPr>
                        <p:spPr>
                          <a:xfrm>
                            <a:off x="32418942" y="3331392"/>
                            <a:ext cx="1109030" cy="292937"/>
                          </a:xfrm>
                          <a:prstGeom prst="roundRect">
                            <a:avLst/>
                          </a:prstGeom>
                          <a:solidFill>
                            <a:srgbClr val="00B05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700" kern="0" dirty="0">
                                <a:solidFill>
                                  <a:sysClr val="window" lastClr="FFFFFF"/>
                                </a:solidFill>
                                <a:ea typeface="ＭＳ Ｐゴシック"/>
                              </a:rPr>
                              <a:t>AMP</a:t>
                            </a:r>
                            <a:endParaRPr kumimoji="0" lang="ja-JP" altLang="en-US" sz="700" kern="0" dirty="0">
                              <a:solidFill>
                                <a:sysClr val="window" lastClr="FFFFFF"/>
                              </a:solidFill>
                              <a:ea typeface="ＭＳ Ｐゴシック"/>
                            </a:endParaRPr>
                          </a:p>
                        </p:txBody>
                      </p:sp>
                    </p:grpSp>
                    <p:sp>
                      <p:nvSpPr>
                        <p:cNvPr id="79" name="フリーフォーム 157">
                          <a:extLst>
                            <a:ext uri="{FF2B5EF4-FFF2-40B4-BE49-F238E27FC236}">
                              <a16:creationId xmlns:a16="http://schemas.microsoft.com/office/drawing/2014/main" id="{00D78566-32C8-441E-B11C-BBE04E07BA52}"/>
                            </a:ext>
                          </a:extLst>
                        </p:cNvPr>
                        <p:cNvSpPr/>
                        <p:nvPr/>
                      </p:nvSpPr>
                      <p:spPr>
                        <a:xfrm>
                          <a:off x="32048586" y="4444459"/>
                          <a:ext cx="1805294" cy="8489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grpSp>
                  <p:sp>
                    <p:nvSpPr>
                      <p:cNvPr id="65" name="フリーフォーム 142">
                        <a:extLst>
                          <a:ext uri="{FF2B5EF4-FFF2-40B4-BE49-F238E27FC236}">
                            <a16:creationId xmlns:a16="http://schemas.microsoft.com/office/drawing/2014/main" id="{7DFE4612-1D99-4020-8FE5-FB2A17A49AEC}"/>
                          </a:ext>
                        </a:extLst>
                      </p:cNvPr>
                      <p:cNvSpPr/>
                      <p:nvPr/>
                    </p:nvSpPr>
                    <p:spPr>
                      <a:xfrm>
                        <a:off x="37171498" y="2642941"/>
                        <a:ext cx="276306" cy="2088232"/>
                      </a:xfrm>
                      <a:custGeom>
                        <a:avLst/>
                        <a:gdLst>
                          <a:gd name="connsiteX0" fmla="*/ 0 w 0"/>
                          <a:gd name="connsiteY0" fmla="*/ 1175657 h 1175657"/>
                          <a:gd name="connsiteX1" fmla="*/ 0 w 0"/>
                          <a:gd name="connsiteY1" fmla="*/ 0 h 1175657"/>
                        </a:gdLst>
                        <a:ahLst/>
                        <a:cxnLst>
                          <a:cxn ang="0">
                            <a:pos x="connsiteX0" y="connsiteY0"/>
                          </a:cxn>
                          <a:cxn ang="0">
                            <a:pos x="connsiteX1" y="connsiteY1"/>
                          </a:cxn>
                        </a:cxnLst>
                        <a:rect l="l" t="t" r="r" b="b"/>
                        <a:pathLst>
                          <a:path h="1175657">
                            <a:moveTo>
                              <a:pt x="0" y="1175657"/>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grpSp>
                    <p:nvGrpSpPr>
                      <p:cNvPr id="66" name="グループ化 65">
                        <a:extLst>
                          <a:ext uri="{FF2B5EF4-FFF2-40B4-BE49-F238E27FC236}">
                            <a16:creationId xmlns:a16="http://schemas.microsoft.com/office/drawing/2014/main" id="{063541C1-BEF5-4E24-967A-37ABB13323B6}"/>
                          </a:ext>
                        </a:extLst>
                      </p:cNvPr>
                      <p:cNvGrpSpPr/>
                      <p:nvPr/>
                    </p:nvGrpSpPr>
                    <p:grpSpPr>
                      <a:xfrm>
                        <a:off x="37908891" y="3435029"/>
                        <a:ext cx="140677" cy="1083957"/>
                        <a:chOff x="37986432" y="3435029"/>
                        <a:chExt cx="140677" cy="1083957"/>
                      </a:xfrm>
                    </p:grpSpPr>
                    <p:sp>
                      <p:nvSpPr>
                        <p:cNvPr id="68" name="フリーフォーム 145">
                          <a:extLst>
                            <a:ext uri="{FF2B5EF4-FFF2-40B4-BE49-F238E27FC236}">
                              <a16:creationId xmlns:a16="http://schemas.microsoft.com/office/drawing/2014/main" id="{D2A5AA3B-264D-411B-BC1D-C3932A09557E}"/>
                            </a:ext>
                          </a:extLst>
                        </p:cNvPr>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69" name="フリーフォーム 146">
                          <a:extLst>
                            <a:ext uri="{FF2B5EF4-FFF2-40B4-BE49-F238E27FC236}">
                              <a16:creationId xmlns:a16="http://schemas.microsoft.com/office/drawing/2014/main" id="{FFC83D65-8F0D-495B-AEA2-9D9AC476E331}"/>
                            </a:ext>
                          </a:extLst>
                        </p:cNvPr>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70" name="フリーフォーム 147">
                          <a:extLst>
                            <a:ext uri="{FF2B5EF4-FFF2-40B4-BE49-F238E27FC236}">
                              <a16:creationId xmlns:a16="http://schemas.microsoft.com/office/drawing/2014/main" id="{A77D7340-3773-4D7C-8721-95AACD48470C}"/>
                            </a:ext>
                          </a:extLst>
                        </p:cNvPr>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71" name="フリーフォーム 148">
                          <a:extLst>
                            <a:ext uri="{FF2B5EF4-FFF2-40B4-BE49-F238E27FC236}">
                              <a16:creationId xmlns:a16="http://schemas.microsoft.com/office/drawing/2014/main" id="{BA5D015A-A3B7-4DD6-8618-949C8D0733A5}"/>
                            </a:ext>
                          </a:extLst>
                        </p:cNvPr>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72" name="フリーフォーム 149">
                          <a:extLst>
                            <a:ext uri="{FF2B5EF4-FFF2-40B4-BE49-F238E27FC236}">
                              <a16:creationId xmlns:a16="http://schemas.microsoft.com/office/drawing/2014/main" id="{8AEAB9AC-1E8F-4D7B-B9F3-0191789D18AE}"/>
                            </a:ext>
                          </a:extLst>
                        </p:cNvPr>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73" name="フリーフォーム 150">
                          <a:extLst>
                            <a:ext uri="{FF2B5EF4-FFF2-40B4-BE49-F238E27FC236}">
                              <a16:creationId xmlns:a16="http://schemas.microsoft.com/office/drawing/2014/main" id="{CAD29B81-80F1-4037-8720-1C0FE5A28D44}"/>
                            </a:ext>
                          </a:extLst>
                        </p:cNvPr>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74" name="フリーフォーム 151">
                          <a:extLst>
                            <a:ext uri="{FF2B5EF4-FFF2-40B4-BE49-F238E27FC236}">
                              <a16:creationId xmlns:a16="http://schemas.microsoft.com/office/drawing/2014/main" id="{E71E5654-F1A7-4FD9-81CA-DBFF47781B7D}"/>
                            </a:ext>
                          </a:extLst>
                        </p:cNvPr>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75" name="フリーフォーム 152">
                          <a:extLst>
                            <a:ext uri="{FF2B5EF4-FFF2-40B4-BE49-F238E27FC236}">
                              <a16:creationId xmlns:a16="http://schemas.microsoft.com/office/drawing/2014/main" id="{3351ED4D-01C2-42CE-BF7A-46376542B8C5}"/>
                            </a:ext>
                          </a:extLst>
                        </p:cNvPr>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grpSp>
                  <p:sp>
                    <p:nvSpPr>
                      <p:cNvPr id="67" name="角丸四角形 144">
                        <a:extLst>
                          <a:ext uri="{FF2B5EF4-FFF2-40B4-BE49-F238E27FC236}">
                            <a16:creationId xmlns:a16="http://schemas.microsoft.com/office/drawing/2014/main" id="{A9A9FA47-9832-40A4-AF45-9B7FBAB744DC}"/>
                          </a:ext>
                        </a:extLst>
                      </p:cNvPr>
                      <p:cNvSpPr/>
                      <p:nvPr/>
                    </p:nvSpPr>
                    <p:spPr>
                      <a:xfrm>
                        <a:off x="37562976" y="3331392"/>
                        <a:ext cx="365165" cy="1284561"/>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700" kern="0" dirty="0">
                            <a:solidFill>
                              <a:sysClr val="window" lastClr="FFFFFF"/>
                            </a:solidFill>
                            <a:ea typeface="ＭＳ Ｐゴシック"/>
                          </a:rPr>
                          <a:t>SS</a:t>
                        </a:r>
                        <a:endParaRPr kumimoji="0" lang="ja-JP" altLang="en-US" sz="700" kern="0" dirty="0">
                          <a:solidFill>
                            <a:sysClr val="window" lastClr="FFFFFF"/>
                          </a:solidFill>
                          <a:ea typeface="ＭＳ Ｐゴシック"/>
                        </a:endParaRPr>
                      </a:p>
                    </p:txBody>
                  </p:sp>
                </p:grpSp>
                <p:sp>
                  <p:nvSpPr>
                    <p:cNvPr id="62" name="フリーフォーム 139">
                      <a:extLst>
                        <a:ext uri="{FF2B5EF4-FFF2-40B4-BE49-F238E27FC236}">
                          <a16:creationId xmlns:a16="http://schemas.microsoft.com/office/drawing/2014/main" id="{9EE6EDD6-05AE-489A-BB1F-FD961FE13376}"/>
                        </a:ext>
                      </a:extLst>
                    </p:cNvPr>
                    <p:cNvSpPr/>
                    <p:nvPr/>
                  </p:nvSpPr>
                  <p:spPr>
                    <a:xfrm>
                      <a:off x="40984448" y="1872928"/>
                      <a:ext cx="328938" cy="2101985"/>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25400" cap="flat" cmpd="sng" algn="ctr">
                      <a:solidFill>
                        <a:srgbClr val="4BACC6">
                          <a:lumMod val="75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63" name="フリーフォーム 140">
                      <a:extLst>
                        <a:ext uri="{FF2B5EF4-FFF2-40B4-BE49-F238E27FC236}">
                          <a16:creationId xmlns:a16="http://schemas.microsoft.com/office/drawing/2014/main" id="{02D7E112-53CD-4764-A7A4-2A901CE1E21E}"/>
                        </a:ext>
                      </a:extLst>
                    </p:cNvPr>
                    <p:cNvSpPr/>
                    <p:nvPr/>
                  </p:nvSpPr>
                  <p:spPr>
                    <a:xfrm>
                      <a:off x="41060645" y="1872928"/>
                      <a:ext cx="252740" cy="2101985"/>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25400" cap="flat" cmpd="sng" algn="ctr">
                      <a:solidFill>
                        <a:srgbClr val="4BACC6">
                          <a:lumMod val="75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grpSp>
              <p:sp>
                <p:nvSpPr>
                  <p:cNvPr id="60" name="角丸四角形 205">
                    <a:extLst>
                      <a:ext uri="{FF2B5EF4-FFF2-40B4-BE49-F238E27FC236}">
                        <a16:creationId xmlns:a16="http://schemas.microsoft.com/office/drawing/2014/main" id="{455E1B7A-3C19-4466-B3BC-70D62CB68E15}"/>
                      </a:ext>
                    </a:extLst>
                  </p:cNvPr>
                  <p:cNvSpPr/>
                  <p:nvPr/>
                </p:nvSpPr>
                <p:spPr>
                  <a:xfrm>
                    <a:off x="4030993" y="3517902"/>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700" kern="0" dirty="0">
                        <a:solidFill>
                          <a:sysClr val="window" lastClr="FFFFFF"/>
                        </a:solidFill>
                        <a:ea typeface="ＭＳ Ｐゴシック"/>
                      </a:rPr>
                      <a:t>matrix</a:t>
                    </a:r>
                    <a:endParaRPr kumimoji="0" lang="ja-JP" altLang="en-US" sz="700" kern="0" dirty="0">
                      <a:solidFill>
                        <a:sysClr val="window" lastClr="FFFFFF"/>
                      </a:solidFill>
                      <a:ea typeface="ＭＳ Ｐゴシック"/>
                    </a:endParaRPr>
                  </a:p>
                </p:txBody>
              </p:sp>
            </p:grpSp>
            <p:grpSp>
              <p:nvGrpSpPr>
                <p:cNvPr id="84" name="グループ化 83">
                  <a:extLst>
                    <a:ext uri="{FF2B5EF4-FFF2-40B4-BE49-F238E27FC236}">
                      <a16:creationId xmlns:a16="http://schemas.microsoft.com/office/drawing/2014/main" id="{96AB4AA8-9688-42A6-9ED3-10343B769E66}"/>
                    </a:ext>
                  </a:extLst>
                </p:cNvPr>
                <p:cNvGrpSpPr/>
                <p:nvPr/>
              </p:nvGrpSpPr>
              <p:grpSpPr>
                <a:xfrm>
                  <a:off x="9675873" y="1836784"/>
                  <a:ext cx="3469904" cy="2369855"/>
                  <a:chOff x="6546728" y="3003798"/>
                  <a:chExt cx="2313001" cy="1579253"/>
                </a:xfrm>
              </p:grpSpPr>
              <p:grpSp>
                <p:nvGrpSpPr>
                  <p:cNvPr id="85" name="グループ化 84">
                    <a:extLst>
                      <a:ext uri="{FF2B5EF4-FFF2-40B4-BE49-F238E27FC236}">
                        <a16:creationId xmlns:a16="http://schemas.microsoft.com/office/drawing/2014/main" id="{6AE24739-F36B-43AD-B3E5-1E4E64FFB1E5}"/>
                      </a:ext>
                    </a:extLst>
                  </p:cNvPr>
                  <p:cNvGrpSpPr/>
                  <p:nvPr/>
                </p:nvGrpSpPr>
                <p:grpSpPr>
                  <a:xfrm>
                    <a:off x="6632694" y="3016085"/>
                    <a:ext cx="2164028" cy="1566966"/>
                    <a:chOff x="31795888" y="2645541"/>
                    <a:chExt cx="2880320" cy="2085632"/>
                  </a:xfrm>
                </p:grpSpPr>
                <p:sp>
                  <p:nvSpPr>
                    <p:cNvPr id="109" name="正方形/長方形 108">
                      <a:extLst>
                        <a:ext uri="{FF2B5EF4-FFF2-40B4-BE49-F238E27FC236}">
                          <a16:creationId xmlns:a16="http://schemas.microsoft.com/office/drawing/2014/main" id="{2F1EAEB6-ABA2-452E-86C1-F11DFDED450A}"/>
                        </a:ext>
                      </a:extLst>
                    </p:cNvPr>
                    <p:cNvSpPr/>
                    <p:nvPr/>
                  </p:nvSpPr>
                  <p:spPr>
                    <a:xfrm>
                      <a:off x="31795888" y="2645541"/>
                      <a:ext cx="2880320" cy="2085632"/>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500" b="1" kern="0" dirty="0">
                          <a:solidFill>
                            <a:srgbClr val="8064A2"/>
                          </a:solidFill>
                          <a:latin typeface="Calibri"/>
                          <a:ea typeface="ＭＳ Ｐゴシック"/>
                        </a:rPr>
                        <a:t>VX-3016F</a:t>
                      </a:r>
                      <a:endParaRPr kumimoji="0" lang="ja-JP" altLang="en-US" sz="500" b="1" kern="0" dirty="0">
                        <a:solidFill>
                          <a:srgbClr val="8064A2"/>
                        </a:solidFill>
                        <a:latin typeface="Calibri"/>
                        <a:ea typeface="ＭＳ Ｐゴシック"/>
                      </a:endParaRPr>
                    </a:p>
                  </p:txBody>
                </p:sp>
                <p:sp>
                  <p:nvSpPr>
                    <p:cNvPr id="111" name="フリーフォーム 259">
                      <a:extLst>
                        <a:ext uri="{FF2B5EF4-FFF2-40B4-BE49-F238E27FC236}">
                          <a16:creationId xmlns:a16="http://schemas.microsoft.com/office/drawing/2014/main" id="{81284F2F-E637-4289-ACDB-A63703F6F9A1}"/>
                        </a:ext>
                      </a:extLst>
                    </p:cNvPr>
                    <p:cNvSpPr/>
                    <p:nvPr/>
                  </p:nvSpPr>
                  <p:spPr>
                    <a:xfrm>
                      <a:off x="32021585" y="4444461"/>
                      <a:ext cx="2249810" cy="96078"/>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grpSp>
                  <p:nvGrpSpPr>
                    <p:cNvPr id="110" name="グループ化 109">
                      <a:extLst>
                        <a:ext uri="{FF2B5EF4-FFF2-40B4-BE49-F238E27FC236}">
                          <a16:creationId xmlns:a16="http://schemas.microsoft.com/office/drawing/2014/main" id="{36360DA7-9CA8-4F7E-8FB9-55E7B2FB7348}"/>
                        </a:ext>
                      </a:extLst>
                    </p:cNvPr>
                    <p:cNvGrpSpPr/>
                    <p:nvPr/>
                  </p:nvGrpSpPr>
                  <p:grpSpPr>
                    <a:xfrm>
                      <a:off x="32021585" y="3331392"/>
                      <a:ext cx="2510607" cy="1241475"/>
                      <a:chOff x="31792985" y="3331392"/>
                      <a:chExt cx="2510607" cy="1241475"/>
                    </a:xfrm>
                  </p:grpSpPr>
                  <p:sp>
                    <p:nvSpPr>
                      <p:cNvPr id="112" name="フリーフォーム 261">
                        <a:extLst>
                          <a:ext uri="{FF2B5EF4-FFF2-40B4-BE49-F238E27FC236}">
                            <a16:creationId xmlns:a16="http://schemas.microsoft.com/office/drawing/2014/main" id="{F46F8D27-C32A-486D-BE1A-15CC8BFEBD17}"/>
                          </a:ext>
                        </a:extLst>
                      </p:cNvPr>
                      <p:cNvSpPr/>
                      <p:nvPr/>
                    </p:nvSpPr>
                    <p:spPr>
                      <a:xfrm>
                        <a:off x="31792985" y="3476728"/>
                        <a:ext cx="251060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113" name="角丸四角形 262">
                        <a:extLst>
                          <a:ext uri="{FF2B5EF4-FFF2-40B4-BE49-F238E27FC236}">
                            <a16:creationId xmlns:a16="http://schemas.microsoft.com/office/drawing/2014/main" id="{C1D71D21-5128-4DE0-9F47-F702DDFDDBAC}"/>
                          </a:ext>
                        </a:extLst>
                      </p:cNvPr>
                      <p:cNvSpPr/>
                      <p:nvPr/>
                    </p:nvSpPr>
                    <p:spPr>
                      <a:xfrm>
                        <a:off x="32418942" y="3331392"/>
                        <a:ext cx="1109030" cy="292937"/>
                      </a:xfrm>
                      <a:prstGeom prst="roundRect">
                        <a:avLst/>
                      </a:prstGeom>
                      <a:solidFill>
                        <a:srgbClr val="00B0F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700" kern="0" dirty="0">
                            <a:solidFill>
                              <a:sysClr val="window" lastClr="FFFFFF"/>
                            </a:solidFill>
                            <a:ea typeface="ＭＳ Ｐゴシック"/>
                          </a:rPr>
                          <a:t>AMP</a:t>
                        </a:r>
                        <a:endParaRPr kumimoji="0" lang="ja-JP" altLang="en-US" sz="700" kern="0" dirty="0">
                          <a:solidFill>
                            <a:sysClr val="window" lastClr="FFFFFF"/>
                          </a:solidFill>
                          <a:ea typeface="ＭＳ Ｐゴシック"/>
                        </a:endParaRPr>
                      </a:p>
                    </p:txBody>
                  </p:sp>
                  <p:sp>
                    <p:nvSpPr>
                      <p:cNvPr id="119" name="角丸四角形 262">
                        <a:extLst>
                          <a:ext uri="{FF2B5EF4-FFF2-40B4-BE49-F238E27FC236}">
                            <a16:creationId xmlns:a16="http://schemas.microsoft.com/office/drawing/2014/main" id="{EAB13BF7-308A-417B-A9BA-123E7E702D09}"/>
                          </a:ext>
                        </a:extLst>
                      </p:cNvPr>
                      <p:cNvSpPr/>
                      <p:nvPr/>
                    </p:nvSpPr>
                    <p:spPr>
                      <a:xfrm>
                        <a:off x="32422937" y="4279930"/>
                        <a:ext cx="1109029" cy="292937"/>
                      </a:xfrm>
                      <a:prstGeom prst="roundRect">
                        <a:avLst/>
                      </a:prstGeom>
                      <a:solidFill>
                        <a:srgbClr val="05BC57"/>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700" kern="0" dirty="0">
                            <a:solidFill>
                              <a:sysClr val="window" lastClr="FFFFFF"/>
                            </a:solidFill>
                            <a:ea typeface="ＭＳ Ｐゴシック"/>
                          </a:rPr>
                          <a:t>AMP</a:t>
                        </a:r>
                        <a:endParaRPr kumimoji="0" lang="ja-JP" altLang="en-US" sz="700" kern="0" dirty="0">
                          <a:solidFill>
                            <a:sysClr val="window" lastClr="FFFFFF"/>
                          </a:solidFill>
                          <a:ea typeface="ＭＳ Ｐゴシック"/>
                        </a:endParaRPr>
                      </a:p>
                    </p:txBody>
                  </p:sp>
                </p:grpSp>
              </p:grpSp>
              <p:sp>
                <p:nvSpPr>
                  <p:cNvPr id="86" name="フリーフォーム 210">
                    <a:extLst>
                      <a:ext uri="{FF2B5EF4-FFF2-40B4-BE49-F238E27FC236}">
                        <a16:creationId xmlns:a16="http://schemas.microsoft.com/office/drawing/2014/main" id="{6CDFB8CB-C811-4390-9BD4-D85CCCAF2EDC}"/>
                      </a:ext>
                    </a:extLst>
                  </p:cNvPr>
                  <p:cNvSpPr/>
                  <p:nvPr/>
                </p:nvSpPr>
                <p:spPr>
                  <a:xfrm>
                    <a:off x="8182838" y="3003798"/>
                    <a:ext cx="207593" cy="1568920"/>
                  </a:xfrm>
                  <a:custGeom>
                    <a:avLst/>
                    <a:gdLst>
                      <a:gd name="connsiteX0" fmla="*/ 0 w 0"/>
                      <a:gd name="connsiteY0" fmla="*/ 1175657 h 1175657"/>
                      <a:gd name="connsiteX1" fmla="*/ 0 w 0"/>
                      <a:gd name="connsiteY1" fmla="*/ 0 h 1175657"/>
                    </a:gdLst>
                    <a:ahLst/>
                    <a:cxnLst>
                      <a:cxn ang="0">
                        <a:pos x="connsiteX0" y="connsiteY0"/>
                      </a:cxn>
                      <a:cxn ang="0">
                        <a:pos x="connsiteX1" y="connsiteY1"/>
                      </a:cxn>
                    </a:cxnLst>
                    <a:rect l="l" t="t" r="r" b="b"/>
                    <a:pathLst>
                      <a:path h="1175657">
                        <a:moveTo>
                          <a:pt x="0" y="1175657"/>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87" name="フリーフォーム 212">
                    <a:extLst>
                      <a:ext uri="{FF2B5EF4-FFF2-40B4-BE49-F238E27FC236}">
                        <a16:creationId xmlns:a16="http://schemas.microsoft.com/office/drawing/2014/main" id="{F11F624D-06F3-4D37-BD23-8150EE307B7A}"/>
                      </a:ext>
                    </a:extLst>
                  </p:cNvPr>
                  <p:cNvSpPr/>
                  <p:nvPr/>
                </p:nvSpPr>
                <p:spPr>
                  <a:xfrm>
                    <a:off x="8333183" y="3003798"/>
                    <a:ext cx="355338" cy="1568920"/>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25400" cap="flat" cmpd="sng" algn="ctr">
                    <a:solidFill>
                      <a:srgbClr val="4BACC6">
                        <a:lumMod val="75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grpSp>
                <p:nvGrpSpPr>
                  <p:cNvPr id="88" name="グループ化 87">
                    <a:extLst>
                      <a:ext uri="{FF2B5EF4-FFF2-40B4-BE49-F238E27FC236}">
                        <a16:creationId xmlns:a16="http://schemas.microsoft.com/office/drawing/2014/main" id="{0B9055B2-930A-4CEC-AC3E-60D6B6C3D04A}"/>
                      </a:ext>
                    </a:extLst>
                  </p:cNvPr>
                  <p:cNvGrpSpPr/>
                  <p:nvPr/>
                </p:nvGrpSpPr>
                <p:grpSpPr>
                  <a:xfrm>
                    <a:off x="8488377" y="3529448"/>
                    <a:ext cx="371352" cy="965110"/>
                    <a:chOff x="44560194" y="2547626"/>
                    <a:chExt cx="494269" cy="1284561"/>
                  </a:xfrm>
                </p:grpSpPr>
                <p:grpSp>
                  <p:nvGrpSpPr>
                    <p:cNvPr id="90" name="グループ化 89">
                      <a:extLst>
                        <a:ext uri="{FF2B5EF4-FFF2-40B4-BE49-F238E27FC236}">
                          <a16:creationId xmlns:a16="http://schemas.microsoft.com/office/drawing/2014/main" id="{761C02FA-8C62-4EFD-A98B-48BFE63CDCB9}"/>
                        </a:ext>
                      </a:extLst>
                    </p:cNvPr>
                    <p:cNvGrpSpPr/>
                    <p:nvPr/>
                  </p:nvGrpSpPr>
                  <p:grpSpPr>
                    <a:xfrm>
                      <a:off x="44906109" y="2599893"/>
                      <a:ext cx="140677" cy="1083957"/>
                      <a:chOff x="37986432" y="3435029"/>
                      <a:chExt cx="140677" cy="1083957"/>
                    </a:xfrm>
                  </p:grpSpPr>
                  <p:sp>
                    <p:nvSpPr>
                      <p:cNvPr id="101" name="フリーフォーム 248">
                        <a:extLst>
                          <a:ext uri="{FF2B5EF4-FFF2-40B4-BE49-F238E27FC236}">
                            <a16:creationId xmlns:a16="http://schemas.microsoft.com/office/drawing/2014/main" id="{D1B042AA-9DCA-422E-B601-96F138E734B3}"/>
                          </a:ext>
                        </a:extLst>
                      </p:cNvPr>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102" name="フリーフォーム 249">
                        <a:extLst>
                          <a:ext uri="{FF2B5EF4-FFF2-40B4-BE49-F238E27FC236}">
                            <a16:creationId xmlns:a16="http://schemas.microsoft.com/office/drawing/2014/main" id="{FEF08412-0A9C-4616-94B4-87E020EE04F1}"/>
                          </a:ext>
                        </a:extLst>
                      </p:cNvPr>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103" name="フリーフォーム 250">
                        <a:extLst>
                          <a:ext uri="{FF2B5EF4-FFF2-40B4-BE49-F238E27FC236}">
                            <a16:creationId xmlns:a16="http://schemas.microsoft.com/office/drawing/2014/main" id="{DF789F0E-E993-4F62-9DA8-073AF81F1F5C}"/>
                          </a:ext>
                        </a:extLst>
                      </p:cNvPr>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104" name="フリーフォーム 251">
                        <a:extLst>
                          <a:ext uri="{FF2B5EF4-FFF2-40B4-BE49-F238E27FC236}">
                            <a16:creationId xmlns:a16="http://schemas.microsoft.com/office/drawing/2014/main" id="{FA23C789-4629-412E-919D-7B40919D41F4}"/>
                          </a:ext>
                        </a:extLst>
                      </p:cNvPr>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105" name="フリーフォーム 252">
                        <a:extLst>
                          <a:ext uri="{FF2B5EF4-FFF2-40B4-BE49-F238E27FC236}">
                            <a16:creationId xmlns:a16="http://schemas.microsoft.com/office/drawing/2014/main" id="{3CB04CAB-B962-41D5-97DF-183CE74143B7}"/>
                          </a:ext>
                        </a:extLst>
                      </p:cNvPr>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106" name="フリーフォーム 253">
                        <a:extLst>
                          <a:ext uri="{FF2B5EF4-FFF2-40B4-BE49-F238E27FC236}">
                            <a16:creationId xmlns:a16="http://schemas.microsoft.com/office/drawing/2014/main" id="{BA4902A7-6839-421C-9B95-24C8A22420E8}"/>
                          </a:ext>
                        </a:extLst>
                      </p:cNvPr>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107" name="フリーフォーム 254">
                        <a:extLst>
                          <a:ext uri="{FF2B5EF4-FFF2-40B4-BE49-F238E27FC236}">
                            <a16:creationId xmlns:a16="http://schemas.microsoft.com/office/drawing/2014/main" id="{6928CC2F-4864-47A1-8078-818C3C91FF42}"/>
                          </a:ext>
                        </a:extLst>
                      </p:cNvPr>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108" name="フリーフォーム 255">
                        <a:extLst>
                          <a:ext uri="{FF2B5EF4-FFF2-40B4-BE49-F238E27FC236}">
                            <a16:creationId xmlns:a16="http://schemas.microsoft.com/office/drawing/2014/main" id="{B25079BD-E9E6-4187-8370-937FF5EE19BD}"/>
                          </a:ext>
                        </a:extLst>
                      </p:cNvPr>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grpSp>
                <p:sp>
                  <p:nvSpPr>
                    <p:cNvPr id="91" name="角丸四角形 238">
                      <a:extLst>
                        <a:ext uri="{FF2B5EF4-FFF2-40B4-BE49-F238E27FC236}">
                          <a16:creationId xmlns:a16="http://schemas.microsoft.com/office/drawing/2014/main" id="{9AAB9FEC-2CBB-4B70-8A86-9DEDFA56E08C}"/>
                        </a:ext>
                      </a:extLst>
                    </p:cNvPr>
                    <p:cNvSpPr/>
                    <p:nvPr/>
                  </p:nvSpPr>
                  <p:spPr>
                    <a:xfrm>
                      <a:off x="44560194" y="2547626"/>
                      <a:ext cx="365165" cy="1284561"/>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700" kern="0" dirty="0">
                          <a:solidFill>
                            <a:sysClr val="window" lastClr="FFFFFF"/>
                          </a:solidFill>
                          <a:ea typeface="ＭＳ Ｐゴシック"/>
                        </a:rPr>
                        <a:t>SS</a:t>
                      </a:r>
                      <a:endParaRPr kumimoji="0" lang="ja-JP" altLang="en-US" sz="700" kern="0" dirty="0">
                        <a:solidFill>
                          <a:sysClr val="window" lastClr="FFFFFF"/>
                        </a:solidFill>
                        <a:ea typeface="ＭＳ Ｐゴシック"/>
                      </a:endParaRPr>
                    </a:p>
                  </p:txBody>
                </p:sp>
                <p:grpSp>
                  <p:nvGrpSpPr>
                    <p:cNvPr id="92" name="グループ化 91">
                      <a:extLst>
                        <a:ext uri="{FF2B5EF4-FFF2-40B4-BE49-F238E27FC236}">
                          <a16:creationId xmlns:a16="http://schemas.microsoft.com/office/drawing/2014/main" id="{4591DB19-A6F4-4132-9D9A-D98F79D55A8E}"/>
                        </a:ext>
                      </a:extLst>
                    </p:cNvPr>
                    <p:cNvGrpSpPr/>
                    <p:nvPr/>
                  </p:nvGrpSpPr>
                  <p:grpSpPr>
                    <a:xfrm>
                      <a:off x="44913786" y="2675380"/>
                      <a:ext cx="140677" cy="1083957"/>
                      <a:chOff x="37986432" y="3435029"/>
                      <a:chExt cx="140677" cy="1083957"/>
                    </a:xfrm>
                  </p:grpSpPr>
                  <p:sp>
                    <p:nvSpPr>
                      <p:cNvPr id="93" name="フリーフォーム 240">
                        <a:extLst>
                          <a:ext uri="{FF2B5EF4-FFF2-40B4-BE49-F238E27FC236}">
                            <a16:creationId xmlns:a16="http://schemas.microsoft.com/office/drawing/2014/main" id="{6BC60944-B019-4F33-BF96-3A89DC684579}"/>
                          </a:ext>
                        </a:extLst>
                      </p:cNvPr>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94" name="フリーフォーム 241">
                        <a:extLst>
                          <a:ext uri="{FF2B5EF4-FFF2-40B4-BE49-F238E27FC236}">
                            <a16:creationId xmlns:a16="http://schemas.microsoft.com/office/drawing/2014/main" id="{3C07BFB3-D3B9-4DFE-9F4C-4B7722F4AEEB}"/>
                          </a:ext>
                        </a:extLst>
                      </p:cNvPr>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95" name="フリーフォーム 242">
                        <a:extLst>
                          <a:ext uri="{FF2B5EF4-FFF2-40B4-BE49-F238E27FC236}">
                            <a16:creationId xmlns:a16="http://schemas.microsoft.com/office/drawing/2014/main" id="{2D5DFE01-C293-4B08-84E1-CECCD7761BE0}"/>
                          </a:ext>
                        </a:extLst>
                      </p:cNvPr>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96" name="フリーフォーム 243">
                        <a:extLst>
                          <a:ext uri="{FF2B5EF4-FFF2-40B4-BE49-F238E27FC236}">
                            <a16:creationId xmlns:a16="http://schemas.microsoft.com/office/drawing/2014/main" id="{AC5720A1-2E25-45F6-8F05-799800565575}"/>
                          </a:ext>
                        </a:extLst>
                      </p:cNvPr>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97" name="フリーフォーム 244">
                        <a:extLst>
                          <a:ext uri="{FF2B5EF4-FFF2-40B4-BE49-F238E27FC236}">
                            <a16:creationId xmlns:a16="http://schemas.microsoft.com/office/drawing/2014/main" id="{5EB006B9-20CE-4096-A4D6-5BB02023D5EF}"/>
                          </a:ext>
                        </a:extLst>
                      </p:cNvPr>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98" name="フリーフォーム 245">
                        <a:extLst>
                          <a:ext uri="{FF2B5EF4-FFF2-40B4-BE49-F238E27FC236}">
                            <a16:creationId xmlns:a16="http://schemas.microsoft.com/office/drawing/2014/main" id="{8E230BDE-B8BE-43CF-8C37-B05EE8B8D8E6}"/>
                          </a:ext>
                        </a:extLst>
                      </p:cNvPr>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99" name="フリーフォーム 246">
                        <a:extLst>
                          <a:ext uri="{FF2B5EF4-FFF2-40B4-BE49-F238E27FC236}">
                            <a16:creationId xmlns:a16="http://schemas.microsoft.com/office/drawing/2014/main" id="{63232032-79DE-4544-9C10-27CF0AFD98DD}"/>
                          </a:ext>
                        </a:extLst>
                      </p:cNvPr>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100" name="フリーフォーム 247">
                        <a:extLst>
                          <a:ext uri="{FF2B5EF4-FFF2-40B4-BE49-F238E27FC236}">
                            <a16:creationId xmlns:a16="http://schemas.microsoft.com/office/drawing/2014/main" id="{AA3567D1-0E41-4DC5-94AC-D6D41098501A}"/>
                          </a:ext>
                        </a:extLst>
                      </p:cNvPr>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grpSp>
              </p:grpSp>
              <p:sp>
                <p:nvSpPr>
                  <p:cNvPr id="89" name="角丸四角形 216">
                    <a:extLst>
                      <a:ext uri="{FF2B5EF4-FFF2-40B4-BE49-F238E27FC236}">
                        <a16:creationId xmlns:a16="http://schemas.microsoft.com/office/drawing/2014/main" id="{812184E1-902B-499F-B019-9DD36C147CD6}"/>
                      </a:ext>
                    </a:extLst>
                  </p:cNvPr>
                  <p:cNvSpPr/>
                  <p:nvPr/>
                </p:nvSpPr>
                <p:spPr>
                  <a:xfrm>
                    <a:off x="6546728" y="3536626"/>
                    <a:ext cx="541006"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700" kern="0" dirty="0">
                        <a:solidFill>
                          <a:sysClr val="window" lastClr="FFFFFF"/>
                        </a:solidFill>
                        <a:ea typeface="ＭＳ Ｐゴシック"/>
                      </a:rPr>
                      <a:t>matrix</a:t>
                    </a:r>
                    <a:endParaRPr kumimoji="0" lang="ja-JP" altLang="en-US" sz="700" kern="0" dirty="0">
                      <a:solidFill>
                        <a:sysClr val="window" lastClr="FFFFFF"/>
                      </a:solidFill>
                      <a:ea typeface="ＭＳ Ｐゴシック"/>
                    </a:endParaRPr>
                  </a:p>
                </p:txBody>
              </p:sp>
            </p:grpSp>
            <p:sp>
              <p:nvSpPr>
                <p:cNvPr id="114" name="フリーフォーム 165">
                  <a:extLst>
                    <a:ext uri="{FF2B5EF4-FFF2-40B4-BE49-F238E27FC236}">
                      <a16:creationId xmlns:a16="http://schemas.microsoft.com/office/drawing/2014/main" id="{2E37D343-2476-4D55-8D7B-47A5D31A3B33}"/>
                    </a:ext>
                  </a:extLst>
                </p:cNvPr>
                <p:cNvSpPr/>
                <p:nvPr/>
              </p:nvSpPr>
              <p:spPr>
                <a:xfrm>
                  <a:off x="3134090" y="2789441"/>
                  <a:ext cx="306154" cy="109105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115" name="フリーフォーム 166">
                  <a:extLst>
                    <a:ext uri="{FF2B5EF4-FFF2-40B4-BE49-F238E27FC236}">
                      <a16:creationId xmlns:a16="http://schemas.microsoft.com/office/drawing/2014/main" id="{85DB783B-6DFE-44DC-A207-61823B009482}"/>
                    </a:ext>
                  </a:extLst>
                </p:cNvPr>
                <p:cNvSpPr/>
                <p:nvPr/>
              </p:nvSpPr>
              <p:spPr>
                <a:xfrm>
                  <a:off x="6872220" y="2800661"/>
                  <a:ext cx="306154" cy="109105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116" name="フリーフォーム 167">
                  <a:extLst>
                    <a:ext uri="{FF2B5EF4-FFF2-40B4-BE49-F238E27FC236}">
                      <a16:creationId xmlns:a16="http://schemas.microsoft.com/office/drawing/2014/main" id="{4E9F7957-E3B5-4A52-AAA3-770B3EE704B3}"/>
                    </a:ext>
                  </a:extLst>
                </p:cNvPr>
                <p:cNvSpPr/>
                <p:nvPr/>
              </p:nvSpPr>
              <p:spPr>
                <a:xfrm>
                  <a:off x="10657572" y="2809291"/>
                  <a:ext cx="306154" cy="109105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grpSp>
          <p:sp>
            <p:nvSpPr>
              <p:cNvPr id="128" name="フリーフォーム 189">
                <a:extLst>
                  <a:ext uri="{FF2B5EF4-FFF2-40B4-BE49-F238E27FC236}">
                    <a16:creationId xmlns:a16="http://schemas.microsoft.com/office/drawing/2014/main" id="{967B2D47-70B0-49FE-AD75-0F823DE9A865}"/>
                  </a:ext>
                </a:extLst>
              </p:cNvPr>
              <p:cNvSpPr/>
              <p:nvPr/>
            </p:nvSpPr>
            <p:spPr>
              <a:xfrm>
                <a:off x="4581411" y="3457355"/>
                <a:ext cx="107305" cy="26374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129" name="フリーフォーム 189">
                <a:extLst>
                  <a:ext uri="{FF2B5EF4-FFF2-40B4-BE49-F238E27FC236}">
                    <a16:creationId xmlns:a16="http://schemas.microsoft.com/office/drawing/2014/main" id="{637698DB-70D8-4DCC-A311-DAE6E1FF9A40}"/>
                  </a:ext>
                </a:extLst>
              </p:cNvPr>
              <p:cNvSpPr/>
              <p:nvPr/>
            </p:nvSpPr>
            <p:spPr>
              <a:xfrm>
                <a:off x="4629385" y="3457356"/>
                <a:ext cx="107305" cy="26374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130" name="フリーフォーム 189">
                <a:extLst>
                  <a:ext uri="{FF2B5EF4-FFF2-40B4-BE49-F238E27FC236}">
                    <a16:creationId xmlns:a16="http://schemas.microsoft.com/office/drawing/2014/main" id="{029CE93B-A029-4539-A894-2ED604BCC981}"/>
                  </a:ext>
                </a:extLst>
              </p:cNvPr>
              <p:cNvSpPr/>
              <p:nvPr/>
            </p:nvSpPr>
            <p:spPr>
              <a:xfrm>
                <a:off x="4676217" y="3452951"/>
                <a:ext cx="107305" cy="26374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131" name="フリーフォーム 189">
                <a:extLst>
                  <a:ext uri="{FF2B5EF4-FFF2-40B4-BE49-F238E27FC236}">
                    <a16:creationId xmlns:a16="http://schemas.microsoft.com/office/drawing/2014/main" id="{0DF369FE-FA57-4E3A-B90F-C8E669F36E7C}"/>
                  </a:ext>
                </a:extLst>
              </p:cNvPr>
              <p:cNvSpPr/>
              <p:nvPr/>
            </p:nvSpPr>
            <p:spPr>
              <a:xfrm>
                <a:off x="4727652" y="3452951"/>
                <a:ext cx="107305" cy="26374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dirty="0">
                  <a:solidFill>
                    <a:prstClr val="white"/>
                  </a:solidFill>
                  <a:latin typeface="Calibri"/>
                  <a:ea typeface="ＭＳ Ｐゴシック"/>
                </a:endParaRPr>
              </a:p>
            </p:txBody>
          </p:sp>
          <p:sp>
            <p:nvSpPr>
              <p:cNvPr id="132" name="フリーフォーム 189">
                <a:extLst>
                  <a:ext uri="{FF2B5EF4-FFF2-40B4-BE49-F238E27FC236}">
                    <a16:creationId xmlns:a16="http://schemas.microsoft.com/office/drawing/2014/main" id="{31AD32AA-D593-46A5-A0A2-99833C902DA4}"/>
                  </a:ext>
                </a:extLst>
              </p:cNvPr>
              <p:cNvSpPr/>
              <p:nvPr/>
            </p:nvSpPr>
            <p:spPr>
              <a:xfrm>
                <a:off x="5904659" y="3456961"/>
                <a:ext cx="107305" cy="26374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133" name="フリーフォーム 189">
                <a:extLst>
                  <a:ext uri="{FF2B5EF4-FFF2-40B4-BE49-F238E27FC236}">
                    <a16:creationId xmlns:a16="http://schemas.microsoft.com/office/drawing/2014/main" id="{6C3BAFF1-014B-4914-B4C0-63AEACF4E3A0}"/>
                  </a:ext>
                </a:extLst>
              </p:cNvPr>
              <p:cNvSpPr/>
              <p:nvPr/>
            </p:nvSpPr>
            <p:spPr>
              <a:xfrm>
                <a:off x="5952633" y="3456962"/>
                <a:ext cx="107305" cy="26374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134" name="フリーフォーム 189">
                <a:extLst>
                  <a:ext uri="{FF2B5EF4-FFF2-40B4-BE49-F238E27FC236}">
                    <a16:creationId xmlns:a16="http://schemas.microsoft.com/office/drawing/2014/main" id="{5E685206-0698-4D02-A8D8-90CE875CA317}"/>
                  </a:ext>
                </a:extLst>
              </p:cNvPr>
              <p:cNvSpPr/>
              <p:nvPr/>
            </p:nvSpPr>
            <p:spPr>
              <a:xfrm>
                <a:off x="5999465" y="3452557"/>
                <a:ext cx="107305" cy="26374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a:solidFill>
                    <a:prstClr val="white"/>
                  </a:solidFill>
                  <a:latin typeface="Calibri"/>
                  <a:ea typeface="ＭＳ Ｐゴシック"/>
                </a:endParaRPr>
              </a:p>
            </p:txBody>
          </p:sp>
          <p:sp>
            <p:nvSpPr>
              <p:cNvPr id="135" name="フリーフォーム 189">
                <a:extLst>
                  <a:ext uri="{FF2B5EF4-FFF2-40B4-BE49-F238E27FC236}">
                    <a16:creationId xmlns:a16="http://schemas.microsoft.com/office/drawing/2014/main" id="{A03F8FA0-23DE-49E9-91E8-5BB4EB25047B}"/>
                  </a:ext>
                </a:extLst>
              </p:cNvPr>
              <p:cNvSpPr/>
              <p:nvPr/>
            </p:nvSpPr>
            <p:spPr>
              <a:xfrm>
                <a:off x="6050900" y="3452557"/>
                <a:ext cx="107305" cy="26374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4000" kern="0" dirty="0">
                  <a:solidFill>
                    <a:prstClr val="white"/>
                  </a:solidFill>
                  <a:latin typeface="Calibri"/>
                  <a:ea typeface="ＭＳ Ｐゴシック"/>
                </a:endParaRPr>
              </a:p>
            </p:txBody>
          </p:sp>
          <p:sp>
            <p:nvSpPr>
              <p:cNvPr id="136" name="正方形/長方形 135">
                <a:extLst>
                  <a:ext uri="{FF2B5EF4-FFF2-40B4-BE49-F238E27FC236}">
                    <a16:creationId xmlns:a16="http://schemas.microsoft.com/office/drawing/2014/main" id="{F34712DE-6214-428C-893C-F32B3943EA70}"/>
                  </a:ext>
                </a:extLst>
              </p:cNvPr>
              <p:cNvSpPr/>
              <p:nvPr/>
            </p:nvSpPr>
            <p:spPr>
              <a:xfrm>
                <a:off x="3114378" y="3355156"/>
                <a:ext cx="4032448" cy="1057944"/>
              </a:xfrm>
              <a:prstGeom prst="rect">
                <a:avLst/>
              </a:prstGeom>
              <a:solidFill>
                <a:srgbClr val="FFFFFF">
                  <a:alpha val="60000"/>
                </a:srgbClr>
              </a:solidFill>
              <a:ln>
                <a:noFill/>
                <a:headEnd type="none" w="med" len="med"/>
                <a:tailEnd type="triangle" w="med" len="med"/>
              </a:ln>
              <a:effectLst/>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grpSp>
            <p:nvGrpSpPr>
              <p:cNvPr id="142" name="グループ化 141">
                <a:extLst>
                  <a:ext uri="{FF2B5EF4-FFF2-40B4-BE49-F238E27FC236}">
                    <a16:creationId xmlns:a16="http://schemas.microsoft.com/office/drawing/2014/main" id="{9B6D4633-1802-4746-9111-C451040F3FF4}"/>
                  </a:ext>
                </a:extLst>
              </p:cNvPr>
              <p:cNvGrpSpPr/>
              <p:nvPr/>
            </p:nvGrpSpPr>
            <p:grpSpPr>
              <a:xfrm>
                <a:off x="3246030" y="3674951"/>
                <a:ext cx="219818" cy="53177"/>
                <a:chOff x="3228104" y="3671979"/>
                <a:chExt cx="265979" cy="64345"/>
              </a:xfrm>
            </p:grpSpPr>
            <p:sp>
              <p:nvSpPr>
                <p:cNvPr id="138" name="楕円 137">
                  <a:extLst>
                    <a:ext uri="{FF2B5EF4-FFF2-40B4-BE49-F238E27FC236}">
                      <a16:creationId xmlns:a16="http://schemas.microsoft.com/office/drawing/2014/main" id="{A76E6CEF-3AF4-4C52-97DC-6643E1014143}"/>
                    </a:ext>
                  </a:extLst>
                </p:cNvPr>
                <p:cNvSpPr/>
                <p:nvPr/>
              </p:nvSpPr>
              <p:spPr>
                <a:xfrm>
                  <a:off x="3228104" y="3672467"/>
                  <a:ext cx="64828" cy="63857"/>
                </a:xfrm>
                <a:prstGeom prst="ellipse">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sp>
              <p:nvSpPr>
                <p:cNvPr id="139" name="楕円 138">
                  <a:extLst>
                    <a:ext uri="{FF2B5EF4-FFF2-40B4-BE49-F238E27FC236}">
                      <a16:creationId xmlns:a16="http://schemas.microsoft.com/office/drawing/2014/main" id="{34B5A0FB-E3CA-4FBF-88FC-52279C64CB55}"/>
                    </a:ext>
                  </a:extLst>
                </p:cNvPr>
                <p:cNvSpPr/>
                <p:nvPr/>
              </p:nvSpPr>
              <p:spPr>
                <a:xfrm>
                  <a:off x="3295005" y="3672467"/>
                  <a:ext cx="64828" cy="63857"/>
                </a:xfrm>
                <a:prstGeom prst="ellipse">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sp>
              <p:nvSpPr>
                <p:cNvPr id="140" name="楕円 139">
                  <a:extLst>
                    <a:ext uri="{FF2B5EF4-FFF2-40B4-BE49-F238E27FC236}">
                      <a16:creationId xmlns:a16="http://schemas.microsoft.com/office/drawing/2014/main" id="{2D10D671-39DD-4857-A301-3878C0F16A03}"/>
                    </a:ext>
                  </a:extLst>
                </p:cNvPr>
                <p:cNvSpPr/>
                <p:nvPr/>
              </p:nvSpPr>
              <p:spPr>
                <a:xfrm>
                  <a:off x="3362354" y="3671979"/>
                  <a:ext cx="64828" cy="63857"/>
                </a:xfrm>
                <a:prstGeom prst="ellipse">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sp>
              <p:nvSpPr>
                <p:cNvPr id="141" name="楕円 140">
                  <a:extLst>
                    <a:ext uri="{FF2B5EF4-FFF2-40B4-BE49-F238E27FC236}">
                      <a16:creationId xmlns:a16="http://schemas.microsoft.com/office/drawing/2014/main" id="{5B7A7DB5-34A2-4CE9-AC54-090503B1EDE9}"/>
                    </a:ext>
                  </a:extLst>
                </p:cNvPr>
                <p:cNvSpPr/>
                <p:nvPr/>
              </p:nvSpPr>
              <p:spPr>
                <a:xfrm>
                  <a:off x="3429255" y="3672033"/>
                  <a:ext cx="64828" cy="63856"/>
                </a:xfrm>
                <a:prstGeom prst="ellipse">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grpSp>
          <p:grpSp>
            <p:nvGrpSpPr>
              <p:cNvPr id="143" name="グループ化 142">
                <a:extLst>
                  <a:ext uri="{FF2B5EF4-FFF2-40B4-BE49-F238E27FC236}">
                    <a16:creationId xmlns:a16="http://schemas.microsoft.com/office/drawing/2014/main" id="{74DCF6B4-A7D6-4C36-8606-68BFEB3DB808}"/>
                  </a:ext>
                </a:extLst>
              </p:cNvPr>
              <p:cNvGrpSpPr/>
              <p:nvPr/>
            </p:nvGrpSpPr>
            <p:grpSpPr>
              <a:xfrm>
                <a:off x="4543269" y="3683433"/>
                <a:ext cx="219818" cy="53177"/>
                <a:chOff x="3228104" y="3671979"/>
                <a:chExt cx="265979" cy="64345"/>
              </a:xfrm>
            </p:grpSpPr>
            <p:sp>
              <p:nvSpPr>
                <p:cNvPr id="144" name="楕円 143">
                  <a:extLst>
                    <a:ext uri="{FF2B5EF4-FFF2-40B4-BE49-F238E27FC236}">
                      <a16:creationId xmlns:a16="http://schemas.microsoft.com/office/drawing/2014/main" id="{8B7A2C85-06F7-4218-8D41-0380B3FEE97B}"/>
                    </a:ext>
                  </a:extLst>
                </p:cNvPr>
                <p:cNvSpPr/>
                <p:nvPr/>
              </p:nvSpPr>
              <p:spPr>
                <a:xfrm>
                  <a:off x="3228104" y="3672467"/>
                  <a:ext cx="64828" cy="63857"/>
                </a:xfrm>
                <a:prstGeom prst="ellipse">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sp>
              <p:nvSpPr>
                <p:cNvPr id="145" name="楕円 144">
                  <a:extLst>
                    <a:ext uri="{FF2B5EF4-FFF2-40B4-BE49-F238E27FC236}">
                      <a16:creationId xmlns:a16="http://schemas.microsoft.com/office/drawing/2014/main" id="{6FB3E297-D1E1-4CE4-B113-7941711F9044}"/>
                    </a:ext>
                  </a:extLst>
                </p:cNvPr>
                <p:cNvSpPr/>
                <p:nvPr/>
              </p:nvSpPr>
              <p:spPr>
                <a:xfrm>
                  <a:off x="3295005" y="3672467"/>
                  <a:ext cx="64828" cy="63857"/>
                </a:xfrm>
                <a:prstGeom prst="ellipse">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sp>
              <p:nvSpPr>
                <p:cNvPr id="146" name="楕円 145">
                  <a:extLst>
                    <a:ext uri="{FF2B5EF4-FFF2-40B4-BE49-F238E27FC236}">
                      <a16:creationId xmlns:a16="http://schemas.microsoft.com/office/drawing/2014/main" id="{70BEAC15-AF58-496A-987B-BCE0C4D3BEFA}"/>
                    </a:ext>
                  </a:extLst>
                </p:cNvPr>
                <p:cNvSpPr/>
                <p:nvPr/>
              </p:nvSpPr>
              <p:spPr>
                <a:xfrm>
                  <a:off x="3362354" y="3671979"/>
                  <a:ext cx="64828" cy="63857"/>
                </a:xfrm>
                <a:prstGeom prst="ellipse">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sp>
              <p:nvSpPr>
                <p:cNvPr id="147" name="楕円 146">
                  <a:extLst>
                    <a:ext uri="{FF2B5EF4-FFF2-40B4-BE49-F238E27FC236}">
                      <a16:creationId xmlns:a16="http://schemas.microsoft.com/office/drawing/2014/main" id="{F20C693D-4D0A-41D2-ABA6-60ECCE26D2A4}"/>
                    </a:ext>
                  </a:extLst>
                </p:cNvPr>
                <p:cNvSpPr/>
                <p:nvPr/>
              </p:nvSpPr>
              <p:spPr>
                <a:xfrm>
                  <a:off x="3429255" y="3672033"/>
                  <a:ext cx="64828" cy="63856"/>
                </a:xfrm>
                <a:prstGeom prst="ellipse">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grpSp>
          <p:grpSp>
            <p:nvGrpSpPr>
              <p:cNvPr id="148" name="グループ化 147">
                <a:extLst>
                  <a:ext uri="{FF2B5EF4-FFF2-40B4-BE49-F238E27FC236}">
                    <a16:creationId xmlns:a16="http://schemas.microsoft.com/office/drawing/2014/main" id="{0EB093AD-4176-4143-A164-7B95AF4699AD}"/>
                  </a:ext>
                </a:extLst>
              </p:cNvPr>
              <p:cNvGrpSpPr/>
              <p:nvPr/>
            </p:nvGrpSpPr>
            <p:grpSpPr>
              <a:xfrm>
                <a:off x="5871683" y="3692902"/>
                <a:ext cx="219818" cy="53177"/>
                <a:chOff x="3228104" y="3671979"/>
                <a:chExt cx="265979" cy="64345"/>
              </a:xfrm>
            </p:grpSpPr>
            <p:sp>
              <p:nvSpPr>
                <p:cNvPr id="149" name="楕円 148">
                  <a:extLst>
                    <a:ext uri="{FF2B5EF4-FFF2-40B4-BE49-F238E27FC236}">
                      <a16:creationId xmlns:a16="http://schemas.microsoft.com/office/drawing/2014/main" id="{563A9CB4-3B9B-4C51-8C32-53C6162023BF}"/>
                    </a:ext>
                  </a:extLst>
                </p:cNvPr>
                <p:cNvSpPr/>
                <p:nvPr/>
              </p:nvSpPr>
              <p:spPr>
                <a:xfrm>
                  <a:off x="3228104" y="3672467"/>
                  <a:ext cx="64828" cy="63857"/>
                </a:xfrm>
                <a:prstGeom prst="ellipse">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sp>
              <p:nvSpPr>
                <p:cNvPr id="150" name="楕円 149">
                  <a:extLst>
                    <a:ext uri="{FF2B5EF4-FFF2-40B4-BE49-F238E27FC236}">
                      <a16:creationId xmlns:a16="http://schemas.microsoft.com/office/drawing/2014/main" id="{FED2DC15-1E23-42B1-B5C0-68ACF022B1E0}"/>
                    </a:ext>
                  </a:extLst>
                </p:cNvPr>
                <p:cNvSpPr/>
                <p:nvPr/>
              </p:nvSpPr>
              <p:spPr>
                <a:xfrm>
                  <a:off x="3295005" y="3672467"/>
                  <a:ext cx="64828" cy="63857"/>
                </a:xfrm>
                <a:prstGeom prst="ellipse">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sp>
              <p:nvSpPr>
                <p:cNvPr id="151" name="楕円 150">
                  <a:extLst>
                    <a:ext uri="{FF2B5EF4-FFF2-40B4-BE49-F238E27FC236}">
                      <a16:creationId xmlns:a16="http://schemas.microsoft.com/office/drawing/2014/main" id="{D78D13AF-01B4-4D1B-A89A-3C889D4EFAC4}"/>
                    </a:ext>
                  </a:extLst>
                </p:cNvPr>
                <p:cNvSpPr/>
                <p:nvPr/>
              </p:nvSpPr>
              <p:spPr>
                <a:xfrm>
                  <a:off x="3362354" y="3671979"/>
                  <a:ext cx="64828" cy="63857"/>
                </a:xfrm>
                <a:prstGeom prst="ellipse">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sp>
              <p:nvSpPr>
                <p:cNvPr id="152" name="楕円 151">
                  <a:extLst>
                    <a:ext uri="{FF2B5EF4-FFF2-40B4-BE49-F238E27FC236}">
                      <a16:creationId xmlns:a16="http://schemas.microsoft.com/office/drawing/2014/main" id="{E9C24FA7-F91F-4F54-9FD8-DBDE7EFF7312}"/>
                    </a:ext>
                  </a:extLst>
                </p:cNvPr>
                <p:cNvSpPr/>
                <p:nvPr/>
              </p:nvSpPr>
              <p:spPr>
                <a:xfrm>
                  <a:off x="3429255" y="3672033"/>
                  <a:ext cx="64828" cy="63856"/>
                </a:xfrm>
                <a:prstGeom prst="ellipse">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grpSp>
          <p:grpSp>
            <p:nvGrpSpPr>
              <p:cNvPr id="153" name="グループ化 152">
                <a:extLst>
                  <a:ext uri="{FF2B5EF4-FFF2-40B4-BE49-F238E27FC236}">
                    <a16:creationId xmlns:a16="http://schemas.microsoft.com/office/drawing/2014/main" id="{4587DF43-02E8-4F90-A63A-C11F1882810E}"/>
                  </a:ext>
                </a:extLst>
              </p:cNvPr>
              <p:cNvGrpSpPr/>
              <p:nvPr/>
            </p:nvGrpSpPr>
            <p:grpSpPr>
              <a:xfrm>
                <a:off x="3458020" y="3756371"/>
                <a:ext cx="57795" cy="423693"/>
                <a:chOff x="3225252" y="3672467"/>
                <a:chExt cx="69932" cy="512674"/>
              </a:xfrm>
            </p:grpSpPr>
            <p:sp>
              <p:nvSpPr>
                <p:cNvPr id="154" name="楕円 153">
                  <a:extLst>
                    <a:ext uri="{FF2B5EF4-FFF2-40B4-BE49-F238E27FC236}">
                      <a16:creationId xmlns:a16="http://schemas.microsoft.com/office/drawing/2014/main" id="{143854FC-EE4E-4C3F-BE23-79A3CA2F19FE}"/>
                    </a:ext>
                  </a:extLst>
                </p:cNvPr>
                <p:cNvSpPr/>
                <p:nvPr/>
              </p:nvSpPr>
              <p:spPr>
                <a:xfrm>
                  <a:off x="3228104" y="3672467"/>
                  <a:ext cx="64828" cy="63857"/>
                </a:xfrm>
                <a:prstGeom prst="ellipse">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sp>
              <p:nvSpPr>
                <p:cNvPr id="155" name="楕円 154">
                  <a:extLst>
                    <a:ext uri="{FF2B5EF4-FFF2-40B4-BE49-F238E27FC236}">
                      <a16:creationId xmlns:a16="http://schemas.microsoft.com/office/drawing/2014/main" id="{4486E12A-42DD-4C7E-9CEC-7C476F67D039}"/>
                    </a:ext>
                  </a:extLst>
                </p:cNvPr>
                <p:cNvSpPr/>
                <p:nvPr/>
              </p:nvSpPr>
              <p:spPr>
                <a:xfrm>
                  <a:off x="3230356" y="3811392"/>
                  <a:ext cx="64828" cy="63857"/>
                </a:xfrm>
                <a:prstGeom prst="ellipse">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sp>
              <p:nvSpPr>
                <p:cNvPr id="156" name="楕円 155">
                  <a:extLst>
                    <a:ext uri="{FF2B5EF4-FFF2-40B4-BE49-F238E27FC236}">
                      <a16:creationId xmlns:a16="http://schemas.microsoft.com/office/drawing/2014/main" id="{6C4AECF7-8EDC-4CD7-840A-9C5803D42473}"/>
                    </a:ext>
                  </a:extLst>
                </p:cNvPr>
                <p:cNvSpPr/>
                <p:nvPr/>
              </p:nvSpPr>
              <p:spPr>
                <a:xfrm>
                  <a:off x="3228688" y="3963604"/>
                  <a:ext cx="64828" cy="63857"/>
                </a:xfrm>
                <a:prstGeom prst="ellipse">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sp>
              <p:nvSpPr>
                <p:cNvPr id="157" name="楕円 156">
                  <a:extLst>
                    <a:ext uri="{FF2B5EF4-FFF2-40B4-BE49-F238E27FC236}">
                      <a16:creationId xmlns:a16="http://schemas.microsoft.com/office/drawing/2014/main" id="{8F41F1DF-BBCF-4476-8F2B-9786A71DBF0A}"/>
                    </a:ext>
                  </a:extLst>
                </p:cNvPr>
                <p:cNvSpPr/>
                <p:nvPr/>
              </p:nvSpPr>
              <p:spPr>
                <a:xfrm>
                  <a:off x="3225252" y="4121285"/>
                  <a:ext cx="64828" cy="63856"/>
                </a:xfrm>
                <a:prstGeom prst="ellipse">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grpSp>
          <p:grpSp>
            <p:nvGrpSpPr>
              <p:cNvPr id="163" name="グループ化 162">
                <a:extLst>
                  <a:ext uri="{FF2B5EF4-FFF2-40B4-BE49-F238E27FC236}">
                    <a16:creationId xmlns:a16="http://schemas.microsoft.com/office/drawing/2014/main" id="{5EFB989E-D01E-4D75-9C3B-7F33574243E3}"/>
                  </a:ext>
                </a:extLst>
              </p:cNvPr>
              <p:cNvGrpSpPr/>
              <p:nvPr/>
            </p:nvGrpSpPr>
            <p:grpSpPr>
              <a:xfrm>
                <a:off x="4762708" y="3759102"/>
                <a:ext cx="55438" cy="167586"/>
                <a:chOff x="3228104" y="3672467"/>
                <a:chExt cx="67080" cy="202782"/>
              </a:xfrm>
            </p:grpSpPr>
            <p:sp>
              <p:nvSpPr>
                <p:cNvPr id="164" name="楕円 163">
                  <a:extLst>
                    <a:ext uri="{FF2B5EF4-FFF2-40B4-BE49-F238E27FC236}">
                      <a16:creationId xmlns:a16="http://schemas.microsoft.com/office/drawing/2014/main" id="{926D272D-D2BF-405C-A5DA-2FB3AA97E8E6}"/>
                    </a:ext>
                  </a:extLst>
                </p:cNvPr>
                <p:cNvSpPr/>
                <p:nvPr/>
              </p:nvSpPr>
              <p:spPr>
                <a:xfrm>
                  <a:off x="3228104" y="3672467"/>
                  <a:ext cx="64828" cy="63857"/>
                </a:xfrm>
                <a:prstGeom prst="ellipse">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sp>
              <p:nvSpPr>
                <p:cNvPr id="165" name="楕円 164">
                  <a:extLst>
                    <a:ext uri="{FF2B5EF4-FFF2-40B4-BE49-F238E27FC236}">
                      <a16:creationId xmlns:a16="http://schemas.microsoft.com/office/drawing/2014/main" id="{476E29BB-C567-40FF-8B31-69E831789EAC}"/>
                    </a:ext>
                  </a:extLst>
                </p:cNvPr>
                <p:cNvSpPr/>
                <p:nvPr/>
              </p:nvSpPr>
              <p:spPr>
                <a:xfrm>
                  <a:off x="3230356" y="3811392"/>
                  <a:ext cx="64828" cy="63857"/>
                </a:xfrm>
                <a:prstGeom prst="ellipse">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grpSp>
          <p:grpSp>
            <p:nvGrpSpPr>
              <p:cNvPr id="168" name="グループ化 167">
                <a:extLst>
                  <a:ext uri="{FF2B5EF4-FFF2-40B4-BE49-F238E27FC236}">
                    <a16:creationId xmlns:a16="http://schemas.microsoft.com/office/drawing/2014/main" id="{713F3553-7494-4EC4-8482-9D1D187E1941}"/>
                  </a:ext>
                </a:extLst>
              </p:cNvPr>
              <p:cNvGrpSpPr/>
              <p:nvPr/>
            </p:nvGrpSpPr>
            <p:grpSpPr>
              <a:xfrm>
                <a:off x="6086878" y="3754923"/>
                <a:ext cx="54666" cy="430458"/>
                <a:chOff x="3226786" y="3672467"/>
                <a:chExt cx="66146" cy="520862"/>
              </a:xfrm>
            </p:grpSpPr>
            <p:sp>
              <p:nvSpPr>
                <p:cNvPr id="169" name="楕円 168">
                  <a:extLst>
                    <a:ext uri="{FF2B5EF4-FFF2-40B4-BE49-F238E27FC236}">
                      <a16:creationId xmlns:a16="http://schemas.microsoft.com/office/drawing/2014/main" id="{16169D9A-3720-4F42-95AB-9EAB2DBED177}"/>
                    </a:ext>
                  </a:extLst>
                </p:cNvPr>
                <p:cNvSpPr/>
                <p:nvPr/>
              </p:nvSpPr>
              <p:spPr>
                <a:xfrm>
                  <a:off x="3228104" y="3672467"/>
                  <a:ext cx="64828" cy="63857"/>
                </a:xfrm>
                <a:prstGeom prst="ellipse">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sp>
              <p:nvSpPr>
                <p:cNvPr id="170" name="楕円 169">
                  <a:extLst>
                    <a:ext uri="{FF2B5EF4-FFF2-40B4-BE49-F238E27FC236}">
                      <a16:creationId xmlns:a16="http://schemas.microsoft.com/office/drawing/2014/main" id="{FD8D6541-B1B6-4CC7-B5C4-A12778779C63}"/>
                    </a:ext>
                  </a:extLst>
                </p:cNvPr>
                <p:cNvSpPr/>
                <p:nvPr/>
              </p:nvSpPr>
              <p:spPr>
                <a:xfrm>
                  <a:off x="3226786" y="4129472"/>
                  <a:ext cx="64828" cy="63857"/>
                </a:xfrm>
                <a:prstGeom prst="ellipse">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grpSp>
        </p:grpSp>
        <p:sp>
          <p:nvSpPr>
            <p:cNvPr id="175" name="正方形/長方形 174">
              <a:extLst>
                <a:ext uri="{FF2B5EF4-FFF2-40B4-BE49-F238E27FC236}">
                  <a16:creationId xmlns:a16="http://schemas.microsoft.com/office/drawing/2014/main" id="{4517B55F-B5C0-4FDF-BF8D-45BB34E17B60}"/>
                </a:ext>
              </a:extLst>
            </p:cNvPr>
            <p:cNvSpPr/>
            <p:nvPr/>
          </p:nvSpPr>
          <p:spPr>
            <a:xfrm>
              <a:off x="2970362" y="2747337"/>
              <a:ext cx="2709402" cy="415527"/>
            </a:xfrm>
            <a:prstGeom prst="rect">
              <a:avLst/>
            </a:prstGeom>
          </p:spPr>
          <p:txBody>
            <a:bodyPr wrap="square" lIns="137187" tIns="68594" rIns="137187" bIns="68594">
              <a:spAutoFit/>
            </a:bodyPr>
            <a:lstStyle/>
            <a:p>
              <a:r>
                <a:rPr lang="en-US" altLang="ja-JP" b="1" dirty="0">
                  <a:latin typeface="Calibri"/>
                  <a:cs typeface="Consolas" panose="020B0609020204030204" pitchFamily="49" charset="0"/>
                </a:rPr>
                <a:t>Attenuation</a:t>
              </a:r>
              <a:endParaRPr lang="ja-JP" altLang="en-US" dirty="0">
                <a:latin typeface="Calibri"/>
                <a:cs typeface="Consolas" panose="020B0609020204030204" pitchFamily="49" charset="0"/>
              </a:endParaRPr>
            </a:p>
          </p:txBody>
        </p:sp>
        <p:sp>
          <p:nvSpPr>
            <p:cNvPr id="177" name="正方形/長方形 176">
              <a:extLst>
                <a:ext uri="{FF2B5EF4-FFF2-40B4-BE49-F238E27FC236}">
                  <a16:creationId xmlns:a16="http://schemas.microsoft.com/office/drawing/2014/main" id="{5B50EFA5-0A10-4385-A3D1-6AD404EA1247}"/>
                </a:ext>
              </a:extLst>
            </p:cNvPr>
            <p:cNvSpPr/>
            <p:nvPr/>
          </p:nvSpPr>
          <p:spPr>
            <a:xfrm>
              <a:off x="2983941" y="4036054"/>
              <a:ext cx="4177017" cy="569415"/>
            </a:xfrm>
            <a:prstGeom prst="rect">
              <a:avLst/>
            </a:prstGeom>
          </p:spPr>
          <p:txBody>
            <a:bodyPr wrap="square" lIns="137187" tIns="68594" rIns="137187" bIns="68594">
              <a:spAutoFit/>
            </a:bodyPr>
            <a:lstStyle/>
            <a:p>
              <a:r>
                <a:rPr lang="en-US" altLang="ja-JP" sz="1400" dirty="0">
                  <a:latin typeface="Calibri"/>
                  <a:cs typeface="Consolas" panose="020B0609020204030204" pitchFamily="49" charset="0"/>
                </a:rPr>
                <a:t>The knobs allow you to attenuate the volume only for Frame’s audio input and Zone indicated by    </a:t>
              </a:r>
              <a:r>
                <a:rPr lang="en-US" altLang="ja-JP" sz="900" dirty="0">
                  <a:latin typeface="Calibri"/>
                  <a:cs typeface="Consolas" panose="020B0609020204030204" pitchFamily="49" charset="0"/>
                </a:rPr>
                <a:t>:</a:t>
              </a:r>
              <a:r>
                <a:rPr lang="ja-JP" altLang="en-US" sz="900" dirty="0">
                  <a:latin typeface="Calibri"/>
                  <a:cs typeface="Consolas" panose="020B0609020204030204" pitchFamily="49" charset="0"/>
                </a:rPr>
                <a:t> </a:t>
              </a:r>
              <a:r>
                <a:rPr lang="en-US" altLang="ja-JP" sz="900" dirty="0">
                  <a:latin typeface="Calibri"/>
                  <a:cs typeface="Consolas" panose="020B0609020204030204" pitchFamily="49" charset="0"/>
                </a:rPr>
                <a:t>-inf</a:t>
              </a:r>
              <a:r>
                <a:rPr lang="ja-JP" altLang="en-US" sz="900" dirty="0">
                  <a:latin typeface="Calibri"/>
                  <a:cs typeface="Consolas" panose="020B0609020204030204" pitchFamily="49" charset="0"/>
                </a:rPr>
                <a:t> </a:t>
              </a:r>
              <a:r>
                <a:rPr lang="en-US" altLang="ja-JP" sz="900" dirty="0">
                  <a:latin typeface="Calibri"/>
                  <a:cs typeface="Consolas" panose="020B0609020204030204" pitchFamily="49" charset="0"/>
                </a:rPr>
                <a:t>to</a:t>
              </a:r>
              <a:r>
                <a:rPr lang="ja-JP" altLang="en-US" sz="900" dirty="0">
                  <a:latin typeface="Calibri"/>
                  <a:cs typeface="Consolas" panose="020B0609020204030204" pitchFamily="49" charset="0"/>
                </a:rPr>
                <a:t> </a:t>
              </a:r>
              <a:r>
                <a:rPr lang="en-US" altLang="ja-JP" sz="900" dirty="0">
                  <a:latin typeface="Calibri"/>
                  <a:cs typeface="Consolas" panose="020B0609020204030204" pitchFamily="49" charset="0"/>
                </a:rPr>
                <a:t>0dB.</a:t>
              </a:r>
              <a:endParaRPr lang="ja-JP" altLang="en-US" sz="1600" dirty="0">
                <a:latin typeface="Calibri"/>
                <a:cs typeface="Consolas" panose="020B0609020204030204" pitchFamily="49" charset="0"/>
              </a:endParaRPr>
            </a:p>
          </p:txBody>
        </p:sp>
        <p:sp>
          <p:nvSpPr>
            <p:cNvPr id="178" name="楕円 177">
              <a:extLst>
                <a:ext uri="{FF2B5EF4-FFF2-40B4-BE49-F238E27FC236}">
                  <a16:creationId xmlns:a16="http://schemas.microsoft.com/office/drawing/2014/main" id="{2329691C-89D9-4005-8720-146913077AE6}"/>
                </a:ext>
              </a:extLst>
            </p:cNvPr>
            <p:cNvSpPr/>
            <p:nvPr/>
          </p:nvSpPr>
          <p:spPr>
            <a:xfrm>
              <a:off x="6210722" y="4378356"/>
              <a:ext cx="114849" cy="113125"/>
            </a:xfrm>
            <a:prstGeom prst="ellipse">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endParaRPr kumimoji="1" lang="ja-JP" altLang="en-US" sz="1200" dirty="0">
                <a:solidFill>
                  <a:prstClr val="white"/>
                </a:solidFill>
                <a:ea typeface="メイリオ" panose="020B0604030504040204" pitchFamily="50" charset="-128"/>
                <a:cs typeface="メイリオ" panose="020B0604030504040204" pitchFamily="50" charset="-128"/>
              </a:endParaRPr>
            </a:p>
          </p:txBody>
        </p:sp>
        <p:sp>
          <p:nvSpPr>
            <p:cNvPr id="179" name="正方形/長方形 178">
              <a:extLst>
                <a:ext uri="{FF2B5EF4-FFF2-40B4-BE49-F238E27FC236}">
                  <a16:creationId xmlns:a16="http://schemas.microsoft.com/office/drawing/2014/main" id="{724B0E0E-36B9-4DC4-8F60-B251DE7484F9}"/>
                </a:ext>
              </a:extLst>
            </p:cNvPr>
            <p:cNvSpPr/>
            <p:nvPr/>
          </p:nvSpPr>
          <p:spPr>
            <a:xfrm>
              <a:off x="2995687" y="4523005"/>
              <a:ext cx="4521365" cy="1069552"/>
            </a:xfrm>
            <a:prstGeom prst="rect">
              <a:avLst/>
            </a:prstGeom>
          </p:spPr>
          <p:txBody>
            <a:bodyPr wrap="square" lIns="137187" tIns="68594" rIns="137187" bIns="68594">
              <a:spAutoFit/>
            </a:bodyPr>
            <a:lstStyle/>
            <a:p>
              <a:r>
                <a:rPr lang="en-US" altLang="ja-JP" sz="1000" dirty="0">
                  <a:latin typeface="Calibri"/>
                  <a:cs typeface="Consolas" panose="020B0609020204030204" pitchFamily="49" charset="0"/>
                </a:rPr>
                <a:t>Each knob can be assigned one audio input from every Frame or Zone in the system, even if they are located in multiple NWs. </a:t>
              </a:r>
            </a:p>
            <a:p>
              <a:r>
                <a:rPr lang="en-US" altLang="ja-JP" sz="1000" dirty="0">
                  <a:latin typeface="Calibri"/>
                  <a:cs typeface="Consolas" panose="020B0609020204030204" pitchFamily="49" charset="0"/>
                </a:rPr>
                <a:t>However, the following </a:t>
              </a:r>
              <a:r>
                <a:rPr lang="en-US" altLang="ja-JP" sz="1000" dirty="0">
                  <a:solidFill>
                    <a:srgbClr val="C00000"/>
                  </a:solidFill>
                  <a:latin typeface="Calibri"/>
                  <a:cs typeface="Consolas" panose="020B0609020204030204" pitchFamily="49" charset="0"/>
                </a:rPr>
                <a:t>cannot be assigned</a:t>
              </a:r>
              <a:r>
                <a:rPr lang="en-US" altLang="ja-JP" sz="1000" dirty="0">
                  <a:latin typeface="Calibri"/>
                  <a:cs typeface="Consolas" panose="020B0609020204030204" pitchFamily="49" charset="0"/>
                </a:rPr>
                <a:t>.</a:t>
              </a:r>
            </a:p>
            <a:p>
              <a:endParaRPr lang="en-US" altLang="ja-JP" sz="300" dirty="0">
                <a:latin typeface="Calibri"/>
                <a:cs typeface="Consolas" panose="020B0609020204030204" pitchFamily="49" charset="0"/>
              </a:endParaRPr>
            </a:p>
            <a:p>
              <a:pPr indent="180975"/>
              <a:r>
                <a:rPr lang="en-US" altLang="ja-JP" sz="1050" dirty="0">
                  <a:solidFill>
                    <a:srgbClr val="C00000"/>
                  </a:solidFill>
                  <a:latin typeface="Calibri"/>
                  <a:cs typeface="Consolas" panose="020B0609020204030204" pitchFamily="49" charset="0"/>
                </a:rPr>
                <a:t>Frame: RM, EV </a:t>
              </a:r>
              <a:r>
                <a:rPr lang="en-US" altLang="ja-JP" sz="1050" dirty="0">
                  <a:latin typeface="Calibri"/>
                  <a:cs typeface="Consolas" panose="020B0609020204030204" pitchFamily="49" charset="0"/>
                </a:rPr>
                <a:t>and *</a:t>
              </a:r>
              <a:r>
                <a:rPr lang="en-US" altLang="ja-JP" sz="1050" dirty="0">
                  <a:solidFill>
                    <a:srgbClr val="C00000"/>
                  </a:solidFill>
                  <a:latin typeface="Calibri"/>
                  <a:cs typeface="Consolas" panose="020B0609020204030204" pitchFamily="49" charset="0"/>
                </a:rPr>
                <a:t>Individual Zone of VX-3008 and 3016</a:t>
              </a:r>
              <a:r>
                <a:rPr lang="en-US" altLang="ja-JP" sz="1050" dirty="0">
                  <a:latin typeface="Calibri"/>
                  <a:cs typeface="Consolas" panose="020B0609020204030204" pitchFamily="49" charset="0"/>
                </a:rPr>
                <a:t>.</a:t>
              </a:r>
            </a:p>
            <a:p>
              <a:pPr marL="1257300"/>
              <a:r>
                <a:rPr lang="en-US" altLang="ja-JP" sz="800" dirty="0">
                  <a:latin typeface="Calibri"/>
                  <a:cs typeface="Consolas" panose="020B0609020204030204" pitchFamily="49" charset="0"/>
                </a:rPr>
                <a:t>* In configuration software v.5.30 it appears to be assignable, </a:t>
              </a:r>
              <a:br>
                <a:rPr lang="en-US" altLang="ja-JP" sz="800" dirty="0">
                  <a:latin typeface="Calibri"/>
                  <a:cs typeface="Consolas" panose="020B0609020204030204" pitchFamily="49" charset="0"/>
                </a:rPr>
              </a:br>
              <a:r>
                <a:rPr lang="en-US" altLang="ja-JP" sz="800" dirty="0">
                  <a:latin typeface="Calibri"/>
                  <a:cs typeface="Consolas" panose="020B0609020204030204" pitchFamily="49" charset="0"/>
                </a:rPr>
                <a:t>    but all Zones using the same AMP are attenuated.</a:t>
              </a:r>
              <a:endParaRPr lang="ja-JP" altLang="en-US" sz="1050" dirty="0">
                <a:latin typeface="Calibri"/>
                <a:cs typeface="Consolas" panose="020B0609020204030204" pitchFamily="49" charset="0"/>
              </a:endParaRPr>
            </a:p>
          </p:txBody>
        </p:sp>
        <p:sp>
          <p:nvSpPr>
            <p:cNvPr id="180" name="正方形/長方形 179">
              <a:extLst>
                <a:ext uri="{FF2B5EF4-FFF2-40B4-BE49-F238E27FC236}">
                  <a16:creationId xmlns:a16="http://schemas.microsoft.com/office/drawing/2014/main" id="{E4282617-87BF-41D4-8CE5-496B76A6B0D7}"/>
                </a:ext>
              </a:extLst>
            </p:cNvPr>
            <p:cNvSpPr/>
            <p:nvPr/>
          </p:nvSpPr>
          <p:spPr>
            <a:xfrm>
              <a:off x="3174964" y="5279119"/>
              <a:ext cx="1459512" cy="300110"/>
            </a:xfrm>
            <a:prstGeom prst="rect">
              <a:avLst/>
            </a:prstGeom>
          </p:spPr>
          <p:txBody>
            <a:bodyPr wrap="square" lIns="137187" tIns="68594" rIns="137187" bIns="68594">
              <a:spAutoFit/>
            </a:bodyPr>
            <a:lstStyle/>
            <a:p>
              <a:r>
                <a:rPr lang="en-US" altLang="ja-JP" sz="1050" dirty="0">
                  <a:solidFill>
                    <a:srgbClr val="C00000"/>
                  </a:solidFill>
                  <a:latin typeface="Calibri"/>
                  <a:cs typeface="Consolas" panose="020B0609020204030204" pitchFamily="49" charset="0"/>
                </a:rPr>
                <a:t>PM</a:t>
              </a:r>
              <a:r>
                <a:rPr lang="en-US" altLang="ja-JP" sz="1050" dirty="0">
                  <a:latin typeface="Calibri"/>
                  <a:cs typeface="Consolas" panose="020B0609020204030204" pitchFamily="49" charset="0"/>
                </a:rPr>
                <a:t>: Audio input</a:t>
              </a:r>
              <a:endParaRPr lang="ja-JP" altLang="en-US" sz="1050" dirty="0">
                <a:latin typeface="Calibri"/>
                <a:cs typeface="Consolas" panose="020B0609020204030204" pitchFamily="49" charset="0"/>
              </a:endParaRPr>
            </a:p>
          </p:txBody>
        </p:sp>
        <p:sp>
          <p:nvSpPr>
            <p:cNvPr id="182" name="正方形/長方形 181">
              <a:extLst>
                <a:ext uri="{FF2B5EF4-FFF2-40B4-BE49-F238E27FC236}">
                  <a16:creationId xmlns:a16="http://schemas.microsoft.com/office/drawing/2014/main" id="{7FA920AC-D19E-45E2-87B1-452A999970F1}"/>
                </a:ext>
              </a:extLst>
            </p:cNvPr>
            <p:cNvSpPr/>
            <p:nvPr/>
          </p:nvSpPr>
          <p:spPr>
            <a:xfrm>
              <a:off x="2983941" y="5555649"/>
              <a:ext cx="4568554" cy="446304"/>
            </a:xfrm>
            <a:prstGeom prst="rect">
              <a:avLst/>
            </a:prstGeom>
          </p:spPr>
          <p:txBody>
            <a:bodyPr wrap="square" lIns="137187" tIns="68594" rIns="137187" bIns="68594">
              <a:spAutoFit/>
            </a:bodyPr>
            <a:lstStyle/>
            <a:p>
              <a:r>
                <a:rPr lang="en-US" altLang="ja-JP" sz="1000" dirty="0">
                  <a:latin typeface="Calibri"/>
                  <a:cs typeface="Consolas" panose="020B0609020204030204" pitchFamily="49" charset="0"/>
                </a:rPr>
                <a:t>If multiple knobs are assigned to the same Zone, the total value will be attenuated. Also, the sum of the knob value and the software setting value will be attenuated.</a:t>
              </a:r>
              <a:endParaRPr lang="ja-JP" altLang="en-US" sz="1050" dirty="0">
                <a:latin typeface="Calibri"/>
                <a:cs typeface="Consolas" panose="020B0609020204030204" pitchFamily="49" charset="0"/>
              </a:endParaRPr>
            </a:p>
          </p:txBody>
        </p:sp>
      </p:grpSp>
      <p:grpSp>
        <p:nvGrpSpPr>
          <p:cNvPr id="183" name="グループ化 182">
            <a:extLst>
              <a:ext uri="{FF2B5EF4-FFF2-40B4-BE49-F238E27FC236}">
                <a16:creationId xmlns:a16="http://schemas.microsoft.com/office/drawing/2014/main" id="{A2AAB440-0940-48ED-B0D0-69C5651086DB}"/>
              </a:ext>
            </a:extLst>
          </p:cNvPr>
          <p:cNvGrpSpPr/>
          <p:nvPr/>
        </p:nvGrpSpPr>
        <p:grpSpPr>
          <a:xfrm rot="544062">
            <a:off x="7648888" y="911146"/>
            <a:ext cx="594864" cy="564816"/>
            <a:chOff x="2748784" y="956212"/>
            <a:chExt cx="2425139" cy="2301962"/>
          </a:xfrm>
          <a:effectLst>
            <a:outerShdw blurRad="38100" dist="38100" dir="8100000" algn="tr" rotWithShape="0">
              <a:prstClr val="black">
                <a:alpha val="40000"/>
              </a:prstClr>
            </a:outerShdw>
          </a:effectLst>
        </p:grpSpPr>
        <p:grpSp>
          <p:nvGrpSpPr>
            <p:cNvPr id="184" name="グループ化 183">
              <a:extLst>
                <a:ext uri="{FF2B5EF4-FFF2-40B4-BE49-F238E27FC236}">
                  <a16:creationId xmlns:a16="http://schemas.microsoft.com/office/drawing/2014/main" id="{8EF38DF1-64F6-4ACA-A8FF-9D20F5484AB0}"/>
                </a:ext>
              </a:extLst>
            </p:cNvPr>
            <p:cNvGrpSpPr/>
            <p:nvPr/>
          </p:nvGrpSpPr>
          <p:grpSpPr>
            <a:xfrm>
              <a:off x="2991168" y="1221263"/>
              <a:ext cx="1944215" cy="1771248"/>
              <a:chOff x="2991168" y="1221263"/>
              <a:chExt cx="1944215" cy="1771248"/>
            </a:xfrm>
          </p:grpSpPr>
          <p:sp>
            <p:nvSpPr>
              <p:cNvPr id="186" name="円/楕円 56">
                <a:extLst>
                  <a:ext uri="{FF2B5EF4-FFF2-40B4-BE49-F238E27FC236}">
                    <a16:creationId xmlns:a16="http://schemas.microsoft.com/office/drawing/2014/main" id="{67A3F7F8-3BB5-45D2-96D5-B08B9B319AEA}"/>
                  </a:ext>
                </a:extLst>
              </p:cNvPr>
              <p:cNvSpPr/>
              <p:nvPr/>
            </p:nvSpPr>
            <p:spPr>
              <a:xfrm>
                <a:off x="2991168" y="1221263"/>
                <a:ext cx="1944215" cy="1771248"/>
              </a:xfrm>
              <a:prstGeom prst="ellipse">
                <a:avLst/>
              </a:prstGeom>
              <a:solidFill>
                <a:schemeClr val="accent6">
                  <a:lumMod val="75000"/>
                </a:schemeClr>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187" name="角丸四角形 57">
                <a:extLst>
                  <a:ext uri="{FF2B5EF4-FFF2-40B4-BE49-F238E27FC236}">
                    <a16:creationId xmlns:a16="http://schemas.microsoft.com/office/drawing/2014/main" id="{6A281E8D-BFF9-4E68-8B8C-102BE526C502}"/>
                  </a:ext>
                </a:extLst>
              </p:cNvPr>
              <p:cNvSpPr/>
              <p:nvPr/>
            </p:nvSpPr>
            <p:spPr>
              <a:xfrm>
                <a:off x="3111526" y="1646029"/>
                <a:ext cx="1677970" cy="786535"/>
              </a:xfrm>
              <a:prstGeom prst="roundRect">
                <a:avLst/>
              </a:prstGeom>
              <a:solidFill>
                <a:schemeClr val="accent6">
                  <a:lumMod val="75000"/>
                </a:schemeClr>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v.5.1</a:t>
                </a:r>
                <a:endParaRPr kumimoji="0" lang="ja-JP" altLang="en-US" sz="1400" b="1" kern="0" dirty="0">
                  <a:solidFill>
                    <a:prstClr val="white"/>
                  </a:solidFill>
                  <a:latin typeface="Calibri"/>
                  <a:ea typeface="Meiryo UI"/>
                </a:endParaRPr>
              </a:p>
            </p:txBody>
          </p:sp>
        </p:grpSp>
        <p:pic>
          <p:nvPicPr>
            <p:cNvPr id="185" name="Picture 2" descr="C:\Users\toa27839.TOA\AppData\Local\Temp\notesEA312D\Bubble_material_noshadow-01.png">
              <a:extLst>
                <a:ext uri="{FF2B5EF4-FFF2-40B4-BE49-F238E27FC236}">
                  <a16:creationId xmlns:a16="http://schemas.microsoft.com/office/drawing/2014/main" id="{B751FAB4-55AE-482E-9C94-ACAF26B1A002}"/>
                </a:ext>
              </a:extLst>
            </p:cNvPr>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2748784" y="956212"/>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188" name="円/楕円 96">
            <a:extLst>
              <a:ext uri="{FF2B5EF4-FFF2-40B4-BE49-F238E27FC236}">
                <a16:creationId xmlns:a16="http://schemas.microsoft.com/office/drawing/2014/main" id="{378F356B-DC0C-4C8E-B4BA-398DF6E590B8}"/>
              </a:ext>
            </a:extLst>
          </p:cNvPr>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89" name="円/楕円 97">
            <a:extLst>
              <a:ext uri="{FF2B5EF4-FFF2-40B4-BE49-F238E27FC236}">
                <a16:creationId xmlns:a16="http://schemas.microsoft.com/office/drawing/2014/main" id="{12D1E92E-3988-4166-9E4B-8F0A407BCAFE}"/>
              </a:ext>
            </a:extLst>
          </p:cNvPr>
          <p:cNvSpPr/>
          <p:nvPr/>
        </p:nvSpPr>
        <p:spPr>
          <a:xfrm>
            <a:off x="1153594" y="493116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11058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 name="グループ化 158"/>
          <p:cNvGrpSpPr/>
          <p:nvPr/>
        </p:nvGrpSpPr>
        <p:grpSpPr>
          <a:xfrm>
            <a:off x="1612190" y="288183"/>
            <a:ext cx="2053631" cy="1949899"/>
            <a:chOff x="2632733" y="840807"/>
            <a:chExt cx="2667654" cy="2532159"/>
          </a:xfrm>
        </p:grpSpPr>
        <p:grpSp>
          <p:nvGrpSpPr>
            <p:cNvPr id="160" name="グループ化 159"/>
            <p:cNvGrpSpPr/>
            <p:nvPr/>
          </p:nvGrpSpPr>
          <p:grpSpPr>
            <a:xfrm>
              <a:off x="2951391" y="1221263"/>
              <a:ext cx="2030342" cy="1771248"/>
              <a:chOff x="2951391" y="1221263"/>
              <a:chExt cx="2030342" cy="1771248"/>
            </a:xfrm>
          </p:grpSpPr>
          <p:sp>
            <p:nvSpPr>
              <p:cNvPr id="173" name="円/楕円 172"/>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a:solidFill>
                    <a:prstClr val="white"/>
                  </a:solidFill>
                  <a:latin typeface="Meiryo UI"/>
                  <a:ea typeface="Meiryo UI"/>
                </a:endParaRPr>
              </a:p>
            </p:txBody>
          </p:sp>
          <p:sp>
            <p:nvSpPr>
              <p:cNvPr id="174" name="角丸四角形 173"/>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DS</a:t>
                </a:r>
                <a:endParaRPr kumimoji="0" lang="ja-JP" altLang="en-US" sz="3000" b="1" kern="0" dirty="0">
                  <a:solidFill>
                    <a:prstClr val="white"/>
                  </a:solidFill>
                  <a:latin typeface="Calibri"/>
                  <a:ea typeface="Meiryo UI"/>
                </a:endParaRPr>
              </a:p>
            </p:txBody>
          </p:sp>
        </p:grpSp>
        <p:pic>
          <p:nvPicPr>
            <p:cNvPr id="172"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pic>
        <p:nvPicPr>
          <p:cNvPr id="89" name="Picture 5"/>
          <p:cNvPicPr>
            <a:picLocks noChangeAspect="1" noChangeArrowheads="1"/>
          </p:cNvPicPr>
          <p:nvPr/>
        </p:nvPicPr>
        <p:blipFill>
          <a:blip r:embed="rId4"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 name="Picture 2"/>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07395" y="1798832"/>
            <a:ext cx="1038158" cy="38606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056" name="正方形/長方形 2055"/>
          <p:cNvSpPr/>
          <p:nvPr/>
        </p:nvSpPr>
        <p:spPr>
          <a:xfrm>
            <a:off x="6633477" y="3102469"/>
            <a:ext cx="2319737" cy="756395"/>
          </a:xfrm>
          <a:prstGeom prst="rect">
            <a:avLst/>
          </a:prstGeom>
          <a:solidFill>
            <a:srgbClr val="CCCC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78" name="正方形/長方形 77"/>
          <p:cNvSpPr/>
          <p:nvPr/>
        </p:nvSpPr>
        <p:spPr>
          <a:xfrm>
            <a:off x="5575637" y="4390565"/>
            <a:ext cx="3377578" cy="1182351"/>
          </a:xfrm>
          <a:prstGeom prst="rect">
            <a:avLst/>
          </a:prstGeom>
          <a:solidFill>
            <a:schemeClr val="tx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81" name="フリーフォーム 80"/>
          <p:cNvSpPr/>
          <p:nvPr/>
        </p:nvSpPr>
        <p:spPr>
          <a:xfrm>
            <a:off x="5994598" y="5142672"/>
            <a:ext cx="887335" cy="610870"/>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86" name="フリーフォーム 85"/>
          <p:cNvSpPr/>
          <p:nvPr/>
        </p:nvSpPr>
        <p:spPr>
          <a:xfrm>
            <a:off x="6210647" y="5446207"/>
            <a:ext cx="671286" cy="307335"/>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94" name="円/楕円 93"/>
          <p:cNvSpPr/>
          <p:nvPr/>
        </p:nvSpPr>
        <p:spPr>
          <a:xfrm>
            <a:off x="7999193" y="5372215"/>
            <a:ext cx="139867" cy="142551"/>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96" name="フリーフォーム 95"/>
          <p:cNvSpPr/>
          <p:nvPr/>
        </p:nvSpPr>
        <p:spPr>
          <a:xfrm>
            <a:off x="7932151" y="5209241"/>
            <a:ext cx="357568" cy="84542"/>
          </a:xfrm>
          <a:custGeom>
            <a:avLst/>
            <a:gdLst>
              <a:gd name="connsiteX0" fmla="*/ 238351 w 238351"/>
              <a:gd name="connsiteY0" fmla="*/ 56338 h 56338"/>
              <a:gd name="connsiteX1" fmla="*/ 0 w 238351"/>
              <a:gd name="connsiteY1" fmla="*/ 0 h 56338"/>
            </a:gdLst>
            <a:ahLst/>
            <a:cxnLst>
              <a:cxn ang="0">
                <a:pos x="connsiteX0" y="connsiteY0"/>
              </a:cxn>
              <a:cxn ang="0">
                <a:pos x="connsiteX1" y="connsiteY1"/>
              </a:cxn>
            </a:cxnLst>
            <a:rect l="l" t="t" r="r" b="b"/>
            <a:pathLst>
              <a:path w="238351" h="56338">
                <a:moveTo>
                  <a:pt x="238351" y="56338"/>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2061" name="フリーフォーム 2060"/>
          <p:cNvSpPr/>
          <p:nvPr/>
        </p:nvSpPr>
        <p:spPr>
          <a:xfrm>
            <a:off x="6857563" y="5140350"/>
            <a:ext cx="1128132" cy="153711"/>
          </a:xfrm>
          <a:custGeom>
            <a:avLst/>
            <a:gdLst>
              <a:gd name="connsiteX0" fmla="*/ 576375 w 576375"/>
              <a:gd name="connsiteY0" fmla="*/ 0 h 112675"/>
              <a:gd name="connsiteX1" fmla="*/ 268686 w 576375"/>
              <a:gd name="connsiteY1" fmla="*/ 0 h 112675"/>
              <a:gd name="connsiteX2" fmla="*/ 268686 w 576375"/>
              <a:gd name="connsiteY2" fmla="*/ 112675 h 112675"/>
              <a:gd name="connsiteX3" fmla="*/ 0 w 576375"/>
              <a:gd name="connsiteY3" fmla="*/ 112675 h 112675"/>
            </a:gdLst>
            <a:ahLst/>
            <a:cxnLst>
              <a:cxn ang="0">
                <a:pos x="connsiteX0" y="connsiteY0"/>
              </a:cxn>
              <a:cxn ang="0">
                <a:pos x="connsiteX1" y="connsiteY1"/>
              </a:cxn>
              <a:cxn ang="0">
                <a:pos x="connsiteX2" y="connsiteY2"/>
              </a:cxn>
              <a:cxn ang="0">
                <a:pos x="connsiteX3" y="connsiteY3"/>
              </a:cxn>
            </a:cxnLst>
            <a:rect l="l" t="t" r="r" b="b"/>
            <a:pathLst>
              <a:path w="576375" h="112675">
                <a:moveTo>
                  <a:pt x="576375" y="0"/>
                </a:moveTo>
                <a:lnTo>
                  <a:pt x="268686" y="0"/>
                </a:lnTo>
                <a:lnTo>
                  <a:pt x="268686" y="112675"/>
                </a:lnTo>
                <a:lnTo>
                  <a:pt x="0" y="112675"/>
                </a:lnTo>
              </a:path>
            </a:pathLst>
          </a:custGeom>
          <a:noFill/>
          <a:ln>
            <a:solidFill>
              <a:srgbClr val="FFC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93" name="円/楕円 92"/>
          <p:cNvSpPr/>
          <p:nvPr/>
        </p:nvSpPr>
        <p:spPr>
          <a:xfrm>
            <a:off x="7990689" y="5073501"/>
            <a:ext cx="139867" cy="142551"/>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77" name="角丸四角形 76"/>
          <p:cNvSpPr/>
          <p:nvPr/>
        </p:nvSpPr>
        <p:spPr>
          <a:xfrm>
            <a:off x="8355120" y="2970659"/>
            <a:ext cx="574116" cy="533930"/>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chemeClr val="bg1"/>
                </a:solidFill>
              </a:rPr>
              <a:t>AMP</a:t>
            </a:r>
            <a:endParaRPr lang="ja-JP" altLang="en-US" sz="1700" b="1" dirty="0">
              <a:solidFill>
                <a:schemeClr val="bg1"/>
              </a:solidFill>
            </a:endParaRPr>
          </a:p>
        </p:txBody>
      </p:sp>
      <p:sp>
        <p:nvSpPr>
          <p:cNvPr id="80" name="角丸四角形 79"/>
          <p:cNvSpPr/>
          <p:nvPr/>
        </p:nvSpPr>
        <p:spPr>
          <a:xfrm>
            <a:off x="6817065" y="5749731"/>
            <a:ext cx="1115085" cy="423354"/>
          </a:xfrm>
          <a:prstGeom prst="roundRect">
            <a:avLst>
              <a:gd name="adj" fmla="val 13354"/>
            </a:avLst>
          </a:prstGeom>
          <a:solidFill>
            <a:srgbClr val="C00000">
              <a:alpha val="50000"/>
            </a:srgbClr>
          </a:solidFill>
          <a:ln w="19050">
            <a:solidFill>
              <a:srgbClr val="C0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chemeClr val="bg1"/>
                </a:solidFill>
              </a:rPr>
              <a:t>Battery</a:t>
            </a:r>
            <a:endParaRPr lang="ja-JP" altLang="en-US" sz="1700" b="1" dirty="0">
              <a:solidFill>
                <a:schemeClr val="bg1"/>
              </a:solidFill>
            </a:endParaRPr>
          </a:p>
        </p:txBody>
      </p:sp>
      <p:sp>
        <p:nvSpPr>
          <p:cNvPr id="2060" name="フリーフォーム 2059"/>
          <p:cNvSpPr/>
          <p:nvPr/>
        </p:nvSpPr>
        <p:spPr>
          <a:xfrm>
            <a:off x="7778043" y="5444819"/>
            <a:ext cx="221042" cy="302029"/>
          </a:xfrm>
          <a:custGeom>
            <a:avLst/>
            <a:gdLst>
              <a:gd name="connsiteX0" fmla="*/ 147344 w 147344"/>
              <a:gd name="connsiteY0" fmla="*/ 0 h 459367"/>
              <a:gd name="connsiteX1" fmla="*/ 0 w 147344"/>
              <a:gd name="connsiteY1" fmla="*/ 0 h 459367"/>
              <a:gd name="connsiteX2" fmla="*/ 0 w 147344"/>
              <a:gd name="connsiteY2" fmla="*/ 459367 h 459367"/>
            </a:gdLst>
            <a:ahLst/>
            <a:cxnLst>
              <a:cxn ang="0">
                <a:pos x="connsiteX0" y="connsiteY0"/>
              </a:cxn>
              <a:cxn ang="0">
                <a:pos x="connsiteX1" y="connsiteY1"/>
              </a:cxn>
              <a:cxn ang="0">
                <a:pos x="connsiteX2" y="connsiteY2"/>
              </a:cxn>
            </a:cxnLst>
            <a:rect l="l" t="t" r="r" b="b"/>
            <a:pathLst>
              <a:path w="147344" h="459367">
                <a:moveTo>
                  <a:pt x="147344" y="0"/>
                </a:moveTo>
                <a:lnTo>
                  <a:pt x="0" y="0"/>
                </a:lnTo>
                <a:lnTo>
                  <a:pt x="0" y="459367"/>
                </a:lnTo>
              </a:path>
            </a:pathLst>
          </a:custGeom>
          <a:noFill/>
          <a:ln>
            <a:solidFill>
              <a:srgbClr val="C00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99" name="角丸四角形 98"/>
          <p:cNvSpPr/>
          <p:nvPr/>
        </p:nvSpPr>
        <p:spPr>
          <a:xfrm>
            <a:off x="7780622" y="2968592"/>
            <a:ext cx="574116" cy="533930"/>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chemeClr val="bg1"/>
                </a:solidFill>
              </a:rPr>
              <a:t>AMP</a:t>
            </a:r>
            <a:endParaRPr lang="ja-JP" altLang="en-US" sz="1700" b="1" dirty="0">
              <a:solidFill>
                <a:schemeClr val="bg1"/>
              </a:solidFill>
            </a:endParaRPr>
          </a:p>
        </p:txBody>
      </p:sp>
      <p:sp>
        <p:nvSpPr>
          <p:cNvPr id="101" name="角丸四角形 100"/>
          <p:cNvSpPr/>
          <p:nvPr/>
        </p:nvSpPr>
        <p:spPr>
          <a:xfrm>
            <a:off x="7212810" y="2975872"/>
            <a:ext cx="574116" cy="533930"/>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chemeClr val="bg1"/>
                </a:solidFill>
              </a:rPr>
              <a:t>AMP</a:t>
            </a:r>
            <a:endParaRPr lang="ja-JP" altLang="en-US" sz="1700" b="1" dirty="0">
              <a:solidFill>
                <a:schemeClr val="bg1"/>
              </a:solidFill>
            </a:endParaRPr>
          </a:p>
        </p:txBody>
      </p:sp>
      <p:sp>
        <p:nvSpPr>
          <p:cNvPr id="103" name="角丸四角形 102"/>
          <p:cNvSpPr/>
          <p:nvPr/>
        </p:nvSpPr>
        <p:spPr>
          <a:xfrm>
            <a:off x="6638693" y="2984058"/>
            <a:ext cx="574116" cy="533930"/>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chemeClr val="bg1"/>
                </a:solidFill>
              </a:rPr>
              <a:t>AMP</a:t>
            </a:r>
            <a:endParaRPr lang="ja-JP" altLang="en-US" sz="1700" b="1" dirty="0">
              <a:solidFill>
                <a:schemeClr val="bg1"/>
              </a:solidFill>
            </a:endParaRPr>
          </a:p>
        </p:txBody>
      </p:sp>
      <p:sp>
        <p:nvSpPr>
          <p:cNvPr id="105" name="フリーフォーム 104"/>
          <p:cNvSpPr/>
          <p:nvPr/>
        </p:nvSpPr>
        <p:spPr>
          <a:xfrm>
            <a:off x="7908924" y="3517987"/>
            <a:ext cx="153541" cy="98921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2065" name="フリーフォーム 2064"/>
          <p:cNvSpPr/>
          <p:nvPr/>
        </p:nvSpPr>
        <p:spPr>
          <a:xfrm>
            <a:off x="8924020" y="3713618"/>
            <a:ext cx="203289" cy="1460986"/>
          </a:xfrm>
          <a:custGeom>
            <a:avLst/>
            <a:gdLst>
              <a:gd name="connsiteX0" fmla="*/ 18535 w 160638"/>
              <a:gd name="connsiteY0" fmla="*/ 982362 h 982362"/>
              <a:gd name="connsiteX1" fmla="*/ 160638 w 160638"/>
              <a:gd name="connsiteY1" fmla="*/ 982362 h 982362"/>
              <a:gd name="connsiteX2" fmla="*/ 160638 w 160638"/>
              <a:gd name="connsiteY2" fmla="*/ 0 h 982362"/>
              <a:gd name="connsiteX3" fmla="*/ 0 w 160638"/>
              <a:gd name="connsiteY3" fmla="*/ 0 h 982362"/>
            </a:gdLst>
            <a:ahLst/>
            <a:cxnLst>
              <a:cxn ang="0">
                <a:pos x="connsiteX0" y="connsiteY0"/>
              </a:cxn>
              <a:cxn ang="0">
                <a:pos x="connsiteX1" y="connsiteY1"/>
              </a:cxn>
              <a:cxn ang="0">
                <a:pos x="connsiteX2" y="connsiteY2"/>
              </a:cxn>
              <a:cxn ang="0">
                <a:pos x="connsiteX3" y="connsiteY3"/>
              </a:cxn>
            </a:cxnLst>
            <a:rect l="l" t="t" r="r" b="b"/>
            <a:pathLst>
              <a:path w="160638" h="982362">
                <a:moveTo>
                  <a:pt x="18535" y="982362"/>
                </a:moveTo>
                <a:lnTo>
                  <a:pt x="160638" y="982362"/>
                </a:lnTo>
                <a:lnTo>
                  <a:pt x="160638" y="0"/>
                </a:lnTo>
                <a:lnTo>
                  <a:pt x="0" y="0"/>
                </a:lnTo>
              </a:path>
            </a:pathLst>
          </a:custGeom>
          <a:noFill/>
          <a:ln w="38100">
            <a:solidFill>
              <a:schemeClr val="accent6">
                <a:lumMod val="75000"/>
              </a:schemeClr>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2066" name="フリーフォーム 2065"/>
          <p:cNvSpPr/>
          <p:nvPr/>
        </p:nvSpPr>
        <p:spPr>
          <a:xfrm>
            <a:off x="6302676" y="4705655"/>
            <a:ext cx="2284511" cy="574826"/>
          </a:xfrm>
          <a:custGeom>
            <a:avLst/>
            <a:gdLst>
              <a:gd name="connsiteX0" fmla="*/ 1544595 w 1649627"/>
              <a:gd name="connsiteY0" fmla="*/ 383060 h 383060"/>
              <a:gd name="connsiteX1" fmla="*/ 1649627 w 1649627"/>
              <a:gd name="connsiteY1" fmla="*/ 383060 h 383060"/>
              <a:gd name="connsiteX2" fmla="*/ 1649627 w 1649627"/>
              <a:gd name="connsiteY2" fmla="*/ 148281 h 383060"/>
              <a:gd name="connsiteX3" fmla="*/ 0 w 1649627"/>
              <a:gd name="connsiteY3" fmla="*/ 148281 h 383060"/>
              <a:gd name="connsiteX4" fmla="*/ 0 w 1649627"/>
              <a:gd name="connsiteY4" fmla="*/ 0 h 383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9627" h="383060">
                <a:moveTo>
                  <a:pt x="1544595" y="383060"/>
                </a:moveTo>
                <a:lnTo>
                  <a:pt x="1649627" y="383060"/>
                </a:lnTo>
                <a:lnTo>
                  <a:pt x="1649627" y="148281"/>
                </a:lnTo>
                <a:lnTo>
                  <a:pt x="0" y="148281"/>
                </a:lnTo>
                <a:lnTo>
                  <a:pt x="0"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2067" name="フリーフォーム 2066"/>
          <p:cNvSpPr/>
          <p:nvPr/>
        </p:nvSpPr>
        <p:spPr>
          <a:xfrm>
            <a:off x="7753698" y="4708925"/>
            <a:ext cx="78305" cy="209972"/>
          </a:xfrm>
          <a:custGeom>
            <a:avLst/>
            <a:gdLst>
              <a:gd name="connsiteX0" fmla="*/ 0 w 0"/>
              <a:gd name="connsiteY0" fmla="*/ 123568 h 123568"/>
              <a:gd name="connsiteX1" fmla="*/ 0 w 0"/>
              <a:gd name="connsiteY1" fmla="*/ 0 h 123568"/>
            </a:gdLst>
            <a:ahLst/>
            <a:cxnLst>
              <a:cxn ang="0">
                <a:pos x="connsiteX0" y="connsiteY0"/>
              </a:cxn>
              <a:cxn ang="0">
                <a:pos x="connsiteX1" y="connsiteY1"/>
              </a:cxn>
            </a:cxnLst>
            <a:rect l="l" t="t" r="r" b="b"/>
            <a:pathLst>
              <a:path h="123568">
                <a:moveTo>
                  <a:pt x="0" y="123568"/>
                </a:moveTo>
                <a:lnTo>
                  <a:pt x="0"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95" name="円/楕円 94"/>
          <p:cNvSpPr/>
          <p:nvPr/>
        </p:nvSpPr>
        <p:spPr>
          <a:xfrm>
            <a:off x="8291251" y="5222992"/>
            <a:ext cx="139867" cy="142551"/>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162" name="フリーフォーム 161"/>
          <p:cNvSpPr/>
          <p:nvPr/>
        </p:nvSpPr>
        <p:spPr>
          <a:xfrm>
            <a:off x="7344275" y="3521590"/>
            <a:ext cx="153541" cy="98921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2068" name="フリーフォーム 2067"/>
          <p:cNvSpPr/>
          <p:nvPr/>
        </p:nvSpPr>
        <p:spPr>
          <a:xfrm>
            <a:off x="8334869" y="3536898"/>
            <a:ext cx="302518" cy="959993"/>
          </a:xfrm>
          <a:custGeom>
            <a:avLst/>
            <a:gdLst>
              <a:gd name="connsiteX0" fmla="*/ 0 w 201655"/>
              <a:gd name="connsiteY0" fmla="*/ 639732 h 639732"/>
              <a:gd name="connsiteX1" fmla="*/ 0 w 201655"/>
              <a:gd name="connsiteY1" fmla="*/ 410263 h 639732"/>
              <a:gd name="connsiteX2" fmla="*/ 201655 w 201655"/>
              <a:gd name="connsiteY2" fmla="*/ 410263 h 639732"/>
              <a:gd name="connsiteX3" fmla="*/ 201655 w 201655"/>
              <a:gd name="connsiteY3" fmla="*/ 0 h 639732"/>
            </a:gdLst>
            <a:ahLst/>
            <a:cxnLst>
              <a:cxn ang="0">
                <a:pos x="connsiteX0" y="connsiteY0"/>
              </a:cxn>
              <a:cxn ang="0">
                <a:pos x="connsiteX1" y="connsiteY1"/>
              </a:cxn>
              <a:cxn ang="0">
                <a:pos x="connsiteX2" y="connsiteY2"/>
              </a:cxn>
              <a:cxn ang="0">
                <a:pos x="connsiteX3" y="connsiteY3"/>
              </a:cxn>
            </a:cxnLst>
            <a:rect l="l" t="t" r="r" b="b"/>
            <a:pathLst>
              <a:path w="201655" h="639732">
                <a:moveTo>
                  <a:pt x="0" y="639732"/>
                </a:moveTo>
                <a:lnTo>
                  <a:pt x="0" y="410263"/>
                </a:lnTo>
                <a:lnTo>
                  <a:pt x="201655" y="410263"/>
                </a:lnTo>
                <a:lnTo>
                  <a:pt x="201655"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164" name="フリーフォーム 163"/>
          <p:cNvSpPr/>
          <p:nvPr/>
        </p:nvSpPr>
        <p:spPr>
          <a:xfrm flipH="1">
            <a:off x="6920535" y="3521590"/>
            <a:ext cx="343891" cy="959993"/>
          </a:xfrm>
          <a:custGeom>
            <a:avLst/>
            <a:gdLst>
              <a:gd name="connsiteX0" fmla="*/ 0 w 201655"/>
              <a:gd name="connsiteY0" fmla="*/ 639732 h 639732"/>
              <a:gd name="connsiteX1" fmla="*/ 0 w 201655"/>
              <a:gd name="connsiteY1" fmla="*/ 410263 h 639732"/>
              <a:gd name="connsiteX2" fmla="*/ 201655 w 201655"/>
              <a:gd name="connsiteY2" fmla="*/ 410263 h 639732"/>
              <a:gd name="connsiteX3" fmla="*/ 201655 w 201655"/>
              <a:gd name="connsiteY3" fmla="*/ 0 h 639732"/>
            </a:gdLst>
            <a:ahLst/>
            <a:cxnLst>
              <a:cxn ang="0">
                <a:pos x="connsiteX0" y="connsiteY0"/>
              </a:cxn>
              <a:cxn ang="0">
                <a:pos x="connsiteX1" y="connsiteY1"/>
              </a:cxn>
              <a:cxn ang="0">
                <a:pos x="connsiteX2" y="connsiteY2"/>
              </a:cxn>
              <a:cxn ang="0">
                <a:pos x="connsiteX3" y="connsiteY3"/>
              </a:cxn>
            </a:cxnLst>
            <a:rect l="l" t="t" r="r" b="b"/>
            <a:pathLst>
              <a:path w="201655" h="639732">
                <a:moveTo>
                  <a:pt x="0" y="639732"/>
                </a:moveTo>
                <a:lnTo>
                  <a:pt x="0" y="410263"/>
                </a:lnTo>
                <a:lnTo>
                  <a:pt x="201655" y="410263"/>
                </a:lnTo>
                <a:lnTo>
                  <a:pt x="201655"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2069" name="フリーフォーム 2068"/>
          <p:cNvSpPr/>
          <p:nvPr/>
        </p:nvSpPr>
        <p:spPr>
          <a:xfrm>
            <a:off x="6290271" y="3735156"/>
            <a:ext cx="328597" cy="746083"/>
          </a:xfrm>
          <a:custGeom>
            <a:avLst/>
            <a:gdLst>
              <a:gd name="connsiteX0" fmla="*/ 0 w 219039"/>
              <a:gd name="connsiteY0" fmla="*/ 497184 h 497184"/>
              <a:gd name="connsiteX1" fmla="*/ 0 w 219039"/>
              <a:gd name="connsiteY1" fmla="*/ 0 h 497184"/>
              <a:gd name="connsiteX2" fmla="*/ 219039 w 219039"/>
              <a:gd name="connsiteY2" fmla="*/ 0 h 497184"/>
            </a:gdLst>
            <a:ahLst/>
            <a:cxnLst>
              <a:cxn ang="0">
                <a:pos x="connsiteX0" y="connsiteY0"/>
              </a:cxn>
              <a:cxn ang="0">
                <a:pos x="connsiteX1" y="connsiteY1"/>
              </a:cxn>
              <a:cxn ang="0">
                <a:pos x="connsiteX2" y="connsiteY2"/>
              </a:cxn>
            </a:cxnLst>
            <a:rect l="l" t="t" r="r" b="b"/>
            <a:pathLst>
              <a:path w="219039" h="497184">
                <a:moveTo>
                  <a:pt x="0" y="497184"/>
                </a:moveTo>
                <a:lnTo>
                  <a:pt x="0" y="0"/>
                </a:lnTo>
                <a:lnTo>
                  <a:pt x="219039"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2063" name="角丸四角形 2062"/>
          <p:cNvSpPr/>
          <p:nvPr/>
        </p:nvSpPr>
        <p:spPr>
          <a:xfrm>
            <a:off x="7012783" y="4205996"/>
            <a:ext cx="1574404" cy="502929"/>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lnSpc>
                <a:spcPts val="1800"/>
              </a:lnSpc>
            </a:pPr>
            <a:r>
              <a:rPr lang="en-US" altLang="ja-JP" dirty="0"/>
              <a:t>Max 25A, 8ch</a:t>
            </a:r>
          </a:p>
          <a:p>
            <a:pPr algn="ctr">
              <a:lnSpc>
                <a:spcPts val="1800"/>
              </a:lnSpc>
            </a:pPr>
            <a:r>
              <a:rPr lang="en-US" altLang="ja-JP" dirty="0"/>
              <a:t>Max 2,000W</a:t>
            </a:r>
            <a:endParaRPr lang="ja-JP" altLang="en-US" dirty="0"/>
          </a:p>
        </p:txBody>
      </p:sp>
      <p:sp>
        <p:nvSpPr>
          <p:cNvPr id="104" name="角丸四角形 103"/>
          <p:cNvSpPr/>
          <p:nvPr/>
        </p:nvSpPr>
        <p:spPr>
          <a:xfrm>
            <a:off x="5641388" y="4447427"/>
            <a:ext cx="1301161" cy="261498"/>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lang="en-US" altLang="ja-JP" dirty="0"/>
              <a:t>Max 5A, 3ch</a:t>
            </a:r>
            <a:endParaRPr lang="ja-JP" altLang="en-US" dirty="0"/>
          </a:p>
        </p:txBody>
      </p:sp>
      <p:sp>
        <p:nvSpPr>
          <p:cNvPr id="199" name="正方形/長方形 198"/>
          <p:cNvSpPr/>
          <p:nvPr/>
        </p:nvSpPr>
        <p:spPr>
          <a:xfrm>
            <a:off x="5511635" y="5696172"/>
            <a:ext cx="1354400" cy="630970"/>
          </a:xfrm>
          <a:prstGeom prst="rect">
            <a:avLst/>
          </a:prstGeom>
        </p:spPr>
        <p:txBody>
          <a:bodyPr wrap="none" lIns="137187" tIns="68594" rIns="137187" bIns="68594">
            <a:spAutoFit/>
          </a:bodyPr>
          <a:lstStyle/>
          <a:p>
            <a:r>
              <a:rPr lang="en-US" altLang="ja-JP" sz="1600" dirty="0">
                <a:solidFill>
                  <a:srgbClr val="FFC000"/>
                </a:solidFill>
                <a:latin typeface="+mj-lt"/>
              </a:rPr>
              <a:t>AC 220-230V</a:t>
            </a:r>
          </a:p>
          <a:p>
            <a:r>
              <a:rPr lang="en-US" altLang="ja-JP" sz="1600" dirty="0">
                <a:solidFill>
                  <a:srgbClr val="FFC000"/>
                </a:solidFill>
                <a:latin typeface="+mj-lt"/>
              </a:rPr>
              <a:t>50/60W</a:t>
            </a:r>
            <a:endParaRPr lang="ja-JP" altLang="en-US" sz="1600" dirty="0">
              <a:solidFill>
                <a:srgbClr val="FFC000"/>
              </a:solidFill>
              <a:latin typeface="+mj-lt"/>
            </a:endParaRPr>
          </a:p>
        </p:txBody>
      </p:sp>
      <p:sp>
        <p:nvSpPr>
          <p:cNvPr id="200" name="正方形/長方形 199"/>
          <p:cNvSpPr/>
          <p:nvPr/>
        </p:nvSpPr>
        <p:spPr>
          <a:xfrm>
            <a:off x="9067413" y="3751157"/>
            <a:ext cx="1206347" cy="661748"/>
          </a:xfrm>
          <a:prstGeom prst="rect">
            <a:avLst/>
          </a:prstGeom>
        </p:spPr>
        <p:txBody>
          <a:bodyPr wrap="none" lIns="137187" tIns="68594" rIns="137187" bIns="68594">
            <a:spAutoFit/>
          </a:bodyPr>
          <a:lstStyle/>
          <a:p>
            <a:r>
              <a:rPr lang="en-US" altLang="ja-JP" sz="1700" b="1" dirty="0">
                <a:solidFill>
                  <a:srgbClr val="F79646">
                    <a:lumMod val="75000"/>
                  </a:srgbClr>
                </a:solidFill>
                <a:latin typeface="Calibri"/>
                <a:ea typeface="メイリオ" panose="020B0604030504040204" pitchFamily="50" charset="-128"/>
                <a:cs typeface="メイリオ" panose="020B0604030504040204" pitchFamily="50" charset="-128"/>
              </a:rPr>
              <a:t>DS link</a:t>
            </a:r>
          </a:p>
          <a:p>
            <a:r>
              <a:rPr lang="en-US" altLang="ja-JP" sz="1700" b="1" dirty="0">
                <a:solidFill>
                  <a:srgbClr val="F79646">
                    <a:lumMod val="75000"/>
                  </a:srgbClr>
                </a:solidFill>
                <a:latin typeface="Calibri"/>
                <a:ea typeface="メイリオ" panose="020B0604030504040204" pitchFamily="50" charset="-128"/>
                <a:cs typeface="メイリオ" panose="020B0604030504040204" pitchFamily="50" charset="-128"/>
              </a:rPr>
              <a:t>(Max: 5m)</a:t>
            </a:r>
            <a:endParaRPr lang="ja-JP" altLang="en-US" sz="2400" b="1" dirty="0">
              <a:solidFill>
                <a:srgbClr val="F79646">
                  <a:lumMod val="75000"/>
                </a:srgbClr>
              </a:solidFill>
            </a:endParaRPr>
          </a:p>
        </p:txBody>
      </p:sp>
      <p:sp>
        <p:nvSpPr>
          <p:cNvPr id="202" name="正方形/長方形 201"/>
          <p:cNvSpPr/>
          <p:nvPr/>
        </p:nvSpPr>
        <p:spPr>
          <a:xfrm>
            <a:off x="5351086" y="975556"/>
            <a:ext cx="3012956" cy="554202"/>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Power Distributer</a:t>
            </a:r>
          </a:p>
        </p:txBody>
      </p:sp>
      <p:sp>
        <p:nvSpPr>
          <p:cNvPr id="203" name="正方形/長方形 202"/>
          <p:cNvSpPr/>
          <p:nvPr/>
        </p:nvSpPr>
        <p:spPr>
          <a:xfrm>
            <a:off x="5348468" y="1426083"/>
            <a:ext cx="7809630" cy="1431749"/>
          </a:xfrm>
          <a:prstGeom prst="rect">
            <a:avLst/>
          </a:prstGeom>
        </p:spPr>
        <p:txBody>
          <a:bodyPr wrap="square" lIns="137187" tIns="68594" rIns="137187" bIns="68594">
            <a:spAutoFit/>
          </a:bodyPr>
          <a:lstStyle/>
          <a:p>
            <a:r>
              <a:rPr lang="en-US" altLang="ja-JP" sz="2100" dirty="0">
                <a:solidFill>
                  <a:srgbClr val="5F5F5F"/>
                </a:solidFill>
                <a:latin typeface="Calibri"/>
                <a:cs typeface="Consolas" panose="020B0609020204030204" pitchFamily="49" charset="0"/>
              </a:rPr>
              <a:t>DS has two kinds of power supply function.</a:t>
            </a:r>
          </a:p>
          <a:p>
            <a:r>
              <a:rPr lang="en-US" altLang="ja-JP" sz="2100" dirty="0">
                <a:solidFill>
                  <a:srgbClr val="5F5F5F"/>
                </a:solidFill>
                <a:latin typeface="Calibri"/>
                <a:cs typeface="Consolas" panose="020B0609020204030204" pitchFamily="49" charset="0"/>
              </a:rPr>
              <a:t>      AC power</a:t>
            </a:r>
            <a:r>
              <a:rPr lang="ja-JP" altLang="en-US" sz="2100" dirty="0">
                <a:solidFill>
                  <a:srgbClr val="5F5F5F"/>
                </a:solidFill>
                <a:latin typeface="Calibri"/>
                <a:cs typeface="Consolas" panose="020B0609020204030204" pitchFamily="49" charset="0"/>
              </a:rPr>
              <a:t>  </a:t>
            </a:r>
            <a:r>
              <a:rPr lang="en-US" altLang="ja-JP" sz="2100" dirty="0">
                <a:solidFill>
                  <a:srgbClr val="5F5F5F"/>
                </a:solidFill>
                <a:latin typeface="Calibri"/>
                <a:cs typeface="Consolas" panose="020B0609020204030204" pitchFamily="49" charset="0"/>
              </a:rPr>
              <a:t>: 2ports </a:t>
            </a:r>
            <a:r>
              <a:rPr lang="en-US" altLang="ja-JP" sz="1500" dirty="0">
                <a:solidFill>
                  <a:srgbClr val="C00000"/>
                </a:solidFill>
                <a:latin typeface="Calibri"/>
                <a:cs typeface="Consolas" panose="020B0609020204030204" pitchFamily="49" charset="0"/>
              </a:rPr>
              <a:t>* Both of these 2 ports must be connected to the power source</a:t>
            </a:r>
          </a:p>
          <a:p>
            <a:r>
              <a:rPr lang="en-US" altLang="ja-JP" sz="2100" dirty="0">
                <a:solidFill>
                  <a:srgbClr val="5F5F5F"/>
                </a:solidFill>
                <a:latin typeface="Calibri"/>
                <a:cs typeface="Consolas" panose="020B0609020204030204" pitchFamily="49" charset="0"/>
              </a:rPr>
              <a:t>      Battery      : When a problem occurs in AC, </a:t>
            </a:r>
          </a:p>
          <a:p>
            <a:r>
              <a:rPr lang="en-US" altLang="ja-JP" sz="2100" dirty="0">
                <a:solidFill>
                  <a:srgbClr val="5F5F5F"/>
                </a:solidFill>
                <a:latin typeface="Calibri"/>
                <a:cs typeface="Consolas" panose="020B0609020204030204" pitchFamily="49" charset="0"/>
              </a:rPr>
              <a:t>                           the system able to continue broadcast using Battery.</a:t>
            </a:r>
            <a:endParaRPr lang="ja-JP" altLang="en-US" sz="2100" dirty="0">
              <a:solidFill>
                <a:srgbClr val="5F5F5F"/>
              </a:solidFill>
              <a:latin typeface="Calibri"/>
              <a:cs typeface="Consolas" panose="020B0609020204030204" pitchFamily="49" charset="0"/>
            </a:endParaRPr>
          </a:p>
        </p:txBody>
      </p:sp>
      <p:sp>
        <p:nvSpPr>
          <p:cNvPr id="7" name="フリーフォーム 6"/>
          <p:cNvSpPr/>
          <p:nvPr/>
        </p:nvSpPr>
        <p:spPr>
          <a:xfrm>
            <a:off x="6858794" y="5134182"/>
            <a:ext cx="0" cy="320172"/>
          </a:xfrm>
          <a:custGeom>
            <a:avLst/>
            <a:gdLst>
              <a:gd name="connsiteX0" fmla="*/ 0 w 0"/>
              <a:gd name="connsiteY0" fmla="*/ 0 h 213360"/>
              <a:gd name="connsiteX1" fmla="*/ 0 w 0"/>
              <a:gd name="connsiteY1" fmla="*/ 213360 h 213360"/>
            </a:gdLst>
            <a:ahLst/>
            <a:cxnLst>
              <a:cxn ang="0">
                <a:pos x="connsiteX0" y="connsiteY0"/>
              </a:cxn>
              <a:cxn ang="0">
                <a:pos x="connsiteX1" y="connsiteY1"/>
              </a:cxn>
            </a:cxnLst>
            <a:rect l="l" t="t" r="r" b="b"/>
            <a:pathLst>
              <a:path h="213360">
                <a:moveTo>
                  <a:pt x="0" y="0"/>
                </a:moveTo>
                <a:lnTo>
                  <a:pt x="0" y="213360"/>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155" name="四角形吹き出し 154"/>
          <p:cNvSpPr/>
          <p:nvPr/>
        </p:nvSpPr>
        <p:spPr>
          <a:xfrm>
            <a:off x="5730678" y="6668680"/>
            <a:ext cx="3072558" cy="773184"/>
          </a:xfrm>
          <a:prstGeom prst="wedgeRectCallout">
            <a:avLst>
              <a:gd name="adj1" fmla="val -36968"/>
              <a:gd name="adj2" fmla="val -96378"/>
            </a:avLst>
          </a:prstGeom>
          <a:solidFill>
            <a:srgbClr val="FFC000"/>
          </a:solidFill>
          <a:ln w="127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a:solidFill>
                  <a:srgbClr val="C00000"/>
                </a:solidFill>
                <a:latin typeface="Calibri"/>
                <a:ea typeface="メイリオ" panose="020B0604030504040204" pitchFamily="50" charset="-128"/>
                <a:cs typeface="メイリオ" panose="020B0604030504040204" pitchFamily="50" charset="-128"/>
              </a:rPr>
              <a:t>Both of these 2 ports must be connected to the power source.</a:t>
            </a:r>
          </a:p>
          <a:p>
            <a:r>
              <a:rPr lang="en-US" altLang="ja-JP" sz="1700">
                <a:solidFill>
                  <a:srgbClr val="C00000"/>
                </a:solidFill>
                <a:latin typeface="Calibri"/>
                <a:ea typeface="メイリオ" panose="020B0604030504040204" pitchFamily="50" charset="-128"/>
                <a:cs typeface="メイリオ" panose="020B0604030504040204" pitchFamily="50" charset="-128"/>
              </a:rPr>
              <a:t>Thease are not for backup.</a:t>
            </a:r>
            <a:endParaRPr lang="ja-JP" altLang="en-US" sz="1700" dirty="0">
              <a:solidFill>
                <a:srgbClr val="C00000"/>
              </a:solidFill>
              <a:latin typeface="Calibri"/>
              <a:ea typeface="メイリオ" panose="020B0604030504040204" pitchFamily="50" charset="-128"/>
              <a:cs typeface="メイリオ" panose="020B0604030504040204" pitchFamily="50" charset="-128"/>
            </a:endParaRPr>
          </a:p>
        </p:txBody>
      </p:sp>
      <p:sp>
        <p:nvSpPr>
          <p:cNvPr id="274" name="四角形吹き出し 273"/>
          <p:cNvSpPr/>
          <p:nvPr/>
        </p:nvSpPr>
        <p:spPr>
          <a:xfrm>
            <a:off x="8967935" y="5796370"/>
            <a:ext cx="4135154" cy="1649662"/>
          </a:xfrm>
          <a:prstGeom prst="wedgeRectCallout">
            <a:avLst>
              <a:gd name="adj1" fmla="val -66745"/>
              <a:gd name="adj2" fmla="val -33225"/>
            </a:avLst>
          </a:prstGeom>
          <a:solidFill>
            <a:schemeClr val="accent2">
              <a:lumMod val="60000"/>
              <a:lumOff val="40000"/>
            </a:schemeClr>
          </a:solidFill>
          <a:ln w="12700" cap="flat" cmpd="sng" algn="ctr">
            <a:solidFill>
              <a:srgbClr val="C00000"/>
            </a:solid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a:solidFill>
                  <a:srgbClr val="FFFFFF"/>
                </a:solidFill>
                <a:latin typeface="Calibri"/>
                <a:ea typeface="メイリオ" panose="020B0604030504040204" pitchFamily="50" charset="-128"/>
                <a:cs typeface="メイリオ" panose="020B0604030504040204" pitchFamily="50" charset="-128"/>
              </a:rPr>
              <a:t>Keeps a 2 x 12V sealed lead-acid battery charged while maintaining temperature compensation for the charging voltage. </a:t>
            </a:r>
          </a:p>
          <a:p>
            <a:endParaRPr lang="en-US" altLang="ja-JP" sz="1700">
              <a:solidFill>
                <a:srgbClr val="FFFFFF"/>
              </a:solidFill>
              <a:latin typeface="Calibri"/>
              <a:ea typeface="メイリオ" panose="020B0604030504040204" pitchFamily="50" charset="-128"/>
              <a:cs typeface="メイリオ" panose="020B0604030504040204" pitchFamily="50" charset="-128"/>
            </a:endParaRPr>
          </a:p>
          <a:p>
            <a:r>
              <a:rPr lang="en-US" altLang="ja-JP" sz="1700">
                <a:solidFill>
                  <a:srgbClr val="FFFFFF"/>
                </a:solidFill>
                <a:latin typeface="Calibri"/>
                <a:ea typeface="メイリオ" panose="020B0604030504040204" pitchFamily="50" charset="-128"/>
                <a:cs typeface="メイリオ" panose="020B0604030504040204" pitchFamily="50" charset="-128"/>
              </a:rPr>
              <a:t>Automatically disconnects the battery if its voltage reaches a discharge final level.</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2" name="正方形/長方形 1"/>
          <p:cNvSpPr/>
          <p:nvPr/>
        </p:nvSpPr>
        <p:spPr>
          <a:xfrm>
            <a:off x="10747676" y="3893949"/>
            <a:ext cx="2808637" cy="1926552"/>
          </a:xfrm>
          <a:prstGeom prst="rect">
            <a:avLst/>
          </a:prstGeom>
          <a:solidFill>
            <a:schemeClr val="accent2">
              <a:lumMod val="60000"/>
              <a:lumOff val="40000"/>
            </a:schemeClr>
          </a:solidFill>
          <a:ln w="12700">
            <a:solidFill>
              <a:srgbClr val="C0000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r>
              <a:rPr lang="en-US" altLang="ja-JP" sz="1500" dirty="0"/>
              <a:t>Recommended battery: </a:t>
            </a:r>
          </a:p>
          <a:p>
            <a:r>
              <a:rPr lang="en-US" altLang="ja-JP" sz="1500" dirty="0"/>
              <a:t>2 x Panasonic LC-X1265PG/APG</a:t>
            </a:r>
          </a:p>
          <a:p>
            <a:r>
              <a:rPr lang="en-US" altLang="ja-JP" sz="1500" dirty="0"/>
              <a:t>2 x Panasonic LC-XA12100P</a:t>
            </a:r>
          </a:p>
          <a:p>
            <a:r>
              <a:rPr lang="en-US" altLang="ja-JP" sz="1500" dirty="0"/>
              <a:t>2 x Panasonic LC-XB12100P*</a:t>
            </a:r>
          </a:p>
          <a:p>
            <a:r>
              <a:rPr lang="en-US" altLang="ja-JP" sz="1500" dirty="0"/>
              <a:t>2 x Yuasa NP65-12</a:t>
            </a:r>
          </a:p>
          <a:p>
            <a:r>
              <a:rPr lang="en-US" altLang="ja-JP" sz="1500" dirty="0"/>
              <a:t>2 x Yuasa NPL100-12</a:t>
            </a:r>
          </a:p>
          <a:p>
            <a:endParaRPr lang="en-US" altLang="ja-JP" sz="1200" dirty="0"/>
          </a:p>
          <a:p>
            <a:r>
              <a:rPr lang="en-US" altLang="ja-JP" sz="1200" dirty="0"/>
              <a:t>*Compliant with EN54-4</a:t>
            </a:r>
            <a:endParaRPr lang="ja-JP" altLang="en-US" sz="1200" dirty="0"/>
          </a:p>
        </p:txBody>
      </p:sp>
      <p:sp>
        <p:nvSpPr>
          <p:cNvPr id="275" name="正方形/長方形 274"/>
          <p:cNvSpPr/>
          <p:nvPr/>
        </p:nvSpPr>
        <p:spPr>
          <a:xfrm>
            <a:off x="8924020" y="5320956"/>
            <a:ext cx="1241037" cy="369326"/>
          </a:xfrm>
          <a:prstGeom prst="rect">
            <a:avLst/>
          </a:prstGeom>
          <a:effectLst>
            <a:outerShdw blurRad="50800" dist="38100" dir="8100000" algn="tr" rotWithShape="0">
              <a:prstClr val="black">
                <a:alpha val="40000"/>
              </a:prstClr>
            </a:outerShdw>
          </a:effectLst>
        </p:spPr>
        <p:txBody>
          <a:bodyPr wrap="none" lIns="91436" tIns="45717" rIns="91436" bIns="45717">
            <a:spAutoFit/>
          </a:bodyPr>
          <a:lstStyle/>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VX-3000DS</a:t>
            </a:r>
            <a:endParaRPr lang="ja-JP" altLang="en-US" dirty="0">
              <a:solidFill>
                <a:srgbClr val="5F5F5F"/>
              </a:solidFill>
              <a:latin typeface="Calibri"/>
            </a:endParaRPr>
          </a:p>
        </p:txBody>
      </p:sp>
      <p:sp>
        <p:nvSpPr>
          <p:cNvPr id="276" name="正方形/長方形 275"/>
          <p:cNvSpPr/>
          <p:nvPr/>
        </p:nvSpPr>
        <p:spPr>
          <a:xfrm>
            <a:off x="8998060" y="3102818"/>
            <a:ext cx="883280" cy="415645"/>
          </a:xfrm>
          <a:prstGeom prst="rect">
            <a:avLst/>
          </a:prstGeom>
          <a:effectLst>
            <a:outerShdw blurRad="50800" dist="38100" dir="8100000" algn="tr" rotWithShape="0">
              <a:prstClr val="black">
                <a:alpha val="40000"/>
              </a:prstClr>
            </a:outerShdw>
          </a:effectLst>
        </p:spPr>
        <p:txBody>
          <a:bodyPr wrap="none" lIns="91436" tIns="45717" rIns="91436" bIns="45717">
            <a:spAutoFit/>
          </a:bodyPr>
          <a:lstStyle/>
          <a:p>
            <a:r>
              <a:rPr lang="en-US" altLang="ja-JP" sz="2100" b="1" dirty="0">
                <a:solidFill>
                  <a:srgbClr val="FFFFFF">
                    <a:lumMod val="50000"/>
                  </a:srgbClr>
                </a:solidFill>
                <a:latin typeface="Calibri"/>
                <a:ea typeface="メイリオ" panose="020B0604030504040204" pitchFamily="50" charset="-128"/>
                <a:cs typeface="メイリオ" panose="020B0604030504040204" pitchFamily="50" charset="-128"/>
              </a:rPr>
              <a:t>Frame</a:t>
            </a:r>
            <a:endParaRPr lang="ja-JP" altLang="en-US" sz="2100" dirty="0">
              <a:solidFill>
                <a:srgbClr val="5F5F5F"/>
              </a:solidFill>
              <a:latin typeface="Calibri"/>
            </a:endParaRPr>
          </a:p>
        </p:txBody>
      </p:sp>
      <p:sp>
        <p:nvSpPr>
          <p:cNvPr id="97" name="円/楕円 96"/>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円/楕円 97"/>
          <p:cNvSpPr/>
          <p:nvPr/>
        </p:nvSpPr>
        <p:spPr>
          <a:xfrm>
            <a:off x="145116" y="5774576"/>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8" name="グループ化 7">
            <a:extLst>
              <a:ext uri="{FF2B5EF4-FFF2-40B4-BE49-F238E27FC236}">
                <a16:creationId xmlns:a16="http://schemas.microsoft.com/office/drawing/2014/main" id="{528943D0-2884-4B4B-9E50-8D0D764C03AE}"/>
              </a:ext>
            </a:extLst>
          </p:cNvPr>
          <p:cNvGrpSpPr/>
          <p:nvPr/>
        </p:nvGrpSpPr>
        <p:grpSpPr>
          <a:xfrm>
            <a:off x="1349545" y="3524570"/>
            <a:ext cx="3844887" cy="3836942"/>
            <a:chOff x="1349545" y="3524570"/>
            <a:chExt cx="3844887" cy="3836942"/>
          </a:xfrm>
        </p:grpSpPr>
        <p:grpSp>
          <p:nvGrpSpPr>
            <p:cNvPr id="3" name="グループ化 2">
              <a:extLst>
                <a:ext uri="{FF2B5EF4-FFF2-40B4-BE49-F238E27FC236}">
                  <a16:creationId xmlns:a16="http://schemas.microsoft.com/office/drawing/2014/main" id="{1995778B-47BA-415D-8260-2692A2D11A53}"/>
                </a:ext>
              </a:extLst>
            </p:cNvPr>
            <p:cNvGrpSpPr/>
            <p:nvPr/>
          </p:nvGrpSpPr>
          <p:grpSpPr>
            <a:xfrm>
              <a:off x="1349545" y="3524570"/>
              <a:ext cx="3844887" cy="3836942"/>
              <a:chOff x="1349545" y="3524570"/>
              <a:chExt cx="3844887" cy="3836942"/>
            </a:xfrm>
          </p:grpSpPr>
          <p:grpSp>
            <p:nvGrpSpPr>
              <p:cNvPr id="177" name="グループ化 176"/>
              <p:cNvGrpSpPr/>
              <p:nvPr/>
            </p:nvGrpSpPr>
            <p:grpSpPr>
              <a:xfrm>
                <a:off x="1349545" y="3605533"/>
                <a:ext cx="3844887" cy="3755979"/>
                <a:chOff x="899592" y="2402700"/>
                <a:chExt cx="2562961" cy="2502956"/>
              </a:xfrm>
            </p:grpSpPr>
            <p:grpSp>
              <p:nvGrpSpPr>
                <p:cNvPr id="190" name="グループ化 189"/>
                <p:cNvGrpSpPr/>
                <p:nvPr/>
              </p:nvGrpSpPr>
              <p:grpSpPr>
                <a:xfrm>
                  <a:off x="1485988" y="2571750"/>
                  <a:ext cx="1454939" cy="462189"/>
                  <a:chOff x="1706870" y="3012208"/>
                  <a:chExt cx="1454939" cy="462189"/>
                </a:xfrm>
              </p:grpSpPr>
              <p:pic>
                <p:nvPicPr>
                  <p:cNvPr id="269" name="Picture 8" descr="H:\TCL\Products\Products data\VX\VX-3000\Photo\VX-3000 ph2\VX-3000 Bilder\VX-3004F_back.jpg"/>
                  <p:cNvPicPr>
                    <a:picLocks noChangeAspect="1" noChangeArrowheads="1"/>
                  </p:cNvPicPr>
                  <p:nvPr/>
                </p:nvPicPr>
                <p:blipFill>
                  <a:blip r:embed="rId6" cstate="print">
                    <a:extLst>
                      <a:ext uri="{28A0092B-C50C-407E-A947-70E740481C1C}">
                        <a14:useLocalDpi xmlns:a14="http://schemas.microsoft.com/office/drawing/2010/main"/>
                      </a:ext>
                    </a:extLst>
                  </a:blip>
                  <a:srcRect/>
                  <a:stretch>
                    <a:fillRect/>
                  </a:stretch>
                </p:blipFill>
                <p:spPr bwMode="auto">
                  <a:xfrm>
                    <a:off x="1706870" y="3012208"/>
                    <a:ext cx="1454939" cy="462189"/>
                  </a:xfrm>
                  <a:prstGeom prst="rect">
                    <a:avLst/>
                  </a:prstGeom>
                  <a:noFill/>
                  <a:extLst>
                    <a:ext uri="{909E8E84-426E-40DD-AFC4-6F175D3DCCD1}">
                      <a14:hiddenFill xmlns:a14="http://schemas.microsoft.com/office/drawing/2010/main">
                        <a:solidFill>
                          <a:srgbClr val="FFFFFF"/>
                        </a:solidFill>
                      </a14:hiddenFill>
                    </a:ext>
                  </a:extLst>
                </p:spPr>
              </p:pic>
              <p:pic>
                <p:nvPicPr>
                  <p:cNvPr id="270" name="Picture 4"/>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448930" y="3028092"/>
                    <a:ext cx="295812" cy="288989"/>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1" name="Picture 4"/>
                  <p:cNvPicPr>
                    <a:picLocks noChangeAspect="1" noChangeArrowheads="1"/>
                  </p:cNvPicPr>
                  <p:nvPr/>
                </p:nvPicPr>
                <p:blipFill>
                  <a:blip r:embed="rId8" cstate="print">
                    <a:extLst>
                      <a:ext uri="{BEBA8EAE-BF5A-486C-A8C5-ECC9F3942E4B}">
                        <a14:imgProps xmlns:a14="http://schemas.microsoft.com/office/drawing/2010/main">
                          <a14:imgLayer r:embed="rId9">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2737607" y="3030664"/>
                    <a:ext cx="280992" cy="274511"/>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2" name="Picture 4"/>
                  <p:cNvPicPr>
                    <a:picLocks noChangeAspect="1" noChangeArrowheads="1"/>
                  </p:cNvPicPr>
                  <p:nvPr/>
                </p:nvPicPr>
                <p:blipFill>
                  <a:blip r:embed="rId10" cstate="print">
                    <a:extLst>
                      <a:ext uri="{BEBA8EAE-BF5A-486C-A8C5-ECC9F3942E4B}">
                        <a14:imgProps xmlns:a14="http://schemas.microsoft.com/office/drawing/2010/main">
                          <a14:imgLayer r:embed="rId11">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1886275" y="3033713"/>
                    <a:ext cx="282466" cy="285750"/>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3" name="Picture 4"/>
                  <p:cNvPicPr>
                    <a:picLocks noChangeAspect="1" noChangeArrowheads="1"/>
                  </p:cNvPicPr>
                  <p:nvPr/>
                </p:nvPicPr>
                <p:blipFill>
                  <a:blip r:embed="rId12" cstate="print">
                    <a:extLst>
                      <a:ext uri="{BEBA8EAE-BF5A-486C-A8C5-ECC9F3942E4B}">
                        <a14:imgProps xmlns:a14="http://schemas.microsoft.com/office/drawing/2010/main">
                          <a14:imgLayer r:embed="rId13">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2162176" y="3031830"/>
                    <a:ext cx="289548" cy="282870"/>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197" name="グループ化 196"/>
                <p:cNvGrpSpPr/>
                <p:nvPr/>
              </p:nvGrpSpPr>
              <p:grpSpPr>
                <a:xfrm>
                  <a:off x="1490846" y="3012208"/>
                  <a:ext cx="1454939" cy="462189"/>
                  <a:chOff x="1706870" y="3012208"/>
                  <a:chExt cx="1454939" cy="462189"/>
                </a:xfrm>
              </p:grpSpPr>
              <p:pic>
                <p:nvPicPr>
                  <p:cNvPr id="264" name="Picture 8" descr="H:\TCL\Products\Products data\VX\VX-3000\Photo\VX-3000 ph2\VX-3000 Bilder\VX-3004F_back.jpg"/>
                  <p:cNvPicPr>
                    <a:picLocks noChangeAspect="1" noChangeArrowheads="1"/>
                  </p:cNvPicPr>
                  <p:nvPr/>
                </p:nvPicPr>
                <p:blipFill>
                  <a:blip r:embed="rId6" cstate="print">
                    <a:extLst>
                      <a:ext uri="{28A0092B-C50C-407E-A947-70E740481C1C}">
                        <a14:useLocalDpi xmlns:a14="http://schemas.microsoft.com/office/drawing/2010/main"/>
                      </a:ext>
                    </a:extLst>
                  </a:blip>
                  <a:srcRect/>
                  <a:stretch>
                    <a:fillRect/>
                  </a:stretch>
                </p:blipFill>
                <p:spPr bwMode="auto">
                  <a:xfrm>
                    <a:off x="1706870" y="3012208"/>
                    <a:ext cx="1454939" cy="462189"/>
                  </a:xfrm>
                  <a:prstGeom prst="rect">
                    <a:avLst/>
                  </a:prstGeom>
                  <a:noFill/>
                  <a:extLst>
                    <a:ext uri="{909E8E84-426E-40DD-AFC4-6F175D3DCCD1}">
                      <a14:hiddenFill xmlns:a14="http://schemas.microsoft.com/office/drawing/2010/main">
                        <a:solidFill>
                          <a:srgbClr val="FFFFFF"/>
                        </a:solidFill>
                      </a14:hiddenFill>
                    </a:ext>
                  </a:extLst>
                </p:spPr>
              </p:pic>
              <p:pic>
                <p:nvPicPr>
                  <p:cNvPr id="265" name="Picture 4"/>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448930" y="3028092"/>
                    <a:ext cx="295812" cy="288989"/>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66" name="Picture 4"/>
                  <p:cNvPicPr>
                    <a:picLocks noChangeAspect="1" noChangeArrowheads="1"/>
                  </p:cNvPicPr>
                  <p:nvPr/>
                </p:nvPicPr>
                <p:blipFill>
                  <a:blip r:embed="rId8" cstate="print">
                    <a:extLst>
                      <a:ext uri="{BEBA8EAE-BF5A-486C-A8C5-ECC9F3942E4B}">
                        <a14:imgProps xmlns:a14="http://schemas.microsoft.com/office/drawing/2010/main">
                          <a14:imgLayer r:embed="rId9">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2737607" y="3030664"/>
                    <a:ext cx="280992" cy="274511"/>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67" name="Picture 4"/>
                  <p:cNvPicPr>
                    <a:picLocks noChangeAspect="1" noChangeArrowheads="1"/>
                  </p:cNvPicPr>
                  <p:nvPr/>
                </p:nvPicPr>
                <p:blipFill>
                  <a:blip r:embed="rId10" cstate="print">
                    <a:extLst>
                      <a:ext uri="{BEBA8EAE-BF5A-486C-A8C5-ECC9F3942E4B}">
                        <a14:imgProps xmlns:a14="http://schemas.microsoft.com/office/drawing/2010/main">
                          <a14:imgLayer r:embed="rId11">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1886275" y="3033713"/>
                    <a:ext cx="282466" cy="285750"/>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68" name="Picture 4"/>
                  <p:cNvPicPr>
                    <a:picLocks noChangeAspect="1" noChangeArrowheads="1"/>
                  </p:cNvPicPr>
                  <p:nvPr/>
                </p:nvPicPr>
                <p:blipFill>
                  <a:blip r:embed="rId12" cstate="print">
                    <a:extLst>
                      <a:ext uri="{BEBA8EAE-BF5A-486C-A8C5-ECC9F3942E4B}">
                        <a14:imgProps xmlns:a14="http://schemas.microsoft.com/office/drawing/2010/main">
                          <a14:imgLayer r:embed="rId13">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2162176" y="3031830"/>
                    <a:ext cx="289548" cy="282870"/>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98" name="正方形/長方形 197"/>
                <p:cNvSpPr/>
                <p:nvPr/>
              </p:nvSpPr>
              <p:spPr>
                <a:xfrm>
                  <a:off x="1691634" y="2402700"/>
                  <a:ext cx="1503925" cy="385074"/>
                </a:xfrm>
                <a:prstGeom prst="rect">
                  <a:avLst/>
                </a:prstGeom>
                <a:gradFill>
                  <a:gsLst>
                    <a:gs pos="39000">
                      <a:schemeClr val="bg1"/>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08" name="Picture 2" descr="H:\TCL\Products\Products data\VX\VX-3000\Photo\VX-3000 ph1\vx3000ds_pr1e.jpg"/>
                <p:cNvPicPr>
                  <a:picLocks noChangeAspect="1" noChangeArrowheads="1"/>
                </p:cNvPicPr>
                <p:nvPr/>
              </p:nvPicPr>
              <p:blipFill rotWithShape="1">
                <a:blip r:embed="rId14" cstate="print">
                  <a:clrChange>
                    <a:clrFrom>
                      <a:srgbClr val="FFFFFF"/>
                    </a:clrFrom>
                    <a:clrTo>
                      <a:srgbClr val="FFFFFF">
                        <a:alpha val="0"/>
                      </a:srgbClr>
                    </a:clrTo>
                  </a:clrChange>
                  <a:extLst>
                    <a:ext uri="{28A0092B-C50C-407E-A947-70E740481C1C}">
                      <a14:useLocalDpi xmlns:a14="http://schemas.microsoft.com/office/drawing/2010/main"/>
                    </a:ext>
                  </a:extLst>
                </a:blip>
                <a:srcRect l="5677" t="10500" r="6655" b="13664"/>
                <a:stretch/>
              </p:blipFill>
              <p:spPr bwMode="auto">
                <a:xfrm>
                  <a:off x="1499520" y="3474397"/>
                  <a:ext cx="1428741" cy="475242"/>
                </a:xfrm>
                <a:prstGeom prst="rect">
                  <a:avLst/>
                </a:prstGeom>
                <a:noFill/>
                <a:extLst>
                  <a:ext uri="{909E8E84-426E-40DD-AFC4-6F175D3DCCD1}">
                    <a14:hiddenFill xmlns:a14="http://schemas.microsoft.com/office/drawing/2010/main">
                      <a:solidFill>
                        <a:srgbClr val="FFFFFF"/>
                      </a:solidFill>
                    </a14:hiddenFill>
                  </a:ext>
                </a:extLst>
              </p:spPr>
            </p:pic>
            <p:pic>
              <p:nvPicPr>
                <p:cNvPr id="209" name="Picture 2" descr="H:\TCL\Products\Products data\VX\VX-3000\Photo\VX-3000 ph1\vx3000ds_pr1e.jpg"/>
                <p:cNvPicPr>
                  <a:picLocks noChangeAspect="1" noChangeArrowheads="1"/>
                </p:cNvPicPr>
                <p:nvPr/>
              </p:nvPicPr>
              <p:blipFill rotWithShape="1">
                <a:blip r:embed="rId14" cstate="print">
                  <a:clrChange>
                    <a:clrFrom>
                      <a:srgbClr val="FFFFFF"/>
                    </a:clrFrom>
                    <a:clrTo>
                      <a:srgbClr val="FFFFFF">
                        <a:alpha val="0"/>
                      </a:srgbClr>
                    </a:clrTo>
                  </a:clrChange>
                  <a:extLst>
                    <a:ext uri="{28A0092B-C50C-407E-A947-70E740481C1C}">
                      <a14:useLocalDpi xmlns:a14="http://schemas.microsoft.com/office/drawing/2010/main"/>
                    </a:ext>
                  </a:extLst>
                </a:blip>
                <a:srcRect l="5677" t="10500" r="6655" b="13664"/>
                <a:stretch/>
              </p:blipFill>
              <p:spPr bwMode="auto">
                <a:xfrm>
                  <a:off x="1499519" y="3926392"/>
                  <a:ext cx="1428741" cy="475242"/>
                </a:xfrm>
                <a:prstGeom prst="rect">
                  <a:avLst/>
                </a:prstGeom>
                <a:noFill/>
                <a:extLst>
                  <a:ext uri="{909E8E84-426E-40DD-AFC4-6F175D3DCCD1}">
                    <a14:hiddenFill xmlns:a14="http://schemas.microsoft.com/office/drawing/2010/main">
                      <a:solidFill>
                        <a:srgbClr val="FFFFFF"/>
                      </a:solidFill>
                    </a14:hiddenFill>
                  </a:ext>
                </a:extLst>
              </p:spPr>
            </p:pic>
            <p:sp>
              <p:nvSpPr>
                <p:cNvPr id="210" name="フリーフォーム 209"/>
                <p:cNvSpPr/>
                <p:nvPr/>
              </p:nvSpPr>
              <p:spPr>
                <a:xfrm>
                  <a:off x="2843512" y="3727703"/>
                  <a:ext cx="103231" cy="385994"/>
                </a:xfrm>
                <a:custGeom>
                  <a:avLst/>
                  <a:gdLst>
                    <a:gd name="connsiteX0" fmla="*/ 11927 w 182880"/>
                    <a:gd name="connsiteY0" fmla="*/ 0 h 683812"/>
                    <a:gd name="connsiteX1" fmla="*/ 182880 w 182880"/>
                    <a:gd name="connsiteY1" fmla="*/ 0 h 683812"/>
                    <a:gd name="connsiteX2" fmla="*/ 182880 w 182880"/>
                    <a:gd name="connsiteY2" fmla="*/ 683812 h 683812"/>
                    <a:gd name="connsiteX3" fmla="*/ 0 w 182880"/>
                    <a:gd name="connsiteY3" fmla="*/ 683812 h 683812"/>
                  </a:gdLst>
                  <a:ahLst/>
                  <a:cxnLst>
                    <a:cxn ang="0">
                      <a:pos x="connsiteX0" y="connsiteY0"/>
                    </a:cxn>
                    <a:cxn ang="0">
                      <a:pos x="connsiteX1" y="connsiteY1"/>
                    </a:cxn>
                    <a:cxn ang="0">
                      <a:pos x="connsiteX2" y="connsiteY2"/>
                    </a:cxn>
                    <a:cxn ang="0">
                      <a:pos x="connsiteX3" y="connsiteY3"/>
                    </a:cxn>
                  </a:cxnLst>
                  <a:rect l="l" t="t" r="r" b="b"/>
                  <a:pathLst>
                    <a:path w="182880" h="683812">
                      <a:moveTo>
                        <a:pt x="11927" y="0"/>
                      </a:moveTo>
                      <a:lnTo>
                        <a:pt x="182880" y="0"/>
                      </a:lnTo>
                      <a:lnTo>
                        <a:pt x="182880" y="683812"/>
                      </a:lnTo>
                      <a:lnTo>
                        <a:pt x="0" y="683812"/>
                      </a:lnTo>
                    </a:path>
                  </a:pathLst>
                </a:cu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1" name="フリーフォーム 210"/>
                <p:cNvSpPr/>
                <p:nvPr/>
              </p:nvSpPr>
              <p:spPr>
                <a:xfrm>
                  <a:off x="2598900" y="3357416"/>
                  <a:ext cx="345361" cy="302961"/>
                </a:xfrm>
                <a:custGeom>
                  <a:avLst/>
                  <a:gdLst>
                    <a:gd name="connsiteX0" fmla="*/ 0 w 624177"/>
                    <a:gd name="connsiteY0" fmla="*/ 87464 h 624177"/>
                    <a:gd name="connsiteX1" fmla="*/ 0 w 624177"/>
                    <a:gd name="connsiteY1" fmla="*/ 0 h 624177"/>
                    <a:gd name="connsiteX2" fmla="*/ 624177 w 624177"/>
                    <a:gd name="connsiteY2" fmla="*/ 0 h 624177"/>
                    <a:gd name="connsiteX3" fmla="*/ 624177 w 624177"/>
                    <a:gd name="connsiteY3" fmla="*/ 624177 h 624177"/>
                    <a:gd name="connsiteX4" fmla="*/ 457200 w 624177"/>
                    <a:gd name="connsiteY4" fmla="*/ 624177 h 624177"/>
                    <a:gd name="connsiteX0" fmla="*/ 0 w 660529"/>
                    <a:gd name="connsiteY0" fmla="*/ 93620 h 630333"/>
                    <a:gd name="connsiteX1" fmla="*/ 133415 w 660529"/>
                    <a:gd name="connsiteY1" fmla="*/ 330982 h 630333"/>
                    <a:gd name="connsiteX2" fmla="*/ 624177 w 660529"/>
                    <a:gd name="connsiteY2" fmla="*/ 6156 h 630333"/>
                    <a:gd name="connsiteX3" fmla="*/ 624177 w 660529"/>
                    <a:gd name="connsiteY3" fmla="*/ 630333 h 630333"/>
                    <a:gd name="connsiteX4" fmla="*/ 457200 w 660529"/>
                    <a:gd name="connsiteY4" fmla="*/ 630333 h 630333"/>
                    <a:gd name="connsiteX0" fmla="*/ 0 w 651297"/>
                    <a:gd name="connsiteY0" fmla="*/ 0 h 536713"/>
                    <a:gd name="connsiteX1" fmla="*/ 133415 w 651297"/>
                    <a:gd name="connsiteY1" fmla="*/ 237362 h 536713"/>
                    <a:gd name="connsiteX2" fmla="*/ 611267 w 651297"/>
                    <a:gd name="connsiteY2" fmla="*/ 228926 h 536713"/>
                    <a:gd name="connsiteX3" fmla="*/ 624177 w 651297"/>
                    <a:gd name="connsiteY3" fmla="*/ 536713 h 536713"/>
                    <a:gd name="connsiteX4" fmla="*/ 457200 w 651297"/>
                    <a:gd name="connsiteY4" fmla="*/ 536713 h 536713"/>
                    <a:gd name="connsiteX0" fmla="*/ 0 w 651297"/>
                    <a:gd name="connsiteY0" fmla="*/ 0 h 536713"/>
                    <a:gd name="connsiteX1" fmla="*/ 133415 w 651297"/>
                    <a:gd name="connsiteY1" fmla="*/ 237362 h 536713"/>
                    <a:gd name="connsiteX2" fmla="*/ 611267 w 651297"/>
                    <a:gd name="connsiteY2" fmla="*/ 228926 h 536713"/>
                    <a:gd name="connsiteX3" fmla="*/ 624177 w 651297"/>
                    <a:gd name="connsiteY3" fmla="*/ 536713 h 536713"/>
                    <a:gd name="connsiteX4" fmla="*/ 457200 w 651297"/>
                    <a:gd name="connsiteY4" fmla="*/ 536713 h 536713"/>
                    <a:gd name="connsiteX0" fmla="*/ 0 w 624176"/>
                    <a:gd name="connsiteY0" fmla="*/ 0 h 536713"/>
                    <a:gd name="connsiteX1" fmla="*/ 133415 w 624176"/>
                    <a:gd name="connsiteY1" fmla="*/ 237362 h 536713"/>
                    <a:gd name="connsiteX2" fmla="*/ 611267 w 624176"/>
                    <a:gd name="connsiteY2" fmla="*/ 228926 h 536713"/>
                    <a:gd name="connsiteX3" fmla="*/ 624177 w 624176"/>
                    <a:gd name="connsiteY3" fmla="*/ 536713 h 536713"/>
                    <a:gd name="connsiteX4" fmla="*/ 457200 w 624176"/>
                    <a:gd name="connsiteY4" fmla="*/ 536713 h 536713"/>
                    <a:gd name="connsiteX0" fmla="*/ 0 w 624178"/>
                    <a:gd name="connsiteY0" fmla="*/ 0 h 536713"/>
                    <a:gd name="connsiteX1" fmla="*/ 133415 w 624178"/>
                    <a:gd name="connsiteY1" fmla="*/ 237362 h 536713"/>
                    <a:gd name="connsiteX2" fmla="*/ 624178 w 624178"/>
                    <a:gd name="connsiteY2" fmla="*/ 233146 h 536713"/>
                    <a:gd name="connsiteX3" fmla="*/ 624177 w 624178"/>
                    <a:gd name="connsiteY3" fmla="*/ 536713 h 536713"/>
                    <a:gd name="connsiteX4" fmla="*/ 457200 w 624178"/>
                    <a:gd name="connsiteY4" fmla="*/ 536713 h 536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178" h="536713">
                      <a:moveTo>
                        <a:pt x="0" y="0"/>
                      </a:moveTo>
                      <a:lnTo>
                        <a:pt x="133415" y="237362"/>
                      </a:lnTo>
                      <a:lnTo>
                        <a:pt x="624178" y="233146"/>
                      </a:lnTo>
                      <a:cubicBezTo>
                        <a:pt x="624178" y="334335"/>
                        <a:pt x="624177" y="435524"/>
                        <a:pt x="624177" y="536713"/>
                      </a:cubicBezTo>
                      <a:lnTo>
                        <a:pt x="457200" y="536713"/>
                      </a:lnTo>
                    </a:path>
                  </a:pathLst>
                </a:cu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2" name="フリーフォーム 211"/>
                <p:cNvSpPr/>
                <p:nvPr/>
              </p:nvSpPr>
              <p:spPr>
                <a:xfrm>
                  <a:off x="2816582" y="2942249"/>
                  <a:ext cx="0" cy="462295"/>
                </a:xfrm>
                <a:custGeom>
                  <a:avLst/>
                  <a:gdLst>
                    <a:gd name="connsiteX0" fmla="*/ 0 w 0"/>
                    <a:gd name="connsiteY0" fmla="*/ 0 h 818984"/>
                    <a:gd name="connsiteX1" fmla="*/ 0 w 0"/>
                    <a:gd name="connsiteY1" fmla="*/ 818984 h 818984"/>
                  </a:gdLst>
                  <a:ahLst/>
                  <a:cxnLst>
                    <a:cxn ang="0">
                      <a:pos x="connsiteX0" y="connsiteY0"/>
                    </a:cxn>
                    <a:cxn ang="0">
                      <a:pos x="connsiteX1" y="connsiteY1"/>
                    </a:cxn>
                  </a:cxnLst>
                  <a:rect l="l" t="t" r="r" b="b"/>
                  <a:pathLst>
                    <a:path h="818984">
                      <a:moveTo>
                        <a:pt x="0" y="0"/>
                      </a:moveTo>
                      <a:lnTo>
                        <a:pt x="0" y="818984"/>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5" name="フリーフォーム 214"/>
                <p:cNvSpPr/>
                <p:nvPr/>
              </p:nvSpPr>
              <p:spPr>
                <a:xfrm>
                  <a:off x="2771699" y="2944493"/>
                  <a:ext cx="0" cy="457807"/>
                </a:xfrm>
                <a:custGeom>
                  <a:avLst/>
                  <a:gdLst>
                    <a:gd name="connsiteX0" fmla="*/ 0 w 0"/>
                    <a:gd name="connsiteY0" fmla="*/ 0 h 811033"/>
                    <a:gd name="connsiteX1" fmla="*/ 0 w 0"/>
                    <a:gd name="connsiteY1" fmla="*/ 811033 h 811033"/>
                  </a:gdLst>
                  <a:ahLst/>
                  <a:cxnLst>
                    <a:cxn ang="0">
                      <a:pos x="connsiteX0" y="connsiteY0"/>
                    </a:cxn>
                    <a:cxn ang="0">
                      <a:pos x="connsiteX1" y="connsiteY1"/>
                    </a:cxn>
                  </a:cxnLst>
                  <a:rect l="l" t="t" r="r" b="b"/>
                  <a:pathLst>
                    <a:path h="811033">
                      <a:moveTo>
                        <a:pt x="0" y="0"/>
                      </a:moveTo>
                      <a:lnTo>
                        <a:pt x="0" y="811033"/>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7" name="正方形/長方形 226"/>
                <p:cNvSpPr/>
                <p:nvPr/>
              </p:nvSpPr>
              <p:spPr>
                <a:xfrm>
                  <a:off x="2941958" y="3325831"/>
                  <a:ext cx="520595" cy="235865"/>
                </a:xfrm>
                <a:prstGeom prst="rect">
                  <a:avLst/>
                </a:prstGeom>
              </p:spPr>
              <p:txBody>
                <a:bodyPr wrap="none">
                  <a:spAutoFit/>
                </a:bodyPr>
                <a:lstStyle/>
                <a:p>
                  <a:r>
                    <a:rPr lang="en-US" altLang="ja-JP" sz="1700" dirty="0">
                      <a:solidFill>
                        <a:srgbClr val="F79646">
                          <a:lumMod val="75000"/>
                        </a:srgbClr>
                      </a:solidFill>
                      <a:latin typeface="Calibri"/>
                      <a:ea typeface="メイリオ" panose="020B0604030504040204" pitchFamily="50" charset="-128"/>
                      <a:cs typeface="メイリオ" panose="020B0604030504040204" pitchFamily="50" charset="-128"/>
                    </a:rPr>
                    <a:t>DS link</a:t>
                  </a:r>
                  <a:endParaRPr lang="ja-JP" altLang="en-US" sz="2400" dirty="0">
                    <a:solidFill>
                      <a:srgbClr val="F79646">
                        <a:lumMod val="75000"/>
                      </a:srgbClr>
                    </a:solidFill>
                  </a:endParaRPr>
                </a:p>
              </p:txBody>
            </p:sp>
            <p:sp>
              <p:nvSpPr>
                <p:cNvPr id="232" name="正方形/長方形 231"/>
                <p:cNvSpPr/>
                <p:nvPr/>
              </p:nvSpPr>
              <p:spPr>
                <a:xfrm>
                  <a:off x="2843512" y="2864604"/>
                  <a:ext cx="577656" cy="358925"/>
                </a:xfrm>
                <a:prstGeom prst="rect">
                  <a:avLst/>
                </a:prstGeom>
              </p:spPr>
              <p:txBody>
                <a:bodyPr wrap="none">
                  <a:spAutoFit/>
                </a:bodyPr>
                <a:lstStyle/>
                <a:p>
                  <a:r>
                    <a:rPr lang="en-US" altLang="ja-JP" sz="1700" dirty="0">
                      <a:solidFill>
                        <a:srgbClr val="7030A0"/>
                      </a:solidFill>
                      <a:latin typeface="Calibri"/>
                      <a:ea typeface="メイリオ" panose="020B0604030504040204" pitchFamily="50" charset="-128"/>
                      <a:cs typeface="メイリオ" panose="020B0604030504040204" pitchFamily="50" charset="-128"/>
                    </a:rPr>
                    <a:t>VX link</a:t>
                  </a:r>
                </a:p>
                <a:p>
                  <a:pPr algn="ctr"/>
                  <a:r>
                    <a:rPr lang="en-US" altLang="ja-JP" sz="1200" dirty="0">
                      <a:solidFill>
                        <a:srgbClr val="7030A0"/>
                      </a:solidFill>
                      <a:latin typeface="Calibri"/>
                      <a:ea typeface="メイリオ" panose="020B0604030504040204" pitchFamily="50" charset="-128"/>
                      <a:cs typeface="メイリオ" panose="020B0604030504040204" pitchFamily="50" charset="-128"/>
                    </a:rPr>
                    <a:t>(Network)</a:t>
                  </a:r>
                  <a:endParaRPr lang="ja-JP" altLang="en-US" sz="1600" dirty="0">
                    <a:solidFill>
                      <a:srgbClr val="7030A0"/>
                    </a:solidFill>
                  </a:endParaRPr>
                </a:p>
              </p:txBody>
            </p:sp>
            <p:sp>
              <p:nvSpPr>
                <p:cNvPr id="242" name="フリーフォーム 241"/>
                <p:cNvSpPr/>
                <p:nvPr/>
              </p:nvSpPr>
              <p:spPr>
                <a:xfrm>
                  <a:off x="1223670" y="3701374"/>
                  <a:ext cx="447472" cy="846307"/>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3" name="フリーフォーム 242"/>
                <p:cNvSpPr/>
                <p:nvPr/>
              </p:nvSpPr>
              <p:spPr>
                <a:xfrm>
                  <a:off x="1275784" y="3852087"/>
                  <a:ext cx="395358" cy="695594"/>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4" name="フリーフォーム 243"/>
                <p:cNvSpPr/>
                <p:nvPr/>
              </p:nvSpPr>
              <p:spPr>
                <a:xfrm>
                  <a:off x="1331640" y="4154259"/>
                  <a:ext cx="339502" cy="386895"/>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5" name="フリーフォーム 244"/>
                <p:cNvSpPr/>
                <p:nvPr/>
              </p:nvSpPr>
              <p:spPr>
                <a:xfrm>
                  <a:off x="1383754" y="4304972"/>
                  <a:ext cx="287388" cy="236182"/>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6" name="正方形/長方形 245"/>
                <p:cNvSpPr/>
                <p:nvPr/>
              </p:nvSpPr>
              <p:spPr>
                <a:xfrm>
                  <a:off x="899592" y="4515966"/>
                  <a:ext cx="841244" cy="389690"/>
                </a:xfrm>
                <a:prstGeom prst="rect">
                  <a:avLst/>
                </a:prstGeom>
              </p:spPr>
              <p:txBody>
                <a:bodyPr wrap="none">
                  <a:spAutoFit/>
                </a:bodyPr>
                <a:lstStyle/>
                <a:p>
                  <a:r>
                    <a:rPr lang="en-US" altLang="ja-JP" sz="1600" dirty="0">
                      <a:solidFill>
                        <a:srgbClr val="FFC000"/>
                      </a:solidFill>
                      <a:latin typeface="+mj-lt"/>
                    </a:rPr>
                    <a:t>AC 220-230V</a:t>
                  </a:r>
                </a:p>
                <a:p>
                  <a:r>
                    <a:rPr lang="en-US" altLang="ja-JP" sz="1600" dirty="0">
                      <a:solidFill>
                        <a:srgbClr val="FFC000"/>
                      </a:solidFill>
                      <a:latin typeface="+mj-lt"/>
                    </a:rPr>
                    <a:t>50/60Hz</a:t>
                  </a:r>
                  <a:endParaRPr lang="ja-JP" altLang="en-US" sz="1600" dirty="0">
                    <a:solidFill>
                      <a:srgbClr val="FFC000"/>
                    </a:solidFill>
                    <a:latin typeface="+mj-lt"/>
                  </a:endParaRPr>
                </a:p>
              </p:txBody>
            </p:sp>
            <p:sp>
              <p:nvSpPr>
                <p:cNvPr id="247" name="フリーフォーム 246"/>
                <p:cNvSpPr/>
                <p:nvPr/>
              </p:nvSpPr>
              <p:spPr>
                <a:xfrm>
                  <a:off x="2503364" y="3209925"/>
                  <a:ext cx="185737" cy="1119188"/>
                </a:xfrm>
                <a:custGeom>
                  <a:avLst/>
                  <a:gdLst>
                    <a:gd name="connsiteX0" fmla="*/ 230981 w 230981"/>
                    <a:gd name="connsiteY0" fmla="*/ 0 h 1119188"/>
                    <a:gd name="connsiteX1" fmla="*/ 230981 w 230981"/>
                    <a:gd name="connsiteY1" fmla="*/ 92869 h 1119188"/>
                    <a:gd name="connsiteX2" fmla="*/ 38100 w 230981"/>
                    <a:gd name="connsiteY2" fmla="*/ 92869 h 1119188"/>
                    <a:gd name="connsiteX3" fmla="*/ 38100 w 230981"/>
                    <a:gd name="connsiteY3" fmla="*/ 1119188 h 1119188"/>
                    <a:gd name="connsiteX4" fmla="*/ 0 w 230981"/>
                    <a:gd name="connsiteY4" fmla="*/ 1119188 h 1119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981" h="1119188">
                      <a:moveTo>
                        <a:pt x="230981" y="0"/>
                      </a:moveTo>
                      <a:lnTo>
                        <a:pt x="230981" y="92869"/>
                      </a:lnTo>
                      <a:lnTo>
                        <a:pt x="38100" y="92869"/>
                      </a:lnTo>
                      <a:lnTo>
                        <a:pt x="38100" y="1119188"/>
                      </a:lnTo>
                      <a:lnTo>
                        <a:pt x="0" y="1119188"/>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8" name="フリーフォーム 247"/>
                <p:cNvSpPr/>
                <p:nvPr/>
              </p:nvSpPr>
              <p:spPr>
                <a:xfrm>
                  <a:off x="2503364" y="3212306"/>
                  <a:ext cx="150018" cy="985838"/>
                </a:xfrm>
                <a:custGeom>
                  <a:avLst/>
                  <a:gdLst>
                    <a:gd name="connsiteX0" fmla="*/ 150018 w 150018"/>
                    <a:gd name="connsiteY0" fmla="*/ 0 h 985838"/>
                    <a:gd name="connsiteX1" fmla="*/ 0 w 150018"/>
                    <a:gd name="connsiteY1" fmla="*/ 0 h 985838"/>
                    <a:gd name="connsiteX2" fmla="*/ 0 w 150018"/>
                    <a:gd name="connsiteY2" fmla="*/ 985838 h 985838"/>
                    <a:gd name="connsiteX0" fmla="*/ 150018 w 150018"/>
                    <a:gd name="connsiteY0" fmla="*/ 0 h 985838"/>
                    <a:gd name="connsiteX1" fmla="*/ 0 w 150018"/>
                    <a:gd name="connsiteY1" fmla="*/ 47625 h 985838"/>
                    <a:gd name="connsiteX2" fmla="*/ 0 w 150018"/>
                    <a:gd name="connsiteY2" fmla="*/ 985838 h 985838"/>
                    <a:gd name="connsiteX0" fmla="*/ 150018 w 150018"/>
                    <a:gd name="connsiteY0" fmla="*/ 0 h 985838"/>
                    <a:gd name="connsiteX1" fmla="*/ 142875 w 150018"/>
                    <a:gd name="connsiteY1" fmla="*/ 40482 h 985838"/>
                    <a:gd name="connsiteX2" fmla="*/ 0 w 150018"/>
                    <a:gd name="connsiteY2" fmla="*/ 47625 h 985838"/>
                    <a:gd name="connsiteX3" fmla="*/ 0 w 150018"/>
                    <a:gd name="connsiteY3" fmla="*/ 985838 h 985838"/>
                    <a:gd name="connsiteX0" fmla="*/ 150018 w 150018"/>
                    <a:gd name="connsiteY0" fmla="*/ 0 h 985838"/>
                    <a:gd name="connsiteX1" fmla="*/ 142875 w 150018"/>
                    <a:gd name="connsiteY1" fmla="*/ 40482 h 985838"/>
                    <a:gd name="connsiteX2" fmla="*/ 0 w 150018"/>
                    <a:gd name="connsiteY2" fmla="*/ 47625 h 985838"/>
                    <a:gd name="connsiteX3" fmla="*/ 0 w 150018"/>
                    <a:gd name="connsiteY3" fmla="*/ 985838 h 985838"/>
                    <a:gd name="connsiteX0" fmla="*/ 150018 w 152400"/>
                    <a:gd name="connsiteY0" fmla="*/ 0 h 985838"/>
                    <a:gd name="connsiteX1" fmla="*/ 152400 w 152400"/>
                    <a:gd name="connsiteY1" fmla="*/ 50007 h 985838"/>
                    <a:gd name="connsiteX2" fmla="*/ 0 w 152400"/>
                    <a:gd name="connsiteY2" fmla="*/ 47625 h 985838"/>
                    <a:gd name="connsiteX3" fmla="*/ 0 w 152400"/>
                    <a:gd name="connsiteY3" fmla="*/ 985838 h 985838"/>
                    <a:gd name="connsiteX0" fmla="*/ 150018 w 150018"/>
                    <a:gd name="connsiteY0" fmla="*/ 0 h 985838"/>
                    <a:gd name="connsiteX1" fmla="*/ 140493 w 150018"/>
                    <a:gd name="connsiteY1" fmla="*/ 47625 h 985838"/>
                    <a:gd name="connsiteX2" fmla="*/ 0 w 150018"/>
                    <a:gd name="connsiteY2" fmla="*/ 47625 h 985838"/>
                    <a:gd name="connsiteX3" fmla="*/ 0 w 150018"/>
                    <a:gd name="connsiteY3" fmla="*/ 985838 h 985838"/>
                    <a:gd name="connsiteX0" fmla="*/ 150018 w 150018"/>
                    <a:gd name="connsiteY0" fmla="*/ 0 h 985838"/>
                    <a:gd name="connsiteX1" fmla="*/ 150018 w 150018"/>
                    <a:gd name="connsiteY1" fmla="*/ 50006 h 985838"/>
                    <a:gd name="connsiteX2" fmla="*/ 0 w 150018"/>
                    <a:gd name="connsiteY2" fmla="*/ 47625 h 985838"/>
                    <a:gd name="connsiteX3" fmla="*/ 0 w 150018"/>
                    <a:gd name="connsiteY3" fmla="*/ 985838 h 985838"/>
                  </a:gdLst>
                  <a:ahLst/>
                  <a:cxnLst>
                    <a:cxn ang="0">
                      <a:pos x="connsiteX0" y="connsiteY0"/>
                    </a:cxn>
                    <a:cxn ang="0">
                      <a:pos x="connsiteX1" y="connsiteY1"/>
                    </a:cxn>
                    <a:cxn ang="0">
                      <a:pos x="connsiteX2" y="connsiteY2"/>
                    </a:cxn>
                    <a:cxn ang="0">
                      <a:pos x="connsiteX3" y="connsiteY3"/>
                    </a:cxn>
                  </a:cxnLst>
                  <a:rect l="l" t="t" r="r" b="b"/>
                  <a:pathLst>
                    <a:path w="150018" h="985838">
                      <a:moveTo>
                        <a:pt x="150018" y="0"/>
                      </a:moveTo>
                      <a:lnTo>
                        <a:pt x="150018" y="50006"/>
                      </a:lnTo>
                      <a:lnTo>
                        <a:pt x="0" y="47625"/>
                      </a:lnTo>
                      <a:lnTo>
                        <a:pt x="0" y="985838"/>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9" name="フリーフォーム 248"/>
                <p:cNvSpPr/>
                <p:nvPr/>
              </p:nvSpPr>
              <p:spPr>
                <a:xfrm>
                  <a:off x="1433944" y="3169546"/>
                  <a:ext cx="490537" cy="423760"/>
                </a:xfrm>
                <a:custGeom>
                  <a:avLst/>
                  <a:gdLst>
                    <a:gd name="connsiteX0" fmla="*/ 95250 w 490537"/>
                    <a:gd name="connsiteY0" fmla="*/ 0 h 431006"/>
                    <a:gd name="connsiteX1" fmla="*/ 0 w 490537"/>
                    <a:gd name="connsiteY1" fmla="*/ 0 h 431006"/>
                    <a:gd name="connsiteX2" fmla="*/ 0 w 490537"/>
                    <a:gd name="connsiteY2" fmla="*/ 328613 h 431006"/>
                    <a:gd name="connsiteX3" fmla="*/ 490537 w 490537"/>
                    <a:gd name="connsiteY3" fmla="*/ 328613 h 431006"/>
                    <a:gd name="connsiteX4" fmla="*/ 490537 w 490537"/>
                    <a:gd name="connsiteY4" fmla="*/ 431006 h 431006"/>
                    <a:gd name="connsiteX0" fmla="*/ 120494 w 490537"/>
                    <a:gd name="connsiteY0" fmla="*/ 0 h 431006"/>
                    <a:gd name="connsiteX1" fmla="*/ 0 w 490537"/>
                    <a:gd name="connsiteY1" fmla="*/ 0 h 431006"/>
                    <a:gd name="connsiteX2" fmla="*/ 0 w 490537"/>
                    <a:gd name="connsiteY2" fmla="*/ 328613 h 431006"/>
                    <a:gd name="connsiteX3" fmla="*/ 490537 w 490537"/>
                    <a:gd name="connsiteY3" fmla="*/ 328613 h 431006"/>
                    <a:gd name="connsiteX4" fmla="*/ 490537 w 490537"/>
                    <a:gd name="connsiteY4" fmla="*/ 431006 h 4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537" h="431006">
                      <a:moveTo>
                        <a:pt x="120494" y="0"/>
                      </a:moveTo>
                      <a:lnTo>
                        <a:pt x="0" y="0"/>
                      </a:lnTo>
                      <a:lnTo>
                        <a:pt x="0" y="328613"/>
                      </a:lnTo>
                      <a:lnTo>
                        <a:pt x="490537" y="328613"/>
                      </a:lnTo>
                      <a:lnTo>
                        <a:pt x="490537" y="431006"/>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0" name="フリーフォーム 249"/>
                <p:cNvSpPr/>
                <p:nvPr/>
              </p:nvSpPr>
              <p:spPr>
                <a:xfrm>
                  <a:off x="1462654" y="3140816"/>
                  <a:ext cx="490537" cy="445030"/>
                </a:xfrm>
                <a:custGeom>
                  <a:avLst/>
                  <a:gdLst>
                    <a:gd name="connsiteX0" fmla="*/ 95250 w 490537"/>
                    <a:gd name="connsiteY0" fmla="*/ 0 h 431006"/>
                    <a:gd name="connsiteX1" fmla="*/ 0 w 490537"/>
                    <a:gd name="connsiteY1" fmla="*/ 0 h 431006"/>
                    <a:gd name="connsiteX2" fmla="*/ 0 w 490537"/>
                    <a:gd name="connsiteY2" fmla="*/ 328613 h 431006"/>
                    <a:gd name="connsiteX3" fmla="*/ 490537 w 490537"/>
                    <a:gd name="connsiteY3" fmla="*/ 328613 h 431006"/>
                    <a:gd name="connsiteX4" fmla="*/ 490537 w 490537"/>
                    <a:gd name="connsiteY4" fmla="*/ 431006 h 431006"/>
                    <a:gd name="connsiteX0" fmla="*/ 95250 w 490537"/>
                    <a:gd name="connsiteY0" fmla="*/ 0 h 445030"/>
                    <a:gd name="connsiteX1" fmla="*/ 0 w 490537"/>
                    <a:gd name="connsiteY1" fmla="*/ 0 h 445030"/>
                    <a:gd name="connsiteX2" fmla="*/ 0 w 490537"/>
                    <a:gd name="connsiteY2" fmla="*/ 328613 h 445030"/>
                    <a:gd name="connsiteX3" fmla="*/ 490537 w 490537"/>
                    <a:gd name="connsiteY3" fmla="*/ 328613 h 445030"/>
                    <a:gd name="connsiteX4" fmla="*/ 490537 w 490537"/>
                    <a:gd name="connsiteY4" fmla="*/ 445030 h 445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537" h="445030">
                      <a:moveTo>
                        <a:pt x="95250" y="0"/>
                      </a:moveTo>
                      <a:lnTo>
                        <a:pt x="0" y="0"/>
                      </a:lnTo>
                      <a:lnTo>
                        <a:pt x="0" y="328613"/>
                      </a:lnTo>
                      <a:lnTo>
                        <a:pt x="490537" y="328613"/>
                      </a:lnTo>
                      <a:lnTo>
                        <a:pt x="490537" y="445030"/>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正方形/長方形 105">
                  <a:extLst>
                    <a:ext uri="{FF2B5EF4-FFF2-40B4-BE49-F238E27FC236}">
                      <a16:creationId xmlns:a16="http://schemas.microsoft.com/office/drawing/2014/main" id="{8D707598-50B1-49D7-8BF8-DDF662BF5423}"/>
                    </a:ext>
                  </a:extLst>
                </p:cNvPr>
                <p:cNvSpPr/>
                <p:nvPr/>
              </p:nvSpPr>
              <p:spPr>
                <a:xfrm>
                  <a:off x="2645511" y="4529983"/>
                  <a:ext cx="529443" cy="225610"/>
                </a:xfrm>
                <a:prstGeom prst="rect">
                  <a:avLst/>
                </a:prstGeom>
              </p:spPr>
              <p:txBody>
                <a:bodyPr wrap="none">
                  <a:spAutoFit/>
                </a:bodyPr>
                <a:lstStyle/>
                <a:p>
                  <a:r>
                    <a:rPr lang="en-US" altLang="ja-JP" sz="1600" dirty="0">
                      <a:solidFill>
                        <a:srgbClr val="C00000"/>
                      </a:solidFill>
                      <a:latin typeface="Calibri"/>
                      <a:ea typeface="メイリオ" panose="020B0604030504040204" pitchFamily="50" charset="-128"/>
                    </a:rPr>
                    <a:t>Battery</a:t>
                  </a:r>
                  <a:endParaRPr lang="ja-JP" altLang="en-US" sz="2000" dirty="0">
                    <a:solidFill>
                      <a:srgbClr val="C00000"/>
                    </a:solidFill>
                  </a:endParaRPr>
                </a:p>
              </p:txBody>
            </p:sp>
          </p:grpSp>
          <p:sp>
            <p:nvSpPr>
              <p:cNvPr id="277" name="正方形/長方形 276"/>
              <p:cNvSpPr/>
              <p:nvPr/>
            </p:nvSpPr>
            <p:spPr>
              <a:xfrm>
                <a:off x="2408847" y="6539676"/>
                <a:ext cx="1245152" cy="369459"/>
              </a:xfrm>
              <a:prstGeom prst="rect">
                <a:avLst/>
              </a:prstGeom>
              <a:effectLst>
                <a:outerShdw blurRad="50800" dist="38100" dir="8100000" algn="tr" rotWithShape="0">
                  <a:prstClr val="black">
                    <a:alpha val="40000"/>
                  </a:prstClr>
                </a:outerShdw>
              </a:effectLst>
            </p:spPr>
            <p:txBody>
              <a:bodyPr wrap="none" lIns="91436" tIns="45717" rIns="91436" bIns="45717">
                <a:spAutoFit/>
              </a:bodyPr>
              <a:lstStyle/>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VX-3000DS</a:t>
                </a:r>
                <a:endParaRPr lang="ja-JP" altLang="en-US" dirty="0">
                  <a:solidFill>
                    <a:srgbClr val="5F5F5F"/>
                  </a:solidFill>
                  <a:latin typeface="Calibri"/>
                </a:endParaRPr>
              </a:p>
            </p:txBody>
          </p:sp>
          <p:sp>
            <p:nvSpPr>
              <p:cNvPr id="278" name="正方形/長方形 277"/>
              <p:cNvSpPr/>
              <p:nvPr/>
            </p:nvSpPr>
            <p:spPr>
              <a:xfrm>
                <a:off x="2454045" y="3524570"/>
                <a:ext cx="883280" cy="415645"/>
              </a:xfrm>
              <a:prstGeom prst="rect">
                <a:avLst/>
              </a:prstGeom>
              <a:effectLst>
                <a:outerShdw blurRad="50800" dist="38100" dir="8100000" algn="tr" rotWithShape="0">
                  <a:prstClr val="black">
                    <a:alpha val="40000"/>
                  </a:prstClr>
                </a:outerShdw>
              </a:effectLst>
            </p:spPr>
            <p:txBody>
              <a:bodyPr wrap="none" lIns="91436" tIns="45717" rIns="91436" bIns="45717">
                <a:spAutoFit/>
              </a:bodyPr>
              <a:lstStyle/>
              <a:p>
                <a:r>
                  <a:rPr lang="en-US" altLang="ja-JP" sz="2100" b="1" dirty="0">
                    <a:solidFill>
                      <a:srgbClr val="FFFFFF">
                        <a:lumMod val="50000"/>
                      </a:srgbClr>
                    </a:solidFill>
                    <a:latin typeface="Calibri"/>
                    <a:ea typeface="メイリオ" panose="020B0604030504040204" pitchFamily="50" charset="-128"/>
                    <a:cs typeface="メイリオ" panose="020B0604030504040204" pitchFamily="50" charset="-128"/>
                  </a:rPr>
                  <a:t>Frame</a:t>
                </a:r>
                <a:endParaRPr lang="ja-JP" altLang="en-US" sz="2100" dirty="0">
                  <a:solidFill>
                    <a:srgbClr val="5F5F5F"/>
                  </a:solidFill>
                  <a:latin typeface="Calibri"/>
                </a:endParaRPr>
              </a:p>
            </p:txBody>
          </p:sp>
        </p:grpSp>
        <p:sp>
          <p:nvSpPr>
            <p:cNvPr id="4" name="フリーフォーム: 図形 3">
              <a:extLst>
                <a:ext uri="{FF2B5EF4-FFF2-40B4-BE49-F238E27FC236}">
                  <a16:creationId xmlns:a16="http://schemas.microsoft.com/office/drawing/2014/main" id="{1BE07C18-ED22-42FF-9856-91AC2976152E}"/>
                </a:ext>
              </a:extLst>
            </p:cNvPr>
            <p:cNvSpPr/>
            <p:nvPr/>
          </p:nvSpPr>
          <p:spPr>
            <a:xfrm>
              <a:off x="3958281" y="6330778"/>
              <a:ext cx="0" cy="502508"/>
            </a:xfrm>
            <a:custGeom>
              <a:avLst/>
              <a:gdLst>
                <a:gd name="connsiteX0" fmla="*/ 0 w 0"/>
                <a:gd name="connsiteY0" fmla="*/ 0 h 502508"/>
                <a:gd name="connsiteX1" fmla="*/ 0 w 0"/>
                <a:gd name="connsiteY1" fmla="*/ 502508 h 502508"/>
              </a:gdLst>
              <a:ahLst/>
              <a:cxnLst>
                <a:cxn ang="0">
                  <a:pos x="connsiteX0" y="connsiteY0"/>
                </a:cxn>
                <a:cxn ang="0">
                  <a:pos x="connsiteX1" y="connsiteY1"/>
                </a:cxn>
              </a:cxnLst>
              <a:rect l="l" t="t" r="r" b="b"/>
              <a:pathLst>
                <a:path h="502508">
                  <a:moveTo>
                    <a:pt x="0" y="0"/>
                  </a:moveTo>
                  <a:lnTo>
                    <a:pt x="0" y="502508"/>
                  </a:lnTo>
                </a:path>
              </a:pathLst>
            </a:custGeom>
            <a:noFill/>
            <a:ln>
              <a:solidFill>
                <a:srgbClr val="C00000"/>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sp>
          <p:nvSpPr>
            <p:cNvPr id="102" name="フリーフォーム: 図形 101">
              <a:extLst>
                <a:ext uri="{FF2B5EF4-FFF2-40B4-BE49-F238E27FC236}">
                  <a16:creationId xmlns:a16="http://schemas.microsoft.com/office/drawing/2014/main" id="{6DFFB57E-8E66-4D96-AB77-35A196FC14A8}"/>
                </a:ext>
              </a:extLst>
            </p:cNvPr>
            <p:cNvSpPr/>
            <p:nvPr/>
          </p:nvSpPr>
          <p:spPr>
            <a:xfrm>
              <a:off x="4178022" y="6327142"/>
              <a:ext cx="0" cy="502508"/>
            </a:xfrm>
            <a:custGeom>
              <a:avLst/>
              <a:gdLst>
                <a:gd name="connsiteX0" fmla="*/ 0 w 0"/>
                <a:gd name="connsiteY0" fmla="*/ 0 h 502508"/>
                <a:gd name="connsiteX1" fmla="*/ 0 w 0"/>
                <a:gd name="connsiteY1" fmla="*/ 502508 h 502508"/>
              </a:gdLst>
              <a:ahLst/>
              <a:cxnLst>
                <a:cxn ang="0">
                  <a:pos x="connsiteX0" y="connsiteY0"/>
                </a:cxn>
                <a:cxn ang="0">
                  <a:pos x="connsiteX1" y="connsiteY1"/>
                </a:cxn>
              </a:cxnLst>
              <a:rect l="l" t="t" r="r" b="b"/>
              <a:pathLst>
                <a:path h="502508">
                  <a:moveTo>
                    <a:pt x="0" y="0"/>
                  </a:moveTo>
                  <a:lnTo>
                    <a:pt x="0" y="502508"/>
                  </a:lnTo>
                </a:path>
              </a:pathLst>
            </a:custGeom>
            <a:noFill/>
            <a:ln>
              <a:solidFill>
                <a:srgbClr val="C00000"/>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sp>
          <p:nvSpPr>
            <p:cNvPr id="5" name="フリーフォーム: 図形 4">
              <a:extLst>
                <a:ext uri="{FF2B5EF4-FFF2-40B4-BE49-F238E27FC236}">
                  <a16:creationId xmlns:a16="http://schemas.microsoft.com/office/drawing/2014/main" id="{9EF66ABA-2B79-4623-898C-60335C9E5ED1}"/>
                </a:ext>
              </a:extLst>
            </p:cNvPr>
            <p:cNvSpPr/>
            <p:nvPr/>
          </p:nvSpPr>
          <p:spPr>
            <a:xfrm>
              <a:off x="3958281" y="5638800"/>
              <a:ext cx="580768" cy="1186249"/>
            </a:xfrm>
            <a:custGeom>
              <a:avLst/>
              <a:gdLst>
                <a:gd name="connsiteX0" fmla="*/ 0 w 580768"/>
                <a:gd name="connsiteY0" fmla="*/ 0 h 1186249"/>
                <a:gd name="connsiteX1" fmla="*/ 0 w 580768"/>
                <a:gd name="connsiteY1" fmla="*/ 234778 h 1186249"/>
                <a:gd name="connsiteX2" fmla="*/ 580768 w 580768"/>
                <a:gd name="connsiteY2" fmla="*/ 234778 h 1186249"/>
                <a:gd name="connsiteX3" fmla="*/ 580768 w 580768"/>
                <a:gd name="connsiteY3" fmla="*/ 1186249 h 1186249"/>
              </a:gdLst>
              <a:ahLst/>
              <a:cxnLst>
                <a:cxn ang="0">
                  <a:pos x="connsiteX0" y="connsiteY0"/>
                </a:cxn>
                <a:cxn ang="0">
                  <a:pos x="connsiteX1" y="connsiteY1"/>
                </a:cxn>
                <a:cxn ang="0">
                  <a:pos x="connsiteX2" y="connsiteY2"/>
                </a:cxn>
                <a:cxn ang="0">
                  <a:pos x="connsiteX3" y="connsiteY3"/>
                </a:cxn>
              </a:cxnLst>
              <a:rect l="l" t="t" r="r" b="b"/>
              <a:pathLst>
                <a:path w="580768" h="1186249">
                  <a:moveTo>
                    <a:pt x="0" y="0"/>
                  </a:moveTo>
                  <a:lnTo>
                    <a:pt x="0" y="234778"/>
                  </a:lnTo>
                  <a:lnTo>
                    <a:pt x="580768" y="234778"/>
                  </a:lnTo>
                  <a:lnTo>
                    <a:pt x="580768" y="1186249"/>
                  </a:lnTo>
                </a:path>
              </a:pathLst>
            </a:custGeom>
            <a:noFill/>
            <a:ln>
              <a:solidFill>
                <a:srgbClr val="C00000"/>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sp>
          <p:nvSpPr>
            <p:cNvPr id="6" name="フリーフォーム: 図形 5">
              <a:extLst>
                <a:ext uri="{FF2B5EF4-FFF2-40B4-BE49-F238E27FC236}">
                  <a16:creationId xmlns:a16="http://schemas.microsoft.com/office/drawing/2014/main" id="{3A1E9076-6DB2-44F2-96EF-D8FAC5688C03}"/>
                </a:ext>
              </a:extLst>
            </p:cNvPr>
            <p:cNvSpPr/>
            <p:nvPr/>
          </p:nvSpPr>
          <p:spPr>
            <a:xfrm>
              <a:off x="4160108" y="5651157"/>
              <a:ext cx="605386" cy="1173892"/>
            </a:xfrm>
            <a:custGeom>
              <a:avLst/>
              <a:gdLst>
                <a:gd name="connsiteX0" fmla="*/ 0 w 576649"/>
                <a:gd name="connsiteY0" fmla="*/ 0 h 1173892"/>
                <a:gd name="connsiteX1" fmla="*/ 0 w 576649"/>
                <a:gd name="connsiteY1" fmla="*/ 156519 h 1173892"/>
                <a:gd name="connsiteX2" fmla="*/ 576649 w 576649"/>
                <a:gd name="connsiteY2" fmla="*/ 156519 h 1173892"/>
                <a:gd name="connsiteX3" fmla="*/ 576649 w 576649"/>
                <a:gd name="connsiteY3" fmla="*/ 1173892 h 1173892"/>
              </a:gdLst>
              <a:ahLst/>
              <a:cxnLst>
                <a:cxn ang="0">
                  <a:pos x="connsiteX0" y="connsiteY0"/>
                </a:cxn>
                <a:cxn ang="0">
                  <a:pos x="connsiteX1" y="connsiteY1"/>
                </a:cxn>
                <a:cxn ang="0">
                  <a:pos x="connsiteX2" y="connsiteY2"/>
                </a:cxn>
                <a:cxn ang="0">
                  <a:pos x="connsiteX3" y="connsiteY3"/>
                </a:cxn>
              </a:cxnLst>
              <a:rect l="l" t="t" r="r" b="b"/>
              <a:pathLst>
                <a:path w="576649" h="1173892">
                  <a:moveTo>
                    <a:pt x="0" y="0"/>
                  </a:moveTo>
                  <a:lnTo>
                    <a:pt x="0" y="156519"/>
                  </a:lnTo>
                  <a:lnTo>
                    <a:pt x="576649" y="156519"/>
                  </a:lnTo>
                  <a:lnTo>
                    <a:pt x="576649" y="1173892"/>
                  </a:lnTo>
                </a:path>
              </a:pathLst>
            </a:custGeom>
            <a:noFill/>
            <a:ln>
              <a:solidFill>
                <a:srgbClr val="C00000"/>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grpSp>
    </p:spTree>
    <p:extLst>
      <p:ext uri="{BB962C8B-B14F-4D97-AF65-F5344CB8AC3E}">
        <p14:creationId xmlns:p14="http://schemas.microsoft.com/office/powerpoint/2010/main" val="3506860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fade">
                                      <p:cBhvr>
                                        <p:cTn id="7" dur="500"/>
                                        <p:tgtEl>
                                          <p:spTgt spid="15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74"/>
                                        </p:tgtEl>
                                        <p:attrNameLst>
                                          <p:attrName>style.visibility</p:attrName>
                                        </p:attrNameLst>
                                      </p:cBhvr>
                                      <p:to>
                                        <p:strVal val="visible"/>
                                      </p:to>
                                    </p:set>
                                    <p:animEffect transition="in" filter="fade">
                                      <p:cBhvr>
                                        <p:cTn id="12" dur="500"/>
                                        <p:tgtEl>
                                          <p:spTgt spid="274"/>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animBg="1"/>
      <p:bldP spid="274" grpId="0" animBg="1"/>
      <p:bldP spid="2"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 name="グループ化 158"/>
          <p:cNvGrpSpPr/>
          <p:nvPr/>
        </p:nvGrpSpPr>
        <p:grpSpPr>
          <a:xfrm>
            <a:off x="1612190" y="288183"/>
            <a:ext cx="2053631" cy="1949899"/>
            <a:chOff x="2632733" y="840807"/>
            <a:chExt cx="2667654" cy="2532159"/>
          </a:xfrm>
        </p:grpSpPr>
        <p:grpSp>
          <p:nvGrpSpPr>
            <p:cNvPr id="160" name="グループ化 159"/>
            <p:cNvGrpSpPr/>
            <p:nvPr/>
          </p:nvGrpSpPr>
          <p:grpSpPr>
            <a:xfrm>
              <a:off x="2951391" y="1221263"/>
              <a:ext cx="2030342" cy="1771248"/>
              <a:chOff x="2951391" y="1221263"/>
              <a:chExt cx="2030342" cy="1771248"/>
            </a:xfrm>
          </p:grpSpPr>
          <p:sp>
            <p:nvSpPr>
              <p:cNvPr id="173" name="円/楕円 172"/>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a:solidFill>
                    <a:prstClr val="white"/>
                  </a:solidFill>
                  <a:latin typeface="Meiryo UI"/>
                  <a:ea typeface="Meiryo UI"/>
                </a:endParaRPr>
              </a:p>
            </p:txBody>
          </p:sp>
          <p:sp>
            <p:nvSpPr>
              <p:cNvPr id="174" name="角丸四角形 173"/>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DS</a:t>
                </a:r>
                <a:endParaRPr kumimoji="0" lang="ja-JP" altLang="en-US" sz="3000" b="1" kern="0" dirty="0">
                  <a:solidFill>
                    <a:prstClr val="white"/>
                  </a:solidFill>
                  <a:latin typeface="Calibri"/>
                  <a:ea typeface="Meiryo UI"/>
                </a:endParaRPr>
              </a:p>
            </p:txBody>
          </p:sp>
        </p:grpSp>
        <p:pic>
          <p:nvPicPr>
            <p:cNvPr id="172"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2073" name="フリーフォーム 2072"/>
          <p:cNvSpPr/>
          <p:nvPr/>
        </p:nvSpPr>
        <p:spPr>
          <a:xfrm>
            <a:off x="9297477" y="5023246"/>
            <a:ext cx="3882638" cy="345046"/>
          </a:xfrm>
          <a:custGeom>
            <a:avLst/>
            <a:gdLst>
              <a:gd name="connsiteX0" fmla="*/ 0 w 2588126"/>
              <a:gd name="connsiteY0" fmla="*/ 229936 h 229936"/>
              <a:gd name="connsiteX1" fmla="*/ 171116 w 2588126"/>
              <a:gd name="connsiteY1" fmla="*/ 0 h 229936"/>
              <a:gd name="connsiteX2" fmla="*/ 2588126 w 2588126"/>
              <a:gd name="connsiteY2" fmla="*/ 0 h 229936"/>
              <a:gd name="connsiteX3" fmla="*/ 2588126 w 2588126"/>
              <a:gd name="connsiteY3" fmla="*/ 48126 h 229936"/>
              <a:gd name="connsiteX4" fmla="*/ 2518611 w 2588126"/>
              <a:gd name="connsiteY4" fmla="*/ 101600 h 229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8126" h="229936">
                <a:moveTo>
                  <a:pt x="0" y="229936"/>
                </a:moveTo>
                <a:lnTo>
                  <a:pt x="171116" y="0"/>
                </a:lnTo>
                <a:lnTo>
                  <a:pt x="2588126" y="0"/>
                </a:lnTo>
                <a:lnTo>
                  <a:pt x="2588126" y="48126"/>
                </a:lnTo>
                <a:lnTo>
                  <a:pt x="2518611" y="101600"/>
                </a:lnTo>
              </a:path>
            </a:pathLst>
          </a:cu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pic>
        <p:nvPicPr>
          <p:cNvPr id="89" name="Picture 5"/>
          <p:cNvPicPr>
            <a:picLocks noChangeAspect="1" noChangeArrowheads="1"/>
          </p:cNvPicPr>
          <p:nvPr/>
        </p:nvPicPr>
        <p:blipFill>
          <a:blip r:embed="rId4"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 name="Picture 2"/>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07395" y="1798832"/>
            <a:ext cx="1038158" cy="38606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056" name="正方形/長方形 2055"/>
          <p:cNvSpPr/>
          <p:nvPr/>
        </p:nvSpPr>
        <p:spPr>
          <a:xfrm>
            <a:off x="6633477" y="3102469"/>
            <a:ext cx="2319737" cy="756395"/>
          </a:xfrm>
          <a:prstGeom prst="rect">
            <a:avLst/>
          </a:prstGeom>
          <a:solidFill>
            <a:srgbClr val="CCCC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78" name="正方形/長方形 77"/>
          <p:cNvSpPr/>
          <p:nvPr/>
        </p:nvSpPr>
        <p:spPr>
          <a:xfrm>
            <a:off x="5575637" y="4390565"/>
            <a:ext cx="3377578" cy="1182351"/>
          </a:xfrm>
          <a:prstGeom prst="rect">
            <a:avLst/>
          </a:prstGeom>
          <a:solidFill>
            <a:schemeClr val="tx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81" name="フリーフォーム 80"/>
          <p:cNvSpPr/>
          <p:nvPr/>
        </p:nvSpPr>
        <p:spPr>
          <a:xfrm>
            <a:off x="5994598" y="5142672"/>
            <a:ext cx="887335" cy="610870"/>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86" name="フリーフォーム 85"/>
          <p:cNvSpPr/>
          <p:nvPr/>
        </p:nvSpPr>
        <p:spPr>
          <a:xfrm>
            <a:off x="6210647" y="5446207"/>
            <a:ext cx="671286" cy="307335"/>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94" name="円/楕円 93"/>
          <p:cNvSpPr/>
          <p:nvPr/>
        </p:nvSpPr>
        <p:spPr>
          <a:xfrm>
            <a:off x="7999193" y="5372215"/>
            <a:ext cx="139867" cy="142551"/>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96" name="フリーフォーム 95"/>
          <p:cNvSpPr/>
          <p:nvPr/>
        </p:nvSpPr>
        <p:spPr>
          <a:xfrm>
            <a:off x="7932151" y="5209241"/>
            <a:ext cx="357568" cy="84542"/>
          </a:xfrm>
          <a:custGeom>
            <a:avLst/>
            <a:gdLst>
              <a:gd name="connsiteX0" fmla="*/ 238351 w 238351"/>
              <a:gd name="connsiteY0" fmla="*/ 56338 h 56338"/>
              <a:gd name="connsiteX1" fmla="*/ 0 w 238351"/>
              <a:gd name="connsiteY1" fmla="*/ 0 h 56338"/>
            </a:gdLst>
            <a:ahLst/>
            <a:cxnLst>
              <a:cxn ang="0">
                <a:pos x="connsiteX0" y="connsiteY0"/>
              </a:cxn>
              <a:cxn ang="0">
                <a:pos x="connsiteX1" y="connsiteY1"/>
              </a:cxn>
            </a:cxnLst>
            <a:rect l="l" t="t" r="r" b="b"/>
            <a:pathLst>
              <a:path w="238351" h="56338">
                <a:moveTo>
                  <a:pt x="238351" y="56338"/>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061" name="フリーフォーム 2060"/>
          <p:cNvSpPr/>
          <p:nvPr/>
        </p:nvSpPr>
        <p:spPr>
          <a:xfrm>
            <a:off x="6857563" y="5140350"/>
            <a:ext cx="1128132" cy="153711"/>
          </a:xfrm>
          <a:custGeom>
            <a:avLst/>
            <a:gdLst>
              <a:gd name="connsiteX0" fmla="*/ 576375 w 576375"/>
              <a:gd name="connsiteY0" fmla="*/ 0 h 112675"/>
              <a:gd name="connsiteX1" fmla="*/ 268686 w 576375"/>
              <a:gd name="connsiteY1" fmla="*/ 0 h 112675"/>
              <a:gd name="connsiteX2" fmla="*/ 268686 w 576375"/>
              <a:gd name="connsiteY2" fmla="*/ 112675 h 112675"/>
              <a:gd name="connsiteX3" fmla="*/ 0 w 576375"/>
              <a:gd name="connsiteY3" fmla="*/ 112675 h 112675"/>
            </a:gdLst>
            <a:ahLst/>
            <a:cxnLst>
              <a:cxn ang="0">
                <a:pos x="connsiteX0" y="connsiteY0"/>
              </a:cxn>
              <a:cxn ang="0">
                <a:pos x="connsiteX1" y="connsiteY1"/>
              </a:cxn>
              <a:cxn ang="0">
                <a:pos x="connsiteX2" y="connsiteY2"/>
              </a:cxn>
              <a:cxn ang="0">
                <a:pos x="connsiteX3" y="connsiteY3"/>
              </a:cxn>
            </a:cxnLst>
            <a:rect l="l" t="t" r="r" b="b"/>
            <a:pathLst>
              <a:path w="576375" h="112675">
                <a:moveTo>
                  <a:pt x="576375" y="0"/>
                </a:moveTo>
                <a:lnTo>
                  <a:pt x="268686" y="0"/>
                </a:lnTo>
                <a:lnTo>
                  <a:pt x="268686" y="112675"/>
                </a:lnTo>
                <a:lnTo>
                  <a:pt x="0" y="112675"/>
                </a:lnTo>
              </a:path>
            </a:pathLst>
          </a:custGeom>
          <a:noFill/>
          <a:ln>
            <a:solidFill>
              <a:srgbClr val="FFC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93" name="円/楕円 92"/>
          <p:cNvSpPr/>
          <p:nvPr/>
        </p:nvSpPr>
        <p:spPr>
          <a:xfrm>
            <a:off x="7990689" y="5073501"/>
            <a:ext cx="139867" cy="142551"/>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77" name="角丸四角形 76"/>
          <p:cNvSpPr/>
          <p:nvPr/>
        </p:nvSpPr>
        <p:spPr>
          <a:xfrm>
            <a:off x="8355120" y="2970659"/>
            <a:ext cx="574116" cy="533930"/>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80" name="角丸四角形 79"/>
          <p:cNvSpPr/>
          <p:nvPr/>
        </p:nvSpPr>
        <p:spPr>
          <a:xfrm>
            <a:off x="6817065" y="5749731"/>
            <a:ext cx="1115085" cy="423354"/>
          </a:xfrm>
          <a:prstGeom prst="roundRect">
            <a:avLst>
              <a:gd name="adj" fmla="val 13354"/>
            </a:avLst>
          </a:prstGeom>
          <a:solidFill>
            <a:srgbClr val="C00000">
              <a:alpha val="50000"/>
            </a:srgbClr>
          </a:solidFill>
          <a:ln w="19050">
            <a:solidFill>
              <a:srgbClr val="C0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Battery</a:t>
            </a:r>
            <a:endParaRPr lang="ja-JP" altLang="en-US" sz="1700" b="1" dirty="0">
              <a:solidFill>
                <a:srgbClr val="FFFFFF"/>
              </a:solidFill>
            </a:endParaRPr>
          </a:p>
        </p:txBody>
      </p:sp>
      <p:sp>
        <p:nvSpPr>
          <p:cNvPr id="2060" name="フリーフォーム 2059"/>
          <p:cNvSpPr/>
          <p:nvPr/>
        </p:nvSpPr>
        <p:spPr>
          <a:xfrm>
            <a:off x="7778043" y="5444819"/>
            <a:ext cx="221042" cy="302029"/>
          </a:xfrm>
          <a:custGeom>
            <a:avLst/>
            <a:gdLst>
              <a:gd name="connsiteX0" fmla="*/ 147344 w 147344"/>
              <a:gd name="connsiteY0" fmla="*/ 0 h 459367"/>
              <a:gd name="connsiteX1" fmla="*/ 0 w 147344"/>
              <a:gd name="connsiteY1" fmla="*/ 0 h 459367"/>
              <a:gd name="connsiteX2" fmla="*/ 0 w 147344"/>
              <a:gd name="connsiteY2" fmla="*/ 459367 h 459367"/>
            </a:gdLst>
            <a:ahLst/>
            <a:cxnLst>
              <a:cxn ang="0">
                <a:pos x="connsiteX0" y="connsiteY0"/>
              </a:cxn>
              <a:cxn ang="0">
                <a:pos x="connsiteX1" y="connsiteY1"/>
              </a:cxn>
              <a:cxn ang="0">
                <a:pos x="connsiteX2" y="connsiteY2"/>
              </a:cxn>
            </a:cxnLst>
            <a:rect l="l" t="t" r="r" b="b"/>
            <a:pathLst>
              <a:path w="147344" h="459367">
                <a:moveTo>
                  <a:pt x="147344" y="0"/>
                </a:moveTo>
                <a:lnTo>
                  <a:pt x="0" y="0"/>
                </a:lnTo>
                <a:lnTo>
                  <a:pt x="0" y="459367"/>
                </a:lnTo>
              </a:path>
            </a:pathLst>
          </a:custGeom>
          <a:noFill/>
          <a:ln>
            <a:solidFill>
              <a:srgbClr val="C00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99" name="角丸四角形 98"/>
          <p:cNvSpPr/>
          <p:nvPr/>
        </p:nvSpPr>
        <p:spPr>
          <a:xfrm>
            <a:off x="7780622" y="2968592"/>
            <a:ext cx="574116" cy="533930"/>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101" name="角丸四角形 100"/>
          <p:cNvSpPr/>
          <p:nvPr/>
        </p:nvSpPr>
        <p:spPr>
          <a:xfrm>
            <a:off x="7212810" y="2975872"/>
            <a:ext cx="574116" cy="533930"/>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103" name="角丸四角形 102"/>
          <p:cNvSpPr/>
          <p:nvPr/>
        </p:nvSpPr>
        <p:spPr>
          <a:xfrm>
            <a:off x="6638693" y="2984058"/>
            <a:ext cx="574116" cy="533930"/>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105" name="フリーフォーム 104"/>
          <p:cNvSpPr/>
          <p:nvPr/>
        </p:nvSpPr>
        <p:spPr>
          <a:xfrm>
            <a:off x="7908924" y="3517987"/>
            <a:ext cx="153541" cy="98921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065" name="フリーフォーム 2064"/>
          <p:cNvSpPr/>
          <p:nvPr/>
        </p:nvSpPr>
        <p:spPr>
          <a:xfrm>
            <a:off x="8924020" y="3713618"/>
            <a:ext cx="203289" cy="1460986"/>
          </a:xfrm>
          <a:custGeom>
            <a:avLst/>
            <a:gdLst>
              <a:gd name="connsiteX0" fmla="*/ 18535 w 160638"/>
              <a:gd name="connsiteY0" fmla="*/ 982362 h 982362"/>
              <a:gd name="connsiteX1" fmla="*/ 160638 w 160638"/>
              <a:gd name="connsiteY1" fmla="*/ 982362 h 982362"/>
              <a:gd name="connsiteX2" fmla="*/ 160638 w 160638"/>
              <a:gd name="connsiteY2" fmla="*/ 0 h 982362"/>
              <a:gd name="connsiteX3" fmla="*/ 0 w 160638"/>
              <a:gd name="connsiteY3" fmla="*/ 0 h 982362"/>
            </a:gdLst>
            <a:ahLst/>
            <a:cxnLst>
              <a:cxn ang="0">
                <a:pos x="connsiteX0" y="connsiteY0"/>
              </a:cxn>
              <a:cxn ang="0">
                <a:pos x="connsiteX1" y="connsiteY1"/>
              </a:cxn>
              <a:cxn ang="0">
                <a:pos x="connsiteX2" y="connsiteY2"/>
              </a:cxn>
              <a:cxn ang="0">
                <a:pos x="connsiteX3" y="connsiteY3"/>
              </a:cxn>
            </a:cxnLst>
            <a:rect l="l" t="t" r="r" b="b"/>
            <a:pathLst>
              <a:path w="160638" h="982362">
                <a:moveTo>
                  <a:pt x="18535" y="982362"/>
                </a:moveTo>
                <a:lnTo>
                  <a:pt x="160638" y="982362"/>
                </a:lnTo>
                <a:lnTo>
                  <a:pt x="160638" y="0"/>
                </a:lnTo>
                <a:lnTo>
                  <a:pt x="0" y="0"/>
                </a:lnTo>
              </a:path>
            </a:pathLst>
          </a:custGeom>
          <a:noFill/>
          <a:ln w="38100">
            <a:solidFill>
              <a:schemeClr val="accent6">
                <a:lumMod val="75000"/>
              </a:schemeClr>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066" name="フリーフォーム 2065"/>
          <p:cNvSpPr/>
          <p:nvPr/>
        </p:nvSpPr>
        <p:spPr>
          <a:xfrm>
            <a:off x="6302676" y="4705655"/>
            <a:ext cx="2284511" cy="574826"/>
          </a:xfrm>
          <a:custGeom>
            <a:avLst/>
            <a:gdLst>
              <a:gd name="connsiteX0" fmla="*/ 1544595 w 1649627"/>
              <a:gd name="connsiteY0" fmla="*/ 383060 h 383060"/>
              <a:gd name="connsiteX1" fmla="*/ 1649627 w 1649627"/>
              <a:gd name="connsiteY1" fmla="*/ 383060 h 383060"/>
              <a:gd name="connsiteX2" fmla="*/ 1649627 w 1649627"/>
              <a:gd name="connsiteY2" fmla="*/ 148281 h 383060"/>
              <a:gd name="connsiteX3" fmla="*/ 0 w 1649627"/>
              <a:gd name="connsiteY3" fmla="*/ 148281 h 383060"/>
              <a:gd name="connsiteX4" fmla="*/ 0 w 1649627"/>
              <a:gd name="connsiteY4" fmla="*/ 0 h 383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9627" h="383060">
                <a:moveTo>
                  <a:pt x="1544595" y="383060"/>
                </a:moveTo>
                <a:lnTo>
                  <a:pt x="1649627" y="383060"/>
                </a:lnTo>
                <a:lnTo>
                  <a:pt x="1649627" y="148281"/>
                </a:lnTo>
                <a:lnTo>
                  <a:pt x="0" y="148281"/>
                </a:lnTo>
                <a:lnTo>
                  <a:pt x="0"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067" name="フリーフォーム 2066"/>
          <p:cNvSpPr/>
          <p:nvPr/>
        </p:nvSpPr>
        <p:spPr>
          <a:xfrm>
            <a:off x="7753698" y="4708925"/>
            <a:ext cx="78305" cy="209972"/>
          </a:xfrm>
          <a:custGeom>
            <a:avLst/>
            <a:gdLst>
              <a:gd name="connsiteX0" fmla="*/ 0 w 0"/>
              <a:gd name="connsiteY0" fmla="*/ 123568 h 123568"/>
              <a:gd name="connsiteX1" fmla="*/ 0 w 0"/>
              <a:gd name="connsiteY1" fmla="*/ 0 h 123568"/>
            </a:gdLst>
            <a:ahLst/>
            <a:cxnLst>
              <a:cxn ang="0">
                <a:pos x="connsiteX0" y="connsiteY0"/>
              </a:cxn>
              <a:cxn ang="0">
                <a:pos x="connsiteX1" y="connsiteY1"/>
              </a:cxn>
            </a:cxnLst>
            <a:rect l="l" t="t" r="r" b="b"/>
            <a:pathLst>
              <a:path h="123568">
                <a:moveTo>
                  <a:pt x="0" y="123568"/>
                </a:moveTo>
                <a:lnTo>
                  <a:pt x="0"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95" name="円/楕円 94"/>
          <p:cNvSpPr/>
          <p:nvPr/>
        </p:nvSpPr>
        <p:spPr>
          <a:xfrm>
            <a:off x="8291251" y="5222992"/>
            <a:ext cx="139867" cy="142551"/>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162" name="フリーフォーム 161"/>
          <p:cNvSpPr/>
          <p:nvPr/>
        </p:nvSpPr>
        <p:spPr>
          <a:xfrm>
            <a:off x="7344275" y="3521590"/>
            <a:ext cx="153541" cy="98921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068" name="フリーフォーム 2067"/>
          <p:cNvSpPr/>
          <p:nvPr/>
        </p:nvSpPr>
        <p:spPr>
          <a:xfrm>
            <a:off x="8334869" y="3536898"/>
            <a:ext cx="302518" cy="959993"/>
          </a:xfrm>
          <a:custGeom>
            <a:avLst/>
            <a:gdLst>
              <a:gd name="connsiteX0" fmla="*/ 0 w 201655"/>
              <a:gd name="connsiteY0" fmla="*/ 639732 h 639732"/>
              <a:gd name="connsiteX1" fmla="*/ 0 w 201655"/>
              <a:gd name="connsiteY1" fmla="*/ 410263 h 639732"/>
              <a:gd name="connsiteX2" fmla="*/ 201655 w 201655"/>
              <a:gd name="connsiteY2" fmla="*/ 410263 h 639732"/>
              <a:gd name="connsiteX3" fmla="*/ 201655 w 201655"/>
              <a:gd name="connsiteY3" fmla="*/ 0 h 639732"/>
            </a:gdLst>
            <a:ahLst/>
            <a:cxnLst>
              <a:cxn ang="0">
                <a:pos x="connsiteX0" y="connsiteY0"/>
              </a:cxn>
              <a:cxn ang="0">
                <a:pos x="connsiteX1" y="connsiteY1"/>
              </a:cxn>
              <a:cxn ang="0">
                <a:pos x="connsiteX2" y="connsiteY2"/>
              </a:cxn>
              <a:cxn ang="0">
                <a:pos x="connsiteX3" y="connsiteY3"/>
              </a:cxn>
            </a:cxnLst>
            <a:rect l="l" t="t" r="r" b="b"/>
            <a:pathLst>
              <a:path w="201655" h="639732">
                <a:moveTo>
                  <a:pt x="0" y="639732"/>
                </a:moveTo>
                <a:lnTo>
                  <a:pt x="0" y="410263"/>
                </a:lnTo>
                <a:lnTo>
                  <a:pt x="201655" y="410263"/>
                </a:lnTo>
                <a:lnTo>
                  <a:pt x="201655"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164" name="フリーフォーム 163"/>
          <p:cNvSpPr/>
          <p:nvPr/>
        </p:nvSpPr>
        <p:spPr>
          <a:xfrm flipH="1">
            <a:off x="6920535" y="3521590"/>
            <a:ext cx="343891" cy="959993"/>
          </a:xfrm>
          <a:custGeom>
            <a:avLst/>
            <a:gdLst>
              <a:gd name="connsiteX0" fmla="*/ 0 w 201655"/>
              <a:gd name="connsiteY0" fmla="*/ 639732 h 639732"/>
              <a:gd name="connsiteX1" fmla="*/ 0 w 201655"/>
              <a:gd name="connsiteY1" fmla="*/ 410263 h 639732"/>
              <a:gd name="connsiteX2" fmla="*/ 201655 w 201655"/>
              <a:gd name="connsiteY2" fmla="*/ 410263 h 639732"/>
              <a:gd name="connsiteX3" fmla="*/ 201655 w 201655"/>
              <a:gd name="connsiteY3" fmla="*/ 0 h 639732"/>
            </a:gdLst>
            <a:ahLst/>
            <a:cxnLst>
              <a:cxn ang="0">
                <a:pos x="connsiteX0" y="connsiteY0"/>
              </a:cxn>
              <a:cxn ang="0">
                <a:pos x="connsiteX1" y="connsiteY1"/>
              </a:cxn>
              <a:cxn ang="0">
                <a:pos x="connsiteX2" y="connsiteY2"/>
              </a:cxn>
              <a:cxn ang="0">
                <a:pos x="connsiteX3" y="connsiteY3"/>
              </a:cxn>
            </a:cxnLst>
            <a:rect l="l" t="t" r="r" b="b"/>
            <a:pathLst>
              <a:path w="201655" h="639732">
                <a:moveTo>
                  <a:pt x="0" y="639732"/>
                </a:moveTo>
                <a:lnTo>
                  <a:pt x="0" y="410263"/>
                </a:lnTo>
                <a:lnTo>
                  <a:pt x="201655" y="410263"/>
                </a:lnTo>
                <a:lnTo>
                  <a:pt x="201655"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069" name="フリーフォーム 2068"/>
          <p:cNvSpPr/>
          <p:nvPr/>
        </p:nvSpPr>
        <p:spPr>
          <a:xfrm>
            <a:off x="6290271" y="3735156"/>
            <a:ext cx="328597" cy="746083"/>
          </a:xfrm>
          <a:custGeom>
            <a:avLst/>
            <a:gdLst>
              <a:gd name="connsiteX0" fmla="*/ 0 w 219039"/>
              <a:gd name="connsiteY0" fmla="*/ 497184 h 497184"/>
              <a:gd name="connsiteX1" fmla="*/ 0 w 219039"/>
              <a:gd name="connsiteY1" fmla="*/ 0 h 497184"/>
              <a:gd name="connsiteX2" fmla="*/ 219039 w 219039"/>
              <a:gd name="connsiteY2" fmla="*/ 0 h 497184"/>
            </a:gdLst>
            <a:ahLst/>
            <a:cxnLst>
              <a:cxn ang="0">
                <a:pos x="connsiteX0" y="connsiteY0"/>
              </a:cxn>
              <a:cxn ang="0">
                <a:pos x="connsiteX1" y="connsiteY1"/>
              </a:cxn>
              <a:cxn ang="0">
                <a:pos x="connsiteX2" y="connsiteY2"/>
              </a:cxn>
            </a:cxnLst>
            <a:rect l="l" t="t" r="r" b="b"/>
            <a:pathLst>
              <a:path w="219039" h="497184">
                <a:moveTo>
                  <a:pt x="0" y="497184"/>
                </a:moveTo>
                <a:lnTo>
                  <a:pt x="0" y="0"/>
                </a:lnTo>
                <a:lnTo>
                  <a:pt x="219039"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063" name="角丸四角形 2062"/>
          <p:cNvSpPr/>
          <p:nvPr/>
        </p:nvSpPr>
        <p:spPr>
          <a:xfrm>
            <a:off x="7012783" y="4205996"/>
            <a:ext cx="1574404" cy="502929"/>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lnSpc>
                <a:spcPts val="1800"/>
              </a:lnSpc>
            </a:pPr>
            <a:r>
              <a:rPr lang="en-US" altLang="ja-JP" dirty="0">
                <a:solidFill>
                  <a:srgbClr val="FFFFFF"/>
                </a:solidFill>
              </a:rPr>
              <a:t>Max 25A, 8ch</a:t>
            </a:r>
          </a:p>
          <a:p>
            <a:pPr algn="ctr">
              <a:lnSpc>
                <a:spcPts val="1800"/>
              </a:lnSpc>
            </a:pPr>
            <a:r>
              <a:rPr lang="en-US" altLang="ja-JP" dirty="0">
                <a:solidFill>
                  <a:srgbClr val="FFFFFF"/>
                </a:solidFill>
              </a:rPr>
              <a:t>Max 2,000W</a:t>
            </a:r>
            <a:endParaRPr lang="ja-JP" altLang="en-US" dirty="0">
              <a:solidFill>
                <a:srgbClr val="FFFFFF"/>
              </a:solidFill>
            </a:endParaRPr>
          </a:p>
        </p:txBody>
      </p:sp>
      <p:sp>
        <p:nvSpPr>
          <p:cNvPr id="104" name="角丸四角形 103"/>
          <p:cNvSpPr/>
          <p:nvPr/>
        </p:nvSpPr>
        <p:spPr>
          <a:xfrm>
            <a:off x="5641388" y="4447427"/>
            <a:ext cx="1301161" cy="261498"/>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lang="en-US" altLang="ja-JP" dirty="0">
                <a:solidFill>
                  <a:srgbClr val="FFFFFF"/>
                </a:solidFill>
              </a:rPr>
              <a:t>Max 5A, 3ch</a:t>
            </a:r>
            <a:endParaRPr lang="ja-JP" altLang="en-US" dirty="0">
              <a:solidFill>
                <a:srgbClr val="FFFFFF"/>
              </a:solidFill>
            </a:endParaRPr>
          </a:p>
        </p:txBody>
      </p:sp>
      <p:grpSp>
        <p:nvGrpSpPr>
          <p:cNvPr id="167" name="グループ化 166"/>
          <p:cNvGrpSpPr/>
          <p:nvPr/>
        </p:nvGrpSpPr>
        <p:grpSpPr>
          <a:xfrm>
            <a:off x="9451759" y="2972403"/>
            <a:ext cx="3377578" cy="3200683"/>
            <a:chOff x="3730569" y="1474423"/>
            <a:chExt cx="2251458" cy="2132911"/>
          </a:xfrm>
        </p:grpSpPr>
        <p:sp>
          <p:nvSpPr>
            <p:cNvPr id="168" name="正方形/長方形 167"/>
            <p:cNvSpPr/>
            <p:nvPr/>
          </p:nvSpPr>
          <p:spPr>
            <a:xfrm>
              <a:off x="4421806" y="1563638"/>
              <a:ext cx="1546312" cy="504056"/>
            </a:xfrm>
            <a:prstGeom prst="rect">
              <a:avLst/>
            </a:prstGeom>
            <a:solidFill>
              <a:srgbClr val="CC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69" name="正方形/長方形 168"/>
            <p:cNvSpPr/>
            <p:nvPr/>
          </p:nvSpPr>
          <p:spPr>
            <a:xfrm>
              <a:off x="3730569" y="2422015"/>
              <a:ext cx="2251458" cy="787910"/>
            </a:xfrm>
            <a:prstGeom prst="rect">
              <a:avLst/>
            </a:prstGeom>
            <a:solidFill>
              <a:schemeClr val="tx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5" name="円/楕円 174"/>
            <p:cNvSpPr/>
            <p:nvPr/>
          </p:nvSpPr>
          <p:spPr>
            <a:xfrm>
              <a:off x="5332178" y="3076179"/>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6" name="フリーフォーム 175"/>
            <p:cNvSpPr/>
            <p:nvPr/>
          </p:nvSpPr>
          <p:spPr>
            <a:xfrm>
              <a:off x="5287488" y="2967575"/>
              <a:ext cx="238351" cy="56338"/>
            </a:xfrm>
            <a:custGeom>
              <a:avLst/>
              <a:gdLst>
                <a:gd name="connsiteX0" fmla="*/ 238351 w 238351"/>
                <a:gd name="connsiteY0" fmla="*/ 56338 h 56338"/>
                <a:gd name="connsiteX1" fmla="*/ 0 w 238351"/>
                <a:gd name="connsiteY1" fmla="*/ 0 h 56338"/>
              </a:gdLst>
              <a:ahLst/>
              <a:cxnLst>
                <a:cxn ang="0">
                  <a:pos x="connsiteX0" y="connsiteY0"/>
                </a:cxn>
                <a:cxn ang="0">
                  <a:pos x="connsiteX1" y="connsiteY1"/>
                </a:cxn>
              </a:cxnLst>
              <a:rect l="l" t="t" r="r" b="b"/>
              <a:pathLst>
                <a:path w="238351" h="56338">
                  <a:moveTo>
                    <a:pt x="238351" y="56338"/>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8" name="円/楕円 177"/>
            <p:cNvSpPr/>
            <p:nvPr/>
          </p:nvSpPr>
          <p:spPr>
            <a:xfrm>
              <a:off x="5326509" y="2877118"/>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9" name="角丸四角形 178"/>
            <p:cNvSpPr/>
            <p:nvPr/>
          </p:nvSpPr>
          <p:spPr>
            <a:xfrm>
              <a:off x="5569435" y="1475800"/>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180" name="角丸四角形 179"/>
            <p:cNvSpPr/>
            <p:nvPr/>
          </p:nvSpPr>
          <p:spPr>
            <a:xfrm>
              <a:off x="4544184" y="3327753"/>
              <a:ext cx="743304" cy="279581"/>
            </a:xfrm>
            <a:prstGeom prst="roundRect">
              <a:avLst>
                <a:gd name="adj" fmla="val 13354"/>
              </a:avLst>
            </a:prstGeom>
            <a:solidFill>
              <a:srgbClr val="C00000">
                <a:alpha val="50000"/>
              </a:srgbClr>
            </a:solidFill>
            <a:ln w="19050">
              <a:solidFill>
                <a:srgbClr val="C0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Battery</a:t>
              </a:r>
              <a:endParaRPr lang="ja-JP" altLang="en-US" sz="1700" b="1" dirty="0">
                <a:solidFill>
                  <a:srgbClr val="FFFFFF"/>
                </a:solidFill>
              </a:endParaRPr>
            </a:p>
          </p:txBody>
        </p:sp>
        <p:sp>
          <p:nvSpPr>
            <p:cNvPr id="181" name="フリーフォーム 180"/>
            <p:cNvSpPr/>
            <p:nvPr/>
          </p:nvSpPr>
          <p:spPr>
            <a:xfrm>
              <a:off x="5184762" y="3124562"/>
              <a:ext cx="147344" cy="201270"/>
            </a:xfrm>
            <a:custGeom>
              <a:avLst/>
              <a:gdLst>
                <a:gd name="connsiteX0" fmla="*/ 147344 w 147344"/>
                <a:gd name="connsiteY0" fmla="*/ 0 h 459367"/>
                <a:gd name="connsiteX1" fmla="*/ 0 w 147344"/>
                <a:gd name="connsiteY1" fmla="*/ 0 h 459367"/>
                <a:gd name="connsiteX2" fmla="*/ 0 w 147344"/>
                <a:gd name="connsiteY2" fmla="*/ 459367 h 459367"/>
              </a:gdLst>
              <a:ahLst/>
              <a:cxnLst>
                <a:cxn ang="0">
                  <a:pos x="connsiteX0" y="connsiteY0"/>
                </a:cxn>
                <a:cxn ang="0">
                  <a:pos x="connsiteX1" y="connsiteY1"/>
                </a:cxn>
                <a:cxn ang="0">
                  <a:pos x="connsiteX2" y="connsiteY2"/>
                </a:cxn>
              </a:cxnLst>
              <a:rect l="l" t="t" r="r" b="b"/>
              <a:pathLst>
                <a:path w="147344" h="459367">
                  <a:moveTo>
                    <a:pt x="147344" y="0"/>
                  </a:moveTo>
                  <a:lnTo>
                    <a:pt x="0" y="0"/>
                  </a:lnTo>
                  <a:lnTo>
                    <a:pt x="0" y="459367"/>
                  </a:lnTo>
                </a:path>
              </a:pathLst>
            </a:custGeom>
            <a:noFill/>
            <a:ln>
              <a:solidFill>
                <a:srgbClr val="C00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82" name="角丸四角形 181"/>
            <p:cNvSpPr/>
            <p:nvPr/>
          </p:nvSpPr>
          <p:spPr>
            <a:xfrm>
              <a:off x="5186481" y="1474423"/>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183" name="角丸四角形 182"/>
            <p:cNvSpPr/>
            <p:nvPr/>
          </p:nvSpPr>
          <p:spPr>
            <a:xfrm>
              <a:off x="4807983" y="1479274"/>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185" name="フリーフォーム 184"/>
            <p:cNvSpPr/>
            <p:nvPr/>
          </p:nvSpPr>
          <p:spPr>
            <a:xfrm>
              <a:off x="5272005" y="1840536"/>
              <a:ext cx="102349" cy="65920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87" name="フリーフォーム 186"/>
            <p:cNvSpPr/>
            <p:nvPr/>
          </p:nvSpPr>
          <p:spPr>
            <a:xfrm>
              <a:off x="4201297" y="2631989"/>
              <a:ext cx="1522831" cy="383060"/>
            </a:xfrm>
            <a:custGeom>
              <a:avLst/>
              <a:gdLst>
                <a:gd name="connsiteX0" fmla="*/ 1544595 w 1649627"/>
                <a:gd name="connsiteY0" fmla="*/ 383060 h 383060"/>
                <a:gd name="connsiteX1" fmla="*/ 1649627 w 1649627"/>
                <a:gd name="connsiteY1" fmla="*/ 383060 h 383060"/>
                <a:gd name="connsiteX2" fmla="*/ 1649627 w 1649627"/>
                <a:gd name="connsiteY2" fmla="*/ 148281 h 383060"/>
                <a:gd name="connsiteX3" fmla="*/ 0 w 1649627"/>
                <a:gd name="connsiteY3" fmla="*/ 148281 h 383060"/>
                <a:gd name="connsiteX4" fmla="*/ 0 w 1649627"/>
                <a:gd name="connsiteY4" fmla="*/ 0 h 383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9627" h="383060">
                  <a:moveTo>
                    <a:pt x="1544595" y="383060"/>
                  </a:moveTo>
                  <a:lnTo>
                    <a:pt x="1649627" y="383060"/>
                  </a:lnTo>
                  <a:lnTo>
                    <a:pt x="1649627" y="148281"/>
                  </a:lnTo>
                  <a:lnTo>
                    <a:pt x="0" y="148281"/>
                  </a:lnTo>
                  <a:lnTo>
                    <a:pt x="0"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88" name="フリーフォーム 187"/>
            <p:cNvSpPr/>
            <p:nvPr/>
          </p:nvSpPr>
          <p:spPr>
            <a:xfrm>
              <a:off x="5168533" y="2634168"/>
              <a:ext cx="52197" cy="139924"/>
            </a:xfrm>
            <a:custGeom>
              <a:avLst/>
              <a:gdLst>
                <a:gd name="connsiteX0" fmla="*/ 0 w 0"/>
                <a:gd name="connsiteY0" fmla="*/ 123568 h 123568"/>
                <a:gd name="connsiteX1" fmla="*/ 0 w 0"/>
                <a:gd name="connsiteY1" fmla="*/ 0 h 123568"/>
              </a:gdLst>
              <a:ahLst/>
              <a:cxnLst>
                <a:cxn ang="0">
                  <a:pos x="connsiteX0" y="connsiteY0"/>
                </a:cxn>
                <a:cxn ang="0">
                  <a:pos x="connsiteX1" y="connsiteY1"/>
                </a:cxn>
              </a:cxnLst>
              <a:rect l="l" t="t" r="r" b="b"/>
              <a:pathLst>
                <a:path h="123568">
                  <a:moveTo>
                    <a:pt x="0" y="123568"/>
                  </a:moveTo>
                  <a:lnTo>
                    <a:pt x="0"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89" name="円/楕円 188"/>
            <p:cNvSpPr/>
            <p:nvPr/>
          </p:nvSpPr>
          <p:spPr>
            <a:xfrm>
              <a:off x="5526861" y="2976738"/>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1" name="フリーフォーム 190"/>
            <p:cNvSpPr/>
            <p:nvPr/>
          </p:nvSpPr>
          <p:spPr>
            <a:xfrm>
              <a:off x="4895616" y="1842937"/>
              <a:ext cx="102349" cy="65920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2" name="フリーフォーム 191"/>
            <p:cNvSpPr/>
            <p:nvPr/>
          </p:nvSpPr>
          <p:spPr>
            <a:xfrm>
              <a:off x="5555936" y="1853138"/>
              <a:ext cx="201655" cy="639732"/>
            </a:xfrm>
            <a:custGeom>
              <a:avLst/>
              <a:gdLst>
                <a:gd name="connsiteX0" fmla="*/ 0 w 201655"/>
                <a:gd name="connsiteY0" fmla="*/ 639732 h 639732"/>
                <a:gd name="connsiteX1" fmla="*/ 0 w 201655"/>
                <a:gd name="connsiteY1" fmla="*/ 410263 h 639732"/>
                <a:gd name="connsiteX2" fmla="*/ 201655 w 201655"/>
                <a:gd name="connsiteY2" fmla="*/ 410263 h 639732"/>
                <a:gd name="connsiteX3" fmla="*/ 201655 w 201655"/>
                <a:gd name="connsiteY3" fmla="*/ 0 h 639732"/>
              </a:gdLst>
              <a:ahLst/>
              <a:cxnLst>
                <a:cxn ang="0">
                  <a:pos x="connsiteX0" y="connsiteY0"/>
                </a:cxn>
                <a:cxn ang="0">
                  <a:pos x="connsiteX1" y="connsiteY1"/>
                </a:cxn>
                <a:cxn ang="0">
                  <a:pos x="connsiteX2" y="connsiteY2"/>
                </a:cxn>
                <a:cxn ang="0">
                  <a:pos x="connsiteX3" y="connsiteY3"/>
                </a:cxn>
              </a:cxnLst>
              <a:rect l="l" t="t" r="r" b="b"/>
              <a:pathLst>
                <a:path w="201655" h="639732">
                  <a:moveTo>
                    <a:pt x="0" y="639732"/>
                  </a:moveTo>
                  <a:lnTo>
                    <a:pt x="0" y="410263"/>
                  </a:lnTo>
                  <a:lnTo>
                    <a:pt x="201655" y="410263"/>
                  </a:lnTo>
                  <a:lnTo>
                    <a:pt x="201655"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4" name="フリーフォーム 193"/>
            <p:cNvSpPr/>
            <p:nvPr/>
          </p:nvSpPr>
          <p:spPr>
            <a:xfrm>
              <a:off x="4193028" y="1985256"/>
              <a:ext cx="219039" cy="497184"/>
            </a:xfrm>
            <a:custGeom>
              <a:avLst/>
              <a:gdLst>
                <a:gd name="connsiteX0" fmla="*/ 0 w 219039"/>
                <a:gd name="connsiteY0" fmla="*/ 497184 h 497184"/>
                <a:gd name="connsiteX1" fmla="*/ 0 w 219039"/>
                <a:gd name="connsiteY1" fmla="*/ 0 h 497184"/>
                <a:gd name="connsiteX2" fmla="*/ 219039 w 219039"/>
                <a:gd name="connsiteY2" fmla="*/ 0 h 497184"/>
              </a:gdLst>
              <a:ahLst/>
              <a:cxnLst>
                <a:cxn ang="0">
                  <a:pos x="connsiteX0" y="connsiteY0"/>
                </a:cxn>
                <a:cxn ang="0">
                  <a:pos x="connsiteX1" y="connsiteY1"/>
                </a:cxn>
                <a:cxn ang="0">
                  <a:pos x="connsiteX2" y="connsiteY2"/>
                </a:cxn>
              </a:cxnLst>
              <a:rect l="l" t="t" r="r" b="b"/>
              <a:pathLst>
                <a:path w="219039" h="497184">
                  <a:moveTo>
                    <a:pt x="0" y="497184"/>
                  </a:moveTo>
                  <a:lnTo>
                    <a:pt x="0" y="0"/>
                  </a:lnTo>
                  <a:lnTo>
                    <a:pt x="219039"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6" name="角丸四角形 195"/>
            <p:cNvSpPr/>
            <p:nvPr/>
          </p:nvSpPr>
          <p:spPr>
            <a:xfrm>
              <a:off x="3760490" y="2459908"/>
              <a:ext cx="867340" cy="174260"/>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lang="en-US" altLang="ja-JP" dirty="0">
                  <a:solidFill>
                    <a:srgbClr val="FFFFFF"/>
                  </a:solidFill>
                </a:rPr>
                <a:t>Max 5A, 3ch</a:t>
              </a:r>
              <a:endParaRPr lang="ja-JP" altLang="en-US" dirty="0">
                <a:solidFill>
                  <a:srgbClr val="FFFFFF"/>
                </a:solidFill>
              </a:endParaRPr>
            </a:p>
          </p:txBody>
        </p:sp>
      </p:grpSp>
      <p:sp>
        <p:nvSpPr>
          <p:cNvPr id="2071" name="フリーフォーム 2070"/>
          <p:cNvSpPr/>
          <p:nvPr/>
        </p:nvSpPr>
        <p:spPr>
          <a:xfrm>
            <a:off x="8943346" y="5357754"/>
            <a:ext cx="372279" cy="0"/>
          </a:xfrm>
          <a:custGeom>
            <a:avLst/>
            <a:gdLst>
              <a:gd name="connsiteX0" fmla="*/ 0 w 330297"/>
              <a:gd name="connsiteY0" fmla="*/ 0 h 0"/>
              <a:gd name="connsiteX1" fmla="*/ 330297 w 330297"/>
              <a:gd name="connsiteY1" fmla="*/ 0 h 0"/>
            </a:gdLst>
            <a:ahLst/>
            <a:cxnLst>
              <a:cxn ang="0">
                <a:pos x="connsiteX0" y="connsiteY0"/>
              </a:cxn>
              <a:cxn ang="0">
                <a:pos x="connsiteX1" y="connsiteY1"/>
              </a:cxn>
            </a:cxnLst>
            <a:rect l="l" t="t" r="r" b="b"/>
            <a:pathLst>
              <a:path w="330297">
                <a:moveTo>
                  <a:pt x="0" y="0"/>
                </a:moveTo>
                <a:lnTo>
                  <a:pt x="330297" y="0"/>
                </a:lnTo>
              </a:path>
            </a:pathLst>
          </a:custGeom>
          <a:noFill/>
          <a:ln w="38100">
            <a:solidFill>
              <a:schemeClr val="accent6">
                <a:lumMod val="75000"/>
              </a:schemeClr>
            </a:solidFill>
            <a:headEnd type="oval"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072" name="フリーフォーム 2071"/>
          <p:cNvSpPr/>
          <p:nvPr/>
        </p:nvSpPr>
        <p:spPr>
          <a:xfrm>
            <a:off x="8741703" y="5174605"/>
            <a:ext cx="161690" cy="204019"/>
          </a:xfrm>
          <a:custGeom>
            <a:avLst/>
            <a:gdLst>
              <a:gd name="connsiteX0" fmla="*/ 100827 w 107781"/>
              <a:gd name="connsiteY0" fmla="*/ 0 h 212085"/>
              <a:gd name="connsiteX1" fmla="*/ 0 w 107781"/>
              <a:gd name="connsiteY1" fmla="*/ 0 h 212085"/>
              <a:gd name="connsiteX2" fmla="*/ 0 w 107781"/>
              <a:gd name="connsiteY2" fmla="*/ 212085 h 212085"/>
              <a:gd name="connsiteX3" fmla="*/ 107781 w 107781"/>
              <a:gd name="connsiteY3" fmla="*/ 212085 h 212085"/>
            </a:gdLst>
            <a:ahLst/>
            <a:cxnLst>
              <a:cxn ang="0">
                <a:pos x="connsiteX0" y="connsiteY0"/>
              </a:cxn>
              <a:cxn ang="0">
                <a:pos x="connsiteX1" y="connsiteY1"/>
              </a:cxn>
              <a:cxn ang="0">
                <a:pos x="connsiteX2" y="connsiteY2"/>
              </a:cxn>
              <a:cxn ang="0">
                <a:pos x="connsiteX3" y="connsiteY3"/>
              </a:cxn>
            </a:cxnLst>
            <a:rect l="l" t="t" r="r" b="b"/>
            <a:pathLst>
              <a:path w="107781" h="212085">
                <a:moveTo>
                  <a:pt x="100827" y="0"/>
                </a:moveTo>
                <a:lnTo>
                  <a:pt x="0" y="0"/>
                </a:lnTo>
                <a:lnTo>
                  <a:pt x="0" y="212085"/>
                </a:lnTo>
                <a:lnTo>
                  <a:pt x="107781" y="212085"/>
                </a:lnTo>
              </a:path>
            </a:pathLst>
          </a:custGeom>
          <a:no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199" name="正方形/長方形 198"/>
          <p:cNvSpPr/>
          <p:nvPr/>
        </p:nvSpPr>
        <p:spPr>
          <a:xfrm>
            <a:off x="5511635" y="5696172"/>
            <a:ext cx="1354400" cy="630970"/>
          </a:xfrm>
          <a:prstGeom prst="rect">
            <a:avLst/>
          </a:prstGeom>
        </p:spPr>
        <p:txBody>
          <a:bodyPr wrap="none" lIns="137187" tIns="68594" rIns="137187" bIns="68594">
            <a:spAutoFit/>
          </a:bodyPr>
          <a:lstStyle/>
          <a:p>
            <a:r>
              <a:rPr lang="en-US" altLang="ja-JP" sz="1600" dirty="0">
                <a:solidFill>
                  <a:srgbClr val="FFC000"/>
                </a:solidFill>
                <a:latin typeface="Calibri"/>
              </a:rPr>
              <a:t>AC 220-230V</a:t>
            </a:r>
          </a:p>
          <a:p>
            <a:r>
              <a:rPr lang="en-US" altLang="ja-JP" sz="1600" dirty="0">
                <a:solidFill>
                  <a:srgbClr val="FFC000"/>
                </a:solidFill>
                <a:latin typeface="Calibri"/>
              </a:rPr>
              <a:t>50/60W</a:t>
            </a:r>
            <a:endParaRPr lang="ja-JP" altLang="en-US" sz="1600" dirty="0">
              <a:solidFill>
                <a:srgbClr val="FFC000"/>
              </a:solidFill>
              <a:latin typeface="Calibri"/>
            </a:endParaRPr>
          </a:p>
        </p:txBody>
      </p:sp>
      <p:sp>
        <p:nvSpPr>
          <p:cNvPr id="200" name="正方形/長方形 199"/>
          <p:cNvSpPr/>
          <p:nvPr/>
        </p:nvSpPr>
        <p:spPr>
          <a:xfrm>
            <a:off x="9067413" y="3751157"/>
            <a:ext cx="1206347" cy="661748"/>
          </a:xfrm>
          <a:prstGeom prst="rect">
            <a:avLst/>
          </a:prstGeom>
        </p:spPr>
        <p:txBody>
          <a:bodyPr wrap="none" lIns="137187" tIns="68594" rIns="137187" bIns="68594">
            <a:spAutoFit/>
          </a:bodyPr>
          <a:lstStyle/>
          <a:p>
            <a:r>
              <a:rPr lang="en-US" altLang="ja-JP" sz="1700" b="1" dirty="0">
                <a:solidFill>
                  <a:srgbClr val="F79646">
                    <a:lumMod val="75000"/>
                  </a:srgbClr>
                </a:solidFill>
                <a:latin typeface="Calibri"/>
                <a:ea typeface="メイリオ" panose="020B0604030504040204" pitchFamily="50" charset="-128"/>
                <a:cs typeface="メイリオ" panose="020B0604030504040204" pitchFamily="50" charset="-128"/>
              </a:rPr>
              <a:t>DS link</a:t>
            </a:r>
          </a:p>
          <a:p>
            <a:r>
              <a:rPr lang="en-US" altLang="ja-JP" sz="1700" b="1" dirty="0">
                <a:solidFill>
                  <a:srgbClr val="F79646">
                    <a:lumMod val="75000"/>
                  </a:srgbClr>
                </a:solidFill>
                <a:latin typeface="Calibri"/>
                <a:ea typeface="メイリオ" panose="020B0604030504040204" pitchFamily="50" charset="-128"/>
                <a:cs typeface="メイリオ" panose="020B0604030504040204" pitchFamily="50" charset="-128"/>
              </a:rPr>
              <a:t>(Max: 5m)</a:t>
            </a:r>
            <a:endParaRPr lang="ja-JP" altLang="en-US" sz="2400" b="1" dirty="0">
              <a:solidFill>
                <a:srgbClr val="F79646">
                  <a:lumMod val="75000"/>
                </a:srgbClr>
              </a:solidFill>
            </a:endParaRPr>
          </a:p>
        </p:txBody>
      </p:sp>
      <p:sp>
        <p:nvSpPr>
          <p:cNvPr id="202" name="正方形/長方形 201"/>
          <p:cNvSpPr/>
          <p:nvPr/>
        </p:nvSpPr>
        <p:spPr>
          <a:xfrm>
            <a:off x="5351086" y="975556"/>
            <a:ext cx="3012956" cy="55420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Power Distributer</a:t>
            </a:r>
          </a:p>
        </p:txBody>
      </p:sp>
      <p:sp>
        <p:nvSpPr>
          <p:cNvPr id="203" name="正方形/長方形 202"/>
          <p:cNvSpPr/>
          <p:nvPr/>
        </p:nvSpPr>
        <p:spPr>
          <a:xfrm>
            <a:off x="5348468" y="1426083"/>
            <a:ext cx="7809630" cy="1431749"/>
          </a:xfrm>
          <a:prstGeom prst="rect">
            <a:avLst/>
          </a:prstGeom>
        </p:spPr>
        <p:txBody>
          <a:bodyPr wrap="square" lIns="137187" tIns="68594" rIns="137187" bIns="68594">
            <a:spAutoFit/>
          </a:bodyPr>
          <a:lstStyle/>
          <a:p>
            <a:r>
              <a:rPr lang="en-US" altLang="ja-JP" sz="2100">
                <a:solidFill>
                  <a:srgbClr val="5F5F5F"/>
                </a:solidFill>
                <a:latin typeface="Calibri"/>
                <a:cs typeface="Consolas" panose="020B0609020204030204" pitchFamily="49" charset="0"/>
              </a:rPr>
              <a:t>DS has two kinds of power supply function.</a:t>
            </a:r>
          </a:p>
          <a:p>
            <a:r>
              <a:rPr lang="en-US" altLang="ja-JP" sz="2100">
                <a:solidFill>
                  <a:srgbClr val="5F5F5F"/>
                </a:solidFill>
                <a:latin typeface="Calibri"/>
                <a:cs typeface="Consolas" panose="020B0609020204030204" pitchFamily="49" charset="0"/>
              </a:rPr>
              <a:t>      </a:t>
            </a:r>
            <a:r>
              <a:rPr lang="en-US" altLang="ja-JP" sz="2100" dirty="0">
                <a:solidFill>
                  <a:srgbClr val="5F5F5F"/>
                </a:solidFill>
                <a:latin typeface="Calibri"/>
                <a:cs typeface="Consolas" panose="020B0609020204030204" pitchFamily="49" charset="0"/>
              </a:rPr>
              <a:t>AC power</a:t>
            </a:r>
            <a:r>
              <a:rPr lang="ja-JP" altLang="en-US" sz="2100" dirty="0">
                <a:solidFill>
                  <a:srgbClr val="5F5F5F"/>
                </a:solidFill>
                <a:latin typeface="Calibri"/>
                <a:cs typeface="Consolas" panose="020B0609020204030204" pitchFamily="49" charset="0"/>
              </a:rPr>
              <a:t>  </a:t>
            </a:r>
            <a:r>
              <a:rPr lang="en-US" altLang="ja-JP" sz="2100">
                <a:solidFill>
                  <a:srgbClr val="5F5F5F"/>
                </a:solidFill>
                <a:latin typeface="Calibri"/>
                <a:cs typeface="Consolas" panose="020B0609020204030204" pitchFamily="49" charset="0"/>
              </a:rPr>
              <a:t>: 2ports </a:t>
            </a:r>
            <a:r>
              <a:rPr lang="en-US" altLang="ja-JP" sz="1500">
                <a:solidFill>
                  <a:srgbClr val="C00000"/>
                </a:solidFill>
                <a:latin typeface="Calibri"/>
                <a:cs typeface="Consolas" panose="020B0609020204030204" pitchFamily="49" charset="0"/>
              </a:rPr>
              <a:t>* Both of these 2 ports must be connected to the power source</a:t>
            </a:r>
            <a:endParaRPr lang="en-US" altLang="ja-JP" sz="1500" dirty="0">
              <a:solidFill>
                <a:srgbClr val="C00000"/>
              </a:solidFill>
              <a:latin typeface="Calibri"/>
              <a:cs typeface="Consolas" panose="020B0609020204030204" pitchFamily="49" charset="0"/>
            </a:endParaRPr>
          </a:p>
          <a:p>
            <a:r>
              <a:rPr lang="en-US" altLang="ja-JP" sz="2100" dirty="0">
                <a:solidFill>
                  <a:srgbClr val="5F5F5F"/>
                </a:solidFill>
                <a:latin typeface="Calibri"/>
                <a:cs typeface="Consolas" panose="020B0609020204030204" pitchFamily="49" charset="0"/>
              </a:rPr>
              <a:t>      Battery      : When a problem occurs in AC, </a:t>
            </a:r>
          </a:p>
          <a:p>
            <a:r>
              <a:rPr lang="en-US" altLang="ja-JP" sz="2100" dirty="0">
                <a:solidFill>
                  <a:srgbClr val="5F5F5F"/>
                </a:solidFill>
                <a:latin typeface="Calibri"/>
                <a:cs typeface="Consolas" panose="020B0609020204030204" pitchFamily="49" charset="0"/>
              </a:rPr>
              <a:t>                           the system able to continue broadcast using Battery.</a:t>
            </a:r>
            <a:endParaRPr lang="ja-JP" altLang="en-US" sz="2100" dirty="0">
              <a:solidFill>
                <a:srgbClr val="5F5F5F"/>
              </a:solidFill>
              <a:latin typeface="Calibri"/>
              <a:cs typeface="Consolas" panose="020B0609020204030204" pitchFamily="49" charset="0"/>
            </a:endParaRPr>
          </a:p>
        </p:txBody>
      </p:sp>
      <p:sp>
        <p:nvSpPr>
          <p:cNvPr id="235" name="フリーフォーム 234"/>
          <p:cNvSpPr/>
          <p:nvPr/>
        </p:nvSpPr>
        <p:spPr>
          <a:xfrm>
            <a:off x="12816185" y="5175685"/>
            <a:ext cx="279698" cy="0"/>
          </a:xfrm>
          <a:custGeom>
            <a:avLst/>
            <a:gdLst>
              <a:gd name="connsiteX0" fmla="*/ 0 w 330297"/>
              <a:gd name="connsiteY0" fmla="*/ 0 h 0"/>
              <a:gd name="connsiteX1" fmla="*/ 330297 w 330297"/>
              <a:gd name="connsiteY1" fmla="*/ 0 h 0"/>
            </a:gdLst>
            <a:ahLst/>
            <a:cxnLst>
              <a:cxn ang="0">
                <a:pos x="connsiteX0" y="connsiteY0"/>
              </a:cxn>
              <a:cxn ang="0">
                <a:pos x="connsiteX1" y="connsiteY1"/>
              </a:cxn>
            </a:cxnLst>
            <a:rect l="l" t="t" r="r" b="b"/>
            <a:pathLst>
              <a:path w="330297">
                <a:moveTo>
                  <a:pt x="0" y="0"/>
                </a:moveTo>
                <a:lnTo>
                  <a:pt x="330297" y="0"/>
                </a:lnTo>
              </a:path>
            </a:pathLst>
          </a:custGeom>
          <a:noFill/>
          <a:ln w="38100">
            <a:solidFill>
              <a:schemeClr val="accent6">
                <a:lumMod val="75000"/>
              </a:schemeClr>
            </a:solidFill>
            <a:headEnd type="oval"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074" name="フリーフォーム 2073"/>
          <p:cNvSpPr/>
          <p:nvPr/>
        </p:nvSpPr>
        <p:spPr>
          <a:xfrm>
            <a:off x="12819127" y="5055343"/>
            <a:ext cx="1315604" cy="353071"/>
          </a:xfrm>
          <a:custGeom>
            <a:avLst/>
            <a:gdLst>
              <a:gd name="connsiteX0" fmla="*/ 0 w 876968"/>
              <a:gd name="connsiteY0" fmla="*/ 235284 h 235284"/>
              <a:gd name="connsiteX1" fmla="*/ 181810 w 876968"/>
              <a:gd name="connsiteY1" fmla="*/ 235284 h 235284"/>
              <a:gd name="connsiteX2" fmla="*/ 502652 w 876968"/>
              <a:gd name="connsiteY2" fmla="*/ 0 h 235284"/>
              <a:gd name="connsiteX3" fmla="*/ 876968 w 876968"/>
              <a:gd name="connsiteY3" fmla="*/ 0 h 235284"/>
            </a:gdLst>
            <a:ahLst/>
            <a:cxnLst>
              <a:cxn ang="0">
                <a:pos x="connsiteX0" y="connsiteY0"/>
              </a:cxn>
              <a:cxn ang="0">
                <a:pos x="connsiteX1" y="connsiteY1"/>
              </a:cxn>
              <a:cxn ang="0">
                <a:pos x="connsiteX2" y="connsiteY2"/>
              </a:cxn>
              <a:cxn ang="0">
                <a:pos x="connsiteX3" y="connsiteY3"/>
              </a:cxn>
            </a:cxnLst>
            <a:rect l="l" t="t" r="r" b="b"/>
            <a:pathLst>
              <a:path w="876968" h="235284">
                <a:moveTo>
                  <a:pt x="0" y="235284"/>
                </a:moveTo>
                <a:lnTo>
                  <a:pt x="181810" y="235284"/>
                </a:lnTo>
                <a:lnTo>
                  <a:pt x="502652" y="0"/>
                </a:lnTo>
                <a:lnTo>
                  <a:pt x="876968" y="0"/>
                </a:lnTo>
              </a:path>
            </a:pathLst>
          </a:custGeom>
          <a:noFill/>
          <a:ln w="38100">
            <a:solidFill>
              <a:schemeClr val="accent6">
                <a:lumMod val="75000"/>
              </a:schemeClr>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40" name="四角形吹き出し 239"/>
          <p:cNvSpPr/>
          <p:nvPr/>
        </p:nvSpPr>
        <p:spPr>
          <a:xfrm>
            <a:off x="7644710" y="6287911"/>
            <a:ext cx="5941826" cy="1245221"/>
          </a:xfrm>
          <a:prstGeom prst="wedgeRectCallout">
            <a:avLst>
              <a:gd name="adj1" fmla="val -53831"/>
              <a:gd name="adj2" fmla="val -27083"/>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Power have to be supplied individually for each AMPs and Frames.</a:t>
            </a:r>
            <a:r>
              <a:rPr lang="ja-JP" altLang="en-US" sz="1700" dirty="0">
                <a:solidFill>
                  <a:srgbClr val="FFFFFF"/>
                </a:solidFill>
                <a:latin typeface="Calibri"/>
                <a:ea typeface="メイリオ" panose="020B0604030504040204" pitchFamily="50" charset="-128"/>
                <a:cs typeface="メイリオ" panose="020B0604030504040204" pitchFamily="50" charset="-128"/>
              </a:rPr>
              <a:t> </a:t>
            </a:r>
            <a:r>
              <a:rPr lang="en-US" altLang="ja-JP" sz="1700" dirty="0">
                <a:solidFill>
                  <a:srgbClr val="FFFFFF"/>
                </a:solidFill>
                <a:latin typeface="Calibri"/>
                <a:ea typeface="メイリオ" panose="020B0604030504040204" pitchFamily="50" charset="-128"/>
                <a:cs typeface="メイリオ" panose="020B0604030504040204" pitchFamily="50" charset="-128"/>
              </a:rPr>
              <a:t>When there are 2 or more DS, DS link can be connected to other 3 DSs in the daisy chain. The trouble information of DS is sent to the Frame using this “DS link”. At least one “DS link” has to connect  the DS and the Frame.</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7" name="フリーフォーム 6"/>
          <p:cNvSpPr/>
          <p:nvPr/>
        </p:nvSpPr>
        <p:spPr>
          <a:xfrm>
            <a:off x="6858794" y="5134182"/>
            <a:ext cx="0" cy="320172"/>
          </a:xfrm>
          <a:custGeom>
            <a:avLst/>
            <a:gdLst>
              <a:gd name="connsiteX0" fmla="*/ 0 w 0"/>
              <a:gd name="connsiteY0" fmla="*/ 0 h 213360"/>
              <a:gd name="connsiteX1" fmla="*/ 0 w 0"/>
              <a:gd name="connsiteY1" fmla="*/ 213360 h 213360"/>
            </a:gdLst>
            <a:ahLst/>
            <a:cxnLst>
              <a:cxn ang="0">
                <a:pos x="connsiteX0" y="connsiteY0"/>
              </a:cxn>
              <a:cxn ang="0">
                <a:pos x="connsiteX1" y="connsiteY1"/>
              </a:cxn>
            </a:cxnLst>
            <a:rect l="l" t="t" r="r" b="b"/>
            <a:pathLst>
              <a:path h="213360">
                <a:moveTo>
                  <a:pt x="0" y="0"/>
                </a:moveTo>
                <a:lnTo>
                  <a:pt x="0" y="213360"/>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grpSp>
        <p:nvGrpSpPr>
          <p:cNvPr id="2" name="グループ化 1"/>
          <p:cNvGrpSpPr/>
          <p:nvPr/>
        </p:nvGrpSpPr>
        <p:grpSpPr>
          <a:xfrm>
            <a:off x="9254307" y="4211073"/>
            <a:ext cx="3554165" cy="2054591"/>
            <a:chOff x="6168823" y="2806227"/>
            <a:chExt cx="2369169" cy="1369164"/>
          </a:xfrm>
        </p:grpSpPr>
        <p:sp>
          <p:nvSpPr>
            <p:cNvPr id="201" name="正方形/長方形 200"/>
            <p:cNvSpPr/>
            <p:nvPr/>
          </p:nvSpPr>
          <p:spPr>
            <a:xfrm>
              <a:off x="6168823" y="3785701"/>
              <a:ext cx="841244" cy="389690"/>
            </a:xfrm>
            <a:prstGeom prst="rect">
              <a:avLst/>
            </a:prstGeom>
          </p:spPr>
          <p:txBody>
            <a:bodyPr wrap="none">
              <a:spAutoFit/>
            </a:bodyPr>
            <a:lstStyle/>
            <a:p>
              <a:r>
                <a:rPr lang="en-US" altLang="ja-JP" sz="1600" dirty="0">
                  <a:solidFill>
                    <a:srgbClr val="FFC000"/>
                  </a:solidFill>
                  <a:latin typeface="Calibri"/>
                </a:rPr>
                <a:t>AC 220-230V</a:t>
              </a:r>
            </a:p>
            <a:p>
              <a:r>
                <a:rPr lang="en-US" altLang="ja-JP" sz="1600" dirty="0">
                  <a:solidFill>
                    <a:srgbClr val="FFC000"/>
                  </a:solidFill>
                  <a:latin typeface="Calibri"/>
                </a:rPr>
                <a:t>50/60W</a:t>
              </a:r>
              <a:endParaRPr lang="ja-JP" altLang="en-US" sz="1600" dirty="0">
                <a:solidFill>
                  <a:srgbClr val="FFC000"/>
                </a:solidFill>
                <a:latin typeface="Calibri"/>
              </a:endParaRPr>
            </a:p>
          </p:txBody>
        </p:sp>
        <p:sp>
          <p:nvSpPr>
            <p:cNvPr id="238" name="フリーフォーム 237"/>
            <p:cNvSpPr/>
            <p:nvPr/>
          </p:nvSpPr>
          <p:spPr>
            <a:xfrm>
              <a:off x="8430211" y="3456241"/>
              <a:ext cx="107781" cy="135957"/>
            </a:xfrm>
            <a:custGeom>
              <a:avLst/>
              <a:gdLst>
                <a:gd name="connsiteX0" fmla="*/ 100827 w 107781"/>
                <a:gd name="connsiteY0" fmla="*/ 0 h 212085"/>
                <a:gd name="connsiteX1" fmla="*/ 0 w 107781"/>
                <a:gd name="connsiteY1" fmla="*/ 0 h 212085"/>
                <a:gd name="connsiteX2" fmla="*/ 0 w 107781"/>
                <a:gd name="connsiteY2" fmla="*/ 212085 h 212085"/>
                <a:gd name="connsiteX3" fmla="*/ 107781 w 107781"/>
                <a:gd name="connsiteY3" fmla="*/ 212085 h 212085"/>
              </a:gdLst>
              <a:ahLst/>
              <a:cxnLst>
                <a:cxn ang="0">
                  <a:pos x="connsiteX0" y="connsiteY0"/>
                </a:cxn>
                <a:cxn ang="0">
                  <a:pos x="connsiteX1" y="connsiteY1"/>
                </a:cxn>
                <a:cxn ang="0">
                  <a:pos x="connsiteX2" y="connsiteY2"/>
                </a:cxn>
                <a:cxn ang="0">
                  <a:pos x="connsiteX3" y="connsiteY3"/>
                </a:cxn>
              </a:cxnLst>
              <a:rect l="l" t="t" r="r" b="b"/>
              <a:pathLst>
                <a:path w="107781" h="212085">
                  <a:moveTo>
                    <a:pt x="100827" y="0"/>
                  </a:moveTo>
                  <a:lnTo>
                    <a:pt x="0" y="0"/>
                  </a:lnTo>
                  <a:lnTo>
                    <a:pt x="0" y="212085"/>
                  </a:lnTo>
                  <a:lnTo>
                    <a:pt x="107781" y="212085"/>
                  </a:lnTo>
                </a:path>
              </a:pathLst>
            </a:custGeom>
            <a:no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6" name="角丸四角形 155"/>
            <p:cNvSpPr/>
            <p:nvPr/>
          </p:nvSpPr>
          <p:spPr>
            <a:xfrm>
              <a:off x="7233561" y="2806227"/>
              <a:ext cx="1049481" cy="335148"/>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lnSpc>
                  <a:spcPts val="1800"/>
                </a:lnSpc>
              </a:pPr>
              <a:r>
                <a:rPr lang="en-US" altLang="ja-JP" dirty="0">
                  <a:solidFill>
                    <a:srgbClr val="FFFFFF"/>
                  </a:solidFill>
                </a:rPr>
                <a:t>Max 25A, 8ch</a:t>
              </a:r>
            </a:p>
            <a:p>
              <a:pPr algn="ctr">
                <a:lnSpc>
                  <a:spcPts val="1800"/>
                </a:lnSpc>
              </a:pPr>
              <a:r>
                <a:rPr lang="en-US" altLang="ja-JP" dirty="0">
                  <a:solidFill>
                    <a:srgbClr val="FFFFFF"/>
                  </a:solidFill>
                </a:rPr>
                <a:t>Max 2,000W</a:t>
              </a:r>
              <a:endParaRPr lang="ja-JP" altLang="en-US" dirty="0">
                <a:solidFill>
                  <a:srgbClr val="FFFFFF"/>
                </a:solidFill>
              </a:endParaRPr>
            </a:p>
          </p:txBody>
        </p:sp>
        <p:grpSp>
          <p:nvGrpSpPr>
            <p:cNvPr id="8" name="グループ化 7"/>
            <p:cNvGrpSpPr/>
            <p:nvPr/>
          </p:nvGrpSpPr>
          <p:grpSpPr>
            <a:xfrm>
              <a:off x="6553314" y="3420606"/>
              <a:ext cx="1327244" cy="412737"/>
              <a:chOff x="4148336" y="3573780"/>
              <a:chExt cx="1327244" cy="412737"/>
            </a:xfrm>
          </p:grpSpPr>
          <p:sp>
            <p:nvSpPr>
              <p:cNvPr id="161" name="フリーフォーム 160"/>
              <p:cNvSpPr/>
              <p:nvPr/>
            </p:nvSpPr>
            <p:spPr>
              <a:xfrm>
                <a:off x="4148336" y="3579437"/>
                <a:ext cx="591488" cy="407079"/>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63" name="フリーフォーム 162"/>
              <p:cNvSpPr/>
              <p:nvPr/>
            </p:nvSpPr>
            <p:spPr>
              <a:xfrm>
                <a:off x="4292352" y="3781711"/>
                <a:ext cx="447472" cy="204806"/>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65" name="フリーフォーム 164"/>
              <p:cNvSpPr/>
              <p:nvPr/>
            </p:nvSpPr>
            <p:spPr>
              <a:xfrm>
                <a:off x="4723579" y="3577890"/>
                <a:ext cx="752001" cy="102432"/>
              </a:xfrm>
              <a:custGeom>
                <a:avLst/>
                <a:gdLst>
                  <a:gd name="connsiteX0" fmla="*/ 576375 w 576375"/>
                  <a:gd name="connsiteY0" fmla="*/ 0 h 112675"/>
                  <a:gd name="connsiteX1" fmla="*/ 268686 w 576375"/>
                  <a:gd name="connsiteY1" fmla="*/ 0 h 112675"/>
                  <a:gd name="connsiteX2" fmla="*/ 268686 w 576375"/>
                  <a:gd name="connsiteY2" fmla="*/ 112675 h 112675"/>
                  <a:gd name="connsiteX3" fmla="*/ 0 w 576375"/>
                  <a:gd name="connsiteY3" fmla="*/ 112675 h 112675"/>
                </a:gdLst>
                <a:ahLst/>
                <a:cxnLst>
                  <a:cxn ang="0">
                    <a:pos x="connsiteX0" y="connsiteY0"/>
                  </a:cxn>
                  <a:cxn ang="0">
                    <a:pos x="connsiteX1" y="connsiteY1"/>
                  </a:cxn>
                  <a:cxn ang="0">
                    <a:pos x="connsiteX2" y="connsiteY2"/>
                  </a:cxn>
                  <a:cxn ang="0">
                    <a:pos x="connsiteX3" y="connsiteY3"/>
                  </a:cxn>
                </a:cxnLst>
                <a:rect l="l" t="t" r="r" b="b"/>
                <a:pathLst>
                  <a:path w="576375" h="112675">
                    <a:moveTo>
                      <a:pt x="576375" y="0"/>
                    </a:moveTo>
                    <a:lnTo>
                      <a:pt x="268686" y="0"/>
                    </a:lnTo>
                    <a:lnTo>
                      <a:pt x="268686" y="112675"/>
                    </a:lnTo>
                    <a:lnTo>
                      <a:pt x="0" y="112675"/>
                    </a:lnTo>
                  </a:path>
                </a:pathLst>
              </a:custGeom>
              <a:noFill/>
              <a:ln>
                <a:solidFill>
                  <a:srgbClr val="FFC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66" name="フリーフォーム 165"/>
              <p:cNvSpPr/>
              <p:nvPr/>
            </p:nvSpPr>
            <p:spPr>
              <a:xfrm>
                <a:off x="4724400" y="3573780"/>
                <a:ext cx="0" cy="213360"/>
              </a:xfrm>
              <a:custGeom>
                <a:avLst/>
                <a:gdLst>
                  <a:gd name="connsiteX0" fmla="*/ 0 w 0"/>
                  <a:gd name="connsiteY0" fmla="*/ 0 h 213360"/>
                  <a:gd name="connsiteX1" fmla="*/ 0 w 0"/>
                  <a:gd name="connsiteY1" fmla="*/ 213360 h 213360"/>
                </a:gdLst>
                <a:ahLst/>
                <a:cxnLst>
                  <a:cxn ang="0">
                    <a:pos x="connsiteX0" y="connsiteY0"/>
                  </a:cxn>
                  <a:cxn ang="0">
                    <a:pos x="connsiteX1" y="connsiteY1"/>
                  </a:cxn>
                </a:cxnLst>
                <a:rect l="l" t="t" r="r" b="b"/>
                <a:pathLst>
                  <a:path h="213360">
                    <a:moveTo>
                      <a:pt x="0" y="0"/>
                    </a:moveTo>
                    <a:lnTo>
                      <a:pt x="0" y="213360"/>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grpSp>
        <p:nvGrpSpPr>
          <p:cNvPr id="3" name="グループ化 2"/>
          <p:cNvGrpSpPr/>
          <p:nvPr/>
        </p:nvGrpSpPr>
        <p:grpSpPr>
          <a:xfrm>
            <a:off x="13325630" y="2986738"/>
            <a:ext cx="3377578" cy="3200683"/>
            <a:chOff x="8882725" y="1990339"/>
            <a:chExt cx="2251458" cy="2132911"/>
          </a:xfrm>
        </p:grpSpPr>
        <p:grpSp>
          <p:nvGrpSpPr>
            <p:cNvPr id="205" name="グループ化 204"/>
            <p:cNvGrpSpPr/>
            <p:nvPr/>
          </p:nvGrpSpPr>
          <p:grpSpPr>
            <a:xfrm>
              <a:off x="8882725" y="1990339"/>
              <a:ext cx="2251458" cy="2132911"/>
              <a:chOff x="3730569" y="1474423"/>
              <a:chExt cx="2251458" cy="2132911"/>
            </a:xfrm>
          </p:grpSpPr>
          <p:sp>
            <p:nvSpPr>
              <p:cNvPr id="206" name="正方形/長方形 205"/>
              <p:cNvSpPr/>
              <p:nvPr/>
            </p:nvSpPr>
            <p:spPr>
              <a:xfrm>
                <a:off x="4421806" y="1563638"/>
                <a:ext cx="1546312" cy="504056"/>
              </a:xfrm>
              <a:prstGeom prst="rect">
                <a:avLst/>
              </a:prstGeom>
              <a:solidFill>
                <a:srgbClr val="CC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7" name="正方形/長方形 206"/>
              <p:cNvSpPr/>
              <p:nvPr/>
            </p:nvSpPr>
            <p:spPr>
              <a:xfrm>
                <a:off x="3730569" y="2422015"/>
                <a:ext cx="2251458" cy="787910"/>
              </a:xfrm>
              <a:prstGeom prst="rect">
                <a:avLst/>
              </a:prstGeom>
              <a:solidFill>
                <a:schemeClr val="tx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3" name="円/楕円 212"/>
              <p:cNvSpPr/>
              <p:nvPr/>
            </p:nvSpPr>
            <p:spPr>
              <a:xfrm>
                <a:off x="5332178" y="3076179"/>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4" name="フリーフォーム 213"/>
              <p:cNvSpPr/>
              <p:nvPr/>
            </p:nvSpPr>
            <p:spPr>
              <a:xfrm>
                <a:off x="5287488" y="2967575"/>
                <a:ext cx="238351" cy="56338"/>
              </a:xfrm>
              <a:custGeom>
                <a:avLst/>
                <a:gdLst>
                  <a:gd name="connsiteX0" fmla="*/ 238351 w 238351"/>
                  <a:gd name="connsiteY0" fmla="*/ 56338 h 56338"/>
                  <a:gd name="connsiteX1" fmla="*/ 0 w 238351"/>
                  <a:gd name="connsiteY1" fmla="*/ 0 h 56338"/>
                </a:gdLst>
                <a:ahLst/>
                <a:cxnLst>
                  <a:cxn ang="0">
                    <a:pos x="connsiteX0" y="connsiteY0"/>
                  </a:cxn>
                  <a:cxn ang="0">
                    <a:pos x="connsiteX1" y="connsiteY1"/>
                  </a:cxn>
                </a:cxnLst>
                <a:rect l="l" t="t" r="r" b="b"/>
                <a:pathLst>
                  <a:path w="238351" h="56338">
                    <a:moveTo>
                      <a:pt x="238351" y="56338"/>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6" name="円/楕円 215"/>
              <p:cNvSpPr/>
              <p:nvPr/>
            </p:nvSpPr>
            <p:spPr>
              <a:xfrm>
                <a:off x="5326509" y="2877118"/>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7" name="角丸四角形 216"/>
              <p:cNvSpPr/>
              <p:nvPr/>
            </p:nvSpPr>
            <p:spPr>
              <a:xfrm>
                <a:off x="5569435" y="1475800"/>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218" name="角丸四角形 217"/>
              <p:cNvSpPr/>
              <p:nvPr/>
            </p:nvSpPr>
            <p:spPr>
              <a:xfrm>
                <a:off x="4544184" y="3327753"/>
                <a:ext cx="743304" cy="279581"/>
              </a:xfrm>
              <a:prstGeom prst="roundRect">
                <a:avLst>
                  <a:gd name="adj" fmla="val 13354"/>
                </a:avLst>
              </a:prstGeom>
              <a:solidFill>
                <a:srgbClr val="C00000">
                  <a:alpha val="50000"/>
                </a:srgbClr>
              </a:solidFill>
              <a:ln w="19050">
                <a:solidFill>
                  <a:srgbClr val="C0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Battery</a:t>
                </a:r>
                <a:endParaRPr lang="ja-JP" altLang="en-US" sz="1700" b="1" dirty="0">
                  <a:solidFill>
                    <a:srgbClr val="FFFFFF"/>
                  </a:solidFill>
                </a:endParaRPr>
              </a:p>
            </p:txBody>
          </p:sp>
          <p:sp>
            <p:nvSpPr>
              <p:cNvPr id="219" name="フリーフォーム 218"/>
              <p:cNvSpPr/>
              <p:nvPr/>
            </p:nvSpPr>
            <p:spPr>
              <a:xfrm>
                <a:off x="5184762" y="3124562"/>
                <a:ext cx="147344" cy="201270"/>
              </a:xfrm>
              <a:custGeom>
                <a:avLst/>
                <a:gdLst>
                  <a:gd name="connsiteX0" fmla="*/ 147344 w 147344"/>
                  <a:gd name="connsiteY0" fmla="*/ 0 h 459367"/>
                  <a:gd name="connsiteX1" fmla="*/ 0 w 147344"/>
                  <a:gd name="connsiteY1" fmla="*/ 0 h 459367"/>
                  <a:gd name="connsiteX2" fmla="*/ 0 w 147344"/>
                  <a:gd name="connsiteY2" fmla="*/ 459367 h 459367"/>
                </a:gdLst>
                <a:ahLst/>
                <a:cxnLst>
                  <a:cxn ang="0">
                    <a:pos x="connsiteX0" y="connsiteY0"/>
                  </a:cxn>
                  <a:cxn ang="0">
                    <a:pos x="connsiteX1" y="connsiteY1"/>
                  </a:cxn>
                  <a:cxn ang="0">
                    <a:pos x="connsiteX2" y="connsiteY2"/>
                  </a:cxn>
                </a:cxnLst>
                <a:rect l="l" t="t" r="r" b="b"/>
                <a:pathLst>
                  <a:path w="147344" h="459367">
                    <a:moveTo>
                      <a:pt x="147344" y="0"/>
                    </a:moveTo>
                    <a:lnTo>
                      <a:pt x="0" y="0"/>
                    </a:lnTo>
                    <a:lnTo>
                      <a:pt x="0" y="459367"/>
                    </a:lnTo>
                  </a:path>
                </a:pathLst>
              </a:custGeom>
              <a:noFill/>
              <a:ln>
                <a:solidFill>
                  <a:srgbClr val="C00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0" name="角丸四角形 219"/>
              <p:cNvSpPr/>
              <p:nvPr/>
            </p:nvSpPr>
            <p:spPr>
              <a:xfrm>
                <a:off x="5186481" y="1474423"/>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221" name="角丸四角形 220"/>
              <p:cNvSpPr/>
              <p:nvPr/>
            </p:nvSpPr>
            <p:spPr>
              <a:xfrm>
                <a:off x="4807983" y="1479274"/>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222" name="角丸四角形 221"/>
              <p:cNvSpPr/>
              <p:nvPr/>
            </p:nvSpPr>
            <p:spPr>
              <a:xfrm>
                <a:off x="4425283" y="1484729"/>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223" name="フリーフォーム 222"/>
              <p:cNvSpPr/>
              <p:nvPr/>
            </p:nvSpPr>
            <p:spPr>
              <a:xfrm>
                <a:off x="5272005" y="1840536"/>
                <a:ext cx="102349" cy="65920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4" name="フリーフォーム 223"/>
              <p:cNvSpPr/>
              <p:nvPr/>
            </p:nvSpPr>
            <p:spPr>
              <a:xfrm>
                <a:off x="4201297" y="2631989"/>
                <a:ext cx="1522831" cy="383060"/>
              </a:xfrm>
              <a:custGeom>
                <a:avLst/>
                <a:gdLst>
                  <a:gd name="connsiteX0" fmla="*/ 1544595 w 1649627"/>
                  <a:gd name="connsiteY0" fmla="*/ 383060 h 383060"/>
                  <a:gd name="connsiteX1" fmla="*/ 1649627 w 1649627"/>
                  <a:gd name="connsiteY1" fmla="*/ 383060 h 383060"/>
                  <a:gd name="connsiteX2" fmla="*/ 1649627 w 1649627"/>
                  <a:gd name="connsiteY2" fmla="*/ 148281 h 383060"/>
                  <a:gd name="connsiteX3" fmla="*/ 0 w 1649627"/>
                  <a:gd name="connsiteY3" fmla="*/ 148281 h 383060"/>
                  <a:gd name="connsiteX4" fmla="*/ 0 w 1649627"/>
                  <a:gd name="connsiteY4" fmla="*/ 0 h 383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9627" h="383060">
                    <a:moveTo>
                      <a:pt x="1544595" y="383060"/>
                    </a:moveTo>
                    <a:lnTo>
                      <a:pt x="1649627" y="383060"/>
                    </a:lnTo>
                    <a:lnTo>
                      <a:pt x="1649627" y="148281"/>
                    </a:lnTo>
                    <a:lnTo>
                      <a:pt x="0" y="148281"/>
                    </a:lnTo>
                    <a:lnTo>
                      <a:pt x="0"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5" name="フリーフォーム 224"/>
              <p:cNvSpPr/>
              <p:nvPr/>
            </p:nvSpPr>
            <p:spPr>
              <a:xfrm>
                <a:off x="5168533" y="2634168"/>
                <a:ext cx="52197" cy="139924"/>
              </a:xfrm>
              <a:custGeom>
                <a:avLst/>
                <a:gdLst>
                  <a:gd name="connsiteX0" fmla="*/ 0 w 0"/>
                  <a:gd name="connsiteY0" fmla="*/ 123568 h 123568"/>
                  <a:gd name="connsiteX1" fmla="*/ 0 w 0"/>
                  <a:gd name="connsiteY1" fmla="*/ 0 h 123568"/>
                </a:gdLst>
                <a:ahLst/>
                <a:cxnLst>
                  <a:cxn ang="0">
                    <a:pos x="connsiteX0" y="connsiteY0"/>
                  </a:cxn>
                  <a:cxn ang="0">
                    <a:pos x="connsiteX1" y="connsiteY1"/>
                  </a:cxn>
                </a:cxnLst>
                <a:rect l="l" t="t" r="r" b="b"/>
                <a:pathLst>
                  <a:path h="123568">
                    <a:moveTo>
                      <a:pt x="0" y="123568"/>
                    </a:moveTo>
                    <a:lnTo>
                      <a:pt x="0"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6" name="円/楕円 225"/>
              <p:cNvSpPr/>
              <p:nvPr/>
            </p:nvSpPr>
            <p:spPr>
              <a:xfrm>
                <a:off x="5526861" y="2976738"/>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8" name="フリーフォーム 227"/>
              <p:cNvSpPr/>
              <p:nvPr/>
            </p:nvSpPr>
            <p:spPr>
              <a:xfrm>
                <a:off x="4895616" y="1842937"/>
                <a:ext cx="102349" cy="65920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9" name="フリーフォーム 228"/>
              <p:cNvSpPr/>
              <p:nvPr/>
            </p:nvSpPr>
            <p:spPr>
              <a:xfrm>
                <a:off x="5555936" y="1853138"/>
                <a:ext cx="201655" cy="639732"/>
              </a:xfrm>
              <a:custGeom>
                <a:avLst/>
                <a:gdLst>
                  <a:gd name="connsiteX0" fmla="*/ 0 w 201655"/>
                  <a:gd name="connsiteY0" fmla="*/ 639732 h 639732"/>
                  <a:gd name="connsiteX1" fmla="*/ 0 w 201655"/>
                  <a:gd name="connsiteY1" fmla="*/ 410263 h 639732"/>
                  <a:gd name="connsiteX2" fmla="*/ 201655 w 201655"/>
                  <a:gd name="connsiteY2" fmla="*/ 410263 h 639732"/>
                  <a:gd name="connsiteX3" fmla="*/ 201655 w 201655"/>
                  <a:gd name="connsiteY3" fmla="*/ 0 h 639732"/>
                </a:gdLst>
                <a:ahLst/>
                <a:cxnLst>
                  <a:cxn ang="0">
                    <a:pos x="connsiteX0" y="connsiteY0"/>
                  </a:cxn>
                  <a:cxn ang="0">
                    <a:pos x="connsiteX1" y="connsiteY1"/>
                  </a:cxn>
                  <a:cxn ang="0">
                    <a:pos x="connsiteX2" y="connsiteY2"/>
                  </a:cxn>
                  <a:cxn ang="0">
                    <a:pos x="connsiteX3" y="connsiteY3"/>
                  </a:cxn>
                </a:cxnLst>
                <a:rect l="l" t="t" r="r" b="b"/>
                <a:pathLst>
                  <a:path w="201655" h="639732">
                    <a:moveTo>
                      <a:pt x="0" y="639732"/>
                    </a:moveTo>
                    <a:lnTo>
                      <a:pt x="0" y="410263"/>
                    </a:lnTo>
                    <a:lnTo>
                      <a:pt x="201655" y="410263"/>
                    </a:lnTo>
                    <a:lnTo>
                      <a:pt x="201655"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0" name="フリーフォーム 229"/>
              <p:cNvSpPr/>
              <p:nvPr/>
            </p:nvSpPr>
            <p:spPr>
              <a:xfrm flipH="1">
                <a:off x="4613156" y="1842937"/>
                <a:ext cx="229234" cy="639732"/>
              </a:xfrm>
              <a:custGeom>
                <a:avLst/>
                <a:gdLst>
                  <a:gd name="connsiteX0" fmla="*/ 0 w 201655"/>
                  <a:gd name="connsiteY0" fmla="*/ 639732 h 639732"/>
                  <a:gd name="connsiteX1" fmla="*/ 0 w 201655"/>
                  <a:gd name="connsiteY1" fmla="*/ 410263 h 639732"/>
                  <a:gd name="connsiteX2" fmla="*/ 201655 w 201655"/>
                  <a:gd name="connsiteY2" fmla="*/ 410263 h 639732"/>
                  <a:gd name="connsiteX3" fmla="*/ 201655 w 201655"/>
                  <a:gd name="connsiteY3" fmla="*/ 0 h 639732"/>
                </a:gdLst>
                <a:ahLst/>
                <a:cxnLst>
                  <a:cxn ang="0">
                    <a:pos x="connsiteX0" y="connsiteY0"/>
                  </a:cxn>
                  <a:cxn ang="0">
                    <a:pos x="connsiteX1" y="connsiteY1"/>
                  </a:cxn>
                  <a:cxn ang="0">
                    <a:pos x="connsiteX2" y="connsiteY2"/>
                  </a:cxn>
                  <a:cxn ang="0">
                    <a:pos x="connsiteX3" y="connsiteY3"/>
                  </a:cxn>
                </a:cxnLst>
                <a:rect l="l" t="t" r="r" b="b"/>
                <a:pathLst>
                  <a:path w="201655" h="639732">
                    <a:moveTo>
                      <a:pt x="0" y="639732"/>
                    </a:moveTo>
                    <a:lnTo>
                      <a:pt x="0" y="410263"/>
                    </a:lnTo>
                    <a:lnTo>
                      <a:pt x="201655" y="410263"/>
                    </a:lnTo>
                    <a:lnTo>
                      <a:pt x="201655"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1" name="フリーフォーム 230"/>
              <p:cNvSpPr/>
              <p:nvPr/>
            </p:nvSpPr>
            <p:spPr>
              <a:xfrm>
                <a:off x="4193028" y="1985256"/>
                <a:ext cx="219039" cy="497184"/>
              </a:xfrm>
              <a:custGeom>
                <a:avLst/>
                <a:gdLst>
                  <a:gd name="connsiteX0" fmla="*/ 0 w 219039"/>
                  <a:gd name="connsiteY0" fmla="*/ 497184 h 497184"/>
                  <a:gd name="connsiteX1" fmla="*/ 0 w 219039"/>
                  <a:gd name="connsiteY1" fmla="*/ 0 h 497184"/>
                  <a:gd name="connsiteX2" fmla="*/ 219039 w 219039"/>
                  <a:gd name="connsiteY2" fmla="*/ 0 h 497184"/>
                </a:gdLst>
                <a:ahLst/>
                <a:cxnLst>
                  <a:cxn ang="0">
                    <a:pos x="connsiteX0" y="connsiteY0"/>
                  </a:cxn>
                  <a:cxn ang="0">
                    <a:pos x="connsiteX1" y="connsiteY1"/>
                  </a:cxn>
                  <a:cxn ang="0">
                    <a:pos x="connsiteX2" y="connsiteY2"/>
                  </a:cxn>
                </a:cxnLst>
                <a:rect l="l" t="t" r="r" b="b"/>
                <a:pathLst>
                  <a:path w="219039" h="497184">
                    <a:moveTo>
                      <a:pt x="0" y="497184"/>
                    </a:moveTo>
                    <a:lnTo>
                      <a:pt x="0" y="0"/>
                    </a:lnTo>
                    <a:lnTo>
                      <a:pt x="219039"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3" name="角丸四角形 232"/>
              <p:cNvSpPr/>
              <p:nvPr/>
            </p:nvSpPr>
            <p:spPr>
              <a:xfrm>
                <a:off x="3760490" y="2459908"/>
                <a:ext cx="867340" cy="174260"/>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lang="en-US" altLang="ja-JP" dirty="0">
                    <a:solidFill>
                      <a:srgbClr val="FFFFFF"/>
                    </a:solidFill>
                  </a:rPr>
                  <a:t>Max 5A, 3ch</a:t>
                </a:r>
                <a:endParaRPr lang="ja-JP" altLang="en-US" dirty="0">
                  <a:solidFill>
                    <a:srgbClr val="FFFFFF"/>
                  </a:solidFill>
                </a:endParaRPr>
              </a:p>
            </p:txBody>
          </p:sp>
        </p:grpSp>
        <p:sp>
          <p:nvSpPr>
            <p:cNvPr id="157" name="角丸四角形 156"/>
            <p:cNvSpPr/>
            <p:nvPr/>
          </p:nvSpPr>
          <p:spPr>
            <a:xfrm>
              <a:off x="9822145" y="2813530"/>
              <a:ext cx="1049481" cy="335148"/>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lnSpc>
                  <a:spcPts val="1800"/>
                </a:lnSpc>
              </a:pPr>
              <a:r>
                <a:rPr lang="en-US" altLang="ja-JP" dirty="0">
                  <a:solidFill>
                    <a:srgbClr val="FFFFFF"/>
                  </a:solidFill>
                </a:rPr>
                <a:t>Max 25A, 8ch</a:t>
              </a:r>
            </a:p>
            <a:p>
              <a:pPr algn="ctr">
                <a:lnSpc>
                  <a:spcPts val="1800"/>
                </a:lnSpc>
              </a:pPr>
              <a:r>
                <a:rPr lang="en-US" altLang="ja-JP" dirty="0">
                  <a:solidFill>
                    <a:srgbClr val="FFFFFF"/>
                  </a:solidFill>
                </a:rPr>
                <a:t>Max 2,000W</a:t>
              </a:r>
              <a:endParaRPr lang="ja-JP" altLang="en-US" dirty="0">
                <a:solidFill>
                  <a:srgbClr val="FFFFFF"/>
                </a:solidFill>
              </a:endParaRPr>
            </a:p>
          </p:txBody>
        </p:sp>
        <p:sp>
          <p:nvSpPr>
            <p:cNvPr id="184" name="フリーフォーム 183"/>
            <p:cNvSpPr/>
            <p:nvPr/>
          </p:nvSpPr>
          <p:spPr>
            <a:xfrm>
              <a:off x="9145602" y="3441764"/>
              <a:ext cx="591488" cy="407079"/>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86" name="フリーフォーム 185"/>
            <p:cNvSpPr/>
            <p:nvPr/>
          </p:nvSpPr>
          <p:spPr>
            <a:xfrm>
              <a:off x="9289618" y="3644038"/>
              <a:ext cx="447472" cy="204806"/>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3" name="フリーフォーム 192"/>
            <p:cNvSpPr/>
            <p:nvPr/>
          </p:nvSpPr>
          <p:spPr>
            <a:xfrm>
              <a:off x="9720845" y="3440217"/>
              <a:ext cx="752001" cy="102432"/>
            </a:xfrm>
            <a:custGeom>
              <a:avLst/>
              <a:gdLst>
                <a:gd name="connsiteX0" fmla="*/ 576375 w 576375"/>
                <a:gd name="connsiteY0" fmla="*/ 0 h 112675"/>
                <a:gd name="connsiteX1" fmla="*/ 268686 w 576375"/>
                <a:gd name="connsiteY1" fmla="*/ 0 h 112675"/>
                <a:gd name="connsiteX2" fmla="*/ 268686 w 576375"/>
                <a:gd name="connsiteY2" fmla="*/ 112675 h 112675"/>
                <a:gd name="connsiteX3" fmla="*/ 0 w 576375"/>
                <a:gd name="connsiteY3" fmla="*/ 112675 h 112675"/>
              </a:gdLst>
              <a:ahLst/>
              <a:cxnLst>
                <a:cxn ang="0">
                  <a:pos x="connsiteX0" y="connsiteY0"/>
                </a:cxn>
                <a:cxn ang="0">
                  <a:pos x="connsiteX1" y="connsiteY1"/>
                </a:cxn>
                <a:cxn ang="0">
                  <a:pos x="connsiteX2" y="connsiteY2"/>
                </a:cxn>
                <a:cxn ang="0">
                  <a:pos x="connsiteX3" y="connsiteY3"/>
                </a:cxn>
              </a:cxnLst>
              <a:rect l="l" t="t" r="r" b="b"/>
              <a:pathLst>
                <a:path w="576375" h="112675">
                  <a:moveTo>
                    <a:pt x="576375" y="0"/>
                  </a:moveTo>
                  <a:lnTo>
                    <a:pt x="268686" y="0"/>
                  </a:lnTo>
                  <a:lnTo>
                    <a:pt x="268686" y="112675"/>
                  </a:lnTo>
                  <a:lnTo>
                    <a:pt x="0" y="112675"/>
                  </a:lnTo>
                </a:path>
              </a:pathLst>
            </a:custGeom>
            <a:noFill/>
            <a:ln>
              <a:solidFill>
                <a:srgbClr val="FFC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5" name="フリーフォーム 194"/>
            <p:cNvSpPr/>
            <p:nvPr/>
          </p:nvSpPr>
          <p:spPr>
            <a:xfrm>
              <a:off x="9721666" y="3436107"/>
              <a:ext cx="0" cy="213360"/>
            </a:xfrm>
            <a:custGeom>
              <a:avLst/>
              <a:gdLst>
                <a:gd name="connsiteX0" fmla="*/ 0 w 0"/>
                <a:gd name="connsiteY0" fmla="*/ 0 h 213360"/>
                <a:gd name="connsiteX1" fmla="*/ 0 w 0"/>
                <a:gd name="connsiteY1" fmla="*/ 213360 h 213360"/>
              </a:gdLst>
              <a:ahLst/>
              <a:cxnLst>
                <a:cxn ang="0">
                  <a:pos x="connsiteX0" y="connsiteY0"/>
                </a:cxn>
                <a:cxn ang="0">
                  <a:pos x="connsiteX1" y="connsiteY1"/>
                </a:cxn>
              </a:cxnLst>
              <a:rect l="l" t="t" r="r" b="b"/>
              <a:pathLst>
                <a:path h="213360">
                  <a:moveTo>
                    <a:pt x="0" y="0"/>
                  </a:moveTo>
                  <a:lnTo>
                    <a:pt x="0" y="213360"/>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pic>
        <p:nvPicPr>
          <p:cNvPr id="4098"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57877" y="6062775"/>
            <a:ext cx="2048112" cy="16556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3" name="円/楕円 152"/>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 name="円/楕円 153"/>
          <p:cNvSpPr/>
          <p:nvPr/>
        </p:nvSpPr>
        <p:spPr>
          <a:xfrm>
            <a:off x="145116" y="5774576"/>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38" name="グループ化 337">
            <a:extLst>
              <a:ext uri="{FF2B5EF4-FFF2-40B4-BE49-F238E27FC236}">
                <a16:creationId xmlns:a16="http://schemas.microsoft.com/office/drawing/2014/main" id="{0A284CCE-7A8B-41FE-B464-A758EB4B65AB}"/>
              </a:ext>
            </a:extLst>
          </p:cNvPr>
          <p:cNvGrpSpPr/>
          <p:nvPr/>
        </p:nvGrpSpPr>
        <p:grpSpPr>
          <a:xfrm>
            <a:off x="1349545" y="3524570"/>
            <a:ext cx="3844887" cy="3836942"/>
            <a:chOff x="1349545" y="3524570"/>
            <a:chExt cx="3844887" cy="3836942"/>
          </a:xfrm>
        </p:grpSpPr>
        <p:grpSp>
          <p:nvGrpSpPr>
            <p:cNvPr id="339" name="グループ化 338">
              <a:extLst>
                <a:ext uri="{FF2B5EF4-FFF2-40B4-BE49-F238E27FC236}">
                  <a16:creationId xmlns:a16="http://schemas.microsoft.com/office/drawing/2014/main" id="{6C27B544-1B22-4537-B737-73CA54F71C33}"/>
                </a:ext>
              </a:extLst>
            </p:cNvPr>
            <p:cNvGrpSpPr/>
            <p:nvPr/>
          </p:nvGrpSpPr>
          <p:grpSpPr>
            <a:xfrm>
              <a:off x="1349545" y="3524570"/>
              <a:ext cx="3844887" cy="3836942"/>
              <a:chOff x="1349545" y="3524570"/>
              <a:chExt cx="3844887" cy="3836942"/>
            </a:xfrm>
          </p:grpSpPr>
          <p:grpSp>
            <p:nvGrpSpPr>
              <p:cNvPr id="344" name="グループ化 343">
                <a:extLst>
                  <a:ext uri="{FF2B5EF4-FFF2-40B4-BE49-F238E27FC236}">
                    <a16:creationId xmlns:a16="http://schemas.microsoft.com/office/drawing/2014/main" id="{D9644995-2536-4CFB-A409-209A54002CAA}"/>
                  </a:ext>
                </a:extLst>
              </p:cNvPr>
              <p:cNvGrpSpPr/>
              <p:nvPr/>
            </p:nvGrpSpPr>
            <p:grpSpPr>
              <a:xfrm>
                <a:off x="1349545" y="3605533"/>
                <a:ext cx="3844887" cy="3755979"/>
                <a:chOff x="899592" y="2402700"/>
                <a:chExt cx="2562961" cy="2502956"/>
              </a:xfrm>
            </p:grpSpPr>
            <p:grpSp>
              <p:nvGrpSpPr>
                <p:cNvPr id="347" name="グループ化 346">
                  <a:extLst>
                    <a:ext uri="{FF2B5EF4-FFF2-40B4-BE49-F238E27FC236}">
                      <a16:creationId xmlns:a16="http://schemas.microsoft.com/office/drawing/2014/main" id="{A52DCCD7-2158-4D61-B8B5-0D185D6DAC83}"/>
                    </a:ext>
                  </a:extLst>
                </p:cNvPr>
                <p:cNvGrpSpPr/>
                <p:nvPr/>
              </p:nvGrpSpPr>
              <p:grpSpPr>
                <a:xfrm>
                  <a:off x="1485988" y="2571750"/>
                  <a:ext cx="1454939" cy="462189"/>
                  <a:chOff x="1706870" y="3012208"/>
                  <a:chExt cx="1454939" cy="462189"/>
                </a:xfrm>
              </p:grpSpPr>
              <p:pic>
                <p:nvPicPr>
                  <p:cNvPr id="373" name="Picture 8" descr="H:\TCL\Products\Products data\VX\VX-3000\Photo\VX-3000 ph2\VX-3000 Bilder\VX-3004F_back.jpg">
                    <a:extLst>
                      <a:ext uri="{FF2B5EF4-FFF2-40B4-BE49-F238E27FC236}">
                        <a16:creationId xmlns:a16="http://schemas.microsoft.com/office/drawing/2014/main" id="{FB0DEF24-9BE6-46D7-A23B-DC7164637D6D}"/>
                      </a:ext>
                    </a:extLst>
                  </p:cNvPr>
                  <p:cNvPicPr>
                    <a:picLocks noChangeAspect="1" noChangeArrowheads="1"/>
                  </p:cNvPicPr>
                  <p:nvPr/>
                </p:nvPicPr>
                <p:blipFill>
                  <a:blip r:embed="rId7" cstate="print">
                    <a:extLst>
                      <a:ext uri="{28A0092B-C50C-407E-A947-70E740481C1C}">
                        <a14:useLocalDpi xmlns:a14="http://schemas.microsoft.com/office/drawing/2010/main"/>
                      </a:ext>
                    </a:extLst>
                  </a:blip>
                  <a:srcRect/>
                  <a:stretch>
                    <a:fillRect/>
                  </a:stretch>
                </p:blipFill>
                <p:spPr bwMode="auto">
                  <a:xfrm>
                    <a:off x="1706870" y="3012208"/>
                    <a:ext cx="1454939" cy="462189"/>
                  </a:xfrm>
                  <a:prstGeom prst="rect">
                    <a:avLst/>
                  </a:prstGeom>
                  <a:noFill/>
                  <a:extLst>
                    <a:ext uri="{909E8E84-426E-40DD-AFC4-6F175D3DCCD1}">
                      <a14:hiddenFill xmlns:a14="http://schemas.microsoft.com/office/drawing/2010/main">
                        <a:solidFill>
                          <a:srgbClr val="FFFFFF"/>
                        </a:solidFill>
                      </a14:hiddenFill>
                    </a:ext>
                  </a:extLst>
                </p:spPr>
              </p:pic>
              <p:pic>
                <p:nvPicPr>
                  <p:cNvPr id="374" name="Picture 4">
                    <a:extLst>
                      <a:ext uri="{FF2B5EF4-FFF2-40B4-BE49-F238E27FC236}">
                        <a16:creationId xmlns:a16="http://schemas.microsoft.com/office/drawing/2014/main" id="{DED3B8C8-8045-416F-AF0C-0B93D926D56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448930" y="3028092"/>
                    <a:ext cx="295812" cy="288989"/>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75" name="Picture 4">
                    <a:extLst>
                      <a:ext uri="{FF2B5EF4-FFF2-40B4-BE49-F238E27FC236}">
                        <a16:creationId xmlns:a16="http://schemas.microsoft.com/office/drawing/2014/main" id="{63D245F6-A6A7-45EB-A3B1-D0F73B12682F}"/>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2737607" y="3030664"/>
                    <a:ext cx="280992" cy="274511"/>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76" name="Picture 4">
                    <a:extLst>
                      <a:ext uri="{FF2B5EF4-FFF2-40B4-BE49-F238E27FC236}">
                        <a16:creationId xmlns:a16="http://schemas.microsoft.com/office/drawing/2014/main" id="{C9A3A13F-8D7C-4138-9D04-EA3D03A9C981}"/>
                      </a:ext>
                    </a:extLst>
                  </p:cNvPr>
                  <p:cNvPicPr>
                    <a:picLocks noChangeAspect="1" noChangeArrowheads="1"/>
                  </p:cNvPicPr>
                  <p:nvPr/>
                </p:nvPicPr>
                <p:blipFill>
                  <a:blip r:embed="rId11" cstate="print">
                    <a:extLst>
                      <a:ext uri="{BEBA8EAE-BF5A-486C-A8C5-ECC9F3942E4B}">
                        <a14:imgProps xmlns:a14="http://schemas.microsoft.com/office/drawing/2010/main">
                          <a14:imgLayer r:embed="rId12">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1886275" y="3033713"/>
                    <a:ext cx="282466" cy="285750"/>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77" name="Picture 4">
                    <a:extLst>
                      <a:ext uri="{FF2B5EF4-FFF2-40B4-BE49-F238E27FC236}">
                        <a16:creationId xmlns:a16="http://schemas.microsoft.com/office/drawing/2014/main" id="{B1AD86DC-FB68-4B37-832A-3ABBEAEAA324}"/>
                      </a:ext>
                    </a:extLst>
                  </p:cNvPr>
                  <p:cNvPicPr>
                    <a:picLocks noChangeAspect="1" noChangeArrowheads="1"/>
                  </p:cNvPicPr>
                  <p:nvPr/>
                </p:nvPicPr>
                <p:blipFill>
                  <a:blip r:embed="rId13" cstate="print">
                    <a:extLst>
                      <a:ext uri="{BEBA8EAE-BF5A-486C-A8C5-ECC9F3942E4B}">
                        <a14:imgProps xmlns:a14="http://schemas.microsoft.com/office/drawing/2010/main">
                          <a14:imgLayer r:embed="rId14">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2162176" y="3031830"/>
                    <a:ext cx="289548" cy="282870"/>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348" name="グループ化 347">
                  <a:extLst>
                    <a:ext uri="{FF2B5EF4-FFF2-40B4-BE49-F238E27FC236}">
                      <a16:creationId xmlns:a16="http://schemas.microsoft.com/office/drawing/2014/main" id="{A2F6CAA2-124D-4025-ABC1-88A839C3D657}"/>
                    </a:ext>
                  </a:extLst>
                </p:cNvPr>
                <p:cNvGrpSpPr/>
                <p:nvPr/>
              </p:nvGrpSpPr>
              <p:grpSpPr>
                <a:xfrm>
                  <a:off x="1490846" y="3012208"/>
                  <a:ext cx="1454939" cy="462189"/>
                  <a:chOff x="1706870" y="3012208"/>
                  <a:chExt cx="1454939" cy="462189"/>
                </a:xfrm>
              </p:grpSpPr>
              <p:pic>
                <p:nvPicPr>
                  <p:cNvPr id="368" name="Picture 8" descr="H:\TCL\Products\Products data\VX\VX-3000\Photo\VX-3000 ph2\VX-3000 Bilder\VX-3004F_back.jpg">
                    <a:extLst>
                      <a:ext uri="{FF2B5EF4-FFF2-40B4-BE49-F238E27FC236}">
                        <a16:creationId xmlns:a16="http://schemas.microsoft.com/office/drawing/2014/main" id="{A4B294A0-DB1B-41E5-B528-CAA5AC6C47EA}"/>
                      </a:ext>
                    </a:extLst>
                  </p:cNvPr>
                  <p:cNvPicPr>
                    <a:picLocks noChangeAspect="1" noChangeArrowheads="1"/>
                  </p:cNvPicPr>
                  <p:nvPr/>
                </p:nvPicPr>
                <p:blipFill>
                  <a:blip r:embed="rId7" cstate="print">
                    <a:extLst>
                      <a:ext uri="{28A0092B-C50C-407E-A947-70E740481C1C}">
                        <a14:useLocalDpi xmlns:a14="http://schemas.microsoft.com/office/drawing/2010/main"/>
                      </a:ext>
                    </a:extLst>
                  </a:blip>
                  <a:srcRect/>
                  <a:stretch>
                    <a:fillRect/>
                  </a:stretch>
                </p:blipFill>
                <p:spPr bwMode="auto">
                  <a:xfrm>
                    <a:off x="1706870" y="3012208"/>
                    <a:ext cx="1454939" cy="462189"/>
                  </a:xfrm>
                  <a:prstGeom prst="rect">
                    <a:avLst/>
                  </a:prstGeom>
                  <a:noFill/>
                  <a:extLst>
                    <a:ext uri="{909E8E84-426E-40DD-AFC4-6F175D3DCCD1}">
                      <a14:hiddenFill xmlns:a14="http://schemas.microsoft.com/office/drawing/2010/main">
                        <a:solidFill>
                          <a:srgbClr val="FFFFFF"/>
                        </a:solidFill>
                      </a14:hiddenFill>
                    </a:ext>
                  </a:extLst>
                </p:spPr>
              </p:pic>
              <p:pic>
                <p:nvPicPr>
                  <p:cNvPr id="369" name="Picture 4">
                    <a:extLst>
                      <a:ext uri="{FF2B5EF4-FFF2-40B4-BE49-F238E27FC236}">
                        <a16:creationId xmlns:a16="http://schemas.microsoft.com/office/drawing/2014/main" id="{22495864-E541-46BF-A73A-2CF86252885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448930" y="3028092"/>
                    <a:ext cx="295812" cy="288989"/>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70" name="Picture 4">
                    <a:extLst>
                      <a:ext uri="{FF2B5EF4-FFF2-40B4-BE49-F238E27FC236}">
                        <a16:creationId xmlns:a16="http://schemas.microsoft.com/office/drawing/2014/main" id="{F90AEBA3-A507-4B45-B13F-D2D462C32333}"/>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2737607" y="3030664"/>
                    <a:ext cx="280992" cy="274511"/>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71" name="Picture 4">
                    <a:extLst>
                      <a:ext uri="{FF2B5EF4-FFF2-40B4-BE49-F238E27FC236}">
                        <a16:creationId xmlns:a16="http://schemas.microsoft.com/office/drawing/2014/main" id="{7001B4A7-743B-4C40-A198-1AA11708C89A}"/>
                      </a:ext>
                    </a:extLst>
                  </p:cNvPr>
                  <p:cNvPicPr>
                    <a:picLocks noChangeAspect="1" noChangeArrowheads="1"/>
                  </p:cNvPicPr>
                  <p:nvPr/>
                </p:nvPicPr>
                <p:blipFill>
                  <a:blip r:embed="rId11" cstate="print">
                    <a:extLst>
                      <a:ext uri="{BEBA8EAE-BF5A-486C-A8C5-ECC9F3942E4B}">
                        <a14:imgProps xmlns:a14="http://schemas.microsoft.com/office/drawing/2010/main">
                          <a14:imgLayer r:embed="rId12">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1886275" y="3033713"/>
                    <a:ext cx="282466" cy="285750"/>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72" name="Picture 4">
                    <a:extLst>
                      <a:ext uri="{FF2B5EF4-FFF2-40B4-BE49-F238E27FC236}">
                        <a16:creationId xmlns:a16="http://schemas.microsoft.com/office/drawing/2014/main" id="{0540A6BA-4C85-4E1E-8343-9975B8C0F444}"/>
                      </a:ext>
                    </a:extLst>
                  </p:cNvPr>
                  <p:cNvPicPr>
                    <a:picLocks noChangeAspect="1" noChangeArrowheads="1"/>
                  </p:cNvPicPr>
                  <p:nvPr/>
                </p:nvPicPr>
                <p:blipFill>
                  <a:blip r:embed="rId13" cstate="print">
                    <a:extLst>
                      <a:ext uri="{BEBA8EAE-BF5A-486C-A8C5-ECC9F3942E4B}">
                        <a14:imgProps xmlns:a14="http://schemas.microsoft.com/office/drawing/2010/main">
                          <a14:imgLayer r:embed="rId14">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2162176" y="3031830"/>
                    <a:ext cx="289548" cy="282870"/>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349" name="正方形/長方形 348">
                  <a:extLst>
                    <a:ext uri="{FF2B5EF4-FFF2-40B4-BE49-F238E27FC236}">
                      <a16:creationId xmlns:a16="http://schemas.microsoft.com/office/drawing/2014/main" id="{529253FE-5F3E-43EE-BDC9-DBB46E5C413E}"/>
                    </a:ext>
                  </a:extLst>
                </p:cNvPr>
                <p:cNvSpPr/>
                <p:nvPr/>
              </p:nvSpPr>
              <p:spPr>
                <a:xfrm>
                  <a:off x="1691634" y="2402700"/>
                  <a:ext cx="1503925" cy="385074"/>
                </a:xfrm>
                <a:prstGeom prst="rect">
                  <a:avLst/>
                </a:prstGeom>
                <a:gradFill>
                  <a:gsLst>
                    <a:gs pos="39000">
                      <a:schemeClr val="bg1"/>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50" name="Picture 2" descr="H:\TCL\Products\Products data\VX\VX-3000\Photo\VX-3000 ph1\vx3000ds_pr1e.jpg">
                  <a:extLst>
                    <a:ext uri="{FF2B5EF4-FFF2-40B4-BE49-F238E27FC236}">
                      <a16:creationId xmlns:a16="http://schemas.microsoft.com/office/drawing/2014/main" id="{01220FA5-4CA3-4C05-8ED8-30F661772266}"/>
                    </a:ext>
                  </a:extLst>
                </p:cNvPr>
                <p:cNvPicPr>
                  <a:picLocks noChangeAspect="1" noChangeArrowheads="1"/>
                </p:cNvPicPr>
                <p:nvPr/>
              </p:nvPicPr>
              <p:blipFill rotWithShape="1">
                <a:blip r:embed="rId15" cstate="print">
                  <a:clrChange>
                    <a:clrFrom>
                      <a:srgbClr val="FFFFFF"/>
                    </a:clrFrom>
                    <a:clrTo>
                      <a:srgbClr val="FFFFFF">
                        <a:alpha val="0"/>
                      </a:srgbClr>
                    </a:clrTo>
                  </a:clrChange>
                  <a:extLst>
                    <a:ext uri="{28A0092B-C50C-407E-A947-70E740481C1C}">
                      <a14:useLocalDpi xmlns:a14="http://schemas.microsoft.com/office/drawing/2010/main"/>
                    </a:ext>
                  </a:extLst>
                </a:blip>
                <a:srcRect l="5677" t="10500" r="6655" b="13664"/>
                <a:stretch/>
              </p:blipFill>
              <p:spPr bwMode="auto">
                <a:xfrm>
                  <a:off x="1499520" y="3474397"/>
                  <a:ext cx="1428741" cy="475242"/>
                </a:xfrm>
                <a:prstGeom prst="rect">
                  <a:avLst/>
                </a:prstGeom>
                <a:noFill/>
                <a:extLst>
                  <a:ext uri="{909E8E84-426E-40DD-AFC4-6F175D3DCCD1}">
                    <a14:hiddenFill xmlns:a14="http://schemas.microsoft.com/office/drawing/2010/main">
                      <a:solidFill>
                        <a:srgbClr val="FFFFFF"/>
                      </a:solidFill>
                    </a14:hiddenFill>
                  </a:ext>
                </a:extLst>
              </p:spPr>
            </p:pic>
            <p:pic>
              <p:nvPicPr>
                <p:cNvPr id="351" name="Picture 2" descr="H:\TCL\Products\Products data\VX\VX-3000\Photo\VX-3000 ph1\vx3000ds_pr1e.jpg">
                  <a:extLst>
                    <a:ext uri="{FF2B5EF4-FFF2-40B4-BE49-F238E27FC236}">
                      <a16:creationId xmlns:a16="http://schemas.microsoft.com/office/drawing/2014/main" id="{A5C79890-6010-4B83-9D6E-E3F5574A86F0}"/>
                    </a:ext>
                  </a:extLst>
                </p:cNvPr>
                <p:cNvPicPr>
                  <a:picLocks noChangeAspect="1" noChangeArrowheads="1"/>
                </p:cNvPicPr>
                <p:nvPr/>
              </p:nvPicPr>
              <p:blipFill rotWithShape="1">
                <a:blip r:embed="rId15" cstate="print">
                  <a:clrChange>
                    <a:clrFrom>
                      <a:srgbClr val="FFFFFF"/>
                    </a:clrFrom>
                    <a:clrTo>
                      <a:srgbClr val="FFFFFF">
                        <a:alpha val="0"/>
                      </a:srgbClr>
                    </a:clrTo>
                  </a:clrChange>
                  <a:extLst>
                    <a:ext uri="{28A0092B-C50C-407E-A947-70E740481C1C}">
                      <a14:useLocalDpi xmlns:a14="http://schemas.microsoft.com/office/drawing/2010/main"/>
                    </a:ext>
                  </a:extLst>
                </a:blip>
                <a:srcRect l="5677" t="10500" r="6655" b="13664"/>
                <a:stretch/>
              </p:blipFill>
              <p:spPr bwMode="auto">
                <a:xfrm>
                  <a:off x="1499519" y="3926392"/>
                  <a:ext cx="1428741" cy="475242"/>
                </a:xfrm>
                <a:prstGeom prst="rect">
                  <a:avLst/>
                </a:prstGeom>
                <a:noFill/>
                <a:extLst>
                  <a:ext uri="{909E8E84-426E-40DD-AFC4-6F175D3DCCD1}">
                    <a14:hiddenFill xmlns:a14="http://schemas.microsoft.com/office/drawing/2010/main">
                      <a:solidFill>
                        <a:srgbClr val="FFFFFF"/>
                      </a:solidFill>
                    </a14:hiddenFill>
                  </a:ext>
                </a:extLst>
              </p:spPr>
            </p:pic>
            <p:sp>
              <p:nvSpPr>
                <p:cNvPr id="352" name="フリーフォーム 209">
                  <a:extLst>
                    <a:ext uri="{FF2B5EF4-FFF2-40B4-BE49-F238E27FC236}">
                      <a16:creationId xmlns:a16="http://schemas.microsoft.com/office/drawing/2014/main" id="{35B074C4-4DEE-459D-B455-840211640B0D}"/>
                    </a:ext>
                  </a:extLst>
                </p:cNvPr>
                <p:cNvSpPr/>
                <p:nvPr/>
              </p:nvSpPr>
              <p:spPr>
                <a:xfrm>
                  <a:off x="2843512" y="3727703"/>
                  <a:ext cx="103231" cy="385994"/>
                </a:xfrm>
                <a:custGeom>
                  <a:avLst/>
                  <a:gdLst>
                    <a:gd name="connsiteX0" fmla="*/ 11927 w 182880"/>
                    <a:gd name="connsiteY0" fmla="*/ 0 h 683812"/>
                    <a:gd name="connsiteX1" fmla="*/ 182880 w 182880"/>
                    <a:gd name="connsiteY1" fmla="*/ 0 h 683812"/>
                    <a:gd name="connsiteX2" fmla="*/ 182880 w 182880"/>
                    <a:gd name="connsiteY2" fmla="*/ 683812 h 683812"/>
                    <a:gd name="connsiteX3" fmla="*/ 0 w 182880"/>
                    <a:gd name="connsiteY3" fmla="*/ 683812 h 683812"/>
                  </a:gdLst>
                  <a:ahLst/>
                  <a:cxnLst>
                    <a:cxn ang="0">
                      <a:pos x="connsiteX0" y="connsiteY0"/>
                    </a:cxn>
                    <a:cxn ang="0">
                      <a:pos x="connsiteX1" y="connsiteY1"/>
                    </a:cxn>
                    <a:cxn ang="0">
                      <a:pos x="connsiteX2" y="connsiteY2"/>
                    </a:cxn>
                    <a:cxn ang="0">
                      <a:pos x="connsiteX3" y="connsiteY3"/>
                    </a:cxn>
                  </a:cxnLst>
                  <a:rect l="l" t="t" r="r" b="b"/>
                  <a:pathLst>
                    <a:path w="182880" h="683812">
                      <a:moveTo>
                        <a:pt x="11927" y="0"/>
                      </a:moveTo>
                      <a:lnTo>
                        <a:pt x="182880" y="0"/>
                      </a:lnTo>
                      <a:lnTo>
                        <a:pt x="182880" y="683812"/>
                      </a:lnTo>
                      <a:lnTo>
                        <a:pt x="0" y="683812"/>
                      </a:lnTo>
                    </a:path>
                  </a:pathLst>
                </a:cu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3" name="フリーフォーム 210">
                  <a:extLst>
                    <a:ext uri="{FF2B5EF4-FFF2-40B4-BE49-F238E27FC236}">
                      <a16:creationId xmlns:a16="http://schemas.microsoft.com/office/drawing/2014/main" id="{5A9E9645-8043-47A7-89C8-B11F6B16825C}"/>
                    </a:ext>
                  </a:extLst>
                </p:cNvPr>
                <p:cNvSpPr/>
                <p:nvPr/>
              </p:nvSpPr>
              <p:spPr>
                <a:xfrm>
                  <a:off x="2598900" y="3357416"/>
                  <a:ext cx="345361" cy="302961"/>
                </a:xfrm>
                <a:custGeom>
                  <a:avLst/>
                  <a:gdLst>
                    <a:gd name="connsiteX0" fmla="*/ 0 w 624177"/>
                    <a:gd name="connsiteY0" fmla="*/ 87464 h 624177"/>
                    <a:gd name="connsiteX1" fmla="*/ 0 w 624177"/>
                    <a:gd name="connsiteY1" fmla="*/ 0 h 624177"/>
                    <a:gd name="connsiteX2" fmla="*/ 624177 w 624177"/>
                    <a:gd name="connsiteY2" fmla="*/ 0 h 624177"/>
                    <a:gd name="connsiteX3" fmla="*/ 624177 w 624177"/>
                    <a:gd name="connsiteY3" fmla="*/ 624177 h 624177"/>
                    <a:gd name="connsiteX4" fmla="*/ 457200 w 624177"/>
                    <a:gd name="connsiteY4" fmla="*/ 624177 h 624177"/>
                    <a:gd name="connsiteX0" fmla="*/ 0 w 660529"/>
                    <a:gd name="connsiteY0" fmla="*/ 93620 h 630333"/>
                    <a:gd name="connsiteX1" fmla="*/ 133415 w 660529"/>
                    <a:gd name="connsiteY1" fmla="*/ 330982 h 630333"/>
                    <a:gd name="connsiteX2" fmla="*/ 624177 w 660529"/>
                    <a:gd name="connsiteY2" fmla="*/ 6156 h 630333"/>
                    <a:gd name="connsiteX3" fmla="*/ 624177 w 660529"/>
                    <a:gd name="connsiteY3" fmla="*/ 630333 h 630333"/>
                    <a:gd name="connsiteX4" fmla="*/ 457200 w 660529"/>
                    <a:gd name="connsiteY4" fmla="*/ 630333 h 630333"/>
                    <a:gd name="connsiteX0" fmla="*/ 0 w 651297"/>
                    <a:gd name="connsiteY0" fmla="*/ 0 h 536713"/>
                    <a:gd name="connsiteX1" fmla="*/ 133415 w 651297"/>
                    <a:gd name="connsiteY1" fmla="*/ 237362 h 536713"/>
                    <a:gd name="connsiteX2" fmla="*/ 611267 w 651297"/>
                    <a:gd name="connsiteY2" fmla="*/ 228926 h 536713"/>
                    <a:gd name="connsiteX3" fmla="*/ 624177 w 651297"/>
                    <a:gd name="connsiteY3" fmla="*/ 536713 h 536713"/>
                    <a:gd name="connsiteX4" fmla="*/ 457200 w 651297"/>
                    <a:gd name="connsiteY4" fmla="*/ 536713 h 536713"/>
                    <a:gd name="connsiteX0" fmla="*/ 0 w 651297"/>
                    <a:gd name="connsiteY0" fmla="*/ 0 h 536713"/>
                    <a:gd name="connsiteX1" fmla="*/ 133415 w 651297"/>
                    <a:gd name="connsiteY1" fmla="*/ 237362 h 536713"/>
                    <a:gd name="connsiteX2" fmla="*/ 611267 w 651297"/>
                    <a:gd name="connsiteY2" fmla="*/ 228926 h 536713"/>
                    <a:gd name="connsiteX3" fmla="*/ 624177 w 651297"/>
                    <a:gd name="connsiteY3" fmla="*/ 536713 h 536713"/>
                    <a:gd name="connsiteX4" fmla="*/ 457200 w 651297"/>
                    <a:gd name="connsiteY4" fmla="*/ 536713 h 536713"/>
                    <a:gd name="connsiteX0" fmla="*/ 0 w 624176"/>
                    <a:gd name="connsiteY0" fmla="*/ 0 h 536713"/>
                    <a:gd name="connsiteX1" fmla="*/ 133415 w 624176"/>
                    <a:gd name="connsiteY1" fmla="*/ 237362 h 536713"/>
                    <a:gd name="connsiteX2" fmla="*/ 611267 w 624176"/>
                    <a:gd name="connsiteY2" fmla="*/ 228926 h 536713"/>
                    <a:gd name="connsiteX3" fmla="*/ 624177 w 624176"/>
                    <a:gd name="connsiteY3" fmla="*/ 536713 h 536713"/>
                    <a:gd name="connsiteX4" fmla="*/ 457200 w 624176"/>
                    <a:gd name="connsiteY4" fmla="*/ 536713 h 536713"/>
                    <a:gd name="connsiteX0" fmla="*/ 0 w 624178"/>
                    <a:gd name="connsiteY0" fmla="*/ 0 h 536713"/>
                    <a:gd name="connsiteX1" fmla="*/ 133415 w 624178"/>
                    <a:gd name="connsiteY1" fmla="*/ 237362 h 536713"/>
                    <a:gd name="connsiteX2" fmla="*/ 624178 w 624178"/>
                    <a:gd name="connsiteY2" fmla="*/ 233146 h 536713"/>
                    <a:gd name="connsiteX3" fmla="*/ 624177 w 624178"/>
                    <a:gd name="connsiteY3" fmla="*/ 536713 h 536713"/>
                    <a:gd name="connsiteX4" fmla="*/ 457200 w 624178"/>
                    <a:gd name="connsiteY4" fmla="*/ 536713 h 536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178" h="536713">
                      <a:moveTo>
                        <a:pt x="0" y="0"/>
                      </a:moveTo>
                      <a:lnTo>
                        <a:pt x="133415" y="237362"/>
                      </a:lnTo>
                      <a:lnTo>
                        <a:pt x="624178" y="233146"/>
                      </a:lnTo>
                      <a:cubicBezTo>
                        <a:pt x="624178" y="334335"/>
                        <a:pt x="624177" y="435524"/>
                        <a:pt x="624177" y="536713"/>
                      </a:cubicBezTo>
                      <a:lnTo>
                        <a:pt x="457200" y="536713"/>
                      </a:lnTo>
                    </a:path>
                  </a:pathLst>
                </a:cu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4" name="フリーフォーム 211">
                  <a:extLst>
                    <a:ext uri="{FF2B5EF4-FFF2-40B4-BE49-F238E27FC236}">
                      <a16:creationId xmlns:a16="http://schemas.microsoft.com/office/drawing/2014/main" id="{473136E3-7805-4CA6-A4A0-60E957FA305E}"/>
                    </a:ext>
                  </a:extLst>
                </p:cNvPr>
                <p:cNvSpPr/>
                <p:nvPr/>
              </p:nvSpPr>
              <p:spPr>
                <a:xfrm>
                  <a:off x="2816582" y="2942249"/>
                  <a:ext cx="0" cy="462295"/>
                </a:xfrm>
                <a:custGeom>
                  <a:avLst/>
                  <a:gdLst>
                    <a:gd name="connsiteX0" fmla="*/ 0 w 0"/>
                    <a:gd name="connsiteY0" fmla="*/ 0 h 818984"/>
                    <a:gd name="connsiteX1" fmla="*/ 0 w 0"/>
                    <a:gd name="connsiteY1" fmla="*/ 818984 h 818984"/>
                  </a:gdLst>
                  <a:ahLst/>
                  <a:cxnLst>
                    <a:cxn ang="0">
                      <a:pos x="connsiteX0" y="connsiteY0"/>
                    </a:cxn>
                    <a:cxn ang="0">
                      <a:pos x="connsiteX1" y="connsiteY1"/>
                    </a:cxn>
                  </a:cxnLst>
                  <a:rect l="l" t="t" r="r" b="b"/>
                  <a:pathLst>
                    <a:path h="818984">
                      <a:moveTo>
                        <a:pt x="0" y="0"/>
                      </a:moveTo>
                      <a:lnTo>
                        <a:pt x="0" y="818984"/>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5" name="フリーフォーム 214">
                  <a:extLst>
                    <a:ext uri="{FF2B5EF4-FFF2-40B4-BE49-F238E27FC236}">
                      <a16:creationId xmlns:a16="http://schemas.microsoft.com/office/drawing/2014/main" id="{2EBC7C10-6800-440F-9DCC-662A9F94CB29}"/>
                    </a:ext>
                  </a:extLst>
                </p:cNvPr>
                <p:cNvSpPr/>
                <p:nvPr/>
              </p:nvSpPr>
              <p:spPr>
                <a:xfrm>
                  <a:off x="2771699" y="2944493"/>
                  <a:ext cx="0" cy="457807"/>
                </a:xfrm>
                <a:custGeom>
                  <a:avLst/>
                  <a:gdLst>
                    <a:gd name="connsiteX0" fmla="*/ 0 w 0"/>
                    <a:gd name="connsiteY0" fmla="*/ 0 h 811033"/>
                    <a:gd name="connsiteX1" fmla="*/ 0 w 0"/>
                    <a:gd name="connsiteY1" fmla="*/ 811033 h 811033"/>
                  </a:gdLst>
                  <a:ahLst/>
                  <a:cxnLst>
                    <a:cxn ang="0">
                      <a:pos x="connsiteX0" y="connsiteY0"/>
                    </a:cxn>
                    <a:cxn ang="0">
                      <a:pos x="connsiteX1" y="connsiteY1"/>
                    </a:cxn>
                  </a:cxnLst>
                  <a:rect l="l" t="t" r="r" b="b"/>
                  <a:pathLst>
                    <a:path h="811033">
                      <a:moveTo>
                        <a:pt x="0" y="0"/>
                      </a:moveTo>
                      <a:lnTo>
                        <a:pt x="0" y="811033"/>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6" name="正方形/長方形 355">
                  <a:extLst>
                    <a:ext uri="{FF2B5EF4-FFF2-40B4-BE49-F238E27FC236}">
                      <a16:creationId xmlns:a16="http://schemas.microsoft.com/office/drawing/2014/main" id="{962CD357-EFB8-4C81-BDAE-F5BC7A0DF7AB}"/>
                    </a:ext>
                  </a:extLst>
                </p:cNvPr>
                <p:cNvSpPr/>
                <p:nvPr/>
              </p:nvSpPr>
              <p:spPr>
                <a:xfrm>
                  <a:off x="2941958" y="3325831"/>
                  <a:ext cx="520595" cy="235865"/>
                </a:xfrm>
                <a:prstGeom prst="rect">
                  <a:avLst/>
                </a:prstGeom>
              </p:spPr>
              <p:txBody>
                <a:bodyPr wrap="none">
                  <a:spAutoFit/>
                </a:bodyPr>
                <a:lstStyle/>
                <a:p>
                  <a:r>
                    <a:rPr lang="en-US" altLang="ja-JP" sz="1700" dirty="0">
                      <a:solidFill>
                        <a:srgbClr val="F79646">
                          <a:lumMod val="75000"/>
                        </a:srgbClr>
                      </a:solidFill>
                      <a:latin typeface="Calibri"/>
                      <a:ea typeface="メイリオ" panose="020B0604030504040204" pitchFamily="50" charset="-128"/>
                      <a:cs typeface="メイリオ" panose="020B0604030504040204" pitchFamily="50" charset="-128"/>
                    </a:rPr>
                    <a:t>DS link</a:t>
                  </a:r>
                  <a:endParaRPr lang="ja-JP" altLang="en-US" sz="2400" dirty="0">
                    <a:solidFill>
                      <a:srgbClr val="F79646">
                        <a:lumMod val="75000"/>
                      </a:srgbClr>
                    </a:solidFill>
                  </a:endParaRPr>
                </a:p>
              </p:txBody>
            </p:sp>
            <p:sp>
              <p:nvSpPr>
                <p:cNvPr id="357" name="正方形/長方形 356">
                  <a:extLst>
                    <a:ext uri="{FF2B5EF4-FFF2-40B4-BE49-F238E27FC236}">
                      <a16:creationId xmlns:a16="http://schemas.microsoft.com/office/drawing/2014/main" id="{292CF88C-97C3-4D71-AF8F-FF9E90C19CBE}"/>
                    </a:ext>
                  </a:extLst>
                </p:cNvPr>
                <p:cNvSpPr/>
                <p:nvPr/>
              </p:nvSpPr>
              <p:spPr>
                <a:xfrm>
                  <a:off x="2843512" y="2864604"/>
                  <a:ext cx="577656" cy="358925"/>
                </a:xfrm>
                <a:prstGeom prst="rect">
                  <a:avLst/>
                </a:prstGeom>
              </p:spPr>
              <p:txBody>
                <a:bodyPr wrap="none">
                  <a:spAutoFit/>
                </a:bodyPr>
                <a:lstStyle/>
                <a:p>
                  <a:r>
                    <a:rPr lang="en-US" altLang="ja-JP" sz="1700" dirty="0">
                      <a:solidFill>
                        <a:srgbClr val="7030A0"/>
                      </a:solidFill>
                      <a:latin typeface="Calibri"/>
                      <a:ea typeface="メイリオ" panose="020B0604030504040204" pitchFamily="50" charset="-128"/>
                      <a:cs typeface="メイリオ" panose="020B0604030504040204" pitchFamily="50" charset="-128"/>
                    </a:rPr>
                    <a:t>VX link</a:t>
                  </a:r>
                </a:p>
                <a:p>
                  <a:pPr algn="ctr"/>
                  <a:r>
                    <a:rPr lang="en-US" altLang="ja-JP" sz="1200" dirty="0">
                      <a:solidFill>
                        <a:srgbClr val="7030A0"/>
                      </a:solidFill>
                      <a:latin typeface="Calibri"/>
                      <a:ea typeface="メイリオ" panose="020B0604030504040204" pitchFamily="50" charset="-128"/>
                      <a:cs typeface="メイリオ" panose="020B0604030504040204" pitchFamily="50" charset="-128"/>
                    </a:rPr>
                    <a:t>(Network)</a:t>
                  </a:r>
                  <a:endParaRPr lang="ja-JP" altLang="en-US" sz="1600" dirty="0">
                    <a:solidFill>
                      <a:srgbClr val="7030A0"/>
                    </a:solidFill>
                  </a:endParaRPr>
                </a:p>
              </p:txBody>
            </p:sp>
            <p:sp>
              <p:nvSpPr>
                <p:cNvPr id="358" name="フリーフォーム 241">
                  <a:extLst>
                    <a:ext uri="{FF2B5EF4-FFF2-40B4-BE49-F238E27FC236}">
                      <a16:creationId xmlns:a16="http://schemas.microsoft.com/office/drawing/2014/main" id="{7C2FF42B-1E3E-4754-A495-7C07DE54E75A}"/>
                    </a:ext>
                  </a:extLst>
                </p:cNvPr>
                <p:cNvSpPr/>
                <p:nvPr/>
              </p:nvSpPr>
              <p:spPr>
                <a:xfrm>
                  <a:off x="1223670" y="3701374"/>
                  <a:ext cx="447472" cy="846307"/>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9" name="フリーフォーム 242">
                  <a:extLst>
                    <a:ext uri="{FF2B5EF4-FFF2-40B4-BE49-F238E27FC236}">
                      <a16:creationId xmlns:a16="http://schemas.microsoft.com/office/drawing/2014/main" id="{12B5CB21-C3B2-4C30-B284-D0DD75572B42}"/>
                    </a:ext>
                  </a:extLst>
                </p:cNvPr>
                <p:cNvSpPr/>
                <p:nvPr/>
              </p:nvSpPr>
              <p:spPr>
                <a:xfrm>
                  <a:off x="1275784" y="3852087"/>
                  <a:ext cx="395358" cy="695594"/>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0" name="フリーフォーム 243">
                  <a:extLst>
                    <a:ext uri="{FF2B5EF4-FFF2-40B4-BE49-F238E27FC236}">
                      <a16:creationId xmlns:a16="http://schemas.microsoft.com/office/drawing/2014/main" id="{E12841BC-B44C-4C03-82AC-91B99E2B45A2}"/>
                    </a:ext>
                  </a:extLst>
                </p:cNvPr>
                <p:cNvSpPr/>
                <p:nvPr/>
              </p:nvSpPr>
              <p:spPr>
                <a:xfrm>
                  <a:off x="1331640" y="4154259"/>
                  <a:ext cx="339502" cy="386895"/>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1" name="フリーフォーム 244">
                  <a:extLst>
                    <a:ext uri="{FF2B5EF4-FFF2-40B4-BE49-F238E27FC236}">
                      <a16:creationId xmlns:a16="http://schemas.microsoft.com/office/drawing/2014/main" id="{22B99E41-31A4-49AE-A2FA-94CF0BA2E177}"/>
                    </a:ext>
                  </a:extLst>
                </p:cNvPr>
                <p:cNvSpPr/>
                <p:nvPr/>
              </p:nvSpPr>
              <p:spPr>
                <a:xfrm>
                  <a:off x="1383754" y="4304972"/>
                  <a:ext cx="287388" cy="236182"/>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2" name="正方形/長方形 361">
                  <a:extLst>
                    <a:ext uri="{FF2B5EF4-FFF2-40B4-BE49-F238E27FC236}">
                      <a16:creationId xmlns:a16="http://schemas.microsoft.com/office/drawing/2014/main" id="{826632DB-897F-4F1E-95B4-664EADA5C4D6}"/>
                    </a:ext>
                  </a:extLst>
                </p:cNvPr>
                <p:cNvSpPr/>
                <p:nvPr/>
              </p:nvSpPr>
              <p:spPr>
                <a:xfrm>
                  <a:off x="899592" y="4515966"/>
                  <a:ext cx="841244" cy="389690"/>
                </a:xfrm>
                <a:prstGeom prst="rect">
                  <a:avLst/>
                </a:prstGeom>
              </p:spPr>
              <p:txBody>
                <a:bodyPr wrap="none">
                  <a:spAutoFit/>
                </a:bodyPr>
                <a:lstStyle/>
                <a:p>
                  <a:r>
                    <a:rPr lang="en-US" altLang="ja-JP" sz="1600" dirty="0">
                      <a:solidFill>
                        <a:srgbClr val="FFC000"/>
                      </a:solidFill>
                      <a:latin typeface="+mj-lt"/>
                    </a:rPr>
                    <a:t>AC 220-230V</a:t>
                  </a:r>
                </a:p>
                <a:p>
                  <a:r>
                    <a:rPr lang="en-US" altLang="ja-JP" sz="1600" dirty="0">
                      <a:solidFill>
                        <a:srgbClr val="FFC000"/>
                      </a:solidFill>
                      <a:latin typeface="+mj-lt"/>
                    </a:rPr>
                    <a:t>50/60Hz</a:t>
                  </a:r>
                  <a:endParaRPr lang="ja-JP" altLang="en-US" sz="1600" dirty="0">
                    <a:solidFill>
                      <a:srgbClr val="FFC000"/>
                    </a:solidFill>
                    <a:latin typeface="+mj-lt"/>
                  </a:endParaRPr>
                </a:p>
              </p:txBody>
            </p:sp>
            <p:sp>
              <p:nvSpPr>
                <p:cNvPr id="363" name="フリーフォーム 246">
                  <a:extLst>
                    <a:ext uri="{FF2B5EF4-FFF2-40B4-BE49-F238E27FC236}">
                      <a16:creationId xmlns:a16="http://schemas.microsoft.com/office/drawing/2014/main" id="{80796437-5CAD-4FCF-8A29-696EDAB29641}"/>
                    </a:ext>
                  </a:extLst>
                </p:cNvPr>
                <p:cNvSpPr/>
                <p:nvPr/>
              </p:nvSpPr>
              <p:spPr>
                <a:xfrm>
                  <a:off x="2503364" y="3209925"/>
                  <a:ext cx="185737" cy="1119188"/>
                </a:xfrm>
                <a:custGeom>
                  <a:avLst/>
                  <a:gdLst>
                    <a:gd name="connsiteX0" fmla="*/ 230981 w 230981"/>
                    <a:gd name="connsiteY0" fmla="*/ 0 h 1119188"/>
                    <a:gd name="connsiteX1" fmla="*/ 230981 w 230981"/>
                    <a:gd name="connsiteY1" fmla="*/ 92869 h 1119188"/>
                    <a:gd name="connsiteX2" fmla="*/ 38100 w 230981"/>
                    <a:gd name="connsiteY2" fmla="*/ 92869 h 1119188"/>
                    <a:gd name="connsiteX3" fmla="*/ 38100 w 230981"/>
                    <a:gd name="connsiteY3" fmla="*/ 1119188 h 1119188"/>
                    <a:gd name="connsiteX4" fmla="*/ 0 w 230981"/>
                    <a:gd name="connsiteY4" fmla="*/ 1119188 h 1119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981" h="1119188">
                      <a:moveTo>
                        <a:pt x="230981" y="0"/>
                      </a:moveTo>
                      <a:lnTo>
                        <a:pt x="230981" y="92869"/>
                      </a:lnTo>
                      <a:lnTo>
                        <a:pt x="38100" y="92869"/>
                      </a:lnTo>
                      <a:lnTo>
                        <a:pt x="38100" y="1119188"/>
                      </a:lnTo>
                      <a:lnTo>
                        <a:pt x="0" y="1119188"/>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4" name="フリーフォーム 247">
                  <a:extLst>
                    <a:ext uri="{FF2B5EF4-FFF2-40B4-BE49-F238E27FC236}">
                      <a16:creationId xmlns:a16="http://schemas.microsoft.com/office/drawing/2014/main" id="{4CF1B2D1-A88E-419D-8501-35D729120503}"/>
                    </a:ext>
                  </a:extLst>
                </p:cNvPr>
                <p:cNvSpPr/>
                <p:nvPr/>
              </p:nvSpPr>
              <p:spPr>
                <a:xfrm>
                  <a:off x="2503364" y="3212306"/>
                  <a:ext cx="150018" cy="985838"/>
                </a:xfrm>
                <a:custGeom>
                  <a:avLst/>
                  <a:gdLst>
                    <a:gd name="connsiteX0" fmla="*/ 150018 w 150018"/>
                    <a:gd name="connsiteY0" fmla="*/ 0 h 985838"/>
                    <a:gd name="connsiteX1" fmla="*/ 0 w 150018"/>
                    <a:gd name="connsiteY1" fmla="*/ 0 h 985838"/>
                    <a:gd name="connsiteX2" fmla="*/ 0 w 150018"/>
                    <a:gd name="connsiteY2" fmla="*/ 985838 h 985838"/>
                    <a:gd name="connsiteX0" fmla="*/ 150018 w 150018"/>
                    <a:gd name="connsiteY0" fmla="*/ 0 h 985838"/>
                    <a:gd name="connsiteX1" fmla="*/ 0 w 150018"/>
                    <a:gd name="connsiteY1" fmla="*/ 47625 h 985838"/>
                    <a:gd name="connsiteX2" fmla="*/ 0 w 150018"/>
                    <a:gd name="connsiteY2" fmla="*/ 985838 h 985838"/>
                    <a:gd name="connsiteX0" fmla="*/ 150018 w 150018"/>
                    <a:gd name="connsiteY0" fmla="*/ 0 h 985838"/>
                    <a:gd name="connsiteX1" fmla="*/ 142875 w 150018"/>
                    <a:gd name="connsiteY1" fmla="*/ 40482 h 985838"/>
                    <a:gd name="connsiteX2" fmla="*/ 0 w 150018"/>
                    <a:gd name="connsiteY2" fmla="*/ 47625 h 985838"/>
                    <a:gd name="connsiteX3" fmla="*/ 0 w 150018"/>
                    <a:gd name="connsiteY3" fmla="*/ 985838 h 985838"/>
                    <a:gd name="connsiteX0" fmla="*/ 150018 w 150018"/>
                    <a:gd name="connsiteY0" fmla="*/ 0 h 985838"/>
                    <a:gd name="connsiteX1" fmla="*/ 142875 w 150018"/>
                    <a:gd name="connsiteY1" fmla="*/ 40482 h 985838"/>
                    <a:gd name="connsiteX2" fmla="*/ 0 w 150018"/>
                    <a:gd name="connsiteY2" fmla="*/ 47625 h 985838"/>
                    <a:gd name="connsiteX3" fmla="*/ 0 w 150018"/>
                    <a:gd name="connsiteY3" fmla="*/ 985838 h 985838"/>
                    <a:gd name="connsiteX0" fmla="*/ 150018 w 152400"/>
                    <a:gd name="connsiteY0" fmla="*/ 0 h 985838"/>
                    <a:gd name="connsiteX1" fmla="*/ 152400 w 152400"/>
                    <a:gd name="connsiteY1" fmla="*/ 50007 h 985838"/>
                    <a:gd name="connsiteX2" fmla="*/ 0 w 152400"/>
                    <a:gd name="connsiteY2" fmla="*/ 47625 h 985838"/>
                    <a:gd name="connsiteX3" fmla="*/ 0 w 152400"/>
                    <a:gd name="connsiteY3" fmla="*/ 985838 h 985838"/>
                    <a:gd name="connsiteX0" fmla="*/ 150018 w 150018"/>
                    <a:gd name="connsiteY0" fmla="*/ 0 h 985838"/>
                    <a:gd name="connsiteX1" fmla="*/ 140493 w 150018"/>
                    <a:gd name="connsiteY1" fmla="*/ 47625 h 985838"/>
                    <a:gd name="connsiteX2" fmla="*/ 0 w 150018"/>
                    <a:gd name="connsiteY2" fmla="*/ 47625 h 985838"/>
                    <a:gd name="connsiteX3" fmla="*/ 0 w 150018"/>
                    <a:gd name="connsiteY3" fmla="*/ 985838 h 985838"/>
                    <a:gd name="connsiteX0" fmla="*/ 150018 w 150018"/>
                    <a:gd name="connsiteY0" fmla="*/ 0 h 985838"/>
                    <a:gd name="connsiteX1" fmla="*/ 150018 w 150018"/>
                    <a:gd name="connsiteY1" fmla="*/ 50006 h 985838"/>
                    <a:gd name="connsiteX2" fmla="*/ 0 w 150018"/>
                    <a:gd name="connsiteY2" fmla="*/ 47625 h 985838"/>
                    <a:gd name="connsiteX3" fmla="*/ 0 w 150018"/>
                    <a:gd name="connsiteY3" fmla="*/ 985838 h 985838"/>
                  </a:gdLst>
                  <a:ahLst/>
                  <a:cxnLst>
                    <a:cxn ang="0">
                      <a:pos x="connsiteX0" y="connsiteY0"/>
                    </a:cxn>
                    <a:cxn ang="0">
                      <a:pos x="connsiteX1" y="connsiteY1"/>
                    </a:cxn>
                    <a:cxn ang="0">
                      <a:pos x="connsiteX2" y="connsiteY2"/>
                    </a:cxn>
                    <a:cxn ang="0">
                      <a:pos x="connsiteX3" y="connsiteY3"/>
                    </a:cxn>
                  </a:cxnLst>
                  <a:rect l="l" t="t" r="r" b="b"/>
                  <a:pathLst>
                    <a:path w="150018" h="985838">
                      <a:moveTo>
                        <a:pt x="150018" y="0"/>
                      </a:moveTo>
                      <a:lnTo>
                        <a:pt x="150018" y="50006"/>
                      </a:lnTo>
                      <a:lnTo>
                        <a:pt x="0" y="47625"/>
                      </a:lnTo>
                      <a:lnTo>
                        <a:pt x="0" y="985838"/>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5" name="フリーフォーム 248">
                  <a:extLst>
                    <a:ext uri="{FF2B5EF4-FFF2-40B4-BE49-F238E27FC236}">
                      <a16:creationId xmlns:a16="http://schemas.microsoft.com/office/drawing/2014/main" id="{C837758A-2FCE-4F61-9ABF-70669794063C}"/>
                    </a:ext>
                  </a:extLst>
                </p:cNvPr>
                <p:cNvSpPr/>
                <p:nvPr/>
              </p:nvSpPr>
              <p:spPr>
                <a:xfrm>
                  <a:off x="1433944" y="3169546"/>
                  <a:ext cx="490537" cy="423760"/>
                </a:xfrm>
                <a:custGeom>
                  <a:avLst/>
                  <a:gdLst>
                    <a:gd name="connsiteX0" fmla="*/ 95250 w 490537"/>
                    <a:gd name="connsiteY0" fmla="*/ 0 h 431006"/>
                    <a:gd name="connsiteX1" fmla="*/ 0 w 490537"/>
                    <a:gd name="connsiteY1" fmla="*/ 0 h 431006"/>
                    <a:gd name="connsiteX2" fmla="*/ 0 w 490537"/>
                    <a:gd name="connsiteY2" fmla="*/ 328613 h 431006"/>
                    <a:gd name="connsiteX3" fmla="*/ 490537 w 490537"/>
                    <a:gd name="connsiteY3" fmla="*/ 328613 h 431006"/>
                    <a:gd name="connsiteX4" fmla="*/ 490537 w 490537"/>
                    <a:gd name="connsiteY4" fmla="*/ 431006 h 431006"/>
                    <a:gd name="connsiteX0" fmla="*/ 120494 w 490537"/>
                    <a:gd name="connsiteY0" fmla="*/ 0 h 431006"/>
                    <a:gd name="connsiteX1" fmla="*/ 0 w 490537"/>
                    <a:gd name="connsiteY1" fmla="*/ 0 h 431006"/>
                    <a:gd name="connsiteX2" fmla="*/ 0 w 490537"/>
                    <a:gd name="connsiteY2" fmla="*/ 328613 h 431006"/>
                    <a:gd name="connsiteX3" fmla="*/ 490537 w 490537"/>
                    <a:gd name="connsiteY3" fmla="*/ 328613 h 431006"/>
                    <a:gd name="connsiteX4" fmla="*/ 490537 w 490537"/>
                    <a:gd name="connsiteY4" fmla="*/ 431006 h 4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537" h="431006">
                      <a:moveTo>
                        <a:pt x="120494" y="0"/>
                      </a:moveTo>
                      <a:lnTo>
                        <a:pt x="0" y="0"/>
                      </a:lnTo>
                      <a:lnTo>
                        <a:pt x="0" y="328613"/>
                      </a:lnTo>
                      <a:lnTo>
                        <a:pt x="490537" y="328613"/>
                      </a:lnTo>
                      <a:lnTo>
                        <a:pt x="490537" y="431006"/>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6" name="フリーフォーム 249">
                  <a:extLst>
                    <a:ext uri="{FF2B5EF4-FFF2-40B4-BE49-F238E27FC236}">
                      <a16:creationId xmlns:a16="http://schemas.microsoft.com/office/drawing/2014/main" id="{543B33E3-69DD-4324-B490-9B512FFEA1D0}"/>
                    </a:ext>
                  </a:extLst>
                </p:cNvPr>
                <p:cNvSpPr/>
                <p:nvPr/>
              </p:nvSpPr>
              <p:spPr>
                <a:xfrm>
                  <a:off x="1462654" y="3140816"/>
                  <a:ext cx="490537" cy="445030"/>
                </a:xfrm>
                <a:custGeom>
                  <a:avLst/>
                  <a:gdLst>
                    <a:gd name="connsiteX0" fmla="*/ 95250 w 490537"/>
                    <a:gd name="connsiteY0" fmla="*/ 0 h 431006"/>
                    <a:gd name="connsiteX1" fmla="*/ 0 w 490537"/>
                    <a:gd name="connsiteY1" fmla="*/ 0 h 431006"/>
                    <a:gd name="connsiteX2" fmla="*/ 0 w 490537"/>
                    <a:gd name="connsiteY2" fmla="*/ 328613 h 431006"/>
                    <a:gd name="connsiteX3" fmla="*/ 490537 w 490537"/>
                    <a:gd name="connsiteY3" fmla="*/ 328613 h 431006"/>
                    <a:gd name="connsiteX4" fmla="*/ 490537 w 490537"/>
                    <a:gd name="connsiteY4" fmla="*/ 431006 h 431006"/>
                    <a:gd name="connsiteX0" fmla="*/ 95250 w 490537"/>
                    <a:gd name="connsiteY0" fmla="*/ 0 h 445030"/>
                    <a:gd name="connsiteX1" fmla="*/ 0 w 490537"/>
                    <a:gd name="connsiteY1" fmla="*/ 0 h 445030"/>
                    <a:gd name="connsiteX2" fmla="*/ 0 w 490537"/>
                    <a:gd name="connsiteY2" fmla="*/ 328613 h 445030"/>
                    <a:gd name="connsiteX3" fmla="*/ 490537 w 490537"/>
                    <a:gd name="connsiteY3" fmla="*/ 328613 h 445030"/>
                    <a:gd name="connsiteX4" fmla="*/ 490537 w 490537"/>
                    <a:gd name="connsiteY4" fmla="*/ 445030 h 445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537" h="445030">
                      <a:moveTo>
                        <a:pt x="95250" y="0"/>
                      </a:moveTo>
                      <a:lnTo>
                        <a:pt x="0" y="0"/>
                      </a:lnTo>
                      <a:lnTo>
                        <a:pt x="0" y="328613"/>
                      </a:lnTo>
                      <a:lnTo>
                        <a:pt x="490537" y="328613"/>
                      </a:lnTo>
                      <a:lnTo>
                        <a:pt x="490537" y="445030"/>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7" name="正方形/長方形 366">
                  <a:extLst>
                    <a:ext uri="{FF2B5EF4-FFF2-40B4-BE49-F238E27FC236}">
                      <a16:creationId xmlns:a16="http://schemas.microsoft.com/office/drawing/2014/main" id="{79EDFE2B-57B9-4C95-A1C9-4B0D538B335D}"/>
                    </a:ext>
                  </a:extLst>
                </p:cNvPr>
                <p:cNvSpPr/>
                <p:nvPr/>
              </p:nvSpPr>
              <p:spPr>
                <a:xfrm>
                  <a:off x="2645511" y="4529983"/>
                  <a:ext cx="529443" cy="225610"/>
                </a:xfrm>
                <a:prstGeom prst="rect">
                  <a:avLst/>
                </a:prstGeom>
              </p:spPr>
              <p:txBody>
                <a:bodyPr wrap="none">
                  <a:spAutoFit/>
                </a:bodyPr>
                <a:lstStyle/>
                <a:p>
                  <a:r>
                    <a:rPr lang="en-US" altLang="ja-JP" sz="1600" dirty="0">
                      <a:solidFill>
                        <a:srgbClr val="C00000"/>
                      </a:solidFill>
                      <a:latin typeface="Calibri"/>
                      <a:ea typeface="メイリオ" panose="020B0604030504040204" pitchFamily="50" charset="-128"/>
                    </a:rPr>
                    <a:t>Battery</a:t>
                  </a:r>
                  <a:endParaRPr lang="ja-JP" altLang="en-US" sz="2000" dirty="0">
                    <a:solidFill>
                      <a:srgbClr val="C00000"/>
                    </a:solidFill>
                  </a:endParaRPr>
                </a:p>
              </p:txBody>
            </p:sp>
          </p:grpSp>
          <p:sp>
            <p:nvSpPr>
              <p:cNvPr id="345" name="正方形/長方形 344">
                <a:extLst>
                  <a:ext uri="{FF2B5EF4-FFF2-40B4-BE49-F238E27FC236}">
                    <a16:creationId xmlns:a16="http://schemas.microsoft.com/office/drawing/2014/main" id="{2EE8E807-64C9-4B6B-A6DF-157750C4C055}"/>
                  </a:ext>
                </a:extLst>
              </p:cNvPr>
              <p:cNvSpPr/>
              <p:nvPr/>
            </p:nvSpPr>
            <p:spPr>
              <a:xfrm>
                <a:off x="2408847" y="6539676"/>
                <a:ext cx="1245152" cy="369459"/>
              </a:xfrm>
              <a:prstGeom prst="rect">
                <a:avLst/>
              </a:prstGeom>
              <a:effectLst>
                <a:outerShdw blurRad="50800" dist="38100" dir="8100000" algn="tr" rotWithShape="0">
                  <a:prstClr val="black">
                    <a:alpha val="40000"/>
                  </a:prstClr>
                </a:outerShdw>
              </a:effectLst>
            </p:spPr>
            <p:txBody>
              <a:bodyPr wrap="none" lIns="91436" tIns="45717" rIns="91436" bIns="45717">
                <a:spAutoFit/>
              </a:bodyPr>
              <a:lstStyle/>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VX-3000DS</a:t>
                </a:r>
                <a:endParaRPr lang="ja-JP" altLang="en-US" dirty="0">
                  <a:solidFill>
                    <a:srgbClr val="5F5F5F"/>
                  </a:solidFill>
                  <a:latin typeface="Calibri"/>
                </a:endParaRPr>
              </a:p>
            </p:txBody>
          </p:sp>
          <p:sp>
            <p:nvSpPr>
              <p:cNvPr id="346" name="正方形/長方形 345">
                <a:extLst>
                  <a:ext uri="{FF2B5EF4-FFF2-40B4-BE49-F238E27FC236}">
                    <a16:creationId xmlns:a16="http://schemas.microsoft.com/office/drawing/2014/main" id="{2C985395-1CAA-4765-9118-A977B7EB42F2}"/>
                  </a:ext>
                </a:extLst>
              </p:cNvPr>
              <p:cNvSpPr/>
              <p:nvPr/>
            </p:nvSpPr>
            <p:spPr>
              <a:xfrm>
                <a:off x="2454045" y="3524570"/>
                <a:ext cx="883280" cy="415645"/>
              </a:xfrm>
              <a:prstGeom prst="rect">
                <a:avLst/>
              </a:prstGeom>
              <a:effectLst>
                <a:outerShdw blurRad="50800" dist="38100" dir="8100000" algn="tr" rotWithShape="0">
                  <a:prstClr val="black">
                    <a:alpha val="40000"/>
                  </a:prstClr>
                </a:outerShdw>
              </a:effectLst>
            </p:spPr>
            <p:txBody>
              <a:bodyPr wrap="none" lIns="91436" tIns="45717" rIns="91436" bIns="45717">
                <a:spAutoFit/>
              </a:bodyPr>
              <a:lstStyle/>
              <a:p>
                <a:r>
                  <a:rPr lang="en-US" altLang="ja-JP" sz="2100" b="1" dirty="0">
                    <a:solidFill>
                      <a:srgbClr val="FFFFFF">
                        <a:lumMod val="50000"/>
                      </a:srgbClr>
                    </a:solidFill>
                    <a:latin typeface="Calibri"/>
                    <a:ea typeface="メイリオ" panose="020B0604030504040204" pitchFamily="50" charset="-128"/>
                    <a:cs typeface="メイリオ" panose="020B0604030504040204" pitchFamily="50" charset="-128"/>
                  </a:rPr>
                  <a:t>Frame</a:t>
                </a:r>
                <a:endParaRPr lang="ja-JP" altLang="en-US" sz="2100" dirty="0">
                  <a:solidFill>
                    <a:srgbClr val="5F5F5F"/>
                  </a:solidFill>
                  <a:latin typeface="Calibri"/>
                </a:endParaRPr>
              </a:p>
            </p:txBody>
          </p:sp>
        </p:grpSp>
        <p:sp>
          <p:nvSpPr>
            <p:cNvPr id="340" name="フリーフォーム: 図形 339">
              <a:extLst>
                <a:ext uri="{FF2B5EF4-FFF2-40B4-BE49-F238E27FC236}">
                  <a16:creationId xmlns:a16="http://schemas.microsoft.com/office/drawing/2014/main" id="{83C50512-5802-428B-A7E1-F7666A136BD9}"/>
                </a:ext>
              </a:extLst>
            </p:cNvPr>
            <p:cNvSpPr/>
            <p:nvPr/>
          </p:nvSpPr>
          <p:spPr>
            <a:xfrm>
              <a:off x="3958281" y="6330778"/>
              <a:ext cx="0" cy="502508"/>
            </a:xfrm>
            <a:custGeom>
              <a:avLst/>
              <a:gdLst>
                <a:gd name="connsiteX0" fmla="*/ 0 w 0"/>
                <a:gd name="connsiteY0" fmla="*/ 0 h 502508"/>
                <a:gd name="connsiteX1" fmla="*/ 0 w 0"/>
                <a:gd name="connsiteY1" fmla="*/ 502508 h 502508"/>
              </a:gdLst>
              <a:ahLst/>
              <a:cxnLst>
                <a:cxn ang="0">
                  <a:pos x="connsiteX0" y="connsiteY0"/>
                </a:cxn>
                <a:cxn ang="0">
                  <a:pos x="connsiteX1" y="connsiteY1"/>
                </a:cxn>
              </a:cxnLst>
              <a:rect l="l" t="t" r="r" b="b"/>
              <a:pathLst>
                <a:path h="502508">
                  <a:moveTo>
                    <a:pt x="0" y="0"/>
                  </a:moveTo>
                  <a:lnTo>
                    <a:pt x="0" y="502508"/>
                  </a:lnTo>
                </a:path>
              </a:pathLst>
            </a:custGeom>
            <a:noFill/>
            <a:ln>
              <a:solidFill>
                <a:srgbClr val="C00000"/>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sp>
          <p:nvSpPr>
            <p:cNvPr id="341" name="フリーフォーム: 図形 340">
              <a:extLst>
                <a:ext uri="{FF2B5EF4-FFF2-40B4-BE49-F238E27FC236}">
                  <a16:creationId xmlns:a16="http://schemas.microsoft.com/office/drawing/2014/main" id="{D9712D51-BE06-42AF-83E3-EE25E1B4638D}"/>
                </a:ext>
              </a:extLst>
            </p:cNvPr>
            <p:cNvSpPr/>
            <p:nvPr/>
          </p:nvSpPr>
          <p:spPr>
            <a:xfrm>
              <a:off x="4178022" y="6327142"/>
              <a:ext cx="0" cy="502508"/>
            </a:xfrm>
            <a:custGeom>
              <a:avLst/>
              <a:gdLst>
                <a:gd name="connsiteX0" fmla="*/ 0 w 0"/>
                <a:gd name="connsiteY0" fmla="*/ 0 h 502508"/>
                <a:gd name="connsiteX1" fmla="*/ 0 w 0"/>
                <a:gd name="connsiteY1" fmla="*/ 502508 h 502508"/>
              </a:gdLst>
              <a:ahLst/>
              <a:cxnLst>
                <a:cxn ang="0">
                  <a:pos x="connsiteX0" y="connsiteY0"/>
                </a:cxn>
                <a:cxn ang="0">
                  <a:pos x="connsiteX1" y="connsiteY1"/>
                </a:cxn>
              </a:cxnLst>
              <a:rect l="l" t="t" r="r" b="b"/>
              <a:pathLst>
                <a:path h="502508">
                  <a:moveTo>
                    <a:pt x="0" y="0"/>
                  </a:moveTo>
                  <a:lnTo>
                    <a:pt x="0" y="502508"/>
                  </a:lnTo>
                </a:path>
              </a:pathLst>
            </a:custGeom>
            <a:noFill/>
            <a:ln>
              <a:solidFill>
                <a:srgbClr val="C00000"/>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sp>
          <p:nvSpPr>
            <p:cNvPr id="342" name="フリーフォーム: 図形 341">
              <a:extLst>
                <a:ext uri="{FF2B5EF4-FFF2-40B4-BE49-F238E27FC236}">
                  <a16:creationId xmlns:a16="http://schemas.microsoft.com/office/drawing/2014/main" id="{AF67751D-FD05-436F-AECC-A7BB3BF144FD}"/>
                </a:ext>
              </a:extLst>
            </p:cNvPr>
            <p:cNvSpPr/>
            <p:nvPr/>
          </p:nvSpPr>
          <p:spPr>
            <a:xfrm>
              <a:off x="3958281" y="5638800"/>
              <a:ext cx="580768" cy="1186249"/>
            </a:xfrm>
            <a:custGeom>
              <a:avLst/>
              <a:gdLst>
                <a:gd name="connsiteX0" fmla="*/ 0 w 580768"/>
                <a:gd name="connsiteY0" fmla="*/ 0 h 1186249"/>
                <a:gd name="connsiteX1" fmla="*/ 0 w 580768"/>
                <a:gd name="connsiteY1" fmla="*/ 234778 h 1186249"/>
                <a:gd name="connsiteX2" fmla="*/ 580768 w 580768"/>
                <a:gd name="connsiteY2" fmla="*/ 234778 h 1186249"/>
                <a:gd name="connsiteX3" fmla="*/ 580768 w 580768"/>
                <a:gd name="connsiteY3" fmla="*/ 1186249 h 1186249"/>
              </a:gdLst>
              <a:ahLst/>
              <a:cxnLst>
                <a:cxn ang="0">
                  <a:pos x="connsiteX0" y="connsiteY0"/>
                </a:cxn>
                <a:cxn ang="0">
                  <a:pos x="connsiteX1" y="connsiteY1"/>
                </a:cxn>
                <a:cxn ang="0">
                  <a:pos x="connsiteX2" y="connsiteY2"/>
                </a:cxn>
                <a:cxn ang="0">
                  <a:pos x="connsiteX3" y="connsiteY3"/>
                </a:cxn>
              </a:cxnLst>
              <a:rect l="l" t="t" r="r" b="b"/>
              <a:pathLst>
                <a:path w="580768" h="1186249">
                  <a:moveTo>
                    <a:pt x="0" y="0"/>
                  </a:moveTo>
                  <a:lnTo>
                    <a:pt x="0" y="234778"/>
                  </a:lnTo>
                  <a:lnTo>
                    <a:pt x="580768" y="234778"/>
                  </a:lnTo>
                  <a:lnTo>
                    <a:pt x="580768" y="1186249"/>
                  </a:lnTo>
                </a:path>
              </a:pathLst>
            </a:custGeom>
            <a:noFill/>
            <a:ln>
              <a:solidFill>
                <a:srgbClr val="C00000"/>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sp>
          <p:nvSpPr>
            <p:cNvPr id="343" name="フリーフォーム: 図形 342">
              <a:extLst>
                <a:ext uri="{FF2B5EF4-FFF2-40B4-BE49-F238E27FC236}">
                  <a16:creationId xmlns:a16="http://schemas.microsoft.com/office/drawing/2014/main" id="{B61BC2CD-2FB7-48EE-8A5A-77A50A970935}"/>
                </a:ext>
              </a:extLst>
            </p:cNvPr>
            <p:cNvSpPr/>
            <p:nvPr/>
          </p:nvSpPr>
          <p:spPr>
            <a:xfrm>
              <a:off x="4160108" y="5651157"/>
              <a:ext cx="605386" cy="1173892"/>
            </a:xfrm>
            <a:custGeom>
              <a:avLst/>
              <a:gdLst>
                <a:gd name="connsiteX0" fmla="*/ 0 w 576649"/>
                <a:gd name="connsiteY0" fmla="*/ 0 h 1173892"/>
                <a:gd name="connsiteX1" fmla="*/ 0 w 576649"/>
                <a:gd name="connsiteY1" fmla="*/ 156519 h 1173892"/>
                <a:gd name="connsiteX2" fmla="*/ 576649 w 576649"/>
                <a:gd name="connsiteY2" fmla="*/ 156519 h 1173892"/>
                <a:gd name="connsiteX3" fmla="*/ 576649 w 576649"/>
                <a:gd name="connsiteY3" fmla="*/ 1173892 h 1173892"/>
              </a:gdLst>
              <a:ahLst/>
              <a:cxnLst>
                <a:cxn ang="0">
                  <a:pos x="connsiteX0" y="connsiteY0"/>
                </a:cxn>
                <a:cxn ang="0">
                  <a:pos x="connsiteX1" y="connsiteY1"/>
                </a:cxn>
                <a:cxn ang="0">
                  <a:pos x="connsiteX2" y="connsiteY2"/>
                </a:cxn>
                <a:cxn ang="0">
                  <a:pos x="connsiteX3" y="connsiteY3"/>
                </a:cxn>
              </a:cxnLst>
              <a:rect l="l" t="t" r="r" b="b"/>
              <a:pathLst>
                <a:path w="576649" h="1173892">
                  <a:moveTo>
                    <a:pt x="0" y="0"/>
                  </a:moveTo>
                  <a:lnTo>
                    <a:pt x="0" y="156519"/>
                  </a:lnTo>
                  <a:lnTo>
                    <a:pt x="576649" y="156519"/>
                  </a:lnTo>
                  <a:lnTo>
                    <a:pt x="576649" y="1173892"/>
                  </a:lnTo>
                </a:path>
              </a:pathLst>
            </a:custGeom>
            <a:noFill/>
            <a:ln>
              <a:solidFill>
                <a:srgbClr val="C00000"/>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grpSp>
    </p:spTree>
    <p:extLst>
      <p:ext uri="{BB962C8B-B14F-4D97-AF65-F5344CB8AC3E}">
        <p14:creationId xmlns:p14="http://schemas.microsoft.com/office/powerpoint/2010/main" val="1496435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72"/>
                                        </p:tgtEl>
                                        <p:attrNameLst>
                                          <p:attrName>style.visibility</p:attrName>
                                        </p:attrNameLst>
                                      </p:cBhvr>
                                      <p:to>
                                        <p:strVal val="visible"/>
                                      </p:to>
                                    </p:set>
                                    <p:animEffect transition="in" filter="fade">
                                      <p:cBhvr>
                                        <p:cTn id="7" dur="500"/>
                                        <p:tgtEl>
                                          <p:spTgt spid="207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098"/>
                                        </p:tgtEl>
                                        <p:attrNameLst>
                                          <p:attrName>style.visibility</p:attrName>
                                        </p:attrNameLst>
                                      </p:cBhvr>
                                      <p:to>
                                        <p:strVal val="visible"/>
                                      </p:to>
                                    </p:set>
                                    <p:animEffect transition="in" filter="fade">
                                      <p:cBhvr>
                                        <p:cTn id="11" dur="500"/>
                                        <p:tgtEl>
                                          <p:spTgt spid="409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240"/>
                                        </p:tgtEl>
                                        <p:attrNameLst>
                                          <p:attrName>style.visibility</p:attrName>
                                        </p:attrNameLst>
                                      </p:cBhvr>
                                      <p:to>
                                        <p:strVal val="visible"/>
                                      </p:to>
                                    </p:set>
                                    <p:animEffect transition="in" filter="fade">
                                      <p:cBhvr>
                                        <p:cTn id="14" dur="500"/>
                                        <p:tgtEl>
                                          <p:spTgt spid="240"/>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2071"/>
                                        </p:tgtEl>
                                        <p:attrNameLst>
                                          <p:attrName>style.visibility</p:attrName>
                                        </p:attrNameLst>
                                      </p:cBhvr>
                                      <p:to>
                                        <p:strVal val="visible"/>
                                      </p:to>
                                    </p:set>
                                    <p:animEffect transition="in" filter="wipe(left)">
                                      <p:cBhvr>
                                        <p:cTn id="17" dur="500"/>
                                        <p:tgtEl>
                                          <p:spTgt spid="2071"/>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2073"/>
                                        </p:tgtEl>
                                        <p:attrNameLst>
                                          <p:attrName>style.visibility</p:attrName>
                                        </p:attrNameLst>
                                      </p:cBhvr>
                                      <p:to>
                                        <p:strVal val="visible"/>
                                      </p:to>
                                    </p:set>
                                    <p:animEffect transition="in" filter="wipe(left)">
                                      <p:cBhvr>
                                        <p:cTn id="21" dur="500"/>
                                        <p:tgtEl>
                                          <p:spTgt spid="2073"/>
                                        </p:tgtEl>
                                      </p:cBhvr>
                                    </p:animEffect>
                                  </p:childTnLst>
                                </p:cTn>
                              </p:par>
                            </p:childTnLst>
                          </p:cTn>
                        </p:par>
                        <p:par>
                          <p:cTn id="22" fill="hold">
                            <p:stCondLst>
                              <p:cond delay="1500"/>
                            </p:stCondLst>
                            <p:childTnLst>
                              <p:par>
                                <p:cTn id="23" presetID="22" presetClass="entr" presetSubtype="2" fill="hold" grpId="0" nodeType="afterEffect">
                                  <p:stCondLst>
                                    <p:cond delay="0"/>
                                  </p:stCondLst>
                                  <p:childTnLst>
                                    <p:set>
                                      <p:cBhvr>
                                        <p:cTn id="24" dur="1" fill="hold">
                                          <p:stCondLst>
                                            <p:cond delay="0"/>
                                          </p:stCondLst>
                                        </p:cTn>
                                        <p:tgtEl>
                                          <p:spTgt spid="235"/>
                                        </p:tgtEl>
                                        <p:attrNameLst>
                                          <p:attrName>style.visibility</p:attrName>
                                        </p:attrNameLst>
                                      </p:cBhvr>
                                      <p:to>
                                        <p:strVal val="visible"/>
                                      </p:to>
                                    </p:set>
                                    <p:animEffect transition="in" filter="wipe(right)">
                                      <p:cBhvr>
                                        <p:cTn id="25" dur="500"/>
                                        <p:tgtEl>
                                          <p:spTgt spid="235"/>
                                        </p:tgtEl>
                                      </p:cBhvr>
                                    </p:animEffect>
                                  </p:childTnLst>
                                </p:cTn>
                              </p:par>
                            </p:childTnLst>
                          </p:cTn>
                        </p:par>
                        <p:par>
                          <p:cTn id="26" fill="hold">
                            <p:stCondLst>
                              <p:cond delay="2000"/>
                            </p:stCondLst>
                            <p:childTnLst>
                              <p:par>
                                <p:cTn id="27" presetID="10" presetClass="entr" presetSubtype="0" fill="hold" nodeType="afterEffect">
                                  <p:stCondLst>
                                    <p:cond delay="0"/>
                                  </p:stCondLst>
                                  <p:childTnLst>
                                    <p:set>
                                      <p:cBhvr>
                                        <p:cTn id="28" dur="1" fill="hold">
                                          <p:stCondLst>
                                            <p:cond delay="0"/>
                                          </p:stCondLst>
                                        </p:cTn>
                                        <p:tgtEl>
                                          <p:spTgt spid="167"/>
                                        </p:tgtEl>
                                        <p:attrNameLst>
                                          <p:attrName>style.visibility</p:attrName>
                                        </p:attrNameLst>
                                      </p:cBhvr>
                                      <p:to>
                                        <p:strVal val="visible"/>
                                      </p:to>
                                    </p:set>
                                    <p:animEffect transition="in" filter="fade">
                                      <p:cBhvr>
                                        <p:cTn id="29" dur="500"/>
                                        <p:tgtEl>
                                          <p:spTgt spid="167"/>
                                        </p:tgtEl>
                                      </p:cBhvr>
                                    </p:animEffect>
                                  </p:childTnLst>
                                </p:cTn>
                              </p:par>
                              <p:par>
                                <p:cTn id="30" presetID="10" presetClass="entr" presetSubtype="0"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fade">
                                      <p:cBhvr>
                                        <p:cTn id="32" dur="500"/>
                                        <p:tgtEl>
                                          <p:spTgt spid="2"/>
                                        </p:tgtEl>
                                      </p:cBhvr>
                                    </p:animEffect>
                                  </p:childTnLst>
                                </p:cTn>
                              </p:par>
                            </p:childTnLst>
                          </p:cTn>
                        </p:par>
                        <p:par>
                          <p:cTn id="33" fill="hold">
                            <p:stCondLst>
                              <p:cond delay="2500"/>
                            </p:stCondLst>
                            <p:childTnLst>
                              <p:par>
                                <p:cTn id="34" presetID="22" presetClass="entr" presetSubtype="8" fill="hold" grpId="0" nodeType="afterEffect">
                                  <p:stCondLst>
                                    <p:cond delay="0"/>
                                  </p:stCondLst>
                                  <p:childTnLst>
                                    <p:set>
                                      <p:cBhvr>
                                        <p:cTn id="35" dur="1" fill="hold">
                                          <p:stCondLst>
                                            <p:cond delay="0"/>
                                          </p:stCondLst>
                                        </p:cTn>
                                        <p:tgtEl>
                                          <p:spTgt spid="2074"/>
                                        </p:tgtEl>
                                        <p:attrNameLst>
                                          <p:attrName>style.visibility</p:attrName>
                                        </p:attrNameLst>
                                      </p:cBhvr>
                                      <p:to>
                                        <p:strVal val="visible"/>
                                      </p:to>
                                    </p:set>
                                    <p:animEffect transition="in" filter="wipe(left)">
                                      <p:cBhvr>
                                        <p:cTn id="36" dur="500"/>
                                        <p:tgtEl>
                                          <p:spTgt spid="2074"/>
                                        </p:tgtEl>
                                      </p:cBhvr>
                                    </p:animEffect>
                                  </p:childTnLst>
                                </p:cTn>
                              </p:par>
                            </p:childTnLst>
                          </p:cTn>
                        </p:par>
                        <p:par>
                          <p:cTn id="37" fill="hold">
                            <p:stCondLst>
                              <p:cond delay="3000"/>
                            </p:stCondLst>
                            <p:childTnLst>
                              <p:par>
                                <p:cTn id="38" presetID="10" presetClass="entr" presetSubtype="0" fill="hold" nodeType="after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fade">
                                      <p:cBhvr>
                                        <p:cTn id="4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3" grpId="0" animBg="1"/>
      <p:bldP spid="2071" grpId="0" animBg="1"/>
      <p:bldP spid="2072" grpId="0" animBg="1"/>
      <p:bldP spid="235" grpId="0" animBg="1"/>
      <p:bldP spid="2074" grpId="0" animBg="1"/>
      <p:bldP spid="240"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 name="四角形吹き出し 249"/>
          <p:cNvSpPr/>
          <p:nvPr/>
        </p:nvSpPr>
        <p:spPr>
          <a:xfrm>
            <a:off x="7644710" y="6287911"/>
            <a:ext cx="5941826" cy="1245221"/>
          </a:xfrm>
          <a:prstGeom prst="wedgeRectCallout">
            <a:avLst>
              <a:gd name="adj1" fmla="val -53831"/>
              <a:gd name="adj2" fmla="val -27083"/>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Power have to be supplied individually for each AMPs and Frames.</a:t>
            </a:r>
            <a:r>
              <a:rPr lang="ja-JP" altLang="en-US" sz="1700" dirty="0">
                <a:solidFill>
                  <a:srgbClr val="FFFFFF"/>
                </a:solidFill>
                <a:latin typeface="Calibri"/>
                <a:ea typeface="メイリオ" panose="020B0604030504040204" pitchFamily="50" charset="-128"/>
                <a:cs typeface="メイリオ" panose="020B0604030504040204" pitchFamily="50" charset="-128"/>
              </a:rPr>
              <a:t> </a:t>
            </a:r>
            <a:r>
              <a:rPr lang="en-US" altLang="ja-JP" sz="1700" dirty="0">
                <a:solidFill>
                  <a:srgbClr val="FFFFFF"/>
                </a:solidFill>
                <a:latin typeface="Calibri"/>
                <a:ea typeface="メイリオ" panose="020B0604030504040204" pitchFamily="50" charset="-128"/>
                <a:cs typeface="メイリオ" panose="020B0604030504040204" pitchFamily="50" charset="-128"/>
              </a:rPr>
              <a:t>When there are 2 or more DS, DS link can be connected to other 3 DSs in the daisy chain. The trouble information of DS is sent to the Frame using this “DS link”. At least one “DS link” has to connect  the DS and the Frame.</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grpSp>
        <p:nvGrpSpPr>
          <p:cNvPr id="239" name="グループ化 238"/>
          <p:cNvGrpSpPr/>
          <p:nvPr/>
        </p:nvGrpSpPr>
        <p:grpSpPr>
          <a:xfrm>
            <a:off x="1612190" y="288183"/>
            <a:ext cx="2053631" cy="1949899"/>
            <a:chOff x="2632733" y="840807"/>
            <a:chExt cx="2667654" cy="2532159"/>
          </a:xfrm>
        </p:grpSpPr>
        <p:grpSp>
          <p:nvGrpSpPr>
            <p:cNvPr id="244" name="グループ化 243"/>
            <p:cNvGrpSpPr/>
            <p:nvPr/>
          </p:nvGrpSpPr>
          <p:grpSpPr>
            <a:xfrm>
              <a:off x="2951391" y="1221263"/>
              <a:ext cx="2030342" cy="1771248"/>
              <a:chOff x="2951391" y="1221263"/>
              <a:chExt cx="2030342" cy="1771248"/>
            </a:xfrm>
          </p:grpSpPr>
          <p:sp>
            <p:nvSpPr>
              <p:cNvPr id="248" name="円/楕円 247"/>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a:solidFill>
                    <a:prstClr val="white"/>
                  </a:solidFill>
                  <a:latin typeface="Meiryo UI"/>
                  <a:ea typeface="Meiryo UI"/>
                </a:endParaRPr>
              </a:p>
            </p:txBody>
          </p:sp>
          <p:sp>
            <p:nvSpPr>
              <p:cNvPr id="249" name="角丸四角形 248"/>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DS</a:t>
                </a:r>
                <a:endParaRPr kumimoji="0" lang="ja-JP" altLang="en-US" sz="3000" b="1" kern="0" dirty="0">
                  <a:solidFill>
                    <a:prstClr val="white"/>
                  </a:solidFill>
                  <a:latin typeface="Calibri"/>
                  <a:ea typeface="Meiryo UI"/>
                </a:endParaRPr>
              </a:p>
            </p:txBody>
          </p:sp>
        </p:grpSp>
        <p:pic>
          <p:nvPicPr>
            <p:cNvPr id="245"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2073" name="フリーフォーム 2072"/>
          <p:cNvSpPr/>
          <p:nvPr/>
        </p:nvSpPr>
        <p:spPr>
          <a:xfrm>
            <a:off x="9297477" y="5023246"/>
            <a:ext cx="3882638" cy="345046"/>
          </a:xfrm>
          <a:custGeom>
            <a:avLst/>
            <a:gdLst>
              <a:gd name="connsiteX0" fmla="*/ 0 w 2588126"/>
              <a:gd name="connsiteY0" fmla="*/ 229936 h 229936"/>
              <a:gd name="connsiteX1" fmla="*/ 171116 w 2588126"/>
              <a:gd name="connsiteY1" fmla="*/ 0 h 229936"/>
              <a:gd name="connsiteX2" fmla="*/ 2588126 w 2588126"/>
              <a:gd name="connsiteY2" fmla="*/ 0 h 229936"/>
              <a:gd name="connsiteX3" fmla="*/ 2588126 w 2588126"/>
              <a:gd name="connsiteY3" fmla="*/ 48126 h 229936"/>
              <a:gd name="connsiteX4" fmla="*/ 2518611 w 2588126"/>
              <a:gd name="connsiteY4" fmla="*/ 101600 h 229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8126" h="229936">
                <a:moveTo>
                  <a:pt x="0" y="229936"/>
                </a:moveTo>
                <a:lnTo>
                  <a:pt x="171116" y="0"/>
                </a:lnTo>
                <a:lnTo>
                  <a:pt x="2588126" y="0"/>
                </a:lnTo>
                <a:lnTo>
                  <a:pt x="2588126" y="48126"/>
                </a:lnTo>
                <a:lnTo>
                  <a:pt x="2518611" y="101600"/>
                </a:lnTo>
              </a:path>
            </a:pathLst>
          </a:cu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pic>
        <p:nvPicPr>
          <p:cNvPr id="89" name="Picture 5"/>
          <p:cNvPicPr>
            <a:picLocks noChangeAspect="1" noChangeArrowheads="1"/>
          </p:cNvPicPr>
          <p:nvPr/>
        </p:nvPicPr>
        <p:blipFill>
          <a:blip r:embed="rId4"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 name="Picture 2"/>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07395" y="1798832"/>
            <a:ext cx="1038158" cy="38606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5" name="正方形/長方形 14"/>
          <p:cNvSpPr/>
          <p:nvPr/>
        </p:nvSpPr>
        <p:spPr>
          <a:xfrm>
            <a:off x="11935946" y="5620034"/>
            <a:ext cx="1241037" cy="369326"/>
          </a:xfrm>
          <a:prstGeom prst="rect">
            <a:avLst/>
          </a:prstGeom>
          <a:effectLst>
            <a:outerShdw blurRad="50800" dist="38100" dir="8100000" algn="tr" rotWithShape="0">
              <a:prstClr val="black">
                <a:alpha val="40000"/>
              </a:prstClr>
            </a:outerShdw>
          </a:effectLst>
        </p:spPr>
        <p:txBody>
          <a:bodyPr wrap="none" lIns="91436" tIns="45717" rIns="91436" bIns="45717">
            <a:spAutoFit/>
          </a:bodyPr>
          <a:lstStyle/>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VX-3000DS</a:t>
            </a:r>
            <a:endParaRPr lang="ja-JP" altLang="en-US" dirty="0">
              <a:solidFill>
                <a:srgbClr val="5F5F5F"/>
              </a:solidFill>
              <a:latin typeface="Calibri"/>
            </a:endParaRPr>
          </a:p>
        </p:txBody>
      </p:sp>
      <p:sp>
        <p:nvSpPr>
          <p:cNvPr id="2056" name="正方形/長方形 2055"/>
          <p:cNvSpPr/>
          <p:nvPr/>
        </p:nvSpPr>
        <p:spPr>
          <a:xfrm>
            <a:off x="6633477" y="3102469"/>
            <a:ext cx="2319737" cy="756395"/>
          </a:xfrm>
          <a:prstGeom prst="rect">
            <a:avLst/>
          </a:prstGeom>
          <a:solidFill>
            <a:srgbClr val="CCCC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78" name="正方形/長方形 77"/>
          <p:cNvSpPr/>
          <p:nvPr/>
        </p:nvSpPr>
        <p:spPr>
          <a:xfrm>
            <a:off x="5575637" y="4390565"/>
            <a:ext cx="3377578" cy="1182351"/>
          </a:xfrm>
          <a:prstGeom prst="rect">
            <a:avLst/>
          </a:prstGeom>
          <a:solidFill>
            <a:schemeClr val="tx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81" name="フリーフォーム 80"/>
          <p:cNvSpPr/>
          <p:nvPr/>
        </p:nvSpPr>
        <p:spPr>
          <a:xfrm>
            <a:off x="5994598" y="5142672"/>
            <a:ext cx="887335" cy="610870"/>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86" name="フリーフォーム 85"/>
          <p:cNvSpPr/>
          <p:nvPr/>
        </p:nvSpPr>
        <p:spPr>
          <a:xfrm>
            <a:off x="6210647" y="5446207"/>
            <a:ext cx="671286" cy="307335"/>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94" name="円/楕円 93"/>
          <p:cNvSpPr/>
          <p:nvPr/>
        </p:nvSpPr>
        <p:spPr>
          <a:xfrm>
            <a:off x="7999193" y="5372215"/>
            <a:ext cx="139867" cy="142551"/>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96" name="フリーフォーム 95"/>
          <p:cNvSpPr/>
          <p:nvPr/>
        </p:nvSpPr>
        <p:spPr>
          <a:xfrm>
            <a:off x="7932151" y="5209241"/>
            <a:ext cx="357568" cy="84542"/>
          </a:xfrm>
          <a:custGeom>
            <a:avLst/>
            <a:gdLst>
              <a:gd name="connsiteX0" fmla="*/ 238351 w 238351"/>
              <a:gd name="connsiteY0" fmla="*/ 56338 h 56338"/>
              <a:gd name="connsiteX1" fmla="*/ 0 w 238351"/>
              <a:gd name="connsiteY1" fmla="*/ 0 h 56338"/>
            </a:gdLst>
            <a:ahLst/>
            <a:cxnLst>
              <a:cxn ang="0">
                <a:pos x="connsiteX0" y="connsiteY0"/>
              </a:cxn>
              <a:cxn ang="0">
                <a:pos x="connsiteX1" y="connsiteY1"/>
              </a:cxn>
            </a:cxnLst>
            <a:rect l="l" t="t" r="r" b="b"/>
            <a:pathLst>
              <a:path w="238351" h="56338">
                <a:moveTo>
                  <a:pt x="238351" y="56338"/>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061" name="フリーフォーム 2060"/>
          <p:cNvSpPr/>
          <p:nvPr/>
        </p:nvSpPr>
        <p:spPr>
          <a:xfrm>
            <a:off x="6857563" y="5140350"/>
            <a:ext cx="1128132" cy="153711"/>
          </a:xfrm>
          <a:custGeom>
            <a:avLst/>
            <a:gdLst>
              <a:gd name="connsiteX0" fmla="*/ 576375 w 576375"/>
              <a:gd name="connsiteY0" fmla="*/ 0 h 112675"/>
              <a:gd name="connsiteX1" fmla="*/ 268686 w 576375"/>
              <a:gd name="connsiteY1" fmla="*/ 0 h 112675"/>
              <a:gd name="connsiteX2" fmla="*/ 268686 w 576375"/>
              <a:gd name="connsiteY2" fmla="*/ 112675 h 112675"/>
              <a:gd name="connsiteX3" fmla="*/ 0 w 576375"/>
              <a:gd name="connsiteY3" fmla="*/ 112675 h 112675"/>
            </a:gdLst>
            <a:ahLst/>
            <a:cxnLst>
              <a:cxn ang="0">
                <a:pos x="connsiteX0" y="connsiteY0"/>
              </a:cxn>
              <a:cxn ang="0">
                <a:pos x="connsiteX1" y="connsiteY1"/>
              </a:cxn>
              <a:cxn ang="0">
                <a:pos x="connsiteX2" y="connsiteY2"/>
              </a:cxn>
              <a:cxn ang="0">
                <a:pos x="connsiteX3" y="connsiteY3"/>
              </a:cxn>
            </a:cxnLst>
            <a:rect l="l" t="t" r="r" b="b"/>
            <a:pathLst>
              <a:path w="576375" h="112675">
                <a:moveTo>
                  <a:pt x="576375" y="0"/>
                </a:moveTo>
                <a:lnTo>
                  <a:pt x="268686" y="0"/>
                </a:lnTo>
                <a:lnTo>
                  <a:pt x="268686" y="112675"/>
                </a:lnTo>
                <a:lnTo>
                  <a:pt x="0" y="112675"/>
                </a:lnTo>
              </a:path>
            </a:pathLst>
          </a:custGeom>
          <a:noFill/>
          <a:ln>
            <a:solidFill>
              <a:srgbClr val="FFC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93" name="円/楕円 92"/>
          <p:cNvSpPr/>
          <p:nvPr/>
        </p:nvSpPr>
        <p:spPr>
          <a:xfrm>
            <a:off x="7990689" y="5073501"/>
            <a:ext cx="139867" cy="142551"/>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77" name="角丸四角形 76"/>
          <p:cNvSpPr/>
          <p:nvPr/>
        </p:nvSpPr>
        <p:spPr>
          <a:xfrm>
            <a:off x="8355120" y="2970659"/>
            <a:ext cx="574116" cy="533930"/>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80" name="角丸四角形 79"/>
          <p:cNvSpPr/>
          <p:nvPr/>
        </p:nvSpPr>
        <p:spPr>
          <a:xfrm>
            <a:off x="6817065" y="5749731"/>
            <a:ext cx="1115085" cy="423354"/>
          </a:xfrm>
          <a:prstGeom prst="roundRect">
            <a:avLst>
              <a:gd name="adj" fmla="val 13354"/>
            </a:avLst>
          </a:prstGeom>
          <a:solidFill>
            <a:srgbClr val="C00000">
              <a:alpha val="50000"/>
            </a:srgbClr>
          </a:solidFill>
          <a:ln w="19050">
            <a:solidFill>
              <a:srgbClr val="C0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Battery</a:t>
            </a:r>
            <a:endParaRPr lang="ja-JP" altLang="en-US" sz="1700" b="1" dirty="0">
              <a:solidFill>
                <a:srgbClr val="FFFFFF"/>
              </a:solidFill>
            </a:endParaRPr>
          </a:p>
        </p:txBody>
      </p:sp>
      <p:sp>
        <p:nvSpPr>
          <p:cNvPr id="2060" name="フリーフォーム 2059"/>
          <p:cNvSpPr/>
          <p:nvPr/>
        </p:nvSpPr>
        <p:spPr>
          <a:xfrm>
            <a:off x="7778043" y="5444819"/>
            <a:ext cx="221042" cy="302029"/>
          </a:xfrm>
          <a:custGeom>
            <a:avLst/>
            <a:gdLst>
              <a:gd name="connsiteX0" fmla="*/ 147344 w 147344"/>
              <a:gd name="connsiteY0" fmla="*/ 0 h 459367"/>
              <a:gd name="connsiteX1" fmla="*/ 0 w 147344"/>
              <a:gd name="connsiteY1" fmla="*/ 0 h 459367"/>
              <a:gd name="connsiteX2" fmla="*/ 0 w 147344"/>
              <a:gd name="connsiteY2" fmla="*/ 459367 h 459367"/>
            </a:gdLst>
            <a:ahLst/>
            <a:cxnLst>
              <a:cxn ang="0">
                <a:pos x="connsiteX0" y="connsiteY0"/>
              </a:cxn>
              <a:cxn ang="0">
                <a:pos x="connsiteX1" y="connsiteY1"/>
              </a:cxn>
              <a:cxn ang="0">
                <a:pos x="connsiteX2" y="connsiteY2"/>
              </a:cxn>
            </a:cxnLst>
            <a:rect l="l" t="t" r="r" b="b"/>
            <a:pathLst>
              <a:path w="147344" h="459367">
                <a:moveTo>
                  <a:pt x="147344" y="0"/>
                </a:moveTo>
                <a:lnTo>
                  <a:pt x="0" y="0"/>
                </a:lnTo>
                <a:lnTo>
                  <a:pt x="0" y="459367"/>
                </a:lnTo>
              </a:path>
            </a:pathLst>
          </a:custGeom>
          <a:noFill/>
          <a:ln>
            <a:solidFill>
              <a:srgbClr val="C00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99" name="角丸四角形 98"/>
          <p:cNvSpPr/>
          <p:nvPr/>
        </p:nvSpPr>
        <p:spPr>
          <a:xfrm>
            <a:off x="7780622" y="2968592"/>
            <a:ext cx="574116" cy="533930"/>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101" name="角丸四角形 100"/>
          <p:cNvSpPr/>
          <p:nvPr/>
        </p:nvSpPr>
        <p:spPr>
          <a:xfrm>
            <a:off x="7212810" y="2975872"/>
            <a:ext cx="574116" cy="533930"/>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103" name="角丸四角形 102"/>
          <p:cNvSpPr/>
          <p:nvPr/>
        </p:nvSpPr>
        <p:spPr>
          <a:xfrm>
            <a:off x="6638693" y="2984058"/>
            <a:ext cx="574116" cy="533930"/>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105" name="フリーフォーム 104"/>
          <p:cNvSpPr/>
          <p:nvPr/>
        </p:nvSpPr>
        <p:spPr>
          <a:xfrm>
            <a:off x="7908924" y="3517987"/>
            <a:ext cx="153541" cy="98921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065" name="フリーフォーム 2064"/>
          <p:cNvSpPr/>
          <p:nvPr/>
        </p:nvSpPr>
        <p:spPr>
          <a:xfrm>
            <a:off x="8924020" y="3713618"/>
            <a:ext cx="203289" cy="1460986"/>
          </a:xfrm>
          <a:custGeom>
            <a:avLst/>
            <a:gdLst>
              <a:gd name="connsiteX0" fmla="*/ 18535 w 160638"/>
              <a:gd name="connsiteY0" fmla="*/ 982362 h 982362"/>
              <a:gd name="connsiteX1" fmla="*/ 160638 w 160638"/>
              <a:gd name="connsiteY1" fmla="*/ 982362 h 982362"/>
              <a:gd name="connsiteX2" fmla="*/ 160638 w 160638"/>
              <a:gd name="connsiteY2" fmla="*/ 0 h 982362"/>
              <a:gd name="connsiteX3" fmla="*/ 0 w 160638"/>
              <a:gd name="connsiteY3" fmla="*/ 0 h 982362"/>
            </a:gdLst>
            <a:ahLst/>
            <a:cxnLst>
              <a:cxn ang="0">
                <a:pos x="connsiteX0" y="connsiteY0"/>
              </a:cxn>
              <a:cxn ang="0">
                <a:pos x="connsiteX1" y="connsiteY1"/>
              </a:cxn>
              <a:cxn ang="0">
                <a:pos x="connsiteX2" y="connsiteY2"/>
              </a:cxn>
              <a:cxn ang="0">
                <a:pos x="connsiteX3" y="connsiteY3"/>
              </a:cxn>
            </a:cxnLst>
            <a:rect l="l" t="t" r="r" b="b"/>
            <a:pathLst>
              <a:path w="160638" h="982362">
                <a:moveTo>
                  <a:pt x="18535" y="982362"/>
                </a:moveTo>
                <a:lnTo>
                  <a:pt x="160638" y="982362"/>
                </a:lnTo>
                <a:lnTo>
                  <a:pt x="160638" y="0"/>
                </a:lnTo>
                <a:lnTo>
                  <a:pt x="0" y="0"/>
                </a:lnTo>
              </a:path>
            </a:pathLst>
          </a:custGeom>
          <a:noFill/>
          <a:ln w="38100">
            <a:solidFill>
              <a:schemeClr val="accent6">
                <a:lumMod val="75000"/>
              </a:schemeClr>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066" name="フリーフォーム 2065"/>
          <p:cNvSpPr/>
          <p:nvPr/>
        </p:nvSpPr>
        <p:spPr>
          <a:xfrm>
            <a:off x="6302676" y="4705655"/>
            <a:ext cx="2284511" cy="574826"/>
          </a:xfrm>
          <a:custGeom>
            <a:avLst/>
            <a:gdLst>
              <a:gd name="connsiteX0" fmla="*/ 1544595 w 1649627"/>
              <a:gd name="connsiteY0" fmla="*/ 383060 h 383060"/>
              <a:gd name="connsiteX1" fmla="*/ 1649627 w 1649627"/>
              <a:gd name="connsiteY1" fmla="*/ 383060 h 383060"/>
              <a:gd name="connsiteX2" fmla="*/ 1649627 w 1649627"/>
              <a:gd name="connsiteY2" fmla="*/ 148281 h 383060"/>
              <a:gd name="connsiteX3" fmla="*/ 0 w 1649627"/>
              <a:gd name="connsiteY3" fmla="*/ 148281 h 383060"/>
              <a:gd name="connsiteX4" fmla="*/ 0 w 1649627"/>
              <a:gd name="connsiteY4" fmla="*/ 0 h 383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9627" h="383060">
                <a:moveTo>
                  <a:pt x="1544595" y="383060"/>
                </a:moveTo>
                <a:lnTo>
                  <a:pt x="1649627" y="383060"/>
                </a:lnTo>
                <a:lnTo>
                  <a:pt x="1649627" y="148281"/>
                </a:lnTo>
                <a:lnTo>
                  <a:pt x="0" y="148281"/>
                </a:lnTo>
                <a:lnTo>
                  <a:pt x="0"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067" name="フリーフォーム 2066"/>
          <p:cNvSpPr/>
          <p:nvPr/>
        </p:nvSpPr>
        <p:spPr>
          <a:xfrm>
            <a:off x="7753698" y="4708925"/>
            <a:ext cx="78305" cy="209972"/>
          </a:xfrm>
          <a:custGeom>
            <a:avLst/>
            <a:gdLst>
              <a:gd name="connsiteX0" fmla="*/ 0 w 0"/>
              <a:gd name="connsiteY0" fmla="*/ 123568 h 123568"/>
              <a:gd name="connsiteX1" fmla="*/ 0 w 0"/>
              <a:gd name="connsiteY1" fmla="*/ 0 h 123568"/>
            </a:gdLst>
            <a:ahLst/>
            <a:cxnLst>
              <a:cxn ang="0">
                <a:pos x="connsiteX0" y="connsiteY0"/>
              </a:cxn>
              <a:cxn ang="0">
                <a:pos x="connsiteX1" y="connsiteY1"/>
              </a:cxn>
            </a:cxnLst>
            <a:rect l="l" t="t" r="r" b="b"/>
            <a:pathLst>
              <a:path h="123568">
                <a:moveTo>
                  <a:pt x="0" y="123568"/>
                </a:moveTo>
                <a:lnTo>
                  <a:pt x="0"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95" name="円/楕円 94"/>
          <p:cNvSpPr/>
          <p:nvPr/>
        </p:nvSpPr>
        <p:spPr>
          <a:xfrm>
            <a:off x="8291251" y="5222992"/>
            <a:ext cx="139867" cy="142551"/>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162" name="フリーフォーム 161"/>
          <p:cNvSpPr/>
          <p:nvPr/>
        </p:nvSpPr>
        <p:spPr>
          <a:xfrm>
            <a:off x="7344275" y="3521590"/>
            <a:ext cx="153541" cy="98921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068" name="フリーフォーム 2067"/>
          <p:cNvSpPr/>
          <p:nvPr/>
        </p:nvSpPr>
        <p:spPr>
          <a:xfrm>
            <a:off x="8334869" y="3536898"/>
            <a:ext cx="302518" cy="959993"/>
          </a:xfrm>
          <a:custGeom>
            <a:avLst/>
            <a:gdLst>
              <a:gd name="connsiteX0" fmla="*/ 0 w 201655"/>
              <a:gd name="connsiteY0" fmla="*/ 639732 h 639732"/>
              <a:gd name="connsiteX1" fmla="*/ 0 w 201655"/>
              <a:gd name="connsiteY1" fmla="*/ 410263 h 639732"/>
              <a:gd name="connsiteX2" fmla="*/ 201655 w 201655"/>
              <a:gd name="connsiteY2" fmla="*/ 410263 h 639732"/>
              <a:gd name="connsiteX3" fmla="*/ 201655 w 201655"/>
              <a:gd name="connsiteY3" fmla="*/ 0 h 639732"/>
            </a:gdLst>
            <a:ahLst/>
            <a:cxnLst>
              <a:cxn ang="0">
                <a:pos x="connsiteX0" y="connsiteY0"/>
              </a:cxn>
              <a:cxn ang="0">
                <a:pos x="connsiteX1" y="connsiteY1"/>
              </a:cxn>
              <a:cxn ang="0">
                <a:pos x="connsiteX2" y="connsiteY2"/>
              </a:cxn>
              <a:cxn ang="0">
                <a:pos x="connsiteX3" y="connsiteY3"/>
              </a:cxn>
            </a:cxnLst>
            <a:rect l="l" t="t" r="r" b="b"/>
            <a:pathLst>
              <a:path w="201655" h="639732">
                <a:moveTo>
                  <a:pt x="0" y="639732"/>
                </a:moveTo>
                <a:lnTo>
                  <a:pt x="0" y="410263"/>
                </a:lnTo>
                <a:lnTo>
                  <a:pt x="201655" y="410263"/>
                </a:lnTo>
                <a:lnTo>
                  <a:pt x="201655"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164" name="フリーフォーム 163"/>
          <p:cNvSpPr/>
          <p:nvPr/>
        </p:nvSpPr>
        <p:spPr>
          <a:xfrm flipH="1">
            <a:off x="6920535" y="3521590"/>
            <a:ext cx="343891" cy="959993"/>
          </a:xfrm>
          <a:custGeom>
            <a:avLst/>
            <a:gdLst>
              <a:gd name="connsiteX0" fmla="*/ 0 w 201655"/>
              <a:gd name="connsiteY0" fmla="*/ 639732 h 639732"/>
              <a:gd name="connsiteX1" fmla="*/ 0 w 201655"/>
              <a:gd name="connsiteY1" fmla="*/ 410263 h 639732"/>
              <a:gd name="connsiteX2" fmla="*/ 201655 w 201655"/>
              <a:gd name="connsiteY2" fmla="*/ 410263 h 639732"/>
              <a:gd name="connsiteX3" fmla="*/ 201655 w 201655"/>
              <a:gd name="connsiteY3" fmla="*/ 0 h 639732"/>
            </a:gdLst>
            <a:ahLst/>
            <a:cxnLst>
              <a:cxn ang="0">
                <a:pos x="connsiteX0" y="connsiteY0"/>
              </a:cxn>
              <a:cxn ang="0">
                <a:pos x="connsiteX1" y="connsiteY1"/>
              </a:cxn>
              <a:cxn ang="0">
                <a:pos x="connsiteX2" y="connsiteY2"/>
              </a:cxn>
              <a:cxn ang="0">
                <a:pos x="connsiteX3" y="connsiteY3"/>
              </a:cxn>
            </a:cxnLst>
            <a:rect l="l" t="t" r="r" b="b"/>
            <a:pathLst>
              <a:path w="201655" h="639732">
                <a:moveTo>
                  <a:pt x="0" y="639732"/>
                </a:moveTo>
                <a:lnTo>
                  <a:pt x="0" y="410263"/>
                </a:lnTo>
                <a:lnTo>
                  <a:pt x="201655" y="410263"/>
                </a:lnTo>
                <a:lnTo>
                  <a:pt x="201655"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069" name="フリーフォーム 2068"/>
          <p:cNvSpPr/>
          <p:nvPr/>
        </p:nvSpPr>
        <p:spPr>
          <a:xfrm>
            <a:off x="6290271" y="3735156"/>
            <a:ext cx="328597" cy="746083"/>
          </a:xfrm>
          <a:custGeom>
            <a:avLst/>
            <a:gdLst>
              <a:gd name="connsiteX0" fmla="*/ 0 w 219039"/>
              <a:gd name="connsiteY0" fmla="*/ 497184 h 497184"/>
              <a:gd name="connsiteX1" fmla="*/ 0 w 219039"/>
              <a:gd name="connsiteY1" fmla="*/ 0 h 497184"/>
              <a:gd name="connsiteX2" fmla="*/ 219039 w 219039"/>
              <a:gd name="connsiteY2" fmla="*/ 0 h 497184"/>
            </a:gdLst>
            <a:ahLst/>
            <a:cxnLst>
              <a:cxn ang="0">
                <a:pos x="connsiteX0" y="connsiteY0"/>
              </a:cxn>
              <a:cxn ang="0">
                <a:pos x="connsiteX1" y="connsiteY1"/>
              </a:cxn>
              <a:cxn ang="0">
                <a:pos x="connsiteX2" y="connsiteY2"/>
              </a:cxn>
            </a:cxnLst>
            <a:rect l="l" t="t" r="r" b="b"/>
            <a:pathLst>
              <a:path w="219039" h="497184">
                <a:moveTo>
                  <a:pt x="0" y="497184"/>
                </a:moveTo>
                <a:lnTo>
                  <a:pt x="0" y="0"/>
                </a:lnTo>
                <a:lnTo>
                  <a:pt x="219039"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063" name="角丸四角形 2062"/>
          <p:cNvSpPr/>
          <p:nvPr/>
        </p:nvSpPr>
        <p:spPr>
          <a:xfrm>
            <a:off x="7012783" y="4205996"/>
            <a:ext cx="1574404" cy="502929"/>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lnSpc>
                <a:spcPts val="1800"/>
              </a:lnSpc>
            </a:pPr>
            <a:r>
              <a:rPr lang="en-US" altLang="ja-JP" dirty="0">
                <a:solidFill>
                  <a:srgbClr val="FFFFFF"/>
                </a:solidFill>
              </a:rPr>
              <a:t>Max 25A, 8ch</a:t>
            </a:r>
          </a:p>
          <a:p>
            <a:pPr algn="ctr">
              <a:lnSpc>
                <a:spcPts val="1800"/>
              </a:lnSpc>
            </a:pPr>
            <a:r>
              <a:rPr lang="en-US" altLang="ja-JP" dirty="0">
                <a:solidFill>
                  <a:srgbClr val="FFFFFF"/>
                </a:solidFill>
              </a:rPr>
              <a:t>Max 2,000W</a:t>
            </a:r>
            <a:endParaRPr lang="ja-JP" altLang="en-US" dirty="0">
              <a:solidFill>
                <a:srgbClr val="FFFFFF"/>
              </a:solidFill>
            </a:endParaRPr>
          </a:p>
        </p:txBody>
      </p:sp>
      <p:sp>
        <p:nvSpPr>
          <p:cNvPr id="104" name="角丸四角形 103"/>
          <p:cNvSpPr/>
          <p:nvPr/>
        </p:nvSpPr>
        <p:spPr>
          <a:xfrm>
            <a:off x="5641388" y="4447427"/>
            <a:ext cx="1301161" cy="261498"/>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lang="en-US" altLang="ja-JP" dirty="0">
                <a:solidFill>
                  <a:srgbClr val="FFFFFF"/>
                </a:solidFill>
              </a:rPr>
              <a:t>Max 5A, 3ch</a:t>
            </a:r>
            <a:endParaRPr lang="ja-JP" altLang="en-US" dirty="0">
              <a:solidFill>
                <a:srgbClr val="FFFFFF"/>
              </a:solidFill>
            </a:endParaRPr>
          </a:p>
        </p:txBody>
      </p:sp>
      <p:grpSp>
        <p:nvGrpSpPr>
          <p:cNvPr id="167" name="グループ化 166"/>
          <p:cNvGrpSpPr/>
          <p:nvPr/>
        </p:nvGrpSpPr>
        <p:grpSpPr>
          <a:xfrm>
            <a:off x="9451759" y="2972403"/>
            <a:ext cx="3377578" cy="3200683"/>
            <a:chOff x="3730569" y="1474423"/>
            <a:chExt cx="2251458" cy="2132911"/>
          </a:xfrm>
        </p:grpSpPr>
        <p:sp>
          <p:nvSpPr>
            <p:cNvPr id="168" name="正方形/長方形 167"/>
            <p:cNvSpPr/>
            <p:nvPr/>
          </p:nvSpPr>
          <p:spPr>
            <a:xfrm>
              <a:off x="4421806" y="1563638"/>
              <a:ext cx="1546312" cy="504056"/>
            </a:xfrm>
            <a:prstGeom prst="rect">
              <a:avLst/>
            </a:prstGeom>
            <a:solidFill>
              <a:srgbClr val="CC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69" name="正方形/長方形 168"/>
            <p:cNvSpPr/>
            <p:nvPr/>
          </p:nvSpPr>
          <p:spPr>
            <a:xfrm>
              <a:off x="3730569" y="2422015"/>
              <a:ext cx="2251458" cy="787910"/>
            </a:xfrm>
            <a:prstGeom prst="rect">
              <a:avLst/>
            </a:prstGeom>
            <a:solidFill>
              <a:schemeClr val="tx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5" name="円/楕円 174"/>
            <p:cNvSpPr/>
            <p:nvPr/>
          </p:nvSpPr>
          <p:spPr>
            <a:xfrm>
              <a:off x="5332178" y="3076179"/>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6" name="フリーフォーム 175"/>
            <p:cNvSpPr/>
            <p:nvPr/>
          </p:nvSpPr>
          <p:spPr>
            <a:xfrm>
              <a:off x="5287488" y="2967575"/>
              <a:ext cx="238351" cy="56338"/>
            </a:xfrm>
            <a:custGeom>
              <a:avLst/>
              <a:gdLst>
                <a:gd name="connsiteX0" fmla="*/ 238351 w 238351"/>
                <a:gd name="connsiteY0" fmla="*/ 56338 h 56338"/>
                <a:gd name="connsiteX1" fmla="*/ 0 w 238351"/>
                <a:gd name="connsiteY1" fmla="*/ 0 h 56338"/>
              </a:gdLst>
              <a:ahLst/>
              <a:cxnLst>
                <a:cxn ang="0">
                  <a:pos x="connsiteX0" y="connsiteY0"/>
                </a:cxn>
                <a:cxn ang="0">
                  <a:pos x="connsiteX1" y="connsiteY1"/>
                </a:cxn>
              </a:cxnLst>
              <a:rect l="l" t="t" r="r" b="b"/>
              <a:pathLst>
                <a:path w="238351" h="56338">
                  <a:moveTo>
                    <a:pt x="238351" y="56338"/>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8" name="円/楕円 177"/>
            <p:cNvSpPr/>
            <p:nvPr/>
          </p:nvSpPr>
          <p:spPr>
            <a:xfrm>
              <a:off x="5326509" y="2877118"/>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9" name="角丸四角形 178"/>
            <p:cNvSpPr/>
            <p:nvPr/>
          </p:nvSpPr>
          <p:spPr>
            <a:xfrm>
              <a:off x="5569435" y="1475800"/>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180" name="角丸四角形 179"/>
            <p:cNvSpPr/>
            <p:nvPr/>
          </p:nvSpPr>
          <p:spPr>
            <a:xfrm>
              <a:off x="4544184" y="3327753"/>
              <a:ext cx="743304" cy="279581"/>
            </a:xfrm>
            <a:prstGeom prst="roundRect">
              <a:avLst>
                <a:gd name="adj" fmla="val 13354"/>
              </a:avLst>
            </a:prstGeom>
            <a:solidFill>
              <a:srgbClr val="C00000">
                <a:alpha val="50000"/>
              </a:srgbClr>
            </a:solidFill>
            <a:ln w="19050">
              <a:solidFill>
                <a:srgbClr val="C0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Battery</a:t>
              </a:r>
              <a:endParaRPr lang="ja-JP" altLang="en-US" sz="1700" b="1" dirty="0">
                <a:solidFill>
                  <a:srgbClr val="FFFFFF"/>
                </a:solidFill>
              </a:endParaRPr>
            </a:p>
          </p:txBody>
        </p:sp>
        <p:sp>
          <p:nvSpPr>
            <p:cNvPr id="181" name="フリーフォーム 180"/>
            <p:cNvSpPr/>
            <p:nvPr/>
          </p:nvSpPr>
          <p:spPr>
            <a:xfrm>
              <a:off x="5184762" y="3124562"/>
              <a:ext cx="147344" cy="201270"/>
            </a:xfrm>
            <a:custGeom>
              <a:avLst/>
              <a:gdLst>
                <a:gd name="connsiteX0" fmla="*/ 147344 w 147344"/>
                <a:gd name="connsiteY0" fmla="*/ 0 h 459367"/>
                <a:gd name="connsiteX1" fmla="*/ 0 w 147344"/>
                <a:gd name="connsiteY1" fmla="*/ 0 h 459367"/>
                <a:gd name="connsiteX2" fmla="*/ 0 w 147344"/>
                <a:gd name="connsiteY2" fmla="*/ 459367 h 459367"/>
              </a:gdLst>
              <a:ahLst/>
              <a:cxnLst>
                <a:cxn ang="0">
                  <a:pos x="connsiteX0" y="connsiteY0"/>
                </a:cxn>
                <a:cxn ang="0">
                  <a:pos x="connsiteX1" y="connsiteY1"/>
                </a:cxn>
                <a:cxn ang="0">
                  <a:pos x="connsiteX2" y="connsiteY2"/>
                </a:cxn>
              </a:cxnLst>
              <a:rect l="l" t="t" r="r" b="b"/>
              <a:pathLst>
                <a:path w="147344" h="459367">
                  <a:moveTo>
                    <a:pt x="147344" y="0"/>
                  </a:moveTo>
                  <a:lnTo>
                    <a:pt x="0" y="0"/>
                  </a:lnTo>
                  <a:lnTo>
                    <a:pt x="0" y="459367"/>
                  </a:lnTo>
                </a:path>
              </a:pathLst>
            </a:custGeom>
            <a:noFill/>
            <a:ln>
              <a:solidFill>
                <a:srgbClr val="C00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82" name="角丸四角形 181"/>
            <p:cNvSpPr/>
            <p:nvPr/>
          </p:nvSpPr>
          <p:spPr>
            <a:xfrm>
              <a:off x="5186481" y="1474423"/>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183" name="角丸四角形 182"/>
            <p:cNvSpPr/>
            <p:nvPr/>
          </p:nvSpPr>
          <p:spPr>
            <a:xfrm>
              <a:off x="4807983" y="1479274"/>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185" name="フリーフォーム 184"/>
            <p:cNvSpPr/>
            <p:nvPr/>
          </p:nvSpPr>
          <p:spPr>
            <a:xfrm>
              <a:off x="5272005" y="1840536"/>
              <a:ext cx="102349" cy="65920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87" name="フリーフォーム 186"/>
            <p:cNvSpPr/>
            <p:nvPr/>
          </p:nvSpPr>
          <p:spPr>
            <a:xfrm>
              <a:off x="4201297" y="2631989"/>
              <a:ext cx="1522831" cy="383060"/>
            </a:xfrm>
            <a:custGeom>
              <a:avLst/>
              <a:gdLst>
                <a:gd name="connsiteX0" fmla="*/ 1544595 w 1649627"/>
                <a:gd name="connsiteY0" fmla="*/ 383060 h 383060"/>
                <a:gd name="connsiteX1" fmla="*/ 1649627 w 1649627"/>
                <a:gd name="connsiteY1" fmla="*/ 383060 h 383060"/>
                <a:gd name="connsiteX2" fmla="*/ 1649627 w 1649627"/>
                <a:gd name="connsiteY2" fmla="*/ 148281 h 383060"/>
                <a:gd name="connsiteX3" fmla="*/ 0 w 1649627"/>
                <a:gd name="connsiteY3" fmla="*/ 148281 h 383060"/>
                <a:gd name="connsiteX4" fmla="*/ 0 w 1649627"/>
                <a:gd name="connsiteY4" fmla="*/ 0 h 383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9627" h="383060">
                  <a:moveTo>
                    <a:pt x="1544595" y="383060"/>
                  </a:moveTo>
                  <a:lnTo>
                    <a:pt x="1649627" y="383060"/>
                  </a:lnTo>
                  <a:lnTo>
                    <a:pt x="1649627" y="148281"/>
                  </a:lnTo>
                  <a:lnTo>
                    <a:pt x="0" y="148281"/>
                  </a:lnTo>
                  <a:lnTo>
                    <a:pt x="0"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88" name="フリーフォーム 187"/>
            <p:cNvSpPr/>
            <p:nvPr/>
          </p:nvSpPr>
          <p:spPr>
            <a:xfrm>
              <a:off x="5168533" y="2634168"/>
              <a:ext cx="52197" cy="139924"/>
            </a:xfrm>
            <a:custGeom>
              <a:avLst/>
              <a:gdLst>
                <a:gd name="connsiteX0" fmla="*/ 0 w 0"/>
                <a:gd name="connsiteY0" fmla="*/ 123568 h 123568"/>
                <a:gd name="connsiteX1" fmla="*/ 0 w 0"/>
                <a:gd name="connsiteY1" fmla="*/ 0 h 123568"/>
              </a:gdLst>
              <a:ahLst/>
              <a:cxnLst>
                <a:cxn ang="0">
                  <a:pos x="connsiteX0" y="connsiteY0"/>
                </a:cxn>
                <a:cxn ang="0">
                  <a:pos x="connsiteX1" y="connsiteY1"/>
                </a:cxn>
              </a:cxnLst>
              <a:rect l="l" t="t" r="r" b="b"/>
              <a:pathLst>
                <a:path h="123568">
                  <a:moveTo>
                    <a:pt x="0" y="123568"/>
                  </a:moveTo>
                  <a:lnTo>
                    <a:pt x="0"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89" name="円/楕円 188"/>
            <p:cNvSpPr/>
            <p:nvPr/>
          </p:nvSpPr>
          <p:spPr>
            <a:xfrm>
              <a:off x="5526861" y="2976738"/>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1" name="フリーフォーム 190"/>
            <p:cNvSpPr/>
            <p:nvPr/>
          </p:nvSpPr>
          <p:spPr>
            <a:xfrm>
              <a:off x="4895616" y="1842937"/>
              <a:ext cx="102349" cy="65920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2" name="フリーフォーム 191"/>
            <p:cNvSpPr/>
            <p:nvPr/>
          </p:nvSpPr>
          <p:spPr>
            <a:xfrm>
              <a:off x="5555936" y="1853138"/>
              <a:ext cx="201655" cy="639732"/>
            </a:xfrm>
            <a:custGeom>
              <a:avLst/>
              <a:gdLst>
                <a:gd name="connsiteX0" fmla="*/ 0 w 201655"/>
                <a:gd name="connsiteY0" fmla="*/ 639732 h 639732"/>
                <a:gd name="connsiteX1" fmla="*/ 0 w 201655"/>
                <a:gd name="connsiteY1" fmla="*/ 410263 h 639732"/>
                <a:gd name="connsiteX2" fmla="*/ 201655 w 201655"/>
                <a:gd name="connsiteY2" fmla="*/ 410263 h 639732"/>
                <a:gd name="connsiteX3" fmla="*/ 201655 w 201655"/>
                <a:gd name="connsiteY3" fmla="*/ 0 h 639732"/>
              </a:gdLst>
              <a:ahLst/>
              <a:cxnLst>
                <a:cxn ang="0">
                  <a:pos x="connsiteX0" y="connsiteY0"/>
                </a:cxn>
                <a:cxn ang="0">
                  <a:pos x="connsiteX1" y="connsiteY1"/>
                </a:cxn>
                <a:cxn ang="0">
                  <a:pos x="connsiteX2" y="connsiteY2"/>
                </a:cxn>
                <a:cxn ang="0">
                  <a:pos x="connsiteX3" y="connsiteY3"/>
                </a:cxn>
              </a:cxnLst>
              <a:rect l="l" t="t" r="r" b="b"/>
              <a:pathLst>
                <a:path w="201655" h="639732">
                  <a:moveTo>
                    <a:pt x="0" y="639732"/>
                  </a:moveTo>
                  <a:lnTo>
                    <a:pt x="0" y="410263"/>
                  </a:lnTo>
                  <a:lnTo>
                    <a:pt x="201655" y="410263"/>
                  </a:lnTo>
                  <a:lnTo>
                    <a:pt x="201655"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4" name="フリーフォーム 193"/>
            <p:cNvSpPr/>
            <p:nvPr/>
          </p:nvSpPr>
          <p:spPr>
            <a:xfrm>
              <a:off x="4193028" y="1985256"/>
              <a:ext cx="219039" cy="497184"/>
            </a:xfrm>
            <a:custGeom>
              <a:avLst/>
              <a:gdLst>
                <a:gd name="connsiteX0" fmla="*/ 0 w 219039"/>
                <a:gd name="connsiteY0" fmla="*/ 497184 h 497184"/>
                <a:gd name="connsiteX1" fmla="*/ 0 w 219039"/>
                <a:gd name="connsiteY1" fmla="*/ 0 h 497184"/>
                <a:gd name="connsiteX2" fmla="*/ 219039 w 219039"/>
                <a:gd name="connsiteY2" fmla="*/ 0 h 497184"/>
              </a:gdLst>
              <a:ahLst/>
              <a:cxnLst>
                <a:cxn ang="0">
                  <a:pos x="connsiteX0" y="connsiteY0"/>
                </a:cxn>
                <a:cxn ang="0">
                  <a:pos x="connsiteX1" y="connsiteY1"/>
                </a:cxn>
                <a:cxn ang="0">
                  <a:pos x="connsiteX2" y="connsiteY2"/>
                </a:cxn>
              </a:cxnLst>
              <a:rect l="l" t="t" r="r" b="b"/>
              <a:pathLst>
                <a:path w="219039" h="497184">
                  <a:moveTo>
                    <a:pt x="0" y="497184"/>
                  </a:moveTo>
                  <a:lnTo>
                    <a:pt x="0" y="0"/>
                  </a:lnTo>
                  <a:lnTo>
                    <a:pt x="219039"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6" name="角丸四角形 195"/>
            <p:cNvSpPr/>
            <p:nvPr/>
          </p:nvSpPr>
          <p:spPr>
            <a:xfrm>
              <a:off x="3760490" y="2459908"/>
              <a:ext cx="867340" cy="174260"/>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lang="en-US" altLang="ja-JP" dirty="0">
                  <a:solidFill>
                    <a:srgbClr val="FFFFFF"/>
                  </a:solidFill>
                </a:rPr>
                <a:t>Max 5A, 3ch</a:t>
              </a:r>
              <a:endParaRPr lang="ja-JP" altLang="en-US" dirty="0">
                <a:solidFill>
                  <a:srgbClr val="FFFFFF"/>
                </a:solidFill>
              </a:endParaRPr>
            </a:p>
          </p:txBody>
        </p:sp>
      </p:grpSp>
      <p:sp>
        <p:nvSpPr>
          <p:cNvPr id="2071" name="フリーフォーム 2070"/>
          <p:cNvSpPr/>
          <p:nvPr/>
        </p:nvSpPr>
        <p:spPr>
          <a:xfrm>
            <a:off x="8943346" y="5357754"/>
            <a:ext cx="372279" cy="0"/>
          </a:xfrm>
          <a:custGeom>
            <a:avLst/>
            <a:gdLst>
              <a:gd name="connsiteX0" fmla="*/ 0 w 330297"/>
              <a:gd name="connsiteY0" fmla="*/ 0 h 0"/>
              <a:gd name="connsiteX1" fmla="*/ 330297 w 330297"/>
              <a:gd name="connsiteY1" fmla="*/ 0 h 0"/>
            </a:gdLst>
            <a:ahLst/>
            <a:cxnLst>
              <a:cxn ang="0">
                <a:pos x="connsiteX0" y="connsiteY0"/>
              </a:cxn>
              <a:cxn ang="0">
                <a:pos x="connsiteX1" y="connsiteY1"/>
              </a:cxn>
            </a:cxnLst>
            <a:rect l="l" t="t" r="r" b="b"/>
            <a:pathLst>
              <a:path w="330297">
                <a:moveTo>
                  <a:pt x="0" y="0"/>
                </a:moveTo>
                <a:lnTo>
                  <a:pt x="330297" y="0"/>
                </a:lnTo>
              </a:path>
            </a:pathLst>
          </a:custGeom>
          <a:noFill/>
          <a:ln w="38100">
            <a:solidFill>
              <a:schemeClr val="accent6">
                <a:lumMod val="75000"/>
              </a:schemeClr>
            </a:solidFill>
            <a:headEnd type="oval"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072" name="フリーフォーム 2071"/>
          <p:cNvSpPr/>
          <p:nvPr/>
        </p:nvSpPr>
        <p:spPr>
          <a:xfrm>
            <a:off x="8741703" y="5174605"/>
            <a:ext cx="161690" cy="204019"/>
          </a:xfrm>
          <a:custGeom>
            <a:avLst/>
            <a:gdLst>
              <a:gd name="connsiteX0" fmla="*/ 100827 w 107781"/>
              <a:gd name="connsiteY0" fmla="*/ 0 h 212085"/>
              <a:gd name="connsiteX1" fmla="*/ 0 w 107781"/>
              <a:gd name="connsiteY1" fmla="*/ 0 h 212085"/>
              <a:gd name="connsiteX2" fmla="*/ 0 w 107781"/>
              <a:gd name="connsiteY2" fmla="*/ 212085 h 212085"/>
              <a:gd name="connsiteX3" fmla="*/ 107781 w 107781"/>
              <a:gd name="connsiteY3" fmla="*/ 212085 h 212085"/>
            </a:gdLst>
            <a:ahLst/>
            <a:cxnLst>
              <a:cxn ang="0">
                <a:pos x="connsiteX0" y="connsiteY0"/>
              </a:cxn>
              <a:cxn ang="0">
                <a:pos x="connsiteX1" y="connsiteY1"/>
              </a:cxn>
              <a:cxn ang="0">
                <a:pos x="connsiteX2" y="connsiteY2"/>
              </a:cxn>
              <a:cxn ang="0">
                <a:pos x="connsiteX3" y="connsiteY3"/>
              </a:cxn>
            </a:cxnLst>
            <a:rect l="l" t="t" r="r" b="b"/>
            <a:pathLst>
              <a:path w="107781" h="212085">
                <a:moveTo>
                  <a:pt x="100827" y="0"/>
                </a:moveTo>
                <a:lnTo>
                  <a:pt x="0" y="0"/>
                </a:lnTo>
                <a:lnTo>
                  <a:pt x="0" y="212085"/>
                </a:lnTo>
                <a:lnTo>
                  <a:pt x="107781" y="212085"/>
                </a:lnTo>
              </a:path>
            </a:pathLst>
          </a:custGeom>
          <a:no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199" name="正方形/長方形 198"/>
          <p:cNvSpPr/>
          <p:nvPr/>
        </p:nvSpPr>
        <p:spPr>
          <a:xfrm>
            <a:off x="5511635" y="5696172"/>
            <a:ext cx="1354400" cy="630970"/>
          </a:xfrm>
          <a:prstGeom prst="rect">
            <a:avLst/>
          </a:prstGeom>
        </p:spPr>
        <p:txBody>
          <a:bodyPr wrap="none" lIns="137187" tIns="68594" rIns="137187" bIns="68594">
            <a:spAutoFit/>
          </a:bodyPr>
          <a:lstStyle/>
          <a:p>
            <a:r>
              <a:rPr lang="en-US" altLang="ja-JP" sz="1600" dirty="0">
                <a:solidFill>
                  <a:srgbClr val="FFC000"/>
                </a:solidFill>
                <a:latin typeface="Calibri"/>
              </a:rPr>
              <a:t>AC 220-230V</a:t>
            </a:r>
          </a:p>
          <a:p>
            <a:r>
              <a:rPr lang="en-US" altLang="ja-JP" sz="1600" dirty="0">
                <a:solidFill>
                  <a:srgbClr val="FFC000"/>
                </a:solidFill>
                <a:latin typeface="Calibri"/>
              </a:rPr>
              <a:t>50/60W</a:t>
            </a:r>
            <a:endParaRPr lang="ja-JP" altLang="en-US" sz="1600" dirty="0">
              <a:solidFill>
                <a:srgbClr val="FFC000"/>
              </a:solidFill>
              <a:latin typeface="Calibri"/>
            </a:endParaRPr>
          </a:p>
        </p:txBody>
      </p:sp>
      <p:sp>
        <p:nvSpPr>
          <p:cNvPr id="200" name="正方形/長方形 199"/>
          <p:cNvSpPr/>
          <p:nvPr/>
        </p:nvSpPr>
        <p:spPr>
          <a:xfrm>
            <a:off x="9067414" y="3915720"/>
            <a:ext cx="894210" cy="400138"/>
          </a:xfrm>
          <a:prstGeom prst="rect">
            <a:avLst/>
          </a:prstGeom>
        </p:spPr>
        <p:txBody>
          <a:bodyPr wrap="none" lIns="137187" tIns="68594" rIns="137187" bIns="68594">
            <a:spAutoFit/>
          </a:bodyPr>
          <a:lstStyle/>
          <a:p>
            <a:r>
              <a:rPr lang="en-US" altLang="ja-JP" sz="1700" b="1" dirty="0">
                <a:solidFill>
                  <a:srgbClr val="F79646">
                    <a:lumMod val="75000"/>
                  </a:srgbClr>
                </a:solidFill>
                <a:latin typeface="Calibri"/>
                <a:ea typeface="メイリオ" panose="020B0604030504040204" pitchFamily="50" charset="-128"/>
                <a:cs typeface="メイリオ" panose="020B0604030504040204" pitchFamily="50" charset="-128"/>
              </a:rPr>
              <a:t>DS link</a:t>
            </a:r>
            <a:endParaRPr lang="ja-JP" altLang="en-US" sz="2400" b="1" dirty="0">
              <a:solidFill>
                <a:srgbClr val="F79646">
                  <a:lumMod val="75000"/>
                </a:srgbClr>
              </a:solidFill>
            </a:endParaRPr>
          </a:p>
        </p:txBody>
      </p:sp>
      <p:sp>
        <p:nvSpPr>
          <p:cNvPr id="201" name="正方形/長方形 200"/>
          <p:cNvSpPr/>
          <p:nvPr/>
        </p:nvSpPr>
        <p:spPr>
          <a:xfrm>
            <a:off x="9254307" y="5680889"/>
            <a:ext cx="1354400" cy="630970"/>
          </a:xfrm>
          <a:prstGeom prst="rect">
            <a:avLst/>
          </a:prstGeom>
        </p:spPr>
        <p:txBody>
          <a:bodyPr wrap="none" lIns="137187" tIns="68594" rIns="137187" bIns="68594">
            <a:spAutoFit/>
          </a:bodyPr>
          <a:lstStyle/>
          <a:p>
            <a:r>
              <a:rPr lang="en-US" altLang="ja-JP" sz="1600" dirty="0">
                <a:solidFill>
                  <a:srgbClr val="FFC000"/>
                </a:solidFill>
                <a:latin typeface="Calibri"/>
              </a:rPr>
              <a:t>AC 220-230V</a:t>
            </a:r>
          </a:p>
          <a:p>
            <a:r>
              <a:rPr lang="en-US" altLang="ja-JP" sz="1600" dirty="0">
                <a:solidFill>
                  <a:srgbClr val="FFC000"/>
                </a:solidFill>
                <a:latin typeface="Calibri"/>
              </a:rPr>
              <a:t>50/60W</a:t>
            </a:r>
            <a:endParaRPr lang="ja-JP" altLang="en-US" sz="1600" dirty="0">
              <a:solidFill>
                <a:srgbClr val="FFC000"/>
              </a:solidFill>
              <a:latin typeface="Calibri"/>
            </a:endParaRPr>
          </a:p>
        </p:txBody>
      </p:sp>
      <p:sp>
        <p:nvSpPr>
          <p:cNvPr id="202" name="正方形/長方形 201"/>
          <p:cNvSpPr/>
          <p:nvPr/>
        </p:nvSpPr>
        <p:spPr>
          <a:xfrm>
            <a:off x="5351086" y="975556"/>
            <a:ext cx="3012956" cy="554202"/>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Power Distributer</a:t>
            </a:r>
          </a:p>
        </p:txBody>
      </p:sp>
      <p:sp>
        <p:nvSpPr>
          <p:cNvPr id="203" name="正方形/長方形 202"/>
          <p:cNvSpPr/>
          <p:nvPr/>
        </p:nvSpPr>
        <p:spPr>
          <a:xfrm>
            <a:off x="5348468" y="1426083"/>
            <a:ext cx="7809630" cy="1431749"/>
          </a:xfrm>
          <a:prstGeom prst="rect">
            <a:avLst/>
          </a:prstGeom>
        </p:spPr>
        <p:txBody>
          <a:bodyPr wrap="square" lIns="137187" tIns="68594" rIns="137187" bIns="68594">
            <a:spAutoFit/>
          </a:bodyPr>
          <a:lstStyle/>
          <a:p>
            <a:pPr lvl="0"/>
            <a:r>
              <a:rPr lang="en-US" altLang="ja-JP" sz="2100" dirty="0">
                <a:solidFill>
                  <a:srgbClr val="5F5F5F"/>
                </a:solidFill>
                <a:latin typeface="Calibri"/>
                <a:cs typeface="Consolas" panose="020B0609020204030204" pitchFamily="49" charset="0"/>
              </a:rPr>
              <a:t>DS has two kinds of power supply function.</a:t>
            </a:r>
          </a:p>
          <a:p>
            <a:pPr lvl="0"/>
            <a:r>
              <a:rPr lang="en-US" altLang="ja-JP" sz="2100" dirty="0">
                <a:solidFill>
                  <a:srgbClr val="5F5F5F"/>
                </a:solidFill>
                <a:latin typeface="Calibri"/>
                <a:cs typeface="Consolas" panose="020B0609020204030204" pitchFamily="49" charset="0"/>
              </a:rPr>
              <a:t>      AC power</a:t>
            </a:r>
            <a:r>
              <a:rPr lang="ja-JP" altLang="en-US" sz="2100" dirty="0">
                <a:solidFill>
                  <a:srgbClr val="5F5F5F"/>
                </a:solidFill>
                <a:latin typeface="Calibri"/>
                <a:cs typeface="Consolas" panose="020B0609020204030204" pitchFamily="49" charset="0"/>
              </a:rPr>
              <a:t>  </a:t>
            </a:r>
            <a:r>
              <a:rPr lang="en-US" altLang="ja-JP" sz="2100" dirty="0">
                <a:solidFill>
                  <a:srgbClr val="5F5F5F"/>
                </a:solidFill>
                <a:latin typeface="Calibri"/>
                <a:cs typeface="Consolas" panose="020B0609020204030204" pitchFamily="49" charset="0"/>
              </a:rPr>
              <a:t>: 2ports </a:t>
            </a:r>
            <a:r>
              <a:rPr lang="en-US" altLang="ja-JP" sz="1500" dirty="0">
                <a:solidFill>
                  <a:srgbClr val="C00000"/>
                </a:solidFill>
                <a:latin typeface="Calibri"/>
                <a:cs typeface="Consolas" panose="020B0609020204030204" pitchFamily="49" charset="0"/>
              </a:rPr>
              <a:t>* Both of these 2 ports must be connected to the power source</a:t>
            </a:r>
          </a:p>
          <a:p>
            <a:pPr lvl="0"/>
            <a:r>
              <a:rPr lang="en-US" altLang="ja-JP" sz="2100" dirty="0">
                <a:solidFill>
                  <a:srgbClr val="5F5F5F"/>
                </a:solidFill>
                <a:latin typeface="Calibri"/>
                <a:cs typeface="Consolas" panose="020B0609020204030204" pitchFamily="49" charset="0"/>
              </a:rPr>
              <a:t>      Battery      : When a problem occurs in AC, </a:t>
            </a:r>
          </a:p>
          <a:p>
            <a:pPr lvl="0"/>
            <a:r>
              <a:rPr lang="en-US" altLang="ja-JP" sz="2100" dirty="0">
                <a:solidFill>
                  <a:srgbClr val="5F5F5F"/>
                </a:solidFill>
                <a:latin typeface="Calibri"/>
                <a:cs typeface="Consolas" panose="020B0609020204030204" pitchFamily="49" charset="0"/>
              </a:rPr>
              <a:t>                           the system able to continue broadcast using Battery.</a:t>
            </a:r>
            <a:endParaRPr lang="ja-JP" altLang="en-US" sz="2100" dirty="0">
              <a:solidFill>
                <a:srgbClr val="5F5F5F"/>
              </a:solidFill>
              <a:latin typeface="Calibri"/>
              <a:cs typeface="Consolas" panose="020B0609020204030204" pitchFamily="49" charset="0"/>
            </a:endParaRPr>
          </a:p>
        </p:txBody>
      </p:sp>
      <p:sp>
        <p:nvSpPr>
          <p:cNvPr id="204" name="正方形/長方形 203"/>
          <p:cNvSpPr/>
          <p:nvPr/>
        </p:nvSpPr>
        <p:spPr>
          <a:xfrm>
            <a:off x="12781059" y="3551624"/>
            <a:ext cx="883280" cy="415645"/>
          </a:xfrm>
          <a:prstGeom prst="rect">
            <a:avLst/>
          </a:prstGeom>
          <a:effectLst>
            <a:outerShdw blurRad="50800" dist="38100" dir="8100000" algn="tr" rotWithShape="0">
              <a:prstClr val="black">
                <a:alpha val="40000"/>
              </a:prstClr>
            </a:outerShdw>
          </a:effectLst>
        </p:spPr>
        <p:txBody>
          <a:bodyPr wrap="none" lIns="91436" tIns="45717" rIns="91436" bIns="45717">
            <a:spAutoFit/>
          </a:bodyPr>
          <a:lstStyle/>
          <a:p>
            <a:r>
              <a:rPr lang="en-US" altLang="ja-JP" sz="2100" b="1" dirty="0">
                <a:solidFill>
                  <a:srgbClr val="FFFFFF">
                    <a:lumMod val="50000"/>
                  </a:srgbClr>
                </a:solidFill>
                <a:latin typeface="Calibri"/>
                <a:ea typeface="メイリオ" panose="020B0604030504040204" pitchFamily="50" charset="-128"/>
                <a:cs typeface="メイリオ" panose="020B0604030504040204" pitchFamily="50" charset="-128"/>
              </a:rPr>
              <a:t>Frame</a:t>
            </a:r>
            <a:endParaRPr lang="ja-JP" altLang="en-US" sz="2100" dirty="0">
              <a:solidFill>
                <a:srgbClr val="5F5F5F"/>
              </a:solidFill>
              <a:latin typeface="Calibri"/>
            </a:endParaRPr>
          </a:p>
        </p:txBody>
      </p:sp>
      <p:sp>
        <p:nvSpPr>
          <p:cNvPr id="235" name="フリーフォーム 234"/>
          <p:cNvSpPr/>
          <p:nvPr/>
        </p:nvSpPr>
        <p:spPr>
          <a:xfrm>
            <a:off x="12816185" y="5175685"/>
            <a:ext cx="279698" cy="0"/>
          </a:xfrm>
          <a:custGeom>
            <a:avLst/>
            <a:gdLst>
              <a:gd name="connsiteX0" fmla="*/ 0 w 330297"/>
              <a:gd name="connsiteY0" fmla="*/ 0 h 0"/>
              <a:gd name="connsiteX1" fmla="*/ 330297 w 330297"/>
              <a:gd name="connsiteY1" fmla="*/ 0 h 0"/>
            </a:gdLst>
            <a:ahLst/>
            <a:cxnLst>
              <a:cxn ang="0">
                <a:pos x="connsiteX0" y="connsiteY0"/>
              </a:cxn>
              <a:cxn ang="0">
                <a:pos x="connsiteX1" y="connsiteY1"/>
              </a:cxn>
            </a:cxnLst>
            <a:rect l="l" t="t" r="r" b="b"/>
            <a:pathLst>
              <a:path w="330297">
                <a:moveTo>
                  <a:pt x="0" y="0"/>
                </a:moveTo>
                <a:lnTo>
                  <a:pt x="330297" y="0"/>
                </a:lnTo>
              </a:path>
            </a:pathLst>
          </a:custGeom>
          <a:noFill/>
          <a:ln w="38100">
            <a:solidFill>
              <a:schemeClr val="accent6">
                <a:lumMod val="75000"/>
              </a:schemeClr>
            </a:solidFill>
            <a:headEnd type="oval"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074" name="フリーフォーム 2073"/>
          <p:cNvSpPr/>
          <p:nvPr/>
        </p:nvSpPr>
        <p:spPr>
          <a:xfrm>
            <a:off x="12819127" y="5055343"/>
            <a:ext cx="1315604" cy="353071"/>
          </a:xfrm>
          <a:custGeom>
            <a:avLst/>
            <a:gdLst>
              <a:gd name="connsiteX0" fmla="*/ 0 w 876968"/>
              <a:gd name="connsiteY0" fmla="*/ 235284 h 235284"/>
              <a:gd name="connsiteX1" fmla="*/ 181810 w 876968"/>
              <a:gd name="connsiteY1" fmla="*/ 235284 h 235284"/>
              <a:gd name="connsiteX2" fmla="*/ 502652 w 876968"/>
              <a:gd name="connsiteY2" fmla="*/ 0 h 235284"/>
              <a:gd name="connsiteX3" fmla="*/ 876968 w 876968"/>
              <a:gd name="connsiteY3" fmla="*/ 0 h 235284"/>
            </a:gdLst>
            <a:ahLst/>
            <a:cxnLst>
              <a:cxn ang="0">
                <a:pos x="connsiteX0" y="connsiteY0"/>
              </a:cxn>
              <a:cxn ang="0">
                <a:pos x="connsiteX1" y="connsiteY1"/>
              </a:cxn>
              <a:cxn ang="0">
                <a:pos x="connsiteX2" y="connsiteY2"/>
              </a:cxn>
              <a:cxn ang="0">
                <a:pos x="connsiteX3" y="connsiteY3"/>
              </a:cxn>
            </a:cxnLst>
            <a:rect l="l" t="t" r="r" b="b"/>
            <a:pathLst>
              <a:path w="876968" h="235284">
                <a:moveTo>
                  <a:pt x="0" y="235284"/>
                </a:moveTo>
                <a:lnTo>
                  <a:pt x="181810" y="235284"/>
                </a:lnTo>
                <a:lnTo>
                  <a:pt x="502652" y="0"/>
                </a:lnTo>
                <a:lnTo>
                  <a:pt x="876968" y="0"/>
                </a:lnTo>
              </a:path>
            </a:pathLst>
          </a:custGeom>
          <a:noFill/>
          <a:ln w="38100">
            <a:solidFill>
              <a:schemeClr val="accent6">
                <a:lumMod val="75000"/>
              </a:schemeClr>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grpSp>
        <p:nvGrpSpPr>
          <p:cNvPr id="205" name="グループ化 204"/>
          <p:cNvGrpSpPr/>
          <p:nvPr/>
        </p:nvGrpSpPr>
        <p:grpSpPr>
          <a:xfrm>
            <a:off x="13325630" y="2986738"/>
            <a:ext cx="3377578" cy="3200683"/>
            <a:chOff x="3730569" y="1474423"/>
            <a:chExt cx="2251458" cy="2132911"/>
          </a:xfrm>
        </p:grpSpPr>
        <p:sp>
          <p:nvSpPr>
            <p:cNvPr id="206" name="正方形/長方形 205"/>
            <p:cNvSpPr/>
            <p:nvPr/>
          </p:nvSpPr>
          <p:spPr>
            <a:xfrm>
              <a:off x="4421806" y="1563638"/>
              <a:ext cx="1546312" cy="504056"/>
            </a:xfrm>
            <a:prstGeom prst="rect">
              <a:avLst/>
            </a:prstGeom>
            <a:solidFill>
              <a:srgbClr val="CC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7" name="正方形/長方形 206"/>
            <p:cNvSpPr/>
            <p:nvPr/>
          </p:nvSpPr>
          <p:spPr>
            <a:xfrm>
              <a:off x="3730569" y="2422015"/>
              <a:ext cx="2251458" cy="787910"/>
            </a:xfrm>
            <a:prstGeom prst="rect">
              <a:avLst/>
            </a:prstGeom>
            <a:solidFill>
              <a:schemeClr val="tx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3" name="円/楕円 212"/>
            <p:cNvSpPr/>
            <p:nvPr/>
          </p:nvSpPr>
          <p:spPr>
            <a:xfrm>
              <a:off x="5332178" y="3076179"/>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4" name="フリーフォーム 213"/>
            <p:cNvSpPr/>
            <p:nvPr/>
          </p:nvSpPr>
          <p:spPr>
            <a:xfrm>
              <a:off x="5287488" y="2967575"/>
              <a:ext cx="238351" cy="56338"/>
            </a:xfrm>
            <a:custGeom>
              <a:avLst/>
              <a:gdLst>
                <a:gd name="connsiteX0" fmla="*/ 238351 w 238351"/>
                <a:gd name="connsiteY0" fmla="*/ 56338 h 56338"/>
                <a:gd name="connsiteX1" fmla="*/ 0 w 238351"/>
                <a:gd name="connsiteY1" fmla="*/ 0 h 56338"/>
              </a:gdLst>
              <a:ahLst/>
              <a:cxnLst>
                <a:cxn ang="0">
                  <a:pos x="connsiteX0" y="connsiteY0"/>
                </a:cxn>
                <a:cxn ang="0">
                  <a:pos x="connsiteX1" y="connsiteY1"/>
                </a:cxn>
              </a:cxnLst>
              <a:rect l="l" t="t" r="r" b="b"/>
              <a:pathLst>
                <a:path w="238351" h="56338">
                  <a:moveTo>
                    <a:pt x="238351" y="56338"/>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6" name="円/楕円 215"/>
            <p:cNvSpPr/>
            <p:nvPr/>
          </p:nvSpPr>
          <p:spPr>
            <a:xfrm>
              <a:off x="5326509" y="2877118"/>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7" name="角丸四角形 216"/>
            <p:cNvSpPr/>
            <p:nvPr/>
          </p:nvSpPr>
          <p:spPr>
            <a:xfrm>
              <a:off x="5569435" y="1475800"/>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218" name="角丸四角形 217"/>
            <p:cNvSpPr/>
            <p:nvPr/>
          </p:nvSpPr>
          <p:spPr>
            <a:xfrm>
              <a:off x="4544184" y="3327753"/>
              <a:ext cx="743304" cy="279581"/>
            </a:xfrm>
            <a:prstGeom prst="roundRect">
              <a:avLst>
                <a:gd name="adj" fmla="val 13354"/>
              </a:avLst>
            </a:prstGeom>
            <a:solidFill>
              <a:srgbClr val="C00000">
                <a:alpha val="50000"/>
              </a:srgbClr>
            </a:solidFill>
            <a:ln w="19050">
              <a:solidFill>
                <a:srgbClr val="C0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Battery</a:t>
              </a:r>
              <a:endParaRPr lang="ja-JP" altLang="en-US" sz="1700" b="1" dirty="0">
                <a:solidFill>
                  <a:srgbClr val="FFFFFF"/>
                </a:solidFill>
              </a:endParaRPr>
            </a:p>
          </p:txBody>
        </p:sp>
        <p:sp>
          <p:nvSpPr>
            <p:cNvPr id="219" name="フリーフォーム 218"/>
            <p:cNvSpPr/>
            <p:nvPr/>
          </p:nvSpPr>
          <p:spPr>
            <a:xfrm>
              <a:off x="5184762" y="3124562"/>
              <a:ext cx="147344" cy="201270"/>
            </a:xfrm>
            <a:custGeom>
              <a:avLst/>
              <a:gdLst>
                <a:gd name="connsiteX0" fmla="*/ 147344 w 147344"/>
                <a:gd name="connsiteY0" fmla="*/ 0 h 459367"/>
                <a:gd name="connsiteX1" fmla="*/ 0 w 147344"/>
                <a:gd name="connsiteY1" fmla="*/ 0 h 459367"/>
                <a:gd name="connsiteX2" fmla="*/ 0 w 147344"/>
                <a:gd name="connsiteY2" fmla="*/ 459367 h 459367"/>
              </a:gdLst>
              <a:ahLst/>
              <a:cxnLst>
                <a:cxn ang="0">
                  <a:pos x="connsiteX0" y="connsiteY0"/>
                </a:cxn>
                <a:cxn ang="0">
                  <a:pos x="connsiteX1" y="connsiteY1"/>
                </a:cxn>
                <a:cxn ang="0">
                  <a:pos x="connsiteX2" y="connsiteY2"/>
                </a:cxn>
              </a:cxnLst>
              <a:rect l="l" t="t" r="r" b="b"/>
              <a:pathLst>
                <a:path w="147344" h="459367">
                  <a:moveTo>
                    <a:pt x="147344" y="0"/>
                  </a:moveTo>
                  <a:lnTo>
                    <a:pt x="0" y="0"/>
                  </a:lnTo>
                  <a:lnTo>
                    <a:pt x="0" y="459367"/>
                  </a:lnTo>
                </a:path>
              </a:pathLst>
            </a:custGeom>
            <a:noFill/>
            <a:ln>
              <a:solidFill>
                <a:srgbClr val="C00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0" name="角丸四角形 219"/>
            <p:cNvSpPr/>
            <p:nvPr/>
          </p:nvSpPr>
          <p:spPr>
            <a:xfrm>
              <a:off x="5186481" y="1474423"/>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221" name="角丸四角形 220"/>
            <p:cNvSpPr/>
            <p:nvPr/>
          </p:nvSpPr>
          <p:spPr>
            <a:xfrm>
              <a:off x="4807983" y="1479274"/>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222" name="角丸四角形 221"/>
            <p:cNvSpPr/>
            <p:nvPr/>
          </p:nvSpPr>
          <p:spPr>
            <a:xfrm>
              <a:off x="4425283" y="1484729"/>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223" name="フリーフォーム 222"/>
            <p:cNvSpPr/>
            <p:nvPr/>
          </p:nvSpPr>
          <p:spPr>
            <a:xfrm>
              <a:off x="5272005" y="1840536"/>
              <a:ext cx="102349" cy="65920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4" name="フリーフォーム 223"/>
            <p:cNvSpPr/>
            <p:nvPr/>
          </p:nvSpPr>
          <p:spPr>
            <a:xfrm>
              <a:off x="4201297" y="2631989"/>
              <a:ext cx="1522831" cy="383060"/>
            </a:xfrm>
            <a:custGeom>
              <a:avLst/>
              <a:gdLst>
                <a:gd name="connsiteX0" fmla="*/ 1544595 w 1649627"/>
                <a:gd name="connsiteY0" fmla="*/ 383060 h 383060"/>
                <a:gd name="connsiteX1" fmla="*/ 1649627 w 1649627"/>
                <a:gd name="connsiteY1" fmla="*/ 383060 h 383060"/>
                <a:gd name="connsiteX2" fmla="*/ 1649627 w 1649627"/>
                <a:gd name="connsiteY2" fmla="*/ 148281 h 383060"/>
                <a:gd name="connsiteX3" fmla="*/ 0 w 1649627"/>
                <a:gd name="connsiteY3" fmla="*/ 148281 h 383060"/>
                <a:gd name="connsiteX4" fmla="*/ 0 w 1649627"/>
                <a:gd name="connsiteY4" fmla="*/ 0 h 383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9627" h="383060">
                  <a:moveTo>
                    <a:pt x="1544595" y="383060"/>
                  </a:moveTo>
                  <a:lnTo>
                    <a:pt x="1649627" y="383060"/>
                  </a:lnTo>
                  <a:lnTo>
                    <a:pt x="1649627" y="148281"/>
                  </a:lnTo>
                  <a:lnTo>
                    <a:pt x="0" y="148281"/>
                  </a:lnTo>
                  <a:lnTo>
                    <a:pt x="0"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5" name="フリーフォーム 224"/>
            <p:cNvSpPr/>
            <p:nvPr/>
          </p:nvSpPr>
          <p:spPr>
            <a:xfrm>
              <a:off x="5168533" y="2634168"/>
              <a:ext cx="52197" cy="139924"/>
            </a:xfrm>
            <a:custGeom>
              <a:avLst/>
              <a:gdLst>
                <a:gd name="connsiteX0" fmla="*/ 0 w 0"/>
                <a:gd name="connsiteY0" fmla="*/ 123568 h 123568"/>
                <a:gd name="connsiteX1" fmla="*/ 0 w 0"/>
                <a:gd name="connsiteY1" fmla="*/ 0 h 123568"/>
              </a:gdLst>
              <a:ahLst/>
              <a:cxnLst>
                <a:cxn ang="0">
                  <a:pos x="connsiteX0" y="connsiteY0"/>
                </a:cxn>
                <a:cxn ang="0">
                  <a:pos x="connsiteX1" y="connsiteY1"/>
                </a:cxn>
              </a:cxnLst>
              <a:rect l="l" t="t" r="r" b="b"/>
              <a:pathLst>
                <a:path h="123568">
                  <a:moveTo>
                    <a:pt x="0" y="123568"/>
                  </a:moveTo>
                  <a:lnTo>
                    <a:pt x="0"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6" name="円/楕円 225"/>
            <p:cNvSpPr/>
            <p:nvPr/>
          </p:nvSpPr>
          <p:spPr>
            <a:xfrm>
              <a:off x="5526861" y="2976738"/>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8" name="フリーフォーム 227"/>
            <p:cNvSpPr/>
            <p:nvPr/>
          </p:nvSpPr>
          <p:spPr>
            <a:xfrm>
              <a:off x="4895616" y="1842937"/>
              <a:ext cx="102349" cy="65920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9" name="フリーフォーム 228"/>
            <p:cNvSpPr/>
            <p:nvPr/>
          </p:nvSpPr>
          <p:spPr>
            <a:xfrm>
              <a:off x="5555936" y="1853138"/>
              <a:ext cx="201655" cy="639732"/>
            </a:xfrm>
            <a:custGeom>
              <a:avLst/>
              <a:gdLst>
                <a:gd name="connsiteX0" fmla="*/ 0 w 201655"/>
                <a:gd name="connsiteY0" fmla="*/ 639732 h 639732"/>
                <a:gd name="connsiteX1" fmla="*/ 0 w 201655"/>
                <a:gd name="connsiteY1" fmla="*/ 410263 h 639732"/>
                <a:gd name="connsiteX2" fmla="*/ 201655 w 201655"/>
                <a:gd name="connsiteY2" fmla="*/ 410263 h 639732"/>
                <a:gd name="connsiteX3" fmla="*/ 201655 w 201655"/>
                <a:gd name="connsiteY3" fmla="*/ 0 h 639732"/>
              </a:gdLst>
              <a:ahLst/>
              <a:cxnLst>
                <a:cxn ang="0">
                  <a:pos x="connsiteX0" y="connsiteY0"/>
                </a:cxn>
                <a:cxn ang="0">
                  <a:pos x="connsiteX1" y="connsiteY1"/>
                </a:cxn>
                <a:cxn ang="0">
                  <a:pos x="connsiteX2" y="connsiteY2"/>
                </a:cxn>
                <a:cxn ang="0">
                  <a:pos x="connsiteX3" y="connsiteY3"/>
                </a:cxn>
              </a:cxnLst>
              <a:rect l="l" t="t" r="r" b="b"/>
              <a:pathLst>
                <a:path w="201655" h="639732">
                  <a:moveTo>
                    <a:pt x="0" y="639732"/>
                  </a:moveTo>
                  <a:lnTo>
                    <a:pt x="0" y="410263"/>
                  </a:lnTo>
                  <a:lnTo>
                    <a:pt x="201655" y="410263"/>
                  </a:lnTo>
                  <a:lnTo>
                    <a:pt x="201655"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0" name="フリーフォーム 229"/>
            <p:cNvSpPr/>
            <p:nvPr/>
          </p:nvSpPr>
          <p:spPr>
            <a:xfrm flipH="1">
              <a:off x="4613156" y="1842937"/>
              <a:ext cx="229234" cy="639732"/>
            </a:xfrm>
            <a:custGeom>
              <a:avLst/>
              <a:gdLst>
                <a:gd name="connsiteX0" fmla="*/ 0 w 201655"/>
                <a:gd name="connsiteY0" fmla="*/ 639732 h 639732"/>
                <a:gd name="connsiteX1" fmla="*/ 0 w 201655"/>
                <a:gd name="connsiteY1" fmla="*/ 410263 h 639732"/>
                <a:gd name="connsiteX2" fmla="*/ 201655 w 201655"/>
                <a:gd name="connsiteY2" fmla="*/ 410263 h 639732"/>
                <a:gd name="connsiteX3" fmla="*/ 201655 w 201655"/>
                <a:gd name="connsiteY3" fmla="*/ 0 h 639732"/>
              </a:gdLst>
              <a:ahLst/>
              <a:cxnLst>
                <a:cxn ang="0">
                  <a:pos x="connsiteX0" y="connsiteY0"/>
                </a:cxn>
                <a:cxn ang="0">
                  <a:pos x="connsiteX1" y="connsiteY1"/>
                </a:cxn>
                <a:cxn ang="0">
                  <a:pos x="connsiteX2" y="connsiteY2"/>
                </a:cxn>
                <a:cxn ang="0">
                  <a:pos x="connsiteX3" y="connsiteY3"/>
                </a:cxn>
              </a:cxnLst>
              <a:rect l="l" t="t" r="r" b="b"/>
              <a:pathLst>
                <a:path w="201655" h="639732">
                  <a:moveTo>
                    <a:pt x="0" y="639732"/>
                  </a:moveTo>
                  <a:lnTo>
                    <a:pt x="0" y="410263"/>
                  </a:lnTo>
                  <a:lnTo>
                    <a:pt x="201655" y="410263"/>
                  </a:lnTo>
                  <a:lnTo>
                    <a:pt x="201655"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1" name="フリーフォーム 230"/>
            <p:cNvSpPr/>
            <p:nvPr/>
          </p:nvSpPr>
          <p:spPr>
            <a:xfrm>
              <a:off x="4193028" y="1985256"/>
              <a:ext cx="219039" cy="497184"/>
            </a:xfrm>
            <a:custGeom>
              <a:avLst/>
              <a:gdLst>
                <a:gd name="connsiteX0" fmla="*/ 0 w 219039"/>
                <a:gd name="connsiteY0" fmla="*/ 497184 h 497184"/>
                <a:gd name="connsiteX1" fmla="*/ 0 w 219039"/>
                <a:gd name="connsiteY1" fmla="*/ 0 h 497184"/>
                <a:gd name="connsiteX2" fmla="*/ 219039 w 219039"/>
                <a:gd name="connsiteY2" fmla="*/ 0 h 497184"/>
              </a:gdLst>
              <a:ahLst/>
              <a:cxnLst>
                <a:cxn ang="0">
                  <a:pos x="connsiteX0" y="connsiteY0"/>
                </a:cxn>
                <a:cxn ang="0">
                  <a:pos x="connsiteX1" y="connsiteY1"/>
                </a:cxn>
                <a:cxn ang="0">
                  <a:pos x="connsiteX2" y="connsiteY2"/>
                </a:cxn>
              </a:cxnLst>
              <a:rect l="l" t="t" r="r" b="b"/>
              <a:pathLst>
                <a:path w="219039" h="497184">
                  <a:moveTo>
                    <a:pt x="0" y="497184"/>
                  </a:moveTo>
                  <a:lnTo>
                    <a:pt x="0" y="0"/>
                  </a:lnTo>
                  <a:lnTo>
                    <a:pt x="219039"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3" name="角丸四角形 232"/>
            <p:cNvSpPr/>
            <p:nvPr/>
          </p:nvSpPr>
          <p:spPr>
            <a:xfrm>
              <a:off x="3760490" y="2459908"/>
              <a:ext cx="867340" cy="174260"/>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lang="en-US" altLang="ja-JP" dirty="0">
                  <a:solidFill>
                    <a:srgbClr val="FFFFFF"/>
                  </a:solidFill>
                </a:rPr>
                <a:t>Max 5A, 3ch</a:t>
              </a:r>
              <a:endParaRPr lang="ja-JP" altLang="en-US" dirty="0">
                <a:solidFill>
                  <a:srgbClr val="FFFFFF"/>
                </a:solidFill>
              </a:endParaRPr>
            </a:p>
          </p:txBody>
        </p:sp>
      </p:grpSp>
      <p:sp>
        <p:nvSpPr>
          <p:cNvPr id="238" name="フリーフォーム 237"/>
          <p:cNvSpPr/>
          <p:nvPr/>
        </p:nvSpPr>
        <p:spPr>
          <a:xfrm>
            <a:off x="12646781" y="5186496"/>
            <a:ext cx="161690" cy="204019"/>
          </a:xfrm>
          <a:custGeom>
            <a:avLst/>
            <a:gdLst>
              <a:gd name="connsiteX0" fmla="*/ 100827 w 107781"/>
              <a:gd name="connsiteY0" fmla="*/ 0 h 212085"/>
              <a:gd name="connsiteX1" fmla="*/ 0 w 107781"/>
              <a:gd name="connsiteY1" fmla="*/ 0 h 212085"/>
              <a:gd name="connsiteX2" fmla="*/ 0 w 107781"/>
              <a:gd name="connsiteY2" fmla="*/ 212085 h 212085"/>
              <a:gd name="connsiteX3" fmla="*/ 107781 w 107781"/>
              <a:gd name="connsiteY3" fmla="*/ 212085 h 212085"/>
            </a:gdLst>
            <a:ahLst/>
            <a:cxnLst>
              <a:cxn ang="0">
                <a:pos x="connsiteX0" y="connsiteY0"/>
              </a:cxn>
              <a:cxn ang="0">
                <a:pos x="connsiteX1" y="connsiteY1"/>
              </a:cxn>
              <a:cxn ang="0">
                <a:pos x="connsiteX2" y="connsiteY2"/>
              </a:cxn>
              <a:cxn ang="0">
                <a:pos x="connsiteX3" y="connsiteY3"/>
              </a:cxn>
            </a:cxnLst>
            <a:rect l="l" t="t" r="r" b="b"/>
            <a:pathLst>
              <a:path w="107781" h="212085">
                <a:moveTo>
                  <a:pt x="100827" y="0"/>
                </a:moveTo>
                <a:lnTo>
                  <a:pt x="0" y="0"/>
                </a:lnTo>
                <a:lnTo>
                  <a:pt x="0" y="212085"/>
                </a:lnTo>
                <a:lnTo>
                  <a:pt x="107781" y="212085"/>
                </a:lnTo>
              </a:path>
            </a:pathLst>
          </a:custGeom>
          <a:no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156" name="角丸四角形 155"/>
          <p:cNvSpPr/>
          <p:nvPr/>
        </p:nvSpPr>
        <p:spPr>
          <a:xfrm>
            <a:off x="10851598" y="4211073"/>
            <a:ext cx="1574404" cy="502929"/>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lnSpc>
                <a:spcPts val="1800"/>
              </a:lnSpc>
            </a:pPr>
            <a:r>
              <a:rPr lang="en-US" altLang="ja-JP" dirty="0">
                <a:solidFill>
                  <a:srgbClr val="FFFFFF"/>
                </a:solidFill>
              </a:rPr>
              <a:t>Max 25A, 8ch</a:t>
            </a:r>
          </a:p>
          <a:p>
            <a:pPr algn="ctr">
              <a:lnSpc>
                <a:spcPts val="1800"/>
              </a:lnSpc>
            </a:pPr>
            <a:r>
              <a:rPr lang="en-US" altLang="ja-JP" dirty="0">
                <a:solidFill>
                  <a:srgbClr val="FFFFFF"/>
                </a:solidFill>
              </a:rPr>
              <a:t>Max 2,000W</a:t>
            </a:r>
            <a:endParaRPr lang="ja-JP" altLang="en-US" dirty="0">
              <a:solidFill>
                <a:srgbClr val="FFFFFF"/>
              </a:solidFill>
            </a:endParaRPr>
          </a:p>
        </p:txBody>
      </p:sp>
      <p:sp>
        <p:nvSpPr>
          <p:cNvPr id="157" name="角丸四角形 156"/>
          <p:cNvSpPr/>
          <p:nvPr/>
        </p:nvSpPr>
        <p:spPr>
          <a:xfrm>
            <a:off x="14734924" y="4222032"/>
            <a:ext cx="1574404" cy="502929"/>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lnSpc>
                <a:spcPts val="1800"/>
              </a:lnSpc>
            </a:pPr>
            <a:r>
              <a:rPr lang="en-US" altLang="ja-JP" dirty="0">
                <a:solidFill>
                  <a:srgbClr val="FFFFFF"/>
                </a:solidFill>
              </a:rPr>
              <a:t>Max 25A, 8ch</a:t>
            </a:r>
          </a:p>
          <a:p>
            <a:pPr algn="ctr">
              <a:lnSpc>
                <a:spcPts val="1800"/>
              </a:lnSpc>
            </a:pPr>
            <a:r>
              <a:rPr lang="en-US" altLang="ja-JP" dirty="0">
                <a:solidFill>
                  <a:srgbClr val="FFFFFF"/>
                </a:solidFill>
              </a:rPr>
              <a:t>Max 2,000W</a:t>
            </a:r>
            <a:endParaRPr lang="ja-JP" altLang="en-US" dirty="0">
              <a:solidFill>
                <a:srgbClr val="FFFFFF"/>
              </a:solidFill>
            </a:endParaRPr>
          </a:p>
        </p:txBody>
      </p:sp>
      <p:sp>
        <p:nvSpPr>
          <p:cNvPr id="7" name="フリーフォーム 6"/>
          <p:cNvSpPr/>
          <p:nvPr/>
        </p:nvSpPr>
        <p:spPr>
          <a:xfrm>
            <a:off x="6858794" y="5134182"/>
            <a:ext cx="0" cy="320172"/>
          </a:xfrm>
          <a:custGeom>
            <a:avLst/>
            <a:gdLst>
              <a:gd name="connsiteX0" fmla="*/ 0 w 0"/>
              <a:gd name="connsiteY0" fmla="*/ 0 h 213360"/>
              <a:gd name="connsiteX1" fmla="*/ 0 w 0"/>
              <a:gd name="connsiteY1" fmla="*/ 213360 h 213360"/>
            </a:gdLst>
            <a:ahLst/>
            <a:cxnLst>
              <a:cxn ang="0">
                <a:pos x="connsiteX0" y="connsiteY0"/>
              </a:cxn>
              <a:cxn ang="0">
                <a:pos x="connsiteX1" y="connsiteY1"/>
              </a:cxn>
            </a:cxnLst>
            <a:rect l="l" t="t" r="r" b="b"/>
            <a:pathLst>
              <a:path h="213360">
                <a:moveTo>
                  <a:pt x="0" y="0"/>
                </a:moveTo>
                <a:lnTo>
                  <a:pt x="0" y="213360"/>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grpSp>
        <p:nvGrpSpPr>
          <p:cNvPr id="8" name="グループ化 7"/>
          <p:cNvGrpSpPr/>
          <p:nvPr/>
        </p:nvGrpSpPr>
        <p:grpSpPr>
          <a:xfrm>
            <a:off x="9831109" y="5133021"/>
            <a:ext cx="1991096" cy="619360"/>
            <a:chOff x="4148336" y="3573780"/>
            <a:chExt cx="1327244" cy="412737"/>
          </a:xfrm>
        </p:grpSpPr>
        <p:sp>
          <p:nvSpPr>
            <p:cNvPr id="161" name="フリーフォーム 160"/>
            <p:cNvSpPr/>
            <p:nvPr/>
          </p:nvSpPr>
          <p:spPr>
            <a:xfrm>
              <a:off x="4148336" y="3579437"/>
              <a:ext cx="591488" cy="407079"/>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63" name="フリーフォーム 162"/>
            <p:cNvSpPr/>
            <p:nvPr/>
          </p:nvSpPr>
          <p:spPr>
            <a:xfrm>
              <a:off x="4292352" y="3781711"/>
              <a:ext cx="447472" cy="204806"/>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65" name="フリーフォーム 164"/>
            <p:cNvSpPr/>
            <p:nvPr/>
          </p:nvSpPr>
          <p:spPr>
            <a:xfrm>
              <a:off x="4723579" y="3577890"/>
              <a:ext cx="752001" cy="102432"/>
            </a:xfrm>
            <a:custGeom>
              <a:avLst/>
              <a:gdLst>
                <a:gd name="connsiteX0" fmla="*/ 576375 w 576375"/>
                <a:gd name="connsiteY0" fmla="*/ 0 h 112675"/>
                <a:gd name="connsiteX1" fmla="*/ 268686 w 576375"/>
                <a:gd name="connsiteY1" fmla="*/ 0 h 112675"/>
                <a:gd name="connsiteX2" fmla="*/ 268686 w 576375"/>
                <a:gd name="connsiteY2" fmla="*/ 112675 h 112675"/>
                <a:gd name="connsiteX3" fmla="*/ 0 w 576375"/>
                <a:gd name="connsiteY3" fmla="*/ 112675 h 112675"/>
              </a:gdLst>
              <a:ahLst/>
              <a:cxnLst>
                <a:cxn ang="0">
                  <a:pos x="connsiteX0" y="connsiteY0"/>
                </a:cxn>
                <a:cxn ang="0">
                  <a:pos x="connsiteX1" y="connsiteY1"/>
                </a:cxn>
                <a:cxn ang="0">
                  <a:pos x="connsiteX2" y="connsiteY2"/>
                </a:cxn>
                <a:cxn ang="0">
                  <a:pos x="connsiteX3" y="connsiteY3"/>
                </a:cxn>
              </a:cxnLst>
              <a:rect l="l" t="t" r="r" b="b"/>
              <a:pathLst>
                <a:path w="576375" h="112675">
                  <a:moveTo>
                    <a:pt x="576375" y="0"/>
                  </a:moveTo>
                  <a:lnTo>
                    <a:pt x="268686" y="0"/>
                  </a:lnTo>
                  <a:lnTo>
                    <a:pt x="268686" y="112675"/>
                  </a:lnTo>
                  <a:lnTo>
                    <a:pt x="0" y="112675"/>
                  </a:lnTo>
                </a:path>
              </a:pathLst>
            </a:custGeom>
            <a:noFill/>
            <a:ln>
              <a:solidFill>
                <a:srgbClr val="FFC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66" name="フリーフォーム 165"/>
            <p:cNvSpPr/>
            <p:nvPr/>
          </p:nvSpPr>
          <p:spPr>
            <a:xfrm>
              <a:off x="4724400" y="3573780"/>
              <a:ext cx="0" cy="213360"/>
            </a:xfrm>
            <a:custGeom>
              <a:avLst/>
              <a:gdLst>
                <a:gd name="connsiteX0" fmla="*/ 0 w 0"/>
                <a:gd name="connsiteY0" fmla="*/ 0 h 213360"/>
                <a:gd name="connsiteX1" fmla="*/ 0 w 0"/>
                <a:gd name="connsiteY1" fmla="*/ 213360 h 213360"/>
              </a:gdLst>
              <a:ahLst/>
              <a:cxnLst>
                <a:cxn ang="0">
                  <a:pos x="connsiteX0" y="connsiteY0"/>
                </a:cxn>
                <a:cxn ang="0">
                  <a:pos x="connsiteX1" y="connsiteY1"/>
                </a:cxn>
              </a:cxnLst>
              <a:rect l="l" t="t" r="r" b="b"/>
              <a:pathLst>
                <a:path h="213360">
                  <a:moveTo>
                    <a:pt x="0" y="0"/>
                  </a:moveTo>
                  <a:lnTo>
                    <a:pt x="0" y="213360"/>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184" name="フリーフォーム 183"/>
          <p:cNvSpPr/>
          <p:nvPr/>
        </p:nvSpPr>
        <p:spPr>
          <a:xfrm>
            <a:off x="13719991" y="5164771"/>
            <a:ext cx="887335" cy="610870"/>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186" name="フリーフォーム 185"/>
          <p:cNvSpPr/>
          <p:nvPr/>
        </p:nvSpPr>
        <p:spPr>
          <a:xfrm>
            <a:off x="13936040" y="5468307"/>
            <a:ext cx="671286" cy="307335"/>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193" name="フリーフォーム 192"/>
          <p:cNvSpPr/>
          <p:nvPr/>
        </p:nvSpPr>
        <p:spPr>
          <a:xfrm>
            <a:off x="14582956" y="5162449"/>
            <a:ext cx="1128132" cy="153711"/>
          </a:xfrm>
          <a:custGeom>
            <a:avLst/>
            <a:gdLst>
              <a:gd name="connsiteX0" fmla="*/ 576375 w 576375"/>
              <a:gd name="connsiteY0" fmla="*/ 0 h 112675"/>
              <a:gd name="connsiteX1" fmla="*/ 268686 w 576375"/>
              <a:gd name="connsiteY1" fmla="*/ 0 h 112675"/>
              <a:gd name="connsiteX2" fmla="*/ 268686 w 576375"/>
              <a:gd name="connsiteY2" fmla="*/ 112675 h 112675"/>
              <a:gd name="connsiteX3" fmla="*/ 0 w 576375"/>
              <a:gd name="connsiteY3" fmla="*/ 112675 h 112675"/>
            </a:gdLst>
            <a:ahLst/>
            <a:cxnLst>
              <a:cxn ang="0">
                <a:pos x="connsiteX0" y="connsiteY0"/>
              </a:cxn>
              <a:cxn ang="0">
                <a:pos x="connsiteX1" y="connsiteY1"/>
              </a:cxn>
              <a:cxn ang="0">
                <a:pos x="connsiteX2" y="connsiteY2"/>
              </a:cxn>
              <a:cxn ang="0">
                <a:pos x="connsiteX3" y="connsiteY3"/>
              </a:cxn>
            </a:cxnLst>
            <a:rect l="l" t="t" r="r" b="b"/>
            <a:pathLst>
              <a:path w="576375" h="112675">
                <a:moveTo>
                  <a:pt x="576375" y="0"/>
                </a:moveTo>
                <a:lnTo>
                  <a:pt x="268686" y="0"/>
                </a:lnTo>
                <a:lnTo>
                  <a:pt x="268686" y="112675"/>
                </a:lnTo>
                <a:lnTo>
                  <a:pt x="0" y="112675"/>
                </a:lnTo>
              </a:path>
            </a:pathLst>
          </a:custGeom>
          <a:noFill/>
          <a:ln>
            <a:solidFill>
              <a:srgbClr val="FFC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195" name="フリーフォーム 194"/>
          <p:cNvSpPr/>
          <p:nvPr/>
        </p:nvSpPr>
        <p:spPr>
          <a:xfrm>
            <a:off x="14584187" y="5156281"/>
            <a:ext cx="0" cy="320172"/>
          </a:xfrm>
          <a:custGeom>
            <a:avLst/>
            <a:gdLst>
              <a:gd name="connsiteX0" fmla="*/ 0 w 0"/>
              <a:gd name="connsiteY0" fmla="*/ 0 h 213360"/>
              <a:gd name="connsiteX1" fmla="*/ 0 w 0"/>
              <a:gd name="connsiteY1" fmla="*/ 213360 h 213360"/>
            </a:gdLst>
            <a:ahLst/>
            <a:cxnLst>
              <a:cxn ang="0">
                <a:pos x="connsiteX0" y="connsiteY0"/>
              </a:cxn>
              <a:cxn ang="0">
                <a:pos x="connsiteX1" y="connsiteY1"/>
              </a:cxn>
            </a:cxnLst>
            <a:rect l="l" t="t" r="r" b="b"/>
            <a:pathLst>
              <a:path h="213360">
                <a:moveTo>
                  <a:pt x="0" y="0"/>
                </a:moveTo>
                <a:lnTo>
                  <a:pt x="0" y="213360"/>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pic>
        <p:nvPicPr>
          <p:cNvPr id="242"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57877" y="6062775"/>
            <a:ext cx="2048112" cy="16556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 name="正方形/長方形 15"/>
          <p:cNvSpPr/>
          <p:nvPr/>
        </p:nvSpPr>
        <p:spPr>
          <a:xfrm>
            <a:off x="5511634" y="2184893"/>
            <a:ext cx="8424407" cy="4275223"/>
          </a:xfrm>
          <a:prstGeom prst="rect">
            <a:avLst/>
          </a:prstGeom>
          <a:solidFill>
            <a:schemeClr val="tx1">
              <a:lumMod val="50000"/>
              <a:alpha val="86000"/>
            </a:schemeClr>
          </a:solid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grpSp>
        <p:nvGrpSpPr>
          <p:cNvPr id="17" name="グループ化 16"/>
          <p:cNvGrpSpPr/>
          <p:nvPr/>
        </p:nvGrpSpPr>
        <p:grpSpPr>
          <a:xfrm>
            <a:off x="6642745" y="2942653"/>
            <a:ext cx="2319737" cy="890273"/>
            <a:chOff x="4427984" y="1960961"/>
            <a:chExt cx="1546312" cy="593271"/>
          </a:xfrm>
        </p:grpSpPr>
        <p:sp>
          <p:nvSpPr>
            <p:cNvPr id="171" name="正方形/長方形 170"/>
            <p:cNvSpPr/>
            <p:nvPr/>
          </p:nvSpPr>
          <p:spPr>
            <a:xfrm>
              <a:off x="4427984" y="2050176"/>
              <a:ext cx="1546312" cy="504056"/>
            </a:xfrm>
            <a:prstGeom prst="rect">
              <a:avLst/>
            </a:prstGeom>
            <a:solidFill>
              <a:srgbClr val="CC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2" name="角丸四角形 171"/>
            <p:cNvSpPr/>
            <p:nvPr/>
          </p:nvSpPr>
          <p:spPr>
            <a:xfrm>
              <a:off x="5575613" y="1962338"/>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173" name="角丸四角形 172"/>
            <p:cNvSpPr/>
            <p:nvPr/>
          </p:nvSpPr>
          <p:spPr>
            <a:xfrm>
              <a:off x="5192659" y="1960961"/>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174" name="角丸四角形 173"/>
            <p:cNvSpPr/>
            <p:nvPr/>
          </p:nvSpPr>
          <p:spPr>
            <a:xfrm>
              <a:off x="4814161" y="1965812"/>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177" name="角丸四角形 176"/>
            <p:cNvSpPr/>
            <p:nvPr/>
          </p:nvSpPr>
          <p:spPr>
            <a:xfrm>
              <a:off x="4431461" y="1971267"/>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grpSp>
      <p:sp>
        <p:nvSpPr>
          <p:cNvPr id="190" name="フリーフォーム 189"/>
          <p:cNvSpPr/>
          <p:nvPr/>
        </p:nvSpPr>
        <p:spPr>
          <a:xfrm>
            <a:off x="7918192" y="3492047"/>
            <a:ext cx="153541" cy="98921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197" name="フリーフォーム 196"/>
          <p:cNvSpPr/>
          <p:nvPr/>
        </p:nvSpPr>
        <p:spPr>
          <a:xfrm>
            <a:off x="7353543" y="3495650"/>
            <a:ext cx="153541" cy="98921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198" name="フリーフォーム 197"/>
          <p:cNvSpPr/>
          <p:nvPr/>
        </p:nvSpPr>
        <p:spPr>
          <a:xfrm>
            <a:off x="8344137" y="3510958"/>
            <a:ext cx="302518" cy="959993"/>
          </a:xfrm>
          <a:custGeom>
            <a:avLst/>
            <a:gdLst>
              <a:gd name="connsiteX0" fmla="*/ 0 w 201655"/>
              <a:gd name="connsiteY0" fmla="*/ 639732 h 639732"/>
              <a:gd name="connsiteX1" fmla="*/ 0 w 201655"/>
              <a:gd name="connsiteY1" fmla="*/ 410263 h 639732"/>
              <a:gd name="connsiteX2" fmla="*/ 201655 w 201655"/>
              <a:gd name="connsiteY2" fmla="*/ 410263 h 639732"/>
              <a:gd name="connsiteX3" fmla="*/ 201655 w 201655"/>
              <a:gd name="connsiteY3" fmla="*/ 0 h 639732"/>
            </a:gdLst>
            <a:ahLst/>
            <a:cxnLst>
              <a:cxn ang="0">
                <a:pos x="connsiteX0" y="connsiteY0"/>
              </a:cxn>
              <a:cxn ang="0">
                <a:pos x="connsiteX1" y="connsiteY1"/>
              </a:cxn>
              <a:cxn ang="0">
                <a:pos x="connsiteX2" y="connsiteY2"/>
              </a:cxn>
              <a:cxn ang="0">
                <a:pos x="connsiteX3" y="connsiteY3"/>
              </a:cxn>
            </a:cxnLst>
            <a:rect l="l" t="t" r="r" b="b"/>
            <a:pathLst>
              <a:path w="201655" h="639732">
                <a:moveTo>
                  <a:pt x="0" y="639732"/>
                </a:moveTo>
                <a:lnTo>
                  <a:pt x="0" y="410263"/>
                </a:lnTo>
                <a:lnTo>
                  <a:pt x="201655" y="410263"/>
                </a:lnTo>
                <a:lnTo>
                  <a:pt x="201655"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08" name="フリーフォーム 207"/>
          <p:cNvSpPr/>
          <p:nvPr/>
        </p:nvSpPr>
        <p:spPr>
          <a:xfrm flipH="1">
            <a:off x="6929803" y="3495650"/>
            <a:ext cx="343891" cy="959993"/>
          </a:xfrm>
          <a:custGeom>
            <a:avLst/>
            <a:gdLst>
              <a:gd name="connsiteX0" fmla="*/ 0 w 201655"/>
              <a:gd name="connsiteY0" fmla="*/ 639732 h 639732"/>
              <a:gd name="connsiteX1" fmla="*/ 0 w 201655"/>
              <a:gd name="connsiteY1" fmla="*/ 410263 h 639732"/>
              <a:gd name="connsiteX2" fmla="*/ 201655 w 201655"/>
              <a:gd name="connsiteY2" fmla="*/ 410263 h 639732"/>
              <a:gd name="connsiteX3" fmla="*/ 201655 w 201655"/>
              <a:gd name="connsiteY3" fmla="*/ 0 h 639732"/>
            </a:gdLst>
            <a:ahLst/>
            <a:cxnLst>
              <a:cxn ang="0">
                <a:pos x="connsiteX0" y="connsiteY0"/>
              </a:cxn>
              <a:cxn ang="0">
                <a:pos x="connsiteX1" y="connsiteY1"/>
              </a:cxn>
              <a:cxn ang="0">
                <a:pos x="connsiteX2" y="connsiteY2"/>
              </a:cxn>
              <a:cxn ang="0">
                <a:pos x="connsiteX3" y="connsiteY3"/>
              </a:cxn>
            </a:cxnLst>
            <a:rect l="l" t="t" r="r" b="b"/>
            <a:pathLst>
              <a:path w="201655" h="639732">
                <a:moveTo>
                  <a:pt x="0" y="639732"/>
                </a:moveTo>
                <a:lnTo>
                  <a:pt x="0" y="410263"/>
                </a:lnTo>
                <a:lnTo>
                  <a:pt x="201655" y="410263"/>
                </a:lnTo>
                <a:lnTo>
                  <a:pt x="201655"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grpSp>
        <p:nvGrpSpPr>
          <p:cNvPr id="209" name="グループ化 208"/>
          <p:cNvGrpSpPr/>
          <p:nvPr/>
        </p:nvGrpSpPr>
        <p:grpSpPr>
          <a:xfrm>
            <a:off x="9127308" y="2942653"/>
            <a:ext cx="2319737" cy="890273"/>
            <a:chOff x="4427984" y="1960961"/>
            <a:chExt cx="1546312" cy="593271"/>
          </a:xfrm>
        </p:grpSpPr>
        <p:sp>
          <p:nvSpPr>
            <p:cNvPr id="210" name="正方形/長方形 209"/>
            <p:cNvSpPr/>
            <p:nvPr/>
          </p:nvSpPr>
          <p:spPr>
            <a:xfrm>
              <a:off x="4427984" y="2050176"/>
              <a:ext cx="1546312" cy="504056"/>
            </a:xfrm>
            <a:prstGeom prst="rect">
              <a:avLst/>
            </a:prstGeom>
            <a:solidFill>
              <a:srgbClr val="CC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1" name="角丸四角形 210"/>
            <p:cNvSpPr/>
            <p:nvPr/>
          </p:nvSpPr>
          <p:spPr>
            <a:xfrm>
              <a:off x="5575613" y="1962338"/>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212" name="角丸四角形 211"/>
            <p:cNvSpPr/>
            <p:nvPr/>
          </p:nvSpPr>
          <p:spPr>
            <a:xfrm>
              <a:off x="5192659" y="1960961"/>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215" name="角丸四角形 214"/>
            <p:cNvSpPr/>
            <p:nvPr/>
          </p:nvSpPr>
          <p:spPr>
            <a:xfrm>
              <a:off x="4814161" y="1965812"/>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227" name="角丸四角形 226"/>
            <p:cNvSpPr/>
            <p:nvPr/>
          </p:nvSpPr>
          <p:spPr>
            <a:xfrm>
              <a:off x="4431461" y="1971267"/>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grpSp>
      <p:sp>
        <p:nvSpPr>
          <p:cNvPr id="19" name="フリーフォーム 18"/>
          <p:cNvSpPr/>
          <p:nvPr/>
        </p:nvSpPr>
        <p:spPr>
          <a:xfrm>
            <a:off x="8586854" y="3510960"/>
            <a:ext cx="828400" cy="810468"/>
          </a:xfrm>
          <a:custGeom>
            <a:avLst/>
            <a:gdLst>
              <a:gd name="connsiteX0" fmla="*/ 0 w 552203"/>
              <a:gd name="connsiteY0" fmla="*/ 510639 h 510639"/>
              <a:gd name="connsiteX1" fmla="*/ 552203 w 552203"/>
              <a:gd name="connsiteY1" fmla="*/ 510639 h 510639"/>
              <a:gd name="connsiteX2" fmla="*/ 552203 w 552203"/>
              <a:gd name="connsiteY2" fmla="*/ 0 h 510639"/>
            </a:gdLst>
            <a:ahLst/>
            <a:cxnLst>
              <a:cxn ang="0">
                <a:pos x="connsiteX0" y="connsiteY0"/>
              </a:cxn>
              <a:cxn ang="0">
                <a:pos x="connsiteX1" y="connsiteY1"/>
              </a:cxn>
              <a:cxn ang="0">
                <a:pos x="connsiteX2" y="connsiteY2"/>
              </a:cxn>
            </a:cxnLst>
            <a:rect l="l" t="t" r="r" b="b"/>
            <a:pathLst>
              <a:path w="552203" h="510639">
                <a:moveTo>
                  <a:pt x="0" y="510639"/>
                </a:moveTo>
                <a:lnTo>
                  <a:pt x="552203" y="510639"/>
                </a:lnTo>
                <a:lnTo>
                  <a:pt x="552203"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232" name="フリーフォーム 231"/>
          <p:cNvSpPr/>
          <p:nvPr/>
        </p:nvSpPr>
        <p:spPr>
          <a:xfrm>
            <a:off x="8586851" y="3527947"/>
            <a:ext cx="1406848" cy="888055"/>
          </a:xfrm>
          <a:custGeom>
            <a:avLst/>
            <a:gdLst>
              <a:gd name="connsiteX0" fmla="*/ 0 w 552203"/>
              <a:gd name="connsiteY0" fmla="*/ 510639 h 510639"/>
              <a:gd name="connsiteX1" fmla="*/ 552203 w 552203"/>
              <a:gd name="connsiteY1" fmla="*/ 510639 h 510639"/>
              <a:gd name="connsiteX2" fmla="*/ 552203 w 552203"/>
              <a:gd name="connsiteY2" fmla="*/ 0 h 510639"/>
            </a:gdLst>
            <a:ahLst/>
            <a:cxnLst>
              <a:cxn ang="0">
                <a:pos x="connsiteX0" y="connsiteY0"/>
              </a:cxn>
              <a:cxn ang="0">
                <a:pos x="connsiteX1" y="connsiteY1"/>
              </a:cxn>
              <a:cxn ang="0">
                <a:pos x="connsiteX2" y="connsiteY2"/>
              </a:cxn>
            </a:cxnLst>
            <a:rect l="l" t="t" r="r" b="b"/>
            <a:pathLst>
              <a:path w="552203" h="510639">
                <a:moveTo>
                  <a:pt x="0" y="510639"/>
                </a:moveTo>
                <a:lnTo>
                  <a:pt x="552203" y="510639"/>
                </a:lnTo>
                <a:lnTo>
                  <a:pt x="552203"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234" name="フリーフォーム 233"/>
          <p:cNvSpPr/>
          <p:nvPr/>
        </p:nvSpPr>
        <p:spPr>
          <a:xfrm>
            <a:off x="8611463" y="3510958"/>
            <a:ext cx="1950049" cy="1003658"/>
          </a:xfrm>
          <a:custGeom>
            <a:avLst/>
            <a:gdLst>
              <a:gd name="connsiteX0" fmla="*/ 0 w 552203"/>
              <a:gd name="connsiteY0" fmla="*/ 510639 h 510639"/>
              <a:gd name="connsiteX1" fmla="*/ 552203 w 552203"/>
              <a:gd name="connsiteY1" fmla="*/ 510639 h 510639"/>
              <a:gd name="connsiteX2" fmla="*/ 552203 w 552203"/>
              <a:gd name="connsiteY2" fmla="*/ 0 h 510639"/>
            </a:gdLst>
            <a:ahLst/>
            <a:cxnLst>
              <a:cxn ang="0">
                <a:pos x="connsiteX0" y="connsiteY0"/>
              </a:cxn>
              <a:cxn ang="0">
                <a:pos x="connsiteX1" y="connsiteY1"/>
              </a:cxn>
              <a:cxn ang="0">
                <a:pos x="connsiteX2" y="connsiteY2"/>
              </a:cxn>
            </a:cxnLst>
            <a:rect l="l" t="t" r="r" b="b"/>
            <a:pathLst>
              <a:path w="552203" h="510639">
                <a:moveTo>
                  <a:pt x="0" y="510639"/>
                </a:moveTo>
                <a:lnTo>
                  <a:pt x="552203" y="510639"/>
                </a:lnTo>
                <a:lnTo>
                  <a:pt x="552203"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236" name="フリーフォーム 235"/>
          <p:cNvSpPr/>
          <p:nvPr/>
        </p:nvSpPr>
        <p:spPr>
          <a:xfrm>
            <a:off x="8584547" y="3510958"/>
            <a:ext cx="2551462" cy="1088335"/>
          </a:xfrm>
          <a:custGeom>
            <a:avLst/>
            <a:gdLst>
              <a:gd name="connsiteX0" fmla="*/ 0 w 552203"/>
              <a:gd name="connsiteY0" fmla="*/ 510639 h 510639"/>
              <a:gd name="connsiteX1" fmla="*/ 552203 w 552203"/>
              <a:gd name="connsiteY1" fmla="*/ 510639 h 510639"/>
              <a:gd name="connsiteX2" fmla="*/ 552203 w 552203"/>
              <a:gd name="connsiteY2" fmla="*/ 0 h 510639"/>
            </a:gdLst>
            <a:ahLst/>
            <a:cxnLst>
              <a:cxn ang="0">
                <a:pos x="connsiteX0" y="connsiteY0"/>
              </a:cxn>
              <a:cxn ang="0">
                <a:pos x="connsiteX1" y="connsiteY1"/>
              </a:cxn>
              <a:cxn ang="0">
                <a:pos x="connsiteX2" y="connsiteY2"/>
              </a:cxn>
            </a:cxnLst>
            <a:rect l="l" t="t" r="r" b="b"/>
            <a:pathLst>
              <a:path w="552203" h="510639">
                <a:moveTo>
                  <a:pt x="0" y="510639"/>
                </a:moveTo>
                <a:lnTo>
                  <a:pt x="552203" y="510639"/>
                </a:lnTo>
                <a:lnTo>
                  <a:pt x="552203"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155" name="角丸四角形 154"/>
          <p:cNvSpPr/>
          <p:nvPr/>
        </p:nvSpPr>
        <p:spPr>
          <a:xfrm>
            <a:off x="7030755" y="4200751"/>
            <a:ext cx="1574404" cy="502929"/>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lnSpc>
                <a:spcPts val="1800"/>
              </a:lnSpc>
            </a:pPr>
            <a:r>
              <a:rPr lang="en-US" altLang="ja-JP" dirty="0">
                <a:solidFill>
                  <a:srgbClr val="FFFFFF"/>
                </a:solidFill>
              </a:rPr>
              <a:t>Max 25A, 8ch</a:t>
            </a:r>
          </a:p>
          <a:p>
            <a:pPr algn="ctr">
              <a:lnSpc>
                <a:spcPts val="1800"/>
              </a:lnSpc>
            </a:pPr>
            <a:r>
              <a:rPr lang="en-US" altLang="ja-JP" dirty="0">
                <a:solidFill>
                  <a:srgbClr val="FFFFFF"/>
                </a:solidFill>
              </a:rPr>
              <a:t>Max 2,000W</a:t>
            </a:r>
            <a:endParaRPr lang="ja-JP" altLang="en-US" dirty="0">
              <a:solidFill>
                <a:srgbClr val="FFFFFF"/>
              </a:solidFill>
            </a:endParaRPr>
          </a:p>
        </p:txBody>
      </p:sp>
      <p:sp>
        <p:nvSpPr>
          <p:cNvPr id="23" name="正方形/長方形 22"/>
          <p:cNvSpPr/>
          <p:nvPr/>
        </p:nvSpPr>
        <p:spPr>
          <a:xfrm>
            <a:off x="5886227" y="2332478"/>
            <a:ext cx="5468898" cy="415527"/>
          </a:xfrm>
          <a:prstGeom prst="rect">
            <a:avLst/>
          </a:prstGeom>
        </p:spPr>
        <p:txBody>
          <a:bodyPr wrap="square" lIns="137187" tIns="68594" rIns="137187" bIns="68594">
            <a:spAutoFit/>
          </a:bodyPr>
          <a:lstStyle/>
          <a:p>
            <a:pPr fontAlgn="t"/>
            <a:r>
              <a:rPr lang="en-US" altLang="ja-JP" b="1" dirty="0">
                <a:solidFill>
                  <a:schemeClr val="bg1"/>
                </a:solidFill>
                <a:latin typeface="+mn-lt"/>
              </a:rPr>
              <a:t>The limit to AMP connection of a DS</a:t>
            </a:r>
            <a:endParaRPr lang="ja-JP" altLang="en-US" b="1" dirty="0">
              <a:solidFill>
                <a:schemeClr val="bg1"/>
              </a:solidFill>
              <a:latin typeface="+mn-lt"/>
            </a:endParaRPr>
          </a:p>
        </p:txBody>
      </p:sp>
      <p:sp>
        <p:nvSpPr>
          <p:cNvPr id="237" name="正方形/長方形 236"/>
          <p:cNvSpPr/>
          <p:nvPr/>
        </p:nvSpPr>
        <p:spPr>
          <a:xfrm>
            <a:off x="6534721" y="4831721"/>
            <a:ext cx="5468898" cy="969524"/>
          </a:xfrm>
          <a:prstGeom prst="rect">
            <a:avLst/>
          </a:prstGeom>
        </p:spPr>
        <p:txBody>
          <a:bodyPr wrap="square" lIns="137187" tIns="68594" rIns="137187" bIns="68594">
            <a:spAutoFit/>
          </a:bodyPr>
          <a:lstStyle/>
          <a:p>
            <a:pPr fontAlgn="t"/>
            <a:r>
              <a:rPr lang="en-US" altLang="ja-JP" dirty="0">
                <a:solidFill>
                  <a:schemeClr val="bg1"/>
                </a:solidFill>
                <a:latin typeface="+mn-lt"/>
              </a:rPr>
              <a:t>Satisfy both 2 following conditions.</a:t>
            </a:r>
          </a:p>
          <a:p>
            <a:pPr marL="514453" indent="-514453" fontAlgn="t">
              <a:buAutoNum type="arabicParenR"/>
            </a:pPr>
            <a:r>
              <a:rPr lang="en-US" altLang="ja-JP" dirty="0">
                <a:solidFill>
                  <a:schemeClr val="bg1"/>
                </a:solidFill>
                <a:latin typeface="+mn-lt"/>
              </a:rPr>
              <a:t>8ch of AMPs or less</a:t>
            </a:r>
          </a:p>
          <a:p>
            <a:pPr marL="514453" indent="-514453" fontAlgn="t">
              <a:buAutoNum type="arabicParenR"/>
            </a:pPr>
            <a:r>
              <a:rPr lang="en-US" altLang="ja-JP" dirty="0">
                <a:solidFill>
                  <a:schemeClr val="bg1"/>
                </a:solidFill>
                <a:latin typeface="+mn-lt"/>
              </a:rPr>
              <a:t>Total 2,000W or less</a:t>
            </a:r>
            <a:endParaRPr lang="ja-JP" altLang="en-US" dirty="0">
              <a:solidFill>
                <a:schemeClr val="bg1"/>
              </a:solidFill>
              <a:latin typeface="+mn-lt"/>
            </a:endParaRPr>
          </a:p>
        </p:txBody>
      </p:sp>
      <p:sp>
        <p:nvSpPr>
          <p:cNvPr id="24" name="正方形/長方形 23"/>
          <p:cNvSpPr/>
          <p:nvPr/>
        </p:nvSpPr>
        <p:spPr>
          <a:xfrm>
            <a:off x="10309826" y="5607493"/>
            <a:ext cx="3530039" cy="785153"/>
          </a:xfrm>
          <a:prstGeom prst="rect">
            <a:avLst/>
          </a:prstGeom>
        </p:spPr>
        <p:txBody>
          <a:bodyPr wrap="square" lIns="137187" tIns="68594" rIns="137187" bIns="68594">
            <a:spAutoFit/>
          </a:bodyPr>
          <a:lstStyle/>
          <a:p>
            <a:pPr algn="r"/>
            <a:r>
              <a:rPr lang="en-US" altLang="ja-JP" sz="2100" dirty="0">
                <a:solidFill>
                  <a:schemeClr val="bg1"/>
                </a:solidFill>
                <a:latin typeface="+mj-lt"/>
              </a:rPr>
              <a:t>For an efficient design, please use a supplementary</a:t>
            </a:r>
            <a:r>
              <a:rPr lang="ja-JP" altLang="en-US" sz="2100" dirty="0">
                <a:solidFill>
                  <a:schemeClr val="bg1"/>
                </a:solidFill>
                <a:latin typeface="+mj-lt"/>
              </a:rPr>
              <a:t> </a:t>
            </a:r>
            <a:r>
              <a:rPr lang="en-US" altLang="ja-JP" sz="2100" dirty="0">
                <a:solidFill>
                  <a:schemeClr val="bg1"/>
                </a:solidFill>
                <a:latin typeface="+mj-lt"/>
              </a:rPr>
              <a:t>tool.</a:t>
            </a:r>
            <a:endParaRPr lang="ja-JP" altLang="en-US" sz="2100" dirty="0">
              <a:solidFill>
                <a:schemeClr val="bg1"/>
              </a:solidFill>
              <a:latin typeface="+mj-lt"/>
            </a:endParaRPr>
          </a:p>
        </p:txBody>
      </p:sp>
      <p:pic>
        <p:nvPicPr>
          <p:cNvPr id="10242"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1784395" y="5195046"/>
            <a:ext cx="1830950" cy="492163"/>
          </a:xfrm>
          <a:prstGeom prst="rect">
            <a:avLst/>
          </a:prstGeom>
          <a:noFill/>
          <a:ln>
            <a:noFill/>
          </a:ln>
          <a:effectLst>
            <a:outerShdw blurRad="50800" dist="38100" dir="8100000" algn="tr"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40" name="円/楕円 239"/>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1" name="円/楕円 240"/>
          <p:cNvSpPr/>
          <p:nvPr/>
        </p:nvSpPr>
        <p:spPr>
          <a:xfrm>
            <a:off x="145116" y="5774576"/>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82" name="グループ化 281">
            <a:extLst>
              <a:ext uri="{FF2B5EF4-FFF2-40B4-BE49-F238E27FC236}">
                <a16:creationId xmlns:a16="http://schemas.microsoft.com/office/drawing/2014/main" id="{4BAE49F1-443E-457D-8B19-C815EAFB5AE9}"/>
              </a:ext>
            </a:extLst>
          </p:cNvPr>
          <p:cNvGrpSpPr/>
          <p:nvPr/>
        </p:nvGrpSpPr>
        <p:grpSpPr>
          <a:xfrm>
            <a:off x="1349545" y="3524570"/>
            <a:ext cx="3844887" cy="3836942"/>
            <a:chOff x="1349545" y="3524570"/>
            <a:chExt cx="3844887" cy="3836942"/>
          </a:xfrm>
        </p:grpSpPr>
        <p:grpSp>
          <p:nvGrpSpPr>
            <p:cNvPr id="283" name="グループ化 282">
              <a:extLst>
                <a:ext uri="{FF2B5EF4-FFF2-40B4-BE49-F238E27FC236}">
                  <a16:creationId xmlns:a16="http://schemas.microsoft.com/office/drawing/2014/main" id="{C14CA636-62FE-45C9-AB8B-7C0DC5037F32}"/>
                </a:ext>
              </a:extLst>
            </p:cNvPr>
            <p:cNvGrpSpPr/>
            <p:nvPr/>
          </p:nvGrpSpPr>
          <p:grpSpPr>
            <a:xfrm>
              <a:off x="1349545" y="3524570"/>
              <a:ext cx="3844887" cy="3836942"/>
              <a:chOff x="1349545" y="3524570"/>
              <a:chExt cx="3844887" cy="3836942"/>
            </a:xfrm>
          </p:grpSpPr>
          <p:grpSp>
            <p:nvGrpSpPr>
              <p:cNvPr id="288" name="グループ化 287">
                <a:extLst>
                  <a:ext uri="{FF2B5EF4-FFF2-40B4-BE49-F238E27FC236}">
                    <a16:creationId xmlns:a16="http://schemas.microsoft.com/office/drawing/2014/main" id="{19A6C22D-C4B3-4CC9-8092-C5D381B40891}"/>
                  </a:ext>
                </a:extLst>
              </p:cNvPr>
              <p:cNvGrpSpPr/>
              <p:nvPr/>
            </p:nvGrpSpPr>
            <p:grpSpPr>
              <a:xfrm>
                <a:off x="1349545" y="3605533"/>
                <a:ext cx="3844887" cy="3755979"/>
                <a:chOff x="899592" y="2402700"/>
                <a:chExt cx="2562961" cy="2502956"/>
              </a:xfrm>
            </p:grpSpPr>
            <p:grpSp>
              <p:nvGrpSpPr>
                <p:cNvPr id="291" name="グループ化 290">
                  <a:extLst>
                    <a:ext uri="{FF2B5EF4-FFF2-40B4-BE49-F238E27FC236}">
                      <a16:creationId xmlns:a16="http://schemas.microsoft.com/office/drawing/2014/main" id="{FE66B7C2-5D0D-4702-93C3-F1AD0C378193}"/>
                    </a:ext>
                  </a:extLst>
                </p:cNvPr>
                <p:cNvGrpSpPr/>
                <p:nvPr/>
              </p:nvGrpSpPr>
              <p:grpSpPr>
                <a:xfrm>
                  <a:off x="1485988" y="2571750"/>
                  <a:ext cx="1454939" cy="462189"/>
                  <a:chOff x="1706870" y="3012208"/>
                  <a:chExt cx="1454939" cy="462189"/>
                </a:xfrm>
              </p:grpSpPr>
              <p:pic>
                <p:nvPicPr>
                  <p:cNvPr id="368" name="Picture 8" descr="H:\TCL\Products\Products data\VX\VX-3000\Photo\VX-3000 ph2\VX-3000 Bilder\VX-3004F_back.jpg">
                    <a:extLst>
                      <a:ext uri="{FF2B5EF4-FFF2-40B4-BE49-F238E27FC236}">
                        <a16:creationId xmlns:a16="http://schemas.microsoft.com/office/drawing/2014/main" id="{3E7E4775-4A26-4075-BFAA-63CDE97FCF2E}"/>
                      </a:ext>
                    </a:extLst>
                  </p:cNvPr>
                  <p:cNvPicPr>
                    <a:picLocks noChangeAspect="1" noChangeArrowheads="1"/>
                  </p:cNvPicPr>
                  <p:nvPr/>
                </p:nvPicPr>
                <p:blipFill>
                  <a:blip r:embed="rId8" cstate="print">
                    <a:extLst>
                      <a:ext uri="{28A0092B-C50C-407E-A947-70E740481C1C}">
                        <a14:useLocalDpi xmlns:a14="http://schemas.microsoft.com/office/drawing/2010/main"/>
                      </a:ext>
                    </a:extLst>
                  </a:blip>
                  <a:srcRect/>
                  <a:stretch>
                    <a:fillRect/>
                  </a:stretch>
                </p:blipFill>
                <p:spPr bwMode="auto">
                  <a:xfrm>
                    <a:off x="1706870" y="3012208"/>
                    <a:ext cx="1454939" cy="462189"/>
                  </a:xfrm>
                  <a:prstGeom prst="rect">
                    <a:avLst/>
                  </a:prstGeom>
                  <a:noFill/>
                  <a:extLst>
                    <a:ext uri="{909E8E84-426E-40DD-AFC4-6F175D3DCCD1}">
                      <a14:hiddenFill xmlns:a14="http://schemas.microsoft.com/office/drawing/2010/main">
                        <a:solidFill>
                          <a:srgbClr val="FFFFFF"/>
                        </a:solidFill>
                      </a14:hiddenFill>
                    </a:ext>
                  </a:extLst>
                </p:spPr>
              </p:pic>
              <p:pic>
                <p:nvPicPr>
                  <p:cNvPr id="369" name="Picture 4">
                    <a:extLst>
                      <a:ext uri="{FF2B5EF4-FFF2-40B4-BE49-F238E27FC236}">
                        <a16:creationId xmlns:a16="http://schemas.microsoft.com/office/drawing/2014/main" id="{E5B6C6B5-56F5-4EEE-943B-FEE8D4B0CBE1}"/>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448930" y="3028092"/>
                    <a:ext cx="295812" cy="288989"/>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70" name="Picture 4">
                    <a:extLst>
                      <a:ext uri="{FF2B5EF4-FFF2-40B4-BE49-F238E27FC236}">
                        <a16:creationId xmlns:a16="http://schemas.microsoft.com/office/drawing/2014/main" id="{3881806A-ED70-412B-9CA6-1621C7C5EB55}"/>
                      </a:ext>
                    </a:extLst>
                  </p:cNvPr>
                  <p:cNvPicPr>
                    <a:picLocks noChangeAspect="1" noChangeArrowheads="1"/>
                  </p:cNvPicPr>
                  <p:nvPr/>
                </p:nvPicPr>
                <p:blipFill>
                  <a:blip r:embed="rId10" cstate="print">
                    <a:extLst>
                      <a:ext uri="{BEBA8EAE-BF5A-486C-A8C5-ECC9F3942E4B}">
                        <a14:imgProps xmlns:a14="http://schemas.microsoft.com/office/drawing/2010/main">
                          <a14:imgLayer r:embed="rId11">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2737607" y="3030664"/>
                    <a:ext cx="280992" cy="274511"/>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71" name="Picture 4">
                    <a:extLst>
                      <a:ext uri="{FF2B5EF4-FFF2-40B4-BE49-F238E27FC236}">
                        <a16:creationId xmlns:a16="http://schemas.microsoft.com/office/drawing/2014/main" id="{C1EB486C-454A-46F3-B12E-6181DDEEFED5}"/>
                      </a:ext>
                    </a:extLst>
                  </p:cNvPr>
                  <p:cNvPicPr>
                    <a:picLocks noChangeAspect="1" noChangeArrowheads="1"/>
                  </p:cNvPicPr>
                  <p:nvPr/>
                </p:nvPicPr>
                <p:blipFill>
                  <a:blip r:embed="rId12" cstate="print">
                    <a:extLst>
                      <a:ext uri="{BEBA8EAE-BF5A-486C-A8C5-ECC9F3942E4B}">
                        <a14:imgProps xmlns:a14="http://schemas.microsoft.com/office/drawing/2010/main">
                          <a14:imgLayer r:embed="rId13">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1886275" y="3033713"/>
                    <a:ext cx="282466" cy="285750"/>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72" name="Picture 4">
                    <a:extLst>
                      <a:ext uri="{FF2B5EF4-FFF2-40B4-BE49-F238E27FC236}">
                        <a16:creationId xmlns:a16="http://schemas.microsoft.com/office/drawing/2014/main" id="{C4095B31-440B-4BCB-914D-A02F78252E15}"/>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2162176" y="3031830"/>
                    <a:ext cx="289548" cy="282870"/>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292" name="グループ化 291">
                  <a:extLst>
                    <a:ext uri="{FF2B5EF4-FFF2-40B4-BE49-F238E27FC236}">
                      <a16:creationId xmlns:a16="http://schemas.microsoft.com/office/drawing/2014/main" id="{661F2BEA-ABB4-4F4F-BFE8-2DEE41C42A33}"/>
                    </a:ext>
                  </a:extLst>
                </p:cNvPr>
                <p:cNvGrpSpPr/>
                <p:nvPr/>
              </p:nvGrpSpPr>
              <p:grpSpPr>
                <a:xfrm>
                  <a:off x="1490846" y="3012208"/>
                  <a:ext cx="1454939" cy="462189"/>
                  <a:chOff x="1706870" y="3012208"/>
                  <a:chExt cx="1454939" cy="462189"/>
                </a:xfrm>
              </p:grpSpPr>
              <p:pic>
                <p:nvPicPr>
                  <p:cNvPr id="363" name="Picture 8" descr="H:\TCL\Products\Products data\VX\VX-3000\Photo\VX-3000 ph2\VX-3000 Bilder\VX-3004F_back.jpg">
                    <a:extLst>
                      <a:ext uri="{FF2B5EF4-FFF2-40B4-BE49-F238E27FC236}">
                        <a16:creationId xmlns:a16="http://schemas.microsoft.com/office/drawing/2014/main" id="{8C3BE886-5C0B-40F6-90C8-DF4964217824}"/>
                      </a:ext>
                    </a:extLst>
                  </p:cNvPr>
                  <p:cNvPicPr>
                    <a:picLocks noChangeAspect="1" noChangeArrowheads="1"/>
                  </p:cNvPicPr>
                  <p:nvPr/>
                </p:nvPicPr>
                <p:blipFill>
                  <a:blip r:embed="rId8" cstate="print">
                    <a:extLst>
                      <a:ext uri="{28A0092B-C50C-407E-A947-70E740481C1C}">
                        <a14:useLocalDpi xmlns:a14="http://schemas.microsoft.com/office/drawing/2010/main"/>
                      </a:ext>
                    </a:extLst>
                  </a:blip>
                  <a:srcRect/>
                  <a:stretch>
                    <a:fillRect/>
                  </a:stretch>
                </p:blipFill>
                <p:spPr bwMode="auto">
                  <a:xfrm>
                    <a:off x="1706870" y="3012208"/>
                    <a:ext cx="1454939" cy="462189"/>
                  </a:xfrm>
                  <a:prstGeom prst="rect">
                    <a:avLst/>
                  </a:prstGeom>
                  <a:noFill/>
                  <a:extLst>
                    <a:ext uri="{909E8E84-426E-40DD-AFC4-6F175D3DCCD1}">
                      <a14:hiddenFill xmlns:a14="http://schemas.microsoft.com/office/drawing/2010/main">
                        <a:solidFill>
                          <a:srgbClr val="FFFFFF"/>
                        </a:solidFill>
                      </a14:hiddenFill>
                    </a:ext>
                  </a:extLst>
                </p:spPr>
              </p:pic>
              <p:pic>
                <p:nvPicPr>
                  <p:cNvPr id="364" name="Picture 4">
                    <a:extLst>
                      <a:ext uri="{FF2B5EF4-FFF2-40B4-BE49-F238E27FC236}">
                        <a16:creationId xmlns:a16="http://schemas.microsoft.com/office/drawing/2014/main" id="{E27E9D0D-0113-4907-B497-08FC7D4FDB7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448930" y="3028092"/>
                    <a:ext cx="295812" cy="288989"/>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65" name="Picture 4">
                    <a:extLst>
                      <a:ext uri="{FF2B5EF4-FFF2-40B4-BE49-F238E27FC236}">
                        <a16:creationId xmlns:a16="http://schemas.microsoft.com/office/drawing/2014/main" id="{26F1B1FB-7188-40AC-AA4E-20425FAC88CB}"/>
                      </a:ext>
                    </a:extLst>
                  </p:cNvPr>
                  <p:cNvPicPr>
                    <a:picLocks noChangeAspect="1" noChangeArrowheads="1"/>
                  </p:cNvPicPr>
                  <p:nvPr/>
                </p:nvPicPr>
                <p:blipFill>
                  <a:blip r:embed="rId10" cstate="print">
                    <a:extLst>
                      <a:ext uri="{BEBA8EAE-BF5A-486C-A8C5-ECC9F3942E4B}">
                        <a14:imgProps xmlns:a14="http://schemas.microsoft.com/office/drawing/2010/main">
                          <a14:imgLayer r:embed="rId11">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2737607" y="3030664"/>
                    <a:ext cx="280992" cy="274511"/>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66" name="Picture 4">
                    <a:extLst>
                      <a:ext uri="{FF2B5EF4-FFF2-40B4-BE49-F238E27FC236}">
                        <a16:creationId xmlns:a16="http://schemas.microsoft.com/office/drawing/2014/main" id="{6D703CE1-815A-49C9-8F45-721D0EAA76B9}"/>
                      </a:ext>
                    </a:extLst>
                  </p:cNvPr>
                  <p:cNvPicPr>
                    <a:picLocks noChangeAspect="1" noChangeArrowheads="1"/>
                  </p:cNvPicPr>
                  <p:nvPr/>
                </p:nvPicPr>
                <p:blipFill>
                  <a:blip r:embed="rId12" cstate="print">
                    <a:extLst>
                      <a:ext uri="{BEBA8EAE-BF5A-486C-A8C5-ECC9F3942E4B}">
                        <a14:imgProps xmlns:a14="http://schemas.microsoft.com/office/drawing/2010/main">
                          <a14:imgLayer r:embed="rId13">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1886275" y="3033713"/>
                    <a:ext cx="282466" cy="285750"/>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67" name="Picture 4">
                    <a:extLst>
                      <a:ext uri="{FF2B5EF4-FFF2-40B4-BE49-F238E27FC236}">
                        <a16:creationId xmlns:a16="http://schemas.microsoft.com/office/drawing/2014/main" id="{7802B209-E5A0-4C06-B373-2406459F283C}"/>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2162176" y="3031830"/>
                    <a:ext cx="289548" cy="282870"/>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293" name="正方形/長方形 292">
                  <a:extLst>
                    <a:ext uri="{FF2B5EF4-FFF2-40B4-BE49-F238E27FC236}">
                      <a16:creationId xmlns:a16="http://schemas.microsoft.com/office/drawing/2014/main" id="{80E98587-7E45-455E-A495-4EE3CE71577A}"/>
                    </a:ext>
                  </a:extLst>
                </p:cNvPr>
                <p:cNvSpPr/>
                <p:nvPr/>
              </p:nvSpPr>
              <p:spPr>
                <a:xfrm>
                  <a:off x="1691634" y="2402700"/>
                  <a:ext cx="1503925" cy="385074"/>
                </a:xfrm>
                <a:prstGeom prst="rect">
                  <a:avLst/>
                </a:prstGeom>
                <a:gradFill>
                  <a:gsLst>
                    <a:gs pos="39000">
                      <a:schemeClr val="bg1"/>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94" name="Picture 2" descr="H:\TCL\Products\Products data\VX\VX-3000\Photo\VX-3000 ph1\vx3000ds_pr1e.jpg">
                  <a:extLst>
                    <a:ext uri="{FF2B5EF4-FFF2-40B4-BE49-F238E27FC236}">
                      <a16:creationId xmlns:a16="http://schemas.microsoft.com/office/drawing/2014/main" id="{8D27A7D7-7631-4590-880F-12782B78C163}"/>
                    </a:ext>
                  </a:extLst>
                </p:cNvPr>
                <p:cNvPicPr>
                  <a:picLocks noChangeAspect="1" noChangeArrowheads="1"/>
                </p:cNvPicPr>
                <p:nvPr/>
              </p:nvPicPr>
              <p:blipFill rotWithShape="1">
                <a:blip r:embed="rId16" cstate="print">
                  <a:clrChange>
                    <a:clrFrom>
                      <a:srgbClr val="FFFFFF"/>
                    </a:clrFrom>
                    <a:clrTo>
                      <a:srgbClr val="FFFFFF">
                        <a:alpha val="0"/>
                      </a:srgbClr>
                    </a:clrTo>
                  </a:clrChange>
                  <a:extLst>
                    <a:ext uri="{28A0092B-C50C-407E-A947-70E740481C1C}">
                      <a14:useLocalDpi xmlns:a14="http://schemas.microsoft.com/office/drawing/2010/main"/>
                    </a:ext>
                  </a:extLst>
                </a:blip>
                <a:srcRect l="5677" t="10500" r="6655" b="13664"/>
                <a:stretch/>
              </p:blipFill>
              <p:spPr bwMode="auto">
                <a:xfrm>
                  <a:off x="1499520" y="3474397"/>
                  <a:ext cx="1428741" cy="475242"/>
                </a:xfrm>
                <a:prstGeom prst="rect">
                  <a:avLst/>
                </a:prstGeom>
                <a:noFill/>
                <a:extLst>
                  <a:ext uri="{909E8E84-426E-40DD-AFC4-6F175D3DCCD1}">
                    <a14:hiddenFill xmlns:a14="http://schemas.microsoft.com/office/drawing/2010/main">
                      <a:solidFill>
                        <a:srgbClr val="FFFFFF"/>
                      </a:solidFill>
                    </a14:hiddenFill>
                  </a:ext>
                </a:extLst>
              </p:spPr>
            </p:pic>
            <p:pic>
              <p:nvPicPr>
                <p:cNvPr id="295" name="Picture 2" descr="H:\TCL\Products\Products data\VX\VX-3000\Photo\VX-3000 ph1\vx3000ds_pr1e.jpg">
                  <a:extLst>
                    <a:ext uri="{FF2B5EF4-FFF2-40B4-BE49-F238E27FC236}">
                      <a16:creationId xmlns:a16="http://schemas.microsoft.com/office/drawing/2014/main" id="{AB041D2D-DC94-4CF4-B716-BC3066EAB38B}"/>
                    </a:ext>
                  </a:extLst>
                </p:cNvPr>
                <p:cNvPicPr>
                  <a:picLocks noChangeAspect="1" noChangeArrowheads="1"/>
                </p:cNvPicPr>
                <p:nvPr/>
              </p:nvPicPr>
              <p:blipFill rotWithShape="1">
                <a:blip r:embed="rId16" cstate="print">
                  <a:clrChange>
                    <a:clrFrom>
                      <a:srgbClr val="FFFFFF"/>
                    </a:clrFrom>
                    <a:clrTo>
                      <a:srgbClr val="FFFFFF">
                        <a:alpha val="0"/>
                      </a:srgbClr>
                    </a:clrTo>
                  </a:clrChange>
                  <a:extLst>
                    <a:ext uri="{28A0092B-C50C-407E-A947-70E740481C1C}">
                      <a14:useLocalDpi xmlns:a14="http://schemas.microsoft.com/office/drawing/2010/main"/>
                    </a:ext>
                  </a:extLst>
                </a:blip>
                <a:srcRect l="5677" t="10500" r="6655" b="13664"/>
                <a:stretch/>
              </p:blipFill>
              <p:spPr bwMode="auto">
                <a:xfrm>
                  <a:off x="1499519" y="3926392"/>
                  <a:ext cx="1428741" cy="475242"/>
                </a:xfrm>
                <a:prstGeom prst="rect">
                  <a:avLst/>
                </a:prstGeom>
                <a:noFill/>
                <a:extLst>
                  <a:ext uri="{909E8E84-426E-40DD-AFC4-6F175D3DCCD1}">
                    <a14:hiddenFill xmlns:a14="http://schemas.microsoft.com/office/drawing/2010/main">
                      <a:solidFill>
                        <a:srgbClr val="FFFFFF"/>
                      </a:solidFill>
                    </a14:hiddenFill>
                  </a:ext>
                </a:extLst>
              </p:spPr>
            </p:pic>
            <p:sp>
              <p:nvSpPr>
                <p:cNvPr id="296" name="フリーフォーム 209">
                  <a:extLst>
                    <a:ext uri="{FF2B5EF4-FFF2-40B4-BE49-F238E27FC236}">
                      <a16:creationId xmlns:a16="http://schemas.microsoft.com/office/drawing/2014/main" id="{45D8B386-3E9C-4B33-9F4C-BF2F44CCB370}"/>
                    </a:ext>
                  </a:extLst>
                </p:cNvPr>
                <p:cNvSpPr/>
                <p:nvPr/>
              </p:nvSpPr>
              <p:spPr>
                <a:xfrm>
                  <a:off x="2843512" y="3727703"/>
                  <a:ext cx="103231" cy="385994"/>
                </a:xfrm>
                <a:custGeom>
                  <a:avLst/>
                  <a:gdLst>
                    <a:gd name="connsiteX0" fmla="*/ 11927 w 182880"/>
                    <a:gd name="connsiteY0" fmla="*/ 0 h 683812"/>
                    <a:gd name="connsiteX1" fmla="*/ 182880 w 182880"/>
                    <a:gd name="connsiteY1" fmla="*/ 0 h 683812"/>
                    <a:gd name="connsiteX2" fmla="*/ 182880 w 182880"/>
                    <a:gd name="connsiteY2" fmla="*/ 683812 h 683812"/>
                    <a:gd name="connsiteX3" fmla="*/ 0 w 182880"/>
                    <a:gd name="connsiteY3" fmla="*/ 683812 h 683812"/>
                  </a:gdLst>
                  <a:ahLst/>
                  <a:cxnLst>
                    <a:cxn ang="0">
                      <a:pos x="connsiteX0" y="connsiteY0"/>
                    </a:cxn>
                    <a:cxn ang="0">
                      <a:pos x="connsiteX1" y="connsiteY1"/>
                    </a:cxn>
                    <a:cxn ang="0">
                      <a:pos x="connsiteX2" y="connsiteY2"/>
                    </a:cxn>
                    <a:cxn ang="0">
                      <a:pos x="connsiteX3" y="connsiteY3"/>
                    </a:cxn>
                  </a:cxnLst>
                  <a:rect l="l" t="t" r="r" b="b"/>
                  <a:pathLst>
                    <a:path w="182880" h="683812">
                      <a:moveTo>
                        <a:pt x="11927" y="0"/>
                      </a:moveTo>
                      <a:lnTo>
                        <a:pt x="182880" y="0"/>
                      </a:lnTo>
                      <a:lnTo>
                        <a:pt x="182880" y="683812"/>
                      </a:lnTo>
                      <a:lnTo>
                        <a:pt x="0" y="683812"/>
                      </a:lnTo>
                    </a:path>
                  </a:pathLst>
                </a:cu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7" name="フリーフォーム 210">
                  <a:extLst>
                    <a:ext uri="{FF2B5EF4-FFF2-40B4-BE49-F238E27FC236}">
                      <a16:creationId xmlns:a16="http://schemas.microsoft.com/office/drawing/2014/main" id="{33C99160-40D3-4F27-9B99-08562C56BB6C}"/>
                    </a:ext>
                  </a:extLst>
                </p:cNvPr>
                <p:cNvSpPr/>
                <p:nvPr/>
              </p:nvSpPr>
              <p:spPr>
                <a:xfrm>
                  <a:off x="2598900" y="3357416"/>
                  <a:ext cx="345361" cy="302961"/>
                </a:xfrm>
                <a:custGeom>
                  <a:avLst/>
                  <a:gdLst>
                    <a:gd name="connsiteX0" fmla="*/ 0 w 624177"/>
                    <a:gd name="connsiteY0" fmla="*/ 87464 h 624177"/>
                    <a:gd name="connsiteX1" fmla="*/ 0 w 624177"/>
                    <a:gd name="connsiteY1" fmla="*/ 0 h 624177"/>
                    <a:gd name="connsiteX2" fmla="*/ 624177 w 624177"/>
                    <a:gd name="connsiteY2" fmla="*/ 0 h 624177"/>
                    <a:gd name="connsiteX3" fmla="*/ 624177 w 624177"/>
                    <a:gd name="connsiteY3" fmla="*/ 624177 h 624177"/>
                    <a:gd name="connsiteX4" fmla="*/ 457200 w 624177"/>
                    <a:gd name="connsiteY4" fmla="*/ 624177 h 624177"/>
                    <a:gd name="connsiteX0" fmla="*/ 0 w 660529"/>
                    <a:gd name="connsiteY0" fmla="*/ 93620 h 630333"/>
                    <a:gd name="connsiteX1" fmla="*/ 133415 w 660529"/>
                    <a:gd name="connsiteY1" fmla="*/ 330982 h 630333"/>
                    <a:gd name="connsiteX2" fmla="*/ 624177 w 660529"/>
                    <a:gd name="connsiteY2" fmla="*/ 6156 h 630333"/>
                    <a:gd name="connsiteX3" fmla="*/ 624177 w 660529"/>
                    <a:gd name="connsiteY3" fmla="*/ 630333 h 630333"/>
                    <a:gd name="connsiteX4" fmla="*/ 457200 w 660529"/>
                    <a:gd name="connsiteY4" fmla="*/ 630333 h 630333"/>
                    <a:gd name="connsiteX0" fmla="*/ 0 w 651297"/>
                    <a:gd name="connsiteY0" fmla="*/ 0 h 536713"/>
                    <a:gd name="connsiteX1" fmla="*/ 133415 w 651297"/>
                    <a:gd name="connsiteY1" fmla="*/ 237362 h 536713"/>
                    <a:gd name="connsiteX2" fmla="*/ 611267 w 651297"/>
                    <a:gd name="connsiteY2" fmla="*/ 228926 h 536713"/>
                    <a:gd name="connsiteX3" fmla="*/ 624177 w 651297"/>
                    <a:gd name="connsiteY3" fmla="*/ 536713 h 536713"/>
                    <a:gd name="connsiteX4" fmla="*/ 457200 w 651297"/>
                    <a:gd name="connsiteY4" fmla="*/ 536713 h 536713"/>
                    <a:gd name="connsiteX0" fmla="*/ 0 w 651297"/>
                    <a:gd name="connsiteY0" fmla="*/ 0 h 536713"/>
                    <a:gd name="connsiteX1" fmla="*/ 133415 w 651297"/>
                    <a:gd name="connsiteY1" fmla="*/ 237362 h 536713"/>
                    <a:gd name="connsiteX2" fmla="*/ 611267 w 651297"/>
                    <a:gd name="connsiteY2" fmla="*/ 228926 h 536713"/>
                    <a:gd name="connsiteX3" fmla="*/ 624177 w 651297"/>
                    <a:gd name="connsiteY3" fmla="*/ 536713 h 536713"/>
                    <a:gd name="connsiteX4" fmla="*/ 457200 w 651297"/>
                    <a:gd name="connsiteY4" fmla="*/ 536713 h 536713"/>
                    <a:gd name="connsiteX0" fmla="*/ 0 w 624176"/>
                    <a:gd name="connsiteY0" fmla="*/ 0 h 536713"/>
                    <a:gd name="connsiteX1" fmla="*/ 133415 w 624176"/>
                    <a:gd name="connsiteY1" fmla="*/ 237362 h 536713"/>
                    <a:gd name="connsiteX2" fmla="*/ 611267 w 624176"/>
                    <a:gd name="connsiteY2" fmla="*/ 228926 h 536713"/>
                    <a:gd name="connsiteX3" fmla="*/ 624177 w 624176"/>
                    <a:gd name="connsiteY3" fmla="*/ 536713 h 536713"/>
                    <a:gd name="connsiteX4" fmla="*/ 457200 w 624176"/>
                    <a:gd name="connsiteY4" fmla="*/ 536713 h 536713"/>
                    <a:gd name="connsiteX0" fmla="*/ 0 w 624178"/>
                    <a:gd name="connsiteY0" fmla="*/ 0 h 536713"/>
                    <a:gd name="connsiteX1" fmla="*/ 133415 w 624178"/>
                    <a:gd name="connsiteY1" fmla="*/ 237362 h 536713"/>
                    <a:gd name="connsiteX2" fmla="*/ 624178 w 624178"/>
                    <a:gd name="connsiteY2" fmla="*/ 233146 h 536713"/>
                    <a:gd name="connsiteX3" fmla="*/ 624177 w 624178"/>
                    <a:gd name="connsiteY3" fmla="*/ 536713 h 536713"/>
                    <a:gd name="connsiteX4" fmla="*/ 457200 w 624178"/>
                    <a:gd name="connsiteY4" fmla="*/ 536713 h 536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178" h="536713">
                      <a:moveTo>
                        <a:pt x="0" y="0"/>
                      </a:moveTo>
                      <a:lnTo>
                        <a:pt x="133415" y="237362"/>
                      </a:lnTo>
                      <a:lnTo>
                        <a:pt x="624178" y="233146"/>
                      </a:lnTo>
                      <a:cubicBezTo>
                        <a:pt x="624178" y="334335"/>
                        <a:pt x="624177" y="435524"/>
                        <a:pt x="624177" y="536713"/>
                      </a:cubicBezTo>
                      <a:lnTo>
                        <a:pt x="457200" y="536713"/>
                      </a:lnTo>
                    </a:path>
                  </a:pathLst>
                </a:cu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8" name="フリーフォーム 211">
                  <a:extLst>
                    <a:ext uri="{FF2B5EF4-FFF2-40B4-BE49-F238E27FC236}">
                      <a16:creationId xmlns:a16="http://schemas.microsoft.com/office/drawing/2014/main" id="{2990081C-48FD-4447-B656-109194DD2C3E}"/>
                    </a:ext>
                  </a:extLst>
                </p:cNvPr>
                <p:cNvSpPr/>
                <p:nvPr/>
              </p:nvSpPr>
              <p:spPr>
                <a:xfrm>
                  <a:off x="2816582" y="2942249"/>
                  <a:ext cx="0" cy="462295"/>
                </a:xfrm>
                <a:custGeom>
                  <a:avLst/>
                  <a:gdLst>
                    <a:gd name="connsiteX0" fmla="*/ 0 w 0"/>
                    <a:gd name="connsiteY0" fmla="*/ 0 h 818984"/>
                    <a:gd name="connsiteX1" fmla="*/ 0 w 0"/>
                    <a:gd name="connsiteY1" fmla="*/ 818984 h 818984"/>
                  </a:gdLst>
                  <a:ahLst/>
                  <a:cxnLst>
                    <a:cxn ang="0">
                      <a:pos x="connsiteX0" y="connsiteY0"/>
                    </a:cxn>
                    <a:cxn ang="0">
                      <a:pos x="connsiteX1" y="connsiteY1"/>
                    </a:cxn>
                  </a:cxnLst>
                  <a:rect l="l" t="t" r="r" b="b"/>
                  <a:pathLst>
                    <a:path h="818984">
                      <a:moveTo>
                        <a:pt x="0" y="0"/>
                      </a:moveTo>
                      <a:lnTo>
                        <a:pt x="0" y="818984"/>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0" name="フリーフォーム 214">
                  <a:extLst>
                    <a:ext uri="{FF2B5EF4-FFF2-40B4-BE49-F238E27FC236}">
                      <a16:creationId xmlns:a16="http://schemas.microsoft.com/office/drawing/2014/main" id="{54F27A6D-9645-4639-8248-479DC082041F}"/>
                    </a:ext>
                  </a:extLst>
                </p:cNvPr>
                <p:cNvSpPr/>
                <p:nvPr/>
              </p:nvSpPr>
              <p:spPr>
                <a:xfrm>
                  <a:off x="2771699" y="2944493"/>
                  <a:ext cx="0" cy="457807"/>
                </a:xfrm>
                <a:custGeom>
                  <a:avLst/>
                  <a:gdLst>
                    <a:gd name="connsiteX0" fmla="*/ 0 w 0"/>
                    <a:gd name="connsiteY0" fmla="*/ 0 h 811033"/>
                    <a:gd name="connsiteX1" fmla="*/ 0 w 0"/>
                    <a:gd name="connsiteY1" fmla="*/ 811033 h 811033"/>
                  </a:gdLst>
                  <a:ahLst/>
                  <a:cxnLst>
                    <a:cxn ang="0">
                      <a:pos x="connsiteX0" y="connsiteY0"/>
                    </a:cxn>
                    <a:cxn ang="0">
                      <a:pos x="connsiteX1" y="connsiteY1"/>
                    </a:cxn>
                  </a:cxnLst>
                  <a:rect l="l" t="t" r="r" b="b"/>
                  <a:pathLst>
                    <a:path h="811033">
                      <a:moveTo>
                        <a:pt x="0" y="0"/>
                      </a:moveTo>
                      <a:lnTo>
                        <a:pt x="0" y="811033"/>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1" name="正方形/長方形 350">
                  <a:extLst>
                    <a:ext uri="{FF2B5EF4-FFF2-40B4-BE49-F238E27FC236}">
                      <a16:creationId xmlns:a16="http://schemas.microsoft.com/office/drawing/2014/main" id="{98495622-3EC6-483C-BA2E-0B1A355E7B70}"/>
                    </a:ext>
                  </a:extLst>
                </p:cNvPr>
                <p:cNvSpPr/>
                <p:nvPr/>
              </p:nvSpPr>
              <p:spPr>
                <a:xfrm>
                  <a:off x="2941958" y="3325831"/>
                  <a:ext cx="520595" cy="235865"/>
                </a:xfrm>
                <a:prstGeom prst="rect">
                  <a:avLst/>
                </a:prstGeom>
              </p:spPr>
              <p:txBody>
                <a:bodyPr wrap="none">
                  <a:spAutoFit/>
                </a:bodyPr>
                <a:lstStyle/>
                <a:p>
                  <a:r>
                    <a:rPr lang="en-US" altLang="ja-JP" sz="1700" dirty="0">
                      <a:solidFill>
                        <a:srgbClr val="F79646">
                          <a:lumMod val="75000"/>
                        </a:srgbClr>
                      </a:solidFill>
                      <a:latin typeface="Calibri"/>
                      <a:ea typeface="メイリオ" panose="020B0604030504040204" pitchFamily="50" charset="-128"/>
                      <a:cs typeface="メイリオ" panose="020B0604030504040204" pitchFamily="50" charset="-128"/>
                    </a:rPr>
                    <a:t>DS link</a:t>
                  </a:r>
                  <a:endParaRPr lang="ja-JP" altLang="en-US" sz="2400" dirty="0">
                    <a:solidFill>
                      <a:srgbClr val="F79646">
                        <a:lumMod val="75000"/>
                      </a:srgbClr>
                    </a:solidFill>
                  </a:endParaRPr>
                </a:p>
              </p:txBody>
            </p:sp>
            <p:sp>
              <p:nvSpPr>
                <p:cNvPr id="352" name="正方形/長方形 351">
                  <a:extLst>
                    <a:ext uri="{FF2B5EF4-FFF2-40B4-BE49-F238E27FC236}">
                      <a16:creationId xmlns:a16="http://schemas.microsoft.com/office/drawing/2014/main" id="{73EAED44-2ABA-4EAB-851C-035C5DBB42A4}"/>
                    </a:ext>
                  </a:extLst>
                </p:cNvPr>
                <p:cNvSpPr/>
                <p:nvPr/>
              </p:nvSpPr>
              <p:spPr>
                <a:xfrm>
                  <a:off x="2843512" y="2864604"/>
                  <a:ext cx="577656" cy="358925"/>
                </a:xfrm>
                <a:prstGeom prst="rect">
                  <a:avLst/>
                </a:prstGeom>
              </p:spPr>
              <p:txBody>
                <a:bodyPr wrap="none">
                  <a:spAutoFit/>
                </a:bodyPr>
                <a:lstStyle/>
                <a:p>
                  <a:r>
                    <a:rPr lang="en-US" altLang="ja-JP" sz="1700" dirty="0">
                      <a:solidFill>
                        <a:srgbClr val="7030A0"/>
                      </a:solidFill>
                      <a:latin typeface="Calibri"/>
                      <a:ea typeface="メイリオ" panose="020B0604030504040204" pitchFamily="50" charset="-128"/>
                      <a:cs typeface="メイリオ" panose="020B0604030504040204" pitchFamily="50" charset="-128"/>
                    </a:rPr>
                    <a:t>VX link</a:t>
                  </a:r>
                </a:p>
                <a:p>
                  <a:pPr algn="ctr"/>
                  <a:r>
                    <a:rPr lang="en-US" altLang="ja-JP" sz="1200" dirty="0">
                      <a:solidFill>
                        <a:srgbClr val="7030A0"/>
                      </a:solidFill>
                      <a:latin typeface="Calibri"/>
                      <a:ea typeface="メイリオ" panose="020B0604030504040204" pitchFamily="50" charset="-128"/>
                      <a:cs typeface="メイリオ" panose="020B0604030504040204" pitchFamily="50" charset="-128"/>
                    </a:rPr>
                    <a:t>(Network)</a:t>
                  </a:r>
                  <a:endParaRPr lang="ja-JP" altLang="en-US" sz="1600" dirty="0">
                    <a:solidFill>
                      <a:srgbClr val="7030A0"/>
                    </a:solidFill>
                  </a:endParaRPr>
                </a:p>
              </p:txBody>
            </p:sp>
            <p:sp>
              <p:nvSpPr>
                <p:cNvPr id="353" name="フリーフォーム 241">
                  <a:extLst>
                    <a:ext uri="{FF2B5EF4-FFF2-40B4-BE49-F238E27FC236}">
                      <a16:creationId xmlns:a16="http://schemas.microsoft.com/office/drawing/2014/main" id="{9800C841-4DCC-4621-92E2-5BC0B662694E}"/>
                    </a:ext>
                  </a:extLst>
                </p:cNvPr>
                <p:cNvSpPr/>
                <p:nvPr/>
              </p:nvSpPr>
              <p:spPr>
                <a:xfrm>
                  <a:off x="1223670" y="3701374"/>
                  <a:ext cx="447472" cy="846307"/>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4" name="フリーフォーム 242">
                  <a:extLst>
                    <a:ext uri="{FF2B5EF4-FFF2-40B4-BE49-F238E27FC236}">
                      <a16:creationId xmlns:a16="http://schemas.microsoft.com/office/drawing/2014/main" id="{9F63A72D-C44C-466D-A1D5-F9DE65C32439}"/>
                    </a:ext>
                  </a:extLst>
                </p:cNvPr>
                <p:cNvSpPr/>
                <p:nvPr/>
              </p:nvSpPr>
              <p:spPr>
                <a:xfrm>
                  <a:off x="1275784" y="3852087"/>
                  <a:ext cx="395358" cy="695594"/>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5" name="フリーフォーム 243">
                  <a:extLst>
                    <a:ext uri="{FF2B5EF4-FFF2-40B4-BE49-F238E27FC236}">
                      <a16:creationId xmlns:a16="http://schemas.microsoft.com/office/drawing/2014/main" id="{A0DC747F-B053-40A9-BF64-4805B1616CAE}"/>
                    </a:ext>
                  </a:extLst>
                </p:cNvPr>
                <p:cNvSpPr/>
                <p:nvPr/>
              </p:nvSpPr>
              <p:spPr>
                <a:xfrm>
                  <a:off x="1331640" y="4154259"/>
                  <a:ext cx="339502" cy="386895"/>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6" name="フリーフォーム 244">
                  <a:extLst>
                    <a:ext uri="{FF2B5EF4-FFF2-40B4-BE49-F238E27FC236}">
                      <a16:creationId xmlns:a16="http://schemas.microsoft.com/office/drawing/2014/main" id="{98ACCC27-0650-4D41-A8B6-7654F7F949A7}"/>
                    </a:ext>
                  </a:extLst>
                </p:cNvPr>
                <p:cNvSpPr/>
                <p:nvPr/>
              </p:nvSpPr>
              <p:spPr>
                <a:xfrm>
                  <a:off x="1383754" y="4304972"/>
                  <a:ext cx="287388" cy="236182"/>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7" name="正方形/長方形 356">
                  <a:extLst>
                    <a:ext uri="{FF2B5EF4-FFF2-40B4-BE49-F238E27FC236}">
                      <a16:creationId xmlns:a16="http://schemas.microsoft.com/office/drawing/2014/main" id="{B385811B-A155-4074-9731-E5ECD565B01D}"/>
                    </a:ext>
                  </a:extLst>
                </p:cNvPr>
                <p:cNvSpPr/>
                <p:nvPr/>
              </p:nvSpPr>
              <p:spPr>
                <a:xfrm>
                  <a:off x="899592" y="4515966"/>
                  <a:ext cx="841244" cy="389690"/>
                </a:xfrm>
                <a:prstGeom prst="rect">
                  <a:avLst/>
                </a:prstGeom>
              </p:spPr>
              <p:txBody>
                <a:bodyPr wrap="none">
                  <a:spAutoFit/>
                </a:bodyPr>
                <a:lstStyle/>
                <a:p>
                  <a:r>
                    <a:rPr lang="en-US" altLang="ja-JP" sz="1600" dirty="0">
                      <a:solidFill>
                        <a:srgbClr val="FFC000"/>
                      </a:solidFill>
                      <a:latin typeface="+mj-lt"/>
                    </a:rPr>
                    <a:t>AC 220-230V</a:t>
                  </a:r>
                </a:p>
                <a:p>
                  <a:r>
                    <a:rPr lang="en-US" altLang="ja-JP" sz="1600" dirty="0">
                      <a:solidFill>
                        <a:srgbClr val="FFC000"/>
                      </a:solidFill>
                      <a:latin typeface="+mj-lt"/>
                    </a:rPr>
                    <a:t>50/60Hz</a:t>
                  </a:r>
                  <a:endParaRPr lang="ja-JP" altLang="en-US" sz="1600" dirty="0">
                    <a:solidFill>
                      <a:srgbClr val="FFC000"/>
                    </a:solidFill>
                    <a:latin typeface="+mj-lt"/>
                  </a:endParaRPr>
                </a:p>
              </p:txBody>
            </p:sp>
            <p:sp>
              <p:nvSpPr>
                <p:cNvPr id="358" name="フリーフォーム 246">
                  <a:extLst>
                    <a:ext uri="{FF2B5EF4-FFF2-40B4-BE49-F238E27FC236}">
                      <a16:creationId xmlns:a16="http://schemas.microsoft.com/office/drawing/2014/main" id="{F1423D19-31B5-41D7-9684-AC3700B52DA2}"/>
                    </a:ext>
                  </a:extLst>
                </p:cNvPr>
                <p:cNvSpPr/>
                <p:nvPr/>
              </p:nvSpPr>
              <p:spPr>
                <a:xfrm>
                  <a:off x="2503364" y="3209925"/>
                  <a:ext cx="185737" cy="1119188"/>
                </a:xfrm>
                <a:custGeom>
                  <a:avLst/>
                  <a:gdLst>
                    <a:gd name="connsiteX0" fmla="*/ 230981 w 230981"/>
                    <a:gd name="connsiteY0" fmla="*/ 0 h 1119188"/>
                    <a:gd name="connsiteX1" fmla="*/ 230981 w 230981"/>
                    <a:gd name="connsiteY1" fmla="*/ 92869 h 1119188"/>
                    <a:gd name="connsiteX2" fmla="*/ 38100 w 230981"/>
                    <a:gd name="connsiteY2" fmla="*/ 92869 h 1119188"/>
                    <a:gd name="connsiteX3" fmla="*/ 38100 w 230981"/>
                    <a:gd name="connsiteY3" fmla="*/ 1119188 h 1119188"/>
                    <a:gd name="connsiteX4" fmla="*/ 0 w 230981"/>
                    <a:gd name="connsiteY4" fmla="*/ 1119188 h 1119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981" h="1119188">
                      <a:moveTo>
                        <a:pt x="230981" y="0"/>
                      </a:moveTo>
                      <a:lnTo>
                        <a:pt x="230981" y="92869"/>
                      </a:lnTo>
                      <a:lnTo>
                        <a:pt x="38100" y="92869"/>
                      </a:lnTo>
                      <a:lnTo>
                        <a:pt x="38100" y="1119188"/>
                      </a:lnTo>
                      <a:lnTo>
                        <a:pt x="0" y="1119188"/>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9" name="フリーフォーム 247">
                  <a:extLst>
                    <a:ext uri="{FF2B5EF4-FFF2-40B4-BE49-F238E27FC236}">
                      <a16:creationId xmlns:a16="http://schemas.microsoft.com/office/drawing/2014/main" id="{62EF1162-EED2-47A3-889B-A29F14281451}"/>
                    </a:ext>
                  </a:extLst>
                </p:cNvPr>
                <p:cNvSpPr/>
                <p:nvPr/>
              </p:nvSpPr>
              <p:spPr>
                <a:xfrm>
                  <a:off x="2503364" y="3212306"/>
                  <a:ext cx="150018" cy="985838"/>
                </a:xfrm>
                <a:custGeom>
                  <a:avLst/>
                  <a:gdLst>
                    <a:gd name="connsiteX0" fmla="*/ 150018 w 150018"/>
                    <a:gd name="connsiteY0" fmla="*/ 0 h 985838"/>
                    <a:gd name="connsiteX1" fmla="*/ 0 w 150018"/>
                    <a:gd name="connsiteY1" fmla="*/ 0 h 985838"/>
                    <a:gd name="connsiteX2" fmla="*/ 0 w 150018"/>
                    <a:gd name="connsiteY2" fmla="*/ 985838 h 985838"/>
                    <a:gd name="connsiteX0" fmla="*/ 150018 w 150018"/>
                    <a:gd name="connsiteY0" fmla="*/ 0 h 985838"/>
                    <a:gd name="connsiteX1" fmla="*/ 0 w 150018"/>
                    <a:gd name="connsiteY1" fmla="*/ 47625 h 985838"/>
                    <a:gd name="connsiteX2" fmla="*/ 0 w 150018"/>
                    <a:gd name="connsiteY2" fmla="*/ 985838 h 985838"/>
                    <a:gd name="connsiteX0" fmla="*/ 150018 w 150018"/>
                    <a:gd name="connsiteY0" fmla="*/ 0 h 985838"/>
                    <a:gd name="connsiteX1" fmla="*/ 142875 w 150018"/>
                    <a:gd name="connsiteY1" fmla="*/ 40482 h 985838"/>
                    <a:gd name="connsiteX2" fmla="*/ 0 w 150018"/>
                    <a:gd name="connsiteY2" fmla="*/ 47625 h 985838"/>
                    <a:gd name="connsiteX3" fmla="*/ 0 w 150018"/>
                    <a:gd name="connsiteY3" fmla="*/ 985838 h 985838"/>
                    <a:gd name="connsiteX0" fmla="*/ 150018 w 150018"/>
                    <a:gd name="connsiteY0" fmla="*/ 0 h 985838"/>
                    <a:gd name="connsiteX1" fmla="*/ 142875 w 150018"/>
                    <a:gd name="connsiteY1" fmla="*/ 40482 h 985838"/>
                    <a:gd name="connsiteX2" fmla="*/ 0 w 150018"/>
                    <a:gd name="connsiteY2" fmla="*/ 47625 h 985838"/>
                    <a:gd name="connsiteX3" fmla="*/ 0 w 150018"/>
                    <a:gd name="connsiteY3" fmla="*/ 985838 h 985838"/>
                    <a:gd name="connsiteX0" fmla="*/ 150018 w 152400"/>
                    <a:gd name="connsiteY0" fmla="*/ 0 h 985838"/>
                    <a:gd name="connsiteX1" fmla="*/ 152400 w 152400"/>
                    <a:gd name="connsiteY1" fmla="*/ 50007 h 985838"/>
                    <a:gd name="connsiteX2" fmla="*/ 0 w 152400"/>
                    <a:gd name="connsiteY2" fmla="*/ 47625 h 985838"/>
                    <a:gd name="connsiteX3" fmla="*/ 0 w 152400"/>
                    <a:gd name="connsiteY3" fmla="*/ 985838 h 985838"/>
                    <a:gd name="connsiteX0" fmla="*/ 150018 w 150018"/>
                    <a:gd name="connsiteY0" fmla="*/ 0 h 985838"/>
                    <a:gd name="connsiteX1" fmla="*/ 140493 w 150018"/>
                    <a:gd name="connsiteY1" fmla="*/ 47625 h 985838"/>
                    <a:gd name="connsiteX2" fmla="*/ 0 w 150018"/>
                    <a:gd name="connsiteY2" fmla="*/ 47625 h 985838"/>
                    <a:gd name="connsiteX3" fmla="*/ 0 w 150018"/>
                    <a:gd name="connsiteY3" fmla="*/ 985838 h 985838"/>
                    <a:gd name="connsiteX0" fmla="*/ 150018 w 150018"/>
                    <a:gd name="connsiteY0" fmla="*/ 0 h 985838"/>
                    <a:gd name="connsiteX1" fmla="*/ 150018 w 150018"/>
                    <a:gd name="connsiteY1" fmla="*/ 50006 h 985838"/>
                    <a:gd name="connsiteX2" fmla="*/ 0 w 150018"/>
                    <a:gd name="connsiteY2" fmla="*/ 47625 h 985838"/>
                    <a:gd name="connsiteX3" fmla="*/ 0 w 150018"/>
                    <a:gd name="connsiteY3" fmla="*/ 985838 h 985838"/>
                  </a:gdLst>
                  <a:ahLst/>
                  <a:cxnLst>
                    <a:cxn ang="0">
                      <a:pos x="connsiteX0" y="connsiteY0"/>
                    </a:cxn>
                    <a:cxn ang="0">
                      <a:pos x="connsiteX1" y="connsiteY1"/>
                    </a:cxn>
                    <a:cxn ang="0">
                      <a:pos x="connsiteX2" y="connsiteY2"/>
                    </a:cxn>
                    <a:cxn ang="0">
                      <a:pos x="connsiteX3" y="connsiteY3"/>
                    </a:cxn>
                  </a:cxnLst>
                  <a:rect l="l" t="t" r="r" b="b"/>
                  <a:pathLst>
                    <a:path w="150018" h="985838">
                      <a:moveTo>
                        <a:pt x="150018" y="0"/>
                      </a:moveTo>
                      <a:lnTo>
                        <a:pt x="150018" y="50006"/>
                      </a:lnTo>
                      <a:lnTo>
                        <a:pt x="0" y="47625"/>
                      </a:lnTo>
                      <a:lnTo>
                        <a:pt x="0" y="985838"/>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0" name="フリーフォーム 248">
                  <a:extLst>
                    <a:ext uri="{FF2B5EF4-FFF2-40B4-BE49-F238E27FC236}">
                      <a16:creationId xmlns:a16="http://schemas.microsoft.com/office/drawing/2014/main" id="{BEE64334-F659-4D28-A4DF-DC1AD6358902}"/>
                    </a:ext>
                  </a:extLst>
                </p:cNvPr>
                <p:cNvSpPr/>
                <p:nvPr/>
              </p:nvSpPr>
              <p:spPr>
                <a:xfrm>
                  <a:off x="1433944" y="3169546"/>
                  <a:ext cx="490537" cy="423760"/>
                </a:xfrm>
                <a:custGeom>
                  <a:avLst/>
                  <a:gdLst>
                    <a:gd name="connsiteX0" fmla="*/ 95250 w 490537"/>
                    <a:gd name="connsiteY0" fmla="*/ 0 h 431006"/>
                    <a:gd name="connsiteX1" fmla="*/ 0 w 490537"/>
                    <a:gd name="connsiteY1" fmla="*/ 0 h 431006"/>
                    <a:gd name="connsiteX2" fmla="*/ 0 w 490537"/>
                    <a:gd name="connsiteY2" fmla="*/ 328613 h 431006"/>
                    <a:gd name="connsiteX3" fmla="*/ 490537 w 490537"/>
                    <a:gd name="connsiteY3" fmla="*/ 328613 h 431006"/>
                    <a:gd name="connsiteX4" fmla="*/ 490537 w 490537"/>
                    <a:gd name="connsiteY4" fmla="*/ 431006 h 431006"/>
                    <a:gd name="connsiteX0" fmla="*/ 120494 w 490537"/>
                    <a:gd name="connsiteY0" fmla="*/ 0 h 431006"/>
                    <a:gd name="connsiteX1" fmla="*/ 0 w 490537"/>
                    <a:gd name="connsiteY1" fmla="*/ 0 h 431006"/>
                    <a:gd name="connsiteX2" fmla="*/ 0 w 490537"/>
                    <a:gd name="connsiteY2" fmla="*/ 328613 h 431006"/>
                    <a:gd name="connsiteX3" fmla="*/ 490537 w 490537"/>
                    <a:gd name="connsiteY3" fmla="*/ 328613 h 431006"/>
                    <a:gd name="connsiteX4" fmla="*/ 490537 w 490537"/>
                    <a:gd name="connsiteY4" fmla="*/ 431006 h 4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537" h="431006">
                      <a:moveTo>
                        <a:pt x="120494" y="0"/>
                      </a:moveTo>
                      <a:lnTo>
                        <a:pt x="0" y="0"/>
                      </a:lnTo>
                      <a:lnTo>
                        <a:pt x="0" y="328613"/>
                      </a:lnTo>
                      <a:lnTo>
                        <a:pt x="490537" y="328613"/>
                      </a:lnTo>
                      <a:lnTo>
                        <a:pt x="490537" y="431006"/>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1" name="フリーフォーム 249">
                  <a:extLst>
                    <a:ext uri="{FF2B5EF4-FFF2-40B4-BE49-F238E27FC236}">
                      <a16:creationId xmlns:a16="http://schemas.microsoft.com/office/drawing/2014/main" id="{209D7DFC-72B9-4F5C-896C-52758C95FB32}"/>
                    </a:ext>
                  </a:extLst>
                </p:cNvPr>
                <p:cNvSpPr/>
                <p:nvPr/>
              </p:nvSpPr>
              <p:spPr>
                <a:xfrm>
                  <a:off x="1462654" y="3140816"/>
                  <a:ext cx="490537" cy="445030"/>
                </a:xfrm>
                <a:custGeom>
                  <a:avLst/>
                  <a:gdLst>
                    <a:gd name="connsiteX0" fmla="*/ 95250 w 490537"/>
                    <a:gd name="connsiteY0" fmla="*/ 0 h 431006"/>
                    <a:gd name="connsiteX1" fmla="*/ 0 w 490537"/>
                    <a:gd name="connsiteY1" fmla="*/ 0 h 431006"/>
                    <a:gd name="connsiteX2" fmla="*/ 0 w 490537"/>
                    <a:gd name="connsiteY2" fmla="*/ 328613 h 431006"/>
                    <a:gd name="connsiteX3" fmla="*/ 490537 w 490537"/>
                    <a:gd name="connsiteY3" fmla="*/ 328613 h 431006"/>
                    <a:gd name="connsiteX4" fmla="*/ 490537 w 490537"/>
                    <a:gd name="connsiteY4" fmla="*/ 431006 h 431006"/>
                    <a:gd name="connsiteX0" fmla="*/ 95250 w 490537"/>
                    <a:gd name="connsiteY0" fmla="*/ 0 h 445030"/>
                    <a:gd name="connsiteX1" fmla="*/ 0 w 490537"/>
                    <a:gd name="connsiteY1" fmla="*/ 0 h 445030"/>
                    <a:gd name="connsiteX2" fmla="*/ 0 w 490537"/>
                    <a:gd name="connsiteY2" fmla="*/ 328613 h 445030"/>
                    <a:gd name="connsiteX3" fmla="*/ 490537 w 490537"/>
                    <a:gd name="connsiteY3" fmla="*/ 328613 h 445030"/>
                    <a:gd name="connsiteX4" fmla="*/ 490537 w 490537"/>
                    <a:gd name="connsiteY4" fmla="*/ 445030 h 445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537" h="445030">
                      <a:moveTo>
                        <a:pt x="95250" y="0"/>
                      </a:moveTo>
                      <a:lnTo>
                        <a:pt x="0" y="0"/>
                      </a:lnTo>
                      <a:lnTo>
                        <a:pt x="0" y="328613"/>
                      </a:lnTo>
                      <a:lnTo>
                        <a:pt x="490537" y="328613"/>
                      </a:lnTo>
                      <a:lnTo>
                        <a:pt x="490537" y="445030"/>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2" name="正方形/長方形 361">
                  <a:extLst>
                    <a:ext uri="{FF2B5EF4-FFF2-40B4-BE49-F238E27FC236}">
                      <a16:creationId xmlns:a16="http://schemas.microsoft.com/office/drawing/2014/main" id="{20B5AFCC-965A-4297-BE67-49D59F77634B}"/>
                    </a:ext>
                  </a:extLst>
                </p:cNvPr>
                <p:cNvSpPr/>
                <p:nvPr/>
              </p:nvSpPr>
              <p:spPr>
                <a:xfrm>
                  <a:off x="2645511" y="4529983"/>
                  <a:ext cx="529443" cy="225610"/>
                </a:xfrm>
                <a:prstGeom prst="rect">
                  <a:avLst/>
                </a:prstGeom>
              </p:spPr>
              <p:txBody>
                <a:bodyPr wrap="none">
                  <a:spAutoFit/>
                </a:bodyPr>
                <a:lstStyle/>
                <a:p>
                  <a:r>
                    <a:rPr lang="en-US" altLang="ja-JP" sz="1600" dirty="0">
                      <a:solidFill>
                        <a:srgbClr val="C00000"/>
                      </a:solidFill>
                      <a:latin typeface="Calibri"/>
                      <a:ea typeface="メイリオ" panose="020B0604030504040204" pitchFamily="50" charset="-128"/>
                    </a:rPr>
                    <a:t>Battery</a:t>
                  </a:r>
                  <a:endParaRPr lang="ja-JP" altLang="en-US" sz="2000" dirty="0">
                    <a:solidFill>
                      <a:srgbClr val="C00000"/>
                    </a:solidFill>
                  </a:endParaRPr>
                </a:p>
              </p:txBody>
            </p:sp>
          </p:grpSp>
          <p:sp>
            <p:nvSpPr>
              <p:cNvPr id="289" name="正方形/長方形 288">
                <a:extLst>
                  <a:ext uri="{FF2B5EF4-FFF2-40B4-BE49-F238E27FC236}">
                    <a16:creationId xmlns:a16="http://schemas.microsoft.com/office/drawing/2014/main" id="{75503B70-7797-4E4C-BBB5-870744DB19E6}"/>
                  </a:ext>
                </a:extLst>
              </p:cNvPr>
              <p:cNvSpPr/>
              <p:nvPr/>
            </p:nvSpPr>
            <p:spPr>
              <a:xfrm>
                <a:off x="2408847" y="6539676"/>
                <a:ext cx="1245152" cy="369459"/>
              </a:xfrm>
              <a:prstGeom prst="rect">
                <a:avLst/>
              </a:prstGeom>
              <a:effectLst>
                <a:outerShdw blurRad="50800" dist="38100" dir="8100000" algn="tr" rotWithShape="0">
                  <a:prstClr val="black">
                    <a:alpha val="40000"/>
                  </a:prstClr>
                </a:outerShdw>
              </a:effectLst>
            </p:spPr>
            <p:txBody>
              <a:bodyPr wrap="none" lIns="91436" tIns="45717" rIns="91436" bIns="45717">
                <a:spAutoFit/>
              </a:bodyPr>
              <a:lstStyle/>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VX-3000DS</a:t>
                </a:r>
                <a:endParaRPr lang="ja-JP" altLang="en-US" dirty="0">
                  <a:solidFill>
                    <a:srgbClr val="5F5F5F"/>
                  </a:solidFill>
                  <a:latin typeface="Calibri"/>
                </a:endParaRPr>
              </a:p>
            </p:txBody>
          </p:sp>
          <p:sp>
            <p:nvSpPr>
              <p:cNvPr id="290" name="正方形/長方形 289">
                <a:extLst>
                  <a:ext uri="{FF2B5EF4-FFF2-40B4-BE49-F238E27FC236}">
                    <a16:creationId xmlns:a16="http://schemas.microsoft.com/office/drawing/2014/main" id="{B304C60E-1F4A-467E-8FCB-DBC5CB71766C}"/>
                  </a:ext>
                </a:extLst>
              </p:cNvPr>
              <p:cNvSpPr/>
              <p:nvPr/>
            </p:nvSpPr>
            <p:spPr>
              <a:xfrm>
                <a:off x="2454045" y="3524570"/>
                <a:ext cx="883280" cy="415645"/>
              </a:xfrm>
              <a:prstGeom prst="rect">
                <a:avLst/>
              </a:prstGeom>
              <a:effectLst>
                <a:outerShdw blurRad="50800" dist="38100" dir="8100000" algn="tr" rotWithShape="0">
                  <a:prstClr val="black">
                    <a:alpha val="40000"/>
                  </a:prstClr>
                </a:outerShdw>
              </a:effectLst>
            </p:spPr>
            <p:txBody>
              <a:bodyPr wrap="none" lIns="91436" tIns="45717" rIns="91436" bIns="45717">
                <a:spAutoFit/>
              </a:bodyPr>
              <a:lstStyle/>
              <a:p>
                <a:r>
                  <a:rPr lang="en-US" altLang="ja-JP" sz="2100" b="1" dirty="0">
                    <a:solidFill>
                      <a:srgbClr val="FFFFFF">
                        <a:lumMod val="50000"/>
                      </a:srgbClr>
                    </a:solidFill>
                    <a:latin typeface="Calibri"/>
                    <a:ea typeface="メイリオ" panose="020B0604030504040204" pitchFamily="50" charset="-128"/>
                    <a:cs typeface="メイリオ" panose="020B0604030504040204" pitchFamily="50" charset="-128"/>
                  </a:rPr>
                  <a:t>Frame</a:t>
                </a:r>
                <a:endParaRPr lang="ja-JP" altLang="en-US" sz="2100" dirty="0">
                  <a:solidFill>
                    <a:srgbClr val="5F5F5F"/>
                  </a:solidFill>
                  <a:latin typeface="Calibri"/>
                </a:endParaRPr>
              </a:p>
            </p:txBody>
          </p:sp>
        </p:grpSp>
        <p:sp>
          <p:nvSpPr>
            <p:cNvPr id="284" name="フリーフォーム: 図形 283">
              <a:extLst>
                <a:ext uri="{FF2B5EF4-FFF2-40B4-BE49-F238E27FC236}">
                  <a16:creationId xmlns:a16="http://schemas.microsoft.com/office/drawing/2014/main" id="{D7378FED-3604-4E64-8FE6-0129228F8E61}"/>
                </a:ext>
              </a:extLst>
            </p:cNvPr>
            <p:cNvSpPr/>
            <p:nvPr/>
          </p:nvSpPr>
          <p:spPr>
            <a:xfrm>
              <a:off x="3958281" y="6330778"/>
              <a:ext cx="0" cy="502508"/>
            </a:xfrm>
            <a:custGeom>
              <a:avLst/>
              <a:gdLst>
                <a:gd name="connsiteX0" fmla="*/ 0 w 0"/>
                <a:gd name="connsiteY0" fmla="*/ 0 h 502508"/>
                <a:gd name="connsiteX1" fmla="*/ 0 w 0"/>
                <a:gd name="connsiteY1" fmla="*/ 502508 h 502508"/>
              </a:gdLst>
              <a:ahLst/>
              <a:cxnLst>
                <a:cxn ang="0">
                  <a:pos x="connsiteX0" y="connsiteY0"/>
                </a:cxn>
                <a:cxn ang="0">
                  <a:pos x="connsiteX1" y="connsiteY1"/>
                </a:cxn>
              </a:cxnLst>
              <a:rect l="l" t="t" r="r" b="b"/>
              <a:pathLst>
                <a:path h="502508">
                  <a:moveTo>
                    <a:pt x="0" y="0"/>
                  </a:moveTo>
                  <a:lnTo>
                    <a:pt x="0" y="502508"/>
                  </a:lnTo>
                </a:path>
              </a:pathLst>
            </a:custGeom>
            <a:noFill/>
            <a:ln>
              <a:solidFill>
                <a:srgbClr val="C00000"/>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sp>
          <p:nvSpPr>
            <p:cNvPr id="285" name="フリーフォーム: 図形 284">
              <a:extLst>
                <a:ext uri="{FF2B5EF4-FFF2-40B4-BE49-F238E27FC236}">
                  <a16:creationId xmlns:a16="http://schemas.microsoft.com/office/drawing/2014/main" id="{B4BE2358-EA62-412A-98CF-0F586D6090F5}"/>
                </a:ext>
              </a:extLst>
            </p:cNvPr>
            <p:cNvSpPr/>
            <p:nvPr/>
          </p:nvSpPr>
          <p:spPr>
            <a:xfrm>
              <a:off x="4178022" y="6327142"/>
              <a:ext cx="0" cy="502508"/>
            </a:xfrm>
            <a:custGeom>
              <a:avLst/>
              <a:gdLst>
                <a:gd name="connsiteX0" fmla="*/ 0 w 0"/>
                <a:gd name="connsiteY0" fmla="*/ 0 h 502508"/>
                <a:gd name="connsiteX1" fmla="*/ 0 w 0"/>
                <a:gd name="connsiteY1" fmla="*/ 502508 h 502508"/>
              </a:gdLst>
              <a:ahLst/>
              <a:cxnLst>
                <a:cxn ang="0">
                  <a:pos x="connsiteX0" y="connsiteY0"/>
                </a:cxn>
                <a:cxn ang="0">
                  <a:pos x="connsiteX1" y="connsiteY1"/>
                </a:cxn>
              </a:cxnLst>
              <a:rect l="l" t="t" r="r" b="b"/>
              <a:pathLst>
                <a:path h="502508">
                  <a:moveTo>
                    <a:pt x="0" y="0"/>
                  </a:moveTo>
                  <a:lnTo>
                    <a:pt x="0" y="502508"/>
                  </a:lnTo>
                </a:path>
              </a:pathLst>
            </a:custGeom>
            <a:noFill/>
            <a:ln>
              <a:solidFill>
                <a:srgbClr val="C00000"/>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sp>
          <p:nvSpPr>
            <p:cNvPr id="286" name="フリーフォーム: 図形 285">
              <a:extLst>
                <a:ext uri="{FF2B5EF4-FFF2-40B4-BE49-F238E27FC236}">
                  <a16:creationId xmlns:a16="http://schemas.microsoft.com/office/drawing/2014/main" id="{9208459D-C35F-4770-8288-E6B4650B90C6}"/>
                </a:ext>
              </a:extLst>
            </p:cNvPr>
            <p:cNvSpPr/>
            <p:nvPr/>
          </p:nvSpPr>
          <p:spPr>
            <a:xfrm>
              <a:off x="3958281" y="5638800"/>
              <a:ext cx="580768" cy="1186249"/>
            </a:xfrm>
            <a:custGeom>
              <a:avLst/>
              <a:gdLst>
                <a:gd name="connsiteX0" fmla="*/ 0 w 580768"/>
                <a:gd name="connsiteY0" fmla="*/ 0 h 1186249"/>
                <a:gd name="connsiteX1" fmla="*/ 0 w 580768"/>
                <a:gd name="connsiteY1" fmla="*/ 234778 h 1186249"/>
                <a:gd name="connsiteX2" fmla="*/ 580768 w 580768"/>
                <a:gd name="connsiteY2" fmla="*/ 234778 h 1186249"/>
                <a:gd name="connsiteX3" fmla="*/ 580768 w 580768"/>
                <a:gd name="connsiteY3" fmla="*/ 1186249 h 1186249"/>
              </a:gdLst>
              <a:ahLst/>
              <a:cxnLst>
                <a:cxn ang="0">
                  <a:pos x="connsiteX0" y="connsiteY0"/>
                </a:cxn>
                <a:cxn ang="0">
                  <a:pos x="connsiteX1" y="connsiteY1"/>
                </a:cxn>
                <a:cxn ang="0">
                  <a:pos x="connsiteX2" y="connsiteY2"/>
                </a:cxn>
                <a:cxn ang="0">
                  <a:pos x="connsiteX3" y="connsiteY3"/>
                </a:cxn>
              </a:cxnLst>
              <a:rect l="l" t="t" r="r" b="b"/>
              <a:pathLst>
                <a:path w="580768" h="1186249">
                  <a:moveTo>
                    <a:pt x="0" y="0"/>
                  </a:moveTo>
                  <a:lnTo>
                    <a:pt x="0" y="234778"/>
                  </a:lnTo>
                  <a:lnTo>
                    <a:pt x="580768" y="234778"/>
                  </a:lnTo>
                  <a:lnTo>
                    <a:pt x="580768" y="1186249"/>
                  </a:lnTo>
                </a:path>
              </a:pathLst>
            </a:custGeom>
            <a:noFill/>
            <a:ln>
              <a:solidFill>
                <a:srgbClr val="C00000"/>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sp>
          <p:nvSpPr>
            <p:cNvPr id="287" name="フリーフォーム: 図形 286">
              <a:extLst>
                <a:ext uri="{FF2B5EF4-FFF2-40B4-BE49-F238E27FC236}">
                  <a16:creationId xmlns:a16="http://schemas.microsoft.com/office/drawing/2014/main" id="{1D8DB489-6E63-4943-8D0E-7D8499569418}"/>
                </a:ext>
              </a:extLst>
            </p:cNvPr>
            <p:cNvSpPr/>
            <p:nvPr/>
          </p:nvSpPr>
          <p:spPr>
            <a:xfrm>
              <a:off x="4160108" y="5651157"/>
              <a:ext cx="605386" cy="1173892"/>
            </a:xfrm>
            <a:custGeom>
              <a:avLst/>
              <a:gdLst>
                <a:gd name="connsiteX0" fmla="*/ 0 w 576649"/>
                <a:gd name="connsiteY0" fmla="*/ 0 h 1173892"/>
                <a:gd name="connsiteX1" fmla="*/ 0 w 576649"/>
                <a:gd name="connsiteY1" fmla="*/ 156519 h 1173892"/>
                <a:gd name="connsiteX2" fmla="*/ 576649 w 576649"/>
                <a:gd name="connsiteY2" fmla="*/ 156519 h 1173892"/>
                <a:gd name="connsiteX3" fmla="*/ 576649 w 576649"/>
                <a:gd name="connsiteY3" fmla="*/ 1173892 h 1173892"/>
              </a:gdLst>
              <a:ahLst/>
              <a:cxnLst>
                <a:cxn ang="0">
                  <a:pos x="connsiteX0" y="connsiteY0"/>
                </a:cxn>
                <a:cxn ang="0">
                  <a:pos x="connsiteX1" y="connsiteY1"/>
                </a:cxn>
                <a:cxn ang="0">
                  <a:pos x="connsiteX2" y="connsiteY2"/>
                </a:cxn>
                <a:cxn ang="0">
                  <a:pos x="connsiteX3" y="connsiteY3"/>
                </a:cxn>
              </a:cxnLst>
              <a:rect l="l" t="t" r="r" b="b"/>
              <a:pathLst>
                <a:path w="576649" h="1173892">
                  <a:moveTo>
                    <a:pt x="0" y="0"/>
                  </a:moveTo>
                  <a:lnTo>
                    <a:pt x="0" y="156519"/>
                  </a:lnTo>
                  <a:lnTo>
                    <a:pt x="576649" y="156519"/>
                  </a:lnTo>
                  <a:lnTo>
                    <a:pt x="576649" y="1173892"/>
                  </a:lnTo>
                </a:path>
              </a:pathLst>
            </a:custGeom>
            <a:noFill/>
            <a:ln>
              <a:solidFill>
                <a:srgbClr val="C00000"/>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grpSp>
    </p:spTree>
    <p:extLst>
      <p:ext uri="{BB962C8B-B14F-4D97-AF65-F5344CB8AC3E}">
        <p14:creationId xmlns:p14="http://schemas.microsoft.com/office/powerpoint/2010/main" val="15320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4" name="グループ化 323">
            <a:extLst>
              <a:ext uri="{FF2B5EF4-FFF2-40B4-BE49-F238E27FC236}">
                <a16:creationId xmlns:a16="http://schemas.microsoft.com/office/drawing/2014/main" id="{05935A5B-58A6-4913-A816-B0802BB3BE2A}"/>
              </a:ext>
            </a:extLst>
          </p:cNvPr>
          <p:cNvGrpSpPr/>
          <p:nvPr/>
        </p:nvGrpSpPr>
        <p:grpSpPr>
          <a:xfrm>
            <a:off x="1349545" y="3524570"/>
            <a:ext cx="3844887" cy="3836942"/>
            <a:chOff x="1349545" y="3524570"/>
            <a:chExt cx="3844887" cy="3836942"/>
          </a:xfrm>
        </p:grpSpPr>
        <p:grpSp>
          <p:nvGrpSpPr>
            <p:cNvPr id="325" name="グループ化 324">
              <a:extLst>
                <a:ext uri="{FF2B5EF4-FFF2-40B4-BE49-F238E27FC236}">
                  <a16:creationId xmlns:a16="http://schemas.microsoft.com/office/drawing/2014/main" id="{3D531EFA-02E6-4EDD-817E-9D0180E1ED72}"/>
                </a:ext>
              </a:extLst>
            </p:cNvPr>
            <p:cNvGrpSpPr/>
            <p:nvPr/>
          </p:nvGrpSpPr>
          <p:grpSpPr>
            <a:xfrm>
              <a:off x="1349545" y="3524570"/>
              <a:ext cx="3844887" cy="3836942"/>
              <a:chOff x="1349545" y="3524570"/>
              <a:chExt cx="3844887" cy="3836942"/>
            </a:xfrm>
          </p:grpSpPr>
          <p:grpSp>
            <p:nvGrpSpPr>
              <p:cNvPr id="331" name="グループ化 330">
                <a:extLst>
                  <a:ext uri="{FF2B5EF4-FFF2-40B4-BE49-F238E27FC236}">
                    <a16:creationId xmlns:a16="http://schemas.microsoft.com/office/drawing/2014/main" id="{2C52559D-2E38-49E5-9F39-86DCD1970A4F}"/>
                  </a:ext>
                </a:extLst>
              </p:cNvPr>
              <p:cNvGrpSpPr/>
              <p:nvPr/>
            </p:nvGrpSpPr>
            <p:grpSpPr>
              <a:xfrm>
                <a:off x="1349545" y="3605533"/>
                <a:ext cx="3844887" cy="3755979"/>
                <a:chOff x="899592" y="2402700"/>
                <a:chExt cx="2562961" cy="2502956"/>
              </a:xfrm>
            </p:grpSpPr>
            <p:grpSp>
              <p:nvGrpSpPr>
                <p:cNvPr id="334" name="グループ化 333">
                  <a:extLst>
                    <a:ext uri="{FF2B5EF4-FFF2-40B4-BE49-F238E27FC236}">
                      <a16:creationId xmlns:a16="http://schemas.microsoft.com/office/drawing/2014/main" id="{A20F6C50-ECE6-4D60-9F3E-BC30402626D0}"/>
                    </a:ext>
                  </a:extLst>
                </p:cNvPr>
                <p:cNvGrpSpPr/>
                <p:nvPr/>
              </p:nvGrpSpPr>
              <p:grpSpPr>
                <a:xfrm>
                  <a:off x="1485988" y="2571750"/>
                  <a:ext cx="1454939" cy="462189"/>
                  <a:chOff x="1706870" y="3012208"/>
                  <a:chExt cx="1454939" cy="462189"/>
                </a:xfrm>
              </p:grpSpPr>
              <p:pic>
                <p:nvPicPr>
                  <p:cNvPr id="360" name="Picture 8" descr="H:\TCL\Products\Products data\VX\VX-3000\Photo\VX-3000 ph2\VX-3000 Bilder\VX-3004F_back.jpg">
                    <a:extLst>
                      <a:ext uri="{FF2B5EF4-FFF2-40B4-BE49-F238E27FC236}">
                        <a16:creationId xmlns:a16="http://schemas.microsoft.com/office/drawing/2014/main" id="{52B89E2D-ADA0-4641-846A-F587785252F3}"/>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706870" y="3012208"/>
                    <a:ext cx="1454939" cy="462189"/>
                  </a:xfrm>
                  <a:prstGeom prst="rect">
                    <a:avLst/>
                  </a:prstGeom>
                  <a:noFill/>
                  <a:extLst>
                    <a:ext uri="{909E8E84-426E-40DD-AFC4-6F175D3DCCD1}">
                      <a14:hiddenFill xmlns:a14="http://schemas.microsoft.com/office/drawing/2010/main">
                        <a:solidFill>
                          <a:srgbClr val="FFFFFF"/>
                        </a:solidFill>
                      </a14:hiddenFill>
                    </a:ext>
                  </a:extLst>
                </p:spPr>
              </p:pic>
              <p:pic>
                <p:nvPicPr>
                  <p:cNvPr id="361" name="Picture 4">
                    <a:extLst>
                      <a:ext uri="{FF2B5EF4-FFF2-40B4-BE49-F238E27FC236}">
                        <a16:creationId xmlns:a16="http://schemas.microsoft.com/office/drawing/2014/main" id="{1E9D0C7A-495B-459B-B0D7-2A7D0CA062B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448930" y="3028092"/>
                    <a:ext cx="295812" cy="288989"/>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62" name="Picture 4">
                    <a:extLst>
                      <a:ext uri="{FF2B5EF4-FFF2-40B4-BE49-F238E27FC236}">
                        <a16:creationId xmlns:a16="http://schemas.microsoft.com/office/drawing/2014/main" id="{19922BE7-D8D7-4A50-8DAF-B4A73AFF68EF}"/>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2737607" y="3030664"/>
                    <a:ext cx="280992" cy="274511"/>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63" name="Picture 4">
                    <a:extLst>
                      <a:ext uri="{FF2B5EF4-FFF2-40B4-BE49-F238E27FC236}">
                        <a16:creationId xmlns:a16="http://schemas.microsoft.com/office/drawing/2014/main" id="{C3BBA97F-1CDB-4AAF-ADD4-40288099BAA8}"/>
                      </a:ext>
                    </a:extLst>
                  </p:cNvPr>
                  <p:cNvPicPr>
                    <a:picLocks noChangeAspect="1" noChangeArrowheads="1"/>
                  </p:cNvPicPr>
                  <p:nvPr/>
                </p:nvPicPr>
                <p:blipFill>
                  <a:blip r:embed="rId7" cstate="print">
                    <a:extLst>
                      <a:ext uri="{BEBA8EAE-BF5A-486C-A8C5-ECC9F3942E4B}">
                        <a14:imgProps xmlns:a14="http://schemas.microsoft.com/office/drawing/2010/main">
                          <a14:imgLayer r:embed="rId8">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1886275" y="3033713"/>
                    <a:ext cx="282466" cy="285750"/>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64" name="Picture 4">
                    <a:extLst>
                      <a:ext uri="{FF2B5EF4-FFF2-40B4-BE49-F238E27FC236}">
                        <a16:creationId xmlns:a16="http://schemas.microsoft.com/office/drawing/2014/main" id="{92E9D648-9D9A-44E5-99BB-A1120B1923AE}"/>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2162176" y="3031830"/>
                    <a:ext cx="289548" cy="282870"/>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335" name="グループ化 334">
                  <a:extLst>
                    <a:ext uri="{FF2B5EF4-FFF2-40B4-BE49-F238E27FC236}">
                      <a16:creationId xmlns:a16="http://schemas.microsoft.com/office/drawing/2014/main" id="{F76B320E-072C-491C-B485-81455B82E986}"/>
                    </a:ext>
                  </a:extLst>
                </p:cNvPr>
                <p:cNvGrpSpPr/>
                <p:nvPr/>
              </p:nvGrpSpPr>
              <p:grpSpPr>
                <a:xfrm>
                  <a:off x="1490846" y="3012208"/>
                  <a:ext cx="1454939" cy="462189"/>
                  <a:chOff x="1706870" y="3012208"/>
                  <a:chExt cx="1454939" cy="462189"/>
                </a:xfrm>
              </p:grpSpPr>
              <p:pic>
                <p:nvPicPr>
                  <p:cNvPr id="355" name="Picture 8" descr="H:\TCL\Products\Products data\VX\VX-3000\Photo\VX-3000 ph2\VX-3000 Bilder\VX-3004F_back.jpg">
                    <a:extLst>
                      <a:ext uri="{FF2B5EF4-FFF2-40B4-BE49-F238E27FC236}">
                        <a16:creationId xmlns:a16="http://schemas.microsoft.com/office/drawing/2014/main" id="{058AABC6-3114-4F0F-BC78-0D6C44A1568C}"/>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706870" y="3012208"/>
                    <a:ext cx="1454939" cy="462189"/>
                  </a:xfrm>
                  <a:prstGeom prst="rect">
                    <a:avLst/>
                  </a:prstGeom>
                  <a:noFill/>
                  <a:extLst>
                    <a:ext uri="{909E8E84-426E-40DD-AFC4-6F175D3DCCD1}">
                      <a14:hiddenFill xmlns:a14="http://schemas.microsoft.com/office/drawing/2010/main">
                        <a:solidFill>
                          <a:srgbClr val="FFFFFF"/>
                        </a:solidFill>
                      </a14:hiddenFill>
                    </a:ext>
                  </a:extLst>
                </p:spPr>
              </p:pic>
              <p:pic>
                <p:nvPicPr>
                  <p:cNvPr id="356" name="Picture 4">
                    <a:extLst>
                      <a:ext uri="{FF2B5EF4-FFF2-40B4-BE49-F238E27FC236}">
                        <a16:creationId xmlns:a16="http://schemas.microsoft.com/office/drawing/2014/main" id="{EAD2AF86-281B-41B0-90E3-C1FAF281718E}"/>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448930" y="3028092"/>
                    <a:ext cx="295812" cy="288989"/>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57" name="Picture 4">
                    <a:extLst>
                      <a:ext uri="{FF2B5EF4-FFF2-40B4-BE49-F238E27FC236}">
                        <a16:creationId xmlns:a16="http://schemas.microsoft.com/office/drawing/2014/main" id="{2E69B7C4-735D-4D45-8A4A-A7CF51DD7E42}"/>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2737607" y="3030664"/>
                    <a:ext cx="280992" cy="274511"/>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58" name="Picture 4">
                    <a:extLst>
                      <a:ext uri="{FF2B5EF4-FFF2-40B4-BE49-F238E27FC236}">
                        <a16:creationId xmlns:a16="http://schemas.microsoft.com/office/drawing/2014/main" id="{6D57AAA9-CBFA-4BA0-95AA-D0110EE3B1F6}"/>
                      </a:ext>
                    </a:extLst>
                  </p:cNvPr>
                  <p:cNvPicPr>
                    <a:picLocks noChangeAspect="1" noChangeArrowheads="1"/>
                  </p:cNvPicPr>
                  <p:nvPr/>
                </p:nvPicPr>
                <p:blipFill>
                  <a:blip r:embed="rId7" cstate="print">
                    <a:extLst>
                      <a:ext uri="{BEBA8EAE-BF5A-486C-A8C5-ECC9F3942E4B}">
                        <a14:imgProps xmlns:a14="http://schemas.microsoft.com/office/drawing/2010/main">
                          <a14:imgLayer r:embed="rId8">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1886275" y="3033713"/>
                    <a:ext cx="282466" cy="285750"/>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59" name="Picture 4">
                    <a:extLst>
                      <a:ext uri="{FF2B5EF4-FFF2-40B4-BE49-F238E27FC236}">
                        <a16:creationId xmlns:a16="http://schemas.microsoft.com/office/drawing/2014/main" id="{6DAD6867-AF47-40C8-B9F4-12F716F0A96D}"/>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colorTemperature colorTemp="6125"/>
                            </a14:imgEffect>
                            <a14:imgEffect>
                              <a14:saturation sat="70000"/>
                            </a14:imgEffect>
                            <a14:imgEffect>
                              <a14:brightnessContrast bright="34000" contrast="8000"/>
                            </a14:imgEffect>
                          </a14:imgLayer>
                        </a14:imgProps>
                      </a:ext>
                      <a:ext uri="{28A0092B-C50C-407E-A947-70E740481C1C}">
                        <a14:useLocalDpi xmlns:a14="http://schemas.microsoft.com/office/drawing/2010/main" val="0"/>
                      </a:ext>
                    </a:extLst>
                  </a:blip>
                  <a:srcRect/>
                  <a:stretch>
                    <a:fillRect/>
                  </a:stretch>
                </p:blipFill>
                <p:spPr bwMode="auto">
                  <a:xfrm>
                    <a:off x="2162176" y="3031830"/>
                    <a:ext cx="289548" cy="282870"/>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336" name="正方形/長方形 335">
                  <a:extLst>
                    <a:ext uri="{FF2B5EF4-FFF2-40B4-BE49-F238E27FC236}">
                      <a16:creationId xmlns:a16="http://schemas.microsoft.com/office/drawing/2014/main" id="{F1470C20-A0F4-4996-BAEB-2482EDCD5865}"/>
                    </a:ext>
                  </a:extLst>
                </p:cNvPr>
                <p:cNvSpPr/>
                <p:nvPr/>
              </p:nvSpPr>
              <p:spPr>
                <a:xfrm>
                  <a:off x="1691634" y="2402700"/>
                  <a:ext cx="1503925" cy="385074"/>
                </a:xfrm>
                <a:prstGeom prst="rect">
                  <a:avLst/>
                </a:prstGeom>
                <a:gradFill>
                  <a:gsLst>
                    <a:gs pos="39000">
                      <a:schemeClr val="bg1"/>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37" name="Picture 2" descr="H:\TCL\Products\Products data\VX\VX-3000\Photo\VX-3000 ph1\vx3000ds_pr1e.jpg">
                  <a:extLst>
                    <a:ext uri="{FF2B5EF4-FFF2-40B4-BE49-F238E27FC236}">
                      <a16:creationId xmlns:a16="http://schemas.microsoft.com/office/drawing/2014/main" id="{DD555D3F-9E58-4DAE-9881-4AB25DE60F65}"/>
                    </a:ext>
                  </a:extLst>
                </p:cNvPr>
                <p:cNvPicPr>
                  <a:picLocks noChangeAspect="1" noChangeArrowheads="1"/>
                </p:cNvPicPr>
                <p:nvPr/>
              </p:nvPicPr>
              <p:blipFill rotWithShape="1">
                <a:blip r:embed="rId11" cstate="print">
                  <a:clrChange>
                    <a:clrFrom>
                      <a:srgbClr val="FFFFFF"/>
                    </a:clrFrom>
                    <a:clrTo>
                      <a:srgbClr val="FFFFFF">
                        <a:alpha val="0"/>
                      </a:srgbClr>
                    </a:clrTo>
                  </a:clrChange>
                  <a:extLst>
                    <a:ext uri="{28A0092B-C50C-407E-A947-70E740481C1C}">
                      <a14:useLocalDpi xmlns:a14="http://schemas.microsoft.com/office/drawing/2010/main"/>
                    </a:ext>
                  </a:extLst>
                </a:blip>
                <a:srcRect l="5677" t="10500" r="6655" b="13664"/>
                <a:stretch/>
              </p:blipFill>
              <p:spPr bwMode="auto">
                <a:xfrm>
                  <a:off x="1499520" y="3474397"/>
                  <a:ext cx="1428741" cy="475242"/>
                </a:xfrm>
                <a:prstGeom prst="rect">
                  <a:avLst/>
                </a:prstGeom>
                <a:noFill/>
                <a:extLst>
                  <a:ext uri="{909E8E84-426E-40DD-AFC4-6F175D3DCCD1}">
                    <a14:hiddenFill xmlns:a14="http://schemas.microsoft.com/office/drawing/2010/main">
                      <a:solidFill>
                        <a:srgbClr val="FFFFFF"/>
                      </a:solidFill>
                    </a14:hiddenFill>
                  </a:ext>
                </a:extLst>
              </p:spPr>
            </p:pic>
            <p:pic>
              <p:nvPicPr>
                <p:cNvPr id="338" name="Picture 2" descr="H:\TCL\Products\Products data\VX\VX-3000\Photo\VX-3000 ph1\vx3000ds_pr1e.jpg">
                  <a:extLst>
                    <a:ext uri="{FF2B5EF4-FFF2-40B4-BE49-F238E27FC236}">
                      <a16:creationId xmlns:a16="http://schemas.microsoft.com/office/drawing/2014/main" id="{151287C3-17C1-4167-BA7B-1E4F749E86CC}"/>
                    </a:ext>
                  </a:extLst>
                </p:cNvPr>
                <p:cNvPicPr>
                  <a:picLocks noChangeAspect="1" noChangeArrowheads="1"/>
                </p:cNvPicPr>
                <p:nvPr/>
              </p:nvPicPr>
              <p:blipFill rotWithShape="1">
                <a:blip r:embed="rId11" cstate="print">
                  <a:clrChange>
                    <a:clrFrom>
                      <a:srgbClr val="FFFFFF"/>
                    </a:clrFrom>
                    <a:clrTo>
                      <a:srgbClr val="FFFFFF">
                        <a:alpha val="0"/>
                      </a:srgbClr>
                    </a:clrTo>
                  </a:clrChange>
                  <a:extLst>
                    <a:ext uri="{28A0092B-C50C-407E-A947-70E740481C1C}">
                      <a14:useLocalDpi xmlns:a14="http://schemas.microsoft.com/office/drawing/2010/main"/>
                    </a:ext>
                  </a:extLst>
                </a:blip>
                <a:srcRect l="5677" t="10500" r="6655" b="13664"/>
                <a:stretch/>
              </p:blipFill>
              <p:spPr bwMode="auto">
                <a:xfrm>
                  <a:off x="1499519" y="3926392"/>
                  <a:ext cx="1428741" cy="475242"/>
                </a:xfrm>
                <a:prstGeom prst="rect">
                  <a:avLst/>
                </a:prstGeom>
                <a:noFill/>
                <a:extLst>
                  <a:ext uri="{909E8E84-426E-40DD-AFC4-6F175D3DCCD1}">
                    <a14:hiddenFill xmlns:a14="http://schemas.microsoft.com/office/drawing/2010/main">
                      <a:solidFill>
                        <a:srgbClr val="FFFFFF"/>
                      </a:solidFill>
                    </a14:hiddenFill>
                  </a:ext>
                </a:extLst>
              </p:spPr>
            </p:pic>
            <p:sp>
              <p:nvSpPr>
                <p:cNvPr id="339" name="フリーフォーム 209">
                  <a:extLst>
                    <a:ext uri="{FF2B5EF4-FFF2-40B4-BE49-F238E27FC236}">
                      <a16:creationId xmlns:a16="http://schemas.microsoft.com/office/drawing/2014/main" id="{25CAF40E-66A0-4385-A74A-55CE61965236}"/>
                    </a:ext>
                  </a:extLst>
                </p:cNvPr>
                <p:cNvSpPr/>
                <p:nvPr/>
              </p:nvSpPr>
              <p:spPr>
                <a:xfrm>
                  <a:off x="2843512" y="3727703"/>
                  <a:ext cx="103231" cy="385994"/>
                </a:xfrm>
                <a:custGeom>
                  <a:avLst/>
                  <a:gdLst>
                    <a:gd name="connsiteX0" fmla="*/ 11927 w 182880"/>
                    <a:gd name="connsiteY0" fmla="*/ 0 h 683812"/>
                    <a:gd name="connsiteX1" fmla="*/ 182880 w 182880"/>
                    <a:gd name="connsiteY1" fmla="*/ 0 h 683812"/>
                    <a:gd name="connsiteX2" fmla="*/ 182880 w 182880"/>
                    <a:gd name="connsiteY2" fmla="*/ 683812 h 683812"/>
                    <a:gd name="connsiteX3" fmla="*/ 0 w 182880"/>
                    <a:gd name="connsiteY3" fmla="*/ 683812 h 683812"/>
                  </a:gdLst>
                  <a:ahLst/>
                  <a:cxnLst>
                    <a:cxn ang="0">
                      <a:pos x="connsiteX0" y="connsiteY0"/>
                    </a:cxn>
                    <a:cxn ang="0">
                      <a:pos x="connsiteX1" y="connsiteY1"/>
                    </a:cxn>
                    <a:cxn ang="0">
                      <a:pos x="connsiteX2" y="connsiteY2"/>
                    </a:cxn>
                    <a:cxn ang="0">
                      <a:pos x="connsiteX3" y="connsiteY3"/>
                    </a:cxn>
                  </a:cxnLst>
                  <a:rect l="l" t="t" r="r" b="b"/>
                  <a:pathLst>
                    <a:path w="182880" h="683812">
                      <a:moveTo>
                        <a:pt x="11927" y="0"/>
                      </a:moveTo>
                      <a:lnTo>
                        <a:pt x="182880" y="0"/>
                      </a:lnTo>
                      <a:lnTo>
                        <a:pt x="182880" y="683812"/>
                      </a:lnTo>
                      <a:lnTo>
                        <a:pt x="0" y="683812"/>
                      </a:lnTo>
                    </a:path>
                  </a:pathLst>
                </a:cu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210">
                  <a:extLst>
                    <a:ext uri="{FF2B5EF4-FFF2-40B4-BE49-F238E27FC236}">
                      <a16:creationId xmlns:a16="http://schemas.microsoft.com/office/drawing/2014/main" id="{57F5E0D3-1C12-4ED6-8F4D-114FD4587636}"/>
                    </a:ext>
                  </a:extLst>
                </p:cNvPr>
                <p:cNvSpPr/>
                <p:nvPr/>
              </p:nvSpPr>
              <p:spPr>
                <a:xfrm>
                  <a:off x="2598900" y="3357416"/>
                  <a:ext cx="345361" cy="302961"/>
                </a:xfrm>
                <a:custGeom>
                  <a:avLst/>
                  <a:gdLst>
                    <a:gd name="connsiteX0" fmla="*/ 0 w 624177"/>
                    <a:gd name="connsiteY0" fmla="*/ 87464 h 624177"/>
                    <a:gd name="connsiteX1" fmla="*/ 0 w 624177"/>
                    <a:gd name="connsiteY1" fmla="*/ 0 h 624177"/>
                    <a:gd name="connsiteX2" fmla="*/ 624177 w 624177"/>
                    <a:gd name="connsiteY2" fmla="*/ 0 h 624177"/>
                    <a:gd name="connsiteX3" fmla="*/ 624177 w 624177"/>
                    <a:gd name="connsiteY3" fmla="*/ 624177 h 624177"/>
                    <a:gd name="connsiteX4" fmla="*/ 457200 w 624177"/>
                    <a:gd name="connsiteY4" fmla="*/ 624177 h 624177"/>
                    <a:gd name="connsiteX0" fmla="*/ 0 w 660529"/>
                    <a:gd name="connsiteY0" fmla="*/ 93620 h 630333"/>
                    <a:gd name="connsiteX1" fmla="*/ 133415 w 660529"/>
                    <a:gd name="connsiteY1" fmla="*/ 330982 h 630333"/>
                    <a:gd name="connsiteX2" fmla="*/ 624177 w 660529"/>
                    <a:gd name="connsiteY2" fmla="*/ 6156 h 630333"/>
                    <a:gd name="connsiteX3" fmla="*/ 624177 w 660529"/>
                    <a:gd name="connsiteY3" fmla="*/ 630333 h 630333"/>
                    <a:gd name="connsiteX4" fmla="*/ 457200 w 660529"/>
                    <a:gd name="connsiteY4" fmla="*/ 630333 h 630333"/>
                    <a:gd name="connsiteX0" fmla="*/ 0 w 651297"/>
                    <a:gd name="connsiteY0" fmla="*/ 0 h 536713"/>
                    <a:gd name="connsiteX1" fmla="*/ 133415 w 651297"/>
                    <a:gd name="connsiteY1" fmla="*/ 237362 h 536713"/>
                    <a:gd name="connsiteX2" fmla="*/ 611267 w 651297"/>
                    <a:gd name="connsiteY2" fmla="*/ 228926 h 536713"/>
                    <a:gd name="connsiteX3" fmla="*/ 624177 w 651297"/>
                    <a:gd name="connsiteY3" fmla="*/ 536713 h 536713"/>
                    <a:gd name="connsiteX4" fmla="*/ 457200 w 651297"/>
                    <a:gd name="connsiteY4" fmla="*/ 536713 h 536713"/>
                    <a:gd name="connsiteX0" fmla="*/ 0 w 651297"/>
                    <a:gd name="connsiteY0" fmla="*/ 0 h 536713"/>
                    <a:gd name="connsiteX1" fmla="*/ 133415 w 651297"/>
                    <a:gd name="connsiteY1" fmla="*/ 237362 h 536713"/>
                    <a:gd name="connsiteX2" fmla="*/ 611267 w 651297"/>
                    <a:gd name="connsiteY2" fmla="*/ 228926 h 536713"/>
                    <a:gd name="connsiteX3" fmla="*/ 624177 w 651297"/>
                    <a:gd name="connsiteY3" fmla="*/ 536713 h 536713"/>
                    <a:gd name="connsiteX4" fmla="*/ 457200 w 651297"/>
                    <a:gd name="connsiteY4" fmla="*/ 536713 h 536713"/>
                    <a:gd name="connsiteX0" fmla="*/ 0 w 624176"/>
                    <a:gd name="connsiteY0" fmla="*/ 0 h 536713"/>
                    <a:gd name="connsiteX1" fmla="*/ 133415 w 624176"/>
                    <a:gd name="connsiteY1" fmla="*/ 237362 h 536713"/>
                    <a:gd name="connsiteX2" fmla="*/ 611267 w 624176"/>
                    <a:gd name="connsiteY2" fmla="*/ 228926 h 536713"/>
                    <a:gd name="connsiteX3" fmla="*/ 624177 w 624176"/>
                    <a:gd name="connsiteY3" fmla="*/ 536713 h 536713"/>
                    <a:gd name="connsiteX4" fmla="*/ 457200 w 624176"/>
                    <a:gd name="connsiteY4" fmla="*/ 536713 h 536713"/>
                    <a:gd name="connsiteX0" fmla="*/ 0 w 624178"/>
                    <a:gd name="connsiteY0" fmla="*/ 0 h 536713"/>
                    <a:gd name="connsiteX1" fmla="*/ 133415 w 624178"/>
                    <a:gd name="connsiteY1" fmla="*/ 237362 h 536713"/>
                    <a:gd name="connsiteX2" fmla="*/ 624178 w 624178"/>
                    <a:gd name="connsiteY2" fmla="*/ 233146 h 536713"/>
                    <a:gd name="connsiteX3" fmla="*/ 624177 w 624178"/>
                    <a:gd name="connsiteY3" fmla="*/ 536713 h 536713"/>
                    <a:gd name="connsiteX4" fmla="*/ 457200 w 624178"/>
                    <a:gd name="connsiteY4" fmla="*/ 536713 h 536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178" h="536713">
                      <a:moveTo>
                        <a:pt x="0" y="0"/>
                      </a:moveTo>
                      <a:lnTo>
                        <a:pt x="133415" y="237362"/>
                      </a:lnTo>
                      <a:lnTo>
                        <a:pt x="624178" y="233146"/>
                      </a:lnTo>
                      <a:cubicBezTo>
                        <a:pt x="624178" y="334335"/>
                        <a:pt x="624177" y="435524"/>
                        <a:pt x="624177" y="536713"/>
                      </a:cubicBezTo>
                      <a:lnTo>
                        <a:pt x="457200" y="536713"/>
                      </a:lnTo>
                    </a:path>
                  </a:pathLst>
                </a:cu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リーフォーム 211">
                  <a:extLst>
                    <a:ext uri="{FF2B5EF4-FFF2-40B4-BE49-F238E27FC236}">
                      <a16:creationId xmlns:a16="http://schemas.microsoft.com/office/drawing/2014/main" id="{E89CB026-364B-4094-9820-FC7141AAED41}"/>
                    </a:ext>
                  </a:extLst>
                </p:cNvPr>
                <p:cNvSpPr/>
                <p:nvPr/>
              </p:nvSpPr>
              <p:spPr>
                <a:xfrm>
                  <a:off x="2816582" y="2942249"/>
                  <a:ext cx="0" cy="462295"/>
                </a:xfrm>
                <a:custGeom>
                  <a:avLst/>
                  <a:gdLst>
                    <a:gd name="connsiteX0" fmla="*/ 0 w 0"/>
                    <a:gd name="connsiteY0" fmla="*/ 0 h 818984"/>
                    <a:gd name="connsiteX1" fmla="*/ 0 w 0"/>
                    <a:gd name="connsiteY1" fmla="*/ 818984 h 818984"/>
                  </a:gdLst>
                  <a:ahLst/>
                  <a:cxnLst>
                    <a:cxn ang="0">
                      <a:pos x="connsiteX0" y="connsiteY0"/>
                    </a:cxn>
                    <a:cxn ang="0">
                      <a:pos x="connsiteX1" y="connsiteY1"/>
                    </a:cxn>
                  </a:cxnLst>
                  <a:rect l="l" t="t" r="r" b="b"/>
                  <a:pathLst>
                    <a:path h="818984">
                      <a:moveTo>
                        <a:pt x="0" y="0"/>
                      </a:moveTo>
                      <a:lnTo>
                        <a:pt x="0" y="818984"/>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2" name="フリーフォーム 214">
                  <a:extLst>
                    <a:ext uri="{FF2B5EF4-FFF2-40B4-BE49-F238E27FC236}">
                      <a16:creationId xmlns:a16="http://schemas.microsoft.com/office/drawing/2014/main" id="{FAE274E4-2BA2-4E6D-B123-D8F13005C465}"/>
                    </a:ext>
                  </a:extLst>
                </p:cNvPr>
                <p:cNvSpPr/>
                <p:nvPr/>
              </p:nvSpPr>
              <p:spPr>
                <a:xfrm>
                  <a:off x="2771699" y="2944493"/>
                  <a:ext cx="0" cy="457807"/>
                </a:xfrm>
                <a:custGeom>
                  <a:avLst/>
                  <a:gdLst>
                    <a:gd name="connsiteX0" fmla="*/ 0 w 0"/>
                    <a:gd name="connsiteY0" fmla="*/ 0 h 811033"/>
                    <a:gd name="connsiteX1" fmla="*/ 0 w 0"/>
                    <a:gd name="connsiteY1" fmla="*/ 811033 h 811033"/>
                  </a:gdLst>
                  <a:ahLst/>
                  <a:cxnLst>
                    <a:cxn ang="0">
                      <a:pos x="connsiteX0" y="connsiteY0"/>
                    </a:cxn>
                    <a:cxn ang="0">
                      <a:pos x="connsiteX1" y="connsiteY1"/>
                    </a:cxn>
                  </a:cxnLst>
                  <a:rect l="l" t="t" r="r" b="b"/>
                  <a:pathLst>
                    <a:path h="811033">
                      <a:moveTo>
                        <a:pt x="0" y="0"/>
                      </a:moveTo>
                      <a:lnTo>
                        <a:pt x="0" y="811033"/>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3" name="正方形/長方形 342">
                  <a:extLst>
                    <a:ext uri="{FF2B5EF4-FFF2-40B4-BE49-F238E27FC236}">
                      <a16:creationId xmlns:a16="http://schemas.microsoft.com/office/drawing/2014/main" id="{0259F008-94A0-4DDD-B810-0CACB687D9B1}"/>
                    </a:ext>
                  </a:extLst>
                </p:cNvPr>
                <p:cNvSpPr/>
                <p:nvPr/>
              </p:nvSpPr>
              <p:spPr>
                <a:xfrm>
                  <a:off x="2941958" y="3325831"/>
                  <a:ext cx="520595" cy="235865"/>
                </a:xfrm>
                <a:prstGeom prst="rect">
                  <a:avLst/>
                </a:prstGeom>
              </p:spPr>
              <p:txBody>
                <a:bodyPr wrap="none">
                  <a:spAutoFit/>
                </a:bodyPr>
                <a:lstStyle/>
                <a:p>
                  <a:r>
                    <a:rPr lang="en-US" altLang="ja-JP" sz="1700" dirty="0">
                      <a:solidFill>
                        <a:srgbClr val="F79646">
                          <a:lumMod val="75000"/>
                        </a:srgbClr>
                      </a:solidFill>
                      <a:latin typeface="Calibri"/>
                      <a:ea typeface="メイリオ" panose="020B0604030504040204" pitchFamily="50" charset="-128"/>
                      <a:cs typeface="メイリオ" panose="020B0604030504040204" pitchFamily="50" charset="-128"/>
                    </a:rPr>
                    <a:t>DS link</a:t>
                  </a:r>
                  <a:endParaRPr lang="ja-JP" altLang="en-US" sz="2400" dirty="0">
                    <a:solidFill>
                      <a:srgbClr val="F79646">
                        <a:lumMod val="75000"/>
                      </a:srgbClr>
                    </a:solidFill>
                  </a:endParaRPr>
                </a:p>
              </p:txBody>
            </p:sp>
            <p:sp>
              <p:nvSpPr>
                <p:cNvPr id="344" name="正方形/長方形 343">
                  <a:extLst>
                    <a:ext uri="{FF2B5EF4-FFF2-40B4-BE49-F238E27FC236}">
                      <a16:creationId xmlns:a16="http://schemas.microsoft.com/office/drawing/2014/main" id="{0F48DA6B-A57C-4416-AF69-8A12E3B5D7DE}"/>
                    </a:ext>
                  </a:extLst>
                </p:cNvPr>
                <p:cNvSpPr/>
                <p:nvPr/>
              </p:nvSpPr>
              <p:spPr>
                <a:xfrm>
                  <a:off x="2843512" y="2864604"/>
                  <a:ext cx="577656" cy="358925"/>
                </a:xfrm>
                <a:prstGeom prst="rect">
                  <a:avLst/>
                </a:prstGeom>
              </p:spPr>
              <p:txBody>
                <a:bodyPr wrap="none">
                  <a:spAutoFit/>
                </a:bodyPr>
                <a:lstStyle/>
                <a:p>
                  <a:r>
                    <a:rPr lang="en-US" altLang="ja-JP" sz="1700" dirty="0">
                      <a:solidFill>
                        <a:srgbClr val="7030A0"/>
                      </a:solidFill>
                      <a:latin typeface="Calibri"/>
                      <a:ea typeface="メイリオ" panose="020B0604030504040204" pitchFamily="50" charset="-128"/>
                      <a:cs typeface="メイリオ" panose="020B0604030504040204" pitchFamily="50" charset="-128"/>
                    </a:rPr>
                    <a:t>VX link</a:t>
                  </a:r>
                </a:p>
                <a:p>
                  <a:pPr algn="ctr"/>
                  <a:r>
                    <a:rPr lang="en-US" altLang="ja-JP" sz="1200" dirty="0">
                      <a:solidFill>
                        <a:srgbClr val="7030A0"/>
                      </a:solidFill>
                      <a:latin typeface="Calibri"/>
                      <a:ea typeface="メイリオ" panose="020B0604030504040204" pitchFamily="50" charset="-128"/>
                      <a:cs typeface="メイリオ" panose="020B0604030504040204" pitchFamily="50" charset="-128"/>
                    </a:rPr>
                    <a:t>(Network)</a:t>
                  </a:r>
                  <a:endParaRPr lang="ja-JP" altLang="en-US" sz="1600" dirty="0">
                    <a:solidFill>
                      <a:srgbClr val="7030A0"/>
                    </a:solidFill>
                  </a:endParaRPr>
                </a:p>
              </p:txBody>
            </p:sp>
            <p:sp>
              <p:nvSpPr>
                <p:cNvPr id="345" name="フリーフォーム 241">
                  <a:extLst>
                    <a:ext uri="{FF2B5EF4-FFF2-40B4-BE49-F238E27FC236}">
                      <a16:creationId xmlns:a16="http://schemas.microsoft.com/office/drawing/2014/main" id="{C9DC8D37-FCF8-40E9-9A48-22067FB8A751}"/>
                    </a:ext>
                  </a:extLst>
                </p:cNvPr>
                <p:cNvSpPr/>
                <p:nvPr/>
              </p:nvSpPr>
              <p:spPr>
                <a:xfrm>
                  <a:off x="1223670" y="3701374"/>
                  <a:ext cx="447472" cy="846307"/>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6" name="フリーフォーム 242">
                  <a:extLst>
                    <a:ext uri="{FF2B5EF4-FFF2-40B4-BE49-F238E27FC236}">
                      <a16:creationId xmlns:a16="http://schemas.microsoft.com/office/drawing/2014/main" id="{0E930E72-B1A7-49D1-B96E-1FA66A45AE60}"/>
                    </a:ext>
                  </a:extLst>
                </p:cNvPr>
                <p:cNvSpPr/>
                <p:nvPr/>
              </p:nvSpPr>
              <p:spPr>
                <a:xfrm>
                  <a:off x="1275784" y="3852087"/>
                  <a:ext cx="395358" cy="695594"/>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7" name="フリーフォーム 243">
                  <a:extLst>
                    <a:ext uri="{FF2B5EF4-FFF2-40B4-BE49-F238E27FC236}">
                      <a16:creationId xmlns:a16="http://schemas.microsoft.com/office/drawing/2014/main" id="{C9C0E324-F9A2-4476-9578-E6B5FD7C3C38}"/>
                    </a:ext>
                  </a:extLst>
                </p:cNvPr>
                <p:cNvSpPr/>
                <p:nvPr/>
              </p:nvSpPr>
              <p:spPr>
                <a:xfrm>
                  <a:off x="1331640" y="4154259"/>
                  <a:ext cx="339502" cy="386895"/>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8" name="フリーフォーム 244">
                  <a:extLst>
                    <a:ext uri="{FF2B5EF4-FFF2-40B4-BE49-F238E27FC236}">
                      <a16:creationId xmlns:a16="http://schemas.microsoft.com/office/drawing/2014/main" id="{6AA57393-062A-47A5-919C-F6F91A4C7CE1}"/>
                    </a:ext>
                  </a:extLst>
                </p:cNvPr>
                <p:cNvSpPr/>
                <p:nvPr/>
              </p:nvSpPr>
              <p:spPr>
                <a:xfrm>
                  <a:off x="1383754" y="4304972"/>
                  <a:ext cx="287388" cy="236182"/>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9" name="正方形/長方形 348">
                  <a:extLst>
                    <a:ext uri="{FF2B5EF4-FFF2-40B4-BE49-F238E27FC236}">
                      <a16:creationId xmlns:a16="http://schemas.microsoft.com/office/drawing/2014/main" id="{F976C8DF-B1FB-4F52-8C26-D757C949C524}"/>
                    </a:ext>
                  </a:extLst>
                </p:cNvPr>
                <p:cNvSpPr/>
                <p:nvPr/>
              </p:nvSpPr>
              <p:spPr>
                <a:xfrm>
                  <a:off x="899592" y="4515966"/>
                  <a:ext cx="841244" cy="389690"/>
                </a:xfrm>
                <a:prstGeom prst="rect">
                  <a:avLst/>
                </a:prstGeom>
              </p:spPr>
              <p:txBody>
                <a:bodyPr wrap="none">
                  <a:spAutoFit/>
                </a:bodyPr>
                <a:lstStyle/>
                <a:p>
                  <a:r>
                    <a:rPr lang="en-US" altLang="ja-JP" sz="1600" dirty="0">
                      <a:solidFill>
                        <a:srgbClr val="FFC000"/>
                      </a:solidFill>
                      <a:latin typeface="+mj-lt"/>
                    </a:rPr>
                    <a:t>AC 220-230V</a:t>
                  </a:r>
                </a:p>
                <a:p>
                  <a:r>
                    <a:rPr lang="en-US" altLang="ja-JP" sz="1600" dirty="0">
                      <a:solidFill>
                        <a:srgbClr val="FFC000"/>
                      </a:solidFill>
                      <a:latin typeface="+mj-lt"/>
                    </a:rPr>
                    <a:t>50/60Hz</a:t>
                  </a:r>
                  <a:endParaRPr lang="ja-JP" altLang="en-US" sz="1600" dirty="0">
                    <a:solidFill>
                      <a:srgbClr val="FFC000"/>
                    </a:solidFill>
                    <a:latin typeface="+mj-lt"/>
                  </a:endParaRPr>
                </a:p>
              </p:txBody>
            </p:sp>
            <p:sp>
              <p:nvSpPr>
                <p:cNvPr id="350" name="フリーフォーム 246">
                  <a:extLst>
                    <a:ext uri="{FF2B5EF4-FFF2-40B4-BE49-F238E27FC236}">
                      <a16:creationId xmlns:a16="http://schemas.microsoft.com/office/drawing/2014/main" id="{817E0DB9-A5D2-4260-AFD8-2AF872B1C19C}"/>
                    </a:ext>
                  </a:extLst>
                </p:cNvPr>
                <p:cNvSpPr/>
                <p:nvPr/>
              </p:nvSpPr>
              <p:spPr>
                <a:xfrm>
                  <a:off x="2503364" y="3209925"/>
                  <a:ext cx="185737" cy="1119188"/>
                </a:xfrm>
                <a:custGeom>
                  <a:avLst/>
                  <a:gdLst>
                    <a:gd name="connsiteX0" fmla="*/ 230981 w 230981"/>
                    <a:gd name="connsiteY0" fmla="*/ 0 h 1119188"/>
                    <a:gd name="connsiteX1" fmla="*/ 230981 w 230981"/>
                    <a:gd name="connsiteY1" fmla="*/ 92869 h 1119188"/>
                    <a:gd name="connsiteX2" fmla="*/ 38100 w 230981"/>
                    <a:gd name="connsiteY2" fmla="*/ 92869 h 1119188"/>
                    <a:gd name="connsiteX3" fmla="*/ 38100 w 230981"/>
                    <a:gd name="connsiteY3" fmla="*/ 1119188 h 1119188"/>
                    <a:gd name="connsiteX4" fmla="*/ 0 w 230981"/>
                    <a:gd name="connsiteY4" fmla="*/ 1119188 h 1119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981" h="1119188">
                      <a:moveTo>
                        <a:pt x="230981" y="0"/>
                      </a:moveTo>
                      <a:lnTo>
                        <a:pt x="230981" y="92869"/>
                      </a:lnTo>
                      <a:lnTo>
                        <a:pt x="38100" y="92869"/>
                      </a:lnTo>
                      <a:lnTo>
                        <a:pt x="38100" y="1119188"/>
                      </a:lnTo>
                      <a:lnTo>
                        <a:pt x="0" y="1119188"/>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1" name="フリーフォーム 247">
                  <a:extLst>
                    <a:ext uri="{FF2B5EF4-FFF2-40B4-BE49-F238E27FC236}">
                      <a16:creationId xmlns:a16="http://schemas.microsoft.com/office/drawing/2014/main" id="{49EFE4DF-B580-4701-AA30-9EE84E2AFBF7}"/>
                    </a:ext>
                  </a:extLst>
                </p:cNvPr>
                <p:cNvSpPr/>
                <p:nvPr/>
              </p:nvSpPr>
              <p:spPr>
                <a:xfrm>
                  <a:off x="2503364" y="3212306"/>
                  <a:ext cx="150018" cy="985838"/>
                </a:xfrm>
                <a:custGeom>
                  <a:avLst/>
                  <a:gdLst>
                    <a:gd name="connsiteX0" fmla="*/ 150018 w 150018"/>
                    <a:gd name="connsiteY0" fmla="*/ 0 h 985838"/>
                    <a:gd name="connsiteX1" fmla="*/ 0 w 150018"/>
                    <a:gd name="connsiteY1" fmla="*/ 0 h 985838"/>
                    <a:gd name="connsiteX2" fmla="*/ 0 w 150018"/>
                    <a:gd name="connsiteY2" fmla="*/ 985838 h 985838"/>
                    <a:gd name="connsiteX0" fmla="*/ 150018 w 150018"/>
                    <a:gd name="connsiteY0" fmla="*/ 0 h 985838"/>
                    <a:gd name="connsiteX1" fmla="*/ 0 w 150018"/>
                    <a:gd name="connsiteY1" fmla="*/ 47625 h 985838"/>
                    <a:gd name="connsiteX2" fmla="*/ 0 w 150018"/>
                    <a:gd name="connsiteY2" fmla="*/ 985838 h 985838"/>
                    <a:gd name="connsiteX0" fmla="*/ 150018 w 150018"/>
                    <a:gd name="connsiteY0" fmla="*/ 0 h 985838"/>
                    <a:gd name="connsiteX1" fmla="*/ 142875 w 150018"/>
                    <a:gd name="connsiteY1" fmla="*/ 40482 h 985838"/>
                    <a:gd name="connsiteX2" fmla="*/ 0 w 150018"/>
                    <a:gd name="connsiteY2" fmla="*/ 47625 h 985838"/>
                    <a:gd name="connsiteX3" fmla="*/ 0 w 150018"/>
                    <a:gd name="connsiteY3" fmla="*/ 985838 h 985838"/>
                    <a:gd name="connsiteX0" fmla="*/ 150018 w 150018"/>
                    <a:gd name="connsiteY0" fmla="*/ 0 h 985838"/>
                    <a:gd name="connsiteX1" fmla="*/ 142875 w 150018"/>
                    <a:gd name="connsiteY1" fmla="*/ 40482 h 985838"/>
                    <a:gd name="connsiteX2" fmla="*/ 0 w 150018"/>
                    <a:gd name="connsiteY2" fmla="*/ 47625 h 985838"/>
                    <a:gd name="connsiteX3" fmla="*/ 0 w 150018"/>
                    <a:gd name="connsiteY3" fmla="*/ 985838 h 985838"/>
                    <a:gd name="connsiteX0" fmla="*/ 150018 w 152400"/>
                    <a:gd name="connsiteY0" fmla="*/ 0 h 985838"/>
                    <a:gd name="connsiteX1" fmla="*/ 152400 w 152400"/>
                    <a:gd name="connsiteY1" fmla="*/ 50007 h 985838"/>
                    <a:gd name="connsiteX2" fmla="*/ 0 w 152400"/>
                    <a:gd name="connsiteY2" fmla="*/ 47625 h 985838"/>
                    <a:gd name="connsiteX3" fmla="*/ 0 w 152400"/>
                    <a:gd name="connsiteY3" fmla="*/ 985838 h 985838"/>
                    <a:gd name="connsiteX0" fmla="*/ 150018 w 150018"/>
                    <a:gd name="connsiteY0" fmla="*/ 0 h 985838"/>
                    <a:gd name="connsiteX1" fmla="*/ 140493 w 150018"/>
                    <a:gd name="connsiteY1" fmla="*/ 47625 h 985838"/>
                    <a:gd name="connsiteX2" fmla="*/ 0 w 150018"/>
                    <a:gd name="connsiteY2" fmla="*/ 47625 h 985838"/>
                    <a:gd name="connsiteX3" fmla="*/ 0 w 150018"/>
                    <a:gd name="connsiteY3" fmla="*/ 985838 h 985838"/>
                    <a:gd name="connsiteX0" fmla="*/ 150018 w 150018"/>
                    <a:gd name="connsiteY0" fmla="*/ 0 h 985838"/>
                    <a:gd name="connsiteX1" fmla="*/ 150018 w 150018"/>
                    <a:gd name="connsiteY1" fmla="*/ 50006 h 985838"/>
                    <a:gd name="connsiteX2" fmla="*/ 0 w 150018"/>
                    <a:gd name="connsiteY2" fmla="*/ 47625 h 985838"/>
                    <a:gd name="connsiteX3" fmla="*/ 0 w 150018"/>
                    <a:gd name="connsiteY3" fmla="*/ 985838 h 985838"/>
                  </a:gdLst>
                  <a:ahLst/>
                  <a:cxnLst>
                    <a:cxn ang="0">
                      <a:pos x="connsiteX0" y="connsiteY0"/>
                    </a:cxn>
                    <a:cxn ang="0">
                      <a:pos x="connsiteX1" y="connsiteY1"/>
                    </a:cxn>
                    <a:cxn ang="0">
                      <a:pos x="connsiteX2" y="connsiteY2"/>
                    </a:cxn>
                    <a:cxn ang="0">
                      <a:pos x="connsiteX3" y="connsiteY3"/>
                    </a:cxn>
                  </a:cxnLst>
                  <a:rect l="l" t="t" r="r" b="b"/>
                  <a:pathLst>
                    <a:path w="150018" h="985838">
                      <a:moveTo>
                        <a:pt x="150018" y="0"/>
                      </a:moveTo>
                      <a:lnTo>
                        <a:pt x="150018" y="50006"/>
                      </a:lnTo>
                      <a:lnTo>
                        <a:pt x="0" y="47625"/>
                      </a:lnTo>
                      <a:lnTo>
                        <a:pt x="0" y="985838"/>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2" name="フリーフォーム 248">
                  <a:extLst>
                    <a:ext uri="{FF2B5EF4-FFF2-40B4-BE49-F238E27FC236}">
                      <a16:creationId xmlns:a16="http://schemas.microsoft.com/office/drawing/2014/main" id="{B81A26CF-B09E-42D6-AF7F-EE95F11EDD7A}"/>
                    </a:ext>
                  </a:extLst>
                </p:cNvPr>
                <p:cNvSpPr/>
                <p:nvPr/>
              </p:nvSpPr>
              <p:spPr>
                <a:xfrm>
                  <a:off x="1433944" y="3169546"/>
                  <a:ext cx="490537" cy="423760"/>
                </a:xfrm>
                <a:custGeom>
                  <a:avLst/>
                  <a:gdLst>
                    <a:gd name="connsiteX0" fmla="*/ 95250 w 490537"/>
                    <a:gd name="connsiteY0" fmla="*/ 0 h 431006"/>
                    <a:gd name="connsiteX1" fmla="*/ 0 w 490537"/>
                    <a:gd name="connsiteY1" fmla="*/ 0 h 431006"/>
                    <a:gd name="connsiteX2" fmla="*/ 0 w 490537"/>
                    <a:gd name="connsiteY2" fmla="*/ 328613 h 431006"/>
                    <a:gd name="connsiteX3" fmla="*/ 490537 w 490537"/>
                    <a:gd name="connsiteY3" fmla="*/ 328613 h 431006"/>
                    <a:gd name="connsiteX4" fmla="*/ 490537 w 490537"/>
                    <a:gd name="connsiteY4" fmla="*/ 431006 h 431006"/>
                    <a:gd name="connsiteX0" fmla="*/ 120494 w 490537"/>
                    <a:gd name="connsiteY0" fmla="*/ 0 h 431006"/>
                    <a:gd name="connsiteX1" fmla="*/ 0 w 490537"/>
                    <a:gd name="connsiteY1" fmla="*/ 0 h 431006"/>
                    <a:gd name="connsiteX2" fmla="*/ 0 w 490537"/>
                    <a:gd name="connsiteY2" fmla="*/ 328613 h 431006"/>
                    <a:gd name="connsiteX3" fmla="*/ 490537 w 490537"/>
                    <a:gd name="connsiteY3" fmla="*/ 328613 h 431006"/>
                    <a:gd name="connsiteX4" fmla="*/ 490537 w 490537"/>
                    <a:gd name="connsiteY4" fmla="*/ 431006 h 4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537" h="431006">
                      <a:moveTo>
                        <a:pt x="120494" y="0"/>
                      </a:moveTo>
                      <a:lnTo>
                        <a:pt x="0" y="0"/>
                      </a:lnTo>
                      <a:lnTo>
                        <a:pt x="0" y="328613"/>
                      </a:lnTo>
                      <a:lnTo>
                        <a:pt x="490537" y="328613"/>
                      </a:lnTo>
                      <a:lnTo>
                        <a:pt x="490537" y="431006"/>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3" name="フリーフォーム 249">
                  <a:extLst>
                    <a:ext uri="{FF2B5EF4-FFF2-40B4-BE49-F238E27FC236}">
                      <a16:creationId xmlns:a16="http://schemas.microsoft.com/office/drawing/2014/main" id="{F85A9488-54BA-402C-85A6-64881AC97822}"/>
                    </a:ext>
                  </a:extLst>
                </p:cNvPr>
                <p:cNvSpPr/>
                <p:nvPr/>
              </p:nvSpPr>
              <p:spPr>
                <a:xfrm>
                  <a:off x="1462654" y="3140816"/>
                  <a:ext cx="490537" cy="445030"/>
                </a:xfrm>
                <a:custGeom>
                  <a:avLst/>
                  <a:gdLst>
                    <a:gd name="connsiteX0" fmla="*/ 95250 w 490537"/>
                    <a:gd name="connsiteY0" fmla="*/ 0 h 431006"/>
                    <a:gd name="connsiteX1" fmla="*/ 0 w 490537"/>
                    <a:gd name="connsiteY1" fmla="*/ 0 h 431006"/>
                    <a:gd name="connsiteX2" fmla="*/ 0 w 490537"/>
                    <a:gd name="connsiteY2" fmla="*/ 328613 h 431006"/>
                    <a:gd name="connsiteX3" fmla="*/ 490537 w 490537"/>
                    <a:gd name="connsiteY3" fmla="*/ 328613 h 431006"/>
                    <a:gd name="connsiteX4" fmla="*/ 490537 w 490537"/>
                    <a:gd name="connsiteY4" fmla="*/ 431006 h 431006"/>
                    <a:gd name="connsiteX0" fmla="*/ 95250 w 490537"/>
                    <a:gd name="connsiteY0" fmla="*/ 0 h 445030"/>
                    <a:gd name="connsiteX1" fmla="*/ 0 w 490537"/>
                    <a:gd name="connsiteY1" fmla="*/ 0 h 445030"/>
                    <a:gd name="connsiteX2" fmla="*/ 0 w 490537"/>
                    <a:gd name="connsiteY2" fmla="*/ 328613 h 445030"/>
                    <a:gd name="connsiteX3" fmla="*/ 490537 w 490537"/>
                    <a:gd name="connsiteY3" fmla="*/ 328613 h 445030"/>
                    <a:gd name="connsiteX4" fmla="*/ 490537 w 490537"/>
                    <a:gd name="connsiteY4" fmla="*/ 445030 h 445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537" h="445030">
                      <a:moveTo>
                        <a:pt x="95250" y="0"/>
                      </a:moveTo>
                      <a:lnTo>
                        <a:pt x="0" y="0"/>
                      </a:lnTo>
                      <a:lnTo>
                        <a:pt x="0" y="328613"/>
                      </a:lnTo>
                      <a:lnTo>
                        <a:pt x="490537" y="328613"/>
                      </a:lnTo>
                      <a:lnTo>
                        <a:pt x="490537" y="445030"/>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4" name="正方形/長方形 353">
                  <a:extLst>
                    <a:ext uri="{FF2B5EF4-FFF2-40B4-BE49-F238E27FC236}">
                      <a16:creationId xmlns:a16="http://schemas.microsoft.com/office/drawing/2014/main" id="{7C2895AF-3D9A-4D97-96BD-3854F5F62838}"/>
                    </a:ext>
                  </a:extLst>
                </p:cNvPr>
                <p:cNvSpPr/>
                <p:nvPr/>
              </p:nvSpPr>
              <p:spPr>
                <a:xfrm>
                  <a:off x="2645511" y="4529983"/>
                  <a:ext cx="529443" cy="225610"/>
                </a:xfrm>
                <a:prstGeom prst="rect">
                  <a:avLst/>
                </a:prstGeom>
              </p:spPr>
              <p:txBody>
                <a:bodyPr wrap="none">
                  <a:spAutoFit/>
                </a:bodyPr>
                <a:lstStyle/>
                <a:p>
                  <a:r>
                    <a:rPr lang="en-US" altLang="ja-JP" sz="1600" dirty="0">
                      <a:solidFill>
                        <a:srgbClr val="C00000"/>
                      </a:solidFill>
                      <a:latin typeface="Calibri"/>
                      <a:ea typeface="メイリオ" panose="020B0604030504040204" pitchFamily="50" charset="-128"/>
                    </a:rPr>
                    <a:t>Battery</a:t>
                  </a:r>
                  <a:endParaRPr lang="ja-JP" altLang="en-US" sz="2000" dirty="0">
                    <a:solidFill>
                      <a:srgbClr val="C00000"/>
                    </a:solidFill>
                  </a:endParaRPr>
                </a:p>
              </p:txBody>
            </p:sp>
          </p:grpSp>
          <p:sp>
            <p:nvSpPr>
              <p:cNvPr id="332" name="正方形/長方形 331">
                <a:extLst>
                  <a:ext uri="{FF2B5EF4-FFF2-40B4-BE49-F238E27FC236}">
                    <a16:creationId xmlns:a16="http://schemas.microsoft.com/office/drawing/2014/main" id="{CD22EFC4-6633-4A7F-AC69-9FD00398168C}"/>
                  </a:ext>
                </a:extLst>
              </p:cNvPr>
              <p:cNvSpPr/>
              <p:nvPr/>
            </p:nvSpPr>
            <p:spPr>
              <a:xfrm>
                <a:off x="2408847" y="6539676"/>
                <a:ext cx="1245152" cy="369459"/>
              </a:xfrm>
              <a:prstGeom prst="rect">
                <a:avLst/>
              </a:prstGeom>
              <a:effectLst>
                <a:outerShdw blurRad="50800" dist="38100" dir="8100000" algn="tr" rotWithShape="0">
                  <a:prstClr val="black">
                    <a:alpha val="40000"/>
                  </a:prstClr>
                </a:outerShdw>
              </a:effectLst>
            </p:spPr>
            <p:txBody>
              <a:bodyPr wrap="none" lIns="91436" tIns="45717" rIns="91436" bIns="45717">
                <a:spAutoFit/>
              </a:bodyPr>
              <a:lstStyle/>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VX-3000DS</a:t>
                </a:r>
                <a:endParaRPr lang="ja-JP" altLang="en-US" dirty="0">
                  <a:solidFill>
                    <a:srgbClr val="5F5F5F"/>
                  </a:solidFill>
                  <a:latin typeface="Calibri"/>
                </a:endParaRPr>
              </a:p>
            </p:txBody>
          </p:sp>
          <p:sp>
            <p:nvSpPr>
              <p:cNvPr id="333" name="正方形/長方形 332">
                <a:extLst>
                  <a:ext uri="{FF2B5EF4-FFF2-40B4-BE49-F238E27FC236}">
                    <a16:creationId xmlns:a16="http://schemas.microsoft.com/office/drawing/2014/main" id="{622DA445-B58D-4CA0-A7AB-1684724936D7}"/>
                  </a:ext>
                </a:extLst>
              </p:cNvPr>
              <p:cNvSpPr/>
              <p:nvPr/>
            </p:nvSpPr>
            <p:spPr>
              <a:xfrm>
                <a:off x="2454045" y="3524570"/>
                <a:ext cx="883280" cy="415645"/>
              </a:xfrm>
              <a:prstGeom prst="rect">
                <a:avLst/>
              </a:prstGeom>
              <a:effectLst>
                <a:outerShdw blurRad="50800" dist="38100" dir="8100000" algn="tr" rotWithShape="0">
                  <a:prstClr val="black">
                    <a:alpha val="40000"/>
                  </a:prstClr>
                </a:outerShdw>
              </a:effectLst>
            </p:spPr>
            <p:txBody>
              <a:bodyPr wrap="none" lIns="91436" tIns="45717" rIns="91436" bIns="45717">
                <a:spAutoFit/>
              </a:bodyPr>
              <a:lstStyle/>
              <a:p>
                <a:r>
                  <a:rPr lang="en-US" altLang="ja-JP" sz="2100" b="1" dirty="0">
                    <a:solidFill>
                      <a:srgbClr val="FFFFFF">
                        <a:lumMod val="50000"/>
                      </a:srgbClr>
                    </a:solidFill>
                    <a:latin typeface="Calibri"/>
                    <a:ea typeface="メイリオ" panose="020B0604030504040204" pitchFamily="50" charset="-128"/>
                    <a:cs typeface="メイリオ" panose="020B0604030504040204" pitchFamily="50" charset="-128"/>
                  </a:rPr>
                  <a:t>Frame</a:t>
                </a:r>
                <a:endParaRPr lang="ja-JP" altLang="en-US" sz="2100" dirty="0">
                  <a:solidFill>
                    <a:srgbClr val="5F5F5F"/>
                  </a:solidFill>
                  <a:latin typeface="Calibri"/>
                </a:endParaRPr>
              </a:p>
            </p:txBody>
          </p:sp>
        </p:grpSp>
        <p:sp>
          <p:nvSpPr>
            <p:cNvPr id="326" name="フリーフォーム: 図形 325">
              <a:extLst>
                <a:ext uri="{FF2B5EF4-FFF2-40B4-BE49-F238E27FC236}">
                  <a16:creationId xmlns:a16="http://schemas.microsoft.com/office/drawing/2014/main" id="{FF994C6C-EA12-41A2-9341-BE5173A21FC6}"/>
                </a:ext>
              </a:extLst>
            </p:cNvPr>
            <p:cNvSpPr/>
            <p:nvPr/>
          </p:nvSpPr>
          <p:spPr>
            <a:xfrm>
              <a:off x="3958281" y="6330778"/>
              <a:ext cx="0" cy="502508"/>
            </a:xfrm>
            <a:custGeom>
              <a:avLst/>
              <a:gdLst>
                <a:gd name="connsiteX0" fmla="*/ 0 w 0"/>
                <a:gd name="connsiteY0" fmla="*/ 0 h 502508"/>
                <a:gd name="connsiteX1" fmla="*/ 0 w 0"/>
                <a:gd name="connsiteY1" fmla="*/ 502508 h 502508"/>
              </a:gdLst>
              <a:ahLst/>
              <a:cxnLst>
                <a:cxn ang="0">
                  <a:pos x="connsiteX0" y="connsiteY0"/>
                </a:cxn>
                <a:cxn ang="0">
                  <a:pos x="connsiteX1" y="connsiteY1"/>
                </a:cxn>
              </a:cxnLst>
              <a:rect l="l" t="t" r="r" b="b"/>
              <a:pathLst>
                <a:path h="502508">
                  <a:moveTo>
                    <a:pt x="0" y="0"/>
                  </a:moveTo>
                  <a:lnTo>
                    <a:pt x="0" y="502508"/>
                  </a:lnTo>
                </a:path>
              </a:pathLst>
            </a:custGeom>
            <a:noFill/>
            <a:ln>
              <a:solidFill>
                <a:srgbClr val="C00000"/>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sp>
          <p:nvSpPr>
            <p:cNvPr id="327" name="フリーフォーム: 図形 326">
              <a:extLst>
                <a:ext uri="{FF2B5EF4-FFF2-40B4-BE49-F238E27FC236}">
                  <a16:creationId xmlns:a16="http://schemas.microsoft.com/office/drawing/2014/main" id="{C6118F44-AEA7-45C3-8D56-D97FEF607962}"/>
                </a:ext>
              </a:extLst>
            </p:cNvPr>
            <p:cNvSpPr/>
            <p:nvPr/>
          </p:nvSpPr>
          <p:spPr>
            <a:xfrm>
              <a:off x="4178022" y="6327142"/>
              <a:ext cx="0" cy="502508"/>
            </a:xfrm>
            <a:custGeom>
              <a:avLst/>
              <a:gdLst>
                <a:gd name="connsiteX0" fmla="*/ 0 w 0"/>
                <a:gd name="connsiteY0" fmla="*/ 0 h 502508"/>
                <a:gd name="connsiteX1" fmla="*/ 0 w 0"/>
                <a:gd name="connsiteY1" fmla="*/ 502508 h 502508"/>
              </a:gdLst>
              <a:ahLst/>
              <a:cxnLst>
                <a:cxn ang="0">
                  <a:pos x="connsiteX0" y="connsiteY0"/>
                </a:cxn>
                <a:cxn ang="0">
                  <a:pos x="connsiteX1" y="connsiteY1"/>
                </a:cxn>
              </a:cxnLst>
              <a:rect l="l" t="t" r="r" b="b"/>
              <a:pathLst>
                <a:path h="502508">
                  <a:moveTo>
                    <a:pt x="0" y="0"/>
                  </a:moveTo>
                  <a:lnTo>
                    <a:pt x="0" y="502508"/>
                  </a:lnTo>
                </a:path>
              </a:pathLst>
            </a:custGeom>
            <a:noFill/>
            <a:ln>
              <a:solidFill>
                <a:srgbClr val="C00000"/>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sp>
          <p:nvSpPr>
            <p:cNvPr id="328" name="フリーフォーム: 図形 327">
              <a:extLst>
                <a:ext uri="{FF2B5EF4-FFF2-40B4-BE49-F238E27FC236}">
                  <a16:creationId xmlns:a16="http://schemas.microsoft.com/office/drawing/2014/main" id="{1503DCA2-8984-4A20-A73D-8CAC96D58E65}"/>
                </a:ext>
              </a:extLst>
            </p:cNvPr>
            <p:cNvSpPr/>
            <p:nvPr/>
          </p:nvSpPr>
          <p:spPr>
            <a:xfrm>
              <a:off x="3958281" y="5638800"/>
              <a:ext cx="580768" cy="1186249"/>
            </a:xfrm>
            <a:custGeom>
              <a:avLst/>
              <a:gdLst>
                <a:gd name="connsiteX0" fmla="*/ 0 w 580768"/>
                <a:gd name="connsiteY0" fmla="*/ 0 h 1186249"/>
                <a:gd name="connsiteX1" fmla="*/ 0 w 580768"/>
                <a:gd name="connsiteY1" fmla="*/ 234778 h 1186249"/>
                <a:gd name="connsiteX2" fmla="*/ 580768 w 580768"/>
                <a:gd name="connsiteY2" fmla="*/ 234778 h 1186249"/>
                <a:gd name="connsiteX3" fmla="*/ 580768 w 580768"/>
                <a:gd name="connsiteY3" fmla="*/ 1186249 h 1186249"/>
              </a:gdLst>
              <a:ahLst/>
              <a:cxnLst>
                <a:cxn ang="0">
                  <a:pos x="connsiteX0" y="connsiteY0"/>
                </a:cxn>
                <a:cxn ang="0">
                  <a:pos x="connsiteX1" y="connsiteY1"/>
                </a:cxn>
                <a:cxn ang="0">
                  <a:pos x="connsiteX2" y="connsiteY2"/>
                </a:cxn>
                <a:cxn ang="0">
                  <a:pos x="connsiteX3" y="connsiteY3"/>
                </a:cxn>
              </a:cxnLst>
              <a:rect l="l" t="t" r="r" b="b"/>
              <a:pathLst>
                <a:path w="580768" h="1186249">
                  <a:moveTo>
                    <a:pt x="0" y="0"/>
                  </a:moveTo>
                  <a:lnTo>
                    <a:pt x="0" y="234778"/>
                  </a:lnTo>
                  <a:lnTo>
                    <a:pt x="580768" y="234778"/>
                  </a:lnTo>
                  <a:lnTo>
                    <a:pt x="580768" y="1186249"/>
                  </a:lnTo>
                </a:path>
              </a:pathLst>
            </a:custGeom>
            <a:noFill/>
            <a:ln>
              <a:solidFill>
                <a:srgbClr val="C00000"/>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sp>
          <p:nvSpPr>
            <p:cNvPr id="329" name="フリーフォーム: 図形 328">
              <a:extLst>
                <a:ext uri="{FF2B5EF4-FFF2-40B4-BE49-F238E27FC236}">
                  <a16:creationId xmlns:a16="http://schemas.microsoft.com/office/drawing/2014/main" id="{A8D80F14-8EA4-4ED6-BD97-EA09F016A806}"/>
                </a:ext>
              </a:extLst>
            </p:cNvPr>
            <p:cNvSpPr/>
            <p:nvPr/>
          </p:nvSpPr>
          <p:spPr>
            <a:xfrm>
              <a:off x="4160108" y="5651157"/>
              <a:ext cx="605386" cy="1173892"/>
            </a:xfrm>
            <a:custGeom>
              <a:avLst/>
              <a:gdLst>
                <a:gd name="connsiteX0" fmla="*/ 0 w 576649"/>
                <a:gd name="connsiteY0" fmla="*/ 0 h 1173892"/>
                <a:gd name="connsiteX1" fmla="*/ 0 w 576649"/>
                <a:gd name="connsiteY1" fmla="*/ 156519 h 1173892"/>
                <a:gd name="connsiteX2" fmla="*/ 576649 w 576649"/>
                <a:gd name="connsiteY2" fmla="*/ 156519 h 1173892"/>
                <a:gd name="connsiteX3" fmla="*/ 576649 w 576649"/>
                <a:gd name="connsiteY3" fmla="*/ 1173892 h 1173892"/>
              </a:gdLst>
              <a:ahLst/>
              <a:cxnLst>
                <a:cxn ang="0">
                  <a:pos x="connsiteX0" y="connsiteY0"/>
                </a:cxn>
                <a:cxn ang="0">
                  <a:pos x="connsiteX1" y="connsiteY1"/>
                </a:cxn>
                <a:cxn ang="0">
                  <a:pos x="connsiteX2" y="connsiteY2"/>
                </a:cxn>
                <a:cxn ang="0">
                  <a:pos x="connsiteX3" y="connsiteY3"/>
                </a:cxn>
              </a:cxnLst>
              <a:rect l="l" t="t" r="r" b="b"/>
              <a:pathLst>
                <a:path w="576649" h="1173892">
                  <a:moveTo>
                    <a:pt x="0" y="0"/>
                  </a:moveTo>
                  <a:lnTo>
                    <a:pt x="0" y="156519"/>
                  </a:lnTo>
                  <a:lnTo>
                    <a:pt x="576649" y="156519"/>
                  </a:lnTo>
                  <a:lnTo>
                    <a:pt x="576649" y="1173892"/>
                  </a:lnTo>
                </a:path>
              </a:pathLst>
            </a:custGeom>
            <a:noFill/>
            <a:ln>
              <a:solidFill>
                <a:srgbClr val="C00000"/>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grpSp>
      <p:grpSp>
        <p:nvGrpSpPr>
          <p:cNvPr id="163" name="グループ化 162"/>
          <p:cNvGrpSpPr/>
          <p:nvPr/>
        </p:nvGrpSpPr>
        <p:grpSpPr>
          <a:xfrm>
            <a:off x="1612190" y="288183"/>
            <a:ext cx="2053631" cy="1949899"/>
            <a:chOff x="2632733" y="840807"/>
            <a:chExt cx="2667654" cy="2532159"/>
          </a:xfrm>
        </p:grpSpPr>
        <p:grpSp>
          <p:nvGrpSpPr>
            <p:cNvPr id="166" name="グループ化 165"/>
            <p:cNvGrpSpPr/>
            <p:nvPr/>
          </p:nvGrpSpPr>
          <p:grpSpPr>
            <a:xfrm>
              <a:off x="2951391" y="1221263"/>
              <a:ext cx="2030342" cy="1771248"/>
              <a:chOff x="2951391" y="1221263"/>
              <a:chExt cx="2030342" cy="1771248"/>
            </a:xfrm>
          </p:grpSpPr>
          <p:sp>
            <p:nvSpPr>
              <p:cNvPr id="237" name="円/楕円 236"/>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a:solidFill>
                    <a:prstClr val="white"/>
                  </a:solidFill>
                  <a:latin typeface="Meiryo UI"/>
                  <a:ea typeface="Meiryo UI"/>
                </a:endParaRPr>
              </a:p>
            </p:txBody>
          </p:sp>
          <p:sp>
            <p:nvSpPr>
              <p:cNvPr id="239" name="角丸四角形 238"/>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DS</a:t>
                </a:r>
                <a:endParaRPr kumimoji="0" lang="ja-JP" altLang="en-US" sz="3000" b="1" kern="0" dirty="0">
                  <a:solidFill>
                    <a:prstClr val="white"/>
                  </a:solidFill>
                  <a:latin typeface="Calibri"/>
                  <a:ea typeface="Meiryo UI"/>
                </a:endParaRPr>
              </a:p>
            </p:txBody>
          </p:sp>
        </p:grpSp>
        <p:pic>
          <p:nvPicPr>
            <p:cNvPr id="236" name="Picture 2" descr="C:\Users\toa27839.TOA\AppData\Local\Temp\notesEA312D\Bubble_material_noshadow-01.png"/>
            <p:cNvPicPr>
              <a:picLocks noChangeAspect="1" noChangeArrowheads="1"/>
            </p:cNvPicPr>
            <p:nvPr/>
          </p:nvPicPr>
          <p:blipFill rotWithShape="1">
            <a:blip r:embed="rId12"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2073" name="フリーフォーム 2072"/>
          <p:cNvSpPr/>
          <p:nvPr/>
        </p:nvSpPr>
        <p:spPr>
          <a:xfrm>
            <a:off x="9297477" y="5023246"/>
            <a:ext cx="3882638" cy="345046"/>
          </a:xfrm>
          <a:custGeom>
            <a:avLst/>
            <a:gdLst>
              <a:gd name="connsiteX0" fmla="*/ 0 w 2588126"/>
              <a:gd name="connsiteY0" fmla="*/ 229936 h 229936"/>
              <a:gd name="connsiteX1" fmla="*/ 171116 w 2588126"/>
              <a:gd name="connsiteY1" fmla="*/ 0 h 229936"/>
              <a:gd name="connsiteX2" fmla="*/ 2588126 w 2588126"/>
              <a:gd name="connsiteY2" fmla="*/ 0 h 229936"/>
              <a:gd name="connsiteX3" fmla="*/ 2588126 w 2588126"/>
              <a:gd name="connsiteY3" fmla="*/ 48126 h 229936"/>
              <a:gd name="connsiteX4" fmla="*/ 2518611 w 2588126"/>
              <a:gd name="connsiteY4" fmla="*/ 101600 h 229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8126" h="229936">
                <a:moveTo>
                  <a:pt x="0" y="229936"/>
                </a:moveTo>
                <a:lnTo>
                  <a:pt x="171116" y="0"/>
                </a:lnTo>
                <a:lnTo>
                  <a:pt x="2588126" y="0"/>
                </a:lnTo>
                <a:lnTo>
                  <a:pt x="2588126" y="48126"/>
                </a:lnTo>
                <a:lnTo>
                  <a:pt x="2518611" y="101600"/>
                </a:lnTo>
              </a:path>
            </a:pathLst>
          </a:cu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pic>
        <p:nvPicPr>
          <p:cNvPr id="89" name="Picture 5"/>
          <p:cNvPicPr>
            <a:picLocks noChangeAspect="1" noChangeArrowheads="1"/>
          </p:cNvPicPr>
          <p:nvPr/>
        </p:nvPicPr>
        <p:blipFill>
          <a:blip r:embed="rId13"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 name="Picture 2"/>
          <p:cNvPicPr>
            <a:picLocks noChangeAspect="1" noChangeArrowheads="1"/>
          </p:cNvPicPr>
          <p:nvPr/>
        </p:nvPicPr>
        <p:blipFill>
          <a:blip r:embed="rId1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07395" y="1798832"/>
            <a:ext cx="1038158" cy="38606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5" name="正方形/長方形 14"/>
          <p:cNvSpPr/>
          <p:nvPr/>
        </p:nvSpPr>
        <p:spPr>
          <a:xfrm>
            <a:off x="11935946" y="5620034"/>
            <a:ext cx="1241037" cy="369326"/>
          </a:xfrm>
          <a:prstGeom prst="rect">
            <a:avLst/>
          </a:prstGeom>
          <a:effectLst>
            <a:outerShdw blurRad="50800" dist="38100" dir="8100000" algn="tr" rotWithShape="0">
              <a:prstClr val="black">
                <a:alpha val="40000"/>
              </a:prstClr>
            </a:outerShdw>
          </a:effectLst>
        </p:spPr>
        <p:txBody>
          <a:bodyPr wrap="none" lIns="91436" tIns="45717" rIns="91436" bIns="45717">
            <a:spAutoFit/>
          </a:bodyPr>
          <a:lstStyle/>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VX-3000DS</a:t>
            </a:r>
            <a:endParaRPr lang="ja-JP" altLang="en-US" dirty="0">
              <a:solidFill>
                <a:srgbClr val="5F5F5F"/>
              </a:solidFill>
              <a:latin typeface="Calibri"/>
            </a:endParaRPr>
          </a:p>
        </p:txBody>
      </p:sp>
      <p:grpSp>
        <p:nvGrpSpPr>
          <p:cNvPr id="2070" name="グループ化 2069"/>
          <p:cNvGrpSpPr/>
          <p:nvPr/>
        </p:nvGrpSpPr>
        <p:grpSpPr>
          <a:xfrm>
            <a:off x="5575638" y="2968592"/>
            <a:ext cx="3551672" cy="3204493"/>
            <a:chOff x="3716661" y="1474423"/>
            <a:chExt cx="2367507" cy="2135450"/>
          </a:xfrm>
        </p:grpSpPr>
        <p:sp>
          <p:nvSpPr>
            <p:cNvPr id="2056" name="正方形/長方形 2055"/>
            <p:cNvSpPr/>
            <p:nvPr/>
          </p:nvSpPr>
          <p:spPr>
            <a:xfrm>
              <a:off x="4421806" y="1563638"/>
              <a:ext cx="1546312" cy="504056"/>
            </a:xfrm>
            <a:prstGeom prst="rect">
              <a:avLst/>
            </a:prstGeom>
            <a:solidFill>
              <a:srgbClr val="CC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78" name="正方形/長方形 77"/>
            <p:cNvSpPr/>
            <p:nvPr/>
          </p:nvSpPr>
          <p:spPr>
            <a:xfrm>
              <a:off x="3716661" y="2422015"/>
              <a:ext cx="2251458" cy="787910"/>
            </a:xfrm>
            <a:prstGeom prst="rect">
              <a:avLst/>
            </a:prstGeom>
            <a:solidFill>
              <a:schemeClr val="tx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81" name="フリーフォーム 80"/>
            <p:cNvSpPr/>
            <p:nvPr/>
          </p:nvSpPr>
          <p:spPr>
            <a:xfrm>
              <a:off x="3995936" y="2923213"/>
              <a:ext cx="591488" cy="407079"/>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86" name="フリーフォーム 85"/>
            <p:cNvSpPr/>
            <p:nvPr/>
          </p:nvSpPr>
          <p:spPr>
            <a:xfrm>
              <a:off x="4139952" y="3125487"/>
              <a:ext cx="447472" cy="204806"/>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58" name="円/楕円 2057"/>
            <p:cNvSpPr/>
            <p:nvPr/>
          </p:nvSpPr>
          <p:spPr>
            <a:xfrm>
              <a:off x="4574999" y="2882426"/>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88" name="円/楕円 87"/>
            <p:cNvSpPr/>
            <p:nvPr/>
          </p:nvSpPr>
          <p:spPr>
            <a:xfrm>
              <a:off x="4580668" y="3081487"/>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59" name="フリーフォーム 2058"/>
            <p:cNvSpPr/>
            <p:nvPr/>
          </p:nvSpPr>
          <p:spPr>
            <a:xfrm>
              <a:off x="4535978" y="2972883"/>
              <a:ext cx="238351" cy="56338"/>
            </a:xfrm>
            <a:custGeom>
              <a:avLst/>
              <a:gdLst>
                <a:gd name="connsiteX0" fmla="*/ 238351 w 238351"/>
                <a:gd name="connsiteY0" fmla="*/ 56338 h 56338"/>
                <a:gd name="connsiteX1" fmla="*/ 0 w 238351"/>
                <a:gd name="connsiteY1" fmla="*/ 0 h 56338"/>
              </a:gdLst>
              <a:ahLst/>
              <a:cxnLst>
                <a:cxn ang="0">
                  <a:pos x="connsiteX0" y="connsiteY0"/>
                </a:cxn>
                <a:cxn ang="0">
                  <a:pos x="connsiteX1" y="connsiteY1"/>
                </a:cxn>
              </a:cxnLst>
              <a:rect l="l" t="t" r="r" b="b"/>
              <a:pathLst>
                <a:path w="238351" h="56338">
                  <a:moveTo>
                    <a:pt x="238351" y="56338"/>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4" name="円/楕円 93"/>
            <p:cNvSpPr/>
            <p:nvPr/>
          </p:nvSpPr>
          <p:spPr>
            <a:xfrm>
              <a:off x="5332178" y="3076179"/>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6" name="フリーフォーム 95"/>
            <p:cNvSpPr/>
            <p:nvPr/>
          </p:nvSpPr>
          <p:spPr>
            <a:xfrm>
              <a:off x="5287488" y="2967575"/>
              <a:ext cx="238351" cy="56338"/>
            </a:xfrm>
            <a:custGeom>
              <a:avLst/>
              <a:gdLst>
                <a:gd name="connsiteX0" fmla="*/ 238351 w 238351"/>
                <a:gd name="connsiteY0" fmla="*/ 56338 h 56338"/>
                <a:gd name="connsiteX1" fmla="*/ 0 w 238351"/>
                <a:gd name="connsiteY1" fmla="*/ 0 h 56338"/>
              </a:gdLst>
              <a:ahLst/>
              <a:cxnLst>
                <a:cxn ang="0">
                  <a:pos x="connsiteX0" y="connsiteY0"/>
                </a:cxn>
                <a:cxn ang="0">
                  <a:pos x="connsiteX1" y="connsiteY1"/>
                </a:cxn>
              </a:cxnLst>
              <a:rect l="l" t="t" r="r" b="b"/>
              <a:pathLst>
                <a:path w="238351" h="56338">
                  <a:moveTo>
                    <a:pt x="238351" y="56338"/>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61" name="フリーフォーム 2060"/>
            <p:cNvSpPr/>
            <p:nvPr/>
          </p:nvSpPr>
          <p:spPr>
            <a:xfrm>
              <a:off x="4868586" y="2921666"/>
              <a:ext cx="454594" cy="102432"/>
            </a:xfrm>
            <a:custGeom>
              <a:avLst/>
              <a:gdLst>
                <a:gd name="connsiteX0" fmla="*/ 576375 w 576375"/>
                <a:gd name="connsiteY0" fmla="*/ 0 h 112675"/>
                <a:gd name="connsiteX1" fmla="*/ 268686 w 576375"/>
                <a:gd name="connsiteY1" fmla="*/ 0 h 112675"/>
                <a:gd name="connsiteX2" fmla="*/ 268686 w 576375"/>
                <a:gd name="connsiteY2" fmla="*/ 112675 h 112675"/>
                <a:gd name="connsiteX3" fmla="*/ 0 w 576375"/>
                <a:gd name="connsiteY3" fmla="*/ 112675 h 112675"/>
              </a:gdLst>
              <a:ahLst/>
              <a:cxnLst>
                <a:cxn ang="0">
                  <a:pos x="connsiteX0" y="connsiteY0"/>
                </a:cxn>
                <a:cxn ang="0">
                  <a:pos x="connsiteX1" y="connsiteY1"/>
                </a:cxn>
                <a:cxn ang="0">
                  <a:pos x="connsiteX2" y="connsiteY2"/>
                </a:cxn>
                <a:cxn ang="0">
                  <a:pos x="connsiteX3" y="connsiteY3"/>
                </a:cxn>
              </a:cxnLst>
              <a:rect l="l" t="t" r="r" b="b"/>
              <a:pathLst>
                <a:path w="576375" h="112675">
                  <a:moveTo>
                    <a:pt x="576375" y="0"/>
                  </a:moveTo>
                  <a:lnTo>
                    <a:pt x="268686" y="0"/>
                  </a:lnTo>
                  <a:lnTo>
                    <a:pt x="268686" y="112675"/>
                  </a:lnTo>
                  <a:lnTo>
                    <a:pt x="0" y="112675"/>
                  </a:lnTo>
                </a:path>
              </a:pathLst>
            </a:custGeom>
            <a:noFill/>
            <a:ln>
              <a:solidFill>
                <a:srgbClr val="FFC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3" name="円/楕円 92"/>
            <p:cNvSpPr/>
            <p:nvPr/>
          </p:nvSpPr>
          <p:spPr>
            <a:xfrm>
              <a:off x="5326509" y="2877118"/>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77" name="角丸四角形 76"/>
            <p:cNvSpPr/>
            <p:nvPr/>
          </p:nvSpPr>
          <p:spPr>
            <a:xfrm>
              <a:off x="5569435" y="1475800"/>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80" name="角丸四角形 79"/>
            <p:cNvSpPr/>
            <p:nvPr/>
          </p:nvSpPr>
          <p:spPr>
            <a:xfrm>
              <a:off x="4544184" y="3327753"/>
              <a:ext cx="743304" cy="282120"/>
            </a:xfrm>
            <a:prstGeom prst="roundRect">
              <a:avLst>
                <a:gd name="adj" fmla="val 13354"/>
              </a:avLst>
            </a:prstGeom>
            <a:solidFill>
              <a:srgbClr val="C00000">
                <a:alpha val="50000"/>
              </a:srgbClr>
            </a:solidFill>
            <a:ln w="19050">
              <a:solidFill>
                <a:srgbClr val="C0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Battery</a:t>
              </a:r>
              <a:endParaRPr lang="ja-JP" altLang="en-US" sz="1700" b="1" dirty="0">
                <a:solidFill>
                  <a:srgbClr val="FFFFFF"/>
                </a:solidFill>
              </a:endParaRPr>
            </a:p>
          </p:txBody>
        </p:sp>
        <p:sp>
          <p:nvSpPr>
            <p:cNvPr id="2060" name="フリーフォーム 2059"/>
            <p:cNvSpPr/>
            <p:nvPr/>
          </p:nvSpPr>
          <p:spPr>
            <a:xfrm>
              <a:off x="5184762" y="3124562"/>
              <a:ext cx="147344" cy="201270"/>
            </a:xfrm>
            <a:custGeom>
              <a:avLst/>
              <a:gdLst>
                <a:gd name="connsiteX0" fmla="*/ 147344 w 147344"/>
                <a:gd name="connsiteY0" fmla="*/ 0 h 459367"/>
                <a:gd name="connsiteX1" fmla="*/ 0 w 147344"/>
                <a:gd name="connsiteY1" fmla="*/ 0 h 459367"/>
                <a:gd name="connsiteX2" fmla="*/ 0 w 147344"/>
                <a:gd name="connsiteY2" fmla="*/ 459367 h 459367"/>
              </a:gdLst>
              <a:ahLst/>
              <a:cxnLst>
                <a:cxn ang="0">
                  <a:pos x="connsiteX0" y="connsiteY0"/>
                </a:cxn>
                <a:cxn ang="0">
                  <a:pos x="connsiteX1" y="connsiteY1"/>
                </a:cxn>
                <a:cxn ang="0">
                  <a:pos x="connsiteX2" y="connsiteY2"/>
                </a:cxn>
              </a:cxnLst>
              <a:rect l="l" t="t" r="r" b="b"/>
              <a:pathLst>
                <a:path w="147344" h="459367">
                  <a:moveTo>
                    <a:pt x="147344" y="0"/>
                  </a:moveTo>
                  <a:lnTo>
                    <a:pt x="0" y="0"/>
                  </a:lnTo>
                  <a:lnTo>
                    <a:pt x="0" y="459367"/>
                  </a:lnTo>
                </a:path>
              </a:pathLst>
            </a:custGeom>
            <a:noFill/>
            <a:ln>
              <a:solidFill>
                <a:srgbClr val="C00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9" name="角丸四角形 98"/>
            <p:cNvSpPr/>
            <p:nvPr/>
          </p:nvSpPr>
          <p:spPr>
            <a:xfrm>
              <a:off x="5186481" y="1474423"/>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101" name="角丸四角形 100"/>
            <p:cNvSpPr/>
            <p:nvPr/>
          </p:nvSpPr>
          <p:spPr>
            <a:xfrm>
              <a:off x="4807983" y="1479274"/>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103" name="角丸四角形 102"/>
            <p:cNvSpPr/>
            <p:nvPr/>
          </p:nvSpPr>
          <p:spPr>
            <a:xfrm>
              <a:off x="4425283" y="1484729"/>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105" name="フリーフォーム 104"/>
            <p:cNvSpPr/>
            <p:nvPr/>
          </p:nvSpPr>
          <p:spPr>
            <a:xfrm>
              <a:off x="5272005" y="1840536"/>
              <a:ext cx="102349" cy="65920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65" name="フリーフォーム 2064"/>
            <p:cNvSpPr/>
            <p:nvPr/>
          </p:nvSpPr>
          <p:spPr>
            <a:xfrm>
              <a:off x="5948658" y="1970903"/>
              <a:ext cx="135510" cy="973590"/>
            </a:xfrm>
            <a:custGeom>
              <a:avLst/>
              <a:gdLst>
                <a:gd name="connsiteX0" fmla="*/ 18535 w 160638"/>
                <a:gd name="connsiteY0" fmla="*/ 982362 h 982362"/>
                <a:gd name="connsiteX1" fmla="*/ 160638 w 160638"/>
                <a:gd name="connsiteY1" fmla="*/ 982362 h 982362"/>
                <a:gd name="connsiteX2" fmla="*/ 160638 w 160638"/>
                <a:gd name="connsiteY2" fmla="*/ 0 h 982362"/>
                <a:gd name="connsiteX3" fmla="*/ 0 w 160638"/>
                <a:gd name="connsiteY3" fmla="*/ 0 h 982362"/>
              </a:gdLst>
              <a:ahLst/>
              <a:cxnLst>
                <a:cxn ang="0">
                  <a:pos x="connsiteX0" y="connsiteY0"/>
                </a:cxn>
                <a:cxn ang="0">
                  <a:pos x="connsiteX1" y="connsiteY1"/>
                </a:cxn>
                <a:cxn ang="0">
                  <a:pos x="connsiteX2" y="connsiteY2"/>
                </a:cxn>
                <a:cxn ang="0">
                  <a:pos x="connsiteX3" y="connsiteY3"/>
                </a:cxn>
              </a:cxnLst>
              <a:rect l="l" t="t" r="r" b="b"/>
              <a:pathLst>
                <a:path w="160638" h="982362">
                  <a:moveTo>
                    <a:pt x="18535" y="982362"/>
                  </a:moveTo>
                  <a:lnTo>
                    <a:pt x="160638" y="982362"/>
                  </a:lnTo>
                  <a:lnTo>
                    <a:pt x="160638" y="0"/>
                  </a:lnTo>
                  <a:lnTo>
                    <a:pt x="0" y="0"/>
                  </a:lnTo>
                </a:path>
              </a:pathLst>
            </a:custGeom>
            <a:noFill/>
            <a:ln w="38100">
              <a:solidFill>
                <a:schemeClr val="accent6">
                  <a:lumMod val="75000"/>
                </a:schemeClr>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66" name="フリーフォーム 2065"/>
            <p:cNvSpPr/>
            <p:nvPr/>
          </p:nvSpPr>
          <p:spPr>
            <a:xfrm>
              <a:off x="4201297" y="2631989"/>
              <a:ext cx="1522831" cy="383060"/>
            </a:xfrm>
            <a:custGeom>
              <a:avLst/>
              <a:gdLst>
                <a:gd name="connsiteX0" fmla="*/ 1544595 w 1649627"/>
                <a:gd name="connsiteY0" fmla="*/ 383060 h 383060"/>
                <a:gd name="connsiteX1" fmla="*/ 1649627 w 1649627"/>
                <a:gd name="connsiteY1" fmla="*/ 383060 h 383060"/>
                <a:gd name="connsiteX2" fmla="*/ 1649627 w 1649627"/>
                <a:gd name="connsiteY2" fmla="*/ 148281 h 383060"/>
                <a:gd name="connsiteX3" fmla="*/ 0 w 1649627"/>
                <a:gd name="connsiteY3" fmla="*/ 148281 h 383060"/>
                <a:gd name="connsiteX4" fmla="*/ 0 w 1649627"/>
                <a:gd name="connsiteY4" fmla="*/ 0 h 383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9627" h="383060">
                  <a:moveTo>
                    <a:pt x="1544595" y="383060"/>
                  </a:moveTo>
                  <a:lnTo>
                    <a:pt x="1649627" y="383060"/>
                  </a:lnTo>
                  <a:lnTo>
                    <a:pt x="1649627" y="148281"/>
                  </a:lnTo>
                  <a:lnTo>
                    <a:pt x="0" y="148281"/>
                  </a:lnTo>
                  <a:lnTo>
                    <a:pt x="0"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67" name="フリーフォーム 2066"/>
            <p:cNvSpPr/>
            <p:nvPr/>
          </p:nvSpPr>
          <p:spPr>
            <a:xfrm>
              <a:off x="5168533" y="2634168"/>
              <a:ext cx="52197" cy="139924"/>
            </a:xfrm>
            <a:custGeom>
              <a:avLst/>
              <a:gdLst>
                <a:gd name="connsiteX0" fmla="*/ 0 w 0"/>
                <a:gd name="connsiteY0" fmla="*/ 123568 h 123568"/>
                <a:gd name="connsiteX1" fmla="*/ 0 w 0"/>
                <a:gd name="connsiteY1" fmla="*/ 0 h 123568"/>
              </a:gdLst>
              <a:ahLst/>
              <a:cxnLst>
                <a:cxn ang="0">
                  <a:pos x="connsiteX0" y="connsiteY0"/>
                </a:cxn>
                <a:cxn ang="0">
                  <a:pos x="connsiteX1" y="connsiteY1"/>
                </a:cxn>
              </a:cxnLst>
              <a:rect l="l" t="t" r="r" b="b"/>
              <a:pathLst>
                <a:path h="123568">
                  <a:moveTo>
                    <a:pt x="0" y="123568"/>
                  </a:moveTo>
                  <a:lnTo>
                    <a:pt x="0"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5" name="円/楕円 94"/>
            <p:cNvSpPr/>
            <p:nvPr/>
          </p:nvSpPr>
          <p:spPr>
            <a:xfrm>
              <a:off x="5526861" y="2976738"/>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2" name="円/楕円 91"/>
            <p:cNvSpPr/>
            <p:nvPr/>
          </p:nvSpPr>
          <p:spPr>
            <a:xfrm>
              <a:off x="4775351" y="2982046"/>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62" name="フリーフォーム 161"/>
            <p:cNvSpPr/>
            <p:nvPr/>
          </p:nvSpPr>
          <p:spPr>
            <a:xfrm>
              <a:off x="4895616" y="1842937"/>
              <a:ext cx="102349" cy="65920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68" name="フリーフォーム 2067"/>
            <p:cNvSpPr/>
            <p:nvPr/>
          </p:nvSpPr>
          <p:spPr>
            <a:xfrm>
              <a:off x="5555936" y="1853138"/>
              <a:ext cx="201655" cy="639732"/>
            </a:xfrm>
            <a:custGeom>
              <a:avLst/>
              <a:gdLst>
                <a:gd name="connsiteX0" fmla="*/ 0 w 201655"/>
                <a:gd name="connsiteY0" fmla="*/ 639732 h 639732"/>
                <a:gd name="connsiteX1" fmla="*/ 0 w 201655"/>
                <a:gd name="connsiteY1" fmla="*/ 410263 h 639732"/>
                <a:gd name="connsiteX2" fmla="*/ 201655 w 201655"/>
                <a:gd name="connsiteY2" fmla="*/ 410263 h 639732"/>
                <a:gd name="connsiteX3" fmla="*/ 201655 w 201655"/>
                <a:gd name="connsiteY3" fmla="*/ 0 h 639732"/>
              </a:gdLst>
              <a:ahLst/>
              <a:cxnLst>
                <a:cxn ang="0">
                  <a:pos x="connsiteX0" y="connsiteY0"/>
                </a:cxn>
                <a:cxn ang="0">
                  <a:pos x="connsiteX1" y="connsiteY1"/>
                </a:cxn>
                <a:cxn ang="0">
                  <a:pos x="connsiteX2" y="connsiteY2"/>
                </a:cxn>
                <a:cxn ang="0">
                  <a:pos x="connsiteX3" y="connsiteY3"/>
                </a:cxn>
              </a:cxnLst>
              <a:rect l="l" t="t" r="r" b="b"/>
              <a:pathLst>
                <a:path w="201655" h="639732">
                  <a:moveTo>
                    <a:pt x="0" y="639732"/>
                  </a:moveTo>
                  <a:lnTo>
                    <a:pt x="0" y="410263"/>
                  </a:lnTo>
                  <a:lnTo>
                    <a:pt x="201655" y="410263"/>
                  </a:lnTo>
                  <a:lnTo>
                    <a:pt x="201655"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64" name="フリーフォーム 163"/>
            <p:cNvSpPr/>
            <p:nvPr/>
          </p:nvSpPr>
          <p:spPr>
            <a:xfrm flipH="1">
              <a:off x="4613156" y="1842937"/>
              <a:ext cx="229234" cy="639732"/>
            </a:xfrm>
            <a:custGeom>
              <a:avLst/>
              <a:gdLst>
                <a:gd name="connsiteX0" fmla="*/ 0 w 201655"/>
                <a:gd name="connsiteY0" fmla="*/ 639732 h 639732"/>
                <a:gd name="connsiteX1" fmla="*/ 0 w 201655"/>
                <a:gd name="connsiteY1" fmla="*/ 410263 h 639732"/>
                <a:gd name="connsiteX2" fmla="*/ 201655 w 201655"/>
                <a:gd name="connsiteY2" fmla="*/ 410263 h 639732"/>
                <a:gd name="connsiteX3" fmla="*/ 201655 w 201655"/>
                <a:gd name="connsiteY3" fmla="*/ 0 h 639732"/>
              </a:gdLst>
              <a:ahLst/>
              <a:cxnLst>
                <a:cxn ang="0">
                  <a:pos x="connsiteX0" y="connsiteY0"/>
                </a:cxn>
                <a:cxn ang="0">
                  <a:pos x="connsiteX1" y="connsiteY1"/>
                </a:cxn>
                <a:cxn ang="0">
                  <a:pos x="connsiteX2" y="connsiteY2"/>
                </a:cxn>
                <a:cxn ang="0">
                  <a:pos x="connsiteX3" y="connsiteY3"/>
                </a:cxn>
              </a:cxnLst>
              <a:rect l="l" t="t" r="r" b="b"/>
              <a:pathLst>
                <a:path w="201655" h="639732">
                  <a:moveTo>
                    <a:pt x="0" y="639732"/>
                  </a:moveTo>
                  <a:lnTo>
                    <a:pt x="0" y="410263"/>
                  </a:lnTo>
                  <a:lnTo>
                    <a:pt x="201655" y="410263"/>
                  </a:lnTo>
                  <a:lnTo>
                    <a:pt x="201655"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69" name="フリーフォーム 2068"/>
            <p:cNvSpPr/>
            <p:nvPr/>
          </p:nvSpPr>
          <p:spPr>
            <a:xfrm>
              <a:off x="4193028" y="1985256"/>
              <a:ext cx="219039" cy="497184"/>
            </a:xfrm>
            <a:custGeom>
              <a:avLst/>
              <a:gdLst>
                <a:gd name="connsiteX0" fmla="*/ 0 w 219039"/>
                <a:gd name="connsiteY0" fmla="*/ 497184 h 497184"/>
                <a:gd name="connsiteX1" fmla="*/ 0 w 219039"/>
                <a:gd name="connsiteY1" fmla="*/ 0 h 497184"/>
                <a:gd name="connsiteX2" fmla="*/ 219039 w 219039"/>
                <a:gd name="connsiteY2" fmla="*/ 0 h 497184"/>
              </a:gdLst>
              <a:ahLst/>
              <a:cxnLst>
                <a:cxn ang="0">
                  <a:pos x="connsiteX0" y="connsiteY0"/>
                </a:cxn>
                <a:cxn ang="0">
                  <a:pos x="connsiteX1" y="connsiteY1"/>
                </a:cxn>
                <a:cxn ang="0">
                  <a:pos x="connsiteX2" y="connsiteY2"/>
                </a:cxn>
              </a:cxnLst>
              <a:rect l="l" t="t" r="r" b="b"/>
              <a:pathLst>
                <a:path w="219039" h="497184">
                  <a:moveTo>
                    <a:pt x="0" y="497184"/>
                  </a:moveTo>
                  <a:lnTo>
                    <a:pt x="0" y="0"/>
                  </a:lnTo>
                  <a:lnTo>
                    <a:pt x="219039"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63" name="角丸四角形 2062"/>
            <p:cNvSpPr/>
            <p:nvPr/>
          </p:nvSpPr>
          <p:spPr>
            <a:xfrm>
              <a:off x="4674647" y="2459908"/>
              <a:ext cx="1049481" cy="174260"/>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lang="en-US" altLang="ja-JP" dirty="0">
                  <a:solidFill>
                    <a:srgbClr val="FFFFFF"/>
                  </a:solidFill>
                </a:rPr>
                <a:t>Max 25A, 8ch</a:t>
              </a:r>
              <a:endParaRPr lang="ja-JP" altLang="en-US" dirty="0">
                <a:solidFill>
                  <a:srgbClr val="FFFFFF"/>
                </a:solidFill>
              </a:endParaRPr>
            </a:p>
          </p:txBody>
        </p:sp>
        <p:sp>
          <p:nvSpPr>
            <p:cNvPr id="104" name="角丸四角形 103"/>
            <p:cNvSpPr/>
            <p:nvPr/>
          </p:nvSpPr>
          <p:spPr>
            <a:xfrm>
              <a:off x="3760490" y="2459908"/>
              <a:ext cx="867340" cy="174260"/>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lang="en-US" altLang="ja-JP" dirty="0">
                  <a:solidFill>
                    <a:srgbClr val="FFFFFF"/>
                  </a:solidFill>
                </a:rPr>
                <a:t>Max 5A, 3ch</a:t>
              </a:r>
              <a:endParaRPr lang="ja-JP" altLang="en-US" dirty="0">
                <a:solidFill>
                  <a:srgbClr val="FFFFFF"/>
                </a:solidFill>
              </a:endParaRPr>
            </a:p>
          </p:txBody>
        </p:sp>
      </p:grpSp>
      <p:grpSp>
        <p:nvGrpSpPr>
          <p:cNvPr id="167" name="グループ化 166"/>
          <p:cNvGrpSpPr/>
          <p:nvPr/>
        </p:nvGrpSpPr>
        <p:grpSpPr>
          <a:xfrm>
            <a:off x="9451759" y="2972403"/>
            <a:ext cx="3377578" cy="3200683"/>
            <a:chOff x="3730569" y="1474423"/>
            <a:chExt cx="2251458" cy="2132911"/>
          </a:xfrm>
        </p:grpSpPr>
        <p:sp>
          <p:nvSpPr>
            <p:cNvPr id="168" name="正方形/長方形 167"/>
            <p:cNvSpPr/>
            <p:nvPr/>
          </p:nvSpPr>
          <p:spPr>
            <a:xfrm>
              <a:off x="4421806" y="1563638"/>
              <a:ext cx="1546312" cy="504056"/>
            </a:xfrm>
            <a:prstGeom prst="rect">
              <a:avLst/>
            </a:prstGeom>
            <a:solidFill>
              <a:srgbClr val="CC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69" name="正方形/長方形 168"/>
            <p:cNvSpPr/>
            <p:nvPr/>
          </p:nvSpPr>
          <p:spPr>
            <a:xfrm>
              <a:off x="3730569" y="2422015"/>
              <a:ext cx="2251458" cy="787910"/>
            </a:xfrm>
            <a:prstGeom prst="rect">
              <a:avLst/>
            </a:prstGeom>
            <a:solidFill>
              <a:schemeClr val="tx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0" name="フリーフォーム 169"/>
            <p:cNvSpPr/>
            <p:nvPr/>
          </p:nvSpPr>
          <p:spPr>
            <a:xfrm>
              <a:off x="3995936" y="2923213"/>
              <a:ext cx="591488" cy="404540"/>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1" name="フリーフォーム 170"/>
            <p:cNvSpPr/>
            <p:nvPr/>
          </p:nvSpPr>
          <p:spPr>
            <a:xfrm>
              <a:off x="4139952" y="3125486"/>
              <a:ext cx="447472" cy="202267"/>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2" name="円/楕円 171"/>
            <p:cNvSpPr/>
            <p:nvPr/>
          </p:nvSpPr>
          <p:spPr>
            <a:xfrm>
              <a:off x="4574999" y="2882426"/>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3" name="円/楕円 172"/>
            <p:cNvSpPr/>
            <p:nvPr/>
          </p:nvSpPr>
          <p:spPr>
            <a:xfrm>
              <a:off x="4580668" y="3081487"/>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4" name="フリーフォーム 173"/>
            <p:cNvSpPr/>
            <p:nvPr/>
          </p:nvSpPr>
          <p:spPr>
            <a:xfrm>
              <a:off x="4535978" y="2972883"/>
              <a:ext cx="238351" cy="56338"/>
            </a:xfrm>
            <a:custGeom>
              <a:avLst/>
              <a:gdLst>
                <a:gd name="connsiteX0" fmla="*/ 238351 w 238351"/>
                <a:gd name="connsiteY0" fmla="*/ 56338 h 56338"/>
                <a:gd name="connsiteX1" fmla="*/ 0 w 238351"/>
                <a:gd name="connsiteY1" fmla="*/ 0 h 56338"/>
              </a:gdLst>
              <a:ahLst/>
              <a:cxnLst>
                <a:cxn ang="0">
                  <a:pos x="connsiteX0" y="connsiteY0"/>
                </a:cxn>
                <a:cxn ang="0">
                  <a:pos x="connsiteX1" y="connsiteY1"/>
                </a:cxn>
              </a:cxnLst>
              <a:rect l="l" t="t" r="r" b="b"/>
              <a:pathLst>
                <a:path w="238351" h="56338">
                  <a:moveTo>
                    <a:pt x="238351" y="56338"/>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5" name="円/楕円 174"/>
            <p:cNvSpPr/>
            <p:nvPr/>
          </p:nvSpPr>
          <p:spPr>
            <a:xfrm>
              <a:off x="5332178" y="3076179"/>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6" name="フリーフォーム 175"/>
            <p:cNvSpPr/>
            <p:nvPr/>
          </p:nvSpPr>
          <p:spPr>
            <a:xfrm>
              <a:off x="5287488" y="2967575"/>
              <a:ext cx="238351" cy="56338"/>
            </a:xfrm>
            <a:custGeom>
              <a:avLst/>
              <a:gdLst>
                <a:gd name="connsiteX0" fmla="*/ 238351 w 238351"/>
                <a:gd name="connsiteY0" fmla="*/ 56338 h 56338"/>
                <a:gd name="connsiteX1" fmla="*/ 0 w 238351"/>
                <a:gd name="connsiteY1" fmla="*/ 0 h 56338"/>
              </a:gdLst>
              <a:ahLst/>
              <a:cxnLst>
                <a:cxn ang="0">
                  <a:pos x="connsiteX0" y="connsiteY0"/>
                </a:cxn>
                <a:cxn ang="0">
                  <a:pos x="connsiteX1" y="connsiteY1"/>
                </a:cxn>
              </a:cxnLst>
              <a:rect l="l" t="t" r="r" b="b"/>
              <a:pathLst>
                <a:path w="238351" h="56338">
                  <a:moveTo>
                    <a:pt x="238351" y="56338"/>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7" name="フリーフォーム 176"/>
            <p:cNvSpPr/>
            <p:nvPr/>
          </p:nvSpPr>
          <p:spPr>
            <a:xfrm>
              <a:off x="4868586" y="2921666"/>
              <a:ext cx="454594" cy="102432"/>
            </a:xfrm>
            <a:custGeom>
              <a:avLst/>
              <a:gdLst>
                <a:gd name="connsiteX0" fmla="*/ 576375 w 576375"/>
                <a:gd name="connsiteY0" fmla="*/ 0 h 112675"/>
                <a:gd name="connsiteX1" fmla="*/ 268686 w 576375"/>
                <a:gd name="connsiteY1" fmla="*/ 0 h 112675"/>
                <a:gd name="connsiteX2" fmla="*/ 268686 w 576375"/>
                <a:gd name="connsiteY2" fmla="*/ 112675 h 112675"/>
                <a:gd name="connsiteX3" fmla="*/ 0 w 576375"/>
                <a:gd name="connsiteY3" fmla="*/ 112675 h 112675"/>
              </a:gdLst>
              <a:ahLst/>
              <a:cxnLst>
                <a:cxn ang="0">
                  <a:pos x="connsiteX0" y="connsiteY0"/>
                </a:cxn>
                <a:cxn ang="0">
                  <a:pos x="connsiteX1" y="connsiteY1"/>
                </a:cxn>
                <a:cxn ang="0">
                  <a:pos x="connsiteX2" y="connsiteY2"/>
                </a:cxn>
                <a:cxn ang="0">
                  <a:pos x="connsiteX3" y="connsiteY3"/>
                </a:cxn>
              </a:cxnLst>
              <a:rect l="l" t="t" r="r" b="b"/>
              <a:pathLst>
                <a:path w="576375" h="112675">
                  <a:moveTo>
                    <a:pt x="576375" y="0"/>
                  </a:moveTo>
                  <a:lnTo>
                    <a:pt x="268686" y="0"/>
                  </a:lnTo>
                  <a:lnTo>
                    <a:pt x="268686" y="112675"/>
                  </a:lnTo>
                  <a:lnTo>
                    <a:pt x="0" y="112675"/>
                  </a:lnTo>
                </a:path>
              </a:pathLst>
            </a:custGeom>
            <a:noFill/>
            <a:ln>
              <a:solidFill>
                <a:srgbClr val="FFC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8" name="円/楕円 177"/>
            <p:cNvSpPr/>
            <p:nvPr/>
          </p:nvSpPr>
          <p:spPr>
            <a:xfrm>
              <a:off x="5326509" y="2877118"/>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9" name="角丸四角形 178"/>
            <p:cNvSpPr/>
            <p:nvPr/>
          </p:nvSpPr>
          <p:spPr>
            <a:xfrm>
              <a:off x="5569435" y="1475800"/>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180" name="角丸四角形 179"/>
            <p:cNvSpPr/>
            <p:nvPr/>
          </p:nvSpPr>
          <p:spPr>
            <a:xfrm>
              <a:off x="4544184" y="3327753"/>
              <a:ext cx="743304" cy="279581"/>
            </a:xfrm>
            <a:prstGeom prst="roundRect">
              <a:avLst>
                <a:gd name="adj" fmla="val 13354"/>
              </a:avLst>
            </a:prstGeom>
            <a:solidFill>
              <a:srgbClr val="C00000">
                <a:alpha val="50000"/>
              </a:srgbClr>
            </a:solidFill>
            <a:ln w="19050">
              <a:solidFill>
                <a:srgbClr val="C0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Battery</a:t>
              </a:r>
              <a:endParaRPr lang="ja-JP" altLang="en-US" sz="1700" b="1" dirty="0">
                <a:solidFill>
                  <a:srgbClr val="FFFFFF"/>
                </a:solidFill>
              </a:endParaRPr>
            </a:p>
          </p:txBody>
        </p:sp>
        <p:sp>
          <p:nvSpPr>
            <p:cNvPr id="181" name="フリーフォーム 180"/>
            <p:cNvSpPr/>
            <p:nvPr/>
          </p:nvSpPr>
          <p:spPr>
            <a:xfrm>
              <a:off x="5184762" y="3124562"/>
              <a:ext cx="147344" cy="201270"/>
            </a:xfrm>
            <a:custGeom>
              <a:avLst/>
              <a:gdLst>
                <a:gd name="connsiteX0" fmla="*/ 147344 w 147344"/>
                <a:gd name="connsiteY0" fmla="*/ 0 h 459367"/>
                <a:gd name="connsiteX1" fmla="*/ 0 w 147344"/>
                <a:gd name="connsiteY1" fmla="*/ 0 h 459367"/>
                <a:gd name="connsiteX2" fmla="*/ 0 w 147344"/>
                <a:gd name="connsiteY2" fmla="*/ 459367 h 459367"/>
              </a:gdLst>
              <a:ahLst/>
              <a:cxnLst>
                <a:cxn ang="0">
                  <a:pos x="connsiteX0" y="connsiteY0"/>
                </a:cxn>
                <a:cxn ang="0">
                  <a:pos x="connsiteX1" y="connsiteY1"/>
                </a:cxn>
                <a:cxn ang="0">
                  <a:pos x="connsiteX2" y="connsiteY2"/>
                </a:cxn>
              </a:cxnLst>
              <a:rect l="l" t="t" r="r" b="b"/>
              <a:pathLst>
                <a:path w="147344" h="459367">
                  <a:moveTo>
                    <a:pt x="147344" y="0"/>
                  </a:moveTo>
                  <a:lnTo>
                    <a:pt x="0" y="0"/>
                  </a:lnTo>
                  <a:lnTo>
                    <a:pt x="0" y="459367"/>
                  </a:lnTo>
                </a:path>
              </a:pathLst>
            </a:custGeom>
            <a:noFill/>
            <a:ln>
              <a:solidFill>
                <a:srgbClr val="C00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82" name="角丸四角形 181"/>
            <p:cNvSpPr/>
            <p:nvPr/>
          </p:nvSpPr>
          <p:spPr>
            <a:xfrm>
              <a:off x="5186481" y="1474423"/>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183" name="角丸四角形 182"/>
            <p:cNvSpPr/>
            <p:nvPr/>
          </p:nvSpPr>
          <p:spPr>
            <a:xfrm>
              <a:off x="4807983" y="1479274"/>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184" name="角丸四角形 183"/>
            <p:cNvSpPr/>
            <p:nvPr/>
          </p:nvSpPr>
          <p:spPr>
            <a:xfrm>
              <a:off x="4425283" y="1484729"/>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185" name="フリーフォーム 184"/>
            <p:cNvSpPr/>
            <p:nvPr/>
          </p:nvSpPr>
          <p:spPr>
            <a:xfrm>
              <a:off x="5272005" y="1840536"/>
              <a:ext cx="102349" cy="65920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87" name="フリーフォーム 186"/>
            <p:cNvSpPr/>
            <p:nvPr/>
          </p:nvSpPr>
          <p:spPr>
            <a:xfrm>
              <a:off x="4201297" y="2631989"/>
              <a:ext cx="1522831" cy="383060"/>
            </a:xfrm>
            <a:custGeom>
              <a:avLst/>
              <a:gdLst>
                <a:gd name="connsiteX0" fmla="*/ 1544595 w 1649627"/>
                <a:gd name="connsiteY0" fmla="*/ 383060 h 383060"/>
                <a:gd name="connsiteX1" fmla="*/ 1649627 w 1649627"/>
                <a:gd name="connsiteY1" fmla="*/ 383060 h 383060"/>
                <a:gd name="connsiteX2" fmla="*/ 1649627 w 1649627"/>
                <a:gd name="connsiteY2" fmla="*/ 148281 h 383060"/>
                <a:gd name="connsiteX3" fmla="*/ 0 w 1649627"/>
                <a:gd name="connsiteY3" fmla="*/ 148281 h 383060"/>
                <a:gd name="connsiteX4" fmla="*/ 0 w 1649627"/>
                <a:gd name="connsiteY4" fmla="*/ 0 h 383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9627" h="383060">
                  <a:moveTo>
                    <a:pt x="1544595" y="383060"/>
                  </a:moveTo>
                  <a:lnTo>
                    <a:pt x="1649627" y="383060"/>
                  </a:lnTo>
                  <a:lnTo>
                    <a:pt x="1649627" y="148281"/>
                  </a:lnTo>
                  <a:lnTo>
                    <a:pt x="0" y="148281"/>
                  </a:lnTo>
                  <a:lnTo>
                    <a:pt x="0"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88" name="フリーフォーム 187"/>
            <p:cNvSpPr/>
            <p:nvPr/>
          </p:nvSpPr>
          <p:spPr>
            <a:xfrm>
              <a:off x="5168533" y="2634168"/>
              <a:ext cx="52197" cy="139924"/>
            </a:xfrm>
            <a:custGeom>
              <a:avLst/>
              <a:gdLst>
                <a:gd name="connsiteX0" fmla="*/ 0 w 0"/>
                <a:gd name="connsiteY0" fmla="*/ 123568 h 123568"/>
                <a:gd name="connsiteX1" fmla="*/ 0 w 0"/>
                <a:gd name="connsiteY1" fmla="*/ 0 h 123568"/>
              </a:gdLst>
              <a:ahLst/>
              <a:cxnLst>
                <a:cxn ang="0">
                  <a:pos x="connsiteX0" y="connsiteY0"/>
                </a:cxn>
                <a:cxn ang="0">
                  <a:pos x="connsiteX1" y="connsiteY1"/>
                </a:cxn>
              </a:cxnLst>
              <a:rect l="l" t="t" r="r" b="b"/>
              <a:pathLst>
                <a:path h="123568">
                  <a:moveTo>
                    <a:pt x="0" y="123568"/>
                  </a:moveTo>
                  <a:lnTo>
                    <a:pt x="0"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89" name="円/楕円 188"/>
            <p:cNvSpPr/>
            <p:nvPr/>
          </p:nvSpPr>
          <p:spPr>
            <a:xfrm>
              <a:off x="5526861" y="2976738"/>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0" name="円/楕円 189"/>
            <p:cNvSpPr/>
            <p:nvPr/>
          </p:nvSpPr>
          <p:spPr>
            <a:xfrm>
              <a:off x="4775351" y="2982046"/>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1" name="フリーフォーム 190"/>
            <p:cNvSpPr/>
            <p:nvPr/>
          </p:nvSpPr>
          <p:spPr>
            <a:xfrm>
              <a:off x="4895616" y="1842937"/>
              <a:ext cx="102349" cy="65920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2" name="フリーフォーム 191"/>
            <p:cNvSpPr/>
            <p:nvPr/>
          </p:nvSpPr>
          <p:spPr>
            <a:xfrm>
              <a:off x="5555936" y="1853138"/>
              <a:ext cx="201655" cy="639732"/>
            </a:xfrm>
            <a:custGeom>
              <a:avLst/>
              <a:gdLst>
                <a:gd name="connsiteX0" fmla="*/ 0 w 201655"/>
                <a:gd name="connsiteY0" fmla="*/ 639732 h 639732"/>
                <a:gd name="connsiteX1" fmla="*/ 0 w 201655"/>
                <a:gd name="connsiteY1" fmla="*/ 410263 h 639732"/>
                <a:gd name="connsiteX2" fmla="*/ 201655 w 201655"/>
                <a:gd name="connsiteY2" fmla="*/ 410263 h 639732"/>
                <a:gd name="connsiteX3" fmla="*/ 201655 w 201655"/>
                <a:gd name="connsiteY3" fmla="*/ 0 h 639732"/>
              </a:gdLst>
              <a:ahLst/>
              <a:cxnLst>
                <a:cxn ang="0">
                  <a:pos x="connsiteX0" y="connsiteY0"/>
                </a:cxn>
                <a:cxn ang="0">
                  <a:pos x="connsiteX1" y="connsiteY1"/>
                </a:cxn>
                <a:cxn ang="0">
                  <a:pos x="connsiteX2" y="connsiteY2"/>
                </a:cxn>
                <a:cxn ang="0">
                  <a:pos x="connsiteX3" y="connsiteY3"/>
                </a:cxn>
              </a:cxnLst>
              <a:rect l="l" t="t" r="r" b="b"/>
              <a:pathLst>
                <a:path w="201655" h="639732">
                  <a:moveTo>
                    <a:pt x="0" y="639732"/>
                  </a:moveTo>
                  <a:lnTo>
                    <a:pt x="0" y="410263"/>
                  </a:lnTo>
                  <a:lnTo>
                    <a:pt x="201655" y="410263"/>
                  </a:lnTo>
                  <a:lnTo>
                    <a:pt x="201655"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3" name="フリーフォーム 192"/>
            <p:cNvSpPr/>
            <p:nvPr/>
          </p:nvSpPr>
          <p:spPr>
            <a:xfrm flipH="1">
              <a:off x="4613156" y="1842937"/>
              <a:ext cx="229234" cy="639732"/>
            </a:xfrm>
            <a:custGeom>
              <a:avLst/>
              <a:gdLst>
                <a:gd name="connsiteX0" fmla="*/ 0 w 201655"/>
                <a:gd name="connsiteY0" fmla="*/ 639732 h 639732"/>
                <a:gd name="connsiteX1" fmla="*/ 0 w 201655"/>
                <a:gd name="connsiteY1" fmla="*/ 410263 h 639732"/>
                <a:gd name="connsiteX2" fmla="*/ 201655 w 201655"/>
                <a:gd name="connsiteY2" fmla="*/ 410263 h 639732"/>
                <a:gd name="connsiteX3" fmla="*/ 201655 w 201655"/>
                <a:gd name="connsiteY3" fmla="*/ 0 h 639732"/>
              </a:gdLst>
              <a:ahLst/>
              <a:cxnLst>
                <a:cxn ang="0">
                  <a:pos x="connsiteX0" y="connsiteY0"/>
                </a:cxn>
                <a:cxn ang="0">
                  <a:pos x="connsiteX1" y="connsiteY1"/>
                </a:cxn>
                <a:cxn ang="0">
                  <a:pos x="connsiteX2" y="connsiteY2"/>
                </a:cxn>
                <a:cxn ang="0">
                  <a:pos x="connsiteX3" y="connsiteY3"/>
                </a:cxn>
              </a:cxnLst>
              <a:rect l="l" t="t" r="r" b="b"/>
              <a:pathLst>
                <a:path w="201655" h="639732">
                  <a:moveTo>
                    <a:pt x="0" y="639732"/>
                  </a:moveTo>
                  <a:lnTo>
                    <a:pt x="0" y="410263"/>
                  </a:lnTo>
                  <a:lnTo>
                    <a:pt x="201655" y="410263"/>
                  </a:lnTo>
                  <a:lnTo>
                    <a:pt x="201655"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4" name="フリーフォーム 193"/>
            <p:cNvSpPr/>
            <p:nvPr/>
          </p:nvSpPr>
          <p:spPr>
            <a:xfrm>
              <a:off x="4193028" y="1985256"/>
              <a:ext cx="219039" cy="497184"/>
            </a:xfrm>
            <a:custGeom>
              <a:avLst/>
              <a:gdLst>
                <a:gd name="connsiteX0" fmla="*/ 0 w 219039"/>
                <a:gd name="connsiteY0" fmla="*/ 497184 h 497184"/>
                <a:gd name="connsiteX1" fmla="*/ 0 w 219039"/>
                <a:gd name="connsiteY1" fmla="*/ 0 h 497184"/>
                <a:gd name="connsiteX2" fmla="*/ 219039 w 219039"/>
                <a:gd name="connsiteY2" fmla="*/ 0 h 497184"/>
              </a:gdLst>
              <a:ahLst/>
              <a:cxnLst>
                <a:cxn ang="0">
                  <a:pos x="connsiteX0" y="connsiteY0"/>
                </a:cxn>
                <a:cxn ang="0">
                  <a:pos x="connsiteX1" y="connsiteY1"/>
                </a:cxn>
                <a:cxn ang="0">
                  <a:pos x="connsiteX2" y="connsiteY2"/>
                </a:cxn>
              </a:cxnLst>
              <a:rect l="l" t="t" r="r" b="b"/>
              <a:pathLst>
                <a:path w="219039" h="497184">
                  <a:moveTo>
                    <a:pt x="0" y="497184"/>
                  </a:moveTo>
                  <a:lnTo>
                    <a:pt x="0" y="0"/>
                  </a:lnTo>
                  <a:lnTo>
                    <a:pt x="219039"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5" name="角丸四角形 194"/>
            <p:cNvSpPr/>
            <p:nvPr/>
          </p:nvSpPr>
          <p:spPr>
            <a:xfrm>
              <a:off x="4674647" y="2459908"/>
              <a:ext cx="1049481" cy="174260"/>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lang="en-US" altLang="ja-JP" dirty="0">
                  <a:solidFill>
                    <a:srgbClr val="FFFFFF"/>
                  </a:solidFill>
                </a:rPr>
                <a:t>Max 25A, 8ch</a:t>
              </a:r>
              <a:endParaRPr lang="ja-JP" altLang="en-US" dirty="0">
                <a:solidFill>
                  <a:srgbClr val="FFFFFF"/>
                </a:solidFill>
              </a:endParaRPr>
            </a:p>
          </p:txBody>
        </p:sp>
        <p:sp>
          <p:nvSpPr>
            <p:cNvPr id="196" name="角丸四角形 195"/>
            <p:cNvSpPr/>
            <p:nvPr/>
          </p:nvSpPr>
          <p:spPr>
            <a:xfrm>
              <a:off x="3760490" y="2459908"/>
              <a:ext cx="867340" cy="174260"/>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lang="en-US" altLang="ja-JP" dirty="0">
                  <a:solidFill>
                    <a:srgbClr val="FFFFFF"/>
                  </a:solidFill>
                </a:rPr>
                <a:t>Max 5A, 3ch</a:t>
              </a:r>
              <a:endParaRPr lang="ja-JP" altLang="en-US" dirty="0">
                <a:solidFill>
                  <a:srgbClr val="FFFFFF"/>
                </a:solidFill>
              </a:endParaRPr>
            </a:p>
          </p:txBody>
        </p:sp>
      </p:grpSp>
      <p:sp>
        <p:nvSpPr>
          <p:cNvPr id="2071" name="フリーフォーム 2070"/>
          <p:cNvSpPr/>
          <p:nvPr/>
        </p:nvSpPr>
        <p:spPr>
          <a:xfrm>
            <a:off x="8943346" y="5357754"/>
            <a:ext cx="372279" cy="0"/>
          </a:xfrm>
          <a:custGeom>
            <a:avLst/>
            <a:gdLst>
              <a:gd name="connsiteX0" fmla="*/ 0 w 330297"/>
              <a:gd name="connsiteY0" fmla="*/ 0 h 0"/>
              <a:gd name="connsiteX1" fmla="*/ 330297 w 330297"/>
              <a:gd name="connsiteY1" fmla="*/ 0 h 0"/>
            </a:gdLst>
            <a:ahLst/>
            <a:cxnLst>
              <a:cxn ang="0">
                <a:pos x="connsiteX0" y="connsiteY0"/>
              </a:cxn>
              <a:cxn ang="0">
                <a:pos x="connsiteX1" y="connsiteY1"/>
              </a:cxn>
            </a:cxnLst>
            <a:rect l="l" t="t" r="r" b="b"/>
            <a:pathLst>
              <a:path w="330297">
                <a:moveTo>
                  <a:pt x="0" y="0"/>
                </a:moveTo>
                <a:lnTo>
                  <a:pt x="330297" y="0"/>
                </a:lnTo>
              </a:path>
            </a:pathLst>
          </a:custGeom>
          <a:noFill/>
          <a:ln w="38100">
            <a:solidFill>
              <a:schemeClr val="accent6">
                <a:lumMod val="75000"/>
              </a:schemeClr>
            </a:solidFill>
            <a:headEnd type="oval"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072" name="フリーフォーム 2071"/>
          <p:cNvSpPr/>
          <p:nvPr/>
        </p:nvSpPr>
        <p:spPr>
          <a:xfrm>
            <a:off x="8741703" y="5174605"/>
            <a:ext cx="161690" cy="204019"/>
          </a:xfrm>
          <a:custGeom>
            <a:avLst/>
            <a:gdLst>
              <a:gd name="connsiteX0" fmla="*/ 100827 w 107781"/>
              <a:gd name="connsiteY0" fmla="*/ 0 h 212085"/>
              <a:gd name="connsiteX1" fmla="*/ 0 w 107781"/>
              <a:gd name="connsiteY1" fmla="*/ 0 h 212085"/>
              <a:gd name="connsiteX2" fmla="*/ 0 w 107781"/>
              <a:gd name="connsiteY2" fmla="*/ 212085 h 212085"/>
              <a:gd name="connsiteX3" fmla="*/ 107781 w 107781"/>
              <a:gd name="connsiteY3" fmla="*/ 212085 h 212085"/>
            </a:gdLst>
            <a:ahLst/>
            <a:cxnLst>
              <a:cxn ang="0">
                <a:pos x="connsiteX0" y="connsiteY0"/>
              </a:cxn>
              <a:cxn ang="0">
                <a:pos x="connsiteX1" y="connsiteY1"/>
              </a:cxn>
              <a:cxn ang="0">
                <a:pos x="connsiteX2" y="connsiteY2"/>
              </a:cxn>
              <a:cxn ang="0">
                <a:pos x="connsiteX3" y="connsiteY3"/>
              </a:cxn>
            </a:cxnLst>
            <a:rect l="l" t="t" r="r" b="b"/>
            <a:pathLst>
              <a:path w="107781" h="212085">
                <a:moveTo>
                  <a:pt x="100827" y="0"/>
                </a:moveTo>
                <a:lnTo>
                  <a:pt x="0" y="0"/>
                </a:lnTo>
                <a:lnTo>
                  <a:pt x="0" y="212085"/>
                </a:lnTo>
                <a:lnTo>
                  <a:pt x="107781" y="212085"/>
                </a:lnTo>
              </a:path>
            </a:pathLst>
          </a:custGeom>
          <a:no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199" name="正方形/長方形 198"/>
          <p:cNvSpPr/>
          <p:nvPr/>
        </p:nvSpPr>
        <p:spPr>
          <a:xfrm>
            <a:off x="5511635" y="5696172"/>
            <a:ext cx="1354400" cy="630970"/>
          </a:xfrm>
          <a:prstGeom prst="rect">
            <a:avLst/>
          </a:prstGeom>
        </p:spPr>
        <p:txBody>
          <a:bodyPr wrap="none" lIns="137187" tIns="68594" rIns="137187" bIns="68594">
            <a:spAutoFit/>
          </a:bodyPr>
          <a:lstStyle/>
          <a:p>
            <a:r>
              <a:rPr lang="en-US" altLang="ja-JP" sz="1600" dirty="0">
                <a:solidFill>
                  <a:srgbClr val="FFC000"/>
                </a:solidFill>
                <a:latin typeface="Calibri"/>
              </a:rPr>
              <a:t>AC 220-230V</a:t>
            </a:r>
          </a:p>
          <a:p>
            <a:r>
              <a:rPr lang="en-US" altLang="ja-JP" sz="1600" dirty="0">
                <a:solidFill>
                  <a:srgbClr val="FFC000"/>
                </a:solidFill>
                <a:latin typeface="Calibri"/>
              </a:rPr>
              <a:t>50/60W</a:t>
            </a:r>
            <a:endParaRPr lang="ja-JP" altLang="en-US" sz="1600" dirty="0">
              <a:solidFill>
                <a:srgbClr val="FFC000"/>
              </a:solidFill>
              <a:latin typeface="Calibri"/>
            </a:endParaRPr>
          </a:p>
        </p:txBody>
      </p:sp>
      <p:sp>
        <p:nvSpPr>
          <p:cNvPr id="200" name="正方形/長方形 199"/>
          <p:cNvSpPr/>
          <p:nvPr/>
        </p:nvSpPr>
        <p:spPr>
          <a:xfrm>
            <a:off x="9067414" y="3915720"/>
            <a:ext cx="894210" cy="400138"/>
          </a:xfrm>
          <a:prstGeom prst="rect">
            <a:avLst/>
          </a:prstGeom>
        </p:spPr>
        <p:txBody>
          <a:bodyPr wrap="none" lIns="137187" tIns="68594" rIns="137187" bIns="68594">
            <a:spAutoFit/>
          </a:bodyPr>
          <a:lstStyle/>
          <a:p>
            <a:r>
              <a:rPr lang="en-US" altLang="ja-JP" sz="1700" b="1" dirty="0">
                <a:solidFill>
                  <a:srgbClr val="F79646">
                    <a:lumMod val="75000"/>
                  </a:srgbClr>
                </a:solidFill>
                <a:latin typeface="Calibri"/>
                <a:ea typeface="メイリオ" panose="020B0604030504040204" pitchFamily="50" charset="-128"/>
                <a:cs typeface="メイリオ" panose="020B0604030504040204" pitchFamily="50" charset="-128"/>
              </a:rPr>
              <a:t>DS link</a:t>
            </a:r>
            <a:endParaRPr lang="ja-JP" altLang="en-US" sz="2400" b="1" dirty="0">
              <a:solidFill>
                <a:srgbClr val="F79646">
                  <a:lumMod val="75000"/>
                </a:srgbClr>
              </a:solidFill>
            </a:endParaRPr>
          </a:p>
        </p:txBody>
      </p:sp>
      <p:sp>
        <p:nvSpPr>
          <p:cNvPr id="201" name="正方形/長方形 200"/>
          <p:cNvSpPr/>
          <p:nvPr/>
        </p:nvSpPr>
        <p:spPr>
          <a:xfrm>
            <a:off x="9254307" y="5680889"/>
            <a:ext cx="1354400" cy="630970"/>
          </a:xfrm>
          <a:prstGeom prst="rect">
            <a:avLst/>
          </a:prstGeom>
        </p:spPr>
        <p:txBody>
          <a:bodyPr wrap="none" lIns="137187" tIns="68594" rIns="137187" bIns="68594">
            <a:spAutoFit/>
          </a:bodyPr>
          <a:lstStyle/>
          <a:p>
            <a:r>
              <a:rPr lang="en-US" altLang="ja-JP" sz="1600" dirty="0">
                <a:solidFill>
                  <a:srgbClr val="FFC000"/>
                </a:solidFill>
                <a:latin typeface="Calibri"/>
              </a:rPr>
              <a:t>AC 220-230V</a:t>
            </a:r>
          </a:p>
          <a:p>
            <a:r>
              <a:rPr lang="en-US" altLang="ja-JP" sz="1600" dirty="0">
                <a:solidFill>
                  <a:srgbClr val="FFC000"/>
                </a:solidFill>
                <a:latin typeface="Calibri"/>
              </a:rPr>
              <a:t>50/60W</a:t>
            </a:r>
            <a:endParaRPr lang="ja-JP" altLang="en-US" sz="1600" dirty="0">
              <a:solidFill>
                <a:srgbClr val="FFC000"/>
              </a:solidFill>
              <a:latin typeface="Calibri"/>
            </a:endParaRPr>
          </a:p>
        </p:txBody>
      </p:sp>
      <p:sp>
        <p:nvSpPr>
          <p:cNvPr id="202" name="正方形/長方形 201"/>
          <p:cNvSpPr/>
          <p:nvPr/>
        </p:nvSpPr>
        <p:spPr>
          <a:xfrm>
            <a:off x="5351086" y="975556"/>
            <a:ext cx="3012956" cy="554202"/>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Power Distributer</a:t>
            </a:r>
          </a:p>
        </p:txBody>
      </p:sp>
      <p:sp>
        <p:nvSpPr>
          <p:cNvPr id="203" name="正方形/長方形 202"/>
          <p:cNvSpPr/>
          <p:nvPr/>
        </p:nvSpPr>
        <p:spPr>
          <a:xfrm>
            <a:off x="5348468" y="1426083"/>
            <a:ext cx="7809630" cy="1431749"/>
          </a:xfrm>
          <a:prstGeom prst="rect">
            <a:avLst/>
          </a:prstGeom>
        </p:spPr>
        <p:txBody>
          <a:bodyPr wrap="square" lIns="137187" tIns="68594" rIns="137187" bIns="68594">
            <a:spAutoFit/>
          </a:bodyPr>
          <a:lstStyle/>
          <a:p>
            <a:pPr lvl="0"/>
            <a:r>
              <a:rPr lang="en-US" altLang="ja-JP" sz="2100">
                <a:solidFill>
                  <a:srgbClr val="5F5F5F"/>
                </a:solidFill>
                <a:latin typeface="Calibri"/>
                <a:cs typeface="Consolas" panose="020B0609020204030204" pitchFamily="49" charset="0"/>
              </a:rPr>
              <a:t>DS has two kinds of power supply function.</a:t>
            </a:r>
          </a:p>
          <a:p>
            <a:pPr lvl="0"/>
            <a:r>
              <a:rPr lang="en-US" altLang="ja-JP" sz="2100">
                <a:solidFill>
                  <a:srgbClr val="5F5F5F"/>
                </a:solidFill>
                <a:latin typeface="Calibri"/>
                <a:cs typeface="Consolas" panose="020B0609020204030204" pitchFamily="49" charset="0"/>
              </a:rPr>
              <a:t>      AC power</a:t>
            </a:r>
            <a:r>
              <a:rPr lang="ja-JP" altLang="en-US" sz="2100">
                <a:solidFill>
                  <a:srgbClr val="5F5F5F"/>
                </a:solidFill>
                <a:latin typeface="Calibri"/>
                <a:cs typeface="Consolas" panose="020B0609020204030204" pitchFamily="49" charset="0"/>
              </a:rPr>
              <a:t>  </a:t>
            </a:r>
            <a:r>
              <a:rPr lang="en-US" altLang="ja-JP" sz="2100">
                <a:solidFill>
                  <a:srgbClr val="5F5F5F"/>
                </a:solidFill>
                <a:latin typeface="Calibri"/>
                <a:cs typeface="Consolas" panose="020B0609020204030204" pitchFamily="49" charset="0"/>
              </a:rPr>
              <a:t>: 2ports </a:t>
            </a:r>
            <a:r>
              <a:rPr lang="en-US" altLang="ja-JP" sz="1500">
                <a:solidFill>
                  <a:srgbClr val="C00000"/>
                </a:solidFill>
                <a:latin typeface="Calibri"/>
                <a:cs typeface="Consolas" panose="020B0609020204030204" pitchFamily="49" charset="0"/>
              </a:rPr>
              <a:t>* Both of these 2 ports must be connected to the power source</a:t>
            </a:r>
          </a:p>
          <a:p>
            <a:pPr lvl="0"/>
            <a:r>
              <a:rPr lang="en-US" altLang="ja-JP" sz="2100">
                <a:solidFill>
                  <a:srgbClr val="5F5F5F"/>
                </a:solidFill>
                <a:latin typeface="Calibri"/>
                <a:cs typeface="Consolas" panose="020B0609020204030204" pitchFamily="49" charset="0"/>
              </a:rPr>
              <a:t>      Battery      : When a problem occurs in AC, </a:t>
            </a:r>
          </a:p>
          <a:p>
            <a:pPr lvl="0"/>
            <a:r>
              <a:rPr lang="en-US" altLang="ja-JP" sz="2100">
                <a:solidFill>
                  <a:srgbClr val="5F5F5F"/>
                </a:solidFill>
                <a:latin typeface="Calibri"/>
                <a:cs typeface="Consolas" panose="020B0609020204030204" pitchFamily="49" charset="0"/>
              </a:rPr>
              <a:t>                           the system able to continue broadcast using Battery.</a:t>
            </a:r>
            <a:endParaRPr lang="ja-JP" altLang="en-US" sz="2100" dirty="0">
              <a:solidFill>
                <a:srgbClr val="5F5F5F"/>
              </a:solidFill>
              <a:latin typeface="Calibri"/>
              <a:cs typeface="Consolas" panose="020B0609020204030204" pitchFamily="49" charset="0"/>
            </a:endParaRPr>
          </a:p>
        </p:txBody>
      </p:sp>
      <p:sp>
        <p:nvSpPr>
          <p:cNvPr id="204" name="正方形/長方形 203"/>
          <p:cNvSpPr/>
          <p:nvPr/>
        </p:nvSpPr>
        <p:spPr>
          <a:xfrm>
            <a:off x="12341385" y="3682366"/>
            <a:ext cx="1245152" cy="415645"/>
          </a:xfrm>
          <a:prstGeom prst="rect">
            <a:avLst/>
          </a:prstGeom>
          <a:effectLst>
            <a:outerShdw blurRad="50800" dist="38100" dir="8100000" algn="tr" rotWithShape="0">
              <a:prstClr val="black">
                <a:alpha val="40000"/>
              </a:prstClr>
            </a:outerShdw>
          </a:effectLst>
        </p:spPr>
        <p:txBody>
          <a:bodyPr wrap="none" lIns="91436" tIns="45717" rIns="91436" bIns="45717">
            <a:spAutoFit/>
          </a:bodyPr>
          <a:lstStyle/>
          <a:p>
            <a:r>
              <a:rPr lang="en-US" altLang="ja-JP" sz="2100" b="1" dirty="0">
                <a:solidFill>
                  <a:srgbClr val="FFFFFF">
                    <a:lumMod val="50000"/>
                  </a:srgbClr>
                </a:solidFill>
                <a:latin typeface="Calibri"/>
                <a:ea typeface="メイリオ" panose="020B0604030504040204" pitchFamily="50" charset="-128"/>
                <a:cs typeface="メイリオ" panose="020B0604030504040204" pitchFamily="50" charset="-128"/>
              </a:rPr>
              <a:t>VX-3004F</a:t>
            </a:r>
            <a:endParaRPr lang="ja-JP" altLang="en-US" sz="2100" dirty="0">
              <a:solidFill>
                <a:srgbClr val="5F5F5F"/>
              </a:solidFill>
              <a:latin typeface="Calibri"/>
            </a:endParaRPr>
          </a:p>
        </p:txBody>
      </p:sp>
      <p:sp>
        <p:nvSpPr>
          <p:cNvPr id="235" name="フリーフォーム 234"/>
          <p:cNvSpPr/>
          <p:nvPr/>
        </p:nvSpPr>
        <p:spPr>
          <a:xfrm>
            <a:off x="12816185" y="5175685"/>
            <a:ext cx="279698" cy="0"/>
          </a:xfrm>
          <a:custGeom>
            <a:avLst/>
            <a:gdLst>
              <a:gd name="connsiteX0" fmla="*/ 0 w 330297"/>
              <a:gd name="connsiteY0" fmla="*/ 0 h 0"/>
              <a:gd name="connsiteX1" fmla="*/ 330297 w 330297"/>
              <a:gd name="connsiteY1" fmla="*/ 0 h 0"/>
            </a:gdLst>
            <a:ahLst/>
            <a:cxnLst>
              <a:cxn ang="0">
                <a:pos x="connsiteX0" y="connsiteY0"/>
              </a:cxn>
              <a:cxn ang="0">
                <a:pos x="connsiteX1" y="connsiteY1"/>
              </a:cxn>
            </a:cxnLst>
            <a:rect l="l" t="t" r="r" b="b"/>
            <a:pathLst>
              <a:path w="330297">
                <a:moveTo>
                  <a:pt x="0" y="0"/>
                </a:moveTo>
                <a:lnTo>
                  <a:pt x="330297" y="0"/>
                </a:lnTo>
              </a:path>
            </a:pathLst>
          </a:custGeom>
          <a:noFill/>
          <a:ln w="38100">
            <a:solidFill>
              <a:schemeClr val="accent6">
                <a:lumMod val="75000"/>
              </a:schemeClr>
            </a:solidFill>
            <a:headEnd type="oval"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074" name="フリーフォーム 2073"/>
          <p:cNvSpPr/>
          <p:nvPr/>
        </p:nvSpPr>
        <p:spPr>
          <a:xfrm>
            <a:off x="12819127" y="5055343"/>
            <a:ext cx="1315604" cy="353071"/>
          </a:xfrm>
          <a:custGeom>
            <a:avLst/>
            <a:gdLst>
              <a:gd name="connsiteX0" fmla="*/ 0 w 876968"/>
              <a:gd name="connsiteY0" fmla="*/ 235284 h 235284"/>
              <a:gd name="connsiteX1" fmla="*/ 181810 w 876968"/>
              <a:gd name="connsiteY1" fmla="*/ 235284 h 235284"/>
              <a:gd name="connsiteX2" fmla="*/ 502652 w 876968"/>
              <a:gd name="connsiteY2" fmla="*/ 0 h 235284"/>
              <a:gd name="connsiteX3" fmla="*/ 876968 w 876968"/>
              <a:gd name="connsiteY3" fmla="*/ 0 h 235284"/>
            </a:gdLst>
            <a:ahLst/>
            <a:cxnLst>
              <a:cxn ang="0">
                <a:pos x="connsiteX0" y="connsiteY0"/>
              </a:cxn>
              <a:cxn ang="0">
                <a:pos x="connsiteX1" y="connsiteY1"/>
              </a:cxn>
              <a:cxn ang="0">
                <a:pos x="connsiteX2" y="connsiteY2"/>
              </a:cxn>
              <a:cxn ang="0">
                <a:pos x="connsiteX3" y="connsiteY3"/>
              </a:cxn>
            </a:cxnLst>
            <a:rect l="l" t="t" r="r" b="b"/>
            <a:pathLst>
              <a:path w="876968" h="235284">
                <a:moveTo>
                  <a:pt x="0" y="235284"/>
                </a:moveTo>
                <a:lnTo>
                  <a:pt x="181810" y="235284"/>
                </a:lnTo>
                <a:lnTo>
                  <a:pt x="502652" y="0"/>
                </a:lnTo>
                <a:lnTo>
                  <a:pt x="876968" y="0"/>
                </a:lnTo>
              </a:path>
            </a:pathLst>
          </a:custGeom>
          <a:noFill/>
          <a:ln w="38100">
            <a:solidFill>
              <a:schemeClr val="accent6">
                <a:lumMod val="75000"/>
              </a:schemeClr>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grpSp>
        <p:nvGrpSpPr>
          <p:cNvPr id="205" name="グループ化 204"/>
          <p:cNvGrpSpPr/>
          <p:nvPr/>
        </p:nvGrpSpPr>
        <p:grpSpPr>
          <a:xfrm>
            <a:off x="13325630" y="2986738"/>
            <a:ext cx="3377578" cy="3200683"/>
            <a:chOff x="3730569" y="1474423"/>
            <a:chExt cx="2251458" cy="2132911"/>
          </a:xfrm>
        </p:grpSpPr>
        <p:sp>
          <p:nvSpPr>
            <p:cNvPr id="206" name="正方形/長方形 205"/>
            <p:cNvSpPr/>
            <p:nvPr/>
          </p:nvSpPr>
          <p:spPr>
            <a:xfrm>
              <a:off x="4421806" y="1563638"/>
              <a:ext cx="1546312" cy="504056"/>
            </a:xfrm>
            <a:prstGeom prst="rect">
              <a:avLst/>
            </a:prstGeom>
            <a:solidFill>
              <a:srgbClr val="CC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7" name="正方形/長方形 206"/>
            <p:cNvSpPr/>
            <p:nvPr/>
          </p:nvSpPr>
          <p:spPr>
            <a:xfrm>
              <a:off x="3730569" y="2422015"/>
              <a:ext cx="2251458" cy="787910"/>
            </a:xfrm>
            <a:prstGeom prst="rect">
              <a:avLst/>
            </a:prstGeom>
            <a:solidFill>
              <a:schemeClr val="tx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8" name="フリーフォーム 207"/>
            <p:cNvSpPr/>
            <p:nvPr/>
          </p:nvSpPr>
          <p:spPr>
            <a:xfrm>
              <a:off x="3995936" y="2923213"/>
              <a:ext cx="591488" cy="404540"/>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9" name="フリーフォーム 208"/>
            <p:cNvSpPr/>
            <p:nvPr/>
          </p:nvSpPr>
          <p:spPr>
            <a:xfrm>
              <a:off x="4139952" y="3125486"/>
              <a:ext cx="447472" cy="202267"/>
            </a:xfrm>
            <a:custGeom>
              <a:avLst/>
              <a:gdLst>
                <a:gd name="connsiteX0" fmla="*/ 447472 w 447472"/>
                <a:gd name="connsiteY0" fmla="*/ 0 h 846307"/>
                <a:gd name="connsiteX1" fmla="*/ 0 w 447472"/>
                <a:gd name="connsiteY1" fmla="*/ 0 h 846307"/>
                <a:gd name="connsiteX2" fmla="*/ 0 w 447472"/>
                <a:gd name="connsiteY2" fmla="*/ 846307 h 846307"/>
              </a:gdLst>
              <a:ahLst/>
              <a:cxnLst>
                <a:cxn ang="0">
                  <a:pos x="connsiteX0" y="connsiteY0"/>
                </a:cxn>
                <a:cxn ang="0">
                  <a:pos x="connsiteX1" y="connsiteY1"/>
                </a:cxn>
                <a:cxn ang="0">
                  <a:pos x="connsiteX2" y="connsiteY2"/>
                </a:cxn>
              </a:cxnLst>
              <a:rect l="l" t="t" r="r" b="b"/>
              <a:pathLst>
                <a:path w="447472" h="846307">
                  <a:moveTo>
                    <a:pt x="447472" y="0"/>
                  </a:moveTo>
                  <a:lnTo>
                    <a:pt x="0" y="0"/>
                  </a:lnTo>
                  <a:lnTo>
                    <a:pt x="0" y="846307"/>
                  </a:lnTo>
                </a:path>
              </a:pathLst>
            </a:custGeom>
            <a:noFill/>
            <a:ln>
              <a:solidFill>
                <a:srgbClr val="FFC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0" name="円/楕円 209"/>
            <p:cNvSpPr/>
            <p:nvPr/>
          </p:nvSpPr>
          <p:spPr>
            <a:xfrm>
              <a:off x="4574999" y="2882426"/>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1" name="円/楕円 210"/>
            <p:cNvSpPr/>
            <p:nvPr/>
          </p:nvSpPr>
          <p:spPr>
            <a:xfrm>
              <a:off x="4580668" y="3081487"/>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2" name="フリーフォーム 211"/>
            <p:cNvSpPr/>
            <p:nvPr/>
          </p:nvSpPr>
          <p:spPr>
            <a:xfrm>
              <a:off x="4535978" y="2972883"/>
              <a:ext cx="238351" cy="56338"/>
            </a:xfrm>
            <a:custGeom>
              <a:avLst/>
              <a:gdLst>
                <a:gd name="connsiteX0" fmla="*/ 238351 w 238351"/>
                <a:gd name="connsiteY0" fmla="*/ 56338 h 56338"/>
                <a:gd name="connsiteX1" fmla="*/ 0 w 238351"/>
                <a:gd name="connsiteY1" fmla="*/ 0 h 56338"/>
              </a:gdLst>
              <a:ahLst/>
              <a:cxnLst>
                <a:cxn ang="0">
                  <a:pos x="connsiteX0" y="connsiteY0"/>
                </a:cxn>
                <a:cxn ang="0">
                  <a:pos x="connsiteX1" y="connsiteY1"/>
                </a:cxn>
              </a:cxnLst>
              <a:rect l="l" t="t" r="r" b="b"/>
              <a:pathLst>
                <a:path w="238351" h="56338">
                  <a:moveTo>
                    <a:pt x="238351" y="56338"/>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3" name="円/楕円 212"/>
            <p:cNvSpPr/>
            <p:nvPr/>
          </p:nvSpPr>
          <p:spPr>
            <a:xfrm>
              <a:off x="5332178" y="3076179"/>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4" name="フリーフォーム 213"/>
            <p:cNvSpPr/>
            <p:nvPr/>
          </p:nvSpPr>
          <p:spPr>
            <a:xfrm>
              <a:off x="5287488" y="2967575"/>
              <a:ext cx="238351" cy="56338"/>
            </a:xfrm>
            <a:custGeom>
              <a:avLst/>
              <a:gdLst>
                <a:gd name="connsiteX0" fmla="*/ 238351 w 238351"/>
                <a:gd name="connsiteY0" fmla="*/ 56338 h 56338"/>
                <a:gd name="connsiteX1" fmla="*/ 0 w 238351"/>
                <a:gd name="connsiteY1" fmla="*/ 0 h 56338"/>
              </a:gdLst>
              <a:ahLst/>
              <a:cxnLst>
                <a:cxn ang="0">
                  <a:pos x="connsiteX0" y="connsiteY0"/>
                </a:cxn>
                <a:cxn ang="0">
                  <a:pos x="connsiteX1" y="connsiteY1"/>
                </a:cxn>
              </a:cxnLst>
              <a:rect l="l" t="t" r="r" b="b"/>
              <a:pathLst>
                <a:path w="238351" h="56338">
                  <a:moveTo>
                    <a:pt x="238351" y="56338"/>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5" name="フリーフォーム 214"/>
            <p:cNvSpPr/>
            <p:nvPr/>
          </p:nvSpPr>
          <p:spPr>
            <a:xfrm>
              <a:off x="4868586" y="2921666"/>
              <a:ext cx="454594" cy="102432"/>
            </a:xfrm>
            <a:custGeom>
              <a:avLst/>
              <a:gdLst>
                <a:gd name="connsiteX0" fmla="*/ 576375 w 576375"/>
                <a:gd name="connsiteY0" fmla="*/ 0 h 112675"/>
                <a:gd name="connsiteX1" fmla="*/ 268686 w 576375"/>
                <a:gd name="connsiteY1" fmla="*/ 0 h 112675"/>
                <a:gd name="connsiteX2" fmla="*/ 268686 w 576375"/>
                <a:gd name="connsiteY2" fmla="*/ 112675 h 112675"/>
                <a:gd name="connsiteX3" fmla="*/ 0 w 576375"/>
                <a:gd name="connsiteY3" fmla="*/ 112675 h 112675"/>
              </a:gdLst>
              <a:ahLst/>
              <a:cxnLst>
                <a:cxn ang="0">
                  <a:pos x="connsiteX0" y="connsiteY0"/>
                </a:cxn>
                <a:cxn ang="0">
                  <a:pos x="connsiteX1" y="connsiteY1"/>
                </a:cxn>
                <a:cxn ang="0">
                  <a:pos x="connsiteX2" y="connsiteY2"/>
                </a:cxn>
                <a:cxn ang="0">
                  <a:pos x="connsiteX3" y="connsiteY3"/>
                </a:cxn>
              </a:cxnLst>
              <a:rect l="l" t="t" r="r" b="b"/>
              <a:pathLst>
                <a:path w="576375" h="112675">
                  <a:moveTo>
                    <a:pt x="576375" y="0"/>
                  </a:moveTo>
                  <a:lnTo>
                    <a:pt x="268686" y="0"/>
                  </a:lnTo>
                  <a:lnTo>
                    <a:pt x="268686" y="112675"/>
                  </a:lnTo>
                  <a:lnTo>
                    <a:pt x="0" y="112675"/>
                  </a:lnTo>
                </a:path>
              </a:pathLst>
            </a:custGeom>
            <a:noFill/>
            <a:ln>
              <a:solidFill>
                <a:srgbClr val="FFC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6" name="円/楕円 215"/>
            <p:cNvSpPr/>
            <p:nvPr/>
          </p:nvSpPr>
          <p:spPr>
            <a:xfrm>
              <a:off x="5326509" y="2877118"/>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7" name="角丸四角形 216"/>
            <p:cNvSpPr/>
            <p:nvPr/>
          </p:nvSpPr>
          <p:spPr>
            <a:xfrm>
              <a:off x="5569435" y="1475800"/>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218" name="角丸四角形 217"/>
            <p:cNvSpPr/>
            <p:nvPr/>
          </p:nvSpPr>
          <p:spPr>
            <a:xfrm>
              <a:off x="4544184" y="3327753"/>
              <a:ext cx="743304" cy="279581"/>
            </a:xfrm>
            <a:prstGeom prst="roundRect">
              <a:avLst>
                <a:gd name="adj" fmla="val 13354"/>
              </a:avLst>
            </a:prstGeom>
            <a:solidFill>
              <a:srgbClr val="C00000">
                <a:alpha val="50000"/>
              </a:srgbClr>
            </a:solidFill>
            <a:ln w="19050">
              <a:solidFill>
                <a:srgbClr val="C0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Battery</a:t>
              </a:r>
              <a:endParaRPr lang="ja-JP" altLang="en-US" sz="1700" b="1" dirty="0">
                <a:solidFill>
                  <a:srgbClr val="FFFFFF"/>
                </a:solidFill>
              </a:endParaRPr>
            </a:p>
          </p:txBody>
        </p:sp>
        <p:sp>
          <p:nvSpPr>
            <p:cNvPr id="219" name="フリーフォーム 218"/>
            <p:cNvSpPr/>
            <p:nvPr/>
          </p:nvSpPr>
          <p:spPr>
            <a:xfrm>
              <a:off x="5184762" y="3124562"/>
              <a:ext cx="147344" cy="201270"/>
            </a:xfrm>
            <a:custGeom>
              <a:avLst/>
              <a:gdLst>
                <a:gd name="connsiteX0" fmla="*/ 147344 w 147344"/>
                <a:gd name="connsiteY0" fmla="*/ 0 h 459367"/>
                <a:gd name="connsiteX1" fmla="*/ 0 w 147344"/>
                <a:gd name="connsiteY1" fmla="*/ 0 h 459367"/>
                <a:gd name="connsiteX2" fmla="*/ 0 w 147344"/>
                <a:gd name="connsiteY2" fmla="*/ 459367 h 459367"/>
              </a:gdLst>
              <a:ahLst/>
              <a:cxnLst>
                <a:cxn ang="0">
                  <a:pos x="connsiteX0" y="connsiteY0"/>
                </a:cxn>
                <a:cxn ang="0">
                  <a:pos x="connsiteX1" y="connsiteY1"/>
                </a:cxn>
                <a:cxn ang="0">
                  <a:pos x="connsiteX2" y="connsiteY2"/>
                </a:cxn>
              </a:cxnLst>
              <a:rect l="l" t="t" r="r" b="b"/>
              <a:pathLst>
                <a:path w="147344" h="459367">
                  <a:moveTo>
                    <a:pt x="147344" y="0"/>
                  </a:moveTo>
                  <a:lnTo>
                    <a:pt x="0" y="0"/>
                  </a:lnTo>
                  <a:lnTo>
                    <a:pt x="0" y="459367"/>
                  </a:lnTo>
                </a:path>
              </a:pathLst>
            </a:custGeom>
            <a:noFill/>
            <a:ln>
              <a:solidFill>
                <a:srgbClr val="C00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0" name="角丸四角形 219"/>
            <p:cNvSpPr/>
            <p:nvPr/>
          </p:nvSpPr>
          <p:spPr>
            <a:xfrm>
              <a:off x="5186481" y="1474423"/>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221" name="角丸四角形 220"/>
            <p:cNvSpPr/>
            <p:nvPr/>
          </p:nvSpPr>
          <p:spPr>
            <a:xfrm>
              <a:off x="4807983" y="1479274"/>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222" name="角丸四角形 221"/>
            <p:cNvSpPr/>
            <p:nvPr/>
          </p:nvSpPr>
          <p:spPr>
            <a:xfrm>
              <a:off x="4425283" y="1484729"/>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700" b="1" dirty="0">
                  <a:solidFill>
                    <a:srgbClr val="FFFFFF"/>
                  </a:solidFill>
                </a:rPr>
                <a:t>AMP</a:t>
              </a:r>
              <a:endParaRPr lang="ja-JP" altLang="en-US" sz="1700" b="1" dirty="0">
                <a:solidFill>
                  <a:srgbClr val="FFFFFF"/>
                </a:solidFill>
              </a:endParaRPr>
            </a:p>
          </p:txBody>
        </p:sp>
        <p:sp>
          <p:nvSpPr>
            <p:cNvPr id="223" name="フリーフォーム 222"/>
            <p:cNvSpPr/>
            <p:nvPr/>
          </p:nvSpPr>
          <p:spPr>
            <a:xfrm>
              <a:off x="5272005" y="1840536"/>
              <a:ext cx="102349" cy="65920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4" name="フリーフォーム 223"/>
            <p:cNvSpPr/>
            <p:nvPr/>
          </p:nvSpPr>
          <p:spPr>
            <a:xfrm>
              <a:off x="4201297" y="2631989"/>
              <a:ext cx="1522831" cy="383060"/>
            </a:xfrm>
            <a:custGeom>
              <a:avLst/>
              <a:gdLst>
                <a:gd name="connsiteX0" fmla="*/ 1544595 w 1649627"/>
                <a:gd name="connsiteY0" fmla="*/ 383060 h 383060"/>
                <a:gd name="connsiteX1" fmla="*/ 1649627 w 1649627"/>
                <a:gd name="connsiteY1" fmla="*/ 383060 h 383060"/>
                <a:gd name="connsiteX2" fmla="*/ 1649627 w 1649627"/>
                <a:gd name="connsiteY2" fmla="*/ 148281 h 383060"/>
                <a:gd name="connsiteX3" fmla="*/ 0 w 1649627"/>
                <a:gd name="connsiteY3" fmla="*/ 148281 h 383060"/>
                <a:gd name="connsiteX4" fmla="*/ 0 w 1649627"/>
                <a:gd name="connsiteY4" fmla="*/ 0 h 383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9627" h="383060">
                  <a:moveTo>
                    <a:pt x="1544595" y="383060"/>
                  </a:moveTo>
                  <a:lnTo>
                    <a:pt x="1649627" y="383060"/>
                  </a:lnTo>
                  <a:lnTo>
                    <a:pt x="1649627" y="148281"/>
                  </a:lnTo>
                  <a:lnTo>
                    <a:pt x="0" y="148281"/>
                  </a:lnTo>
                  <a:lnTo>
                    <a:pt x="0"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5" name="フリーフォーム 224"/>
            <p:cNvSpPr/>
            <p:nvPr/>
          </p:nvSpPr>
          <p:spPr>
            <a:xfrm>
              <a:off x="5168533" y="2634168"/>
              <a:ext cx="52197" cy="139924"/>
            </a:xfrm>
            <a:custGeom>
              <a:avLst/>
              <a:gdLst>
                <a:gd name="connsiteX0" fmla="*/ 0 w 0"/>
                <a:gd name="connsiteY0" fmla="*/ 123568 h 123568"/>
                <a:gd name="connsiteX1" fmla="*/ 0 w 0"/>
                <a:gd name="connsiteY1" fmla="*/ 0 h 123568"/>
              </a:gdLst>
              <a:ahLst/>
              <a:cxnLst>
                <a:cxn ang="0">
                  <a:pos x="connsiteX0" y="connsiteY0"/>
                </a:cxn>
                <a:cxn ang="0">
                  <a:pos x="connsiteX1" y="connsiteY1"/>
                </a:cxn>
              </a:cxnLst>
              <a:rect l="l" t="t" r="r" b="b"/>
              <a:pathLst>
                <a:path h="123568">
                  <a:moveTo>
                    <a:pt x="0" y="123568"/>
                  </a:moveTo>
                  <a:lnTo>
                    <a:pt x="0"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6" name="円/楕円 225"/>
            <p:cNvSpPr/>
            <p:nvPr/>
          </p:nvSpPr>
          <p:spPr>
            <a:xfrm>
              <a:off x="5526861" y="2976738"/>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7" name="円/楕円 226"/>
            <p:cNvSpPr/>
            <p:nvPr/>
          </p:nvSpPr>
          <p:spPr>
            <a:xfrm>
              <a:off x="4775351" y="2982046"/>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8" name="フリーフォーム 227"/>
            <p:cNvSpPr/>
            <p:nvPr/>
          </p:nvSpPr>
          <p:spPr>
            <a:xfrm>
              <a:off x="4895616" y="1842937"/>
              <a:ext cx="102349" cy="65920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9" name="フリーフォーム 228"/>
            <p:cNvSpPr/>
            <p:nvPr/>
          </p:nvSpPr>
          <p:spPr>
            <a:xfrm>
              <a:off x="5555936" y="1853138"/>
              <a:ext cx="201655" cy="639732"/>
            </a:xfrm>
            <a:custGeom>
              <a:avLst/>
              <a:gdLst>
                <a:gd name="connsiteX0" fmla="*/ 0 w 201655"/>
                <a:gd name="connsiteY0" fmla="*/ 639732 h 639732"/>
                <a:gd name="connsiteX1" fmla="*/ 0 w 201655"/>
                <a:gd name="connsiteY1" fmla="*/ 410263 h 639732"/>
                <a:gd name="connsiteX2" fmla="*/ 201655 w 201655"/>
                <a:gd name="connsiteY2" fmla="*/ 410263 h 639732"/>
                <a:gd name="connsiteX3" fmla="*/ 201655 w 201655"/>
                <a:gd name="connsiteY3" fmla="*/ 0 h 639732"/>
              </a:gdLst>
              <a:ahLst/>
              <a:cxnLst>
                <a:cxn ang="0">
                  <a:pos x="connsiteX0" y="connsiteY0"/>
                </a:cxn>
                <a:cxn ang="0">
                  <a:pos x="connsiteX1" y="connsiteY1"/>
                </a:cxn>
                <a:cxn ang="0">
                  <a:pos x="connsiteX2" y="connsiteY2"/>
                </a:cxn>
                <a:cxn ang="0">
                  <a:pos x="connsiteX3" y="connsiteY3"/>
                </a:cxn>
              </a:cxnLst>
              <a:rect l="l" t="t" r="r" b="b"/>
              <a:pathLst>
                <a:path w="201655" h="639732">
                  <a:moveTo>
                    <a:pt x="0" y="639732"/>
                  </a:moveTo>
                  <a:lnTo>
                    <a:pt x="0" y="410263"/>
                  </a:lnTo>
                  <a:lnTo>
                    <a:pt x="201655" y="410263"/>
                  </a:lnTo>
                  <a:lnTo>
                    <a:pt x="201655"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0" name="フリーフォーム 229"/>
            <p:cNvSpPr/>
            <p:nvPr/>
          </p:nvSpPr>
          <p:spPr>
            <a:xfrm flipH="1">
              <a:off x="4613156" y="1842937"/>
              <a:ext cx="229234" cy="639732"/>
            </a:xfrm>
            <a:custGeom>
              <a:avLst/>
              <a:gdLst>
                <a:gd name="connsiteX0" fmla="*/ 0 w 201655"/>
                <a:gd name="connsiteY0" fmla="*/ 639732 h 639732"/>
                <a:gd name="connsiteX1" fmla="*/ 0 w 201655"/>
                <a:gd name="connsiteY1" fmla="*/ 410263 h 639732"/>
                <a:gd name="connsiteX2" fmla="*/ 201655 w 201655"/>
                <a:gd name="connsiteY2" fmla="*/ 410263 h 639732"/>
                <a:gd name="connsiteX3" fmla="*/ 201655 w 201655"/>
                <a:gd name="connsiteY3" fmla="*/ 0 h 639732"/>
              </a:gdLst>
              <a:ahLst/>
              <a:cxnLst>
                <a:cxn ang="0">
                  <a:pos x="connsiteX0" y="connsiteY0"/>
                </a:cxn>
                <a:cxn ang="0">
                  <a:pos x="connsiteX1" y="connsiteY1"/>
                </a:cxn>
                <a:cxn ang="0">
                  <a:pos x="connsiteX2" y="connsiteY2"/>
                </a:cxn>
                <a:cxn ang="0">
                  <a:pos x="connsiteX3" y="connsiteY3"/>
                </a:cxn>
              </a:cxnLst>
              <a:rect l="l" t="t" r="r" b="b"/>
              <a:pathLst>
                <a:path w="201655" h="639732">
                  <a:moveTo>
                    <a:pt x="0" y="639732"/>
                  </a:moveTo>
                  <a:lnTo>
                    <a:pt x="0" y="410263"/>
                  </a:lnTo>
                  <a:lnTo>
                    <a:pt x="201655" y="410263"/>
                  </a:lnTo>
                  <a:lnTo>
                    <a:pt x="201655"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1" name="フリーフォーム 230"/>
            <p:cNvSpPr/>
            <p:nvPr/>
          </p:nvSpPr>
          <p:spPr>
            <a:xfrm>
              <a:off x="4193028" y="1985256"/>
              <a:ext cx="219039" cy="497184"/>
            </a:xfrm>
            <a:custGeom>
              <a:avLst/>
              <a:gdLst>
                <a:gd name="connsiteX0" fmla="*/ 0 w 219039"/>
                <a:gd name="connsiteY0" fmla="*/ 497184 h 497184"/>
                <a:gd name="connsiteX1" fmla="*/ 0 w 219039"/>
                <a:gd name="connsiteY1" fmla="*/ 0 h 497184"/>
                <a:gd name="connsiteX2" fmla="*/ 219039 w 219039"/>
                <a:gd name="connsiteY2" fmla="*/ 0 h 497184"/>
              </a:gdLst>
              <a:ahLst/>
              <a:cxnLst>
                <a:cxn ang="0">
                  <a:pos x="connsiteX0" y="connsiteY0"/>
                </a:cxn>
                <a:cxn ang="0">
                  <a:pos x="connsiteX1" y="connsiteY1"/>
                </a:cxn>
                <a:cxn ang="0">
                  <a:pos x="connsiteX2" y="connsiteY2"/>
                </a:cxn>
              </a:cxnLst>
              <a:rect l="l" t="t" r="r" b="b"/>
              <a:pathLst>
                <a:path w="219039" h="497184">
                  <a:moveTo>
                    <a:pt x="0" y="497184"/>
                  </a:moveTo>
                  <a:lnTo>
                    <a:pt x="0" y="0"/>
                  </a:lnTo>
                  <a:lnTo>
                    <a:pt x="219039"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2" name="角丸四角形 231"/>
            <p:cNvSpPr/>
            <p:nvPr/>
          </p:nvSpPr>
          <p:spPr>
            <a:xfrm>
              <a:off x="4674647" y="2459908"/>
              <a:ext cx="1049481" cy="174260"/>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lang="en-US" altLang="ja-JP" dirty="0">
                  <a:solidFill>
                    <a:srgbClr val="FFFFFF"/>
                  </a:solidFill>
                </a:rPr>
                <a:t>Max 25A, 8ch</a:t>
              </a:r>
              <a:endParaRPr lang="ja-JP" altLang="en-US" dirty="0">
                <a:solidFill>
                  <a:srgbClr val="FFFFFF"/>
                </a:solidFill>
              </a:endParaRPr>
            </a:p>
          </p:txBody>
        </p:sp>
        <p:sp>
          <p:nvSpPr>
            <p:cNvPr id="233" name="角丸四角形 232"/>
            <p:cNvSpPr/>
            <p:nvPr/>
          </p:nvSpPr>
          <p:spPr>
            <a:xfrm>
              <a:off x="3760490" y="2459908"/>
              <a:ext cx="867340" cy="174260"/>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lang="en-US" altLang="ja-JP" dirty="0">
                  <a:solidFill>
                    <a:srgbClr val="FFFFFF"/>
                  </a:solidFill>
                </a:rPr>
                <a:t>Max 5A, 3ch</a:t>
              </a:r>
              <a:endParaRPr lang="ja-JP" altLang="en-US" dirty="0">
                <a:solidFill>
                  <a:srgbClr val="FFFFFF"/>
                </a:solidFill>
              </a:endParaRPr>
            </a:p>
          </p:txBody>
        </p:sp>
      </p:grpSp>
      <p:sp>
        <p:nvSpPr>
          <p:cNvPr id="238" name="フリーフォーム 237"/>
          <p:cNvSpPr/>
          <p:nvPr/>
        </p:nvSpPr>
        <p:spPr>
          <a:xfrm>
            <a:off x="12646781" y="5186496"/>
            <a:ext cx="161690" cy="204019"/>
          </a:xfrm>
          <a:custGeom>
            <a:avLst/>
            <a:gdLst>
              <a:gd name="connsiteX0" fmla="*/ 100827 w 107781"/>
              <a:gd name="connsiteY0" fmla="*/ 0 h 212085"/>
              <a:gd name="connsiteX1" fmla="*/ 0 w 107781"/>
              <a:gd name="connsiteY1" fmla="*/ 0 h 212085"/>
              <a:gd name="connsiteX2" fmla="*/ 0 w 107781"/>
              <a:gd name="connsiteY2" fmla="*/ 212085 h 212085"/>
              <a:gd name="connsiteX3" fmla="*/ 107781 w 107781"/>
              <a:gd name="connsiteY3" fmla="*/ 212085 h 212085"/>
            </a:gdLst>
            <a:ahLst/>
            <a:cxnLst>
              <a:cxn ang="0">
                <a:pos x="connsiteX0" y="connsiteY0"/>
              </a:cxn>
              <a:cxn ang="0">
                <a:pos x="connsiteX1" y="connsiteY1"/>
              </a:cxn>
              <a:cxn ang="0">
                <a:pos x="connsiteX2" y="connsiteY2"/>
              </a:cxn>
              <a:cxn ang="0">
                <a:pos x="connsiteX3" y="connsiteY3"/>
              </a:cxn>
            </a:cxnLst>
            <a:rect l="l" t="t" r="r" b="b"/>
            <a:pathLst>
              <a:path w="107781" h="212085">
                <a:moveTo>
                  <a:pt x="100827" y="0"/>
                </a:moveTo>
                <a:lnTo>
                  <a:pt x="0" y="0"/>
                </a:lnTo>
                <a:lnTo>
                  <a:pt x="0" y="212085"/>
                </a:lnTo>
                <a:lnTo>
                  <a:pt x="107781" y="212085"/>
                </a:lnTo>
              </a:path>
            </a:pathLst>
          </a:custGeom>
          <a:no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40" name="四角形吹き出し 239"/>
          <p:cNvSpPr/>
          <p:nvPr/>
        </p:nvSpPr>
        <p:spPr>
          <a:xfrm>
            <a:off x="7644710" y="6287911"/>
            <a:ext cx="5941826" cy="1245221"/>
          </a:xfrm>
          <a:prstGeom prst="wedgeRectCallout">
            <a:avLst>
              <a:gd name="adj1" fmla="val -59196"/>
              <a:gd name="adj2" fmla="val -29411"/>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Power have to be supplied individually for each AMPs and Frames.</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When there are 2 or more DS, DS link can be connected to other DS in the daisy chain. The trouble information of DS is sent to the Frame using this “DS link”. At least one “DS link” has to connect  the DS and the Frame.</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14" name="正方形/長方形 13"/>
          <p:cNvSpPr/>
          <p:nvPr/>
        </p:nvSpPr>
        <p:spPr>
          <a:xfrm>
            <a:off x="3665821" y="1991862"/>
            <a:ext cx="10273956" cy="5408378"/>
          </a:xfrm>
          <a:prstGeom prst="rect">
            <a:avLst/>
          </a:prstGeom>
          <a:solidFill>
            <a:schemeClr val="bg1">
              <a:alpha val="97000"/>
            </a:schemeClr>
          </a:solidFill>
          <a:ln>
            <a:solidFill>
              <a:schemeClr val="accent6">
                <a:lumMod val="75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19" name="フリーフォーム 18"/>
          <p:cNvSpPr/>
          <p:nvPr/>
        </p:nvSpPr>
        <p:spPr>
          <a:xfrm>
            <a:off x="5120536" y="2681482"/>
            <a:ext cx="8031595" cy="3163310"/>
          </a:xfrm>
          <a:custGeom>
            <a:avLst/>
            <a:gdLst>
              <a:gd name="connsiteX0" fmla="*/ 0 w 5353777"/>
              <a:gd name="connsiteY0" fmla="*/ 181484 h 2108006"/>
              <a:gd name="connsiteX1" fmla="*/ 0 w 5353777"/>
              <a:gd name="connsiteY1" fmla="*/ 6980 h 2108006"/>
              <a:gd name="connsiteX2" fmla="*/ 977221 w 5353777"/>
              <a:gd name="connsiteY2" fmla="*/ 6980 h 2108006"/>
              <a:gd name="connsiteX3" fmla="*/ 977221 w 5353777"/>
              <a:gd name="connsiteY3" fmla="*/ 188464 h 2108006"/>
              <a:gd name="connsiteX4" fmla="*/ 1033062 w 5353777"/>
              <a:gd name="connsiteY4" fmla="*/ 188464 h 2108006"/>
              <a:gd name="connsiteX5" fmla="*/ 1033062 w 5353777"/>
              <a:gd name="connsiteY5" fmla="*/ 0 h 2108006"/>
              <a:gd name="connsiteX6" fmla="*/ 2010284 w 5353777"/>
              <a:gd name="connsiteY6" fmla="*/ 0 h 2108006"/>
              <a:gd name="connsiteX7" fmla="*/ 2010284 w 5353777"/>
              <a:gd name="connsiteY7" fmla="*/ 209405 h 2108006"/>
              <a:gd name="connsiteX8" fmla="*/ 2059145 w 5353777"/>
              <a:gd name="connsiteY8" fmla="*/ 209405 h 2108006"/>
              <a:gd name="connsiteX9" fmla="*/ 2059145 w 5353777"/>
              <a:gd name="connsiteY9" fmla="*/ 6980 h 2108006"/>
              <a:gd name="connsiteX10" fmla="*/ 2477954 w 5353777"/>
              <a:gd name="connsiteY10" fmla="*/ 6980 h 2108006"/>
              <a:gd name="connsiteX11" fmla="*/ 2477954 w 5353777"/>
              <a:gd name="connsiteY11" fmla="*/ 1828800 h 2108006"/>
              <a:gd name="connsiteX12" fmla="*/ 3301612 w 5353777"/>
              <a:gd name="connsiteY12" fmla="*/ 1828800 h 2108006"/>
              <a:gd name="connsiteX13" fmla="*/ 3301612 w 5353777"/>
              <a:gd name="connsiteY13" fmla="*/ 2108006 h 2108006"/>
              <a:gd name="connsiteX14" fmla="*/ 3357453 w 5353777"/>
              <a:gd name="connsiteY14" fmla="*/ 2108006 h 2108006"/>
              <a:gd name="connsiteX15" fmla="*/ 3357453 w 5353777"/>
              <a:gd name="connsiteY15" fmla="*/ 1821820 h 2108006"/>
              <a:gd name="connsiteX16" fmla="*/ 4334674 w 5353777"/>
              <a:gd name="connsiteY16" fmla="*/ 1821820 h 2108006"/>
              <a:gd name="connsiteX17" fmla="*/ 4334674 w 5353777"/>
              <a:gd name="connsiteY17" fmla="*/ 2094046 h 2108006"/>
              <a:gd name="connsiteX18" fmla="*/ 4390516 w 5353777"/>
              <a:gd name="connsiteY18" fmla="*/ 2094046 h 2108006"/>
              <a:gd name="connsiteX19" fmla="*/ 4390516 w 5353777"/>
              <a:gd name="connsiteY19" fmla="*/ 1814840 h 2108006"/>
              <a:gd name="connsiteX20" fmla="*/ 5353777 w 5353777"/>
              <a:gd name="connsiteY20" fmla="*/ 1814840 h 2108006"/>
              <a:gd name="connsiteX21" fmla="*/ 5353777 w 5353777"/>
              <a:gd name="connsiteY21" fmla="*/ 2066125 h 210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53777" h="2108006">
                <a:moveTo>
                  <a:pt x="0" y="181484"/>
                </a:moveTo>
                <a:lnTo>
                  <a:pt x="0" y="6980"/>
                </a:lnTo>
                <a:lnTo>
                  <a:pt x="977221" y="6980"/>
                </a:lnTo>
                <a:lnTo>
                  <a:pt x="977221" y="188464"/>
                </a:lnTo>
                <a:lnTo>
                  <a:pt x="1033062" y="188464"/>
                </a:lnTo>
                <a:lnTo>
                  <a:pt x="1033062" y="0"/>
                </a:lnTo>
                <a:lnTo>
                  <a:pt x="2010284" y="0"/>
                </a:lnTo>
                <a:lnTo>
                  <a:pt x="2010284" y="209405"/>
                </a:lnTo>
                <a:lnTo>
                  <a:pt x="2059145" y="209405"/>
                </a:lnTo>
                <a:lnTo>
                  <a:pt x="2059145" y="6980"/>
                </a:lnTo>
                <a:lnTo>
                  <a:pt x="2477954" y="6980"/>
                </a:lnTo>
                <a:lnTo>
                  <a:pt x="2477954" y="1828800"/>
                </a:lnTo>
                <a:lnTo>
                  <a:pt x="3301612" y="1828800"/>
                </a:lnTo>
                <a:lnTo>
                  <a:pt x="3301612" y="2108006"/>
                </a:lnTo>
                <a:lnTo>
                  <a:pt x="3357453" y="2108006"/>
                </a:lnTo>
                <a:lnTo>
                  <a:pt x="3357453" y="1821820"/>
                </a:lnTo>
                <a:lnTo>
                  <a:pt x="4334674" y="1821820"/>
                </a:lnTo>
                <a:lnTo>
                  <a:pt x="4334674" y="2094046"/>
                </a:lnTo>
                <a:lnTo>
                  <a:pt x="4390516" y="2094046"/>
                </a:lnTo>
                <a:lnTo>
                  <a:pt x="4390516" y="1814840"/>
                </a:lnTo>
                <a:lnTo>
                  <a:pt x="5353777" y="1814840"/>
                </a:lnTo>
                <a:lnTo>
                  <a:pt x="5353777" y="2066125"/>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330" name="雲形吹き出し 329"/>
          <p:cNvSpPr/>
          <p:nvPr/>
        </p:nvSpPr>
        <p:spPr>
          <a:xfrm>
            <a:off x="8139060" y="4354655"/>
            <a:ext cx="1429530" cy="447043"/>
          </a:xfrm>
          <a:prstGeom prst="cloudCallout">
            <a:avLst>
              <a:gd name="adj1" fmla="val -4876"/>
              <a:gd name="adj2" fmla="val -4509"/>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r>
              <a:rPr lang="en-US" altLang="ja-JP" sz="1600" dirty="0"/>
              <a:t>VX link</a:t>
            </a:r>
            <a:endParaRPr lang="ja-JP" altLang="en-US" sz="1600" dirty="0"/>
          </a:p>
        </p:txBody>
      </p:sp>
      <p:sp>
        <p:nvSpPr>
          <p:cNvPr id="23" name="正方形/長方形 22"/>
          <p:cNvSpPr/>
          <p:nvPr/>
        </p:nvSpPr>
        <p:spPr>
          <a:xfrm>
            <a:off x="8803236" y="2648436"/>
            <a:ext cx="4914318" cy="1108452"/>
          </a:xfrm>
          <a:prstGeom prst="rect">
            <a:avLst/>
          </a:prstGeom>
        </p:spPr>
        <p:txBody>
          <a:bodyPr wrap="square" lIns="137187" tIns="68594" rIns="137187" bIns="68594">
            <a:spAutoFit/>
          </a:bodyPr>
          <a:lstStyle/>
          <a:p>
            <a:r>
              <a:rPr lang="en-US" altLang="ja-JP" sz="2100" dirty="0">
                <a:latin typeface="+mj-lt"/>
              </a:rPr>
              <a:t>When systems are located at several place, DS link is connected to Frame and DS at each setting place.</a:t>
            </a:r>
            <a:endParaRPr lang="ja-JP" altLang="en-US" sz="2100" dirty="0">
              <a:latin typeface="+mj-lt"/>
            </a:endParaRPr>
          </a:p>
        </p:txBody>
      </p:sp>
      <p:pic>
        <p:nvPicPr>
          <p:cNvPr id="7" name="Picture 2"/>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4050158" y="2802910"/>
            <a:ext cx="4326469" cy="13299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5" name="Picture 2"/>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8919555" y="5633326"/>
            <a:ext cx="4326469" cy="13299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6" name="円/楕円 185"/>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7" name="円/楕円 196"/>
          <p:cNvSpPr/>
          <p:nvPr/>
        </p:nvSpPr>
        <p:spPr>
          <a:xfrm>
            <a:off x="145116" y="5774576"/>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331699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グループ化 45"/>
          <p:cNvGrpSpPr/>
          <p:nvPr/>
        </p:nvGrpSpPr>
        <p:grpSpPr>
          <a:xfrm>
            <a:off x="1612190" y="288183"/>
            <a:ext cx="2053631" cy="1949899"/>
            <a:chOff x="2632733" y="840807"/>
            <a:chExt cx="2667654" cy="2532159"/>
          </a:xfrm>
        </p:grpSpPr>
        <p:grpSp>
          <p:nvGrpSpPr>
            <p:cNvPr id="47" name="グループ化 46"/>
            <p:cNvGrpSpPr/>
            <p:nvPr/>
          </p:nvGrpSpPr>
          <p:grpSpPr>
            <a:xfrm>
              <a:off x="2951391" y="1221263"/>
              <a:ext cx="2030342" cy="1771248"/>
              <a:chOff x="2951391" y="1221263"/>
              <a:chExt cx="2030342" cy="1771248"/>
            </a:xfrm>
          </p:grpSpPr>
          <p:sp>
            <p:nvSpPr>
              <p:cNvPr id="49" name="円/楕円 48"/>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dirty="0">
                  <a:solidFill>
                    <a:prstClr val="white"/>
                  </a:solidFill>
                  <a:latin typeface="Meiryo UI"/>
                  <a:ea typeface="Meiryo UI"/>
                </a:endParaRPr>
              </a:p>
            </p:txBody>
          </p:sp>
          <p:sp>
            <p:nvSpPr>
              <p:cNvPr id="50" name="角丸四角形 49"/>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VX link</a:t>
                </a:r>
                <a:endParaRPr kumimoji="0" lang="ja-JP" altLang="en-US" sz="3000" b="1" kern="0" dirty="0">
                  <a:solidFill>
                    <a:prstClr val="white"/>
                  </a:solidFill>
                  <a:latin typeface="Calibri"/>
                  <a:ea typeface="Meiryo UI"/>
                </a:endParaRPr>
              </a:p>
            </p:txBody>
          </p:sp>
        </p:grpSp>
        <p:pic>
          <p:nvPicPr>
            <p:cNvPr id="48"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pic>
        <p:nvPicPr>
          <p:cNvPr id="89" name="Picture 5"/>
          <p:cNvPicPr>
            <a:picLocks noChangeAspect="1" noChangeArrowheads="1"/>
          </p:cNvPicPr>
          <p:nvPr/>
        </p:nvPicPr>
        <p:blipFill>
          <a:blip r:embed="rId4"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2" name="正方形/長方形 201"/>
          <p:cNvSpPr/>
          <p:nvPr/>
        </p:nvSpPr>
        <p:spPr>
          <a:xfrm>
            <a:off x="5351086" y="975556"/>
            <a:ext cx="3152625" cy="55420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VX link connection</a:t>
            </a:r>
          </a:p>
        </p:txBody>
      </p:sp>
      <p:grpSp>
        <p:nvGrpSpPr>
          <p:cNvPr id="10" name="グループ化 9"/>
          <p:cNvGrpSpPr/>
          <p:nvPr/>
        </p:nvGrpSpPr>
        <p:grpSpPr>
          <a:xfrm>
            <a:off x="1889667" y="3185218"/>
            <a:ext cx="9767655" cy="3063169"/>
            <a:chOff x="1259632" y="2122605"/>
            <a:chExt cx="6511016" cy="2041273"/>
          </a:xfrm>
        </p:grpSpPr>
        <p:pic>
          <p:nvPicPr>
            <p:cNvPr id="160" name="Picture 8" descr="H:\TCL\Products\Products data\VX\VX-3000\Photo\VX-3000 ph2\VX-3000 Bilder\VX-3004F_back.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259632" y="2122605"/>
              <a:ext cx="1629626" cy="517681"/>
            </a:xfrm>
            <a:prstGeom prst="rect">
              <a:avLst/>
            </a:prstGeom>
            <a:noFill/>
            <a:extLst>
              <a:ext uri="{909E8E84-426E-40DD-AFC4-6F175D3DCCD1}">
                <a14:hiddenFill xmlns:a14="http://schemas.microsoft.com/office/drawing/2010/main">
                  <a:solidFill>
                    <a:srgbClr val="FFFFFF"/>
                  </a:solidFill>
                </a14:hiddenFill>
              </a:ext>
            </a:extLst>
          </p:spPr>
        </p:pic>
        <p:grpSp>
          <p:nvGrpSpPr>
            <p:cNvPr id="30" name="グループ化 29"/>
            <p:cNvGrpSpPr/>
            <p:nvPr/>
          </p:nvGrpSpPr>
          <p:grpSpPr>
            <a:xfrm>
              <a:off x="3152916" y="2126175"/>
              <a:ext cx="4595454" cy="1957743"/>
              <a:chOff x="3152916" y="1372560"/>
              <a:chExt cx="4595454" cy="1957743"/>
            </a:xfrm>
          </p:grpSpPr>
          <p:pic>
            <p:nvPicPr>
              <p:cNvPr id="186" name="Picture 2" descr="クリックすると新しいウィンドウで開きます"/>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4002330" y="2240850"/>
                <a:ext cx="513946" cy="187740"/>
              </a:xfrm>
              <a:prstGeom prst="rect">
                <a:avLst/>
              </a:prstGeom>
              <a:noFill/>
              <a:extLst>
                <a:ext uri="{909E8E84-426E-40DD-AFC4-6F175D3DCCD1}">
                  <a14:hiddenFill xmlns:a14="http://schemas.microsoft.com/office/drawing/2010/main">
                    <a:solidFill>
                      <a:srgbClr val="FFFFFF"/>
                    </a:solidFill>
                  </a14:hiddenFill>
                </a:ext>
              </a:extLst>
            </p:spPr>
          </p:pic>
          <p:sp>
            <p:nvSpPr>
              <p:cNvPr id="197" name="正方形/長方形 196"/>
              <p:cNvSpPr/>
              <p:nvPr/>
            </p:nvSpPr>
            <p:spPr>
              <a:xfrm>
                <a:off x="5220072" y="2243554"/>
                <a:ext cx="1565320" cy="235865"/>
              </a:xfrm>
              <a:prstGeom prst="rect">
                <a:avLst/>
              </a:prstGeom>
            </p:spPr>
            <p:txBody>
              <a:bodyPr wrap="square">
                <a:spAutoFit/>
              </a:bodyPr>
              <a:lstStyle/>
              <a:p>
                <a:pPr algn="ctr"/>
                <a:r>
                  <a:rPr lang="en-US" altLang="ja-JP" sz="1700" dirty="0">
                    <a:solidFill>
                      <a:srgbClr val="7030A0"/>
                    </a:solidFill>
                    <a:latin typeface="Calibri"/>
                    <a:ea typeface="メイリオ" panose="020B0604030504040204" pitchFamily="50" charset="-128"/>
                    <a:cs typeface="メイリオ" panose="020B0604030504040204" pitchFamily="50" charset="-128"/>
                  </a:rPr>
                  <a:t>VX link </a:t>
                </a:r>
                <a:r>
                  <a:rPr lang="en-US" altLang="ja-JP" sz="1200" dirty="0">
                    <a:solidFill>
                      <a:srgbClr val="7030A0"/>
                    </a:solidFill>
                    <a:latin typeface="Calibri"/>
                    <a:ea typeface="メイリオ" panose="020B0604030504040204" pitchFamily="50" charset="-128"/>
                    <a:cs typeface="メイリオ" panose="020B0604030504040204" pitchFamily="50" charset="-128"/>
                  </a:rPr>
                  <a:t>(Network)</a:t>
                </a:r>
                <a:endParaRPr lang="ja-JP" altLang="en-US" sz="1600" dirty="0">
                  <a:solidFill>
                    <a:srgbClr val="7030A0"/>
                  </a:solidFill>
                </a:endParaRPr>
              </a:p>
            </p:txBody>
          </p:sp>
          <p:sp>
            <p:nvSpPr>
              <p:cNvPr id="157" name="正方形/長方形 156"/>
              <p:cNvSpPr/>
              <p:nvPr/>
            </p:nvSpPr>
            <p:spPr>
              <a:xfrm>
                <a:off x="4720083" y="137256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2400" b="1" kern="0" dirty="0">
                    <a:solidFill>
                      <a:srgbClr val="7030A0"/>
                    </a:solidFill>
                    <a:latin typeface="Calibri"/>
                    <a:ea typeface="ＭＳ Ｐゴシック"/>
                  </a:rPr>
                  <a:t>Frame</a:t>
                </a:r>
              </a:p>
            </p:txBody>
          </p:sp>
          <p:sp>
            <p:nvSpPr>
              <p:cNvPr id="158" name="正方形/長方形 157"/>
              <p:cNvSpPr/>
              <p:nvPr/>
            </p:nvSpPr>
            <p:spPr>
              <a:xfrm>
                <a:off x="3154763" y="137783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2400" b="1" kern="0" dirty="0">
                    <a:solidFill>
                      <a:srgbClr val="7030A0"/>
                    </a:solidFill>
                    <a:latin typeface="Calibri"/>
                    <a:ea typeface="ＭＳ Ｐゴシック"/>
                  </a:rPr>
                  <a:t>Frame</a:t>
                </a:r>
              </a:p>
            </p:txBody>
          </p:sp>
          <p:sp>
            <p:nvSpPr>
              <p:cNvPr id="159" name="正方形/長方形 158"/>
              <p:cNvSpPr/>
              <p:nvPr/>
            </p:nvSpPr>
            <p:spPr>
              <a:xfrm>
                <a:off x="6285403" y="137783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2400" b="1" kern="0" dirty="0">
                    <a:solidFill>
                      <a:srgbClr val="7030A0"/>
                    </a:solidFill>
                    <a:latin typeface="Calibri"/>
                    <a:ea typeface="ＭＳ Ｐゴシック"/>
                  </a:rPr>
                  <a:t>Frame</a:t>
                </a:r>
              </a:p>
            </p:txBody>
          </p:sp>
          <p:sp>
            <p:nvSpPr>
              <p:cNvPr id="24" name="フリーフォーム 23"/>
              <p:cNvSpPr/>
              <p:nvPr/>
            </p:nvSpPr>
            <p:spPr>
              <a:xfrm>
                <a:off x="3740727" y="2351314"/>
                <a:ext cx="359000" cy="783772"/>
              </a:xfrm>
              <a:custGeom>
                <a:avLst/>
                <a:gdLst>
                  <a:gd name="connsiteX0" fmla="*/ 0 w 261257"/>
                  <a:gd name="connsiteY0" fmla="*/ 783772 h 783772"/>
                  <a:gd name="connsiteX1" fmla="*/ 261257 w 261257"/>
                  <a:gd name="connsiteY1" fmla="*/ 783772 h 783772"/>
                  <a:gd name="connsiteX2" fmla="*/ 261257 w 261257"/>
                  <a:gd name="connsiteY2" fmla="*/ 0 h 783772"/>
                </a:gdLst>
                <a:ahLst/>
                <a:cxnLst>
                  <a:cxn ang="0">
                    <a:pos x="connsiteX0" y="connsiteY0"/>
                  </a:cxn>
                  <a:cxn ang="0">
                    <a:pos x="connsiteX1" y="connsiteY1"/>
                  </a:cxn>
                  <a:cxn ang="0">
                    <a:pos x="connsiteX2" y="connsiteY2"/>
                  </a:cxn>
                </a:cxnLst>
                <a:rect l="l" t="t" r="r" b="b"/>
                <a:pathLst>
                  <a:path w="261257" h="783772">
                    <a:moveTo>
                      <a:pt x="0" y="783772"/>
                    </a:moveTo>
                    <a:lnTo>
                      <a:pt x="261257" y="783772"/>
                    </a:lnTo>
                    <a:lnTo>
                      <a:pt x="261257"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pic>
            <p:nvPicPr>
              <p:cNvPr id="19" name="Picture 4" descr="クリックすると新しいウィンドウで開きます"/>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52916" y="2697616"/>
                <a:ext cx="774535" cy="632687"/>
              </a:xfrm>
              <a:prstGeom prst="rect">
                <a:avLst/>
              </a:prstGeom>
              <a:noFill/>
              <a:extLst>
                <a:ext uri="{909E8E84-426E-40DD-AFC4-6F175D3DCCD1}">
                  <a14:hiddenFill xmlns:a14="http://schemas.microsoft.com/office/drawing/2010/main">
                    <a:solidFill>
                      <a:srgbClr val="FFFFFF"/>
                    </a:solidFill>
                  </a14:hiddenFill>
                </a:ext>
              </a:extLst>
            </p:spPr>
          </p:pic>
        </p:grpSp>
        <p:sp>
          <p:nvSpPr>
            <p:cNvPr id="29" name="正方形/長方形 28"/>
            <p:cNvSpPr/>
            <p:nvPr/>
          </p:nvSpPr>
          <p:spPr>
            <a:xfrm>
              <a:off x="2627784" y="2517063"/>
              <a:ext cx="181016" cy="12119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pic>
          <p:nvPicPr>
            <p:cNvPr id="14" name="Picture 2"/>
            <p:cNvPicPr>
              <a:picLocks noChangeAspect="1" noChangeArrowheads="1"/>
            </p:cNvPicPr>
            <p:nvPr/>
          </p:nvPicPr>
          <p:blipFill>
            <a:blip r:embed="rId8">
              <a:extLst>
                <a:ext uri="{BEBA8EAE-BF5A-486C-A8C5-ECC9F3942E4B}">
                  <a14:imgProps xmlns:a14="http://schemas.microsoft.com/office/drawing/2010/main">
                    <a14:imgLayer r:embed="rId9">
                      <a14:imgEffect>
                        <a14:colorTemperature colorTemp="5300"/>
                      </a14:imgEffect>
                    </a14:imgLayer>
                  </a14:imgProps>
                </a:ext>
                <a:ext uri="{28A0092B-C50C-407E-A947-70E740481C1C}">
                  <a14:useLocalDpi xmlns:a14="http://schemas.microsoft.com/office/drawing/2010/main" val="0"/>
                </a:ext>
              </a:extLst>
            </a:blip>
            <a:srcRect/>
            <a:stretch>
              <a:fillRect/>
            </a:stretch>
          </p:blipFill>
          <p:spPr bwMode="auto">
            <a:xfrm>
              <a:off x="1581971" y="2635786"/>
              <a:ext cx="1133475" cy="781050"/>
            </a:xfrm>
            <a:prstGeom prst="rect">
              <a:avLst/>
            </a:prstGeom>
            <a:noFill/>
            <a:ln w="28575">
              <a:solidFill>
                <a:srgbClr val="FF0000"/>
              </a:solidFill>
              <a:miter lim="800000"/>
              <a:headEnd/>
              <a:tailEnd/>
            </a:ln>
            <a:effectLst>
              <a:outerShdw blurRad="50800" dist="38100" dir="8100000" algn="tr" rotWithShape="0">
                <a:prstClr val="black">
                  <a:alpha val="40000"/>
                </a:prstClr>
              </a:outerShdw>
            </a:effectLst>
            <a:extLst>
              <a:ext uri="{909E8E84-426E-40DD-AFC4-6F175D3DCCD1}">
                <a14:hiddenFill xmlns:a14="http://schemas.microsoft.com/office/drawing/2010/main">
                  <a:solidFill>
                    <a:schemeClr val="accent1"/>
                  </a:solidFill>
                </a14:hiddenFill>
              </a:ext>
            </a:extLst>
          </p:spPr>
        </p:pic>
        <p:sp>
          <p:nvSpPr>
            <p:cNvPr id="31" name="正方形/長方形 30"/>
            <p:cNvSpPr/>
            <p:nvPr/>
          </p:nvSpPr>
          <p:spPr>
            <a:xfrm>
              <a:off x="4062887" y="2403279"/>
              <a:ext cx="454345" cy="307650"/>
            </a:xfrm>
            <a:prstGeom prst="rect">
              <a:avLst/>
            </a:prstGeom>
          </p:spPr>
          <p:txBody>
            <a:bodyPr wrap="none">
              <a:spAutoFit/>
            </a:bodyPr>
            <a:lstStyle/>
            <a:p>
              <a:r>
                <a:rPr kumimoji="0" lang="en-US" altLang="ja-JP" sz="2400" b="1" kern="0" dirty="0">
                  <a:solidFill>
                    <a:srgbClr val="7030A0"/>
                  </a:solidFill>
                  <a:latin typeface="Calibri"/>
                  <a:ea typeface="ＭＳ Ｐゴシック"/>
                </a:rPr>
                <a:t>B  A</a:t>
              </a:r>
              <a:endParaRPr lang="ja-JP" altLang="en-US" dirty="0">
                <a:solidFill>
                  <a:srgbClr val="7030A0"/>
                </a:solidFill>
              </a:endParaRPr>
            </a:p>
          </p:txBody>
        </p:sp>
        <p:sp>
          <p:nvSpPr>
            <p:cNvPr id="198" name="正方形/長方形 197"/>
            <p:cNvSpPr/>
            <p:nvPr/>
          </p:nvSpPr>
          <p:spPr>
            <a:xfrm>
              <a:off x="5671136" y="2394683"/>
              <a:ext cx="454345" cy="307650"/>
            </a:xfrm>
            <a:prstGeom prst="rect">
              <a:avLst/>
            </a:prstGeom>
          </p:spPr>
          <p:txBody>
            <a:bodyPr wrap="none">
              <a:spAutoFit/>
            </a:bodyPr>
            <a:lstStyle/>
            <a:p>
              <a:r>
                <a:rPr kumimoji="0" lang="en-US" altLang="ja-JP" sz="2400" b="1" kern="0" dirty="0">
                  <a:solidFill>
                    <a:srgbClr val="7030A0"/>
                  </a:solidFill>
                  <a:latin typeface="Calibri"/>
                  <a:ea typeface="ＭＳ Ｐゴシック"/>
                </a:rPr>
                <a:t>B  A</a:t>
              </a:r>
              <a:endParaRPr lang="ja-JP" altLang="en-US" dirty="0">
                <a:solidFill>
                  <a:srgbClr val="7030A0"/>
                </a:solidFill>
              </a:endParaRPr>
            </a:p>
          </p:txBody>
        </p:sp>
        <p:sp>
          <p:nvSpPr>
            <p:cNvPr id="234" name="正方形/長方形 233"/>
            <p:cNvSpPr/>
            <p:nvPr/>
          </p:nvSpPr>
          <p:spPr>
            <a:xfrm>
              <a:off x="7316303" y="2394683"/>
              <a:ext cx="454345" cy="307650"/>
            </a:xfrm>
            <a:prstGeom prst="rect">
              <a:avLst/>
            </a:prstGeom>
          </p:spPr>
          <p:txBody>
            <a:bodyPr wrap="none">
              <a:spAutoFit/>
            </a:bodyPr>
            <a:lstStyle/>
            <a:p>
              <a:r>
                <a:rPr kumimoji="0" lang="en-US" altLang="ja-JP" sz="2400" b="1" kern="0" dirty="0">
                  <a:solidFill>
                    <a:srgbClr val="7030A0"/>
                  </a:solidFill>
                  <a:latin typeface="Calibri"/>
                  <a:ea typeface="ＭＳ Ｐゴシック"/>
                </a:rPr>
                <a:t>B  A</a:t>
              </a:r>
              <a:endParaRPr lang="ja-JP" altLang="en-US" dirty="0">
                <a:solidFill>
                  <a:srgbClr val="7030A0"/>
                </a:solidFill>
              </a:endParaRPr>
            </a:p>
          </p:txBody>
        </p:sp>
        <p:sp>
          <p:nvSpPr>
            <p:cNvPr id="236" name="正方形/長方形 235"/>
            <p:cNvSpPr/>
            <p:nvPr/>
          </p:nvSpPr>
          <p:spPr>
            <a:xfrm>
              <a:off x="2454951" y="3610108"/>
              <a:ext cx="882832" cy="553770"/>
            </a:xfrm>
            <a:prstGeom prst="rect">
              <a:avLst/>
            </a:prstGeom>
          </p:spPr>
          <p:txBody>
            <a:bodyPr wrap="none">
              <a:spAutoFit/>
            </a:bodyPr>
            <a:lstStyle/>
            <a:p>
              <a:pPr defTabSz="7682880" fontAlgn="auto">
                <a:spcBef>
                  <a:spcPts val="0"/>
                </a:spcBef>
                <a:spcAft>
                  <a:spcPts val="0"/>
                </a:spcAft>
              </a:pPr>
              <a:r>
                <a:rPr kumimoji="0" lang="en-US" altLang="ja-JP" sz="2400" b="1" kern="0" dirty="0">
                  <a:solidFill>
                    <a:srgbClr val="7030A0"/>
                  </a:solidFill>
                  <a:latin typeface="Calibri"/>
                  <a:ea typeface="ＭＳ Ｐゴシック"/>
                </a:rPr>
                <a:t>Setting </a:t>
              </a:r>
            </a:p>
            <a:p>
              <a:pPr defTabSz="7682880" fontAlgn="auto">
                <a:spcBef>
                  <a:spcPts val="0"/>
                </a:spcBef>
                <a:spcAft>
                  <a:spcPts val="0"/>
                </a:spcAft>
              </a:pPr>
              <a:r>
                <a:rPr kumimoji="0" lang="en-US" altLang="ja-JP" sz="2400" b="1" kern="0" dirty="0">
                  <a:solidFill>
                    <a:srgbClr val="7030A0"/>
                  </a:solidFill>
                  <a:latin typeface="Calibri"/>
                  <a:ea typeface="ＭＳ Ｐゴシック"/>
                </a:rPr>
                <a:t>software</a:t>
              </a:r>
            </a:p>
          </p:txBody>
        </p:sp>
      </p:grpSp>
      <p:sp>
        <p:nvSpPr>
          <p:cNvPr id="36" name="正方形/長方形 35"/>
          <p:cNvSpPr/>
          <p:nvPr/>
        </p:nvSpPr>
        <p:spPr>
          <a:xfrm>
            <a:off x="5380966" y="1529759"/>
            <a:ext cx="7809630" cy="1755048"/>
          </a:xfrm>
          <a:prstGeom prst="rect">
            <a:avLst/>
          </a:prstGeom>
        </p:spPr>
        <p:txBody>
          <a:bodyPr wrap="square" lIns="137187" tIns="68594" rIns="137187" bIns="68594">
            <a:spAutoFit/>
          </a:bodyPr>
          <a:lstStyle/>
          <a:p>
            <a:r>
              <a:rPr lang="en-US" altLang="ja-JP" sz="2100" dirty="0">
                <a:solidFill>
                  <a:srgbClr val="5F5F5F"/>
                </a:solidFill>
                <a:latin typeface="Calibri"/>
                <a:cs typeface="Consolas" panose="020B0609020204030204" pitchFamily="49" charset="0"/>
              </a:rPr>
              <a:t>Each frames are connected with “VX link” which is IP network based.</a:t>
            </a:r>
          </a:p>
          <a:p>
            <a:r>
              <a:rPr lang="en-US" altLang="ja-JP" sz="2100" dirty="0">
                <a:solidFill>
                  <a:srgbClr val="5F5F5F"/>
                </a:solidFill>
                <a:latin typeface="Calibri"/>
                <a:cs typeface="Consolas" panose="020B0609020204030204" pitchFamily="49" charset="0"/>
              </a:rPr>
              <a:t>Sound and control signal are streamed with this “VX link”.</a:t>
            </a:r>
          </a:p>
          <a:p>
            <a:r>
              <a:rPr lang="en-US" altLang="ja-JP" sz="2100" dirty="0">
                <a:solidFill>
                  <a:srgbClr val="5F5F5F"/>
                </a:solidFill>
                <a:latin typeface="Calibri"/>
                <a:cs typeface="Consolas" panose="020B0609020204030204" pitchFamily="49" charset="0"/>
              </a:rPr>
              <a:t>There are 2 RJ45 ports of “VX link” on the frame. VX link supports duplication.</a:t>
            </a:r>
          </a:p>
          <a:p>
            <a:endParaRPr lang="ja-JP" altLang="en-US" sz="2100" dirty="0">
              <a:solidFill>
                <a:srgbClr val="5F5F5F"/>
              </a:solidFill>
              <a:latin typeface="Calibri"/>
              <a:cs typeface="Consolas" panose="020B0609020204030204" pitchFamily="49" charset="0"/>
            </a:endParaRPr>
          </a:p>
        </p:txBody>
      </p:sp>
      <p:sp>
        <p:nvSpPr>
          <p:cNvPr id="37" name="四角形吹き出し 36"/>
          <p:cNvSpPr/>
          <p:nvPr/>
        </p:nvSpPr>
        <p:spPr>
          <a:xfrm>
            <a:off x="7080944" y="4903362"/>
            <a:ext cx="5977145" cy="935552"/>
          </a:xfrm>
          <a:prstGeom prst="wedgeRectCallout">
            <a:avLst>
              <a:gd name="adj1" fmla="val -52309"/>
              <a:gd name="adj2" fmla="val 76634"/>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A method of connecting a single unit's LAN Link A and B terminals to each different switching hub to prevent the system from going down when a cable is broken or power fails.</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7" name="フリーフォーム 6"/>
          <p:cNvSpPr/>
          <p:nvPr/>
        </p:nvSpPr>
        <p:spPr>
          <a:xfrm>
            <a:off x="6330667" y="3999859"/>
            <a:ext cx="315505" cy="665500"/>
          </a:xfrm>
          <a:custGeom>
            <a:avLst/>
            <a:gdLst>
              <a:gd name="connsiteX0" fmla="*/ 0 w 210312"/>
              <a:gd name="connsiteY0" fmla="*/ 443484 h 443484"/>
              <a:gd name="connsiteX1" fmla="*/ 0 w 210312"/>
              <a:gd name="connsiteY1" fmla="*/ 164592 h 443484"/>
              <a:gd name="connsiteX2" fmla="*/ 210312 w 210312"/>
              <a:gd name="connsiteY2" fmla="*/ 164592 h 443484"/>
              <a:gd name="connsiteX3" fmla="*/ 210312 w 210312"/>
              <a:gd name="connsiteY3" fmla="*/ 0 h 443484"/>
            </a:gdLst>
            <a:ahLst/>
            <a:cxnLst>
              <a:cxn ang="0">
                <a:pos x="connsiteX0" y="connsiteY0"/>
              </a:cxn>
              <a:cxn ang="0">
                <a:pos x="connsiteX1" y="connsiteY1"/>
              </a:cxn>
              <a:cxn ang="0">
                <a:pos x="connsiteX2" y="connsiteY2"/>
              </a:cxn>
              <a:cxn ang="0">
                <a:pos x="connsiteX3" y="connsiteY3"/>
              </a:cxn>
            </a:cxnLst>
            <a:rect l="l" t="t" r="r" b="b"/>
            <a:pathLst>
              <a:path w="210312" h="443484">
                <a:moveTo>
                  <a:pt x="0" y="443484"/>
                </a:moveTo>
                <a:lnTo>
                  <a:pt x="0" y="164592"/>
                </a:lnTo>
                <a:lnTo>
                  <a:pt x="210312" y="164592"/>
                </a:lnTo>
                <a:lnTo>
                  <a:pt x="210312"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8" name="フリーフォーム 7"/>
          <p:cNvSpPr/>
          <p:nvPr/>
        </p:nvSpPr>
        <p:spPr>
          <a:xfrm>
            <a:off x="6412973" y="3962059"/>
            <a:ext cx="2654353" cy="703300"/>
          </a:xfrm>
          <a:custGeom>
            <a:avLst/>
            <a:gdLst>
              <a:gd name="connsiteX0" fmla="*/ 0 w 1769364"/>
              <a:gd name="connsiteY0" fmla="*/ 420624 h 420624"/>
              <a:gd name="connsiteX1" fmla="*/ 0 w 1769364"/>
              <a:gd name="connsiteY1" fmla="*/ 224028 h 420624"/>
              <a:gd name="connsiteX2" fmla="*/ 1769364 w 1769364"/>
              <a:gd name="connsiteY2" fmla="*/ 224028 h 420624"/>
              <a:gd name="connsiteX3" fmla="*/ 1769364 w 1769364"/>
              <a:gd name="connsiteY3" fmla="*/ 0 h 420624"/>
            </a:gdLst>
            <a:ahLst/>
            <a:cxnLst>
              <a:cxn ang="0">
                <a:pos x="connsiteX0" y="connsiteY0"/>
              </a:cxn>
              <a:cxn ang="0">
                <a:pos x="connsiteX1" y="connsiteY1"/>
              </a:cxn>
              <a:cxn ang="0">
                <a:pos x="connsiteX2" y="connsiteY2"/>
              </a:cxn>
              <a:cxn ang="0">
                <a:pos x="connsiteX3" y="connsiteY3"/>
              </a:cxn>
            </a:cxnLst>
            <a:rect l="l" t="t" r="r" b="b"/>
            <a:pathLst>
              <a:path w="1769364" h="420624">
                <a:moveTo>
                  <a:pt x="0" y="420624"/>
                </a:moveTo>
                <a:lnTo>
                  <a:pt x="0" y="224028"/>
                </a:lnTo>
                <a:lnTo>
                  <a:pt x="1769364" y="224028"/>
                </a:lnTo>
                <a:lnTo>
                  <a:pt x="1769364"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9" name="フリーフォーム 8"/>
          <p:cNvSpPr/>
          <p:nvPr/>
        </p:nvSpPr>
        <p:spPr>
          <a:xfrm>
            <a:off x="6515855" y="3979277"/>
            <a:ext cx="4987993" cy="692943"/>
          </a:xfrm>
          <a:custGeom>
            <a:avLst/>
            <a:gdLst>
              <a:gd name="connsiteX0" fmla="*/ 0 w 3035808"/>
              <a:gd name="connsiteY0" fmla="*/ 461772 h 461772"/>
              <a:gd name="connsiteX1" fmla="*/ 0 w 3035808"/>
              <a:gd name="connsiteY1" fmla="*/ 292608 h 461772"/>
              <a:gd name="connsiteX2" fmla="*/ 3035808 w 3035808"/>
              <a:gd name="connsiteY2" fmla="*/ 292608 h 461772"/>
              <a:gd name="connsiteX3" fmla="*/ 3035808 w 3035808"/>
              <a:gd name="connsiteY3" fmla="*/ 0 h 461772"/>
            </a:gdLst>
            <a:ahLst/>
            <a:cxnLst>
              <a:cxn ang="0">
                <a:pos x="connsiteX0" y="connsiteY0"/>
              </a:cxn>
              <a:cxn ang="0">
                <a:pos x="connsiteX1" y="connsiteY1"/>
              </a:cxn>
              <a:cxn ang="0">
                <a:pos x="connsiteX2" y="connsiteY2"/>
              </a:cxn>
              <a:cxn ang="0">
                <a:pos x="connsiteX3" y="connsiteY3"/>
              </a:cxn>
            </a:cxnLst>
            <a:rect l="l" t="t" r="r" b="b"/>
            <a:pathLst>
              <a:path w="3035808" h="461772">
                <a:moveTo>
                  <a:pt x="0" y="461772"/>
                </a:moveTo>
                <a:lnTo>
                  <a:pt x="0" y="292608"/>
                </a:lnTo>
                <a:lnTo>
                  <a:pt x="3035808" y="292608"/>
                </a:lnTo>
                <a:lnTo>
                  <a:pt x="3035808"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pic>
        <p:nvPicPr>
          <p:cNvPr id="44" name="Picture 2" descr="クリックすると新しいウィンドウで開きます"/>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11611872" y="2562535"/>
            <a:ext cx="771008" cy="281726"/>
          </a:xfrm>
          <a:prstGeom prst="rect">
            <a:avLst/>
          </a:prstGeom>
          <a:noFill/>
          <a:extLst>
            <a:ext uri="{909E8E84-426E-40DD-AFC4-6F175D3DCCD1}">
              <a14:hiddenFill xmlns:a14="http://schemas.microsoft.com/office/drawing/2010/main">
                <a:solidFill>
                  <a:srgbClr val="FFFFFF"/>
                </a:solidFill>
              </a14:hiddenFill>
            </a:ext>
          </a:extLst>
        </p:spPr>
      </p:pic>
      <p:sp>
        <p:nvSpPr>
          <p:cNvPr id="11" name="フリーフォーム 10"/>
          <p:cNvSpPr/>
          <p:nvPr/>
        </p:nvSpPr>
        <p:spPr>
          <a:xfrm>
            <a:off x="6303232" y="2716886"/>
            <a:ext cx="5445882" cy="933072"/>
          </a:xfrm>
          <a:custGeom>
            <a:avLst/>
            <a:gdLst>
              <a:gd name="connsiteX0" fmla="*/ 3630168 w 3630168"/>
              <a:gd name="connsiteY0" fmla="*/ 0 h 621792"/>
              <a:gd name="connsiteX1" fmla="*/ 3630168 w 3630168"/>
              <a:gd name="connsiteY1" fmla="*/ 132588 h 621792"/>
              <a:gd name="connsiteX2" fmla="*/ 0 w 3630168"/>
              <a:gd name="connsiteY2" fmla="*/ 132588 h 621792"/>
              <a:gd name="connsiteX3" fmla="*/ 0 w 3630168"/>
              <a:gd name="connsiteY3" fmla="*/ 621792 h 621792"/>
            </a:gdLst>
            <a:ahLst/>
            <a:cxnLst>
              <a:cxn ang="0">
                <a:pos x="connsiteX0" y="connsiteY0"/>
              </a:cxn>
              <a:cxn ang="0">
                <a:pos x="connsiteX1" y="connsiteY1"/>
              </a:cxn>
              <a:cxn ang="0">
                <a:pos x="connsiteX2" y="connsiteY2"/>
              </a:cxn>
              <a:cxn ang="0">
                <a:pos x="connsiteX3" y="connsiteY3"/>
              </a:cxn>
            </a:cxnLst>
            <a:rect l="l" t="t" r="r" b="b"/>
            <a:pathLst>
              <a:path w="3630168" h="621792">
                <a:moveTo>
                  <a:pt x="3630168" y="0"/>
                </a:moveTo>
                <a:lnTo>
                  <a:pt x="3630168" y="132588"/>
                </a:lnTo>
                <a:lnTo>
                  <a:pt x="0" y="132588"/>
                </a:lnTo>
                <a:lnTo>
                  <a:pt x="0" y="621792"/>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12" name="フリーフォーム 11"/>
          <p:cNvSpPr/>
          <p:nvPr/>
        </p:nvSpPr>
        <p:spPr>
          <a:xfrm>
            <a:off x="8710668" y="2723746"/>
            <a:ext cx="3127610" cy="933072"/>
          </a:xfrm>
          <a:custGeom>
            <a:avLst/>
            <a:gdLst>
              <a:gd name="connsiteX0" fmla="*/ 2084832 w 2084832"/>
              <a:gd name="connsiteY0" fmla="*/ 0 h 621792"/>
              <a:gd name="connsiteX1" fmla="*/ 2084832 w 2084832"/>
              <a:gd name="connsiteY1" fmla="*/ 178308 h 621792"/>
              <a:gd name="connsiteX2" fmla="*/ 0 w 2084832"/>
              <a:gd name="connsiteY2" fmla="*/ 178308 h 621792"/>
              <a:gd name="connsiteX3" fmla="*/ 0 w 2084832"/>
              <a:gd name="connsiteY3" fmla="*/ 621792 h 621792"/>
            </a:gdLst>
            <a:ahLst/>
            <a:cxnLst>
              <a:cxn ang="0">
                <a:pos x="connsiteX0" y="connsiteY0"/>
              </a:cxn>
              <a:cxn ang="0">
                <a:pos x="connsiteX1" y="connsiteY1"/>
              </a:cxn>
              <a:cxn ang="0">
                <a:pos x="connsiteX2" y="connsiteY2"/>
              </a:cxn>
              <a:cxn ang="0">
                <a:pos x="connsiteX3" y="connsiteY3"/>
              </a:cxn>
            </a:cxnLst>
            <a:rect l="l" t="t" r="r" b="b"/>
            <a:pathLst>
              <a:path w="2084832" h="621792">
                <a:moveTo>
                  <a:pt x="2084832" y="0"/>
                </a:moveTo>
                <a:lnTo>
                  <a:pt x="2084832" y="178308"/>
                </a:lnTo>
                <a:lnTo>
                  <a:pt x="0" y="178308"/>
                </a:lnTo>
                <a:lnTo>
                  <a:pt x="0" y="621792"/>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13" name="フリーフォーム 12"/>
          <p:cNvSpPr/>
          <p:nvPr/>
        </p:nvSpPr>
        <p:spPr>
          <a:xfrm>
            <a:off x="11193552" y="2723746"/>
            <a:ext cx="747609" cy="926211"/>
          </a:xfrm>
          <a:custGeom>
            <a:avLst/>
            <a:gdLst>
              <a:gd name="connsiteX0" fmla="*/ 498348 w 498348"/>
              <a:gd name="connsiteY0" fmla="*/ 0 h 667512"/>
              <a:gd name="connsiteX1" fmla="*/ 498348 w 498348"/>
              <a:gd name="connsiteY1" fmla="*/ 265176 h 667512"/>
              <a:gd name="connsiteX2" fmla="*/ 0 w 498348"/>
              <a:gd name="connsiteY2" fmla="*/ 265176 h 667512"/>
              <a:gd name="connsiteX3" fmla="*/ 0 w 498348"/>
              <a:gd name="connsiteY3" fmla="*/ 667512 h 667512"/>
            </a:gdLst>
            <a:ahLst/>
            <a:cxnLst>
              <a:cxn ang="0">
                <a:pos x="connsiteX0" y="connsiteY0"/>
              </a:cxn>
              <a:cxn ang="0">
                <a:pos x="connsiteX1" y="connsiteY1"/>
              </a:cxn>
              <a:cxn ang="0">
                <a:pos x="connsiteX2" y="connsiteY2"/>
              </a:cxn>
              <a:cxn ang="0">
                <a:pos x="connsiteX3" y="connsiteY3"/>
              </a:cxn>
            </a:cxnLst>
            <a:rect l="l" t="t" r="r" b="b"/>
            <a:pathLst>
              <a:path w="498348" h="667512">
                <a:moveTo>
                  <a:pt x="498348" y="0"/>
                </a:moveTo>
                <a:lnTo>
                  <a:pt x="498348" y="265176"/>
                </a:lnTo>
                <a:lnTo>
                  <a:pt x="0" y="265176"/>
                </a:lnTo>
                <a:lnTo>
                  <a:pt x="0" y="667512"/>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pic>
        <p:nvPicPr>
          <p:cNvPr id="40" name="Picture 8" descr="H:\TCL\Products\Products data\VX\VX-3000\Photo\VX-3000 ph2\VX-3000 Bilder\VX-3004F_back.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918476" y="6447272"/>
            <a:ext cx="1669777" cy="530593"/>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descr="クリックすると新しいウィンドウで開きます"/>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11827921" y="6696138"/>
            <a:ext cx="771008" cy="281726"/>
          </a:xfrm>
          <a:prstGeom prst="rect">
            <a:avLst/>
          </a:prstGeom>
          <a:noFill/>
          <a:extLst>
            <a:ext uri="{909E8E84-426E-40DD-AFC4-6F175D3DCCD1}">
              <a14:hiddenFill xmlns:a14="http://schemas.microsoft.com/office/drawing/2010/main">
                <a:solidFill>
                  <a:srgbClr val="FFFFFF"/>
                </a:solidFill>
              </a14:hiddenFill>
            </a:ext>
          </a:extLst>
        </p:spPr>
      </p:pic>
      <p:sp>
        <p:nvSpPr>
          <p:cNvPr id="15" name="フリーフォーム 14"/>
          <p:cNvSpPr/>
          <p:nvPr/>
        </p:nvSpPr>
        <p:spPr>
          <a:xfrm>
            <a:off x="10444326" y="6860822"/>
            <a:ext cx="1707669" cy="262161"/>
          </a:xfrm>
          <a:custGeom>
            <a:avLst/>
            <a:gdLst>
              <a:gd name="connsiteX0" fmla="*/ 0 w 583581"/>
              <a:gd name="connsiteY0" fmla="*/ 29737 h 174702"/>
              <a:gd name="connsiteX1" fmla="*/ 0 w 583581"/>
              <a:gd name="connsiteY1" fmla="*/ 174702 h 174702"/>
              <a:gd name="connsiteX2" fmla="*/ 583581 w 583581"/>
              <a:gd name="connsiteY2" fmla="*/ 174702 h 174702"/>
              <a:gd name="connsiteX3" fmla="*/ 583581 w 583581"/>
              <a:gd name="connsiteY3" fmla="*/ 0 h 174702"/>
            </a:gdLst>
            <a:ahLst/>
            <a:cxnLst>
              <a:cxn ang="0">
                <a:pos x="connsiteX0" y="connsiteY0"/>
              </a:cxn>
              <a:cxn ang="0">
                <a:pos x="connsiteX1" y="connsiteY1"/>
              </a:cxn>
              <a:cxn ang="0">
                <a:pos x="connsiteX2" y="connsiteY2"/>
              </a:cxn>
              <a:cxn ang="0">
                <a:pos x="connsiteX3" y="connsiteY3"/>
              </a:cxn>
            </a:cxnLst>
            <a:rect l="l" t="t" r="r" b="b"/>
            <a:pathLst>
              <a:path w="583581" h="174702">
                <a:moveTo>
                  <a:pt x="0" y="29737"/>
                </a:moveTo>
                <a:lnTo>
                  <a:pt x="0" y="174702"/>
                </a:lnTo>
                <a:lnTo>
                  <a:pt x="583581" y="174702"/>
                </a:lnTo>
                <a:lnTo>
                  <a:pt x="583581"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16" name="正方形/長方形 15"/>
          <p:cNvSpPr/>
          <p:nvPr/>
        </p:nvSpPr>
        <p:spPr>
          <a:xfrm>
            <a:off x="10745098" y="7032499"/>
            <a:ext cx="1215965" cy="400138"/>
          </a:xfrm>
          <a:prstGeom prst="rect">
            <a:avLst/>
          </a:prstGeom>
        </p:spPr>
        <p:txBody>
          <a:bodyPr wrap="none" lIns="137187" tIns="68594" rIns="137187" bIns="68594">
            <a:spAutoFit/>
          </a:bodyPr>
          <a:lstStyle/>
          <a:p>
            <a:r>
              <a:rPr lang="en-US" altLang="ja-JP" sz="1700" dirty="0">
                <a:solidFill>
                  <a:srgbClr val="7030A0"/>
                </a:solidFill>
                <a:latin typeface="Calibri"/>
                <a:ea typeface="メイリオ" panose="020B0604030504040204" pitchFamily="50" charset="-128"/>
                <a:cs typeface="メイリオ" panose="020B0604030504040204" pitchFamily="50" charset="-128"/>
              </a:rPr>
              <a:t>Max 100m</a:t>
            </a:r>
            <a:endParaRPr lang="ja-JP" altLang="en-US" dirty="0">
              <a:solidFill>
                <a:srgbClr val="7030A0"/>
              </a:solidFill>
            </a:endParaRPr>
          </a:p>
        </p:txBody>
      </p:sp>
      <p:pic>
        <p:nvPicPr>
          <p:cNvPr id="5122" name="Picture 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636113" y="4734601"/>
            <a:ext cx="3867598" cy="58102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1" name="正方形/長方形 50"/>
          <p:cNvSpPr/>
          <p:nvPr/>
        </p:nvSpPr>
        <p:spPr>
          <a:xfrm>
            <a:off x="1889667" y="6457503"/>
            <a:ext cx="3105837" cy="461830"/>
          </a:xfrm>
          <a:prstGeom prst="rect">
            <a:avLst/>
          </a:prstGeom>
        </p:spPr>
        <p:txBody>
          <a:bodyPr wrap="square" lIns="91436" tIns="45717" rIns="91436" bIns="45717">
            <a:spAutoFit/>
          </a:bodyPr>
          <a:lstStyle/>
          <a:p>
            <a:r>
              <a:rPr lang="en-US" altLang="ja-JP" sz="2400" b="1" dirty="0">
                <a:solidFill>
                  <a:srgbClr val="F79646">
                    <a:lumMod val="75000"/>
                  </a:srgbClr>
                </a:solidFill>
                <a:latin typeface="Calibri"/>
                <a:ea typeface="メイリオ" panose="020B0604030504040204" pitchFamily="50" charset="-128"/>
                <a:cs typeface="メイリオ" panose="020B0604030504040204" pitchFamily="50" charset="-128"/>
              </a:rPr>
              <a:t>Packet Size Changing</a:t>
            </a:r>
          </a:p>
        </p:txBody>
      </p:sp>
      <p:sp>
        <p:nvSpPr>
          <p:cNvPr id="52" name="正方形/長方形 51"/>
          <p:cNvSpPr/>
          <p:nvPr/>
        </p:nvSpPr>
        <p:spPr>
          <a:xfrm>
            <a:off x="1925229" y="6855164"/>
            <a:ext cx="2710884" cy="461855"/>
          </a:xfrm>
          <a:prstGeom prst="rect">
            <a:avLst/>
          </a:prstGeom>
        </p:spPr>
        <p:txBody>
          <a:bodyPr wrap="square" lIns="137187" tIns="68594" rIns="137187" bIns="68594">
            <a:spAutoFit/>
          </a:bodyPr>
          <a:lstStyle/>
          <a:p>
            <a:r>
              <a:rPr lang="en-US" altLang="ja-JP" sz="2100" dirty="0">
                <a:solidFill>
                  <a:srgbClr val="5F5F5F"/>
                </a:solidFill>
                <a:latin typeface="Calibri"/>
                <a:cs typeface="Consolas" panose="020B0609020204030204" pitchFamily="49" charset="0"/>
              </a:rPr>
              <a:t>1024, 512, 256 byte</a:t>
            </a:r>
            <a:endParaRPr lang="ja-JP" altLang="en-US" sz="2100" dirty="0">
              <a:solidFill>
                <a:srgbClr val="5F5F5F"/>
              </a:solidFill>
              <a:latin typeface="Calibri"/>
              <a:cs typeface="Consolas" panose="020B0609020204030204" pitchFamily="49" charset="0"/>
            </a:endParaRPr>
          </a:p>
        </p:txBody>
      </p:sp>
      <p:grpSp>
        <p:nvGrpSpPr>
          <p:cNvPr id="58" name="グループ化 57"/>
          <p:cNvGrpSpPr/>
          <p:nvPr/>
        </p:nvGrpSpPr>
        <p:grpSpPr>
          <a:xfrm rot="20400910">
            <a:off x="1689992" y="5976836"/>
            <a:ext cx="594864" cy="564816"/>
            <a:chOff x="2723894" y="936005"/>
            <a:chExt cx="2425139" cy="2301962"/>
          </a:xfrm>
          <a:effectLst>
            <a:outerShdw blurRad="38100" dist="38100" dir="8100000" algn="tr" rotWithShape="0">
              <a:prstClr val="black">
                <a:alpha val="40000"/>
              </a:prstClr>
            </a:outerShdw>
          </a:effectLst>
        </p:grpSpPr>
        <p:grpSp>
          <p:nvGrpSpPr>
            <p:cNvPr id="59" name="グループ化 58"/>
            <p:cNvGrpSpPr/>
            <p:nvPr/>
          </p:nvGrpSpPr>
          <p:grpSpPr>
            <a:xfrm>
              <a:off x="2991168" y="1221263"/>
              <a:ext cx="1944215" cy="1771248"/>
              <a:chOff x="2991168" y="1221263"/>
              <a:chExt cx="1944215" cy="1771248"/>
            </a:xfrm>
          </p:grpSpPr>
          <p:sp>
            <p:nvSpPr>
              <p:cNvPr id="61" name="円/楕円 60"/>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62" name="角丸四角形 61"/>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60" name="Picture 2" descr="C:\Users\toa27839.TOA\AppData\Local\Temp\notesEA312D\Bubble_material_noshadow-01.png"/>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53" name="円/楕円 52"/>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円/楕円 53"/>
          <p:cNvSpPr/>
          <p:nvPr/>
        </p:nvSpPr>
        <p:spPr>
          <a:xfrm>
            <a:off x="145116" y="599405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四角形吹き出し 36">
            <a:extLst>
              <a:ext uri="{FF2B5EF4-FFF2-40B4-BE49-F238E27FC236}">
                <a16:creationId xmlns:a16="http://schemas.microsoft.com/office/drawing/2014/main" id="{E95FD98B-7EAB-4A95-82E8-AF7DA508E561}"/>
              </a:ext>
            </a:extLst>
          </p:cNvPr>
          <p:cNvSpPr/>
          <p:nvPr/>
        </p:nvSpPr>
        <p:spPr>
          <a:xfrm>
            <a:off x="4089279" y="4472164"/>
            <a:ext cx="1784451" cy="497696"/>
          </a:xfrm>
          <a:prstGeom prst="wedgeRectCallout">
            <a:avLst>
              <a:gd name="adj1" fmla="val 45186"/>
              <a:gd name="adj2" fmla="val 79669"/>
            </a:avLst>
          </a:prstGeom>
          <a:solidFill>
            <a:srgbClr val="7030A0"/>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400" dirty="0">
                <a:solidFill>
                  <a:srgbClr val="FFFFFF"/>
                </a:solidFill>
                <a:latin typeface="Calibri"/>
                <a:ea typeface="メイリオ" panose="020B0604030504040204" pitchFamily="50" charset="-128"/>
                <a:cs typeface="メイリオ" panose="020B0604030504040204" pitchFamily="50" charset="-128"/>
              </a:rPr>
              <a:t>PC can be connected to either A or B </a:t>
            </a:r>
            <a:endParaRPr lang="ja-JP" altLang="en-US" sz="1400" dirty="0">
              <a:solidFill>
                <a:srgbClr val="FFFFFF"/>
              </a:solidFill>
              <a:latin typeface="Calibri"/>
              <a:ea typeface="メイリオ" panose="020B0604030504040204" pitchFamily="50" charset="-128"/>
              <a:cs typeface="メイリオ" panose="020B0604030504040204" pitchFamily="50" charset="-128"/>
            </a:endParaRPr>
          </a:p>
        </p:txBody>
      </p:sp>
      <p:sp>
        <p:nvSpPr>
          <p:cNvPr id="2" name="テキスト ボックス 1">
            <a:extLst>
              <a:ext uri="{FF2B5EF4-FFF2-40B4-BE49-F238E27FC236}">
                <a16:creationId xmlns:a16="http://schemas.microsoft.com/office/drawing/2014/main" id="{F5029D0A-8CE5-C188-6059-FEB6C3DFD693}"/>
              </a:ext>
            </a:extLst>
          </p:cNvPr>
          <p:cNvSpPr txBox="1"/>
          <p:nvPr/>
        </p:nvSpPr>
        <p:spPr>
          <a:xfrm>
            <a:off x="9035739" y="1185928"/>
            <a:ext cx="4154857" cy="307777"/>
          </a:xfrm>
          <a:prstGeom prst="rect">
            <a:avLst/>
          </a:prstGeom>
          <a:noFill/>
        </p:spPr>
        <p:txBody>
          <a:bodyPr wrap="square">
            <a:spAutoFit/>
          </a:bodyPr>
          <a:lstStyle/>
          <a:p>
            <a:r>
              <a:rPr lang="en-US" altLang="ja-JP" sz="1400" dirty="0">
                <a:solidFill>
                  <a:srgbClr val="934BC9"/>
                </a:solidFill>
                <a:latin typeface="+mj-lt"/>
              </a:rPr>
              <a:t>* PM and CT follow the same instructions as Frame.</a:t>
            </a:r>
            <a:endParaRPr lang="ja-JP" altLang="en-US" sz="1400" dirty="0">
              <a:solidFill>
                <a:srgbClr val="934BC9"/>
              </a:solidFill>
              <a:latin typeface="+mj-lt"/>
            </a:endParaRPr>
          </a:p>
        </p:txBody>
      </p:sp>
    </p:spTree>
    <p:extLst>
      <p:ext uri="{BB962C8B-B14F-4D97-AF65-F5344CB8AC3E}">
        <p14:creationId xmlns:p14="http://schemas.microsoft.com/office/powerpoint/2010/main" val="1435300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グループ化 40"/>
          <p:cNvGrpSpPr/>
          <p:nvPr/>
        </p:nvGrpSpPr>
        <p:grpSpPr>
          <a:xfrm>
            <a:off x="1612190" y="288183"/>
            <a:ext cx="2053631" cy="1949899"/>
            <a:chOff x="2632733" y="840807"/>
            <a:chExt cx="2667654" cy="2532159"/>
          </a:xfrm>
        </p:grpSpPr>
        <p:grpSp>
          <p:nvGrpSpPr>
            <p:cNvPr id="48" name="グループ化 47"/>
            <p:cNvGrpSpPr/>
            <p:nvPr/>
          </p:nvGrpSpPr>
          <p:grpSpPr>
            <a:xfrm>
              <a:off x="2951391" y="1221263"/>
              <a:ext cx="2030342" cy="1771248"/>
              <a:chOff x="2951391" y="1221263"/>
              <a:chExt cx="2030342" cy="1771248"/>
            </a:xfrm>
          </p:grpSpPr>
          <p:sp>
            <p:nvSpPr>
              <p:cNvPr id="50" name="円/楕円 49"/>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dirty="0">
                  <a:solidFill>
                    <a:prstClr val="white"/>
                  </a:solidFill>
                  <a:latin typeface="Meiryo UI"/>
                  <a:ea typeface="Meiryo UI"/>
                </a:endParaRPr>
              </a:p>
            </p:txBody>
          </p:sp>
          <p:sp>
            <p:nvSpPr>
              <p:cNvPr id="51" name="角丸四角形 50"/>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VX link</a:t>
                </a:r>
                <a:endParaRPr kumimoji="0" lang="ja-JP" altLang="en-US" sz="3000" b="1" kern="0" dirty="0">
                  <a:solidFill>
                    <a:prstClr val="white"/>
                  </a:solidFill>
                  <a:latin typeface="Calibri"/>
                  <a:ea typeface="Meiryo UI"/>
                </a:endParaRPr>
              </a:p>
            </p:txBody>
          </p:sp>
        </p:grpSp>
        <p:pic>
          <p:nvPicPr>
            <p:cNvPr id="49"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46" name="Picture 8" descr="H:\TCL\Products\Products data\VX\VX-3000\Photo\VX-3000 ph2\VX-3000 Bilder\VX-3004F_back.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685853" y="6451220"/>
            <a:ext cx="1669777" cy="530593"/>
          </a:xfrm>
          <a:prstGeom prst="rect">
            <a:avLst/>
          </a:prstGeom>
          <a:noFill/>
          <a:extLst>
            <a:ext uri="{909E8E84-426E-40DD-AFC4-6F175D3DCCD1}">
              <a14:hiddenFill xmlns:a14="http://schemas.microsoft.com/office/drawing/2010/main">
                <a:solidFill>
                  <a:srgbClr val="FFFFFF"/>
                </a:solidFill>
              </a14:hiddenFill>
            </a:ext>
          </a:extLst>
        </p:spPr>
      </p:pic>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pic>
        <p:nvPicPr>
          <p:cNvPr id="89" name="Picture 5"/>
          <p:cNvPicPr>
            <a:picLocks noChangeAspect="1" noChangeArrowheads="1"/>
          </p:cNvPicPr>
          <p:nvPr/>
        </p:nvPicPr>
        <p:blipFill>
          <a:blip r:embed="rId5"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2" name="正方形/長方形 201"/>
          <p:cNvSpPr/>
          <p:nvPr/>
        </p:nvSpPr>
        <p:spPr>
          <a:xfrm>
            <a:off x="5351086" y="975556"/>
            <a:ext cx="3152625" cy="554202"/>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VX link connection</a:t>
            </a:r>
          </a:p>
        </p:txBody>
      </p:sp>
      <p:grpSp>
        <p:nvGrpSpPr>
          <p:cNvPr id="10" name="グループ化 9"/>
          <p:cNvGrpSpPr/>
          <p:nvPr/>
        </p:nvGrpSpPr>
        <p:grpSpPr>
          <a:xfrm>
            <a:off x="1889667" y="3185218"/>
            <a:ext cx="9767655" cy="3063169"/>
            <a:chOff x="1259632" y="2122605"/>
            <a:chExt cx="6511016" cy="2041273"/>
          </a:xfrm>
        </p:grpSpPr>
        <p:pic>
          <p:nvPicPr>
            <p:cNvPr id="160" name="Picture 8" descr="H:\TCL\Products\Products data\VX\VX-3000\Photo\VX-3000 ph2\VX-3000 Bilder\VX-3004F_back.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259632" y="2122605"/>
              <a:ext cx="1629626" cy="517681"/>
            </a:xfrm>
            <a:prstGeom prst="rect">
              <a:avLst/>
            </a:prstGeom>
            <a:noFill/>
            <a:extLst>
              <a:ext uri="{909E8E84-426E-40DD-AFC4-6F175D3DCCD1}">
                <a14:hiddenFill xmlns:a14="http://schemas.microsoft.com/office/drawing/2010/main">
                  <a:solidFill>
                    <a:srgbClr val="FFFFFF"/>
                  </a:solidFill>
                </a14:hiddenFill>
              </a:ext>
            </a:extLst>
          </p:spPr>
        </p:pic>
        <p:grpSp>
          <p:nvGrpSpPr>
            <p:cNvPr id="30" name="グループ化 29"/>
            <p:cNvGrpSpPr/>
            <p:nvPr/>
          </p:nvGrpSpPr>
          <p:grpSpPr>
            <a:xfrm>
              <a:off x="3152916" y="2126175"/>
              <a:ext cx="4595454" cy="1957743"/>
              <a:chOff x="3152916" y="1372560"/>
              <a:chExt cx="4595454" cy="1957743"/>
            </a:xfrm>
          </p:grpSpPr>
          <p:pic>
            <p:nvPicPr>
              <p:cNvPr id="186" name="Picture 2" descr="クリックすると新しいウィンドウで開きます"/>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4002330" y="2240850"/>
                <a:ext cx="513946" cy="187740"/>
              </a:xfrm>
              <a:prstGeom prst="rect">
                <a:avLst/>
              </a:prstGeom>
              <a:noFill/>
              <a:extLst>
                <a:ext uri="{909E8E84-426E-40DD-AFC4-6F175D3DCCD1}">
                  <a14:hiddenFill xmlns:a14="http://schemas.microsoft.com/office/drawing/2010/main">
                    <a:solidFill>
                      <a:srgbClr val="FFFFFF"/>
                    </a:solidFill>
                  </a14:hiddenFill>
                </a:ext>
              </a:extLst>
            </p:spPr>
          </p:pic>
          <p:sp>
            <p:nvSpPr>
              <p:cNvPr id="197" name="正方形/長方形 196"/>
              <p:cNvSpPr/>
              <p:nvPr/>
            </p:nvSpPr>
            <p:spPr>
              <a:xfrm>
                <a:off x="5220072" y="2243554"/>
                <a:ext cx="1565320" cy="235865"/>
              </a:xfrm>
              <a:prstGeom prst="rect">
                <a:avLst/>
              </a:prstGeom>
            </p:spPr>
            <p:txBody>
              <a:bodyPr wrap="square">
                <a:spAutoFit/>
              </a:bodyPr>
              <a:lstStyle/>
              <a:p>
                <a:pPr algn="ctr"/>
                <a:r>
                  <a:rPr lang="en-US" altLang="ja-JP" sz="1700" dirty="0">
                    <a:solidFill>
                      <a:srgbClr val="7030A0"/>
                    </a:solidFill>
                    <a:latin typeface="Calibri"/>
                    <a:ea typeface="メイリオ" panose="020B0604030504040204" pitchFamily="50" charset="-128"/>
                    <a:cs typeface="メイリオ" panose="020B0604030504040204" pitchFamily="50" charset="-128"/>
                  </a:rPr>
                  <a:t>VX link </a:t>
                </a:r>
                <a:r>
                  <a:rPr lang="en-US" altLang="ja-JP" sz="1200" dirty="0">
                    <a:solidFill>
                      <a:srgbClr val="7030A0"/>
                    </a:solidFill>
                    <a:latin typeface="Calibri"/>
                    <a:ea typeface="メイリオ" panose="020B0604030504040204" pitchFamily="50" charset="-128"/>
                    <a:cs typeface="メイリオ" panose="020B0604030504040204" pitchFamily="50" charset="-128"/>
                  </a:rPr>
                  <a:t>(Network)</a:t>
                </a:r>
                <a:endParaRPr lang="ja-JP" altLang="en-US" sz="1600" dirty="0">
                  <a:solidFill>
                    <a:srgbClr val="7030A0"/>
                  </a:solidFill>
                </a:endParaRPr>
              </a:p>
            </p:txBody>
          </p:sp>
          <p:sp>
            <p:nvSpPr>
              <p:cNvPr id="157" name="正方形/長方形 156"/>
              <p:cNvSpPr/>
              <p:nvPr/>
            </p:nvSpPr>
            <p:spPr>
              <a:xfrm>
                <a:off x="4720083" y="137256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2400" b="1" kern="0" dirty="0">
                    <a:solidFill>
                      <a:srgbClr val="7030A0"/>
                    </a:solidFill>
                    <a:latin typeface="Calibri"/>
                    <a:ea typeface="ＭＳ Ｐゴシック"/>
                  </a:rPr>
                  <a:t>Frame</a:t>
                </a:r>
              </a:p>
            </p:txBody>
          </p:sp>
          <p:sp>
            <p:nvSpPr>
              <p:cNvPr id="158" name="正方形/長方形 157"/>
              <p:cNvSpPr/>
              <p:nvPr/>
            </p:nvSpPr>
            <p:spPr>
              <a:xfrm>
                <a:off x="3154763" y="137783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2400" b="1" kern="0" dirty="0">
                    <a:solidFill>
                      <a:srgbClr val="7030A0"/>
                    </a:solidFill>
                    <a:latin typeface="Calibri"/>
                    <a:ea typeface="ＭＳ Ｐゴシック"/>
                  </a:rPr>
                  <a:t>Frame</a:t>
                </a:r>
              </a:p>
            </p:txBody>
          </p:sp>
          <p:sp>
            <p:nvSpPr>
              <p:cNvPr id="159" name="正方形/長方形 158"/>
              <p:cNvSpPr/>
              <p:nvPr/>
            </p:nvSpPr>
            <p:spPr>
              <a:xfrm>
                <a:off x="6285403" y="137783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2400" b="1" kern="0" dirty="0">
                    <a:solidFill>
                      <a:srgbClr val="7030A0"/>
                    </a:solidFill>
                    <a:latin typeface="Calibri"/>
                    <a:ea typeface="ＭＳ Ｐゴシック"/>
                  </a:rPr>
                  <a:t>Frame</a:t>
                </a:r>
              </a:p>
            </p:txBody>
          </p:sp>
          <p:sp>
            <p:nvSpPr>
              <p:cNvPr id="16" name="フリーフォーム 15"/>
              <p:cNvSpPr/>
              <p:nvPr/>
            </p:nvSpPr>
            <p:spPr>
              <a:xfrm>
                <a:off x="4381995" y="1911927"/>
                <a:ext cx="1484415" cy="249382"/>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65" name="フリーフォーム 164"/>
              <p:cNvSpPr/>
              <p:nvPr/>
            </p:nvSpPr>
            <p:spPr>
              <a:xfrm>
                <a:off x="6018810" y="1908515"/>
                <a:ext cx="1484415" cy="249382"/>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7" name="フリーフォーム 16"/>
              <p:cNvSpPr/>
              <p:nvPr/>
            </p:nvSpPr>
            <p:spPr>
              <a:xfrm>
                <a:off x="4227615" y="1923803"/>
                <a:ext cx="0" cy="439387"/>
              </a:xfrm>
              <a:custGeom>
                <a:avLst/>
                <a:gdLst>
                  <a:gd name="connsiteX0" fmla="*/ 0 w 0"/>
                  <a:gd name="connsiteY0" fmla="*/ 0 h 439387"/>
                  <a:gd name="connsiteX1" fmla="*/ 0 w 0"/>
                  <a:gd name="connsiteY1" fmla="*/ 439387 h 439387"/>
                </a:gdLst>
                <a:ahLst/>
                <a:cxnLst>
                  <a:cxn ang="0">
                    <a:pos x="connsiteX0" y="connsiteY0"/>
                  </a:cxn>
                  <a:cxn ang="0">
                    <a:pos x="connsiteX1" y="connsiteY1"/>
                  </a:cxn>
                </a:cxnLst>
                <a:rect l="l" t="t" r="r" b="b"/>
                <a:pathLst>
                  <a:path h="439387">
                    <a:moveTo>
                      <a:pt x="0" y="0"/>
                    </a:moveTo>
                    <a:lnTo>
                      <a:pt x="0" y="439387"/>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3" name="フリーフォーム 22"/>
              <p:cNvSpPr/>
              <p:nvPr/>
            </p:nvSpPr>
            <p:spPr>
              <a:xfrm>
                <a:off x="4340888" y="1911927"/>
                <a:ext cx="3306820" cy="676894"/>
              </a:xfrm>
              <a:custGeom>
                <a:avLst/>
                <a:gdLst>
                  <a:gd name="connsiteX0" fmla="*/ 0 w 3408218"/>
                  <a:gd name="connsiteY0" fmla="*/ 427512 h 676894"/>
                  <a:gd name="connsiteX1" fmla="*/ 0 w 3408218"/>
                  <a:gd name="connsiteY1" fmla="*/ 676894 h 676894"/>
                  <a:gd name="connsiteX2" fmla="*/ 3408218 w 3408218"/>
                  <a:gd name="connsiteY2" fmla="*/ 676894 h 676894"/>
                  <a:gd name="connsiteX3" fmla="*/ 3408218 w 3408218"/>
                  <a:gd name="connsiteY3" fmla="*/ 0 h 676894"/>
                </a:gdLst>
                <a:ahLst/>
                <a:cxnLst>
                  <a:cxn ang="0">
                    <a:pos x="connsiteX0" y="connsiteY0"/>
                  </a:cxn>
                  <a:cxn ang="0">
                    <a:pos x="connsiteX1" y="connsiteY1"/>
                  </a:cxn>
                  <a:cxn ang="0">
                    <a:pos x="connsiteX2" y="connsiteY2"/>
                  </a:cxn>
                  <a:cxn ang="0">
                    <a:pos x="connsiteX3" y="connsiteY3"/>
                  </a:cxn>
                </a:cxnLst>
                <a:rect l="l" t="t" r="r" b="b"/>
                <a:pathLst>
                  <a:path w="3408218" h="676894">
                    <a:moveTo>
                      <a:pt x="0" y="427512"/>
                    </a:moveTo>
                    <a:lnTo>
                      <a:pt x="0" y="676894"/>
                    </a:lnTo>
                    <a:lnTo>
                      <a:pt x="3408218" y="676894"/>
                    </a:lnTo>
                    <a:lnTo>
                      <a:pt x="3408218"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4" name="フリーフォーム 23"/>
              <p:cNvSpPr/>
              <p:nvPr/>
            </p:nvSpPr>
            <p:spPr>
              <a:xfrm>
                <a:off x="3740727" y="2351314"/>
                <a:ext cx="359000" cy="783772"/>
              </a:xfrm>
              <a:custGeom>
                <a:avLst/>
                <a:gdLst>
                  <a:gd name="connsiteX0" fmla="*/ 0 w 261257"/>
                  <a:gd name="connsiteY0" fmla="*/ 783772 h 783772"/>
                  <a:gd name="connsiteX1" fmla="*/ 261257 w 261257"/>
                  <a:gd name="connsiteY1" fmla="*/ 783772 h 783772"/>
                  <a:gd name="connsiteX2" fmla="*/ 261257 w 261257"/>
                  <a:gd name="connsiteY2" fmla="*/ 0 h 783772"/>
                </a:gdLst>
                <a:ahLst/>
                <a:cxnLst>
                  <a:cxn ang="0">
                    <a:pos x="connsiteX0" y="connsiteY0"/>
                  </a:cxn>
                  <a:cxn ang="0">
                    <a:pos x="connsiteX1" y="connsiteY1"/>
                  </a:cxn>
                  <a:cxn ang="0">
                    <a:pos x="connsiteX2" y="connsiteY2"/>
                  </a:cxn>
                </a:cxnLst>
                <a:rect l="l" t="t" r="r" b="b"/>
                <a:pathLst>
                  <a:path w="261257" h="783772">
                    <a:moveTo>
                      <a:pt x="0" y="783772"/>
                    </a:moveTo>
                    <a:lnTo>
                      <a:pt x="261257" y="783772"/>
                    </a:lnTo>
                    <a:lnTo>
                      <a:pt x="261257"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pic>
            <p:nvPicPr>
              <p:cNvPr id="19" name="Picture 4" descr="クリックすると新しいウィンドウで開きます"/>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52916" y="2697616"/>
                <a:ext cx="774535" cy="632687"/>
              </a:xfrm>
              <a:prstGeom prst="rect">
                <a:avLst/>
              </a:prstGeom>
              <a:noFill/>
              <a:extLst>
                <a:ext uri="{909E8E84-426E-40DD-AFC4-6F175D3DCCD1}">
                  <a14:hiddenFill xmlns:a14="http://schemas.microsoft.com/office/drawing/2010/main">
                    <a:solidFill>
                      <a:srgbClr val="FFFFFF"/>
                    </a:solidFill>
                  </a14:hiddenFill>
                </a:ext>
              </a:extLst>
            </p:spPr>
          </p:pic>
        </p:grpSp>
        <p:sp>
          <p:nvSpPr>
            <p:cNvPr id="29" name="正方形/長方形 28"/>
            <p:cNvSpPr/>
            <p:nvPr/>
          </p:nvSpPr>
          <p:spPr>
            <a:xfrm>
              <a:off x="2627784" y="2517063"/>
              <a:ext cx="181016" cy="12119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pic>
          <p:nvPicPr>
            <p:cNvPr id="14" name="Picture 2"/>
            <p:cNvPicPr>
              <a:picLocks noChangeAspect="1" noChangeArrowheads="1"/>
            </p:cNvPicPr>
            <p:nvPr/>
          </p:nvPicPr>
          <p:blipFill>
            <a:blip r:embed="rId9">
              <a:extLst>
                <a:ext uri="{BEBA8EAE-BF5A-486C-A8C5-ECC9F3942E4B}">
                  <a14:imgProps xmlns:a14="http://schemas.microsoft.com/office/drawing/2010/main">
                    <a14:imgLayer r:embed="rId10">
                      <a14:imgEffect>
                        <a14:colorTemperature colorTemp="5300"/>
                      </a14:imgEffect>
                    </a14:imgLayer>
                  </a14:imgProps>
                </a:ext>
                <a:ext uri="{28A0092B-C50C-407E-A947-70E740481C1C}">
                  <a14:useLocalDpi xmlns:a14="http://schemas.microsoft.com/office/drawing/2010/main" val="0"/>
                </a:ext>
              </a:extLst>
            </a:blip>
            <a:srcRect/>
            <a:stretch>
              <a:fillRect/>
            </a:stretch>
          </p:blipFill>
          <p:spPr bwMode="auto">
            <a:xfrm>
              <a:off x="1581971" y="2635786"/>
              <a:ext cx="1133475" cy="781050"/>
            </a:xfrm>
            <a:prstGeom prst="rect">
              <a:avLst/>
            </a:prstGeom>
            <a:noFill/>
            <a:ln w="28575">
              <a:solidFill>
                <a:srgbClr val="FF0000"/>
              </a:solidFill>
              <a:miter lim="800000"/>
              <a:headEnd/>
              <a:tailEnd/>
            </a:ln>
            <a:effectLst>
              <a:outerShdw blurRad="50800" dist="38100" dir="8100000" algn="tr" rotWithShape="0">
                <a:prstClr val="black">
                  <a:alpha val="40000"/>
                </a:prstClr>
              </a:outerShdw>
            </a:effectLst>
            <a:extLst>
              <a:ext uri="{909E8E84-426E-40DD-AFC4-6F175D3DCCD1}">
                <a14:hiddenFill xmlns:a14="http://schemas.microsoft.com/office/drawing/2010/main">
                  <a:solidFill>
                    <a:schemeClr val="accent1"/>
                  </a:solidFill>
                </a14:hiddenFill>
              </a:ext>
            </a:extLst>
          </p:spPr>
        </p:pic>
        <p:sp>
          <p:nvSpPr>
            <p:cNvPr id="31" name="正方形/長方形 30"/>
            <p:cNvSpPr/>
            <p:nvPr/>
          </p:nvSpPr>
          <p:spPr>
            <a:xfrm>
              <a:off x="4062887" y="2403279"/>
              <a:ext cx="454345" cy="307650"/>
            </a:xfrm>
            <a:prstGeom prst="rect">
              <a:avLst/>
            </a:prstGeom>
          </p:spPr>
          <p:txBody>
            <a:bodyPr wrap="none">
              <a:spAutoFit/>
            </a:bodyPr>
            <a:lstStyle/>
            <a:p>
              <a:r>
                <a:rPr kumimoji="0" lang="en-US" altLang="ja-JP" sz="2400" b="1" kern="0" dirty="0">
                  <a:solidFill>
                    <a:srgbClr val="7030A0"/>
                  </a:solidFill>
                  <a:latin typeface="Calibri"/>
                  <a:ea typeface="ＭＳ Ｐゴシック"/>
                </a:rPr>
                <a:t>B  A</a:t>
              </a:r>
              <a:endParaRPr lang="ja-JP" altLang="en-US" dirty="0">
                <a:solidFill>
                  <a:srgbClr val="7030A0"/>
                </a:solidFill>
              </a:endParaRPr>
            </a:p>
          </p:txBody>
        </p:sp>
        <p:sp>
          <p:nvSpPr>
            <p:cNvPr id="198" name="正方形/長方形 197"/>
            <p:cNvSpPr/>
            <p:nvPr/>
          </p:nvSpPr>
          <p:spPr>
            <a:xfrm>
              <a:off x="5671136" y="2394683"/>
              <a:ext cx="454345" cy="307650"/>
            </a:xfrm>
            <a:prstGeom prst="rect">
              <a:avLst/>
            </a:prstGeom>
          </p:spPr>
          <p:txBody>
            <a:bodyPr wrap="none">
              <a:spAutoFit/>
            </a:bodyPr>
            <a:lstStyle/>
            <a:p>
              <a:r>
                <a:rPr kumimoji="0" lang="en-US" altLang="ja-JP" sz="2400" b="1" kern="0" dirty="0">
                  <a:solidFill>
                    <a:srgbClr val="7030A0"/>
                  </a:solidFill>
                  <a:latin typeface="Calibri"/>
                  <a:ea typeface="ＭＳ Ｐゴシック"/>
                </a:rPr>
                <a:t>B  A</a:t>
              </a:r>
              <a:endParaRPr lang="ja-JP" altLang="en-US" dirty="0">
                <a:solidFill>
                  <a:srgbClr val="7030A0"/>
                </a:solidFill>
              </a:endParaRPr>
            </a:p>
          </p:txBody>
        </p:sp>
        <p:sp>
          <p:nvSpPr>
            <p:cNvPr id="234" name="正方形/長方形 233"/>
            <p:cNvSpPr/>
            <p:nvPr/>
          </p:nvSpPr>
          <p:spPr>
            <a:xfrm>
              <a:off x="7316303" y="2394683"/>
              <a:ext cx="454345" cy="307650"/>
            </a:xfrm>
            <a:prstGeom prst="rect">
              <a:avLst/>
            </a:prstGeom>
          </p:spPr>
          <p:txBody>
            <a:bodyPr wrap="none">
              <a:spAutoFit/>
            </a:bodyPr>
            <a:lstStyle/>
            <a:p>
              <a:r>
                <a:rPr kumimoji="0" lang="en-US" altLang="ja-JP" sz="2400" b="1" kern="0" dirty="0">
                  <a:solidFill>
                    <a:srgbClr val="7030A0"/>
                  </a:solidFill>
                  <a:latin typeface="Calibri"/>
                  <a:ea typeface="ＭＳ Ｐゴシック"/>
                </a:rPr>
                <a:t>B  A</a:t>
              </a:r>
              <a:endParaRPr lang="ja-JP" altLang="en-US" dirty="0">
                <a:solidFill>
                  <a:srgbClr val="7030A0"/>
                </a:solidFill>
              </a:endParaRPr>
            </a:p>
          </p:txBody>
        </p:sp>
        <p:sp>
          <p:nvSpPr>
            <p:cNvPr id="236" name="正方形/長方形 235"/>
            <p:cNvSpPr/>
            <p:nvPr/>
          </p:nvSpPr>
          <p:spPr>
            <a:xfrm>
              <a:off x="2454951" y="3610108"/>
              <a:ext cx="882832" cy="553770"/>
            </a:xfrm>
            <a:prstGeom prst="rect">
              <a:avLst/>
            </a:prstGeom>
          </p:spPr>
          <p:txBody>
            <a:bodyPr wrap="none">
              <a:spAutoFit/>
            </a:bodyPr>
            <a:lstStyle/>
            <a:p>
              <a:pPr defTabSz="7682880" fontAlgn="auto">
                <a:spcBef>
                  <a:spcPts val="0"/>
                </a:spcBef>
                <a:spcAft>
                  <a:spcPts val="0"/>
                </a:spcAft>
              </a:pPr>
              <a:r>
                <a:rPr kumimoji="0" lang="en-US" altLang="ja-JP" sz="2400" b="1" kern="0" dirty="0">
                  <a:solidFill>
                    <a:srgbClr val="7030A0"/>
                  </a:solidFill>
                  <a:latin typeface="Calibri"/>
                  <a:ea typeface="ＭＳ Ｐゴシック"/>
                </a:rPr>
                <a:t>Setting </a:t>
              </a:r>
            </a:p>
            <a:p>
              <a:pPr defTabSz="7682880" fontAlgn="auto">
                <a:spcBef>
                  <a:spcPts val="0"/>
                </a:spcBef>
                <a:spcAft>
                  <a:spcPts val="0"/>
                </a:spcAft>
              </a:pPr>
              <a:r>
                <a:rPr kumimoji="0" lang="en-US" altLang="ja-JP" sz="2400" b="1" kern="0" dirty="0">
                  <a:solidFill>
                    <a:srgbClr val="7030A0"/>
                  </a:solidFill>
                  <a:latin typeface="Calibri"/>
                  <a:ea typeface="ＭＳ Ｐゴシック"/>
                </a:rPr>
                <a:t>software</a:t>
              </a:r>
            </a:p>
          </p:txBody>
        </p:sp>
      </p:grpSp>
      <p:sp>
        <p:nvSpPr>
          <p:cNvPr id="36" name="正方形/長方形 35"/>
          <p:cNvSpPr/>
          <p:nvPr/>
        </p:nvSpPr>
        <p:spPr>
          <a:xfrm>
            <a:off x="5380966" y="1529759"/>
            <a:ext cx="7809630" cy="1755048"/>
          </a:xfrm>
          <a:prstGeom prst="rect">
            <a:avLst/>
          </a:prstGeom>
        </p:spPr>
        <p:txBody>
          <a:bodyPr wrap="square" lIns="137187" tIns="68594" rIns="137187" bIns="68594">
            <a:spAutoFit/>
          </a:bodyPr>
          <a:lstStyle/>
          <a:p>
            <a:r>
              <a:rPr lang="en-US" altLang="ja-JP" sz="2100" dirty="0">
                <a:latin typeface="Calibri"/>
                <a:cs typeface="Consolas" panose="020B0609020204030204" pitchFamily="49" charset="0"/>
              </a:rPr>
              <a:t>Each frames are connected with “VX link” which is IP network based.</a:t>
            </a:r>
          </a:p>
          <a:p>
            <a:r>
              <a:rPr lang="en-US" altLang="ja-JP" sz="2100" dirty="0">
                <a:latin typeface="Calibri"/>
                <a:cs typeface="Consolas" panose="020B0609020204030204" pitchFamily="49" charset="0"/>
              </a:rPr>
              <a:t>Sound and control signal are streamed with this “VX link”.</a:t>
            </a:r>
          </a:p>
          <a:p>
            <a:r>
              <a:rPr lang="en-US" altLang="ja-JP" sz="2100" dirty="0">
                <a:latin typeface="Calibri"/>
                <a:cs typeface="Consolas" panose="020B0609020204030204" pitchFamily="49" charset="0"/>
              </a:rPr>
              <a:t>There are 2 RJ45 ports of “VX link” on the frame. VX link supports duplication.</a:t>
            </a:r>
          </a:p>
          <a:p>
            <a:endParaRPr lang="ja-JP" altLang="en-US" sz="2100" dirty="0">
              <a:latin typeface="Calibri"/>
              <a:cs typeface="Consolas" panose="020B0609020204030204" pitchFamily="49" charset="0"/>
            </a:endParaRPr>
          </a:p>
        </p:txBody>
      </p:sp>
      <p:pic>
        <p:nvPicPr>
          <p:cNvPr id="39" name="Picture 8" descr="H:\TCL\Products\Products data\VX\VX-3000\Photo\VX-3000 ph2\VX-3000 Bilder\VX-3004F_back.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918476" y="6447272"/>
            <a:ext cx="1669777" cy="530593"/>
          </a:xfrm>
          <a:prstGeom prst="rect">
            <a:avLst/>
          </a:prstGeom>
          <a:noFill/>
          <a:extLst>
            <a:ext uri="{909E8E84-426E-40DD-AFC4-6F175D3DCCD1}">
              <a14:hiddenFill xmlns:a14="http://schemas.microsoft.com/office/drawing/2010/main">
                <a:solidFill>
                  <a:srgbClr val="FFFFFF"/>
                </a:solidFill>
              </a14:hiddenFill>
            </a:ext>
          </a:extLst>
        </p:spPr>
      </p:pic>
      <p:sp>
        <p:nvSpPr>
          <p:cNvPr id="42" name="フリーフォーム 41"/>
          <p:cNvSpPr/>
          <p:nvPr/>
        </p:nvSpPr>
        <p:spPr>
          <a:xfrm>
            <a:off x="10444326" y="6905447"/>
            <a:ext cx="1707669" cy="217537"/>
          </a:xfrm>
          <a:custGeom>
            <a:avLst/>
            <a:gdLst>
              <a:gd name="connsiteX0" fmla="*/ 0 w 583581"/>
              <a:gd name="connsiteY0" fmla="*/ 29737 h 174702"/>
              <a:gd name="connsiteX1" fmla="*/ 0 w 583581"/>
              <a:gd name="connsiteY1" fmla="*/ 174702 h 174702"/>
              <a:gd name="connsiteX2" fmla="*/ 583581 w 583581"/>
              <a:gd name="connsiteY2" fmla="*/ 174702 h 174702"/>
              <a:gd name="connsiteX3" fmla="*/ 583581 w 583581"/>
              <a:gd name="connsiteY3" fmla="*/ 0 h 174702"/>
              <a:gd name="connsiteX0" fmla="*/ 0 w 583581"/>
              <a:gd name="connsiteY0" fmla="*/ 0 h 144965"/>
              <a:gd name="connsiteX1" fmla="*/ 0 w 583581"/>
              <a:gd name="connsiteY1" fmla="*/ 144965 h 144965"/>
              <a:gd name="connsiteX2" fmla="*/ 583581 w 583581"/>
              <a:gd name="connsiteY2" fmla="*/ 144965 h 144965"/>
              <a:gd name="connsiteX3" fmla="*/ 583581 w 583581"/>
              <a:gd name="connsiteY3" fmla="*/ 1555 h 144965"/>
            </a:gdLst>
            <a:ahLst/>
            <a:cxnLst>
              <a:cxn ang="0">
                <a:pos x="connsiteX0" y="connsiteY0"/>
              </a:cxn>
              <a:cxn ang="0">
                <a:pos x="connsiteX1" y="connsiteY1"/>
              </a:cxn>
              <a:cxn ang="0">
                <a:pos x="connsiteX2" y="connsiteY2"/>
              </a:cxn>
              <a:cxn ang="0">
                <a:pos x="connsiteX3" y="connsiteY3"/>
              </a:cxn>
            </a:cxnLst>
            <a:rect l="l" t="t" r="r" b="b"/>
            <a:pathLst>
              <a:path w="583581" h="144965">
                <a:moveTo>
                  <a:pt x="0" y="0"/>
                </a:moveTo>
                <a:lnTo>
                  <a:pt x="0" y="144965"/>
                </a:lnTo>
                <a:lnTo>
                  <a:pt x="583581" y="144965"/>
                </a:lnTo>
                <a:lnTo>
                  <a:pt x="583581" y="1555"/>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45" name="正方形/長方形 44"/>
          <p:cNvSpPr/>
          <p:nvPr/>
        </p:nvSpPr>
        <p:spPr>
          <a:xfrm>
            <a:off x="10745098" y="7032499"/>
            <a:ext cx="1215965" cy="400138"/>
          </a:xfrm>
          <a:prstGeom prst="rect">
            <a:avLst/>
          </a:prstGeom>
        </p:spPr>
        <p:txBody>
          <a:bodyPr wrap="none" lIns="137187" tIns="68594" rIns="137187" bIns="68594">
            <a:spAutoFit/>
          </a:bodyPr>
          <a:lstStyle/>
          <a:p>
            <a:r>
              <a:rPr lang="en-US" altLang="ja-JP" sz="1700" dirty="0">
                <a:solidFill>
                  <a:srgbClr val="7030A0"/>
                </a:solidFill>
                <a:latin typeface="Calibri"/>
                <a:ea typeface="メイリオ" panose="020B0604030504040204" pitchFamily="50" charset="-128"/>
                <a:cs typeface="メイリオ" panose="020B0604030504040204" pitchFamily="50" charset="-128"/>
              </a:rPr>
              <a:t>Max 100m</a:t>
            </a:r>
            <a:endParaRPr lang="ja-JP" altLang="en-US" dirty="0">
              <a:solidFill>
                <a:srgbClr val="7030A0"/>
              </a:solidFill>
            </a:endParaRPr>
          </a:p>
        </p:txBody>
      </p:sp>
      <p:pic>
        <p:nvPicPr>
          <p:cNvPr id="47" name="Picture 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636113" y="4734601"/>
            <a:ext cx="3867598" cy="58102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正方形/長方形 51"/>
          <p:cNvSpPr/>
          <p:nvPr/>
        </p:nvSpPr>
        <p:spPr>
          <a:xfrm>
            <a:off x="1889667" y="6457503"/>
            <a:ext cx="3105837" cy="461830"/>
          </a:xfrm>
          <a:prstGeom prst="rect">
            <a:avLst/>
          </a:prstGeom>
        </p:spPr>
        <p:txBody>
          <a:bodyPr wrap="square" lIns="91436" tIns="45717" rIns="91436" bIns="45717">
            <a:spAutoFit/>
          </a:bodyPr>
          <a:lstStyle/>
          <a:p>
            <a:r>
              <a:rPr lang="en-US" altLang="ja-JP" sz="2400" b="1" dirty="0">
                <a:solidFill>
                  <a:srgbClr val="F79646">
                    <a:lumMod val="75000"/>
                  </a:srgbClr>
                </a:solidFill>
                <a:latin typeface="Calibri"/>
                <a:ea typeface="メイリオ" panose="020B0604030504040204" pitchFamily="50" charset="-128"/>
                <a:cs typeface="メイリオ" panose="020B0604030504040204" pitchFamily="50" charset="-128"/>
              </a:rPr>
              <a:t>Packet Size Changing</a:t>
            </a:r>
          </a:p>
        </p:txBody>
      </p:sp>
      <p:sp>
        <p:nvSpPr>
          <p:cNvPr id="53" name="正方形/長方形 52"/>
          <p:cNvSpPr/>
          <p:nvPr/>
        </p:nvSpPr>
        <p:spPr>
          <a:xfrm>
            <a:off x="1925229" y="6855164"/>
            <a:ext cx="2710884" cy="461855"/>
          </a:xfrm>
          <a:prstGeom prst="rect">
            <a:avLst/>
          </a:prstGeom>
        </p:spPr>
        <p:txBody>
          <a:bodyPr wrap="square" lIns="137187" tIns="68594" rIns="137187" bIns="68594">
            <a:spAutoFit/>
          </a:bodyPr>
          <a:lstStyle/>
          <a:p>
            <a:r>
              <a:rPr lang="en-US" altLang="ja-JP" sz="2100" dirty="0">
                <a:solidFill>
                  <a:srgbClr val="5F5F5F"/>
                </a:solidFill>
                <a:latin typeface="Calibri"/>
                <a:cs typeface="Consolas" panose="020B0609020204030204" pitchFamily="49" charset="0"/>
              </a:rPr>
              <a:t>1024, 512, 256 byte</a:t>
            </a:r>
            <a:endParaRPr lang="ja-JP" altLang="en-US" sz="2100" dirty="0">
              <a:solidFill>
                <a:srgbClr val="5F5F5F"/>
              </a:solidFill>
              <a:latin typeface="Calibri"/>
              <a:cs typeface="Consolas" panose="020B0609020204030204" pitchFamily="49" charset="0"/>
            </a:endParaRPr>
          </a:p>
        </p:txBody>
      </p:sp>
      <p:grpSp>
        <p:nvGrpSpPr>
          <p:cNvPr id="59" name="グループ化 58"/>
          <p:cNvGrpSpPr/>
          <p:nvPr/>
        </p:nvGrpSpPr>
        <p:grpSpPr>
          <a:xfrm rot="20400910">
            <a:off x="1689992" y="5976836"/>
            <a:ext cx="594864" cy="564816"/>
            <a:chOff x="2723894" y="936005"/>
            <a:chExt cx="2425139" cy="2301962"/>
          </a:xfrm>
          <a:effectLst>
            <a:outerShdw blurRad="38100" dist="38100" dir="8100000" algn="tr" rotWithShape="0">
              <a:prstClr val="black">
                <a:alpha val="40000"/>
              </a:prstClr>
            </a:outerShdw>
          </a:effectLst>
        </p:grpSpPr>
        <p:grpSp>
          <p:nvGrpSpPr>
            <p:cNvPr id="60" name="グループ化 59"/>
            <p:cNvGrpSpPr/>
            <p:nvPr/>
          </p:nvGrpSpPr>
          <p:grpSpPr>
            <a:xfrm>
              <a:off x="2991168" y="1221263"/>
              <a:ext cx="1944215" cy="1771248"/>
              <a:chOff x="2991168" y="1221263"/>
              <a:chExt cx="1944215" cy="1771248"/>
            </a:xfrm>
          </p:grpSpPr>
          <p:sp>
            <p:nvSpPr>
              <p:cNvPr id="62" name="円/楕円 61"/>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63" name="角丸四角形 62"/>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61" name="Picture 2" descr="C:\Users\toa27839.TOA\AppData\Local\Temp\notesEA312D\Bubble_material_noshadow-01.png"/>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44" name="円/楕円 43"/>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円/楕円 53"/>
          <p:cNvSpPr/>
          <p:nvPr/>
        </p:nvSpPr>
        <p:spPr>
          <a:xfrm>
            <a:off x="145116" y="599405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四角形吹き出し 54"/>
          <p:cNvSpPr/>
          <p:nvPr/>
        </p:nvSpPr>
        <p:spPr>
          <a:xfrm>
            <a:off x="7434859" y="5192847"/>
            <a:ext cx="6229480" cy="935552"/>
          </a:xfrm>
          <a:prstGeom prst="wedgeRectCallout">
            <a:avLst>
              <a:gd name="adj1" fmla="val -58221"/>
              <a:gd name="adj2" fmla="val 69346"/>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VX link can be connected into the daisy chain and the ring topology.</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It is not necessary for you to set a spanning tree in SWHUB.</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In addition, you can connect PC for setting to VX link directory.</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3" name="テキスト ボックス 2">
            <a:extLst>
              <a:ext uri="{FF2B5EF4-FFF2-40B4-BE49-F238E27FC236}">
                <a16:creationId xmlns:a16="http://schemas.microsoft.com/office/drawing/2014/main" id="{526DF17D-4C32-2DE6-3F58-D2C7B85C61B9}"/>
              </a:ext>
            </a:extLst>
          </p:cNvPr>
          <p:cNvSpPr txBox="1"/>
          <p:nvPr/>
        </p:nvSpPr>
        <p:spPr>
          <a:xfrm>
            <a:off x="9035739" y="1185928"/>
            <a:ext cx="4154857" cy="307777"/>
          </a:xfrm>
          <a:prstGeom prst="rect">
            <a:avLst/>
          </a:prstGeom>
          <a:noFill/>
        </p:spPr>
        <p:txBody>
          <a:bodyPr wrap="square">
            <a:spAutoFit/>
          </a:bodyPr>
          <a:lstStyle/>
          <a:p>
            <a:r>
              <a:rPr lang="en-US" altLang="ja-JP" sz="1400" dirty="0">
                <a:solidFill>
                  <a:srgbClr val="934BC9"/>
                </a:solidFill>
                <a:latin typeface="+mj-lt"/>
              </a:rPr>
              <a:t>* PM and CT follow the same instructions as Frame.</a:t>
            </a:r>
            <a:endParaRPr lang="ja-JP" altLang="en-US" sz="1400" dirty="0">
              <a:solidFill>
                <a:srgbClr val="934BC9"/>
              </a:solidFill>
              <a:latin typeface="+mj-lt"/>
            </a:endParaRPr>
          </a:p>
        </p:txBody>
      </p:sp>
    </p:spTree>
    <p:extLst>
      <p:ext uri="{BB962C8B-B14F-4D97-AF65-F5344CB8AC3E}">
        <p14:creationId xmlns:p14="http://schemas.microsoft.com/office/powerpoint/2010/main" val="3575717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8" y="28693"/>
            <a:ext cx="3090774" cy="830991"/>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Overview</a:t>
            </a:r>
            <a:endParaRPr lang="ja-JP" altLang="en-US" sz="1400" dirty="0">
              <a:solidFill>
                <a:srgbClr val="5F5F5F"/>
              </a:solidFill>
              <a:latin typeface="Calibri"/>
            </a:endParaRPr>
          </a:p>
        </p:txBody>
      </p:sp>
      <p:sp>
        <p:nvSpPr>
          <p:cNvPr id="15" name="ホームベース 14"/>
          <p:cNvSpPr/>
          <p:nvPr/>
        </p:nvSpPr>
        <p:spPr>
          <a:xfrm flipH="1">
            <a:off x="811161" y="4894994"/>
            <a:ext cx="852187"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500" dirty="0">
                <a:latin typeface="+mj-lt"/>
              </a:rPr>
              <a:t>Detail</a:t>
            </a:r>
            <a:endParaRPr lang="ja-JP" altLang="en-US" sz="1500" dirty="0">
              <a:latin typeface="+mj-lt"/>
            </a:endParaRPr>
          </a:p>
        </p:txBody>
      </p:sp>
      <p:sp>
        <p:nvSpPr>
          <p:cNvPr id="329" name="四角形吹き出し 328"/>
          <p:cNvSpPr/>
          <p:nvPr/>
        </p:nvSpPr>
        <p:spPr>
          <a:xfrm>
            <a:off x="10061355" y="5898921"/>
            <a:ext cx="2808636" cy="1113959"/>
          </a:xfrm>
          <a:prstGeom prst="wedgeRectCallout">
            <a:avLst>
              <a:gd name="adj1" fmla="val -74473"/>
              <a:gd name="adj2" fmla="val 38572"/>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Single output and SS system.</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Many zone are connected to 1AMP, Low cost system.</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Like the VM style.</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331" name="四角形吹き出し 330"/>
          <p:cNvSpPr/>
          <p:nvPr/>
        </p:nvSpPr>
        <p:spPr>
          <a:xfrm>
            <a:off x="4698304" y="5893562"/>
            <a:ext cx="2808636" cy="1113959"/>
          </a:xfrm>
          <a:prstGeom prst="wedgeRectCallout">
            <a:avLst>
              <a:gd name="adj1" fmla="val 68432"/>
              <a:gd name="adj2" fmla="val 41613"/>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Multi-route system.</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Each 1 Zone has  1AMP.</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Like the SX/VX-2000 style.</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grpSp>
        <p:nvGrpSpPr>
          <p:cNvPr id="27" name="グループ化 26"/>
          <p:cNvGrpSpPr/>
          <p:nvPr/>
        </p:nvGrpSpPr>
        <p:grpSpPr>
          <a:xfrm>
            <a:off x="8108906" y="1546529"/>
            <a:ext cx="5231359" cy="4257700"/>
            <a:chOff x="5405311" y="1030595"/>
            <a:chExt cx="3487169" cy="2837299"/>
          </a:xfrm>
        </p:grpSpPr>
        <p:grpSp>
          <p:nvGrpSpPr>
            <p:cNvPr id="197" name="グループ化 196"/>
            <p:cNvGrpSpPr/>
            <p:nvPr/>
          </p:nvGrpSpPr>
          <p:grpSpPr>
            <a:xfrm>
              <a:off x="6052229" y="1319195"/>
              <a:ext cx="2211288" cy="830724"/>
              <a:chOff x="31795888" y="3259494"/>
              <a:chExt cx="3917431" cy="1471679"/>
            </a:xfrm>
          </p:grpSpPr>
          <p:sp>
            <p:nvSpPr>
              <p:cNvPr id="199" name="正方形/長方形 198"/>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ja-JP" altLang="en-US" sz="1700" b="1" kern="0" dirty="0">
                  <a:solidFill>
                    <a:srgbClr val="8064A2"/>
                  </a:solidFill>
                  <a:latin typeface="Calibri"/>
                  <a:ea typeface="ＭＳ Ｐゴシック"/>
                </a:endParaRPr>
              </a:p>
            </p:txBody>
          </p:sp>
          <p:grpSp>
            <p:nvGrpSpPr>
              <p:cNvPr id="200" name="グループ化 199"/>
              <p:cNvGrpSpPr/>
              <p:nvPr/>
            </p:nvGrpSpPr>
            <p:grpSpPr>
              <a:xfrm>
                <a:off x="32021585" y="3331392"/>
                <a:ext cx="3691734" cy="292937"/>
                <a:chOff x="31792985" y="3331392"/>
                <a:chExt cx="3691734" cy="292937"/>
              </a:xfrm>
            </p:grpSpPr>
            <p:sp>
              <p:nvSpPr>
                <p:cNvPr id="210" name="フリーフォーム 209"/>
                <p:cNvSpPr/>
                <p:nvPr/>
              </p:nvSpPr>
              <p:spPr>
                <a:xfrm>
                  <a:off x="31792985" y="3476729"/>
                  <a:ext cx="3691734" cy="880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11" name="角丸四角形 210"/>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sp>
            <p:nvSpPr>
              <p:cNvPr id="208" name="フリーフォーム 207"/>
              <p:cNvSpPr/>
              <p:nvPr/>
            </p:nvSpPr>
            <p:spPr>
              <a:xfrm>
                <a:off x="34339736" y="3799307"/>
                <a:ext cx="1373581" cy="1772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06" name="フリーフォーム 205"/>
              <p:cNvSpPr/>
              <p:nvPr/>
            </p:nvSpPr>
            <p:spPr>
              <a:xfrm>
                <a:off x="34413011" y="4121883"/>
                <a:ext cx="1300308" cy="177241"/>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04" name="フリーフォーム 203"/>
              <p:cNvSpPr/>
              <p:nvPr/>
            </p:nvSpPr>
            <p:spPr>
              <a:xfrm>
                <a:off x="34339736" y="4444462"/>
                <a:ext cx="1373583" cy="9427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grpSp>
        <p:sp>
          <p:nvSpPr>
            <p:cNvPr id="185" name="二等辺三角形 184"/>
            <p:cNvSpPr/>
            <p:nvPr/>
          </p:nvSpPr>
          <p:spPr>
            <a:xfrm>
              <a:off x="7735923" y="144854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86" name="二等辺三角形 185"/>
            <p:cNvSpPr/>
            <p:nvPr/>
          </p:nvSpPr>
          <p:spPr>
            <a:xfrm>
              <a:off x="7903476" y="144854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87" name="二等辺三角形 186"/>
            <p:cNvSpPr/>
            <p:nvPr/>
          </p:nvSpPr>
          <p:spPr>
            <a:xfrm>
              <a:off x="8056749" y="145154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88" name="二等辺三角形 187"/>
            <p:cNvSpPr/>
            <p:nvPr/>
          </p:nvSpPr>
          <p:spPr>
            <a:xfrm>
              <a:off x="7740898" y="162666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89" name="二等辺三角形 188"/>
            <p:cNvSpPr/>
            <p:nvPr/>
          </p:nvSpPr>
          <p:spPr>
            <a:xfrm>
              <a:off x="7908451" y="162666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0" name="二等辺三角形 189"/>
            <p:cNvSpPr/>
            <p:nvPr/>
          </p:nvSpPr>
          <p:spPr>
            <a:xfrm>
              <a:off x="8061724" y="162966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1" name="二等辺三角形 190"/>
            <p:cNvSpPr/>
            <p:nvPr/>
          </p:nvSpPr>
          <p:spPr>
            <a:xfrm>
              <a:off x="7740329" y="180982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2" name="二等辺三角形 191"/>
            <p:cNvSpPr/>
            <p:nvPr/>
          </p:nvSpPr>
          <p:spPr>
            <a:xfrm>
              <a:off x="7907882" y="180982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3" name="二等辺三角形 192"/>
            <p:cNvSpPr/>
            <p:nvPr/>
          </p:nvSpPr>
          <p:spPr>
            <a:xfrm>
              <a:off x="8061155" y="181282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4" name="二等辺三角形 193"/>
            <p:cNvSpPr/>
            <p:nvPr/>
          </p:nvSpPr>
          <p:spPr>
            <a:xfrm>
              <a:off x="7745304" y="1987941"/>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5" name="二等辺三角形 194"/>
            <p:cNvSpPr/>
            <p:nvPr/>
          </p:nvSpPr>
          <p:spPr>
            <a:xfrm>
              <a:off x="7912857" y="1987941"/>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6" name="二等辺三角形 195"/>
            <p:cNvSpPr/>
            <p:nvPr/>
          </p:nvSpPr>
          <p:spPr>
            <a:xfrm>
              <a:off x="8066130" y="199094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16" name="グループ化 15"/>
            <p:cNvGrpSpPr/>
            <p:nvPr/>
          </p:nvGrpSpPr>
          <p:grpSpPr>
            <a:xfrm>
              <a:off x="7560174" y="1908864"/>
              <a:ext cx="1332306" cy="53351"/>
              <a:chOff x="7380312" y="1803484"/>
              <a:chExt cx="1332306" cy="53351"/>
            </a:xfrm>
          </p:grpSpPr>
          <p:sp>
            <p:nvSpPr>
              <p:cNvPr id="213" name="フリーフォーム 212"/>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14" name="二等辺三角形 213"/>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15" name="二等辺三角形 214"/>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16" name="二等辺三角形 215"/>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218" name="グループ化 217"/>
            <p:cNvGrpSpPr/>
            <p:nvPr/>
          </p:nvGrpSpPr>
          <p:grpSpPr>
            <a:xfrm>
              <a:off x="7560174" y="1725528"/>
              <a:ext cx="1332306" cy="53351"/>
              <a:chOff x="7380312" y="1803484"/>
              <a:chExt cx="1332306" cy="53351"/>
            </a:xfrm>
          </p:grpSpPr>
          <p:sp>
            <p:nvSpPr>
              <p:cNvPr id="219" name="フリーフォーム 218"/>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20" name="二等辺三角形 219"/>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21" name="二等辺三角形 220"/>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22" name="二等辺三角形 221"/>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223" name="グループ化 222"/>
            <p:cNvGrpSpPr/>
            <p:nvPr/>
          </p:nvGrpSpPr>
          <p:grpSpPr>
            <a:xfrm>
              <a:off x="7560174" y="1550832"/>
              <a:ext cx="1332306" cy="53351"/>
              <a:chOff x="7380312" y="1803484"/>
              <a:chExt cx="1332306" cy="53351"/>
            </a:xfrm>
          </p:grpSpPr>
          <p:sp>
            <p:nvSpPr>
              <p:cNvPr id="224" name="フリーフォーム 223"/>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25" name="二等辺三角形 224"/>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26" name="二等辺三角形 225"/>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27" name="二等辺三角形 226"/>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228" name="グループ化 227"/>
            <p:cNvGrpSpPr/>
            <p:nvPr/>
          </p:nvGrpSpPr>
          <p:grpSpPr>
            <a:xfrm>
              <a:off x="7560174" y="2095900"/>
              <a:ext cx="1332306" cy="53351"/>
              <a:chOff x="7380312" y="1803484"/>
              <a:chExt cx="1332306" cy="53351"/>
            </a:xfrm>
          </p:grpSpPr>
          <p:sp>
            <p:nvSpPr>
              <p:cNvPr id="229" name="フリーフォーム 228"/>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30" name="二等辺三角形 229"/>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31" name="二等辺三角形 230"/>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32" name="二等辺三角形 231"/>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212" name="角丸四角形 211"/>
            <p:cNvSpPr/>
            <p:nvPr/>
          </p:nvSpPr>
          <p:spPr>
            <a:xfrm>
              <a:off x="7416158" y="1359781"/>
              <a:ext cx="226739" cy="786468"/>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kern="0" dirty="0">
                  <a:solidFill>
                    <a:sysClr val="window" lastClr="FFFFFF"/>
                  </a:solidFill>
                  <a:ea typeface="ＭＳ Ｐゴシック"/>
                </a:rPr>
                <a:t>SS</a:t>
              </a:r>
              <a:endParaRPr kumimoji="0" lang="ja-JP" altLang="en-US" kern="0" dirty="0">
                <a:solidFill>
                  <a:sysClr val="window" lastClr="FFFFFF"/>
                </a:solidFill>
                <a:ea typeface="ＭＳ Ｐゴシック"/>
              </a:endParaRPr>
            </a:p>
          </p:txBody>
        </p:sp>
        <p:grpSp>
          <p:nvGrpSpPr>
            <p:cNvPr id="234" name="グループ化 233"/>
            <p:cNvGrpSpPr/>
            <p:nvPr/>
          </p:nvGrpSpPr>
          <p:grpSpPr>
            <a:xfrm>
              <a:off x="6052233" y="2173074"/>
              <a:ext cx="2211288" cy="830724"/>
              <a:chOff x="3512845" y="1872217"/>
              <a:chExt cx="2211288" cy="830724"/>
            </a:xfrm>
          </p:grpSpPr>
          <p:grpSp>
            <p:nvGrpSpPr>
              <p:cNvPr id="277" name="グループ化 276"/>
              <p:cNvGrpSpPr/>
              <p:nvPr/>
            </p:nvGrpSpPr>
            <p:grpSpPr>
              <a:xfrm>
                <a:off x="3512845" y="1872217"/>
                <a:ext cx="2211288" cy="830724"/>
                <a:chOff x="31795888" y="3259494"/>
                <a:chExt cx="3917431" cy="1471679"/>
              </a:xfrm>
            </p:grpSpPr>
            <p:sp>
              <p:nvSpPr>
                <p:cNvPr id="279" name="正方形/長方形 278"/>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ja-JP" altLang="en-US" sz="1700" b="1" kern="0" dirty="0">
                    <a:solidFill>
                      <a:srgbClr val="8064A2"/>
                    </a:solidFill>
                    <a:latin typeface="Calibri"/>
                    <a:ea typeface="ＭＳ Ｐゴシック"/>
                  </a:endParaRPr>
                </a:p>
              </p:txBody>
            </p:sp>
            <p:sp>
              <p:nvSpPr>
                <p:cNvPr id="284" name="フリーフォーム 283"/>
                <p:cNvSpPr/>
                <p:nvPr/>
              </p:nvSpPr>
              <p:spPr>
                <a:xfrm>
                  <a:off x="34339736" y="3476728"/>
                  <a:ext cx="1373583"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81" name="フリーフォーム 280"/>
                <p:cNvSpPr/>
                <p:nvPr/>
              </p:nvSpPr>
              <p:spPr>
                <a:xfrm>
                  <a:off x="34339736" y="3799307"/>
                  <a:ext cx="1373581" cy="1772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82" name="フリーフォーム 281"/>
                <p:cNvSpPr/>
                <p:nvPr/>
              </p:nvSpPr>
              <p:spPr>
                <a:xfrm>
                  <a:off x="34413011" y="4121883"/>
                  <a:ext cx="1300308" cy="177241"/>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83" name="フリーフォーム 282"/>
                <p:cNvSpPr/>
                <p:nvPr/>
              </p:nvSpPr>
              <p:spPr>
                <a:xfrm>
                  <a:off x="34339736" y="4444462"/>
                  <a:ext cx="1373583" cy="9427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grpSp>
          <p:sp>
            <p:nvSpPr>
              <p:cNvPr id="265" name="二等辺三角形 264"/>
              <p:cNvSpPr/>
              <p:nvPr/>
            </p:nvSpPr>
            <p:spPr>
              <a:xfrm>
                <a:off x="5196535"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66" name="二等辺三角形 265"/>
              <p:cNvSpPr/>
              <p:nvPr/>
            </p:nvSpPr>
            <p:spPr>
              <a:xfrm>
                <a:off x="5364088"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67" name="二等辺三角形 266"/>
              <p:cNvSpPr/>
              <p:nvPr/>
            </p:nvSpPr>
            <p:spPr>
              <a:xfrm>
                <a:off x="5517361" y="2004569"/>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68" name="二等辺三角形 267"/>
              <p:cNvSpPr/>
              <p:nvPr/>
            </p:nvSpPr>
            <p:spPr>
              <a:xfrm>
                <a:off x="5201510"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69" name="二等辺三角形 268"/>
              <p:cNvSpPr/>
              <p:nvPr/>
            </p:nvSpPr>
            <p:spPr>
              <a:xfrm>
                <a:off x="5369063"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70" name="二等辺三角形 269"/>
              <p:cNvSpPr/>
              <p:nvPr/>
            </p:nvSpPr>
            <p:spPr>
              <a:xfrm>
                <a:off x="5522336" y="218269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71" name="二等辺三角形 270"/>
              <p:cNvSpPr/>
              <p:nvPr/>
            </p:nvSpPr>
            <p:spPr>
              <a:xfrm>
                <a:off x="5200941"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72" name="二等辺三角形 271"/>
              <p:cNvSpPr/>
              <p:nvPr/>
            </p:nvSpPr>
            <p:spPr>
              <a:xfrm>
                <a:off x="5368494"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73" name="二等辺三角形 272"/>
              <p:cNvSpPr/>
              <p:nvPr/>
            </p:nvSpPr>
            <p:spPr>
              <a:xfrm>
                <a:off x="5521767" y="236584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74" name="二等辺三角形 273"/>
              <p:cNvSpPr/>
              <p:nvPr/>
            </p:nvSpPr>
            <p:spPr>
              <a:xfrm>
                <a:off x="5205916"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75" name="二等辺三角形 274"/>
              <p:cNvSpPr/>
              <p:nvPr/>
            </p:nvSpPr>
            <p:spPr>
              <a:xfrm>
                <a:off x="5373469"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76" name="二等辺三角形 275"/>
              <p:cNvSpPr/>
              <p:nvPr/>
            </p:nvSpPr>
            <p:spPr>
              <a:xfrm>
                <a:off x="5526742" y="254396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235" name="グループ化 234"/>
            <p:cNvGrpSpPr/>
            <p:nvPr/>
          </p:nvGrpSpPr>
          <p:grpSpPr>
            <a:xfrm>
              <a:off x="7560174" y="2762743"/>
              <a:ext cx="1332306" cy="53351"/>
              <a:chOff x="7380312" y="1803484"/>
              <a:chExt cx="1332306" cy="53351"/>
            </a:xfrm>
          </p:grpSpPr>
          <p:sp>
            <p:nvSpPr>
              <p:cNvPr id="260" name="フリーフォーム 259"/>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61" name="二等辺三角形 260"/>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62" name="二等辺三角形 261"/>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63" name="二等辺三角形 262"/>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236" name="グループ化 235"/>
            <p:cNvGrpSpPr/>
            <p:nvPr/>
          </p:nvGrpSpPr>
          <p:grpSpPr>
            <a:xfrm>
              <a:off x="7560174" y="2579407"/>
              <a:ext cx="1332306" cy="53351"/>
              <a:chOff x="7380312" y="1803484"/>
              <a:chExt cx="1332306" cy="53351"/>
            </a:xfrm>
          </p:grpSpPr>
          <p:sp>
            <p:nvSpPr>
              <p:cNvPr id="251" name="フリーフォーム 250"/>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52" name="二等辺三角形 251"/>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58" name="二等辺三角形 257"/>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59" name="二等辺三角形 258"/>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237" name="グループ化 236"/>
            <p:cNvGrpSpPr/>
            <p:nvPr/>
          </p:nvGrpSpPr>
          <p:grpSpPr>
            <a:xfrm>
              <a:off x="7560174" y="2404711"/>
              <a:ext cx="1332306" cy="53351"/>
              <a:chOff x="7380312" y="1803484"/>
              <a:chExt cx="1332306" cy="53351"/>
            </a:xfrm>
          </p:grpSpPr>
          <p:sp>
            <p:nvSpPr>
              <p:cNvPr id="244" name="フリーフォーム 243"/>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48" name="二等辺三角形 247"/>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49" name="二等辺三角形 248"/>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50" name="二等辺三角形 249"/>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238" name="グループ化 237"/>
            <p:cNvGrpSpPr/>
            <p:nvPr/>
          </p:nvGrpSpPr>
          <p:grpSpPr>
            <a:xfrm>
              <a:off x="7560174" y="2949779"/>
              <a:ext cx="1332306" cy="53351"/>
              <a:chOff x="7380312" y="1803484"/>
              <a:chExt cx="1332306" cy="53351"/>
            </a:xfrm>
          </p:grpSpPr>
          <p:sp>
            <p:nvSpPr>
              <p:cNvPr id="240" name="フリーフォーム 239"/>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41" name="二等辺三角形 240"/>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42" name="二等辺三角形 241"/>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43" name="二等辺三角形 242"/>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287" name="グループ化 286"/>
            <p:cNvGrpSpPr/>
            <p:nvPr/>
          </p:nvGrpSpPr>
          <p:grpSpPr>
            <a:xfrm>
              <a:off x="6052233" y="3037170"/>
              <a:ext cx="2211288" cy="830724"/>
              <a:chOff x="3512845" y="1872217"/>
              <a:chExt cx="2211288" cy="830724"/>
            </a:xfrm>
          </p:grpSpPr>
          <p:grpSp>
            <p:nvGrpSpPr>
              <p:cNvPr id="309" name="グループ化 308"/>
              <p:cNvGrpSpPr/>
              <p:nvPr/>
            </p:nvGrpSpPr>
            <p:grpSpPr>
              <a:xfrm>
                <a:off x="3512845" y="1872217"/>
                <a:ext cx="2211288" cy="830724"/>
                <a:chOff x="31795888" y="3259494"/>
                <a:chExt cx="3917431" cy="1471679"/>
              </a:xfrm>
            </p:grpSpPr>
            <p:sp>
              <p:nvSpPr>
                <p:cNvPr id="322" name="正方形/長方形 321"/>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ja-JP" altLang="en-US" sz="1700" b="1" kern="0" dirty="0">
                    <a:solidFill>
                      <a:srgbClr val="8064A2"/>
                    </a:solidFill>
                    <a:latin typeface="Calibri"/>
                    <a:ea typeface="ＭＳ Ｐゴシック"/>
                  </a:endParaRPr>
                </a:p>
              </p:txBody>
            </p:sp>
            <p:sp>
              <p:nvSpPr>
                <p:cNvPr id="323" name="フリーフォーム 322"/>
                <p:cNvSpPr/>
                <p:nvPr/>
              </p:nvSpPr>
              <p:spPr>
                <a:xfrm>
                  <a:off x="34339736" y="3476728"/>
                  <a:ext cx="1373583"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24" name="フリーフォーム 323"/>
                <p:cNvSpPr/>
                <p:nvPr/>
              </p:nvSpPr>
              <p:spPr>
                <a:xfrm>
                  <a:off x="34339736" y="3799307"/>
                  <a:ext cx="1373581" cy="1772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25" name="フリーフォーム 324"/>
                <p:cNvSpPr/>
                <p:nvPr/>
              </p:nvSpPr>
              <p:spPr>
                <a:xfrm>
                  <a:off x="34413011" y="4121883"/>
                  <a:ext cx="1300308" cy="177241"/>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26" name="フリーフォーム 325"/>
                <p:cNvSpPr/>
                <p:nvPr/>
              </p:nvSpPr>
              <p:spPr>
                <a:xfrm>
                  <a:off x="34339736" y="4444462"/>
                  <a:ext cx="1373583" cy="9427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grpSp>
          <p:sp>
            <p:nvSpPr>
              <p:cNvPr id="310" name="二等辺三角形 309"/>
              <p:cNvSpPr/>
              <p:nvPr/>
            </p:nvSpPr>
            <p:spPr>
              <a:xfrm>
                <a:off x="5196535"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11" name="二等辺三角形 310"/>
              <p:cNvSpPr/>
              <p:nvPr/>
            </p:nvSpPr>
            <p:spPr>
              <a:xfrm>
                <a:off x="5364088"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12" name="二等辺三角形 311"/>
              <p:cNvSpPr/>
              <p:nvPr/>
            </p:nvSpPr>
            <p:spPr>
              <a:xfrm>
                <a:off x="5517361" y="2004569"/>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13" name="二等辺三角形 312"/>
              <p:cNvSpPr/>
              <p:nvPr/>
            </p:nvSpPr>
            <p:spPr>
              <a:xfrm>
                <a:off x="5201510"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14" name="二等辺三角形 313"/>
              <p:cNvSpPr/>
              <p:nvPr/>
            </p:nvSpPr>
            <p:spPr>
              <a:xfrm>
                <a:off x="5369063"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15" name="二等辺三角形 314"/>
              <p:cNvSpPr/>
              <p:nvPr/>
            </p:nvSpPr>
            <p:spPr>
              <a:xfrm>
                <a:off x="5522336" y="218269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16" name="二等辺三角形 315"/>
              <p:cNvSpPr/>
              <p:nvPr/>
            </p:nvSpPr>
            <p:spPr>
              <a:xfrm>
                <a:off x="5200941"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17" name="二等辺三角形 316"/>
              <p:cNvSpPr/>
              <p:nvPr/>
            </p:nvSpPr>
            <p:spPr>
              <a:xfrm>
                <a:off x="5368494"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18" name="二等辺三角形 317"/>
              <p:cNvSpPr/>
              <p:nvPr/>
            </p:nvSpPr>
            <p:spPr>
              <a:xfrm>
                <a:off x="5521767" y="236584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19" name="二等辺三角形 318"/>
              <p:cNvSpPr/>
              <p:nvPr/>
            </p:nvSpPr>
            <p:spPr>
              <a:xfrm>
                <a:off x="5205916"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20" name="二等辺三角形 319"/>
              <p:cNvSpPr/>
              <p:nvPr/>
            </p:nvSpPr>
            <p:spPr>
              <a:xfrm>
                <a:off x="5373469"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21" name="二等辺三角形 320"/>
              <p:cNvSpPr/>
              <p:nvPr/>
            </p:nvSpPr>
            <p:spPr>
              <a:xfrm>
                <a:off x="5526742" y="254396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288" name="グループ化 287"/>
            <p:cNvGrpSpPr/>
            <p:nvPr/>
          </p:nvGrpSpPr>
          <p:grpSpPr>
            <a:xfrm>
              <a:off x="7560174" y="3626839"/>
              <a:ext cx="1332306" cy="53351"/>
              <a:chOff x="7380312" y="1803484"/>
              <a:chExt cx="1332306" cy="53351"/>
            </a:xfrm>
          </p:grpSpPr>
          <p:sp>
            <p:nvSpPr>
              <p:cNvPr id="305" name="フリーフォーム 304"/>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06" name="二等辺三角形 305"/>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07" name="二等辺三角形 306"/>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08" name="二等辺三角形 307"/>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289" name="グループ化 288"/>
            <p:cNvGrpSpPr/>
            <p:nvPr/>
          </p:nvGrpSpPr>
          <p:grpSpPr>
            <a:xfrm>
              <a:off x="7560174" y="3443503"/>
              <a:ext cx="1332306" cy="53351"/>
              <a:chOff x="7380312" y="1803484"/>
              <a:chExt cx="1332306" cy="53351"/>
            </a:xfrm>
          </p:grpSpPr>
          <p:sp>
            <p:nvSpPr>
              <p:cNvPr id="301" name="フリーフォーム 300"/>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02" name="二等辺三角形 301"/>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03" name="二等辺三角形 302"/>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04" name="二等辺三角形 303"/>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290" name="グループ化 289"/>
            <p:cNvGrpSpPr/>
            <p:nvPr/>
          </p:nvGrpSpPr>
          <p:grpSpPr>
            <a:xfrm>
              <a:off x="7560174" y="3268807"/>
              <a:ext cx="1332306" cy="53351"/>
              <a:chOff x="7380312" y="1803484"/>
              <a:chExt cx="1332306" cy="53351"/>
            </a:xfrm>
          </p:grpSpPr>
          <p:sp>
            <p:nvSpPr>
              <p:cNvPr id="297" name="フリーフォーム 296"/>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98" name="二等辺三角形 297"/>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99" name="二等辺三角形 298"/>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00" name="二等辺三角形 299"/>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291" name="グループ化 290"/>
            <p:cNvGrpSpPr/>
            <p:nvPr/>
          </p:nvGrpSpPr>
          <p:grpSpPr>
            <a:xfrm>
              <a:off x="7560174" y="3813875"/>
              <a:ext cx="1332306" cy="53351"/>
              <a:chOff x="7380312" y="1803484"/>
              <a:chExt cx="1332306" cy="53351"/>
            </a:xfrm>
          </p:grpSpPr>
          <p:sp>
            <p:nvSpPr>
              <p:cNvPr id="293" name="フリーフォーム 292"/>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94" name="二等辺三角形 293"/>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95" name="二等辺三角形 294"/>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96" name="二等辺三角形 295"/>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21" name="フリーフォーム 20"/>
            <p:cNvSpPr/>
            <p:nvPr/>
          </p:nvSpPr>
          <p:spPr>
            <a:xfrm>
              <a:off x="7289369" y="1443400"/>
              <a:ext cx="154984" cy="1725478"/>
            </a:xfrm>
            <a:custGeom>
              <a:avLst/>
              <a:gdLst>
                <a:gd name="connsiteX0" fmla="*/ 0 w 154984"/>
                <a:gd name="connsiteY0" fmla="*/ 0 h 1725478"/>
                <a:gd name="connsiteX1" fmla="*/ 0 w 154984"/>
                <a:gd name="connsiteY1" fmla="*/ 1725478 h 1725478"/>
                <a:gd name="connsiteX2" fmla="*/ 154984 w 154984"/>
                <a:gd name="connsiteY2" fmla="*/ 1725478 h 1725478"/>
              </a:gdLst>
              <a:ahLst/>
              <a:cxnLst>
                <a:cxn ang="0">
                  <a:pos x="connsiteX0" y="connsiteY0"/>
                </a:cxn>
                <a:cxn ang="0">
                  <a:pos x="connsiteX1" y="connsiteY1"/>
                </a:cxn>
                <a:cxn ang="0">
                  <a:pos x="connsiteX2" y="connsiteY2"/>
                </a:cxn>
              </a:cxnLst>
              <a:rect l="l" t="t" r="r" b="b"/>
              <a:pathLst>
                <a:path w="154984" h="1725478">
                  <a:moveTo>
                    <a:pt x="0" y="0"/>
                  </a:moveTo>
                  <a:lnTo>
                    <a:pt x="0" y="1725478"/>
                  </a:lnTo>
                  <a:lnTo>
                    <a:pt x="154984" y="1725478"/>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3" name="フリーフォーム 22"/>
            <p:cNvSpPr/>
            <p:nvPr/>
          </p:nvSpPr>
          <p:spPr>
            <a:xfrm>
              <a:off x="7289369" y="2290641"/>
              <a:ext cx="175648" cy="0"/>
            </a:xfrm>
            <a:custGeom>
              <a:avLst/>
              <a:gdLst>
                <a:gd name="connsiteX0" fmla="*/ 175648 w 175648"/>
                <a:gd name="connsiteY0" fmla="*/ 0 h 0"/>
                <a:gd name="connsiteX1" fmla="*/ 0 w 175648"/>
                <a:gd name="connsiteY1" fmla="*/ 0 h 0"/>
              </a:gdLst>
              <a:ahLst/>
              <a:cxnLst>
                <a:cxn ang="0">
                  <a:pos x="connsiteX0" y="connsiteY0"/>
                </a:cxn>
                <a:cxn ang="0">
                  <a:pos x="connsiteX1" y="connsiteY1"/>
                </a:cxn>
              </a:cxnLst>
              <a:rect l="l" t="t" r="r" b="b"/>
              <a:pathLst>
                <a:path w="175648">
                  <a:moveTo>
                    <a:pt x="175648" y="0"/>
                  </a:moveTo>
                  <a:lnTo>
                    <a:pt x="0"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39" name="角丸四角形 238"/>
            <p:cNvSpPr/>
            <p:nvPr/>
          </p:nvSpPr>
          <p:spPr>
            <a:xfrm>
              <a:off x="7416158" y="2213660"/>
              <a:ext cx="226739" cy="786468"/>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kern="0" dirty="0">
                  <a:solidFill>
                    <a:sysClr val="window" lastClr="FFFFFF"/>
                  </a:solidFill>
                  <a:ea typeface="ＭＳ Ｐゴシック"/>
                </a:rPr>
                <a:t>SS</a:t>
              </a:r>
              <a:endParaRPr kumimoji="0" lang="ja-JP" altLang="en-US" kern="0" dirty="0">
                <a:solidFill>
                  <a:sysClr val="window" lastClr="FFFFFF"/>
                </a:solidFill>
                <a:ea typeface="ＭＳ Ｐゴシック"/>
              </a:endParaRPr>
            </a:p>
          </p:txBody>
        </p:sp>
        <p:sp>
          <p:nvSpPr>
            <p:cNvPr id="292" name="角丸四角形 291"/>
            <p:cNvSpPr/>
            <p:nvPr/>
          </p:nvSpPr>
          <p:spPr>
            <a:xfrm>
              <a:off x="7416158" y="3077756"/>
              <a:ext cx="226739" cy="786468"/>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kern="0" dirty="0">
                  <a:solidFill>
                    <a:sysClr val="window" lastClr="FFFFFF"/>
                  </a:solidFill>
                  <a:ea typeface="ＭＳ Ｐゴシック"/>
                </a:rPr>
                <a:t>SS</a:t>
              </a:r>
              <a:endParaRPr kumimoji="0" lang="ja-JP" altLang="en-US" kern="0" dirty="0">
                <a:solidFill>
                  <a:sysClr val="window" lastClr="FFFFFF"/>
                </a:solidFill>
                <a:ea typeface="ＭＳ Ｐゴシック"/>
              </a:endParaRPr>
            </a:p>
          </p:txBody>
        </p:sp>
        <p:pic>
          <p:nvPicPr>
            <p:cNvPr id="335" name="Picture 2"/>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475478" y="1030595"/>
              <a:ext cx="779368" cy="26989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5" name="フリーフォーム 24"/>
            <p:cNvSpPr/>
            <p:nvPr/>
          </p:nvSpPr>
          <p:spPr>
            <a:xfrm>
              <a:off x="5812971" y="1807029"/>
              <a:ext cx="315686" cy="130628"/>
            </a:xfrm>
            <a:custGeom>
              <a:avLst/>
              <a:gdLst>
                <a:gd name="connsiteX0" fmla="*/ 0 w 315686"/>
                <a:gd name="connsiteY0" fmla="*/ 130628 h 130628"/>
                <a:gd name="connsiteX1" fmla="*/ 315686 w 315686"/>
                <a:gd name="connsiteY1" fmla="*/ 130628 h 130628"/>
                <a:gd name="connsiteX2" fmla="*/ 315686 w 315686"/>
                <a:gd name="connsiteY2" fmla="*/ 0 h 130628"/>
              </a:gdLst>
              <a:ahLst/>
              <a:cxnLst>
                <a:cxn ang="0">
                  <a:pos x="connsiteX0" y="connsiteY0"/>
                </a:cxn>
                <a:cxn ang="0">
                  <a:pos x="connsiteX1" y="connsiteY1"/>
                </a:cxn>
                <a:cxn ang="0">
                  <a:pos x="connsiteX2" y="connsiteY2"/>
                </a:cxn>
              </a:cxnLst>
              <a:rect l="l" t="t" r="r" b="b"/>
              <a:pathLst>
                <a:path w="315686" h="130628">
                  <a:moveTo>
                    <a:pt x="0" y="130628"/>
                  </a:moveTo>
                  <a:lnTo>
                    <a:pt x="315686" y="130628"/>
                  </a:lnTo>
                  <a:lnTo>
                    <a:pt x="315686"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339" name="Picture 3"/>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05311" y="1471050"/>
              <a:ext cx="474698" cy="61565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98" name="角丸四角形 197"/>
            <p:cNvSpPr/>
            <p:nvPr/>
          </p:nvSpPr>
          <p:spPr>
            <a:xfrm>
              <a:off x="5995620" y="1350335"/>
              <a:ext cx="406466" cy="516114"/>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matrix</a:t>
              </a:r>
              <a:endParaRPr kumimoji="0" lang="ja-JP" altLang="en-US" sz="1500" kern="0" dirty="0">
                <a:solidFill>
                  <a:sysClr val="window" lastClr="FFFFFF"/>
                </a:solidFill>
                <a:ea typeface="ＭＳ Ｐゴシック"/>
              </a:endParaRPr>
            </a:p>
          </p:txBody>
        </p:sp>
      </p:grpSp>
      <p:grpSp>
        <p:nvGrpSpPr>
          <p:cNvPr id="2" name="グループ化 1"/>
          <p:cNvGrpSpPr/>
          <p:nvPr/>
        </p:nvGrpSpPr>
        <p:grpSpPr>
          <a:xfrm>
            <a:off x="4147062" y="2762601"/>
            <a:ext cx="4224076" cy="1797813"/>
            <a:chOff x="2764387" y="1840976"/>
            <a:chExt cx="2815725" cy="1198049"/>
          </a:xfrm>
        </p:grpSpPr>
        <p:grpSp>
          <p:nvGrpSpPr>
            <p:cNvPr id="14" name="グループ化 13"/>
            <p:cNvGrpSpPr/>
            <p:nvPr/>
          </p:nvGrpSpPr>
          <p:grpSpPr>
            <a:xfrm>
              <a:off x="3312215" y="2067694"/>
              <a:ext cx="2267897" cy="830724"/>
              <a:chOff x="3456232" y="1872217"/>
              <a:chExt cx="2267897" cy="830724"/>
            </a:xfrm>
          </p:grpSpPr>
          <p:grpSp>
            <p:nvGrpSpPr>
              <p:cNvPr id="73" name="グループ化 72"/>
              <p:cNvGrpSpPr/>
              <p:nvPr/>
            </p:nvGrpSpPr>
            <p:grpSpPr>
              <a:xfrm>
                <a:off x="3456232" y="1872217"/>
                <a:ext cx="2267897" cy="830724"/>
                <a:chOff x="35308443" y="2489481"/>
                <a:chExt cx="4017718" cy="1471679"/>
              </a:xfrm>
            </p:grpSpPr>
            <p:grpSp>
              <p:nvGrpSpPr>
                <p:cNvPr id="74" name="グループ化 73"/>
                <p:cNvGrpSpPr/>
                <p:nvPr/>
              </p:nvGrpSpPr>
              <p:grpSpPr>
                <a:xfrm>
                  <a:off x="35408730" y="2489481"/>
                  <a:ext cx="3917431" cy="1471679"/>
                  <a:chOff x="31795888" y="3259494"/>
                  <a:chExt cx="3917431" cy="1471679"/>
                </a:xfrm>
              </p:grpSpPr>
              <p:sp>
                <p:nvSpPr>
                  <p:cNvPr id="77" name="正方形/長方形 76"/>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ja-JP" altLang="en-US" sz="1700" b="1" kern="0" dirty="0">
                      <a:solidFill>
                        <a:srgbClr val="8064A2"/>
                      </a:solidFill>
                      <a:latin typeface="Calibri"/>
                      <a:ea typeface="ＭＳ Ｐゴシック"/>
                    </a:endParaRPr>
                  </a:p>
                </p:txBody>
              </p:sp>
              <p:grpSp>
                <p:nvGrpSpPr>
                  <p:cNvPr id="78" name="グループ化 77"/>
                  <p:cNvGrpSpPr/>
                  <p:nvPr/>
                </p:nvGrpSpPr>
                <p:grpSpPr>
                  <a:xfrm>
                    <a:off x="32021585" y="3331392"/>
                    <a:ext cx="3691734" cy="292937"/>
                    <a:chOff x="31792985" y="3331392"/>
                    <a:chExt cx="3691734" cy="292937"/>
                  </a:xfrm>
                </p:grpSpPr>
                <p:sp>
                  <p:nvSpPr>
                    <p:cNvPr id="88" name="フリーフォーム 87"/>
                    <p:cNvSpPr/>
                    <p:nvPr/>
                  </p:nvSpPr>
                  <p:spPr>
                    <a:xfrm>
                      <a:off x="31792985" y="3476729"/>
                      <a:ext cx="3691734" cy="880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89" name="角丸四角形 88"/>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79" name="グループ化 78"/>
                  <p:cNvGrpSpPr/>
                  <p:nvPr/>
                </p:nvGrpSpPr>
                <p:grpSpPr>
                  <a:xfrm>
                    <a:off x="32021585" y="3653970"/>
                    <a:ext cx="3691734" cy="292937"/>
                    <a:chOff x="31792985" y="3331392"/>
                    <a:chExt cx="3691734" cy="292937"/>
                  </a:xfrm>
                </p:grpSpPr>
                <p:sp>
                  <p:nvSpPr>
                    <p:cNvPr id="86" name="フリーフォーム 85"/>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87" name="角丸四角形 86"/>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80" name="グループ化 79"/>
                  <p:cNvGrpSpPr/>
                  <p:nvPr/>
                </p:nvGrpSpPr>
                <p:grpSpPr>
                  <a:xfrm>
                    <a:off x="32021585" y="3976548"/>
                    <a:ext cx="3691734" cy="292937"/>
                    <a:chOff x="31792985" y="3331392"/>
                    <a:chExt cx="3691734" cy="292937"/>
                  </a:xfrm>
                </p:grpSpPr>
                <p:sp>
                  <p:nvSpPr>
                    <p:cNvPr id="84" name="フリーフォーム 83"/>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85" name="角丸四角形 84"/>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81" name="グループ化 80"/>
                  <p:cNvGrpSpPr/>
                  <p:nvPr/>
                </p:nvGrpSpPr>
                <p:grpSpPr>
                  <a:xfrm>
                    <a:off x="32021585" y="4299125"/>
                    <a:ext cx="3691734" cy="292937"/>
                    <a:chOff x="31792985" y="3331392"/>
                    <a:chExt cx="3691734" cy="292937"/>
                  </a:xfrm>
                </p:grpSpPr>
                <p:sp>
                  <p:nvSpPr>
                    <p:cNvPr id="82" name="フリーフォーム 81"/>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83" name="角丸四角形 82"/>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kern="0" dirty="0">
                        <a:solidFill>
                          <a:sysClr val="window" lastClr="FFFFFF"/>
                        </a:solidFill>
                        <a:ea typeface="ＭＳ Ｐゴシック"/>
                      </a:endParaRPr>
                    </a:p>
                  </p:txBody>
                </p:sp>
              </p:grpSp>
            </p:grpSp>
            <p:sp>
              <p:nvSpPr>
                <p:cNvPr id="76" name="角丸四角形 75"/>
                <p:cNvSpPr/>
                <p:nvPr/>
              </p:nvSpPr>
              <p:spPr>
                <a:xfrm>
                  <a:off x="35308443" y="2656116"/>
                  <a:ext cx="720079" cy="106162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matrix</a:t>
                  </a:r>
                  <a:endParaRPr kumimoji="0" lang="ja-JP" altLang="en-US" sz="1500" kern="0" dirty="0">
                    <a:solidFill>
                      <a:sysClr val="window" lastClr="FFFFFF"/>
                    </a:solidFill>
                    <a:ea typeface="ＭＳ Ｐゴシック"/>
                  </a:endParaRPr>
                </a:p>
              </p:txBody>
            </p:sp>
          </p:grpSp>
          <p:sp>
            <p:nvSpPr>
              <p:cNvPr id="13" name="二等辺三角形 12"/>
              <p:cNvSpPr/>
              <p:nvPr/>
            </p:nvSpPr>
            <p:spPr>
              <a:xfrm>
                <a:off x="5196535"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1" name="二等辺三角形 140"/>
              <p:cNvSpPr/>
              <p:nvPr/>
            </p:nvSpPr>
            <p:spPr>
              <a:xfrm>
                <a:off x="5364088"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2" name="二等辺三角形 141"/>
              <p:cNvSpPr/>
              <p:nvPr/>
            </p:nvSpPr>
            <p:spPr>
              <a:xfrm>
                <a:off x="5517361" y="2004569"/>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3" name="二等辺三角形 142"/>
              <p:cNvSpPr/>
              <p:nvPr/>
            </p:nvSpPr>
            <p:spPr>
              <a:xfrm>
                <a:off x="5201510"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4" name="二等辺三角形 143"/>
              <p:cNvSpPr/>
              <p:nvPr/>
            </p:nvSpPr>
            <p:spPr>
              <a:xfrm>
                <a:off x="5369063"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5" name="二等辺三角形 144"/>
              <p:cNvSpPr/>
              <p:nvPr/>
            </p:nvSpPr>
            <p:spPr>
              <a:xfrm>
                <a:off x="5522336" y="218269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6" name="二等辺三角形 145"/>
              <p:cNvSpPr/>
              <p:nvPr/>
            </p:nvSpPr>
            <p:spPr>
              <a:xfrm>
                <a:off x="5200941"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7" name="二等辺三角形 146"/>
              <p:cNvSpPr/>
              <p:nvPr/>
            </p:nvSpPr>
            <p:spPr>
              <a:xfrm>
                <a:off x="5368494"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8" name="二等辺三角形 147"/>
              <p:cNvSpPr/>
              <p:nvPr/>
            </p:nvSpPr>
            <p:spPr>
              <a:xfrm>
                <a:off x="5521767" y="236584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9" name="二等辺三角形 148"/>
              <p:cNvSpPr/>
              <p:nvPr/>
            </p:nvSpPr>
            <p:spPr>
              <a:xfrm>
                <a:off x="5205916"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0" name="二等辺三角形 149"/>
              <p:cNvSpPr/>
              <p:nvPr/>
            </p:nvSpPr>
            <p:spPr>
              <a:xfrm>
                <a:off x="5373469"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1" name="二等辺三角形 150"/>
              <p:cNvSpPr/>
              <p:nvPr/>
            </p:nvSpPr>
            <p:spPr>
              <a:xfrm>
                <a:off x="5526742" y="254396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pic>
          <p:nvPicPr>
            <p:cNvPr id="338" name="Picture 2" descr="H:\TCL\Products\Products data\VX\VX-3000\Photo\VX-3000 ph2\VX-3000 Bilder\VX-3004F_front_plan.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782714" y="1840976"/>
              <a:ext cx="697484" cy="221568"/>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64387" y="2423075"/>
              <a:ext cx="731837" cy="615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177" name="正方形/長方形 176"/>
          <p:cNvSpPr/>
          <p:nvPr/>
        </p:nvSpPr>
        <p:spPr>
          <a:xfrm>
            <a:off x="3670153" y="805744"/>
            <a:ext cx="9129989" cy="1108452"/>
          </a:xfrm>
          <a:prstGeom prst="rect">
            <a:avLst/>
          </a:prstGeom>
        </p:spPr>
        <p:txBody>
          <a:bodyPr wrap="square" lIns="137187" tIns="68594" rIns="137187" bIns="68594">
            <a:spAutoFit/>
          </a:bodyPr>
          <a:lstStyle/>
          <a:p>
            <a:r>
              <a:rPr lang="en-US" altLang="ja-JP" sz="2100" dirty="0">
                <a:latin typeface="Calibri"/>
              </a:rPr>
              <a:t>One of the attractive features of VX-3000 is that it is possible to constitute both “</a:t>
            </a:r>
            <a:r>
              <a:rPr lang="en-US" altLang="ja-JP" sz="2100" b="1" dirty="0">
                <a:latin typeface="Calibri"/>
              </a:rPr>
              <a:t>The multi-route system </a:t>
            </a:r>
            <a:r>
              <a:rPr lang="en-US" altLang="ja-JP" sz="2100" dirty="0">
                <a:latin typeface="Calibri"/>
              </a:rPr>
              <a:t>like SX/VX” and “</a:t>
            </a:r>
            <a:r>
              <a:rPr lang="en-US" altLang="ja-JP" sz="2100" b="1" dirty="0">
                <a:latin typeface="Calibri"/>
              </a:rPr>
              <a:t>The system only branching off an SP line in SS</a:t>
            </a:r>
            <a:r>
              <a:rPr lang="en-US" altLang="ja-JP" sz="2100" dirty="0">
                <a:latin typeface="Calibri"/>
              </a:rPr>
              <a:t> </a:t>
            </a:r>
            <a:r>
              <a:rPr lang="en-US" altLang="ja-JP" sz="1500" dirty="0">
                <a:latin typeface="Calibri"/>
              </a:rPr>
              <a:t>(Speaker Selector) </a:t>
            </a:r>
            <a:r>
              <a:rPr lang="en-US" altLang="ja-JP" sz="2100" dirty="0">
                <a:latin typeface="Calibri"/>
              </a:rPr>
              <a:t>like VM” system.</a:t>
            </a:r>
          </a:p>
        </p:txBody>
      </p:sp>
      <p:grpSp>
        <p:nvGrpSpPr>
          <p:cNvPr id="178" name="グループ化 177"/>
          <p:cNvGrpSpPr/>
          <p:nvPr/>
        </p:nvGrpSpPr>
        <p:grpSpPr>
          <a:xfrm>
            <a:off x="1628202" y="335173"/>
            <a:ext cx="2053631" cy="1949899"/>
            <a:chOff x="1085342" y="223357"/>
            <a:chExt cx="1368929" cy="1299398"/>
          </a:xfrm>
        </p:grpSpPr>
        <p:grpSp>
          <p:nvGrpSpPr>
            <p:cNvPr id="180" name="グループ化 179"/>
            <p:cNvGrpSpPr/>
            <p:nvPr/>
          </p:nvGrpSpPr>
          <p:grpSpPr>
            <a:xfrm>
              <a:off x="1238191" y="387277"/>
              <a:ext cx="1041887" cy="908930"/>
              <a:chOff x="2951391" y="1221263"/>
              <a:chExt cx="2030342" cy="1771248"/>
            </a:xfrm>
          </p:grpSpPr>
          <p:sp>
            <p:nvSpPr>
              <p:cNvPr id="201" name="円/楕円 200"/>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400" kern="0" dirty="0">
                  <a:solidFill>
                    <a:prstClr val="white"/>
                  </a:solidFill>
                  <a:latin typeface="Meiryo UI"/>
                  <a:ea typeface="Meiryo UI"/>
                </a:endParaRPr>
              </a:p>
            </p:txBody>
          </p:sp>
          <p:sp>
            <p:nvSpPr>
              <p:cNvPr id="202" name="角丸四角形 201"/>
              <p:cNvSpPr/>
              <p:nvPr/>
            </p:nvSpPr>
            <p:spPr>
              <a:xfrm>
                <a:off x="2951391" y="1667360"/>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Basic</a:t>
                </a:r>
              </a:p>
              <a:p>
                <a:pPr algn="ctr" defTabSz="1371805" fontAlgn="auto">
                  <a:spcBef>
                    <a:spcPts val="0"/>
                  </a:spcBef>
                  <a:spcAft>
                    <a:spcPts val="0"/>
                  </a:spcAft>
                </a:pPr>
                <a:r>
                  <a:rPr kumimoji="0" lang="en-US" altLang="ja-JP" sz="1700" b="1" kern="0" dirty="0">
                    <a:solidFill>
                      <a:prstClr val="white"/>
                    </a:solidFill>
                    <a:latin typeface="Calibri"/>
                    <a:ea typeface="Meiryo UI"/>
                  </a:rPr>
                  <a:t>configuration</a:t>
                </a:r>
                <a:endParaRPr kumimoji="0" lang="ja-JP" altLang="en-US" sz="1700" b="1" kern="0" dirty="0">
                  <a:solidFill>
                    <a:prstClr val="white"/>
                  </a:solidFill>
                  <a:latin typeface="Calibri"/>
                  <a:ea typeface="Meiryo UI"/>
                </a:endParaRPr>
              </a:p>
            </p:txBody>
          </p:sp>
        </p:grpSp>
        <p:pic>
          <p:nvPicPr>
            <p:cNvPr id="184" name="Picture 2" descr="C:\Users\toa27839.TOA\AppData\Local\Temp\notesEA312D\Bubble_material_noshadow-01.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1085342" y="223357"/>
              <a:ext cx="1368929" cy="1299398"/>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174" name="Picture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611451" y="5321432"/>
            <a:ext cx="4272078" cy="64167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5" name="円/楕円 174"/>
          <p:cNvSpPr/>
          <p:nvPr/>
        </p:nvSpPr>
        <p:spPr>
          <a:xfrm>
            <a:off x="47256" y="1805669"/>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921069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331"/>
                                        </p:tgtEl>
                                        <p:attrNameLst>
                                          <p:attrName>style.visibility</p:attrName>
                                        </p:attrNameLst>
                                      </p:cBhvr>
                                      <p:to>
                                        <p:strVal val="visible"/>
                                      </p:to>
                                    </p:set>
                                    <p:animEffect transition="in" filter="fade">
                                      <p:cBhvr>
                                        <p:cTn id="10" dur="500"/>
                                        <p:tgtEl>
                                          <p:spTgt spid="331"/>
                                        </p:tgtEl>
                                      </p:cBhvr>
                                    </p:animEffect>
                                  </p:childTnLst>
                                </p:cTn>
                              </p:par>
                              <p:par>
                                <p:cTn id="11" presetID="10" presetClass="entr" presetSubtype="0" fill="hold" nodeType="withEffect">
                                  <p:stCondLst>
                                    <p:cond delay="140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par>
                                <p:cTn id="14" presetID="10" presetClass="entr" presetSubtype="0" fill="hold" grpId="0" nodeType="withEffect">
                                  <p:stCondLst>
                                    <p:cond delay="1600"/>
                                  </p:stCondLst>
                                  <p:childTnLst>
                                    <p:set>
                                      <p:cBhvr>
                                        <p:cTn id="15" dur="1" fill="hold">
                                          <p:stCondLst>
                                            <p:cond delay="0"/>
                                          </p:stCondLst>
                                        </p:cTn>
                                        <p:tgtEl>
                                          <p:spTgt spid="329"/>
                                        </p:tgtEl>
                                        <p:attrNameLst>
                                          <p:attrName>style.visibility</p:attrName>
                                        </p:attrNameLst>
                                      </p:cBhvr>
                                      <p:to>
                                        <p:strVal val="visible"/>
                                      </p:to>
                                    </p:set>
                                    <p:animEffect transition="in" filter="fade">
                                      <p:cBhvr>
                                        <p:cTn id="16" dur="500"/>
                                        <p:tgtEl>
                                          <p:spTgt spid="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9" grpId="0" animBg="1"/>
      <p:bldP spid="331"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グループ化 40"/>
          <p:cNvGrpSpPr/>
          <p:nvPr/>
        </p:nvGrpSpPr>
        <p:grpSpPr>
          <a:xfrm>
            <a:off x="1612190" y="288183"/>
            <a:ext cx="2053631" cy="1949899"/>
            <a:chOff x="2632733" y="840807"/>
            <a:chExt cx="2667654" cy="2532159"/>
          </a:xfrm>
        </p:grpSpPr>
        <p:grpSp>
          <p:nvGrpSpPr>
            <p:cNvPr id="48" name="グループ化 47"/>
            <p:cNvGrpSpPr/>
            <p:nvPr/>
          </p:nvGrpSpPr>
          <p:grpSpPr>
            <a:xfrm>
              <a:off x="2951391" y="1221263"/>
              <a:ext cx="2030342" cy="1771248"/>
              <a:chOff x="2951391" y="1221263"/>
              <a:chExt cx="2030342" cy="1771248"/>
            </a:xfrm>
          </p:grpSpPr>
          <p:sp>
            <p:nvSpPr>
              <p:cNvPr id="50" name="円/楕円 49"/>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dirty="0">
                  <a:solidFill>
                    <a:prstClr val="white"/>
                  </a:solidFill>
                  <a:latin typeface="Meiryo UI"/>
                  <a:ea typeface="Meiryo UI"/>
                </a:endParaRPr>
              </a:p>
            </p:txBody>
          </p:sp>
          <p:sp>
            <p:nvSpPr>
              <p:cNvPr id="51" name="角丸四角形 50"/>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VX link</a:t>
                </a:r>
                <a:endParaRPr kumimoji="0" lang="ja-JP" altLang="en-US" sz="3000" b="1" kern="0" dirty="0">
                  <a:solidFill>
                    <a:prstClr val="white"/>
                  </a:solidFill>
                  <a:latin typeface="Calibri"/>
                  <a:ea typeface="Meiryo UI"/>
                </a:endParaRPr>
              </a:p>
            </p:txBody>
          </p:sp>
        </p:grpSp>
        <p:pic>
          <p:nvPicPr>
            <p:cNvPr id="49"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46" name="Picture 8" descr="H:\TCL\Products\Products data\VX\VX-3000\Photo\VX-3000 ph2\VX-3000 Bilder\VX-3004F_back.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685853" y="6451220"/>
            <a:ext cx="1669777" cy="530593"/>
          </a:xfrm>
          <a:prstGeom prst="rect">
            <a:avLst/>
          </a:prstGeom>
          <a:noFill/>
          <a:extLst>
            <a:ext uri="{909E8E84-426E-40DD-AFC4-6F175D3DCCD1}">
              <a14:hiddenFill xmlns:a14="http://schemas.microsoft.com/office/drawing/2010/main">
                <a:solidFill>
                  <a:srgbClr val="FFFFFF"/>
                </a:solidFill>
              </a14:hiddenFill>
            </a:ext>
          </a:extLst>
        </p:spPr>
      </p:pic>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pic>
        <p:nvPicPr>
          <p:cNvPr id="89" name="Picture 5"/>
          <p:cNvPicPr>
            <a:picLocks noChangeAspect="1" noChangeArrowheads="1"/>
          </p:cNvPicPr>
          <p:nvPr/>
        </p:nvPicPr>
        <p:blipFill>
          <a:blip r:embed="rId5"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2" name="正方形/長方形 201"/>
          <p:cNvSpPr/>
          <p:nvPr/>
        </p:nvSpPr>
        <p:spPr>
          <a:xfrm>
            <a:off x="5351086" y="975556"/>
            <a:ext cx="3152625" cy="55420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VX link connection</a:t>
            </a:r>
          </a:p>
        </p:txBody>
      </p:sp>
      <p:grpSp>
        <p:nvGrpSpPr>
          <p:cNvPr id="10" name="グループ化 9"/>
          <p:cNvGrpSpPr/>
          <p:nvPr/>
        </p:nvGrpSpPr>
        <p:grpSpPr>
          <a:xfrm>
            <a:off x="1889667" y="3185218"/>
            <a:ext cx="9767655" cy="3063169"/>
            <a:chOff x="1259632" y="2122605"/>
            <a:chExt cx="6511016" cy="2041273"/>
          </a:xfrm>
        </p:grpSpPr>
        <p:pic>
          <p:nvPicPr>
            <p:cNvPr id="160" name="Picture 8" descr="H:\TCL\Products\Products data\VX\VX-3000\Photo\VX-3000 ph2\VX-3000 Bilder\VX-3004F_back.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259632" y="2122605"/>
              <a:ext cx="1629626" cy="517681"/>
            </a:xfrm>
            <a:prstGeom prst="rect">
              <a:avLst/>
            </a:prstGeom>
            <a:noFill/>
            <a:extLst>
              <a:ext uri="{909E8E84-426E-40DD-AFC4-6F175D3DCCD1}">
                <a14:hiddenFill xmlns:a14="http://schemas.microsoft.com/office/drawing/2010/main">
                  <a:solidFill>
                    <a:srgbClr val="FFFFFF"/>
                  </a:solidFill>
                </a14:hiddenFill>
              </a:ext>
            </a:extLst>
          </p:spPr>
        </p:pic>
        <p:grpSp>
          <p:nvGrpSpPr>
            <p:cNvPr id="30" name="グループ化 29"/>
            <p:cNvGrpSpPr/>
            <p:nvPr/>
          </p:nvGrpSpPr>
          <p:grpSpPr>
            <a:xfrm>
              <a:off x="3152916" y="2126175"/>
              <a:ext cx="4595454" cy="1957743"/>
              <a:chOff x="3152916" y="1372560"/>
              <a:chExt cx="4595454" cy="1957743"/>
            </a:xfrm>
          </p:grpSpPr>
          <p:pic>
            <p:nvPicPr>
              <p:cNvPr id="186" name="Picture 2" descr="クリックすると新しいウィンドウで開きます"/>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4002330" y="2240850"/>
                <a:ext cx="513946" cy="187740"/>
              </a:xfrm>
              <a:prstGeom prst="rect">
                <a:avLst/>
              </a:prstGeom>
              <a:noFill/>
              <a:extLst>
                <a:ext uri="{909E8E84-426E-40DD-AFC4-6F175D3DCCD1}">
                  <a14:hiddenFill xmlns:a14="http://schemas.microsoft.com/office/drawing/2010/main">
                    <a:solidFill>
                      <a:srgbClr val="FFFFFF"/>
                    </a:solidFill>
                  </a14:hiddenFill>
                </a:ext>
              </a:extLst>
            </p:spPr>
          </p:pic>
          <p:sp>
            <p:nvSpPr>
              <p:cNvPr id="197" name="正方形/長方形 196"/>
              <p:cNvSpPr/>
              <p:nvPr/>
            </p:nvSpPr>
            <p:spPr>
              <a:xfrm>
                <a:off x="5220072" y="2243554"/>
                <a:ext cx="1565320" cy="235865"/>
              </a:xfrm>
              <a:prstGeom prst="rect">
                <a:avLst/>
              </a:prstGeom>
            </p:spPr>
            <p:txBody>
              <a:bodyPr wrap="square">
                <a:spAutoFit/>
              </a:bodyPr>
              <a:lstStyle/>
              <a:p>
                <a:pPr algn="ctr"/>
                <a:r>
                  <a:rPr lang="en-US" altLang="ja-JP" sz="1700" dirty="0">
                    <a:solidFill>
                      <a:srgbClr val="7030A0"/>
                    </a:solidFill>
                    <a:latin typeface="Calibri"/>
                    <a:ea typeface="メイリオ" panose="020B0604030504040204" pitchFamily="50" charset="-128"/>
                    <a:cs typeface="メイリオ" panose="020B0604030504040204" pitchFamily="50" charset="-128"/>
                  </a:rPr>
                  <a:t>VX link </a:t>
                </a:r>
                <a:r>
                  <a:rPr lang="en-US" altLang="ja-JP" sz="1200" dirty="0">
                    <a:solidFill>
                      <a:srgbClr val="7030A0"/>
                    </a:solidFill>
                    <a:latin typeface="Calibri"/>
                    <a:ea typeface="メイリオ" panose="020B0604030504040204" pitchFamily="50" charset="-128"/>
                    <a:cs typeface="メイリオ" panose="020B0604030504040204" pitchFamily="50" charset="-128"/>
                  </a:rPr>
                  <a:t>(Network)</a:t>
                </a:r>
                <a:endParaRPr lang="ja-JP" altLang="en-US" sz="1600" dirty="0">
                  <a:solidFill>
                    <a:srgbClr val="7030A0"/>
                  </a:solidFill>
                </a:endParaRPr>
              </a:p>
            </p:txBody>
          </p:sp>
          <p:sp>
            <p:nvSpPr>
              <p:cNvPr id="157" name="正方形/長方形 156"/>
              <p:cNvSpPr/>
              <p:nvPr/>
            </p:nvSpPr>
            <p:spPr>
              <a:xfrm>
                <a:off x="4720083" y="137256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2400" b="1" kern="0" dirty="0">
                    <a:solidFill>
                      <a:srgbClr val="7030A0"/>
                    </a:solidFill>
                    <a:latin typeface="Calibri"/>
                    <a:ea typeface="ＭＳ Ｐゴシック"/>
                  </a:rPr>
                  <a:t>Frame</a:t>
                </a:r>
              </a:p>
            </p:txBody>
          </p:sp>
          <p:sp>
            <p:nvSpPr>
              <p:cNvPr id="158" name="正方形/長方形 157"/>
              <p:cNvSpPr/>
              <p:nvPr/>
            </p:nvSpPr>
            <p:spPr>
              <a:xfrm>
                <a:off x="3154763" y="137783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2400" b="1" kern="0" dirty="0">
                    <a:solidFill>
                      <a:srgbClr val="7030A0"/>
                    </a:solidFill>
                    <a:latin typeface="Calibri"/>
                    <a:ea typeface="ＭＳ Ｐゴシック"/>
                  </a:rPr>
                  <a:t>Frame</a:t>
                </a:r>
              </a:p>
            </p:txBody>
          </p:sp>
          <p:sp>
            <p:nvSpPr>
              <p:cNvPr id="159" name="正方形/長方形 158"/>
              <p:cNvSpPr/>
              <p:nvPr/>
            </p:nvSpPr>
            <p:spPr>
              <a:xfrm>
                <a:off x="6285403" y="137783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2400" b="1" kern="0" dirty="0">
                    <a:solidFill>
                      <a:srgbClr val="7030A0"/>
                    </a:solidFill>
                    <a:latin typeface="Calibri"/>
                    <a:ea typeface="ＭＳ Ｐゴシック"/>
                  </a:rPr>
                  <a:t>Frame</a:t>
                </a:r>
              </a:p>
            </p:txBody>
          </p:sp>
          <p:sp>
            <p:nvSpPr>
              <p:cNvPr id="16" name="フリーフォーム 15"/>
              <p:cNvSpPr/>
              <p:nvPr/>
            </p:nvSpPr>
            <p:spPr>
              <a:xfrm>
                <a:off x="4381995" y="1911927"/>
                <a:ext cx="1484415" cy="249382"/>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65" name="フリーフォーム 164"/>
              <p:cNvSpPr/>
              <p:nvPr/>
            </p:nvSpPr>
            <p:spPr>
              <a:xfrm>
                <a:off x="6018810" y="1908515"/>
                <a:ext cx="1484415" cy="249382"/>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7" name="フリーフォーム 16"/>
              <p:cNvSpPr/>
              <p:nvPr/>
            </p:nvSpPr>
            <p:spPr>
              <a:xfrm>
                <a:off x="4227615" y="1923803"/>
                <a:ext cx="0" cy="439387"/>
              </a:xfrm>
              <a:custGeom>
                <a:avLst/>
                <a:gdLst>
                  <a:gd name="connsiteX0" fmla="*/ 0 w 0"/>
                  <a:gd name="connsiteY0" fmla="*/ 0 h 439387"/>
                  <a:gd name="connsiteX1" fmla="*/ 0 w 0"/>
                  <a:gd name="connsiteY1" fmla="*/ 439387 h 439387"/>
                </a:gdLst>
                <a:ahLst/>
                <a:cxnLst>
                  <a:cxn ang="0">
                    <a:pos x="connsiteX0" y="connsiteY0"/>
                  </a:cxn>
                  <a:cxn ang="0">
                    <a:pos x="connsiteX1" y="connsiteY1"/>
                  </a:cxn>
                </a:cxnLst>
                <a:rect l="l" t="t" r="r" b="b"/>
                <a:pathLst>
                  <a:path h="439387">
                    <a:moveTo>
                      <a:pt x="0" y="0"/>
                    </a:moveTo>
                    <a:lnTo>
                      <a:pt x="0" y="439387"/>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3" name="フリーフォーム 22"/>
              <p:cNvSpPr/>
              <p:nvPr/>
            </p:nvSpPr>
            <p:spPr>
              <a:xfrm>
                <a:off x="4340888" y="1911927"/>
                <a:ext cx="3306820" cy="676894"/>
              </a:xfrm>
              <a:custGeom>
                <a:avLst/>
                <a:gdLst>
                  <a:gd name="connsiteX0" fmla="*/ 0 w 3408218"/>
                  <a:gd name="connsiteY0" fmla="*/ 427512 h 676894"/>
                  <a:gd name="connsiteX1" fmla="*/ 0 w 3408218"/>
                  <a:gd name="connsiteY1" fmla="*/ 676894 h 676894"/>
                  <a:gd name="connsiteX2" fmla="*/ 3408218 w 3408218"/>
                  <a:gd name="connsiteY2" fmla="*/ 676894 h 676894"/>
                  <a:gd name="connsiteX3" fmla="*/ 3408218 w 3408218"/>
                  <a:gd name="connsiteY3" fmla="*/ 0 h 676894"/>
                </a:gdLst>
                <a:ahLst/>
                <a:cxnLst>
                  <a:cxn ang="0">
                    <a:pos x="connsiteX0" y="connsiteY0"/>
                  </a:cxn>
                  <a:cxn ang="0">
                    <a:pos x="connsiteX1" y="connsiteY1"/>
                  </a:cxn>
                  <a:cxn ang="0">
                    <a:pos x="connsiteX2" y="connsiteY2"/>
                  </a:cxn>
                  <a:cxn ang="0">
                    <a:pos x="connsiteX3" y="connsiteY3"/>
                  </a:cxn>
                </a:cxnLst>
                <a:rect l="l" t="t" r="r" b="b"/>
                <a:pathLst>
                  <a:path w="3408218" h="676894">
                    <a:moveTo>
                      <a:pt x="0" y="427512"/>
                    </a:moveTo>
                    <a:lnTo>
                      <a:pt x="0" y="676894"/>
                    </a:lnTo>
                    <a:lnTo>
                      <a:pt x="3408218" y="676894"/>
                    </a:lnTo>
                    <a:lnTo>
                      <a:pt x="3408218"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4" name="フリーフォーム 23"/>
              <p:cNvSpPr/>
              <p:nvPr/>
            </p:nvSpPr>
            <p:spPr>
              <a:xfrm>
                <a:off x="3740727" y="2351314"/>
                <a:ext cx="359000" cy="783772"/>
              </a:xfrm>
              <a:custGeom>
                <a:avLst/>
                <a:gdLst>
                  <a:gd name="connsiteX0" fmla="*/ 0 w 261257"/>
                  <a:gd name="connsiteY0" fmla="*/ 783772 h 783772"/>
                  <a:gd name="connsiteX1" fmla="*/ 261257 w 261257"/>
                  <a:gd name="connsiteY1" fmla="*/ 783772 h 783772"/>
                  <a:gd name="connsiteX2" fmla="*/ 261257 w 261257"/>
                  <a:gd name="connsiteY2" fmla="*/ 0 h 783772"/>
                </a:gdLst>
                <a:ahLst/>
                <a:cxnLst>
                  <a:cxn ang="0">
                    <a:pos x="connsiteX0" y="connsiteY0"/>
                  </a:cxn>
                  <a:cxn ang="0">
                    <a:pos x="connsiteX1" y="connsiteY1"/>
                  </a:cxn>
                  <a:cxn ang="0">
                    <a:pos x="connsiteX2" y="connsiteY2"/>
                  </a:cxn>
                </a:cxnLst>
                <a:rect l="l" t="t" r="r" b="b"/>
                <a:pathLst>
                  <a:path w="261257" h="783772">
                    <a:moveTo>
                      <a:pt x="0" y="783772"/>
                    </a:moveTo>
                    <a:lnTo>
                      <a:pt x="261257" y="783772"/>
                    </a:lnTo>
                    <a:lnTo>
                      <a:pt x="261257"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pic>
            <p:nvPicPr>
              <p:cNvPr id="19" name="Picture 4" descr="クリックすると新しいウィンドウで開きます"/>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52916" y="2697616"/>
                <a:ext cx="774535" cy="632687"/>
              </a:xfrm>
              <a:prstGeom prst="rect">
                <a:avLst/>
              </a:prstGeom>
              <a:noFill/>
              <a:extLst>
                <a:ext uri="{909E8E84-426E-40DD-AFC4-6F175D3DCCD1}">
                  <a14:hiddenFill xmlns:a14="http://schemas.microsoft.com/office/drawing/2010/main">
                    <a:solidFill>
                      <a:srgbClr val="FFFFFF"/>
                    </a:solidFill>
                  </a14:hiddenFill>
                </a:ext>
              </a:extLst>
            </p:spPr>
          </p:pic>
        </p:grpSp>
        <p:sp>
          <p:nvSpPr>
            <p:cNvPr id="29" name="正方形/長方形 28"/>
            <p:cNvSpPr/>
            <p:nvPr/>
          </p:nvSpPr>
          <p:spPr>
            <a:xfrm>
              <a:off x="2627784" y="2517063"/>
              <a:ext cx="181016" cy="12119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pic>
          <p:nvPicPr>
            <p:cNvPr id="14" name="Picture 2"/>
            <p:cNvPicPr>
              <a:picLocks noChangeAspect="1" noChangeArrowheads="1"/>
            </p:cNvPicPr>
            <p:nvPr/>
          </p:nvPicPr>
          <p:blipFill>
            <a:blip r:embed="rId9">
              <a:extLst>
                <a:ext uri="{BEBA8EAE-BF5A-486C-A8C5-ECC9F3942E4B}">
                  <a14:imgProps xmlns:a14="http://schemas.microsoft.com/office/drawing/2010/main">
                    <a14:imgLayer r:embed="rId10">
                      <a14:imgEffect>
                        <a14:colorTemperature colorTemp="5300"/>
                      </a14:imgEffect>
                    </a14:imgLayer>
                  </a14:imgProps>
                </a:ext>
                <a:ext uri="{28A0092B-C50C-407E-A947-70E740481C1C}">
                  <a14:useLocalDpi xmlns:a14="http://schemas.microsoft.com/office/drawing/2010/main" val="0"/>
                </a:ext>
              </a:extLst>
            </a:blip>
            <a:srcRect/>
            <a:stretch>
              <a:fillRect/>
            </a:stretch>
          </p:blipFill>
          <p:spPr bwMode="auto">
            <a:xfrm>
              <a:off x="1581971" y="2635786"/>
              <a:ext cx="1133475" cy="781050"/>
            </a:xfrm>
            <a:prstGeom prst="rect">
              <a:avLst/>
            </a:prstGeom>
            <a:noFill/>
            <a:ln w="28575">
              <a:solidFill>
                <a:srgbClr val="FF0000"/>
              </a:solidFill>
              <a:miter lim="800000"/>
              <a:headEnd/>
              <a:tailEnd/>
            </a:ln>
            <a:effectLst>
              <a:outerShdw blurRad="50800" dist="38100" dir="8100000" algn="tr" rotWithShape="0">
                <a:prstClr val="black">
                  <a:alpha val="40000"/>
                </a:prstClr>
              </a:outerShdw>
            </a:effectLst>
            <a:extLst>
              <a:ext uri="{909E8E84-426E-40DD-AFC4-6F175D3DCCD1}">
                <a14:hiddenFill xmlns:a14="http://schemas.microsoft.com/office/drawing/2010/main">
                  <a:solidFill>
                    <a:schemeClr val="accent1"/>
                  </a:solidFill>
                </a14:hiddenFill>
              </a:ext>
            </a:extLst>
          </p:spPr>
        </p:pic>
        <p:sp>
          <p:nvSpPr>
            <p:cNvPr id="31" name="正方形/長方形 30"/>
            <p:cNvSpPr/>
            <p:nvPr/>
          </p:nvSpPr>
          <p:spPr>
            <a:xfrm>
              <a:off x="4062887" y="2403279"/>
              <a:ext cx="454345" cy="307650"/>
            </a:xfrm>
            <a:prstGeom prst="rect">
              <a:avLst/>
            </a:prstGeom>
          </p:spPr>
          <p:txBody>
            <a:bodyPr wrap="none">
              <a:spAutoFit/>
            </a:bodyPr>
            <a:lstStyle/>
            <a:p>
              <a:r>
                <a:rPr kumimoji="0" lang="en-US" altLang="ja-JP" sz="2400" b="1" kern="0" dirty="0">
                  <a:solidFill>
                    <a:srgbClr val="7030A0"/>
                  </a:solidFill>
                  <a:latin typeface="Calibri"/>
                  <a:ea typeface="ＭＳ Ｐゴシック"/>
                </a:rPr>
                <a:t>B  A</a:t>
              </a:r>
              <a:endParaRPr lang="ja-JP" altLang="en-US" dirty="0">
                <a:solidFill>
                  <a:srgbClr val="7030A0"/>
                </a:solidFill>
              </a:endParaRPr>
            </a:p>
          </p:txBody>
        </p:sp>
        <p:sp>
          <p:nvSpPr>
            <p:cNvPr id="198" name="正方形/長方形 197"/>
            <p:cNvSpPr/>
            <p:nvPr/>
          </p:nvSpPr>
          <p:spPr>
            <a:xfrm>
              <a:off x="5671136" y="2394683"/>
              <a:ext cx="454345" cy="307650"/>
            </a:xfrm>
            <a:prstGeom prst="rect">
              <a:avLst/>
            </a:prstGeom>
          </p:spPr>
          <p:txBody>
            <a:bodyPr wrap="none">
              <a:spAutoFit/>
            </a:bodyPr>
            <a:lstStyle/>
            <a:p>
              <a:r>
                <a:rPr kumimoji="0" lang="en-US" altLang="ja-JP" sz="2400" b="1" kern="0" dirty="0">
                  <a:solidFill>
                    <a:srgbClr val="7030A0"/>
                  </a:solidFill>
                  <a:latin typeface="Calibri"/>
                  <a:ea typeface="ＭＳ Ｐゴシック"/>
                </a:rPr>
                <a:t>B  A</a:t>
              </a:r>
              <a:endParaRPr lang="ja-JP" altLang="en-US" dirty="0">
                <a:solidFill>
                  <a:srgbClr val="7030A0"/>
                </a:solidFill>
              </a:endParaRPr>
            </a:p>
          </p:txBody>
        </p:sp>
        <p:sp>
          <p:nvSpPr>
            <p:cNvPr id="234" name="正方形/長方形 233"/>
            <p:cNvSpPr/>
            <p:nvPr/>
          </p:nvSpPr>
          <p:spPr>
            <a:xfrm>
              <a:off x="7316303" y="2394683"/>
              <a:ext cx="454345" cy="307650"/>
            </a:xfrm>
            <a:prstGeom prst="rect">
              <a:avLst/>
            </a:prstGeom>
          </p:spPr>
          <p:txBody>
            <a:bodyPr wrap="none">
              <a:spAutoFit/>
            </a:bodyPr>
            <a:lstStyle/>
            <a:p>
              <a:r>
                <a:rPr kumimoji="0" lang="en-US" altLang="ja-JP" sz="2400" b="1" kern="0" dirty="0">
                  <a:solidFill>
                    <a:srgbClr val="7030A0"/>
                  </a:solidFill>
                  <a:latin typeface="Calibri"/>
                  <a:ea typeface="ＭＳ Ｐゴシック"/>
                </a:rPr>
                <a:t>B  A</a:t>
              </a:r>
              <a:endParaRPr lang="ja-JP" altLang="en-US" dirty="0">
                <a:solidFill>
                  <a:srgbClr val="7030A0"/>
                </a:solidFill>
              </a:endParaRPr>
            </a:p>
          </p:txBody>
        </p:sp>
        <p:sp>
          <p:nvSpPr>
            <p:cNvPr id="236" name="正方形/長方形 235"/>
            <p:cNvSpPr/>
            <p:nvPr/>
          </p:nvSpPr>
          <p:spPr>
            <a:xfrm>
              <a:off x="2454951" y="3610108"/>
              <a:ext cx="882832" cy="553770"/>
            </a:xfrm>
            <a:prstGeom prst="rect">
              <a:avLst/>
            </a:prstGeom>
          </p:spPr>
          <p:txBody>
            <a:bodyPr wrap="none">
              <a:spAutoFit/>
            </a:bodyPr>
            <a:lstStyle/>
            <a:p>
              <a:pPr defTabSz="7682880" fontAlgn="auto">
                <a:spcBef>
                  <a:spcPts val="0"/>
                </a:spcBef>
                <a:spcAft>
                  <a:spcPts val="0"/>
                </a:spcAft>
              </a:pPr>
              <a:r>
                <a:rPr kumimoji="0" lang="en-US" altLang="ja-JP" sz="2400" b="1" kern="0" dirty="0">
                  <a:solidFill>
                    <a:srgbClr val="7030A0"/>
                  </a:solidFill>
                  <a:latin typeface="Calibri"/>
                  <a:ea typeface="ＭＳ Ｐゴシック"/>
                </a:rPr>
                <a:t>Setting </a:t>
              </a:r>
            </a:p>
            <a:p>
              <a:pPr defTabSz="7682880" fontAlgn="auto">
                <a:spcBef>
                  <a:spcPts val="0"/>
                </a:spcBef>
                <a:spcAft>
                  <a:spcPts val="0"/>
                </a:spcAft>
              </a:pPr>
              <a:r>
                <a:rPr kumimoji="0" lang="en-US" altLang="ja-JP" sz="2400" b="1" kern="0" dirty="0">
                  <a:solidFill>
                    <a:srgbClr val="7030A0"/>
                  </a:solidFill>
                  <a:latin typeface="Calibri"/>
                  <a:ea typeface="ＭＳ Ｐゴシック"/>
                </a:rPr>
                <a:t>software</a:t>
              </a:r>
            </a:p>
          </p:txBody>
        </p:sp>
      </p:grpSp>
      <p:sp>
        <p:nvSpPr>
          <p:cNvPr id="36" name="正方形/長方形 35"/>
          <p:cNvSpPr/>
          <p:nvPr/>
        </p:nvSpPr>
        <p:spPr>
          <a:xfrm>
            <a:off x="5380966" y="1529759"/>
            <a:ext cx="7809630" cy="1755048"/>
          </a:xfrm>
          <a:prstGeom prst="rect">
            <a:avLst/>
          </a:prstGeom>
        </p:spPr>
        <p:txBody>
          <a:bodyPr wrap="square" lIns="137187" tIns="68594" rIns="137187" bIns="68594">
            <a:spAutoFit/>
          </a:bodyPr>
          <a:lstStyle/>
          <a:p>
            <a:r>
              <a:rPr lang="en-US" altLang="ja-JP" sz="2100" dirty="0">
                <a:solidFill>
                  <a:srgbClr val="3C3C3C"/>
                </a:solidFill>
                <a:latin typeface="Calibri"/>
                <a:cs typeface="Consolas" panose="020B0609020204030204" pitchFamily="49" charset="0"/>
              </a:rPr>
              <a:t>Each frames are connected with “VX link” which is IP network based.</a:t>
            </a:r>
          </a:p>
          <a:p>
            <a:r>
              <a:rPr lang="en-US" altLang="ja-JP" sz="2100" dirty="0">
                <a:solidFill>
                  <a:srgbClr val="3C3C3C"/>
                </a:solidFill>
                <a:latin typeface="Calibri"/>
                <a:cs typeface="Consolas" panose="020B0609020204030204" pitchFamily="49" charset="0"/>
              </a:rPr>
              <a:t>Sound and control signal are streamed with this “VX link”.</a:t>
            </a:r>
          </a:p>
          <a:p>
            <a:r>
              <a:rPr lang="en-US" altLang="ja-JP" sz="2100" dirty="0">
                <a:solidFill>
                  <a:srgbClr val="3C3C3C"/>
                </a:solidFill>
                <a:latin typeface="Calibri"/>
                <a:cs typeface="Consolas" panose="020B0609020204030204" pitchFamily="49" charset="0"/>
              </a:rPr>
              <a:t>There are 2 RJ45 ports of “VX link” on the frame. VX link supports duplication.</a:t>
            </a:r>
          </a:p>
          <a:p>
            <a:endParaRPr lang="ja-JP" altLang="en-US" sz="2100" dirty="0">
              <a:solidFill>
                <a:srgbClr val="3C3C3C"/>
              </a:solidFill>
              <a:latin typeface="Calibri"/>
              <a:cs typeface="Consolas" panose="020B0609020204030204" pitchFamily="49" charset="0"/>
            </a:endParaRPr>
          </a:p>
        </p:txBody>
      </p:sp>
      <p:pic>
        <p:nvPicPr>
          <p:cNvPr id="39" name="Picture 8" descr="H:\TCL\Products\Products data\VX\VX-3000\Photo\VX-3000 ph2\VX-3000 Bilder\VX-3004F_back.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918476" y="6447272"/>
            <a:ext cx="1669777" cy="530593"/>
          </a:xfrm>
          <a:prstGeom prst="rect">
            <a:avLst/>
          </a:prstGeom>
          <a:noFill/>
          <a:extLst>
            <a:ext uri="{909E8E84-426E-40DD-AFC4-6F175D3DCCD1}">
              <a14:hiddenFill xmlns:a14="http://schemas.microsoft.com/office/drawing/2010/main">
                <a:solidFill>
                  <a:srgbClr val="FFFFFF"/>
                </a:solidFill>
              </a14:hiddenFill>
            </a:ext>
          </a:extLst>
        </p:spPr>
      </p:pic>
      <p:sp>
        <p:nvSpPr>
          <p:cNvPr id="42" name="フリーフォーム 41"/>
          <p:cNvSpPr/>
          <p:nvPr/>
        </p:nvSpPr>
        <p:spPr>
          <a:xfrm>
            <a:off x="10444326" y="6905447"/>
            <a:ext cx="1707669" cy="217537"/>
          </a:xfrm>
          <a:custGeom>
            <a:avLst/>
            <a:gdLst>
              <a:gd name="connsiteX0" fmla="*/ 0 w 583581"/>
              <a:gd name="connsiteY0" fmla="*/ 29737 h 174702"/>
              <a:gd name="connsiteX1" fmla="*/ 0 w 583581"/>
              <a:gd name="connsiteY1" fmla="*/ 174702 h 174702"/>
              <a:gd name="connsiteX2" fmla="*/ 583581 w 583581"/>
              <a:gd name="connsiteY2" fmla="*/ 174702 h 174702"/>
              <a:gd name="connsiteX3" fmla="*/ 583581 w 583581"/>
              <a:gd name="connsiteY3" fmla="*/ 0 h 174702"/>
              <a:gd name="connsiteX0" fmla="*/ 0 w 583581"/>
              <a:gd name="connsiteY0" fmla="*/ 0 h 144965"/>
              <a:gd name="connsiteX1" fmla="*/ 0 w 583581"/>
              <a:gd name="connsiteY1" fmla="*/ 144965 h 144965"/>
              <a:gd name="connsiteX2" fmla="*/ 583581 w 583581"/>
              <a:gd name="connsiteY2" fmla="*/ 144965 h 144965"/>
              <a:gd name="connsiteX3" fmla="*/ 583581 w 583581"/>
              <a:gd name="connsiteY3" fmla="*/ 1555 h 144965"/>
            </a:gdLst>
            <a:ahLst/>
            <a:cxnLst>
              <a:cxn ang="0">
                <a:pos x="connsiteX0" y="connsiteY0"/>
              </a:cxn>
              <a:cxn ang="0">
                <a:pos x="connsiteX1" y="connsiteY1"/>
              </a:cxn>
              <a:cxn ang="0">
                <a:pos x="connsiteX2" y="connsiteY2"/>
              </a:cxn>
              <a:cxn ang="0">
                <a:pos x="connsiteX3" y="connsiteY3"/>
              </a:cxn>
            </a:cxnLst>
            <a:rect l="l" t="t" r="r" b="b"/>
            <a:pathLst>
              <a:path w="583581" h="144965">
                <a:moveTo>
                  <a:pt x="0" y="0"/>
                </a:moveTo>
                <a:lnTo>
                  <a:pt x="0" y="144965"/>
                </a:lnTo>
                <a:lnTo>
                  <a:pt x="583581" y="144965"/>
                </a:lnTo>
                <a:lnTo>
                  <a:pt x="583581" y="1555"/>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45" name="正方形/長方形 44"/>
          <p:cNvSpPr/>
          <p:nvPr/>
        </p:nvSpPr>
        <p:spPr>
          <a:xfrm>
            <a:off x="10745098" y="7032499"/>
            <a:ext cx="1215965" cy="400138"/>
          </a:xfrm>
          <a:prstGeom prst="rect">
            <a:avLst/>
          </a:prstGeom>
        </p:spPr>
        <p:txBody>
          <a:bodyPr wrap="none" lIns="137187" tIns="68594" rIns="137187" bIns="68594">
            <a:spAutoFit/>
          </a:bodyPr>
          <a:lstStyle/>
          <a:p>
            <a:r>
              <a:rPr lang="en-US" altLang="ja-JP" sz="1700" dirty="0">
                <a:solidFill>
                  <a:srgbClr val="7030A0"/>
                </a:solidFill>
                <a:latin typeface="Calibri"/>
                <a:ea typeface="メイリオ" panose="020B0604030504040204" pitchFamily="50" charset="-128"/>
                <a:cs typeface="メイリオ" panose="020B0604030504040204" pitchFamily="50" charset="-128"/>
              </a:rPr>
              <a:t>Max 100m</a:t>
            </a:r>
            <a:endParaRPr lang="ja-JP" altLang="en-US" dirty="0">
              <a:solidFill>
                <a:srgbClr val="7030A0"/>
              </a:solidFill>
            </a:endParaRPr>
          </a:p>
        </p:txBody>
      </p:sp>
      <p:pic>
        <p:nvPicPr>
          <p:cNvPr id="47" name="Picture 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636113" y="4734601"/>
            <a:ext cx="3867598" cy="58102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正方形/長方形 51"/>
          <p:cNvSpPr/>
          <p:nvPr/>
        </p:nvSpPr>
        <p:spPr>
          <a:xfrm>
            <a:off x="1889667" y="6457503"/>
            <a:ext cx="3105837" cy="461830"/>
          </a:xfrm>
          <a:prstGeom prst="rect">
            <a:avLst/>
          </a:prstGeom>
        </p:spPr>
        <p:txBody>
          <a:bodyPr wrap="square" lIns="91436" tIns="45717" rIns="91436" bIns="45717">
            <a:spAutoFit/>
          </a:bodyPr>
          <a:lstStyle/>
          <a:p>
            <a:r>
              <a:rPr lang="en-US" altLang="ja-JP" sz="2400" b="1" dirty="0">
                <a:solidFill>
                  <a:srgbClr val="F79646">
                    <a:lumMod val="75000"/>
                  </a:srgbClr>
                </a:solidFill>
                <a:latin typeface="Calibri"/>
                <a:ea typeface="メイリオ" panose="020B0604030504040204" pitchFamily="50" charset="-128"/>
                <a:cs typeface="メイリオ" panose="020B0604030504040204" pitchFamily="50" charset="-128"/>
              </a:rPr>
              <a:t>Packet Size Changing</a:t>
            </a:r>
          </a:p>
        </p:txBody>
      </p:sp>
      <p:sp>
        <p:nvSpPr>
          <p:cNvPr id="53" name="正方形/長方形 52"/>
          <p:cNvSpPr/>
          <p:nvPr/>
        </p:nvSpPr>
        <p:spPr>
          <a:xfrm>
            <a:off x="1925229" y="6855164"/>
            <a:ext cx="2710884" cy="461855"/>
          </a:xfrm>
          <a:prstGeom prst="rect">
            <a:avLst/>
          </a:prstGeom>
        </p:spPr>
        <p:txBody>
          <a:bodyPr wrap="square" lIns="137187" tIns="68594" rIns="137187" bIns="68594">
            <a:spAutoFit/>
          </a:bodyPr>
          <a:lstStyle/>
          <a:p>
            <a:r>
              <a:rPr lang="en-US" altLang="ja-JP" sz="2100" dirty="0">
                <a:solidFill>
                  <a:srgbClr val="5F5F5F"/>
                </a:solidFill>
                <a:latin typeface="Calibri"/>
                <a:cs typeface="Consolas" panose="020B0609020204030204" pitchFamily="49" charset="0"/>
              </a:rPr>
              <a:t>1024, 512, 256 byte</a:t>
            </a:r>
            <a:endParaRPr lang="ja-JP" altLang="en-US" sz="2100" dirty="0">
              <a:solidFill>
                <a:srgbClr val="5F5F5F"/>
              </a:solidFill>
              <a:latin typeface="Calibri"/>
              <a:cs typeface="Consolas" panose="020B0609020204030204" pitchFamily="49" charset="0"/>
            </a:endParaRPr>
          </a:p>
        </p:txBody>
      </p:sp>
      <p:grpSp>
        <p:nvGrpSpPr>
          <p:cNvPr id="59" name="グループ化 58"/>
          <p:cNvGrpSpPr/>
          <p:nvPr/>
        </p:nvGrpSpPr>
        <p:grpSpPr>
          <a:xfrm rot="20400910">
            <a:off x="1689992" y="5976836"/>
            <a:ext cx="594864" cy="564816"/>
            <a:chOff x="2723894" y="936005"/>
            <a:chExt cx="2425139" cy="2301962"/>
          </a:xfrm>
          <a:effectLst>
            <a:outerShdw blurRad="38100" dist="38100" dir="8100000" algn="tr" rotWithShape="0">
              <a:prstClr val="black">
                <a:alpha val="40000"/>
              </a:prstClr>
            </a:outerShdw>
          </a:effectLst>
        </p:grpSpPr>
        <p:grpSp>
          <p:nvGrpSpPr>
            <p:cNvPr id="60" name="グループ化 59"/>
            <p:cNvGrpSpPr/>
            <p:nvPr/>
          </p:nvGrpSpPr>
          <p:grpSpPr>
            <a:xfrm>
              <a:off x="2991168" y="1221263"/>
              <a:ext cx="1944215" cy="1771248"/>
              <a:chOff x="2991168" y="1221263"/>
              <a:chExt cx="1944215" cy="1771248"/>
            </a:xfrm>
          </p:grpSpPr>
          <p:sp>
            <p:nvSpPr>
              <p:cNvPr id="62" name="円/楕円 61"/>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63" name="角丸四角形 62"/>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61" name="Picture 2" descr="C:\Users\toa27839.TOA\AppData\Local\Temp\notesEA312D\Bubble_material_noshadow-01.png"/>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44" name="円/楕円 43"/>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54" name="円/楕円 53"/>
          <p:cNvSpPr/>
          <p:nvPr/>
        </p:nvSpPr>
        <p:spPr>
          <a:xfrm>
            <a:off x="145116" y="599405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55" name="四角形吹き出し 54"/>
          <p:cNvSpPr/>
          <p:nvPr/>
        </p:nvSpPr>
        <p:spPr>
          <a:xfrm>
            <a:off x="7434859" y="5192847"/>
            <a:ext cx="6229480" cy="935552"/>
          </a:xfrm>
          <a:prstGeom prst="wedgeRectCallout">
            <a:avLst>
              <a:gd name="adj1" fmla="val -58221"/>
              <a:gd name="adj2" fmla="val 69346"/>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VX link can be connected into the daisy chain and the ring topology.</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It is not necessary for you to set a spanning tree in SWHUB.</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In addition, you can connect PC for setting to VX link directory.</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grpSp>
        <p:nvGrpSpPr>
          <p:cNvPr id="56" name="グループ化 55"/>
          <p:cNvGrpSpPr/>
          <p:nvPr/>
        </p:nvGrpSpPr>
        <p:grpSpPr>
          <a:xfrm>
            <a:off x="2753864" y="1974737"/>
            <a:ext cx="11246176" cy="5408378"/>
            <a:chOff x="1755936" y="1327362"/>
            <a:chExt cx="7496583" cy="3604102"/>
          </a:xfrm>
        </p:grpSpPr>
        <p:sp>
          <p:nvSpPr>
            <p:cNvPr id="57" name="正方形/長方形 56"/>
            <p:cNvSpPr/>
            <p:nvPr/>
          </p:nvSpPr>
          <p:spPr>
            <a:xfrm>
              <a:off x="1755936" y="1327362"/>
              <a:ext cx="7496583" cy="3604102"/>
            </a:xfrm>
            <a:prstGeom prst="rect">
              <a:avLst/>
            </a:prstGeom>
            <a:solidFill>
              <a:schemeClr val="bg1">
                <a:alpha val="90000"/>
              </a:schemeClr>
            </a:solidFill>
            <a:ln>
              <a:solidFill>
                <a:schemeClr val="accent6">
                  <a:lumMod val="75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正方形/長方形 57"/>
            <p:cNvSpPr/>
            <p:nvPr/>
          </p:nvSpPr>
          <p:spPr>
            <a:xfrm>
              <a:off x="1805957" y="1347614"/>
              <a:ext cx="2885942" cy="246120"/>
            </a:xfrm>
            <a:prstGeom prst="rect">
              <a:avLst/>
            </a:prstGeom>
          </p:spPr>
          <p:txBody>
            <a:bodyPr wrap="square">
              <a:spAutoFit/>
            </a:bodyPr>
            <a:lstStyle/>
            <a:p>
              <a:r>
                <a:rPr lang="en-US" altLang="ja-JP" b="1" dirty="0">
                  <a:solidFill>
                    <a:schemeClr val="accent6">
                      <a:lumMod val="75000"/>
                    </a:schemeClr>
                  </a:solidFill>
                  <a:latin typeface="Calibri"/>
                  <a:cs typeface="Consolas" panose="020B0609020204030204" pitchFamily="49" charset="0"/>
                </a:rPr>
                <a:t>Ring topology and Duplex</a:t>
              </a:r>
              <a:endParaRPr lang="ja-JP" altLang="en-US" b="1" dirty="0">
                <a:solidFill>
                  <a:schemeClr val="accent6">
                    <a:lumMod val="75000"/>
                  </a:schemeClr>
                </a:solidFill>
                <a:latin typeface="Calibri"/>
                <a:cs typeface="Consolas" panose="020B0609020204030204" pitchFamily="49" charset="0"/>
              </a:endParaRPr>
            </a:p>
          </p:txBody>
        </p:sp>
        <p:grpSp>
          <p:nvGrpSpPr>
            <p:cNvPr id="64" name="グループ化 63"/>
            <p:cNvGrpSpPr/>
            <p:nvPr/>
          </p:nvGrpSpPr>
          <p:grpSpPr>
            <a:xfrm>
              <a:off x="2395095" y="2219585"/>
              <a:ext cx="4615885" cy="1216261"/>
              <a:chOff x="3154763" y="2126175"/>
              <a:chExt cx="4615885" cy="1216261"/>
            </a:xfrm>
          </p:grpSpPr>
          <p:grpSp>
            <p:nvGrpSpPr>
              <p:cNvPr id="83" name="グループ化 82"/>
              <p:cNvGrpSpPr/>
              <p:nvPr/>
            </p:nvGrpSpPr>
            <p:grpSpPr>
              <a:xfrm>
                <a:off x="3154763" y="2126175"/>
                <a:ext cx="4593607" cy="1216261"/>
                <a:chOff x="3154763" y="1372560"/>
                <a:chExt cx="4593607" cy="1216261"/>
              </a:xfrm>
            </p:grpSpPr>
            <p:pic>
              <p:nvPicPr>
                <p:cNvPr id="87" name="Picture 2" descr="クリックすると新しいウィンドウで開きます"/>
                <p:cNvPicPr>
                  <a:picLocks noChangeAspect="1" noChangeArrowheads="1"/>
                </p:cNvPicPr>
                <p:nvPr/>
              </p:nvPicPr>
              <p:blipFill rotWithShape="1">
                <a:blip r:embed="rId7"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p:blipFill>
              <p:spPr bwMode="auto">
                <a:xfrm>
                  <a:off x="4002330" y="2240850"/>
                  <a:ext cx="513946" cy="187740"/>
                </a:xfrm>
                <a:prstGeom prst="rect">
                  <a:avLst/>
                </a:prstGeom>
                <a:noFill/>
                <a:extLst>
                  <a:ext uri="{909E8E84-426E-40DD-AFC4-6F175D3DCCD1}">
                    <a14:hiddenFill xmlns:a14="http://schemas.microsoft.com/office/drawing/2010/main">
                      <a:solidFill>
                        <a:srgbClr val="FFFFFF"/>
                      </a:solidFill>
                    </a14:hiddenFill>
                  </a:ext>
                </a:extLst>
              </p:spPr>
            </p:pic>
            <p:sp>
              <p:nvSpPr>
                <p:cNvPr id="88" name="正方形/長方形 87"/>
                <p:cNvSpPr/>
                <p:nvPr/>
              </p:nvSpPr>
              <p:spPr>
                <a:xfrm>
                  <a:off x="5220072" y="2243554"/>
                  <a:ext cx="1565320" cy="235865"/>
                </a:xfrm>
                <a:prstGeom prst="rect">
                  <a:avLst/>
                </a:prstGeom>
              </p:spPr>
              <p:txBody>
                <a:bodyPr wrap="square">
                  <a:spAutoFit/>
                </a:bodyPr>
                <a:lstStyle/>
                <a:p>
                  <a:pPr algn="ctr"/>
                  <a:r>
                    <a:rPr lang="en-US" altLang="ja-JP" sz="1700" dirty="0">
                      <a:solidFill>
                        <a:srgbClr val="7030A0"/>
                      </a:solidFill>
                      <a:latin typeface="Calibri"/>
                      <a:ea typeface="メイリオ" panose="020B0604030504040204" pitchFamily="50" charset="-128"/>
                      <a:cs typeface="メイリオ" panose="020B0604030504040204" pitchFamily="50" charset="-128"/>
                    </a:rPr>
                    <a:t>VX link </a:t>
                  </a:r>
                  <a:r>
                    <a:rPr lang="en-US" altLang="ja-JP" sz="1200" dirty="0">
                      <a:solidFill>
                        <a:srgbClr val="7030A0"/>
                      </a:solidFill>
                      <a:latin typeface="Calibri"/>
                      <a:ea typeface="メイリオ" panose="020B0604030504040204" pitchFamily="50" charset="-128"/>
                      <a:cs typeface="メイリオ" panose="020B0604030504040204" pitchFamily="50" charset="-128"/>
                    </a:rPr>
                    <a:t>(Network)</a:t>
                  </a:r>
                  <a:endParaRPr lang="ja-JP" altLang="en-US" sz="1600" dirty="0">
                    <a:solidFill>
                      <a:srgbClr val="7030A0"/>
                    </a:solidFill>
                  </a:endParaRPr>
                </a:p>
              </p:txBody>
            </p:sp>
            <p:sp>
              <p:nvSpPr>
                <p:cNvPr id="90" name="正方形/長方形 89"/>
                <p:cNvSpPr/>
                <p:nvPr/>
              </p:nvSpPr>
              <p:spPr>
                <a:xfrm>
                  <a:off x="4720083" y="137256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2400" b="1" kern="0" dirty="0">
                      <a:solidFill>
                        <a:srgbClr val="7030A0"/>
                      </a:solidFill>
                      <a:latin typeface="Calibri"/>
                      <a:ea typeface="ＭＳ Ｐゴシック"/>
                    </a:rPr>
                    <a:t>Frame 01</a:t>
                  </a:r>
                </a:p>
              </p:txBody>
            </p:sp>
            <p:sp>
              <p:nvSpPr>
                <p:cNvPr id="91" name="正方形/長方形 90"/>
                <p:cNvSpPr/>
                <p:nvPr/>
              </p:nvSpPr>
              <p:spPr>
                <a:xfrm>
                  <a:off x="3154763" y="137783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2400" b="1" kern="0" dirty="0">
                      <a:solidFill>
                        <a:srgbClr val="7030A0"/>
                      </a:solidFill>
                      <a:latin typeface="Calibri"/>
                      <a:ea typeface="ＭＳ Ｐゴシック"/>
                    </a:rPr>
                    <a:t>Frame 00</a:t>
                  </a:r>
                </a:p>
              </p:txBody>
            </p:sp>
            <p:sp>
              <p:nvSpPr>
                <p:cNvPr id="92" name="正方形/長方形 91"/>
                <p:cNvSpPr/>
                <p:nvPr/>
              </p:nvSpPr>
              <p:spPr>
                <a:xfrm>
                  <a:off x="6285403" y="137783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2400" b="1" kern="0" dirty="0">
                      <a:solidFill>
                        <a:srgbClr val="7030A0"/>
                      </a:solidFill>
                      <a:latin typeface="Calibri"/>
                      <a:ea typeface="ＭＳ Ｐゴシック"/>
                    </a:rPr>
                    <a:t>Frame 02</a:t>
                  </a:r>
                </a:p>
              </p:txBody>
            </p:sp>
            <p:sp>
              <p:nvSpPr>
                <p:cNvPr id="93" name="フリーフォーム 92"/>
                <p:cNvSpPr/>
                <p:nvPr/>
              </p:nvSpPr>
              <p:spPr>
                <a:xfrm>
                  <a:off x="4381995" y="1911927"/>
                  <a:ext cx="1484415" cy="249382"/>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フリーフォーム 93"/>
                <p:cNvSpPr/>
                <p:nvPr/>
              </p:nvSpPr>
              <p:spPr>
                <a:xfrm>
                  <a:off x="6018810" y="1908515"/>
                  <a:ext cx="1484415" cy="249382"/>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フリーフォーム 94"/>
                <p:cNvSpPr/>
                <p:nvPr/>
              </p:nvSpPr>
              <p:spPr>
                <a:xfrm>
                  <a:off x="4227615" y="1923803"/>
                  <a:ext cx="0" cy="439387"/>
                </a:xfrm>
                <a:custGeom>
                  <a:avLst/>
                  <a:gdLst>
                    <a:gd name="connsiteX0" fmla="*/ 0 w 0"/>
                    <a:gd name="connsiteY0" fmla="*/ 0 h 439387"/>
                    <a:gd name="connsiteX1" fmla="*/ 0 w 0"/>
                    <a:gd name="connsiteY1" fmla="*/ 439387 h 439387"/>
                  </a:gdLst>
                  <a:ahLst/>
                  <a:cxnLst>
                    <a:cxn ang="0">
                      <a:pos x="connsiteX0" y="connsiteY0"/>
                    </a:cxn>
                    <a:cxn ang="0">
                      <a:pos x="connsiteX1" y="connsiteY1"/>
                    </a:cxn>
                  </a:cxnLst>
                  <a:rect l="l" t="t" r="r" b="b"/>
                  <a:pathLst>
                    <a:path h="439387">
                      <a:moveTo>
                        <a:pt x="0" y="0"/>
                      </a:moveTo>
                      <a:lnTo>
                        <a:pt x="0" y="439387"/>
                      </a:lnTo>
                    </a:path>
                  </a:pathLst>
                </a:custGeom>
                <a:noFill/>
                <a:ln w="381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フリーフォーム 95"/>
                <p:cNvSpPr/>
                <p:nvPr/>
              </p:nvSpPr>
              <p:spPr>
                <a:xfrm>
                  <a:off x="4340888" y="1911927"/>
                  <a:ext cx="3306820" cy="676894"/>
                </a:xfrm>
                <a:custGeom>
                  <a:avLst/>
                  <a:gdLst>
                    <a:gd name="connsiteX0" fmla="*/ 0 w 3408218"/>
                    <a:gd name="connsiteY0" fmla="*/ 427512 h 676894"/>
                    <a:gd name="connsiteX1" fmla="*/ 0 w 3408218"/>
                    <a:gd name="connsiteY1" fmla="*/ 676894 h 676894"/>
                    <a:gd name="connsiteX2" fmla="*/ 3408218 w 3408218"/>
                    <a:gd name="connsiteY2" fmla="*/ 676894 h 676894"/>
                    <a:gd name="connsiteX3" fmla="*/ 3408218 w 3408218"/>
                    <a:gd name="connsiteY3" fmla="*/ 0 h 676894"/>
                  </a:gdLst>
                  <a:ahLst/>
                  <a:cxnLst>
                    <a:cxn ang="0">
                      <a:pos x="connsiteX0" y="connsiteY0"/>
                    </a:cxn>
                    <a:cxn ang="0">
                      <a:pos x="connsiteX1" y="connsiteY1"/>
                    </a:cxn>
                    <a:cxn ang="0">
                      <a:pos x="connsiteX2" y="connsiteY2"/>
                    </a:cxn>
                    <a:cxn ang="0">
                      <a:pos x="connsiteX3" y="connsiteY3"/>
                    </a:cxn>
                  </a:cxnLst>
                  <a:rect l="l" t="t" r="r" b="b"/>
                  <a:pathLst>
                    <a:path w="3408218" h="676894">
                      <a:moveTo>
                        <a:pt x="0" y="427512"/>
                      </a:moveTo>
                      <a:lnTo>
                        <a:pt x="0" y="676894"/>
                      </a:lnTo>
                      <a:lnTo>
                        <a:pt x="3408218" y="676894"/>
                      </a:lnTo>
                      <a:lnTo>
                        <a:pt x="3408218" y="0"/>
                      </a:lnTo>
                    </a:path>
                  </a:pathLst>
                </a:custGeom>
                <a:noFill/>
                <a:ln w="381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84" name="正方形/長方形 83"/>
              <p:cNvSpPr/>
              <p:nvPr/>
            </p:nvSpPr>
            <p:spPr>
              <a:xfrm>
                <a:off x="4062887" y="2403279"/>
                <a:ext cx="454345" cy="307650"/>
              </a:xfrm>
              <a:prstGeom prst="rect">
                <a:avLst/>
              </a:prstGeom>
            </p:spPr>
            <p:txBody>
              <a:bodyPr wrap="none">
                <a:spAutoFit/>
              </a:bodyPr>
              <a:lstStyle/>
              <a:p>
                <a:r>
                  <a:rPr kumimoji="0" lang="en-US" altLang="ja-JP" sz="2400" b="1" kern="0" dirty="0">
                    <a:solidFill>
                      <a:srgbClr val="7030A0"/>
                    </a:solidFill>
                    <a:latin typeface="Calibri"/>
                    <a:ea typeface="ＭＳ Ｐゴシック"/>
                  </a:rPr>
                  <a:t>B  A</a:t>
                </a:r>
                <a:endParaRPr lang="ja-JP" altLang="en-US" dirty="0">
                  <a:solidFill>
                    <a:srgbClr val="7030A0"/>
                  </a:solidFill>
                </a:endParaRPr>
              </a:p>
            </p:txBody>
          </p:sp>
          <p:sp>
            <p:nvSpPr>
              <p:cNvPr id="85" name="正方形/長方形 84"/>
              <p:cNvSpPr/>
              <p:nvPr/>
            </p:nvSpPr>
            <p:spPr>
              <a:xfrm>
                <a:off x="5671136" y="2394683"/>
                <a:ext cx="454345" cy="307650"/>
              </a:xfrm>
              <a:prstGeom prst="rect">
                <a:avLst/>
              </a:prstGeom>
            </p:spPr>
            <p:txBody>
              <a:bodyPr wrap="none">
                <a:spAutoFit/>
              </a:bodyPr>
              <a:lstStyle/>
              <a:p>
                <a:r>
                  <a:rPr kumimoji="0" lang="en-US" altLang="ja-JP" sz="2400" b="1" kern="0" dirty="0">
                    <a:solidFill>
                      <a:srgbClr val="7030A0"/>
                    </a:solidFill>
                    <a:latin typeface="Calibri"/>
                    <a:ea typeface="ＭＳ Ｐゴシック"/>
                  </a:rPr>
                  <a:t>B  A</a:t>
                </a:r>
                <a:endParaRPr lang="ja-JP" altLang="en-US" dirty="0">
                  <a:solidFill>
                    <a:srgbClr val="7030A0"/>
                  </a:solidFill>
                </a:endParaRPr>
              </a:p>
            </p:txBody>
          </p:sp>
          <p:sp>
            <p:nvSpPr>
              <p:cNvPr id="86" name="正方形/長方形 85"/>
              <p:cNvSpPr/>
              <p:nvPr/>
            </p:nvSpPr>
            <p:spPr>
              <a:xfrm>
                <a:off x="7316303" y="2394683"/>
                <a:ext cx="454345" cy="307650"/>
              </a:xfrm>
              <a:prstGeom prst="rect">
                <a:avLst/>
              </a:prstGeom>
            </p:spPr>
            <p:txBody>
              <a:bodyPr wrap="none">
                <a:spAutoFit/>
              </a:bodyPr>
              <a:lstStyle/>
              <a:p>
                <a:r>
                  <a:rPr kumimoji="0" lang="en-US" altLang="ja-JP" sz="2400" b="1" kern="0" dirty="0">
                    <a:solidFill>
                      <a:srgbClr val="7030A0"/>
                    </a:solidFill>
                    <a:latin typeface="Calibri"/>
                    <a:ea typeface="ＭＳ Ｐゴシック"/>
                  </a:rPr>
                  <a:t>B  A</a:t>
                </a:r>
                <a:endParaRPr lang="ja-JP" altLang="en-US" dirty="0">
                  <a:solidFill>
                    <a:srgbClr val="7030A0"/>
                  </a:solidFill>
                </a:endParaRPr>
              </a:p>
            </p:txBody>
          </p:sp>
        </p:grpSp>
        <p:grpSp>
          <p:nvGrpSpPr>
            <p:cNvPr id="65" name="グループ化 64"/>
            <p:cNvGrpSpPr/>
            <p:nvPr/>
          </p:nvGrpSpPr>
          <p:grpSpPr>
            <a:xfrm>
              <a:off x="2391222" y="3587737"/>
              <a:ext cx="4615885" cy="1216261"/>
              <a:chOff x="3154763" y="2126175"/>
              <a:chExt cx="4615885" cy="1216261"/>
            </a:xfrm>
          </p:grpSpPr>
          <p:grpSp>
            <p:nvGrpSpPr>
              <p:cNvPr id="69" name="グループ化 68"/>
              <p:cNvGrpSpPr/>
              <p:nvPr/>
            </p:nvGrpSpPr>
            <p:grpSpPr>
              <a:xfrm>
                <a:off x="3154763" y="2126175"/>
                <a:ext cx="4593607" cy="1216261"/>
                <a:chOff x="3154763" y="1372560"/>
                <a:chExt cx="4593607" cy="1216261"/>
              </a:xfrm>
            </p:grpSpPr>
            <p:pic>
              <p:nvPicPr>
                <p:cNvPr id="73" name="Picture 2" descr="クリックすると新しいウィンドウで開きます"/>
                <p:cNvPicPr>
                  <a:picLocks noChangeAspect="1" noChangeArrowheads="1"/>
                </p:cNvPicPr>
                <p:nvPr/>
              </p:nvPicPr>
              <p:blipFill rotWithShape="1">
                <a:blip r:embed="rId7"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p:blipFill>
              <p:spPr bwMode="auto">
                <a:xfrm>
                  <a:off x="4002330" y="2240850"/>
                  <a:ext cx="513946" cy="187740"/>
                </a:xfrm>
                <a:prstGeom prst="rect">
                  <a:avLst/>
                </a:prstGeom>
                <a:noFill/>
                <a:extLst>
                  <a:ext uri="{909E8E84-426E-40DD-AFC4-6F175D3DCCD1}">
                    <a14:hiddenFill xmlns:a14="http://schemas.microsoft.com/office/drawing/2010/main">
                      <a:solidFill>
                        <a:srgbClr val="FFFFFF"/>
                      </a:solidFill>
                    </a14:hiddenFill>
                  </a:ext>
                </a:extLst>
              </p:spPr>
            </p:pic>
            <p:sp>
              <p:nvSpPr>
                <p:cNvPr id="74" name="正方形/長方形 73"/>
                <p:cNvSpPr/>
                <p:nvPr/>
              </p:nvSpPr>
              <p:spPr>
                <a:xfrm>
                  <a:off x="5220072" y="2243554"/>
                  <a:ext cx="1565320" cy="235865"/>
                </a:xfrm>
                <a:prstGeom prst="rect">
                  <a:avLst/>
                </a:prstGeom>
              </p:spPr>
              <p:txBody>
                <a:bodyPr wrap="square">
                  <a:spAutoFit/>
                </a:bodyPr>
                <a:lstStyle/>
                <a:p>
                  <a:pPr algn="ctr"/>
                  <a:r>
                    <a:rPr lang="en-US" altLang="ja-JP" sz="1700" dirty="0">
                      <a:solidFill>
                        <a:srgbClr val="7030A0"/>
                      </a:solidFill>
                      <a:latin typeface="Calibri"/>
                      <a:ea typeface="メイリオ" panose="020B0604030504040204" pitchFamily="50" charset="-128"/>
                      <a:cs typeface="メイリオ" panose="020B0604030504040204" pitchFamily="50" charset="-128"/>
                    </a:rPr>
                    <a:t>VX link </a:t>
                  </a:r>
                  <a:r>
                    <a:rPr lang="en-US" altLang="ja-JP" sz="1200" dirty="0">
                      <a:solidFill>
                        <a:srgbClr val="7030A0"/>
                      </a:solidFill>
                      <a:latin typeface="Calibri"/>
                      <a:ea typeface="メイリオ" panose="020B0604030504040204" pitchFamily="50" charset="-128"/>
                      <a:cs typeface="メイリオ" panose="020B0604030504040204" pitchFamily="50" charset="-128"/>
                    </a:rPr>
                    <a:t>(Network)</a:t>
                  </a:r>
                  <a:endParaRPr lang="ja-JP" altLang="en-US" sz="1600" dirty="0">
                    <a:solidFill>
                      <a:srgbClr val="7030A0"/>
                    </a:solidFill>
                  </a:endParaRPr>
                </a:p>
              </p:txBody>
            </p:sp>
            <p:sp>
              <p:nvSpPr>
                <p:cNvPr id="75" name="正方形/長方形 74"/>
                <p:cNvSpPr/>
                <p:nvPr/>
              </p:nvSpPr>
              <p:spPr>
                <a:xfrm>
                  <a:off x="4720083" y="137256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2400" b="1" kern="0" dirty="0">
                      <a:solidFill>
                        <a:srgbClr val="7030A0"/>
                      </a:solidFill>
                      <a:latin typeface="Calibri"/>
                      <a:ea typeface="ＭＳ Ｐゴシック"/>
                    </a:rPr>
                    <a:t>Frame 01</a:t>
                  </a:r>
                </a:p>
              </p:txBody>
            </p:sp>
            <p:sp>
              <p:nvSpPr>
                <p:cNvPr id="76" name="正方形/長方形 75"/>
                <p:cNvSpPr/>
                <p:nvPr/>
              </p:nvSpPr>
              <p:spPr>
                <a:xfrm>
                  <a:off x="3154763" y="137783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2400" b="1" kern="0" dirty="0">
                      <a:solidFill>
                        <a:srgbClr val="7030A0"/>
                      </a:solidFill>
                      <a:latin typeface="Calibri"/>
                      <a:ea typeface="ＭＳ Ｐゴシック"/>
                    </a:rPr>
                    <a:t>Frame 00</a:t>
                  </a:r>
                </a:p>
              </p:txBody>
            </p:sp>
            <p:sp>
              <p:nvSpPr>
                <p:cNvPr id="77" name="正方形/長方形 76"/>
                <p:cNvSpPr/>
                <p:nvPr/>
              </p:nvSpPr>
              <p:spPr>
                <a:xfrm>
                  <a:off x="6285403" y="137783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2400" b="1" kern="0" dirty="0">
                      <a:solidFill>
                        <a:srgbClr val="7030A0"/>
                      </a:solidFill>
                      <a:latin typeface="Calibri"/>
                      <a:ea typeface="ＭＳ Ｐゴシック"/>
                    </a:rPr>
                    <a:t>Frame 02</a:t>
                  </a:r>
                </a:p>
              </p:txBody>
            </p:sp>
            <p:sp>
              <p:nvSpPr>
                <p:cNvPr id="78" name="フリーフォーム 77"/>
                <p:cNvSpPr/>
                <p:nvPr/>
              </p:nvSpPr>
              <p:spPr>
                <a:xfrm>
                  <a:off x="4381995" y="1911927"/>
                  <a:ext cx="1484415" cy="249382"/>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79"/>
                <p:cNvSpPr/>
                <p:nvPr/>
              </p:nvSpPr>
              <p:spPr>
                <a:xfrm>
                  <a:off x="6018810" y="1908515"/>
                  <a:ext cx="1484415" cy="249382"/>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フリーフォーム 80"/>
                <p:cNvSpPr/>
                <p:nvPr/>
              </p:nvSpPr>
              <p:spPr>
                <a:xfrm>
                  <a:off x="4227615" y="1923803"/>
                  <a:ext cx="0" cy="439387"/>
                </a:xfrm>
                <a:custGeom>
                  <a:avLst/>
                  <a:gdLst>
                    <a:gd name="connsiteX0" fmla="*/ 0 w 0"/>
                    <a:gd name="connsiteY0" fmla="*/ 0 h 439387"/>
                    <a:gd name="connsiteX1" fmla="*/ 0 w 0"/>
                    <a:gd name="connsiteY1" fmla="*/ 439387 h 439387"/>
                  </a:gdLst>
                  <a:ahLst/>
                  <a:cxnLst>
                    <a:cxn ang="0">
                      <a:pos x="connsiteX0" y="connsiteY0"/>
                    </a:cxn>
                    <a:cxn ang="0">
                      <a:pos x="connsiteX1" y="connsiteY1"/>
                    </a:cxn>
                  </a:cxnLst>
                  <a:rect l="l" t="t" r="r" b="b"/>
                  <a:pathLst>
                    <a:path h="439387">
                      <a:moveTo>
                        <a:pt x="0" y="0"/>
                      </a:moveTo>
                      <a:lnTo>
                        <a:pt x="0" y="439387"/>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フリーフォーム 81"/>
                <p:cNvSpPr/>
                <p:nvPr/>
              </p:nvSpPr>
              <p:spPr>
                <a:xfrm>
                  <a:off x="4340888" y="1911927"/>
                  <a:ext cx="3306820" cy="676894"/>
                </a:xfrm>
                <a:custGeom>
                  <a:avLst/>
                  <a:gdLst>
                    <a:gd name="connsiteX0" fmla="*/ 0 w 3408218"/>
                    <a:gd name="connsiteY0" fmla="*/ 427512 h 676894"/>
                    <a:gd name="connsiteX1" fmla="*/ 0 w 3408218"/>
                    <a:gd name="connsiteY1" fmla="*/ 676894 h 676894"/>
                    <a:gd name="connsiteX2" fmla="*/ 3408218 w 3408218"/>
                    <a:gd name="connsiteY2" fmla="*/ 676894 h 676894"/>
                    <a:gd name="connsiteX3" fmla="*/ 3408218 w 3408218"/>
                    <a:gd name="connsiteY3" fmla="*/ 0 h 676894"/>
                  </a:gdLst>
                  <a:ahLst/>
                  <a:cxnLst>
                    <a:cxn ang="0">
                      <a:pos x="connsiteX0" y="connsiteY0"/>
                    </a:cxn>
                    <a:cxn ang="0">
                      <a:pos x="connsiteX1" y="connsiteY1"/>
                    </a:cxn>
                    <a:cxn ang="0">
                      <a:pos x="connsiteX2" y="connsiteY2"/>
                    </a:cxn>
                    <a:cxn ang="0">
                      <a:pos x="connsiteX3" y="connsiteY3"/>
                    </a:cxn>
                  </a:cxnLst>
                  <a:rect l="l" t="t" r="r" b="b"/>
                  <a:pathLst>
                    <a:path w="3408218" h="676894">
                      <a:moveTo>
                        <a:pt x="0" y="427512"/>
                      </a:moveTo>
                      <a:lnTo>
                        <a:pt x="0" y="676894"/>
                      </a:lnTo>
                      <a:lnTo>
                        <a:pt x="3408218" y="676894"/>
                      </a:lnTo>
                      <a:lnTo>
                        <a:pt x="3408218"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0" name="正方形/長方形 69"/>
              <p:cNvSpPr/>
              <p:nvPr/>
            </p:nvSpPr>
            <p:spPr>
              <a:xfrm>
                <a:off x="4062887" y="2403279"/>
                <a:ext cx="454345" cy="307650"/>
              </a:xfrm>
              <a:prstGeom prst="rect">
                <a:avLst/>
              </a:prstGeom>
            </p:spPr>
            <p:txBody>
              <a:bodyPr wrap="none">
                <a:spAutoFit/>
              </a:bodyPr>
              <a:lstStyle/>
              <a:p>
                <a:r>
                  <a:rPr kumimoji="0" lang="en-US" altLang="ja-JP" sz="2400" b="1" kern="0" dirty="0">
                    <a:solidFill>
                      <a:srgbClr val="7030A0"/>
                    </a:solidFill>
                    <a:latin typeface="Calibri"/>
                    <a:ea typeface="ＭＳ Ｐゴシック"/>
                  </a:rPr>
                  <a:t>B  A</a:t>
                </a:r>
                <a:endParaRPr lang="ja-JP" altLang="en-US" dirty="0">
                  <a:solidFill>
                    <a:srgbClr val="7030A0"/>
                  </a:solidFill>
                </a:endParaRPr>
              </a:p>
            </p:txBody>
          </p:sp>
          <p:sp>
            <p:nvSpPr>
              <p:cNvPr id="71" name="正方形/長方形 70"/>
              <p:cNvSpPr/>
              <p:nvPr/>
            </p:nvSpPr>
            <p:spPr>
              <a:xfrm>
                <a:off x="5671136" y="2394683"/>
                <a:ext cx="454345" cy="307650"/>
              </a:xfrm>
              <a:prstGeom prst="rect">
                <a:avLst/>
              </a:prstGeom>
            </p:spPr>
            <p:txBody>
              <a:bodyPr wrap="none">
                <a:spAutoFit/>
              </a:bodyPr>
              <a:lstStyle/>
              <a:p>
                <a:r>
                  <a:rPr kumimoji="0" lang="en-US" altLang="ja-JP" sz="2400" b="1" kern="0" dirty="0">
                    <a:solidFill>
                      <a:srgbClr val="7030A0"/>
                    </a:solidFill>
                    <a:latin typeface="Calibri"/>
                    <a:ea typeface="ＭＳ Ｐゴシック"/>
                  </a:rPr>
                  <a:t>B  A</a:t>
                </a:r>
                <a:endParaRPr lang="ja-JP" altLang="en-US" dirty="0">
                  <a:solidFill>
                    <a:srgbClr val="7030A0"/>
                  </a:solidFill>
                </a:endParaRPr>
              </a:p>
            </p:txBody>
          </p:sp>
          <p:sp>
            <p:nvSpPr>
              <p:cNvPr id="72" name="正方形/長方形 71"/>
              <p:cNvSpPr/>
              <p:nvPr/>
            </p:nvSpPr>
            <p:spPr>
              <a:xfrm>
                <a:off x="7316303" y="2394683"/>
                <a:ext cx="454345" cy="307650"/>
              </a:xfrm>
              <a:prstGeom prst="rect">
                <a:avLst/>
              </a:prstGeom>
            </p:spPr>
            <p:txBody>
              <a:bodyPr wrap="none">
                <a:spAutoFit/>
              </a:bodyPr>
              <a:lstStyle/>
              <a:p>
                <a:r>
                  <a:rPr kumimoji="0" lang="en-US" altLang="ja-JP" sz="2400" b="1" kern="0" dirty="0">
                    <a:solidFill>
                      <a:srgbClr val="7030A0"/>
                    </a:solidFill>
                    <a:latin typeface="Calibri"/>
                    <a:ea typeface="ＭＳ Ｐゴシック"/>
                  </a:rPr>
                  <a:t>B  A</a:t>
                </a:r>
                <a:endParaRPr lang="ja-JP" altLang="en-US" dirty="0">
                  <a:solidFill>
                    <a:srgbClr val="7030A0"/>
                  </a:solidFill>
                </a:endParaRPr>
              </a:p>
            </p:txBody>
          </p:sp>
        </p:grpSp>
        <p:sp>
          <p:nvSpPr>
            <p:cNvPr id="66" name="正方形/長方形 65"/>
            <p:cNvSpPr/>
            <p:nvPr/>
          </p:nvSpPr>
          <p:spPr>
            <a:xfrm>
              <a:off x="4200867" y="4138980"/>
              <a:ext cx="320778" cy="492240"/>
            </a:xfrm>
            <a:prstGeom prst="rect">
              <a:avLst/>
            </a:prstGeom>
          </p:spPr>
          <p:txBody>
            <a:bodyPr wrap="none">
              <a:spAutoFit/>
            </a:bodyPr>
            <a:lstStyle/>
            <a:p>
              <a:r>
                <a:rPr lang="en-US" altLang="ja-JP" sz="4200" b="1" dirty="0">
                  <a:solidFill>
                    <a:srgbClr val="FF0000"/>
                  </a:solidFill>
                  <a:latin typeface="Calibri"/>
                  <a:cs typeface="Consolas" panose="020B0609020204030204" pitchFamily="49" charset="0"/>
                </a:rPr>
                <a:t>X</a:t>
              </a:r>
              <a:endParaRPr lang="ja-JP" altLang="en-US" sz="4200" b="1" dirty="0">
                <a:solidFill>
                  <a:srgbClr val="FF0000"/>
                </a:solidFill>
              </a:endParaRPr>
            </a:p>
          </p:txBody>
        </p:sp>
        <p:sp>
          <p:nvSpPr>
            <p:cNvPr id="67" name="正方形/長方形 66"/>
            <p:cNvSpPr/>
            <p:nvPr/>
          </p:nvSpPr>
          <p:spPr>
            <a:xfrm>
              <a:off x="6987205" y="2123440"/>
              <a:ext cx="2121299" cy="2430434"/>
            </a:xfrm>
            <a:prstGeom prst="rect">
              <a:avLst/>
            </a:prstGeom>
          </p:spPr>
          <p:txBody>
            <a:bodyPr wrap="square">
              <a:spAutoFit/>
            </a:bodyPr>
            <a:lstStyle/>
            <a:p>
              <a:r>
                <a:rPr lang="en-US" altLang="ja-JP" sz="2100" dirty="0">
                  <a:solidFill>
                    <a:srgbClr val="5F5F5F"/>
                  </a:solidFill>
                  <a:latin typeface="Calibri"/>
                  <a:cs typeface="Consolas" panose="020B0609020204030204" pitchFamily="49" charset="0"/>
                </a:rPr>
                <a:t>A purple line is usually used for communication.</a:t>
              </a:r>
            </a:p>
            <a:p>
              <a:endParaRPr lang="en-US" altLang="ja-JP" sz="2100" dirty="0">
                <a:solidFill>
                  <a:srgbClr val="5F5F5F"/>
                </a:solidFill>
                <a:latin typeface="Calibri"/>
                <a:cs typeface="Consolas" panose="020B0609020204030204" pitchFamily="49" charset="0"/>
              </a:endParaRPr>
            </a:p>
            <a:p>
              <a:endParaRPr lang="en-US" altLang="ja-JP" sz="2100" dirty="0">
                <a:solidFill>
                  <a:srgbClr val="5F5F5F"/>
                </a:solidFill>
                <a:latin typeface="Calibri"/>
                <a:cs typeface="Consolas" panose="020B0609020204030204" pitchFamily="49" charset="0"/>
              </a:endParaRPr>
            </a:p>
            <a:p>
              <a:endParaRPr lang="en-US" altLang="ja-JP" sz="2100" dirty="0">
                <a:solidFill>
                  <a:srgbClr val="5F5F5F"/>
                </a:solidFill>
                <a:latin typeface="Calibri"/>
                <a:cs typeface="Consolas" panose="020B0609020204030204" pitchFamily="49" charset="0"/>
              </a:endParaRPr>
            </a:p>
            <a:p>
              <a:endParaRPr lang="en-US" altLang="ja-JP" sz="2100" dirty="0">
                <a:solidFill>
                  <a:srgbClr val="5F5F5F"/>
                </a:solidFill>
                <a:latin typeface="Calibri"/>
                <a:cs typeface="Consolas" panose="020B0609020204030204" pitchFamily="49" charset="0"/>
              </a:endParaRPr>
            </a:p>
            <a:p>
              <a:r>
                <a:rPr lang="en-US" altLang="ja-JP" sz="2100" dirty="0">
                  <a:solidFill>
                    <a:srgbClr val="5F5F5F"/>
                  </a:solidFill>
                  <a:latin typeface="Calibri"/>
                  <a:cs typeface="Consolas" panose="020B0609020204030204" pitchFamily="49" charset="0"/>
                </a:rPr>
                <a:t>The system can continue communicating with a different route even if a problem happens in VX link between Frame 00 and 01.</a:t>
              </a:r>
              <a:endParaRPr lang="ja-JP" altLang="en-US" sz="2100" dirty="0">
                <a:solidFill>
                  <a:srgbClr val="5F5F5F"/>
                </a:solidFill>
                <a:latin typeface="Calibri"/>
                <a:cs typeface="Consolas" panose="020B0609020204030204" pitchFamily="49" charset="0"/>
              </a:endParaRPr>
            </a:p>
          </p:txBody>
        </p:sp>
        <p:sp>
          <p:nvSpPr>
            <p:cNvPr id="68" name="正方形/長方形 67"/>
            <p:cNvSpPr/>
            <p:nvPr/>
          </p:nvSpPr>
          <p:spPr>
            <a:xfrm>
              <a:off x="1979712" y="1635646"/>
              <a:ext cx="7056784" cy="553770"/>
            </a:xfrm>
            <a:prstGeom prst="rect">
              <a:avLst/>
            </a:prstGeom>
          </p:spPr>
          <p:txBody>
            <a:bodyPr wrap="square">
              <a:spAutoFit/>
            </a:bodyPr>
            <a:lstStyle/>
            <a:p>
              <a:r>
                <a:rPr lang="en-US" altLang="ja-JP" sz="2400" dirty="0">
                  <a:latin typeface="+mj-lt"/>
                </a:rPr>
                <a:t>The dualization of the communication line is realized by connecting VX link into the  ring form with two ports comprised of each frame.</a:t>
              </a:r>
              <a:endParaRPr lang="ja-JP" altLang="en-US" sz="2400" dirty="0">
                <a:latin typeface="+mj-lt"/>
              </a:endParaRPr>
            </a:p>
          </p:txBody>
        </p:sp>
      </p:grpSp>
      <p:sp>
        <p:nvSpPr>
          <p:cNvPr id="2" name="テキスト ボックス 1">
            <a:extLst>
              <a:ext uri="{FF2B5EF4-FFF2-40B4-BE49-F238E27FC236}">
                <a16:creationId xmlns:a16="http://schemas.microsoft.com/office/drawing/2014/main" id="{B1582FAF-6DDB-E12D-B7A4-2CC4DAAD3D92}"/>
              </a:ext>
            </a:extLst>
          </p:cNvPr>
          <p:cNvSpPr txBox="1"/>
          <p:nvPr/>
        </p:nvSpPr>
        <p:spPr>
          <a:xfrm>
            <a:off x="9035739" y="1185928"/>
            <a:ext cx="4154857" cy="307777"/>
          </a:xfrm>
          <a:prstGeom prst="rect">
            <a:avLst/>
          </a:prstGeom>
          <a:noFill/>
        </p:spPr>
        <p:txBody>
          <a:bodyPr wrap="square">
            <a:spAutoFit/>
          </a:bodyPr>
          <a:lstStyle/>
          <a:p>
            <a:r>
              <a:rPr lang="en-US" altLang="ja-JP" sz="1400" dirty="0">
                <a:solidFill>
                  <a:srgbClr val="934BC9"/>
                </a:solidFill>
                <a:latin typeface="+mj-lt"/>
              </a:rPr>
              <a:t>* PM and CT follow the same instructions as Frame.</a:t>
            </a:r>
            <a:endParaRPr lang="ja-JP" altLang="en-US" sz="1400" dirty="0">
              <a:solidFill>
                <a:srgbClr val="934BC9"/>
              </a:solidFill>
              <a:latin typeface="+mj-lt"/>
            </a:endParaRPr>
          </a:p>
        </p:txBody>
      </p:sp>
    </p:spTree>
    <p:extLst>
      <p:ext uri="{BB962C8B-B14F-4D97-AF65-F5344CB8AC3E}">
        <p14:creationId xmlns:p14="http://schemas.microsoft.com/office/powerpoint/2010/main" val="3762240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500" fill="hold"/>
                                        <p:tgtEl>
                                          <p:spTgt spid="56"/>
                                        </p:tgtEl>
                                        <p:attrNameLst>
                                          <p:attrName>ppt_x</p:attrName>
                                        </p:attrNameLst>
                                      </p:cBhvr>
                                      <p:tavLst>
                                        <p:tav tm="0">
                                          <p:val>
                                            <p:strVal val="1+#ppt_w/2"/>
                                          </p:val>
                                        </p:tav>
                                        <p:tav tm="100000">
                                          <p:val>
                                            <p:strVal val="#ppt_x"/>
                                          </p:val>
                                        </p:tav>
                                      </p:tavLst>
                                    </p:anim>
                                    <p:anim calcmode="lin" valueType="num">
                                      <p:cBhvr additive="base">
                                        <p:cTn id="8" dur="5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グループ化 61"/>
          <p:cNvGrpSpPr/>
          <p:nvPr/>
        </p:nvGrpSpPr>
        <p:grpSpPr>
          <a:xfrm>
            <a:off x="1612190" y="288183"/>
            <a:ext cx="2053631" cy="1949899"/>
            <a:chOff x="2632733" y="840807"/>
            <a:chExt cx="2667654" cy="2532159"/>
          </a:xfrm>
        </p:grpSpPr>
        <p:grpSp>
          <p:nvGrpSpPr>
            <p:cNvPr id="63" name="グループ化 62"/>
            <p:cNvGrpSpPr/>
            <p:nvPr/>
          </p:nvGrpSpPr>
          <p:grpSpPr>
            <a:xfrm>
              <a:off x="2951391" y="1221263"/>
              <a:ext cx="2030342" cy="1771248"/>
              <a:chOff x="2951391" y="1221263"/>
              <a:chExt cx="2030342" cy="1771248"/>
            </a:xfrm>
          </p:grpSpPr>
          <p:sp>
            <p:nvSpPr>
              <p:cNvPr id="68" name="円/楕円 67"/>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dirty="0">
                  <a:solidFill>
                    <a:prstClr val="white"/>
                  </a:solidFill>
                  <a:latin typeface="Meiryo UI"/>
                  <a:ea typeface="Meiryo UI"/>
                </a:endParaRPr>
              </a:p>
            </p:txBody>
          </p:sp>
          <p:sp>
            <p:nvSpPr>
              <p:cNvPr id="69" name="角丸四角形 68"/>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VX link</a:t>
                </a:r>
                <a:endParaRPr kumimoji="0" lang="ja-JP" altLang="en-US" sz="3000" b="1" kern="0" dirty="0">
                  <a:solidFill>
                    <a:prstClr val="white"/>
                  </a:solidFill>
                  <a:latin typeface="Calibri"/>
                  <a:ea typeface="Meiryo UI"/>
                </a:endParaRPr>
              </a:p>
            </p:txBody>
          </p:sp>
        </p:grpSp>
        <p:pic>
          <p:nvPicPr>
            <p:cNvPr id="67"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pic>
        <p:nvPicPr>
          <p:cNvPr id="89" name="Picture 5"/>
          <p:cNvPicPr>
            <a:picLocks noChangeAspect="1" noChangeArrowheads="1"/>
          </p:cNvPicPr>
          <p:nvPr/>
        </p:nvPicPr>
        <p:blipFill>
          <a:blip r:embed="rId4"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2" name="正方形/長方形 201"/>
          <p:cNvSpPr/>
          <p:nvPr/>
        </p:nvSpPr>
        <p:spPr>
          <a:xfrm>
            <a:off x="5351086" y="975556"/>
            <a:ext cx="3152625" cy="554202"/>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VX link connection</a:t>
            </a:r>
          </a:p>
        </p:txBody>
      </p:sp>
      <p:sp>
        <p:nvSpPr>
          <p:cNvPr id="203" name="正方形/長方形 202"/>
          <p:cNvSpPr/>
          <p:nvPr/>
        </p:nvSpPr>
        <p:spPr>
          <a:xfrm>
            <a:off x="5380966" y="1529759"/>
            <a:ext cx="7809630" cy="1755048"/>
          </a:xfrm>
          <a:prstGeom prst="rect">
            <a:avLst/>
          </a:prstGeom>
        </p:spPr>
        <p:txBody>
          <a:bodyPr wrap="square" lIns="137187" tIns="68594" rIns="137187" bIns="68594">
            <a:spAutoFit/>
          </a:bodyPr>
          <a:lstStyle/>
          <a:p>
            <a:r>
              <a:rPr lang="en-US" altLang="ja-JP" sz="2100" dirty="0">
                <a:solidFill>
                  <a:srgbClr val="5F5F5F"/>
                </a:solidFill>
                <a:latin typeface="Calibri"/>
                <a:cs typeface="Consolas" panose="020B0609020204030204" pitchFamily="49" charset="0"/>
              </a:rPr>
              <a:t>Each frames are connected with “VX link” which is IP based network.</a:t>
            </a:r>
          </a:p>
          <a:p>
            <a:r>
              <a:rPr lang="en-US" altLang="ja-JP" sz="2100" dirty="0">
                <a:solidFill>
                  <a:srgbClr val="5F5F5F"/>
                </a:solidFill>
                <a:latin typeface="Calibri"/>
                <a:cs typeface="Consolas" panose="020B0609020204030204" pitchFamily="49" charset="0"/>
              </a:rPr>
              <a:t>Sound and control signal are streamed with this “VX link”.</a:t>
            </a:r>
          </a:p>
          <a:p>
            <a:r>
              <a:rPr lang="en-US" altLang="ja-JP" sz="2100" dirty="0">
                <a:solidFill>
                  <a:srgbClr val="5F5F5F"/>
                </a:solidFill>
                <a:latin typeface="Calibri"/>
                <a:cs typeface="Consolas" panose="020B0609020204030204" pitchFamily="49" charset="0"/>
              </a:rPr>
              <a:t>There are 2 RJ45 ports of “VX link” on the frame. VX link supports duplication.</a:t>
            </a:r>
          </a:p>
          <a:p>
            <a:endParaRPr lang="ja-JP" altLang="en-US" sz="2100" dirty="0">
              <a:solidFill>
                <a:srgbClr val="5F5F5F"/>
              </a:solidFill>
              <a:latin typeface="Calibri"/>
              <a:cs typeface="Consolas" panose="020B0609020204030204" pitchFamily="49" charset="0"/>
            </a:endParaRPr>
          </a:p>
        </p:txBody>
      </p:sp>
      <p:sp>
        <p:nvSpPr>
          <p:cNvPr id="240" name="四角形吹き出し 239"/>
          <p:cNvSpPr/>
          <p:nvPr/>
        </p:nvSpPr>
        <p:spPr>
          <a:xfrm>
            <a:off x="7434859" y="5192847"/>
            <a:ext cx="6229480" cy="935552"/>
          </a:xfrm>
          <a:prstGeom prst="wedgeRectCallout">
            <a:avLst>
              <a:gd name="adj1" fmla="val -58221"/>
              <a:gd name="adj2" fmla="val 69346"/>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VX link can be connected into the daisy chain and the ring topology.</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It is not necessary for you to set a spanning tree in SWHUB.</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In addition, you can connect PC for setting to VX link directory.</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pic>
        <p:nvPicPr>
          <p:cNvPr id="160" name="Picture 8" descr="H:\TCL\Products\Products data\VX\VX-3000\Photo\VX-3000 ph2\VX-3000 Bilder\VX-3004F_back.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889667" y="3185219"/>
            <a:ext cx="2444722" cy="776841"/>
          </a:xfrm>
          <a:prstGeom prst="rect">
            <a:avLst/>
          </a:prstGeom>
          <a:noFill/>
          <a:extLst>
            <a:ext uri="{909E8E84-426E-40DD-AFC4-6F175D3DCCD1}">
              <a14:hiddenFill xmlns:a14="http://schemas.microsoft.com/office/drawing/2010/main">
                <a:solidFill>
                  <a:srgbClr val="FFFFFF"/>
                </a:solidFill>
              </a14:hiddenFill>
            </a:ext>
          </a:extLst>
        </p:spPr>
      </p:pic>
      <p:sp>
        <p:nvSpPr>
          <p:cNvPr id="29" name="正方形/長方形 28"/>
          <p:cNvSpPr/>
          <p:nvPr/>
        </p:nvSpPr>
        <p:spPr>
          <a:xfrm>
            <a:off x="3942133" y="3777148"/>
            <a:ext cx="271555" cy="18186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pic>
        <p:nvPicPr>
          <p:cNvPr id="14" name="Picture 2"/>
          <p:cNvPicPr>
            <a:picLocks noChangeAspect="1" noChangeArrowheads="1"/>
          </p:cNvPicPr>
          <p:nvPr/>
        </p:nvPicPr>
        <p:blipFill>
          <a:blip r:embed="rId6">
            <a:grayscl/>
            <a:extLst>
              <a:ext uri="{28A0092B-C50C-407E-A947-70E740481C1C}">
                <a14:useLocalDpi xmlns:a14="http://schemas.microsoft.com/office/drawing/2010/main" val="0"/>
              </a:ext>
            </a:extLst>
          </a:blip>
          <a:srcRect/>
          <a:stretch>
            <a:fillRect/>
          </a:stretch>
        </p:blipFill>
        <p:spPr bwMode="auto">
          <a:xfrm>
            <a:off x="2373232" y="3955306"/>
            <a:ext cx="1700409" cy="1172057"/>
          </a:xfrm>
          <a:prstGeom prst="rect">
            <a:avLst/>
          </a:prstGeom>
          <a:noFill/>
          <a:ln w="28575">
            <a:solidFill>
              <a:srgbClr val="FF0000"/>
            </a:solidFill>
            <a:miter lim="800000"/>
            <a:headEnd/>
            <a:tailEnd/>
          </a:ln>
          <a:effectLst>
            <a:outerShdw blurRad="50800" dist="38100" dir="8100000" algn="tr" rotWithShape="0">
              <a:prstClr val="black">
                <a:alpha val="40000"/>
              </a:prstClr>
            </a:outerShdw>
          </a:effectLst>
          <a:extLst>
            <a:ext uri="{909E8E84-426E-40DD-AFC4-6F175D3DCCD1}">
              <a14:hiddenFill xmlns:a14="http://schemas.microsoft.com/office/drawing/2010/main">
                <a:solidFill>
                  <a:schemeClr val="accent1"/>
                </a:solidFill>
              </a14:hiddenFill>
            </a:ext>
          </a:extLst>
        </p:spPr>
      </p:pic>
      <p:grpSp>
        <p:nvGrpSpPr>
          <p:cNvPr id="10" name="グループ化 9"/>
          <p:cNvGrpSpPr/>
          <p:nvPr/>
        </p:nvGrpSpPr>
        <p:grpSpPr>
          <a:xfrm>
            <a:off x="3682853" y="3190575"/>
            <a:ext cx="7974469" cy="3057812"/>
            <a:chOff x="2454951" y="2126175"/>
            <a:chExt cx="5315697" cy="2037703"/>
          </a:xfrm>
        </p:grpSpPr>
        <p:grpSp>
          <p:nvGrpSpPr>
            <p:cNvPr id="30" name="グループ化 29"/>
            <p:cNvGrpSpPr/>
            <p:nvPr/>
          </p:nvGrpSpPr>
          <p:grpSpPr>
            <a:xfrm>
              <a:off x="3152916" y="2126175"/>
              <a:ext cx="4595454" cy="1957743"/>
              <a:chOff x="3152916" y="1372560"/>
              <a:chExt cx="4595454" cy="1957743"/>
            </a:xfrm>
          </p:grpSpPr>
          <p:pic>
            <p:nvPicPr>
              <p:cNvPr id="186" name="Picture 2" descr="クリックすると新しいウィンドウで開きます"/>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4002330" y="2240850"/>
                <a:ext cx="513946" cy="187740"/>
              </a:xfrm>
              <a:prstGeom prst="rect">
                <a:avLst/>
              </a:prstGeom>
              <a:noFill/>
              <a:extLst>
                <a:ext uri="{909E8E84-426E-40DD-AFC4-6F175D3DCCD1}">
                  <a14:hiddenFill xmlns:a14="http://schemas.microsoft.com/office/drawing/2010/main">
                    <a:solidFill>
                      <a:srgbClr val="FFFFFF"/>
                    </a:solidFill>
                  </a14:hiddenFill>
                </a:ext>
              </a:extLst>
            </p:spPr>
          </p:pic>
          <p:sp>
            <p:nvSpPr>
              <p:cNvPr id="197" name="正方形/長方形 196"/>
              <p:cNvSpPr/>
              <p:nvPr/>
            </p:nvSpPr>
            <p:spPr>
              <a:xfrm>
                <a:off x="5220072" y="2243554"/>
                <a:ext cx="1565320" cy="235865"/>
              </a:xfrm>
              <a:prstGeom prst="rect">
                <a:avLst/>
              </a:prstGeom>
            </p:spPr>
            <p:txBody>
              <a:bodyPr wrap="square">
                <a:spAutoFit/>
              </a:bodyPr>
              <a:lstStyle/>
              <a:p>
                <a:pPr algn="ctr"/>
                <a:r>
                  <a:rPr lang="en-US" altLang="ja-JP" sz="1700" dirty="0">
                    <a:solidFill>
                      <a:srgbClr val="7030A0"/>
                    </a:solidFill>
                    <a:latin typeface="Calibri"/>
                    <a:ea typeface="メイリオ" panose="020B0604030504040204" pitchFamily="50" charset="-128"/>
                    <a:cs typeface="メイリオ" panose="020B0604030504040204" pitchFamily="50" charset="-128"/>
                  </a:rPr>
                  <a:t>VX link </a:t>
                </a:r>
                <a:r>
                  <a:rPr lang="en-US" altLang="ja-JP" sz="1200" dirty="0">
                    <a:solidFill>
                      <a:srgbClr val="7030A0"/>
                    </a:solidFill>
                    <a:latin typeface="Calibri"/>
                    <a:ea typeface="メイリオ" panose="020B0604030504040204" pitchFamily="50" charset="-128"/>
                    <a:cs typeface="メイリオ" panose="020B0604030504040204" pitchFamily="50" charset="-128"/>
                  </a:rPr>
                  <a:t>(Network)</a:t>
                </a:r>
                <a:endParaRPr lang="ja-JP" altLang="en-US" sz="1600" dirty="0">
                  <a:solidFill>
                    <a:srgbClr val="7030A0"/>
                  </a:solidFill>
                </a:endParaRPr>
              </a:p>
            </p:txBody>
          </p:sp>
          <p:sp>
            <p:nvSpPr>
              <p:cNvPr id="157" name="正方形/長方形 156"/>
              <p:cNvSpPr/>
              <p:nvPr/>
            </p:nvSpPr>
            <p:spPr>
              <a:xfrm>
                <a:off x="4720083" y="137256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2400" b="1" kern="0" dirty="0">
                    <a:solidFill>
                      <a:srgbClr val="7030A0"/>
                    </a:solidFill>
                    <a:latin typeface="Calibri"/>
                    <a:ea typeface="ＭＳ Ｐゴシック"/>
                  </a:rPr>
                  <a:t>Frame</a:t>
                </a:r>
              </a:p>
            </p:txBody>
          </p:sp>
          <p:sp>
            <p:nvSpPr>
              <p:cNvPr id="158" name="正方形/長方形 157"/>
              <p:cNvSpPr/>
              <p:nvPr/>
            </p:nvSpPr>
            <p:spPr>
              <a:xfrm>
                <a:off x="3154763" y="137783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2400" b="1" kern="0" dirty="0">
                    <a:solidFill>
                      <a:srgbClr val="7030A0"/>
                    </a:solidFill>
                    <a:latin typeface="Calibri"/>
                    <a:ea typeface="ＭＳ Ｐゴシック"/>
                  </a:rPr>
                  <a:t>Frame</a:t>
                </a:r>
              </a:p>
            </p:txBody>
          </p:sp>
          <p:sp>
            <p:nvSpPr>
              <p:cNvPr id="159" name="正方形/長方形 158"/>
              <p:cNvSpPr/>
              <p:nvPr/>
            </p:nvSpPr>
            <p:spPr>
              <a:xfrm>
                <a:off x="6285403" y="137783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2400" b="1" kern="0" dirty="0">
                    <a:solidFill>
                      <a:srgbClr val="7030A0"/>
                    </a:solidFill>
                    <a:latin typeface="Calibri"/>
                    <a:ea typeface="ＭＳ Ｐゴシック"/>
                  </a:rPr>
                  <a:t>Frame</a:t>
                </a:r>
              </a:p>
            </p:txBody>
          </p:sp>
          <p:sp>
            <p:nvSpPr>
              <p:cNvPr id="16" name="フリーフォーム 15"/>
              <p:cNvSpPr/>
              <p:nvPr/>
            </p:nvSpPr>
            <p:spPr>
              <a:xfrm>
                <a:off x="4381995" y="1911927"/>
                <a:ext cx="1484415" cy="249382"/>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5" name="フリーフォーム 164"/>
              <p:cNvSpPr/>
              <p:nvPr/>
            </p:nvSpPr>
            <p:spPr>
              <a:xfrm>
                <a:off x="6018810" y="1908515"/>
                <a:ext cx="1484415" cy="249382"/>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16"/>
              <p:cNvSpPr/>
              <p:nvPr/>
            </p:nvSpPr>
            <p:spPr>
              <a:xfrm>
                <a:off x="4227615" y="1923803"/>
                <a:ext cx="0" cy="439387"/>
              </a:xfrm>
              <a:custGeom>
                <a:avLst/>
                <a:gdLst>
                  <a:gd name="connsiteX0" fmla="*/ 0 w 0"/>
                  <a:gd name="connsiteY0" fmla="*/ 0 h 439387"/>
                  <a:gd name="connsiteX1" fmla="*/ 0 w 0"/>
                  <a:gd name="connsiteY1" fmla="*/ 439387 h 439387"/>
                </a:gdLst>
                <a:ahLst/>
                <a:cxnLst>
                  <a:cxn ang="0">
                    <a:pos x="connsiteX0" y="connsiteY0"/>
                  </a:cxn>
                  <a:cxn ang="0">
                    <a:pos x="connsiteX1" y="connsiteY1"/>
                  </a:cxn>
                </a:cxnLst>
                <a:rect l="l" t="t" r="r" b="b"/>
                <a:pathLst>
                  <a:path h="439387">
                    <a:moveTo>
                      <a:pt x="0" y="0"/>
                    </a:moveTo>
                    <a:lnTo>
                      <a:pt x="0" y="439387"/>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22"/>
              <p:cNvSpPr/>
              <p:nvPr/>
            </p:nvSpPr>
            <p:spPr>
              <a:xfrm>
                <a:off x="4340888" y="1911927"/>
                <a:ext cx="3306820" cy="676894"/>
              </a:xfrm>
              <a:custGeom>
                <a:avLst/>
                <a:gdLst>
                  <a:gd name="connsiteX0" fmla="*/ 0 w 3408218"/>
                  <a:gd name="connsiteY0" fmla="*/ 427512 h 676894"/>
                  <a:gd name="connsiteX1" fmla="*/ 0 w 3408218"/>
                  <a:gd name="connsiteY1" fmla="*/ 676894 h 676894"/>
                  <a:gd name="connsiteX2" fmla="*/ 3408218 w 3408218"/>
                  <a:gd name="connsiteY2" fmla="*/ 676894 h 676894"/>
                  <a:gd name="connsiteX3" fmla="*/ 3408218 w 3408218"/>
                  <a:gd name="connsiteY3" fmla="*/ 0 h 676894"/>
                </a:gdLst>
                <a:ahLst/>
                <a:cxnLst>
                  <a:cxn ang="0">
                    <a:pos x="connsiteX0" y="connsiteY0"/>
                  </a:cxn>
                  <a:cxn ang="0">
                    <a:pos x="connsiteX1" y="connsiteY1"/>
                  </a:cxn>
                  <a:cxn ang="0">
                    <a:pos x="connsiteX2" y="connsiteY2"/>
                  </a:cxn>
                  <a:cxn ang="0">
                    <a:pos x="connsiteX3" y="connsiteY3"/>
                  </a:cxn>
                </a:cxnLst>
                <a:rect l="l" t="t" r="r" b="b"/>
                <a:pathLst>
                  <a:path w="3408218" h="676894">
                    <a:moveTo>
                      <a:pt x="0" y="427512"/>
                    </a:moveTo>
                    <a:lnTo>
                      <a:pt x="0" y="676894"/>
                    </a:lnTo>
                    <a:lnTo>
                      <a:pt x="3408218" y="676894"/>
                    </a:lnTo>
                    <a:lnTo>
                      <a:pt x="3408218"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3"/>
              <p:cNvSpPr/>
              <p:nvPr/>
            </p:nvSpPr>
            <p:spPr>
              <a:xfrm>
                <a:off x="3740727" y="2351314"/>
                <a:ext cx="359000" cy="783772"/>
              </a:xfrm>
              <a:custGeom>
                <a:avLst/>
                <a:gdLst>
                  <a:gd name="connsiteX0" fmla="*/ 0 w 261257"/>
                  <a:gd name="connsiteY0" fmla="*/ 783772 h 783772"/>
                  <a:gd name="connsiteX1" fmla="*/ 261257 w 261257"/>
                  <a:gd name="connsiteY1" fmla="*/ 783772 h 783772"/>
                  <a:gd name="connsiteX2" fmla="*/ 261257 w 261257"/>
                  <a:gd name="connsiteY2" fmla="*/ 0 h 783772"/>
                </a:gdLst>
                <a:ahLst/>
                <a:cxnLst>
                  <a:cxn ang="0">
                    <a:pos x="connsiteX0" y="connsiteY0"/>
                  </a:cxn>
                  <a:cxn ang="0">
                    <a:pos x="connsiteX1" y="connsiteY1"/>
                  </a:cxn>
                  <a:cxn ang="0">
                    <a:pos x="connsiteX2" y="connsiteY2"/>
                  </a:cxn>
                </a:cxnLst>
                <a:rect l="l" t="t" r="r" b="b"/>
                <a:pathLst>
                  <a:path w="261257" h="783772">
                    <a:moveTo>
                      <a:pt x="0" y="783772"/>
                    </a:moveTo>
                    <a:lnTo>
                      <a:pt x="261257" y="783772"/>
                    </a:lnTo>
                    <a:lnTo>
                      <a:pt x="261257"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9" name="Picture 4" descr="クリックすると新しいウィンドウで開きます"/>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52916" y="2697616"/>
                <a:ext cx="774535" cy="632687"/>
              </a:xfrm>
              <a:prstGeom prst="rect">
                <a:avLst/>
              </a:prstGeom>
              <a:noFill/>
              <a:extLst>
                <a:ext uri="{909E8E84-426E-40DD-AFC4-6F175D3DCCD1}">
                  <a14:hiddenFill xmlns:a14="http://schemas.microsoft.com/office/drawing/2010/main">
                    <a:solidFill>
                      <a:srgbClr val="FFFFFF"/>
                    </a:solidFill>
                  </a14:hiddenFill>
                </a:ext>
              </a:extLst>
            </p:spPr>
          </p:pic>
        </p:grpSp>
        <p:sp>
          <p:nvSpPr>
            <p:cNvPr id="31" name="正方形/長方形 30"/>
            <p:cNvSpPr/>
            <p:nvPr/>
          </p:nvSpPr>
          <p:spPr>
            <a:xfrm>
              <a:off x="4062887" y="2403279"/>
              <a:ext cx="454345" cy="307650"/>
            </a:xfrm>
            <a:prstGeom prst="rect">
              <a:avLst/>
            </a:prstGeom>
          </p:spPr>
          <p:txBody>
            <a:bodyPr wrap="none">
              <a:spAutoFit/>
            </a:bodyPr>
            <a:lstStyle/>
            <a:p>
              <a:r>
                <a:rPr kumimoji="0" lang="en-US" altLang="ja-JP" sz="2400" b="1" kern="0" dirty="0">
                  <a:solidFill>
                    <a:srgbClr val="7030A0"/>
                  </a:solidFill>
                  <a:latin typeface="Calibri"/>
                  <a:ea typeface="ＭＳ Ｐゴシック"/>
                </a:rPr>
                <a:t>B  A</a:t>
              </a:r>
              <a:endParaRPr lang="ja-JP" altLang="en-US" dirty="0">
                <a:solidFill>
                  <a:srgbClr val="7030A0"/>
                </a:solidFill>
              </a:endParaRPr>
            </a:p>
          </p:txBody>
        </p:sp>
        <p:sp>
          <p:nvSpPr>
            <p:cNvPr id="198" name="正方形/長方形 197"/>
            <p:cNvSpPr/>
            <p:nvPr/>
          </p:nvSpPr>
          <p:spPr>
            <a:xfrm>
              <a:off x="5671136" y="2394683"/>
              <a:ext cx="454345" cy="307650"/>
            </a:xfrm>
            <a:prstGeom prst="rect">
              <a:avLst/>
            </a:prstGeom>
          </p:spPr>
          <p:txBody>
            <a:bodyPr wrap="none">
              <a:spAutoFit/>
            </a:bodyPr>
            <a:lstStyle/>
            <a:p>
              <a:r>
                <a:rPr kumimoji="0" lang="en-US" altLang="ja-JP" sz="2400" b="1" kern="0" dirty="0">
                  <a:solidFill>
                    <a:srgbClr val="7030A0"/>
                  </a:solidFill>
                  <a:latin typeface="Calibri"/>
                  <a:ea typeface="ＭＳ Ｐゴシック"/>
                </a:rPr>
                <a:t>B  A</a:t>
              </a:r>
              <a:endParaRPr lang="ja-JP" altLang="en-US" dirty="0">
                <a:solidFill>
                  <a:srgbClr val="7030A0"/>
                </a:solidFill>
              </a:endParaRPr>
            </a:p>
          </p:txBody>
        </p:sp>
        <p:sp>
          <p:nvSpPr>
            <p:cNvPr id="234" name="正方形/長方形 233"/>
            <p:cNvSpPr/>
            <p:nvPr/>
          </p:nvSpPr>
          <p:spPr>
            <a:xfrm>
              <a:off x="7316303" y="2394683"/>
              <a:ext cx="454345" cy="307650"/>
            </a:xfrm>
            <a:prstGeom prst="rect">
              <a:avLst/>
            </a:prstGeom>
          </p:spPr>
          <p:txBody>
            <a:bodyPr wrap="none">
              <a:spAutoFit/>
            </a:bodyPr>
            <a:lstStyle/>
            <a:p>
              <a:r>
                <a:rPr kumimoji="0" lang="en-US" altLang="ja-JP" sz="2400" b="1" kern="0" dirty="0">
                  <a:solidFill>
                    <a:srgbClr val="7030A0"/>
                  </a:solidFill>
                  <a:latin typeface="Calibri"/>
                  <a:ea typeface="ＭＳ Ｐゴシック"/>
                </a:rPr>
                <a:t>B  A</a:t>
              </a:r>
              <a:endParaRPr lang="ja-JP" altLang="en-US" dirty="0">
                <a:solidFill>
                  <a:srgbClr val="7030A0"/>
                </a:solidFill>
              </a:endParaRPr>
            </a:p>
          </p:txBody>
        </p:sp>
        <p:sp>
          <p:nvSpPr>
            <p:cNvPr id="236" name="正方形/長方形 235"/>
            <p:cNvSpPr/>
            <p:nvPr/>
          </p:nvSpPr>
          <p:spPr>
            <a:xfrm>
              <a:off x="2454951" y="3610108"/>
              <a:ext cx="882832" cy="553770"/>
            </a:xfrm>
            <a:prstGeom prst="rect">
              <a:avLst/>
            </a:prstGeom>
          </p:spPr>
          <p:txBody>
            <a:bodyPr wrap="none">
              <a:spAutoFit/>
            </a:bodyPr>
            <a:lstStyle/>
            <a:p>
              <a:pPr defTabSz="7682880" fontAlgn="auto">
                <a:spcBef>
                  <a:spcPts val="0"/>
                </a:spcBef>
                <a:spcAft>
                  <a:spcPts val="0"/>
                </a:spcAft>
              </a:pPr>
              <a:r>
                <a:rPr kumimoji="0" lang="en-US" altLang="ja-JP" sz="2400" b="1" kern="0" dirty="0">
                  <a:solidFill>
                    <a:srgbClr val="7030A0"/>
                  </a:solidFill>
                  <a:latin typeface="Calibri"/>
                  <a:ea typeface="ＭＳ Ｐゴシック"/>
                </a:rPr>
                <a:t>Setting </a:t>
              </a:r>
            </a:p>
            <a:p>
              <a:pPr defTabSz="7682880" fontAlgn="auto">
                <a:spcBef>
                  <a:spcPts val="0"/>
                </a:spcBef>
                <a:spcAft>
                  <a:spcPts val="0"/>
                </a:spcAft>
              </a:pPr>
              <a:r>
                <a:rPr kumimoji="0" lang="en-US" altLang="ja-JP" sz="2400" b="1" kern="0" dirty="0">
                  <a:solidFill>
                    <a:srgbClr val="7030A0"/>
                  </a:solidFill>
                  <a:latin typeface="Calibri"/>
                  <a:ea typeface="ＭＳ Ｐゴシック"/>
                </a:rPr>
                <a:t>software</a:t>
              </a:r>
            </a:p>
          </p:txBody>
        </p:sp>
      </p:grpSp>
      <p:sp>
        <p:nvSpPr>
          <p:cNvPr id="11" name="フリーフォーム 10"/>
          <p:cNvSpPr/>
          <p:nvPr/>
        </p:nvSpPr>
        <p:spPr>
          <a:xfrm>
            <a:off x="3536214" y="4495022"/>
            <a:ext cx="122252" cy="2034589"/>
          </a:xfrm>
          <a:custGeom>
            <a:avLst/>
            <a:gdLst>
              <a:gd name="connsiteX0" fmla="*/ 0 w 63062"/>
              <a:gd name="connsiteY0" fmla="*/ 1355835 h 1355835"/>
              <a:gd name="connsiteX1" fmla="*/ 63062 w 63062"/>
              <a:gd name="connsiteY1" fmla="*/ 0 h 1355835"/>
              <a:gd name="connsiteX0" fmla="*/ 0 w 81492"/>
              <a:gd name="connsiteY0" fmla="*/ 1355835 h 1355835"/>
              <a:gd name="connsiteX1" fmla="*/ 81492 w 81492"/>
              <a:gd name="connsiteY1" fmla="*/ 584879 h 1355835"/>
              <a:gd name="connsiteX2" fmla="*/ 63062 w 81492"/>
              <a:gd name="connsiteY2" fmla="*/ 0 h 1355835"/>
            </a:gdLst>
            <a:ahLst/>
            <a:cxnLst>
              <a:cxn ang="0">
                <a:pos x="connsiteX0" y="connsiteY0"/>
              </a:cxn>
              <a:cxn ang="0">
                <a:pos x="connsiteX1" y="connsiteY1"/>
              </a:cxn>
              <a:cxn ang="0">
                <a:pos x="connsiteX2" y="connsiteY2"/>
              </a:cxn>
            </a:cxnLst>
            <a:rect l="l" t="t" r="r" b="b"/>
            <a:pathLst>
              <a:path w="81492" h="1355835">
                <a:moveTo>
                  <a:pt x="0" y="1355835"/>
                </a:moveTo>
                <a:cubicBezTo>
                  <a:pt x="12139" y="1075238"/>
                  <a:pt x="69353" y="865476"/>
                  <a:pt x="81492" y="584879"/>
                </a:cubicBezTo>
                <a:lnTo>
                  <a:pt x="63062" y="0"/>
                </a:lnTo>
              </a:path>
            </a:pathLst>
          </a:custGeom>
          <a:noFill/>
          <a:ln w="38100">
            <a:solidFill>
              <a:srgbClr val="7030A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37" name="フリーフォーム 36"/>
          <p:cNvSpPr/>
          <p:nvPr/>
        </p:nvSpPr>
        <p:spPr>
          <a:xfrm>
            <a:off x="3223438" y="4507838"/>
            <a:ext cx="197075" cy="2268900"/>
          </a:xfrm>
          <a:custGeom>
            <a:avLst/>
            <a:gdLst>
              <a:gd name="connsiteX0" fmla="*/ 0 w 63062"/>
              <a:gd name="connsiteY0" fmla="*/ 1355835 h 1355835"/>
              <a:gd name="connsiteX1" fmla="*/ 63062 w 63062"/>
              <a:gd name="connsiteY1" fmla="*/ 0 h 1355835"/>
              <a:gd name="connsiteX0" fmla="*/ 0 w 81492"/>
              <a:gd name="connsiteY0" fmla="*/ 1355835 h 1355835"/>
              <a:gd name="connsiteX1" fmla="*/ 81492 w 81492"/>
              <a:gd name="connsiteY1" fmla="*/ 584879 h 1355835"/>
              <a:gd name="connsiteX2" fmla="*/ 63062 w 81492"/>
              <a:gd name="connsiteY2" fmla="*/ 0 h 1355835"/>
              <a:gd name="connsiteX0" fmla="*/ 0 w 81833"/>
              <a:gd name="connsiteY0" fmla="*/ 1309928 h 1309928"/>
              <a:gd name="connsiteX1" fmla="*/ 81492 w 81833"/>
              <a:gd name="connsiteY1" fmla="*/ 538972 h 1309928"/>
              <a:gd name="connsiteX2" fmla="*/ 81833 w 81833"/>
              <a:gd name="connsiteY2" fmla="*/ 0 h 1309928"/>
              <a:gd name="connsiteX0" fmla="*/ 0 w 81833"/>
              <a:gd name="connsiteY0" fmla="*/ 1309928 h 1309928"/>
              <a:gd name="connsiteX1" fmla="*/ 81492 w 81833"/>
              <a:gd name="connsiteY1" fmla="*/ 538972 h 1309928"/>
              <a:gd name="connsiteX2" fmla="*/ 81833 w 81833"/>
              <a:gd name="connsiteY2" fmla="*/ 0 h 1309928"/>
              <a:gd name="connsiteX0" fmla="*/ 0 w 86486"/>
              <a:gd name="connsiteY0" fmla="*/ 1304190 h 1304190"/>
              <a:gd name="connsiteX1" fmla="*/ 81492 w 86486"/>
              <a:gd name="connsiteY1" fmla="*/ 533234 h 1304190"/>
              <a:gd name="connsiteX2" fmla="*/ 78079 w 86486"/>
              <a:gd name="connsiteY2" fmla="*/ 0 h 1304190"/>
            </a:gdLst>
            <a:ahLst/>
            <a:cxnLst>
              <a:cxn ang="0">
                <a:pos x="connsiteX0" y="connsiteY0"/>
              </a:cxn>
              <a:cxn ang="0">
                <a:pos x="connsiteX1" y="connsiteY1"/>
              </a:cxn>
              <a:cxn ang="0">
                <a:pos x="connsiteX2" y="connsiteY2"/>
              </a:cxn>
            </a:cxnLst>
            <a:rect l="l" t="t" r="r" b="b"/>
            <a:pathLst>
              <a:path w="86486" h="1304190">
                <a:moveTo>
                  <a:pt x="0" y="1304190"/>
                </a:moveTo>
                <a:cubicBezTo>
                  <a:pt x="12139" y="1023593"/>
                  <a:pt x="68479" y="750599"/>
                  <a:pt x="81492" y="533234"/>
                </a:cubicBezTo>
                <a:cubicBezTo>
                  <a:pt x="94505" y="315869"/>
                  <a:pt x="77965" y="179657"/>
                  <a:pt x="78079" y="0"/>
                </a:cubicBezTo>
              </a:path>
            </a:pathLst>
          </a:custGeom>
          <a:noFill/>
          <a:ln w="38100">
            <a:solidFill>
              <a:srgbClr val="7030A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38" name="正方形/長方形 37"/>
          <p:cNvSpPr/>
          <p:nvPr/>
        </p:nvSpPr>
        <p:spPr>
          <a:xfrm>
            <a:off x="3356838" y="6433242"/>
            <a:ext cx="1477018" cy="508040"/>
          </a:xfrm>
          <a:prstGeom prst="rect">
            <a:avLst/>
          </a:prstGeom>
        </p:spPr>
        <p:txBody>
          <a:bodyPr wrap="none" lIns="137187" tIns="68594" rIns="137187" bIns="68594">
            <a:spAutoFit/>
          </a:bodyPr>
          <a:lstStyle/>
          <a:p>
            <a:pPr defTabSz="7682880" fontAlgn="auto">
              <a:spcBef>
                <a:spcPts val="0"/>
              </a:spcBef>
              <a:spcAft>
                <a:spcPts val="0"/>
              </a:spcAft>
            </a:pPr>
            <a:r>
              <a:rPr kumimoji="0" lang="en-US" altLang="ja-JP" sz="2400" b="1" kern="0" dirty="0">
                <a:solidFill>
                  <a:srgbClr val="7030A0"/>
                </a:solidFill>
                <a:latin typeface="Calibri"/>
                <a:ea typeface="ＭＳ Ｐゴシック"/>
              </a:rPr>
              <a:t>input 8ch</a:t>
            </a:r>
          </a:p>
        </p:txBody>
      </p:sp>
      <p:sp>
        <p:nvSpPr>
          <p:cNvPr id="39" name="正方形/長方形 38"/>
          <p:cNvSpPr/>
          <p:nvPr/>
        </p:nvSpPr>
        <p:spPr>
          <a:xfrm>
            <a:off x="1889668" y="6700922"/>
            <a:ext cx="1674210" cy="508040"/>
          </a:xfrm>
          <a:prstGeom prst="rect">
            <a:avLst/>
          </a:prstGeom>
        </p:spPr>
        <p:txBody>
          <a:bodyPr wrap="none" lIns="137187" tIns="68594" rIns="137187" bIns="68594">
            <a:spAutoFit/>
          </a:bodyPr>
          <a:lstStyle/>
          <a:p>
            <a:pPr algn="r" defTabSz="7682880" fontAlgn="auto">
              <a:spcBef>
                <a:spcPts val="0"/>
              </a:spcBef>
              <a:spcAft>
                <a:spcPts val="0"/>
              </a:spcAft>
            </a:pPr>
            <a:r>
              <a:rPr kumimoji="0" lang="en-US" altLang="ja-JP" sz="2400" b="1" kern="0" dirty="0">
                <a:solidFill>
                  <a:srgbClr val="7030A0"/>
                </a:solidFill>
                <a:latin typeface="Calibri"/>
                <a:ea typeface="ＭＳ Ｐゴシック"/>
              </a:rPr>
              <a:t>output 8ch</a:t>
            </a:r>
          </a:p>
        </p:txBody>
      </p:sp>
      <p:grpSp>
        <p:nvGrpSpPr>
          <p:cNvPr id="18" name="グループ化 17"/>
          <p:cNvGrpSpPr/>
          <p:nvPr/>
        </p:nvGrpSpPr>
        <p:grpSpPr>
          <a:xfrm>
            <a:off x="8267568" y="6194362"/>
            <a:ext cx="5288745" cy="1458885"/>
            <a:chOff x="5511074" y="4127876"/>
            <a:chExt cx="3525422" cy="972190"/>
          </a:xfrm>
        </p:grpSpPr>
        <p:sp>
          <p:nvSpPr>
            <p:cNvPr id="43" name="四角形吹き出し 42"/>
            <p:cNvSpPr/>
            <p:nvPr/>
          </p:nvSpPr>
          <p:spPr>
            <a:xfrm>
              <a:off x="5511074" y="4286763"/>
              <a:ext cx="3525422" cy="687965"/>
            </a:xfrm>
            <a:prstGeom prst="wedgeRectCallout">
              <a:avLst>
                <a:gd name="adj1" fmla="val -54951"/>
                <a:gd name="adj2" fmla="val -37743"/>
              </a:avLst>
            </a:prstGeom>
            <a:solidFill>
              <a:schemeClr val="tx1"/>
            </a:solidFill>
            <a:ln w="25400" cap="flat" cmpd="sng" algn="ctr">
              <a:noFill/>
              <a:prstDash val="solid"/>
            </a:ln>
            <a:effectLst>
              <a:outerShdw blurRad="50800" dist="38100" dir="8100000" algn="tr" rotWithShape="0">
                <a:prstClr val="black">
                  <a:alpha val="40000"/>
                </a:prstClr>
              </a:outerShdw>
            </a:effectLst>
          </p:spPr>
          <p:txBody>
            <a:bodyPr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But HUBs  must support</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RSTP (Rapid Spanning Tree Protocol) </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when external HUBs have </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the ring topology, off course.</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pic>
          <p:nvPicPr>
            <p:cNvPr id="5122" name="Picture 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752174" y="4440890"/>
              <a:ext cx="506412" cy="165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7" name="Picture 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752174" y="4616313"/>
              <a:ext cx="506412" cy="165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8" name="Picture 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322552" y="4443958"/>
              <a:ext cx="506412" cy="165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9" name="Picture 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322552" y="4619381"/>
              <a:ext cx="506412" cy="165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6" name="正方形/長方形 45"/>
            <p:cNvSpPr/>
            <p:nvPr/>
          </p:nvSpPr>
          <p:spPr>
            <a:xfrm>
              <a:off x="7740352" y="4127876"/>
              <a:ext cx="620441" cy="202934"/>
            </a:xfrm>
            <a:prstGeom prst="rect">
              <a:avLst/>
            </a:prstGeom>
            <a:solidFill>
              <a:srgbClr val="8064A2">
                <a:lumMod val="20000"/>
                <a:lumOff val="80000"/>
              </a:srgbClr>
            </a:solidFill>
            <a:ln w="25400" cap="flat" cmpd="sng" algn="ctr">
              <a:noFill/>
              <a:prstDash val="solid"/>
            </a:ln>
            <a:effectLst/>
          </p:spPr>
          <p:txBody>
            <a:bodyPr lIns="0" tIns="0" rIns="0" bIns="0" rtlCol="0" anchor="t"/>
            <a:lstStyle/>
            <a:p>
              <a:pPr algn="ctr" defTabSz="7682880" fontAlgn="auto">
                <a:spcBef>
                  <a:spcPts val="0"/>
                </a:spcBef>
                <a:spcAft>
                  <a:spcPts val="0"/>
                </a:spcAft>
              </a:pPr>
              <a:r>
                <a:rPr kumimoji="0" lang="en-US" altLang="ja-JP" sz="1600" b="1" kern="0" dirty="0">
                  <a:solidFill>
                    <a:srgbClr val="7030A0"/>
                  </a:solidFill>
                  <a:latin typeface="Calibri"/>
                  <a:ea typeface="ＭＳ Ｐゴシック"/>
                </a:rPr>
                <a:t>Frame</a:t>
              </a:r>
            </a:p>
          </p:txBody>
        </p:sp>
        <p:sp>
          <p:nvSpPr>
            <p:cNvPr id="7" name="フリーフォーム 6"/>
            <p:cNvSpPr/>
            <p:nvPr/>
          </p:nvSpPr>
          <p:spPr>
            <a:xfrm>
              <a:off x="7834395" y="4286763"/>
              <a:ext cx="341970" cy="215380"/>
            </a:xfrm>
            <a:custGeom>
              <a:avLst/>
              <a:gdLst>
                <a:gd name="connsiteX0" fmla="*/ 0 w 156575"/>
                <a:gd name="connsiteY0" fmla="*/ 197285 h 197285"/>
                <a:gd name="connsiteX1" fmla="*/ 0 w 156575"/>
                <a:gd name="connsiteY1" fmla="*/ 87682 h 197285"/>
                <a:gd name="connsiteX2" fmla="*/ 156575 w 156575"/>
                <a:gd name="connsiteY2" fmla="*/ 87682 h 197285"/>
                <a:gd name="connsiteX3" fmla="*/ 156575 w 156575"/>
                <a:gd name="connsiteY3" fmla="*/ 0 h 197285"/>
              </a:gdLst>
              <a:ahLst/>
              <a:cxnLst>
                <a:cxn ang="0">
                  <a:pos x="connsiteX0" y="connsiteY0"/>
                </a:cxn>
                <a:cxn ang="0">
                  <a:pos x="connsiteX1" y="connsiteY1"/>
                </a:cxn>
                <a:cxn ang="0">
                  <a:pos x="connsiteX2" y="connsiteY2"/>
                </a:cxn>
                <a:cxn ang="0">
                  <a:pos x="connsiteX3" y="connsiteY3"/>
                </a:cxn>
              </a:cxnLst>
              <a:rect l="l" t="t" r="r" b="b"/>
              <a:pathLst>
                <a:path w="156575" h="197285">
                  <a:moveTo>
                    <a:pt x="0" y="197285"/>
                  </a:moveTo>
                  <a:lnTo>
                    <a:pt x="0" y="87682"/>
                  </a:lnTo>
                  <a:lnTo>
                    <a:pt x="156575" y="87682"/>
                  </a:lnTo>
                  <a:lnTo>
                    <a:pt x="156575" y="0"/>
                  </a:lnTo>
                </a:path>
              </a:pathLst>
            </a:custGeom>
            <a:noFill/>
            <a:ln>
              <a:solidFill>
                <a:srgbClr val="934BC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46"/>
            <p:cNvSpPr/>
            <p:nvPr/>
          </p:nvSpPr>
          <p:spPr>
            <a:xfrm flipH="1">
              <a:off x="8247571" y="4287065"/>
              <a:ext cx="407542" cy="215380"/>
            </a:xfrm>
            <a:custGeom>
              <a:avLst/>
              <a:gdLst>
                <a:gd name="connsiteX0" fmla="*/ 0 w 156575"/>
                <a:gd name="connsiteY0" fmla="*/ 197285 h 197285"/>
                <a:gd name="connsiteX1" fmla="*/ 0 w 156575"/>
                <a:gd name="connsiteY1" fmla="*/ 87682 h 197285"/>
                <a:gd name="connsiteX2" fmla="*/ 156575 w 156575"/>
                <a:gd name="connsiteY2" fmla="*/ 87682 h 197285"/>
                <a:gd name="connsiteX3" fmla="*/ 156575 w 156575"/>
                <a:gd name="connsiteY3" fmla="*/ 0 h 197285"/>
              </a:gdLst>
              <a:ahLst/>
              <a:cxnLst>
                <a:cxn ang="0">
                  <a:pos x="connsiteX0" y="connsiteY0"/>
                </a:cxn>
                <a:cxn ang="0">
                  <a:pos x="connsiteX1" y="connsiteY1"/>
                </a:cxn>
                <a:cxn ang="0">
                  <a:pos x="connsiteX2" y="connsiteY2"/>
                </a:cxn>
                <a:cxn ang="0">
                  <a:pos x="connsiteX3" y="connsiteY3"/>
                </a:cxn>
              </a:cxnLst>
              <a:rect l="l" t="t" r="r" b="b"/>
              <a:pathLst>
                <a:path w="156575" h="197285">
                  <a:moveTo>
                    <a:pt x="0" y="197285"/>
                  </a:moveTo>
                  <a:lnTo>
                    <a:pt x="0" y="87682"/>
                  </a:lnTo>
                  <a:lnTo>
                    <a:pt x="156575" y="87682"/>
                  </a:lnTo>
                  <a:lnTo>
                    <a:pt x="156575" y="0"/>
                  </a:lnTo>
                </a:path>
              </a:pathLst>
            </a:custGeom>
            <a:noFill/>
            <a:ln>
              <a:solidFill>
                <a:srgbClr val="934BC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正方形/長方形 49"/>
            <p:cNvSpPr/>
            <p:nvPr/>
          </p:nvSpPr>
          <p:spPr>
            <a:xfrm>
              <a:off x="7740352" y="4897132"/>
              <a:ext cx="620441" cy="202934"/>
            </a:xfrm>
            <a:prstGeom prst="rect">
              <a:avLst/>
            </a:prstGeom>
            <a:solidFill>
              <a:srgbClr val="8064A2">
                <a:lumMod val="20000"/>
                <a:lumOff val="80000"/>
              </a:srgbClr>
            </a:solidFill>
            <a:ln w="25400" cap="flat" cmpd="sng" algn="ctr">
              <a:noFill/>
              <a:prstDash val="solid"/>
            </a:ln>
            <a:effectLst/>
          </p:spPr>
          <p:txBody>
            <a:bodyPr lIns="0" tIns="0" rIns="0" bIns="0" rtlCol="0" anchor="t"/>
            <a:lstStyle/>
            <a:p>
              <a:pPr algn="ctr" defTabSz="7682880" fontAlgn="auto">
                <a:spcBef>
                  <a:spcPts val="0"/>
                </a:spcBef>
                <a:spcAft>
                  <a:spcPts val="0"/>
                </a:spcAft>
              </a:pPr>
              <a:r>
                <a:rPr kumimoji="0" lang="en-US" altLang="ja-JP" sz="1600" b="1" kern="0" dirty="0">
                  <a:solidFill>
                    <a:srgbClr val="7030A0"/>
                  </a:solidFill>
                  <a:latin typeface="Calibri"/>
                  <a:ea typeface="ＭＳ Ｐゴシック"/>
                </a:rPr>
                <a:t>Frame</a:t>
              </a:r>
            </a:p>
          </p:txBody>
        </p:sp>
        <p:sp>
          <p:nvSpPr>
            <p:cNvPr id="51" name="フリーフォーム 50"/>
            <p:cNvSpPr/>
            <p:nvPr/>
          </p:nvSpPr>
          <p:spPr>
            <a:xfrm flipV="1">
              <a:off x="7834395" y="4731125"/>
              <a:ext cx="341970" cy="216935"/>
            </a:xfrm>
            <a:custGeom>
              <a:avLst/>
              <a:gdLst>
                <a:gd name="connsiteX0" fmla="*/ 0 w 156575"/>
                <a:gd name="connsiteY0" fmla="*/ 197285 h 197285"/>
                <a:gd name="connsiteX1" fmla="*/ 0 w 156575"/>
                <a:gd name="connsiteY1" fmla="*/ 87682 h 197285"/>
                <a:gd name="connsiteX2" fmla="*/ 156575 w 156575"/>
                <a:gd name="connsiteY2" fmla="*/ 87682 h 197285"/>
                <a:gd name="connsiteX3" fmla="*/ 156575 w 156575"/>
                <a:gd name="connsiteY3" fmla="*/ 0 h 197285"/>
              </a:gdLst>
              <a:ahLst/>
              <a:cxnLst>
                <a:cxn ang="0">
                  <a:pos x="connsiteX0" y="connsiteY0"/>
                </a:cxn>
                <a:cxn ang="0">
                  <a:pos x="connsiteX1" y="connsiteY1"/>
                </a:cxn>
                <a:cxn ang="0">
                  <a:pos x="connsiteX2" y="connsiteY2"/>
                </a:cxn>
                <a:cxn ang="0">
                  <a:pos x="connsiteX3" y="connsiteY3"/>
                </a:cxn>
              </a:cxnLst>
              <a:rect l="l" t="t" r="r" b="b"/>
              <a:pathLst>
                <a:path w="156575" h="197285">
                  <a:moveTo>
                    <a:pt x="0" y="197285"/>
                  </a:moveTo>
                  <a:lnTo>
                    <a:pt x="0" y="87682"/>
                  </a:lnTo>
                  <a:lnTo>
                    <a:pt x="156575" y="87682"/>
                  </a:lnTo>
                  <a:lnTo>
                    <a:pt x="156575" y="0"/>
                  </a:lnTo>
                </a:path>
              </a:pathLst>
            </a:custGeom>
            <a:noFill/>
            <a:ln>
              <a:solidFill>
                <a:srgbClr val="934BC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51"/>
            <p:cNvSpPr/>
            <p:nvPr/>
          </p:nvSpPr>
          <p:spPr>
            <a:xfrm flipH="1" flipV="1">
              <a:off x="8247571" y="4731428"/>
              <a:ext cx="407542" cy="216586"/>
            </a:xfrm>
            <a:custGeom>
              <a:avLst/>
              <a:gdLst>
                <a:gd name="connsiteX0" fmla="*/ 0 w 156575"/>
                <a:gd name="connsiteY0" fmla="*/ 197285 h 197285"/>
                <a:gd name="connsiteX1" fmla="*/ 0 w 156575"/>
                <a:gd name="connsiteY1" fmla="*/ 87682 h 197285"/>
                <a:gd name="connsiteX2" fmla="*/ 156575 w 156575"/>
                <a:gd name="connsiteY2" fmla="*/ 87682 h 197285"/>
                <a:gd name="connsiteX3" fmla="*/ 156575 w 156575"/>
                <a:gd name="connsiteY3" fmla="*/ 0 h 197285"/>
              </a:gdLst>
              <a:ahLst/>
              <a:cxnLst>
                <a:cxn ang="0">
                  <a:pos x="connsiteX0" y="connsiteY0"/>
                </a:cxn>
                <a:cxn ang="0">
                  <a:pos x="connsiteX1" y="connsiteY1"/>
                </a:cxn>
                <a:cxn ang="0">
                  <a:pos x="connsiteX2" y="connsiteY2"/>
                </a:cxn>
                <a:cxn ang="0">
                  <a:pos x="connsiteX3" y="connsiteY3"/>
                </a:cxn>
              </a:cxnLst>
              <a:rect l="l" t="t" r="r" b="b"/>
              <a:pathLst>
                <a:path w="156575" h="197285">
                  <a:moveTo>
                    <a:pt x="0" y="197285"/>
                  </a:moveTo>
                  <a:lnTo>
                    <a:pt x="0" y="87682"/>
                  </a:lnTo>
                  <a:lnTo>
                    <a:pt x="156575" y="87682"/>
                  </a:lnTo>
                  <a:lnTo>
                    <a:pt x="156575" y="0"/>
                  </a:lnTo>
                </a:path>
              </a:pathLst>
            </a:custGeom>
            <a:noFill/>
            <a:ln>
              <a:solidFill>
                <a:srgbClr val="934BC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7"/>
            <p:cNvSpPr/>
            <p:nvPr/>
          </p:nvSpPr>
          <p:spPr>
            <a:xfrm>
              <a:off x="8084745" y="4448269"/>
              <a:ext cx="325924" cy="69410"/>
            </a:xfrm>
            <a:custGeom>
              <a:avLst/>
              <a:gdLst>
                <a:gd name="connsiteX0" fmla="*/ 0 w 325924"/>
                <a:gd name="connsiteY0" fmla="*/ 78463 h 93552"/>
                <a:gd name="connsiteX1" fmla="*/ 0 w 325924"/>
                <a:gd name="connsiteY1" fmla="*/ 0 h 93552"/>
                <a:gd name="connsiteX2" fmla="*/ 325924 w 325924"/>
                <a:gd name="connsiteY2" fmla="*/ 0 h 93552"/>
                <a:gd name="connsiteX3" fmla="*/ 325924 w 325924"/>
                <a:gd name="connsiteY3" fmla="*/ 93552 h 93552"/>
              </a:gdLst>
              <a:ahLst/>
              <a:cxnLst>
                <a:cxn ang="0">
                  <a:pos x="connsiteX0" y="connsiteY0"/>
                </a:cxn>
                <a:cxn ang="0">
                  <a:pos x="connsiteX1" y="connsiteY1"/>
                </a:cxn>
                <a:cxn ang="0">
                  <a:pos x="connsiteX2" y="connsiteY2"/>
                </a:cxn>
                <a:cxn ang="0">
                  <a:pos x="connsiteX3" y="connsiteY3"/>
                </a:cxn>
              </a:cxnLst>
              <a:rect l="l" t="t" r="r" b="b"/>
              <a:pathLst>
                <a:path w="325924" h="93552">
                  <a:moveTo>
                    <a:pt x="0" y="78463"/>
                  </a:moveTo>
                  <a:lnTo>
                    <a:pt x="0" y="0"/>
                  </a:lnTo>
                  <a:lnTo>
                    <a:pt x="325924" y="0"/>
                  </a:lnTo>
                  <a:lnTo>
                    <a:pt x="325924" y="93552"/>
                  </a:lnTo>
                </a:path>
              </a:pathLst>
            </a:custGeom>
            <a:noFill/>
            <a:ln>
              <a:solidFill>
                <a:srgbClr val="B656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8"/>
            <p:cNvSpPr/>
            <p:nvPr/>
          </p:nvSpPr>
          <p:spPr>
            <a:xfrm>
              <a:off x="8087762" y="4737980"/>
              <a:ext cx="319889" cy="63374"/>
            </a:xfrm>
            <a:custGeom>
              <a:avLst/>
              <a:gdLst>
                <a:gd name="connsiteX0" fmla="*/ 0 w 319889"/>
                <a:gd name="connsiteY0" fmla="*/ 0 h 63374"/>
                <a:gd name="connsiteX1" fmla="*/ 0 w 319889"/>
                <a:gd name="connsiteY1" fmla="*/ 63374 h 63374"/>
                <a:gd name="connsiteX2" fmla="*/ 319889 w 319889"/>
                <a:gd name="connsiteY2" fmla="*/ 63374 h 63374"/>
                <a:gd name="connsiteX3" fmla="*/ 319889 w 319889"/>
                <a:gd name="connsiteY3" fmla="*/ 0 h 63374"/>
              </a:gdLst>
              <a:ahLst/>
              <a:cxnLst>
                <a:cxn ang="0">
                  <a:pos x="connsiteX0" y="connsiteY0"/>
                </a:cxn>
                <a:cxn ang="0">
                  <a:pos x="connsiteX1" y="connsiteY1"/>
                </a:cxn>
                <a:cxn ang="0">
                  <a:pos x="connsiteX2" y="connsiteY2"/>
                </a:cxn>
                <a:cxn ang="0">
                  <a:pos x="connsiteX3" y="connsiteY3"/>
                </a:cxn>
              </a:cxnLst>
              <a:rect l="l" t="t" r="r" b="b"/>
              <a:pathLst>
                <a:path w="319889" h="63374">
                  <a:moveTo>
                    <a:pt x="0" y="0"/>
                  </a:moveTo>
                  <a:lnTo>
                    <a:pt x="0" y="63374"/>
                  </a:lnTo>
                  <a:lnTo>
                    <a:pt x="319889" y="63374"/>
                  </a:lnTo>
                  <a:lnTo>
                    <a:pt x="319889" y="0"/>
                  </a:lnTo>
                </a:path>
              </a:pathLst>
            </a:custGeom>
            <a:noFill/>
            <a:ln>
              <a:solidFill>
                <a:srgbClr val="B656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11"/>
            <p:cNvSpPr/>
            <p:nvPr/>
          </p:nvSpPr>
          <p:spPr>
            <a:xfrm>
              <a:off x="8021370" y="4502590"/>
              <a:ext cx="0" cy="244444"/>
            </a:xfrm>
            <a:custGeom>
              <a:avLst/>
              <a:gdLst>
                <a:gd name="connsiteX0" fmla="*/ 0 w 0"/>
                <a:gd name="connsiteY0" fmla="*/ 0 h 244444"/>
                <a:gd name="connsiteX1" fmla="*/ 0 w 0"/>
                <a:gd name="connsiteY1" fmla="*/ 244444 h 244444"/>
              </a:gdLst>
              <a:ahLst/>
              <a:cxnLst>
                <a:cxn ang="0">
                  <a:pos x="connsiteX0" y="connsiteY0"/>
                </a:cxn>
                <a:cxn ang="0">
                  <a:pos x="connsiteX1" y="connsiteY1"/>
                </a:cxn>
              </a:cxnLst>
              <a:rect l="l" t="t" r="r" b="b"/>
              <a:pathLst>
                <a:path h="244444">
                  <a:moveTo>
                    <a:pt x="0" y="0"/>
                  </a:moveTo>
                  <a:lnTo>
                    <a:pt x="0" y="244444"/>
                  </a:lnTo>
                </a:path>
              </a:pathLst>
            </a:custGeom>
            <a:noFill/>
            <a:ln>
              <a:solidFill>
                <a:srgbClr val="B656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12"/>
            <p:cNvSpPr/>
            <p:nvPr/>
          </p:nvSpPr>
          <p:spPr>
            <a:xfrm>
              <a:off x="8468008" y="4502590"/>
              <a:ext cx="0" cy="241426"/>
            </a:xfrm>
            <a:custGeom>
              <a:avLst/>
              <a:gdLst>
                <a:gd name="connsiteX0" fmla="*/ 0 w 0"/>
                <a:gd name="connsiteY0" fmla="*/ 0 h 241426"/>
                <a:gd name="connsiteX1" fmla="*/ 0 w 0"/>
                <a:gd name="connsiteY1" fmla="*/ 241426 h 241426"/>
              </a:gdLst>
              <a:ahLst/>
              <a:cxnLst>
                <a:cxn ang="0">
                  <a:pos x="connsiteX0" y="connsiteY0"/>
                </a:cxn>
                <a:cxn ang="0">
                  <a:pos x="connsiteX1" y="connsiteY1"/>
                </a:cxn>
              </a:cxnLst>
              <a:rect l="l" t="t" r="r" b="b"/>
              <a:pathLst>
                <a:path h="241426">
                  <a:moveTo>
                    <a:pt x="0" y="0"/>
                  </a:moveTo>
                  <a:lnTo>
                    <a:pt x="0" y="241426"/>
                  </a:lnTo>
                </a:path>
              </a:pathLst>
            </a:custGeom>
            <a:noFill/>
            <a:ln>
              <a:solidFill>
                <a:srgbClr val="B656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pic>
        <p:nvPicPr>
          <p:cNvPr id="60" name="Picture 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636113" y="4734601"/>
            <a:ext cx="3867598" cy="58102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3" name="円/楕円 52"/>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円/楕円 53"/>
          <p:cNvSpPr/>
          <p:nvPr/>
        </p:nvSpPr>
        <p:spPr>
          <a:xfrm>
            <a:off x="145116" y="599405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テキスト ボックス 1">
            <a:extLst>
              <a:ext uri="{FF2B5EF4-FFF2-40B4-BE49-F238E27FC236}">
                <a16:creationId xmlns:a16="http://schemas.microsoft.com/office/drawing/2014/main" id="{4D461E95-C20D-2214-3FB3-6E4191A917B9}"/>
              </a:ext>
            </a:extLst>
          </p:cNvPr>
          <p:cNvSpPr txBox="1"/>
          <p:nvPr/>
        </p:nvSpPr>
        <p:spPr>
          <a:xfrm>
            <a:off x="9035739" y="1185928"/>
            <a:ext cx="4154857" cy="307777"/>
          </a:xfrm>
          <a:prstGeom prst="rect">
            <a:avLst/>
          </a:prstGeom>
          <a:noFill/>
        </p:spPr>
        <p:txBody>
          <a:bodyPr wrap="square">
            <a:spAutoFit/>
          </a:bodyPr>
          <a:lstStyle/>
          <a:p>
            <a:r>
              <a:rPr lang="en-US" altLang="ja-JP" sz="1400" dirty="0">
                <a:solidFill>
                  <a:srgbClr val="934BC9"/>
                </a:solidFill>
                <a:latin typeface="+mj-lt"/>
              </a:rPr>
              <a:t>* PM and CT follow the same instructions as Frame.</a:t>
            </a:r>
            <a:endParaRPr lang="ja-JP" altLang="en-US" sz="1400" dirty="0">
              <a:solidFill>
                <a:srgbClr val="934BC9"/>
              </a:solidFill>
              <a:latin typeface="+mj-lt"/>
            </a:endParaRPr>
          </a:p>
        </p:txBody>
      </p:sp>
    </p:spTree>
    <p:extLst>
      <p:ext uri="{BB962C8B-B14F-4D97-AF65-F5344CB8AC3E}">
        <p14:creationId xmlns:p14="http://schemas.microsoft.com/office/powerpoint/2010/main" val="15806073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 name="正方形/長方形 269"/>
          <p:cNvSpPr/>
          <p:nvPr/>
        </p:nvSpPr>
        <p:spPr>
          <a:xfrm>
            <a:off x="5380966" y="1529759"/>
            <a:ext cx="7809630" cy="461693"/>
          </a:xfrm>
          <a:prstGeom prst="rect">
            <a:avLst/>
          </a:prstGeom>
        </p:spPr>
        <p:txBody>
          <a:bodyPr wrap="square" lIns="137187" tIns="68594" rIns="137187" bIns="68594">
            <a:spAutoFit/>
          </a:bodyPr>
          <a:lstStyle/>
          <a:p>
            <a:r>
              <a:rPr lang="en-US" altLang="ja-JP" sz="2100" dirty="0">
                <a:solidFill>
                  <a:srgbClr val="5F5F5F"/>
                </a:solidFill>
                <a:latin typeface="Calibri"/>
                <a:cs typeface="Consolas" panose="020B0609020204030204" pitchFamily="49" charset="0"/>
              </a:rPr>
              <a:t>What should we think about Audio Link in VX link?</a:t>
            </a:r>
          </a:p>
        </p:txBody>
      </p:sp>
      <p:grpSp>
        <p:nvGrpSpPr>
          <p:cNvPr id="2" name="グループ化 1"/>
          <p:cNvGrpSpPr/>
          <p:nvPr/>
        </p:nvGrpSpPr>
        <p:grpSpPr>
          <a:xfrm>
            <a:off x="1612190" y="288183"/>
            <a:ext cx="2053631" cy="1949899"/>
            <a:chOff x="2632733" y="840807"/>
            <a:chExt cx="2667654" cy="2532159"/>
          </a:xfrm>
        </p:grpSpPr>
        <p:grpSp>
          <p:nvGrpSpPr>
            <p:cNvPr id="3" name="グループ化 2"/>
            <p:cNvGrpSpPr/>
            <p:nvPr/>
          </p:nvGrpSpPr>
          <p:grpSpPr>
            <a:xfrm>
              <a:off x="2951391" y="1221263"/>
              <a:ext cx="2030342" cy="1771248"/>
              <a:chOff x="2951391" y="1221263"/>
              <a:chExt cx="2030342" cy="1771248"/>
            </a:xfrm>
          </p:grpSpPr>
          <p:sp>
            <p:nvSpPr>
              <p:cNvPr id="5" name="円/楕円 4"/>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dirty="0">
                  <a:solidFill>
                    <a:prstClr val="white"/>
                  </a:solidFill>
                  <a:latin typeface="Meiryo UI"/>
                  <a:ea typeface="Meiryo UI"/>
                </a:endParaRPr>
              </a:p>
            </p:txBody>
          </p:sp>
          <p:sp>
            <p:nvSpPr>
              <p:cNvPr id="6" name="角丸四角形 5"/>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VX link</a:t>
                </a:r>
                <a:endParaRPr kumimoji="0" lang="ja-JP" altLang="en-US" sz="3000" b="1" kern="0" dirty="0">
                  <a:solidFill>
                    <a:prstClr val="white"/>
                  </a:solidFill>
                  <a:latin typeface="Calibri"/>
                  <a:ea typeface="Meiryo UI"/>
                </a:endParaRPr>
              </a:p>
            </p:txBody>
          </p:sp>
        </p:grpSp>
        <p:pic>
          <p:nvPicPr>
            <p:cNvPr id="4" name="Picture 2" descr="C:\Users\toa27839.TOA\AppData\Local\Temp\notesEA312D\Bubble_material_noshadow-01.png"/>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7" name="正方形/長方形 6"/>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pic>
        <p:nvPicPr>
          <p:cNvPr id="8" name="Picture 5"/>
          <p:cNvPicPr>
            <a:picLocks noChangeAspect="1" noChangeArrowheads="1"/>
          </p:cNvPicPr>
          <p:nvPr/>
        </p:nvPicPr>
        <p:blipFill>
          <a:blip r:embed="rId3"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正方形/長方形 8"/>
          <p:cNvSpPr/>
          <p:nvPr/>
        </p:nvSpPr>
        <p:spPr>
          <a:xfrm>
            <a:off x="5351086" y="975556"/>
            <a:ext cx="3666637" cy="553992"/>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Audio route in VX link</a:t>
            </a:r>
          </a:p>
        </p:txBody>
      </p:sp>
      <p:sp>
        <p:nvSpPr>
          <p:cNvPr id="10" name="正方形/長方形 9"/>
          <p:cNvSpPr/>
          <p:nvPr/>
        </p:nvSpPr>
        <p:spPr>
          <a:xfrm>
            <a:off x="2122096" y="4939332"/>
            <a:ext cx="10713362" cy="2292964"/>
          </a:xfrm>
          <a:prstGeom prst="rect">
            <a:avLst/>
          </a:prstGeom>
        </p:spPr>
        <p:txBody>
          <a:bodyPr wrap="square" lIns="137187" tIns="68594" rIns="137187" bIns="68594">
            <a:spAutoFit/>
          </a:bodyPr>
          <a:lstStyle/>
          <a:p>
            <a:r>
              <a:rPr lang="en-US" altLang="ja-JP" sz="2000" dirty="0">
                <a:solidFill>
                  <a:srgbClr val="5F5F5F"/>
                </a:solidFill>
                <a:latin typeface="Calibri"/>
                <a:cs typeface="Consolas" panose="020B0609020204030204" pitchFamily="49" charset="0"/>
              </a:rPr>
              <a:t>This figure shows how the right VX-3004F receives audio signal from other frames via VX link. One VX-3004F can receive 4 BGMs and 4 others. Ultimately, these audio signals are input to the four outputs of the VX-3004F. The VX-3008F/30016F can receive a total of 4 audio signals. Because there are only 2 outputs.</a:t>
            </a:r>
          </a:p>
          <a:p>
            <a:endParaRPr lang="en-US" altLang="ja-JP" sz="2000" dirty="0">
              <a:solidFill>
                <a:srgbClr val="5F5F5F"/>
              </a:solidFill>
              <a:latin typeface="Calibri"/>
              <a:cs typeface="Consolas" panose="020B0609020204030204" pitchFamily="49" charset="0"/>
            </a:endParaRPr>
          </a:p>
          <a:p>
            <a:r>
              <a:rPr lang="en-US" altLang="ja-JP" sz="2000" dirty="0">
                <a:solidFill>
                  <a:srgbClr val="5F5F5F"/>
                </a:solidFill>
                <a:latin typeface="Calibri"/>
                <a:cs typeface="Consolas" panose="020B0609020204030204" pitchFamily="49" charset="0"/>
              </a:rPr>
              <a:t>All network routing and priority processing are automatically determined according to the broadcast pattern started.</a:t>
            </a:r>
            <a:endParaRPr lang="ja-JP" altLang="en-US" sz="2000" dirty="0">
              <a:solidFill>
                <a:srgbClr val="5F5F5F"/>
              </a:solidFill>
              <a:latin typeface="Calibri"/>
              <a:cs typeface="Consolas" panose="020B0609020204030204" pitchFamily="49" charset="0"/>
            </a:endParaRPr>
          </a:p>
        </p:txBody>
      </p:sp>
      <p:sp>
        <p:nvSpPr>
          <p:cNvPr id="66" name="正方形/長方形 65"/>
          <p:cNvSpPr/>
          <p:nvPr/>
        </p:nvSpPr>
        <p:spPr>
          <a:xfrm>
            <a:off x="3046364" y="2212762"/>
            <a:ext cx="9939810" cy="461855"/>
          </a:xfrm>
          <a:prstGeom prst="rect">
            <a:avLst/>
          </a:prstGeom>
        </p:spPr>
        <p:txBody>
          <a:bodyPr wrap="square" lIns="137187" tIns="68594" rIns="137187" bIns="68594">
            <a:spAutoFit/>
          </a:bodyPr>
          <a:lstStyle/>
          <a:p>
            <a:r>
              <a:rPr lang="en-US" altLang="ja-JP" sz="2100" dirty="0">
                <a:solidFill>
                  <a:srgbClr val="5F5F5F"/>
                </a:solidFill>
                <a:latin typeface="Calibri"/>
                <a:cs typeface="Consolas" panose="020B0609020204030204" pitchFamily="49" charset="0"/>
              </a:rPr>
              <a:t>.</a:t>
            </a:r>
            <a:endParaRPr lang="ja-JP" altLang="en-US" sz="2100" dirty="0">
              <a:solidFill>
                <a:srgbClr val="5F5F5F"/>
              </a:solidFill>
              <a:latin typeface="Calibri"/>
              <a:cs typeface="Consolas" panose="020B0609020204030204" pitchFamily="49" charset="0"/>
            </a:endParaRPr>
          </a:p>
        </p:txBody>
      </p:sp>
      <p:grpSp>
        <p:nvGrpSpPr>
          <p:cNvPr id="177" name="グループ化 176"/>
          <p:cNvGrpSpPr/>
          <p:nvPr/>
        </p:nvGrpSpPr>
        <p:grpSpPr>
          <a:xfrm>
            <a:off x="8819000" y="2630942"/>
            <a:ext cx="3840079" cy="2140318"/>
            <a:chOff x="1915011" y="2594005"/>
            <a:chExt cx="2559756" cy="1568921"/>
          </a:xfrm>
        </p:grpSpPr>
        <p:sp>
          <p:nvSpPr>
            <p:cNvPr id="178" name="正方形/長方形 177"/>
            <p:cNvSpPr/>
            <p:nvPr/>
          </p:nvSpPr>
          <p:spPr>
            <a:xfrm>
              <a:off x="2245599" y="259400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179" name="フリーフォーム 178"/>
            <p:cNvSpPr/>
            <p:nvPr/>
          </p:nvSpPr>
          <p:spPr>
            <a:xfrm>
              <a:off x="2351998" y="302764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80" name="フリーフォーム 179"/>
            <p:cNvSpPr/>
            <p:nvPr/>
          </p:nvSpPr>
          <p:spPr>
            <a:xfrm>
              <a:off x="2351998" y="324796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81" name="フリーフォーム 180"/>
            <p:cNvSpPr/>
            <p:nvPr/>
          </p:nvSpPr>
          <p:spPr>
            <a:xfrm>
              <a:off x="2351998" y="368861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82" name="フリーフォーム 181"/>
            <p:cNvSpPr/>
            <p:nvPr/>
          </p:nvSpPr>
          <p:spPr>
            <a:xfrm>
              <a:off x="2359750" y="347121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83" name="角丸四角形 182"/>
            <p:cNvSpPr/>
            <p:nvPr/>
          </p:nvSpPr>
          <p:spPr>
            <a:xfrm>
              <a:off x="2890591" y="287158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84" name="角丸四角形 183"/>
            <p:cNvSpPr/>
            <p:nvPr/>
          </p:nvSpPr>
          <p:spPr>
            <a:xfrm>
              <a:off x="2890591" y="3113939"/>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85" name="角丸四角形 184"/>
            <p:cNvSpPr/>
            <p:nvPr/>
          </p:nvSpPr>
          <p:spPr>
            <a:xfrm>
              <a:off x="2890591" y="3356297"/>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86" name="角丸四角形 185"/>
            <p:cNvSpPr/>
            <p:nvPr/>
          </p:nvSpPr>
          <p:spPr>
            <a:xfrm>
              <a:off x="2890591" y="3598654"/>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1600" kern="0" dirty="0">
                <a:solidFill>
                  <a:sysClr val="window" lastClr="FFFFFF"/>
                </a:solidFill>
                <a:ea typeface="ＭＳ Ｐゴシック"/>
              </a:endParaRPr>
            </a:p>
          </p:txBody>
        </p:sp>
        <p:sp>
          <p:nvSpPr>
            <p:cNvPr id="187" name="フリーフォーム 186"/>
            <p:cNvSpPr/>
            <p:nvPr/>
          </p:nvSpPr>
          <p:spPr>
            <a:xfrm>
              <a:off x="3838640" y="259400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88" name="フリーフォーム 187"/>
            <p:cNvSpPr/>
            <p:nvPr/>
          </p:nvSpPr>
          <p:spPr>
            <a:xfrm>
              <a:off x="2766407" y="3027641"/>
              <a:ext cx="204079" cy="6609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89" name="角丸四角形 188"/>
            <p:cNvSpPr/>
            <p:nvPr/>
          </p:nvSpPr>
          <p:spPr>
            <a:xfrm>
              <a:off x="1915011" y="2869498"/>
              <a:ext cx="708886"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pic>
        <p:nvPicPr>
          <p:cNvPr id="190" name="Picture 2"/>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659071" y="2616797"/>
            <a:ext cx="1020330" cy="5927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91" name="Picture 2"/>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189389" y="2944104"/>
            <a:ext cx="1020330" cy="5927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92" name="Picture 2"/>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997364" y="3372443"/>
            <a:ext cx="1020330" cy="5927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93" name="Picture 2"/>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534019" y="3895182"/>
            <a:ext cx="1020330" cy="5927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94" name="Picture 2"/>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013232" y="4177328"/>
            <a:ext cx="1020330" cy="5927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95" name="四角形吹き出し 194"/>
          <p:cNvSpPr/>
          <p:nvPr/>
        </p:nvSpPr>
        <p:spPr>
          <a:xfrm>
            <a:off x="10039024" y="1142977"/>
            <a:ext cx="3506266" cy="1518022"/>
          </a:xfrm>
          <a:prstGeom prst="wedgeRectCallout">
            <a:avLst>
              <a:gd name="adj1" fmla="val -62664"/>
              <a:gd name="adj2" fmla="val 59123"/>
            </a:avLst>
          </a:prstGeom>
          <a:solidFill>
            <a:srgbClr val="7030A0"/>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2100" dirty="0">
                <a:solidFill>
                  <a:srgbClr val="FFFFFF"/>
                </a:solidFill>
                <a:latin typeface="Calibri"/>
                <a:ea typeface="メイリオ" panose="020B0604030504040204" pitchFamily="50" charset="-128"/>
                <a:cs typeface="メイリオ" panose="020B0604030504040204" pitchFamily="50" charset="-128"/>
              </a:rPr>
              <a:t>VX link input 8ch</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General/</a:t>
            </a:r>
            <a:r>
              <a:rPr lang="en-US" altLang="ja-JP" sz="1700" dirty="0" err="1">
                <a:solidFill>
                  <a:srgbClr val="FFFFFF"/>
                </a:solidFill>
                <a:latin typeface="Calibri"/>
                <a:ea typeface="メイリオ" panose="020B0604030504040204" pitchFamily="50" charset="-128"/>
                <a:cs typeface="メイリオ" panose="020B0604030504040204" pitchFamily="50" charset="-128"/>
              </a:rPr>
              <a:t>Emg</a:t>
            </a:r>
            <a:r>
              <a:rPr lang="en-US" altLang="ja-JP" sz="1700" dirty="0">
                <a:solidFill>
                  <a:srgbClr val="FFFFFF"/>
                </a:solidFill>
                <a:latin typeface="Calibri"/>
                <a:ea typeface="メイリオ" panose="020B0604030504040204" pitchFamily="50" charset="-128"/>
                <a:cs typeface="メイリオ" panose="020B0604030504040204" pitchFamily="50" charset="-128"/>
              </a:rPr>
              <a:t>./</a:t>
            </a:r>
            <a:r>
              <a:rPr lang="en-US" altLang="ja-JP" sz="1700" dirty="0" err="1">
                <a:solidFill>
                  <a:srgbClr val="FFFFFF"/>
                </a:solidFill>
                <a:latin typeface="Calibri"/>
                <a:ea typeface="メイリオ" panose="020B0604030504040204" pitchFamily="50" charset="-128"/>
                <a:cs typeface="メイリオ" panose="020B0604030504040204" pitchFamily="50" charset="-128"/>
              </a:rPr>
              <a:t>Emg.Warning</a:t>
            </a:r>
            <a:r>
              <a:rPr lang="en-US" altLang="ja-JP" sz="1700" dirty="0">
                <a:solidFill>
                  <a:srgbClr val="FFFFFF"/>
                </a:solidFill>
                <a:latin typeface="Calibri"/>
                <a:ea typeface="メイリオ" panose="020B0604030504040204" pitchFamily="50" charset="-128"/>
                <a:cs typeface="メイリオ" panose="020B0604030504040204" pitchFamily="50" charset="-128"/>
              </a:rPr>
              <a:t>: 4ch</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BGM: 4ch</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BGM is cut, mute* or mix* by/with General/Emergency broadcast</a:t>
            </a:r>
          </a:p>
          <a:p>
            <a:pPr algn="r"/>
            <a:r>
              <a:rPr lang="en-US" altLang="ja-JP" sz="1200" dirty="0">
                <a:solidFill>
                  <a:srgbClr val="FFFFFF"/>
                </a:solidFill>
                <a:latin typeface="Calibri"/>
                <a:ea typeface="メイリオ" panose="020B0604030504040204" pitchFamily="50" charset="-128"/>
                <a:cs typeface="メイリオ" panose="020B0604030504040204" pitchFamily="50" charset="-128"/>
              </a:rPr>
              <a:t>* VX-3004F only</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grpSp>
        <p:nvGrpSpPr>
          <p:cNvPr id="196" name="グループ化 195"/>
          <p:cNvGrpSpPr/>
          <p:nvPr/>
        </p:nvGrpSpPr>
        <p:grpSpPr>
          <a:xfrm>
            <a:off x="3756474" y="2397440"/>
            <a:ext cx="8821549" cy="2040185"/>
            <a:chOff x="2504026" y="1597635"/>
            <a:chExt cx="5880352" cy="1359564"/>
          </a:xfrm>
        </p:grpSpPr>
        <p:grpSp>
          <p:nvGrpSpPr>
            <p:cNvPr id="197" name="グループ化 196"/>
            <p:cNvGrpSpPr/>
            <p:nvPr/>
          </p:nvGrpSpPr>
          <p:grpSpPr>
            <a:xfrm>
              <a:off x="2907716" y="1597635"/>
              <a:ext cx="5476662" cy="1115961"/>
              <a:chOff x="2907716" y="1597635"/>
              <a:chExt cx="5476662" cy="1115961"/>
            </a:xfrm>
          </p:grpSpPr>
          <p:sp>
            <p:nvSpPr>
              <p:cNvPr id="200" name="フリーフォーム 199"/>
              <p:cNvSpPr/>
              <p:nvPr/>
            </p:nvSpPr>
            <p:spPr>
              <a:xfrm>
                <a:off x="2907716" y="1597635"/>
                <a:ext cx="3460954" cy="1115961"/>
              </a:xfrm>
              <a:custGeom>
                <a:avLst/>
                <a:gdLst>
                  <a:gd name="connsiteX0" fmla="*/ 3460954 w 3460954"/>
                  <a:gd name="connsiteY0" fmla="*/ 555522 h 1115961"/>
                  <a:gd name="connsiteX1" fmla="*/ 3460954 w 3460954"/>
                  <a:gd name="connsiteY1" fmla="*/ 0 h 1115961"/>
                  <a:gd name="connsiteX2" fmla="*/ 1646903 w 3460954"/>
                  <a:gd name="connsiteY2" fmla="*/ 0 h 1115961"/>
                  <a:gd name="connsiteX3" fmla="*/ 1646903 w 3460954"/>
                  <a:gd name="connsiteY3" fmla="*/ 634180 h 1115961"/>
                  <a:gd name="connsiteX4" fmla="*/ 771832 w 3460954"/>
                  <a:gd name="connsiteY4" fmla="*/ 634180 h 1115961"/>
                  <a:gd name="connsiteX5" fmla="*/ 771832 w 3460954"/>
                  <a:gd name="connsiteY5" fmla="*/ 855406 h 1115961"/>
                  <a:gd name="connsiteX6" fmla="*/ 201561 w 3460954"/>
                  <a:gd name="connsiteY6" fmla="*/ 855406 h 1115961"/>
                  <a:gd name="connsiteX7" fmla="*/ 201561 w 3460954"/>
                  <a:gd name="connsiteY7" fmla="*/ 1115961 h 1115961"/>
                  <a:gd name="connsiteX8" fmla="*/ 0 w 3460954"/>
                  <a:gd name="connsiteY8" fmla="*/ 1115961 h 111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0954" h="1115961">
                    <a:moveTo>
                      <a:pt x="3460954" y="555522"/>
                    </a:moveTo>
                    <a:lnTo>
                      <a:pt x="3460954" y="0"/>
                    </a:lnTo>
                    <a:lnTo>
                      <a:pt x="1646903" y="0"/>
                    </a:lnTo>
                    <a:lnTo>
                      <a:pt x="1646903" y="634180"/>
                    </a:lnTo>
                    <a:lnTo>
                      <a:pt x="771832" y="634180"/>
                    </a:lnTo>
                    <a:lnTo>
                      <a:pt x="771832" y="855406"/>
                    </a:lnTo>
                    <a:lnTo>
                      <a:pt x="201561" y="855406"/>
                    </a:lnTo>
                    <a:lnTo>
                      <a:pt x="201561" y="1115961"/>
                    </a:lnTo>
                    <a:lnTo>
                      <a:pt x="0" y="1115961"/>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1" name="フリーフォーム 200"/>
              <p:cNvSpPr/>
              <p:nvPr/>
            </p:nvSpPr>
            <p:spPr>
              <a:xfrm>
                <a:off x="6360429" y="2148240"/>
                <a:ext cx="2023949" cy="45719"/>
              </a:xfrm>
              <a:custGeom>
                <a:avLst/>
                <a:gdLst>
                  <a:gd name="connsiteX0" fmla="*/ 0 w 83575"/>
                  <a:gd name="connsiteY0" fmla="*/ 0 h 0"/>
                  <a:gd name="connsiteX1" fmla="*/ 83575 w 83575"/>
                  <a:gd name="connsiteY1" fmla="*/ 0 h 0"/>
                </a:gdLst>
                <a:ahLst/>
                <a:cxnLst>
                  <a:cxn ang="0">
                    <a:pos x="connsiteX0" y="connsiteY0"/>
                  </a:cxn>
                  <a:cxn ang="0">
                    <a:pos x="connsiteX1" y="connsiteY1"/>
                  </a:cxn>
                </a:cxnLst>
                <a:rect l="l" t="t" r="r" b="b"/>
                <a:pathLst>
                  <a:path w="83575">
                    <a:moveTo>
                      <a:pt x="0" y="0"/>
                    </a:moveTo>
                    <a:lnTo>
                      <a:pt x="83575"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98" name="フリーフォーム 197"/>
            <p:cNvSpPr/>
            <p:nvPr/>
          </p:nvSpPr>
          <p:spPr>
            <a:xfrm>
              <a:off x="2902799" y="1656628"/>
              <a:ext cx="5481448" cy="1179871"/>
            </a:xfrm>
            <a:custGeom>
              <a:avLst/>
              <a:gdLst>
                <a:gd name="connsiteX0" fmla="*/ 3426542 w 3426542"/>
                <a:gd name="connsiteY0" fmla="*/ 707923 h 1179871"/>
                <a:gd name="connsiteX1" fmla="*/ 3333136 w 3426542"/>
                <a:gd name="connsiteY1" fmla="*/ 707923 h 1179871"/>
                <a:gd name="connsiteX2" fmla="*/ 3333136 w 3426542"/>
                <a:gd name="connsiteY2" fmla="*/ 0 h 1179871"/>
                <a:gd name="connsiteX3" fmla="*/ 1700981 w 3426542"/>
                <a:gd name="connsiteY3" fmla="*/ 0 h 1179871"/>
                <a:gd name="connsiteX4" fmla="*/ 1700981 w 3426542"/>
                <a:gd name="connsiteY4" fmla="*/ 624348 h 1179871"/>
                <a:gd name="connsiteX5" fmla="*/ 816078 w 3426542"/>
                <a:gd name="connsiteY5" fmla="*/ 624348 h 1179871"/>
                <a:gd name="connsiteX6" fmla="*/ 816078 w 3426542"/>
                <a:gd name="connsiteY6" fmla="*/ 860323 h 1179871"/>
                <a:gd name="connsiteX7" fmla="*/ 250723 w 3426542"/>
                <a:gd name="connsiteY7" fmla="*/ 860323 h 1179871"/>
                <a:gd name="connsiteX8" fmla="*/ 250723 w 3426542"/>
                <a:gd name="connsiteY8" fmla="*/ 1179871 h 1179871"/>
                <a:gd name="connsiteX9" fmla="*/ 0 w 3426542"/>
                <a:gd name="connsiteY9" fmla="*/ 1179871 h 1179871"/>
                <a:gd name="connsiteX0" fmla="*/ 5481448 w 5481448"/>
                <a:gd name="connsiteY0" fmla="*/ 711248 h 1179871"/>
                <a:gd name="connsiteX1" fmla="*/ 3333136 w 5481448"/>
                <a:gd name="connsiteY1" fmla="*/ 707923 h 1179871"/>
                <a:gd name="connsiteX2" fmla="*/ 3333136 w 5481448"/>
                <a:gd name="connsiteY2" fmla="*/ 0 h 1179871"/>
                <a:gd name="connsiteX3" fmla="*/ 1700981 w 5481448"/>
                <a:gd name="connsiteY3" fmla="*/ 0 h 1179871"/>
                <a:gd name="connsiteX4" fmla="*/ 1700981 w 5481448"/>
                <a:gd name="connsiteY4" fmla="*/ 624348 h 1179871"/>
                <a:gd name="connsiteX5" fmla="*/ 816078 w 5481448"/>
                <a:gd name="connsiteY5" fmla="*/ 624348 h 1179871"/>
                <a:gd name="connsiteX6" fmla="*/ 816078 w 5481448"/>
                <a:gd name="connsiteY6" fmla="*/ 860323 h 1179871"/>
                <a:gd name="connsiteX7" fmla="*/ 250723 w 5481448"/>
                <a:gd name="connsiteY7" fmla="*/ 860323 h 1179871"/>
                <a:gd name="connsiteX8" fmla="*/ 250723 w 5481448"/>
                <a:gd name="connsiteY8" fmla="*/ 1179871 h 1179871"/>
                <a:gd name="connsiteX9" fmla="*/ 0 w 5481448"/>
                <a:gd name="connsiteY9" fmla="*/ 1179871 h 1179871"/>
                <a:gd name="connsiteX0" fmla="*/ 5481448 w 5481448"/>
                <a:gd name="connsiteY0" fmla="*/ 701272 h 1179871"/>
                <a:gd name="connsiteX1" fmla="*/ 3333136 w 5481448"/>
                <a:gd name="connsiteY1" fmla="*/ 707923 h 1179871"/>
                <a:gd name="connsiteX2" fmla="*/ 3333136 w 5481448"/>
                <a:gd name="connsiteY2" fmla="*/ 0 h 1179871"/>
                <a:gd name="connsiteX3" fmla="*/ 1700981 w 5481448"/>
                <a:gd name="connsiteY3" fmla="*/ 0 h 1179871"/>
                <a:gd name="connsiteX4" fmla="*/ 1700981 w 5481448"/>
                <a:gd name="connsiteY4" fmla="*/ 624348 h 1179871"/>
                <a:gd name="connsiteX5" fmla="*/ 816078 w 5481448"/>
                <a:gd name="connsiteY5" fmla="*/ 624348 h 1179871"/>
                <a:gd name="connsiteX6" fmla="*/ 816078 w 5481448"/>
                <a:gd name="connsiteY6" fmla="*/ 860323 h 1179871"/>
                <a:gd name="connsiteX7" fmla="*/ 250723 w 5481448"/>
                <a:gd name="connsiteY7" fmla="*/ 860323 h 1179871"/>
                <a:gd name="connsiteX8" fmla="*/ 250723 w 5481448"/>
                <a:gd name="connsiteY8" fmla="*/ 1179871 h 1179871"/>
                <a:gd name="connsiteX9" fmla="*/ 0 w 5481448"/>
                <a:gd name="connsiteY9" fmla="*/ 1179871 h 117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81448" h="1179871">
                  <a:moveTo>
                    <a:pt x="5481448" y="701272"/>
                  </a:moveTo>
                  <a:lnTo>
                    <a:pt x="3333136" y="707923"/>
                  </a:lnTo>
                  <a:lnTo>
                    <a:pt x="3333136" y="0"/>
                  </a:lnTo>
                  <a:lnTo>
                    <a:pt x="1700981" y="0"/>
                  </a:lnTo>
                  <a:lnTo>
                    <a:pt x="1700981" y="624348"/>
                  </a:lnTo>
                  <a:lnTo>
                    <a:pt x="816078" y="624348"/>
                  </a:lnTo>
                  <a:lnTo>
                    <a:pt x="816078" y="860323"/>
                  </a:lnTo>
                  <a:lnTo>
                    <a:pt x="250723" y="860323"/>
                  </a:lnTo>
                  <a:lnTo>
                    <a:pt x="250723" y="1179871"/>
                  </a:lnTo>
                  <a:lnTo>
                    <a:pt x="0" y="1179871"/>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9" name="正方形/長方形 198"/>
            <p:cNvSpPr/>
            <p:nvPr/>
          </p:nvSpPr>
          <p:spPr>
            <a:xfrm>
              <a:off x="2504026" y="2567509"/>
              <a:ext cx="407330" cy="389690"/>
            </a:xfrm>
            <a:prstGeom prst="rect">
              <a:avLst/>
            </a:prstGeom>
          </p:spPr>
          <p:txBody>
            <a:bodyPr wrap="none">
              <a:spAutoFit/>
            </a:bodyPr>
            <a:lstStyle/>
            <a:p>
              <a:r>
                <a:rPr lang="en-US" altLang="ja-JP" sz="1600" b="1" dirty="0">
                  <a:solidFill>
                    <a:srgbClr val="00B050"/>
                  </a:solidFill>
                  <a:latin typeface="Calibri"/>
                  <a:cs typeface="Consolas" panose="020B0609020204030204" pitchFamily="49" charset="0"/>
                </a:rPr>
                <a:t>BGM</a:t>
              </a:r>
            </a:p>
            <a:p>
              <a:r>
                <a:rPr lang="en-US" altLang="ja-JP" sz="1600" b="1" dirty="0">
                  <a:solidFill>
                    <a:srgbClr val="00B050"/>
                  </a:solidFill>
                  <a:latin typeface="Calibri"/>
                  <a:cs typeface="Consolas" panose="020B0609020204030204" pitchFamily="49" charset="0"/>
                </a:rPr>
                <a:t>BGM</a:t>
              </a:r>
              <a:endParaRPr lang="ja-JP" altLang="en-US" sz="1600" dirty="0">
                <a:solidFill>
                  <a:srgbClr val="00B050"/>
                </a:solidFill>
              </a:endParaRPr>
            </a:p>
          </p:txBody>
        </p:sp>
      </p:grpSp>
      <p:grpSp>
        <p:nvGrpSpPr>
          <p:cNvPr id="202" name="グループ化 201"/>
          <p:cNvGrpSpPr/>
          <p:nvPr/>
        </p:nvGrpSpPr>
        <p:grpSpPr>
          <a:xfrm>
            <a:off x="5356389" y="2567115"/>
            <a:ext cx="7212293" cy="2146517"/>
            <a:chOff x="3570512" y="1710706"/>
            <a:chExt cx="4807639" cy="1430423"/>
          </a:xfrm>
        </p:grpSpPr>
        <p:sp>
          <p:nvSpPr>
            <p:cNvPr id="203" name="フリーフォーム 202"/>
            <p:cNvSpPr/>
            <p:nvPr/>
          </p:nvSpPr>
          <p:spPr>
            <a:xfrm>
              <a:off x="3954851" y="1710706"/>
              <a:ext cx="4423300" cy="1199536"/>
            </a:xfrm>
            <a:custGeom>
              <a:avLst/>
              <a:gdLst>
                <a:gd name="connsiteX0" fmla="*/ 2222090 w 2222090"/>
                <a:gd name="connsiteY0" fmla="*/ 820993 h 1184787"/>
                <a:gd name="connsiteX1" fmla="*/ 2128684 w 2222090"/>
                <a:gd name="connsiteY1" fmla="*/ 820993 h 1184787"/>
                <a:gd name="connsiteX2" fmla="*/ 2128684 w 2222090"/>
                <a:gd name="connsiteY2" fmla="*/ 0 h 1184787"/>
                <a:gd name="connsiteX3" fmla="*/ 1676400 w 2222090"/>
                <a:gd name="connsiteY3" fmla="*/ 0 h 1184787"/>
                <a:gd name="connsiteX4" fmla="*/ 1676400 w 2222090"/>
                <a:gd name="connsiteY4" fmla="*/ 978310 h 1184787"/>
                <a:gd name="connsiteX5" fmla="*/ 113071 w 2222090"/>
                <a:gd name="connsiteY5" fmla="*/ 978310 h 1184787"/>
                <a:gd name="connsiteX6" fmla="*/ 113071 w 2222090"/>
                <a:gd name="connsiteY6" fmla="*/ 1184787 h 1184787"/>
                <a:gd name="connsiteX7" fmla="*/ 0 w 2222090"/>
                <a:gd name="connsiteY7" fmla="*/ 1184787 h 1184787"/>
                <a:gd name="connsiteX0" fmla="*/ 4423300 w 4423300"/>
                <a:gd name="connsiteY0" fmla="*/ 830845 h 1184787"/>
                <a:gd name="connsiteX1" fmla="*/ 2128684 w 4423300"/>
                <a:gd name="connsiteY1" fmla="*/ 820993 h 1184787"/>
                <a:gd name="connsiteX2" fmla="*/ 2128684 w 4423300"/>
                <a:gd name="connsiteY2" fmla="*/ 0 h 1184787"/>
                <a:gd name="connsiteX3" fmla="*/ 1676400 w 4423300"/>
                <a:gd name="connsiteY3" fmla="*/ 0 h 1184787"/>
                <a:gd name="connsiteX4" fmla="*/ 1676400 w 4423300"/>
                <a:gd name="connsiteY4" fmla="*/ 978310 h 1184787"/>
                <a:gd name="connsiteX5" fmla="*/ 113071 w 4423300"/>
                <a:gd name="connsiteY5" fmla="*/ 978310 h 1184787"/>
                <a:gd name="connsiteX6" fmla="*/ 113071 w 4423300"/>
                <a:gd name="connsiteY6" fmla="*/ 1184787 h 1184787"/>
                <a:gd name="connsiteX7" fmla="*/ 0 w 4423300"/>
                <a:gd name="connsiteY7" fmla="*/ 1184787 h 118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23300" h="1184787">
                  <a:moveTo>
                    <a:pt x="4423300" y="830845"/>
                  </a:moveTo>
                  <a:lnTo>
                    <a:pt x="2128684" y="820993"/>
                  </a:lnTo>
                  <a:lnTo>
                    <a:pt x="2128684" y="0"/>
                  </a:lnTo>
                  <a:lnTo>
                    <a:pt x="1676400" y="0"/>
                  </a:lnTo>
                  <a:lnTo>
                    <a:pt x="1676400" y="978310"/>
                  </a:lnTo>
                  <a:lnTo>
                    <a:pt x="113071" y="978310"/>
                  </a:lnTo>
                  <a:lnTo>
                    <a:pt x="113071" y="1184787"/>
                  </a:lnTo>
                  <a:lnTo>
                    <a:pt x="0" y="1184787"/>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4" name="フリーフォーム 203"/>
            <p:cNvSpPr/>
            <p:nvPr/>
          </p:nvSpPr>
          <p:spPr>
            <a:xfrm>
              <a:off x="3954851" y="1774615"/>
              <a:ext cx="4416919" cy="1253613"/>
            </a:xfrm>
            <a:custGeom>
              <a:avLst/>
              <a:gdLst>
                <a:gd name="connsiteX0" fmla="*/ 2089355 w 2089355"/>
                <a:gd name="connsiteY0" fmla="*/ 963561 h 1253613"/>
                <a:gd name="connsiteX1" fmla="*/ 2005781 w 2089355"/>
                <a:gd name="connsiteY1" fmla="*/ 963561 h 1253613"/>
                <a:gd name="connsiteX2" fmla="*/ 2005781 w 2089355"/>
                <a:gd name="connsiteY2" fmla="*/ 0 h 1253613"/>
                <a:gd name="connsiteX3" fmla="*/ 1720645 w 2089355"/>
                <a:gd name="connsiteY3" fmla="*/ 0 h 1253613"/>
                <a:gd name="connsiteX4" fmla="*/ 1720645 w 2089355"/>
                <a:gd name="connsiteY4" fmla="*/ 983226 h 1253613"/>
                <a:gd name="connsiteX5" fmla="*/ 152400 w 2089355"/>
                <a:gd name="connsiteY5" fmla="*/ 983226 h 1253613"/>
                <a:gd name="connsiteX6" fmla="*/ 152400 w 2089355"/>
                <a:gd name="connsiteY6" fmla="*/ 1253613 h 1253613"/>
                <a:gd name="connsiteX7" fmla="*/ 0 w 2089355"/>
                <a:gd name="connsiteY7" fmla="*/ 1253613 h 1253613"/>
                <a:gd name="connsiteX0" fmla="*/ 4416919 w 4416919"/>
                <a:gd name="connsiteY0" fmla="*/ 966886 h 1253613"/>
                <a:gd name="connsiteX1" fmla="*/ 2005781 w 4416919"/>
                <a:gd name="connsiteY1" fmla="*/ 963561 h 1253613"/>
                <a:gd name="connsiteX2" fmla="*/ 2005781 w 4416919"/>
                <a:gd name="connsiteY2" fmla="*/ 0 h 1253613"/>
                <a:gd name="connsiteX3" fmla="*/ 1720645 w 4416919"/>
                <a:gd name="connsiteY3" fmla="*/ 0 h 1253613"/>
                <a:gd name="connsiteX4" fmla="*/ 1720645 w 4416919"/>
                <a:gd name="connsiteY4" fmla="*/ 983226 h 1253613"/>
                <a:gd name="connsiteX5" fmla="*/ 152400 w 4416919"/>
                <a:gd name="connsiteY5" fmla="*/ 983226 h 1253613"/>
                <a:gd name="connsiteX6" fmla="*/ 152400 w 4416919"/>
                <a:gd name="connsiteY6" fmla="*/ 1253613 h 1253613"/>
                <a:gd name="connsiteX7" fmla="*/ 0 w 4416919"/>
                <a:gd name="connsiteY7" fmla="*/ 1253613 h 1253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6919" h="1253613">
                  <a:moveTo>
                    <a:pt x="4416919" y="966886"/>
                  </a:moveTo>
                  <a:lnTo>
                    <a:pt x="2005781" y="963561"/>
                  </a:lnTo>
                  <a:lnTo>
                    <a:pt x="2005781" y="0"/>
                  </a:lnTo>
                  <a:lnTo>
                    <a:pt x="1720645" y="0"/>
                  </a:lnTo>
                  <a:lnTo>
                    <a:pt x="1720645" y="983226"/>
                  </a:lnTo>
                  <a:lnTo>
                    <a:pt x="152400" y="983226"/>
                  </a:lnTo>
                  <a:lnTo>
                    <a:pt x="152400" y="1253613"/>
                  </a:lnTo>
                  <a:lnTo>
                    <a:pt x="0" y="1253613"/>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5" name="正方形/長方形 204"/>
            <p:cNvSpPr/>
            <p:nvPr/>
          </p:nvSpPr>
          <p:spPr>
            <a:xfrm>
              <a:off x="3570512" y="2751439"/>
              <a:ext cx="407330" cy="389690"/>
            </a:xfrm>
            <a:prstGeom prst="rect">
              <a:avLst/>
            </a:prstGeom>
          </p:spPr>
          <p:txBody>
            <a:bodyPr wrap="none">
              <a:spAutoFit/>
            </a:bodyPr>
            <a:lstStyle/>
            <a:p>
              <a:r>
                <a:rPr lang="en-US" altLang="ja-JP" sz="1600" b="1" dirty="0">
                  <a:solidFill>
                    <a:srgbClr val="00B050"/>
                  </a:solidFill>
                  <a:latin typeface="Calibri"/>
                  <a:cs typeface="Consolas" panose="020B0609020204030204" pitchFamily="49" charset="0"/>
                </a:rPr>
                <a:t>BGM</a:t>
              </a:r>
            </a:p>
            <a:p>
              <a:r>
                <a:rPr lang="en-US" altLang="ja-JP" sz="1600" b="1" dirty="0">
                  <a:solidFill>
                    <a:srgbClr val="00B050"/>
                  </a:solidFill>
                  <a:latin typeface="Calibri"/>
                  <a:cs typeface="Consolas" panose="020B0609020204030204" pitchFamily="49" charset="0"/>
                </a:rPr>
                <a:t>BGM</a:t>
              </a:r>
              <a:endParaRPr lang="ja-JP" altLang="en-US" sz="1600" dirty="0">
                <a:solidFill>
                  <a:srgbClr val="00B050"/>
                </a:solidFill>
              </a:endParaRPr>
            </a:p>
          </p:txBody>
        </p:sp>
      </p:grpSp>
      <p:grpSp>
        <p:nvGrpSpPr>
          <p:cNvPr id="244" name="グループ化 243"/>
          <p:cNvGrpSpPr/>
          <p:nvPr/>
        </p:nvGrpSpPr>
        <p:grpSpPr>
          <a:xfrm>
            <a:off x="5237013" y="2472327"/>
            <a:ext cx="7357927" cy="1353278"/>
            <a:chOff x="3490937" y="1647540"/>
            <a:chExt cx="4904717" cy="901814"/>
          </a:xfrm>
        </p:grpSpPr>
        <p:sp>
          <p:nvSpPr>
            <p:cNvPr id="245" name="フリーフォーム 244"/>
            <p:cNvSpPr/>
            <p:nvPr/>
          </p:nvSpPr>
          <p:spPr>
            <a:xfrm>
              <a:off x="3688482" y="1682662"/>
              <a:ext cx="4707172" cy="866692"/>
            </a:xfrm>
            <a:custGeom>
              <a:avLst/>
              <a:gdLst>
                <a:gd name="connsiteX0" fmla="*/ 4707172 w 4707172"/>
                <a:gd name="connsiteY0" fmla="*/ 866692 h 866692"/>
                <a:gd name="connsiteX1" fmla="*/ 2472856 w 4707172"/>
                <a:gd name="connsiteY1" fmla="*/ 866692 h 866692"/>
                <a:gd name="connsiteX2" fmla="*/ 2472856 w 4707172"/>
                <a:gd name="connsiteY2" fmla="*/ 0 h 866692"/>
                <a:gd name="connsiteX3" fmla="*/ 198783 w 4707172"/>
                <a:gd name="connsiteY3" fmla="*/ 0 h 866692"/>
                <a:gd name="connsiteX4" fmla="*/ 198783 w 4707172"/>
                <a:gd name="connsiteY4" fmla="*/ 238539 h 866692"/>
                <a:gd name="connsiteX5" fmla="*/ 0 w 4707172"/>
                <a:gd name="connsiteY5" fmla="*/ 238539 h 86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07172" h="866692">
                  <a:moveTo>
                    <a:pt x="4707172" y="866692"/>
                  </a:moveTo>
                  <a:lnTo>
                    <a:pt x="2472856" y="866692"/>
                  </a:lnTo>
                  <a:lnTo>
                    <a:pt x="2472856" y="0"/>
                  </a:lnTo>
                  <a:lnTo>
                    <a:pt x="198783" y="0"/>
                  </a:lnTo>
                  <a:lnTo>
                    <a:pt x="198783" y="238539"/>
                  </a:lnTo>
                  <a:lnTo>
                    <a:pt x="0" y="23853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46" name="Picture 3"/>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90937" y="1647540"/>
              <a:ext cx="267955" cy="34752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247" name="グループ化 246"/>
          <p:cNvGrpSpPr/>
          <p:nvPr/>
        </p:nvGrpSpPr>
        <p:grpSpPr>
          <a:xfrm>
            <a:off x="6555187" y="2618756"/>
            <a:ext cx="6027825" cy="1493216"/>
            <a:chOff x="4369618" y="1745119"/>
            <a:chExt cx="4018085" cy="995068"/>
          </a:xfrm>
        </p:grpSpPr>
        <p:sp>
          <p:nvSpPr>
            <p:cNvPr id="248" name="フリーフォーム 247"/>
            <p:cNvSpPr/>
            <p:nvPr/>
          </p:nvSpPr>
          <p:spPr>
            <a:xfrm>
              <a:off x="4586980" y="1745119"/>
              <a:ext cx="3800723" cy="995068"/>
            </a:xfrm>
            <a:custGeom>
              <a:avLst/>
              <a:gdLst>
                <a:gd name="connsiteX0" fmla="*/ 3800723 w 3800723"/>
                <a:gd name="connsiteY0" fmla="*/ 978011 h 978011"/>
                <a:gd name="connsiteX1" fmla="*/ 1439186 w 3800723"/>
                <a:gd name="connsiteY1" fmla="*/ 978011 h 978011"/>
                <a:gd name="connsiteX2" fmla="*/ 1439186 w 3800723"/>
                <a:gd name="connsiteY2" fmla="*/ 0 h 978011"/>
                <a:gd name="connsiteX3" fmla="*/ 159026 w 3800723"/>
                <a:gd name="connsiteY3" fmla="*/ 0 h 978011"/>
                <a:gd name="connsiteX4" fmla="*/ 159026 w 3800723"/>
                <a:gd name="connsiteY4" fmla="*/ 628153 h 978011"/>
                <a:gd name="connsiteX5" fmla="*/ 0 w 3800723"/>
                <a:gd name="connsiteY5" fmla="*/ 628153 h 978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0723" h="978011">
                  <a:moveTo>
                    <a:pt x="3800723" y="978011"/>
                  </a:moveTo>
                  <a:lnTo>
                    <a:pt x="1439186" y="978011"/>
                  </a:lnTo>
                  <a:lnTo>
                    <a:pt x="1439186" y="0"/>
                  </a:lnTo>
                  <a:lnTo>
                    <a:pt x="159026" y="0"/>
                  </a:lnTo>
                  <a:lnTo>
                    <a:pt x="159026" y="628153"/>
                  </a:lnTo>
                  <a:lnTo>
                    <a:pt x="0" y="62815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49" name="Picture 3"/>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369618" y="2091877"/>
              <a:ext cx="294751" cy="3822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250" name="グループ化 249"/>
          <p:cNvGrpSpPr/>
          <p:nvPr/>
        </p:nvGrpSpPr>
        <p:grpSpPr>
          <a:xfrm>
            <a:off x="3762127" y="2354476"/>
            <a:ext cx="8854799" cy="882183"/>
            <a:chOff x="2507794" y="1569005"/>
            <a:chExt cx="5902516" cy="587880"/>
          </a:xfrm>
        </p:grpSpPr>
        <p:sp>
          <p:nvSpPr>
            <p:cNvPr id="251" name="フリーフォーム 250"/>
            <p:cNvSpPr/>
            <p:nvPr/>
          </p:nvSpPr>
          <p:spPr>
            <a:xfrm>
              <a:off x="2699792" y="1569005"/>
              <a:ext cx="5710518" cy="582706"/>
            </a:xfrm>
            <a:custGeom>
              <a:avLst/>
              <a:gdLst>
                <a:gd name="connsiteX0" fmla="*/ 5710518 w 5710518"/>
                <a:gd name="connsiteY0" fmla="*/ 582706 h 582706"/>
                <a:gd name="connsiteX1" fmla="*/ 3729318 w 5710518"/>
                <a:gd name="connsiteY1" fmla="*/ 582706 h 582706"/>
                <a:gd name="connsiteX2" fmla="*/ 3729318 w 5710518"/>
                <a:gd name="connsiteY2" fmla="*/ 0 h 582706"/>
                <a:gd name="connsiteX3" fmla="*/ 197224 w 5710518"/>
                <a:gd name="connsiteY3" fmla="*/ 0 h 582706"/>
                <a:gd name="connsiteX4" fmla="*/ 197224 w 5710518"/>
                <a:gd name="connsiteY4" fmla="*/ 519953 h 582706"/>
                <a:gd name="connsiteX5" fmla="*/ 0 w 5710518"/>
                <a:gd name="connsiteY5" fmla="*/ 519953 h 58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0518" h="582706">
                  <a:moveTo>
                    <a:pt x="5710518" y="582706"/>
                  </a:moveTo>
                  <a:lnTo>
                    <a:pt x="3729318" y="582706"/>
                  </a:lnTo>
                  <a:lnTo>
                    <a:pt x="3729318" y="0"/>
                  </a:lnTo>
                  <a:lnTo>
                    <a:pt x="197224" y="0"/>
                  </a:lnTo>
                  <a:lnTo>
                    <a:pt x="197224" y="519953"/>
                  </a:lnTo>
                  <a:lnTo>
                    <a:pt x="0" y="51995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52" name="Picture 3"/>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07794" y="1809362"/>
              <a:ext cx="267955" cy="34752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253" name="グループ化 252"/>
          <p:cNvGrpSpPr/>
          <p:nvPr/>
        </p:nvGrpSpPr>
        <p:grpSpPr>
          <a:xfrm>
            <a:off x="3567150" y="2441509"/>
            <a:ext cx="9051647" cy="1097732"/>
            <a:chOff x="2377824" y="1627003"/>
            <a:chExt cx="6033733" cy="731520"/>
          </a:xfrm>
        </p:grpSpPr>
        <p:sp>
          <p:nvSpPr>
            <p:cNvPr id="254" name="フリーフォーム 253"/>
            <p:cNvSpPr/>
            <p:nvPr/>
          </p:nvSpPr>
          <p:spPr>
            <a:xfrm>
              <a:off x="2563327" y="1627003"/>
              <a:ext cx="5848230" cy="731520"/>
            </a:xfrm>
            <a:custGeom>
              <a:avLst/>
              <a:gdLst>
                <a:gd name="connsiteX0" fmla="*/ 0 w 5701085"/>
                <a:gd name="connsiteY0" fmla="*/ 596348 h 731520"/>
                <a:gd name="connsiteX1" fmla="*/ 238539 w 5701085"/>
                <a:gd name="connsiteY1" fmla="*/ 596348 h 731520"/>
                <a:gd name="connsiteX2" fmla="*/ 238539 w 5701085"/>
                <a:gd name="connsiteY2" fmla="*/ 0 h 731520"/>
                <a:gd name="connsiteX3" fmla="*/ 3601941 w 5701085"/>
                <a:gd name="connsiteY3" fmla="*/ 0 h 731520"/>
                <a:gd name="connsiteX4" fmla="*/ 3601941 w 5701085"/>
                <a:gd name="connsiteY4" fmla="*/ 731520 h 731520"/>
                <a:gd name="connsiteX5" fmla="*/ 5701085 w 5701085"/>
                <a:gd name="connsiteY5" fmla="*/ 731520 h 731520"/>
                <a:gd name="connsiteX0" fmla="*/ 0 w 5848230"/>
                <a:gd name="connsiteY0" fmla="*/ 596348 h 731520"/>
                <a:gd name="connsiteX1" fmla="*/ 385684 w 5848230"/>
                <a:gd name="connsiteY1" fmla="*/ 596348 h 731520"/>
                <a:gd name="connsiteX2" fmla="*/ 385684 w 5848230"/>
                <a:gd name="connsiteY2" fmla="*/ 0 h 731520"/>
                <a:gd name="connsiteX3" fmla="*/ 3749086 w 5848230"/>
                <a:gd name="connsiteY3" fmla="*/ 0 h 731520"/>
                <a:gd name="connsiteX4" fmla="*/ 3749086 w 5848230"/>
                <a:gd name="connsiteY4" fmla="*/ 731520 h 731520"/>
                <a:gd name="connsiteX5" fmla="*/ 5848230 w 5848230"/>
                <a:gd name="connsiteY5" fmla="*/ 731520 h 73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8230" h="731520">
                  <a:moveTo>
                    <a:pt x="0" y="596348"/>
                  </a:moveTo>
                  <a:lnTo>
                    <a:pt x="385684" y="596348"/>
                  </a:lnTo>
                  <a:lnTo>
                    <a:pt x="385684" y="0"/>
                  </a:lnTo>
                  <a:lnTo>
                    <a:pt x="3749086" y="0"/>
                  </a:lnTo>
                  <a:lnTo>
                    <a:pt x="3749086" y="731520"/>
                  </a:lnTo>
                  <a:lnTo>
                    <a:pt x="5848230" y="73152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55" name="Picture 3"/>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377824" y="1929816"/>
              <a:ext cx="294751" cy="3822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256" name="正方形/長方形 255"/>
          <p:cNvSpPr/>
          <p:nvPr/>
        </p:nvSpPr>
        <p:spPr>
          <a:xfrm>
            <a:off x="7774552" y="2238366"/>
            <a:ext cx="1638232" cy="400138"/>
          </a:xfrm>
          <a:prstGeom prst="rect">
            <a:avLst/>
          </a:prstGeom>
          <a:effectLst>
            <a:outerShdw blurRad="50800" dist="38100" dir="8100000" algn="tr" rotWithShape="0">
              <a:prstClr val="black">
                <a:alpha val="40000"/>
              </a:prstClr>
            </a:outerShdw>
          </a:effectLst>
        </p:spPr>
        <p:txBody>
          <a:bodyPr wrap="square" lIns="137187" tIns="68594" rIns="137187" bIns="68594">
            <a:spAutoFit/>
          </a:bodyPr>
          <a:lstStyle/>
          <a:p>
            <a:pPr algn="ctr"/>
            <a:r>
              <a:rPr lang="en-US" altLang="ja-JP" sz="1700" b="1" dirty="0">
                <a:solidFill>
                  <a:schemeClr val="bg1"/>
                </a:solidFill>
                <a:latin typeface="Calibri"/>
                <a:ea typeface="メイリオ" panose="020B0604030504040204" pitchFamily="50" charset="-128"/>
                <a:cs typeface="メイリオ" panose="020B0604030504040204" pitchFamily="50" charset="-128"/>
              </a:rPr>
              <a:t>VX link </a:t>
            </a:r>
            <a:r>
              <a:rPr lang="en-US" altLang="ja-JP" sz="1200" b="1" dirty="0">
                <a:solidFill>
                  <a:schemeClr val="bg1"/>
                </a:solidFill>
                <a:latin typeface="Calibri"/>
                <a:ea typeface="メイリオ" panose="020B0604030504040204" pitchFamily="50" charset="-128"/>
                <a:cs typeface="メイリオ" panose="020B0604030504040204" pitchFamily="50" charset="-128"/>
              </a:rPr>
              <a:t>(Network)</a:t>
            </a:r>
            <a:endParaRPr lang="ja-JP" altLang="en-US" sz="1600" b="1" dirty="0">
              <a:solidFill>
                <a:schemeClr val="bg1"/>
              </a:solidFill>
            </a:endParaRPr>
          </a:p>
        </p:txBody>
      </p:sp>
      <p:sp>
        <p:nvSpPr>
          <p:cNvPr id="257" name="正方形/長方形 256"/>
          <p:cNvSpPr/>
          <p:nvPr/>
        </p:nvSpPr>
        <p:spPr>
          <a:xfrm>
            <a:off x="2122096" y="2513847"/>
            <a:ext cx="4329414" cy="877523"/>
          </a:xfrm>
          <a:prstGeom prst="rect">
            <a:avLst/>
          </a:prstGeom>
        </p:spPr>
        <p:txBody>
          <a:bodyPr wrap="square" lIns="137187" tIns="68594" rIns="137187" bIns="68594">
            <a:spAutoFit/>
          </a:bodyPr>
          <a:lstStyle/>
          <a:p>
            <a:r>
              <a:rPr lang="en-US" altLang="ja-JP" sz="2400" b="1" dirty="0">
                <a:solidFill>
                  <a:srgbClr val="5F5F5F"/>
                </a:solidFill>
                <a:latin typeface="Calibri"/>
                <a:cs typeface="Consolas" panose="020B0609020204030204" pitchFamily="49" charset="0"/>
              </a:rPr>
              <a:t>Receiving</a:t>
            </a:r>
          </a:p>
          <a:p>
            <a:r>
              <a:rPr lang="en-US" altLang="ja-JP" sz="2400" b="1" dirty="0">
                <a:solidFill>
                  <a:srgbClr val="5F5F5F"/>
                </a:solidFill>
                <a:latin typeface="Calibri"/>
                <a:cs typeface="Consolas" panose="020B0609020204030204" pitchFamily="49" charset="0"/>
              </a:rPr>
              <a:t>case</a:t>
            </a:r>
            <a:endParaRPr lang="ja-JP" altLang="en-US" sz="2400" b="1" dirty="0">
              <a:solidFill>
                <a:srgbClr val="5F5F5F"/>
              </a:solidFill>
              <a:latin typeface="Calibri"/>
              <a:cs typeface="Consolas" panose="020B0609020204030204" pitchFamily="49" charset="0"/>
            </a:endParaRPr>
          </a:p>
        </p:txBody>
      </p:sp>
      <p:sp>
        <p:nvSpPr>
          <p:cNvPr id="56" name="円/楕円 55"/>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円/楕円 56"/>
          <p:cNvSpPr/>
          <p:nvPr/>
        </p:nvSpPr>
        <p:spPr>
          <a:xfrm>
            <a:off x="145116" y="599405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ボックス 10">
            <a:extLst>
              <a:ext uri="{FF2B5EF4-FFF2-40B4-BE49-F238E27FC236}">
                <a16:creationId xmlns:a16="http://schemas.microsoft.com/office/drawing/2014/main" id="{67452835-2BDC-8CD8-EA23-3B5FA127EB1D}"/>
              </a:ext>
            </a:extLst>
          </p:cNvPr>
          <p:cNvSpPr txBox="1"/>
          <p:nvPr/>
        </p:nvSpPr>
        <p:spPr>
          <a:xfrm>
            <a:off x="3682154" y="4679315"/>
            <a:ext cx="4154857" cy="307777"/>
          </a:xfrm>
          <a:prstGeom prst="rect">
            <a:avLst/>
          </a:prstGeom>
          <a:noFill/>
        </p:spPr>
        <p:txBody>
          <a:bodyPr wrap="square">
            <a:spAutoFit/>
          </a:bodyPr>
          <a:lstStyle/>
          <a:p>
            <a:r>
              <a:rPr lang="en-US" altLang="ja-JP" sz="1400" dirty="0">
                <a:solidFill>
                  <a:srgbClr val="934BC9"/>
                </a:solidFill>
                <a:latin typeface="+mj-lt"/>
              </a:rPr>
              <a:t>* For PM, only transmit 8ch.</a:t>
            </a:r>
            <a:endParaRPr lang="ja-JP" altLang="en-US" sz="1400" dirty="0">
              <a:solidFill>
                <a:srgbClr val="934BC9"/>
              </a:solidFill>
              <a:latin typeface="+mj-lt"/>
            </a:endParaRPr>
          </a:p>
        </p:txBody>
      </p:sp>
      <p:sp>
        <p:nvSpPr>
          <p:cNvPr id="12" name="テキスト ボックス 11">
            <a:extLst>
              <a:ext uri="{FF2B5EF4-FFF2-40B4-BE49-F238E27FC236}">
                <a16:creationId xmlns:a16="http://schemas.microsoft.com/office/drawing/2014/main" id="{11BDC620-F182-DE79-A881-AFB1F63F8C9A}"/>
              </a:ext>
            </a:extLst>
          </p:cNvPr>
          <p:cNvSpPr txBox="1"/>
          <p:nvPr/>
        </p:nvSpPr>
        <p:spPr>
          <a:xfrm>
            <a:off x="9246036" y="4785432"/>
            <a:ext cx="4299254" cy="307777"/>
          </a:xfrm>
          <a:prstGeom prst="rect">
            <a:avLst/>
          </a:prstGeom>
          <a:noFill/>
        </p:spPr>
        <p:txBody>
          <a:bodyPr wrap="square">
            <a:spAutoFit/>
          </a:bodyPr>
          <a:lstStyle/>
          <a:p>
            <a:r>
              <a:rPr lang="en-US" altLang="ja-JP" sz="1400" dirty="0">
                <a:solidFill>
                  <a:srgbClr val="934BC9"/>
                </a:solidFill>
                <a:latin typeface="+mj-lt"/>
              </a:rPr>
              <a:t>* PM does not have a receiving function</a:t>
            </a:r>
            <a:r>
              <a:rPr lang="ja-JP" altLang="en-US" sz="1400" dirty="0">
                <a:solidFill>
                  <a:srgbClr val="934BC9"/>
                </a:solidFill>
                <a:latin typeface="+mj-lt"/>
              </a:rPr>
              <a:t> </a:t>
            </a:r>
            <a:r>
              <a:rPr lang="en-US" altLang="ja-JP" sz="1400" dirty="0">
                <a:solidFill>
                  <a:srgbClr val="934BC9"/>
                </a:solidFill>
                <a:latin typeface="+mj-lt"/>
              </a:rPr>
              <a:t>of</a:t>
            </a:r>
            <a:r>
              <a:rPr lang="ja-JP" altLang="en-US" sz="1400" dirty="0">
                <a:solidFill>
                  <a:srgbClr val="934BC9"/>
                </a:solidFill>
                <a:latin typeface="+mj-lt"/>
              </a:rPr>
              <a:t> </a:t>
            </a:r>
            <a:r>
              <a:rPr lang="en-US" altLang="ja-JP" sz="1400" dirty="0">
                <a:solidFill>
                  <a:srgbClr val="934BC9"/>
                </a:solidFill>
                <a:latin typeface="+mj-lt"/>
              </a:rPr>
              <a:t>VX</a:t>
            </a:r>
            <a:r>
              <a:rPr lang="ja-JP" altLang="en-US" sz="1400" dirty="0">
                <a:solidFill>
                  <a:srgbClr val="934BC9"/>
                </a:solidFill>
                <a:latin typeface="+mj-lt"/>
              </a:rPr>
              <a:t> </a:t>
            </a:r>
            <a:r>
              <a:rPr lang="en-US" altLang="ja-JP" sz="1400" dirty="0">
                <a:solidFill>
                  <a:srgbClr val="934BC9"/>
                </a:solidFill>
                <a:latin typeface="+mj-lt"/>
              </a:rPr>
              <a:t>link audio.</a:t>
            </a:r>
            <a:endParaRPr lang="ja-JP" altLang="en-US" sz="1400" dirty="0">
              <a:solidFill>
                <a:srgbClr val="934BC9"/>
              </a:solidFill>
              <a:latin typeface="+mj-lt"/>
            </a:endParaRPr>
          </a:p>
        </p:txBody>
      </p:sp>
    </p:spTree>
    <p:extLst>
      <p:ext uri="{BB962C8B-B14F-4D97-AF65-F5344CB8AC3E}">
        <p14:creationId xmlns:p14="http://schemas.microsoft.com/office/powerpoint/2010/main" val="3547043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02"/>
                                        </p:tgtEl>
                                        <p:attrNameLst>
                                          <p:attrName>style.visibility</p:attrName>
                                        </p:attrNameLst>
                                      </p:cBhvr>
                                      <p:to>
                                        <p:strVal val="visible"/>
                                      </p:to>
                                    </p:set>
                                    <p:animEffect transition="in" filter="wipe(left)">
                                      <p:cBhvr>
                                        <p:cTn id="7" dur="2000"/>
                                        <p:tgtEl>
                                          <p:spTgt spid="202"/>
                                        </p:tgtEl>
                                      </p:cBhvr>
                                    </p:animEffect>
                                  </p:childTnLst>
                                </p:cTn>
                              </p:par>
                              <p:par>
                                <p:cTn id="8" presetID="22" presetClass="entr" presetSubtype="8" fill="hold" nodeType="withEffect">
                                  <p:stCondLst>
                                    <p:cond delay="300"/>
                                  </p:stCondLst>
                                  <p:childTnLst>
                                    <p:set>
                                      <p:cBhvr>
                                        <p:cTn id="9" dur="1" fill="hold">
                                          <p:stCondLst>
                                            <p:cond delay="0"/>
                                          </p:stCondLst>
                                        </p:cTn>
                                        <p:tgtEl>
                                          <p:spTgt spid="196"/>
                                        </p:tgtEl>
                                        <p:attrNameLst>
                                          <p:attrName>style.visibility</p:attrName>
                                        </p:attrNameLst>
                                      </p:cBhvr>
                                      <p:to>
                                        <p:strVal val="visible"/>
                                      </p:to>
                                    </p:set>
                                    <p:animEffect transition="in" filter="wipe(left)">
                                      <p:cBhvr>
                                        <p:cTn id="10" dur="2000"/>
                                        <p:tgtEl>
                                          <p:spTgt spid="196"/>
                                        </p:tgtEl>
                                      </p:cBhvr>
                                    </p:animEffect>
                                  </p:childTnLst>
                                </p:cTn>
                              </p:par>
                              <p:par>
                                <p:cTn id="11" presetID="22" presetClass="entr" presetSubtype="8" fill="hold" nodeType="withEffect">
                                  <p:stCondLst>
                                    <p:cond delay="1200"/>
                                  </p:stCondLst>
                                  <p:childTnLst>
                                    <p:set>
                                      <p:cBhvr>
                                        <p:cTn id="12" dur="1" fill="hold">
                                          <p:stCondLst>
                                            <p:cond delay="0"/>
                                          </p:stCondLst>
                                        </p:cTn>
                                        <p:tgtEl>
                                          <p:spTgt spid="253"/>
                                        </p:tgtEl>
                                        <p:attrNameLst>
                                          <p:attrName>style.visibility</p:attrName>
                                        </p:attrNameLst>
                                      </p:cBhvr>
                                      <p:to>
                                        <p:strVal val="visible"/>
                                      </p:to>
                                    </p:set>
                                    <p:animEffect transition="in" filter="wipe(left)">
                                      <p:cBhvr>
                                        <p:cTn id="13" dur="2000"/>
                                        <p:tgtEl>
                                          <p:spTgt spid="253"/>
                                        </p:tgtEl>
                                      </p:cBhvr>
                                    </p:animEffect>
                                  </p:childTnLst>
                                </p:cTn>
                              </p:par>
                              <p:par>
                                <p:cTn id="14" presetID="22" presetClass="entr" presetSubtype="8" fill="hold" nodeType="withEffect">
                                  <p:stCondLst>
                                    <p:cond delay="1500"/>
                                  </p:stCondLst>
                                  <p:childTnLst>
                                    <p:set>
                                      <p:cBhvr>
                                        <p:cTn id="15" dur="1" fill="hold">
                                          <p:stCondLst>
                                            <p:cond delay="0"/>
                                          </p:stCondLst>
                                        </p:cTn>
                                        <p:tgtEl>
                                          <p:spTgt spid="250"/>
                                        </p:tgtEl>
                                        <p:attrNameLst>
                                          <p:attrName>style.visibility</p:attrName>
                                        </p:attrNameLst>
                                      </p:cBhvr>
                                      <p:to>
                                        <p:strVal val="visible"/>
                                      </p:to>
                                    </p:set>
                                    <p:animEffect transition="in" filter="wipe(left)">
                                      <p:cBhvr>
                                        <p:cTn id="16" dur="2000"/>
                                        <p:tgtEl>
                                          <p:spTgt spid="250"/>
                                        </p:tgtEl>
                                      </p:cBhvr>
                                    </p:animEffect>
                                  </p:childTnLst>
                                </p:cTn>
                              </p:par>
                              <p:par>
                                <p:cTn id="17" presetID="22" presetClass="entr" presetSubtype="8" fill="hold" nodeType="withEffect">
                                  <p:stCondLst>
                                    <p:cond delay="1800"/>
                                  </p:stCondLst>
                                  <p:childTnLst>
                                    <p:set>
                                      <p:cBhvr>
                                        <p:cTn id="18" dur="1" fill="hold">
                                          <p:stCondLst>
                                            <p:cond delay="0"/>
                                          </p:stCondLst>
                                        </p:cTn>
                                        <p:tgtEl>
                                          <p:spTgt spid="244"/>
                                        </p:tgtEl>
                                        <p:attrNameLst>
                                          <p:attrName>style.visibility</p:attrName>
                                        </p:attrNameLst>
                                      </p:cBhvr>
                                      <p:to>
                                        <p:strVal val="visible"/>
                                      </p:to>
                                    </p:set>
                                    <p:animEffect transition="in" filter="wipe(left)">
                                      <p:cBhvr>
                                        <p:cTn id="19" dur="2000"/>
                                        <p:tgtEl>
                                          <p:spTgt spid="244"/>
                                        </p:tgtEl>
                                      </p:cBhvr>
                                    </p:animEffect>
                                  </p:childTnLst>
                                </p:cTn>
                              </p:par>
                              <p:par>
                                <p:cTn id="20" presetID="22" presetClass="entr" presetSubtype="8" fill="hold" nodeType="withEffect">
                                  <p:stCondLst>
                                    <p:cond delay="2200"/>
                                  </p:stCondLst>
                                  <p:childTnLst>
                                    <p:set>
                                      <p:cBhvr>
                                        <p:cTn id="21" dur="1" fill="hold">
                                          <p:stCondLst>
                                            <p:cond delay="0"/>
                                          </p:stCondLst>
                                        </p:cTn>
                                        <p:tgtEl>
                                          <p:spTgt spid="247"/>
                                        </p:tgtEl>
                                        <p:attrNameLst>
                                          <p:attrName>style.visibility</p:attrName>
                                        </p:attrNameLst>
                                      </p:cBhvr>
                                      <p:to>
                                        <p:strVal val="visible"/>
                                      </p:to>
                                    </p:set>
                                    <p:animEffect transition="in" filter="wipe(left)">
                                      <p:cBhvr>
                                        <p:cTn id="22" dur="2000"/>
                                        <p:tgtEl>
                                          <p:spTgt spid="247"/>
                                        </p:tgtEl>
                                      </p:cBhvr>
                                    </p:animEffect>
                                  </p:childTnLst>
                                </p:cTn>
                              </p:par>
                              <p:par>
                                <p:cTn id="23" presetID="10" presetClass="entr" presetSubtype="0" fill="hold" grpId="0" nodeType="withEffect">
                                  <p:stCondLst>
                                    <p:cond delay="1400"/>
                                  </p:stCondLst>
                                  <p:childTnLst>
                                    <p:set>
                                      <p:cBhvr>
                                        <p:cTn id="24" dur="1" fill="hold">
                                          <p:stCondLst>
                                            <p:cond delay="0"/>
                                          </p:stCondLst>
                                        </p:cTn>
                                        <p:tgtEl>
                                          <p:spTgt spid="256"/>
                                        </p:tgtEl>
                                        <p:attrNameLst>
                                          <p:attrName>style.visibility</p:attrName>
                                        </p:attrNameLst>
                                      </p:cBhvr>
                                      <p:to>
                                        <p:strVal val="visible"/>
                                      </p:to>
                                    </p:set>
                                    <p:animEffect transition="in" filter="fade">
                                      <p:cBhvr>
                                        <p:cTn id="25" dur="500"/>
                                        <p:tgtEl>
                                          <p:spTgt spid="256"/>
                                        </p:tgtEl>
                                      </p:cBhvr>
                                    </p:animEffect>
                                  </p:childTnLst>
                                </p:cTn>
                              </p:par>
                            </p:childTnLst>
                          </p:cTn>
                        </p:par>
                        <p:par>
                          <p:cTn id="26" fill="hold">
                            <p:stCondLst>
                              <p:cond delay="4200"/>
                            </p:stCondLst>
                            <p:childTnLst>
                              <p:par>
                                <p:cTn id="27" presetID="10" presetClass="entr" presetSubtype="0" fill="hold" grpId="0" nodeType="afterEffect">
                                  <p:stCondLst>
                                    <p:cond delay="0"/>
                                  </p:stCondLst>
                                  <p:childTnLst>
                                    <p:set>
                                      <p:cBhvr>
                                        <p:cTn id="28" dur="1" fill="hold">
                                          <p:stCondLst>
                                            <p:cond delay="0"/>
                                          </p:stCondLst>
                                        </p:cTn>
                                        <p:tgtEl>
                                          <p:spTgt spid="195"/>
                                        </p:tgtEl>
                                        <p:attrNameLst>
                                          <p:attrName>style.visibility</p:attrName>
                                        </p:attrNameLst>
                                      </p:cBhvr>
                                      <p:to>
                                        <p:strVal val="visible"/>
                                      </p:to>
                                    </p:set>
                                    <p:animEffect transition="in" filter="fade">
                                      <p:cBhvr>
                                        <p:cTn id="29" dur="500"/>
                                        <p:tgtEl>
                                          <p:spTgt spid="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animBg="1"/>
      <p:bldP spid="256"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9" name="正方形/長方形 8"/>
          <p:cNvSpPr/>
          <p:nvPr/>
        </p:nvSpPr>
        <p:spPr>
          <a:xfrm>
            <a:off x="5351086" y="975556"/>
            <a:ext cx="3666637" cy="55399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Audio route in VX link</a:t>
            </a:r>
          </a:p>
        </p:txBody>
      </p:sp>
      <p:grpSp>
        <p:nvGrpSpPr>
          <p:cNvPr id="206" name="グループ化 205"/>
          <p:cNvGrpSpPr/>
          <p:nvPr/>
        </p:nvGrpSpPr>
        <p:grpSpPr>
          <a:xfrm>
            <a:off x="4639083" y="4837650"/>
            <a:ext cx="3840079" cy="1978513"/>
            <a:chOff x="1915011" y="2641292"/>
            <a:chExt cx="2559756" cy="1450312"/>
          </a:xfrm>
        </p:grpSpPr>
        <p:sp>
          <p:nvSpPr>
            <p:cNvPr id="207" name="正方形/長方形 206"/>
            <p:cNvSpPr/>
            <p:nvPr/>
          </p:nvSpPr>
          <p:spPr>
            <a:xfrm>
              <a:off x="2245599" y="2665319"/>
              <a:ext cx="2221416" cy="1426285"/>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208" name="フリーフォーム 207"/>
            <p:cNvSpPr/>
            <p:nvPr/>
          </p:nvSpPr>
          <p:spPr>
            <a:xfrm>
              <a:off x="2351998" y="302764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209" name="フリーフォーム 208"/>
            <p:cNvSpPr/>
            <p:nvPr/>
          </p:nvSpPr>
          <p:spPr>
            <a:xfrm>
              <a:off x="2351998" y="324796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210" name="フリーフォーム 209"/>
            <p:cNvSpPr/>
            <p:nvPr/>
          </p:nvSpPr>
          <p:spPr>
            <a:xfrm>
              <a:off x="2351998" y="368861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211" name="フリーフォーム 210"/>
            <p:cNvSpPr/>
            <p:nvPr/>
          </p:nvSpPr>
          <p:spPr>
            <a:xfrm>
              <a:off x="2359750" y="347121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212" name="角丸四角形 211"/>
            <p:cNvSpPr/>
            <p:nvPr/>
          </p:nvSpPr>
          <p:spPr>
            <a:xfrm>
              <a:off x="2890591" y="287158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rPr>
                <a:t>AMP</a:t>
              </a:r>
              <a:endParaRPr kumimoji="0" lang="ja-JP" altLang="en-US" sz="2100" kern="0" dirty="0">
                <a:solidFill>
                  <a:sysClr val="window" lastClr="FFFFFF"/>
                </a:solidFill>
              </a:endParaRPr>
            </a:p>
          </p:txBody>
        </p:sp>
        <p:sp>
          <p:nvSpPr>
            <p:cNvPr id="213" name="角丸四角形 212"/>
            <p:cNvSpPr/>
            <p:nvPr/>
          </p:nvSpPr>
          <p:spPr>
            <a:xfrm>
              <a:off x="2890591" y="3113939"/>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rPr>
                <a:t>AMP</a:t>
              </a:r>
              <a:endParaRPr kumimoji="0" lang="ja-JP" altLang="en-US" sz="2100" kern="0" dirty="0">
                <a:solidFill>
                  <a:sysClr val="window" lastClr="FFFFFF"/>
                </a:solidFill>
              </a:endParaRPr>
            </a:p>
          </p:txBody>
        </p:sp>
        <p:sp>
          <p:nvSpPr>
            <p:cNvPr id="214" name="角丸四角形 213"/>
            <p:cNvSpPr/>
            <p:nvPr/>
          </p:nvSpPr>
          <p:spPr>
            <a:xfrm>
              <a:off x="2890591" y="3356297"/>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rPr>
                <a:t>AMP</a:t>
              </a:r>
              <a:endParaRPr kumimoji="0" lang="ja-JP" altLang="en-US" sz="2100" kern="0" dirty="0">
                <a:solidFill>
                  <a:sysClr val="window" lastClr="FFFFFF"/>
                </a:solidFill>
              </a:endParaRPr>
            </a:p>
          </p:txBody>
        </p:sp>
        <p:sp>
          <p:nvSpPr>
            <p:cNvPr id="215" name="角丸四角形 214"/>
            <p:cNvSpPr/>
            <p:nvPr/>
          </p:nvSpPr>
          <p:spPr>
            <a:xfrm>
              <a:off x="2890591" y="3598654"/>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rPr>
                <a:t>AMP</a:t>
              </a:r>
              <a:endParaRPr kumimoji="0" lang="ja-JP" altLang="en-US" sz="1600" kern="0" dirty="0">
                <a:solidFill>
                  <a:sysClr val="window" lastClr="FFFFFF"/>
                </a:solidFill>
              </a:endParaRPr>
            </a:p>
          </p:txBody>
        </p:sp>
        <p:sp>
          <p:nvSpPr>
            <p:cNvPr id="216" name="フリーフォーム 215"/>
            <p:cNvSpPr/>
            <p:nvPr/>
          </p:nvSpPr>
          <p:spPr>
            <a:xfrm>
              <a:off x="3838639" y="2665319"/>
              <a:ext cx="244561" cy="1426285"/>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17" name="フリーフォーム 216"/>
            <p:cNvSpPr/>
            <p:nvPr/>
          </p:nvSpPr>
          <p:spPr>
            <a:xfrm>
              <a:off x="2766407" y="3027641"/>
              <a:ext cx="204079" cy="6609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18" name="角丸四角形 217"/>
            <p:cNvSpPr/>
            <p:nvPr/>
          </p:nvSpPr>
          <p:spPr>
            <a:xfrm>
              <a:off x="1915011" y="2641292"/>
              <a:ext cx="708886" cy="1393154"/>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rPr>
                <a:t>matrix</a:t>
              </a:r>
              <a:endParaRPr kumimoji="0" lang="ja-JP" altLang="en-US" sz="2100" kern="0" dirty="0">
                <a:solidFill>
                  <a:sysClr val="window" lastClr="FFFFFF"/>
                </a:solidFill>
              </a:endParaRPr>
            </a:p>
          </p:txBody>
        </p:sp>
      </p:grpSp>
      <p:pic>
        <p:nvPicPr>
          <p:cNvPr id="219" name="Picture 2"/>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803236" y="4633263"/>
            <a:ext cx="1020330" cy="5927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0" name="Picture 2"/>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155887" y="5267308"/>
            <a:ext cx="1020330" cy="5927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1" name="Picture 2"/>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487961" y="5901353"/>
            <a:ext cx="1020330" cy="5927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2" name="Picture 2"/>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835372" y="6502045"/>
            <a:ext cx="1020330" cy="5927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3" name="Picture 2"/>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331121" y="4580500"/>
            <a:ext cx="1020330" cy="5927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4" name="Picture 2"/>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611873" y="5314132"/>
            <a:ext cx="1020330" cy="5927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5" name="Picture 2"/>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211911" y="6665688"/>
            <a:ext cx="1020330" cy="5927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26" name="フリーフォーム 225"/>
          <p:cNvSpPr/>
          <p:nvPr/>
        </p:nvSpPr>
        <p:spPr>
          <a:xfrm>
            <a:off x="5092851" y="4861718"/>
            <a:ext cx="4841766" cy="2038866"/>
          </a:xfrm>
          <a:custGeom>
            <a:avLst/>
            <a:gdLst>
              <a:gd name="connsiteX0" fmla="*/ 0 w 3184635"/>
              <a:gd name="connsiteY0" fmla="*/ 157655 h 1502979"/>
              <a:gd name="connsiteX1" fmla="*/ 336331 w 3184635"/>
              <a:gd name="connsiteY1" fmla="*/ 157655 h 1502979"/>
              <a:gd name="connsiteX2" fmla="*/ 336331 w 3184635"/>
              <a:gd name="connsiteY2" fmla="*/ 1502979 h 1502979"/>
              <a:gd name="connsiteX3" fmla="*/ 2490952 w 3184635"/>
              <a:gd name="connsiteY3" fmla="*/ 1502979 h 1502979"/>
              <a:gd name="connsiteX4" fmla="*/ 2490952 w 3184635"/>
              <a:gd name="connsiteY4" fmla="*/ 0 h 1502979"/>
              <a:gd name="connsiteX5" fmla="*/ 3184635 w 3184635"/>
              <a:gd name="connsiteY5" fmla="*/ 0 h 1502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635" h="1502979">
                <a:moveTo>
                  <a:pt x="0" y="157655"/>
                </a:moveTo>
                <a:lnTo>
                  <a:pt x="336331" y="157655"/>
                </a:lnTo>
                <a:lnTo>
                  <a:pt x="336331" y="1502979"/>
                </a:lnTo>
                <a:lnTo>
                  <a:pt x="2490952" y="1502979"/>
                </a:lnTo>
                <a:lnTo>
                  <a:pt x="2490952" y="0"/>
                </a:lnTo>
                <a:lnTo>
                  <a:pt x="3184635" y="0"/>
                </a:lnTo>
              </a:path>
            </a:pathLst>
          </a:cu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27" name="フリーフォーム 226"/>
          <p:cNvSpPr/>
          <p:nvPr/>
        </p:nvSpPr>
        <p:spPr>
          <a:xfrm>
            <a:off x="5087007" y="5119334"/>
            <a:ext cx="5136083" cy="1824131"/>
          </a:xfrm>
          <a:custGeom>
            <a:avLst/>
            <a:gdLst>
              <a:gd name="connsiteX0" fmla="*/ 0 w 3489435"/>
              <a:gd name="connsiteY0" fmla="*/ 0 h 1282262"/>
              <a:gd name="connsiteX1" fmla="*/ 283780 w 3489435"/>
              <a:gd name="connsiteY1" fmla="*/ 0 h 1282262"/>
              <a:gd name="connsiteX2" fmla="*/ 283780 w 3489435"/>
              <a:gd name="connsiteY2" fmla="*/ 1282262 h 1282262"/>
              <a:gd name="connsiteX3" fmla="*/ 2858814 w 3489435"/>
              <a:gd name="connsiteY3" fmla="*/ 1282262 h 1282262"/>
              <a:gd name="connsiteX4" fmla="*/ 2858814 w 3489435"/>
              <a:gd name="connsiteY4" fmla="*/ 273269 h 1282262"/>
              <a:gd name="connsiteX5" fmla="*/ 3489435 w 3489435"/>
              <a:gd name="connsiteY5" fmla="*/ 273269 h 128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9435" h="1282262">
                <a:moveTo>
                  <a:pt x="0" y="0"/>
                </a:moveTo>
                <a:lnTo>
                  <a:pt x="283780" y="0"/>
                </a:lnTo>
                <a:lnTo>
                  <a:pt x="283780" y="1282262"/>
                </a:lnTo>
                <a:lnTo>
                  <a:pt x="2858814" y="1282262"/>
                </a:lnTo>
                <a:lnTo>
                  <a:pt x="2858814" y="273269"/>
                </a:lnTo>
                <a:lnTo>
                  <a:pt x="3489435" y="273269"/>
                </a:lnTo>
              </a:path>
            </a:pathLst>
          </a:custGeom>
          <a:noFill/>
          <a:ln>
            <a:solidFill>
              <a:srgbClr val="05FF76"/>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28" name="角丸四角形 227"/>
          <p:cNvSpPr/>
          <p:nvPr/>
        </p:nvSpPr>
        <p:spPr>
          <a:xfrm>
            <a:off x="4708456" y="4890071"/>
            <a:ext cx="453480" cy="339518"/>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algn="ctr"/>
            <a:r>
              <a:rPr lang="en-US" altLang="ja-JP" dirty="0">
                <a:solidFill>
                  <a:srgbClr val="FFFFFF"/>
                </a:solidFill>
              </a:rPr>
              <a:t>EV</a:t>
            </a:r>
            <a:endParaRPr lang="ja-JP" altLang="en-US" dirty="0">
              <a:solidFill>
                <a:srgbClr val="FFFFFF"/>
              </a:solidFill>
            </a:endParaRPr>
          </a:p>
        </p:txBody>
      </p:sp>
      <p:grpSp>
        <p:nvGrpSpPr>
          <p:cNvPr id="229" name="グループ化 228"/>
          <p:cNvGrpSpPr/>
          <p:nvPr/>
        </p:nvGrpSpPr>
        <p:grpSpPr>
          <a:xfrm>
            <a:off x="3839196" y="4885925"/>
            <a:ext cx="6644667" cy="2100420"/>
            <a:chOff x="2559167" y="3438997"/>
            <a:chExt cx="4429265" cy="1399704"/>
          </a:xfrm>
        </p:grpSpPr>
        <p:sp>
          <p:nvSpPr>
            <p:cNvPr id="230" name="フリーフォーム 229"/>
            <p:cNvSpPr/>
            <p:nvPr/>
          </p:nvSpPr>
          <p:spPr>
            <a:xfrm>
              <a:off x="2822356" y="3794235"/>
              <a:ext cx="4159397" cy="1044466"/>
            </a:xfrm>
            <a:custGeom>
              <a:avLst/>
              <a:gdLst>
                <a:gd name="connsiteX0" fmla="*/ 0 w 4445876"/>
                <a:gd name="connsiteY0" fmla="*/ 0 h 1124607"/>
                <a:gd name="connsiteX1" fmla="*/ 840828 w 4445876"/>
                <a:gd name="connsiteY1" fmla="*/ 0 h 1124607"/>
                <a:gd name="connsiteX2" fmla="*/ 840828 w 4445876"/>
                <a:gd name="connsiteY2" fmla="*/ 1124607 h 1124607"/>
                <a:gd name="connsiteX3" fmla="*/ 3857297 w 4445876"/>
                <a:gd name="connsiteY3" fmla="*/ 1124607 h 1124607"/>
                <a:gd name="connsiteX4" fmla="*/ 3857297 w 4445876"/>
                <a:gd name="connsiteY4" fmla="*/ 504497 h 1124607"/>
                <a:gd name="connsiteX5" fmla="*/ 4445876 w 4445876"/>
                <a:gd name="connsiteY5" fmla="*/ 504497 h 1124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5876" h="1124607">
                  <a:moveTo>
                    <a:pt x="0" y="0"/>
                  </a:moveTo>
                  <a:lnTo>
                    <a:pt x="840828" y="0"/>
                  </a:lnTo>
                  <a:lnTo>
                    <a:pt x="840828" y="1124607"/>
                  </a:lnTo>
                  <a:lnTo>
                    <a:pt x="3857297" y="1124607"/>
                  </a:lnTo>
                  <a:lnTo>
                    <a:pt x="3857297" y="504497"/>
                  </a:lnTo>
                  <a:lnTo>
                    <a:pt x="4445876" y="504497"/>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1" name="フリーフォーム 230"/>
            <p:cNvSpPr/>
            <p:nvPr/>
          </p:nvSpPr>
          <p:spPr>
            <a:xfrm>
              <a:off x="6442909" y="4343400"/>
              <a:ext cx="545523" cy="0"/>
            </a:xfrm>
            <a:custGeom>
              <a:avLst/>
              <a:gdLst>
                <a:gd name="connsiteX0" fmla="*/ 0 w 600075"/>
                <a:gd name="connsiteY0" fmla="*/ 0 h 0"/>
                <a:gd name="connsiteX1" fmla="*/ 600075 w 600075"/>
                <a:gd name="connsiteY1" fmla="*/ 0 h 0"/>
              </a:gdLst>
              <a:ahLst/>
              <a:cxnLst>
                <a:cxn ang="0">
                  <a:pos x="connsiteX0" y="connsiteY0"/>
                </a:cxn>
                <a:cxn ang="0">
                  <a:pos x="connsiteX1" y="connsiteY1"/>
                </a:cxn>
              </a:cxnLst>
              <a:rect l="l" t="t" r="r" b="b"/>
              <a:pathLst>
                <a:path w="600075">
                  <a:moveTo>
                    <a:pt x="0" y="0"/>
                  </a:moveTo>
                  <a:lnTo>
                    <a:pt x="600075" y="0"/>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32" name="Picture 3"/>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59167" y="3438997"/>
              <a:ext cx="356649" cy="46255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233" name="グループ化 232"/>
          <p:cNvGrpSpPr/>
          <p:nvPr/>
        </p:nvGrpSpPr>
        <p:grpSpPr>
          <a:xfrm>
            <a:off x="3359797" y="5051534"/>
            <a:ext cx="7573970" cy="1991985"/>
            <a:chOff x="2239605" y="3549357"/>
            <a:chExt cx="5048729" cy="1327444"/>
          </a:xfrm>
        </p:grpSpPr>
        <p:sp>
          <p:nvSpPr>
            <p:cNvPr id="234" name="フリーフォーム 233"/>
            <p:cNvSpPr/>
            <p:nvPr/>
          </p:nvSpPr>
          <p:spPr>
            <a:xfrm>
              <a:off x="2525199" y="3924301"/>
              <a:ext cx="4763135" cy="952500"/>
            </a:xfrm>
            <a:custGeom>
              <a:avLst/>
              <a:gdLst>
                <a:gd name="connsiteX0" fmla="*/ 0 w 5133975"/>
                <a:gd name="connsiteY0" fmla="*/ 0 h 962025"/>
                <a:gd name="connsiteX1" fmla="*/ 1085850 w 5133975"/>
                <a:gd name="connsiteY1" fmla="*/ 0 h 962025"/>
                <a:gd name="connsiteX2" fmla="*/ 1085850 w 5133975"/>
                <a:gd name="connsiteY2" fmla="*/ 962025 h 962025"/>
                <a:gd name="connsiteX3" fmla="*/ 4429125 w 5133975"/>
                <a:gd name="connsiteY3" fmla="*/ 962025 h 962025"/>
                <a:gd name="connsiteX4" fmla="*/ 4429125 w 5133975"/>
                <a:gd name="connsiteY4" fmla="*/ 857250 h 962025"/>
                <a:gd name="connsiteX5" fmla="*/ 5133975 w 5133975"/>
                <a:gd name="connsiteY5" fmla="*/ 857250 h 96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33975" h="962025">
                  <a:moveTo>
                    <a:pt x="0" y="0"/>
                  </a:moveTo>
                  <a:lnTo>
                    <a:pt x="1085850" y="0"/>
                  </a:lnTo>
                  <a:lnTo>
                    <a:pt x="1085850" y="962025"/>
                  </a:lnTo>
                  <a:lnTo>
                    <a:pt x="4429125" y="962025"/>
                  </a:lnTo>
                  <a:lnTo>
                    <a:pt x="4429125" y="857250"/>
                  </a:lnTo>
                  <a:lnTo>
                    <a:pt x="5133975" y="857250"/>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35" name="Picture 3"/>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39605" y="3549357"/>
              <a:ext cx="356649" cy="46255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236" name="フリーフォーム 235"/>
          <p:cNvSpPr/>
          <p:nvPr/>
        </p:nvSpPr>
        <p:spPr>
          <a:xfrm>
            <a:off x="4348217" y="4903286"/>
            <a:ext cx="7997613" cy="2245782"/>
          </a:xfrm>
          <a:custGeom>
            <a:avLst/>
            <a:gdLst>
              <a:gd name="connsiteX0" fmla="*/ 0 w 5331125"/>
              <a:gd name="connsiteY0" fmla="*/ 828136 h 1544128"/>
              <a:gd name="connsiteX1" fmla="*/ 483080 w 5331125"/>
              <a:gd name="connsiteY1" fmla="*/ 828136 h 1544128"/>
              <a:gd name="connsiteX2" fmla="*/ 483080 w 5331125"/>
              <a:gd name="connsiteY2" fmla="*/ 1544128 h 1544128"/>
              <a:gd name="connsiteX3" fmla="*/ 4770408 w 5331125"/>
              <a:gd name="connsiteY3" fmla="*/ 1544128 h 1544128"/>
              <a:gd name="connsiteX4" fmla="*/ 4770408 w 5331125"/>
              <a:gd name="connsiteY4" fmla="*/ 0 h 1544128"/>
              <a:gd name="connsiteX5" fmla="*/ 5331125 w 5331125"/>
              <a:gd name="connsiteY5" fmla="*/ 0 h 154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1125" h="1544128">
                <a:moveTo>
                  <a:pt x="0" y="828136"/>
                </a:moveTo>
                <a:lnTo>
                  <a:pt x="483080" y="828136"/>
                </a:lnTo>
                <a:lnTo>
                  <a:pt x="483080" y="1544128"/>
                </a:lnTo>
                <a:lnTo>
                  <a:pt x="4770408" y="1544128"/>
                </a:lnTo>
                <a:lnTo>
                  <a:pt x="4770408" y="0"/>
                </a:lnTo>
                <a:lnTo>
                  <a:pt x="5331125" y="0"/>
                </a:lnTo>
              </a:path>
            </a:pathLst>
          </a:custGeom>
          <a:noFill/>
          <a:ln>
            <a:solidFill>
              <a:srgbClr val="BFD74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grpSp>
        <p:nvGrpSpPr>
          <p:cNvPr id="237" name="グループ化 236"/>
          <p:cNvGrpSpPr/>
          <p:nvPr/>
        </p:nvGrpSpPr>
        <p:grpSpPr>
          <a:xfrm>
            <a:off x="4345730" y="6487333"/>
            <a:ext cx="8843938" cy="767287"/>
            <a:chOff x="2896818" y="4506163"/>
            <a:chExt cx="5895276" cy="511314"/>
          </a:xfrm>
        </p:grpSpPr>
        <p:sp>
          <p:nvSpPr>
            <p:cNvPr id="238" name="フリーフォーム 237"/>
            <p:cNvSpPr/>
            <p:nvPr/>
          </p:nvSpPr>
          <p:spPr>
            <a:xfrm>
              <a:off x="2896818" y="4506163"/>
              <a:ext cx="5325467" cy="511314"/>
            </a:xfrm>
            <a:custGeom>
              <a:avLst/>
              <a:gdLst>
                <a:gd name="connsiteX0" fmla="*/ 0 w 5325466"/>
                <a:gd name="connsiteY0" fmla="*/ 0 h 570586"/>
                <a:gd name="connsiteX1" fmla="*/ 329184 w 5325466"/>
                <a:gd name="connsiteY1" fmla="*/ 0 h 570586"/>
                <a:gd name="connsiteX2" fmla="*/ 329184 w 5325466"/>
                <a:gd name="connsiteY2" fmla="*/ 570586 h 570586"/>
                <a:gd name="connsiteX3" fmla="*/ 5325466 w 5325466"/>
                <a:gd name="connsiteY3" fmla="*/ 570586 h 570586"/>
                <a:gd name="connsiteX4" fmla="*/ 5325466 w 5325466"/>
                <a:gd name="connsiteY4" fmla="*/ 395021 h 570586"/>
                <a:gd name="connsiteX0" fmla="*/ 0 w 5325466"/>
                <a:gd name="connsiteY0" fmla="*/ 0 h 570586"/>
                <a:gd name="connsiteX1" fmla="*/ 329184 w 5325466"/>
                <a:gd name="connsiteY1" fmla="*/ 0 h 570586"/>
                <a:gd name="connsiteX2" fmla="*/ 329184 w 5325466"/>
                <a:gd name="connsiteY2" fmla="*/ 570586 h 570586"/>
                <a:gd name="connsiteX3" fmla="*/ 5325466 w 5325466"/>
                <a:gd name="connsiteY3" fmla="*/ 570586 h 570586"/>
                <a:gd name="connsiteX4" fmla="*/ 5321133 w 5325466"/>
                <a:gd name="connsiteY4" fmla="*/ 428873 h 570586"/>
                <a:gd name="connsiteX0" fmla="*/ 0 w 5334134"/>
                <a:gd name="connsiteY0" fmla="*/ 0 h 570586"/>
                <a:gd name="connsiteX1" fmla="*/ 329184 w 5334134"/>
                <a:gd name="connsiteY1" fmla="*/ 0 h 570586"/>
                <a:gd name="connsiteX2" fmla="*/ 329184 w 5334134"/>
                <a:gd name="connsiteY2" fmla="*/ 570586 h 570586"/>
                <a:gd name="connsiteX3" fmla="*/ 5325466 w 5334134"/>
                <a:gd name="connsiteY3" fmla="*/ 570586 h 570586"/>
                <a:gd name="connsiteX4" fmla="*/ 5334134 w 5334134"/>
                <a:gd name="connsiteY4" fmla="*/ 428873 h 570586"/>
                <a:gd name="connsiteX0" fmla="*/ 0 w 5325467"/>
                <a:gd name="connsiteY0" fmla="*/ 0 h 570586"/>
                <a:gd name="connsiteX1" fmla="*/ 329184 w 5325467"/>
                <a:gd name="connsiteY1" fmla="*/ 0 h 570586"/>
                <a:gd name="connsiteX2" fmla="*/ 329184 w 5325467"/>
                <a:gd name="connsiteY2" fmla="*/ 570586 h 570586"/>
                <a:gd name="connsiteX3" fmla="*/ 5325466 w 5325467"/>
                <a:gd name="connsiteY3" fmla="*/ 570586 h 570586"/>
                <a:gd name="connsiteX4" fmla="*/ 5325467 w 5325467"/>
                <a:gd name="connsiteY4" fmla="*/ 428873 h 570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5467" h="570586">
                  <a:moveTo>
                    <a:pt x="0" y="0"/>
                  </a:moveTo>
                  <a:lnTo>
                    <a:pt x="329184" y="0"/>
                  </a:lnTo>
                  <a:lnTo>
                    <a:pt x="329184" y="570586"/>
                  </a:lnTo>
                  <a:lnTo>
                    <a:pt x="5325466" y="570586"/>
                  </a:lnTo>
                  <a:cubicBezTo>
                    <a:pt x="5325466" y="523348"/>
                    <a:pt x="5325467" y="476111"/>
                    <a:pt x="5325467" y="428873"/>
                  </a:cubicBez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9" name="フリーフォーム 238"/>
            <p:cNvSpPr/>
            <p:nvPr/>
          </p:nvSpPr>
          <p:spPr>
            <a:xfrm>
              <a:off x="8206878" y="4892315"/>
              <a:ext cx="585216" cy="0"/>
            </a:xfrm>
            <a:custGeom>
              <a:avLst/>
              <a:gdLst>
                <a:gd name="connsiteX0" fmla="*/ 0 w 585216"/>
                <a:gd name="connsiteY0" fmla="*/ 0 h 0"/>
                <a:gd name="connsiteX1" fmla="*/ 585216 w 585216"/>
                <a:gd name="connsiteY1" fmla="*/ 0 h 0"/>
              </a:gdLst>
              <a:ahLst/>
              <a:cxnLst>
                <a:cxn ang="0">
                  <a:pos x="connsiteX0" y="connsiteY0"/>
                </a:cxn>
                <a:cxn ang="0">
                  <a:pos x="connsiteX1" y="connsiteY1"/>
                </a:cxn>
              </a:cxnLst>
              <a:rect l="l" t="t" r="r" b="b"/>
              <a:pathLst>
                <a:path w="585216">
                  <a:moveTo>
                    <a:pt x="0" y="0"/>
                  </a:moveTo>
                  <a:lnTo>
                    <a:pt x="585216" y="0"/>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240" name="グループ化 239"/>
          <p:cNvGrpSpPr/>
          <p:nvPr/>
        </p:nvGrpSpPr>
        <p:grpSpPr>
          <a:xfrm>
            <a:off x="3568742" y="4735002"/>
            <a:ext cx="8764147" cy="2367155"/>
            <a:chOff x="2378886" y="3338423"/>
            <a:chExt cx="5842088" cy="1577454"/>
          </a:xfrm>
        </p:grpSpPr>
        <p:sp>
          <p:nvSpPr>
            <p:cNvPr id="241" name="フリーフォーム 240"/>
            <p:cNvSpPr/>
            <p:nvPr/>
          </p:nvSpPr>
          <p:spPr>
            <a:xfrm>
              <a:off x="2889849" y="3338423"/>
              <a:ext cx="5331125" cy="1577454"/>
            </a:xfrm>
            <a:custGeom>
              <a:avLst/>
              <a:gdLst>
                <a:gd name="connsiteX0" fmla="*/ 0 w 5331125"/>
                <a:gd name="connsiteY0" fmla="*/ 819509 h 1595886"/>
                <a:gd name="connsiteX1" fmla="*/ 577970 w 5331125"/>
                <a:gd name="connsiteY1" fmla="*/ 819509 h 1595886"/>
                <a:gd name="connsiteX2" fmla="*/ 577970 w 5331125"/>
                <a:gd name="connsiteY2" fmla="*/ 1595886 h 1595886"/>
                <a:gd name="connsiteX3" fmla="*/ 4727276 w 5331125"/>
                <a:gd name="connsiteY3" fmla="*/ 1595886 h 1595886"/>
                <a:gd name="connsiteX4" fmla="*/ 4727276 w 5331125"/>
                <a:gd name="connsiteY4" fmla="*/ 0 h 1595886"/>
                <a:gd name="connsiteX5" fmla="*/ 5331125 w 5331125"/>
                <a:gd name="connsiteY5" fmla="*/ 0 h 159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1125" h="1595886">
                  <a:moveTo>
                    <a:pt x="0" y="819509"/>
                  </a:moveTo>
                  <a:lnTo>
                    <a:pt x="577970" y="819509"/>
                  </a:lnTo>
                  <a:lnTo>
                    <a:pt x="577970" y="1595886"/>
                  </a:lnTo>
                  <a:lnTo>
                    <a:pt x="4727276" y="1595886"/>
                  </a:lnTo>
                  <a:lnTo>
                    <a:pt x="4727276" y="0"/>
                  </a:lnTo>
                  <a:lnTo>
                    <a:pt x="5331125" y="0"/>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42" name="正方形/長方形 241"/>
            <p:cNvSpPr/>
            <p:nvPr/>
          </p:nvSpPr>
          <p:spPr>
            <a:xfrm>
              <a:off x="2378886" y="4024266"/>
              <a:ext cx="567824" cy="574280"/>
            </a:xfrm>
            <a:prstGeom prst="rect">
              <a:avLst/>
            </a:prstGeom>
          </p:spPr>
          <p:txBody>
            <a:bodyPr wrap="none">
              <a:spAutoFit/>
            </a:bodyPr>
            <a:lstStyle/>
            <a:p>
              <a:pPr algn="r">
                <a:lnSpc>
                  <a:spcPts val="1500"/>
                </a:lnSpc>
              </a:pPr>
              <a:r>
                <a:rPr lang="en-US" altLang="ja-JP" sz="1600" b="1" dirty="0">
                  <a:solidFill>
                    <a:srgbClr val="00B0F0"/>
                  </a:solidFill>
                  <a:latin typeface="Calibri"/>
                  <a:cs typeface="Consolas" panose="020B0609020204030204" pitchFamily="49" charset="0"/>
                </a:rPr>
                <a:t>General</a:t>
              </a:r>
            </a:p>
            <a:p>
              <a:pPr algn="r">
                <a:lnSpc>
                  <a:spcPts val="1500"/>
                </a:lnSpc>
              </a:pPr>
              <a:r>
                <a:rPr lang="en-US" altLang="ja-JP" sz="1600" b="1" dirty="0">
                  <a:solidFill>
                    <a:srgbClr val="BFD749"/>
                  </a:solidFill>
                  <a:latin typeface="Calibri"/>
                  <a:cs typeface="Consolas" panose="020B0609020204030204" pitchFamily="49" charset="0"/>
                </a:rPr>
                <a:t>BGM</a:t>
              </a:r>
            </a:p>
            <a:p>
              <a:pPr algn="r">
                <a:lnSpc>
                  <a:spcPts val="1500"/>
                </a:lnSpc>
              </a:pPr>
              <a:r>
                <a:rPr lang="en-US" altLang="ja-JP" sz="1600" b="1" dirty="0">
                  <a:solidFill>
                    <a:srgbClr val="00B050"/>
                  </a:solidFill>
                  <a:latin typeface="Calibri"/>
                  <a:cs typeface="Consolas" panose="020B0609020204030204" pitchFamily="49" charset="0"/>
                </a:rPr>
                <a:t>BGM</a:t>
              </a:r>
            </a:p>
            <a:p>
              <a:pPr algn="r">
                <a:lnSpc>
                  <a:spcPts val="1500"/>
                </a:lnSpc>
              </a:pPr>
              <a:r>
                <a:rPr lang="en-US" altLang="ja-JP" sz="1600" b="1" dirty="0">
                  <a:solidFill>
                    <a:srgbClr val="00B0F0"/>
                  </a:solidFill>
                  <a:latin typeface="Calibri"/>
                  <a:cs typeface="Consolas" panose="020B0609020204030204" pitchFamily="49" charset="0"/>
                </a:rPr>
                <a:t>General</a:t>
              </a:r>
              <a:endParaRPr lang="ja-JP" altLang="en-US" sz="1600" dirty="0">
                <a:solidFill>
                  <a:srgbClr val="00B0F0"/>
                </a:solidFill>
              </a:endParaRPr>
            </a:p>
          </p:txBody>
        </p:sp>
      </p:grpSp>
      <p:sp>
        <p:nvSpPr>
          <p:cNvPr id="243" name="四角形吹き出し 242"/>
          <p:cNvSpPr/>
          <p:nvPr/>
        </p:nvSpPr>
        <p:spPr>
          <a:xfrm>
            <a:off x="1857500" y="6745612"/>
            <a:ext cx="2356188" cy="416237"/>
          </a:xfrm>
          <a:prstGeom prst="wedgeRectCallout">
            <a:avLst>
              <a:gd name="adj1" fmla="val 85798"/>
              <a:gd name="adj2" fmla="val 2455"/>
            </a:avLst>
          </a:prstGeom>
          <a:solidFill>
            <a:srgbClr val="7030A0"/>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2100" dirty="0">
                <a:solidFill>
                  <a:srgbClr val="FFFFFF"/>
                </a:solidFill>
                <a:latin typeface="Calibri"/>
                <a:ea typeface="メイリオ" panose="020B0604030504040204" pitchFamily="50" charset="-128"/>
                <a:cs typeface="メイリオ" panose="020B0604030504040204" pitchFamily="50" charset="-128"/>
              </a:rPr>
              <a:t>VX link output 8ch</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grpSp>
        <p:nvGrpSpPr>
          <p:cNvPr id="11" name="グループ化 10"/>
          <p:cNvGrpSpPr/>
          <p:nvPr/>
        </p:nvGrpSpPr>
        <p:grpSpPr>
          <a:xfrm>
            <a:off x="2122096" y="2212762"/>
            <a:ext cx="10864078" cy="2558498"/>
            <a:chOff x="2122096" y="2212762"/>
            <a:chExt cx="10864078" cy="2558498"/>
          </a:xfrm>
        </p:grpSpPr>
        <p:sp>
          <p:nvSpPr>
            <p:cNvPr id="66" name="正方形/長方形 65"/>
            <p:cNvSpPr/>
            <p:nvPr/>
          </p:nvSpPr>
          <p:spPr>
            <a:xfrm>
              <a:off x="3046364" y="2212762"/>
              <a:ext cx="9939810" cy="461855"/>
            </a:xfrm>
            <a:prstGeom prst="rect">
              <a:avLst/>
            </a:prstGeom>
          </p:spPr>
          <p:txBody>
            <a:bodyPr wrap="square" lIns="137187" tIns="68594" rIns="137187" bIns="68594">
              <a:spAutoFit/>
            </a:bodyPr>
            <a:lstStyle/>
            <a:p>
              <a:r>
                <a:rPr lang="en-US" altLang="ja-JP" sz="2100" dirty="0">
                  <a:solidFill>
                    <a:srgbClr val="5F5F5F"/>
                  </a:solidFill>
                  <a:latin typeface="Calibri"/>
                  <a:cs typeface="Consolas" panose="020B0609020204030204" pitchFamily="49" charset="0"/>
                </a:rPr>
                <a:t>.</a:t>
              </a:r>
              <a:endParaRPr lang="ja-JP" altLang="en-US" sz="2100" dirty="0">
                <a:solidFill>
                  <a:srgbClr val="5F5F5F"/>
                </a:solidFill>
                <a:latin typeface="Calibri"/>
                <a:cs typeface="Consolas" panose="020B0609020204030204" pitchFamily="49" charset="0"/>
              </a:endParaRPr>
            </a:p>
          </p:txBody>
        </p:sp>
        <p:grpSp>
          <p:nvGrpSpPr>
            <p:cNvPr id="177" name="グループ化 176"/>
            <p:cNvGrpSpPr/>
            <p:nvPr/>
          </p:nvGrpSpPr>
          <p:grpSpPr>
            <a:xfrm>
              <a:off x="8819000" y="2630942"/>
              <a:ext cx="3840079" cy="2140318"/>
              <a:chOff x="1915011" y="2594005"/>
              <a:chExt cx="2559756" cy="1568921"/>
            </a:xfrm>
          </p:grpSpPr>
          <p:sp>
            <p:nvSpPr>
              <p:cNvPr id="178" name="正方形/長方形 177"/>
              <p:cNvSpPr/>
              <p:nvPr/>
            </p:nvSpPr>
            <p:spPr>
              <a:xfrm>
                <a:off x="2245599" y="259400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179" name="フリーフォーム 178"/>
              <p:cNvSpPr/>
              <p:nvPr/>
            </p:nvSpPr>
            <p:spPr>
              <a:xfrm>
                <a:off x="2351998" y="302764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80" name="フリーフォーム 179"/>
              <p:cNvSpPr/>
              <p:nvPr/>
            </p:nvSpPr>
            <p:spPr>
              <a:xfrm>
                <a:off x="2351998" y="324796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81" name="フリーフォーム 180"/>
              <p:cNvSpPr/>
              <p:nvPr/>
            </p:nvSpPr>
            <p:spPr>
              <a:xfrm>
                <a:off x="2351998" y="368861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82" name="フリーフォーム 181"/>
              <p:cNvSpPr/>
              <p:nvPr/>
            </p:nvSpPr>
            <p:spPr>
              <a:xfrm>
                <a:off x="2359750" y="347121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83" name="角丸四角形 182"/>
              <p:cNvSpPr/>
              <p:nvPr/>
            </p:nvSpPr>
            <p:spPr>
              <a:xfrm>
                <a:off x="2890591" y="287158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rPr>
                  <a:t>AMP</a:t>
                </a:r>
                <a:endParaRPr kumimoji="0" lang="ja-JP" altLang="en-US" sz="2100" kern="0" dirty="0">
                  <a:solidFill>
                    <a:sysClr val="window" lastClr="FFFFFF"/>
                  </a:solidFill>
                </a:endParaRPr>
              </a:p>
            </p:txBody>
          </p:sp>
          <p:sp>
            <p:nvSpPr>
              <p:cNvPr id="184" name="角丸四角形 183"/>
              <p:cNvSpPr/>
              <p:nvPr/>
            </p:nvSpPr>
            <p:spPr>
              <a:xfrm>
                <a:off x="2890591" y="3113939"/>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rPr>
                  <a:t>AMP</a:t>
                </a:r>
                <a:endParaRPr kumimoji="0" lang="ja-JP" altLang="en-US" sz="2100" kern="0" dirty="0">
                  <a:solidFill>
                    <a:sysClr val="window" lastClr="FFFFFF"/>
                  </a:solidFill>
                </a:endParaRPr>
              </a:p>
            </p:txBody>
          </p:sp>
          <p:sp>
            <p:nvSpPr>
              <p:cNvPr id="185" name="角丸四角形 184"/>
              <p:cNvSpPr/>
              <p:nvPr/>
            </p:nvSpPr>
            <p:spPr>
              <a:xfrm>
                <a:off x="2890591" y="3356297"/>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rPr>
                  <a:t>AMP</a:t>
                </a:r>
                <a:endParaRPr kumimoji="0" lang="ja-JP" altLang="en-US" sz="2100" kern="0" dirty="0">
                  <a:solidFill>
                    <a:sysClr val="window" lastClr="FFFFFF"/>
                  </a:solidFill>
                </a:endParaRPr>
              </a:p>
            </p:txBody>
          </p:sp>
          <p:sp>
            <p:nvSpPr>
              <p:cNvPr id="186" name="角丸四角形 185"/>
              <p:cNvSpPr/>
              <p:nvPr/>
            </p:nvSpPr>
            <p:spPr>
              <a:xfrm>
                <a:off x="2890591" y="3598654"/>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rPr>
                  <a:t>AMP</a:t>
                </a:r>
                <a:endParaRPr kumimoji="0" lang="ja-JP" altLang="en-US" sz="1600" kern="0" dirty="0">
                  <a:solidFill>
                    <a:sysClr val="window" lastClr="FFFFFF"/>
                  </a:solidFill>
                </a:endParaRPr>
              </a:p>
            </p:txBody>
          </p:sp>
          <p:sp>
            <p:nvSpPr>
              <p:cNvPr id="187" name="フリーフォーム 186"/>
              <p:cNvSpPr/>
              <p:nvPr/>
            </p:nvSpPr>
            <p:spPr>
              <a:xfrm>
                <a:off x="3838640" y="259400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88" name="フリーフォーム 187"/>
              <p:cNvSpPr/>
              <p:nvPr/>
            </p:nvSpPr>
            <p:spPr>
              <a:xfrm>
                <a:off x="2766407" y="3027641"/>
                <a:ext cx="204079" cy="6609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89" name="角丸四角形 188"/>
              <p:cNvSpPr/>
              <p:nvPr/>
            </p:nvSpPr>
            <p:spPr>
              <a:xfrm>
                <a:off x="1915011" y="2869498"/>
                <a:ext cx="708886"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rPr>
                  <a:t>matrix</a:t>
                </a:r>
                <a:endParaRPr kumimoji="0" lang="ja-JP" altLang="en-US" sz="2100" kern="0" dirty="0">
                  <a:solidFill>
                    <a:sysClr val="window" lastClr="FFFFFF"/>
                  </a:solidFill>
                </a:endParaRPr>
              </a:p>
            </p:txBody>
          </p:sp>
        </p:grpSp>
        <p:pic>
          <p:nvPicPr>
            <p:cNvPr id="190" name="Picture 2"/>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659071" y="2616797"/>
              <a:ext cx="1020330" cy="5927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91" name="Picture 2"/>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189389" y="2944104"/>
              <a:ext cx="1020330" cy="5927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92" name="Picture 2"/>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997364" y="3372443"/>
              <a:ext cx="1020330" cy="5927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93" name="Picture 2"/>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534019" y="3895182"/>
              <a:ext cx="1020330" cy="5927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94" name="Picture 2"/>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013232" y="4177328"/>
              <a:ext cx="1020330" cy="5927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196" name="グループ化 195"/>
            <p:cNvGrpSpPr/>
            <p:nvPr/>
          </p:nvGrpSpPr>
          <p:grpSpPr>
            <a:xfrm>
              <a:off x="3756474" y="2397440"/>
              <a:ext cx="8821549" cy="2040185"/>
              <a:chOff x="2504026" y="1597635"/>
              <a:chExt cx="5880352" cy="1359564"/>
            </a:xfrm>
          </p:grpSpPr>
          <p:grpSp>
            <p:nvGrpSpPr>
              <p:cNvPr id="197" name="グループ化 196"/>
              <p:cNvGrpSpPr/>
              <p:nvPr/>
            </p:nvGrpSpPr>
            <p:grpSpPr>
              <a:xfrm>
                <a:off x="2907716" y="1597635"/>
                <a:ext cx="5476662" cy="1115961"/>
                <a:chOff x="2907716" y="1597635"/>
                <a:chExt cx="5476662" cy="1115961"/>
              </a:xfrm>
            </p:grpSpPr>
            <p:sp>
              <p:nvSpPr>
                <p:cNvPr id="200" name="フリーフォーム 199"/>
                <p:cNvSpPr/>
                <p:nvPr/>
              </p:nvSpPr>
              <p:spPr>
                <a:xfrm>
                  <a:off x="2907716" y="1597635"/>
                  <a:ext cx="3460954" cy="1115961"/>
                </a:xfrm>
                <a:custGeom>
                  <a:avLst/>
                  <a:gdLst>
                    <a:gd name="connsiteX0" fmla="*/ 3460954 w 3460954"/>
                    <a:gd name="connsiteY0" fmla="*/ 555522 h 1115961"/>
                    <a:gd name="connsiteX1" fmla="*/ 3460954 w 3460954"/>
                    <a:gd name="connsiteY1" fmla="*/ 0 h 1115961"/>
                    <a:gd name="connsiteX2" fmla="*/ 1646903 w 3460954"/>
                    <a:gd name="connsiteY2" fmla="*/ 0 h 1115961"/>
                    <a:gd name="connsiteX3" fmla="*/ 1646903 w 3460954"/>
                    <a:gd name="connsiteY3" fmla="*/ 634180 h 1115961"/>
                    <a:gd name="connsiteX4" fmla="*/ 771832 w 3460954"/>
                    <a:gd name="connsiteY4" fmla="*/ 634180 h 1115961"/>
                    <a:gd name="connsiteX5" fmla="*/ 771832 w 3460954"/>
                    <a:gd name="connsiteY5" fmla="*/ 855406 h 1115961"/>
                    <a:gd name="connsiteX6" fmla="*/ 201561 w 3460954"/>
                    <a:gd name="connsiteY6" fmla="*/ 855406 h 1115961"/>
                    <a:gd name="connsiteX7" fmla="*/ 201561 w 3460954"/>
                    <a:gd name="connsiteY7" fmla="*/ 1115961 h 1115961"/>
                    <a:gd name="connsiteX8" fmla="*/ 0 w 3460954"/>
                    <a:gd name="connsiteY8" fmla="*/ 1115961 h 111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0954" h="1115961">
                      <a:moveTo>
                        <a:pt x="3460954" y="555522"/>
                      </a:moveTo>
                      <a:lnTo>
                        <a:pt x="3460954" y="0"/>
                      </a:lnTo>
                      <a:lnTo>
                        <a:pt x="1646903" y="0"/>
                      </a:lnTo>
                      <a:lnTo>
                        <a:pt x="1646903" y="634180"/>
                      </a:lnTo>
                      <a:lnTo>
                        <a:pt x="771832" y="634180"/>
                      </a:lnTo>
                      <a:lnTo>
                        <a:pt x="771832" y="855406"/>
                      </a:lnTo>
                      <a:lnTo>
                        <a:pt x="201561" y="855406"/>
                      </a:lnTo>
                      <a:lnTo>
                        <a:pt x="201561" y="1115961"/>
                      </a:lnTo>
                      <a:lnTo>
                        <a:pt x="0" y="1115961"/>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1" name="フリーフォーム 200"/>
                <p:cNvSpPr/>
                <p:nvPr/>
              </p:nvSpPr>
              <p:spPr>
                <a:xfrm>
                  <a:off x="6360429" y="2148240"/>
                  <a:ext cx="2023949" cy="45719"/>
                </a:xfrm>
                <a:custGeom>
                  <a:avLst/>
                  <a:gdLst>
                    <a:gd name="connsiteX0" fmla="*/ 0 w 83575"/>
                    <a:gd name="connsiteY0" fmla="*/ 0 h 0"/>
                    <a:gd name="connsiteX1" fmla="*/ 83575 w 83575"/>
                    <a:gd name="connsiteY1" fmla="*/ 0 h 0"/>
                  </a:gdLst>
                  <a:ahLst/>
                  <a:cxnLst>
                    <a:cxn ang="0">
                      <a:pos x="connsiteX0" y="connsiteY0"/>
                    </a:cxn>
                    <a:cxn ang="0">
                      <a:pos x="connsiteX1" y="connsiteY1"/>
                    </a:cxn>
                  </a:cxnLst>
                  <a:rect l="l" t="t" r="r" b="b"/>
                  <a:pathLst>
                    <a:path w="83575">
                      <a:moveTo>
                        <a:pt x="0" y="0"/>
                      </a:moveTo>
                      <a:lnTo>
                        <a:pt x="83575"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198" name="フリーフォーム 197"/>
              <p:cNvSpPr/>
              <p:nvPr/>
            </p:nvSpPr>
            <p:spPr>
              <a:xfrm>
                <a:off x="2902799" y="1656628"/>
                <a:ext cx="5481448" cy="1179871"/>
              </a:xfrm>
              <a:custGeom>
                <a:avLst/>
                <a:gdLst>
                  <a:gd name="connsiteX0" fmla="*/ 3426542 w 3426542"/>
                  <a:gd name="connsiteY0" fmla="*/ 707923 h 1179871"/>
                  <a:gd name="connsiteX1" fmla="*/ 3333136 w 3426542"/>
                  <a:gd name="connsiteY1" fmla="*/ 707923 h 1179871"/>
                  <a:gd name="connsiteX2" fmla="*/ 3333136 w 3426542"/>
                  <a:gd name="connsiteY2" fmla="*/ 0 h 1179871"/>
                  <a:gd name="connsiteX3" fmla="*/ 1700981 w 3426542"/>
                  <a:gd name="connsiteY3" fmla="*/ 0 h 1179871"/>
                  <a:gd name="connsiteX4" fmla="*/ 1700981 w 3426542"/>
                  <a:gd name="connsiteY4" fmla="*/ 624348 h 1179871"/>
                  <a:gd name="connsiteX5" fmla="*/ 816078 w 3426542"/>
                  <a:gd name="connsiteY5" fmla="*/ 624348 h 1179871"/>
                  <a:gd name="connsiteX6" fmla="*/ 816078 w 3426542"/>
                  <a:gd name="connsiteY6" fmla="*/ 860323 h 1179871"/>
                  <a:gd name="connsiteX7" fmla="*/ 250723 w 3426542"/>
                  <a:gd name="connsiteY7" fmla="*/ 860323 h 1179871"/>
                  <a:gd name="connsiteX8" fmla="*/ 250723 w 3426542"/>
                  <a:gd name="connsiteY8" fmla="*/ 1179871 h 1179871"/>
                  <a:gd name="connsiteX9" fmla="*/ 0 w 3426542"/>
                  <a:gd name="connsiteY9" fmla="*/ 1179871 h 1179871"/>
                  <a:gd name="connsiteX0" fmla="*/ 5481448 w 5481448"/>
                  <a:gd name="connsiteY0" fmla="*/ 711248 h 1179871"/>
                  <a:gd name="connsiteX1" fmla="*/ 3333136 w 5481448"/>
                  <a:gd name="connsiteY1" fmla="*/ 707923 h 1179871"/>
                  <a:gd name="connsiteX2" fmla="*/ 3333136 w 5481448"/>
                  <a:gd name="connsiteY2" fmla="*/ 0 h 1179871"/>
                  <a:gd name="connsiteX3" fmla="*/ 1700981 w 5481448"/>
                  <a:gd name="connsiteY3" fmla="*/ 0 h 1179871"/>
                  <a:gd name="connsiteX4" fmla="*/ 1700981 w 5481448"/>
                  <a:gd name="connsiteY4" fmla="*/ 624348 h 1179871"/>
                  <a:gd name="connsiteX5" fmla="*/ 816078 w 5481448"/>
                  <a:gd name="connsiteY5" fmla="*/ 624348 h 1179871"/>
                  <a:gd name="connsiteX6" fmla="*/ 816078 w 5481448"/>
                  <a:gd name="connsiteY6" fmla="*/ 860323 h 1179871"/>
                  <a:gd name="connsiteX7" fmla="*/ 250723 w 5481448"/>
                  <a:gd name="connsiteY7" fmla="*/ 860323 h 1179871"/>
                  <a:gd name="connsiteX8" fmla="*/ 250723 w 5481448"/>
                  <a:gd name="connsiteY8" fmla="*/ 1179871 h 1179871"/>
                  <a:gd name="connsiteX9" fmla="*/ 0 w 5481448"/>
                  <a:gd name="connsiteY9" fmla="*/ 1179871 h 1179871"/>
                  <a:gd name="connsiteX0" fmla="*/ 5481448 w 5481448"/>
                  <a:gd name="connsiteY0" fmla="*/ 701272 h 1179871"/>
                  <a:gd name="connsiteX1" fmla="*/ 3333136 w 5481448"/>
                  <a:gd name="connsiteY1" fmla="*/ 707923 h 1179871"/>
                  <a:gd name="connsiteX2" fmla="*/ 3333136 w 5481448"/>
                  <a:gd name="connsiteY2" fmla="*/ 0 h 1179871"/>
                  <a:gd name="connsiteX3" fmla="*/ 1700981 w 5481448"/>
                  <a:gd name="connsiteY3" fmla="*/ 0 h 1179871"/>
                  <a:gd name="connsiteX4" fmla="*/ 1700981 w 5481448"/>
                  <a:gd name="connsiteY4" fmla="*/ 624348 h 1179871"/>
                  <a:gd name="connsiteX5" fmla="*/ 816078 w 5481448"/>
                  <a:gd name="connsiteY5" fmla="*/ 624348 h 1179871"/>
                  <a:gd name="connsiteX6" fmla="*/ 816078 w 5481448"/>
                  <a:gd name="connsiteY6" fmla="*/ 860323 h 1179871"/>
                  <a:gd name="connsiteX7" fmla="*/ 250723 w 5481448"/>
                  <a:gd name="connsiteY7" fmla="*/ 860323 h 1179871"/>
                  <a:gd name="connsiteX8" fmla="*/ 250723 w 5481448"/>
                  <a:gd name="connsiteY8" fmla="*/ 1179871 h 1179871"/>
                  <a:gd name="connsiteX9" fmla="*/ 0 w 5481448"/>
                  <a:gd name="connsiteY9" fmla="*/ 1179871 h 117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81448" h="1179871">
                    <a:moveTo>
                      <a:pt x="5481448" y="701272"/>
                    </a:moveTo>
                    <a:lnTo>
                      <a:pt x="3333136" y="707923"/>
                    </a:lnTo>
                    <a:lnTo>
                      <a:pt x="3333136" y="0"/>
                    </a:lnTo>
                    <a:lnTo>
                      <a:pt x="1700981" y="0"/>
                    </a:lnTo>
                    <a:lnTo>
                      <a:pt x="1700981" y="624348"/>
                    </a:lnTo>
                    <a:lnTo>
                      <a:pt x="816078" y="624348"/>
                    </a:lnTo>
                    <a:lnTo>
                      <a:pt x="816078" y="860323"/>
                    </a:lnTo>
                    <a:lnTo>
                      <a:pt x="250723" y="860323"/>
                    </a:lnTo>
                    <a:lnTo>
                      <a:pt x="250723" y="1179871"/>
                    </a:lnTo>
                    <a:lnTo>
                      <a:pt x="0" y="1179871"/>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9" name="正方形/長方形 198"/>
              <p:cNvSpPr/>
              <p:nvPr/>
            </p:nvSpPr>
            <p:spPr>
              <a:xfrm>
                <a:off x="2504026" y="2567509"/>
                <a:ext cx="407330" cy="389690"/>
              </a:xfrm>
              <a:prstGeom prst="rect">
                <a:avLst/>
              </a:prstGeom>
            </p:spPr>
            <p:txBody>
              <a:bodyPr wrap="none">
                <a:spAutoFit/>
              </a:bodyPr>
              <a:lstStyle/>
              <a:p>
                <a:r>
                  <a:rPr lang="en-US" altLang="ja-JP" sz="1600" b="1" dirty="0">
                    <a:solidFill>
                      <a:srgbClr val="00B050"/>
                    </a:solidFill>
                    <a:latin typeface="Calibri"/>
                    <a:cs typeface="Consolas" panose="020B0609020204030204" pitchFamily="49" charset="0"/>
                  </a:rPr>
                  <a:t>BGM</a:t>
                </a:r>
              </a:p>
              <a:p>
                <a:r>
                  <a:rPr lang="en-US" altLang="ja-JP" sz="1600" b="1" dirty="0">
                    <a:solidFill>
                      <a:srgbClr val="00B050"/>
                    </a:solidFill>
                    <a:latin typeface="Calibri"/>
                    <a:cs typeface="Consolas" panose="020B0609020204030204" pitchFamily="49" charset="0"/>
                  </a:rPr>
                  <a:t>BGM</a:t>
                </a:r>
                <a:endParaRPr lang="ja-JP" altLang="en-US" sz="1600" dirty="0">
                  <a:solidFill>
                    <a:srgbClr val="00B050"/>
                  </a:solidFill>
                </a:endParaRPr>
              </a:p>
            </p:txBody>
          </p:sp>
        </p:grpSp>
        <p:grpSp>
          <p:nvGrpSpPr>
            <p:cNvPr id="202" name="グループ化 201"/>
            <p:cNvGrpSpPr/>
            <p:nvPr/>
          </p:nvGrpSpPr>
          <p:grpSpPr>
            <a:xfrm>
              <a:off x="5356389" y="2567115"/>
              <a:ext cx="7212293" cy="2146517"/>
              <a:chOff x="3570512" y="1710706"/>
              <a:chExt cx="4807639" cy="1430423"/>
            </a:xfrm>
          </p:grpSpPr>
          <p:sp>
            <p:nvSpPr>
              <p:cNvPr id="203" name="フリーフォーム 202"/>
              <p:cNvSpPr/>
              <p:nvPr/>
            </p:nvSpPr>
            <p:spPr>
              <a:xfrm>
                <a:off x="3954851" y="1710706"/>
                <a:ext cx="4423300" cy="1199536"/>
              </a:xfrm>
              <a:custGeom>
                <a:avLst/>
                <a:gdLst>
                  <a:gd name="connsiteX0" fmla="*/ 2222090 w 2222090"/>
                  <a:gd name="connsiteY0" fmla="*/ 820993 h 1184787"/>
                  <a:gd name="connsiteX1" fmla="*/ 2128684 w 2222090"/>
                  <a:gd name="connsiteY1" fmla="*/ 820993 h 1184787"/>
                  <a:gd name="connsiteX2" fmla="*/ 2128684 w 2222090"/>
                  <a:gd name="connsiteY2" fmla="*/ 0 h 1184787"/>
                  <a:gd name="connsiteX3" fmla="*/ 1676400 w 2222090"/>
                  <a:gd name="connsiteY3" fmla="*/ 0 h 1184787"/>
                  <a:gd name="connsiteX4" fmla="*/ 1676400 w 2222090"/>
                  <a:gd name="connsiteY4" fmla="*/ 978310 h 1184787"/>
                  <a:gd name="connsiteX5" fmla="*/ 113071 w 2222090"/>
                  <a:gd name="connsiteY5" fmla="*/ 978310 h 1184787"/>
                  <a:gd name="connsiteX6" fmla="*/ 113071 w 2222090"/>
                  <a:gd name="connsiteY6" fmla="*/ 1184787 h 1184787"/>
                  <a:gd name="connsiteX7" fmla="*/ 0 w 2222090"/>
                  <a:gd name="connsiteY7" fmla="*/ 1184787 h 1184787"/>
                  <a:gd name="connsiteX0" fmla="*/ 4423300 w 4423300"/>
                  <a:gd name="connsiteY0" fmla="*/ 830845 h 1184787"/>
                  <a:gd name="connsiteX1" fmla="*/ 2128684 w 4423300"/>
                  <a:gd name="connsiteY1" fmla="*/ 820993 h 1184787"/>
                  <a:gd name="connsiteX2" fmla="*/ 2128684 w 4423300"/>
                  <a:gd name="connsiteY2" fmla="*/ 0 h 1184787"/>
                  <a:gd name="connsiteX3" fmla="*/ 1676400 w 4423300"/>
                  <a:gd name="connsiteY3" fmla="*/ 0 h 1184787"/>
                  <a:gd name="connsiteX4" fmla="*/ 1676400 w 4423300"/>
                  <a:gd name="connsiteY4" fmla="*/ 978310 h 1184787"/>
                  <a:gd name="connsiteX5" fmla="*/ 113071 w 4423300"/>
                  <a:gd name="connsiteY5" fmla="*/ 978310 h 1184787"/>
                  <a:gd name="connsiteX6" fmla="*/ 113071 w 4423300"/>
                  <a:gd name="connsiteY6" fmla="*/ 1184787 h 1184787"/>
                  <a:gd name="connsiteX7" fmla="*/ 0 w 4423300"/>
                  <a:gd name="connsiteY7" fmla="*/ 1184787 h 118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23300" h="1184787">
                    <a:moveTo>
                      <a:pt x="4423300" y="830845"/>
                    </a:moveTo>
                    <a:lnTo>
                      <a:pt x="2128684" y="820993"/>
                    </a:lnTo>
                    <a:lnTo>
                      <a:pt x="2128684" y="0"/>
                    </a:lnTo>
                    <a:lnTo>
                      <a:pt x="1676400" y="0"/>
                    </a:lnTo>
                    <a:lnTo>
                      <a:pt x="1676400" y="978310"/>
                    </a:lnTo>
                    <a:lnTo>
                      <a:pt x="113071" y="978310"/>
                    </a:lnTo>
                    <a:lnTo>
                      <a:pt x="113071" y="1184787"/>
                    </a:lnTo>
                    <a:lnTo>
                      <a:pt x="0" y="1184787"/>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4" name="フリーフォーム 203"/>
              <p:cNvSpPr/>
              <p:nvPr/>
            </p:nvSpPr>
            <p:spPr>
              <a:xfrm>
                <a:off x="3954851" y="1774615"/>
                <a:ext cx="4416919" cy="1253613"/>
              </a:xfrm>
              <a:custGeom>
                <a:avLst/>
                <a:gdLst>
                  <a:gd name="connsiteX0" fmla="*/ 2089355 w 2089355"/>
                  <a:gd name="connsiteY0" fmla="*/ 963561 h 1253613"/>
                  <a:gd name="connsiteX1" fmla="*/ 2005781 w 2089355"/>
                  <a:gd name="connsiteY1" fmla="*/ 963561 h 1253613"/>
                  <a:gd name="connsiteX2" fmla="*/ 2005781 w 2089355"/>
                  <a:gd name="connsiteY2" fmla="*/ 0 h 1253613"/>
                  <a:gd name="connsiteX3" fmla="*/ 1720645 w 2089355"/>
                  <a:gd name="connsiteY3" fmla="*/ 0 h 1253613"/>
                  <a:gd name="connsiteX4" fmla="*/ 1720645 w 2089355"/>
                  <a:gd name="connsiteY4" fmla="*/ 983226 h 1253613"/>
                  <a:gd name="connsiteX5" fmla="*/ 152400 w 2089355"/>
                  <a:gd name="connsiteY5" fmla="*/ 983226 h 1253613"/>
                  <a:gd name="connsiteX6" fmla="*/ 152400 w 2089355"/>
                  <a:gd name="connsiteY6" fmla="*/ 1253613 h 1253613"/>
                  <a:gd name="connsiteX7" fmla="*/ 0 w 2089355"/>
                  <a:gd name="connsiteY7" fmla="*/ 1253613 h 1253613"/>
                  <a:gd name="connsiteX0" fmla="*/ 4416919 w 4416919"/>
                  <a:gd name="connsiteY0" fmla="*/ 966886 h 1253613"/>
                  <a:gd name="connsiteX1" fmla="*/ 2005781 w 4416919"/>
                  <a:gd name="connsiteY1" fmla="*/ 963561 h 1253613"/>
                  <a:gd name="connsiteX2" fmla="*/ 2005781 w 4416919"/>
                  <a:gd name="connsiteY2" fmla="*/ 0 h 1253613"/>
                  <a:gd name="connsiteX3" fmla="*/ 1720645 w 4416919"/>
                  <a:gd name="connsiteY3" fmla="*/ 0 h 1253613"/>
                  <a:gd name="connsiteX4" fmla="*/ 1720645 w 4416919"/>
                  <a:gd name="connsiteY4" fmla="*/ 983226 h 1253613"/>
                  <a:gd name="connsiteX5" fmla="*/ 152400 w 4416919"/>
                  <a:gd name="connsiteY5" fmla="*/ 983226 h 1253613"/>
                  <a:gd name="connsiteX6" fmla="*/ 152400 w 4416919"/>
                  <a:gd name="connsiteY6" fmla="*/ 1253613 h 1253613"/>
                  <a:gd name="connsiteX7" fmla="*/ 0 w 4416919"/>
                  <a:gd name="connsiteY7" fmla="*/ 1253613 h 1253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6919" h="1253613">
                    <a:moveTo>
                      <a:pt x="4416919" y="966886"/>
                    </a:moveTo>
                    <a:lnTo>
                      <a:pt x="2005781" y="963561"/>
                    </a:lnTo>
                    <a:lnTo>
                      <a:pt x="2005781" y="0"/>
                    </a:lnTo>
                    <a:lnTo>
                      <a:pt x="1720645" y="0"/>
                    </a:lnTo>
                    <a:lnTo>
                      <a:pt x="1720645" y="983226"/>
                    </a:lnTo>
                    <a:lnTo>
                      <a:pt x="152400" y="983226"/>
                    </a:lnTo>
                    <a:lnTo>
                      <a:pt x="152400" y="1253613"/>
                    </a:lnTo>
                    <a:lnTo>
                      <a:pt x="0" y="1253613"/>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5" name="正方形/長方形 204"/>
              <p:cNvSpPr/>
              <p:nvPr/>
            </p:nvSpPr>
            <p:spPr>
              <a:xfrm>
                <a:off x="3570512" y="2751439"/>
                <a:ext cx="407330" cy="389690"/>
              </a:xfrm>
              <a:prstGeom prst="rect">
                <a:avLst/>
              </a:prstGeom>
            </p:spPr>
            <p:txBody>
              <a:bodyPr wrap="none">
                <a:spAutoFit/>
              </a:bodyPr>
              <a:lstStyle/>
              <a:p>
                <a:r>
                  <a:rPr lang="en-US" altLang="ja-JP" sz="1600" b="1" dirty="0">
                    <a:solidFill>
                      <a:srgbClr val="00B050"/>
                    </a:solidFill>
                    <a:latin typeface="Calibri"/>
                    <a:cs typeface="Consolas" panose="020B0609020204030204" pitchFamily="49" charset="0"/>
                  </a:rPr>
                  <a:t>BGM</a:t>
                </a:r>
              </a:p>
              <a:p>
                <a:r>
                  <a:rPr lang="en-US" altLang="ja-JP" sz="1600" b="1" dirty="0">
                    <a:solidFill>
                      <a:srgbClr val="00B050"/>
                    </a:solidFill>
                    <a:latin typeface="Calibri"/>
                    <a:cs typeface="Consolas" panose="020B0609020204030204" pitchFamily="49" charset="0"/>
                  </a:rPr>
                  <a:t>BGM</a:t>
                </a:r>
                <a:endParaRPr lang="ja-JP" altLang="en-US" sz="1600" dirty="0">
                  <a:solidFill>
                    <a:srgbClr val="00B050"/>
                  </a:solidFill>
                </a:endParaRPr>
              </a:p>
            </p:txBody>
          </p:sp>
        </p:grpSp>
        <p:grpSp>
          <p:nvGrpSpPr>
            <p:cNvPr id="244" name="グループ化 243"/>
            <p:cNvGrpSpPr/>
            <p:nvPr/>
          </p:nvGrpSpPr>
          <p:grpSpPr>
            <a:xfrm>
              <a:off x="5237013" y="2472327"/>
              <a:ext cx="7357927" cy="1353278"/>
              <a:chOff x="3490937" y="1647540"/>
              <a:chExt cx="4904717" cy="901814"/>
            </a:xfrm>
          </p:grpSpPr>
          <p:sp>
            <p:nvSpPr>
              <p:cNvPr id="245" name="フリーフォーム 244"/>
              <p:cNvSpPr/>
              <p:nvPr/>
            </p:nvSpPr>
            <p:spPr>
              <a:xfrm>
                <a:off x="3688482" y="1682662"/>
                <a:ext cx="4707172" cy="866692"/>
              </a:xfrm>
              <a:custGeom>
                <a:avLst/>
                <a:gdLst>
                  <a:gd name="connsiteX0" fmla="*/ 4707172 w 4707172"/>
                  <a:gd name="connsiteY0" fmla="*/ 866692 h 866692"/>
                  <a:gd name="connsiteX1" fmla="*/ 2472856 w 4707172"/>
                  <a:gd name="connsiteY1" fmla="*/ 866692 h 866692"/>
                  <a:gd name="connsiteX2" fmla="*/ 2472856 w 4707172"/>
                  <a:gd name="connsiteY2" fmla="*/ 0 h 866692"/>
                  <a:gd name="connsiteX3" fmla="*/ 198783 w 4707172"/>
                  <a:gd name="connsiteY3" fmla="*/ 0 h 866692"/>
                  <a:gd name="connsiteX4" fmla="*/ 198783 w 4707172"/>
                  <a:gd name="connsiteY4" fmla="*/ 238539 h 866692"/>
                  <a:gd name="connsiteX5" fmla="*/ 0 w 4707172"/>
                  <a:gd name="connsiteY5" fmla="*/ 238539 h 86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07172" h="866692">
                    <a:moveTo>
                      <a:pt x="4707172" y="866692"/>
                    </a:moveTo>
                    <a:lnTo>
                      <a:pt x="2472856" y="866692"/>
                    </a:lnTo>
                    <a:lnTo>
                      <a:pt x="2472856" y="0"/>
                    </a:lnTo>
                    <a:lnTo>
                      <a:pt x="198783" y="0"/>
                    </a:lnTo>
                    <a:lnTo>
                      <a:pt x="198783" y="238539"/>
                    </a:lnTo>
                    <a:lnTo>
                      <a:pt x="0" y="23853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46" name="Picture 3"/>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90937" y="1647540"/>
                <a:ext cx="267955" cy="34752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247" name="グループ化 246"/>
            <p:cNvGrpSpPr/>
            <p:nvPr/>
          </p:nvGrpSpPr>
          <p:grpSpPr>
            <a:xfrm>
              <a:off x="6555187" y="2618756"/>
              <a:ext cx="6027825" cy="1493216"/>
              <a:chOff x="4369618" y="1745119"/>
              <a:chExt cx="4018085" cy="995068"/>
            </a:xfrm>
          </p:grpSpPr>
          <p:sp>
            <p:nvSpPr>
              <p:cNvPr id="248" name="フリーフォーム 247"/>
              <p:cNvSpPr/>
              <p:nvPr/>
            </p:nvSpPr>
            <p:spPr>
              <a:xfrm>
                <a:off x="4586980" y="1745119"/>
                <a:ext cx="3800723" cy="995068"/>
              </a:xfrm>
              <a:custGeom>
                <a:avLst/>
                <a:gdLst>
                  <a:gd name="connsiteX0" fmla="*/ 3800723 w 3800723"/>
                  <a:gd name="connsiteY0" fmla="*/ 978011 h 978011"/>
                  <a:gd name="connsiteX1" fmla="*/ 1439186 w 3800723"/>
                  <a:gd name="connsiteY1" fmla="*/ 978011 h 978011"/>
                  <a:gd name="connsiteX2" fmla="*/ 1439186 w 3800723"/>
                  <a:gd name="connsiteY2" fmla="*/ 0 h 978011"/>
                  <a:gd name="connsiteX3" fmla="*/ 159026 w 3800723"/>
                  <a:gd name="connsiteY3" fmla="*/ 0 h 978011"/>
                  <a:gd name="connsiteX4" fmla="*/ 159026 w 3800723"/>
                  <a:gd name="connsiteY4" fmla="*/ 628153 h 978011"/>
                  <a:gd name="connsiteX5" fmla="*/ 0 w 3800723"/>
                  <a:gd name="connsiteY5" fmla="*/ 628153 h 978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0723" h="978011">
                    <a:moveTo>
                      <a:pt x="3800723" y="978011"/>
                    </a:moveTo>
                    <a:lnTo>
                      <a:pt x="1439186" y="978011"/>
                    </a:lnTo>
                    <a:lnTo>
                      <a:pt x="1439186" y="0"/>
                    </a:lnTo>
                    <a:lnTo>
                      <a:pt x="159026" y="0"/>
                    </a:lnTo>
                    <a:lnTo>
                      <a:pt x="159026" y="628153"/>
                    </a:lnTo>
                    <a:lnTo>
                      <a:pt x="0" y="62815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49" name="Picture 3"/>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369618" y="2091877"/>
                <a:ext cx="294751" cy="3822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250" name="グループ化 249"/>
            <p:cNvGrpSpPr/>
            <p:nvPr/>
          </p:nvGrpSpPr>
          <p:grpSpPr>
            <a:xfrm>
              <a:off x="3762127" y="2354476"/>
              <a:ext cx="8854799" cy="882183"/>
              <a:chOff x="2507794" y="1569005"/>
              <a:chExt cx="5902516" cy="587880"/>
            </a:xfrm>
          </p:grpSpPr>
          <p:sp>
            <p:nvSpPr>
              <p:cNvPr id="251" name="フリーフォーム 250"/>
              <p:cNvSpPr/>
              <p:nvPr/>
            </p:nvSpPr>
            <p:spPr>
              <a:xfrm>
                <a:off x="2699792" y="1569005"/>
                <a:ext cx="5710518" cy="582706"/>
              </a:xfrm>
              <a:custGeom>
                <a:avLst/>
                <a:gdLst>
                  <a:gd name="connsiteX0" fmla="*/ 5710518 w 5710518"/>
                  <a:gd name="connsiteY0" fmla="*/ 582706 h 582706"/>
                  <a:gd name="connsiteX1" fmla="*/ 3729318 w 5710518"/>
                  <a:gd name="connsiteY1" fmla="*/ 582706 h 582706"/>
                  <a:gd name="connsiteX2" fmla="*/ 3729318 w 5710518"/>
                  <a:gd name="connsiteY2" fmla="*/ 0 h 582706"/>
                  <a:gd name="connsiteX3" fmla="*/ 197224 w 5710518"/>
                  <a:gd name="connsiteY3" fmla="*/ 0 h 582706"/>
                  <a:gd name="connsiteX4" fmla="*/ 197224 w 5710518"/>
                  <a:gd name="connsiteY4" fmla="*/ 519953 h 582706"/>
                  <a:gd name="connsiteX5" fmla="*/ 0 w 5710518"/>
                  <a:gd name="connsiteY5" fmla="*/ 519953 h 58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0518" h="582706">
                    <a:moveTo>
                      <a:pt x="5710518" y="582706"/>
                    </a:moveTo>
                    <a:lnTo>
                      <a:pt x="3729318" y="582706"/>
                    </a:lnTo>
                    <a:lnTo>
                      <a:pt x="3729318" y="0"/>
                    </a:lnTo>
                    <a:lnTo>
                      <a:pt x="197224" y="0"/>
                    </a:lnTo>
                    <a:lnTo>
                      <a:pt x="197224" y="519953"/>
                    </a:lnTo>
                    <a:lnTo>
                      <a:pt x="0" y="51995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52" name="Picture 3"/>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07794" y="1809362"/>
                <a:ext cx="267955" cy="34752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253" name="グループ化 252"/>
            <p:cNvGrpSpPr/>
            <p:nvPr/>
          </p:nvGrpSpPr>
          <p:grpSpPr>
            <a:xfrm>
              <a:off x="3567150" y="2441509"/>
              <a:ext cx="9051647" cy="1097732"/>
              <a:chOff x="2377824" y="1627003"/>
              <a:chExt cx="6033733" cy="731520"/>
            </a:xfrm>
          </p:grpSpPr>
          <p:sp>
            <p:nvSpPr>
              <p:cNvPr id="254" name="フリーフォーム 253"/>
              <p:cNvSpPr/>
              <p:nvPr/>
            </p:nvSpPr>
            <p:spPr>
              <a:xfrm>
                <a:off x="2563327" y="1627003"/>
                <a:ext cx="5848230" cy="731520"/>
              </a:xfrm>
              <a:custGeom>
                <a:avLst/>
                <a:gdLst>
                  <a:gd name="connsiteX0" fmla="*/ 0 w 5701085"/>
                  <a:gd name="connsiteY0" fmla="*/ 596348 h 731520"/>
                  <a:gd name="connsiteX1" fmla="*/ 238539 w 5701085"/>
                  <a:gd name="connsiteY1" fmla="*/ 596348 h 731520"/>
                  <a:gd name="connsiteX2" fmla="*/ 238539 w 5701085"/>
                  <a:gd name="connsiteY2" fmla="*/ 0 h 731520"/>
                  <a:gd name="connsiteX3" fmla="*/ 3601941 w 5701085"/>
                  <a:gd name="connsiteY3" fmla="*/ 0 h 731520"/>
                  <a:gd name="connsiteX4" fmla="*/ 3601941 w 5701085"/>
                  <a:gd name="connsiteY4" fmla="*/ 731520 h 731520"/>
                  <a:gd name="connsiteX5" fmla="*/ 5701085 w 5701085"/>
                  <a:gd name="connsiteY5" fmla="*/ 731520 h 731520"/>
                  <a:gd name="connsiteX0" fmla="*/ 0 w 5848230"/>
                  <a:gd name="connsiteY0" fmla="*/ 596348 h 731520"/>
                  <a:gd name="connsiteX1" fmla="*/ 385684 w 5848230"/>
                  <a:gd name="connsiteY1" fmla="*/ 596348 h 731520"/>
                  <a:gd name="connsiteX2" fmla="*/ 385684 w 5848230"/>
                  <a:gd name="connsiteY2" fmla="*/ 0 h 731520"/>
                  <a:gd name="connsiteX3" fmla="*/ 3749086 w 5848230"/>
                  <a:gd name="connsiteY3" fmla="*/ 0 h 731520"/>
                  <a:gd name="connsiteX4" fmla="*/ 3749086 w 5848230"/>
                  <a:gd name="connsiteY4" fmla="*/ 731520 h 731520"/>
                  <a:gd name="connsiteX5" fmla="*/ 5848230 w 5848230"/>
                  <a:gd name="connsiteY5" fmla="*/ 731520 h 73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8230" h="731520">
                    <a:moveTo>
                      <a:pt x="0" y="596348"/>
                    </a:moveTo>
                    <a:lnTo>
                      <a:pt x="385684" y="596348"/>
                    </a:lnTo>
                    <a:lnTo>
                      <a:pt x="385684" y="0"/>
                    </a:lnTo>
                    <a:lnTo>
                      <a:pt x="3749086" y="0"/>
                    </a:lnTo>
                    <a:lnTo>
                      <a:pt x="3749086" y="731520"/>
                    </a:lnTo>
                    <a:lnTo>
                      <a:pt x="5848230" y="73152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55" name="Picture 3"/>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377824" y="1929816"/>
                <a:ext cx="294751" cy="3822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256" name="正方形/長方形 255"/>
            <p:cNvSpPr/>
            <p:nvPr/>
          </p:nvSpPr>
          <p:spPr>
            <a:xfrm>
              <a:off x="7774552" y="2238366"/>
              <a:ext cx="1638232" cy="400138"/>
            </a:xfrm>
            <a:prstGeom prst="rect">
              <a:avLst/>
            </a:prstGeom>
            <a:effectLst>
              <a:outerShdw blurRad="50800" dist="38100" dir="8100000" algn="tr" rotWithShape="0">
                <a:prstClr val="black">
                  <a:alpha val="40000"/>
                </a:prstClr>
              </a:outerShdw>
            </a:effectLst>
          </p:spPr>
          <p:txBody>
            <a:bodyPr wrap="square" lIns="137187" tIns="68594" rIns="137187" bIns="68594">
              <a:spAutoFit/>
            </a:bodyPr>
            <a:lstStyle/>
            <a:p>
              <a:pPr algn="ctr"/>
              <a:r>
                <a:rPr lang="en-US" altLang="ja-JP" sz="1700" b="1" dirty="0">
                  <a:solidFill>
                    <a:srgbClr val="FFFFFF"/>
                  </a:solidFill>
                  <a:latin typeface="Calibri"/>
                  <a:ea typeface="メイリオ" panose="020B0604030504040204" pitchFamily="50" charset="-128"/>
                  <a:cs typeface="メイリオ" panose="020B0604030504040204" pitchFamily="50" charset="-128"/>
                </a:rPr>
                <a:t>VX link </a:t>
              </a:r>
              <a:r>
                <a:rPr lang="en-US" altLang="ja-JP" sz="1200" b="1" dirty="0">
                  <a:solidFill>
                    <a:srgbClr val="FFFFFF"/>
                  </a:solidFill>
                  <a:latin typeface="Calibri"/>
                  <a:ea typeface="メイリオ" panose="020B0604030504040204" pitchFamily="50" charset="-128"/>
                  <a:cs typeface="メイリオ" panose="020B0604030504040204" pitchFamily="50" charset="-128"/>
                </a:rPr>
                <a:t>(Network)</a:t>
              </a:r>
              <a:endParaRPr lang="ja-JP" altLang="en-US" sz="1600" b="1" dirty="0">
                <a:solidFill>
                  <a:srgbClr val="FFFFFF"/>
                </a:solidFill>
              </a:endParaRPr>
            </a:p>
          </p:txBody>
        </p:sp>
        <p:sp>
          <p:nvSpPr>
            <p:cNvPr id="257" name="正方形/長方形 256"/>
            <p:cNvSpPr/>
            <p:nvPr/>
          </p:nvSpPr>
          <p:spPr>
            <a:xfrm>
              <a:off x="2122096" y="2513847"/>
              <a:ext cx="4329414" cy="877523"/>
            </a:xfrm>
            <a:prstGeom prst="rect">
              <a:avLst/>
            </a:prstGeom>
          </p:spPr>
          <p:txBody>
            <a:bodyPr wrap="square" lIns="137187" tIns="68594" rIns="137187" bIns="68594">
              <a:spAutoFit/>
            </a:bodyPr>
            <a:lstStyle/>
            <a:p>
              <a:r>
                <a:rPr lang="en-US" altLang="ja-JP" sz="2400" b="1" dirty="0">
                  <a:solidFill>
                    <a:srgbClr val="5F5F5F"/>
                  </a:solidFill>
                  <a:latin typeface="Calibri"/>
                  <a:cs typeface="Consolas" panose="020B0609020204030204" pitchFamily="49" charset="0"/>
                </a:rPr>
                <a:t>Receiving</a:t>
              </a:r>
            </a:p>
            <a:p>
              <a:r>
                <a:rPr lang="en-US" altLang="ja-JP" sz="2400" b="1" dirty="0">
                  <a:solidFill>
                    <a:srgbClr val="5F5F5F"/>
                  </a:solidFill>
                  <a:latin typeface="Calibri"/>
                  <a:cs typeface="Consolas" panose="020B0609020204030204" pitchFamily="49" charset="0"/>
                </a:rPr>
                <a:t>case</a:t>
              </a:r>
              <a:endParaRPr lang="ja-JP" altLang="en-US" sz="2400" b="1" dirty="0">
                <a:solidFill>
                  <a:srgbClr val="5F5F5F"/>
                </a:solidFill>
                <a:latin typeface="Calibri"/>
                <a:cs typeface="Consolas" panose="020B0609020204030204" pitchFamily="49" charset="0"/>
              </a:endParaRPr>
            </a:p>
          </p:txBody>
        </p:sp>
      </p:grpSp>
      <p:sp>
        <p:nvSpPr>
          <p:cNvPr id="258" name="正方形/長方形 257"/>
          <p:cNvSpPr/>
          <p:nvPr/>
        </p:nvSpPr>
        <p:spPr>
          <a:xfrm>
            <a:off x="2118418" y="4665085"/>
            <a:ext cx="4329414" cy="877523"/>
          </a:xfrm>
          <a:prstGeom prst="rect">
            <a:avLst/>
          </a:prstGeom>
        </p:spPr>
        <p:txBody>
          <a:bodyPr wrap="square" lIns="137187" tIns="68594" rIns="137187" bIns="68594">
            <a:spAutoFit/>
          </a:bodyPr>
          <a:lstStyle/>
          <a:p>
            <a:r>
              <a:rPr lang="en-US" altLang="ja-JP" sz="2400" b="1" dirty="0">
                <a:solidFill>
                  <a:srgbClr val="5F5F5F"/>
                </a:solidFill>
                <a:latin typeface="Calibri"/>
                <a:cs typeface="Consolas" panose="020B0609020204030204" pitchFamily="49" charset="0"/>
              </a:rPr>
              <a:t>Transmitting</a:t>
            </a:r>
          </a:p>
          <a:p>
            <a:r>
              <a:rPr lang="en-US" altLang="ja-JP" sz="2400" b="1" dirty="0">
                <a:solidFill>
                  <a:srgbClr val="5F5F5F"/>
                </a:solidFill>
                <a:latin typeface="Calibri"/>
                <a:cs typeface="Consolas" panose="020B0609020204030204" pitchFamily="49" charset="0"/>
              </a:rPr>
              <a:t>case</a:t>
            </a:r>
            <a:endParaRPr lang="ja-JP" altLang="en-US" sz="2400" b="1" dirty="0">
              <a:solidFill>
                <a:srgbClr val="5F5F5F"/>
              </a:solidFill>
              <a:latin typeface="Calibri"/>
              <a:cs typeface="Consolas" panose="020B0609020204030204" pitchFamily="49" charset="0"/>
            </a:endParaRPr>
          </a:p>
        </p:txBody>
      </p:sp>
      <p:pic>
        <p:nvPicPr>
          <p:cNvPr id="259" name="Picture 2"/>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935946" y="5973162"/>
            <a:ext cx="1020330" cy="5927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260" name="グループ化 259"/>
          <p:cNvGrpSpPr/>
          <p:nvPr/>
        </p:nvGrpSpPr>
        <p:grpSpPr>
          <a:xfrm>
            <a:off x="4348216" y="5576424"/>
            <a:ext cx="8602227" cy="1625421"/>
            <a:chOff x="2898475" y="3899140"/>
            <a:chExt cx="5734154" cy="1083168"/>
          </a:xfrm>
        </p:grpSpPr>
        <p:sp>
          <p:nvSpPr>
            <p:cNvPr id="261" name="フリーフォーム 260"/>
            <p:cNvSpPr/>
            <p:nvPr/>
          </p:nvSpPr>
          <p:spPr>
            <a:xfrm>
              <a:off x="2898475" y="3899140"/>
              <a:ext cx="5529533" cy="1083168"/>
            </a:xfrm>
            <a:custGeom>
              <a:avLst/>
              <a:gdLst>
                <a:gd name="connsiteX0" fmla="*/ 0 w 5529533"/>
                <a:gd name="connsiteY0" fmla="*/ 491705 h 1138686"/>
                <a:gd name="connsiteX1" fmla="*/ 405442 w 5529533"/>
                <a:gd name="connsiteY1" fmla="*/ 491705 h 1138686"/>
                <a:gd name="connsiteX2" fmla="*/ 405442 w 5529533"/>
                <a:gd name="connsiteY2" fmla="*/ 1138686 h 1138686"/>
                <a:gd name="connsiteX3" fmla="*/ 4908431 w 5529533"/>
                <a:gd name="connsiteY3" fmla="*/ 1138686 h 1138686"/>
                <a:gd name="connsiteX4" fmla="*/ 4908431 w 5529533"/>
                <a:gd name="connsiteY4" fmla="*/ 0 h 1138686"/>
                <a:gd name="connsiteX5" fmla="*/ 5529533 w 5529533"/>
                <a:gd name="connsiteY5" fmla="*/ 0 h 113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9533" h="1138686">
                  <a:moveTo>
                    <a:pt x="0" y="491705"/>
                  </a:moveTo>
                  <a:lnTo>
                    <a:pt x="405442" y="491705"/>
                  </a:lnTo>
                  <a:lnTo>
                    <a:pt x="405442" y="1138686"/>
                  </a:lnTo>
                  <a:lnTo>
                    <a:pt x="4908431" y="1138686"/>
                  </a:lnTo>
                  <a:lnTo>
                    <a:pt x="4908431" y="0"/>
                  </a:lnTo>
                  <a:lnTo>
                    <a:pt x="5529533"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62" name="フリーフォーム 261"/>
            <p:cNvSpPr/>
            <p:nvPr/>
          </p:nvSpPr>
          <p:spPr>
            <a:xfrm>
              <a:off x="7815532" y="3950898"/>
              <a:ext cx="621102" cy="0"/>
            </a:xfrm>
            <a:custGeom>
              <a:avLst/>
              <a:gdLst>
                <a:gd name="connsiteX0" fmla="*/ 0 w 621102"/>
                <a:gd name="connsiteY0" fmla="*/ 0 h 0"/>
                <a:gd name="connsiteX1" fmla="*/ 621102 w 621102"/>
                <a:gd name="connsiteY1" fmla="*/ 0 h 0"/>
              </a:gdLst>
              <a:ahLst/>
              <a:cxnLst>
                <a:cxn ang="0">
                  <a:pos x="connsiteX0" y="connsiteY0"/>
                </a:cxn>
                <a:cxn ang="0">
                  <a:pos x="connsiteX1" y="connsiteY1"/>
                </a:cxn>
              </a:cxnLst>
              <a:rect l="l" t="t" r="r" b="b"/>
              <a:pathLst>
                <a:path w="621102">
                  <a:moveTo>
                    <a:pt x="0" y="0"/>
                  </a:moveTo>
                  <a:lnTo>
                    <a:pt x="621102"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63" name="フリーフォーム 262"/>
            <p:cNvSpPr/>
            <p:nvPr/>
          </p:nvSpPr>
          <p:spPr>
            <a:xfrm>
              <a:off x="7819824" y="4002657"/>
              <a:ext cx="603850" cy="0"/>
            </a:xfrm>
            <a:custGeom>
              <a:avLst/>
              <a:gdLst>
                <a:gd name="connsiteX0" fmla="*/ 0 w 603850"/>
                <a:gd name="connsiteY0" fmla="*/ 0 h 0"/>
                <a:gd name="connsiteX1" fmla="*/ 603850 w 603850"/>
                <a:gd name="connsiteY1" fmla="*/ 0 h 0"/>
              </a:gdLst>
              <a:ahLst/>
              <a:cxnLst>
                <a:cxn ang="0">
                  <a:pos x="connsiteX0" y="connsiteY0"/>
                </a:cxn>
                <a:cxn ang="0">
                  <a:pos x="connsiteX1" y="connsiteY1"/>
                </a:cxn>
              </a:cxnLst>
              <a:rect l="l" t="t" r="r" b="b"/>
              <a:pathLst>
                <a:path w="603850">
                  <a:moveTo>
                    <a:pt x="0" y="0"/>
                  </a:moveTo>
                  <a:lnTo>
                    <a:pt x="60385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64" name="フリーフォーム 263"/>
            <p:cNvSpPr/>
            <p:nvPr/>
          </p:nvSpPr>
          <p:spPr>
            <a:xfrm>
              <a:off x="7804902" y="4281645"/>
              <a:ext cx="823394" cy="320691"/>
            </a:xfrm>
            <a:custGeom>
              <a:avLst/>
              <a:gdLst>
                <a:gd name="connsiteX0" fmla="*/ 0 w 823394"/>
                <a:gd name="connsiteY0" fmla="*/ 320691 h 320691"/>
                <a:gd name="connsiteX1" fmla="*/ 264353 w 823394"/>
                <a:gd name="connsiteY1" fmla="*/ 320691 h 320691"/>
                <a:gd name="connsiteX2" fmla="*/ 264353 w 823394"/>
                <a:gd name="connsiteY2" fmla="*/ 0 h 320691"/>
                <a:gd name="connsiteX3" fmla="*/ 823394 w 823394"/>
                <a:gd name="connsiteY3" fmla="*/ 0 h 320691"/>
              </a:gdLst>
              <a:ahLst/>
              <a:cxnLst>
                <a:cxn ang="0">
                  <a:pos x="connsiteX0" y="connsiteY0"/>
                </a:cxn>
                <a:cxn ang="0">
                  <a:pos x="connsiteX1" y="connsiteY1"/>
                </a:cxn>
                <a:cxn ang="0">
                  <a:pos x="connsiteX2" y="connsiteY2"/>
                </a:cxn>
                <a:cxn ang="0">
                  <a:pos x="connsiteX3" y="connsiteY3"/>
                </a:cxn>
              </a:cxnLst>
              <a:rect l="l" t="t" r="r" b="b"/>
              <a:pathLst>
                <a:path w="823394" h="320691">
                  <a:moveTo>
                    <a:pt x="0" y="320691"/>
                  </a:moveTo>
                  <a:lnTo>
                    <a:pt x="264353" y="320691"/>
                  </a:lnTo>
                  <a:lnTo>
                    <a:pt x="264353" y="0"/>
                  </a:lnTo>
                  <a:lnTo>
                    <a:pt x="823394"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65" name="フリーフォーム 264"/>
            <p:cNvSpPr/>
            <p:nvPr/>
          </p:nvSpPr>
          <p:spPr>
            <a:xfrm>
              <a:off x="8069255" y="4329316"/>
              <a:ext cx="559041" cy="0"/>
            </a:xfrm>
            <a:custGeom>
              <a:avLst/>
              <a:gdLst>
                <a:gd name="connsiteX0" fmla="*/ 0 w 559041"/>
                <a:gd name="connsiteY0" fmla="*/ 0 h 0"/>
                <a:gd name="connsiteX1" fmla="*/ 559041 w 559041"/>
                <a:gd name="connsiteY1" fmla="*/ 0 h 0"/>
              </a:gdLst>
              <a:ahLst/>
              <a:cxnLst>
                <a:cxn ang="0">
                  <a:pos x="connsiteX0" y="connsiteY0"/>
                </a:cxn>
                <a:cxn ang="0">
                  <a:pos x="connsiteX1" y="connsiteY1"/>
                </a:cxn>
              </a:cxnLst>
              <a:rect l="l" t="t" r="r" b="b"/>
              <a:pathLst>
                <a:path w="559041">
                  <a:moveTo>
                    <a:pt x="0" y="0"/>
                  </a:moveTo>
                  <a:lnTo>
                    <a:pt x="559041"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66" name="フリーフォーム 265"/>
            <p:cNvSpPr/>
            <p:nvPr/>
          </p:nvSpPr>
          <p:spPr>
            <a:xfrm>
              <a:off x="8073589" y="4385653"/>
              <a:ext cx="559040" cy="0"/>
            </a:xfrm>
            <a:custGeom>
              <a:avLst/>
              <a:gdLst>
                <a:gd name="connsiteX0" fmla="*/ 0 w 559040"/>
                <a:gd name="connsiteY0" fmla="*/ 0 h 0"/>
                <a:gd name="connsiteX1" fmla="*/ 559040 w 559040"/>
                <a:gd name="connsiteY1" fmla="*/ 0 h 0"/>
              </a:gdLst>
              <a:ahLst/>
              <a:cxnLst>
                <a:cxn ang="0">
                  <a:pos x="connsiteX0" y="connsiteY0"/>
                </a:cxn>
                <a:cxn ang="0">
                  <a:pos x="connsiteX1" y="connsiteY1"/>
                </a:cxn>
              </a:cxnLst>
              <a:rect l="l" t="t" r="r" b="b"/>
              <a:pathLst>
                <a:path w="559040">
                  <a:moveTo>
                    <a:pt x="0" y="0"/>
                  </a:moveTo>
                  <a:lnTo>
                    <a:pt x="55904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67" name="フリーフォーム 266"/>
            <p:cNvSpPr/>
            <p:nvPr/>
          </p:nvSpPr>
          <p:spPr>
            <a:xfrm>
              <a:off x="8069255" y="4433323"/>
              <a:ext cx="559041" cy="0"/>
            </a:xfrm>
            <a:custGeom>
              <a:avLst/>
              <a:gdLst>
                <a:gd name="connsiteX0" fmla="*/ 0 w 559041"/>
                <a:gd name="connsiteY0" fmla="*/ 0 h 0"/>
                <a:gd name="connsiteX1" fmla="*/ 559041 w 559041"/>
                <a:gd name="connsiteY1" fmla="*/ 0 h 0"/>
              </a:gdLst>
              <a:ahLst/>
              <a:cxnLst>
                <a:cxn ang="0">
                  <a:pos x="connsiteX0" y="connsiteY0"/>
                </a:cxn>
                <a:cxn ang="0">
                  <a:pos x="connsiteX1" y="connsiteY1"/>
                </a:cxn>
              </a:cxnLst>
              <a:rect l="l" t="t" r="r" b="b"/>
              <a:pathLst>
                <a:path w="559041">
                  <a:moveTo>
                    <a:pt x="0" y="0"/>
                  </a:moveTo>
                  <a:lnTo>
                    <a:pt x="559041"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268" name="正方形/長方形 267"/>
          <p:cNvSpPr/>
          <p:nvPr/>
        </p:nvSpPr>
        <p:spPr>
          <a:xfrm>
            <a:off x="5275898" y="6915458"/>
            <a:ext cx="1638232" cy="400138"/>
          </a:xfrm>
          <a:prstGeom prst="rect">
            <a:avLst/>
          </a:prstGeom>
          <a:effectLst>
            <a:outerShdw blurRad="50800" dist="38100" dir="8100000" algn="tr" rotWithShape="0">
              <a:prstClr val="black">
                <a:alpha val="40000"/>
              </a:prstClr>
            </a:outerShdw>
          </a:effectLst>
        </p:spPr>
        <p:txBody>
          <a:bodyPr wrap="square" lIns="137187" tIns="68594" rIns="137187" bIns="68594">
            <a:spAutoFit/>
          </a:bodyPr>
          <a:lstStyle/>
          <a:p>
            <a:pPr algn="ctr"/>
            <a:r>
              <a:rPr lang="en-US" altLang="ja-JP" sz="1700" b="1" dirty="0">
                <a:solidFill>
                  <a:srgbClr val="FFFFFF"/>
                </a:solidFill>
                <a:latin typeface="Calibri"/>
                <a:ea typeface="メイリオ" panose="020B0604030504040204" pitchFamily="50" charset="-128"/>
                <a:cs typeface="メイリオ" panose="020B0604030504040204" pitchFamily="50" charset="-128"/>
              </a:rPr>
              <a:t>VX link </a:t>
            </a:r>
            <a:r>
              <a:rPr lang="en-US" altLang="ja-JP" sz="1200" b="1" dirty="0">
                <a:solidFill>
                  <a:srgbClr val="FFFFFF"/>
                </a:solidFill>
                <a:latin typeface="Calibri"/>
                <a:ea typeface="メイリオ" panose="020B0604030504040204" pitchFamily="50" charset="-128"/>
                <a:cs typeface="メイリオ" panose="020B0604030504040204" pitchFamily="50" charset="-128"/>
              </a:rPr>
              <a:t>(Network)</a:t>
            </a:r>
            <a:endParaRPr lang="ja-JP" altLang="en-US" sz="1600" b="1" dirty="0">
              <a:solidFill>
                <a:srgbClr val="FFFFFF"/>
              </a:solidFill>
            </a:endParaRPr>
          </a:p>
        </p:txBody>
      </p:sp>
      <p:sp>
        <p:nvSpPr>
          <p:cNvPr id="12" name="正方形/長方形 11"/>
          <p:cNvSpPr/>
          <p:nvPr/>
        </p:nvSpPr>
        <p:spPr>
          <a:xfrm>
            <a:off x="1888122" y="2131020"/>
            <a:ext cx="11829466" cy="2640240"/>
          </a:xfrm>
          <a:prstGeom prst="rect">
            <a:avLst/>
          </a:prstGeom>
          <a:solidFill>
            <a:schemeClr val="bg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1"/>
          <p:cNvGrpSpPr/>
          <p:nvPr/>
        </p:nvGrpSpPr>
        <p:grpSpPr>
          <a:xfrm>
            <a:off x="1612190" y="288183"/>
            <a:ext cx="2053631" cy="1949899"/>
            <a:chOff x="2632733" y="840807"/>
            <a:chExt cx="2667654" cy="2532159"/>
          </a:xfrm>
        </p:grpSpPr>
        <p:grpSp>
          <p:nvGrpSpPr>
            <p:cNvPr id="3" name="グループ化 2"/>
            <p:cNvGrpSpPr/>
            <p:nvPr/>
          </p:nvGrpSpPr>
          <p:grpSpPr>
            <a:xfrm>
              <a:off x="2951391" y="1221263"/>
              <a:ext cx="2030342" cy="1771248"/>
              <a:chOff x="2951391" y="1221263"/>
              <a:chExt cx="2030342" cy="1771248"/>
            </a:xfrm>
          </p:grpSpPr>
          <p:sp>
            <p:nvSpPr>
              <p:cNvPr id="5" name="円/楕円 4"/>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dirty="0">
                  <a:solidFill>
                    <a:prstClr val="white"/>
                  </a:solidFill>
                  <a:latin typeface="Meiryo UI"/>
                  <a:ea typeface="Meiryo UI"/>
                </a:endParaRPr>
              </a:p>
            </p:txBody>
          </p:sp>
          <p:sp>
            <p:nvSpPr>
              <p:cNvPr id="6" name="角丸四角形 5"/>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VX link</a:t>
                </a:r>
                <a:endParaRPr kumimoji="0" lang="ja-JP" altLang="en-US" sz="3000" b="1" kern="0" dirty="0">
                  <a:solidFill>
                    <a:prstClr val="white"/>
                  </a:solidFill>
                  <a:latin typeface="Calibri"/>
                  <a:ea typeface="Meiryo UI"/>
                </a:endParaRPr>
              </a:p>
            </p:txBody>
          </p:sp>
        </p:grpSp>
        <p:pic>
          <p:nvPicPr>
            <p:cNvPr id="4" name="Picture 2" descr="C:\Users\toa27839.TOA\AppData\Local\Temp\notesEA312D\Bubble_material_noshadow-01.png"/>
            <p:cNvPicPr>
              <a:picLocks noChangeAspect="1" noChangeArrowheads="1"/>
            </p:cNvPicPr>
            <p:nvPr/>
          </p:nvPicPr>
          <p:blipFill rotWithShape="1">
            <a:blip r:embed="rId6"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8" name="Picture 5"/>
          <p:cNvPicPr>
            <a:picLocks noChangeAspect="1" noChangeArrowheads="1"/>
          </p:cNvPicPr>
          <p:nvPr/>
        </p:nvPicPr>
        <p:blipFill>
          <a:blip r:embed="rId7"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7" name="正方形/長方形 106"/>
          <p:cNvSpPr/>
          <p:nvPr/>
        </p:nvSpPr>
        <p:spPr>
          <a:xfrm>
            <a:off x="2122096" y="2563068"/>
            <a:ext cx="10713362" cy="1061857"/>
          </a:xfrm>
          <a:prstGeom prst="rect">
            <a:avLst/>
          </a:prstGeom>
        </p:spPr>
        <p:txBody>
          <a:bodyPr wrap="square" lIns="137187" tIns="68594" rIns="137187" bIns="68594">
            <a:spAutoFit/>
          </a:bodyPr>
          <a:lstStyle/>
          <a:p>
            <a:r>
              <a:rPr lang="en-US" altLang="ja-JP" sz="2000" dirty="0">
                <a:solidFill>
                  <a:srgbClr val="5F5F5F"/>
                </a:solidFill>
                <a:latin typeface="Calibri"/>
                <a:cs typeface="Consolas" panose="020B0609020204030204" pitchFamily="49" charset="0"/>
              </a:rPr>
              <a:t>Next is the case of broadcasting from the left VX-3004F to other frames.</a:t>
            </a:r>
          </a:p>
          <a:p>
            <a:r>
              <a:rPr lang="en-US" altLang="ja-JP" sz="2000" dirty="0">
                <a:solidFill>
                  <a:srgbClr val="5F5F5F"/>
                </a:solidFill>
                <a:latin typeface="Calibri"/>
                <a:cs typeface="Consolas" panose="020B0609020204030204" pitchFamily="49" charset="0"/>
              </a:rPr>
              <a:t>A total of 8 audio signals can be sent to different frames. </a:t>
            </a:r>
          </a:p>
          <a:p>
            <a:r>
              <a:rPr lang="en-US" altLang="ja-JP" sz="2000" dirty="0">
                <a:solidFill>
                  <a:srgbClr val="5F5F5F"/>
                </a:solidFill>
                <a:latin typeface="Calibri"/>
                <a:cs typeface="Consolas" panose="020B0609020204030204" pitchFamily="49" charset="0"/>
              </a:rPr>
              <a:t>This number is the same for VX-3008F and VX-3016F.</a:t>
            </a:r>
            <a:endParaRPr lang="ja-JP" altLang="en-US" sz="2000" dirty="0">
              <a:solidFill>
                <a:srgbClr val="5F5F5F"/>
              </a:solidFill>
              <a:latin typeface="Calibri"/>
              <a:cs typeface="Consolas" panose="020B0609020204030204" pitchFamily="49" charset="0"/>
            </a:endParaRPr>
          </a:p>
        </p:txBody>
      </p:sp>
      <p:sp>
        <p:nvSpPr>
          <p:cNvPr id="108" name="正方形/長方形 107"/>
          <p:cNvSpPr/>
          <p:nvPr/>
        </p:nvSpPr>
        <p:spPr>
          <a:xfrm>
            <a:off x="5380966" y="1529759"/>
            <a:ext cx="7809630" cy="461693"/>
          </a:xfrm>
          <a:prstGeom prst="rect">
            <a:avLst/>
          </a:prstGeom>
        </p:spPr>
        <p:txBody>
          <a:bodyPr wrap="square" lIns="137187" tIns="68594" rIns="137187" bIns="68594">
            <a:spAutoFit/>
          </a:bodyPr>
          <a:lstStyle/>
          <a:p>
            <a:r>
              <a:rPr lang="en-US" altLang="ja-JP" sz="2100" dirty="0">
                <a:solidFill>
                  <a:srgbClr val="5F5F5F"/>
                </a:solidFill>
                <a:latin typeface="Calibri"/>
                <a:cs typeface="Consolas" panose="020B0609020204030204" pitchFamily="49" charset="0"/>
              </a:rPr>
              <a:t>What should we think about Audio Link in VX link?</a:t>
            </a:r>
          </a:p>
        </p:txBody>
      </p:sp>
      <p:sp>
        <p:nvSpPr>
          <p:cNvPr id="106" name="円/楕円 105"/>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円/楕円 108"/>
          <p:cNvSpPr/>
          <p:nvPr/>
        </p:nvSpPr>
        <p:spPr>
          <a:xfrm>
            <a:off x="145116" y="599405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a:extLst>
              <a:ext uri="{FF2B5EF4-FFF2-40B4-BE49-F238E27FC236}">
                <a16:creationId xmlns:a16="http://schemas.microsoft.com/office/drawing/2014/main" id="{73656F86-C77C-D0EF-4C66-0D74CEA4EDD0}"/>
              </a:ext>
            </a:extLst>
          </p:cNvPr>
          <p:cNvSpPr txBox="1"/>
          <p:nvPr/>
        </p:nvSpPr>
        <p:spPr>
          <a:xfrm>
            <a:off x="4742588" y="4490715"/>
            <a:ext cx="4154857" cy="307777"/>
          </a:xfrm>
          <a:prstGeom prst="rect">
            <a:avLst/>
          </a:prstGeom>
          <a:noFill/>
        </p:spPr>
        <p:txBody>
          <a:bodyPr wrap="square">
            <a:spAutoFit/>
          </a:bodyPr>
          <a:lstStyle/>
          <a:p>
            <a:r>
              <a:rPr lang="en-US" altLang="ja-JP" sz="1400" dirty="0">
                <a:solidFill>
                  <a:srgbClr val="934BC9"/>
                </a:solidFill>
                <a:latin typeface="+mj-lt"/>
              </a:rPr>
              <a:t>* For PM, only transmit 8ch.</a:t>
            </a:r>
            <a:endParaRPr lang="ja-JP" altLang="en-US" sz="1400" dirty="0">
              <a:solidFill>
                <a:srgbClr val="934BC9"/>
              </a:solidFill>
              <a:latin typeface="+mj-lt"/>
            </a:endParaRPr>
          </a:p>
        </p:txBody>
      </p:sp>
      <p:sp>
        <p:nvSpPr>
          <p:cNvPr id="13" name="テキスト ボックス 12">
            <a:extLst>
              <a:ext uri="{FF2B5EF4-FFF2-40B4-BE49-F238E27FC236}">
                <a16:creationId xmlns:a16="http://schemas.microsoft.com/office/drawing/2014/main" id="{93193DBF-F4B4-307A-4790-2B59127EA19A}"/>
              </a:ext>
            </a:extLst>
          </p:cNvPr>
          <p:cNvSpPr txBox="1"/>
          <p:nvPr/>
        </p:nvSpPr>
        <p:spPr>
          <a:xfrm>
            <a:off x="8754607" y="4479954"/>
            <a:ext cx="4648277" cy="307777"/>
          </a:xfrm>
          <a:prstGeom prst="rect">
            <a:avLst/>
          </a:prstGeom>
          <a:noFill/>
        </p:spPr>
        <p:txBody>
          <a:bodyPr wrap="square">
            <a:spAutoFit/>
          </a:bodyPr>
          <a:lstStyle/>
          <a:p>
            <a:r>
              <a:rPr lang="en-US" altLang="ja-JP" sz="1400" dirty="0">
                <a:solidFill>
                  <a:srgbClr val="934BC9"/>
                </a:solidFill>
                <a:latin typeface="+mj-lt"/>
              </a:rPr>
              <a:t>* PM does not have a receiving function of VX link audio.</a:t>
            </a:r>
            <a:endParaRPr lang="ja-JP" altLang="en-US" sz="1400" dirty="0">
              <a:solidFill>
                <a:srgbClr val="934BC9"/>
              </a:solidFill>
              <a:latin typeface="+mj-lt"/>
            </a:endParaRPr>
          </a:p>
        </p:txBody>
      </p:sp>
    </p:spTree>
    <p:extLst>
      <p:ext uri="{BB962C8B-B14F-4D97-AF65-F5344CB8AC3E}">
        <p14:creationId xmlns:p14="http://schemas.microsoft.com/office/powerpoint/2010/main" val="1006247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26"/>
                                        </p:tgtEl>
                                        <p:attrNameLst>
                                          <p:attrName>style.visibility</p:attrName>
                                        </p:attrNameLst>
                                      </p:cBhvr>
                                      <p:to>
                                        <p:strVal val="visible"/>
                                      </p:to>
                                    </p:set>
                                    <p:animEffect transition="in" filter="wipe(left)">
                                      <p:cBhvr>
                                        <p:cTn id="7" dur="2000"/>
                                        <p:tgtEl>
                                          <p:spTgt spid="226"/>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227"/>
                                        </p:tgtEl>
                                        <p:attrNameLst>
                                          <p:attrName>style.visibility</p:attrName>
                                        </p:attrNameLst>
                                      </p:cBhvr>
                                      <p:to>
                                        <p:strVal val="visible"/>
                                      </p:to>
                                    </p:set>
                                    <p:animEffect transition="in" filter="wipe(left)">
                                      <p:cBhvr>
                                        <p:cTn id="10" dur="2000"/>
                                        <p:tgtEl>
                                          <p:spTgt spid="227"/>
                                        </p:tgtEl>
                                      </p:cBhvr>
                                    </p:animEffect>
                                  </p:childTnLst>
                                </p:cTn>
                              </p:par>
                              <p:par>
                                <p:cTn id="11" presetID="22" presetClass="entr" presetSubtype="8" fill="hold" nodeType="withEffect">
                                  <p:stCondLst>
                                    <p:cond delay="800"/>
                                  </p:stCondLst>
                                  <p:childTnLst>
                                    <p:set>
                                      <p:cBhvr>
                                        <p:cTn id="12" dur="1" fill="hold">
                                          <p:stCondLst>
                                            <p:cond delay="0"/>
                                          </p:stCondLst>
                                        </p:cTn>
                                        <p:tgtEl>
                                          <p:spTgt spid="233"/>
                                        </p:tgtEl>
                                        <p:attrNameLst>
                                          <p:attrName>style.visibility</p:attrName>
                                        </p:attrNameLst>
                                      </p:cBhvr>
                                      <p:to>
                                        <p:strVal val="visible"/>
                                      </p:to>
                                    </p:set>
                                    <p:animEffect transition="in" filter="wipe(left)">
                                      <p:cBhvr>
                                        <p:cTn id="13" dur="2000"/>
                                        <p:tgtEl>
                                          <p:spTgt spid="233"/>
                                        </p:tgtEl>
                                      </p:cBhvr>
                                    </p:animEffect>
                                  </p:childTnLst>
                                </p:cTn>
                              </p:par>
                              <p:par>
                                <p:cTn id="14" presetID="22" presetClass="entr" presetSubtype="8" fill="hold" nodeType="withEffect">
                                  <p:stCondLst>
                                    <p:cond delay="1300"/>
                                  </p:stCondLst>
                                  <p:childTnLst>
                                    <p:set>
                                      <p:cBhvr>
                                        <p:cTn id="15" dur="1" fill="hold">
                                          <p:stCondLst>
                                            <p:cond delay="0"/>
                                          </p:stCondLst>
                                        </p:cTn>
                                        <p:tgtEl>
                                          <p:spTgt spid="229"/>
                                        </p:tgtEl>
                                        <p:attrNameLst>
                                          <p:attrName>style.visibility</p:attrName>
                                        </p:attrNameLst>
                                      </p:cBhvr>
                                      <p:to>
                                        <p:strVal val="visible"/>
                                      </p:to>
                                    </p:set>
                                    <p:animEffect transition="in" filter="wipe(left)">
                                      <p:cBhvr>
                                        <p:cTn id="16" dur="2000"/>
                                        <p:tgtEl>
                                          <p:spTgt spid="229"/>
                                        </p:tgtEl>
                                      </p:cBhvr>
                                    </p:animEffect>
                                  </p:childTnLst>
                                </p:cTn>
                              </p:par>
                              <p:par>
                                <p:cTn id="17" presetID="22" presetClass="entr" presetSubtype="8" fill="hold" nodeType="withEffect">
                                  <p:stCondLst>
                                    <p:cond delay="1900"/>
                                  </p:stCondLst>
                                  <p:childTnLst>
                                    <p:set>
                                      <p:cBhvr>
                                        <p:cTn id="18" dur="1" fill="hold">
                                          <p:stCondLst>
                                            <p:cond delay="0"/>
                                          </p:stCondLst>
                                        </p:cTn>
                                        <p:tgtEl>
                                          <p:spTgt spid="240"/>
                                        </p:tgtEl>
                                        <p:attrNameLst>
                                          <p:attrName>style.visibility</p:attrName>
                                        </p:attrNameLst>
                                      </p:cBhvr>
                                      <p:to>
                                        <p:strVal val="visible"/>
                                      </p:to>
                                    </p:set>
                                    <p:animEffect transition="in" filter="wipe(left)">
                                      <p:cBhvr>
                                        <p:cTn id="19" dur="2000"/>
                                        <p:tgtEl>
                                          <p:spTgt spid="240"/>
                                        </p:tgtEl>
                                      </p:cBhvr>
                                    </p:animEffect>
                                  </p:childTnLst>
                                </p:cTn>
                              </p:par>
                              <p:par>
                                <p:cTn id="20" presetID="22" presetClass="entr" presetSubtype="8" fill="hold" grpId="0" nodeType="withEffect">
                                  <p:stCondLst>
                                    <p:cond delay="2300"/>
                                  </p:stCondLst>
                                  <p:childTnLst>
                                    <p:set>
                                      <p:cBhvr>
                                        <p:cTn id="21" dur="1" fill="hold">
                                          <p:stCondLst>
                                            <p:cond delay="0"/>
                                          </p:stCondLst>
                                        </p:cTn>
                                        <p:tgtEl>
                                          <p:spTgt spid="236"/>
                                        </p:tgtEl>
                                        <p:attrNameLst>
                                          <p:attrName>style.visibility</p:attrName>
                                        </p:attrNameLst>
                                      </p:cBhvr>
                                      <p:to>
                                        <p:strVal val="visible"/>
                                      </p:to>
                                    </p:set>
                                    <p:animEffect transition="in" filter="wipe(left)">
                                      <p:cBhvr>
                                        <p:cTn id="22" dur="2000"/>
                                        <p:tgtEl>
                                          <p:spTgt spid="236"/>
                                        </p:tgtEl>
                                      </p:cBhvr>
                                    </p:animEffect>
                                  </p:childTnLst>
                                </p:cTn>
                              </p:par>
                              <p:par>
                                <p:cTn id="23" presetID="22" presetClass="entr" presetSubtype="8" fill="hold" nodeType="withEffect">
                                  <p:stCondLst>
                                    <p:cond delay="2500"/>
                                  </p:stCondLst>
                                  <p:childTnLst>
                                    <p:set>
                                      <p:cBhvr>
                                        <p:cTn id="24" dur="1" fill="hold">
                                          <p:stCondLst>
                                            <p:cond delay="0"/>
                                          </p:stCondLst>
                                        </p:cTn>
                                        <p:tgtEl>
                                          <p:spTgt spid="260"/>
                                        </p:tgtEl>
                                        <p:attrNameLst>
                                          <p:attrName>style.visibility</p:attrName>
                                        </p:attrNameLst>
                                      </p:cBhvr>
                                      <p:to>
                                        <p:strVal val="visible"/>
                                      </p:to>
                                    </p:set>
                                    <p:animEffect transition="in" filter="wipe(left)">
                                      <p:cBhvr>
                                        <p:cTn id="25" dur="2000"/>
                                        <p:tgtEl>
                                          <p:spTgt spid="260"/>
                                        </p:tgtEl>
                                      </p:cBhvr>
                                    </p:animEffect>
                                  </p:childTnLst>
                                </p:cTn>
                              </p:par>
                              <p:par>
                                <p:cTn id="26" presetID="22" presetClass="entr" presetSubtype="8" fill="hold" nodeType="withEffect">
                                  <p:stCondLst>
                                    <p:cond delay="2600"/>
                                  </p:stCondLst>
                                  <p:childTnLst>
                                    <p:set>
                                      <p:cBhvr>
                                        <p:cTn id="27" dur="1" fill="hold">
                                          <p:stCondLst>
                                            <p:cond delay="0"/>
                                          </p:stCondLst>
                                        </p:cTn>
                                        <p:tgtEl>
                                          <p:spTgt spid="237"/>
                                        </p:tgtEl>
                                        <p:attrNameLst>
                                          <p:attrName>style.visibility</p:attrName>
                                        </p:attrNameLst>
                                      </p:cBhvr>
                                      <p:to>
                                        <p:strVal val="visible"/>
                                      </p:to>
                                    </p:set>
                                    <p:animEffect transition="in" filter="wipe(left)">
                                      <p:cBhvr>
                                        <p:cTn id="28" dur="2000"/>
                                        <p:tgtEl>
                                          <p:spTgt spid="237"/>
                                        </p:tgtEl>
                                      </p:cBhvr>
                                    </p:animEffect>
                                  </p:childTnLst>
                                </p:cTn>
                              </p:par>
                              <p:par>
                                <p:cTn id="29" presetID="10" presetClass="entr" presetSubtype="0" fill="hold" grpId="0" nodeType="withEffect">
                                  <p:stCondLst>
                                    <p:cond delay="2600"/>
                                  </p:stCondLst>
                                  <p:childTnLst>
                                    <p:set>
                                      <p:cBhvr>
                                        <p:cTn id="30" dur="1" fill="hold">
                                          <p:stCondLst>
                                            <p:cond delay="0"/>
                                          </p:stCondLst>
                                        </p:cTn>
                                        <p:tgtEl>
                                          <p:spTgt spid="268"/>
                                        </p:tgtEl>
                                        <p:attrNameLst>
                                          <p:attrName>style.visibility</p:attrName>
                                        </p:attrNameLst>
                                      </p:cBhvr>
                                      <p:to>
                                        <p:strVal val="visible"/>
                                      </p:to>
                                    </p:set>
                                    <p:animEffect transition="in" filter="fade">
                                      <p:cBhvr>
                                        <p:cTn id="31" dur="500"/>
                                        <p:tgtEl>
                                          <p:spTgt spid="268"/>
                                        </p:tgtEl>
                                      </p:cBhvr>
                                    </p:animEffect>
                                  </p:childTnLst>
                                </p:cTn>
                              </p:par>
                              <p:par>
                                <p:cTn id="32" presetID="10" presetClass="entr" presetSubtype="0" fill="hold" grpId="0" nodeType="withEffect">
                                  <p:stCondLst>
                                    <p:cond delay="4100"/>
                                  </p:stCondLst>
                                  <p:childTnLst>
                                    <p:set>
                                      <p:cBhvr>
                                        <p:cTn id="33" dur="1" fill="hold">
                                          <p:stCondLst>
                                            <p:cond delay="0"/>
                                          </p:stCondLst>
                                        </p:cTn>
                                        <p:tgtEl>
                                          <p:spTgt spid="243"/>
                                        </p:tgtEl>
                                        <p:attrNameLst>
                                          <p:attrName>style.visibility</p:attrName>
                                        </p:attrNameLst>
                                      </p:cBhvr>
                                      <p:to>
                                        <p:strVal val="visible"/>
                                      </p:to>
                                    </p:set>
                                    <p:animEffect transition="in" filter="fade">
                                      <p:cBhvr>
                                        <p:cTn id="34"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 grpId="0" animBg="1"/>
      <p:bldP spid="227" grpId="0" animBg="1"/>
      <p:bldP spid="236" grpId="0" animBg="1"/>
      <p:bldP spid="243" grpId="0" animBg="1"/>
      <p:bldP spid="268"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四角形吹き出し 77"/>
          <p:cNvSpPr/>
          <p:nvPr/>
        </p:nvSpPr>
        <p:spPr>
          <a:xfrm>
            <a:off x="1970032" y="3893417"/>
            <a:ext cx="1864426" cy="1080454"/>
          </a:xfrm>
          <a:prstGeom prst="wedgeRectCallout">
            <a:avLst>
              <a:gd name="adj1" fmla="val -41423"/>
              <a:gd name="adj2" fmla="val 68184"/>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400" dirty="0">
                <a:solidFill>
                  <a:srgbClr val="FFFFFF"/>
                </a:solidFill>
              </a:rPr>
              <a:t>The result is very simple. All inputs and outputs of 4 frames form a matrix structure.</a:t>
            </a:r>
          </a:p>
        </p:txBody>
      </p:sp>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80" name="正方形/長方形 79"/>
          <p:cNvSpPr/>
          <p:nvPr/>
        </p:nvSpPr>
        <p:spPr>
          <a:xfrm>
            <a:off x="5351086" y="975556"/>
            <a:ext cx="4815669" cy="55399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Audio route in VX link </a:t>
            </a:r>
            <a:r>
              <a:rPr lang="en-US" altLang="ja-JP" sz="2000" b="1" dirty="0">
                <a:solidFill>
                  <a:srgbClr val="F79646">
                    <a:lumMod val="75000"/>
                  </a:srgbClr>
                </a:solidFill>
                <a:latin typeface="Calibri"/>
                <a:ea typeface="メイリオ" panose="020B0604030504040204" pitchFamily="50" charset="-128"/>
                <a:cs typeface="メイリオ" panose="020B0604030504040204" pitchFamily="50" charset="-128"/>
              </a:rPr>
              <a:t>&lt;Detail&gt;</a:t>
            </a:r>
            <a:endPar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endParaRPr>
          </a:p>
        </p:txBody>
      </p:sp>
      <p:grpSp>
        <p:nvGrpSpPr>
          <p:cNvPr id="81" name="グループ化 80"/>
          <p:cNvGrpSpPr/>
          <p:nvPr/>
        </p:nvGrpSpPr>
        <p:grpSpPr>
          <a:xfrm>
            <a:off x="1612190" y="288183"/>
            <a:ext cx="2053631" cy="1949899"/>
            <a:chOff x="2632733" y="840807"/>
            <a:chExt cx="2667654" cy="2532159"/>
          </a:xfrm>
        </p:grpSpPr>
        <p:grpSp>
          <p:nvGrpSpPr>
            <p:cNvPr id="82" name="グループ化 81"/>
            <p:cNvGrpSpPr/>
            <p:nvPr/>
          </p:nvGrpSpPr>
          <p:grpSpPr>
            <a:xfrm>
              <a:off x="2951391" y="1221263"/>
              <a:ext cx="2030342" cy="1771248"/>
              <a:chOff x="2951391" y="1221263"/>
              <a:chExt cx="2030342" cy="1771248"/>
            </a:xfrm>
          </p:grpSpPr>
          <p:sp>
            <p:nvSpPr>
              <p:cNvPr id="84" name="円/楕円 83"/>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dirty="0">
                  <a:solidFill>
                    <a:prstClr val="white"/>
                  </a:solidFill>
                  <a:latin typeface="Meiryo UI"/>
                  <a:ea typeface="Meiryo UI"/>
                </a:endParaRPr>
              </a:p>
            </p:txBody>
          </p:sp>
          <p:sp>
            <p:nvSpPr>
              <p:cNvPr id="85" name="角丸四角形 84"/>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VX link</a:t>
                </a:r>
                <a:endParaRPr kumimoji="0" lang="ja-JP" altLang="en-US" sz="3000" b="1" kern="0" dirty="0">
                  <a:solidFill>
                    <a:prstClr val="white"/>
                  </a:solidFill>
                  <a:latin typeface="Calibri"/>
                  <a:ea typeface="Meiryo UI"/>
                </a:endParaRPr>
              </a:p>
            </p:txBody>
          </p:sp>
        </p:grpSp>
        <p:pic>
          <p:nvPicPr>
            <p:cNvPr id="83" name="Picture 2" descr="C:\Users\toa27839.TOA\AppData\Local\Temp\notesEA312D\Bubble_material_noshadow-01.png"/>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86" name="Picture 5"/>
          <p:cNvPicPr>
            <a:picLocks noChangeAspect="1" noChangeArrowheads="1"/>
          </p:cNvPicPr>
          <p:nvPr/>
        </p:nvPicPr>
        <p:blipFill>
          <a:blip r:embed="rId3"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4" name="グループ化 3"/>
          <p:cNvGrpSpPr/>
          <p:nvPr/>
        </p:nvGrpSpPr>
        <p:grpSpPr>
          <a:xfrm>
            <a:off x="3602736" y="2751727"/>
            <a:ext cx="8001179" cy="4423403"/>
            <a:chOff x="3602736" y="2751727"/>
            <a:chExt cx="8001179" cy="4423403"/>
          </a:xfrm>
        </p:grpSpPr>
        <p:sp>
          <p:nvSpPr>
            <p:cNvPr id="161" name="フリーフォーム 160"/>
            <p:cNvSpPr/>
            <p:nvPr/>
          </p:nvSpPr>
          <p:spPr>
            <a:xfrm flipH="1">
              <a:off x="9958429" y="3003846"/>
              <a:ext cx="426037" cy="3684013"/>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3" name="グループ化 2"/>
            <p:cNvGrpSpPr/>
            <p:nvPr/>
          </p:nvGrpSpPr>
          <p:grpSpPr>
            <a:xfrm>
              <a:off x="3602736" y="2751727"/>
              <a:ext cx="8001179" cy="4423403"/>
              <a:chOff x="3602736" y="2751727"/>
              <a:chExt cx="8001179" cy="4423403"/>
            </a:xfrm>
          </p:grpSpPr>
          <p:sp>
            <p:nvSpPr>
              <p:cNvPr id="162" name="テキスト ボックス 161"/>
              <p:cNvSpPr txBox="1"/>
              <p:nvPr/>
            </p:nvSpPr>
            <p:spPr>
              <a:xfrm>
                <a:off x="7211427" y="6898131"/>
                <a:ext cx="4392488" cy="276999"/>
              </a:xfrm>
              <a:prstGeom prst="rect">
                <a:avLst/>
              </a:prstGeom>
              <a:noFill/>
            </p:spPr>
            <p:txBody>
              <a:bodyPr wrap="square" rtlCol="0">
                <a:spAutoFit/>
              </a:bodyPr>
              <a:lstStyle/>
              <a:p>
                <a:r>
                  <a:rPr lang="en-US" altLang="ja-JP" sz="1200" dirty="0">
                    <a:solidFill>
                      <a:srgbClr val="3C3C3C"/>
                    </a:solidFill>
                    <a:latin typeface="Calibri"/>
                  </a:rPr>
                  <a:t>VX-3004F (1)      VX-3004F (2)     VX-3008F             VX-3016F</a:t>
                </a:r>
                <a:endParaRPr lang="ja-JP" altLang="en-US" sz="1050" dirty="0">
                  <a:solidFill>
                    <a:srgbClr val="3C3C3C"/>
                  </a:solidFill>
                  <a:latin typeface="Calibri"/>
                </a:endParaRPr>
              </a:p>
            </p:txBody>
          </p:sp>
          <p:grpSp>
            <p:nvGrpSpPr>
              <p:cNvPr id="2" name="グループ化 1"/>
              <p:cNvGrpSpPr/>
              <p:nvPr/>
            </p:nvGrpSpPr>
            <p:grpSpPr>
              <a:xfrm>
                <a:off x="3602736" y="2751727"/>
                <a:ext cx="7624891" cy="4271003"/>
                <a:chOff x="3602736" y="2751727"/>
                <a:chExt cx="7624891" cy="4271003"/>
              </a:xfrm>
            </p:grpSpPr>
            <p:grpSp>
              <p:nvGrpSpPr>
                <p:cNvPr id="30" name="グループ化 29"/>
                <p:cNvGrpSpPr/>
                <p:nvPr/>
              </p:nvGrpSpPr>
              <p:grpSpPr>
                <a:xfrm>
                  <a:off x="7567158" y="2968337"/>
                  <a:ext cx="301450" cy="3834480"/>
                  <a:chOff x="8586372" y="3573115"/>
                  <a:chExt cx="301450" cy="2168466"/>
                </a:xfrm>
              </p:grpSpPr>
              <p:sp>
                <p:nvSpPr>
                  <p:cNvPr id="31" name="フリーフォーム 30"/>
                  <p:cNvSpPr/>
                  <p:nvPr/>
                </p:nvSpPr>
                <p:spPr>
                  <a:xfrm>
                    <a:off x="8586372" y="3583172"/>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2" name="フリーフォーム 31"/>
                  <p:cNvSpPr/>
                  <p:nvPr/>
                </p:nvSpPr>
                <p:spPr>
                  <a:xfrm>
                    <a:off x="8688470" y="3581986"/>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3" name="フリーフォーム 32"/>
                  <p:cNvSpPr/>
                  <p:nvPr/>
                </p:nvSpPr>
                <p:spPr>
                  <a:xfrm>
                    <a:off x="8789566" y="3578143"/>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4" name="フリーフォーム 33"/>
                  <p:cNvSpPr/>
                  <p:nvPr/>
                </p:nvSpPr>
                <p:spPr>
                  <a:xfrm>
                    <a:off x="8887822" y="3573115"/>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40" name="グループ化 39"/>
                <p:cNvGrpSpPr/>
                <p:nvPr/>
              </p:nvGrpSpPr>
              <p:grpSpPr>
                <a:xfrm>
                  <a:off x="8489142" y="2986121"/>
                  <a:ext cx="301450" cy="3821725"/>
                  <a:chOff x="8586372" y="3573115"/>
                  <a:chExt cx="301450" cy="2168466"/>
                </a:xfrm>
              </p:grpSpPr>
              <p:sp>
                <p:nvSpPr>
                  <p:cNvPr id="41" name="フリーフォーム 40"/>
                  <p:cNvSpPr/>
                  <p:nvPr/>
                </p:nvSpPr>
                <p:spPr>
                  <a:xfrm>
                    <a:off x="8586372" y="3583172"/>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42" name="フリーフォーム 41"/>
                  <p:cNvSpPr/>
                  <p:nvPr/>
                </p:nvSpPr>
                <p:spPr>
                  <a:xfrm>
                    <a:off x="8688470" y="3581986"/>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43" name="フリーフォーム 42"/>
                  <p:cNvSpPr/>
                  <p:nvPr/>
                </p:nvSpPr>
                <p:spPr>
                  <a:xfrm>
                    <a:off x="8789566" y="3578143"/>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44" name="フリーフォーム 43"/>
                  <p:cNvSpPr/>
                  <p:nvPr/>
                </p:nvSpPr>
                <p:spPr>
                  <a:xfrm>
                    <a:off x="8887822" y="3573115"/>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48" name="フリーフォーム 47"/>
                <p:cNvSpPr/>
                <p:nvPr/>
              </p:nvSpPr>
              <p:spPr>
                <a:xfrm flipH="1">
                  <a:off x="9480001" y="2968336"/>
                  <a:ext cx="84053" cy="3717521"/>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55" name="グループ化 54"/>
                <p:cNvGrpSpPr/>
                <p:nvPr/>
              </p:nvGrpSpPr>
              <p:grpSpPr>
                <a:xfrm>
                  <a:off x="9806030" y="3003846"/>
                  <a:ext cx="1421597" cy="4010003"/>
                  <a:chOff x="10825244" y="2058373"/>
                  <a:chExt cx="1421597" cy="4010003"/>
                </a:xfrm>
              </p:grpSpPr>
              <p:sp>
                <p:nvSpPr>
                  <p:cNvPr id="56" name="フリーフォーム 55"/>
                  <p:cNvSpPr/>
                  <p:nvPr/>
                </p:nvSpPr>
                <p:spPr>
                  <a:xfrm flipH="1">
                    <a:off x="10825244" y="2058373"/>
                    <a:ext cx="426037" cy="383675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57" name="フリーフォーム 56"/>
                  <p:cNvSpPr/>
                  <p:nvPr/>
                </p:nvSpPr>
                <p:spPr>
                  <a:xfrm>
                    <a:off x="11250431"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58" name="フリーフォーム 57"/>
                  <p:cNvSpPr/>
                  <p:nvPr/>
                </p:nvSpPr>
                <p:spPr>
                  <a:xfrm>
                    <a:off x="11309014"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59" name="フリーフォーム 58"/>
                  <p:cNvSpPr/>
                  <p:nvPr/>
                </p:nvSpPr>
                <p:spPr>
                  <a:xfrm>
                    <a:off x="11362503"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0" name="フリーフォーム 59"/>
                  <p:cNvSpPr/>
                  <p:nvPr/>
                </p:nvSpPr>
                <p:spPr>
                  <a:xfrm>
                    <a:off x="11410899"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1" name="フリーフォーム 60"/>
                  <p:cNvSpPr/>
                  <p:nvPr/>
                </p:nvSpPr>
                <p:spPr>
                  <a:xfrm>
                    <a:off x="11520424"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2" name="フリーフォーム 61"/>
                  <p:cNvSpPr/>
                  <p:nvPr/>
                </p:nvSpPr>
                <p:spPr>
                  <a:xfrm>
                    <a:off x="11464390"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3" name="フリーフォーム 62"/>
                  <p:cNvSpPr/>
                  <p:nvPr/>
                </p:nvSpPr>
                <p:spPr>
                  <a:xfrm>
                    <a:off x="11576460"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4" name="フリーフォーム 63"/>
                  <p:cNvSpPr/>
                  <p:nvPr/>
                </p:nvSpPr>
                <p:spPr>
                  <a:xfrm>
                    <a:off x="11635043"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5" name="フリーフォーム 64"/>
                  <p:cNvSpPr/>
                  <p:nvPr/>
                </p:nvSpPr>
                <p:spPr>
                  <a:xfrm>
                    <a:off x="11688532"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6" name="フリーフォーム 65"/>
                  <p:cNvSpPr/>
                  <p:nvPr/>
                </p:nvSpPr>
                <p:spPr>
                  <a:xfrm>
                    <a:off x="11736928"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7" name="フリーフォーム 66"/>
                  <p:cNvSpPr/>
                  <p:nvPr/>
                </p:nvSpPr>
                <p:spPr>
                  <a:xfrm>
                    <a:off x="11846453"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8" name="フリーフォーム 67"/>
                  <p:cNvSpPr/>
                  <p:nvPr/>
                </p:nvSpPr>
                <p:spPr>
                  <a:xfrm>
                    <a:off x="11790419"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9" name="フリーフォーム 68"/>
                  <p:cNvSpPr/>
                  <p:nvPr/>
                </p:nvSpPr>
                <p:spPr>
                  <a:xfrm>
                    <a:off x="11902489"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70" name="フリーフォーム 69"/>
                  <p:cNvSpPr/>
                  <p:nvPr/>
                </p:nvSpPr>
                <p:spPr>
                  <a:xfrm>
                    <a:off x="11961072"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71" name="フリーフォーム 70"/>
                  <p:cNvSpPr/>
                  <p:nvPr/>
                </p:nvSpPr>
                <p:spPr>
                  <a:xfrm>
                    <a:off x="12014561"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72" name="テキスト ボックス 71"/>
                  <p:cNvSpPr txBox="1"/>
                  <p:nvPr/>
                </p:nvSpPr>
                <p:spPr>
                  <a:xfrm>
                    <a:off x="11084343" y="5837544"/>
                    <a:ext cx="1162498" cy="230832"/>
                  </a:xfrm>
                  <a:prstGeom prst="rect">
                    <a:avLst/>
                  </a:prstGeom>
                  <a:noFill/>
                </p:spPr>
                <p:txBody>
                  <a:bodyPr wrap="none" rtlCol="0">
                    <a:spAutoFit/>
                  </a:bodyPr>
                  <a:lstStyle/>
                  <a:p>
                    <a:r>
                      <a:rPr lang="en-US" altLang="ja-JP" sz="900" dirty="0">
                        <a:solidFill>
                          <a:srgbClr val="3C3C3C"/>
                        </a:solidFill>
                        <a:latin typeface="Calibri"/>
                      </a:rPr>
                      <a:t> 1              -              16</a:t>
                    </a:r>
                    <a:endParaRPr lang="ja-JP" altLang="en-US" sz="900" dirty="0">
                      <a:solidFill>
                        <a:srgbClr val="3C3C3C"/>
                      </a:solidFill>
                      <a:latin typeface="Calibri"/>
                    </a:endParaRPr>
                  </a:p>
                </p:txBody>
              </p:sp>
            </p:grpSp>
            <p:sp>
              <p:nvSpPr>
                <p:cNvPr id="90" name="テキスト ボックス 89"/>
                <p:cNvSpPr txBox="1"/>
                <p:nvPr/>
              </p:nvSpPr>
              <p:spPr>
                <a:xfrm>
                  <a:off x="8312740" y="6764341"/>
                  <a:ext cx="677556" cy="253916"/>
                </a:xfrm>
                <a:prstGeom prst="rect">
                  <a:avLst/>
                </a:prstGeom>
                <a:noFill/>
              </p:spPr>
              <p:txBody>
                <a:bodyPr wrap="square" rtlCol="0">
                  <a:spAutoFit/>
                </a:bodyPr>
                <a:lstStyle/>
                <a:p>
                  <a:pPr algn="ctr"/>
                  <a:r>
                    <a:rPr lang="en-US" altLang="ja-JP" sz="1050" dirty="0">
                      <a:solidFill>
                        <a:srgbClr val="3C3C3C"/>
                      </a:solidFill>
                      <a:latin typeface="Calibri"/>
                    </a:rPr>
                    <a:t>1 2 3 4</a:t>
                  </a:r>
                  <a:endParaRPr lang="ja-JP" altLang="en-US" sz="1050" dirty="0">
                    <a:solidFill>
                      <a:srgbClr val="3C3C3C"/>
                    </a:solidFill>
                    <a:latin typeface="Calibri"/>
                  </a:endParaRPr>
                </a:p>
              </p:txBody>
            </p:sp>
            <p:grpSp>
              <p:nvGrpSpPr>
                <p:cNvPr id="91" name="グループ化 90"/>
                <p:cNvGrpSpPr/>
                <p:nvPr/>
              </p:nvGrpSpPr>
              <p:grpSpPr>
                <a:xfrm>
                  <a:off x="9257876" y="2977228"/>
                  <a:ext cx="668775" cy="4025726"/>
                  <a:chOff x="11084341" y="2042650"/>
                  <a:chExt cx="668775" cy="4025726"/>
                </a:xfrm>
              </p:grpSpPr>
              <p:sp>
                <p:nvSpPr>
                  <p:cNvPr id="92" name="フリーフォーム 91"/>
                  <p:cNvSpPr/>
                  <p:nvPr/>
                </p:nvSpPr>
                <p:spPr>
                  <a:xfrm flipH="1">
                    <a:off x="11084341" y="2042650"/>
                    <a:ext cx="166939" cy="3852482"/>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3" name="フリーフォーム 92"/>
                  <p:cNvSpPr/>
                  <p:nvPr/>
                </p:nvSpPr>
                <p:spPr>
                  <a:xfrm>
                    <a:off x="11250431"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4" name="フリーフォーム 93"/>
                  <p:cNvSpPr/>
                  <p:nvPr/>
                </p:nvSpPr>
                <p:spPr>
                  <a:xfrm>
                    <a:off x="11309014"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5" name="フリーフォーム 94"/>
                  <p:cNvSpPr/>
                  <p:nvPr/>
                </p:nvSpPr>
                <p:spPr>
                  <a:xfrm>
                    <a:off x="11362503"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6" name="フリーフォーム 95"/>
                  <p:cNvSpPr/>
                  <p:nvPr/>
                </p:nvSpPr>
                <p:spPr>
                  <a:xfrm>
                    <a:off x="11410899"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7" name="フリーフォーム 96"/>
                  <p:cNvSpPr/>
                  <p:nvPr/>
                </p:nvSpPr>
                <p:spPr>
                  <a:xfrm>
                    <a:off x="11520424"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8" name="フリーフォーム 97"/>
                  <p:cNvSpPr/>
                  <p:nvPr/>
                </p:nvSpPr>
                <p:spPr>
                  <a:xfrm>
                    <a:off x="11464390"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9" name="フリーフォーム 98"/>
                  <p:cNvSpPr/>
                  <p:nvPr/>
                </p:nvSpPr>
                <p:spPr>
                  <a:xfrm>
                    <a:off x="11576460"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08" name="テキスト ボックス 107"/>
                  <p:cNvSpPr txBox="1"/>
                  <p:nvPr/>
                </p:nvSpPr>
                <p:spPr>
                  <a:xfrm>
                    <a:off x="11084343" y="5837544"/>
                    <a:ext cx="668773" cy="230832"/>
                  </a:xfrm>
                  <a:prstGeom prst="rect">
                    <a:avLst/>
                  </a:prstGeom>
                  <a:noFill/>
                </p:spPr>
                <p:txBody>
                  <a:bodyPr wrap="none" rtlCol="0">
                    <a:spAutoFit/>
                  </a:bodyPr>
                  <a:lstStyle/>
                  <a:p>
                    <a:r>
                      <a:rPr lang="en-US" altLang="ja-JP" sz="900" dirty="0">
                        <a:solidFill>
                          <a:srgbClr val="3C3C3C"/>
                        </a:solidFill>
                        <a:latin typeface="Calibri"/>
                      </a:rPr>
                      <a:t> 1      -      8</a:t>
                    </a:r>
                    <a:endParaRPr lang="ja-JP" altLang="en-US" sz="900" dirty="0">
                      <a:solidFill>
                        <a:srgbClr val="3C3C3C"/>
                      </a:solidFill>
                      <a:latin typeface="Calibri"/>
                    </a:endParaRPr>
                  </a:p>
                </p:txBody>
              </p:sp>
            </p:grpSp>
            <p:grpSp>
              <p:nvGrpSpPr>
                <p:cNvPr id="143" name="グループ化 142"/>
                <p:cNvGrpSpPr/>
                <p:nvPr/>
              </p:nvGrpSpPr>
              <p:grpSpPr>
                <a:xfrm>
                  <a:off x="4845072" y="3112353"/>
                  <a:ext cx="5883967" cy="882985"/>
                  <a:chOff x="2816437" y="5240580"/>
                  <a:chExt cx="5883967" cy="882985"/>
                </a:xfrm>
              </p:grpSpPr>
              <p:grpSp>
                <p:nvGrpSpPr>
                  <p:cNvPr id="144" name="グループ化 143"/>
                  <p:cNvGrpSpPr/>
                  <p:nvPr/>
                </p:nvGrpSpPr>
                <p:grpSpPr>
                  <a:xfrm>
                    <a:off x="3044238" y="5240580"/>
                    <a:ext cx="5651894" cy="436894"/>
                    <a:chOff x="5455372" y="4966039"/>
                    <a:chExt cx="5651894" cy="436894"/>
                  </a:xfrm>
                </p:grpSpPr>
                <p:grpSp>
                  <p:nvGrpSpPr>
                    <p:cNvPr id="151" name="グループ化 150"/>
                    <p:cNvGrpSpPr/>
                    <p:nvPr/>
                  </p:nvGrpSpPr>
                  <p:grpSpPr>
                    <a:xfrm>
                      <a:off x="5457903" y="4966039"/>
                      <a:ext cx="5649363" cy="130268"/>
                      <a:chOff x="5457903" y="4966039"/>
                      <a:chExt cx="5649363" cy="130268"/>
                    </a:xfrm>
                  </p:grpSpPr>
                  <p:sp>
                    <p:nvSpPr>
                      <p:cNvPr id="158" name="フリーフォーム 157"/>
                      <p:cNvSpPr/>
                      <p:nvPr/>
                    </p:nvSpPr>
                    <p:spPr>
                      <a:xfrm>
                        <a:off x="6009750" y="5023590"/>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59" name="正方形/長方形 158"/>
                      <p:cNvSpPr/>
                      <p:nvPr/>
                    </p:nvSpPr>
                    <p:spPr>
                      <a:xfrm>
                        <a:off x="5457903" y="4966039"/>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sp>
                  <p:nvSpPr>
                    <p:cNvPr id="152" name="フリーフォーム 151"/>
                    <p:cNvSpPr/>
                    <p:nvPr/>
                  </p:nvSpPr>
                  <p:spPr>
                    <a:xfrm>
                      <a:off x="6588345" y="5119633"/>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53" name="正方形/長方形 152"/>
                    <p:cNvSpPr/>
                    <p:nvPr/>
                  </p:nvSpPr>
                  <p:spPr>
                    <a:xfrm>
                      <a:off x="6033967" y="506208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154" name="フリーフォーム 153"/>
                    <p:cNvSpPr/>
                    <p:nvPr/>
                  </p:nvSpPr>
                  <p:spPr>
                    <a:xfrm>
                      <a:off x="6007219" y="5234173"/>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55" name="正方形/長方形 154"/>
                    <p:cNvSpPr/>
                    <p:nvPr/>
                  </p:nvSpPr>
                  <p:spPr>
                    <a:xfrm>
                      <a:off x="5455372" y="517662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156" name="フリーフォーム 155"/>
                    <p:cNvSpPr/>
                    <p:nvPr/>
                  </p:nvSpPr>
                  <p:spPr>
                    <a:xfrm>
                      <a:off x="6585814" y="5330216"/>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57" name="正方形/長方形 156"/>
                    <p:cNvSpPr/>
                    <p:nvPr/>
                  </p:nvSpPr>
                  <p:spPr>
                    <a:xfrm>
                      <a:off x="6031436" y="5272665"/>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grpSp>
                <p:nvGrpSpPr>
                  <p:cNvPr id="145" name="グループ化 144"/>
                  <p:cNvGrpSpPr/>
                  <p:nvPr/>
                </p:nvGrpSpPr>
                <p:grpSpPr>
                  <a:xfrm>
                    <a:off x="2816437" y="5587404"/>
                    <a:ext cx="5883967" cy="536161"/>
                    <a:chOff x="2816437" y="5576507"/>
                    <a:chExt cx="5883967" cy="536161"/>
                  </a:xfrm>
                </p:grpSpPr>
                <p:sp>
                  <p:nvSpPr>
                    <p:cNvPr id="146" name="フリーフォーム 145"/>
                    <p:cNvSpPr/>
                    <p:nvPr/>
                  </p:nvSpPr>
                  <p:spPr>
                    <a:xfrm>
                      <a:off x="3086413" y="5739390"/>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147"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16437" y="5576507"/>
                      <a:ext cx="522107" cy="434240"/>
                    </a:xfrm>
                    <a:prstGeom prst="rect">
                      <a:avLst/>
                    </a:prstGeom>
                    <a:noFill/>
                    <a:extLst>
                      <a:ext uri="{909E8E84-426E-40DD-AFC4-6F175D3DCCD1}">
                        <a14:hiddenFill xmlns:a14="http://schemas.microsoft.com/office/drawing/2010/main">
                          <a:solidFill>
                            <a:srgbClr val="FFFFFF"/>
                          </a:solidFill>
                        </a14:hiddenFill>
                      </a:ext>
                    </a:extLst>
                  </p:spPr>
                </p:pic>
                <p:grpSp>
                  <p:nvGrpSpPr>
                    <p:cNvPr id="148" name="グループ化 147"/>
                    <p:cNvGrpSpPr/>
                    <p:nvPr/>
                  </p:nvGrpSpPr>
                  <p:grpSpPr>
                    <a:xfrm>
                      <a:off x="3234805" y="5678428"/>
                      <a:ext cx="5461327" cy="434240"/>
                      <a:chOff x="6210722" y="5763319"/>
                      <a:chExt cx="5461327" cy="434240"/>
                    </a:xfrm>
                  </p:grpSpPr>
                  <p:sp>
                    <p:nvSpPr>
                      <p:cNvPr id="149" name="フリーフォーム 148"/>
                      <p:cNvSpPr/>
                      <p:nvPr/>
                    </p:nvSpPr>
                    <p:spPr>
                      <a:xfrm>
                        <a:off x="6475228" y="5911702"/>
                        <a:ext cx="519682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150"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sp>
              <p:nvSpPr>
                <p:cNvPr id="160" name="テキスト ボックス 159"/>
                <p:cNvSpPr txBox="1"/>
                <p:nvPr/>
              </p:nvSpPr>
              <p:spPr>
                <a:xfrm>
                  <a:off x="6770414" y="6745731"/>
                  <a:ext cx="1566613" cy="276999"/>
                </a:xfrm>
                <a:prstGeom prst="rect">
                  <a:avLst/>
                </a:prstGeom>
                <a:noFill/>
              </p:spPr>
              <p:txBody>
                <a:bodyPr wrap="square" rtlCol="0">
                  <a:spAutoFit/>
                </a:bodyPr>
                <a:lstStyle/>
                <a:p>
                  <a:r>
                    <a:rPr lang="en-US" altLang="ja-JP" sz="1200" dirty="0">
                      <a:solidFill>
                        <a:srgbClr val="3C3C3C"/>
                      </a:solidFill>
                      <a:latin typeface="Calibri"/>
                    </a:rPr>
                    <a:t>Output       </a:t>
                  </a:r>
                  <a:r>
                    <a:rPr lang="en-US" altLang="ja-JP" sz="1050" dirty="0">
                      <a:solidFill>
                        <a:srgbClr val="3C3C3C"/>
                      </a:solidFill>
                      <a:latin typeface="Calibri"/>
                    </a:rPr>
                    <a:t>1 2 3 4</a:t>
                  </a:r>
                  <a:endParaRPr lang="ja-JP" altLang="en-US" sz="1050" dirty="0">
                    <a:solidFill>
                      <a:srgbClr val="3C3C3C"/>
                    </a:solidFill>
                    <a:latin typeface="Calibri"/>
                  </a:endParaRPr>
                </a:p>
              </p:txBody>
            </p:sp>
            <p:sp>
              <p:nvSpPr>
                <p:cNvPr id="163" name="テキスト ボックス 162"/>
                <p:cNvSpPr txBox="1"/>
                <p:nvPr/>
              </p:nvSpPr>
              <p:spPr>
                <a:xfrm>
                  <a:off x="3602736" y="2751727"/>
                  <a:ext cx="1160419" cy="3600986"/>
                </a:xfrm>
                <a:prstGeom prst="rect">
                  <a:avLst/>
                </a:prstGeom>
                <a:noFill/>
              </p:spPr>
              <p:txBody>
                <a:bodyPr wrap="square" rtlCol="0">
                  <a:spAutoFit/>
                </a:bodyPr>
                <a:lstStyle/>
                <a:p>
                  <a:pPr algn="r"/>
                  <a:r>
                    <a:rPr lang="en-US" altLang="ja-JP" sz="1200" dirty="0">
                      <a:solidFill>
                        <a:srgbClr val="3C3C3C"/>
                      </a:solidFill>
                      <a:latin typeface="Calibri"/>
                    </a:rPr>
                    <a:t>Input</a:t>
                  </a: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r>
                    <a:rPr lang="en-US" altLang="ja-JP" sz="1200" dirty="0">
                      <a:solidFill>
                        <a:srgbClr val="3C3C3C"/>
                      </a:solidFill>
                      <a:latin typeface="Calibri"/>
                    </a:rPr>
                    <a:t>VX-3004F (1)</a:t>
                  </a: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r>
                    <a:rPr lang="en-US" altLang="ja-JP" sz="1200" dirty="0">
                      <a:solidFill>
                        <a:srgbClr val="3C3C3C"/>
                      </a:solidFill>
                      <a:latin typeface="Calibri"/>
                    </a:rPr>
                    <a:t>VX-3004F (2) </a:t>
                  </a: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r>
                    <a:rPr lang="en-US" altLang="ja-JP" sz="1200" dirty="0">
                      <a:solidFill>
                        <a:srgbClr val="3C3C3C"/>
                      </a:solidFill>
                      <a:latin typeface="Calibri"/>
                    </a:rPr>
                    <a:t>VX-3008F</a:t>
                  </a: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r>
                    <a:rPr lang="en-US" altLang="ja-JP" sz="1200" dirty="0">
                      <a:solidFill>
                        <a:srgbClr val="3C3C3C"/>
                      </a:solidFill>
                      <a:latin typeface="Calibri"/>
                    </a:rPr>
                    <a:t>VX-3016F</a:t>
                  </a:r>
                  <a:endParaRPr lang="ja-JP" altLang="en-US" sz="1050" dirty="0">
                    <a:solidFill>
                      <a:srgbClr val="3C3C3C"/>
                    </a:solidFill>
                    <a:latin typeface="Calibri"/>
                  </a:endParaRPr>
                </a:p>
              </p:txBody>
            </p:sp>
            <p:grpSp>
              <p:nvGrpSpPr>
                <p:cNvPr id="164" name="グループ化 163"/>
                <p:cNvGrpSpPr/>
                <p:nvPr/>
              </p:nvGrpSpPr>
              <p:grpSpPr>
                <a:xfrm>
                  <a:off x="4844128" y="4048457"/>
                  <a:ext cx="5883967" cy="882985"/>
                  <a:chOff x="2816437" y="5240580"/>
                  <a:chExt cx="5883967" cy="882985"/>
                </a:xfrm>
              </p:grpSpPr>
              <p:grpSp>
                <p:nvGrpSpPr>
                  <p:cNvPr id="165" name="グループ化 164"/>
                  <p:cNvGrpSpPr/>
                  <p:nvPr/>
                </p:nvGrpSpPr>
                <p:grpSpPr>
                  <a:xfrm>
                    <a:off x="3044238" y="5240580"/>
                    <a:ext cx="5651894" cy="436894"/>
                    <a:chOff x="5455372" y="4966039"/>
                    <a:chExt cx="5651894" cy="436894"/>
                  </a:xfrm>
                </p:grpSpPr>
                <p:grpSp>
                  <p:nvGrpSpPr>
                    <p:cNvPr id="172" name="グループ化 171"/>
                    <p:cNvGrpSpPr/>
                    <p:nvPr/>
                  </p:nvGrpSpPr>
                  <p:grpSpPr>
                    <a:xfrm>
                      <a:off x="5457903" y="4966039"/>
                      <a:ext cx="5649363" cy="130268"/>
                      <a:chOff x="5457903" y="4966039"/>
                      <a:chExt cx="5649363" cy="130268"/>
                    </a:xfrm>
                  </p:grpSpPr>
                  <p:sp>
                    <p:nvSpPr>
                      <p:cNvPr id="179" name="フリーフォーム 178"/>
                      <p:cNvSpPr/>
                      <p:nvPr/>
                    </p:nvSpPr>
                    <p:spPr>
                      <a:xfrm>
                        <a:off x="6009750" y="5023590"/>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80" name="正方形/長方形 179"/>
                      <p:cNvSpPr/>
                      <p:nvPr/>
                    </p:nvSpPr>
                    <p:spPr>
                      <a:xfrm>
                        <a:off x="5457903" y="4966039"/>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sp>
                  <p:nvSpPr>
                    <p:cNvPr id="173" name="フリーフォーム 172"/>
                    <p:cNvSpPr/>
                    <p:nvPr/>
                  </p:nvSpPr>
                  <p:spPr>
                    <a:xfrm>
                      <a:off x="6588345" y="5119633"/>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74" name="正方形/長方形 173"/>
                    <p:cNvSpPr/>
                    <p:nvPr/>
                  </p:nvSpPr>
                  <p:spPr>
                    <a:xfrm>
                      <a:off x="6033967" y="506208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175" name="フリーフォーム 174"/>
                    <p:cNvSpPr/>
                    <p:nvPr/>
                  </p:nvSpPr>
                  <p:spPr>
                    <a:xfrm>
                      <a:off x="6007219" y="5234173"/>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76" name="正方形/長方形 175"/>
                    <p:cNvSpPr/>
                    <p:nvPr/>
                  </p:nvSpPr>
                  <p:spPr>
                    <a:xfrm>
                      <a:off x="5455372" y="517662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177" name="フリーフォーム 176"/>
                    <p:cNvSpPr/>
                    <p:nvPr/>
                  </p:nvSpPr>
                  <p:spPr>
                    <a:xfrm>
                      <a:off x="6585814" y="5330216"/>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78" name="正方形/長方形 177"/>
                    <p:cNvSpPr/>
                    <p:nvPr/>
                  </p:nvSpPr>
                  <p:spPr>
                    <a:xfrm>
                      <a:off x="6031436" y="5272665"/>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grpSp>
                <p:nvGrpSpPr>
                  <p:cNvPr id="166" name="グループ化 165"/>
                  <p:cNvGrpSpPr/>
                  <p:nvPr/>
                </p:nvGrpSpPr>
                <p:grpSpPr>
                  <a:xfrm>
                    <a:off x="2816437" y="5587404"/>
                    <a:ext cx="5883967" cy="536161"/>
                    <a:chOff x="2816437" y="5576507"/>
                    <a:chExt cx="5883967" cy="536161"/>
                  </a:xfrm>
                </p:grpSpPr>
                <p:sp>
                  <p:nvSpPr>
                    <p:cNvPr id="167" name="フリーフォーム 166"/>
                    <p:cNvSpPr/>
                    <p:nvPr/>
                  </p:nvSpPr>
                  <p:spPr>
                    <a:xfrm>
                      <a:off x="3086413" y="5739390"/>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168"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16437" y="5576507"/>
                      <a:ext cx="522107" cy="434240"/>
                    </a:xfrm>
                    <a:prstGeom prst="rect">
                      <a:avLst/>
                    </a:prstGeom>
                    <a:noFill/>
                    <a:extLst>
                      <a:ext uri="{909E8E84-426E-40DD-AFC4-6F175D3DCCD1}">
                        <a14:hiddenFill xmlns:a14="http://schemas.microsoft.com/office/drawing/2010/main">
                          <a:solidFill>
                            <a:srgbClr val="FFFFFF"/>
                          </a:solidFill>
                        </a14:hiddenFill>
                      </a:ext>
                    </a:extLst>
                  </p:spPr>
                </p:pic>
                <p:grpSp>
                  <p:nvGrpSpPr>
                    <p:cNvPr id="169" name="グループ化 168"/>
                    <p:cNvGrpSpPr/>
                    <p:nvPr/>
                  </p:nvGrpSpPr>
                  <p:grpSpPr>
                    <a:xfrm>
                      <a:off x="3234805" y="5678428"/>
                      <a:ext cx="5461327" cy="434240"/>
                      <a:chOff x="6210722" y="5763319"/>
                      <a:chExt cx="5461327" cy="434240"/>
                    </a:xfrm>
                  </p:grpSpPr>
                  <p:sp>
                    <p:nvSpPr>
                      <p:cNvPr id="170" name="フリーフォーム 169"/>
                      <p:cNvSpPr/>
                      <p:nvPr/>
                    </p:nvSpPr>
                    <p:spPr>
                      <a:xfrm>
                        <a:off x="6475228" y="5911702"/>
                        <a:ext cx="519682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171"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181" name="グループ化 180"/>
                <p:cNvGrpSpPr/>
                <p:nvPr/>
              </p:nvGrpSpPr>
              <p:grpSpPr>
                <a:xfrm>
                  <a:off x="4846887" y="5028715"/>
                  <a:ext cx="5883967" cy="882985"/>
                  <a:chOff x="2816437" y="5240580"/>
                  <a:chExt cx="5883967" cy="882985"/>
                </a:xfrm>
              </p:grpSpPr>
              <p:grpSp>
                <p:nvGrpSpPr>
                  <p:cNvPr id="182" name="グループ化 181"/>
                  <p:cNvGrpSpPr/>
                  <p:nvPr/>
                </p:nvGrpSpPr>
                <p:grpSpPr>
                  <a:xfrm>
                    <a:off x="3044238" y="5240580"/>
                    <a:ext cx="5651894" cy="436894"/>
                    <a:chOff x="5455372" y="4966039"/>
                    <a:chExt cx="5651894" cy="436894"/>
                  </a:xfrm>
                </p:grpSpPr>
                <p:grpSp>
                  <p:nvGrpSpPr>
                    <p:cNvPr id="189" name="グループ化 188"/>
                    <p:cNvGrpSpPr/>
                    <p:nvPr/>
                  </p:nvGrpSpPr>
                  <p:grpSpPr>
                    <a:xfrm>
                      <a:off x="5457903" y="4966039"/>
                      <a:ext cx="5649363" cy="130268"/>
                      <a:chOff x="5457903" y="4966039"/>
                      <a:chExt cx="5649363" cy="130268"/>
                    </a:xfrm>
                  </p:grpSpPr>
                  <p:sp>
                    <p:nvSpPr>
                      <p:cNvPr id="196" name="フリーフォーム 195"/>
                      <p:cNvSpPr/>
                      <p:nvPr/>
                    </p:nvSpPr>
                    <p:spPr>
                      <a:xfrm>
                        <a:off x="6009750" y="5023590"/>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97" name="正方形/長方形 196"/>
                      <p:cNvSpPr/>
                      <p:nvPr/>
                    </p:nvSpPr>
                    <p:spPr>
                      <a:xfrm>
                        <a:off x="5457903" y="4966039"/>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sp>
                  <p:nvSpPr>
                    <p:cNvPr id="190" name="フリーフォーム 189"/>
                    <p:cNvSpPr/>
                    <p:nvPr/>
                  </p:nvSpPr>
                  <p:spPr>
                    <a:xfrm>
                      <a:off x="6588345" y="5119633"/>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91" name="正方形/長方形 190"/>
                    <p:cNvSpPr/>
                    <p:nvPr/>
                  </p:nvSpPr>
                  <p:spPr>
                    <a:xfrm>
                      <a:off x="6033967" y="506208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192" name="フリーフォーム 191"/>
                    <p:cNvSpPr/>
                    <p:nvPr/>
                  </p:nvSpPr>
                  <p:spPr>
                    <a:xfrm>
                      <a:off x="6007219" y="5234173"/>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93" name="正方形/長方形 192"/>
                    <p:cNvSpPr/>
                    <p:nvPr/>
                  </p:nvSpPr>
                  <p:spPr>
                    <a:xfrm>
                      <a:off x="5455372" y="517662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194" name="フリーフォーム 193"/>
                    <p:cNvSpPr/>
                    <p:nvPr/>
                  </p:nvSpPr>
                  <p:spPr>
                    <a:xfrm>
                      <a:off x="6585814" y="5330216"/>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95" name="正方形/長方形 194"/>
                    <p:cNvSpPr/>
                    <p:nvPr/>
                  </p:nvSpPr>
                  <p:spPr>
                    <a:xfrm>
                      <a:off x="6031436" y="5272665"/>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grpSp>
                <p:nvGrpSpPr>
                  <p:cNvPr id="183" name="グループ化 182"/>
                  <p:cNvGrpSpPr/>
                  <p:nvPr/>
                </p:nvGrpSpPr>
                <p:grpSpPr>
                  <a:xfrm>
                    <a:off x="2816437" y="5587404"/>
                    <a:ext cx="5883967" cy="536161"/>
                    <a:chOff x="2816437" y="5576507"/>
                    <a:chExt cx="5883967" cy="536161"/>
                  </a:xfrm>
                </p:grpSpPr>
                <p:sp>
                  <p:nvSpPr>
                    <p:cNvPr id="184" name="フリーフォーム 183"/>
                    <p:cNvSpPr/>
                    <p:nvPr/>
                  </p:nvSpPr>
                  <p:spPr>
                    <a:xfrm>
                      <a:off x="3086413" y="5739390"/>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185"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16437" y="5576507"/>
                      <a:ext cx="522107" cy="434240"/>
                    </a:xfrm>
                    <a:prstGeom prst="rect">
                      <a:avLst/>
                    </a:prstGeom>
                    <a:noFill/>
                    <a:extLst>
                      <a:ext uri="{909E8E84-426E-40DD-AFC4-6F175D3DCCD1}">
                        <a14:hiddenFill xmlns:a14="http://schemas.microsoft.com/office/drawing/2010/main">
                          <a:solidFill>
                            <a:srgbClr val="FFFFFF"/>
                          </a:solidFill>
                        </a14:hiddenFill>
                      </a:ext>
                    </a:extLst>
                  </p:spPr>
                </p:pic>
                <p:grpSp>
                  <p:nvGrpSpPr>
                    <p:cNvPr id="186" name="グループ化 185"/>
                    <p:cNvGrpSpPr/>
                    <p:nvPr/>
                  </p:nvGrpSpPr>
                  <p:grpSpPr>
                    <a:xfrm>
                      <a:off x="3234805" y="5678428"/>
                      <a:ext cx="5461327" cy="434240"/>
                      <a:chOff x="6210722" y="5763319"/>
                      <a:chExt cx="5461327" cy="434240"/>
                    </a:xfrm>
                  </p:grpSpPr>
                  <p:sp>
                    <p:nvSpPr>
                      <p:cNvPr id="187" name="フリーフォーム 186"/>
                      <p:cNvSpPr/>
                      <p:nvPr/>
                    </p:nvSpPr>
                    <p:spPr>
                      <a:xfrm>
                        <a:off x="6475228" y="5911702"/>
                        <a:ext cx="519682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188"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198" name="グループ化 197"/>
                <p:cNvGrpSpPr/>
                <p:nvPr/>
              </p:nvGrpSpPr>
              <p:grpSpPr>
                <a:xfrm>
                  <a:off x="4844128" y="5964819"/>
                  <a:ext cx="5883967" cy="882985"/>
                  <a:chOff x="2816437" y="5240580"/>
                  <a:chExt cx="5883967" cy="882985"/>
                </a:xfrm>
              </p:grpSpPr>
              <p:grpSp>
                <p:nvGrpSpPr>
                  <p:cNvPr id="199" name="グループ化 198"/>
                  <p:cNvGrpSpPr/>
                  <p:nvPr/>
                </p:nvGrpSpPr>
                <p:grpSpPr>
                  <a:xfrm>
                    <a:off x="3044238" y="5240580"/>
                    <a:ext cx="5651894" cy="436894"/>
                    <a:chOff x="5455372" y="4966039"/>
                    <a:chExt cx="5651894" cy="436894"/>
                  </a:xfrm>
                </p:grpSpPr>
                <p:grpSp>
                  <p:nvGrpSpPr>
                    <p:cNvPr id="206" name="グループ化 205"/>
                    <p:cNvGrpSpPr/>
                    <p:nvPr/>
                  </p:nvGrpSpPr>
                  <p:grpSpPr>
                    <a:xfrm>
                      <a:off x="5457903" y="4966039"/>
                      <a:ext cx="5649363" cy="130268"/>
                      <a:chOff x="5457903" y="4966039"/>
                      <a:chExt cx="5649363" cy="130268"/>
                    </a:xfrm>
                  </p:grpSpPr>
                  <p:sp>
                    <p:nvSpPr>
                      <p:cNvPr id="213" name="フリーフォーム 212"/>
                      <p:cNvSpPr/>
                      <p:nvPr/>
                    </p:nvSpPr>
                    <p:spPr>
                      <a:xfrm>
                        <a:off x="6009750" y="5023590"/>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14" name="正方形/長方形 213"/>
                      <p:cNvSpPr/>
                      <p:nvPr/>
                    </p:nvSpPr>
                    <p:spPr>
                      <a:xfrm>
                        <a:off x="5457903" y="4966039"/>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sp>
                  <p:nvSpPr>
                    <p:cNvPr id="207" name="フリーフォーム 206"/>
                    <p:cNvSpPr/>
                    <p:nvPr/>
                  </p:nvSpPr>
                  <p:spPr>
                    <a:xfrm>
                      <a:off x="6588345" y="5119633"/>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08" name="正方形/長方形 207"/>
                    <p:cNvSpPr/>
                    <p:nvPr/>
                  </p:nvSpPr>
                  <p:spPr>
                    <a:xfrm>
                      <a:off x="6033967" y="506208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209" name="フリーフォーム 208"/>
                    <p:cNvSpPr/>
                    <p:nvPr/>
                  </p:nvSpPr>
                  <p:spPr>
                    <a:xfrm>
                      <a:off x="6007219" y="5234173"/>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10" name="正方形/長方形 209"/>
                    <p:cNvSpPr/>
                    <p:nvPr/>
                  </p:nvSpPr>
                  <p:spPr>
                    <a:xfrm>
                      <a:off x="5455372" y="517662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211" name="フリーフォーム 210"/>
                    <p:cNvSpPr/>
                    <p:nvPr/>
                  </p:nvSpPr>
                  <p:spPr>
                    <a:xfrm>
                      <a:off x="6585814" y="5330216"/>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12" name="正方形/長方形 211"/>
                    <p:cNvSpPr/>
                    <p:nvPr/>
                  </p:nvSpPr>
                  <p:spPr>
                    <a:xfrm>
                      <a:off x="6031436" y="5272665"/>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grpSp>
                <p:nvGrpSpPr>
                  <p:cNvPr id="200" name="グループ化 199"/>
                  <p:cNvGrpSpPr/>
                  <p:nvPr/>
                </p:nvGrpSpPr>
                <p:grpSpPr>
                  <a:xfrm>
                    <a:off x="2816437" y="5587404"/>
                    <a:ext cx="5883967" cy="536161"/>
                    <a:chOff x="2816437" y="5576507"/>
                    <a:chExt cx="5883967" cy="536161"/>
                  </a:xfrm>
                </p:grpSpPr>
                <p:sp>
                  <p:nvSpPr>
                    <p:cNvPr id="201" name="フリーフォーム 200"/>
                    <p:cNvSpPr/>
                    <p:nvPr/>
                  </p:nvSpPr>
                  <p:spPr>
                    <a:xfrm>
                      <a:off x="3086413" y="5739390"/>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02"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16437" y="5576507"/>
                      <a:ext cx="522107" cy="434240"/>
                    </a:xfrm>
                    <a:prstGeom prst="rect">
                      <a:avLst/>
                    </a:prstGeom>
                    <a:noFill/>
                    <a:extLst>
                      <a:ext uri="{909E8E84-426E-40DD-AFC4-6F175D3DCCD1}">
                        <a14:hiddenFill xmlns:a14="http://schemas.microsoft.com/office/drawing/2010/main">
                          <a:solidFill>
                            <a:srgbClr val="FFFFFF"/>
                          </a:solidFill>
                        </a14:hiddenFill>
                      </a:ext>
                    </a:extLst>
                  </p:spPr>
                </p:pic>
                <p:grpSp>
                  <p:nvGrpSpPr>
                    <p:cNvPr id="203" name="グループ化 202"/>
                    <p:cNvGrpSpPr/>
                    <p:nvPr/>
                  </p:nvGrpSpPr>
                  <p:grpSpPr>
                    <a:xfrm>
                      <a:off x="3234805" y="5678428"/>
                      <a:ext cx="5461327" cy="434240"/>
                      <a:chOff x="6210722" y="5763319"/>
                      <a:chExt cx="5461327" cy="434240"/>
                    </a:xfrm>
                  </p:grpSpPr>
                  <p:sp>
                    <p:nvSpPr>
                      <p:cNvPr id="204" name="フリーフォーム 203"/>
                      <p:cNvSpPr/>
                      <p:nvPr/>
                    </p:nvSpPr>
                    <p:spPr>
                      <a:xfrm>
                        <a:off x="6475228" y="5911702"/>
                        <a:ext cx="519682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05"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grpSp>
        </p:grpSp>
      </p:grpSp>
      <p:grpSp>
        <p:nvGrpSpPr>
          <p:cNvPr id="223" name="グループ化 222"/>
          <p:cNvGrpSpPr/>
          <p:nvPr/>
        </p:nvGrpSpPr>
        <p:grpSpPr>
          <a:xfrm>
            <a:off x="5583990" y="1997322"/>
            <a:ext cx="4460868" cy="413130"/>
            <a:chOff x="5227209" y="2052164"/>
            <a:chExt cx="4460868" cy="413130"/>
          </a:xfrm>
        </p:grpSpPr>
        <p:sp>
          <p:nvSpPr>
            <p:cNvPr id="219" name="フリーフォーム 218"/>
            <p:cNvSpPr/>
            <p:nvPr/>
          </p:nvSpPr>
          <p:spPr>
            <a:xfrm>
              <a:off x="6060141" y="2312894"/>
              <a:ext cx="1102659" cy="152400"/>
            </a:xfrm>
            <a:custGeom>
              <a:avLst/>
              <a:gdLst>
                <a:gd name="connsiteX0" fmla="*/ 0 w 1102659"/>
                <a:gd name="connsiteY0" fmla="*/ 17930 h 152400"/>
                <a:gd name="connsiteX1" fmla="*/ 0 w 1102659"/>
                <a:gd name="connsiteY1" fmla="*/ 152400 h 152400"/>
                <a:gd name="connsiteX2" fmla="*/ 1102659 w 1102659"/>
                <a:gd name="connsiteY2" fmla="*/ 152400 h 152400"/>
                <a:gd name="connsiteX3" fmla="*/ 1102659 w 1102659"/>
                <a:gd name="connsiteY3" fmla="*/ 0 h 152400"/>
              </a:gdLst>
              <a:ahLst/>
              <a:cxnLst>
                <a:cxn ang="0">
                  <a:pos x="connsiteX0" y="connsiteY0"/>
                </a:cxn>
                <a:cxn ang="0">
                  <a:pos x="connsiteX1" y="connsiteY1"/>
                </a:cxn>
                <a:cxn ang="0">
                  <a:pos x="connsiteX2" y="connsiteY2"/>
                </a:cxn>
                <a:cxn ang="0">
                  <a:pos x="connsiteX3" y="connsiteY3"/>
                </a:cxn>
              </a:cxnLst>
              <a:rect l="l" t="t" r="r" b="b"/>
              <a:pathLst>
                <a:path w="1102659" h="152400">
                  <a:moveTo>
                    <a:pt x="0" y="17930"/>
                  </a:moveTo>
                  <a:lnTo>
                    <a:pt x="0" y="152400"/>
                  </a:lnTo>
                  <a:lnTo>
                    <a:pt x="1102659" y="152400"/>
                  </a:lnTo>
                  <a:lnTo>
                    <a:pt x="1102659"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0" name="フリーフォーム 219"/>
            <p:cNvSpPr/>
            <p:nvPr/>
          </p:nvSpPr>
          <p:spPr>
            <a:xfrm>
              <a:off x="7242323" y="2312894"/>
              <a:ext cx="1102659" cy="152400"/>
            </a:xfrm>
            <a:custGeom>
              <a:avLst/>
              <a:gdLst>
                <a:gd name="connsiteX0" fmla="*/ 0 w 1102659"/>
                <a:gd name="connsiteY0" fmla="*/ 17930 h 152400"/>
                <a:gd name="connsiteX1" fmla="*/ 0 w 1102659"/>
                <a:gd name="connsiteY1" fmla="*/ 152400 h 152400"/>
                <a:gd name="connsiteX2" fmla="*/ 1102659 w 1102659"/>
                <a:gd name="connsiteY2" fmla="*/ 152400 h 152400"/>
                <a:gd name="connsiteX3" fmla="*/ 1102659 w 1102659"/>
                <a:gd name="connsiteY3" fmla="*/ 0 h 152400"/>
              </a:gdLst>
              <a:ahLst/>
              <a:cxnLst>
                <a:cxn ang="0">
                  <a:pos x="connsiteX0" y="connsiteY0"/>
                </a:cxn>
                <a:cxn ang="0">
                  <a:pos x="connsiteX1" y="connsiteY1"/>
                </a:cxn>
                <a:cxn ang="0">
                  <a:pos x="connsiteX2" y="connsiteY2"/>
                </a:cxn>
                <a:cxn ang="0">
                  <a:pos x="connsiteX3" y="connsiteY3"/>
                </a:cxn>
              </a:cxnLst>
              <a:rect l="l" t="t" r="r" b="b"/>
              <a:pathLst>
                <a:path w="1102659" h="152400">
                  <a:moveTo>
                    <a:pt x="0" y="17930"/>
                  </a:moveTo>
                  <a:lnTo>
                    <a:pt x="0" y="152400"/>
                  </a:lnTo>
                  <a:lnTo>
                    <a:pt x="1102659" y="152400"/>
                  </a:lnTo>
                  <a:lnTo>
                    <a:pt x="1102659"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1" name="フリーフォーム 220"/>
            <p:cNvSpPr/>
            <p:nvPr/>
          </p:nvSpPr>
          <p:spPr>
            <a:xfrm>
              <a:off x="8436359" y="2312894"/>
              <a:ext cx="1102659" cy="152400"/>
            </a:xfrm>
            <a:custGeom>
              <a:avLst/>
              <a:gdLst>
                <a:gd name="connsiteX0" fmla="*/ 0 w 1102659"/>
                <a:gd name="connsiteY0" fmla="*/ 17930 h 152400"/>
                <a:gd name="connsiteX1" fmla="*/ 0 w 1102659"/>
                <a:gd name="connsiteY1" fmla="*/ 152400 h 152400"/>
                <a:gd name="connsiteX2" fmla="*/ 1102659 w 1102659"/>
                <a:gd name="connsiteY2" fmla="*/ 152400 h 152400"/>
                <a:gd name="connsiteX3" fmla="*/ 1102659 w 1102659"/>
                <a:gd name="connsiteY3" fmla="*/ 0 h 152400"/>
              </a:gdLst>
              <a:ahLst/>
              <a:cxnLst>
                <a:cxn ang="0">
                  <a:pos x="connsiteX0" y="connsiteY0"/>
                </a:cxn>
                <a:cxn ang="0">
                  <a:pos x="connsiteX1" y="connsiteY1"/>
                </a:cxn>
                <a:cxn ang="0">
                  <a:pos x="connsiteX2" y="connsiteY2"/>
                </a:cxn>
                <a:cxn ang="0">
                  <a:pos x="connsiteX3" y="connsiteY3"/>
                </a:cxn>
              </a:cxnLst>
              <a:rect l="l" t="t" r="r" b="b"/>
              <a:pathLst>
                <a:path w="1102659" h="152400">
                  <a:moveTo>
                    <a:pt x="0" y="17930"/>
                  </a:moveTo>
                  <a:lnTo>
                    <a:pt x="0" y="152400"/>
                  </a:lnTo>
                  <a:lnTo>
                    <a:pt x="1102659" y="152400"/>
                  </a:lnTo>
                  <a:lnTo>
                    <a:pt x="1102659"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222" name="グループ化 221"/>
            <p:cNvGrpSpPr/>
            <p:nvPr/>
          </p:nvGrpSpPr>
          <p:grpSpPr>
            <a:xfrm>
              <a:off x="5227209" y="2052164"/>
              <a:ext cx="4460868" cy="323560"/>
              <a:chOff x="5227209" y="2052164"/>
              <a:chExt cx="4460868" cy="323560"/>
            </a:xfrm>
          </p:grpSpPr>
          <p:pic>
            <p:nvPicPr>
              <p:cNvPr id="215" name="Picture 2" descr="H:\TCL\Products\Products data\VX\VX-3000\Photo\VX-3000 ph2\VX-3000 Bilder\VX-3004F_front_plan.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27209" y="2059012"/>
                <a:ext cx="975143" cy="309864"/>
              </a:xfrm>
              <a:prstGeom prst="rect">
                <a:avLst/>
              </a:prstGeom>
              <a:noFill/>
              <a:extLst>
                <a:ext uri="{909E8E84-426E-40DD-AFC4-6F175D3DCCD1}">
                  <a14:hiddenFill xmlns:a14="http://schemas.microsoft.com/office/drawing/2010/main">
                    <a:solidFill>
                      <a:srgbClr val="FFFFFF"/>
                    </a:solidFill>
                  </a14:hiddenFill>
                </a:ext>
              </a:extLst>
            </p:spPr>
          </p:pic>
          <p:pic>
            <p:nvPicPr>
              <p:cNvPr id="216" name="Picture 3" descr="H:\TCL\Products\Products data\VX\VX-3000\Photo\VX-3000 ph2\VX-3000 Bilder\VX-3008F_front_plan.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7574916" y="2052164"/>
                <a:ext cx="940062" cy="323560"/>
              </a:xfrm>
              <a:prstGeom prst="rect">
                <a:avLst/>
              </a:prstGeom>
              <a:noFill/>
              <a:extLst>
                <a:ext uri="{909E8E84-426E-40DD-AFC4-6F175D3DCCD1}">
                  <a14:hiddenFill xmlns:a14="http://schemas.microsoft.com/office/drawing/2010/main">
                    <a:solidFill>
                      <a:srgbClr val="FFFFFF"/>
                    </a:solidFill>
                  </a14:hiddenFill>
                </a:ext>
              </a:extLst>
            </p:spPr>
          </p:pic>
          <p:pic>
            <p:nvPicPr>
              <p:cNvPr id="217" name="Picture 4" descr="H:\TCL\Products\Products data\VX\VX-3000\Photo\VX-3000 ph2\VX-3000 Bilder\VX-3016F_front.jp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8731002" y="2054177"/>
                <a:ext cx="957075" cy="295022"/>
              </a:xfrm>
              <a:prstGeom prst="rect">
                <a:avLst/>
              </a:prstGeom>
              <a:noFill/>
              <a:extLst>
                <a:ext uri="{909E8E84-426E-40DD-AFC4-6F175D3DCCD1}">
                  <a14:hiddenFill xmlns:a14="http://schemas.microsoft.com/office/drawing/2010/main">
                    <a:solidFill>
                      <a:srgbClr val="FFFFFF"/>
                    </a:solidFill>
                  </a14:hiddenFill>
                </a:ext>
              </a:extLst>
            </p:spPr>
          </p:pic>
          <p:pic>
            <p:nvPicPr>
              <p:cNvPr id="218" name="Picture 2" descr="H:\TCL\Products\Products data\VX\VX-3000\Photo\VX-3000 ph2\VX-3000 Bilder\VX-3004F_front_plan.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381879" y="2059012"/>
                <a:ext cx="975143" cy="309864"/>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224" name="正方形/長方形 223"/>
          <p:cNvSpPr/>
          <p:nvPr/>
        </p:nvSpPr>
        <p:spPr>
          <a:xfrm>
            <a:off x="5380966" y="1529759"/>
            <a:ext cx="8246580" cy="692526"/>
          </a:xfrm>
          <a:prstGeom prst="rect">
            <a:avLst/>
          </a:prstGeom>
        </p:spPr>
        <p:txBody>
          <a:bodyPr wrap="square" lIns="137187" tIns="68594" rIns="137187" bIns="68594">
            <a:spAutoFit/>
          </a:bodyPr>
          <a:lstStyle/>
          <a:p>
            <a:r>
              <a:rPr lang="en-US" altLang="ja-JP" dirty="0">
                <a:solidFill>
                  <a:srgbClr val="5F5F5F"/>
                </a:solidFill>
                <a:latin typeface="Calibri"/>
                <a:cs typeface="Consolas" panose="020B0609020204030204" pitchFamily="49" charset="0"/>
              </a:rPr>
              <a:t>When considering [Matrix in VX-30##F] and [VX link] together, </a:t>
            </a:r>
          </a:p>
          <a:p>
            <a:r>
              <a:rPr lang="en-US" altLang="ja-JP" dirty="0">
                <a:solidFill>
                  <a:srgbClr val="5F5F5F"/>
                </a:solidFill>
                <a:latin typeface="Calibri"/>
                <a:cs typeface="Consolas" panose="020B0609020204030204" pitchFamily="49" charset="0"/>
              </a:rPr>
              <a:t>                                                                                        how is that audio routing drawn??</a:t>
            </a:r>
          </a:p>
        </p:txBody>
      </p:sp>
      <p:sp>
        <p:nvSpPr>
          <p:cNvPr id="226" name="正方形/長方形 225"/>
          <p:cNvSpPr/>
          <p:nvPr/>
        </p:nvSpPr>
        <p:spPr>
          <a:xfrm>
            <a:off x="5437806" y="2449724"/>
            <a:ext cx="6858000" cy="461665"/>
          </a:xfrm>
          <a:prstGeom prst="rect">
            <a:avLst/>
          </a:prstGeom>
        </p:spPr>
        <p:txBody>
          <a:bodyPr>
            <a:spAutoFit/>
          </a:bodyPr>
          <a:lstStyle/>
          <a:p>
            <a:r>
              <a:rPr lang="en-US" altLang="ja-JP" sz="1200" dirty="0">
                <a:solidFill>
                  <a:srgbClr val="3C3C3C"/>
                </a:solidFill>
                <a:latin typeface="Calibri"/>
              </a:rPr>
              <a:t>Specifically, when two VX-3004Fs, one VX-3008F and one VX-3016F are connected by VX link, </a:t>
            </a:r>
          </a:p>
          <a:p>
            <a:r>
              <a:rPr lang="en-US" altLang="ja-JP" sz="1200" dirty="0">
                <a:solidFill>
                  <a:srgbClr val="3C3C3C"/>
                </a:solidFill>
                <a:latin typeface="Calibri"/>
              </a:rPr>
              <a:t>How is the audio route of the whole system including analog and network drawn? </a:t>
            </a:r>
            <a:endParaRPr lang="ja-JP" altLang="en-US" sz="1200" dirty="0">
              <a:solidFill>
                <a:srgbClr val="3C3C3C"/>
              </a:solidFill>
              <a:latin typeface="Calibri"/>
            </a:endParaRPr>
          </a:p>
        </p:txBody>
      </p:sp>
      <p:pic>
        <p:nvPicPr>
          <p:cNvPr id="228" name="Picture 4"/>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17091" t="12752" r="20831" b="17409"/>
          <a:stretch/>
        </p:blipFill>
        <p:spPr bwMode="auto">
          <a:xfrm>
            <a:off x="1285024" y="4896982"/>
            <a:ext cx="1995060" cy="3365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29" name="四角形吹き出し 228"/>
          <p:cNvSpPr/>
          <p:nvPr/>
        </p:nvSpPr>
        <p:spPr>
          <a:xfrm>
            <a:off x="10960263" y="5224617"/>
            <a:ext cx="1653049" cy="893796"/>
          </a:xfrm>
          <a:prstGeom prst="wedgeRectCallout">
            <a:avLst>
              <a:gd name="adj1" fmla="val -44525"/>
              <a:gd name="adj2" fmla="val 83482"/>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a:solidFill>
                  <a:srgbClr val="FFFFFF"/>
                </a:solidFill>
              </a:rPr>
              <a:t>Please be aware that the division by SS is outside the Matrix that VX link constitutes.</a:t>
            </a:r>
            <a:endParaRPr lang="ja-JP" altLang="en-US" sz="1200" dirty="0">
              <a:solidFill>
                <a:srgbClr val="FFFFFF"/>
              </a:solidFill>
            </a:endParaRPr>
          </a:p>
        </p:txBody>
      </p:sp>
      <p:sp>
        <p:nvSpPr>
          <p:cNvPr id="139" name="四角形吹き出し 138"/>
          <p:cNvSpPr/>
          <p:nvPr/>
        </p:nvSpPr>
        <p:spPr>
          <a:xfrm>
            <a:off x="2754338" y="6379492"/>
            <a:ext cx="1653049" cy="1022790"/>
          </a:xfrm>
          <a:prstGeom prst="wedgeRectCallout">
            <a:avLst>
              <a:gd name="adj1" fmla="val -69623"/>
              <a:gd name="adj2" fmla="val -50614"/>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a:solidFill>
                  <a:srgbClr val="FFFFFF"/>
                </a:solidFill>
              </a:rPr>
              <a:t>If you can accept this result, that does not matter. But if it is difficult, let me explain from the next page.</a:t>
            </a:r>
          </a:p>
        </p:txBody>
      </p:sp>
      <p:sp>
        <p:nvSpPr>
          <p:cNvPr id="140" name="四角形吹き出し 139"/>
          <p:cNvSpPr/>
          <p:nvPr/>
        </p:nvSpPr>
        <p:spPr>
          <a:xfrm>
            <a:off x="11042135" y="3355156"/>
            <a:ext cx="1653049" cy="610475"/>
          </a:xfrm>
          <a:prstGeom prst="wedgeRectCallout">
            <a:avLst>
              <a:gd name="adj1" fmla="val -65721"/>
              <a:gd name="adj2" fmla="val 41412"/>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a:solidFill>
                  <a:srgbClr val="FFFFFF"/>
                </a:solidFill>
              </a:rPr>
              <a:t>Although Inside EV is omitted, It is the same structure as Audio in.</a:t>
            </a:r>
            <a:endParaRPr lang="ja-JP" altLang="en-US" sz="1200" dirty="0">
              <a:solidFill>
                <a:srgbClr val="FFFFFF"/>
              </a:solidFill>
            </a:endParaRPr>
          </a:p>
        </p:txBody>
      </p:sp>
      <p:sp>
        <p:nvSpPr>
          <p:cNvPr id="141" name="円/楕円 140"/>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 name="円/楕円 141"/>
          <p:cNvSpPr/>
          <p:nvPr/>
        </p:nvSpPr>
        <p:spPr>
          <a:xfrm>
            <a:off x="145116" y="599405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1747425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8"/>
                                        </p:tgtEl>
                                        <p:attrNameLst>
                                          <p:attrName>style.visibility</p:attrName>
                                        </p:attrNameLst>
                                      </p:cBhvr>
                                      <p:to>
                                        <p:strVal val="visible"/>
                                      </p:to>
                                    </p:set>
                                    <p:animEffect transition="in" filter="fade">
                                      <p:cBhvr>
                                        <p:cTn id="11" dur="500"/>
                                        <p:tgtEl>
                                          <p:spTgt spid="78"/>
                                        </p:tgtEl>
                                      </p:cBhvr>
                                    </p:animEffect>
                                  </p:childTnLst>
                                </p:cTn>
                              </p:par>
                              <p:par>
                                <p:cTn id="12" presetID="14" presetClass="entr" presetSubtype="10" fill="hold" nodeType="withEffect">
                                  <p:stCondLst>
                                    <p:cond delay="0"/>
                                  </p:stCondLst>
                                  <p:childTnLst>
                                    <p:set>
                                      <p:cBhvr>
                                        <p:cTn id="13" dur="1" fill="hold">
                                          <p:stCondLst>
                                            <p:cond delay="0"/>
                                          </p:stCondLst>
                                        </p:cTn>
                                        <p:tgtEl>
                                          <p:spTgt spid="228"/>
                                        </p:tgtEl>
                                        <p:attrNameLst>
                                          <p:attrName>style.visibility</p:attrName>
                                        </p:attrNameLst>
                                      </p:cBhvr>
                                      <p:to>
                                        <p:strVal val="visible"/>
                                      </p:to>
                                    </p:set>
                                    <p:animEffect transition="in" filter="randombar(horizontal)">
                                      <p:cBhvr>
                                        <p:cTn id="14" dur="500"/>
                                        <p:tgtEl>
                                          <p:spTgt spid="228"/>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40"/>
                                        </p:tgtEl>
                                        <p:attrNameLst>
                                          <p:attrName>style.visibility</p:attrName>
                                        </p:attrNameLst>
                                      </p:cBhvr>
                                      <p:to>
                                        <p:strVal val="visible"/>
                                      </p:to>
                                    </p:set>
                                    <p:animEffect transition="in" filter="fade">
                                      <p:cBhvr>
                                        <p:cTn id="19" dur="500"/>
                                        <p:tgtEl>
                                          <p:spTgt spid="140"/>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229"/>
                                        </p:tgtEl>
                                        <p:attrNameLst>
                                          <p:attrName>style.visibility</p:attrName>
                                        </p:attrNameLst>
                                      </p:cBhvr>
                                      <p:to>
                                        <p:strVal val="visible"/>
                                      </p:to>
                                    </p:set>
                                    <p:animEffect transition="in" filter="fade">
                                      <p:cBhvr>
                                        <p:cTn id="24" dur="500"/>
                                        <p:tgtEl>
                                          <p:spTgt spid="229"/>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fade">
                                      <p:cBhvr>
                                        <p:cTn id="29" dur="500"/>
                                        <p:tgtEl>
                                          <p:spTgt spid="1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P spid="229" grpId="0" animBg="1"/>
      <p:bldP spid="139" grpId="0" animBg="1"/>
      <p:bldP spid="140"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2" name="正方形/長方形 1"/>
          <p:cNvSpPr/>
          <p:nvPr/>
        </p:nvSpPr>
        <p:spPr>
          <a:xfrm>
            <a:off x="3832298" y="2793585"/>
            <a:ext cx="7842797" cy="4351156"/>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42" name="正方形/長方形 141"/>
          <p:cNvSpPr/>
          <p:nvPr/>
        </p:nvSpPr>
        <p:spPr>
          <a:xfrm>
            <a:off x="5218345" y="1885887"/>
            <a:ext cx="4880809" cy="605173"/>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27" name="Picture 2" descr="H:\TCL\Products\Products data\VX\VX-3000\Photo\VX-3000 ph2\VX-3000 Bilder\VX-3004F_front_plan.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583990" y="2004170"/>
            <a:ext cx="975143" cy="309864"/>
          </a:xfrm>
          <a:prstGeom prst="rect">
            <a:avLst/>
          </a:prstGeom>
          <a:noFill/>
          <a:extLst>
            <a:ext uri="{909E8E84-426E-40DD-AFC4-6F175D3DCCD1}">
              <a14:hiddenFill xmlns:a14="http://schemas.microsoft.com/office/drawing/2010/main">
                <a:solidFill>
                  <a:srgbClr val="FFFFFF"/>
                </a:solidFill>
              </a14:hiddenFill>
            </a:ext>
          </a:extLst>
        </p:spPr>
      </p:pic>
      <p:grpSp>
        <p:nvGrpSpPr>
          <p:cNvPr id="230" name="グループ化 229"/>
          <p:cNvGrpSpPr/>
          <p:nvPr/>
        </p:nvGrpSpPr>
        <p:grpSpPr>
          <a:xfrm>
            <a:off x="7567158" y="2968337"/>
            <a:ext cx="301450" cy="3834480"/>
            <a:chOff x="8586372" y="3573115"/>
            <a:chExt cx="301450" cy="2168466"/>
          </a:xfrm>
        </p:grpSpPr>
        <p:sp>
          <p:nvSpPr>
            <p:cNvPr id="231" name="フリーフォーム 230"/>
            <p:cNvSpPr/>
            <p:nvPr/>
          </p:nvSpPr>
          <p:spPr>
            <a:xfrm>
              <a:off x="8586372" y="3583172"/>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2" name="フリーフォーム 231"/>
            <p:cNvSpPr/>
            <p:nvPr/>
          </p:nvSpPr>
          <p:spPr>
            <a:xfrm>
              <a:off x="8688470" y="3581986"/>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3" name="フリーフォーム 232"/>
            <p:cNvSpPr/>
            <p:nvPr/>
          </p:nvSpPr>
          <p:spPr>
            <a:xfrm>
              <a:off x="8789566" y="3578143"/>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4" name="フリーフォーム 233"/>
            <p:cNvSpPr/>
            <p:nvPr/>
          </p:nvSpPr>
          <p:spPr>
            <a:xfrm>
              <a:off x="8887822" y="3573115"/>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235" name="グループ化 234"/>
          <p:cNvGrpSpPr/>
          <p:nvPr/>
        </p:nvGrpSpPr>
        <p:grpSpPr>
          <a:xfrm>
            <a:off x="4845072" y="3112353"/>
            <a:ext cx="5883967" cy="882985"/>
            <a:chOff x="2816437" y="5240580"/>
            <a:chExt cx="5883967" cy="882985"/>
          </a:xfrm>
        </p:grpSpPr>
        <p:grpSp>
          <p:nvGrpSpPr>
            <p:cNvPr id="236" name="グループ化 235"/>
            <p:cNvGrpSpPr/>
            <p:nvPr/>
          </p:nvGrpSpPr>
          <p:grpSpPr>
            <a:xfrm>
              <a:off x="3044238" y="5240580"/>
              <a:ext cx="5651894" cy="436894"/>
              <a:chOff x="5455372" y="4966039"/>
              <a:chExt cx="5651894" cy="436894"/>
            </a:xfrm>
          </p:grpSpPr>
          <p:grpSp>
            <p:nvGrpSpPr>
              <p:cNvPr id="243" name="グループ化 242"/>
              <p:cNvGrpSpPr/>
              <p:nvPr/>
            </p:nvGrpSpPr>
            <p:grpSpPr>
              <a:xfrm>
                <a:off x="5457903" y="4966039"/>
                <a:ext cx="5649363" cy="130268"/>
                <a:chOff x="5457903" y="4966039"/>
                <a:chExt cx="5649363" cy="130268"/>
              </a:xfrm>
            </p:grpSpPr>
            <p:sp>
              <p:nvSpPr>
                <p:cNvPr id="250" name="フリーフォーム 249"/>
                <p:cNvSpPr/>
                <p:nvPr/>
              </p:nvSpPr>
              <p:spPr>
                <a:xfrm>
                  <a:off x="6009750" y="5023590"/>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51" name="正方形/長方形 250"/>
                <p:cNvSpPr/>
                <p:nvPr/>
              </p:nvSpPr>
              <p:spPr>
                <a:xfrm>
                  <a:off x="5457903" y="4966039"/>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sp>
            <p:nvSpPr>
              <p:cNvPr id="244" name="フリーフォーム 243"/>
              <p:cNvSpPr/>
              <p:nvPr/>
            </p:nvSpPr>
            <p:spPr>
              <a:xfrm>
                <a:off x="6588345" y="5119633"/>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45" name="正方形/長方形 244"/>
              <p:cNvSpPr/>
              <p:nvPr/>
            </p:nvSpPr>
            <p:spPr>
              <a:xfrm>
                <a:off x="6033967" y="506208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246" name="フリーフォーム 245"/>
              <p:cNvSpPr/>
              <p:nvPr/>
            </p:nvSpPr>
            <p:spPr>
              <a:xfrm>
                <a:off x="6007219" y="5234173"/>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47" name="正方形/長方形 246"/>
              <p:cNvSpPr/>
              <p:nvPr/>
            </p:nvSpPr>
            <p:spPr>
              <a:xfrm>
                <a:off x="5455372" y="517662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248" name="フリーフォーム 247"/>
              <p:cNvSpPr/>
              <p:nvPr/>
            </p:nvSpPr>
            <p:spPr>
              <a:xfrm>
                <a:off x="6585814" y="5330216"/>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49" name="正方形/長方形 248"/>
              <p:cNvSpPr/>
              <p:nvPr/>
            </p:nvSpPr>
            <p:spPr>
              <a:xfrm>
                <a:off x="6031436" y="5272665"/>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grpSp>
          <p:nvGrpSpPr>
            <p:cNvPr id="237" name="グループ化 236"/>
            <p:cNvGrpSpPr/>
            <p:nvPr/>
          </p:nvGrpSpPr>
          <p:grpSpPr>
            <a:xfrm>
              <a:off x="2816437" y="5587404"/>
              <a:ext cx="5883967" cy="536161"/>
              <a:chOff x="2816437" y="5576507"/>
              <a:chExt cx="5883967" cy="536161"/>
            </a:xfrm>
          </p:grpSpPr>
          <p:sp>
            <p:nvSpPr>
              <p:cNvPr id="238" name="フリーフォーム 237"/>
              <p:cNvSpPr/>
              <p:nvPr/>
            </p:nvSpPr>
            <p:spPr>
              <a:xfrm>
                <a:off x="3086413" y="5739390"/>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39" name="Picture 2" descr="H:\TCL\Products\Products data\VX\VX-3000\Photo\VX-3000 ph2\VX-3000 Bilder\RM-300X_RM 210F.jpg"/>
              <p:cNvPicPr>
                <a:picLocks noChangeAspect="1" noChangeArrowheads="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16437" y="5576507"/>
                <a:ext cx="522107" cy="434240"/>
              </a:xfrm>
              <a:prstGeom prst="rect">
                <a:avLst/>
              </a:prstGeom>
              <a:noFill/>
              <a:extLst>
                <a:ext uri="{909E8E84-426E-40DD-AFC4-6F175D3DCCD1}">
                  <a14:hiddenFill xmlns:a14="http://schemas.microsoft.com/office/drawing/2010/main">
                    <a:solidFill>
                      <a:srgbClr val="FFFFFF"/>
                    </a:solidFill>
                  </a14:hiddenFill>
                </a:ext>
              </a:extLst>
            </p:spPr>
          </p:pic>
          <p:grpSp>
            <p:nvGrpSpPr>
              <p:cNvPr id="240" name="グループ化 239"/>
              <p:cNvGrpSpPr/>
              <p:nvPr/>
            </p:nvGrpSpPr>
            <p:grpSpPr>
              <a:xfrm>
                <a:off x="3234805" y="5678428"/>
                <a:ext cx="5461327" cy="434240"/>
                <a:chOff x="6210722" y="5763319"/>
                <a:chExt cx="5461327" cy="434240"/>
              </a:xfrm>
            </p:grpSpPr>
            <p:sp>
              <p:nvSpPr>
                <p:cNvPr id="241" name="フリーフォーム 240"/>
                <p:cNvSpPr/>
                <p:nvPr/>
              </p:nvSpPr>
              <p:spPr>
                <a:xfrm>
                  <a:off x="6475228" y="5911702"/>
                  <a:ext cx="519682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42" name="Picture 2" descr="H:\TCL\Products\Products data\VX\VX-3000\Photo\VX-3000 ph2\VX-3000 Bilder\RM-300X_RM 210F.jpg"/>
                <p:cNvPicPr>
                  <a:picLocks noChangeAspect="1" noChangeArrowheads="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sp>
        <p:nvSpPr>
          <p:cNvPr id="252" name="テキスト ボックス 251"/>
          <p:cNvSpPr txBox="1"/>
          <p:nvPr/>
        </p:nvSpPr>
        <p:spPr>
          <a:xfrm>
            <a:off x="6770414" y="6745731"/>
            <a:ext cx="1566613" cy="276999"/>
          </a:xfrm>
          <a:prstGeom prst="rect">
            <a:avLst/>
          </a:prstGeom>
          <a:noFill/>
        </p:spPr>
        <p:txBody>
          <a:bodyPr wrap="square" rtlCol="0">
            <a:spAutoFit/>
          </a:bodyPr>
          <a:lstStyle/>
          <a:p>
            <a:r>
              <a:rPr lang="en-US" altLang="ja-JP" sz="1200" dirty="0">
                <a:solidFill>
                  <a:srgbClr val="3C3C3C"/>
                </a:solidFill>
                <a:latin typeface="Calibri"/>
              </a:rPr>
              <a:t>Output       </a:t>
            </a:r>
            <a:r>
              <a:rPr lang="en-US" altLang="ja-JP" sz="1050" dirty="0">
                <a:solidFill>
                  <a:srgbClr val="3C3C3C"/>
                </a:solidFill>
                <a:latin typeface="Calibri"/>
              </a:rPr>
              <a:t>1 2 3 4</a:t>
            </a:r>
            <a:endParaRPr lang="ja-JP" altLang="en-US" sz="1050" dirty="0">
              <a:solidFill>
                <a:srgbClr val="3C3C3C"/>
              </a:solidFill>
              <a:latin typeface="Calibri"/>
            </a:endParaRPr>
          </a:p>
        </p:txBody>
      </p:sp>
      <p:sp>
        <p:nvSpPr>
          <p:cNvPr id="253" name="テキスト ボックス 252"/>
          <p:cNvSpPr txBox="1"/>
          <p:nvPr/>
        </p:nvSpPr>
        <p:spPr>
          <a:xfrm>
            <a:off x="7211427" y="6898131"/>
            <a:ext cx="1251348" cy="276999"/>
          </a:xfrm>
          <a:prstGeom prst="rect">
            <a:avLst/>
          </a:prstGeom>
          <a:noFill/>
        </p:spPr>
        <p:txBody>
          <a:bodyPr wrap="square" rtlCol="0">
            <a:spAutoFit/>
          </a:bodyPr>
          <a:lstStyle/>
          <a:p>
            <a:r>
              <a:rPr lang="en-US" altLang="ja-JP" sz="1200" dirty="0">
                <a:solidFill>
                  <a:srgbClr val="3C3C3C"/>
                </a:solidFill>
                <a:latin typeface="Calibri"/>
              </a:rPr>
              <a:t>VX-3004F (1) </a:t>
            </a:r>
            <a:endParaRPr lang="ja-JP" altLang="en-US" sz="1050" dirty="0">
              <a:solidFill>
                <a:srgbClr val="3C3C3C"/>
              </a:solidFill>
              <a:latin typeface="Calibri"/>
            </a:endParaRPr>
          </a:p>
        </p:txBody>
      </p:sp>
      <p:grpSp>
        <p:nvGrpSpPr>
          <p:cNvPr id="161" name="グループ化 160"/>
          <p:cNvGrpSpPr/>
          <p:nvPr/>
        </p:nvGrpSpPr>
        <p:grpSpPr>
          <a:xfrm>
            <a:off x="7117956" y="3059854"/>
            <a:ext cx="1226618" cy="982283"/>
            <a:chOff x="9557047" y="3223949"/>
            <a:chExt cx="1226618" cy="982283"/>
          </a:xfrm>
        </p:grpSpPr>
        <p:sp>
          <p:nvSpPr>
            <p:cNvPr id="52" name="正方形/長方形 51"/>
            <p:cNvSpPr/>
            <p:nvPr/>
          </p:nvSpPr>
          <p:spPr>
            <a:xfrm>
              <a:off x="9914651" y="3223949"/>
              <a:ext cx="495357" cy="907698"/>
            </a:xfrm>
            <a:prstGeom prst="rect">
              <a:avLst/>
            </a:prstGeom>
            <a:solidFill>
              <a:schemeClr val="bg1">
                <a:lumMod val="50000"/>
                <a:alpha val="50000"/>
              </a:scheme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400" b="1" kern="0" dirty="0">
                <a:solidFill>
                  <a:srgbClr val="8064A2"/>
                </a:solidFill>
                <a:latin typeface="Calibri"/>
                <a:ea typeface="ＭＳ Ｐゴシック"/>
              </a:endParaRPr>
            </a:p>
          </p:txBody>
        </p:sp>
        <p:sp>
          <p:nvSpPr>
            <p:cNvPr id="74" name="テキスト ボックス 73"/>
            <p:cNvSpPr txBox="1"/>
            <p:nvPr/>
          </p:nvSpPr>
          <p:spPr>
            <a:xfrm>
              <a:off x="9557047" y="3375235"/>
              <a:ext cx="1226618" cy="830997"/>
            </a:xfrm>
            <a:prstGeom prst="rect">
              <a:avLst/>
            </a:prstGeom>
            <a:noFill/>
          </p:spPr>
          <p:txBody>
            <a:bodyPr wrap="none" rtlCol="0">
              <a:spAutoFit/>
            </a:bodyPr>
            <a:lstStyle/>
            <a:p>
              <a:pPr algn="ctr"/>
              <a:r>
                <a:rPr lang="en-US" altLang="ja-JP" sz="1600" b="1" dirty="0">
                  <a:ln>
                    <a:solidFill>
                      <a:srgbClr val="FFFFFF"/>
                    </a:solidFill>
                  </a:ln>
                  <a:solidFill>
                    <a:srgbClr val="7030A0"/>
                  </a:solidFill>
                  <a:latin typeface="Calibri"/>
                </a:rPr>
                <a:t>VX-3004F(1)</a:t>
              </a:r>
            </a:p>
            <a:p>
              <a:pPr algn="ctr"/>
              <a:r>
                <a:rPr lang="en-US" altLang="ja-JP" sz="1600" b="1" dirty="0">
                  <a:ln>
                    <a:solidFill>
                      <a:srgbClr val="FFFFFF"/>
                    </a:solidFill>
                  </a:ln>
                  <a:solidFill>
                    <a:srgbClr val="7030A0"/>
                  </a:solidFill>
                  <a:latin typeface="Calibri"/>
                </a:rPr>
                <a:t>Inside</a:t>
              </a:r>
            </a:p>
            <a:p>
              <a:pPr algn="ctr"/>
              <a:r>
                <a:rPr lang="en-US" altLang="ja-JP" sz="1600" b="1" dirty="0">
                  <a:ln>
                    <a:solidFill>
                      <a:srgbClr val="FFFFFF"/>
                    </a:solidFill>
                  </a:ln>
                  <a:solidFill>
                    <a:srgbClr val="7030A0"/>
                  </a:solidFill>
                  <a:latin typeface="Calibri"/>
                </a:rPr>
                <a:t>Matrix</a:t>
              </a:r>
              <a:endParaRPr lang="ja-JP" altLang="en-US" sz="1200" b="1" dirty="0">
                <a:ln>
                  <a:solidFill>
                    <a:srgbClr val="FFFFFF"/>
                  </a:solidFill>
                </a:ln>
                <a:solidFill>
                  <a:srgbClr val="7030A0"/>
                </a:solidFill>
                <a:latin typeface="Calibri"/>
              </a:endParaRPr>
            </a:p>
          </p:txBody>
        </p:sp>
      </p:grpSp>
      <p:sp>
        <p:nvSpPr>
          <p:cNvPr id="254" name="テキスト ボックス 253"/>
          <p:cNvSpPr txBox="1"/>
          <p:nvPr/>
        </p:nvSpPr>
        <p:spPr>
          <a:xfrm>
            <a:off x="3602736" y="2751727"/>
            <a:ext cx="1160419" cy="830997"/>
          </a:xfrm>
          <a:prstGeom prst="rect">
            <a:avLst/>
          </a:prstGeom>
          <a:noFill/>
        </p:spPr>
        <p:txBody>
          <a:bodyPr wrap="square" rtlCol="0">
            <a:spAutoFit/>
          </a:bodyPr>
          <a:lstStyle/>
          <a:p>
            <a:pPr algn="r"/>
            <a:r>
              <a:rPr lang="en-US" altLang="ja-JP" sz="1200" dirty="0">
                <a:solidFill>
                  <a:srgbClr val="3C3C3C"/>
                </a:solidFill>
                <a:latin typeface="Calibri"/>
              </a:rPr>
              <a:t>Input</a:t>
            </a: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r>
              <a:rPr lang="en-US" altLang="ja-JP" sz="1200" dirty="0">
                <a:solidFill>
                  <a:srgbClr val="3C3C3C"/>
                </a:solidFill>
                <a:latin typeface="Calibri"/>
              </a:rPr>
              <a:t>VX-3004F (1)</a:t>
            </a:r>
            <a:endParaRPr lang="ja-JP" altLang="en-US" sz="1050" dirty="0">
              <a:solidFill>
                <a:srgbClr val="3C3C3C"/>
              </a:solidFill>
              <a:latin typeface="Calibri"/>
            </a:endParaRPr>
          </a:p>
        </p:txBody>
      </p:sp>
      <p:pic>
        <p:nvPicPr>
          <p:cNvPr id="32770"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77250" y="4219252"/>
            <a:ext cx="3416594" cy="1951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7" name="Picture 4"/>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7091" t="12752" r="20831" b="17409"/>
          <a:stretch/>
        </p:blipFill>
        <p:spPr bwMode="auto">
          <a:xfrm>
            <a:off x="1285024" y="4896982"/>
            <a:ext cx="1995060" cy="3365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88" name="四角形吹き出し 287"/>
          <p:cNvSpPr/>
          <p:nvPr/>
        </p:nvSpPr>
        <p:spPr>
          <a:xfrm>
            <a:off x="2106266" y="4241424"/>
            <a:ext cx="1864426" cy="469851"/>
          </a:xfrm>
          <a:prstGeom prst="wedgeRectCallout">
            <a:avLst>
              <a:gd name="adj1" fmla="val -41423"/>
              <a:gd name="adj2" fmla="val 68184"/>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400" dirty="0">
                <a:solidFill>
                  <a:srgbClr val="FFFFFF"/>
                </a:solidFill>
              </a:rPr>
              <a:t>Let's start with only one VX-3004F(1).</a:t>
            </a:r>
          </a:p>
        </p:txBody>
      </p:sp>
      <p:sp>
        <p:nvSpPr>
          <p:cNvPr id="289" name="四角形吹き出し 288"/>
          <p:cNvSpPr/>
          <p:nvPr/>
        </p:nvSpPr>
        <p:spPr>
          <a:xfrm>
            <a:off x="2980645" y="5936201"/>
            <a:ext cx="2386533" cy="1307387"/>
          </a:xfrm>
          <a:prstGeom prst="wedgeRectCallout">
            <a:avLst>
              <a:gd name="adj1" fmla="val -65788"/>
              <a:gd name="adj2" fmla="val -3571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400" dirty="0">
                <a:solidFill>
                  <a:srgbClr val="FFFFFF"/>
                </a:solidFill>
              </a:rPr>
              <a:t>As I have already introduced, the VX-3004F has 2 RF links (RM route) and 4 Audio inputs, and these and 4 Outputs constitute a matrix. </a:t>
            </a:r>
          </a:p>
          <a:p>
            <a:pPr algn="ctr"/>
            <a:r>
              <a:rPr lang="en-US" altLang="ja-JP" sz="1400" dirty="0">
                <a:solidFill>
                  <a:srgbClr val="FFFFFF"/>
                </a:solidFill>
              </a:rPr>
              <a:t>(The internal EV is omitted.)</a:t>
            </a:r>
          </a:p>
        </p:txBody>
      </p:sp>
      <p:sp>
        <p:nvSpPr>
          <p:cNvPr id="290" name="四角形吹き出し 289"/>
          <p:cNvSpPr/>
          <p:nvPr/>
        </p:nvSpPr>
        <p:spPr>
          <a:xfrm>
            <a:off x="8465306" y="4075236"/>
            <a:ext cx="2386533" cy="539508"/>
          </a:xfrm>
          <a:prstGeom prst="wedgeRectCallout">
            <a:avLst>
              <a:gd name="adj1" fmla="val -70443"/>
              <a:gd name="adj2" fmla="val -49901"/>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400" dirty="0">
                <a:solidFill>
                  <a:srgbClr val="FFFFFF"/>
                </a:solidFill>
              </a:rPr>
              <a:t>This is very easy. Let's name this matrix “Inside Matrix”.</a:t>
            </a:r>
          </a:p>
        </p:txBody>
      </p:sp>
      <p:sp>
        <p:nvSpPr>
          <p:cNvPr id="39" name="円/楕円 38"/>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円/楕円 39"/>
          <p:cNvSpPr/>
          <p:nvPr/>
        </p:nvSpPr>
        <p:spPr>
          <a:xfrm>
            <a:off x="145116" y="599405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9454250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5000" fill="hold" nodeType="withEffect">
                                  <p:stCondLst>
                                    <p:cond delay="0"/>
                                  </p:stCondLst>
                                  <p:childTnLst>
                                    <p:anim calcmode="discrete" valueType="str">
                                      <p:cBhvr>
                                        <p:cTn id="6" dur="500" fill="hold"/>
                                        <p:tgtEl>
                                          <p:spTgt spid="161"/>
                                        </p:tgtEl>
                                        <p:attrNameLst>
                                          <p:attrName>style.visibility</p:attrName>
                                        </p:attrNameLst>
                                      </p:cBhvr>
                                      <p:tavLst>
                                        <p:tav tm="0">
                                          <p:val>
                                            <p:strVal val="hidden"/>
                                          </p:val>
                                        </p:tav>
                                        <p:tav tm="50000">
                                          <p:val>
                                            <p:strVal val="visible"/>
                                          </p:val>
                                        </p:tav>
                                      </p:tavLst>
                                    </p:anim>
                                  </p:childTnLst>
                                </p:cTn>
                              </p:par>
                            </p:childTnLst>
                          </p:cTn>
                        </p:par>
                        <p:par>
                          <p:cTn id="7" fill="hold">
                            <p:stCondLst>
                              <p:cond delay="2500"/>
                            </p:stCondLst>
                            <p:childTnLst>
                              <p:par>
                                <p:cTn id="8" presetID="1" presetClass="entr" presetSubtype="0" fill="hold" grpId="0" nodeType="afterEffect">
                                  <p:stCondLst>
                                    <p:cond delay="0"/>
                                  </p:stCondLst>
                                  <p:childTnLst>
                                    <p:set>
                                      <p:cBhvr>
                                        <p:cTn id="9" dur="1" fill="hold">
                                          <p:stCondLst>
                                            <p:cond delay="0"/>
                                          </p:stCondLst>
                                        </p:cTn>
                                        <p:tgtEl>
                                          <p:spTgt spid="2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2" name="正方形/長方形 1"/>
          <p:cNvSpPr/>
          <p:nvPr/>
        </p:nvSpPr>
        <p:spPr>
          <a:xfrm>
            <a:off x="3832298" y="2793585"/>
            <a:ext cx="7842797" cy="4351156"/>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 name="正方形/長方形 141"/>
          <p:cNvSpPr/>
          <p:nvPr/>
        </p:nvSpPr>
        <p:spPr>
          <a:xfrm>
            <a:off x="5218345" y="1885887"/>
            <a:ext cx="5888922" cy="605173"/>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27" name="Picture 2" descr="H:\TCL\Products\Products data\VX\VX-3000\Photo\VX-3000 ph2\VX-3000 Bilder\VX-3004F_front_plan.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47747" y="2004170"/>
            <a:ext cx="975143" cy="309864"/>
          </a:xfrm>
          <a:prstGeom prst="rect">
            <a:avLst/>
          </a:prstGeom>
          <a:noFill/>
          <a:extLst>
            <a:ext uri="{909E8E84-426E-40DD-AFC4-6F175D3DCCD1}">
              <a14:hiddenFill xmlns:a14="http://schemas.microsoft.com/office/drawing/2010/main">
                <a:solidFill>
                  <a:srgbClr val="FFFFFF"/>
                </a:solidFill>
              </a14:hiddenFill>
            </a:ext>
          </a:extLst>
        </p:spPr>
      </p:pic>
      <p:sp>
        <p:nvSpPr>
          <p:cNvPr id="254" name="テキスト ボックス 253"/>
          <p:cNvSpPr txBox="1"/>
          <p:nvPr/>
        </p:nvSpPr>
        <p:spPr>
          <a:xfrm>
            <a:off x="3602736" y="2751727"/>
            <a:ext cx="1160419" cy="1754326"/>
          </a:xfrm>
          <a:prstGeom prst="rect">
            <a:avLst/>
          </a:prstGeom>
          <a:noFill/>
        </p:spPr>
        <p:txBody>
          <a:bodyPr wrap="square" rtlCol="0">
            <a:spAutoFit/>
          </a:bodyPr>
          <a:lstStyle/>
          <a:p>
            <a:pPr algn="r"/>
            <a:r>
              <a:rPr lang="en-US" altLang="ja-JP" sz="1200" dirty="0">
                <a:solidFill>
                  <a:srgbClr val="3C3C3C"/>
                </a:solidFill>
                <a:latin typeface="Calibri"/>
              </a:rPr>
              <a:t>Input</a:t>
            </a: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r>
              <a:rPr lang="en-US" altLang="ja-JP" sz="1200" dirty="0">
                <a:solidFill>
                  <a:srgbClr val="3C3C3C"/>
                </a:solidFill>
                <a:latin typeface="Calibri"/>
              </a:rPr>
              <a:t>VX-3004F (2)</a:t>
            </a:r>
            <a:endParaRPr lang="ja-JP" altLang="en-US" sz="1050" dirty="0">
              <a:solidFill>
                <a:srgbClr val="3C3C3C"/>
              </a:solidFill>
              <a:latin typeface="Calibri"/>
            </a:endParaRPr>
          </a:p>
        </p:txBody>
      </p:sp>
      <p:pic>
        <p:nvPicPr>
          <p:cNvPr id="287" name="Picture 4"/>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7091" t="12752" r="20831" b="17409"/>
          <a:stretch/>
        </p:blipFill>
        <p:spPr bwMode="auto">
          <a:xfrm>
            <a:off x="1285024" y="4896982"/>
            <a:ext cx="1995060" cy="3365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88" name="四角形吹き出し 287"/>
          <p:cNvSpPr/>
          <p:nvPr/>
        </p:nvSpPr>
        <p:spPr>
          <a:xfrm>
            <a:off x="2351201" y="4594595"/>
            <a:ext cx="1864426" cy="469851"/>
          </a:xfrm>
          <a:prstGeom prst="wedgeRectCallout">
            <a:avLst>
              <a:gd name="adj1" fmla="val -41423"/>
              <a:gd name="adj2" fmla="val 68184"/>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400" dirty="0">
                <a:solidFill>
                  <a:srgbClr val="FFFFFF"/>
                </a:solidFill>
              </a:rPr>
              <a:t>This also applies to (2).</a:t>
            </a:r>
          </a:p>
        </p:txBody>
      </p:sp>
      <p:sp>
        <p:nvSpPr>
          <p:cNvPr id="291" name="テキスト ボックス 290"/>
          <p:cNvSpPr txBox="1"/>
          <p:nvPr/>
        </p:nvSpPr>
        <p:spPr>
          <a:xfrm>
            <a:off x="7211427" y="6898131"/>
            <a:ext cx="4392488" cy="276999"/>
          </a:xfrm>
          <a:prstGeom prst="rect">
            <a:avLst/>
          </a:prstGeom>
          <a:noFill/>
        </p:spPr>
        <p:txBody>
          <a:bodyPr wrap="square" rtlCol="0">
            <a:spAutoFit/>
          </a:bodyPr>
          <a:lstStyle/>
          <a:p>
            <a:pPr fontAlgn="auto">
              <a:spcBef>
                <a:spcPts val="0"/>
              </a:spcBef>
              <a:spcAft>
                <a:spcPts val="0"/>
              </a:spcAft>
            </a:pPr>
            <a:r>
              <a:rPr kumimoji="0" lang="en-US" altLang="ja-JP" sz="1200" kern="0" dirty="0">
                <a:solidFill>
                  <a:srgbClr val="3C3C3C"/>
                </a:solidFill>
                <a:latin typeface="Calibri"/>
              </a:rPr>
              <a:t>                             VX-3004F (2)</a:t>
            </a:r>
            <a:endParaRPr kumimoji="0" lang="ja-JP" altLang="en-US" sz="1050" kern="0" dirty="0">
              <a:solidFill>
                <a:srgbClr val="3C3C3C"/>
              </a:solidFill>
              <a:latin typeface="Calibri"/>
            </a:endParaRPr>
          </a:p>
        </p:txBody>
      </p:sp>
      <p:grpSp>
        <p:nvGrpSpPr>
          <p:cNvPr id="292" name="グループ化 291"/>
          <p:cNvGrpSpPr/>
          <p:nvPr/>
        </p:nvGrpSpPr>
        <p:grpSpPr>
          <a:xfrm>
            <a:off x="8489142" y="2986121"/>
            <a:ext cx="301450" cy="3821725"/>
            <a:chOff x="8586372" y="3573115"/>
            <a:chExt cx="301450" cy="2168466"/>
          </a:xfrm>
        </p:grpSpPr>
        <p:sp>
          <p:nvSpPr>
            <p:cNvPr id="293" name="フリーフォーム 292"/>
            <p:cNvSpPr/>
            <p:nvPr/>
          </p:nvSpPr>
          <p:spPr>
            <a:xfrm>
              <a:off x="8586372" y="3583172"/>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a:ln w="25400" cap="flat" cmpd="sng" algn="ctr">
              <a:solidFill>
                <a:srgbClr val="4F81BD">
                  <a:shade val="50000"/>
                </a:srgbClr>
              </a:solidFill>
              <a:prstDash val="solid"/>
            </a:ln>
            <a:effectLst/>
          </p:spPr>
          <p:txBody>
            <a:bodyPr rtlCol="0" anchor="ctr"/>
            <a:lstStyle/>
            <a:p>
              <a:pPr algn="ctr" fontAlgn="auto">
                <a:spcBef>
                  <a:spcPts val="0"/>
                </a:spcBef>
                <a:spcAft>
                  <a:spcPts val="0"/>
                </a:spcAft>
              </a:pPr>
              <a:endParaRPr kumimoji="0" lang="ja-JP" altLang="en-US" kern="0">
                <a:solidFill>
                  <a:srgbClr val="FFFFFF"/>
                </a:solidFill>
                <a:latin typeface="Calibri"/>
                <a:ea typeface="ＭＳ Ｐゴシック"/>
              </a:endParaRPr>
            </a:p>
          </p:txBody>
        </p:sp>
        <p:sp>
          <p:nvSpPr>
            <p:cNvPr id="294" name="フリーフォーム 293"/>
            <p:cNvSpPr/>
            <p:nvPr/>
          </p:nvSpPr>
          <p:spPr>
            <a:xfrm>
              <a:off x="8688470" y="3581986"/>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a:ln w="25400" cap="flat" cmpd="sng" algn="ctr">
              <a:solidFill>
                <a:srgbClr val="4F81BD">
                  <a:shade val="50000"/>
                </a:srgbClr>
              </a:solidFill>
              <a:prstDash val="solid"/>
            </a:ln>
            <a:effectLst/>
          </p:spPr>
          <p:txBody>
            <a:bodyPr rtlCol="0" anchor="ctr"/>
            <a:lstStyle/>
            <a:p>
              <a:pPr algn="ctr" fontAlgn="auto">
                <a:spcBef>
                  <a:spcPts val="0"/>
                </a:spcBef>
                <a:spcAft>
                  <a:spcPts val="0"/>
                </a:spcAft>
              </a:pPr>
              <a:endParaRPr kumimoji="0" lang="ja-JP" altLang="en-US" kern="0">
                <a:solidFill>
                  <a:srgbClr val="FFFFFF"/>
                </a:solidFill>
                <a:latin typeface="Calibri"/>
                <a:ea typeface="ＭＳ Ｐゴシック"/>
              </a:endParaRPr>
            </a:p>
          </p:txBody>
        </p:sp>
        <p:sp>
          <p:nvSpPr>
            <p:cNvPr id="295" name="フリーフォーム 294"/>
            <p:cNvSpPr/>
            <p:nvPr/>
          </p:nvSpPr>
          <p:spPr>
            <a:xfrm>
              <a:off x="8789566" y="3578143"/>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a:ln w="25400" cap="flat" cmpd="sng" algn="ctr">
              <a:solidFill>
                <a:srgbClr val="4F81BD">
                  <a:shade val="50000"/>
                </a:srgbClr>
              </a:solidFill>
              <a:prstDash val="solid"/>
            </a:ln>
            <a:effectLst/>
          </p:spPr>
          <p:txBody>
            <a:bodyPr rtlCol="0" anchor="ctr"/>
            <a:lstStyle/>
            <a:p>
              <a:pPr algn="ctr" fontAlgn="auto">
                <a:spcBef>
                  <a:spcPts val="0"/>
                </a:spcBef>
                <a:spcAft>
                  <a:spcPts val="0"/>
                </a:spcAft>
              </a:pPr>
              <a:endParaRPr kumimoji="0" lang="ja-JP" altLang="en-US" kern="0">
                <a:solidFill>
                  <a:srgbClr val="FFFFFF"/>
                </a:solidFill>
                <a:latin typeface="Calibri"/>
                <a:ea typeface="ＭＳ Ｐゴシック"/>
              </a:endParaRPr>
            </a:p>
          </p:txBody>
        </p:sp>
        <p:sp>
          <p:nvSpPr>
            <p:cNvPr id="296" name="フリーフォーム 295"/>
            <p:cNvSpPr/>
            <p:nvPr/>
          </p:nvSpPr>
          <p:spPr>
            <a:xfrm>
              <a:off x="8887822" y="3573115"/>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a:ln w="25400" cap="flat" cmpd="sng" algn="ctr">
              <a:solidFill>
                <a:srgbClr val="4F81BD">
                  <a:shade val="50000"/>
                </a:srgbClr>
              </a:solidFill>
              <a:prstDash val="solid"/>
            </a:ln>
            <a:effectLst/>
          </p:spPr>
          <p:txBody>
            <a:bodyPr rtlCol="0" anchor="ctr"/>
            <a:lstStyle/>
            <a:p>
              <a:pPr algn="ctr" fontAlgn="auto">
                <a:spcBef>
                  <a:spcPts val="0"/>
                </a:spcBef>
                <a:spcAft>
                  <a:spcPts val="0"/>
                </a:spcAft>
              </a:pPr>
              <a:endParaRPr kumimoji="0" lang="ja-JP" altLang="en-US" kern="0">
                <a:solidFill>
                  <a:srgbClr val="FFFFFF"/>
                </a:solidFill>
                <a:latin typeface="Calibri"/>
                <a:ea typeface="ＭＳ Ｐゴシック"/>
              </a:endParaRPr>
            </a:p>
          </p:txBody>
        </p:sp>
      </p:grpSp>
      <p:sp>
        <p:nvSpPr>
          <p:cNvPr id="297" name="テキスト ボックス 296"/>
          <p:cNvSpPr txBox="1"/>
          <p:nvPr/>
        </p:nvSpPr>
        <p:spPr>
          <a:xfrm>
            <a:off x="8312740" y="6764341"/>
            <a:ext cx="677556" cy="253916"/>
          </a:xfrm>
          <a:prstGeom prst="rect">
            <a:avLst/>
          </a:prstGeom>
          <a:noFill/>
        </p:spPr>
        <p:txBody>
          <a:bodyPr wrap="square" rtlCol="0">
            <a:spAutoFit/>
          </a:bodyPr>
          <a:lstStyle/>
          <a:p>
            <a:pPr algn="ctr" fontAlgn="auto">
              <a:spcBef>
                <a:spcPts val="0"/>
              </a:spcBef>
              <a:spcAft>
                <a:spcPts val="0"/>
              </a:spcAft>
            </a:pPr>
            <a:r>
              <a:rPr kumimoji="0" lang="en-US" altLang="ja-JP" sz="1050" kern="0" dirty="0">
                <a:solidFill>
                  <a:srgbClr val="3C3C3C"/>
                </a:solidFill>
                <a:latin typeface="Calibri"/>
              </a:rPr>
              <a:t>1 2 3 4</a:t>
            </a:r>
            <a:endParaRPr kumimoji="0" lang="ja-JP" altLang="en-US" sz="1050" kern="0" dirty="0">
              <a:solidFill>
                <a:srgbClr val="3C3C3C"/>
              </a:solidFill>
              <a:latin typeface="Calibri"/>
            </a:endParaRPr>
          </a:p>
        </p:txBody>
      </p:sp>
      <p:grpSp>
        <p:nvGrpSpPr>
          <p:cNvPr id="299" name="グループ化 298"/>
          <p:cNvGrpSpPr/>
          <p:nvPr/>
        </p:nvGrpSpPr>
        <p:grpSpPr>
          <a:xfrm>
            <a:off x="4844128" y="4048457"/>
            <a:ext cx="5883967" cy="882985"/>
            <a:chOff x="2816437" y="5240580"/>
            <a:chExt cx="5883967" cy="882985"/>
          </a:xfrm>
        </p:grpSpPr>
        <p:grpSp>
          <p:nvGrpSpPr>
            <p:cNvPr id="300" name="グループ化 299"/>
            <p:cNvGrpSpPr/>
            <p:nvPr/>
          </p:nvGrpSpPr>
          <p:grpSpPr>
            <a:xfrm>
              <a:off x="3044238" y="5240580"/>
              <a:ext cx="5651894" cy="436894"/>
              <a:chOff x="5455372" y="4966039"/>
              <a:chExt cx="5651894" cy="436894"/>
            </a:xfrm>
          </p:grpSpPr>
          <p:grpSp>
            <p:nvGrpSpPr>
              <p:cNvPr id="307" name="グループ化 306"/>
              <p:cNvGrpSpPr/>
              <p:nvPr/>
            </p:nvGrpSpPr>
            <p:grpSpPr>
              <a:xfrm>
                <a:off x="5457903" y="4966039"/>
                <a:ext cx="5649363" cy="130268"/>
                <a:chOff x="5457903" y="4966039"/>
                <a:chExt cx="5649363" cy="130268"/>
              </a:xfrm>
            </p:grpSpPr>
            <p:sp>
              <p:nvSpPr>
                <p:cNvPr id="314" name="フリーフォーム 313"/>
                <p:cNvSpPr/>
                <p:nvPr/>
              </p:nvSpPr>
              <p:spPr>
                <a:xfrm>
                  <a:off x="6009750" y="5023590"/>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w="25400" cap="flat" cmpd="sng" algn="ctr">
                  <a:solidFill>
                    <a:srgbClr val="00B050"/>
                  </a:solidFill>
                  <a:prstDash val="solid"/>
                </a:ln>
                <a:effectLst/>
              </p:spPr>
              <p:txBody>
                <a:bodyPr rtlCol="0" anchor="ctr"/>
                <a:lstStyle/>
                <a:p>
                  <a:pPr algn="ctr" fontAlgn="auto">
                    <a:spcBef>
                      <a:spcPts val="0"/>
                    </a:spcBef>
                    <a:spcAft>
                      <a:spcPts val="0"/>
                    </a:spcAft>
                  </a:pPr>
                  <a:endParaRPr kumimoji="0" lang="ja-JP" altLang="en-US" sz="1400" kern="0">
                    <a:solidFill>
                      <a:srgbClr val="FFFFFF"/>
                    </a:solidFill>
                    <a:latin typeface="Calibri"/>
                    <a:ea typeface="ＭＳ Ｐゴシック"/>
                  </a:endParaRPr>
                </a:p>
              </p:txBody>
            </p:sp>
            <p:sp>
              <p:nvSpPr>
                <p:cNvPr id="315" name="正方形/長方形 314"/>
                <p:cNvSpPr/>
                <p:nvPr/>
              </p:nvSpPr>
              <p:spPr>
                <a:xfrm>
                  <a:off x="5457903" y="4966039"/>
                  <a:ext cx="551847" cy="130268"/>
                </a:xfrm>
                <a:prstGeom prst="rect">
                  <a:avLst/>
                </a:prstGeom>
                <a:solidFill>
                  <a:srgbClr val="00B050"/>
                </a:solidFill>
                <a:ln w="25400" cap="flat" cmpd="sng" algn="ctr">
                  <a:noFill/>
                  <a:prstDash val="solid"/>
                </a:ln>
                <a:effectLst/>
              </p:spPr>
              <p:txBody>
                <a:bodyPr lIns="0" rIns="0" rtlCol="0" anchor="ctr"/>
                <a:lstStyle/>
                <a:p>
                  <a:pPr algn="ctr" fontAlgn="auto">
                    <a:spcBef>
                      <a:spcPts val="0"/>
                    </a:spcBef>
                    <a:spcAft>
                      <a:spcPts val="0"/>
                    </a:spcAft>
                  </a:pPr>
                  <a:r>
                    <a:rPr kumimoji="0" lang="en-US" altLang="ja-JP" sz="1100" kern="0" dirty="0">
                      <a:solidFill>
                        <a:srgbClr val="FFFFFF"/>
                      </a:solidFill>
                      <a:latin typeface="Calibri"/>
                      <a:ea typeface="ＭＳ Ｐゴシック"/>
                    </a:rPr>
                    <a:t>Audio in</a:t>
                  </a:r>
                  <a:endParaRPr kumimoji="0" lang="ja-JP" altLang="en-US" sz="1100" kern="0" dirty="0">
                    <a:solidFill>
                      <a:srgbClr val="FFFFFF"/>
                    </a:solidFill>
                    <a:latin typeface="Calibri"/>
                    <a:ea typeface="ＭＳ Ｐゴシック"/>
                  </a:endParaRPr>
                </a:p>
              </p:txBody>
            </p:sp>
          </p:grpSp>
          <p:sp>
            <p:nvSpPr>
              <p:cNvPr id="308" name="フリーフォーム 307"/>
              <p:cNvSpPr/>
              <p:nvPr/>
            </p:nvSpPr>
            <p:spPr>
              <a:xfrm>
                <a:off x="6588345" y="5119633"/>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w="25400" cap="flat" cmpd="sng" algn="ctr">
                <a:solidFill>
                  <a:srgbClr val="00B050"/>
                </a:solidFill>
                <a:prstDash val="solid"/>
              </a:ln>
              <a:effectLst/>
            </p:spPr>
            <p:txBody>
              <a:bodyPr rtlCol="0" anchor="ctr"/>
              <a:lstStyle/>
              <a:p>
                <a:pPr algn="ctr" fontAlgn="auto">
                  <a:spcBef>
                    <a:spcPts val="0"/>
                  </a:spcBef>
                  <a:spcAft>
                    <a:spcPts val="0"/>
                  </a:spcAft>
                </a:pPr>
                <a:endParaRPr kumimoji="0" lang="ja-JP" altLang="en-US" sz="1400" kern="0">
                  <a:solidFill>
                    <a:srgbClr val="FFFFFF"/>
                  </a:solidFill>
                  <a:latin typeface="Calibri"/>
                  <a:ea typeface="ＭＳ Ｐゴシック"/>
                </a:endParaRPr>
              </a:p>
            </p:txBody>
          </p:sp>
          <p:sp>
            <p:nvSpPr>
              <p:cNvPr id="309" name="正方形/長方形 308"/>
              <p:cNvSpPr/>
              <p:nvPr/>
            </p:nvSpPr>
            <p:spPr>
              <a:xfrm>
                <a:off x="6033967" y="5062082"/>
                <a:ext cx="551847" cy="130268"/>
              </a:xfrm>
              <a:prstGeom prst="rect">
                <a:avLst/>
              </a:prstGeom>
              <a:solidFill>
                <a:srgbClr val="00B050"/>
              </a:solidFill>
              <a:ln w="25400" cap="flat" cmpd="sng" algn="ctr">
                <a:noFill/>
                <a:prstDash val="solid"/>
              </a:ln>
              <a:effectLst/>
            </p:spPr>
            <p:txBody>
              <a:bodyPr lIns="0" rIns="0" rtlCol="0" anchor="ctr"/>
              <a:lstStyle/>
              <a:p>
                <a:pPr algn="ctr" fontAlgn="auto">
                  <a:spcBef>
                    <a:spcPts val="0"/>
                  </a:spcBef>
                  <a:spcAft>
                    <a:spcPts val="0"/>
                  </a:spcAft>
                </a:pPr>
                <a:r>
                  <a:rPr kumimoji="0" lang="en-US" altLang="ja-JP" sz="1100" kern="0" dirty="0">
                    <a:solidFill>
                      <a:srgbClr val="FFFFFF"/>
                    </a:solidFill>
                    <a:latin typeface="Calibri"/>
                    <a:ea typeface="ＭＳ Ｐゴシック"/>
                  </a:rPr>
                  <a:t>Audio in</a:t>
                </a:r>
                <a:endParaRPr kumimoji="0" lang="ja-JP" altLang="en-US" sz="1100" kern="0" dirty="0">
                  <a:solidFill>
                    <a:srgbClr val="FFFFFF"/>
                  </a:solidFill>
                  <a:latin typeface="Calibri"/>
                  <a:ea typeface="ＭＳ Ｐゴシック"/>
                </a:endParaRPr>
              </a:p>
            </p:txBody>
          </p:sp>
          <p:sp>
            <p:nvSpPr>
              <p:cNvPr id="310" name="フリーフォーム 309"/>
              <p:cNvSpPr/>
              <p:nvPr/>
            </p:nvSpPr>
            <p:spPr>
              <a:xfrm>
                <a:off x="6007219" y="5234173"/>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w="25400" cap="flat" cmpd="sng" algn="ctr">
                <a:solidFill>
                  <a:srgbClr val="00B050"/>
                </a:solidFill>
                <a:prstDash val="solid"/>
              </a:ln>
              <a:effectLst/>
            </p:spPr>
            <p:txBody>
              <a:bodyPr rtlCol="0" anchor="ctr"/>
              <a:lstStyle/>
              <a:p>
                <a:pPr algn="ctr" fontAlgn="auto">
                  <a:spcBef>
                    <a:spcPts val="0"/>
                  </a:spcBef>
                  <a:spcAft>
                    <a:spcPts val="0"/>
                  </a:spcAft>
                </a:pPr>
                <a:endParaRPr kumimoji="0" lang="ja-JP" altLang="en-US" sz="1400" kern="0">
                  <a:solidFill>
                    <a:srgbClr val="FFFFFF"/>
                  </a:solidFill>
                  <a:latin typeface="Calibri"/>
                  <a:ea typeface="ＭＳ Ｐゴシック"/>
                </a:endParaRPr>
              </a:p>
            </p:txBody>
          </p:sp>
          <p:sp>
            <p:nvSpPr>
              <p:cNvPr id="311" name="正方形/長方形 310"/>
              <p:cNvSpPr/>
              <p:nvPr/>
            </p:nvSpPr>
            <p:spPr>
              <a:xfrm>
                <a:off x="5455372" y="5176622"/>
                <a:ext cx="551847" cy="130268"/>
              </a:xfrm>
              <a:prstGeom prst="rect">
                <a:avLst/>
              </a:prstGeom>
              <a:solidFill>
                <a:srgbClr val="00B050"/>
              </a:solidFill>
              <a:ln w="25400" cap="flat" cmpd="sng" algn="ctr">
                <a:noFill/>
                <a:prstDash val="solid"/>
              </a:ln>
              <a:effectLst/>
            </p:spPr>
            <p:txBody>
              <a:bodyPr lIns="0" rIns="0" rtlCol="0" anchor="ctr"/>
              <a:lstStyle/>
              <a:p>
                <a:pPr algn="ctr" fontAlgn="auto">
                  <a:spcBef>
                    <a:spcPts val="0"/>
                  </a:spcBef>
                  <a:spcAft>
                    <a:spcPts val="0"/>
                  </a:spcAft>
                </a:pPr>
                <a:r>
                  <a:rPr kumimoji="0" lang="en-US" altLang="ja-JP" sz="1100" kern="0" dirty="0">
                    <a:solidFill>
                      <a:srgbClr val="FFFFFF"/>
                    </a:solidFill>
                    <a:latin typeface="Calibri"/>
                    <a:ea typeface="ＭＳ Ｐゴシック"/>
                  </a:rPr>
                  <a:t>Audio in</a:t>
                </a:r>
                <a:endParaRPr kumimoji="0" lang="ja-JP" altLang="en-US" sz="1100" kern="0" dirty="0">
                  <a:solidFill>
                    <a:srgbClr val="FFFFFF"/>
                  </a:solidFill>
                  <a:latin typeface="Calibri"/>
                  <a:ea typeface="ＭＳ Ｐゴシック"/>
                </a:endParaRPr>
              </a:p>
            </p:txBody>
          </p:sp>
          <p:sp>
            <p:nvSpPr>
              <p:cNvPr id="312" name="フリーフォーム 311"/>
              <p:cNvSpPr/>
              <p:nvPr/>
            </p:nvSpPr>
            <p:spPr>
              <a:xfrm>
                <a:off x="6585814" y="5330216"/>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w="25400" cap="flat" cmpd="sng" algn="ctr">
                <a:solidFill>
                  <a:srgbClr val="00B050"/>
                </a:solidFill>
                <a:prstDash val="solid"/>
              </a:ln>
              <a:effectLst/>
            </p:spPr>
            <p:txBody>
              <a:bodyPr rtlCol="0" anchor="ctr"/>
              <a:lstStyle/>
              <a:p>
                <a:pPr algn="ctr" fontAlgn="auto">
                  <a:spcBef>
                    <a:spcPts val="0"/>
                  </a:spcBef>
                  <a:spcAft>
                    <a:spcPts val="0"/>
                  </a:spcAft>
                </a:pPr>
                <a:endParaRPr kumimoji="0" lang="ja-JP" altLang="en-US" sz="1400" kern="0">
                  <a:solidFill>
                    <a:srgbClr val="FFFFFF"/>
                  </a:solidFill>
                  <a:latin typeface="Calibri"/>
                  <a:ea typeface="ＭＳ Ｐゴシック"/>
                </a:endParaRPr>
              </a:p>
            </p:txBody>
          </p:sp>
          <p:sp>
            <p:nvSpPr>
              <p:cNvPr id="313" name="正方形/長方形 312"/>
              <p:cNvSpPr/>
              <p:nvPr/>
            </p:nvSpPr>
            <p:spPr>
              <a:xfrm>
                <a:off x="6031436" y="5272665"/>
                <a:ext cx="551847" cy="130268"/>
              </a:xfrm>
              <a:prstGeom prst="rect">
                <a:avLst/>
              </a:prstGeom>
              <a:solidFill>
                <a:srgbClr val="00B050"/>
              </a:solidFill>
              <a:ln w="25400" cap="flat" cmpd="sng" algn="ctr">
                <a:noFill/>
                <a:prstDash val="solid"/>
              </a:ln>
              <a:effectLst/>
            </p:spPr>
            <p:txBody>
              <a:bodyPr lIns="0" rIns="0" rtlCol="0" anchor="ctr"/>
              <a:lstStyle/>
              <a:p>
                <a:pPr algn="ctr" fontAlgn="auto">
                  <a:spcBef>
                    <a:spcPts val="0"/>
                  </a:spcBef>
                  <a:spcAft>
                    <a:spcPts val="0"/>
                  </a:spcAft>
                </a:pPr>
                <a:r>
                  <a:rPr kumimoji="0" lang="en-US" altLang="ja-JP" sz="1100" kern="0" dirty="0">
                    <a:solidFill>
                      <a:srgbClr val="FFFFFF"/>
                    </a:solidFill>
                    <a:latin typeface="Calibri"/>
                    <a:ea typeface="ＭＳ Ｐゴシック"/>
                  </a:rPr>
                  <a:t>Audio in</a:t>
                </a:r>
                <a:endParaRPr kumimoji="0" lang="ja-JP" altLang="en-US" sz="1100" kern="0" dirty="0">
                  <a:solidFill>
                    <a:srgbClr val="FFFFFF"/>
                  </a:solidFill>
                  <a:latin typeface="Calibri"/>
                  <a:ea typeface="ＭＳ Ｐゴシック"/>
                </a:endParaRPr>
              </a:p>
            </p:txBody>
          </p:sp>
        </p:grpSp>
        <p:grpSp>
          <p:nvGrpSpPr>
            <p:cNvPr id="301" name="グループ化 300"/>
            <p:cNvGrpSpPr/>
            <p:nvPr/>
          </p:nvGrpSpPr>
          <p:grpSpPr>
            <a:xfrm>
              <a:off x="2816437" y="5587404"/>
              <a:ext cx="5883967" cy="536161"/>
              <a:chOff x="2816437" y="5576507"/>
              <a:chExt cx="5883967" cy="536161"/>
            </a:xfrm>
          </p:grpSpPr>
          <p:sp>
            <p:nvSpPr>
              <p:cNvPr id="302" name="フリーフォーム 301"/>
              <p:cNvSpPr/>
              <p:nvPr/>
            </p:nvSpPr>
            <p:spPr>
              <a:xfrm>
                <a:off x="3086413" y="5739390"/>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a:ln w="25400" cap="flat" cmpd="sng" algn="ctr">
                <a:solidFill>
                  <a:srgbClr val="4F81BD">
                    <a:shade val="50000"/>
                  </a:srgbClr>
                </a:solidFill>
                <a:prstDash val="solid"/>
              </a:ln>
              <a:effectLst/>
            </p:spPr>
            <p:txBody>
              <a:bodyPr rtlCol="0" anchor="ctr"/>
              <a:lstStyle/>
              <a:p>
                <a:pPr algn="ctr" fontAlgn="auto">
                  <a:spcBef>
                    <a:spcPts val="0"/>
                  </a:spcBef>
                  <a:spcAft>
                    <a:spcPts val="0"/>
                  </a:spcAft>
                </a:pPr>
                <a:endParaRPr kumimoji="0" lang="ja-JP" altLang="en-US" kern="0">
                  <a:solidFill>
                    <a:srgbClr val="FFFFFF"/>
                  </a:solidFill>
                  <a:latin typeface="Calibri"/>
                  <a:ea typeface="ＭＳ Ｐゴシック"/>
                </a:endParaRPr>
              </a:p>
            </p:txBody>
          </p:sp>
          <p:pic>
            <p:nvPicPr>
              <p:cNvPr id="303"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16437" y="5576507"/>
                <a:ext cx="522107" cy="434240"/>
              </a:xfrm>
              <a:prstGeom prst="rect">
                <a:avLst/>
              </a:prstGeom>
              <a:noFill/>
              <a:extLst>
                <a:ext uri="{909E8E84-426E-40DD-AFC4-6F175D3DCCD1}">
                  <a14:hiddenFill xmlns:a14="http://schemas.microsoft.com/office/drawing/2010/main">
                    <a:solidFill>
                      <a:srgbClr val="FFFFFF"/>
                    </a:solidFill>
                  </a14:hiddenFill>
                </a:ext>
              </a:extLst>
            </p:spPr>
          </p:pic>
          <p:grpSp>
            <p:nvGrpSpPr>
              <p:cNvPr id="304" name="グループ化 303"/>
              <p:cNvGrpSpPr/>
              <p:nvPr/>
            </p:nvGrpSpPr>
            <p:grpSpPr>
              <a:xfrm>
                <a:off x="3234805" y="5678428"/>
                <a:ext cx="5461327" cy="434240"/>
                <a:chOff x="6210722" y="5763319"/>
                <a:chExt cx="5461327" cy="434240"/>
              </a:xfrm>
            </p:grpSpPr>
            <p:sp>
              <p:nvSpPr>
                <p:cNvPr id="305" name="フリーフォーム 304"/>
                <p:cNvSpPr/>
                <p:nvPr/>
              </p:nvSpPr>
              <p:spPr>
                <a:xfrm>
                  <a:off x="6475228" y="5911702"/>
                  <a:ext cx="519682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a:ln w="25400" cap="flat" cmpd="sng" algn="ctr">
                  <a:solidFill>
                    <a:srgbClr val="4F81BD">
                      <a:shade val="50000"/>
                    </a:srgbClr>
                  </a:solidFill>
                  <a:prstDash val="solid"/>
                </a:ln>
                <a:effectLst/>
              </p:spPr>
              <p:txBody>
                <a:bodyPr rtlCol="0" anchor="ctr"/>
                <a:lstStyle/>
                <a:p>
                  <a:pPr algn="ctr" fontAlgn="auto">
                    <a:spcBef>
                      <a:spcPts val="0"/>
                    </a:spcBef>
                    <a:spcAft>
                      <a:spcPts val="0"/>
                    </a:spcAft>
                  </a:pPr>
                  <a:endParaRPr kumimoji="0" lang="ja-JP" altLang="en-US" kern="0">
                    <a:solidFill>
                      <a:srgbClr val="FFFFFF"/>
                    </a:solidFill>
                    <a:latin typeface="Calibri"/>
                    <a:ea typeface="ＭＳ Ｐゴシック"/>
                  </a:endParaRPr>
                </a:p>
              </p:txBody>
            </p:sp>
            <p:pic>
              <p:nvPicPr>
                <p:cNvPr id="306"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161" name="グループ化 160"/>
          <p:cNvGrpSpPr/>
          <p:nvPr/>
        </p:nvGrpSpPr>
        <p:grpSpPr>
          <a:xfrm>
            <a:off x="8102436" y="3980423"/>
            <a:ext cx="1095173" cy="907698"/>
            <a:chOff x="9622769" y="3223949"/>
            <a:chExt cx="1095173" cy="907698"/>
          </a:xfrm>
        </p:grpSpPr>
        <p:sp>
          <p:nvSpPr>
            <p:cNvPr id="52" name="正方形/長方形 51"/>
            <p:cNvSpPr/>
            <p:nvPr/>
          </p:nvSpPr>
          <p:spPr>
            <a:xfrm>
              <a:off x="9914651" y="3223949"/>
              <a:ext cx="495357" cy="907698"/>
            </a:xfrm>
            <a:prstGeom prst="rect">
              <a:avLst/>
            </a:prstGeom>
            <a:solidFill>
              <a:schemeClr val="bg1">
                <a:lumMod val="50000"/>
                <a:alpha val="50000"/>
              </a:scheme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200" b="1" kern="0" dirty="0">
                <a:solidFill>
                  <a:srgbClr val="8064A2"/>
                </a:solidFill>
                <a:latin typeface="Calibri"/>
                <a:ea typeface="ＭＳ Ｐゴシック"/>
              </a:endParaRPr>
            </a:p>
          </p:txBody>
        </p:sp>
        <p:sp>
          <p:nvSpPr>
            <p:cNvPr id="74" name="テキスト ボックス 73"/>
            <p:cNvSpPr txBox="1"/>
            <p:nvPr/>
          </p:nvSpPr>
          <p:spPr>
            <a:xfrm>
              <a:off x="9622769" y="3375235"/>
              <a:ext cx="1095173" cy="738664"/>
            </a:xfrm>
            <a:prstGeom prst="rect">
              <a:avLst/>
            </a:prstGeom>
            <a:noFill/>
          </p:spPr>
          <p:txBody>
            <a:bodyPr wrap="none" rtlCol="0">
              <a:spAutoFit/>
            </a:bodyPr>
            <a:lstStyle/>
            <a:p>
              <a:pPr algn="ctr"/>
              <a:r>
                <a:rPr lang="en-US" altLang="ja-JP" sz="1400" b="1" dirty="0">
                  <a:ln>
                    <a:solidFill>
                      <a:schemeClr val="bg1"/>
                    </a:solidFill>
                  </a:ln>
                  <a:solidFill>
                    <a:srgbClr val="7030A0"/>
                  </a:solidFill>
                  <a:latin typeface="Calibri"/>
                </a:rPr>
                <a:t>VX-3004F(2)</a:t>
              </a:r>
            </a:p>
            <a:p>
              <a:pPr algn="ctr"/>
              <a:r>
                <a:rPr lang="en-US" altLang="ja-JP" sz="1400" b="1" dirty="0">
                  <a:ln>
                    <a:solidFill>
                      <a:schemeClr val="bg1"/>
                    </a:solidFill>
                  </a:ln>
                  <a:solidFill>
                    <a:srgbClr val="7030A0"/>
                  </a:solidFill>
                  <a:latin typeface="Calibri"/>
                </a:rPr>
                <a:t>Inside</a:t>
              </a:r>
            </a:p>
            <a:p>
              <a:pPr algn="ctr"/>
              <a:r>
                <a:rPr lang="en-US" altLang="ja-JP" sz="1400" b="1" dirty="0">
                  <a:ln>
                    <a:solidFill>
                      <a:schemeClr val="bg1"/>
                    </a:solidFill>
                  </a:ln>
                  <a:solidFill>
                    <a:srgbClr val="7030A0"/>
                  </a:solidFill>
                  <a:latin typeface="Calibri"/>
                </a:rPr>
                <a:t>Matrix</a:t>
              </a:r>
              <a:endParaRPr lang="ja-JP" altLang="en-US" sz="1100" b="1" dirty="0">
                <a:ln>
                  <a:solidFill>
                    <a:schemeClr val="bg1"/>
                  </a:solidFill>
                </a:ln>
                <a:solidFill>
                  <a:srgbClr val="7030A0"/>
                </a:solidFill>
                <a:latin typeface="Calibri"/>
              </a:endParaRPr>
            </a:p>
          </p:txBody>
        </p:sp>
      </p:grpSp>
      <p:sp>
        <p:nvSpPr>
          <p:cNvPr id="36" name="円/楕円 35"/>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円/楕円 36"/>
          <p:cNvSpPr/>
          <p:nvPr/>
        </p:nvSpPr>
        <p:spPr>
          <a:xfrm>
            <a:off x="145116" y="599405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747316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5000" fill="hold" nodeType="withEffect">
                                  <p:stCondLst>
                                    <p:cond delay="0"/>
                                  </p:stCondLst>
                                  <p:childTnLst>
                                    <p:anim calcmode="discrete" valueType="str">
                                      <p:cBhvr>
                                        <p:cTn id="6" dur="500" fill="hold"/>
                                        <p:tgtEl>
                                          <p:spTgt spid="161"/>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2" name="正方形/長方形 1"/>
          <p:cNvSpPr/>
          <p:nvPr/>
        </p:nvSpPr>
        <p:spPr>
          <a:xfrm>
            <a:off x="3832298" y="2793585"/>
            <a:ext cx="7842797" cy="4351156"/>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42" name="正方形/長方形 141"/>
          <p:cNvSpPr/>
          <p:nvPr/>
        </p:nvSpPr>
        <p:spPr>
          <a:xfrm>
            <a:off x="5218345" y="1885887"/>
            <a:ext cx="4880809" cy="605173"/>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230" name="グループ化 229"/>
          <p:cNvGrpSpPr/>
          <p:nvPr/>
        </p:nvGrpSpPr>
        <p:grpSpPr>
          <a:xfrm>
            <a:off x="7567158" y="2968337"/>
            <a:ext cx="301450" cy="3834480"/>
            <a:chOff x="8586372" y="3573115"/>
            <a:chExt cx="301450" cy="2168466"/>
          </a:xfrm>
        </p:grpSpPr>
        <p:sp>
          <p:nvSpPr>
            <p:cNvPr id="231" name="フリーフォーム 230"/>
            <p:cNvSpPr/>
            <p:nvPr/>
          </p:nvSpPr>
          <p:spPr>
            <a:xfrm>
              <a:off x="8586372" y="3583172"/>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2" name="フリーフォーム 231"/>
            <p:cNvSpPr/>
            <p:nvPr/>
          </p:nvSpPr>
          <p:spPr>
            <a:xfrm>
              <a:off x="8688470" y="3581986"/>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3" name="フリーフォーム 232"/>
            <p:cNvSpPr/>
            <p:nvPr/>
          </p:nvSpPr>
          <p:spPr>
            <a:xfrm>
              <a:off x="8789566" y="3578143"/>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4" name="フリーフォーム 233"/>
            <p:cNvSpPr/>
            <p:nvPr/>
          </p:nvSpPr>
          <p:spPr>
            <a:xfrm>
              <a:off x="8887822" y="3573115"/>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235" name="グループ化 234"/>
          <p:cNvGrpSpPr/>
          <p:nvPr/>
        </p:nvGrpSpPr>
        <p:grpSpPr>
          <a:xfrm>
            <a:off x="4845072" y="3112353"/>
            <a:ext cx="5883967" cy="882985"/>
            <a:chOff x="2816437" y="5240580"/>
            <a:chExt cx="5883967" cy="882985"/>
          </a:xfrm>
        </p:grpSpPr>
        <p:grpSp>
          <p:nvGrpSpPr>
            <p:cNvPr id="236" name="グループ化 235"/>
            <p:cNvGrpSpPr/>
            <p:nvPr/>
          </p:nvGrpSpPr>
          <p:grpSpPr>
            <a:xfrm>
              <a:off x="3044238" y="5240580"/>
              <a:ext cx="5651894" cy="436894"/>
              <a:chOff x="5455372" y="4966039"/>
              <a:chExt cx="5651894" cy="436894"/>
            </a:xfrm>
          </p:grpSpPr>
          <p:grpSp>
            <p:nvGrpSpPr>
              <p:cNvPr id="243" name="グループ化 242"/>
              <p:cNvGrpSpPr/>
              <p:nvPr/>
            </p:nvGrpSpPr>
            <p:grpSpPr>
              <a:xfrm>
                <a:off x="5457903" y="4966039"/>
                <a:ext cx="5649363" cy="130268"/>
                <a:chOff x="5457903" y="4966039"/>
                <a:chExt cx="5649363" cy="130268"/>
              </a:xfrm>
            </p:grpSpPr>
            <p:sp>
              <p:nvSpPr>
                <p:cNvPr id="250" name="フリーフォーム 249"/>
                <p:cNvSpPr/>
                <p:nvPr/>
              </p:nvSpPr>
              <p:spPr>
                <a:xfrm>
                  <a:off x="6009750" y="5023590"/>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51" name="正方形/長方形 250"/>
                <p:cNvSpPr/>
                <p:nvPr/>
              </p:nvSpPr>
              <p:spPr>
                <a:xfrm>
                  <a:off x="5457903" y="4966039"/>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sp>
            <p:nvSpPr>
              <p:cNvPr id="244" name="フリーフォーム 243"/>
              <p:cNvSpPr/>
              <p:nvPr/>
            </p:nvSpPr>
            <p:spPr>
              <a:xfrm>
                <a:off x="6588345" y="5119633"/>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45" name="正方形/長方形 244"/>
              <p:cNvSpPr/>
              <p:nvPr/>
            </p:nvSpPr>
            <p:spPr>
              <a:xfrm>
                <a:off x="6033967" y="506208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246" name="フリーフォーム 245"/>
              <p:cNvSpPr/>
              <p:nvPr/>
            </p:nvSpPr>
            <p:spPr>
              <a:xfrm>
                <a:off x="6007219" y="5234173"/>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47" name="正方形/長方形 246"/>
              <p:cNvSpPr/>
              <p:nvPr/>
            </p:nvSpPr>
            <p:spPr>
              <a:xfrm>
                <a:off x="5455372" y="517662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248" name="フリーフォーム 247"/>
              <p:cNvSpPr/>
              <p:nvPr/>
            </p:nvSpPr>
            <p:spPr>
              <a:xfrm>
                <a:off x="6585814" y="5330216"/>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49" name="正方形/長方形 248"/>
              <p:cNvSpPr/>
              <p:nvPr/>
            </p:nvSpPr>
            <p:spPr>
              <a:xfrm>
                <a:off x="6031436" y="5272665"/>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grpSp>
          <p:nvGrpSpPr>
            <p:cNvPr id="237" name="グループ化 236"/>
            <p:cNvGrpSpPr/>
            <p:nvPr/>
          </p:nvGrpSpPr>
          <p:grpSpPr>
            <a:xfrm>
              <a:off x="2816437" y="5587404"/>
              <a:ext cx="5883967" cy="536161"/>
              <a:chOff x="2816437" y="5576507"/>
              <a:chExt cx="5883967" cy="536161"/>
            </a:xfrm>
          </p:grpSpPr>
          <p:sp>
            <p:nvSpPr>
              <p:cNvPr id="238" name="フリーフォーム 237"/>
              <p:cNvSpPr/>
              <p:nvPr/>
            </p:nvSpPr>
            <p:spPr>
              <a:xfrm>
                <a:off x="3086413" y="5739390"/>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39" name="Picture 2" descr="H:\TCL\Products\Products data\VX\VX-3000\Photo\VX-3000 ph2\VX-3000 Bilder\RM-300X_RM 210F.jpg"/>
              <p:cNvPicPr>
                <a:picLocks noChangeAspect="1" noChangeArrowheads="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16437" y="5576507"/>
                <a:ext cx="522107" cy="434240"/>
              </a:xfrm>
              <a:prstGeom prst="rect">
                <a:avLst/>
              </a:prstGeom>
              <a:noFill/>
              <a:extLst>
                <a:ext uri="{909E8E84-426E-40DD-AFC4-6F175D3DCCD1}">
                  <a14:hiddenFill xmlns:a14="http://schemas.microsoft.com/office/drawing/2010/main">
                    <a:solidFill>
                      <a:srgbClr val="FFFFFF"/>
                    </a:solidFill>
                  </a14:hiddenFill>
                </a:ext>
              </a:extLst>
            </p:spPr>
          </p:pic>
          <p:grpSp>
            <p:nvGrpSpPr>
              <p:cNvPr id="240" name="グループ化 239"/>
              <p:cNvGrpSpPr/>
              <p:nvPr/>
            </p:nvGrpSpPr>
            <p:grpSpPr>
              <a:xfrm>
                <a:off x="3234805" y="5678428"/>
                <a:ext cx="5461327" cy="434240"/>
                <a:chOff x="6210722" y="5763319"/>
                <a:chExt cx="5461327" cy="434240"/>
              </a:xfrm>
            </p:grpSpPr>
            <p:sp>
              <p:nvSpPr>
                <p:cNvPr id="241" name="フリーフォーム 240"/>
                <p:cNvSpPr/>
                <p:nvPr/>
              </p:nvSpPr>
              <p:spPr>
                <a:xfrm>
                  <a:off x="6475228" y="5911702"/>
                  <a:ext cx="519682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42" name="Picture 2" descr="H:\TCL\Products\Products data\VX\VX-3000\Photo\VX-3000 ph2\VX-3000 Bilder\RM-300X_RM 210F.jpg"/>
                <p:cNvPicPr>
                  <a:picLocks noChangeAspect="1" noChangeArrowheads="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sp>
        <p:nvSpPr>
          <p:cNvPr id="252" name="テキスト ボックス 251"/>
          <p:cNvSpPr txBox="1"/>
          <p:nvPr/>
        </p:nvSpPr>
        <p:spPr>
          <a:xfrm>
            <a:off x="6770414" y="6745731"/>
            <a:ext cx="1566613" cy="276999"/>
          </a:xfrm>
          <a:prstGeom prst="rect">
            <a:avLst/>
          </a:prstGeom>
          <a:noFill/>
        </p:spPr>
        <p:txBody>
          <a:bodyPr wrap="square" rtlCol="0">
            <a:spAutoFit/>
          </a:bodyPr>
          <a:lstStyle/>
          <a:p>
            <a:r>
              <a:rPr lang="en-US" altLang="ja-JP" sz="1200" dirty="0">
                <a:solidFill>
                  <a:srgbClr val="3C3C3C"/>
                </a:solidFill>
                <a:latin typeface="Calibri"/>
              </a:rPr>
              <a:t>Output       </a:t>
            </a:r>
            <a:r>
              <a:rPr lang="en-US" altLang="ja-JP" sz="1050" dirty="0">
                <a:solidFill>
                  <a:srgbClr val="3C3C3C"/>
                </a:solidFill>
                <a:latin typeface="Calibri"/>
              </a:rPr>
              <a:t>1 2 3 4</a:t>
            </a:r>
            <a:endParaRPr lang="ja-JP" altLang="en-US" sz="1050" dirty="0">
              <a:solidFill>
                <a:srgbClr val="3C3C3C"/>
              </a:solidFill>
              <a:latin typeface="Calibri"/>
            </a:endParaRPr>
          </a:p>
        </p:txBody>
      </p:sp>
      <p:sp>
        <p:nvSpPr>
          <p:cNvPr id="253" name="テキスト ボックス 252"/>
          <p:cNvSpPr txBox="1"/>
          <p:nvPr/>
        </p:nvSpPr>
        <p:spPr>
          <a:xfrm>
            <a:off x="7211427" y="6898131"/>
            <a:ext cx="1251348" cy="276999"/>
          </a:xfrm>
          <a:prstGeom prst="rect">
            <a:avLst/>
          </a:prstGeom>
          <a:noFill/>
        </p:spPr>
        <p:txBody>
          <a:bodyPr wrap="square" rtlCol="0">
            <a:spAutoFit/>
          </a:bodyPr>
          <a:lstStyle/>
          <a:p>
            <a:r>
              <a:rPr lang="en-US" altLang="ja-JP" sz="1200" dirty="0">
                <a:solidFill>
                  <a:srgbClr val="3C3C3C"/>
                </a:solidFill>
                <a:latin typeface="Calibri"/>
              </a:rPr>
              <a:t>VX-3004F (1) </a:t>
            </a:r>
            <a:endParaRPr lang="ja-JP" altLang="en-US" sz="1050" dirty="0">
              <a:solidFill>
                <a:srgbClr val="3C3C3C"/>
              </a:solidFill>
              <a:latin typeface="Calibri"/>
            </a:endParaRPr>
          </a:p>
        </p:txBody>
      </p:sp>
      <p:grpSp>
        <p:nvGrpSpPr>
          <p:cNvPr id="161" name="グループ化 160"/>
          <p:cNvGrpSpPr/>
          <p:nvPr/>
        </p:nvGrpSpPr>
        <p:grpSpPr>
          <a:xfrm>
            <a:off x="7295889" y="3050032"/>
            <a:ext cx="870751" cy="825180"/>
            <a:chOff x="9734980" y="3214127"/>
            <a:chExt cx="870751" cy="825180"/>
          </a:xfrm>
        </p:grpSpPr>
        <p:sp>
          <p:nvSpPr>
            <p:cNvPr id="52" name="正方形/長方形 51"/>
            <p:cNvSpPr/>
            <p:nvPr/>
          </p:nvSpPr>
          <p:spPr>
            <a:xfrm>
              <a:off x="9914651" y="3214127"/>
              <a:ext cx="495357" cy="825180"/>
            </a:xfrm>
            <a:prstGeom prst="rect">
              <a:avLst/>
            </a:prstGeom>
            <a:solidFill>
              <a:schemeClr val="bg1">
                <a:lumMod val="50000"/>
                <a:alpha val="50000"/>
              </a:scheme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400" b="1" kern="0" dirty="0">
                <a:solidFill>
                  <a:srgbClr val="8064A2"/>
                </a:solidFill>
                <a:latin typeface="Calibri"/>
                <a:ea typeface="ＭＳ Ｐゴシック"/>
              </a:endParaRPr>
            </a:p>
          </p:txBody>
        </p:sp>
        <p:sp>
          <p:nvSpPr>
            <p:cNvPr id="74" name="テキスト ボックス 73"/>
            <p:cNvSpPr txBox="1"/>
            <p:nvPr/>
          </p:nvSpPr>
          <p:spPr>
            <a:xfrm>
              <a:off x="9734980" y="3375235"/>
              <a:ext cx="870751" cy="577081"/>
            </a:xfrm>
            <a:prstGeom prst="rect">
              <a:avLst/>
            </a:prstGeom>
            <a:noFill/>
          </p:spPr>
          <p:txBody>
            <a:bodyPr wrap="none" rtlCol="0">
              <a:spAutoFit/>
            </a:bodyPr>
            <a:lstStyle/>
            <a:p>
              <a:pPr algn="ctr"/>
              <a:r>
                <a:rPr lang="en-US" altLang="ja-JP" sz="1050" b="1" dirty="0">
                  <a:ln>
                    <a:solidFill>
                      <a:srgbClr val="FFFFFF"/>
                    </a:solidFill>
                  </a:ln>
                  <a:solidFill>
                    <a:srgbClr val="7030A0"/>
                  </a:solidFill>
                  <a:latin typeface="Calibri"/>
                </a:rPr>
                <a:t>VX-3004F(1)</a:t>
              </a:r>
            </a:p>
            <a:p>
              <a:pPr algn="ctr"/>
              <a:r>
                <a:rPr lang="en-US" altLang="ja-JP" sz="1050" b="1" dirty="0">
                  <a:ln>
                    <a:solidFill>
                      <a:srgbClr val="FFFFFF"/>
                    </a:solidFill>
                  </a:ln>
                  <a:solidFill>
                    <a:srgbClr val="7030A0"/>
                  </a:solidFill>
                  <a:latin typeface="Calibri"/>
                </a:rPr>
                <a:t>Inside</a:t>
              </a:r>
            </a:p>
            <a:p>
              <a:pPr algn="ctr"/>
              <a:r>
                <a:rPr lang="en-US" altLang="ja-JP" sz="1050" b="1" dirty="0">
                  <a:ln>
                    <a:solidFill>
                      <a:srgbClr val="FFFFFF"/>
                    </a:solidFill>
                  </a:ln>
                  <a:solidFill>
                    <a:srgbClr val="7030A0"/>
                  </a:solidFill>
                  <a:latin typeface="Calibri"/>
                </a:rPr>
                <a:t>Matrix</a:t>
              </a:r>
              <a:endParaRPr lang="ja-JP" altLang="en-US" sz="900" b="1" dirty="0">
                <a:ln>
                  <a:solidFill>
                    <a:srgbClr val="FFFFFF"/>
                  </a:solidFill>
                </a:ln>
                <a:solidFill>
                  <a:srgbClr val="7030A0"/>
                </a:solidFill>
                <a:latin typeface="Calibri"/>
              </a:endParaRPr>
            </a:p>
          </p:txBody>
        </p:sp>
      </p:grpSp>
      <p:sp>
        <p:nvSpPr>
          <p:cNvPr id="254" name="テキスト ボックス 253"/>
          <p:cNvSpPr txBox="1"/>
          <p:nvPr/>
        </p:nvSpPr>
        <p:spPr>
          <a:xfrm>
            <a:off x="3602736" y="2751727"/>
            <a:ext cx="1160419" cy="830997"/>
          </a:xfrm>
          <a:prstGeom prst="rect">
            <a:avLst/>
          </a:prstGeom>
          <a:noFill/>
        </p:spPr>
        <p:txBody>
          <a:bodyPr wrap="square" rtlCol="0">
            <a:spAutoFit/>
          </a:bodyPr>
          <a:lstStyle/>
          <a:p>
            <a:pPr algn="r"/>
            <a:r>
              <a:rPr lang="en-US" altLang="ja-JP" sz="1200" dirty="0">
                <a:solidFill>
                  <a:srgbClr val="3C3C3C"/>
                </a:solidFill>
                <a:latin typeface="Calibri"/>
              </a:rPr>
              <a:t>Input</a:t>
            </a: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r>
              <a:rPr lang="en-US" altLang="ja-JP" sz="1200" dirty="0">
                <a:solidFill>
                  <a:srgbClr val="3C3C3C"/>
                </a:solidFill>
                <a:latin typeface="Calibri"/>
              </a:rPr>
              <a:t>VX-3004F (1)</a:t>
            </a:r>
            <a:endParaRPr lang="ja-JP" altLang="en-US" sz="1050" dirty="0">
              <a:solidFill>
                <a:srgbClr val="3C3C3C"/>
              </a:solidFill>
              <a:latin typeface="Calibri"/>
            </a:endParaRPr>
          </a:p>
        </p:txBody>
      </p:sp>
      <p:sp>
        <p:nvSpPr>
          <p:cNvPr id="288" name="四角形吹き出し 287"/>
          <p:cNvSpPr/>
          <p:nvPr/>
        </p:nvSpPr>
        <p:spPr>
          <a:xfrm>
            <a:off x="1674218" y="3932412"/>
            <a:ext cx="2296474" cy="778863"/>
          </a:xfrm>
          <a:prstGeom prst="wedgeRectCallout">
            <a:avLst>
              <a:gd name="adj1" fmla="val -34353"/>
              <a:gd name="adj2" fmla="val 72573"/>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400" dirty="0">
                <a:solidFill>
                  <a:srgbClr val="FFFFFF"/>
                </a:solidFill>
              </a:rPr>
              <a:t>Let's consider the situation where VX-3004 (1) and (2) are connected by VX link.</a:t>
            </a:r>
          </a:p>
        </p:txBody>
      </p:sp>
      <p:sp>
        <p:nvSpPr>
          <p:cNvPr id="289" name="四角形吹き出し 288"/>
          <p:cNvSpPr/>
          <p:nvPr/>
        </p:nvSpPr>
        <p:spPr>
          <a:xfrm>
            <a:off x="9535772" y="4359832"/>
            <a:ext cx="2386533" cy="571611"/>
          </a:xfrm>
          <a:prstGeom prst="wedgeRectCallout">
            <a:avLst>
              <a:gd name="adj1" fmla="val -63281"/>
              <a:gd name="adj2" fmla="val -102994"/>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400" dirty="0">
                <a:solidFill>
                  <a:srgbClr val="FFFFFF"/>
                </a:solidFill>
              </a:rPr>
              <a:t>(1) can broadcast to the output of (2) via VX link.</a:t>
            </a:r>
          </a:p>
        </p:txBody>
      </p:sp>
      <p:sp>
        <p:nvSpPr>
          <p:cNvPr id="40" name="フリーフォーム 39"/>
          <p:cNvSpPr/>
          <p:nvPr/>
        </p:nvSpPr>
        <p:spPr>
          <a:xfrm>
            <a:off x="6416922" y="2258052"/>
            <a:ext cx="1102659" cy="152400"/>
          </a:xfrm>
          <a:custGeom>
            <a:avLst/>
            <a:gdLst>
              <a:gd name="connsiteX0" fmla="*/ 0 w 1102659"/>
              <a:gd name="connsiteY0" fmla="*/ 17930 h 152400"/>
              <a:gd name="connsiteX1" fmla="*/ 0 w 1102659"/>
              <a:gd name="connsiteY1" fmla="*/ 152400 h 152400"/>
              <a:gd name="connsiteX2" fmla="*/ 1102659 w 1102659"/>
              <a:gd name="connsiteY2" fmla="*/ 152400 h 152400"/>
              <a:gd name="connsiteX3" fmla="*/ 1102659 w 1102659"/>
              <a:gd name="connsiteY3" fmla="*/ 0 h 152400"/>
            </a:gdLst>
            <a:ahLst/>
            <a:cxnLst>
              <a:cxn ang="0">
                <a:pos x="connsiteX0" y="connsiteY0"/>
              </a:cxn>
              <a:cxn ang="0">
                <a:pos x="connsiteX1" y="connsiteY1"/>
              </a:cxn>
              <a:cxn ang="0">
                <a:pos x="connsiteX2" y="connsiteY2"/>
              </a:cxn>
              <a:cxn ang="0">
                <a:pos x="connsiteX3" y="connsiteY3"/>
              </a:cxn>
            </a:cxnLst>
            <a:rect l="l" t="t" r="r" b="b"/>
            <a:pathLst>
              <a:path w="1102659" h="152400">
                <a:moveTo>
                  <a:pt x="0" y="17930"/>
                </a:moveTo>
                <a:lnTo>
                  <a:pt x="0" y="152400"/>
                </a:lnTo>
                <a:lnTo>
                  <a:pt x="1102659" y="152400"/>
                </a:lnTo>
                <a:lnTo>
                  <a:pt x="1102659"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27" name="Picture 2" descr="H:\TCL\Products\Products data\VX\VX-3000\Photo\VX-3000 ph2\VX-3000 Bilder\VX-3004F_front_plan.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83990" y="2004170"/>
            <a:ext cx="975143" cy="309864"/>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H:\TCL\Products\Products data\VX\VX-3000\Photo\VX-3000 ph2\VX-3000 Bilder\VX-3004F_front_plan.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747747" y="2004170"/>
            <a:ext cx="975143" cy="309864"/>
          </a:xfrm>
          <a:prstGeom prst="rect">
            <a:avLst/>
          </a:prstGeom>
          <a:noFill/>
          <a:extLst>
            <a:ext uri="{909E8E84-426E-40DD-AFC4-6F175D3DCCD1}">
              <a14:hiddenFill xmlns:a14="http://schemas.microsoft.com/office/drawing/2010/main">
                <a:solidFill>
                  <a:srgbClr val="FFFFFF"/>
                </a:solidFill>
              </a14:hiddenFill>
            </a:ext>
          </a:extLst>
        </p:spPr>
      </p:pic>
      <p:sp>
        <p:nvSpPr>
          <p:cNvPr id="41" name="テキスト ボックス 40"/>
          <p:cNvSpPr txBox="1"/>
          <p:nvPr/>
        </p:nvSpPr>
        <p:spPr>
          <a:xfrm>
            <a:off x="8199734" y="6898131"/>
            <a:ext cx="1251348" cy="276999"/>
          </a:xfrm>
          <a:prstGeom prst="rect">
            <a:avLst/>
          </a:prstGeom>
          <a:noFill/>
        </p:spPr>
        <p:txBody>
          <a:bodyPr wrap="square" rtlCol="0">
            <a:spAutoFit/>
          </a:bodyPr>
          <a:lstStyle/>
          <a:p>
            <a:pPr fontAlgn="auto">
              <a:spcBef>
                <a:spcPts val="0"/>
              </a:spcBef>
              <a:spcAft>
                <a:spcPts val="0"/>
              </a:spcAft>
            </a:pPr>
            <a:r>
              <a:rPr kumimoji="0" lang="en-US" altLang="ja-JP" sz="1200" kern="0" dirty="0">
                <a:solidFill>
                  <a:srgbClr val="3C3C3C"/>
                </a:solidFill>
                <a:latin typeface="Calibri"/>
              </a:rPr>
              <a:t>VX-3004F (2)</a:t>
            </a:r>
            <a:endParaRPr kumimoji="0" lang="ja-JP" altLang="en-US" sz="1050" kern="0" dirty="0">
              <a:solidFill>
                <a:srgbClr val="3C3C3C"/>
              </a:solidFill>
              <a:latin typeface="Calibri"/>
            </a:endParaRPr>
          </a:p>
        </p:txBody>
      </p:sp>
      <p:grpSp>
        <p:nvGrpSpPr>
          <p:cNvPr id="42" name="グループ化 41"/>
          <p:cNvGrpSpPr/>
          <p:nvPr/>
        </p:nvGrpSpPr>
        <p:grpSpPr>
          <a:xfrm>
            <a:off x="8489142" y="2986121"/>
            <a:ext cx="301450" cy="3821725"/>
            <a:chOff x="8586372" y="3573115"/>
            <a:chExt cx="301450" cy="2168466"/>
          </a:xfrm>
        </p:grpSpPr>
        <p:sp>
          <p:nvSpPr>
            <p:cNvPr id="43" name="フリーフォーム 42"/>
            <p:cNvSpPr/>
            <p:nvPr/>
          </p:nvSpPr>
          <p:spPr>
            <a:xfrm>
              <a:off x="8586372" y="3583172"/>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a:ln w="25400" cap="flat" cmpd="sng" algn="ctr">
              <a:solidFill>
                <a:srgbClr val="4F81BD">
                  <a:shade val="50000"/>
                </a:srgbClr>
              </a:solidFill>
              <a:prstDash val="solid"/>
            </a:ln>
            <a:effectLst/>
          </p:spPr>
          <p:txBody>
            <a:bodyPr rtlCol="0" anchor="ctr"/>
            <a:lstStyle/>
            <a:p>
              <a:pPr algn="ctr" fontAlgn="auto">
                <a:spcBef>
                  <a:spcPts val="0"/>
                </a:spcBef>
                <a:spcAft>
                  <a:spcPts val="0"/>
                </a:spcAft>
              </a:pPr>
              <a:endParaRPr kumimoji="0" lang="ja-JP" altLang="en-US" kern="0">
                <a:solidFill>
                  <a:srgbClr val="FFFFFF"/>
                </a:solidFill>
                <a:latin typeface="Calibri"/>
                <a:ea typeface="ＭＳ Ｐゴシック"/>
              </a:endParaRPr>
            </a:p>
          </p:txBody>
        </p:sp>
        <p:sp>
          <p:nvSpPr>
            <p:cNvPr id="44" name="フリーフォーム 43"/>
            <p:cNvSpPr/>
            <p:nvPr/>
          </p:nvSpPr>
          <p:spPr>
            <a:xfrm>
              <a:off x="8688470" y="3581986"/>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a:ln w="25400" cap="flat" cmpd="sng" algn="ctr">
              <a:solidFill>
                <a:srgbClr val="4F81BD">
                  <a:shade val="50000"/>
                </a:srgbClr>
              </a:solidFill>
              <a:prstDash val="solid"/>
            </a:ln>
            <a:effectLst/>
          </p:spPr>
          <p:txBody>
            <a:bodyPr rtlCol="0" anchor="ctr"/>
            <a:lstStyle/>
            <a:p>
              <a:pPr algn="ctr" fontAlgn="auto">
                <a:spcBef>
                  <a:spcPts val="0"/>
                </a:spcBef>
                <a:spcAft>
                  <a:spcPts val="0"/>
                </a:spcAft>
              </a:pPr>
              <a:endParaRPr kumimoji="0" lang="ja-JP" altLang="en-US" kern="0">
                <a:solidFill>
                  <a:srgbClr val="FFFFFF"/>
                </a:solidFill>
                <a:latin typeface="Calibri"/>
                <a:ea typeface="ＭＳ Ｐゴシック"/>
              </a:endParaRPr>
            </a:p>
          </p:txBody>
        </p:sp>
        <p:sp>
          <p:nvSpPr>
            <p:cNvPr id="45" name="フリーフォーム 44"/>
            <p:cNvSpPr/>
            <p:nvPr/>
          </p:nvSpPr>
          <p:spPr>
            <a:xfrm>
              <a:off x="8789566" y="3578143"/>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a:ln w="25400" cap="flat" cmpd="sng" algn="ctr">
              <a:solidFill>
                <a:srgbClr val="4F81BD">
                  <a:shade val="50000"/>
                </a:srgbClr>
              </a:solidFill>
              <a:prstDash val="solid"/>
            </a:ln>
            <a:effectLst/>
          </p:spPr>
          <p:txBody>
            <a:bodyPr rtlCol="0" anchor="ctr"/>
            <a:lstStyle/>
            <a:p>
              <a:pPr algn="ctr" fontAlgn="auto">
                <a:spcBef>
                  <a:spcPts val="0"/>
                </a:spcBef>
                <a:spcAft>
                  <a:spcPts val="0"/>
                </a:spcAft>
              </a:pPr>
              <a:endParaRPr kumimoji="0" lang="ja-JP" altLang="en-US" kern="0">
                <a:solidFill>
                  <a:srgbClr val="FFFFFF"/>
                </a:solidFill>
                <a:latin typeface="Calibri"/>
                <a:ea typeface="ＭＳ Ｐゴシック"/>
              </a:endParaRPr>
            </a:p>
          </p:txBody>
        </p:sp>
        <p:sp>
          <p:nvSpPr>
            <p:cNvPr id="46" name="フリーフォーム 45"/>
            <p:cNvSpPr/>
            <p:nvPr/>
          </p:nvSpPr>
          <p:spPr>
            <a:xfrm>
              <a:off x="8887822" y="3573115"/>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a:ln w="25400" cap="flat" cmpd="sng" algn="ctr">
              <a:solidFill>
                <a:srgbClr val="4F81BD">
                  <a:shade val="50000"/>
                </a:srgbClr>
              </a:solidFill>
              <a:prstDash val="solid"/>
            </a:ln>
            <a:effectLst/>
          </p:spPr>
          <p:txBody>
            <a:bodyPr rtlCol="0" anchor="ctr"/>
            <a:lstStyle/>
            <a:p>
              <a:pPr algn="ctr" fontAlgn="auto">
                <a:spcBef>
                  <a:spcPts val="0"/>
                </a:spcBef>
                <a:spcAft>
                  <a:spcPts val="0"/>
                </a:spcAft>
              </a:pPr>
              <a:endParaRPr kumimoji="0" lang="ja-JP" altLang="en-US" kern="0">
                <a:solidFill>
                  <a:srgbClr val="FFFFFF"/>
                </a:solidFill>
                <a:latin typeface="Calibri"/>
                <a:ea typeface="ＭＳ Ｐゴシック"/>
              </a:endParaRPr>
            </a:p>
          </p:txBody>
        </p:sp>
      </p:grpSp>
      <p:sp>
        <p:nvSpPr>
          <p:cNvPr id="47" name="テキスト ボックス 46"/>
          <p:cNvSpPr txBox="1"/>
          <p:nvPr/>
        </p:nvSpPr>
        <p:spPr>
          <a:xfrm>
            <a:off x="8312740" y="6764341"/>
            <a:ext cx="677556" cy="253916"/>
          </a:xfrm>
          <a:prstGeom prst="rect">
            <a:avLst/>
          </a:prstGeom>
          <a:noFill/>
        </p:spPr>
        <p:txBody>
          <a:bodyPr wrap="square" rtlCol="0">
            <a:spAutoFit/>
          </a:bodyPr>
          <a:lstStyle/>
          <a:p>
            <a:pPr algn="ctr" fontAlgn="auto">
              <a:spcBef>
                <a:spcPts val="0"/>
              </a:spcBef>
              <a:spcAft>
                <a:spcPts val="0"/>
              </a:spcAft>
            </a:pPr>
            <a:r>
              <a:rPr kumimoji="0" lang="en-US" altLang="ja-JP" sz="1050" kern="0" dirty="0">
                <a:solidFill>
                  <a:srgbClr val="3C3C3C"/>
                </a:solidFill>
                <a:latin typeface="Calibri"/>
              </a:rPr>
              <a:t>1 2 3 4</a:t>
            </a:r>
            <a:endParaRPr kumimoji="0" lang="ja-JP" altLang="en-US" sz="1050" kern="0" dirty="0">
              <a:solidFill>
                <a:srgbClr val="3C3C3C"/>
              </a:solidFill>
              <a:latin typeface="Calibri"/>
            </a:endParaRPr>
          </a:p>
        </p:txBody>
      </p:sp>
      <p:grpSp>
        <p:nvGrpSpPr>
          <p:cNvPr id="7" name="グループ化 6"/>
          <p:cNvGrpSpPr/>
          <p:nvPr/>
        </p:nvGrpSpPr>
        <p:grpSpPr>
          <a:xfrm>
            <a:off x="7829379" y="2743939"/>
            <a:ext cx="720529" cy="368414"/>
            <a:chOff x="7829379" y="2743939"/>
            <a:chExt cx="720529" cy="368414"/>
          </a:xfrm>
        </p:grpSpPr>
        <p:sp>
          <p:nvSpPr>
            <p:cNvPr id="49" name="右矢印 48"/>
            <p:cNvSpPr/>
            <p:nvPr/>
          </p:nvSpPr>
          <p:spPr>
            <a:xfrm>
              <a:off x="8047532" y="2968337"/>
              <a:ext cx="304404" cy="144016"/>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テキスト ボックス 49"/>
            <p:cNvSpPr txBox="1"/>
            <p:nvPr/>
          </p:nvSpPr>
          <p:spPr>
            <a:xfrm>
              <a:off x="7829379" y="2743939"/>
              <a:ext cx="720529" cy="276999"/>
            </a:xfrm>
            <a:prstGeom prst="rect">
              <a:avLst/>
            </a:prstGeom>
            <a:noFill/>
          </p:spPr>
          <p:txBody>
            <a:bodyPr wrap="square" rtlCol="0">
              <a:spAutoFit/>
            </a:bodyPr>
            <a:lstStyle/>
            <a:p>
              <a:pPr algn="ctr"/>
              <a:r>
                <a:rPr lang="en-US" altLang="ja-JP" sz="1200" b="1" dirty="0">
                  <a:solidFill>
                    <a:srgbClr val="7030A0"/>
                  </a:solidFill>
                  <a:latin typeface="Calibri"/>
                </a:rPr>
                <a:t>VX link</a:t>
              </a:r>
              <a:endParaRPr lang="ja-JP" altLang="en-US" sz="1050" b="1" dirty="0">
                <a:solidFill>
                  <a:srgbClr val="7030A0"/>
                </a:solidFill>
                <a:latin typeface="Calibri"/>
              </a:endParaRPr>
            </a:p>
          </p:txBody>
        </p:sp>
      </p:grpSp>
      <p:grpSp>
        <p:nvGrpSpPr>
          <p:cNvPr id="5" name="グループ化 4"/>
          <p:cNvGrpSpPr/>
          <p:nvPr/>
        </p:nvGrpSpPr>
        <p:grpSpPr>
          <a:xfrm>
            <a:off x="2206289" y="4855202"/>
            <a:ext cx="4319407" cy="2334796"/>
            <a:chOff x="4051555" y="4044696"/>
            <a:chExt cx="4319407" cy="2334796"/>
          </a:xfrm>
        </p:grpSpPr>
        <p:pic>
          <p:nvPicPr>
            <p:cNvPr id="32770"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51555" y="4044696"/>
              <a:ext cx="2333580" cy="13331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37382" y="5046335"/>
              <a:ext cx="2333580" cy="13331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5" name="テキスト ボックス 54"/>
            <p:cNvSpPr txBox="1"/>
            <p:nvPr/>
          </p:nvSpPr>
          <p:spPr>
            <a:xfrm>
              <a:off x="5634658" y="4354722"/>
              <a:ext cx="406720" cy="276999"/>
            </a:xfrm>
            <a:prstGeom prst="rect">
              <a:avLst/>
            </a:prstGeom>
            <a:noFill/>
          </p:spPr>
          <p:txBody>
            <a:bodyPr wrap="square" rtlCol="0">
              <a:spAutoFit/>
            </a:bodyPr>
            <a:lstStyle/>
            <a:p>
              <a:pPr algn="ctr"/>
              <a:r>
                <a:rPr lang="en-US" altLang="ja-JP" sz="1200" b="1" dirty="0">
                  <a:solidFill>
                    <a:srgbClr val="7030A0"/>
                  </a:solidFill>
                  <a:latin typeface="Calibri"/>
                </a:rPr>
                <a:t>(1)</a:t>
              </a:r>
              <a:endParaRPr lang="ja-JP" altLang="en-US" sz="1050" b="1" dirty="0">
                <a:solidFill>
                  <a:srgbClr val="7030A0"/>
                </a:solidFill>
                <a:latin typeface="Calibri"/>
              </a:endParaRPr>
            </a:p>
          </p:txBody>
        </p:sp>
        <p:sp>
          <p:nvSpPr>
            <p:cNvPr id="56" name="テキスト ボックス 55"/>
            <p:cNvSpPr txBox="1"/>
            <p:nvPr/>
          </p:nvSpPr>
          <p:spPr>
            <a:xfrm>
              <a:off x="7604202" y="5371380"/>
              <a:ext cx="406720" cy="276999"/>
            </a:xfrm>
            <a:prstGeom prst="rect">
              <a:avLst/>
            </a:prstGeom>
            <a:noFill/>
          </p:spPr>
          <p:txBody>
            <a:bodyPr wrap="square" rtlCol="0">
              <a:spAutoFit/>
            </a:bodyPr>
            <a:lstStyle/>
            <a:p>
              <a:pPr algn="ctr"/>
              <a:r>
                <a:rPr lang="en-US" altLang="ja-JP" sz="1200" b="1" dirty="0">
                  <a:solidFill>
                    <a:srgbClr val="7030A0"/>
                  </a:solidFill>
                  <a:latin typeface="Calibri"/>
                </a:rPr>
                <a:t>(2)</a:t>
              </a:r>
              <a:endParaRPr lang="ja-JP" altLang="en-US" sz="1050" b="1" dirty="0">
                <a:solidFill>
                  <a:srgbClr val="7030A0"/>
                </a:solidFill>
                <a:latin typeface="Calibri"/>
              </a:endParaRPr>
            </a:p>
          </p:txBody>
        </p:sp>
      </p:grpSp>
      <p:pic>
        <p:nvPicPr>
          <p:cNvPr id="287" name="Picture 4"/>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7091" t="12752" r="20831" b="17409"/>
          <a:stretch/>
        </p:blipFill>
        <p:spPr bwMode="auto">
          <a:xfrm>
            <a:off x="1285024" y="4896982"/>
            <a:ext cx="1995060" cy="3365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6" name="グループ化 5"/>
          <p:cNvGrpSpPr/>
          <p:nvPr/>
        </p:nvGrpSpPr>
        <p:grpSpPr>
          <a:xfrm>
            <a:off x="4353602" y="5779669"/>
            <a:ext cx="720529" cy="368414"/>
            <a:chOff x="4353602" y="5779669"/>
            <a:chExt cx="720529" cy="368414"/>
          </a:xfrm>
        </p:grpSpPr>
        <p:sp>
          <p:nvSpPr>
            <p:cNvPr id="58" name="右矢印 57"/>
            <p:cNvSpPr/>
            <p:nvPr/>
          </p:nvSpPr>
          <p:spPr>
            <a:xfrm>
              <a:off x="4500926" y="6004067"/>
              <a:ext cx="539270" cy="144016"/>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テキスト ボックス 58"/>
            <p:cNvSpPr txBox="1"/>
            <p:nvPr/>
          </p:nvSpPr>
          <p:spPr>
            <a:xfrm>
              <a:off x="4353602" y="5779669"/>
              <a:ext cx="720529" cy="276999"/>
            </a:xfrm>
            <a:prstGeom prst="rect">
              <a:avLst/>
            </a:prstGeom>
            <a:noFill/>
          </p:spPr>
          <p:txBody>
            <a:bodyPr wrap="square" rtlCol="0">
              <a:spAutoFit/>
            </a:bodyPr>
            <a:lstStyle/>
            <a:p>
              <a:pPr algn="ctr"/>
              <a:r>
                <a:rPr lang="en-US" altLang="ja-JP" sz="1200" b="1" dirty="0">
                  <a:solidFill>
                    <a:srgbClr val="7030A0"/>
                  </a:solidFill>
                  <a:latin typeface="Calibri"/>
                </a:rPr>
                <a:t>VX link</a:t>
              </a:r>
              <a:endParaRPr lang="ja-JP" altLang="en-US" sz="1050" b="1" dirty="0">
                <a:solidFill>
                  <a:srgbClr val="7030A0"/>
                </a:solidFill>
                <a:latin typeface="Calibri"/>
              </a:endParaRPr>
            </a:p>
          </p:txBody>
        </p:sp>
      </p:grpSp>
      <p:grpSp>
        <p:nvGrpSpPr>
          <p:cNvPr id="61" name="グループ化 60"/>
          <p:cNvGrpSpPr/>
          <p:nvPr/>
        </p:nvGrpSpPr>
        <p:grpSpPr>
          <a:xfrm>
            <a:off x="6525696" y="2347044"/>
            <a:ext cx="720529" cy="368414"/>
            <a:chOff x="4353602" y="5779669"/>
            <a:chExt cx="720529" cy="368414"/>
          </a:xfrm>
        </p:grpSpPr>
        <p:sp>
          <p:nvSpPr>
            <p:cNvPr id="62" name="右矢印 61"/>
            <p:cNvSpPr/>
            <p:nvPr/>
          </p:nvSpPr>
          <p:spPr>
            <a:xfrm>
              <a:off x="4500926" y="6004067"/>
              <a:ext cx="539270" cy="144016"/>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テキスト ボックス 62"/>
            <p:cNvSpPr txBox="1"/>
            <p:nvPr/>
          </p:nvSpPr>
          <p:spPr>
            <a:xfrm>
              <a:off x="4353602" y="5779669"/>
              <a:ext cx="720529" cy="276999"/>
            </a:xfrm>
            <a:prstGeom prst="rect">
              <a:avLst/>
            </a:prstGeom>
            <a:noFill/>
          </p:spPr>
          <p:txBody>
            <a:bodyPr wrap="square" rtlCol="0">
              <a:spAutoFit/>
            </a:bodyPr>
            <a:lstStyle/>
            <a:p>
              <a:pPr algn="ctr"/>
              <a:r>
                <a:rPr lang="en-US" altLang="ja-JP" sz="1200" b="1" dirty="0">
                  <a:solidFill>
                    <a:srgbClr val="7030A0"/>
                  </a:solidFill>
                  <a:latin typeface="Calibri"/>
                </a:rPr>
                <a:t>VX link</a:t>
              </a:r>
              <a:endParaRPr lang="ja-JP" altLang="en-US" sz="1050" b="1" dirty="0">
                <a:solidFill>
                  <a:srgbClr val="7030A0"/>
                </a:solidFill>
                <a:latin typeface="Calibri"/>
              </a:endParaRPr>
            </a:p>
          </p:txBody>
        </p:sp>
      </p:grpSp>
      <p:grpSp>
        <p:nvGrpSpPr>
          <p:cNvPr id="65" name="グループ化 64"/>
          <p:cNvGrpSpPr/>
          <p:nvPr/>
        </p:nvGrpSpPr>
        <p:grpSpPr>
          <a:xfrm>
            <a:off x="8216142" y="3970136"/>
            <a:ext cx="870752" cy="825180"/>
            <a:chOff x="9734980" y="3214127"/>
            <a:chExt cx="870752" cy="825180"/>
          </a:xfrm>
        </p:grpSpPr>
        <p:sp>
          <p:nvSpPr>
            <p:cNvPr id="66" name="正方形/長方形 65"/>
            <p:cNvSpPr/>
            <p:nvPr/>
          </p:nvSpPr>
          <p:spPr>
            <a:xfrm>
              <a:off x="9914651" y="3214127"/>
              <a:ext cx="495357" cy="825180"/>
            </a:xfrm>
            <a:prstGeom prst="rect">
              <a:avLst/>
            </a:prstGeom>
            <a:solidFill>
              <a:schemeClr val="bg1">
                <a:lumMod val="50000"/>
                <a:alpha val="50000"/>
              </a:scheme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400" b="1" kern="0" dirty="0">
                <a:solidFill>
                  <a:srgbClr val="8064A2"/>
                </a:solidFill>
                <a:latin typeface="Calibri"/>
                <a:ea typeface="ＭＳ Ｐゴシック"/>
              </a:endParaRPr>
            </a:p>
          </p:txBody>
        </p:sp>
        <p:sp>
          <p:nvSpPr>
            <p:cNvPr id="67" name="テキスト ボックス 66"/>
            <p:cNvSpPr txBox="1"/>
            <p:nvPr/>
          </p:nvSpPr>
          <p:spPr>
            <a:xfrm>
              <a:off x="9734980" y="3375235"/>
              <a:ext cx="870752" cy="577081"/>
            </a:xfrm>
            <a:prstGeom prst="rect">
              <a:avLst/>
            </a:prstGeom>
            <a:noFill/>
          </p:spPr>
          <p:txBody>
            <a:bodyPr wrap="none" rtlCol="0">
              <a:spAutoFit/>
            </a:bodyPr>
            <a:lstStyle/>
            <a:p>
              <a:pPr algn="ctr"/>
              <a:r>
                <a:rPr lang="en-US" altLang="ja-JP" sz="1050" b="1" dirty="0">
                  <a:ln>
                    <a:solidFill>
                      <a:srgbClr val="FFFFFF"/>
                    </a:solidFill>
                  </a:ln>
                  <a:solidFill>
                    <a:srgbClr val="7030A0"/>
                  </a:solidFill>
                  <a:latin typeface="Calibri"/>
                </a:rPr>
                <a:t>VX-3004F(2)</a:t>
              </a:r>
            </a:p>
            <a:p>
              <a:pPr algn="ctr"/>
              <a:r>
                <a:rPr lang="en-US" altLang="ja-JP" sz="1050" b="1" dirty="0">
                  <a:ln>
                    <a:solidFill>
                      <a:srgbClr val="FFFFFF"/>
                    </a:solidFill>
                  </a:ln>
                  <a:solidFill>
                    <a:srgbClr val="7030A0"/>
                  </a:solidFill>
                  <a:latin typeface="Calibri"/>
                </a:rPr>
                <a:t>Inside</a:t>
              </a:r>
            </a:p>
            <a:p>
              <a:pPr algn="ctr"/>
              <a:r>
                <a:rPr lang="en-US" altLang="ja-JP" sz="1050" b="1" dirty="0">
                  <a:ln>
                    <a:solidFill>
                      <a:srgbClr val="FFFFFF"/>
                    </a:solidFill>
                  </a:ln>
                  <a:solidFill>
                    <a:srgbClr val="7030A0"/>
                  </a:solidFill>
                  <a:latin typeface="Calibri"/>
                </a:rPr>
                <a:t>Matrix</a:t>
              </a:r>
              <a:endParaRPr lang="ja-JP" altLang="en-US" sz="900" b="1" dirty="0">
                <a:ln>
                  <a:solidFill>
                    <a:srgbClr val="FFFFFF"/>
                  </a:solidFill>
                </a:ln>
                <a:solidFill>
                  <a:srgbClr val="7030A0"/>
                </a:solidFill>
                <a:latin typeface="Calibri"/>
              </a:endParaRPr>
            </a:p>
          </p:txBody>
        </p:sp>
      </p:grpSp>
      <p:grpSp>
        <p:nvGrpSpPr>
          <p:cNvPr id="68" name="グループ化 67"/>
          <p:cNvGrpSpPr/>
          <p:nvPr/>
        </p:nvGrpSpPr>
        <p:grpSpPr>
          <a:xfrm rot="5400000">
            <a:off x="8736309" y="3556545"/>
            <a:ext cx="720529" cy="368414"/>
            <a:chOff x="7829379" y="2743939"/>
            <a:chExt cx="720529" cy="368414"/>
          </a:xfrm>
        </p:grpSpPr>
        <p:sp>
          <p:nvSpPr>
            <p:cNvPr id="69" name="右矢印 68"/>
            <p:cNvSpPr/>
            <p:nvPr/>
          </p:nvSpPr>
          <p:spPr>
            <a:xfrm>
              <a:off x="8047532" y="2968337"/>
              <a:ext cx="304404" cy="144016"/>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テキスト ボックス 69"/>
            <p:cNvSpPr txBox="1"/>
            <p:nvPr/>
          </p:nvSpPr>
          <p:spPr>
            <a:xfrm>
              <a:off x="7829379" y="2743939"/>
              <a:ext cx="720529" cy="276999"/>
            </a:xfrm>
            <a:prstGeom prst="rect">
              <a:avLst/>
            </a:prstGeom>
            <a:noFill/>
          </p:spPr>
          <p:txBody>
            <a:bodyPr wrap="square" rtlCol="0">
              <a:spAutoFit/>
            </a:bodyPr>
            <a:lstStyle/>
            <a:p>
              <a:pPr algn="ctr"/>
              <a:r>
                <a:rPr lang="en-US" altLang="ja-JP" sz="1200" b="1" dirty="0">
                  <a:solidFill>
                    <a:srgbClr val="7030A0"/>
                  </a:solidFill>
                  <a:latin typeface="Calibri"/>
                </a:rPr>
                <a:t>VX link</a:t>
              </a:r>
              <a:endParaRPr lang="ja-JP" altLang="en-US" sz="1050" b="1" dirty="0">
                <a:solidFill>
                  <a:srgbClr val="7030A0"/>
                </a:solidFill>
                <a:latin typeface="Calibri"/>
              </a:endParaRPr>
            </a:p>
          </p:txBody>
        </p:sp>
      </p:grpSp>
      <p:grpSp>
        <p:nvGrpSpPr>
          <p:cNvPr id="71" name="グループ化 70"/>
          <p:cNvGrpSpPr/>
          <p:nvPr/>
        </p:nvGrpSpPr>
        <p:grpSpPr>
          <a:xfrm>
            <a:off x="8267439" y="3055066"/>
            <a:ext cx="768159" cy="825180"/>
            <a:chOff x="9786277" y="3214127"/>
            <a:chExt cx="768159" cy="825180"/>
          </a:xfrm>
        </p:grpSpPr>
        <p:sp>
          <p:nvSpPr>
            <p:cNvPr id="72" name="正方形/長方形 71"/>
            <p:cNvSpPr/>
            <p:nvPr/>
          </p:nvSpPr>
          <p:spPr>
            <a:xfrm>
              <a:off x="9914651" y="3214127"/>
              <a:ext cx="495357" cy="825180"/>
            </a:xfrm>
            <a:prstGeom prst="rect">
              <a:avLst/>
            </a:prstGeom>
            <a:solidFill>
              <a:schemeClr val="accent4">
                <a:lumMod val="40000"/>
                <a:lumOff val="60000"/>
                <a:alpha val="80000"/>
              </a:scheme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000" b="1" kern="0" dirty="0">
                <a:solidFill>
                  <a:srgbClr val="8064A2"/>
                </a:solidFill>
                <a:latin typeface="Calibri"/>
                <a:ea typeface="ＭＳ Ｐゴシック"/>
              </a:endParaRPr>
            </a:p>
          </p:txBody>
        </p:sp>
        <p:sp>
          <p:nvSpPr>
            <p:cNvPr id="73" name="テキスト ボックス 72"/>
            <p:cNvSpPr txBox="1"/>
            <p:nvPr/>
          </p:nvSpPr>
          <p:spPr>
            <a:xfrm>
              <a:off x="9786277" y="3289775"/>
              <a:ext cx="768159" cy="738664"/>
            </a:xfrm>
            <a:prstGeom prst="rect">
              <a:avLst/>
            </a:prstGeom>
            <a:noFill/>
          </p:spPr>
          <p:txBody>
            <a:bodyPr wrap="none" rtlCol="0">
              <a:spAutoFit/>
            </a:bodyPr>
            <a:lstStyle/>
            <a:p>
              <a:pPr algn="ctr"/>
              <a:r>
                <a:rPr lang="en-US" altLang="ja-JP" sz="1400" b="1" dirty="0">
                  <a:ln>
                    <a:solidFill>
                      <a:srgbClr val="FFFFFF"/>
                    </a:solidFill>
                  </a:ln>
                  <a:solidFill>
                    <a:srgbClr val="7030A0"/>
                  </a:solidFill>
                  <a:latin typeface="Calibri"/>
                </a:rPr>
                <a:t>VX link</a:t>
              </a:r>
            </a:p>
            <a:p>
              <a:pPr algn="ctr"/>
              <a:r>
                <a:rPr lang="en-US" altLang="ja-JP" sz="1400" b="1" dirty="0">
                  <a:ln>
                    <a:solidFill>
                      <a:srgbClr val="FFFFFF"/>
                    </a:solidFill>
                  </a:ln>
                  <a:solidFill>
                    <a:srgbClr val="7030A0"/>
                  </a:solidFill>
                  <a:latin typeface="Calibri"/>
                </a:rPr>
                <a:t>Outside</a:t>
              </a:r>
            </a:p>
            <a:p>
              <a:pPr algn="ctr"/>
              <a:r>
                <a:rPr lang="en-US" altLang="ja-JP" sz="1400" b="1" dirty="0">
                  <a:ln>
                    <a:solidFill>
                      <a:srgbClr val="FFFFFF"/>
                    </a:solidFill>
                  </a:ln>
                  <a:solidFill>
                    <a:srgbClr val="7030A0"/>
                  </a:solidFill>
                  <a:latin typeface="Calibri"/>
                </a:rPr>
                <a:t>Matrix</a:t>
              </a:r>
              <a:endParaRPr lang="ja-JP" altLang="en-US" sz="1100" b="1" dirty="0">
                <a:ln>
                  <a:solidFill>
                    <a:srgbClr val="FFFFFF"/>
                  </a:solidFill>
                </a:ln>
                <a:solidFill>
                  <a:srgbClr val="7030A0"/>
                </a:solidFill>
                <a:latin typeface="Calibri"/>
              </a:endParaRPr>
            </a:p>
          </p:txBody>
        </p:sp>
      </p:grpSp>
      <p:sp>
        <p:nvSpPr>
          <p:cNvPr id="75" name="四角形吹き出し 74"/>
          <p:cNvSpPr/>
          <p:nvPr/>
        </p:nvSpPr>
        <p:spPr>
          <a:xfrm>
            <a:off x="9535772" y="2674105"/>
            <a:ext cx="2386533" cy="571611"/>
          </a:xfrm>
          <a:prstGeom prst="wedgeRectCallout">
            <a:avLst>
              <a:gd name="adj1" fmla="val -70801"/>
              <a:gd name="adj2" fmla="val 5249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400" dirty="0">
                <a:solidFill>
                  <a:srgbClr val="FFFFFF"/>
                </a:solidFill>
              </a:rPr>
              <a:t>This is not hardware, but it looks like Matrix.</a:t>
            </a:r>
          </a:p>
        </p:txBody>
      </p:sp>
      <p:sp>
        <p:nvSpPr>
          <p:cNvPr id="76" name="四角形吹き出し 75"/>
          <p:cNvSpPr/>
          <p:nvPr/>
        </p:nvSpPr>
        <p:spPr>
          <a:xfrm>
            <a:off x="9553785" y="3338664"/>
            <a:ext cx="2386533" cy="571611"/>
          </a:xfrm>
          <a:prstGeom prst="wedgeRectCallout">
            <a:avLst>
              <a:gd name="adj1" fmla="val -72233"/>
              <a:gd name="adj2" fmla="val -34222"/>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400" dirty="0">
                <a:solidFill>
                  <a:srgbClr val="FFFFFF"/>
                </a:solidFill>
              </a:rPr>
              <a:t>Let's name it here</a:t>
            </a:r>
          </a:p>
          <a:p>
            <a:pPr algn="ctr"/>
            <a:r>
              <a:rPr lang="en-US" altLang="ja-JP" sz="1400" dirty="0">
                <a:solidFill>
                  <a:srgbClr val="FFFFFF"/>
                </a:solidFill>
              </a:rPr>
              <a:t>“VX link: Outside Matrix”.</a:t>
            </a:r>
          </a:p>
        </p:txBody>
      </p:sp>
      <p:sp>
        <p:nvSpPr>
          <p:cNvPr id="77" name="円/楕円 76"/>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円/楕円 77"/>
          <p:cNvSpPr/>
          <p:nvPr/>
        </p:nvSpPr>
        <p:spPr>
          <a:xfrm>
            <a:off x="145116" y="599405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821372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repeatCount="500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par>
                                <p:cTn id="8" presetID="22" presetClass="entr" presetSubtype="8" repeatCount="5000" fill="hold" nodeType="withEffect">
                                  <p:stCondLst>
                                    <p:cond delay="0"/>
                                  </p:stCondLst>
                                  <p:childTnLst>
                                    <p:set>
                                      <p:cBhvr>
                                        <p:cTn id="9" dur="1" fill="hold">
                                          <p:stCondLst>
                                            <p:cond delay="0"/>
                                          </p:stCondLst>
                                        </p:cTn>
                                        <p:tgtEl>
                                          <p:spTgt spid="61"/>
                                        </p:tgtEl>
                                        <p:attrNameLst>
                                          <p:attrName>style.visibility</p:attrName>
                                        </p:attrNameLst>
                                      </p:cBhvr>
                                      <p:to>
                                        <p:strVal val="visible"/>
                                      </p:to>
                                    </p:set>
                                    <p:animEffect transition="in" filter="wipe(left)">
                                      <p:cBhvr>
                                        <p:cTn id="10" dur="500"/>
                                        <p:tgtEl>
                                          <p:spTgt spid="6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89"/>
                                        </p:tgtEl>
                                        <p:attrNameLst>
                                          <p:attrName>style.visibility</p:attrName>
                                        </p:attrNameLst>
                                      </p:cBhvr>
                                      <p:to>
                                        <p:strVal val="visible"/>
                                      </p:to>
                                    </p:set>
                                    <p:animEffect transition="in" filter="fade">
                                      <p:cBhvr>
                                        <p:cTn id="15" dur="500"/>
                                        <p:tgtEl>
                                          <p:spTgt spid="289"/>
                                        </p:tgtEl>
                                      </p:cBhvr>
                                    </p:animEffect>
                                  </p:childTnLst>
                                </p:cTn>
                              </p:par>
                              <p:par>
                                <p:cTn id="16" presetID="22" presetClass="entr" presetSubtype="8" repeatCount="500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left)">
                                      <p:cBhvr>
                                        <p:cTn id="18" dur="500"/>
                                        <p:tgtEl>
                                          <p:spTgt spid="7"/>
                                        </p:tgtEl>
                                      </p:cBhvr>
                                    </p:animEffect>
                                  </p:childTnLst>
                                </p:cTn>
                              </p:par>
                              <p:par>
                                <p:cTn id="19" presetID="22" presetClass="entr" presetSubtype="1" repeatCount="5000" fill="hold" nodeType="withEffect">
                                  <p:stCondLst>
                                    <p:cond delay="0"/>
                                  </p:stCondLst>
                                  <p:childTnLst>
                                    <p:set>
                                      <p:cBhvr>
                                        <p:cTn id="20" dur="1" fill="hold">
                                          <p:stCondLst>
                                            <p:cond delay="0"/>
                                          </p:stCondLst>
                                        </p:cTn>
                                        <p:tgtEl>
                                          <p:spTgt spid="42"/>
                                        </p:tgtEl>
                                        <p:attrNameLst>
                                          <p:attrName>style.visibility</p:attrName>
                                        </p:attrNameLst>
                                      </p:cBhvr>
                                      <p:to>
                                        <p:strVal val="visible"/>
                                      </p:to>
                                    </p:set>
                                    <p:animEffect transition="in" filter="wipe(up)">
                                      <p:cBhvr>
                                        <p:cTn id="21" dur="500"/>
                                        <p:tgtEl>
                                          <p:spTgt spid="42"/>
                                        </p:tgtEl>
                                      </p:cBhvr>
                                    </p:animEffect>
                                  </p:childTnLst>
                                </p:cTn>
                              </p:par>
                              <p:par>
                                <p:cTn id="22" presetID="22" presetClass="entr" presetSubtype="8" repeatCount="5000" fill="hold" nodeType="withEffect">
                                  <p:stCondLst>
                                    <p:cond delay="0"/>
                                  </p:stCondLst>
                                  <p:childTnLst>
                                    <p:set>
                                      <p:cBhvr>
                                        <p:cTn id="23" dur="1" fill="hold">
                                          <p:stCondLst>
                                            <p:cond delay="0"/>
                                          </p:stCondLst>
                                        </p:cTn>
                                        <p:tgtEl>
                                          <p:spTgt spid="68"/>
                                        </p:tgtEl>
                                        <p:attrNameLst>
                                          <p:attrName>style.visibility</p:attrName>
                                        </p:attrNameLst>
                                      </p:cBhvr>
                                      <p:to>
                                        <p:strVal val="visible"/>
                                      </p:to>
                                    </p:set>
                                    <p:animEffect transition="in" filter="wipe(left)">
                                      <p:cBhvr>
                                        <p:cTn id="24" dur="500"/>
                                        <p:tgtEl>
                                          <p:spTgt spid="68"/>
                                        </p:tgtEl>
                                      </p:cBhvr>
                                    </p:animEffect>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65"/>
                                        </p:tgtEl>
                                        <p:attrNameLst>
                                          <p:attrName>style.visibility</p:attrName>
                                        </p:attrNameLst>
                                      </p:cBhvr>
                                      <p:to>
                                        <p:strVal val="visible"/>
                                      </p:to>
                                    </p:set>
                                    <p:animEffect transition="in" filter="fade">
                                      <p:cBhvr>
                                        <p:cTn id="28" dur="500"/>
                                        <p:tgtEl>
                                          <p:spTgt spid="65"/>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75"/>
                                        </p:tgtEl>
                                        <p:attrNameLst>
                                          <p:attrName>style.visibility</p:attrName>
                                        </p:attrNameLst>
                                      </p:cBhvr>
                                      <p:to>
                                        <p:strVal val="visible"/>
                                      </p:to>
                                    </p:set>
                                    <p:animEffect transition="in" filter="fade">
                                      <p:cBhvr>
                                        <p:cTn id="33" dur="500"/>
                                        <p:tgtEl>
                                          <p:spTgt spid="75"/>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71"/>
                                        </p:tgtEl>
                                        <p:attrNameLst>
                                          <p:attrName>style.visibility</p:attrName>
                                        </p:attrNameLst>
                                      </p:cBhvr>
                                      <p:to>
                                        <p:strVal val="visible"/>
                                      </p:to>
                                    </p:set>
                                    <p:animEffect transition="in" filter="fade">
                                      <p:cBhvr>
                                        <p:cTn id="38" dur="500"/>
                                        <p:tgtEl>
                                          <p:spTgt spid="71"/>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76"/>
                                        </p:tgtEl>
                                        <p:attrNameLst>
                                          <p:attrName>style.visibility</p:attrName>
                                        </p:attrNameLst>
                                      </p:cBhvr>
                                      <p:to>
                                        <p:strVal val="visible"/>
                                      </p:to>
                                    </p:set>
                                    <p:animEffect transition="in" filter="fade">
                                      <p:cBhvr>
                                        <p:cTn id="41"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 grpId="0" animBg="1"/>
      <p:bldP spid="75" grpId="0" animBg="1"/>
      <p:bldP spid="76"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2" name="正方形/長方形 1"/>
          <p:cNvSpPr/>
          <p:nvPr/>
        </p:nvSpPr>
        <p:spPr>
          <a:xfrm>
            <a:off x="3832298" y="2793585"/>
            <a:ext cx="7842797" cy="4351156"/>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42" name="正方形/長方形 141"/>
          <p:cNvSpPr/>
          <p:nvPr/>
        </p:nvSpPr>
        <p:spPr>
          <a:xfrm>
            <a:off x="5218345" y="1885887"/>
            <a:ext cx="4866090" cy="605173"/>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230" name="グループ化 229"/>
          <p:cNvGrpSpPr/>
          <p:nvPr/>
        </p:nvGrpSpPr>
        <p:grpSpPr>
          <a:xfrm>
            <a:off x="7567158" y="2968337"/>
            <a:ext cx="301450" cy="3834480"/>
            <a:chOff x="8586372" y="3573115"/>
            <a:chExt cx="301450" cy="2168466"/>
          </a:xfrm>
        </p:grpSpPr>
        <p:sp>
          <p:nvSpPr>
            <p:cNvPr id="231" name="フリーフォーム 230"/>
            <p:cNvSpPr/>
            <p:nvPr/>
          </p:nvSpPr>
          <p:spPr>
            <a:xfrm>
              <a:off x="8586372" y="3583172"/>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2" name="フリーフォーム 231"/>
            <p:cNvSpPr/>
            <p:nvPr/>
          </p:nvSpPr>
          <p:spPr>
            <a:xfrm>
              <a:off x="8688470" y="3581986"/>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3" name="フリーフォーム 232"/>
            <p:cNvSpPr/>
            <p:nvPr/>
          </p:nvSpPr>
          <p:spPr>
            <a:xfrm>
              <a:off x="8789566" y="3578143"/>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4" name="フリーフォーム 233"/>
            <p:cNvSpPr/>
            <p:nvPr/>
          </p:nvSpPr>
          <p:spPr>
            <a:xfrm>
              <a:off x="8887822" y="3573115"/>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235" name="グループ化 234"/>
          <p:cNvGrpSpPr/>
          <p:nvPr/>
        </p:nvGrpSpPr>
        <p:grpSpPr>
          <a:xfrm>
            <a:off x="4845072" y="3112353"/>
            <a:ext cx="5883967" cy="882985"/>
            <a:chOff x="2816437" y="5240580"/>
            <a:chExt cx="5883967" cy="882985"/>
          </a:xfrm>
        </p:grpSpPr>
        <p:grpSp>
          <p:nvGrpSpPr>
            <p:cNvPr id="236" name="グループ化 235"/>
            <p:cNvGrpSpPr/>
            <p:nvPr/>
          </p:nvGrpSpPr>
          <p:grpSpPr>
            <a:xfrm>
              <a:off x="3044238" y="5240580"/>
              <a:ext cx="5651894" cy="436894"/>
              <a:chOff x="5455372" y="4966039"/>
              <a:chExt cx="5651894" cy="436894"/>
            </a:xfrm>
          </p:grpSpPr>
          <p:grpSp>
            <p:nvGrpSpPr>
              <p:cNvPr id="243" name="グループ化 242"/>
              <p:cNvGrpSpPr/>
              <p:nvPr/>
            </p:nvGrpSpPr>
            <p:grpSpPr>
              <a:xfrm>
                <a:off x="5457903" y="4966039"/>
                <a:ext cx="5649363" cy="130268"/>
                <a:chOff x="5457903" y="4966039"/>
                <a:chExt cx="5649363" cy="130268"/>
              </a:xfrm>
            </p:grpSpPr>
            <p:sp>
              <p:nvSpPr>
                <p:cNvPr id="250" name="フリーフォーム 249"/>
                <p:cNvSpPr/>
                <p:nvPr/>
              </p:nvSpPr>
              <p:spPr>
                <a:xfrm>
                  <a:off x="6009750" y="5023590"/>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51" name="正方形/長方形 250"/>
                <p:cNvSpPr/>
                <p:nvPr/>
              </p:nvSpPr>
              <p:spPr>
                <a:xfrm>
                  <a:off x="5457903" y="4966039"/>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sp>
            <p:nvSpPr>
              <p:cNvPr id="244" name="フリーフォーム 243"/>
              <p:cNvSpPr/>
              <p:nvPr/>
            </p:nvSpPr>
            <p:spPr>
              <a:xfrm>
                <a:off x="6588345" y="5119633"/>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45" name="正方形/長方形 244"/>
              <p:cNvSpPr/>
              <p:nvPr/>
            </p:nvSpPr>
            <p:spPr>
              <a:xfrm>
                <a:off x="6033967" y="506208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246" name="フリーフォーム 245"/>
              <p:cNvSpPr/>
              <p:nvPr/>
            </p:nvSpPr>
            <p:spPr>
              <a:xfrm>
                <a:off x="6007219" y="5234173"/>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47" name="正方形/長方形 246"/>
              <p:cNvSpPr/>
              <p:nvPr/>
            </p:nvSpPr>
            <p:spPr>
              <a:xfrm>
                <a:off x="5455372" y="517662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248" name="フリーフォーム 247"/>
              <p:cNvSpPr/>
              <p:nvPr/>
            </p:nvSpPr>
            <p:spPr>
              <a:xfrm>
                <a:off x="6585814" y="5330216"/>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49" name="正方形/長方形 248"/>
              <p:cNvSpPr/>
              <p:nvPr/>
            </p:nvSpPr>
            <p:spPr>
              <a:xfrm>
                <a:off x="6031436" y="5272665"/>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grpSp>
          <p:nvGrpSpPr>
            <p:cNvPr id="237" name="グループ化 236"/>
            <p:cNvGrpSpPr/>
            <p:nvPr/>
          </p:nvGrpSpPr>
          <p:grpSpPr>
            <a:xfrm>
              <a:off x="2816437" y="5587404"/>
              <a:ext cx="5883967" cy="536161"/>
              <a:chOff x="2816437" y="5576507"/>
              <a:chExt cx="5883967" cy="536161"/>
            </a:xfrm>
          </p:grpSpPr>
          <p:sp>
            <p:nvSpPr>
              <p:cNvPr id="238" name="フリーフォーム 237"/>
              <p:cNvSpPr/>
              <p:nvPr/>
            </p:nvSpPr>
            <p:spPr>
              <a:xfrm>
                <a:off x="3086413" y="5739390"/>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39" name="Picture 2" descr="H:\TCL\Products\Products data\VX\VX-3000\Photo\VX-3000 ph2\VX-3000 Bilder\RM-300X_RM 210F.jpg"/>
              <p:cNvPicPr>
                <a:picLocks noChangeAspect="1" noChangeArrowheads="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16437" y="5576507"/>
                <a:ext cx="522107" cy="434240"/>
              </a:xfrm>
              <a:prstGeom prst="rect">
                <a:avLst/>
              </a:prstGeom>
              <a:noFill/>
              <a:extLst>
                <a:ext uri="{909E8E84-426E-40DD-AFC4-6F175D3DCCD1}">
                  <a14:hiddenFill xmlns:a14="http://schemas.microsoft.com/office/drawing/2010/main">
                    <a:solidFill>
                      <a:srgbClr val="FFFFFF"/>
                    </a:solidFill>
                  </a14:hiddenFill>
                </a:ext>
              </a:extLst>
            </p:spPr>
          </p:pic>
          <p:grpSp>
            <p:nvGrpSpPr>
              <p:cNvPr id="240" name="グループ化 239"/>
              <p:cNvGrpSpPr/>
              <p:nvPr/>
            </p:nvGrpSpPr>
            <p:grpSpPr>
              <a:xfrm>
                <a:off x="3234805" y="5678428"/>
                <a:ext cx="5461327" cy="434240"/>
                <a:chOff x="6210722" y="5763319"/>
                <a:chExt cx="5461327" cy="434240"/>
              </a:xfrm>
            </p:grpSpPr>
            <p:sp>
              <p:nvSpPr>
                <p:cNvPr id="241" name="フリーフォーム 240"/>
                <p:cNvSpPr/>
                <p:nvPr/>
              </p:nvSpPr>
              <p:spPr>
                <a:xfrm>
                  <a:off x="6475228" y="5911702"/>
                  <a:ext cx="519682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42" name="Picture 2" descr="H:\TCL\Products\Products data\VX\VX-3000\Photo\VX-3000 ph2\VX-3000 Bilder\RM-300X_RM 210F.jpg"/>
                <p:cNvPicPr>
                  <a:picLocks noChangeAspect="1" noChangeArrowheads="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sp>
        <p:nvSpPr>
          <p:cNvPr id="252" name="テキスト ボックス 251"/>
          <p:cNvSpPr txBox="1"/>
          <p:nvPr/>
        </p:nvSpPr>
        <p:spPr>
          <a:xfrm>
            <a:off x="6770414" y="6745731"/>
            <a:ext cx="1566613" cy="276999"/>
          </a:xfrm>
          <a:prstGeom prst="rect">
            <a:avLst/>
          </a:prstGeom>
          <a:noFill/>
        </p:spPr>
        <p:txBody>
          <a:bodyPr wrap="square" rtlCol="0">
            <a:spAutoFit/>
          </a:bodyPr>
          <a:lstStyle/>
          <a:p>
            <a:r>
              <a:rPr lang="en-US" altLang="ja-JP" sz="1200" dirty="0">
                <a:solidFill>
                  <a:srgbClr val="3C3C3C"/>
                </a:solidFill>
                <a:latin typeface="Calibri"/>
              </a:rPr>
              <a:t>Output       </a:t>
            </a:r>
            <a:r>
              <a:rPr lang="en-US" altLang="ja-JP" sz="1050" dirty="0">
                <a:solidFill>
                  <a:srgbClr val="3C3C3C"/>
                </a:solidFill>
                <a:latin typeface="Calibri"/>
              </a:rPr>
              <a:t>1 2 3 4</a:t>
            </a:r>
            <a:endParaRPr lang="ja-JP" altLang="en-US" sz="1050" dirty="0">
              <a:solidFill>
                <a:srgbClr val="3C3C3C"/>
              </a:solidFill>
              <a:latin typeface="Calibri"/>
            </a:endParaRPr>
          </a:p>
        </p:txBody>
      </p:sp>
      <p:sp>
        <p:nvSpPr>
          <p:cNvPr id="253" name="テキスト ボックス 252"/>
          <p:cNvSpPr txBox="1"/>
          <p:nvPr/>
        </p:nvSpPr>
        <p:spPr>
          <a:xfrm>
            <a:off x="7211427" y="6898131"/>
            <a:ext cx="1251348" cy="276999"/>
          </a:xfrm>
          <a:prstGeom prst="rect">
            <a:avLst/>
          </a:prstGeom>
          <a:noFill/>
        </p:spPr>
        <p:txBody>
          <a:bodyPr wrap="square" rtlCol="0">
            <a:spAutoFit/>
          </a:bodyPr>
          <a:lstStyle/>
          <a:p>
            <a:r>
              <a:rPr lang="en-US" altLang="ja-JP" sz="1200" dirty="0">
                <a:solidFill>
                  <a:srgbClr val="3C3C3C"/>
                </a:solidFill>
                <a:latin typeface="Calibri"/>
              </a:rPr>
              <a:t>VX-3004F (1) </a:t>
            </a:r>
            <a:endParaRPr lang="ja-JP" altLang="en-US" sz="1050" dirty="0">
              <a:solidFill>
                <a:srgbClr val="3C3C3C"/>
              </a:solidFill>
              <a:latin typeface="Calibri"/>
            </a:endParaRPr>
          </a:p>
        </p:txBody>
      </p:sp>
      <p:grpSp>
        <p:nvGrpSpPr>
          <p:cNvPr id="161" name="グループ化 160"/>
          <p:cNvGrpSpPr/>
          <p:nvPr/>
        </p:nvGrpSpPr>
        <p:grpSpPr>
          <a:xfrm>
            <a:off x="7295889" y="3050032"/>
            <a:ext cx="870751" cy="825180"/>
            <a:chOff x="9734980" y="3214127"/>
            <a:chExt cx="870751" cy="825180"/>
          </a:xfrm>
        </p:grpSpPr>
        <p:sp>
          <p:nvSpPr>
            <p:cNvPr id="52" name="正方形/長方形 51"/>
            <p:cNvSpPr/>
            <p:nvPr/>
          </p:nvSpPr>
          <p:spPr>
            <a:xfrm>
              <a:off x="9914651" y="3214127"/>
              <a:ext cx="495357" cy="825180"/>
            </a:xfrm>
            <a:prstGeom prst="rect">
              <a:avLst/>
            </a:prstGeom>
            <a:solidFill>
              <a:schemeClr val="bg1">
                <a:lumMod val="50000"/>
                <a:alpha val="50000"/>
              </a:scheme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400" b="1" kern="0" dirty="0">
                <a:solidFill>
                  <a:srgbClr val="8064A2"/>
                </a:solidFill>
                <a:latin typeface="Calibri"/>
                <a:ea typeface="ＭＳ Ｐゴシック"/>
              </a:endParaRPr>
            </a:p>
          </p:txBody>
        </p:sp>
        <p:sp>
          <p:nvSpPr>
            <p:cNvPr id="74" name="テキスト ボックス 73"/>
            <p:cNvSpPr txBox="1"/>
            <p:nvPr/>
          </p:nvSpPr>
          <p:spPr>
            <a:xfrm>
              <a:off x="9734980" y="3375235"/>
              <a:ext cx="870751" cy="577081"/>
            </a:xfrm>
            <a:prstGeom prst="rect">
              <a:avLst/>
            </a:prstGeom>
            <a:noFill/>
          </p:spPr>
          <p:txBody>
            <a:bodyPr wrap="none" rtlCol="0">
              <a:spAutoFit/>
            </a:bodyPr>
            <a:lstStyle/>
            <a:p>
              <a:pPr algn="ctr"/>
              <a:r>
                <a:rPr lang="en-US" altLang="ja-JP" sz="1050" b="1" dirty="0">
                  <a:ln>
                    <a:solidFill>
                      <a:srgbClr val="FFFFFF"/>
                    </a:solidFill>
                  </a:ln>
                  <a:solidFill>
                    <a:srgbClr val="7030A0"/>
                  </a:solidFill>
                  <a:latin typeface="Calibri"/>
                </a:rPr>
                <a:t>VX-3004F(1)</a:t>
              </a:r>
            </a:p>
            <a:p>
              <a:pPr algn="ctr"/>
              <a:r>
                <a:rPr lang="en-US" altLang="ja-JP" sz="1050" b="1" dirty="0">
                  <a:ln>
                    <a:solidFill>
                      <a:srgbClr val="FFFFFF"/>
                    </a:solidFill>
                  </a:ln>
                  <a:solidFill>
                    <a:srgbClr val="7030A0"/>
                  </a:solidFill>
                  <a:latin typeface="Calibri"/>
                </a:rPr>
                <a:t>Inside</a:t>
              </a:r>
            </a:p>
            <a:p>
              <a:pPr algn="ctr"/>
              <a:r>
                <a:rPr lang="en-US" altLang="ja-JP" sz="1050" b="1" dirty="0">
                  <a:ln>
                    <a:solidFill>
                      <a:srgbClr val="FFFFFF"/>
                    </a:solidFill>
                  </a:ln>
                  <a:solidFill>
                    <a:srgbClr val="7030A0"/>
                  </a:solidFill>
                  <a:latin typeface="Calibri"/>
                </a:rPr>
                <a:t>Matrix</a:t>
              </a:r>
              <a:endParaRPr lang="ja-JP" altLang="en-US" sz="900" b="1" dirty="0">
                <a:ln>
                  <a:solidFill>
                    <a:srgbClr val="FFFFFF"/>
                  </a:solidFill>
                </a:ln>
                <a:solidFill>
                  <a:srgbClr val="7030A0"/>
                </a:solidFill>
                <a:latin typeface="Calibri"/>
              </a:endParaRPr>
            </a:p>
          </p:txBody>
        </p:sp>
      </p:grpSp>
      <p:sp>
        <p:nvSpPr>
          <p:cNvPr id="254" name="テキスト ボックス 253"/>
          <p:cNvSpPr txBox="1"/>
          <p:nvPr/>
        </p:nvSpPr>
        <p:spPr>
          <a:xfrm>
            <a:off x="3602736" y="2751727"/>
            <a:ext cx="1160419" cy="830997"/>
          </a:xfrm>
          <a:prstGeom prst="rect">
            <a:avLst/>
          </a:prstGeom>
          <a:noFill/>
        </p:spPr>
        <p:txBody>
          <a:bodyPr wrap="square" rtlCol="0">
            <a:spAutoFit/>
          </a:bodyPr>
          <a:lstStyle/>
          <a:p>
            <a:pPr algn="r"/>
            <a:r>
              <a:rPr lang="en-US" altLang="ja-JP" sz="1200" dirty="0">
                <a:solidFill>
                  <a:srgbClr val="3C3C3C"/>
                </a:solidFill>
                <a:latin typeface="Calibri"/>
              </a:rPr>
              <a:t>Input</a:t>
            </a: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r>
              <a:rPr lang="en-US" altLang="ja-JP" sz="1200" dirty="0">
                <a:solidFill>
                  <a:srgbClr val="3C3C3C"/>
                </a:solidFill>
                <a:latin typeface="Calibri"/>
              </a:rPr>
              <a:t>VX-3004F (1)</a:t>
            </a:r>
            <a:endParaRPr lang="ja-JP" altLang="en-US" sz="1050" dirty="0">
              <a:solidFill>
                <a:srgbClr val="3C3C3C"/>
              </a:solidFill>
              <a:latin typeface="Calibri"/>
            </a:endParaRPr>
          </a:p>
        </p:txBody>
      </p:sp>
      <p:sp>
        <p:nvSpPr>
          <p:cNvPr id="288" name="四角形吹き出し 287"/>
          <p:cNvSpPr/>
          <p:nvPr/>
        </p:nvSpPr>
        <p:spPr>
          <a:xfrm>
            <a:off x="1674218" y="3932412"/>
            <a:ext cx="2296474" cy="778863"/>
          </a:xfrm>
          <a:prstGeom prst="wedgeRectCallout">
            <a:avLst>
              <a:gd name="adj1" fmla="val -34353"/>
              <a:gd name="adj2" fmla="val 72573"/>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400" dirty="0">
                <a:solidFill>
                  <a:srgbClr val="FFFFFF"/>
                </a:solidFill>
              </a:rPr>
              <a:t>Let's consider the situation where VX-3004 (1) and (2) are connected by VX link.</a:t>
            </a:r>
          </a:p>
        </p:txBody>
      </p:sp>
      <p:sp>
        <p:nvSpPr>
          <p:cNvPr id="289" name="四角形吹き出し 288"/>
          <p:cNvSpPr/>
          <p:nvPr/>
        </p:nvSpPr>
        <p:spPr>
          <a:xfrm>
            <a:off x="9535772" y="4359832"/>
            <a:ext cx="2386533" cy="571611"/>
          </a:xfrm>
          <a:prstGeom prst="wedgeRectCallout">
            <a:avLst>
              <a:gd name="adj1" fmla="val -63281"/>
              <a:gd name="adj2" fmla="val -102994"/>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400" dirty="0">
                <a:solidFill>
                  <a:srgbClr val="FFFFFF"/>
                </a:solidFill>
              </a:rPr>
              <a:t>(1) can broadcast to the output of (2) via VX link.</a:t>
            </a:r>
          </a:p>
        </p:txBody>
      </p:sp>
      <p:sp>
        <p:nvSpPr>
          <p:cNvPr id="40" name="フリーフォーム 39"/>
          <p:cNvSpPr/>
          <p:nvPr/>
        </p:nvSpPr>
        <p:spPr>
          <a:xfrm>
            <a:off x="6416922" y="2258052"/>
            <a:ext cx="1102659" cy="152400"/>
          </a:xfrm>
          <a:custGeom>
            <a:avLst/>
            <a:gdLst>
              <a:gd name="connsiteX0" fmla="*/ 0 w 1102659"/>
              <a:gd name="connsiteY0" fmla="*/ 17930 h 152400"/>
              <a:gd name="connsiteX1" fmla="*/ 0 w 1102659"/>
              <a:gd name="connsiteY1" fmla="*/ 152400 h 152400"/>
              <a:gd name="connsiteX2" fmla="*/ 1102659 w 1102659"/>
              <a:gd name="connsiteY2" fmla="*/ 152400 h 152400"/>
              <a:gd name="connsiteX3" fmla="*/ 1102659 w 1102659"/>
              <a:gd name="connsiteY3" fmla="*/ 0 h 152400"/>
            </a:gdLst>
            <a:ahLst/>
            <a:cxnLst>
              <a:cxn ang="0">
                <a:pos x="connsiteX0" y="connsiteY0"/>
              </a:cxn>
              <a:cxn ang="0">
                <a:pos x="connsiteX1" y="connsiteY1"/>
              </a:cxn>
              <a:cxn ang="0">
                <a:pos x="connsiteX2" y="connsiteY2"/>
              </a:cxn>
              <a:cxn ang="0">
                <a:pos x="connsiteX3" y="connsiteY3"/>
              </a:cxn>
            </a:cxnLst>
            <a:rect l="l" t="t" r="r" b="b"/>
            <a:pathLst>
              <a:path w="1102659" h="152400">
                <a:moveTo>
                  <a:pt x="0" y="17930"/>
                </a:moveTo>
                <a:lnTo>
                  <a:pt x="0" y="152400"/>
                </a:lnTo>
                <a:lnTo>
                  <a:pt x="1102659" y="152400"/>
                </a:lnTo>
                <a:lnTo>
                  <a:pt x="1102659"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27" name="Picture 2" descr="H:\TCL\Products\Products data\VX\VX-3000\Photo\VX-3000 ph2\VX-3000 Bilder\VX-3004F_front_plan.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83990" y="2004170"/>
            <a:ext cx="975143" cy="309864"/>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H:\TCL\Products\Products data\VX\VX-3000\Photo\VX-3000 ph2\VX-3000 Bilder\VX-3004F_front_plan.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747747" y="2004170"/>
            <a:ext cx="975143" cy="309864"/>
          </a:xfrm>
          <a:prstGeom prst="rect">
            <a:avLst/>
          </a:prstGeom>
          <a:noFill/>
          <a:extLst>
            <a:ext uri="{909E8E84-426E-40DD-AFC4-6F175D3DCCD1}">
              <a14:hiddenFill xmlns:a14="http://schemas.microsoft.com/office/drawing/2010/main">
                <a:solidFill>
                  <a:srgbClr val="FFFFFF"/>
                </a:solidFill>
              </a14:hiddenFill>
            </a:ext>
          </a:extLst>
        </p:spPr>
      </p:pic>
      <p:sp>
        <p:nvSpPr>
          <p:cNvPr id="41" name="テキスト ボックス 40"/>
          <p:cNvSpPr txBox="1"/>
          <p:nvPr/>
        </p:nvSpPr>
        <p:spPr>
          <a:xfrm>
            <a:off x="8199734" y="6898131"/>
            <a:ext cx="1251348" cy="276999"/>
          </a:xfrm>
          <a:prstGeom prst="rect">
            <a:avLst/>
          </a:prstGeom>
          <a:noFill/>
        </p:spPr>
        <p:txBody>
          <a:bodyPr wrap="square" rtlCol="0">
            <a:spAutoFit/>
          </a:bodyPr>
          <a:lstStyle/>
          <a:p>
            <a:pPr fontAlgn="auto">
              <a:spcBef>
                <a:spcPts val="0"/>
              </a:spcBef>
              <a:spcAft>
                <a:spcPts val="0"/>
              </a:spcAft>
            </a:pPr>
            <a:r>
              <a:rPr kumimoji="0" lang="en-US" altLang="ja-JP" sz="1200" kern="0" dirty="0">
                <a:solidFill>
                  <a:srgbClr val="3C3C3C"/>
                </a:solidFill>
                <a:latin typeface="Calibri"/>
              </a:rPr>
              <a:t>VX-3004F (2)</a:t>
            </a:r>
            <a:endParaRPr kumimoji="0" lang="ja-JP" altLang="en-US" sz="1050" kern="0" dirty="0">
              <a:solidFill>
                <a:srgbClr val="3C3C3C"/>
              </a:solidFill>
              <a:latin typeface="Calibri"/>
            </a:endParaRPr>
          </a:p>
        </p:txBody>
      </p:sp>
      <p:grpSp>
        <p:nvGrpSpPr>
          <p:cNvPr id="42" name="グループ化 41"/>
          <p:cNvGrpSpPr/>
          <p:nvPr/>
        </p:nvGrpSpPr>
        <p:grpSpPr>
          <a:xfrm>
            <a:off x="8489142" y="2986121"/>
            <a:ext cx="301450" cy="3821725"/>
            <a:chOff x="8586372" y="3573115"/>
            <a:chExt cx="301450" cy="2168466"/>
          </a:xfrm>
        </p:grpSpPr>
        <p:sp>
          <p:nvSpPr>
            <p:cNvPr id="43" name="フリーフォーム 42"/>
            <p:cNvSpPr/>
            <p:nvPr/>
          </p:nvSpPr>
          <p:spPr>
            <a:xfrm>
              <a:off x="8586372" y="3583172"/>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a:ln w="25400" cap="flat" cmpd="sng" algn="ctr">
              <a:solidFill>
                <a:srgbClr val="4F81BD">
                  <a:shade val="50000"/>
                </a:srgbClr>
              </a:solidFill>
              <a:prstDash val="solid"/>
            </a:ln>
            <a:effectLst/>
          </p:spPr>
          <p:txBody>
            <a:bodyPr rtlCol="0" anchor="ctr"/>
            <a:lstStyle/>
            <a:p>
              <a:pPr algn="ctr" fontAlgn="auto">
                <a:spcBef>
                  <a:spcPts val="0"/>
                </a:spcBef>
                <a:spcAft>
                  <a:spcPts val="0"/>
                </a:spcAft>
              </a:pPr>
              <a:endParaRPr kumimoji="0" lang="ja-JP" altLang="en-US" kern="0">
                <a:solidFill>
                  <a:srgbClr val="FFFFFF"/>
                </a:solidFill>
                <a:latin typeface="Calibri"/>
                <a:ea typeface="ＭＳ Ｐゴシック"/>
              </a:endParaRPr>
            </a:p>
          </p:txBody>
        </p:sp>
        <p:sp>
          <p:nvSpPr>
            <p:cNvPr id="44" name="フリーフォーム 43"/>
            <p:cNvSpPr/>
            <p:nvPr/>
          </p:nvSpPr>
          <p:spPr>
            <a:xfrm>
              <a:off x="8688470" y="3581986"/>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a:ln w="25400" cap="flat" cmpd="sng" algn="ctr">
              <a:solidFill>
                <a:srgbClr val="4F81BD">
                  <a:shade val="50000"/>
                </a:srgbClr>
              </a:solidFill>
              <a:prstDash val="solid"/>
            </a:ln>
            <a:effectLst/>
          </p:spPr>
          <p:txBody>
            <a:bodyPr rtlCol="0" anchor="ctr"/>
            <a:lstStyle/>
            <a:p>
              <a:pPr algn="ctr" fontAlgn="auto">
                <a:spcBef>
                  <a:spcPts val="0"/>
                </a:spcBef>
                <a:spcAft>
                  <a:spcPts val="0"/>
                </a:spcAft>
              </a:pPr>
              <a:endParaRPr kumimoji="0" lang="ja-JP" altLang="en-US" kern="0">
                <a:solidFill>
                  <a:srgbClr val="FFFFFF"/>
                </a:solidFill>
                <a:latin typeface="Calibri"/>
                <a:ea typeface="ＭＳ Ｐゴシック"/>
              </a:endParaRPr>
            </a:p>
          </p:txBody>
        </p:sp>
        <p:sp>
          <p:nvSpPr>
            <p:cNvPr id="45" name="フリーフォーム 44"/>
            <p:cNvSpPr/>
            <p:nvPr/>
          </p:nvSpPr>
          <p:spPr>
            <a:xfrm>
              <a:off x="8789566" y="3578143"/>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a:ln w="25400" cap="flat" cmpd="sng" algn="ctr">
              <a:solidFill>
                <a:srgbClr val="4F81BD">
                  <a:shade val="50000"/>
                </a:srgbClr>
              </a:solidFill>
              <a:prstDash val="solid"/>
            </a:ln>
            <a:effectLst/>
          </p:spPr>
          <p:txBody>
            <a:bodyPr rtlCol="0" anchor="ctr"/>
            <a:lstStyle/>
            <a:p>
              <a:pPr algn="ctr" fontAlgn="auto">
                <a:spcBef>
                  <a:spcPts val="0"/>
                </a:spcBef>
                <a:spcAft>
                  <a:spcPts val="0"/>
                </a:spcAft>
              </a:pPr>
              <a:endParaRPr kumimoji="0" lang="ja-JP" altLang="en-US" kern="0">
                <a:solidFill>
                  <a:srgbClr val="FFFFFF"/>
                </a:solidFill>
                <a:latin typeface="Calibri"/>
                <a:ea typeface="ＭＳ Ｐゴシック"/>
              </a:endParaRPr>
            </a:p>
          </p:txBody>
        </p:sp>
        <p:sp>
          <p:nvSpPr>
            <p:cNvPr id="46" name="フリーフォーム 45"/>
            <p:cNvSpPr/>
            <p:nvPr/>
          </p:nvSpPr>
          <p:spPr>
            <a:xfrm>
              <a:off x="8887822" y="3573115"/>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a:ln w="25400" cap="flat" cmpd="sng" algn="ctr">
              <a:solidFill>
                <a:srgbClr val="4F81BD">
                  <a:shade val="50000"/>
                </a:srgbClr>
              </a:solidFill>
              <a:prstDash val="solid"/>
            </a:ln>
            <a:effectLst/>
          </p:spPr>
          <p:txBody>
            <a:bodyPr rtlCol="0" anchor="ctr"/>
            <a:lstStyle/>
            <a:p>
              <a:pPr algn="ctr" fontAlgn="auto">
                <a:spcBef>
                  <a:spcPts val="0"/>
                </a:spcBef>
                <a:spcAft>
                  <a:spcPts val="0"/>
                </a:spcAft>
              </a:pPr>
              <a:endParaRPr kumimoji="0" lang="ja-JP" altLang="en-US" kern="0">
                <a:solidFill>
                  <a:srgbClr val="FFFFFF"/>
                </a:solidFill>
                <a:latin typeface="Calibri"/>
                <a:ea typeface="ＭＳ Ｐゴシック"/>
              </a:endParaRPr>
            </a:p>
          </p:txBody>
        </p:sp>
      </p:grpSp>
      <p:sp>
        <p:nvSpPr>
          <p:cNvPr id="47" name="テキスト ボックス 46"/>
          <p:cNvSpPr txBox="1"/>
          <p:nvPr/>
        </p:nvSpPr>
        <p:spPr>
          <a:xfrm>
            <a:off x="8312740" y="6764341"/>
            <a:ext cx="677556" cy="253916"/>
          </a:xfrm>
          <a:prstGeom prst="rect">
            <a:avLst/>
          </a:prstGeom>
          <a:noFill/>
        </p:spPr>
        <p:txBody>
          <a:bodyPr wrap="square" rtlCol="0">
            <a:spAutoFit/>
          </a:bodyPr>
          <a:lstStyle/>
          <a:p>
            <a:pPr algn="ctr" fontAlgn="auto">
              <a:spcBef>
                <a:spcPts val="0"/>
              </a:spcBef>
              <a:spcAft>
                <a:spcPts val="0"/>
              </a:spcAft>
            </a:pPr>
            <a:r>
              <a:rPr kumimoji="0" lang="en-US" altLang="ja-JP" sz="1050" kern="0" dirty="0">
                <a:solidFill>
                  <a:srgbClr val="3C3C3C"/>
                </a:solidFill>
                <a:latin typeface="Calibri"/>
              </a:rPr>
              <a:t>1 2 3 4</a:t>
            </a:r>
            <a:endParaRPr kumimoji="0" lang="ja-JP" altLang="en-US" sz="1050" kern="0" dirty="0">
              <a:solidFill>
                <a:srgbClr val="3C3C3C"/>
              </a:solidFill>
              <a:latin typeface="Calibri"/>
            </a:endParaRPr>
          </a:p>
        </p:txBody>
      </p:sp>
      <p:grpSp>
        <p:nvGrpSpPr>
          <p:cNvPr id="7" name="グループ化 6"/>
          <p:cNvGrpSpPr/>
          <p:nvPr/>
        </p:nvGrpSpPr>
        <p:grpSpPr>
          <a:xfrm>
            <a:off x="7829379" y="2743939"/>
            <a:ext cx="720529" cy="368414"/>
            <a:chOff x="7829379" y="2743939"/>
            <a:chExt cx="720529" cy="368414"/>
          </a:xfrm>
        </p:grpSpPr>
        <p:sp>
          <p:nvSpPr>
            <p:cNvPr id="49" name="右矢印 48"/>
            <p:cNvSpPr/>
            <p:nvPr/>
          </p:nvSpPr>
          <p:spPr>
            <a:xfrm>
              <a:off x="8047532" y="2968337"/>
              <a:ext cx="304404" cy="144016"/>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50" name="テキスト ボックス 49"/>
            <p:cNvSpPr txBox="1"/>
            <p:nvPr/>
          </p:nvSpPr>
          <p:spPr>
            <a:xfrm>
              <a:off x="7829379" y="2743939"/>
              <a:ext cx="720529" cy="276999"/>
            </a:xfrm>
            <a:prstGeom prst="rect">
              <a:avLst/>
            </a:prstGeom>
            <a:noFill/>
          </p:spPr>
          <p:txBody>
            <a:bodyPr wrap="square" rtlCol="0">
              <a:spAutoFit/>
            </a:bodyPr>
            <a:lstStyle/>
            <a:p>
              <a:pPr algn="ctr"/>
              <a:r>
                <a:rPr lang="en-US" altLang="ja-JP" sz="1200" b="1" dirty="0">
                  <a:solidFill>
                    <a:srgbClr val="7030A0"/>
                  </a:solidFill>
                  <a:latin typeface="Calibri"/>
                </a:rPr>
                <a:t>VX link</a:t>
              </a:r>
              <a:endParaRPr lang="ja-JP" altLang="en-US" sz="1050" b="1" dirty="0">
                <a:solidFill>
                  <a:srgbClr val="7030A0"/>
                </a:solidFill>
                <a:latin typeface="Calibri"/>
              </a:endParaRPr>
            </a:p>
          </p:txBody>
        </p:sp>
      </p:grpSp>
      <p:grpSp>
        <p:nvGrpSpPr>
          <p:cNvPr id="5" name="グループ化 4"/>
          <p:cNvGrpSpPr/>
          <p:nvPr/>
        </p:nvGrpSpPr>
        <p:grpSpPr>
          <a:xfrm>
            <a:off x="2206289" y="4855202"/>
            <a:ext cx="4319407" cy="2334796"/>
            <a:chOff x="4051555" y="4044696"/>
            <a:chExt cx="4319407" cy="2334796"/>
          </a:xfrm>
        </p:grpSpPr>
        <p:pic>
          <p:nvPicPr>
            <p:cNvPr id="32770"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51555" y="4044696"/>
              <a:ext cx="2333580" cy="13331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37382" y="5046335"/>
              <a:ext cx="2333580" cy="13331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5" name="テキスト ボックス 54"/>
            <p:cNvSpPr txBox="1"/>
            <p:nvPr/>
          </p:nvSpPr>
          <p:spPr>
            <a:xfrm>
              <a:off x="5634658" y="4354722"/>
              <a:ext cx="406720" cy="276999"/>
            </a:xfrm>
            <a:prstGeom prst="rect">
              <a:avLst/>
            </a:prstGeom>
            <a:noFill/>
          </p:spPr>
          <p:txBody>
            <a:bodyPr wrap="square" rtlCol="0">
              <a:spAutoFit/>
            </a:bodyPr>
            <a:lstStyle/>
            <a:p>
              <a:pPr algn="ctr"/>
              <a:r>
                <a:rPr lang="en-US" altLang="ja-JP" sz="1200" b="1" dirty="0">
                  <a:solidFill>
                    <a:srgbClr val="7030A0"/>
                  </a:solidFill>
                  <a:latin typeface="Calibri"/>
                </a:rPr>
                <a:t>(1)</a:t>
              </a:r>
              <a:endParaRPr lang="ja-JP" altLang="en-US" sz="1050" b="1" dirty="0">
                <a:solidFill>
                  <a:srgbClr val="7030A0"/>
                </a:solidFill>
                <a:latin typeface="Calibri"/>
              </a:endParaRPr>
            </a:p>
          </p:txBody>
        </p:sp>
        <p:sp>
          <p:nvSpPr>
            <p:cNvPr id="56" name="テキスト ボックス 55"/>
            <p:cNvSpPr txBox="1"/>
            <p:nvPr/>
          </p:nvSpPr>
          <p:spPr>
            <a:xfrm>
              <a:off x="7604202" y="5371380"/>
              <a:ext cx="406720" cy="276999"/>
            </a:xfrm>
            <a:prstGeom prst="rect">
              <a:avLst/>
            </a:prstGeom>
            <a:noFill/>
          </p:spPr>
          <p:txBody>
            <a:bodyPr wrap="square" rtlCol="0">
              <a:spAutoFit/>
            </a:bodyPr>
            <a:lstStyle/>
            <a:p>
              <a:pPr algn="ctr"/>
              <a:r>
                <a:rPr lang="en-US" altLang="ja-JP" sz="1200" b="1" dirty="0">
                  <a:solidFill>
                    <a:srgbClr val="7030A0"/>
                  </a:solidFill>
                  <a:latin typeface="Calibri"/>
                </a:rPr>
                <a:t>(2)</a:t>
              </a:r>
              <a:endParaRPr lang="ja-JP" altLang="en-US" sz="1050" b="1" dirty="0">
                <a:solidFill>
                  <a:srgbClr val="7030A0"/>
                </a:solidFill>
                <a:latin typeface="Calibri"/>
              </a:endParaRPr>
            </a:p>
          </p:txBody>
        </p:sp>
      </p:grpSp>
      <p:pic>
        <p:nvPicPr>
          <p:cNvPr id="287" name="Picture 4"/>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7091" t="12752" r="20831" b="17409"/>
          <a:stretch/>
        </p:blipFill>
        <p:spPr bwMode="auto">
          <a:xfrm>
            <a:off x="1285024" y="4896982"/>
            <a:ext cx="1995060" cy="3365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6" name="グループ化 5"/>
          <p:cNvGrpSpPr/>
          <p:nvPr/>
        </p:nvGrpSpPr>
        <p:grpSpPr>
          <a:xfrm>
            <a:off x="4353602" y="5779669"/>
            <a:ext cx="720529" cy="368414"/>
            <a:chOff x="4353602" y="5779669"/>
            <a:chExt cx="720529" cy="368414"/>
          </a:xfrm>
        </p:grpSpPr>
        <p:sp>
          <p:nvSpPr>
            <p:cNvPr id="58" name="右矢印 57"/>
            <p:cNvSpPr/>
            <p:nvPr/>
          </p:nvSpPr>
          <p:spPr>
            <a:xfrm>
              <a:off x="4500926" y="6004067"/>
              <a:ext cx="539270" cy="144016"/>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59" name="テキスト ボックス 58"/>
            <p:cNvSpPr txBox="1"/>
            <p:nvPr/>
          </p:nvSpPr>
          <p:spPr>
            <a:xfrm>
              <a:off x="4353602" y="5779669"/>
              <a:ext cx="720529" cy="276999"/>
            </a:xfrm>
            <a:prstGeom prst="rect">
              <a:avLst/>
            </a:prstGeom>
            <a:noFill/>
          </p:spPr>
          <p:txBody>
            <a:bodyPr wrap="square" rtlCol="0">
              <a:spAutoFit/>
            </a:bodyPr>
            <a:lstStyle/>
            <a:p>
              <a:pPr algn="ctr"/>
              <a:r>
                <a:rPr lang="en-US" altLang="ja-JP" sz="1200" b="1" dirty="0">
                  <a:solidFill>
                    <a:srgbClr val="7030A0"/>
                  </a:solidFill>
                  <a:latin typeface="Calibri"/>
                </a:rPr>
                <a:t>VX link</a:t>
              </a:r>
              <a:endParaRPr lang="ja-JP" altLang="en-US" sz="1050" b="1" dirty="0">
                <a:solidFill>
                  <a:srgbClr val="7030A0"/>
                </a:solidFill>
                <a:latin typeface="Calibri"/>
              </a:endParaRPr>
            </a:p>
          </p:txBody>
        </p:sp>
      </p:grpSp>
      <p:grpSp>
        <p:nvGrpSpPr>
          <p:cNvPr id="61" name="グループ化 60"/>
          <p:cNvGrpSpPr/>
          <p:nvPr/>
        </p:nvGrpSpPr>
        <p:grpSpPr>
          <a:xfrm>
            <a:off x="6525696" y="2347044"/>
            <a:ext cx="720529" cy="368414"/>
            <a:chOff x="4353602" y="5779669"/>
            <a:chExt cx="720529" cy="368414"/>
          </a:xfrm>
        </p:grpSpPr>
        <p:sp>
          <p:nvSpPr>
            <p:cNvPr id="62" name="右矢印 61"/>
            <p:cNvSpPr/>
            <p:nvPr/>
          </p:nvSpPr>
          <p:spPr>
            <a:xfrm>
              <a:off x="4500926" y="6004067"/>
              <a:ext cx="539270" cy="144016"/>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3" name="テキスト ボックス 62"/>
            <p:cNvSpPr txBox="1"/>
            <p:nvPr/>
          </p:nvSpPr>
          <p:spPr>
            <a:xfrm>
              <a:off x="4353602" y="5779669"/>
              <a:ext cx="720529" cy="276999"/>
            </a:xfrm>
            <a:prstGeom prst="rect">
              <a:avLst/>
            </a:prstGeom>
            <a:noFill/>
          </p:spPr>
          <p:txBody>
            <a:bodyPr wrap="square" rtlCol="0">
              <a:spAutoFit/>
            </a:bodyPr>
            <a:lstStyle/>
            <a:p>
              <a:pPr algn="ctr"/>
              <a:r>
                <a:rPr lang="en-US" altLang="ja-JP" sz="1200" b="1" dirty="0">
                  <a:solidFill>
                    <a:srgbClr val="7030A0"/>
                  </a:solidFill>
                  <a:latin typeface="Calibri"/>
                </a:rPr>
                <a:t>VX link</a:t>
              </a:r>
              <a:endParaRPr lang="ja-JP" altLang="en-US" sz="1050" b="1" dirty="0">
                <a:solidFill>
                  <a:srgbClr val="7030A0"/>
                </a:solidFill>
                <a:latin typeface="Calibri"/>
              </a:endParaRPr>
            </a:p>
          </p:txBody>
        </p:sp>
      </p:grpSp>
      <p:grpSp>
        <p:nvGrpSpPr>
          <p:cNvPr id="65" name="グループ化 64"/>
          <p:cNvGrpSpPr/>
          <p:nvPr/>
        </p:nvGrpSpPr>
        <p:grpSpPr>
          <a:xfrm>
            <a:off x="8216142" y="3970136"/>
            <a:ext cx="870752" cy="825180"/>
            <a:chOff x="9734980" y="3214127"/>
            <a:chExt cx="870752" cy="825180"/>
          </a:xfrm>
        </p:grpSpPr>
        <p:sp>
          <p:nvSpPr>
            <p:cNvPr id="66" name="正方形/長方形 65"/>
            <p:cNvSpPr/>
            <p:nvPr/>
          </p:nvSpPr>
          <p:spPr>
            <a:xfrm>
              <a:off x="9914651" y="3214127"/>
              <a:ext cx="495357" cy="825180"/>
            </a:xfrm>
            <a:prstGeom prst="rect">
              <a:avLst/>
            </a:prstGeom>
            <a:solidFill>
              <a:schemeClr val="bg1">
                <a:lumMod val="50000"/>
                <a:alpha val="50000"/>
              </a:scheme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400" b="1" kern="0" dirty="0">
                <a:solidFill>
                  <a:srgbClr val="8064A2"/>
                </a:solidFill>
                <a:latin typeface="Calibri"/>
                <a:ea typeface="ＭＳ Ｐゴシック"/>
              </a:endParaRPr>
            </a:p>
          </p:txBody>
        </p:sp>
        <p:sp>
          <p:nvSpPr>
            <p:cNvPr id="67" name="テキスト ボックス 66"/>
            <p:cNvSpPr txBox="1"/>
            <p:nvPr/>
          </p:nvSpPr>
          <p:spPr>
            <a:xfrm>
              <a:off x="9734980" y="3375235"/>
              <a:ext cx="870752" cy="577081"/>
            </a:xfrm>
            <a:prstGeom prst="rect">
              <a:avLst/>
            </a:prstGeom>
            <a:noFill/>
          </p:spPr>
          <p:txBody>
            <a:bodyPr wrap="none" rtlCol="0">
              <a:spAutoFit/>
            </a:bodyPr>
            <a:lstStyle/>
            <a:p>
              <a:pPr algn="ctr"/>
              <a:r>
                <a:rPr lang="en-US" altLang="ja-JP" sz="1050" b="1" dirty="0">
                  <a:ln>
                    <a:solidFill>
                      <a:srgbClr val="FFFFFF"/>
                    </a:solidFill>
                  </a:ln>
                  <a:solidFill>
                    <a:srgbClr val="7030A0"/>
                  </a:solidFill>
                  <a:latin typeface="Calibri"/>
                </a:rPr>
                <a:t>VX-3004F(2)</a:t>
              </a:r>
            </a:p>
            <a:p>
              <a:pPr algn="ctr"/>
              <a:r>
                <a:rPr lang="en-US" altLang="ja-JP" sz="1050" b="1" dirty="0">
                  <a:ln>
                    <a:solidFill>
                      <a:srgbClr val="FFFFFF"/>
                    </a:solidFill>
                  </a:ln>
                  <a:solidFill>
                    <a:srgbClr val="7030A0"/>
                  </a:solidFill>
                  <a:latin typeface="Calibri"/>
                </a:rPr>
                <a:t>Inside</a:t>
              </a:r>
            </a:p>
            <a:p>
              <a:pPr algn="ctr"/>
              <a:r>
                <a:rPr lang="en-US" altLang="ja-JP" sz="1050" b="1" dirty="0">
                  <a:ln>
                    <a:solidFill>
                      <a:srgbClr val="FFFFFF"/>
                    </a:solidFill>
                  </a:ln>
                  <a:solidFill>
                    <a:srgbClr val="7030A0"/>
                  </a:solidFill>
                  <a:latin typeface="Calibri"/>
                </a:rPr>
                <a:t>Matrix</a:t>
              </a:r>
              <a:endParaRPr lang="ja-JP" altLang="en-US" sz="900" b="1" dirty="0">
                <a:ln>
                  <a:solidFill>
                    <a:srgbClr val="FFFFFF"/>
                  </a:solidFill>
                </a:ln>
                <a:solidFill>
                  <a:srgbClr val="7030A0"/>
                </a:solidFill>
                <a:latin typeface="Calibri"/>
              </a:endParaRPr>
            </a:p>
          </p:txBody>
        </p:sp>
      </p:grpSp>
      <p:grpSp>
        <p:nvGrpSpPr>
          <p:cNvPr id="68" name="グループ化 67"/>
          <p:cNvGrpSpPr/>
          <p:nvPr/>
        </p:nvGrpSpPr>
        <p:grpSpPr>
          <a:xfrm rot="5400000">
            <a:off x="8736309" y="3556545"/>
            <a:ext cx="720529" cy="368414"/>
            <a:chOff x="7829379" y="2743939"/>
            <a:chExt cx="720529" cy="368414"/>
          </a:xfrm>
        </p:grpSpPr>
        <p:sp>
          <p:nvSpPr>
            <p:cNvPr id="69" name="右矢印 68"/>
            <p:cNvSpPr/>
            <p:nvPr/>
          </p:nvSpPr>
          <p:spPr>
            <a:xfrm>
              <a:off x="8047532" y="2968337"/>
              <a:ext cx="304404" cy="144016"/>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70" name="テキスト ボックス 69"/>
            <p:cNvSpPr txBox="1"/>
            <p:nvPr/>
          </p:nvSpPr>
          <p:spPr>
            <a:xfrm>
              <a:off x="7829379" y="2743939"/>
              <a:ext cx="720529" cy="276999"/>
            </a:xfrm>
            <a:prstGeom prst="rect">
              <a:avLst/>
            </a:prstGeom>
            <a:noFill/>
          </p:spPr>
          <p:txBody>
            <a:bodyPr wrap="square" rtlCol="0">
              <a:spAutoFit/>
            </a:bodyPr>
            <a:lstStyle/>
            <a:p>
              <a:pPr algn="ctr"/>
              <a:r>
                <a:rPr lang="en-US" altLang="ja-JP" sz="1200" b="1" dirty="0">
                  <a:solidFill>
                    <a:srgbClr val="7030A0"/>
                  </a:solidFill>
                  <a:latin typeface="Calibri"/>
                </a:rPr>
                <a:t>VX link</a:t>
              </a:r>
              <a:endParaRPr lang="ja-JP" altLang="en-US" sz="1050" b="1" dirty="0">
                <a:solidFill>
                  <a:srgbClr val="7030A0"/>
                </a:solidFill>
                <a:latin typeface="Calibri"/>
              </a:endParaRPr>
            </a:p>
          </p:txBody>
        </p:sp>
      </p:grpSp>
      <p:grpSp>
        <p:nvGrpSpPr>
          <p:cNvPr id="71" name="グループ化 70"/>
          <p:cNvGrpSpPr/>
          <p:nvPr/>
        </p:nvGrpSpPr>
        <p:grpSpPr>
          <a:xfrm>
            <a:off x="8267439" y="3055066"/>
            <a:ext cx="768159" cy="825180"/>
            <a:chOff x="9786277" y="3214127"/>
            <a:chExt cx="768159" cy="825180"/>
          </a:xfrm>
        </p:grpSpPr>
        <p:sp>
          <p:nvSpPr>
            <p:cNvPr id="72" name="正方形/長方形 71"/>
            <p:cNvSpPr/>
            <p:nvPr/>
          </p:nvSpPr>
          <p:spPr>
            <a:xfrm>
              <a:off x="9914651" y="3214127"/>
              <a:ext cx="495357" cy="825180"/>
            </a:xfrm>
            <a:prstGeom prst="rect">
              <a:avLst/>
            </a:prstGeom>
            <a:solidFill>
              <a:schemeClr val="accent4">
                <a:lumMod val="40000"/>
                <a:lumOff val="60000"/>
                <a:alpha val="80000"/>
              </a:scheme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000" b="1" kern="0" dirty="0">
                <a:solidFill>
                  <a:srgbClr val="8064A2"/>
                </a:solidFill>
                <a:latin typeface="Calibri"/>
                <a:ea typeface="ＭＳ Ｐゴシック"/>
              </a:endParaRPr>
            </a:p>
          </p:txBody>
        </p:sp>
        <p:sp>
          <p:nvSpPr>
            <p:cNvPr id="73" name="テキスト ボックス 72"/>
            <p:cNvSpPr txBox="1"/>
            <p:nvPr/>
          </p:nvSpPr>
          <p:spPr>
            <a:xfrm>
              <a:off x="9786277" y="3289775"/>
              <a:ext cx="768159" cy="738664"/>
            </a:xfrm>
            <a:prstGeom prst="rect">
              <a:avLst/>
            </a:prstGeom>
            <a:noFill/>
          </p:spPr>
          <p:txBody>
            <a:bodyPr wrap="none" rtlCol="0">
              <a:spAutoFit/>
            </a:bodyPr>
            <a:lstStyle/>
            <a:p>
              <a:pPr algn="ctr"/>
              <a:r>
                <a:rPr lang="en-US" altLang="ja-JP" sz="1400" b="1" dirty="0">
                  <a:ln>
                    <a:solidFill>
                      <a:srgbClr val="FFFFFF"/>
                    </a:solidFill>
                  </a:ln>
                  <a:solidFill>
                    <a:srgbClr val="7030A0"/>
                  </a:solidFill>
                  <a:latin typeface="Calibri"/>
                </a:rPr>
                <a:t>VX link</a:t>
              </a:r>
            </a:p>
            <a:p>
              <a:pPr algn="ctr"/>
              <a:r>
                <a:rPr lang="en-US" altLang="ja-JP" sz="1400" b="1" dirty="0">
                  <a:ln>
                    <a:solidFill>
                      <a:srgbClr val="FFFFFF"/>
                    </a:solidFill>
                  </a:ln>
                  <a:solidFill>
                    <a:srgbClr val="7030A0"/>
                  </a:solidFill>
                  <a:latin typeface="Calibri"/>
                </a:rPr>
                <a:t>Outside</a:t>
              </a:r>
            </a:p>
            <a:p>
              <a:pPr algn="ctr"/>
              <a:r>
                <a:rPr lang="en-US" altLang="ja-JP" sz="1400" b="1" dirty="0">
                  <a:ln>
                    <a:solidFill>
                      <a:srgbClr val="FFFFFF"/>
                    </a:solidFill>
                  </a:ln>
                  <a:solidFill>
                    <a:srgbClr val="7030A0"/>
                  </a:solidFill>
                  <a:latin typeface="Calibri"/>
                </a:rPr>
                <a:t>Matrix</a:t>
              </a:r>
              <a:endParaRPr lang="ja-JP" altLang="en-US" sz="1100" b="1" dirty="0">
                <a:ln>
                  <a:solidFill>
                    <a:srgbClr val="FFFFFF"/>
                  </a:solidFill>
                </a:ln>
                <a:solidFill>
                  <a:srgbClr val="7030A0"/>
                </a:solidFill>
                <a:latin typeface="Calibri"/>
              </a:endParaRPr>
            </a:p>
          </p:txBody>
        </p:sp>
      </p:grpSp>
      <p:sp>
        <p:nvSpPr>
          <p:cNvPr id="75" name="四角形吹き出し 74"/>
          <p:cNvSpPr/>
          <p:nvPr/>
        </p:nvSpPr>
        <p:spPr>
          <a:xfrm>
            <a:off x="9535772" y="2674105"/>
            <a:ext cx="2386533" cy="571611"/>
          </a:xfrm>
          <a:prstGeom prst="wedgeRectCallout">
            <a:avLst>
              <a:gd name="adj1" fmla="val -70801"/>
              <a:gd name="adj2" fmla="val 5249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400" dirty="0">
                <a:solidFill>
                  <a:srgbClr val="FFFFFF"/>
                </a:solidFill>
              </a:rPr>
              <a:t>This is not hardware, but it looks like Matrix.</a:t>
            </a:r>
          </a:p>
        </p:txBody>
      </p:sp>
      <p:sp>
        <p:nvSpPr>
          <p:cNvPr id="76" name="四角形吹き出し 75"/>
          <p:cNvSpPr/>
          <p:nvPr/>
        </p:nvSpPr>
        <p:spPr>
          <a:xfrm>
            <a:off x="9553785" y="3338664"/>
            <a:ext cx="2386533" cy="571611"/>
          </a:xfrm>
          <a:prstGeom prst="wedgeRectCallout">
            <a:avLst>
              <a:gd name="adj1" fmla="val -72233"/>
              <a:gd name="adj2" fmla="val -34222"/>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400" dirty="0">
                <a:solidFill>
                  <a:srgbClr val="FFFFFF"/>
                </a:solidFill>
              </a:rPr>
              <a:t>Let's name it here</a:t>
            </a:r>
          </a:p>
          <a:p>
            <a:pPr algn="ctr"/>
            <a:r>
              <a:rPr lang="en-US" altLang="ja-JP" sz="1400" dirty="0">
                <a:solidFill>
                  <a:srgbClr val="FFFFFF"/>
                </a:solidFill>
              </a:rPr>
              <a:t>“VX link: Outside Matrix”.</a:t>
            </a:r>
          </a:p>
        </p:txBody>
      </p:sp>
      <p:sp>
        <p:nvSpPr>
          <p:cNvPr id="8" name="正方形/長方形 7"/>
          <p:cNvSpPr/>
          <p:nvPr/>
        </p:nvSpPr>
        <p:spPr>
          <a:xfrm>
            <a:off x="9147190" y="5165229"/>
            <a:ext cx="3388524" cy="2024770"/>
          </a:xfrm>
          <a:prstGeom prst="rect">
            <a:avLst/>
          </a:prstGeom>
          <a:solidFill>
            <a:schemeClr val="bg1">
              <a:alpha val="9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 name="正方形/長方形 8"/>
          <p:cNvSpPr/>
          <p:nvPr/>
        </p:nvSpPr>
        <p:spPr>
          <a:xfrm>
            <a:off x="9379074" y="5426341"/>
            <a:ext cx="402968" cy="475941"/>
          </a:xfrm>
          <a:prstGeom prst="rect">
            <a:avLst/>
          </a:prstGeom>
        </p:spPr>
        <p:style>
          <a:lnRef idx="2">
            <a:schemeClr val="dk1">
              <a:shade val="50000"/>
            </a:schemeClr>
          </a:lnRef>
          <a:fillRef idx="1">
            <a:schemeClr val="dk1"/>
          </a:fillRef>
          <a:effectRef idx="0">
            <a:schemeClr val="dk1"/>
          </a:effectRef>
          <a:fontRef idx="minor">
            <a:schemeClr val="lt1"/>
          </a:fontRef>
        </p:style>
        <p:txBody>
          <a:bodyPr lIns="36000" rIns="36000" rtlCol="0" anchor="ctr"/>
          <a:lstStyle/>
          <a:p>
            <a:pPr algn="r"/>
            <a:r>
              <a:rPr lang="en-US" altLang="ja-JP" sz="1100" dirty="0">
                <a:solidFill>
                  <a:srgbClr val="FFFFFF"/>
                </a:solidFill>
              </a:rPr>
              <a:t>1 </a:t>
            </a:r>
          </a:p>
          <a:p>
            <a:pPr algn="r"/>
            <a:endParaRPr lang="en-US" altLang="ja-JP" sz="1100" dirty="0">
              <a:solidFill>
                <a:srgbClr val="FFFFFF"/>
              </a:solidFill>
            </a:endParaRPr>
          </a:p>
          <a:p>
            <a:pPr algn="r"/>
            <a:r>
              <a:rPr lang="en-US" altLang="ja-JP" sz="1100" dirty="0">
                <a:solidFill>
                  <a:srgbClr val="FFFFFF"/>
                </a:solidFill>
              </a:rPr>
              <a:t>2 </a:t>
            </a:r>
            <a:endParaRPr lang="ja-JP" altLang="en-US" sz="1100" dirty="0">
              <a:solidFill>
                <a:srgbClr val="FFFFFF"/>
              </a:solidFill>
            </a:endParaRPr>
          </a:p>
        </p:txBody>
      </p:sp>
      <p:sp>
        <p:nvSpPr>
          <p:cNvPr id="78" name="正方形/長方形 77"/>
          <p:cNvSpPr/>
          <p:nvPr/>
        </p:nvSpPr>
        <p:spPr>
          <a:xfrm>
            <a:off x="10367985" y="5426341"/>
            <a:ext cx="450992" cy="475941"/>
          </a:xfrm>
          <a:prstGeom prst="rect">
            <a:avLst/>
          </a:prstGeom>
        </p:spPr>
        <p:style>
          <a:lnRef idx="2">
            <a:schemeClr val="dk1">
              <a:shade val="50000"/>
            </a:schemeClr>
          </a:lnRef>
          <a:fillRef idx="1">
            <a:schemeClr val="dk1"/>
          </a:fillRef>
          <a:effectRef idx="0">
            <a:schemeClr val="dk1"/>
          </a:effectRef>
          <a:fontRef idx="minor">
            <a:schemeClr val="lt1"/>
          </a:fontRef>
        </p:style>
        <p:txBody>
          <a:bodyPr lIns="0" rIns="0" rtlCol="0" anchor="ctr"/>
          <a:lstStyle/>
          <a:p>
            <a:r>
              <a:rPr lang="en-US" altLang="ja-JP" sz="1200" dirty="0">
                <a:solidFill>
                  <a:srgbClr val="FFFFFF"/>
                </a:solidFill>
              </a:rPr>
              <a:t> A</a:t>
            </a:r>
          </a:p>
          <a:p>
            <a:endParaRPr lang="en-US" altLang="ja-JP" sz="1200" dirty="0">
              <a:solidFill>
                <a:srgbClr val="FFFFFF"/>
              </a:solidFill>
            </a:endParaRPr>
          </a:p>
          <a:p>
            <a:r>
              <a:rPr lang="en-US" altLang="ja-JP" sz="1200" dirty="0">
                <a:solidFill>
                  <a:srgbClr val="FFFFFF"/>
                </a:solidFill>
              </a:rPr>
              <a:t> B</a:t>
            </a:r>
            <a:endParaRPr lang="ja-JP" altLang="en-US" sz="1200" dirty="0">
              <a:solidFill>
                <a:srgbClr val="FFFFFF"/>
              </a:solidFill>
            </a:endParaRPr>
          </a:p>
        </p:txBody>
      </p:sp>
      <p:sp>
        <p:nvSpPr>
          <p:cNvPr id="10" name="フリーフォーム 9"/>
          <p:cNvSpPr/>
          <p:nvPr/>
        </p:nvSpPr>
        <p:spPr>
          <a:xfrm>
            <a:off x="9848002" y="5503492"/>
            <a:ext cx="454979" cy="0"/>
          </a:xfrm>
          <a:custGeom>
            <a:avLst/>
            <a:gdLst>
              <a:gd name="connsiteX0" fmla="*/ 0 w 376015"/>
              <a:gd name="connsiteY0" fmla="*/ 0 h 0"/>
              <a:gd name="connsiteX1" fmla="*/ 376015 w 376015"/>
              <a:gd name="connsiteY1" fmla="*/ 0 h 0"/>
            </a:gdLst>
            <a:ahLst/>
            <a:cxnLst>
              <a:cxn ang="0">
                <a:pos x="connsiteX0" y="connsiteY0"/>
              </a:cxn>
              <a:cxn ang="0">
                <a:pos x="connsiteX1" y="connsiteY1"/>
              </a:cxn>
            </a:cxnLst>
            <a:rect l="l" t="t" r="r" b="b"/>
            <a:pathLst>
              <a:path w="376015">
                <a:moveTo>
                  <a:pt x="0" y="0"/>
                </a:moveTo>
                <a:lnTo>
                  <a:pt x="376015" y="0"/>
                </a:lnTo>
              </a:path>
            </a:pathLst>
          </a:custGeom>
          <a:noFill/>
          <a:ln>
            <a:solidFill>
              <a:schemeClr val="accent2"/>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80" name="フリーフォーム 79"/>
          <p:cNvSpPr/>
          <p:nvPr/>
        </p:nvSpPr>
        <p:spPr>
          <a:xfrm>
            <a:off x="9856946" y="5846871"/>
            <a:ext cx="454979" cy="0"/>
          </a:xfrm>
          <a:custGeom>
            <a:avLst/>
            <a:gdLst>
              <a:gd name="connsiteX0" fmla="*/ 0 w 376015"/>
              <a:gd name="connsiteY0" fmla="*/ 0 h 0"/>
              <a:gd name="connsiteX1" fmla="*/ 376015 w 376015"/>
              <a:gd name="connsiteY1" fmla="*/ 0 h 0"/>
            </a:gdLst>
            <a:ahLst/>
            <a:cxnLst>
              <a:cxn ang="0">
                <a:pos x="connsiteX0" y="connsiteY0"/>
              </a:cxn>
              <a:cxn ang="0">
                <a:pos x="connsiteX1" y="connsiteY1"/>
              </a:cxn>
            </a:cxnLst>
            <a:rect l="l" t="t" r="r" b="b"/>
            <a:pathLst>
              <a:path w="376015">
                <a:moveTo>
                  <a:pt x="0" y="0"/>
                </a:moveTo>
                <a:lnTo>
                  <a:pt x="376015" y="0"/>
                </a:lnTo>
              </a:path>
            </a:pathLst>
          </a:custGeom>
          <a:noFill/>
          <a:ln>
            <a:solidFill>
              <a:schemeClr val="accent5"/>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1" name="フリーフォーム 10"/>
          <p:cNvSpPr/>
          <p:nvPr/>
        </p:nvSpPr>
        <p:spPr>
          <a:xfrm>
            <a:off x="9836209" y="5494946"/>
            <a:ext cx="452927" cy="341832"/>
          </a:xfrm>
          <a:custGeom>
            <a:avLst/>
            <a:gdLst>
              <a:gd name="connsiteX0" fmla="*/ 0 w 452927"/>
              <a:gd name="connsiteY0" fmla="*/ 0 h 341832"/>
              <a:gd name="connsiteX1" fmla="*/ 452927 w 452927"/>
              <a:gd name="connsiteY1" fmla="*/ 341832 h 341832"/>
            </a:gdLst>
            <a:ahLst/>
            <a:cxnLst>
              <a:cxn ang="0">
                <a:pos x="connsiteX0" y="connsiteY0"/>
              </a:cxn>
              <a:cxn ang="0">
                <a:pos x="connsiteX1" y="connsiteY1"/>
              </a:cxn>
            </a:cxnLst>
            <a:rect l="l" t="t" r="r" b="b"/>
            <a:pathLst>
              <a:path w="452927" h="341832">
                <a:moveTo>
                  <a:pt x="0" y="0"/>
                </a:moveTo>
                <a:lnTo>
                  <a:pt x="452927" y="341832"/>
                </a:lnTo>
              </a:path>
            </a:pathLst>
          </a:custGeom>
          <a:noFill/>
          <a:ln>
            <a:solidFill>
              <a:schemeClr val="accent3"/>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82" name="フリーフォーム 81"/>
          <p:cNvSpPr/>
          <p:nvPr/>
        </p:nvSpPr>
        <p:spPr>
          <a:xfrm flipV="1">
            <a:off x="9850054" y="5521780"/>
            <a:ext cx="452927" cy="314002"/>
          </a:xfrm>
          <a:custGeom>
            <a:avLst/>
            <a:gdLst>
              <a:gd name="connsiteX0" fmla="*/ 0 w 452927"/>
              <a:gd name="connsiteY0" fmla="*/ 0 h 341832"/>
              <a:gd name="connsiteX1" fmla="*/ 452927 w 452927"/>
              <a:gd name="connsiteY1" fmla="*/ 341832 h 341832"/>
            </a:gdLst>
            <a:ahLst/>
            <a:cxnLst>
              <a:cxn ang="0">
                <a:pos x="connsiteX0" y="connsiteY0"/>
              </a:cxn>
              <a:cxn ang="0">
                <a:pos x="connsiteX1" y="connsiteY1"/>
              </a:cxn>
            </a:cxnLst>
            <a:rect l="l" t="t" r="r" b="b"/>
            <a:pathLst>
              <a:path w="452927" h="341832">
                <a:moveTo>
                  <a:pt x="0" y="0"/>
                </a:moveTo>
                <a:lnTo>
                  <a:pt x="452927" y="341832"/>
                </a:lnTo>
              </a:path>
            </a:pathLst>
          </a:custGeom>
          <a:noFill/>
          <a:ln>
            <a:solidFill>
              <a:schemeClr val="accent4"/>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 name="正方形/長方形 2"/>
          <p:cNvSpPr/>
          <p:nvPr/>
        </p:nvSpPr>
        <p:spPr>
          <a:xfrm>
            <a:off x="11630272" y="5426341"/>
            <a:ext cx="240817" cy="23797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正方形/長方形 80"/>
          <p:cNvSpPr/>
          <p:nvPr/>
        </p:nvSpPr>
        <p:spPr>
          <a:xfrm>
            <a:off x="11871089" y="5425848"/>
            <a:ext cx="240817" cy="23797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正方形/長方形 82"/>
          <p:cNvSpPr/>
          <p:nvPr/>
        </p:nvSpPr>
        <p:spPr>
          <a:xfrm>
            <a:off x="11629996" y="5669027"/>
            <a:ext cx="240817" cy="23797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正方形/長方形 83"/>
          <p:cNvSpPr/>
          <p:nvPr/>
        </p:nvSpPr>
        <p:spPr>
          <a:xfrm>
            <a:off x="11874561" y="5668534"/>
            <a:ext cx="240817" cy="23797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正方形/長方形 84"/>
          <p:cNvSpPr/>
          <p:nvPr/>
        </p:nvSpPr>
        <p:spPr>
          <a:xfrm>
            <a:off x="11219244" y="5427891"/>
            <a:ext cx="402968" cy="475941"/>
          </a:xfrm>
          <a:prstGeom prst="rect">
            <a:avLst/>
          </a:prstGeom>
        </p:spPr>
        <p:style>
          <a:lnRef idx="2">
            <a:schemeClr val="dk1">
              <a:shade val="50000"/>
            </a:schemeClr>
          </a:lnRef>
          <a:fillRef idx="1">
            <a:schemeClr val="dk1"/>
          </a:fillRef>
          <a:effectRef idx="0">
            <a:schemeClr val="dk1"/>
          </a:effectRef>
          <a:fontRef idx="minor">
            <a:schemeClr val="lt1"/>
          </a:fontRef>
        </p:style>
        <p:txBody>
          <a:bodyPr lIns="36000" rIns="36000" rtlCol="0" anchor="ctr"/>
          <a:lstStyle/>
          <a:p>
            <a:pPr algn="r"/>
            <a:r>
              <a:rPr lang="en-US" altLang="ja-JP" sz="1100" dirty="0">
                <a:solidFill>
                  <a:srgbClr val="FFFFFF"/>
                </a:solidFill>
              </a:rPr>
              <a:t>1 </a:t>
            </a:r>
          </a:p>
          <a:p>
            <a:pPr algn="r"/>
            <a:endParaRPr lang="en-US" altLang="ja-JP" sz="1100" dirty="0">
              <a:solidFill>
                <a:srgbClr val="FFFFFF"/>
              </a:solidFill>
            </a:endParaRPr>
          </a:p>
          <a:p>
            <a:pPr algn="r"/>
            <a:r>
              <a:rPr lang="en-US" altLang="ja-JP" sz="1100" dirty="0">
                <a:solidFill>
                  <a:srgbClr val="FFFFFF"/>
                </a:solidFill>
              </a:rPr>
              <a:t>2 </a:t>
            </a:r>
            <a:endParaRPr lang="ja-JP" altLang="en-US" sz="1100" dirty="0">
              <a:solidFill>
                <a:srgbClr val="FFFFFF"/>
              </a:solidFill>
            </a:endParaRPr>
          </a:p>
        </p:txBody>
      </p:sp>
      <p:sp>
        <p:nvSpPr>
          <p:cNvPr id="86" name="正方形/長方形 85"/>
          <p:cNvSpPr/>
          <p:nvPr/>
        </p:nvSpPr>
        <p:spPr>
          <a:xfrm>
            <a:off x="11630272" y="5083348"/>
            <a:ext cx="481358" cy="339553"/>
          </a:xfrm>
          <a:prstGeom prst="rect">
            <a:avLst/>
          </a:prstGeom>
        </p:spPr>
        <p:style>
          <a:lnRef idx="2">
            <a:schemeClr val="dk1">
              <a:shade val="50000"/>
            </a:schemeClr>
          </a:lnRef>
          <a:fillRef idx="1">
            <a:schemeClr val="dk1"/>
          </a:fillRef>
          <a:effectRef idx="0">
            <a:schemeClr val="dk1"/>
          </a:effectRef>
          <a:fontRef idx="minor">
            <a:schemeClr val="lt1"/>
          </a:fontRef>
        </p:style>
        <p:txBody>
          <a:bodyPr lIns="36000" rIns="36000" rtlCol="0" anchor="ctr"/>
          <a:lstStyle/>
          <a:p>
            <a:pPr algn="r"/>
            <a:r>
              <a:rPr lang="en-US" altLang="ja-JP" sz="1100" dirty="0">
                <a:solidFill>
                  <a:srgbClr val="FFFFFF"/>
                </a:solidFill>
              </a:rPr>
              <a:t> </a:t>
            </a:r>
          </a:p>
          <a:p>
            <a:pPr algn="ctr"/>
            <a:r>
              <a:rPr lang="en-US" altLang="ja-JP" sz="1100" dirty="0">
                <a:solidFill>
                  <a:srgbClr val="FFFFFF"/>
                </a:solidFill>
              </a:rPr>
              <a:t>A      B </a:t>
            </a:r>
            <a:endParaRPr lang="ja-JP" altLang="en-US" sz="1100" dirty="0">
              <a:solidFill>
                <a:srgbClr val="FFFFFF"/>
              </a:solidFill>
            </a:endParaRPr>
          </a:p>
        </p:txBody>
      </p:sp>
      <p:sp>
        <p:nvSpPr>
          <p:cNvPr id="4" name="円/楕円 3"/>
          <p:cNvSpPr/>
          <p:nvPr/>
        </p:nvSpPr>
        <p:spPr>
          <a:xfrm>
            <a:off x="11671195" y="5472451"/>
            <a:ext cx="158418" cy="14575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円/楕円 86"/>
          <p:cNvSpPr/>
          <p:nvPr/>
        </p:nvSpPr>
        <p:spPr>
          <a:xfrm>
            <a:off x="11910070" y="5471957"/>
            <a:ext cx="158418" cy="14575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円/楕円 87"/>
          <p:cNvSpPr/>
          <p:nvPr/>
        </p:nvSpPr>
        <p:spPr>
          <a:xfrm>
            <a:off x="11671471" y="5715807"/>
            <a:ext cx="158418" cy="14575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円/楕円 88"/>
          <p:cNvSpPr/>
          <p:nvPr/>
        </p:nvSpPr>
        <p:spPr>
          <a:xfrm>
            <a:off x="11914584" y="5711090"/>
            <a:ext cx="158418" cy="14575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正方形/長方形 11"/>
          <p:cNvSpPr/>
          <p:nvPr/>
        </p:nvSpPr>
        <p:spPr>
          <a:xfrm>
            <a:off x="9147190" y="6004067"/>
            <a:ext cx="3388524" cy="1015663"/>
          </a:xfrm>
          <a:prstGeom prst="rect">
            <a:avLst/>
          </a:prstGeom>
        </p:spPr>
        <p:txBody>
          <a:bodyPr wrap="square">
            <a:spAutoFit/>
          </a:bodyPr>
          <a:lstStyle/>
          <a:p>
            <a:r>
              <a:rPr lang="en-US" altLang="ja-JP" sz="1200" dirty="0">
                <a:latin typeface="+mj-lt"/>
              </a:rPr>
              <a:t>The reason why this "VX link: Outside Matrix" can be drawn as a Matrix structure is as follows: </a:t>
            </a:r>
          </a:p>
          <a:p>
            <a:r>
              <a:rPr lang="en-US" altLang="ja-JP" sz="1200" dirty="0">
                <a:latin typeface="+mj-lt"/>
              </a:rPr>
              <a:t>"It is free to connect 1, 2 and A, B as shown on the left side" and "turn on Matrix cross point as shown on the right“, Theas are structurally the same.</a:t>
            </a:r>
            <a:endParaRPr lang="ja-JP" altLang="en-US" sz="1200" dirty="0">
              <a:latin typeface="+mj-lt"/>
            </a:endParaRPr>
          </a:p>
        </p:txBody>
      </p:sp>
      <p:sp>
        <p:nvSpPr>
          <p:cNvPr id="90" name="円/楕円 89"/>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円/楕円 90"/>
          <p:cNvSpPr/>
          <p:nvPr/>
        </p:nvSpPr>
        <p:spPr>
          <a:xfrm>
            <a:off x="145116" y="599405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538127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indefinite" fill="hold" grpId="0" nodeType="withEffect">
                                  <p:stCondLst>
                                    <p:cond delay="0"/>
                                  </p:stCondLst>
                                  <p:childTnLst>
                                    <p:anim calcmode="discrete" valueType="str">
                                      <p:cBhvr>
                                        <p:cTn id="6" dur="5000" fill="hold"/>
                                        <p:tgtEl>
                                          <p:spTgt spid="10"/>
                                        </p:tgtEl>
                                        <p:attrNameLst>
                                          <p:attrName>style.visibility</p:attrName>
                                        </p:attrNameLst>
                                      </p:cBhvr>
                                      <p:tavLst>
                                        <p:tav tm="0">
                                          <p:val>
                                            <p:strVal val="hidden"/>
                                          </p:val>
                                        </p:tav>
                                        <p:tav tm="50000">
                                          <p:val>
                                            <p:strVal val="visible"/>
                                          </p:val>
                                        </p:tav>
                                      </p:tavLst>
                                    </p:anim>
                                  </p:childTnLst>
                                </p:cTn>
                              </p:par>
                              <p:par>
                                <p:cTn id="7" presetID="35" presetClass="emph" presetSubtype="0" repeatCount="indefinite" fill="hold" grpId="0" nodeType="withEffect">
                                  <p:stCondLst>
                                    <p:cond delay="0"/>
                                  </p:stCondLst>
                                  <p:childTnLst>
                                    <p:anim calcmode="discrete" valueType="str">
                                      <p:cBhvr>
                                        <p:cTn id="8" dur="5000" fill="hold"/>
                                        <p:tgtEl>
                                          <p:spTgt spid="4"/>
                                        </p:tgtEl>
                                        <p:attrNameLst>
                                          <p:attrName>style.visibility</p:attrName>
                                        </p:attrNameLst>
                                      </p:cBhvr>
                                      <p:tavLst>
                                        <p:tav tm="0">
                                          <p:val>
                                            <p:strVal val="hidden"/>
                                          </p:val>
                                        </p:tav>
                                        <p:tav tm="50000">
                                          <p:val>
                                            <p:strVal val="visible"/>
                                          </p:val>
                                        </p:tav>
                                      </p:tavLst>
                                    </p:anim>
                                  </p:childTnLst>
                                </p:cTn>
                              </p:par>
                              <p:par>
                                <p:cTn id="9" presetID="35" presetClass="emph" presetSubtype="0" repeatCount="indefinite" fill="hold" grpId="0" nodeType="withEffect">
                                  <p:stCondLst>
                                    <p:cond delay="0"/>
                                  </p:stCondLst>
                                  <p:childTnLst>
                                    <p:anim calcmode="discrete" valueType="str">
                                      <p:cBhvr>
                                        <p:cTn id="10" dur="6000" fill="hold"/>
                                        <p:tgtEl>
                                          <p:spTgt spid="11"/>
                                        </p:tgtEl>
                                        <p:attrNameLst>
                                          <p:attrName>style.visibility</p:attrName>
                                        </p:attrNameLst>
                                      </p:cBhvr>
                                      <p:tavLst>
                                        <p:tav tm="0">
                                          <p:val>
                                            <p:strVal val="hidden"/>
                                          </p:val>
                                        </p:tav>
                                        <p:tav tm="50000">
                                          <p:val>
                                            <p:strVal val="visible"/>
                                          </p:val>
                                        </p:tav>
                                      </p:tavLst>
                                    </p:anim>
                                  </p:childTnLst>
                                </p:cTn>
                              </p:par>
                              <p:par>
                                <p:cTn id="11" presetID="35" presetClass="emph" presetSubtype="0" repeatCount="indefinite" fill="hold" grpId="0" nodeType="withEffect">
                                  <p:stCondLst>
                                    <p:cond delay="0"/>
                                  </p:stCondLst>
                                  <p:childTnLst>
                                    <p:anim calcmode="discrete" valueType="str">
                                      <p:cBhvr>
                                        <p:cTn id="12" dur="6000" fill="hold"/>
                                        <p:tgtEl>
                                          <p:spTgt spid="87"/>
                                        </p:tgtEl>
                                        <p:attrNameLst>
                                          <p:attrName>style.visibility</p:attrName>
                                        </p:attrNameLst>
                                      </p:cBhvr>
                                      <p:tavLst>
                                        <p:tav tm="0">
                                          <p:val>
                                            <p:strVal val="hidden"/>
                                          </p:val>
                                        </p:tav>
                                        <p:tav tm="50000">
                                          <p:val>
                                            <p:strVal val="visible"/>
                                          </p:val>
                                        </p:tav>
                                      </p:tavLst>
                                    </p:anim>
                                  </p:childTnLst>
                                </p:cTn>
                              </p:par>
                              <p:par>
                                <p:cTn id="13" presetID="35" presetClass="emph" presetSubtype="0" repeatCount="indefinite" fill="hold" grpId="0" nodeType="withEffect">
                                  <p:stCondLst>
                                    <p:cond delay="0"/>
                                  </p:stCondLst>
                                  <p:childTnLst>
                                    <p:anim calcmode="discrete" valueType="str">
                                      <p:cBhvr>
                                        <p:cTn id="14" dur="3000" fill="hold"/>
                                        <p:tgtEl>
                                          <p:spTgt spid="82"/>
                                        </p:tgtEl>
                                        <p:attrNameLst>
                                          <p:attrName>style.visibility</p:attrName>
                                        </p:attrNameLst>
                                      </p:cBhvr>
                                      <p:tavLst>
                                        <p:tav tm="0">
                                          <p:val>
                                            <p:strVal val="hidden"/>
                                          </p:val>
                                        </p:tav>
                                        <p:tav tm="50000">
                                          <p:val>
                                            <p:strVal val="visible"/>
                                          </p:val>
                                        </p:tav>
                                      </p:tavLst>
                                    </p:anim>
                                  </p:childTnLst>
                                </p:cTn>
                              </p:par>
                              <p:par>
                                <p:cTn id="15" presetID="35" presetClass="emph" presetSubtype="0" repeatCount="indefinite" fill="hold" grpId="0" nodeType="withEffect">
                                  <p:stCondLst>
                                    <p:cond delay="0"/>
                                  </p:stCondLst>
                                  <p:childTnLst>
                                    <p:anim calcmode="discrete" valueType="str">
                                      <p:cBhvr>
                                        <p:cTn id="16" dur="3000" fill="hold"/>
                                        <p:tgtEl>
                                          <p:spTgt spid="88"/>
                                        </p:tgtEl>
                                        <p:attrNameLst>
                                          <p:attrName>style.visibility</p:attrName>
                                        </p:attrNameLst>
                                      </p:cBhvr>
                                      <p:tavLst>
                                        <p:tav tm="0">
                                          <p:val>
                                            <p:strVal val="hidden"/>
                                          </p:val>
                                        </p:tav>
                                        <p:tav tm="50000">
                                          <p:val>
                                            <p:strVal val="visible"/>
                                          </p:val>
                                        </p:tav>
                                      </p:tavLst>
                                    </p:anim>
                                  </p:childTnLst>
                                </p:cTn>
                              </p:par>
                              <p:par>
                                <p:cTn id="17" presetID="35" presetClass="emph" presetSubtype="0" repeatCount="indefinite" fill="hold" grpId="0" nodeType="withEffect">
                                  <p:stCondLst>
                                    <p:cond delay="0"/>
                                  </p:stCondLst>
                                  <p:childTnLst>
                                    <p:anim calcmode="discrete" valueType="str">
                                      <p:cBhvr>
                                        <p:cTn id="18" dur="13000" fill="hold"/>
                                        <p:tgtEl>
                                          <p:spTgt spid="80"/>
                                        </p:tgtEl>
                                        <p:attrNameLst>
                                          <p:attrName>style.visibility</p:attrName>
                                        </p:attrNameLst>
                                      </p:cBhvr>
                                      <p:tavLst>
                                        <p:tav tm="0">
                                          <p:val>
                                            <p:strVal val="hidden"/>
                                          </p:val>
                                        </p:tav>
                                        <p:tav tm="50000">
                                          <p:val>
                                            <p:strVal val="visible"/>
                                          </p:val>
                                        </p:tav>
                                      </p:tavLst>
                                    </p:anim>
                                  </p:childTnLst>
                                </p:cTn>
                              </p:par>
                              <p:par>
                                <p:cTn id="19" presetID="35" presetClass="emph" presetSubtype="0" repeatCount="indefinite" fill="hold" grpId="0" nodeType="withEffect">
                                  <p:stCondLst>
                                    <p:cond delay="0"/>
                                  </p:stCondLst>
                                  <p:childTnLst>
                                    <p:anim calcmode="discrete" valueType="str">
                                      <p:cBhvr>
                                        <p:cTn id="20" dur="13000" fill="hold"/>
                                        <p:tgtEl>
                                          <p:spTgt spid="89"/>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80" grpId="0" animBg="1"/>
      <p:bldP spid="11" grpId="0" animBg="1"/>
      <p:bldP spid="82" grpId="0" animBg="1"/>
      <p:bldP spid="4" grpId="0" animBg="1"/>
      <p:bldP spid="87" grpId="0" animBg="1"/>
      <p:bldP spid="88" grpId="0" animBg="1"/>
      <p:bldP spid="89"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2" name="正方形/長方形 1"/>
          <p:cNvSpPr/>
          <p:nvPr/>
        </p:nvSpPr>
        <p:spPr>
          <a:xfrm>
            <a:off x="3832298" y="2793585"/>
            <a:ext cx="7842797" cy="4351156"/>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42" name="正方形/長方形 141"/>
          <p:cNvSpPr/>
          <p:nvPr/>
        </p:nvSpPr>
        <p:spPr>
          <a:xfrm>
            <a:off x="5218345" y="1885887"/>
            <a:ext cx="4880809" cy="605173"/>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230" name="グループ化 229"/>
          <p:cNvGrpSpPr/>
          <p:nvPr/>
        </p:nvGrpSpPr>
        <p:grpSpPr>
          <a:xfrm>
            <a:off x="7567158" y="2968337"/>
            <a:ext cx="301450" cy="3834480"/>
            <a:chOff x="8586372" y="3573115"/>
            <a:chExt cx="301450" cy="2168466"/>
          </a:xfrm>
        </p:grpSpPr>
        <p:sp>
          <p:nvSpPr>
            <p:cNvPr id="231" name="フリーフォーム 230"/>
            <p:cNvSpPr/>
            <p:nvPr/>
          </p:nvSpPr>
          <p:spPr>
            <a:xfrm>
              <a:off x="8586372" y="3583172"/>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2" name="フリーフォーム 231"/>
            <p:cNvSpPr/>
            <p:nvPr/>
          </p:nvSpPr>
          <p:spPr>
            <a:xfrm>
              <a:off x="8688470" y="3581986"/>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3" name="フリーフォーム 232"/>
            <p:cNvSpPr/>
            <p:nvPr/>
          </p:nvSpPr>
          <p:spPr>
            <a:xfrm>
              <a:off x="8789566" y="3578143"/>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4" name="フリーフォーム 233"/>
            <p:cNvSpPr/>
            <p:nvPr/>
          </p:nvSpPr>
          <p:spPr>
            <a:xfrm>
              <a:off x="8887822" y="3573115"/>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235" name="グループ化 234"/>
          <p:cNvGrpSpPr/>
          <p:nvPr/>
        </p:nvGrpSpPr>
        <p:grpSpPr>
          <a:xfrm>
            <a:off x="4845072" y="3112353"/>
            <a:ext cx="5883967" cy="882985"/>
            <a:chOff x="2816437" y="5240580"/>
            <a:chExt cx="5883967" cy="882985"/>
          </a:xfrm>
        </p:grpSpPr>
        <p:grpSp>
          <p:nvGrpSpPr>
            <p:cNvPr id="236" name="グループ化 235"/>
            <p:cNvGrpSpPr/>
            <p:nvPr/>
          </p:nvGrpSpPr>
          <p:grpSpPr>
            <a:xfrm>
              <a:off x="3044238" y="5240580"/>
              <a:ext cx="5651894" cy="436894"/>
              <a:chOff x="5455372" y="4966039"/>
              <a:chExt cx="5651894" cy="436894"/>
            </a:xfrm>
          </p:grpSpPr>
          <p:grpSp>
            <p:nvGrpSpPr>
              <p:cNvPr id="243" name="グループ化 242"/>
              <p:cNvGrpSpPr/>
              <p:nvPr/>
            </p:nvGrpSpPr>
            <p:grpSpPr>
              <a:xfrm>
                <a:off x="5457903" y="4966039"/>
                <a:ext cx="5649363" cy="130268"/>
                <a:chOff x="5457903" y="4966039"/>
                <a:chExt cx="5649363" cy="130268"/>
              </a:xfrm>
            </p:grpSpPr>
            <p:sp>
              <p:nvSpPr>
                <p:cNvPr id="250" name="フリーフォーム 249"/>
                <p:cNvSpPr/>
                <p:nvPr/>
              </p:nvSpPr>
              <p:spPr>
                <a:xfrm>
                  <a:off x="6009750" y="5023590"/>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51" name="正方形/長方形 250"/>
                <p:cNvSpPr/>
                <p:nvPr/>
              </p:nvSpPr>
              <p:spPr>
                <a:xfrm>
                  <a:off x="5457903" y="4966039"/>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sp>
            <p:nvSpPr>
              <p:cNvPr id="244" name="フリーフォーム 243"/>
              <p:cNvSpPr/>
              <p:nvPr/>
            </p:nvSpPr>
            <p:spPr>
              <a:xfrm>
                <a:off x="6588345" y="5119633"/>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45" name="正方形/長方形 244"/>
              <p:cNvSpPr/>
              <p:nvPr/>
            </p:nvSpPr>
            <p:spPr>
              <a:xfrm>
                <a:off x="6033967" y="506208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246" name="フリーフォーム 245"/>
              <p:cNvSpPr/>
              <p:nvPr/>
            </p:nvSpPr>
            <p:spPr>
              <a:xfrm>
                <a:off x="6007219" y="5234173"/>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47" name="正方形/長方形 246"/>
              <p:cNvSpPr/>
              <p:nvPr/>
            </p:nvSpPr>
            <p:spPr>
              <a:xfrm>
                <a:off x="5455372" y="517662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248" name="フリーフォーム 247"/>
              <p:cNvSpPr/>
              <p:nvPr/>
            </p:nvSpPr>
            <p:spPr>
              <a:xfrm>
                <a:off x="6585814" y="5330216"/>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49" name="正方形/長方形 248"/>
              <p:cNvSpPr/>
              <p:nvPr/>
            </p:nvSpPr>
            <p:spPr>
              <a:xfrm>
                <a:off x="6031436" y="5272665"/>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grpSp>
          <p:nvGrpSpPr>
            <p:cNvPr id="237" name="グループ化 236"/>
            <p:cNvGrpSpPr/>
            <p:nvPr/>
          </p:nvGrpSpPr>
          <p:grpSpPr>
            <a:xfrm>
              <a:off x="2816437" y="5587404"/>
              <a:ext cx="5883967" cy="536161"/>
              <a:chOff x="2816437" y="5576507"/>
              <a:chExt cx="5883967" cy="536161"/>
            </a:xfrm>
          </p:grpSpPr>
          <p:sp>
            <p:nvSpPr>
              <p:cNvPr id="238" name="フリーフォーム 237"/>
              <p:cNvSpPr/>
              <p:nvPr/>
            </p:nvSpPr>
            <p:spPr>
              <a:xfrm>
                <a:off x="3086413" y="5739390"/>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39" name="Picture 2" descr="H:\TCL\Products\Products data\VX\VX-3000\Photo\VX-3000 ph2\VX-3000 Bilder\RM-300X_RM 210F.jpg"/>
              <p:cNvPicPr>
                <a:picLocks noChangeAspect="1" noChangeArrowheads="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16437" y="5576507"/>
                <a:ext cx="522107" cy="434240"/>
              </a:xfrm>
              <a:prstGeom prst="rect">
                <a:avLst/>
              </a:prstGeom>
              <a:noFill/>
              <a:extLst>
                <a:ext uri="{909E8E84-426E-40DD-AFC4-6F175D3DCCD1}">
                  <a14:hiddenFill xmlns:a14="http://schemas.microsoft.com/office/drawing/2010/main">
                    <a:solidFill>
                      <a:srgbClr val="FFFFFF"/>
                    </a:solidFill>
                  </a14:hiddenFill>
                </a:ext>
              </a:extLst>
            </p:spPr>
          </p:pic>
          <p:grpSp>
            <p:nvGrpSpPr>
              <p:cNvPr id="240" name="グループ化 239"/>
              <p:cNvGrpSpPr/>
              <p:nvPr/>
            </p:nvGrpSpPr>
            <p:grpSpPr>
              <a:xfrm>
                <a:off x="3234805" y="5678428"/>
                <a:ext cx="5461327" cy="434240"/>
                <a:chOff x="6210722" y="5763319"/>
                <a:chExt cx="5461327" cy="434240"/>
              </a:xfrm>
            </p:grpSpPr>
            <p:sp>
              <p:nvSpPr>
                <p:cNvPr id="241" name="フリーフォーム 240"/>
                <p:cNvSpPr/>
                <p:nvPr/>
              </p:nvSpPr>
              <p:spPr>
                <a:xfrm>
                  <a:off x="6475228" y="5911702"/>
                  <a:ext cx="519682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42" name="Picture 2" descr="H:\TCL\Products\Products data\VX\VX-3000\Photo\VX-3000 ph2\VX-3000 Bilder\RM-300X_RM 210F.jpg"/>
                <p:cNvPicPr>
                  <a:picLocks noChangeAspect="1" noChangeArrowheads="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sp>
        <p:nvSpPr>
          <p:cNvPr id="252" name="テキスト ボックス 251"/>
          <p:cNvSpPr txBox="1"/>
          <p:nvPr/>
        </p:nvSpPr>
        <p:spPr>
          <a:xfrm>
            <a:off x="6770414" y="6745731"/>
            <a:ext cx="1566613" cy="276999"/>
          </a:xfrm>
          <a:prstGeom prst="rect">
            <a:avLst/>
          </a:prstGeom>
          <a:noFill/>
        </p:spPr>
        <p:txBody>
          <a:bodyPr wrap="square" rtlCol="0">
            <a:spAutoFit/>
          </a:bodyPr>
          <a:lstStyle/>
          <a:p>
            <a:r>
              <a:rPr lang="en-US" altLang="ja-JP" sz="1200" dirty="0">
                <a:solidFill>
                  <a:srgbClr val="3C3C3C"/>
                </a:solidFill>
                <a:latin typeface="Calibri"/>
              </a:rPr>
              <a:t>Output       </a:t>
            </a:r>
            <a:r>
              <a:rPr lang="en-US" altLang="ja-JP" sz="1050" dirty="0">
                <a:solidFill>
                  <a:srgbClr val="3C3C3C"/>
                </a:solidFill>
                <a:latin typeface="Calibri"/>
              </a:rPr>
              <a:t>1 2 3 4</a:t>
            </a:r>
            <a:endParaRPr lang="ja-JP" altLang="en-US" sz="1050" dirty="0">
              <a:solidFill>
                <a:srgbClr val="3C3C3C"/>
              </a:solidFill>
              <a:latin typeface="Calibri"/>
            </a:endParaRPr>
          </a:p>
        </p:txBody>
      </p:sp>
      <p:sp>
        <p:nvSpPr>
          <p:cNvPr id="253" name="テキスト ボックス 252"/>
          <p:cNvSpPr txBox="1"/>
          <p:nvPr/>
        </p:nvSpPr>
        <p:spPr>
          <a:xfrm>
            <a:off x="7211427" y="6898131"/>
            <a:ext cx="1251348" cy="276999"/>
          </a:xfrm>
          <a:prstGeom prst="rect">
            <a:avLst/>
          </a:prstGeom>
          <a:noFill/>
        </p:spPr>
        <p:txBody>
          <a:bodyPr wrap="square" rtlCol="0">
            <a:spAutoFit/>
          </a:bodyPr>
          <a:lstStyle/>
          <a:p>
            <a:r>
              <a:rPr lang="en-US" altLang="ja-JP" sz="1200" dirty="0">
                <a:solidFill>
                  <a:srgbClr val="3C3C3C"/>
                </a:solidFill>
                <a:latin typeface="Calibri"/>
              </a:rPr>
              <a:t>VX-3004F (1) </a:t>
            </a:r>
            <a:endParaRPr lang="ja-JP" altLang="en-US" sz="1050" dirty="0">
              <a:solidFill>
                <a:srgbClr val="3C3C3C"/>
              </a:solidFill>
              <a:latin typeface="Calibri"/>
            </a:endParaRPr>
          </a:p>
        </p:txBody>
      </p:sp>
      <p:grpSp>
        <p:nvGrpSpPr>
          <p:cNvPr id="161" name="グループ化 160"/>
          <p:cNvGrpSpPr/>
          <p:nvPr/>
        </p:nvGrpSpPr>
        <p:grpSpPr>
          <a:xfrm>
            <a:off x="7295889" y="3050032"/>
            <a:ext cx="870751" cy="825180"/>
            <a:chOff x="9734980" y="3214127"/>
            <a:chExt cx="870751" cy="825180"/>
          </a:xfrm>
        </p:grpSpPr>
        <p:sp>
          <p:nvSpPr>
            <p:cNvPr id="52" name="正方形/長方形 51"/>
            <p:cNvSpPr/>
            <p:nvPr/>
          </p:nvSpPr>
          <p:spPr>
            <a:xfrm>
              <a:off x="9914651" y="3214127"/>
              <a:ext cx="495357" cy="825180"/>
            </a:xfrm>
            <a:prstGeom prst="rect">
              <a:avLst/>
            </a:prstGeom>
            <a:solidFill>
              <a:schemeClr val="bg1">
                <a:lumMod val="50000"/>
                <a:alpha val="50000"/>
              </a:scheme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400" b="1" kern="0" dirty="0">
                <a:solidFill>
                  <a:srgbClr val="8064A2"/>
                </a:solidFill>
                <a:latin typeface="Calibri"/>
                <a:ea typeface="ＭＳ Ｐゴシック"/>
              </a:endParaRPr>
            </a:p>
          </p:txBody>
        </p:sp>
        <p:sp>
          <p:nvSpPr>
            <p:cNvPr id="74" name="テキスト ボックス 73"/>
            <p:cNvSpPr txBox="1"/>
            <p:nvPr/>
          </p:nvSpPr>
          <p:spPr>
            <a:xfrm>
              <a:off x="9734980" y="3375235"/>
              <a:ext cx="870751" cy="577081"/>
            </a:xfrm>
            <a:prstGeom prst="rect">
              <a:avLst/>
            </a:prstGeom>
            <a:noFill/>
          </p:spPr>
          <p:txBody>
            <a:bodyPr wrap="none" rtlCol="0">
              <a:spAutoFit/>
            </a:bodyPr>
            <a:lstStyle/>
            <a:p>
              <a:pPr algn="ctr"/>
              <a:r>
                <a:rPr lang="en-US" altLang="ja-JP" sz="1050" b="1" dirty="0">
                  <a:ln>
                    <a:solidFill>
                      <a:srgbClr val="FFFFFF"/>
                    </a:solidFill>
                  </a:ln>
                  <a:solidFill>
                    <a:srgbClr val="7030A0"/>
                  </a:solidFill>
                  <a:latin typeface="Calibri"/>
                </a:rPr>
                <a:t>VX-3004F(1)</a:t>
              </a:r>
            </a:p>
            <a:p>
              <a:pPr algn="ctr"/>
              <a:r>
                <a:rPr lang="en-US" altLang="ja-JP" sz="1050" b="1" dirty="0">
                  <a:ln>
                    <a:solidFill>
                      <a:srgbClr val="FFFFFF"/>
                    </a:solidFill>
                  </a:ln>
                  <a:solidFill>
                    <a:srgbClr val="7030A0"/>
                  </a:solidFill>
                  <a:latin typeface="Calibri"/>
                </a:rPr>
                <a:t>Inside</a:t>
              </a:r>
            </a:p>
            <a:p>
              <a:pPr algn="ctr"/>
              <a:r>
                <a:rPr lang="en-US" altLang="ja-JP" sz="1050" b="1" dirty="0">
                  <a:ln>
                    <a:solidFill>
                      <a:srgbClr val="FFFFFF"/>
                    </a:solidFill>
                  </a:ln>
                  <a:solidFill>
                    <a:srgbClr val="7030A0"/>
                  </a:solidFill>
                  <a:latin typeface="Calibri"/>
                </a:rPr>
                <a:t>Matrix</a:t>
              </a:r>
              <a:endParaRPr lang="ja-JP" altLang="en-US" sz="900" b="1" dirty="0">
                <a:ln>
                  <a:solidFill>
                    <a:srgbClr val="FFFFFF"/>
                  </a:solidFill>
                </a:ln>
                <a:solidFill>
                  <a:srgbClr val="7030A0"/>
                </a:solidFill>
                <a:latin typeface="Calibri"/>
              </a:endParaRPr>
            </a:p>
          </p:txBody>
        </p:sp>
      </p:grpSp>
      <p:sp>
        <p:nvSpPr>
          <p:cNvPr id="254" name="テキスト ボックス 253"/>
          <p:cNvSpPr txBox="1"/>
          <p:nvPr/>
        </p:nvSpPr>
        <p:spPr>
          <a:xfrm>
            <a:off x="3602736" y="2751727"/>
            <a:ext cx="1160419" cy="830997"/>
          </a:xfrm>
          <a:prstGeom prst="rect">
            <a:avLst/>
          </a:prstGeom>
          <a:noFill/>
        </p:spPr>
        <p:txBody>
          <a:bodyPr wrap="square" rtlCol="0">
            <a:spAutoFit/>
          </a:bodyPr>
          <a:lstStyle/>
          <a:p>
            <a:pPr algn="r"/>
            <a:r>
              <a:rPr lang="en-US" altLang="ja-JP" sz="1200" dirty="0">
                <a:solidFill>
                  <a:srgbClr val="3C3C3C"/>
                </a:solidFill>
                <a:latin typeface="Calibri"/>
              </a:rPr>
              <a:t>Input</a:t>
            </a: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r>
              <a:rPr lang="en-US" altLang="ja-JP" sz="1200" dirty="0">
                <a:solidFill>
                  <a:srgbClr val="3C3C3C"/>
                </a:solidFill>
                <a:latin typeface="Calibri"/>
              </a:rPr>
              <a:t>VX-3004F (1)</a:t>
            </a:r>
            <a:endParaRPr lang="ja-JP" altLang="en-US" sz="1050" dirty="0">
              <a:solidFill>
                <a:srgbClr val="3C3C3C"/>
              </a:solidFill>
              <a:latin typeface="Calibri"/>
            </a:endParaRPr>
          </a:p>
        </p:txBody>
      </p:sp>
      <p:sp>
        <p:nvSpPr>
          <p:cNvPr id="288" name="四角形吹き出し 287"/>
          <p:cNvSpPr/>
          <p:nvPr/>
        </p:nvSpPr>
        <p:spPr>
          <a:xfrm>
            <a:off x="1674218" y="3932412"/>
            <a:ext cx="1928518" cy="778863"/>
          </a:xfrm>
          <a:prstGeom prst="wedgeRectCallout">
            <a:avLst>
              <a:gd name="adj1" fmla="val -34353"/>
              <a:gd name="adj2" fmla="val 72573"/>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400" dirty="0">
                <a:solidFill>
                  <a:srgbClr val="FFFFFF"/>
                </a:solidFill>
              </a:rPr>
              <a:t>(2) can also broadcast to (1) via VX link.</a:t>
            </a:r>
          </a:p>
        </p:txBody>
      </p:sp>
      <p:sp>
        <p:nvSpPr>
          <p:cNvPr id="40" name="フリーフォーム 39"/>
          <p:cNvSpPr/>
          <p:nvPr/>
        </p:nvSpPr>
        <p:spPr>
          <a:xfrm>
            <a:off x="6416922" y="2258052"/>
            <a:ext cx="1102659" cy="152400"/>
          </a:xfrm>
          <a:custGeom>
            <a:avLst/>
            <a:gdLst>
              <a:gd name="connsiteX0" fmla="*/ 0 w 1102659"/>
              <a:gd name="connsiteY0" fmla="*/ 17930 h 152400"/>
              <a:gd name="connsiteX1" fmla="*/ 0 w 1102659"/>
              <a:gd name="connsiteY1" fmla="*/ 152400 h 152400"/>
              <a:gd name="connsiteX2" fmla="*/ 1102659 w 1102659"/>
              <a:gd name="connsiteY2" fmla="*/ 152400 h 152400"/>
              <a:gd name="connsiteX3" fmla="*/ 1102659 w 1102659"/>
              <a:gd name="connsiteY3" fmla="*/ 0 h 152400"/>
            </a:gdLst>
            <a:ahLst/>
            <a:cxnLst>
              <a:cxn ang="0">
                <a:pos x="connsiteX0" y="connsiteY0"/>
              </a:cxn>
              <a:cxn ang="0">
                <a:pos x="connsiteX1" y="connsiteY1"/>
              </a:cxn>
              <a:cxn ang="0">
                <a:pos x="connsiteX2" y="connsiteY2"/>
              </a:cxn>
              <a:cxn ang="0">
                <a:pos x="connsiteX3" y="connsiteY3"/>
              </a:cxn>
            </a:cxnLst>
            <a:rect l="l" t="t" r="r" b="b"/>
            <a:pathLst>
              <a:path w="1102659" h="152400">
                <a:moveTo>
                  <a:pt x="0" y="17930"/>
                </a:moveTo>
                <a:lnTo>
                  <a:pt x="0" y="152400"/>
                </a:lnTo>
                <a:lnTo>
                  <a:pt x="1102659" y="152400"/>
                </a:lnTo>
                <a:lnTo>
                  <a:pt x="1102659"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27" name="Picture 2" descr="H:\TCL\Products\Products data\VX\VX-3000\Photo\VX-3000 ph2\VX-3000 Bilder\VX-3004F_front_plan.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83990" y="2004170"/>
            <a:ext cx="975143" cy="309864"/>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H:\TCL\Products\Products data\VX\VX-3000\Photo\VX-3000 ph2\VX-3000 Bilder\VX-3004F_front_plan.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747747" y="2004170"/>
            <a:ext cx="975143" cy="309864"/>
          </a:xfrm>
          <a:prstGeom prst="rect">
            <a:avLst/>
          </a:prstGeom>
          <a:noFill/>
          <a:extLst>
            <a:ext uri="{909E8E84-426E-40DD-AFC4-6F175D3DCCD1}">
              <a14:hiddenFill xmlns:a14="http://schemas.microsoft.com/office/drawing/2010/main">
                <a:solidFill>
                  <a:srgbClr val="FFFFFF"/>
                </a:solidFill>
              </a14:hiddenFill>
            </a:ext>
          </a:extLst>
        </p:spPr>
      </p:pic>
      <p:sp>
        <p:nvSpPr>
          <p:cNvPr id="41" name="テキスト ボックス 40"/>
          <p:cNvSpPr txBox="1"/>
          <p:nvPr/>
        </p:nvSpPr>
        <p:spPr>
          <a:xfrm>
            <a:off x="8199734" y="6898131"/>
            <a:ext cx="1251348" cy="276999"/>
          </a:xfrm>
          <a:prstGeom prst="rect">
            <a:avLst/>
          </a:prstGeom>
          <a:noFill/>
        </p:spPr>
        <p:txBody>
          <a:bodyPr wrap="square" rtlCol="0">
            <a:spAutoFit/>
          </a:bodyPr>
          <a:lstStyle/>
          <a:p>
            <a:pPr fontAlgn="auto">
              <a:spcBef>
                <a:spcPts val="0"/>
              </a:spcBef>
              <a:spcAft>
                <a:spcPts val="0"/>
              </a:spcAft>
            </a:pPr>
            <a:r>
              <a:rPr kumimoji="0" lang="en-US" altLang="ja-JP" sz="1200" kern="0" dirty="0">
                <a:solidFill>
                  <a:srgbClr val="3C3C3C"/>
                </a:solidFill>
                <a:latin typeface="Calibri"/>
              </a:rPr>
              <a:t>VX-3004F (2)</a:t>
            </a:r>
            <a:endParaRPr kumimoji="0" lang="ja-JP" altLang="en-US" sz="1050" kern="0" dirty="0">
              <a:solidFill>
                <a:srgbClr val="3C3C3C"/>
              </a:solidFill>
              <a:latin typeface="Calibri"/>
            </a:endParaRPr>
          </a:p>
        </p:txBody>
      </p:sp>
      <p:grpSp>
        <p:nvGrpSpPr>
          <p:cNvPr id="42" name="グループ化 41"/>
          <p:cNvGrpSpPr/>
          <p:nvPr/>
        </p:nvGrpSpPr>
        <p:grpSpPr>
          <a:xfrm>
            <a:off x="8489142" y="2986121"/>
            <a:ext cx="301450" cy="3821725"/>
            <a:chOff x="8586372" y="3573115"/>
            <a:chExt cx="301450" cy="2168466"/>
          </a:xfrm>
        </p:grpSpPr>
        <p:sp>
          <p:nvSpPr>
            <p:cNvPr id="43" name="フリーフォーム 42"/>
            <p:cNvSpPr/>
            <p:nvPr/>
          </p:nvSpPr>
          <p:spPr>
            <a:xfrm>
              <a:off x="8586372" y="3583172"/>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a:ln w="25400" cap="flat" cmpd="sng" algn="ctr">
              <a:solidFill>
                <a:srgbClr val="4F81BD">
                  <a:shade val="50000"/>
                </a:srgbClr>
              </a:solidFill>
              <a:prstDash val="solid"/>
            </a:ln>
            <a:effectLst/>
          </p:spPr>
          <p:txBody>
            <a:bodyPr rtlCol="0" anchor="ctr"/>
            <a:lstStyle/>
            <a:p>
              <a:pPr algn="ctr" fontAlgn="auto">
                <a:spcBef>
                  <a:spcPts val="0"/>
                </a:spcBef>
                <a:spcAft>
                  <a:spcPts val="0"/>
                </a:spcAft>
              </a:pPr>
              <a:endParaRPr kumimoji="0" lang="ja-JP" altLang="en-US" kern="0">
                <a:solidFill>
                  <a:srgbClr val="FFFFFF"/>
                </a:solidFill>
                <a:latin typeface="Calibri"/>
                <a:ea typeface="ＭＳ Ｐゴシック"/>
              </a:endParaRPr>
            </a:p>
          </p:txBody>
        </p:sp>
        <p:sp>
          <p:nvSpPr>
            <p:cNvPr id="44" name="フリーフォーム 43"/>
            <p:cNvSpPr/>
            <p:nvPr/>
          </p:nvSpPr>
          <p:spPr>
            <a:xfrm>
              <a:off x="8688470" y="3581986"/>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a:ln w="25400" cap="flat" cmpd="sng" algn="ctr">
              <a:solidFill>
                <a:srgbClr val="4F81BD">
                  <a:shade val="50000"/>
                </a:srgbClr>
              </a:solidFill>
              <a:prstDash val="solid"/>
            </a:ln>
            <a:effectLst/>
          </p:spPr>
          <p:txBody>
            <a:bodyPr rtlCol="0" anchor="ctr"/>
            <a:lstStyle/>
            <a:p>
              <a:pPr algn="ctr" fontAlgn="auto">
                <a:spcBef>
                  <a:spcPts val="0"/>
                </a:spcBef>
                <a:spcAft>
                  <a:spcPts val="0"/>
                </a:spcAft>
              </a:pPr>
              <a:endParaRPr kumimoji="0" lang="ja-JP" altLang="en-US" kern="0">
                <a:solidFill>
                  <a:srgbClr val="FFFFFF"/>
                </a:solidFill>
                <a:latin typeface="Calibri"/>
                <a:ea typeface="ＭＳ Ｐゴシック"/>
              </a:endParaRPr>
            </a:p>
          </p:txBody>
        </p:sp>
        <p:sp>
          <p:nvSpPr>
            <p:cNvPr id="45" name="フリーフォーム 44"/>
            <p:cNvSpPr/>
            <p:nvPr/>
          </p:nvSpPr>
          <p:spPr>
            <a:xfrm>
              <a:off x="8789566" y="3578143"/>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a:ln w="25400" cap="flat" cmpd="sng" algn="ctr">
              <a:solidFill>
                <a:srgbClr val="4F81BD">
                  <a:shade val="50000"/>
                </a:srgbClr>
              </a:solidFill>
              <a:prstDash val="solid"/>
            </a:ln>
            <a:effectLst/>
          </p:spPr>
          <p:txBody>
            <a:bodyPr rtlCol="0" anchor="ctr"/>
            <a:lstStyle/>
            <a:p>
              <a:pPr algn="ctr" fontAlgn="auto">
                <a:spcBef>
                  <a:spcPts val="0"/>
                </a:spcBef>
                <a:spcAft>
                  <a:spcPts val="0"/>
                </a:spcAft>
              </a:pPr>
              <a:endParaRPr kumimoji="0" lang="ja-JP" altLang="en-US" kern="0">
                <a:solidFill>
                  <a:srgbClr val="FFFFFF"/>
                </a:solidFill>
                <a:latin typeface="Calibri"/>
                <a:ea typeface="ＭＳ Ｐゴシック"/>
              </a:endParaRPr>
            </a:p>
          </p:txBody>
        </p:sp>
        <p:sp>
          <p:nvSpPr>
            <p:cNvPr id="46" name="フリーフォーム 45"/>
            <p:cNvSpPr/>
            <p:nvPr/>
          </p:nvSpPr>
          <p:spPr>
            <a:xfrm>
              <a:off x="8887822" y="3573115"/>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a:ln w="25400" cap="flat" cmpd="sng" algn="ctr">
              <a:solidFill>
                <a:srgbClr val="4F81BD">
                  <a:shade val="50000"/>
                </a:srgbClr>
              </a:solidFill>
              <a:prstDash val="solid"/>
            </a:ln>
            <a:effectLst/>
          </p:spPr>
          <p:txBody>
            <a:bodyPr rtlCol="0" anchor="ctr"/>
            <a:lstStyle/>
            <a:p>
              <a:pPr algn="ctr" fontAlgn="auto">
                <a:spcBef>
                  <a:spcPts val="0"/>
                </a:spcBef>
                <a:spcAft>
                  <a:spcPts val="0"/>
                </a:spcAft>
              </a:pPr>
              <a:endParaRPr kumimoji="0" lang="ja-JP" altLang="en-US" kern="0">
                <a:solidFill>
                  <a:srgbClr val="FFFFFF"/>
                </a:solidFill>
                <a:latin typeface="Calibri"/>
                <a:ea typeface="ＭＳ Ｐゴシック"/>
              </a:endParaRPr>
            </a:p>
          </p:txBody>
        </p:sp>
      </p:grpSp>
      <p:sp>
        <p:nvSpPr>
          <p:cNvPr id="47" name="テキスト ボックス 46"/>
          <p:cNvSpPr txBox="1"/>
          <p:nvPr/>
        </p:nvSpPr>
        <p:spPr>
          <a:xfrm>
            <a:off x="8312740" y="6764341"/>
            <a:ext cx="677556" cy="253916"/>
          </a:xfrm>
          <a:prstGeom prst="rect">
            <a:avLst/>
          </a:prstGeom>
          <a:noFill/>
        </p:spPr>
        <p:txBody>
          <a:bodyPr wrap="square" rtlCol="0">
            <a:spAutoFit/>
          </a:bodyPr>
          <a:lstStyle/>
          <a:p>
            <a:pPr algn="ctr" fontAlgn="auto">
              <a:spcBef>
                <a:spcPts val="0"/>
              </a:spcBef>
              <a:spcAft>
                <a:spcPts val="0"/>
              </a:spcAft>
            </a:pPr>
            <a:r>
              <a:rPr kumimoji="0" lang="en-US" altLang="ja-JP" sz="1050" kern="0" dirty="0">
                <a:solidFill>
                  <a:srgbClr val="3C3C3C"/>
                </a:solidFill>
                <a:latin typeface="Calibri"/>
              </a:rPr>
              <a:t>1 2 3 4</a:t>
            </a:r>
            <a:endParaRPr kumimoji="0" lang="ja-JP" altLang="en-US" sz="1050" kern="0" dirty="0">
              <a:solidFill>
                <a:srgbClr val="3C3C3C"/>
              </a:solidFill>
              <a:latin typeface="Calibri"/>
            </a:endParaRPr>
          </a:p>
        </p:txBody>
      </p:sp>
      <p:grpSp>
        <p:nvGrpSpPr>
          <p:cNvPr id="7" name="グループ化 6"/>
          <p:cNvGrpSpPr/>
          <p:nvPr/>
        </p:nvGrpSpPr>
        <p:grpSpPr>
          <a:xfrm>
            <a:off x="6872502" y="3735895"/>
            <a:ext cx="720529" cy="368414"/>
            <a:chOff x="7829379" y="2743939"/>
            <a:chExt cx="720529" cy="368414"/>
          </a:xfrm>
        </p:grpSpPr>
        <p:sp>
          <p:nvSpPr>
            <p:cNvPr id="49" name="右矢印 48"/>
            <p:cNvSpPr/>
            <p:nvPr/>
          </p:nvSpPr>
          <p:spPr>
            <a:xfrm>
              <a:off x="8047532" y="2968337"/>
              <a:ext cx="304404" cy="144016"/>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50" name="テキスト ボックス 49"/>
            <p:cNvSpPr txBox="1"/>
            <p:nvPr/>
          </p:nvSpPr>
          <p:spPr>
            <a:xfrm>
              <a:off x="7829379" y="2743939"/>
              <a:ext cx="720529" cy="276999"/>
            </a:xfrm>
            <a:prstGeom prst="rect">
              <a:avLst/>
            </a:prstGeom>
            <a:noFill/>
          </p:spPr>
          <p:txBody>
            <a:bodyPr wrap="square" rtlCol="0">
              <a:spAutoFit/>
            </a:bodyPr>
            <a:lstStyle/>
            <a:p>
              <a:pPr algn="ctr"/>
              <a:r>
                <a:rPr lang="en-US" altLang="ja-JP" sz="1200" b="1" dirty="0">
                  <a:solidFill>
                    <a:srgbClr val="7030A0"/>
                  </a:solidFill>
                  <a:latin typeface="Calibri"/>
                </a:rPr>
                <a:t>VX link</a:t>
              </a:r>
              <a:endParaRPr lang="ja-JP" altLang="en-US" sz="1050" b="1" dirty="0">
                <a:solidFill>
                  <a:srgbClr val="7030A0"/>
                </a:solidFill>
                <a:latin typeface="Calibri"/>
              </a:endParaRPr>
            </a:p>
          </p:txBody>
        </p:sp>
      </p:grpSp>
      <p:grpSp>
        <p:nvGrpSpPr>
          <p:cNvPr id="5" name="グループ化 4"/>
          <p:cNvGrpSpPr/>
          <p:nvPr/>
        </p:nvGrpSpPr>
        <p:grpSpPr>
          <a:xfrm>
            <a:off x="2206289" y="4855202"/>
            <a:ext cx="4319407" cy="2334796"/>
            <a:chOff x="4051555" y="4044696"/>
            <a:chExt cx="4319407" cy="2334796"/>
          </a:xfrm>
        </p:grpSpPr>
        <p:pic>
          <p:nvPicPr>
            <p:cNvPr id="32770"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51555" y="4044696"/>
              <a:ext cx="2333580" cy="13331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37382" y="5046335"/>
              <a:ext cx="2333580" cy="13331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5" name="テキスト ボックス 54"/>
            <p:cNvSpPr txBox="1"/>
            <p:nvPr/>
          </p:nvSpPr>
          <p:spPr>
            <a:xfrm>
              <a:off x="5634658" y="4354722"/>
              <a:ext cx="406720" cy="276999"/>
            </a:xfrm>
            <a:prstGeom prst="rect">
              <a:avLst/>
            </a:prstGeom>
            <a:noFill/>
          </p:spPr>
          <p:txBody>
            <a:bodyPr wrap="square" rtlCol="0">
              <a:spAutoFit/>
            </a:bodyPr>
            <a:lstStyle/>
            <a:p>
              <a:pPr algn="ctr"/>
              <a:r>
                <a:rPr lang="en-US" altLang="ja-JP" sz="1200" b="1" dirty="0">
                  <a:solidFill>
                    <a:srgbClr val="7030A0"/>
                  </a:solidFill>
                  <a:latin typeface="Calibri"/>
                </a:rPr>
                <a:t>(1)</a:t>
              </a:r>
              <a:endParaRPr lang="ja-JP" altLang="en-US" sz="1050" b="1" dirty="0">
                <a:solidFill>
                  <a:srgbClr val="7030A0"/>
                </a:solidFill>
                <a:latin typeface="Calibri"/>
              </a:endParaRPr>
            </a:p>
          </p:txBody>
        </p:sp>
        <p:sp>
          <p:nvSpPr>
            <p:cNvPr id="56" name="テキスト ボックス 55"/>
            <p:cNvSpPr txBox="1"/>
            <p:nvPr/>
          </p:nvSpPr>
          <p:spPr>
            <a:xfrm>
              <a:off x="7604202" y="5371380"/>
              <a:ext cx="406720" cy="276999"/>
            </a:xfrm>
            <a:prstGeom prst="rect">
              <a:avLst/>
            </a:prstGeom>
            <a:noFill/>
          </p:spPr>
          <p:txBody>
            <a:bodyPr wrap="square" rtlCol="0">
              <a:spAutoFit/>
            </a:bodyPr>
            <a:lstStyle/>
            <a:p>
              <a:pPr algn="ctr"/>
              <a:r>
                <a:rPr lang="en-US" altLang="ja-JP" sz="1200" b="1" dirty="0">
                  <a:solidFill>
                    <a:srgbClr val="7030A0"/>
                  </a:solidFill>
                  <a:latin typeface="Calibri"/>
                </a:rPr>
                <a:t>(2)</a:t>
              </a:r>
              <a:endParaRPr lang="ja-JP" altLang="en-US" sz="1050" b="1" dirty="0">
                <a:solidFill>
                  <a:srgbClr val="7030A0"/>
                </a:solidFill>
                <a:latin typeface="Calibri"/>
              </a:endParaRPr>
            </a:p>
          </p:txBody>
        </p:sp>
      </p:grpSp>
      <p:pic>
        <p:nvPicPr>
          <p:cNvPr id="287" name="Picture 4"/>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7091" t="12752" r="20831" b="17409"/>
          <a:stretch/>
        </p:blipFill>
        <p:spPr bwMode="auto">
          <a:xfrm>
            <a:off x="1285024" y="4896982"/>
            <a:ext cx="1995060" cy="3365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6" name="グループ化 5"/>
          <p:cNvGrpSpPr/>
          <p:nvPr/>
        </p:nvGrpSpPr>
        <p:grpSpPr>
          <a:xfrm>
            <a:off x="4711664" y="5373679"/>
            <a:ext cx="720529" cy="368414"/>
            <a:chOff x="4353602" y="5779669"/>
            <a:chExt cx="720529" cy="368414"/>
          </a:xfrm>
        </p:grpSpPr>
        <p:sp>
          <p:nvSpPr>
            <p:cNvPr id="58" name="右矢印 57"/>
            <p:cNvSpPr/>
            <p:nvPr/>
          </p:nvSpPr>
          <p:spPr>
            <a:xfrm rot="10800000">
              <a:off x="4500926" y="6004067"/>
              <a:ext cx="539270" cy="144016"/>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59" name="テキスト ボックス 58"/>
            <p:cNvSpPr txBox="1"/>
            <p:nvPr/>
          </p:nvSpPr>
          <p:spPr>
            <a:xfrm>
              <a:off x="4353602" y="5779669"/>
              <a:ext cx="720529" cy="276999"/>
            </a:xfrm>
            <a:prstGeom prst="rect">
              <a:avLst/>
            </a:prstGeom>
            <a:noFill/>
          </p:spPr>
          <p:txBody>
            <a:bodyPr wrap="square" rtlCol="0">
              <a:spAutoFit/>
            </a:bodyPr>
            <a:lstStyle/>
            <a:p>
              <a:pPr algn="ctr"/>
              <a:r>
                <a:rPr lang="en-US" altLang="ja-JP" sz="1200" b="1" dirty="0">
                  <a:solidFill>
                    <a:srgbClr val="7030A0"/>
                  </a:solidFill>
                  <a:latin typeface="Calibri"/>
                </a:rPr>
                <a:t>VX link</a:t>
              </a:r>
              <a:endParaRPr lang="ja-JP" altLang="en-US" sz="1050" b="1" dirty="0">
                <a:solidFill>
                  <a:srgbClr val="7030A0"/>
                </a:solidFill>
                <a:latin typeface="Calibri"/>
              </a:endParaRPr>
            </a:p>
          </p:txBody>
        </p:sp>
      </p:grpSp>
      <p:grpSp>
        <p:nvGrpSpPr>
          <p:cNvPr id="61" name="グループ化 60"/>
          <p:cNvGrpSpPr/>
          <p:nvPr/>
        </p:nvGrpSpPr>
        <p:grpSpPr>
          <a:xfrm>
            <a:off x="6525696" y="2347044"/>
            <a:ext cx="720529" cy="368414"/>
            <a:chOff x="4353602" y="5779669"/>
            <a:chExt cx="720529" cy="368414"/>
          </a:xfrm>
        </p:grpSpPr>
        <p:sp>
          <p:nvSpPr>
            <p:cNvPr id="62" name="右矢印 61"/>
            <p:cNvSpPr/>
            <p:nvPr/>
          </p:nvSpPr>
          <p:spPr>
            <a:xfrm rot="10800000">
              <a:off x="4500926" y="6004067"/>
              <a:ext cx="539270" cy="144016"/>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3" name="テキスト ボックス 62"/>
            <p:cNvSpPr txBox="1"/>
            <p:nvPr/>
          </p:nvSpPr>
          <p:spPr>
            <a:xfrm>
              <a:off x="4353602" y="5779669"/>
              <a:ext cx="720529" cy="276999"/>
            </a:xfrm>
            <a:prstGeom prst="rect">
              <a:avLst/>
            </a:prstGeom>
            <a:noFill/>
          </p:spPr>
          <p:txBody>
            <a:bodyPr wrap="square" rtlCol="0">
              <a:spAutoFit/>
            </a:bodyPr>
            <a:lstStyle/>
            <a:p>
              <a:pPr algn="ctr"/>
              <a:r>
                <a:rPr lang="en-US" altLang="ja-JP" sz="1200" b="1" dirty="0">
                  <a:solidFill>
                    <a:srgbClr val="7030A0"/>
                  </a:solidFill>
                  <a:latin typeface="Calibri"/>
                </a:rPr>
                <a:t>VX link</a:t>
              </a:r>
              <a:endParaRPr lang="ja-JP" altLang="en-US" sz="1050" b="1" dirty="0">
                <a:solidFill>
                  <a:srgbClr val="7030A0"/>
                </a:solidFill>
                <a:latin typeface="Calibri"/>
              </a:endParaRPr>
            </a:p>
          </p:txBody>
        </p:sp>
      </p:grpSp>
      <p:grpSp>
        <p:nvGrpSpPr>
          <p:cNvPr id="71" name="グループ化 70"/>
          <p:cNvGrpSpPr/>
          <p:nvPr/>
        </p:nvGrpSpPr>
        <p:grpSpPr>
          <a:xfrm>
            <a:off x="8267439" y="3055066"/>
            <a:ext cx="768159" cy="825180"/>
            <a:chOff x="9786277" y="3214127"/>
            <a:chExt cx="768159" cy="825180"/>
          </a:xfrm>
        </p:grpSpPr>
        <p:sp>
          <p:nvSpPr>
            <p:cNvPr id="72" name="正方形/長方形 71"/>
            <p:cNvSpPr/>
            <p:nvPr/>
          </p:nvSpPr>
          <p:spPr>
            <a:xfrm>
              <a:off x="9914651" y="3214127"/>
              <a:ext cx="495357" cy="825180"/>
            </a:xfrm>
            <a:prstGeom prst="rect">
              <a:avLst/>
            </a:prstGeom>
            <a:solidFill>
              <a:schemeClr val="accent4">
                <a:lumMod val="40000"/>
                <a:lumOff val="60000"/>
                <a:alpha val="80000"/>
              </a:scheme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000" b="1" kern="0" dirty="0">
                <a:solidFill>
                  <a:srgbClr val="8064A2"/>
                </a:solidFill>
                <a:latin typeface="Calibri"/>
                <a:ea typeface="ＭＳ Ｐゴシック"/>
              </a:endParaRPr>
            </a:p>
          </p:txBody>
        </p:sp>
        <p:sp>
          <p:nvSpPr>
            <p:cNvPr id="73" name="テキスト ボックス 72"/>
            <p:cNvSpPr txBox="1"/>
            <p:nvPr/>
          </p:nvSpPr>
          <p:spPr>
            <a:xfrm>
              <a:off x="9786277" y="3289775"/>
              <a:ext cx="768159" cy="738664"/>
            </a:xfrm>
            <a:prstGeom prst="rect">
              <a:avLst/>
            </a:prstGeom>
            <a:noFill/>
          </p:spPr>
          <p:txBody>
            <a:bodyPr wrap="none" rtlCol="0">
              <a:spAutoFit/>
            </a:bodyPr>
            <a:lstStyle/>
            <a:p>
              <a:pPr algn="ctr"/>
              <a:r>
                <a:rPr lang="en-US" altLang="ja-JP" sz="1400" b="1" dirty="0">
                  <a:ln>
                    <a:solidFill>
                      <a:srgbClr val="FFFFFF"/>
                    </a:solidFill>
                  </a:ln>
                  <a:solidFill>
                    <a:srgbClr val="7030A0"/>
                  </a:solidFill>
                  <a:latin typeface="Calibri"/>
                </a:rPr>
                <a:t>VX link</a:t>
              </a:r>
            </a:p>
            <a:p>
              <a:pPr algn="ctr"/>
              <a:r>
                <a:rPr lang="en-US" altLang="ja-JP" sz="1400" b="1" dirty="0">
                  <a:ln>
                    <a:solidFill>
                      <a:srgbClr val="FFFFFF"/>
                    </a:solidFill>
                  </a:ln>
                  <a:solidFill>
                    <a:srgbClr val="7030A0"/>
                  </a:solidFill>
                  <a:latin typeface="Calibri"/>
                </a:rPr>
                <a:t>Outside</a:t>
              </a:r>
            </a:p>
            <a:p>
              <a:pPr algn="ctr"/>
              <a:r>
                <a:rPr lang="en-US" altLang="ja-JP" sz="1400" b="1" dirty="0">
                  <a:ln>
                    <a:solidFill>
                      <a:srgbClr val="FFFFFF"/>
                    </a:solidFill>
                  </a:ln>
                  <a:solidFill>
                    <a:srgbClr val="7030A0"/>
                  </a:solidFill>
                  <a:latin typeface="Calibri"/>
                </a:rPr>
                <a:t>Matrix</a:t>
              </a:r>
              <a:endParaRPr lang="ja-JP" altLang="en-US" sz="1100" b="1" dirty="0">
                <a:ln>
                  <a:solidFill>
                    <a:srgbClr val="FFFFFF"/>
                  </a:solidFill>
                </a:ln>
                <a:solidFill>
                  <a:srgbClr val="7030A0"/>
                </a:solidFill>
                <a:latin typeface="Calibri"/>
              </a:endParaRPr>
            </a:p>
          </p:txBody>
        </p:sp>
      </p:grpSp>
      <p:grpSp>
        <p:nvGrpSpPr>
          <p:cNvPr id="77" name="グループ化 76"/>
          <p:cNvGrpSpPr/>
          <p:nvPr/>
        </p:nvGrpSpPr>
        <p:grpSpPr>
          <a:xfrm>
            <a:off x="4844128" y="4048457"/>
            <a:ext cx="5883967" cy="882985"/>
            <a:chOff x="2816437" y="5240580"/>
            <a:chExt cx="5883967" cy="882985"/>
          </a:xfrm>
        </p:grpSpPr>
        <p:grpSp>
          <p:nvGrpSpPr>
            <p:cNvPr id="78" name="グループ化 77"/>
            <p:cNvGrpSpPr/>
            <p:nvPr/>
          </p:nvGrpSpPr>
          <p:grpSpPr>
            <a:xfrm>
              <a:off x="3044238" y="5240580"/>
              <a:ext cx="5651894" cy="436894"/>
              <a:chOff x="5455372" y="4966039"/>
              <a:chExt cx="5651894" cy="436894"/>
            </a:xfrm>
          </p:grpSpPr>
          <p:grpSp>
            <p:nvGrpSpPr>
              <p:cNvPr id="86" name="グループ化 85"/>
              <p:cNvGrpSpPr/>
              <p:nvPr/>
            </p:nvGrpSpPr>
            <p:grpSpPr>
              <a:xfrm>
                <a:off x="5457903" y="4966039"/>
                <a:ext cx="5649363" cy="130268"/>
                <a:chOff x="5457903" y="4966039"/>
                <a:chExt cx="5649363" cy="130268"/>
              </a:xfrm>
            </p:grpSpPr>
            <p:sp>
              <p:nvSpPr>
                <p:cNvPr id="93" name="フリーフォーム 92"/>
                <p:cNvSpPr/>
                <p:nvPr/>
              </p:nvSpPr>
              <p:spPr>
                <a:xfrm>
                  <a:off x="6009750" y="5023590"/>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w="25400" cap="flat" cmpd="sng" algn="ctr">
                  <a:solidFill>
                    <a:srgbClr val="00B050"/>
                  </a:solidFill>
                  <a:prstDash val="solid"/>
                </a:ln>
                <a:effectLst/>
              </p:spPr>
              <p:txBody>
                <a:bodyPr rtlCol="0" anchor="ctr"/>
                <a:lstStyle/>
                <a:p>
                  <a:pPr algn="ctr" fontAlgn="auto">
                    <a:spcBef>
                      <a:spcPts val="0"/>
                    </a:spcBef>
                    <a:spcAft>
                      <a:spcPts val="0"/>
                    </a:spcAft>
                  </a:pPr>
                  <a:endParaRPr kumimoji="0" lang="ja-JP" altLang="en-US" sz="1400" kern="0">
                    <a:solidFill>
                      <a:srgbClr val="FFFFFF"/>
                    </a:solidFill>
                    <a:latin typeface="Calibri"/>
                    <a:ea typeface="ＭＳ Ｐゴシック"/>
                  </a:endParaRPr>
                </a:p>
              </p:txBody>
            </p:sp>
            <p:sp>
              <p:nvSpPr>
                <p:cNvPr id="94" name="正方形/長方形 93"/>
                <p:cNvSpPr/>
                <p:nvPr/>
              </p:nvSpPr>
              <p:spPr>
                <a:xfrm>
                  <a:off x="5457903" y="4966039"/>
                  <a:ext cx="551847" cy="130268"/>
                </a:xfrm>
                <a:prstGeom prst="rect">
                  <a:avLst/>
                </a:prstGeom>
                <a:solidFill>
                  <a:srgbClr val="00B050"/>
                </a:solidFill>
                <a:ln w="25400" cap="flat" cmpd="sng" algn="ctr">
                  <a:noFill/>
                  <a:prstDash val="solid"/>
                </a:ln>
                <a:effectLst/>
              </p:spPr>
              <p:txBody>
                <a:bodyPr lIns="0" rIns="0" rtlCol="0" anchor="ctr"/>
                <a:lstStyle/>
                <a:p>
                  <a:pPr algn="ctr" fontAlgn="auto">
                    <a:spcBef>
                      <a:spcPts val="0"/>
                    </a:spcBef>
                    <a:spcAft>
                      <a:spcPts val="0"/>
                    </a:spcAft>
                  </a:pPr>
                  <a:r>
                    <a:rPr kumimoji="0" lang="en-US" altLang="ja-JP" sz="1100" kern="0" dirty="0">
                      <a:solidFill>
                        <a:srgbClr val="FFFFFF"/>
                      </a:solidFill>
                      <a:latin typeface="Calibri"/>
                      <a:ea typeface="ＭＳ Ｐゴシック"/>
                    </a:rPr>
                    <a:t>Audio in</a:t>
                  </a:r>
                  <a:endParaRPr kumimoji="0" lang="ja-JP" altLang="en-US" sz="1100" kern="0" dirty="0">
                    <a:solidFill>
                      <a:srgbClr val="FFFFFF"/>
                    </a:solidFill>
                    <a:latin typeface="Calibri"/>
                    <a:ea typeface="ＭＳ Ｐゴシック"/>
                  </a:endParaRPr>
                </a:p>
              </p:txBody>
            </p:sp>
          </p:grpSp>
          <p:sp>
            <p:nvSpPr>
              <p:cNvPr id="87" name="フリーフォーム 86"/>
              <p:cNvSpPr/>
              <p:nvPr/>
            </p:nvSpPr>
            <p:spPr>
              <a:xfrm>
                <a:off x="6588345" y="5119633"/>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w="25400" cap="flat" cmpd="sng" algn="ctr">
                <a:solidFill>
                  <a:srgbClr val="00B050"/>
                </a:solidFill>
                <a:prstDash val="solid"/>
              </a:ln>
              <a:effectLst/>
            </p:spPr>
            <p:txBody>
              <a:bodyPr rtlCol="0" anchor="ctr"/>
              <a:lstStyle/>
              <a:p>
                <a:pPr algn="ctr" fontAlgn="auto">
                  <a:spcBef>
                    <a:spcPts val="0"/>
                  </a:spcBef>
                  <a:spcAft>
                    <a:spcPts val="0"/>
                  </a:spcAft>
                </a:pPr>
                <a:endParaRPr kumimoji="0" lang="ja-JP" altLang="en-US" sz="1400" kern="0">
                  <a:solidFill>
                    <a:srgbClr val="FFFFFF"/>
                  </a:solidFill>
                  <a:latin typeface="Calibri"/>
                  <a:ea typeface="ＭＳ Ｐゴシック"/>
                </a:endParaRPr>
              </a:p>
            </p:txBody>
          </p:sp>
          <p:sp>
            <p:nvSpPr>
              <p:cNvPr id="88" name="正方形/長方形 87"/>
              <p:cNvSpPr/>
              <p:nvPr/>
            </p:nvSpPr>
            <p:spPr>
              <a:xfrm>
                <a:off x="6033967" y="5062082"/>
                <a:ext cx="551847" cy="130268"/>
              </a:xfrm>
              <a:prstGeom prst="rect">
                <a:avLst/>
              </a:prstGeom>
              <a:solidFill>
                <a:srgbClr val="00B050"/>
              </a:solidFill>
              <a:ln w="25400" cap="flat" cmpd="sng" algn="ctr">
                <a:noFill/>
                <a:prstDash val="solid"/>
              </a:ln>
              <a:effectLst/>
            </p:spPr>
            <p:txBody>
              <a:bodyPr lIns="0" rIns="0" rtlCol="0" anchor="ctr"/>
              <a:lstStyle/>
              <a:p>
                <a:pPr algn="ctr" fontAlgn="auto">
                  <a:spcBef>
                    <a:spcPts val="0"/>
                  </a:spcBef>
                  <a:spcAft>
                    <a:spcPts val="0"/>
                  </a:spcAft>
                </a:pPr>
                <a:r>
                  <a:rPr kumimoji="0" lang="en-US" altLang="ja-JP" sz="1100" kern="0" dirty="0">
                    <a:solidFill>
                      <a:srgbClr val="FFFFFF"/>
                    </a:solidFill>
                    <a:latin typeface="Calibri"/>
                    <a:ea typeface="ＭＳ Ｐゴシック"/>
                  </a:rPr>
                  <a:t>Audio in</a:t>
                </a:r>
                <a:endParaRPr kumimoji="0" lang="ja-JP" altLang="en-US" sz="1100" kern="0" dirty="0">
                  <a:solidFill>
                    <a:srgbClr val="FFFFFF"/>
                  </a:solidFill>
                  <a:latin typeface="Calibri"/>
                  <a:ea typeface="ＭＳ Ｐゴシック"/>
                </a:endParaRPr>
              </a:p>
            </p:txBody>
          </p:sp>
          <p:sp>
            <p:nvSpPr>
              <p:cNvPr id="89" name="フリーフォーム 88"/>
              <p:cNvSpPr/>
              <p:nvPr/>
            </p:nvSpPr>
            <p:spPr>
              <a:xfrm>
                <a:off x="6007219" y="5234173"/>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w="25400" cap="flat" cmpd="sng" algn="ctr">
                <a:solidFill>
                  <a:srgbClr val="00B050"/>
                </a:solidFill>
                <a:prstDash val="solid"/>
              </a:ln>
              <a:effectLst/>
            </p:spPr>
            <p:txBody>
              <a:bodyPr rtlCol="0" anchor="ctr"/>
              <a:lstStyle/>
              <a:p>
                <a:pPr algn="ctr" fontAlgn="auto">
                  <a:spcBef>
                    <a:spcPts val="0"/>
                  </a:spcBef>
                  <a:spcAft>
                    <a:spcPts val="0"/>
                  </a:spcAft>
                </a:pPr>
                <a:endParaRPr kumimoji="0" lang="ja-JP" altLang="en-US" sz="1400" kern="0">
                  <a:solidFill>
                    <a:srgbClr val="FFFFFF"/>
                  </a:solidFill>
                  <a:latin typeface="Calibri"/>
                  <a:ea typeface="ＭＳ Ｐゴシック"/>
                </a:endParaRPr>
              </a:p>
            </p:txBody>
          </p:sp>
          <p:sp>
            <p:nvSpPr>
              <p:cNvPr id="90" name="正方形/長方形 89"/>
              <p:cNvSpPr/>
              <p:nvPr/>
            </p:nvSpPr>
            <p:spPr>
              <a:xfrm>
                <a:off x="5455372" y="5176622"/>
                <a:ext cx="551847" cy="130268"/>
              </a:xfrm>
              <a:prstGeom prst="rect">
                <a:avLst/>
              </a:prstGeom>
              <a:solidFill>
                <a:srgbClr val="00B050"/>
              </a:solidFill>
              <a:ln w="25400" cap="flat" cmpd="sng" algn="ctr">
                <a:noFill/>
                <a:prstDash val="solid"/>
              </a:ln>
              <a:effectLst/>
            </p:spPr>
            <p:txBody>
              <a:bodyPr lIns="0" rIns="0" rtlCol="0" anchor="ctr"/>
              <a:lstStyle/>
              <a:p>
                <a:pPr algn="ctr" fontAlgn="auto">
                  <a:spcBef>
                    <a:spcPts val="0"/>
                  </a:spcBef>
                  <a:spcAft>
                    <a:spcPts val="0"/>
                  </a:spcAft>
                </a:pPr>
                <a:r>
                  <a:rPr kumimoji="0" lang="en-US" altLang="ja-JP" sz="1100" kern="0" dirty="0">
                    <a:solidFill>
                      <a:srgbClr val="FFFFFF"/>
                    </a:solidFill>
                    <a:latin typeface="Calibri"/>
                    <a:ea typeface="ＭＳ Ｐゴシック"/>
                  </a:rPr>
                  <a:t>Audio in</a:t>
                </a:r>
                <a:endParaRPr kumimoji="0" lang="ja-JP" altLang="en-US" sz="1100" kern="0" dirty="0">
                  <a:solidFill>
                    <a:srgbClr val="FFFFFF"/>
                  </a:solidFill>
                  <a:latin typeface="Calibri"/>
                  <a:ea typeface="ＭＳ Ｐゴシック"/>
                </a:endParaRPr>
              </a:p>
            </p:txBody>
          </p:sp>
          <p:sp>
            <p:nvSpPr>
              <p:cNvPr id="91" name="フリーフォーム 90"/>
              <p:cNvSpPr/>
              <p:nvPr/>
            </p:nvSpPr>
            <p:spPr>
              <a:xfrm>
                <a:off x="6585814" y="5330216"/>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w="25400" cap="flat" cmpd="sng" algn="ctr">
                <a:solidFill>
                  <a:srgbClr val="00B050"/>
                </a:solidFill>
                <a:prstDash val="solid"/>
              </a:ln>
              <a:effectLst/>
            </p:spPr>
            <p:txBody>
              <a:bodyPr rtlCol="0" anchor="ctr"/>
              <a:lstStyle/>
              <a:p>
                <a:pPr algn="ctr" fontAlgn="auto">
                  <a:spcBef>
                    <a:spcPts val="0"/>
                  </a:spcBef>
                  <a:spcAft>
                    <a:spcPts val="0"/>
                  </a:spcAft>
                </a:pPr>
                <a:endParaRPr kumimoji="0" lang="ja-JP" altLang="en-US" sz="1400" kern="0">
                  <a:solidFill>
                    <a:srgbClr val="FFFFFF"/>
                  </a:solidFill>
                  <a:latin typeface="Calibri"/>
                  <a:ea typeface="ＭＳ Ｐゴシック"/>
                </a:endParaRPr>
              </a:p>
            </p:txBody>
          </p:sp>
          <p:sp>
            <p:nvSpPr>
              <p:cNvPr id="92" name="正方形/長方形 91"/>
              <p:cNvSpPr/>
              <p:nvPr/>
            </p:nvSpPr>
            <p:spPr>
              <a:xfrm>
                <a:off x="6031436" y="5272665"/>
                <a:ext cx="551847" cy="130268"/>
              </a:xfrm>
              <a:prstGeom prst="rect">
                <a:avLst/>
              </a:prstGeom>
              <a:solidFill>
                <a:srgbClr val="00B050"/>
              </a:solidFill>
              <a:ln w="25400" cap="flat" cmpd="sng" algn="ctr">
                <a:noFill/>
                <a:prstDash val="solid"/>
              </a:ln>
              <a:effectLst/>
            </p:spPr>
            <p:txBody>
              <a:bodyPr lIns="0" rIns="0" rtlCol="0" anchor="ctr"/>
              <a:lstStyle/>
              <a:p>
                <a:pPr algn="ctr" fontAlgn="auto">
                  <a:spcBef>
                    <a:spcPts val="0"/>
                  </a:spcBef>
                  <a:spcAft>
                    <a:spcPts val="0"/>
                  </a:spcAft>
                </a:pPr>
                <a:r>
                  <a:rPr kumimoji="0" lang="en-US" altLang="ja-JP" sz="1100" kern="0" dirty="0">
                    <a:solidFill>
                      <a:srgbClr val="FFFFFF"/>
                    </a:solidFill>
                    <a:latin typeface="Calibri"/>
                    <a:ea typeface="ＭＳ Ｐゴシック"/>
                  </a:rPr>
                  <a:t>Audio in</a:t>
                </a:r>
                <a:endParaRPr kumimoji="0" lang="ja-JP" altLang="en-US" sz="1100" kern="0" dirty="0">
                  <a:solidFill>
                    <a:srgbClr val="FFFFFF"/>
                  </a:solidFill>
                  <a:latin typeface="Calibri"/>
                  <a:ea typeface="ＭＳ Ｐゴシック"/>
                </a:endParaRPr>
              </a:p>
            </p:txBody>
          </p:sp>
        </p:grpSp>
        <p:grpSp>
          <p:nvGrpSpPr>
            <p:cNvPr id="80" name="グループ化 79"/>
            <p:cNvGrpSpPr/>
            <p:nvPr/>
          </p:nvGrpSpPr>
          <p:grpSpPr>
            <a:xfrm>
              <a:off x="2816437" y="5587404"/>
              <a:ext cx="5883967" cy="536161"/>
              <a:chOff x="2816437" y="5576507"/>
              <a:chExt cx="5883967" cy="536161"/>
            </a:xfrm>
          </p:grpSpPr>
          <p:sp>
            <p:nvSpPr>
              <p:cNvPr id="81" name="フリーフォーム 80"/>
              <p:cNvSpPr/>
              <p:nvPr/>
            </p:nvSpPr>
            <p:spPr>
              <a:xfrm>
                <a:off x="3086413" y="5739390"/>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a:ln w="25400" cap="flat" cmpd="sng" algn="ctr">
                <a:solidFill>
                  <a:srgbClr val="4F81BD">
                    <a:shade val="50000"/>
                  </a:srgbClr>
                </a:solidFill>
                <a:prstDash val="solid"/>
              </a:ln>
              <a:effectLst/>
            </p:spPr>
            <p:txBody>
              <a:bodyPr rtlCol="0" anchor="ctr"/>
              <a:lstStyle/>
              <a:p>
                <a:pPr algn="ctr" fontAlgn="auto">
                  <a:spcBef>
                    <a:spcPts val="0"/>
                  </a:spcBef>
                  <a:spcAft>
                    <a:spcPts val="0"/>
                  </a:spcAft>
                </a:pPr>
                <a:endParaRPr kumimoji="0" lang="ja-JP" altLang="en-US" kern="0">
                  <a:solidFill>
                    <a:srgbClr val="FFFFFF"/>
                  </a:solidFill>
                  <a:latin typeface="Calibri"/>
                  <a:ea typeface="ＭＳ Ｐゴシック"/>
                </a:endParaRPr>
              </a:p>
            </p:txBody>
          </p:sp>
          <p:pic>
            <p:nvPicPr>
              <p:cNvPr id="82" name="Picture 2" descr="H:\TCL\Products\Products data\VX\VX-3000\Photo\VX-3000 ph2\VX-3000 Bilder\RM-300X_RM 210F.jpg"/>
              <p:cNvPicPr>
                <a:picLocks noChangeAspect="1" noChangeArrowheads="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16437" y="5576507"/>
                <a:ext cx="522107" cy="434240"/>
              </a:xfrm>
              <a:prstGeom prst="rect">
                <a:avLst/>
              </a:prstGeom>
              <a:noFill/>
              <a:extLst>
                <a:ext uri="{909E8E84-426E-40DD-AFC4-6F175D3DCCD1}">
                  <a14:hiddenFill xmlns:a14="http://schemas.microsoft.com/office/drawing/2010/main">
                    <a:solidFill>
                      <a:srgbClr val="FFFFFF"/>
                    </a:solidFill>
                  </a14:hiddenFill>
                </a:ext>
              </a:extLst>
            </p:spPr>
          </p:pic>
          <p:grpSp>
            <p:nvGrpSpPr>
              <p:cNvPr id="83" name="グループ化 82"/>
              <p:cNvGrpSpPr/>
              <p:nvPr/>
            </p:nvGrpSpPr>
            <p:grpSpPr>
              <a:xfrm>
                <a:off x="3234805" y="5678428"/>
                <a:ext cx="5461327" cy="434240"/>
                <a:chOff x="6210722" y="5763319"/>
                <a:chExt cx="5461327" cy="434240"/>
              </a:xfrm>
            </p:grpSpPr>
            <p:sp>
              <p:nvSpPr>
                <p:cNvPr id="84" name="フリーフォーム 83"/>
                <p:cNvSpPr/>
                <p:nvPr/>
              </p:nvSpPr>
              <p:spPr>
                <a:xfrm>
                  <a:off x="6475228" y="5911702"/>
                  <a:ext cx="519682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a:ln w="25400" cap="flat" cmpd="sng" algn="ctr">
                  <a:solidFill>
                    <a:srgbClr val="4F81BD">
                      <a:shade val="50000"/>
                    </a:srgbClr>
                  </a:solidFill>
                  <a:prstDash val="solid"/>
                </a:ln>
                <a:effectLst/>
              </p:spPr>
              <p:txBody>
                <a:bodyPr rtlCol="0" anchor="ctr"/>
                <a:lstStyle/>
                <a:p>
                  <a:pPr algn="ctr" fontAlgn="auto">
                    <a:spcBef>
                      <a:spcPts val="0"/>
                    </a:spcBef>
                    <a:spcAft>
                      <a:spcPts val="0"/>
                    </a:spcAft>
                  </a:pPr>
                  <a:endParaRPr kumimoji="0" lang="ja-JP" altLang="en-US" kern="0">
                    <a:solidFill>
                      <a:srgbClr val="FFFFFF"/>
                    </a:solidFill>
                    <a:latin typeface="Calibri"/>
                    <a:ea typeface="ＭＳ Ｐゴシック"/>
                  </a:endParaRPr>
                </a:p>
              </p:txBody>
            </p:sp>
            <p:pic>
              <p:nvPicPr>
                <p:cNvPr id="85" name="Picture 2" descr="H:\TCL\Products\Products data\VX\VX-3000\Photo\VX-3000 ph2\VX-3000 Bilder\RM-300X_RM 210F.jpg"/>
                <p:cNvPicPr>
                  <a:picLocks noChangeAspect="1" noChangeArrowheads="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65" name="グループ化 64"/>
          <p:cNvGrpSpPr/>
          <p:nvPr/>
        </p:nvGrpSpPr>
        <p:grpSpPr>
          <a:xfrm>
            <a:off x="8216142" y="3970136"/>
            <a:ext cx="870752" cy="825180"/>
            <a:chOff x="9734980" y="3214127"/>
            <a:chExt cx="870752" cy="825180"/>
          </a:xfrm>
        </p:grpSpPr>
        <p:sp>
          <p:nvSpPr>
            <p:cNvPr id="66" name="正方形/長方形 65"/>
            <p:cNvSpPr/>
            <p:nvPr/>
          </p:nvSpPr>
          <p:spPr>
            <a:xfrm>
              <a:off x="9914651" y="3214127"/>
              <a:ext cx="495357" cy="825180"/>
            </a:xfrm>
            <a:prstGeom prst="rect">
              <a:avLst/>
            </a:prstGeom>
            <a:solidFill>
              <a:schemeClr val="bg1">
                <a:lumMod val="50000"/>
                <a:alpha val="50000"/>
              </a:scheme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400" b="1" kern="0" dirty="0">
                <a:solidFill>
                  <a:srgbClr val="8064A2"/>
                </a:solidFill>
                <a:latin typeface="Calibri"/>
                <a:ea typeface="ＭＳ Ｐゴシック"/>
              </a:endParaRPr>
            </a:p>
          </p:txBody>
        </p:sp>
        <p:sp>
          <p:nvSpPr>
            <p:cNvPr id="67" name="テキスト ボックス 66"/>
            <p:cNvSpPr txBox="1"/>
            <p:nvPr/>
          </p:nvSpPr>
          <p:spPr>
            <a:xfrm>
              <a:off x="9734980" y="3375235"/>
              <a:ext cx="870752" cy="577081"/>
            </a:xfrm>
            <a:prstGeom prst="rect">
              <a:avLst/>
            </a:prstGeom>
            <a:noFill/>
          </p:spPr>
          <p:txBody>
            <a:bodyPr wrap="none" rtlCol="0">
              <a:spAutoFit/>
            </a:bodyPr>
            <a:lstStyle/>
            <a:p>
              <a:pPr algn="ctr"/>
              <a:r>
                <a:rPr lang="en-US" altLang="ja-JP" sz="1050" b="1" dirty="0">
                  <a:ln>
                    <a:solidFill>
                      <a:srgbClr val="FFFFFF"/>
                    </a:solidFill>
                  </a:ln>
                  <a:solidFill>
                    <a:srgbClr val="7030A0"/>
                  </a:solidFill>
                  <a:latin typeface="Calibri"/>
                </a:rPr>
                <a:t>VX-3004F(2)</a:t>
              </a:r>
            </a:p>
            <a:p>
              <a:pPr algn="ctr"/>
              <a:r>
                <a:rPr lang="en-US" altLang="ja-JP" sz="1050" b="1" dirty="0">
                  <a:ln>
                    <a:solidFill>
                      <a:srgbClr val="FFFFFF"/>
                    </a:solidFill>
                  </a:ln>
                  <a:solidFill>
                    <a:srgbClr val="7030A0"/>
                  </a:solidFill>
                  <a:latin typeface="Calibri"/>
                </a:rPr>
                <a:t>Inside</a:t>
              </a:r>
            </a:p>
            <a:p>
              <a:pPr algn="ctr"/>
              <a:r>
                <a:rPr lang="en-US" altLang="ja-JP" sz="1050" b="1" dirty="0">
                  <a:ln>
                    <a:solidFill>
                      <a:srgbClr val="FFFFFF"/>
                    </a:solidFill>
                  </a:ln>
                  <a:solidFill>
                    <a:srgbClr val="7030A0"/>
                  </a:solidFill>
                  <a:latin typeface="Calibri"/>
                </a:rPr>
                <a:t>Matrix</a:t>
              </a:r>
              <a:endParaRPr lang="ja-JP" altLang="en-US" sz="900" b="1" dirty="0">
                <a:ln>
                  <a:solidFill>
                    <a:srgbClr val="FFFFFF"/>
                  </a:solidFill>
                </a:ln>
                <a:solidFill>
                  <a:srgbClr val="7030A0"/>
                </a:solidFill>
                <a:latin typeface="Calibri"/>
              </a:endParaRPr>
            </a:p>
          </p:txBody>
        </p:sp>
      </p:grpSp>
      <p:sp>
        <p:nvSpPr>
          <p:cNvPr id="3" name="フリーフォーム 2"/>
          <p:cNvSpPr/>
          <p:nvPr/>
        </p:nvSpPr>
        <p:spPr>
          <a:xfrm>
            <a:off x="2828658" y="4828374"/>
            <a:ext cx="3811424" cy="2264635"/>
          </a:xfrm>
          <a:custGeom>
            <a:avLst/>
            <a:gdLst>
              <a:gd name="connsiteX0" fmla="*/ 3657600 w 3811424"/>
              <a:gd name="connsiteY0" fmla="*/ 2264635 h 2264635"/>
              <a:gd name="connsiteX1" fmla="*/ 3811424 w 3811424"/>
              <a:gd name="connsiteY1" fmla="*/ 2264635 h 2264635"/>
              <a:gd name="connsiteX2" fmla="*/ 3811424 w 3811424"/>
              <a:gd name="connsiteY2" fmla="*/ 974220 h 2264635"/>
              <a:gd name="connsiteX3" fmla="*/ 1692067 w 3811424"/>
              <a:gd name="connsiteY3" fmla="*/ 974220 h 2264635"/>
              <a:gd name="connsiteX4" fmla="*/ 1692067 w 3811424"/>
              <a:gd name="connsiteY4" fmla="*/ 0 h 2264635"/>
              <a:gd name="connsiteX5" fmla="*/ 0 w 3811424"/>
              <a:gd name="connsiteY5" fmla="*/ 0 h 2264635"/>
              <a:gd name="connsiteX6" fmla="*/ 0 w 3811424"/>
              <a:gd name="connsiteY6" fmla="*/ 264919 h 2264635"/>
              <a:gd name="connsiteX7" fmla="*/ 324740 w 3811424"/>
              <a:gd name="connsiteY7" fmla="*/ 264919 h 2264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1424" h="2264635">
                <a:moveTo>
                  <a:pt x="3657600" y="2264635"/>
                </a:moveTo>
                <a:lnTo>
                  <a:pt x="3811424" y="2264635"/>
                </a:lnTo>
                <a:lnTo>
                  <a:pt x="3811424" y="974220"/>
                </a:lnTo>
                <a:lnTo>
                  <a:pt x="1692067" y="974220"/>
                </a:lnTo>
                <a:lnTo>
                  <a:pt x="1692067" y="0"/>
                </a:lnTo>
                <a:lnTo>
                  <a:pt x="0" y="0"/>
                </a:lnTo>
                <a:lnTo>
                  <a:pt x="0" y="264919"/>
                </a:lnTo>
                <a:lnTo>
                  <a:pt x="324740" y="264919"/>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テキスト ボックス 94"/>
          <p:cNvSpPr txBox="1"/>
          <p:nvPr/>
        </p:nvSpPr>
        <p:spPr>
          <a:xfrm>
            <a:off x="3609888" y="4037073"/>
            <a:ext cx="1160419" cy="461665"/>
          </a:xfrm>
          <a:prstGeom prst="rect">
            <a:avLst/>
          </a:prstGeom>
          <a:noFill/>
        </p:spPr>
        <p:txBody>
          <a:bodyPr wrap="square" rtlCol="0">
            <a:spAutoFit/>
          </a:bodyPr>
          <a:lstStyle/>
          <a:p>
            <a:pPr algn="r"/>
            <a:endParaRPr lang="en-US" altLang="ja-JP" sz="1200" dirty="0">
              <a:solidFill>
                <a:srgbClr val="3C3C3C"/>
              </a:solidFill>
              <a:latin typeface="Calibri"/>
            </a:endParaRPr>
          </a:p>
          <a:p>
            <a:pPr algn="r"/>
            <a:r>
              <a:rPr lang="en-US" altLang="ja-JP" sz="1200" dirty="0">
                <a:solidFill>
                  <a:srgbClr val="3C3C3C"/>
                </a:solidFill>
                <a:latin typeface="Calibri"/>
              </a:rPr>
              <a:t>VX-3004F (2)</a:t>
            </a:r>
            <a:endParaRPr lang="ja-JP" altLang="en-US" sz="1050" dirty="0">
              <a:solidFill>
                <a:srgbClr val="3C3C3C"/>
              </a:solidFill>
              <a:latin typeface="Calibri"/>
            </a:endParaRPr>
          </a:p>
        </p:txBody>
      </p:sp>
      <p:grpSp>
        <p:nvGrpSpPr>
          <p:cNvPr id="68" name="グループ化 67"/>
          <p:cNvGrpSpPr/>
          <p:nvPr/>
        </p:nvGrpSpPr>
        <p:grpSpPr>
          <a:xfrm rot="5400000">
            <a:off x="7745041" y="4654090"/>
            <a:ext cx="720529" cy="368414"/>
            <a:chOff x="7829379" y="2743939"/>
            <a:chExt cx="720529" cy="368414"/>
          </a:xfrm>
        </p:grpSpPr>
        <p:sp>
          <p:nvSpPr>
            <p:cNvPr id="69" name="右矢印 68"/>
            <p:cNvSpPr/>
            <p:nvPr/>
          </p:nvSpPr>
          <p:spPr>
            <a:xfrm>
              <a:off x="8047532" y="2968337"/>
              <a:ext cx="304404" cy="144016"/>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70" name="テキスト ボックス 69"/>
            <p:cNvSpPr txBox="1"/>
            <p:nvPr/>
          </p:nvSpPr>
          <p:spPr>
            <a:xfrm>
              <a:off x="7829379" y="2743939"/>
              <a:ext cx="720529" cy="276999"/>
            </a:xfrm>
            <a:prstGeom prst="rect">
              <a:avLst/>
            </a:prstGeom>
            <a:noFill/>
          </p:spPr>
          <p:txBody>
            <a:bodyPr wrap="square" rtlCol="0">
              <a:spAutoFit/>
            </a:bodyPr>
            <a:lstStyle/>
            <a:p>
              <a:pPr algn="ctr"/>
              <a:r>
                <a:rPr lang="en-US" altLang="ja-JP" sz="1200" b="1" dirty="0">
                  <a:solidFill>
                    <a:srgbClr val="7030A0"/>
                  </a:solidFill>
                  <a:latin typeface="Calibri"/>
                </a:rPr>
                <a:t>VX link</a:t>
              </a:r>
              <a:endParaRPr lang="ja-JP" altLang="en-US" sz="1050" b="1" dirty="0">
                <a:solidFill>
                  <a:srgbClr val="7030A0"/>
                </a:solidFill>
                <a:latin typeface="Calibri"/>
              </a:endParaRPr>
            </a:p>
          </p:txBody>
        </p:sp>
      </p:grpSp>
      <p:grpSp>
        <p:nvGrpSpPr>
          <p:cNvPr id="96" name="グループ化 95"/>
          <p:cNvGrpSpPr/>
          <p:nvPr/>
        </p:nvGrpSpPr>
        <p:grpSpPr>
          <a:xfrm>
            <a:off x="7339806" y="3982691"/>
            <a:ext cx="768159" cy="825180"/>
            <a:chOff x="9786277" y="3214127"/>
            <a:chExt cx="768159" cy="825180"/>
          </a:xfrm>
        </p:grpSpPr>
        <p:sp>
          <p:nvSpPr>
            <p:cNvPr id="97" name="正方形/長方形 96"/>
            <p:cNvSpPr/>
            <p:nvPr/>
          </p:nvSpPr>
          <p:spPr>
            <a:xfrm>
              <a:off x="9914651" y="3214127"/>
              <a:ext cx="495357" cy="825180"/>
            </a:xfrm>
            <a:prstGeom prst="rect">
              <a:avLst/>
            </a:prstGeom>
            <a:solidFill>
              <a:schemeClr val="accent4">
                <a:lumMod val="40000"/>
                <a:lumOff val="60000"/>
                <a:alpha val="80000"/>
              </a:scheme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000" b="1" kern="0" dirty="0">
                <a:solidFill>
                  <a:srgbClr val="8064A2"/>
                </a:solidFill>
                <a:latin typeface="Calibri"/>
                <a:ea typeface="ＭＳ Ｐゴシック"/>
              </a:endParaRPr>
            </a:p>
          </p:txBody>
        </p:sp>
        <p:sp>
          <p:nvSpPr>
            <p:cNvPr id="98" name="テキスト ボックス 97"/>
            <p:cNvSpPr txBox="1"/>
            <p:nvPr/>
          </p:nvSpPr>
          <p:spPr>
            <a:xfrm>
              <a:off x="9786277" y="3289775"/>
              <a:ext cx="768159" cy="738664"/>
            </a:xfrm>
            <a:prstGeom prst="rect">
              <a:avLst/>
            </a:prstGeom>
            <a:noFill/>
          </p:spPr>
          <p:txBody>
            <a:bodyPr wrap="none" rtlCol="0">
              <a:spAutoFit/>
            </a:bodyPr>
            <a:lstStyle/>
            <a:p>
              <a:pPr algn="ctr"/>
              <a:r>
                <a:rPr lang="en-US" altLang="ja-JP" sz="1400" b="1" dirty="0">
                  <a:ln>
                    <a:solidFill>
                      <a:srgbClr val="FFFFFF"/>
                    </a:solidFill>
                  </a:ln>
                  <a:solidFill>
                    <a:srgbClr val="7030A0"/>
                  </a:solidFill>
                  <a:latin typeface="Calibri"/>
                </a:rPr>
                <a:t>VX link</a:t>
              </a:r>
            </a:p>
            <a:p>
              <a:pPr algn="ctr"/>
              <a:r>
                <a:rPr lang="en-US" altLang="ja-JP" sz="1400" b="1" dirty="0">
                  <a:ln>
                    <a:solidFill>
                      <a:srgbClr val="FFFFFF"/>
                    </a:solidFill>
                  </a:ln>
                  <a:solidFill>
                    <a:srgbClr val="7030A0"/>
                  </a:solidFill>
                  <a:latin typeface="Calibri"/>
                </a:rPr>
                <a:t>Outside</a:t>
              </a:r>
            </a:p>
            <a:p>
              <a:pPr algn="ctr"/>
              <a:r>
                <a:rPr lang="en-US" altLang="ja-JP" sz="1400" b="1" dirty="0">
                  <a:ln>
                    <a:solidFill>
                      <a:srgbClr val="FFFFFF"/>
                    </a:solidFill>
                  </a:ln>
                  <a:solidFill>
                    <a:srgbClr val="7030A0"/>
                  </a:solidFill>
                  <a:latin typeface="Calibri"/>
                </a:rPr>
                <a:t>Matrix</a:t>
              </a:r>
              <a:endParaRPr lang="ja-JP" altLang="en-US" sz="1100" b="1" dirty="0">
                <a:ln>
                  <a:solidFill>
                    <a:srgbClr val="FFFFFF"/>
                  </a:solidFill>
                </a:ln>
                <a:solidFill>
                  <a:srgbClr val="7030A0"/>
                </a:solidFill>
                <a:latin typeface="Calibri"/>
              </a:endParaRPr>
            </a:p>
          </p:txBody>
        </p:sp>
      </p:grpSp>
      <p:sp>
        <p:nvSpPr>
          <p:cNvPr id="75" name="四角形吹き出し 74"/>
          <p:cNvSpPr/>
          <p:nvPr/>
        </p:nvSpPr>
        <p:spPr>
          <a:xfrm>
            <a:off x="8326180" y="5098474"/>
            <a:ext cx="2386533" cy="571611"/>
          </a:xfrm>
          <a:prstGeom prst="wedgeRectCallout">
            <a:avLst>
              <a:gd name="adj1" fmla="val -59342"/>
              <a:gd name="adj2" fmla="val -16429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400" dirty="0">
                <a:solidFill>
                  <a:srgbClr val="FFFFFF"/>
                </a:solidFill>
              </a:rPr>
              <a:t>There is </a:t>
            </a:r>
          </a:p>
          <a:p>
            <a:pPr algn="ctr"/>
            <a:r>
              <a:rPr lang="en-US" altLang="ja-JP" sz="1400" dirty="0">
                <a:solidFill>
                  <a:srgbClr val="FFFFFF"/>
                </a:solidFill>
              </a:rPr>
              <a:t>“VX link: Outside Matrix” too</a:t>
            </a:r>
          </a:p>
        </p:txBody>
      </p:sp>
      <p:sp>
        <p:nvSpPr>
          <p:cNvPr id="100" name="四角形吹き出し 99"/>
          <p:cNvSpPr/>
          <p:nvPr/>
        </p:nvSpPr>
        <p:spPr>
          <a:xfrm>
            <a:off x="9746576" y="6019452"/>
            <a:ext cx="3736954" cy="1440160"/>
          </a:xfrm>
          <a:prstGeom prst="wedgeRectCallout">
            <a:avLst>
              <a:gd name="adj1" fmla="val -68061"/>
              <a:gd name="adj2" fmla="val 1641"/>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400" dirty="0">
                <a:solidFill>
                  <a:srgbClr val="FFFFFF"/>
                </a:solidFill>
              </a:rPr>
              <a:t>In other words, when two frames are connected, each has two internal Matrix, but there are also two Matrix constituted by VX link in addition.</a:t>
            </a:r>
          </a:p>
          <a:p>
            <a:r>
              <a:rPr lang="en-US" altLang="ja-JP" sz="1400" dirty="0">
                <a:solidFill>
                  <a:srgbClr val="FFFFFF"/>
                </a:solidFill>
              </a:rPr>
              <a:t>However, there is not much meaning to distinguish between these two types of Matrix. You can think of it as one big Matrix.</a:t>
            </a:r>
          </a:p>
        </p:txBody>
      </p:sp>
      <p:sp>
        <p:nvSpPr>
          <p:cNvPr id="99" name="円/楕円 98"/>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円/楕円 100"/>
          <p:cNvSpPr/>
          <p:nvPr/>
        </p:nvSpPr>
        <p:spPr>
          <a:xfrm>
            <a:off x="145116" y="599405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520443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repeatCount="500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right)">
                                      <p:cBhvr>
                                        <p:cTn id="7" dur="500"/>
                                        <p:tgtEl>
                                          <p:spTgt spid="6"/>
                                        </p:tgtEl>
                                      </p:cBhvr>
                                    </p:animEffect>
                                  </p:childTnLst>
                                </p:cTn>
                              </p:par>
                              <p:par>
                                <p:cTn id="8" presetID="22" presetClass="entr" presetSubtype="2" repeatCount="5000" fill="hold" nodeType="withEffect">
                                  <p:stCondLst>
                                    <p:cond delay="0"/>
                                  </p:stCondLst>
                                  <p:childTnLst>
                                    <p:set>
                                      <p:cBhvr>
                                        <p:cTn id="9" dur="1" fill="hold">
                                          <p:stCondLst>
                                            <p:cond delay="0"/>
                                          </p:stCondLst>
                                        </p:cTn>
                                        <p:tgtEl>
                                          <p:spTgt spid="61"/>
                                        </p:tgtEl>
                                        <p:attrNameLst>
                                          <p:attrName>style.visibility</p:attrName>
                                        </p:attrNameLst>
                                      </p:cBhvr>
                                      <p:to>
                                        <p:strVal val="visible"/>
                                      </p:to>
                                    </p:set>
                                    <p:animEffect transition="in" filter="wipe(right)">
                                      <p:cBhvr>
                                        <p:cTn id="10" dur="500"/>
                                        <p:tgtEl>
                                          <p:spTgt spid="61"/>
                                        </p:tgtEl>
                                      </p:cBhvr>
                                    </p:animEffect>
                                  </p:childTnLst>
                                </p:cTn>
                              </p:par>
                              <p:par>
                                <p:cTn id="11" presetID="22" presetClass="entr" presetSubtype="8" repeatCount="5000"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left)">
                                      <p:cBhvr>
                                        <p:cTn id="13" dur="500"/>
                                        <p:tgtEl>
                                          <p:spTgt spid="7"/>
                                        </p:tgtEl>
                                      </p:cBhvr>
                                    </p:animEffect>
                                  </p:childTnLst>
                                </p:cTn>
                              </p:par>
                              <p:par>
                                <p:cTn id="14" presetID="22" presetClass="entr" presetSubtype="1" repeatCount="5000" fill="hold" nodeType="withEffect">
                                  <p:stCondLst>
                                    <p:cond delay="0"/>
                                  </p:stCondLst>
                                  <p:childTnLst>
                                    <p:set>
                                      <p:cBhvr>
                                        <p:cTn id="15" dur="1" fill="hold">
                                          <p:stCondLst>
                                            <p:cond delay="0"/>
                                          </p:stCondLst>
                                        </p:cTn>
                                        <p:tgtEl>
                                          <p:spTgt spid="68"/>
                                        </p:tgtEl>
                                        <p:attrNameLst>
                                          <p:attrName>style.visibility</p:attrName>
                                        </p:attrNameLst>
                                      </p:cBhvr>
                                      <p:to>
                                        <p:strVal val="visible"/>
                                      </p:to>
                                    </p:set>
                                    <p:animEffect transition="in" filter="wipe(up)">
                                      <p:cBhvr>
                                        <p:cTn id="16" dur="500"/>
                                        <p:tgtEl>
                                          <p:spTgt spid="68"/>
                                        </p:tgtEl>
                                      </p:cBhvr>
                                    </p:animEffect>
                                  </p:childTnLst>
                                </p:cTn>
                              </p:par>
                              <p:par>
                                <p:cTn id="17" presetID="22" presetClass="entr" presetSubtype="1" repeatCount="5000" fill="hold" nodeType="withEffect">
                                  <p:stCondLst>
                                    <p:cond delay="0"/>
                                  </p:stCondLst>
                                  <p:childTnLst>
                                    <p:set>
                                      <p:cBhvr>
                                        <p:cTn id="18" dur="1" fill="hold">
                                          <p:stCondLst>
                                            <p:cond delay="0"/>
                                          </p:stCondLst>
                                        </p:cTn>
                                        <p:tgtEl>
                                          <p:spTgt spid="230"/>
                                        </p:tgtEl>
                                        <p:attrNameLst>
                                          <p:attrName>style.visibility</p:attrName>
                                        </p:attrNameLst>
                                      </p:cBhvr>
                                      <p:to>
                                        <p:strVal val="visible"/>
                                      </p:to>
                                    </p:set>
                                    <p:animEffect transition="in" filter="wipe(up)">
                                      <p:cBhvr>
                                        <p:cTn id="19" dur="500"/>
                                        <p:tgtEl>
                                          <p:spTgt spid="230"/>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96"/>
                                        </p:tgtEl>
                                        <p:attrNameLst>
                                          <p:attrName>style.visibility</p:attrName>
                                        </p:attrNameLst>
                                      </p:cBhvr>
                                      <p:to>
                                        <p:strVal val="visible"/>
                                      </p:to>
                                    </p:set>
                                    <p:animEffect transition="in" filter="fade">
                                      <p:cBhvr>
                                        <p:cTn id="24" dur="500"/>
                                        <p:tgtEl>
                                          <p:spTgt spid="9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5"/>
                                        </p:tgtEl>
                                        <p:attrNameLst>
                                          <p:attrName>style.visibility</p:attrName>
                                        </p:attrNameLst>
                                      </p:cBhvr>
                                      <p:to>
                                        <p:strVal val="visible"/>
                                      </p:to>
                                    </p:set>
                                    <p:animEffect transition="in" filter="fade">
                                      <p:cBhvr>
                                        <p:cTn id="27" dur="500"/>
                                        <p:tgtEl>
                                          <p:spTgt spid="7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00"/>
                                        </p:tgtEl>
                                        <p:attrNameLst>
                                          <p:attrName>style.visibility</p:attrName>
                                        </p:attrNameLst>
                                      </p:cBhvr>
                                      <p:to>
                                        <p:strVal val="visible"/>
                                      </p:to>
                                    </p:set>
                                    <p:animEffect transition="in" filter="fade">
                                      <p:cBhvr>
                                        <p:cTn id="32"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100"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 name="正方形/長方形 326"/>
          <p:cNvSpPr/>
          <p:nvPr/>
        </p:nvSpPr>
        <p:spPr>
          <a:xfrm>
            <a:off x="2861888" y="2132305"/>
            <a:ext cx="6173117" cy="559886"/>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sp>
        <p:nvSpPr>
          <p:cNvPr id="6" name="正方形/長方形 5"/>
          <p:cNvSpPr/>
          <p:nvPr/>
        </p:nvSpPr>
        <p:spPr>
          <a:xfrm>
            <a:off x="2861888" y="3417709"/>
            <a:ext cx="2624030" cy="559886"/>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grpSp>
        <p:nvGrpSpPr>
          <p:cNvPr id="14" name="グループ化 13"/>
          <p:cNvGrpSpPr/>
          <p:nvPr/>
        </p:nvGrpSpPr>
        <p:grpSpPr>
          <a:xfrm>
            <a:off x="4968899" y="3102817"/>
            <a:ext cx="3402239" cy="1246599"/>
            <a:chOff x="3456232" y="1872217"/>
            <a:chExt cx="2267897" cy="830724"/>
          </a:xfrm>
        </p:grpSpPr>
        <p:grpSp>
          <p:nvGrpSpPr>
            <p:cNvPr id="73" name="グループ化 72"/>
            <p:cNvGrpSpPr/>
            <p:nvPr/>
          </p:nvGrpSpPr>
          <p:grpSpPr>
            <a:xfrm>
              <a:off x="3456232" y="1872217"/>
              <a:ext cx="2267897" cy="830724"/>
              <a:chOff x="35308443" y="2489481"/>
              <a:chExt cx="4017718" cy="1471679"/>
            </a:xfrm>
          </p:grpSpPr>
          <p:grpSp>
            <p:nvGrpSpPr>
              <p:cNvPr id="74" name="グループ化 73"/>
              <p:cNvGrpSpPr/>
              <p:nvPr/>
            </p:nvGrpSpPr>
            <p:grpSpPr>
              <a:xfrm>
                <a:off x="35408730" y="2489481"/>
                <a:ext cx="3917431" cy="1471679"/>
                <a:chOff x="31795888" y="3259494"/>
                <a:chExt cx="3917431" cy="1471679"/>
              </a:xfrm>
            </p:grpSpPr>
            <p:sp>
              <p:nvSpPr>
                <p:cNvPr id="77" name="正方形/長方形 76"/>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ja-JP" altLang="en-US" sz="1700" b="1" kern="0" dirty="0">
                    <a:solidFill>
                      <a:srgbClr val="8064A2"/>
                    </a:solidFill>
                    <a:latin typeface="Calibri"/>
                    <a:ea typeface="ＭＳ Ｐゴシック"/>
                  </a:endParaRPr>
                </a:p>
              </p:txBody>
            </p:sp>
            <p:grpSp>
              <p:nvGrpSpPr>
                <p:cNvPr id="78" name="グループ化 77"/>
                <p:cNvGrpSpPr/>
                <p:nvPr/>
              </p:nvGrpSpPr>
              <p:grpSpPr>
                <a:xfrm>
                  <a:off x="32021585" y="3331392"/>
                  <a:ext cx="3691734" cy="292937"/>
                  <a:chOff x="31792985" y="3331392"/>
                  <a:chExt cx="3691734" cy="292937"/>
                </a:xfrm>
              </p:grpSpPr>
              <p:sp>
                <p:nvSpPr>
                  <p:cNvPr id="88" name="フリーフォーム 87"/>
                  <p:cNvSpPr/>
                  <p:nvPr/>
                </p:nvSpPr>
                <p:spPr>
                  <a:xfrm>
                    <a:off x="31792985" y="3476729"/>
                    <a:ext cx="3691734" cy="880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89" name="角丸四角形 88"/>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79" name="グループ化 78"/>
                <p:cNvGrpSpPr/>
                <p:nvPr/>
              </p:nvGrpSpPr>
              <p:grpSpPr>
                <a:xfrm>
                  <a:off x="32021585" y="3653970"/>
                  <a:ext cx="3691734" cy="292937"/>
                  <a:chOff x="31792985" y="3331392"/>
                  <a:chExt cx="3691734" cy="292937"/>
                </a:xfrm>
              </p:grpSpPr>
              <p:sp>
                <p:nvSpPr>
                  <p:cNvPr id="86" name="フリーフォーム 85"/>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87" name="角丸四角形 86"/>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80" name="グループ化 79"/>
                <p:cNvGrpSpPr/>
                <p:nvPr/>
              </p:nvGrpSpPr>
              <p:grpSpPr>
                <a:xfrm>
                  <a:off x="32021585" y="3976548"/>
                  <a:ext cx="3691734" cy="292937"/>
                  <a:chOff x="31792985" y="3331392"/>
                  <a:chExt cx="3691734" cy="292937"/>
                </a:xfrm>
              </p:grpSpPr>
              <p:sp>
                <p:nvSpPr>
                  <p:cNvPr id="84" name="フリーフォーム 83"/>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85" name="角丸四角形 84"/>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81" name="グループ化 80"/>
                <p:cNvGrpSpPr/>
                <p:nvPr/>
              </p:nvGrpSpPr>
              <p:grpSpPr>
                <a:xfrm>
                  <a:off x="32021585" y="4299125"/>
                  <a:ext cx="3691734" cy="292937"/>
                  <a:chOff x="31792985" y="3331392"/>
                  <a:chExt cx="3691734" cy="292937"/>
                </a:xfrm>
              </p:grpSpPr>
              <p:sp>
                <p:nvSpPr>
                  <p:cNvPr id="82" name="フリーフォーム 81"/>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83" name="角丸四角形 82"/>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kern="0" dirty="0">
                      <a:solidFill>
                        <a:sysClr val="window" lastClr="FFFFFF"/>
                      </a:solidFill>
                      <a:ea typeface="ＭＳ Ｐゴシック"/>
                    </a:endParaRPr>
                  </a:p>
                </p:txBody>
              </p:sp>
            </p:grpSp>
          </p:grpSp>
          <p:sp>
            <p:nvSpPr>
              <p:cNvPr id="76" name="角丸四角形 75"/>
              <p:cNvSpPr/>
              <p:nvPr/>
            </p:nvSpPr>
            <p:spPr>
              <a:xfrm>
                <a:off x="35308443" y="2656116"/>
                <a:ext cx="720079" cy="106162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matrix</a:t>
                </a:r>
                <a:endParaRPr kumimoji="0" lang="ja-JP" altLang="en-US" sz="1500" kern="0" dirty="0">
                  <a:solidFill>
                    <a:sysClr val="window" lastClr="FFFFFF"/>
                  </a:solidFill>
                  <a:ea typeface="ＭＳ Ｐゴシック"/>
                </a:endParaRPr>
              </a:p>
            </p:txBody>
          </p:sp>
        </p:grpSp>
        <p:sp>
          <p:nvSpPr>
            <p:cNvPr id="13" name="二等辺三角形 12"/>
            <p:cNvSpPr/>
            <p:nvPr/>
          </p:nvSpPr>
          <p:spPr>
            <a:xfrm>
              <a:off x="5196535"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41" name="二等辺三角形 140"/>
            <p:cNvSpPr/>
            <p:nvPr/>
          </p:nvSpPr>
          <p:spPr>
            <a:xfrm>
              <a:off x="5364088"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42" name="二等辺三角形 141"/>
            <p:cNvSpPr/>
            <p:nvPr/>
          </p:nvSpPr>
          <p:spPr>
            <a:xfrm>
              <a:off x="5517361" y="2004569"/>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43" name="二等辺三角形 142"/>
            <p:cNvSpPr/>
            <p:nvPr/>
          </p:nvSpPr>
          <p:spPr>
            <a:xfrm>
              <a:off x="5201510"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44" name="二等辺三角形 143"/>
            <p:cNvSpPr/>
            <p:nvPr/>
          </p:nvSpPr>
          <p:spPr>
            <a:xfrm>
              <a:off x="5369063"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45" name="二等辺三角形 144"/>
            <p:cNvSpPr/>
            <p:nvPr/>
          </p:nvSpPr>
          <p:spPr>
            <a:xfrm>
              <a:off x="5522336" y="218269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46" name="二等辺三角形 145"/>
            <p:cNvSpPr/>
            <p:nvPr/>
          </p:nvSpPr>
          <p:spPr>
            <a:xfrm>
              <a:off x="5200941"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47" name="二等辺三角形 146"/>
            <p:cNvSpPr/>
            <p:nvPr/>
          </p:nvSpPr>
          <p:spPr>
            <a:xfrm>
              <a:off x="5368494"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48" name="二等辺三角形 147"/>
            <p:cNvSpPr/>
            <p:nvPr/>
          </p:nvSpPr>
          <p:spPr>
            <a:xfrm>
              <a:off x="5521767" y="236584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49" name="二等辺三角形 148"/>
            <p:cNvSpPr/>
            <p:nvPr/>
          </p:nvSpPr>
          <p:spPr>
            <a:xfrm>
              <a:off x="5205916"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50" name="二等辺三角形 149"/>
            <p:cNvSpPr/>
            <p:nvPr/>
          </p:nvSpPr>
          <p:spPr>
            <a:xfrm>
              <a:off x="5373469"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51" name="二等辺三角形 150"/>
            <p:cNvSpPr/>
            <p:nvPr/>
          </p:nvSpPr>
          <p:spPr>
            <a:xfrm>
              <a:off x="5526742" y="254396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sp>
        <p:nvSpPr>
          <p:cNvPr id="153" name="正方形/長方形 152"/>
          <p:cNvSpPr/>
          <p:nvPr/>
        </p:nvSpPr>
        <p:spPr>
          <a:xfrm>
            <a:off x="2861888" y="5038555"/>
            <a:ext cx="2624030" cy="559886"/>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grpSp>
        <p:nvGrpSpPr>
          <p:cNvPr id="154" name="グループ化 153"/>
          <p:cNvGrpSpPr/>
          <p:nvPr/>
        </p:nvGrpSpPr>
        <p:grpSpPr>
          <a:xfrm>
            <a:off x="4968899" y="4723664"/>
            <a:ext cx="3402239" cy="1246599"/>
            <a:chOff x="3456232" y="1872217"/>
            <a:chExt cx="2267897" cy="830724"/>
          </a:xfrm>
        </p:grpSpPr>
        <p:grpSp>
          <p:nvGrpSpPr>
            <p:cNvPr id="155" name="グループ化 154"/>
            <p:cNvGrpSpPr/>
            <p:nvPr/>
          </p:nvGrpSpPr>
          <p:grpSpPr>
            <a:xfrm>
              <a:off x="3456232" y="1872217"/>
              <a:ext cx="2267897" cy="830724"/>
              <a:chOff x="35308443" y="2489481"/>
              <a:chExt cx="4017718" cy="1471679"/>
            </a:xfrm>
          </p:grpSpPr>
          <p:grpSp>
            <p:nvGrpSpPr>
              <p:cNvPr id="168" name="グループ化 167"/>
              <p:cNvGrpSpPr/>
              <p:nvPr/>
            </p:nvGrpSpPr>
            <p:grpSpPr>
              <a:xfrm>
                <a:off x="35408730" y="2489481"/>
                <a:ext cx="3917431" cy="1471679"/>
                <a:chOff x="31795888" y="3259494"/>
                <a:chExt cx="3917431" cy="1471679"/>
              </a:xfrm>
            </p:grpSpPr>
            <p:sp>
              <p:nvSpPr>
                <p:cNvPr id="170" name="正方形/長方形 169"/>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ja-JP" altLang="en-US" sz="1700" b="1" kern="0" dirty="0">
                    <a:solidFill>
                      <a:srgbClr val="8064A2"/>
                    </a:solidFill>
                    <a:latin typeface="Calibri"/>
                    <a:ea typeface="ＭＳ Ｐゴシック"/>
                  </a:endParaRPr>
                </a:p>
              </p:txBody>
            </p:sp>
            <p:grpSp>
              <p:nvGrpSpPr>
                <p:cNvPr id="171" name="グループ化 170"/>
                <p:cNvGrpSpPr/>
                <p:nvPr/>
              </p:nvGrpSpPr>
              <p:grpSpPr>
                <a:xfrm>
                  <a:off x="32021585" y="3331392"/>
                  <a:ext cx="3691734" cy="292937"/>
                  <a:chOff x="31792985" y="3331392"/>
                  <a:chExt cx="3691734" cy="292937"/>
                </a:xfrm>
              </p:grpSpPr>
              <p:sp>
                <p:nvSpPr>
                  <p:cNvPr id="181" name="フリーフォーム 180"/>
                  <p:cNvSpPr/>
                  <p:nvPr/>
                </p:nvSpPr>
                <p:spPr>
                  <a:xfrm>
                    <a:off x="31792985" y="3476729"/>
                    <a:ext cx="3691734" cy="880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182" name="角丸四角形 181"/>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172" name="グループ化 171"/>
                <p:cNvGrpSpPr/>
                <p:nvPr/>
              </p:nvGrpSpPr>
              <p:grpSpPr>
                <a:xfrm>
                  <a:off x="32021585" y="3653970"/>
                  <a:ext cx="3691734" cy="292937"/>
                  <a:chOff x="31792985" y="3331392"/>
                  <a:chExt cx="3691734" cy="292937"/>
                </a:xfrm>
              </p:grpSpPr>
              <p:sp>
                <p:nvSpPr>
                  <p:cNvPr id="179" name="フリーフォーム 178"/>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180" name="角丸四角形 179"/>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173" name="グループ化 172"/>
                <p:cNvGrpSpPr/>
                <p:nvPr/>
              </p:nvGrpSpPr>
              <p:grpSpPr>
                <a:xfrm>
                  <a:off x="32021585" y="3976548"/>
                  <a:ext cx="3691734" cy="292937"/>
                  <a:chOff x="31792985" y="3331392"/>
                  <a:chExt cx="3691734" cy="292937"/>
                </a:xfrm>
              </p:grpSpPr>
              <p:sp>
                <p:nvSpPr>
                  <p:cNvPr id="177" name="フリーフォーム 176"/>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178" name="角丸四角形 177"/>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174" name="グループ化 173"/>
                <p:cNvGrpSpPr/>
                <p:nvPr/>
              </p:nvGrpSpPr>
              <p:grpSpPr>
                <a:xfrm>
                  <a:off x="32021585" y="4299125"/>
                  <a:ext cx="3691734" cy="292937"/>
                  <a:chOff x="31792985" y="3331392"/>
                  <a:chExt cx="3691734" cy="292937"/>
                </a:xfrm>
              </p:grpSpPr>
              <p:sp>
                <p:nvSpPr>
                  <p:cNvPr id="175" name="フリーフォーム 174"/>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176" name="角丸四角形 175"/>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kern="0" dirty="0">
                      <a:solidFill>
                        <a:sysClr val="window" lastClr="FFFFFF"/>
                      </a:solidFill>
                      <a:ea typeface="ＭＳ Ｐゴシック"/>
                    </a:endParaRPr>
                  </a:p>
                </p:txBody>
              </p:sp>
            </p:grpSp>
          </p:grpSp>
          <p:sp>
            <p:nvSpPr>
              <p:cNvPr id="169" name="角丸四角形 168"/>
              <p:cNvSpPr/>
              <p:nvPr/>
            </p:nvSpPr>
            <p:spPr>
              <a:xfrm>
                <a:off x="35308443" y="2656116"/>
                <a:ext cx="720079" cy="106162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matrix</a:t>
                </a:r>
                <a:endParaRPr kumimoji="0" lang="ja-JP" altLang="en-US" sz="1500" kern="0" dirty="0">
                  <a:solidFill>
                    <a:sysClr val="window" lastClr="FFFFFF"/>
                  </a:solidFill>
                  <a:ea typeface="ＭＳ Ｐゴシック"/>
                </a:endParaRPr>
              </a:p>
            </p:txBody>
          </p:sp>
        </p:grpSp>
        <p:sp>
          <p:nvSpPr>
            <p:cNvPr id="156" name="二等辺三角形 155"/>
            <p:cNvSpPr/>
            <p:nvPr/>
          </p:nvSpPr>
          <p:spPr>
            <a:xfrm>
              <a:off x="5196535"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57" name="二等辺三角形 156"/>
            <p:cNvSpPr/>
            <p:nvPr/>
          </p:nvSpPr>
          <p:spPr>
            <a:xfrm>
              <a:off x="5364088"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58" name="二等辺三角形 157"/>
            <p:cNvSpPr/>
            <p:nvPr/>
          </p:nvSpPr>
          <p:spPr>
            <a:xfrm>
              <a:off x="5517361" y="2004569"/>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59" name="二等辺三角形 158"/>
            <p:cNvSpPr/>
            <p:nvPr/>
          </p:nvSpPr>
          <p:spPr>
            <a:xfrm>
              <a:off x="5201510"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60" name="二等辺三角形 159"/>
            <p:cNvSpPr/>
            <p:nvPr/>
          </p:nvSpPr>
          <p:spPr>
            <a:xfrm>
              <a:off x="5369063"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61" name="二等辺三角形 160"/>
            <p:cNvSpPr/>
            <p:nvPr/>
          </p:nvSpPr>
          <p:spPr>
            <a:xfrm>
              <a:off x="5522336" y="218269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62" name="二等辺三角形 161"/>
            <p:cNvSpPr/>
            <p:nvPr/>
          </p:nvSpPr>
          <p:spPr>
            <a:xfrm>
              <a:off x="5200941"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63" name="二等辺三角形 162"/>
            <p:cNvSpPr/>
            <p:nvPr/>
          </p:nvSpPr>
          <p:spPr>
            <a:xfrm>
              <a:off x="5368494"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64" name="二等辺三角形 163"/>
            <p:cNvSpPr/>
            <p:nvPr/>
          </p:nvSpPr>
          <p:spPr>
            <a:xfrm>
              <a:off x="5521767" y="236584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65" name="二等辺三角形 164"/>
            <p:cNvSpPr/>
            <p:nvPr/>
          </p:nvSpPr>
          <p:spPr>
            <a:xfrm>
              <a:off x="5205916"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66" name="二等辺三角形 165"/>
            <p:cNvSpPr/>
            <p:nvPr/>
          </p:nvSpPr>
          <p:spPr>
            <a:xfrm>
              <a:off x="5373469"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67" name="二等辺三角形 166"/>
            <p:cNvSpPr/>
            <p:nvPr/>
          </p:nvSpPr>
          <p:spPr>
            <a:xfrm>
              <a:off x="5526742" y="254396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sp>
        <p:nvSpPr>
          <p:cNvPr id="328" name="正方形/長方形 327"/>
          <p:cNvSpPr/>
          <p:nvPr/>
        </p:nvSpPr>
        <p:spPr>
          <a:xfrm>
            <a:off x="3137226" y="1807306"/>
            <a:ext cx="987942" cy="3858033"/>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pic>
        <p:nvPicPr>
          <p:cNvPr id="338" name="Picture 2" descr="H:\TCL\Products\Products data\VX\VX-3000\Photo\VX-3000 ph2\VX-3000 Bilder\VX-3004F_front_plan.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674728" y="2762600"/>
            <a:ext cx="1046347" cy="332489"/>
          </a:xfrm>
          <a:prstGeom prst="rect">
            <a:avLst/>
          </a:prstGeom>
          <a:noFill/>
          <a:extLst>
            <a:ext uri="{909E8E84-426E-40DD-AFC4-6F175D3DCCD1}">
              <a14:hiddenFill xmlns:a14="http://schemas.microsoft.com/office/drawing/2010/main">
                <a:solidFill>
                  <a:srgbClr val="FFFFFF"/>
                </a:solidFill>
              </a14:hiddenFill>
            </a:ext>
          </a:extLst>
        </p:spPr>
      </p:pic>
      <p:grpSp>
        <p:nvGrpSpPr>
          <p:cNvPr id="27" name="グループ化 26"/>
          <p:cNvGrpSpPr/>
          <p:nvPr/>
        </p:nvGrpSpPr>
        <p:grpSpPr>
          <a:xfrm>
            <a:off x="8108906" y="1546529"/>
            <a:ext cx="5231359" cy="4257700"/>
            <a:chOff x="5405311" y="1030595"/>
            <a:chExt cx="3487169" cy="2837299"/>
          </a:xfrm>
        </p:grpSpPr>
        <p:grpSp>
          <p:nvGrpSpPr>
            <p:cNvPr id="197" name="グループ化 196"/>
            <p:cNvGrpSpPr/>
            <p:nvPr/>
          </p:nvGrpSpPr>
          <p:grpSpPr>
            <a:xfrm>
              <a:off x="6052229" y="1319195"/>
              <a:ext cx="2211288" cy="830724"/>
              <a:chOff x="31795888" y="3259494"/>
              <a:chExt cx="3917431" cy="1471679"/>
            </a:xfrm>
          </p:grpSpPr>
          <p:sp>
            <p:nvSpPr>
              <p:cNvPr id="199" name="正方形/長方形 198"/>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ja-JP" altLang="en-US" sz="1700" b="1" kern="0" dirty="0">
                  <a:solidFill>
                    <a:srgbClr val="8064A2"/>
                  </a:solidFill>
                  <a:latin typeface="Calibri"/>
                  <a:ea typeface="ＭＳ Ｐゴシック"/>
                </a:endParaRPr>
              </a:p>
            </p:txBody>
          </p:sp>
          <p:grpSp>
            <p:nvGrpSpPr>
              <p:cNvPr id="200" name="グループ化 199"/>
              <p:cNvGrpSpPr/>
              <p:nvPr/>
            </p:nvGrpSpPr>
            <p:grpSpPr>
              <a:xfrm>
                <a:off x="32021585" y="3331392"/>
                <a:ext cx="3691734" cy="292937"/>
                <a:chOff x="31792985" y="3331392"/>
                <a:chExt cx="3691734" cy="292937"/>
              </a:xfrm>
            </p:grpSpPr>
            <p:sp>
              <p:nvSpPr>
                <p:cNvPr id="210" name="フリーフォーム 209"/>
                <p:cNvSpPr/>
                <p:nvPr/>
              </p:nvSpPr>
              <p:spPr>
                <a:xfrm>
                  <a:off x="31792985" y="3476729"/>
                  <a:ext cx="3691734" cy="880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11" name="角丸四角形 210"/>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sp>
            <p:nvSpPr>
              <p:cNvPr id="208" name="フリーフォーム 207"/>
              <p:cNvSpPr/>
              <p:nvPr/>
            </p:nvSpPr>
            <p:spPr>
              <a:xfrm>
                <a:off x="34339736" y="3799307"/>
                <a:ext cx="1373581" cy="1772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06" name="フリーフォーム 205"/>
              <p:cNvSpPr/>
              <p:nvPr/>
            </p:nvSpPr>
            <p:spPr>
              <a:xfrm>
                <a:off x="34413011" y="4121883"/>
                <a:ext cx="1300308" cy="177241"/>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04" name="フリーフォーム 203"/>
              <p:cNvSpPr/>
              <p:nvPr/>
            </p:nvSpPr>
            <p:spPr>
              <a:xfrm>
                <a:off x="34339736" y="4444462"/>
                <a:ext cx="1373583" cy="9427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grpSp>
        <p:sp>
          <p:nvSpPr>
            <p:cNvPr id="185" name="二等辺三角形 184"/>
            <p:cNvSpPr/>
            <p:nvPr/>
          </p:nvSpPr>
          <p:spPr>
            <a:xfrm>
              <a:off x="7735923" y="144854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86" name="二等辺三角形 185"/>
            <p:cNvSpPr/>
            <p:nvPr/>
          </p:nvSpPr>
          <p:spPr>
            <a:xfrm>
              <a:off x="7903476" y="144854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87" name="二等辺三角形 186"/>
            <p:cNvSpPr/>
            <p:nvPr/>
          </p:nvSpPr>
          <p:spPr>
            <a:xfrm>
              <a:off x="8056749" y="145154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88" name="二等辺三角形 187"/>
            <p:cNvSpPr/>
            <p:nvPr/>
          </p:nvSpPr>
          <p:spPr>
            <a:xfrm>
              <a:off x="7740898" y="162666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89" name="二等辺三角形 188"/>
            <p:cNvSpPr/>
            <p:nvPr/>
          </p:nvSpPr>
          <p:spPr>
            <a:xfrm>
              <a:off x="7908451" y="162666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90" name="二等辺三角形 189"/>
            <p:cNvSpPr/>
            <p:nvPr/>
          </p:nvSpPr>
          <p:spPr>
            <a:xfrm>
              <a:off x="8061724" y="162966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91" name="二等辺三角形 190"/>
            <p:cNvSpPr/>
            <p:nvPr/>
          </p:nvSpPr>
          <p:spPr>
            <a:xfrm>
              <a:off x="7740329" y="180982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92" name="二等辺三角形 191"/>
            <p:cNvSpPr/>
            <p:nvPr/>
          </p:nvSpPr>
          <p:spPr>
            <a:xfrm>
              <a:off x="7907882" y="180982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93" name="二等辺三角形 192"/>
            <p:cNvSpPr/>
            <p:nvPr/>
          </p:nvSpPr>
          <p:spPr>
            <a:xfrm>
              <a:off x="8061155" y="181282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94" name="二等辺三角形 193"/>
            <p:cNvSpPr/>
            <p:nvPr/>
          </p:nvSpPr>
          <p:spPr>
            <a:xfrm>
              <a:off x="7745304" y="1987941"/>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95" name="二等辺三角形 194"/>
            <p:cNvSpPr/>
            <p:nvPr/>
          </p:nvSpPr>
          <p:spPr>
            <a:xfrm>
              <a:off x="7912857" y="1987941"/>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96" name="二等辺三角形 195"/>
            <p:cNvSpPr/>
            <p:nvPr/>
          </p:nvSpPr>
          <p:spPr>
            <a:xfrm>
              <a:off x="8066130" y="199094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nvGrpSpPr>
            <p:cNvPr id="16" name="グループ化 15"/>
            <p:cNvGrpSpPr/>
            <p:nvPr/>
          </p:nvGrpSpPr>
          <p:grpSpPr>
            <a:xfrm>
              <a:off x="7560174" y="1908864"/>
              <a:ext cx="1332306" cy="53351"/>
              <a:chOff x="7380312" y="1803484"/>
              <a:chExt cx="1332306" cy="53351"/>
            </a:xfrm>
          </p:grpSpPr>
          <p:sp>
            <p:nvSpPr>
              <p:cNvPr id="213" name="フリーフォーム 212"/>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14" name="二等辺三角形 213"/>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15" name="二等辺三角形 214"/>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16" name="二等辺三角形 215"/>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18" name="グループ化 217"/>
            <p:cNvGrpSpPr/>
            <p:nvPr/>
          </p:nvGrpSpPr>
          <p:grpSpPr>
            <a:xfrm>
              <a:off x="7560174" y="1725528"/>
              <a:ext cx="1332306" cy="53351"/>
              <a:chOff x="7380312" y="1803484"/>
              <a:chExt cx="1332306" cy="53351"/>
            </a:xfrm>
          </p:grpSpPr>
          <p:sp>
            <p:nvSpPr>
              <p:cNvPr id="219" name="フリーフォーム 218"/>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20" name="二等辺三角形 219"/>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21" name="二等辺三角形 220"/>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22" name="二等辺三角形 221"/>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23" name="グループ化 222"/>
            <p:cNvGrpSpPr/>
            <p:nvPr/>
          </p:nvGrpSpPr>
          <p:grpSpPr>
            <a:xfrm>
              <a:off x="7560174" y="1550832"/>
              <a:ext cx="1332306" cy="53351"/>
              <a:chOff x="7380312" y="1803484"/>
              <a:chExt cx="1332306" cy="53351"/>
            </a:xfrm>
          </p:grpSpPr>
          <p:sp>
            <p:nvSpPr>
              <p:cNvPr id="224" name="フリーフォーム 223"/>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25" name="二等辺三角形 224"/>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26" name="二等辺三角形 225"/>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27" name="二等辺三角形 226"/>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28" name="グループ化 227"/>
            <p:cNvGrpSpPr/>
            <p:nvPr/>
          </p:nvGrpSpPr>
          <p:grpSpPr>
            <a:xfrm>
              <a:off x="7560174" y="2095900"/>
              <a:ext cx="1332306" cy="53351"/>
              <a:chOff x="7380312" y="1803484"/>
              <a:chExt cx="1332306" cy="53351"/>
            </a:xfrm>
          </p:grpSpPr>
          <p:sp>
            <p:nvSpPr>
              <p:cNvPr id="229" name="フリーフォーム 228"/>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30" name="二等辺三角形 229"/>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31" name="二等辺三角形 230"/>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32" name="二等辺三角形 231"/>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sp>
          <p:nvSpPr>
            <p:cNvPr id="212" name="角丸四角形 211"/>
            <p:cNvSpPr/>
            <p:nvPr/>
          </p:nvSpPr>
          <p:spPr>
            <a:xfrm>
              <a:off x="7416158" y="1359781"/>
              <a:ext cx="226739" cy="786468"/>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kern="0" dirty="0">
                  <a:solidFill>
                    <a:sysClr val="window" lastClr="FFFFFF"/>
                  </a:solidFill>
                  <a:ea typeface="ＭＳ Ｐゴシック"/>
                </a:rPr>
                <a:t>SS</a:t>
              </a:r>
              <a:endParaRPr kumimoji="0" lang="ja-JP" altLang="en-US" kern="0" dirty="0">
                <a:solidFill>
                  <a:sysClr val="window" lastClr="FFFFFF"/>
                </a:solidFill>
                <a:ea typeface="ＭＳ Ｐゴシック"/>
              </a:endParaRPr>
            </a:p>
          </p:txBody>
        </p:sp>
        <p:grpSp>
          <p:nvGrpSpPr>
            <p:cNvPr id="234" name="グループ化 233"/>
            <p:cNvGrpSpPr/>
            <p:nvPr/>
          </p:nvGrpSpPr>
          <p:grpSpPr>
            <a:xfrm>
              <a:off x="6052233" y="2173074"/>
              <a:ext cx="2211288" cy="830724"/>
              <a:chOff x="3512845" y="1872217"/>
              <a:chExt cx="2211288" cy="830724"/>
            </a:xfrm>
          </p:grpSpPr>
          <p:grpSp>
            <p:nvGrpSpPr>
              <p:cNvPr id="277" name="グループ化 276"/>
              <p:cNvGrpSpPr/>
              <p:nvPr/>
            </p:nvGrpSpPr>
            <p:grpSpPr>
              <a:xfrm>
                <a:off x="3512845" y="1872217"/>
                <a:ext cx="2211288" cy="830724"/>
                <a:chOff x="31795888" y="3259494"/>
                <a:chExt cx="3917431" cy="1471679"/>
              </a:xfrm>
            </p:grpSpPr>
            <p:sp>
              <p:nvSpPr>
                <p:cNvPr id="279" name="正方形/長方形 278"/>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ja-JP" altLang="en-US" sz="1700" b="1" kern="0" dirty="0">
                    <a:solidFill>
                      <a:srgbClr val="8064A2"/>
                    </a:solidFill>
                    <a:latin typeface="Calibri"/>
                    <a:ea typeface="ＭＳ Ｐゴシック"/>
                  </a:endParaRPr>
                </a:p>
              </p:txBody>
            </p:sp>
            <p:sp>
              <p:nvSpPr>
                <p:cNvPr id="284" name="フリーフォーム 283"/>
                <p:cNvSpPr/>
                <p:nvPr/>
              </p:nvSpPr>
              <p:spPr>
                <a:xfrm>
                  <a:off x="34339736" y="3476728"/>
                  <a:ext cx="1373583"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81" name="フリーフォーム 280"/>
                <p:cNvSpPr/>
                <p:nvPr/>
              </p:nvSpPr>
              <p:spPr>
                <a:xfrm>
                  <a:off x="34339736" y="3799307"/>
                  <a:ext cx="1373581" cy="1772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82" name="フリーフォーム 281"/>
                <p:cNvSpPr/>
                <p:nvPr/>
              </p:nvSpPr>
              <p:spPr>
                <a:xfrm>
                  <a:off x="34413011" y="4121883"/>
                  <a:ext cx="1300308" cy="177241"/>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83" name="フリーフォーム 282"/>
                <p:cNvSpPr/>
                <p:nvPr/>
              </p:nvSpPr>
              <p:spPr>
                <a:xfrm>
                  <a:off x="34339736" y="4444462"/>
                  <a:ext cx="1373583" cy="9427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grpSp>
          <p:sp>
            <p:nvSpPr>
              <p:cNvPr id="265" name="二等辺三角形 264"/>
              <p:cNvSpPr/>
              <p:nvPr/>
            </p:nvSpPr>
            <p:spPr>
              <a:xfrm>
                <a:off x="5196535"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66" name="二等辺三角形 265"/>
              <p:cNvSpPr/>
              <p:nvPr/>
            </p:nvSpPr>
            <p:spPr>
              <a:xfrm>
                <a:off x="5364088"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67" name="二等辺三角形 266"/>
              <p:cNvSpPr/>
              <p:nvPr/>
            </p:nvSpPr>
            <p:spPr>
              <a:xfrm>
                <a:off x="5517361" y="2004569"/>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68" name="二等辺三角形 267"/>
              <p:cNvSpPr/>
              <p:nvPr/>
            </p:nvSpPr>
            <p:spPr>
              <a:xfrm>
                <a:off x="5201510"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69" name="二等辺三角形 268"/>
              <p:cNvSpPr/>
              <p:nvPr/>
            </p:nvSpPr>
            <p:spPr>
              <a:xfrm>
                <a:off x="5369063"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70" name="二等辺三角形 269"/>
              <p:cNvSpPr/>
              <p:nvPr/>
            </p:nvSpPr>
            <p:spPr>
              <a:xfrm>
                <a:off x="5522336" y="218269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71" name="二等辺三角形 270"/>
              <p:cNvSpPr/>
              <p:nvPr/>
            </p:nvSpPr>
            <p:spPr>
              <a:xfrm>
                <a:off x="5200941"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72" name="二等辺三角形 271"/>
              <p:cNvSpPr/>
              <p:nvPr/>
            </p:nvSpPr>
            <p:spPr>
              <a:xfrm>
                <a:off x="5368494"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73" name="二等辺三角形 272"/>
              <p:cNvSpPr/>
              <p:nvPr/>
            </p:nvSpPr>
            <p:spPr>
              <a:xfrm>
                <a:off x="5521767" y="236584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74" name="二等辺三角形 273"/>
              <p:cNvSpPr/>
              <p:nvPr/>
            </p:nvSpPr>
            <p:spPr>
              <a:xfrm>
                <a:off x="5205916"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75" name="二等辺三角形 274"/>
              <p:cNvSpPr/>
              <p:nvPr/>
            </p:nvSpPr>
            <p:spPr>
              <a:xfrm>
                <a:off x="5373469"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76" name="二等辺三角形 275"/>
              <p:cNvSpPr/>
              <p:nvPr/>
            </p:nvSpPr>
            <p:spPr>
              <a:xfrm>
                <a:off x="5526742" y="254396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35" name="グループ化 234"/>
            <p:cNvGrpSpPr/>
            <p:nvPr/>
          </p:nvGrpSpPr>
          <p:grpSpPr>
            <a:xfrm>
              <a:off x="7560174" y="2762743"/>
              <a:ext cx="1332306" cy="53351"/>
              <a:chOff x="7380312" y="1803484"/>
              <a:chExt cx="1332306" cy="53351"/>
            </a:xfrm>
          </p:grpSpPr>
          <p:sp>
            <p:nvSpPr>
              <p:cNvPr id="260" name="フリーフォーム 259"/>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61" name="二等辺三角形 260"/>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62" name="二等辺三角形 261"/>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63" name="二等辺三角形 262"/>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36" name="グループ化 235"/>
            <p:cNvGrpSpPr/>
            <p:nvPr/>
          </p:nvGrpSpPr>
          <p:grpSpPr>
            <a:xfrm>
              <a:off x="7560174" y="2579407"/>
              <a:ext cx="1332306" cy="53351"/>
              <a:chOff x="7380312" y="1803484"/>
              <a:chExt cx="1332306" cy="53351"/>
            </a:xfrm>
          </p:grpSpPr>
          <p:sp>
            <p:nvSpPr>
              <p:cNvPr id="251" name="フリーフォーム 250"/>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52" name="二等辺三角形 251"/>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58" name="二等辺三角形 257"/>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59" name="二等辺三角形 258"/>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37" name="グループ化 236"/>
            <p:cNvGrpSpPr/>
            <p:nvPr/>
          </p:nvGrpSpPr>
          <p:grpSpPr>
            <a:xfrm>
              <a:off x="7560174" y="2404711"/>
              <a:ext cx="1332306" cy="53351"/>
              <a:chOff x="7380312" y="1803484"/>
              <a:chExt cx="1332306" cy="53351"/>
            </a:xfrm>
          </p:grpSpPr>
          <p:sp>
            <p:nvSpPr>
              <p:cNvPr id="244" name="フリーフォーム 243"/>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48" name="二等辺三角形 247"/>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49" name="二等辺三角形 248"/>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50" name="二等辺三角形 249"/>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38" name="グループ化 237"/>
            <p:cNvGrpSpPr/>
            <p:nvPr/>
          </p:nvGrpSpPr>
          <p:grpSpPr>
            <a:xfrm>
              <a:off x="7560174" y="2949779"/>
              <a:ext cx="1332306" cy="53351"/>
              <a:chOff x="7380312" y="1803484"/>
              <a:chExt cx="1332306" cy="53351"/>
            </a:xfrm>
          </p:grpSpPr>
          <p:sp>
            <p:nvSpPr>
              <p:cNvPr id="240" name="フリーフォーム 239"/>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41" name="二等辺三角形 240"/>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42" name="二等辺三角形 241"/>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43" name="二等辺三角形 242"/>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87" name="グループ化 286"/>
            <p:cNvGrpSpPr/>
            <p:nvPr/>
          </p:nvGrpSpPr>
          <p:grpSpPr>
            <a:xfrm>
              <a:off x="6052233" y="3037170"/>
              <a:ext cx="2211288" cy="830724"/>
              <a:chOff x="3512845" y="1872217"/>
              <a:chExt cx="2211288" cy="830724"/>
            </a:xfrm>
          </p:grpSpPr>
          <p:grpSp>
            <p:nvGrpSpPr>
              <p:cNvPr id="309" name="グループ化 308"/>
              <p:cNvGrpSpPr/>
              <p:nvPr/>
            </p:nvGrpSpPr>
            <p:grpSpPr>
              <a:xfrm>
                <a:off x="3512845" y="1872217"/>
                <a:ext cx="2211288" cy="830724"/>
                <a:chOff x="31795888" y="3259494"/>
                <a:chExt cx="3917431" cy="1471679"/>
              </a:xfrm>
            </p:grpSpPr>
            <p:sp>
              <p:nvSpPr>
                <p:cNvPr id="322" name="正方形/長方形 321"/>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ja-JP" altLang="en-US" sz="1700" b="1" kern="0" dirty="0">
                    <a:solidFill>
                      <a:srgbClr val="8064A2"/>
                    </a:solidFill>
                    <a:latin typeface="Calibri"/>
                    <a:ea typeface="ＭＳ Ｐゴシック"/>
                  </a:endParaRPr>
                </a:p>
              </p:txBody>
            </p:sp>
            <p:sp>
              <p:nvSpPr>
                <p:cNvPr id="323" name="フリーフォーム 322"/>
                <p:cNvSpPr/>
                <p:nvPr/>
              </p:nvSpPr>
              <p:spPr>
                <a:xfrm>
                  <a:off x="34339736" y="3476728"/>
                  <a:ext cx="1373583"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24" name="フリーフォーム 323"/>
                <p:cNvSpPr/>
                <p:nvPr/>
              </p:nvSpPr>
              <p:spPr>
                <a:xfrm>
                  <a:off x="34339736" y="3799307"/>
                  <a:ext cx="1373581" cy="1772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25" name="フリーフォーム 324"/>
                <p:cNvSpPr/>
                <p:nvPr/>
              </p:nvSpPr>
              <p:spPr>
                <a:xfrm>
                  <a:off x="34413011" y="4121883"/>
                  <a:ext cx="1300308" cy="177241"/>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26" name="フリーフォーム 325"/>
                <p:cNvSpPr/>
                <p:nvPr/>
              </p:nvSpPr>
              <p:spPr>
                <a:xfrm>
                  <a:off x="34339736" y="4444462"/>
                  <a:ext cx="1373583" cy="9427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grpSp>
          <p:sp>
            <p:nvSpPr>
              <p:cNvPr id="310" name="二等辺三角形 309"/>
              <p:cNvSpPr/>
              <p:nvPr/>
            </p:nvSpPr>
            <p:spPr>
              <a:xfrm>
                <a:off x="5196535"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11" name="二等辺三角形 310"/>
              <p:cNvSpPr/>
              <p:nvPr/>
            </p:nvSpPr>
            <p:spPr>
              <a:xfrm>
                <a:off x="5364088"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12" name="二等辺三角形 311"/>
              <p:cNvSpPr/>
              <p:nvPr/>
            </p:nvSpPr>
            <p:spPr>
              <a:xfrm>
                <a:off x="5517361" y="2004569"/>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13" name="二等辺三角形 312"/>
              <p:cNvSpPr/>
              <p:nvPr/>
            </p:nvSpPr>
            <p:spPr>
              <a:xfrm>
                <a:off x="5201510"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14" name="二等辺三角形 313"/>
              <p:cNvSpPr/>
              <p:nvPr/>
            </p:nvSpPr>
            <p:spPr>
              <a:xfrm>
                <a:off x="5369063"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15" name="二等辺三角形 314"/>
              <p:cNvSpPr/>
              <p:nvPr/>
            </p:nvSpPr>
            <p:spPr>
              <a:xfrm>
                <a:off x="5522336" y="218269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16" name="二等辺三角形 315"/>
              <p:cNvSpPr/>
              <p:nvPr/>
            </p:nvSpPr>
            <p:spPr>
              <a:xfrm>
                <a:off x="5200941"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17" name="二等辺三角形 316"/>
              <p:cNvSpPr/>
              <p:nvPr/>
            </p:nvSpPr>
            <p:spPr>
              <a:xfrm>
                <a:off x="5368494"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18" name="二等辺三角形 317"/>
              <p:cNvSpPr/>
              <p:nvPr/>
            </p:nvSpPr>
            <p:spPr>
              <a:xfrm>
                <a:off x="5521767" y="236584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19" name="二等辺三角形 318"/>
              <p:cNvSpPr/>
              <p:nvPr/>
            </p:nvSpPr>
            <p:spPr>
              <a:xfrm>
                <a:off x="5205916"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20" name="二等辺三角形 319"/>
              <p:cNvSpPr/>
              <p:nvPr/>
            </p:nvSpPr>
            <p:spPr>
              <a:xfrm>
                <a:off x="5373469"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21" name="二等辺三角形 320"/>
              <p:cNvSpPr/>
              <p:nvPr/>
            </p:nvSpPr>
            <p:spPr>
              <a:xfrm>
                <a:off x="5526742" y="254396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88" name="グループ化 287"/>
            <p:cNvGrpSpPr/>
            <p:nvPr/>
          </p:nvGrpSpPr>
          <p:grpSpPr>
            <a:xfrm>
              <a:off x="7560174" y="3626839"/>
              <a:ext cx="1332306" cy="53351"/>
              <a:chOff x="7380312" y="1803484"/>
              <a:chExt cx="1332306" cy="53351"/>
            </a:xfrm>
          </p:grpSpPr>
          <p:sp>
            <p:nvSpPr>
              <p:cNvPr id="305" name="フリーフォーム 304"/>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06" name="二等辺三角形 305"/>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07" name="二等辺三角形 306"/>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08" name="二等辺三角形 307"/>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89" name="グループ化 288"/>
            <p:cNvGrpSpPr/>
            <p:nvPr/>
          </p:nvGrpSpPr>
          <p:grpSpPr>
            <a:xfrm>
              <a:off x="7560174" y="3443503"/>
              <a:ext cx="1332306" cy="53351"/>
              <a:chOff x="7380312" y="1803484"/>
              <a:chExt cx="1332306" cy="53351"/>
            </a:xfrm>
          </p:grpSpPr>
          <p:sp>
            <p:nvSpPr>
              <p:cNvPr id="301" name="フリーフォーム 300"/>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02" name="二等辺三角形 301"/>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03" name="二等辺三角形 302"/>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04" name="二等辺三角形 303"/>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90" name="グループ化 289"/>
            <p:cNvGrpSpPr/>
            <p:nvPr/>
          </p:nvGrpSpPr>
          <p:grpSpPr>
            <a:xfrm>
              <a:off x="7560174" y="3268807"/>
              <a:ext cx="1332306" cy="53351"/>
              <a:chOff x="7380312" y="1803484"/>
              <a:chExt cx="1332306" cy="53351"/>
            </a:xfrm>
          </p:grpSpPr>
          <p:sp>
            <p:nvSpPr>
              <p:cNvPr id="297" name="フリーフォーム 296"/>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98" name="二等辺三角形 297"/>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99" name="二等辺三角形 298"/>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00" name="二等辺三角形 299"/>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91" name="グループ化 290"/>
            <p:cNvGrpSpPr/>
            <p:nvPr/>
          </p:nvGrpSpPr>
          <p:grpSpPr>
            <a:xfrm>
              <a:off x="7560174" y="3813875"/>
              <a:ext cx="1332306" cy="53351"/>
              <a:chOff x="7380312" y="1803484"/>
              <a:chExt cx="1332306" cy="53351"/>
            </a:xfrm>
          </p:grpSpPr>
          <p:sp>
            <p:nvSpPr>
              <p:cNvPr id="293" name="フリーフォーム 292"/>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94" name="二等辺三角形 293"/>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95" name="二等辺三角形 294"/>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96" name="二等辺三角形 295"/>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sp>
          <p:nvSpPr>
            <p:cNvPr id="21" name="フリーフォーム 20"/>
            <p:cNvSpPr/>
            <p:nvPr/>
          </p:nvSpPr>
          <p:spPr>
            <a:xfrm>
              <a:off x="7289369" y="1443400"/>
              <a:ext cx="154984" cy="1725478"/>
            </a:xfrm>
            <a:custGeom>
              <a:avLst/>
              <a:gdLst>
                <a:gd name="connsiteX0" fmla="*/ 0 w 154984"/>
                <a:gd name="connsiteY0" fmla="*/ 0 h 1725478"/>
                <a:gd name="connsiteX1" fmla="*/ 0 w 154984"/>
                <a:gd name="connsiteY1" fmla="*/ 1725478 h 1725478"/>
                <a:gd name="connsiteX2" fmla="*/ 154984 w 154984"/>
                <a:gd name="connsiteY2" fmla="*/ 1725478 h 1725478"/>
              </a:gdLst>
              <a:ahLst/>
              <a:cxnLst>
                <a:cxn ang="0">
                  <a:pos x="connsiteX0" y="connsiteY0"/>
                </a:cxn>
                <a:cxn ang="0">
                  <a:pos x="connsiteX1" y="connsiteY1"/>
                </a:cxn>
                <a:cxn ang="0">
                  <a:pos x="connsiteX2" y="connsiteY2"/>
                </a:cxn>
              </a:cxnLst>
              <a:rect l="l" t="t" r="r" b="b"/>
              <a:pathLst>
                <a:path w="154984" h="1725478">
                  <a:moveTo>
                    <a:pt x="0" y="0"/>
                  </a:moveTo>
                  <a:lnTo>
                    <a:pt x="0" y="1725478"/>
                  </a:lnTo>
                  <a:lnTo>
                    <a:pt x="154984" y="1725478"/>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3" name="フリーフォーム 22"/>
            <p:cNvSpPr/>
            <p:nvPr/>
          </p:nvSpPr>
          <p:spPr>
            <a:xfrm>
              <a:off x="7289369" y="2290641"/>
              <a:ext cx="175648" cy="0"/>
            </a:xfrm>
            <a:custGeom>
              <a:avLst/>
              <a:gdLst>
                <a:gd name="connsiteX0" fmla="*/ 175648 w 175648"/>
                <a:gd name="connsiteY0" fmla="*/ 0 h 0"/>
                <a:gd name="connsiteX1" fmla="*/ 0 w 175648"/>
                <a:gd name="connsiteY1" fmla="*/ 0 h 0"/>
              </a:gdLst>
              <a:ahLst/>
              <a:cxnLst>
                <a:cxn ang="0">
                  <a:pos x="connsiteX0" y="connsiteY0"/>
                </a:cxn>
                <a:cxn ang="0">
                  <a:pos x="connsiteX1" y="connsiteY1"/>
                </a:cxn>
              </a:cxnLst>
              <a:rect l="l" t="t" r="r" b="b"/>
              <a:pathLst>
                <a:path w="175648">
                  <a:moveTo>
                    <a:pt x="175648" y="0"/>
                  </a:moveTo>
                  <a:lnTo>
                    <a:pt x="0"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39" name="角丸四角形 238"/>
            <p:cNvSpPr/>
            <p:nvPr/>
          </p:nvSpPr>
          <p:spPr>
            <a:xfrm>
              <a:off x="7416158" y="2213660"/>
              <a:ext cx="226739" cy="786468"/>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kern="0" dirty="0">
                  <a:solidFill>
                    <a:sysClr val="window" lastClr="FFFFFF"/>
                  </a:solidFill>
                  <a:ea typeface="ＭＳ Ｐゴシック"/>
                </a:rPr>
                <a:t>SS</a:t>
              </a:r>
              <a:endParaRPr kumimoji="0" lang="ja-JP" altLang="en-US" kern="0" dirty="0">
                <a:solidFill>
                  <a:sysClr val="window" lastClr="FFFFFF"/>
                </a:solidFill>
                <a:ea typeface="ＭＳ Ｐゴシック"/>
              </a:endParaRPr>
            </a:p>
          </p:txBody>
        </p:sp>
        <p:sp>
          <p:nvSpPr>
            <p:cNvPr id="292" name="角丸四角形 291"/>
            <p:cNvSpPr/>
            <p:nvPr/>
          </p:nvSpPr>
          <p:spPr>
            <a:xfrm>
              <a:off x="7416158" y="3077756"/>
              <a:ext cx="226739" cy="786468"/>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kern="0" dirty="0">
                  <a:solidFill>
                    <a:sysClr val="window" lastClr="FFFFFF"/>
                  </a:solidFill>
                  <a:ea typeface="ＭＳ Ｐゴシック"/>
                </a:rPr>
                <a:t>SS</a:t>
              </a:r>
              <a:endParaRPr kumimoji="0" lang="ja-JP" altLang="en-US" kern="0" dirty="0">
                <a:solidFill>
                  <a:sysClr val="window" lastClr="FFFFFF"/>
                </a:solidFill>
                <a:ea typeface="ＭＳ Ｐゴシック"/>
              </a:endParaRPr>
            </a:p>
          </p:txBody>
        </p:sp>
        <p:pic>
          <p:nvPicPr>
            <p:cNvPr id="335" name="Picture 2"/>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475478" y="1030595"/>
              <a:ext cx="779368" cy="26989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5" name="フリーフォーム 24"/>
            <p:cNvSpPr/>
            <p:nvPr/>
          </p:nvSpPr>
          <p:spPr>
            <a:xfrm>
              <a:off x="5812971" y="1807029"/>
              <a:ext cx="315686" cy="130628"/>
            </a:xfrm>
            <a:custGeom>
              <a:avLst/>
              <a:gdLst>
                <a:gd name="connsiteX0" fmla="*/ 0 w 315686"/>
                <a:gd name="connsiteY0" fmla="*/ 130628 h 130628"/>
                <a:gd name="connsiteX1" fmla="*/ 315686 w 315686"/>
                <a:gd name="connsiteY1" fmla="*/ 130628 h 130628"/>
                <a:gd name="connsiteX2" fmla="*/ 315686 w 315686"/>
                <a:gd name="connsiteY2" fmla="*/ 0 h 130628"/>
              </a:gdLst>
              <a:ahLst/>
              <a:cxnLst>
                <a:cxn ang="0">
                  <a:pos x="connsiteX0" y="connsiteY0"/>
                </a:cxn>
                <a:cxn ang="0">
                  <a:pos x="connsiteX1" y="connsiteY1"/>
                </a:cxn>
                <a:cxn ang="0">
                  <a:pos x="connsiteX2" y="connsiteY2"/>
                </a:cxn>
              </a:cxnLst>
              <a:rect l="l" t="t" r="r" b="b"/>
              <a:pathLst>
                <a:path w="315686" h="130628">
                  <a:moveTo>
                    <a:pt x="0" y="130628"/>
                  </a:moveTo>
                  <a:lnTo>
                    <a:pt x="315686" y="130628"/>
                  </a:lnTo>
                  <a:lnTo>
                    <a:pt x="315686"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pic>
          <p:nvPicPr>
            <p:cNvPr id="339" name="Picture 3"/>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05311" y="1471050"/>
              <a:ext cx="474698" cy="61565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98" name="角丸四角形 197"/>
            <p:cNvSpPr/>
            <p:nvPr/>
          </p:nvSpPr>
          <p:spPr>
            <a:xfrm>
              <a:off x="5995620" y="1350335"/>
              <a:ext cx="406466" cy="516114"/>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matrix</a:t>
              </a:r>
              <a:endParaRPr kumimoji="0" lang="ja-JP" altLang="en-US" sz="1500" kern="0" dirty="0">
                <a:solidFill>
                  <a:sysClr val="window" lastClr="FFFFFF"/>
                </a:solidFill>
                <a:ea typeface="ＭＳ Ｐゴシック"/>
              </a:endParaRPr>
            </a:p>
          </p:txBody>
        </p:sp>
      </p:grpSp>
      <p:pic>
        <p:nvPicPr>
          <p:cNvPr id="1026"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47061" y="3636108"/>
            <a:ext cx="1097883" cy="9243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7" name="正方形/長方形 216"/>
          <p:cNvSpPr/>
          <p:nvPr/>
        </p:nvSpPr>
        <p:spPr>
          <a:xfrm>
            <a:off x="-1094323" y="2783255"/>
            <a:ext cx="5414796" cy="559886"/>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grpSp>
        <p:nvGrpSpPr>
          <p:cNvPr id="2" name="グループ化 1"/>
          <p:cNvGrpSpPr/>
          <p:nvPr/>
        </p:nvGrpSpPr>
        <p:grpSpPr>
          <a:xfrm>
            <a:off x="-2107239" y="3250021"/>
            <a:ext cx="4224076" cy="1797813"/>
            <a:chOff x="-1340069" y="2165789"/>
            <a:chExt cx="2815725" cy="1198049"/>
          </a:xfrm>
        </p:grpSpPr>
        <p:grpSp>
          <p:nvGrpSpPr>
            <p:cNvPr id="233" name="グループ化 232"/>
            <p:cNvGrpSpPr/>
            <p:nvPr/>
          </p:nvGrpSpPr>
          <p:grpSpPr>
            <a:xfrm>
              <a:off x="-792241" y="2392507"/>
              <a:ext cx="2267897" cy="830724"/>
              <a:chOff x="3456232" y="1872217"/>
              <a:chExt cx="2267897" cy="830724"/>
            </a:xfrm>
          </p:grpSpPr>
          <p:grpSp>
            <p:nvGrpSpPr>
              <p:cNvPr id="245" name="グループ化 244"/>
              <p:cNvGrpSpPr/>
              <p:nvPr/>
            </p:nvGrpSpPr>
            <p:grpSpPr>
              <a:xfrm>
                <a:off x="3456232" y="1872217"/>
                <a:ext cx="2267897" cy="830724"/>
                <a:chOff x="35308443" y="2489481"/>
                <a:chExt cx="4017718" cy="1471679"/>
              </a:xfrm>
            </p:grpSpPr>
            <p:grpSp>
              <p:nvGrpSpPr>
                <p:cNvPr id="341" name="グループ化 340"/>
                <p:cNvGrpSpPr/>
                <p:nvPr/>
              </p:nvGrpSpPr>
              <p:grpSpPr>
                <a:xfrm>
                  <a:off x="35408730" y="2489481"/>
                  <a:ext cx="3917431" cy="1471679"/>
                  <a:chOff x="31795888" y="3259494"/>
                  <a:chExt cx="3917431" cy="1471679"/>
                </a:xfrm>
              </p:grpSpPr>
              <p:sp>
                <p:nvSpPr>
                  <p:cNvPr id="343" name="正方形/長方形 342"/>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ja-JP" altLang="en-US" sz="1700" b="1" kern="0" dirty="0">
                      <a:solidFill>
                        <a:srgbClr val="8064A2"/>
                      </a:solidFill>
                      <a:latin typeface="Calibri"/>
                      <a:ea typeface="ＭＳ Ｐゴシック"/>
                    </a:endParaRPr>
                  </a:p>
                </p:txBody>
              </p:sp>
              <p:grpSp>
                <p:nvGrpSpPr>
                  <p:cNvPr id="344" name="グループ化 343"/>
                  <p:cNvGrpSpPr/>
                  <p:nvPr/>
                </p:nvGrpSpPr>
                <p:grpSpPr>
                  <a:xfrm>
                    <a:off x="32021585" y="3331392"/>
                    <a:ext cx="3691734" cy="292937"/>
                    <a:chOff x="31792985" y="3331392"/>
                    <a:chExt cx="3691734" cy="292937"/>
                  </a:xfrm>
                </p:grpSpPr>
                <p:sp>
                  <p:nvSpPr>
                    <p:cNvPr id="354" name="フリーフォーム 353"/>
                    <p:cNvSpPr/>
                    <p:nvPr/>
                  </p:nvSpPr>
                  <p:spPr>
                    <a:xfrm>
                      <a:off x="31792985" y="3476729"/>
                      <a:ext cx="3691734" cy="880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55" name="角丸四角形 354"/>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345" name="グループ化 344"/>
                  <p:cNvGrpSpPr/>
                  <p:nvPr/>
                </p:nvGrpSpPr>
                <p:grpSpPr>
                  <a:xfrm>
                    <a:off x="32021585" y="3653970"/>
                    <a:ext cx="3691734" cy="292937"/>
                    <a:chOff x="31792985" y="3331392"/>
                    <a:chExt cx="3691734" cy="292937"/>
                  </a:xfrm>
                </p:grpSpPr>
                <p:sp>
                  <p:nvSpPr>
                    <p:cNvPr id="352" name="フリーフォーム 351"/>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53" name="角丸四角形 352"/>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346" name="グループ化 345"/>
                  <p:cNvGrpSpPr/>
                  <p:nvPr/>
                </p:nvGrpSpPr>
                <p:grpSpPr>
                  <a:xfrm>
                    <a:off x="32021585" y="3976548"/>
                    <a:ext cx="3691734" cy="292937"/>
                    <a:chOff x="31792985" y="3331392"/>
                    <a:chExt cx="3691734" cy="292937"/>
                  </a:xfrm>
                </p:grpSpPr>
                <p:sp>
                  <p:nvSpPr>
                    <p:cNvPr id="350" name="フリーフォーム 349"/>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51" name="角丸四角形 350"/>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347" name="グループ化 346"/>
                  <p:cNvGrpSpPr/>
                  <p:nvPr/>
                </p:nvGrpSpPr>
                <p:grpSpPr>
                  <a:xfrm>
                    <a:off x="32021585" y="4299125"/>
                    <a:ext cx="3691734" cy="292937"/>
                    <a:chOff x="31792985" y="3331392"/>
                    <a:chExt cx="3691734" cy="292937"/>
                  </a:xfrm>
                </p:grpSpPr>
                <p:sp>
                  <p:nvSpPr>
                    <p:cNvPr id="348" name="フリーフォーム 347"/>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49" name="角丸四角形 348"/>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kern="0" dirty="0">
                        <a:solidFill>
                          <a:sysClr val="window" lastClr="FFFFFF"/>
                        </a:solidFill>
                        <a:ea typeface="ＭＳ Ｐゴシック"/>
                      </a:endParaRPr>
                    </a:p>
                  </p:txBody>
                </p:sp>
              </p:grpSp>
            </p:grpSp>
            <p:sp>
              <p:nvSpPr>
                <p:cNvPr id="342" name="角丸四角形 341"/>
                <p:cNvSpPr/>
                <p:nvPr/>
              </p:nvSpPr>
              <p:spPr>
                <a:xfrm>
                  <a:off x="35308443" y="2656116"/>
                  <a:ext cx="720079" cy="106162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matrix</a:t>
                  </a:r>
                  <a:endParaRPr kumimoji="0" lang="ja-JP" altLang="en-US" sz="1500" kern="0" dirty="0">
                    <a:solidFill>
                      <a:sysClr val="window" lastClr="FFFFFF"/>
                    </a:solidFill>
                    <a:ea typeface="ＭＳ Ｐゴシック"/>
                  </a:endParaRPr>
                </a:p>
              </p:txBody>
            </p:sp>
          </p:grpSp>
          <p:sp>
            <p:nvSpPr>
              <p:cNvPr id="247" name="二等辺三角形 246"/>
              <p:cNvSpPr/>
              <p:nvPr/>
            </p:nvSpPr>
            <p:spPr>
              <a:xfrm>
                <a:off x="5196535"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53" name="二等辺三角形 252"/>
              <p:cNvSpPr/>
              <p:nvPr/>
            </p:nvSpPr>
            <p:spPr>
              <a:xfrm>
                <a:off x="5364088"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64" name="二等辺三角形 263"/>
              <p:cNvSpPr/>
              <p:nvPr/>
            </p:nvSpPr>
            <p:spPr>
              <a:xfrm>
                <a:off x="5517361" y="2004569"/>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78" name="二等辺三角形 277"/>
              <p:cNvSpPr/>
              <p:nvPr/>
            </p:nvSpPr>
            <p:spPr>
              <a:xfrm>
                <a:off x="5201510"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80" name="二等辺三角形 279"/>
              <p:cNvSpPr/>
              <p:nvPr/>
            </p:nvSpPr>
            <p:spPr>
              <a:xfrm>
                <a:off x="5369063"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85" name="二等辺三角形 284"/>
              <p:cNvSpPr/>
              <p:nvPr/>
            </p:nvSpPr>
            <p:spPr>
              <a:xfrm>
                <a:off x="5522336" y="218269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86" name="二等辺三角形 285"/>
              <p:cNvSpPr/>
              <p:nvPr/>
            </p:nvSpPr>
            <p:spPr>
              <a:xfrm>
                <a:off x="5200941"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33" name="二等辺三角形 332"/>
              <p:cNvSpPr/>
              <p:nvPr/>
            </p:nvSpPr>
            <p:spPr>
              <a:xfrm>
                <a:off x="5368494"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34" name="二等辺三角形 333"/>
              <p:cNvSpPr/>
              <p:nvPr/>
            </p:nvSpPr>
            <p:spPr>
              <a:xfrm>
                <a:off x="5521767" y="236584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36" name="二等辺三角形 335"/>
              <p:cNvSpPr/>
              <p:nvPr/>
            </p:nvSpPr>
            <p:spPr>
              <a:xfrm>
                <a:off x="5205916"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37" name="二等辺三角形 336"/>
              <p:cNvSpPr/>
              <p:nvPr/>
            </p:nvSpPr>
            <p:spPr>
              <a:xfrm>
                <a:off x="5373469"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40" name="二等辺三角形 339"/>
              <p:cNvSpPr/>
              <p:nvPr/>
            </p:nvSpPr>
            <p:spPr>
              <a:xfrm>
                <a:off x="5526742" y="254396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pic>
          <p:nvPicPr>
            <p:cNvPr id="356" name="Picture 2" descr="H:\TCL\Products\Products data\VX\VX-3000\Photo\VX-3000 ph2\VX-3000 Bilder\VX-3004F_front_plan.jpg"/>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21742" y="2165789"/>
              <a:ext cx="697484" cy="221568"/>
            </a:xfrm>
            <a:prstGeom prst="rect">
              <a:avLst/>
            </a:prstGeom>
            <a:noFill/>
            <a:extLst>
              <a:ext uri="{909E8E84-426E-40DD-AFC4-6F175D3DCCD1}">
                <a14:hiddenFill xmlns:a14="http://schemas.microsoft.com/office/drawing/2010/main">
                  <a:solidFill>
                    <a:srgbClr val="FFFFFF"/>
                  </a:solidFill>
                </a14:hiddenFill>
              </a:ext>
            </a:extLst>
          </p:spPr>
        </p:pic>
        <p:pic>
          <p:nvPicPr>
            <p:cNvPr id="357"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40069" y="2747888"/>
              <a:ext cx="731837" cy="615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3" name="正方形/長方形 2"/>
          <p:cNvSpPr/>
          <p:nvPr/>
        </p:nvSpPr>
        <p:spPr>
          <a:xfrm>
            <a:off x="-1094323" y="3343142"/>
            <a:ext cx="238741" cy="393181"/>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sp>
        <p:nvSpPr>
          <p:cNvPr id="24" name="正方形/長方形 23"/>
          <p:cNvSpPr/>
          <p:nvPr/>
        </p:nvSpPr>
        <p:spPr>
          <a:xfrm>
            <a:off x="3022430" y="3259673"/>
            <a:ext cx="1228363" cy="738968"/>
          </a:xfrm>
          <a:prstGeom prst="rect">
            <a:avLst/>
          </a:prstGeom>
        </p:spPr>
        <p:txBody>
          <a:bodyPr wrap="none" lIns="137187" tIns="68594" rIns="137187" bIns="68594">
            <a:spAutoFit/>
          </a:bodyPr>
          <a:lstStyle/>
          <a:p>
            <a:pPr algn="ctr"/>
            <a:r>
              <a:rPr lang="en-US" altLang="ja-JP" sz="2100" dirty="0">
                <a:solidFill>
                  <a:srgbClr val="FFFFFF"/>
                </a:solidFill>
                <a:latin typeface="Calibri"/>
              </a:rPr>
              <a:t>VX link</a:t>
            </a:r>
            <a:endParaRPr lang="en-US" altLang="ja-JP" dirty="0">
              <a:solidFill>
                <a:srgbClr val="FFFFFF"/>
              </a:solidFill>
              <a:latin typeface="Calibri"/>
            </a:endParaRPr>
          </a:p>
          <a:p>
            <a:pPr algn="ctr"/>
            <a:r>
              <a:rPr lang="en-US" altLang="ja-JP" dirty="0">
                <a:solidFill>
                  <a:srgbClr val="FFFFFF"/>
                </a:solidFill>
                <a:latin typeface="Calibri"/>
              </a:rPr>
              <a:t>(Network)</a:t>
            </a:r>
            <a:endParaRPr lang="ja-JP" altLang="en-US" dirty="0">
              <a:solidFill>
                <a:srgbClr val="FFFFFF"/>
              </a:solidFill>
              <a:latin typeface="Calibri"/>
            </a:endParaRPr>
          </a:p>
        </p:txBody>
      </p:sp>
      <p:sp>
        <p:nvSpPr>
          <p:cNvPr id="4" name="正方形/長方形 3"/>
          <p:cNvSpPr/>
          <p:nvPr/>
        </p:nvSpPr>
        <p:spPr>
          <a:xfrm>
            <a:off x="5579508" y="28693"/>
            <a:ext cx="3090774" cy="830991"/>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Overview</a:t>
            </a:r>
            <a:endParaRPr lang="ja-JP" altLang="en-US" sz="1400" dirty="0">
              <a:solidFill>
                <a:srgbClr val="5F5F5F"/>
              </a:solidFill>
              <a:latin typeface="Calibri"/>
            </a:endParaRPr>
          </a:p>
        </p:txBody>
      </p:sp>
      <p:sp>
        <p:nvSpPr>
          <p:cNvPr id="332" name="四角形吹き出し 331"/>
          <p:cNvSpPr/>
          <p:nvPr/>
        </p:nvSpPr>
        <p:spPr>
          <a:xfrm>
            <a:off x="2014906" y="5241133"/>
            <a:ext cx="2821824" cy="1113959"/>
          </a:xfrm>
          <a:prstGeom prst="wedgeRectCallout">
            <a:avLst>
              <a:gd name="adj1" fmla="val 132476"/>
              <a:gd name="adj2" fmla="val 138940"/>
            </a:avLst>
          </a:prstGeom>
          <a:solidFill>
            <a:srgbClr val="7030A0"/>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VX link constitutes the huge free matrix which each flame are connected to.</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329" name="正方形/長方形 328"/>
          <p:cNvSpPr/>
          <p:nvPr/>
        </p:nvSpPr>
        <p:spPr>
          <a:xfrm>
            <a:off x="3670153" y="805744"/>
            <a:ext cx="9129989" cy="1108452"/>
          </a:xfrm>
          <a:prstGeom prst="rect">
            <a:avLst/>
          </a:prstGeom>
        </p:spPr>
        <p:txBody>
          <a:bodyPr wrap="square" lIns="137187" tIns="68594" rIns="137187" bIns="68594">
            <a:spAutoFit/>
          </a:bodyPr>
          <a:lstStyle/>
          <a:p>
            <a:r>
              <a:rPr lang="en-US" altLang="ja-JP" sz="2100" dirty="0">
                <a:latin typeface="Calibri"/>
              </a:rPr>
              <a:t>One of the attractive features of VX-3000 is that it is possible to constitute both “</a:t>
            </a:r>
            <a:r>
              <a:rPr lang="en-US" altLang="ja-JP" sz="2100" b="1" dirty="0">
                <a:latin typeface="Calibri"/>
              </a:rPr>
              <a:t>The multi-route system </a:t>
            </a:r>
            <a:r>
              <a:rPr lang="en-US" altLang="ja-JP" sz="2100" dirty="0">
                <a:latin typeface="Calibri"/>
              </a:rPr>
              <a:t>like SX/VX” and “</a:t>
            </a:r>
            <a:r>
              <a:rPr lang="en-US" altLang="ja-JP" sz="2100" b="1" dirty="0">
                <a:latin typeface="Calibri"/>
              </a:rPr>
              <a:t>The system only branching off an SP line in </a:t>
            </a:r>
            <a:r>
              <a:rPr lang="en-US" altLang="ja-JP" sz="2100" b="1" dirty="0">
                <a:solidFill>
                  <a:srgbClr val="5F5F5F"/>
                </a:solidFill>
                <a:latin typeface="Calibri"/>
              </a:rPr>
              <a:t>SS</a:t>
            </a:r>
            <a:r>
              <a:rPr lang="en-US" altLang="ja-JP" sz="2100" dirty="0">
                <a:solidFill>
                  <a:srgbClr val="5F5F5F"/>
                </a:solidFill>
                <a:latin typeface="Calibri"/>
              </a:rPr>
              <a:t> </a:t>
            </a:r>
            <a:r>
              <a:rPr lang="en-US" altLang="ja-JP" sz="1500" dirty="0">
                <a:solidFill>
                  <a:srgbClr val="5F5F5F"/>
                </a:solidFill>
                <a:latin typeface="Calibri"/>
              </a:rPr>
              <a:t>(Speaker Selector) </a:t>
            </a:r>
            <a:r>
              <a:rPr lang="en-US" altLang="ja-JP" sz="2100" dirty="0">
                <a:latin typeface="Calibri"/>
              </a:rPr>
              <a:t>like VM” system.</a:t>
            </a:r>
          </a:p>
        </p:txBody>
      </p:sp>
      <p:sp>
        <p:nvSpPr>
          <p:cNvPr id="15" name="ホームベース 14"/>
          <p:cNvSpPr/>
          <p:nvPr/>
        </p:nvSpPr>
        <p:spPr>
          <a:xfrm flipH="1">
            <a:off x="801914" y="5909571"/>
            <a:ext cx="852187"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500" dirty="0">
                <a:solidFill>
                  <a:srgbClr val="FFFFFF"/>
                </a:solidFill>
              </a:rPr>
              <a:t>Detail</a:t>
            </a:r>
            <a:endParaRPr lang="ja-JP" altLang="en-US" sz="1500" dirty="0">
              <a:solidFill>
                <a:srgbClr val="FFFFFF"/>
              </a:solidFill>
            </a:endParaRPr>
          </a:p>
        </p:txBody>
      </p:sp>
      <p:grpSp>
        <p:nvGrpSpPr>
          <p:cNvPr id="330" name="グループ化 329"/>
          <p:cNvGrpSpPr/>
          <p:nvPr/>
        </p:nvGrpSpPr>
        <p:grpSpPr>
          <a:xfrm>
            <a:off x="1628202" y="335173"/>
            <a:ext cx="2053631" cy="1949899"/>
            <a:chOff x="1085342" y="223357"/>
            <a:chExt cx="1368929" cy="1299398"/>
          </a:xfrm>
        </p:grpSpPr>
        <p:grpSp>
          <p:nvGrpSpPr>
            <p:cNvPr id="359" name="グループ化 358"/>
            <p:cNvGrpSpPr/>
            <p:nvPr/>
          </p:nvGrpSpPr>
          <p:grpSpPr>
            <a:xfrm>
              <a:off x="1238191" y="387277"/>
              <a:ext cx="1041887" cy="908930"/>
              <a:chOff x="2951391" y="1221263"/>
              <a:chExt cx="2030342" cy="1771248"/>
            </a:xfrm>
          </p:grpSpPr>
          <p:sp>
            <p:nvSpPr>
              <p:cNvPr id="364" name="円/楕円 363"/>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400" kern="0" dirty="0">
                  <a:solidFill>
                    <a:prstClr val="white"/>
                  </a:solidFill>
                  <a:latin typeface="Meiryo UI"/>
                  <a:ea typeface="Meiryo UI"/>
                </a:endParaRPr>
              </a:p>
            </p:txBody>
          </p:sp>
          <p:sp>
            <p:nvSpPr>
              <p:cNvPr id="365" name="角丸四角形 364"/>
              <p:cNvSpPr/>
              <p:nvPr/>
            </p:nvSpPr>
            <p:spPr>
              <a:xfrm>
                <a:off x="2951391" y="1667360"/>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Basic</a:t>
                </a:r>
              </a:p>
              <a:p>
                <a:pPr algn="ctr" defTabSz="1371805" fontAlgn="auto">
                  <a:spcBef>
                    <a:spcPts val="0"/>
                  </a:spcBef>
                  <a:spcAft>
                    <a:spcPts val="0"/>
                  </a:spcAft>
                </a:pPr>
                <a:r>
                  <a:rPr kumimoji="0" lang="en-US" altLang="ja-JP" sz="1700" b="1" kern="0" dirty="0">
                    <a:solidFill>
                      <a:prstClr val="white"/>
                    </a:solidFill>
                    <a:latin typeface="Calibri"/>
                    <a:ea typeface="Meiryo UI"/>
                  </a:rPr>
                  <a:t>configuration</a:t>
                </a:r>
                <a:endParaRPr kumimoji="0" lang="ja-JP" altLang="en-US" sz="1700" b="1" kern="0" dirty="0">
                  <a:solidFill>
                    <a:prstClr val="white"/>
                  </a:solidFill>
                  <a:latin typeface="Calibri"/>
                  <a:ea typeface="Meiryo UI"/>
                </a:endParaRPr>
              </a:p>
            </p:txBody>
          </p:sp>
        </p:grpSp>
        <p:pic>
          <p:nvPicPr>
            <p:cNvPr id="363" name="Picture 2" descr="C:\Users\toa27839.TOA\AppData\Local\Temp\notesEA312D\Bubble_material_noshadow-01.pn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1085342" y="223357"/>
              <a:ext cx="1368929" cy="1299398"/>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246" name="Picture 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611451" y="5321432"/>
            <a:ext cx="4272078" cy="64167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54" name="円/楕円 253"/>
          <p:cNvSpPr/>
          <p:nvPr/>
        </p:nvSpPr>
        <p:spPr>
          <a:xfrm>
            <a:off x="47256" y="1805669"/>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574912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right)">
                                      <p:cBhvr>
                                        <p:cTn id="7" dur="500"/>
                                        <p:tgtEl>
                                          <p:spTgt spid="6"/>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327"/>
                                        </p:tgtEl>
                                        <p:attrNameLst>
                                          <p:attrName>style.visibility</p:attrName>
                                        </p:attrNameLst>
                                      </p:cBhvr>
                                      <p:to>
                                        <p:strVal val="visible"/>
                                      </p:to>
                                    </p:set>
                                    <p:animEffect transition="in" filter="wipe(right)">
                                      <p:cBhvr>
                                        <p:cTn id="10" dur="500"/>
                                        <p:tgtEl>
                                          <p:spTgt spid="327"/>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153"/>
                                        </p:tgtEl>
                                        <p:attrNameLst>
                                          <p:attrName>style.visibility</p:attrName>
                                        </p:attrNameLst>
                                      </p:cBhvr>
                                      <p:to>
                                        <p:strVal val="visible"/>
                                      </p:to>
                                    </p:set>
                                    <p:animEffect transition="in" filter="wipe(right)">
                                      <p:cBhvr>
                                        <p:cTn id="13" dur="500"/>
                                        <p:tgtEl>
                                          <p:spTgt spid="153"/>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217"/>
                                        </p:tgtEl>
                                        <p:attrNameLst>
                                          <p:attrName>style.visibility</p:attrName>
                                        </p:attrNameLst>
                                      </p:cBhvr>
                                      <p:to>
                                        <p:strVal val="visible"/>
                                      </p:to>
                                    </p:set>
                                    <p:animEffect transition="in" filter="wipe(left)">
                                      <p:cBhvr>
                                        <p:cTn id="19" dur="500"/>
                                        <p:tgtEl>
                                          <p:spTgt spid="217"/>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wipe(up)">
                                      <p:cBhvr>
                                        <p:cTn id="22" dur="500"/>
                                        <p:tgtEl>
                                          <p:spTgt spid="24"/>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328"/>
                                        </p:tgtEl>
                                        <p:attrNameLst>
                                          <p:attrName>style.visibility</p:attrName>
                                        </p:attrNameLst>
                                      </p:cBhvr>
                                      <p:to>
                                        <p:strVal val="visible"/>
                                      </p:to>
                                    </p:set>
                                    <p:animEffect transition="in" filter="wipe(up)">
                                      <p:cBhvr>
                                        <p:cTn id="25" dur="500"/>
                                        <p:tgtEl>
                                          <p:spTgt spid="328"/>
                                        </p:tgtEl>
                                      </p:cBhvr>
                                    </p:animEffect>
                                  </p:childTnLst>
                                </p:cTn>
                              </p:par>
                            </p:childTnLst>
                          </p:cTn>
                        </p:par>
                        <p:par>
                          <p:cTn id="26" fill="hold">
                            <p:stCondLst>
                              <p:cond delay="500"/>
                            </p:stCondLst>
                            <p:childTnLst>
                              <p:par>
                                <p:cTn id="27" presetID="10" presetClass="entr" presetSubtype="0" fill="hold" grpId="0" nodeType="afterEffect">
                                  <p:stCondLst>
                                    <p:cond delay="0"/>
                                  </p:stCondLst>
                                  <p:childTnLst>
                                    <p:set>
                                      <p:cBhvr>
                                        <p:cTn id="28" dur="1" fill="hold">
                                          <p:stCondLst>
                                            <p:cond delay="0"/>
                                          </p:stCondLst>
                                        </p:cTn>
                                        <p:tgtEl>
                                          <p:spTgt spid="332"/>
                                        </p:tgtEl>
                                        <p:attrNameLst>
                                          <p:attrName>style.visibility</p:attrName>
                                        </p:attrNameLst>
                                      </p:cBhvr>
                                      <p:to>
                                        <p:strVal val="visible"/>
                                      </p:to>
                                    </p:set>
                                    <p:animEffect transition="in" filter="fade">
                                      <p:cBhvr>
                                        <p:cTn id="29" dur="500"/>
                                        <p:tgtEl>
                                          <p:spTgt spid="3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 grpId="0" animBg="1"/>
      <p:bldP spid="6" grpId="0" animBg="1"/>
      <p:bldP spid="153" grpId="0" animBg="1"/>
      <p:bldP spid="328" grpId="0" animBg="1"/>
      <p:bldP spid="217" grpId="0" animBg="1"/>
      <p:bldP spid="24" grpId="0"/>
      <p:bldP spid="332"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四角形吹き出し 77"/>
          <p:cNvSpPr/>
          <p:nvPr/>
        </p:nvSpPr>
        <p:spPr>
          <a:xfrm>
            <a:off x="1857501" y="4224909"/>
            <a:ext cx="1976957" cy="748961"/>
          </a:xfrm>
          <a:prstGeom prst="wedgeRectCallout">
            <a:avLst>
              <a:gd name="adj1" fmla="val -41423"/>
              <a:gd name="adj2" fmla="val 68184"/>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400" dirty="0">
                <a:solidFill>
                  <a:srgbClr val="FFFFFF"/>
                </a:solidFill>
              </a:rPr>
              <a:t>Expanding this to 4 frames, it looks like this.</a:t>
            </a:r>
          </a:p>
        </p:txBody>
      </p:sp>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grpSp>
        <p:nvGrpSpPr>
          <p:cNvPr id="81" name="グループ化 80"/>
          <p:cNvGrpSpPr/>
          <p:nvPr/>
        </p:nvGrpSpPr>
        <p:grpSpPr>
          <a:xfrm>
            <a:off x="1612190" y="288183"/>
            <a:ext cx="2053631" cy="1949899"/>
            <a:chOff x="2632733" y="840807"/>
            <a:chExt cx="2667654" cy="2532159"/>
          </a:xfrm>
        </p:grpSpPr>
        <p:grpSp>
          <p:nvGrpSpPr>
            <p:cNvPr id="82" name="グループ化 81"/>
            <p:cNvGrpSpPr/>
            <p:nvPr/>
          </p:nvGrpSpPr>
          <p:grpSpPr>
            <a:xfrm>
              <a:off x="2951391" y="1221263"/>
              <a:ext cx="2030342" cy="1771248"/>
              <a:chOff x="2951391" y="1221263"/>
              <a:chExt cx="2030342" cy="1771248"/>
            </a:xfrm>
          </p:grpSpPr>
          <p:sp>
            <p:nvSpPr>
              <p:cNvPr id="84" name="円/楕円 83"/>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dirty="0">
                  <a:solidFill>
                    <a:prstClr val="white"/>
                  </a:solidFill>
                  <a:latin typeface="Meiryo UI"/>
                  <a:ea typeface="Meiryo UI"/>
                </a:endParaRPr>
              </a:p>
            </p:txBody>
          </p:sp>
          <p:sp>
            <p:nvSpPr>
              <p:cNvPr id="85" name="角丸四角形 84"/>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VX link</a:t>
                </a:r>
                <a:endParaRPr kumimoji="0" lang="ja-JP" altLang="en-US" sz="3000" b="1" kern="0" dirty="0">
                  <a:solidFill>
                    <a:prstClr val="white"/>
                  </a:solidFill>
                  <a:latin typeface="Calibri"/>
                  <a:ea typeface="Meiryo UI"/>
                </a:endParaRPr>
              </a:p>
            </p:txBody>
          </p:sp>
        </p:grpSp>
        <p:pic>
          <p:nvPicPr>
            <p:cNvPr id="83" name="Picture 2" descr="C:\Users\toa27839.TOA\AppData\Local\Temp\notesEA312D\Bubble_material_noshadow-01.png"/>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86" name="Picture 5"/>
          <p:cNvPicPr>
            <a:picLocks noChangeAspect="1" noChangeArrowheads="1"/>
          </p:cNvPicPr>
          <p:nvPr/>
        </p:nvPicPr>
        <p:blipFill>
          <a:blip r:embed="rId3"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 name="グループ化 2"/>
          <p:cNvGrpSpPr/>
          <p:nvPr/>
        </p:nvGrpSpPr>
        <p:grpSpPr>
          <a:xfrm>
            <a:off x="3602736" y="2751727"/>
            <a:ext cx="8001179" cy="4423403"/>
            <a:chOff x="3602736" y="2751727"/>
            <a:chExt cx="8001179" cy="4423403"/>
          </a:xfrm>
        </p:grpSpPr>
        <p:sp>
          <p:nvSpPr>
            <p:cNvPr id="162" name="テキスト ボックス 161"/>
            <p:cNvSpPr txBox="1"/>
            <p:nvPr/>
          </p:nvSpPr>
          <p:spPr>
            <a:xfrm>
              <a:off x="7211427" y="6898131"/>
              <a:ext cx="4392488" cy="276999"/>
            </a:xfrm>
            <a:prstGeom prst="rect">
              <a:avLst/>
            </a:prstGeom>
            <a:noFill/>
          </p:spPr>
          <p:txBody>
            <a:bodyPr wrap="square" rtlCol="0">
              <a:spAutoFit/>
            </a:bodyPr>
            <a:lstStyle/>
            <a:p>
              <a:r>
                <a:rPr lang="en-US" altLang="ja-JP" sz="1200" dirty="0">
                  <a:solidFill>
                    <a:srgbClr val="3C3C3C"/>
                  </a:solidFill>
                  <a:latin typeface="Calibri"/>
                </a:rPr>
                <a:t>VX-3004F (1)      VX-3004F (2)     VX-3008F             VX-3016F</a:t>
              </a:r>
              <a:endParaRPr lang="ja-JP" altLang="en-US" sz="1050" dirty="0">
                <a:solidFill>
                  <a:srgbClr val="3C3C3C"/>
                </a:solidFill>
                <a:latin typeface="Calibri"/>
              </a:endParaRPr>
            </a:p>
          </p:txBody>
        </p:sp>
        <p:grpSp>
          <p:nvGrpSpPr>
            <p:cNvPr id="2" name="グループ化 1"/>
            <p:cNvGrpSpPr/>
            <p:nvPr/>
          </p:nvGrpSpPr>
          <p:grpSpPr>
            <a:xfrm>
              <a:off x="3602736" y="2751727"/>
              <a:ext cx="7624891" cy="4271003"/>
              <a:chOff x="3602736" y="2751727"/>
              <a:chExt cx="7624891" cy="4271003"/>
            </a:xfrm>
          </p:grpSpPr>
          <p:grpSp>
            <p:nvGrpSpPr>
              <p:cNvPr id="30" name="グループ化 29"/>
              <p:cNvGrpSpPr/>
              <p:nvPr/>
            </p:nvGrpSpPr>
            <p:grpSpPr>
              <a:xfrm>
                <a:off x="7567158" y="2968337"/>
                <a:ext cx="301450" cy="3834480"/>
                <a:chOff x="8586372" y="3573115"/>
                <a:chExt cx="301450" cy="2168466"/>
              </a:xfrm>
            </p:grpSpPr>
            <p:sp>
              <p:nvSpPr>
                <p:cNvPr id="31" name="フリーフォーム 30"/>
                <p:cNvSpPr/>
                <p:nvPr/>
              </p:nvSpPr>
              <p:spPr>
                <a:xfrm>
                  <a:off x="8586372" y="3583172"/>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2" name="フリーフォーム 31"/>
                <p:cNvSpPr/>
                <p:nvPr/>
              </p:nvSpPr>
              <p:spPr>
                <a:xfrm>
                  <a:off x="8688470" y="3581986"/>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3" name="フリーフォーム 32"/>
                <p:cNvSpPr/>
                <p:nvPr/>
              </p:nvSpPr>
              <p:spPr>
                <a:xfrm>
                  <a:off x="8789566" y="3578143"/>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4" name="フリーフォーム 33"/>
                <p:cNvSpPr/>
                <p:nvPr/>
              </p:nvSpPr>
              <p:spPr>
                <a:xfrm>
                  <a:off x="8887822" y="3573115"/>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40" name="グループ化 39"/>
              <p:cNvGrpSpPr/>
              <p:nvPr/>
            </p:nvGrpSpPr>
            <p:grpSpPr>
              <a:xfrm>
                <a:off x="8489142" y="2986121"/>
                <a:ext cx="301450" cy="3821725"/>
                <a:chOff x="8586372" y="3573115"/>
                <a:chExt cx="301450" cy="2168466"/>
              </a:xfrm>
            </p:grpSpPr>
            <p:sp>
              <p:nvSpPr>
                <p:cNvPr id="41" name="フリーフォーム 40"/>
                <p:cNvSpPr/>
                <p:nvPr/>
              </p:nvSpPr>
              <p:spPr>
                <a:xfrm>
                  <a:off x="8586372" y="3583172"/>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42" name="フリーフォーム 41"/>
                <p:cNvSpPr/>
                <p:nvPr/>
              </p:nvSpPr>
              <p:spPr>
                <a:xfrm>
                  <a:off x="8688470" y="3581986"/>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43" name="フリーフォーム 42"/>
                <p:cNvSpPr/>
                <p:nvPr/>
              </p:nvSpPr>
              <p:spPr>
                <a:xfrm>
                  <a:off x="8789566" y="3578143"/>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44" name="フリーフォーム 43"/>
                <p:cNvSpPr/>
                <p:nvPr/>
              </p:nvSpPr>
              <p:spPr>
                <a:xfrm>
                  <a:off x="8887822" y="3573115"/>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48" name="フリーフォーム 47"/>
              <p:cNvSpPr/>
              <p:nvPr/>
            </p:nvSpPr>
            <p:spPr>
              <a:xfrm flipH="1">
                <a:off x="9480001" y="2968336"/>
                <a:ext cx="84053" cy="3717521"/>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55" name="グループ化 54"/>
              <p:cNvGrpSpPr/>
              <p:nvPr/>
            </p:nvGrpSpPr>
            <p:grpSpPr>
              <a:xfrm>
                <a:off x="9806030" y="3003846"/>
                <a:ext cx="1421597" cy="4010003"/>
                <a:chOff x="10825244" y="2058373"/>
                <a:chExt cx="1421597" cy="4010003"/>
              </a:xfrm>
            </p:grpSpPr>
            <p:sp>
              <p:nvSpPr>
                <p:cNvPr id="56" name="フリーフォーム 55"/>
                <p:cNvSpPr/>
                <p:nvPr/>
              </p:nvSpPr>
              <p:spPr>
                <a:xfrm flipH="1">
                  <a:off x="10825244" y="2058373"/>
                  <a:ext cx="426037" cy="383675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57" name="フリーフォーム 56"/>
                <p:cNvSpPr/>
                <p:nvPr/>
              </p:nvSpPr>
              <p:spPr>
                <a:xfrm>
                  <a:off x="11250431"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58" name="フリーフォーム 57"/>
                <p:cNvSpPr/>
                <p:nvPr/>
              </p:nvSpPr>
              <p:spPr>
                <a:xfrm>
                  <a:off x="11309014"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59" name="フリーフォーム 58"/>
                <p:cNvSpPr/>
                <p:nvPr/>
              </p:nvSpPr>
              <p:spPr>
                <a:xfrm>
                  <a:off x="11362503"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0" name="フリーフォーム 59"/>
                <p:cNvSpPr/>
                <p:nvPr/>
              </p:nvSpPr>
              <p:spPr>
                <a:xfrm>
                  <a:off x="11410899"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1" name="フリーフォーム 60"/>
                <p:cNvSpPr/>
                <p:nvPr/>
              </p:nvSpPr>
              <p:spPr>
                <a:xfrm>
                  <a:off x="11520424"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2" name="フリーフォーム 61"/>
                <p:cNvSpPr/>
                <p:nvPr/>
              </p:nvSpPr>
              <p:spPr>
                <a:xfrm>
                  <a:off x="11464390"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3" name="フリーフォーム 62"/>
                <p:cNvSpPr/>
                <p:nvPr/>
              </p:nvSpPr>
              <p:spPr>
                <a:xfrm>
                  <a:off x="11576460"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4" name="フリーフォーム 63"/>
                <p:cNvSpPr/>
                <p:nvPr/>
              </p:nvSpPr>
              <p:spPr>
                <a:xfrm>
                  <a:off x="11635043"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5" name="フリーフォーム 64"/>
                <p:cNvSpPr/>
                <p:nvPr/>
              </p:nvSpPr>
              <p:spPr>
                <a:xfrm>
                  <a:off x="11688532"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6" name="フリーフォーム 65"/>
                <p:cNvSpPr/>
                <p:nvPr/>
              </p:nvSpPr>
              <p:spPr>
                <a:xfrm>
                  <a:off x="11736928"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7" name="フリーフォーム 66"/>
                <p:cNvSpPr/>
                <p:nvPr/>
              </p:nvSpPr>
              <p:spPr>
                <a:xfrm>
                  <a:off x="11846453"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8" name="フリーフォーム 67"/>
                <p:cNvSpPr/>
                <p:nvPr/>
              </p:nvSpPr>
              <p:spPr>
                <a:xfrm>
                  <a:off x="11790419"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9" name="フリーフォーム 68"/>
                <p:cNvSpPr/>
                <p:nvPr/>
              </p:nvSpPr>
              <p:spPr>
                <a:xfrm>
                  <a:off x="11902489"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70" name="フリーフォーム 69"/>
                <p:cNvSpPr/>
                <p:nvPr/>
              </p:nvSpPr>
              <p:spPr>
                <a:xfrm>
                  <a:off x="11961072"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71" name="フリーフォーム 70"/>
                <p:cNvSpPr/>
                <p:nvPr/>
              </p:nvSpPr>
              <p:spPr>
                <a:xfrm>
                  <a:off x="12014561"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72" name="テキスト ボックス 71"/>
                <p:cNvSpPr txBox="1"/>
                <p:nvPr/>
              </p:nvSpPr>
              <p:spPr>
                <a:xfrm>
                  <a:off x="11084343" y="5837544"/>
                  <a:ext cx="1162498" cy="230832"/>
                </a:xfrm>
                <a:prstGeom prst="rect">
                  <a:avLst/>
                </a:prstGeom>
                <a:noFill/>
              </p:spPr>
              <p:txBody>
                <a:bodyPr wrap="none" rtlCol="0">
                  <a:spAutoFit/>
                </a:bodyPr>
                <a:lstStyle/>
                <a:p>
                  <a:r>
                    <a:rPr lang="en-US" altLang="ja-JP" sz="900" dirty="0">
                      <a:solidFill>
                        <a:srgbClr val="3C3C3C"/>
                      </a:solidFill>
                      <a:latin typeface="Calibri"/>
                    </a:rPr>
                    <a:t> 1              -              16</a:t>
                  </a:r>
                  <a:endParaRPr lang="ja-JP" altLang="en-US" sz="900" dirty="0">
                    <a:solidFill>
                      <a:srgbClr val="3C3C3C"/>
                    </a:solidFill>
                    <a:latin typeface="Calibri"/>
                  </a:endParaRPr>
                </a:p>
              </p:txBody>
            </p:sp>
          </p:grpSp>
          <p:sp>
            <p:nvSpPr>
              <p:cNvPr id="90" name="テキスト ボックス 89"/>
              <p:cNvSpPr txBox="1"/>
              <p:nvPr/>
            </p:nvSpPr>
            <p:spPr>
              <a:xfrm>
                <a:off x="8312740" y="6764341"/>
                <a:ext cx="677556" cy="253916"/>
              </a:xfrm>
              <a:prstGeom prst="rect">
                <a:avLst/>
              </a:prstGeom>
              <a:noFill/>
            </p:spPr>
            <p:txBody>
              <a:bodyPr wrap="square" rtlCol="0">
                <a:spAutoFit/>
              </a:bodyPr>
              <a:lstStyle/>
              <a:p>
                <a:pPr algn="ctr"/>
                <a:r>
                  <a:rPr lang="en-US" altLang="ja-JP" sz="1050" dirty="0">
                    <a:solidFill>
                      <a:srgbClr val="3C3C3C"/>
                    </a:solidFill>
                    <a:latin typeface="Calibri"/>
                  </a:rPr>
                  <a:t>1 2 3 4</a:t>
                </a:r>
                <a:endParaRPr lang="ja-JP" altLang="en-US" sz="1050" dirty="0">
                  <a:solidFill>
                    <a:srgbClr val="3C3C3C"/>
                  </a:solidFill>
                  <a:latin typeface="Calibri"/>
                </a:endParaRPr>
              </a:p>
            </p:txBody>
          </p:sp>
          <p:grpSp>
            <p:nvGrpSpPr>
              <p:cNvPr id="91" name="グループ化 90"/>
              <p:cNvGrpSpPr/>
              <p:nvPr/>
            </p:nvGrpSpPr>
            <p:grpSpPr>
              <a:xfrm>
                <a:off x="9257876" y="2977228"/>
                <a:ext cx="668775" cy="4025726"/>
                <a:chOff x="11084341" y="2042650"/>
                <a:chExt cx="668775" cy="4025726"/>
              </a:xfrm>
            </p:grpSpPr>
            <p:sp>
              <p:nvSpPr>
                <p:cNvPr id="92" name="フリーフォーム 91"/>
                <p:cNvSpPr/>
                <p:nvPr/>
              </p:nvSpPr>
              <p:spPr>
                <a:xfrm flipH="1">
                  <a:off x="11084341" y="2042650"/>
                  <a:ext cx="166939" cy="3852482"/>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3" name="フリーフォーム 92"/>
                <p:cNvSpPr/>
                <p:nvPr/>
              </p:nvSpPr>
              <p:spPr>
                <a:xfrm>
                  <a:off x="11250431"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4" name="フリーフォーム 93"/>
                <p:cNvSpPr/>
                <p:nvPr/>
              </p:nvSpPr>
              <p:spPr>
                <a:xfrm>
                  <a:off x="11309014"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5" name="フリーフォーム 94"/>
                <p:cNvSpPr/>
                <p:nvPr/>
              </p:nvSpPr>
              <p:spPr>
                <a:xfrm>
                  <a:off x="11362503"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6" name="フリーフォーム 95"/>
                <p:cNvSpPr/>
                <p:nvPr/>
              </p:nvSpPr>
              <p:spPr>
                <a:xfrm>
                  <a:off x="11410899"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7" name="フリーフォーム 96"/>
                <p:cNvSpPr/>
                <p:nvPr/>
              </p:nvSpPr>
              <p:spPr>
                <a:xfrm>
                  <a:off x="11520424"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8" name="フリーフォーム 97"/>
                <p:cNvSpPr/>
                <p:nvPr/>
              </p:nvSpPr>
              <p:spPr>
                <a:xfrm>
                  <a:off x="11464390"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9" name="フリーフォーム 98"/>
                <p:cNvSpPr/>
                <p:nvPr/>
              </p:nvSpPr>
              <p:spPr>
                <a:xfrm>
                  <a:off x="11576460"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08" name="テキスト ボックス 107"/>
                <p:cNvSpPr txBox="1"/>
                <p:nvPr/>
              </p:nvSpPr>
              <p:spPr>
                <a:xfrm>
                  <a:off x="11084343" y="5837544"/>
                  <a:ext cx="668773" cy="230832"/>
                </a:xfrm>
                <a:prstGeom prst="rect">
                  <a:avLst/>
                </a:prstGeom>
                <a:noFill/>
              </p:spPr>
              <p:txBody>
                <a:bodyPr wrap="none" rtlCol="0">
                  <a:spAutoFit/>
                </a:bodyPr>
                <a:lstStyle/>
                <a:p>
                  <a:r>
                    <a:rPr lang="en-US" altLang="ja-JP" sz="900" dirty="0">
                      <a:solidFill>
                        <a:srgbClr val="3C3C3C"/>
                      </a:solidFill>
                      <a:latin typeface="Calibri"/>
                    </a:rPr>
                    <a:t> 1      -      8</a:t>
                  </a:r>
                  <a:endParaRPr lang="ja-JP" altLang="en-US" sz="900" dirty="0">
                    <a:solidFill>
                      <a:srgbClr val="3C3C3C"/>
                    </a:solidFill>
                    <a:latin typeface="Calibri"/>
                  </a:endParaRPr>
                </a:p>
              </p:txBody>
            </p:sp>
          </p:grpSp>
          <p:grpSp>
            <p:nvGrpSpPr>
              <p:cNvPr id="143" name="グループ化 142"/>
              <p:cNvGrpSpPr/>
              <p:nvPr/>
            </p:nvGrpSpPr>
            <p:grpSpPr>
              <a:xfrm>
                <a:off x="4845072" y="3112353"/>
                <a:ext cx="5883967" cy="882985"/>
                <a:chOff x="2816437" y="5240580"/>
                <a:chExt cx="5883967" cy="882985"/>
              </a:xfrm>
            </p:grpSpPr>
            <p:grpSp>
              <p:nvGrpSpPr>
                <p:cNvPr id="144" name="グループ化 143"/>
                <p:cNvGrpSpPr/>
                <p:nvPr/>
              </p:nvGrpSpPr>
              <p:grpSpPr>
                <a:xfrm>
                  <a:off x="3044238" y="5240580"/>
                  <a:ext cx="5651894" cy="436894"/>
                  <a:chOff x="5455372" y="4966039"/>
                  <a:chExt cx="5651894" cy="436894"/>
                </a:xfrm>
              </p:grpSpPr>
              <p:grpSp>
                <p:nvGrpSpPr>
                  <p:cNvPr id="151" name="グループ化 150"/>
                  <p:cNvGrpSpPr/>
                  <p:nvPr/>
                </p:nvGrpSpPr>
                <p:grpSpPr>
                  <a:xfrm>
                    <a:off x="5457903" y="4966039"/>
                    <a:ext cx="5649363" cy="130268"/>
                    <a:chOff x="5457903" y="4966039"/>
                    <a:chExt cx="5649363" cy="130268"/>
                  </a:xfrm>
                </p:grpSpPr>
                <p:sp>
                  <p:nvSpPr>
                    <p:cNvPr id="158" name="フリーフォーム 157"/>
                    <p:cNvSpPr/>
                    <p:nvPr/>
                  </p:nvSpPr>
                  <p:spPr>
                    <a:xfrm>
                      <a:off x="6009750" y="5023590"/>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59" name="正方形/長方形 158"/>
                    <p:cNvSpPr/>
                    <p:nvPr/>
                  </p:nvSpPr>
                  <p:spPr>
                    <a:xfrm>
                      <a:off x="5457903" y="4966039"/>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sp>
                <p:nvSpPr>
                  <p:cNvPr id="152" name="フリーフォーム 151"/>
                  <p:cNvSpPr/>
                  <p:nvPr/>
                </p:nvSpPr>
                <p:spPr>
                  <a:xfrm>
                    <a:off x="6588345" y="5119633"/>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53" name="正方形/長方形 152"/>
                  <p:cNvSpPr/>
                  <p:nvPr/>
                </p:nvSpPr>
                <p:spPr>
                  <a:xfrm>
                    <a:off x="6033967" y="506208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154" name="フリーフォーム 153"/>
                  <p:cNvSpPr/>
                  <p:nvPr/>
                </p:nvSpPr>
                <p:spPr>
                  <a:xfrm>
                    <a:off x="6007219" y="5234173"/>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55" name="正方形/長方形 154"/>
                  <p:cNvSpPr/>
                  <p:nvPr/>
                </p:nvSpPr>
                <p:spPr>
                  <a:xfrm>
                    <a:off x="5455372" y="517662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156" name="フリーフォーム 155"/>
                  <p:cNvSpPr/>
                  <p:nvPr/>
                </p:nvSpPr>
                <p:spPr>
                  <a:xfrm>
                    <a:off x="6585814" y="5330216"/>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57" name="正方形/長方形 156"/>
                  <p:cNvSpPr/>
                  <p:nvPr/>
                </p:nvSpPr>
                <p:spPr>
                  <a:xfrm>
                    <a:off x="6031436" y="5272665"/>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grpSp>
              <p:nvGrpSpPr>
                <p:cNvPr id="145" name="グループ化 144"/>
                <p:cNvGrpSpPr/>
                <p:nvPr/>
              </p:nvGrpSpPr>
              <p:grpSpPr>
                <a:xfrm>
                  <a:off x="2816437" y="5587404"/>
                  <a:ext cx="5883967" cy="536161"/>
                  <a:chOff x="2816437" y="5576507"/>
                  <a:chExt cx="5883967" cy="536161"/>
                </a:xfrm>
              </p:grpSpPr>
              <p:sp>
                <p:nvSpPr>
                  <p:cNvPr id="146" name="フリーフォーム 145"/>
                  <p:cNvSpPr/>
                  <p:nvPr/>
                </p:nvSpPr>
                <p:spPr>
                  <a:xfrm>
                    <a:off x="3086413" y="5739390"/>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147"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16437" y="5576507"/>
                    <a:ext cx="522107" cy="434240"/>
                  </a:xfrm>
                  <a:prstGeom prst="rect">
                    <a:avLst/>
                  </a:prstGeom>
                  <a:noFill/>
                  <a:extLst>
                    <a:ext uri="{909E8E84-426E-40DD-AFC4-6F175D3DCCD1}">
                      <a14:hiddenFill xmlns:a14="http://schemas.microsoft.com/office/drawing/2010/main">
                        <a:solidFill>
                          <a:srgbClr val="FFFFFF"/>
                        </a:solidFill>
                      </a14:hiddenFill>
                    </a:ext>
                  </a:extLst>
                </p:spPr>
              </p:pic>
              <p:grpSp>
                <p:nvGrpSpPr>
                  <p:cNvPr id="148" name="グループ化 147"/>
                  <p:cNvGrpSpPr/>
                  <p:nvPr/>
                </p:nvGrpSpPr>
                <p:grpSpPr>
                  <a:xfrm>
                    <a:off x="3234805" y="5678428"/>
                    <a:ext cx="5461327" cy="434240"/>
                    <a:chOff x="6210722" y="5763319"/>
                    <a:chExt cx="5461327" cy="434240"/>
                  </a:xfrm>
                </p:grpSpPr>
                <p:sp>
                  <p:nvSpPr>
                    <p:cNvPr id="149" name="フリーフォーム 148"/>
                    <p:cNvSpPr/>
                    <p:nvPr/>
                  </p:nvSpPr>
                  <p:spPr>
                    <a:xfrm>
                      <a:off x="6475228" y="5911702"/>
                      <a:ext cx="519682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150"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sp>
            <p:nvSpPr>
              <p:cNvPr id="160" name="テキスト ボックス 159"/>
              <p:cNvSpPr txBox="1"/>
              <p:nvPr/>
            </p:nvSpPr>
            <p:spPr>
              <a:xfrm>
                <a:off x="6770414" y="6745731"/>
                <a:ext cx="1566613" cy="276999"/>
              </a:xfrm>
              <a:prstGeom prst="rect">
                <a:avLst/>
              </a:prstGeom>
              <a:noFill/>
            </p:spPr>
            <p:txBody>
              <a:bodyPr wrap="square" rtlCol="0">
                <a:spAutoFit/>
              </a:bodyPr>
              <a:lstStyle/>
              <a:p>
                <a:r>
                  <a:rPr lang="en-US" altLang="ja-JP" sz="1200" dirty="0">
                    <a:solidFill>
                      <a:srgbClr val="3C3C3C"/>
                    </a:solidFill>
                    <a:latin typeface="Calibri"/>
                  </a:rPr>
                  <a:t>Output       </a:t>
                </a:r>
                <a:r>
                  <a:rPr lang="en-US" altLang="ja-JP" sz="1050" dirty="0">
                    <a:solidFill>
                      <a:srgbClr val="3C3C3C"/>
                    </a:solidFill>
                    <a:latin typeface="Calibri"/>
                  </a:rPr>
                  <a:t>1 2 3 4</a:t>
                </a:r>
                <a:endParaRPr lang="ja-JP" altLang="en-US" sz="1050" dirty="0">
                  <a:solidFill>
                    <a:srgbClr val="3C3C3C"/>
                  </a:solidFill>
                  <a:latin typeface="Calibri"/>
                </a:endParaRPr>
              </a:p>
            </p:txBody>
          </p:sp>
          <p:sp>
            <p:nvSpPr>
              <p:cNvPr id="163" name="テキスト ボックス 162"/>
              <p:cNvSpPr txBox="1"/>
              <p:nvPr/>
            </p:nvSpPr>
            <p:spPr>
              <a:xfrm>
                <a:off x="3602736" y="2751727"/>
                <a:ext cx="1160419" cy="3600986"/>
              </a:xfrm>
              <a:prstGeom prst="rect">
                <a:avLst/>
              </a:prstGeom>
              <a:noFill/>
            </p:spPr>
            <p:txBody>
              <a:bodyPr wrap="square" rtlCol="0">
                <a:spAutoFit/>
              </a:bodyPr>
              <a:lstStyle/>
              <a:p>
                <a:pPr algn="r"/>
                <a:r>
                  <a:rPr lang="en-US" altLang="ja-JP" sz="1200" dirty="0">
                    <a:solidFill>
                      <a:srgbClr val="3C3C3C"/>
                    </a:solidFill>
                    <a:latin typeface="Calibri"/>
                  </a:rPr>
                  <a:t>Input</a:t>
                </a: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r>
                  <a:rPr lang="en-US" altLang="ja-JP" sz="1200" dirty="0">
                    <a:solidFill>
                      <a:srgbClr val="3C3C3C"/>
                    </a:solidFill>
                    <a:latin typeface="Calibri"/>
                  </a:rPr>
                  <a:t>VX-3004F (1)</a:t>
                </a: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r>
                  <a:rPr lang="en-US" altLang="ja-JP" sz="1200" dirty="0">
                    <a:solidFill>
                      <a:srgbClr val="3C3C3C"/>
                    </a:solidFill>
                    <a:latin typeface="Calibri"/>
                  </a:rPr>
                  <a:t>VX-3004F (2) </a:t>
                </a: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r>
                  <a:rPr lang="en-US" altLang="ja-JP" sz="1200" dirty="0">
                    <a:solidFill>
                      <a:srgbClr val="3C3C3C"/>
                    </a:solidFill>
                    <a:latin typeface="Calibri"/>
                  </a:rPr>
                  <a:t>VX-3008F</a:t>
                </a: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r>
                  <a:rPr lang="en-US" altLang="ja-JP" sz="1200" dirty="0">
                    <a:solidFill>
                      <a:srgbClr val="3C3C3C"/>
                    </a:solidFill>
                    <a:latin typeface="Calibri"/>
                  </a:rPr>
                  <a:t>VX-3016F</a:t>
                </a:r>
                <a:endParaRPr lang="ja-JP" altLang="en-US" sz="1050" dirty="0">
                  <a:solidFill>
                    <a:srgbClr val="3C3C3C"/>
                  </a:solidFill>
                  <a:latin typeface="Calibri"/>
                </a:endParaRPr>
              </a:p>
            </p:txBody>
          </p:sp>
          <p:grpSp>
            <p:nvGrpSpPr>
              <p:cNvPr id="164" name="グループ化 163"/>
              <p:cNvGrpSpPr/>
              <p:nvPr/>
            </p:nvGrpSpPr>
            <p:grpSpPr>
              <a:xfrm>
                <a:off x="4844128" y="4048457"/>
                <a:ext cx="5883967" cy="882985"/>
                <a:chOff x="2816437" y="5240580"/>
                <a:chExt cx="5883967" cy="882985"/>
              </a:xfrm>
            </p:grpSpPr>
            <p:grpSp>
              <p:nvGrpSpPr>
                <p:cNvPr id="165" name="グループ化 164"/>
                <p:cNvGrpSpPr/>
                <p:nvPr/>
              </p:nvGrpSpPr>
              <p:grpSpPr>
                <a:xfrm>
                  <a:off x="3044238" y="5240580"/>
                  <a:ext cx="5651894" cy="436894"/>
                  <a:chOff x="5455372" y="4966039"/>
                  <a:chExt cx="5651894" cy="436894"/>
                </a:xfrm>
              </p:grpSpPr>
              <p:grpSp>
                <p:nvGrpSpPr>
                  <p:cNvPr id="172" name="グループ化 171"/>
                  <p:cNvGrpSpPr/>
                  <p:nvPr/>
                </p:nvGrpSpPr>
                <p:grpSpPr>
                  <a:xfrm>
                    <a:off x="5457903" y="4966039"/>
                    <a:ext cx="5649363" cy="130268"/>
                    <a:chOff x="5457903" y="4966039"/>
                    <a:chExt cx="5649363" cy="130268"/>
                  </a:xfrm>
                </p:grpSpPr>
                <p:sp>
                  <p:nvSpPr>
                    <p:cNvPr id="179" name="フリーフォーム 178"/>
                    <p:cNvSpPr/>
                    <p:nvPr/>
                  </p:nvSpPr>
                  <p:spPr>
                    <a:xfrm>
                      <a:off x="6009750" y="5023590"/>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80" name="正方形/長方形 179"/>
                    <p:cNvSpPr/>
                    <p:nvPr/>
                  </p:nvSpPr>
                  <p:spPr>
                    <a:xfrm>
                      <a:off x="5457903" y="4966039"/>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sp>
                <p:nvSpPr>
                  <p:cNvPr id="173" name="フリーフォーム 172"/>
                  <p:cNvSpPr/>
                  <p:nvPr/>
                </p:nvSpPr>
                <p:spPr>
                  <a:xfrm>
                    <a:off x="6588345" y="5119633"/>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74" name="正方形/長方形 173"/>
                  <p:cNvSpPr/>
                  <p:nvPr/>
                </p:nvSpPr>
                <p:spPr>
                  <a:xfrm>
                    <a:off x="6033967" y="506208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175" name="フリーフォーム 174"/>
                  <p:cNvSpPr/>
                  <p:nvPr/>
                </p:nvSpPr>
                <p:spPr>
                  <a:xfrm>
                    <a:off x="6007219" y="5234173"/>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76" name="正方形/長方形 175"/>
                  <p:cNvSpPr/>
                  <p:nvPr/>
                </p:nvSpPr>
                <p:spPr>
                  <a:xfrm>
                    <a:off x="5455372" y="517662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177" name="フリーフォーム 176"/>
                  <p:cNvSpPr/>
                  <p:nvPr/>
                </p:nvSpPr>
                <p:spPr>
                  <a:xfrm>
                    <a:off x="6585814" y="5330216"/>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78" name="正方形/長方形 177"/>
                  <p:cNvSpPr/>
                  <p:nvPr/>
                </p:nvSpPr>
                <p:spPr>
                  <a:xfrm>
                    <a:off x="6031436" y="5272665"/>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grpSp>
              <p:nvGrpSpPr>
                <p:cNvPr id="166" name="グループ化 165"/>
                <p:cNvGrpSpPr/>
                <p:nvPr/>
              </p:nvGrpSpPr>
              <p:grpSpPr>
                <a:xfrm>
                  <a:off x="2816437" y="5587404"/>
                  <a:ext cx="5883967" cy="536161"/>
                  <a:chOff x="2816437" y="5576507"/>
                  <a:chExt cx="5883967" cy="536161"/>
                </a:xfrm>
              </p:grpSpPr>
              <p:sp>
                <p:nvSpPr>
                  <p:cNvPr id="167" name="フリーフォーム 166"/>
                  <p:cNvSpPr/>
                  <p:nvPr/>
                </p:nvSpPr>
                <p:spPr>
                  <a:xfrm>
                    <a:off x="3086413" y="5739390"/>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168"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16437" y="5576507"/>
                    <a:ext cx="522107" cy="434240"/>
                  </a:xfrm>
                  <a:prstGeom prst="rect">
                    <a:avLst/>
                  </a:prstGeom>
                  <a:noFill/>
                  <a:extLst>
                    <a:ext uri="{909E8E84-426E-40DD-AFC4-6F175D3DCCD1}">
                      <a14:hiddenFill xmlns:a14="http://schemas.microsoft.com/office/drawing/2010/main">
                        <a:solidFill>
                          <a:srgbClr val="FFFFFF"/>
                        </a:solidFill>
                      </a14:hiddenFill>
                    </a:ext>
                  </a:extLst>
                </p:spPr>
              </p:pic>
              <p:grpSp>
                <p:nvGrpSpPr>
                  <p:cNvPr id="169" name="グループ化 168"/>
                  <p:cNvGrpSpPr/>
                  <p:nvPr/>
                </p:nvGrpSpPr>
                <p:grpSpPr>
                  <a:xfrm>
                    <a:off x="3234805" y="5678428"/>
                    <a:ext cx="5461327" cy="434240"/>
                    <a:chOff x="6210722" y="5763319"/>
                    <a:chExt cx="5461327" cy="434240"/>
                  </a:xfrm>
                </p:grpSpPr>
                <p:sp>
                  <p:nvSpPr>
                    <p:cNvPr id="170" name="フリーフォーム 169"/>
                    <p:cNvSpPr/>
                    <p:nvPr/>
                  </p:nvSpPr>
                  <p:spPr>
                    <a:xfrm>
                      <a:off x="6475228" y="5911702"/>
                      <a:ext cx="519682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171"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181" name="グループ化 180"/>
              <p:cNvGrpSpPr/>
              <p:nvPr/>
            </p:nvGrpSpPr>
            <p:grpSpPr>
              <a:xfrm>
                <a:off x="4846887" y="5028715"/>
                <a:ext cx="5883967" cy="882985"/>
                <a:chOff x="2816437" y="5240580"/>
                <a:chExt cx="5883967" cy="882985"/>
              </a:xfrm>
            </p:grpSpPr>
            <p:grpSp>
              <p:nvGrpSpPr>
                <p:cNvPr id="182" name="グループ化 181"/>
                <p:cNvGrpSpPr/>
                <p:nvPr/>
              </p:nvGrpSpPr>
              <p:grpSpPr>
                <a:xfrm>
                  <a:off x="3044238" y="5240580"/>
                  <a:ext cx="5651894" cy="436894"/>
                  <a:chOff x="5455372" y="4966039"/>
                  <a:chExt cx="5651894" cy="436894"/>
                </a:xfrm>
              </p:grpSpPr>
              <p:grpSp>
                <p:nvGrpSpPr>
                  <p:cNvPr id="189" name="グループ化 188"/>
                  <p:cNvGrpSpPr/>
                  <p:nvPr/>
                </p:nvGrpSpPr>
                <p:grpSpPr>
                  <a:xfrm>
                    <a:off x="5457903" y="4966039"/>
                    <a:ext cx="5649363" cy="130268"/>
                    <a:chOff x="5457903" y="4966039"/>
                    <a:chExt cx="5649363" cy="130268"/>
                  </a:xfrm>
                </p:grpSpPr>
                <p:sp>
                  <p:nvSpPr>
                    <p:cNvPr id="196" name="フリーフォーム 195"/>
                    <p:cNvSpPr/>
                    <p:nvPr/>
                  </p:nvSpPr>
                  <p:spPr>
                    <a:xfrm>
                      <a:off x="6009750" y="5023590"/>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97" name="正方形/長方形 196"/>
                    <p:cNvSpPr/>
                    <p:nvPr/>
                  </p:nvSpPr>
                  <p:spPr>
                    <a:xfrm>
                      <a:off x="5457903" y="4966039"/>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sp>
                <p:nvSpPr>
                  <p:cNvPr id="190" name="フリーフォーム 189"/>
                  <p:cNvSpPr/>
                  <p:nvPr/>
                </p:nvSpPr>
                <p:spPr>
                  <a:xfrm>
                    <a:off x="6588345" y="5119633"/>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91" name="正方形/長方形 190"/>
                  <p:cNvSpPr/>
                  <p:nvPr/>
                </p:nvSpPr>
                <p:spPr>
                  <a:xfrm>
                    <a:off x="6033967" y="506208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192" name="フリーフォーム 191"/>
                  <p:cNvSpPr/>
                  <p:nvPr/>
                </p:nvSpPr>
                <p:spPr>
                  <a:xfrm>
                    <a:off x="6007219" y="5234173"/>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93" name="正方形/長方形 192"/>
                  <p:cNvSpPr/>
                  <p:nvPr/>
                </p:nvSpPr>
                <p:spPr>
                  <a:xfrm>
                    <a:off x="5455372" y="517662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194" name="フリーフォーム 193"/>
                  <p:cNvSpPr/>
                  <p:nvPr/>
                </p:nvSpPr>
                <p:spPr>
                  <a:xfrm>
                    <a:off x="6585814" y="5330216"/>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95" name="正方形/長方形 194"/>
                  <p:cNvSpPr/>
                  <p:nvPr/>
                </p:nvSpPr>
                <p:spPr>
                  <a:xfrm>
                    <a:off x="6031436" y="5272665"/>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grpSp>
              <p:nvGrpSpPr>
                <p:cNvPr id="183" name="グループ化 182"/>
                <p:cNvGrpSpPr/>
                <p:nvPr/>
              </p:nvGrpSpPr>
              <p:grpSpPr>
                <a:xfrm>
                  <a:off x="2816437" y="5587404"/>
                  <a:ext cx="5883967" cy="536161"/>
                  <a:chOff x="2816437" y="5576507"/>
                  <a:chExt cx="5883967" cy="536161"/>
                </a:xfrm>
              </p:grpSpPr>
              <p:sp>
                <p:nvSpPr>
                  <p:cNvPr id="184" name="フリーフォーム 183"/>
                  <p:cNvSpPr/>
                  <p:nvPr/>
                </p:nvSpPr>
                <p:spPr>
                  <a:xfrm>
                    <a:off x="3086413" y="5739390"/>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185"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16437" y="5576507"/>
                    <a:ext cx="522107" cy="434240"/>
                  </a:xfrm>
                  <a:prstGeom prst="rect">
                    <a:avLst/>
                  </a:prstGeom>
                  <a:noFill/>
                  <a:extLst>
                    <a:ext uri="{909E8E84-426E-40DD-AFC4-6F175D3DCCD1}">
                      <a14:hiddenFill xmlns:a14="http://schemas.microsoft.com/office/drawing/2010/main">
                        <a:solidFill>
                          <a:srgbClr val="FFFFFF"/>
                        </a:solidFill>
                      </a14:hiddenFill>
                    </a:ext>
                  </a:extLst>
                </p:spPr>
              </p:pic>
              <p:grpSp>
                <p:nvGrpSpPr>
                  <p:cNvPr id="186" name="グループ化 185"/>
                  <p:cNvGrpSpPr/>
                  <p:nvPr/>
                </p:nvGrpSpPr>
                <p:grpSpPr>
                  <a:xfrm>
                    <a:off x="3234805" y="5678428"/>
                    <a:ext cx="5461327" cy="434240"/>
                    <a:chOff x="6210722" y="5763319"/>
                    <a:chExt cx="5461327" cy="434240"/>
                  </a:xfrm>
                </p:grpSpPr>
                <p:sp>
                  <p:nvSpPr>
                    <p:cNvPr id="187" name="フリーフォーム 186"/>
                    <p:cNvSpPr/>
                    <p:nvPr/>
                  </p:nvSpPr>
                  <p:spPr>
                    <a:xfrm>
                      <a:off x="6475228" y="5911702"/>
                      <a:ext cx="519682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188"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198" name="グループ化 197"/>
              <p:cNvGrpSpPr/>
              <p:nvPr/>
            </p:nvGrpSpPr>
            <p:grpSpPr>
              <a:xfrm>
                <a:off x="4844128" y="5964819"/>
                <a:ext cx="5883967" cy="882985"/>
                <a:chOff x="2816437" y="5240580"/>
                <a:chExt cx="5883967" cy="882985"/>
              </a:xfrm>
            </p:grpSpPr>
            <p:grpSp>
              <p:nvGrpSpPr>
                <p:cNvPr id="199" name="グループ化 198"/>
                <p:cNvGrpSpPr/>
                <p:nvPr/>
              </p:nvGrpSpPr>
              <p:grpSpPr>
                <a:xfrm>
                  <a:off x="3044238" y="5240580"/>
                  <a:ext cx="5651894" cy="436894"/>
                  <a:chOff x="5455372" y="4966039"/>
                  <a:chExt cx="5651894" cy="436894"/>
                </a:xfrm>
              </p:grpSpPr>
              <p:grpSp>
                <p:nvGrpSpPr>
                  <p:cNvPr id="206" name="グループ化 205"/>
                  <p:cNvGrpSpPr/>
                  <p:nvPr/>
                </p:nvGrpSpPr>
                <p:grpSpPr>
                  <a:xfrm>
                    <a:off x="5457903" y="4966039"/>
                    <a:ext cx="5649363" cy="130268"/>
                    <a:chOff x="5457903" y="4966039"/>
                    <a:chExt cx="5649363" cy="130268"/>
                  </a:xfrm>
                </p:grpSpPr>
                <p:sp>
                  <p:nvSpPr>
                    <p:cNvPr id="213" name="フリーフォーム 212"/>
                    <p:cNvSpPr/>
                    <p:nvPr/>
                  </p:nvSpPr>
                  <p:spPr>
                    <a:xfrm>
                      <a:off x="6009750" y="5023590"/>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14" name="正方形/長方形 213"/>
                    <p:cNvSpPr/>
                    <p:nvPr/>
                  </p:nvSpPr>
                  <p:spPr>
                    <a:xfrm>
                      <a:off x="5457903" y="4966039"/>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sp>
                <p:nvSpPr>
                  <p:cNvPr id="207" name="フリーフォーム 206"/>
                  <p:cNvSpPr/>
                  <p:nvPr/>
                </p:nvSpPr>
                <p:spPr>
                  <a:xfrm>
                    <a:off x="6588345" y="5119633"/>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08" name="正方形/長方形 207"/>
                  <p:cNvSpPr/>
                  <p:nvPr/>
                </p:nvSpPr>
                <p:spPr>
                  <a:xfrm>
                    <a:off x="6033967" y="506208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209" name="フリーフォーム 208"/>
                  <p:cNvSpPr/>
                  <p:nvPr/>
                </p:nvSpPr>
                <p:spPr>
                  <a:xfrm>
                    <a:off x="6007219" y="5234173"/>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10" name="正方形/長方形 209"/>
                  <p:cNvSpPr/>
                  <p:nvPr/>
                </p:nvSpPr>
                <p:spPr>
                  <a:xfrm>
                    <a:off x="5455372" y="517662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211" name="フリーフォーム 210"/>
                  <p:cNvSpPr/>
                  <p:nvPr/>
                </p:nvSpPr>
                <p:spPr>
                  <a:xfrm>
                    <a:off x="6585814" y="5330216"/>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12" name="正方形/長方形 211"/>
                  <p:cNvSpPr/>
                  <p:nvPr/>
                </p:nvSpPr>
                <p:spPr>
                  <a:xfrm>
                    <a:off x="6031436" y="5272665"/>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grpSp>
              <p:nvGrpSpPr>
                <p:cNvPr id="200" name="グループ化 199"/>
                <p:cNvGrpSpPr/>
                <p:nvPr/>
              </p:nvGrpSpPr>
              <p:grpSpPr>
                <a:xfrm>
                  <a:off x="2816437" y="5587404"/>
                  <a:ext cx="5883967" cy="536161"/>
                  <a:chOff x="2816437" y="5576507"/>
                  <a:chExt cx="5883967" cy="536161"/>
                </a:xfrm>
              </p:grpSpPr>
              <p:sp>
                <p:nvSpPr>
                  <p:cNvPr id="201" name="フリーフォーム 200"/>
                  <p:cNvSpPr/>
                  <p:nvPr/>
                </p:nvSpPr>
                <p:spPr>
                  <a:xfrm>
                    <a:off x="3086413" y="5739390"/>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02"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16437" y="5576507"/>
                    <a:ext cx="522107" cy="434240"/>
                  </a:xfrm>
                  <a:prstGeom prst="rect">
                    <a:avLst/>
                  </a:prstGeom>
                  <a:noFill/>
                  <a:extLst>
                    <a:ext uri="{909E8E84-426E-40DD-AFC4-6F175D3DCCD1}">
                      <a14:hiddenFill xmlns:a14="http://schemas.microsoft.com/office/drawing/2010/main">
                        <a:solidFill>
                          <a:srgbClr val="FFFFFF"/>
                        </a:solidFill>
                      </a14:hiddenFill>
                    </a:ext>
                  </a:extLst>
                </p:spPr>
              </p:pic>
              <p:grpSp>
                <p:nvGrpSpPr>
                  <p:cNvPr id="203" name="グループ化 202"/>
                  <p:cNvGrpSpPr/>
                  <p:nvPr/>
                </p:nvGrpSpPr>
                <p:grpSpPr>
                  <a:xfrm>
                    <a:off x="3234805" y="5678428"/>
                    <a:ext cx="5461327" cy="434240"/>
                    <a:chOff x="6210722" y="5763319"/>
                    <a:chExt cx="5461327" cy="434240"/>
                  </a:xfrm>
                </p:grpSpPr>
                <p:sp>
                  <p:nvSpPr>
                    <p:cNvPr id="204" name="フリーフォーム 203"/>
                    <p:cNvSpPr/>
                    <p:nvPr/>
                  </p:nvSpPr>
                  <p:spPr>
                    <a:xfrm>
                      <a:off x="6475228" y="5911702"/>
                      <a:ext cx="519682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05"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grpSp>
      </p:grpSp>
      <p:grpSp>
        <p:nvGrpSpPr>
          <p:cNvPr id="223" name="グループ化 222"/>
          <p:cNvGrpSpPr/>
          <p:nvPr/>
        </p:nvGrpSpPr>
        <p:grpSpPr>
          <a:xfrm>
            <a:off x="5583990" y="1997322"/>
            <a:ext cx="4460868" cy="413130"/>
            <a:chOff x="5227209" y="2052164"/>
            <a:chExt cx="4460868" cy="413130"/>
          </a:xfrm>
        </p:grpSpPr>
        <p:sp>
          <p:nvSpPr>
            <p:cNvPr id="219" name="フリーフォーム 218"/>
            <p:cNvSpPr/>
            <p:nvPr/>
          </p:nvSpPr>
          <p:spPr>
            <a:xfrm>
              <a:off x="6060141" y="2312894"/>
              <a:ext cx="1102659" cy="152400"/>
            </a:xfrm>
            <a:custGeom>
              <a:avLst/>
              <a:gdLst>
                <a:gd name="connsiteX0" fmla="*/ 0 w 1102659"/>
                <a:gd name="connsiteY0" fmla="*/ 17930 h 152400"/>
                <a:gd name="connsiteX1" fmla="*/ 0 w 1102659"/>
                <a:gd name="connsiteY1" fmla="*/ 152400 h 152400"/>
                <a:gd name="connsiteX2" fmla="*/ 1102659 w 1102659"/>
                <a:gd name="connsiteY2" fmla="*/ 152400 h 152400"/>
                <a:gd name="connsiteX3" fmla="*/ 1102659 w 1102659"/>
                <a:gd name="connsiteY3" fmla="*/ 0 h 152400"/>
              </a:gdLst>
              <a:ahLst/>
              <a:cxnLst>
                <a:cxn ang="0">
                  <a:pos x="connsiteX0" y="connsiteY0"/>
                </a:cxn>
                <a:cxn ang="0">
                  <a:pos x="connsiteX1" y="connsiteY1"/>
                </a:cxn>
                <a:cxn ang="0">
                  <a:pos x="connsiteX2" y="connsiteY2"/>
                </a:cxn>
                <a:cxn ang="0">
                  <a:pos x="connsiteX3" y="connsiteY3"/>
                </a:cxn>
              </a:cxnLst>
              <a:rect l="l" t="t" r="r" b="b"/>
              <a:pathLst>
                <a:path w="1102659" h="152400">
                  <a:moveTo>
                    <a:pt x="0" y="17930"/>
                  </a:moveTo>
                  <a:lnTo>
                    <a:pt x="0" y="152400"/>
                  </a:lnTo>
                  <a:lnTo>
                    <a:pt x="1102659" y="152400"/>
                  </a:lnTo>
                  <a:lnTo>
                    <a:pt x="1102659"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0" name="フリーフォーム 219"/>
            <p:cNvSpPr/>
            <p:nvPr/>
          </p:nvSpPr>
          <p:spPr>
            <a:xfrm>
              <a:off x="7242323" y="2312894"/>
              <a:ext cx="1102659" cy="152400"/>
            </a:xfrm>
            <a:custGeom>
              <a:avLst/>
              <a:gdLst>
                <a:gd name="connsiteX0" fmla="*/ 0 w 1102659"/>
                <a:gd name="connsiteY0" fmla="*/ 17930 h 152400"/>
                <a:gd name="connsiteX1" fmla="*/ 0 w 1102659"/>
                <a:gd name="connsiteY1" fmla="*/ 152400 h 152400"/>
                <a:gd name="connsiteX2" fmla="*/ 1102659 w 1102659"/>
                <a:gd name="connsiteY2" fmla="*/ 152400 h 152400"/>
                <a:gd name="connsiteX3" fmla="*/ 1102659 w 1102659"/>
                <a:gd name="connsiteY3" fmla="*/ 0 h 152400"/>
              </a:gdLst>
              <a:ahLst/>
              <a:cxnLst>
                <a:cxn ang="0">
                  <a:pos x="connsiteX0" y="connsiteY0"/>
                </a:cxn>
                <a:cxn ang="0">
                  <a:pos x="connsiteX1" y="connsiteY1"/>
                </a:cxn>
                <a:cxn ang="0">
                  <a:pos x="connsiteX2" y="connsiteY2"/>
                </a:cxn>
                <a:cxn ang="0">
                  <a:pos x="connsiteX3" y="connsiteY3"/>
                </a:cxn>
              </a:cxnLst>
              <a:rect l="l" t="t" r="r" b="b"/>
              <a:pathLst>
                <a:path w="1102659" h="152400">
                  <a:moveTo>
                    <a:pt x="0" y="17930"/>
                  </a:moveTo>
                  <a:lnTo>
                    <a:pt x="0" y="152400"/>
                  </a:lnTo>
                  <a:lnTo>
                    <a:pt x="1102659" y="152400"/>
                  </a:lnTo>
                  <a:lnTo>
                    <a:pt x="1102659"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1" name="フリーフォーム 220"/>
            <p:cNvSpPr/>
            <p:nvPr/>
          </p:nvSpPr>
          <p:spPr>
            <a:xfrm>
              <a:off x="8436359" y="2312894"/>
              <a:ext cx="1102659" cy="152400"/>
            </a:xfrm>
            <a:custGeom>
              <a:avLst/>
              <a:gdLst>
                <a:gd name="connsiteX0" fmla="*/ 0 w 1102659"/>
                <a:gd name="connsiteY0" fmla="*/ 17930 h 152400"/>
                <a:gd name="connsiteX1" fmla="*/ 0 w 1102659"/>
                <a:gd name="connsiteY1" fmla="*/ 152400 h 152400"/>
                <a:gd name="connsiteX2" fmla="*/ 1102659 w 1102659"/>
                <a:gd name="connsiteY2" fmla="*/ 152400 h 152400"/>
                <a:gd name="connsiteX3" fmla="*/ 1102659 w 1102659"/>
                <a:gd name="connsiteY3" fmla="*/ 0 h 152400"/>
              </a:gdLst>
              <a:ahLst/>
              <a:cxnLst>
                <a:cxn ang="0">
                  <a:pos x="connsiteX0" y="connsiteY0"/>
                </a:cxn>
                <a:cxn ang="0">
                  <a:pos x="connsiteX1" y="connsiteY1"/>
                </a:cxn>
                <a:cxn ang="0">
                  <a:pos x="connsiteX2" y="connsiteY2"/>
                </a:cxn>
                <a:cxn ang="0">
                  <a:pos x="connsiteX3" y="connsiteY3"/>
                </a:cxn>
              </a:cxnLst>
              <a:rect l="l" t="t" r="r" b="b"/>
              <a:pathLst>
                <a:path w="1102659" h="152400">
                  <a:moveTo>
                    <a:pt x="0" y="17930"/>
                  </a:moveTo>
                  <a:lnTo>
                    <a:pt x="0" y="152400"/>
                  </a:lnTo>
                  <a:lnTo>
                    <a:pt x="1102659" y="152400"/>
                  </a:lnTo>
                  <a:lnTo>
                    <a:pt x="1102659"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222" name="グループ化 221"/>
            <p:cNvGrpSpPr/>
            <p:nvPr/>
          </p:nvGrpSpPr>
          <p:grpSpPr>
            <a:xfrm>
              <a:off x="5227209" y="2052164"/>
              <a:ext cx="4460868" cy="323560"/>
              <a:chOff x="5227209" y="2052164"/>
              <a:chExt cx="4460868" cy="323560"/>
            </a:xfrm>
          </p:grpSpPr>
          <p:pic>
            <p:nvPicPr>
              <p:cNvPr id="215" name="Picture 2" descr="H:\TCL\Products\Products data\VX\VX-3000\Photo\VX-3000 ph2\VX-3000 Bilder\VX-3004F_front_plan.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27209" y="2059012"/>
                <a:ext cx="975143" cy="309864"/>
              </a:xfrm>
              <a:prstGeom prst="rect">
                <a:avLst/>
              </a:prstGeom>
              <a:noFill/>
              <a:extLst>
                <a:ext uri="{909E8E84-426E-40DD-AFC4-6F175D3DCCD1}">
                  <a14:hiddenFill xmlns:a14="http://schemas.microsoft.com/office/drawing/2010/main">
                    <a:solidFill>
                      <a:srgbClr val="FFFFFF"/>
                    </a:solidFill>
                  </a14:hiddenFill>
                </a:ext>
              </a:extLst>
            </p:spPr>
          </p:pic>
          <p:pic>
            <p:nvPicPr>
              <p:cNvPr id="216" name="Picture 3" descr="H:\TCL\Products\Products data\VX\VX-3000\Photo\VX-3000 ph2\VX-3000 Bilder\VX-3008F_front_plan.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7574916" y="2052164"/>
                <a:ext cx="940062" cy="323560"/>
              </a:xfrm>
              <a:prstGeom prst="rect">
                <a:avLst/>
              </a:prstGeom>
              <a:noFill/>
              <a:extLst>
                <a:ext uri="{909E8E84-426E-40DD-AFC4-6F175D3DCCD1}">
                  <a14:hiddenFill xmlns:a14="http://schemas.microsoft.com/office/drawing/2010/main">
                    <a:solidFill>
                      <a:srgbClr val="FFFFFF"/>
                    </a:solidFill>
                  </a14:hiddenFill>
                </a:ext>
              </a:extLst>
            </p:spPr>
          </p:pic>
          <p:pic>
            <p:nvPicPr>
              <p:cNvPr id="217" name="Picture 4" descr="H:\TCL\Products\Products data\VX\VX-3000\Photo\VX-3000 ph2\VX-3000 Bilder\VX-3016F_front.jp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8731002" y="2054177"/>
                <a:ext cx="957075" cy="295022"/>
              </a:xfrm>
              <a:prstGeom prst="rect">
                <a:avLst/>
              </a:prstGeom>
              <a:noFill/>
              <a:extLst>
                <a:ext uri="{909E8E84-426E-40DD-AFC4-6F175D3DCCD1}">
                  <a14:hiddenFill xmlns:a14="http://schemas.microsoft.com/office/drawing/2010/main">
                    <a:solidFill>
                      <a:srgbClr val="FFFFFF"/>
                    </a:solidFill>
                  </a14:hiddenFill>
                </a:ext>
              </a:extLst>
            </p:spPr>
          </p:pic>
          <p:pic>
            <p:nvPicPr>
              <p:cNvPr id="218" name="Picture 2" descr="H:\TCL\Products\Products data\VX\VX-3000\Photo\VX-3000 ph2\VX-3000 Bilder\VX-3004F_front_plan.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381879" y="2059012"/>
                <a:ext cx="975143" cy="309864"/>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226" name="正方形/長方形 225"/>
          <p:cNvSpPr/>
          <p:nvPr/>
        </p:nvSpPr>
        <p:spPr>
          <a:xfrm>
            <a:off x="5437806" y="2449724"/>
            <a:ext cx="6858000" cy="461665"/>
          </a:xfrm>
          <a:prstGeom prst="rect">
            <a:avLst/>
          </a:prstGeom>
        </p:spPr>
        <p:txBody>
          <a:bodyPr>
            <a:spAutoFit/>
          </a:bodyPr>
          <a:lstStyle/>
          <a:p>
            <a:r>
              <a:rPr lang="en-US" altLang="ja-JP" sz="1200" dirty="0">
                <a:solidFill>
                  <a:srgbClr val="3C3C3C"/>
                </a:solidFill>
                <a:latin typeface="Calibri"/>
              </a:rPr>
              <a:t>Specifically, when two VX-3004Fs, one VX-3008F and one VX-3016F are connected by VX link, </a:t>
            </a:r>
          </a:p>
          <a:p>
            <a:r>
              <a:rPr lang="en-US" altLang="ja-JP" sz="1200" dirty="0">
                <a:solidFill>
                  <a:srgbClr val="3C3C3C"/>
                </a:solidFill>
                <a:latin typeface="Calibri"/>
              </a:rPr>
              <a:t>How is the audio route of the whole system including analog and network drawn? </a:t>
            </a:r>
            <a:endParaRPr lang="ja-JP" altLang="en-US" sz="1200" dirty="0">
              <a:solidFill>
                <a:srgbClr val="3C3C3C"/>
              </a:solidFill>
              <a:latin typeface="Calibri"/>
            </a:endParaRPr>
          </a:p>
        </p:txBody>
      </p:sp>
      <p:pic>
        <p:nvPicPr>
          <p:cNvPr id="228" name="Picture 4"/>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17091" t="12752" r="20831" b="17409"/>
          <a:stretch/>
        </p:blipFill>
        <p:spPr bwMode="auto">
          <a:xfrm>
            <a:off x="1285024" y="4896982"/>
            <a:ext cx="1995060" cy="3365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29" name="四角形吹き出し 228"/>
          <p:cNvSpPr/>
          <p:nvPr/>
        </p:nvSpPr>
        <p:spPr>
          <a:xfrm>
            <a:off x="10960263" y="5224617"/>
            <a:ext cx="1653049" cy="893796"/>
          </a:xfrm>
          <a:prstGeom prst="wedgeRectCallout">
            <a:avLst>
              <a:gd name="adj1" fmla="val -44525"/>
              <a:gd name="adj2" fmla="val 83482"/>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a:solidFill>
                  <a:srgbClr val="FFFFFF"/>
                </a:solidFill>
              </a:rPr>
              <a:t>Please be aware that the division by SS is outside the Matrix that VX link constitutes.</a:t>
            </a:r>
            <a:endParaRPr lang="ja-JP" altLang="en-US" sz="1200" dirty="0">
              <a:solidFill>
                <a:srgbClr val="FFFFFF"/>
              </a:solidFill>
            </a:endParaRPr>
          </a:p>
        </p:txBody>
      </p:sp>
      <p:sp>
        <p:nvSpPr>
          <p:cNvPr id="137" name="円/楕円 136"/>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円/楕円 137"/>
          <p:cNvSpPr/>
          <p:nvPr/>
        </p:nvSpPr>
        <p:spPr>
          <a:xfrm>
            <a:off x="145116" y="599405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 name="正方形/長方形 138"/>
          <p:cNvSpPr/>
          <p:nvPr/>
        </p:nvSpPr>
        <p:spPr>
          <a:xfrm>
            <a:off x="5380966" y="1529759"/>
            <a:ext cx="8246580" cy="692526"/>
          </a:xfrm>
          <a:prstGeom prst="rect">
            <a:avLst/>
          </a:prstGeom>
        </p:spPr>
        <p:txBody>
          <a:bodyPr wrap="square" lIns="137187" tIns="68594" rIns="137187" bIns="68594">
            <a:spAutoFit/>
          </a:bodyPr>
          <a:lstStyle/>
          <a:p>
            <a:r>
              <a:rPr lang="en-US" altLang="ja-JP" dirty="0">
                <a:solidFill>
                  <a:srgbClr val="5F5F5F"/>
                </a:solidFill>
                <a:latin typeface="Calibri"/>
                <a:cs typeface="Consolas" panose="020B0609020204030204" pitchFamily="49" charset="0"/>
              </a:rPr>
              <a:t>When considering [Matrix in VX-30##F] and [VX link] together, </a:t>
            </a:r>
          </a:p>
          <a:p>
            <a:r>
              <a:rPr lang="en-US" altLang="ja-JP" dirty="0">
                <a:solidFill>
                  <a:srgbClr val="5F5F5F"/>
                </a:solidFill>
                <a:latin typeface="Calibri"/>
                <a:cs typeface="Consolas" panose="020B0609020204030204" pitchFamily="49" charset="0"/>
              </a:rPr>
              <a:t>                                                                                        how is that audio routing drawn??</a:t>
            </a:r>
          </a:p>
        </p:txBody>
      </p:sp>
      <p:sp>
        <p:nvSpPr>
          <p:cNvPr id="140" name="正方形/長方形 139">
            <a:extLst>
              <a:ext uri="{FF2B5EF4-FFF2-40B4-BE49-F238E27FC236}">
                <a16:creationId xmlns:a16="http://schemas.microsoft.com/office/drawing/2014/main" id="{F85E64E2-F374-497D-BA06-E72AFA8EC0B7}"/>
              </a:ext>
            </a:extLst>
          </p:cNvPr>
          <p:cNvSpPr/>
          <p:nvPr/>
        </p:nvSpPr>
        <p:spPr>
          <a:xfrm>
            <a:off x="5351086" y="975556"/>
            <a:ext cx="4815669" cy="55399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Audio route in VX link </a:t>
            </a:r>
            <a:r>
              <a:rPr lang="en-US" altLang="ja-JP" sz="2000" b="1" dirty="0">
                <a:solidFill>
                  <a:srgbClr val="F79646">
                    <a:lumMod val="75000"/>
                  </a:srgbClr>
                </a:solidFill>
                <a:latin typeface="Calibri"/>
                <a:ea typeface="メイリオ" panose="020B0604030504040204" pitchFamily="50" charset="-128"/>
                <a:cs typeface="メイリオ" panose="020B0604030504040204" pitchFamily="50" charset="-128"/>
              </a:rPr>
              <a:t>&lt;Detail&gt;</a:t>
            </a:r>
            <a:endPar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23861066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 name="正方形/長方形 230">
            <a:extLst>
              <a:ext uri="{FF2B5EF4-FFF2-40B4-BE49-F238E27FC236}">
                <a16:creationId xmlns:a16="http://schemas.microsoft.com/office/drawing/2014/main" id="{B22F1050-5A28-4251-AAA7-CB0A97B01A7D}"/>
              </a:ext>
            </a:extLst>
          </p:cNvPr>
          <p:cNvSpPr/>
          <p:nvPr/>
        </p:nvSpPr>
        <p:spPr>
          <a:xfrm>
            <a:off x="5380966" y="1529759"/>
            <a:ext cx="8246580" cy="692526"/>
          </a:xfrm>
          <a:prstGeom prst="rect">
            <a:avLst/>
          </a:prstGeom>
        </p:spPr>
        <p:txBody>
          <a:bodyPr wrap="square" lIns="137187" tIns="68594" rIns="137187" bIns="68594">
            <a:spAutoFit/>
          </a:bodyPr>
          <a:lstStyle/>
          <a:p>
            <a:r>
              <a:rPr lang="en-US" altLang="ja-JP" dirty="0">
                <a:solidFill>
                  <a:srgbClr val="5F5F5F"/>
                </a:solidFill>
                <a:latin typeface="Calibri"/>
                <a:cs typeface="Consolas" panose="020B0609020204030204" pitchFamily="49" charset="0"/>
              </a:rPr>
              <a:t>When considering [Matrix in VX-30##F] and [VX link] together, </a:t>
            </a:r>
          </a:p>
          <a:p>
            <a:r>
              <a:rPr lang="en-US" altLang="ja-JP" dirty="0">
                <a:solidFill>
                  <a:srgbClr val="5F5F5F"/>
                </a:solidFill>
                <a:latin typeface="Calibri"/>
                <a:cs typeface="Consolas" panose="020B0609020204030204" pitchFamily="49" charset="0"/>
              </a:rPr>
              <a:t>                                                                                        how is that audio routing drawn??</a:t>
            </a:r>
          </a:p>
        </p:txBody>
      </p:sp>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80" name="正方形/長方形 79"/>
          <p:cNvSpPr/>
          <p:nvPr/>
        </p:nvSpPr>
        <p:spPr>
          <a:xfrm>
            <a:off x="5351086" y="975556"/>
            <a:ext cx="3666637" cy="55399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Audio route in VX link</a:t>
            </a:r>
          </a:p>
        </p:txBody>
      </p:sp>
      <p:grpSp>
        <p:nvGrpSpPr>
          <p:cNvPr id="81" name="グループ化 80"/>
          <p:cNvGrpSpPr/>
          <p:nvPr/>
        </p:nvGrpSpPr>
        <p:grpSpPr>
          <a:xfrm>
            <a:off x="1612190" y="288183"/>
            <a:ext cx="2053631" cy="1949899"/>
            <a:chOff x="2632733" y="840807"/>
            <a:chExt cx="2667654" cy="2532159"/>
          </a:xfrm>
        </p:grpSpPr>
        <p:grpSp>
          <p:nvGrpSpPr>
            <p:cNvPr id="82" name="グループ化 81"/>
            <p:cNvGrpSpPr/>
            <p:nvPr/>
          </p:nvGrpSpPr>
          <p:grpSpPr>
            <a:xfrm>
              <a:off x="2951391" y="1221263"/>
              <a:ext cx="2030342" cy="1771248"/>
              <a:chOff x="2951391" y="1221263"/>
              <a:chExt cx="2030342" cy="1771248"/>
            </a:xfrm>
          </p:grpSpPr>
          <p:sp>
            <p:nvSpPr>
              <p:cNvPr id="84" name="円/楕円 83"/>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dirty="0">
                  <a:solidFill>
                    <a:prstClr val="white"/>
                  </a:solidFill>
                  <a:latin typeface="Meiryo UI"/>
                  <a:ea typeface="Meiryo UI"/>
                </a:endParaRPr>
              </a:p>
            </p:txBody>
          </p:sp>
          <p:sp>
            <p:nvSpPr>
              <p:cNvPr id="85" name="角丸四角形 84"/>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VX link</a:t>
                </a:r>
                <a:endParaRPr kumimoji="0" lang="ja-JP" altLang="en-US" sz="3000" b="1" kern="0" dirty="0">
                  <a:solidFill>
                    <a:prstClr val="white"/>
                  </a:solidFill>
                  <a:latin typeface="Calibri"/>
                  <a:ea typeface="Meiryo UI"/>
                </a:endParaRPr>
              </a:p>
            </p:txBody>
          </p:sp>
        </p:grpSp>
        <p:pic>
          <p:nvPicPr>
            <p:cNvPr id="83" name="Picture 2" descr="C:\Users\toa27839.TOA\AppData\Local\Temp\notesEA312D\Bubble_material_noshadow-01.png"/>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86" name="Picture 5"/>
          <p:cNvPicPr>
            <a:picLocks noChangeAspect="1" noChangeArrowheads="1"/>
          </p:cNvPicPr>
          <p:nvPr/>
        </p:nvPicPr>
        <p:blipFill>
          <a:blip r:embed="rId3"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 name="グループ化 2"/>
          <p:cNvGrpSpPr/>
          <p:nvPr/>
        </p:nvGrpSpPr>
        <p:grpSpPr>
          <a:xfrm>
            <a:off x="3602736" y="2751727"/>
            <a:ext cx="8001179" cy="4423403"/>
            <a:chOff x="3602736" y="2751727"/>
            <a:chExt cx="8001179" cy="4423403"/>
          </a:xfrm>
        </p:grpSpPr>
        <p:sp>
          <p:nvSpPr>
            <p:cNvPr id="162" name="テキスト ボックス 161"/>
            <p:cNvSpPr txBox="1"/>
            <p:nvPr/>
          </p:nvSpPr>
          <p:spPr>
            <a:xfrm>
              <a:off x="7211427" y="6898131"/>
              <a:ext cx="4392488" cy="276999"/>
            </a:xfrm>
            <a:prstGeom prst="rect">
              <a:avLst/>
            </a:prstGeom>
            <a:noFill/>
          </p:spPr>
          <p:txBody>
            <a:bodyPr wrap="square" rtlCol="0">
              <a:spAutoFit/>
            </a:bodyPr>
            <a:lstStyle/>
            <a:p>
              <a:r>
                <a:rPr lang="en-US" altLang="ja-JP" sz="1200" dirty="0">
                  <a:solidFill>
                    <a:srgbClr val="3C3C3C"/>
                  </a:solidFill>
                  <a:latin typeface="Calibri"/>
                </a:rPr>
                <a:t>VX-3004F (1)      VX-3004F (2)     VX-3008F             VX-3016F</a:t>
              </a:r>
              <a:endParaRPr lang="ja-JP" altLang="en-US" sz="1050" dirty="0">
                <a:solidFill>
                  <a:srgbClr val="3C3C3C"/>
                </a:solidFill>
                <a:latin typeface="Calibri"/>
              </a:endParaRPr>
            </a:p>
          </p:txBody>
        </p:sp>
        <p:grpSp>
          <p:nvGrpSpPr>
            <p:cNvPr id="2" name="グループ化 1"/>
            <p:cNvGrpSpPr/>
            <p:nvPr/>
          </p:nvGrpSpPr>
          <p:grpSpPr>
            <a:xfrm>
              <a:off x="3602736" y="2751727"/>
              <a:ext cx="7624891" cy="4271003"/>
              <a:chOff x="3602736" y="2751727"/>
              <a:chExt cx="7624891" cy="4271003"/>
            </a:xfrm>
          </p:grpSpPr>
          <p:grpSp>
            <p:nvGrpSpPr>
              <p:cNvPr id="30" name="グループ化 29"/>
              <p:cNvGrpSpPr/>
              <p:nvPr/>
            </p:nvGrpSpPr>
            <p:grpSpPr>
              <a:xfrm>
                <a:off x="7567158" y="2968337"/>
                <a:ext cx="301450" cy="3834480"/>
                <a:chOff x="8586372" y="3573115"/>
                <a:chExt cx="301450" cy="2168466"/>
              </a:xfrm>
            </p:grpSpPr>
            <p:sp>
              <p:nvSpPr>
                <p:cNvPr id="31" name="フリーフォーム 30"/>
                <p:cNvSpPr/>
                <p:nvPr/>
              </p:nvSpPr>
              <p:spPr>
                <a:xfrm>
                  <a:off x="8586372" y="3583172"/>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2" name="フリーフォーム 31"/>
                <p:cNvSpPr/>
                <p:nvPr/>
              </p:nvSpPr>
              <p:spPr>
                <a:xfrm>
                  <a:off x="8688470" y="3581986"/>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3" name="フリーフォーム 32"/>
                <p:cNvSpPr/>
                <p:nvPr/>
              </p:nvSpPr>
              <p:spPr>
                <a:xfrm>
                  <a:off x="8789566" y="3578143"/>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4" name="フリーフォーム 33"/>
                <p:cNvSpPr/>
                <p:nvPr/>
              </p:nvSpPr>
              <p:spPr>
                <a:xfrm>
                  <a:off x="8887822" y="3573115"/>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40" name="グループ化 39"/>
              <p:cNvGrpSpPr/>
              <p:nvPr/>
            </p:nvGrpSpPr>
            <p:grpSpPr>
              <a:xfrm>
                <a:off x="8489142" y="2986121"/>
                <a:ext cx="301450" cy="3821725"/>
                <a:chOff x="8586372" y="3573115"/>
                <a:chExt cx="301450" cy="2168466"/>
              </a:xfrm>
            </p:grpSpPr>
            <p:sp>
              <p:nvSpPr>
                <p:cNvPr id="41" name="フリーフォーム 40"/>
                <p:cNvSpPr/>
                <p:nvPr/>
              </p:nvSpPr>
              <p:spPr>
                <a:xfrm>
                  <a:off x="8586372" y="3583172"/>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42" name="フリーフォーム 41"/>
                <p:cNvSpPr/>
                <p:nvPr/>
              </p:nvSpPr>
              <p:spPr>
                <a:xfrm>
                  <a:off x="8688470" y="3581986"/>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43" name="フリーフォーム 42"/>
                <p:cNvSpPr/>
                <p:nvPr/>
              </p:nvSpPr>
              <p:spPr>
                <a:xfrm>
                  <a:off x="8789566" y="3578143"/>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44" name="フリーフォーム 43"/>
                <p:cNvSpPr/>
                <p:nvPr/>
              </p:nvSpPr>
              <p:spPr>
                <a:xfrm>
                  <a:off x="8887822" y="3573115"/>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48" name="フリーフォーム 47"/>
              <p:cNvSpPr/>
              <p:nvPr/>
            </p:nvSpPr>
            <p:spPr>
              <a:xfrm flipH="1">
                <a:off x="9480001" y="2968336"/>
                <a:ext cx="84053" cy="3717521"/>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55" name="グループ化 54"/>
              <p:cNvGrpSpPr/>
              <p:nvPr/>
            </p:nvGrpSpPr>
            <p:grpSpPr>
              <a:xfrm>
                <a:off x="9806030" y="3003846"/>
                <a:ext cx="1421597" cy="4010003"/>
                <a:chOff x="10825244" y="2058373"/>
                <a:chExt cx="1421597" cy="4010003"/>
              </a:xfrm>
            </p:grpSpPr>
            <p:sp>
              <p:nvSpPr>
                <p:cNvPr id="56" name="フリーフォーム 55"/>
                <p:cNvSpPr/>
                <p:nvPr/>
              </p:nvSpPr>
              <p:spPr>
                <a:xfrm flipH="1">
                  <a:off x="10825244" y="2058373"/>
                  <a:ext cx="426037" cy="383675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57" name="フリーフォーム 56"/>
                <p:cNvSpPr/>
                <p:nvPr/>
              </p:nvSpPr>
              <p:spPr>
                <a:xfrm>
                  <a:off x="11250431"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58" name="フリーフォーム 57"/>
                <p:cNvSpPr/>
                <p:nvPr/>
              </p:nvSpPr>
              <p:spPr>
                <a:xfrm>
                  <a:off x="11309014"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59" name="フリーフォーム 58"/>
                <p:cNvSpPr/>
                <p:nvPr/>
              </p:nvSpPr>
              <p:spPr>
                <a:xfrm>
                  <a:off x="11362503"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0" name="フリーフォーム 59"/>
                <p:cNvSpPr/>
                <p:nvPr/>
              </p:nvSpPr>
              <p:spPr>
                <a:xfrm>
                  <a:off x="11410899"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1" name="フリーフォーム 60"/>
                <p:cNvSpPr/>
                <p:nvPr/>
              </p:nvSpPr>
              <p:spPr>
                <a:xfrm>
                  <a:off x="11520424"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2" name="フリーフォーム 61"/>
                <p:cNvSpPr/>
                <p:nvPr/>
              </p:nvSpPr>
              <p:spPr>
                <a:xfrm>
                  <a:off x="11464390"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3" name="フリーフォーム 62"/>
                <p:cNvSpPr/>
                <p:nvPr/>
              </p:nvSpPr>
              <p:spPr>
                <a:xfrm>
                  <a:off x="11576460"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4" name="フリーフォーム 63"/>
                <p:cNvSpPr/>
                <p:nvPr/>
              </p:nvSpPr>
              <p:spPr>
                <a:xfrm>
                  <a:off x="11635043"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5" name="フリーフォーム 64"/>
                <p:cNvSpPr/>
                <p:nvPr/>
              </p:nvSpPr>
              <p:spPr>
                <a:xfrm>
                  <a:off x="11688532"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6" name="フリーフォーム 65"/>
                <p:cNvSpPr/>
                <p:nvPr/>
              </p:nvSpPr>
              <p:spPr>
                <a:xfrm>
                  <a:off x="11736928"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7" name="フリーフォーム 66"/>
                <p:cNvSpPr/>
                <p:nvPr/>
              </p:nvSpPr>
              <p:spPr>
                <a:xfrm>
                  <a:off x="11846453"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8" name="フリーフォーム 67"/>
                <p:cNvSpPr/>
                <p:nvPr/>
              </p:nvSpPr>
              <p:spPr>
                <a:xfrm>
                  <a:off x="11790419"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9" name="フリーフォーム 68"/>
                <p:cNvSpPr/>
                <p:nvPr/>
              </p:nvSpPr>
              <p:spPr>
                <a:xfrm>
                  <a:off x="11902489"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70" name="フリーフォーム 69"/>
                <p:cNvSpPr/>
                <p:nvPr/>
              </p:nvSpPr>
              <p:spPr>
                <a:xfrm>
                  <a:off x="11961072"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71" name="フリーフォーム 70"/>
                <p:cNvSpPr/>
                <p:nvPr/>
              </p:nvSpPr>
              <p:spPr>
                <a:xfrm>
                  <a:off x="12014561"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72" name="テキスト ボックス 71"/>
                <p:cNvSpPr txBox="1"/>
                <p:nvPr/>
              </p:nvSpPr>
              <p:spPr>
                <a:xfrm>
                  <a:off x="11084343" y="5837544"/>
                  <a:ext cx="1162498" cy="230832"/>
                </a:xfrm>
                <a:prstGeom prst="rect">
                  <a:avLst/>
                </a:prstGeom>
                <a:noFill/>
              </p:spPr>
              <p:txBody>
                <a:bodyPr wrap="none" rtlCol="0">
                  <a:spAutoFit/>
                </a:bodyPr>
                <a:lstStyle/>
                <a:p>
                  <a:r>
                    <a:rPr lang="en-US" altLang="ja-JP" sz="900" dirty="0">
                      <a:solidFill>
                        <a:srgbClr val="3C3C3C"/>
                      </a:solidFill>
                      <a:latin typeface="Calibri"/>
                    </a:rPr>
                    <a:t> 1              -              16</a:t>
                  </a:r>
                  <a:endParaRPr lang="ja-JP" altLang="en-US" sz="900" dirty="0">
                    <a:solidFill>
                      <a:srgbClr val="3C3C3C"/>
                    </a:solidFill>
                    <a:latin typeface="Calibri"/>
                  </a:endParaRPr>
                </a:p>
              </p:txBody>
            </p:sp>
          </p:grpSp>
          <p:sp>
            <p:nvSpPr>
              <p:cNvPr id="90" name="テキスト ボックス 89"/>
              <p:cNvSpPr txBox="1"/>
              <p:nvPr/>
            </p:nvSpPr>
            <p:spPr>
              <a:xfrm>
                <a:off x="8312740" y="6764341"/>
                <a:ext cx="677556" cy="253916"/>
              </a:xfrm>
              <a:prstGeom prst="rect">
                <a:avLst/>
              </a:prstGeom>
              <a:noFill/>
            </p:spPr>
            <p:txBody>
              <a:bodyPr wrap="square" rtlCol="0">
                <a:spAutoFit/>
              </a:bodyPr>
              <a:lstStyle/>
              <a:p>
                <a:pPr algn="ctr"/>
                <a:r>
                  <a:rPr lang="en-US" altLang="ja-JP" sz="1050" dirty="0">
                    <a:solidFill>
                      <a:srgbClr val="3C3C3C"/>
                    </a:solidFill>
                    <a:latin typeface="Calibri"/>
                  </a:rPr>
                  <a:t>1 2 3 4</a:t>
                </a:r>
                <a:endParaRPr lang="ja-JP" altLang="en-US" sz="1050" dirty="0">
                  <a:solidFill>
                    <a:srgbClr val="3C3C3C"/>
                  </a:solidFill>
                  <a:latin typeface="Calibri"/>
                </a:endParaRPr>
              </a:p>
            </p:txBody>
          </p:sp>
          <p:grpSp>
            <p:nvGrpSpPr>
              <p:cNvPr id="91" name="グループ化 90"/>
              <p:cNvGrpSpPr/>
              <p:nvPr/>
            </p:nvGrpSpPr>
            <p:grpSpPr>
              <a:xfrm>
                <a:off x="9257876" y="2977228"/>
                <a:ext cx="668775" cy="4025726"/>
                <a:chOff x="11084341" y="2042650"/>
                <a:chExt cx="668775" cy="4025726"/>
              </a:xfrm>
            </p:grpSpPr>
            <p:sp>
              <p:nvSpPr>
                <p:cNvPr id="92" name="フリーフォーム 91"/>
                <p:cNvSpPr/>
                <p:nvPr/>
              </p:nvSpPr>
              <p:spPr>
                <a:xfrm flipH="1">
                  <a:off x="11084341" y="2042650"/>
                  <a:ext cx="166939" cy="3852482"/>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3" name="フリーフォーム 92"/>
                <p:cNvSpPr/>
                <p:nvPr/>
              </p:nvSpPr>
              <p:spPr>
                <a:xfrm>
                  <a:off x="11250431"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4" name="フリーフォーム 93"/>
                <p:cNvSpPr/>
                <p:nvPr/>
              </p:nvSpPr>
              <p:spPr>
                <a:xfrm>
                  <a:off x="11309014"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5" name="フリーフォーム 94"/>
                <p:cNvSpPr/>
                <p:nvPr/>
              </p:nvSpPr>
              <p:spPr>
                <a:xfrm>
                  <a:off x="11362503"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6" name="フリーフォーム 95"/>
                <p:cNvSpPr/>
                <p:nvPr/>
              </p:nvSpPr>
              <p:spPr>
                <a:xfrm>
                  <a:off x="11410899"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7" name="フリーフォーム 96"/>
                <p:cNvSpPr/>
                <p:nvPr/>
              </p:nvSpPr>
              <p:spPr>
                <a:xfrm>
                  <a:off x="11520424"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8" name="フリーフォーム 97"/>
                <p:cNvSpPr/>
                <p:nvPr/>
              </p:nvSpPr>
              <p:spPr>
                <a:xfrm>
                  <a:off x="11464390" y="5756314"/>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9" name="フリーフォーム 98"/>
                <p:cNvSpPr/>
                <p:nvPr/>
              </p:nvSpPr>
              <p:spPr>
                <a:xfrm>
                  <a:off x="11576460" y="5755223"/>
                  <a:ext cx="56036" cy="124806"/>
                </a:xfrm>
                <a:custGeom>
                  <a:avLst/>
                  <a:gdLst>
                    <a:gd name="connsiteX0" fmla="*/ 0 w 56036"/>
                    <a:gd name="connsiteY0" fmla="*/ 0 h 124806"/>
                    <a:gd name="connsiteX1" fmla="*/ 56036 w 56036"/>
                    <a:gd name="connsiteY1" fmla="*/ 0 h 124806"/>
                    <a:gd name="connsiteX2" fmla="*/ 56036 w 56036"/>
                    <a:gd name="connsiteY2" fmla="*/ 124806 h 124806"/>
                  </a:gdLst>
                  <a:ahLst/>
                  <a:cxnLst>
                    <a:cxn ang="0">
                      <a:pos x="connsiteX0" y="connsiteY0"/>
                    </a:cxn>
                    <a:cxn ang="0">
                      <a:pos x="connsiteX1" y="connsiteY1"/>
                    </a:cxn>
                    <a:cxn ang="0">
                      <a:pos x="connsiteX2" y="connsiteY2"/>
                    </a:cxn>
                  </a:cxnLst>
                  <a:rect l="l" t="t" r="r" b="b"/>
                  <a:pathLst>
                    <a:path w="56036" h="124806">
                      <a:moveTo>
                        <a:pt x="0" y="0"/>
                      </a:moveTo>
                      <a:lnTo>
                        <a:pt x="56036" y="0"/>
                      </a:lnTo>
                      <a:lnTo>
                        <a:pt x="56036" y="12480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08" name="テキスト ボックス 107"/>
                <p:cNvSpPr txBox="1"/>
                <p:nvPr/>
              </p:nvSpPr>
              <p:spPr>
                <a:xfrm>
                  <a:off x="11084343" y="5837544"/>
                  <a:ext cx="668773" cy="230832"/>
                </a:xfrm>
                <a:prstGeom prst="rect">
                  <a:avLst/>
                </a:prstGeom>
                <a:noFill/>
              </p:spPr>
              <p:txBody>
                <a:bodyPr wrap="none" rtlCol="0">
                  <a:spAutoFit/>
                </a:bodyPr>
                <a:lstStyle/>
                <a:p>
                  <a:r>
                    <a:rPr lang="en-US" altLang="ja-JP" sz="900" dirty="0">
                      <a:solidFill>
                        <a:srgbClr val="3C3C3C"/>
                      </a:solidFill>
                      <a:latin typeface="Calibri"/>
                    </a:rPr>
                    <a:t> 1      -      8</a:t>
                  </a:r>
                  <a:endParaRPr lang="ja-JP" altLang="en-US" sz="900" dirty="0">
                    <a:solidFill>
                      <a:srgbClr val="3C3C3C"/>
                    </a:solidFill>
                    <a:latin typeface="Calibri"/>
                  </a:endParaRPr>
                </a:p>
              </p:txBody>
            </p:sp>
          </p:grpSp>
          <p:grpSp>
            <p:nvGrpSpPr>
              <p:cNvPr id="143" name="グループ化 142"/>
              <p:cNvGrpSpPr/>
              <p:nvPr/>
            </p:nvGrpSpPr>
            <p:grpSpPr>
              <a:xfrm>
                <a:off x="4845072" y="3112353"/>
                <a:ext cx="5883967" cy="882985"/>
                <a:chOff x="2816437" y="5240580"/>
                <a:chExt cx="5883967" cy="882985"/>
              </a:xfrm>
            </p:grpSpPr>
            <p:grpSp>
              <p:nvGrpSpPr>
                <p:cNvPr id="144" name="グループ化 143"/>
                <p:cNvGrpSpPr/>
                <p:nvPr/>
              </p:nvGrpSpPr>
              <p:grpSpPr>
                <a:xfrm>
                  <a:off x="3044238" y="5240580"/>
                  <a:ext cx="5651894" cy="436894"/>
                  <a:chOff x="5455372" y="4966039"/>
                  <a:chExt cx="5651894" cy="436894"/>
                </a:xfrm>
              </p:grpSpPr>
              <p:grpSp>
                <p:nvGrpSpPr>
                  <p:cNvPr id="151" name="グループ化 150"/>
                  <p:cNvGrpSpPr/>
                  <p:nvPr/>
                </p:nvGrpSpPr>
                <p:grpSpPr>
                  <a:xfrm>
                    <a:off x="5457903" y="4966039"/>
                    <a:ext cx="5649363" cy="130268"/>
                    <a:chOff x="5457903" y="4966039"/>
                    <a:chExt cx="5649363" cy="130268"/>
                  </a:xfrm>
                </p:grpSpPr>
                <p:sp>
                  <p:nvSpPr>
                    <p:cNvPr id="158" name="フリーフォーム 157"/>
                    <p:cNvSpPr/>
                    <p:nvPr/>
                  </p:nvSpPr>
                  <p:spPr>
                    <a:xfrm>
                      <a:off x="6009750" y="5023590"/>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59" name="正方形/長方形 158"/>
                    <p:cNvSpPr/>
                    <p:nvPr/>
                  </p:nvSpPr>
                  <p:spPr>
                    <a:xfrm>
                      <a:off x="5457903" y="4966039"/>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sp>
                <p:nvSpPr>
                  <p:cNvPr id="152" name="フリーフォーム 151"/>
                  <p:cNvSpPr/>
                  <p:nvPr/>
                </p:nvSpPr>
                <p:spPr>
                  <a:xfrm>
                    <a:off x="6588345" y="5119633"/>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53" name="正方形/長方形 152"/>
                  <p:cNvSpPr/>
                  <p:nvPr/>
                </p:nvSpPr>
                <p:spPr>
                  <a:xfrm>
                    <a:off x="6033967" y="506208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154" name="フリーフォーム 153"/>
                  <p:cNvSpPr/>
                  <p:nvPr/>
                </p:nvSpPr>
                <p:spPr>
                  <a:xfrm>
                    <a:off x="6007219" y="5234173"/>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55" name="正方形/長方形 154"/>
                  <p:cNvSpPr/>
                  <p:nvPr/>
                </p:nvSpPr>
                <p:spPr>
                  <a:xfrm>
                    <a:off x="5455372" y="517662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156" name="フリーフォーム 155"/>
                  <p:cNvSpPr/>
                  <p:nvPr/>
                </p:nvSpPr>
                <p:spPr>
                  <a:xfrm>
                    <a:off x="6585814" y="5330216"/>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57" name="正方形/長方形 156"/>
                  <p:cNvSpPr/>
                  <p:nvPr/>
                </p:nvSpPr>
                <p:spPr>
                  <a:xfrm>
                    <a:off x="6031436" y="5272665"/>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grpSp>
              <p:nvGrpSpPr>
                <p:cNvPr id="145" name="グループ化 144"/>
                <p:cNvGrpSpPr/>
                <p:nvPr/>
              </p:nvGrpSpPr>
              <p:grpSpPr>
                <a:xfrm>
                  <a:off x="2816437" y="5587404"/>
                  <a:ext cx="5883967" cy="536161"/>
                  <a:chOff x="2816437" y="5576507"/>
                  <a:chExt cx="5883967" cy="536161"/>
                </a:xfrm>
              </p:grpSpPr>
              <p:sp>
                <p:nvSpPr>
                  <p:cNvPr id="146" name="フリーフォーム 145"/>
                  <p:cNvSpPr/>
                  <p:nvPr/>
                </p:nvSpPr>
                <p:spPr>
                  <a:xfrm>
                    <a:off x="3086413" y="5739390"/>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147"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16437" y="5576507"/>
                    <a:ext cx="522107" cy="434240"/>
                  </a:xfrm>
                  <a:prstGeom prst="rect">
                    <a:avLst/>
                  </a:prstGeom>
                  <a:noFill/>
                  <a:extLst>
                    <a:ext uri="{909E8E84-426E-40DD-AFC4-6F175D3DCCD1}">
                      <a14:hiddenFill xmlns:a14="http://schemas.microsoft.com/office/drawing/2010/main">
                        <a:solidFill>
                          <a:srgbClr val="FFFFFF"/>
                        </a:solidFill>
                      </a14:hiddenFill>
                    </a:ext>
                  </a:extLst>
                </p:spPr>
              </p:pic>
              <p:grpSp>
                <p:nvGrpSpPr>
                  <p:cNvPr id="148" name="グループ化 147"/>
                  <p:cNvGrpSpPr/>
                  <p:nvPr/>
                </p:nvGrpSpPr>
                <p:grpSpPr>
                  <a:xfrm>
                    <a:off x="3234805" y="5678428"/>
                    <a:ext cx="5461327" cy="434240"/>
                    <a:chOff x="6210722" y="5763319"/>
                    <a:chExt cx="5461327" cy="434240"/>
                  </a:xfrm>
                </p:grpSpPr>
                <p:sp>
                  <p:nvSpPr>
                    <p:cNvPr id="149" name="フリーフォーム 148"/>
                    <p:cNvSpPr/>
                    <p:nvPr/>
                  </p:nvSpPr>
                  <p:spPr>
                    <a:xfrm>
                      <a:off x="6475228" y="5911702"/>
                      <a:ext cx="519682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150"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sp>
            <p:nvSpPr>
              <p:cNvPr id="160" name="テキスト ボックス 159"/>
              <p:cNvSpPr txBox="1"/>
              <p:nvPr/>
            </p:nvSpPr>
            <p:spPr>
              <a:xfrm>
                <a:off x="6770414" y="6745731"/>
                <a:ext cx="1566613" cy="276999"/>
              </a:xfrm>
              <a:prstGeom prst="rect">
                <a:avLst/>
              </a:prstGeom>
              <a:noFill/>
            </p:spPr>
            <p:txBody>
              <a:bodyPr wrap="square" rtlCol="0">
                <a:spAutoFit/>
              </a:bodyPr>
              <a:lstStyle/>
              <a:p>
                <a:r>
                  <a:rPr lang="en-US" altLang="ja-JP" sz="1200" dirty="0">
                    <a:solidFill>
                      <a:srgbClr val="3C3C3C"/>
                    </a:solidFill>
                    <a:latin typeface="Calibri"/>
                  </a:rPr>
                  <a:t>Output       </a:t>
                </a:r>
                <a:r>
                  <a:rPr lang="en-US" altLang="ja-JP" sz="1050" dirty="0">
                    <a:solidFill>
                      <a:srgbClr val="3C3C3C"/>
                    </a:solidFill>
                    <a:latin typeface="Calibri"/>
                  </a:rPr>
                  <a:t>1 2 3 4</a:t>
                </a:r>
                <a:endParaRPr lang="ja-JP" altLang="en-US" sz="1050" dirty="0">
                  <a:solidFill>
                    <a:srgbClr val="3C3C3C"/>
                  </a:solidFill>
                  <a:latin typeface="Calibri"/>
                </a:endParaRPr>
              </a:p>
            </p:txBody>
          </p:sp>
          <p:sp>
            <p:nvSpPr>
              <p:cNvPr id="163" name="テキスト ボックス 162"/>
              <p:cNvSpPr txBox="1"/>
              <p:nvPr/>
            </p:nvSpPr>
            <p:spPr>
              <a:xfrm>
                <a:off x="3602736" y="2751727"/>
                <a:ext cx="1160419" cy="3600986"/>
              </a:xfrm>
              <a:prstGeom prst="rect">
                <a:avLst/>
              </a:prstGeom>
              <a:noFill/>
            </p:spPr>
            <p:txBody>
              <a:bodyPr wrap="square" rtlCol="0">
                <a:spAutoFit/>
              </a:bodyPr>
              <a:lstStyle/>
              <a:p>
                <a:pPr algn="r"/>
                <a:r>
                  <a:rPr lang="en-US" altLang="ja-JP" sz="1200" dirty="0">
                    <a:solidFill>
                      <a:srgbClr val="3C3C3C"/>
                    </a:solidFill>
                    <a:latin typeface="Calibri"/>
                  </a:rPr>
                  <a:t>Input</a:t>
                </a: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r>
                  <a:rPr lang="en-US" altLang="ja-JP" sz="1200" dirty="0">
                    <a:solidFill>
                      <a:srgbClr val="3C3C3C"/>
                    </a:solidFill>
                    <a:latin typeface="Calibri"/>
                  </a:rPr>
                  <a:t>VX-3004F (1)</a:t>
                </a: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r>
                  <a:rPr lang="en-US" altLang="ja-JP" sz="1200" dirty="0">
                    <a:solidFill>
                      <a:srgbClr val="3C3C3C"/>
                    </a:solidFill>
                    <a:latin typeface="Calibri"/>
                  </a:rPr>
                  <a:t>VX-3004F (2) </a:t>
                </a: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r>
                  <a:rPr lang="en-US" altLang="ja-JP" sz="1200" dirty="0">
                    <a:solidFill>
                      <a:srgbClr val="3C3C3C"/>
                    </a:solidFill>
                    <a:latin typeface="Calibri"/>
                  </a:rPr>
                  <a:t>VX-3008F</a:t>
                </a: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endParaRPr lang="en-US" altLang="ja-JP" sz="1200" dirty="0">
                  <a:solidFill>
                    <a:srgbClr val="3C3C3C"/>
                  </a:solidFill>
                  <a:latin typeface="Calibri"/>
                </a:endParaRPr>
              </a:p>
              <a:p>
                <a:pPr algn="r"/>
                <a:r>
                  <a:rPr lang="en-US" altLang="ja-JP" sz="1200" dirty="0">
                    <a:solidFill>
                      <a:srgbClr val="3C3C3C"/>
                    </a:solidFill>
                    <a:latin typeface="Calibri"/>
                  </a:rPr>
                  <a:t>VX-3016F</a:t>
                </a:r>
                <a:endParaRPr lang="ja-JP" altLang="en-US" sz="1050" dirty="0">
                  <a:solidFill>
                    <a:srgbClr val="3C3C3C"/>
                  </a:solidFill>
                  <a:latin typeface="Calibri"/>
                </a:endParaRPr>
              </a:p>
            </p:txBody>
          </p:sp>
          <p:grpSp>
            <p:nvGrpSpPr>
              <p:cNvPr id="164" name="グループ化 163"/>
              <p:cNvGrpSpPr/>
              <p:nvPr/>
            </p:nvGrpSpPr>
            <p:grpSpPr>
              <a:xfrm>
                <a:off x="4844128" y="4048457"/>
                <a:ext cx="5883967" cy="882985"/>
                <a:chOff x="2816437" y="5240580"/>
                <a:chExt cx="5883967" cy="882985"/>
              </a:xfrm>
            </p:grpSpPr>
            <p:grpSp>
              <p:nvGrpSpPr>
                <p:cNvPr id="165" name="グループ化 164"/>
                <p:cNvGrpSpPr/>
                <p:nvPr/>
              </p:nvGrpSpPr>
              <p:grpSpPr>
                <a:xfrm>
                  <a:off x="3044238" y="5240580"/>
                  <a:ext cx="5651894" cy="436894"/>
                  <a:chOff x="5455372" y="4966039"/>
                  <a:chExt cx="5651894" cy="436894"/>
                </a:xfrm>
              </p:grpSpPr>
              <p:grpSp>
                <p:nvGrpSpPr>
                  <p:cNvPr id="172" name="グループ化 171"/>
                  <p:cNvGrpSpPr/>
                  <p:nvPr/>
                </p:nvGrpSpPr>
                <p:grpSpPr>
                  <a:xfrm>
                    <a:off x="5457903" y="4966039"/>
                    <a:ext cx="5649363" cy="130268"/>
                    <a:chOff x="5457903" y="4966039"/>
                    <a:chExt cx="5649363" cy="130268"/>
                  </a:xfrm>
                </p:grpSpPr>
                <p:sp>
                  <p:nvSpPr>
                    <p:cNvPr id="179" name="フリーフォーム 178"/>
                    <p:cNvSpPr/>
                    <p:nvPr/>
                  </p:nvSpPr>
                  <p:spPr>
                    <a:xfrm>
                      <a:off x="6009750" y="5023590"/>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80" name="正方形/長方形 179"/>
                    <p:cNvSpPr/>
                    <p:nvPr/>
                  </p:nvSpPr>
                  <p:spPr>
                    <a:xfrm>
                      <a:off x="5457903" y="4966039"/>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sp>
                <p:nvSpPr>
                  <p:cNvPr id="173" name="フリーフォーム 172"/>
                  <p:cNvSpPr/>
                  <p:nvPr/>
                </p:nvSpPr>
                <p:spPr>
                  <a:xfrm>
                    <a:off x="6588345" y="5119633"/>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74" name="正方形/長方形 173"/>
                  <p:cNvSpPr/>
                  <p:nvPr/>
                </p:nvSpPr>
                <p:spPr>
                  <a:xfrm>
                    <a:off x="6033967" y="506208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175" name="フリーフォーム 174"/>
                  <p:cNvSpPr/>
                  <p:nvPr/>
                </p:nvSpPr>
                <p:spPr>
                  <a:xfrm>
                    <a:off x="6007219" y="5234173"/>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76" name="正方形/長方形 175"/>
                  <p:cNvSpPr/>
                  <p:nvPr/>
                </p:nvSpPr>
                <p:spPr>
                  <a:xfrm>
                    <a:off x="5455372" y="517662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177" name="フリーフォーム 176"/>
                  <p:cNvSpPr/>
                  <p:nvPr/>
                </p:nvSpPr>
                <p:spPr>
                  <a:xfrm>
                    <a:off x="6585814" y="5330216"/>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78" name="正方形/長方形 177"/>
                  <p:cNvSpPr/>
                  <p:nvPr/>
                </p:nvSpPr>
                <p:spPr>
                  <a:xfrm>
                    <a:off x="6031436" y="5272665"/>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grpSp>
              <p:nvGrpSpPr>
                <p:cNvPr id="166" name="グループ化 165"/>
                <p:cNvGrpSpPr/>
                <p:nvPr/>
              </p:nvGrpSpPr>
              <p:grpSpPr>
                <a:xfrm>
                  <a:off x="2816437" y="5587404"/>
                  <a:ext cx="5883967" cy="536161"/>
                  <a:chOff x="2816437" y="5576507"/>
                  <a:chExt cx="5883967" cy="536161"/>
                </a:xfrm>
              </p:grpSpPr>
              <p:sp>
                <p:nvSpPr>
                  <p:cNvPr id="167" name="フリーフォーム 166"/>
                  <p:cNvSpPr/>
                  <p:nvPr/>
                </p:nvSpPr>
                <p:spPr>
                  <a:xfrm>
                    <a:off x="3086413" y="5739390"/>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168"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16437" y="5576507"/>
                    <a:ext cx="522107" cy="434240"/>
                  </a:xfrm>
                  <a:prstGeom prst="rect">
                    <a:avLst/>
                  </a:prstGeom>
                  <a:noFill/>
                  <a:extLst>
                    <a:ext uri="{909E8E84-426E-40DD-AFC4-6F175D3DCCD1}">
                      <a14:hiddenFill xmlns:a14="http://schemas.microsoft.com/office/drawing/2010/main">
                        <a:solidFill>
                          <a:srgbClr val="FFFFFF"/>
                        </a:solidFill>
                      </a14:hiddenFill>
                    </a:ext>
                  </a:extLst>
                </p:spPr>
              </p:pic>
              <p:grpSp>
                <p:nvGrpSpPr>
                  <p:cNvPr id="169" name="グループ化 168"/>
                  <p:cNvGrpSpPr/>
                  <p:nvPr/>
                </p:nvGrpSpPr>
                <p:grpSpPr>
                  <a:xfrm>
                    <a:off x="3234805" y="5678428"/>
                    <a:ext cx="5461327" cy="434240"/>
                    <a:chOff x="6210722" y="5763319"/>
                    <a:chExt cx="5461327" cy="434240"/>
                  </a:xfrm>
                </p:grpSpPr>
                <p:sp>
                  <p:nvSpPr>
                    <p:cNvPr id="170" name="フリーフォーム 169"/>
                    <p:cNvSpPr/>
                    <p:nvPr/>
                  </p:nvSpPr>
                  <p:spPr>
                    <a:xfrm>
                      <a:off x="6475228" y="5911702"/>
                      <a:ext cx="519682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171"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181" name="グループ化 180"/>
              <p:cNvGrpSpPr/>
              <p:nvPr/>
            </p:nvGrpSpPr>
            <p:grpSpPr>
              <a:xfrm>
                <a:off x="4846887" y="5028715"/>
                <a:ext cx="5883967" cy="882985"/>
                <a:chOff x="2816437" y="5240580"/>
                <a:chExt cx="5883967" cy="882985"/>
              </a:xfrm>
            </p:grpSpPr>
            <p:grpSp>
              <p:nvGrpSpPr>
                <p:cNvPr id="182" name="グループ化 181"/>
                <p:cNvGrpSpPr/>
                <p:nvPr/>
              </p:nvGrpSpPr>
              <p:grpSpPr>
                <a:xfrm>
                  <a:off x="3044238" y="5240580"/>
                  <a:ext cx="5651894" cy="436894"/>
                  <a:chOff x="5455372" y="4966039"/>
                  <a:chExt cx="5651894" cy="436894"/>
                </a:xfrm>
              </p:grpSpPr>
              <p:grpSp>
                <p:nvGrpSpPr>
                  <p:cNvPr id="189" name="グループ化 188"/>
                  <p:cNvGrpSpPr/>
                  <p:nvPr/>
                </p:nvGrpSpPr>
                <p:grpSpPr>
                  <a:xfrm>
                    <a:off x="5457903" y="4966039"/>
                    <a:ext cx="5649363" cy="130268"/>
                    <a:chOff x="5457903" y="4966039"/>
                    <a:chExt cx="5649363" cy="130268"/>
                  </a:xfrm>
                </p:grpSpPr>
                <p:sp>
                  <p:nvSpPr>
                    <p:cNvPr id="196" name="フリーフォーム 195"/>
                    <p:cNvSpPr/>
                    <p:nvPr/>
                  </p:nvSpPr>
                  <p:spPr>
                    <a:xfrm>
                      <a:off x="6009750" y="5023590"/>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97" name="正方形/長方形 196"/>
                    <p:cNvSpPr/>
                    <p:nvPr/>
                  </p:nvSpPr>
                  <p:spPr>
                    <a:xfrm>
                      <a:off x="5457903" y="4966039"/>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sp>
                <p:nvSpPr>
                  <p:cNvPr id="190" name="フリーフォーム 189"/>
                  <p:cNvSpPr/>
                  <p:nvPr/>
                </p:nvSpPr>
                <p:spPr>
                  <a:xfrm>
                    <a:off x="6588345" y="5119633"/>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91" name="正方形/長方形 190"/>
                  <p:cNvSpPr/>
                  <p:nvPr/>
                </p:nvSpPr>
                <p:spPr>
                  <a:xfrm>
                    <a:off x="6033967" y="506208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192" name="フリーフォーム 191"/>
                  <p:cNvSpPr/>
                  <p:nvPr/>
                </p:nvSpPr>
                <p:spPr>
                  <a:xfrm>
                    <a:off x="6007219" y="5234173"/>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93" name="正方形/長方形 192"/>
                  <p:cNvSpPr/>
                  <p:nvPr/>
                </p:nvSpPr>
                <p:spPr>
                  <a:xfrm>
                    <a:off x="5455372" y="517662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194" name="フリーフォーム 193"/>
                  <p:cNvSpPr/>
                  <p:nvPr/>
                </p:nvSpPr>
                <p:spPr>
                  <a:xfrm>
                    <a:off x="6585814" y="5330216"/>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95" name="正方形/長方形 194"/>
                  <p:cNvSpPr/>
                  <p:nvPr/>
                </p:nvSpPr>
                <p:spPr>
                  <a:xfrm>
                    <a:off x="6031436" y="5272665"/>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grpSp>
              <p:nvGrpSpPr>
                <p:cNvPr id="183" name="グループ化 182"/>
                <p:cNvGrpSpPr/>
                <p:nvPr/>
              </p:nvGrpSpPr>
              <p:grpSpPr>
                <a:xfrm>
                  <a:off x="2816437" y="5587404"/>
                  <a:ext cx="5883967" cy="536161"/>
                  <a:chOff x="2816437" y="5576507"/>
                  <a:chExt cx="5883967" cy="536161"/>
                </a:xfrm>
              </p:grpSpPr>
              <p:sp>
                <p:nvSpPr>
                  <p:cNvPr id="184" name="フリーフォーム 183"/>
                  <p:cNvSpPr/>
                  <p:nvPr/>
                </p:nvSpPr>
                <p:spPr>
                  <a:xfrm>
                    <a:off x="3086413" y="5739390"/>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185"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16437" y="5576507"/>
                    <a:ext cx="522107" cy="434240"/>
                  </a:xfrm>
                  <a:prstGeom prst="rect">
                    <a:avLst/>
                  </a:prstGeom>
                  <a:noFill/>
                  <a:extLst>
                    <a:ext uri="{909E8E84-426E-40DD-AFC4-6F175D3DCCD1}">
                      <a14:hiddenFill xmlns:a14="http://schemas.microsoft.com/office/drawing/2010/main">
                        <a:solidFill>
                          <a:srgbClr val="FFFFFF"/>
                        </a:solidFill>
                      </a14:hiddenFill>
                    </a:ext>
                  </a:extLst>
                </p:spPr>
              </p:pic>
              <p:grpSp>
                <p:nvGrpSpPr>
                  <p:cNvPr id="186" name="グループ化 185"/>
                  <p:cNvGrpSpPr/>
                  <p:nvPr/>
                </p:nvGrpSpPr>
                <p:grpSpPr>
                  <a:xfrm>
                    <a:off x="3234805" y="5678428"/>
                    <a:ext cx="5461327" cy="434240"/>
                    <a:chOff x="6210722" y="5763319"/>
                    <a:chExt cx="5461327" cy="434240"/>
                  </a:xfrm>
                </p:grpSpPr>
                <p:sp>
                  <p:nvSpPr>
                    <p:cNvPr id="187" name="フリーフォーム 186"/>
                    <p:cNvSpPr/>
                    <p:nvPr/>
                  </p:nvSpPr>
                  <p:spPr>
                    <a:xfrm>
                      <a:off x="6475228" y="5911702"/>
                      <a:ext cx="519682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188"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198" name="グループ化 197"/>
              <p:cNvGrpSpPr/>
              <p:nvPr/>
            </p:nvGrpSpPr>
            <p:grpSpPr>
              <a:xfrm>
                <a:off x="4844128" y="5964819"/>
                <a:ext cx="5883967" cy="882985"/>
                <a:chOff x="2816437" y="5240580"/>
                <a:chExt cx="5883967" cy="882985"/>
              </a:xfrm>
            </p:grpSpPr>
            <p:grpSp>
              <p:nvGrpSpPr>
                <p:cNvPr id="199" name="グループ化 198"/>
                <p:cNvGrpSpPr/>
                <p:nvPr/>
              </p:nvGrpSpPr>
              <p:grpSpPr>
                <a:xfrm>
                  <a:off x="3044238" y="5240580"/>
                  <a:ext cx="5651894" cy="436894"/>
                  <a:chOff x="5455372" y="4966039"/>
                  <a:chExt cx="5651894" cy="436894"/>
                </a:xfrm>
              </p:grpSpPr>
              <p:grpSp>
                <p:nvGrpSpPr>
                  <p:cNvPr id="206" name="グループ化 205"/>
                  <p:cNvGrpSpPr/>
                  <p:nvPr/>
                </p:nvGrpSpPr>
                <p:grpSpPr>
                  <a:xfrm>
                    <a:off x="5457903" y="4966039"/>
                    <a:ext cx="5649363" cy="130268"/>
                    <a:chOff x="5457903" y="4966039"/>
                    <a:chExt cx="5649363" cy="130268"/>
                  </a:xfrm>
                </p:grpSpPr>
                <p:sp>
                  <p:nvSpPr>
                    <p:cNvPr id="213" name="フリーフォーム 212"/>
                    <p:cNvSpPr/>
                    <p:nvPr/>
                  </p:nvSpPr>
                  <p:spPr>
                    <a:xfrm>
                      <a:off x="6009750" y="5023590"/>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14" name="正方形/長方形 213"/>
                    <p:cNvSpPr/>
                    <p:nvPr/>
                  </p:nvSpPr>
                  <p:spPr>
                    <a:xfrm>
                      <a:off x="5457903" y="4966039"/>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sp>
                <p:nvSpPr>
                  <p:cNvPr id="207" name="フリーフォーム 206"/>
                  <p:cNvSpPr/>
                  <p:nvPr/>
                </p:nvSpPr>
                <p:spPr>
                  <a:xfrm>
                    <a:off x="6588345" y="5119633"/>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08" name="正方形/長方形 207"/>
                  <p:cNvSpPr/>
                  <p:nvPr/>
                </p:nvSpPr>
                <p:spPr>
                  <a:xfrm>
                    <a:off x="6033967" y="506208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209" name="フリーフォーム 208"/>
                  <p:cNvSpPr/>
                  <p:nvPr/>
                </p:nvSpPr>
                <p:spPr>
                  <a:xfrm>
                    <a:off x="6007219" y="5234173"/>
                    <a:ext cx="5097516"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10" name="正方形/長方形 209"/>
                  <p:cNvSpPr/>
                  <p:nvPr/>
                </p:nvSpPr>
                <p:spPr>
                  <a:xfrm>
                    <a:off x="5455372" y="5176622"/>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sp>
                <p:nvSpPr>
                  <p:cNvPr id="211" name="フリーフォーム 210"/>
                  <p:cNvSpPr/>
                  <p:nvPr/>
                </p:nvSpPr>
                <p:spPr>
                  <a:xfrm>
                    <a:off x="6585814" y="5330216"/>
                    <a:ext cx="4518921" cy="45719"/>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12" name="正方形/長方形 211"/>
                  <p:cNvSpPr/>
                  <p:nvPr/>
                </p:nvSpPr>
                <p:spPr>
                  <a:xfrm>
                    <a:off x="6031436" y="5272665"/>
                    <a:ext cx="551847"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100" dirty="0">
                        <a:solidFill>
                          <a:srgbClr val="FFFFFF"/>
                        </a:solidFill>
                      </a:rPr>
                      <a:t>Audio in</a:t>
                    </a:r>
                    <a:endParaRPr lang="ja-JP" altLang="en-US" sz="1100" dirty="0">
                      <a:solidFill>
                        <a:srgbClr val="FFFFFF"/>
                      </a:solidFill>
                    </a:endParaRPr>
                  </a:p>
                </p:txBody>
              </p:sp>
            </p:grpSp>
            <p:grpSp>
              <p:nvGrpSpPr>
                <p:cNvPr id="200" name="グループ化 199"/>
                <p:cNvGrpSpPr/>
                <p:nvPr/>
              </p:nvGrpSpPr>
              <p:grpSpPr>
                <a:xfrm>
                  <a:off x="2816437" y="5587404"/>
                  <a:ext cx="5883967" cy="536161"/>
                  <a:chOff x="2816437" y="5576507"/>
                  <a:chExt cx="5883967" cy="536161"/>
                </a:xfrm>
              </p:grpSpPr>
              <p:sp>
                <p:nvSpPr>
                  <p:cNvPr id="201" name="フリーフォーム 200"/>
                  <p:cNvSpPr/>
                  <p:nvPr/>
                </p:nvSpPr>
                <p:spPr>
                  <a:xfrm>
                    <a:off x="3086413" y="5739390"/>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02"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16437" y="5576507"/>
                    <a:ext cx="522107" cy="434240"/>
                  </a:xfrm>
                  <a:prstGeom prst="rect">
                    <a:avLst/>
                  </a:prstGeom>
                  <a:noFill/>
                  <a:extLst>
                    <a:ext uri="{909E8E84-426E-40DD-AFC4-6F175D3DCCD1}">
                      <a14:hiddenFill xmlns:a14="http://schemas.microsoft.com/office/drawing/2010/main">
                        <a:solidFill>
                          <a:srgbClr val="FFFFFF"/>
                        </a:solidFill>
                      </a14:hiddenFill>
                    </a:ext>
                  </a:extLst>
                </p:spPr>
              </p:pic>
              <p:grpSp>
                <p:nvGrpSpPr>
                  <p:cNvPr id="203" name="グループ化 202"/>
                  <p:cNvGrpSpPr/>
                  <p:nvPr/>
                </p:nvGrpSpPr>
                <p:grpSpPr>
                  <a:xfrm>
                    <a:off x="3234805" y="5678428"/>
                    <a:ext cx="5461327" cy="434240"/>
                    <a:chOff x="6210722" y="5763319"/>
                    <a:chExt cx="5461327" cy="434240"/>
                  </a:xfrm>
                </p:grpSpPr>
                <p:sp>
                  <p:nvSpPr>
                    <p:cNvPr id="204" name="フリーフォーム 203"/>
                    <p:cNvSpPr/>
                    <p:nvPr/>
                  </p:nvSpPr>
                  <p:spPr>
                    <a:xfrm>
                      <a:off x="6475228" y="5911702"/>
                      <a:ext cx="519682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05"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grpSp>
      </p:grpSp>
      <p:grpSp>
        <p:nvGrpSpPr>
          <p:cNvPr id="223" name="グループ化 222"/>
          <p:cNvGrpSpPr/>
          <p:nvPr/>
        </p:nvGrpSpPr>
        <p:grpSpPr>
          <a:xfrm>
            <a:off x="5583990" y="1997322"/>
            <a:ext cx="4460868" cy="413130"/>
            <a:chOff x="5227209" y="2052164"/>
            <a:chExt cx="4460868" cy="413130"/>
          </a:xfrm>
        </p:grpSpPr>
        <p:sp>
          <p:nvSpPr>
            <p:cNvPr id="219" name="フリーフォーム 218"/>
            <p:cNvSpPr/>
            <p:nvPr/>
          </p:nvSpPr>
          <p:spPr>
            <a:xfrm>
              <a:off x="6060141" y="2312894"/>
              <a:ext cx="1102659" cy="152400"/>
            </a:xfrm>
            <a:custGeom>
              <a:avLst/>
              <a:gdLst>
                <a:gd name="connsiteX0" fmla="*/ 0 w 1102659"/>
                <a:gd name="connsiteY0" fmla="*/ 17930 h 152400"/>
                <a:gd name="connsiteX1" fmla="*/ 0 w 1102659"/>
                <a:gd name="connsiteY1" fmla="*/ 152400 h 152400"/>
                <a:gd name="connsiteX2" fmla="*/ 1102659 w 1102659"/>
                <a:gd name="connsiteY2" fmla="*/ 152400 h 152400"/>
                <a:gd name="connsiteX3" fmla="*/ 1102659 w 1102659"/>
                <a:gd name="connsiteY3" fmla="*/ 0 h 152400"/>
              </a:gdLst>
              <a:ahLst/>
              <a:cxnLst>
                <a:cxn ang="0">
                  <a:pos x="connsiteX0" y="connsiteY0"/>
                </a:cxn>
                <a:cxn ang="0">
                  <a:pos x="connsiteX1" y="connsiteY1"/>
                </a:cxn>
                <a:cxn ang="0">
                  <a:pos x="connsiteX2" y="connsiteY2"/>
                </a:cxn>
                <a:cxn ang="0">
                  <a:pos x="connsiteX3" y="connsiteY3"/>
                </a:cxn>
              </a:cxnLst>
              <a:rect l="l" t="t" r="r" b="b"/>
              <a:pathLst>
                <a:path w="1102659" h="152400">
                  <a:moveTo>
                    <a:pt x="0" y="17930"/>
                  </a:moveTo>
                  <a:lnTo>
                    <a:pt x="0" y="152400"/>
                  </a:lnTo>
                  <a:lnTo>
                    <a:pt x="1102659" y="152400"/>
                  </a:lnTo>
                  <a:lnTo>
                    <a:pt x="1102659"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0" name="フリーフォーム 219"/>
            <p:cNvSpPr/>
            <p:nvPr/>
          </p:nvSpPr>
          <p:spPr>
            <a:xfrm>
              <a:off x="7242323" y="2312894"/>
              <a:ext cx="1102659" cy="152400"/>
            </a:xfrm>
            <a:custGeom>
              <a:avLst/>
              <a:gdLst>
                <a:gd name="connsiteX0" fmla="*/ 0 w 1102659"/>
                <a:gd name="connsiteY0" fmla="*/ 17930 h 152400"/>
                <a:gd name="connsiteX1" fmla="*/ 0 w 1102659"/>
                <a:gd name="connsiteY1" fmla="*/ 152400 h 152400"/>
                <a:gd name="connsiteX2" fmla="*/ 1102659 w 1102659"/>
                <a:gd name="connsiteY2" fmla="*/ 152400 h 152400"/>
                <a:gd name="connsiteX3" fmla="*/ 1102659 w 1102659"/>
                <a:gd name="connsiteY3" fmla="*/ 0 h 152400"/>
              </a:gdLst>
              <a:ahLst/>
              <a:cxnLst>
                <a:cxn ang="0">
                  <a:pos x="connsiteX0" y="connsiteY0"/>
                </a:cxn>
                <a:cxn ang="0">
                  <a:pos x="connsiteX1" y="connsiteY1"/>
                </a:cxn>
                <a:cxn ang="0">
                  <a:pos x="connsiteX2" y="connsiteY2"/>
                </a:cxn>
                <a:cxn ang="0">
                  <a:pos x="connsiteX3" y="connsiteY3"/>
                </a:cxn>
              </a:cxnLst>
              <a:rect l="l" t="t" r="r" b="b"/>
              <a:pathLst>
                <a:path w="1102659" h="152400">
                  <a:moveTo>
                    <a:pt x="0" y="17930"/>
                  </a:moveTo>
                  <a:lnTo>
                    <a:pt x="0" y="152400"/>
                  </a:lnTo>
                  <a:lnTo>
                    <a:pt x="1102659" y="152400"/>
                  </a:lnTo>
                  <a:lnTo>
                    <a:pt x="1102659"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1" name="フリーフォーム 220"/>
            <p:cNvSpPr/>
            <p:nvPr/>
          </p:nvSpPr>
          <p:spPr>
            <a:xfrm>
              <a:off x="8436359" y="2312894"/>
              <a:ext cx="1102659" cy="152400"/>
            </a:xfrm>
            <a:custGeom>
              <a:avLst/>
              <a:gdLst>
                <a:gd name="connsiteX0" fmla="*/ 0 w 1102659"/>
                <a:gd name="connsiteY0" fmla="*/ 17930 h 152400"/>
                <a:gd name="connsiteX1" fmla="*/ 0 w 1102659"/>
                <a:gd name="connsiteY1" fmla="*/ 152400 h 152400"/>
                <a:gd name="connsiteX2" fmla="*/ 1102659 w 1102659"/>
                <a:gd name="connsiteY2" fmla="*/ 152400 h 152400"/>
                <a:gd name="connsiteX3" fmla="*/ 1102659 w 1102659"/>
                <a:gd name="connsiteY3" fmla="*/ 0 h 152400"/>
              </a:gdLst>
              <a:ahLst/>
              <a:cxnLst>
                <a:cxn ang="0">
                  <a:pos x="connsiteX0" y="connsiteY0"/>
                </a:cxn>
                <a:cxn ang="0">
                  <a:pos x="connsiteX1" y="connsiteY1"/>
                </a:cxn>
                <a:cxn ang="0">
                  <a:pos x="connsiteX2" y="connsiteY2"/>
                </a:cxn>
                <a:cxn ang="0">
                  <a:pos x="connsiteX3" y="connsiteY3"/>
                </a:cxn>
              </a:cxnLst>
              <a:rect l="l" t="t" r="r" b="b"/>
              <a:pathLst>
                <a:path w="1102659" h="152400">
                  <a:moveTo>
                    <a:pt x="0" y="17930"/>
                  </a:moveTo>
                  <a:lnTo>
                    <a:pt x="0" y="152400"/>
                  </a:lnTo>
                  <a:lnTo>
                    <a:pt x="1102659" y="152400"/>
                  </a:lnTo>
                  <a:lnTo>
                    <a:pt x="1102659"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222" name="グループ化 221"/>
            <p:cNvGrpSpPr/>
            <p:nvPr/>
          </p:nvGrpSpPr>
          <p:grpSpPr>
            <a:xfrm>
              <a:off x="5227209" y="2052164"/>
              <a:ext cx="4460868" cy="323560"/>
              <a:chOff x="5227209" y="2052164"/>
              <a:chExt cx="4460868" cy="323560"/>
            </a:xfrm>
          </p:grpSpPr>
          <p:pic>
            <p:nvPicPr>
              <p:cNvPr id="215" name="Picture 2" descr="H:\TCL\Products\Products data\VX\VX-3000\Photo\VX-3000 ph2\VX-3000 Bilder\VX-3004F_front_plan.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27209" y="2059012"/>
                <a:ext cx="975143" cy="309864"/>
              </a:xfrm>
              <a:prstGeom prst="rect">
                <a:avLst/>
              </a:prstGeom>
              <a:noFill/>
              <a:extLst>
                <a:ext uri="{909E8E84-426E-40DD-AFC4-6F175D3DCCD1}">
                  <a14:hiddenFill xmlns:a14="http://schemas.microsoft.com/office/drawing/2010/main">
                    <a:solidFill>
                      <a:srgbClr val="FFFFFF"/>
                    </a:solidFill>
                  </a14:hiddenFill>
                </a:ext>
              </a:extLst>
            </p:spPr>
          </p:pic>
          <p:pic>
            <p:nvPicPr>
              <p:cNvPr id="216" name="Picture 3" descr="H:\TCL\Products\Products data\VX\VX-3000\Photo\VX-3000 ph2\VX-3000 Bilder\VX-3008F_front_plan.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7574916" y="2052164"/>
                <a:ext cx="940062" cy="323560"/>
              </a:xfrm>
              <a:prstGeom prst="rect">
                <a:avLst/>
              </a:prstGeom>
              <a:noFill/>
              <a:extLst>
                <a:ext uri="{909E8E84-426E-40DD-AFC4-6F175D3DCCD1}">
                  <a14:hiddenFill xmlns:a14="http://schemas.microsoft.com/office/drawing/2010/main">
                    <a:solidFill>
                      <a:srgbClr val="FFFFFF"/>
                    </a:solidFill>
                  </a14:hiddenFill>
                </a:ext>
              </a:extLst>
            </p:spPr>
          </p:pic>
          <p:pic>
            <p:nvPicPr>
              <p:cNvPr id="217" name="Picture 4" descr="H:\TCL\Products\Products data\VX\VX-3000\Photo\VX-3000 ph2\VX-3000 Bilder\VX-3016F_front.jp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8731002" y="2054177"/>
                <a:ext cx="957075" cy="295022"/>
              </a:xfrm>
              <a:prstGeom prst="rect">
                <a:avLst/>
              </a:prstGeom>
              <a:noFill/>
              <a:extLst>
                <a:ext uri="{909E8E84-426E-40DD-AFC4-6F175D3DCCD1}">
                  <a14:hiddenFill xmlns:a14="http://schemas.microsoft.com/office/drawing/2010/main">
                    <a:solidFill>
                      <a:srgbClr val="FFFFFF"/>
                    </a:solidFill>
                  </a14:hiddenFill>
                </a:ext>
              </a:extLst>
            </p:spPr>
          </p:pic>
          <p:pic>
            <p:nvPicPr>
              <p:cNvPr id="218" name="Picture 2" descr="H:\TCL\Products\Products data\VX\VX-3000\Photo\VX-3000 ph2\VX-3000 Bilder\VX-3004F_front_plan.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381879" y="2059012"/>
                <a:ext cx="975143" cy="309864"/>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226" name="正方形/長方形 225"/>
          <p:cNvSpPr/>
          <p:nvPr/>
        </p:nvSpPr>
        <p:spPr>
          <a:xfrm>
            <a:off x="5437806" y="2449724"/>
            <a:ext cx="6858000" cy="461665"/>
          </a:xfrm>
          <a:prstGeom prst="rect">
            <a:avLst/>
          </a:prstGeom>
        </p:spPr>
        <p:txBody>
          <a:bodyPr>
            <a:spAutoFit/>
          </a:bodyPr>
          <a:lstStyle/>
          <a:p>
            <a:r>
              <a:rPr lang="en-US" altLang="ja-JP" sz="1200" dirty="0">
                <a:solidFill>
                  <a:srgbClr val="3C3C3C"/>
                </a:solidFill>
                <a:latin typeface="Calibri"/>
              </a:rPr>
              <a:t>Specifically, when two VX-3004Fs, one VX-3008F and one VX-3016F are connected by VX link, </a:t>
            </a:r>
          </a:p>
          <a:p>
            <a:r>
              <a:rPr lang="en-US" altLang="ja-JP" sz="1200" dirty="0">
                <a:solidFill>
                  <a:srgbClr val="3C3C3C"/>
                </a:solidFill>
                <a:latin typeface="Calibri"/>
              </a:rPr>
              <a:t>How is the audio route of the whole system including analog and network drawn? </a:t>
            </a:r>
            <a:endParaRPr lang="ja-JP" altLang="en-US" sz="1200" dirty="0">
              <a:solidFill>
                <a:srgbClr val="3C3C3C"/>
              </a:solidFill>
              <a:latin typeface="Calibri"/>
            </a:endParaRPr>
          </a:p>
        </p:txBody>
      </p:sp>
      <p:grpSp>
        <p:nvGrpSpPr>
          <p:cNvPr id="137" name="グループ化 136"/>
          <p:cNvGrpSpPr/>
          <p:nvPr/>
        </p:nvGrpSpPr>
        <p:grpSpPr>
          <a:xfrm>
            <a:off x="1551339" y="1060760"/>
            <a:ext cx="12977195" cy="11010743"/>
            <a:chOff x="1034106" y="706882"/>
            <a:chExt cx="8650462" cy="7337476"/>
          </a:xfrm>
        </p:grpSpPr>
        <p:sp>
          <p:nvSpPr>
            <p:cNvPr id="138" name="円/楕円 137"/>
            <p:cNvSpPr/>
            <p:nvPr/>
          </p:nvSpPr>
          <p:spPr>
            <a:xfrm>
              <a:off x="1034106" y="706882"/>
              <a:ext cx="8650462" cy="4529164"/>
            </a:xfrm>
            <a:prstGeom prst="ellipse">
              <a:avLst/>
            </a:prstGeom>
            <a:solidFill>
              <a:schemeClr val="bg1">
                <a:alpha val="90000"/>
              </a:schemeClr>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 name="角丸四角形 138"/>
            <p:cNvSpPr/>
            <p:nvPr/>
          </p:nvSpPr>
          <p:spPr>
            <a:xfrm>
              <a:off x="6763105" y="3795886"/>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grpSp>
          <p:nvGrpSpPr>
            <p:cNvPr id="140" name="グループ化 139"/>
            <p:cNvGrpSpPr/>
            <p:nvPr/>
          </p:nvGrpSpPr>
          <p:grpSpPr>
            <a:xfrm>
              <a:off x="3220058" y="2376590"/>
              <a:ext cx="4088246" cy="5667768"/>
              <a:chOff x="3151386" y="2213522"/>
              <a:chExt cx="4088246" cy="5667768"/>
            </a:xfrm>
          </p:grpSpPr>
          <p:pic>
            <p:nvPicPr>
              <p:cNvPr id="225" name="Picture 5" descr="H:\TCL\Promotion\Dr. Sound\Pict\SET 1 TOA JPG\IMG_0274.JPG"/>
              <p:cNvPicPr>
                <a:picLocks noChangeAspect="1" noChangeArrowheads="1"/>
              </p:cNvPicPr>
              <p:nvPr/>
            </p:nvPicPr>
            <p:blipFill>
              <a:blip r:embed="rId8" cstate="print">
                <a:extLst>
                  <a:ext uri="{BEBA8EAE-BF5A-486C-A8C5-ECC9F3942E4B}">
                    <a14:imgProps xmlns:a14="http://schemas.microsoft.com/office/drawing/2010/main">
                      <a14:imgLayer r:embed="rId9">
                        <a14:imgEffect>
                          <a14:backgroundRemoval t="4667" b="90000" l="0" r="91909">
                            <a14:foregroundMark x1="89364" y1="28788" x2="83636" y2="30667"/>
                          </a14:backgroundRemoval>
                        </a14:imgEffect>
                      </a14:imgLayer>
                    </a14:imgProps>
                  </a:ext>
                  <a:ext uri="{28A0092B-C50C-407E-A947-70E740481C1C}">
                    <a14:useLocalDpi xmlns:a14="http://schemas.microsoft.com/office/drawing/2010/main" val="0"/>
                  </a:ext>
                </a:extLst>
              </a:blip>
              <a:srcRect/>
              <a:stretch>
                <a:fillRect/>
              </a:stretch>
            </p:blipFill>
            <p:spPr bwMode="auto">
              <a:xfrm>
                <a:off x="3461119" y="2213522"/>
                <a:ext cx="3778513" cy="5667768"/>
              </a:xfrm>
              <a:prstGeom prst="rect">
                <a:avLst/>
              </a:prstGeom>
              <a:noFill/>
              <a:extLst>
                <a:ext uri="{909E8E84-426E-40DD-AFC4-6F175D3DCCD1}">
                  <a14:hiddenFill xmlns:a14="http://schemas.microsoft.com/office/drawing/2010/main">
                    <a:solidFill>
                      <a:srgbClr val="FFFFFF"/>
                    </a:solidFill>
                  </a14:hiddenFill>
                </a:ext>
              </a:extLst>
            </p:spPr>
          </p:pic>
          <p:pic>
            <p:nvPicPr>
              <p:cNvPr id="227" name="Picture 2" descr="H:\TCL\Products\Products data\VX\VX-3000\Photo\VX-3000 ph2\VX-3000 Bilder\RM-300X_RM 210F.jpg"/>
              <p:cNvPicPr>
                <a:picLocks noChangeAspect="1" noChangeArrowheads="1"/>
              </p:cNvPicPr>
              <p:nvPr/>
            </p:nvPicPr>
            <p:blipFill rotWithShape="1">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3151386" y="3549419"/>
                <a:ext cx="902703" cy="750560"/>
              </a:xfrm>
              <a:prstGeom prst="rect">
                <a:avLst/>
              </a:prstGeom>
              <a:noFill/>
              <a:extLst>
                <a:ext uri="{909E8E84-426E-40DD-AFC4-6F175D3DCCD1}">
                  <a14:hiddenFill xmlns:a14="http://schemas.microsoft.com/office/drawing/2010/main">
                    <a:solidFill>
                      <a:srgbClr val="FFFFFF"/>
                    </a:solidFill>
                  </a14:hiddenFill>
                </a:ext>
              </a:extLst>
            </p:spPr>
          </p:pic>
        </p:grpSp>
        <p:sp>
          <p:nvSpPr>
            <p:cNvPr id="141" name="正方形/長方形 140"/>
            <p:cNvSpPr/>
            <p:nvPr/>
          </p:nvSpPr>
          <p:spPr>
            <a:xfrm>
              <a:off x="2716228" y="1491630"/>
              <a:ext cx="6248260" cy="1415772"/>
            </a:xfrm>
            <a:prstGeom prst="rect">
              <a:avLst/>
            </a:prstGeom>
          </p:spPr>
          <p:txBody>
            <a:bodyPr wrap="square">
              <a:spAutoFit/>
            </a:bodyPr>
            <a:lstStyle/>
            <a:p>
              <a:r>
                <a:rPr lang="en-US" altLang="ja-JP" sz="2400" b="1" dirty="0">
                  <a:solidFill>
                    <a:schemeClr val="accent6">
                      <a:lumMod val="75000"/>
                    </a:schemeClr>
                  </a:solidFill>
                  <a:latin typeface="+mj-lt"/>
                </a:rPr>
                <a:t>On earth how many broadcast is produced at the same time?</a:t>
              </a:r>
            </a:p>
            <a:p>
              <a:endParaRPr lang="en-US" altLang="ja-JP" sz="2100" dirty="0">
                <a:latin typeface="+mj-lt"/>
              </a:endParaRPr>
            </a:p>
            <a:p>
              <a:r>
                <a:rPr lang="en-US" altLang="ja-JP" sz="2100" dirty="0">
                  <a:latin typeface="+mj-lt"/>
                </a:rPr>
                <a:t>You should think about this elucidation in this way.</a:t>
              </a:r>
            </a:p>
            <a:p>
              <a:r>
                <a:rPr lang="en-US" altLang="ja-JP" sz="2100" dirty="0">
                  <a:latin typeface="+mj-lt"/>
                </a:rPr>
                <a:t>When MIC(or audio input, inside EV) and </a:t>
              </a:r>
              <a:r>
                <a:rPr lang="en-US" altLang="ja-JP" sz="2100" dirty="0">
                  <a:latin typeface="Calibri"/>
                </a:rPr>
                <a:t>one set of AMP </a:t>
              </a:r>
              <a:r>
                <a:rPr lang="en-US" altLang="ja-JP" sz="2100" dirty="0">
                  <a:solidFill>
                    <a:srgbClr val="5F5F5F"/>
                  </a:solidFill>
                  <a:latin typeface="Calibri"/>
                </a:rPr>
                <a:t>are</a:t>
              </a:r>
              <a:r>
                <a:rPr lang="en-US" altLang="ja-JP" sz="2100" dirty="0">
                  <a:latin typeface="+mj-lt"/>
                </a:rPr>
                <a:t> connected, </a:t>
              </a:r>
            </a:p>
            <a:p>
              <a:r>
                <a:rPr lang="en-US" altLang="ja-JP" sz="2100" dirty="0">
                  <a:latin typeface="+mj-lt"/>
                </a:rPr>
                <a:t>it can be counted as one broadcasts.</a:t>
              </a:r>
            </a:p>
            <a:p>
              <a:endParaRPr lang="en-US" altLang="ja-JP" sz="2100" dirty="0">
                <a:latin typeface="+mj-lt"/>
              </a:endParaRPr>
            </a:p>
          </p:txBody>
        </p:sp>
        <p:sp>
          <p:nvSpPr>
            <p:cNvPr id="142" name="正方形/長方形 141"/>
            <p:cNvSpPr/>
            <p:nvPr/>
          </p:nvSpPr>
          <p:spPr>
            <a:xfrm>
              <a:off x="2495938" y="2693184"/>
              <a:ext cx="2616307" cy="922950"/>
            </a:xfrm>
            <a:prstGeom prst="rect">
              <a:avLst/>
            </a:prstGeom>
          </p:spPr>
          <p:txBody>
            <a:bodyPr wrap="square">
              <a:spAutoFit/>
            </a:bodyPr>
            <a:lstStyle/>
            <a:p>
              <a:pPr lvl="0"/>
              <a:r>
                <a:rPr lang="en-US" altLang="ja-JP" sz="2100" dirty="0">
                  <a:solidFill>
                    <a:srgbClr val="5F5F5F"/>
                  </a:solidFill>
                  <a:latin typeface="Calibri"/>
                </a:rPr>
                <a:t>Please imagine one big Matrix.</a:t>
              </a:r>
            </a:p>
            <a:p>
              <a:pPr lvl="0"/>
              <a:r>
                <a:rPr lang="en-US" altLang="ja-JP" sz="2100" dirty="0">
                  <a:solidFill>
                    <a:srgbClr val="5F5F5F"/>
                  </a:solidFill>
                  <a:latin typeface="Calibri"/>
                </a:rPr>
                <a:t>In the total number of the inputs and outputs, the little one is the answers.</a:t>
              </a:r>
              <a:endParaRPr lang="ja-JP" altLang="en-US" sz="2100" dirty="0">
                <a:solidFill>
                  <a:srgbClr val="5F5F5F"/>
                </a:solidFill>
                <a:latin typeface="Calibri"/>
              </a:endParaRPr>
            </a:p>
          </p:txBody>
        </p:sp>
        <p:sp>
          <p:nvSpPr>
            <p:cNvPr id="161" name="正方形/長方形 160"/>
            <p:cNvSpPr/>
            <p:nvPr/>
          </p:nvSpPr>
          <p:spPr>
            <a:xfrm>
              <a:off x="5758656" y="2499131"/>
              <a:ext cx="2854665" cy="1200329"/>
            </a:xfrm>
            <a:prstGeom prst="rect">
              <a:avLst/>
            </a:prstGeom>
          </p:spPr>
          <p:txBody>
            <a:bodyPr wrap="square">
              <a:spAutoFit/>
            </a:bodyPr>
            <a:lstStyle/>
            <a:p>
              <a:pPr lvl="0"/>
              <a:r>
                <a:rPr lang="en-US" altLang="ja-JP" sz="2100" dirty="0">
                  <a:solidFill>
                    <a:srgbClr val="5F5F5F"/>
                  </a:solidFill>
                  <a:latin typeface="Calibri"/>
                </a:rPr>
                <a:t>In the 40 frames, there are 240 inputs, and 160 AMPs (the number of AMP is the same as the number of the bus in the one frame),</a:t>
              </a:r>
            </a:p>
            <a:p>
              <a:pPr lvl="0"/>
              <a:r>
                <a:rPr lang="en-US" altLang="ja-JP" sz="2100" dirty="0">
                  <a:solidFill>
                    <a:srgbClr val="5F5F5F"/>
                  </a:solidFill>
                  <a:latin typeface="Calibri"/>
                </a:rPr>
                <a:t>so </a:t>
              </a:r>
              <a:r>
                <a:rPr lang="en-US" altLang="ja-JP" sz="2400" b="1" dirty="0">
                  <a:solidFill>
                    <a:schemeClr val="accent6">
                      <a:lumMod val="75000"/>
                    </a:schemeClr>
                  </a:solidFill>
                  <a:latin typeface="Calibri"/>
                </a:rPr>
                <a:t>“160” is the answer</a:t>
              </a:r>
              <a:r>
                <a:rPr lang="en-US" altLang="ja-JP" sz="2100" dirty="0">
                  <a:solidFill>
                    <a:srgbClr val="5F5F5F"/>
                  </a:solidFill>
                  <a:latin typeface="Calibri"/>
                </a:rPr>
                <a:t>.</a:t>
              </a:r>
              <a:endParaRPr lang="ja-JP" altLang="en-US" sz="2100" dirty="0">
                <a:solidFill>
                  <a:srgbClr val="5F5F5F"/>
                </a:solidFill>
                <a:latin typeface="Calibri"/>
              </a:endParaRPr>
            </a:p>
          </p:txBody>
        </p:sp>
      </p:grpSp>
      <p:sp>
        <p:nvSpPr>
          <p:cNvPr id="230" name="フリーフォーム 229"/>
          <p:cNvSpPr/>
          <p:nvPr/>
        </p:nvSpPr>
        <p:spPr>
          <a:xfrm>
            <a:off x="5719855" y="5370605"/>
            <a:ext cx="4349029" cy="674916"/>
          </a:xfrm>
          <a:custGeom>
            <a:avLst/>
            <a:gdLst>
              <a:gd name="connsiteX0" fmla="*/ 0 w 2826327"/>
              <a:gd name="connsiteY0" fmla="*/ 512618 h 512618"/>
              <a:gd name="connsiteX1" fmla="*/ 540327 w 2826327"/>
              <a:gd name="connsiteY1" fmla="*/ 69273 h 512618"/>
              <a:gd name="connsiteX2" fmla="*/ 1149927 w 2826327"/>
              <a:gd name="connsiteY2" fmla="*/ 0 h 512618"/>
              <a:gd name="connsiteX3" fmla="*/ 1856509 w 2826327"/>
              <a:gd name="connsiteY3" fmla="*/ 277091 h 512618"/>
              <a:gd name="connsiteX4" fmla="*/ 2826327 w 2826327"/>
              <a:gd name="connsiteY4" fmla="*/ 346363 h 512618"/>
              <a:gd name="connsiteX0" fmla="*/ 0 w 2826327"/>
              <a:gd name="connsiteY0" fmla="*/ 529107 h 529107"/>
              <a:gd name="connsiteX1" fmla="*/ 540327 w 2826327"/>
              <a:gd name="connsiteY1" fmla="*/ 85762 h 529107"/>
              <a:gd name="connsiteX2" fmla="*/ 1149927 w 2826327"/>
              <a:gd name="connsiteY2" fmla="*/ 16489 h 529107"/>
              <a:gd name="connsiteX3" fmla="*/ 1856509 w 2826327"/>
              <a:gd name="connsiteY3" fmla="*/ 293580 h 529107"/>
              <a:gd name="connsiteX4" fmla="*/ 2826327 w 2826327"/>
              <a:gd name="connsiteY4" fmla="*/ 362852 h 529107"/>
              <a:gd name="connsiteX0" fmla="*/ 0 w 2826327"/>
              <a:gd name="connsiteY0" fmla="*/ 529107 h 529107"/>
              <a:gd name="connsiteX1" fmla="*/ 540327 w 2826327"/>
              <a:gd name="connsiteY1" fmla="*/ 85762 h 529107"/>
              <a:gd name="connsiteX2" fmla="*/ 1149927 w 2826327"/>
              <a:gd name="connsiteY2" fmla="*/ 16489 h 529107"/>
              <a:gd name="connsiteX3" fmla="*/ 1856509 w 2826327"/>
              <a:gd name="connsiteY3" fmla="*/ 293580 h 529107"/>
              <a:gd name="connsiteX4" fmla="*/ 2826327 w 2826327"/>
              <a:gd name="connsiteY4" fmla="*/ 362852 h 529107"/>
              <a:gd name="connsiteX0" fmla="*/ 0 w 2826327"/>
              <a:gd name="connsiteY0" fmla="*/ 529107 h 529107"/>
              <a:gd name="connsiteX1" fmla="*/ 540327 w 2826327"/>
              <a:gd name="connsiteY1" fmla="*/ 85762 h 529107"/>
              <a:gd name="connsiteX2" fmla="*/ 1149927 w 2826327"/>
              <a:gd name="connsiteY2" fmla="*/ 16489 h 529107"/>
              <a:gd name="connsiteX3" fmla="*/ 1856509 w 2826327"/>
              <a:gd name="connsiteY3" fmla="*/ 293580 h 529107"/>
              <a:gd name="connsiteX4" fmla="*/ 2826327 w 2826327"/>
              <a:gd name="connsiteY4" fmla="*/ 362852 h 529107"/>
              <a:gd name="connsiteX0" fmla="*/ 0 w 2826327"/>
              <a:gd name="connsiteY0" fmla="*/ 554729 h 554729"/>
              <a:gd name="connsiteX1" fmla="*/ 540327 w 2826327"/>
              <a:gd name="connsiteY1" fmla="*/ 111384 h 554729"/>
              <a:gd name="connsiteX2" fmla="*/ 1149927 w 2826327"/>
              <a:gd name="connsiteY2" fmla="*/ 42111 h 554729"/>
              <a:gd name="connsiteX3" fmla="*/ 1856509 w 2826327"/>
              <a:gd name="connsiteY3" fmla="*/ 319202 h 554729"/>
              <a:gd name="connsiteX4" fmla="*/ 2826327 w 2826327"/>
              <a:gd name="connsiteY4" fmla="*/ 388474 h 554729"/>
              <a:gd name="connsiteX0" fmla="*/ 0 w 2826327"/>
              <a:gd name="connsiteY0" fmla="*/ 540164 h 540164"/>
              <a:gd name="connsiteX1" fmla="*/ 540327 w 2826327"/>
              <a:gd name="connsiteY1" fmla="*/ 96819 h 540164"/>
              <a:gd name="connsiteX2" fmla="*/ 1149927 w 2826327"/>
              <a:gd name="connsiteY2" fmla="*/ 27546 h 540164"/>
              <a:gd name="connsiteX3" fmla="*/ 1856509 w 2826327"/>
              <a:gd name="connsiteY3" fmla="*/ 304637 h 540164"/>
              <a:gd name="connsiteX4" fmla="*/ 2826327 w 2826327"/>
              <a:gd name="connsiteY4" fmla="*/ 373909 h 540164"/>
              <a:gd name="connsiteX0" fmla="*/ 0 w 3096957"/>
              <a:gd name="connsiteY0" fmla="*/ 497782 h 497782"/>
              <a:gd name="connsiteX1" fmla="*/ 810957 w 3096957"/>
              <a:gd name="connsiteY1" fmla="*/ 95442 h 497782"/>
              <a:gd name="connsiteX2" fmla="*/ 1420557 w 3096957"/>
              <a:gd name="connsiteY2" fmla="*/ 26169 h 497782"/>
              <a:gd name="connsiteX3" fmla="*/ 2127139 w 3096957"/>
              <a:gd name="connsiteY3" fmla="*/ 303260 h 497782"/>
              <a:gd name="connsiteX4" fmla="*/ 3096957 w 3096957"/>
              <a:gd name="connsiteY4" fmla="*/ 372532 h 497782"/>
              <a:gd name="connsiteX0" fmla="*/ 0 w 3096957"/>
              <a:gd name="connsiteY0" fmla="*/ 498596 h 498596"/>
              <a:gd name="connsiteX1" fmla="*/ 810957 w 3096957"/>
              <a:gd name="connsiteY1" fmla="*/ 96256 h 498596"/>
              <a:gd name="connsiteX2" fmla="*/ 1420557 w 3096957"/>
              <a:gd name="connsiteY2" fmla="*/ 26983 h 498596"/>
              <a:gd name="connsiteX3" fmla="*/ 2127139 w 3096957"/>
              <a:gd name="connsiteY3" fmla="*/ 304074 h 498596"/>
              <a:gd name="connsiteX4" fmla="*/ 3096957 w 3096957"/>
              <a:gd name="connsiteY4" fmla="*/ 373346 h 498596"/>
              <a:gd name="connsiteX0" fmla="*/ 0 w 3096957"/>
              <a:gd name="connsiteY0" fmla="*/ 498248 h 498248"/>
              <a:gd name="connsiteX1" fmla="*/ 765852 w 3096957"/>
              <a:gd name="connsiteY1" fmla="*/ 67205 h 498248"/>
              <a:gd name="connsiteX2" fmla="*/ 1420557 w 3096957"/>
              <a:gd name="connsiteY2" fmla="*/ 26635 h 498248"/>
              <a:gd name="connsiteX3" fmla="*/ 2127139 w 3096957"/>
              <a:gd name="connsiteY3" fmla="*/ 303726 h 498248"/>
              <a:gd name="connsiteX4" fmla="*/ 3096957 w 3096957"/>
              <a:gd name="connsiteY4" fmla="*/ 372998 h 498248"/>
              <a:gd name="connsiteX0" fmla="*/ 0 w 3096957"/>
              <a:gd name="connsiteY0" fmla="*/ 499527 h 499527"/>
              <a:gd name="connsiteX1" fmla="*/ 765852 w 3096957"/>
              <a:gd name="connsiteY1" fmla="*/ 68484 h 499527"/>
              <a:gd name="connsiteX2" fmla="*/ 1420557 w 3096957"/>
              <a:gd name="connsiteY2" fmla="*/ 27914 h 499527"/>
              <a:gd name="connsiteX3" fmla="*/ 2127139 w 3096957"/>
              <a:gd name="connsiteY3" fmla="*/ 305005 h 499527"/>
              <a:gd name="connsiteX4" fmla="*/ 3096957 w 3096957"/>
              <a:gd name="connsiteY4" fmla="*/ 374277 h 499527"/>
              <a:gd name="connsiteX0" fmla="*/ 0 w 3029540"/>
              <a:gd name="connsiteY0" fmla="*/ 449759 h 449759"/>
              <a:gd name="connsiteX1" fmla="*/ 698435 w 3029540"/>
              <a:gd name="connsiteY1" fmla="*/ 63821 h 449759"/>
              <a:gd name="connsiteX2" fmla="*/ 1353140 w 3029540"/>
              <a:gd name="connsiteY2" fmla="*/ 23251 h 449759"/>
              <a:gd name="connsiteX3" fmla="*/ 2059722 w 3029540"/>
              <a:gd name="connsiteY3" fmla="*/ 300342 h 449759"/>
              <a:gd name="connsiteX4" fmla="*/ 3029540 w 3029540"/>
              <a:gd name="connsiteY4" fmla="*/ 369614 h 449759"/>
              <a:gd name="connsiteX0" fmla="*/ 0 w 2978978"/>
              <a:gd name="connsiteY0" fmla="*/ 449759 h 449759"/>
              <a:gd name="connsiteX1" fmla="*/ 698435 w 2978978"/>
              <a:gd name="connsiteY1" fmla="*/ 63821 h 449759"/>
              <a:gd name="connsiteX2" fmla="*/ 1353140 w 2978978"/>
              <a:gd name="connsiteY2" fmla="*/ 23251 h 449759"/>
              <a:gd name="connsiteX3" fmla="*/ 2059722 w 2978978"/>
              <a:gd name="connsiteY3" fmla="*/ 300342 h 449759"/>
              <a:gd name="connsiteX4" fmla="*/ 2978978 w 2978978"/>
              <a:gd name="connsiteY4" fmla="*/ 373715 h 449759"/>
              <a:gd name="connsiteX0" fmla="*/ 0 w 2978978"/>
              <a:gd name="connsiteY0" fmla="*/ 449759 h 449759"/>
              <a:gd name="connsiteX1" fmla="*/ 698435 w 2978978"/>
              <a:gd name="connsiteY1" fmla="*/ 63821 h 449759"/>
              <a:gd name="connsiteX2" fmla="*/ 1353140 w 2978978"/>
              <a:gd name="connsiteY2" fmla="*/ 23251 h 449759"/>
              <a:gd name="connsiteX3" fmla="*/ 2059722 w 2978978"/>
              <a:gd name="connsiteY3" fmla="*/ 300342 h 449759"/>
              <a:gd name="connsiteX4" fmla="*/ 2978978 w 2978978"/>
              <a:gd name="connsiteY4" fmla="*/ 373715 h 44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8978" h="449759">
                <a:moveTo>
                  <a:pt x="0" y="449759"/>
                </a:moveTo>
                <a:cubicBezTo>
                  <a:pt x="180109" y="301977"/>
                  <a:pt x="472912" y="134906"/>
                  <a:pt x="698435" y="63821"/>
                </a:cubicBezTo>
                <a:cubicBezTo>
                  <a:pt x="923958" y="-7264"/>
                  <a:pt x="1126259" y="-16169"/>
                  <a:pt x="1353140" y="23251"/>
                </a:cubicBezTo>
                <a:cubicBezTo>
                  <a:pt x="1580021" y="62671"/>
                  <a:pt x="1788749" y="241931"/>
                  <a:pt x="2059722" y="300342"/>
                </a:cubicBezTo>
                <a:cubicBezTo>
                  <a:pt x="2330695" y="358753"/>
                  <a:pt x="2659919" y="367026"/>
                  <a:pt x="2978978" y="373715"/>
                </a:cubicBezTo>
              </a:path>
            </a:pathLst>
          </a:custGeom>
          <a:noFill/>
          <a:ln>
            <a:solidFill>
              <a:srgbClr val="7030A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228" name="円/楕円 227"/>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9" name="円/楕円 228"/>
          <p:cNvSpPr/>
          <p:nvPr/>
        </p:nvSpPr>
        <p:spPr>
          <a:xfrm>
            <a:off x="145116" y="599405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50897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fade">
                                      <p:cBhvr>
                                        <p:cTn id="7" dur="1000"/>
                                        <p:tgtEl>
                                          <p:spTgt spid="137"/>
                                        </p:tgtEl>
                                      </p:cBhvr>
                                    </p:animEffect>
                                    <p:anim calcmode="lin" valueType="num">
                                      <p:cBhvr>
                                        <p:cTn id="8" dur="1000" fill="hold"/>
                                        <p:tgtEl>
                                          <p:spTgt spid="137"/>
                                        </p:tgtEl>
                                        <p:attrNameLst>
                                          <p:attrName>ppt_x</p:attrName>
                                        </p:attrNameLst>
                                      </p:cBhvr>
                                      <p:tavLst>
                                        <p:tav tm="0">
                                          <p:val>
                                            <p:strVal val="#ppt_x"/>
                                          </p:val>
                                        </p:tav>
                                        <p:tav tm="100000">
                                          <p:val>
                                            <p:strVal val="#ppt_x"/>
                                          </p:val>
                                        </p:tav>
                                      </p:tavLst>
                                    </p:anim>
                                    <p:anim calcmode="lin" valueType="num">
                                      <p:cBhvr>
                                        <p:cTn id="9"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230"/>
                                        </p:tgtEl>
                                        <p:attrNameLst>
                                          <p:attrName>style.visibility</p:attrName>
                                        </p:attrNameLst>
                                      </p:cBhvr>
                                      <p:to>
                                        <p:strVal val="visible"/>
                                      </p:to>
                                    </p:set>
                                    <p:animEffect transition="in" filter="wipe(left)">
                                      <p:cBhvr>
                                        <p:cTn id="14"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グループ化 61"/>
          <p:cNvGrpSpPr/>
          <p:nvPr/>
        </p:nvGrpSpPr>
        <p:grpSpPr>
          <a:xfrm>
            <a:off x="1612190" y="288183"/>
            <a:ext cx="2053631" cy="1949899"/>
            <a:chOff x="2632733" y="840807"/>
            <a:chExt cx="2667654" cy="2532159"/>
          </a:xfrm>
        </p:grpSpPr>
        <p:grpSp>
          <p:nvGrpSpPr>
            <p:cNvPr id="63" name="グループ化 62"/>
            <p:cNvGrpSpPr/>
            <p:nvPr/>
          </p:nvGrpSpPr>
          <p:grpSpPr>
            <a:xfrm>
              <a:off x="2951391" y="1221263"/>
              <a:ext cx="2030342" cy="1771248"/>
              <a:chOff x="2951391" y="1221263"/>
              <a:chExt cx="2030342" cy="1771248"/>
            </a:xfrm>
          </p:grpSpPr>
          <p:sp>
            <p:nvSpPr>
              <p:cNvPr id="68" name="円/楕円 67"/>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2100" b="0" i="0" u="none" strike="noStrike" kern="0" cap="none" spc="0" normalizeH="0" baseline="0" noProof="0" dirty="0">
                  <a:ln>
                    <a:noFill/>
                  </a:ln>
                  <a:solidFill>
                    <a:prstClr val="white"/>
                  </a:solidFill>
                  <a:effectLst/>
                  <a:uLnTx/>
                  <a:uFillTx/>
                  <a:latin typeface="Meiryo UI"/>
                  <a:ea typeface="Meiryo UI"/>
                  <a:cs typeface="+mn-cs"/>
                </a:endParaRPr>
              </a:p>
            </p:txBody>
          </p:sp>
          <p:sp>
            <p:nvSpPr>
              <p:cNvPr id="69" name="角丸四角形 68"/>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prstClr val="white"/>
                    </a:solidFill>
                    <a:effectLst/>
                    <a:uLnTx/>
                    <a:uFillTx/>
                    <a:latin typeface="Calibri"/>
                    <a:ea typeface="Meiryo UI"/>
                    <a:cs typeface="+mn-cs"/>
                  </a:rPr>
                  <a:t>VX link</a:t>
                </a:r>
                <a:endParaRPr kumimoji="0" lang="ja-JP" altLang="en-US" sz="30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67"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79" name="正方形/長方形 78"/>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pic>
        <p:nvPicPr>
          <p:cNvPr id="89" name="Picture 5"/>
          <p:cNvPicPr>
            <a:picLocks noChangeAspect="1" noChangeArrowheads="1"/>
          </p:cNvPicPr>
          <p:nvPr/>
        </p:nvPicPr>
        <p:blipFill>
          <a:blip r:embed="rId4"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2" name="正方形/長方形 201"/>
          <p:cNvSpPr/>
          <p:nvPr/>
        </p:nvSpPr>
        <p:spPr>
          <a:xfrm>
            <a:off x="5351086" y="975556"/>
            <a:ext cx="4862990" cy="553992"/>
          </a:xfrm>
          <a:prstGeom prst="rect">
            <a:avLst/>
          </a:prstGeom>
        </p:spPr>
        <p:txBody>
          <a:bodyPr wrap="none" lIns="91436" tIns="45717" rIns="91436" bIns="45717">
            <a:spAutoFit/>
          </a:bodyPr>
          <a:lstStyle/>
          <a:p>
            <a:pPr lvl="0"/>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VX link Limitations and Notes</a:t>
            </a:r>
          </a:p>
        </p:txBody>
      </p:sp>
      <p:sp>
        <p:nvSpPr>
          <p:cNvPr id="203" name="正方形/長方形 202"/>
          <p:cNvSpPr/>
          <p:nvPr/>
        </p:nvSpPr>
        <p:spPr>
          <a:xfrm>
            <a:off x="5380966" y="1529759"/>
            <a:ext cx="7809630" cy="1939021"/>
          </a:xfrm>
          <a:prstGeom prst="rect">
            <a:avLst/>
          </a:prstGeom>
        </p:spPr>
        <p:txBody>
          <a:bodyPr wrap="square" lIns="137187" tIns="68594" rIns="137187" bIns="68594">
            <a:spAutoFit/>
          </a:bodyPr>
          <a:lstStyle/>
          <a:p>
            <a:pPr lvl="0">
              <a:defRPr/>
            </a:pPr>
            <a:r>
              <a:rPr lang="en-US" altLang="ja-JP" sz="2400" dirty="0">
                <a:solidFill>
                  <a:srgbClr val="5F5F5F"/>
                </a:solidFill>
                <a:latin typeface="Calibri"/>
                <a:cs typeface="Consolas" panose="020B0609020204030204" pitchFamily="49" charset="0"/>
              </a:rPr>
              <a:t>There are some restrictions on VX link connection.</a:t>
            </a:r>
          </a:p>
          <a:p>
            <a:pPr lvl="0">
              <a:defRPr/>
            </a:pPr>
            <a:r>
              <a:rPr lang="en-US" altLang="ja-JP" sz="2400" dirty="0">
                <a:solidFill>
                  <a:srgbClr val="5F5F5F"/>
                </a:solidFill>
                <a:latin typeface="Calibri"/>
                <a:cs typeface="Consolas" panose="020B0609020204030204" pitchFamily="49" charset="0"/>
              </a:rPr>
              <a:t>1: SW HUB cascade level: Up to 7-level</a:t>
            </a:r>
          </a:p>
          <a:p>
            <a:pPr lvl="0">
              <a:defRPr/>
            </a:pPr>
            <a:r>
              <a:rPr lang="en-US" altLang="ja-JP" sz="2400" dirty="0">
                <a:solidFill>
                  <a:srgbClr val="5F5F5F"/>
                </a:solidFill>
                <a:latin typeface="Calibri"/>
                <a:cs typeface="Consolas" panose="020B0609020204030204" pitchFamily="49" charset="0"/>
              </a:rPr>
              <a:t>2: Number of receiving stream /1frame: Up to 64 stream</a:t>
            </a:r>
          </a:p>
          <a:p>
            <a:pPr lvl="0">
              <a:defRPr/>
            </a:pPr>
            <a:r>
              <a:rPr lang="en-US" altLang="ja-JP" sz="2400" dirty="0">
                <a:solidFill>
                  <a:srgbClr val="5F5F5F"/>
                </a:solidFill>
                <a:latin typeface="Calibri"/>
                <a:cs typeface="Consolas" panose="020B0609020204030204" pitchFamily="49" charset="0"/>
              </a:rPr>
              <a:t>3: Communication capacity</a:t>
            </a:r>
            <a:endParaRPr lang="ja-JP" altLang="en-US" sz="2400" dirty="0">
              <a:solidFill>
                <a:srgbClr val="5F5F5F"/>
              </a:solidFill>
              <a:latin typeface="Calibri"/>
              <a:cs typeface="Consolas" panose="020B0609020204030204" pitchFamily="49"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100" b="0"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endParaRPr>
          </a:p>
        </p:txBody>
      </p:sp>
      <p:sp>
        <p:nvSpPr>
          <p:cNvPr id="53" name="円/楕円 52"/>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54" name="円/楕円 53"/>
          <p:cNvSpPr/>
          <p:nvPr/>
        </p:nvSpPr>
        <p:spPr>
          <a:xfrm>
            <a:off x="145116" y="599405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2" name="グループ化 1">
            <a:extLst>
              <a:ext uri="{FF2B5EF4-FFF2-40B4-BE49-F238E27FC236}">
                <a16:creationId xmlns:a16="http://schemas.microsoft.com/office/drawing/2014/main" id="{EF5AED1C-95DF-482D-B3C3-6DD9B80F4217}"/>
              </a:ext>
            </a:extLst>
          </p:cNvPr>
          <p:cNvGrpSpPr/>
          <p:nvPr/>
        </p:nvGrpSpPr>
        <p:grpSpPr>
          <a:xfrm>
            <a:off x="2266714" y="3544415"/>
            <a:ext cx="11420466" cy="3776537"/>
            <a:chOff x="2266714" y="3544415"/>
            <a:chExt cx="11420466" cy="3776537"/>
          </a:xfrm>
        </p:grpSpPr>
        <p:grpSp>
          <p:nvGrpSpPr>
            <p:cNvPr id="15" name="グループ化 14">
              <a:extLst>
                <a:ext uri="{FF2B5EF4-FFF2-40B4-BE49-F238E27FC236}">
                  <a16:creationId xmlns:a16="http://schemas.microsoft.com/office/drawing/2014/main" id="{0E2AA991-3682-4FF6-A805-04CE390CFD2E}"/>
                </a:ext>
              </a:extLst>
            </p:cNvPr>
            <p:cNvGrpSpPr/>
            <p:nvPr/>
          </p:nvGrpSpPr>
          <p:grpSpPr>
            <a:xfrm>
              <a:off x="3953240" y="3544415"/>
              <a:ext cx="7370050" cy="1034877"/>
              <a:chOff x="2123728" y="2211709"/>
              <a:chExt cx="6538935" cy="917903"/>
            </a:xfrm>
          </p:grpSpPr>
          <p:grpSp>
            <p:nvGrpSpPr>
              <p:cNvPr id="16" name="グループ化 15">
                <a:extLst>
                  <a:ext uri="{FF2B5EF4-FFF2-40B4-BE49-F238E27FC236}">
                    <a16:creationId xmlns:a16="http://schemas.microsoft.com/office/drawing/2014/main" id="{5735D01D-49BA-4E48-B973-CBE941370D81}"/>
                  </a:ext>
                </a:extLst>
              </p:cNvPr>
              <p:cNvGrpSpPr/>
              <p:nvPr/>
            </p:nvGrpSpPr>
            <p:grpSpPr>
              <a:xfrm>
                <a:off x="2123728" y="2211709"/>
                <a:ext cx="5681332" cy="917903"/>
                <a:chOff x="2123728" y="2211709"/>
                <a:chExt cx="6874411" cy="917903"/>
              </a:xfrm>
            </p:grpSpPr>
            <p:grpSp>
              <p:nvGrpSpPr>
                <p:cNvPr id="21" name="グループ化 20">
                  <a:extLst>
                    <a:ext uri="{FF2B5EF4-FFF2-40B4-BE49-F238E27FC236}">
                      <a16:creationId xmlns:a16="http://schemas.microsoft.com/office/drawing/2014/main" id="{6C919449-C94A-4D34-A857-32051C094549}"/>
                    </a:ext>
                  </a:extLst>
                </p:cNvPr>
                <p:cNvGrpSpPr/>
                <p:nvPr/>
              </p:nvGrpSpPr>
              <p:grpSpPr>
                <a:xfrm>
                  <a:off x="2123728" y="2211711"/>
                  <a:ext cx="2945285" cy="639045"/>
                  <a:chOff x="3154763" y="2126175"/>
                  <a:chExt cx="4743409" cy="788749"/>
                </a:xfrm>
              </p:grpSpPr>
              <p:grpSp>
                <p:nvGrpSpPr>
                  <p:cNvPr id="42" name="グループ化 41">
                    <a:extLst>
                      <a:ext uri="{FF2B5EF4-FFF2-40B4-BE49-F238E27FC236}">
                        <a16:creationId xmlns:a16="http://schemas.microsoft.com/office/drawing/2014/main" id="{9194DB93-0012-4673-BDF8-968DB28DE8D9}"/>
                      </a:ext>
                    </a:extLst>
                  </p:cNvPr>
                  <p:cNvGrpSpPr/>
                  <p:nvPr/>
                </p:nvGrpSpPr>
                <p:grpSpPr>
                  <a:xfrm>
                    <a:off x="3154763" y="2126175"/>
                    <a:ext cx="4593607" cy="788749"/>
                    <a:chOff x="3154763" y="1372560"/>
                    <a:chExt cx="4593607" cy="788749"/>
                  </a:xfrm>
                </p:grpSpPr>
                <p:sp>
                  <p:nvSpPr>
                    <p:cNvPr id="46" name="正方形/長方形 45">
                      <a:extLst>
                        <a:ext uri="{FF2B5EF4-FFF2-40B4-BE49-F238E27FC236}">
                          <a16:creationId xmlns:a16="http://schemas.microsoft.com/office/drawing/2014/main" id="{6CECF4F6-6136-4BF2-8B52-F8E544FADE5E}"/>
                        </a:ext>
                      </a:extLst>
                    </p:cNvPr>
                    <p:cNvSpPr/>
                    <p:nvPr/>
                  </p:nvSpPr>
                  <p:spPr>
                    <a:xfrm>
                      <a:off x="4720083" y="1372560"/>
                      <a:ext cx="1462966" cy="636897"/>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47" name="正方形/長方形 46">
                      <a:extLst>
                        <a:ext uri="{FF2B5EF4-FFF2-40B4-BE49-F238E27FC236}">
                          <a16:creationId xmlns:a16="http://schemas.microsoft.com/office/drawing/2014/main" id="{A470371A-5F56-465B-B357-CA25C9F882AB}"/>
                        </a:ext>
                      </a:extLst>
                    </p:cNvPr>
                    <p:cNvSpPr/>
                    <p:nvPr/>
                  </p:nvSpPr>
                  <p:spPr>
                    <a:xfrm>
                      <a:off x="3154763" y="1377830"/>
                      <a:ext cx="1462966" cy="636897"/>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48" name="正方形/長方形 47">
                      <a:extLst>
                        <a:ext uri="{FF2B5EF4-FFF2-40B4-BE49-F238E27FC236}">
                          <a16:creationId xmlns:a16="http://schemas.microsoft.com/office/drawing/2014/main" id="{1920D1B2-1208-4FD2-8F22-73876243F434}"/>
                        </a:ext>
                      </a:extLst>
                    </p:cNvPr>
                    <p:cNvSpPr/>
                    <p:nvPr/>
                  </p:nvSpPr>
                  <p:spPr>
                    <a:xfrm>
                      <a:off x="6285403" y="137783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49" name="フリーフォーム 113">
                      <a:extLst>
                        <a:ext uri="{FF2B5EF4-FFF2-40B4-BE49-F238E27FC236}">
                          <a16:creationId xmlns:a16="http://schemas.microsoft.com/office/drawing/2014/main" id="{31B5B46F-CB40-4D73-BB60-51E8C1FF78B1}"/>
                        </a:ext>
                      </a:extLst>
                    </p:cNvPr>
                    <p:cNvSpPr/>
                    <p:nvPr/>
                  </p:nvSpPr>
                  <p:spPr>
                    <a:xfrm>
                      <a:off x="4381995" y="1911927"/>
                      <a:ext cx="1484415" cy="249382"/>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50" name="フリーフォーム 114">
                      <a:extLst>
                        <a:ext uri="{FF2B5EF4-FFF2-40B4-BE49-F238E27FC236}">
                          <a16:creationId xmlns:a16="http://schemas.microsoft.com/office/drawing/2014/main" id="{BC3BCD12-0B71-437D-9BBE-F085CFB22D4B}"/>
                        </a:ext>
                      </a:extLst>
                    </p:cNvPr>
                    <p:cNvSpPr/>
                    <p:nvPr/>
                  </p:nvSpPr>
                  <p:spPr>
                    <a:xfrm>
                      <a:off x="6018810" y="1908515"/>
                      <a:ext cx="1484415" cy="249382"/>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sp>
                <p:nvSpPr>
                  <p:cNvPr id="43" name="正方形/長方形 42">
                    <a:extLst>
                      <a:ext uri="{FF2B5EF4-FFF2-40B4-BE49-F238E27FC236}">
                        <a16:creationId xmlns:a16="http://schemas.microsoft.com/office/drawing/2014/main" id="{B017CC6E-3FD0-4247-AD73-32FE99240300}"/>
                      </a:ext>
                    </a:extLst>
                  </p:cNvPr>
                  <p:cNvSpPr/>
                  <p:nvPr/>
                </p:nvSpPr>
                <p:spPr>
                  <a:xfrm>
                    <a:off x="3904205" y="2403279"/>
                    <a:ext cx="740552" cy="30324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B  A</a:t>
                    </a:r>
                    <a:endParaRPr kumimoji="1" lang="ja-JP" altLang="en-US" sz="1600" b="0" i="0" u="none" strike="noStrike" kern="1200" cap="none" spc="0" normalizeH="0" baseline="0" noProof="0" dirty="0">
                      <a:ln>
                        <a:noFill/>
                      </a:ln>
                      <a:solidFill>
                        <a:srgbClr val="7030A0"/>
                      </a:solidFill>
                      <a:effectLst/>
                      <a:uLnTx/>
                      <a:uFillTx/>
                      <a:latin typeface="Meiryo UI" pitchFamily="50" charset="-128"/>
                      <a:ea typeface="ＭＳ Ｐゴシック" pitchFamily="50" charset="-128"/>
                      <a:cs typeface="+mn-cs"/>
                    </a:endParaRPr>
                  </a:p>
                </p:txBody>
              </p:sp>
              <p:sp>
                <p:nvSpPr>
                  <p:cNvPr id="44" name="正方形/長方形 43">
                    <a:extLst>
                      <a:ext uri="{FF2B5EF4-FFF2-40B4-BE49-F238E27FC236}">
                        <a16:creationId xmlns:a16="http://schemas.microsoft.com/office/drawing/2014/main" id="{6003A28B-069E-46F7-A465-59B04CBB9FBC}"/>
                      </a:ext>
                    </a:extLst>
                  </p:cNvPr>
                  <p:cNvSpPr/>
                  <p:nvPr/>
                </p:nvSpPr>
                <p:spPr>
                  <a:xfrm>
                    <a:off x="5512454" y="2394684"/>
                    <a:ext cx="740552" cy="30324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B  A</a:t>
                    </a:r>
                    <a:endParaRPr kumimoji="1" lang="ja-JP" altLang="en-US" sz="1600" b="0" i="0" u="none" strike="noStrike" kern="1200" cap="none" spc="0" normalizeH="0" baseline="0" noProof="0" dirty="0">
                      <a:ln>
                        <a:noFill/>
                      </a:ln>
                      <a:solidFill>
                        <a:srgbClr val="7030A0"/>
                      </a:solidFill>
                      <a:effectLst/>
                      <a:uLnTx/>
                      <a:uFillTx/>
                      <a:latin typeface="Meiryo UI" pitchFamily="50" charset="-128"/>
                      <a:ea typeface="ＭＳ Ｐゴシック" pitchFamily="50" charset="-128"/>
                      <a:cs typeface="+mn-cs"/>
                    </a:endParaRPr>
                  </a:p>
                </p:txBody>
              </p:sp>
              <p:sp>
                <p:nvSpPr>
                  <p:cNvPr id="45" name="正方形/長方形 44">
                    <a:extLst>
                      <a:ext uri="{FF2B5EF4-FFF2-40B4-BE49-F238E27FC236}">
                        <a16:creationId xmlns:a16="http://schemas.microsoft.com/office/drawing/2014/main" id="{86682415-86C3-4D07-AE81-3A8B9C7F5E7C}"/>
                      </a:ext>
                    </a:extLst>
                  </p:cNvPr>
                  <p:cNvSpPr/>
                  <p:nvPr/>
                </p:nvSpPr>
                <p:spPr>
                  <a:xfrm>
                    <a:off x="7157620" y="2394684"/>
                    <a:ext cx="740552" cy="30324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B  A</a:t>
                    </a:r>
                    <a:endParaRPr kumimoji="1" lang="ja-JP" altLang="en-US" sz="1600" b="0" i="0" u="none" strike="noStrike" kern="1200" cap="none" spc="0" normalizeH="0" baseline="0" noProof="0" dirty="0">
                      <a:ln>
                        <a:noFill/>
                      </a:ln>
                      <a:solidFill>
                        <a:srgbClr val="7030A0"/>
                      </a:solidFill>
                      <a:effectLst/>
                      <a:uLnTx/>
                      <a:uFillTx/>
                      <a:latin typeface="Meiryo UI" pitchFamily="50" charset="-128"/>
                      <a:ea typeface="ＭＳ Ｐゴシック" pitchFamily="50" charset="-128"/>
                      <a:cs typeface="+mn-cs"/>
                    </a:endParaRPr>
                  </a:p>
                </p:txBody>
              </p:sp>
            </p:grpSp>
            <p:grpSp>
              <p:nvGrpSpPr>
                <p:cNvPr id="22" name="グループ化 21">
                  <a:extLst>
                    <a:ext uri="{FF2B5EF4-FFF2-40B4-BE49-F238E27FC236}">
                      <a16:creationId xmlns:a16="http://schemas.microsoft.com/office/drawing/2014/main" id="{83D26EAD-7436-4E27-8006-32D6600CE8F5}"/>
                    </a:ext>
                  </a:extLst>
                </p:cNvPr>
                <p:cNvGrpSpPr/>
                <p:nvPr/>
              </p:nvGrpSpPr>
              <p:grpSpPr>
                <a:xfrm>
                  <a:off x="5042935" y="2211709"/>
                  <a:ext cx="2945285" cy="639045"/>
                  <a:chOff x="3154763" y="2126175"/>
                  <a:chExt cx="4743409" cy="788749"/>
                </a:xfrm>
              </p:grpSpPr>
              <p:grpSp>
                <p:nvGrpSpPr>
                  <p:cNvPr id="33" name="グループ化 32">
                    <a:extLst>
                      <a:ext uri="{FF2B5EF4-FFF2-40B4-BE49-F238E27FC236}">
                        <a16:creationId xmlns:a16="http://schemas.microsoft.com/office/drawing/2014/main" id="{BDACED3F-4851-4FC3-B8E4-BBAA7A5C0C99}"/>
                      </a:ext>
                    </a:extLst>
                  </p:cNvPr>
                  <p:cNvGrpSpPr/>
                  <p:nvPr/>
                </p:nvGrpSpPr>
                <p:grpSpPr>
                  <a:xfrm>
                    <a:off x="3154763" y="2126175"/>
                    <a:ext cx="4593607" cy="788749"/>
                    <a:chOff x="3154763" y="1372560"/>
                    <a:chExt cx="4593607" cy="788749"/>
                  </a:xfrm>
                </p:grpSpPr>
                <p:sp>
                  <p:nvSpPr>
                    <p:cNvPr id="37" name="正方形/長方形 36">
                      <a:extLst>
                        <a:ext uri="{FF2B5EF4-FFF2-40B4-BE49-F238E27FC236}">
                          <a16:creationId xmlns:a16="http://schemas.microsoft.com/office/drawing/2014/main" id="{1B3FFA53-CCD4-4F68-B2DC-36F7A8E8D67A}"/>
                        </a:ext>
                      </a:extLst>
                    </p:cNvPr>
                    <p:cNvSpPr/>
                    <p:nvPr/>
                  </p:nvSpPr>
                  <p:spPr>
                    <a:xfrm>
                      <a:off x="4720083" y="137256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38" name="正方形/長方形 37">
                      <a:extLst>
                        <a:ext uri="{FF2B5EF4-FFF2-40B4-BE49-F238E27FC236}">
                          <a16:creationId xmlns:a16="http://schemas.microsoft.com/office/drawing/2014/main" id="{5B57D43E-3819-430A-8067-5C7357FB4912}"/>
                        </a:ext>
                      </a:extLst>
                    </p:cNvPr>
                    <p:cNvSpPr/>
                    <p:nvPr/>
                  </p:nvSpPr>
                  <p:spPr>
                    <a:xfrm>
                      <a:off x="3154763" y="137783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39" name="正方形/長方形 38">
                      <a:extLst>
                        <a:ext uri="{FF2B5EF4-FFF2-40B4-BE49-F238E27FC236}">
                          <a16:creationId xmlns:a16="http://schemas.microsoft.com/office/drawing/2014/main" id="{8C487B41-9A1E-44F0-AB1A-2BFC1566067C}"/>
                        </a:ext>
                      </a:extLst>
                    </p:cNvPr>
                    <p:cNvSpPr/>
                    <p:nvPr/>
                  </p:nvSpPr>
                  <p:spPr>
                    <a:xfrm>
                      <a:off x="6285403" y="137783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40" name="フリーフォーム 104">
                      <a:extLst>
                        <a:ext uri="{FF2B5EF4-FFF2-40B4-BE49-F238E27FC236}">
                          <a16:creationId xmlns:a16="http://schemas.microsoft.com/office/drawing/2014/main" id="{3EF9604E-EBC4-4A36-9065-7CF2BF5339A4}"/>
                        </a:ext>
                      </a:extLst>
                    </p:cNvPr>
                    <p:cNvSpPr/>
                    <p:nvPr/>
                  </p:nvSpPr>
                  <p:spPr>
                    <a:xfrm>
                      <a:off x="4381995" y="1911927"/>
                      <a:ext cx="1484415" cy="249382"/>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1" name="フリーフォーム 105">
                      <a:extLst>
                        <a:ext uri="{FF2B5EF4-FFF2-40B4-BE49-F238E27FC236}">
                          <a16:creationId xmlns:a16="http://schemas.microsoft.com/office/drawing/2014/main" id="{394D0901-97D0-458C-BD27-9567ADF6E8D8}"/>
                        </a:ext>
                      </a:extLst>
                    </p:cNvPr>
                    <p:cNvSpPr/>
                    <p:nvPr/>
                  </p:nvSpPr>
                  <p:spPr>
                    <a:xfrm>
                      <a:off x="6018810" y="1908515"/>
                      <a:ext cx="1484415" cy="249382"/>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sp>
                <p:nvSpPr>
                  <p:cNvPr id="34" name="正方形/長方形 33">
                    <a:extLst>
                      <a:ext uri="{FF2B5EF4-FFF2-40B4-BE49-F238E27FC236}">
                        <a16:creationId xmlns:a16="http://schemas.microsoft.com/office/drawing/2014/main" id="{574D7B7E-37D9-4ADF-BC11-BDA035C9C1C4}"/>
                      </a:ext>
                    </a:extLst>
                  </p:cNvPr>
                  <p:cNvSpPr/>
                  <p:nvPr/>
                </p:nvSpPr>
                <p:spPr>
                  <a:xfrm>
                    <a:off x="3904205" y="2403279"/>
                    <a:ext cx="740552" cy="30324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B  A</a:t>
                    </a:r>
                    <a:endParaRPr kumimoji="1" lang="ja-JP" altLang="en-US" sz="1600" b="0" i="0" u="none" strike="noStrike" kern="1200" cap="none" spc="0" normalizeH="0" baseline="0" noProof="0" dirty="0">
                      <a:ln>
                        <a:noFill/>
                      </a:ln>
                      <a:solidFill>
                        <a:srgbClr val="7030A0"/>
                      </a:solidFill>
                      <a:effectLst/>
                      <a:uLnTx/>
                      <a:uFillTx/>
                      <a:latin typeface="Meiryo UI" pitchFamily="50" charset="-128"/>
                      <a:ea typeface="ＭＳ Ｐゴシック" pitchFamily="50" charset="-128"/>
                      <a:cs typeface="+mn-cs"/>
                    </a:endParaRPr>
                  </a:p>
                </p:txBody>
              </p:sp>
              <p:sp>
                <p:nvSpPr>
                  <p:cNvPr id="35" name="正方形/長方形 34">
                    <a:extLst>
                      <a:ext uri="{FF2B5EF4-FFF2-40B4-BE49-F238E27FC236}">
                        <a16:creationId xmlns:a16="http://schemas.microsoft.com/office/drawing/2014/main" id="{03721AD0-3D6E-4BE3-B3B0-09FB6CCA14A0}"/>
                      </a:ext>
                    </a:extLst>
                  </p:cNvPr>
                  <p:cNvSpPr/>
                  <p:nvPr/>
                </p:nvSpPr>
                <p:spPr>
                  <a:xfrm>
                    <a:off x="5512454" y="2394684"/>
                    <a:ext cx="740552" cy="30324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B  A</a:t>
                    </a:r>
                    <a:endParaRPr kumimoji="1" lang="ja-JP" altLang="en-US" sz="1600" b="0" i="0" u="none" strike="noStrike" kern="1200" cap="none" spc="0" normalizeH="0" baseline="0" noProof="0" dirty="0">
                      <a:ln>
                        <a:noFill/>
                      </a:ln>
                      <a:solidFill>
                        <a:srgbClr val="7030A0"/>
                      </a:solidFill>
                      <a:effectLst/>
                      <a:uLnTx/>
                      <a:uFillTx/>
                      <a:latin typeface="Meiryo UI" pitchFamily="50" charset="-128"/>
                      <a:ea typeface="ＭＳ Ｐゴシック" pitchFamily="50" charset="-128"/>
                      <a:cs typeface="+mn-cs"/>
                    </a:endParaRPr>
                  </a:p>
                </p:txBody>
              </p:sp>
              <p:sp>
                <p:nvSpPr>
                  <p:cNvPr id="36" name="正方形/長方形 35">
                    <a:extLst>
                      <a:ext uri="{FF2B5EF4-FFF2-40B4-BE49-F238E27FC236}">
                        <a16:creationId xmlns:a16="http://schemas.microsoft.com/office/drawing/2014/main" id="{4758A417-65F6-4758-B465-5062CD905684}"/>
                      </a:ext>
                    </a:extLst>
                  </p:cNvPr>
                  <p:cNvSpPr/>
                  <p:nvPr/>
                </p:nvSpPr>
                <p:spPr>
                  <a:xfrm>
                    <a:off x="7157620" y="2394684"/>
                    <a:ext cx="740552" cy="30324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B  A</a:t>
                    </a:r>
                    <a:endParaRPr kumimoji="1" lang="ja-JP" altLang="en-US" sz="1600" b="0" i="0" u="none" strike="noStrike" kern="1200" cap="none" spc="0" normalizeH="0" baseline="0" noProof="0" dirty="0">
                      <a:ln>
                        <a:noFill/>
                      </a:ln>
                      <a:solidFill>
                        <a:srgbClr val="7030A0"/>
                      </a:solidFill>
                      <a:effectLst/>
                      <a:uLnTx/>
                      <a:uFillTx/>
                      <a:latin typeface="Meiryo UI" pitchFamily="50" charset="-128"/>
                      <a:ea typeface="ＭＳ Ｐゴシック" pitchFamily="50" charset="-128"/>
                      <a:cs typeface="+mn-cs"/>
                    </a:endParaRPr>
                  </a:p>
                </p:txBody>
              </p:sp>
            </p:grpSp>
            <p:sp>
              <p:nvSpPr>
                <p:cNvPr id="23" name="正方形/長方形 22">
                  <a:extLst>
                    <a:ext uri="{FF2B5EF4-FFF2-40B4-BE49-F238E27FC236}">
                      <a16:creationId xmlns:a16="http://schemas.microsoft.com/office/drawing/2014/main" id="{C1CB1CCA-BC6A-4BAF-AED8-DA735AC07DAE}"/>
                    </a:ext>
                  </a:extLst>
                </p:cNvPr>
                <p:cNvSpPr/>
                <p:nvPr/>
              </p:nvSpPr>
              <p:spPr>
                <a:xfrm>
                  <a:off x="7996736" y="2222343"/>
                  <a:ext cx="908387" cy="516014"/>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24" name="フリーフォーム 87">
                  <a:extLst>
                    <a:ext uri="{FF2B5EF4-FFF2-40B4-BE49-F238E27FC236}">
                      <a16:creationId xmlns:a16="http://schemas.microsoft.com/office/drawing/2014/main" id="{DF2B0B77-0486-4E50-B1DB-35D48D6B885F}"/>
                    </a:ext>
                  </a:extLst>
                </p:cNvPr>
                <p:cNvSpPr/>
                <p:nvPr/>
              </p:nvSpPr>
              <p:spPr>
                <a:xfrm>
                  <a:off x="7831203" y="2652304"/>
                  <a:ext cx="921705" cy="202050"/>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5" name="正方形/長方形 24">
                  <a:extLst>
                    <a:ext uri="{FF2B5EF4-FFF2-40B4-BE49-F238E27FC236}">
                      <a16:creationId xmlns:a16="http://schemas.microsoft.com/office/drawing/2014/main" id="{3923617D-F3DC-4890-BE99-2850379B6229}"/>
                    </a:ext>
                  </a:extLst>
                </p:cNvPr>
                <p:cNvSpPr/>
                <p:nvPr/>
              </p:nvSpPr>
              <p:spPr>
                <a:xfrm>
                  <a:off x="8538314" y="2435619"/>
                  <a:ext cx="459825" cy="24568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B  A</a:t>
                  </a:r>
                  <a:endParaRPr kumimoji="1" lang="ja-JP" altLang="en-US" sz="1600" b="0" i="0" u="none" strike="noStrike" kern="1200" cap="none" spc="0" normalizeH="0" baseline="0" noProof="0" dirty="0">
                    <a:ln>
                      <a:noFill/>
                    </a:ln>
                    <a:solidFill>
                      <a:srgbClr val="7030A0"/>
                    </a:solidFill>
                    <a:effectLst/>
                    <a:uLnTx/>
                    <a:uFillTx/>
                    <a:latin typeface="Meiryo UI" pitchFamily="50" charset="-128"/>
                    <a:ea typeface="ＭＳ Ｐゴシック" pitchFamily="50" charset="-128"/>
                    <a:cs typeface="+mn-cs"/>
                  </a:endParaRPr>
                </a:p>
              </p:txBody>
            </p:sp>
            <p:sp>
              <p:nvSpPr>
                <p:cNvPr id="26" name="フリーフォーム 90">
                  <a:extLst>
                    <a:ext uri="{FF2B5EF4-FFF2-40B4-BE49-F238E27FC236}">
                      <a16:creationId xmlns:a16="http://schemas.microsoft.com/office/drawing/2014/main" id="{720CFD25-568C-4628-A491-4C3E28913D26}"/>
                    </a:ext>
                  </a:extLst>
                </p:cNvPr>
                <p:cNvSpPr/>
                <p:nvPr/>
              </p:nvSpPr>
              <p:spPr>
                <a:xfrm>
                  <a:off x="4922514" y="2643758"/>
                  <a:ext cx="761740" cy="202050"/>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7" name="正方形/長方形 26">
                  <a:extLst>
                    <a:ext uri="{FF2B5EF4-FFF2-40B4-BE49-F238E27FC236}">
                      <a16:creationId xmlns:a16="http://schemas.microsoft.com/office/drawing/2014/main" id="{490FEC4D-A564-4444-9BFB-94947FD98915}"/>
                    </a:ext>
                  </a:extLst>
                </p:cNvPr>
                <p:cNvSpPr/>
                <p:nvPr/>
              </p:nvSpPr>
              <p:spPr>
                <a:xfrm>
                  <a:off x="3154274" y="2774727"/>
                  <a:ext cx="337642"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7030A0"/>
                      </a:solidFill>
                      <a:effectLst/>
                      <a:uLnTx/>
                      <a:uFillTx/>
                      <a:latin typeface="Calibri"/>
                      <a:ea typeface="ＭＳ Ｐゴシック"/>
                      <a:cs typeface="+mn-cs"/>
                    </a:rPr>
                    <a:t>1</a:t>
                  </a:r>
                  <a:endParaRPr kumimoji="1" lang="ja-JP" altLang="en-US" sz="24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sp>
              <p:nvSpPr>
                <p:cNvPr id="28" name="正方形/長方形 27">
                  <a:extLst>
                    <a:ext uri="{FF2B5EF4-FFF2-40B4-BE49-F238E27FC236}">
                      <a16:creationId xmlns:a16="http://schemas.microsoft.com/office/drawing/2014/main" id="{BA9D5351-5156-4C23-852C-4499403797A3}"/>
                    </a:ext>
                  </a:extLst>
                </p:cNvPr>
                <p:cNvSpPr/>
                <p:nvPr/>
              </p:nvSpPr>
              <p:spPr>
                <a:xfrm>
                  <a:off x="4185482" y="2766508"/>
                  <a:ext cx="337642"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7030A0"/>
                      </a:solidFill>
                      <a:effectLst/>
                      <a:uLnTx/>
                      <a:uFillTx/>
                      <a:latin typeface="Calibri"/>
                      <a:ea typeface="ＭＳ Ｐゴシック"/>
                      <a:cs typeface="+mn-cs"/>
                    </a:rPr>
                    <a:t>2</a:t>
                  </a:r>
                  <a:endParaRPr kumimoji="1" lang="ja-JP" altLang="en-US" sz="24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sp>
              <p:nvSpPr>
                <p:cNvPr id="29" name="正方形/長方形 28">
                  <a:extLst>
                    <a:ext uri="{FF2B5EF4-FFF2-40B4-BE49-F238E27FC236}">
                      <a16:creationId xmlns:a16="http://schemas.microsoft.com/office/drawing/2014/main" id="{E2BE8A23-59D1-4C12-A517-18AA77AFCD26}"/>
                    </a:ext>
                  </a:extLst>
                </p:cNvPr>
                <p:cNvSpPr/>
                <p:nvPr/>
              </p:nvSpPr>
              <p:spPr>
                <a:xfrm>
                  <a:off x="5121586" y="2766508"/>
                  <a:ext cx="337642"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7030A0"/>
                      </a:solidFill>
                      <a:effectLst/>
                      <a:uLnTx/>
                      <a:uFillTx/>
                      <a:latin typeface="Calibri"/>
                      <a:ea typeface="ＭＳ Ｐゴシック"/>
                      <a:cs typeface="+mn-cs"/>
                    </a:rPr>
                    <a:t>3</a:t>
                  </a:r>
                  <a:endParaRPr kumimoji="1" lang="ja-JP" altLang="en-US" sz="24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sp>
              <p:nvSpPr>
                <p:cNvPr id="30" name="正方形/長方形 29">
                  <a:extLst>
                    <a:ext uri="{FF2B5EF4-FFF2-40B4-BE49-F238E27FC236}">
                      <a16:creationId xmlns:a16="http://schemas.microsoft.com/office/drawing/2014/main" id="{47ABCA6D-A1FF-4568-9E73-A242DA46B69E}"/>
                    </a:ext>
                  </a:extLst>
                </p:cNvPr>
                <p:cNvSpPr/>
                <p:nvPr/>
              </p:nvSpPr>
              <p:spPr>
                <a:xfrm>
                  <a:off x="6084168" y="2766508"/>
                  <a:ext cx="337642"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7030A0"/>
                      </a:solidFill>
                      <a:effectLst/>
                      <a:uLnTx/>
                      <a:uFillTx/>
                      <a:latin typeface="Calibri"/>
                      <a:ea typeface="ＭＳ Ｐゴシック"/>
                      <a:cs typeface="+mn-cs"/>
                    </a:rPr>
                    <a:t>4</a:t>
                  </a:r>
                  <a:endParaRPr kumimoji="1" lang="ja-JP" altLang="en-US" sz="24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sp>
              <p:nvSpPr>
                <p:cNvPr id="31" name="正方形/長方形 30">
                  <a:extLst>
                    <a:ext uri="{FF2B5EF4-FFF2-40B4-BE49-F238E27FC236}">
                      <a16:creationId xmlns:a16="http://schemas.microsoft.com/office/drawing/2014/main" id="{B694C6CE-C5CA-4569-BDBC-E6B5A0BF0FEE}"/>
                    </a:ext>
                  </a:extLst>
                </p:cNvPr>
                <p:cNvSpPr/>
                <p:nvPr/>
              </p:nvSpPr>
              <p:spPr>
                <a:xfrm>
                  <a:off x="7114714" y="2768970"/>
                  <a:ext cx="337642"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7030A0"/>
                      </a:solidFill>
                      <a:effectLst/>
                      <a:uLnTx/>
                      <a:uFillTx/>
                      <a:latin typeface="Calibri"/>
                      <a:ea typeface="ＭＳ Ｐゴシック"/>
                      <a:cs typeface="+mn-cs"/>
                    </a:rPr>
                    <a:t>5</a:t>
                  </a:r>
                  <a:endParaRPr kumimoji="1" lang="ja-JP" altLang="en-US" sz="24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sp>
              <p:nvSpPr>
                <p:cNvPr id="32" name="正方形/長方形 31">
                  <a:extLst>
                    <a:ext uri="{FF2B5EF4-FFF2-40B4-BE49-F238E27FC236}">
                      <a16:creationId xmlns:a16="http://schemas.microsoft.com/office/drawing/2014/main" id="{37ABC1AD-A1C4-4710-B173-38C6B4370DBD}"/>
                    </a:ext>
                  </a:extLst>
                </p:cNvPr>
                <p:cNvSpPr/>
                <p:nvPr/>
              </p:nvSpPr>
              <p:spPr>
                <a:xfrm>
                  <a:off x="8145923" y="2760751"/>
                  <a:ext cx="337642"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7030A0"/>
                      </a:solidFill>
                      <a:effectLst/>
                      <a:uLnTx/>
                      <a:uFillTx/>
                      <a:latin typeface="Calibri"/>
                      <a:ea typeface="ＭＳ Ｐゴシック"/>
                      <a:cs typeface="+mn-cs"/>
                    </a:rPr>
                    <a:t>6</a:t>
                  </a:r>
                  <a:endParaRPr kumimoji="1" lang="ja-JP" altLang="en-US" sz="24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grpSp>
          <p:sp>
            <p:nvSpPr>
              <p:cNvPr id="17" name="正方形/長方形 16">
                <a:extLst>
                  <a:ext uri="{FF2B5EF4-FFF2-40B4-BE49-F238E27FC236}">
                    <a16:creationId xmlns:a16="http://schemas.microsoft.com/office/drawing/2014/main" id="{915FA3BA-1339-4317-8BB9-E1C4AAA746D8}"/>
                  </a:ext>
                </a:extLst>
              </p:cNvPr>
              <p:cNvSpPr/>
              <p:nvPr/>
            </p:nvSpPr>
            <p:spPr>
              <a:xfrm>
                <a:off x="7811183" y="2211710"/>
                <a:ext cx="750733" cy="516014"/>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18" name="フリーフォーム 81">
                <a:extLst>
                  <a:ext uri="{FF2B5EF4-FFF2-40B4-BE49-F238E27FC236}">
                    <a16:creationId xmlns:a16="http://schemas.microsoft.com/office/drawing/2014/main" id="{F7303CB0-BAC2-43D1-8C4A-463DBF022F84}"/>
                  </a:ext>
                </a:extLst>
              </p:cNvPr>
              <p:cNvSpPr/>
              <p:nvPr/>
            </p:nvSpPr>
            <p:spPr>
              <a:xfrm>
                <a:off x="7674379" y="2641671"/>
                <a:ext cx="761740" cy="202050"/>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9" name="正方形/長方形 18">
                <a:extLst>
                  <a:ext uri="{FF2B5EF4-FFF2-40B4-BE49-F238E27FC236}">
                    <a16:creationId xmlns:a16="http://schemas.microsoft.com/office/drawing/2014/main" id="{1F1EADDB-8BF3-490F-87EE-6259C8E6EA1A}"/>
                  </a:ext>
                </a:extLst>
              </p:cNvPr>
              <p:cNvSpPr/>
              <p:nvPr/>
            </p:nvSpPr>
            <p:spPr>
              <a:xfrm>
                <a:off x="7934477" y="2750118"/>
                <a:ext cx="279043"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7030A0"/>
                    </a:solidFill>
                    <a:effectLst/>
                    <a:uLnTx/>
                    <a:uFillTx/>
                    <a:latin typeface="Calibri"/>
                    <a:ea typeface="ＭＳ Ｐゴシック"/>
                    <a:cs typeface="+mn-cs"/>
                  </a:rPr>
                  <a:t>7</a:t>
                </a:r>
                <a:endParaRPr kumimoji="1" lang="ja-JP" altLang="en-US" sz="24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sp>
            <p:nvSpPr>
              <p:cNvPr id="20" name="正方形/長方形 19">
                <a:extLst>
                  <a:ext uri="{FF2B5EF4-FFF2-40B4-BE49-F238E27FC236}">
                    <a16:creationId xmlns:a16="http://schemas.microsoft.com/office/drawing/2014/main" id="{7C816AC6-B202-4DE9-94E9-76BEB12928DD}"/>
                  </a:ext>
                </a:extLst>
              </p:cNvPr>
              <p:cNvSpPr/>
              <p:nvPr/>
            </p:nvSpPr>
            <p:spPr>
              <a:xfrm>
                <a:off x="8282643" y="2427734"/>
                <a:ext cx="380020" cy="24568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B  A</a:t>
                </a:r>
                <a:endParaRPr kumimoji="1" lang="ja-JP" altLang="en-US" sz="1600" b="0" i="0" u="none" strike="noStrike" kern="1200" cap="none" spc="0" normalizeH="0" baseline="0" noProof="0" dirty="0">
                  <a:ln>
                    <a:noFill/>
                  </a:ln>
                  <a:solidFill>
                    <a:srgbClr val="7030A0"/>
                  </a:solidFill>
                  <a:effectLst/>
                  <a:uLnTx/>
                  <a:uFillTx/>
                  <a:latin typeface="Meiryo UI" pitchFamily="50" charset="-128"/>
                  <a:ea typeface="ＭＳ Ｐゴシック" pitchFamily="50" charset="-128"/>
                  <a:cs typeface="+mn-cs"/>
                </a:endParaRPr>
              </a:p>
            </p:txBody>
          </p:sp>
        </p:grpSp>
        <p:sp>
          <p:nvSpPr>
            <p:cNvPr id="51" name="正方形/長方形 50">
              <a:extLst>
                <a:ext uri="{FF2B5EF4-FFF2-40B4-BE49-F238E27FC236}">
                  <a16:creationId xmlns:a16="http://schemas.microsoft.com/office/drawing/2014/main" id="{1E7B627F-0357-4364-A7C4-26E8590196B1}"/>
                </a:ext>
              </a:extLst>
            </p:cNvPr>
            <p:cNvSpPr/>
            <p:nvPr/>
          </p:nvSpPr>
          <p:spPr>
            <a:xfrm>
              <a:off x="2266714" y="4597624"/>
              <a:ext cx="11155060" cy="646331"/>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b="0" i="0" u="none" strike="noStrike" kern="1200" cap="none" spc="0" normalizeH="0" baseline="0" noProof="0" dirty="0">
                  <a:ln>
                    <a:noFill/>
                  </a:ln>
                  <a:solidFill>
                    <a:srgbClr val="3C3C3C"/>
                  </a:solidFill>
                  <a:effectLst/>
                  <a:uLnTx/>
                  <a:uFillTx/>
                  <a:latin typeface="Calibri"/>
                  <a:ea typeface="ＭＳ Ｐゴシック" pitchFamily="50" charset="-128"/>
                  <a:cs typeface="+mn-cs"/>
                </a:rPr>
                <a:t>The number of the “level” from the frame of the origin of transmission to a reception frame must be less than up to 7. </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b="0" i="0" u="none" strike="noStrike" kern="1200" cap="none" spc="0" normalizeH="0" baseline="0" noProof="0" dirty="0">
                  <a:ln>
                    <a:noFill/>
                  </a:ln>
                  <a:solidFill>
                    <a:srgbClr val="3C3C3C"/>
                  </a:solidFill>
                  <a:effectLst/>
                  <a:uLnTx/>
                  <a:uFillTx/>
                  <a:latin typeface="Calibri"/>
                  <a:ea typeface="ＭＳ Ｐゴシック" pitchFamily="50" charset="-128"/>
                  <a:cs typeface="+mn-cs"/>
                </a:rPr>
                <a:t>The “level” is counted for 1 between frames.</a:t>
              </a:r>
              <a:endParaRPr kumimoji="1" lang="ja-JP" altLang="en-US"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p:txBody>
        </p:sp>
        <p:grpSp>
          <p:nvGrpSpPr>
            <p:cNvPr id="52" name="グループ化 51">
              <a:extLst>
                <a:ext uri="{FF2B5EF4-FFF2-40B4-BE49-F238E27FC236}">
                  <a16:creationId xmlns:a16="http://schemas.microsoft.com/office/drawing/2014/main" id="{2762B573-E017-4932-B7D4-9E284693C055}"/>
                </a:ext>
              </a:extLst>
            </p:cNvPr>
            <p:cNvGrpSpPr/>
            <p:nvPr/>
          </p:nvGrpSpPr>
          <p:grpSpPr>
            <a:xfrm>
              <a:off x="3090089" y="5611663"/>
              <a:ext cx="3631011" cy="1030061"/>
              <a:chOff x="2123728" y="3219822"/>
              <a:chExt cx="3221545" cy="913631"/>
            </a:xfrm>
          </p:grpSpPr>
          <p:sp>
            <p:nvSpPr>
              <p:cNvPr id="57" name="正方形/長方形 56">
                <a:extLst>
                  <a:ext uri="{FF2B5EF4-FFF2-40B4-BE49-F238E27FC236}">
                    <a16:creationId xmlns:a16="http://schemas.microsoft.com/office/drawing/2014/main" id="{DB960E7D-4D49-49C0-BAD9-1B0334A2ACBB}"/>
                  </a:ext>
                </a:extLst>
              </p:cNvPr>
              <p:cNvSpPr/>
              <p:nvPr/>
            </p:nvSpPr>
            <p:spPr>
              <a:xfrm>
                <a:off x="4580671" y="3219822"/>
                <a:ext cx="750733" cy="516014"/>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58" name="正方形/長方形 57">
                <a:extLst>
                  <a:ext uri="{FF2B5EF4-FFF2-40B4-BE49-F238E27FC236}">
                    <a16:creationId xmlns:a16="http://schemas.microsoft.com/office/drawing/2014/main" id="{3008BB15-6721-407C-AD40-7E9D5A9644EC}"/>
                  </a:ext>
                </a:extLst>
              </p:cNvPr>
              <p:cNvSpPr/>
              <p:nvPr/>
            </p:nvSpPr>
            <p:spPr>
              <a:xfrm>
                <a:off x="4965253" y="3440062"/>
                <a:ext cx="380020" cy="24568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B  A</a:t>
                </a:r>
                <a:endParaRPr kumimoji="1" lang="ja-JP" altLang="en-US" sz="1600" b="0" i="0" u="none" strike="noStrike" kern="1200" cap="none" spc="0" normalizeH="0" baseline="0" noProof="0" dirty="0">
                  <a:ln>
                    <a:noFill/>
                  </a:ln>
                  <a:solidFill>
                    <a:srgbClr val="7030A0"/>
                  </a:solidFill>
                  <a:effectLst/>
                  <a:uLnTx/>
                  <a:uFillTx/>
                  <a:latin typeface="Meiryo UI" pitchFamily="50" charset="-128"/>
                  <a:ea typeface="ＭＳ Ｐゴシック" pitchFamily="50" charset="-128"/>
                  <a:cs typeface="+mn-cs"/>
                </a:endParaRPr>
              </a:p>
            </p:txBody>
          </p:sp>
          <p:sp>
            <p:nvSpPr>
              <p:cNvPr id="59" name="正方形/長方形 58">
                <a:extLst>
                  <a:ext uri="{FF2B5EF4-FFF2-40B4-BE49-F238E27FC236}">
                    <a16:creationId xmlns:a16="http://schemas.microsoft.com/office/drawing/2014/main" id="{3CA2FFC9-11C5-4232-BF51-01B53D795679}"/>
                  </a:ext>
                </a:extLst>
              </p:cNvPr>
              <p:cNvSpPr/>
              <p:nvPr/>
            </p:nvSpPr>
            <p:spPr>
              <a:xfrm>
                <a:off x="4645672" y="3770351"/>
                <a:ext cx="279043"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7030A0"/>
                    </a:solidFill>
                    <a:effectLst/>
                    <a:uLnTx/>
                    <a:uFillTx/>
                    <a:latin typeface="Calibri"/>
                    <a:ea typeface="ＭＳ Ｐゴシック"/>
                    <a:cs typeface="+mn-cs"/>
                  </a:rPr>
                  <a:t>3</a:t>
                </a:r>
                <a:endParaRPr kumimoji="1" lang="ja-JP" altLang="en-US" sz="24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pic>
            <p:nvPicPr>
              <p:cNvPr id="60" name="Picture 2" descr="クリックすると新しいウィンドウで開きます">
                <a:extLst>
                  <a:ext uri="{FF2B5EF4-FFF2-40B4-BE49-F238E27FC236}">
                    <a16:creationId xmlns:a16="http://schemas.microsoft.com/office/drawing/2014/main" id="{5FBE267A-69A8-4999-9123-569F502B5D4C}"/>
                  </a:ext>
                </a:extLst>
              </p:cNvPr>
              <p:cNvPicPr>
                <a:picLocks noChangeAspect="1" noChangeArrowheads="1"/>
              </p:cNvPicPr>
              <p:nvPr/>
            </p:nvPicPr>
            <p:blipFill rotWithShape="1">
              <a:blip r:embed="rId5"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p:blipFill>
            <p:spPr bwMode="auto">
              <a:xfrm>
                <a:off x="4098163" y="3518487"/>
                <a:ext cx="513946" cy="227165"/>
              </a:xfrm>
              <a:prstGeom prst="rect">
                <a:avLst/>
              </a:prstGeom>
              <a:noFill/>
              <a:extLst>
                <a:ext uri="{909E8E84-426E-40DD-AFC4-6F175D3DCCD1}">
                  <a14:hiddenFill xmlns:a14="http://schemas.microsoft.com/office/drawing/2010/main">
                    <a:solidFill>
                      <a:srgbClr val="FFFFFF"/>
                    </a:solidFill>
                  </a14:hiddenFill>
                </a:ext>
              </a:extLst>
            </p:spPr>
          </p:pic>
          <p:grpSp>
            <p:nvGrpSpPr>
              <p:cNvPr id="61" name="グループ化 60">
                <a:extLst>
                  <a:ext uri="{FF2B5EF4-FFF2-40B4-BE49-F238E27FC236}">
                    <a16:creationId xmlns:a16="http://schemas.microsoft.com/office/drawing/2014/main" id="{1ACA81BC-BA76-42D9-8B25-0E76AED66F08}"/>
                  </a:ext>
                </a:extLst>
              </p:cNvPr>
              <p:cNvGrpSpPr/>
              <p:nvPr/>
            </p:nvGrpSpPr>
            <p:grpSpPr>
              <a:xfrm>
                <a:off x="2123728" y="3219822"/>
                <a:ext cx="2231449" cy="913631"/>
                <a:chOff x="2123728" y="3363838"/>
                <a:chExt cx="2231449" cy="913631"/>
              </a:xfrm>
            </p:grpSpPr>
            <p:pic>
              <p:nvPicPr>
                <p:cNvPr id="65" name="Picture 2" descr="クリックすると新しいウィンドウで開きます">
                  <a:extLst>
                    <a:ext uri="{FF2B5EF4-FFF2-40B4-BE49-F238E27FC236}">
                      <a16:creationId xmlns:a16="http://schemas.microsoft.com/office/drawing/2014/main" id="{ED8EB088-35E3-4939-A10F-EDDE88B2F1FD}"/>
                    </a:ext>
                  </a:extLst>
                </p:cNvPr>
                <p:cNvPicPr>
                  <a:picLocks noChangeAspect="1" noChangeArrowheads="1"/>
                </p:cNvPicPr>
                <p:nvPr/>
              </p:nvPicPr>
              <p:blipFill rotWithShape="1">
                <a:blip r:embed="rId5"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p:blipFill>
              <p:spPr bwMode="auto">
                <a:xfrm>
                  <a:off x="3244084" y="3661995"/>
                  <a:ext cx="513946" cy="227165"/>
                </a:xfrm>
                <a:prstGeom prst="rect">
                  <a:avLst/>
                </a:prstGeom>
                <a:noFill/>
                <a:extLst>
                  <a:ext uri="{909E8E84-426E-40DD-AFC4-6F175D3DCCD1}">
                    <a14:hiddenFill xmlns:a14="http://schemas.microsoft.com/office/drawing/2010/main">
                      <a:solidFill>
                        <a:srgbClr val="FFFFFF"/>
                      </a:solidFill>
                    </a14:hiddenFill>
                  </a:ext>
                </a:extLst>
              </p:spPr>
            </p:pic>
            <p:sp>
              <p:nvSpPr>
                <p:cNvPr id="66" name="正方形/長方形 65">
                  <a:extLst>
                    <a:ext uri="{FF2B5EF4-FFF2-40B4-BE49-F238E27FC236}">
                      <a16:creationId xmlns:a16="http://schemas.microsoft.com/office/drawing/2014/main" id="{909501A8-A53A-43DA-901C-0EC31E01837E}"/>
                    </a:ext>
                  </a:extLst>
                </p:cNvPr>
                <p:cNvSpPr/>
                <p:nvPr/>
              </p:nvSpPr>
              <p:spPr>
                <a:xfrm>
                  <a:off x="2123728" y="3363838"/>
                  <a:ext cx="750733" cy="516014"/>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70" name="フリーフォーム 73">
                  <a:extLst>
                    <a:ext uri="{FF2B5EF4-FFF2-40B4-BE49-F238E27FC236}">
                      <a16:creationId xmlns:a16="http://schemas.microsoft.com/office/drawing/2014/main" id="{4343AE3E-14B6-44D1-A6FD-6EE7A4444FEB}"/>
                    </a:ext>
                  </a:extLst>
                </p:cNvPr>
                <p:cNvSpPr/>
                <p:nvPr/>
              </p:nvSpPr>
              <p:spPr>
                <a:xfrm>
                  <a:off x="2753492" y="3796564"/>
                  <a:ext cx="761740" cy="202049"/>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71" name="フリーフォーム 74">
                  <a:extLst>
                    <a:ext uri="{FF2B5EF4-FFF2-40B4-BE49-F238E27FC236}">
                      <a16:creationId xmlns:a16="http://schemas.microsoft.com/office/drawing/2014/main" id="{5C3CA4EF-6567-4922-B8A6-19A17F6DFB1E}"/>
                    </a:ext>
                  </a:extLst>
                </p:cNvPr>
                <p:cNvSpPr/>
                <p:nvPr/>
              </p:nvSpPr>
              <p:spPr>
                <a:xfrm>
                  <a:off x="3593437" y="3793799"/>
                  <a:ext cx="761740" cy="202049"/>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72" name="正方形/長方形 71">
                  <a:extLst>
                    <a:ext uri="{FF2B5EF4-FFF2-40B4-BE49-F238E27FC236}">
                      <a16:creationId xmlns:a16="http://schemas.microsoft.com/office/drawing/2014/main" id="{9DADF05E-FCE8-4DE6-B5F1-847A5C634F72}"/>
                    </a:ext>
                  </a:extLst>
                </p:cNvPr>
                <p:cNvSpPr/>
                <p:nvPr/>
              </p:nvSpPr>
              <p:spPr>
                <a:xfrm>
                  <a:off x="2508310" y="3584078"/>
                  <a:ext cx="380021" cy="24568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B  A</a:t>
                  </a:r>
                  <a:endParaRPr kumimoji="1" lang="ja-JP" altLang="en-US" sz="1600" b="0" i="0" u="none" strike="noStrike" kern="1200" cap="none" spc="0" normalizeH="0" baseline="0" noProof="0" dirty="0">
                    <a:ln>
                      <a:noFill/>
                    </a:ln>
                    <a:solidFill>
                      <a:srgbClr val="7030A0"/>
                    </a:solidFill>
                    <a:effectLst/>
                    <a:uLnTx/>
                    <a:uFillTx/>
                    <a:latin typeface="Meiryo UI" pitchFamily="50" charset="-128"/>
                    <a:ea typeface="ＭＳ Ｐゴシック" pitchFamily="50" charset="-128"/>
                    <a:cs typeface="+mn-cs"/>
                  </a:endParaRPr>
                </a:p>
              </p:txBody>
            </p:sp>
            <p:sp>
              <p:nvSpPr>
                <p:cNvPr id="73" name="正方形/長方形 72">
                  <a:extLst>
                    <a:ext uri="{FF2B5EF4-FFF2-40B4-BE49-F238E27FC236}">
                      <a16:creationId xmlns:a16="http://schemas.microsoft.com/office/drawing/2014/main" id="{42CCF7F5-CD35-4DCB-A1C4-95D56BAF2B17}"/>
                    </a:ext>
                  </a:extLst>
                </p:cNvPr>
                <p:cNvSpPr/>
                <p:nvPr/>
              </p:nvSpPr>
              <p:spPr>
                <a:xfrm>
                  <a:off x="2975419" y="3922584"/>
                  <a:ext cx="279043"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7030A0"/>
                      </a:solidFill>
                      <a:effectLst/>
                      <a:uLnTx/>
                      <a:uFillTx/>
                      <a:latin typeface="Calibri"/>
                      <a:ea typeface="ＭＳ Ｐゴシック"/>
                      <a:cs typeface="+mn-cs"/>
                    </a:rPr>
                    <a:t>1</a:t>
                  </a:r>
                  <a:endParaRPr kumimoji="1" lang="ja-JP" altLang="en-US" sz="24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sp>
              <p:nvSpPr>
                <p:cNvPr id="74" name="正方形/長方形 73">
                  <a:extLst>
                    <a:ext uri="{FF2B5EF4-FFF2-40B4-BE49-F238E27FC236}">
                      <a16:creationId xmlns:a16="http://schemas.microsoft.com/office/drawing/2014/main" id="{E8FF1A6D-C754-4C06-ACA8-55E78ADD344A}"/>
                    </a:ext>
                  </a:extLst>
                </p:cNvPr>
                <p:cNvSpPr/>
                <p:nvPr/>
              </p:nvSpPr>
              <p:spPr>
                <a:xfrm>
                  <a:off x="3827657" y="3914365"/>
                  <a:ext cx="279043"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7030A0"/>
                      </a:solidFill>
                      <a:effectLst/>
                      <a:uLnTx/>
                      <a:uFillTx/>
                      <a:latin typeface="Calibri"/>
                      <a:ea typeface="ＭＳ Ｐゴシック"/>
                      <a:cs typeface="+mn-cs"/>
                    </a:rPr>
                    <a:t>2</a:t>
                  </a:r>
                  <a:endParaRPr kumimoji="1" lang="ja-JP" altLang="en-US" sz="24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grpSp>
          <p:sp>
            <p:nvSpPr>
              <p:cNvPr id="64" name="フリーフォーム 70">
                <a:extLst>
                  <a:ext uri="{FF2B5EF4-FFF2-40B4-BE49-F238E27FC236}">
                    <a16:creationId xmlns:a16="http://schemas.microsoft.com/office/drawing/2014/main" id="{0DDF2E40-3A13-43E1-BB46-41B61D45AACC}"/>
                  </a:ext>
                </a:extLst>
              </p:cNvPr>
              <p:cNvSpPr/>
              <p:nvPr/>
            </p:nvSpPr>
            <p:spPr>
              <a:xfrm>
                <a:off x="4481149" y="3647601"/>
                <a:ext cx="629537" cy="202050"/>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sp>
          <p:nvSpPr>
            <p:cNvPr id="75" name="正方形/長方形 74">
              <a:extLst>
                <a:ext uri="{FF2B5EF4-FFF2-40B4-BE49-F238E27FC236}">
                  <a16:creationId xmlns:a16="http://schemas.microsoft.com/office/drawing/2014/main" id="{851AC20D-F846-4209-8CB1-071C75A0982A}"/>
                </a:ext>
              </a:extLst>
            </p:cNvPr>
            <p:cNvSpPr/>
            <p:nvPr/>
          </p:nvSpPr>
          <p:spPr>
            <a:xfrm>
              <a:off x="2660026" y="6613066"/>
              <a:ext cx="4592437" cy="707886"/>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0" i="0" u="none" strike="noStrike" kern="1200" cap="none" spc="0" normalizeH="0" baseline="0" noProof="0" dirty="0">
                  <a:ln>
                    <a:noFill/>
                  </a:ln>
                  <a:solidFill>
                    <a:srgbClr val="5F5F5F"/>
                  </a:solidFill>
                  <a:effectLst/>
                  <a:uLnTx/>
                  <a:uFillTx/>
                  <a:latin typeface="Calibri"/>
                  <a:ea typeface="ＭＳ Ｐゴシック" pitchFamily="50" charset="-128"/>
                  <a:cs typeface="+mn-cs"/>
                </a:rPr>
                <a:t>The “level” is counted for 1 between frame-HUB, HUB-HUB.</a:t>
              </a:r>
              <a:endParaRPr kumimoji="1" lang="ja-JP" altLang="en-US" sz="20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grpSp>
          <p:nvGrpSpPr>
            <p:cNvPr id="76" name="グループ化 75">
              <a:extLst>
                <a:ext uri="{FF2B5EF4-FFF2-40B4-BE49-F238E27FC236}">
                  <a16:creationId xmlns:a16="http://schemas.microsoft.com/office/drawing/2014/main" id="{6C662629-91AE-4A56-AD4A-4B52F7014FAD}"/>
                </a:ext>
              </a:extLst>
            </p:cNvPr>
            <p:cNvGrpSpPr/>
            <p:nvPr/>
          </p:nvGrpSpPr>
          <p:grpSpPr>
            <a:xfrm>
              <a:off x="7279071" y="5659412"/>
              <a:ext cx="3828195" cy="1425587"/>
              <a:chOff x="5567996" y="3257119"/>
              <a:chExt cx="3396492" cy="1264450"/>
            </a:xfrm>
          </p:grpSpPr>
          <p:sp>
            <p:nvSpPr>
              <p:cNvPr id="77" name="正方形/長方形 76">
                <a:extLst>
                  <a:ext uri="{FF2B5EF4-FFF2-40B4-BE49-F238E27FC236}">
                    <a16:creationId xmlns:a16="http://schemas.microsoft.com/office/drawing/2014/main" id="{FB7122CB-69B0-4BD6-925D-2FF4EE5FDE08}"/>
                  </a:ext>
                </a:extLst>
              </p:cNvPr>
              <p:cNvSpPr/>
              <p:nvPr/>
            </p:nvSpPr>
            <p:spPr>
              <a:xfrm>
                <a:off x="7214780" y="4166684"/>
                <a:ext cx="267665"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800" b="1" i="0" u="none" strike="noStrike" kern="0" cap="none" spc="0" normalizeH="0" baseline="0" noProof="0" dirty="0">
                    <a:ln>
                      <a:noFill/>
                    </a:ln>
                    <a:solidFill>
                      <a:srgbClr val="00B0F0"/>
                    </a:solidFill>
                    <a:effectLst/>
                    <a:uLnTx/>
                    <a:uFillTx/>
                    <a:latin typeface="Calibri"/>
                    <a:ea typeface="ＭＳ Ｐゴシック"/>
                    <a:cs typeface="+mn-cs"/>
                  </a:rPr>
                  <a:t>2</a:t>
                </a:r>
                <a:endParaRPr kumimoji="1" lang="ja-JP" altLang="en-US" sz="2000" b="1" i="0" u="none" strike="noStrike" kern="1200" cap="none" spc="0" normalizeH="0" baseline="0" noProof="0" dirty="0">
                  <a:ln>
                    <a:noFill/>
                  </a:ln>
                  <a:solidFill>
                    <a:srgbClr val="00B0F0"/>
                  </a:solidFill>
                  <a:effectLst/>
                  <a:uLnTx/>
                  <a:uFillTx/>
                  <a:latin typeface="Meiryo UI" pitchFamily="50" charset="-128"/>
                  <a:ea typeface="ＭＳ Ｐゴシック" pitchFamily="50" charset="-128"/>
                  <a:cs typeface="+mn-cs"/>
                </a:endParaRPr>
              </a:p>
            </p:txBody>
          </p:sp>
          <p:grpSp>
            <p:nvGrpSpPr>
              <p:cNvPr id="78" name="グループ化 77">
                <a:extLst>
                  <a:ext uri="{FF2B5EF4-FFF2-40B4-BE49-F238E27FC236}">
                    <a16:creationId xmlns:a16="http://schemas.microsoft.com/office/drawing/2014/main" id="{96146FC0-F158-484C-B5FC-17D929749652}"/>
                  </a:ext>
                </a:extLst>
              </p:cNvPr>
              <p:cNvGrpSpPr/>
              <p:nvPr/>
            </p:nvGrpSpPr>
            <p:grpSpPr>
              <a:xfrm>
                <a:off x="5567996" y="3257119"/>
                <a:ext cx="3396492" cy="1221534"/>
                <a:chOff x="5580112" y="3366440"/>
                <a:chExt cx="3396492" cy="1221534"/>
              </a:xfrm>
            </p:grpSpPr>
            <p:grpSp>
              <p:nvGrpSpPr>
                <p:cNvPr id="80" name="グループ化 79">
                  <a:extLst>
                    <a:ext uri="{FF2B5EF4-FFF2-40B4-BE49-F238E27FC236}">
                      <a16:creationId xmlns:a16="http://schemas.microsoft.com/office/drawing/2014/main" id="{C83A092D-2329-436D-BA69-1D74DF5C496B}"/>
                    </a:ext>
                  </a:extLst>
                </p:cNvPr>
                <p:cNvGrpSpPr/>
                <p:nvPr/>
              </p:nvGrpSpPr>
              <p:grpSpPr>
                <a:xfrm>
                  <a:off x="5580112" y="3826209"/>
                  <a:ext cx="2704416" cy="270255"/>
                  <a:chOff x="2123728" y="2211708"/>
                  <a:chExt cx="6376874" cy="526649"/>
                </a:xfrm>
              </p:grpSpPr>
              <p:grpSp>
                <p:nvGrpSpPr>
                  <p:cNvPr id="118" name="グループ化 117">
                    <a:extLst>
                      <a:ext uri="{FF2B5EF4-FFF2-40B4-BE49-F238E27FC236}">
                        <a16:creationId xmlns:a16="http://schemas.microsoft.com/office/drawing/2014/main" id="{44B67C15-0783-47E9-9A1D-8E4280E32861}"/>
                      </a:ext>
                    </a:extLst>
                  </p:cNvPr>
                  <p:cNvGrpSpPr/>
                  <p:nvPr/>
                </p:nvGrpSpPr>
                <p:grpSpPr>
                  <a:xfrm>
                    <a:off x="2123728" y="2211708"/>
                    <a:ext cx="5573803" cy="526649"/>
                    <a:chOff x="2123728" y="2211708"/>
                    <a:chExt cx="6744302" cy="526649"/>
                  </a:xfrm>
                </p:grpSpPr>
                <p:grpSp>
                  <p:nvGrpSpPr>
                    <p:cNvPr id="120" name="グループ化 119">
                      <a:extLst>
                        <a:ext uri="{FF2B5EF4-FFF2-40B4-BE49-F238E27FC236}">
                          <a16:creationId xmlns:a16="http://schemas.microsoft.com/office/drawing/2014/main" id="{D0D301AF-ECA6-40D8-AF71-99D2FB7A3994}"/>
                        </a:ext>
                      </a:extLst>
                    </p:cNvPr>
                    <p:cNvGrpSpPr/>
                    <p:nvPr/>
                  </p:nvGrpSpPr>
                  <p:grpSpPr>
                    <a:xfrm>
                      <a:off x="2123728" y="2211710"/>
                      <a:ext cx="2852270" cy="520283"/>
                      <a:chOff x="3154763" y="1372560"/>
                      <a:chExt cx="4593607" cy="642167"/>
                    </a:xfrm>
                  </p:grpSpPr>
                  <p:sp>
                    <p:nvSpPr>
                      <p:cNvPr id="126" name="正方形/長方形 125">
                        <a:extLst>
                          <a:ext uri="{FF2B5EF4-FFF2-40B4-BE49-F238E27FC236}">
                            <a16:creationId xmlns:a16="http://schemas.microsoft.com/office/drawing/2014/main" id="{EBFB86F2-1AFC-4B4B-8621-00FC9E49FCBF}"/>
                          </a:ext>
                        </a:extLst>
                      </p:cNvPr>
                      <p:cNvSpPr/>
                      <p:nvPr/>
                    </p:nvSpPr>
                    <p:spPr>
                      <a:xfrm>
                        <a:off x="4720083" y="1372560"/>
                        <a:ext cx="1462966" cy="636897"/>
                      </a:xfrm>
                      <a:prstGeom prst="rect">
                        <a:avLst/>
                      </a:prstGeom>
                      <a:solidFill>
                        <a:srgbClr val="0070C0"/>
                      </a:solidFill>
                      <a:ln w="25400" cap="flat" cmpd="sng" algn="ctr">
                        <a:noFill/>
                        <a:prstDash val="solid"/>
                      </a:ln>
                      <a:effectLst/>
                    </p:spPr>
                    <p:txBody>
                      <a:bodyPr lIns="0" rIns="0"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Frame</a:t>
                        </a:r>
                      </a:p>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01</a:t>
                        </a:r>
                      </a:p>
                    </p:txBody>
                  </p:sp>
                  <p:sp>
                    <p:nvSpPr>
                      <p:cNvPr id="127" name="正方形/長方形 126">
                        <a:extLst>
                          <a:ext uri="{FF2B5EF4-FFF2-40B4-BE49-F238E27FC236}">
                            <a16:creationId xmlns:a16="http://schemas.microsoft.com/office/drawing/2014/main" id="{6B3FF624-22A3-43CC-A1FC-3FC037F202FC}"/>
                          </a:ext>
                        </a:extLst>
                      </p:cNvPr>
                      <p:cNvSpPr/>
                      <p:nvPr/>
                    </p:nvSpPr>
                    <p:spPr>
                      <a:xfrm>
                        <a:off x="3154763" y="1377830"/>
                        <a:ext cx="1462966" cy="636897"/>
                      </a:xfrm>
                      <a:prstGeom prst="rect">
                        <a:avLst/>
                      </a:prstGeom>
                      <a:solidFill>
                        <a:srgbClr val="7030A0"/>
                      </a:solidFill>
                      <a:ln w="25400" cap="flat" cmpd="sng" algn="ctr">
                        <a:noFill/>
                        <a:prstDash val="solid"/>
                      </a:ln>
                      <a:effectLst/>
                    </p:spPr>
                    <p:txBody>
                      <a:bodyPr lIns="0" rIns="0"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Frame</a:t>
                        </a:r>
                      </a:p>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00</a:t>
                        </a:r>
                      </a:p>
                    </p:txBody>
                  </p:sp>
                  <p:sp>
                    <p:nvSpPr>
                      <p:cNvPr id="128" name="正方形/長方形 127">
                        <a:extLst>
                          <a:ext uri="{FF2B5EF4-FFF2-40B4-BE49-F238E27FC236}">
                            <a16:creationId xmlns:a16="http://schemas.microsoft.com/office/drawing/2014/main" id="{28BF2DCE-04BF-4D3B-BB0B-7D33B4496B05}"/>
                          </a:ext>
                        </a:extLst>
                      </p:cNvPr>
                      <p:cNvSpPr/>
                      <p:nvPr/>
                    </p:nvSpPr>
                    <p:spPr>
                      <a:xfrm>
                        <a:off x="6285403" y="1377830"/>
                        <a:ext cx="1462967" cy="636896"/>
                      </a:xfrm>
                      <a:prstGeom prst="rect">
                        <a:avLst/>
                      </a:prstGeom>
                      <a:solidFill>
                        <a:srgbClr val="0070C0"/>
                      </a:solidFill>
                      <a:ln w="25400" cap="flat" cmpd="sng" algn="ctr">
                        <a:noFill/>
                        <a:prstDash val="solid"/>
                      </a:ln>
                      <a:effectLst/>
                    </p:spPr>
                    <p:txBody>
                      <a:bodyPr lIns="0" rIns="0"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Frame</a:t>
                        </a:r>
                      </a:p>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02</a:t>
                        </a:r>
                      </a:p>
                    </p:txBody>
                  </p:sp>
                </p:grpSp>
                <p:grpSp>
                  <p:nvGrpSpPr>
                    <p:cNvPr id="121" name="グループ化 120">
                      <a:extLst>
                        <a:ext uri="{FF2B5EF4-FFF2-40B4-BE49-F238E27FC236}">
                          <a16:creationId xmlns:a16="http://schemas.microsoft.com/office/drawing/2014/main" id="{F1D971CD-7CE6-4E64-94C4-81F2BC7654F7}"/>
                        </a:ext>
                      </a:extLst>
                    </p:cNvPr>
                    <p:cNvGrpSpPr/>
                    <p:nvPr/>
                  </p:nvGrpSpPr>
                  <p:grpSpPr>
                    <a:xfrm>
                      <a:off x="5042935" y="2211708"/>
                      <a:ext cx="2852270" cy="520283"/>
                      <a:chOff x="3154763" y="1372560"/>
                      <a:chExt cx="4593607" cy="642166"/>
                    </a:xfrm>
                  </p:grpSpPr>
                  <p:sp>
                    <p:nvSpPr>
                      <p:cNvPr id="123" name="正方形/長方形 122">
                        <a:extLst>
                          <a:ext uri="{FF2B5EF4-FFF2-40B4-BE49-F238E27FC236}">
                            <a16:creationId xmlns:a16="http://schemas.microsoft.com/office/drawing/2014/main" id="{5D1E6405-4CE3-4CD9-A078-54FF19F7B582}"/>
                          </a:ext>
                        </a:extLst>
                      </p:cNvPr>
                      <p:cNvSpPr/>
                      <p:nvPr/>
                    </p:nvSpPr>
                    <p:spPr>
                      <a:xfrm>
                        <a:off x="4720083" y="1372560"/>
                        <a:ext cx="1462967" cy="636896"/>
                      </a:xfrm>
                      <a:prstGeom prst="rect">
                        <a:avLst/>
                      </a:prstGeom>
                      <a:solidFill>
                        <a:srgbClr val="0070C0"/>
                      </a:solidFill>
                      <a:ln w="25400" cap="flat" cmpd="sng" algn="ctr">
                        <a:noFill/>
                        <a:prstDash val="solid"/>
                      </a:ln>
                      <a:effectLst/>
                    </p:spPr>
                    <p:txBody>
                      <a:bodyPr lIns="0" rIns="0"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Frame</a:t>
                        </a:r>
                      </a:p>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04</a:t>
                        </a:r>
                      </a:p>
                    </p:txBody>
                  </p:sp>
                  <p:sp>
                    <p:nvSpPr>
                      <p:cNvPr id="124" name="正方形/長方形 123">
                        <a:extLst>
                          <a:ext uri="{FF2B5EF4-FFF2-40B4-BE49-F238E27FC236}">
                            <a16:creationId xmlns:a16="http://schemas.microsoft.com/office/drawing/2014/main" id="{797D66A2-7176-447B-8710-263C9BECCE09}"/>
                          </a:ext>
                        </a:extLst>
                      </p:cNvPr>
                      <p:cNvSpPr/>
                      <p:nvPr/>
                    </p:nvSpPr>
                    <p:spPr>
                      <a:xfrm>
                        <a:off x="3154763" y="1377830"/>
                        <a:ext cx="1462967" cy="636896"/>
                      </a:xfrm>
                      <a:prstGeom prst="rect">
                        <a:avLst/>
                      </a:prstGeom>
                      <a:solidFill>
                        <a:srgbClr val="0070C0"/>
                      </a:solidFill>
                      <a:ln w="25400" cap="flat" cmpd="sng" algn="ctr">
                        <a:noFill/>
                        <a:prstDash val="solid"/>
                      </a:ln>
                      <a:effectLst/>
                    </p:spPr>
                    <p:txBody>
                      <a:bodyPr lIns="0" rIns="0"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Frame</a:t>
                        </a:r>
                      </a:p>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03</a:t>
                        </a:r>
                      </a:p>
                    </p:txBody>
                  </p:sp>
                  <p:sp>
                    <p:nvSpPr>
                      <p:cNvPr id="125" name="正方形/長方形 124">
                        <a:extLst>
                          <a:ext uri="{FF2B5EF4-FFF2-40B4-BE49-F238E27FC236}">
                            <a16:creationId xmlns:a16="http://schemas.microsoft.com/office/drawing/2014/main" id="{4E0FE89E-14DE-475D-AC7A-19B84E87497E}"/>
                          </a:ext>
                        </a:extLst>
                      </p:cNvPr>
                      <p:cNvSpPr/>
                      <p:nvPr/>
                    </p:nvSpPr>
                    <p:spPr>
                      <a:xfrm>
                        <a:off x="6285403" y="1377830"/>
                        <a:ext cx="1462967" cy="636896"/>
                      </a:xfrm>
                      <a:prstGeom prst="rect">
                        <a:avLst/>
                      </a:prstGeom>
                      <a:solidFill>
                        <a:srgbClr val="00B0F0"/>
                      </a:solidFill>
                      <a:ln w="25400" cap="flat" cmpd="sng" algn="ctr">
                        <a:noFill/>
                        <a:prstDash val="solid"/>
                      </a:ln>
                      <a:effectLst/>
                    </p:spPr>
                    <p:txBody>
                      <a:bodyPr lIns="0" rIns="0"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Frame</a:t>
                        </a:r>
                      </a:p>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05</a:t>
                        </a:r>
                      </a:p>
                    </p:txBody>
                  </p:sp>
                </p:grpSp>
                <p:sp>
                  <p:nvSpPr>
                    <p:cNvPr id="122" name="正方形/長方形 121">
                      <a:extLst>
                        <a:ext uri="{FF2B5EF4-FFF2-40B4-BE49-F238E27FC236}">
                          <a16:creationId xmlns:a16="http://schemas.microsoft.com/office/drawing/2014/main" id="{FE8FEC7D-1671-4F2F-B9C0-955863730E9B}"/>
                        </a:ext>
                      </a:extLst>
                    </p:cNvPr>
                    <p:cNvSpPr/>
                    <p:nvPr/>
                  </p:nvSpPr>
                  <p:spPr>
                    <a:xfrm>
                      <a:off x="7959643" y="2222342"/>
                      <a:ext cx="908387" cy="516015"/>
                    </a:xfrm>
                    <a:prstGeom prst="rect">
                      <a:avLst/>
                    </a:prstGeom>
                    <a:solidFill>
                      <a:srgbClr val="00B0F0"/>
                    </a:solidFill>
                    <a:ln w="25400" cap="flat" cmpd="sng" algn="ctr">
                      <a:noFill/>
                      <a:prstDash val="solid"/>
                    </a:ln>
                    <a:effectLst/>
                  </p:spPr>
                  <p:txBody>
                    <a:bodyPr lIns="0" rIns="0"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Frame</a:t>
                      </a:r>
                    </a:p>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06</a:t>
                      </a:r>
                    </a:p>
                  </p:txBody>
                </p:sp>
              </p:grpSp>
              <p:sp>
                <p:nvSpPr>
                  <p:cNvPr id="119" name="正方形/長方形 118">
                    <a:extLst>
                      <a:ext uri="{FF2B5EF4-FFF2-40B4-BE49-F238E27FC236}">
                        <a16:creationId xmlns:a16="http://schemas.microsoft.com/office/drawing/2014/main" id="{E25EC65F-C6A9-44E4-881F-D9A8A7241699}"/>
                      </a:ext>
                    </a:extLst>
                  </p:cNvPr>
                  <p:cNvSpPr/>
                  <p:nvPr/>
                </p:nvSpPr>
                <p:spPr>
                  <a:xfrm>
                    <a:off x="7749869" y="2211710"/>
                    <a:ext cx="750733" cy="516015"/>
                  </a:xfrm>
                  <a:prstGeom prst="rect">
                    <a:avLst/>
                  </a:prstGeom>
                  <a:solidFill>
                    <a:srgbClr val="00B0F0"/>
                  </a:solidFill>
                  <a:ln w="25400" cap="flat" cmpd="sng" algn="ctr">
                    <a:noFill/>
                    <a:prstDash val="solid"/>
                  </a:ln>
                  <a:effectLst/>
                </p:spPr>
                <p:txBody>
                  <a:bodyPr lIns="0" rIns="0"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Frame</a:t>
                    </a:r>
                  </a:p>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07</a:t>
                    </a:r>
                  </a:p>
                </p:txBody>
              </p:sp>
            </p:grpSp>
            <p:sp>
              <p:nvSpPr>
                <p:cNvPr id="81" name="正方形/長方形 80">
                  <a:extLst>
                    <a:ext uri="{FF2B5EF4-FFF2-40B4-BE49-F238E27FC236}">
                      <a16:creationId xmlns:a16="http://schemas.microsoft.com/office/drawing/2014/main" id="{63316B57-AF9F-4ACE-AAFA-1A510FCDA99B}"/>
                    </a:ext>
                  </a:extLst>
                </p:cNvPr>
                <p:cNvSpPr/>
                <p:nvPr/>
              </p:nvSpPr>
              <p:spPr>
                <a:xfrm>
                  <a:off x="8312918" y="3828134"/>
                  <a:ext cx="318384" cy="264797"/>
                </a:xfrm>
                <a:prstGeom prst="rect">
                  <a:avLst/>
                </a:prstGeom>
                <a:solidFill>
                  <a:srgbClr val="00B0F0"/>
                </a:solidFill>
                <a:ln w="25400" cap="flat" cmpd="sng" algn="ctr">
                  <a:noFill/>
                  <a:prstDash val="solid"/>
                </a:ln>
                <a:effectLst/>
              </p:spPr>
              <p:txBody>
                <a:bodyPr lIns="0" rIns="0"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Frame</a:t>
                  </a:r>
                </a:p>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08</a:t>
                  </a:r>
                </a:p>
              </p:txBody>
            </p:sp>
            <p:sp>
              <p:nvSpPr>
                <p:cNvPr id="82" name="正方形/長方形 81">
                  <a:extLst>
                    <a:ext uri="{FF2B5EF4-FFF2-40B4-BE49-F238E27FC236}">
                      <a16:creationId xmlns:a16="http://schemas.microsoft.com/office/drawing/2014/main" id="{B4616452-EEC5-41E2-B446-B2E899BD84FB}"/>
                    </a:ext>
                  </a:extLst>
                </p:cNvPr>
                <p:cNvSpPr/>
                <p:nvPr/>
              </p:nvSpPr>
              <p:spPr>
                <a:xfrm>
                  <a:off x="8658220" y="3831400"/>
                  <a:ext cx="318384" cy="264797"/>
                </a:xfrm>
                <a:prstGeom prst="rect">
                  <a:avLst/>
                </a:prstGeom>
                <a:solidFill>
                  <a:srgbClr val="00B0F0"/>
                </a:solidFill>
                <a:ln w="25400" cap="flat" cmpd="sng" algn="ctr">
                  <a:noFill/>
                  <a:prstDash val="solid"/>
                </a:ln>
                <a:effectLst/>
              </p:spPr>
              <p:txBody>
                <a:bodyPr lIns="0" rIns="0"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Frame</a:t>
                  </a:r>
                </a:p>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09</a:t>
                  </a:r>
                </a:p>
              </p:txBody>
            </p:sp>
            <p:grpSp>
              <p:nvGrpSpPr>
                <p:cNvPr id="83" name="グループ化 82">
                  <a:extLst>
                    <a:ext uri="{FF2B5EF4-FFF2-40B4-BE49-F238E27FC236}">
                      <a16:creationId xmlns:a16="http://schemas.microsoft.com/office/drawing/2014/main" id="{10C07810-8254-4EF5-8D64-24134C3A7126}"/>
                    </a:ext>
                  </a:extLst>
                </p:cNvPr>
                <p:cNvGrpSpPr/>
                <p:nvPr/>
              </p:nvGrpSpPr>
              <p:grpSpPr>
                <a:xfrm>
                  <a:off x="5863427" y="4054935"/>
                  <a:ext cx="1365100" cy="498545"/>
                  <a:chOff x="5863427" y="3544925"/>
                  <a:chExt cx="1365100" cy="498545"/>
                </a:xfrm>
              </p:grpSpPr>
              <p:pic>
                <p:nvPicPr>
                  <p:cNvPr id="112" name="Picture 2" descr="クリックすると新しいウィンドウで開きます">
                    <a:extLst>
                      <a:ext uri="{FF2B5EF4-FFF2-40B4-BE49-F238E27FC236}">
                        <a16:creationId xmlns:a16="http://schemas.microsoft.com/office/drawing/2014/main" id="{074AE782-01A8-4362-B727-94278FC54F86}"/>
                      </a:ext>
                    </a:extLst>
                  </p:cNvPr>
                  <p:cNvPicPr>
                    <a:picLocks noChangeAspect="1" noChangeArrowheads="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6156176" y="3867894"/>
                    <a:ext cx="614516" cy="175576"/>
                  </a:xfrm>
                  <a:prstGeom prst="rect">
                    <a:avLst/>
                  </a:prstGeom>
                  <a:noFill/>
                  <a:extLst>
                    <a:ext uri="{909E8E84-426E-40DD-AFC4-6F175D3DCCD1}">
                      <a14:hiddenFill xmlns:a14="http://schemas.microsoft.com/office/drawing/2010/main">
                        <a:solidFill>
                          <a:srgbClr val="FFFFFF"/>
                        </a:solidFill>
                      </a14:hiddenFill>
                    </a:ext>
                  </a:extLst>
                </p:spPr>
              </p:pic>
              <p:sp>
                <p:nvSpPr>
                  <p:cNvPr id="113" name="フリーフォーム 150">
                    <a:extLst>
                      <a:ext uri="{FF2B5EF4-FFF2-40B4-BE49-F238E27FC236}">
                        <a16:creationId xmlns:a16="http://schemas.microsoft.com/office/drawing/2014/main" id="{6A931153-5728-4C03-BA54-B4BF87FC1399}"/>
                      </a:ext>
                    </a:extLst>
                  </p:cNvPr>
                  <p:cNvSpPr/>
                  <p:nvPr/>
                </p:nvSpPr>
                <p:spPr>
                  <a:xfrm>
                    <a:off x="5863427" y="3557926"/>
                    <a:ext cx="342359" cy="437699"/>
                  </a:xfrm>
                  <a:custGeom>
                    <a:avLst/>
                    <a:gdLst>
                      <a:gd name="connsiteX0" fmla="*/ 0 w 342359"/>
                      <a:gd name="connsiteY0" fmla="*/ 0 h 437699"/>
                      <a:gd name="connsiteX1" fmla="*/ 0 w 342359"/>
                      <a:gd name="connsiteY1" fmla="*/ 203682 h 437699"/>
                      <a:gd name="connsiteX2" fmla="*/ 342359 w 342359"/>
                      <a:gd name="connsiteY2" fmla="*/ 203682 h 437699"/>
                      <a:gd name="connsiteX3" fmla="*/ 342359 w 342359"/>
                      <a:gd name="connsiteY3" fmla="*/ 437699 h 437699"/>
                    </a:gdLst>
                    <a:ahLst/>
                    <a:cxnLst>
                      <a:cxn ang="0">
                        <a:pos x="connsiteX0" y="connsiteY0"/>
                      </a:cxn>
                      <a:cxn ang="0">
                        <a:pos x="connsiteX1" y="connsiteY1"/>
                      </a:cxn>
                      <a:cxn ang="0">
                        <a:pos x="connsiteX2" y="connsiteY2"/>
                      </a:cxn>
                      <a:cxn ang="0">
                        <a:pos x="connsiteX3" y="connsiteY3"/>
                      </a:cxn>
                    </a:cxnLst>
                    <a:rect l="l" t="t" r="r" b="b"/>
                    <a:pathLst>
                      <a:path w="342359" h="437699">
                        <a:moveTo>
                          <a:pt x="0" y="0"/>
                        </a:moveTo>
                        <a:lnTo>
                          <a:pt x="0" y="203682"/>
                        </a:lnTo>
                        <a:lnTo>
                          <a:pt x="342359" y="203682"/>
                        </a:lnTo>
                        <a:lnTo>
                          <a:pt x="342359" y="437699"/>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14" name="フリーフォーム 151">
                    <a:extLst>
                      <a:ext uri="{FF2B5EF4-FFF2-40B4-BE49-F238E27FC236}">
                        <a16:creationId xmlns:a16="http://schemas.microsoft.com/office/drawing/2014/main" id="{D2441108-79EC-42DB-BB37-122D86DE8A19}"/>
                      </a:ext>
                    </a:extLst>
                  </p:cNvPr>
                  <p:cNvSpPr/>
                  <p:nvPr/>
                </p:nvSpPr>
                <p:spPr>
                  <a:xfrm>
                    <a:off x="6184118" y="3553592"/>
                    <a:ext cx="60671" cy="442033"/>
                  </a:xfrm>
                  <a:custGeom>
                    <a:avLst/>
                    <a:gdLst>
                      <a:gd name="connsiteX0" fmla="*/ 0 w 60671"/>
                      <a:gd name="connsiteY0" fmla="*/ 0 h 442033"/>
                      <a:gd name="connsiteX1" fmla="*/ 0 w 60671"/>
                      <a:gd name="connsiteY1" fmla="*/ 177680 h 442033"/>
                      <a:gd name="connsiteX2" fmla="*/ 60671 w 60671"/>
                      <a:gd name="connsiteY2" fmla="*/ 177680 h 442033"/>
                      <a:gd name="connsiteX3" fmla="*/ 60671 w 60671"/>
                      <a:gd name="connsiteY3" fmla="*/ 442033 h 442033"/>
                    </a:gdLst>
                    <a:ahLst/>
                    <a:cxnLst>
                      <a:cxn ang="0">
                        <a:pos x="connsiteX0" y="connsiteY0"/>
                      </a:cxn>
                      <a:cxn ang="0">
                        <a:pos x="connsiteX1" y="connsiteY1"/>
                      </a:cxn>
                      <a:cxn ang="0">
                        <a:pos x="connsiteX2" y="connsiteY2"/>
                      </a:cxn>
                      <a:cxn ang="0">
                        <a:pos x="connsiteX3" y="connsiteY3"/>
                      </a:cxn>
                    </a:cxnLst>
                    <a:rect l="l" t="t" r="r" b="b"/>
                    <a:pathLst>
                      <a:path w="60671" h="442033">
                        <a:moveTo>
                          <a:pt x="0" y="0"/>
                        </a:moveTo>
                        <a:lnTo>
                          <a:pt x="0" y="177680"/>
                        </a:lnTo>
                        <a:lnTo>
                          <a:pt x="60671" y="177680"/>
                        </a:lnTo>
                        <a:lnTo>
                          <a:pt x="60671" y="442033"/>
                        </a:lnTo>
                      </a:path>
                    </a:pathLst>
                  </a:cu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15" name="フリーフォーム 152">
                    <a:extLst>
                      <a:ext uri="{FF2B5EF4-FFF2-40B4-BE49-F238E27FC236}">
                        <a16:creationId xmlns:a16="http://schemas.microsoft.com/office/drawing/2014/main" id="{ACC4DF4F-428C-4719-B99F-B6A7A32D22D9}"/>
                      </a:ext>
                    </a:extLst>
                  </p:cNvPr>
                  <p:cNvSpPr/>
                  <p:nvPr/>
                </p:nvSpPr>
                <p:spPr>
                  <a:xfrm>
                    <a:off x="6292459" y="3544925"/>
                    <a:ext cx="251351" cy="450699"/>
                  </a:xfrm>
                  <a:custGeom>
                    <a:avLst/>
                    <a:gdLst>
                      <a:gd name="connsiteX0" fmla="*/ 260019 w 260019"/>
                      <a:gd name="connsiteY0" fmla="*/ 0 h 424697"/>
                      <a:gd name="connsiteX1" fmla="*/ 260019 w 260019"/>
                      <a:gd name="connsiteY1" fmla="*/ 173346 h 424697"/>
                      <a:gd name="connsiteX2" fmla="*/ 0 w 260019"/>
                      <a:gd name="connsiteY2" fmla="*/ 173346 h 424697"/>
                      <a:gd name="connsiteX3" fmla="*/ 0 w 260019"/>
                      <a:gd name="connsiteY3" fmla="*/ 424697 h 424697"/>
                    </a:gdLst>
                    <a:ahLst/>
                    <a:cxnLst>
                      <a:cxn ang="0">
                        <a:pos x="connsiteX0" y="connsiteY0"/>
                      </a:cxn>
                      <a:cxn ang="0">
                        <a:pos x="connsiteX1" y="connsiteY1"/>
                      </a:cxn>
                      <a:cxn ang="0">
                        <a:pos x="connsiteX2" y="connsiteY2"/>
                      </a:cxn>
                      <a:cxn ang="0">
                        <a:pos x="connsiteX3" y="connsiteY3"/>
                      </a:cxn>
                    </a:cxnLst>
                    <a:rect l="l" t="t" r="r" b="b"/>
                    <a:pathLst>
                      <a:path w="260019" h="424697">
                        <a:moveTo>
                          <a:pt x="260019" y="0"/>
                        </a:moveTo>
                        <a:lnTo>
                          <a:pt x="260019" y="173346"/>
                        </a:lnTo>
                        <a:lnTo>
                          <a:pt x="0" y="173346"/>
                        </a:lnTo>
                        <a:lnTo>
                          <a:pt x="0" y="424697"/>
                        </a:lnTo>
                      </a:path>
                    </a:pathLst>
                  </a:cu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16" name="フリーフォーム 153">
                    <a:extLst>
                      <a:ext uri="{FF2B5EF4-FFF2-40B4-BE49-F238E27FC236}">
                        <a16:creationId xmlns:a16="http://schemas.microsoft.com/office/drawing/2014/main" id="{F9878021-AC5F-4906-A8B0-68B3335909A7}"/>
                      </a:ext>
                    </a:extLst>
                  </p:cNvPr>
                  <p:cNvSpPr/>
                  <p:nvPr/>
                </p:nvSpPr>
                <p:spPr>
                  <a:xfrm flipH="1">
                    <a:off x="6345184" y="3553858"/>
                    <a:ext cx="548359" cy="437699"/>
                  </a:xfrm>
                  <a:custGeom>
                    <a:avLst/>
                    <a:gdLst>
                      <a:gd name="connsiteX0" fmla="*/ 0 w 342359"/>
                      <a:gd name="connsiteY0" fmla="*/ 0 h 437699"/>
                      <a:gd name="connsiteX1" fmla="*/ 0 w 342359"/>
                      <a:gd name="connsiteY1" fmla="*/ 203682 h 437699"/>
                      <a:gd name="connsiteX2" fmla="*/ 342359 w 342359"/>
                      <a:gd name="connsiteY2" fmla="*/ 203682 h 437699"/>
                      <a:gd name="connsiteX3" fmla="*/ 342359 w 342359"/>
                      <a:gd name="connsiteY3" fmla="*/ 437699 h 437699"/>
                    </a:gdLst>
                    <a:ahLst/>
                    <a:cxnLst>
                      <a:cxn ang="0">
                        <a:pos x="connsiteX0" y="connsiteY0"/>
                      </a:cxn>
                      <a:cxn ang="0">
                        <a:pos x="connsiteX1" y="connsiteY1"/>
                      </a:cxn>
                      <a:cxn ang="0">
                        <a:pos x="connsiteX2" y="connsiteY2"/>
                      </a:cxn>
                      <a:cxn ang="0">
                        <a:pos x="connsiteX3" y="connsiteY3"/>
                      </a:cxn>
                    </a:cxnLst>
                    <a:rect l="l" t="t" r="r" b="b"/>
                    <a:pathLst>
                      <a:path w="342359" h="437699">
                        <a:moveTo>
                          <a:pt x="0" y="0"/>
                        </a:moveTo>
                        <a:lnTo>
                          <a:pt x="0" y="203682"/>
                        </a:lnTo>
                        <a:lnTo>
                          <a:pt x="342359" y="203682"/>
                        </a:lnTo>
                        <a:lnTo>
                          <a:pt x="342359" y="437699"/>
                        </a:lnTo>
                      </a:path>
                    </a:pathLst>
                  </a:cu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17" name="フリーフォーム 154">
                    <a:extLst>
                      <a:ext uri="{FF2B5EF4-FFF2-40B4-BE49-F238E27FC236}">
                        <a16:creationId xmlns:a16="http://schemas.microsoft.com/office/drawing/2014/main" id="{5370C112-C907-49FC-873B-01C14912E16B}"/>
                      </a:ext>
                    </a:extLst>
                  </p:cNvPr>
                  <p:cNvSpPr/>
                  <p:nvPr/>
                </p:nvSpPr>
                <p:spPr>
                  <a:xfrm>
                    <a:off x="6387799" y="3553592"/>
                    <a:ext cx="840728" cy="433365"/>
                  </a:xfrm>
                  <a:custGeom>
                    <a:avLst/>
                    <a:gdLst>
                      <a:gd name="connsiteX0" fmla="*/ 0 w 814726"/>
                      <a:gd name="connsiteY0" fmla="*/ 433365 h 433365"/>
                      <a:gd name="connsiteX1" fmla="*/ 0 w 814726"/>
                      <a:gd name="connsiteY1" fmla="*/ 234017 h 433365"/>
                      <a:gd name="connsiteX2" fmla="*/ 814726 w 814726"/>
                      <a:gd name="connsiteY2" fmla="*/ 234017 h 433365"/>
                      <a:gd name="connsiteX3" fmla="*/ 814726 w 814726"/>
                      <a:gd name="connsiteY3" fmla="*/ 0 h 433365"/>
                    </a:gdLst>
                    <a:ahLst/>
                    <a:cxnLst>
                      <a:cxn ang="0">
                        <a:pos x="connsiteX0" y="connsiteY0"/>
                      </a:cxn>
                      <a:cxn ang="0">
                        <a:pos x="connsiteX1" y="connsiteY1"/>
                      </a:cxn>
                      <a:cxn ang="0">
                        <a:pos x="connsiteX2" y="connsiteY2"/>
                      </a:cxn>
                      <a:cxn ang="0">
                        <a:pos x="connsiteX3" y="connsiteY3"/>
                      </a:cxn>
                    </a:cxnLst>
                    <a:rect l="l" t="t" r="r" b="b"/>
                    <a:pathLst>
                      <a:path w="814726" h="433365">
                        <a:moveTo>
                          <a:pt x="0" y="433365"/>
                        </a:moveTo>
                        <a:lnTo>
                          <a:pt x="0" y="234017"/>
                        </a:lnTo>
                        <a:lnTo>
                          <a:pt x="814726" y="234017"/>
                        </a:lnTo>
                        <a:lnTo>
                          <a:pt x="814726" y="0"/>
                        </a:lnTo>
                      </a:path>
                    </a:pathLst>
                  </a:cu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nvGrpSpPr>
                <p:cNvPr id="84" name="グループ化 83">
                  <a:extLst>
                    <a:ext uri="{FF2B5EF4-FFF2-40B4-BE49-F238E27FC236}">
                      <a16:creationId xmlns:a16="http://schemas.microsoft.com/office/drawing/2014/main" id="{083EB5C8-3F87-43AA-A055-128346DC735A}"/>
                    </a:ext>
                  </a:extLst>
                </p:cNvPr>
                <p:cNvGrpSpPr/>
                <p:nvPr/>
              </p:nvGrpSpPr>
              <p:grpSpPr>
                <a:xfrm>
                  <a:off x="7559000" y="4055200"/>
                  <a:ext cx="1365100" cy="498545"/>
                  <a:chOff x="5863427" y="3544925"/>
                  <a:chExt cx="1365100" cy="498545"/>
                </a:xfrm>
              </p:grpSpPr>
              <p:pic>
                <p:nvPicPr>
                  <p:cNvPr id="106" name="Picture 2" descr="クリックすると新しいウィンドウで開きます">
                    <a:extLst>
                      <a:ext uri="{FF2B5EF4-FFF2-40B4-BE49-F238E27FC236}">
                        <a16:creationId xmlns:a16="http://schemas.microsoft.com/office/drawing/2014/main" id="{C6AD565F-592E-4C23-B822-BF4749C9B755}"/>
                      </a:ext>
                    </a:extLst>
                  </p:cNvPr>
                  <p:cNvPicPr>
                    <a:picLocks noChangeAspect="1" noChangeArrowheads="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6156176" y="3867894"/>
                    <a:ext cx="614516" cy="175576"/>
                  </a:xfrm>
                  <a:prstGeom prst="rect">
                    <a:avLst/>
                  </a:prstGeom>
                  <a:noFill/>
                  <a:extLst>
                    <a:ext uri="{909E8E84-426E-40DD-AFC4-6F175D3DCCD1}">
                      <a14:hiddenFill xmlns:a14="http://schemas.microsoft.com/office/drawing/2010/main">
                        <a:solidFill>
                          <a:srgbClr val="FFFFFF"/>
                        </a:solidFill>
                      </a14:hiddenFill>
                    </a:ext>
                  </a:extLst>
                </p:spPr>
              </p:pic>
              <p:sp>
                <p:nvSpPr>
                  <p:cNvPr id="107" name="フリーフォーム 144">
                    <a:extLst>
                      <a:ext uri="{FF2B5EF4-FFF2-40B4-BE49-F238E27FC236}">
                        <a16:creationId xmlns:a16="http://schemas.microsoft.com/office/drawing/2014/main" id="{1FAE5FCB-D2EA-4B05-ADDF-77C2724CAF03}"/>
                      </a:ext>
                    </a:extLst>
                  </p:cNvPr>
                  <p:cNvSpPr/>
                  <p:nvPr/>
                </p:nvSpPr>
                <p:spPr>
                  <a:xfrm>
                    <a:off x="5863427" y="3557926"/>
                    <a:ext cx="342359" cy="437699"/>
                  </a:xfrm>
                  <a:custGeom>
                    <a:avLst/>
                    <a:gdLst>
                      <a:gd name="connsiteX0" fmla="*/ 0 w 342359"/>
                      <a:gd name="connsiteY0" fmla="*/ 0 h 437699"/>
                      <a:gd name="connsiteX1" fmla="*/ 0 w 342359"/>
                      <a:gd name="connsiteY1" fmla="*/ 203682 h 437699"/>
                      <a:gd name="connsiteX2" fmla="*/ 342359 w 342359"/>
                      <a:gd name="connsiteY2" fmla="*/ 203682 h 437699"/>
                      <a:gd name="connsiteX3" fmla="*/ 342359 w 342359"/>
                      <a:gd name="connsiteY3" fmla="*/ 437699 h 437699"/>
                    </a:gdLst>
                    <a:ahLst/>
                    <a:cxnLst>
                      <a:cxn ang="0">
                        <a:pos x="connsiteX0" y="connsiteY0"/>
                      </a:cxn>
                      <a:cxn ang="0">
                        <a:pos x="connsiteX1" y="connsiteY1"/>
                      </a:cxn>
                      <a:cxn ang="0">
                        <a:pos x="connsiteX2" y="connsiteY2"/>
                      </a:cxn>
                      <a:cxn ang="0">
                        <a:pos x="connsiteX3" y="connsiteY3"/>
                      </a:cxn>
                    </a:cxnLst>
                    <a:rect l="l" t="t" r="r" b="b"/>
                    <a:pathLst>
                      <a:path w="342359" h="437699">
                        <a:moveTo>
                          <a:pt x="0" y="0"/>
                        </a:moveTo>
                        <a:lnTo>
                          <a:pt x="0" y="203682"/>
                        </a:lnTo>
                        <a:lnTo>
                          <a:pt x="342359" y="203682"/>
                        </a:lnTo>
                        <a:lnTo>
                          <a:pt x="342359" y="437699"/>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8" name="フリーフォーム 145">
                    <a:extLst>
                      <a:ext uri="{FF2B5EF4-FFF2-40B4-BE49-F238E27FC236}">
                        <a16:creationId xmlns:a16="http://schemas.microsoft.com/office/drawing/2014/main" id="{35966478-0E39-450F-9E51-069A5FED103B}"/>
                      </a:ext>
                    </a:extLst>
                  </p:cNvPr>
                  <p:cNvSpPr/>
                  <p:nvPr/>
                </p:nvSpPr>
                <p:spPr>
                  <a:xfrm>
                    <a:off x="6184118" y="3553592"/>
                    <a:ext cx="60671" cy="442033"/>
                  </a:xfrm>
                  <a:custGeom>
                    <a:avLst/>
                    <a:gdLst>
                      <a:gd name="connsiteX0" fmla="*/ 0 w 60671"/>
                      <a:gd name="connsiteY0" fmla="*/ 0 h 442033"/>
                      <a:gd name="connsiteX1" fmla="*/ 0 w 60671"/>
                      <a:gd name="connsiteY1" fmla="*/ 177680 h 442033"/>
                      <a:gd name="connsiteX2" fmla="*/ 60671 w 60671"/>
                      <a:gd name="connsiteY2" fmla="*/ 177680 h 442033"/>
                      <a:gd name="connsiteX3" fmla="*/ 60671 w 60671"/>
                      <a:gd name="connsiteY3" fmla="*/ 442033 h 442033"/>
                    </a:gdLst>
                    <a:ahLst/>
                    <a:cxnLst>
                      <a:cxn ang="0">
                        <a:pos x="connsiteX0" y="connsiteY0"/>
                      </a:cxn>
                      <a:cxn ang="0">
                        <a:pos x="connsiteX1" y="connsiteY1"/>
                      </a:cxn>
                      <a:cxn ang="0">
                        <a:pos x="connsiteX2" y="connsiteY2"/>
                      </a:cxn>
                      <a:cxn ang="0">
                        <a:pos x="connsiteX3" y="connsiteY3"/>
                      </a:cxn>
                    </a:cxnLst>
                    <a:rect l="l" t="t" r="r" b="b"/>
                    <a:pathLst>
                      <a:path w="60671" h="442033">
                        <a:moveTo>
                          <a:pt x="0" y="0"/>
                        </a:moveTo>
                        <a:lnTo>
                          <a:pt x="0" y="177680"/>
                        </a:lnTo>
                        <a:lnTo>
                          <a:pt x="60671" y="177680"/>
                        </a:lnTo>
                        <a:lnTo>
                          <a:pt x="60671" y="442033"/>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9" name="フリーフォーム 146">
                    <a:extLst>
                      <a:ext uri="{FF2B5EF4-FFF2-40B4-BE49-F238E27FC236}">
                        <a16:creationId xmlns:a16="http://schemas.microsoft.com/office/drawing/2014/main" id="{AC269A8D-0684-4AAD-8D97-DC63F4B7AB7F}"/>
                      </a:ext>
                    </a:extLst>
                  </p:cNvPr>
                  <p:cNvSpPr/>
                  <p:nvPr/>
                </p:nvSpPr>
                <p:spPr>
                  <a:xfrm>
                    <a:off x="6292459" y="3544925"/>
                    <a:ext cx="251351" cy="450699"/>
                  </a:xfrm>
                  <a:custGeom>
                    <a:avLst/>
                    <a:gdLst>
                      <a:gd name="connsiteX0" fmla="*/ 260019 w 260019"/>
                      <a:gd name="connsiteY0" fmla="*/ 0 h 424697"/>
                      <a:gd name="connsiteX1" fmla="*/ 260019 w 260019"/>
                      <a:gd name="connsiteY1" fmla="*/ 173346 h 424697"/>
                      <a:gd name="connsiteX2" fmla="*/ 0 w 260019"/>
                      <a:gd name="connsiteY2" fmla="*/ 173346 h 424697"/>
                      <a:gd name="connsiteX3" fmla="*/ 0 w 260019"/>
                      <a:gd name="connsiteY3" fmla="*/ 424697 h 424697"/>
                    </a:gdLst>
                    <a:ahLst/>
                    <a:cxnLst>
                      <a:cxn ang="0">
                        <a:pos x="connsiteX0" y="connsiteY0"/>
                      </a:cxn>
                      <a:cxn ang="0">
                        <a:pos x="connsiteX1" y="connsiteY1"/>
                      </a:cxn>
                      <a:cxn ang="0">
                        <a:pos x="connsiteX2" y="connsiteY2"/>
                      </a:cxn>
                      <a:cxn ang="0">
                        <a:pos x="connsiteX3" y="connsiteY3"/>
                      </a:cxn>
                    </a:cxnLst>
                    <a:rect l="l" t="t" r="r" b="b"/>
                    <a:pathLst>
                      <a:path w="260019" h="424697">
                        <a:moveTo>
                          <a:pt x="260019" y="0"/>
                        </a:moveTo>
                        <a:lnTo>
                          <a:pt x="260019" y="173346"/>
                        </a:lnTo>
                        <a:lnTo>
                          <a:pt x="0" y="173346"/>
                        </a:lnTo>
                        <a:lnTo>
                          <a:pt x="0" y="424697"/>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10" name="フリーフォーム 147">
                    <a:extLst>
                      <a:ext uri="{FF2B5EF4-FFF2-40B4-BE49-F238E27FC236}">
                        <a16:creationId xmlns:a16="http://schemas.microsoft.com/office/drawing/2014/main" id="{02957944-406F-4E3F-901A-79F7AE31E512}"/>
                      </a:ext>
                    </a:extLst>
                  </p:cNvPr>
                  <p:cNvSpPr/>
                  <p:nvPr/>
                </p:nvSpPr>
                <p:spPr>
                  <a:xfrm flipH="1">
                    <a:off x="6345184" y="3553858"/>
                    <a:ext cx="548359" cy="437699"/>
                  </a:xfrm>
                  <a:custGeom>
                    <a:avLst/>
                    <a:gdLst>
                      <a:gd name="connsiteX0" fmla="*/ 0 w 342359"/>
                      <a:gd name="connsiteY0" fmla="*/ 0 h 437699"/>
                      <a:gd name="connsiteX1" fmla="*/ 0 w 342359"/>
                      <a:gd name="connsiteY1" fmla="*/ 203682 h 437699"/>
                      <a:gd name="connsiteX2" fmla="*/ 342359 w 342359"/>
                      <a:gd name="connsiteY2" fmla="*/ 203682 h 437699"/>
                      <a:gd name="connsiteX3" fmla="*/ 342359 w 342359"/>
                      <a:gd name="connsiteY3" fmla="*/ 437699 h 437699"/>
                    </a:gdLst>
                    <a:ahLst/>
                    <a:cxnLst>
                      <a:cxn ang="0">
                        <a:pos x="connsiteX0" y="connsiteY0"/>
                      </a:cxn>
                      <a:cxn ang="0">
                        <a:pos x="connsiteX1" y="connsiteY1"/>
                      </a:cxn>
                      <a:cxn ang="0">
                        <a:pos x="connsiteX2" y="connsiteY2"/>
                      </a:cxn>
                      <a:cxn ang="0">
                        <a:pos x="connsiteX3" y="connsiteY3"/>
                      </a:cxn>
                    </a:cxnLst>
                    <a:rect l="l" t="t" r="r" b="b"/>
                    <a:pathLst>
                      <a:path w="342359" h="437699">
                        <a:moveTo>
                          <a:pt x="0" y="0"/>
                        </a:moveTo>
                        <a:lnTo>
                          <a:pt x="0" y="203682"/>
                        </a:lnTo>
                        <a:lnTo>
                          <a:pt x="342359" y="203682"/>
                        </a:lnTo>
                        <a:lnTo>
                          <a:pt x="342359" y="437699"/>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11" name="フリーフォーム 148">
                    <a:extLst>
                      <a:ext uri="{FF2B5EF4-FFF2-40B4-BE49-F238E27FC236}">
                        <a16:creationId xmlns:a16="http://schemas.microsoft.com/office/drawing/2014/main" id="{15464CDA-9C3D-46CA-8278-A1C035474169}"/>
                      </a:ext>
                    </a:extLst>
                  </p:cNvPr>
                  <p:cNvSpPr/>
                  <p:nvPr/>
                </p:nvSpPr>
                <p:spPr>
                  <a:xfrm>
                    <a:off x="6387799" y="3553592"/>
                    <a:ext cx="840728" cy="433365"/>
                  </a:xfrm>
                  <a:custGeom>
                    <a:avLst/>
                    <a:gdLst>
                      <a:gd name="connsiteX0" fmla="*/ 0 w 814726"/>
                      <a:gd name="connsiteY0" fmla="*/ 433365 h 433365"/>
                      <a:gd name="connsiteX1" fmla="*/ 0 w 814726"/>
                      <a:gd name="connsiteY1" fmla="*/ 234017 h 433365"/>
                      <a:gd name="connsiteX2" fmla="*/ 814726 w 814726"/>
                      <a:gd name="connsiteY2" fmla="*/ 234017 h 433365"/>
                      <a:gd name="connsiteX3" fmla="*/ 814726 w 814726"/>
                      <a:gd name="connsiteY3" fmla="*/ 0 h 433365"/>
                    </a:gdLst>
                    <a:ahLst/>
                    <a:cxnLst>
                      <a:cxn ang="0">
                        <a:pos x="connsiteX0" y="connsiteY0"/>
                      </a:cxn>
                      <a:cxn ang="0">
                        <a:pos x="connsiteX1" y="connsiteY1"/>
                      </a:cxn>
                      <a:cxn ang="0">
                        <a:pos x="connsiteX2" y="connsiteY2"/>
                      </a:cxn>
                      <a:cxn ang="0">
                        <a:pos x="connsiteX3" y="connsiteY3"/>
                      </a:cxn>
                    </a:cxnLst>
                    <a:rect l="l" t="t" r="r" b="b"/>
                    <a:pathLst>
                      <a:path w="814726" h="433365">
                        <a:moveTo>
                          <a:pt x="0" y="433365"/>
                        </a:moveTo>
                        <a:lnTo>
                          <a:pt x="0" y="234017"/>
                        </a:lnTo>
                        <a:lnTo>
                          <a:pt x="814726" y="234017"/>
                        </a:lnTo>
                        <a:lnTo>
                          <a:pt x="814726" y="0"/>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sp>
              <p:nvSpPr>
                <p:cNvPr id="85" name="フリーフォーム 123">
                  <a:extLst>
                    <a:ext uri="{FF2B5EF4-FFF2-40B4-BE49-F238E27FC236}">
                      <a16:creationId xmlns:a16="http://schemas.microsoft.com/office/drawing/2014/main" id="{107BB19A-C41D-47DF-AC05-00D6B62ED305}"/>
                    </a:ext>
                  </a:extLst>
                </p:cNvPr>
                <p:cNvSpPr/>
                <p:nvPr/>
              </p:nvSpPr>
              <p:spPr>
                <a:xfrm>
                  <a:off x="6535143" y="4496967"/>
                  <a:ext cx="1698791" cy="91007"/>
                </a:xfrm>
                <a:custGeom>
                  <a:avLst/>
                  <a:gdLst>
                    <a:gd name="connsiteX0" fmla="*/ 0 w 1698791"/>
                    <a:gd name="connsiteY0" fmla="*/ 0 h 91007"/>
                    <a:gd name="connsiteX1" fmla="*/ 0 w 1698791"/>
                    <a:gd name="connsiteY1" fmla="*/ 91007 h 91007"/>
                    <a:gd name="connsiteX2" fmla="*/ 1698791 w 1698791"/>
                    <a:gd name="connsiteY2" fmla="*/ 91007 h 91007"/>
                    <a:gd name="connsiteX3" fmla="*/ 1698791 w 1698791"/>
                    <a:gd name="connsiteY3" fmla="*/ 4334 h 91007"/>
                  </a:gdLst>
                  <a:ahLst/>
                  <a:cxnLst>
                    <a:cxn ang="0">
                      <a:pos x="connsiteX0" y="connsiteY0"/>
                    </a:cxn>
                    <a:cxn ang="0">
                      <a:pos x="connsiteX1" y="connsiteY1"/>
                    </a:cxn>
                    <a:cxn ang="0">
                      <a:pos x="connsiteX2" y="connsiteY2"/>
                    </a:cxn>
                    <a:cxn ang="0">
                      <a:pos x="connsiteX3" y="connsiteY3"/>
                    </a:cxn>
                  </a:cxnLst>
                  <a:rect l="l" t="t" r="r" b="b"/>
                  <a:pathLst>
                    <a:path w="1698791" h="91007">
                      <a:moveTo>
                        <a:pt x="0" y="0"/>
                      </a:moveTo>
                      <a:lnTo>
                        <a:pt x="0" y="91007"/>
                      </a:lnTo>
                      <a:lnTo>
                        <a:pt x="1698791" y="91007"/>
                      </a:lnTo>
                      <a:lnTo>
                        <a:pt x="1698791" y="4334"/>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86" name="グループ化 85">
                  <a:extLst>
                    <a:ext uri="{FF2B5EF4-FFF2-40B4-BE49-F238E27FC236}">
                      <a16:creationId xmlns:a16="http://schemas.microsoft.com/office/drawing/2014/main" id="{BBFAEE61-90BD-4F13-9699-C9938184A8DA}"/>
                    </a:ext>
                  </a:extLst>
                </p:cNvPr>
                <p:cNvGrpSpPr/>
                <p:nvPr/>
              </p:nvGrpSpPr>
              <p:grpSpPr>
                <a:xfrm>
                  <a:off x="5872478" y="3377657"/>
                  <a:ext cx="3067840" cy="634252"/>
                  <a:chOff x="5830808" y="3378735"/>
                  <a:chExt cx="3067840" cy="634252"/>
                </a:xfrm>
              </p:grpSpPr>
              <p:grpSp>
                <p:nvGrpSpPr>
                  <p:cNvPr id="92" name="グループ化 91">
                    <a:extLst>
                      <a:ext uri="{FF2B5EF4-FFF2-40B4-BE49-F238E27FC236}">
                        <a16:creationId xmlns:a16="http://schemas.microsoft.com/office/drawing/2014/main" id="{31349498-C0DB-4AB8-82D4-399F7FC3D64E}"/>
                      </a:ext>
                    </a:extLst>
                  </p:cNvPr>
                  <p:cNvGrpSpPr/>
                  <p:nvPr/>
                </p:nvGrpSpPr>
                <p:grpSpPr>
                  <a:xfrm>
                    <a:off x="5830808" y="3378735"/>
                    <a:ext cx="1356049" cy="634251"/>
                    <a:chOff x="5817423" y="3721368"/>
                    <a:chExt cx="1356049" cy="634251"/>
                  </a:xfrm>
                </p:grpSpPr>
                <p:pic>
                  <p:nvPicPr>
                    <p:cNvPr id="100" name="Picture 2" descr="クリックすると新しいウィンドウで開きます">
                      <a:extLst>
                        <a:ext uri="{FF2B5EF4-FFF2-40B4-BE49-F238E27FC236}">
                          <a16:creationId xmlns:a16="http://schemas.microsoft.com/office/drawing/2014/main" id="{F6CBE0B4-6F17-463B-8B6A-45FBB0599988}"/>
                        </a:ext>
                      </a:extLst>
                    </p:cNvPr>
                    <p:cNvPicPr>
                      <a:picLocks noChangeAspect="1" noChangeArrowheads="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6104314" y="3721368"/>
                      <a:ext cx="614516" cy="175576"/>
                    </a:xfrm>
                    <a:prstGeom prst="rect">
                      <a:avLst/>
                    </a:prstGeom>
                    <a:noFill/>
                    <a:extLst>
                      <a:ext uri="{909E8E84-426E-40DD-AFC4-6F175D3DCCD1}">
                        <a14:hiddenFill xmlns:a14="http://schemas.microsoft.com/office/drawing/2010/main">
                          <a:solidFill>
                            <a:srgbClr val="FFFFFF"/>
                          </a:solidFill>
                        </a14:hiddenFill>
                      </a:ext>
                    </a:extLst>
                  </p:spPr>
                </p:pic>
                <p:sp>
                  <p:nvSpPr>
                    <p:cNvPr id="101" name="フリーフォーム 138">
                      <a:extLst>
                        <a:ext uri="{FF2B5EF4-FFF2-40B4-BE49-F238E27FC236}">
                          <a16:creationId xmlns:a16="http://schemas.microsoft.com/office/drawing/2014/main" id="{F0808696-2F7F-42C5-9593-698B4EF433ED}"/>
                        </a:ext>
                      </a:extLst>
                    </p:cNvPr>
                    <p:cNvSpPr/>
                    <p:nvPr/>
                  </p:nvSpPr>
                  <p:spPr>
                    <a:xfrm flipV="1">
                      <a:off x="5817423" y="3837484"/>
                      <a:ext cx="334002" cy="518135"/>
                    </a:xfrm>
                    <a:custGeom>
                      <a:avLst/>
                      <a:gdLst>
                        <a:gd name="connsiteX0" fmla="*/ 0 w 342359"/>
                        <a:gd name="connsiteY0" fmla="*/ 0 h 437699"/>
                        <a:gd name="connsiteX1" fmla="*/ 0 w 342359"/>
                        <a:gd name="connsiteY1" fmla="*/ 203682 h 437699"/>
                        <a:gd name="connsiteX2" fmla="*/ 342359 w 342359"/>
                        <a:gd name="connsiteY2" fmla="*/ 203682 h 437699"/>
                        <a:gd name="connsiteX3" fmla="*/ 342359 w 342359"/>
                        <a:gd name="connsiteY3" fmla="*/ 437699 h 437699"/>
                      </a:gdLst>
                      <a:ahLst/>
                      <a:cxnLst>
                        <a:cxn ang="0">
                          <a:pos x="connsiteX0" y="connsiteY0"/>
                        </a:cxn>
                        <a:cxn ang="0">
                          <a:pos x="connsiteX1" y="connsiteY1"/>
                        </a:cxn>
                        <a:cxn ang="0">
                          <a:pos x="connsiteX2" y="connsiteY2"/>
                        </a:cxn>
                        <a:cxn ang="0">
                          <a:pos x="connsiteX3" y="connsiteY3"/>
                        </a:cxn>
                      </a:cxnLst>
                      <a:rect l="l" t="t" r="r" b="b"/>
                      <a:pathLst>
                        <a:path w="342359" h="437699">
                          <a:moveTo>
                            <a:pt x="0" y="0"/>
                          </a:moveTo>
                          <a:lnTo>
                            <a:pt x="0" y="203682"/>
                          </a:lnTo>
                          <a:lnTo>
                            <a:pt x="342359" y="203682"/>
                          </a:lnTo>
                          <a:lnTo>
                            <a:pt x="342359" y="437699"/>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2" name="フリーフォーム 139">
                      <a:extLst>
                        <a:ext uri="{FF2B5EF4-FFF2-40B4-BE49-F238E27FC236}">
                          <a16:creationId xmlns:a16="http://schemas.microsoft.com/office/drawing/2014/main" id="{CAC943DB-7014-4580-90D5-B12EB231CAF2}"/>
                        </a:ext>
                      </a:extLst>
                    </p:cNvPr>
                    <p:cNvSpPr/>
                    <p:nvPr/>
                  </p:nvSpPr>
                  <p:spPr>
                    <a:xfrm flipV="1">
                      <a:off x="6142916" y="3837484"/>
                      <a:ext cx="54792" cy="518135"/>
                    </a:xfrm>
                    <a:custGeom>
                      <a:avLst/>
                      <a:gdLst>
                        <a:gd name="connsiteX0" fmla="*/ 0 w 60671"/>
                        <a:gd name="connsiteY0" fmla="*/ 0 h 442033"/>
                        <a:gd name="connsiteX1" fmla="*/ 0 w 60671"/>
                        <a:gd name="connsiteY1" fmla="*/ 177680 h 442033"/>
                        <a:gd name="connsiteX2" fmla="*/ 60671 w 60671"/>
                        <a:gd name="connsiteY2" fmla="*/ 177680 h 442033"/>
                        <a:gd name="connsiteX3" fmla="*/ 60671 w 60671"/>
                        <a:gd name="connsiteY3" fmla="*/ 442033 h 442033"/>
                      </a:gdLst>
                      <a:ahLst/>
                      <a:cxnLst>
                        <a:cxn ang="0">
                          <a:pos x="connsiteX0" y="connsiteY0"/>
                        </a:cxn>
                        <a:cxn ang="0">
                          <a:pos x="connsiteX1" y="connsiteY1"/>
                        </a:cxn>
                        <a:cxn ang="0">
                          <a:pos x="connsiteX2" y="connsiteY2"/>
                        </a:cxn>
                        <a:cxn ang="0">
                          <a:pos x="connsiteX3" y="connsiteY3"/>
                        </a:cxn>
                      </a:cxnLst>
                      <a:rect l="l" t="t" r="r" b="b"/>
                      <a:pathLst>
                        <a:path w="60671" h="442033">
                          <a:moveTo>
                            <a:pt x="0" y="0"/>
                          </a:moveTo>
                          <a:lnTo>
                            <a:pt x="0" y="177680"/>
                          </a:lnTo>
                          <a:lnTo>
                            <a:pt x="60671" y="177680"/>
                          </a:lnTo>
                          <a:lnTo>
                            <a:pt x="60671" y="442033"/>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3" name="フリーフォーム 140">
                      <a:extLst>
                        <a:ext uri="{FF2B5EF4-FFF2-40B4-BE49-F238E27FC236}">
                          <a16:creationId xmlns:a16="http://schemas.microsoft.com/office/drawing/2014/main" id="{C8E9FBD3-9948-4A3F-802B-ADB3C5DA6F68}"/>
                        </a:ext>
                      </a:extLst>
                    </p:cNvPr>
                    <p:cNvSpPr/>
                    <p:nvPr/>
                  </p:nvSpPr>
                  <p:spPr>
                    <a:xfrm flipV="1">
                      <a:off x="6246455" y="3837484"/>
                      <a:ext cx="245216" cy="518135"/>
                    </a:xfrm>
                    <a:custGeom>
                      <a:avLst/>
                      <a:gdLst>
                        <a:gd name="connsiteX0" fmla="*/ 260019 w 260019"/>
                        <a:gd name="connsiteY0" fmla="*/ 0 h 424697"/>
                        <a:gd name="connsiteX1" fmla="*/ 260019 w 260019"/>
                        <a:gd name="connsiteY1" fmla="*/ 173346 h 424697"/>
                        <a:gd name="connsiteX2" fmla="*/ 0 w 260019"/>
                        <a:gd name="connsiteY2" fmla="*/ 173346 h 424697"/>
                        <a:gd name="connsiteX3" fmla="*/ 0 w 260019"/>
                        <a:gd name="connsiteY3" fmla="*/ 424697 h 424697"/>
                      </a:gdLst>
                      <a:ahLst/>
                      <a:cxnLst>
                        <a:cxn ang="0">
                          <a:pos x="connsiteX0" y="connsiteY0"/>
                        </a:cxn>
                        <a:cxn ang="0">
                          <a:pos x="connsiteX1" y="connsiteY1"/>
                        </a:cxn>
                        <a:cxn ang="0">
                          <a:pos x="connsiteX2" y="connsiteY2"/>
                        </a:cxn>
                        <a:cxn ang="0">
                          <a:pos x="connsiteX3" y="connsiteY3"/>
                        </a:cxn>
                      </a:cxnLst>
                      <a:rect l="l" t="t" r="r" b="b"/>
                      <a:pathLst>
                        <a:path w="260019" h="424697">
                          <a:moveTo>
                            <a:pt x="260019" y="0"/>
                          </a:moveTo>
                          <a:lnTo>
                            <a:pt x="260019" y="173346"/>
                          </a:lnTo>
                          <a:lnTo>
                            <a:pt x="0" y="173346"/>
                          </a:lnTo>
                          <a:lnTo>
                            <a:pt x="0" y="424697"/>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4" name="フリーフォーム 141">
                      <a:extLst>
                        <a:ext uri="{FF2B5EF4-FFF2-40B4-BE49-F238E27FC236}">
                          <a16:creationId xmlns:a16="http://schemas.microsoft.com/office/drawing/2014/main" id="{C443C9E5-A85B-4F37-AC2D-C85D2B20EE76}"/>
                        </a:ext>
                      </a:extLst>
                    </p:cNvPr>
                    <p:cNvSpPr/>
                    <p:nvPr/>
                  </p:nvSpPr>
                  <p:spPr>
                    <a:xfrm flipH="1" flipV="1">
                      <a:off x="6299179" y="3833416"/>
                      <a:ext cx="534974" cy="522203"/>
                    </a:xfrm>
                    <a:custGeom>
                      <a:avLst/>
                      <a:gdLst>
                        <a:gd name="connsiteX0" fmla="*/ 0 w 342359"/>
                        <a:gd name="connsiteY0" fmla="*/ 0 h 437699"/>
                        <a:gd name="connsiteX1" fmla="*/ 0 w 342359"/>
                        <a:gd name="connsiteY1" fmla="*/ 203682 h 437699"/>
                        <a:gd name="connsiteX2" fmla="*/ 342359 w 342359"/>
                        <a:gd name="connsiteY2" fmla="*/ 203682 h 437699"/>
                        <a:gd name="connsiteX3" fmla="*/ 342359 w 342359"/>
                        <a:gd name="connsiteY3" fmla="*/ 437699 h 437699"/>
                      </a:gdLst>
                      <a:ahLst/>
                      <a:cxnLst>
                        <a:cxn ang="0">
                          <a:pos x="connsiteX0" y="connsiteY0"/>
                        </a:cxn>
                        <a:cxn ang="0">
                          <a:pos x="connsiteX1" y="connsiteY1"/>
                        </a:cxn>
                        <a:cxn ang="0">
                          <a:pos x="connsiteX2" y="connsiteY2"/>
                        </a:cxn>
                        <a:cxn ang="0">
                          <a:pos x="connsiteX3" y="connsiteY3"/>
                        </a:cxn>
                      </a:cxnLst>
                      <a:rect l="l" t="t" r="r" b="b"/>
                      <a:pathLst>
                        <a:path w="342359" h="437699">
                          <a:moveTo>
                            <a:pt x="0" y="0"/>
                          </a:moveTo>
                          <a:lnTo>
                            <a:pt x="0" y="203682"/>
                          </a:lnTo>
                          <a:lnTo>
                            <a:pt x="342359" y="203682"/>
                          </a:lnTo>
                          <a:lnTo>
                            <a:pt x="342359" y="437699"/>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5" name="フリーフォーム 142">
                      <a:extLst>
                        <a:ext uri="{FF2B5EF4-FFF2-40B4-BE49-F238E27FC236}">
                          <a16:creationId xmlns:a16="http://schemas.microsoft.com/office/drawing/2014/main" id="{16886169-E2C3-4742-B807-1B4F87A01ECE}"/>
                        </a:ext>
                      </a:extLst>
                    </p:cNvPr>
                    <p:cNvSpPr/>
                    <p:nvPr/>
                  </p:nvSpPr>
                  <p:spPr>
                    <a:xfrm flipV="1">
                      <a:off x="6341794" y="3828815"/>
                      <a:ext cx="831678" cy="526539"/>
                    </a:xfrm>
                    <a:custGeom>
                      <a:avLst/>
                      <a:gdLst>
                        <a:gd name="connsiteX0" fmla="*/ 0 w 814726"/>
                        <a:gd name="connsiteY0" fmla="*/ 433365 h 433365"/>
                        <a:gd name="connsiteX1" fmla="*/ 0 w 814726"/>
                        <a:gd name="connsiteY1" fmla="*/ 234017 h 433365"/>
                        <a:gd name="connsiteX2" fmla="*/ 814726 w 814726"/>
                        <a:gd name="connsiteY2" fmla="*/ 234017 h 433365"/>
                        <a:gd name="connsiteX3" fmla="*/ 814726 w 814726"/>
                        <a:gd name="connsiteY3" fmla="*/ 0 h 433365"/>
                      </a:gdLst>
                      <a:ahLst/>
                      <a:cxnLst>
                        <a:cxn ang="0">
                          <a:pos x="connsiteX0" y="connsiteY0"/>
                        </a:cxn>
                        <a:cxn ang="0">
                          <a:pos x="connsiteX1" y="connsiteY1"/>
                        </a:cxn>
                        <a:cxn ang="0">
                          <a:pos x="connsiteX2" y="connsiteY2"/>
                        </a:cxn>
                        <a:cxn ang="0">
                          <a:pos x="connsiteX3" y="connsiteY3"/>
                        </a:cxn>
                      </a:cxnLst>
                      <a:rect l="l" t="t" r="r" b="b"/>
                      <a:pathLst>
                        <a:path w="814726" h="433365">
                          <a:moveTo>
                            <a:pt x="0" y="433365"/>
                          </a:moveTo>
                          <a:lnTo>
                            <a:pt x="0" y="234017"/>
                          </a:lnTo>
                          <a:lnTo>
                            <a:pt x="814726" y="234017"/>
                          </a:lnTo>
                          <a:lnTo>
                            <a:pt x="814726" y="0"/>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nvGrpSpPr>
                  <p:cNvPr id="93" name="グループ化 92">
                    <a:extLst>
                      <a:ext uri="{FF2B5EF4-FFF2-40B4-BE49-F238E27FC236}">
                        <a16:creationId xmlns:a16="http://schemas.microsoft.com/office/drawing/2014/main" id="{F5EDFB73-A86C-45FC-AD1B-2F48E5548592}"/>
                      </a:ext>
                    </a:extLst>
                  </p:cNvPr>
                  <p:cNvGrpSpPr/>
                  <p:nvPr/>
                </p:nvGrpSpPr>
                <p:grpSpPr>
                  <a:xfrm>
                    <a:off x="7526381" y="3387580"/>
                    <a:ext cx="1372267" cy="625407"/>
                    <a:chOff x="5817423" y="3729948"/>
                    <a:chExt cx="1372267" cy="625407"/>
                  </a:xfrm>
                </p:grpSpPr>
                <p:pic>
                  <p:nvPicPr>
                    <p:cNvPr id="94" name="Picture 2" descr="クリックすると新しいウィンドウで開きます">
                      <a:extLst>
                        <a:ext uri="{FF2B5EF4-FFF2-40B4-BE49-F238E27FC236}">
                          <a16:creationId xmlns:a16="http://schemas.microsoft.com/office/drawing/2014/main" id="{E942ED57-F91B-4B0E-BD2D-A762DB6EA34C}"/>
                        </a:ext>
                      </a:extLst>
                    </p:cNvPr>
                    <p:cNvPicPr>
                      <a:picLocks noChangeAspect="1" noChangeArrowheads="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6100279" y="3729948"/>
                      <a:ext cx="614516" cy="175576"/>
                    </a:xfrm>
                    <a:prstGeom prst="rect">
                      <a:avLst/>
                    </a:prstGeom>
                    <a:noFill/>
                    <a:extLst>
                      <a:ext uri="{909E8E84-426E-40DD-AFC4-6F175D3DCCD1}">
                        <a14:hiddenFill xmlns:a14="http://schemas.microsoft.com/office/drawing/2010/main">
                          <a:solidFill>
                            <a:srgbClr val="FFFFFF"/>
                          </a:solidFill>
                        </a14:hiddenFill>
                      </a:ext>
                    </a:extLst>
                  </p:spPr>
                </p:pic>
                <p:sp>
                  <p:nvSpPr>
                    <p:cNvPr id="95" name="フリーフォーム 132">
                      <a:extLst>
                        <a:ext uri="{FF2B5EF4-FFF2-40B4-BE49-F238E27FC236}">
                          <a16:creationId xmlns:a16="http://schemas.microsoft.com/office/drawing/2014/main" id="{F5A8695A-31F6-4FDB-9B67-86070ED29B03}"/>
                        </a:ext>
                      </a:extLst>
                    </p:cNvPr>
                    <p:cNvSpPr/>
                    <p:nvPr/>
                  </p:nvSpPr>
                  <p:spPr>
                    <a:xfrm flipV="1">
                      <a:off x="5817423" y="3837484"/>
                      <a:ext cx="334002" cy="517606"/>
                    </a:xfrm>
                    <a:custGeom>
                      <a:avLst/>
                      <a:gdLst>
                        <a:gd name="connsiteX0" fmla="*/ 0 w 342359"/>
                        <a:gd name="connsiteY0" fmla="*/ 0 h 437699"/>
                        <a:gd name="connsiteX1" fmla="*/ 0 w 342359"/>
                        <a:gd name="connsiteY1" fmla="*/ 203682 h 437699"/>
                        <a:gd name="connsiteX2" fmla="*/ 342359 w 342359"/>
                        <a:gd name="connsiteY2" fmla="*/ 203682 h 437699"/>
                        <a:gd name="connsiteX3" fmla="*/ 342359 w 342359"/>
                        <a:gd name="connsiteY3" fmla="*/ 437699 h 437699"/>
                      </a:gdLst>
                      <a:ahLst/>
                      <a:cxnLst>
                        <a:cxn ang="0">
                          <a:pos x="connsiteX0" y="connsiteY0"/>
                        </a:cxn>
                        <a:cxn ang="0">
                          <a:pos x="connsiteX1" y="connsiteY1"/>
                        </a:cxn>
                        <a:cxn ang="0">
                          <a:pos x="connsiteX2" y="connsiteY2"/>
                        </a:cxn>
                        <a:cxn ang="0">
                          <a:pos x="connsiteX3" y="connsiteY3"/>
                        </a:cxn>
                      </a:cxnLst>
                      <a:rect l="l" t="t" r="r" b="b"/>
                      <a:pathLst>
                        <a:path w="342359" h="437699">
                          <a:moveTo>
                            <a:pt x="0" y="0"/>
                          </a:moveTo>
                          <a:lnTo>
                            <a:pt x="0" y="203682"/>
                          </a:lnTo>
                          <a:lnTo>
                            <a:pt x="342359" y="203682"/>
                          </a:lnTo>
                          <a:lnTo>
                            <a:pt x="342359" y="437699"/>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6" name="フリーフォーム 133">
                      <a:extLst>
                        <a:ext uri="{FF2B5EF4-FFF2-40B4-BE49-F238E27FC236}">
                          <a16:creationId xmlns:a16="http://schemas.microsoft.com/office/drawing/2014/main" id="{94207EA5-9320-4051-9226-699E82FDA6F6}"/>
                        </a:ext>
                      </a:extLst>
                    </p:cNvPr>
                    <p:cNvSpPr/>
                    <p:nvPr/>
                  </p:nvSpPr>
                  <p:spPr>
                    <a:xfrm flipV="1">
                      <a:off x="6151584" y="3837482"/>
                      <a:ext cx="63932" cy="517872"/>
                    </a:xfrm>
                    <a:custGeom>
                      <a:avLst/>
                      <a:gdLst>
                        <a:gd name="connsiteX0" fmla="*/ 0 w 60671"/>
                        <a:gd name="connsiteY0" fmla="*/ 0 h 442033"/>
                        <a:gd name="connsiteX1" fmla="*/ 0 w 60671"/>
                        <a:gd name="connsiteY1" fmla="*/ 177680 h 442033"/>
                        <a:gd name="connsiteX2" fmla="*/ 60671 w 60671"/>
                        <a:gd name="connsiteY2" fmla="*/ 177680 h 442033"/>
                        <a:gd name="connsiteX3" fmla="*/ 60671 w 60671"/>
                        <a:gd name="connsiteY3" fmla="*/ 442033 h 442033"/>
                      </a:gdLst>
                      <a:ahLst/>
                      <a:cxnLst>
                        <a:cxn ang="0">
                          <a:pos x="connsiteX0" y="connsiteY0"/>
                        </a:cxn>
                        <a:cxn ang="0">
                          <a:pos x="connsiteX1" y="connsiteY1"/>
                        </a:cxn>
                        <a:cxn ang="0">
                          <a:pos x="connsiteX2" y="connsiteY2"/>
                        </a:cxn>
                        <a:cxn ang="0">
                          <a:pos x="connsiteX3" y="connsiteY3"/>
                        </a:cxn>
                      </a:cxnLst>
                      <a:rect l="l" t="t" r="r" b="b"/>
                      <a:pathLst>
                        <a:path w="60671" h="442033">
                          <a:moveTo>
                            <a:pt x="0" y="0"/>
                          </a:moveTo>
                          <a:lnTo>
                            <a:pt x="0" y="177680"/>
                          </a:lnTo>
                          <a:lnTo>
                            <a:pt x="60671" y="177680"/>
                          </a:lnTo>
                          <a:lnTo>
                            <a:pt x="60671" y="442033"/>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7" name="フリーフォーム 134">
                      <a:extLst>
                        <a:ext uri="{FF2B5EF4-FFF2-40B4-BE49-F238E27FC236}">
                          <a16:creationId xmlns:a16="http://schemas.microsoft.com/office/drawing/2014/main" id="{1048E0E9-EBFC-49B3-AE78-64C246DE3905}"/>
                        </a:ext>
                      </a:extLst>
                    </p:cNvPr>
                    <p:cNvSpPr/>
                    <p:nvPr/>
                  </p:nvSpPr>
                  <p:spPr>
                    <a:xfrm flipV="1">
                      <a:off x="6246454" y="3837484"/>
                      <a:ext cx="258519" cy="517871"/>
                    </a:xfrm>
                    <a:custGeom>
                      <a:avLst/>
                      <a:gdLst>
                        <a:gd name="connsiteX0" fmla="*/ 260019 w 260019"/>
                        <a:gd name="connsiteY0" fmla="*/ 0 h 424697"/>
                        <a:gd name="connsiteX1" fmla="*/ 260019 w 260019"/>
                        <a:gd name="connsiteY1" fmla="*/ 173346 h 424697"/>
                        <a:gd name="connsiteX2" fmla="*/ 0 w 260019"/>
                        <a:gd name="connsiteY2" fmla="*/ 173346 h 424697"/>
                        <a:gd name="connsiteX3" fmla="*/ 0 w 260019"/>
                        <a:gd name="connsiteY3" fmla="*/ 424697 h 424697"/>
                      </a:gdLst>
                      <a:ahLst/>
                      <a:cxnLst>
                        <a:cxn ang="0">
                          <a:pos x="connsiteX0" y="connsiteY0"/>
                        </a:cxn>
                        <a:cxn ang="0">
                          <a:pos x="connsiteX1" y="connsiteY1"/>
                        </a:cxn>
                        <a:cxn ang="0">
                          <a:pos x="connsiteX2" y="connsiteY2"/>
                        </a:cxn>
                        <a:cxn ang="0">
                          <a:pos x="connsiteX3" y="connsiteY3"/>
                        </a:cxn>
                      </a:cxnLst>
                      <a:rect l="l" t="t" r="r" b="b"/>
                      <a:pathLst>
                        <a:path w="260019" h="424697">
                          <a:moveTo>
                            <a:pt x="260019" y="0"/>
                          </a:moveTo>
                          <a:lnTo>
                            <a:pt x="260019" y="173346"/>
                          </a:lnTo>
                          <a:lnTo>
                            <a:pt x="0" y="173346"/>
                          </a:lnTo>
                          <a:lnTo>
                            <a:pt x="0" y="424697"/>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8" name="フリーフォーム 135">
                      <a:extLst>
                        <a:ext uri="{FF2B5EF4-FFF2-40B4-BE49-F238E27FC236}">
                          <a16:creationId xmlns:a16="http://schemas.microsoft.com/office/drawing/2014/main" id="{4EEB4E47-43A2-4336-901F-4EF2D508720F}"/>
                        </a:ext>
                      </a:extLst>
                    </p:cNvPr>
                    <p:cNvSpPr/>
                    <p:nvPr/>
                  </p:nvSpPr>
                  <p:spPr>
                    <a:xfrm flipH="1" flipV="1">
                      <a:off x="6299179" y="3846417"/>
                      <a:ext cx="556820" cy="508937"/>
                    </a:xfrm>
                    <a:custGeom>
                      <a:avLst/>
                      <a:gdLst>
                        <a:gd name="connsiteX0" fmla="*/ 0 w 342359"/>
                        <a:gd name="connsiteY0" fmla="*/ 0 h 437699"/>
                        <a:gd name="connsiteX1" fmla="*/ 0 w 342359"/>
                        <a:gd name="connsiteY1" fmla="*/ 203682 h 437699"/>
                        <a:gd name="connsiteX2" fmla="*/ 342359 w 342359"/>
                        <a:gd name="connsiteY2" fmla="*/ 203682 h 437699"/>
                        <a:gd name="connsiteX3" fmla="*/ 342359 w 342359"/>
                        <a:gd name="connsiteY3" fmla="*/ 437699 h 437699"/>
                      </a:gdLst>
                      <a:ahLst/>
                      <a:cxnLst>
                        <a:cxn ang="0">
                          <a:pos x="connsiteX0" y="connsiteY0"/>
                        </a:cxn>
                        <a:cxn ang="0">
                          <a:pos x="connsiteX1" y="connsiteY1"/>
                        </a:cxn>
                        <a:cxn ang="0">
                          <a:pos x="connsiteX2" y="connsiteY2"/>
                        </a:cxn>
                        <a:cxn ang="0">
                          <a:pos x="connsiteX3" y="connsiteY3"/>
                        </a:cxn>
                      </a:cxnLst>
                      <a:rect l="l" t="t" r="r" b="b"/>
                      <a:pathLst>
                        <a:path w="342359" h="437699">
                          <a:moveTo>
                            <a:pt x="0" y="0"/>
                          </a:moveTo>
                          <a:lnTo>
                            <a:pt x="0" y="203682"/>
                          </a:lnTo>
                          <a:lnTo>
                            <a:pt x="342359" y="203682"/>
                          </a:lnTo>
                          <a:lnTo>
                            <a:pt x="342359" y="437699"/>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9" name="フリーフォーム 136">
                      <a:extLst>
                        <a:ext uri="{FF2B5EF4-FFF2-40B4-BE49-F238E27FC236}">
                          <a16:creationId xmlns:a16="http://schemas.microsoft.com/office/drawing/2014/main" id="{695B4FB0-7FD5-4094-ADA1-4730F2D09BFD}"/>
                        </a:ext>
                      </a:extLst>
                    </p:cNvPr>
                    <p:cNvSpPr/>
                    <p:nvPr/>
                  </p:nvSpPr>
                  <p:spPr>
                    <a:xfrm flipV="1">
                      <a:off x="6341794" y="3841817"/>
                      <a:ext cx="847896" cy="513537"/>
                    </a:xfrm>
                    <a:custGeom>
                      <a:avLst/>
                      <a:gdLst>
                        <a:gd name="connsiteX0" fmla="*/ 0 w 814726"/>
                        <a:gd name="connsiteY0" fmla="*/ 433365 h 433365"/>
                        <a:gd name="connsiteX1" fmla="*/ 0 w 814726"/>
                        <a:gd name="connsiteY1" fmla="*/ 234017 h 433365"/>
                        <a:gd name="connsiteX2" fmla="*/ 814726 w 814726"/>
                        <a:gd name="connsiteY2" fmla="*/ 234017 h 433365"/>
                        <a:gd name="connsiteX3" fmla="*/ 814726 w 814726"/>
                        <a:gd name="connsiteY3" fmla="*/ 0 h 433365"/>
                      </a:gdLst>
                      <a:ahLst/>
                      <a:cxnLst>
                        <a:cxn ang="0">
                          <a:pos x="connsiteX0" y="connsiteY0"/>
                        </a:cxn>
                        <a:cxn ang="0">
                          <a:pos x="connsiteX1" y="connsiteY1"/>
                        </a:cxn>
                        <a:cxn ang="0">
                          <a:pos x="connsiteX2" y="connsiteY2"/>
                        </a:cxn>
                        <a:cxn ang="0">
                          <a:pos x="connsiteX3" y="connsiteY3"/>
                        </a:cxn>
                      </a:cxnLst>
                      <a:rect l="l" t="t" r="r" b="b"/>
                      <a:pathLst>
                        <a:path w="814726" h="433365">
                          <a:moveTo>
                            <a:pt x="0" y="433365"/>
                          </a:moveTo>
                          <a:lnTo>
                            <a:pt x="0" y="234017"/>
                          </a:lnTo>
                          <a:lnTo>
                            <a:pt x="814726" y="234017"/>
                          </a:lnTo>
                          <a:lnTo>
                            <a:pt x="814726" y="0"/>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sp>
              <p:nvSpPr>
                <p:cNvPr id="87" name="フリーフォーム 125">
                  <a:extLst>
                    <a:ext uri="{FF2B5EF4-FFF2-40B4-BE49-F238E27FC236}">
                      <a16:creationId xmlns:a16="http://schemas.microsoft.com/office/drawing/2014/main" id="{F28A1AD9-9B77-4F1D-A68D-14C878652075}"/>
                    </a:ext>
                  </a:extLst>
                </p:cNvPr>
                <p:cNvSpPr/>
                <p:nvPr/>
              </p:nvSpPr>
              <p:spPr>
                <a:xfrm flipV="1">
                  <a:off x="6532176" y="3366440"/>
                  <a:ext cx="1698791" cy="121908"/>
                </a:xfrm>
                <a:custGeom>
                  <a:avLst/>
                  <a:gdLst>
                    <a:gd name="connsiteX0" fmla="*/ 0 w 1698791"/>
                    <a:gd name="connsiteY0" fmla="*/ 0 h 91007"/>
                    <a:gd name="connsiteX1" fmla="*/ 0 w 1698791"/>
                    <a:gd name="connsiteY1" fmla="*/ 91007 h 91007"/>
                    <a:gd name="connsiteX2" fmla="*/ 1698791 w 1698791"/>
                    <a:gd name="connsiteY2" fmla="*/ 91007 h 91007"/>
                    <a:gd name="connsiteX3" fmla="*/ 1698791 w 1698791"/>
                    <a:gd name="connsiteY3" fmla="*/ 4334 h 91007"/>
                  </a:gdLst>
                  <a:ahLst/>
                  <a:cxnLst>
                    <a:cxn ang="0">
                      <a:pos x="connsiteX0" y="connsiteY0"/>
                    </a:cxn>
                    <a:cxn ang="0">
                      <a:pos x="connsiteX1" y="connsiteY1"/>
                    </a:cxn>
                    <a:cxn ang="0">
                      <a:pos x="connsiteX2" y="connsiteY2"/>
                    </a:cxn>
                    <a:cxn ang="0">
                      <a:pos x="connsiteX3" y="connsiteY3"/>
                    </a:cxn>
                  </a:cxnLst>
                  <a:rect l="l" t="t" r="r" b="b"/>
                  <a:pathLst>
                    <a:path w="1698791" h="91007">
                      <a:moveTo>
                        <a:pt x="0" y="0"/>
                      </a:moveTo>
                      <a:lnTo>
                        <a:pt x="0" y="91007"/>
                      </a:lnTo>
                      <a:lnTo>
                        <a:pt x="1698791" y="91007"/>
                      </a:lnTo>
                      <a:lnTo>
                        <a:pt x="1698791" y="4334"/>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8" name="正方形/長方形 87">
                  <a:extLst>
                    <a:ext uri="{FF2B5EF4-FFF2-40B4-BE49-F238E27FC236}">
                      <a16:creationId xmlns:a16="http://schemas.microsoft.com/office/drawing/2014/main" id="{CE29A08D-6D1E-490E-AC3B-18F9C8FC255D}"/>
                    </a:ext>
                  </a:extLst>
                </p:cNvPr>
                <p:cNvSpPr/>
                <p:nvPr/>
              </p:nvSpPr>
              <p:spPr>
                <a:xfrm>
                  <a:off x="5742806" y="4198282"/>
                  <a:ext cx="267665"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800" b="1" i="0" u="none" strike="noStrike" kern="0" cap="none" spc="0" normalizeH="0" baseline="0" noProof="0" dirty="0">
                      <a:ln>
                        <a:noFill/>
                      </a:ln>
                      <a:solidFill>
                        <a:srgbClr val="7030A0"/>
                      </a:solidFill>
                      <a:effectLst/>
                      <a:uLnTx/>
                      <a:uFillTx/>
                      <a:latin typeface="Calibri"/>
                      <a:ea typeface="ＭＳ Ｐゴシック"/>
                      <a:cs typeface="+mn-cs"/>
                    </a:rPr>
                    <a:t>1</a:t>
                  </a:r>
                  <a:endParaRPr kumimoji="1" lang="ja-JP" altLang="en-US" sz="20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sp>
              <p:nvSpPr>
                <p:cNvPr id="90" name="正方形/長方形 89">
                  <a:extLst>
                    <a:ext uri="{FF2B5EF4-FFF2-40B4-BE49-F238E27FC236}">
                      <a16:creationId xmlns:a16="http://schemas.microsoft.com/office/drawing/2014/main" id="{8D5628C1-3646-4DAB-B0DA-796282D0751B}"/>
                    </a:ext>
                  </a:extLst>
                </p:cNvPr>
                <p:cNvSpPr/>
                <p:nvPr/>
              </p:nvSpPr>
              <p:spPr>
                <a:xfrm>
                  <a:off x="6859631" y="4202445"/>
                  <a:ext cx="267665"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800" b="1" i="0" u="none" strike="noStrike" kern="0" cap="none" spc="0" normalizeH="0" baseline="0" noProof="0" dirty="0">
                      <a:ln>
                        <a:noFill/>
                      </a:ln>
                      <a:solidFill>
                        <a:srgbClr val="0070C0"/>
                      </a:solidFill>
                      <a:effectLst/>
                      <a:uLnTx/>
                      <a:uFillTx/>
                      <a:latin typeface="Calibri"/>
                      <a:ea typeface="ＭＳ Ｐゴシック"/>
                      <a:cs typeface="+mn-cs"/>
                    </a:rPr>
                    <a:t>2</a:t>
                  </a:r>
                  <a:endParaRPr kumimoji="1" lang="ja-JP" altLang="en-US" sz="2000" b="1" i="0" u="none" strike="noStrike" kern="1200" cap="none" spc="0" normalizeH="0" baseline="0" noProof="0" dirty="0">
                    <a:ln>
                      <a:noFill/>
                    </a:ln>
                    <a:solidFill>
                      <a:srgbClr val="0070C0"/>
                    </a:solidFill>
                    <a:effectLst/>
                    <a:uLnTx/>
                    <a:uFillTx/>
                    <a:latin typeface="Meiryo UI" pitchFamily="50" charset="-128"/>
                    <a:ea typeface="ＭＳ Ｐゴシック" pitchFamily="50" charset="-128"/>
                    <a:cs typeface="+mn-cs"/>
                  </a:endParaRPr>
                </a:p>
              </p:txBody>
            </p:sp>
            <p:sp>
              <p:nvSpPr>
                <p:cNvPr id="91" name="正方形/長方形 90">
                  <a:extLst>
                    <a:ext uri="{FF2B5EF4-FFF2-40B4-BE49-F238E27FC236}">
                      <a16:creationId xmlns:a16="http://schemas.microsoft.com/office/drawing/2014/main" id="{BE7B10D7-B9CE-4FBD-8615-08EA79491B84}"/>
                    </a:ext>
                  </a:extLst>
                </p:cNvPr>
                <p:cNvSpPr/>
                <p:nvPr/>
              </p:nvSpPr>
              <p:spPr>
                <a:xfrm>
                  <a:off x="8604448" y="4219223"/>
                  <a:ext cx="267665"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800" b="1" i="0" u="none" strike="noStrike" kern="0" cap="none" spc="0" normalizeH="0" baseline="0" noProof="0" dirty="0">
                      <a:ln>
                        <a:noFill/>
                      </a:ln>
                      <a:solidFill>
                        <a:srgbClr val="00B0F0"/>
                      </a:solidFill>
                      <a:effectLst/>
                      <a:uLnTx/>
                      <a:uFillTx/>
                      <a:latin typeface="Calibri"/>
                      <a:ea typeface="ＭＳ Ｐゴシック"/>
                      <a:cs typeface="+mn-cs"/>
                    </a:rPr>
                    <a:t>3</a:t>
                  </a:r>
                  <a:endParaRPr kumimoji="1" lang="ja-JP" altLang="en-US" sz="2000" b="1" i="0" u="none" strike="noStrike" kern="1200" cap="none" spc="0" normalizeH="0" baseline="0" noProof="0" dirty="0">
                    <a:ln>
                      <a:noFill/>
                    </a:ln>
                    <a:solidFill>
                      <a:srgbClr val="00B0F0"/>
                    </a:solidFill>
                    <a:effectLst/>
                    <a:uLnTx/>
                    <a:uFillTx/>
                    <a:latin typeface="Meiryo UI" pitchFamily="50" charset="-128"/>
                    <a:ea typeface="ＭＳ Ｐゴシック" pitchFamily="50" charset="-128"/>
                    <a:cs typeface="+mn-cs"/>
                  </a:endParaRPr>
                </a:p>
              </p:txBody>
            </p:sp>
          </p:grpSp>
        </p:grpSp>
        <p:sp>
          <p:nvSpPr>
            <p:cNvPr id="129" name="正方形/長方形 128">
              <a:extLst>
                <a:ext uri="{FF2B5EF4-FFF2-40B4-BE49-F238E27FC236}">
                  <a16:creationId xmlns:a16="http://schemas.microsoft.com/office/drawing/2014/main" id="{4DB41994-4B39-4764-9653-EAAE76AA27C8}"/>
                </a:ext>
              </a:extLst>
            </p:cNvPr>
            <p:cNvSpPr/>
            <p:nvPr/>
          </p:nvSpPr>
          <p:spPr>
            <a:xfrm>
              <a:off x="11341545" y="5736884"/>
              <a:ext cx="2345635" cy="138499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rPr>
                <a:t>You can connect more than 8 frames (up to 40 frames) using SW HUB in star topology.</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rPr>
                <a:t>The number of hops from the frame 00 is</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rPr>
                <a:t> 2 level : to the frame 01 – 04</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rPr>
                <a:t> 3 level : to the frame 05 – 09 </a:t>
              </a:r>
              <a:endParaRPr kumimoji="1" lang="ja-JP" altLang="en-US" sz="1200" b="0"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endParaRPr>
            </a:p>
          </p:txBody>
        </p:sp>
      </p:grpSp>
      <p:sp>
        <p:nvSpPr>
          <p:cNvPr id="3" name="正方形/長方形 2">
            <a:extLst>
              <a:ext uri="{FF2B5EF4-FFF2-40B4-BE49-F238E27FC236}">
                <a16:creationId xmlns:a16="http://schemas.microsoft.com/office/drawing/2014/main" id="{13DE8DA1-E5F8-410B-BD66-7298E1EC3601}"/>
              </a:ext>
            </a:extLst>
          </p:cNvPr>
          <p:cNvSpPr/>
          <p:nvPr/>
        </p:nvSpPr>
        <p:spPr>
          <a:xfrm>
            <a:off x="1888122" y="3211140"/>
            <a:ext cx="12387496" cy="4255130"/>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115798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グループ化 61"/>
          <p:cNvGrpSpPr/>
          <p:nvPr/>
        </p:nvGrpSpPr>
        <p:grpSpPr>
          <a:xfrm>
            <a:off x="1612190" y="288183"/>
            <a:ext cx="2053631" cy="1949899"/>
            <a:chOff x="2632733" y="840807"/>
            <a:chExt cx="2667654" cy="2532159"/>
          </a:xfrm>
        </p:grpSpPr>
        <p:grpSp>
          <p:nvGrpSpPr>
            <p:cNvPr id="63" name="グループ化 62"/>
            <p:cNvGrpSpPr/>
            <p:nvPr/>
          </p:nvGrpSpPr>
          <p:grpSpPr>
            <a:xfrm>
              <a:off x="2951391" y="1221263"/>
              <a:ext cx="2030342" cy="1771248"/>
              <a:chOff x="2951391" y="1221263"/>
              <a:chExt cx="2030342" cy="1771248"/>
            </a:xfrm>
          </p:grpSpPr>
          <p:sp>
            <p:nvSpPr>
              <p:cNvPr id="68" name="円/楕円 67"/>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2100" b="0" i="0" u="none" strike="noStrike" kern="0" cap="none" spc="0" normalizeH="0" baseline="0" noProof="0" dirty="0">
                  <a:ln>
                    <a:noFill/>
                  </a:ln>
                  <a:solidFill>
                    <a:prstClr val="white"/>
                  </a:solidFill>
                  <a:effectLst/>
                  <a:uLnTx/>
                  <a:uFillTx/>
                  <a:latin typeface="Meiryo UI"/>
                  <a:ea typeface="Meiryo UI"/>
                  <a:cs typeface="+mn-cs"/>
                </a:endParaRPr>
              </a:p>
            </p:txBody>
          </p:sp>
          <p:sp>
            <p:nvSpPr>
              <p:cNvPr id="69" name="角丸四角形 68"/>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prstClr val="white"/>
                    </a:solidFill>
                    <a:effectLst/>
                    <a:uLnTx/>
                    <a:uFillTx/>
                    <a:latin typeface="Calibri"/>
                    <a:ea typeface="Meiryo UI"/>
                    <a:cs typeface="+mn-cs"/>
                  </a:rPr>
                  <a:t>VX link</a:t>
                </a:r>
                <a:endParaRPr kumimoji="0" lang="ja-JP" altLang="en-US" sz="30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67"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79" name="正方形/長方形 78"/>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pic>
        <p:nvPicPr>
          <p:cNvPr id="89" name="Picture 5"/>
          <p:cNvPicPr>
            <a:picLocks noChangeAspect="1" noChangeArrowheads="1"/>
          </p:cNvPicPr>
          <p:nvPr/>
        </p:nvPicPr>
        <p:blipFill>
          <a:blip r:embed="rId4"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2" name="正方形/長方形 201"/>
          <p:cNvSpPr/>
          <p:nvPr/>
        </p:nvSpPr>
        <p:spPr>
          <a:xfrm>
            <a:off x="5351086" y="975556"/>
            <a:ext cx="4862990" cy="553992"/>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rPr>
              <a:t>VX link Limitations and Notes</a:t>
            </a:r>
          </a:p>
        </p:txBody>
      </p:sp>
      <p:sp>
        <p:nvSpPr>
          <p:cNvPr id="203" name="正方形/長方形 202"/>
          <p:cNvSpPr/>
          <p:nvPr/>
        </p:nvSpPr>
        <p:spPr>
          <a:xfrm>
            <a:off x="5380966" y="1529759"/>
            <a:ext cx="7809630" cy="1939021"/>
          </a:xfrm>
          <a:prstGeom prst="rect">
            <a:avLst/>
          </a:prstGeom>
        </p:spPr>
        <p:txBody>
          <a:bodyPr wrap="squar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0"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rPr>
              <a:t>There are some restrictions on VX link connection.</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rPr>
              <a:t>1: SW HUB cascade level: Up to 7-level</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0" i="0" u="none" strike="noStrike" kern="1200" cap="none" spc="0" normalizeH="0" baseline="0" noProof="0" dirty="0">
                <a:ln>
                  <a:noFill/>
                </a:ln>
                <a:solidFill>
                  <a:schemeClr val="bg1">
                    <a:lumMod val="75000"/>
                  </a:schemeClr>
                </a:solidFill>
                <a:effectLst/>
                <a:uLnTx/>
                <a:uFillTx/>
                <a:latin typeface="Calibri"/>
                <a:ea typeface="ＭＳ Ｐゴシック" pitchFamily="50" charset="-128"/>
                <a:cs typeface="Consolas" panose="020B0609020204030204" pitchFamily="49" charset="0"/>
              </a:rPr>
              <a:t>2: Number of receiving stream /1frame: Up to 64 stream</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0" i="0" u="none" strike="noStrike" kern="1200" cap="none" spc="0" normalizeH="0" baseline="0" noProof="0" dirty="0">
                <a:ln>
                  <a:noFill/>
                </a:ln>
                <a:solidFill>
                  <a:schemeClr val="bg1">
                    <a:lumMod val="75000"/>
                  </a:schemeClr>
                </a:solidFill>
                <a:effectLst/>
                <a:uLnTx/>
                <a:uFillTx/>
                <a:latin typeface="Calibri"/>
                <a:ea typeface="ＭＳ Ｐゴシック" pitchFamily="50" charset="-128"/>
                <a:cs typeface="Consolas" panose="020B0609020204030204" pitchFamily="49" charset="0"/>
              </a:rPr>
              <a:t>3: Communication capacity</a:t>
            </a:r>
            <a:endParaRPr kumimoji="1" lang="ja-JP" altLang="en-US" sz="2400" b="0" i="0" u="none" strike="noStrike" kern="1200" cap="none" spc="0" normalizeH="0" baseline="0" noProof="0" dirty="0">
              <a:ln>
                <a:noFill/>
              </a:ln>
              <a:solidFill>
                <a:schemeClr val="bg1">
                  <a:lumMod val="75000"/>
                </a:schemeClr>
              </a:solidFill>
              <a:effectLst/>
              <a:uLnTx/>
              <a:uFillTx/>
              <a:latin typeface="Calibri"/>
              <a:ea typeface="ＭＳ Ｐゴシック" pitchFamily="50" charset="-128"/>
              <a:cs typeface="Consolas" panose="020B0609020204030204" pitchFamily="49"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100" b="0"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endParaRPr>
          </a:p>
        </p:txBody>
      </p:sp>
      <p:sp>
        <p:nvSpPr>
          <p:cNvPr id="53" name="円/楕円 52"/>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54" name="円/楕円 53"/>
          <p:cNvSpPr/>
          <p:nvPr/>
        </p:nvSpPr>
        <p:spPr>
          <a:xfrm>
            <a:off x="145116" y="599405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13" name="グループ化 12">
            <a:extLst>
              <a:ext uri="{FF2B5EF4-FFF2-40B4-BE49-F238E27FC236}">
                <a16:creationId xmlns:a16="http://schemas.microsoft.com/office/drawing/2014/main" id="{EDB4CAE1-0B0D-4FB1-A625-D52CE90C020E}"/>
              </a:ext>
            </a:extLst>
          </p:cNvPr>
          <p:cNvGrpSpPr/>
          <p:nvPr/>
        </p:nvGrpSpPr>
        <p:grpSpPr>
          <a:xfrm>
            <a:off x="3953240" y="3544415"/>
            <a:ext cx="7370050" cy="1034877"/>
            <a:chOff x="2123728" y="2211709"/>
            <a:chExt cx="6538935" cy="917903"/>
          </a:xfrm>
        </p:grpSpPr>
        <p:grpSp>
          <p:nvGrpSpPr>
            <p:cNvPr id="14" name="グループ化 13">
              <a:extLst>
                <a:ext uri="{FF2B5EF4-FFF2-40B4-BE49-F238E27FC236}">
                  <a16:creationId xmlns:a16="http://schemas.microsoft.com/office/drawing/2014/main" id="{6C070D4D-4B58-4BCB-AE95-40F1D2B535AE}"/>
                </a:ext>
              </a:extLst>
            </p:cNvPr>
            <p:cNvGrpSpPr/>
            <p:nvPr/>
          </p:nvGrpSpPr>
          <p:grpSpPr>
            <a:xfrm>
              <a:off x="2123728" y="2211709"/>
              <a:ext cx="5681332" cy="917903"/>
              <a:chOff x="2123728" y="2211709"/>
              <a:chExt cx="6874411" cy="917903"/>
            </a:xfrm>
          </p:grpSpPr>
          <p:grpSp>
            <p:nvGrpSpPr>
              <p:cNvPr id="19" name="グループ化 18">
                <a:extLst>
                  <a:ext uri="{FF2B5EF4-FFF2-40B4-BE49-F238E27FC236}">
                    <a16:creationId xmlns:a16="http://schemas.microsoft.com/office/drawing/2014/main" id="{3FEAEDB4-8C8F-4608-890B-E08BC951D899}"/>
                  </a:ext>
                </a:extLst>
              </p:cNvPr>
              <p:cNvGrpSpPr/>
              <p:nvPr/>
            </p:nvGrpSpPr>
            <p:grpSpPr>
              <a:xfrm>
                <a:off x="2123728" y="2211711"/>
                <a:ext cx="2945285" cy="639045"/>
                <a:chOff x="3154763" y="2126175"/>
                <a:chExt cx="4743409" cy="788749"/>
              </a:xfrm>
            </p:grpSpPr>
            <p:grpSp>
              <p:nvGrpSpPr>
                <p:cNvPr id="40" name="グループ化 39">
                  <a:extLst>
                    <a:ext uri="{FF2B5EF4-FFF2-40B4-BE49-F238E27FC236}">
                      <a16:creationId xmlns:a16="http://schemas.microsoft.com/office/drawing/2014/main" id="{420D184D-300F-454D-B955-46DA06D59D1D}"/>
                    </a:ext>
                  </a:extLst>
                </p:cNvPr>
                <p:cNvGrpSpPr/>
                <p:nvPr/>
              </p:nvGrpSpPr>
              <p:grpSpPr>
                <a:xfrm>
                  <a:off x="3154763" y="2126175"/>
                  <a:ext cx="4593607" cy="788749"/>
                  <a:chOff x="3154763" y="1372560"/>
                  <a:chExt cx="4593607" cy="788749"/>
                </a:xfrm>
              </p:grpSpPr>
              <p:sp>
                <p:nvSpPr>
                  <p:cNvPr id="44" name="正方形/長方形 43">
                    <a:extLst>
                      <a:ext uri="{FF2B5EF4-FFF2-40B4-BE49-F238E27FC236}">
                        <a16:creationId xmlns:a16="http://schemas.microsoft.com/office/drawing/2014/main" id="{14EB7A04-2B6C-4F7D-B9CE-ED760F4C4FF4}"/>
                      </a:ext>
                    </a:extLst>
                  </p:cNvPr>
                  <p:cNvSpPr/>
                  <p:nvPr/>
                </p:nvSpPr>
                <p:spPr>
                  <a:xfrm>
                    <a:off x="4720083" y="1372560"/>
                    <a:ext cx="1462966" cy="636897"/>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45" name="正方形/長方形 44">
                    <a:extLst>
                      <a:ext uri="{FF2B5EF4-FFF2-40B4-BE49-F238E27FC236}">
                        <a16:creationId xmlns:a16="http://schemas.microsoft.com/office/drawing/2014/main" id="{0439CF81-EDF3-4CAC-A38D-0A753BAF4E3E}"/>
                      </a:ext>
                    </a:extLst>
                  </p:cNvPr>
                  <p:cNvSpPr/>
                  <p:nvPr/>
                </p:nvSpPr>
                <p:spPr>
                  <a:xfrm>
                    <a:off x="3154763" y="1377830"/>
                    <a:ext cx="1462966" cy="636897"/>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46" name="正方形/長方形 45">
                    <a:extLst>
                      <a:ext uri="{FF2B5EF4-FFF2-40B4-BE49-F238E27FC236}">
                        <a16:creationId xmlns:a16="http://schemas.microsoft.com/office/drawing/2014/main" id="{48C274D5-CF4D-4D46-BBA1-C32C96640721}"/>
                      </a:ext>
                    </a:extLst>
                  </p:cNvPr>
                  <p:cNvSpPr/>
                  <p:nvPr/>
                </p:nvSpPr>
                <p:spPr>
                  <a:xfrm>
                    <a:off x="6285403" y="137783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47" name="フリーフォーム 113">
                    <a:extLst>
                      <a:ext uri="{FF2B5EF4-FFF2-40B4-BE49-F238E27FC236}">
                        <a16:creationId xmlns:a16="http://schemas.microsoft.com/office/drawing/2014/main" id="{29460E14-F67D-4399-8D73-C6A1E48B1B36}"/>
                      </a:ext>
                    </a:extLst>
                  </p:cNvPr>
                  <p:cNvSpPr/>
                  <p:nvPr/>
                </p:nvSpPr>
                <p:spPr>
                  <a:xfrm>
                    <a:off x="4381995" y="1911927"/>
                    <a:ext cx="1484415" cy="249382"/>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8" name="フリーフォーム 114">
                    <a:extLst>
                      <a:ext uri="{FF2B5EF4-FFF2-40B4-BE49-F238E27FC236}">
                        <a16:creationId xmlns:a16="http://schemas.microsoft.com/office/drawing/2014/main" id="{167EF206-2041-4EFB-9AAE-B3B3AF633146}"/>
                      </a:ext>
                    </a:extLst>
                  </p:cNvPr>
                  <p:cNvSpPr/>
                  <p:nvPr/>
                </p:nvSpPr>
                <p:spPr>
                  <a:xfrm>
                    <a:off x="6018810" y="1908515"/>
                    <a:ext cx="1484415" cy="249382"/>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sp>
              <p:nvSpPr>
                <p:cNvPr id="41" name="正方形/長方形 40">
                  <a:extLst>
                    <a:ext uri="{FF2B5EF4-FFF2-40B4-BE49-F238E27FC236}">
                      <a16:creationId xmlns:a16="http://schemas.microsoft.com/office/drawing/2014/main" id="{F72B2EA2-5108-4B3A-AC51-A2FCEAD7FF76}"/>
                    </a:ext>
                  </a:extLst>
                </p:cNvPr>
                <p:cNvSpPr/>
                <p:nvPr/>
              </p:nvSpPr>
              <p:spPr>
                <a:xfrm>
                  <a:off x="3904205" y="2403279"/>
                  <a:ext cx="740552" cy="30324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B  A</a:t>
                  </a:r>
                  <a:endParaRPr kumimoji="1" lang="ja-JP" altLang="en-US" sz="1600" b="0" i="0" u="none" strike="noStrike" kern="1200" cap="none" spc="0" normalizeH="0" baseline="0" noProof="0" dirty="0">
                    <a:ln>
                      <a:noFill/>
                    </a:ln>
                    <a:solidFill>
                      <a:srgbClr val="7030A0"/>
                    </a:solidFill>
                    <a:effectLst/>
                    <a:uLnTx/>
                    <a:uFillTx/>
                    <a:latin typeface="Meiryo UI" pitchFamily="50" charset="-128"/>
                    <a:ea typeface="ＭＳ Ｐゴシック" pitchFamily="50" charset="-128"/>
                    <a:cs typeface="+mn-cs"/>
                  </a:endParaRPr>
                </a:p>
              </p:txBody>
            </p:sp>
            <p:sp>
              <p:nvSpPr>
                <p:cNvPr id="42" name="正方形/長方形 41">
                  <a:extLst>
                    <a:ext uri="{FF2B5EF4-FFF2-40B4-BE49-F238E27FC236}">
                      <a16:creationId xmlns:a16="http://schemas.microsoft.com/office/drawing/2014/main" id="{0D382214-8855-4DAD-A82F-4AFDDE78ADFC}"/>
                    </a:ext>
                  </a:extLst>
                </p:cNvPr>
                <p:cNvSpPr/>
                <p:nvPr/>
              </p:nvSpPr>
              <p:spPr>
                <a:xfrm>
                  <a:off x="5512454" y="2394684"/>
                  <a:ext cx="740552" cy="30324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B  A</a:t>
                  </a:r>
                  <a:endParaRPr kumimoji="1" lang="ja-JP" altLang="en-US" sz="1600" b="0" i="0" u="none" strike="noStrike" kern="1200" cap="none" spc="0" normalizeH="0" baseline="0" noProof="0" dirty="0">
                    <a:ln>
                      <a:noFill/>
                    </a:ln>
                    <a:solidFill>
                      <a:srgbClr val="7030A0"/>
                    </a:solidFill>
                    <a:effectLst/>
                    <a:uLnTx/>
                    <a:uFillTx/>
                    <a:latin typeface="Meiryo UI" pitchFamily="50" charset="-128"/>
                    <a:ea typeface="ＭＳ Ｐゴシック" pitchFamily="50" charset="-128"/>
                    <a:cs typeface="+mn-cs"/>
                  </a:endParaRPr>
                </a:p>
              </p:txBody>
            </p:sp>
            <p:sp>
              <p:nvSpPr>
                <p:cNvPr id="43" name="正方形/長方形 42">
                  <a:extLst>
                    <a:ext uri="{FF2B5EF4-FFF2-40B4-BE49-F238E27FC236}">
                      <a16:creationId xmlns:a16="http://schemas.microsoft.com/office/drawing/2014/main" id="{3CFAD7FF-E4C2-4F0A-9616-F3F86872207D}"/>
                    </a:ext>
                  </a:extLst>
                </p:cNvPr>
                <p:cNvSpPr/>
                <p:nvPr/>
              </p:nvSpPr>
              <p:spPr>
                <a:xfrm>
                  <a:off x="7157620" y="2394684"/>
                  <a:ext cx="740552" cy="30324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B  A</a:t>
                  </a:r>
                  <a:endParaRPr kumimoji="1" lang="ja-JP" altLang="en-US" sz="1600" b="0" i="0" u="none" strike="noStrike" kern="1200" cap="none" spc="0" normalizeH="0" baseline="0" noProof="0" dirty="0">
                    <a:ln>
                      <a:noFill/>
                    </a:ln>
                    <a:solidFill>
                      <a:srgbClr val="7030A0"/>
                    </a:solidFill>
                    <a:effectLst/>
                    <a:uLnTx/>
                    <a:uFillTx/>
                    <a:latin typeface="Meiryo UI" pitchFamily="50" charset="-128"/>
                    <a:ea typeface="ＭＳ Ｐゴシック" pitchFamily="50" charset="-128"/>
                    <a:cs typeface="+mn-cs"/>
                  </a:endParaRPr>
                </a:p>
              </p:txBody>
            </p:sp>
          </p:grpSp>
          <p:grpSp>
            <p:nvGrpSpPr>
              <p:cNvPr id="20" name="グループ化 19">
                <a:extLst>
                  <a:ext uri="{FF2B5EF4-FFF2-40B4-BE49-F238E27FC236}">
                    <a16:creationId xmlns:a16="http://schemas.microsoft.com/office/drawing/2014/main" id="{43A000DF-E65A-47FD-8495-9DB537D4BF21}"/>
                  </a:ext>
                </a:extLst>
              </p:cNvPr>
              <p:cNvGrpSpPr/>
              <p:nvPr/>
            </p:nvGrpSpPr>
            <p:grpSpPr>
              <a:xfrm>
                <a:off x="5042935" y="2211709"/>
                <a:ext cx="2945285" cy="639045"/>
                <a:chOff x="3154763" y="2126175"/>
                <a:chExt cx="4743409" cy="788749"/>
              </a:xfrm>
            </p:grpSpPr>
            <p:grpSp>
              <p:nvGrpSpPr>
                <p:cNvPr id="31" name="グループ化 30">
                  <a:extLst>
                    <a:ext uri="{FF2B5EF4-FFF2-40B4-BE49-F238E27FC236}">
                      <a16:creationId xmlns:a16="http://schemas.microsoft.com/office/drawing/2014/main" id="{7FE61FD7-4264-4C88-9568-80055170869D}"/>
                    </a:ext>
                  </a:extLst>
                </p:cNvPr>
                <p:cNvGrpSpPr/>
                <p:nvPr/>
              </p:nvGrpSpPr>
              <p:grpSpPr>
                <a:xfrm>
                  <a:off x="3154763" y="2126175"/>
                  <a:ext cx="4593607" cy="788749"/>
                  <a:chOff x="3154763" y="1372560"/>
                  <a:chExt cx="4593607" cy="788749"/>
                </a:xfrm>
              </p:grpSpPr>
              <p:sp>
                <p:nvSpPr>
                  <p:cNvPr id="35" name="正方形/長方形 34">
                    <a:extLst>
                      <a:ext uri="{FF2B5EF4-FFF2-40B4-BE49-F238E27FC236}">
                        <a16:creationId xmlns:a16="http://schemas.microsoft.com/office/drawing/2014/main" id="{C4AE0A7A-D826-4CA9-8635-4C64CA18F6A9}"/>
                      </a:ext>
                    </a:extLst>
                  </p:cNvPr>
                  <p:cNvSpPr/>
                  <p:nvPr/>
                </p:nvSpPr>
                <p:spPr>
                  <a:xfrm>
                    <a:off x="4720083" y="137256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36" name="正方形/長方形 35">
                    <a:extLst>
                      <a:ext uri="{FF2B5EF4-FFF2-40B4-BE49-F238E27FC236}">
                        <a16:creationId xmlns:a16="http://schemas.microsoft.com/office/drawing/2014/main" id="{4712EAAC-F53F-4D64-BC47-68B98538502A}"/>
                      </a:ext>
                    </a:extLst>
                  </p:cNvPr>
                  <p:cNvSpPr/>
                  <p:nvPr/>
                </p:nvSpPr>
                <p:spPr>
                  <a:xfrm>
                    <a:off x="3154763" y="137783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37" name="正方形/長方形 36">
                    <a:extLst>
                      <a:ext uri="{FF2B5EF4-FFF2-40B4-BE49-F238E27FC236}">
                        <a16:creationId xmlns:a16="http://schemas.microsoft.com/office/drawing/2014/main" id="{DFBF0C0F-85B1-448E-9849-5544BB12EF19}"/>
                      </a:ext>
                    </a:extLst>
                  </p:cNvPr>
                  <p:cNvSpPr/>
                  <p:nvPr/>
                </p:nvSpPr>
                <p:spPr>
                  <a:xfrm>
                    <a:off x="6285403" y="137783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38" name="フリーフォーム 104">
                    <a:extLst>
                      <a:ext uri="{FF2B5EF4-FFF2-40B4-BE49-F238E27FC236}">
                        <a16:creationId xmlns:a16="http://schemas.microsoft.com/office/drawing/2014/main" id="{F515555E-42BB-4E15-996D-FCB8A7A6581B}"/>
                      </a:ext>
                    </a:extLst>
                  </p:cNvPr>
                  <p:cNvSpPr/>
                  <p:nvPr/>
                </p:nvSpPr>
                <p:spPr>
                  <a:xfrm>
                    <a:off x="4381995" y="1911927"/>
                    <a:ext cx="1484415" cy="249382"/>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9" name="フリーフォーム 105">
                    <a:extLst>
                      <a:ext uri="{FF2B5EF4-FFF2-40B4-BE49-F238E27FC236}">
                        <a16:creationId xmlns:a16="http://schemas.microsoft.com/office/drawing/2014/main" id="{F638BBC2-5137-4087-9237-2B2BD2D4CD28}"/>
                      </a:ext>
                    </a:extLst>
                  </p:cNvPr>
                  <p:cNvSpPr/>
                  <p:nvPr/>
                </p:nvSpPr>
                <p:spPr>
                  <a:xfrm>
                    <a:off x="6018810" y="1908515"/>
                    <a:ext cx="1484415" cy="249382"/>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sp>
              <p:nvSpPr>
                <p:cNvPr id="32" name="正方形/長方形 31">
                  <a:extLst>
                    <a:ext uri="{FF2B5EF4-FFF2-40B4-BE49-F238E27FC236}">
                      <a16:creationId xmlns:a16="http://schemas.microsoft.com/office/drawing/2014/main" id="{A9D0685B-D29E-4C81-9C4D-6EEA24644FE4}"/>
                    </a:ext>
                  </a:extLst>
                </p:cNvPr>
                <p:cNvSpPr/>
                <p:nvPr/>
              </p:nvSpPr>
              <p:spPr>
                <a:xfrm>
                  <a:off x="3904205" y="2403279"/>
                  <a:ext cx="740552" cy="30324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B  A</a:t>
                  </a:r>
                  <a:endParaRPr kumimoji="1" lang="ja-JP" altLang="en-US" sz="1600" b="0" i="0" u="none" strike="noStrike" kern="1200" cap="none" spc="0" normalizeH="0" baseline="0" noProof="0" dirty="0">
                    <a:ln>
                      <a:noFill/>
                    </a:ln>
                    <a:solidFill>
                      <a:srgbClr val="7030A0"/>
                    </a:solidFill>
                    <a:effectLst/>
                    <a:uLnTx/>
                    <a:uFillTx/>
                    <a:latin typeface="Meiryo UI" pitchFamily="50" charset="-128"/>
                    <a:ea typeface="ＭＳ Ｐゴシック" pitchFamily="50" charset="-128"/>
                    <a:cs typeface="+mn-cs"/>
                  </a:endParaRPr>
                </a:p>
              </p:txBody>
            </p:sp>
            <p:sp>
              <p:nvSpPr>
                <p:cNvPr id="33" name="正方形/長方形 32">
                  <a:extLst>
                    <a:ext uri="{FF2B5EF4-FFF2-40B4-BE49-F238E27FC236}">
                      <a16:creationId xmlns:a16="http://schemas.microsoft.com/office/drawing/2014/main" id="{9F7BE3B5-F9E5-44DB-9BF1-3B21076C7C2F}"/>
                    </a:ext>
                  </a:extLst>
                </p:cNvPr>
                <p:cNvSpPr/>
                <p:nvPr/>
              </p:nvSpPr>
              <p:spPr>
                <a:xfrm>
                  <a:off x="5512454" y="2394684"/>
                  <a:ext cx="740552" cy="30324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B  A</a:t>
                  </a:r>
                  <a:endParaRPr kumimoji="1" lang="ja-JP" altLang="en-US" sz="1600" b="0" i="0" u="none" strike="noStrike" kern="1200" cap="none" spc="0" normalizeH="0" baseline="0" noProof="0" dirty="0">
                    <a:ln>
                      <a:noFill/>
                    </a:ln>
                    <a:solidFill>
                      <a:srgbClr val="7030A0"/>
                    </a:solidFill>
                    <a:effectLst/>
                    <a:uLnTx/>
                    <a:uFillTx/>
                    <a:latin typeface="Meiryo UI" pitchFamily="50" charset="-128"/>
                    <a:ea typeface="ＭＳ Ｐゴシック" pitchFamily="50" charset="-128"/>
                    <a:cs typeface="+mn-cs"/>
                  </a:endParaRPr>
                </a:p>
              </p:txBody>
            </p:sp>
            <p:sp>
              <p:nvSpPr>
                <p:cNvPr id="34" name="正方形/長方形 33">
                  <a:extLst>
                    <a:ext uri="{FF2B5EF4-FFF2-40B4-BE49-F238E27FC236}">
                      <a16:creationId xmlns:a16="http://schemas.microsoft.com/office/drawing/2014/main" id="{DE783A9E-7D8C-4A9A-8C3A-F81DE12AD819}"/>
                    </a:ext>
                  </a:extLst>
                </p:cNvPr>
                <p:cNvSpPr/>
                <p:nvPr/>
              </p:nvSpPr>
              <p:spPr>
                <a:xfrm>
                  <a:off x="7157620" y="2394684"/>
                  <a:ext cx="740552" cy="30324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B  A</a:t>
                  </a:r>
                  <a:endParaRPr kumimoji="1" lang="ja-JP" altLang="en-US" sz="1600" b="0" i="0" u="none" strike="noStrike" kern="1200" cap="none" spc="0" normalizeH="0" baseline="0" noProof="0" dirty="0">
                    <a:ln>
                      <a:noFill/>
                    </a:ln>
                    <a:solidFill>
                      <a:srgbClr val="7030A0"/>
                    </a:solidFill>
                    <a:effectLst/>
                    <a:uLnTx/>
                    <a:uFillTx/>
                    <a:latin typeface="Meiryo UI" pitchFamily="50" charset="-128"/>
                    <a:ea typeface="ＭＳ Ｐゴシック" pitchFamily="50" charset="-128"/>
                    <a:cs typeface="+mn-cs"/>
                  </a:endParaRPr>
                </a:p>
              </p:txBody>
            </p:sp>
          </p:grpSp>
          <p:sp>
            <p:nvSpPr>
              <p:cNvPr id="21" name="正方形/長方形 20">
                <a:extLst>
                  <a:ext uri="{FF2B5EF4-FFF2-40B4-BE49-F238E27FC236}">
                    <a16:creationId xmlns:a16="http://schemas.microsoft.com/office/drawing/2014/main" id="{965A6959-9FA4-4850-AAA1-37EAAC7BBE1A}"/>
                  </a:ext>
                </a:extLst>
              </p:cNvPr>
              <p:cNvSpPr/>
              <p:nvPr/>
            </p:nvSpPr>
            <p:spPr>
              <a:xfrm>
                <a:off x="7996736" y="2222343"/>
                <a:ext cx="908387" cy="516014"/>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22" name="フリーフォーム 87">
                <a:extLst>
                  <a:ext uri="{FF2B5EF4-FFF2-40B4-BE49-F238E27FC236}">
                    <a16:creationId xmlns:a16="http://schemas.microsoft.com/office/drawing/2014/main" id="{4B0EC0A5-A3F3-4ABE-9B03-AD66CAAE501E}"/>
                  </a:ext>
                </a:extLst>
              </p:cNvPr>
              <p:cNvSpPr/>
              <p:nvPr/>
            </p:nvSpPr>
            <p:spPr>
              <a:xfrm>
                <a:off x="7831203" y="2652304"/>
                <a:ext cx="921705" cy="202050"/>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3" name="正方形/長方形 22">
                <a:extLst>
                  <a:ext uri="{FF2B5EF4-FFF2-40B4-BE49-F238E27FC236}">
                    <a16:creationId xmlns:a16="http://schemas.microsoft.com/office/drawing/2014/main" id="{FC1EFFD3-81F1-4FFB-8622-8750EEAB0528}"/>
                  </a:ext>
                </a:extLst>
              </p:cNvPr>
              <p:cNvSpPr/>
              <p:nvPr/>
            </p:nvSpPr>
            <p:spPr>
              <a:xfrm>
                <a:off x="8538314" y="2435619"/>
                <a:ext cx="459825" cy="24568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B  A</a:t>
                </a:r>
                <a:endParaRPr kumimoji="1" lang="ja-JP" altLang="en-US" sz="1600" b="0" i="0" u="none" strike="noStrike" kern="1200" cap="none" spc="0" normalizeH="0" baseline="0" noProof="0" dirty="0">
                  <a:ln>
                    <a:noFill/>
                  </a:ln>
                  <a:solidFill>
                    <a:srgbClr val="7030A0"/>
                  </a:solidFill>
                  <a:effectLst/>
                  <a:uLnTx/>
                  <a:uFillTx/>
                  <a:latin typeface="Meiryo UI" pitchFamily="50" charset="-128"/>
                  <a:ea typeface="ＭＳ Ｐゴシック" pitchFamily="50" charset="-128"/>
                  <a:cs typeface="+mn-cs"/>
                </a:endParaRPr>
              </a:p>
            </p:txBody>
          </p:sp>
          <p:sp>
            <p:nvSpPr>
              <p:cNvPr id="24" name="フリーフォーム 90">
                <a:extLst>
                  <a:ext uri="{FF2B5EF4-FFF2-40B4-BE49-F238E27FC236}">
                    <a16:creationId xmlns:a16="http://schemas.microsoft.com/office/drawing/2014/main" id="{64076D01-EF1C-49A1-808B-A374056F4D2F}"/>
                  </a:ext>
                </a:extLst>
              </p:cNvPr>
              <p:cNvSpPr/>
              <p:nvPr/>
            </p:nvSpPr>
            <p:spPr>
              <a:xfrm>
                <a:off x="4922514" y="2643758"/>
                <a:ext cx="761740" cy="202050"/>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5" name="正方形/長方形 24">
                <a:extLst>
                  <a:ext uri="{FF2B5EF4-FFF2-40B4-BE49-F238E27FC236}">
                    <a16:creationId xmlns:a16="http://schemas.microsoft.com/office/drawing/2014/main" id="{EFD56AE1-080D-4336-A581-9A6C54BC41E9}"/>
                  </a:ext>
                </a:extLst>
              </p:cNvPr>
              <p:cNvSpPr/>
              <p:nvPr/>
            </p:nvSpPr>
            <p:spPr>
              <a:xfrm>
                <a:off x="3154274" y="2774727"/>
                <a:ext cx="337642"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7030A0"/>
                    </a:solidFill>
                    <a:effectLst/>
                    <a:uLnTx/>
                    <a:uFillTx/>
                    <a:latin typeface="Calibri"/>
                    <a:ea typeface="ＭＳ Ｐゴシック"/>
                    <a:cs typeface="+mn-cs"/>
                  </a:rPr>
                  <a:t>1</a:t>
                </a:r>
                <a:endParaRPr kumimoji="1" lang="ja-JP" altLang="en-US" sz="24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sp>
            <p:nvSpPr>
              <p:cNvPr id="26" name="正方形/長方形 25">
                <a:extLst>
                  <a:ext uri="{FF2B5EF4-FFF2-40B4-BE49-F238E27FC236}">
                    <a16:creationId xmlns:a16="http://schemas.microsoft.com/office/drawing/2014/main" id="{617D3168-7FE4-40DB-83D1-C188DE203F92}"/>
                  </a:ext>
                </a:extLst>
              </p:cNvPr>
              <p:cNvSpPr/>
              <p:nvPr/>
            </p:nvSpPr>
            <p:spPr>
              <a:xfrm>
                <a:off x="4185482" y="2766508"/>
                <a:ext cx="337642"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7030A0"/>
                    </a:solidFill>
                    <a:effectLst/>
                    <a:uLnTx/>
                    <a:uFillTx/>
                    <a:latin typeface="Calibri"/>
                    <a:ea typeface="ＭＳ Ｐゴシック"/>
                    <a:cs typeface="+mn-cs"/>
                  </a:rPr>
                  <a:t>2</a:t>
                </a:r>
                <a:endParaRPr kumimoji="1" lang="ja-JP" altLang="en-US" sz="24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sp>
            <p:nvSpPr>
              <p:cNvPr id="27" name="正方形/長方形 26">
                <a:extLst>
                  <a:ext uri="{FF2B5EF4-FFF2-40B4-BE49-F238E27FC236}">
                    <a16:creationId xmlns:a16="http://schemas.microsoft.com/office/drawing/2014/main" id="{E5F13E26-BE39-4362-A5AC-EBB491D29D5C}"/>
                  </a:ext>
                </a:extLst>
              </p:cNvPr>
              <p:cNvSpPr/>
              <p:nvPr/>
            </p:nvSpPr>
            <p:spPr>
              <a:xfrm>
                <a:off x="5121586" y="2766508"/>
                <a:ext cx="337642"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7030A0"/>
                    </a:solidFill>
                    <a:effectLst/>
                    <a:uLnTx/>
                    <a:uFillTx/>
                    <a:latin typeface="Calibri"/>
                    <a:ea typeface="ＭＳ Ｐゴシック"/>
                    <a:cs typeface="+mn-cs"/>
                  </a:rPr>
                  <a:t>3</a:t>
                </a:r>
                <a:endParaRPr kumimoji="1" lang="ja-JP" altLang="en-US" sz="24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sp>
            <p:nvSpPr>
              <p:cNvPr id="28" name="正方形/長方形 27">
                <a:extLst>
                  <a:ext uri="{FF2B5EF4-FFF2-40B4-BE49-F238E27FC236}">
                    <a16:creationId xmlns:a16="http://schemas.microsoft.com/office/drawing/2014/main" id="{AAF55154-78DE-4B91-BCFC-CB0F914619C5}"/>
                  </a:ext>
                </a:extLst>
              </p:cNvPr>
              <p:cNvSpPr/>
              <p:nvPr/>
            </p:nvSpPr>
            <p:spPr>
              <a:xfrm>
                <a:off x="6084168" y="2766508"/>
                <a:ext cx="337642"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7030A0"/>
                    </a:solidFill>
                    <a:effectLst/>
                    <a:uLnTx/>
                    <a:uFillTx/>
                    <a:latin typeface="Calibri"/>
                    <a:ea typeface="ＭＳ Ｐゴシック"/>
                    <a:cs typeface="+mn-cs"/>
                  </a:rPr>
                  <a:t>4</a:t>
                </a:r>
                <a:endParaRPr kumimoji="1" lang="ja-JP" altLang="en-US" sz="24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sp>
            <p:nvSpPr>
              <p:cNvPr id="29" name="正方形/長方形 28">
                <a:extLst>
                  <a:ext uri="{FF2B5EF4-FFF2-40B4-BE49-F238E27FC236}">
                    <a16:creationId xmlns:a16="http://schemas.microsoft.com/office/drawing/2014/main" id="{03E2CF14-85B7-4E12-991C-F19479488DE2}"/>
                  </a:ext>
                </a:extLst>
              </p:cNvPr>
              <p:cNvSpPr/>
              <p:nvPr/>
            </p:nvSpPr>
            <p:spPr>
              <a:xfrm>
                <a:off x="7114714" y="2768970"/>
                <a:ext cx="337642"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7030A0"/>
                    </a:solidFill>
                    <a:effectLst/>
                    <a:uLnTx/>
                    <a:uFillTx/>
                    <a:latin typeface="Calibri"/>
                    <a:ea typeface="ＭＳ Ｐゴシック"/>
                    <a:cs typeface="+mn-cs"/>
                  </a:rPr>
                  <a:t>5</a:t>
                </a:r>
                <a:endParaRPr kumimoji="1" lang="ja-JP" altLang="en-US" sz="24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sp>
            <p:nvSpPr>
              <p:cNvPr id="30" name="正方形/長方形 29">
                <a:extLst>
                  <a:ext uri="{FF2B5EF4-FFF2-40B4-BE49-F238E27FC236}">
                    <a16:creationId xmlns:a16="http://schemas.microsoft.com/office/drawing/2014/main" id="{A475632D-3EA0-4E7D-9BAB-FEEDFB55DA5D}"/>
                  </a:ext>
                </a:extLst>
              </p:cNvPr>
              <p:cNvSpPr/>
              <p:nvPr/>
            </p:nvSpPr>
            <p:spPr>
              <a:xfrm>
                <a:off x="8145923" y="2760751"/>
                <a:ext cx="337642"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7030A0"/>
                    </a:solidFill>
                    <a:effectLst/>
                    <a:uLnTx/>
                    <a:uFillTx/>
                    <a:latin typeface="Calibri"/>
                    <a:ea typeface="ＭＳ Ｐゴシック"/>
                    <a:cs typeface="+mn-cs"/>
                  </a:rPr>
                  <a:t>6</a:t>
                </a:r>
                <a:endParaRPr kumimoji="1" lang="ja-JP" altLang="en-US" sz="24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grpSp>
        <p:sp>
          <p:nvSpPr>
            <p:cNvPr id="15" name="正方形/長方形 14">
              <a:extLst>
                <a:ext uri="{FF2B5EF4-FFF2-40B4-BE49-F238E27FC236}">
                  <a16:creationId xmlns:a16="http://schemas.microsoft.com/office/drawing/2014/main" id="{6D051F7D-D805-47A8-B40F-F071B1F05F32}"/>
                </a:ext>
              </a:extLst>
            </p:cNvPr>
            <p:cNvSpPr/>
            <p:nvPr/>
          </p:nvSpPr>
          <p:spPr>
            <a:xfrm>
              <a:off x="7811183" y="2211710"/>
              <a:ext cx="750733" cy="516014"/>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16" name="フリーフォーム 81">
              <a:extLst>
                <a:ext uri="{FF2B5EF4-FFF2-40B4-BE49-F238E27FC236}">
                  <a16:creationId xmlns:a16="http://schemas.microsoft.com/office/drawing/2014/main" id="{09832A33-DBE9-430B-ABDF-88ECCBD5419B}"/>
                </a:ext>
              </a:extLst>
            </p:cNvPr>
            <p:cNvSpPr/>
            <p:nvPr/>
          </p:nvSpPr>
          <p:spPr>
            <a:xfrm>
              <a:off x="7674379" y="2641671"/>
              <a:ext cx="761740" cy="202050"/>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7" name="正方形/長方形 16">
              <a:extLst>
                <a:ext uri="{FF2B5EF4-FFF2-40B4-BE49-F238E27FC236}">
                  <a16:creationId xmlns:a16="http://schemas.microsoft.com/office/drawing/2014/main" id="{51AB5AB1-6595-4179-8065-3A6106382D58}"/>
                </a:ext>
              </a:extLst>
            </p:cNvPr>
            <p:cNvSpPr/>
            <p:nvPr/>
          </p:nvSpPr>
          <p:spPr>
            <a:xfrm>
              <a:off x="7934477" y="2750118"/>
              <a:ext cx="279043"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7030A0"/>
                  </a:solidFill>
                  <a:effectLst/>
                  <a:uLnTx/>
                  <a:uFillTx/>
                  <a:latin typeface="Calibri"/>
                  <a:ea typeface="ＭＳ Ｐゴシック"/>
                  <a:cs typeface="+mn-cs"/>
                </a:rPr>
                <a:t>7</a:t>
              </a:r>
              <a:endParaRPr kumimoji="1" lang="ja-JP" altLang="en-US" sz="24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sp>
          <p:nvSpPr>
            <p:cNvPr id="18" name="正方形/長方形 17">
              <a:extLst>
                <a:ext uri="{FF2B5EF4-FFF2-40B4-BE49-F238E27FC236}">
                  <a16:creationId xmlns:a16="http://schemas.microsoft.com/office/drawing/2014/main" id="{23C878F7-84B7-45A3-8321-0332355D45F4}"/>
                </a:ext>
              </a:extLst>
            </p:cNvPr>
            <p:cNvSpPr/>
            <p:nvPr/>
          </p:nvSpPr>
          <p:spPr>
            <a:xfrm>
              <a:off x="8282643" y="2427734"/>
              <a:ext cx="380020" cy="24568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B  A</a:t>
              </a:r>
              <a:endParaRPr kumimoji="1" lang="ja-JP" altLang="en-US" sz="1600" b="0" i="0" u="none" strike="noStrike" kern="1200" cap="none" spc="0" normalizeH="0" baseline="0" noProof="0" dirty="0">
                <a:ln>
                  <a:noFill/>
                </a:ln>
                <a:solidFill>
                  <a:srgbClr val="7030A0"/>
                </a:solidFill>
                <a:effectLst/>
                <a:uLnTx/>
                <a:uFillTx/>
                <a:latin typeface="Meiryo UI" pitchFamily="50" charset="-128"/>
                <a:ea typeface="ＭＳ Ｐゴシック" pitchFamily="50" charset="-128"/>
                <a:cs typeface="+mn-cs"/>
              </a:endParaRPr>
            </a:p>
          </p:txBody>
        </p:sp>
      </p:grpSp>
      <p:sp>
        <p:nvSpPr>
          <p:cNvPr id="49" name="正方形/長方形 48">
            <a:extLst>
              <a:ext uri="{FF2B5EF4-FFF2-40B4-BE49-F238E27FC236}">
                <a16:creationId xmlns:a16="http://schemas.microsoft.com/office/drawing/2014/main" id="{B4E85338-B4D5-4ADF-BFFA-1A44C8310A8B}"/>
              </a:ext>
            </a:extLst>
          </p:cNvPr>
          <p:cNvSpPr/>
          <p:nvPr/>
        </p:nvSpPr>
        <p:spPr>
          <a:xfrm>
            <a:off x="2266714" y="4597624"/>
            <a:ext cx="11155060" cy="646331"/>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b="0" i="0" u="none" strike="noStrike" kern="1200" cap="none" spc="0" normalizeH="0" baseline="0" noProof="0" dirty="0">
                <a:ln>
                  <a:noFill/>
                </a:ln>
                <a:solidFill>
                  <a:srgbClr val="3C3C3C"/>
                </a:solidFill>
                <a:effectLst/>
                <a:uLnTx/>
                <a:uFillTx/>
                <a:latin typeface="Calibri"/>
                <a:ea typeface="ＭＳ Ｐゴシック" pitchFamily="50" charset="-128"/>
                <a:cs typeface="+mn-cs"/>
              </a:rPr>
              <a:t>The number of the “level” from the frame of the origin of transmission to a reception frame must be less than up to 7. </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b="0" i="0" u="none" strike="noStrike" kern="1200" cap="none" spc="0" normalizeH="0" baseline="0" noProof="0" dirty="0">
                <a:ln>
                  <a:noFill/>
                </a:ln>
                <a:solidFill>
                  <a:srgbClr val="3C3C3C"/>
                </a:solidFill>
                <a:effectLst/>
                <a:uLnTx/>
                <a:uFillTx/>
                <a:latin typeface="Calibri"/>
                <a:ea typeface="ＭＳ Ｐゴシック" pitchFamily="50" charset="-128"/>
                <a:cs typeface="+mn-cs"/>
              </a:rPr>
              <a:t>The “level” is counted for 1 between frames.</a:t>
            </a:r>
            <a:endParaRPr kumimoji="1" lang="ja-JP" altLang="en-US"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p:txBody>
      </p:sp>
      <p:grpSp>
        <p:nvGrpSpPr>
          <p:cNvPr id="50" name="グループ化 49">
            <a:extLst>
              <a:ext uri="{FF2B5EF4-FFF2-40B4-BE49-F238E27FC236}">
                <a16:creationId xmlns:a16="http://schemas.microsoft.com/office/drawing/2014/main" id="{7E35CE4E-39BF-4842-B49A-F4302542B426}"/>
              </a:ext>
            </a:extLst>
          </p:cNvPr>
          <p:cNvGrpSpPr/>
          <p:nvPr/>
        </p:nvGrpSpPr>
        <p:grpSpPr>
          <a:xfrm>
            <a:off x="3090089" y="5611663"/>
            <a:ext cx="3631011" cy="1030061"/>
            <a:chOff x="2123728" y="3219822"/>
            <a:chExt cx="3221545" cy="913631"/>
          </a:xfrm>
        </p:grpSpPr>
        <p:sp>
          <p:nvSpPr>
            <p:cNvPr id="51" name="正方形/長方形 50">
              <a:extLst>
                <a:ext uri="{FF2B5EF4-FFF2-40B4-BE49-F238E27FC236}">
                  <a16:creationId xmlns:a16="http://schemas.microsoft.com/office/drawing/2014/main" id="{25638A01-E050-4C97-9EF5-1CEBE674508A}"/>
                </a:ext>
              </a:extLst>
            </p:cNvPr>
            <p:cNvSpPr/>
            <p:nvPr/>
          </p:nvSpPr>
          <p:spPr>
            <a:xfrm>
              <a:off x="4580671" y="3219822"/>
              <a:ext cx="750733" cy="516014"/>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52" name="正方形/長方形 51">
              <a:extLst>
                <a:ext uri="{FF2B5EF4-FFF2-40B4-BE49-F238E27FC236}">
                  <a16:creationId xmlns:a16="http://schemas.microsoft.com/office/drawing/2014/main" id="{06C97628-4209-4AD5-A814-811C63A1617F}"/>
                </a:ext>
              </a:extLst>
            </p:cNvPr>
            <p:cNvSpPr/>
            <p:nvPr/>
          </p:nvSpPr>
          <p:spPr>
            <a:xfrm>
              <a:off x="4965253" y="3440062"/>
              <a:ext cx="380020" cy="24568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B  A</a:t>
              </a:r>
              <a:endParaRPr kumimoji="1" lang="ja-JP" altLang="en-US" sz="1600" b="0" i="0" u="none" strike="noStrike" kern="1200" cap="none" spc="0" normalizeH="0" baseline="0" noProof="0" dirty="0">
                <a:ln>
                  <a:noFill/>
                </a:ln>
                <a:solidFill>
                  <a:srgbClr val="7030A0"/>
                </a:solidFill>
                <a:effectLst/>
                <a:uLnTx/>
                <a:uFillTx/>
                <a:latin typeface="Meiryo UI" pitchFamily="50" charset="-128"/>
                <a:ea typeface="ＭＳ Ｐゴシック" pitchFamily="50" charset="-128"/>
                <a:cs typeface="+mn-cs"/>
              </a:endParaRPr>
            </a:p>
          </p:txBody>
        </p:sp>
        <p:sp>
          <p:nvSpPr>
            <p:cNvPr id="55" name="正方形/長方形 54">
              <a:extLst>
                <a:ext uri="{FF2B5EF4-FFF2-40B4-BE49-F238E27FC236}">
                  <a16:creationId xmlns:a16="http://schemas.microsoft.com/office/drawing/2014/main" id="{043EB1B3-101E-46C3-9D9D-9E26FC843DD7}"/>
                </a:ext>
              </a:extLst>
            </p:cNvPr>
            <p:cNvSpPr/>
            <p:nvPr/>
          </p:nvSpPr>
          <p:spPr>
            <a:xfrm>
              <a:off x="4645672" y="3770351"/>
              <a:ext cx="279043"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7030A0"/>
                  </a:solidFill>
                  <a:effectLst/>
                  <a:uLnTx/>
                  <a:uFillTx/>
                  <a:latin typeface="Calibri"/>
                  <a:ea typeface="ＭＳ Ｐゴシック"/>
                  <a:cs typeface="+mn-cs"/>
                </a:rPr>
                <a:t>3</a:t>
              </a:r>
              <a:endParaRPr kumimoji="1" lang="ja-JP" altLang="en-US" sz="24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pic>
          <p:nvPicPr>
            <p:cNvPr id="56" name="Picture 2" descr="クリックすると新しいウィンドウで開きます">
              <a:extLst>
                <a:ext uri="{FF2B5EF4-FFF2-40B4-BE49-F238E27FC236}">
                  <a16:creationId xmlns:a16="http://schemas.microsoft.com/office/drawing/2014/main" id="{3F92DA9C-2819-4D47-AB34-2B4E63904967}"/>
                </a:ext>
              </a:extLst>
            </p:cNvPr>
            <p:cNvPicPr>
              <a:picLocks noChangeAspect="1" noChangeArrowheads="1"/>
            </p:cNvPicPr>
            <p:nvPr/>
          </p:nvPicPr>
          <p:blipFill rotWithShape="1">
            <a:blip r:embed="rId5"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p:blipFill>
          <p:spPr bwMode="auto">
            <a:xfrm>
              <a:off x="4098163" y="3518487"/>
              <a:ext cx="513946" cy="227165"/>
            </a:xfrm>
            <a:prstGeom prst="rect">
              <a:avLst/>
            </a:prstGeom>
            <a:noFill/>
            <a:extLst>
              <a:ext uri="{909E8E84-426E-40DD-AFC4-6F175D3DCCD1}">
                <a14:hiddenFill xmlns:a14="http://schemas.microsoft.com/office/drawing/2010/main">
                  <a:solidFill>
                    <a:srgbClr val="FFFFFF"/>
                  </a:solidFill>
                </a14:hiddenFill>
              </a:ext>
            </a:extLst>
          </p:spPr>
        </p:pic>
        <p:grpSp>
          <p:nvGrpSpPr>
            <p:cNvPr id="57" name="グループ化 56">
              <a:extLst>
                <a:ext uri="{FF2B5EF4-FFF2-40B4-BE49-F238E27FC236}">
                  <a16:creationId xmlns:a16="http://schemas.microsoft.com/office/drawing/2014/main" id="{25D7F6AD-E75D-4577-BE62-6AAB854E1E2F}"/>
                </a:ext>
              </a:extLst>
            </p:cNvPr>
            <p:cNvGrpSpPr/>
            <p:nvPr/>
          </p:nvGrpSpPr>
          <p:grpSpPr>
            <a:xfrm>
              <a:off x="2123728" y="3219822"/>
              <a:ext cx="2231449" cy="913631"/>
              <a:chOff x="2123728" y="3363838"/>
              <a:chExt cx="2231449" cy="913631"/>
            </a:xfrm>
          </p:grpSpPr>
          <p:pic>
            <p:nvPicPr>
              <p:cNvPr id="59" name="Picture 2" descr="クリックすると新しいウィンドウで開きます">
                <a:extLst>
                  <a:ext uri="{FF2B5EF4-FFF2-40B4-BE49-F238E27FC236}">
                    <a16:creationId xmlns:a16="http://schemas.microsoft.com/office/drawing/2014/main" id="{72897CF2-F37F-4AB4-AC85-F30D00322931}"/>
                  </a:ext>
                </a:extLst>
              </p:cNvPr>
              <p:cNvPicPr>
                <a:picLocks noChangeAspect="1" noChangeArrowheads="1"/>
              </p:cNvPicPr>
              <p:nvPr/>
            </p:nvPicPr>
            <p:blipFill rotWithShape="1">
              <a:blip r:embed="rId5"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p:blipFill>
            <p:spPr bwMode="auto">
              <a:xfrm>
                <a:off x="3244084" y="3661995"/>
                <a:ext cx="513946" cy="227165"/>
              </a:xfrm>
              <a:prstGeom prst="rect">
                <a:avLst/>
              </a:prstGeom>
              <a:noFill/>
              <a:extLst>
                <a:ext uri="{909E8E84-426E-40DD-AFC4-6F175D3DCCD1}">
                  <a14:hiddenFill xmlns:a14="http://schemas.microsoft.com/office/drawing/2010/main">
                    <a:solidFill>
                      <a:srgbClr val="FFFFFF"/>
                    </a:solidFill>
                  </a14:hiddenFill>
                </a:ext>
              </a:extLst>
            </p:spPr>
          </p:pic>
          <p:sp>
            <p:nvSpPr>
              <p:cNvPr id="60" name="正方形/長方形 59">
                <a:extLst>
                  <a:ext uri="{FF2B5EF4-FFF2-40B4-BE49-F238E27FC236}">
                    <a16:creationId xmlns:a16="http://schemas.microsoft.com/office/drawing/2014/main" id="{332991CF-2423-4ECB-ADD0-7D889788448C}"/>
                  </a:ext>
                </a:extLst>
              </p:cNvPr>
              <p:cNvSpPr/>
              <p:nvPr/>
            </p:nvSpPr>
            <p:spPr>
              <a:xfrm>
                <a:off x="2123728" y="3363838"/>
                <a:ext cx="750733" cy="516014"/>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61" name="フリーフォーム 73">
                <a:extLst>
                  <a:ext uri="{FF2B5EF4-FFF2-40B4-BE49-F238E27FC236}">
                    <a16:creationId xmlns:a16="http://schemas.microsoft.com/office/drawing/2014/main" id="{3A458FCD-9567-46AB-98AC-DAD71270C4EA}"/>
                  </a:ext>
                </a:extLst>
              </p:cNvPr>
              <p:cNvSpPr/>
              <p:nvPr/>
            </p:nvSpPr>
            <p:spPr>
              <a:xfrm>
                <a:off x="2753492" y="3796564"/>
                <a:ext cx="761740" cy="202049"/>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64" name="フリーフォーム 74">
                <a:extLst>
                  <a:ext uri="{FF2B5EF4-FFF2-40B4-BE49-F238E27FC236}">
                    <a16:creationId xmlns:a16="http://schemas.microsoft.com/office/drawing/2014/main" id="{95E8CDCA-0104-483A-969E-F777FA1C2A59}"/>
                  </a:ext>
                </a:extLst>
              </p:cNvPr>
              <p:cNvSpPr/>
              <p:nvPr/>
            </p:nvSpPr>
            <p:spPr>
              <a:xfrm>
                <a:off x="3593437" y="3793799"/>
                <a:ext cx="761740" cy="202049"/>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65" name="正方形/長方形 64">
                <a:extLst>
                  <a:ext uri="{FF2B5EF4-FFF2-40B4-BE49-F238E27FC236}">
                    <a16:creationId xmlns:a16="http://schemas.microsoft.com/office/drawing/2014/main" id="{15A1C692-12E7-4AA4-A04F-6AE0D9E011F5}"/>
                  </a:ext>
                </a:extLst>
              </p:cNvPr>
              <p:cNvSpPr/>
              <p:nvPr/>
            </p:nvSpPr>
            <p:spPr>
              <a:xfrm>
                <a:off x="2508310" y="3584078"/>
                <a:ext cx="380021" cy="24568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B  A</a:t>
                </a:r>
                <a:endParaRPr kumimoji="1" lang="ja-JP" altLang="en-US" sz="1600" b="0" i="0" u="none" strike="noStrike" kern="1200" cap="none" spc="0" normalizeH="0" baseline="0" noProof="0" dirty="0">
                  <a:ln>
                    <a:noFill/>
                  </a:ln>
                  <a:solidFill>
                    <a:srgbClr val="7030A0"/>
                  </a:solidFill>
                  <a:effectLst/>
                  <a:uLnTx/>
                  <a:uFillTx/>
                  <a:latin typeface="Meiryo UI" pitchFamily="50" charset="-128"/>
                  <a:ea typeface="ＭＳ Ｐゴシック" pitchFamily="50" charset="-128"/>
                  <a:cs typeface="+mn-cs"/>
                </a:endParaRPr>
              </a:p>
            </p:txBody>
          </p:sp>
          <p:sp>
            <p:nvSpPr>
              <p:cNvPr id="66" name="正方形/長方形 65">
                <a:extLst>
                  <a:ext uri="{FF2B5EF4-FFF2-40B4-BE49-F238E27FC236}">
                    <a16:creationId xmlns:a16="http://schemas.microsoft.com/office/drawing/2014/main" id="{A0D32EFB-67EF-4F82-88D2-0E85719F5370}"/>
                  </a:ext>
                </a:extLst>
              </p:cNvPr>
              <p:cNvSpPr/>
              <p:nvPr/>
            </p:nvSpPr>
            <p:spPr>
              <a:xfrm>
                <a:off x="2975419" y="3922584"/>
                <a:ext cx="279043"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7030A0"/>
                    </a:solidFill>
                    <a:effectLst/>
                    <a:uLnTx/>
                    <a:uFillTx/>
                    <a:latin typeface="Calibri"/>
                    <a:ea typeface="ＭＳ Ｐゴシック"/>
                    <a:cs typeface="+mn-cs"/>
                  </a:rPr>
                  <a:t>1</a:t>
                </a:r>
                <a:endParaRPr kumimoji="1" lang="ja-JP" altLang="en-US" sz="24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sp>
            <p:nvSpPr>
              <p:cNvPr id="70" name="正方形/長方形 69">
                <a:extLst>
                  <a:ext uri="{FF2B5EF4-FFF2-40B4-BE49-F238E27FC236}">
                    <a16:creationId xmlns:a16="http://schemas.microsoft.com/office/drawing/2014/main" id="{990E8FCC-BDE8-4942-BBE0-3C5B4319C2A1}"/>
                  </a:ext>
                </a:extLst>
              </p:cNvPr>
              <p:cNvSpPr/>
              <p:nvPr/>
            </p:nvSpPr>
            <p:spPr>
              <a:xfrm>
                <a:off x="3827657" y="3914365"/>
                <a:ext cx="279043"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7030A0"/>
                    </a:solidFill>
                    <a:effectLst/>
                    <a:uLnTx/>
                    <a:uFillTx/>
                    <a:latin typeface="Calibri"/>
                    <a:ea typeface="ＭＳ Ｐゴシック"/>
                    <a:cs typeface="+mn-cs"/>
                  </a:rPr>
                  <a:t>2</a:t>
                </a:r>
                <a:endParaRPr kumimoji="1" lang="ja-JP" altLang="en-US" sz="24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grpSp>
        <p:sp>
          <p:nvSpPr>
            <p:cNvPr id="58" name="フリーフォーム 70">
              <a:extLst>
                <a:ext uri="{FF2B5EF4-FFF2-40B4-BE49-F238E27FC236}">
                  <a16:creationId xmlns:a16="http://schemas.microsoft.com/office/drawing/2014/main" id="{7A4967F3-182D-4FA1-91F5-F4E1EC0BA187}"/>
                </a:ext>
              </a:extLst>
            </p:cNvPr>
            <p:cNvSpPr/>
            <p:nvPr/>
          </p:nvSpPr>
          <p:spPr>
            <a:xfrm>
              <a:off x="4481149" y="3647601"/>
              <a:ext cx="629537" cy="202050"/>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sp>
        <p:nvSpPr>
          <p:cNvPr id="71" name="正方形/長方形 70">
            <a:extLst>
              <a:ext uri="{FF2B5EF4-FFF2-40B4-BE49-F238E27FC236}">
                <a16:creationId xmlns:a16="http://schemas.microsoft.com/office/drawing/2014/main" id="{70506E43-D428-4CFF-B29B-B49B8F5BB66A}"/>
              </a:ext>
            </a:extLst>
          </p:cNvPr>
          <p:cNvSpPr/>
          <p:nvPr/>
        </p:nvSpPr>
        <p:spPr>
          <a:xfrm>
            <a:off x="2660026" y="6613066"/>
            <a:ext cx="4592437" cy="707886"/>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0" i="0" u="none" strike="noStrike" kern="1200" cap="none" spc="0" normalizeH="0" baseline="0" noProof="0" dirty="0">
                <a:ln>
                  <a:noFill/>
                </a:ln>
                <a:solidFill>
                  <a:srgbClr val="5F5F5F"/>
                </a:solidFill>
                <a:effectLst/>
                <a:uLnTx/>
                <a:uFillTx/>
                <a:latin typeface="Calibri"/>
                <a:ea typeface="ＭＳ Ｐゴシック" pitchFamily="50" charset="-128"/>
                <a:cs typeface="+mn-cs"/>
              </a:rPr>
              <a:t>The “level” is counted for 1 between frame-HUB, HUB-HUB.</a:t>
            </a:r>
            <a:endParaRPr kumimoji="1" lang="ja-JP" altLang="en-US" sz="20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grpSp>
        <p:nvGrpSpPr>
          <p:cNvPr id="72" name="グループ化 71">
            <a:extLst>
              <a:ext uri="{FF2B5EF4-FFF2-40B4-BE49-F238E27FC236}">
                <a16:creationId xmlns:a16="http://schemas.microsoft.com/office/drawing/2014/main" id="{D7A30491-9C1E-47CD-8F7A-F6C5A8A376D8}"/>
              </a:ext>
            </a:extLst>
          </p:cNvPr>
          <p:cNvGrpSpPr/>
          <p:nvPr/>
        </p:nvGrpSpPr>
        <p:grpSpPr>
          <a:xfrm>
            <a:off x="7279071" y="5659412"/>
            <a:ext cx="3828195" cy="1425587"/>
            <a:chOff x="5567996" y="3257119"/>
            <a:chExt cx="3396492" cy="1264450"/>
          </a:xfrm>
        </p:grpSpPr>
        <p:sp>
          <p:nvSpPr>
            <p:cNvPr id="73" name="正方形/長方形 72">
              <a:extLst>
                <a:ext uri="{FF2B5EF4-FFF2-40B4-BE49-F238E27FC236}">
                  <a16:creationId xmlns:a16="http://schemas.microsoft.com/office/drawing/2014/main" id="{11DC495F-720A-45B7-8A90-0D30174C8556}"/>
                </a:ext>
              </a:extLst>
            </p:cNvPr>
            <p:cNvSpPr/>
            <p:nvPr/>
          </p:nvSpPr>
          <p:spPr>
            <a:xfrm>
              <a:off x="7214780" y="4166684"/>
              <a:ext cx="267665"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800" b="1" i="0" u="none" strike="noStrike" kern="0" cap="none" spc="0" normalizeH="0" baseline="0" noProof="0" dirty="0">
                  <a:ln>
                    <a:noFill/>
                  </a:ln>
                  <a:solidFill>
                    <a:srgbClr val="00B0F0"/>
                  </a:solidFill>
                  <a:effectLst/>
                  <a:uLnTx/>
                  <a:uFillTx/>
                  <a:latin typeface="Calibri"/>
                  <a:ea typeface="ＭＳ Ｐゴシック"/>
                  <a:cs typeface="+mn-cs"/>
                </a:rPr>
                <a:t>2</a:t>
              </a:r>
              <a:endParaRPr kumimoji="1" lang="ja-JP" altLang="en-US" sz="2000" b="1" i="0" u="none" strike="noStrike" kern="1200" cap="none" spc="0" normalizeH="0" baseline="0" noProof="0" dirty="0">
                <a:ln>
                  <a:noFill/>
                </a:ln>
                <a:solidFill>
                  <a:srgbClr val="00B0F0"/>
                </a:solidFill>
                <a:effectLst/>
                <a:uLnTx/>
                <a:uFillTx/>
                <a:latin typeface="Meiryo UI" pitchFamily="50" charset="-128"/>
                <a:ea typeface="ＭＳ Ｐゴシック" pitchFamily="50" charset="-128"/>
                <a:cs typeface="+mn-cs"/>
              </a:endParaRPr>
            </a:p>
          </p:txBody>
        </p:sp>
        <p:grpSp>
          <p:nvGrpSpPr>
            <p:cNvPr id="74" name="グループ化 73">
              <a:extLst>
                <a:ext uri="{FF2B5EF4-FFF2-40B4-BE49-F238E27FC236}">
                  <a16:creationId xmlns:a16="http://schemas.microsoft.com/office/drawing/2014/main" id="{4DAD65B2-E76A-4DA6-95D2-57659B0A2226}"/>
                </a:ext>
              </a:extLst>
            </p:cNvPr>
            <p:cNvGrpSpPr/>
            <p:nvPr/>
          </p:nvGrpSpPr>
          <p:grpSpPr>
            <a:xfrm>
              <a:off x="5567996" y="3257119"/>
              <a:ext cx="3396492" cy="1221534"/>
              <a:chOff x="5580112" y="3366440"/>
              <a:chExt cx="3396492" cy="1221534"/>
            </a:xfrm>
          </p:grpSpPr>
          <p:grpSp>
            <p:nvGrpSpPr>
              <p:cNvPr id="75" name="グループ化 74">
                <a:extLst>
                  <a:ext uri="{FF2B5EF4-FFF2-40B4-BE49-F238E27FC236}">
                    <a16:creationId xmlns:a16="http://schemas.microsoft.com/office/drawing/2014/main" id="{267E7717-5E9C-49F9-9FEC-A23DF64CD5C8}"/>
                  </a:ext>
                </a:extLst>
              </p:cNvPr>
              <p:cNvGrpSpPr/>
              <p:nvPr/>
            </p:nvGrpSpPr>
            <p:grpSpPr>
              <a:xfrm>
                <a:off x="5580112" y="3826209"/>
                <a:ext cx="2704416" cy="270255"/>
                <a:chOff x="2123728" y="2211708"/>
                <a:chExt cx="6376874" cy="526649"/>
              </a:xfrm>
            </p:grpSpPr>
            <p:grpSp>
              <p:nvGrpSpPr>
                <p:cNvPr id="114" name="グループ化 113">
                  <a:extLst>
                    <a:ext uri="{FF2B5EF4-FFF2-40B4-BE49-F238E27FC236}">
                      <a16:creationId xmlns:a16="http://schemas.microsoft.com/office/drawing/2014/main" id="{998FE107-A801-44E0-8BD5-1B4DE268B6CC}"/>
                    </a:ext>
                  </a:extLst>
                </p:cNvPr>
                <p:cNvGrpSpPr/>
                <p:nvPr/>
              </p:nvGrpSpPr>
              <p:grpSpPr>
                <a:xfrm>
                  <a:off x="2123728" y="2211708"/>
                  <a:ext cx="5573803" cy="526649"/>
                  <a:chOff x="2123728" y="2211708"/>
                  <a:chExt cx="6744302" cy="526649"/>
                </a:xfrm>
              </p:grpSpPr>
              <p:grpSp>
                <p:nvGrpSpPr>
                  <p:cNvPr id="116" name="グループ化 115">
                    <a:extLst>
                      <a:ext uri="{FF2B5EF4-FFF2-40B4-BE49-F238E27FC236}">
                        <a16:creationId xmlns:a16="http://schemas.microsoft.com/office/drawing/2014/main" id="{6DC226A7-F4BD-4B6F-A928-E9D181AF1AF7}"/>
                      </a:ext>
                    </a:extLst>
                  </p:cNvPr>
                  <p:cNvGrpSpPr/>
                  <p:nvPr/>
                </p:nvGrpSpPr>
                <p:grpSpPr>
                  <a:xfrm>
                    <a:off x="2123728" y="2211710"/>
                    <a:ext cx="2852270" cy="520283"/>
                    <a:chOff x="3154763" y="1372560"/>
                    <a:chExt cx="4593607" cy="642167"/>
                  </a:xfrm>
                </p:grpSpPr>
                <p:sp>
                  <p:nvSpPr>
                    <p:cNvPr id="122" name="正方形/長方形 121">
                      <a:extLst>
                        <a:ext uri="{FF2B5EF4-FFF2-40B4-BE49-F238E27FC236}">
                          <a16:creationId xmlns:a16="http://schemas.microsoft.com/office/drawing/2014/main" id="{B02DBF59-8742-4900-8947-1E202ACDC2B8}"/>
                        </a:ext>
                      </a:extLst>
                    </p:cNvPr>
                    <p:cNvSpPr/>
                    <p:nvPr/>
                  </p:nvSpPr>
                  <p:spPr>
                    <a:xfrm>
                      <a:off x="4720083" y="1372560"/>
                      <a:ext cx="1462966" cy="636897"/>
                    </a:xfrm>
                    <a:prstGeom prst="rect">
                      <a:avLst/>
                    </a:prstGeom>
                    <a:solidFill>
                      <a:srgbClr val="0070C0"/>
                    </a:solidFill>
                    <a:ln w="25400" cap="flat" cmpd="sng" algn="ctr">
                      <a:noFill/>
                      <a:prstDash val="solid"/>
                    </a:ln>
                    <a:effectLst/>
                  </p:spPr>
                  <p:txBody>
                    <a:bodyPr lIns="0" rIns="0"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Frame</a:t>
                      </a:r>
                    </a:p>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01</a:t>
                      </a:r>
                    </a:p>
                  </p:txBody>
                </p:sp>
                <p:sp>
                  <p:nvSpPr>
                    <p:cNvPr id="123" name="正方形/長方形 122">
                      <a:extLst>
                        <a:ext uri="{FF2B5EF4-FFF2-40B4-BE49-F238E27FC236}">
                          <a16:creationId xmlns:a16="http://schemas.microsoft.com/office/drawing/2014/main" id="{93E03B48-D522-42A0-9EBB-B0EECA328020}"/>
                        </a:ext>
                      </a:extLst>
                    </p:cNvPr>
                    <p:cNvSpPr/>
                    <p:nvPr/>
                  </p:nvSpPr>
                  <p:spPr>
                    <a:xfrm>
                      <a:off x="3154763" y="1377830"/>
                      <a:ext cx="1462966" cy="636897"/>
                    </a:xfrm>
                    <a:prstGeom prst="rect">
                      <a:avLst/>
                    </a:prstGeom>
                    <a:solidFill>
                      <a:srgbClr val="7030A0"/>
                    </a:solidFill>
                    <a:ln w="25400" cap="flat" cmpd="sng" algn="ctr">
                      <a:noFill/>
                      <a:prstDash val="solid"/>
                    </a:ln>
                    <a:effectLst/>
                  </p:spPr>
                  <p:txBody>
                    <a:bodyPr lIns="0" rIns="0"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Frame</a:t>
                      </a:r>
                    </a:p>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00</a:t>
                      </a:r>
                    </a:p>
                  </p:txBody>
                </p:sp>
                <p:sp>
                  <p:nvSpPr>
                    <p:cNvPr id="124" name="正方形/長方形 123">
                      <a:extLst>
                        <a:ext uri="{FF2B5EF4-FFF2-40B4-BE49-F238E27FC236}">
                          <a16:creationId xmlns:a16="http://schemas.microsoft.com/office/drawing/2014/main" id="{C4D586DB-8EE2-4CED-A435-581BC8F9EE04}"/>
                        </a:ext>
                      </a:extLst>
                    </p:cNvPr>
                    <p:cNvSpPr/>
                    <p:nvPr/>
                  </p:nvSpPr>
                  <p:spPr>
                    <a:xfrm>
                      <a:off x="6285403" y="1377830"/>
                      <a:ext cx="1462967" cy="636896"/>
                    </a:xfrm>
                    <a:prstGeom prst="rect">
                      <a:avLst/>
                    </a:prstGeom>
                    <a:solidFill>
                      <a:srgbClr val="0070C0"/>
                    </a:solidFill>
                    <a:ln w="25400" cap="flat" cmpd="sng" algn="ctr">
                      <a:noFill/>
                      <a:prstDash val="solid"/>
                    </a:ln>
                    <a:effectLst/>
                  </p:spPr>
                  <p:txBody>
                    <a:bodyPr lIns="0" rIns="0"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Frame</a:t>
                      </a:r>
                    </a:p>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02</a:t>
                      </a:r>
                    </a:p>
                  </p:txBody>
                </p:sp>
              </p:grpSp>
              <p:grpSp>
                <p:nvGrpSpPr>
                  <p:cNvPr id="117" name="グループ化 116">
                    <a:extLst>
                      <a:ext uri="{FF2B5EF4-FFF2-40B4-BE49-F238E27FC236}">
                        <a16:creationId xmlns:a16="http://schemas.microsoft.com/office/drawing/2014/main" id="{1A3C497C-7435-48A3-9820-3AE3D81D292A}"/>
                      </a:ext>
                    </a:extLst>
                  </p:cNvPr>
                  <p:cNvGrpSpPr/>
                  <p:nvPr/>
                </p:nvGrpSpPr>
                <p:grpSpPr>
                  <a:xfrm>
                    <a:off x="5042935" y="2211708"/>
                    <a:ext cx="2852270" cy="520283"/>
                    <a:chOff x="3154763" y="1372560"/>
                    <a:chExt cx="4593607" cy="642166"/>
                  </a:xfrm>
                </p:grpSpPr>
                <p:sp>
                  <p:nvSpPr>
                    <p:cNvPr id="119" name="正方形/長方形 118">
                      <a:extLst>
                        <a:ext uri="{FF2B5EF4-FFF2-40B4-BE49-F238E27FC236}">
                          <a16:creationId xmlns:a16="http://schemas.microsoft.com/office/drawing/2014/main" id="{F09F06D0-DEBE-4DA4-8668-692641CA569C}"/>
                        </a:ext>
                      </a:extLst>
                    </p:cNvPr>
                    <p:cNvSpPr/>
                    <p:nvPr/>
                  </p:nvSpPr>
                  <p:spPr>
                    <a:xfrm>
                      <a:off x="4720083" y="1372560"/>
                      <a:ext cx="1462967" cy="636896"/>
                    </a:xfrm>
                    <a:prstGeom prst="rect">
                      <a:avLst/>
                    </a:prstGeom>
                    <a:solidFill>
                      <a:srgbClr val="0070C0"/>
                    </a:solidFill>
                    <a:ln w="25400" cap="flat" cmpd="sng" algn="ctr">
                      <a:noFill/>
                      <a:prstDash val="solid"/>
                    </a:ln>
                    <a:effectLst/>
                  </p:spPr>
                  <p:txBody>
                    <a:bodyPr lIns="0" rIns="0"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Frame</a:t>
                      </a:r>
                    </a:p>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04</a:t>
                      </a:r>
                    </a:p>
                  </p:txBody>
                </p:sp>
                <p:sp>
                  <p:nvSpPr>
                    <p:cNvPr id="120" name="正方形/長方形 119">
                      <a:extLst>
                        <a:ext uri="{FF2B5EF4-FFF2-40B4-BE49-F238E27FC236}">
                          <a16:creationId xmlns:a16="http://schemas.microsoft.com/office/drawing/2014/main" id="{0310A7C4-B30A-47BF-94AA-7B4B9B581BFB}"/>
                        </a:ext>
                      </a:extLst>
                    </p:cNvPr>
                    <p:cNvSpPr/>
                    <p:nvPr/>
                  </p:nvSpPr>
                  <p:spPr>
                    <a:xfrm>
                      <a:off x="3154763" y="1377830"/>
                      <a:ext cx="1462967" cy="636896"/>
                    </a:xfrm>
                    <a:prstGeom prst="rect">
                      <a:avLst/>
                    </a:prstGeom>
                    <a:solidFill>
                      <a:srgbClr val="0070C0"/>
                    </a:solidFill>
                    <a:ln w="25400" cap="flat" cmpd="sng" algn="ctr">
                      <a:noFill/>
                      <a:prstDash val="solid"/>
                    </a:ln>
                    <a:effectLst/>
                  </p:spPr>
                  <p:txBody>
                    <a:bodyPr lIns="0" rIns="0"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Frame</a:t>
                      </a:r>
                    </a:p>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03</a:t>
                      </a:r>
                    </a:p>
                  </p:txBody>
                </p:sp>
                <p:sp>
                  <p:nvSpPr>
                    <p:cNvPr id="121" name="正方形/長方形 120">
                      <a:extLst>
                        <a:ext uri="{FF2B5EF4-FFF2-40B4-BE49-F238E27FC236}">
                          <a16:creationId xmlns:a16="http://schemas.microsoft.com/office/drawing/2014/main" id="{4CAC7324-3542-4861-BF37-012362E0DD43}"/>
                        </a:ext>
                      </a:extLst>
                    </p:cNvPr>
                    <p:cNvSpPr/>
                    <p:nvPr/>
                  </p:nvSpPr>
                  <p:spPr>
                    <a:xfrm>
                      <a:off x="6285403" y="1377830"/>
                      <a:ext cx="1462967" cy="636896"/>
                    </a:xfrm>
                    <a:prstGeom prst="rect">
                      <a:avLst/>
                    </a:prstGeom>
                    <a:solidFill>
                      <a:srgbClr val="00B0F0"/>
                    </a:solidFill>
                    <a:ln w="25400" cap="flat" cmpd="sng" algn="ctr">
                      <a:noFill/>
                      <a:prstDash val="solid"/>
                    </a:ln>
                    <a:effectLst/>
                  </p:spPr>
                  <p:txBody>
                    <a:bodyPr lIns="0" rIns="0"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Frame</a:t>
                      </a:r>
                    </a:p>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05</a:t>
                      </a:r>
                    </a:p>
                  </p:txBody>
                </p:sp>
              </p:grpSp>
              <p:sp>
                <p:nvSpPr>
                  <p:cNvPr id="118" name="正方形/長方形 117">
                    <a:extLst>
                      <a:ext uri="{FF2B5EF4-FFF2-40B4-BE49-F238E27FC236}">
                        <a16:creationId xmlns:a16="http://schemas.microsoft.com/office/drawing/2014/main" id="{0F3FFA3E-E706-4EAA-98A9-284A3E633949}"/>
                      </a:ext>
                    </a:extLst>
                  </p:cNvPr>
                  <p:cNvSpPr/>
                  <p:nvPr/>
                </p:nvSpPr>
                <p:spPr>
                  <a:xfrm>
                    <a:off x="7959643" y="2222342"/>
                    <a:ext cx="908387" cy="516015"/>
                  </a:xfrm>
                  <a:prstGeom prst="rect">
                    <a:avLst/>
                  </a:prstGeom>
                  <a:solidFill>
                    <a:srgbClr val="00B0F0"/>
                  </a:solidFill>
                  <a:ln w="25400" cap="flat" cmpd="sng" algn="ctr">
                    <a:noFill/>
                    <a:prstDash val="solid"/>
                  </a:ln>
                  <a:effectLst/>
                </p:spPr>
                <p:txBody>
                  <a:bodyPr lIns="0" rIns="0"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Frame</a:t>
                    </a:r>
                  </a:p>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06</a:t>
                    </a:r>
                  </a:p>
                </p:txBody>
              </p:sp>
            </p:grpSp>
            <p:sp>
              <p:nvSpPr>
                <p:cNvPr id="115" name="正方形/長方形 114">
                  <a:extLst>
                    <a:ext uri="{FF2B5EF4-FFF2-40B4-BE49-F238E27FC236}">
                      <a16:creationId xmlns:a16="http://schemas.microsoft.com/office/drawing/2014/main" id="{46E36089-5444-4F27-BCD0-AAD0F985775A}"/>
                    </a:ext>
                  </a:extLst>
                </p:cNvPr>
                <p:cNvSpPr/>
                <p:nvPr/>
              </p:nvSpPr>
              <p:spPr>
                <a:xfrm>
                  <a:off x="7749869" y="2211710"/>
                  <a:ext cx="750733" cy="516015"/>
                </a:xfrm>
                <a:prstGeom prst="rect">
                  <a:avLst/>
                </a:prstGeom>
                <a:solidFill>
                  <a:srgbClr val="00B0F0"/>
                </a:solidFill>
                <a:ln w="25400" cap="flat" cmpd="sng" algn="ctr">
                  <a:noFill/>
                  <a:prstDash val="solid"/>
                </a:ln>
                <a:effectLst/>
              </p:spPr>
              <p:txBody>
                <a:bodyPr lIns="0" rIns="0"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Frame</a:t>
                  </a:r>
                </a:p>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07</a:t>
                  </a:r>
                </a:p>
              </p:txBody>
            </p:sp>
          </p:grpSp>
          <p:sp>
            <p:nvSpPr>
              <p:cNvPr id="76" name="正方形/長方形 75">
                <a:extLst>
                  <a:ext uri="{FF2B5EF4-FFF2-40B4-BE49-F238E27FC236}">
                    <a16:creationId xmlns:a16="http://schemas.microsoft.com/office/drawing/2014/main" id="{8DF5D718-1CF1-466B-9978-C03D5DACEB99}"/>
                  </a:ext>
                </a:extLst>
              </p:cNvPr>
              <p:cNvSpPr/>
              <p:nvPr/>
            </p:nvSpPr>
            <p:spPr>
              <a:xfrm>
                <a:off x="8312918" y="3828134"/>
                <a:ext cx="318384" cy="264797"/>
              </a:xfrm>
              <a:prstGeom prst="rect">
                <a:avLst/>
              </a:prstGeom>
              <a:solidFill>
                <a:srgbClr val="00B0F0"/>
              </a:solidFill>
              <a:ln w="25400" cap="flat" cmpd="sng" algn="ctr">
                <a:noFill/>
                <a:prstDash val="solid"/>
              </a:ln>
              <a:effectLst/>
            </p:spPr>
            <p:txBody>
              <a:bodyPr lIns="0" rIns="0"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Frame</a:t>
                </a:r>
              </a:p>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08</a:t>
                </a:r>
              </a:p>
            </p:txBody>
          </p:sp>
          <p:sp>
            <p:nvSpPr>
              <p:cNvPr id="77" name="正方形/長方形 76">
                <a:extLst>
                  <a:ext uri="{FF2B5EF4-FFF2-40B4-BE49-F238E27FC236}">
                    <a16:creationId xmlns:a16="http://schemas.microsoft.com/office/drawing/2014/main" id="{7A5AFEAF-CC10-4A16-875D-140AC3B60D6A}"/>
                  </a:ext>
                </a:extLst>
              </p:cNvPr>
              <p:cNvSpPr/>
              <p:nvPr/>
            </p:nvSpPr>
            <p:spPr>
              <a:xfrm>
                <a:off x="8658220" y="3831400"/>
                <a:ext cx="318384" cy="264797"/>
              </a:xfrm>
              <a:prstGeom prst="rect">
                <a:avLst/>
              </a:prstGeom>
              <a:solidFill>
                <a:srgbClr val="00B0F0"/>
              </a:solidFill>
              <a:ln w="25400" cap="flat" cmpd="sng" algn="ctr">
                <a:noFill/>
                <a:prstDash val="solid"/>
              </a:ln>
              <a:effectLst/>
            </p:spPr>
            <p:txBody>
              <a:bodyPr lIns="0" rIns="0"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Frame</a:t>
                </a:r>
              </a:p>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FFFFFF"/>
                    </a:solidFill>
                    <a:effectLst/>
                    <a:uLnTx/>
                    <a:uFillTx/>
                    <a:latin typeface="Calibri"/>
                    <a:ea typeface="ＭＳ Ｐゴシック"/>
                    <a:cs typeface="+mn-cs"/>
                  </a:rPr>
                  <a:t>09</a:t>
                </a:r>
              </a:p>
            </p:txBody>
          </p:sp>
          <p:grpSp>
            <p:nvGrpSpPr>
              <p:cNvPr id="78" name="グループ化 77">
                <a:extLst>
                  <a:ext uri="{FF2B5EF4-FFF2-40B4-BE49-F238E27FC236}">
                    <a16:creationId xmlns:a16="http://schemas.microsoft.com/office/drawing/2014/main" id="{109C5B4E-364E-4796-A073-BBFE2CF81A43}"/>
                  </a:ext>
                </a:extLst>
              </p:cNvPr>
              <p:cNvGrpSpPr/>
              <p:nvPr/>
            </p:nvGrpSpPr>
            <p:grpSpPr>
              <a:xfrm>
                <a:off x="5863427" y="4054935"/>
                <a:ext cx="1365100" cy="498545"/>
                <a:chOff x="5863427" y="3544925"/>
                <a:chExt cx="1365100" cy="498545"/>
              </a:xfrm>
            </p:grpSpPr>
            <p:pic>
              <p:nvPicPr>
                <p:cNvPr id="108" name="Picture 2" descr="クリックすると新しいウィンドウで開きます">
                  <a:extLst>
                    <a:ext uri="{FF2B5EF4-FFF2-40B4-BE49-F238E27FC236}">
                      <a16:creationId xmlns:a16="http://schemas.microsoft.com/office/drawing/2014/main" id="{E7703EEF-42FB-4C79-AA1B-25C6A809192E}"/>
                    </a:ext>
                  </a:extLst>
                </p:cNvPr>
                <p:cNvPicPr>
                  <a:picLocks noChangeAspect="1" noChangeArrowheads="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6156176" y="3867894"/>
                  <a:ext cx="614516" cy="175576"/>
                </a:xfrm>
                <a:prstGeom prst="rect">
                  <a:avLst/>
                </a:prstGeom>
                <a:noFill/>
                <a:extLst>
                  <a:ext uri="{909E8E84-426E-40DD-AFC4-6F175D3DCCD1}">
                    <a14:hiddenFill xmlns:a14="http://schemas.microsoft.com/office/drawing/2010/main">
                      <a:solidFill>
                        <a:srgbClr val="FFFFFF"/>
                      </a:solidFill>
                    </a14:hiddenFill>
                  </a:ext>
                </a:extLst>
              </p:spPr>
            </p:pic>
            <p:sp>
              <p:nvSpPr>
                <p:cNvPr id="109" name="フリーフォーム 150">
                  <a:extLst>
                    <a:ext uri="{FF2B5EF4-FFF2-40B4-BE49-F238E27FC236}">
                      <a16:creationId xmlns:a16="http://schemas.microsoft.com/office/drawing/2014/main" id="{52BAA037-D5E6-443D-AA79-43A8759CD915}"/>
                    </a:ext>
                  </a:extLst>
                </p:cNvPr>
                <p:cNvSpPr/>
                <p:nvPr/>
              </p:nvSpPr>
              <p:spPr>
                <a:xfrm>
                  <a:off x="5863427" y="3557926"/>
                  <a:ext cx="342359" cy="437699"/>
                </a:xfrm>
                <a:custGeom>
                  <a:avLst/>
                  <a:gdLst>
                    <a:gd name="connsiteX0" fmla="*/ 0 w 342359"/>
                    <a:gd name="connsiteY0" fmla="*/ 0 h 437699"/>
                    <a:gd name="connsiteX1" fmla="*/ 0 w 342359"/>
                    <a:gd name="connsiteY1" fmla="*/ 203682 h 437699"/>
                    <a:gd name="connsiteX2" fmla="*/ 342359 w 342359"/>
                    <a:gd name="connsiteY2" fmla="*/ 203682 h 437699"/>
                    <a:gd name="connsiteX3" fmla="*/ 342359 w 342359"/>
                    <a:gd name="connsiteY3" fmla="*/ 437699 h 437699"/>
                  </a:gdLst>
                  <a:ahLst/>
                  <a:cxnLst>
                    <a:cxn ang="0">
                      <a:pos x="connsiteX0" y="connsiteY0"/>
                    </a:cxn>
                    <a:cxn ang="0">
                      <a:pos x="connsiteX1" y="connsiteY1"/>
                    </a:cxn>
                    <a:cxn ang="0">
                      <a:pos x="connsiteX2" y="connsiteY2"/>
                    </a:cxn>
                    <a:cxn ang="0">
                      <a:pos x="connsiteX3" y="connsiteY3"/>
                    </a:cxn>
                  </a:cxnLst>
                  <a:rect l="l" t="t" r="r" b="b"/>
                  <a:pathLst>
                    <a:path w="342359" h="437699">
                      <a:moveTo>
                        <a:pt x="0" y="0"/>
                      </a:moveTo>
                      <a:lnTo>
                        <a:pt x="0" y="203682"/>
                      </a:lnTo>
                      <a:lnTo>
                        <a:pt x="342359" y="203682"/>
                      </a:lnTo>
                      <a:lnTo>
                        <a:pt x="342359" y="437699"/>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10" name="フリーフォーム 151">
                  <a:extLst>
                    <a:ext uri="{FF2B5EF4-FFF2-40B4-BE49-F238E27FC236}">
                      <a16:creationId xmlns:a16="http://schemas.microsoft.com/office/drawing/2014/main" id="{8576F234-83D4-403A-811A-B88D60E605B0}"/>
                    </a:ext>
                  </a:extLst>
                </p:cNvPr>
                <p:cNvSpPr/>
                <p:nvPr/>
              </p:nvSpPr>
              <p:spPr>
                <a:xfrm>
                  <a:off x="6184118" y="3553592"/>
                  <a:ext cx="60671" cy="442033"/>
                </a:xfrm>
                <a:custGeom>
                  <a:avLst/>
                  <a:gdLst>
                    <a:gd name="connsiteX0" fmla="*/ 0 w 60671"/>
                    <a:gd name="connsiteY0" fmla="*/ 0 h 442033"/>
                    <a:gd name="connsiteX1" fmla="*/ 0 w 60671"/>
                    <a:gd name="connsiteY1" fmla="*/ 177680 h 442033"/>
                    <a:gd name="connsiteX2" fmla="*/ 60671 w 60671"/>
                    <a:gd name="connsiteY2" fmla="*/ 177680 h 442033"/>
                    <a:gd name="connsiteX3" fmla="*/ 60671 w 60671"/>
                    <a:gd name="connsiteY3" fmla="*/ 442033 h 442033"/>
                  </a:gdLst>
                  <a:ahLst/>
                  <a:cxnLst>
                    <a:cxn ang="0">
                      <a:pos x="connsiteX0" y="connsiteY0"/>
                    </a:cxn>
                    <a:cxn ang="0">
                      <a:pos x="connsiteX1" y="connsiteY1"/>
                    </a:cxn>
                    <a:cxn ang="0">
                      <a:pos x="connsiteX2" y="connsiteY2"/>
                    </a:cxn>
                    <a:cxn ang="0">
                      <a:pos x="connsiteX3" y="connsiteY3"/>
                    </a:cxn>
                  </a:cxnLst>
                  <a:rect l="l" t="t" r="r" b="b"/>
                  <a:pathLst>
                    <a:path w="60671" h="442033">
                      <a:moveTo>
                        <a:pt x="0" y="0"/>
                      </a:moveTo>
                      <a:lnTo>
                        <a:pt x="0" y="177680"/>
                      </a:lnTo>
                      <a:lnTo>
                        <a:pt x="60671" y="177680"/>
                      </a:lnTo>
                      <a:lnTo>
                        <a:pt x="60671" y="442033"/>
                      </a:lnTo>
                    </a:path>
                  </a:pathLst>
                </a:cu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11" name="フリーフォーム 152">
                  <a:extLst>
                    <a:ext uri="{FF2B5EF4-FFF2-40B4-BE49-F238E27FC236}">
                      <a16:creationId xmlns:a16="http://schemas.microsoft.com/office/drawing/2014/main" id="{74A09E87-302F-4D3C-8C71-318C8FEF9ED2}"/>
                    </a:ext>
                  </a:extLst>
                </p:cNvPr>
                <p:cNvSpPr/>
                <p:nvPr/>
              </p:nvSpPr>
              <p:spPr>
                <a:xfrm>
                  <a:off x="6292459" y="3544925"/>
                  <a:ext cx="251351" cy="450699"/>
                </a:xfrm>
                <a:custGeom>
                  <a:avLst/>
                  <a:gdLst>
                    <a:gd name="connsiteX0" fmla="*/ 260019 w 260019"/>
                    <a:gd name="connsiteY0" fmla="*/ 0 h 424697"/>
                    <a:gd name="connsiteX1" fmla="*/ 260019 w 260019"/>
                    <a:gd name="connsiteY1" fmla="*/ 173346 h 424697"/>
                    <a:gd name="connsiteX2" fmla="*/ 0 w 260019"/>
                    <a:gd name="connsiteY2" fmla="*/ 173346 h 424697"/>
                    <a:gd name="connsiteX3" fmla="*/ 0 w 260019"/>
                    <a:gd name="connsiteY3" fmla="*/ 424697 h 424697"/>
                  </a:gdLst>
                  <a:ahLst/>
                  <a:cxnLst>
                    <a:cxn ang="0">
                      <a:pos x="connsiteX0" y="connsiteY0"/>
                    </a:cxn>
                    <a:cxn ang="0">
                      <a:pos x="connsiteX1" y="connsiteY1"/>
                    </a:cxn>
                    <a:cxn ang="0">
                      <a:pos x="connsiteX2" y="connsiteY2"/>
                    </a:cxn>
                    <a:cxn ang="0">
                      <a:pos x="connsiteX3" y="connsiteY3"/>
                    </a:cxn>
                  </a:cxnLst>
                  <a:rect l="l" t="t" r="r" b="b"/>
                  <a:pathLst>
                    <a:path w="260019" h="424697">
                      <a:moveTo>
                        <a:pt x="260019" y="0"/>
                      </a:moveTo>
                      <a:lnTo>
                        <a:pt x="260019" y="173346"/>
                      </a:lnTo>
                      <a:lnTo>
                        <a:pt x="0" y="173346"/>
                      </a:lnTo>
                      <a:lnTo>
                        <a:pt x="0" y="424697"/>
                      </a:lnTo>
                    </a:path>
                  </a:pathLst>
                </a:cu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12" name="フリーフォーム 153">
                  <a:extLst>
                    <a:ext uri="{FF2B5EF4-FFF2-40B4-BE49-F238E27FC236}">
                      <a16:creationId xmlns:a16="http://schemas.microsoft.com/office/drawing/2014/main" id="{A39E8370-F8C6-439A-B9A7-8DFAE30D956E}"/>
                    </a:ext>
                  </a:extLst>
                </p:cNvPr>
                <p:cNvSpPr/>
                <p:nvPr/>
              </p:nvSpPr>
              <p:spPr>
                <a:xfrm flipH="1">
                  <a:off x="6345184" y="3553858"/>
                  <a:ext cx="548359" cy="437699"/>
                </a:xfrm>
                <a:custGeom>
                  <a:avLst/>
                  <a:gdLst>
                    <a:gd name="connsiteX0" fmla="*/ 0 w 342359"/>
                    <a:gd name="connsiteY0" fmla="*/ 0 h 437699"/>
                    <a:gd name="connsiteX1" fmla="*/ 0 w 342359"/>
                    <a:gd name="connsiteY1" fmla="*/ 203682 h 437699"/>
                    <a:gd name="connsiteX2" fmla="*/ 342359 w 342359"/>
                    <a:gd name="connsiteY2" fmla="*/ 203682 h 437699"/>
                    <a:gd name="connsiteX3" fmla="*/ 342359 w 342359"/>
                    <a:gd name="connsiteY3" fmla="*/ 437699 h 437699"/>
                  </a:gdLst>
                  <a:ahLst/>
                  <a:cxnLst>
                    <a:cxn ang="0">
                      <a:pos x="connsiteX0" y="connsiteY0"/>
                    </a:cxn>
                    <a:cxn ang="0">
                      <a:pos x="connsiteX1" y="connsiteY1"/>
                    </a:cxn>
                    <a:cxn ang="0">
                      <a:pos x="connsiteX2" y="connsiteY2"/>
                    </a:cxn>
                    <a:cxn ang="0">
                      <a:pos x="connsiteX3" y="connsiteY3"/>
                    </a:cxn>
                  </a:cxnLst>
                  <a:rect l="l" t="t" r="r" b="b"/>
                  <a:pathLst>
                    <a:path w="342359" h="437699">
                      <a:moveTo>
                        <a:pt x="0" y="0"/>
                      </a:moveTo>
                      <a:lnTo>
                        <a:pt x="0" y="203682"/>
                      </a:lnTo>
                      <a:lnTo>
                        <a:pt x="342359" y="203682"/>
                      </a:lnTo>
                      <a:lnTo>
                        <a:pt x="342359" y="437699"/>
                      </a:lnTo>
                    </a:path>
                  </a:pathLst>
                </a:cu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13" name="フリーフォーム 154">
                  <a:extLst>
                    <a:ext uri="{FF2B5EF4-FFF2-40B4-BE49-F238E27FC236}">
                      <a16:creationId xmlns:a16="http://schemas.microsoft.com/office/drawing/2014/main" id="{710392E5-7F8D-4278-99CF-177ABCE36327}"/>
                    </a:ext>
                  </a:extLst>
                </p:cNvPr>
                <p:cNvSpPr/>
                <p:nvPr/>
              </p:nvSpPr>
              <p:spPr>
                <a:xfrm>
                  <a:off x="6387799" y="3553592"/>
                  <a:ext cx="840728" cy="433365"/>
                </a:xfrm>
                <a:custGeom>
                  <a:avLst/>
                  <a:gdLst>
                    <a:gd name="connsiteX0" fmla="*/ 0 w 814726"/>
                    <a:gd name="connsiteY0" fmla="*/ 433365 h 433365"/>
                    <a:gd name="connsiteX1" fmla="*/ 0 w 814726"/>
                    <a:gd name="connsiteY1" fmla="*/ 234017 h 433365"/>
                    <a:gd name="connsiteX2" fmla="*/ 814726 w 814726"/>
                    <a:gd name="connsiteY2" fmla="*/ 234017 h 433365"/>
                    <a:gd name="connsiteX3" fmla="*/ 814726 w 814726"/>
                    <a:gd name="connsiteY3" fmla="*/ 0 h 433365"/>
                  </a:gdLst>
                  <a:ahLst/>
                  <a:cxnLst>
                    <a:cxn ang="0">
                      <a:pos x="connsiteX0" y="connsiteY0"/>
                    </a:cxn>
                    <a:cxn ang="0">
                      <a:pos x="connsiteX1" y="connsiteY1"/>
                    </a:cxn>
                    <a:cxn ang="0">
                      <a:pos x="connsiteX2" y="connsiteY2"/>
                    </a:cxn>
                    <a:cxn ang="0">
                      <a:pos x="connsiteX3" y="connsiteY3"/>
                    </a:cxn>
                  </a:cxnLst>
                  <a:rect l="l" t="t" r="r" b="b"/>
                  <a:pathLst>
                    <a:path w="814726" h="433365">
                      <a:moveTo>
                        <a:pt x="0" y="433365"/>
                      </a:moveTo>
                      <a:lnTo>
                        <a:pt x="0" y="234017"/>
                      </a:lnTo>
                      <a:lnTo>
                        <a:pt x="814726" y="234017"/>
                      </a:lnTo>
                      <a:lnTo>
                        <a:pt x="814726" y="0"/>
                      </a:lnTo>
                    </a:path>
                  </a:pathLst>
                </a:cu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nvGrpSpPr>
              <p:cNvPr id="80" name="グループ化 79">
                <a:extLst>
                  <a:ext uri="{FF2B5EF4-FFF2-40B4-BE49-F238E27FC236}">
                    <a16:creationId xmlns:a16="http://schemas.microsoft.com/office/drawing/2014/main" id="{CD54C9F8-D030-4E63-B99B-AEB064B155A1}"/>
                  </a:ext>
                </a:extLst>
              </p:cNvPr>
              <p:cNvGrpSpPr/>
              <p:nvPr/>
            </p:nvGrpSpPr>
            <p:grpSpPr>
              <a:xfrm>
                <a:off x="7559000" y="4055200"/>
                <a:ext cx="1365100" cy="498545"/>
                <a:chOff x="5863427" y="3544925"/>
                <a:chExt cx="1365100" cy="498545"/>
              </a:xfrm>
            </p:grpSpPr>
            <p:pic>
              <p:nvPicPr>
                <p:cNvPr id="102" name="Picture 2" descr="クリックすると新しいウィンドウで開きます">
                  <a:extLst>
                    <a:ext uri="{FF2B5EF4-FFF2-40B4-BE49-F238E27FC236}">
                      <a16:creationId xmlns:a16="http://schemas.microsoft.com/office/drawing/2014/main" id="{53C175B9-B5A5-4508-B2D3-79468A043316}"/>
                    </a:ext>
                  </a:extLst>
                </p:cNvPr>
                <p:cNvPicPr>
                  <a:picLocks noChangeAspect="1" noChangeArrowheads="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6156176" y="3867894"/>
                  <a:ext cx="614516" cy="175576"/>
                </a:xfrm>
                <a:prstGeom prst="rect">
                  <a:avLst/>
                </a:prstGeom>
                <a:noFill/>
                <a:extLst>
                  <a:ext uri="{909E8E84-426E-40DD-AFC4-6F175D3DCCD1}">
                    <a14:hiddenFill xmlns:a14="http://schemas.microsoft.com/office/drawing/2010/main">
                      <a:solidFill>
                        <a:srgbClr val="FFFFFF"/>
                      </a:solidFill>
                    </a14:hiddenFill>
                  </a:ext>
                </a:extLst>
              </p:spPr>
            </p:pic>
            <p:sp>
              <p:nvSpPr>
                <p:cNvPr id="103" name="フリーフォーム 144">
                  <a:extLst>
                    <a:ext uri="{FF2B5EF4-FFF2-40B4-BE49-F238E27FC236}">
                      <a16:creationId xmlns:a16="http://schemas.microsoft.com/office/drawing/2014/main" id="{2A2C0FBE-F3D8-4183-B1DF-BE2D07190CCC}"/>
                    </a:ext>
                  </a:extLst>
                </p:cNvPr>
                <p:cNvSpPr/>
                <p:nvPr/>
              </p:nvSpPr>
              <p:spPr>
                <a:xfrm>
                  <a:off x="5863427" y="3557926"/>
                  <a:ext cx="342359" cy="437699"/>
                </a:xfrm>
                <a:custGeom>
                  <a:avLst/>
                  <a:gdLst>
                    <a:gd name="connsiteX0" fmla="*/ 0 w 342359"/>
                    <a:gd name="connsiteY0" fmla="*/ 0 h 437699"/>
                    <a:gd name="connsiteX1" fmla="*/ 0 w 342359"/>
                    <a:gd name="connsiteY1" fmla="*/ 203682 h 437699"/>
                    <a:gd name="connsiteX2" fmla="*/ 342359 w 342359"/>
                    <a:gd name="connsiteY2" fmla="*/ 203682 h 437699"/>
                    <a:gd name="connsiteX3" fmla="*/ 342359 w 342359"/>
                    <a:gd name="connsiteY3" fmla="*/ 437699 h 437699"/>
                  </a:gdLst>
                  <a:ahLst/>
                  <a:cxnLst>
                    <a:cxn ang="0">
                      <a:pos x="connsiteX0" y="connsiteY0"/>
                    </a:cxn>
                    <a:cxn ang="0">
                      <a:pos x="connsiteX1" y="connsiteY1"/>
                    </a:cxn>
                    <a:cxn ang="0">
                      <a:pos x="connsiteX2" y="connsiteY2"/>
                    </a:cxn>
                    <a:cxn ang="0">
                      <a:pos x="connsiteX3" y="connsiteY3"/>
                    </a:cxn>
                  </a:cxnLst>
                  <a:rect l="l" t="t" r="r" b="b"/>
                  <a:pathLst>
                    <a:path w="342359" h="437699">
                      <a:moveTo>
                        <a:pt x="0" y="0"/>
                      </a:moveTo>
                      <a:lnTo>
                        <a:pt x="0" y="203682"/>
                      </a:lnTo>
                      <a:lnTo>
                        <a:pt x="342359" y="203682"/>
                      </a:lnTo>
                      <a:lnTo>
                        <a:pt x="342359" y="437699"/>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4" name="フリーフォーム 145">
                  <a:extLst>
                    <a:ext uri="{FF2B5EF4-FFF2-40B4-BE49-F238E27FC236}">
                      <a16:creationId xmlns:a16="http://schemas.microsoft.com/office/drawing/2014/main" id="{C90D6A51-789B-4CC7-A465-938B54243279}"/>
                    </a:ext>
                  </a:extLst>
                </p:cNvPr>
                <p:cNvSpPr/>
                <p:nvPr/>
              </p:nvSpPr>
              <p:spPr>
                <a:xfrm>
                  <a:off x="6184118" y="3553592"/>
                  <a:ext cx="60671" cy="442033"/>
                </a:xfrm>
                <a:custGeom>
                  <a:avLst/>
                  <a:gdLst>
                    <a:gd name="connsiteX0" fmla="*/ 0 w 60671"/>
                    <a:gd name="connsiteY0" fmla="*/ 0 h 442033"/>
                    <a:gd name="connsiteX1" fmla="*/ 0 w 60671"/>
                    <a:gd name="connsiteY1" fmla="*/ 177680 h 442033"/>
                    <a:gd name="connsiteX2" fmla="*/ 60671 w 60671"/>
                    <a:gd name="connsiteY2" fmla="*/ 177680 h 442033"/>
                    <a:gd name="connsiteX3" fmla="*/ 60671 w 60671"/>
                    <a:gd name="connsiteY3" fmla="*/ 442033 h 442033"/>
                  </a:gdLst>
                  <a:ahLst/>
                  <a:cxnLst>
                    <a:cxn ang="0">
                      <a:pos x="connsiteX0" y="connsiteY0"/>
                    </a:cxn>
                    <a:cxn ang="0">
                      <a:pos x="connsiteX1" y="connsiteY1"/>
                    </a:cxn>
                    <a:cxn ang="0">
                      <a:pos x="connsiteX2" y="connsiteY2"/>
                    </a:cxn>
                    <a:cxn ang="0">
                      <a:pos x="connsiteX3" y="connsiteY3"/>
                    </a:cxn>
                  </a:cxnLst>
                  <a:rect l="l" t="t" r="r" b="b"/>
                  <a:pathLst>
                    <a:path w="60671" h="442033">
                      <a:moveTo>
                        <a:pt x="0" y="0"/>
                      </a:moveTo>
                      <a:lnTo>
                        <a:pt x="0" y="177680"/>
                      </a:lnTo>
                      <a:lnTo>
                        <a:pt x="60671" y="177680"/>
                      </a:lnTo>
                      <a:lnTo>
                        <a:pt x="60671" y="442033"/>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5" name="フリーフォーム 146">
                  <a:extLst>
                    <a:ext uri="{FF2B5EF4-FFF2-40B4-BE49-F238E27FC236}">
                      <a16:creationId xmlns:a16="http://schemas.microsoft.com/office/drawing/2014/main" id="{BE52BB7F-5CA2-463A-808D-6AC664E51859}"/>
                    </a:ext>
                  </a:extLst>
                </p:cNvPr>
                <p:cNvSpPr/>
                <p:nvPr/>
              </p:nvSpPr>
              <p:spPr>
                <a:xfrm>
                  <a:off x="6292459" y="3544925"/>
                  <a:ext cx="251351" cy="450699"/>
                </a:xfrm>
                <a:custGeom>
                  <a:avLst/>
                  <a:gdLst>
                    <a:gd name="connsiteX0" fmla="*/ 260019 w 260019"/>
                    <a:gd name="connsiteY0" fmla="*/ 0 h 424697"/>
                    <a:gd name="connsiteX1" fmla="*/ 260019 w 260019"/>
                    <a:gd name="connsiteY1" fmla="*/ 173346 h 424697"/>
                    <a:gd name="connsiteX2" fmla="*/ 0 w 260019"/>
                    <a:gd name="connsiteY2" fmla="*/ 173346 h 424697"/>
                    <a:gd name="connsiteX3" fmla="*/ 0 w 260019"/>
                    <a:gd name="connsiteY3" fmla="*/ 424697 h 424697"/>
                  </a:gdLst>
                  <a:ahLst/>
                  <a:cxnLst>
                    <a:cxn ang="0">
                      <a:pos x="connsiteX0" y="connsiteY0"/>
                    </a:cxn>
                    <a:cxn ang="0">
                      <a:pos x="connsiteX1" y="connsiteY1"/>
                    </a:cxn>
                    <a:cxn ang="0">
                      <a:pos x="connsiteX2" y="connsiteY2"/>
                    </a:cxn>
                    <a:cxn ang="0">
                      <a:pos x="connsiteX3" y="connsiteY3"/>
                    </a:cxn>
                  </a:cxnLst>
                  <a:rect l="l" t="t" r="r" b="b"/>
                  <a:pathLst>
                    <a:path w="260019" h="424697">
                      <a:moveTo>
                        <a:pt x="260019" y="0"/>
                      </a:moveTo>
                      <a:lnTo>
                        <a:pt x="260019" y="173346"/>
                      </a:lnTo>
                      <a:lnTo>
                        <a:pt x="0" y="173346"/>
                      </a:lnTo>
                      <a:lnTo>
                        <a:pt x="0" y="424697"/>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6" name="フリーフォーム 147">
                  <a:extLst>
                    <a:ext uri="{FF2B5EF4-FFF2-40B4-BE49-F238E27FC236}">
                      <a16:creationId xmlns:a16="http://schemas.microsoft.com/office/drawing/2014/main" id="{B4B2D6E3-9A73-47D1-8CF4-5A7C393B6D52}"/>
                    </a:ext>
                  </a:extLst>
                </p:cNvPr>
                <p:cNvSpPr/>
                <p:nvPr/>
              </p:nvSpPr>
              <p:spPr>
                <a:xfrm flipH="1">
                  <a:off x="6345184" y="3553858"/>
                  <a:ext cx="548359" cy="437699"/>
                </a:xfrm>
                <a:custGeom>
                  <a:avLst/>
                  <a:gdLst>
                    <a:gd name="connsiteX0" fmla="*/ 0 w 342359"/>
                    <a:gd name="connsiteY0" fmla="*/ 0 h 437699"/>
                    <a:gd name="connsiteX1" fmla="*/ 0 w 342359"/>
                    <a:gd name="connsiteY1" fmla="*/ 203682 h 437699"/>
                    <a:gd name="connsiteX2" fmla="*/ 342359 w 342359"/>
                    <a:gd name="connsiteY2" fmla="*/ 203682 h 437699"/>
                    <a:gd name="connsiteX3" fmla="*/ 342359 w 342359"/>
                    <a:gd name="connsiteY3" fmla="*/ 437699 h 437699"/>
                  </a:gdLst>
                  <a:ahLst/>
                  <a:cxnLst>
                    <a:cxn ang="0">
                      <a:pos x="connsiteX0" y="connsiteY0"/>
                    </a:cxn>
                    <a:cxn ang="0">
                      <a:pos x="connsiteX1" y="connsiteY1"/>
                    </a:cxn>
                    <a:cxn ang="0">
                      <a:pos x="connsiteX2" y="connsiteY2"/>
                    </a:cxn>
                    <a:cxn ang="0">
                      <a:pos x="connsiteX3" y="connsiteY3"/>
                    </a:cxn>
                  </a:cxnLst>
                  <a:rect l="l" t="t" r="r" b="b"/>
                  <a:pathLst>
                    <a:path w="342359" h="437699">
                      <a:moveTo>
                        <a:pt x="0" y="0"/>
                      </a:moveTo>
                      <a:lnTo>
                        <a:pt x="0" y="203682"/>
                      </a:lnTo>
                      <a:lnTo>
                        <a:pt x="342359" y="203682"/>
                      </a:lnTo>
                      <a:lnTo>
                        <a:pt x="342359" y="437699"/>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7" name="フリーフォーム 148">
                  <a:extLst>
                    <a:ext uri="{FF2B5EF4-FFF2-40B4-BE49-F238E27FC236}">
                      <a16:creationId xmlns:a16="http://schemas.microsoft.com/office/drawing/2014/main" id="{031FE47E-DF7E-464C-A87F-B7E9880C1D52}"/>
                    </a:ext>
                  </a:extLst>
                </p:cNvPr>
                <p:cNvSpPr/>
                <p:nvPr/>
              </p:nvSpPr>
              <p:spPr>
                <a:xfrm>
                  <a:off x="6387799" y="3553592"/>
                  <a:ext cx="840728" cy="433365"/>
                </a:xfrm>
                <a:custGeom>
                  <a:avLst/>
                  <a:gdLst>
                    <a:gd name="connsiteX0" fmla="*/ 0 w 814726"/>
                    <a:gd name="connsiteY0" fmla="*/ 433365 h 433365"/>
                    <a:gd name="connsiteX1" fmla="*/ 0 w 814726"/>
                    <a:gd name="connsiteY1" fmla="*/ 234017 h 433365"/>
                    <a:gd name="connsiteX2" fmla="*/ 814726 w 814726"/>
                    <a:gd name="connsiteY2" fmla="*/ 234017 h 433365"/>
                    <a:gd name="connsiteX3" fmla="*/ 814726 w 814726"/>
                    <a:gd name="connsiteY3" fmla="*/ 0 h 433365"/>
                  </a:gdLst>
                  <a:ahLst/>
                  <a:cxnLst>
                    <a:cxn ang="0">
                      <a:pos x="connsiteX0" y="connsiteY0"/>
                    </a:cxn>
                    <a:cxn ang="0">
                      <a:pos x="connsiteX1" y="connsiteY1"/>
                    </a:cxn>
                    <a:cxn ang="0">
                      <a:pos x="connsiteX2" y="connsiteY2"/>
                    </a:cxn>
                    <a:cxn ang="0">
                      <a:pos x="connsiteX3" y="connsiteY3"/>
                    </a:cxn>
                  </a:cxnLst>
                  <a:rect l="l" t="t" r="r" b="b"/>
                  <a:pathLst>
                    <a:path w="814726" h="433365">
                      <a:moveTo>
                        <a:pt x="0" y="433365"/>
                      </a:moveTo>
                      <a:lnTo>
                        <a:pt x="0" y="234017"/>
                      </a:lnTo>
                      <a:lnTo>
                        <a:pt x="814726" y="234017"/>
                      </a:lnTo>
                      <a:lnTo>
                        <a:pt x="814726" y="0"/>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sp>
            <p:nvSpPr>
              <p:cNvPr id="81" name="フリーフォーム 123">
                <a:extLst>
                  <a:ext uri="{FF2B5EF4-FFF2-40B4-BE49-F238E27FC236}">
                    <a16:creationId xmlns:a16="http://schemas.microsoft.com/office/drawing/2014/main" id="{66405BFD-25B2-4486-90B7-500DE156087F}"/>
                  </a:ext>
                </a:extLst>
              </p:cNvPr>
              <p:cNvSpPr/>
              <p:nvPr/>
            </p:nvSpPr>
            <p:spPr>
              <a:xfrm>
                <a:off x="6535143" y="4496967"/>
                <a:ext cx="1698791" cy="91007"/>
              </a:xfrm>
              <a:custGeom>
                <a:avLst/>
                <a:gdLst>
                  <a:gd name="connsiteX0" fmla="*/ 0 w 1698791"/>
                  <a:gd name="connsiteY0" fmla="*/ 0 h 91007"/>
                  <a:gd name="connsiteX1" fmla="*/ 0 w 1698791"/>
                  <a:gd name="connsiteY1" fmla="*/ 91007 h 91007"/>
                  <a:gd name="connsiteX2" fmla="*/ 1698791 w 1698791"/>
                  <a:gd name="connsiteY2" fmla="*/ 91007 h 91007"/>
                  <a:gd name="connsiteX3" fmla="*/ 1698791 w 1698791"/>
                  <a:gd name="connsiteY3" fmla="*/ 4334 h 91007"/>
                </a:gdLst>
                <a:ahLst/>
                <a:cxnLst>
                  <a:cxn ang="0">
                    <a:pos x="connsiteX0" y="connsiteY0"/>
                  </a:cxn>
                  <a:cxn ang="0">
                    <a:pos x="connsiteX1" y="connsiteY1"/>
                  </a:cxn>
                  <a:cxn ang="0">
                    <a:pos x="connsiteX2" y="connsiteY2"/>
                  </a:cxn>
                  <a:cxn ang="0">
                    <a:pos x="connsiteX3" y="connsiteY3"/>
                  </a:cxn>
                </a:cxnLst>
                <a:rect l="l" t="t" r="r" b="b"/>
                <a:pathLst>
                  <a:path w="1698791" h="91007">
                    <a:moveTo>
                      <a:pt x="0" y="0"/>
                    </a:moveTo>
                    <a:lnTo>
                      <a:pt x="0" y="91007"/>
                    </a:lnTo>
                    <a:lnTo>
                      <a:pt x="1698791" y="91007"/>
                    </a:lnTo>
                    <a:lnTo>
                      <a:pt x="1698791" y="4334"/>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82" name="グループ化 81">
                <a:extLst>
                  <a:ext uri="{FF2B5EF4-FFF2-40B4-BE49-F238E27FC236}">
                    <a16:creationId xmlns:a16="http://schemas.microsoft.com/office/drawing/2014/main" id="{3424982D-773F-4414-A2BC-624D1B549EDB}"/>
                  </a:ext>
                </a:extLst>
              </p:cNvPr>
              <p:cNvGrpSpPr/>
              <p:nvPr/>
            </p:nvGrpSpPr>
            <p:grpSpPr>
              <a:xfrm>
                <a:off x="5872478" y="3377657"/>
                <a:ext cx="3067840" cy="634252"/>
                <a:chOff x="5830808" y="3378735"/>
                <a:chExt cx="3067840" cy="634252"/>
              </a:xfrm>
            </p:grpSpPr>
            <p:grpSp>
              <p:nvGrpSpPr>
                <p:cNvPr id="87" name="グループ化 86">
                  <a:extLst>
                    <a:ext uri="{FF2B5EF4-FFF2-40B4-BE49-F238E27FC236}">
                      <a16:creationId xmlns:a16="http://schemas.microsoft.com/office/drawing/2014/main" id="{C7370531-C9D1-4436-97DE-F7DD7B563367}"/>
                    </a:ext>
                  </a:extLst>
                </p:cNvPr>
                <p:cNvGrpSpPr/>
                <p:nvPr/>
              </p:nvGrpSpPr>
              <p:grpSpPr>
                <a:xfrm>
                  <a:off x="5830808" y="3378735"/>
                  <a:ext cx="1356049" cy="634251"/>
                  <a:chOff x="5817423" y="3721368"/>
                  <a:chExt cx="1356049" cy="634251"/>
                </a:xfrm>
              </p:grpSpPr>
              <p:pic>
                <p:nvPicPr>
                  <p:cNvPr id="96" name="Picture 2" descr="クリックすると新しいウィンドウで開きます">
                    <a:extLst>
                      <a:ext uri="{FF2B5EF4-FFF2-40B4-BE49-F238E27FC236}">
                        <a16:creationId xmlns:a16="http://schemas.microsoft.com/office/drawing/2014/main" id="{72CD3BC4-4AAE-4787-93EE-529767573BA9}"/>
                      </a:ext>
                    </a:extLst>
                  </p:cNvPr>
                  <p:cNvPicPr>
                    <a:picLocks noChangeAspect="1" noChangeArrowheads="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6104314" y="3721368"/>
                    <a:ext cx="614516" cy="175576"/>
                  </a:xfrm>
                  <a:prstGeom prst="rect">
                    <a:avLst/>
                  </a:prstGeom>
                  <a:noFill/>
                  <a:extLst>
                    <a:ext uri="{909E8E84-426E-40DD-AFC4-6F175D3DCCD1}">
                      <a14:hiddenFill xmlns:a14="http://schemas.microsoft.com/office/drawing/2010/main">
                        <a:solidFill>
                          <a:srgbClr val="FFFFFF"/>
                        </a:solidFill>
                      </a14:hiddenFill>
                    </a:ext>
                  </a:extLst>
                </p:spPr>
              </p:pic>
              <p:sp>
                <p:nvSpPr>
                  <p:cNvPr id="97" name="フリーフォーム 138">
                    <a:extLst>
                      <a:ext uri="{FF2B5EF4-FFF2-40B4-BE49-F238E27FC236}">
                        <a16:creationId xmlns:a16="http://schemas.microsoft.com/office/drawing/2014/main" id="{C9214288-C5A4-40C3-82F3-E4E6AA85E7E2}"/>
                      </a:ext>
                    </a:extLst>
                  </p:cNvPr>
                  <p:cNvSpPr/>
                  <p:nvPr/>
                </p:nvSpPr>
                <p:spPr>
                  <a:xfrm flipV="1">
                    <a:off x="5817423" y="3837484"/>
                    <a:ext cx="334002" cy="518135"/>
                  </a:xfrm>
                  <a:custGeom>
                    <a:avLst/>
                    <a:gdLst>
                      <a:gd name="connsiteX0" fmla="*/ 0 w 342359"/>
                      <a:gd name="connsiteY0" fmla="*/ 0 h 437699"/>
                      <a:gd name="connsiteX1" fmla="*/ 0 w 342359"/>
                      <a:gd name="connsiteY1" fmla="*/ 203682 h 437699"/>
                      <a:gd name="connsiteX2" fmla="*/ 342359 w 342359"/>
                      <a:gd name="connsiteY2" fmla="*/ 203682 h 437699"/>
                      <a:gd name="connsiteX3" fmla="*/ 342359 w 342359"/>
                      <a:gd name="connsiteY3" fmla="*/ 437699 h 437699"/>
                    </a:gdLst>
                    <a:ahLst/>
                    <a:cxnLst>
                      <a:cxn ang="0">
                        <a:pos x="connsiteX0" y="connsiteY0"/>
                      </a:cxn>
                      <a:cxn ang="0">
                        <a:pos x="connsiteX1" y="connsiteY1"/>
                      </a:cxn>
                      <a:cxn ang="0">
                        <a:pos x="connsiteX2" y="connsiteY2"/>
                      </a:cxn>
                      <a:cxn ang="0">
                        <a:pos x="connsiteX3" y="connsiteY3"/>
                      </a:cxn>
                    </a:cxnLst>
                    <a:rect l="l" t="t" r="r" b="b"/>
                    <a:pathLst>
                      <a:path w="342359" h="437699">
                        <a:moveTo>
                          <a:pt x="0" y="0"/>
                        </a:moveTo>
                        <a:lnTo>
                          <a:pt x="0" y="203682"/>
                        </a:lnTo>
                        <a:lnTo>
                          <a:pt x="342359" y="203682"/>
                        </a:lnTo>
                        <a:lnTo>
                          <a:pt x="342359" y="437699"/>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8" name="フリーフォーム 139">
                    <a:extLst>
                      <a:ext uri="{FF2B5EF4-FFF2-40B4-BE49-F238E27FC236}">
                        <a16:creationId xmlns:a16="http://schemas.microsoft.com/office/drawing/2014/main" id="{039D041E-B921-4122-B204-8C9F9239B9C5}"/>
                      </a:ext>
                    </a:extLst>
                  </p:cNvPr>
                  <p:cNvSpPr/>
                  <p:nvPr/>
                </p:nvSpPr>
                <p:spPr>
                  <a:xfrm flipV="1">
                    <a:off x="6142916" y="3837484"/>
                    <a:ext cx="54792" cy="518135"/>
                  </a:xfrm>
                  <a:custGeom>
                    <a:avLst/>
                    <a:gdLst>
                      <a:gd name="connsiteX0" fmla="*/ 0 w 60671"/>
                      <a:gd name="connsiteY0" fmla="*/ 0 h 442033"/>
                      <a:gd name="connsiteX1" fmla="*/ 0 w 60671"/>
                      <a:gd name="connsiteY1" fmla="*/ 177680 h 442033"/>
                      <a:gd name="connsiteX2" fmla="*/ 60671 w 60671"/>
                      <a:gd name="connsiteY2" fmla="*/ 177680 h 442033"/>
                      <a:gd name="connsiteX3" fmla="*/ 60671 w 60671"/>
                      <a:gd name="connsiteY3" fmla="*/ 442033 h 442033"/>
                    </a:gdLst>
                    <a:ahLst/>
                    <a:cxnLst>
                      <a:cxn ang="0">
                        <a:pos x="connsiteX0" y="connsiteY0"/>
                      </a:cxn>
                      <a:cxn ang="0">
                        <a:pos x="connsiteX1" y="connsiteY1"/>
                      </a:cxn>
                      <a:cxn ang="0">
                        <a:pos x="connsiteX2" y="connsiteY2"/>
                      </a:cxn>
                      <a:cxn ang="0">
                        <a:pos x="connsiteX3" y="connsiteY3"/>
                      </a:cxn>
                    </a:cxnLst>
                    <a:rect l="l" t="t" r="r" b="b"/>
                    <a:pathLst>
                      <a:path w="60671" h="442033">
                        <a:moveTo>
                          <a:pt x="0" y="0"/>
                        </a:moveTo>
                        <a:lnTo>
                          <a:pt x="0" y="177680"/>
                        </a:lnTo>
                        <a:lnTo>
                          <a:pt x="60671" y="177680"/>
                        </a:lnTo>
                        <a:lnTo>
                          <a:pt x="60671" y="442033"/>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9" name="フリーフォーム 140">
                    <a:extLst>
                      <a:ext uri="{FF2B5EF4-FFF2-40B4-BE49-F238E27FC236}">
                        <a16:creationId xmlns:a16="http://schemas.microsoft.com/office/drawing/2014/main" id="{F2CBB6B1-6D60-428A-B094-A68A645DAF47}"/>
                      </a:ext>
                    </a:extLst>
                  </p:cNvPr>
                  <p:cNvSpPr/>
                  <p:nvPr/>
                </p:nvSpPr>
                <p:spPr>
                  <a:xfrm flipV="1">
                    <a:off x="6246455" y="3837484"/>
                    <a:ext cx="245216" cy="518135"/>
                  </a:xfrm>
                  <a:custGeom>
                    <a:avLst/>
                    <a:gdLst>
                      <a:gd name="connsiteX0" fmla="*/ 260019 w 260019"/>
                      <a:gd name="connsiteY0" fmla="*/ 0 h 424697"/>
                      <a:gd name="connsiteX1" fmla="*/ 260019 w 260019"/>
                      <a:gd name="connsiteY1" fmla="*/ 173346 h 424697"/>
                      <a:gd name="connsiteX2" fmla="*/ 0 w 260019"/>
                      <a:gd name="connsiteY2" fmla="*/ 173346 h 424697"/>
                      <a:gd name="connsiteX3" fmla="*/ 0 w 260019"/>
                      <a:gd name="connsiteY3" fmla="*/ 424697 h 424697"/>
                    </a:gdLst>
                    <a:ahLst/>
                    <a:cxnLst>
                      <a:cxn ang="0">
                        <a:pos x="connsiteX0" y="connsiteY0"/>
                      </a:cxn>
                      <a:cxn ang="0">
                        <a:pos x="connsiteX1" y="connsiteY1"/>
                      </a:cxn>
                      <a:cxn ang="0">
                        <a:pos x="connsiteX2" y="connsiteY2"/>
                      </a:cxn>
                      <a:cxn ang="0">
                        <a:pos x="connsiteX3" y="connsiteY3"/>
                      </a:cxn>
                    </a:cxnLst>
                    <a:rect l="l" t="t" r="r" b="b"/>
                    <a:pathLst>
                      <a:path w="260019" h="424697">
                        <a:moveTo>
                          <a:pt x="260019" y="0"/>
                        </a:moveTo>
                        <a:lnTo>
                          <a:pt x="260019" y="173346"/>
                        </a:lnTo>
                        <a:lnTo>
                          <a:pt x="0" y="173346"/>
                        </a:lnTo>
                        <a:lnTo>
                          <a:pt x="0" y="424697"/>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0" name="フリーフォーム 141">
                    <a:extLst>
                      <a:ext uri="{FF2B5EF4-FFF2-40B4-BE49-F238E27FC236}">
                        <a16:creationId xmlns:a16="http://schemas.microsoft.com/office/drawing/2014/main" id="{1529FAC6-474E-4553-91A6-BA7CFE1745D8}"/>
                      </a:ext>
                    </a:extLst>
                  </p:cNvPr>
                  <p:cNvSpPr/>
                  <p:nvPr/>
                </p:nvSpPr>
                <p:spPr>
                  <a:xfrm flipH="1" flipV="1">
                    <a:off x="6299179" y="3833416"/>
                    <a:ext cx="534974" cy="522203"/>
                  </a:xfrm>
                  <a:custGeom>
                    <a:avLst/>
                    <a:gdLst>
                      <a:gd name="connsiteX0" fmla="*/ 0 w 342359"/>
                      <a:gd name="connsiteY0" fmla="*/ 0 h 437699"/>
                      <a:gd name="connsiteX1" fmla="*/ 0 w 342359"/>
                      <a:gd name="connsiteY1" fmla="*/ 203682 h 437699"/>
                      <a:gd name="connsiteX2" fmla="*/ 342359 w 342359"/>
                      <a:gd name="connsiteY2" fmla="*/ 203682 h 437699"/>
                      <a:gd name="connsiteX3" fmla="*/ 342359 w 342359"/>
                      <a:gd name="connsiteY3" fmla="*/ 437699 h 437699"/>
                    </a:gdLst>
                    <a:ahLst/>
                    <a:cxnLst>
                      <a:cxn ang="0">
                        <a:pos x="connsiteX0" y="connsiteY0"/>
                      </a:cxn>
                      <a:cxn ang="0">
                        <a:pos x="connsiteX1" y="connsiteY1"/>
                      </a:cxn>
                      <a:cxn ang="0">
                        <a:pos x="connsiteX2" y="connsiteY2"/>
                      </a:cxn>
                      <a:cxn ang="0">
                        <a:pos x="connsiteX3" y="connsiteY3"/>
                      </a:cxn>
                    </a:cxnLst>
                    <a:rect l="l" t="t" r="r" b="b"/>
                    <a:pathLst>
                      <a:path w="342359" h="437699">
                        <a:moveTo>
                          <a:pt x="0" y="0"/>
                        </a:moveTo>
                        <a:lnTo>
                          <a:pt x="0" y="203682"/>
                        </a:lnTo>
                        <a:lnTo>
                          <a:pt x="342359" y="203682"/>
                        </a:lnTo>
                        <a:lnTo>
                          <a:pt x="342359" y="437699"/>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1" name="フリーフォーム 142">
                    <a:extLst>
                      <a:ext uri="{FF2B5EF4-FFF2-40B4-BE49-F238E27FC236}">
                        <a16:creationId xmlns:a16="http://schemas.microsoft.com/office/drawing/2014/main" id="{2B54075A-CADD-457B-8E1E-E6775D1826C6}"/>
                      </a:ext>
                    </a:extLst>
                  </p:cNvPr>
                  <p:cNvSpPr/>
                  <p:nvPr/>
                </p:nvSpPr>
                <p:spPr>
                  <a:xfrm flipV="1">
                    <a:off x="6341794" y="3828815"/>
                    <a:ext cx="831678" cy="526539"/>
                  </a:xfrm>
                  <a:custGeom>
                    <a:avLst/>
                    <a:gdLst>
                      <a:gd name="connsiteX0" fmla="*/ 0 w 814726"/>
                      <a:gd name="connsiteY0" fmla="*/ 433365 h 433365"/>
                      <a:gd name="connsiteX1" fmla="*/ 0 w 814726"/>
                      <a:gd name="connsiteY1" fmla="*/ 234017 h 433365"/>
                      <a:gd name="connsiteX2" fmla="*/ 814726 w 814726"/>
                      <a:gd name="connsiteY2" fmla="*/ 234017 h 433365"/>
                      <a:gd name="connsiteX3" fmla="*/ 814726 w 814726"/>
                      <a:gd name="connsiteY3" fmla="*/ 0 h 433365"/>
                    </a:gdLst>
                    <a:ahLst/>
                    <a:cxnLst>
                      <a:cxn ang="0">
                        <a:pos x="connsiteX0" y="connsiteY0"/>
                      </a:cxn>
                      <a:cxn ang="0">
                        <a:pos x="connsiteX1" y="connsiteY1"/>
                      </a:cxn>
                      <a:cxn ang="0">
                        <a:pos x="connsiteX2" y="connsiteY2"/>
                      </a:cxn>
                      <a:cxn ang="0">
                        <a:pos x="connsiteX3" y="connsiteY3"/>
                      </a:cxn>
                    </a:cxnLst>
                    <a:rect l="l" t="t" r="r" b="b"/>
                    <a:pathLst>
                      <a:path w="814726" h="433365">
                        <a:moveTo>
                          <a:pt x="0" y="433365"/>
                        </a:moveTo>
                        <a:lnTo>
                          <a:pt x="0" y="234017"/>
                        </a:lnTo>
                        <a:lnTo>
                          <a:pt x="814726" y="234017"/>
                        </a:lnTo>
                        <a:lnTo>
                          <a:pt x="814726" y="0"/>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nvGrpSpPr>
                <p:cNvPr id="88" name="グループ化 87">
                  <a:extLst>
                    <a:ext uri="{FF2B5EF4-FFF2-40B4-BE49-F238E27FC236}">
                      <a16:creationId xmlns:a16="http://schemas.microsoft.com/office/drawing/2014/main" id="{CB81A2C0-CA18-4CAD-B99E-4DF5A24D6B3A}"/>
                    </a:ext>
                  </a:extLst>
                </p:cNvPr>
                <p:cNvGrpSpPr/>
                <p:nvPr/>
              </p:nvGrpSpPr>
              <p:grpSpPr>
                <a:xfrm>
                  <a:off x="7526381" y="3387580"/>
                  <a:ext cx="1372267" cy="625407"/>
                  <a:chOff x="5817423" y="3729948"/>
                  <a:chExt cx="1372267" cy="625407"/>
                </a:xfrm>
              </p:grpSpPr>
              <p:pic>
                <p:nvPicPr>
                  <p:cNvPr id="90" name="Picture 2" descr="クリックすると新しいウィンドウで開きます">
                    <a:extLst>
                      <a:ext uri="{FF2B5EF4-FFF2-40B4-BE49-F238E27FC236}">
                        <a16:creationId xmlns:a16="http://schemas.microsoft.com/office/drawing/2014/main" id="{EC12E6F2-D7E3-49F6-837A-2AECF29630DE}"/>
                      </a:ext>
                    </a:extLst>
                  </p:cNvPr>
                  <p:cNvPicPr>
                    <a:picLocks noChangeAspect="1" noChangeArrowheads="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6100279" y="3729948"/>
                    <a:ext cx="614516" cy="175576"/>
                  </a:xfrm>
                  <a:prstGeom prst="rect">
                    <a:avLst/>
                  </a:prstGeom>
                  <a:noFill/>
                  <a:extLst>
                    <a:ext uri="{909E8E84-426E-40DD-AFC4-6F175D3DCCD1}">
                      <a14:hiddenFill xmlns:a14="http://schemas.microsoft.com/office/drawing/2010/main">
                        <a:solidFill>
                          <a:srgbClr val="FFFFFF"/>
                        </a:solidFill>
                      </a14:hiddenFill>
                    </a:ext>
                  </a:extLst>
                </p:spPr>
              </p:pic>
              <p:sp>
                <p:nvSpPr>
                  <p:cNvPr id="91" name="フリーフォーム 132">
                    <a:extLst>
                      <a:ext uri="{FF2B5EF4-FFF2-40B4-BE49-F238E27FC236}">
                        <a16:creationId xmlns:a16="http://schemas.microsoft.com/office/drawing/2014/main" id="{44E123E9-392A-49F0-81FC-DC97CD614021}"/>
                      </a:ext>
                    </a:extLst>
                  </p:cNvPr>
                  <p:cNvSpPr/>
                  <p:nvPr/>
                </p:nvSpPr>
                <p:spPr>
                  <a:xfrm flipV="1">
                    <a:off x="5817423" y="3837484"/>
                    <a:ext cx="334002" cy="517606"/>
                  </a:xfrm>
                  <a:custGeom>
                    <a:avLst/>
                    <a:gdLst>
                      <a:gd name="connsiteX0" fmla="*/ 0 w 342359"/>
                      <a:gd name="connsiteY0" fmla="*/ 0 h 437699"/>
                      <a:gd name="connsiteX1" fmla="*/ 0 w 342359"/>
                      <a:gd name="connsiteY1" fmla="*/ 203682 h 437699"/>
                      <a:gd name="connsiteX2" fmla="*/ 342359 w 342359"/>
                      <a:gd name="connsiteY2" fmla="*/ 203682 h 437699"/>
                      <a:gd name="connsiteX3" fmla="*/ 342359 w 342359"/>
                      <a:gd name="connsiteY3" fmla="*/ 437699 h 437699"/>
                    </a:gdLst>
                    <a:ahLst/>
                    <a:cxnLst>
                      <a:cxn ang="0">
                        <a:pos x="connsiteX0" y="connsiteY0"/>
                      </a:cxn>
                      <a:cxn ang="0">
                        <a:pos x="connsiteX1" y="connsiteY1"/>
                      </a:cxn>
                      <a:cxn ang="0">
                        <a:pos x="connsiteX2" y="connsiteY2"/>
                      </a:cxn>
                      <a:cxn ang="0">
                        <a:pos x="connsiteX3" y="connsiteY3"/>
                      </a:cxn>
                    </a:cxnLst>
                    <a:rect l="l" t="t" r="r" b="b"/>
                    <a:pathLst>
                      <a:path w="342359" h="437699">
                        <a:moveTo>
                          <a:pt x="0" y="0"/>
                        </a:moveTo>
                        <a:lnTo>
                          <a:pt x="0" y="203682"/>
                        </a:lnTo>
                        <a:lnTo>
                          <a:pt x="342359" y="203682"/>
                        </a:lnTo>
                        <a:lnTo>
                          <a:pt x="342359" y="437699"/>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2" name="フリーフォーム 133">
                    <a:extLst>
                      <a:ext uri="{FF2B5EF4-FFF2-40B4-BE49-F238E27FC236}">
                        <a16:creationId xmlns:a16="http://schemas.microsoft.com/office/drawing/2014/main" id="{4802F88D-316F-4345-B220-7693EA3200C0}"/>
                      </a:ext>
                    </a:extLst>
                  </p:cNvPr>
                  <p:cNvSpPr/>
                  <p:nvPr/>
                </p:nvSpPr>
                <p:spPr>
                  <a:xfrm flipV="1">
                    <a:off x="6151584" y="3837482"/>
                    <a:ext cx="63932" cy="517872"/>
                  </a:xfrm>
                  <a:custGeom>
                    <a:avLst/>
                    <a:gdLst>
                      <a:gd name="connsiteX0" fmla="*/ 0 w 60671"/>
                      <a:gd name="connsiteY0" fmla="*/ 0 h 442033"/>
                      <a:gd name="connsiteX1" fmla="*/ 0 w 60671"/>
                      <a:gd name="connsiteY1" fmla="*/ 177680 h 442033"/>
                      <a:gd name="connsiteX2" fmla="*/ 60671 w 60671"/>
                      <a:gd name="connsiteY2" fmla="*/ 177680 h 442033"/>
                      <a:gd name="connsiteX3" fmla="*/ 60671 w 60671"/>
                      <a:gd name="connsiteY3" fmla="*/ 442033 h 442033"/>
                    </a:gdLst>
                    <a:ahLst/>
                    <a:cxnLst>
                      <a:cxn ang="0">
                        <a:pos x="connsiteX0" y="connsiteY0"/>
                      </a:cxn>
                      <a:cxn ang="0">
                        <a:pos x="connsiteX1" y="connsiteY1"/>
                      </a:cxn>
                      <a:cxn ang="0">
                        <a:pos x="connsiteX2" y="connsiteY2"/>
                      </a:cxn>
                      <a:cxn ang="0">
                        <a:pos x="connsiteX3" y="connsiteY3"/>
                      </a:cxn>
                    </a:cxnLst>
                    <a:rect l="l" t="t" r="r" b="b"/>
                    <a:pathLst>
                      <a:path w="60671" h="442033">
                        <a:moveTo>
                          <a:pt x="0" y="0"/>
                        </a:moveTo>
                        <a:lnTo>
                          <a:pt x="0" y="177680"/>
                        </a:lnTo>
                        <a:lnTo>
                          <a:pt x="60671" y="177680"/>
                        </a:lnTo>
                        <a:lnTo>
                          <a:pt x="60671" y="442033"/>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3" name="フリーフォーム 134">
                    <a:extLst>
                      <a:ext uri="{FF2B5EF4-FFF2-40B4-BE49-F238E27FC236}">
                        <a16:creationId xmlns:a16="http://schemas.microsoft.com/office/drawing/2014/main" id="{64BAB8D2-53EC-4A38-ABE1-48633C013388}"/>
                      </a:ext>
                    </a:extLst>
                  </p:cNvPr>
                  <p:cNvSpPr/>
                  <p:nvPr/>
                </p:nvSpPr>
                <p:spPr>
                  <a:xfrm flipV="1">
                    <a:off x="6246454" y="3837484"/>
                    <a:ext cx="258519" cy="517871"/>
                  </a:xfrm>
                  <a:custGeom>
                    <a:avLst/>
                    <a:gdLst>
                      <a:gd name="connsiteX0" fmla="*/ 260019 w 260019"/>
                      <a:gd name="connsiteY0" fmla="*/ 0 h 424697"/>
                      <a:gd name="connsiteX1" fmla="*/ 260019 w 260019"/>
                      <a:gd name="connsiteY1" fmla="*/ 173346 h 424697"/>
                      <a:gd name="connsiteX2" fmla="*/ 0 w 260019"/>
                      <a:gd name="connsiteY2" fmla="*/ 173346 h 424697"/>
                      <a:gd name="connsiteX3" fmla="*/ 0 w 260019"/>
                      <a:gd name="connsiteY3" fmla="*/ 424697 h 424697"/>
                    </a:gdLst>
                    <a:ahLst/>
                    <a:cxnLst>
                      <a:cxn ang="0">
                        <a:pos x="connsiteX0" y="connsiteY0"/>
                      </a:cxn>
                      <a:cxn ang="0">
                        <a:pos x="connsiteX1" y="connsiteY1"/>
                      </a:cxn>
                      <a:cxn ang="0">
                        <a:pos x="connsiteX2" y="connsiteY2"/>
                      </a:cxn>
                      <a:cxn ang="0">
                        <a:pos x="connsiteX3" y="connsiteY3"/>
                      </a:cxn>
                    </a:cxnLst>
                    <a:rect l="l" t="t" r="r" b="b"/>
                    <a:pathLst>
                      <a:path w="260019" h="424697">
                        <a:moveTo>
                          <a:pt x="260019" y="0"/>
                        </a:moveTo>
                        <a:lnTo>
                          <a:pt x="260019" y="173346"/>
                        </a:lnTo>
                        <a:lnTo>
                          <a:pt x="0" y="173346"/>
                        </a:lnTo>
                        <a:lnTo>
                          <a:pt x="0" y="424697"/>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4" name="フリーフォーム 135">
                    <a:extLst>
                      <a:ext uri="{FF2B5EF4-FFF2-40B4-BE49-F238E27FC236}">
                        <a16:creationId xmlns:a16="http://schemas.microsoft.com/office/drawing/2014/main" id="{89557DB6-0E28-4EBD-A707-CC8E5AEA408B}"/>
                      </a:ext>
                    </a:extLst>
                  </p:cNvPr>
                  <p:cNvSpPr/>
                  <p:nvPr/>
                </p:nvSpPr>
                <p:spPr>
                  <a:xfrm flipH="1" flipV="1">
                    <a:off x="6299179" y="3846417"/>
                    <a:ext cx="556820" cy="508937"/>
                  </a:xfrm>
                  <a:custGeom>
                    <a:avLst/>
                    <a:gdLst>
                      <a:gd name="connsiteX0" fmla="*/ 0 w 342359"/>
                      <a:gd name="connsiteY0" fmla="*/ 0 h 437699"/>
                      <a:gd name="connsiteX1" fmla="*/ 0 w 342359"/>
                      <a:gd name="connsiteY1" fmla="*/ 203682 h 437699"/>
                      <a:gd name="connsiteX2" fmla="*/ 342359 w 342359"/>
                      <a:gd name="connsiteY2" fmla="*/ 203682 h 437699"/>
                      <a:gd name="connsiteX3" fmla="*/ 342359 w 342359"/>
                      <a:gd name="connsiteY3" fmla="*/ 437699 h 437699"/>
                    </a:gdLst>
                    <a:ahLst/>
                    <a:cxnLst>
                      <a:cxn ang="0">
                        <a:pos x="connsiteX0" y="connsiteY0"/>
                      </a:cxn>
                      <a:cxn ang="0">
                        <a:pos x="connsiteX1" y="connsiteY1"/>
                      </a:cxn>
                      <a:cxn ang="0">
                        <a:pos x="connsiteX2" y="connsiteY2"/>
                      </a:cxn>
                      <a:cxn ang="0">
                        <a:pos x="connsiteX3" y="connsiteY3"/>
                      </a:cxn>
                    </a:cxnLst>
                    <a:rect l="l" t="t" r="r" b="b"/>
                    <a:pathLst>
                      <a:path w="342359" h="437699">
                        <a:moveTo>
                          <a:pt x="0" y="0"/>
                        </a:moveTo>
                        <a:lnTo>
                          <a:pt x="0" y="203682"/>
                        </a:lnTo>
                        <a:lnTo>
                          <a:pt x="342359" y="203682"/>
                        </a:lnTo>
                        <a:lnTo>
                          <a:pt x="342359" y="437699"/>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5" name="フリーフォーム 136">
                    <a:extLst>
                      <a:ext uri="{FF2B5EF4-FFF2-40B4-BE49-F238E27FC236}">
                        <a16:creationId xmlns:a16="http://schemas.microsoft.com/office/drawing/2014/main" id="{07974EC4-A970-4ED0-A334-0267C8B3C396}"/>
                      </a:ext>
                    </a:extLst>
                  </p:cNvPr>
                  <p:cNvSpPr/>
                  <p:nvPr/>
                </p:nvSpPr>
                <p:spPr>
                  <a:xfrm flipV="1">
                    <a:off x="6341794" y="3841817"/>
                    <a:ext cx="847896" cy="513537"/>
                  </a:xfrm>
                  <a:custGeom>
                    <a:avLst/>
                    <a:gdLst>
                      <a:gd name="connsiteX0" fmla="*/ 0 w 814726"/>
                      <a:gd name="connsiteY0" fmla="*/ 433365 h 433365"/>
                      <a:gd name="connsiteX1" fmla="*/ 0 w 814726"/>
                      <a:gd name="connsiteY1" fmla="*/ 234017 h 433365"/>
                      <a:gd name="connsiteX2" fmla="*/ 814726 w 814726"/>
                      <a:gd name="connsiteY2" fmla="*/ 234017 h 433365"/>
                      <a:gd name="connsiteX3" fmla="*/ 814726 w 814726"/>
                      <a:gd name="connsiteY3" fmla="*/ 0 h 433365"/>
                    </a:gdLst>
                    <a:ahLst/>
                    <a:cxnLst>
                      <a:cxn ang="0">
                        <a:pos x="connsiteX0" y="connsiteY0"/>
                      </a:cxn>
                      <a:cxn ang="0">
                        <a:pos x="connsiteX1" y="connsiteY1"/>
                      </a:cxn>
                      <a:cxn ang="0">
                        <a:pos x="connsiteX2" y="connsiteY2"/>
                      </a:cxn>
                      <a:cxn ang="0">
                        <a:pos x="connsiteX3" y="connsiteY3"/>
                      </a:cxn>
                    </a:cxnLst>
                    <a:rect l="l" t="t" r="r" b="b"/>
                    <a:pathLst>
                      <a:path w="814726" h="433365">
                        <a:moveTo>
                          <a:pt x="0" y="433365"/>
                        </a:moveTo>
                        <a:lnTo>
                          <a:pt x="0" y="234017"/>
                        </a:lnTo>
                        <a:lnTo>
                          <a:pt x="814726" y="234017"/>
                        </a:lnTo>
                        <a:lnTo>
                          <a:pt x="814726" y="0"/>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sp>
            <p:nvSpPr>
              <p:cNvPr id="83" name="フリーフォーム 125">
                <a:extLst>
                  <a:ext uri="{FF2B5EF4-FFF2-40B4-BE49-F238E27FC236}">
                    <a16:creationId xmlns:a16="http://schemas.microsoft.com/office/drawing/2014/main" id="{093D9EFE-E6C4-421B-B725-F4DC695BF009}"/>
                  </a:ext>
                </a:extLst>
              </p:cNvPr>
              <p:cNvSpPr/>
              <p:nvPr/>
            </p:nvSpPr>
            <p:spPr>
              <a:xfrm flipV="1">
                <a:off x="6532176" y="3366440"/>
                <a:ext cx="1698791" cy="121908"/>
              </a:xfrm>
              <a:custGeom>
                <a:avLst/>
                <a:gdLst>
                  <a:gd name="connsiteX0" fmla="*/ 0 w 1698791"/>
                  <a:gd name="connsiteY0" fmla="*/ 0 h 91007"/>
                  <a:gd name="connsiteX1" fmla="*/ 0 w 1698791"/>
                  <a:gd name="connsiteY1" fmla="*/ 91007 h 91007"/>
                  <a:gd name="connsiteX2" fmla="*/ 1698791 w 1698791"/>
                  <a:gd name="connsiteY2" fmla="*/ 91007 h 91007"/>
                  <a:gd name="connsiteX3" fmla="*/ 1698791 w 1698791"/>
                  <a:gd name="connsiteY3" fmla="*/ 4334 h 91007"/>
                </a:gdLst>
                <a:ahLst/>
                <a:cxnLst>
                  <a:cxn ang="0">
                    <a:pos x="connsiteX0" y="connsiteY0"/>
                  </a:cxn>
                  <a:cxn ang="0">
                    <a:pos x="connsiteX1" y="connsiteY1"/>
                  </a:cxn>
                  <a:cxn ang="0">
                    <a:pos x="connsiteX2" y="connsiteY2"/>
                  </a:cxn>
                  <a:cxn ang="0">
                    <a:pos x="connsiteX3" y="connsiteY3"/>
                  </a:cxn>
                </a:cxnLst>
                <a:rect l="l" t="t" r="r" b="b"/>
                <a:pathLst>
                  <a:path w="1698791" h="91007">
                    <a:moveTo>
                      <a:pt x="0" y="0"/>
                    </a:moveTo>
                    <a:lnTo>
                      <a:pt x="0" y="91007"/>
                    </a:lnTo>
                    <a:lnTo>
                      <a:pt x="1698791" y="91007"/>
                    </a:lnTo>
                    <a:lnTo>
                      <a:pt x="1698791" y="4334"/>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4" name="正方形/長方形 83">
                <a:extLst>
                  <a:ext uri="{FF2B5EF4-FFF2-40B4-BE49-F238E27FC236}">
                    <a16:creationId xmlns:a16="http://schemas.microsoft.com/office/drawing/2014/main" id="{BFE7E2DF-586B-4DF5-A8BD-B8FADF4B8F63}"/>
                  </a:ext>
                </a:extLst>
              </p:cNvPr>
              <p:cNvSpPr/>
              <p:nvPr/>
            </p:nvSpPr>
            <p:spPr>
              <a:xfrm>
                <a:off x="5742806" y="4198282"/>
                <a:ext cx="267665"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800" b="1" i="0" u="none" strike="noStrike" kern="0" cap="none" spc="0" normalizeH="0" baseline="0" noProof="0" dirty="0">
                    <a:ln>
                      <a:noFill/>
                    </a:ln>
                    <a:solidFill>
                      <a:srgbClr val="7030A0"/>
                    </a:solidFill>
                    <a:effectLst/>
                    <a:uLnTx/>
                    <a:uFillTx/>
                    <a:latin typeface="Calibri"/>
                    <a:ea typeface="ＭＳ Ｐゴシック"/>
                    <a:cs typeface="+mn-cs"/>
                  </a:rPr>
                  <a:t>1</a:t>
                </a:r>
                <a:endParaRPr kumimoji="1" lang="ja-JP" altLang="en-US" sz="20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sp>
            <p:nvSpPr>
              <p:cNvPr id="85" name="正方形/長方形 84">
                <a:extLst>
                  <a:ext uri="{FF2B5EF4-FFF2-40B4-BE49-F238E27FC236}">
                    <a16:creationId xmlns:a16="http://schemas.microsoft.com/office/drawing/2014/main" id="{7C5E7204-AC96-478C-9BEC-D00B024900C8}"/>
                  </a:ext>
                </a:extLst>
              </p:cNvPr>
              <p:cNvSpPr/>
              <p:nvPr/>
            </p:nvSpPr>
            <p:spPr>
              <a:xfrm>
                <a:off x="6859631" y="4202445"/>
                <a:ext cx="267665"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800" b="1" i="0" u="none" strike="noStrike" kern="0" cap="none" spc="0" normalizeH="0" baseline="0" noProof="0" dirty="0">
                    <a:ln>
                      <a:noFill/>
                    </a:ln>
                    <a:solidFill>
                      <a:srgbClr val="0070C0"/>
                    </a:solidFill>
                    <a:effectLst/>
                    <a:uLnTx/>
                    <a:uFillTx/>
                    <a:latin typeface="Calibri"/>
                    <a:ea typeface="ＭＳ Ｐゴシック"/>
                    <a:cs typeface="+mn-cs"/>
                  </a:rPr>
                  <a:t>2</a:t>
                </a:r>
                <a:endParaRPr kumimoji="1" lang="ja-JP" altLang="en-US" sz="2000" b="1" i="0" u="none" strike="noStrike" kern="1200" cap="none" spc="0" normalizeH="0" baseline="0" noProof="0" dirty="0">
                  <a:ln>
                    <a:noFill/>
                  </a:ln>
                  <a:solidFill>
                    <a:srgbClr val="0070C0"/>
                  </a:solidFill>
                  <a:effectLst/>
                  <a:uLnTx/>
                  <a:uFillTx/>
                  <a:latin typeface="Meiryo UI" pitchFamily="50" charset="-128"/>
                  <a:ea typeface="ＭＳ Ｐゴシック" pitchFamily="50" charset="-128"/>
                  <a:cs typeface="+mn-cs"/>
                </a:endParaRPr>
              </a:p>
            </p:txBody>
          </p:sp>
          <p:sp>
            <p:nvSpPr>
              <p:cNvPr id="86" name="正方形/長方形 85">
                <a:extLst>
                  <a:ext uri="{FF2B5EF4-FFF2-40B4-BE49-F238E27FC236}">
                    <a16:creationId xmlns:a16="http://schemas.microsoft.com/office/drawing/2014/main" id="{57AB5D68-EE80-4CD3-BEA7-DEA27CD03EC5}"/>
                  </a:ext>
                </a:extLst>
              </p:cNvPr>
              <p:cNvSpPr/>
              <p:nvPr/>
            </p:nvSpPr>
            <p:spPr>
              <a:xfrm>
                <a:off x="8604448" y="4219223"/>
                <a:ext cx="267665" cy="35488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800" b="1" i="0" u="none" strike="noStrike" kern="0" cap="none" spc="0" normalizeH="0" baseline="0" noProof="0" dirty="0">
                    <a:ln>
                      <a:noFill/>
                    </a:ln>
                    <a:solidFill>
                      <a:srgbClr val="00B0F0"/>
                    </a:solidFill>
                    <a:effectLst/>
                    <a:uLnTx/>
                    <a:uFillTx/>
                    <a:latin typeface="Calibri"/>
                    <a:ea typeface="ＭＳ Ｐゴシック"/>
                    <a:cs typeface="+mn-cs"/>
                  </a:rPr>
                  <a:t>3</a:t>
                </a:r>
                <a:endParaRPr kumimoji="1" lang="ja-JP" altLang="en-US" sz="2000" b="1" i="0" u="none" strike="noStrike" kern="1200" cap="none" spc="0" normalizeH="0" baseline="0" noProof="0" dirty="0">
                  <a:ln>
                    <a:noFill/>
                  </a:ln>
                  <a:solidFill>
                    <a:srgbClr val="00B0F0"/>
                  </a:solidFill>
                  <a:effectLst/>
                  <a:uLnTx/>
                  <a:uFillTx/>
                  <a:latin typeface="Meiryo UI" pitchFamily="50" charset="-128"/>
                  <a:ea typeface="ＭＳ Ｐゴシック" pitchFamily="50" charset="-128"/>
                  <a:cs typeface="+mn-cs"/>
                </a:endParaRPr>
              </a:p>
            </p:txBody>
          </p:sp>
        </p:grpSp>
      </p:grpSp>
      <p:sp>
        <p:nvSpPr>
          <p:cNvPr id="125" name="正方形/長方形 124">
            <a:extLst>
              <a:ext uri="{FF2B5EF4-FFF2-40B4-BE49-F238E27FC236}">
                <a16:creationId xmlns:a16="http://schemas.microsoft.com/office/drawing/2014/main" id="{037B04FE-289C-4DB8-9787-94A86862308B}"/>
              </a:ext>
            </a:extLst>
          </p:cNvPr>
          <p:cNvSpPr/>
          <p:nvPr/>
        </p:nvSpPr>
        <p:spPr>
          <a:xfrm>
            <a:off x="11341545" y="5736884"/>
            <a:ext cx="2345635" cy="138499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rPr>
              <a:t>You can connect more than 8 frames (up to 40 frames) using SW HUB in star topology.</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rPr>
              <a:t>The number of hops from the frame 00 is</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rPr>
              <a:t> 2 level : to the frame 01 – 04</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rPr>
              <a:t> 3 level : to the frame 05 – 09 </a:t>
            </a:r>
            <a:endParaRPr kumimoji="1" lang="ja-JP" altLang="en-US" sz="1200" b="0"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1445825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グループ化 61"/>
          <p:cNvGrpSpPr/>
          <p:nvPr/>
        </p:nvGrpSpPr>
        <p:grpSpPr>
          <a:xfrm>
            <a:off x="1612190" y="288183"/>
            <a:ext cx="2053631" cy="1949899"/>
            <a:chOff x="2632733" y="840807"/>
            <a:chExt cx="2667654" cy="2532159"/>
          </a:xfrm>
        </p:grpSpPr>
        <p:grpSp>
          <p:nvGrpSpPr>
            <p:cNvPr id="63" name="グループ化 62"/>
            <p:cNvGrpSpPr/>
            <p:nvPr/>
          </p:nvGrpSpPr>
          <p:grpSpPr>
            <a:xfrm>
              <a:off x="2951391" y="1221263"/>
              <a:ext cx="2030342" cy="1771248"/>
              <a:chOff x="2951391" y="1221263"/>
              <a:chExt cx="2030342" cy="1771248"/>
            </a:xfrm>
          </p:grpSpPr>
          <p:sp>
            <p:nvSpPr>
              <p:cNvPr id="68" name="円/楕円 67"/>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2100" b="0" i="0" u="none" strike="noStrike" kern="0" cap="none" spc="0" normalizeH="0" baseline="0" noProof="0" dirty="0">
                  <a:ln>
                    <a:noFill/>
                  </a:ln>
                  <a:solidFill>
                    <a:prstClr val="white"/>
                  </a:solidFill>
                  <a:effectLst/>
                  <a:uLnTx/>
                  <a:uFillTx/>
                  <a:latin typeface="Meiryo UI"/>
                  <a:ea typeface="Meiryo UI"/>
                  <a:cs typeface="+mn-cs"/>
                </a:endParaRPr>
              </a:p>
            </p:txBody>
          </p:sp>
          <p:sp>
            <p:nvSpPr>
              <p:cNvPr id="69" name="角丸四角形 68"/>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prstClr val="white"/>
                    </a:solidFill>
                    <a:effectLst/>
                    <a:uLnTx/>
                    <a:uFillTx/>
                    <a:latin typeface="Calibri"/>
                    <a:ea typeface="Meiryo UI"/>
                    <a:cs typeface="+mn-cs"/>
                  </a:rPr>
                  <a:t>VX link</a:t>
                </a:r>
                <a:endParaRPr kumimoji="0" lang="ja-JP" altLang="en-US" sz="30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67"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79" name="正方形/長方形 78"/>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pic>
        <p:nvPicPr>
          <p:cNvPr id="89" name="Picture 5"/>
          <p:cNvPicPr>
            <a:picLocks noChangeAspect="1" noChangeArrowheads="1"/>
          </p:cNvPicPr>
          <p:nvPr/>
        </p:nvPicPr>
        <p:blipFill>
          <a:blip r:embed="rId4"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3" name="円/楕円 52"/>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54" name="円/楕円 53"/>
          <p:cNvSpPr/>
          <p:nvPr/>
        </p:nvSpPr>
        <p:spPr>
          <a:xfrm>
            <a:off x="145116" y="599405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51" name="正方形/長方形 50">
            <a:extLst>
              <a:ext uri="{FF2B5EF4-FFF2-40B4-BE49-F238E27FC236}">
                <a16:creationId xmlns:a16="http://schemas.microsoft.com/office/drawing/2014/main" id="{8EFF8FB9-CA98-4B10-AE48-81649CA5950F}"/>
              </a:ext>
            </a:extLst>
          </p:cNvPr>
          <p:cNvSpPr/>
          <p:nvPr/>
        </p:nvSpPr>
        <p:spPr>
          <a:xfrm>
            <a:off x="7313015" y="3139132"/>
            <a:ext cx="6057213" cy="1754326"/>
          </a:xfrm>
          <a:prstGeom prst="rect">
            <a:avLst/>
          </a:prstGeom>
        </p:spPr>
        <p:txBody>
          <a:bodyPr wrap="square">
            <a:spAutoFit/>
          </a:bodyPr>
          <a:lstStyle/>
          <a:p>
            <a:pPr lvl="0">
              <a:defRPr/>
            </a:pPr>
            <a:r>
              <a:rPr kumimoji="1" lang="en-US" altLang="ja-JP" b="0" i="0" u="none" strike="noStrike" kern="1200" cap="none" spc="0" normalizeH="0" baseline="0" noProof="0" dirty="0">
                <a:ln>
                  <a:noFill/>
                </a:ln>
                <a:solidFill>
                  <a:srgbClr val="3C3C3C"/>
                </a:solidFill>
                <a:effectLst/>
                <a:uLnTx/>
                <a:uFillTx/>
                <a:latin typeface="Calibri"/>
                <a:ea typeface="ＭＳ Ｐゴシック" pitchFamily="50" charset="-128"/>
                <a:cs typeface="+mn-cs"/>
              </a:rPr>
              <a:t>VX link uses multicast to communicate. In multicast, a single frame receives all existing streams. The stream that the frame should not be broadcasted is received once in that frame and then discarded. Due to the load of this discard processing, one frame should not receive more than 64 streams</a:t>
            </a:r>
            <a:r>
              <a:rPr lang="en-US" altLang="ja-JP" dirty="0">
                <a:solidFill>
                  <a:srgbClr val="3C3C3C"/>
                </a:solidFill>
                <a:latin typeface="Calibri"/>
              </a:rPr>
              <a:t>. (If 64 or more are received, the sound may become intermittent.)</a:t>
            </a:r>
            <a:endParaRPr kumimoji="1" lang="ja-JP" altLang="en-US"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p:txBody>
      </p:sp>
      <p:grpSp>
        <p:nvGrpSpPr>
          <p:cNvPr id="2" name="グループ化 1">
            <a:extLst>
              <a:ext uri="{FF2B5EF4-FFF2-40B4-BE49-F238E27FC236}">
                <a16:creationId xmlns:a16="http://schemas.microsoft.com/office/drawing/2014/main" id="{F233D11D-F1E7-470A-90EB-CB142F8BA91C}"/>
              </a:ext>
            </a:extLst>
          </p:cNvPr>
          <p:cNvGrpSpPr/>
          <p:nvPr/>
        </p:nvGrpSpPr>
        <p:grpSpPr>
          <a:xfrm>
            <a:off x="2826346" y="3402584"/>
            <a:ext cx="4405886" cy="1013022"/>
            <a:chOff x="2898355" y="3625081"/>
            <a:chExt cx="4405886" cy="1013022"/>
          </a:xfrm>
        </p:grpSpPr>
        <p:sp>
          <p:nvSpPr>
            <p:cNvPr id="7" name="四角形: 角を丸くする 6">
              <a:extLst>
                <a:ext uri="{FF2B5EF4-FFF2-40B4-BE49-F238E27FC236}">
                  <a16:creationId xmlns:a16="http://schemas.microsoft.com/office/drawing/2014/main" id="{B8888BAE-AB4C-4678-BF83-3122BDF685EF}"/>
                </a:ext>
              </a:extLst>
            </p:cNvPr>
            <p:cNvSpPr/>
            <p:nvPr/>
          </p:nvSpPr>
          <p:spPr>
            <a:xfrm>
              <a:off x="2898355" y="3625081"/>
              <a:ext cx="2520280" cy="925956"/>
            </a:xfrm>
            <a:prstGeom prst="roundRect">
              <a:avLst/>
            </a:prstGeom>
            <a:solidFill>
              <a:srgbClr val="7030A0"/>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grpSp>
          <p:nvGrpSpPr>
            <p:cNvPr id="52" name="グループ化 51">
              <a:extLst>
                <a:ext uri="{FF2B5EF4-FFF2-40B4-BE49-F238E27FC236}">
                  <a16:creationId xmlns:a16="http://schemas.microsoft.com/office/drawing/2014/main" id="{54C38C8D-CD62-4788-898E-A6D968652D54}"/>
                </a:ext>
              </a:extLst>
            </p:cNvPr>
            <p:cNvGrpSpPr/>
            <p:nvPr/>
          </p:nvGrpSpPr>
          <p:grpSpPr>
            <a:xfrm>
              <a:off x="3268777" y="3764036"/>
              <a:ext cx="3932115" cy="618713"/>
              <a:chOff x="2452379" y="3376088"/>
              <a:chExt cx="3488694" cy="548779"/>
            </a:xfrm>
          </p:grpSpPr>
          <p:sp>
            <p:nvSpPr>
              <p:cNvPr id="66" name="正方形/長方形 65">
                <a:extLst>
                  <a:ext uri="{FF2B5EF4-FFF2-40B4-BE49-F238E27FC236}">
                    <a16:creationId xmlns:a16="http://schemas.microsoft.com/office/drawing/2014/main" id="{39633F65-700A-46B4-A6D7-4963C21EB288}"/>
                  </a:ext>
                </a:extLst>
              </p:cNvPr>
              <p:cNvSpPr/>
              <p:nvPr/>
            </p:nvSpPr>
            <p:spPr>
              <a:xfrm>
                <a:off x="2452379" y="3376088"/>
                <a:ext cx="750733" cy="115613"/>
              </a:xfrm>
              <a:prstGeom prst="rect">
                <a:avLst/>
              </a:prstGeom>
              <a:solidFill>
                <a:srgbClr val="8064A2">
                  <a:lumMod val="20000"/>
                  <a:lumOff val="80000"/>
                </a:srgbClr>
              </a:solidFill>
              <a:ln w="25400" cap="flat" cmpd="sng" algn="ctr">
                <a:no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129" name="正方形/長方形 128">
                <a:extLst>
                  <a:ext uri="{FF2B5EF4-FFF2-40B4-BE49-F238E27FC236}">
                    <a16:creationId xmlns:a16="http://schemas.microsoft.com/office/drawing/2014/main" id="{E0C9E9AF-49B7-492A-B365-266F759E7CFF}"/>
                  </a:ext>
                </a:extLst>
              </p:cNvPr>
              <p:cNvSpPr/>
              <p:nvPr/>
            </p:nvSpPr>
            <p:spPr>
              <a:xfrm>
                <a:off x="2452379" y="3513882"/>
                <a:ext cx="750733" cy="115613"/>
              </a:xfrm>
              <a:prstGeom prst="rect">
                <a:avLst/>
              </a:prstGeom>
              <a:solidFill>
                <a:srgbClr val="8064A2">
                  <a:lumMod val="20000"/>
                  <a:lumOff val="80000"/>
                </a:srgbClr>
              </a:solidFill>
              <a:ln w="25400" cap="flat" cmpd="sng" algn="ctr">
                <a:no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130" name="正方形/長方形 129">
                <a:extLst>
                  <a:ext uri="{FF2B5EF4-FFF2-40B4-BE49-F238E27FC236}">
                    <a16:creationId xmlns:a16="http://schemas.microsoft.com/office/drawing/2014/main" id="{F62E095D-8A19-4A2E-8A1C-EFB538CE85C7}"/>
                  </a:ext>
                </a:extLst>
              </p:cNvPr>
              <p:cNvSpPr/>
              <p:nvPr/>
            </p:nvSpPr>
            <p:spPr>
              <a:xfrm>
                <a:off x="2452379" y="3659677"/>
                <a:ext cx="750733" cy="115613"/>
              </a:xfrm>
              <a:prstGeom prst="rect">
                <a:avLst/>
              </a:prstGeom>
              <a:solidFill>
                <a:srgbClr val="8064A2">
                  <a:lumMod val="20000"/>
                  <a:lumOff val="80000"/>
                </a:srgbClr>
              </a:solidFill>
              <a:ln w="25400" cap="flat" cmpd="sng" algn="ctr">
                <a:no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131" name="正方形/長方形 130">
                <a:extLst>
                  <a:ext uri="{FF2B5EF4-FFF2-40B4-BE49-F238E27FC236}">
                    <a16:creationId xmlns:a16="http://schemas.microsoft.com/office/drawing/2014/main" id="{B7CFF8F5-0FF7-497C-939B-2FE98BC46A7E}"/>
                  </a:ext>
                </a:extLst>
              </p:cNvPr>
              <p:cNvSpPr/>
              <p:nvPr/>
            </p:nvSpPr>
            <p:spPr>
              <a:xfrm>
                <a:off x="2452379" y="3809254"/>
                <a:ext cx="750733" cy="115613"/>
              </a:xfrm>
              <a:prstGeom prst="rect">
                <a:avLst/>
              </a:prstGeom>
              <a:solidFill>
                <a:srgbClr val="8064A2">
                  <a:lumMod val="20000"/>
                  <a:lumOff val="80000"/>
                </a:srgbClr>
              </a:solidFill>
              <a:ln w="25400" cap="flat" cmpd="sng" algn="ctr">
                <a:no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132" name="正方形/長方形 131">
                <a:extLst>
                  <a:ext uri="{FF2B5EF4-FFF2-40B4-BE49-F238E27FC236}">
                    <a16:creationId xmlns:a16="http://schemas.microsoft.com/office/drawing/2014/main" id="{E904E472-D954-402B-8493-64BE1D4B88EE}"/>
                  </a:ext>
                </a:extLst>
              </p:cNvPr>
              <p:cNvSpPr/>
              <p:nvPr/>
            </p:nvSpPr>
            <p:spPr>
              <a:xfrm>
                <a:off x="3329159" y="3448414"/>
                <a:ext cx="750733" cy="115613"/>
              </a:xfrm>
              <a:prstGeom prst="rect">
                <a:avLst/>
              </a:prstGeom>
              <a:solidFill>
                <a:srgbClr val="8064A2">
                  <a:lumMod val="20000"/>
                  <a:lumOff val="80000"/>
                </a:srgbClr>
              </a:solidFill>
              <a:ln w="25400" cap="flat" cmpd="sng" algn="ctr">
                <a:no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133" name="正方形/長方形 132">
                <a:extLst>
                  <a:ext uri="{FF2B5EF4-FFF2-40B4-BE49-F238E27FC236}">
                    <a16:creationId xmlns:a16="http://schemas.microsoft.com/office/drawing/2014/main" id="{AF7622C3-71DC-42DF-B914-FF749306FE38}"/>
                  </a:ext>
                </a:extLst>
              </p:cNvPr>
              <p:cNvSpPr/>
              <p:nvPr/>
            </p:nvSpPr>
            <p:spPr>
              <a:xfrm>
                <a:off x="3329159" y="3586206"/>
                <a:ext cx="750733" cy="115613"/>
              </a:xfrm>
              <a:prstGeom prst="rect">
                <a:avLst/>
              </a:prstGeom>
              <a:solidFill>
                <a:srgbClr val="8064A2">
                  <a:lumMod val="20000"/>
                  <a:lumOff val="80000"/>
                </a:srgbClr>
              </a:solidFill>
              <a:ln w="25400" cap="flat" cmpd="sng" algn="ctr">
                <a:no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134" name="正方形/長方形 133">
                <a:extLst>
                  <a:ext uri="{FF2B5EF4-FFF2-40B4-BE49-F238E27FC236}">
                    <a16:creationId xmlns:a16="http://schemas.microsoft.com/office/drawing/2014/main" id="{E9FC2D54-5A7A-43FB-A228-5873E81185DB}"/>
                  </a:ext>
                </a:extLst>
              </p:cNvPr>
              <p:cNvSpPr/>
              <p:nvPr/>
            </p:nvSpPr>
            <p:spPr>
              <a:xfrm>
                <a:off x="3329159" y="3732000"/>
                <a:ext cx="750733" cy="115613"/>
              </a:xfrm>
              <a:prstGeom prst="rect">
                <a:avLst/>
              </a:prstGeom>
              <a:solidFill>
                <a:srgbClr val="8064A2">
                  <a:lumMod val="20000"/>
                  <a:lumOff val="80000"/>
                </a:srgbClr>
              </a:solidFill>
              <a:ln w="25400" cap="flat" cmpd="sng" algn="ctr">
                <a:no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sp>
            <p:nvSpPr>
              <p:cNvPr id="135" name="正方形/長方形 134">
                <a:extLst>
                  <a:ext uri="{FF2B5EF4-FFF2-40B4-BE49-F238E27FC236}">
                    <a16:creationId xmlns:a16="http://schemas.microsoft.com/office/drawing/2014/main" id="{4482A0B0-A14E-40CA-9610-B7477060637F}"/>
                  </a:ext>
                </a:extLst>
              </p:cNvPr>
              <p:cNvSpPr/>
              <p:nvPr/>
            </p:nvSpPr>
            <p:spPr>
              <a:xfrm>
                <a:off x="5190340" y="3506221"/>
                <a:ext cx="750733" cy="115613"/>
              </a:xfrm>
              <a:prstGeom prst="rect">
                <a:avLst/>
              </a:prstGeom>
              <a:solidFill>
                <a:srgbClr val="8064A2">
                  <a:lumMod val="20000"/>
                  <a:lumOff val="80000"/>
                </a:srgbClr>
              </a:solidFill>
              <a:ln w="25400" cap="flat" cmpd="sng" algn="ctr">
                <a:no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srgbClr val="7030A0"/>
                    </a:solidFill>
                    <a:effectLst/>
                    <a:uLnTx/>
                    <a:uFillTx/>
                    <a:latin typeface="Calibri"/>
                    <a:ea typeface="ＭＳ Ｐゴシック"/>
                    <a:cs typeface="+mn-cs"/>
                  </a:rPr>
                  <a:t>Frame</a:t>
                </a:r>
              </a:p>
            </p:txBody>
          </p:sp>
        </p:grpSp>
        <p:pic>
          <p:nvPicPr>
            <p:cNvPr id="5" name="図 4">
              <a:extLst>
                <a:ext uri="{FF2B5EF4-FFF2-40B4-BE49-F238E27FC236}">
                  <a16:creationId xmlns:a16="http://schemas.microsoft.com/office/drawing/2014/main" id="{9ABD28A5-746D-475E-B644-F4F525019F10}"/>
                </a:ext>
              </a:extLst>
            </p:cNvPr>
            <p:cNvPicPr>
              <a:picLocks noChangeAspect="1"/>
            </p:cNvPicPr>
            <p:nvPr/>
          </p:nvPicPr>
          <p:blipFill>
            <a:blip r:embed="rId5"/>
            <a:stretch>
              <a:fillRect/>
            </a:stretch>
          </p:blipFill>
          <p:spPr>
            <a:xfrm>
              <a:off x="5274618" y="3857420"/>
              <a:ext cx="780356" cy="103641"/>
            </a:xfrm>
            <a:prstGeom prst="rect">
              <a:avLst/>
            </a:prstGeom>
          </p:spPr>
        </p:pic>
        <p:grpSp>
          <p:nvGrpSpPr>
            <p:cNvPr id="8" name="グループ化 7">
              <a:extLst>
                <a:ext uri="{FF2B5EF4-FFF2-40B4-BE49-F238E27FC236}">
                  <a16:creationId xmlns:a16="http://schemas.microsoft.com/office/drawing/2014/main" id="{1381DFFE-C623-49AC-9D0C-D95393213B04}"/>
                </a:ext>
              </a:extLst>
            </p:cNvPr>
            <p:cNvGrpSpPr/>
            <p:nvPr/>
          </p:nvGrpSpPr>
          <p:grpSpPr>
            <a:xfrm>
              <a:off x="5212760" y="3881398"/>
              <a:ext cx="642974" cy="412226"/>
              <a:chOff x="5213022" y="4955045"/>
              <a:chExt cx="642712" cy="412226"/>
            </a:xfrm>
          </p:grpSpPr>
          <p:sp>
            <p:nvSpPr>
              <p:cNvPr id="6" name="フリーフォーム: 図形 5">
                <a:extLst>
                  <a:ext uri="{FF2B5EF4-FFF2-40B4-BE49-F238E27FC236}">
                    <a16:creationId xmlns:a16="http://schemas.microsoft.com/office/drawing/2014/main" id="{002D661D-2AC8-4DCC-A07D-0BFDB2464C5A}"/>
                  </a:ext>
                </a:extLst>
              </p:cNvPr>
              <p:cNvSpPr/>
              <p:nvPr/>
            </p:nvSpPr>
            <p:spPr>
              <a:xfrm>
                <a:off x="5213023" y="4965921"/>
                <a:ext cx="179109" cy="116054"/>
              </a:xfrm>
              <a:custGeom>
                <a:avLst/>
                <a:gdLst>
                  <a:gd name="connsiteX0" fmla="*/ 315798 w 315798"/>
                  <a:gd name="connsiteY0" fmla="*/ 292230 h 391212"/>
                  <a:gd name="connsiteX1" fmla="*/ 315798 w 315798"/>
                  <a:gd name="connsiteY1" fmla="*/ 391212 h 391212"/>
                  <a:gd name="connsiteX2" fmla="*/ 136689 w 315798"/>
                  <a:gd name="connsiteY2" fmla="*/ 391212 h 391212"/>
                  <a:gd name="connsiteX3" fmla="*/ 136689 w 315798"/>
                  <a:gd name="connsiteY3" fmla="*/ 0 h 391212"/>
                  <a:gd name="connsiteX4" fmla="*/ 0 w 315798"/>
                  <a:gd name="connsiteY4" fmla="*/ 0 h 391212"/>
                  <a:gd name="connsiteX0" fmla="*/ 179109 w 179109"/>
                  <a:gd name="connsiteY0" fmla="*/ 292230 h 391212"/>
                  <a:gd name="connsiteX1" fmla="*/ 179109 w 179109"/>
                  <a:gd name="connsiteY1" fmla="*/ 391212 h 391212"/>
                  <a:gd name="connsiteX2" fmla="*/ 0 w 179109"/>
                  <a:gd name="connsiteY2" fmla="*/ 391212 h 391212"/>
                  <a:gd name="connsiteX3" fmla="*/ 0 w 179109"/>
                  <a:gd name="connsiteY3" fmla="*/ 0 h 391212"/>
                  <a:gd name="connsiteX0" fmla="*/ 179109 w 179109"/>
                  <a:gd name="connsiteY0" fmla="*/ 0 h 98982"/>
                  <a:gd name="connsiteX1" fmla="*/ 179109 w 179109"/>
                  <a:gd name="connsiteY1" fmla="*/ 98982 h 98982"/>
                  <a:gd name="connsiteX2" fmla="*/ 0 w 179109"/>
                  <a:gd name="connsiteY2" fmla="*/ 98982 h 98982"/>
                </a:gdLst>
                <a:ahLst/>
                <a:cxnLst>
                  <a:cxn ang="0">
                    <a:pos x="connsiteX0" y="connsiteY0"/>
                  </a:cxn>
                  <a:cxn ang="0">
                    <a:pos x="connsiteX1" y="connsiteY1"/>
                  </a:cxn>
                  <a:cxn ang="0">
                    <a:pos x="connsiteX2" y="connsiteY2"/>
                  </a:cxn>
                </a:cxnLst>
                <a:rect l="l" t="t" r="r" b="b"/>
                <a:pathLst>
                  <a:path w="179109" h="98982">
                    <a:moveTo>
                      <a:pt x="179109" y="0"/>
                    </a:moveTo>
                    <a:lnTo>
                      <a:pt x="179109" y="98982"/>
                    </a:lnTo>
                    <a:lnTo>
                      <a:pt x="0" y="98982"/>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37" name="フリーフォーム: 図形 136">
                <a:extLst>
                  <a:ext uri="{FF2B5EF4-FFF2-40B4-BE49-F238E27FC236}">
                    <a16:creationId xmlns:a16="http://schemas.microsoft.com/office/drawing/2014/main" id="{BC14197F-F457-46C9-A6F5-068E56550D79}"/>
                  </a:ext>
                </a:extLst>
              </p:cNvPr>
              <p:cNvSpPr/>
              <p:nvPr/>
            </p:nvSpPr>
            <p:spPr>
              <a:xfrm>
                <a:off x="5214274" y="4965921"/>
                <a:ext cx="248275" cy="161054"/>
              </a:xfrm>
              <a:custGeom>
                <a:avLst/>
                <a:gdLst>
                  <a:gd name="connsiteX0" fmla="*/ 315798 w 315798"/>
                  <a:gd name="connsiteY0" fmla="*/ 292230 h 391212"/>
                  <a:gd name="connsiteX1" fmla="*/ 315798 w 315798"/>
                  <a:gd name="connsiteY1" fmla="*/ 391212 h 391212"/>
                  <a:gd name="connsiteX2" fmla="*/ 136689 w 315798"/>
                  <a:gd name="connsiteY2" fmla="*/ 391212 h 391212"/>
                  <a:gd name="connsiteX3" fmla="*/ 136689 w 315798"/>
                  <a:gd name="connsiteY3" fmla="*/ 0 h 391212"/>
                  <a:gd name="connsiteX4" fmla="*/ 0 w 315798"/>
                  <a:gd name="connsiteY4" fmla="*/ 0 h 391212"/>
                  <a:gd name="connsiteX0" fmla="*/ 179109 w 179109"/>
                  <a:gd name="connsiteY0" fmla="*/ 292230 h 391212"/>
                  <a:gd name="connsiteX1" fmla="*/ 179109 w 179109"/>
                  <a:gd name="connsiteY1" fmla="*/ 391212 h 391212"/>
                  <a:gd name="connsiteX2" fmla="*/ 0 w 179109"/>
                  <a:gd name="connsiteY2" fmla="*/ 391212 h 391212"/>
                  <a:gd name="connsiteX3" fmla="*/ 0 w 179109"/>
                  <a:gd name="connsiteY3" fmla="*/ 0 h 391212"/>
                  <a:gd name="connsiteX0" fmla="*/ 179109 w 179109"/>
                  <a:gd name="connsiteY0" fmla="*/ 0 h 98982"/>
                  <a:gd name="connsiteX1" fmla="*/ 179109 w 179109"/>
                  <a:gd name="connsiteY1" fmla="*/ 98982 h 98982"/>
                  <a:gd name="connsiteX2" fmla="*/ 0 w 179109"/>
                  <a:gd name="connsiteY2" fmla="*/ 98982 h 98982"/>
                </a:gdLst>
                <a:ahLst/>
                <a:cxnLst>
                  <a:cxn ang="0">
                    <a:pos x="connsiteX0" y="connsiteY0"/>
                  </a:cxn>
                  <a:cxn ang="0">
                    <a:pos x="connsiteX1" y="connsiteY1"/>
                  </a:cxn>
                  <a:cxn ang="0">
                    <a:pos x="connsiteX2" y="connsiteY2"/>
                  </a:cxn>
                </a:cxnLst>
                <a:rect l="l" t="t" r="r" b="b"/>
                <a:pathLst>
                  <a:path w="179109" h="98982">
                    <a:moveTo>
                      <a:pt x="179109" y="0"/>
                    </a:moveTo>
                    <a:lnTo>
                      <a:pt x="179109" y="98982"/>
                    </a:lnTo>
                    <a:lnTo>
                      <a:pt x="0" y="98982"/>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38" name="フリーフォーム: 図形 137">
                <a:extLst>
                  <a:ext uri="{FF2B5EF4-FFF2-40B4-BE49-F238E27FC236}">
                    <a16:creationId xmlns:a16="http://schemas.microsoft.com/office/drawing/2014/main" id="{E270FEF2-30F2-4A5E-B66B-131F2AEAD072}"/>
                  </a:ext>
                </a:extLst>
              </p:cNvPr>
              <p:cNvSpPr/>
              <p:nvPr/>
            </p:nvSpPr>
            <p:spPr>
              <a:xfrm>
                <a:off x="5214274" y="4965921"/>
                <a:ext cx="328718" cy="208321"/>
              </a:xfrm>
              <a:custGeom>
                <a:avLst/>
                <a:gdLst>
                  <a:gd name="connsiteX0" fmla="*/ 315798 w 315798"/>
                  <a:gd name="connsiteY0" fmla="*/ 292230 h 391212"/>
                  <a:gd name="connsiteX1" fmla="*/ 315798 w 315798"/>
                  <a:gd name="connsiteY1" fmla="*/ 391212 h 391212"/>
                  <a:gd name="connsiteX2" fmla="*/ 136689 w 315798"/>
                  <a:gd name="connsiteY2" fmla="*/ 391212 h 391212"/>
                  <a:gd name="connsiteX3" fmla="*/ 136689 w 315798"/>
                  <a:gd name="connsiteY3" fmla="*/ 0 h 391212"/>
                  <a:gd name="connsiteX4" fmla="*/ 0 w 315798"/>
                  <a:gd name="connsiteY4" fmla="*/ 0 h 391212"/>
                  <a:gd name="connsiteX0" fmla="*/ 179109 w 179109"/>
                  <a:gd name="connsiteY0" fmla="*/ 292230 h 391212"/>
                  <a:gd name="connsiteX1" fmla="*/ 179109 w 179109"/>
                  <a:gd name="connsiteY1" fmla="*/ 391212 h 391212"/>
                  <a:gd name="connsiteX2" fmla="*/ 0 w 179109"/>
                  <a:gd name="connsiteY2" fmla="*/ 391212 h 391212"/>
                  <a:gd name="connsiteX3" fmla="*/ 0 w 179109"/>
                  <a:gd name="connsiteY3" fmla="*/ 0 h 391212"/>
                  <a:gd name="connsiteX0" fmla="*/ 179109 w 179109"/>
                  <a:gd name="connsiteY0" fmla="*/ 0 h 98982"/>
                  <a:gd name="connsiteX1" fmla="*/ 179109 w 179109"/>
                  <a:gd name="connsiteY1" fmla="*/ 98982 h 98982"/>
                  <a:gd name="connsiteX2" fmla="*/ 0 w 179109"/>
                  <a:gd name="connsiteY2" fmla="*/ 98982 h 98982"/>
                </a:gdLst>
                <a:ahLst/>
                <a:cxnLst>
                  <a:cxn ang="0">
                    <a:pos x="connsiteX0" y="connsiteY0"/>
                  </a:cxn>
                  <a:cxn ang="0">
                    <a:pos x="connsiteX1" y="connsiteY1"/>
                  </a:cxn>
                  <a:cxn ang="0">
                    <a:pos x="connsiteX2" y="connsiteY2"/>
                  </a:cxn>
                </a:cxnLst>
                <a:rect l="l" t="t" r="r" b="b"/>
                <a:pathLst>
                  <a:path w="179109" h="98982">
                    <a:moveTo>
                      <a:pt x="179109" y="0"/>
                    </a:moveTo>
                    <a:lnTo>
                      <a:pt x="179109" y="98982"/>
                    </a:lnTo>
                    <a:lnTo>
                      <a:pt x="0" y="98982"/>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39" name="フリーフォーム: 図形 138">
                <a:extLst>
                  <a:ext uri="{FF2B5EF4-FFF2-40B4-BE49-F238E27FC236}">
                    <a16:creationId xmlns:a16="http://schemas.microsoft.com/office/drawing/2014/main" id="{2925A934-3B43-44F0-AFEC-4703E7A0E4EF}"/>
                  </a:ext>
                </a:extLst>
              </p:cNvPr>
              <p:cNvSpPr/>
              <p:nvPr/>
            </p:nvSpPr>
            <p:spPr>
              <a:xfrm>
                <a:off x="5213023" y="4965922"/>
                <a:ext cx="407409" cy="256724"/>
              </a:xfrm>
              <a:custGeom>
                <a:avLst/>
                <a:gdLst>
                  <a:gd name="connsiteX0" fmla="*/ 315798 w 315798"/>
                  <a:gd name="connsiteY0" fmla="*/ 292230 h 391212"/>
                  <a:gd name="connsiteX1" fmla="*/ 315798 w 315798"/>
                  <a:gd name="connsiteY1" fmla="*/ 391212 h 391212"/>
                  <a:gd name="connsiteX2" fmla="*/ 136689 w 315798"/>
                  <a:gd name="connsiteY2" fmla="*/ 391212 h 391212"/>
                  <a:gd name="connsiteX3" fmla="*/ 136689 w 315798"/>
                  <a:gd name="connsiteY3" fmla="*/ 0 h 391212"/>
                  <a:gd name="connsiteX4" fmla="*/ 0 w 315798"/>
                  <a:gd name="connsiteY4" fmla="*/ 0 h 391212"/>
                  <a:gd name="connsiteX0" fmla="*/ 179109 w 179109"/>
                  <a:gd name="connsiteY0" fmla="*/ 292230 h 391212"/>
                  <a:gd name="connsiteX1" fmla="*/ 179109 w 179109"/>
                  <a:gd name="connsiteY1" fmla="*/ 391212 h 391212"/>
                  <a:gd name="connsiteX2" fmla="*/ 0 w 179109"/>
                  <a:gd name="connsiteY2" fmla="*/ 391212 h 391212"/>
                  <a:gd name="connsiteX3" fmla="*/ 0 w 179109"/>
                  <a:gd name="connsiteY3" fmla="*/ 0 h 391212"/>
                  <a:gd name="connsiteX0" fmla="*/ 179109 w 179109"/>
                  <a:gd name="connsiteY0" fmla="*/ 0 h 98982"/>
                  <a:gd name="connsiteX1" fmla="*/ 179109 w 179109"/>
                  <a:gd name="connsiteY1" fmla="*/ 98982 h 98982"/>
                  <a:gd name="connsiteX2" fmla="*/ 0 w 179109"/>
                  <a:gd name="connsiteY2" fmla="*/ 98982 h 98982"/>
                </a:gdLst>
                <a:ahLst/>
                <a:cxnLst>
                  <a:cxn ang="0">
                    <a:pos x="connsiteX0" y="connsiteY0"/>
                  </a:cxn>
                  <a:cxn ang="0">
                    <a:pos x="connsiteX1" y="connsiteY1"/>
                  </a:cxn>
                  <a:cxn ang="0">
                    <a:pos x="connsiteX2" y="connsiteY2"/>
                  </a:cxn>
                </a:cxnLst>
                <a:rect l="l" t="t" r="r" b="b"/>
                <a:pathLst>
                  <a:path w="179109" h="98982">
                    <a:moveTo>
                      <a:pt x="179109" y="0"/>
                    </a:moveTo>
                    <a:lnTo>
                      <a:pt x="179109" y="98982"/>
                    </a:lnTo>
                    <a:lnTo>
                      <a:pt x="0" y="98982"/>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40" name="フリーフォーム: 図形 139">
                <a:extLst>
                  <a:ext uri="{FF2B5EF4-FFF2-40B4-BE49-F238E27FC236}">
                    <a16:creationId xmlns:a16="http://schemas.microsoft.com/office/drawing/2014/main" id="{0CF339C6-99BF-4F7D-8A67-BCBDA57D6EBD}"/>
                  </a:ext>
                </a:extLst>
              </p:cNvPr>
              <p:cNvSpPr/>
              <p:nvPr/>
            </p:nvSpPr>
            <p:spPr>
              <a:xfrm>
                <a:off x="5213023" y="4965920"/>
                <a:ext cx="478873" cy="304361"/>
              </a:xfrm>
              <a:custGeom>
                <a:avLst/>
                <a:gdLst>
                  <a:gd name="connsiteX0" fmla="*/ 315798 w 315798"/>
                  <a:gd name="connsiteY0" fmla="*/ 292230 h 391212"/>
                  <a:gd name="connsiteX1" fmla="*/ 315798 w 315798"/>
                  <a:gd name="connsiteY1" fmla="*/ 391212 h 391212"/>
                  <a:gd name="connsiteX2" fmla="*/ 136689 w 315798"/>
                  <a:gd name="connsiteY2" fmla="*/ 391212 h 391212"/>
                  <a:gd name="connsiteX3" fmla="*/ 136689 w 315798"/>
                  <a:gd name="connsiteY3" fmla="*/ 0 h 391212"/>
                  <a:gd name="connsiteX4" fmla="*/ 0 w 315798"/>
                  <a:gd name="connsiteY4" fmla="*/ 0 h 391212"/>
                  <a:gd name="connsiteX0" fmla="*/ 179109 w 179109"/>
                  <a:gd name="connsiteY0" fmla="*/ 292230 h 391212"/>
                  <a:gd name="connsiteX1" fmla="*/ 179109 w 179109"/>
                  <a:gd name="connsiteY1" fmla="*/ 391212 h 391212"/>
                  <a:gd name="connsiteX2" fmla="*/ 0 w 179109"/>
                  <a:gd name="connsiteY2" fmla="*/ 391212 h 391212"/>
                  <a:gd name="connsiteX3" fmla="*/ 0 w 179109"/>
                  <a:gd name="connsiteY3" fmla="*/ 0 h 391212"/>
                  <a:gd name="connsiteX0" fmla="*/ 179109 w 179109"/>
                  <a:gd name="connsiteY0" fmla="*/ 0 h 98982"/>
                  <a:gd name="connsiteX1" fmla="*/ 179109 w 179109"/>
                  <a:gd name="connsiteY1" fmla="*/ 98982 h 98982"/>
                  <a:gd name="connsiteX2" fmla="*/ 0 w 179109"/>
                  <a:gd name="connsiteY2" fmla="*/ 98982 h 98982"/>
                </a:gdLst>
                <a:ahLst/>
                <a:cxnLst>
                  <a:cxn ang="0">
                    <a:pos x="connsiteX0" y="connsiteY0"/>
                  </a:cxn>
                  <a:cxn ang="0">
                    <a:pos x="connsiteX1" y="connsiteY1"/>
                  </a:cxn>
                  <a:cxn ang="0">
                    <a:pos x="connsiteX2" y="connsiteY2"/>
                  </a:cxn>
                </a:cxnLst>
                <a:rect l="l" t="t" r="r" b="b"/>
                <a:pathLst>
                  <a:path w="179109" h="98982">
                    <a:moveTo>
                      <a:pt x="179109" y="0"/>
                    </a:moveTo>
                    <a:lnTo>
                      <a:pt x="179109" y="98982"/>
                    </a:lnTo>
                    <a:lnTo>
                      <a:pt x="0" y="98982"/>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41" name="フリーフォーム: 図形 140">
                <a:extLst>
                  <a:ext uri="{FF2B5EF4-FFF2-40B4-BE49-F238E27FC236}">
                    <a16:creationId xmlns:a16="http://schemas.microsoft.com/office/drawing/2014/main" id="{0EAD03E8-9B61-44F1-A1B0-2E8AEC960A27}"/>
                  </a:ext>
                </a:extLst>
              </p:cNvPr>
              <p:cNvSpPr/>
              <p:nvPr/>
            </p:nvSpPr>
            <p:spPr>
              <a:xfrm>
                <a:off x="5213022" y="4965920"/>
                <a:ext cx="565271" cy="351634"/>
              </a:xfrm>
              <a:custGeom>
                <a:avLst/>
                <a:gdLst>
                  <a:gd name="connsiteX0" fmla="*/ 315798 w 315798"/>
                  <a:gd name="connsiteY0" fmla="*/ 292230 h 391212"/>
                  <a:gd name="connsiteX1" fmla="*/ 315798 w 315798"/>
                  <a:gd name="connsiteY1" fmla="*/ 391212 h 391212"/>
                  <a:gd name="connsiteX2" fmla="*/ 136689 w 315798"/>
                  <a:gd name="connsiteY2" fmla="*/ 391212 h 391212"/>
                  <a:gd name="connsiteX3" fmla="*/ 136689 w 315798"/>
                  <a:gd name="connsiteY3" fmla="*/ 0 h 391212"/>
                  <a:gd name="connsiteX4" fmla="*/ 0 w 315798"/>
                  <a:gd name="connsiteY4" fmla="*/ 0 h 391212"/>
                  <a:gd name="connsiteX0" fmla="*/ 179109 w 179109"/>
                  <a:gd name="connsiteY0" fmla="*/ 292230 h 391212"/>
                  <a:gd name="connsiteX1" fmla="*/ 179109 w 179109"/>
                  <a:gd name="connsiteY1" fmla="*/ 391212 h 391212"/>
                  <a:gd name="connsiteX2" fmla="*/ 0 w 179109"/>
                  <a:gd name="connsiteY2" fmla="*/ 391212 h 391212"/>
                  <a:gd name="connsiteX3" fmla="*/ 0 w 179109"/>
                  <a:gd name="connsiteY3" fmla="*/ 0 h 391212"/>
                  <a:gd name="connsiteX0" fmla="*/ 179109 w 179109"/>
                  <a:gd name="connsiteY0" fmla="*/ 0 h 98982"/>
                  <a:gd name="connsiteX1" fmla="*/ 179109 w 179109"/>
                  <a:gd name="connsiteY1" fmla="*/ 98982 h 98982"/>
                  <a:gd name="connsiteX2" fmla="*/ 0 w 179109"/>
                  <a:gd name="connsiteY2" fmla="*/ 98982 h 98982"/>
                </a:gdLst>
                <a:ahLst/>
                <a:cxnLst>
                  <a:cxn ang="0">
                    <a:pos x="connsiteX0" y="connsiteY0"/>
                  </a:cxn>
                  <a:cxn ang="0">
                    <a:pos x="connsiteX1" y="connsiteY1"/>
                  </a:cxn>
                  <a:cxn ang="0">
                    <a:pos x="connsiteX2" y="connsiteY2"/>
                  </a:cxn>
                </a:cxnLst>
                <a:rect l="l" t="t" r="r" b="b"/>
                <a:pathLst>
                  <a:path w="179109" h="98982">
                    <a:moveTo>
                      <a:pt x="179109" y="0"/>
                    </a:moveTo>
                    <a:lnTo>
                      <a:pt x="179109" y="98982"/>
                    </a:lnTo>
                    <a:lnTo>
                      <a:pt x="0" y="98982"/>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42" name="フリーフォーム: 図形 141">
                <a:extLst>
                  <a:ext uri="{FF2B5EF4-FFF2-40B4-BE49-F238E27FC236}">
                    <a16:creationId xmlns:a16="http://schemas.microsoft.com/office/drawing/2014/main" id="{6E5C60E9-59A7-41D9-A919-1DD8950B0092}"/>
                  </a:ext>
                </a:extLst>
              </p:cNvPr>
              <p:cNvSpPr/>
              <p:nvPr/>
            </p:nvSpPr>
            <p:spPr>
              <a:xfrm>
                <a:off x="5213022" y="4955045"/>
                <a:ext cx="642712" cy="412226"/>
              </a:xfrm>
              <a:custGeom>
                <a:avLst/>
                <a:gdLst>
                  <a:gd name="connsiteX0" fmla="*/ 315798 w 315798"/>
                  <a:gd name="connsiteY0" fmla="*/ 292230 h 391212"/>
                  <a:gd name="connsiteX1" fmla="*/ 315798 w 315798"/>
                  <a:gd name="connsiteY1" fmla="*/ 391212 h 391212"/>
                  <a:gd name="connsiteX2" fmla="*/ 136689 w 315798"/>
                  <a:gd name="connsiteY2" fmla="*/ 391212 h 391212"/>
                  <a:gd name="connsiteX3" fmla="*/ 136689 w 315798"/>
                  <a:gd name="connsiteY3" fmla="*/ 0 h 391212"/>
                  <a:gd name="connsiteX4" fmla="*/ 0 w 315798"/>
                  <a:gd name="connsiteY4" fmla="*/ 0 h 391212"/>
                  <a:gd name="connsiteX0" fmla="*/ 179109 w 179109"/>
                  <a:gd name="connsiteY0" fmla="*/ 292230 h 391212"/>
                  <a:gd name="connsiteX1" fmla="*/ 179109 w 179109"/>
                  <a:gd name="connsiteY1" fmla="*/ 391212 h 391212"/>
                  <a:gd name="connsiteX2" fmla="*/ 0 w 179109"/>
                  <a:gd name="connsiteY2" fmla="*/ 391212 h 391212"/>
                  <a:gd name="connsiteX3" fmla="*/ 0 w 179109"/>
                  <a:gd name="connsiteY3" fmla="*/ 0 h 391212"/>
                  <a:gd name="connsiteX0" fmla="*/ 179109 w 179109"/>
                  <a:gd name="connsiteY0" fmla="*/ 0 h 98982"/>
                  <a:gd name="connsiteX1" fmla="*/ 179109 w 179109"/>
                  <a:gd name="connsiteY1" fmla="*/ 98982 h 98982"/>
                  <a:gd name="connsiteX2" fmla="*/ 0 w 179109"/>
                  <a:gd name="connsiteY2" fmla="*/ 98982 h 98982"/>
                </a:gdLst>
                <a:ahLst/>
                <a:cxnLst>
                  <a:cxn ang="0">
                    <a:pos x="connsiteX0" y="connsiteY0"/>
                  </a:cxn>
                  <a:cxn ang="0">
                    <a:pos x="connsiteX1" y="connsiteY1"/>
                  </a:cxn>
                  <a:cxn ang="0">
                    <a:pos x="connsiteX2" y="connsiteY2"/>
                  </a:cxn>
                </a:cxnLst>
                <a:rect l="l" t="t" r="r" b="b"/>
                <a:pathLst>
                  <a:path w="179109" h="98982">
                    <a:moveTo>
                      <a:pt x="179109" y="0"/>
                    </a:moveTo>
                    <a:lnTo>
                      <a:pt x="179109" y="98982"/>
                    </a:lnTo>
                    <a:lnTo>
                      <a:pt x="0" y="98982"/>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sp>
          <p:nvSpPr>
            <p:cNvPr id="143" name="フリーフォーム: 図形 142">
              <a:extLst>
                <a:ext uri="{FF2B5EF4-FFF2-40B4-BE49-F238E27FC236}">
                  <a16:creationId xmlns:a16="http://schemas.microsoft.com/office/drawing/2014/main" id="{BFCAA0CE-4EDF-41C3-8C1A-2429B9E9D1FC}"/>
                </a:ext>
              </a:extLst>
            </p:cNvPr>
            <p:cNvSpPr/>
            <p:nvPr/>
          </p:nvSpPr>
          <p:spPr>
            <a:xfrm flipH="1">
              <a:off x="5931332" y="3890652"/>
              <a:ext cx="423406" cy="116054"/>
            </a:xfrm>
            <a:custGeom>
              <a:avLst/>
              <a:gdLst>
                <a:gd name="connsiteX0" fmla="*/ 315798 w 315798"/>
                <a:gd name="connsiteY0" fmla="*/ 292230 h 391212"/>
                <a:gd name="connsiteX1" fmla="*/ 315798 w 315798"/>
                <a:gd name="connsiteY1" fmla="*/ 391212 h 391212"/>
                <a:gd name="connsiteX2" fmla="*/ 136689 w 315798"/>
                <a:gd name="connsiteY2" fmla="*/ 391212 h 391212"/>
                <a:gd name="connsiteX3" fmla="*/ 136689 w 315798"/>
                <a:gd name="connsiteY3" fmla="*/ 0 h 391212"/>
                <a:gd name="connsiteX4" fmla="*/ 0 w 315798"/>
                <a:gd name="connsiteY4" fmla="*/ 0 h 391212"/>
                <a:gd name="connsiteX0" fmla="*/ 179109 w 179109"/>
                <a:gd name="connsiteY0" fmla="*/ 292230 h 391212"/>
                <a:gd name="connsiteX1" fmla="*/ 179109 w 179109"/>
                <a:gd name="connsiteY1" fmla="*/ 391212 h 391212"/>
                <a:gd name="connsiteX2" fmla="*/ 0 w 179109"/>
                <a:gd name="connsiteY2" fmla="*/ 391212 h 391212"/>
                <a:gd name="connsiteX3" fmla="*/ 0 w 179109"/>
                <a:gd name="connsiteY3" fmla="*/ 0 h 391212"/>
                <a:gd name="connsiteX0" fmla="*/ 179109 w 179109"/>
                <a:gd name="connsiteY0" fmla="*/ 0 h 98982"/>
                <a:gd name="connsiteX1" fmla="*/ 179109 w 179109"/>
                <a:gd name="connsiteY1" fmla="*/ 98982 h 98982"/>
                <a:gd name="connsiteX2" fmla="*/ 0 w 179109"/>
                <a:gd name="connsiteY2" fmla="*/ 98982 h 98982"/>
              </a:gdLst>
              <a:ahLst/>
              <a:cxnLst>
                <a:cxn ang="0">
                  <a:pos x="connsiteX0" y="connsiteY0"/>
                </a:cxn>
                <a:cxn ang="0">
                  <a:pos x="connsiteX1" y="connsiteY1"/>
                </a:cxn>
                <a:cxn ang="0">
                  <a:pos x="connsiteX2" y="connsiteY2"/>
                </a:cxn>
              </a:cxnLst>
              <a:rect l="l" t="t" r="r" b="b"/>
              <a:pathLst>
                <a:path w="179109" h="98982">
                  <a:moveTo>
                    <a:pt x="179109" y="0"/>
                  </a:moveTo>
                  <a:lnTo>
                    <a:pt x="179109" y="98982"/>
                  </a:lnTo>
                  <a:lnTo>
                    <a:pt x="0" y="98982"/>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 name="正方形/長方形 8">
              <a:extLst>
                <a:ext uri="{FF2B5EF4-FFF2-40B4-BE49-F238E27FC236}">
                  <a16:creationId xmlns:a16="http://schemas.microsoft.com/office/drawing/2014/main" id="{49B60B2F-6A22-4CB9-82F7-7F962D2BAD0B}"/>
                </a:ext>
              </a:extLst>
            </p:cNvPr>
            <p:cNvSpPr/>
            <p:nvPr/>
          </p:nvSpPr>
          <p:spPr>
            <a:xfrm>
              <a:off x="6251389" y="4053328"/>
              <a:ext cx="1052852" cy="58477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dirty="0">
                  <a:ln>
                    <a:noFill/>
                  </a:ln>
                  <a:solidFill>
                    <a:srgbClr val="7030A0"/>
                  </a:solidFill>
                  <a:effectLst/>
                  <a:uLnTx/>
                  <a:uFillTx/>
                  <a:latin typeface="Calibri"/>
                  <a:ea typeface="ＭＳ Ｐゴシック" pitchFamily="50" charset="-128"/>
                  <a:cs typeface="Consolas" panose="020B0609020204030204" pitchFamily="49" charset="0"/>
                </a:rPr>
                <a:t>Up to 64 </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400" b="1" i="0" u="none" strike="noStrike" kern="1200" cap="none" spc="0" normalizeH="0" baseline="0" noProof="0" dirty="0">
                  <a:ln>
                    <a:noFill/>
                  </a:ln>
                  <a:solidFill>
                    <a:srgbClr val="7030A0"/>
                  </a:solidFill>
                  <a:effectLst/>
                  <a:uLnTx/>
                  <a:uFillTx/>
                  <a:latin typeface="Calibri"/>
                  <a:ea typeface="ＭＳ Ｐゴシック" pitchFamily="50" charset="-128"/>
                  <a:cs typeface="Consolas" panose="020B0609020204030204" pitchFamily="49" charset="0"/>
                </a:rPr>
                <a:t>stream</a:t>
              </a:r>
              <a:endParaRPr kumimoji="1" lang="ja-JP" altLang="en-US" sz="1400" b="0" i="0" u="none" strike="noStrike" kern="1200" cap="none" spc="0" normalizeH="0" baseline="0" noProof="0" dirty="0">
                <a:ln>
                  <a:noFill/>
                </a:ln>
                <a:solidFill>
                  <a:srgbClr val="7030A0"/>
                </a:solidFill>
                <a:effectLst/>
                <a:uLnTx/>
                <a:uFillTx/>
                <a:latin typeface="Meiryo UI" pitchFamily="50" charset="-128"/>
                <a:ea typeface="ＭＳ Ｐゴシック" pitchFamily="50" charset="-128"/>
                <a:cs typeface="+mn-cs"/>
              </a:endParaRPr>
            </a:p>
          </p:txBody>
        </p:sp>
        <p:sp>
          <p:nvSpPr>
            <p:cNvPr id="10" name="矢印: 右 9">
              <a:extLst>
                <a:ext uri="{FF2B5EF4-FFF2-40B4-BE49-F238E27FC236}">
                  <a16:creationId xmlns:a16="http://schemas.microsoft.com/office/drawing/2014/main" id="{20666F96-C3BA-4E1D-AB85-B710B61FDF18}"/>
                </a:ext>
              </a:extLst>
            </p:cNvPr>
            <p:cNvSpPr/>
            <p:nvPr/>
          </p:nvSpPr>
          <p:spPr>
            <a:xfrm>
              <a:off x="6035367" y="4148999"/>
              <a:ext cx="255850" cy="178034"/>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sp>
        <p:nvSpPr>
          <p:cNvPr id="144" name="正方形/長方形 143">
            <a:extLst>
              <a:ext uri="{FF2B5EF4-FFF2-40B4-BE49-F238E27FC236}">
                <a16:creationId xmlns:a16="http://schemas.microsoft.com/office/drawing/2014/main" id="{66AE2C3F-6A2D-41FA-B1E7-10A63A276797}"/>
              </a:ext>
            </a:extLst>
          </p:cNvPr>
          <p:cNvSpPr/>
          <p:nvPr/>
        </p:nvSpPr>
        <p:spPr>
          <a:xfrm>
            <a:off x="2908555" y="4797057"/>
            <a:ext cx="9772888" cy="646331"/>
          </a:xfrm>
          <a:prstGeom prst="rect">
            <a:avLst/>
          </a:prstGeom>
        </p:spPr>
        <p:txBody>
          <a:bodyPr wrap="square">
            <a:spAutoFit/>
          </a:bodyPr>
          <a:lstStyle/>
          <a:p>
            <a:pPr lvl="0">
              <a:defRPr/>
            </a:pPr>
            <a:r>
              <a:rPr lang="en-US" altLang="ja-JP" dirty="0">
                <a:solidFill>
                  <a:srgbClr val="3C3C3C"/>
                </a:solidFill>
                <a:latin typeface="Calibri"/>
              </a:rPr>
              <a:t>This </a:t>
            </a:r>
            <a:r>
              <a:rPr kumimoji="1" lang="en-US" altLang="ja-JP" b="0" i="0" u="none" strike="noStrike" kern="1200" cap="none" spc="0" normalizeH="0" baseline="0" noProof="0" dirty="0">
                <a:ln>
                  <a:noFill/>
                </a:ln>
                <a:solidFill>
                  <a:srgbClr val="3C3C3C"/>
                </a:solidFill>
                <a:effectLst/>
                <a:uLnTx/>
                <a:uFillTx/>
                <a:latin typeface="Calibri"/>
                <a:ea typeface="ＭＳ Ｐゴシック" pitchFamily="50" charset="-128"/>
                <a:cs typeface="+mn-cs"/>
              </a:rPr>
              <a:t>means that no more than 8 frames should be connected to one SW HUB. This is because one frame transmits 8 streams.</a:t>
            </a:r>
            <a:endParaRPr kumimoji="1" lang="ja-JP" altLang="en-US"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p:txBody>
      </p:sp>
      <p:grpSp>
        <p:nvGrpSpPr>
          <p:cNvPr id="13" name="グループ化 12">
            <a:extLst>
              <a:ext uri="{FF2B5EF4-FFF2-40B4-BE49-F238E27FC236}">
                <a16:creationId xmlns:a16="http://schemas.microsoft.com/office/drawing/2014/main" id="{9E700AA2-63BF-4117-B935-F655925C9AF3}"/>
              </a:ext>
            </a:extLst>
          </p:cNvPr>
          <p:cNvGrpSpPr/>
          <p:nvPr/>
        </p:nvGrpSpPr>
        <p:grpSpPr>
          <a:xfrm>
            <a:off x="2772069" y="5731420"/>
            <a:ext cx="4396785" cy="1216867"/>
            <a:chOff x="3714113" y="6293978"/>
            <a:chExt cx="4396785" cy="1216867"/>
          </a:xfrm>
        </p:grpSpPr>
        <p:sp>
          <p:nvSpPr>
            <p:cNvPr id="147" name="四角形: 角を丸くする 146">
              <a:extLst>
                <a:ext uri="{FF2B5EF4-FFF2-40B4-BE49-F238E27FC236}">
                  <a16:creationId xmlns:a16="http://schemas.microsoft.com/office/drawing/2014/main" id="{6F11BC9E-67D3-4B22-9E80-DAB3D0E1B23F}"/>
                </a:ext>
              </a:extLst>
            </p:cNvPr>
            <p:cNvSpPr/>
            <p:nvPr/>
          </p:nvSpPr>
          <p:spPr>
            <a:xfrm>
              <a:off x="3714113" y="6584889"/>
              <a:ext cx="1399491" cy="925956"/>
            </a:xfrm>
            <a:prstGeom prst="roundRect">
              <a:avLst/>
            </a:prstGeom>
            <a:solidFill>
              <a:srgbClr val="7030A0"/>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64 stream</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8 Frames</a:t>
              </a:r>
              <a:endParaRPr kumimoji="1" lang="ja-JP" altLang="en-US" sz="18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8" name="矢印: 右 147">
              <a:extLst>
                <a:ext uri="{FF2B5EF4-FFF2-40B4-BE49-F238E27FC236}">
                  <a16:creationId xmlns:a16="http://schemas.microsoft.com/office/drawing/2014/main" id="{DA629F58-69AE-46EF-8BC6-15D64B32A160}"/>
                </a:ext>
              </a:extLst>
            </p:cNvPr>
            <p:cNvSpPr/>
            <p:nvPr/>
          </p:nvSpPr>
          <p:spPr>
            <a:xfrm rot="5400000">
              <a:off x="4295779" y="6524716"/>
              <a:ext cx="255850" cy="178034"/>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50" name="四角形: 角を丸くする 149">
              <a:extLst>
                <a:ext uri="{FF2B5EF4-FFF2-40B4-BE49-F238E27FC236}">
                  <a16:creationId xmlns:a16="http://schemas.microsoft.com/office/drawing/2014/main" id="{B0E3CA9C-26A0-4DF8-8D7F-691355CB4377}"/>
                </a:ext>
              </a:extLst>
            </p:cNvPr>
            <p:cNvSpPr/>
            <p:nvPr/>
          </p:nvSpPr>
          <p:spPr>
            <a:xfrm>
              <a:off x="5212760" y="6584300"/>
              <a:ext cx="1399491" cy="925956"/>
            </a:xfrm>
            <a:prstGeom prst="roundRect">
              <a:avLst/>
            </a:prstGeom>
            <a:solidFill>
              <a:srgbClr val="7030A0"/>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64 stream</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8 Frames</a:t>
              </a:r>
              <a:endParaRPr kumimoji="1" lang="ja-JP" altLang="en-US" sz="18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51" name="矢印: 右 150">
              <a:extLst>
                <a:ext uri="{FF2B5EF4-FFF2-40B4-BE49-F238E27FC236}">
                  <a16:creationId xmlns:a16="http://schemas.microsoft.com/office/drawing/2014/main" id="{BADF09FB-A920-4387-BADD-03681CE5EF68}"/>
                </a:ext>
              </a:extLst>
            </p:cNvPr>
            <p:cNvSpPr/>
            <p:nvPr/>
          </p:nvSpPr>
          <p:spPr>
            <a:xfrm rot="5400000">
              <a:off x="5794426" y="6524127"/>
              <a:ext cx="255850" cy="178034"/>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11" name="グループ化 10">
              <a:extLst>
                <a:ext uri="{FF2B5EF4-FFF2-40B4-BE49-F238E27FC236}">
                  <a16:creationId xmlns:a16="http://schemas.microsoft.com/office/drawing/2014/main" id="{7E3D34F3-B300-4FCE-B19A-87D737C43181}"/>
                </a:ext>
              </a:extLst>
            </p:cNvPr>
            <p:cNvGrpSpPr/>
            <p:nvPr/>
          </p:nvGrpSpPr>
          <p:grpSpPr>
            <a:xfrm>
              <a:off x="3867346" y="6370751"/>
              <a:ext cx="1093023" cy="127174"/>
              <a:chOff x="4033526" y="6358045"/>
              <a:chExt cx="1093023" cy="127174"/>
            </a:xfrm>
          </p:grpSpPr>
          <p:pic>
            <p:nvPicPr>
              <p:cNvPr id="146" name="図 145">
                <a:extLst>
                  <a:ext uri="{FF2B5EF4-FFF2-40B4-BE49-F238E27FC236}">
                    <a16:creationId xmlns:a16="http://schemas.microsoft.com/office/drawing/2014/main" id="{6D50F83D-1D84-432A-9672-7A67EA66FD71}"/>
                  </a:ext>
                </a:extLst>
              </p:cNvPr>
              <p:cNvPicPr>
                <a:picLocks noChangeAspect="1"/>
              </p:cNvPicPr>
              <p:nvPr/>
            </p:nvPicPr>
            <p:blipFill>
              <a:blip r:embed="rId5"/>
              <a:stretch>
                <a:fillRect/>
              </a:stretch>
            </p:blipFill>
            <p:spPr>
              <a:xfrm>
                <a:off x="4033526" y="6358634"/>
                <a:ext cx="780356" cy="103641"/>
              </a:xfrm>
              <a:prstGeom prst="rect">
                <a:avLst/>
              </a:prstGeom>
            </p:spPr>
          </p:pic>
          <p:pic>
            <p:nvPicPr>
              <p:cNvPr id="152" name="図 151">
                <a:extLst>
                  <a:ext uri="{FF2B5EF4-FFF2-40B4-BE49-F238E27FC236}">
                    <a16:creationId xmlns:a16="http://schemas.microsoft.com/office/drawing/2014/main" id="{1A9851D6-DDFD-4DEF-AF08-C7B4011192CF}"/>
                  </a:ext>
                </a:extLst>
              </p:cNvPr>
              <p:cNvPicPr>
                <a:picLocks noChangeAspect="1"/>
              </p:cNvPicPr>
              <p:nvPr/>
            </p:nvPicPr>
            <p:blipFill rotWithShape="1">
              <a:blip r:embed="rId5"/>
              <a:srcRect l="45711" t="2" b="-22709"/>
              <a:stretch/>
            </p:blipFill>
            <p:spPr>
              <a:xfrm>
                <a:off x="4702897" y="6358045"/>
                <a:ext cx="423652" cy="127174"/>
              </a:xfrm>
              <a:prstGeom prst="rect">
                <a:avLst/>
              </a:prstGeom>
            </p:spPr>
          </p:pic>
        </p:grpSp>
        <p:grpSp>
          <p:nvGrpSpPr>
            <p:cNvPr id="153" name="グループ化 152">
              <a:extLst>
                <a:ext uri="{FF2B5EF4-FFF2-40B4-BE49-F238E27FC236}">
                  <a16:creationId xmlns:a16="http://schemas.microsoft.com/office/drawing/2014/main" id="{318B78BF-4642-4DA1-A61F-37DA3B99A844}"/>
                </a:ext>
              </a:extLst>
            </p:cNvPr>
            <p:cNvGrpSpPr/>
            <p:nvPr/>
          </p:nvGrpSpPr>
          <p:grpSpPr>
            <a:xfrm>
              <a:off x="5351086" y="6371981"/>
              <a:ext cx="1093023" cy="127174"/>
              <a:chOff x="4033526" y="6358045"/>
              <a:chExt cx="1093023" cy="127174"/>
            </a:xfrm>
          </p:grpSpPr>
          <p:pic>
            <p:nvPicPr>
              <p:cNvPr id="154" name="図 153">
                <a:extLst>
                  <a:ext uri="{FF2B5EF4-FFF2-40B4-BE49-F238E27FC236}">
                    <a16:creationId xmlns:a16="http://schemas.microsoft.com/office/drawing/2014/main" id="{BB57763B-A61F-4AA5-A837-1DB91781DB60}"/>
                  </a:ext>
                </a:extLst>
              </p:cNvPr>
              <p:cNvPicPr>
                <a:picLocks noChangeAspect="1"/>
              </p:cNvPicPr>
              <p:nvPr/>
            </p:nvPicPr>
            <p:blipFill>
              <a:blip r:embed="rId5"/>
              <a:stretch>
                <a:fillRect/>
              </a:stretch>
            </p:blipFill>
            <p:spPr>
              <a:xfrm>
                <a:off x="4033526" y="6358634"/>
                <a:ext cx="780356" cy="103641"/>
              </a:xfrm>
              <a:prstGeom prst="rect">
                <a:avLst/>
              </a:prstGeom>
            </p:spPr>
          </p:pic>
          <p:pic>
            <p:nvPicPr>
              <p:cNvPr id="155" name="図 154">
                <a:extLst>
                  <a:ext uri="{FF2B5EF4-FFF2-40B4-BE49-F238E27FC236}">
                    <a16:creationId xmlns:a16="http://schemas.microsoft.com/office/drawing/2014/main" id="{CD31D15D-FB2F-451D-B2A0-8C61E512043B}"/>
                  </a:ext>
                </a:extLst>
              </p:cNvPr>
              <p:cNvPicPr>
                <a:picLocks noChangeAspect="1"/>
              </p:cNvPicPr>
              <p:nvPr/>
            </p:nvPicPr>
            <p:blipFill rotWithShape="1">
              <a:blip r:embed="rId5"/>
              <a:srcRect l="45711" t="2" b="-22709"/>
              <a:stretch/>
            </p:blipFill>
            <p:spPr>
              <a:xfrm>
                <a:off x="4702897" y="6358045"/>
                <a:ext cx="423652" cy="127174"/>
              </a:xfrm>
              <a:prstGeom prst="rect">
                <a:avLst/>
              </a:prstGeom>
            </p:spPr>
          </p:pic>
        </p:grpSp>
        <p:sp>
          <p:nvSpPr>
            <p:cNvPr id="12" name="フリーフォーム: 図形 11">
              <a:extLst>
                <a:ext uri="{FF2B5EF4-FFF2-40B4-BE49-F238E27FC236}">
                  <a16:creationId xmlns:a16="http://schemas.microsoft.com/office/drawing/2014/main" id="{2322AD65-F986-4A1D-83FA-2A29614264BC}"/>
                </a:ext>
              </a:extLst>
            </p:cNvPr>
            <p:cNvSpPr/>
            <p:nvPr/>
          </p:nvSpPr>
          <p:spPr>
            <a:xfrm>
              <a:off x="4841193" y="6293978"/>
              <a:ext cx="632388" cy="119641"/>
            </a:xfrm>
            <a:custGeom>
              <a:avLst/>
              <a:gdLst>
                <a:gd name="connsiteX0" fmla="*/ 0 w 632388"/>
                <a:gd name="connsiteY0" fmla="*/ 115368 h 119641"/>
                <a:gd name="connsiteX1" fmla="*/ 0 w 632388"/>
                <a:gd name="connsiteY1" fmla="*/ 0 h 119641"/>
                <a:gd name="connsiteX2" fmla="*/ 632388 w 632388"/>
                <a:gd name="connsiteY2" fmla="*/ 0 h 119641"/>
                <a:gd name="connsiteX3" fmla="*/ 632388 w 632388"/>
                <a:gd name="connsiteY3" fmla="*/ 119641 h 119641"/>
              </a:gdLst>
              <a:ahLst/>
              <a:cxnLst>
                <a:cxn ang="0">
                  <a:pos x="connsiteX0" y="connsiteY0"/>
                </a:cxn>
                <a:cxn ang="0">
                  <a:pos x="connsiteX1" y="connsiteY1"/>
                </a:cxn>
                <a:cxn ang="0">
                  <a:pos x="connsiteX2" y="connsiteY2"/>
                </a:cxn>
                <a:cxn ang="0">
                  <a:pos x="connsiteX3" y="connsiteY3"/>
                </a:cxn>
              </a:cxnLst>
              <a:rect l="l" t="t" r="r" b="b"/>
              <a:pathLst>
                <a:path w="632388" h="119641">
                  <a:moveTo>
                    <a:pt x="0" y="115368"/>
                  </a:moveTo>
                  <a:lnTo>
                    <a:pt x="0" y="0"/>
                  </a:lnTo>
                  <a:lnTo>
                    <a:pt x="632388" y="0"/>
                  </a:lnTo>
                  <a:lnTo>
                    <a:pt x="632388" y="119641"/>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56" name="四角形: 角を丸くする 155">
              <a:extLst>
                <a:ext uri="{FF2B5EF4-FFF2-40B4-BE49-F238E27FC236}">
                  <a16:creationId xmlns:a16="http://schemas.microsoft.com/office/drawing/2014/main" id="{7285928B-F150-485A-88A5-9B3E65775690}"/>
                </a:ext>
              </a:extLst>
            </p:cNvPr>
            <p:cNvSpPr/>
            <p:nvPr/>
          </p:nvSpPr>
          <p:spPr>
            <a:xfrm>
              <a:off x="6711407" y="6584300"/>
              <a:ext cx="1399491" cy="925956"/>
            </a:xfrm>
            <a:prstGeom prst="roundRect">
              <a:avLst/>
            </a:prstGeom>
            <a:solidFill>
              <a:srgbClr val="7030A0"/>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64 stream</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8 Frames</a:t>
              </a:r>
              <a:endParaRPr kumimoji="1" lang="ja-JP" altLang="en-US" sz="18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57" name="矢印: 右 156">
              <a:extLst>
                <a:ext uri="{FF2B5EF4-FFF2-40B4-BE49-F238E27FC236}">
                  <a16:creationId xmlns:a16="http://schemas.microsoft.com/office/drawing/2014/main" id="{FC015C14-3015-47DC-978C-8C263F0C3FF1}"/>
                </a:ext>
              </a:extLst>
            </p:cNvPr>
            <p:cNvSpPr/>
            <p:nvPr/>
          </p:nvSpPr>
          <p:spPr>
            <a:xfrm rot="5400000">
              <a:off x="7293073" y="6524127"/>
              <a:ext cx="255850" cy="178034"/>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158" name="グループ化 157">
              <a:extLst>
                <a:ext uri="{FF2B5EF4-FFF2-40B4-BE49-F238E27FC236}">
                  <a16:creationId xmlns:a16="http://schemas.microsoft.com/office/drawing/2014/main" id="{5D427747-4051-4724-A4F5-5D49FB45981B}"/>
                </a:ext>
              </a:extLst>
            </p:cNvPr>
            <p:cNvGrpSpPr/>
            <p:nvPr/>
          </p:nvGrpSpPr>
          <p:grpSpPr>
            <a:xfrm>
              <a:off x="6849733" y="6371981"/>
              <a:ext cx="1093023" cy="127174"/>
              <a:chOff x="4033526" y="6358045"/>
              <a:chExt cx="1093023" cy="127174"/>
            </a:xfrm>
          </p:grpSpPr>
          <p:pic>
            <p:nvPicPr>
              <p:cNvPr id="159" name="図 158">
                <a:extLst>
                  <a:ext uri="{FF2B5EF4-FFF2-40B4-BE49-F238E27FC236}">
                    <a16:creationId xmlns:a16="http://schemas.microsoft.com/office/drawing/2014/main" id="{61A7E9F5-EDFC-4A8B-AB0E-08C250F3545A}"/>
                  </a:ext>
                </a:extLst>
              </p:cNvPr>
              <p:cNvPicPr>
                <a:picLocks noChangeAspect="1"/>
              </p:cNvPicPr>
              <p:nvPr/>
            </p:nvPicPr>
            <p:blipFill>
              <a:blip r:embed="rId5"/>
              <a:stretch>
                <a:fillRect/>
              </a:stretch>
            </p:blipFill>
            <p:spPr>
              <a:xfrm>
                <a:off x="4033526" y="6358634"/>
                <a:ext cx="780356" cy="103641"/>
              </a:xfrm>
              <a:prstGeom prst="rect">
                <a:avLst/>
              </a:prstGeom>
            </p:spPr>
          </p:pic>
          <p:pic>
            <p:nvPicPr>
              <p:cNvPr id="160" name="図 159">
                <a:extLst>
                  <a:ext uri="{FF2B5EF4-FFF2-40B4-BE49-F238E27FC236}">
                    <a16:creationId xmlns:a16="http://schemas.microsoft.com/office/drawing/2014/main" id="{9F5DD7E1-6F55-41A8-B08C-FE950B1918F9}"/>
                  </a:ext>
                </a:extLst>
              </p:cNvPr>
              <p:cNvPicPr>
                <a:picLocks noChangeAspect="1"/>
              </p:cNvPicPr>
              <p:nvPr/>
            </p:nvPicPr>
            <p:blipFill rotWithShape="1">
              <a:blip r:embed="rId5"/>
              <a:srcRect l="45711" t="2" b="-22709"/>
              <a:stretch/>
            </p:blipFill>
            <p:spPr>
              <a:xfrm>
                <a:off x="4702897" y="6358045"/>
                <a:ext cx="423652" cy="127174"/>
              </a:xfrm>
              <a:prstGeom prst="rect">
                <a:avLst/>
              </a:prstGeom>
            </p:spPr>
          </p:pic>
        </p:grpSp>
        <p:sp>
          <p:nvSpPr>
            <p:cNvPr id="161" name="フリーフォーム: 図形 160">
              <a:extLst>
                <a:ext uri="{FF2B5EF4-FFF2-40B4-BE49-F238E27FC236}">
                  <a16:creationId xmlns:a16="http://schemas.microsoft.com/office/drawing/2014/main" id="{4DDC548B-0263-4D9B-A36B-FD9D3967B74C}"/>
                </a:ext>
              </a:extLst>
            </p:cNvPr>
            <p:cNvSpPr/>
            <p:nvPr/>
          </p:nvSpPr>
          <p:spPr>
            <a:xfrm>
              <a:off x="6339840" y="6293978"/>
              <a:ext cx="632388" cy="119641"/>
            </a:xfrm>
            <a:custGeom>
              <a:avLst/>
              <a:gdLst>
                <a:gd name="connsiteX0" fmla="*/ 0 w 632388"/>
                <a:gd name="connsiteY0" fmla="*/ 115368 h 119641"/>
                <a:gd name="connsiteX1" fmla="*/ 0 w 632388"/>
                <a:gd name="connsiteY1" fmla="*/ 0 h 119641"/>
                <a:gd name="connsiteX2" fmla="*/ 632388 w 632388"/>
                <a:gd name="connsiteY2" fmla="*/ 0 h 119641"/>
                <a:gd name="connsiteX3" fmla="*/ 632388 w 632388"/>
                <a:gd name="connsiteY3" fmla="*/ 119641 h 119641"/>
              </a:gdLst>
              <a:ahLst/>
              <a:cxnLst>
                <a:cxn ang="0">
                  <a:pos x="connsiteX0" y="connsiteY0"/>
                </a:cxn>
                <a:cxn ang="0">
                  <a:pos x="connsiteX1" y="connsiteY1"/>
                </a:cxn>
                <a:cxn ang="0">
                  <a:pos x="connsiteX2" y="connsiteY2"/>
                </a:cxn>
                <a:cxn ang="0">
                  <a:pos x="connsiteX3" y="connsiteY3"/>
                </a:cxn>
              </a:cxnLst>
              <a:rect l="l" t="t" r="r" b="b"/>
              <a:pathLst>
                <a:path w="632388" h="119641">
                  <a:moveTo>
                    <a:pt x="0" y="115368"/>
                  </a:moveTo>
                  <a:lnTo>
                    <a:pt x="0" y="0"/>
                  </a:lnTo>
                  <a:lnTo>
                    <a:pt x="632388" y="0"/>
                  </a:lnTo>
                  <a:lnTo>
                    <a:pt x="632388" y="119641"/>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sp>
        <p:nvSpPr>
          <p:cNvPr id="163" name="正方形/長方形 162">
            <a:extLst>
              <a:ext uri="{FF2B5EF4-FFF2-40B4-BE49-F238E27FC236}">
                <a16:creationId xmlns:a16="http://schemas.microsoft.com/office/drawing/2014/main" id="{A38AE256-53AD-4DF3-A722-F7DC0355047A}"/>
              </a:ext>
            </a:extLst>
          </p:cNvPr>
          <p:cNvSpPr/>
          <p:nvPr/>
        </p:nvSpPr>
        <p:spPr>
          <a:xfrm>
            <a:off x="7303871" y="5215687"/>
            <a:ext cx="5852146" cy="2308324"/>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When connecting more than 9 frames,</a:t>
            </a:r>
          </a:p>
          <a:p>
            <a:pPr marL="342900" marR="0" lvl="0" indent="-342900" algn="l" defTabSz="914400" rtl="0" eaLnBrk="1" fontAlgn="base" latinLnBrk="0" hangingPunct="1">
              <a:lnSpc>
                <a:spcPct val="100000"/>
              </a:lnSpc>
              <a:spcBef>
                <a:spcPct val="0"/>
              </a:spcBef>
              <a:spcAft>
                <a:spcPct val="0"/>
              </a:spcAft>
              <a:buClrTx/>
              <a:buSzTx/>
              <a:buFontTx/>
              <a:buAutoNum type="arabicParenBoth"/>
              <a:tabLst/>
              <a:defRPr/>
            </a:pPr>
            <a:r>
              <a:rPr kumimoji="1" lang="en-US" altLang="ja-JP" sz="16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Use SWHUB with IGMP snooping function. This is a function that sends only the stream that the Frame has requested to receive and broadcast to SP.</a:t>
            </a:r>
          </a:p>
          <a:p>
            <a:pPr marL="342900" marR="0" lvl="0" indent="-342900" algn="l" defTabSz="914400" rtl="0" eaLnBrk="1" fontAlgn="base" latinLnBrk="0" hangingPunct="1">
              <a:lnSpc>
                <a:spcPct val="100000"/>
              </a:lnSpc>
              <a:spcBef>
                <a:spcPct val="0"/>
              </a:spcBef>
              <a:spcAft>
                <a:spcPct val="0"/>
              </a:spcAft>
              <a:buClrTx/>
              <a:buSzTx/>
              <a:buFontTx/>
              <a:buAutoNum type="arabicParenBoth"/>
              <a:tabLst/>
              <a:defRPr/>
            </a:pPr>
            <a:r>
              <a:rPr kumimoji="1" lang="en-US" altLang="ja-JP" sz="16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Limit the number of frames connected to the HUB to 8 or less. As a result, the number of streams required by frames below the hub can be kept below 64.</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The effects of (1) and (2) prevent receiving more than 64 streams in one frame.</a:t>
            </a:r>
            <a:endParaRPr kumimoji="1" lang="ja-JP" altLang="en-US" sz="1600"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p:txBody>
      </p:sp>
      <p:sp>
        <p:nvSpPr>
          <p:cNvPr id="58" name="正方形/長方形 57">
            <a:extLst>
              <a:ext uri="{FF2B5EF4-FFF2-40B4-BE49-F238E27FC236}">
                <a16:creationId xmlns:a16="http://schemas.microsoft.com/office/drawing/2014/main" id="{04673BD5-98C8-4DAE-9131-1BB21631D2E2}"/>
              </a:ext>
            </a:extLst>
          </p:cNvPr>
          <p:cNvSpPr/>
          <p:nvPr/>
        </p:nvSpPr>
        <p:spPr>
          <a:xfrm>
            <a:off x="5351086" y="975556"/>
            <a:ext cx="4862990" cy="553992"/>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rPr>
              <a:t>VX link Limitations and Notes</a:t>
            </a:r>
          </a:p>
        </p:txBody>
      </p:sp>
      <p:sp>
        <p:nvSpPr>
          <p:cNvPr id="59" name="正方形/長方形 58">
            <a:extLst>
              <a:ext uri="{FF2B5EF4-FFF2-40B4-BE49-F238E27FC236}">
                <a16:creationId xmlns:a16="http://schemas.microsoft.com/office/drawing/2014/main" id="{9490CB12-B596-4805-A17A-67FA3753E9D1}"/>
              </a:ext>
            </a:extLst>
          </p:cNvPr>
          <p:cNvSpPr/>
          <p:nvPr/>
        </p:nvSpPr>
        <p:spPr>
          <a:xfrm>
            <a:off x="5380966" y="1529759"/>
            <a:ext cx="7809630" cy="1939021"/>
          </a:xfrm>
          <a:prstGeom prst="rect">
            <a:avLst/>
          </a:prstGeom>
        </p:spPr>
        <p:txBody>
          <a:bodyPr wrap="squar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0"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rPr>
              <a:t>There are some restrictions on VX link connection.</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i="0" u="none" strike="noStrike" kern="1200" cap="none" spc="0" normalizeH="0" baseline="0" noProof="0" dirty="0">
                <a:ln>
                  <a:noFill/>
                </a:ln>
                <a:solidFill>
                  <a:schemeClr val="bg1">
                    <a:lumMod val="75000"/>
                  </a:schemeClr>
                </a:solidFill>
                <a:effectLst/>
                <a:uLnTx/>
                <a:uFillTx/>
                <a:latin typeface="Calibri"/>
                <a:ea typeface="ＭＳ Ｐゴシック" pitchFamily="50" charset="-128"/>
                <a:cs typeface="Consolas" panose="020B0609020204030204" pitchFamily="49" charset="0"/>
              </a:rPr>
              <a:t>1: SW HUB cascade level: Up to 7-level</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rPr>
              <a:t>2: Number of receiving stream /1frame: Up to 64 stream</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0" i="0" u="none" strike="noStrike" kern="1200" cap="none" spc="0" normalizeH="0" baseline="0" noProof="0" dirty="0">
                <a:ln>
                  <a:noFill/>
                </a:ln>
                <a:solidFill>
                  <a:schemeClr val="bg1">
                    <a:lumMod val="75000"/>
                  </a:schemeClr>
                </a:solidFill>
                <a:effectLst/>
                <a:uLnTx/>
                <a:uFillTx/>
                <a:latin typeface="Calibri"/>
                <a:ea typeface="ＭＳ Ｐゴシック" pitchFamily="50" charset="-128"/>
                <a:cs typeface="Consolas" panose="020B0609020204030204" pitchFamily="49" charset="0"/>
              </a:rPr>
              <a:t>3: Communication capacity</a:t>
            </a:r>
            <a:endParaRPr kumimoji="1" lang="ja-JP" altLang="en-US" sz="2400" b="0" i="0" u="none" strike="noStrike" kern="1200" cap="none" spc="0" normalizeH="0" baseline="0" noProof="0" dirty="0">
              <a:ln>
                <a:noFill/>
              </a:ln>
              <a:solidFill>
                <a:schemeClr val="bg1">
                  <a:lumMod val="75000"/>
                </a:schemeClr>
              </a:solidFill>
              <a:effectLst/>
              <a:uLnTx/>
              <a:uFillTx/>
              <a:latin typeface="Calibri"/>
              <a:ea typeface="ＭＳ Ｐゴシック" pitchFamily="50" charset="-128"/>
              <a:cs typeface="Consolas" panose="020B0609020204030204" pitchFamily="49"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100" b="0"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endParaRPr>
          </a:p>
        </p:txBody>
      </p:sp>
    </p:spTree>
    <p:extLst>
      <p:ext uri="{BB962C8B-B14F-4D97-AF65-F5344CB8AC3E}">
        <p14:creationId xmlns:p14="http://schemas.microsoft.com/office/powerpoint/2010/main" val="10289847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グループ化 61"/>
          <p:cNvGrpSpPr/>
          <p:nvPr/>
        </p:nvGrpSpPr>
        <p:grpSpPr>
          <a:xfrm>
            <a:off x="1612190" y="288183"/>
            <a:ext cx="2053631" cy="1949899"/>
            <a:chOff x="2632733" y="840807"/>
            <a:chExt cx="2667654" cy="2532159"/>
          </a:xfrm>
        </p:grpSpPr>
        <p:grpSp>
          <p:nvGrpSpPr>
            <p:cNvPr id="63" name="グループ化 62"/>
            <p:cNvGrpSpPr/>
            <p:nvPr/>
          </p:nvGrpSpPr>
          <p:grpSpPr>
            <a:xfrm>
              <a:off x="2951391" y="1221263"/>
              <a:ext cx="2030342" cy="1771248"/>
              <a:chOff x="2951391" y="1221263"/>
              <a:chExt cx="2030342" cy="1771248"/>
            </a:xfrm>
          </p:grpSpPr>
          <p:sp>
            <p:nvSpPr>
              <p:cNvPr id="68" name="円/楕円 67"/>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2100" b="0" i="0" u="none" strike="noStrike" kern="0" cap="none" spc="0" normalizeH="0" baseline="0" noProof="0" dirty="0">
                  <a:ln>
                    <a:noFill/>
                  </a:ln>
                  <a:solidFill>
                    <a:prstClr val="white"/>
                  </a:solidFill>
                  <a:effectLst/>
                  <a:uLnTx/>
                  <a:uFillTx/>
                  <a:latin typeface="Meiryo UI"/>
                  <a:ea typeface="Meiryo UI"/>
                  <a:cs typeface="+mn-cs"/>
                </a:endParaRPr>
              </a:p>
            </p:txBody>
          </p:sp>
          <p:sp>
            <p:nvSpPr>
              <p:cNvPr id="69" name="角丸四角形 68"/>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prstClr val="white"/>
                    </a:solidFill>
                    <a:effectLst/>
                    <a:uLnTx/>
                    <a:uFillTx/>
                    <a:latin typeface="Calibri"/>
                    <a:ea typeface="Meiryo UI"/>
                    <a:cs typeface="+mn-cs"/>
                  </a:rPr>
                  <a:t>VX link</a:t>
                </a:r>
                <a:endParaRPr kumimoji="0" lang="ja-JP" altLang="en-US" sz="30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67"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79" name="正方形/長方形 78"/>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pic>
        <p:nvPicPr>
          <p:cNvPr id="89" name="Picture 5"/>
          <p:cNvPicPr>
            <a:picLocks noChangeAspect="1" noChangeArrowheads="1"/>
          </p:cNvPicPr>
          <p:nvPr/>
        </p:nvPicPr>
        <p:blipFill>
          <a:blip r:embed="rId4"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3" name="円/楕円 52"/>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54" name="円/楕円 53"/>
          <p:cNvSpPr/>
          <p:nvPr/>
        </p:nvSpPr>
        <p:spPr>
          <a:xfrm>
            <a:off x="145116" y="599405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51" name="正方形/長方形 50">
            <a:extLst>
              <a:ext uri="{FF2B5EF4-FFF2-40B4-BE49-F238E27FC236}">
                <a16:creationId xmlns:a16="http://schemas.microsoft.com/office/drawing/2014/main" id="{8EFF8FB9-CA98-4B10-AE48-81649CA5950F}"/>
              </a:ext>
            </a:extLst>
          </p:cNvPr>
          <p:cNvSpPr/>
          <p:nvPr/>
        </p:nvSpPr>
        <p:spPr>
          <a:xfrm>
            <a:off x="2943045" y="3427164"/>
            <a:ext cx="9820405" cy="1200329"/>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b="0" i="0" u="none" strike="noStrike" kern="1200" cap="none" spc="0" normalizeH="0" baseline="0" noProof="0" dirty="0">
                <a:ln>
                  <a:noFill/>
                </a:ln>
                <a:solidFill>
                  <a:srgbClr val="3C3C3C"/>
                </a:solidFill>
                <a:effectLst/>
                <a:uLnTx/>
                <a:uFillTx/>
                <a:latin typeface="Calibri"/>
                <a:ea typeface="ＭＳ Ｐゴシック" pitchFamily="50" charset="-128"/>
                <a:cs typeface="+mn-cs"/>
              </a:rPr>
              <a:t>This is a basic consideration in network design.</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b="0" i="0" u="none" strike="noStrike" kern="1200" cap="none" spc="0" normalizeH="0" baseline="0" noProof="0" dirty="0">
                <a:ln>
                  <a:noFill/>
                </a:ln>
                <a:solidFill>
                  <a:srgbClr val="3C3C3C"/>
                </a:solidFill>
                <a:effectLst/>
                <a:uLnTx/>
                <a:uFillTx/>
                <a:latin typeface="Calibri"/>
                <a:ea typeface="ＭＳ Ｐゴシック" pitchFamily="50" charset="-128"/>
                <a:cs typeface="+mn-cs"/>
              </a:rPr>
              <a:t>When communication is performed as shown in the figure below, 128 streams are transmitted over the main line. As a safe guide, 1 Mbps per stream is required for VX-link. In this case, 128Mbps is required for the trunk line.</a:t>
            </a:r>
            <a:endParaRPr kumimoji="1" lang="ja-JP" altLang="en-US"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p:txBody>
      </p:sp>
      <p:sp>
        <p:nvSpPr>
          <p:cNvPr id="150" name="四角形: 角を丸くする 149">
            <a:extLst>
              <a:ext uri="{FF2B5EF4-FFF2-40B4-BE49-F238E27FC236}">
                <a16:creationId xmlns:a16="http://schemas.microsoft.com/office/drawing/2014/main" id="{B0E3CA9C-26A0-4DF8-8D7F-691355CB4377}"/>
              </a:ext>
            </a:extLst>
          </p:cNvPr>
          <p:cNvSpPr/>
          <p:nvPr/>
        </p:nvSpPr>
        <p:spPr>
          <a:xfrm>
            <a:off x="7273024" y="5463467"/>
            <a:ext cx="1399491" cy="925956"/>
          </a:xfrm>
          <a:prstGeom prst="roundRect">
            <a:avLst/>
          </a:prstGeom>
          <a:solidFill>
            <a:srgbClr val="7030A0"/>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64 stream</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8 Frames</a:t>
            </a:r>
            <a:endParaRPr kumimoji="1" lang="ja-JP" altLang="en-US" sz="18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51" name="矢印: 右 150">
            <a:extLst>
              <a:ext uri="{FF2B5EF4-FFF2-40B4-BE49-F238E27FC236}">
                <a16:creationId xmlns:a16="http://schemas.microsoft.com/office/drawing/2014/main" id="{BADF09FB-A920-4387-BADD-03681CE5EF68}"/>
              </a:ext>
            </a:extLst>
          </p:cNvPr>
          <p:cNvSpPr/>
          <p:nvPr/>
        </p:nvSpPr>
        <p:spPr>
          <a:xfrm rot="5400000">
            <a:off x="7854690" y="5403294"/>
            <a:ext cx="255850" cy="178034"/>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153" name="グループ化 152">
            <a:extLst>
              <a:ext uri="{FF2B5EF4-FFF2-40B4-BE49-F238E27FC236}">
                <a16:creationId xmlns:a16="http://schemas.microsoft.com/office/drawing/2014/main" id="{318B78BF-4642-4DA1-A61F-37DA3B99A844}"/>
              </a:ext>
            </a:extLst>
          </p:cNvPr>
          <p:cNvGrpSpPr/>
          <p:nvPr/>
        </p:nvGrpSpPr>
        <p:grpSpPr>
          <a:xfrm>
            <a:off x="7411350" y="5251148"/>
            <a:ext cx="1093023" cy="127174"/>
            <a:chOff x="4033526" y="6358045"/>
            <a:chExt cx="1093023" cy="127174"/>
          </a:xfrm>
        </p:grpSpPr>
        <p:pic>
          <p:nvPicPr>
            <p:cNvPr id="154" name="図 153">
              <a:extLst>
                <a:ext uri="{FF2B5EF4-FFF2-40B4-BE49-F238E27FC236}">
                  <a16:creationId xmlns:a16="http://schemas.microsoft.com/office/drawing/2014/main" id="{BB57763B-A61F-4AA5-A837-1DB91781DB60}"/>
                </a:ext>
              </a:extLst>
            </p:cNvPr>
            <p:cNvPicPr>
              <a:picLocks noChangeAspect="1"/>
            </p:cNvPicPr>
            <p:nvPr/>
          </p:nvPicPr>
          <p:blipFill>
            <a:blip r:embed="rId5"/>
            <a:stretch>
              <a:fillRect/>
            </a:stretch>
          </p:blipFill>
          <p:spPr>
            <a:xfrm>
              <a:off x="4033526" y="6358634"/>
              <a:ext cx="780356" cy="103641"/>
            </a:xfrm>
            <a:prstGeom prst="rect">
              <a:avLst/>
            </a:prstGeom>
          </p:spPr>
        </p:pic>
        <p:pic>
          <p:nvPicPr>
            <p:cNvPr id="155" name="図 154">
              <a:extLst>
                <a:ext uri="{FF2B5EF4-FFF2-40B4-BE49-F238E27FC236}">
                  <a16:creationId xmlns:a16="http://schemas.microsoft.com/office/drawing/2014/main" id="{CD31D15D-FB2F-451D-B2A0-8C61E512043B}"/>
                </a:ext>
              </a:extLst>
            </p:cNvPr>
            <p:cNvPicPr>
              <a:picLocks noChangeAspect="1"/>
            </p:cNvPicPr>
            <p:nvPr/>
          </p:nvPicPr>
          <p:blipFill rotWithShape="1">
            <a:blip r:embed="rId5"/>
            <a:srcRect l="45711" t="2" b="-22709"/>
            <a:stretch/>
          </p:blipFill>
          <p:spPr>
            <a:xfrm>
              <a:off x="4702897" y="6358045"/>
              <a:ext cx="423652" cy="127174"/>
            </a:xfrm>
            <a:prstGeom prst="rect">
              <a:avLst/>
            </a:prstGeom>
          </p:spPr>
        </p:pic>
      </p:grpSp>
      <p:sp>
        <p:nvSpPr>
          <p:cNvPr id="156" name="四角形: 角を丸くする 155">
            <a:extLst>
              <a:ext uri="{FF2B5EF4-FFF2-40B4-BE49-F238E27FC236}">
                <a16:creationId xmlns:a16="http://schemas.microsoft.com/office/drawing/2014/main" id="{7285928B-F150-485A-88A5-9B3E65775690}"/>
              </a:ext>
            </a:extLst>
          </p:cNvPr>
          <p:cNvSpPr/>
          <p:nvPr/>
        </p:nvSpPr>
        <p:spPr>
          <a:xfrm>
            <a:off x="8771671" y="5463467"/>
            <a:ext cx="1399491" cy="925956"/>
          </a:xfrm>
          <a:prstGeom prst="roundRect">
            <a:avLst/>
          </a:prstGeom>
          <a:solidFill>
            <a:srgbClr val="7030A0"/>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64 stream</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8 Frames</a:t>
            </a:r>
            <a:endParaRPr kumimoji="1" lang="ja-JP" altLang="en-US" sz="18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57" name="矢印: 右 156">
            <a:extLst>
              <a:ext uri="{FF2B5EF4-FFF2-40B4-BE49-F238E27FC236}">
                <a16:creationId xmlns:a16="http://schemas.microsoft.com/office/drawing/2014/main" id="{FC015C14-3015-47DC-978C-8C263F0C3FF1}"/>
              </a:ext>
            </a:extLst>
          </p:cNvPr>
          <p:cNvSpPr/>
          <p:nvPr/>
        </p:nvSpPr>
        <p:spPr>
          <a:xfrm rot="5400000">
            <a:off x="9353337" y="5403294"/>
            <a:ext cx="255850" cy="178034"/>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158" name="グループ化 157">
            <a:extLst>
              <a:ext uri="{FF2B5EF4-FFF2-40B4-BE49-F238E27FC236}">
                <a16:creationId xmlns:a16="http://schemas.microsoft.com/office/drawing/2014/main" id="{5D427747-4051-4724-A4F5-5D49FB45981B}"/>
              </a:ext>
            </a:extLst>
          </p:cNvPr>
          <p:cNvGrpSpPr/>
          <p:nvPr/>
        </p:nvGrpSpPr>
        <p:grpSpPr>
          <a:xfrm>
            <a:off x="8909997" y="5251148"/>
            <a:ext cx="1093023" cy="127174"/>
            <a:chOff x="4033526" y="6358045"/>
            <a:chExt cx="1093023" cy="127174"/>
          </a:xfrm>
        </p:grpSpPr>
        <p:pic>
          <p:nvPicPr>
            <p:cNvPr id="159" name="図 158">
              <a:extLst>
                <a:ext uri="{FF2B5EF4-FFF2-40B4-BE49-F238E27FC236}">
                  <a16:creationId xmlns:a16="http://schemas.microsoft.com/office/drawing/2014/main" id="{61A7E9F5-EDFC-4A8B-AB0E-08C250F3545A}"/>
                </a:ext>
              </a:extLst>
            </p:cNvPr>
            <p:cNvPicPr>
              <a:picLocks noChangeAspect="1"/>
            </p:cNvPicPr>
            <p:nvPr/>
          </p:nvPicPr>
          <p:blipFill>
            <a:blip r:embed="rId5"/>
            <a:stretch>
              <a:fillRect/>
            </a:stretch>
          </p:blipFill>
          <p:spPr>
            <a:xfrm>
              <a:off x="4033526" y="6358634"/>
              <a:ext cx="780356" cy="103641"/>
            </a:xfrm>
            <a:prstGeom prst="rect">
              <a:avLst/>
            </a:prstGeom>
          </p:spPr>
        </p:pic>
        <p:pic>
          <p:nvPicPr>
            <p:cNvPr id="160" name="図 159">
              <a:extLst>
                <a:ext uri="{FF2B5EF4-FFF2-40B4-BE49-F238E27FC236}">
                  <a16:creationId xmlns:a16="http://schemas.microsoft.com/office/drawing/2014/main" id="{9F5DD7E1-6F55-41A8-B08C-FE950B1918F9}"/>
                </a:ext>
              </a:extLst>
            </p:cNvPr>
            <p:cNvPicPr>
              <a:picLocks noChangeAspect="1"/>
            </p:cNvPicPr>
            <p:nvPr/>
          </p:nvPicPr>
          <p:blipFill rotWithShape="1">
            <a:blip r:embed="rId5"/>
            <a:srcRect l="45711" t="2" b="-22709"/>
            <a:stretch/>
          </p:blipFill>
          <p:spPr>
            <a:xfrm>
              <a:off x="4702897" y="6358045"/>
              <a:ext cx="423652" cy="127174"/>
            </a:xfrm>
            <a:prstGeom prst="rect">
              <a:avLst/>
            </a:prstGeom>
          </p:spPr>
        </p:pic>
      </p:grpSp>
      <p:sp>
        <p:nvSpPr>
          <p:cNvPr id="161" name="フリーフォーム: 図形 160">
            <a:extLst>
              <a:ext uri="{FF2B5EF4-FFF2-40B4-BE49-F238E27FC236}">
                <a16:creationId xmlns:a16="http://schemas.microsoft.com/office/drawing/2014/main" id="{4DDC548B-0263-4D9B-A36B-FD9D3967B74C}"/>
              </a:ext>
            </a:extLst>
          </p:cNvPr>
          <p:cNvSpPr/>
          <p:nvPr/>
        </p:nvSpPr>
        <p:spPr>
          <a:xfrm>
            <a:off x="8400104" y="5173145"/>
            <a:ext cx="632388" cy="119641"/>
          </a:xfrm>
          <a:custGeom>
            <a:avLst/>
            <a:gdLst>
              <a:gd name="connsiteX0" fmla="*/ 0 w 632388"/>
              <a:gd name="connsiteY0" fmla="*/ 115368 h 119641"/>
              <a:gd name="connsiteX1" fmla="*/ 0 w 632388"/>
              <a:gd name="connsiteY1" fmla="*/ 0 h 119641"/>
              <a:gd name="connsiteX2" fmla="*/ 632388 w 632388"/>
              <a:gd name="connsiteY2" fmla="*/ 0 h 119641"/>
              <a:gd name="connsiteX3" fmla="*/ 632388 w 632388"/>
              <a:gd name="connsiteY3" fmla="*/ 119641 h 119641"/>
            </a:gdLst>
            <a:ahLst/>
            <a:cxnLst>
              <a:cxn ang="0">
                <a:pos x="connsiteX0" y="connsiteY0"/>
              </a:cxn>
              <a:cxn ang="0">
                <a:pos x="connsiteX1" y="connsiteY1"/>
              </a:cxn>
              <a:cxn ang="0">
                <a:pos x="connsiteX2" y="connsiteY2"/>
              </a:cxn>
              <a:cxn ang="0">
                <a:pos x="connsiteX3" y="connsiteY3"/>
              </a:cxn>
            </a:cxnLst>
            <a:rect l="l" t="t" r="r" b="b"/>
            <a:pathLst>
              <a:path w="632388" h="119641">
                <a:moveTo>
                  <a:pt x="0" y="115368"/>
                </a:moveTo>
                <a:lnTo>
                  <a:pt x="0" y="0"/>
                </a:lnTo>
                <a:lnTo>
                  <a:pt x="632388" y="0"/>
                </a:lnTo>
                <a:lnTo>
                  <a:pt x="632388" y="119641"/>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58" name="正方形/長方形 57">
            <a:extLst>
              <a:ext uri="{FF2B5EF4-FFF2-40B4-BE49-F238E27FC236}">
                <a16:creationId xmlns:a16="http://schemas.microsoft.com/office/drawing/2014/main" id="{D70EE0B2-D4DB-4187-8DFB-A67D3F9DDB2A}"/>
              </a:ext>
            </a:extLst>
          </p:cNvPr>
          <p:cNvSpPr/>
          <p:nvPr/>
        </p:nvSpPr>
        <p:spPr>
          <a:xfrm>
            <a:off x="2943045" y="6415794"/>
            <a:ext cx="9820405" cy="646331"/>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b="0" i="0" u="none" strike="noStrike" kern="1200" cap="none" spc="0" normalizeH="0" baseline="0" noProof="0" dirty="0">
                <a:ln>
                  <a:noFill/>
                </a:ln>
                <a:solidFill>
                  <a:srgbClr val="3C3C3C"/>
                </a:solidFill>
                <a:effectLst/>
                <a:uLnTx/>
                <a:uFillTx/>
                <a:latin typeface="Calibri"/>
                <a:ea typeface="ＭＳ Ｐゴシック" pitchFamily="50" charset="-128"/>
                <a:cs typeface="+mn-cs"/>
              </a:rPr>
              <a:t>The VX-3000 system basically requires 100BASE-TX, but please request a network design that can communicate with sufficient capacity according to the communication capacity.</a:t>
            </a:r>
            <a:endParaRPr kumimoji="1" lang="ja-JP" altLang="en-US"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p:txBody>
      </p:sp>
      <p:sp>
        <p:nvSpPr>
          <p:cNvPr id="59" name="四角形: 角を丸くする 58">
            <a:extLst>
              <a:ext uri="{FF2B5EF4-FFF2-40B4-BE49-F238E27FC236}">
                <a16:creationId xmlns:a16="http://schemas.microsoft.com/office/drawing/2014/main" id="{A627656C-3AA0-4A7C-8A83-403FAF6AE193}"/>
              </a:ext>
            </a:extLst>
          </p:cNvPr>
          <p:cNvSpPr/>
          <p:nvPr/>
        </p:nvSpPr>
        <p:spPr>
          <a:xfrm>
            <a:off x="3560733" y="5441518"/>
            <a:ext cx="1399491" cy="925956"/>
          </a:xfrm>
          <a:prstGeom prst="roundRect">
            <a:avLst/>
          </a:prstGeom>
          <a:solidFill>
            <a:srgbClr val="7030A0"/>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64 stream</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8 Frames</a:t>
            </a:r>
            <a:endParaRPr kumimoji="1" lang="ja-JP" altLang="en-US" sz="18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60" name="矢印: 右 59">
            <a:extLst>
              <a:ext uri="{FF2B5EF4-FFF2-40B4-BE49-F238E27FC236}">
                <a16:creationId xmlns:a16="http://schemas.microsoft.com/office/drawing/2014/main" id="{91A6149E-2BD9-4934-9E23-ED933BABBBA3}"/>
              </a:ext>
            </a:extLst>
          </p:cNvPr>
          <p:cNvSpPr/>
          <p:nvPr/>
        </p:nvSpPr>
        <p:spPr>
          <a:xfrm rot="16200000">
            <a:off x="4142399" y="5381345"/>
            <a:ext cx="255850" cy="178034"/>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61" name="グループ化 60">
            <a:extLst>
              <a:ext uri="{FF2B5EF4-FFF2-40B4-BE49-F238E27FC236}">
                <a16:creationId xmlns:a16="http://schemas.microsoft.com/office/drawing/2014/main" id="{D32A5F40-DBF3-49DF-9EC9-EE4E407B4A1B}"/>
              </a:ext>
            </a:extLst>
          </p:cNvPr>
          <p:cNvGrpSpPr/>
          <p:nvPr/>
        </p:nvGrpSpPr>
        <p:grpSpPr>
          <a:xfrm>
            <a:off x="3699059" y="5229199"/>
            <a:ext cx="1093023" cy="127174"/>
            <a:chOff x="4033526" y="6358045"/>
            <a:chExt cx="1093023" cy="127174"/>
          </a:xfrm>
        </p:grpSpPr>
        <p:pic>
          <p:nvPicPr>
            <p:cNvPr id="64" name="図 63">
              <a:extLst>
                <a:ext uri="{FF2B5EF4-FFF2-40B4-BE49-F238E27FC236}">
                  <a16:creationId xmlns:a16="http://schemas.microsoft.com/office/drawing/2014/main" id="{BBA7F7BB-EEF3-4FC5-B610-AFEF6458A92B}"/>
                </a:ext>
              </a:extLst>
            </p:cNvPr>
            <p:cNvPicPr>
              <a:picLocks noChangeAspect="1"/>
            </p:cNvPicPr>
            <p:nvPr/>
          </p:nvPicPr>
          <p:blipFill>
            <a:blip r:embed="rId5"/>
            <a:stretch>
              <a:fillRect/>
            </a:stretch>
          </p:blipFill>
          <p:spPr>
            <a:xfrm>
              <a:off x="4033526" y="6358634"/>
              <a:ext cx="780356" cy="103641"/>
            </a:xfrm>
            <a:prstGeom prst="rect">
              <a:avLst/>
            </a:prstGeom>
          </p:spPr>
        </p:pic>
        <p:pic>
          <p:nvPicPr>
            <p:cNvPr id="65" name="図 64">
              <a:extLst>
                <a:ext uri="{FF2B5EF4-FFF2-40B4-BE49-F238E27FC236}">
                  <a16:creationId xmlns:a16="http://schemas.microsoft.com/office/drawing/2014/main" id="{5CF18DEB-3677-423E-9E0E-F7AC3401E1FF}"/>
                </a:ext>
              </a:extLst>
            </p:cNvPr>
            <p:cNvPicPr>
              <a:picLocks noChangeAspect="1"/>
            </p:cNvPicPr>
            <p:nvPr/>
          </p:nvPicPr>
          <p:blipFill rotWithShape="1">
            <a:blip r:embed="rId5"/>
            <a:srcRect l="45711" t="2" b="-22709"/>
            <a:stretch/>
          </p:blipFill>
          <p:spPr>
            <a:xfrm>
              <a:off x="4702897" y="6358045"/>
              <a:ext cx="423652" cy="127174"/>
            </a:xfrm>
            <a:prstGeom prst="rect">
              <a:avLst/>
            </a:prstGeom>
          </p:spPr>
        </p:pic>
      </p:grpSp>
      <p:sp>
        <p:nvSpPr>
          <p:cNvPr id="70" name="四角形: 角を丸くする 69">
            <a:extLst>
              <a:ext uri="{FF2B5EF4-FFF2-40B4-BE49-F238E27FC236}">
                <a16:creationId xmlns:a16="http://schemas.microsoft.com/office/drawing/2014/main" id="{7BA9985C-C573-4625-A6BA-718AA153A016}"/>
              </a:ext>
            </a:extLst>
          </p:cNvPr>
          <p:cNvSpPr/>
          <p:nvPr/>
        </p:nvSpPr>
        <p:spPr>
          <a:xfrm>
            <a:off x="5059380" y="5441518"/>
            <a:ext cx="1399491" cy="925956"/>
          </a:xfrm>
          <a:prstGeom prst="roundRect">
            <a:avLst/>
          </a:prstGeom>
          <a:solidFill>
            <a:srgbClr val="7030A0"/>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64 stream</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8 Frames</a:t>
            </a:r>
            <a:endParaRPr kumimoji="1" lang="ja-JP" altLang="en-US" sz="18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71" name="矢印: 右 70">
            <a:extLst>
              <a:ext uri="{FF2B5EF4-FFF2-40B4-BE49-F238E27FC236}">
                <a16:creationId xmlns:a16="http://schemas.microsoft.com/office/drawing/2014/main" id="{5B02D432-3751-4EDE-836F-F2619D3E7ECF}"/>
              </a:ext>
            </a:extLst>
          </p:cNvPr>
          <p:cNvSpPr/>
          <p:nvPr/>
        </p:nvSpPr>
        <p:spPr>
          <a:xfrm rot="16200000">
            <a:off x="5641046" y="5381345"/>
            <a:ext cx="255850" cy="178034"/>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72" name="グループ化 71">
            <a:extLst>
              <a:ext uri="{FF2B5EF4-FFF2-40B4-BE49-F238E27FC236}">
                <a16:creationId xmlns:a16="http://schemas.microsoft.com/office/drawing/2014/main" id="{1344A5E1-2A5C-416C-A91F-3AB9A50D9508}"/>
              </a:ext>
            </a:extLst>
          </p:cNvPr>
          <p:cNvGrpSpPr/>
          <p:nvPr/>
        </p:nvGrpSpPr>
        <p:grpSpPr>
          <a:xfrm>
            <a:off x="5197706" y="5229199"/>
            <a:ext cx="1093023" cy="127174"/>
            <a:chOff x="4033526" y="6358045"/>
            <a:chExt cx="1093023" cy="127174"/>
          </a:xfrm>
        </p:grpSpPr>
        <p:pic>
          <p:nvPicPr>
            <p:cNvPr id="73" name="図 72">
              <a:extLst>
                <a:ext uri="{FF2B5EF4-FFF2-40B4-BE49-F238E27FC236}">
                  <a16:creationId xmlns:a16="http://schemas.microsoft.com/office/drawing/2014/main" id="{D7950573-FE3B-4502-8CF7-D57168EC522C}"/>
                </a:ext>
              </a:extLst>
            </p:cNvPr>
            <p:cNvPicPr>
              <a:picLocks noChangeAspect="1"/>
            </p:cNvPicPr>
            <p:nvPr/>
          </p:nvPicPr>
          <p:blipFill>
            <a:blip r:embed="rId5"/>
            <a:stretch>
              <a:fillRect/>
            </a:stretch>
          </p:blipFill>
          <p:spPr>
            <a:xfrm>
              <a:off x="4033526" y="6358634"/>
              <a:ext cx="780356" cy="103641"/>
            </a:xfrm>
            <a:prstGeom prst="rect">
              <a:avLst/>
            </a:prstGeom>
          </p:spPr>
        </p:pic>
        <p:pic>
          <p:nvPicPr>
            <p:cNvPr id="74" name="図 73">
              <a:extLst>
                <a:ext uri="{FF2B5EF4-FFF2-40B4-BE49-F238E27FC236}">
                  <a16:creationId xmlns:a16="http://schemas.microsoft.com/office/drawing/2014/main" id="{38DE6EE2-A8B9-42D2-BEB0-AB33EF323508}"/>
                </a:ext>
              </a:extLst>
            </p:cNvPr>
            <p:cNvPicPr>
              <a:picLocks noChangeAspect="1"/>
            </p:cNvPicPr>
            <p:nvPr/>
          </p:nvPicPr>
          <p:blipFill rotWithShape="1">
            <a:blip r:embed="rId5"/>
            <a:srcRect l="45711" t="2" b="-22709"/>
            <a:stretch/>
          </p:blipFill>
          <p:spPr>
            <a:xfrm>
              <a:off x="4702897" y="6358045"/>
              <a:ext cx="423652" cy="127174"/>
            </a:xfrm>
            <a:prstGeom prst="rect">
              <a:avLst/>
            </a:prstGeom>
          </p:spPr>
        </p:pic>
      </p:grpSp>
      <p:sp>
        <p:nvSpPr>
          <p:cNvPr id="75" name="フリーフォーム: 図形 74">
            <a:extLst>
              <a:ext uri="{FF2B5EF4-FFF2-40B4-BE49-F238E27FC236}">
                <a16:creationId xmlns:a16="http://schemas.microsoft.com/office/drawing/2014/main" id="{230060CB-9991-4D3E-B9F3-E19459677FC9}"/>
              </a:ext>
            </a:extLst>
          </p:cNvPr>
          <p:cNvSpPr/>
          <p:nvPr/>
        </p:nvSpPr>
        <p:spPr>
          <a:xfrm>
            <a:off x="4687813" y="5151196"/>
            <a:ext cx="632388" cy="119641"/>
          </a:xfrm>
          <a:custGeom>
            <a:avLst/>
            <a:gdLst>
              <a:gd name="connsiteX0" fmla="*/ 0 w 632388"/>
              <a:gd name="connsiteY0" fmla="*/ 115368 h 119641"/>
              <a:gd name="connsiteX1" fmla="*/ 0 w 632388"/>
              <a:gd name="connsiteY1" fmla="*/ 0 h 119641"/>
              <a:gd name="connsiteX2" fmla="*/ 632388 w 632388"/>
              <a:gd name="connsiteY2" fmla="*/ 0 h 119641"/>
              <a:gd name="connsiteX3" fmla="*/ 632388 w 632388"/>
              <a:gd name="connsiteY3" fmla="*/ 119641 h 119641"/>
            </a:gdLst>
            <a:ahLst/>
            <a:cxnLst>
              <a:cxn ang="0">
                <a:pos x="connsiteX0" y="connsiteY0"/>
              </a:cxn>
              <a:cxn ang="0">
                <a:pos x="connsiteX1" y="connsiteY1"/>
              </a:cxn>
              <a:cxn ang="0">
                <a:pos x="connsiteX2" y="connsiteY2"/>
              </a:cxn>
              <a:cxn ang="0">
                <a:pos x="connsiteX3" y="connsiteY3"/>
              </a:cxn>
            </a:cxnLst>
            <a:rect l="l" t="t" r="r" b="b"/>
            <a:pathLst>
              <a:path w="632388" h="119641">
                <a:moveTo>
                  <a:pt x="0" y="115368"/>
                </a:moveTo>
                <a:lnTo>
                  <a:pt x="0" y="0"/>
                </a:lnTo>
                <a:lnTo>
                  <a:pt x="632388" y="0"/>
                </a:lnTo>
                <a:lnTo>
                  <a:pt x="632388" y="119641"/>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2" name="フリーフォーム: 図形 11">
            <a:extLst>
              <a:ext uri="{FF2B5EF4-FFF2-40B4-BE49-F238E27FC236}">
                <a16:creationId xmlns:a16="http://schemas.microsoft.com/office/drawing/2014/main" id="{2322AD65-F986-4A1D-83FA-2A29614264BC}"/>
              </a:ext>
            </a:extLst>
          </p:cNvPr>
          <p:cNvSpPr/>
          <p:nvPr/>
        </p:nvSpPr>
        <p:spPr>
          <a:xfrm>
            <a:off x="6186494" y="5101791"/>
            <a:ext cx="1355582" cy="190995"/>
          </a:xfrm>
          <a:custGeom>
            <a:avLst/>
            <a:gdLst>
              <a:gd name="connsiteX0" fmla="*/ 0 w 632388"/>
              <a:gd name="connsiteY0" fmla="*/ 115368 h 119641"/>
              <a:gd name="connsiteX1" fmla="*/ 0 w 632388"/>
              <a:gd name="connsiteY1" fmla="*/ 0 h 119641"/>
              <a:gd name="connsiteX2" fmla="*/ 632388 w 632388"/>
              <a:gd name="connsiteY2" fmla="*/ 0 h 119641"/>
              <a:gd name="connsiteX3" fmla="*/ 632388 w 632388"/>
              <a:gd name="connsiteY3" fmla="*/ 119641 h 119641"/>
            </a:gdLst>
            <a:ahLst/>
            <a:cxnLst>
              <a:cxn ang="0">
                <a:pos x="connsiteX0" y="connsiteY0"/>
              </a:cxn>
              <a:cxn ang="0">
                <a:pos x="connsiteX1" y="connsiteY1"/>
              </a:cxn>
              <a:cxn ang="0">
                <a:pos x="connsiteX2" y="connsiteY2"/>
              </a:cxn>
              <a:cxn ang="0">
                <a:pos x="connsiteX3" y="connsiteY3"/>
              </a:cxn>
            </a:cxnLst>
            <a:rect l="l" t="t" r="r" b="b"/>
            <a:pathLst>
              <a:path w="632388" h="119641">
                <a:moveTo>
                  <a:pt x="0" y="115368"/>
                </a:moveTo>
                <a:lnTo>
                  <a:pt x="0" y="0"/>
                </a:lnTo>
                <a:lnTo>
                  <a:pt x="632388" y="0"/>
                </a:lnTo>
                <a:lnTo>
                  <a:pt x="632388" y="119641"/>
                </a:lnTo>
              </a:path>
            </a:pathLst>
          </a:custGeom>
          <a:noFill/>
          <a:ln w="571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76" name="正方形/長方形 75">
            <a:extLst>
              <a:ext uri="{FF2B5EF4-FFF2-40B4-BE49-F238E27FC236}">
                <a16:creationId xmlns:a16="http://schemas.microsoft.com/office/drawing/2014/main" id="{9DAEAC17-B956-478E-B8AD-DF436098229A}"/>
              </a:ext>
            </a:extLst>
          </p:cNvPr>
          <p:cNvSpPr/>
          <p:nvPr/>
        </p:nvSpPr>
        <p:spPr>
          <a:xfrm>
            <a:off x="6259501" y="4867324"/>
            <a:ext cx="1177142" cy="492443"/>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200" b="1" i="0" u="none" strike="noStrike" kern="1200" cap="none" spc="0" normalizeH="0" baseline="0" noProof="0" dirty="0">
                <a:ln>
                  <a:noFill/>
                </a:ln>
                <a:solidFill>
                  <a:srgbClr val="7030A0"/>
                </a:solidFill>
                <a:effectLst/>
                <a:uLnTx/>
                <a:uFillTx/>
                <a:latin typeface="Calibri"/>
                <a:ea typeface="ＭＳ Ｐゴシック" pitchFamily="50" charset="-128"/>
                <a:cs typeface="+mn-cs"/>
              </a:rPr>
              <a:t>Trunk line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1" i="0" u="none" strike="noStrike" kern="1200" cap="none" spc="0" normalizeH="0" baseline="0" noProof="0" dirty="0">
                <a:ln>
                  <a:noFill/>
                </a:ln>
                <a:solidFill>
                  <a:srgbClr val="7030A0"/>
                </a:solidFill>
                <a:effectLst/>
                <a:uLnTx/>
                <a:uFillTx/>
                <a:latin typeface="Calibri"/>
                <a:ea typeface="ＭＳ Ｐゴシック" pitchFamily="50" charset="-128"/>
                <a:cs typeface="+mn-cs"/>
              </a:rPr>
              <a:t>128 stream</a:t>
            </a:r>
            <a:endParaRPr kumimoji="1" lang="ja-JP" altLang="en-US" sz="1400" b="1" i="0" u="none" strike="noStrike" kern="1200" cap="none" spc="0" normalizeH="0" baseline="0" noProof="0" dirty="0">
              <a:ln>
                <a:noFill/>
              </a:ln>
              <a:solidFill>
                <a:srgbClr val="7030A0"/>
              </a:solidFill>
              <a:effectLst/>
              <a:uLnTx/>
              <a:uFillTx/>
              <a:latin typeface="Calibri"/>
              <a:ea typeface="ＭＳ Ｐゴシック" pitchFamily="50" charset="-128"/>
              <a:cs typeface="+mn-cs"/>
            </a:endParaRPr>
          </a:p>
        </p:txBody>
      </p:sp>
      <p:sp>
        <p:nvSpPr>
          <p:cNvPr id="41" name="正方形/長方形 40">
            <a:extLst>
              <a:ext uri="{FF2B5EF4-FFF2-40B4-BE49-F238E27FC236}">
                <a16:creationId xmlns:a16="http://schemas.microsoft.com/office/drawing/2014/main" id="{632687C7-320F-4981-BED1-4B064E7EEDC1}"/>
              </a:ext>
            </a:extLst>
          </p:cNvPr>
          <p:cNvSpPr/>
          <p:nvPr/>
        </p:nvSpPr>
        <p:spPr>
          <a:xfrm>
            <a:off x="5351086" y="975556"/>
            <a:ext cx="4862990" cy="553992"/>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rPr>
              <a:t>VX link Limitations and Notes</a:t>
            </a:r>
          </a:p>
        </p:txBody>
      </p:sp>
      <p:sp>
        <p:nvSpPr>
          <p:cNvPr id="42" name="正方形/長方形 41">
            <a:extLst>
              <a:ext uri="{FF2B5EF4-FFF2-40B4-BE49-F238E27FC236}">
                <a16:creationId xmlns:a16="http://schemas.microsoft.com/office/drawing/2014/main" id="{3435176C-9D89-4083-941D-1120C28316F9}"/>
              </a:ext>
            </a:extLst>
          </p:cNvPr>
          <p:cNvSpPr/>
          <p:nvPr/>
        </p:nvSpPr>
        <p:spPr>
          <a:xfrm>
            <a:off x="5380966" y="1529759"/>
            <a:ext cx="7809630" cy="1939021"/>
          </a:xfrm>
          <a:prstGeom prst="rect">
            <a:avLst/>
          </a:prstGeom>
        </p:spPr>
        <p:txBody>
          <a:bodyPr wrap="squar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0"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rPr>
              <a:t>There are some restrictions on VX link connection.</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i="0" u="none" strike="noStrike" kern="1200" cap="none" spc="0" normalizeH="0" baseline="0" noProof="0" dirty="0">
                <a:ln>
                  <a:noFill/>
                </a:ln>
                <a:solidFill>
                  <a:schemeClr val="bg1">
                    <a:lumMod val="75000"/>
                  </a:schemeClr>
                </a:solidFill>
                <a:effectLst/>
                <a:uLnTx/>
                <a:uFillTx/>
                <a:latin typeface="Calibri"/>
                <a:ea typeface="ＭＳ Ｐゴシック" pitchFamily="50" charset="-128"/>
                <a:cs typeface="Consolas" panose="020B0609020204030204" pitchFamily="49" charset="0"/>
              </a:rPr>
              <a:t>1: SW HUB cascade level: Up to 7-level</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i="0" u="none" strike="noStrike" kern="1200" cap="none" spc="0" normalizeH="0" baseline="0" noProof="0" dirty="0">
                <a:ln>
                  <a:noFill/>
                </a:ln>
                <a:solidFill>
                  <a:schemeClr val="bg1">
                    <a:lumMod val="75000"/>
                  </a:schemeClr>
                </a:solidFill>
                <a:effectLst/>
                <a:uLnTx/>
                <a:uFillTx/>
                <a:latin typeface="Calibri"/>
                <a:ea typeface="ＭＳ Ｐゴシック" pitchFamily="50" charset="-128"/>
                <a:cs typeface="Consolas" panose="020B0609020204030204" pitchFamily="49" charset="0"/>
              </a:rPr>
              <a:t>2: Number of receiving stream /1frame: Up to 64 stream</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rPr>
              <a:t>3: Communication capacity</a:t>
            </a:r>
            <a:endParaRPr kumimoji="1" lang="ja-JP" altLang="en-US" sz="2400" b="1"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100" b="0"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endParaRPr>
          </a:p>
        </p:txBody>
      </p:sp>
    </p:spTree>
    <p:extLst>
      <p:ext uri="{BB962C8B-B14F-4D97-AF65-F5344CB8AC3E}">
        <p14:creationId xmlns:p14="http://schemas.microsoft.com/office/powerpoint/2010/main" val="184852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 name="図 68">
            <a:extLst>
              <a:ext uri="{FF2B5EF4-FFF2-40B4-BE49-F238E27FC236}">
                <a16:creationId xmlns:a16="http://schemas.microsoft.com/office/drawing/2014/main" id="{AAD9D3F4-5CF0-419A-8CAE-06F84668CB9E}"/>
              </a:ext>
            </a:extLst>
          </p:cNvPr>
          <p:cNvPicPr>
            <a:picLocks noChangeAspect="1"/>
          </p:cNvPicPr>
          <p:nvPr/>
        </p:nvPicPr>
        <p:blipFill>
          <a:blip r:embed="rId2"/>
          <a:stretch>
            <a:fillRect/>
          </a:stretch>
        </p:blipFill>
        <p:spPr>
          <a:xfrm>
            <a:off x="3401109" y="876744"/>
            <a:ext cx="1342169" cy="845577"/>
          </a:xfrm>
          <a:prstGeom prst="rect">
            <a:avLst/>
          </a:prstGeom>
        </p:spPr>
      </p:pic>
      <p:grpSp>
        <p:nvGrpSpPr>
          <p:cNvPr id="70" name="グループ化 69">
            <a:extLst>
              <a:ext uri="{FF2B5EF4-FFF2-40B4-BE49-F238E27FC236}">
                <a16:creationId xmlns:a16="http://schemas.microsoft.com/office/drawing/2014/main" id="{1B2AB0D6-8604-41BA-83C8-1F515435355F}"/>
              </a:ext>
            </a:extLst>
          </p:cNvPr>
          <p:cNvGrpSpPr/>
          <p:nvPr/>
        </p:nvGrpSpPr>
        <p:grpSpPr>
          <a:xfrm rot="544062">
            <a:off x="9019929" y="865249"/>
            <a:ext cx="791763" cy="751770"/>
            <a:chOff x="2758918" y="1019798"/>
            <a:chExt cx="2425140" cy="2301964"/>
          </a:xfrm>
          <a:effectLst>
            <a:outerShdw blurRad="38100" dist="38100" dir="8100000" algn="tr" rotWithShape="0">
              <a:prstClr val="black">
                <a:alpha val="40000"/>
              </a:prstClr>
            </a:outerShdw>
          </a:effectLst>
        </p:grpSpPr>
        <p:grpSp>
          <p:nvGrpSpPr>
            <p:cNvPr id="71" name="グループ化 70">
              <a:extLst>
                <a:ext uri="{FF2B5EF4-FFF2-40B4-BE49-F238E27FC236}">
                  <a16:creationId xmlns:a16="http://schemas.microsoft.com/office/drawing/2014/main" id="{6152E3D3-5780-4F07-B717-9F4278E44F3F}"/>
                </a:ext>
              </a:extLst>
            </p:cNvPr>
            <p:cNvGrpSpPr/>
            <p:nvPr/>
          </p:nvGrpSpPr>
          <p:grpSpPr>
            <a:xfrm>
              <a:off x="2991168" y="1221263"/>
              <a:ext cx="1944215" cy="1771248"/>
              <a:chOff x="2991168" y="1221263"/>
              <a:chExt cx="1944215" cy="1771248"/>
            </a:xfrm>
          </p:grpSpPr>
          <p:sp>
            <p:nvSpPr>
              <p:cNvPr id="74" name="円/楕円 36">
                <a:extLst>
                  <a:ext uri="{FF2B5EF4-FFF2-40B4-BE49-F238E27FC236}">
                    <a16:creationId xmlns:a16="http://schemas.microsoft.com/office/drawing/2014/main" id="{20817EAB-FE97-48E4-BCB7-92B401FD221A}"/>
                  </a:ext>
                </a:extLst>
              </p:cNvPr>
              <p:cNvSpPr/>
              <p:nvPr/>
            </p:nvSpPr>
            <p:spPr>
              <a:xfrm>
                <a:off x="2991168" y="1221263"/>
                <a:ext cx="1944215" cy="1771248"/>
              </a:xfrm>
              <a:prstGeom prst="ellipse">
                <a:avLst/>
              </a:prstGeom>
              <a:solidFill>
                <a:srgbClr val="FF6600"/>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200" kern="0" dirty="0">
                  <a:solidFill>
                    <a:prstClr val="white"/>
                  </a:solidFill>
                  <a:latin typeface="Meiryo UI"/>
                  <a:ea typeface="Meiryo UI"/>
                </a:endParaRPr>
              </a:p>
            </p:txBody>
          </p:sp>
          <p:sp>
            <p:nvSpPr>
              <p:cNvPr id="76" name="角丸四角形 37">
                <a:extLst>
                  <a:ext uri="{FF2B5EF4-FFF2-40B4-BE49-F238E27FC236}">
                    <a16:creationId xmlns:a16="http://schemas.microsoft.com/office/drawing/2014/main" id="{6F219FA8-D6DC-49E4-8A65-93B376030685}"/>
                  </a:ext>
                </a:extLst>
              </p:cNvPr>
              <p:cNvSpPr/>
              <p:nvPr/>
            </p:nvSpPr>
            <p:spPr>
              <a:xfrm>
                <a:off x="3111526" y="1646029"/>
                <a:ext cx="1677970" cy="786535"/>
              </a:xfrm>
              <a:prstGeom prst="roundRect">
                <a:avLst/>
              </a:prstGeom>
              <a:solidFill>
                <a:srgbClr val="FF6600"/>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500" b="1" kern="0" dirty="0">
                    <a:solidFill>
                      <a:prstClr val="white"/>
                    </a:solidFill>
                    <a:latin typeface="Calibri"/>
                    <a:ea typeface="Meiryo UI"/>
                  </a:rPr>
                  <a:t>v.4</a:t>
                </a:r>
              </a:p>
              <a:p>
                <a:pPr algn="ctr" defTabSz="1371805" fontAlgn="auto">
                  <a:lnSpc>
                    <a:spcPts val="1500"/>
                  </a:lnSpc>
                  <a:spcBef>
                    <a:spcPts val="0"/>
                  </a:spcBef>
                  <a:spcAft>
                    <a:spcPts val="0"/>
                  </a:spcAft>
                </a:pPr>
                <a:r>
                  <a:rPr kumimoji="0" lang="en-US" altLang="ja-JP" sz="1500" b="1" kern="0" dirty="0" err="1">
                    <a:solidFill>
                      <a:prstClr val="white"/>
                    </a:solidFill>
                    <a:latin typeface="Calibri"/>
                    <a:ea typeface="Meiryo UI"/>
                  </a:rPr>
                  <a:t>adv</a:t>
                </a:r>
                <a:endParaRPr kumimoji="0" lang="ja-JP" altLang="en-US" sz="1500" b="1" kern="0" dirty="0">
                  <a:solidFill>
                    <a:prstClr val="white"/>
                  </a:solidFill>
                  <a:latin typeface="Calibri"/>
                  <a:ea typeface="Meiryo UI"/>
                </a:endParaRPr>
              </a:p>
            </p:txBody>
          </p:sp>
        </p:grpSp>
        <p:pic>
          <p:nvPicPr>
            <p:cNvPr id="73" name="Picture 2" descr="C:\Users\toa27839.TOA\AppData\Local\Temp\notesEA312D\Bubble_material_noshadow-01.png">
              <a:extLst>
                <a:ext uri="{FF2B5EF4-FFF2-40B4-BE49-F238E27FC236}">
                  <a16:creationId xmlns:a16="http://schemas.microsoft.com/office/drawing/2014/main" id="{4C57FF3A-43EB-45AC-AC5F-CE653170D6CD}"/>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58918" y="1019798"/>
              <a:ext cx="2425140" cy="2301964"/>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77" name="正方形/長方形 76">
            <a:extLst>
              <a:ext uri="{FF2B5EF4-FFF2-40B4-BE49-F238E27FC236}">
                <a16:creationId xmlns:a16="http://schemas.microsoft.com/office/drawing/2014/main" id="{4ADAF911-F1C7-4FFE-B840-DBEDB9FE1733}"/>
              </a:ext>
            </a:extLst>
          </p:cNvPr>
          <p:cNvSpPr/>
          <p:nvPr/>
        </p:nvSpPr>
        <p:spPr>
          <a:xfrm>
            <a:off x="5351086" y="975556"/>
            <a:ext cx="3666637" cy="55399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4 Systems Integration</a:t>
            </a:r>
          </a:p>
        </p:txBody>
      </p:sp>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grpSp>
        <p:nvGrpSpPr>
          <p:cNvPr id="81" name="グループ化 80"/>
          <p:cNvGrpSpPr/>
          <p:nvPr/>
        </p:nvGrpSpPr>
        <p:grpSpPr>
          <a:xfrm>
            <a:off x="1609661" y="266185"/>
            <a:ext cx="2053631" cy="1949899"/>
            <a:chOff x="2629447" y="812240"/>
            <a:chExt cx="2667654" cy="2532159"/>
          </a:xfrm>
        </p:grpSpPr>
        <p:grpSp>
          <p:nvGrpSpPr>
            <p:cNvPr id="82" name="グループ化 81"/>
            <p:cNvGrpSpPr/>
            <p:nvPr/>
          </p:nvGrpSpPr>
          <p:grpSpPr>
            <a:xfrm>
              <a:off x="2951391" y="1221263"/>
              <a:ext cx="2030342" cy="1771248"/>
              <a:chOff x="2951391" y="1221263"/>
              <a:chExt cx="2030342" cy="1771248"/>
            </a:xfrm>
          </p:grpSpPr>
          <p:sp>
            <p:nvSpPr>
              <p:cNvPr id="84" name="円/楕円 83"/>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dirty="0">
                  <a:solidFill>
                    <a:prstClr val="white"/>
                  </a:solidFill>
                  <a:latin typeface="Meiryo UI"/>
                  <a:ea typeface="Meiryo UI"/>
                </a:endParaRPr>
              </a:p>
            </p:txBody>
          </p:sp>
          <p:sp>
            <p:nvSpPr>
              <p:cNvPr id="85" name="角丸四角形 84"/>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4sys</a:t>
                </a:r>
              </a:p>
              <a:p>
                <a:pPr algn="ctr" defTabSz="1371805" fontAlgn="auto">
                  <a:spcBef>
                    <a:spcPts val="0"/>
                  </a:spcBef>
                  <a:spcAft>
                    <a:spcPts val="0"/>
                  </a:spcAft>
                </a:pPr>
                <a:r>
                  <a:rPr kumimoji="0" lang="en-US" altLang="ja-JP" sz="3000" b="1" kern="0" dirty="0">
                    <a:solidFill>
                      <a:prstClr val="white"/>
                    </a:solidFill>
                    <a:latin typeface="Calibri"/>
                    <a:ea typeface="Meiryo UI"/>
                  </a:rPr>
                  <a:t>Integ.</a:t>
                </a:r>
                <a:endParaRPr kumimoji="0" lang="ja-JP" altLang="en-US" sz="3000" b="1" kern="0" dirty="0">
                  <a:solidFill>
                    <a:prstClr val="white"/>
                  </a:solidFill>
                  <a:latin typeface="Calibri"/>
                  <a:ea typeface="Meiryo UI"/>
                </a:endParaRPr>
              </a:p>
            </p:txBody>
          </p:sp>
        </p:grpSp>
        <p:pic>
          <p:nvPicPr>
            <p:cNvPr id="83" name="Picture 2" descr="C:\Users\toa27839.TOA\AppData\Local\Temp\notesEA312D\Bubble_material_noshadow-01.png"/>
            <p:cNvPicPr>
              <a:picLocks noChangeAspect="1" noChangeArrowheads="1"/>
            </p:cNvPicPr>
            <p:nvPr/>
          </p:nvPicPr>
          <p:blipFill rotWithShape="1">
            <a:blip r:embed="rId4" cstate="print">
              <a:extLst>
                <a:ext uri="{28A0092B-C50C-407E-A947-70E740481C1C}">
                  <a14:useLocalDpi xmlns:a14="http://schemas.microsoft.com/office/drawing/2010/main"/>
                </a:ext>
              </a:extLst>
            </a:blip>
            <a:srcRect l="18633" t="5301" r="3622" b="14257"/>
            <a:stretch/>
          </p:blipFill>
          <p:spPr bwMode="auto">
            <a:xfrm>
              <a:off x="2629447" y="812240"/>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228" name="円/楕円 227"/>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9" name="円/楕円 228"/>
          <p:cNvSpPr/>
          <p:nvPr/>
        </p:nvSpPr>
        <p:spPr>
          <a:xfrm>
            <a:off x="145116" y="620854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3" name="四角形: 角を丸くする 232">
            <a:extLst>
              <a:ext uri="{FF2B5EF4-FFF2-40B4-BE49-F238E27FC236}">
                <a16:creationId xmlns:a16="http://schemas.microsoft.com/office/drawing/2014/main" id="{20D9337A-FD8B-464C-884D-9701C5A18CDD}"/>
              </a:ext>
            </a:extLst>
          </p:cNvPr>
          <p:cNvSpPr/>
          <p:nvPr/>
        </p:nvSpPr>
        <p:spPr>
          <a:xfrm>
            <a:off x="3965876" y="5461520"/>
            <a:ext cx="3061056" cy="1854076"/>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dirty="0"/>
              <a:t>S</a:t>
            </a:r>
            <a:r>
              <a:rPr kumimoji="1" lang="en-US" altLang="ja-JP" dirty="0"/>
              <a:t>ystem 3</a:t>
            </a:r>
          </a:p>
          <a:p>
            <a:pPr algn="ctr"/>
            <a:r>
              <a:rPr lang="en-US" altLang="ja-JP" sz="2800" b="1" dirty="0"/>
              <a:t>Max 40 frames</a:t>
            </a:r>
          </a:p>
          <a:p>
            <a:pPr algn="ctr"/>
            <a:r>
              <a:rPr kumimoji="1" lang="en-US" altLang="ja-JP" sz="2000" dirty="0"/>
              <a:t>Max 240 inputs</a:t>
            </a:r>
          </a:p>
          <a:p>
            <a:pPr algn="ctr"/>
            <a:r>
              <a:rPr lang="en-US" altLang="ja-JP" sz="2000" dirty="0"/>
              <a:t>Max 640 outputs </a:t>
            </a:r>
          </a:p>
          <a:p>
            <a:pPr algn="ctr"/>
            <a:r>
              <a:rPr kumimoji="1" lang="en-US" altLang="ja-JP" sz="2000" dirty="0"/>
              <a:t>etc...</a:t>
            </a:r>
            <a:endParaRPr kumimoji="1" lang="ja-JP" altLang="en-US" sz="2000" dirty="0"/>
          </a:p>
        </p:txBody>
      </p:sp>
      <p:sp>
        <p:nvSpPr>
          <p:cNvPr id="234" name="四角形: 角を丸くする 233">
            <a:extLst>
              <a:ext uri="{FF2B5EF4-FFF2-40B4-BE49-F238E27FC236}">
                <a16:creationId xmlns:a16="http://schemas.microsoft.com/office/drawing/2014/main" id="{A16ED80C-7038-40EE-80C3-818F1F779CE8}"/>
              </a:ext>
            </a:extLst>
          </p:cNvPr>
          <p:cNvSpPr/>
          <p:nvPr/>
        </p:nvSpPr>
        <p:spPr>
          <a:xfrm>
            <a:off x="8539099" y="5461519"/>
            <a:ext cx="3061056" cy="1854076"/>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dirty="0"/>
              <a:t>S</a:t>
            </a:r>
            <a:r>
              <a:rPr kumimoji="1" lang="en-US" altLang="ja-JP" dirty="0"/>
              <a:t>ystem 4</a:t>
            </a:r>
          </a:p>
          <a:p>
            <a:pPr algn="ctr"/>
            <a:r>
              <a:rPr lang="en-US" altLang="ja-JP" sz="2800" b="1" dirty="0"/>
              <a:t>Max 40 frames</a:t>
            </a:r>
          </a:p>
          <a:p>
            <a:pPr algn="ctr"/>
            <a:r>
              <a:rPr kumimoji="1" lang="en-US" altLang="ja-JP" sz="2000" dirty="0"/>
              <a:t>Max 240 inputs</a:t>
            </a:r>
          </a:p>
          <a:p>
            <a:pPr algn="ctr"/>
            <a:r>
              <a:rPr lang="en-US" altLang="ja-JP" sz="2000" dirty="0"/>
              <a:t>Max 640 outputs </a:t>
            </a:r>
          </a:p>
          <a:p>
            <a:pPr algn="ctr"/>
            <a:r>
              <a:rPr kumimoji="1" lang="en-US" altLang="ja-JP" sz="2000" dirty="0"/>
              <a:t>etc...</a:t>
            </a:r>
            <a:endParaRPr kumimoji="1" lang="ja-JP" altLang="en-US" sz="2000" dirty="0"/>
          </a:p>
        </p:txBody>
      </p:sp>
      <p:sp>
        <p:nvSpPr>
          <p:cNvPr id="235" name="四角形: 角を丸くする 234">
            <a:extLst>
              <a:ext uri="{FF2B5EF4-FFF2-40B4-BE49-F238E27FC236}">
                <a16:creationId xmlns:a16="http://schemas.microsoft.com/office/drawing/2014/main" id="{8A694E4C-A954-406C-AE74-DC595F28239D}"/>
              </a:ext>
            </a:extLst>
          </p:cNvPr>
          <p:cNvSpPr/>
          <p:nvPr/>
        </p:nvSpPr>
        <p:spPr>
          <a:xfrm>
            <a:off x="3941755" y="2564858"/>
            <a:ext cx="3061056" cy="1854076"/>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dirty="0"/>
              <a:t>S</a:t>
            </a:r>
            <a:r>
              <a:rPr kumimoji="1" lang="en-US" altLang="ja-JP" dirty="0"/>
              <a:t>ystem 1</a:t>
            </a:r>
          </a:p>
          <a:p>
            <a:pPr algn="ctr"/>
            <a:r>
              <a:rPr lang="en-US" altLang="ja-JP" sz="2800" b="1" dirty="0"/>
              <a:t>Max 40 frames</a:t>
            </a:r>
          </a:p>
          <a:p>
            <a:pPr algn="ctr"/>
            <a:r>
              <a:rPr kumimoji="1" lang="en-US" altLang="ja-JP" sz="2000" dirty="0"/>
              <a:t>Max 240 inputs</a:t>
            </a:r>
          </a:p>
          <a:p>
            <a:pPr algn="ctr"/>
            <a:r>
              <a:rPr lang="en-US" altLang="ja-JP" sz="2000" dirty="0"/>
              <a:t>Max 640 outputs </a:t>
            </a:r>
          </a:p>
          <a:p>
            <a:pPr algn="ctr"/>
            <a:r>
              <a:rPr kumimoji="1" lang="en-US" altLang="ja-JP" sz="2000" dirty="0"/>
              <a:t>etc...</a:t>
            </a:r>
            <a:endParaRPr kumimoji="1" lang="ja-JP" altLang="en-US" sz="2000" dirty="0"/>
          </a:p>
        </p:txBody>
      </p:sp>
      <p:sp>
        <p:nvSpPr>
          <p:cNvPr id="236" name="四角形: 角を丸くする 235">
            <a:extLst>
              <a:ext uri="{FF2B5EF4-FFF2-40B4-BE49-F238E27FC236}">
                <a16:creationId xmlns:a16="http://schemas.microsoft.com/office/drawing/2014/main" id="{ECEE0961-CA58-48B5-A688-0FAD43EB5C43}"/>
              </a:ext>
            </a:extLst>
          </p:cNvPr>
          <p:cNvSpPr/>
          <p:nvPr/>
        </p:nvSpPr>
        <p:spPr>
          <a:xfrm>
            <a:off x="8514978" y="2564857"/>
            <a:ext cx="3061056" cy="1854076"/>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dirty="0"/>
              <a:t>S</a:t>
            </a:r>
            <a:r>
              <a:rPr kumimoji="1" lang="en-US" altLang="ja-JP" dirty="0"/>
              <a:t>ystem 2</a:t>
            </a:r>
          </a:p>
          <a:p>
            <a:pPr algn="ctr"/>
            <a:r>
              <a:rPr lang="en-US" altLang="ja-JP" sz="2800" b="1" dirty="0"/>
              <a:t>Max 40 frames</a:t>
            </a:r>
          </a:p>
          <a:p>
            <a:pPr algn="ctr"/>
            <a:r>
              <a:rPr kumimoji="1" lang="en-US" altLang="ja-JP" sz="2000" dirty="0"/>
              <a:t>Max 240 inputs</a:t>
            </a:r>
          </a:p>
          <a:p>
            <a:pPr algn="ctr"/>
            <a:r>
              <a:rPr lang="en-US" altLang="ja-JP" sz="2000" dirty="0"/>
              <a:t>Max 640 outputs </a:t>
            </a:r>
          </a:p>
          <a:p>
            <a:pPr algn="ctr"/>
            <a:r>
              <a:rPr kumimoji="1" lang="en-US" altLang="ja-JP" sz="2000" dirty="0"/>
              <a:t>etc...</a:t>
            </a:r>
            <a:endParaRPr kumimoji="1" lang="ja-JP" altLang="en-US" sz="2000" dirty="0"/>
          </a:p>
        </p:txBody>
      </p:sp>
      <p:sp>
        <p:nvSpPr>
          <p:cNvPr id="6" name="フリーフォーム: 図形 5">
            <a:extLst>
              <a:ext uri="{FF2B5EF4-FFF2-40B4-BE49-F238E27FC236}">
                <a16:creationId xmlns:a16="http://schemas.microsoft.com/office/drawing/2014/main" id="{4A08F5DB-1711-4C0E-BECE-39F2342731CC}"/>
              </a:ext>
            </a:extLst>
          </p:cNvPr>
          <p:cNvSpPr/>
          <p:nvPr/>
        </p:nvSpPr>
        <p:spPr>
          <a:xfrm>
            <a:off x="6400800" y="4041640"/>
            <a:ext cx="2699657" cy="1799772"/>
          </a:xfrm>
          <a:custGeom>
            <a:avLst/>
            <a:gdLst>
              <a:gd name="connsiteX0" fmla="*/ 0 w 2699657"/>
              <a:gd name="connsiteY0" fmla="*/ 0 h 1799772"/>
              <a:gd name="connsiteX1" fmla="*/ 2699657 w 2699657"/>
              <a:gd name="connsiteY1" fmla="*/ 1799772 h 1799772"/>
            </a:gdLst>
            <a:ahLst/>
            <a:cxnLst>
              <a:cxn ang="0">
                <a:pos x="connsiteX0" y="connsiteY0"/>
              </a:cxn>
              <a:cxn ang="0">
                <a:pos x="connsiteX1" y="connsiteY1"/>
              </a:cxn>
            </a:cxnLst>
            <a:rect l="l" t="t" r="r" b="b"/>
            <a:pathLst>
              <a:path w="2699657" h="1799772">
                <a:moveTo>
                  <a:pt x="0" y="0"/>
                </a:moveTo>
                <a:lnTo>
                  <a:pt x="2699657" y="1799772"/>
                </a:lnTo>
              </a:path>
            </a:pathLst>
          </a:custGeom>
          <a:noFill/>
          <a:ln w="571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リーフォーム: 図形 6">
            <a:extLst>
              <a:ext uri="{FF2B5EF4-FFF2-40B4-BE49-F238E27FC236}">
                <a16:creationId xmlns:a16="http://schemas.microsoft.com/office/drawing/2014/main" id="{4B4EC14A-C159-4F84-8556-A27461B3B10B}"/>
              </a:ext>
            </a:extLst>
          </p:cNvPr>
          <p:cNvSpPr/>
          <p:nvPr/>
        </p:nvSpPr>
        <p:spPr>
          <a:xfrm>
            <a:off x="6589486" y="4157755"/>
            <a:ext cx="2322285" cy="1596571"/>
          </a:xfrm>
          <a:custGeom>
            <a:avLst/>
            <a:gdLst>
              <a:gd name="connsiteX0" fmla="*/ 0 w 2322285"/>
              <a:gd name="connsiteY0" fmla="*/ 1596571 h 1596571"/>
              <a:gd name="connsiteX1" fmla="*/ 2322285 w 2322285"/>
              <a:gd name="connsiteY1" fmla="*/ 0 h 1596571"/>
            </a:gdLst>
            <a:ahLst/>
            <a:cxnLst>
              <a:cxn ang="0">
                <a:pos x="connsiteX0" y="connsiteY0"/>
              </a:cxn>
              <a:cxn ang="0">
                <a:pos x="connsiteX1" y="connsiteY1"/>
              </a:cxn>
            </a:cxnLst>
            <a:rect l="l" t="t" r="r" b="b"/>
            <a:pathLst>
              <a:path w="2322285" h="1596571">
                <a:moveTo>
                  <a:pt x="0" y="1596571"/>
                </a:moveTo>
                <a:lnTo>
                  <a:pt x="2322285" y="0"/>
                </a:lnTo>
              </a:path>
            </a:pathLst>
          </a:custGeom>
          <a:noFill/>
          <a:ln w="571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 name="グループ化 2">
            <a:extLst>
              <a:ext uri="{FF2B5EF4-FFF2-40B4-BE49-F238E27FC236}">
                <a16:creationId xmlns:a16="http://schemas.microsoft.com/office/drawing/2014/main" id="{355D4955-B2FA-4341-A008-0BB02DCA9009}"/>
              </a:ext>
            </a:extLst>
          </p:cNvPr>
          <p:cNvGrpSpPr/>
          <p:nvPr/>
        </p:nvGrpSpPr>
        <p:grpSpPr>
          <a:xfrm>
            <a:off x="3083284" y="3397369"/>
            <a:ext cx="1127505" cy="963804"/>
            <a:chOff x="3083284" y="2824643"/>
            <a:chExt cx="1127505" cy="963804"/>
          </a:xfrm>
        </p:grpSpPr>
        <p:grpSp>
          <p:nvGrpSpPr>
            <p:cNvPr id="27" name="グループ化 26">
              <a:extLst>
                <a:ext uri="{FF2B5EF4-FFF2-40B4-BE49-F238E27FC236}">
                  <a16:creationId xmlns:a16="http://schemas.microsoft.com/office/drawing/2014/main" id="{02E28430-8FB6-48C6-8384-398659310D2B}"/>
                </a:ext>
              </a:extLst>
            </p:cNvPr>
            <p:cNvGrpSpPr/>
            <p:nvPr/>
          </p:nvGrpSpPr>
          <p:grpSpPr>
            <a:xfrm>
              <a:off x="3573601" y="2825842"/>
              <a:ext cx="327501" cy="669405"/>
              <a:chOff x="7175869" y="818449"/>
              <a:chExt cx="327501" cy="669405"/>
            </a:xfrm>
          </p:grpSpPr>
          <p:sp>
            <p:nvSpPr>
              <p:cNvPr id="28" name="直方体 27">
                <a:extLst>
                  <a:ext uri="{FF2B5EF4-FFF2-40B4-BE49-F238E27FC236}">
                    <a16:creationId xmlns:a16="http://schemas.microsoft.com/office/drawing/2014/main" id="{CCF29078-7098-455C-A9FD-A478001E93E2}"/>
                  </a:ext>
                </a:extLst>
              </p:cNvPr>
              <p:cNvSpPr/>
              <p:nvPr/>
            </p:nvSpPr>
            <p:spPr>
              <a:xfrm>
                <a:off x="7175869" y="818449"/>
                <a:ext cx="327501" cy="669405"/>
              </a:xfrm>
              <a:prstGeom prst="cube">
                <a:avLst>
                  <a:gd name="adj" fmla="val 1251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正方形/長方形 28">
                <a:extLst>
                  <a:ext uri="{FF2B5EF4-FFF2-40B4-BE49-F238E27FC236}">
                    <a16:creationId xmlns:a16="http://schemas.microsoft.com/office/drawing/2014/main" id="{14BAD831-703E-4906-8E43-5F9AB0C921BB}"/>
                  </a:ext>
                </a:extLst>
              </p:cNvPr>
              <p:cNvSpPr/>
              <p:nvPr/>
            </p:nvSpPr>
            <p:spPr>
              <a:xfrm>
                <a:off x="7223962" y="907471"/>
                <a:ext cx="188770" cy="550046"/>
              </a:xfrm>
              <a:prstGeom prst="rect">
                <a:avLst/>
              </a:prstGeom>
              <a:pattFill prst="dkHorz">
                <a:fgClr>
                  <a:schemeClr val="tx1">
                    <a:lumMod val="50000"/>
                  </a:schemeClr>
                </a:fgClr>
                <a:bgClr>
                  <a:schemeClr val="tx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0" name="グループ化 29">
              <a:extLst>
                <a:ext uri="{FF2B5EF4-FFF2-40B4-BE49-F238E27FC236}">
                  <a16:creationId xmlns:a16="http://schemas.microsoft.com/office/drawing/2014/main" id="{AFC23B74-8CD9-4ADE-8528-71D19A5FB177}"/>
                </a:ext>
              </a:extLst>
            </p:cNvPr>
            <p:cNvGrpSpPr/>
            <p:nvPr/>
          </p:nvGrpSpPr>
          <p:grpSpPr>
            <a:xfrm>
              <a:off x="3883288" y="2824643"/>
              <a:ext cx="327501" cy="669405"/>
              <a:chOff x="7175869" y="818449"/>
              <a:chExt cx="327501" cy="669405"/>
            </a:xfrm>
          </p:grpSpPr>
          <p:sp>
            <p:nvSpPr>
              <p:cNvPr id="31" name="直方体 30">
                <a:extLst>
                  <a:ext uri="{FF2B5EF4-FFF2-40B4-BE49-F238E27FC236}">
                    <a16:creationId xmlns:a16="http://schemas.microsoft.com/office/drawing/2014/main" id="{7D3BD969-E42B-4F73-B004-B11CA17956C5}"/>
                  </a:ext>
                </a:extLst>
              </p:cNvPr>
              <p:cNvSpPr/>
              <p:nvPr/>
            </p:nvSpPr>
            <p:spPr>
              <a:xfrm>
                <a:off x="7175869" y="818449"/>
                <a:ext cx="327501" cy="669405"/>
              </a:xfrm>
              <a:prstGeom prst="cube">
                <a:avLst>
                  <a:gd name="adj" fmla="val 1251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正方形/長方形 31">
                <a:extLst>
                  <a:ext uri="{FF2B5EF4-FFF2-40B4-BE49-F238E27FC236}">
                    <a16:creationId xmlns:a16="http://schemas.microsoft.com/office/drawing/2014/main" id="{5C6594ED-E94C-49BD-AB50-BE8A7E59EB5C}"/>
                  </a:ext>
                </a:extLst>
              </p:cNvPr>
              <p:cNvSpPr/>
              <p:nvPr/>
            </p:nvSpPr>
            <p:spPr>
              <a:xfrm>
                <a:off x="7223962" y="907471"/>
                <a:ext cx="188770" cy="550046"/>
              </a:xfrm>
              <a:prstGeom prst="rect">
                <a:avLst/>
              </a:prstGeom>
              <a:pattFill prst="dkHorz">
                <a:fgClr>
                  <a:schemeClr val="tx1">
                    <a:lumMod val="50000"/>
                  </a:schemeClr>
                </a:fgClr>
                <a:bgClr>
                  <a:schemeClr val="tx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 name="グループ化 1">
              <a:extLst>
                <a:ext uri="{FF2B5EF4-FFF2-40B4-BE49-F238E27FC236}">
                  <a16:creationId xmlns:a16="http://schemas.microsoft.com/office/drawing/2014/main" id="{4CC9DC58-56AE-4A09-B8C4-65CDD72797DA}"/>
                </a:ext>
              </a:extLst>
            </p:cNvPr>
            <p:cNvGrpSpPr/>
            <p:nvPr/>
          </p:nvGrpSpPr>
          <p:grpSpPr>
            <a:xfrm>
              <a:off x="3083284" y="3283148"/>
              <a:ext cx="751174" cy="505299"/>
              <a:chOff x="3056956" y="3314444"/>
              <a:chExt cx="2804932" cy="1854076"/>
            </a:xfrm>
          </p:grpSpPr>
          <p:pic>
            <p:nvPicPr>
              <p:cNvPr id="33" name="Picture 14">
                <a:extLst>
                  <a:ext uri="{FF2B5EF4-FFF2-40B4-BE49-F238E27FC236}">
                    <a16:creationId xmlns:a16="http://schemas.microsoft.com/office/drawing/2014/main" id="{0DC5ED6A-C64B-4B28-9071-21CCD675C89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56956" y="3314444"/>
                <a:ext cx="2804932" cy="1854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2">
                <a:extLst>
                  <a:ext uri="{FF2B5EF4-FFF2-40B4-BE49-F238E27FC236}">
                    <a16:creationId xmlns:a16="http://schemas.microsoft.com/office/drawing/2014/main" id="{DB8FB23E-7D8C-486E-B783-ECD353D4F1D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623691" y="3489686"/>
                <a:ext cx="1708624" cy="94659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grpSp>
        <p:nvGrpSpPr>
          <p:cNvPr id="37" name="グループ化 36">
            <a:extLst>
              <a:ext uri="{FF2B5EF4-FFF2-40B4-BE49-F238E27FC236}">
                <a16:creationId xmlns:a16="http://schemas.microsoft.com/office/drawing/2014/main" id="{3CDC7D27-6145-49DB-9170-330695C93364}"/>
              </a:ext>
            </a:extLst>
          </p:cNvPr>
          <p:cNvGrpSpPr/>
          <p:nvPr/>
        </p:nvGrpSpPr>
        <p:grpSpPr>
          <a:xfrm>
            <a:off x="3099539" y="6277417"/>
            <a:ext cx="1127505" cy="963804"/>
            <a:chOff x="3083284" y="2824643"/>
            <a:chExt cx="1127505" cy="963804"/>
          </a:xfrm>
        </p:grpSpPr>
        <p:grpSp>
          <p:nvGrpSpPr>
            <p:cNvPr id="38" name="グループ化 37">
              <a:extLst>
                <a:ext uri="{FF2B5EF4-FFF2-40B4-BE49-F238E27FC236}">
                  <a16:creationId xmlns:a16="http://schemas.microsoft.com/office/drawing/2014/main" id="{0BDF92D6-4A84-41DD-9958-66511DD04A17}"/>
                </a:ext>
              </a:extLst>
            </p:cNvPr>
            <p:cNvGrpSpPr/>
            <p:nvPr/>
          </p:nvGrpSpPr>
          <p:grpSpPr>
            <a:xfrm>
              <a:off x="3573601" y="2825842"/>
              <a:ext cx="327501" cy="669405"/>
              <a:chOff x="7175869" y="818449"/>
              <a:chExt cx="327501" cy="669405"/>
            </a:xfrm>
          </p:grpSpPr>
          <p:sp>
            <p:nvSpPr>
              <p:cNvPr id="45" name="直方体 44">
                <a:extLst>
                  <a:ext uri="{FF2B5EF4-FFF2-40B4-BE49-F238E27FC236}">
                    <a16:creationId xmlns:a16="http://schemas.microsoft.com/office/drawing/2014/main" id="{33F4AA01-55A0-4238-AE8F-6D999788C3C7}"/>
                  </a:ext>
                </a:extLst>
              </p:cNvPr>
              <p:cNvSpPr/>
              <p:nvPr/>
            </p:nvSpPr>
            <p:spPr>
              <a:xfrm>
                <a:off x="7175869" y="818449"/>
                <a:ext cx="327501" cy="669405"/>
              </a:xfrm>
              <a:prstGeom prst="cube">
                <a:avLst>
                  <a:gd name="adj" fmla="val 1251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正方形/長方形 45">
                <a:extLst>
                  <a:ext uri="{FF2B5EF4-FFF2-40B4-BE49-F238E27FC236}">
                    <a16:creationId xmlns:a16="http://schemas.microsoft.com/office/drawing/2014/main" id="{158665F7-86D9-4892-9EF5-B068318084AD}"/>
                  </a:ext>
                </a:extLst>
              </p:cNvPr>
              <p:cNvSpPr/>
              <p:nvPr/>
            </p:nvSpPr>
            <p:spPr>
              <a:xfrm>
                <a:off x="7223962" y="907471"/>
                <a:ext cx="188770" cy="550046"/>
              </a:xfrm>
              <a:prstGeom prst="rect">
                <a:avLst/>
              </a:prstGeom>
              <a:pattFill prst="dkHorz">
                <a:fgClr>
                  <a:schemeClr val="tx1">
                    <a:lumMod val="50000"/>
                  </a:schemeClr>
                </a:fgClr>
                <a:bgClr>
                  <a:schemeClr val="tx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9" name="グループ化 38">
              <a:extLst>
                <a:ext uri="{FF2B5EF4-FFF2-40B4-BE49-F238E27FC236}">
                  <a16:creationId xmlns:a16="http://schemas.microsoft.com/office/drawing/2014/main" id="{81749BDC-B123-410B-B0FA-53EEE2E24C16}"/>
                </a:ext>
              </a:extLst>
            </p:cNvPr>
            <p:cNvGrpSpPr/>
            <p:nvPr/>
          </p:nvGrpSpPr>
          <p:grpSpPr>
            <a:xfrm>
              <a:off x="3883288" y="2824643"/>
              <a:ext cx="327501" cy="669405"/>
              <a:chOff x="7175869" y="818449"/>
              <a:chExt cx="327501" cy="669405"/>
            </a:xfrm>
          </p:grpSpPr>
          <p:sp>
            <p:nvSpPr>
              <p:cNvPr id="43" name="直方体 42">
                <a:extLst>
                  <a:ext uri="{FF2B5EF4-FFF2-40B4-BE49-F238E27FC236}">
                    <a16:creationId xmlns:a16="http://schemas.microsoft.com/office/drawing/2014/main" id="{9D60FCB1-00CA-492F-AA8C-2073561617DF}"/>
                  </a:ext>
                </a:extLst>
              </p:cNvPr>
              <p:cNvSpPr/>
              <p:nvPr/>
            </p:nvSpPr>
            <p:spPr>
              <a:xfrm>
                <a:off x="7175869" y="818449"/>
                <a:ext cx="327501" cy="669405"/>
              </a:xfrm>
              <a:prstGeom prst="cube">
                <a:avLst>
                  <a:gd name="adj" fmla="val 1251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正方形/長方形 43">
                <a:extLst>
                  <a:ext uri="{FF2B5EF4-FFF2-40B4-BE49-F238E27FC236}">
                    <a16:creationId xmlns:a16="http://schemas.microsoft.com/office/drawing/2014/main" id="{3A511DDC-70C5-43F4-8E0A-3C4FF0D34DFF}"/>
                  </a:ext>
                </a:extLst>
              </p:cNvPr>
              <p:cNvSpPr/>
              <p:nvPr/>
            </p:nvSpPr>
            <p:spPr>
              <a:xfrm>
                <a:off x="7223962" y="907471"/>
                <a:ext cx="188770" cy="550046"/>
              </a:xfrm>
              <a:prstGeom prst="rect">
                <a:avLst/>
              </a:prstGeom>
              <a:pattFill prst="dkHorz">
                <a:fgClr>
                  <a:schemeClr val="tx1">
                    <a:lumMod val="50000"/>
                  </a:schemeClr>
                </a:fgClr>
                <a:bgClr>
                  <a:schemeClr val="tx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0" name="グループ化 39">
              <a:extLst>
                <a:ext uri="{FF2B5EF4-FFF2-40B4-BE49-F238E27FC236}">
                  <a16:creationId xmlns:a16="http://schemas.microsoft.com/office/drawing/2014/main" id="{90C1FC6B-15D0-4455-BF26-97B0B5FC41D7}"/>
                </a:ext>
              </a:extLst>
            </p:cNvPr>
            <p:cNvGrpSpPr/>
            <p:nvPr/>
          </p:nvGrpSpPr>
          <p:grpSpPr>
            <a:xfrm>
              <a:off x="3083284" y="3283148"/>
              <a:ext cx="751174" cy="505299"/>
              <a:chOff x="3056956" y="3314444"/>
              <a:chExt cx="2804932" cy="1854076"/>
            </a:xfrm>
          </p:grpSpPr>
          <p:pic>
            <p:nvPicPr>
              <p:cNvPr id="41" name="Picture 14">
                <a:extLst>
                  <a:ext uri="{FF2B5EF4-FFF2-40B4-BE49-F238E27FC236}">
                    <a16:creationId xmlns:a16="http://schemas.microsoft.com/office/drawing/2014/main" id="{A4E2FD92-5A6A-4B6E-80EF-7B7715202224}"/>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56956" y="3314444"/>
                <a:ext cx="2804932" cy="1854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2" name="Picture 2">
                <a:extLst>
                  <a:ext uri="{FF2B5EF4-FFF2-40B4-BE49-F238E27FC236}">
                    <a16:creationId xmlns:a16="http://schemas.microsoft.com/office/drawing/2014/main" id="{F2C83A4A-B99A-4F2D-A5A5-AF47FB2CA72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623691" y="3489686"/>
                <a:ext cx="1708624" cy="94659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grpSp>
        <p:nvGrpSpPr>
          <p:cNvPr id="4" name="グループ化 3">
            <a:extLst>
              <a:ext uri="{FF2B5EF4-FFF2-40B4-BE49-F238E27FC236}">
                <a16:creationId xmlns:a16="http://schemas.microsoft.com/office/drawing/2014/main" id="{024FA903-4B8C-4FA8-9249-4AD6BB273730}"/>
              </a:ext>
            </a:extLst>
          </p:cNvPr>
          <p:cNvGrpSpPr/>
          <p:nvPr/>
        </p:nvGrpSpPr>
        <p:grpSpPr>
          <a:xfrm>
            <a:off x="11248533" y="3386792"/>
            <a:ext cx="1038022" cy="913322"/>
            <a:chOff x="11248533" y="2814066"/>
            <a:chExt cx="1038022" cy="913322"/>
          </a:xfrm>
        </p:grpSpPr>
        <p:grpSp>
          <p:nvGrpSpPr>
            <p:cNvPr id="48" name="グループ化 47">
              <a:extLst>
                <a:ext uri="{FF2B5EF4-FFF2-40B4-BE49-F238E27FC236}">
                  <a16:creationId xmlns:a16="http://schemas.microsoft.com/office/drawing/2014/main" id="{5530EB36-2B16-424B-B810-1D03BF888299}"/>
                </a:ext>
              </a:extLst>
            </p:cNvPr>
            <p:cNvGrpSpPr/>
            <p:nvPr/>
          </p:nvGrpSpPr>
          <p:grpSpPr>
            <a:xfrm>
              <a:off x="11248533" y="2815265"/>
              <a:ext cx="327501" cy="669405"/>
              <a:chOff x="7175869" y="818449"/>
              <a:chExt cx="327501" cy="669405"/>
            </a:xfrm>
          </p:grpSpPr>
          <p:sp>
            <p:nvSpPr>
              <p:cNvPr id="55" name="直方体 54">
                <a:extLst>
                  <a:ext uri="{FF2B5EF4-FFF2-40B4-BE49-F238E27FC236}">
                    <a16:creationId xmlns:a16="http://schemas.microsoft.com/office/drawing/2014/main" id="{9376DCA5-376E-46B5-BA4A-A5FCC03EE4F0}"/>
                  </a:ext>
                </a:extLst>
              </p:cNvPr>
              <p:cNvSpPr/>
              <p:nvPr/>
            </p:nvSpPr>
            <p:spPr>
              <a:xfrm>
                <a:off x="7175869" y="818449"/>
                <a:ext cx="327501" cy="669405"/>
              </a:xfrm>
              <a:prstGeom prst="cube">
                <a:avLst>
                  <a:gd name="adj" fmla="val 1251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正方形/長方形 55">
                <a:extLst>
                  <a:ext uri="{FF2B5EF4-FFF2-40B4-BE49-F238E27FC236}">
                    <a16:creationId xmlns:a16="http://schemas.microsoft.com/office/drawing/2014/main" id="{0FFB39E9-9FFB-48DD-9A36-8161E3941EC2}"/>
                  </a:ext>
                </a:extLst>
              </p:cNvPr>
              <p:cNvSpPr/>
              <p:nvPr/>
            </p:nvSpPr>
            <p:spPr>
              <a:xfrm>
                <a:off x="7223962" y="907471"/>
                <a:ext cx="188770" cy="550046"/>
              </a:xfrm>
              <a:prstGeom prst="rect">
                <a:avLst/>
              </a:prstGeom>
              <a:pattFill prst="dkHorz">
                <a:fgClr>
                  <a:schemeClr val="tx1">
                    <a:lumMod val="50000"/>
                  </a:schemeClr>
                </a:fgClr>
                <a:bgClr>
                  <a:schemeClr val="tx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9" name="グループ化 48">
              <a:extLst>
                <a:ext uri="{FF2B5EF4-FFF2-40B4-BE49-F238E27FC236}">
                  <a16:creationId xmlns:a16="http://schemas.microsoft.com/office/drawing/2014/main" id="{4A434481-8121-4A2E-A680-2559F261709D}"/>
                </a:ext>
              </a:extLst>
            </p:cNvPr>
            <p:cNvGrpSpPr/>
            <p:nvPr/>
          </p:nvGrpSpPr>
          <p:grpSpPr>
            <a:xfrm>
              <a:off x="11558220" y="2814066"/>
              <a:ext cx="327501" cy="669405"/>
              <a:chOff x="7175869" y="818449"/>
              <a:chExt cx="327501" cy="669405"/>
            </a:xfrm>
          </p:grpSpPr>
          <p:sp>
            <p:nvSpPr>
              <p:cNvPr id="53" name="直方体 52">
                <a:extLst>
                  <a:ext uri="{FF2B5EF4-FFF2-40B4-BE49-F238E27FC236}">
                    <a16:creationId xmlns:a16="http://schemas.microsoft.com/office/drawing/2014/main" id="{1DF99885-A133-4686-82CD-FF56DAF97B5B}"/>
                  </a:ext>
                </a:extLst>
              </p:cNvPr>
              <p:cNvSpPr/>
              <p:nvPr/>
            </p:nvSpPr>
            <p:spPr>
              <a:xfrm>
                <a:off x="7175869" y="818449"/>
                <a:ext cx="327501" cy="669405"/>
              </a:xfrm>
              <a:prstGeom prst="cube">
                <a:avLst>
                  <a:gd name="adj" fmla="val 1251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正方形/長方形 53">
                <a:extLst>
                  <a:ext uri="{FF2B5EF4-FFF2-40B4-BE49-F238E27FC236}">
                    <a16:creationId xmlns:a16="http://schemas.microsoft.com/office/drawing/2014/main" id="{A4FE137A-F67F-48BD-B7ED-7AA89AEDF98B}"/>
                  </a:ext>
                </a:extLst>
              </p:cNvPr>
              <p:cNvSpPr/>
              <p:nvPr/>
            </p:nvSpPr>
            <p:spPr>
              <a:xfrm>
                <a:off x="7223962" y="907471"/>
                <a:ext cx="188770" cy="550046"/>
              </a:xfrm>
              <a:prstGeom prst="rect">
                <a:avLst/>
              </a:prstGeom>
              <a:pattFill prst="dkHorz">
                <a:fgClr>
                  <a:schemeClr val="tx1">
                    <a:lumMod val="50000"/>
                  </a:schemeClr>
                </a:fgClr>
                <a:bgClr>
                  <a:schemeClr val="tx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0" name="グループ化 49">
              <a:extLst>
                <a:ext uri="{FF2B5EF4-FFF2-40B4-BE49-F238E27FC236}">
                  <a16:creationId xmlns:a16="http://schemas.microsoft.com/office/drawing/2014/main" id="{D1E31FF1-D73A-442E-8F94-E49CEF9E3383}"/>
                </a:ext>
              </a:extLst>
            </p:cNvPr>
            <p:cNvGrpSpPr/>
            <p:nvPr/>
          </p:nvGrpSpPr>
          <p:grpSpPr>
            <a:xfrm>
              <a:off x="11535381" y="3222089"/>
              <a:ext cx="751174" cy="505299"/>
              <a:chOff x="3056956" y="3314444"/>
              <a:chExt cx="2804932" cy="1854076"/>
            </a:xfrm>
          </p:grpSpPr>
          <p:pic>
            <p:nvPicPr>
              <p:cNvPr id="51" name="Picture 14">
                <a:extLst>
                  <a:ext uri="{FF2B5EF4-FFF2-40B4-BE49-F238E27FC236}">
                    <a16:creationId xmlns:a16="http://schemas.microsoft.com/office/drawing/2014/main" id="{EE474DF5-2EFC-4577-B2A0-06EAFC71CE8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56956" y="3314444"/>
                <a:ext cx="2804932" cy="1854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2" name="Picture 2">
                <a:extLst>
                  <a:ext uri="{FF2B5EF4-FFF2-40B4-BE49-F238E27FC236}">
                    <a16:creationId xmlns:a16="http://schemas.microsoft.com/office/drawing/2014/main" id="{5860802C-9AA0-43C2-A293-429746F84E2F}"/>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623691" y="3489686"/>
                <a:ext cx="1708624" cy="94659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grpSp>
        <p:nvGrpSpPr>
          <p:cNvPr id="58" name="グループ化 57">
            <a:extLst>
              <a:ext uri="{FF2B5EF4-FFF2-40B4-BE49-F238E27FC236}">
                <a16:creationId xmlns:a16="http://schemas.microsoft.com/office/drawing/2014/main" id="{E7CA99D0-DB99-4EF6-87F4-10C146F63BDF}"/>
              </a:ext>
            </a:extLst>
          </p:cNvPr>
          <p:cNvGrpSpPr/>
          <p:nvPr/>
        </p:nvGrpSpPr>
        <p:grpSpPr>
          <a:xfrm>
            <a:off x="11373516" y="6257101"/>
            <a:ext cx="1038022" cy="913322"/>
            <a:chOff x="11248533" y="2814066"/>
            <a:chExt cx="1038022" cy="913322"/>
          </a:xfrm>
        </p:grpSpPr>
        <p:grpSp>
          <p:nvGrpSpPr>
            <p:cNvPr id="59" name="グループ化 58">
              <a:extLst>
                <a:ext uri="{FF2B5EF4-FFF2-40B4-BE49-F238E27FC236}">
                  <a16:creationId xmlns:a16="http://schemas.microsoft.com/office/drawing/2014/main" id="{147D131F-94B1-4CDB-8276-15DB3BD71AF8}"/>
                </a:ext>
              </a:extLst>
            </p:cNvPr>
            <p:cNvGrpSpPr/>
            <p:nvPr/>
          </p:nvGrpSpPr>
          <p:grpSpPr>
            <a:xfrm>
              <a:off x="11248533" y="2815265"/>
              <a:ext cx="327501" cy="669405"/>
              <a:chOff x="7175869" y="818449"/>
              <a:chExt cx="327501" cy="669405"/>
            </a:xfrm>
          </p:grpSpPr>
          <p:sp>
            <p:nvSpPr>
              <p:cNvPr id="66" name="直方体 65">
                <a:extLst>
                  <a:ext uri="{FF2B5EF4-FFF2-40B4-BE49-F238E27FC236}">
                    <a16:creationId xmlns:a16="http://schemas.microsoft.com/office/drawing/2014/main" id="{4D364A92-9046-460C-98E7-D68800EDEE9E}"/>
                  </a:ext>
                </a:extLst>
              </p:cNvPr>
              <p:cNvSpPr/>
              <p:nvPr/>
            </p:nvSpPr>
            <p:spPr>
              <a:xfrm>
                <a:off x="7175869" y="818449"/>
                <a:ext cx="327501" cy="669405"/>
              </a:xfrm>
              <a:prstGeom prst="cube">
                <a:avLst>
                  <a:gd name="adj" fmla="val 1251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正方形/長方形 66">
                <a:extLst>
                  <a:ext uri="{FF2B5EF4-FFF2-40B4-BE49-F238E27FC236}">
                    <a16:creationId xmlns:a16="http://schemas.microsoft.com/office/drawing/2014/main" id="{C2EF3337-14D9-4B59-AE8F-C4E67E56446D}"/>
                  </a:ext>
                </a:extLst>
              </p:cNvPr>
              <p:cNvSpPr/>
              <p:nvPr/>
            </p:nvSpPr>
            <p:spPr>
              <a:xfrm>
                <a:off x="7223962" y="907471"/>
                <a:ext cx="188770" cy="550046"/>
              </a:xfrm>
              <a:prstGeom prst="rect">
                <a:avLst/>
              </a:prstGeom>
              <a:pattFill prst="dkHorz">
                <a:fgClr>
                  <a:schemeClr val="tx1">
                    <a:lumMod val="50000"/>
                  </a:schemeClr>
                </a:fgClr>
                <a:bgClr>
                  <a:schemeClr val="tx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0" name="グループ化 59">
              <a:extLst>
                <a:ext uri="{FF2B5EF4-FFF2-40B4-BE49-F238E27FC236}">
                  <a16:creationId xmlns:a16="http://schemas.microsoft.com/office/drawing/2014/main" id="{1B5C303C-6081-475D-AC30-D2487694391F}"/>
                </a:ext>
              </a:extLst>
            </p:cNvPr>
            <p:cNvGrpSpPr/>
            <p:nvPr/>
          </p:nvGrpSpPr>
          <p:grpSpPr>
            <a:xfrm>
              <a:off x="11558220" y="2814066"/>
              <a:ext cx="327501" cy="669405"/>
              <a:chOff x="7175869" y="818449"/>
              <a:chExt cx="327501" cy="669405"/>
            </a:xfrm>
          </p:grpSpPr>
          <p:sp>
            <p:nvSpPr>
              <p:cNvPr id="64" name="直方体 63">
                <a:extLst>
                  <a:ext uri="{FF2B5EF4-FFF2-40B4-BE49-F238E27FC236}">
                    <a16:creationId xmlns:a16="http://schemas.microsoft.com/office/drawing/2014/main" id="{2CA8C6A3-FEC5-477F-A26C-5D697ED92E74}"/>
                  </a:ext>
                </a:extLst>
              </p:cNvPr>
              <p:cNvSpPr/>
              <p:nvPr/>
            </p:nvSpPr>
            <p:spPr>
              <a:xfrm>
                <a:off x="7175869" y="818449"/>
                <a:ext cx="327501" cy="669405"/>
              </a:xfrm>
              <a:prstGeom prst="cube">
                <a:avLst>
                  <a:gd name="adj" fmla="val 1251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正方形/長方形 64">
                <a:extLst>
                  <a:ext uri="{FF2B5EF4-FFF2-40B4-BE49-F238E27FC236}">
                    <a16:creationId xmlns:a16="http://schemas.microsoft.com/office/drawing/2014/main" id="{588FBECE-7161-4E73-9B90-C3083A368FC7}"/>
                  </a:ext>
                </a:extLst>
              </p:cNvPr>
              <p:cNvSpPr/>
              <p:nvPr/>
            </p:nvSpPr>
            <p:spPr>
              <a:xfrm>
                <a:off x="7223962" y="907471"/>
                <a:ext cx="188770" cy="550046"/>
              </a:xfrm>
              <a:prstGeom prst="rect">
                <a:avLst/>
              </a:prstGeom>
              <a:pattFill prst="dkHorz">
                <a:fgClr>
                  <a:schemeClr val="tx1">
                    <a:lumMod val="50000"/>
                  </a:schemeClr>
                </a:fgClr>
                <a:bgClr>
                  <a:schemeClr val="tx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1" name="グループ化 60">
              <a:extLst>
                <a:ext uri="{FF2B5EF4-FFF2-40B4-BE49-F238E27FC236}">
                  <a16:creationId xmlns:a16="http://schemas.microsoft.com/office/drawing/2014/main" id="{4A14D42C-A399-48B1-9A3E-5578044F84CF}"/>
                </a:ext>
              </a:extLst>
            </p:cNvPr>
            <p:cNvGrpSpPr/>
            <p:nvPr/>
          </p:nvGrpSpPr>
          <p:grpSpPr>
            <a:xfrm>
              <a:off x="11535381" y="3222089"/>
              <a:ext cx="751174" cy="505299"/>
              <a:chOff x="3056956" y="3314444"/>
              <a:chExt cx="2804932" cy="1854076"/>
            </a:xfrm>
          </p:grpSpPr>
          <p:pic>
            <p:nvPicPr>
              <p:cNvPr id="62" name="Picture 14">
                <a:extLst>
                  <a:ext uri="{FF2B5EF4-FFF2-40B4-BE49-F238E27FC236}">
                    <a16:creationId xmlns:a16="http://schemas.microsoft.com/office/drawing/2014/main" id="{F56CE744-5ECA-4A47-92D4-812AE121448E}"/>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56956" y="3314444"/>
                <a:ext cx="2804932" cy="1854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3" name="Picture 2">
                <a:extLst>
                  <a:ext uri="{FF2B5EF4-FFF2-40B4-BE49-F238E27FC236}">
                    <a16:creationId xmlns:a16="http://schemas.microsoft.com/office/drawing/2014/main" id="{B8CE7B52-7691-46E5-AD7C-E2184DFAF62F}"/>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623691" y="3489686"/>
                <a:ext cx="1708624" cy="94659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sp>
        <p:nvSpPr>
          <p:cNvPr id="72" name="テキスト ボックス 71">
            <a:extLst>
              <a:ext uri="{FF2B5EF4-FFF2-40B4-BE49-F238E27FC236}">
                <a16:creationId xmlns:a16="http://schemas.microsoft.com/office/drawing/2014/main" id="{61DBFB84-8C15-44FC-8AF8-CAB2C74115B9}"/>
              </a:ext>
            </a:extLst>
          </p:cNvPr>
          <p:cNvSpPr txBox="1"/>
          <p:nvPr/>
        </p:nvSpPr>
        <p:spPr>
          <a:xfrm rot="1999723">
            <a:off x="8221404" y="5120957"/>
            <a:ext cx="649537" cy="369332"/>
          </a:xfrm>
          <a:prstGeom prst="rect">
            <a:avLst/>
          </a:prstGeom>
          <a:noFill/>
        </p:spPr>
        <p:txBody>
          <a:bodyPr wrap="none" rtlCol="0">
            <a:spAutoFit/>
          </a:bodyPr>
          <a:lstStyle/>
          <a:p>
            <a:r>
              <a:rPr kumimoji="1" lang="en-US" altLang="ja-JP" b="1" dirty="0">
                <a:solidFill>
                  <a:srgbClr val="7030A0"/>
                </a:solidFill>
                <a:latin typeface="+mj-lt"/>
              </a:rPr>
              <a:t>32</a:t>
            </a:r>
            <a:r>
              <a:rPr kumimoji="1" lang="en-US" altLang="ja-JP" sz="1600" dirty="0">
                <a:solidFill>
                  <a:srgbClr val="7030A0"/>
                </a:solidFill>
                <a:latin typeface="+mj-lt"/>
              </a:rPr>
              <a:t> </a:t>
            </a:r>
            <a:r>
              <a:rPr kumimoji="1" lang="en-US" altLang="ja-JP" sz="1400" dirty="0">
                <a:solidFill>
                  <a:srgbClr val="7030A0"/>
                </a:solidFill>
                <a:latin typeface="+mj-lt"/>
              </a:rPr>
              <a:t> -&gt;</a:t>
            </a:r>
            <a:endParaRPr kumimoji="1" lang="ja-JP" altLang="en-US" sz="1600" dirty="0">
              <a:solidFill>
                <a:srgbClr val="7030A0"/>
              </a:solidFill>
              <a:latin typeface="+mj-lt"/>
            </a:endParaRPr>
          </a:p>
        </p:txBody>
      </p:sp>
      <p:sp>
        <p:nvSpPr>
          <p:cNvPr id="75" name="テキスト ボックス 74">
            <a:extLst>
              <a:ext uri="{FF2B5EF4-FFF2-40B4-BE49-F238E27FC236}">
                <a16:creationId xmlns:a16="http://schemas.microsoft.com/office/drawing/2014/main" id="{8BB6D40D-EAC8-4727-A4EA-5BC0D9FA826A}"/>
              </a:ext>
            </a:extLst>
          </p:cNvPr>
          <p:cNvSpPr txBox="1"/>
          <p:nvPr/>
        </p:nvSpPr>
        <p:spPr>
          <a:xfrm rot="19505742">
            <a:off x="7972485" y="4201180"/>
            <a:ext cx="649537" cy="369332"/>
          </a:xfrm>
          <a:prstGeom prst="rect">
            <a:avLst/>
          </a:prstGeom>
          <a:noFill/>
        </p:spPr>
        <p:txBody>
          <a:bodyPr wrap="none" rtlCol="0">
            <a:spAutoFit/>
          </a:bodyPr>
          <a:lstStyle/>
          <a:p>
            <a:r>
              <a:rPr kumimoji="1" lang="en-US" altLang="ja-JP" b="1" dirty="0">
                <a:solidFill>
                  <a:srgbClr val="7030A0"/>
                </a:solidFill>
                <a:latin typeface="+mj-lt"/>
              </a:rPr>
              <a:t>32</a:t>
            </a:r>
            <a:r>
              <a:rPr kumimoji="1" lang="en-US" altLang="ja-JP" sz="1600" dirty="0">
                <a:solidFill>
                  <a:srgbClr val="7030A0"/>
                </a:solidFill>
                <a:latin typeface="+mj-lt"/>
              </a:rPr>
              <a:t> </a:t>
            </a:r>
            <a:r>
              <a:rPr kumimoji="1" lang="en-US" altLang="ja-JP" sz="1400" dirty="0">
                <a:solidFill>
                  <a:srgbClr val="7030A0"/>
                </a:solidFill>
                <a:latin typeface="+mj-lt"/>
              </a:rPr>
              <a:t> -&gt;</a:t>
            </a:r>
            <a:endParaRPr kumimoji="1" lang="ja-JP" altLang="en-US" sz="1600" dirty="0">
              <a:solidFill>
                <a:srgbClr val="7030A0"/>
              </a:solidFill>
              <a:latin typeface="+mj-lt"/>
            </a:endParaRPr>
          </a:p>
        </p:txBody>
      </p:sp>
      <p:sp>
        <p:nvSpPr>
          <p:cNvPr id="78" name="テキスト ボックス 77">
            <a:extLst>
              <a:ext uri="{FF2B5EF4-FFF2-40B4-BE49-F238E27FC236}">
                <a16:creationId xmlns:a16="http://schemas.microsoft.com/office/drawing/2014/main" id="{21997B9D-0E86-49A6-A8BD-EE04EF69C3D1}"/>
              </a:ext>
            </a:extLst>
          </p:cNvPr>
          <p:cNvSpPr txBox="1"/>
          <p:nvPr/>
        </p:nvSpPr>
        <p:spPr>
          <a:xfrm rot="19557190">
            <a:off x="6934130" y="5311589"/>
            <a:ext cx="562975" cy="369332"/>
          </a:xfrm>
          <a:prstGeom prst="rect">
            <a:avLst/>
          </a:prstGeom>
          <a:noFill/>
        </p:spPr>
        <p:txBody>
          <a:bodyPr wrap="none" rtlCol="0">
            <a:spAutoFit/>
          </a:bodyPr>
          <a:lstStyle/>
          <a:p>
            <a:r>
              <a:rPr kumimoji="1" lang="en-US" altLang="ja-JP" sz="1400" dirty="0">
                <a:solidFill>
                  <a:srgbClr val="7030A0"/>
                </a:solidFill>
                <a:latin typeface="+mj-lt"/>
              </a:rPr>
              <a:t>&lt;-</a:t>
            </a:r>
            <a:r>
              <a:rPr kumimoji="1" lang="en-US" altLang="ja-JP" b="1" dirty="0">
                <a:solidFill>
                  <a:srgbClr val="7030A0"/>
                </a:solidFill>
                <a:latin typeface="+mj-lt"/>
              </a:rPr>
              <a:t>32</a:t>
            </a:r>
            <a:endParaRPr kumimoji="1" lang="ja-JP" altLang="en-US" sz="1600" dirty="0">
              <a:solidFill>
                <a:srgbClr val="7030A0"/>
              </a:solidFill>
              <a:latin typeface="+mj-lt"/>
            </a:endParaRPr>
          </a:p>
        </p:txBody>
      </p:sp>
      <p:sp>
        <p:nvSpPr>
          <p:cNvPr id="80" name="テキスト ボックス 79">
            <a:extLst>
              <a:ext uri="{FF2B5EF4-FFF2-40B4-BE49-F238E27FC236}">
                <a16:creationId xmlns:a16="http://schemas.microsoft.com/office/drawing/2014/main" id="{28BF9AC3-0573-4CBC-8EDB-F41B9D2A4C86}"/>
              </a:ext>
            </a:extLst>
          </p:cNvPr>
          <p:cNvSpPr txBox="1"/>
          <p:nvPr/>
        </p:nvSpPr>
        <p:spPr>
          <a:xfrm rot="2042660">
            <a:off x="6721324" y="4424633"/>
            <a:ext cx="562975" cy="369332"/>
          </a:xfrm>
          <a:prstGeom prst="rect">
            <a:avLst/>
          </a:prstGeom>
          <a:noFill/>
        </p:spPr>
        <p:txBody>
          <a:bodyPr wrap="none" rtlCol="0">
            <a:spAutoFit/>
          </a:bodyPr>
          <a:lstStyle/>
          <a:p>
            <a:r>
              <a:rPr kumimoji="1" lang="en-US" altLang="ja-JP" sz="1400" dirty="0">
                <a:solidFill>
                  <a:srgbClr val="7030A0"/>
                </a:solidFill>
                <a:latin typeface="+mj-lt"/>
              </a:rPr>
              <a:t>&lt;-</a:t>
            </a:r>
            <a:r>
              <a:rPr kumimoji="1" lang="en-US" altLang="ja-JP" b="1" dirty="0">
                <a:solidFill>
                  <a:srgbClr val="7030A0"/>
                </a:solidFill>
                <a:latin typeface="+mj-lt"/>
              </a:rPr>
              <a:t>32</a:t>
            </a:r>
            <a:endParaRPr kumimoji="1" lang="ja-JP" altLang="en-US" sz="1600" dirty="0">
              <a:solidFill>
                <a:srgbClr val="7030A0"/>
              </a:solidFill>
              <a:latin typeface="+mj-lt"/>
            </a:endParaRPr>
          </a:p>
        </p:txBody>
      </p:sp>
      <p:sp>
        <p:nvSpPr>
          <p:cNvPr id="5" name="楕円 4">
            <a:extLst>
              <a:ext uri="{FF2B5EF4-FFF2-40B4-BE49-F238E27FC236}">
                <a16:creationId xmlns:a16="http://schemas.microsoft.com/office/drawing/2014/main" id="{3385750C-E71D-4EB6-A182-231CC38CDCA1}"/>
              </a:ext>
            </a:extLst>
          </p:cNvPr>
          <p:cNvSpPr/>
          <p:nvPr/>
        </p:nvSpPr>
        <p:spPr>
          <a:xfrm>
            <a:off x="6495142" y="4751302"/>
            <a:ext cx="2510971" cy="346552"/>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VX link</a:t>
            </a:r>
            <a:endParaRPr kumimoji="1" lang="ja-JP" altLang="en-US" dirty="0"/>
          </a:p>
        </p:txBody>
      </p:sp>
      <p:sp>
        <p:nvSpPr>
          <p:cNvPr id="68" name="正方形/長方形 67">
            <a:extLst>
              <a:ext uri="{FF2B5EF4-FFF2-40B4-BE49-F238E27FC236}">
                <a16:creationId xmlns:a16="http://schemas.microsoft.com/office/drawing/2014/main" id="{B894FD32-596C-4207-B459-6F824F34341E}"/>
              </a:ext>
            </a:extLst>
          </p:cNvPr>
          <p:cNvSpPr/>
          <p:nvPr/>
        </p:nvSpPr>
        <p:spPr>
          <a:xfrm>
            <a:off x="3794265" y="1787863"/>
            <a:ext cx="9441426" cy="707886"/>
          </a:xfrm>
          <a:prstGeom prst="rect">
            <a:avLst/>
          </a:prstGeom>
        </p:spPr>
        <p:txBody>
          <a:bodyPr wrap="square">
            <a:spAutoFit/>
          </a:bodyPr>
          <a:lstStyle/>
          <a:p>
            <a:r>
              <a:rPr lang="en-US" altLang="ja-JP" sz="2000" dirty="0">
                <a:latin typeface="+mj-lt"/>
              </a:rPr>
              <a:t>It is possible to integrate the 4 systems via VX link and constitute 1 large system.</a:t>
            </a:r>
          </a:p>
          <a:p>
            <a:r>
              <a:rPr lang="en-US" altLang="ja-JP" sz="2000" dirty="0">
                <a:latin typeface="+mj-lt"/>
              </a:rPr>
              <a:t>A single system can receive up to 32 streams (broadcasts) from other systems.</a:t>
            </a:r>
            <a:endParaRPr lang="ja-JP" altLang="en-US" sz="2000" dirty="0">
              <a:latin typeface="+mj-lt"/>
            </a:endParaRPr>
          </a:p>
        </p:txBody>
      </p:sp>
    </p:spTree>
    <p:extLst>
      <p:ext uri="{BB962C8B-B14F-4D97-AF65-F5344CB8AC3E}">
        <p14:creationId xmlns:p14="http://schemas.microsoft.com/office/powerpoint/2010/main" val="911045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p:cTn id="7" dur="500" fill="hold"/>
                                        <p:tgtEl>
                                          <p:spTgt spid="70"/>
                                        </p:tgtEl>
                                        <p:attrNameLst>
                                          <p:attrName>ppt_w</p:attrName>
                                        </p:attrNameLst>
                                      </p:cBhvr>
                                      <p:tavLst>
                                        <p:tav tm="0">
                                          <p:val>
                                            <p:fltVal val="0"/>
                                          </p:val>
                                        </p:tav>
                                        <p:tav tm="100000">
                                          <p:val>
                                            <p:strVal val="#ppt_w"/>
                                          </p:val>
                                        </p:tav>
                                      </p:tavLst>
                                    </p:anim>
                                    <p:anim calcmode="lin" valueType="num">
                                      <p:cBhvr>
                                        <p:cTn id="8" dur="500" fill="hold"/>
                                        <p:tgtEl>
                                          <p:spTgt spid="70"/>
                                        </p:tgtEl>
                                        <p:attrNameLst>
                                          <p:attrName>ppt_h</p:attrName>
                                        </p:attrNameLst>
                                      </p:cBhvr>
                                      <p:tavLst>
                                        <p:tav tm="0">
                                          <p:val>
                                            <p:fltVal val="0"/>
                                          </p:val>
                                        </p:tav>
                                        <p:tav tm="100000">
                                          <p:val>
                                            <p:strVal val="#ppt_h"/>
                                          </p:val>
                                        </p:tav>
                                      </p:tavLst>
                                    </p:anim>
                                    <p:anim calcmode="lin" valueType="num">
                                      <p:cBhvr>
                                        <p:cTn id="9" dur="500" fill="hold"/>
                                        <p:tgtEl>
                                          <p:spTgt spid="70"/>
                                        </p:tgtEl>
                                        <p:attrNameLst>
                                          <p:attrName>style.rotation</p:attrName>
                                        </p:attrNameLst>
                                      </p:cBhvr>
                                      <p:tavLst>
                                        <p:tav tm="0">
                                          <p:val>
                                            <p:fltVal val="360"/>
                                          </p:val>
                                        </p:tav>
                                        <p:tav tm="100000">
                                          <p:val>
                                            <p:fltVal val="0"/>
                                          </p:val>
                                        </p:tav>
                                      </p:tavLst>
                                    </p:anim>
                                    <p:animEffect transition="in" filter="fade">
                                      <p:cBhvr>
                                        <p:cTn id="10"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 name="図 138">
            <a:extLst>
              <a:ext uri="{FF2B5EF4-FFF2-40B4-BE49-F238E27FC236}">
                <a16:creationId xmlns:a16="http://schemas.microsoft.com/office/drawing/2014/main" id="{F360D712-4FCE-4720-98C3-9999F3644D5B}"/>
              </a:ext>
            </a:extLst>
          </p:cNvPr>
          <p:cNvPicPr>
            <a:picLocks noChangeAspect="1"/>
          </p:cNvPicPr>
          <p:nvPr/>
        </p:nvPicPr>
        <p:blipFill>
          <a:blip r:embed="rId2"/>
          <a:stretch>
            <a:fillRect/>
          </a:stretch>
        </p:blipFill>
        <p:spPr>
          <a:xfrm>
            <a:off x="3401109" y="876744"/>
            <a:ext cx="1342169" cy="845577"/>
          </a:xfrm>
          <a:prstGeom prst="rect">
            <a:avLst/>
          </a:prstGeom>
        </p:spPr>
      </p:pic>
      <p:grpSp>
        <p:nvGrpSpPr>
          <p:cNvPr id="140" name="グループ化 139">
            <a:extLst>
              <a:ext uri="{FF2B5EF4-FFF2-40B4-BE49-F238E27FC236}">
                <a16:creationId xmlns:a16="http://schemas.microsoft.com/office/drawing/2014/main" id="{9B16207E-09C5-40BE-B3BA-E6D9ACF058EE}"/>
              </a:ext>
            </a:extLst>
          </p:cNvPr>
          <p:cNvGrpSpPr/>
          <p:nvPr/>
        </p:nvGrpSpPr>
        <p:grpSpPr>
          <a:xfrm rot="544062">
            <a:off x="9019929" y="865249"/>
            <a:ext cx="791763" cy="751770"/>
            <a:chOff x="2758918" y="1019798"/>
            <a:chExt cx="2425140" cy="2301964"/>
          </a:xfrm>
          <a:effectLst>
            <a:outerShdw blurRad="38100" dist="38100" dir="8100000" algn="tr" rotWithShape="0">
              <a:prstClr val="black">
                <a:alpha val="40000"/>
              </a:prstClr>
            </a:outerShdw>
          </a:effectLst>
        </p:grpSpPr>
        <p:grpSp>
          <p:nvGrpSpPr>
            <p:cNvPr id="141" name="グループ化 140">
              <a:extLst>
                <a:ext uri="{FF2B5EF4-FFF2-40B4-BE49-F238E27FC236}">
                  <a16:creationId xmlns:a16="http://schemas.microsoft.com/office/drawing/2014/main" id="{D23C2E65-FAD8-4289-B5B5-783E3938473F}"/>
                </a:ext>
              </a:extLst>
            </p:cNvPr>
            <p:cNvGrpSpPr/>
            <p:nvPr/>
          </p:nvGrpSpPr>
          <p:grpSpPr>
            <a:xfrm>
              <a:off x="2991168" y="1221263"/>
              <a:ext cx="1944215" cy="1771248"/>
              <a:chOff x="2991168" y="1221263"/>
              <a:chExt cx="1944215" cy="1771248"/>
            </a:xfrm>
          </p:grpSpPr>
          <p:sp>
            <p:nvSpPr>
              <p:cNvPr id="143" name="円/楕円 36">
                <a:extLst>
                  <a:ext uri="{FF2B5EF4-FFF2-40B4-BE49-F238E27FC236}">
                    <a16:creationId xmlns:a16="http://schemas.microsoft.com/office/drawing/2014/main" id="{78DF3570-3715-4160-BF98-04CF948DCCD6}"/>
                  </a:ext>
                </a:extLst>
              </p:cNvPr>
              <p:cNvSpPr/>
              <p:nvPr/>
            </p:nvSpPr>
            <p:spPr>
              <a:xfrm>
                <a:off x="2991168" y="1221263"/>
                <a:ext cx="1944215" cy="1771248"/>
              </a:xfrm>
              <a:prstGeom prst="ellipse">
                <a:avLst/>
              </a:prstGeom>
              <a:solidFill>
                <a:srgbClr val="FF6600"/>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200" kern="0" dirty="0">
                  <a:solidFill>
                    <a:prstClr val="white"/>
                  </a:solidFill>
                  <a:latin typeface="Meiryo UI"/>
                  <a:ea typeface="Meiryo UI"/>
                </a:endParaRPr>
              </a:p>
            </p:txBody>
          </p:sp>
          <p:sp>
            <p:nvSpPr>
              <p:cNvPr id="144" name="角丸四角形 37">
                <a:extLst>
                  <a:ext uri="{FF2B5EF4-FFF2-40B4-BE49-F238E27FC236}">
                    <a16:creationId xmlns:a16="http://schemas.microsoft.com/office/drawing/2014/main" id="{48E7140A-ABB5-453E-811F-1521ACBD1109}"/>
                  </a:ext>
                </a:extLst>
              </p:cNvPr>
              <p:cNvSpPr/>
              <p:nvPr/>
            </p:nvSpPr>
            <p:spPr>
              <a:xfrm>
                <a:off x="3111526" y="1646029"/>
                <a:ext cx="1677970" cy="786535"/>
              </a:xfrm>
              <a:prstGeom prst="roundRect">
                <a:avLst/>
              </a:prstGeom>
              <a:solidFill>
                <a:srgbClr val="FF6600"/>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500" b="1" kern="0" dirty="0">
                    <a:solidFill>
                      <a:prstClr val="white"/>
                    </a:solidFill>
                    <a:latin typeface="Calibri"/>
                    <a:ea typeface="Meiryo UI"/>
                  </a:rPr>
                  <a:t>v.4</a:t>
                </a:r>
              </a:p>
              <a:p>
                <a:pPr algn="ctr" defTabSz="1371805" fontAlgn="auto">
                  <a:lnSpc>
                    <a:spcPts val="1500"/>
                  </a:lnSpc>
                  <a:spcBef>
                    <a:spcPts val="0"/>
                  </a:spcBef>
                  <a:spcAft>
                    <a:spcPts val="0"/>
                  </a:spcAft>
                </a:pPr>
                <a:r>
                  <a:rPr kumimoji="0" lang="en-US" altLang="ja-JP" sz="1500" b="1" kern="0" dirty="0" err="1">
                    <a:solidFill>
                      <a:prstClr val="white"/>
                    </a:solidFill>
                    <a:latin typeface="Calibri"/>
                    <a:ea typeface="Meiryo UI"/>
                  </a:rPr>
                  <a:t>adv</a:t>
                </a:r>
                <a:endParaRPr kumimoji="0" lang="ja-JP" altLang="en-US" sz="1500" b="1" kern="0" dirty="0">
                  <a:solidFill>
                    <a:prstClr val="white"/>
                  </a:solidFill>
                  <a:latin typeface="Calibri"/>
                  <a:ea typeface="Meiryo UI"/>
                </a:endParaRPr>
              </a:p>
            </p:txBody>
          </p:sp>
        </p:grpSp>
        <p:pic>
          <p:nvPicPr>
            <p:cNvPr id="142" name="Picture 2" descr="C:\Users\toa27839.TOA\AppData\Local\Temp\notesEA312D\Bubble_material_noshadow-01.png">
              <a:extLst>
                <a:ext uri="{FF2B5EF4-FFF2-40B4-BE49-F238E27FC236}">
                  <a16:creationId xmlns:a16="http://schemas.microsoft.com/office/drawing/2014/main" id="{3A412AB9-FA29-4D71-BBAB-016AD3BAC0C2}"/>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58918" y="1019798"/>
              <a:ext cx="2425140" cy="2301964"/>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145" name="正方形/長方形 144">
            <a:extLst>
              <a:ext uri="{FF2B5EF4-FFF2-40B4-BE49-F238E27FC236}">
                <a16:creationId xmlns:a16="http://schemas.microsoft.com/office/drawing/2014/main" id="{D1589B87-FC5D-4C7F-B390-CF8518A32A6A}"/>
              </a:ext>
            </a:extLst>
          </p:cNvPr>
          <p:cNvSpPr/>
          <p:nvPr/>
        </p:nvSpPr>
        <p:spPr>
          <a:xfrm>
            <a:off x="5351086" y="975556"/>
            <a:ext cx="3666637" cy="55399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4 Systems Integration</a:t>
            </a:r>
          </a:p>
        </p:txBody>
      </p:sp>
      <p:sp>
        <p:nvSpPr>
          <p:cNvPr id="45" name="正方形/長方形 44">
            <a:extLst>
              <a:ext uri="{FF2B5EF4-FFF2-40B4-BE49-F238E27FC236}">
                <a16:creationId xmlns:a16="http://schemas.microsoft.com/office/drawing/2014/main" id="{37121D6B-7F53-4563-B1E9-8835C552E624}"/>
              </a:ext>
            </a:extLst>
          </p:cNvPr>
          <p:cNvSpPr/>
          <p:nvPr/>
        </p:nvSpPr>
        <p:spPr>
          <a:xfrm>
            <a:off x="4842436" y="2291641"/>
            <a:ext cx="705665" cy="4200251"/>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kumimoji="1" lang="en-US" altLang="ja-JP" sz="1400" dirty="0"/>
              <a:t>32 in</a:t>
            </a:r>
            <a:endParaRPr kumimoji="1" lang="ja-JP" altLang="en-US" sz="1400" dirty="0"/>
          </a:p>
        </p:txBody>
      </p:sp>
      <p:sp>
        <p:nvSpPr>
          <p:cNvPr id="49" name="正方形/長方形 48">
            <a:extLst>
              <a:ext uri="{FF2B5EF4-FFF2-40B4-BE49-F238E27FC236}">
                <a16:creationId xmlns:a16="http://schemas.microsoft.com/office/drawing/2014/main" id="{E6ABB673-5C41-4C7F-893D-F06127E9C1D5}"/>
              </a:ext>
            </a:extLst>
          </p:cNvPr>
          <p:cNvSpPr/>
          <p:nvPr/>
        </p:nvSpPr>
        <p:spPr>
          <a:xfrm>
            <a:off x="5951225" y="2291641"/>
            <a:ext cx="705665" cy="4200251"/>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kumimoji="1" lang="en-US" altLang="ja-JP" sz="1400" dirty="0"/>
              <a:t>32 in</a:t>
            </a:r>
            <a:endParaRPr kumimoji="1" lang="ja-JP" altLang="en-US" sz="1400" dirty="0"/>
          </a:p>
        </p:txBody>
      </p:sp>
      <p:sp>
        <p:nvSpPr>
          <p:cNvPr id="50" name="正方形/長方形 49">
            <a:extLst>
              <a:ext uri="{FF2B5EF4-FFF2-40B4-BE49-F238E27FC236}">
                <a16:creationId xmlns:a16="http://schemas.microsoft.com/office/drawing/2014/main" id="{D5D75928-D9FE-46EA-8D5F-03F6FC963CC0}"/>
              </a:ext>
            </a:extLst>
          </p:cNvPr>
          <p:cNvSpPr/>
          <p:nvPr/>
        </p:nvSpPr>
        <p:spPr>
          <a:xfrm>
            <a:off x="7088760" y="2291641"/>
            <a:ext cx="705665" cy="4200251"/>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kumimoji="1" lang="en-US" altLang="ja-JP" sz="1400" dirty="0"/>
              <a:t>32 in</a:t>
            </a:r>
            <a:endParaRPr kumimoji="1" lang="ja-JP" altLang="en-US" sz="1400" dirty="0"/>
          </a:p>
        </p:txBody>
      </p:sp>
      <p:sp>
        <p:nvSpPr>
          <p:cNvPr id="51" name="正方形/長方形 50">
            <a:extLst>
              <a:ext uri="{FF2B5EF4-FFF2-40B4-BE49-F238E27FC236}">
                <a16:creationId xmlns:a16="http://schemas.microsoft.com/office/drawing/2014/main" id="{CE6DC9C1-A13B-4812-AB63-1E267B730F74}"/>
              </a:ext>
            </a:extLst>
          </p:cNvPr>
          <p:cNvSpPr/>
          <p:nvPr/>
        </p:nvSpPr>
        <p:spPr>
          <a:xfrm>
            <a:off x="8210800" y="2284367"/>
            <a:ext cx="705665" cy="4207525"/>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kumimoji="1" lang="en-US" altLang="ja-JP" sz="1400" dirty="0"/>
              <a:t>32 in</a:t>
            </a:r>
            <a:endParaRPr kumimoji="1" lang="ja-JP" altLang="en-US" sz="1400" dirty="0"/>
          </a:p>
        </p:txBody>
      </p:sp>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grpSp>
        <p:nvGrpSpPr>
          <p:cNvPr id="81" name="グループ化 80"/>
          <p:cNvGrpSpPr/>
          <p:nvPr/>
        </p:nvGrpSpPr>
        <p:grpSpPr>
          <a:xfrm>
            <a:off x="1609661" y="266185"/>
            <a:ext cx="2053631" cy="1949899"/>
            <a:chOff x="2629447" y="812240"/>
            <a:chExt cx="2667654" cy="2532159"/>
          </a:xfrm>
        </p:grpSpPr>
        <p:grpSp>
          <p:nvGrpSpPr>
            <p:cNvPr id="82" name="グループ化 81"/>
            <p:cNvGrpSpPr/>
            <p:nvPr/>
          </p:nvGrpSpPr>
          <p:grpSpPr>
            <a:xfrm>
              <a:off x="2951391" y="1221263"/>
              <a:ext cx="2030342" cy="1771248"/>
              <a:chOff x="2951391" y="1221263"/>
              <a:chExt cx="2030342" cy="1771248"/>
            </a:xfrm>
          </p:grpSpPr>
          <p:sp>
            <p:nvSpPr>
              <p:cNvPr id="84" name="円/楕円 83"/>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dirty="0">
                  <a:solidFill>
                    <a:prstClr val="white"/>
                  </a:solidFill>
                  <a:latin typeface="Meiryo UI"/>
                  <a:ea typeface="Meiryo UI"/>
                </a:endParaRPr>
              </a:p>
            </p:txBody>
          </p:sp>
          <p:sp>
            <p:nvSpPr>
              <p:cNvPr id="85" name="角丸四角形 84"/>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4sys</a:t>
                </a:r>
              </a:p>
              <a:p>
                <a:pPr algn="ctr" defTabSz="1371805" fontAlgn="auto">
                  <a:spcBef>
                    <a:spcPts val="0"/>
                  </a:spcBef>
                  <a:spcAft>
                    <a:spcPts val="0"/>
                  </a:spcAft>
                </a:pPr>
                <a:r>
                  <a:rPr kumimoji="0" lang="en-US" altLang="ja-JP" sz="3000" b="1" kern="0" dirty="0">
                    <a:solidFill>
                      <a:prstClr val="white"/>
                    </a:solidFill>
                    <a:latin typeface="Calibri"/>
                    <a:ea typeface="Meiryo UI"/>
                  </a:rPr>
                  <a:t>Integ.</a:t>
                </a:r>
                <a:endParaRPr kumimoji="0" lang="ja-JP" altLang="en-US" sz="3000" b="1" kern="0" dirty="0">
                  <a:solidFill>
                    <a:prstClr val="white"/>
                  </a:solidFill>
                  <a:latin typeface="Calibri"/>
                  <a:ea typeface="Meiryo UI"/>
                </a:endParaRPr>
              </a:p>
            </p:txBody>
          </p:sp>
        </p:grpSp>
        <p:pic>
          <p:nvPicPr>
            <p:cNvPr id="83" name="Picture 2" descr="C:\Users\toa27839.TOA\AppData\Local\Temp\notesEA312D\Bubble_material_noshadow-01.png"/>
            <p:cNvPicPr>
              <a:picLocks noChangeAspect="1" noChangeArrowheads="1"/>
            </p:cNvPicPr>
            <p:nvPr/>
          </p:nvPicPr>
          <p:blipFill rotWithShape="1">
            <a:blip r:embed="rId4" cstate="print">
              <a:extLst>
                <a:ext uri="{28A0092B-C50C-407E-A947-70E740481C1C}">
                  <a14:useLocalDpi xmlns:a14="http://schemas.microsoft.com/office/drawing/2010/main"/>
                </a:ext>
              </a:extLst>
            </a:blip>
            <a:srcRect l="18633" t="5301" r="3622" b="14257"/>
            <a:stretch/>
          </p:blipFill>
          <p:spPr bwMode="auto">
            <a:xfrm>
              <a:off x="2629447" y="812240"/>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228" name="円/楕円 227"/>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9" name="円/楕円 228"/>
          <p:cNvSpPr/>
          <p:nvPr/>
        </p:nvSpPr>
        <p:spPr>
          <a:xfrm>
            <a:off x="145116" y="620854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正方形/長方形 7">
            <a:extLst>
              <a:ext uri="{FF2B5EF4-FFF2-40B4-BE49-F238E27FC236}">
                <a16:creationId xmlns:a16="http://schemas.microsoft.com/office/drawing/2014/main" id="{6683CFC5-5B7B-425F-93B1-26C332AFE059}"/>
              </a:ext>
            </a:extLst>
          </p:cNvPr>
          <p:cNvSpPr/>
          <p:nvPr/>
        </p:nvSpPr>
        <p:spPr>
          <a:xfrm>
            <a:off x="9348334" y="3594987"/>
            <a:ext cx="4207203" cy="1200329"/>
          </a:xfrm>
          <a:prstGeom prst="rect">
            <a:avLst/>
          </a:prstGeom>
        </p:spPr>
        <p:txBody>
          <a:bodyPr wrap="square">
            <a:spAutoFit/>
          </a:bodyPr>
          <a:lstStyle/>
          <a:p>
            <a:r>
              <a:rPr lang="en-US" altLang="ja-JP" sz="1600" dirty="0">
                <a:latin typeface="+mj-lt"/>
              </a:rPr>
              <a:t>One system can output 96 streams (broadcasts) and receive 32 streams (broadcasts).</a:t>
            </a:r>
          </a:p>
          <a:p>
            <a:endParaRPr lang="en-US" altLang="ja-JP" sz="800" dirty="0">
              <a:latin typeface="+mj-lt"/>
            </a:endParaRPr>
          </a:p>
          <a:p>
            <a:r>
              <a:rPr lang="en-US" altLang="ja-JP" sz="1600" dirty="0">
                <a:latin typeface="+mj-lt"/>
              </a:rPr>
              <a:t>In the total of 4 systems, a matrix like the one on the left is constructed.</a:t>
            </a:r>
          </a:p>
        </p:txBody>
      </p:sp>
      <p:grpSp>
        <p:nvGrpSpPr>
          <p:cNvPr id="2" name="グループ化 1">
            <a:extLst>
              <a:ext uri="{FF2B5EF4-FFF2-40B4-BE49-F238E27FC236}">
                <a16:creationId xmlns:a16="http://schemas.microsoft.com/office/drawing/2014/main" id="{739D838A-B84C-4588-97DE-9C49C417F10A}"/>
              </a:ext>
            </a:extLst>
          </p:cNvPr>
          <p:cNvGrpSpPr/>
          <p:nvPr/>
        </p:nvGrpSpPr>
        <p:grpSpPr>
          <a:xfrm>
            <a:off x="4716240" y="6491892"/>
            <a:ext cx="4355671" cy="906555"/>
            <a:chOff x="5087145" y="1987299"/>
            <a:chExt cx="4355671" cy="906555"/>
          </a:xfrm>
        </p:grpSpPr>
        <p:sp>
          <p:nvSpPr>
            <p:cNvPr id="34" name="四角形: 角を丸くする 33">
              <a:extLst>
                <a:ext uri="{FF2B5EF4-FFF2-40B4-BE49-F238E27FC236}">
                  <a16:creationId xmlns:a16="http://schemas.microsoft.com/office/drawing/2014/main" id="{5D79607F-9B66-4181-9F01-F5679B69E9FB}"/>
                </a:ext>
              </a:extLst>
            </p:cNvPr>
            <p:cNvSpPr/>
            <p:nvPr/>
          </p:nvSpPr>
          <p:spPr>
            <a:xfrm>
              <a:off x="5087145" y="1987299"/>
              <a:ext cx="975346" cy="906555"/>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b="1" dirty="0"/>
                <a:t>System 1</a:t>
              </a:r>
            </a:p>
            <a:p>
              <a:pPr algn="ctr"/>
              <a:r>
                <a:rPr lang="en-US" altLang="ja-JP" sz="1200" b="1" dirty="0"/>
                <a:t>Max 40 frames</a:t>
              </a:r>
              <a:endParaRPr kumimoji="1" lang="ja-JP" altLang="en-US" sz="1050" dirty="0"/>
            </a:p>
          </p:txBody>
        </p:sp>
        <p:sp>
          <p:nvSpPr>
            <p:cNvPr id="35" name="四角形: 角を丸くする 34">
              <a:extLst>
                <a:ext uri="{FF2B5EF4-FFF2-40B4-BE49-F238E27FC236}">
                  <a16:creationId xmlns:a16="http://schemas.microsoft.com/office/drawing/2014/main" id="{0B2A5B2D-2B55-467B-975C-5174278283A3}"/>
                </a:ext>
              </a:extLst>
            </p:cNvPr>
            <p:cNvSpPr/>
            <p:nvPr/>
          </p:nvSpPr>
          <p:spPr>
            <a:xfrm>
              <a:off x="6210722" y="1987299"/>
              <a:ext cx="975346" cy="906555"/>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b="1" dirty="0"/>
                <a:t>System 2</a:t>
              </a:r>
            </a:p>
            <a:p>
              <a:pPr algn="ctr"/>
              <a:r>
                <a:rPr lang="en-US" altLang="ja-JP" sz="1200" b="1" dirty="0"/>
                <a:t>Max 40 frames</a:t>
              </a:r>
              <a:endParaRPr kumimoji="1" lang="ja-JP" altLang="en-US" sz="1050" dirty="0"/>
            </a:p>
          </p:txBody>
        </p:sp>
        <p:sp>
          <p:nvSpPr>
            <p:cNvPr id="36" name="四角形: 角を丸くする 35">
              <a:extLst>
                <a:ext uri="{FF2B5EF4-FFF2-40B4-BE49-F238E27FC236}">
                  <a16:creationId xmlns:a16="http://schemas.microsoft.com/office/drawing/2014/main" id="{00A4B671-8CA0-45CD-BC0F-B5DB6EAAD5D2}"/>
                </a:ext>
              </a:extLst>
            </p:cNvPr>
            <p:cNvSpPr/>
            <p:nvPr/>
          </p:nvSpPr>
          <p:spPr>
            <a:xfrm>
              <a:off x="7343893" y="1987299"/>
              <a:ext cx="975346" cy="906555"/>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b="1" dirty="0"/>
                <a:t>System 3</a:t>
              </a:r>
            </a:p>
            <a:p>
              <a:pPr algn="ctr"/>
              <a:r>
                <a:rPr lang="en-US" altLang="ja-JP" sz="1200" b="1" dirty="0"/>
                <a:t>Max 40 frames</a:t>
              </a:r>
              <a:endParaRPr kumimoji="1" lang="ja-JP" altLang="en-US" sz="1050" dirty="0"/>
            </a:p>
          </p:txBody>
        </p:sp>
        <p:sp>
          <p:nvSpPr>
            <p:cNvPr id="37" name="四角形: 角を丸くする 36">
              <a:extLst>
                <a:ext uri="{FF2B5EF4-FFF2-40B4-BE49-F238E27FC236}">
                  <a16:creationId xmlns:a16="http://schemas.microsoft.com/office/drawing/2014/main" id="{B06333DA-BE36-441C-A199-7FADC61EB576}"/>
                </a:ext>
              </a:extLst>
            </p:cNvPr>
            <p:cNvSpPr/>
            <p:nvPr/>
          </p:nvSpPr>
          <p:spPr>
            <a:xfrm>
              <a:off x="8467470" y="1987299"/>
              <a:ext cx="975346" cy="906555"/>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b="1" dirty="0"/>
                <a:t>System </a:t>
              </a:r>
              <a:r>
                <a:rPr lang="en-US" altLang="ja-JP" b="1" dirty="0"/>
                <a:t>4</a:t>
              </a:r>
              <a:endParaRPr kumimoji="1" lang="en-US" altLang="ja-JP" b="1" dirty="0"/>
            </a:p>
            <a:p>
              <a:pPr algn="ctr"/>
              <a:r>
                <a:rPr lang="en-US" altLang="ja-JP" sz="1200" b="1" dirty="0"/>
                <a:t>Max 40 frames</a:t>
              </a:r>
              <a:endParaRPr kumimoji="1" lang="ja-JP" altLang="en-US" sz="1050" dirty="0"/>
            </a:p>
          </p:txBody>
        </p:sp>
      </p:grpSp>
      <p:sp>
        <p:nvSpPr>
          <p:cNvPr id="52" name="四角形: 角を丸くする 51">
            <a:extLst>
              <a:ext uri="{FF2B5EF4-FFF2-40B4-BE49-F238E27FC236}">
                <a16:creationId xmlns:a16="http://schemas.microsoft.com/office/drawing/2014/main" id="{5CAE2FB8-6D73-4943-B8AB-327C7B76B24A}"/>
              </a:ext>
            </a:extLst>
          </p:cNvPr>
          <p:cNvSpPr/>
          <p:nvPr/>
        </p:nvSpPr>
        <p:spPr>
          <a:xfrm>
            <a:off x="10015985" y="2187973"/>
            <a:ext cx="975346" cy="1407013"/>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b="1" dirty="0"/>
              <a:t>System 1</a:t>
            </a:r>
          </a:p>
          <a:p>
            <a:pPr algn="ctr"/>
            <a:r>
              <a:rPr lang="en-US" altLang="ja-JP" sz="1200" b="1" dirty="0"/>
              <a:t>Max 40 frames</a:t>
            </a:r>
            <a:endParaRPr kumimoji="1" lang="ja-JP" altLang="en-US" sz="1050" dirty="0"/>
          </a:p>
        </p:txBody>
      </p:sp>
      <p:sp>
        <p:nvSpPr>
          <p:cNvPr id="53" name="四角形: 角を丸くする 52">
            <a:extLst>
              <a:ext uri="{FF2B5EF4-FFF2-40B4-BE49-F238E27FC236}">
                <a16:creationId xmlns:a16="http://schemas.microsoft.com/office/drawing/2014/main" id="{77FF3240-BD1E-4160-8754-958B86416CF8}"/>
              </a:ext>
            </a:extLst>
          </p:cNvPr>
          <p:cNvSpPr/>
          <p:nvPr/>
        </p:nvSpPr>
        <p:spPr>
          <a:xfrm>
            <a:off x="11822675" y="3139132"/>
            <a:ext cx="975346" cy="462732"/>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b="1" dirty="0"/>
              <a:t>System 4</a:t>
            </a:r>
          </a:p>
          <a:p>
            <a:pPr algn="ctr"/>
            <a:r>
              <a:rPr lang="en-US" altLang="ja-JP" sz="1200" b="1" dirty="0"/>
              <a:t>Max 40 frames</a:t>
            </a:r>
            <a:endParaRPr kumimoji="1" lang="ja-JP" altLang="en-US" sz="1050" dirty="0"/>
          </a:p>
        </p:txBody>
      </p:sp>
      <p:sp>
        <p:nvSpPr>
          <p:cNvPr id="6" name="矢印: 右 5">
            <a:extLst>
              <a:ext uri="{FF2B5EF4-FFF2-40B4-BE49-F238E27FC236}">
                <a16:creationId xmlns:a16="http://schemas.microsoft.com/office/drawing/2014/main" id="{D519BBCF-E666-4797-AAEA-647BEC6DE1A0}"/>
              </a:ext>
            </a:extLst>
          </p:cNvPr>
          <p:cNvSpPr/>
          <p:nvPr/>
        </p:nvSpPr>
        <p:spPr>
          <a:xfrm>
            <a:off x="10969172" y="3192014"/>
            <a:ext cx="831344" cy="336910"/>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32</a:t>
            </a:r>
            <a:endParaRPr kumimoji="1" lang="ja-JP" altLang="en-US" dirty="0"/>
          </a:p>
        </p:txBody>
      </p:sp>
      <p:sp>
        <p:nvSpPr>
          <p:cNvPr id="57" name="正方形/長方形 56">
            <a:extLst>
              <a:ext uri="{FF2B5EF4-FFF2-40B4-BE49-F238E27FC236}">
                <a16:creationId xmlns:a16="http://schemas.microsoft.com/office/drawing/2014/main" id="{501A2512-862D-4A19-802A-2C9D18CFCB93}"/>
              </a:ext>
            </a:extLst>
          </p:cNvPr>
          <p:cNvSpPr/>
          <p:nvPr/>
        </p:nvSpPr>
        <p:spPr>
          <a:xfrm>
            <a:off x="11142511" y="5536188"/>
            <a:ext cx="2575077" cy="830997"/>
          </a:xfrm>
          <a:prstGeom prst="rect">
            <a:avLst/>
          </a:prstGeom>
        </p:spPr>
        <p:txBody>
          <a:bodyPr wrap="square">
            <a:spAutoFit/>
          </a:bodyPr>
          <a:lstStyle/>
          <a:p>
            <a:r>
              <a:rPr lang="en-US" altLang="ja-JP" sz="1200" dirty="0">
                <a:latin typeface="+mj-lt"/>
              </a:rPr>
              <a:t>Output</a:t>
            </a:r>
          </a:p>
          <a:p>
            <a:pPr marL="177800" indent="-177800">
              <a:buFontTx/>
              <a:buChar char="-"/>
            </a:pPr>
            <a:r>
              <a:rPr lang="en-US" altLang="ja-JP" sz="1200" dirty="0">
                <a:latin typeface="+mj-lt"/>
              </a:rPr>
              <a:t>4 SP out  x40</a:t>
            </a:r>
          </a:p>
          <a:p>
            <a:pPr marL="177800" indent="-177800">
              <a:buFontTx/>
              <a:buChar char="-"/>
            </a:pPr>
            <a:r>
              <a:rPr lang="en-US" altLang="ja-JP" sz="1200" dirty="0">
                <a:solidFill>
                  <a:srgbClr val="7030A0"/>
                </a:solidFill>
                <a:latin typeface="+mj-lt"/>
              </a:rPr>
              <a:t>96 out to </a:t>
            </a:r>
            <a:br>
              <a:rPr lang="en-US" altLang="ja-JP" sz="1200" dirty="0">
                <a:solidFill>
                  <a:srgbClr val="7030A0"/>
                </a:solidFill>
                <a:latin typeface="+mj-lt"/>
              </a:rPr>
            </a:br>
            <a:r>
              <a:rPr lang="en-US" altLang="ja-JP" sz="1200" dirty="0">
                <a:solidFill>
                  <a:srgbClr val="7030A0"/>
                </a:solidFill>
                <a:latin typeface="+mj-lt"/>
              </a:rPr>
              <a:t>other system (32 out/to 1 system)</a:t>
            </a:r>
          </a:p>
        </p:txBody>
      </p:sp>
      <p:grpSp>
        <p:nvGrpSpPr>
          <p:cNvPr id="11" name="グループ化 10">
            <a:extLst>
              <a:ext uri="{FF2B5EF4-FFF2-40B4-BE49-F238E27FC236}">
                <a16:creationId xmlns:a16="http://schemas.microsoft.com/office/drawing/2014/main" id="{A7CA89AE-7A3F-4696-AA6F-ED799502FB52}"/>
              </a:ext>
            </a:extLst>
          </p:cNvPr>
          <p:cNvGrpSpPr/>
          <p:nvPr/>
        </p:nvGrpSpPr>
        <p:grpSpPr>
          <a:xfrm>
            <a:off x="9430631" y="5516046"/>
            <a:ext cx="2228346" cy="1200329"/>
            <a:chOff x="9992204" y="5666667"/>
            <a:chExt cx="2228346" cy="1200329"/>
          </a:xfrm>
        </p:grpSpPr>
        <p:sp>
          <p:nvSpPr>
            <p:cNvPr id="56" name="正方形/長方形 55">
              <a:extLst>
                <a:ext uri="{FF2B5EF4-FFF2-40B4-BE49-F238E27FC236}">
                  <a16:creationId xmlns:a16="http://schemas.microsoft.com/office/drawing/2014/main" id="{896BF98F-9C47-4317-8A00-F708307AFA0A}"/>
                </a:ext>
              </a:extLst>
            </p:cNvPr>
            <p:cNvSpPr/>
            <p:nvPr/>
          </p:nvSpPr>
          <p:spPr>
            <a:xfrm>
              <a:off x="9992204" y="5666667"/>
              <a:ext cx="2228346" cy="1200329"/>
            </a:xfrm>
            <a:prstGeom prst="rect">
              <a:avLst/>
            </a:prstGeom>
          </p:spPr>
          <p:txBody>
            <a:bodyPr wrap="square">
              <a:spAutoFit/>
            </a:bodyPr>
            <a:lstStyle/>
            <a:p>
              <a:r>
                <a:rPr lang="en-US" altLang="ja-JP" sz="1200" dirty="0">
                  <a:latin typeface="+mj-lt"/>
                </a:rPr>
                <a:t>Input</a:t>
              </a:r>
            </a:p>
            <a:p>
              <a:pPr marL="177800" indent="-177800">
                <a:buFontTx/>
                <a:buChar char="-"/>
              </a:pPr>
              <a:r>
                <a:rPr lang="en-US" altLang="ja-JP" sz="1200" dirty="0">
                  <a:latin typeface="+mj-lt"/>
                </a:rPr>
                <a:t>4 Audio in</a:t>
              </a:r>
            </a:p>
            <a:p>
              <a:pPr marL="177800" indent="-177800">
                <a:buFontTx/>
                <a:buChar char="-"/>
              </a:pPr>
              <a:r>
                <a:rPr lang="en-US" altLang="ja-JP" sz="1200" dirty="0">
                  <a:latin typeface="+mj-lt"/>
                </a:rPr>
                <a:t>2 RM in (RS link)     x40</a:t>
              </a:r>
            </a:p>
            <a:p>
              <a:pPr marL="177800" indent="-177800">
                <a:buFontTx/>
                <a:buChar char="-"/>
              </a:pPr>
              <a:r>
                <a:rPr lang="en-US" altLang="ja-JP" sz="1200" dirty="0">
                  <a:latin typeface="+mj-lt"/>
                </a:rPr>
                <a:t>4 </a:t>
              </a:r>
              <a:r>
                <a:rPr lang="en-US" altLang="ja-JP" sz="1200" dirty="0" err="1">
                  <a:latin typeface="+mj-lt"/>
                </a:rPr>
                <a:t>Insted</a:t>
              </a:r>
              <a:r>
                <a:rPr lang="en-US" altLang="ja-JP" sz="1200" dirty="0">
                  <a:latin typeface="+mj-lt"/>
                </a:rPr>
                <a:t> EV</a:t>
              </a:r>
            </a:p>
            <a:p>
              <a:pPr marL="177800" indent="-177800">
                <a:buFontTx/>
                <a:buChar char="-"/>
              </a:pPr>
              <a:r>
                <a:rPr lang="en-US" altLang="ja-JP" sz="1200" dirty="0">
                  <a:solidFill>
                    <a:srgbClr val="7030A0"/>
                  </a:solidFill>
                  <a:latin typeface="+mj-lt"/>
                </a:rPr>
                <a:t>32 in from </a:t>
              </a:r>
              <a:br>
                <a:rPr lang="en-US" altLang="ja-JP" sz="1200" dirty="0">
                  <a:solidFill>
                    <a:srgbClr val="7030A0"/>
                  </a:solidFill>
                  <a:latin typeface="+mj-lt"/>
                </a:rPr>
              </a:br>
              <a:r>
                <a:rPr lang="en-US" altLang="ja-JP" sz="1200" dirty="0">
                  <a:solidFill>
                    <a:srgbClr val="7030A0"/>
                  </a:solidFill>
                  <a:latin typeface="+mj-lt"/>
                </a:rPr>
                <a:t>other system</a:t>
              </a:r>
            </a:p>
          </p:txBody>
        </p:sp>
        <p:sp>
          <p:nvSpPr>
            <p:cNvPr id="10" name="右中かっこ 9">
              <a:extLst>
                <a:ext uri="{FF2B5EF4-FFF2-40B4-BE49-F238E27FC236}">
                  <a16:creationId xmlns:a16="http://schemas.microsoft.com/office/drawing/2014/main" id="{53423E9D-8CE3-49C3-B848-F7AE67636C9B}"/>
                </a:ext>
              </a:extLst>
            </p:cNvPr>
            <p:cNvSpPr/>
            <p:nvPr/>
          </p:nvSpPr>
          <p:spPr>
            <a:xfrm>
              <a:off x="11274467" y="5905705"/>
              <a:ext cx="133446" cy="544625"/>
            </a:xfrm>
            <a:prstGeom prst="rightBrace">
              <a:avLst>
                <a:gd name="adj1" fmla="val 8333"/>
                <a:gd name="adj2" fmla="val 48686"/>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sz="1400" dirty="0"/>
            </a:p>
          </p:txBody>
        </p:sp>
      </p:grpSp>
      <p:grpSp>
        <p:nvGrpSpPr>
          <p:cNvPr id="5" name="グループ化 4">
            <a:extLst>
              <a:ext uri="{FF2B5EF4-FFF2-40B4-BE49-F238E27FC236}">
                <a16:creationId xmlns:a16="http://schemas.microsoft.com/office/drawing/2014/main" id="{5C77A656-F4D4-43FD-AFAB-4A26404FBF5F}"/>
              </a:ext>
            </a:extLst>
          </p:cNvPr>
          <p:cNvGrpSpPr/>
          <p:nvPr/>
        </p:nvGrpSpPr>
        <p:grpSpPr>
          <a:xfrm>
            <a:off x="3906466" y="2395118"/>
            <a:ext cx="5278175" cy="730775"/>
            <a:chOff x="3906466" y="2573854"/>
            <a:chExt cx="5597490" cy="730775"/>
          </a:xfrm>
        </p:grpSpPr>
        <p:sp>
          <p:nvSpPr>
            <p:cNvPr id="4" name="正方形/長方形 3">
              <a:extLst>
                <a:ext uri="{FF2B5EF4-FFF2-40B4-BE49-F238E27FC236}">
                  <a16:creationId xmlns:a16="http://schemas.microsoft.com/office/drawing/2014/main" id="{D20B0950-F9B2-4FCC-8BC9-37284CACA62B}"/>
                </a:ext>
              </a:extLst>
            </p:cNvPr>
            <p:cNvSpPr/>
            <p:nvPr/>
          </p:nvSpPr>
          <p:spPr>
            <a:xfrm>
              <a:off x="3913436" y="2573854"/>
              <a:ext cx="5590520" cy="206402"/>
            </a:xfrm>
            <a:prstGeom prst="rect">
              <a:avLst/>
            </a:prstGeom>
            <a:solidFill>
              <a:srgbClr val="7030A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400" dirty="0"/>
                <a:t> 32 out</a:t>
              </a:r>
              <a:endParaRPr kumimoji="1" lang="ja-JP" altLang="en-US" sz="1400" dirty="0"/>
            </a:p>
          </p:txBody>
        </p:sp>
        <p:sp>
          <p:nvSpPr>
            <p:cNvPr id="44" name="正方形/長方形 43">
              <a:extLst>
                <a:ext uri="{FF2B5EF4-FFF2-40B4-BE49-F238E27FC236}">
                  <a16:creationId xmlns:a16="http://schemas.microsoft.com/office/drawing/2014/main" id="{4197575E-E88A-4E79-805B-E6C844C72E11}"/>
                </a:ext>
              </a:extLst>
            </p:cNvPr>
            <p:cNvSpPr/>
            <p:nvPr/>
          </p:nvSpPr>
          <p:spPr>
            <a:xfrm>
              <a:off x="3906466" y="2826268"/>
              <a:ext cx="5590520" cy="206402"/>
            </a:xfrm>
            <a:prstGeom prst="rect">
              <a:avLst/>
            </a:prstGeom>
            <a:solidFill>
              <a:srgbClr val="7030A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400" dirty="0"/>
                <a:t> 32 out</a:t>
              </a:r>
              <a:endParaRPr kumimoji="1" lang="ja-JP" altLang="en-US" sz="1400" dirty="0"/>
            </a:p>
          </p:txBody>
        </p:sp>
        <p:sp>
          <p:nvSpPr>
            <p:cNvPr id="46" name="正方形/長方形 45">
              <a:extLst>
                <a:ext uri="{FF2B5EF4-FFF2-40B4-BE49-F238E27FC236}">
                  <a16:creationId xmlns:a16="http://schemas.microsoft.com/office/drawing/2014/main" id="{73CAB5F1-60F1-4989-B4FC-80FA0BCE6180}"/>
                </a:ext>
              </a:extLst>
            </p:cNvPr>
            <p:cNvSpPr/>
            <p:nvPr/>
          </p:nvSpPr>
          <p:spPr>
            <a:xfrm>
              <a:off x="3913436" y="3098227"/>
              <a:ext cx="5590520" cy="206402"/>
            </a:xfrm>
            <a:prstGeom prst="rect">
              <a:avLst/>
            </a:prstGeom>
            <a:solidFill>
              <a:srgbClr val="7030A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400" dirty="0"/>
                <a:t> 32 out</a:t>
              </a:r>
              <a:endParaRPr kumimoji="1" lang="ja-JP" altLang="en-US" sz="1400" dirty="0"/>
            </a:p>
          </p:txBody>
        </p:sp>
      </p:grpSp>
      <p:sp>
        <p:nvSpPr>
          <p:cNvPr id="48" name="正方形/長方形 47">
            <a:extLst>
              <a:ext uri="{FF2B5EF4-FFF2-40B4-BE49-F238E27FC236}">
                <a16:creationId xmlns:a16="http://schemas.microsoft.com/office/drawing/2014/main" id="{76F9B623-E707-4DAF-8AEF-95FCE9D31E82}"/>
              </a:ext>
            </a:extLst>
          </p:cNvPr>
          <p:cNvSpPr/>
          <p:nvPr/>
        </p:nvSpPr>
        <p:spPr>
          <a:xfrm>
            <a:off x="4847771" y="2345038"/>
            <a:ext cx="700330" cy="935421"/>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grpSp>
        <p:nvGrpSpPr>
          <p:cNvPr id="68" name="グループ化 67">
            <a:extLst>
              <a:ext uri="{FF2B5EF4-FFF2-40B4-BE49-F238E27FC236}">
                <a16:creationId xmlns:a16="http://schemas.microsoft.com/office/drawing/2014/main" id="{043D34B0-128E-4060-B01D-75E834264541}"/>
              </a:ext>
            </a:extLst>
          </p:cNvPr>
          <p:cNvGrpSpPr/>
          <p:nvPr/>
        </p:nvGrpSpPr>
        <p:grpSpPr>
          <a:xfrm>
            <a:off x="3906466" y="3410929"/>
            <a:ext cx="5278175" cy="730775"/>
            <a:chOff x="3906466" y="2573854"/>
            <a:chExt cx="5597490" cy="730775"/>
          </a:xfrm>
        </p:grpSpPr>
        <p:sp>
          <p:nvSpPr>
            <p:cNvPr id="69" name="正方形/長方形 68">
              <a:extLst>
                <a:ext uri="{FF2B5EF4-FFF2-40B4-BE49-F238E27FC236}">
                  <a16:creationId xmlns:a16="http://schemas.microsoft.com/office/drawing/2014/main" id="{C610E28B-9931-4BE3-A959-2CC01C19C8E8}"/>
                </a:ext>
              </a:extLst>
            </p:cNvPr>
            <p:cNvSpPr/>
            <p:nvPr/>
          </p:nvSpPr>
          <p:spPr>
            <a:xfrm>
              <a:off x="3913436" y="2573854"/>
              <a:ext cx="5590520" cy="206402"/>
            </a:xfrm>
            <a:prstGeom prst="rect">
              <a:avLst/>
            </a:prstGeom>
            <a:solidFill>
              <a:srgbClr val="7030A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400" dirty="0"/>
                <a:t> 32 out</a:t>
              </a:r>
              <a:endParaRPr kumimoji="1" lang="ja-JP" altLang="en-US" sz="1400" dirty="0"/>
            </a:p>
          </p:txBody>
        </p:sp>
        <p:sp>
          <p:nvSpPr>
            <p:cNvPr id="70" name="正方形/長方形 69">
              <a:extLst>
                <a:ext uri="{FF2B5EF4-FFF2-40B4-BE49-F238E27FC236}">
                  <a16:creationId xmlns:a16="http://schemas.microsoft.com/office/drawing/2014/main" id="{63501350-8F9A-4CC8-9D5C-5F86E1B1F6B0}"/>
                </a:ext>
              </a:extLst>
            </p:cNvPr>
            <p:cNvSpPr/>
            <p:nvPr/>
          </p:nvSpPr>
          <p:spPr>
            <a:xfrm>
              <a:off x="3906466" y="2826268"/>
              <a:ext cx="5590520" cy="206402"/>
            </a:xfrm>
            <a:prstGeom prst="rect">
              <a:avLst/>
            </a:prstGeom>
            <a:solidFill>
              <a:srgbClr val="7030A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400" dirty="0"/>
                <a:t> 32 out</a:t>
              </a:r>
              <a:endParaRPr kumimoji="1" lang="ja-JP" altLang="en-US" sz="1400" dirty="0"/>
            </a:p>
          </p:txBody>
        </p:sp>
        <p:sp>
          <p:nvSpPr>
            <p:cNvPr id="71" name="正方形/長方形 70">
              <a:extLst>
                <a:ext uri="{FF2B5EF4-FFF2-40B4-BE49-F238E27FC236}">
                  <a16:creationId xmlns:a16="http://schemas.microsoft.com/office/drawing/2014/main" id="{A3A42832-354B-4B91-AF5F-AB0E69A68964}"/>
                </a:ext>
              </a:extLst>
            </p:cNvPr>
            <p:cNvSpPr/>
            <p:nvPr/>
          </p:nvSpPr>
          <p:spPr>
            <a:xfrm>
              <a:off x="3913436" y="3098227"/>
              <a:ext cx="5590520" cy="206402"/>
            </a:xfrm>
            <a:prstGeom prst="rect">
              <a:avLst/>
            </a:prstGeom>
            <a:solidFill>
              <a:srgbClr val="7030A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400" dirty="0"/>
                <a:t> 32 out</a:t>
              </a:r>
              <a:endParaRPr kumimoji="1" lang="ja-JP" altLang="en-US" sz="1400" dirty="0"/>
            </a:p>
          </p:txBody>
        </p:sp>
      </p:grpSp>
      <p:sp>
        <p:nvSpPr>
          <p:cNvPr id="59" name="正方形/長方形 58">
            <a:extLst>
              <a:ext uri="{FF2B5EF4-FFF2-40B4-BE49-F238E27FC236}">
                <a16:creationId xmlns:a16="http://schemas.microsoft.com/office/drawing/2014/main" id="{9979BCE1-5F70-4AE0-B446-242CA4442CF0}"/>
              </a:ext>
            </a:extLst>
          </p:cNvPr>
          <p:cNvSpPr/>
          <p:nvPr/>
        </p:nvSpPr>
        <p:spPr>
          <a:xfrm>
            <a:off x="5949113" y="3315729"/>
            <a:ext cx="706012" cy="99096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grpSp>
        <p:nvGrpSpPr>
          <p:cNvPr id="72" name="グループ化 71">
            <a:extLst>
              <a:ext uri="{FF2B5EF4-FFF2-40B4-BE49-F238E27FC236}">
                <a16:creationId xmlns:a16="http://schemas.microsoft.com/office/drawing/2014/main" id="{6FEFBA48-0BA8-4626-9F53-C835B2C9984B}"/>
              </a:ext>
            </a:extLst>
          </p:cNvPr>
          <p:cNvGrpSpPr/>
          <p:nvPr/>
        </p:nvGrpSpPr>
        <p:grpSpPr>
          <a:xfrm>
            <a:off x="3906466" y="4441695"/>
            <a:ext cx="5278175" cy="730775"/>
            <a:chOff x="3906466" y="2573854"/>
            <a:chExt cx="5597490" cy="730775"/>
          </a:xfrm>
        </p:grpSpPr>
        <p:sp>
          <p:nvSpPr>
            <p:cNvPr id="73" name="正方形/長方形 72">
              <a:extLst>
                <a:ext uri="{FF2B5EF4-FFF2-40B4-BE49-F238E27FC236}">
                  <a16:creationId xmlns:a16="http://schemas.microsoft.com/office/drawing/2014/main" id="{EE01C515-FDF7-4CA3-8869-BDDF07F2650B}"/>
                </a:ext>
              </a:extLst>
            </p:cNvPr>
            <p:cNvSpPr/>
            <p:nvPr/>
          </p:nvSpPr>
          <p:spPr>
            <a:xfrm>
              <a:off x="3913436" y="2573854"/>
              <a:ext cx="5590520" cy="206402"/>
            </a:xfrm>
            <a:prstGeom prst="rect">
              <a:avLst/>
            </a:prstGeom>
            <a:solidFill>
              <a:srgbClr val="7030A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400" dirty="0"/>
                <a:t> 32 out</a:t>
              </a:r>
              <a:endParaRPr kumimoji="1" lang="ja-JP" altLang="en-US" sz="1400" dirty="0"/>
            </a:p>
          </p:txBody>
        </p:sp>
        <p:sp>
          <p:nvSpPr>
            <p:cNvPr id="74" name="正方形/長方形 73">
              <a:extLst>
                <a:ext uri="{FF2B5EF4-FFF2-40B4-BE49-F238E27FC236}">
                  <a16:creationId xmlns:a16="http://schemas.microsoft.com/office/drawing/2014/main" id="{03416129-9543-4957-A8B6-C5BBF54CFF64}"/>
                </a:ext>
              </a:extLst>
            </p:cNvPr>
            <p:cNvSpPr/>
            <p:nvPr/>
          </p:nvSpPr>
          <p:spPr>
            <a:xfrm>
              <a:off x="3906466" y="2826268"/>
              <a:ext cx="5590520" cy="206402"/>
            </a:xfrm>
            <a:prstGeom prst="rect">
              <a:avLst/>
            </a:prstGeom>
            <a:solidFill>
              <a:srgbClr val="7030A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400" dirty="0"/>
                <a:t> 32 out</a:t>
              </a:r>
              <a:endParaRPr kumimoji="1" lang="ja-JP" altLang="en-US" sz="1400" dirty="0"/>
            </a:p>
          </p:txBody>
        </p:sp>
        <p:sp>
          <p:nvSpPr>
            <p:cNvPr id="75" name="正方形/長方形 74">
              <a:extLst>
                <a:ext uri="{FF2B5EF4-FFF2-40B4-BE49-F238E27FC236}">
                  <a16:creationId xmlns:a16="http://schemas.microsoft.com/office/drawing/2014/main" id="{82A9E3CD-74CC-4DB0-8A95-73B8C4AA733C}"/>
                </a:ext>
              </a:extLst>
            </p:cNvPr>
            <p:cNvSpPr/>
            <p:nvPr/>
          </p:nvSpPr>
          <p:spPr>
            <a:xfrm>
              <a:off x="3913436" y="3098227"/>
              <a:ext cx="5590520" cy="206402"/>
            </a:xfrm>
            <a:prstGeom prst="rect">
              <a:avLst/>
            </a:prstGeom>
            <a:solidFill>
              <a:srgbClr val="7030A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400" dirty="0"/>
                <a:t> 32 out</a:t>
              </a:r>
              <a:endParaRPr kumimoji="1" lang="ja-JP" altLang="en-US" sz="1400" dirty="0"/>
            </a:p>
          </p:txBody>
        </p:sp>
      </p:grpSp>
      <p:sp>
        <p:nvSpPr>
          <p:cNvPr id="63" name="正方形/長方形 62">
            <a:extLst>
              <a:ext uri="{FF2B5EF4-FFF2-40B4-BE49-F238E27FC236}">
                <a16:creationId xmlns:a16="http://schemas.microsoft.com/office/drawing/2014/main" id="{84D6346B-9007-425F-80C7-4510673AE5D2}"/>
              </a:ext>
            </a:extLst>
          </p:cNvPr>
          <p:cNvSpPr/>
          <p:nvPr/>
        </p:nvSpPr>
        <p:spPr>
          <a:xfrm>
            <a:off x="7090043" y="4388579"/>
            <a:ext cx="700415" cy="935421"/>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grpSp>
        <p:nvGrpSpPr>
          <p:cNvPr id="87" name="グループ化 86">
            <a:extLst>
              <a:ext uri="{FF2B5EF4-FFF2-40B4-BE49-F238E27FC236}">
                <a16:creationId xmlns:a16="http://schemas.microsoft.com/office/drawing/2014/main" id="{73FABD59-1CCE-4BCA-BF65-6F32377E261B}"/>
              </a:ext>
            </a:extLst>
          </p:cNvPr>
          <p:cNvGrpSpPr/>
          <p:nvPr/>
        </p:nvGrpSpPr>
        <p:grpSpPr>
          <a:xfrm>
            <a:off x="3899389" y="5414747"/>
            <a:ext cx="5278175" cy="730775"/>
            <a:chOff x="3906466" y="2573854"/>
            <a:chExt cx="5597490" cy="730775"/>
          </a:xfrm>
        </p:grpSpPr>
        <p:sp>
          <p:nvSpPr>
            <p:cNvPr id="88" name="正方形/長方形 87">
              <a:extLst>
                <a:ext uri="{FF2B5EF4-FFF2-40B4-BE49-F238E27FC236}">
                  <a16:creationId xmlns:a16="http://schemas.microsoft.com/office/drawing/2014/main" id="{EC406360-3874-4D8E-8131-676D1F07D532}"/>
                </a:ext>
              </a:extLst>
            </p:cNvPr>
            <p:cNvSpPr/>
            <p:nvPr/>
          </p:nvSpPr>
          <p:spPr>
            <a:xfrm>
              <a:off x="3913436" y="2573854"/>
              <a:ext cx="5590520" cy="206402"/>
            </a:xfrm>
            <a:prstGeom prst="rect">
              <a:avLst/>
            </a:prstGeom>
            <a:solidFill>
              <a:srgbClr val="7030A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400" dirty="0"/>
                <a:t> 32 out</a:t>
              </a:r>
              <a:endParaRPr kumimoji="1" lang="ja-JP" altLang="en-US" sz="1400" dirty="0"/>
            </a:p>
          </p:txBody>
        </p:sp>
        <p:sp>
          <p:nvSpPr>
            <p:cNvPr id="89" name="正方形/長方形 88">
              <a:extLst>
                <a:ext uri="{FF2B5EF4-FFF2-40B4-BE49-F238E27FC236}">
                  <a16:creationId xmlns:a16="http://schemas.microsoft.com/office/drawing/2014/main" id="{375A0C58-B63F-4377-B71D-2E4A2A087DB6}"/>
                </a:ext>
              </a:extLst>
            </p:cNvPr>
            <p:cNvSpPr/>
            <p:nvPr/>
          </p:nvSpPr>
          <p:spPr>
            <a:xfrm>
              <a:off x="3906466" y="2826268"/>
              <a:ext cx="5590520" cy="206402"/>
            </a:xfrm>
            <a:prstGeom prst="rect">
              <a:avLst/>
            </a:prstGeom>
            <a:solidFill>
              <a:srgbClr val="7030A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400" dirty="0"/>
                <a:t> 32 out</a:t>
              </a:r>
              <a:endParaRPr kumimoji="1" lang="ja-JP" altLang="en-US" sz="1400" dirty="0"/>
            </a:p>
          </p:txBody>
        </p:sp>
        <p:sp>
          <p:nvSpPr>
            <p:cNvPr id="90" name="正方形/長方形 89">
              <a:extLst>
                <a:ext uri="{FF2B5EF4-FFF2-40B4-BE49-F238E27FC236}">
                  <a16:creationId xmlns:a16="http://schemas.microsoft.com/office/drawing/2014/main" id="{08B3A18B-1180-4D66-83A0-9D7D8FD55320}"/>
                </a:ext>
              </a:extLst>
            </p:cNvPr>
            <p:cNvSpPr/>
            <p:nvPr/>
          </p:nvSpPr>
          <p:spPr>
            <a:xfrm>
              <a:off x="3913436" y="3098227"/>
              <a:ext cx="5590520" cy="206402"/>
            </a:xfrm>
            <a:prstGeom prst="rect">
              <a:avLst/>
            </a:prstGeom>
            <a:solidFill>
              <a:srgbClr val="7030A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400" dirty="0"/>
                <a:t> 32 out</a:t>
              </a:r>
              <a:endParaRPr kumimoji="1" lang="ja-JP" altLang="en-US" sz="1400" dirty="0"/>
            </a:p>
          </p:txBody>
        </p:sp>
      </p:grpSp>
      <p:sp>
        <p:nvSpPr>
          <p:cNvPr id="67" name="正方形/長方形 66">
            <a:extLst>
              <a:ext uri="{FF2B5EF4-FFF2-40B4-BE49-F238E27FC236}">
                <a16:creationId xmlns:a16="http://schemas.microsoft.com/office/drawing/2014/main" id="{B9AD214C-308E-4CD6-B602-F2EC5A5764C3}"/>
              </a:ext>
            </a:extLst>
          </p:cNvPr>
          <p:cNvSpPr/>
          <p:nvPr/>
        </p:nvSpPr>
        <p:spPr>
          <a:xfrm>
            <a:off x="8211984" y="5388211"/>
            <a:ext cx="703337" cy="757310"/>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grpSp>
        <p:nvGrpSpPr>
          <p:cNvPr id="3" name="グループ化 2">
            <a:extLst>
              <a:ext uri="{FF2B5EF4-FFF2-40B4-BE49-F238E27FC236}">
                <a16:creationId xmlns:a16="http://schemas.microsoft.com/office/drawing/2014/main" id="{482864CC-7C12-4723-87FE-91596AD84450}"/>
              </a:ext>
            </a:extLst>
          </p:cNvPr>
          <p:cNvGrpSpPr/>
          <p:nvPr/>
        </p:nvGrpSpPr>
        <p:grpSpPr>
          <a:xfrm>
            <a:off x="3042370" y="2275036"/>
            <a:ext cx="975346" cy="3971535"/>
            <a:chOff x="3978474" y="2993864"/>
            <a:chExt cx="975346" cy="3971535"/>
          </a:xfrm>
        </p:grpSpPr>
        <p:sp>
          <p:nvSpPr>
            <p:cNvPr id="235" name="四角形: 角を丸くする 234">
              <a:extLst>
                <a:ext uri="{FF2B5EF4-FFF2-40B4-BE49-F238E27FC236}">
                  <a16:creationId xmlns:a16="http://schemas.microsoft.com/office/drawing/2014/main" id="{8A694E4C-A954-406C-AE74-DC595F28239D}"/>
                </a:ext>
              </a:extLst>
            </p:cNvPr>
            <p:cNvSpPr/>
            <p:nvPr/>
          </p:nvSpPr>
          <p:spPr>
            <a:xfrm>
              <a:off x="3978474" y="2993864"/>
              <a:ext cx="975346" cy="906555"/>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b="1" dirty="0"/>
                <a:t>System 1</a:t>
              </a:r>
            </a:p>
            <a:p>
              <a:pPr algn="ctr"/>
              <a:r>
                <a:rPr lang="en-US" altLang="ja-JP" sz="1200" b="1" dirty="0"/>
                <a:t>Max 40 frames</a:t>
              </a:r>
              <a:endParaRPr kumimoji="1" lang="ja-JP" altLang="en-US" sz="1050" dirty="0"/>
            </a:p>
          </p:txBody>
        </p:sp>
        <p:sp>
          <p:nvSpPr>
            <p:cNvPr id="32" name="四角形: 角を丸くする 31">
              <a:extLst>
                <a:ext uri="{FF2B5EF4-FFF2-40B4-BE49-F238E27FC236}">
                  <a16:creationId xmlns:a16="http://schemas.microsoft.com/office/drawing/2014/main" id="{4C7897D9-CEEF-4AA0-9EB1-ADE2256E4AE1}"/>
                </a:ext>
              </a:extLst>
            </p:cNvPr>
            <p:cNvSpPr/>
            <p:nvPr/>
          </p:nvSpPr>
          <p:spPr>
            <a:xfrm>
              <a:off x="3978474" y="5037184"/>
              <a:ext cx="975346" cy="906555"/>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b="1" dirty="0"/>
                <a:t>System 3</a:t>
              </a:r>
            </a:p>
            <a:p>
              <a:pPr algn="ctr"/>
              <a:r>
                <a:rPr lang="en-US" altLang="ja-JP" sz="1200" b="1" dirty="0"/>
                <a:t>Max 40 frames</a:t>
              </a:r>
              <a:endParaRPr kumimoji="1" lang="ja-JP" altLang="en-US" sz="1050" dirty="0"/>
            </a:p>
          </p:txBody>
        </p:sp>
        <p:sp>
          <p:nvSpPr>
            <p:cNvPr id="31" name="四角形: 角を丸くする 30">
              <a:extLst>
                <a:ext uri="{FF2B5EF4-FFF2-40B4-BE49-F238E27FC236}">
                  <a16:creationId xmlns:a16="http://schemas.microsoft.com/office/drawing/2014/main" id="{1FD3958C-E2AA-490C-8EB9-088831C6CC72}"/>
                </a:ext>
              </a:extLst>
            </p:cNvPr>
            <p:cNvSpPr/>
            <p:nvPr/>
          </p:nvSpPr>
          <p:spPr>
            <a:xfrm>
              <a:off x="3978474" y="4015524"/>
              <a:ext cx="975346" cy="906555"/>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b="1" dirty="0"/>
                <a:t>System 2</a:t>
              </a:r>
            </a:p>
            <a:p>
              <a:pPr algn="ctr"/>
              <a:r>
                <a:rPr lang="en-US" altLang="ja-JP" sz="1200" b="1" dirty="0"/>
                <a:t>Max 40 frames</a:t>
              </a:r>
              <a:endParaRPr kumimoji="1" lang="ja-JP" altLang="en-US" sz="1050" dirty="0"/>
            </a:p>
          </p:txBody>
        </p:sp>
        <p:sp>
          <p:nvSpPr>
            <p:cNvPr id="33" name="四角形: 角を丸くする 32">
              <a:extLst>
                <a:ext uri="{FF2B5EF4-FFF2-40B4-BE49-F238E27FC236}">
                  <a16:creationId xmlns:a16="http://schemas.microsoft.com/office/drawing/2014/main" id="{B4235305-6D01-44BE-9AB9-2914180E2F8A}"/>
                </a:ext>
              </a:extLst>
            </p:cNvPr>
            <p:cNvSpPr/>
            <p:nvPr/>
          </p:nvSpPr>
          <p:spPr>
            <a:xfrm>
              <a:off x="3978474" y="6058844"/>
              <a:ext cx="975346" cy="906555"/>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b="1" dirty="0"/>
                <a:t>System </a:t>
              </a:r>
              <a:r>
                <a:rPr lang="en-US" altLang="ja-JP" b="1" dirty="0"/>
                <a:t>4</a:t>
              </a:r>
              <a:endParaRPr kumimoji="1" lang="en-US" altLang="ja-JP" b="1" dirty="0"/>
            </a:p>
            <a:p>
              <a:pPr algn="ctr"/>
              <a:r>
                <a:rPr lang="en-US" altLang="ja-JP" sz="1200" b="1" dirty="0"/>
                <a:t>Max 40 frames</a:t>
              </a:r>
              <a:endParaRPr kumimoji="1" lang="ja-JP" altLang="en-US" sz="1050" dirty="0"/>
            </a:p>
          </p:txBody>
        </p:sp>
      </p:grpSp>
      <p:sp>
        <p:nvSpPr>
          <p:cNvPr id="95" name="正方形/長方形 94">
            <a:extLst>
              <a:ext uri="{FF2B5EF4-FFF2-40B4-BE49-F238E27FC236}">
                <a16:creationId xmlns:a16="http://schemas.microsoft.com/office/drawing/2014/main" id="{F874EB7E-E9BE-43A4-9DCC-B835E957395E}"/>
              </a:ext>
            </a:extLst>
          </p:cNvPr>
          <p:cNvSpPr/>
          <p:nvPr/>
        </p:nvSpPr>
        <p:spPr>
          <a:xfrm>
            <a:off x="5949113" y="2643031"/>
            <a:ext cx="705946" cy="620257"/>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grpSp>
        <p:nvGrpSpPr>
          <p:cNvPr id="12" name="グループ化 11">
            <a:extLst>
              <a:ext uri="{FF2B5EF4-FFF2-40B4-BE49-F238E27FC236}">
                <a16:creationId xmlns:a16="http://schemas.microsoft.com/office/drawing/2014/main" id="{5E7F653B-7F22-44D3-9203-6AB839913020}"/>
              </a:ext>
            </a:extLst>
          </p:cNvPr>
          <p:cNvGrpSpPr/>
          <p:nvPr/>
        </p:nvGrpSpPr>
        <p:grpSpPr>
          <a:xfrm>
            <a:off x="7082948" y="2361323"/>
            <a:ext cx="705946" cy="777647"/>
            <a:chOff x="7082948" y="2361323"/>
            <a:chExt cx="705946" cy="777647"/>
          </a:xfrm>
        </p:grpSpPr>
        <p:sp>
          <p:nvSpPr>
            <p:cNvPr id="96" name="正方形/長方形 95">
              <a:extLst>
                <a:ext uri="{FF2B5EF4-FFF2-40B4-BE49-F238E27FC236}">
                  <a16:creationId xmlns:a16="http://schemas.microsoft.com/office/drawing/2014/main" id="{51CC8A5C-EB9F-4C8C-AB1D-D119486509EF}"/>
                </a:ext>
              </a:extLst>
            </p:cNvPr>
            <p:cNvSpPr/>
            <p:nvPr/>
          </p:nvSpPr>
          <p:spPr>
            <a:xfrm>
              <a:off x="7082948" y="2361323"/>
              <a:ext cx="705946" cy="24019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sp>
          <p:nvSpPr>
            <p:cNvPr id="97" name="正方形/長方形 96">
              <a:extLst>
                <a:ext uri="{FF2B5EF4-FFF2-40B4-BE49-F238E27FC236}">
                  <a16:creationId xmlns:a16="http://schemas.microsoft.com/office/drawing/2014/main" id="{6EF0BD33-BF6F-47CB-84F1-8BCAC8C391D8}"/>
                </a:ext>
              </a:extLst>
            </p:cNvPr>
            <p:cNvSpPr/>
            <p:nvPr/>
          </p:nvSpPr>
          <p:spPr>
            <a:xfrm>
              <a:off x="7082948" y="2898772"/>
              <a:ext cx="705946" cy="24019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grpSp>
      <p:grpSp>
        <p:nvGrpSpPr>
          <p:cNvPr id="98" name="グループ化 97">
            <a:extLst>
              <a:ext uri="{FF2B5EF4-FFF2-40B4-BE49-F238E27FC236}">
                <a16:creationId xmlns:a16="http://schemas.microsoft.com/office/drawing/2014/main" id="{2CC175E2-7C76-4A09-9CE2-D6F5955F2265}"/>
              </a:ext>
            </a:extLst>
          </p:cNvPr>
          <p:cNvGrpSpPr/>
          <p:nvPr/>
        </p:nvGrpSpPr>
        <p:grpSpPr>
          <a:xfrm>
            <a:off x="8210800" y="2386726"/>
            <a:ext cx="705946" cy="497982"/>
            <a:chOff x="7082948" y="2361323"/>
            <a:chExt cx="705946" cy="497982"/>
          </a:xfrm>
        </p:grpSpPr>
        <p:sp>
          <p:nvSpPr>
            <p:cNvPr id="99" name="正方形/長方形 98">
              <a:extLst>
                <a:ext uri="{FF2B5EF4-FFF2-40B4-BE49-F238E27FC236}">
                  <a16:creationId xmlns:a16="http://schemas.microsoft.com/office/drawing/2014/main" id="{44B8D0E4-2109-4170-8F73-2519D1B86700}"/>
                </a:ext>
              </a:extLst>
            </p:cNvPr>
            <p:cNvSpPr/>
            <p:nvPr/>
          </p:nvSpPr>
          <p:spPr>
            <a:xfrm>
              <a:off x="7082948" y="2361323"/>
              <a:ext cx="705946" cy="24019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sp>
          <p:nvSpPr>
            <p:cNvPr id="100" name="正方形/長方形 99">
              <a:extLst>
                <a:ext uri="{FF2B5EF4-FFF2-40B4-BE49-F238E27FC236}">
                  <a16:creationId xmlns:a16="http://schemas.microsoft.com/office/drawing/2014/main" id="{A9A56C27-6C39-44B6-8998-5524BD61ADC2}"/>
                </a:ext>
              </a:extLst>
            </p:cNvPr>
            <p:cNvSpPr/>
            <p:nvPr/>
          </p:nvSpPr>
          <p:spPr>
            <a:xfrm>
              <a:off x="7082948" y="2619107"/>
              <a:ext cx="705946" cy="24019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grpSp>
      <p:grpSp>
        <p:nvGrpSpPr>
          <p:cNvPr id="101" name="グループ化 100">
            <a:extLst>
              <a:ext uri="{FF2B5EF4-FFF2-40B4-BE49-F238E27FC236}">
                <a16:creationId xmlns:a16="http://schemas.microsoft.com/office/drawing/2014/main" id="{CE1C8B15-A64E-4E74-AE90-8CE13B7D43EB}"/>
              </a:ext>
            </a:extLst>
          </p:cNvPr>
          <p:cNvGrpSpPr/>
          <p:nvPr/>
        </p:nvGrpSpPr>
        <p:grpSpPr>
          <a:xfrm>
            <a:off x="4842155" y="3651546"/>
            <a:ext cx="705946" cy="497982"/>
            <a:chOff x="7082948" y="2361323"/>
            <a:chExt cx="705946" cy="497982"/>
          </a:xfrm>
        </p:grpSpPr>
        <p:sp>
          <p:nvSpPr>
            <p:cNvPr id="102" name="正方形/長方形 101">
              <a:extLst>
                <a:ext uri="{FF2B5EF4-FFF2-40B4-BE49-F238E27FC236}">
                  <a16:creationId xmlns:a16="http://schemas.microsoft.com/office/drawing/2014/main" id="{A20E92A6-485F-4FD8-BBA6-46854D8073E8}"/>
                </a:ext>
              </a:extLst>
            </p:cNvPr>
            <p:cNvSpPr/>
            <p:nvPr/>
          </p:nvSpPr>
          <p:spPr>
            <a:xfrm>
              <a:off x="7082948" y="2361323"/>
              <a:ext cx="705946" cy="24019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sp>
          <p:nvSpPr>
            <p:cNvPr id="103" name="正方形/長方形 102">
              <a:extLst>
                <a:ext uri="{FF2B5EF4-FFF2-40B4-BE49-F238E27FC236}">
                  <a16:creationId xmlns:a16="http://schemas.microsoft.com/office/drawing/2014/main" id="{623A92CA-5B7E-4E39-A352-18729FA5F2C3}"/>
                </a:ext>
              </a:extLst>
            </p:cNvPr>
            <p:cNvSpPr/>
            <p:nvPr/>
          </p:nvSpPr>
          <p:spPr>
            <a:xfrm>
              <a:off x="7082948" y="2619107"/>
              <a:ext cx="705946" cy="24019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grpSp>
      <p:grpSp>
        <p:nvGrpSpPr>
          <p:cNvPr id="104" name="グループ化 103">
            <a:extLst>
              <a:ext uri="{FF2B5EF4-FFF2-40B4-BE49-F238E27FC236}">
                <a16:creationId xmlns:a16="http://schemas.microsoft.com/office/drawing/2014/main" id="{6833A73D-0BC3-4D9A-BF42-6CAB21458F0C}"/>
              </a:ext>
            </a:extLst>
          </p:cNvPr>
          <p:cNvGrpSpPr/>
          <p:nvPr/>
        </p:nvGrpSpPr>
        <p:grpSpPr>
          <a:xfrm>
            <a:off x="7087524" y="3379066"/>
            <a:ext cx="705946" cy="777647"/>
            <a:chOff x="7082948" y="2361323"/>
            <a:chExt cx="705946" cy="777647"/>
          </a:xfrm>
        </p:grpSpPr>
        <p:sp>
          <p:nvSpPr>
            <p:cNvPr id="105" name="正方形/長方形 104">
              <a:extLst>
                <a:ext uri="{FF2B5EF4-FFF2-40B4-BE49-F238E27FC236}">
                  <a16:creationId xmlns:a16="http://schemas.microsoft.com/office/drawing/2014/main" id="{87DB4EFE-3293-4934-848A-D5502A550292}"/>
                </a:ext>
              </a:extLst>
            </p:cNvPr>
            <p:cNvSpPr/>
            <p:nvPr/>
          </p:nvSpPr>
          <p:spPr>
            <a:xfrm>
              <a:off x="7082948" y="2361323"/>
              <a:ext cx="705946" cy="24019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sp>
          <p:nvSpPr>
            <p:cNvPr id="106" name="正方形/長方形 105">
              <a:extLst>
                <a:ext uri="{FF2B5EF4-FFF2-40B4-BE49-F238E27FC236}">
                  <a16:creationId xmlns:a16="http://schemas.microsoft.com/office/drawing/2014/main" id="{D35E2F14-82E5-477B-90DA-7325F580725E}"/>
                </a:ext>
              </a:extLst>
            </p:cNvPr>
            <p:cNvSpPr/>
            <p:nvPr/>
          </p:nvSpPr>
          <p:spPr>
            <a:xfrm>
              <a:off x="7082948" y="2898772"/>
              <a:ext cx="705946" cy="24019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grpSp>
      <p:grpSp>
        <p:nvGrpSpPr>
          <p:cNvPr id="107" name="グループ化 106">
            <a:extLst>
              <a:ext uri="{FF2B5EF4-FFF2-40B4-BE49-F238E27FC236}">
                <a16:creationId xmlns:a16="http://schemas.microsoft.com/office/drawing/2014/main" id="{B6272A28-D937-48B5-B222-A060FDEEB4AE}"/>
              </a:ext>
            </a:extLst>
          </p:cNvPr>
          <p:cNvGrpSpPr/>
          <p:nvPr/>
        </p:nvGrpSpPr>
        <p:grpSpPr>
          <a:xfrm>
            <a:off x="8211360" y="3384130"/>
            <a:ext cx="705946" cy="497982"/>
            <a:chOff x="7082948" y="2361323"/>
            <a:chExt cx="705946" cy="497982"/>
          </a:xfrm>
        </p:grpSpPr>
        <p:sp>
          <p:nvSpPr>
            <p:cNvPr id="108" name="正方形/長方形 107">
              <a:extLst>
                <a:ext uri="{FF2B5EF4-FFF2-40B4-BE49-F238E27FC236}">
                  <a16:creationId xmlns:a16="http://schemas.microsoft.com/office/drawing/2014/main" id="{90BDC0DC-FF71-4746-BE76-A628DCF446FA}"/>
                </a:ext>
              </a:extLst>
            </p:cNvPr>
            <p:cNvSpPr/>
            <p:nvPr/>
          </p:nvSpPr>
          <p:spPr>
            <a:xfrm>
              <a:off x="7082948" y="2361323"/>
              <a:ext cx="705946" cy="24019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sp>
          <p:nvSpPr>
            <p:cNvPr id="109" name="正方形/長方形 108">
              <a:extLst>
                <a:ext uri="{FF2B5EF4-FFF2-40B4-BE49-F238E27FC236}">
                  <a16:creationId xmlns:a16="http://schemas.microsoft.com/office/drawing/2014/main" id="{ADDBB20C-4396-49C7-A86D-28F5781F375A}"/>
                </a:ext>
              </a:extLst>
            </p:cNvPr>
            <p:cNvSpPr/>
            <p:nvPr/>
          </p:nvSpPr>
          <p:spPr>
            <a:xfrm>
              <a:off x="7082948" y="2619107"/>
              <a:ext cx="705946" cy="24019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grpSp>
      <p:grpSp>
        <p:nvGrpSpPr>
          <p:cNvPr id="114" name="グループ化 113">
            <a:extLst>
              <a:ext uri="{FF2B5EF4-FFF2-40B4-BE49-F238E27FC236}">
                <a16:creationId xmlns:a16="http://schemas.microsoft.com/office/drawing/2014/main" id="{7B98B28A-4B10-4C51-A6A0-E2EBB5421BB9}"/>
              </a:ext>
            </a:extLst>
          </p:cNvPr>
          <p:cNvGrpSpPr/>
          <p:nvPr/>
        </p:nvGrpSpPr>
        <p:grpSpPr>
          <a:xfrm>
            <a:off x="4836602" y="4689803"/>
            <a:ext cx="705946" cy="497982"/>
            <a:chOff x="7082948" y="2361323"/>
            <a:chExt cx="705946" cy="497982"/>
          </a:xfrm>
        </p:grpSpPr>
        <p:sp>
          <p:nvSpPr>
            <p:cNvPr id="115" name="正方形/長方形 114">
              <a:extLst>
                <a:ext uri="{FF2B5EF4-FFF2-40B4-BE49-F238E27FC236}">
                  <a16:creationId xmlns:a16="http://schemas.microsoft.com/office/drawing/2014/main" id="{9BF0C239-A57B-43C9-ABA3-ABAC0580B828}"/>
                </a:ext>
              </a:extLst>
            </p:cNvPr>
            <p:cNvSpPr/>
            <p:nvPr/>
          </p:nvSpPr>
          <p:spPr>
            <a:xfrm>
              <a:off x="7082948" y="2361323"/>
              <a:ext cx="705946" cy="24019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sp>
          <p:nvSpPr>
            <p:cNvPr id="116" name="正方形/長方形 115">
              <a:extLst>
                <a:ext uri="{FF2B5EF4-FFF2-40B4-BE49-F238E27FC236}">
                  <a16:creationId xmlns:a16="http://schemas.microsoft.com/office/drawing/2014/main" id="{DF783E68-8DF1-40DF-BF8E-37CE1EDE3F99}"/>
                </a:ext>
              </a:extLst>
            </p:cNvPr>
            <p:cNvSpPr/>
            <p:nvPr/>
          </p:nvSpPr>
          <p:spPr>
            <a:xfrm>
              <a:off x="7082948" y="2619107"/>
              <a:ext cx="705946" cy="24019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grpSp>
      <p:grpSp>
        <p:nvGrpSpPr>
          <p:cNvPr id="117" name="グループ化 116">
            <a:extLst>
              <a:ext uri="{FF2B5EF4-FFF2-40B4-BE49-F238E27FC236}">
                <a16:creationId xmlns:a16="http://schemas.microsoft.com/office/drawing/2014/main" id="{569C98CB-1C58-4F28-B60D-A93E43E97524}"/>
              </a:ext>
            </a:extLst>
          </p:cNvPr>
          <p:cNvGrpSpPr/>
          <p:nvPr/>
        </p:nvGrpSpPr>
        <p:grpSpPr>
          <a:xfrm>
            <a:off x="5950944" y="4417057"/>
            <a:ext cx="705946" cy="777647"/>
            <a:chOff x="7082948" y="2361323"/>
            <a:chExt cx="705946" cy="777647"/>
          </a:xfrm>
        </p:grpSpPr>
        <p:sp>
          <p:nvSpPr>
            <p:cNvPr id="118" name="正方形/長方形 117">
              <a:extLst>
                <a:ext uri="{FF2B5EF4-FFF2-40B4-BE49-F238E27FC236}">
                  <a16:creationId xmlns:a16="http://schemas.microsoft.com/office/drawing/2014/main" id="{BE4C2153-E769-4C19-83B8-B1AC4F6C1EA8}"/>
                </a:ext>
              </a:extLst>
            </p:cNvPr>
            <p:cNvSpPr/>
            <p:nvPr/>
          </p:nvSpPr>
          <p:spPr>
            <a:xfrm>
              <a:off x="7082948" y="2361323"/>
              <a:ext cx="705946" cy="24019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sp>
          <p:nvSpPr>
            <p:cNvPr id="119" name="正方形/長方形 118">
              <a:extLst>
                <a:ext uri="{FF2B5EF4-FFF2-40B4-BE49-F238E27FC236}">
                  <a16:creationId xmlns:a16="http://schemas.microsoft.com/office/drawing/2014/main" id="{55EB4DE5-E256-4B3F-9BD5-6A8CB862C56E}"/>
                </a:ext>
              </a:extLst>
            </p:cNvPr>
            <p:cNvSpPr/>
            <p:nvPr/>
          </p:nvSpPr>
          <p:spPr>
            <a:xfrm>
              <a:off x="7082948" y="2898772"/>
              <a:ext cx="705946" cy="24019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grpSp>
      <p:grpSp>
        <p:nvGrpSpPr>
          <p:cNvPr id="120" name="グループ化 119">
            <a:extLst>
              <a:ext uri="{FF2B5EF4-FFF2-40B4-BE49-F238E27FC236}">
                <a16:creationId xmlns:a16="http://schemas.microsoft.com/office/drawing/2014/main" id="{E73B9A4C-72A0-4C21-9F26-7919AEF26CB9}"/>
              </a:ext>
            </a:extLst>
          </p:cNvPr>
          <p:cNvGrpSpPr/>
          <p:nvPr/>
        </p:nvGrpSpPr>
        <p:grpSpPr>
          <a:xfrm>
            <a:off x="7087524" y="5376756"/>
            <a:ext cx="705946" cy="498344"/>
            <a:chOff x="7082948" y="2361323"/>
            <a:chExt cx="705946" cy="498344"/>
          </a:xfrm>
        </p:grpSpPr>
        <p:sp>
          <p:nvSpPr>
            <p:cNvPr id="121" name="正方形/長方形 120">
              <a:extLst>
                <a:ext uri="{FF2B5EF4-FFF2-40B4-BE49-F238E27FC236}">
                  <a16:creationId xmlns:a16="http://schemas.microsoft.com/office/drawing/2014/main" id="{15E1797D-8B42-43C4-B13C-5CEBC9D6CBF9}"/>
                </a:ext>
              </a:extLst>
            </p:cNvPr>
            <p:cNvSpPr/>
            <p:nvPr/>
          </p:nvSpPr>
          <p:spPr>
            <a:xfrm>
              <a:off x="7082948" y="2361323"/>
              <a:ext cx="705946" cy="24019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sp>
          <p:nvSpPr>
            <p:cNvPr id="122" name="正方形/長方形 121">
              <a:extLst>
                <a:ext uri="{FF2B5EF4-FFF2-40B4-BE49-F238E27FC236}">
                  <a16:creationId xmlns:a16="http://schemas.microsoft.com/office/drawing/2014/main" id="{ADD9C8BF-29BF-430D-A03E-E9353A84EF96}"/>
                </a:ext>
              </a:extLst>
            </p:cNvPr>
            <p:cNvSpPr/>
            <p:nvPr/>
          </p:nvSpPr>
          <p:spPr>
            <a:xfrm>
              <a:off x="7082948" y="2595449"/>
              <a:ext cx="705946" cy="26421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grpSp>
      <p:grpSp>
        <p:nvGrpSpPr>
          <p:cNvPr id="123" name="グループ化 122">
            <a:extLst>
              <a:ext uri="{FF2B5EF4-FFF2-40B4-BE49-F238E27FC236}">
                <a16:creationId xmlns:a16="http://schemas.microsoft.com/office/drawing/2014/main" id="{5D3FF379-A434-440E-A528-18211A802A8F}"/>
              </a:ext>
            </a:extLst>
          </p:cNvPr>
          <p:cNvGrpSpPr/>
          <p:nvPr/>
        </p:nvGrpSpPr>
        <p:grpSpPr>
          <a:xfrm>
            <a:off x="4837293" y="5647539"/>
            <a:ext cx="705946" cy="497982"/>
            <a:chOff x="7082948" y="2361323"/>
            <a:chExt cx="705946" cy="497982"/>
          </a:xfrm>
        </p:grpSpPr>
        <p:sp>
          <p:nvSpPr>
            <p:cNvPr id="124" name="正方形/長方形 123">
              <a:extLst>
                <a:ext uri="{FF2B5EF4-FFF2-40B4-BE49-F238E27FC236}">
                  <a16:creationId xmlns:a16="http://schemas.microsoft.com/office/drawing/2014/main" id="{CA9CB64E-5DED-4F0F-B1D8-16F8F99DFA12}"/>
                </a:ext>
              </a:extLst>
            </p:cNvPr>
            <p:cNvSpPr/>
            <p:nvPr/>
          </p:nvSpPr>
          <p:spPr>
            <a:xfrm>
              <a:off x="7082948" y="2361323"/>
              <a:ext cx="705946" cy="24019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sp>
          <p:nvSpPr>
            <p:cNvPr id="125" name="正方形/長方形 124">
              <a:extLst>
                <a:ext uri="{FF2B5EF4-FFF2-40B4-BE49-F238E27FC236}">
                  <a16:creationId xmlns:a16="http://schemas.microsoft.com/office/drawing/2014/main" id="{C6EB2E85-74DA-49CA-9758-1F11FE4346B8}"/>
                </a:ext>
              </a:extLst>
            </p:cNvPr>
            <p:cNvSpPr/>
            <p:nvPr/>
          </p:nvSpPr>
          <p:spPr>
            <a:xfrm>
              <a:off x="7082948" y="2619107"/>
              <a:ext cx="705946" cy="24019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grpSp>
      <p:grpSp>
        <p:nvGrpSpPr>
          <p:cNvPr id="126" name="グループ化 125">
            <a:extLst>
              <a:ext uri="{FF2B5EF4-FFF2-40B4-BE49-F238E27FC236}">
                <a16:creationId xmlns:a16="http://schemas.microsoft.com/office/drawing/2014/main" id="{F85F9993-CDC9-4AA0-B10F-239D8FFA9F82}"/>
              </a:ext>
            </a:extLst>
          </p:cNvPr>
          <p:cNvGrpSpPr/>
          <p:nvPr/>
        </p:nvGrpSpPr>
        <p:grpSpPr>
          <a:xfrm>
            <a:off x="5943818" y="5392340"/>
            <a:ext cx="705946" cy="777647"/>
            <a:chOff x="7082948" y="2361323"/>
            <a:chExt cx="705946" cy="777647"/>
          </a:xfrm>
        </p:grpSpPr>
        <p:sp>
          <p:nvSpPr>
            <p:cNvPr id="127" name="正方形/長方形 126">
              <a:extLst>
                <a:ext uri="{FF2B5EF4-FFF2-40B4-BE49-F238E27FC236}">
                  <a16:creationId xmlns:a16="http://schemas.microsoft.com/office/drawing/2014/main" id="{7B89F0A1-EBF4-4FDF-BD57-1A714F3140A7}"/>
                </a:ext>
              </a:extLst>
            </p:cNvPr>
            <p:cNvSpPr/>
            <p:nvPr/>
          </p:nvSpPr>
          <p:spPr>
            <a:xfrm>
              <a:off x="7082948" y="2361323"/>
              <a:ext cx="705946" cy="24019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sp>
          <p:nvSpPr>
            <p:cNvPr id="128" name="正方形/長方形 127">
              <a:extLst>
                <a:ext uri="{FF2B5EF4-FFF2-40B4-BE49-F238E27FC236}">
                  <a16:creationId xmlns:a16="http://schemas.microsoft.com/office/drawing/2014/main" id="{1FD9D863-CD90-4DFA-9F2A-27E4B9BAC61C}"/>
                </a:ext>
              </a:extLst>
            </p:cNvPr>
            <p:cNvSpPr/>
            <p:nvPr/>
          </p:nvSpPr>
          <p:spPr>
            <a:xfrm>
              <a:off x="7082948" y="2898772"/>
              <a:ext cx="705946" cy="24019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grpSp>
      <p:grpSp>
        <p:nvGrpSpPr>
          <p:cNvPr id="129" name="グループ化 128">
            <a:extLst>
              <a:ext uri="{FF2B5EF4-FFF2-40B4-BE49-F238E27FC236}">
                <a16:creationId xmlns:a16="http://schemas.microsoft.com/office/drawing/2014/main" id="{3C856A8C-6991-4C8D-984B-34F062173AFE}"/>
              </a:ext>
            </a:extLst>
          </p:cNvPr>
          <p:cNvGrpSpPr/>
          <p:nvPr/>
        </p:nvGrpSpPr>
        <p:grpSpPr>
          <a:xfrm>
            <a:off x="8210855" y="4416344"/>
            <a:ext cx="705946" cy="497982"/>
            <a:chOff x="7082948" y="2361323"/>
            <a:chExt cx="705946" cy="497982"/>
          </a:xfrm>
        </p:grpSpPr>
        <p:sp>
          <p:nvSpPr>
            <p:cNvPr id="130" name="正方形/長方形 129">
              <a:extLst>
                <a:ext uri="{FF2B5EF4-FFF2-40B4-BE49-F238E27FC236}">
                  <a16:creationId xmlns:a16="http://schemas.microsoft.com/office/drawing/2014/main" id="{4E1EE589-BBE2-4B61-8969-9F0E8603ADE9}"/>
                </a:ext>
              </a:extLst>
            </p:cNvPr>
            <p:cNvSpPr/>
            <p:nvPr/>
          </p:nvSpPr>
          <p:spPr>
            <a:xfrm>
              <a:off x="7082948" y="2361323"/>
              <a:ext cx="705946" cy="24019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sp>
          <p:nvSpPr>
            <p:cNvPr id="131" name="正方形/長方形 130">
              <a:extLst>
                <a:ext uri="{FF2B5EF4-FFF2-40B4-BE49-F238E27FC236}">
                  <a16:creationId xmlns:a16="http://schemas.microsoft.com/office/drawing/2014/main" id="{E753527C-4118-45C3-90DB-CAF55A2856CE}"/>
                </a:ext>
              </a:extLst>
            </p:cNvPr>
            <p:cNvSpPr/>
            <p:nvPr/>
          </p:nvSpPr>
          <p:spPr>
            <a:xfrm>
              <a:off x="7082948" y="2619107"/>
              <a:ext cx="705946" cy="24019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kumimoji="1" lang="ja-JP" altLang="en-US" dirty="0"/>
            </a:p>
          </p:txBody>
        </p:sp>
      </p:grpSp>
      <p:sp>
        <p:nvSpPr>
          <p:cNvPr id="14" name="正方形/長方形 13">
            <a:extLst>
              <a:ext uri="{FF2B5EF4-FFF2-40B4-BE49-F238E27FC236}">
                <a16:creationId xmlns:a16="http://schemas.microsoft.com/office/drawing/2014/main" id="{2782944E-5919-48E8-860C-F6A343087706}"/>
              </a:ext>
            </a:extLst>
          </p:cNvPr>
          <p:cNvSpPr/>
          <p:nvPr/>
        </p:nvSpPr>
        <p:spPr>
          <a:xfrm>
            <a:off x="9332840" y="4763425"/>
            <a:ext cx="3277194" cy="830997"/>
          </a:xfrm>
          <a:prstGeom prst="rect">
            <a:avLst/>
          </a:prstGeom>
        </p:spPr>
        <p:txBody>
          <a:bodyPr wrap="square">
            <a:spAutoFit/>
          </a:bodyPr>
          <a:lstStyle/>
          <a:p>
            <a:pPr lvl="0"/>
            <a:r>
              <a:rPr lang="en-US" altLang="ja-JP" sz="1600" dirty="0">
                <a:solidFill>
                  <a:srgbClr val="3C3C3C"/>
                </a:solidFill>
                <a:latin typeface="Calibri"/>
              </a:rPr>
              <a:t>One system shown on the right figure is a matrix composed of 40 frames: (400 + 32) in  x (160 + 96) out at max.</a:t>
            </a:r>
          </a:p>
        </p:txBody>
      </p:sp>
      <p:sp>
        <p:nvSpPr>
          <p:cNvPr id="132" name="四角形: 角を丸くする 131">
            <a:extLst>
              <a:ext uri="{FF2B5EF4-FFF2-40B4-BE49-F238E27FC236}">
                <a16:creationId xmlns:a16="http://schemas.microsoft.com/office/drawing/2014/main" id="{2D7652C9-ACAF-40DF-B54E-B272DEAB6074}"/>
              </a:ext>
            </a:extLst>
          </p:cNvPr>
          <p:cNvSpPr/>
          <p:nvPr/>
        </p:nvSpPr>
        <p:spPr>
          <a:xfrm>
            <a:off x="12619434" y="4838185"/>
            <a:ext cx="886678" cy="749219"/>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sz="1600" b="1" dirty="0"/>
              <a:t>System</a:t>
            </a:r>
          </a:p>
          <a:p>
            <a:pPr algn="ctr"/>
            <a:r>
              <a:rPr lang="en-US" altLang="ja-JP" sz="1000" b="1" dirty="0"/>
              <a:t>Max 40 frames</a:t>
            </a:r>
            <a:endParaRPr kumimoji="1" lang="ja-JP" altLang="en-US" sz="800" dirty="0"/>
          </a:p>
        </p:txBody>
      </p:sp>
      <p:pic>
        <p:nvPicPr>
          <p:cNvPr id="15" name="図 14">
            <a:extLst>
              <a:ext uri="{FF2B5EF4-FFF2-40B4-BE49-F238E27FC236}">
                <a16:creationId xmlns:a16="http://schemas.microsoft.com/office/drawing/2014/main" id="{3B5B464B-92CA-416E-A14E-13AA10A9B0E9}"/>
              </a:ext>
            </a:extLst>
          </p:cNvPr>
          <p:cNvPicPr>
            <a:picLocks noChangeAspect="1"/>
          </p:cNvPicPr>
          <p:nvPr/>
        </p:nvPicPr>
        <p:blipFill>
          <a:blip r:embed="rId5"/>
          <a:stretch>
            <a:fillRect/>
          </a:stretch>
        </p:blipFill>
        <p:spPr>
          <a:xfrm>
            <a:off x="9456229" y="6888819"/>
            <a:ext cx="1266393" cy="422131"/>
          </a:xfrm>
          <a:prstGeom prst="rect">
            <a:avLst/>
          </a:prstGeom>
        </p:spPr>
      </p:pic>
      <p:sp>
        <p:nvSpPr>
          <p:cNvPr id="16" name="正方形/長方形 15">
            <a:extLst>
              <a:ext uri="{FF2B5EF4-FFF2-40B4-BE49-F238E27FC236}">
                <a16:creationId xmlns:a16="http://schemas.microsoft.com/office/drawing/2014/main" id="{D557FE2F-6352-4E43-A588-6AC0A11E4206}"/>
              </a:ext>
            </a:extLst>
          </p:cNvPr>
          <p:cNvSpPr/>
          <p:nvPr/>
        </p:nvSpPr>
        <p:spPr>
          <a:xfrm>
            <a:off x="10072510" y="6917267"/>
            <a:ext cx="544689" cy="160866"/>
          </a:xfrm>
          <a:prstGeom prst="rect">
            <a:avLst/>
          </a:prstGeom>
          <a:solidFill>
            <a:srgbClr val="7030A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図形 16">
            <a:extLst>
              <a:ext uri="{FF2B5EF4-FFF2-40B4-BE49-F238E27FC236}">
                <a16:creationId xmlns:a16="http://schemas.microsoft.com/office/drawing/2014/main" id="{0AF1ABD7-B3BF-4E2E-BF8D-E996835C36FE}"/>
              </a:ext>
            </a:extLst>
          </p:cNvPr>
          <p:cNvSpPr/>
          <p:nvPr/>
        </p:nvSpPr>
        <p:spPr>
          <a:xfrm>
            <a:off x="10487378" y="6990644"/>
            <a:ext cx="897466" cy="160867"/>
          </a:xfrm>
          <a:custGeom>
            <a:avLst/>
            <a:gdLst>
              <a:gd name="connsiteX0" fmla="*/ 0 w 897466"/>
              <a:gd name="connsiteY0" fmla="*/ 0 h 160867"/>
              <a:gd name="connsiteX1" fmla="*/ 268111 w 897466"/>
              <a:gd name="connsiteY1" fmla="*/ 160867 h 160867"/>
              <a:gd name="connsiteX2" fmla="*/ 897466 w 897466"/>
              <a:gd name="connsiteY2" fmla="*/ 160867 h 160867"/>
            </a:gdLst>
            <a:ahLst/>
            <a:cxnLst>
              <a:cxn ang="0">
                <a:pos x="connsiteX0" y="connsiteY0"/>
              </a:cxn>
              <a:cxn ang="0">
                <a:pos x="connsiteX1" y="connsiteY1"/>
              </a:cxn>
              <a:cxn ang="0">
                <a:pos x="connsiteX2" y="connsiteY2"/>
              </a:cxn>
            </a:cxnLst>
            <a:rect l="l" t="t" r="r" b="b"/>
            <a:pathLst>
              <a:path w="897466" h="160867">
                <a:moveTo>
                  <a:pt x="0" y="0"/>
                </a:moveTo>
                <a:lnTo>
                  <a:pt x="268111" y="160867"/>
                </a:lnTo>
                <a:lnTo>
                  <a:pt x="897466" y="160867"/>
                </a:lnTo>
              </a:path>
            </a:pathLst>
          </a:custGeom>
        </p:spPr>
        <p:style>
          <a:lnRef idx="2">
            <a:schemeClr val="accent6"/>
          </a:lnRef>
          <a:fillRef idx="0">
            <a:schemeClr val="accent6"/>
          </a:fillRef>
          <a:effectRef idx="1">
            <a:schemeClr val="accent6"/>
          </a:effectRef>
          <a:fontRef idx="minor">
            <a:schemeClr val="tx1"/>
          </a:fontRef>
        </p:style>
        <p:txBody>
          <a:bodyPr rtlCol="0" anchor="ctr"/>
          <a:lstStyle/>
          <a:p>
            <a:pPr algn="ctr"/>
            <a:endParaRPr kumimoji="1" lang="ja-JP" altLang="en-US"/>
          </a:p>
        </p:txBody>
      </p:sp>
      <p:sp>
        <p:nvSpPr>
          <p:cNvPr id="133" name="正方形/長方形 132">
            <a:extLst>
              <a:ext uri="{FF2B5EF4-FFF2-40B4-BE49-F238E27FC236}">
                <a16:creationId xmlns:a16="http://schemas.microsoft.com/office/drawing/2014/main" id="{7575E341-EA97-4203-A506-366166B7F232}"/>
              </a:ext>
            </a:extLst>
          </p:cNvPr>
          <p:cNvSpPr/>
          <p:nvPr/>
        </p:nvSpPr>
        <p:spPr>
          <a:xfrm>
            <a:off x="11384844" y="7013011"/>
            <a:ext cx="1234590" cy="276999"/>
          </a:xfrm>
          <a:prstGeom prst="rect">
            <a:avLst/>
          </a:prstGeom>
        </p:spPr>
        <p:txBody>
          <a:bodyPr wrap="square">
            <a:spAutoFit/>
          </a:bodyPr>
          <a:lstStyle/>
          <a:p>
            <a:r>
              <a:rPr lang="en-US" altLang="ja-JP" sz="1200" dirty="0">
                <a:latin typeface="+mj-lt"/>
              </a:rPr>
              <a:t>32 x 32 matrix</a:t>
            </a:r>
            <a:endParaRPr lang="en-US" altLang="ja-JP" sz="1200" dirty="0">
              <a:solidFill>
                <a:srgbClr val="7030A0"/>
              </a:solidFill>
              <a:latin typeface="+mj-lt"/>
            </a:endParaRPr>
          </a:p>
        </p:txBody>
      </p:sp>
      <p:sp>
        <p:nvSpPr>
          <p:cNvPr id="134" name="正方形/長方形 133">
            <a:extLst>
              <a:ext uri="{FF2B5EF4-FFF2-40B4-BE49-F238E27FC236}">
                <a16:creationId xmlns:a16="http://schemas.microsoft.com/office/drawing/2014/main" id="{7B6CF994-2B62-4241-BABF-FF714BE7F129}"/>
              </a:ext>
            </a:extLst>
          </p:cNvPr>
          <p:cNvSpPr/>
          <p:nvPr/>
        </p:nvSpPr>
        <p:spPr>
          <a:xfrm>
            <a:off x="3794265" y="1787863"/>
            <a:ext cx="9441426" cy="400110"/>
          </a:xfrm>
          <a:prstGeom prst="rect">
            <a:avLst/>
          </a:prstGeom>
        </p:spPr>
        <p:txBody>
          <a:bodyPr wrap="square">
            <a:spAutoFit/>
          </a:bodyPr>
          <a:lstStyle/>
          <a:p>
            <a:r>
              <a:rPr lang="en-US" altLang="ja-JP" sz="2000" dirty="0">
                <a:latin typeface="+mj-lt"/>
              </a:rPr>
              <a:t>The connection between each system is shown in the figure below in detail.</a:t>
            </a:r>
            <a:endParaRPr lang="ja-JP" altLang="en-US" sz="2000" dirty="0">
              <a:latin typeface="+mj-lt"/>
            </a:endParaRPr>
          </a:p>
        </p:txBody>
      </p:sp>
      <p:sp>
        <p:nvSpPr>
          <p:cNvPr id="135" name="四角形: 角を丸くする 134">
            <a:extLst>
              <a:ext uri="{FF2B5EF4-FFF2-40B4-BE49-F238E27FC236}">
                <a16:creationId xmlns:a16="http://schemas.microsoft.com/office/drawing/2014/main" id="{C6FB5D36-CC95-4F2A-BA96-1379B3F9C10A}"/>
              </a:ext>
            </a:extLst>
          </p:cNvPr>
          <p:cNvSpPr/>
          <p:nvPr/>
        </p:nvSpPr>
        <p:spPr>
          <a:xfrm>
            <a:off x="11822675" y="2642891"/>
            <a:ext cx="975346" cy="462732"/>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b="1" dirty="0"/>
              <a:t>System </a:t>
            </a:r>
            <a:r>
              <a:rPr lang="en-US" altLang="ja-JP" b="1" dirty="0"/>
              <a:t>3</a:t>
            </a:r>
            <a:endParaRPr kumimoji="1" lang="en-US" altLang="ja-JP" b="1" dirty="0"/>
          </a:p>
          <a:p>
            <a:pPr algn="ctr"/>
            <a:r>
              <a:rPr lang="en-US" altLang="ja-JP" sz="1200" b="1" dirty="0"/>
              <a:t>Max 40 frames</a:t>
            </a:r>
            <a:endParaRPr kumimoji="1" lang="ja-JP" altLang="en-US" sz="1050" dirty="0"/>
          </a:p>
        </p:txBody>
      </p:sp>
      <p:sp>
        <p:nvSpPr>
          <p:cNvPr id="136" name="矢印: 右 135">
            <a:extLst>
              <a:ext uri="{FF2B5EF4-FFF2-40B4-BE49-F238E27FC236}">
                <a16:creationId xmlns:a16="http://schemas.microsoft.com/office/drawing/2014/main" id="{D7A23EDE-C129-4EF7-A9F7-5EBE071E4DEA}"/>
              </a:ext>
            </a:extLst>
          </p:cNvPr>
          <p:cNvSpPr/>
          <p:nvPr/>
        </p:nvSpPr>
        <p:spPr>
          <a:xfrm>
            <a:off x="10969172" y="2695773"/>
            <a:ext cx="831344" cy="336910"/>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32</a:t>
            </a:r>
            <a:endParaRPr kumimoji="1" lang="ja-JP" altLang="en-US" dirty="0"/>
          </a:p>
        </p:txBody>
      </p:sp>
      <p:sp>
        <p:nvSpPr>
          <p:cNvPr id="137" name="四角形: 角を丸くする 136">
            <a:extLst>
              <a:ext uri="{FF2B5EF4-FFF2-40B4-BE49-F238E27FC236}">
                <a16:creationId xmlns:a16="http://schemas.microsoft.com/office/drawing/2014/main" id="{2B69F3BF-D2DB-4CC8-89CC-046AFDFA77FA}"/>
              </a:ext>
            </a:extLst>
          </p:cNvPr>
          <p:cNvSpPr/>
          <p:nvPr/>
        </p:nvSpPr>
        <p:spPr>
          <a:xfrm>
            <a:off x="11822675" y="2146650"/>
            <a:ext cx="975346" cy="462732"/>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b="1" dirty="0"/>
              <a:t>System </a:t>
            </a:r>
            <a:r>
              <a:rPr lang="en-US" altLang="ja-JP" b="1" dirty="0"/>
              <a:t>2</a:t>
            </a:r>
            <a:endParaRPr kumimoji="1" lang="en-US" altLang="ja-JP" b="1" dirty="0"/>
          </a:p>
          <a:p>
            <a:pPr algn="ctr"/>
            <a:r>
              <a:rPr lang="en-US" altLang="ja-JP" sz="1200" b="1" dirty="0"/>
              <a:t>Max 40 frames</a:t>
            </a:r>
            <a:endParaRPr kumimoji="1" lang="ja-JP" altLang="en-US" sz="1050" dirty="0"/>
          </a:p>
        </p:txBody>
      </p:sp>
      <p:sp>
        <p:nvSpPr>
          <p:cNvPr id="138" name="矢印: 右 137">
            <a:extLst>
              <a:ext uri="{FF2B5EF4-FFF2-40B4-BE49-F238E27FC236}">
                <a16:creationId xmlns:a16="http://schemas.microsoft.com/office/drawing/2014/main" id="{16729633-D31A-4DD0-8588-4D23FF6A4B34}"/>
              </a:ext>
            </a:extLst>
          </p:cNvPr>
          <p:cNvSpPr/>
          <p:nvPr/>
        </p:nvSpPr>
        <p:spPr>
          <a:xfrm>
            <a:off x="10969172" y="2199532"/>
            <a:ext cx="831344" cy="336910"/>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32</a:t>
            </a:r>
            <a:endParaRPr kumimoji="1" lang="ja-JP" altLang="en-US" dirty="0"/>
          </a:p>
        </p:txBody>
      </p:sp>
    </p:spTree>
    <p:extLst>
      <p:ext uri="{BB962C8B-B14F-4D97-AF65-F5344CB8AC3E}">
        <p14:creationId xmlns:p14="http://schemas.microsoft.com/office/powerpoint/2010/main" val="1150898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6C3A2259-497F-473E-B294-C390DC801280}"/>
              </a:ext>
            </a:extLst>
          </p:cNvPr>
          <p:cNvPicPr>
            <a:picLocks noChangeAspect="1"/>
          </p:cNvPicPr>
          <p:nvPr/>
        </p:nvPicPr>
        <p:blipFill>
          <a:blip r:embed="rId2"/>
          <a:stretch>
            <a:fillRect/>
          </a:stretch>
        </p:blipFill>
        <p:spPr>
          <a:xfrm>
            <a:off x="3401109" y="876744"/>
            <a:ext cx="1342169" cy="845577"/>
          </a:xfrm>
          <a:prstGeom prst="rect">
            <a:avLst/>
          </a:prstGeom>
        </p:spPr>
      </p:pic>
      <p:sp>
        <p:nvSpPr>
          <p:cNvPr id="188" name="正方形/長方形 187">
            <a:extLst>
              <a:ext uri="{FF2B5EF4-FFF2-40B4-BE49-F238E27FC236}">
                <a16:creationId xmlns:a16="http://schemas.microsoft.com/office/drawing/2014/main" id="{BD4AEF4D-3CC0-4C7F-A98B-0A8E86D2CB14}"/>
              </a:ext>
            </a:extLst>
          </p:cNvPr>
          <p:cNvSpPr/>
          <p:nvPr/>
        </p:nvSpPr>
        <p:spPr>
          <a:xfrm>
            <a:off x="2790224" y="3037550"/>
            <a:ext cx="10805636" cy="1949256"/>
          </a:xfrm>
          <a:prstGeom prst="rect">
            <a:avLst/>
          </a:prstGeom>
          <a:solidFill>
            <a:srgbClr val="7030A0">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 name="正方形/長方形 14">
            <a:extLst>
              <a:ext uri="{FF2B5EF4-FFF2-40B4-BE49-F238E27FC236}">
                <a16:creationId xmlns:a16="http://schemas.microsoft.com/office/drawing/2014/main" id="{D5709A00-93F6-492A-A6B3-F501137F5391}"/>
              </a:ext>
            </a:extLst>
          </p:cNvPr>
          <p:cNvSpPr/>
          <p:nvPr/>
        </p:nvSpPr>
        <p:spPr>
          <a:xfrm>
            <a:off x="2754338" y="5401559"/>
            <a:ext cx="10818134" cy="1949256"/>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grpSp>
        <p:nvGrpSpPr>
          <p:cNvPr id="81" name="グループ化 80"/>
          <p:cNvGrpSpPr/>
          <p:nvPr/>
        </p:nvGrpSpPr>
        <p:grpSpPr>
          <a:xfrm>
            <a:off x="1609661" y="266185"/>
            <a:ext cx="2053631" cy="1949899"/>
            <a:chOff x="2629447" y="812240"/>
            <a:chExt cx="2667654" cy="2532159"/>
          </a:xfrm>
        </p:grpSpPr>
        <p:grpSp>
          <p:nvGrpSpPr>
            <p:cNvPr id="82" name="グループ化 81"/>
            <p:cNvGrpSpPr/>
            <p:nvPr/>
          </p:nvGrpSpPr>
          <p:grpSpPr>
            <a:xfrm>
              <a:off x="2951391" y="1221263"/>
              <a:ext cx="2030342" cy="1771248"/>
              <a:chOff x="2951391" y="1221263"/>
              <a:chExt cx="2030342" cy="1771248"/>
            </a:xfrm>
          </p:grpSpPr>
          <p:sp>
            <p:nvSpPr>
              <p:cNvPr id="84" name="円/楕円 83"/>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dirty="0">
                  <a:solidFill>
                    <a:prstClr val="white"/>
                  </a:solidFill>
                  <a:latin typeface="Meiryo UI"/>
                  <a:ea typeface="Meiryo UI"/>
                </a:endParaRPr>
              </a:p>
            </p:txBody>
          </p:sp>
          <p:sp>
            <p:nvSpPr>
              <p:cNvPr id="85" name="角丸四角形 84"/>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4sys</a:t>
                </a:r>
              </a:p>
              <a:p>
                <a:pPr algn="ctr" defTabSz="1371805" fontAlgn="auto">
                  <a:spcBef>
                    <a:spcPts val="0"/>
                  </a:spcBef>
                  <a:spcAft>
                    <a:spcPts val="0"/>
                  </a:spcAft>
                </a:pPr>
                <a:r>
                  <a:rPr kumimoji="0" lang="en-US" altLang="ja-JP" sz="3000" b="1" kern="0" dirty="0">
                    <a:solidFill>
                      <a:prstClr val="white"/>
                    </a:solidFill>
                    <a:latin typeface="Calibri"/>
                    <a:ea typeface="Meiryo UI"/>
                  </a:rPr>
                  <a:t>Integ.</a:t>
                </a:r>
                <a:endParaRPr kumimoji="0" lang="ja-JP" altLang="en-US" sz="3000" b="1" kern="0" dirty="0">
                  <a:solidFill>
                    <a:prstClr val="white"/>
                  </a:solidFill>
                  <a:latin typeface="Calibri"/>
                  <a:ea typeface="Meiryo UI"/>
                </a:endParaRPr>
              </a:p>
            </p:txBody>
          </p:sp>
        </p:grpSp>
        <p:pic>
          <p:nvPicPr>
            <p:cNvPr id="83"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l="18633" t="5301" r="3622" b="14257"/>
            <a:stretch/>
          </p:blipFill>
          <p:spPr bwMode="auto">
            <a:xfrm>
              <a:off x="2629447" y="812240"/>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228" name="円/楕円 227"/>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正方形/長方形 19">
            <a:extLst>
              <a:ext uri="{FF2B5EF4-FFF2-40B4-BE49-F238E27FC236}">
                <a16:creationId xmlns:a16="http://schemas.microsoft.com/office/drawing/2014/main" id="{952E0A41-772B-47F6-AE3D-981B3F07B49D}"/>
              </a:ext>
            </a:extLst>
          </p:cNvPr>
          <p:cNvSpPr/>
          <p:nvPr/>
        </p:nvSpPr>
        <p:spPr>
          <a:xfrm>
            <a:off x="5351086" y="1421570"/>
            <a:ext cx="2212008" cy="400103"/>
          </a:xfrm>
          <a:prstGeom prst="rect">
            <a:avLst/>
          </a:prstGeom>
        </p:spPr>
        <p:txBody>
          <a:bodyPr wrap="none" lIns="91436" tIns="45717" rIns="91436" bIns="45717">
            <a:spAutoFit/>
          </a:bodyPr>
          <a:lstStyle/>
          <a:p>
            <a:r>
              <a:rPr lang="en-US" altLang="ja-JP" sz="2000" b="1" dirty="0">
                <a:latin typeface="Calibri"/>
                <a:ea typeface="メイリオ" panose="020B0604030504040204" pitchFamily="50" charset="-128"/>
                <a:cs typeface="メイリオ" panose="020B0604030504040204" pitchFamily="50" charset="-128"/>
              </a:rPr>
              <a:t>Available functions</a:t>
            </a:r>
          </a:p>
        </p:txBody>
      </p:sp>
      <p:sp>
        <p:nvSpPr>
          <p:cNvPr id="21" name="四角形: 角を丸くする 20">
            <a:extLst>
              <a:ext uri="{FF2B5EF4-FFF2-40B4-BE49-F238E27FC236}">
                <a16:creationId xmlns:a16="http://schemas.microsoft.com/office/drawing/2014/main" id="{6C00F4AC-849D-48F0-8A9B-0D29B41663EE}"/>
              </a:ext>
            </a:extLst>
          </p:cNvPr>
          <p:cNvSpPr/>
          <p:nvPr/>
        </p:nvSpPr>
        <p:spPr>
          <a:xfrm>
            <a:off x="2229725" y="5158546"/>
            <a:ext cx="1417638" cy="600895"/>
          </a:xfrm>
          <a:prstGeom prst="roundRect">
            <a:avLst>
              <a:gd name="adj" fmla="val 6780"/>
            </a:avLst>
          </a:prstGeom>
          <a:solidFill>
            <a:schemeClr val="accent4">
              <a:lumMod val="60000"/>
              <a:lumOff val="4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600" dirty="0"/>
              <a:t>Other S</a:t>
            </a:r>
            <a:r>
              <a:rPr kumimoji="1" lang="en-US" altLang="ja-JP" sz="1600" dirty="0"/>
              <a:t>ystem</a:t>
            </a:r>
          </a:p>
        </p:txBody>
      </p:sp>
      <p:sp>
        <p:nvSpPr>
          <p:cNvPr id="22" name="四角形: 角を丸くする 21">
            <a:extLst>
              <a:ext uri="{FF2B5EF4-FFF2-40B4-BE49-F238E27FC236}">
                <a16:creationId xmlns:a16="http://schemas.microsoft.com/office/drawing/2014/main" id="{CF793EF1-8D74-4AA6-A9FA-1AE6131077BE}"/>
              </a:ext>
            </a:extLst>
          </p:cNvPr>
          <p:cNvSpPr/>
          <p:nvPr/>
        </p:nvSpPr>
        <p:spPr>
          <a:xfrm>
            <a:off x="2229725" y="2601290"/>
            <a:ext cx="1417638" cy="635295"/>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600" dirty="0"/>
              <a:t>Own S</a:t>
            </a:r>
            <a:r>
              <a:rPr kumimoji="1" lang="en-US" altLang="ja-JP" sz="1600" dirty="0"/>
              <a:t>ystem</a:t>
            </a:r>
            <a:endParaRPr kumimoji="1" lang="ja-JP" altLang="en-US" dirty="0"/>
          </a:p>
        </p:txBody>
      </p:sp>
      <p:grpSp>
        <p:nvGrpSpPr>
          <p:cNvPr id="3" name="グループ化 2">
            <a:extLst>
              <a:ext uri="{FF2B5EF4-FFF2-40B4-BE49-F238E27FC236}">
                <a16:creationId xmlns:a16="http://schemas.microsoft.com/office/drawing/2014/main" id="{D2CBC4F2-EC88-4771-B260-9D67739DF250}"/>
              </a:ext>
            </a:extLst>
          </p:cNvPr>
          <p:cNvGrpSpPr/>
          <p:nvPr/>
        </p:nvGrpSpPr>
        <p:grpSpPr>
          <a:xfrm>
            <a:off x="3420513" y="3522748"/>
            <a:ext cx="2711275" cy="1313618"/>
            <a:chOff x="4854973" y="3464554"/>
            <a:chExt cx="2711275" cy="1313618"/>
          </a:xfrm>
        </p:grpSpPr>
        <p:grpSp>
          <p:nvGrpSpPr>
            <p:cNvPr id="101" name="グループ化 100">
              <a:extLst>
                <a:ext uri="{FF2B5EF4-FFF2-40B4-BE49-F238E27FC236}">
                  <a16:creationId xmlns:a16="http://schemas.microsoft.com/office/drawing/2014/main" id="{F4D6EAAB-9C26-4BD1-A028-A28047ED812D}"/>
                </a:ext>
              </a:extLst>
            </p:cNvPr>
            <p:cNvGrpSpPr/>
            <p:nvPr/>
          </p:nvGrpSpPr>
          <p:grpSpPr>
            <a:xfrm>
              <a:off x="5213264" y="3464554"/>
              <a:ext cx="2352984" cy="1227936"/>
              <a:chOff x="3723607" y="2801794"/>
              <a:chExt cx="1568474" cy="818287"/>
            </a:xfrm>
          </p:grpSpPr>
          <p:grpSp>
            <p:nvGrpSpPr>
              <p:cNvPr id="102" name="グループ化 101">
                <a:extLst>
                  <a:ext uri="{FF2B5EF4-FFF2-40B4-BE49-F238E27FC236}">
                    <a16:creationId xmlns:a16="http://schemas.microsoft.com/office/drawing/2014/main" id="{D000E92C-C6DB-4E88-A24D-6A6ED81A4C29}"/>
                  </a:ext>
                </a:extLst>
              </p:cNvPr>
              <p:cNvGrpSpPr/>
              <p:nvPr/>
            </p:nvGrpSpPr>
            <p:grpSpPr>
              <a:xfrm>
                <a:off x="3723607" y="2801794"/>
                <a:ext cx="1568474" cy="818287"/>
                <a:chOff x="3707941" y="1172878"/>
                <a:chExt cx="2778649" cy="1449642"/>
              </a:xfrm>
            </p:grpSpPr>
            <p:sp>
              <p:nvSpPr>
                <p:cNvPr id="105" name="角丸四角形 65">
                  <a:extLst>
                    <a:ext uri="{FF2B5EF4-FFF2-40B4-BE49-F238E27FC236}">
                      <a16:creationId xmlns:a16="http://schemas.microsoft.com/office/drawing/2014/main" id="{D16E672B-EC9F-4C81-91F9-20DF03B3059E}"/>
                    </a:ext>
                  </a:extLst>
                </p:cNvPr>
                <p:cNvSpPr/>
                <p:nvPr/>
              </p:nvSpPr>
              <p:spPr>
                <a:xfrm>
                  <a:off x="3707941" y="1172878"/>
                  <a:ext cx="2365829" cy="1306755"/>
                </a:xfrm>
                <a:prstGeom prst="roundRect">
                  <a:avLst/>
                </a:prstGeom>
                <a:solidFill>
                  <a:srgbClr val="0070C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t"/>
                <a:lstStyle/>
                <a:p>
                  <a:pPr defTabSz="1369493" fontAlgn="auto">
                    <a:spcBef>
                      <a:spcPts val="0"/>
                    </a:spcBef>
                    <a:spcAft>
                      <a:spcPts val="0"/>
                    </a:spcAft>
                  </a:pPr>
                  <a:r>
                    <a:rPr kumimoji="0" lang="en-US" altLang="ja-JP" sz="1200" kern="0" dirty="0">
                      <a:solidFill>
                        <a:prstClr val="white"/>
                      </a:solidFill>
                      <a:latin typeface="Calibri"/>
                      <a:ea typeface="ＭＳ Ｐゴシック"/>
                      <a:cs typeface="Meiryo UI" pitchFamily="50" charset="-128"/>
                    </a:rPr>
                    <a:t>General Broadcast Pattern</a:t>
                  </a:r>
                  <a:endParaRPr kumimoji="0" lang="ja-JP" altLang="en-US" sz="1200" kern="0" dirty="0">
                    <a:solidFill>
                      <a:prstClr val="white"/>
                    </a:solidFill>
                    <a:latin typeface="Calibri"/>
                    <a:ea typeface="ＭＳ Ｐゴシック"/>
                    <a:cs typeface="Meiryo UI" pitchFamily="50" charset="-128"/>
                  </a:endParaRPr>
                </a:p>
              </p:txBody>
            </p:sp>
            <p:sp>
              <p:nvSpPr>
                <p:cNvPr id="106" name="角丸四角形 66">
                  <a:extLst>
                    <a:ext uri="{FF2B5EF4-FFF2-40B4-BE49-F238E27FC236}">
                      <a16:creationId xmlns:a16="http://schemas.microsoft.com/office/drawing/2014/main" id="{4D6A1CE4-FE12-43BD-89E2-08017D24AF69}"/>
                    </a:ext>
                  </a:extLst>
                </p:cNvPr>
                <p:cNvSpPr/>
                <p:nvPr/>
              </p:nvSpPr>
              <p:spPr>
                <a:xfrm>
                  <a:off x="5287829" y="1701912"/>
                  <a:ext cx="855151" cy="438917"/>
                </a:xfrm>
                <a:prstGeom prst="roundRect">
                  <a:avLst>
                    <a:gd name="adj" fmla="val 14967"/>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ctr"/>
                <a:lstStyle/>
                <a:p>
                  <a:pP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 </a:t>
                  </a:r>
                </a:p>
                <a:p>
                  <a:pP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Patterns</a:t>
                  </a:r>
                  <a:endParaRPr kumimoji="0" lang="ja-JP" altLang="en-US" sz="1100" kern="0" dirty="0">
                    <a:solidFill>
                      <a:prstClr val="white"/>
                    </a:solidFill>
                    <a:latin typeface="Calibri"/>
                    <a:ea typeface="ＭＳ Ｐゴシック"/>
                    <a:cs typeface="Meiryo UI" pitchFamily="50" charset="-128"/>
                  </a:endParaRPr>
                </a:p>
              </p:txBody>
            </p:sp>
            <p:sp>
              <p:nvSpPr>
                <p:cNvPr id="107" name="角丸四角形 67">
                  <a:extLst>
                    <a:ext uri="{FF2B5EF4-FFF2-40B4-BE49-F238E27FC236}">
                      <a16:creationId xmlns:a16="http://schemas.microsoft.com/office/drawing/2014/main" id="{0AD87175-AF54-4092-852B-C7892B661FB5}"/>
                    </a:ext>
                  </a:extLst>
                </p:cNvPr>
                <p:cNvSpPr/>
                <p:nvPr/>
              </p:nvSpPr>
              <p:spPr>
                <a:xfrm>
                  <a:off x="5927632" y="1800788"/>
                  <a:ext cx="558958" cy="125297"/>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grpSp>
              <p:nvGrpSpPr>
                <p:cNvPr id="109" name="グループ化 108">
                  <a:extLst>
                    <a:ext uri="{FF2B5EF4-FFF2-40B4-BE49-F238E27FC236}">
                      <a16:creationId xmlns:a16="http://schemas.microsoft.com/office/drawing/2014/main" id="{5FEBFD73-822D-4391-80D2-EB866A40A040}"/>
                    </a:ext>
                  </a:extLst>
                </p:cNvPr>
                <p:cNvGrpSpPr/>
                <p:nvPr/>
              </p:nvGrpSpPr>
              <p:grpSpPr>
                <a:xfrm>
                  <a:off x="5309037" y="2281667"/>
                  <a:ext cx="1031556" cy="340853"/>
                  <a:chOff x="5813093" y="3038128"/>
                  <a:chExt cx="1031556" cy="340853"/>
                </a:xfrm>
              </p:grpSpPr>
              <p:sp>
                <p:nvSpPr>
                  <p:cNvPr id="110" name="角丸四角形 70">
                    <a:extLst>
                      <a:ext uri="{FF2B5EF4-FFF2-40B4-BE49-F238E27FC236}">
                        <a16:creationId xmlns:a16="http://schemas.microsoft.com/office/drawing/2014/main" id="{2B199467-CC92-4F4D-A7CC-6BA44BEDA1ED}"/>
                      </a:ext>
                    </a:extLst>
                  </p:cNvPr>
                  <p:cNvSpPr/>
                  <p:nvPr/>
                </p:nvSpPr>
                <p:spPr>
                  <a:xfrm>
                    <a:off x="5813093" y="3038128"/>
                    <a:ext cx="855151"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38100" h="12700"/>
                  </a:sp3d>
                </p:spPr>
                <p:txBody>
                  <a:bodyPr lIns="36000" tIns="0" rIns="36000" bIns="0" rtlCol="0" anchor="ctr"/>
                  <a:lstStyle/>
                  <a:p>
                    <a:pP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p>
                  <a:p>
                    <a:pP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Patterns</a:t>
                    </a:r>
                    <a:endParaRPr kumimoji="0" lang="ja-JP" altLang="en-US" sz="1100" kern="0" dirty="0">
                      <a:solidFill>
                        <a:prstClr val="white"/>
                      </a:solidFill>
                      <a:latin typeface="Calibri"/>
                      <a:ea typeface="ＭＳ Ｐゴシック"/>
                      <a:cs typeface="Meiryo UI" pitchFamily="50" charset="-128"/>
                    </a:endParaRPr>
                  </a:p>
                </p:txBody>
              </p:sp>
              <p:sp>
                <p:nvSpPr>
                  <p:cNvPr id="111" name="角丸四角形 71">
                    <a:extLst>
                      <a:ext uri="{FF2B5EF4-FFF2-40B4-BE49-F238E27FC236}">
                        <a16:creationId xmlns:a16="http://schemas.microsoft.com/office/drawing/2014/main" id="{3D3D43F9-3830-4557-A594-30A32BEDAE83}"/>
                      </a:ext>
                    </a:extLst>
                  </p:cNvPr>
                  <p:cNvSpPr/>
                  <p:nvPr/>
                </p:nvSpPr>
                <p:spPr>
                  <a:xfrm>
                    <a:off x="6422107" y="3087250"/>
                    <a:ext cx="419954" cy="125297"/>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0" rIns="36000" bIns="0" rtlCol="0" anchor="ctr"/>
                  <a:lstStyle/>
                  <a:p>
                    <a:pPr algn="ct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endParaRPr kumimoji="0" lang="ja-JP" altLang="en-US" sz="1100" kern="0" dirty="0">
                      <a:solidFill>
                        <a:prstClr val="white"/>
                      </a:solidFill>
                      <a:latin typeface="Calibri"/>
                      <a:ea typeface="ＭＳ Ｐゴシック"/>
                      <a:cs typeface="Meiryo UI" pitchFamily="50" charset="-128"/>
                    </a:endParaRPr>
                  </a:p>
                </p:txBody>
              </p:sp>
              <p:sp>
                <p:nvSpPr>
                  <p:cNvPr id="112" name="角丸四角形 72">
                    <a:extLst>
                      <a:ext uri="{FF2B5EF4-FFF2-40B4-BE49-F238E27FC236}">
                        <a16:creationId xmlns:a16="http://schemas.microsoft.com/office/drawing/2014/main" id="{9D93AB2E-3AA4-4CF8-A949-006FE0DD76E2}"/>
                      </a:ext>
                    </a:extLst>
                  </p:cNvPr>
                  <p:cNvSpPr/>
                  <p:nvPr/>
                </p:nvSpPr>
                <p:spPr>
                  <a:xfrm>
                    <a:off x="6424695" y="3204096"/>
                    <a:ext cx="419954" cy="125297"/>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0" rIns="36000" bIns="0" rtlCol="0" anchor="ctr"/>
                  <a:lstStyle/>
                  <a:p>
                    <a:pPr algn="ct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endParaRPr kumimoji="0" lang="ja-JP" altLang="en-US" sz="1100" kern="0" dirty="0">
                      <a:solidFill>
                        <a:prstClr val="white"/>
                      </a:solidFill>
                      <a:latin typeface="Calibri"/>
                      <a:ea typeface="ＭＳ Ｐゴシック"/>
                      <a:cs typeface="Meiryo UI" pitchFamily="50" charset="-128"/>
                    </a:endParaRPr>
                  </a:p>
                </p:txBody>
              </p:sp>
            </p:grpSp>
          </p:grpSp>
          <p:sp>
            <p:nvSpPr>
              <p:cNvPr id="103" name="角丸四角形 63">
                <a:extLst>
                  <a:ext uri="{FF2B5EF4-FFF2-40B4-BE49-F238E27FC236}">
                    <a16:creationId xmlns:a16="http://schemas.microsoft.com/office/drawing/2014/main" id="{FF3E1336-C4F3-4B51-B7AC-376925E0B0B0}"/>
                  </a:ext>
                </a:extLst>
              </p:cNvPr>
              <p:cNvSpPr/>
              <p:nvPr/>
            </p:nvSpPr>
            <p:spPr>
              <a:xfrm>
                <a:off x="4976338" y="3231047"/>
                <a:ext cx="315517" cy="70727"/>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grpSp>
        <p:sp>
          <p:nvSpPr>
            <p:cNvPr id="113" name="角丸四角形 73">
              <a:extLst>
                <a:ext uri="{FF2B5EF4-FFF2-40B4-BE49-F238E27FC236}">
                  <a16:creationId xmlns:a16="http://schemas.microsoft.com/office/drawing/2014/main" id="{8E9176C8-519D-4537-9532-59097E663FA3}"/>
                </a:ext>
              </a:extLst>
            </p:cNvPr>
            <p:cNvSpPr/>
            <p:nvPr/>
          </p:nvSpPr>
          <p:spPr>
            <a:xfrm>
              <a:off x="4927388" y="3786734"/>
              <a:ext cx="1341675" cy="991438"/>
            </a:xfrm>
            <a:prstGeom prst="roundRect">
              <a:avLst>
                <a:gd name="adj" fmla="val 10645"/>
              </a:avLst>
            </a:prstGeom>
            <a:solidFill>
              <a:schemeClr val="bg1">
                <a:lumMod val="85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00228"/>
              <a:r>
                <a:rPr lang="en-US" altLang="ja-JP" sz="1100" dirty="0">
                  <a:solidFill>
                    <a:prstClr val="black"/>
                  </a:solidFill>
                  <a:ea typeface="メイリオ" panose="020B0604030504040204" pitchFamily="50" charset="-128"/>
                  <a:cs typeface="メイリオ" panose="020B0604030504040204" pitchFamily="50" charset="-128"/>
                </a:rPr>
                <a:t>Single Audio input</a:t>
              </a:r>
            </a:p>
            <a:p>
              <a:pPr defTabSz="700228"/>
              <a:endParaRPr lang="en-US" altLang="ja-JP" sz="1100" dirty="0">
                <a:solidFill>
                  <a:prstClr val="black"/>
                </a:solidFill>
                <a:ea typeface="メイリオ" panose="020B0604030504040204" pitchFamily="50" charset="-128"/>
                <a:cs typeface="メイリオ" panose="020B0604030504040204" pitchFamily="50" charset="-128"/>
              </a:endParaRP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RM’s AUX input</a:t>
              </a: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Frame’s audio input</a:t>
              </a: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Frame’s inside EV</a:t>
              </a:r>
              <a:endParaRPr lang="ja-JP" altLang="en-US" sz="1100" dirty="0">
                <a:solidFill>
                  <a:prstClr val="black"/>
                </a:solidFill>
                <a:ea typeface="メイリオ" panose="020B0604030504040204" pitchFamily="50" charset="-128"/>
                <a:cs typeface="メイリオ" panose="020B0604030504040204" pitchFamily="50" charset="-128"/>
              </a:endParaRPr>
            </a:p>
          </p:txBody>
        </p:sp>
        <p:sp>
          <p:nvSpPr>
            <p:cNvPr id="114" name="正方形/長方形 113">
              <a:extLst>
                <a:ext uri="{FF2B5EF4-FFF2-40B4-BE49-F238E27FC236}">
                  <a16:creationId xmlns:a16="http://schemas.microsoft.com/office/drawing/2014/main" id="{180EDD1D-425A-4A34-989C-7775ED5A22F8}"/>
                </a:ext>
              </a:extLst>
            </p:cNvPr>
            <p:cNvSpPr/>
            <p:nvPr/>
          </p:nvSpPr>
          <p:spPr>
            <a:xfrm>
              <a:off x="5692132" y="4002146"/>
              <a:ext cx="458297" cy="115666"/>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prstClr val="white"/>
                  </a:solidFill>
                </a:rPr>
                <a:t> BGM</a:t>
              </a:r>
              <a:endParaRPr lang="ja-JP" altLang="en-US" sz="900" dirty="0">
                <a:solidFill>
                  <a:prstClr val="white"/>
                </a:solidFill>
              </a:endParaRPr>
            </a:p>
          </p:txBody>
        </p:sp>
        <p:sp>
          <p:nvSpPr>
            <p:cNvPr id="115" name="正方形/長方形 114">
              <a:extLst>
                <a:ext uri="{FF2B5EF4-FFF2-40B4-BE49-F238E27FC236}">
                  <a16:creationId xmlns:a16="http://schemas.microsoft.com/office/drawing/2014/main" id="{5AFFC46C-962D-4022-B091-BD087A6BD4A4}"/>
                </a:ext>
              </a:extLst>
            </p:cNvPr>
            <p:cNvSpPr/>
            <p:nvPr/>
          </p:nvSpPr>
          <p:spPr>
            <a:xfrm>
              <a:off x="5228306" y="4002964"/>
              <a:ext cx="458299" cy="116193"/>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prstClr val="white"/>
                  </a:solidFill>
                </a:rPr>
                <a:t>General</a:t>
              </a:r>
              <a:endParaRPr lang="ja-JP" altLang="en-US" sz="900" dirty="0">
                <a:solidFill>
                  <a:prstClr val="white"/>
                </a:solidFill>
              </a:endParaRPr>
            </a:p>
          </p:txBody>
        </p:sp>
        <p:sp>
          <p:nvSpPr>
            <p:cNvPr id="116" name="正方形/長方形 115">
              <a:extLst>
                <a:ext uri="{FF2B5EF4-FFF2-40B4-BE49-F238E27FC236}">
                  <a16:creationId xmlns:a16="http://schemas.microsoft.com/office/drawing/2014/main" id="{BE0AFBCF-E011-4456-A7D6-F5771D31D0D2}"/>
                </a:ext>
              </a:extLst>
            </p:cNvPr>
            <p:cNvSpPr/>
            <p:nvPr/>
          </p:nvSpPr>
          <p:spPr>
            <a:xfrm>
              <a:off x="4854973" y="4005815"/>
              <a:ext cx="458297" cy="1156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srgbClr val="5F5F5F"/>
                  </a:solidFill>
                </a:rPr>
                <a:t> Type</a:t>
              </a:r>
              <a:endParaRPr lang="ja-JP" altLang="en-US" sz="900" dirty="0">
                <a:solidFill>
                  <a:srgbClr val="5F5F5F"/>
                </a:solidFill>
              </a:endParaRPr>
            </a:p>
          </p:txBody>
        </p:sp>
      </p:grpSp>
      <p:grpSp>
        <p:nvGrpSpPr>
          <p:cNvPr id="117" name="グループ化 116">
            <a:extLst>
              <a:ext uri="{FF2B5EF4-FFF2-40B4-BE49-F238E27FC236}">
                <a16:creationId xmlns:a16="http://schemas.microsoft.com/office/drawing/2014/main" id="{B79EF980-D6B5-4695-860C-F8968A411735}"/>
              </a:ext>
            </a:extLst>
          </p:cNvPr>
          <p:cNvGrpSpPr/>
          <p:nvPr/>
        </p:nvGrpSpPr>
        <p:grpSpPr>
          <a:xfrm>
            <a:off x="6406932" y="2990116"/>
            <a:ext cx="1938233" cy="1820151"/>
            <a:chOff x="6439013" y="2584346"/>
            <a:chExt cx="1891625" cy="2363668"/>
          </a:xfrm>
        </p:grpSpPr>
        <p:sp>
          <p:nvSpPr>
            <p:cNvPr id="118" name="角丸四角形 49">
              <a:extLst>
                <a:ext uri="{FF2B5EF4-FFF2-40B4-BE49-F238E27FC236}">
                  <a16:creationId xmlns:a16="http://schemas.microsoft.com/office/drawing/2014/main" id="{208DBAC5-6561-4017-AA93-468C53822B5D}"/>
                </a:ext>
              </a:extLst>
            </p:cNvPr>
            <p:cNvSpPr/>
            <p:nvPr/>
          </p:nvSpPr>
          <p:spPr>
            <a:xfrm>
              <a:off x="6439013" y="2584346"/>
              <a:ext cx="1848016" cy="2363668"/>
            </a:xfrm>
            <a:prstGeom prst="roundRect">
              <a:avLst>
                <a:gd name="adj" fmla="val 7201"/>
              </a:avLst>
            </a:prstGeom>
            <a:solidFill>
              <a:srgbClr val="FF000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t"/>
            <a:lstStyle/>
            <a:p>
              <a:pPr defTabSz="1369493" fontAlgn="auto">
                <a:spcBef>
                  <a:spcPts val="0"/>
                </a:spcBef>
                <a:spcAft>
                  <a:spcPts val="0"/>
                </a:spcAft>
              </a:pPr>
              <a:r>
                <a:rPr kumimoji="0" lang="en-US" altLang="ja-JP" sz="1100" kern="0" dirty="0">
                  <a:solidFill>
                    <a:prstClr val="white"/>
                  </a:solidFill>
                  <a:latin typeface="Calibri"/>
                  <a:ea typeface="ＭＳ Ｐゴシック"/>
                  <a:cs typeface="Meiryo UI" pitchFamily="50" charset="-128"/>
                </a:rPr>
                <a:t>Emergency Broadcast Pattern</a:t>
              </a:r>
            </a:p>
            <a:p>
              <a:pPr defTabSz="1369493" fontAlgn="auto">
                <a:spcBef>
                  <a:spcPts val="0"/>
                </a:spcBef>
                <a:spcAft>
                  <a:spcPts val="0"/>
                </a:spcAft>
              </a:pPr>
              <a:endParaRPr kumimoji="0" lang="ja-JP" altLang="en-US" sz="900" kern="0" dirty="0">
                <a:solidFill>
                  <a:prstClr val="white"/>
                </a:solidFill>
                <a:latin typeface="Calibri"/>
                <a:ea typeface="ＭＳ Ｐゴシック"/>
                <a:cs typeface="Meiryo UI" pitchFamily="50" charset="-128"/>
              </a:endParaRPr>
            </a:p>
          </p:txBody>
        </p:sp>
        <p:grpSp>
          <p:nvGrpSpPr>
            <p:cNvPr id="119" name="グループ化 118">
              <a:extLst>
                <a:ext uri="{FF2B5EF4-FFF2-40B4-BE49-F238E27FC236}">
                  <a16:creationId xmlns:a16="http://schemas.microsoft.com/office/drawing/2014/main" id="{57C5B43A-8534-4474-B6C2-019BB722C426}"/>
                </a:ext>
              </a:extLst>
            </p:cNvPr>
            <p:cNvGrpSpPr/>
            <p:nvPr/>
          </p:nvGrpSpPr>
          <p:grpSpPr>
            <a:xfrm>
              <a:off x="7476048" y="2931790"/>
              <a:ext cx="854590" cy="340853"/>
              <a:chOff x="7476048" y="2549289"/>
              <a:chExt cx="854590" cy="340853"/>
            </a:xfrm>
          </p:grpSpPr>
          <p:sp>
            <p:nvSpPr>
              <p:cNvPr id="151" name="角丸四角形 82">
                <a:extLst>
                  <a:ext uri="{FF2B5EF4-FFF2-40B4-BE49-F238E27FC236}">
                    <a16:creationId xmlns:a16="http://schemas.microsoft.com/office/drawing/2014/main" id="{65C54463-4430-411B-8A81-6BC3EFEFB242}"/>
                  </a:ext>
                </a:extLst>
              </p:cNvPr>
              <p:cNvSpPr/>
              <p:nvPr/>
            </p:nvSpPr>
            <p:spPr>
              <a:xfrm>
                <a:off x="7476048" y="2549289"/>
                <a:ext cx="706736" cy="340853"/>
              </a:xfrm>
              <a:prstGeom prst="roundRect">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Zone </a:t>
                </a:r>
              </a:p>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Pattern</a:t>
                </a:r>
                <a:endParaRPr kumimoji="0" lang="ja-JP" altLang="en-US" sz="900" kern="0" dirty="0">
                  <a:solidFill>
                    <a:prstClr val="white"/>
                  </a:solidFill>
                  <a:latin typeface="Calibri"/>
                  <a:ea typeface="ＭＳ Ｐゴシック"/>
                  <a:cs typeface="Meiryo UI" pitchFamily="50" charset="-128"/>
                </a:endParaRPr>
              </a:p>
            </p:txBody>
          </p:sp>
          <p:sp>
            <p:nvSpPr>
              <p:cNvPr id="152" name="角丸四角形 83">
                <a:extLst>
                  <a:ext uri="{FF2B5EF4-FFF2-40B4-BE49-F238E27FC236}">
                    <a16:creationId xmlns:a16="http://schemas.microsoft.com/office/drawing/2014/main" id="{3201A760-2A58-424A-BEB7-D463DE61AD98}"/>
                  </a:ext>
                </a:extLst>
              </p:cNvPr>
              <p:cNvSpPr/>
              <p:nvPr/>
            </p:nvSpPr>
            <p:spPr>
              <a:xfrm>
                <a:off x="7908096" y="2598412"/>
                <a:ext cx="419953" cy="125297"/>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sp>
            <p:nvSpPr>
              <p:cNvPr id="153" name="角丸四角形 84">
                <a:extLst>
                  <a:ext uri="{FF2B5EF4-FFF2-40B4-BE49-F238E27FC236}">
                    <a16:creationId xmlns:a16="http://schemas.microsoft.com/office/drawing/2014/main" id="{9A290D3C-1DEB-4AFE-B265-28C489C8DFF9}"/>
                  </a:ext>
                </a:extLst>
              </p:cNvPr>
              <p:cNvSpPr/>
              <p:nvPr/>
            </p:nvSpPr>
            <p:spPr>
              <a:xfrm>
                <a:off x="7910685" y="2715260"/>
                <a:ext cx="419953" cy="125297"/>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grpSp>
        <p:grpSp>
          <p:nvGrpSpPr>
            <p:cNvPr id="120" name="グループ化 119">
              <a:extLst>
                <a:ext uri="{FF2B5EF4-FFF2-40B4-BE49-F238E27FC236}">
                  <a16:creationId xmlns:a16="http://schemas.microsoft.com/office/drawing/2014/main" id="{5317DEFC-B401-4714-AF53-100E65E314C0}"/>
                </a:ext>
              </a:extLst>
            </p:cNvPr>
            <p:cNvGrpSpPr/>
            <p:nvPr/>
          </p:nvGrpSpPr>
          <p:grpSpPr>
            <a:xfrm>
              <a:off x="7476048" y="3298645"/>
              <a:ext cx="854590" cy="340853"/>
              <a:chOff x="7474862" y="3464845"/>
              <a:chExt cx="854590" cy="340853"/>
            </a:xfrm>
          </p:grpSpPr>
          <p:sp>
            <p:nvSpPr>
              <p:cNvPr id="148" name="角丸四角形 79">
                <a:extLst>
                  <a:ext uri="{FF2B5EF4-FFF2-40B4-BE49-F238E27FC236}">
                    <a16:creationId xmlns:a16="http://schemas.microsoft.com/office/drawing/2014/main" id="{FF12AD75-B2F7-43E8-BBAE-2662D2D6FCD9}"/>
                  </a:ext>
                </a:extLst>
              </p:cNvPr>
              <p:cNvSpPr/>
              <p:nvPr/>
            </p:nvSpPr>
            <p:spPr>
              <a:xfrm>
                <a:off x="7474862" y="3464845"/>
                <a:ext cx="706736"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CO</a:t>
                </a:r>
              </a:p>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Pattern</a:t>
                </a:r>
                <a:endParaRPr kumimoji="0" lang="ja-JP" altLang="en-US" sz="900" kern="0" dirty="0">
                  <a:solidFill>
                    <a:prstClr val="white"/>
                  </a:solidFill>
                  <a:latin typeface="Calibri"/>
                  <a:ea typeface="ＭＳ Ｐゴシック"/>
                  <a:cs typeface="Meiryo UI" pitchFamily="50" charset="-128"/>
                </a:endParaRPr>
              </a:p>
            </p:txBody>
          </p:sp>
          <p:sp>
            <p:nvSpPr>
              <p:cNvPr id="149" name="角丸四角形 80">
                <a:extLst>
                  <a:ext uri="{FF2B5EF4-FFF2-40B4-BE49-F238E27FC236}">
                    <a16:creationId xmlns:a16="http://schemas.microsoft.com/office/drawing/2014/main" id="{4B41959F-3B9F-4E6B-B757-BB6274D2304A}"/>
                  </a:ext>
                </a:extLst>
              </p:cNvPr>
              <p:cNvSpPr/>
              <p:nvPr/>
            </p:nvSpPr>
            <p:spPr>
              <a:xfrm>
                <a:off x="7906910" y="3513968"/>
                <a:ext cx="419953" cy="125297"/>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sp>
            <p:nvSpPr>
              <p:cNvPr id="150" name="角丸四角形 81">
                <a:extLst>
                  <a:ext uri="{FF2B5EF4-FFF2-40B4-BE49-F238E27FC236}">
                    <a16:creationId xmlns:a16="http://schemas.microsoft.com/office/drawing/2014/main" id="{B557DEFB-F127-415E-8C88-7C2EF420A848}"/>
                  </a:ext>
                </a:extLst>
              </p:cNvPr>
              <p:cNvSpPr/>
              <p:nvPr/>
            </p:nvSpPr>
            <p:spPr>
              <a:xfrm>
                <a:off x="7909499" y="3630814"/>
                <a:ext cx="419953" cy="125297"/>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grpSp>
        <p:grpSp>
          <p:nvGrpSpPr>
            <p:cNvPr id="122" name="グループ化 121">
              <a:extLst>
                <a:ext uri="{FF2B5EF4-FFF2-40B4-BE49-F238E27FC236}">
                  <a16:creationId xmlns:a16="http://schemas.microsoft.com/office/drawing/2014/main" id="{0AC27D0D-F90A-45C4-99DC-70191E0EBD44}"/>
                </a:ext>
              </a:extLst>
            </p:cNvPr>
            <p:cNvGrpSpPr/>
            <p:nvPr/>
          </p:nvGrpSpPr>
          <p:grpSpPr>
            <a:xfrm>
              <a:off x="6584135" y="3147814"/>
              <a:ext cx="609699" cy="1477341"/>
              <a:chOff x="1353363" y="2313688"/>
              <a:chExt cx="892661" cy="1477340"/>
            </a:xfrm>
          </p:grpSpPr>
          <p:sp>
            <p:nvSpPr>
              <p:cNvPr id="142" name="角丸四角形 73">
                <a:extLst>
                  <a:ext uri="{FF2B5EF4-FFF2-40B4-BE49-F238E27FC236}">
                    <a16:creationId xmlns:a16="http://schemas.microsoft.com/office/drawing/2014/main" id="{E3C47182-A3FB-4287-86C4-C4C67EF226A0}"/>
                  </a:ext>
                </a:extLst>
              </p:cNvPr>
              <p:cNvSpPr/>
              <p:nvPr/>
            </p:nvSpPr>
            <p:spPr>
              <a:xfrm>
                <a:off x="1353363" y="2313688"/>
                <a:ext cx="892661" cy="1477340"/>
              </a:xfrm>
              <a:prstGeom prst="roundRect">
                <a:avLst>
                  <a:gd name="adj" fmla="val 10778"/>
                </a:avLst>
              </a:prstGeom>
              <a:solidFill>
                <a:schemeClr val="accent6">
                  <a:lumMod val="20000"/>
                  <a:lumOff val="80000"/>
                  <a:alpha val="8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t"/>
              <a:lstStyle/>
              <a:p>
                <a:pPr algn="ctr" defTabSz="1369493" fontAlgn="auto">
                  <a:spcBef>
                    <a:spcPts val="0"/>
                  </a:spcBef>
                  <a:spcAft>
                    <a:spcPts val="0"/>
                  </a:spcAft>
                </a:pPr>
                <a:r>
                  <a:rPr kumimoji="0" lang="en-US" altLang="ja-JP" sz="900" kern="0" dirty="0">
                    <a:solidFill>
                      <a:srgbClr val="5F5F5F"/>
                    </a:solidFill>
                    <a:latin typeface="Calibri"/>
                    <a:ea typeface="ＭＳ Ｐゴシック"/>
                    <a:cs typeface="Meiryo UI" pitchFamily="50" charset="-128"/>
                  </a:rPr>
                  <a:t>Emergency sequence</a:t>
                </a:r>
                <a:endParaRPr kumimoji="0" lang="ja-JP" altLang="en-US" sz="900" kern="0" dirty="0">
                  <a:solidFill>
                    <a:srgbClr val="5F5F5F"/>
                  </a:solidFill>
                  <a:latin typeface="Calibri"/>
                  <a:ea typeface="ＭＳ Ｐゴシック"/>
                  <a:cs typeface="Meiryo UI" pitchFamily="50" charset="-128"/>
                </a:endParaRPr>
              </a:p>
            </p:txBody>
          </p:sp>
          <p:sp>
            <p:nvSpPr>
              <p:cNvPr id="143" name="角丸四角形 74">
                <a:extLst>
                  <a:ext uri="{FF2B5EF4-FFF2-40B4-BE49-F238E27FC236}">
                    <a16:creationId xmlns:a16="http://schemas.microsoft.com/office/drawing/2014/main" id="{A35F69BB-0D4C-4643-A514-B2912ED8A696}"/>
                  </a:ext>
                </a:extLst>
              </p:cNvPr>
              <p:cNvSpPr/>
              <p:nvPr/>
            </p:nvSpPr>
            <p:spPr>
              <a:xfrm>
                <a:off x="1475656" y="2683063"/>
                <a:ext cx="650346" cy="203276"/>
              </a:xfrm>
              <a:prstGeom prst="roundRect">
                <a:avLst/>
              </a:prstGeom>
              <a:ln>
                <a:noFill/>
              </a:ln>
            </p:spPr>
            <p:style>
              <a:lnRef idx="2">
                <a:schemeClr val="accent6">
                  <a:shade val="50000"/>
                </a:schemeClr>
              </a:lnRef>
              <a:fillRef idx="1">
                <a:schemeClr val="accent6"/>
              </a:fillRef>
              <a:effectRef idx="0">
                <a:schemeClr val="accent6"/>
              </a:effectRef>
              <a:fontRef idx="minor">
                <a:schemeClr val="lt1"/>
              </a:fontRef>
            </p:style>
            <p:txBody>
              <a:bodyPr lIns="0" rIns="0" rtlCol="0" anchor="ctr"/>
              <a:lstStyle/>
              <a:p>
                <a:pPr algn="ctr"/>
                <a:r>
                  <a:rPr lang="en-US" altLang="ja-JP" sz="1200" dirty="0">
                    <a:solidFill>
                      <a:srgbClr val="FFFFFF"/>
                    </a:solidFill>
                  </a:rPr>
                  <a:t>EV1</a:t>
                </a:r>
                <a:endParaRPr lang="ja-JP" altLang="en-US" sz="1200" dirty="0">
                  <a:solidFill>
                    <a:srgbClr val="FFFFFF"/>
                  </a:solidFill>
                </a:endParaRPr>
              </a:p>
            </p:txBody>
          </p:sp>
          <p:sp>
            <p:nvSpPr>
              <p:cNvPr id="144" name="角丸四角形 75">
                <a:extLst>
                  <a:ext uri="{FF2B5EF4-FFF2-40B4-BE49-F238E27FC236}">
                    <a16:creationId xmlns:a16="http://schemas.microsoft.com/office/drawing/2014/main" id="{7570A240-EC18-4E37-BDF1-B48E11FB659D}"/>
                  </a:ext>
                </a:extLst>
              </p:cNvPr>
              <p:cNvSpPr/>
              <p:nvPr/>
            </p:nvSpPr>
            <p:spPr>
              <a:xfrm>
                <a:off x="1475657" y="3013470"/>
                <a:ext cx="650347" cy="246563"/>
              </a:xfrm>
              <a:prstGeom prst="roundRect">
                <a:avLst/>
              </a:prstGeom>
              <a:solidFill>
                <a:srgbClr val="FF0000"/>
              </a:solidFill>
              <a:ln>
                <a:noFill/>
              </a:ln>
            </p:spPr>
            <p:style>
              <a:lnRef idx="2">
                <a:schemeClr val="accent6">
                  <a:shade val="50000"/>
                </a:schemeClr>
              </a:lnRef>
              <a:fillRef idx="1">
                <a:schemeClr val="accent6"/>
              </a:fillRef>
              <a:effectRef idx="0">
                <a:schemeClr val="accent6"/>
              </a:effectRef>
              <a:fontRef idx="minor">
                <a:schemeClr val="lt1"/>
              </a:fontRef>
            </p:style>
            <p:txBody>
              <a:bodyPr lIns="0" tIns="0" rIns="0" bIns="0" rtlCol="0" anchor="ctr"/>
              <a:lstStyle/>
              <a:p>
                <a:pPr algn="ctr"/>
                <a:r>
                  <a:rPr lang="en-US" altLang="ja-JP" sz="1200" dirty="0">
                    <a:solidFill>
                      <a:srgbClr val="FFFFFF"/>
                    </a:solidFill>
                  </a:rPr>
                  <a:t>EV2</a:t>
                </a:r>
                <a:endParaRPr lang="ja-JP" altLang="en-US" sz="1200" dirty="0">
                  <a:solidFill>
                    <a:srgbClr val="FFFFFF"/>
                  </a:solidFill>
                </a:endParaRPr>
              </a:p>
            </p:txBody>
          </p:sp>
          <p:sp>
            <p:nvSpPr>
              <p:cNvPr id="145" name="角丸四角形 76">
                <a:extLst>
                  <a:ext uri="{FF2B5EF4-FFF2-40B4-BE49-F238E27FC236}">
                    <a16:creationId xmlns:a16="http://schemas.microsoft.com/office/drawing/2014/main" id="{FD150C3E-D0E8-445F-A447-EA47A593D1B0}"/>
                  </a:ext>
                </a:extLst>
              </p:cNvPr>
              <p:cNvSpPr/>
              <p:nvPr/>
            </p:nvSpPr>
            <p:spPr>
              <a:xfrm>
                <a:off x="1475657" y="3405307"/>
                <a:ext cx="650347" cy="246563"/>
              </a:xfrm>
              <a:prstGeom prst="roundRect">
                <a:avLst/>
              </a:prstGeom>
              <a:solidFill>
                <a:srgbClr val="C00000"/>
              </a:solidFill>
              <a:ln>
                <a:noFill/>
              </a:ln>
            </p:spPr>
            <p:style>
              <a:lnRef idx="2">
                <a:schemeClr val="accent6">
                  <a:shade val="50000"/>
                </a:schemeClr>
              </a:lnRef>
              <a:fillRef idx="1">
                <a:schemeClr val="accent6"/>
              </a:fillRef>
              <a:effectRef idx="0">
                <a:schemeClr val="accent6"/>
              </a:effectRef>
              <a:fontRef idx="minor">
                <a:schemeClr val="lt1"/>
              </a:fontRef>
            </p:style>
            <p:txBody>
              <a:bodyPr lIns="0" tIns="0" rIns="0" bIns="0" rtlCol="0" anchor="ctr"/>
              <a:lstStyle/>
              <a:p>
                <a:pPr algn="ctr"/>
                <a:r>
                  <a:rPr lang="en-US" altLang="ja-JP" sz="1200" dirty="0">
                    <a:solidFill>
                      <a:srgbClr val="FFFFFF"/>
                    </a:solidFill>
                  </a:rPr>
                  <a:t>EV3</a:t>
                </a:r>
                <a:endParaRPr lang="ja-JP" altLang="en-US" sz="1200" dirty="0">
                  <a:solidFill>
                    <a:srgbClr val="FFFFFF"/>
                  </a:solidFill>
                </a:endParaRPr>
              </a:p>
            </p:txBody>
          </p:sp>
          <p:sp>
            <p:nvSpPr>
              <p:cNvPr id="146" name="下矢印 77">
                <a:extLst>
                  <a:ext uri="{FF2B5EF4-FFF2-40B4-BE49-F238E27FC236}">
                    <a16:creationId xmlns:a16="http://schemas.microsoft.com/office/drawing/2014/main" id="{AEE474E3-942F-486A-B6F7-49D6165F2CCC}"/>
                  </a:ext>
                </a:extLst>
              </p:cNvPr>
              <p:cNvSpPr/>
              <p:nvPr/>
            </p:nvSpPr>
            <p:spPr>
              <a:xfrm>
                <a:off x="1692818" y="2886339"/>
                <a:ext cx="216024" cy="127131"/>
              </a:xfrm>
              <a:prstGeom prst="downArrow">
                <a:avLst/>
              </a:prstGeom>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srgbClr val="FFFFFF"/>
                  </a:solidFill>
                </a:endParaRPr>
              </a:p>
            </p:txBody>
          </p:sp>
          <p:sp>
            <p:nvSpPr>
              <p:cNvPr id="147" name="下矢印 78">
                <a:extLst>
                  <a:ext uri="{FF2B5EF4-FFF2-40B4-BE49-F238E27FC236}">
                    <a16:creationId xmlns:a16="http://schemas.microsoft.com/office/drawing/2014/main" id="{DDB23D2B-B997-4A00-80C1-D7EAC5A5BF0B}"/>
                  </a:ext>
                </a:extLst>
              </p:cNvPr>
              <p:cNvSpPr/>
              <p:nvPr/>
            </p:nvSpPr>
            <p:spPr>
              <a:xfrm>
                <a:off x="1682076" y="3261328"/>
                <a:ext cx="216024" cy="127131"/>
              </a:xfrm>
              <a:prstGeom prst="downArrow">
                <a:avLst/>
              </a:prstGeom>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srgbClr val="FFFFFF"/>
                  </a:solidFill>
                </a:endParaRPr>
              </a:p>
            </p:txBody>
          </p:sp>
        </p:grpSp>
        <p:grpSp>
          <p:nvGrpSpPr>
            <p:cNvPr id="123" name="グループ化 122">
              <a:extLst>
                <a:ext uri="{FF2B5EF4-FFF2-40B4-BE49-F238E27FC236}">
                  <a16:creationId xmlns:a16="http://schemas.microsoft.com/office/drawing/2014/main" id="{4F873A0E-BEF5-45EC-9488-F03380F2C445}"/>
                </a:ext>
              </a:extLst>
            </p:cNvPr>
            <p:cNvGrpSpPr/>
            <p:nvPr/>
          </p:nvGrpSpPr>
          <p:grpSpPr>
            <a:xfrm>
              <a:off x="7476048" y="3723878"/>
              <a:ext cx="854590" cy="232806"/>
              <a:chOff x="7476048" y="2549289"/>
              <a:chExt cx="854590" cy="340853"/>
            </a:xfrm>
          </p:grpSpPr>
          <p:sp>
            <p:nvSpPr>
              <p:cNvPr id="139" name="角丸四角形 70">
                <a:extLst>
                  <a:ext uri="{FF2B5EF4-FFF2-40B4-BE49-F238E27FC236}">
                    <a16:creationId xmlns:a16="http://schemas.microsoft.com/office/drawing/2014/main" id="{87722CDB-959E-425A-B669-7DBA0F89CBD5}"/>
                  </a:ext>
                </a:extLst>
              </p:cNvPr>
              <p:cNvSpPr/>
              <p:nvPr/>
            </p:nvSpPr>
            <p:spPr>
              <a:xfrm>
                <a:off x="7476048" y="2549289"/>
                <a:ext cx="706736" cy="340853"/>
              </a:xfrm>
              <a:prstGeom prst="roundRect">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140" name="角丸四角形 71">
                <a:extLst>
                  <a:ext uri="{FF2B5EF4-FFF2-40B4-BE49-F238E27FC236}">
                    <a16:creationId xmlns:a16="http://schemas.microsoft.com/office/drawing/2014/main" id="{3045BFF7-FA6B-45B2-B027-9897F900141B}"/>
                  </a:ext>
                </a:extLst>
              </p:cNvPr>
              <p:cNvSpPr/>
              <p:nvPr/>
            </p:nvSpPr>
            <p:spPr>
              <a:xfrm>
                <a:off x="7908096" y="2580905"/>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sp>
            <p:nvSpPr>
              <p:cNvPr id="141" name="角丸四角形 72">
                <a:extLst>
                  <a:ext uri="{FF2B5EF4-FFF2-40B4-BE49-F238E27FC236}">
                    <a16:creationId xmlns:a16="http://schemas.microsoft.com/office/drawing/2014/main" id="{72DD8C80-D1E2-40B4-B7C8-D81ACD151180}"/>
                  </a:ext>
                </a:extLst>
              </p:cNvPr>
              <p:cNvSpPr/>
              <p:nvPr/>
            </p:nvSpPr>
            <p:spPr>
              <a:xfrm>
                <a:off x="7910685" y="2715259"/>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grpSp>
        <p:grpSp>
          <p:nvGrpSpPr>
            <p:cNvPr id="124" name="グループ化 123">
              <a:extLst>
                <a:ext uri="{FF2B5EF4-FFF2-40B4-BE49-F238E27FC236}">
                  <a16:creationId xmlns:a16="http://schemas.microsoft.com/office/drawing/2014/main" id="{506F2F9B-DE87-46B2-8F99-5A070136FDE4}"/>
                </a:ext>
              </a:extLst>
            </p:cNvPr>
            <p:cNvGrpSpPr/>
            <p:nvPr/>
          </p:nvGrpSpPr>
          <p:grpSpPr>
            <a:xfrm>
              <a:off x="7476048" y="3978024"/>
              <a:ext cx="852001" cy="232806"/>
              <a:chOff x="7474862" y="3464845"/>
              <a:chExt cx="852001" cy="340853"/>
            </a:xfrm>
          </p:grpSpPr>
          <p:sp>
            <p:nvSpPr>
              <p:cNvPr id="136" name="角丸四角形 67">
                <a:extLst>
                  <a:ext uri="{FF2B5EF4-FFF2-40B4-BE49-F238E27FC236}">
                    <a16:creationId xmlns:a16="http://schemas.microsoft.com/office/drawing/2014/main" id="{76D1D0A3-76CE-47ED-9574-90D6593A5C98}"/>
                  </a:ext>
                </a:extLst>
              </p:cNvPr>
              <p:cNvSpPr/>
              <p:nvPr/>
            </p:nvSpPr>
            <p:spPr>
              <a:xfrm>
                <a:off x="7474862" y="3464845"/>
                <a:ext cx="706736"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137" name="角丸四角形 68">
                <a:extLst>
                  <a:ext uri="{FF2B5EF4-FFF2-40B4-BE49-F238E27FC236}">
                    <a16:creationId xmlns:a16="http://schemas.microsoft.com/office/drawing/2014/main" id="{50C73DA8-B90E-44F7-A0E6-2BB30498CC11}"/>
                  </a:ext>
                </a:extLst>
              </p:cNvPr>
              <p:cNvSpPr/>
              <p:nvPr/>
            </p:nvSpPr>
            <p:spPr>
              <a:xfrm>
                <a:off x="7906910" y="3513967"/>
                <a:ext cx="419953" cy="125293"/>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sp>
            <p:nvSpPr>
              <p:cNvPr id="138" name="角丸四角形 69">
                <a:extLst>
                  <a:ext uri="{FF2B5EF4-FFF2-40B4-BE49-F238E27FC236}">
                    <a16:creationId xmlns:a16="http://schemas.microsoft.com/office/drawing/2014/main" id="{48C75B62-244D-4EEE-B3C5-273215AC05A2}"/>
                  </a:ext>
                </a:extLst>
              </p:cNvPr>
              <p:cNvSpPr/>
              <p:nvPr/>
            </p:nvSpPr>
            <p:spPr>
              <a:xfrm>
                <a:off x="7905007" y="3648319"/>
                <a:ext cx="419952" cy="125293"/>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grpSp>
        <p:grpSp>
          <p:nvGrpSpPr>
            <p:cNvPr id="125" name="グループ化 124">
              <a:extLst>
                <a:ext uri="{FF2B5EF4-FFF2-40B4-BE49-F238E27FC236}">
                  <a16:creationId xmlns:a16="http://schemas.microsoft.com/office/drawing/2014/main" id="{F9882E0E-BC48-410C-A048-C0F3B0A6D873}"/>
                </a:ext>
              </a:extLst>
            </p:cNvPr>
            <p:cNvGrpSpPr/>
            <p:nvPr/>
          </p:nvGrpSpPr>
          <p:grpSpPr>
            <a:xfrm>
              <a:off x="7475437" y="4307893"/>
              <a:ext cx="854590" cy="232806"/>
              <a:chOff x="7476048" y="2549289"/>
              <a:chExt cx="854590" cy="340853"/>
            </a:xfrm>
          </p:grpSpPr>
          <p:sp>
            <p:nvSpPr>
              <p:cNvPr id="133" name="角丸四角形 64">
                <a:extLst>
                  <a:ext uri="{FF2B5EF4-FFF2-40B4-BE49-F238E27FC236}">
                    <a16:creationId xmlns:a16="http://schemas.microsoft.com/office/drawing/2014/main" id="{798D09C2-0471-40A1-8D84-EDD31913FC27}"/>
                  </a:ext>
                </a:extLst>
              </p:cNvPr>
              <p:cNvSpPr/>
              <p:nvPr/>
            </p:nvSpPr>
            <p:spPr>
              <a:xfrm>
                <a:off x="7476048" y="2549289"/>
                <a:ext cx="706736" cy="340853"/>
              </a:xfrm>
              <a:prstGeom prst="roundRect">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134" name="角丸四角形 65">
                <a:extLst>
                  <a:ext uri="{FF2B5EF4-FFF2-40B4-BE49-F238E27FC236}">
                    <a16:creationId xmlns:a16="http://schemas.microsoft.com/office/drawing/2014/main" id="{71D983D8-9D91-456E-97A8-306244E8FF6D}"/>
                  </a:ext>
                </a:extLst>
              </p:cNvPr>
              <p:cNvSpPr/>
              <p:nvPr/>
            </p:nvSpPr>
            <p:spPr>
              <a:xfrm>
                <a:off x="7908096" y="2598411"/>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sp>
            <p:nvSpPr>
              <p:cNvPr id="135" name="角丸四角形 66">
                <a:extLst>
                  <a:ext uri="{FF2B5EF4-FFF2-40B4-BE49-F238E27FC236}">
                    <a16:creationId xmlns:a16="http://schemas.microsoft.com/office/drawing/2014/main" id="{4FF74E9F-198B-402A-83A2-E69F554D172E}"/>
                  </a:ext>
                </a:extLst>
              </p:cNvPr>
              <p:cNvSpPr/>
              <p:nvPr/>
            </p:nvSpPr>
            <p:spPr>
              <a:xfrm>
                <a:off x="7910685" y="2732766"/>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grpSp>
        <p:grpSp>
          <p:nvGrpSpPr>
            <p:cNvPr id="126" name="グループ化 125">
              <a:extLst>
                <a:ext uri="{FF2B5EF4-FFF2-40B4-BE49-F238E27FC236}">
                  <a16:creationId xmlns:a16="http://schemas.microsoft.com/office/drawing/2014/main" id="{B3E7F6C3-CF9F-4A0C-A2F7-E312C0E848E3}"/>
                </a:ext>
              </a:extLst>
            </p:cNvPr>
            <p:cNvGrpSpPr/>
            <p:nvPr/>
          </p:nvGrpSpPr>
          <p:grpSpPr>
            <a:xfrm>
              <a:off x="7475437" y="4562039"/>
              <a:ext cx="854590" cy="232806"/>
              <a:chOff x="7474862" y="3464845"/>
              <a:chExt cx="854590" cy="340853"/>
            </a:xfrm>
          </p:grpSpPr>
          <p:sp>
            <p:nvSpPr>
              <p:cNvPr id="130" name="角丸四角形 61">
                <a:extLst>
                  <a:ext uri="{FF2B5EF4-FFF2-40B4-BE49-F238E27FC236}">
                    <a16:creationId xmlns:a16="http://schemas.microsoft.com/office/drawing/2014/main" id="{95AB52E3-860E-404B-93E2-FFEEBBFF96DF}"/>
                  </a:ext>
                </a:extLst>
              </p:cNvPr>
              <p:cNvSpPr/>
              <p:nvPr/>
            </p:nvSpPr>
            <p:spPr>
              <a:xfrm>
                <a:off x="7474862" y="3464845"/>
                <a:ext cx="706736"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131" name="角丸四角形 62">
                <a:extLst>
                  <a:ext uri="{FF2B5EF4-FFF2-40B4-BE49-F238E27FC236}">
                    <a16:creationId xmlns:a16="http://schemas.microsoft.com/office/drawing/2014/main" id="{F5A83999-11ED-4E52-B903-17FEA2233C76}"/>
                  </a:ext>
                </a:extLst>
              </p:cNvPr>
              <p:cNvSpPr/>
              <p:nvPr/>
            </p:nvSpPr>
            <p:spPr>
              <a:xfrm>
                <a:off x="7906910" y="3513967"/>
                <a:ext cx="419953" cy="125293"/>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sp>
            <p:nvSpPr>
              <p:cNvPr id="132" name="角丸四角形 63">
                <a:extLst>
                  <a:ext uri="{FF2B5EF4-FFF2-40B4-BE49-F238E27FC236}">
                    <a16:creationId xmlns:a16="http://schemas.microsoft.com/office/drawing/2014/main" id="{C8DE9CDE-16C4-43A8-86FA-BFFD659825E2}"/>
                  </a:ext>
                </a:extLst>
              </p:cNvPr>
              <p:cNvSpPr/>
              <p:nvPr/>
            </p:nvSpPr>
            <p:spPr>
              <a:xfrm>
                <a:off x="7909499" y="3648319"/>
                <a:ext cx="419953" cy="125293"/>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grpSp>
        <p:sp>
          <p:nvSpPr>
            <p:cNvPr id="127" name="フリーフォーム 58">
              <a:extLst>
                <a:ext uri="{FF2B5EF4-FFF2-40B4-BE49-F238E27FC236}">
                  <a16:creationId xmlns:a16="http://schemas.microsoft.com/office/drawing/2014/main" id="{E4CCB0D7-21BE-493C-92E5-3233C23C5A36}"/>
                </a:ext>
              </a:extLst>
            </p:cNvPr>
            <p:cNvSpPr/>
            <p:nvPr/>
          </p:nvSpPr>
          <p:spPr>
            <a:xfrm>
              <a:off x="7092563" y="3101009"/>
              <a:ext cx="437322" cy="508883"/>
            </a:xfrm>
            <a:custGeom>
              <a:avLst/>
              <a:gdLst>
                <a:gd name="connsiteX0" fmla="*/ 421420 w 437322"/>
                <a:gd name="connsiteY0" fmla="*/ 0 h 508883"/>
                <a:gd name="connsiteX1" fmla="*/ 0 w 437322"/>
                <a:gd name="connsiteY1" fmla="*/ 508883 h 508883"/>
                <a:gd name="connsiteX2" fmla="*/ 437322 w 437322"/>
                <a:gd name="connsiteY2" fmla="*/ 389614 h 508883"/>
              </a:gdLst>
              <a:ahLst/>
              <a:cxnLst>
                <a:cxn ang="0">
                  <a:pos x="connsiteX0" y="connsiteY0"/>
                </a:cxn>
                <a:cxn ang="0">
                  <a:pos x="connsiteX1" y="connsiteY1"/>
                </a:cxn>
                <a:cxn ang="0">
                  <a:pos x="connsiteX2" y="connsiteY2"/>
                </a:cxn>
              </a:cxnLst>
              <a:rect l="l" t="t" r="r" b="b"/>
              <a:pathLst>
                <a:path w="437322" h="508883">
                  <a:moveTo>
                    <a:pt x="421420" y="0"/>
                  </a:moveTo>
                  <a:lnTo>
                    <a:pt x="0" y="508883"/>
                  </a:lnTo>
                  <a:lnTo>
                    <a:pt x="437322" y="389614"/>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p>
          </p:txBody>
        </p:sp>
        <p:sp>
          <p:nvSpPr>
            <p:cNvPr id="128" name="フリーフォーム 59">
              <a:extLst>
                <a:ext uri="{FF2B5EF4-FFF2-40B4-BE49-F238E27FC236}">
                  <a16:creationId xmlns:a16="http://schemas.microsoft.com/office/drawing/2014/main" id="{1ED9ED8F-EFA6-4162-A3DE-57FC3B11103D}"/>
                </a:ext>
              </a:extLst>
            </p:cNvPr>
            <p:cNvSpPr/>
            <p:nvPr/>
          </p:nvSpPr>
          <p:spPr>
            <a:xfrm>
              <a:off x="7092563" y="3858060"/>
              <a:ext cx="461176" cy="238540"/>
            </a:xfrm>
            <a:custGeom>
              <a:avLst/>
              <a:gdLst>
                <a:gd name="connsiteX0" fmla="*/ 421420 w 437322"/>
                <a:gd name="connsiteY0" fmla="*/ 0 h 508883"/>
                <a:gd name="connsiteX1" fmla="*/ 0 w 437322"/>
                <a:gd name="connsiteY1" fmla="*/ 508883 h 508883"/>
                <a:gd name="connsiteX2" fmla="*/ 437322 w 437322"/>
                <a:gd name="connsiteY2" fmla="*/ 389614 h 508883"/>
                <a:gd name="connsiteX0" fmla="*/ 421420 w 461176"/>
                <a:gd name="connsiteY0" fmla="*/ 0 h 620202"/>
                <a:gd name="connsiteX1" fmla="*/ 0 w 461176"/>
                <a:gd name="connsiteY1" fmla="*/ 508883 h 620202"/>
                <a:gd name="connsiteX2" fmla="*/ 461176 w 461176"/>
                <a:gd name="connsiteY2" fmla="*/ 620202 h 620202"/>
                <a:gd name="connsiteX0" fmla="*/ 453225 w 461176"/>
                <a:gd name="connsiteY0" fmla="*/ 0 h 238540"/>
                <a:gd name="connsiteX1" fmla="*/ 0 w 461176"/>
                <a:gd name="connsiteY1" fmla="*/ 127221 h 238540"/>
                <a:gd name="connsiteX2" fmla="*/ 461176 w 461176"/>
                <a:gd name="connsiteY2" fmla="*/ 238540 h 238540"/>
              </a:gdLst>
              <a:ahLst/>
              <a:cxnLst>
                <a:cxn ang="0">
                  <a:pos x="connsiteX0" y="connsiteY0"/>
                </a:cxn>
                <a:cxn ang="0">
                  <a:pos x="connsiteX1" y="connsiteY1"/>
                </a:cxn>
                <a:cxn ang="0">
                  <a:pos x="connsiteX2" y="connsiteY2"/>
                </a:cxn>
              </a:cxnLst>
              <a:rect l="l" t="t" r="r" b="b"/>
              <a:pathLst>
                <a:path w="461176" h="238540">
                  <a:moveTo>
                    <a:pt x="453225" y="0"/>
                  </a:moveTo>
                  <a:lnTo>
                    <a:pt x="0" y="127221"/>
                  </a:lnTo>
                  <a:lnTo>
                    <a:pt x="461176" y="238540"/>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p>
          </p:txBody>
        </p:sp>
        <p:sp>
          <p:nvSpPr>
            <p:cNvPr id="129" name="フリーフォーム 60">
              <a:extLst>
                <a:ext uri="{FF2B5EF4-FFF2-40B4-BE49-F238E27FC236}">
                  <a16:creationId xmlns:a16="http://schemas.microsoft.com/office/drawing/2014/main" id="{626BC0EF-ACC0-4976-907B-A53423A6D2D4}"/>
                </a:ext>
              </a:extLst>
            </p:cNvPr>
            <p:cNvSpPr/>
            <p:nvPr/>
          </p:nvSpPr>
          <p:spPr>
            <a:xfrm flipV="1">
              <a:off x="7088587" y="4348870"/>
              <a:ext cx="437322" cy="369316"/>
            </a:xfrm>
            <a:custGeom>
              <a:avLst/>
              <a:gdLst>
                <a:gd name="connsiteX0" fmla="*/ 421420 w 437322"/>
                <a:gd name="connsiteY0" fmla="*/ 0 h 508883"/>
                <a:gd name="connsiteX1" fmla="*/ 0 w 437322"/>
                <a:gd name="connsiteY1" fmla="*/ 508883 h 508883"/>
                <a:gd name="connsiteX2" fmla="*/ 437322 w 437322"/>
                <a:gd name="connsiteY2" fmla="*/ 389614 h 508883"/>
              </a:gdLst>
              <a:ahLst/>
              <a:cxnLst>
                <a:cxn ang="0">
                  <a:pos x="connsiteX0" y="connsiteY0"/>
                </a:cxn>
                <a:cxn ang="0">
                  <a:pos x="connsiteX1" y="connsiteY1"/>
                </a:cxn>
                <a:cxn ang="0">
                  <a:pos x="connsiteX2" y="connsiteY2"/>
                </a:cxn>
              </a:cxnLst>
              <a:rect l="l" t="t" r="r" b="b"/>
              <a:pathLst>
                <a:path w="437322" h="508883">
                  <a:moveTo>
                    <a:pt x="421420" y="0"/>
                  </a:moveTo>
                  <a:lnTo>
                    <a:pt x="0" y="508883"/>
                  </a:lnTo>
                  <a:lnTo>
                    <a:pt x="437322" y="389614"/>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p>
          </p:txBody>
        </p:sp>
      </p:grpSp>
      <p:grpSp>
        <p:nvGrpSpPr>
          <p:cNvPr id="9" name="グループ化 8">
            <a:extLst>
              <a:ext uri="{FF2B5EF4-FFF2-40B4-BE49-F238E27FC236}">
                <a16:creationId xmlns:a16="http://schemas.microsoft.com/office/drawing/2014/main" id="{C8068CFF-EE97-4941-9DE4-55687EBF3415}"/>
              </a:ext>
            </a:extLst>
          </p:cNvPr>
          <p:cNvGrpSpPr/>
          <p:nvPr/>
        </p:nvGrpSpPr>
        <p:grpSpPr>
          <a:xfrm>
            <a:off x="4336394" y="6047102"/>
            <a:ext cx="1015121" cy="371790"/>
            <a:chOff x="4336394" y="6047102"/>
            <a:chExt cx="1015121" cy="371790"/>
          </a:xfrm>
        </p:grpSpPr>
        <p:sp>
          <p:nvSpPr>
            <p:cNvPr id="165" name="角丸四角形 66">
              <a:extLst>
                <a:ext uri="{FF2B5EF4-FFF2-40B4-BE49-F238E27FC236}">
                  <a16:creationId xmlns:a16="http://schemas.microsoft.com/office/drawing/2014/main" id="{EC6B34DB-DEE2-4D04-9E7B-80C3525C8EC1}"/>
                </a:ext>
              </a:extLst>
            </p:cNvPr>
            <p:cNvSpPr/>
            <p:nvPr/>
          </p:nvSpPr>
          <p:spPr>
            <a:xfrm>
              <a:off x="4336394" y="6047102"/>
              <a:ext cx="724149" cy="371790"/>
            </a:xfrm>
            <a:prstGeom prst="roundRect">
              <a:avLst>
                <a:gd name="adj" fmla="val 14967"/>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ctr"/>
            <a:lstStyle/>
            <a:p>
              <a:pP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 </a:t>
              </a:r>
            </a:p>
            <a:p>
              <a:pP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Patterns</a:t>
              </a:r>
              <a:endParaRPr kumimoji="0" lang="ja-JP" altLang="en-US" sz="1100" kern="0" dirty="0">
                <a:solidFill>
                  <a:prstClr val="white"/>
                </a:solidFill>
                <a:latin typeface="Calibri"/>
                <a:ea typeface="ＭＳ Ｐゴシック"/>
                <a:cs typeface="Meiryo UI" pitchFamily="50" charset="-128"/>
              </a:endParaRPr>
            </a:p>
          </p:txBody>
        </p:sp>
        <p:sp>
          <p:nvSpPr>
            <p:cNvPr id="166" name="角丸四角形 67">
              <a:extLst>
                <a:ext uri="{FF2B5EF4-FFF2-40B4-BE49-F238E27FC236}">
                  <a16:creationId xmlns:a16="http://schemas.microsoft.com/office/drawing/2014/main" id="{98611D07-E7FE-449E-A001-023F4EB1E765}"/>
                </a:ext>
              </a:extLst>
            </p:cNvPr>
            <p:cNvSpPr/>
            <p:nvPr/>
          </p:nvSpPr>
          <p:spPr>
            <a:xfrm>
              <a:off x="4878185" y="6130856"/>
              <a:ext cx="473330" cy="106134"/>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sp>
          <p:nvSpPr>
            <p:cNvPr id="167" name="角丸四角形 63">
              <a:extLst>
                <a:ext uri="{FF2B5EF4-FFF2-40B4-BE49-F238E27FC236}">
                  <a16:creationId xmlns:a16="http://schemas.microsoft.com/office/drawing/2014/main" id="{3C50D68A-724A-4181-82A8-8DAFD8507FD9}"/>
                </a:ext>
              </a:extLst>
            </p:cNvPr>
            <p:cNvSpPr/>
            <p:nvPr/>
          </p:nvSpPr>
          <p:spPr>
            <a:xfrm>
              <a:off x="4877847" y="6243123"/>
              <a:ext cx="473330" cy="106134"/>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grpSp>
      <p:grpSp>
        <p:nvGrpSpPr>
          <p:cNvPr id="4" name="グループ化 3">
            <a:extLst>
              <a:ext uri="{FF2B5EF4-FFF2-40B4-BE49-F238E27FC236}">
                <a16:creationId xmlns:a16="http://schemas.microsoft.com/office/drawing/2014/main" id="{CB32A019-7D73-4E3D-A6A6-BE4EA8F015FF}"/>
              </a:ext>
            </a:extLst>
          </p:cNvPr>
          <p:cNvGrpSpPr/>
          <p:nvPr/>
        </p:nvGrpSpPr>
        <p:grpSpPr>
          <a:xfrm>
            <a:off x="5555550" y="6894502"/>
            <a:ext cx="873530" cy="288723"/>
            <a:chOff x="5147286" y="6923235"/>
            <a:chExt cx="873530" cy="288723"/>
          </a:xfrm>
        </p:grpSpPr>
        <p:sp>
          <p:nvSpPr>
            <p:cNvPr id="168" name="角丸四角形 70">
              <a:extLst>
                <a:ext uri="{FF2B5EF4-FFF2-40B4-BE49-F238E27FC236}">
                  <a16:creationId xmlns:a16="http://schemas.microsoft.com/office/drawing/2014/main" id="{2714D8FA-3B0C-41CE-901E-25A0AAAB9BA2}"/>
                </a:ext>
              </a:extLst>
            </p:cNvPr>
            <p:cNvSpPr/>
            <p:nvPr/>
          </p:nvSpPr>
          <p:spPr>
            <a:xfrm>
              <a:off x="5147286" y="6923235"/>
              <a:ext cx="724149" cy="28872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38100" h="12700"/>
            </a:sp3d>
          </p:spPr>
          <p:txBody>
            <a:bodyPr lIns="36000" tIns="0" rIns="36000" bIns="0" rtlCol="0" anchor="ctr"/>
            <a:lstStyle/>
            <a:p>
              <a:pP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p>
            <a:p>
              <a:pP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Patterns</a:t>
              </a:r>
              <a:endParaRPr kumimoji="0" lang="ja-JP" altLang="en-US" sz="1100" kern="0" dirty="0">
                <a:solidFill>
                  <a:prstClr val="white"/>
                </a:solidFill>
                <a:latin typeface="Calibri"/>
                <a:ea typeface="ＭＳ Ｐゴシック"/>
                <a:cs typeface="Meiryo UI" pitchFamily="50" charset="-128"/>
              </a:endParaRPr>
            </a:p>
          </p:txBody>
        </p:sp>
        <p:sp>
          <p:nvSpPr>
            <p:cNvPr id="169" name="角丸四角形 71">
              <a:extLst>
                <a:ext uri="{FF2B5EF4-FFF2-40B4-BE49-F238E27FC236}">
                  <a16:creationId xmlns:a16="http://schemas.microsoft.com/office/drawing/2014/main" id="{A268F740-0285-4920-912A-5B1D09CFB0E0}"/>
                </a:ext>
              </a:extLst>
            </p:cNvPr>
            <p:cNvSpPr/>
            <p:nvPr/>
          </p:nvSpPr>
          <p:spPr>
            <a:xfrm>
              <a:off x="5663005" y="6964840"/>
              <a:ext cx="355621" cy="106134"/>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0" rIns="36000" bIns="0" rtlCol="0" anchor="ctr"/>
            <a:lstStyle/>
            <a:p>
              <a:pPr algn="ct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endParaRPr kumimoji="0" lang="ja-JP" altLang="en-US" sz="1100" kern="0" dirty="0">
                <a:solidFill>
                  <a:prstClr val="white"/>
                </a:solidFill>
                <a:latin typeface="Calibri"/>
                <a:ea typeface="ＭＳ Ｐゴシック"/>
                <a:cs typeface="Meiryo UI" pitchFamily="50" charset="-128"/>
              </a:endParaRPr>
            </a:p>
          </p:txBody>
        </p:sp>
        <p:sp>
          <p:nvSpPr>
            <p:cNvPr id="170" name="角丸四角形 72">
              <a:extLst>
                <a:ext uri="{FF2B5EF4-FFF2-40B4-BE49-F238E27FC236}">
                  <a16:creationId xmlns:a16="http://schemas.microsoft.com/office/drawing/2014/main" id="{0F95AE8E-4A17-4C60-BD7F-2FBF97285E5C}"/>
                </a:ext>
              </a:extLst>
            </p:cNvPr>
            <p:cNvSpPr/>
            <p:nvPr/>
          </p:nvSpPr>
          <p:spPr>
            <a:xfrm>
              <a:off x="5665195" y="7063816"/>
              <a:ext cx="355621" cy="106134"/>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0" rIns="36000" bIns="0" rtlCol="0" anchor="ctr"/>
            <a:lstStyle/>
            <a:p>
              <a:pPr algn="ct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endParaRPr kumimoji="0" lang="ja-JP" altLang="en-US" sz="1100" kern="0" dirty="0">
                <a:solidFill>
                  <a:prstClr val="white"/>
                </a:solidFill>
                <a:latin typeface="Calibri"/>
                <a:ea typeface="ＭＳ Ｐゴシック"/>
                <a:cs typeface="Meiryo UI" pitchFamily="50" charset="-128"/>
              </a:endParaRPr>
            </a:p>
          </p:txBody>
        </p:sp>
      </p:grpSp>
      <p:sp>
        <p:nvSpPr>
          <p:cNvPr id="10" name="フリーフォーム: 図形 9">
            <a:extLst>
              <a:ext uri="{FF2B5EF4-FFF2-40B4-BE49-F238E27FC236}">
                <a16:creationId xmlns:a16="http://schemas.microsoft.com/office/drawing/2014/main" id="{2758F63C-C56C-485C-9AA6-405E26DEA73E}"/>
              </a:ext>
            </a:extLst>
          </p:cNvPr>
          <p:cNvSpPr/>
          <p:nvPr/>
        </p:nvSpPr>
        <p:spPr>
          <a:xfrm>
            <a:off x="5137608" y="4911365"/>
            <a:ext cx="160256" cy="980388"/>
          </a:xfrm>
          <a:custGeom>
            <a:avLst/>
            <a:gdLst>
              <a:gd name="connsiteX0" fmla="*/ 0 w 160256"/>
              <a:gd name="connsiteY0" fmla="*/ 980388 h 980388"/>
              <a:gd name="connsiteX1" fmla="*/ 160256 w 160256"/>
              <a:gd name="connsiteY1" fmla="*/ 0 h 980388"/>
            </a:gdLst>
            <a:ahLst/>
            <a:cxnLst>
              <a:cxn ang="0">
                <a:pos x="connsiteX0" y="connsiteY0"/>
              </a:cxn>
              <a:cxn ang="0">
                <a:pos x="connsiteX1" y="connsiteY1"/>
              </a:cxn>
            </a:cxnLst>
            <a:rect l="l" t="t" r="r" b="b"/>
            <a:pathLst>
              <a:path w="160256" h="980388">
                <a:moveTo>
                  <a:pt x="0" y="980388"/>
                </a:moveTo>
                <a:lnTo>
                  <a:pt x="160256" y="0"/>
                </a:ln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図形 10">
            <a:extLst>
              <a:ext uri="{FF2B5EF4-FFF2-40B4-BE49-F238E27FC236}">
                <a16:creationId xmlns:a16="http://schemas.microsoft.com/office/drawing/2014/main" id="{A7DAC6B5-9CA8-41D7-AA60-FA95AED8E66F}"/>
              </a:ext>
            </a:extLst>
          </p:cNvPr>
          <p:cNvSpPr/>
          <p:nvPr/>
        </p:nvSpPr>
        <p:spPr>
          <a:xfrm>
            <a:off x="5231876" y="4958499"/>
            <a:ext cx="1913642" cy="1018095"/>
          </a:xfrm>
          <a:custGeom>
            <a:avLst/>
            <a:gdLst>
              <a:gd name="connsiteX0" fmla="*/ 0 w 1913642"/>
              <a:gd name="connsiteY0" fmla="*/ 1018095 h 1018095"/>
              <a:gd name="connsiteX1" fmla="*/ 0 w 1913642"/>
              <a:gd name="connsiteY1" fmla="*/ 1018095 h 1018095"/>
              <a:gd name="connsiteX2" fmla="*/ 1913642 w 1913642"/>
              <a:gd name="connsiteY2" fmla="*/ 0 h 1018095"/>
            </a:gdLst>
            <a:ahLst/>
            <a:cxnLst>
              <a:cxn ang="0">
                <a:pos x="connsiteX0" y="connsiteY0"/>
              </a:cxn>
              <a:cxn ang="0">
                <a:pos x="connsiteX1" y="connsiteY1"/>
              </a:cxn>
              <a:cxn ang="0">
                <a:pos x="connsiteX2" y="connsiteY2"/>
              </a:cxn>
            </a:cxnLst>
            <a:rect l="l" t="t" r="r" b="b"/>
            <a:pathLst>
              <a:path w="1913642" h="1018095">
                <a:moveTo>
                  <a:pt x="0" y="1018095"/>
                </a:moveTo>
                <a:lnTo>
                  <a:pt x="0" y="1018095"/>
                </a:lnTo>
                <a:lnTo>
                  <a:pt x="1913642" y="0"/>
                </a:ln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図形 11">
            <a:extLst>
              <a:ext uri="{FF2B5EF4-FFF2-40B4-BE49-F238E27FC236}">
                <a16:creationId xmlns:a16="http://schemas.microsoft.com/office/drawing/2014/main" id="{EF9F6766-AC3F-45B3-BDB4-B4D079D624C3}"/>
              </a:ext>
            </a:extLst>
          </p:cNvPr>
          <p:cNvSpPr/>
          <p:nvPr/>
        </p:nvSpPr>
        <p:spPr>
          <a:xfrm>
            <a:off x="5599522" y="4930219"/>
            <a:ext cx="167924" cy="1812650"/>
          </a:xfrm>
          <a:custGeom>
            <a:avLst/>
            <a:gdLst>
              <a:gd name="connsiteX0" fmla="*/ 593888 w 593888"/>
              <a:gd name="connsiteY0" fmla="*/ 1809946 h 1809946"/>
              <a:gd name="connsiteX1" fmla="*/ 0 w 593888"/>
              <a:gd name="connsiteY1" fmla="*/ 0 h 1809946"/>
            </a:gdLst>
            <a:ahLst/>
            <a:cxnLst>
              <a:cxn ang="0">
                <a:pos x="connsiteX0" y="connsiteY0"/>
              </a:cxn>
              <a:cxn ang="0">
                <a:pos x="connsiteX1" y="connsiteY1"/>
              </a:cxn>
            </a:cxnLst>
            <a:rect l="l" t="t" r="r" b="b"/>
            <a:pathLst>
              <a:path w="593888" h="1809946">
                <a:moveTo>
                  <a:pt x="593888" y="1809946"/>
                </a:moveTo>
                <a:lnTo>
                  <a:pt x="0" y="0"/>
                </a:ln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図形 12">
            <a:extLst>
              <a:ext uri="{FF2B5EF4-FFF2-40B4-BE49-F238E27FC236}">
                <a16:creationId xmlns:a16="http://schemas.microsoft.com/office/drawing/2014/main" id="{08CFE8B2-8CB8-4CF9-BC9A-88C3AC628560}"/>
              </a:ext>
            </a:extLst>
          </p:cNvPr>
          <p:cNvSpPr/>
          <p:nvPr/>
        </p:nvSpPr>
        <p:spPr>
          <a:xfrm>
            <a:off x="6131449" y="4986779"/>
            <a:ext cx="1513689" cy="1727659"/>
          </a:xfrm>
          <a:custGeom>
            <a:avLst/>
            <a:gdLst>
              <a:gd name="connsiteX0" fmla="*/ 0 w 1216058"/>
              <a:gd name="connsiteY0" fmla="*/ 1847654 h 1847654"/>
              <a:gd name="connsiteX1" fmla="*/ 1216058 w 1216058"/>
              <a:gd name="connsiteY1" fmla="*/ 0 h 1847654"/>
            </a:gdLst>
            <a:ahLst/>
            <a:cxnLst>
              <a:cxn ang="0">
                <a:pos x="connsiteX0" y="connsiteY0"/>
              </a:cxn>
              <a:cxn ang="0">
                <a:pos x="connsiteX1" y="connsiteY1"/>
              </a:cxn>
            </a:cxnLst>
            <a:rect l="l" t="t" r="r" b="b"/>
            <a:pathLst>
              <a:path w="1216058" h="1847654">
                <a:moveTo>
                  <a:pt x="0" y="1847654"/>
                </a:moveTo>
                <a:lnTo>
                  <a:pt x="1216058" y="0"/>
                </a:ln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正方形/長方形 15">
            <a:extLst>
              <a:ext uri="{FF2B5EF4-FFF2-40B4-BE49-F238E27FC236}">
                <a16:creationId xmlns:a16="http://schemas.microsoft.com/office/drawing/2014/main" id="{FD964C89-C3E0-486E-9FE1-1BAF2D32E77D}"/>
              </a:ext>
            </a:extLst>
          </p:cNvPr>
          <p:cNvSpPr/>
          <p:nvPr/>
        </p:nvSpPr>
        <p:spPr>
          <a:xfrm>
            <a:off x="5343946" y="1781336"/>
            <a:ext cx="6858000" cy="646331"/>
          </a:xfrm>
          <a:prstGeom prst="rect">
            <a:avLst/>
          </a:prstGeom>
        </p:spPr>
        <p:txBody>
          <a:bodyPr>
            <a:spAutoFit/>
          </a:bodyPr>
          <a:lstStyle/>
          <a:p>
            <a:r>
              <a:rPr lang="en-US" altLang="ja-JP" dirty="0">
                <a:latin typeface="+mj-lt"/>
              </a:rPr>
              <a:t>The zone pattern, control output pattern, fault detection items set in other system can be used in its own system.</a:t>
            </a:r>
            <a:endParaRPr lang="ja-JP" altLang="en-US" dirty="0">
              <a:latin typeface="+mj-lt"/>
            </a:endParaRPr>
          </a:p>
        </p:txBody>
      </p:sp>
      <p:sp>
        <p:nvSpPr>
          <p:cNvPr id="175" name="正方形/長方形 174">
            <a:extLst>
              <a:ext uri="{FF2B5EF4-FFF2-40B4-BE49-F238E27FC236}">
                <a16:creationId xmlns:a16="http://schemas.microsoft.com/office/drawing/2014/main" id="{03093CE4-41A9-47AD-88AF-0BE175DD72D1}"/>
              </a:ext>
            </a:extLst>
          </p:cNvPr>
          <p:cNvSpPr/>
          <p:nvPr/>
        </p:nvSpPr>
        <p:spPr>
          <a:xfrm>
            <a:off x="3015217" y="6541085"/>
            <a:ext cx="2657961" cy="738664"/>
          </a:xfrm>
          <a:prstGeom prst="rect">
            <a:avLst/>
          </a:prstGeom>
        </p:spPr>
        <p:txBody>
          <a:bodyPr wrap="square">
            <a:spAutoFit/>
          </a:bodyPr>
          <a:lstStyle/>
          <a:p>
            <a:r>
              <a:rPr lang="en-US" altLang="ja-JP" sz="1400" dirty="0">
                <a:latin typeface="+mj-lt"/>
              </a:rPr>
              <a:t>The Own system allows General Broadcast in the zone of the Other system.</a:t>
            </a:r>
            <a:endParaRPr lang="ja-JP" altLang="en-US" sz="1400" dirty="0">
              <a:latin typeface="+mj-lt"/>
            </a:endParaRPr>
          </a:p>
        </p:txBody>
      </p:sp>
      <p:sp>
        <p:nvSpPr>
          <p:cNvPr id="177" name="正方形/長方形 176">
            <a:extLst>
              <a:ext uri="{FF2B5EF4-FFF2-40B4-BE49-F238E27FC236}">
                <a16:creationId xmlns:a16="http://schemas.microsoft.com/office/drawing/2014/main" id="{F4E45C1A-284E-41B1-9517-31F396531B7F}"/>
              </a:ext>
            </a:extLst>
          </p:cNvPr>
          <p:cNvSpPr/>
          <p:nvPr/>
        </p:nvSpPr>
        <p:spPr>
          <a:xfrm>
            <a:off x="6486947" y="6436731"/>
            <a:ext cx="2377058" cy="738664"/>
          </a:xfrm>
          <a:prstGeom prst="rect">
            <a:avLst/>
          </a:prstGeom>
        </p:spPr>
        <p:txBody>
          <a:bodyPr wrap="square">
            <a:spAutoFit/>
          </a:bodyPr>
          <a:lstStyle/>
          <a:p>
            <a:r>
              <a:rPr lang="en-US" altLang="ja-JP" sz="1400" dirty="0" err="1">
                <a:latin typeface="+mj-lt"/>
              </a:rPr>
              <a:t>Emg</a:t>
            </a:r>
            <a:r>
              <a:rPr lang="en-US" altLang="ja-JP" sz="1400" dirty="0">
                <a:latin typeface="+mj-lt"/>
              </a:rPr>
              <a:t>. Broadcast also runs the Own System sequence in the Other System.</a:t>
            </a:r>
          </a:p>
        </p:txBody>
      </p:sp>
      <p:sp>
        <p:nvSpPr>
          <p:cNvPr id="178" name="正方形/長方形 177">
            <a:extLst>
              <a:ext uri="{FF2B5EF4-FFF2-40B4-BE49-F238E27FC236}">
                <a16:creationId xmlns:a16="http://schemas.microsoft.com/office/drawing/2014/main" id="{40873571-B2CD-418E-BDFD-B7FC38FAE1FC}"/>
              </a:ext>
            </a:extLst>
          </p:cNvPr>
          <p:cNvSpPr/>
          <p:nvPr/>
        </p:nvSpPr>
        <p:spPr>
          <a:xfrm>
            <a:off x="11504660" y="4883856"/>
            <a:ext cx="2137700" cy="738664"/>
          </a:xfrm>
          <a:prstGeom prst="rect">
            <a:avLst/>
          </a:prstGeom>
        </p:spPr>
        <p:txBody>
          <a:bodyPr wrap="square">
            <a:spAutoFit/>
          </a:bodyPr>
          <a:lstStyle/>
          <a:p>
            <a:r>
              <a:rPr lang="en-US" altLang="ja-JP" sz="1400" dirty="0">
                <a:latin typeface="+mj-lt"/>
              </a:rPr>
              <a:t>The Failure Output Patterns of other systems are available.</a:t>
            </a:r>
          </a:p>
        </p:txBody>
      </p:sp>
      <p:grpSp>
        <p:nvGrpSpPr>
          <p:cNvPr id="179" name="グループ化 178">
            <a:extLst>
              <a:ext uri="{FF2B5EF4-FFF2-40B4-BE49-F238E27FC236}">
                <a16:creationId xmlns:a16="http://schemas.microsoft.com/office/drawing/2014/main" id="{B9409571-3718-47F5-8821-CF1B0CED8AED}"/>
              </a:ext>
            </a:extLst>
          </p:cNvPr>
          <p:cNvGrpSpPr/>
          <p:nvPr/>
        </p:nvGrpSpPr>
        <p:grpSpPr>
          <a:xfrm>
            <a:off x="9772085" y="3462509"/>
            <a:ext cx="2780009" cy="1429080"/>
            <a:chOff x="4531774" y="3464554"/>
            <a:chExt cx="2780009" cy="1429080"/>
          </a:xfrm>
        </p:grpSpPr>
        <p:sp>
          <p:nvSpPr>
            <p:cNvPr id="180" name="角丸四角形 65">
              <a:extLst>
                <a:ext uri="{FF2B5EF4-FFF2-40B4-BE49-F238E27FC236}">
                  <a16:creationId xmlns:a16="http://schemas.microsoft.com/office/drawing/2014/main" id="{9EA8B930-8B4F-4859-9D9C-D98121D701AA}"/>
                </a:ext>
              </a:extLst>
            </p:cNvPr>
            <p:cNvSpPr/>
            <p:nvPr/>
          </p:nvSpPr>
          <p:spPr>
            <a:xfrm>
              <a:off x="4531774" y="3464554"/>
              <a:ext cx="2780009" cy="1281836"/>
            </a:xfrm>
            <a:prstGeom prst="roundRect">
              <a:avLst>
                <a:gd name="adj" fmla="val 10784"/>
              </a:avLst>
            </a:prstGeom>
            <a:solidFill>
              <a:srgbClr val="FFC00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t"/>
            <a:lstStyle/>
            <a:p>
              <a:pPr defTabSz="1369493" fontAlgn="auto">
                <a:spcBef>
                  <a:spcPts val="0"/>
                </a:spcBef>
                <a:spcAft>
                  <a:spcPts val="0"/>
                </a:spcAft>
              </a:pPr>
              <a:r>
                <a:rPr kumimoji="0" lang="en-US" altLang="ja-JP" sz="1200" kern="0" dirty="0">
                  <a:solidFill>
                    <a:prstClr val="white"/>
                  </a:solidFill>
                  <a:latin typeface="Calibri"/>
                  <a:ea typeface="ＭＳ Ｐゴシック"/>
                  <a:cs typeface="Meiryo UI" pitchFamily="50" charset="-128"/>
                </a:rPr>
                <a:t>Failure Output Pattern</a:t>
              </a:r>
              <a:endParaRPr kumimoji="0" lang="ja-JP" altLang="en-US" sz="1200" kern="0" dirty="0">
                <a:solidFill>
                  <a:prstClr val="white"/>
                </a:solidFill>
                <a:latin typeface="Calibri"/>
                <a:ea typeface="ＭＳ Ｐゴシック"/>
                <a:cs typeface="Meiryo UI" pitchFamily="50" charset="-128"/>
              </a:endParaRPr>
            </a:p>
          </p:txBody>
        </p:sp>
        <p:sp>
          <p:nvSpPr>
            <p:cNvPr id="181" name="角丸四角形 73">
              <a:extLst>
                <a:ext uri="{FF2B5EF4-FFF2-40B4-BE49-F238E27FC236}">
                  <a16:creationId xmlns:a16="http://schemas.microsoft.com/office/drawing/2014/main" id="{069CD9D5-2C44-4C8A-98A6-6B96ECA3C4A5}"/>
                </a:ext>
              </a:extLst>
            </p:cNvPr>
            <p:cNvSpPr/>
            <p:nvPr/>
          </p:nvSpPr>
          <p:spPr>
            <a:xfrm>
              <a:off x="4669346" y="3786733"/>
              <a:ext cx="1477093" cy="1106901"/>
            </a:xfrm>
            <a:prstGeom prst="roundRect">
              <a:avLst>
                <a:gd name="adj" fmla="val 10645"/>
              </a:avLst>
            </a:prstGeom>
            <a:solidFill>
              <a:schemeClr val="accent6">
                <a:lumMod val="20000"/>
                <a:lumOff val="80000"/>
              </a:scheme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00228"/>
              <a:r>
                <a:rPr lang="en-US" altLang="ja-JP" sz="1100" dirty="0">
                  <a:solidFill>
                    <a:prstClr val="black"/>
                  </a:solidFill>
                  <a:ea typeface="メイリオ" panose="020B0604030504040204" pitchFamily="50" charset="-128"/>
                  <a:cs typeface="メイリオ" panose="020B0604030504040204" pitchFamily="50" charset="-128"/>
                </a:rPr>
                <a:t>Detection Items</a:t>
              </a:r>
            </a:p>
            <a:p>
              <a:pPr defTabSz="700228"/>
              <a:r>
                <a:rPr lang="en-US" altLang="ja-JP" sz="1050" dirty="0">
                  <a:solidFill>
                    <a:prstClr val="black"/>
                  </a:solidFill>
                  <a:ea typeface="メイリオ" panose="020B0604030504040204" pitchFamily="50" charset="-128"/>
                  <a:cs typeface="メイリオ" panose="020B0604030504040204" pitchFamily="50" charset="-128"/>
                </a:rPr>
                <a:t>Analog Link, VX link,</a:t>
              </a:r>
            </a:p>
            <a:p>
              <a:pPr defTabSz="700228"/>
              <a:r>
                <a:rPr lang="en-US" altLang="ja-JP" sz="1050" dirty="0">
                  <a:solidFill>
                    <a:prstClr val="black"/>
                  </a:solidFill>
                  <a:ea typeface="メイリオ" panose="020B0604030504040204" pitchFamily="50" charset="-128"/>
                  <a:cs typeface="メイリオ" panose="020B0604030504040204" pitchFamily="50" charset="-128"/>
                </a:rPr>
                <a:t>DC power, DS-LINK,</a:t>
              </a:r>
            </a:p>
            <a:p>
              <a:pPr defTabSz="700228"/>
              <a:r>
                <a:rPr lang="en-US" altLang="ja-JP" sz="1050" dirty="0">
                  <a:solidFill>
                    <a:prstClr val="black"/>
                  </a:solidFill>
                  <a:ea typeface="メイリオ" panose="020B0604030504040204" pitchFamily="50" charset="-128"/>
                  <a:cs typeface="メイリオ" panose="020B0604030504040204" pitchFamily="50" charset="-128"/>
                </a:rPr>
                <a:t>AMP, RM, Control input, External equipment,</a:t>
              </a:r>
            </a:p>
            <a:p>
              <a:pPr defTabSz="700228"/>
              <a:r>
                <a:rPr lang="en-US" altLang="ja-JP" sz="1050" dirty="0">
                  <a:solidFill>
                    <a:prstClr val="black"/>
                  </a:solidFill>
                  <a:ea typeface="メイリオ" panose="020B0604030504040204" pitchFamily="50" charset="-128"/>
                  <a:cs typeface="メイリオ" panose="020B0604030504040204" pitchFamily="50" charset="-128"/>
                </a:rPr>
                <a:t>Speaker line</a:t>
              </a:r>
              <a:endParaRPr lang="ja-JP" altLang="en-US" sz="1050" dirty="0">
                <a:solidFill>
                  <a:prstClr val="black"/>
                </a:solidFill>
                <a:ea typeface="メイリオ" panose="020B0604030504040204" pitchFamily="50" charset="-128"/>
                <a:cs typeface="メイリオ" panose="020B0604030504040204" pitchFamily="50" charset="-128"/>
              </a:endParaRPr>
            </a:p>
          </p:txBody>
        </p:sp>
      </p:grpSp>
      <p:sp>
        <p:nvSpPr>
          <p:cNvPr id="182" name="角丸四角形 73">
            <a:extLst>
              <a:ext uri="{FF2B5EF4-FFF2-40B4-BE49-F238E27FC236}">
                <a16:creationId xmlns:a16="http://schemas.microsoft.com/office/drawing/2014/main" id="{D3C242E2-DA66-4D39-B06D-9EDEAD62886A}"/>
              </a:ext>
            </a:extLst>
          </p:cNvPr>
          <p:cNvSpPr/>
          <p:nvPr/>
        </p:nvSpPr>
        <p:spPr>
          <a:xfrm>
            <a:off x="11654025" y="3797885"/>
            <a:ext cx="1678279" cy="753593"/>
          </a:xfrm>
          <a:prstGeom prst="roundRect">
            <a:avLst>
              <a:gd name="adj" fmla="val 10645"/>
            </a:avLst>
          </a:prstGeom>
          <a:solidFill>
            <a:schemeClr val="bg1">
              <a:lumMod val="85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00228"/>
            <a:r>
              <a:rPr lang="en-US" altLang="ja-JP" sz="1100" dirty="0">
                <a:solidFill>
                  <a:prstClr val="black"/>
                </a:solidFill>
                <a:ea typeface="メイリオ" panose="020B0604030504040204" pitchFamily="50" charset="-128"/>
                <a:cs typeface="メイリオ" panose="020B0604030504040204" pitchFamily="50" charset="-128"/>
              </a:rPr>
              <a:t>Indicators (assignable)</a:t>
            </a:r>
          </a:p>
          <a:p>
            <a:pPr defTabSz="700228"/>
            <a:r>
              <a:rPr lang="en-US" altLang="ja-JP" sz="1100" dirty="0">
                <a:solidFill>
                  <a:prstClr val="black"/>
                </a:solidFill>
                <a:ea typeface="メイリオ" panose="020B0604030504040204" pitchFamily="50" charset="-128"/>
                <a:cs typeface="メイリオ" panose="020B0604030504040204" pitchFamily="50" charset="-128"/>
              </a:rPr>
              <a:t> </a:t>
            </a:r>
            <a:r>
              <a:rPr lang="en-US" altLang="ja-JP" sz="1050" dirty="0">
                <a:solidFill>
                  <a:prstClr val="black"/>
                </a:solidFill>
                <a:ea typeface="メイリオ" panose="020B0604030504040204" pitchFamily="50" charset="-128"/>
                <a:cs typeface="メイリオ" panose="020B0604030504040204" pitchFamily="50" charset="-128"/>
              </a:rPr>
              <a:t>Control Output</a:t>
            </a:r>
          </a:p>
          <a:p>
            <a:pPr defTabSz="700228"/>
            <a:r>
              <a:rPr lang="en-US" altLang="ja-JP" sz="1050" dirty="0">
                <a:solidFill>
                  <a:prstClr val="black"/>
                </a:solidFill>
                <a:ea typeface="メイリオ" panose="020B0604030504040204" pitchFamily="50" charset="-128"/>
                <a:cs typeface="メイリオ" panose="020B0604030504040204" pitchFamily="50" charset="-128"/>
              </a:rPr>
              <a:t> RM’s key indicator</a:t>
            </a:r>
          </a:p>
          <a:p>
            <a:pPr defTabSz="700228"/>
            <a:r>
              <a:rPr lang="en-US" altLang="ja-JP" sz="1050" dirty="0">
                <a:solidFill>
                  <a:prstClr val="black"/>
                </a:solidFill>
                <a:ea typeface="メイリオ" panose="020B0604030504040204" pitchFamily="50" charset="-128"/>
                <a:cs typeface="メイリオ" panose="020B0604030504040204" pitchFamily="50" charset="-128"/>
              </a:rPr>
              <a:t> E-mail</a:t>
            </a:r>
            <a:endParaRPr lang="ja-JP" altLang="en-US" sz="1100" dirty="0">
              <a:solidFill>
                <a:prstClr val="black"/>
              </a:solidFill>
              <a:ea typeface="メイリオ" panose="020B0604030504040204" pitchFamily="50" charset="-128"/>
              <a:cs typeface="メイリオ" panose="020B0604030504040204" pitchFamily="50" charset="-128"/>
            </a:endParaRPr>
          </a:p>
        </p:txBody>
      </p:sp>
      <p:sp>
        <p:nvSpPr>
          <p:cNvPr id="183" name="フリーフォーム: 図形 182">
            <a:extLst>
              <a:ext uri="{FF2B5EF4-FFF2-40B4-BE49-F238E27FC236}">
                <a16:creationId xmlns:a16="http://schemas.microsoft.com/office/drawing/2014/main" id="{FE4AF2E0-DA80-4FF8-8904-A8BFB97147A5}"/>
              </a:ext>
            </a:extLst>
          </p:cNvPr>
          <p:cNvSpPr/>
          <p:nvPr/>
        </p:nvSpPr>
        <p:spPr>
          <a:xfrm flipH="1">
            <a:off x="11243863" y="5013617"/>
            <a:ext cx="330684" cy="799793"/>
          </a:xfrm>
          <a:custGeom>
            <a:avLst/>
            <a:gdLst>
              <a:gd name="connsiteX0" fmla="*/ 0 w 179109"/>
              <a:gd name="connsiteY0" fmla="*/ 829559 h 829559"/>
              <a:gd name="connsiteX1" fmla="*/ 179109 w 179109"/>
              <a:gd name="connsiteY1" fmla="*/ 0 h 829559"/>
            </a:gdLst>
            <a:ahLst/>
            <a:cxnLst>
              <a:cxn ang="0">
                <a:pos x="connsiteX0" y="connsiteY0"/>
              </a:cxn>
              <a:cxn ang="0">
                <a:pos x="connsiteX1" y="connsiteY1"/>
              </a:cxn>
            </a:cxnLst>
            <a:rect l="l" t="t" r="r" b="b"/>
            <a:pathLst>
              <a:path w="179109" h="829559">
                <a:moveTo>
                  <a:pt x="0" y="829559"/>
                </a:moveTo>
                <a:lnTo>
                  <a:pt x="179109" y="0"/>
                </a:ln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84" name="グループ化 183">
            <a:extLst>
              <a:ext uri="{FF2B5EF4-FFF2-40B4-BE49-F238E27FC236}">
                <a16:creationId xmlns:a16="http://schemas.microsoft.com/office/drawing/2014/main" id="{F62028F6-8683-4A25-981F-62D0D633C476}"/>
              </a:ext>
            </a:extLst>
          </p:cNvPr>
          <p:cNvGrpSpPr/>
          <p:nvPr/>
        </p:nvGrpSpPr>
        <p:grpSpPr>
          <a:xfrm>
            <a:off x="9830402" y="5904962"/>
            <a:ext cx="2780009" cy="1429080"/>
            <a:chOff x="4531774" y="3464554"/>
            <a:chExt cx="2780009" cy="1429080"/>
          </a:xfrm>
        </p:grpSpPr>
        <p:sp>
          <p:nvSpPr>
            <p:cNvPr id="185" name="角丸四角形 65">
              <a:extLst>
                <a:ext uri="{FF2B5EF4-FFF2-40B4-BE49-F238E27FC236}">
                  <a16:creationId xmlns:a16="http://schemas.microsoft.com/office/drawing/2014/main" id="{330A9115-D937-492D-AC7B-1E07A1C8464A}"/>
                </a:ext>
              </a:extLst>
            </p:cNvPr>
            <p:cNvSpPr/>
            <p:nvPr/>
          </p:nvSpPr>
          <p:spPr>
            <a:xfrm>
              <a:off x="4531774" y="3464554"/>
              <a:ext cx="2780009" cy="1281836"/>
            </a:xfrm>
            <a:prstGeom prst="roundRect">
              <a:avLst>
                <a:gd name="adj" fmla="val 10784"/>
              </a:avLst>
            </a:prstGeom>
            <a:solidFill>
              <a:srgbClr val="FFC00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t"/>
            <a:lstStyle/>
            <a:p>
              <a:pPr defTabSz="1369493" fontAlgn="auto">
                <a:spcBef>
                  <a:spcPts val="0"/>
                </a:spcBef>
                <a:spcAft>
                  <a:spcPts val="0"/>
                </a:spcAft>
              </a:pPr>
              <a:r>
                <a:rPr kumimoji="0" lang="en-US" altLang="ja-JP" sz="1200" kern="0" dirty="0">
                  <a:solidFill>
                    <a:prstClr val="white"/>
                  </a:solidFill>
                  <a:latin typeface="Calibri"/>
                  <a:ea typeface="ＭＳ Ｐゴシック"/>
                  <a:cs typeface="Meiryo UI" pitchFamily="50" charset="-128"/>
                </a:rPr>
                <a:t>Failure Output Pattern</a:t>
              </a:r>
              <a:endParaRPr kumimoji="0" lang="ja-JP" altLang="en-US" sz="1200" kern="0" dirty="0">
                <a:solidFill>
                  <a:prstClr val="white"/>
                </a:solidFill>
                <a:latin typeface="Calibri"/>
                <a:ea typeface="ＭＳ Ｐゴシック"/>
                <a:cs typeface="Meiryo UI" pitchFamily="50" charset="-128"/>
              </a:endParaRPr>
            </a:p>
          </p:txBody>
        </p:sp>
        <p:sp>
          <p:nvSpPr>
            <p:cNvPr id="186" name="角丸四角形 73">
              <a:extLst>
                <a:ext uri="{FF2B5EF4-FFF2-40B4-BE49-F238E27FC236}">
                  <a16:creationId xmlns:a16="http://schemas.microsoft.com/office/drawing/2014/main" id="{1723EFE7-EFD9-4F36-B29C-30F4BC5D65CA}"/>
                </a:ext>
              </a:extLst>
            </p:cNvPr>
            <p:cNvSpPr/>
            <p:nvPr/>
          </p:nvSpPr>
          <p:spPr>
            <a:xfrm>
              <a:off x="4669346" y="3786733"/>
              <a:ext cx="1477093" cy="1106901"/>
            </a:xfrm>
            <a:prstGeom prst="roundRect">
              <a:avLst>
                <a:gd name="adj" fmla="val 10645"/>
              </a:avLst>
            </a:prstGeom>
            <a:solidFill>
              <a:schemeClr val="accent6">
                <a:lumMod val="20000"/>
                <a:lumOff val="80000"/>
              </a:scheme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00228"/>
              <a:r>
                <a:rPr lang="en-US" altLang="ja-JP" sz="1100" dirty="0">
                  <a:solidFill>
                    <a:prstClr val="black"/>
                  </a:solidFill>
                  <a:ea typeface="メイリオ" panose="020B0604030504040204" pitchFamily="50" charset="-128"/>
                  <a:cs typeface="メイリオ" panose="020B0604030504040204" pitchFamily="50" charset="-128"/>
                </a:rPr>
                <a:t>Detection Items</a:t>
              </a:r>
            </a:p>
            <a:p>
              <a:pPr defTabSz="700228"/>
              <a:r>
                <a:rPr lang="en-US" altLang="ja-JP" sz="1050" dirty="0">
                  <a:solidFill>
                    <a:prstClr val="black"/>
                  </a:solidFill>
                  <a:ea typeface="メイリオ" panose="020B0604030504040204" pitchFamily="50" charset="-128"/>
                  <a:cs typeface="メイリオ" panose="020B0604030504040204" pitchFamily="50" charset="-128"/>
                </a:rPr>
                <a:t>Analog Link, VX link,</a:t>
              </a:r>
            </a:p>
            <a:p>
              <a:pPr defTabSz="700228"/>
              <a:r>
                <a:rPr lang="en-US" altLang="ja-JP" sz="1050" dirty="0">
                  <a:solidFill>
                    <a:prstClr val="black"/>
                  </a:solidFill>
                  <a:ea typeface="メイリオ" panose="020B0604030504040204" pitchFamily="50" charset="-128"/>
                  <a:cs typeface="メイリオ" panose="020B0604030504040204" pitchFamily="50" charset="-128"/>
                </a:rPr>
                <a:t>DC power, DS-LINK,</a:t>
              </a:r>
            </a:p>
            <a:p>
              <a:pPr defTabSz="700228"/>
              <a:r>
                <a:rPr lang="en-US" altLang="ja-JP" sz="1050" dirty="0">
                  <a:solidFill>
                    <a:prstClr val="black"/>
                  </a:solidFill>
                  <a:ea typeface="メイリオ" panose="020B0604030504040204" pitchFamily="50" charset="-128"/>
                  <a:cs typeface="メイリオ" panose="020B0604030504040204" pitchFamily="50" charset="-128"/>
                </a:rPr>
                <a:t>AMP, RM, Control input, External equipment,</a:t>
              </a:r>
            </a:p>
            <a:p>
              <a:pPr defTabSz="700228"/>
              <a:r>
                <a:rPr lang="en-US" altLang="ja-JP" sz="1050" dirty="0">
                  <a:solidFill>
                    <a:prstClr val="black"/>
                  </a:solidFill>
                  <a:ea typeface="メイリオ" panose="020B0604030504040204" pitchFamily="50" charset="-128"/>
                  <a:cs typeface="メイリオ" panose="020B0604030504040204" pitchFamily="50" charset="-128"/>
                </a:rPr>
                <a:t>Speaker line</a:t>
              </a:r>
              <a:endParaRPr lang="ja-JP" altLang="en-US" sz="1050" dirty="0">
                <a:solidFill>
                  <a:prstClr val="black"/>
                </a:solidFill>
                <a:ea typeface="メイリオ" panose="020B0604030504040204" pitchFamily="50" charset="-128"/>
                <a:cs typeface="メイリオ" panose="020B0604030504040204" pitchFamily="50" charset="-128"/>
              </a:endParaRPr>
            </a:p>
          </p:txBody>
        </p:sp>
      </p:grpSp>
      <p:sp>
        <p:nvSpPr>
          <p:cNvPr id="187" name="角丸四角形 73">
            <a:extLst>
              <a:ext uri="{FF2B5EF4-FFF2-40B4-BE49-F238E27FC236}">
                <a16:creationId xmlns:a16="http://schemas.microsoft.com/office/drawing/2014/main" id="{CC91B1CF-4AD5-4E84-BE6D-9529281B9282}"/>
              </a:ext>
            </a:extLst>
          </p:cNvPr>
          <p:cNvSpPr/>
          <p:nvPr/>
        </p:nvSpPr>
        <p:spPr>
          <a:xfrm>
            <a:off x="11712342" y="6240338"/>
            <a:ext cx="1678279" cy="753593"/>
          </a:xfrm>
          <a:prstGeom prst="roundRect">
            <a:avLst>
              <a:gd name="adj" fmla="val 10645"/>
            </a:avLst>
          </a:prstGeom>
          <a:solidFill>
            <a:schemeClr val="bg1">
              <a:lumMod val="85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00228"/>
            <a:r>
              <a:rPr lang="en-US" altLang="ja-JP" sz="1100" dirty="0">
                <a:solidFill>
                  <a:prstClr val="black"/>
                </a:solidFill>
                <a:ea typeface="メイリオ" panose="020B0604030504040204" pitchFamily="50" charset="-128"/>
                <a:cs typeface="メイリオ" panose="020B0604030504040204" pitchFamily="50" charset="-128"/>
              </a:rPr>
              <a:t>Indicators (assignable)</a:t>
            </a:r>
          </a:p>
          <a:p>
            <a:pPr defTabSz="700228"/>
            <a:r>
              <a:rPr lang="en-US" altLang="ja-JP" sz="1100" dirty="0">
                <a:solidFill>
                  <a:prstClr val="black"/>
                </a:solidFill>
                <a:ea typeface="メイリオ" panose="020B0604030504040204" pitchFamily="50" charset="-128"/>
                <a:cs typeface="メイリオ" panose="020B0604030504040204" pitchFamily="50" charset="-128"/>
              </a:rPr>
              <a:t> </a:t>
            </a:r>
            <a:r>
              <a:rPr lang="en-US" altLang="ja-JP" sz="1050" dirty="0">
                <a:solidFill>
                  <a:prstClr val="black"/>
                </a:solidFill>
                <a:ea typeface="メイリオ" panose="020B0604030504040204" pitchFamily="50" charset="-128"/>
                <a:cs typeface="メイリオ" panose="020B0604030504040204" pitchFamily="50" charset="-128"/>
              </a:rPr>
              <a:t>Control Output</a:t>
            </a:r>
          </a:p>
          <a:p>
            <a:pPr defTabSz="700228"/>
            <a:r>
              <a:rPr lang="en-US" altLang="ja-JP" sz="1050" dirty="0">
                <a:solidFill>
                  <a:prstClr val="black"/>
                </a:solidFill>
                <a:ea typeface="メイリオ" panose="020B0604030504040204" pitchFamily="50" charset="-128"/>
                <a:cs typeface="メイリオ" panose="020B0604030504040204" pitchFamily="50" charset="-128"/>
              </a:rPr>
              <a:t> RM’s key indicator</a:t>
            </a:r>
          </a:p>
          <a:p>
            <a:pPr defTabSz="700228"/>
            <a:r>
              <a:rPr lang="en-US" altLang="ja-JP" sz="1050" dirty="0">
                <a:solidFill>
                  <a:prstClr val="black"/>
                </a:solidFill>
                <a:ea typeface="メイリオ" panose="020B0604030504040204" pitchFamily="50" charset="-128"/>
                <a:cs typeface="メイリオ" panose="020B0604030504040204" pitchFamily="50" charset="-128"/>
              </a:rPr>
              <a:t> E-mail</a:t>
            </a:r>
            <a:endParaRPr lang="ja-JP" altLang="en-US" sz="1100" dirty="0">
              <a:solidFill>
                <a:prstClr val="black"/>
              </a:solidFill>
              <a:ea typeface="メイリオ" panose="020B0604030504040204" pitchFamily="50" charset="-128"/>
              <a:cs typeface="メイリオ" panose="020B0604030504040204" pitchFamily="50" charset="-128"/>
            </a:endParaRPr>
          </a:p>
        </p:txBody>
      </p:sp>
      <p:sp>
        <p:nvSpPr>
          <p:cNvPr id="189" name="円/楕円 228">
            <a:extLst>
              <a:ext uri="{FF2B5EF4-FFF2-40B4-BE49-F238E27FC236}">
                <a16:creationId xmlns:a16="http://schemas.microsoft.com/office/drawing/2014/main" id="{FAC30497-66BE-4435-838F-429F1DCB19F8}"/>
              </a:ext>
            </a:extLst>
          </p:cNvPr>
          <p:cNvSpPr/>
          <p:nvPr/>
        </p:nvSpPr>
        <p:spPr>
          <a:xfrm>
            <a:off x="145116" y="620854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92" name="グループ化 91">
            <a:extLst>
              <a:ext uri="{FF2B5EF4-FFF2-40B4-BE49-F238E27FC236}">
                <a16:creationId xmlns:a16="http://schemas.microsoft.com/office/drawing/2014/main" id="{8DB19AD0-C422-4997-AEF6-68D68D1192BE}"/>
              </a:ext>
            </a:extLst>
          </p:cNvPr>
          <p:cNvGrpSpPr/>
          <p:nvPr/>
        </p:nvGrpSpPr>
        <p:grpSpPr>
          <a:xfrm rot="544062">
            <a:off x="9019929" y="865249"/>
            <a:ext cx="791763" cy="751770"/>
            <a:chOff x="2758918" y="1019798"/>
            <a:chExt cx="2425140" cy="2301964"/>
          </a:xfrm>
          <a:effectLst>
            <a:outerShdw blurRad="38100" dist="38100" dir="8100000" algn="tr" rotWithShape="0">
              <a:prstClr val="black">
                <a:alpha val="40000"/>
              </a:prstClr>
            </a:outerShdw>
          </a:effectLst>
        </p:grpSpPr>
        <p:grpSp>
          <p:nvGrpSpPr>
            <p:cNvPr id="93" name="グループ化 92">
              <a:extLst>
                <a:ext uri="{FF2B5EF4-FFF2-40B4-BE49-F238E27FC236}">
                  <a16:creationId xmlns:a16="http://schemas.microsoft.com/office/drawing/2014/main" id="{C55E26AF-DB94-4F9A-9039-85077457FFCD}"/>
                </a:ext>
              </a:extLst>
            </p:cNvPr>
            <p:cNvGrpSpPr/>
            <p:nvPr/>
          </p:nvGrpSpPr>
          <p:grpSpPr>
            <a:xfrm>
              <a:off x="2991168" y="1221263"/>
              <a:ext cx="1944215" cy="1771248"/>
              <a:chOff x="2991168" y="1221263"/>
              <a:chExt cx="1944215" cy="1771248"/>
            </a:xfrm>
          </p:grpSpPr>
          <p:sp>
            <p:nvSpPr>
              <p:cNvPr id="95" name="円/楕円 36">
                <a:extLst>
                  <a:ext uri="{FF2B5EF4-FFF2-40B4-BE49-F238E27FC236}">
                    <a16:creationId xmlns:a16="http://schemas.microsoft.com/office/drawing/2014/main" id="{645ACA00-C982-47F0-B327-7FF1FB88EADB}"/>
                  </a:ext>
                </a:extLst>
              </p:cNvPr>
              <p:cNvSpPr/>
              <p:nvPr/>
            </p:nvSpPr>
            <p:spPr>
              <a:xfrm>
                <a:off x="2991168" y="1221263"/>
                <a:ext cx="1944215" cy="1771248"/>
              </a:xfrm>
              <a:prstGeom prst="ellipse">
                <a:avLst/>
              </a:prstGeom>
              <a:solidFill>
                <a:srgbClr val="FF6600"/>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200" kern="0" dirty="0">
                  <a:solidFill>
                    <a:prstClr val="white"/>
                  </a:solidFill>
                  <a:latin typeface="Meiryo UI"/>
                  <a:ea typeface="Meiryo UI"/>
                </a:endParaRPr>
              </a:p>
            </p:txBody>
          </p:sp>
          <p:sp>
            <p:nvSpPr>
              <p:cNvPr id="96" name="角丸四角形 37">
                <a:extLst>
                  <a:ext uri="{FF2B5EF4-FFF2-40B4-BE49-F238E27FC236}">
                    <a16:creationId xmlns:a16="http://schemas.microsoft.com/office/drawing/2014/main" id="{AE463169-CB0E-484B-B5CD-4C7B52EB31E0}"/>
                  </a:ext>
                </a:extLst>
              </p:cNvPr>
              <p:cNvSpPr/>
              <p:nvPr/>
            </p:nvSpPr>
            <p:spPr>
              <a:xfrm>
                <a:off x="3111526" y="1646029"/>
                <a:ext cx="1677970" cy="786535"/>
              </a:xfrm>
              <a:prstGeom prst="roundRect">
                <a:avLst/>
              </a:prstGeom>
              <a:solidFill>
                <a:srgbClr val="FF6600"/>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500" b="1" kern="0" dirty="0">
                    <a:solidFill>
                      <a:prstClr val="white"/>
                    </a:solidFill>
                    <a:latin typeface="Calibri"/>
                    <a:ea typeface="Meiryo UI"/>
                  </a:rPr>
                  <a:t>v.4</a:t>
                </a:r>
              </a:p>
              <a:p>
                <a:pPr algn="ctr" defTabSz="1371805" fontAlgn="auto">
                  <a:lnSpc>
                    <a:spcPts val="1500"/>
                  </a:lnSpc>
                  <a:spcBef>
                    <a:spcPts val="0"/>
                  </a:spcBef>
                  <a:spcAft>
                    <a:spcPts val="0"/>
                  </a:spcAft>
                </a:pPr>
                <a:r>
                  <a:rPr kumimoji="0" lang="en-US" altLang="ja-JP" sz="1500" b="1" kern="0" dirty="0" err="1">
                    <a:solidFill>
                      <a:prstClr val="white"/>
                    </a:solidFill>
                    <a:latin typeface="Calibri"/>
                    <a:ea typeface="Meiryo UI"/>
                  </a:rPr>
                  <a:t>adv</a:t>
                </a:r>
                <a:endParaRPr kumimoji="0" lang="ja-JP" altLang="en-US" sz="1500" b="1" kern="0" dirty="0">
                  <a:solidFill>
                    <a:prstClr val="white"/>
                  </a:solidFill>
                  <a:latin typeface="Calibri"/>
                  <a:ea typeface="Meiryo UI"/>
                </a:endParaRPr>
              </a:p>
            </p:txBody>
          </p:sp>
        </p:grpSp>
        <p:pic>
          <p:nvPicPr>
            <p:cNvPr id="94" name="Picture 2" descr="C:\Users\toa27839.TOA\AppData\Local\Temp\notesEA312D\Bubble_material_noshadow-01.png">
              <a:extLst>
                <a:ext uri="{FF2B5EF4-FFF2-40B4-BE49-F238E27FC236}">
                  <a16:creationId xmlns:a16="http://schemas.microsoft.com/office/drawing/2014/main" id="{66B7D97A-8ED6-4112-B1D6-11EE661AF2F9}"/>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2758918" y="1019798"/>
              <a:ext cx="2425140" cy="2301964"/>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98" name="正方形/長方形 97">
            <a:extLst>
              <a:ext uri="{FF2B5EF4-FFF2-40B4-BE49-F238E27FC236}">
                <a16:creationId xmlns:a16="http://schemas.microsoft.com/office/drawing/2014/main" id="{7023C705-FD19-4DF1-89A9-9BE61889A990}"/>
              </a:ext>
            </a:extLst>
          </p:cNvPr>
          <p:cNvSpPr/>
          <p:nvPr/>
        </p:nvSpPr>
        <p:spPr>
          <a:xfrm>
            <a:off x="5351086" y="975556"/>
            <a:ext cx="3666637" cy="55399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4 Systems Integration</a:t>
            </a:r>
          </a:p>
        </p:txBody>
      </p:sp>
    </p:spTree>
    <p:extLst>
      <p:ext uri="{BB962C8B-B14F-4D97-AF65-F5344CB8AC3E}">
        <p14:creationId xmlns:p14="http://schemas.microsoft.com/office/powerpoint/2010/main" val="42197732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 name="図 154">
            <a:extLst>
              <a:ext uri="{FF2B5EF4-FFF2-40B4-BE49-F238E27FC236}">
                <a16:creationId xmlns:a16="http://schemas.microsoft.com/office/drawing/2014/main" id="{0633E1FE-7300-41EF-B1E6-93A9439D006F}"/>
              </a:ext>
            </a:extLst>
          </p:cNvPr>
          <p:cNvPicPr>
            <a:picLocks noChangeAspect="1"/>
          </p:cNvPicPr>
          <p:nvPr/>
        </p:nvPicPr>
        <p:blipFill>
          <a:blip r:embed="rId2"/>
          <a:stretch>
            <a:fillRect/>
          </a:stretch>
        </p:blipFill>
        <p:spPr>
          <a:xfrm>
            <a:off x="3401109" y="876744"/>
            <a:ext cx="1342169" cy="845577"/>
          </a:xfrm>
          <a:prstGeom prst="rect">
            <a:avLst/>
          </a:prstGeom>
        </p:spPr>
      </p:pic>
      <p:sp>
        <p:nvSpPr>
          <p:cNvPr id="199" name="正方形/長方形 198">
            <a:extLst>
              <a:ext uri="{FF2B5EF4-FFF2-40B4-BE49-F238E27FC236}">
                <a16:creationId xmlns:a16="http://schemas.microsoft.com/office/drawing/2014/main" id="{E0600BA4-8DA8-4AA3-8E5D-716C0B0A7019}"/>
              </a:ext>
            </a:extLst>
          </p:cNvPr>
          <p:cNvSpPr/>
          <p:nvPr/>
        </p:nvSpPr>
        <p:spPr>
          <a:xfrm>
            <a:off x="2790224" y="3037550"/>
            <a:ext cx="10805636" cy="1949256"/>
          </a:xfrm>
          <a:prstGeom prst="rect">
            <a:avLst/>
          </a:prstGeom>
          <a:solidFill>
            <a:srgbClr val="7030A0">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5" name="グループ化 4">
            <a:extLst>
              <a:ext uri="{FF2B5EF4-FFF2-40B4-BE49-F238E27FC236}">
                <a16:creationId xmlns:a16="http://schemas.microsoft.com/office/drawing/2014/main" id="{2FD48B25-49E4-4D4C-B183-22DCB79EA1DB}"/>
              </a:ext>
            </a:extLst>
          </p:cNvPr>
          <p:cNvGrpSpPr/>
          <p:nvPr/>
        </p:nvGrpSpPr>
        <p:grpSpPr>
          <a:xfrm>
            <a:off x="9772085" y="3462509"/>
            <a:ext cx="3560219" cy="1429080"/>
            <a:chOff x="9772085" y="3462509"/>
            <a:chExt cx="3560219" cy="1429080"/>
          </a:xfrm>
        </p:grpSpPr>
        <p:grpSp>
          <p:nvGrpSpPr>
            <p:cNvPr id="192" name="グループ化 191">
              <a:extLst>
                <a:ext uri="{FF2B5EF4-FFF2-40B4-BE49-F238E27FC236}">
                  <a16:creationId xmlns:a16="http://schemas.microsoft.com/office/drawing/2014/main" id="{65F93EB1-B65B-4EC9-A29D-255D4A738282}"/>
                </a:ext>
              </a:extLst>
            </p:cNvPr>
            <p:cNvGrpSpPr/>
            <p:nvPr/>
          </p:nvGrpSpPr>
          <p:grpSpPr>
            <a:xfrm>
              <a:off x="9772085" y="3462509"/>
              <a:ext cx="2780009" cy="1429080"/>
              <a:chOff x="4531774" y="3464554"/>
              <a:chExt cx="2780009" cy="1429080"/>
            </a:xfrm>
          </p:grpSpPr>
          <p:sp>
            <p:nvSpPr>
              <p:cNvPr id="193" name="角丸四角形 65">
                <a:extLst>
                  <a:ext uri="{FF2B5EF4-FFF2-40B4-BE49-F238E27FC236}">
                    <a16:creationId xmlns:a16="http://schemas.microsoft.com/office/drawing/2014/main" id="{6049BE13-E35A-4169-B256-A21A10EF15E4}"/>
                  </a:ext>
                </a:extLst>
              </p:cNvPr>
              <p:cNvSpPr/>
              <p:nvPr/>
            </p:nvSpPr>
            <p:spPr>
              <a:xfrm>
                <a:off x="4531774" y="3464554"/>
                <a:ext cx="2780009" cy="1281836"/>
              </a:xfrm>
              <a:prstGeom prst="roundRect">
                <a:avLst>
                  <a:gd name="adj" fmla="val 10784"/>
                </a:avLst>
              </a:prstGeom>
              <a:solidFill>
                <a:srgbClr val="FFC00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t"/>
              <a:lstStyle/>
              <a:p>
                <a:pPr defTabSz="1369493" fontAlgn="auto">
                  <a:spcBef>
                    <a:spcPts val="0"/>
                  </a:spcBef>
                  <a:spcAft>
                    <a:spcPts val="0"/>
                  </a:spcAft>
                </a:pPr>
                <a:r>
                  <a:rPr kumimoji="0" lang="en-US" altLang="ja-JP" sz="1200" kern="0" dirty="0">
                    <a:solidFill>
                      <a:prstClr val="white"/>
                    </a:solidFill>
                    <a:latin typeface="Calibri"/>
                    <a:ea typeface="ＭＳ Ｐゴシック"/>
                    <a:cs typeface="Meiryo UI" pitchFamily="50" charset="-128"/>
                  </a:rPr>
                  <a:t>Failure Output Pattern</a:t>
                </a:r>
                <a:endParaRPr kumimoji="0" lang="ja-JP" altLang="en-US" sz="1200" kern="0" dirty="0">
                  <a:solidFill>
                    <a:prstClr val="white"/>
                  </a:solidFill>
                  <a:latin typeface="Calibri"/>
                  <a:ea typeface="ＭＳ Ｐゴシック"/>
                  <a:cs typeface="Meiryo UI" pitchFamily="50" charset="-128"/>
                </a:endParaRPr>
              </a:p>
            </p:txBody>
          </p:sp>
          <p:sp>
            <p:nvSpPr>
              <p:cNvPr id="194" name="角丸四角形 73">
                <a:extLst>
                  <a:ext uri="{FF2B5EF4-FFF2-40B4-BE49-F238E27FC236}">
                    <a16:creationId xmlns:a16="http://schemas.microsoft.com/office/drawing/2014/main" id="{2062DAEF-97CE-46C6-BAC7-65B3A7534700}"/>
                  </a:ext>
                </a:extLst>
              </p:cNvPr>
              <p:cNvSpPr/>
              <p:nvPr/>
            </p:nvSpPr>
            <p:spPr>
              <a:xfrm>
                <a:off x="4669346" y="3786733"/>
                <a:ext cx="1477093" cy="1106901"/>
              </a:xfrm>
              <a:prstGeom prst="roundRect">
                <a:avLst>
                  <a:gd name="adj" fmla="val 10645"/>
                </a:avLst>
              </a:prstGeom>
              <a:solidFill>
                <a:schemeClr val="accent6">
                  <a:lumMod val="20000"/>
                  <a:lumOff val="80000"/>
                </a:scheme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00228"/>
                <a:r>
                  <a:rPr lang="en-US" altLang="ja-JP" sz="1100" dirty="0">
                    <a:solidFill>
                      <a:prstClr val="black"/>
                    </a:solidFill>
                    <a:ea typeface="メイリオ" panose="020B0604030504040204" pitchFamily="50" charset="-128"/>
                    <a:cs typeface="メイリオ" panose="020B0604030504040204" pitchFamily="50" charset="-128"/>
                  </a:rPr>
                  <a:t>Detection Items</a:t>
                </a:r>
              </a:p>
              <a:p>
                <a:pPr defTabSz="700228"/>
                <a:r>
                  <a:rPr lang="en-US" altLang="ja-JP" sz="1050" dirty="0">
                    <a:solidFill>
                      <a:prstClr val="black"/>
                    </a:solidFill>
                    <a:ea typeface="メイリオ" panose="020B0604030504040204" pitchFamily="50" charset="-128"/>
                    <a:cs typeface="メイリオ" panose="020B0604030504040204" pitchFamily="50" charset="-128"/>
                  </a:rPr>
                  <a:t>Analog Link, VX link,</a:t>
                </a:r>
              </a:p>
              <a:p>
                <a:pPr defTabSz="700228"/>
                <a:r>
                  <a:rPr lang="en-US" altLang="ja-JP" sz="1050" dirty="0">
                    <a:solidFill>
                      <a:prstClr val="black"/>
                    </a:solidFill>
                    <a:ea typeface="メイリオ" panose="020B0604030504040204" pitchFamily="50" charset="-128"/>
                    <a:cs typeface="メイリオ" panose="020B0604030504040204" pitchFamily="50" charset="-128"/>
                  </a:rPr>
                  <a:t>DC power, DS-LINK,</a:t>
                </a:r>
              </a:p>
              <a:p>
                <a:pPr defTabSz="700228"/>
                <a:r>
                  <a:rPr lang="en-US" altLang="ja-JP" sz="1050" dirty="0">
                    <a:solidFill>
                      <a:prstClr val="black"/>
                    </a:solidFill>
                    <a:ea typeface="メイリオ" panose="020B0604030504040204" pitchFamily="50" charset="-128"/>
                    <a:cs typeface="メイリオ" panose="020B0604030504040204" pitchFamily="50" charset="-128"/>
                  </a:rPr>
                  <a:t>AMP, RM, Control input, External equipment,</a:t>
                </a:r>
              </a:p>
              <a:p>
                <a:pPr defTabSz="700228"/>
                <a:r>
                  <a:rPr lang="en-US" altLang="ja-JP" sz="1050" dirty="0">
                    <a:solidFill>
                      <a:prstClr val="black"/>
                    </a:solidFill>
                    <a:ea typeface="メイリオ" panose="020B0604030504040204" pitchFamily="50" charset="-128"/>
                    <a:cs typeface="メイリオ" panose="020B0604030504040204" pitchFamily="50" charset="-128"/>
                  </a:rPr>
                  <a:t>Speaker line</a:t>
                </a:r>
                <a:endParaRPr lang="ja-JP" altLang="en-US" sz="1050" dirty="0">
                  <a:solidFill>
                    <a:prstClr val="black"/>
                  </a:solidFill>
                  <a:ea typeface="メイリオ" panose="020B0604030504040204" pitchFamily="50" charset="-128"/>
                  <a:cs typeface="メイリオ" panose="020B0604030504040204" pitchFamily="50" charset="-128"/>
                </a:endParaRPr>
              </a:p>
            </p:txBody>
          </p:sp>
        </p:grpSp>
        <p:sp>
          <p:nvSpPr>
            <p:cNvPr id="195" name="角丸四角形 73">
              <a:extLst>
                <a:ext uri="{FF2B5EF4-FFF2-40B4-BE49-F238E27FC236}">
                  <a16:creationId xmlns:a16="http://schemas.microsoft.com/office/drawing/2014/main" id="{25647B06-5D13-498D-8694-4D68F36798ED}"/>
                </a:ext>
              </a:extLst>
            </p:cNvPr>
            <p:cNvSpPr/>
            <p:nvPr/>
          </p:nvSpPr>
          <p:spPr>
            <a:xfrm>
              <a:off x="11654025" y="3797885"/>
              <a:ext cx="1678279" cy="753593"/>
            </a:xfrm>
            <a:prstGeom prst="roundRect">
              <a:avLst>
                <a:gd name="adj" fmla="val 10645"/>
              </a:avLst>
            </a:prstGeom>
            <a:solidFill>
              <a:schemeClr val="bg1">
                <a:lumMod val="85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00228"/>
              <a:r>
                <a:rPr lang="en-US" altLang="ja-JP" sz="1100" dirty="0">
                  <a:solidFill>
                    <a:prstClr val="black"/>
                  </a:solidFill>
                  <a:ea typeface="メイリオ" panose="020B0604030504040204" pitchFamily="50" charset="-128"/>
                  <a:cs typeface="メイリオ" panose="020B0604030504040204" pitchFamily="50" charset="-128"/>
                </a:rPr>
                <a:t>Indicators (assignable)</a:t>
              </a:r>
            </a:p>
            <a:p>
              <a:pPr defTabSz="700228"/>
              <a:r>
                <a:rPr lang="en-US" altLang="ja-JP" sz="1100" dirty="0">
                  <a:solidFill>
                    <a:prstClr val="black"/>
                  </a:solidFill>
                  <a:ea typeface="メイリオ" panose="020B0604030504040204" pitchFamily="50" charset="-128"/>
                  <a:cs typeface="メイリオ" panose="020B0604030504040204" pitchFamily="50" charset="-128"/>
                </a:rPr>
                <a:t> </a:t>
              </a:r>
              <a:r>
                <a:rPr lang="en-US" altLang="ja-JP" sz="1050" dirty="0">
                  <a:solidFill>
                    <a:prstClr val="black"/>
                  </a:solidFill>
                  <a:ea typeface="メイリオ" panose="020B0604030504040204" pitchFamily="50" charset="-128"/>
                  <a:cs typeface="メイリオ" panose="020B0604030504040204" pitchFamily="50" charset="-128"/>
                </a:rPr>
                <a:t>Control Output</a:t>
              </a:r>
            </a:p>
            <a:p>
              <a:pPr defTabSz="700228"/>
              <a:r>
                <a:rPr lang="en-US" altLang="ja-JP" sz="1050" dirty="0">
                  <a:solidFill>
                    <a:prstClr val="black"/>
                  </a:solidFill>
                  <a:ea typeface="メイリオ" panose="020B0604030504040204" pitchFamily="50" charset="-128"/>
                  <a:cs typeface="メイリオ" panose="020B0604030504040204" pitchFamily="50" charset="-128"/>
                </a:rPr>
                <a:t> RM’s key indicator</a:t>
              </a:r>
            </a:p>
            <a:p>
              <a:pPr defTabSz="700228"/>
              <a:r>
                <a:rPr lang="en-US" altLang="ja-JP" sz="1050" dirty="0">
                  <a:solidFill>
                    <a:prstClr val="black"/>
                  </a:solidFill>
                  <a:ea typeface="メイリオ" panose="020B0604030504040204" pitchFamily="50" charset="-128"/>
                  <a:cs typeface="メイリオ" panose="020B0604030504040204" pitchFamily="50" charset="-128"/>
                </a:rPr>
                <a:t> E-mail</a:t>
              </a:r>
              <a:endParaRPr lang="ja-JP" altLang="en-US" sz="1100" dirty="0">
                <a:solidFill>
                  <a:prstClr val="black"/>
                </a:solidFill>
                <a:ea typeface="メイリオ" panose="020B0604030504040204" pitchFamily="50" charset="-128"/>
                <a:cs typeface="メイリオ" panose="020B0604030504040204" pitchFamily="50" charset="-128"/>
              </a:endParaRPr>
            </a:p>
          </p:txBody>
        </p:sp>
      </p:grpSp>
      <p:sp>
        <p:nvSpPr>
          <p:cNvPr id="15" name="正方形/長方形 14">
            <a:extLst>
              <a:ext uri="{FF2B5EF4-FFF2-40B4-BE49-F238E27FC236}">
                <a16:creationId xmlns:a16="http://schemas.microsoft.com/office/drawing/2014/main" id="{D5709A00-93F6-492A-A6B3-F501137F5391}"/>
              </a:ext>
            </a:extLst>
          </p:cNvPr>
          <p:cNvSpPr/>
          <p:nvPr/>
        </p:nvSpPr>
        <p:spPr>
          <a:xfrm>
            <a:off x="2766836" y="5393160"/>
            <a:ext cx="10805636" cy="1949256"/>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grpSp>
        <p:nvGrpSpPr>
          <p:cNvPr id="81" name="グループ化 80"/>
          <p:cNvGrpSpPr/>
          <p:nvPr/>
        </p:nvGrpSpPr>
        <p:grpSpPr>
          <a:xfrm>
            <a:off x="1609661" y="266185"/>
            <a:ext cx="2053631" cy="1949899"/>
            <a:chOff x="2629447" y="812240"/>
            <a:chExt cx="2667654" cy="2532159"/>
          </a:xfrm>
        </p:grpSpPr>
        <p:grpSp>
          <p:nvGrpSpPr>
            <p:cNvPr id="82" name="グループ化 81"/>
            <p:cNvGrpSpPr/>
            <p:nvPr/>
          </p:nvGrpSpPr>
          <p:grpSpPr>
            <a:xfrm>
              <a:off x="2951391" y="1221263"/>
              <a:ext cx="2030342" cy="1771248"/>
              <a:chOff x="2951391" y="1221263"/>
              <a:chExt cx="2030342" cy="1771248"/>
            </a:xfrm>
          </p:grpSpPr>
          <p:sp>
            <p:nvSpPr>
              <p:cNvPr id="84" name="円/楕円 83"/>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dirty="0">
                  <a:solidFill>
                    <a:prstClr val="white"/>
                  </a:solidFill>
                  <a:latin typeface="Meiryo UI"/>
                  <a:ea typeface="Meiryo UI"/>
                </a:endParaRPr>
              </a:p>
            </p:txBody>
          </p:sp>
          <p:sp>
            <p:nvSpPr>
              <p:cNvPr id="85" name="角丸四角形 84"/>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4sys</a:t>
                </a:r>
              </a:p>
              <a:p>
                <a:pPr algn="ctr" defTabSz="1371805" fontAlgn="auto">
                  <a:spcBef>
                    <a:spcPts val="0"/>
                  </a:spcBef>
                  <a:spcAft>
                    <a:spcPts val="0"/>
                  </a:spcAft>
                </a:pPr>
                <a:r>
                  <a:rPr kumimoji="0" lang="en-US" altLang="ja-JP" sz="3000" b="1" kern="0" dirty="0">
                    <a:solidFill>
                      <a:prstClr val="white"/>
                    </a:solidFill>
                    <a:latin typeface="Calibri"/>
                    <a:ea typeface="Meiryo UI"/>
                  </a:rPr>
                  <a:t>Integ.</a:t>
                </a:r>
                <a:endParaRPr kumimoji="0" lang="ja-JP" altLang="en-US" sz="3000" b="1" kern="0" dirty="0">
                  <a:solidFill>
                    <a:prstClr val="white"/>
                  </a:solidFill>
                  <a:latin typeface="Calibri"/>
                  <a:ea typeface="Meiryo UI"/>
                </a:endParaRPr>
              </a:p>
            </p:txBody>
          </p:sp>
        </p:grpSp>
        <p:pic>
          <p:nvPicPr>
            <p:cNvPr id="83"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l="18633" t="5301" r="3622" b="14257"/>
            <a:stretch/>
          </p:blipFill>
          <p:spPr bwMode="auto">
            <a:xfrm>
              <a:off x="2629447" y="812240"/>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228" name="円/楕円 227"/>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四角形: 角を丸くする 20">
            <a:extLst>
              <a:ext uri="{FF2B5EF4-FFF2-40B4-BE49-F238E27FC236}">
                <a16:creationId xmlns:a16="http://schemas.microsoft.com/office/drawing/2014/main" id="{6C00F4AC-849D-48F0-8A9B-0D29B41663EE}"/>
              </a:ext>
            </a:extLst>
          </p:cNvPr>
          <p:cNvSpPr/>
          <p:nvPr/>
        </p:nvSpPr>
        <p:spPr>
          <a:xfrm>
            <a:off x="2229725" y="5158546"/>
            <a:ext cx="1417638" cy="600895"/>
          </a:xfrm>
          <a:prstGeom prst="roundRect">
            <a:avLst>
              <a:gd name="adj" fmla="val 6780"/>
            </a:avLst>
          </a:prstGeom>
          <a:solidFill>
            <a:schemeClr val="accent4">
              <a:lumMod val="60000"/>
              <a:lumOff val="4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600" dirty="0"/>
              <a:t>Other S</a:t>
            </a:r>
            <a:r>
              <a:rPr kumimoji="1" lang="en-US" altLang="ja-JP" sz="1600" dirty="0"/>
              <a:t>ystem</a:t>
            </a:r>
          </a:p>
        </p:txBody>
      </p:sp>
      <p:sp>
        <p:nvSpPr>
          <p:cNvPr id="22" name="四角形: 角を丸くする 21">
            <a:extLst>
              <a:ext uri="{FF2B5EF4-FFF2-40B4-BE49-F238E27FC236}">
                <a16:creationId xmlns:a16="http://schemas.microsoft.com/office/drawing/2014/main" id="{CF793EF1-8D74-4AA6-A9FA-1AE6131077BE}"/>
              </a:ext>
            </a:extLst>
          </p:cNvPr>
          <p:cNvSpPr/>
          <p:nvPr/>
        </p:nvSpPr>
        <p:spPr>
          <a:xfrm>
            <a:off x="2229725" y="2601290"/>
            <a:ext cx="1417638" cy="635295"/>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600" dirty="0"/>
              <a:t>Own S</a:t>
            </a:r>
            <a:r>
              <a:rPr kumimoji="1" lang="en-US" altLang="ja-JP" sz="1600" dirty="0"/>
              <a:t>ystem</a:t>
            </a:r>
            <a:endParaRPr kumimoji="1" lang="ja-JP" altLang="en-US" dirty="0"/>
          </a:p>
        </p:txBody>
      </p:sp>
      <p:grpSp>
        <p:nvGrpSpPr>
          <p:cNvPr id="3" name="グループ化 2">
            <a:extLst>
              <a:ext uri="{FF2B5EF4-FFF2-40B4-BE49-F238E27FC236}">
                <a16:creationId xmlns:a16="http://schemas.microsoft.com/office/drawing/2014/main" id="{D2CBC4F2-EC88-4771-B260-9D67739DF250}"/>
              </a:ext>
            </a:extLst>
          </p:cNvPr>
          <p:cNvGrpSpPr/>
          <p:nvPr/>
        </p:nvGrpSpPr>
        <p:grpSpPr>
          <a:xfrm>
            <a:off x="3420513" y="3522748"/>
            <a:ext cx="2711275" cy="1313618"/>
            <a:chOff x="4854973" y="3464554"/>
            <a:chExt cx="2711275" cy="1313618"/>
          </a:xfrm>
        </p:grpSpPr>
        <p:grpSp>
          <p:nvGrpSpPr>
            <p:cNvPr id="101" name="グループ化 100">
              <a:extLst>
                <a:ext uri="{FF2B5EF4-FFF2-40B4-BE49-F238E27FC236}">
                  <a16:creationId xmlns:a16="http://schemas.microsoft.com/office/drawing/2014/main" id="{F4D6EAAB-9C26-4BD1-A028-A28047ED812D}"/>
                </a:ext>
              </a:extLst>
            </p:cNvPr>
            <p:cNvGrpSpPr/>
            <p:nvPr/>
          </p:nvGrpSpPr>
          <p:grpSpPr>
            <a:xfrm>
              <a:off x="5213264" y="3464554"/>
              <a:ext cx="2352984" cy="1227936"/>
              <a:chOff x="3723607" y="2801794"/>
              <a:chExt cx="1568474" cy="818287"/>
            </a:xfrm>
          </p:grpSpPr>
          <p:grpSp>
            <p:nvGrpSpPr>
              <p:cNvPr id="102" name="グループ化 101">
                <a:extLst>
                  <a:ext uri="{FF2B5EF4-FFF2-40B4-BE49-F238E27FC236}">
                    <a16:creationId xmlns:a16="http://schemas.microsoft.com/office/drawing/2014/main" id="{D000E92C-C6DB-4E88-A24D-6A6ED81A4C29}"/>
                  </a:ext>
                </a:extLst>
              </p:cNvPr>
              <p:cNvGrpSpPr/>
              <p:nvPr/>
            </p:nvGrpSpPr>
            <p:grpSpPr>
              <a:xfrm>
                <a:off x="3723607" y="2801794"/>
                <a:ext cx="1568474" cy="818287"/>
                <a:chOff x="3707941" y="1172878"/>
                <a:chExt cx="2778649" cy="1449642"/>
              </a:xfrm>
            </p:grpSpPr>
            <p:sp>
              <p:nvSpPr>
                <p:cNvPr id="105" name="角丸四角形 65">
                  <a:extLst>
                    <a:ext uri="{FF2B5EF4-FFF2-40B4-BE49-F238E27FC236}">
                      <a16:creationId xmlns:a16="http://schemas.microsoft.com/office/drawing/2014/main" id="{D16E672B-EC9F-4C81-91F9-20DF03B3059E}"/>
                    </a:ext>
                  </a:extLst>
                </p:cNvPr>
                <p:cNvSpPr/>
                <p:nvPr/>
              </p:nvSpPr>
              <p:spPr>
                <a:xfrm>
                  <a:off x="3707941" y="1172878"/>
                  <a:ext cx="2365829" cy="1306755"/>
                </a:xfrm>
                <a:prstGeom prst="roundRect">
                  <a:avLst/>
                </a:prstGeom>
                <a:solidFill>
                  <a:srgbClr val="0070C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t"/>
                <a:lstStyle/>
                <a:p>
                  <a:pPr defTabSz="1369493" fontAlgn="auto">
                    <a:spcBef>
                      <a:spcPts val="0"/>
                    </a:spcBef>
                    <a:spcAft>
                      <a:spcPts val="0"/>
                    </a:spcAft>
                  </a:pPr>
                  <a:r>
                    <a:rPr kumimoji="0" lang="en-US" altLang="ja-JP" sz="1200" kern="0" dirty="0">
                      <a:solidFill>
                        <a:prstClr val="white"/>
                      </a:solidFill>
                      <a:latin typeface="Calibri"/>
                      <a:ea typeface="ＭＳ Ｐゴシック"/>
                      <a:cs typeface="Meiryo UI" pitchFamily="50" charset="-128"/>
                    </a:rPr>
                    <a:t>General Broadest Pattern</a:t>
                  </a:r>
                  <a:endParaRPr kumimoji="0" lang="ja-JP" altLang="en-US" sz="1200" kern="0" dirty="0">
                    <a:solidFill>
                      <a:prstClr val="white"/>
                    </a:solidFill>
                    <a:latin typeface="Calibri"/>
                    <a:ea typeface="ＭＳ Ｐゴシック"/>
                    <a:cs typeface="Meiryo UI" pitchFamily="50" charset="-128"/>
                  </a:endParaRPr>
                </a:p>
              </p:txBody>
            </p:sp>
            <p:sp>
              <p:nvSpPr>
                <p:cNvPr id="106" name="角丸四角形 66">
                  <a:extLst>
                    <a:ext uri="{FF2B5EF4-FFF2-40B4-BE49-F238E27FC236}">
                      <a16:creationId xmlns:a16="http://schemas.microsoft.com/office/drawing/2014/main" id="{4D6A1CE4-FE12-43BD-89E2-08017D24AF69}"/>
                    </a:ext>
                  </a:extLst>
                </p:cNvPr>
                <p:cNvSpPr/>
                <p:nvPr/>
              </p:nvSpPr>
              <p:spPr>
                <a:xfrm>
                  <a:off x="5287829" y="1701912"/>
                  <a:ext cx="855151" cy="438917"/>
                </a:xfrm>
                <a:prstGeom prst="roundRect">
                  <a:avLst>
                    <a:gd name="adj" fmla="val 14967"/>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ctr"/>
                <a:lstStyle/>
                <a:p>
                  <a:pP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 </a:t>
                  </a:r>
                </a:p>
                <a:p>
                  <a:pP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Patterns</a:t>
                  </a:r>
                  <a:endParaRPr kumimoji="0" lang="ja-JP" altLang="en-US" sz="1100" kern="0" dirty="0">
                    <a:solidFill>
                      <a:prstClr val="white"/>
                    </a:solidFill>
                    <a:latin typeface="Calibri"/>
                    <a:ea typeface="ＭＳ Ｐゴシック"/>
                    <a:cs typeface="Meiryo UI" pitchFamily="50" charset="-128"/>
                  </a:endParaRPr>
                </a:p>
              </p:txBody>
            </p:sp>
            <p:sp>
              <p:nvSpPr>
                <p:cNvPr id="107" name="角丸四角形 67">
                  <a:extLst>
                    <a:ext uri="{FF2B5EF4-FFF2-40B4-BE49-F238E27FC236}">
                      <a16:creationId xmlns:a16="http://schemas.microsoft.com/office/drawing/2014/main" id="{0AD87175-AF54-4092-852B-C7892B661FB5}"/>
                    </a:ext>
                  </a:extLst>
                </p:cNvPr>
                <p:cNvSpPr/>
                <p:nvPr/>
              </p:nvSpPr>
              <p:spPr>
                <a:xfrm>
                  <a:off x="5927632" y="1800788"/>
                  <a:ext cx="558958" cy="125297"/>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grpSp>
              <p:nvGrpSpPr>
                <p:cNvPr id="109" name="グループ化 108">
                  <a:extLst>
                    <a:ext uri="{FF2B5EF4-FFF2-40B4-BE49-F238E27FC236}">
                      <a16:creationId xmlns:a16="http://schemas.microsoft.com/office/drawing/2014/main" id="{5FEBFD73-822D-4391-80D2-EB866A40A040}"/>
                    </a:ext>
                  </a:extLst>
                </p:cNvPr>
                <p:cNvGrpSpPr/>
                <p:nvPr/>
              </p:nvGrpSpPr>
              <p:grpSpPr>
                <a:xfrm>
                  <a:off x="5309037" y="2281667"/>
                  <a:ext cx="1031556" cy="340853"/>
                  <a:chOff x="5813093" y="3038128"/>
                  <a:chExt cx="1031556" cy="340853"/>
                </a:xfrm>
              </p:grpSpPr>
              <p:sp>
                <p:nvSpPr>
                  <p:cNvPr id="110" name="角丸四角形 70">
                    <a:extLst>
                      <a:ext uri="{FF2B5EF4-FFF2-40B4-BE49-F238E27FC236}">
                        <a16:creationId xmlns:a16="http://schemas.microsoft.com/office/drawing/2014/main" id="{2B199467-CC92-4F4D-A7CC-6BA44BEDA1ED}"/>
                      </a:ext>
                    </a:extLst>
                  </p:cNvPr>
                  <p:cNvSpPr/>
                  <p:nvPr/>
                </p:nvSpPr>
                <p:spPr>
                  <a:xfrm>
                    <a:off x="5813093" y="3038128"/>
                    <a:ext cx="855151"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38100" h="12700"/>
                  </a:sp3d>
                </p:spPr>
                <p:txBody>
                  <a:bodyPr lIns="36000" tIns="0" rIns="36000" bIns="0" rtlCol="0" anchor="ctr"/>
                  <a:lstStyle/>
                  <a:p>
                    <a:pP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p>
                  <a:p>
                    <a:pP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Patterns</a:t>
                    </a:r>
                    <a:endParaRPr kumimoji="0" lang="ja-JP" altLang="en-US" sz="1100" kern="0" dirty="0">
                      <a:solidFill>
                        <a:prstClr val="white"/>
                      </a:solidFill>
                      <a:latin typeface="Calibri"/>
                      <a:ea typeface="ＭＳ Ｐゴシック"/>
                      <a:cs typeface="Meiryo UI" pitchFamily="50" charset="-128"/>
                    </a:endParaRPr>
                  </a:p>
                </p:txBody>
              </p:sp>
              <p:sp>
                <p:nvSpPr>
                  <p:cNvPr id="111" name="角丸四角形 71">
                    <a:extLst>
                      <a:ext uri="{FF2B5EF4-FFF2-40B4-BE49-F238E27FC236}">
                        <a16:creationId xmlns:a16="http://schemas.microsoft.com/office/drawing/2014/main" id="{3D3D43F9-3830-4557-A594-30A32BEDAE83}"/>
                      </a:ext>
                    </a:extLst>
                  </p:cNvPr>
                  <p:cNvSpPr/>
                  <p:nvPr/>
                </p:nvSpPr>
                <p:spPr>
                  <a:xfrm>
                    <a:off x="6422107" y="3087250"/>
                    <a:ext cx="419954" cy="125297"/>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0" rIns="36000" bIns="0" rtlCol="0" anchor="ctr"/>
                  <a:lstStyle/>
                  <a:p>
                    <a:pPr algn="ct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endParaRPr kumimoji="0" lang="ja-JP" altLang="en-US" sz="1100" kern="0" dirty="0">
                      <a:solidFill>
                        <a:prstClr val="white"/>
                      </a:solidFill>
                      <a:latin typeface="Calibri"/>
                      <a:ea typeface="ＭＳ Ｐゴシック"/>
                      <a:cs typeface="Meiryo UI" pitchFamily="50" charset="-128"/>
                    </a:endParaRPr>
                  </a:p>
                </p:txBody>
              </p:sp>
              <p:sp>
                <p:nvSpPr>
                  <p:cNvPr id="112" name="角丸四角形 72">
                    <a:extLst>
                      <a:ext uri="{FF2B5EF4-FFF2-40B4-BE49-F238E27FC236}">
                        <a16:creationId xmlns:a16="http://schemas.microsoft.com/office/drawing/2014/main" id="{9D93AB2E-3AA4-4CF8-A949-006FE0DD76E2}"/>
                      </a:ext>
                    </a:extLst>
                  </p:cNvPr>
                  <p:cNvSpPr/>
                  <p:nvPr/>
                </p:nvSpPr>
                <p:spPr>
                  <a:xfrm>
                    <a:off x="6424695" y="3204096"/>
                    <a:ext cx="419954" cy="125297"/>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0" rIns="36000" bIns="0" rtlCol="0" anchor="ctr"/>
                  <a:lstStyle/>
                  <a:p>
                    <a:pPr algn="ct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endParaRPr kumimoji="0" lang="ja-JP" altLang="en-US" sz="1100" kern="0" dirty="0">
                      <a:solidFill>
                        <a:prstClr val="white"/>
                      </a:solidFill>
                      <a:latin typeface="Calibri"/>
                      <a:ea typeface="ＭＳ Ｐゴシック"/>
                      <a:cs typeface="Meiryo UI" pitchFamily="50" charset="-128"/>
                    </a:endParaRPr>
                  </a:p>
                </p:txBody>
              </p:sp>
            </p:grpSp>
          </p:grpSp>
          <p:sp>
            <p:nvSpPr>
              <p:cNvPr id="103" name="角丸四角形 63">
                <a:extLst>
                  <a:ext uri="{FF2B5EF4-FFF2-40B4-BE49-F238E27FC236}">
                    <a16:creationId xmlns:a16="http://schemas.microsoft.com/office/drawing/2014/main" id="{FF3E1336-C4F3-4B51-B7AC-376925E0B0B0}"/>
                  </a:ext>
                </a:extLst>
              </p:cNvPr>
              <p:cNvSpPr/>
              <p:nvPr/>
            </p:nvSpPr>
            <p:spPr>
              <a:xfrm>
                <a:off x="4976338" y="3231047"/>
                <a:ext cx="315517" cy="70727"/>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grpSp>
        <p:sp>
          <p:nvSpPr>
            <p:cNvPr id="113" name="角丸四角形 73">
              <a:extLst>
                <a:ext uri="{FF2B5EF4-FFF2-40B4-BE49-F238E27FC236}">
                  <a16:creationId xmlns:a16="http://schemas.microsoft.com/office/drawing/2014/main" id="{8E9176C8-519D-4537-9532-59097E663FA3}"/>
                </a:ext>
              </a:extLst>
            </p:cNvPr>
            <p:cNvSpPr/>
            <p:nvPr/>
          </p:nvSpPr>
          <p:spPr>
            <a:xfrm>
              <a:off x="4927388" y="3786734"/>
              <a:ext cx="1341675" cy="991438"/>
            </a:xfrm>
            <a:prstGeom prst="roundRect">
              <a:avLst>
                <a:gd name="adj" fmla="val 10645"/>
              </a:avLst>
            </a:prstGeom>
            <a:solidFill>
              <a:schemeClr val="bg1">
                <a:lumMod val="85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00228"/>
              <a:r>
                <a:rPr lang="en-US" altLang="ja-JP" sz="1100" dirty="0">
                  <a:solidFill>
                    <a:prstClr val="black"/>
                  </a:solidFill>
                  <a:ea typeface="メイリオ" panose="020B0604030504040204" pitchFamily="50" charset="-128"/>
                  <a:cs typeface="メイリオ" panose="020B0604030504040204" pitchFamily="50" charset="-128"/>
                </a:rPr>
                <a:t>Single Audio input</a:t>
              </a:r>
            </a:p>
            <a:p>
              <a:pPr defTabSz="700228"/>
              <a:endParaRPr lang="en-US" altLang="ja-JP" sz="1100" dirty="0">
                <a:solidFill>
                  <a:prstClr val="black"/>
                </a:solidFill>
                <a:ea typeface="メイリオ" panose="020B0604030504040204" pitchFamily="50" charset="-128"/>
                <a:cs typeface="メイリオ" panose="020B0604030504040204" pitchFamily="50" charset="-128"/>
              </a:endParaRP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RM’s AUX input</a:t>
              </a: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Frame’s audio input</a:t>
              </a: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Frame’s inside EV</a:t>
              </a:r>
              <a:endParaRPr lang="ja-JP" altLang="en-US" sz="1100" dirty="0">
                <a:solidFill>
                  <a:prstClr val="black"/>
                </a:solidFill>
                <a:ea typeface="メイリオ" panose="020B0604030504040204" pitchFamily="50" charset="-128"/>
                <a:cs typeface="メイリオ" panose="020B0604030504040204" pitchFamily="50" charset="-128"/>
              </a:endParaRPr>
            </a:p>
          </p:txBody>
        </p:sp>
        <p:sp>
          <p:nvSpPr>
            <p:cNvPr id="114" name="正方形/長方形 113">
              <a:extLst>
                <a:ext uri="{FF2B5EF4-FFF2-40B4-BE49-F238E27FC236}">
                  <a16:creationId xmlns:a16="http://schemas.microsoft.com/office/drawing/2014/main" id="{180EDD1D-425A-4A34-989C-7775ED5A22F8}"/>
                </a:ext>
              </a:extLst>
            </p:cNvPr>
            <p:cNvSpPr/>
            <p:nvPr/>
          </p:nvSpPr>
          <p:spPr>
            <a:xfrm>
              <a:off x="5692132" y="4002146"/>
              <a:ext cx="458297" cy="115666"/>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prstClr val="white"/>
                  </a:solidFill>
                </a:rPr>
                <a:t> BGM</a:t>
              </a:r>
              <a:endParaRPr lang="ja-JP" altLang="en-US" sz="900" dirty="0">
                <a:solidFill>
                  <a:prstClr val="white"/>
                </a:solidFill>
              </a:endParaRPr>
            </a:p>
          </p:txBody>
        </p:sp>
        <p:sp>
          <p:nvSpPr>
            <p:cNvPr id="115" name="正方形/長方形 114">
              <a:extLst>
                <a:ext uri="{FF2B5EF4-FFF2-40B4-BE49-F238E27FC236}">
                  <a16:creationId xmlns:a16="http://schemas.microsoft.com/office/drawing/2014/main" id="{5AFFC46C-962D-4022-B091-BD087A6BD4A4}"/>
                </a:ext>
              </a:extLst>
            </p:cNvPr>
            <p:cNvSpPr/>
            <p:nvPr/>
          </p:nvSpPr>
          <p:spPr>
            <a:xfrm>
              <a:off x="5228306" y="4002964"/>
              <a:ext cx="458299" cy="116193"/>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prstClr val="white"/>
                  </a:solidFill>
                </a:rPr>
                <a:t>General</a:t>
              </a:r>
              <a:endParaRPr lang="ja-JP" altLang="en-US" sz="900" dirty="0">
                <a:solidFill>
                  <a:prstClr val="white"/>
                </a:solidFill>
              </a:endParaRPr>
            </a:p>
          </p:txBody>
        </p:sp>
        <p:sp>
          <p:nvSpPr>
            <p:cNvPr id="116" name="正方形/長方形 115">
              <a:extLst>
                <a:ext uri="{FF2B5EF4-FFF2-40B4-BE49-F238E27FC236}">
                  <a16:creationId xmlns:a16="http://schemas.microsoft.com/office/drawing/2014/main" id="{BE0AFBCF-E011-4456-A7D6-F5771D31D0D2}"/>
                </a:ext>
              </a:extLst>
            </p:cNvPr>
            <p:cNvSpPr/>
            <p:nvPr/>
          </p:nvSpPr>
          <p:spPr>
            <a:xfrm>
              <a:off x="4854973" y="4005815"/>
              <a:ext cx="458297" cy="1156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srgbClr val="5F5F5F"/>
                  </a:solidFill>
                </a:rPr>
                <a:t> Type</a:t>
              </a:r>
              <a:endParaRPr lang="ja-JP" altLang="en-US" sz="900" dirty="0">
                <a:solidFill>
                  <a:srgbClr val="5F5F5F"/>
                </a:solidFill>
              </a:endParaRPr>
            </a:p>
          </p:txBody>
        </p:sp>
      </p:grpSp>
      <p:grpSp>
        <p:nvGrpSpPr>
          <p:cNvPr id="117" name="グループ化 116">
            <a:extLst>
              <a:ext uri="{FF2B5EF4-FFF2-40B4-BE49-F238E27FC236}">
                <a16:creationId xmlns:a16="http://schemas.microsoft.com/office/drawing/2014/main" id="{B79EF980-D6B5-4695-860C-F8968A411735}"/>
              </a:ext>
            </a:extLst>
          </p:cNvPr>
          <p:cNvGrpSpPr/>
          <p:nvPr/>
        </p:nvGrpSpPr>
        <p:grpSpPr>
          <a:xfrm>
            <a:off x="6406932" y="2990116"/>
            <a:ext cx="1938233" cy="1820151"/>
            <a:chOff x="6439013" y="2584346"/>
            <a:chExt cx="1891625" cy="2363668"/>
          </a:xfrm>
        </p:grpSpPr>
        <p:sp>
          <p:nvSpPr>
            <p:cNvPr id="118" name="角丸四角形 49">
              <a:extLst>
                <a:ext uri="{FF2B5EF4-FFF2-40B4-BE49-F238E27FC236}">
                  <a16:creationId xmlns:a16="http://schemas.microsoft.com/office/drawing/2014/main" id="{208DBAC5-6561-4017-AA93-468C53822B5D}"/>
                </a:ext>
              </a:extLst>
            </p:cNvPr>
            <p:cNvSpPr/>
            <p:nvPr/>
          </p:nvSpPr>
          <p:spPr>
            <a:xfrm>
              <a:off x="6439013" y="2584346"/>
              <a:ext cx="1848016" cy="2363668"/>
            </a:xfrm>
            <a:prstGeom prst="roundRect">
              <a:avLst>
                <a:gd name="adj" fmla="val 7201"/>
              </a:avLst>
            </a:prstGeom>
            <a:solidFill>
              <a:srgbClr val="FF000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t"/>
            <a:lstStyle/>
            <a:p>
              <a:pPr defTabSz="1369493" fontAlgn="auto">
                <a:spcBef>
                  <a:spcPts val="0"/>
                </a:spcBef>
                <a:spcAft>
                  <a:spcPts val="0"/>
                </a:spcAft>
              </a:pPr>
              <a:r>
                <a:rPr kumimoji="0" lang="en-US" altLang="ja-JP" sz="1100" kern="0" dirty="0">
                  <a:solidFill>
                    <a:prstClr val="white"/>
                  </a:solidFill>
                  <a:latin typeface="Calibri"/>
                  <a:ea typeface="ＭＳ Ｐゴシック"/>
                  <a:cs typeface="Meiryo UI" pitchFamily="50" charset="-128"/>
                </a:rPr>
                <a:t>Emergency Broadcast Pattern</a:t>
              </a:r>
            </a:p>
            <a:p>
              <a:pPr defTabSz="1369493" fontAlgn="auto">
                <a:spcBef>
                  <a:spcPts val="0"/>
                </a:spcBef>
                <a:spcAft>
                  <a:spcPts val="0"/>
                </a:spcAft>
              </a:pPr>
              <a:endParaRPr kumimoji="0" lang="ja-JP" altLang="en-US" sz="900" kern="0" dirty="0">
                <a:solidFill>
                  <a:prstClr val="white"/>
                </a:solidFill>
                <a:latin typeface="Calibri"/>
                <a:ea typeface="ＭＳ Ｐゴシック"/>
                <a:cs typeface="Meiryo UI" pitchFamily="50" charset="-128"/>
              </a:endParaRPr>
            </a:p>
          </p:txBody>
        </p:sp>
        <p:grpSp>
          <p:nvGrpSpPr>
            <p:cNvPr id="119" name="グループ化 118">
              <a:extLst>
                <a:ext uri="{FF2B5EF4-FFF2-40B4-BE49-F238E27FC236}">
                  <a16:creationId xmlns:a16="http://schemas.microsoft.com/office/drawing/2014/main" id="{57C5B43A-8534-4474-B6C2-019BB722C426}"/>
                </a:ext>
              </a:extLst>
            </p:cNvPr>
            <p:cNvGrpSpPr/>
            <p:nvPr/>
          </p:nvGrpSpPr>
          <p:grpSpPr>
            <a:xfrm>
              <a:off x="7476048" y="2931790"/>
              <a:ext cx="854590" cy="340853"/>
              <a:chOff x="7476048" y="2549289"/>
              <a:chExt cx="854590" cy="340853"/>
            </a:xfrm>
          </p:grpSpPr>
          <p:sp>
            <p:nvSpPr>
              <p:cNvPr id="151" name="角丸四角形 82">
                <a:extLst>
                  <a:ext uri="{FF2B5EF4-FFF2-40B4-BE49-F238E27FC236}">
                    <a16:creationId xmlns:a16="http://schemas.microsoft.com/office/drawing/2014/main" id="{65C54463-4430-411B-8A81-6BC3EFEFB242}"/>
                  </a:ext>
                </a:extLst>
              </p:cNvPr>
              <p:cNvSpPr/>
              <p:nvPr/>
            </p:nvSpPr>
            <p:spPr>
              <a:xfrm>
                <a:off x="7476048" y="2549289"/>
                <a:ext cx="706736" cy="340853"/>
              </a:xfrm>
              <a:prstGeom prst="roundRect">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Zone </a:t>
                </a:r>
              </a:p>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Pattern</a:t>
                </a:r>
                <a:endParaRPr kumimoji="0" lang="ja-JP" altLang="en-US" sz="900" kern="0" dirty="0">
                  <a:solidFill>
                    <a:prstClr val="white"/>
                  </a:solidFill>
                  <a:latin typeface="Calibri"/>
                  <a:ea typeface="ＭＳ Ｐゴシック"/>
                  <a:cs typeface="Meiryo UI" pitchFamily="50" charset="-128"/>
                </a:endParaRPr>
              </a:p>
            </p:txBody>
          </p:sp>
          <p:sp>
            <p:nvSpPr>
              <p:cNvPr id="152" name="角丸四角形 83">
                <a:extLst>
                  <a:ext uri="{FF2B5EF4-FFF2-40B4-BE49-F238E27FC236}">
                    <a16:creationId xmlns:a16="http://schemas.microsoft.com/office/drawing/2014/main" id="{3201A760-2A58-424A-BEB7-D463DE61AD98}"/>
                  </a:ext>
                </a:extLst>
              </p:cNvPr>
              <p:cNvSpPr/>
              <p:nvPr/>
            </p:nvSpPr>
            <p:spPr>
              <a:xfrm>
                <a:off x="7908096" y="2598412"/>
                <a:ext cx="419953" cy="125297"/>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sp>
            <p:nvSpPr>
              <p:cNvPr id="153" name="角丸四角形 84">
                <a:extLst>
                  <a:ext uri="{FF2B5EF4-FFF2-40B4-BE49-F238E27FC236}">
                    <a16:creationId xmlns:a16="http://schemas.microsoft.com/office/drawing/2014/main" id="{9A290D3C-1DEB-4AFE-B265-28C489C8DFF9}"/>
                  </a:ext>
                </a:extLst>
              </p:cNvPr>
              <p:cNvSpPr/>
              <p:nvPr/>
            </p:nvSpPr>
            <p:spPr>
              <a:xfrm>
                <a:off x="7910685" y="2715260"/>
                <a:ext cx="419953" cy="125297"/>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grpSp>
        <p:grpSp>
          <p:nvGrpSpPr>
            <p:cNvPr id="120" name="グループ化 119">
              <a:extLst>
                <a:ext uri="{FF2B5EF4-FFF2-40B4-BE49-F238E27FC236}">
                  <a16:creationId xmlns:a16="http://schemas.microsoft.com/office/drawing/2014/main" id="{5317DEFC-B401-4714-AF53-100E65E314C0}"/>
                </a:ext>
              </a:extLst>
            </p:cNvPr>
            <p:cNvGrpSpPr/>
            <p:nvPr/>
          </p:nvGrpSpPr>
          <p:grpSpPr>
            <a:xfrm>
              <a:off x="7476048" y="3298645"/>
              <a:ext cx="854590" cy="340853"/>
              <a:chOff x="7474862" y="3464845"/>
              <a:chExt cx="854590" cy="340853"/>
            </a:xfrm>
          </p:grpSpPr>
          <p:sp>
            <p:nvSpPr>
              <p:cNvPr id="148" name="角丸四角形 79">
                <a:extLst>
                  <a:ext uri="{FF2B5EF4-FFF2-40B4-BE49-F238E27FC236}">
                    <a16:creationId xmlns:a16="http://schemas.microsoft.com/office/drawing/2014/main" id="{FF12AD75-B2F7-43E8-BBAE-2662D2D6FCD9}"/>
                  </a:ext>
                </a:extLst>
              </p:cNvPr>
              <p:cNvSpPr/>
              <p:nvPr/>
            </p:nvSpPr>
            <p:spPr>
              <a:xfrm>
                <a:off x="7474862" y="3464845"/>
                <a:ext cx="706736"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CO</a:t>
                </a:r>
              </a:p>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Pattern</a:t>
                </a:r>
                <a:endParaRPr kumimoji="0" lang="ja-JP" altLang="en-US" sz="900" kern="0" dirty="0">
                  <a:solidFill>
                    <a:prstClr val="white"/>
                  </a:solidFill>
                  <a:latin typeface="Calibri"/>
                  <a:ea typeface="ＭＳ Ｐゴシック"/>
                  <a:cs typeface="Meiryo UI" pitchFamily="50" charset="-128"/>
                </a:endParaRPr>
              </a:p>
            </p:txBody>
          </p:sp>
          <p:sp>
            <p:nvSpPr>
              <p:cNvPr id="149" name="角丸四角形 80">
                <a:extLst>
                  <a:ext uri="{FF2B5EF4-FFF2-40B4-BE49-F238E27FC236}">
                    <a16:creationId xmlns:a16="http://schemas.microsoft.com/office/drawing/2014/main" id="{4B41959F-3B9F-4E6B-B757-BB6274D2304A}"/>
                  </a:ext>
                </a:extLst>
              </p:cNvPr>
              <p:cNvSpPr/>
              <p:nvPr/>
            </p:nvSpPr>
            <p:spPr>
              <a:xfrm>
                <a:off x="7906910" y="3513968"/>
                <a:ext cx="419953" cy="125297"/>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sp>
            <p:nvSpPr>
              <p:cNvPr id="150" name="角丸四角形 81">
                <a:extLst>
                  <a:ext uri="{FF2B5EF4-FFF2-40B4-BE49-F238E27FC236}">
                    <a16:creationId xmlns:a16="http://schemas.microsoft.com/office/drawing/2014/main" id="{B557DEFB-F127-415E-8C88-7C2EF420A848}"/>
                  </a:ext>
                </a:extLst>
              </p:cNvPr>
              <p:cNvSpPr/>
              <p:nvPr/>
            </p:nvSpPr>
            <p:spPr>
              <a:xfrm>
                <a:off x="7909499" y="3630814"/>
                <a:ext cx="419953" cy="125297"/>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grpSp>
        <p:grpSp>
          <p:nvGrpSpPr>
            <p:cNvPr id="122" name="グループ化 121">
              <a:extLst>
                <a:ext uri="{FF2B5EF4-FFF2-40B4-BE49-F238E27FC236}">
                  <a16:creationId xmlns:a16="http://schemas.microsoft.com/office/drawing/2014/main" id="{0AC27D0D-F90A-45C4-99DC-70191E0EBD44}"/>
                </a:ext>
              </a:extLst>
            </p:cNvPr>
            <p:cNvGrpSpPr/>
            <p:nvPr/>
          </p:nvGrpSpPr>
          <p:grpSpPr>
            <a:xfrm>
              <a:off x="6584135" y="3147814"/>
              <a:ext cx="609699" cy="1477341"/>
              <a:chOff x="1353363" y="2313688"/>
              <a:chExt cx="892661" cy="1477340"/>
            </a:xfrm>
          </p:grpSpPr>
          <p:sp>
            <p:nvSpPr>
              <p:cNvPr id="142" name="角丸四角形 73">
                <a:extLst>
                  <a:ext uri="{FF2B5EF4-FFF2-40B4-BE49-F238E27FC236}">
                    <a16:creationId xmlns:a16="http://schemas.microsoft.com/office/drawing/2014/main" id="{E3C47182-A3FB-4287-86C4-C4C67EF226A0}"/>
                  </a:ext>
                </a:extLst>
              </p:cNvPr>
              <p:cNvSpPr/>
              <p:nvPr/>
            </p:nvSpPr>
            <p:spPr>
              <a:xfrm>
                <a:off x="1353363" y="2313688"/>
                <a:ext cx="892661" cy="1477340"/>
              </a:xfrm>
              <a:prstGeom prst="roundRect">
                <a:avLst>
                  <a:gd name="adj" fmla="val 10778"/>
                </a:avLst>
              </a:prstGeom>
              <a:solidFill>
                <a:schemeClr val="accent6">
                  <a:lumMod val="20000"/>
                  <a:lumOff val="80000"/>
                  <a:alpha val="8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t"/>
              <a:lstStyle/>
              <a:p>
                <a:pPr algn="ctr" defTabSz="1369493" fontAlgn="auto">
                  <a:spcBef>
                    <a:spcPts val="0"/>
                  </a:spcBef>
                  <a:spcAft>
                    <a:spcPts val="0"/>
                  </a:spcAft>
                </a:pPr>
                <a:r>
                  <a:rPr kumimoji="0" lang="en-US" altLang="ja-JP" sz="900" kern="0" dirty="0">
                    <a:solidFill>
                      <a:srgbClr val="5F5F5F"/>
                    </a:solidFill>
                    <a:latin typeface="Calibri"/>
                    <a:ea typeface="ＭＳ Ｐゴシック"/>
                    <a:cs typeface="Meiryo UI" pitchFamily="50" charset="-128"/>
                  </a:rPr>
                  <a:t>Emergency sequence</a:t>
                </a:r>
                <a:endParaRPr kumimoji="0" lang="ja-JP" altLang="en-US" sz="900" kern="0" dirty="0">
                  <a:solidFill>
                    <a:srgbClr val="5F5F5F"/>
                  </a:solidFill>
                  <a:latin typeface="Calibri"/>
                  <a:ea typeface="ＭＳ Ｐゴシック"/>
                  <a:cs typeface="Meiryo UI" pitchFamily="50" charset="-128"/>
                </a:endParaRPr>
              </a:p>
            </p:txBody>
          </p:sp>
          <p:sp>
            <p:nvSpPr>
              <p:cNvPr id="143" name="角丸四角形 74">
                <a:extLst>
                  <a:ext uri="{FF2B5EF4-FFF2-40B4-BE49-F238E27FC236}">
                    <a16:creationId xmlns:a16="http://schemas.microsoft.com/office/drawing/2014/main" id="{A35F69BB-0D4C-4643-A514-B2912ED8A696}"/>
                  </a:ext>
                </a:extLst>
              </p:cNvPr>
              <p:cNvSpPr/>
              <p:nvPr/>
            </p:nvSpPr>
            <p:spPr>
              <a:xfrm>
                <a:off x="1475656" y="2683063"/>
                <a:ext cx="650346" cy="203276"/>
              </a:xfrm>
              <a:prstGeom prst="roundRect">
                <a:avLst/>
              </a:prstGeom>
              <a:ln>
                <a:noFill/>
              </a:ln>
            </p:spPr>
            <p:style>
              <a:lnRef idx="2">
                <a:schemeClr val="accent6">
                  <a:shade val="50000"/>
                </a:schemeClr>
              </a:lnRef>
              <a:fillRef idx="1">
                <a:schemeClr val="accent6"/>
              </a:fillRef>
              <a:effectRef idx="0">
                <a:schemeClr val="accent6"/>
              </a:effectRef>
              <a:fontRef idx="minor">
                <a:schemeClr val="lt1"/>
              </a:fontRef>
            </p:style>
            <p:txBody>
              <a:bodyPr lIns="0" rIns="0" rtlCol="0" anchor="ctr"/>
              <a:lstStyle/>
              <a:p>
                <a:pPr algn="ctr"/>
                <a:r>
                  <a:rPr lang="en-US" altLang="ja-JP" sz="1200" dirty="0">
                    <a:solidFill>
                      <a:srgbClr val="FFFFFF"/>
                    </a:solidFill>
                  </a:rPr>
                  <a:t>EV1</a:t>
                </a:r>
                <a:endParaRPr lang="ja-JP" altLang="en-US" sz="1200" dirty="0">
                  <a:solidFill>
                    <a:srgbClr val="FFFFFF"/>
                  </a:solidFill>
                </a:endParaRPr>
              </a:p>
            </p:txBody>
          </p:sp>
          <p:sp>
            <p:nvSpPr>
              <p:cNvPr id="144" name="角丸四角形 75">
                <a:extLst>
                  <a:ext uri="{FF2B5EF4-FFF2-40B4-BE49-F238E27FC236}">
                    <a16:creationId xmlns:a16="http://schemas.microsoft.com/office/drawing/2014/main" id="{7570A240-EC18-4E37-BDF1-B48E11FB659D}"/>
                  </a:ext>
                </a:extLst>
              </p:cNvPr>
              <p:cNvSpPr/>
              <p:nvPr/>
            </p:nvSpPr>
            <p:spPr>
              <a:xfrm>
                <a:off x="1475657" y="3013470"/>
                <a:ext cx="650347" cy="246563"/>
              </a:xfrm>
              <a:prstGeom prst="roundRect">
                <a:avLst/>
              </a:prstGeom>
              <a:solidFill>
                <a:srgbClr val="FF0000"/>
              </a:solidFill>
              <a:ln>
                <a:noFill/>
              </a:ln>
            </p:spPr>
            <p:style>
              <a:lnRef idx="2">
                <a:schemeClr val="accent6">
                  <a:shade val="50000"/>
                </a:schemeClr>
              </a:lnRef>
              <a:fillRef idx="1">
                <a:schemeClr val="accent6"/>
              </a:fillRef>
              <a:effectRef idx="0">
                <a:schemeClr val="accent6"/>
              </a:effectRef>
              <a:fontRef idx="minor">
                <a:schemeClr val="lt1"/>
              </a:fontRef>
            </p:style>
            <p:txBody>
              <a:bodyPr lIns="0" tIns="0" rIns="0" bIns="0" rtlCol="0" anchor="ctr"/>
              <a:lstStyle/>
              <a:p>
                <a:pPr algn="ctr"/>
                <a:r>
                  <a:rPr lang="en-US" altLang="ja-JP" sz="1200" dirty="0">
                    <a:solidFill>
                      <a:srgbClr val="FFFFFF"/>
                    </a:solidFill>
                  </a:rPr>
                  <a:t>EV2</a:t>
                </a:r>
                <a:endParaRPr lang="ja-JP" altLang="en-US" sz="1200" dirty="0">
                  <a:solidFill>
                    <a:srgbClr val="FFFFFF"/>
                  </a:solidFill>
                </a:endParaRPr>
              </a:p>
            </p:txBody>
          </p:sp>
          <p:sp>
            <p:nvSpPr>
              <p:cNvPr id="145" name="角丸四角形 76">
                <a:extLst>
                  <a:ext uri="{FF2B5EF4-FFF2-40B4-BE49-F238E27FC236}">
                    <a16:creationId xmlns:a16="http://schemas.microsoft.com/office/drawing/2014/main" id="{FD150C3E-D0E8-445F-A447-EA47A593D1B0}"/>
                  </a:ext>
                </a:extLst>
              </p:cNvPr>
              <p:cNvSpPr/>
              <p:nvPr/>
            </p:nvSpPr>
            <p:spPr>
              <a:xfrm>
                <a:off x="1475657" y="3405307"/>
                <a:ext cx="650347" cy="246563"/>
              </a:xfrm>
              <a:prstGeom prst="roundRect">
                <a:avLst/>
              </a:prstGeom>
              <a:solidFill>
                <a:srgbClr val="C00000"/>
              </a:solidFill>
              <a:ln>
                <a:noFill/>
              </a:ln>
            </p:spPr>
            <p:style>
              <a:lnRef idx="2">
                <a:schemeClr val="accent6">
                  <a:shade val="50000"/>
                </a:schemeClr>
              </a:lnRef>
              <a:fillRef idx="1">
                <a:schemeClr val="accent6"/>
              </a:fillRef>
              <a:effectRef idx="0">
                <a:schemeClr val="accent6"/>
              </a:effectRef>
              <a:fontRef idx="minor">
                <a:schemeClr val="lt1"/>
              </a:fontRef>
            </p:style>
            <p:txBody>
              <a:bodyPr lIns="0" tIns="0" rIns="0" bIns="0" rtlCol="0" anchor="ctr"/>
              <a:lstStyle/>
              <a:p>
                <a:pPr algn="ctr"/>
                <a:r>
                  <a:rPr lang="en-US" altLang="ja-JP" sz="1200" dirty="0">
                    <a:solidFill>
                      <a:srgbClr val="FFFFFF"/>
                    </a:solidFill>
                  </a:rPr>
                  <a:t>EV3</a:t>
                </a:r>
                <a:endParaRPr lang="ja-JP" altLang="en-US" sz="1200" dirty="0">
                  <a:solidFill>
                    <a:srgbClr val="FFFFFF"/>
                  </a:solidFill>
                </a:endParaRPr>
              </a:p>
            </p:txBody>
          </p:sp>
          <p:sp>
            <p:nvSpPr>
              <p:cNvPr id="146" name="下矢印 77">
                <a:extLst>
                  <a:ext uri="{FF2B5EF4-FFF2-40B4-BE49-F238E27FC236}">
                    <a16:creationId xmlns:a16="http://schemas.microsoft.com/office/drawing/2014/main" id="{AEE474E3-942F-486A-B6F7-49D6165F2CCC}"/>
                  </a:ext>
                </a:extLst>
              </p:cNvPr>
              <p:cNvSpPr/>
              <p:nvPr/>
            </p:nvSpPr>
            <p:spPr>
              <a:xfrm>
                <a:off x="1692818" y="2886339"/>
                <a:ext cx="216024" cy="127131"/>
              </a:xfrm>
              <a:prstGeom prst="downArrow">
                <a:avLst/>
              </a:prstGeom>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srgbClr val="FFFFFF"/>
                  </a:solidFill>
                </a:endParaRPr>
              </a:p>
            </p:txBody>
          </p:sp>
          <p:sp>
            <p:nvSpPr>
              <p:cNvPr id="147" name="下矢印 78">
                <a:extLst>
                  <a:ext uri="{FF2B5EF4-FFF2-40B4-BE49-F238E27FC236}">
                    <a16:creationId xmlns:a16="http://schemas.microsoft.com/office/drawing/2014/main" id="{DDB23D2B-B997-4A00-80C1-D7EAC5A5BF0B}"/>
                  </a:ext>
                </a:extLst>
              </p:cNvPr>
              <p:cNvSpPr/>
              <p:nvPr/>
            </p:nvSpPr>
            <p:spPr>
              <a:xfrm>
                <a:off x="1682076" y="3261328"/>
                <a:ext cx="216024" cy="127131"/>
              </a:xfrm>
              <a:prstGeom prst="downArrow">
                <a:avLst/>
              </a:prstGeom>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srgbClr val="FFFFFF"/>
                  </a:solidFill>
                </a:endParaRPr>
              </a:p>
            </p:txBody>
          </p:sp>
        </p:grpSp>
        <p:grpSp>
          <p:nvGrpSpPr>
            <p:cNvPr id="123" name="グループ化 122">
              <a:extLst>
                <a:ext uri="{FF2B5EF4-FFF2-40B4-BE49-F238E27FC236}">
                  <a16:creationId xmlns:a16="http://schemas.microsoft.com/office/drawing/2014/main" id="{4F873A0E-BEF5-45EC-9488-F03380F2C445}"/>
                </a:ext>
              </a:extLst>
            </p:cNvPr>
            <p:cNvGrpSpPr/>
            <p:nvPr/>
          </p:nvGrpSpPr>
          <p:grpSpPr>
            <a:xfrm>
              <a:off x="7476048" y="3723878"/>
              <a:ext cx="854590" cy="232806"/>
              <a:chOff x="7476048" y="2549289"/>
              <a:chExt cx="854590" cy="340853"/>
            </a:xfrm>
          </p:grpSpPr>
          <p:sp>
            <p:nvSpPr>
              <p:cNvPr id="139" name="角丸四角形 70">
                <a:extLst>
                  <a:ext uri="{FF2B5EF4-FFF2-40B4-BE49-F238E27FC236}">
                    <a16:creationId xmlns:a16="http://schemas.microsoft.com/office/drawing/2014/main" id="{87722CDB-959E-425A-B669-7DBA0F89CBD5}"/>
                  </a:ext>
                </a:extLst>
              </p:cNvPr>
              <p:cNvSpPr/>
              <p:nvPr/>
            </p:nvSpPr>
            <p:spPr>
              <a:xfrm>
                <a:off x="7476048" y="2549289"/>
                <a:ext cx="706736" cy="340853"/>
              </a:xfrm>
              <a:prstGeom prst="roundRect">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140" name="角丸四角形 71">
                <a:extLst>
                  <a:ext uri="{FF2B5EF4-FFF2-40B4-BE49-F238E27FC236}">
                    <a16:creationId xmlns:a16="http://schemas.microsoft.com/office/drawing/2014/main" id="{3045BFF7-FA6B-45B2-B027-9897F900141B}"/>
                  </a:ext>
                </a:extLst>
              </p:cNvPr>
              <p:cNvSpPr/>
              <p:nvPr/>
            </p:nvSpPr>
            <p:spPr>
              <a:xfrm>
                <a:off x="7908096" y="2580905"/>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sp>
            <p:nvSpPr>
              <p:cNvPr id="141" name="角丸四角形 72">
                <a:extLst>
                  <a:ext uri="{FF2B5EF4-FFF2-40B4-BE49-F238E27FC236}">
                    <a16:creationId xmlns:a16="http://schemas.microsoft.com/office/drawing/2014/main" id="{72DD8C80-D1E2-40B4-B7C8-D81ACD151180}"/>
                  </a:ext>
                </a:extLst>
              </p:cNvPr>
              <p:cNvSpPr/>
              <p:nvPr/>
            </p:nvSpPr>
            <p:spPr>
              <a:xfrm>
                <a:off x="7910685" y="2715259"/>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grpSp>
        <p:grpSp>
          <p:nvGrpSpPr>
            <p:cNvPr id="124" name="グループ化 123">
              <a:extLst>
                <a:ext uri="{FF2B5EF4-FFF2-40B4-BE49-F238E27FC236}">
                  <a16:creationId xmlns:a16="http://schemas.microsoft.com/office/drawing/2014/main" id="{506F2F9B-DE87-46B2-8F99-5A070136FDE4}"/>
                </a:ext>
              </a:extLst>
            </p:cNvPr>
            <p:cNvGrpSpPr/>
            <p:nvPr/>
          </p:nvGrpSpPr>
          <p:grpSpPr>
            <a:xfrm>
              <a:off x="7476048" y="3978024"/>
              <a:ext cx="852001" cy="232806"/>
              <a:chOff x="7474862" y="3464845"/>
              <a:chExt cx="852001" cy="340853"/>
            </a:xfrm>
          </p:grpSpPr>
          <p:sp>
            <p:nvSpPr>
              <p:cNvPr id="136" name="角丸四角形 67">
                <a:extLst>
                  <a:ext uri="{FF2B5EF4-FFF2-40B4-BE49-F238E27FC236}">
                    <a16:creationId xmlns:a16="http://schemas.microsoft.com/office/drawing/2014/main" id="{76D1D0A3-76CE-47ED-9574-90D6593A5C98}"/>
                  </a:ext>
                </a:extLst>
              </p:cNvPr>
              <p:cNvSpPr/>
              <p:nvPr/>
            </p:nvSpPr>
            <p:spPr>
              <a:xfrm>
                <a:off x="7474862" y="3464845"/>
                <a:ext cx="706736"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137" name="角丸四角形 68">
                <a:extLst>
                  <a:ext uri="{FF2B5EF4-FFF2-40B4-BE49-F238E27FC236}">
                    <a16:creationId xmlns:a16="http://schemas.microsoft.com/office/drawing/2014/main" id="{50C73DA8-B90E-44F7-A0E6-2BB30498CC11}"/>
                  </a:ext>
                </a:extLst>
              </p:cNvPr>
              <p:cNvSpPr/>
              <p:nvPr/>
            </p:nvSpPr>
            <p:spPr>
              <a:xfrm>
                <a:off x="7906910" y="3513967"/>
                <a:ext cx="419953" cy="125293"/>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sp>
            <p:nvSpPr>
              <p:cNvPr id="138" name="角丸四角形 69">
                <a:extLst>
                  <a:ext uri="{FF2B5EF4-FFF2-40B4-BE49-F238E27FC236}">
                    <a16:creationId xmlns:a16="http://schemas.microsoft.com/office/drawing/2014/main" id="{48C75B62-244D-4EEE-B3C5-273215AC05A2}"/>
                  </a:ext>
                </a:extLst>
              </p:cNvPr>
              <p:cNvSpPr/>
              <p:nvPr/>
            </p:nvSpPr>
            <p:spPr>
              <a:xfrm>
                <a:off x="7905007" y="3648319"/>
                <a:ext cx="419952" cy="125293"/>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grpSp>
        <p:grpSp>
          <p:nvGrpSpPr>
            <p:cNvPr id="125" name="グループ化 124">
              <a:extLst>
                <a:ext uri="{FF2B5EF4-FFF2-40B4-BE49-F238E27FC236}">
                  <a16:creationId xmlns:a16="http://schemas.microsoft.com/office/drawing/2014/main" id="{F9882E0E-BC48-410C-A048-C0F3B0A6D873}"/>
                </a:ext>
              </a:extLst>
            </p:cNvPr>
            <p:cNvGrpSpPr/>
            <p:nvPr/>
          </p:nvGrpSpPr>
          <p:grpSpPr>
            <a:xfrm>
              <a:off x="7475437" y="4307893"/>
              <a:ext cx="854590" cy="232806"/>
              <a:chOff x="7476048" y="2549289"/>
              <a:chExt cx="854590" cy="340853"/>
            </a:xfrm>
          </p:grpSpPr>
          <p:sp>
            <p:nvSpPr>
              <p:cNvPr id="133" name="角丸四角形 64">
                <a:extLst>
                  <a:ext uri="{FF2B5EF4-FFF2-40B4-BE49-F238E27FC236}">
                    <a16:creationId xmlns:a16="http://schemas.microsoft.com/office/drawing/2014/main" id="{798D09C2-0471-40A1-8D84-EDD31913FC27}"/>
                  </a:ext>
                </a:extLst>
              </p:cNvPr>
              <p:cNvSpPr/>
              <p:nvPr/>
            </p:nvSpPr>
            <p:spPr>
              <a:xfrm>
                <a:off x="7476048" y="2549289"/>
                <a:ext cx="706736" cy="340853"/>
              </a:xfrm>
              <a:prstGeom prst="roundRect">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134" name="角丸四角形 65">
                <a:extLst>
                  <a:ext uri="{FF2B5EF4-FFF2-40B4-BE49-F238E27FC236}">
                    <a16:creationId xmlns:a16="http://schemas.microsoft.com/office/drawing/2014/main" id="{71D983D8-9D91-456E-97A8-306244E8FF6D}"/>
                  </a:ext>
                </a:extLst>
              </p:cNvPr>
              <p:cNvSpPr/>
              <p:nvPr/>
            </p:nvSpPr>
            <p:spPr>
              <a:xfrm>
                <a:off x="7908096" y="2598411"/>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sp>
            <p:nvSpPr>
              <p:cNvPr id="135" name="角丸四角形 66">
                <a:extLst>
                  <a:ext uri="{FF2B5EF4-FFF2-40B4-BE49-F238E27FC236}">
                    <a16:creationId xmlns:a16="http://schemas.microsoft.com/office/drawing/2014/main" id="{4FF74E9F-198B-402A-83A2-E69F554D172E}"/>
                  </a:ext>
                </a:extLst>
              </p:cNvPr>
              <p:cNvSpPr/>
              <p:nvPr/>
            </p:nvSpPr>
            <p:spPr>
              <a:xfrm>
                <a:off x="7910685" y="2732766"/>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grpSp>
        <p:grpSp>
          <p:nvGrpSpPr>
            <p:cNvPr id="126" name="グループ化 125">
              <a:extLst>
                <a:ext uri="{FF2B5EF4-FFF2-40B4-BE49-F238E27FC236}">
                  <a16:creationId xmlns:a16="http://schemas.microsoft.com/office/drawing/2014/main" id="{B3E7F6C3-CF9F-4A0C-A2F7-E312C0E848E3}"/>
                </a:ext>
              </a:extLst>
            </p:cNvPr>
            <p:cNvGrpSpPr/>
            <p:nvPr/>
          </p:nvGrpSpPr>
          <p:grpSpPr>
            <a:xfrm>
              <a:off x="7475437" y="4562039"/>
              <a:ext cx="854590" cy="232806"/>
              <a:chOff x="7474862" y="3464845"/>
              <a:chExt cx="854590" cy="340853"/>
            </a:xfrm>
          </p:grpSpPr>
          <p:sp>
            <p:nvSpPr>
              <p:cNvPr id="130" name="角丸四角形 61">
                <a:extLst>
                  <a:ext uri="{FF2B5EF4-FFF2-40B4-BE49-F238E27FC236}">
                    <a16:creationId xmlns:a16="http://schemas.microsoft.com/office/drawing/2014/main" id="{95AB52E3-860E-404B-93E2-FFEEBBFF96DF}"/>
                  </a:ext>
                </a:extLst>
              </p:cNvPr>
              <p:cNvSpPr/>
              <p:nvPr/>
            </p:nvSpPr>
            <p:spPr>
              <a:xfrm>
                <a:off x="7474862" y="3464845"/>
                <a:ext cx="706736"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131" name="角丸四角形 62">
                <a:extLst>
                  <a:ext uri="{FF2B5EF4-FFF2-40B4-BE49-F238E27FC236}">
                    <a16:creationId xmlns:a16="http://schemas.microsoft.com/office/drawing/2014/main" id="{F5A83999-11ED-4E52-B903-17FEA2233C76}"/>
                  </a:ext>
                </a:extLst>
              </p:cNvPr>
              <p:cNvSpPr/>
              <p:nvPr/>
            </p:nvSpPr>
            <p:spPr>
              <a:xfrm>
                <a:off x="7906910" y="3513967"/>
                <a:ext cx="419953" cy="125293"/>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sp>
            <p:nvSpPr>
              <p:cNvPr id="132" name="角丸四角形 63">
                <a:extLst>
                  <a:ext uri="{FF2B5EF4-FFF2-40B4-BE49-F238E27FC236}">
                    <a16:creationId xmlns:a16="http://schemas.microsoft.com/office/drawing/2014/main" id="{C8DE9CDE-16C4-43A8-86FA-BFFD659825E2}"/>
                  </a:ext>
                </a:extLst>
              </p:cNvPr>
              <p:cNvSpPr/>
              <p:nvPr/>
            </p:nvSpPr>
            <p:spPr>
              <a:xfrm>
                <a:off x="7909499" y="3648319"/>
                <a:ext cx="419953" cy="125293"/>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grpSp>
        <p:sp>
          <p:nvSpPr>
            <p:cNvPr id="127" name="フリーフォーム 58">
              <a:extLst>
                <a:ext uri="{FF2B5EF4-FFF2-40B4-BE49-F238E27FC236}">
                  <a16:creationId xmlns:a16="http://schemas.microsoft.com/office/drawing/2014/main" id="{E4CCB0D7-21BE-493C-92E5-3233C23C5A36}"/>
                </a:ext>
              </a:extLst>
            </p:cNvPr>
            <p:cNvSpPr/>
            <p:nvPr/>
          </p:nvSpPr>
          <p:spPr>
            <a:xfrm>
              <a:off x="7092563" y="3101009"/>
              <a:ext cx="437322" cy="508883"/>
            </a:xfrm>
            <a:custGeom>
              <a:avLst/>
              <a:gdLst>
                <a:gd name="connsiteX0" fmla="*/ 421420 w 437322"/>
                <a:gd name="connsiteY0" fmla="*/ 0 h 508883"/>
                <a:gd name="connsiteX1" fmla="*/ 0 w 437322"/>
                <a:gd name="connsiteY1" fmla="*/ 508883 h 508883"/>
                <a:gd name="connsiteX2" fmla="*/ 437322 w 437322"/>
                <a:gd name="connsiteY2" fmla="*/ 389614 h 508883"/>
              </a:gdLst>
              <a:ahLst/>
              <a:cxnLst>
                <a:cxn ang="0">
                  <a:pos x="connsiteX0" y="connsiteY0"/>
                </a:cxn>
                <a:cxn ang="0">
                  <a:pos x="connsiteX1" y="connsiteY1"/>
                </a:cxn>
                <a:cxn ang="0">
                  <a:pos x="connsiteX2" y="connsiteY2"/>
                </a:cxn>
              </a:cxnLst>
              <a:rect l="l" t="t" r="r" b="b"/>
              <a:pathLst>
                <a:path w="437322" h="508883">
                  <a:moveTo>
                    <a:pt x="421420" y="0"/>
                  </a:moveTo>
                  <a:lnTo>
                    <a:pt x="0" y="508883"/>
                  </a:lnTo>
                  <a:lnTo>
                    <a:pt x="437322" y="389614"/>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p>
          </p:txBody>
        </p:sp>
        <p:sp>
          <p:nvSpPr>
            <p:cNvPr id="128" name="フリーフォーム 59">
              <a:extLst>
                <a:ext uri="{FF2B5EF4-FFF2-40B4-BE49-F238E27FC236}">
                  <a16:creationId xmlns:a16="http://schemas.microsoft.com/office/drawing/2014/main" id="{1ED9ED8F-EFA6-4162-A3DE-57FC3B11103D}"/>
                </a:ext>
              </a:extLst>
            </p:cNvPr>
            <p:cNvSpPr/>
            <p:nvPr/>
          </p:nvSpPr>
          <p:spPr>
            <a:xfrm>
              <a:off x="7092563" y="3858060"/>
              <a:ext cx="461176" cy="238540"/>
            </a:xfrm>
            <a:custGeom>
              <a:avLst/>
              <a:gdLst>
                <a:gd name="connsiteX0" fmla="*/ 421420 w 437322"/>
                <a:gd name="connsiteY0" fmla="*/ 0 h 508883"/>
                <a:gd name="connsiteX1" fmla="*/ 0 w 437322"/>
                <a:gd name="connsiteY1" fmla="*/ 508883 h 508883"/>
                <a:gd name="connsiteX2" fmla="*/ 437322 w 437322"/>
                <a:gd name="connsiteY2" fmla="*/ 389614 h 508883"/>
                <a:gd name="connsiteX0" fmla="*/ 421420 w 461176"/>
                <a:gd name="connsiteY0" fmla="*/ 0 h 620202"/>
                <a:gd name="connsiteX1" fmla="*/ 0 w 461176"/>
                <a:gd name="connsiteY1" fmla="*/ 508883 h 620202"/>
                <a:gd name="connsiteX2" fmla="*/ 461176 w 461176"/>
                <a:gd name="connsiteY2" fmla="*/ 620202 h 620202"/>
                <a:gd name="connsiteX0" fmla="*/ 453225 w 461176"/>
                <a:gd name="connsiteY0" fmla="*/ 0 h 238540"/>
                <a:gd name="connsiteX1" fmla="*/ 0 w 461176"/>
                <a:gd name="connsiteY1" fmla="*/ 127221 h 238540"/>
                <a:gd name="connsiteX2" fmla="*/ 461176 w 461176"/>
                <a:gd name="connsiteY2" fmla="*/ 238540 h 238540"/>
              </a:gdLst>
              <a:ahLst/>
              <a:cxnLst>
                <a:cxn ang="0">
                  <a:pos x="connsiteX0" y="connsiteY0"/>
                </a:cxn>
                <a:cxn ang="0">
                  <a:pos x="connsiteX1" y="connsiteY1"/>
                </a:cxn>
                <a:cxn ang="0">
                  <a:pos x="connsiteX2" y="connsiteY2"/>
                </a:cxn>
              </a:cxnLst>
              <a:rect l="l" t="t" r="r" b="b"/>
              <a:pathLst>
                <a:path w="461176" h="238540">
                  <a:moveTo>
                    <a:pt x="453225" y="0"/>
                  </a:moveTo>
                  <a:lnTo>
                    <a:pt x="0" y="127221"/>
                  </a:lnTo>
                  <a:lnTo>
                    <a:pt x="461176" y="238540"/>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p>
          </p:txBody>
        </p:sp>
        <p:sp>
          <p:nvSpPr>
            <p:cNvPr id="129" name="フリーフォーム 60">
              <a:extLst>
                <a:ext uri="{FF2B5EF4-FFF2-40B4-BE49-F238E27FC236}">
                  <a16:creationId xmlns:a16="http://schemas.microsoft.com/office/drawing/2014/main" id="{626BC0EF-ACC0-4976-907B-A53423A6D2D4}"/>
                </a:ext>
              </a:extLst>
            </p:cNvPr>
            <p:cNvSpPr/>
            <p:nvPr/>
          </p:nvSpPr>
          <p:spPr>
            <a:xfrm flipV="1">
              <a:off x="7088587" y="4348870"/>
              <a:ext cx="437322" cy="369316"/>
            </a:xfrm>
            <a:custGeom>
              <a:avLst/>
              <a:gdLst>
                <a:gd name="connsiteX0" fmla="*/ 421420 w 437322"/>
                <a:gd name="connsiteY0" fmla="*/ 0 h 508883"/>
                <a:gd name="connsiteX1" fmla="*/ 0 w 437322"/>
                <a:gd name="connsiteY1" fmla="*/ 508883 h 508883"/>
                <a:gd name="connsiteX2" fmla="*/ 437322 w 437322"/>
                <a:gd name="connsiteY2" fmla="*/ 389614 h 508883"/>
              </a:gdLst>
              <a:ahLst/>
              <a:cxnLst>
                <a:cxn ang="0">
                  <a:pos x="connsiteX0" y="connsiteY0"/>
                </a:cxn>
                <a:cxn ang="0">
                  <a:pos x="connsiteX1" y="connsiteY1"/>
                </a:cxn>
                <a:cxn ang="0">
                  <a:pos x="connsiteX2" y="connsiteY2"/>
                </a:cxn>
              </a:cxnLst>
              <a:rect l="l" t="t" r="r" b="b"/>
              <a:pathLst>
                <a:path w="437322" h="508883">
                  <a:moveTo>
                    <a:pt x="421420" y="0"/>
                  </a:moveTo>
                  <a:lnTo>
                    <a:pt x="0" y="508883"/>
                  </a:lnTo>
                  <a:lnTo>
                    <a:pt x="437322" y="389614"/>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p>
          </p:txBody>
        </p:sp>
      </p:grpSp>
      <p:sp>
        <p:nvSpPr>
          <p:cNvPr id="10" name="フリーフォーム: 図形 9">
            <a:extLst>
              <a:ext uri="{FF2B5EF4-FFF2-40B4-BE49-F238E27FC236}">
                <a16:creationId xmlns:a16="http://schemas.microsoft.com/office/drawing/2014/main" id="{2758F63C-C56C-485C-9AA6-405E26DEA73E}"/>
              </a:ext>
            </a:extLst>
          </p:cNvPr>
          <p:cNvSpPr/>
          <p:nvPr/>
        </p:nvSpPr>
        <p:spPr>
          <a:xfrm>
            <a:off x="4776560" y="4513046"/>
            <a:ext cx="766100" cy="1221724"/>
          </a:xfrm>
          <a:custGeom>
            <a:avLst/>
            <a:gdLst>
              <a:gd name="connsiteX0" fmla="*/ 0 w 160256"/>
              <a:gd name="connsiteY0" fmla="*/ 980388 h 980388"/>
              <a:gd name="connsiteX1" fmla="*/ 160256 w 160256"/>
              <a:gd name="connsiteY1" fmla="*/ 0 h 980388"/>
            </a:gdLst>
            <a:ahLst/>
            <a:cxnLst>
              <a:cxn ang="0">
                <a:pos x="connsiteX0" y="connsiteY0"/>
              </a:cxn>
              <a:cxn ang="0">
                <a:pos x="connsiteX1" y="connsiteY1"/>
              </a:cxn>
            </a:cxnLst>
            <a:rect l="l" t="t" r="r" b="b"/>
            <a:pathLst>
              <a:path w="160256" h="980388">
                <a:moveTo>
                  <a:pt x="0" y="980388"/>
                </a:moveTo>
                <a:lnTo>
                  <a:pt x="160256" y="0"/>
                </a:ln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図形 10">
            <a:extLst>
              <a:ext uri="{FF2B5EF4-FFF2-40B4-BE49-F238E27FC236}">
                <a16:creationId xmlns:a16="http://schemas.microsoft.com/office/drawing/2014/main" id="{A7DAC6B5-9CA8-41D7-AA60-FA95AED8E66F}"/>
              </a:ext>
            </a:extLst>
          </p:cNvPr>
          <p:cNvSpPr/>
          <p:nvPr/>
        </p:nvSpPr>
        <p:spPr>
          <a:xfrm>
            <a:off x="4928873" y="4678547"/>
            <a:ext cx="2291051" cy="1115806"/>
          </a:xfrm>
          <a:custGeom>
            <a:avLst/>
            <a:gdLst>
              <a:gd name="connsiteX0" fmla="*/ 0 w 1913642"/>
              <a:gd name="connsiteY0" fmla="*/ 1018095 h 1018095"/>
              <a:gd name="connsiteX1" fmla="*/ 0 w 1913642"/>
              <a:gd name="connsiteY1" fmla="*/ 1018095 h 1018095"/>
              <a:gd name="connsiteX2" fmla="*/ 1913642 w 1913642"/>
              <a:gd name="connsiteY2" fmla="*/ 0 h 1018095"/>
            </a:gdLst>
            <a:ahLst/>
            <a:cxnLst>
              <a:cxn ang="0">
                <a:pos x="connsiteX0" y="connsiteY0"/>
              </a:cxn>
              <a:cxn ang="0">
                <a:pos x="connsiteX1" y="connsiteY1"/>
              </a:cxn>
              <a:cxn ang="0">
                <a:pos x="connsiteX2" y="connsiteY2"/>
              </a:cxn>
            </a:cxnLst>
            <a:rect l="l" t="t" r="r" b="b"/>
            <a:pathLst>
              <a:path w="1913642" h="1018095">
                <a:moveTo>
                  <a:pt x="0" y="1018095"/>
                </a:moveTo>
                <a:lnTo>
                  <a:pt x="0" y="1018095"/>
                </a:lnTo>
                <a:lnTo>
                  <a:pt x="1913642" y="0"/>
                </a:ln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 name="正方形/長方形 174">
            <a:extLst>
              <a:ext uri="{FF2B5EF4-FFF2-40B4-BE49-F238E27FC236}">
                <a16:creationId xmlns:a16="http://schemas.microsoft.com/office/drawing/2014/main" id="{03093CE4-41A9-47AD-88AF-0BE175DD72D1}"/>
              </a:ext>
            </a:extLst>
          </p:cNvPr>
          <p:cNvSpPr/>
          <p:nvPr/>
        </p:nvSpPr>
        <p:spPr>
          <a:xfrm>
            <a:off x="5906237" y="6082131"/>
            <a:ext cx="2657961" cy="954107"/>
          </a:xfrm>
          <a:prstGeom prst="rect">
            <a:avLst/>
          </a:prstGeom>
        </p:spPr>
        <p:txBody>
          <a:bodyPr wrap="square">
            <a:spAutoFit/>
          </a:bodyPr>
          <a:lstStyle/>
          <a:p>
            <a:r>
              <a:rPr lang="en-US" altLang="ja-JP" sz="1400" dirty="0">
                <a:solidFill>
                  <a:srgbClr val="FF0000"/>
                </a:solidFill>
                <a:latin typeface="+mj-lt"/>
              </a:rPr>
              <a:t>It is not possible to set the EV (build-in WAV file) of the Other system to the event or pattern of the Own system.</a:t>
            </a:r>
            <a:endParaRPr lang="ja-JP" altLang="en-US" sz="1400" dirty="0">
              <a:solidFill>
                <a:srgbClr val="FF0000"/>
              </a:solidFill>
              <a:latin typeface="+mj-lt"/>
            </a:endParaRPr>
          </a:p>
        </p:txBody>
      </p:sp>
      <p:sp>
        <p:nvSpPr>
          <p:cNvPr id="88" name="角丸四角形 78">
            <a:extLst>
              <a:ext uri="{FF2B5EF4-FFF2-40B4-BE49-F238E27FC236}">
                <a16:creationId xmlns:a16="http://schemas.microsoft.com/office/drawing/2014/main" id="{3BD356D4-E80C-4C83-B3E3-3F1C85F8FD01}"/>
              </a:ext>
            </a:extLst>
          </p:cNvPr>
          <p:cNvSpPr/>
          <p:nvPr/>
        </p:nvSpPr>
        <p:spPr>
          <a:xfrm>
            <a:off x="6585359" y="5723521"/>
            <a:ext cx="453480" cy="280592"/>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rIns="0" rtlCol="0" anchor="ctr"/>
          <a:lstStyle/>
          <a:p>
            <a:pPr algn="ctr"/>
            <a:r>
              <a:rPr lang="en-US" altLang="ja-JP" dirty="0">
                <a:solidFill>
                  <a:srgbClr val="FFFFFF"/>
                </a:solidFill>
              </a:rPr>
              <a:t>EV</a:t>
            </a:r>
            <a:endParaRPr lang="ja-JP" altLang="en-US" dirty="0">
              <a:solidFill>
                <a:srgbClr val="FFFFFF"/>
              </a:solidFill>
            </a:endParaRPr>
          </a:p>
        </p:txBody>
      </p:sp>
      <p:grpSp>
        <p:nvGrpSpPr>
          <p:cNvPr id="89" name="グループ化 88">
            <a:extLst>
              <a:ext uri="{FF2B5EF4-FFF2-40B4-BE49-F238E27FC236}">
                <a16:creationId xmlns:a16="http://schemas.microsoft.com/office/drawing/2014/main" id="{AFB55242-6BB7-464A-A051-F0CF4DFEFDB4}"/>
              </a:ext>
            </a:extLst>
          </p:cNvPr>
          <p:cNvGrpSpPr/>
          <p:nvPr/>
        </p:nvGrpSpPr>
        <p:grpSpPr>
          <a:xfrm>
            <a:off x="8371922" y="2180457"/>
            <a:ext cx="2711275" cy="1313618"/>
            <a:chOff x="4854973" y="3464554"/>
            <a:chExt cx="2711275" cy="1313618"/>
          </a:xfrm>
        </p:grpSpPr>
        <p:grpSp>
          <p:nvGrpSpPr>
            <p:cNvPr id="90" name="グループ化 89">
              <a:extLst>
                <a:ext uri="{FF2B5EF4-FFF2-40B4-BE49-F238E27FC236}">
                  <a16:creationId xmlns:a16="http://schemas.microsoft.com/office/drawing/2014/main" id="{09620200-34EB-456A-9B2A-74DF475A5418}"/>
                </a:ext>
              </a:extLst>
            </p:cNvPr>
            <p:cNvGrpSpPr/>
            <p:nvPr/>
          </p:nvGrpSpPr>
          <p:grpSpPr>
            <a:xfrm>
              <a:off x="5213264" y="3464554"/>
              <a:ext cx="2352984" cy="1227936"/>
              <a:chOff x="3723607" y="2801794"/>
              <a:chExt cx="1568474" cy="818287"/>
            </a:xfrm>
          </p:grpSpPr>
          <p:grpSp>
            <p:nvGrpSpPr>
              <p:cNvPr id="95" name="グループ化 94">
                <a:extLst>
                  <a:ext uri="{FF2B5EF4-FFF2-40B4-BE49-F238E27FC236}">
                    <a16:creationId xmlns:a16="http://schemas.microsoft.com/office/drawing/2014/main" id="{F03E6624-5091-49BB-9EC9-E350A57DB46C}"/>
                  </a:ext>
                </a:extLst>
              </p:cNvPr>
              <p:cNvGrpSpPr/>
              <p:nvPr/>
            </p:nvGrpSpPr>
            <p:grpSpPr>
              <a:xfrm>
                <a:off x="3723607" y="2801794"/>
                <a:ext cx="1568474" cy="818287"/>
                <a:chOff x="3707941" y="1172878"/>
                <a:chExt cx="2778649" cy="1449642"/>
              </a:xfrm>
            </p:grpSpPr>
            <p:sp>
              <p:nvSpPr>
                <p:cNvPr id="97" name="角丸四角形 65">
                  <a:extLst>
                    <a:ext uri="{FF2B5EF4-FFF2-40B4-BE49-F238E27FC236}">
                      <a16:creationId xmlns:a16="http://schemas.microsoft.com/office/drawing/2014/main" id="{19A34BAD-AA1B-4626-8BBE-1BDE6A40FBE2}"/>
                    </a:ext>
                  </a:extLst>
                </p:cNvPr>
                <p:cNvSpPr/>
                <p:nvPr/>
              </p:nvSpPr>
              <p:spPr>
                <a:xfrm>
                  <a:off x="3707941" y="1172878"/>
                  <a:ext cx="2365829" cy="1306755"/>
                </a:xfrm>
                <a:prstGeom prst="roundRect">
                  <a:avLst/>
                </a:prstGeom>
                <a:solidFill>
                  <a:srgbClr val="00B05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t"/>
                <a:lstStyle/>
                <a:p>
                  <a:pPr defTabSz="1369493" fontAlgn="auto">
                    <a:spcBef>
                      <a:spcPts val="0"/>
                    </a:spcBef>
                    <a:spcAft>
                      <a:spcPts val="0"/>
                    </a:spcAft>
                  </a:pPr>
                  <a:r>
                    <a:rPr kumimoji="0" lang="en-US" altLang="ja-JP" sz="1200" kern="0" dirty="0">
                      <a:solidFill>
                        <a:prstClr val="white"/>
                      </a:solidFill>
                      <a:latin typeface="Calibri"/>
                      <a:ea typeface="ＭＳ Ｐゴシック"/>
                      <a:cs typeface="Meiryo UI" pitchFamily="50" charset="-128"/>
                    </a:rPr>
                    <a:t>Base Pattern</a:t>
                  </a:r>
                  <a:endParaRPr kumimoji="0" lang="ja-JP" altLang="en-US" sz="1200" kern="0" dirty="0">
                    <a:solidFill>
                      <a:prstClr val="white"/>
                    </a:solidFill>
                    <a:latin typeface="Calibri"/>
                    <a:ea typeface="ＭＳ Ｐゴシック"/>
                    <a:cs typeface="Meiryo UI" pitchFamily="50" charset="-128"/>
                  </a:endParaRPr>
                </a:p>
              </p:txBody>
            </p:sp>
            <p:sp>
              <p:nvSpPr>
                <p:cNvPr id="98" name="角丸四角形 66">
                  <a:extLst>
                    <a:ext uri="{FF2B5EF4-FFF2-40B4-BE49-F238E27FC236}">
                      <a16:creationId xmlns:a16="http://schemas.microsoft.com/office/drawing/2014/main" id="{05899610-4BE9-473A-9472-717DEEC61EA8}"/>
                    </a:ext>
                  </a:extLst>
                </p:cNvPr>
                <p:cNvSpPr/>
                <p:nvPr/>
              </p:nvSpPr>
              <p:spPr>
                <a:xfrm>
                  <a:off x="5287829" y="1701912"/>
                  <a:ext cx="855151" cy="438917"/>
                </a:xfrm>
                <a:prstGeom prst="roundRect">
                  <a:avLst>
                    <a:gd name="adj" fmla="val 14967"/>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ctr"/>
                <a:lstStyle/>
                <a:p>
                  <a:pP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 </a:t>
                  </a:r>
                </a:p>
                <a:p>
                  <a:pP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Patterns</a:t>
                  </a:r>
                  <a:endParaRPr kumimoji="0" lang="ja-JP" altLang="en-US" sz="1100" kern="0" dirty="0">
                    <a:solidFill>
                      <a:prstClr val="white"/>
                    </a:solidFill>
                    <a:latin typeface="Calibri"/>
                    <a:ea typeface="ＭＳ Ｐゴシック"/>
                    <a:cs typeface="Meiryo UI" pitchFamily="50" charset="-128"/>
                  </a:endParaRPr>
                </a:p>
              </p:txBody>
            </p:sp>
            <p:sp>
              <p:nvSpPr>
                <p:cNvPr id="99" name="角丸四角形 67">
                  <a:extLst>
                    <a:ext uri="{FF2B5EF4-FFF2-40B4-BE49-F238E27FC236}">
                      <a16:creationId xmlns:a16="http://schemas.microsoft.com/office/drawing/2014/main" id="{D8F1A670-888B-47EF-BDFE-C506BF6E4608}"/>
                    </a:ext>
                  </a:extLst>
                </p:cNvPr>
                <p:cNvSpPr/>
                <p:nvPr/>
              </p:nvSpPr>
              <p:spPr>
                <a:xfrm>
                  <a:off x="5927632" y="1800788"/>
                  <a:ext cx="558958" cy="125297"/>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grpSp>
              <p:nvGrpSpPr>
                <p:cNvPr id="100" name="グループ化 99">
                  <a:extLst>
                    <a:ext uri="{FF2B5EF4-FFF2-40B4-BE49-F238E27FC236}">
                      <a16:creationId xmlns:a16="http://schemas.microsoft.com/office/drawing/2014/main" id="{19B64530-7FF0-44E2-A6E9-7CD25C4E733D}"/>
                    </a:ext>
                  </a:extLst>
                </p:cNvPr>
                <p:cNvGrpSpPr/>
                <p:nvPr/>
              </p:nvGrpSpPr>
              <p:grpSpPr>
                <a:xfrm>
                  <a:off x="5309037" y="2281667"/>
                  <a:ext cx="1031556" cy="340853"/>
                  <a:chOff x="5813093" y="3038128"/>
                  <a:chExt cx="1031556" cy="340853"/>
                </a:xfrm>
              </p:grpSpPr>
              <p:sp>
                <p:nvSpPr>
                  <p:cNvPr id="104" name="角丸四角形 70">
                    <a:extLst>
                      <a:ext uri="{FF2B5EF4-FFF2-40B4-BE49-F238E27FC236}">
                        <a16:creationId xmlns:a16="http://schemas.microsoft.com/office/drawing/2014/main" id="{86DE599A-6CD5-4595-8A30-9AABD99AF522}"/>
                      </a:ext>
                    </a:extLst>
                  </p:cNvPr>
                  <p:cNvSpPr/>
                  <p:nvPr/>
                </p:nvSpPr>
                <p:spPr>
                  <a:xfrm>
                    <a:off x="5813093" y="3038128"/>
                    <a:ext cx="855151"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38100" h="12700"/>
                  </a:sp3d>
                </p:spPr>
                <p:txBody>
                  <a:bodyPr lIns="36000" tIns="0" rIns="36000" bIns="0" rtlCol="0" anchor="ctr"/>
                  <a:lstStyle/>
                  <a:p>
                    <a:pP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p>
                  <a:p>
                    <a:pP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Patterns</a:t>
                    </a:r>
                    <a:endParaRPr kumimoji="0" lang="ja-JP" altLang="en-US" sz="1100" kern="0" dirty="0">
                      <a:solidFill>
                        <a:prstClr val="white"/>
                      </a:solidFill>
                      <a:latin typeface="Calibri"/>
                      <a:ea typeface="ＭＳ Ｐゴシック"/>
                      <a:cs typeface="Meiryo UI" pitchFamily="50" charset="-128"/>
                    </a:endParaRPr>
                  </a:p>
                </p:txBody>
              </p:sp>
              <p:sp>
                <p:nvSpPr>
                  <p:cNvPr id="108" name="角丸四角形 71">
                    <a:extLst>
                      <a:ext uri="{FF2B5EF4-FFF2-40B4-BE49-F238E27FC236}">
                        <a16:creationId xmlns:a16="http://schemas.microsoft.com/office/drawing/2014/main" id="{89C8598C-B006-4A77-B43A-6B68E29A8A33}"/>
                      </a:ext>
                    </a:extLst>
                  </p:cNvPr>
                  <p:cNvSpPr/>
                  <p:nvPr/>
                </p:nvSpPr>
                <p:spPr>
                  <a:xfrm>
                    <a:off x="6422107" y="3087250"/>
                    <a:ext cx="419954" cy="125297"/>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0" rIns="36000" bIns="0" rtlCol="0" anchor="ctr"/>
                  <a:lstStyle/>
                  <a:p>
                    <a:pPr algn="ct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endParaRPr kumimoji="0" lang="ja-JP" altLang="en-US" sz="1100" kern="0" dirty="0">
                      <a:solidFill>
                        <a:prstClr val="white"/>
                      </a:solidFill>
                      <a:latin typeface="Calibri"/>
                      <a:ea typeface="ＭＳ Ｐゴシック"/>
                      <a:cs typeface="Meiryo UI" pitchFamily="50" charset="-128"/>
                    </a:endParaRPr>
                  </a:p>
                </p:txBody>
              </p:sp>
              <p:sp>
                <p:nvSpPr>
                  <p:cNvPr id="121" name="角丸四角形 72">
                    <a:extLst>
                      <a:ext uri="{FF2B5EF4-FFF2-40B4-BE49-F238E27FC236}">
                        <a16:creationId xmlns:a16="http://schemas.microsoft.com/office/drawing/2014/main" id="{C5805D5A-A652-4EAC-8FA2-3A7DD8926D2F}"/>
                      </a:ext>
                    </a:extLst>
                  </p:cNvPr>
                  <p:cNvSpPr/>
                  <p:nvPr/>
                </p:nvSpPr>
                <p:spPr>
                  <a:xfrm>
                    <a:off x="6424695" y="3204096"/>
                    <a:ext cx="419954" cy="125297"/>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0" rIns="36000" bIns="0" rtlCol="0" anchor="ctr"/>
                  <a:lstStyle/>
                  <a:p>
                    <a:pPr algn="ct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endParaRPr kumimoji="0" lang="ja-JP" altLang="en-US" sz="1100" kern="0" dirty="0">
                      <a:solidFill>
                        <a:prstClr val="white"/>
                      </a:solidFill>
                      <a:latin typeface="Calibri"/>
                      <a:ea typeface="ＭＳ Ｐゴシック"/>
                      <a:cs typeface="Meiryo UI" pitchFamily="50" charset="-128"/>
                    </a:endParaRPr>
                  </a:p>
                </p:txBody>
              </p:sp>
            </p:grpSp>
          </p:grpSp>
          <p:sp>
            <p:nvSpPr>
              <p:cNvPr id="96" name="角丸四角形 63">
                <a:extLst>
                  <a:ext uri="{FF2B5EF4-FFF2-40B4-BE49-F238E27FC236}">
                    <a16:creationId xmlns:a16="http://schemas.microsoft.com/office/drawing/2014/main" id="{7E9B501F-6926-48A0-9213-535F11DB78EF}"/>
                  </a:ext>
                </a:extLst>
              </p:cNvPr>
              <p:cNvSpPr/>
              <p:nvPr/>
            </p:nvSpPr>
            <p:spPr>
              <a:xfrm>
                <a:off x="4976338" y="3231047"/>
                <a:ext cx="315517" cy="70727"/>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grpSp>
        <p:sp>
          <p:nvSpPr>
            <p:cNvPr id="91" name="角丸四角形 73">
              <a:extLst>
                <a:ext uri="{FF2B5EF4-FFF2-40B4-BE49-F238E27FC236}">
                  <a16:creationId xmlns:a16="http://schemas.microsoft.com/office/drawing/2014/main" id="{9FD30D30-F525-4436-96E7-1717767BBE98}"/>
                </a:ext>
              </a:extLst>
            </p:cNvPr>
            <p:cNvSpPr/>
            <p:nvPr/>
          </p:nvSpPr>
          <p:spPr>
            <a:xfrm>
              <a:off x="4927388" y="3786734"/>
              <a:ext cx="1341675" cy="991438"/>
            </a:xfrm>
            <a:prstGeom prst="roundRect">
              <a:avLst>
                <a:gd name="adj" fmla="val 10645"/>
              </a:avLst>
            </a:prstGeom>
            <a:solidFill>
              <a:schemeClr val="bg1">
                <a:lumMod val="85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00228"/>
              <a:r>
                <a:rPr lang="en-US" altLang="ja-JP" sz="1100" dirty="0">
                  <a:solidFill>
                    <a:prstClr val="black"/>
                  </a:solidFill>
                  <a:ea typeface="メイリオ" panose="020B0604030504040204" pitchFamily="50" charset="-128"/>
                  <a:cs typeface="メイリオ" panose="020B0604030504040204" pitchFamily="50" charset="-128"/>
                </a:rPr>
                <a:t>Single Audio input</a:t>
              </a:r>
            </a:p>
            <a:p>
              <a:pPr defTabSz="700228"/>
              <a:endParaRPr lang="en-US" altLang="ja-JP" sz="1100" dirty="0">
                <a:solidFill>
                  <a:prstClr val="black"/>
                </a:solidFill>
                <a:ea typeface="メイリオ" panose="020B0604030504040204" pitchFamily="50" charset="-128"/>
                <a:cs typeface="メイリオ" panose="020B0604030504040204" pitchFamily="50" charset="-128"/>
              </a:endParaRP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RM’s AUX input</a:t>
              </a: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Frame’s audio input</a:t>
              </a: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Frame’s inside EV</a:t>
              </a:r>
              <a:endParaRPr lang="ja-JP" altLang="en-US" sz="1100" dirty="0">
                <a:solidFill>
                  <a:prstClr val="black"/>
                </a:solidFill>
                <a:ea typeface="メイリオ" panose="020B0604030504040204" pitchFamily="50" charset="-128"/>
                <a:cs typeface="メイリオ" panose="020B0604030504040204" pitchFamily="50" charset="-128"/>
              </a:endParaRPr>
            </a:p>
          </p:txBody>
        </p:sp>
        <p:sp>
          <p:nvSpPr>
            <p:cNvPr id="92" name="正方形/長方形 91">
              <a:extLst>
                <a:ext uri="{FF2B5EF4-FFF2-40B4-BE49-F238E27FC236}">
                  <a16:creationId xmlns:a16="http://schemas.microsoft.com/office/drawing/2014/main" id="{3FDFA7D8-5C3E-47D6-98F7-1975E9F553BC}"/>
                </a:ext>
              </a:extLst>
            </p:cNvPr>
            <p:cNvSpPr/>
            <p:nvPr/>
          </p:nvSpPr>
          <p:spPr>
            <a:xfrm>
              <a:off x="5258423" y="4002146"/>
              <a:ext cx="458297" cy="115666"/>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prstClr val="white"/>
                  </a:solidFill>
                </a:rPr>
                <a:t> BGM</a:t>
              </a:r>
              <a:endParaRPr lang="ja-JP" altLang="en-US" sz="900" dirty="0">
                <a:solidFill>
                  <a:prstClr val="white"/>
                </a:solidFill>
              </a:endParaRPr>
            </a:p>
          </p:txBody>
        </p:sp>
        <p:sp>
          <p:nvSpPr>
            <p:cNvPr id="94" name="正方形/長方形 93">
              <a:extLst>
                <a:ext uri="{FF2B5EF4-FFF2-40B4-BE49-F238E27FC236}">
                  <a16:creationId xmlns:a16="http://schemas.microsoft.com/office/drawing/2014/main" id="{9C2AAD0F-8081-4F41-9D23-4491EC035151}"/>
                </a:ext>
              </a:extLst>
            </p:cNvPr>
            <p:cNvSpPr/>
            <p:nvPr/>
          </p:nvSpPr>
          <p:spPr>
            <a:xfrm>
              <a:off x="4854973" y="4005815"/>
              <a:ext cx="458297" cy="1156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srgbClr val="5F5F5F"/>
                  </a:solidFill>
                </a:rPr>
                <a:t> Type</a:t>
              </a:r>
              <a:endParaRPr lang="ja-JP" altLang="en-US" sz="900" dirty="0">
                <a:solidFill>
                  <a:srgbClr val="5F5F5F"/>
                </a:solidFill>
              </a:endParaRPr>
            </a:p>
          </p:txBody>
        </p:sp>
      </p:grpSp>
      <p:grpSp>
        <p:nvGrpSpPr>
          <p:cNvPr id="154" name="グループ化 153">
            <a:extLst>
              <a:ext uri="{FF2B5EF4-FFF2-40B4-BE49-F238E27FC236}">
                <a16:creationId xmlns:a16="http://schemas.microsoft.com/office/drawing/2014/main" id="{7FA030C3-4587-4893-B13E-ED53F8478D25}"/>
              </a:ext>
            </a:extLst>
          </p:cNvPr>
          <p:cNvGrpSpPr/>
          <p:nvPr/>
        </p:nvGrpSpPr>
        <p:grpSpPr>
          <a:xfrm>
            <a:off x="9008508" y="5621413"/>
            <a:ext cx="1015121" cy="371790"/>
            <a:chOff x="4336394" y="6047102"/>
            <a:chExt cx="1015121" cy="371790"/>
          </a:xfrm>
        </p:grpSpPr>
        <p:sp>
          <p:nvSpPr>
            <p:cNvPr id="159" name="角丸四角形 66">
              <a:extLst>
                <a:ext uri="{FF2B5EF4-FFF2-40B4-BE49-F238E27FC236}">
                  <a16:creationId xmlns:a16="http://schemas.microsoft.com/office/drawing/2014/main" id="{131A13BD-2CDF-4096-9A8F-5E6B885E1F84}"/>
                </a:ext>
              </a:extLst>
            </p:cNvPr>
            <p:cNvSpPr/>
            <p:nvPr/>
          </p:nvSpPr>
          <p:spPr>
            <a:xfrm>
              <a:off x="4336394" y="6047102"/>
              <a:ext cx="724149" cy="371790"/>
            </a:xfrm>
            <a:prstGeom prst="roundRect">
              <a:avLst>
                <a:gd name="adj" fmla="val 14967"/>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ctr"/>
            <a:lstStyle/>
            <a:p>
              <a:pP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 </a:t>
              </a:r>
            </a:p>
            <a:p>
              <a:pP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Patterns</a:t>
              </a:r>
              <a:endParaRPr kumimoji="0" lang="ja-JP" altLang="en-US" sz="1100" kern="0" dirty="0">
                <a:solidFill>
                  <a:prstClr val="white"/>
                </a:solidFill>
                <a:latin typeface="Calibri"/>
                <a:ea typeface="ＭＳ Ｐゴシック"/>
                <a:cs typeface="Meiryo UI" pitchFamily="50" charset="-128"/>
              </a:endParaRPr>
            </a:p>
          </p:txBody>
        </p:sp>
        <p:sp>
          <p:nvSpPr>
            <p:cNvPr id="160" name="角丸四角形 67">
              <a:extLst>
                <a:ext uri="{FF2B5EF4-FFF2-40B4-BE49-F238E27FC236}">
                  <a16:creationId xmlns:a16="http://schemas.microsoft.com/office/drawing/2014/main" id="{64896619-07A3-4F0E-BCCC-B97E7C088016}"/>
                </a:ext>
              </a:extLst>
            </p:cNvPr>
            <p:cNvSpPr/>
            <p:nvPr/>
          </p:nvSpPr>
          <p:spPr>
            <a:xfrm>
              <a:off x="4878185" y="6130856"/>
              <a:ext cx="473330" cy="106134"/>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sp>
          <p:nvSpPr>
            <p:cNvPr id="161" name="角丸四角形 63">
              <a:extLst>
                <a:ext uri="{FF2B5EF4-FFF2-40B4-BE49-F238E27FC236}">
                  <a16:creationId xmlns:a16="http://schemas.microsoft.com/office/drawing/2014/main" id="{F5C176BD-743F-4E06-82E9-9BF0CFE639A5}"/>
                </a:ext>
              </a:extLst>
            </p:cNvPr>
            <p:cNvSpPr/>
            <p:nvPr/>
          </p:nvSpPr>
          <p:spPr>
            <a:xfrm>
              <a:off x="4877847" y="6243123"/>
              <a:ext cx="473330" cy="106134"/>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grpSp>
      <p:sp>
        <p:nvSpPr>
          <p:cNvPr id="14" name="フリーフォーム: 図形 13">
            <a:extLst>
              <a:ext uri="{FF2B5EF4-FFF2-40B4-BE49-F238E27FC236}">
                <a16:creationId xmlns:a16="http://schemas.microsoft.com/office/drawing/2014/main" id="{A7AD9570-FC27-47E0-B463-0BB71BA67AD3}"/>
              </a:ext>
            </a:extLst>
          </p:cNvPr>
          <p:cNvSpPr/>
          <p:nvPr/>
        </p:nvSpPr>
        <p:spPr>
          <a:xfrm>
            <a:off x="9419723" y="3028388"/>
            <a:ext cx="559770" cy="2450027"/>
          </a:xfrm>
          <a:custGeom>
            <a:avLst/>
            <a:gdLst>
              <a:gd name="connsiteX0" fmla="*/ 0 w 179109"/>
              <a:gd name="connsiteY0" fmla="*/ 829559 h 829559"/>
              <a:gd name="connsiteX1" fmla="*/ 179109 w 179109"/>
              <a:gd name="connsiteY1" fmla="*/ 0 h 829559"/>
            </a:gdLst>
            <a:ahLst/>
            <a:cxnLst>
              <a:cxn ang="0">
                <a:pos x="connsiteX0" y="connsiteY0"/>
              </a:cxn>
              <a:cxn ang="0">
                <a:pos x="connsiteX1" y="connsiteY1"/>
              </a:cxn>
            </a:cxnLst>
            <a:rect l="l" t="t" r="r" b="b"/>
            <a:pathLst>
              <a:path w="179109" h="829559">
                <a:moveTo>
                  <a:pt x="0" y="829559"/>
                </a:moveTo>
                <a:lnTo>
                  <a:pt x="179109" y="0"/>
                </a:ln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 name="角丸四角形 67">
            <a:extLst>
              <a:ext uri="{FF2B5EF4-FFF2-40B4-BE49-F238E27FC236}">
                <a16:creationId xmlns:a16="http://schemas.microsoft.com/office/drawing/2014/main" id="{47A811C3-F17D-419A-B3C6-D0C2C4C74991}"/>
              </a:ext>
            </a:extLst>
          </p:cNvPr>
          <p:cNvSpPr/>
          <p:nvPr/>
        </p:nvSpPr>
        <p:spPr>
          <a:xfrm>
            <a:off x="4331070" y="5873323"/>
            <a:ext cx="473330" cy="106134"/>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sp>
        <p:nvSpPr>
          <p:cNvPr id="164" name="フリーフォーム: 図形 163">
            <a:extLst>
              <a:ext uri="{FF2B5EF4-FFF2-40B4-BE49-F238E27FC236}">
                <a16:creationId xmlns:a16="http://schemas.microsoft.com/office/drawing/2014/main" id="{FE25BF81-AC9D-4F17-9D2E-E0700794F3D0}"/>
              </a:ext>
            </a:extLst>
          </p:cNvPr>
          <p:cNvSpPr/>
          <p:nvPr/>
        </p:nvSpPr>
        <p:spPr>
          <a:xfrm flipH="1">
            <a:off x="4715969" y="4723263"/>
            <a:ext cx="1794972" cy="960731"/>
          </a:xfrm>
          <a:custGeom>
            <a:avLst/>
            <a:gdLst>
              <a:gd name="connsiteX0" fmla="*/ 0 w 160256"/>
              <a:gd name="connsiteY0" fmla="*/ 980388 h 980388"/>
              <a:gd name="connsiteX1" fmla="*/ 160256 w 160256"/>
              <a:gd name="connsiteY1" fmla="*/ 0 h 980388"/>
            </a:gdLst>
            <a:ahLst/>
            <a:cxnLst>
              <a:cxn ang="0">
                <a:pos x="connsiteX0" y="connsiteY0"/>
              </a:cxn>
              <a:cxn ang="0">
                <a:pos x="connsiteX1" y="connsiteY1"/>
              </a:cxn>
            </a:cxnLst>
            <a:rect l="l" t="t" r="r" b="b"/>
            <a:pathLst>
              <a:path w="160256" h="980388">
                <a:moveTo>
                  <a:pt x="0" y="980388"/>
                </a:moveTo>
                <a:lnTo>
                  <a:pt x="160256" y="0"/>
                </a:ln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2" name="フリーフォーム: 図形 171">
            <a:extLst>
              <a:ext uri="{FF2B5EF4-FFF2-40B4-BE49-F238E27FC236}">
                <a16:creationId xmlns:a16="http://schemas.microsoft.com/office/drawing/2014/main" id="{F703A7F3-961A-4823-9233-ACFADC5A3451}"/>
              </a:ext>
            </a:extLst>
          </p:cNvPr>
          <p:cNvSpPr/>
          <p:nvPr/>
        </p:nvSpPr>
        <p:spPr>
          <a:xfrm>
            <a:off x="6813076" y="4527414"/>
            <a:ext cx="45719" cy="1115806"/>
          </a:xfrm>
          <a:custGeom>
            <a:avLst/>
            <a:gdLst>
              <a:gd name="connsiteX0" fmla="*/ 0 w 1913642"/>
              <a:gd name="connsiteY0" fmla="*/ 1018095 h 1018095"/>
              <a:gd name="connsiteX1" fmla="*/ 0 w 1913642"/>
              <a:gd name="connsiteY1" fmla="*/ 1018095 h 1018095"/>
              <a:gd name="connsiteX2" fmla="*/ 1913642 w 1913642"/>
              <a:gd name="connsiteY2" fmla="*/ 0 h 1018095"/>
            </a:gdLst>
            <a:ahLst/>
            <a:cxnLst>
              <a:cxn ang="0">
                <a:pos x="connsiteX0" y="connsiteY0"/>
              </a:cxn>
              <a:cxn ang="0">
                <a:pos x="connsiteX1" y="connsiteY1"/>
              </a:cxn>
              <a:cxn ang="0">
                <a:pos x="connsiteX2" y="connsiteY2"/>
              </a:cxn>
            </a:cxnLst>
            <a:rect l="l" t="t" r="r" b="b"/>
            <a:pathLst>
              <a:path w="1913642" h="1018095">
                <a:moveTo>
                  <a:pt x="0" y="1018095"/>
                </a:moveTo>
                <a:lnTo>
                  <a:pt x="0" y="1018095"/>
                </a:lnTo>
                <a:lnTo>
                  <a:pt x="1913642" y="0"/>
                </a:ln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 name="テキスト ボックス 175">
            <a:extLst>
              <a:ext uri="{FF2B5EF4-FFF2-40B4-BE49-F238E27FC236}">
                <a16:creationId xmlns:a16="http://schemas.microsoft.com/office/drawing/2014/main" id="{282988C1-013E-4942-A771-182EA4D6A21C}"/>
              </a:ext>
            </a:extLst>
          </p:cNvPr>
          <p:cNvSpPr txBox="1"/>
          <p:nvPr/>
        </p:nvSpPr>
        <p:spPr>
          <a:xfrm>
            <a:off x="4800891" y="5032683"/>
            <a:ext cx="1289135" cy="369332"/>
          </a:xfrm>
          <a:prstGeom prst="rect">
            <a:avLst/>
          </a:prstGeom>
          <a:noFill/>
        </p:spPr>
        <p:txBody>
          <a:bodyPr wrap="none" rtlCol="0">
            <a:spAutoFit/>
          </a:bodyPr>
          <a:lstStyle/>
          <a:p>
            <a:r>
              <a:rPr kumimoji="1" lang="en-US" altLang="ja-JP" b="1" dirty="0">
                <a:solidFill>
                  <a:srgbClr val="FF0000"/>
                </a:solidFill>
                <a:latin typeface="+mj-lt"/>
              </a:rPr>
              <a:t>Impossible!</a:t>
            </a:r>
            <a:endParaRPr kumimoji="1" lang="ja-JP" altLang="en-US" b="1" dirty="0">
              <a:solidFill>
                <a:srgbClr val="FF0000"/>
              </a:solidFill>
              <a:latin typeface="+mj-lt"/>
            </a:endParaRPr>
          </a:p>
        </p:txBody>
      </p:sp>
      <p:sp>
        <p:nvSpPr>
          <p:cNvPr id="179" name="テキスト ボックス 178">
            <a:extLst>
              <a:ext uri="{FF2B5EF4-FFF2-40B4-BE49-F238E27FC236}">
                <a16:creationId xmlns:a16="http://schemas.microsoft.com/office/drawing/2014/main" id="{DA34B1C0-A3B4-4687-A057-3FAD6200007F}"/>
              </a:ext>
            </a:extLst>
          </p:cNvPr>
          <p:cNvSpPr txBox="1"/>
          <p:nvPr/>
        </p:nvSpPr>
        <p:spPr>
          <a:xfrm>
            <a:off x="6768067" y="5060083"/>
            <a:ext cx="1289135" cy="369332"/>
          </a:xfrm>
          <a:prstGeom prst="rect">
            <a:avLst/>
          </a:prstGeom>
          <a:noFill/>
        </p:spPr>
        <p:txBody>
          <a:bodyPr wrap="none" rtlCol="0">
            <a:spAutoFit/>
          </a:bodyPr>
          <a:lstStyle/>
          <a:p>
            <a:r>
              <a:rPr kumimoji="1" lang="en-US" altLang="ja-JP" b="1" dirty="0">
                <a:solidFill>
                  <a:srgbClr val="FF0000"/>
                </a:solidFill>
                <a:latin typeface="+mj-lt"/>
              </a:rPr>
              <a:t>Impossible!</a:t>
            </a:r>
            <a:endParaRPr kumimoji="1" lang="ja-JP" altLang="en-US" b="1" dirty="0">
              <a:solidFill>
                <a:srgbClr val="FF0000"/>
              </a:solidFill>
              <a:latin typeface="+mj-lt"/>
            </a:endParaRPr>
          </a:p>
        </p:txBody>
      </p:sp>
      <p:sp>
        <p:nvSpPr>
          <p:cNvPr id="180" name="テキスト ボックス 179">
            <a:extLst>
              <a:ext uri="{FF2B5EF4-FFF2-40B4-BE49-F238E27FC236}">
                <a16:creationId xmlns:a16="http://schemas.microsoft.com/office/drawing/2014/main" id="{142CA11D-8DCA-437B-BE87-2D2AFE35F14E}"/>
              </a:ext>
            </a:extLst>
          </p:cNvPr>
          <p:cNvSpPr txBox="1"/>
          <p:nvPr/>
        </p:nvSpPr>
        <p:spPr>
          <a:xfrm>
            <a:off x="8955848" y="5067400"/>
            <a:ext cx="1289135" cy="369332"/>
          </a:xfrm>
          <a:prstGeom prst="rect">
            <a:avLst/>
          </a:prstGeom>
          <a:noFill/>
        </p:spPr>
        <p:txBody>
          <a:bodyPr wrap="none" rtlCol="0">
            <a:spAutoFit/>
          </a:bodyPr>
          <a:lstStyle/>
          <a:p>
            <a:r>
              <a:rPr kumimoji="1" lang="en-US" altLang="ja-JP" b="1" dirty="0">
                <a:solidFill>
                  <a:srgbClr val="FF0000"/>
                </a:solidFill>
                <a:latin typeface="+mj-lt"/>
              </a:rPr>
              <a:t>Impossible!</a:t>
            </a:r>
            <a:endParaRPr kumimoji="1" lang="ja-JP" altLang="en-US" b="1" dirty="0">
              <a:solidFill>
                <a:srgbClr val="FF0000"/>
              </a:solidFill>
              <a:latin typeface="+mj-lt"/>
            </a:endParaRPr>
          </a:p>
        </p:txBody>
      </p:sp>
      <p:sp>
        <p:nvSpPr>
          <p:cNvPr id="181" name="正方形/長方形 180">
            <a:extLst>
              <a:ext uri="{FF2B5EF4-FFF2-40B4-BE49-F238E27FC236}">
                <a16:creationId xmlns:a16="http://schemas.microsoft.com/office/drawing/2014/main" id="{C0139A64-09FC-4B94-AFF0-609E81FC4A20}"/>
              </a:ext>
            </a:extLst>
          </p:cNvPr>
          <p:cNvSpPr/>
          <p:nvPr/>
        </p:nvSpPr>
        <p:spPr>
          <a:xfrm>
            <a:off x="3324749" y="6108820"/>
            <a:ext cx="2516067" cy="954107"/>
          </a:xfrm>
          <a:prstGeom prst="rect">
            <a:avLst/>
          </a:prstGeom>
        </p:spPr>
        <p:txBody>
          <a:bodyPr wrap="square">
            <a:spAutoFit/>
          </a:bodyPr>
          <a:lstStyle/>
          <a:p>
            <a:r>
              <a:rPr lang="en-US" altLang="ja-JP" sz="1400" dirty="0">
                <a:solidFill>
                  <a:srgbClr val="FF0000"/>
                </a:solidFill>
                <a:latin typeface="+mj-lt"/>
              </a:rPr>
              <a:t>It is not possible to set the individual zone of the Other system to the event or pattern of the Own system.</a:t>
            </a:r>
            <a:endParaRPr lang="ja-JP" altLang="en-US" sz="1400" dirty="0">
              <a:solidFill>
                <a:srgbClr val="FF0000"/>
              </a:solidFill>
              <a:latin typeface="+mj-lt"/>
            </a:endParaRPr>
          </a:p>
        </p:txBody>
      </p:sp>
      <p:sp>
        <p:nvSpPr>
          <p:cNvPr id="182" name="正方形/長方形 181">
            <a:extLst>
              <a:ext uri="{FF2B5EF4-FFF2-40B4-BE49-F238E27FC236}">
                <a16:creationId xmlns:a16="http://schemas.microsoft.com/office/drawing/2014/main" id="{BF4847AF-CBAE-4BE7-BE0C-B6C2E81564F7}"/>
              </a:ext>
            </a:extLst>
          </p:cNvPr>
          <p:cNvSpPr/>
          <p:nvPr/>
        </p:nvSpPr>
        <p:spPr>
          <a:xfrm>
            <a:off x="8610799" y="6071021"/>
            <a:ext cx="2199386" cy="954107"/>
          </a:xfrm>
          <a:prstGeom prst="rect">
            <a:avLst/>
          </a:prstGeom>
        </p:spPr>
        <p:txBody>
          <a:bodyPr wrap="square">
            <a:spAutoFit/>
          </a:bodyPr>
          <a:lstStyle/>
          <a:p>
            <a:r>
              <a:rPr lang="en-US" altLang="ja-JP" sz="1400" dirty="0">
                <a:solidFill>
                  <a:srgbClr val="FF0000"/>
                </a:solidFill>
                <a:latin typeface="+mj-lt"/>
              </a:rPr>
              <a:t>It is not possible to set the zone pattern of the Other system to the Base pattern of the Own system.</a:t>
            </a:r>
            <a:endParaRPr lang="ja-JP" altLang="en-US" sz="1400" dirty="0">
              <a:solidFill>
                <a:srgbClr val="FF0000"/>
              </a:solidFill>
              <a:latin typeface="+mj-lt"/>
            </a:endParaRPr>
          </a:p>
        </p:txBody>
      </p:sp>
      <p:sp>
        <p:nvSpPr>
          <p:cNvPr id="183" name="フリーフォーム: 図形 182">
            <a:extLst>
              <a:ext uri="{FF2B5EF4-FFF2-40B4-BE49-F238E27FC236}">
                <a16:creationId xmlns:a16="http://schemas.microsoft.com/office/drawing/2014/main" id="{7276AC6F-3AD6-4884-B2F6-C8E4E2ABA494}"/>
              </a:ext>
            </a:extLst>
          </p:cNvPr>
          <p:cNvSpPr/>
          <p:nvPr/>
        </p:nvSpPr>
        <p:spPr>
          <a:xfrm>
            <a:off x="7115921" y="3391979"/>
            <a:ext cx="1838333" cy="2299064"/>
          </a:xfrm>
          <a:custGeom>
            <a:avLst/>
            <a:gdLst>
              <a:gd name="connsiteX0" fmla="*/ 0 w 1913642"/>
              <a:gd name="connsiteY0" fmla="*/ 1018095 h 1018095"/>
              <a:gd name="connsiteX1" fmla="*/ 0 w 1913642"/>
              <a:gd name="connsiteY1" fmla="*/ 1018095 h 1018095"/>
              <a:gd name="connsiteX2" fmla="*/ 1913642 w 1913642"/>
              <a:gd name="connsiteY2" fmla="*/ 0 h 1018095"/>
              <a:gd name="connsiteX0" fmla="*/ 0 w 1913642"/>
              <a:gd name="connsiteY0" fmla="*/ 1018095 h 1018095"/>
              <a:gd name="connsiteX1" fmla="*/ 0 w 1913642"/>
              <a:gd name="connsiteY1" fmla="*/ 1018095 h 1018095"/>
              <a:gd name="connsiteX2" fmla="*/ 1581261 w 1913642"/>
              <a:gd name="connsiteY2" fmla="*/ 647783 h 1018095"/>
              <a:gd name="connsiteX3" fmla="*/ 1913642 w 1913642"/>
              <a:gd name="connsiteY3" fmla="*/ 0 h 1018095"/>
              <a:gd name="connsiteX0" fmla="*/ 0 w 1913642"/>
              <a:gd name="connsiteY0" fmla="*/ 1018095 h 1018095"/>
              <a:gd name="connsiteX1" fmla="*/ 0 w 1913642"/>
              <a:gd name="connsiteY1" fmla="*/ 1018095 h 1018095"/>
              <a:gd name="connsiteX2" fmla="*/ 1581261 w 1913642"/>
              <a:gd name="connsiteY2" fmla="*/ 647783 h 1018095"/>
              <a:gd name="connsiteX3" fmla="*/ 1913642 w 1913642"/>
              <a:gd name="connsiteY3" fmla="*/ 0 h 1018095"/>
            </a:gdLst>
            <a:ahLst/>
            <a:cxnLst>
              <a:cxn ang="0">
                <a:pos x="connsiteX0" y="connsiteY0"/>
              </a:cxn>
              <a:cxn ang="0">
                <a:pos x="connsiteX1" y="connsiteY1"/>
              </a:cxn>
              <a:cxn ang="0">
                <a:pos x="connsiteX2" y="connsiteY2"/>
              </a:cxn>
              <a:cxn ang="0">
                <a:pos x="connsiteX3" y="connsiteY3"/>
              </a:cxn>
            </a:cxnLst>
            <a:rect l="l" t="t" r="r" b="b"/>
            <a:pathLst>
              <a:path w="1913642" h="1018095">
                <a:moveTo>
                  <a:pt x="0" y="1018095"/>
                </a:moveTo>
                <a:lnTo>
                  <a:pt x="0" y="1018095"/>
                </a:lnTo>
                <a:lnTo>
                  <a:pt x="1581261" y="647783"/>
                </a:lnTo>
                <a:lnTo>
                  <a:pt x="1913642" y="0"/>
                </a:ln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 name="角丸四角形 73">
            <a:extLst>
              <a:ext uri="{FF2B5EF4-FFF2-40B4-BE49-F238E27FC236}">
                <a16:creationId xmlns:a16="http://schemas.microsoft.com/office/drawing/2014/main" id="{B7C7FEBD-63A8-48E8-8D5B-2DBFDF5C1074}"/>
              </a:ext>
            </a:extLst>
          </p:cNvPr>
          <p:cNvSpPr/>
          <p:nvPr/>
        </p:nvSpPr>
        <p:spPr>
          <a:xfrm>
            <a:off x="11341128" y="5474482"/>
            <a:ext cx="1477093" cy="1106901"/>
          </a:xfrm>
          <a:prstGeom prst="roundRect">
            <a:avLst>
              <a:gd name="adj" fmla="val 10645"/>
            </a:avLst>
          </a:prstGeom>
          <a:solidFill>
            <a:schemeClr val="accent6">
              <a:lumMod val="20000"/>
              <a:lumOff val="80000"/>
            </a:scheme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00228"/>
            <a:r>
              <a:rPr lang="en-US" altLang="ja-JP" sz="1100" dirty="0">
                <a:solidFill>
                  <a:prstClr val="black"/>
                </a:solidFill>
                <a:ea typeface="メイリオ" panose="020B0604030504040204" pitchFamily="50" charset="-128"/>
                <a:cs typeface="メイリオ" panose="020B0604030504040204" pitchFamily="50" charset="-128"/>
              </a:rPr>
              <a:t>Detection Items</a:t>
            </a:r>
          </a:p>
          <a:p>
            <a:pPr defTabSz="700228"/>
            <a:r>
              <a:rPr lang="en-US" altLang="ja-JP" sz="1050" dirty="0">
                <a:solidFill>
                  <a:prstClr val="black"/>
                </a:solidFill>
                <a:ea typeface="メイリオ" panose="020B0604030504040204" pitchFamily="50" charset="-128"/>
                <a:cs typeface="メイリオ" panose="020B0604030504040204" pitchFamily="50" charset="-128"/>
              </a:rPr>
              <a:t>Analog Link, VX link,</a:t>
            </a:r>
          </a:p>
          <a:p>
            <a:pPr defTabSz="700228"/>
            <a:r>
              <a:rPr lang="en-US" altLang="ja-JP" sz="1050" dirty="0">
                <a:solidFill>
                  <a:prstClr val="black"/>
                </a:solidFill>
                <a:ea typeface="メイリオ" panose="020B0604030504040204" pitchFamily="50" charset="-128"/>
                <a:cs typeface="メイリオ" panose="020B0604030504040204" pitchFamily="50" charset="-128"/>
              </a:rPr>
              <a:t>DC power, DS-LINK,</a:t>
            </a:r>
          </a:p>
          <a:p>
            <a:pPr defTabSz="700228"/>
            <a:r>
              <a:rPr lang="en-US" altLang="ja-JP" sz="1050" dirty="0">
                <a:solidFill>
                  <a:prstClr val="black"/>
                </a:solidFill>
                <a:ea typeface="メイリオ" panose="020B0604030504040204" pitchFamily="50" charset="-128"/>
                <a:cs typeface="メイリオ" panose="020B0604030504040204" pitchFamily="50" charset="-128"/>
              </a:rPr>
              <a:t>AMP, RM, Control input, External equipment,</a:t>
            </a:r>
          </a:p>
          <a:p>
            <a:pPr defTabSz="700228"/>
            <a:r>
              <a:rPr lang="en-US" altLang="ja-JP" sz="1050" dirty="0">
                <a:solidFill>
                  <a:prstClr val="black"/>
                </a:solidFill>
                <a:ea typeface="メイリオ" panose="020B0604030504040204" pitchFamily="50" charset="-128"/>
                <a:cs typeface="メイリオ" panose="020B0604030504040204" pitchFamily="50" charset="-128"/>
              </a:rPr>
              <a:t>Speaker line</a:t>
            </a:r>
            <a:endParaRPr lang="ja-JP" altLang="en-US" sz="1050" dirty="0">
              <a:solidFill>
                <a:prstClr val="black"/>
              </a:solidFill>
              <a:ea typeface="メイリオ" panose="020B0604030504040204" pitchFamily="50" charset="-128"/>
              <a:cs typeface="メイリオ" panose="020B0604030504040204" pitchFamily="50" charset="-128"/>
            </a:endParaRPr>
          </a:p>
        </p:txBody>
      </p:sp>
      <p:sp>
        <p:nvSpPr>
          <p:cNvPr id="196" name="正方形/長方形 195">
            <a:extLst>
              <a:ext uri="{FF2B5EF4-FFF2-40B4-BE49-F238E27FC236}">
                <a16:creationId xmlns:a16="http://schemas.microsoft.com/office/drawing/2014/main" id="{7A3F1BEF-635A-4FDC-AE35-F85F1EDB1D6E}"/>
              </a:ext>
            </a:extLst>
          </p:cNvPr>
          <p:cNvSpPr/>
          <p:nvPr/>
        </p:nvSpPr>
        <p:spPr>
          <a:xfrm>
            <a:off x="11110710" y="6560153"/>
            <a:ext cx="2265670" cy="523220"/>
          </a:xfrm>
          <a:prstGeom prst="rect">
            <a:avLst/>
          </a:prstGeom>
        </p:spPr>
        <p:txBody>
          <a:bodyPr wrap="square">
            <a:spAutoFit/>
          </a:bodyPr>
          <a:lstStyle/>
          <a:p>
            <a:r>
              <a:rPr lang="en-US" altLang="ja-JP" sz="1400" dirty="0">
                <a:solidFill>
                  <a:srgbClr val="FF0000"/>
                </a:solidFill>
                <a:latin typeface="+mj-lt"/>
              </a:rPr>
              <a:t>Detection items of the Other systems can not be used.</a:t>
            </a:r>
            <a:endParaRPr lang="ja-JP" altLang="en-US" sz="1400" dirty="0">
              <a:solidFill>
                <a:srgbClr val="FF0000"/>
              </a:solidFill>
              <a:latin typeface="+mj-lt"/>
            </a:endParaRPr>
          </a:p>
        </p:txBody>
      </p:sp>
      <p:sp>
        <p:nvSpPr>
          <p:cNvPr id="197" name="フリーフォーム: 図形 196">
            <a:extLst>
              <a:ext uri="{FF2B5EF4-FFF2-40B4-BE49-F238E27FC236}">
                <a16:creationId xmlns:a16="http://schemas.microsoft.com/office/drawing/2014/main" id="{DD63B722-8DEC-4502-BDB1-6C8338A7562E}"/>
              </a:ext>
            </a:extLst>
          </p:cNvPr>
          <p:cNvSpPr/>
          <p:nvPr/>
        </p:nvSpPr>
        <p:spPr>
          <a:xfrm flipH="1">
            <a:off x="11110710" y="4744345"/>
            <a:ext cx="409739" cy="669897"/>
          </a:xfrm>
          <a:custGeom>
            <a:avLst/>
            <a:gdLst>
              <a:gd name="connsiteX0" fmla="*/ 0 w 179109"/>
              <a:gd name="connsiteY0" fmla="*/ 829559 h 829559"/>
              <a:gd name="connsiteX1" fmla="*/ 179109 w 179109"/>
              <a:gd name="connsiteY1" fmla="*/ 0 h 829559"/>
            </a:gdLst>
            <a:ahLst/>
            <a:cxnLst>
              <a:cxn ang="0">
                <a:pos x="connsiteX0" y="connsiteY0"/>
              </a:cxn>
              <a:cxn ang="0">
                <a:pos x="connsiteX1" y="connsiteY1"/>
              </a:cxn>
            </a:cxnLst>
            <a:rect l="l" t="t" r="r" b="b"/>
            <a:pathLst>
              <a:path w="179109" h="829559">
                <a:moveTo>
                  <a:pt x="0" y="829559"/>
                </a:moveTo>
                <a:lnTo>
                  <a:pt x="179109" y="0"/>
                </a:ln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8" name="テキスト ボックス 197">
            <a:extLst>
              <a:ext uri="{FF2B5EF4-FFF2-40B4-BE49-F238E27FC236}">
                <a16:creationId xmlns:a16="http://schemas.microsoft.com/office/drawing/2014/main" id="{D50AE67C-723C-4DCA-97EA-853C47E72B5A}"/>
              </a:ext>
            </a:extLst>
          </p:cNvPr>
          <p:cNvSpPr txBox="1"/>
          <p:nvPr/>
        </p:nvSpPr>
        <p:spPr>
          <a:xfrm>
            <a:off x="10846193" y="5053734"/>
            <a:ext cx="1289135" cy="369332"/>
          </a:xfrm>
          <a:prstGeom prst="rect">
            <a:avLst/>
          </a:prstGeom>
          <a:noFill/>
        </p:spPr>
        <p:txBody>
          <a:bodyPr wrap="none" rtlCol="0">
            <a:spAutoFit/>
          </a:bodyPr>
          <a:lstStyle/>
          <a:p>
            <a:r>
              <a:rPr kumimoji="1" lang="en-US" altLang="ja-JP" b="1" dirty="0">
                <a:solidFill>
                  <a:srgbClr val="FF0000"/>
                </a:solidFill>
                <a:latin typeface="+mj-lt"/>
              </a:rPr>
              <a:t>Impossible!</a:t>
            </a:r>
            <a:endParaRPr kumimoji="1" lang="ja-JP" altLang="en-US" b="1" dirty="0">
              <a:solidFill>
                <a:srgbClr val="FF0000"/>
              </a:solidFill>
              <a:latin typeface="+mj-lt"/>
            </a:endParaRPr>
          </a:p>
        </p:txBody>
      </p:sp>
      <p:sp>
        <p:nvSpPr>
          <p:cNvPr id="200" name="円/楕円 228">
            <a:extLst>
              <a:ext uri="{FF2B5EF4-FFF2-40B4-BE49-F238E27FC236}">
                <a16:creationId xmlns:a16="http://schemas.microsoft.com/office/drawing/2014/main" id="{CF697B25-2BF4-4FCC-95CB-698D1C9E7A3A}"/>
              </a:ext>
            </a:extLst>
          </p:cNvPr>
          <p:cNvSpPr/>
          <p:nvPr/>
        </p:nvSpPr>
        <p:spPr>
          <a:xfrm>
            <a:off x="145116" y="620854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6" name="正方形/長方形 155">
            <a:extLst>
              <a:ext uri="{FF2B5EF4-FFF2-40B4-BE49-F238E27FC236}">
                <a16:creationId xmlns:a16="http://schemas.microsoft.com/office/drawing/2014/main" id="{0C97E6EE-348C-4A65-A323-D2156079437B}"/>
              </a:ext>
            </a:extLst>
          </p:cNvPr>
          <p:cNvSpPr/>
          <p:nvPr/>
        </p:nvSpPr>
        <p:spPr>
          <a:xfrm>
            <a:off x="5351086" y="1421570"/>
            <a:ext cx="2490354" cy="400103"/>
          </a:xfrm>
          <a:prstGeom prst="rect">
            <a:avLst/>
          </a:prstGeom>
        </p:spPr>
        <p:txBody>
          <a:bodyPr wrap="none" lIns="91436" tIns="45717" rIns="91436" bIns="45717">
            <a:spAutoFit/>
          </a:bodyPr>
          <a:lstStyle/>
          <a:p>
            <a:r>
              <a:rPr lang="en-US" altLang="ja-JP" sz="2000" b="1" dirty="0">
                <a:latin typeface="Calibri"/>
                <a:ea typeface="メイリオ" panose="020B0604030504040204" pitchFamily="50" charset="-128"/>
                <a:cs typeface="メイリオ" panose="020B0604030504040204" pitchFamily="50" charset="-128"/>
              </a:rPr>
              <a:t>Unavailable functions</a:t>
            </a:r>
          </a:p>
        </p:txBody>
      </p:sp>
      <p:sp>
        <p:nvSpPr>
          <p:cNvPr id="157" name="正方形/長方形 156">
            <a:extLst>
              <a:ext uri="{FF2B5EF4-FFF2-40B4-BE49-F238E27FC236}">
                <a16:creationId xmlns:a16="http://schemas.microsoft.com/office/drawing/2014/main" id="{4E1F3A20-313E-4E4A-B74E-C4F70B581A4E}"/>
              </a:ext>
            </a:extLst>
          </p:cNvPr>
          <p:cNvSpPr/>
          <p:nvPr/>
        </p:nvSpPr>
        <p:spPr>
          <a:xfrm>
            <a:off x="5343946" y="1781336"/>
            <a:ext cx="6858000" cy="369332"/>
          </a:xfrm>
          <a:prstGeom prst="rect">
            <a:avLst/>
          </a:prstGeom>
        </p:spPr>
        <p:txBody>
          <a:bodyPr>
            <a:spAutoFit/>
          </a:bodyPr>
          <a:lstStyle/>
          <a:p>
            <a:r>
              <a:rPr lang="en-US" altLang="ja-JP" dirty="0">
                <a:latin typeface="+mj-lt"/>
              </a:rPr>
              <a:t>There are some restrictions on this integrated system.</a:t>
            </a:r>
            <a:endParaRPr lang="ja-JP" altLang="en-US" dirty="0">
              <a:latin typeface="+mj-lt"/>
            </a:endParaRPr>
          </a:p>
        </p:txBody>
      </p:sp>
      <p:grpSp>
        <p:nvGrpSpPr>
          <p:cNvPr id="158" name="グループ化 157">
            <a:extLst>
              <a:ext uri="{FF2B5EF4-FFF2-40B4-BE49-F238E27FC236}">
                <a16:creationId xmlns:a16="http://schemas.microsoft.com/office/drawing/2014/main" id="{711CEF65-7AAC-4FF6-AB32-CACCFB49A235}"/>
              </a:ext>
            </a:extLst>
          </p:cNvPr>
          <p:cNvGrpSpPr/>
          <p:nvPr/>
        </p:nvGrpSpPr>
        <p:grpSpPr>
          <a:xfrm rot="544062">
            <a:off x="9019929" y="865249"/>
            <a:ext cx="791763" cy="751770"/>
            <a:chOff x="2758918" y="1019798"/>
            <a:chExt cx="2425140" cy="2301964"/>
          </a:xfrm>
          <a:effectLst>
            <a:outerShdw blurRad="38100" dist="38100" dir="8100000" algn="tr" rotWithShape="0">
              <a:prstClr val="black">
                <a:alpha val="40000"/>
              </a:prstClr>
            </a:outerShdw>
          </a:effectLst>
        </p:grpSpPr>
        <p:grpSp>
          <p:nvGrpSpPr>
            <p:cNvPr id="163" name="グループ化 162">
              <a:extLst>
                <a:ext uri="{FF2B5EF4-FFF2-40B4-BE49-F238E27FC236}">
                  <a16:creationId xmlns:a16="http://schemas.microsoft.com/office/drawing/2014/main" id="{3BC7B11E-1033-407C-8F1B-2E8A3176A9D8}"/>
                </a:ext>
              </a:extLst>
            </p:cNvPr>
            <p:cNvGrpSpPr/>
            <p:nvPr/>
          </p:nvGrpSpPr>
          <p:grpSpPr>
            <a:xfrm>
              <a:off x="2991168" y="1221263"/>
              <a:ext cx="1944215" cy="1771248"/>
              <a:chOff x="2991168" y="1221263"/>
              <a:chExt cx="1944215" cy="1771248"/>
            </a:xfrm>
          </p:grpSpPr>
          <p:sp>
            <p:nvSpPr>
              <p:cNvPr id="166" name="円/楕円 36">
                <a:extLst>
                  <a:ext uri="{FF2B5EF4-FFF2-40B4-BE49-F238E27FC236}">
                    <a16:creationId xmlns:a16="http://schemas.microsoft.com/office/drawing/2014/main" id="{D718D0EF-D9C5-44C2-B8D1-AC8BEC6DDF94}"/>
                  </a:ext>
                </a:extLst>
              </p:cNvPr>
              <p:cNvSpPr/>
              <p:nvPr/>
            </p:nvSpPr>
            <p:spPr>
              <a:xfrm>
                <a:off x="2991168" y="1221263"/>
                <a:ext cx="1944215" cy="1771248"/>
              </a:xfrm>
              <a:prstGeom prst="ellipse">
                <a:avLst/>
              </a:prstGeom>
              <a:solidFill>
                <a:srgbClr val="FF6600"/>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200" kern="0" dirty="0">
                  <a:solidFill>
                    <a:prstClr val="white"/>
                  </a:solidFill>
                  <a:latin typeface="Meiryo UI"/>
                  <a:ea typeface="Meiryo UI"/>
                </a:endParaRPr>
              </a:p>
            </p:txBody>
          </p:sp>
          <p:sp>
            <p:nvSpPr>
              <p:cNvPr id="167" name="角丸四角形 37">
                <a:extLst>
                  <a:ext uri="{FF2B5EF4-FFF2-40B4-BE49-F238E27FC236}">
                    <a16:creationId xmlns:a16="http://schemas.microsoft.com/office/drawing/2014/main" id="{2719A6E1-C447-4857-BB26-AEBF4BD12F5A}"/>
                  </a:ext>
                </a:extLst>
              </p:cNvPr>
              <p:cNvSpPr/>
              <p:nvPr/>
            </p:nvSpPr>
            <p:spPr>
              <a:xfrm>
                <a:off x="3111526" y="1646029"/>
                <a:ext cx="1677970" cy="786535"/>
              </a:xfrm>
              <a:prstGeom prst="roundRect">
                <a:avLst/>
              </a:prstGeom>
              <a:solidFill>
                <a:srgbClr val="FF6600"/>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500" b="1" kern="0" dirty="0">
                    <a:solidFill>
                      <a:prstClr val="white"/>
                    </a:solidFill>
                    <a:latin typeface="Calibri"/>
                    <a:ea typeface="Meiryo UI"/>
                  </a:rPr>
                  <a:t>v.4</a:t>
                </a:r>
              </a:p>
              <a:p>
                <a:pPr algn="ctr" defTabSz="1371805" fontAlgn="auto">
                  <a:lnSpc>
                    <a:spcPts val="1500"/>
                  </a:lnSpc>
                  <a:spcBef>
                    <a:spcPts val="0"/>
                  </a:spcBef>
                  <a:spcAft>
                    <a:spcPts val="0"/>
                  </a:spcAft>
                </a:pPr>
                <a:r>
                  <a:rPr kumimoji="0" lang="en-US" altLang="ja-JP" sz="1500" b="1" kern="0" dirty="0" err="1">
                    <a:solidFill>
                      <a:prstClr val="white"/>
                    </a:solidFill>
                    <a:latin typeface="Calibri"/>
                    <a:ea typeface="Meiryo UI"/>
                  </a:rPr>
                  <a:t>adv</a:t>
                </a:r>
                <a:endParaRPr kumimoji="0" lang="ja-JP" altLang="en-US" sz="1500" b="1" kern="0" dirty="0">
                  <a:solidFill>
                    <a:prstClr val="white"/>
                  </a:solidFill>
                  <a:latin typeface="Calibri"/>
                  <a:ea typeface="Meiryo UI"/>
                </a:endParaRPr>
              </a:p>
            </p:txBody>
          </p:sp>
        </p:grpSp>
        <p:pic>
          <p:nvPicPr>
            <p:cNvPr id="165" name="Picture 2" descr="C:\Users\toa27839.TOA\AppData\Local\Temp\notesEA312D\Bubble_material_noshadow-01.png">
              <a:extLst>
                <a:ext uri="{FF2B5EF4-FFF2-40B4-BE49-F238E27FC236}">
                  <a16:creationId xmlns:a16="http://schemas.microsoft.com/office/drawing/2014/main" id="{3C6B2A21-7CC0-487B-9ABF-B9A46E0440EB}"/>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2758918" y="1019798"/>
              <a:ext cx="2425140" cy="2301964"/>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168" name="正方形/長方形 167">
            <a:extLst>
              <a:ext uri="{FF2B5EF4-FFF2-40B4-BE49-F238E27FC236}">
                <a16:creationId xmlns:a16="http://schemas.microsoft.com/office/drawing/2014/main" id="{54BB6530-E169-49B6-9E53-0D99B822EDE7}"/>
              </a:ext>
            </a:extLst>
          </p:cNvPr>
          <p:cNvSpPr/>
          <p:nvPr/>
        </p:nvSpPr>
        <p:spPr>
          <a:xfrm>
            <a:off x="5351086" y="975556"/>
            <a:ext cx="3666637" cy="55399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4 Systems Integration</a:t>
            </a:r>
          </a:p>
        </p:txBody>
      </p:sp>
    </p:spTree>
    <p:extLst>
      <p:ext uri="{BB962C8B-B14F-4D97-AF65-F5344CB8AC3E}">
        <p14:creationId xmlns:p14="http://schemas.microsoft.com/office/powerpoint/2010/main" val="41994458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グループ化 4"/>
          <p:cNvGrpSpPr/>
          <p:nvPr/>
        </p:nvGrpSpPr>
        <p:grpSpPr>
          <a:xfrm>
            <a:off x="-2107240" y="1546530"/>
            <a:ext cx="15447504" cy="4423734"/>
            <a:chOff x="-1404664" y="1030595"/>
            <a:chExt cx="10297144" cy="2947943"/>
          </a:xfrm>
        </p:grpSpPr>
        <p:grpSp>
          <p:nvGrpSpPr>
            <p:cNvPr id="8" name="グループ化 7"/>
            <p:cNvGrpSpPr/>
            <p:nvPr/>
          </p:nvGrpSpPr>
          <p:grpSpPr>
            <a:xfrm>
              <a:off x="-1404664" y="1030595"/>
              <a:ext cx="10297144" cy="2947943"/>
              <a:chOff x="-1404664" y="1030595"/>
              <a:chExt cx="10297144" cy="2947943"/>
            </a:xfrm>
          </p:grpSpPr>
          <p:sp>
            <p:nvSpPr>
              <p:cNvPr id="327" name="正方形/長方形 326"/>
              <p:cNvSpPr/>
              <p:nvPr/>
            </p:nvSpPr>
            <p:spPr>
              <a:xfrm>
                <a:off x="1907704" y="1420952"/>
                <a:ext cx="4114935" cy="373104"/>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6" name="正方形/長方形 5"/>
              <p:cNvSpPr/>
              <p:nvPr/>
            </p:nvSpPr>
            <p:spPr>
              <a:xfrm>
                <a:off x="1907704" y="2277535"/>
                <a:ext cx="1749151" cy="373104"/>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nvGrpSpPr>
              <p:cNvPr id="14" name="グループ化 13"/>
              <p:cNvGrpSpPr/>
              <p:nvPr/>
            </p:nvGrpSpPr>
            <p:grpSpPr>
              <a:xfrm>
                <a:off x="3312215" y="2067694"/>
                <a:ext cx="2267897" cy="830724"/>
                <a:chOff x="3456232" y="1872217"/>
                <a:chExt cx="2267897" cy="830724"/>
              </a:xfrm>
            </p:grpSpPr>
            <p:grpSp>
              <p:nvGrpSpPr>
                <p:cNvPr id="73" name="グループ化 72"/>
                <p:cNvGrpSpPr/>
                <p:nvPr/>
              </p:nvGrpSpPr>
              <p:grpSpPr>
                <a:xfrm>
                  <a:off x="3456232" y="1872217"/>
                  <a:ext cx="2267897" cy="830724"/>
                  <a:chOff x="35308443" y="2489481"/>
                  <a:chExt cx="4017718" cy="1471679"/>
                </a:xfrm>
              </p:grpSpPr>
              <p:grpSp>
                <p:nvGrpSpPr>
                  <p:cNvPr id="74" name="グループ化 73"/>
                  <p:cNvGrpSpPr/>
                  <p:nvPr/>
                </p:nvGrpSpPr>
                <p:grpSpPr>
                  <a:xfrm>
                    <a:off x="35408730" y="2489481"/>
                    <a:ext cx="3917431" cy="1471679"/>
                    <a:chOff x="31795888" y="3259494"/>
                    <a:chExt cx="3917431" cy="1471679"/>
                  </a:xfrm>
                </p:grpSpPr>
                <p:sp>
                  <p:nvSpPr>
                    <p:cNvPr id="77" name="正方形/長方形 76"/>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ja-JP" altLang="en-US" sz="1700" b="1" kern="0" dirty="0">
                        <a:solidFill>
                          <a:srgbClr val="8064A2"/>
                        </a:solidFill>
                        <a:latin typeface="Calibri"/>
                        <a:ea typeface="ＭＳ Ｐゴシック"/>
                      </a:endParaRPr>
                    </a:p>
                  </p:txBody>
                </p:sp>
                <p:grpSp>
                  <p:nvGrpSpPr>
                    <p:cNvPr id="78" name="グループ化 77"/>
                    <p:cNvGrpSpPr/>
                    <p:nvPr/>
                  </p:nvGrpSpPr>
                  <p:grpSpPr>
                    <a:xfrm>
                      <a:off x="32021585" y="3331392"/>
                      <a:ext cx="3691734" cy="292937"/>
                      <a:chOff x="31792985" y="3331392"/>
                      <a:chExt cx="3691734" cy="292937"/>
                    </a:xfrm>
                  </p:grpSpPr>
                  <p:sp>
                    <p:nvSpPr>
                      <p:cNvPr id="88" name="フリーフォーム 87"/>
                      <p:cNvSpPr/>
                      <p:nvPr/>
                    </p:nvSpPr>
                    <p:spPr>
                      <a:xfrm>
                        <a:off x="31792985" y="3476729"/>
                        <a:ext cx="3691734" cy="880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89" name="角丸四角形 88"/>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79" name="グループ化 78"/>
                    <p:cNvGrpSpPr/>
                    <p:nvPr/>
                  </p:nvGrpSpPr>
                  <p:grpSpPr>
                    <a:xfrm>
                      <a:off x="32021585" y="3653970"/>
                      <a:ext cx="3691734" cy="292937"/>
                      <a:chOff x="31792985" y="3331392"/>
                      <a:chExt cx="3691734" cy="292937"/>
                    </a:xfrm>
                  </p:grpSpPr>
                  <p:sp>
                    <p:nvSpPr>
                      <p:cNvPr id="86" name="フリーフォーム 85"/>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87" name="角丸四角形 86"/>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80" name="グループ化 79"/>
                    <p:cNvGrpSpPr/>
                    <p:nvPr/>
                  </p:nvGrpSpPr>
                  <p:grpSpPr>
                    <a:xfrm>
                      <a:off x="32021585" y="3976548"/>
                      <a:ext cx="3691734" cy="292937"/>
                      <a:chOff x="31792985" y="3331392"/>
                      <a:chExt cx="3691734" cy="292937"/>
                    </a:xfrm>
                  </p:grpSpPr>
                  <p:sp>
                    <p:nvSpPr>
                      <p:cNvPr id="84" name="フリーフォーム 83"/>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85" name="角丸四角形 84"/>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81" name="グループ化 80"/>
                    <p:cNvGrpSpPr/>
                    <p:nvPr/>
                  </p:nvGrpSpPr>
                  <p:grpSpPr>
                    <a:xfrm>
                      <a:off x="32021585" y="4299125"/>
                      <a:ext cx="3691734" cy="292937"/>
                      <a:chOff x="31792985" y="3331392"/>
                      <a:chExt cx="3691734" cy="292937"/>
                    </a:xfrm>
                  </p:grpSpPr>
                  <p:sp>
                    <p:nvSpPr>
                      <p:cNvPr id="82" name="フリーフォーム 81"/>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83" name="角丸四角形 82"/>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kern="0" dirty="0">
                          <a:solidFill>
                            <a:sysClr val="window" lastClr="FFFFFF"/>
                          </a:solidFill>
                          <a:ea typeface="ＭＳ Ｐゴシック"/>
                        </a:endParaRPr>
                      </a:p>
                    </p:txBody>
                  </p:sp>
                </p:grpSp>
              </p:grpSp>
              <p:sp>
                <p:nvSpPr>
                  <p:cNvPr id="76" name="角丸四角形 75"/>
                  <p:cNvSpPr/>
                  <p:nvPr/>
                </p:nvSpPr>
                <p:spPr>
                  <a:xfrm>
                    <a:off x="35308443" y="2656116"/>
                    <a:ext cx="720079" cy="106162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matrix</a:t>
                    </a:r>
                    <a:endParaRPr kumimoji="0" lang="ja-JP" altLang="en-US" sz="1500" kern="0" dirty="0">
                      <a:solidFill>
                        <a:sysClr val="window" lastClr="FFFFFF"/>
                      </a:solidFill>
                      <a:ea typeface="ＭＳ Ｐゴシック"/>
                    </a:endParaRPr>
                  </a:p>
                </p:txBody>
              </p:sp>
            </p:grpSp>
            <p:sp>
              <p:nvSpPr>
                <p:cNvPr id="13" name="二等辺三角形 12"/>
                <p:cNvSpPr/>
                <p:nvPr/>
              </p:nvSpPr>
              <p:spPr>
                <a:xfrm>
                  <a:off x="5196535"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41" name="二等辺三角形 140"/>
                <p:cNvSpPr/>
                <p:nvPr/>
              </p:nvSpPr>
              <p:spPr>
                <a:xfrm>
                  <a:off x="5364088"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42" name="二等辺三角形 141"/>
                <p:cNvSpPr/>
                <p:nvPr/>
              </p:nvSpPr>
              <p:spPr>
                <a:xfrm>
                  <a:off x="5517361" y="2004569"/>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43" name="二等辺三角形 142"/>
                <p:cNvSpPr/>
                <p:nvPr/>
              </p:nvSpPr>
              <p:spPr>
                <a:xfrm>
                  <a:off x="5201510"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44" name="二等辺三角形 143"/>
                <p:cNvSpPr/>
                <p:nvPr/>
              </p:nvSpPr>
              <p:spPr>
                <a:xfrm>
                  <a:off x="5369063"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45" name="二等辺三角形 144"/>
                <p:cNvSpPr/>
                <p:nvPr/>
              </p:nvSpPr>
              <p:spPr>
                <a:xfrm>
                  <a:off x="5522336" y="218269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46" name="二等辺三角形 145"/>
                <p:cNvSpPr/>
                <p:nvPr/>
              </p:nvSpPr>
              <p:spPr>
                <a:xfrm>
                  <a:off x="5200941"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47" name="二等辺三角形 146"/>
                <p:cNvSpPr/>
                <p:nvPr/>
              </p:nvSpPr>
              <p:spPr>
                <a:xfrm>
                  <a:off x="5368494"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48" name="二等辺三角形 147"/>
                <p:cNvSpPr/>
                <p:nvPr/>
              </p:nvSpPr>
              <p:spPr>
                <a:xfrm>
                  <a:off x="5521767" y="236584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49" name="二等辺三角形 148"/>
                <p:cNvSpPr/>
                <p:nvPr/>
              </p:nvSpPr>
              <p:spPr>
                <a:xfrm>
                  <a:off x="5205916"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50" name="二等辺三角形 149"/>
                <p:cNvSpPr/>
                <p:nvPr/>
              </p:nvSpPr>
              <p:spPr>
                <a:xfrm>
                  <a:off x="5373469"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51" name="二等辺三角形 150"/>
                <p:cNvSpPr/>
                <p:nvPr/>
              </p:nvSpPr>
              <p:spPr>
                <a:xfrm>
                  <a:off x="5526742" y="254396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sp>
            <p:nvSpPr>
              <p:cNvPr id="153" name="正方形/長方形 152"/>
              <p:cNvSpPr/>
              <p:nvPr/>
            </p:nvSpPr>
            <p:spPr>
              <a:xfrm>
                <a:off x="1907704" y="3357655"/>
                <a:ext cx="1749151" cy="373104"/>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nvGrpSpPr>
              <p:cNvPr id="154" name="グループ化 153"/>
              <p:cNvGrpSpPr/>
              <p:nvPr/>
            </p:nvGrpSpPr>
            <p:grpSpPr>
              <a:xfrm>
                <a:off x="3312215" y="3147814"/>
                <a:ext cx="2267897" cy="830724"/>
                <a:chOff x="3456232" y="1872217"/>
                <a:chExt cx="2267897" cy="830724"/>
              </a:xfrm>
            </p:grpSpPr>
            <p:grpSp>
              <p:nvGrpSpPr>
                <p:cNvPr id="155" name="グループ化 154"/>
                <p:cNvGrpSpPr/>
                <p:nvPr/>
              </p:nvGrpSpPr>
              <p:grpSpPr>
                <a:xfrm>
                  <a:off x="3456232" y="1872217"/>
                  <a:ext cx="2267897" cy="830724"/>
                  <a:chOff x="35308443" y="2489481"/>
                  <a:chExt cx="4017718" cy="1471679"/>
                </a:xfrm>
              </p:grpSpPr>
              <p:grpSp>
                <p:nvGrpSpPr>
                  <p:cNvPr id="168" name="グループ化 167"/>
                  <p:cNvGrpSpPr/>
                  <p:nvPr/>
                </p:nvGrpSpPr>
                <p:grpSpPr>
                  <a:xfrm>
                    <a:off x="35408730" y="2489481"/>
                    <a:ext cx="3917431" cy="1471679"/>
                    <a:chOff x="31795888" y="3259494"/>
                    <a:chExt cx="3917431" cy="1471679"/>
                  </a:xfrm>
                </p:grpSpPr>
                <p:sp>
                  <p:nvSpPr>
                    <p:cNvPr id="170" name="正方形/長方形 169"/>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ja-JP" altLang="en-US" sz="1700" b="1" kern="0" dirty="0">
                        <a:solidFill>
                          <a:srgbClr val="8064A2"/>
                        </a:solidFill>
                        <a:latin typeface="Calibri"/>
                        <a:ea typeface="ＭＳ Ｐゴシック"/>
                      </a:endParaRPr>
                    </a:p>
                  </p:txBody>
                </p:sp>
                <p:grpSp>
                  <p:nvGrpSpPr>
                    <p:cNvPr id="171" name="グループ化 170"/>
                    <p:cNvGrpSpPr/>
                    <p:nvPr/>
                  </p:nvGrpSpPr>
                  <p:grpSpPr>
                    <a:xfrm>
                      <a:off x="32021585" y="3331392"/>
                      <a:ext cx="3691734" cy="292937"/>
                      <a:chOff x="31792985" y="3331392"/>
                      <a:chExt cx="3691734" cy="292937"/>
                    </a:xfrm>
                  </p:grpSpPr>
                  <p:sp>
                    <p:nvSpPr>
                      <p:cNvPr id="181" name="フリーフォーム 180"/>
                      <p:cNvSpPr/>
                      <p:nvPr/>
                    </p:nvSpPr>
                    <p:spPr>
                      <a:xfrm>
                        <a:off x="31792985" y="3476729"/>
                        <a:ext cx="3691734" cy="880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182" name="角丸四角形 181"/>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172" name="グループ化 171"/>
                    <p:cNvGrpSpPr/>
                    <p:nvPr/>
                  </p:nvGrpSpPr>
                  <p:grpSpPr>
                    <a:xfrm>
                      <a:off x="32021585" y="3653970"/>
                      <a:ext cx="3691734" cy="292937"/>
                      <a:chOff x="31792985" y="3331392"/>
                      <a:chExt cx="3691734" cy="292937"/>
                    </a:xfrm>
                  </p:grpSpPr>
                  <p:sp>
                    <p:nvSpPr>
                      <p:cNvPr id="179" name="フリーフォーム 178"/>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180" name="角丸四角形 179"/>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173" name="グループ化 172"/>
                    <p:cNvGrpSpPr/>
                    <p:nvPr/>
                  </p:nvGrpSpPr>
                  <p:grpSpPr>
                    <a:xfrm>
                      <a:off x="32021585" y="3976548"/>
                      <a:ext cx="3691734" cy="292937"/>
                      <a:chOff x="31792985" y="3331392"/>
                      <a:chExt cx="3691734" cy="292937"/>
                    </a:xfrm>
                  </p:grpSpPr>
                  <p:sp>
                    <p:nvSpPr>
                      <p:cNvPr id="177" name="フリーフォーム 176"/>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178" name="角丸四角形 177"/>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174" name="グループ化 173"/>
                    <p:cNvGrpSpPr/>
                    <p:nvPr/>
                  </p:nvGrpSpPr>
                  <p:grpSpPr>
                    <a:xfrm>
                      <a:off x="32021585" y="4299125"/>
                      <a:ext cx="3691734" cy="292937"/>
                      <a:chOff x="31792985" y="3331392"/>
                      <a:chExt cx="3691734" cy="292937"/>
                    </a:xfrm>
                  </p:grpSpPr>
                  <p:sp>
                    <p:nvSpPr>
                      <p:cNvPr id="175" name="フリーフォーム 174"/>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176" name="角丸四角形 175"/>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kern="0" dirty="0">
                          <a:solidFill>
                            <a:sysClr val="window" lastClr="FFFFFF"/>
                          </a:solidFill>
                          <a:ea typeface="ＭＳ Ｐゴシック"/>
                        </a:endParaRPr>
                      </a:p>
                    </p:txBody>
                  </p:sp>
                </p:grpSp>
              </p:grpSp>
              <p:sp>
                <p:nvSpPr>
                  <p:cNvPr id="169" name="角丸四角形 168"/>
                  <p:cNvSpPr/>
                  <p:nvPr/>
                </p:nvSpPr>
                <p:spPr>
                  <a:xfrm>
                    <a:off x="35308443" y="2656116"/>
                    <a:ext cx="720079" cy="106162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matrix</a:t>
                    </a:r>
                    <a:endParaRPr kumimoji="0" lang="ja-JP" altLang="en-US" sz="1500" kern="0" dirty="0">
                      <a:solidFill>
                        <a:sysClr val="window" lastClr="FFFFFF"/>
                      </a:solidFill>
                      <a:ea typeface="ＭＳ Ｐゴシック"/>
                    </a:endParaRPr>
                  </a:p>
                </p:txBody>
              </p:sp>
            </p:grpSp>
            <p:sp>
              <p:nvSpPr>
                <p:cNvPr id="156" name="二等辺三角形 155"/>
                <p:cNvSpPr/>
                <p:nvPr/>
              </p:nvSpPr>
              <p:spPr>
                <a:xfrm>
                  <a:off x="5196535"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57" name="二等辺三角形 156"/>
                <p:cNvSpPr/>
                <p:nvPr/>
              </p:nvSpPr>
              <p:spPr>
                <a:xfrm>
                  <a:off x="5364088"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58" name="二等辺三角形 157"/>
                <p:cNvSpPr/>
                <p:nvPr/>
              </p:nvSpPr>
              <p:spPr>
                <a:xfrm>
                  <a:off x="5517361" y="2004569"/>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59" name="二等辺三角形 158"/>
                <p:cNvSpPr/>
                <p:nvPr/>
              </p:nvSpPr>
              <p:spPr>
                <a:xfrm>
                  <a:off x="5201510"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60" name="二等辺三角形 159"/>
                <p:cNvSpPr/>
                <p:nvPr/>
              </p:nvSpPr>
              <p:spPr>
                <a:xfrm>
                  <a:off x="5369063"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61" name="二等辺三角形 160"/>
                <p:cNvSpPr/>
                <p:nvPr/>
              </p:nvSpPr>
              <p:spPr>
                <a:xfrm>
                  <a:off x="5522336" y="218269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62" name="二等辺三角形 161"/>
                <p:cNvSpPr/>
                <p:nvPr/>
              </p:nvSpPr>
              <p:spPr>
                <a:xfrm>
                  <a:off x="5200941"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63" name="二等辺三角形 162"/>
                <p:cNvSpPr/>
                <p:nvPr/>
              </p:nvSpPr>
              <p:spPr>
                <a:xfrm>
                  <a:off x="5368494"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64" name="二等辺三角形 163"/>
                <p:cNvSpPr/>
                <p:nvPr/>
              </p:nvSpPr>
              <p:spPr>
                <a:xfrm>
                  <a:off x="5521767" y="236584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65" name="二等辺三角形 164"/>
                <p:cNvSpPr/>
                <p:nvPr/>
              </p:nvSpPr>
              <p:spPr>
                <a:xfrm>
                  <a:off x="5205916"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66" name="二等辺三角形 165"/>
                <p:cNvSpPr/>
                <p:nvPr/>
              </p:nvSpPr>
              <p:spPr>
                <a:xfrm>
                  <a:off x="5373469"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67" name="二等辺三角形 166"/>
                <p:cNvSpPr/>
                <p:nvPr/>
              </p:nvSpPr>
              <p:spPr>
                <a:xfrm>
                  <a:off x="5526742" y="254396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sp>
            <p:nvSpPr>
              <p:cNvPr id="328" name="正方形/長方形 327"/>
              <p:cNvSpPr/>
              <p:nvPr/>
            </p:nvSpPr>
            <p:spPr>
              <a:xfrm>
                <a:off x="2091242" y="1204375"/>
                <a:ext cx="658552" cy="2570964"/>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pic>
            <p:nvPicPr>
              <p:cNvPr id="338" name="Picture 2" descr="H:\TCL\Products\Products data\VX\VX-3000\Photo\VX-3000 ph2\VX-3000 Bilder\VX-3004F_front_plan.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82714" y="1840976"/>
                <a:ext cx="697484" cy="221568"/>
              </a:xfrm>
              <a:prstGeom prst="rect">
                <a:avLst/>
              </a:prstGeom>
              <a:noFill/>
              <a:extLst>
                <a:ext uri="{909E8E84-426E-40DD-AFC4-6F175D3DCCD1}">
                  <a14:hiddenFill xmlns:a14="http://schemas.microsoft.com/office/drawing/2010/main">
                    <a:solidFill>
                      <a:srgbClr val="FFFFFF"/>
                    </a:solidFill>
                  </a14:hiddenFill>
                </a:ext>
              </a:extLst>
            </p:spPr>
          </p:pic>
          <p:grpSp>
            <p:nvGrpSpPr>
              <p:cNvPr id="27" name="グループ化 26"/>
              <p:cNvGrpSpPr/>
              <p:nvPr/>
            </p:nvGrpSpPr>
            <p:grpSpPr>
              <a:xfrm>
                <a:off x="5405311" y="1030595"/>
                <a:ext cx="3487169" cy="2837299"/>
                <a:chOff x="5405311" y="1030595"/>
                <a:chExt cx="3487169" cy="2837299"/>
              </a:xfrm>
            </p:grpSpPr>
            <p:grpSp>
              <p:nvGrpSpPr>
                <p:cNvPr id="197" name="グループ化 196"/>
                <p:cNvGrpSpPr/>
                <p:nvPr/>
              </p:nvGrpSpPr>
              <p:grpSpPr>
                <a:xfrm>
                  <a:off x="6052229" y="1319195"/>
                  <a:ext cx="2211288" cy="830724"/>
                  <a:chOff x="31795888" y="3259494"/>
                  <a:chExt cx="3917431" cy="1471679"/>
                </a:xfrm>
              </p:grpSpPr>
              <p:sp>
                <p:nvSpPr>
                  <p:cNvPr id="199" name="正方形/長方形 198"/>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ja-JP" altLang="en-US" sz="1700" b="1" kern="0" dirty="0">
                      <a:solidFill>
                        <a:srgbClr val="8064A2"/>
                      </a:solidFill>
                      <a:latin typeface="Calibri"/>
                      <a:ea typeface="ＭＳ Ｐゴシック"/>
                    </a:endParaRPr>
                  </a:p>
                </p:txBody>
              </p:sp>
              <p:grpSp>
                <p:nvGrpSpPr>
                  <p:cNvPr id="200" name="グループ化 199"/>
                  <p:cNvGrpSpPr/>
                  <p:nvPr/>
                </p:nvGrpSpPr>
                <p:grpSpPr>
                  <a:xfrm>
                    <a:off x="32021585" y="3331392"/>
                    <a:ext cx="3691734" cy="292937"/>
                    <a:chOff x="31792985" y="3331392"/>
                    <a:chExt cx="3691734" cy="292937"/>
                  </a:xfrm>
                </p:grpSpPr>
                <p:sp>
                  <p:nvSpPr>
                    <p:cNvPr id="210" name="フリーフォーム 209"/>
                    <p:cNvSpPr/>
                    <p:nvPr/>
                  </p:nvSpPr>
                  <p:spPr>
                    <a:xfrm>
                      <a:off x="31792985" y="3476729"/>
                      <a:ext cx="3691734" cy="880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11" name="角丸四角形 210"/>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sp>
                <p:nvSpPr>
                  <p:cNvPr id="208" name="フリーフォーム 207"/>
                  <p:cNvSpPr/>
                  <p:nvPr/>
                </p:nvSpPr>
                <p:spPr>
                  <a:xfrm>
                    <a:off x="34339736" y="3799307"/>
                    <a:ext cx="1373581" cy="1772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06" name="フリーフォーム 205"/>
                  <p:cNvSpPr/>
                  <p:nvPr/>
                </p:nvSpPr>
                <p:spPr>
                  <a:xfrm>
                    <a:off x="34413011" y="4121883"/>
                    <a:ext cx="1300308" cy="177241"/>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04" name="フリーフォーム 203"/>
                  <p:cNvSpPr/>
                  <p:nvPr/>
                </p:nvSpPr>
                <p:spPr>
                  <a:xfrm>
                    <a:off x="34339736" y="4444462"/>
                    <a:ext cx="1373583" cy="9427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grpSp>
            <p:sp>
              <p:nvSpPr>
                <p:cNvPr id="185" name="二等辺三角形 184"/>
                <p:cNvSpPr/>
                <p:nvPr/>
              </p:nvSpPr>
              <p:spPr>
                <a:xfrm>
                  <a:off x="7735923" y="144854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86" name="二等辺三角形 185"/>
                <p:cNvSpPr/>
                <p:nvPr/>
              </p:nvSpPr>
              <p:spPr>
                <a:xfrm>
                  <a:off x="7903476" y="144854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87" name="二等辺三角形 186"/>
                <p:cNvSpPr/>
                <p:nvPr/>
              </p:nvSpPr>
              <p:spPr>
                <a:xfrm>
                  <a:off x="8056749" y="145154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88" name="二等辺三角形 187"/>
                <p:cNvSpPr/>
                <p:nvPr/>
              </p:nvSpPr>
              <p:spPr>
                <a:xfrm>
                  <a:off x="7740898" y="162666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89" name="二等辺三角形 188"/>
                <p:cNvSpPr/>
                <p:nvPr/>
              </p:nvSpPr>
              <p:spPr>
                <a:xfrm>
                  <a:off x="7908451" y="162666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90" name="二等辺三角形 189"/>
                <p:cNvSpPr/>
                <p:nvPr/>
              </p:nvSpPr>
              <p:spPr>
                <a:xfrm>
                  <a:off x="8061724" y="162966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91" name="二等辺三角形 190"/>
                <p:cNvSpPr/>
                <p:nvPr/>
              </p:nvSpPr>
              <p:spPr>
                <a:xfrm>
                  <a:off x="7740329" y="180982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92" name="二等辺三角形 191"/>
                <p:cNvSpPr/>
                <p:nvPr/>
              </p:nvSpPr>
              <p:spPr>
                <a:xfrm>
                  <a:off x="7907882" y="180982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93" name="二等辺三角形 192"/>
                <p:cNvSpPr/>
                <p:nvPr/>
              </p:nvSpPr>
              <p:spPr>
                <a:xfrm>
                  <a:off x="8061155" y="181282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94" name="二等辺三角形 193"/>
                <p:cNvSpPr/>
                <p:nvPr/>
              </p:nvSpPr>
              <p:spPr>
                <a:xfrm>
                  <a:off x="7745304" y="1987941"/>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95" name="二等辺三角形 194"/>
                <p:cNvSpPr/>
                <p:nvPr/>
              </p:nvSpPr>
              <p:spPr>
                <a:xfrm>
                  <a:off x="7912857" y="1987941"/>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96" name="二等辺三角形 195"/>
                <p:cNvSpPr/>
                <p:nvPr/>
              </p:nvSpPr>
              <p:spPr>
                <a:xfrm>
                  <a:off x="8066130" y="199094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nvGrpSpPr>
                <p:cNvPr id="16" name="グループ化 15"/>
                <p:cNvGrpSpPr/>
                <p:nvPr/>
              </p:nvGrpSpPr>
              <p:grpSpPr>
                <a:xfrm>
                  <a:off x="7560174" y="1908864"/>
                  <a:ext cx="1332306" cy="53351"/>
                  <a:chOff x="7380312" y="1803484"/>
                  <a:chExt cx="1332306" cy="53351"/>
                </a:xfrm>
              </p:grpSpPr>
              <p:sp>
                <p:nvSpPr>
                  <p:cNvPr id="213" name="フリーフォーム 212"/>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14" name="二等辺三角形 213"/>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15" name="二等辺三角形 214"/>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16" name="二等辺三角形 215"/>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18" name="グループ化 217"/>
                <p:cNvGrpSpPr/>
                <p:nvPr/>
              </p:nvGrpSpPr>
              <p:grpSpPr>
                <a:xfrm>
                  <a:off x="7560174" y="1725528"/>
                  <a:ext cx="1332306" cy="53351"/>
                  <a:chOff x="7380312" y="1803484"/>
                  <a:chExt cx="1332306" cy="53351"/>
                </a:xfrm>
              </p:grpSpPr>
              <p:sp>
                <p:nvSpPr>
                  <p:cNvPr id="219" name="フリーフォーム 218"/>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20" name="二等辺三角形 219"/>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21" name="二等辺三角形 220"/>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22" name="二等辺三角形 221"/>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23" name="グループ化 222"/>
                <p:cNvGrpSpPr/>
                <p:nvPr/>
              </p:nvGrpSpPr>
              <p:grpSpPr>
                <a:xfrm>
                  <a:off x="7560174" y="1550832"/>
                  <a:ext cx="1332306" cy="53351"/>
                  <a:chOff x="7380312" y="1803484"/>
                  <a:chExt cx="1332306" cy="53351"/>
                </a:xfrm>
              </p:grpSpPr>
              <p:sp>
                <p:nvSpPr>
                  <p:cNvPr id="224" name="フリーフォーム 223"/>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25" name="二等辺三角形 224"/>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26" name="二等辺三角形 225"/>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27" name="二等辺三角形 226"/>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28" name="グループ化 227"/>
                <p:cNvGrpSpPr/>
                <p:nvPr/>
              </p:nvGrpSpPr>
              <p:grpSpPr>
                <a:xfrm>
                  <a:off x="7560174" y="2095900"/>
                  <a:ext cx="1332306" cy="53351"/>
                  <a:chOff x="7380312" y="1803484"/>
                  <a:chExt cx="1332306" cy="53351"/>
                </a:xfrm>
              </p:grpSpPr>
              <p:sp>
                <p:nvSpPr>
                  <p:cNvPr id="229" name="フリーフォーム 228"/>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30" name="二等辺三角形 229"/>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31" name="二等辺三角形 230"/>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32" name="二等辺三角形 231"/>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sp>
              <p:nvSpPr>
                <p:cNvPr id="212" name="角丸四角形 211"/>
                <p:cNvSpPr/>
                <p:nvPr/>
              </p:nvSpPr>
              <p:spPr>
                <a:xfrm>
                  <a:off x="7416158" y="1359781"/>
                  <a:ext cx="226739" cy="786468"/>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kern="0" dirty="0">
                      <a:solidFill>
                        <a:sysClr val="window" lastClr="FFFFFF"/>
                      </a:solidFill>
                      <a:ea typeface="ＭＳ Ｐゴシック"/>
                    </a:rPr>
                    <a:t>SS</a:t>
                  </a:r>
                  <a:endParaRPr kumimoji="0" lang="ja-JP" altLang="en-US" kern="0" dirty="0">
                    <a:solidFill>
                      <a:sysClr val="window" lastClr="FFFFFF"/>
                    </a:solidFill>
                    <a:ea typeface="ＭＳ Ｐゴシック"/>
                  </a:endParaRPr>
                </a:p>
              </p:txBody>
            </p:sp>
            <p:grpSp>
              <p:nvGrpSpPr>
                <p:cNvPr id="234" name="グループ化 233"/>
                <p:cNvGrpSpPr/>
                <p:nvPr/>
              </p:nvGrpSpPr>
              <p:grpSpPr>
                <a:xfrm>
                  <a:off x="6052233" y="2173074"/>
                  <a:ext cx="2211288" cy="830724"/>
                  <a:chOff x="3512845" y="1872217"/>
                  <a:chExt cx="2211288" cy="830724"/>
                </a:xfrm>
              </p:grpSpPr>
              <p:grpSp>
                <p:nvGrpSpPr>
                  <p:cNvPr id="277" name="グループ化 276"/>
                  <p:cNvGrpSpPr/>
                  <p:nvPr/>
                </p:nvGrpSpPr>
                <p:grpSpPr>
                  <a:xfrm>
                    <a:off x="3512845" y="1872217"/>
                    <a:ext cx="2211288" cy="830724"/>
                    <a:chOff x="31795888" y="3259494"/>
                    <a:chExt cx="3917431" cy="1471679"/>
                  </a:xfrm>
                </p:grpSpPr>
                <p:sp>
                  <p:nvSpPr>
                    <p:cNvPr id="279" name="正方形/長方形 278"/>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ja-JP" altLang="en-US" sz="1700" b="1" kern="0" dirty="0">
                        <a:solidFill>
                          <a:srgbClr val="8064A2"/>
                        </a:solidFill>
                        <a:latin typeface="Calibri"/>
                        <a:ea typeface="ＭＳ Ｐゴシック"/>
                      </a:endParaRPr>
                    </a:p>
                  </p:txBody>
                </p:sp>
                <p:sp>
                  <p:nvSpPr>
                    <p:cNvPr id="284" name="フリーフォーム 283"/>
                    <p:cNvSpPr/>
                    <p:nvPr/>
                  </p:nvSpPr>
                  <p:spPr>
                    <a:xfrm>
                      <a:off x="34339736" y="3476728"/>
                      <a:ext cx="1373583"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81" name="フリーフォーム 280"/>
                    <p:cNvSpPr/>
                    <p:nvPr/>
                  </p:nvSpPr>
                  <p:spPr>
                    <a:xfrm>
                      <a:off x="34339736" y="3799307"/>
                      <a:ext cx="1373581" cy="1772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82" name="フリーフォーム 281"/>
                    <p:cNvSpPr/>
                    <p:nvPr/>
                  </p:nvSpPr>
                  <p:spPr>
                    <a:xfrm>
                      <a:off x="34413011" y="4121883"/>
                      <a:ext cx="1300308" cy="177241"/>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83" name="フリーフォーム 282"/>
                    <p:cNvSpPr/>
                    <p:nvPr/>
                  </p:nvSpPr>
                  <p:spPr>
                    <a:xfrm>
                      <a:off x="34339736" y="4444462"/>
                      <a:ext cx="1373583" cy="9427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grpSp>
              <p:sp>
                <p:nvSpPr>
                  <p:cNvPr id="265" name="二等辺三角形 264"/>
                  <p:cNvSpPr/>
                  <p:nvPr/>
                </p:nvSpPr>
                <p:spPr>
                  <a:xfrm>
                    <a:off x="5196535"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66" name="二等辺三角形 265"/>
                  <p:cNvSpPr/>
                  <p:nvPr/>
                </p:nvSpPr>
                <p:spPr>
                  <a:xfrm>
                    <a:off x="5364088"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67" name="二等辺三角形 266"/>
                  <p:cNvSpPr/>
                  <p:nvPr/>
                </p:nvSpPr>
                <p:spPr>
                  <a:xfrm>
                    <a:off x="5517361" y="2004569"/>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68" name="二等辺三角形 267"/>
                  <p:cNvSpPr/>
                  <p:nvPr/>
                </p:nvSpPr>
                <p:spPr>
                  <a:xfrm>
                    <a:off x="5201510"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69" name="二等辺三角形 268"/>
                  <p:cNvSpPr/>
                  <p:nvPr/>
                </p:nvSpPr>
                <p:spPr>
                  <a:xfrm>
                    <a:off x="5369063"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70" name="二等辺三角形 269"/>
                  <p:cNvSpPr/>
                  <p:nvPr/>
                </p:nvSpPr>
                <p:spPr>
                  <a:xfrm>
                    <a:off x="5522336" y="218269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71" name="二等辺三角形 270"/>
                  <p:cNvSpPr/>
                  <p:nvPr/>
                </p:nvSpPr>
                <p:spPr>
                  <a:xfrm>
                    <a:off x="5200941"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72" name="二等辺三角形 271"/>
                  <p:cNvSpPr/>
                  <p:nvPr/>
                </p:nvSpPr>
                <p:spPr>
                  <a:xfrm>
                    <a:off x="5368494"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73" name="二等辺三角形 272"/>
                  <p:cNvSpPr/>
                  <p:nvPr/>
                </p:nvSpPr>
                <p:spPr>
                  <a:xfrm>
                    <a:off x="5521767" y="236584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74" name="二等辺三角形 273"/>
                  <p:cNvSpPr/>
                  <p:nvPr/>
                </p:nvSpPr>
                <p:spPr>
                  <a:xfrm>
                    <a:off x="5205916"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75" name="二等辺三角形 274"/>
                  <p:cNvSpPr/>
                  <p:nvPr/>
                </p:nvSpPr>
                <p:spPr>
                  <a:xfrm>
                    <a:off x="5373469"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76" name="二等辺三角形 275"/>
                  <p:cNvSpPr/>
                  <p:nvPr/>
                </p:nvSpPr>
                <p:spPr>
                  <a:xfrm>
                    <a:off x="5526742" y="254396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35" name="グループ化 234"/>
                <p:cNvGrpSpPr/>
                <p:nvPr/>
              </p:nvGrpSpPr>
              <p:grpSpPr>
                <a:xfrm>
                  <a:off x="7560174" y="2762743"/>
                  <a:ext cx="1332306" cy="53351"/>
                  <a:chOff x="7380312" y="1803484"/>
                  <a:chExt cx="1332306" cy="53351"/>
                </a:xfrm>
              </p:grpSpPr>
              <p:sp>
                <p:nvSpPr>
                  <p:cNvPr id="260" name="フリーフォーム 259"/>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61" name="二等辺三角形 260"/>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62" name="二等辺三角形 261"/>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63" name="二等辺三角形 262"/>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36" name="グループ化 235"/>
                <p:cNvGrpSpPr/>
                <p:nvPr/>
              </p:nvGrpSpPr>
              <p:grpSpPr>
                <a:xfrm>
                  <a:off x="7560174" y="2579407"/>
                  <a:ext cx="1332306" cy="53351"/>
                  <a:chOff x="7380312" y="1803484"/>
                  <a:chExt cx="1332306" cy="53351"/>
                </a:xfrm>
              </p:grpSpPr>
              <p:sp>
                <p:nvSpPr>
                  <p:cNvPr id="251" name="フリーフォーム 250"/>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52" name="二等辺三角形 251"/>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58" name="二等辺三角形 257"/>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59" name="二等辺三角形 258"/>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37" name="グループ化 236"/>
                <p:cNvGrpSpPr/>
                <p:nvPr/>
              </p:nvGrpSpPr>
              <p:grpSpPr>
                <a:xfrm>
                  <a:off x="7560174" y="2404711"/>
                  <a:ext cx="1332306" cy="53351"/>
                  <a:chOff x="7380312" y="1803484"/>
                  <a:chExt cx="1332306" cy="53351"/>
                </a:xfrm>
              </p:grpSpPr>
              <p:sp>
                <p:nvSpPr>
                  <p:cNvPr id="244" name="フリーフォーム 243"/>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48" name="二等辺三角形 247"/>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49" name="二等辺三角形 248"/>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50" name="二等辺三角形 249"/>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38" name="グループ化 237"/>
                <p:cNvGrpSpPr/>
                <p:nvPr/>
              </p:nvGrpSpPr>
              <p:grpSpPr>
                <a:xfrm>
                  <a:off x="7560174" y="2949779"/>
                  <a:ext cx="1332306" cy="53351"/>
                  <a:chOff x="7380312" y="1803484"/>
                  <a:chExt cx="1332306" cy="53351"/>
                </a:xfrm>
              </p:grpSpPr>
              <p:sp>
                <p:nvSpPr>
                  <p:cNvPr id="240" name="フリーフォーム 239"/>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41" name="二等辺三角形 240"/>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42" name="二等辺三角形 241"/>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43" name="二等辺三角形 242"/>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87" name="グループ化 286"/>
                <p:cNvGrpSpPr/>
                <p:nvPr/>
              </p:nvGrpSpPr>
              <p:grpSpPr>
                <a:xfrm>
                  <a:off x="6052233" y="3037170"/>
                  <a:ext cx="2211288" cy="830724"/>
                  <a:chOff x="3512845" y="1872217"/>
                  <a:chExt cx="2211288" cy="830724"/>
                </a:xfrm>
              </p:grpSpPr>
              <p:grpSp>
                <p:nvGrpSpPr>
                  <p:cNvPr id="309" name="グループ化 308"/>
                  <p:cNvGrpSpPr/>
                  <p:nvPr/>
                </p:nvGrpSpPr>
                <p:grpSpPr>
                  <a:xfrm>
                    <a:off x="3512845" y="1872217"/>
                    <a:ext cx="2211288" cy="830724"/>
                    <a:chOff x="31795888" y="3259494"/>
                    <a:chExt cx="3917431" cy="1471679"/>
                  </a:xfrm>
                </p:grpSpPr>
                <p:sp>
                  <p:nvSpPr>
                    <p:cNvPr id="322" name="正方形/長方形 321"/>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ja-JP" altLang="en-US" sz="1700" b="1" kern="0" dirty="0">
                        <a:solidFill>
                          <a:srgbClr val="8064A2"/>
                        </a:solidFill>
                        <a:latin typeface="Calibri"/>
                        <a:ea typeface="ＭＳ Ｐゴシック"/>
                      </a:endParaRPr>
                    </a:p>
                  </p:txBody>
                </p:sp>
                <p:sp>
                  <p:nvSpPr>
                    <p:cNvPr id="323" name="フリーフォーム 322"/>
                    <p:cNvSpPr/>
                    <p:nvPr/>
                  </p:nvSpPr>
                  <p:spPr>
                    <a:xfrm>
                      <a:off x="34339736" y="3476728"/>
                      <a:ext cx="1373583"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24" name="フリーフォーム 323"/>
                    <p:cNvSpPr/>
                    <p:nvPr/>
                  </p:nvSpPr>
                  <p:spPr>
                    <a:xfrm>
                      <a:off x="34339736" y="3799307"/>
                      <a:ext cx="1373581" cy="1772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25" name="フリーフォーム 324"/>
                    <p:cNvSpPr/>
                    <p:nvPr/>
                  </p:nvSpPr>
                  <p:spPr>
                    <a:xfrm>
                      <a:off x="34413011" y="4121883"/>
                      <a:ext cx="1300308" cy="177241"/>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26" name="フリーフォーム 325"/>
                    <p:cNvSpPr/>
                    <p:nvPr/>
                  </p:nvSpPr>
                  <p:spPr>
                    <a:xfrm>
                      <a:off x="34339736" y="4444462"/>
                      <a:ext cx="1373583" cy="9427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grpSp>
              <p:sp>
                <p:nvSpPr>
                  <p:cNvPr id="310" name="二等辺三角形 309"/>
                  <p:cNvSpPr/>
                  <p:nvPr/>
                </p:nvSpPr>
                <p:spPr>
                  <a:xfrm>
                    <a:off x="5196535"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11" name="二等辺三角形 310"/>
                  <p:cNvSpPr/>
                  <p:nvPr/>
                </p:nvSpPr>
                <p:spPr>
                  <a:xfrm>
                    <a:off x="5364088"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12" name="二等辺三角形 311"/>
                  <p:cNvSpPr/>
                  <p:nvPr/>
                </p:nvSpPr>
                <p:spPr>
                  <a:xfrm>
                    <a:off x="5517361" y="2004569"/>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13" name="二等辺三角形 312"/>
                  <p:cNvSpPr/>
                  <p:nvPr/>
                </p:nvSpPr>
                <p:spPr>
                  <a:xfrm>
                    <a:off x="5201510"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14" name="二等辺三角形 313"/>
                  <p:cNvSpPr/>
                  <p:nvPr/>
                </p:nvSpPr>
                <p:spPr>
                  <a:xfrm>
                    <a:off x="5369063"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15" name="二等辺三角形 314"/>
                  <p:cNvSpPr/>
                  <p:nvPr/>
                </p:nvSpPr>
                <p:spPr>
                  <a:xfrm>
                    <a:off x="5522336" y="218269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16" name="二等辺三角形 315"/>
                  <p:cNvSpPr/>
                  <p:nvPr/>
                </p:nvSpPr>
                <p:spPr>
                  <a:xfrm>
                    <a:off x="5200941"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17" name="二等辺三角形 316"/>
                  <p:cNvSpPr/>
                  <p:nvPr/>
                </p:nvSpPr>
                <p:spPr>
                  <a:xfrm>
                    <a:off x="5368494"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18" name="二等辺三角形 317"/>
                  <p:cNvSpPr/>
                  <p:nvPr/>
                </p:nvSpPr>
                <p:spPr>
                  <a:xfrm>
                    <a:off x="5521767" y="236584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19" name="二等辺三角形 318"/>
                  <p:cNvSpPr/>
                  <p:nvPr/>
                </p:nvSpPr>
                <p:spPr>
                  <a:xfrm>
                    <a:off x="5205916"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20" name="二等辺三角形 319"/>
                  <p:cNvSpPr/>
                  <p:nvPr/>
                </p:nvSpPr>
                <p:spPr>
                  <a:xfrm>
                    <a:off x="5373469"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21" name="二等辺三角形 320"/>
                  <p:cNvSpPr/>
                  <p:nvPr/>
                </p:nvSpPr>
                <p:spPr>
                  <a:xfrm>
                    <a:off x="5526742" y="254396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88" name="グループ化 287"/>
                <p:cNvGrpSpPr/>
                <p:nvPr/>
              </p:nvGrpSpPr>
              <p:grpSpPr>
                <a:xfrm>
                  <a:off x="7560174" y="3626839"/>
                  <a:ext cx="1332306" cy="53351"/>
                  <a:chOff x="7380312" y="1803484"/>
                  <a:chExt cx="1332306" cy="53351"/>
                </a:xfrm>
              </p:grpSpPr>
              <p:sp>
                <p:nvSpPr>
                  <p:cNvPr id="305" name="フリーフォーム 304"/>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06" name="二等辺三角形 305"/>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07" name="二等辺三角形 306"/>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08" name="二等辺三角形 307"/>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89" name="グループ化 288"/>
                <p:cNvGrpSpPr/>
                <p:nvPr/>
              </p:nvGrpSpPr>
              <p:grpSpPr>
                <a:xfrm>
                  <a:off x="7560174" y="3443503"/>
                  <a:ext cx="1332306" cy="53351"/>
                  <a:chOff x="7380312" y="1803484"/>
                  <a:chExt cx="1332306" cy="53351"/>
                </a:xfrm>
              </p:grpSpPr>
              <p:sp>
                <p:nvSpPr>
                  <p:cNvPr id="301" name="フリーフォーム 300"/>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02" name="二等辺三角形 301"/>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03" name="二等辺三角形 302"/>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04" name="二等辺三角形 303"/>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90" name="グループ化 289"/>
                <p:cNvGrpSpPr/>
                <p:nvPr/>
              </p:nvGrpSpPr>
              <p:grpSpPr>
                <a:xfrm>
                  <a:off x="7560174" y="3268807"/>
                  <a:ext cx="1332306" cy="53351"/>
                  <a:chOff x="7380312" y="1803484"/>
                  <a:chExt cx="1332306" cy="53351"/>
                </a:xfrm>
              </p:grpSpPr>
              <p:sp>
                <p:nvSpPr>
                  <p:cNvPr id="297" name="フリーフォーム 296"/>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98" name="二等辺三角形 297"/>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99" name="二等辺三角形 298"/>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00" name="二等辺三角形 299"/>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91" name="グループ化 290"/>
                <p:cNvGrpSpPr/>
                <p:nvPr/>
              </p:nvGrpSpPr>
              <p:grpSpPr>
                <a:xfrm>
                  <a:off x="7560174" y="3813875"/>
                  <a:ext cx="1332306" cy="53351"/>
                  <a:chOff x="7380312" y="1803484"/>
                  <a:chExt cx="1332306" cy="53351"/>
                </a:xfrm>
              </p:grpSpPr>
              <p:sp>
                <p:nvSpPr>
                  <p:cNvPr id="293" name="フリーフォーム 292"/>
                  <p:cNvSpPr/>
                  <p:nvPr/>
                </p:nvSpPr>
                <p:spPr>
                  <a:xfrm>
                    <a:off x="7380312" y="1803621"/>
                    <a:ext cx="1332306"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294" name="二等辺三角形 293"/>
                  <p:cNvSpPr/>
                  <p:nvPr/>
                </p:nvSpPr>
                <p:spPr>
                  <a:xfrm>
                    <a:off x="8194405"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95" name="二等辺三角形 294"/>
                  <p:cNvSpPr/>
                  <p:nvPr/>
                </p:nvSpPr>
                <p:spPr>
                  <a:xfrm>
                    <a:off x="8361958" y="180348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96" name="二等辺三角形 295"/>
                  <p:cNvSpPr/>
                  <p:nvPr/>
                </p:nvSpPr>
                <p:spPr>
                  <a:xfrm>
                    <a:off x="8515231" y="1806486"/>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sp>
              <p:nvSpPr>
                <p:cNvPr id="21" name="フリーフォーム 20"/>
                <p:cNvSpPr/>
                <p:nvPr/>
              </p:nvSpPr>
              <p:spPr>
                <a:xfrm>
                  <a:off x="7289369" y="1443400"/>
                  <a:ext cx="154984" cy="1725478"/>
                </a:xfrm>
                <a:custGeom>
                  <a:avLst/>
                  <a:gdLst>
                    <a:gd name="connsiteX0" fmla="*/ 0 w 154984"/>
                    <a:gd name="connsiteY0" fmla="*/ 0 h 1725478"/>
                    <a:gd name="connsiteX1" fmla="*/ 0 w 154984"/>
                    <a:gd name="connsiteY1" fmla="*/ 1725478 h 1725478"/>
                    <a:gd name="connsiteX2" fmla="*/ 154984 w 154984"/>
                    <a:gd name="connsiteY2" fmla="*/ 1725478 h 1725478"/>
                  </a:gdLst>
                  <a:ahLst/>
                  <a:cxnLst>
                    <a:cxn ang="0">
                      <a:pos x="connsiteX0" y="connsiteY0"/>
                    </a:cxn>
                    <a:cxn ang="0">
                      <a:pos x="connsiteX1" y="connsiteY1"/>
                    </a:cxn>
                    <a:cxn ang="0">
                      <a:pos x="connsiteX2" y="connsiteY2"/>
                    </a:cxn>
                  </a:cxnLst>
                  <a:rect l="l" t="t" r="r" b="b"/>
                  <a:pathLst>
                    <a:path w="154984" h="1725478">
                      <a:moveTo>
                        <a:pt x="0" y="0"/>
                      </a:moveTo>
                      <a:lnTo>
                        <a:pt x="0" y="1725478"/>
                      </a:lnTo>
                      <a:lnTo>
                        <a:pt x="154984" y="1725478"/>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3" name="フリーフォーム 22"/>
                <p:cNvSpPr/>
                <p:nvPr/>
              </p:nvSpPr>
              <p:spPr>
                <a:xfrm>
                  <a:off x="7289369" y="2290641"/>
                  <a:ext cx="175648" cy="0"/>
                </a:xfrm>
                <a:custGeom>
                  <a:avLst/>
                  <a:gdLst>
                    <a:gd name="connsiteX0" fmla="*/ 175648 w 175648"/>
                    <a:gd name="connsiteY0" fmla="*/ 0 h 0"/>
                    <a:gd name="connsiteX1" fmla="*/ 0 w 175648"/>
                    <a:gd name="connsiteY1" fmla="*/ 0 h 0"/>
                  </a:gdLst>
                  <a:ahLst/>
                  <a:cxnLst>
                    <a:cxn ang="0">
                      <a:pos x="connsiteX0" y="connsiteY0"/>
                    </a:cxn>
                    <a:cxn ang="0">
                      <a:pos x="connsiteX1" y="connsiteY1"/>
                    </a:cxn>
                  </a:cxnLst>
                  <a:rect l="l" t="t" r="r" b="b"/>
                  <a:pathLst>
                    <a:path w="175648">
                      <a:moveTo>
                        <a:pt x="175648" y="0"/>
                      </a:moveTo>
                      <a:lnTo>
                        <a:pt x="0"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39" name="角丸四角形 238"/>
                <p:cNvSpPr/>
                <p:nvPr/>
              </p:nvSpPr>
              <p:spPr>
                <a:xfrm>
                  <a:off x="7416158" y="2213660"/>
                  <a:ext cx="226739" cy="786468"/>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kern="0" dirty="0">
                      <a:solidFill>
                        <a:sysClr val="window" lastClr="FFFFFF"/>
                      </a:solidFill>
                      <a:ea typeface="ＭＳ Ｐゴシック"/>
                    </a:rPr>
                    <a:t>SS</a:t>
                  </a:r>
                  <a:endParaRPr kumimoji="0" lang="ja-JP" altLang="en-US" kern="0" dirty="0">
                    <a:solidFill>
                      <a:sysClr val="window" lastClr="FFFFFF"/>
                    </a:solidFill>
                    <a:ea typeface="ＭＳ Ｐゴシック"/>
                  </a:endParaRPr>
                </a:p>
              </p:txBody>
            </p:sp>
            <p:sp>
              <p:nvSpPr>
                <p:cNvPr id="292" name="角丸四角形 291"/>
                <p:cNvSpPr/>
                <p:nvPr/>
              </p:nvSpPr>
              <p:spPr>
                <a:xfrm>
                  <a:off x="7416158" y="3077756"/>
                  <a:ext cx="226739" cy="786468"/>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kern="0" dirty="0">
                      <a:solidFill>
                        <a:sysClr val="window" lastClr="FFFFFF"/>
                      </a:solidFill>
                      <a:ea typeface="ＭＳ Ｐゴシック"/>
                    </a:rPr>
                    <a:t>SS</a:t>
                  </a:r>
                  <a:endParaRPr kumimoji="0" lang="ja-JP" altLang="en-US" kern="0" dirty="0">
                    <a:solidFill>
                      <a:sysClr val="window" lastClr="FFFFFF"/>
                    </a:solidFill>
                    <a:ea typeface="ＭＳ Ｐゴシック"/>
                  </a:endParaRPr>
                </a:p>
              </p:txBody>
            </p:sp>
            <p:pic>
              <p:nvPicPr>
                <p:cNvPr id="335" name="Picture 2"/>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475478" y="1030595"/>
                  <a:ext cx="779368" cy="26989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5" name="フリーフォーム 24"/>
                <p:cNvSpPr/>
                <p:nvPr/>
              </p:nvSpPr>
              <p:spPr>
                <a:xfrm>
                  <a:off x="5812971" y="1807029"/>
                  <a:ext cx="315686" cy="130628"/>
                </a:xfrm>
                <a:custGeom>
                  <a:avLst/>
                  <a:gdLst>
                    <a:gd name="connsiteX0" fmla="*/ 0 w 315686"/>
                    <a:gd name="connsiteY0" fmla="*/ 130628 h 130628"/>
                    <a:gd name="connsiteX1" fmla="*/ 315686 w 315686"/>
                    <a:gd name="connsiteY1" fmla="*/ 130628 h 130628"/>
                    <a:gd name="connsiteX2" fmla="*/ 315686 w 315686"/>
                    <a:gd name="connsiteY2" fmla="*/ 0 h 130628"/>
                  </a:gdLst>
                  <a:ahLst/>
                  <a:cxnLst>
                    <a:cxn ang="0">
                      <a:pos x="connsiteX0" y="connsiteY0"/>
                    </a:cxn>
                    <a:cxn ang="0">
                      <a:pos x="connsiteX1" y="connsiteY1"/>
                    </a:cxn>
                    <a:cxn ang="0">
                      <a:pos x="connsiteX2" y="connsiteY2"/>
                    </a:cxn>
                  </a:cxnLst>
                  <a:rect l="l" t="t" r="r" b="b"/>
                  <a:pathLst>
                    <a:path w="315686" h="130628">
                      <a:moveTo>
                        <a:pt x="0" y="130628"/>
                      </a:moveTo>
                      <a:lnTo>
                        <a:pt x="315686" y="130628"/>
                      </a:lnTo>
                      <a:lnTo>
                        <a:pt x="315686"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pic>
              <p:nvPicPr>
                <p:cNvPr id="339" name="Picture 3"/>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05311" y="1471050"/>
                  <a:ext cx="474698" cy="61565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98" name="角丸四角形 197"/>
                <p:cNvSpPr/>
                <p:nvPr/>
              </p:nvSpPr>
              <p:spPr>
                <a:xfrm>
                  <a:off x="5995620" y="1350335"/>
                  <a:ext cx="406466" cy="516114"/>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matrix</a:t>
                  </a:r>
                  <a:endParaRPr kumimoji="0" lang="ja-JP" altLang="en-US" sz="1500" kern="0" dirty="0">
                    <a:solidFill>
                      <a:sysClr val="window" lastClr="FFFFFF"/>
                    </a:solidFill>
                    <a:ea typeface="ＭＳ Ｐゴシック"/>
                  </a:endParaRPr>
                </a:p>
              </p:txBody>
            </p:sp>
          </p:grpSp>
          <p:pic>
            <p:nvPicPr>
              <p:cNvPr id="1026"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64387" y="2423075"/>
                <a:ext cx="731837" cy="615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7" name="正方形/長方形 216"/>
              <p:cNvSpPr/>
              <p:nvPr/>
            </p:nvSpPr>
            <p:spPr>
              <a:xfrm>
                <a:off x="-729464" y="1854740"/>
                <a:ext cx="3609446" cy="373104"/>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nvGrpSpPr>
              <p:cNvPr id="2" name="グループ化 1"/>
              <p:cNvGrpSpPr/>
              <p:nvPr/>
            </p:nvGrpSpPr>
            <p:grpSpPr>
              <a:xfrm>
                <a:off x="-1404664" y="2165789"/>
                <a:ext cx="2815725" cy="1198049"/>
                <a:chOff x="-1340069" y="2165789"/>
                <a:chExt cx="2815725" cy="1198049"/>
              </a:xfrm>
            </p:grpSpPr>
            <p:grpSp>
              <p:nvGrpSpPr>
                <p:cNvPr id="233" name="グループ化 232"/>
                <p:cNvGrpSpPr/>
                <p:nvPr/>
              </p:nvGrpSpPr>
              <p:grpSpPr>
                <a:xfrm>
                  <a:off x="-792241" y="2392507"/>
                  <a:ext cx="2267897" cy="830724"/>
                  <a:chOff x="3456232" y="1872217"/>
                  <a:chExt cx="2267897" cy="830724"/>
                </a:xfrm>
              </p:grpSpPr>
              <p:grpSp>
                <p:nvGrpSpPr>
                  <p:cNvPr id="245" name="グループ化 244"/>
                  <p:cNvGrpSpPr/>
                  <p:nvPr/>
                </p:nvGrpSpPr>
                <p:grpSpPr>
                  <a:xfrm>
                    <a:off x="3456232" y="1872217"/>
                    <a:ext cx="2267897" cy="830724"/>
                    <a:chOff x="35308443" y="2489481"/>
                    <a:chExt cx="4017718" cy="1471679"/>
                  </a:xfrm>
                </p:grpSpPr>
                <p:grpSp>
                  <p:nvGrpSpPr>
                    <p:cNvPr id="341" name="グループ化 340"/>
                    <p:cNvGrpSpPr/>
                    <p:nvPr/>
                  </p:nvGrpSpPr>
                  <p:grpSpPr>
                    <a:xfrm>
                      <a:off x="35408730" y="2489481"/>
                      <a:ext cx="3917431" cy="1471679"/>
                      <a:chOff x="31795888" y="3259494"/>
                      <a:chExt cx="3917431" cy="1471679"/>
                    </a:xfrm>
                  </p:grpSpPr>
                  <p:sp>
                    <p:nvSpPr>
                      <p:cNvPr id="343" name="正方形/長方形 342"/>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ja-JP" altLang="en-US" sz="1700" b="1" kern="0" dirty="0">
                          <a:solidFill>
                            <a:srgbClr val="8064A2"/>
                          </a:solidFill>
                          <a:latin typeface="Calibri"/>
                          <a:ea typeface="ＭＳ Ｐゴシック"/>
                        </a:endParaRPr>
                      </a:p>
                    </p:txBody>
                  </p:sp>
                  <p:grpSp>
                    <p:nvGrpSpPr>
                      <p:cNvPr id="344" name="グループ化 343"/>
                      <p:cNvGrpSpPr/>
                      <p:nvPr/>
                    </p:nvGrpSpPr>
                    <p:grpSpPr>
                      <a:xfrm>
                        <a:off x="32021585" y="3331392"/>
                        <a:ext cx="3691734" cy="292937"/>
                        <a:chOff x="31792985" y="3331392"/>
                        <a:chExt cx="3691734" cy="292937"/>
                      </a:xfrm>
                    </p:grpSpPr>
                    <p:sp>
                      <p:nvSpPr>
                        <p:cNvPr id="354" name="フリーフォーム 353"/>
                        <p:cNvSpPr/>
                        <p:nvPr/>
                      </p:nvSpPr>
                      <p:spPr>
                        <a:xfrm>
                          <a:off x="31792985" y="3476729"/>
                          <a:ext cx="3691734" cy="880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55" name="角丸四角形 354"/>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345" name="グループ化 344"/>
                      <p:cNvGrpSpPr/>
                      <p:nvPr/>
                    </p:nvGrpSpPr>
                    <p:grpSpPr>
                      <a:xfrm>
                        <a:off x="32021585" y="3653970"/>
                        <a:ext cx="3691734" cy="292937"/>
                        <a:chOff x="31792985" y="3331392"/>
                        <a:chExt cx="3691734" cy="292937"/>
                      </a:xfrm>
                    </p:grpSpPr>
                    <p:sp>
                      <p:nvSpPr>
                        <p:cNvPr id="352" name="フリーフォーム 351"/>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53" name="角丸四角形 352"/>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346" name="グループ化 345"/>
                      <p:cNvGrpSpPr/>
                      <p:nvPr/>
                    </p:nvGrpSpPr>
                    <p:grpSpPr>
                      <a:xfrm>
                        <a:off x="32021585" y="3976548"/>
                        <a:ext cx="3691734" cy="292937"/>
                        <a:chOff x="31792985" y="3331392"/>
                        <a:chExt cx="3691734" cy="292937"/>
                      </a:xfrm>
                    </p:grpSpPr>
                    <p:sp>
                      <p:nvSpPr>
                        <p:cNvPr id="350" name="フリーフォーム 349"/>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51" name="角丸四角形 350"/>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grpSp>
                  <p:grpSp>
                    <p:nvGrpSpPr>
                      <p:cNvPr id="347" name="グループ化 346"/>
                      <p:cNvGrpSpPr/>
                      <p:nvPr/>
                    </p:nvGrpSpPr>
                    <p:grpSpPr>
                      <a:xfrm>
                        <a:off x="32021585" y="4299125"/>
                        <a:ext cx="3691734" cy="292937"/>
                        <a:chOff x="31792985" y="3331392"/>
                        <a:chExt cx="3691734" cy="292937"/>
                      </a:xfrm>
                    </p:grpSpPr>
                    <p:sp>
                      <p:nvSpPr>
                        <p:cNvPr id="348" name="フリーフォーム 347"/>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349" name="角丸四角形 348"/>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kern="0" dirty="0">
                            <a:solidFill>
                              <a:sysClr val="window" lastClr="FFFFFF"/>
                            </a:solidFill>
                            <a:ea typeface="ＭＳ Ｐゴシック"/>
                          </a:endParaRPr>
                        </a:p>
                      </p:txBody>
                    </p:sp>
                  </p:grpSp>
                </p:grpSp>
                <p:sp>
                  <p:nvSpPr>
                    <p:cNvPr id="342" name="角丸四角形 341"/>
                    <p:cNvSpPr/>
                    <p:nvPr/>
                  </p:nvSpPr>
                  <p:spPr>
                    <a:xfrm>
                      <a:off x="35308443" y="2656116"/>
                      <a:ext cx="720079" cy="106162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matrix</a:t>
                      </a:r>
                      <a:endParaRPr kumimoji="0" lang="ja-JP" altLang="en-US" sz="1500" kern="0" dirty="0">
                        <a:solidFill>
                          <a:sysClr val="window" lastClr="FFFFFF"/>
                        </a:solidFill>
                        <a:ea typeface="ＭＳ Ｐゴシック"/>
                      </a:endParaRPr>
                    </a:p>
                  </p:txBody>
                </p:sp>
              </p:grpSp>
              <p:sp>
                <p:nvSpPr>
                  <p:cNvPr id="247" name="二等辺三角形 246"/>
                  <p:cNvSpPr/>
                  <p:nvPr/>
                </p:nvSpPr>
                <p:spPr>
                  <a:xfrm>
                    <a:off x="5196535"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53" name="二等辺三角形 252"/>
                  <p:cNvSpPr/>
                  <p:nvPr/>
                </p:nvSpPr>
                <p:spPr>
                  <a:xfrm>
                    <a:off x="5364088"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64" name="二等辺三角形 263"/>
                  <p:cNvSpPr/>
                  <p:nvPr/>
                </p:nvSpPr>
                <p:spPr>
                  <a:xfrm>
                    <a:off x="5517361" y="2004569"/>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78" name="二等辺三角形 277"/>
                  <p:cNvSpPr/>
                  <p:nvPr/>
                </p:nvSpPr>
                <p:spPr>
                  <a:xfrm>
                    <a:off x="5201510"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80" name="二等辺三角形 279"/>
                  <p:cNvSpPr/>
                  <p:nvPr/>
                </p:nvSpPr>
                <p:spPr>
                  <a:xfrm>
                    <a:off x="5369063"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85" name="二等辺三角形 284"/>
                  <p:cNvSpPr/>
                  <p:nvPr/>
                </p:nvSpPr>
                <p:spPr>
                  <a:xfrm>
                    <a:off x="5522336" y="218269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286" name="二等辺三角形 285"/>
                  <p:cNvSpPr/>
                  <p:nvPr/>
                </p:nvSpPr>
                <p:spPr>
                  <a:xfrm>
                    <a:off x="5200941"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33" name="二等辺三角形 332"/>
                  <p:cNvSpPr/>
                  <p:nvPr/>
                </p:nvSpPr>
                <p:spPr>
                  <a:xfrm>
                    <a:off x="5368494"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34" name="二等辺三角形 333"/>
                  <p:cNvSpPr/>
                  <p:nvPr/>
                </p:nvSpPr>
                <p:spPr>
                  <a:xfrm>
                    <a:off x="5521767" y="236584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36" name="二等辺三角形 335"/>
                  <p:cNvSpPr/>
                  <p:nvPr/>
                </p:nvSpPr>
                <p:spPr>
                  <a:xfrm>
                    <a:off x="5205916"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37" name="二等辺三角形 336"/>
                  <p:cNvSpPr/>
                  <p:nvPr/>
                </p:nvSpPr>
                <p:spPr>
                  <a:xfrm>
                    <a:off x="5373469"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340" name="二等辺三角形 339"/>
                  <p:cNvSpPr/>
                  <p:nvPr/>
                </p:nvSpPr>
                <p:spPr>
                  <a:xfrm>
                    <a:off x="5526742" y="254396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pic>
              <p:nvPicPr>
                <p:cNvPr id="356" name="Picture 2" descr="H:\TCL\Products\Products data\VX\VX-3000\Photo\VX-3000 ph2\VX-3000 Bilder\VX-3004F_front_plan.jpg"/>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21742" y="2165789"/>
                  <a:ext cx="697484" cy="221568"/>
                </a:xfrm>
                <a:prstGeom prst="rect">
                  <a:avLst/>
                </a:prstGeom>
                <a:noFill/>
                <a:extLst>
                  <a:ext uri="{909E8E84-426E-40DD-AFC4-6F175D3DCCD1}">
                    <a14:hiddenFill xmlns:a14="http://schemas.microsoft.com/office/drawing/2010/main">
                      <a:solidFill>
                        <a:srgbClr val="FFFFFF"/>
                      </a:solidFill>
                    </a14:hiddenFill>
                  </a:ext>
                </a:extLst>
              </p:spPr>
            </p:pic>
            <p:pic>
              <p:nvPicPr>
                <p:cNvPr id="357"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40069" y="2747888"/>
                  <a:ext cx="731837" cy="615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3" name="正方形/長方形 2"/>
              <p:cNvSpPr/>
              <p:nvPr/>
            </p:nvSpPr>
            <p:spPr>
              <a:xfrm>
                <a:off x="-729464" y="2227844"/>
                <a:ext cx="159142" cy="262013"/>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24" name="正方形/長方形 23"/>
            <p:cNvSpPr/>
            <p:nvPr/>
          </p:nvSpPr>
          <p:spPr>
            <a:xfrm>
              <a:off x="2045798" y="2186393"/>
              <a:ext cx="756658" cy="461475"/>
            </a:xfrm>
            <a:prstGeom prst="rect">
              <a:avLst/>
            </a:prstGeom>
          </p:spPr>
          <p:txBody>
            <a:bodyPr wrap="none">
              <a:spAutoFit/>
            </a:bodyPr>
            <a:lstStyle/>
            <a:p>
              <a:pPr algn="ctr"/>
              <a:r>
                <a:rPr lang="en-US" altLang="ja-JP" sz="2100" dirty="0">
                  <a:solidFill>
                    <a:srgbClr val="FFFFFF"/>
                  </a:solidFill>
                  <a:latin typeface="Calibri"/>
                </a:rPr>
                <a:t>VX link</a:t>
              </a:r>
              <a:endParaRPr lang="en-US" altLang="ja-JP" dirty="0">
                <a:solidFill>
                  <a:srgbClr val="FFFFFF"/>
                </a:solidFill>
                <a:latin typeface="Calibri"/>
              </a:endParaRPr>
            </a:p>
            <a:p>
              <a:pPr algn="ctr"/>
              <a:r>
                <a:rPr lang="en-US" altLang="ja-JP" dirty="0">
                  <a:solidFill>
                    <a:srgbClr val="FFFFFF"/>
                  </a:solidFill>
                  <a:latin typeface="Calibri"/>
                </a:rPr>
                <a:t>(Network)</a:t>
              </a:r>
              <a:endParaRPr lang="ja-JP" altLang="en-US" dirty="0">
                <a:solidFill>
                  <a:srgbClr val="FFFFFF"/>
                </a:solidFill>
                <a:latin typeface="Calibri"/>
              </a:endParaRPr>
            </a:p>
          </p:txBody>
        </p:sp>
      </p:grpSp>
      <p:sp>
        <p:nvSpPr>
          <p:cNvPr id="4" name="正方形/長方形 3"/>
          <p:cNvSpPr/>
          <p:nvPr/>
        </p:nvSpPr>
        <p:spPr>
          <a:xfrm>
            <a:off x="5579508" y="28693"/>
            <a:ext cx="3090774" cy="830991"/>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Overview</a:t>
            </a:r>
            <a:endParaRPr lang="ja-JP" altLang="en-US" sz="1400" dirty="0">
              <a:solidFill>
                <a:srgbClr val="5F5F5F"/>
              </a:solidFill>
              <a:latin typeface="Calibri"/>
            </a:endParaRPr>
          </a:p>
        </p:txBody>
      </p:sp>
      <p:sp>
        <p:nvSpPr>
          <p:cNvPr id="7" name="正方形/長方形 6"/>
          <p:cNvSpPr/>
          <p:nvPr/>
        </p:nvSpPr>
        <p:spPr>
          <a:xfrm>
            <a:off x="3670153" y="805744"/>
            <a:ext cx="9129989" cy="785153"/>
          </a:xfrm>
          <a:prstGeom prst="rect">
            <a:avLst/>
          </a:prstGeom>
        </p:spPr>
        <p:txBody>
          <a:bodyPr wrap="square" lIns="137187" tIns="68594" rIns="137187" bIns="68594">
            <a:spAutoFit/>
          </a:bodyPr>
          <a:lstStyle/>
          <a:p>
            <a:r>
              <a:rPr lang="en-US" altLang="ja-JP" sz="2100" dirty="0">
                <a:solidFill>
                  <a:srgbClr val="5F5F5F">
                    <a:lumMod val="75000"/>
                  </a:srgbClr>
                </a:solidFill>
                <a:latin typeface="Calibri"/>
              </a:rPr>
              <a:t>Attractive one of the VX is what can constitute “The multi-route system such as SX/VM” and “The system branching off only an SP line in SS such as VM”.</a:t>
            </a:r>
          </a:p>
        </p:txBody>
      </p:sp>
      <p:sp>
        <p:nvSpPr>
          <p:cNvPr id="332" name="四角形吹き出し 331"/>
          <p:cNvSpPr/>
          <p:nvPr/>
        </p:nvSpPr>
        <p:spPr>
          <a:xfrm>
            <a:off x="2691035" y="5508754"/>
            <a:ext cx="3258877" cy="1319493"/>
          </a:xfrm>
          <a:prstGeom prst="wedgeRectCallout">
            <a:avLst>
              <a:gd name="adj1" fmla="val 114554"/>
              <a:gd name="adj2" fmla="val 53061"/>
            </a:avLst>
          </a:prstGeom>
          <a:solidFill>
            <a:srgbClr val="7030A0"/>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You can broadcast to the local zones off cause,</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not only where, can broadcast the zones connected other Frame via VX link.</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grpSp>
        <p:nvGrpSpPr>
          <p:cNvPr id="11" name="グループ化 10"/>
          <p:cNvGrpSpPr/>
          <p:nvPr/>
        </p:nvGrpSpPr>
        <p:grpSpPr>
          <a:xfrm>
            <a:off x="2436966" y="2869128"/>
            <a:ext cx="9813461" cy="1957107"/>
            <a:chOff x="-987972" y="1911965"/>
            <a:chExt cx="6541550" cy="1304201"/>
          </a:xfrm>
        </p:grpSpPr>
        <p:sp>
          <p:nvSpPr>
            <p:cNvPr id="9" name="フリーフォーム 8"/>
            <p:cNvSpPr/>
            <p:nvPr/>
          </p:nvSpPr>
          <p:spPr>
            <a:xfrm>
              <a:off x="-987972" y="2711669"/>
              <a:ext cx="2354317" cy="504497"/>
            </a:xfrm>
            <a:custGeom>
              <a:avLst/>
              <a:gdLst>
                <a:gd name="connsiteX0" fmla="*/ 0 w 2354317"/>
                <a:gd name="connsiteY0" fmla="*/ 504497 h 504497"/>
                <a:gd name="connsiteX1" fmla="*/ 294289 w 2354317"/>
                <a:gd name="connsiteY1" fmla="*/ 504497 h 504497"/>
                <a:gd name="connsiteX2" fmla="*/ 294289 w 2354317"/>
                <a:gd name="connsiteY2" fmla="*/ 0 h 504497"/>
                <a:gd name="connsiteX3" fmla="*/ 2354317 w 2354317"/>
                <a:gd name="connsiteY3" fmla="*/ 0 h 504497"/>
              </a:gdLst>
              <a:ahLst/>
              <a:cxnLst>
                <a:cxn ang="0">
                  <a:pos x="connsiteX0" y="connsiteY0"/>
                </a:cxn>
                <a:cxn ang="0">
                  <a:pos x="connsiteX1" y="connsiteY1"/>
                </a:cxn>
                <a:cxn ang="0">
                  <a:pos x="connsiteX2" y="connsiteY2"/>
                </a:cxn>
                <a:cxn ang="0">
                  <a:pos x="connsiteX3" y="connsiteY3"/>
                </a:cxn>
              </a:cxnLst>
              <a:rect l="l" t="t" r="r" b="b"/>
              <a:pathLst>
                <a:path w="2354317" h="504497">
                  <a:moveTo>
                    <a:pt x="0" y="504497"/>
                  </a:moveTo>
                  <a:lnTo>
                    <a:pt x="294289" y="504497"/>
                  </a:lnTo>
                  <a:lnTo>
                    <a:pt x="294289" y="0"/>
                  </a:lnTo>
                  <a:lnTo>
                    <a:pt x="2354317" y="0"/>
                  </a:lnTo>
                </a:path>
              </a:pathLst>
            </a:custGeom>
            <a:noFill/>
            <a:ln>
              <a:solidFill>
                <a:srgbClr val="00B0F0"/>
              </a:solidFill>
            </a:ln>
            <a:effectLst>
              <a:glow rad="1397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0" name="フリーフォーム 9"/>
            <p:cNvSpPr/>
            <p:nvPr/>
          </p:nvSpPr>
          <p:spPr>
            <a:xfrm>
              <a:off x="-689566" y="1911965"/>
              <a:ext cx="6243144" cy="789014"/>
            </a:xfrm>
            <a:custGeom>
              <a:avLst/>
              <a:gdLst>
                <a:gd name="connsiteX0" fmla="*/ 0 w 6243144"/>
                <a:gd name="connsiteY0" fmla="*/ 746235 h 746235"/>
                <a:gd name="connsiteX1" fmla="*/ 0 w 6243144"/>
                <a:gd name="connsiteY1" fmla="*/ 0 h 746235"/>
                <a:gd name="connsiteX2" fmla="*/ 3321269 w 6243144"/>
                <a:gd name="connsiteY2" fmla="*/ 0 h 746235"/>
                <a:gd name="connsiteX3" fmla="*/ 3321269 w 6243144"/>
                <a:gd name="connsiteY3" fmla="*/ 483476 h 746235"/>
                <a:gd name="connsiteX4" fmla="*/ 6243144 w 6243144"/>
                <a:gd name="connsiteY4" fmla="*/ 483476 h 746235"/>
                <a:gd name="connsiteX0" fmla="*/ 0 w 6243144"/>
                <a:gd name="connsiteY0" fmla="*/ 789014 h 789014"/>
                <a:gd name="connsiteX1" fmla="*/ 0 w 6243144"/>
                <a:gd name="connsiteY1" fmla="*/ 0 h 789014"/>
                <a:gd name="connsiteX2" fmla="*/ 3321269 w 6243144"/>
                <a:gd name="connsiteY2" fmla="*/ 0 h 789014"/>
                <a:gd name="connsiteX3" fmla="*/ 3321269 w 6243144"/>
                <a:gd name="connsiteY3" fmla="*/ 483476 h 789014"/>
                <a:gd name="connsiteX4" fmla="*/ 6243144 w 6243144"/>
                <a:gd name="connsiteY4" fmla="*/ 483476 h 789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3144" h="789014">
                  <a:moveTo>
                    <a:pt x="0" y="789014"/>
                  </a:moveTo>
                  <a:lnTo>
                    <a:pt x="0" y="0"/>
                  </a:lnTo>
                  <a:lnTo>
                    <a:pt x="3321269" y="0"/>
                  </a:lnTo>
                  <a:lnTo>
                    <a:pt x="3321269" y="483476"/>
                  </a:lnTo>
                  <a:lnTo>
                    <a:pt x="6243144" y="483476"/>
                  </a:lnTo>
                </a:path>
              </a:pathLst>
            </a:custGeom>
            <a:noFill/>
            <a:ln>
              <a:solidFill>
                <a:srgbClr val="00B0F0"/>
              </a:solidFill>
            </a:ln>
            <a:effectLst>
              <a:glow rad="1397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330" name="グループ化 329"/>
          <p:cNvGrpSpPr/>
          <p:nvPr/>
        </p:nvGrpSpPr>
        <p:grpSpPr>
          <a:xfrm>
            <a:off x="1628202" y="335173"/>
            <a:ext cx="2053631" cy="1949899"/>
            <a:chOff x="1085342" y="223357"/>
            <a:chExt cx="1368929" cy="1299398"/>
          </a:xfrm>
        </p:grpSpPr>
        <p:grpSp>
          <p:nvGrpSpPr>
            <p:cNvPr id="358" name="グループ化 357"/>
            <p:cNvGrpSpPr/>
            <p:nvPr/>
          </p:nvGrpSpPr>
          <p:grpSpPr>
            <a:xfrm>
              <a:off x="1238191" y="387277"/>
              <a:ext cx="1041887" cy="908930"/>
              <a:chOff x="2951391" y="1221263"/>
              <a:chExt cx="2030342" cy="1771248"/>
            </a:xfrm>
          </p:grpSpPr>
          <p:sp>
            <p:nvSpPr>
              <p:cNvPr id="364" name="円/楕円 363"/>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400" kern="0" dirty="0">
                  <a:solidFill>
                    <a:prstClr val="white"/>
                  </a:solidFill>
                  <a:latin typeface="Meiryo UI"/>
                  <a:ea typeface="Meiryo UI"/>
                </a:endParaRPr>
              </a:p>
            </p:txBody>
          </p:sp>
          <p:sp>
            <p:nvSpPr>
              <p:cNvPr id="365" name="角丸四角形 364"/>
              <p:cNvSpPr/>
              <p:nvPr/>
            </p:nvSpPr>
            <p:spPr>
              <a:xfrm>
                <a:off x="2951391" y="1667360"/>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Basic</a:t>
                </a:r>
              </a:p>
              <a:p>
                <a:pPr algn="ctr" defTabSz="1371805" fontAlgn="auto">
                  <a:spcBef>
                    <a:spcPts val="0"/>
                  </a:spcBef>
                  <a:spcAft>
                    <a:spcPts val="0"/>
                  </a:spcAft>
                </a:pPr>
                <a:r>
                  <a:rPr kumimoji="0" lang="en-US" altLang="ja-JP" sz="1700" b="1" kern="0" dirty="0">
                    <a:solidFill>
                      <a:prstClr val="white"/>
                    </a:solidFill>
                    <a:latin typeface="Calibri"/>
                    <a:ea typeface="Meiryo UI"/>
                  </a:rPr>
                  <a:t>configuration</a:t>
                </a:r>
                <a:endParaRPr kumimoji="0" lang="ja-JP" altLang="en-US" sz="1700" b="1" kern="0" dirty="0">
                  <a:solidFill>
                    <a:prstClr val="white"/>
                  </a:solidFill>
                  <a:latin typeface="Calibri"/>
                  <a:ea typeface="Meiryo UI"/>
                </a:endParaRPr>
              </a:p>
            </p:txBody>
          </p:sp>
        </p:grpSp>
        <p:pic>
          <p:nvPicPr>
            <p:cNvPr id="362" name="Picture 2" descr="C:\Users\toa27839.TOA\AppData\Local\Temp\notesEA312D\Bubble_material_noshadow-01.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1085342" y="223357"/>
              <a:ext cx="1368929" cy="1299398"/>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254" name="四角形吹き出し 253"/>
          <p:cNvSpPr/>
          <p:nvPr/>
        </p:nvSpPr>
        <p:spPr>
          <a:xfrm>
            <a:off x="9612518" y="5852429"/>
            <a:ext cx="3166386" cy="766522"/>
          </a:xfrm>
          <a:prstGeom prst="wedgeRectCallout">
            <a:avLst>
              <a:gd name="adj1" fmla="val -62817"/>
              <a:gd name="adj2" fmla="val 84411"/>
            </a:avLst>
          </a:prstGeom>
          <a:solidFill>
            <a:srgbClr val="7030A0"/>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There is no time difference between frames in broadcasting.</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pic>
        <p:nvPicPr>
          <p:cNvPr id="246" name="Picture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611451" y="5321432"/>
            <a:ext cx="4272078" cy="64167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55" name="円/楕円 254"/>
          <p:cNvSpPr/>
          <p:nvPr/>
        </p:nvSpPr>
        <p:spPr>
          <a:xfrm>
            <a:off x="47256" y="1805669"/>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6" name="ホームベース 255"/>
          <p:cNvSpPr/>
          <p:nvPr/>
        </p:nvSpPr>
        <p:spPr>
          <a:xfrm flipH="1">
            <a:off x="801914" y="5909571"/>
            <a:ext cx="852187"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500" dirty="0">
                <a:solidFill>
                  <a:srgbClr val="FFFFFF"/>
                </a:solidFill>
              </a:rPr>
              <a:t>Detail</a:t>
            </a:r>
            <a:endParaRPr lang="ja-JP" altLang="en-US" sz="1500" dirty="0">
              <a:solidFill>
                <a:srgbClr val="FFFFFF"/>
              </a:solidFill>
            </a:endParaRPr>
          </a:p>
        </p:txBody>
      </p:sp>
    </p:spTree>
    <p:extLst>
      <p:ext uri="{BB962C8B-B14F-4D97-AF65-F5344CB8AC3E}">
        <p14:creationId xmlns:p14="http://schemas.microsoft.com/office/powerpoint/2010/main" val="2045750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5E-6 9.69734E-7 L 0.28751 9.69734E-7 " pathEditMode="relative" rAng="0" ptsTypes="AA">
                                      <p:cBhvr>
                                        <p:cTn id="6" dur="1000" fill="hold"/>
                                        <p:tgtEl>
                                          <p:spTgt spid="5"/>
                                        </p:tgtEl>
                                        <p:attrNameLst>
                                          <p:attrName>ppt_x</p:attrName>
                                          <p:attrName>ppt_y</p:attrName>
                                        </p:attrNameLst>
                                      </p:cBhvr>
                                      <p:rCtr x="14375" y="0"/>
                                    </p:animMotion>
                                  </p:childTnLst>
                                </p:cTn>
                              </p:par>
                            </p:childTnLst>
                          </p:cTn>
                        </p:par>
                        <p:par>
                          <p:cTn id="7" fill="hold">
                            <p:stCondLst>
                              <p:cond delay="1000"/>
                            </p:stCondLst>
                            <p:childTnLst>
                              <p:par>
                                <p:cTn id="8" presetID="22" presetClass="entr" presetSubtype="8" repeatCount="indefinite" fill="hold" nodeType="after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left)">
                                      <p:cBhvr>
                                        <p:cTn id="10" dur="1000"/>
                                        <p:tgtEl>
                                          <p:spTgt spid="1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32"/>
                                        </p:tgtEl>
                                        <p:attrNameLst>
                                          <p:attrName>style.visibility</p:attrName>
                                        </p:attrNameLst>
                                      </p:cBhvr>
                                      <p:to>
                                        <p:strVal val="visible"/>
                                      </p:to>
                                    </p:set>
                                    <p:animEffect transition="in" filter="fade">
                                      <p:cBhvr>
                                        <p:cTn id="13" dur="500"/>
                                        <p:tgtEl>
                                          <p:spTgt spid="332"/>
                                        </p:tgtEl>
                                      </p:cBhvr>
                                    </p:animEffect>
                                  </p:childTnLst>
                                </p:cTn>
                              </p:par>
                              <p:par>
                                <p:cTn id="14" presetID="10" presetClass="entr" presetSubtype="0" fill="hold" grpId="0" nodeType="withEffect">
                                  <p:stCondLst>
                                    <p:cond delay="1000"/>
                                  </p:stCondLst>
                                  <p:childTnLst>
                                    <p:set>
                                      <p:cBhvr>
                                        <p:cTn id="15" dur="1" fill="hold">
                                          <p:stCondLst>
                                            <p:cond delay="0"/>
                                          </p:stCondLst>
                                        </p:cTn>
                                        <p:tgtEl>
                                          <p:spTgt spid="254"/>
                                        </p:tgtEl>
                                        <p:attrNameLst>
                                          <p:attrName>style.visibility</p:attrName>
                                        </p:attrNameLst>
                                      </p:cBhvr>
                                      <p:to>
                                        <p:strVal val="visible"/>
                                      </p:to>
                                    </p:set>
                                    <p:animEffect transition="in" filter="fade">
                                      <p:cBhvr>
                                        <p:cTn id="16" dur="500"/>
                                        <p:tgtEl>
                                          <p:spTgt spid="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2" grpId="0" animBg="1"/>
      <p:bldP spid="254"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 name="図 65">
            <a:extLst>
              <a:ext uri="{FF2B5EF4-FFF2-40B4-BE49-F238E27FC236}">
                <a16:creationId xmlns:a16="http://schemas.microsoft.com/office/drawing/2014/main" id="{41B8CAA7-7DC4-44CA-853A-AF1F66AC19EC}"/>
              </a:ext>
            </a:extLst>
          </p:cNvPr>
          <p:cNvPicPr>
            <a:picLocks noChangeAspect="1"/>
          </p:cNvPicPr>
          <p:nvPr/>
        </p:nvPicPr>
        <p:blipFill>
          <a:blip r:embed="rId2"/>
          <a:stretch>
            <a:fillRect/>
          </a:stretch>
        </p:blipFill>
        <p:spPr>
          <a:xfrm>
            <a:off x="3401109" y="876744"/>
            <a:ext cx="1342169" cy="845577"/>
          </a:xfrm>
          <a:prstGeom prst="rect">
            <a:avLst/>
          </a:prstGeom>
        </p:spPr>
      </p:pic>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grpSp>
        <p:nvGrpSpPr>
          <p:cNvPr id="81" name="グループ化 80"/>
          <p:cNvGrpSpPr/>
          <p:nvPr/>
        </p:nvGrpSpPr>
        <p:grpSpPr>
          <a:xfrm>
            <a:off x="1609661" y="266185"/>
            <a:ext cx="2053631" cy="1949899"/>
            <a:chOff x="2629447" y="812240"/>
            <a:chExt cx="2667654" cy="2532159"/>
          </a:xfrm>
        </p:grpSpPr>
        <p:grpSp>
          <p:nvGrpSpPr>
            <p:cNvPr id="82" name="グループ化 81"/>
            <p:cNvGrpSpPr/>
            <p:nvPr/>
          </p:nvGrpSpPr>
          <p:grpSpPr>
            <a:xfrm>
              <a:off x="2951391" y="1221263"/>
              <a:ext cx="2030342" cy="1771248"/>
              <a:chOff x="2951391" y="1221263"/>
              <a:chExt cx="2030342" cy="1771248"/>
            </a:xfrm>
          </p:grpSpPr>
          <p:sp>
            <p:nvSpPr>
              <p:cNvPr id="84" name="円/楕円 83"/>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dirty="0">
                  <a:solidFill>
                    <a:prstClr val="white"/>
                  </a:solidFill>
                  <a:latin typeface="Meiryo UI"/>
                  <a:ea typeface="Meiryo UI"/>
                </a:endParaRPr>
              </a:p>
            </p:txBody>
          </p:sp>
          <p:sp>
            <p:nvSpPr>
              <p:cNvPr id="85" name="角丸四角形 84"/>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4sys</a:t>
                </a:r>
              </a:p>
              <a:p>
                <a:pPr algn="ctr" defTabSz="1371805" fontAlgn="auto">
                  <a:spcBef>
                    <a:spcPts val="0"/>
                  </a:spcBef>
                  <a:spcAft>
                    <a:spcPts val="0"/>
                  </a:spcAft>
                </a:pPr>
                <a:r>
                  <a:rPr kumimoji="0" lang="en-US" altLang="ja-JP" sz="3000" b="1" kern="0" dirty="0">
                    <a:solidFill>
                      <a:prstClr val="white"/>
                    </a:solidFill>
                    <a:latin typeface="Calibri"/>
                    <a:ea typeface="Meiryo UI"/>
                  </a:rPr>
                  <a:t>Integ.</a:t>
                </a:r>
                <a:endParaRPr kumimoji="0" lang="ja-JP" altLang="en-US" sz="3000" b="1" kern="0" dirty="0">
                  <a:solidFill>
                    <a:prstClr val="white"/>
                  </a:solidFill>
                  <a:latin typeface="Calibri"/>
                  <a:ea typeface="Meiryo UI"/>
                </a:endParaRPr>
              </a:p>
            </p:txBody>
          </p:sp>
        </p:grpSp>
        <p:pic>
          <p:nvPicPr>
            <p:cNvPr id="83"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l="18633" t="5301" r="3622" b="14257"/>
            <a:stretch/>
          </p:blipFill>
          <p:spPr bwMode="auto">
            <a:xfrm>
              <a:off x="2629447" y="812240"/>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228" name="円/楕円 227"/>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9" name="グループ化 8">
            <a:extLst>
              <a:ext uri="{FF2B5EF4-FFF2-40B4-BE49-F238E27FC236}">
                <a16:creationId xmlns:a16="http://schemas.microsoft.com/office/drawing/2014/main" id="{019EB465-7411-459F-BA77-AA7680E55889}"/>
              </a:ext>
            </a:extLst>
          </p:cNvPr>
          <p:cNvGrpSpPr/>
          <p:nvPr/>
        </p:nvGrpSpPr>
        <p:grpSpPr>
          <a:xfrm>
            <a:off x="2765907" y="2599528"/>
            <a:ext cx="3276812" cy="2186716"/>
            <a:chOff x="2468795" y="3230442"/>
            <a:chExt cx="3276812" cy="2186716"/>
          </a:xfrm>
        </p:grpSpPr>
        <p:sp>
          <p:nvSpPr>
            <p:cNvPr id="21" name="四角形: 角を丸くする 20">
              <a:extLst>
                <a:ext uri="{FF2B5EF4-FFF2-40B4-BE49-F238E27FC236}">
                  <a16:creationId xmlns:a16="http://schemas.microsoft.com/office/drawing/2014/main" id="{6C00F4AC-849D-48F0-8A9B-0D29B41663EE}"/>
                </a:ext>
              </a:extLst>
            </p:cNvPr>
            <p:cNvSpPr/>
            <p:nvPr/>
          </p:nvSpPr>
          <p:spPr>
            <a:xfrm>
              <a:off x="4313594" y="3247243"/>
              <a:ext cx="1417638" cy="660985"/>
            </a:xfrm>
            <a:prstGeom prst="roundRect">
              <a:avLst>
                <a:gd name="adj" fmla="val 6780"/>
              </a:avLst>
            </a:prstGeom>
            <a:solidFill>
              <a:schemeClr val="accent4">
                <a:lumMod val="60000"/>
                <a:lumOff val="4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a:t>Other S</a:t>
              </a:r>
              <a:r>
                <a:rPr kumimoji="1" lang="en-US" altLang="ja-JP" sz="1200" dirty="0"/>
                <a:t>ystem</a:t>
              </a:r>
            </a:p>
            <a:p>
              <a:pPr algn="ctr"/>
              <a:r>
                <a:rPr lang="en-US" altLang="ja-JP" sz="1600" dirty="0"/>
                <a:t>Frame</a:t>
              </a:r>
            </a:p>
            <a:p>
              <a:pPr algn="ctr"/>
              <a:endParaRPr kumimoji="1" lang="en-US" altLang="ja-JP" sz="1600" dirty="0"/>
            </a:p>
          </p:txBody>
        </p:sp>
        <p:sp>
          <p:nvSpPr>
            <p:cNvPr id="22" name="四角形: 角を丸くする 21">
              <a:extLst>
                <a:ext uri="{FF2B5EF4-FFF2-40B4-BE49-F238E27FC236}">
                  <a16:creationId xmlns:a16="http://schemas.microsoft.com/office/drawing/2014/main" id="{CF793EF1-8D74-4AA6-A9FA-1AE6131077BE}"/>
                </a:ext>
              </a:extLst>
            </p:cNvPr>
            <p:cNvSpPr/>
            <p:nvPr/>
          </p:nvSpPr>
          <p:spPr>
            <a:xfrm>
              <a:off x="2468795" y="3230442"/>
              <a:ext cx="1417638" cy="698825"/>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a:t>Own S</a:t>
              </a:r>
              <a:r>
                <a:rPr kumimoji="1" lang="en-US" altLang="ja-JP" sz="1200" dirty="0"/>
                <a:t>ystem</a:t>
              </a:r>
            </a:p>
            <a:p>
              <a:pPr algn="ctr"/>
              <a:r>
                <a:rPr lang="en-US" altLang="ja-JP" sz="1600" dirty="0"/>
                <a:t>Frame</a:t>
              </a:r>
            </a:p>
            <a:p>
              <a:pPr algn="ctr"/>
              <a:endParaRPr kumimoji="1" lang="ja-JP" altLang="en-US" dirty="0"/>
            </a:p>
          </p:txBody>
        </p:sp>
        <p:sp>
          <p:nvSpPr>
            <p:cNvPr id="88" name="フリーフォーム 15">
              <a:extLst>
                <a:ext uri="{FF2B5EF4-FFF2-40B4-BE49-F238E27FC236}">
                  <a16:creationId xmlns:a16="http://schemas.microsoft.com/office/drawing/2014/main" id="{9EC8ABE8-CB67-4E2B-8491-121A569A8B64}"/>
                </a:ext>
              </a:extLst>
            </p:cNvPr>
            <p:cNvSpPr/>
            <p:nvPr/>
          </p:nvSpPr>
          <p:spPr>
            <a:xfrm>
              <a:off x="3672661" y="3962364"/>
              <a:ext cx="1532438" cy="374227"/>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89" name="正方形/長方形 88">
              <a:extLst>
                <a:ext uri="{FF2B5EF4-FFF2-40B4-BE49-F238E27FC236}">
                  <a16:creationId xmlns:a16="http://schemas.microsoft.com/office/drawing/2014/main" id="{F31B1683-6642-4559-A96C-017A56ED999F}"/>
                </a:ext>
              </a:extLst>
            </p:cNvPr>
            <p:cNvSpPr/>
            <p:nvPr/>
          </p:nvSpPr>
          <p:spPr>
            <a:xfrm>
              <a:off x="3193943" y="3568808"/>
              <a:ext cx="681596" cy="461665"/>
            </a:xfrm>
            <a:prstGeom prst="rect">
              <a:avLst/>
            </a:prstGeom>
          </p:spPr>
          <p:txBody>
            <a:bodyPr wrap="none">
              <a:spAutoFit/>
            </a:bodyPr>
            <a:lstStyle/>
            <a:p>
              <a:r>
                <a:rPr kumimoji="0" lang="en-US" altLang="ja-JP" sz="2400" b="1" kern="0" dirty="0">
                  <a:solidFill>
                    <a:schemeClr val="accent4">
                      <a:lumMod val="20000"/>
                      <a:lumOff val="80000"/>
                    </a:schemeClr>
                  </a:solidFill>
                  <a:latin typeface="Calibri"/>
                  <a:ea typeface="ＭＳ Ｐゴシック"/>
                </a:rPr>
                <a:t>B  A</a:t>
              </a:r>
              <a:endParaRPr lang="ja-JP" altLang="en-US" dirty="0">
                <a:solidFill>
                  <a:schemeClr val="accent4">
                    <a:lumMod val="20000"/>
                    <a:lumOff val="80000"/>
                  </a:schemeClr>
                </a:solidFill>
              </a:endParaRPr>
            </a:p>
          </p:txBody>
        </p:sp>
        <p:sp>
          <p:nvSpPr>
            <p:cNvPr id="90" name="正方形/長方形 89">
              <a:extLst>
                <a:ext uri="{FF2B5EF4-FFF2-40B4-BE49-F238E27FC236}">
                  <a16:creationId xmlns:a16="http://schemas.microsoft.com/office/drawing/2014/main" id="{A2AAE0D8-88F1-47C8-92D0-9D457690A931}"/>
                </a:ext>
              </a:extLst>
            </p:cNvPr>
            <p:cNvSpPr/>
            <p:nvPr/>
          </p:nvSpPr>
          <p:spPr>
            <a:xfrm>
              <a:off x="5052609" y="3553791"/>
              <a:ext cx="681596" cy="461665"/>
            </a:xfrm>
            <a:prstGeom prst="rect">
              <a:avLst/>
            </a:prstGeom>
          </p:spPr>
          <p:txBody>
            <a:bodyPr wrap="none">
              <a:spAutoFit/>
            </a:bodyPr>
            <a:lstStyle/>
            <a:p>
              <a:r>
                <a:rPr kumimoji="0" lang="en-US" altLang="ja-JP" sz="2400" b="1" kern="0" dirty="0">
                  <a:solidFill>
                    <a:srgbClr val="7030A0"/>
                  </a:solidFill>
                  <a:latin typeface="Calibri"/>
                  <a:ea typeface="ＭＳ Ｐゴシック"/>
                </a:rPr>
                <a:t>B  A</a:t>
              </a:r>
              <a:endParaRPr lang="ja-JP" altLang="en-US" dirty="0">
                <a:solidFill>
                  <a:srgbClr val="7030A0"/>
                </a:solidFill>
              </a:endParaRPr>
            </a:p>
          </p:txBody>
        </p:sp>
        <p:sp>
          <p:nvSpPr>
            <p:cNvPr id="5" name="テキスト ボックス 4">
              <a:extLst>
                <a:ext uri="{FF2B5EF4-FFF2-40B4-BE49-F238E27FC236}">
                  <a16:creationId xmlns:a16="http://schemas.microsoft.com/office/drawing/2014/main" id="{34816C4C-69A9-439B-B7CA-F8E2B71EC848}"/>
                </a:ext>
              </a:extLst>
            </p:cNvPr>
            <p:cNvSpPr txBox="1"/>
            <p:nvPr/>
          </p:nvSpPr>
          <p:spPr>
            <a:xfrm>
              <a:off x="3788319" y="4291414"/>
              <a:ext cx="1289135" cy="369332"/>
            </a:xfrm>
            <a:prstGeom prst="rect">
              <a:avLst/>
            </a:prstGeom>
            <a:noFill/>
          </p:spPr>
          <p:txBody>
            <a:bodyPr wrap="none" rtlCol="0">
              <a:spAutoFit/>
            </a:bodyPr>
            <a:lstStyle/>
            <a:p>
              <a:r>
                <a:rPr kumimoji="1" lang="en-US" altLang="ja-JP" b="1" dirty="0">
                  <a:solidFill>
                    <a:srgbClr val="FF0000"/>
                  </a:solidFill>
                  <a:latin typeface="+mj-lt"/>
                </a:rPr>
                <a:t>Impossible!</a:t>
              </a:r>
              <a:endParaRPr kumimoji="1" lang="ja-JP" altLang="en-US" b="1" dirty="0">
                <a:solidFill>
                  <a:srgbClr val="FF0000"/>
                </a:solidFill>
                <a:latin typeface="+mj-lt"/>
              </a:endParaRPr>
            </a:p>
          </p:txBody>
        </p:sp>
        <p:sp>
          <p:nvSpPr>
            <p:cNvPr id="96" name="テキスト ボックス 95">
              <a:extLst>
                <a:ext uri="{FF2B5EF4-FFF2-40B4-BE49-F238E27FC236}">
                  <a16:creationId xmlns:a16="http://schemas.microsoft.com/office/drawing/2014/main" id="{D1602B00-7A25-4DCC-8EBC-CF164FD9C9A0}"/>
                </a:ext>
              </a:extLst>
            </p:cNvPr>
            <p:cNvSpPr txBox="1"/>
            <p:nvPr/>
          </p:nvSpPr>
          <p:spPr>
            <a:xfrm>
              <a:off x="4030088" y="4037003"/>
              <a:ext cx="702436" cy="307777"/>
            </a:xfrm>
            <a:prstGeom prst="rect">
              <a:avLst/>
            </a:prstGeom>
            <a:noFill/>
          </p:spPr>
          <p:txBody>
            <a:bodyPr wrap="none" rtlCol="0">
              <a:spAutoFit/>
            </a:bodyPr>
            <a:lstStyle/>
            <a:p>
              <a:pPr algn="ctr"/>
              <a:r>
                <a:rPr kumimoji="1" lang="en-US" altLang="ja-JP" sz="1400" b="1" dirty="0">
                  <a:solidFill>
                    <a:srgbClr val="7030A0"/>
                  </a:solidFill>
                  <a:latin typeface="+mj-lt"/>
                </a:rPr>
                <a:t>VX link</a:t>
              </a:r>
              <a:endParaRPr kumimoji="1" lang="ja-JP" altLang="en-US" sz="1400" b="1" dirty="0">
                <a:solidFill>
                  <a:srgbClr val="7030A0"/>
                </a:solidFill>
                <a:latin typeface="+mj-lt"/>
              </a:endParaRPr>
            </a:p>
          </p:txBody>
        </p:sp>
        <p:sp>
          <p:nvSpPr>
            <p:cNvPr id="7" name="正方形/長方形 6">
              <a:extLst>
                <a:ext uri="{FF2B5EF4-FFF2-40B4-BE49-F238E27FC236}">
                  <a16:creationId xmlns:a16="http://schemas.microsoft.com/office/drawing/2014/main" id="{F0888AD4-29EC-4CB0-ACDF-3EE116EBC474}"/>
                </a:ext>
              </a:extLst>
            </p:cNvPr>
            <p:cNvSpPr/>
            <p:nvPr/>
          </p:nvSpPr>
          <p:spPr>
            <a:xfrm>
              <a:off x="2468795" y="4678494"/>
              <a:ext cx="3276812" cy="738664"/>
            </a:xfrm>
            <a:prstGeom prst="rect">
              <a:avLst/>
            </a:prstGeom>
          </p:spPr>
          <p:txBody>
            <a:bodyPr wrap="square">
              <a:spAutoFit/>
            </a:bodyPr>
            <a:lstStyle/>
            <a:p>
              <a:r>
                <a:rPr lang="en-US" altLang="ja-JP" sz="1400" dirty="0">
                  <a:solidFill>
                    <a:srgbClr val="FF0000"/>
                  </a:solidFill>
                  <a:latin typeface="+mj-lt"/>
                </a:rPr>
                <a:t>The Own system and The Other system can not be connected directly via VX link. </a:t>
              </a:r>
              <a:r>
                <a:rPr lang="en-US" altLang="ja-JP" sz="1400" dirty="0" err="1">
                  <a:solidFill>
                    <a:srgbClr val="FF0000"/>
                  </a:solidFill>
                  <a:latin typeface="+mj-lt"/>
                </a:rPr>
                <a:t>SwHUB</a:t>
              </a:r>
              <a:r>
                <a:rPr lang="en-US" altLang="ja-JP" sz="1400" dirty="0">
                  <a:solidFill>
                    <a:srgbClr val="FF0000"/>
                  </a:solidFill>
                  <a:latin typeface="+mj-lt"/>
                </a:rPr>
                <a:t> is required.</a:t>
              </a:r>
              <a:endParaRPr lang="ja-JP" altLang="en-US" sz="1400" dirty="0">
                <a:solidFill>
                  <a:srgbClr val="FF0000"/>
                </a:solidFill>
                <a:latin typeface="+mj-lt"/>
              </a:endParaRPr>
            </a:p>
          </p:txBody>
        </p:sp>
      </p:grpSp>
      <p:grpSp>
        <p:nvGrpSpPr>
          <p:cNvPr id="3" name="グループ化 2">
            <a:extLst>
              <a:ext uri="{FF2B5EF4-FFF2-40B4-BE49-F238E27FC236}">
                <a16:creationId xmlns:a16="http://schemas.microsoft.com/office/drawing/2014/main" id="{70E92B89-7A63-4288-B1A4-BF2FFCEF2681}"/>
              </a:ext>
            </a:extLst>
          </p:cNvPr>
          <p:cNvGrpSpPr/>
          <p:nvPr/>
        </p:nvGrpSpPr>
        <p:grpSpPr>
          <a:xfrm>
            <a:off x="10012330" y="1715801"/>
            <a:ext cx="3284146" cy="3519243"/>
            <a:chOff x="6115291" y="2347044"/>
            <a:chExt cx="3284146" cy="3519243"/>
          </a:xfrm>
        </p:grpSpPr>
        <p:sp>
          <p:nvSpPr>
            <p:cNvPr id="97" name="四角形: 角を丸くする 96">
              <a:extLst>
                <a:ext uri="{FF2B5EF4-FFF2-40B4-BE49-F238E27FC236}">
                  <a16:creationId xmlns:a16="http://schemas.microsoft.com/office/drawing/2014/main" id="{AB19B435-6FE0-4FAA-B2D4-A0A67F51B628}"/>
                </a:ext>
              </a:extLst>
            </p:cNvPr>
            <p:cNvSpPr/>
            <p:nvPr/>
          </p:nvSpPr>
          <p:spPr>
            <a:xfrm>
              <a:off x="7981799" y="3264044"/>
              <a:ext cx="1417638" cy="660985"/>
            </a:xfrm>
            <a:prstGeom prst="roundRect">
              <a:avLst>
                <a:gd name="adj" fmla="val 6780"/>
              </a:avLst>
            </a:prstGeom>
            <a:solidFill>
              <a:schemeClr val="accent4">
                <a:lumMod val="60000"/>
                <a:lumOff val="4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a:t>Other S</a:t>
              </a:r>
              <a:r>
                <a:rPr kumimoji="1" lang="en-US" altLang="ja-JP" sz="1200" dirty="0"/>
                <a:t>ystem</a:t>
              </a:r>
            </a:p>
            <a:p>
              <a:pPr algn="ctr"/>
              <a:r>
                <a:rPr lang="en-US" altLang="ja-JP" sz="2400" dirty="0"/>
                <a:t>DS</a:t>
              </a:r>
            </a:p>
          </p:txBody>
        </p:sp>
        <p:sp>
          <p:nvSpPr>
            <p:cNvPr id="98" name="四角形: 角を丸くする 97">
              <a:extLst>
                <a:ext uri="{FF2B5EF4-FFF2-40B4-BE49-F238E27FC236}">
                  <a16:creationId xmlns:a16="http://schemas.microsoft.com/office/drawing/2014/main" id="{F2C20CB9-A45A-4DBC-87CC-15B2D18696C0}"/>
                </a:ext>
              </a:extLst>
            </p:cNvPr>
            <p:cNvSpPr/>
            <p:nvPr/>
          </p:nvSpPr>
          <p:spPr>
            <a:xfrm>
              <a:off x="6137000" y="3247243"/>
              <a:ext cx="1417638" cy="698825"/>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a:t>Own S</a:t>
              </a:r>
              <a:r>
                <a:rPr kumimoji="1" lang="en-US" altLang="ja-JP" sz="1200" dirty="0"/>
                <a:t>ystem</a:t>
              </a:r>
            </a:p>
            <a:p>
              <a:pPr algn="ctr"/>
              <a:r>
                <a:rPr lang="en-US" altLang="ja-JP" sz="2400" dirty="0"/>
                <a:t>DS</a:t>
              </a:r>
            </a:p>
          </p:txBody>
        </p:sp>
        <p:sp>
          <p:nvSpPr>
            <p:cNvPr id="99" name="フリーフォーム 15">
              <a:extLst>
                <a:ext uri="{FF2B5EF4-FFF2-40B4-BE49-F238E27FC236}">
                  <a16:creationId xmlns:a16="http://schemas.microsoft.com/office/drawing/2014/main" id="{A94E5035-E013-43CD-8C79-0E907E7109C9}"/>
                </a:ext>
              </a:extLst>
            </p:cNvPr>
            <p:cNvSpPr/>
            <p:nvPr/>
          </p:nvSpPr>
          <p:spPr>
            <a:xfrm>
              <a:off x="7340866" y="3979165"/>
              <a:ext cx="1532438" cy="374227"/>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08" name="テキスト ボックス 107">
              <a:extLst>
                <a:ext uri="{FF2B5EF4-FFF2-40B4-BE49-F238E27FC236}">
                  <a16:creationId xmlns:a16="http://schemas.microsoft.com/office/drawing/2014/main" id="{12059F96-93FB-4A8B-9B43-B8D59BC94460}"/>
                </a:ext>
              </a:extLst>
            </p:cNvPr>
            <p:cNvSpPr txBox="1"/>
            <p:nvPr/>
          </p:nvSpPr>
          <p:spPr>
            <a:xfrm>
              <a:off x="7487242" y="4308215"/>
              <a:ext cx="1289135" cy="369332"/>
            </a:xfrm>
            <a:prstGeom prst="rect">
              <a:avLst/>
            </a:prstGeom>
            <a:noFill/>
          </p:spPr>
          <p:txBody>
            <a:bodyPr wrap="none" rtlCol="0">
              <a:spAutoFit/>
            </a:bodyPr>
            <a:lstStyle/>
            <a:p>
              <a:r>
                <a:rPr kumimoji="1" lang="en-US" altLang="ja-JP" b="1" dirty="0">
                  <a:solidFill>
                    <a:srgbClr val="FF0000"/>
                  </a:solidFill>
                  <a:latin typeface="+mj-lt"/>
                </a:rPr>
                <a:t>Impossible!</a:t>
              </a:r>
              <a:endParaRPr kumimoji="1" lang="ja-JP" altLang="en-US" b="1" dirty="0">
                <a:solidFill>
                  <a:srgbClr val="FF0000"/>
                </a:solidFill>
                <a:latin typeface="+mj-lt"/>
              </a:endParaRPr>
            </a:p>
          </p:txBody>
        </p:sp>
        <p:sp>
          <p:nvSpPr>
            <p:cNvPr id="121" name="テキスト ボックス 120">
              <a:extLst>
                <a:ext uri="{FF2B5EF4-FFF2-40B4-BE49-F238E27FC236}">
                  <a16:creationId xmlns:a16="http://schemas.microsoft.com/office/drawing/2014/main" id="{172490CA-02E4-43A8-8A56-19AC7842E1C6}"/>
                </a:ext>
              </a:extLst>
            </p:cNvPr>
            <p:cNvSpPr txBox="1"/>
            <p:nvPr/>
          </p:nvSpPr>
          <p:spPr>
            <a:xfrm>
              <a:off x="7701499" y="4053804"/>
              <a:ext cx="696024" cy="307777"/>
            </a:xfrm>
            <a:prstGeom prst="rect">
              <a:avLst/>
            </a:prstGeom>
            <a:noFill/>
          </p:spPr>
          <p:txBody>
            <a:bodyPr wrap="none" rtlCol="0">
              <a:spAutoFit/>
            </a:bodyPr>
            <a:lstStyle/>
            <a:p>
              <a:pPr algn="ctr"/>
              <a:r>
                <a:rPr kumimoji="1" lang="en-US" altLang="ja-JP" sz="1400" b="1" dirty="0">
                  <a:solidFill>
                    <a:schemeClr val="accent6">
                      <a:lumMod val="75000"/>
                    </a:schemeClr>
                  </a:solidFill>
                  <a:latin typeface="+mj-lt"/>
                </a:rPr>
                <a:t>DS link</a:t>
              </a:r>
              <a:endParaRPr kumimoji="1" lang="ja-JP" altLang="en-US" sz="1400" b="1" dirty="0">
                <a:solidFill>
                  <a:schemeClr val="accent6">
                    <a:lumMod val="75000"/>
                  </a:schemeClr>
                </a:solidFill>
                <a:latin typeface="+mj-lt"/>
              </a:endParaRPr>
            </a:p>
          </p:txBody>
        </p:sp>
        <p:sp>
          <p:nvSpPr>
            <p:cNvPr id="154" name="四角形: 角を丸くする 153">
              <a:extLst>
                <a:ext uri="{FF2B5EF4-FFF2-40B4-BE49-F238E27FC236}">
                  <a16:creationId xmlns:a16="http://schemas.microsoft.com/office/drawing/2014/main" id="{77D693B2-A3B5-4788-A2C3-F101759897CF}"/>
                </a:ext>
              </a:extLst>
            </p:cNvPr>
            <p:cNvSpPr/>
            <p:nvPr/>
          </p:nvSpPr>
          <p:spPr>
            <a:xfrm>
              <a:off x="7981799" y="2347044"/>
              <a:ext cx="1417638" cy="698825"/>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a:t>Own S</a:t>
              </a:r>
              <a:r>
                <a:rPr kumimoji="1" lang="en-US" altLang="ja-JP" sz="1200" dirty="0"/>
                <a:t>ystem</a:t>
              </a:r>
            </a:p>
            <a:p>
              <a:pPr algn="ctr"/>
              <a:r>
                <a:rPr lang="en-US" altLang="ja-JP" sz="1600" dirty="0"/>
                <a:t>Frame</a:t>
              </a:r>
            </a:p>
            <a:p>
              <a:pPr algn="ctr"/>
              <a:endParaRPr kumimoji="1" lang="ja-JP" altLang="en-US" dirty="0"/>
            </a:p>
          </p:txBody>
        </p:sp>
        <p:sp>
          <p:nvSpPr>
            <p:cNvPr id="6" name="フリーフォーム: 図形 5">
              <a:extLst>
                <a:ext uri="{FF2B5EF4-FFF2-40B4-BE49-F238E27FC236}">
                  <a16:creationId xmlns:a16="http://schemas.microsoft.com/office/drawing/2014/main" id="{20496C56-29E7-4F45-A637-14851B5DD894}"/>
                </a:ext>
              </a:extLst>
            </p:cNvPr>
            <p:cNvSpPr/>
            <p:nvPr/>
          </p:nvSpPr>
          <p:spPr>
            <a:xfrm flipH="1">
              <a:off x="8838267" y="2826611"/>
              <a:ext cx="45719" cy="484296"/>
            </a:xfrm>
            <a:custGeom>
              <a:avLst/>
              <a:gdLst>
                <a:gd name="connsiteX0" fmla="*/ 0 w 0"/>
                <a:gd name="connsiteY0" fmla="*/ 367645 h 367645"/>
                <a:gd name="connsiteX1" fmla="*/ 0 w 0"/>
                <a:gd name="connsiteY1" fmla="*/ 0 h 367645"/>
              </a:gdLst>
              <a:ahLst/>
              <a:cxnLst>
                <a:cxn ang="0">
                  <a:pos x="connsiteX0" y="connsiteY0"/>
                </a:cxn>
                <a:cxn ang="0">
                  <a:pos x="connsiteX1" y="connsiteY1"/>
                </a:cxn>
              </a:cxnLst>
              <a:rect l="l" t="t" r="r" b="b"/>
              <a:pathLst>
                <a:path h="367645">
                  <a:moveTo>
                    <a:pt x="0" y="367645"/>
                  </a:moveTo>
                  <a:lnTo>
                    <a:pt x="0" y="0"/>
                  </a:lnTo>
                </a:path>
              </a:pathLst>
            </a:custGeom>
            <a:noFill/>
            <a:ln w="57150">
              <a:solidFill>
                <a:schemeClr val="accent6">
                  <a:lumMod val="75000"/>
                </a:schemeClr>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 name="テキスト ボックス 158">
              <a:extLst>
                <a:ext uri="{FF2B5EF4-FFF2-40B4-BE49-F238E27FC236}">
                  <a16:creationId xmlns:a16="http://schemas.microsoft.com/office/drawing/2014/main" id="{4DF12244-7CA2-4615-945E-407D6BE1D0A5}"/>
                </a:ext>
              </a:extLst>
            </p:cNvPr>
            <p:cNvSpPr txBox="1"/>
            <p:nvPr/>
          </p:nvSpPr>
          <p:spPr>
            <a:xfrm>
              <a:off x="7649284" y="2978287"/>
              <a:ext cx="1289135" cy="369332"/>
            </a:xfrm>
            <a:prstGeom prst="rect">
              <a:avLst/>
            </a:prstGeom>
            <a:noFill/>
          </p:spPr>
          <p:txBody>
            <a:bodyPr wrap="none" rtlCol="0">
              <a:spAutoFit/>
            </a:bodyPr>
            <a:lstStyle/>
            <a:p>
              <a:r>
                <a:rPr kumimoji="1" lang="en-US" altLang="ja-JP" b="1" dirty="0">
                  <a:solidFill>
                    <a:srgbClr val="FF0000"/>
                  </a:solidFill>
                  <a:latin typeface="+mj-lt"/>
                </a:rPr>
                <a:t>Impossible!</a:t>
              </a:r>
              <a:endParaRPr kumimoji="1" lang="ja-JP" altLang="en-US" b="1" dirty="0">
                <a:solidFill>
                  <a:srgbClr val="FF0000"/>
                </a:solidFill>
                <a:latin typeface="+mj-lt"/>
              </a:endParaRPr>
            </a:p>
          </p:txBody>
        </p:sp>
        <p:sp>
          <p:nvSpPr>
            <p:cNvPr id="180" name="正方形/長方形 179">
              <a:extLst>
                <a:ext uri="{FF2B5EF4-FFF2-40B4-BE49-F238E27FC236}">
                  <a16:creationId xmlns:a16="http://schemas.microsoft.com/office/drawing/2014/main" id="{55E40604-5119-409D-B55A-7E8175DAE6E7}"/>
                </a:ext>
              </a:extLst>
            </p:cNvPr>
            <p:cNvSpPr/>
            <p:nvPr/>
          </p:nvSpPr>
          <p:spPr>
            <a:xfrm>
              <a:off x="6115291" y="4696736"/>
              <a:ext cx="3276812" cy="1169551"/>
            </a:xfrm>
            <a:prstGeom prst="rect">
              <a:avLst/>
            </a:prstGeom>
          </p:spPr>
          <p:txBody>
            <a:bodyPr wrap="square">
              <a:spAutoFit/>
            </a:bodyPr>
            <a:lstStyle/>
            <a:p>
              <a:r>
                <a:rPr lang="en-US" altLang="ja-JP" sz="1400" dirty="0">
                  <a:solidFill>
                    <a:srgbClr val="FF0000"/>
                  </a:solidFill>
                  <a:latin typeface="+mj-lt"/>
                </a:rPr>
                <a:t>The Own system and The Other system can not be connected directly via DS link. It must be separated. Also the Own system can not be powered from the DS of the Other system.</a:t>
              </a:r>
              <a:endParaRPr lang="ja-JP" altLang="en-US" sz="1400" dirty="0">
                <a:solidFill>
                  <a:srgbClr val="FF0000"/>
                </a:solidFill>
                <a:latin typeface="+mj-lt"/>
              </a:endParaRPr>
            </a:p>
          </p:txBody>
        </p:sp>
      </p:grpSp>
      <p:grpSp>
        <p:nvGrpSpPr>
          <p:cNvPr id="4" name="グループ化 3">
            <a:extLst>
              <a:ext uri="{FF2B5EF4-FFF2-40B4-BE49-F238E27FC236}">
                <a16:creationId xmlns:a16="http://schemas.microsoft.com/office/drawing/2014/main" id="{AFE384DE-E09A-4755-991A-A83CD10A080A}"/>
              </a:ext>
            </a:extLst>
          </p:cNvPr>
          <p:cNvGrpSpPr/>
          <p:nvPr/>
        </p:nvGrpSpPr>
        <p:grpSpPr>
          <a:xfrm>
            <a:off x="6320341" y="2616000"/>
            <a:ext cx="3326088" cy="1951429"/>
            <a:chOff x="9761787" y="3261673"/>
            <a:chExt cx="3326088" cy="1951429"/>
          </a:xfrm>
        </p:grpSpPr>
        <p:sp>
          <p:nvSpPr>
            <p:cNvPr id="160" name="四角形: 角を丸くする 159">
              <a:extLst>
                <a:ext uri="{FF2B5EF4-FFF2-40B4-BE49-F238E27FC236}">
                  <a16:creationId xmlns:a16="http://schemas.microsoft.com/office/drawing/2014/main" id="{92BF101E-9AB1-437E-B41D-C031DA00A414}"/>
                </a:ext>
              </a:extLst>
            </p:cNvPr>
            <p:cNvSpPr/>
            <p:nvPr/>
          </p:nvSpPr>
          <p:spPr>
            <a:xfrm>
              <a:off x="11670237" y="3278474"/>
              <a:ext cx="1417638" cy="660985"/>
            </a:xfrm>
            <a:prstGeom prst="roundRect">
              <a:avLst>
                <a:gd name="adj" fmla="val 6780"/>
              </a:avLst>
            </a:prstGeom>
            <a:solidFill>
              <a:schemeClr val="accent4">
                <a:lumMod val="60000"/>
                <a:lumOff val="4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a:t>Other S</a:t>
              </a:r>
              <a:r>
                <a:rPr kumimoji="1" lang="en-US" altLang="ja-JP" sz="1200" dirty="0"/>
                <a:t>ystem</a:t>
              </a:r>
            </a:p>
            <a:p>
              <a:pPr algn="ctr"/>
              <a:r>
                <a:rPr lang="en-US" altLang="ja-JP" sz="1600" dirty="0"/>
                <a:t>Frame</a:t>
              </a:r>
            </a:p>
            <a:p>
              <a:pPr algn="ctr"/>
              <a:endParaRPr kumimoji="1" lang="en-US" altLang="ja-JP" sz="1600" dirty="0"/>
            </a:p>
          </p:txBody>
        </p:sp>
        <p:sp>
          <p:nvSpPr>
            <p:cNvPr id="161" name="四角形: 角を丸くする 160">
              <a:extLst>
                <a:ext uri="{FF2B5EF4-FFF2-40B4-BE49-F238E27FC236}">
                  <a16:creationId xmlns:a16="http://schemas.microsoft.com/office/drawing/2014/main" id="{AFE66119-70C6-4702-A830-A094EEB1987F}"/>
                </a:ext>
              </a:extLst>
            </p:cNvPr>
            <p:cNvSpPr/>
            <p:nvPr/>
          </p:nvSpPr>
          <p:spPr>
            <a:xfrm>
              <a:off x="9825438" y="3261673"/>
              <a:ext cx="1417638" cy="698825"/>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a:t>Own S</a:t>
              </a:r>
              <a:r>
                <a:rPr kumimoji="1" lang="en-US" altLang="ja-JP" sz="1200" dirty="0"/>
                <a:t>ystem</a:t>
              </a:r>
            </a:p>
            <a:p>
              <a:pPr algn="ctr"/>
              <a:r>
                <a:rPr lang="en-US" altLang="ja-JP" sz="1600" dirty="0"/>
                <a:t>Frame</a:t>
              </a:r>
            </a:p>
            <a:p>
              <a:pPr algn="ctr"/>
              <a:endParaRPr kumimoji="1" lang="ja-JP" altLang="en-US" dirty="0"/>
            </a:p>
          </p:txBody>
        </p:sp>
        <p:sp>
          <p:nvSpPr>
            <p:cNvPr id="162" name="フリーフォーム 15">
              <a:extLst>
                <a:ext uri="{FF2B5EF4-FFF2-40B4-BE49-F238E27FC236}">
                  <a16:creationId xmlns:a16="http://schemas.microsoft.com/office/drawing/2014/main" id="{EE7B3A7E-D8F8-4310-A01F-F252102A6DDE}"/>
                </a:ext>
              </a:extLst>
            </p:cNvPr>
            <p:cNvSpPr/>
            <p:nvPr/>
          </p:nvSpPr>
          <p:spPr>
            <a:xfrm>
              <a:off x="11029304" y="3993595"/>
              <a:ext cx="1532438" cy="374227"/>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FF0066"/>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72" name="テキスト ボックス 171">
              <a:extLst>
                <a:ext uri="{FF2B5EF4-FFF2-40B4-BE49-F238E27FC236}">
                  <a16:creationId xmlns:a16="http://schemas.microsoft.com/office/drawing/2014/main" id="{0EEB8888-FB59-417C-A09C-F17C0F17970B}"/>
                </a:ext>
              </a:extLst>
            </p:cNvPr>
            <p:cNvSpPr txBox="1"/>
            <p:nvPr/>
          </p:nvSpPr>
          <p:spPr>
            <a:xfrm>
              <a:off x="11153319" y="4322645"/>
              <a:ext cx="1289135" cy="369332"/>
            </a:xfrm>
            <a:prstGeom prst="rect">
              <a:avLst/>
            </a:prstGeom>
            <a:noFill/>
          </p:spPr>
          <p:txBody>
            <a:bodyPr wrap="none" rtlCol="0">
              <a:spAutoFit/>
            </a:bodyPr>
            <a:lstStyle/>
            <a:p>
              <a:r>
                <a:rPr kumimoji="1" lang="en-US" altLang="ja-JP" b="1" dirty="0">
                  <a:solidFill>
                    <a:srgbClr val="FF0000"/>
                  </a:solidFill>
                  <a:latin typeface="+mj-lt"/>
                </a:rPr>
                <a:t>Impossible!</a:t>
              </a:r>
              <a:endParaRPr kumimoji="1" lang="ja-JP" altLang="en-US" b="1" dirty="0">
                <a:solidFill>
                  <a:srgbClr val="FF0000"/>
                </a:solidFill>
                <a:latin typeface="+mj-lt"/>
              </a:endParaRPr>
            </a:p>
          </p:txBody>
        </p:sp>
        <p:sp>
          <p:nvSpPr>
            <p:cNvPr id="173" name="テキスト ボックス 172">
              <a:extLst>
                <a:ext uri="{FF2B5EF4-FFF2-40B4-BE49-F238E27FC236}">
                  <a16:creationId xmlns:a16="http://schemas.microsoft.com/office/drawing/2014/main" id="{FCFFBB6E-6FE6-495D-8A7E-AE9EE4A4EEAA}"/>
                </a:ext>
              </a:extLst>
            </p:cNvPr>
            <p:cNvSpPr txBox="1"/>
            <p:nvPr/>
          </p:nvSpPr>
          <p:spPr>
            <a:xfrm>
              <a:off x="11297765" y="4068234"/>
              <a:ext cx="880369" cy="307777"/>
            </a:xfrm>
            <a:prstGeom prst="rect">
              <a:avLst/>
            </a:prstGeom>
            <a:noFill/>
          </p:spPr>
          <p:txBody>
            <a:bodyPr wrap="none" rtlCol="0">
              <a:spAutoFit/>
            </a:bodyPr>
            <a:lstStyle/>
            <a:p>
              <a:pPr algn="ctr"/>
              <a:r>
                <a:rPr kumimoji="1" lang="en-US" altLang="ja-JP" sz="1400" b="1" dirty="0">
                  <a:solidFill>
                    <a:srgbClr val="FF0066"/>
                  </a:solidFill>
                  <a:latin typeface="+mj-lt"/>
                </a:rPr>
                <a:t>100V line</a:t>
              </a:r>
              <a:endParaRPr kumimoji="1" lang="ja-JP" altLang="en-US" sz="1400" b="1" dirty="0">
                <a:solidFill>
                  <a:srgbClr val="FF0066"/>
                </a:solidFill>
                <a:latin typeface="+mj-lt"/>
              </a:endParaRPr>
            </a:p>
          </p:txBody>
        </p:sp>
        <p:sp>
          <p:nvSpPr>
            <p:cNvPr id="174" name="角丸四角形 36">
              <a:extLst>
                <a:ext uri="{FF2B5EF4-FFF2-40B4-BE49-F238E27FC236}">
                  <a16:creationId xmlns:a16="http://schemas.microsoft.com/office/drawing/2014/main" id="{CC8BB8E4-947E-4A9A-8F07-47D01B70ED69}"/>
                </a:ext>
              </a:extLst>
            </p:cNvPr>
            <p:cNvSpPr/>
            <p:nvPr/>
          </p:nvSpPr>
          <p:spPr>
            <a:xfrm>
              <a:off x="12289340" y="3722622"/>
              <a:ext cx="583131" cy="225578"/>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err="1">
                  <a:solidFill>
                    <a:sysClr val="window" lastClr="FFFFFF"/>
                  </a:solidFill>
                  <a:ea typeface="ＭＳ Ｐゴシック"/>
                </a:rPr>
                <a:t>sb</a:t>
              </a:r>
              <a:r>
                <a:rPr kumimoji="0" lang="en-US" altLang="ja-JP" sz="1200" kern="0" dirty="0">
                  <a:solidFill>
                    <a:sysClr val="window" lastClr="FFFFFF"/>
                  </a:solidFill>
                  <a:ea typeface="ＭＳ Ｐゴシック"/>
                </a:rPr>
                <a:t> AMP</a:t>
              </a:r>
              <a:endParaRPr kumimoji="0" lang="ja-JP" altLang="en-US" sz="1000" kern="0" dirty="0">
                <a:solidFill>
                  <a:sysClr val="window" lastClr="FFFFFF"/>
                </a:solidFill>
                <a:ea typeface="ＭＳ Ｐゴシック"/>
              </a:endParaRPr>
            </a:p>
          </p:txBody>
        </p:sp>
        <p:sp>
          <p:nvSpPr>
            <p:cNvPr id="181" name="正方形/長方形 180">
              <a:extLst>
                <a:ext uri="{FF2B5EF4-FFF2-40B4-BE49-F238E27FC236}">
                  <a16:creationId xmlns:a16="http://schemas.microsoft.com/office/drawing/2014/main" id="{A8BB1BDE-53C1-4BB6-99F4-DF3D84762616}"/>
                </a:ext>
              </a:extLst>
            </p:cNvPr>
            <p:cNvSpPr/>
            <p:nvPr/>
          </p:nvSpPr>
          <p:spPr>
            <a:xfrm>
              <a:off x="9761787" y="4689882"/>
              <a:ext cx="3276812" cy="523220"/>
            </a:xfrm>
            <a:prstGeom prst="rect">
              <a:avLst/>
            </a:prstGeom>
          </p:spPr>
          <p:txBody>
            <a:bodyPr wrap="square">
              <a:spAutoFit/>
            </a:bodyPr>
            <a:lstStyle/>
            <a:p>
              <a:r>
                <a:rPr lang="en-US" altLang="ja-JP" sz="1400" dirty="0">
                  <a:solidFill>
                    <a:srgbClr val="FF0000"/>
                  </a:solidFill>
                  <a:latin typeface="+mj-lt"/>
                </a:rPr>
                <a:t>Also, the Own system can not use Standby AMP of other system.</a:t>
              </a:r>
              <a:endParaRPr lang="ja-JP" altLang="en-US" sz="1400" dirty="0">
                <a:solidFill>
                  <a:srgbClr val="FF0000"/>
                </a:solidFill>
                <a:latin typeface="+mj-lt"/>
              </a:endParaRPr>
            </a:p>
          </p:txBody>
        </p:sp>
      </p:grpSp>
      <p:sp>
        <p:nvSpPr>
          <p:cNvPr id="182" name="四角形: 角を丸くする 181">
            <a:extLst>
              <a:ext uri="{FF2B5EF4-FFF2-40B4-BE49-F238E27FC236}">
                <a16:creationId xmlns:a16="http://schemas.microsoft.com/office/drawing/2014/main" id="{3763D8CB-EA05-418A-8ADA-977CB1203FC2}"/>
              </a:ext>
            </a:extLst>
          </p:cNvPr>
          <p:cNvSpPr/>
          <p:nvPr/>
        </p:nvSpPr>
        <p:spPr>
          <a:xfrm>
            <a:off x="4028291" y="6261118"/>
            <a:ext cx="1417638" cy="660985"/>
          </a:xfrm>
          <a:prstGeom prst="roundRect">
            <a:avLst>
              <a:gd name="adj" fmla="val 6780"/>
            </a:avLst>
          </a:prstGeom>
          <a:solidFill>
            <a:schemeClr val="accent4">
              <a:lumMod val="60000"/>
              <a:lumOff val="4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a:t>Other S</a:t>
            </a:r>
            <a:r>
              <a:rPr kumimoji="1" lang="en-US" altLang="ja-JP" sz="1200" dirty="0"/>
              <a:t>ystem</a:t>
            </a:r>
          </a:p>
          <a:p>
            <a:pPr algn="ctr"/>
            <a:r>
              <a:rPr lang="en-US" altLang="ja-JP" sz="1600" dirty="0"/>
              <a:t>Frame</a:t>
            </a:r>
          </a:p>
          <a:p>
            <a:pPr algn="ctr"/>
            <a:endParaRPr kumimoji="1" lang="en-US" altLang="ja-JP" sz="1600" dirty="0"/>
          </a:p>
        </p:txBody>
      </p:sp>
      <p:sp>
        <p:nvSpPr>
          <p:cNvPr id="183" name="四角形: 角を丸くする 182">
            <a:extLst>
              <a:ext uri="{FF2B5EF4-FFF2-40B4-BE49-F238E27FC236}">
                <a16:creationId xmlns:a16="http://schemas.microsoft.com/office/drawing/2014/main" id="{382C77CD-C026-4A17-8F93-6F878AFA2D20}"/>
              </a:ext>
            </a:extLst>
          </p:cNvPr>
          <p:cNvSpPr/>
          <p:nvPr/>
        </p:nvSpPr>
        <p:spPr>
          <a:xfrm>
            <a:off x="2664972" y="5434265"/>
            <a:ext cx="1417638" cy="698825"/>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a:t>Own S</a:t>
            </a:r>
            <a:r>
              <a:rPr kumimoji="1" lang="en-US" altLang="ja-JP" sz="1200" dirty="0"/>
              <a:t>ystem</a:t>
            </a:r>
          </a:p>
          <a:p>
            <a:pPr algn="ctr"/>
            <a:r>
              <a:rPr lang="en-US" altLang="ja-JP" sz="1600" dirty="0"/>
              <a:t>Frame</a:t>
            </a:r>
          </a:p>
          <a:p>
            <a:pPr algn="ctr"/>
            <a:endParaRPr kumimoji="1" lang="ja-JP" altLang="en-US" dirty="0"/>
          </a:p>
        </p:txBody>
      </p:sp>
      <p:sp>
        <p:nvSpPr>
          <p:cNvPr id="8" name="フリーフォーム: 図形 7">
            <a:extLst>
              <a:ext uri="{FF2B5EF4-FFF2-40B4-BE49-F238E27FC236}">
                <a16:creationId xmlns:a16="http://schemas.microsoft.com/office/drawing/2014/main" id="{5686F34F-773E-4710-B111-C0EF9ED7B363}"/>
              </a:ext>
            </a:extLst>
          </p:cNvPr>
          <p:cNvSpPr/>
          <p:nvPr/>
        </p:nvSpPr>
        <p:spPr>
          <a:xfrm>
            <a:off x="4115317" y="6798591"/>
            <a:ext cx="1979628" cy="0"/>
          </a:xfrm>
          <a:custGeom>
            <a:avLst/>
            <a:gdLst>
              <a:gd name="connsiteX0" fmla="*/ 0 w 1979628"/>
              <a:gd name="connsiteY0" fmla="*/ 0 h 0"/>
              <a:gd name="connsiteX1" fmla="*/ 1979628 w 1979628"/>
              <a:gd name="connsiteY1" fmla="*/ 0 h 0"/>
            </a:gdLst>
            <a:ahLst/>
            <a:cxnLst>
              <a:cxn ang="0">
                <a:pos x="connsiteX0" y="connsiteY0"/>
              </a:cxn>
              <a:cxn ang="0">
                <a:pos x="connsiteX1" y="connsiteY1"/>
              </a:cxn>
            </a:cxnLst>
            <a:rect l="l" t="t" r="r" b="b"/>
            <a:pathLst>
              <a:path w="1979628">
                <a:moveTo>
                  <a:pt x="0" y="0"/>
                </a:moveTo>
                <a:lnTo>
                  <a:pt x="1979628" y="0"/>
                </a:lnTo>
              </a:path>
            </a:pathLst>
          </a:custGeom>
          <a:noFill/>
          <a:ln w="57150">
            <a:solidFill>
              <a:srgbClr val="00B05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4" name="正方形/長方形 183">
            <a:extLst>
              <a:ext uri="{FF2B5EF4-FFF2-40B4-BE49-F238E27FC236}">
                <a16:creationId xmlns:a16="http://schemas.microsoft.com/office/drawing/2014/main" id="{0BAAF510-B8B8-4BD8-8405-BEE617420390}"/>
              </a:ext>
            </a:extLst>
          </p:cNvPr>
          <p:cNvSpPr/>
          <p:nvPr/>
        </p:nvSpPr>
        <p:spPr>
          <a:xfrm>
            <a:off x="3587263" y="6683640"/>
            <a:ext cx="554540" cy="153952"/>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200" dirty="0">
                <a:solidFill>
                  <a:prstClr val="white"/>
                </a:solidFill>
              </a:rPr>
              <a:t> BGM</a:t>
            </a:r>
            <a:endParaRPr lang="ja-JP" altLang="en-US" sz="1200" dirty="0">
              <a:solidFill>
                <a:prstClr val="white"/>
              </a:solidFill>
            </a:endParaRPr>
          </a:p>
        </p:txBody>
      </p:sp>
      <p:sp>
        <p:nvSpPr>
          <p:cNvPr id="17" name="フリーフォーム: 図形 16">
            <a:extLst>
              <a:ext uri="{FF2B5EF4-FFF2-40B4-BE49-F238E27FC236}">
                <a16:creationId xmlns:a16="http://schemas.microsoft.com/office/drawing/2014/main" id="{11B63C3D-8622-4125-B238-951AB024844B}"/>
              </a:ext>
            </a:extLst>
          </p:cNvPr>
          <p:cNvSpPr/>
          <p:nvPr/>
        </p:nvSpPr>
        <p:spPr>
          <a:xfrm>
            <a:off x="2776868" y="5978064"/>
            <a:ext cx="3318077" cy="764805"/>
          </a:xfrm>
          <a:custGeom>
            <a:avLst/>
            <a:gdLst>
              <a:gd name="connsiteX0" fmla="*/ 3120273 w 3120273"/>
              <a:gd name="connsiteY0" fmla="*/ 801279 h 801279"/>
              <a:gd name="connsiteX1" fmla="*/ 1875934 w 3120273"/>
              <a:gd name="connsiteY1" fmla="*/ 801279 h 801279"/>
              <a:gd name="connsiteX2" fmla="*/ 1611984 w 3120273"/>
              <a:gd name="connsiteY2" fmla="*/ 0 h 801279"/>
              <a:gd name="connsiteX3" fmla="*/ 0 w 3120273"/>
              <a:gd name="connsiteY3" fmla="*/ 0 h 801279"/>
            </a:gdLst>
            <a:ahLst/>
            <a:cxnLst>
              <a:cxn ang="0">
                <a:pos x="connsiteX0" y="connsiteY0"/>
              </a:cxn>
              <a:cxn ang="0">
                <a:pos x="connsiteX1" y="connsiteY1"/>
              </a:cxn>
              <a:cxn ang="0">
                <a:pos x="connsiteX2" y="connsiteY2"/>
              </a:cxn>
              <a:cxn ang="0">
                <a:pos x="connsiteX3" y="connsiteY3"/>
              </a:cxn>
            </a:cxnLst>
            <a:rect l="l" t="t" r="r" b="b"/>
            <a:pathLst>
              <a:path w="3120273" h="801279">
                <a:moveTo>
                  <a:pt x="3120273" y="801279"/>
                </a:moveTo>
                <a:lnTo>
                  <a:pt x="1875934" y="801279"/>
                </a:lnTo>
                <a:lnTo>
                  <a:pt x="1611984" y="0"/>
                </a:lnTo>
                <a:lnTo>
                  <a:pt x="0" y="0"/>
                </a:lnTo>
              </a:path>
            </a:pathLst>
          </a:custGeom>
          <a:noFill/>
          <a:ln w="57150">
            <a:solidFill>
              <a:srgbClr val="00B0F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 name="正方形/長方形 184">
            <a:extLst>
              <a:ext uri="{FF2B5EF4-FFF2-40B4-BE49-F238E27FC236}">
                <a16:creationId xmlns:a16="http://schemas.microsoft.com/office/drawing/2014/main" id="{ED6ED81B-87A0-4F8F-8AEC-86802BB81E97}"/>
              </a:ext>
            </a:extLst>
          </p:cNvPr>
          <p:cNvSpPr/>
          <p:nvPr/>
        </p:nvSpPr>
        <p:spPr>
          <a:xfrm>
            <a:off x="2387701" y="5872457"/>
            <a:ext cx="554542" cy="154652"/>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200" dirty="0">
                <a:solidFill>
                  <a:prstClr val="white"/>
                </a:solidFill>
              </a:rPr>
              <a:t>General</a:t>
            </a:r>
            <a:endParaRPr lang="ja-JP" altLang="en-US" sz="1200" dirty="0">
              <a:solidFill>
                <a:prstClr val="white"/>
              </a:solidFill>
            </a:endParaRPr>
          </a:p>
        </p:txBody>
      </p:sp>
      <p:sp>
        <p:nvSpPr>
          <p:cNvPr id="186" name="テキスト ボックス 185">
            <a:extLst>
              <a:ext uri="{FF2B5EF4-FFF2-40B4-BE49-F238E27FC236}">
                <a16:creationId xmlns:a16="http://schemas.microsoft.com/office/drawing/2014/main" id="{9936AEF2-337B-40DC-AD11-1F6D6C31103E}"/>
              </a:ext>
            </a:extLst>
          </p:cNvPr>
          <p:cNvSpPr txBox="1"/>
          <p:nvPr/>
        </p:nvSpPr>
        <p:spPr>
          <a:xfrm>
            <a:off x="4844107" y="6314633"/>
            <a:ext cx="1071127" cy="369332"/>
          </a:xfrm>
          <a:prstGeom prst="rect">
            <a:avLst/>
          </a:prstGeom>
          <a:noFill/>
        </p:spPr>
        <p:txBody>
          <a:bodyPr wrap="none" rtlCol="0">
            <a:spAutoFit/>
          </a:bodyPr>
          <a:lstStyle/>
          <a:p>
            <a:r>
              <a:rPr kumimoji="1" lang="en-US" altLang="ja-JP" b="1" dirty="0">
                <a:solidFill>
                  <a:srgbClr val="FF0000"/>
                </a:solidFill>
                <a:latin typeface="+mj-lt"/>
              </a:rPr>
              <a:t>Only MIX</a:t>
            </a:r>
            <a:endParaRPr kumimoji="1" lang="ja-JP" altLang="en-US" b="1" dirty="0">
              <a:solidFill>
                <a:srgbClr val="FF0000"/>
              </a:solidFill>
              <a:latin typeface="+mj-lt"/>
            </a:endParaRPr>
          </a:p>
        </p:txBody>
      </p:sp>
      <p:sp>
        <p:nvSpPr>
          <p:cNvPr id="187" name="正方形/長方形 186">
            <a:extLst>
              <a:ext uri="{FF2B5EF4-FFF2-40B4-BE49-F238E27FC236}">
                <a16:creationId xmlns:a16="http://schemas.microsoft.com/office/drawing/2014/main" id="{96048FDC-5ACB-412B-AD04-0A1983536EAE}"/>
              </a:ext>
            </a:extLst>
          </p:cNvPr>
          <p:cNvSpPr/>
          <p:nvPr/>
        </p:nvSpPr>
        <p:spPr>
          <a:xfrm>
            <a:off x="4183545" y="5188155"/>
            <a:ext cx="2136796" cy="954107"/>
          </a:xfrm>
          <a:prstGeom prst="rect">
            <a:avLst/>
          </a:prstGeom>
        </p:spPr>
        <p:txBody>
          <a:bodyPr wrap="square">
            <a:spAutoFit/>
          </a:bodyPr>
          <a:lstStyle/>
          <a:p>
            <a:r>
              <a:rPr lang="en-US" altLang="ja-JP" sz="1400" dirty="0">
                <a:solidFill>
                  <a:srgbClr val="FF0000"/>
                </a:solidFill>
                <a:latin typeface="+mj-lt"/>
              </a:rPr>
              <a:t>When broadcasting to Other system, General and BGM will be Mixed. Mute and Cut are invalid.</a:t>
            </a:r>
            <a:endParaRPr lang="ja-JP" altLang="en-US" sz="1400" dirty="0">
              <a:solidFill>
                <a:srgbClr val="FF0000"/>
              </a:solidFill>
              <a:latin typeface="+mj-lt"/>
            </a:endParaRPr>
          </a:p>
        </p:txBody>
      </p:sp>
      <p:sp>
        <p:nvSpPr>
          <p:cNvPr id="194" name="正方形/長方形 193">
            <a:extLst>
              <a:ext uri="{FF2B5EF4-FFF2-40B4-BE49-F238E27FC236}">
                <a16:creationId xmlns:a16="http://schemas.microsoft.com/office/drawing/2014/main" id="{1A4EC263-5C61-4BE4-8B07-82ED74BD44C0}"/>
              </a:ext>
            </a:extLst>
          </p:cNvPr>
          <p:cNvSpPr/>
          <p:nvPr/>
        </p:nvSpPr>
        <p:spPr>
          <a:xfrm>
            <a:off x="6282730" y="6146625"/>
            <a:ext cx="3659779" cy="1384995"/>
          </a:xfrm>
          <a:prstGeom prst="rect">
            <a:avLst/>
          </a:prstGeom>
        </p:spPr>
        <p:txBody>
          <a:bodyPr wrap="square">
            <a:spAutoFit/>
          </a:bodyPr>
          <a:lstStyle/>
          <a:p>
            <a:r>
              <a:rPr lang="en-US" altLang="ja-JP" sz="1400" dirty="0">
                <a:solidFill>
                  <a:srgbClr val="FF0000"/>
                </a:solidFill>
                <a:latin typeface="+mj-lt"/>
              </a:rPr>
              <a:t>Between different systems are communicated by each ID: 0 frame. Even if there is a physical connection between the other frames, if there is a problem in communication between ID: 0, any operation that crosses the system can not be performed.</a:t>
            </a:r>
            <a:endParaRPr lang="ja-JP" altLang="en-US" sz="1400" dirty="0">
              <a:solidFill>
                <a:srgbClr val="FF0000"/>
              </a:solidFill>
              <a:latin typeface="+mj-lt"/>
            </a:endParaRPr>
          </a:p>
        </p:txBody>
      </p:sp>
      <p:sp>
        <p:nvSpPr>
          <p:cNvPr id="195" name="円/楕円 228">
            <a:extLst>
              <a:ext uri="{FF2B5EF4-FFF2-40B4-BE49-F238E27FC236}">
                <a16:creationId xmlns:a16="http://schemas.microsoft.com/office/drawing/2014/main" id="{7FB47087-81A8-4B95-A1B8-FB8A8AA90306}"/>
              </a:ext>
            </a:extLst>
          </p:cNvPr>
          <p:cNvSpPr/>
          <p:nvPr/>
        </p:nvSpPr>
        <p:spPr>
          <a:xfrm>
            <a:off x="145116" y="620854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0" name="グループ化 9">
            <a:extLst>
              <a:ext uri="{FF2B5EF4-FFF2-40B4-BE49-F238E27FC236}">
                <a16:creationId xmlns:a16="http://schemas.microsoft.com/office/drawing/2014/main" id="{EB0D1B30-5E43-4A49-86B1-E0B727DEEFC3}"/>
              </a:ext>
            </a:extLst>
          </p:cNvPr>
          <p:cNvGrpSpPr/>
          <p:nvPr/>
        </p:nvGrpSpPr>
        <p:grpSpPr>
          <a:xfrm>
            <a:off x="6690377" y="4606298"/>
            <a:ext cx="2680821" cy="1499531"/>
            <a:chOff x="6753174" y="5845248"/>
            <a:chExt cx="2680821" cy="1499531"/>
          </a:xfrm>
        </p:grpSpPr>
        <p:grpSp>
          <p:nvGrpSpPr>
            <p:cNvPr id="25" name="グループ化 24">
              <a:extLst>
                <a:ext uri="{FF2B5EF4-FFF2-40B4-BE49-F238E27FC236}">
                  <a16:creationId xmlns:a16="http://schemas.microsoft.com/office/drawing/2014/main" id="{4881F762-479F-4163-B61A-7F727AF10B03}"/>
                </a:ext>
              </a:extLst>
            </p:cNvPr>
            <p:cNvGrpSpPr/>
            <p:nvPr/>
          </p:nvGrpSpPr>
          <p:grpSpPr>
            <a:xfrm>
              <a:off x="6753174" y="6208544"/>
              <a:ext cx="2680821" cy="1136235"/>
              <a:chOff x="8621020" y="5998742"/>
              <a:chExt cx="2680821" cy="1136235"/>
            </a:xfrm>
          </p:grpSpPr>
          <p:sp>
            <p:nvSpPr>
              <p:cNvPr id="18" name="フリーフォーム: 図形 17">
                <a:extLst>
                  <a:ext uri="{FF2B5EF4-FFF2-40B4-BE49-F238E27FC236}">
                    <a16:creationId xmlns:a16="http://schemas.microsoft.com/office/drawing/2014/main" id="{5CC8FD48-A650-446C-891C-A852293B5241}"/>
                  </a:ext>
                </a:extLst>
              </p:cNvPr>
              <p:cNvSpPr/>
              <p:nvPr/>
            </p:nvSpPr>
            <p:spPr>
              <a:xfrm>
                <a:off x="9700181" y="6249971"/>
                <a:ext cx="452487" cy="810705"/>
              </a:xfrm>
              <a:custGeom>
                <a:avLst/>
                <a:gdLst>
                  <a:gd name="connsiteX0" fmla="*/ 0 w 452487"/>
                  <a:gd name="connsiteY0" fmla="*/ 0 h 810705"/>
                  <a:gd name="connsiteX1" fmla="*/ 452487 w 452487"/>
                  <a:gd name="connsiteY1" fmla="*/ 810705 h 810705"/>
                </a:gdLst>
                <a:ahLst/>
                <a:cxnLst>
                  <a:cxn ang="0">
                    <a:pos x="connsiteX0" y="connsiteY0"/>
                  </a:cxn>
                  <a:cxn ang="0">
                    <a:pos x="connsiteX1" y="connsiteY1"/>
                  </a:cxn>
                </a:cxnLst>
                <a:rect l="l" t="t" r="r" b="b"/>
                <a:pathLst>
                  <a:path w="452487" h="810705">
                    <a:moveTo>
                      <a:pt x="0" y="0"/>
                    </a:moveTo>
                    <a:lnTo>
                      <a:pt x="452487" y="810705"/>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フリーフォーム: 図形 18">
                <a:extLst>
                  <a:ext uri="{FF2B5EF4-FFF2-40B4-BE49-F238E27FC236}">
                    <a16:creationId xmlns:a16="http://schemas.microsoft.com/office/drawing/2014/main" id="{E80C1FB9-75F0-49A6-B85F-E092A7A7D751}"/>
                  </a:ext>
                </a:extLst>
              </p:cNvPr>
              <p:cNvSpPr/>
              <p:nvPr/>
            </p:nvSpPr>
            <p:spPr>
              <a:xfrm>
                <a:off x="9737889" y="6240544"/>
                <a:ext cx="471340" cy="801279"/>
              </a:xfrm>
              <a:custGeom>
                <a:avLst/>
                <a:gdLst>
                  <a:gd name="connsiteX0" fmla="*/ 471340 w 471340"/>
                  <a:gd name="connsiteY0" fmla="*/ 0 h 801279"/>
                  <a:gd name="connsiteX1" fmla="*/ 0 w 471340"/>
                  <a:gd name="connsiteY1" fmla="*/ 801279 h 801279"/>
                </a:gdLst>
                <a:ahLst/>
                <a:cxnLst>
                  <a:cxn ang="0">
                    <a:pos x="connsiteX0" y="connsiteY0"/>
                  </a:cxn>
                  <a:cxn ang="0">
                    <a:pos x="connsiteX1" y="connsiteY1"/>
                  </a:cxn>
                </a:cxnLst>
                <a:rect l="l" t="t" r="r" b="b"/>
                <a:pathLst>
                  <a:path w="471340" h="801279">
                    <a:moveTo>
                      <a:pt x="471340" y="0"/>
                    </a:moveTo>
                    <a:lnTo>
                      <a:pt x="0" y="801279"/>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図形 22">
                <a:extLst>
                  <a:ext uri="{FF2B5EF4-FFF2-40B4-BE49-F238E27FC236}">
                    <a16:creationId xmlns:a16="http://schemas.microsoft.com/office/drawing/2014/main" id="{1B8A7FD0-65CA-4C46-9CBC-71ECD1720E51}"/>
                  </a:ext>
                </a:extLst>
              </p:cNvPr>
              <p:cNvSpPr/>
              <p:nvPr/>
            </p:nvSpPr>
            <p:spPr>
              <a:xfrm>
                <a:off x="9615340" y="6693031"/>
                <a:ext cx="622169" cy="0"/>
              </a:xfrm>
              <a:custGeom>
                <a:avLst/>
                <a:gdLst>
                  <a:gd name="connsiteX0" fmla="*/ 0 w 622169"/>
                  <a:gd name="connsiteY0" fmla="*/ 0 h 0"/>
                  <a:gd name="connsiteX1" fmla="*/ 622169 w 622169"/>
                  <a:gd name="connsiteY1" fmla="*/ 0 h 0"/>
                </a:gdLst>
                <a:ahLst/>
                <a:cxnLst>
                  <a:cxn ang="0">
                    <a:pos x="connsiteX0" y="connsiteY0"/>
                  </a:cxn>
                  <a:cxn ang="0">
                    <a:pos x="connsiteX1" y="connsiteY1"/>
                  </a:cxn>
                </a:cxnLst>
                <a:rect l="l" t="t" r="r" b="b"/>
                <a:pathLst>
                  <a:path w="622169">
                    <a:moveTo>
                      <a:pt x="0" y="0"/>
                    </a:moveTo>
                    <a:lnTo>
                      <a:pt x="622169"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8" name="四角形: 角を丸くする 187">
                <a:extLst>
                  <a:ext uri="{FF2B5EF4-FFF2-40B4-BE49-F238E27FC236}">
                    <a16:creationId xmlns:a16="http://schemas.microsoft.com/office/drawing/2014/main" id="{5581B289-5B99-4B43-A7A8-C37B5B89B19C}"/>
                  </a:ext>
                </a:extLst>
              </p:cNvPr>
              <p:cNvSpPr/>
              <p:nvPr/>
            </p:nvSpPr>
            <p:spPr>
              <a:xfrm>
                <a:off x="10130239" y="6004034"/>
                <a:ext cx="1171602" cy="410419"/>
              </a:xfrm>
              <a:prstGeom prst="roundRect">
                <a:avLst>
                  <a:gd name="adj" fmla="val 6780"/>
                </a:avLst>
              </a:prstGeom>
              <a:solidFill>
                <a:schemeClr val="accent4">
                  <a:lumMod val="60000"/>
                  <a:lumOff val="4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a:t>Other S</a:t>
                </a:r>
                <a:r>
                  <a:rPr kumimoji="1" lang="en-US" altLang="ja-JP" sz="1200" dirty="0"/>
                  <a:t>ystem</a:t>
                </a:r>
              </a:p>
              <a:p>
                <a:pPr algn="ctr"/>
                <a:r>
                  <a:rPr lang="en-US" altLang="ja-JP" sz="1600" dirty="0"/>
                  <a:t>Frame ID:0</a:t>
                </a:r>
                <a:endParaRPr kumimoji="1" lang="en-US" altLang="ja-JP" sz="1600" dirty="0"/>
              </a:p>
            </p:txBody>
          </p:sp>
          <p:sp>
            <p:nvSpPr>
              <p:cNvPr id="189" name="四角形: 角を丸くする 188">
                <a:extLst>
                  <a:ext uri="{FF2B5EF4-FFF2-40B4-BE49-F238E27FC236}">
                    <a16:creationId xmlns:a16="http://schemas.microsoft.com/office/drawing/2014/main" id="{D7BD46AF-C4EA-4295-AE8B-C562AAD9C9D1}"/>
                  </a:ext>
                </a:extLst>
              </p:cNvPr>
              <p:cNvSpPr/>
              <p:nvPr/>
            </p:nvSpPr>
            <p:spPr>
              <a:xfrm>
                <a:off x="8635242" y="5998742"/>
                <a:ext cx="1171602" cy="433915"/>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a:t>Own S</a:t>
                </a:r>
                <a:r>
                  <a:rPr kumimoji="1" lang="en-US" altLang="ja-JP" sz="1200" dirty="0"/>
                  <a:t>ystem</a:t>
                </a:r>
              </a:p>
              <a:p>
                <a:pPr algn="ctr"/>
                <a:r>
                  <a:rPr lang="en-US" altLang="ja-JP" sz="1600" dirty="0"/>
                  <a:t>Frame ID:0</a:t>
                </a:r>
                <a:endParaRPr kumimoji="1" lang="ja-JP" altLang="en-US" dirty="0"/>
              </a:p>
            </p:txBody>
          </p:sp>
          <p:sp>
            <p:nvSpPr>
              <p:cNvPr id="190" name="四角形: 角を丸くする 189">
                <a:extLst>
                  <a:ext uri="{FF2B5EF4-FFF2-40B4-BE49-F238E27FC236}">
                    <a16:creationId xmlns:a16="http://schemas.microsoft.com/office/drawing/2014/main" id="{9800BF85-D3CC-40FE-B6FD-152470FB431C}"/>
                  </a:ext>
                </a:extLst>
              </p:cNvPr>
              <p:cNvSpPr/>
              <p:nvPr/>
            </p:nvSpPr>
            <p:spPr>
              <a:xfrm>
                <a:off x="10130239" y="6566782"/>
                <a:ext cx="1171602" cy="231671"/>
              </a:xfrm>
              <a:prstGeom prst="roundRect">
                <a:avLst>
                  <a:gd name="adj" fmla="val 6780"/>
                </a:avLst>
              </a:prstGeom>
              <a:solidFill>
                <a:schemeClr val="accent4">
                  <a:lumMod val="60000"/>
                  <a:lumOff val="4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600" dirty="0"/>
                  <a:t>Frame ID:1</a:t>
                </a:r>
                <a:endParaRPr kumimoji="1" lang="en-US" altLang="ja-JP" sz="1600" dirty="0"/>
              </a:p>
            </p:txBody>
          </p:sp>
          <p:sp>
            <p:nvSpPr>
              <p:cNvPr id="191" name="四角形: 角を丸くする 190">
                <a:extLst>
                  <a:ext uri="{FF2B5EF4-FFF2-40B4-BE49-F238E27FC236}">
                    <a16:creationId xmlns:a16="http://schemas.microsoft.com/office/drawing/2014/main" id="{F871D68C-1DA5-45AA-AD86-B9357CA24227}"/>
                  </a:ext>
                </a:extLst>
              </p:cNvPr>
              <p:cNvSpPr/>
              <p:nvPr/>
            </p:nvSpPr>
            <p:spPr>
              <a:xfrm>
                <a:off x="8635242" y="6566607"/>
                <a:ext cx="1171602" cy="244933"/>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600" dirty="0"/>
                  <a:t>Frame ID:1</a:t>
                </a:r>
                <a:endParaRPr kumimoji="1" lang="ja-JP" altLang="en-US" dirty="0"/>
              </a:p>
            </p:txBody>
          </p:sp>
          <p:sp>
            <p:nvSpPr>
              <p:cNvPr id="192" name="四角形: 角を丸くする 191">
                <a:extLst>
                  <a:ext uri="{FF2B5EF4-FFF2-40B4-BE49-F238E27FC236}">
                    <a16:creationId xmlns:a16="http://schemas.microsoft.com/office/drawing/2014/main" id="{CC21F111-327E-4EE4-8E5E-457C2B28A929}"/>
                  </a:ext>
                </a:extLst>
              </p:cNvPr>
              <p:cNvSpPr/>
              <p:nvPr/>
            </p:nvSpPr>
            <p:spPr>
              <a:xfrm>
                <a:off x="10116017" y="6890219"/>
                <a:ext cx="1171602" cy="231671"/>
              </a:xfrm>
              <a:prstGeom prst="roundRect">
                <a:avLst>
                  <a:gd name="adj" fmla="val 6780"/>
                </a:avLst>
              </a:prstGeom>
              <a:solidFill>
                <a:schemeClr val="accent4">
                  <a:lumMod val="60000"/>
                  <a:lumOff val="4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600" dirty="0"/>
                  <a:t>Frame ID:2</a:t>
                </a:r>
                <a:endParaRPr kumimoji="1" lang="en-US" altLang="ja-JP" sz="1600" dirty="0"/>
              </a:p>
            </p:txBody>
          </p:sp>
          <p:sp>
            <p:nvSpPr>
              <p:cNvPr id="193" name="四角形: 角を丸くする 192">
                <a:extLst>
                  <a:ext uri="{FF2B5EF4-FFF2-40B4-BE49-F238E27FC236}">
                    <a16:creationId xmlns:a16="http://schemas.microsoft.com/office/drawing/2014/main" id="{9FA5B5CA-19E4-4E49-BBC4-2EF38755EF01}"/>
                  </a:ext>
                </a:extLst>
              </p:cNvPr>
              <p:cNvSpPr/>
              <p:nvPr/>
            </p:nvSpPr>
            <p:spPr>
              <a:xfrm>
                <a:off x="8621020" y="6890044"/>
                <a:ext cx="1171602" cy="244933"/>
              </a:xfrm>
              <a:prstGeom prst="roundRect">
                <a:avLst>
                  <a:gd name="adj" fmla="val 6780"/>
                </a:avLst>
              </a:prstGeom>
              <a:solidFill>
                <a:srgbClr val="7030A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600" dirty="0"/>
                  <a:t>Frame ID:2</a:t>
                </a:r>
                <a:endParaRPr kumimoji="1" lang="ja-JP" altLang="en-US" dirty="0"/>
              </a:p>
            </p:txBody>
          </p:sp>
          <p:sp>
            <p:nvSpPr>
              <p:cNvPr id="24" name="矢印: 左右 23">
                <a:extLst>
                  <a:ext uri="{FF2B5EF4-FFF2-40B4-BE49-F238E27FC236}">
                    <a16:creationId xmlns:a16="http://schemas.microsoft.com/office/drawing/2014/main" id="{EF2B278A-93C1-4B51-B54B-24184F338581}"/>
                  </a:ext>
                </a:extLst>
              </p:cNvPr>
              <p:cNvSpPr/>
              <p:nvPr/>
            </p:nvSpPr>
            <p:spPr>
              <a:xfrm>
                <a:off x="9712291" y="6094925"/>
                <a:ext cx="497736" cy="187662"/>
              </a:xfrm>
              <a:prstGeom prst="lef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57" name="テキスト ボックス 56">
              <a:extLst>
                <a:ext uri="{FF2B5EF4-FFF2-40B4-BE49-F238E27FC236}">
                  <a16:creationId xmlns:a16="http://schemas.microsoft.com/office/drawing/2014/main" id="{EBE78A00-F78F-47CC-97EC-12723A39996A}"/>
                </a:ext>
              </a:extLst>
            </p:cNvPr>
            <p:cNvSpPr txBox="1"/>
            <p:nvPr/>
          </p:nvSpPr>
          <p:spPr>
            <a:xfrm>
              <a:off x="7553604" y="5845248"/>
              <a:ext cx="1152303" cy="369332"/>
            </a:xfrm>
            <a:prstGeom prst="rect">
              <a:avLst/>
            </a:prstGeom>
            <a:noFill/>
          </p:spPr>
          <p:txBody>
            <a:bodyPr wrap="square" rtlCol="0">
              <a:spAutoFit/>
            </a:bodyPr>
            <a:lstStyle/>
            <a:p>
              <a:r>
                <a:rPr lang="en-US" altLang="ja-JP" b="1" dirty="0">
                  <a:solidFill>
                    <a:srgbClr val="FF0000"/>
                  </a:solidFill>
                  <a:latin typeface="+mj-lt"/>
                </a:rPr>
                <a:t>Necessary</a:t>
              </a:r>
              <a:endParaRPr kumimoji="1" lang="ja-JP" altLang="en-US" b="1" dirty="0">
                <a:solidFill>
                  <a:srgbClr val="FF0000"/>
                </a:solidFill>
                <a:latin typeface="+mj-lt"/>
              </a:endParaRPr>
            </a:p>
          </p:txBody>
        </p:sp>
      </p:grpSp>
      <p:sp>
        <p:nvSpPr>
          <p:cNvPr id="58" name="正方形/長方形 57">
            <a:extLst>
              <a:ext uri="{FF2B5EF4-FFF2-40B4-BE49-F238E27FC236}">
                <a16:creationId xmlns:a16="http://schemas.microsoft.com/office/drawing/2014/main" id="{DB73FA3E-2702-46C8-A850-830021D72AC8}"/>
              </a:ext>
            </a:extLst>
          </p:cNvPr>
          <p:cNvSpPr/>
          <p:nvPr/>
        </p:nvSpPr>
        <p:spPr>
          <a:xfrm>
            <a:off x="5351086" y="1421570"/>
            <a:ext cx="2490354" cy="400103"/>
          </a:xfrm>
          <a:prstGeom prst="rect">
            <a:avLst/>
          </a:prstGeom>
        </p:spPr>
        <p:txBody>
          <a:bodyPr wrap="none" lIns="91436" tIns="45717" rIns="91436" bIns="45717">
            <a:spAutoFit/>
          </a:bodyPr>
          <a:lstStyle/>
          <a:p>
            <a:r>
              <a:rPr lang="en-US" altLang="ja-JP" sz="2000" b="1" dirty="0">
                <a:latin typeface="Calibri"/>
                <a:ea typeface="メイリオ" panose="020B0604030504040204" pitchFamily="50" charset="-128"/>
                <a:cs typeface="メイリオ" panose="020B0604030504040204" pitchFamily="50" charset="-128"/>
              </a:rPr>
              <a:t>Unavailable functions</a:t>
            </a:r>
          </a:p>
        </p:txBody>
      </p:sp>
      <p:sp>
        <p:nvSpPr>
          <p:cNvPr id="59" name="正方形/長方形 58">
            <a:extLst>
              <a:ext uri="{FF2B5EF4-FFF2-40B4-BE49-F238E27FC236}">
                <a16:creationId xmlns:a16="http://schemas.microsoft.com/office/drawing/2014/main" id="{96121ECF-7A50-43B9-8484-83F77921620D}"/>
              </a:ext>
            </a:extLst>
          </p:cNvPr>
          <p:cNvSpPr/>
          <p:nvPr/>
        </p:nvSpPr>
        <p:spPr>
          <a:xfrm>
            <a:off x="5343946" y="1781336"/>
            <a:ext cx="6858000" cy="369332"/>
          </a:xfrm>
          <a:prstGeom prst="rect">
            <a:avLst/>
          </a:prstGeom>
        </p:spPr>
        <p:txBody>
          <a:bodyPr>
            <a:spAutoFit/>
          </a:bodyPr>
          <a:lstStyle/>
          <a:p>
            <a:r>
              <a:rPr lang="en-US" altLang="ja-JP" dirty="0">
                <a:latin typeface="+mj-lt"/>
              </a:rPr>
              <a:t>There are some restrictions on this integrated system.</a:t>
            </a:r>
            <a:endParaRPr lang="ja-JP" altLang="en-US" dirty="0">
              <a:latin typeface="+mj-lt"/>
            </a:endParaRPr>
          </a:p>
        </p:txBody>
      </p:sp>
      <p:grpSp>
        <p:nvGrpSpPr>
          <p:cNvPr id="60" name="グループ化 59">
            <a:extLst>
              <a:ext uri="{FF2B5EF4-FFF2-40B4-BE49-F238E27FC236}">
                <a16:creationId xmlns:a16="http://schemas.microsoft.com/office/drawing/2014/main" id="{83008DCD-701E-47FB-9AB2-50CF0910D839}"/>
              </a:ext>
            </a:extLst>
          </p:cNvPr>
          <p:cNvGrpSpPr/>
          <p:nvPr/>
        </p:nvGrpSpPr>
        <p:grpSpPr>
          <a:xfrm rot="544062">
            <a:off x="9019929" y="865249"/>
            <a:ext cx="791763" cy="751770"/>
            <a:chOff x="2758918" y="1019798"/>
            <a:chExt cx="2425140" cy="2301964"/>
          </a:xfrm>
          <a:effectLst>
            <a:outerShdw blurRad="38100" dist="38100" dir="8100000" algn="tr" rotWithShape="0">
              <a:prstClr val="black">
                <a:alpha val="40000"/>
              </a:prstClr>
            </a:outerShdw>
          </a:effectLst>
        </p:grpSpPr>
        <p:grpSp>
          <p:nvGrpSpPr>
            <p:cNvPr id="61" name="グループ化 60">
              <a:extLst>
                <a:ext uri="{FF2B5EF4-FFF2-40B4-BE49-F238E27FC236}">
                  <a16:creationId xmlns:a16="http://schemas.microsoft.com/office/drawing/2014/main" id="{163C4CFB-32B5-487D-AB37-341412C7625A}"/>
                </a:ext>
              </a:extLst>
            </p:cNvPr>
            <p:cNvGrpSpPr/>
            <p:nvPr/>
          </p:nvGrpSpPr>
          <p:grpSpPr>
            <a:xfrm>
              <a:off x="2991168" y="1221263"/>
              <a:ext cx="1944215" cy="1771248"/>
              <a:chOff x="2991168" y="1221263"/>
              <a:chExt cx="1944215" cy="1771248"/>
            </a:xfrm>
          </p:grpSpPr>
          <p:sp>
            <p:nvSpPr>
              <p:cNvPr id="63" name="円/楕円 36">
                <a:extLst>
                  <a:ext uri="{FF2B5EF4-FFF2-40B4-BE49-F238E27FC236}">
                    <a16:creationId xmlns:a16="http://schemas.microsoft.com/office/drawing/2014/main" id="{F508EFC8-671E-41A5-87AA-33E416E7972E}"/>
                  </a:ext>
                </a:extLst>
              </p:cNvPr>
              <p:cNvSpPr/>
              <p:nvPr/>
            </p:nvSpPr>
            <p:spPr>
              <a:xfrm>
                <a:off x="2991168" y="1221263"/>
                <a:ext cx="1944215" cy="1771248"/>
              </a:xfrm>
              <a:prstGeom prst="ellipse">
                <a:avLst/>
              </a:prstGeom>
              <a:solidFill>
                <a:srgbClr val="FF6600"/>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200" kern="0" dirty="0">
                  <a:solidFill>
                    <a:prstClr val="white"/>
                  </a:solidFill>
                  <a:latin typeface="Meiryo UI"/>
                  <a:ea typeface="Meiryo UI"/>
                </a:endParaRPr>
              </a:p>
            </p:txBody>
          </p:sp>
          <p:sp>
            <p:nvSpPr>
              <p:cNvPr id="64" name="角丸四角形 37">
                <a:extLst>
                  <a:ext uri="{FF2B5EF4-FFF2-40B4-BE49-F238E27FC236}">
                    <a16:creationId xmlns:a16="http://schemas.microsoft.com/office/drawing/2014/main" id="{0C4E6255-DB0A-4F7B-AA1F-19E477E813C7}"/>
                  </a:ext>
                </a:extLst>
              </p:cNvPr>
              <p:cNvSpPr/>
              <p:nvPr/>
            </p:nvSpPr>
            <p:spPr>
              <a:xfrm>
                <a:off x="3111526" y="1646029"/>
                <a:ext cx="1677970" cy="786535"/>
              </a:xfrm>
              <a:prstGeom prst="roundRect">
                <a:avLst/>
              </a:prstGeom>
              <a:solidFill>
                <a:srgbClr val="FF6600"/>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500" b="1" kern="0" dirty="0">
                    <a:solidFill>
                      <a:prstClr val="white"/>
                    </a:solidFill>
                    <a:latin typeface="Calibri"/>
                    <a:ea typeface="Meiryo UI"/>
                  </a:rPr>
                  <a:t>v.4</a:t>
                </a:r>
              </a:p>
              <a:p>
                <a:pPr algn="ctr" defTabSz="1371805" fontAlgn="auto">
                  <a:lnSpc>
                    <a:spcPts val="1500"/>
                  </a:lnSpc>
                  <a:spcBef>
                    <a:spcPts val="0"/>
                  </a:spcBef>
                  <a:spcAft>
                    <a:spcPts val="0"/>
                  </a:spcAft>
                </a:pPr>
                <a:r>
                  <a:rPr kumimoji="0" lang="en-US" altLang="ja-JP" sz="1500" b="1" kern="0" dirty="0" err="1">
                    <a:solidFill>
                      <a:prstClr val="white"/>
                    </a:solidFill>
                    <a:latin typeface="Calibri"/>
                    <a:ea typeface="Meiryo UI"/>
                  </a:rPr>
                  <a:t>adv</a:t>
                </a:r>
                <a:endParaRPr kumimoji="0" lang="ja-JP" altLang="en-US" sz="1500" b="1" kern="0" dirty="0">
                  <a:solidFill>
                    <a:prstClr val="white"/>
                  </a:solidFill>
                  <a:latin typeface="Calibri"/>
                  <a:ea typeface="Meiryo UI"/>
                </a:endParaRPr>
              </a:p>
            </p:txBody>
          </p:sp>
        </p:grpSp>
        <p:pic>
          <p:nvPicPr>
            <p:cNvPr id="62" name="Picture 2" descr="C:\Users\toa27839.TOA\AppData\Local\Temp\notesEA312D\Bubble_material_noshadow-01.png">
              <a:extLst>
                <a:ext uri="{FF2B5EF4-FFF2-40B4-BE49-F238E27FC236}">
                  <a16:creationId xmlns:a16="http://schemas.microsoft.com/office/drawing/2014/main" id="{9A5B727D-C861-4CF7-A44D-66250AAE277D}"/>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2758918" y="1019798"/>
              <a:ext cx="2425140" cy="2301964"/>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65" name="正方形/長方形 64">
            <a:extLst>
              <a:ext uri="{FF2B5EF4-FFF2-40B4-BE49-F238E27FC236}">
                <a16:creationId xmlns:a16="http://schemas.microsoft.com/office/drawing/2014/main" id="{D808BE8E-1347-4450-8397-886705DA3139}"/>
              </a:ext>
            </a:extLst>
          </p:cNvPr>
          <p:cNvSpPr/>
          <p:nvPr/>
        </p:nvSpPr>
        <p:spPr>
          <a:xfrm>
            <a:off x="5351086" y="975556"/>
            <a:ext cx="3666637" cy="55399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4 Systems Integration</a:t>
            </a:r>
          </a:p>
        </p:txBody>
      </p:sp>
      <p:pic>
        <p:nvPicPr>
          <p:cNvPr id="67" name="図 66">
            <a:extLst>
              <a:ext uri="{FF2B5EF4-FFF2-40B4-BE49-F238E27FC236}">
                <a16:creationId xmlns:a16="http://schemas.microsoft.com/office/drawing/2014/main" id="{0102D946-5339-4FCE-A355-02C28D7B8266}"/>
              </a:ext>
            </a:extLst>
          </p:cNvPr>
          <p:cNvPicPr>
            <a:picLocks noChangeAspect="1"/>
          </p:cNvPicPr>
          <p:nvPr/>
        </p:nvPicPr>
        <p:blipFill>
          <a:blip r:embed="rId2"/>
          <a:stretch>
            <a:fillRect/>
          </a:stretch>
        </p:blipFill>
        <p:spPr>
          <a:xfrm>
            <a:off x="10133865" y="5565440"/>
            <a:ext cx="1765489" cy="1112273"/>
          </a:xfrm>
          <a:prstGeom prst="rect">
            <a:avLst/>
          </a:prstGeom>
        </p:spPr>
      </p:pic>
      <p:grpSp>
        <p:nvGrpSpPr>
          <p:cNvPr id="71" name="グループ化 70">
            <a:extLst>
              <a:ext uri="{FF2B5EF4-FFF2-40B4-BE49-F238E27FC236}">
                <a16:creationId xmlns:a16="http://schemas.microsoft.com/office/drawing/2014/main" id="{9A656843-874E-4C7D-92D1-D5D3CB2F18F0}"/>
              </a:ext>
            </a:extLst>
          </p:cNvPr>
          <p:cNvGrpSpPr/>
          <p:nvPr/>
        </p:nvGrpSpPr>
        <p:grpSpPr>
          <a:xfrm>
            <a:off x="10641022" y="6522265"/>
            <a:ext cx="751174" cy="505299"/>
            <a:chOff x="3056956" y="3314444"/>
            <a:chExt cx="2804932" cy="1854076"/>
          </a:xfrm>
        </p:grpSpPr>
        <p:pic>
          <p:nvPicPr>
            <p:cNvPr id="72" name="Picture 14">
              <a:extLst>
                <a:ext uri="{FF2B5EF4-FFF2-40B4-BE49-F238E27FC236}">
                  <a16:creationId xmlns:a16="http://schemas.microsoft.com/office/drawing/2014/main" id="{774B0CEF-4E8C-4662-A33E-EEF1A9AE054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56956" y="3314444"/>
              <a:ext cx="2804932" cy="1854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3" name="Picture 2">
              <a:extLst>
                <a:ext uri="{FF2B5EF4-FFF2-40B4-BE49-F238E27FC236}">
                  <a16:creationId xmlns:a16="http://schemas.microsoft.com/office/drawing/2014/main" id="{D721CF0D-723D-4F43-8515-FBCA6914C768}"/>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623691" y="3489686"/>
              <a:ext cx="1708624" cy="94659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86" name="正方形/長方形 85">
            <a:extLst>
              <a:ext uri="{FF2B5EF4-FFF2-40B4-BE49-F238E27FC236}">
                <a16:creationId xmlns:a16="http://schemas.microsoft.com/office/drawing/2014/main" id="{4C375CF3-EF81-4EC9-ACC3-AEDA038F7212}"/>
              </a:ext>
            </a:extLst>
          </p:cNvPr>
          <p:cNvSpPr/>
          <p:nvPr/>
        </p:nvSpPr>
        <p:spPr>
          <a:xfrm>
            <a:off x="11903048" y="5455590"/>
            <a:ext cx="1765489" cy="1600438"/>
          </a:xfrm>
          <a:prstGeom prst="rect">
            <a:avLst/>
          </a:prstGeom>
        </p:spPr>
        <p:txBody>
          <a:bodyPr wrap="square">
            <a:spAutoFit/>
          </a:bodyPr>
          <a:lstStyle/>
          <a:p>
            <a:r>
              <a:rPr lang="en-US" altLang="ja-JP" sz="1400" dirty="0">
                <a:solidFill>
                  <a:srgbClr val="FF0000"/>
                </a:solidFill>
                <a:latin typeface="+mj-lt"/>
              </a:rPr>
              <a:t>It is not possible to set up and maintain multiple systems with one GUI (screen). Setting and maintenance are possible with one PC, </a:t>
            </a:r>
            <a:endParaRPr lang="ja-JP" altLang="en-US" sz="1400" dirty="0">
              <a:solidFill>
                <a:srgbClr val="FF0000"/>
              </a:solidFill>
              <a:latin typeface="+mj-lt"/>
            </a:endParaRPr>
          </a:p>
        </p:txBody>
      </p:sp>
      <p:sp>
        <p:nvSpPr>
          <p:cNvPr id="12" name="正方形/長方形 11">
            <a:extLst>
              <a:ext uri="{FF2B5EF4-FFF2-40B4-BE49-F238E27FC236}">
                <a16:creationId xmlns:a16="http://schemas.microsoft.com/office/drawing/2014/main" id="{AF31B3D8-D02A-468F-8CA9-2A199318B7B4}"/>
              </a:ext>
            </a:extLst>
          </p:cNvPr>
          <p:cNvSpPr/>
          <p:nvPr/>
        </p:nvSpPr>
        <p:spPr>
          <a:xfrm>
            <a:off x="10034040" y="6962149"/>
            <a:ext cx="3634498" cy="523220"/>
          </a:xfrm>
          <a:prstGeom prst="rect">
            <a:avLst/>
          </a:prstGeom>
        </p:spPr>
        <p:txBody>
          <a:bodyPr wrap="square">
            <a:spAutoFit/>
          </a:bodyPr>
          <a:lstStyle/>
          <a:p>
            <a:r>
              <a:rPr lang="en-US" altLang="ja-JP" sz="1400" dirty="0">
                <a:solidFill>
                  <a:srgbClr val="FF0000"/>
                </a:solidFill>
                <a:latin typeface="Calibri"/>
              </a:rPr>
              <a:t>but it would be realistic for a huge system to be split- managed.</a:t>
            </a:r>
            <a:endParaRPr lang="ja-JP" altLang="en-US" dirty="0"/>
          </a:p>
        </p:txBody>
      </p:sp>
    </p:spTree>
    <p:extLst>
      <p:ext uri="{BB962C8B-B14F-4D97-AF65-F5344CB8AC3E}">
        <p14:creationId xmlns:p14="http://schemas.microsoft.com/office/powerpoint/2010/main" val="2928173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 name="フリーフォーム 250"/>
          <p:cNvSpPr/>
          <p:nvPr/>
        </p:nvSpPr>
        <p:spPr>
          <a:xfrm>
            <a:off x="4282219" y="5244964"/>
            <a:ext cx="493614" cy="0"/>
          </a:xfrm>
          <a:custGeom>
            <a:avLst/>
            <a:gdLst>
              <a:gd name="connsiteX0" fmla="*/ 0 w 493614"/>
              <a:gd name="connsiteY0" fmla="*/ 0 h 0"/>
              <a:gd name="connsiteX1" fmla="*/ 493614 w 493614"/>
              <a:gd name="connsiteY1" fmla="*/ 0 h 0"/>
            </a:gdLst>
            <a:ahLst/>
            <a:cxnLst>
              <a:cxn ang="0">
                <a:pos x="connsiteX0" y="connsiteY0"/>
              </a:cxn>
              <a:cxn ang="0">
                <a:pos x="connsiteX1" y="connsiteY1"/>
              </a:cxn>
            </a:cxnLst>
            <a:rect l="l" t="t" r="r" b="b"/>
            <a:pathLst>
              <a:path w="493614">
                <a:moveTo>
                  <a:pt x="0" y="0"/>
                </a:moveTo>
                <a:lnTo>
                  <a:pt x="493614" y="0"/>
                </a:lnTo>
              </a:path>
            </a:pathLst>
          </a:cu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0"/>
          <p:cNvSpPr/>
          <p:nvPr/>
        </p:nvSpPr>
        <p:spPr>
          <a:xfrm>
            <a:off x="4371117" y="6537473"/>
            <a:ext cx="304800" cy="286421"/>
          </a:xfrm>
          <a:custGeom>
            <a:avLst/>
            <a:gdLst>
              <a:gd name="connsiteX0" fmla="*/ 304800 w 304800"/>
              <a:gd name="connsiteY0" fmla="*/ 0 h 266008"/>
              <a:gd name="connsiteX1" fmla="*/ 182880 w 304800"/>
              <a:gd name="connsiteY1" fmla="*/ 0 h 266008"/>
              <a:gd name="connsiteX2" fmla="*/ 182880 w 304800"/>
              <a:gd name="connsiteY2" fmla="*/ 266008 h 266008"/>
              <a:gd name="connsiteX3" fmla="*/ 0 w 304800"/>
              <a:gd name="connsiteY3" fmla="*/ 266008 h 266008"/>
            </a:gdLst>
            <a:ahLst/>
            <a:cxnLst>
              <a:cxn ang="0">
                <a:pos x="connsiteX0" y="connsiteY0"/>
              </a:cxn>
              <a:cxn ang="0">
                <a:pos x="connsiteX1" y="connsiteY1"/>
              </a:cxn>
              <a:cxn ang="0">
                <a:pos x="connsiteX2" y="connsiteY2"/>
              </a:cxn>
              <a:cxn ang="0">
                <a:pos x="connsiteX3" y="connsiteY3"/>
              </a:cxn>
            </a:cxnLst>
            <a:rect l="l" t="t" r="r" b="b"/>
            <a:pathLst>
              <a:path w="304800" h="266008">
                <a:moveTo>
                  <a:pt x="304800" y="0"/>
                </a:moveTo>
                <a:lnTo>
                  <a:pt x="182880" y="0"/>
                </a:lnTo>
                <a:lnTo>
                  <a:pt x="182880" y="266008"/>
                </a:lnTo>
                <a:lnTo>
                  <a:pt x="0" y="266008"/>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6" name="フリーフォーム 245"/>
          <p:cNvSpPr/>
          <p:nvPr/>
        </p:nvSpPr>
        <p:spPr>
          <a:xfrm>
            <a:off x="4288064" y="6541108"/>
            <a:ext cx="493614" cy="0"/>
          </a:xfrm>
          <a:custGeom>
            <a:avLst/>
            <a:gdLst>
              <a:gd name="connsiteX0" fmla="*/ 0 w 493614"/>
              <a:gd name="connsiteY0" fmla="*/ 0 h 0"/>
              <a:gd name="connsiteX1" fmla="*/ 493614 w 493614"/>
              <a:gd name="connsiteY1" fmla="*/ 0 h 0"/>
            </a:gdLst>
            <a:ahLst/>
            <a:cxnLst>
              <a:cxn ang="0">
                <a:pos x="connsiteX0" y="connsiteY0"/>
              </a:cxn>
              <a:cxn ang="0">
                <a:pos x="connsiteX1" y="connsiteY1"/>
              </a:cxn>
            </a:cxnLst>
            <a:rect l="l" t="t" r="r" b="b"/>
            <a:pathLst>
              <a:path w="493614">
                <a:moveTo>
                  <a:pt x="0" y="0"/>
                </a:moveTo>
                <a:lnTo>
                  <a:pt x="493614" y="0"/>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4" name="フリーフォーム 243"/>
          <p:cNvSpPr/>
          <p:nvPr/>
        </p:nvSpPr>
        <p:spPr>
          <a:xfrm>
            <a:off x="10165239" y="6551153"/>
            <a:ext cx="493614" cy="0"/>
          </a:xfrm>
          <a:custGeom>
            <a:avLst/>
            <a:gdLst>
              <a:gd name="connsiteX0" fmla="*/ 0 w 493614"/>
              <a:gd name="connsiteY0" fmla="*/ 0 h 0"/>
              <a:gd name="connsiteX1" fmla="*/ 493614 w 493614"/>
              <a:gd name="connsiteY1" fmla="*/ 0 h 0"/>
            </a:gdLst>
            <a:ahLst/>
            <a:cxnLst>
              <a:cxn ang="0">
                <a:pos x="connsiteX0" y="connsiteY0"/>
              </a:cxn>
              <a:cxn ang="0">
                <a:pos x="connsiteX1" y="connsiteY1"/>
              </a:cxn>
            </a:cxnLst>
            <a:rect l="l" t="t" r="r" b="b"/>
            <a:pathLst>
              <a:path w="493614">
                <a:moveTo>
                  <a:pt x="0" y="0"/>
                </a:moveTo>
                <a:lnTo>
                  <a:pt x="493614" y="0"/>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5" name="正方形/長方形 244"/>
          <p:cNvSpPr/>
          <p:nvPr/>
        </p:nvSpPr>
        <p:spPr>
          <a:xfrm>
            <a:off x="9600943" y="6448754"/>
            <a:ext cx="667735" cy="23078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a:t>MIC</a:t>
            </a:r>
            <a:endParaRPr kumimoji="1" lang="ja-JP" altLang="en-US" sz="1400" dirty="0"/>
          </a:p>
        </p:txBody>
      </p:sp>
      <p:sp>
        <p:nvSpPr>
          <p:cNvPr id="20" name="フリーフォーム 19"/>
          <p:cNvSpPr/>
          <p:nvPr/>
        </p:nvSpPr>
        <p:spPr>
          <a:xfrm>
            <a:off x="10165239" y="6812271"/>
            <a:ext cx="493614" cy="0"/>
          </a:xfrm>
          <a:custGeom>
            <a:avLst/>
            <a:gdLst>
              <a:gd name="connsiteX0" fmla="*/ 0 w 493614"/>
              <a:gd name="connsiteY0" fmla="*/ 0 h 0"/>
              <a:gd name="connsiteX1" fmla="*/ 493614 w 493614"/>
              <a:gd name="connsiteY1" fmla="*/ 0 h 0"/>
            </a:gdLst>
            <a:ahLst/>
            <a:cxnLst>
              <a:cxn ang="0">
                <a:pos x="connsiteX0" y="connsiteY0"/>
              </a:cxn>
              <a:cxn ang="0">
                <a:pos x="connsiteX1" y="connsiteY1"/>
              </a:cxn>
            </a:cxnLst>
            <a:rect l="l" t="t" r="r" b="b"/>
            <a:pathLst>
              <a:path w="493614">
                <a:moveTo>
                  <a:pt x="0" y="0"/>
                </a:moveTo>
                <a:lnTo>
                  <a:pt x="493614"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2" name="角丸四角形 241"/>
          <p:cNvSpPr/>
          <p:nvPr/>
        </p:nvSpPr>
        <p:spPr>
          <a:xfrm>
            <a:off x="5510621" y="6406479"/>
            <a:ext cx="789111" cy="1053133"/>
          </a:xfrm>
          <a:prstGeom prst="roundRect">
            <a:avLst/>
          </a:prstGeom>
          <a:solidFill>
            <a:schemeClr val="accent5">
              <a:lumMod val="40000"/>
              <a:lumOff val="60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SS</a:t>
            </a:r>
            <a:endParaRPr kumimoji="0" lang="ja-JP" altLang="en-US" sz="1200" kern="0" dirty="0">
              <a:solidFill>
                <a:sysClr val="window" lastClr="FFFFFF"/>
              </a:solidFill>
              <a:ea typeface="ＭＳ Ｐゴシック"/>
            </a:endParaRPr>
          </a:p>
        </p:txBody>
      </p:sp>
      <p:sp>
        <p:nvSpPr>
          <p:cNvPr id="241" name="角丸四角形 240"/>
          <p:cNvSpPr/>
          <p:nvPr/>
        </p:nvSpPr>
        <p:spPr>
          <a:xfrm>
            <a:off x="11394863" y="6386832"/>
            <a:ext cx="789111" cy="1053133"/>
          </a:xfrm>
          <a:prstGeom prst="roundRect">
            <a:avLst/>
          </a:prstGeom>
          <a:solidFill>
            <a:schemeClr val="accent5">
              <a:lumMod val="40000"/>
              <a:lumOff val="60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SS</a:t>
            </a:r>
            <a:endParaRPr kumimoji="0" lang="ja-JP" altLang="en-US" sz="1200" kern="0" dirty="0">
              <a:solidFill>
                <a:sysClr val="window" lastClr="FFFFFF"/>
              </a:solidFill>
              <a:ea typeface="ＭＳ Ｐゴシック"/>
            </a:endParaRPr>
          </a:p>
        </p:txBody>
      </p:sp>
      <p:sp>
        <p:nvSpPr>
          <p:cNvPr id="79" name="正方形/長方形 78"/>
          <p:cNvSpPr/>
          <p:nvPr/>
        </p:nvSpPr>
        <p:spPr>
          <a:xfrm>
            <a:off x="1530202" y="28693"/>
            <a:ext cx="12187386" cy="830991"/>
          </a:xfrm>
          <a:prstGeom prst="rect">
            <a:avLst/>
          </a:prstGeom>
        </p:spPr>
        <p:txBody>
          <a:bodyPr wrap="square" lIns="91436" tIns="45717" rIns="91436" bIns="45717">
            <a:spAutoFit/>
          </a:bodyPr>
          <a:lstStyle/>
          <a:p>
            <a:pPr algn="ctr"/>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Example</a:t>
            </a:r>
            <a:endParaRPr lang="ja-JP" altLang="en-US" sz="1400" dirty="0">
              <a:solidFill>
                <a:srgbClr val="5F5F5F"/>
              </a:solidFill>
              <a:latin typeface="Calibri"/>
            </a:endParaRPr>
          </a:p>
        </p:txBody>
      </p:sp>
      <p:sp>
        <p:nvSpPr>
          <p:cNvPr id="202" name="正方形/長方形 201"/>
          <p:cNvSpPr/>
          <p:nvPr/>
        </p:nvSpPr>
        <p:spPr>
          <a:xfrm>
            <a:off x="1890242" y="940550"/>
            <a:ext cx="2526646" cy="55399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Office Building</a:t>
            </a:r>
          </a:p>
        </p:txBody>
      </p:sp>
      <p:sp>
        <p:nvSpPr>
          <p:cNvPr id="10" name="正方形/長方形 9"/>
          <p:cNvSpPr/>
          <p:nvPr/>
        </p:nvSpPr>
        <p:spPr>
          <a:xfrm>
            <a:off x="2011038" y="1613897"/>
            <a:ext cx="6863980" cy="584775"/>
          </a:xfrm>
          <a:prstGeom prst="rect">
            <a:avLst/>
          </a:prstGeom>
        </p:spPr>
        <p:txBody>
          <a:bodyPr wrap="square">
            <a:spAutoFit/>
          </a:bodyPr>
          <a:lstStyle/>
          <a:p>
            <a:r>
              <a:rPr lang="en-US" altLang="ja-JP" sz="1600" dirty="0">
                <a:solidFill>
                  <a:srgbClr val="3C3C3C"/>
                </a:solidFill>
                <a:latin typeface="Calibri"/>
              </a:rPr>
              <a:t>It is not so big an office building. Broadcasting using a microphone is hardly done. BGM is always playback in public spaces such as lobby or cafe.</a:t>
            </a:r>
            <a:endParaRPr lang="ja-JP" altLang="en-US" sz="1600" dirty="0">
              <a:solidFill>
                <a:srgbClr val="3C3C3C"/>
              </a:solidFill>
              <a:latin typeface="Calibri"/>
            </a:endParaRPr>
          </a:p>
        </p:txBody>
      </p:sp>
      <p:sp>
        <p:nvSpPr>
          <p:cNvPr id="11" name="正方形/長方形 10"/>
          <p:cNvSpPr/>
          <p:nvPr/>
        </p:nvSpPr>
        <p:spPr>
          <a:xfrm>
            <a:off x="2051528" y="4147244"/>
            <a:ext cx="11544500" cy="830997"/>
          </a:xfrm>
          <a:prstGeom prst="rect">
            <a:avLst/>
          </a:prstGeom>
        </p:spPr>
        <p:txBody>
          <a:bodyPr wrap="square">
            <a:spAutoFit/>
          </a:bodyPr>
          <a:lstStyle/>
          <a:p>
            <a:r>
              <a:rPr lang="en-US" altLang="ja-JP" sz="1600" dirty="0">
                <a:solidFill>
                  <a:srgbClr val="3C3C3C"/>
                </a:solidFill>
                <a:latin typeface="Calibri"/>
              </a:rPr>
              <a:t>VX-3016F is selected for broadcasting in each office. This is because daily mic broadcasting will not be done, so it is sufficient to branch one audio route with SS. VX-3008F is selected for public areas such as lobby and cafe where BGM is necessary.</a:t>
            </a:r>
          </a:p>
          <a:p>
            <a:r>
              <a:rPr lang="en-US" altLang="ja-JP" sz="1600" dirty="0">
                <a:solidFill>
                  <a:srgbClr val="3C3C3C"/>
                </a:solidFill>
                <a:latin typeface="Calibri"/>
              </a:rPr>
              <a:t>The difference between VX-3016F and 3008F is whether it is the single route or the double routes between the Admin room – the SS. </a:t>
            </a:r>
            <a:endParaRPr lang="ja-JP" altLang="en-US" sz="1600" dirty="0">
              <a:solidFill>
                <a:srgbClr val="3C3C3C"/>
              </a:solidFill>
              <a:latin typeface="Calibri"/>
            </a:endParaRPr>
          </a:p>
        </p:txBody>
      </p:sp>
      <p:pic>
        <p:nvPicPr>
          <p:cNvPr id="26628" name="Picture 4" descr="クリックすると新しいウィンドウで開きます"/>
          <p:cNvPicPr>
            <a:picLocks noChangeAspect="1" noChangeArrowheads="1"/>
          </p:cNvPicPr>
          <p:nvPr/>
        </p:nvPicPr>
        <p:blipFill>
          <a:blip r:embed="rId3">
            <a:clrChange>
              <a:clrFrom>
                <a:srgbClr val="F7F7F7"/>
              </a:clrFrom>
              <a:clrTo>
                <a:srgbClr val="F7F7F7">
                  <a:alpha val="0"/>
                </a:srgbClr>
              </a:clrTo>
            </a:clrChange>
            <a:extLst>
              <a:ext uri="{28A0092B-C50C-407E-A947-70E740481C1C}">
                <a14:useLocalDpi xmlns:a14="http://schemas.microsoft.com/office/drawing/2010/main" val="0"/>
              </a:ext>
            </a:extLst>
          </a:blip>
          <a:srcRect/>
          <a:stretch>
            <a:fillRect/>
          </a:stretch>
        </p:blipFill>
        <p:spPr bwMode="auto">
          <a:xfrm>
            <a:off x="10176182" y="585346"/>
            <a:ext cx="2957137" cy="2957137"/>
          </a:xfrm>
          <a:prstGeom prst="rect">
            <a:avLst/>
          </a:prstGeom>
          <a:noFill/>
          <a:extLst>
            <a:ext uri="{909E8E84-426E-40DD-AFC4-6F175D3DCCD1}">
              <a14:hiddenFill xmlns:a14="http://schemas.microsoft.com/office/drawing/2010/main">
                <a:solidFill>
                  <a:srgbClr val="FFFFFF"/>
                </a:solidFill>
              </a14:hiddenFill>
            </a:ext>
          </a:extLst>
        </p:spPr>
      </p:pic>
      <p:sp>
        <p:nvSpPr>
          <p:cNvPr id="215" name="正方形/長方形 214"/>
          <p:cNvSpPr/>
          <p:nvPr/>
        </p:nvSpPr>
        <p:spPr>
          <a:xfrm>
            <a:off x="10393393" y="2785823"/>
            <a:ext cx="1759288" cy="877191"/>
          </a:xfrm>
          <a:prstGeom prst="rect">
            <a:avLst/>
          </a:prstGeom>
        </p:spPr>
        <p:txBody>
          <a:bodyPr wrap="square" lIns="137187" tIns="68594" rIns="137187" bIns="68594">
            <a:spAutoFit/>
          </a:bodyPr>
          <a:lstStyle/>
          <a:p>
            <a:r>
              <a:rPr lang="en-US" altLang="ja-JP" sz="1600" dirty="0">
                <a:solidFill>
                  <a:srgbClr val="5F5F5F"/>
                </a:solidFill>
                <a:latin typeface="Calibri"/>
                <a:cs typeface="Consolas" panose="020B0609020204030204" pitchFamily="49" charset="0"/>
              </a:rPr>
              <a:t>Public Spaces</a:t>
            </a:r>
          </a:p>
          <a:p>
            <a:r>
              <a:rPr lang="en-US" altLang="ja-JP" sz="1600" dirty="0">
                <a:solidFill>
                  <a:srgbClr val="5F5F5F"/>
                </a:solidFill>
                <a:latin typeface="Calibri"/>
                <a:cs typeface="Consolas" panose="020B0609020204030204" pitchFamily="49" charset="0"/>
              </a:rPr>
              <a:t>needed BGM</a:t>
            </a:r>
          </a:p>
          <a:p>
            <a:endParaRPr lang="ja-JP" altLang="en-US" sz="1600" dirty="0">
              <a:solidFill>
                <a:srgbClr val="5F5F5F"/>
              </a:solidFill>
              <a:latin typeface="Calibri"/>
              <a:cs typeface="Consolas" panose="020B0609020204030204" pitchFamily="49" charset="0"/>
            </a:endParaRPr>
          </a:p>
        </p:txBody>
      </p:sp>
      <p:grpSp>
        <p:nvGrpSpPr>
          <p:cNvPr id="23" name="グループ化 22"/>
          <p:cNvGrpSpPr/>
          <p:nvPr/>
        </p:nvGrpSpPr>
        <p:grpSpPr>
          <a:xfrm>
            <a:off x="2481666" y="2131020"/>
            <a:ext cx="7983373" cy="1939321"/>
            <a:chOff x="2481666" y="2311927"/>
            <a:chExt cx="7983373" cy="1939321"/>
          </a:xfrm>
        </p:grpSpPr>
        <p:sp>
          <p:nvSpPr>
            <p:cNvPr id="130" name="正方形/長方形 129"/>
            <p:cNvSpPr/>
            <p:nvPr/>
          </p:nvSpPr>
          <p:spPr>
            <a:xfrm>
              <a:off x="8110736" y="2635076"/>
              <a:ext cx="2069226" cy="1328962"/>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200" b="1" kern="0" dirty="0">
                <a:solidFill>
                  <a:srgbClr val="8064A2"/>
                </a:solidFill>
                <a:latin typeface="Calibri"/>
                <a:ea typeface="ＭＳ Ｐゴシック"/>
              </a:endParaRPr>
            </a:p>
          </p:txBody>
        </p:sp>
        <p:sp>
          <p:nvSpPr>
            <p:cNvPr id="131" name="フリーフォーム 130"/>
            <p:cNvSpPr/>
            <p:nvPr/>
          </p:nvSpPr>
          <p:spPr>
            <a:xfrm>
              <a:off x="8209845" y="3002392"/>
              <a:ext cx="1970117"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32" name="フリーフォーム 131"/>
            <p:cNvSpPr/>
            <p:nvPr/>
          </p:nvSpPr>
          <p:spPr>
            <a:xfrm>
              <a:off x="8209845" y="3189020"/>
              <a:ext cx="1970117"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33" name="フリーフォーム 132"/>
            <p:cNvSpPr/>
            <p:nvPr/>
          </p:nvSpPr>
          <p:spPr>
            <a:xfrm>
              <a:off x="8586451" y="3562276"/>
              <a:ext cx="1010981"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34" name="角丸四角形 133"/>
            <p:cNvSpPr/>
            <p:nvPr/>
          </p:nvSpPr>
          <p:spPr>
            <a:xfrm>
              <a:off x="8711539" y="2870200"/>
              <a:ext cx="776146" cy="18642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135" name="角丸四角形 134"/>
            <p:cNvSpPr/>
            <p:nvPr/>
          </p:nvSpPr>
          <p:spPr>
            <a:xfrm>
              <a:off x="8711539" y="3075491"/>
              <a:ext cx="776146" cy="18642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136" name="角丸四角形 135"/>
            <p:cNvSpPr/>
            <p:nvPr/>
          </p:nvSpPr>
          <p:spPr>
            <a:xfrm>
              <a:off x="8711539" y="3486073"/>
              <a:ext cx="776146" cy="186428"/>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err="1">
                  <a:solidFill>
                    <a:sysClr val="window" lastClr="FFFFFF"/>
                  </a:solidFill>
                  <a:ea typeface="ＭＳ Ｐゴシック"/>
                </a:rPr>
                <a:t>sbAMP</a:t>
              </a:r>
              <a:endParaRPr kumimoji="0" lang="ja-JP" altLang="en-US" sz="1000" kern="0" dirty="0">
                <a:solidFill>
                  <a:sysClr val="window" lastClr="FFFFFF"/>
                </a:solidFill>
                <a:ea typeface="ＭＳ Ｐゴシック"/>
              </a:endParaRPr>
            </a:p>
          </p:txBody>
        </p:sp>
        <p:sp>
          <p:nvSpPr>
            <p:cNvPr id="168" name="フリーフォーム 167"/>
            <p:cNvSpPr/>
            <p:nvPr/>
          </p:nvSpPr>
          <p:spPr>
            <a:xfrm>
              <a:off x="9594637" y="2635077"/>
              <a:ext cx="190098" cy="1328969"/>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69" name="フリーフォーム 168"/>
            <p:cNvSpPr/>
            <p:nvPr/>
          </p:nvSpPr>
          <p:spPr>
            <a:xfrm>
              <a:off x="8595863" y="2639142"/>
              <a:ext cx="190098" cy="1328969"/>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77" name="フリーフォーム 176"/>
            <p:cNvSpPr/>
            <p:nvPr/>
          </p:nvSpPr>
          <p:spPr>
            <a:xfrm>
              <a:off x="9736597" y="2634459"/>
              <a:ext cx="190098" cy="132896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78" name="フリーフォーム 177"/>
            <p:cNvSpPr/>
            <p:nvPr/>
          </p:nvSpPr>
          <p:spPr>
            <a:xfrm>
              <a:off x="9824625" y="2634459"/>
              <a:ext cx="190098" cy="132896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205" name="フリーフォーム 204"/>
            <p:cNvSpPr/>
            <p:nvPr/>
          </p:nvSpPr>
          <p:spPr>
            <a:xfrm>
              <a:off x="10292876" y="2947675"/>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206" name="フリーフォーム 205"/>
            <p:cNvSpPr/>
            <p:nvPr/>
          </p:nvSpPr>
          <p:spPr>
            <a:xfrm>
              <a:off x="10292876" y="3043534"/>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207" name="フリーフォーム 206"/>
            <p:cNvSpPr/>
            <p:nvPr/>
          </p:nvSpPr>
          <p:spPr>
            <a:xfrm>
              <a:off x="10292876" y="3139393"/>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208" name="フリーフォーム 207"/>
            <p:cNvSpPr/>
            <p:nvPr/>
          </p:nvSpPr>
          <p:spPr>
            <a:xfrm>
              <a:off x="10292876" y="3235252"/>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209" name="フリーフォーム 208"/>
            <p:cNvSpPr/>
            <p:nvPr/>
          </p:nvSpPr>
          <p:spPr>
            <a:xfrm>
              <a:off x="10292876" y="3331111"/>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210" name="フリーフォーム 209"/>
            <p:cNvSpPr/>
            <p:nvPr/>
          </p:nvSpPr>
          <p:spPr>
            <a:xfrm>
              <a:off x="10292876" y="3426970"/>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211" name="フリーフォーム 210"/>
            <p:cNvSpPr/>
            <p:nvPr/>
          </p:nvSpPr>
          <p:spPr>
            <a:xfrm>
              <a:off x="10292876" y="3522830"/>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212" name="フリーフォーム 211"/>
            <p:cNvSpPr/>
            <p:nvPr/>
          </p:nvSpPr>
          <p:spPr>
            <a:xfrm>
              <a:off x="10292876" y="3618690"/>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213" name="角丸四角形 212"/>
            <p:cNvSpPr/>
            <p:nvPr/>
          </p:nvSpPr>
          <p:spPr>
            <a:xfrm>
              <a:off x="10004082" y="2875020"/>
              <a:ext cx="344200" cy="817506"/>
            </a:xfrm>
            <a:prstGeom prst="roundRect">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SS</a:t>
              </a:r>
              <a:endParaRPr kumimoji="0" lang="ja-JP" altLang="en-US" sz="1200" kern="0" dirty="0">
                <a:solidFill>
                  <a:sysClr val="window" lastClr="FFFFFF"/>
                </a:solidFill>
                <a:ea typeface="ＭＳ Ｐゴシック"/>
              </a:endParaRPr>
            </a:p>
          </p:txBody>
        </p:sp>
        <p:sp>
          <p:nvSpPr>
            <p:cNvPr id="138" name="正方形/長方形 137"/>
            <p:cNvSpPr/>
            <p:nvPr/>
          </p:nvSpPr>
          <p:spPr>
            <a:xfrm>
              <a:off x="4059610" y="2666055"/>
              <a:ext cx="1881114" cy="1328962"/>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200" b="1" kern="0" dirty="0">
                <a:solidFill>
                  <a:srgbClr val="8064A2"/>
                </a:solidFill>
                <a:latin typeface="Calibri"/>
                <a:ea typeface="ＭＳ Ｐゴシック"/>
              </a:endParaRPr>
            </a:p>
          </p:txBody>
        </p:sp>
        <p:sp>
          <p:nvSpPr>
            <p:cNvPr id="139" name="フリーフォーム 138"/>
            <p:cNvSpPr/>
            <p:nvPr/>
          </p:nvSpPr>
          <p:spPr>
            <a:xfrm>
              <a:off x="4149710" y="3033370"/>
              <a:ext cx="1791015"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40" name="フリーフォーム 139"/>
            <p:cNvSpPr/>
            <p:nvPr/>
          </p:nvSpPr>
          <p:spPr>
            <a:xfrm>
              <a:off x="4149710" y="3590596"/>
              <a:ext cx="1791015"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41" name="フリーフォーム 140"/>
            <p:cNvSpPr/>
            <p:nvPr/>
          </p:nvSpPr>
          <p:spPr>
            <a:xfrm>
              <a:off x="4492079" y="3593255"/>
              <a:ext cx="919074"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42" name="角丸四角形 141"/>
            <p:cNvSpPr/>
            <p:nvPr/>
          </p:nvSpPr>
          <p:spPr>
            <a:xfrm>
              <a:off x="4605795" y="2901179"/>
              <a:ext cx="705587" cy="18642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rPr>
                <a:t>AMP</a:t>
              </a:r>
              <a:endParaRPr kumimoji="0" lang="ja-JP" altLang="en-US" sz="1200" kern="0" dirty="0">
                <a:solidFill>
                  <a:sysClr val="window" lastClr="FFFFFF"/>
                </a:solidFill>
              </a:endParaRPr>
            </a:p>
          </p:txBody>
        </p:sp>
        <p:sp>
          <p:nvSpPr>
            <p:cNvPr id="143" name="フリーフォーム 142"/>
            <p:cNvSpPr/>
            <p:nvPr/>
          </p:nvSpPr>
          <p:spPr>
            <a:xfrm>
              <a:off x="5408611" y="2666056"/>
              <a:ext cx="172816" cy="132896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44" name="フリーフォーム 143"/>
            <p:cNvSpPr/>
            <p:nvPr/>
          </p:nvSpPr>
          <p:spPr>
            <a:xfrm>
              <a:off x="4500635" y="2670122"/>
              <a:ext cx="172816" cy="132896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45" name="フリーフォーム 144"/>
            <p:cNvSpPr/>
            <p:nvPr/>
          </p:nvSpPr>
          <p:spPr>
            <a:xfrm>
              <a:off x="5617691" y="2665439"/>
              <a:ext cx="172816" cy="132896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grpSp>
          <p:nvGrpSpPr>
            <p:cNvPr id="146" name="グループ化 145"/>
            <p:cNvGrpSpPr/>
            <p:nvPr/>
          </p:nvGrpSpPr>
          <p:grpSpPr>
            <a:xfrm>
              <a:off x="6043373" y="2957376"/>
              <a:ext cx="156512" cy="336099"/>
              <a:chOff x="3965386" y="3527310"/>
              <a:chExt cx="184826" cy="792171"/>
            </a:xfrm>
          </p:grpSpPr>
          <p:sp>
            <p:nvSpPr>
              <p:cNvPr id="160" name="フリーフォーム 159"/>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61" name="フリーフォーム 160"/>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62" name="フリーフォーム 161"/>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63" name="フリーフォーム 162"/>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64" name="フリーフォーム 163"/>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65" name="フリーフォーム 164"/>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66" name="フリーフォーム 165"/>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67" name="フリーフォーム 166"/>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grpSp>
        <p:grpSp>
          <p:nvGrpSpPr>
            <p:cNvPr id="147" name="グループ化 146"/>
            <p:cNvGrpSpPr/>
            <p:nvPr/>
          </p:nvGrpSpPr>
          <p:grpSpPr>
            <a:xfrm>
              <a:off x="6043193" y="3333816"/>
              <a:ext cx="156512" cy="336099"/>
              <a:chOff x="3965386" y="3527310"/>
              <a:chExt cx="184826" cy="792171"/>
            </a:xfrm>
          </p:grpSpPr>
          <p:sp>
            <p:nvSpPr>
              <p:cNvPr id="152" name="フリーフォーム 151"/>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53" name="フリーフォーム 152"/>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54" name="フリーフォーム 153"/>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55" name="フリーフォーム 154"/>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56" name="フリーフォーム 155"/>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57" name="フリーフォーム 156"/>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58" name="フリーフォーム 157"/>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59" name="フリーフォーム 158"/>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grpSp>
        <p:sp>
          <p:nvSpPr>
            <p:cNvPr id="148" name="角丸四角形 147"/>
            <p:cNvSpPr/>
            <p:nvPr/>
          </p:nvSpPr>
          <p:spPr>
            <a:xfrm>
              <a:off x="4605795" y="3477067"/>
              <a:ext cx="705587" cy="186427"/>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err="1">
                  <a:solidFill>
                    <a:sysClr val="window" lastClr="FFFFFF"/>
                  </a:solidFill>
                </a:rPr>
                <a:t>sb</a:t>
              </a:r>
              <a:r>
                <a:rPr kumimoji="0" lang="en-US" altLang="ja-JP" sz="1200" kern="0" dirty="0">
                  <a:solidFill>
                    <a:sysClr val="window" lastClr="FFFFFF"/>
                  </a:solidFill>
                </a:rPr>
                <a:t> AMP</a:t>
              </a:r>
              <a:endParaRPr kumimoji="0" lang="ja-JP" altLang="en-US" sz="1200" kern="0" dirty="0">
                <a:solidFill>
                  <a:sysClr val="window" lastClr="FFFFFF"/>
                </a:solidFill>
              </a:endParaRPr>
            </a:p>
          </p:txBody>
        </p:sp>
        <p:sp>
          <p:nvSpPr>
            <p:cNvPr id="150" name="角丸四角形 149"/>
            <p:cNvSpPr/>
            <p:nvPr/>
          </p:nvSpPr>
          <p:spPr>
            <a:xfrm>
              <a:off x="5780833" y="2906000"/>
              <a:ext cx="312908" cy="817505"/>
            </a:xfrm>
            <a:prstGeom prst="roundRect">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rPr>
                <a:t>SS</a:t>
              </a:r>
              <a:endParaRPr kumimoji="0" lang="ja-JP" altLang="en-US" sz="1200" kern="0" dirty="0">
                <a:solidFill>
                  <a:sysClr val="window" lastClr="FFFFFF"/>
                </a:solidFill>
              </a:endParaRPr>
            </a:p>
          </p:txBody>
        </p:sp>
        <p:sp>
          <p:nvSpPr>
            <p:cNvPr id="4" name="フリーフォーム 3"/>
            <p:cNvSpPr/>
            <p:nvPr/>
          </p:nvSpPr>
          <p:spPr>
            <a:xfrm>
              <a:off x="3380088" y="3081666"/>
              <a:ext cx="606056" cy="0"/>
            </a:xfrm>
            <a:custGeom>
              <a:avLst/>
              <a:gdLst>
                <a:gd name="connsiteX0" fmla="*/ 0 w 606056"/>
                <a:gd name="connsiteY0" fmla="*/ 0 h 0"/>
                <a:gd name="connsiteX1" fmla="*/ 606056 w 606056"/>
                <a:gd name="connsiteY1" fmla="*/ 0 h 0"/>
              </a:gdLst>
              <a:ahLst/>
              <a:cxnLst>
                <a:cxn ang="0">
                  <a:pos x="connsiteX0" y="connsiteY0"/>
                </a:cxn>
                <a:cxn ang="0">
                  <a:pos x="connsiteX1" y="connsiteY1"/>
                </a:cxn>
              </a:cxnLst>
              <a:rect l="l" t="t" r="r" b="b"/>
              <a:pathLst>
                <a:path w="606056">
                  <a:moveTo>
                    <a:pt x="0" y="0"/>
                  </a:moveTo>
                  <a:lnTo>
                    <a:pt x="606056"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5" name="フリーフォーム 4"/>
            <p:cNvSpPr/>
            <p:nvPr/>
          </p:nvSpPr>
          <p:spPr>
            <a:xfrm>
              <a:off x="3380089" y="3475070"/>
              <a:ext cx="563526" cy="0"/>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171" name="グループ化 170"/>
            <p:cNvGrpSpPr/>
            <p:nvPr/>
          </p:nvGrpSpPr>
          <p:grpSpPr>
            <a:xfrm>
              <a:off x="2655204" y="2666618"/>
              <a:ext cx="805232" cy="644789"/>
              <a:chOff x="2843809" y="2806680"/>
              <a:chExt cx="1684580" cy="1348529"/>
            </a:xfrm>
          </p:grpSpPr>
          <p:pic>
            <p:nvPicPr>
              <p:cNvPr id="172" name="Picture 3" descr="H:\TCL\Products\Products data\VX\VX-2000\Pict\rm200xf_pn1e.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2843809" y="2859782"/>
                <a:ext cx="871198" cy="1295427"/>
              </a:xfrm>
              <a:prstGeom prst="rect">
                <a:avLst/>
              </a:prstGeom>
              <a:noFill/>
              <a:extLst>
                <a:ext uri="{909E8E84-426E-40DD-AFC4-6F175D3DCCD1}">
                  <a14:hiddenFill xmlns:a14="http://schemas.microsoft.com/office/drawing/2010/main">
                    <a:solidFill>
                      <a:srgbClr val="FFFFFF"/>
                    </a:solidFill>
                  </a14:hiddenFill>
                </a:ext>
              </a:extLst>
            </p:spPr>
          </p:pic>
          <p:pic>
            <p:nvPicPr>
              <p:cNvPr id="173" name="Picture 4" descr="H:\TCL\Products\Products data\VM\VM-3000\Pict\rm320f_pf1e.jp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a:stretch/>
            </p:blipFill>
            <p:spPr bwMode="auto">
              <a:xfrm>
                <a:off x="3715535" y="2806680"/>
                <a:ext cx="812854" cy="1075591"/>
              </a:xfrm>
              <a:prstGeom prst="rect">
                <a:avLst/>
              </a:prstGeom>
              <a:noFill/>
              <a:extLst>
                <a:ext uri="{909E8E84-426E-40DD-AFC4-6F175D3DCCD1}">
                  <a14:hiddenFill xmlns:a14="http://schemas.microsoft.com/office/drawing/2010/main">
                    <a:solidFill>
                      <a:srgbClr val="FFFFFF"/>
                    </a:solidFill>
                  </a14:hiddenFill>
                </a:ext>
              </a:extLst>
            </p:spPr>
          </p:pic>
        </p:grpSp>
        <p:sp>
          <p:nvSpPr>
            <p:cNvPr id="174" name="正方形/長方形 173"/>
            <p:cNvSpPr/>
            <p:nvPr/>
          </p:nvSpPr>
          <p:spPr>
            <a:xfrm>
              <a:off x="6121629" y="2802017"/>
              <a:ext cx="1759288" cy="384749"/>
            </a:xfrm>
            <a:prstGeom prst="rect">
              <a:avLst/>
            </a:prstGeom>
          </p:spPr>
          <p:txBody>
            <a:bodyPr wrap="square" lIns="137187" tIns="68594" rIns="137187" bIns="68594">
              <a:spAutoFit/>
            </a:bodyPr>
            <a:lstStyle/>
            <a:p>
              <a:r>
                <a:rPr lang="en-US" altLang="ja-JP" sz="1600" dirty="0">
                  <a:solidFill>
                    <a:srgbClr val="5F5F5F"/>
                  </a:solidFill>
                  <a:latin typeface="Calibri"/>
                  <a:cs typeface="Consolas" panose="020B0609020204030204" pitchFamily="49" charset="0"/>
                </a:rPr>
                <a:t>Each Office</a:t>
              </a:r>
              <a:endParaRPr lang="ja-JP" altLang="en-US" sz="1600" dirty="0">
                <a:solidFill>
                  <a:srgbClr val="5F5F5F"/>
                </a:solidFill>
                <a:latin typeface="Calibri"/>
                <a:cs typeface="Consolas" panose="020B0609020204030204" pitchFamily="49" charset="0"/>
              </a:endParaRPr>
            </a:p>
          </p:txBody>
        </p:sp>
        <p:sp>
          <p:nvSpPr>
            <p:cNvPr id="6" name="フリーフォーム 5"/>
            <p:cNvSpPr/>
            <p:nvPr/>
          </p:nvSpPr>
          <p:spPr>
            <a:xfrm>
              <a:off x="4150890" y="2802018"/>
              <a:ext cx="4060254" cy="1449230"/>
            </a:xfrm>
            <a:custGeom>
              <a:avLst/>
              <a:gdLst>
                <a:gd name="connsiteX0" fmla="*/ 0 w 3253563"/>
                <a:gd name="connsiteY0" fmla="*/ 361507 h 925033"/>
                <a:gd name="connsiteX1" fmla="*/ 0 w 3253563"/>
                <a:gd name="connsiteY1" fmla="*/ 925033 h 925033"/>
                <a:gd name="connsiteX2" fmla="*/ 2987749 w 3253563"/>
                <a:gd name="connsiteY2" fmla="*/ 925033 h 925033"/>
                <a:gd name="connsiteX3" fmla="*/ 2987749 w 3253563"/>
                <a:gd name="connsiteY3" fmla="*/ 0 h 925033"/>
                <a:gd name="connsiteX4" fmla="*/ 3253563 w 3253563"/>
                <a:gd name="connsiteY4" fmla="*/ 0 h 925033"/>
                <a:gd name="connsiteX5" fmla="*/ 3253563 w 3253563"/>
                <a:gd name="connsiteY5" fmla="*/ 159489 h 925033"/>
                <a:gd name="connsiteX0" fmla="*/ 0 w 3253563"/>
                <a:gd name="connsiteY0" fmla="*/ 361507 h 925033"/>
                <a:gd name="connsiteX1" fmla="*/ 0 w 3253563"/>
                <a:gd name="connsiteY1" fmla="*/ 925033 h 925033"/>
                <a:gd name="connsiteX2" fmla="*/ 2987749 w 3253563"/>
                <a:gd name="connsiteY2" fmla="*/ 925033 h 925033"/>
                <a:gd name="connsiteX3" fmla="*/ 2987749 w 3253563"/>
                <a:gd name="connsiteY3" fmla="*/ 48338 h 925033"/>
                <a:gd name="connsiteX4" fmla="*/ 3253563 w 3253563"/>
                <a:gd name="connsiteY4" fmla="*/ 0 h 925033"/>
                <a:gd name="connsiteX5" fmla="*/ 3253563 w 3253563"/>
                <a:gd name="connsiteY5" fmla="*/ 159489 h 925033"/>
                <a:gd name="connsiteX0" fmla="*/ 0 w 3801571"/>
                <a:gd name="connsiteY0" fmla="*/ 313169 h 876695"/>
                <a:gd name="connsiteX1" fmla="*/ 0 w 3801571"/>
                <a:gd name="connsiteY1" fmla="*/ 876695 h 876695"/>
                <a:gd name="connsiteX2" fmla="*/ 2987749 w 3801571"/>
                <a:gd name="connsiteY2" fmla="*/ 876695 h 876695"/>
                <a:gd name="connsiteX3" fmla="*/ 2987749 w 3801571"/>
                <a:gd name="connsiteY3" fmla="*/ 0 h 876695"/>
                <a:gd name="connsiteX4" fmla="*/ 3801571 w 3801571"/>
                <a:gd name="connsiteY4" fmla="*/ 44310 h 876695"/>
                <a:gd name="connsiteX5" fmla="*/ 3253563 w 3801571"/>
                <a:gd name="connsiteY5" fmla="*/ 111151 h 876695"/>
                <a:gd name="connsiteX0" fmla="*/ 0 w 3801571"/>
                <a:gd name="connsiteY0" fmla="*/ 313169 h 876695"/>
                <a:gd name="connsiteX1" fmla="*/ 0 w 3801571"/>
                <a:gd name="connsiteY1" fmla="*/ 876695 h 876695"/>
                <a:gd name="connsiteX2" fmla="*/ 2987749 w 3801571"/>
                <a:gd name="connsiteY2" fmla="*/ 876695 h 876695"/>
                <a:gd name="connsiteX3" fmla="*/ 2987749 w 3801571"/>
                <a:gd name="connsiteY3" fmla="*/ 0 h 876695"/>
                <a:gd name="connsiteX4" fmla="*/ 3801571 w 3801571"/>
                <a:gd name="connsiteY4" fmla="*/ 44310 h 876695"/>
                <a:gd name="connsiteX5" fmla="*/ 3801571 w 3801571"/>
                <a:gd name="connsiteY5" fmla="*/ 171574 h 876695"/>
                <a:gd name="connsiteX0" fmla="*/ 0 w 3801571"/>
                <a:gd name="connsiteY0" fmla="*/ 276915 h 840441"/>
                <a:gd name="connsiteX1" fmla="*/ 0 w 3801571"/>
                <a:gd name="connsiteY1" fmla="*/ 840441 h 840441"/>
                <a:gd name="connsiteX2" fmla="*/ 2987749 w 3801571"/>
                <a:gd name="connsiteY2" fmla="*/ 840441 h 840441"/>
                <a:gd name="connsiteX3" fmla="*/ 2987749 w 3801571"/>
                <a:gd name="connsiteY3" fmla="*/ 0 h 840441"/>
                <a:gd name="connsiteX4" fmla="*/ 3801571 w 3801571"/>
                <a:gd name="connsiteY4" fmla="*/ 8056 h 840441"/>
                <a:gd name="connsiteX5" fmla="*/ 3801571 w 3801571"/>
                <a:gd name="connsiteY5" fmla="*/ 135320 h 840441"/>
                <a:gd name="connsiteX0" fmla="*/ 0 w 3801571"/>
                <a:gd name="connsiteY0" fmla="*/ 268859 h 832385"/>
                <a:gd name="connsiteX1" fmla="*/ 0 w 3801571"/>
                <a:gd name="connsiteY1" fmla="*/ 832385 h 832385"/>
                <a:gd name="connsiteX2" fmla="*/ 2987749 w 3801571"/>
                <a:gd name="connsiteY2" fmla="*/ 832385 h 832385"/>
                <a:gd name="connsiteX3" fmla="*/ 2996808 w 3801571"/>
                <a:gd name="connsiteY3" fmla="*/ 4028 h 832385"/>
                <a:gd name="connsiteX4" fmla="*/ 3801571 w 3801571"/>
                <a:gd name="connsiteY4" fmla="*/ 0 h 832385"/>
                <a:gd name="connsiteX5" fmla="*/ 3801571 w 3801571"/>
                <a:gd name="connsiteY5" fmla="*/ 127264 h 832385"/>
                <a:gd name="connsiteX0" fmla="*/ 0 w 3801571"/>
                <a:gd name="connsiteY0" fmla="*/ 272887 h 836413"/>
                <a:gd name="connsiteX1" fmla="*/ 0 w 3801571"/>
                <a:gd name="connsiteY1" fmla="*/ 836413 h 836413"/>
                <a:gd name="connsiteX2" fmla="*/ 2987749 w 3801571"/>
                <a:gd name="connsiteY2" fmla="*/ 836413 h 836413"/>
                <a:gd name="connsiteX3" fmla="*/ 2992279 w 3801571"/>
                <a:gd name="connsiteY3" fmla="*/ 0 h 836413"/>
                <a:gd name="connsiteX4" fmla="*/ 3801571 w 3801571"/>
                <a:gd name="connsiteY4" fmla="*/ 4028 h 836413"/>
                <a:gd name="connsiteX5" fmla="*/ 3801571 w 3801571"/>
                <a:gd name="connsiteY5" fmla="*/ 131292 h 8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1571" h="836413">
                  <a:moveTo>
                    <a:pt x="0" y="272887"/>
                  </a:moveTo>
                  <a:lnTo>
                    <a:pt x="0" y="836413"/>
                  </a:lnTo>
                  <a:lnTo>
                    <a:pt x="2987749" y="836413"/>
                  </a:lnTo>
                  <a:cubicBezTo>
                    <a:pt x="2990769" y="560294"/>
                    <a:pt x="2989259" y="276119"/>
                    <a:pt x="2992279" y="0"/>
                  </a:cubicBezTo>
                  <a:lnTo>
                    <a:pt x="3801571" y="4028"/>
                  </a:lnTo>
                  <a:lnTo>
                    <a:pt x="3801571" y="131292"/>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2" name="正方形/長方形 11"/>
            <p:cNvSpPr/>
            <p:nvPr/>
          </p:nvSpPr>
          <p:spPr>
            <a:xfrm>
              <a:off x="2785557" y="3392047"/>
              <a:ext cx="667735" cy="23078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a:t>BGM</a:t>
              </a:r>
              <a:endParaRPr kumimoji="1" lang="ja-JP" altLang="en-US" sz="1400" dirty="0"/>
            </a:p>
          </p:txBody>
        </p:sp>
        <p:sp>
          <p:nvSpPr>
            <p:cNvPr id="149" name="角丸四角形 148"/>
            <p:cNvSpPr/>
            <p:nvPr/>
          </p:nvSpPr>
          <p:spPr>
            <a:xfrm>
              <a:off x="3921826" y="2899414"/>
              <a:ext cx="458129" cy="817505"/>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rPr>
                <a:t>matrix</a:t>
              </a:r>
              <a:endParaRPr kumimoji="0" lang="ja-JP" altLang="en-US" sz="1200" kern="0" dirty="0">
                <a:solidFill>
                  <a:sysClr val="window" lastClr="FFFFFF"/>
                </a:solidFill>
              </a:endParaRPr>
            </a:p>
          </p:txBody>
        </p:sp>
        <p:sp>
          <p:nvSpPr>
            <p:cNvPr id="175" name="角丸四角形 174"/>
            <p:cNvSpPr/>
            <p:nvPr/>
          </p:nvSpPr>
          <p:spPr>
            <a:xfrm>
              <a:off x="7982080" y="2868435"/>
              <a:ext cx="458129" cy="817506"/>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matrix</a:t>
              </a:r>
              <a:endParaRPr kumimoji="0" lang="ja-JP" altLang="en-US" sz="1200" kern="0" dirty="0">
                <a:solidFill>
                  <a:sysClr val="window" lastClr="FFFFFF"/>
                </a:solidFill>
                <a:ea typeface="ＭＳ Ｐゴシック"/>
              </a:endParaRPr>
            </a:p>
          </p:txBody>
        </p:sp>
        <p:sp>
          <p:nvSpPr>
            <p:cNvPr id="216" name="正方形/長方形 215"/>
            <p:cNvSpPr/>
            <p:nvPr/>
          </p:nvSpPr>
          <p:spPr>
            <a:xfrm>
              <a:off x="2481666" y="2311927"/>
              <a:ext cx="1759288" cy="384749"/>
            </a:xfrm>
            <a:prstGeom prst="rect">
              <a:avLst/>
            </a:prstGeom>
          </p:spPr>
          <p:txBody>
            <a:bodyPr wrap="square" lIns="137187" tIns="68594" rIns="137187" bIns="68594">
              <a:spAutoFit/>
            </a:bodyPr>
            <a:lstStyle/>
            <a:p>
              <a:r>
                <a:rPr lang="en-US" altLang="ja-JP" sz="1600" dirty="0">
                  <a:solidFill>
                    <a:srgbClr val="5F5F5F"/>
                  </a:solidFill>
                  <a:latin typeface="Calibri"/>
                  <a:cs typeface="Consolas" panose="020B0609020204030204" pitchFamily="49" charset="0"/>
                </a:rPr>
                <a:t>Admin room</a:t>
              </a:r>
              <a:endParaRPr lang="ja-JP" altLang="en-US" sz="1600" dirty="0">
                <a:solidFill>
                  <a:srgbClr val="5F5F5F"/>
                </a:solidFill>
                <a:latin typeface="Calibri"/>
                <a:cs typeface="Consolas" panose="020B0609020204030204" pitchFamily="49" charset="0"/>
              </a:endParaRPr>
            </a:p>
          </p:txBody>
        </p:sp>
      </p:grpSp>
      <p:grpSp>
        <p:nvGrpSpPr>
          <p:cNvPr id="19" name="グループ化 18"/>
          <p:cNvGrpSpPr/>
          <p:nvPr/>
        </p:nvGrpSpPr>
        <p:grpSpPr>
          <a:xfrm>
            <a:off x="10618421" y="6462155"/>
            <a:ext cx="2542908" cy="860882"/>
            <a:chOff x="2626467" y="5086562"/>
            <a:chExt cx="2542908" cy="860882"/>
          </a:xfrm>
        </p:grpSpPr>
        <p:sp>
          <p:nvSpPr>
            <p:cNvPr id="14" name="フリーフォーム 13"/>
            <p:cNvSpPr/>
            <p:nvPr/>
          </p:nvSpPr>
          <p:spPr>
            <a:xfrm>
              <a:off x="3241898" y="5184864"/>
              <a:ext cx="544749" cy="0"/>
            </a:xfrm>
            <a:custGeom>
              <a:avLst/>
              <a:gdLst>
                <a:gd name="connsiteX0" fmla="*/ 0 w 544749"/>
                <a:gd name="connsiteY0" fmla="*/ 0 h 0"/>
                <a:gd name="connsiteX1" fmla="*/ 544749 w 544749"/>
                <a:gd name="connsiteY1" fmla="*/ 0 h 0"/>
              </a:gdLst>
              <a:ahLst/>
              <a:cxnLst>
                <a:cxn ang="0">
                  <a:pos x="connsiteX0" y="connsiteY0"/>
                </a:cxn>
                <a:cxn ang="0">
                  <a:pos x="connsiteX1" y="connsiteY1"/>
                </a:cxn>
              </a:cxnLst>
              <a:rect l="l" t="t" r="r" b="b"/>
              <a:pathLst>
                <a:path w="544749">
                  <a:moveTo>
                    <a:pt x="0" y="0"/>
                  </a:moveTo>
                  <a:lnTo>
                    <a:pt x="544749" y="0"/>
                  </a:lnTo>
                </a:path>
              </a:pathLst>
            </a:custGeom>
            <a:noFill/>
            <a:ln>
              <a:solidFill>
                <a:srgbClr val="00B0F0"/>
              </a:solidFill>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7" name="フリーフォーム 216"/>
            <p:cNvSpPr/>
            <p:nvPr/>
          </p:nvSpPr>
          <p:spPr>
            <a:xfrm>
              <a:off x="3241898" y="5424422"/>
              <a:ext cx="544749" cy="0"/>
            </a:xfrm>
            <a:custGeom>
              <a:avLst/>
              <a:gdLst>
                <a:gd name="connsiteX0" fmla="*/ 0 w 544749"/>
                <a:gd name="connsiteY0" fmla="*/ 0 h 0"/>
                <a:gd name="connsiteX1" fmla="*/ 544749 w 544749"/>
                <a:gd name="connsiteY1" fmla="*/ 0 h 0"/>
              </a:gdLst>
              <a:ahLst/>
              <a:cxnLst>
                <a:cxn ang="0">
                  <a:pos x="connsiteX0" y="connsiteY0"/>
                </a:cxn>
                <a:cxn ang="0">
                  <a:pos x="connsiteX1" y="connsiteY1"/>
                </a:cxn>
              </a:cxnLst>
              <a:rect l="l" t="t" r="r" b="b"/>
              <a:pathLst>
                <a:path w="544749">
                  <a:moveTo>
                    <a:pt x="0" y="0"/>
                  </a:moveTo>
                  <a:lnTo>
                    <a:pt x="544749" y="0"/>
                  </a:lnTo>
                </a:path>
              </a:pathLst>
            </a:custGeom>
            <a:noFill/>
            <a:ln>
              <a:solidFill>
                <a:srgbClr val="00B050"/>
              </a:solidFill>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8" name="フリーフォーム 217"/>
            <p:cNvSpPr/>
            <p:nvPr/>
          </p:nvSpPr>
          <p:spPr>
            <a:xfrm rot="10800000">
              <a:off x="4064469" y="5307302"/>
              <a:ext cx="544749" cy="0"/>
            </a:xfrm>
            <a:custGeom>
              <a:avLst/>
              <a:gdLst>
                <a:gd name="connsiteX0" fmla="*/ 0 w 544749"/>
                <a:gd name="connsiteY0" fmla="*/ 0 h 0"/>
                <a:gd name="connsiteX1" fmla="*/ 544749 w 544749"/>
                <a:gd name="connsiteY1" fmla="*/ 0 h 0"/>
              </a:gdLst>
              <a:ahLst/>
              <a:cxnLst>
                <a:cxn ang="0">
                  <a:pos x="connsiteX0" y="connsiteY0"/>
                </a:cxn>
                <a:cxn ang="0">
                  <a:pos x="connsiteX1" y="connsiteY1"/>
                </a:cxn>
              </a:cxnLst>
              <a:rect l="l" t="t" r="r" b="b"/>
              <a:pathLst>
                <a:path w="544749">
                  <a:moveTo>
                    <a:pt x="0" y="0"/>
                  </a:moveTo>
                  <a:lnTo>
                    <a:pt x="544749" y="0"/>
                  </a:lnTo>
                </a:path>
              </a:pathLst>
            </a:custGeom>
            <a:noFill/>
            <a:ln>
              <a:solidFill>
                <a:srgbClr val="00B0F0"/>
              </a:solidFill>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テキスト ボックス 15"/>
            <p:cNvSpPr txBox="1"/>
            <p:nvPr/>
          </p:nvSpPr>
          <p:spPr>
            <a:xfrm>
              <a:off x="4559045" y="5165442"/>
              <a:ext cx="607282" cy="276999"/>
            </a:xfrm>
            <a:prstGeom prst="rect">
              <a:avLst/>
            </a:prstGeom>
            <a:noFill/>
          </p:spPr>
          <p:txBody>
            <a:bodyPr wrap="none" rtlCol="0">
              <a:spAutoFit/>
            </a:bodyPr>
            <a:lstStyle/>
            <a:p>
              <a:r>
                <a:rPr kumimoji="1" lang="en-US" altLang="ja-JP" sz="1200" dirty="0">
                  <a:latin typeface="+mj-lt"/>
                </a:rPr>
                <a:t>Zone 1</a:t>
              </a:r>
              <a:endParaRPr kumimoji="1" lang="ja-JP" altLang="en-US" sz="1200" dirty="0">
                <a:latin typeface="+mj-lt"/>
              </a:endParaRPr>
            </a:p>
          </p:txBody>
        </p:sp>
        <p:sp>
          <p:nvSpPr>
            <p:cNvPr id="17" name="フリーフォーム 16"/>
            <p:cNvSpPr/>
            <p:nvPr/>
          </p:nvSpPr>
          <p:spPr>
            <a:xfrm flipV="1">
              <a:off x="3731472" y="5227364"/>
              <a:ext cx="279340" cy="87920"/>
            </a:xfrm>
            <a:custGeom>
              <a:avLst/>
              <a:gdLst>
                <a:gd name="connsiteX0" fmla="*/ 282388 w 282388"/>
                <a:gd name="connsiteY0" fmla="*/ 0 h 47064"/>
                <a:gd name="connsiteX1" fmla="*/ 0 w 282388"/>
                <a:gd name="connsiteY1" fmla="*/ 47064 h 47064"/>
              </a:gdLst>
              <a:ahLst/>
              <a:cxnLst>
                <a:cxn ang="0">
                  <a:pos x="connsiteX0" y="connsiteY0"/>
                </a:cxn>
                <a:cxn ang="0">
                  <a:pos x="connsiteX1" y="connsiteY1"/>
                </a:cxn>
              </a:cxnLst>
              <a:rect l="l" t="t" r="r" b="b"/>
              <a:pathLst>
                <a:path w="282388" h="47064">
                  <a:moveTo>
                    <a:pt x="282388" y="0"/>
                  </a:moveTo>
                  <a:lnTo>
                    <a:pt x="0" y="4706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9" name="角丸四角形 218"/>
            <p:cNvSpPr/>
            <p:nvPr/>
          </p:nvSpPr>
          <p:spPr>
            <a:xfrm>
              <a:off x="2626468" y="5086562"/>
              <a:ext cx="705587" cy="186427"/>
            </a:xfrm>
            <a:prstGeom prst="roundRect">
              <a:avLst/>
            </a:prstGeom>
            <a:solidFill>
              <a:srgbClr val="00B0F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rPr>
                <a:t>AMP</a:t>
              </a:r>
              <a:endParaRPr kumimoji="0" lang="ja-JP" altLang="en-US" sz="1200" kern="0" dirty="0">
                <a:solidFill>
                  <a:sysClr val="window" lastClr="FFFFFF"/>
                </a:solidFill>
              </a:endParaRPr>
            </a:p>
          </p:txBody>
        </p:sp>
        <p:sp>
          <p:nvSpPr>
            <p:cNvPr id="220" name="角丸四角形 219"/>
            <p:cNvSpPr/>
            <p:nvPr/>
          </p:nvSpPr>
          <p:spPr>
            <a:xfrm>
              <a:off x="2626467" y="5334279"/>
              <a:ext cx="705587" cy="186427"/>
            </a:xfrm>
            <a:prstGeom prst="roundRect">
              <a:avLst/>
            </a:prstGeom>
            <a:solidFill>
              <a:srgbClr val="00B05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rPr>
                <a:t>AMP</a:t>
              </a:r>
              <a:endParaRPr kumimoji="0" lang="ja-JP" altLang="en-US" sz="1200" kern="0" dirty="0">
                <a:solidFill>
                  <a:sysClr val="window" lastClr="FFFFFF"/>
                </a:solidFill>
              </a:endParaRPr>
            </a:p>
          </p:txBody>
        </p:sp>
        <p:sp>
          <p:nvSpPr>
            <p:cNvPr id="221" name="フリーフォーム 220"/>
            <p:cNvSpPr/>
            <p:nvPr/>
          </p:nvSpPr>
          <p:spPr>
            <a:xfrm>
              <a:off x="3546426" y="5685701"/>
              <a:ext cx="243269" cy="45719"/>
            </a:xfrm>
            <a:custGeom>
              <a:avLst/>
              <a:gdLst>
                <a:gd name="connsiteX0" fmla="*/ 0 w 544749"/>
                <a:gd name="connsiteY0" fmla="*/ 0 h 0"/>
                <a:gd name="connsiteX1" fmla="*/ 544749 w 544749"/>
                <a:gd name="connsiteY1" fmla="*/ 0 h 0"/>
              </a:gdLst>
              <a:ahLst/>
              <a:cxnLst>
                <a:cxn ang="0">
                  <a:pos x="connsiteX0" y="connsiteY0"/>
                </a:cxn>
                <a:cxn ang="0">
                  <a:pos x="connsiteX1" y="connsiteY1"/>
                </a:cxn>
              </a:cxnLst>
              <a:rect l="l" t="t" r="r" b="b"/>
              <a:pathLst>
                <a:path w="544749">
                  <a:moveTo>
                    <a:pt x="0" y="0"/>
                  </a:moveTo>
                  <a:lnTo>
                    <a:pt x="544749" y="0"/>
                  </a:lnTo>
                </a:path>
              </a:pathLst>
            </a:custGeom>
            <a:noFill/>
            <a:ln>
              <a:solidFill>
                <a:srgbClr val="00B0F0"/>
              </a:solidFill>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2" name="フリーフォーム 221"/>
            <p:cNvSpPr/>
            <p:nvPr/>
          </p:nvSpPr>
          <p:spPr>
            <a:xfrm flipV="1">
              <a:off x="3460436" y="5858626"/>
              <a:ext cx="329259" cy="45719"/>
            </a:xfrm>
            <a:custGeom>
              <a:avLst/>
              <a:gdLst>
                <a:gd name="connsiteX0" fmla="*/ 0 w 544749"/>
                <a:gd name="connsiteY0" fmla="*/ 0 h 0"/>
                <a:gd name="connsiteX1" fmla="*/ 544749 w 544749"/>
                <a:gd name="connsiteY1" fmla="*/ 0 h 0"/>
              </a:gdLst>
              <a:ahLst/>
              <a:cxnLst>
                <a:cxn ang="0">
                  <a:pos x="connsiteX0" y="connsiteY0"/>
                </a:cxn>
                <a:cxn ang="0">
                  <a:pos x="connsiteX1" y="connsiteY1"/>
                </a:cxn>
              </a:cxnLst>
              <a:rect l="l" t="t" r="r" b="b"/>
              <a:pathLst>
                <a:path w="544749">
                  <a:moveTo>
                    <a:pt x="0" y="0"/>
                  </a:moveTo>
                  <a:lnTo>
                    <a:pt x="544749" y="0"/>
                  </a:lnTo>
                </a:path>
              </a:pathLst>
            </a:custGeom>
            <a:noFill/>
            <a:ln>
              <a:solidFill>
                <a:srgbClr val="00B050"/>
              </a:solidFill>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3" name="フリーフォーム 222"/>
            <p:cNvSpPr/>
            <p:nvPr/>
          </p:nvSpPr>
          <p:spPr>
            <a:xfrm rot="10800000">
              <a:off x="4067517" y="5787367"/>
              <a:ext cx="544749" cy="0"/>
            </a:xfrm>
            <a:custGeom>
              <a:avLst/>
              <a:gdLst>
                <a:gd name="connsiteX0" fmla="*/ 0 w 544749"/>
                <a:gd name="connsiteY0" fmla="*/ 0 h 0"/>
                <a:gd name="connsiteX1" fmla="*/ 544749 w 544749"/>
                <a:gd name="connsiteY1" fmla="*/ 0 h 0"/>
              </a:gdLst>
              <a:ahLst/>
              <a:cxnLst>
                <a:cxn ang="0">
                  <a:pos x="connsiteX0" y="connsiteY0"/>
                </a:cxn>
                <a:cxn ang="0">
                  <a:pos x="connsiteX1" y="connsiteY1"/>
                </a:cxn>
              </a:cxnLst>
              <a:rect l="l" t="t" r="r" b="b"/>
              <a:pathLst>
                <a:path w="544749">
                  <a:moveTo>
                    <a:pt x="0" y="0"/>
                  </a:moveTo>
                  <a:lnTo>
                    <a:pt x="544749" y="0"/>
                  </a:lnTo>
                </a:path>
              </a:pathLst>
            </a:custGeom>
            <a:noFill/>
            <a:ln>
              <a:solidFill>
                <a:srgbClr val="00B050"/>
              </a:solidFill>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4" name="テキスト ボックス 223"/>
            <p:cNvSpPr txBox="1"/>
            <p:nvPr/>
          </p:nvSpPr>
          <p:spPr>
            <a:xfrm>
              <a:off x="4562093" y="5670445"/>
              <a:ext cx="607282" cy="276999"/>
            </a:xfrm>
            <a:prstGeom prst="rect">
              <a:avLst/>
            </a:prstGeom>
            <a:noFill/>
          </p:spPr>
          <p:txBody>
            <a:bodyPr wrap="none" rtlCol="0">
              <a:spAutoFit/>
            </a:bodyPr>
            <a:lstStyle/>
            <a:p>
              <a:r>
                <a:rPr kumimoji="1" lang="en-US" altLang="ja-JP" sz="1200" dirty="0">
                  <a:latin typeface="+mj-lt"/>
                </a:rPr>
                <a:t>Zone 2</a:t>
              </a:r>
              <a:endParaRPr kumimoji="1" lang="ja-JP" altLang="en-US" sz="1200" dirty="0">
                <a:latin typeface="+mj-lt"/>
              </a:endParaRPr>
            </a:p>
          </p:txBody>
        </p:sp>
        <p:sp>
          <p:nvSpPr>
            <p:cNvPr id="225" name="フリーフォーム 224"/>
            <p:cNvSpPr/>
            <p:nvPr/>
          </p:nvSpPr>
          <p:spPr>
            <a:xfrm>
              <a:off x="3731472" y="5795348"/>
              <a:ext cx="282388" cy="45719"/>
            </a:xfrm>
            <a:custGeom>
              <a:avLst/>
              <a:gdLst>
                <a:gd name="connsiteX0" fmla="*/ 282388 w 282388"/>
                <a:gd name="connsiteY0" fmla="*/ 0 h 47064"/>
                <a:gd name="connsiteX1" fmla="*/ 0 w 282388"/>
                <a:gd name="connsiteY1" fmla="*/ 47064 h 47064"/>
              </a:gdLst>
              <a:ahLst/>
              <a:cxnLst>
                <a:cxn ang="0">
                  <a:pos x="connsiteX0" y="connsiteY0"/>
                </a:cxn>
                <a:cxn ang="0">
                  <a:pos x="connsiteX1" y="connsiteY1"/>
                </a:cxn>
              </a:cxnLst>
              <a:rect l="l" t="t" r="r" b="b"/>
              <a:pathLst>
                <a:path w="282388" h="47064">
                  <a:moveTo>
                    <a:pt x="282388" y="0"/>
                  </a:moveTo>
                  <a:lnTo>
                    <a:pt x="0" y="4706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17"/>
            <p:cNvSpPr/>
            <p:nvPr/>
          </p:nvSpPr>
          <p:spPr>
            <a:xfrm>
              <a:off x="3550024" y="5187203"/>
              <a:ext cx="0" cy="500903"/>
            </a:xfrm>
            <a:custGeom>
              <a:avLst/>
              <a:gdLst>
                <a:gd name="connsiteX0" fmla="*/ 0 w 0"/>
                <a:gd name="connsiteY0" fmla="*/ 500903 h 500903"/>
                <a:gd name="connsiteX1" fmla="*/ 0 w 0"/>
                <a:gd name="connsiteY1" fmla="*/ 0 h 500903"/>
              </a:gdLst>
              <a:ahLst/>
              <a:cxnLst>
                <a:cxn ang="0">
                  <a:pos x="connsiteX0" y="connsiteY0"/>
                </a:cxn>
                <a:cxn ang="0">
                  <a:pos x="connsiteX1" y="connsiteY1"/>
                </a:cxn>
              </a:cxnLst>
              <a:rect l="l" t="t" r="r" b="b"/>
              <a:pathLst>
                <a:path h="500903">
                  <a:moveTo>
                    <a:pt x="0" y="500903"/>
                  </a:moveTo>
                  <a:lnTo>
                    <a:pt x="0" y="0"/>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6" name="フリーフォーム 225"/>
            <p:cNvSpPr/>
            <p:nvPr/>
          </p:nvSpPr>
          <p:spPr>
            <a:xfrm>
              <a:off x="3471642" y="5419993"/>
              <a:ext cx="0" cy="500903"/>
            </a:xfrm>
            <a:custGeom>
              <a:avLst/>
              <a:gdLst>
                <a:gd name="connsiteX0" fmla="*/ 0 w 0"/>
                <a:gd name="connsiteY0" fmla="*/ 500903 h 500903"/>
                <a:gd name="connsiteX1" fmla="*/ 0 w 0"/>
                <a:gd name="connsiteY1" fmla="*/ 0 h 500903"/>
              </a:gdLst>
              <a:ahLst/>
              <a:cxnLst>
                <a:cxn ang="0">
                  <a:pos x="connsiteX0" y="connsiteY0"/>
                </a:cxn>
                <a:cxn ang="0">
                  <a:pos x="connsiteX1" y="connsiteY1"/>
                </a:cxn>
              </a:cxnLst>
              <a:rect l="l" t="t" r="r" b="b"/>
              <a:pathLst>
                <a:path h="500903">
                  <a:moveTo>
                    <a:pt x="0" y="500903"/>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27" name="フリーフォーム 226"/>
          <p:cNvSpPr/>
          <p:nvPr/>
        </p:nvSpPr>
        <p:spPr>
          <a:xfrm>
            <a:off x="5291357" y="6542562"/>
            <a:ext cx="544749" cy="0"/>
          </a:xfrm>
          <a:custGeom>
            <a:avLst/>
            <a:gdLst>
              <a:gd name="connsiteX0" fmla="*/ 0 w 544749"/>
              <a:gd name="connsiteY0" fmla="*/ 0 h 0"/>
              <a:gd name="connsiteX1" fmla="*/ 544749 w 544749"/>
              <a:gd name="connsiteY1" fmla="*/ 0 h 0"/>
            </a:gdLst>
            <a:ahLst/>
            <a:cxnLst>
              <a:cxn ang="0">
                <a:pos x="connsiteX0" y="connsiteY0"/>
              </a:cxn>
              <a:cxn ang="0">
                <a:pos x="connsiteX1" y="connsiteY1"/>
              </a:cxn>
            </a:cxnLst>
            <a:rect l="l" t="t" r="r" b="b"/>
            <a:pathLst>
              <a:path w="544749">
                <a:moveTo>
                  <a:pt x="0" y="0"/>
                </a:moveTo>
                <a:lnTo>
                  <a:pt x="544749" y="0"/>
                </a:lnTo>
              </a:path>
            </a:pathLst>
          </a:custGeom>
          <a:noFill/>
          <a:ln>
            <a:solidFill>
              <a:srgbClr val="00B0F0"/>
            </a:solidFill>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9" name="フリーフォーム 228"/>
          <p:cNvSpPr/>
          <p:nvPr/>
        </p:nvSpPr>
        <p:spPr>
          <a:xfrm rot="10800000">
            <a:off x="6113928" y="6665000"/>
            <a:ext cx="544749" cy="0"/>
          </a:xfrm>
          <a:custGeom>
            <a:avLst/>
            <a:gdLst>
              <a:gd name="connsiteX0" fmla="*/ 0 w 544749"/>
              <a:gd name="connsiteY0" fmla="*/ 0 h 0"/>
              <a:gd name="connsiteX1" fmla="*/ 544749 w 544749"/>
              <a:gd name="connsiteY1" fmla="*/ 0 h 0"/>
            </a:gdLst>
            <a:ahLst/>
            <a:cxnLst>
              <a:cxn ang="0">
                <a:pos x="connsiteX0" y="connsiteY0"/>
              </a:cxn>
              <a:cxn ang="0">
                <a:pos x="connsiteX1" y="connsiteY1"/>
              </a:cxn>
            </a:cxnLst>
            <a:rect l="l" t="t" r="r" b="b"/>
            <a:pathLst>
              <a:path w="544749">
                <a:moveTo>
                  <a:pt x="0" y="0"/>
                </a:moveTo>
                <a:lnTo>
                  <a:pt x="544749" y="0"/>
                </a:lnTo>
              </a:path>
            </a:pathLst>
          </a:custGeom>
          <a:noFill/>
          <a:ln>
            <a:solidFill>
              <a:srgbClr val="00B0F0"/>
            </a:solidFill>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0" name="テキスト ボックス 229"/>
          <p:cNvSpPr txBox="1"/>
          <p:nvPr/>
        </p:nvSpPr>
        <p:spPr>
          <a:xfrm>
            <a:off x="6608504" y="6523140"/>
            <a:ext cx="607282" cy="276999"/>
          </a:xfrm>
          <a:prstGeom prst="rect">
            <a:avLst/>
          </a:prstGeom>
          <a:noFill/>
        </p:spPr>
        <p:txBody>
          <a:bodyPr wrap="none" rtlCol="0">
            <a:spAutoFit/>
          </a:bodyPr>
          <a:lstStyle/>
          <a:p>
            <a:r>
              <a:rPr kumimoji="1" lang="en-US" altLang="ja-JP" sz="1200" dirty="0">
                <a:latin typeface="+mj-lt"/>
              </a:rPr>
              <a:t>Zone 1</a:t>
            </a:r>
            <a:endParaRPr kumimoji="1" lang="ja-JP" altLang="en-US" sz="1200" dirty="0">
              <a:latin typeface="+mj-lt"/>
            </a:endParaRPr>
          </a:p>
        </p:txBody>
      </p:sp>
      <p:sp>
        <p:nvSpPr>
          <p:cNvPr id="231" name="フリーフォーム 230"/>
          <p:cNvSpPr/>
          <p:nvPr/>
        </p:nvSpPr>
        <p:spPr>
          <a:xfrm flipV="1">
            <a:off x="5780931" y="6585062"/>
            <a:ext cx="279340" cy="87920"/>
          </a:xfrm>
          <a:custGeom>
            <a:avLst/>
            <a:gdLst>
              <a:gd name="connsiteX0" fmla="*/ 282388 w 282388"/>
              <a:gd name="connsiteY0" fmla="*/ 0 h 47064"/>
              <a:gd name="connsiteX1" fmla="*/ 0 w 282388"/>
              <a:gd name="connsiteY1" fmla="*/ 47064 h 47064"/>
            </a:gdLst>
            <a:ahLst/>
            <a:cxnLst>
              <a:cxn ang="0">
                <a:pos x="connsiteX0" y="connsiteY0"/>
              </a:cxn>
              <a:cxn ang="0">
                <a:pos x="connsiteX1" y="connsiteY1"/>
              </a:cxn>
            </a:cxnLst>
            <a:rect l="l" t="t" r="r" b="b"/>
            <a:pathLst>
              <a:path w="282388" h="47064">
                <a:moveTo>
                  <a:pt x="282388" y="0"/>
                </a:moveTo>
                <a:lnTo>
                  <a:pt x="0" y="4706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2" name="角丸四角形 231"/>
          <p:cNvSpPr/>
          <p:nvPr/>
        </p:nvSpPr>
        <p:spPr>
          <a:xfrm>
            <a:off x="4675927" y="6444260"/>
            <a:ext cx="705587" cy="186427"/>
          </a:xfrm>
          <a:prstGeom prst="roundRect">
            <a:avLst/>
          </a:prstGeom>
          <a:solidFill>
            <a:srgbClr val="00B0F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rPr>
              <a:t>AMP</a:t>
            </a:r>
            <a:endParaRPr kumimoji="0" lang="ja-JP" altLang="en-US" sz="1200" kern="0" dirty="0">
              <a:solidFill>
                <a:sysClr val="window" lastClr="FFFFFF"/>
              </a:solidFill>
            </a:endParaRPr>
          </a:p>
        </p:txBody>
      </p:sp>
      <p:sp>
        <p:nvSpPr>
          <p:cNvPr id="234" name="フリーフォーム 233"/>
          <p:cNvSpPr/>
          <p:nvPr/>
        </p:nvSpPr>
        <p:spPr>
          <a:xfrm>
            <a:off x="5595885" y="7043399"/>
            <a:ext cx="243269" cy="45719"/>
          </a:xfrm>
          <a:custGeom>
            <a:avLst/>
            <a:gdLst>
              <a:gd name="connsiteX0" fmla="*/ 0 w 544749"/>
              <a:gd name="connsiteY0" fmla="*/ 0 h 0"/>
              <a:gd name="connsiteX1" fmla="*/ 544749 w 544749"/>
              <a:gd name="connsiteY1" fmla="*/ 0 h 0"/>
            </a:gdLst>
            <a:ahLst/>
            <a:cxnLst>
              <a:cxn ang="0">
                <a:pos x="connsiteX0" y="connsiteY0"/>
              </a:cxn>
              <a:cxn ang="0">
                <a:pos x="connsiteX1" y="connsiteY1"/>
              </a:cxn>
            </a:cxnLst>
            <a:rect l="l" t="t" r="r" b="b"/>
            <a:pathLst>
              <a:path w="544749">
                <a:moveTo>
                  <a:pt x="0" y="0"/>
                </a:moveTo>
                <a:lnTo>
                  <a:pt x="544749" y="0"/>
                </a:lnTo>
              </a:path>
            </a:pathLst>
          </a:custGeom>
          <a:noFill/>
          <a:ln>
            <a:solidFill>
              <a:srgbClr val="00B0F0"/>
            </a:solidFill>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6" name="フリーフォーム 235"/>
          <p:cNvSpPr/>
          <p:nvPr/>
        </p:nvSpPr>
        <p:spPr>
          <a:xfrm rot="10800000">
            <a:off x="6116976" y="7145065"/>
            <a:ext cx="544749" cy="0"/>
          </a:xfrm>
          <a:custGeom>
            <a:avLst/>
            <a:gdLst>
              <a:gd name="connsiteX0" fmla="*/ 0 w 544749"/>
              <a:gd name="connsiteY0" fmla="*/ 0 h 0"/>
              <a:gd name="connsiteX1" fmla="*/ 544749 w 544749"/>
              <a:gd name="connsiteY1" fmla="*/ 0 h 0"/>
            </a:gdLst>
            <a:ahLst/>
            <a:cxnLst>
              <a:cxn ang="0">
                <a:pos x="connsiteX0" y="connsiteY0"/>
              </a:cxn>
              <a:cxn ang="0">
                <a:pos x="connsiteX1" y="connsiteY1"/>
              </a:cxn>
            </a:cxnLst>
            <a:rect l="l" t="t" r="r" b="b"/>
            <a:pathLst>
              <a:path w="544749">
                <a:moveTo>
                  <a:pt x="0" y="0"/>
                </a:moveTo>
                <a:lnTo>
                  <a:pt x="544749" y="0"/>
                </a:lnTo>
              </a:path>
            </a:pathLst>
          </a:custGeom>
          <a:noFill/>
          <a:ln>
            <a:solidFill>
              <a:schemeClr val="bg1">
                <a:lumMod val="85000"/>
              </a:schemeClr>
            </a:solidFill>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7" name="テキスト ボックス 236"/>
          <p:cNvSpPr txBox="1"/>
          <p:nvPr/>
        </p:nvSpPr>
        <p:spPr>
          <a:xfrm>
            <a:off x="6611552" y="7028143"/>
            <a:ext cx="607282" cy="276999"/>
          </a:xfrm>
          <a:prstGeom prst="rect">
            <a:avLst/>
          </a:prstGeom>
          <a:noFill/>
        </p:spPr>
        <p:txBody>
          <a:bodyPr wrap="none" rtlCol="0">
            <a:spAutoFit/>
          </a:bodyPr>
          <a:lstStyle/>
          <a:p>
            <a:r>
              <a:rPr kumimoji="1" lang="en-US" altLang="ja-JP" sz="1200" dirty="0">
                <a:latin typeface="+mj-lt"/>
              </a:rPr>
              <a:t>Zone 2</a:t>
            </a:r>
            <a:endParaRPr kumimoji="1" lang="ja-JP" altLang="en-US" sz="1200" dirty="0">
              <a:latin typeface="+mj-lt"/>
            </a:endParaRPr>
          </a:p>
        </p:txBody>
      </p:sp>
      <p:sp>
        <p:nvSpPr>
          <p:cNvPr id="238" name="フリーフォーム 237"/>
          <p:cNvSpPr/>
          <p:nvPr/>
        </p:nvSpPr>
        <p:spPr>
          <a:xfrm>
            <a:off x="5781059" y="7153047"/>
            <a:ext cx="282260" cy="81172"/>
          </a:xfrm>
          <a:custGeom>
            <a:avLst/>
            <a:gdLst>
              <a:gd name="connsiteX0" fmla="*/ 282388 w 282388"/>
              <a:gd name="connsiteY0" fmla="*/ 0 h 47064"/>
              <a:gd name="connsiteX1" fmla="*/ 0 w 282388"/>
              <a:gd name="connsiteY1" fmla="*/ 47064 h 47064"/>
            </a:gdLst>
            <a:ahLst/>
            <a:cxnLst>
              <a:cxn ang="0">
                <a:pos x="connsiteX0" y="connsiteY0"/>
              </a:cxn>
              <a:cxn ang="0">
                <a:pos x="connsiteX1" y="connsiteY1"/>
              </a:cxn>
            </a:cxnLst>
            <a:rect l="l" t="t" r="r" b="b"/>
            <a:pathLst>
              <a:path w="282388" h="47064">
                <a:moveTo>
                  <a:pt x="282388" y="0"/>
                </a:moveTo>
                <a:lnTo>
                  <a:pt x="0" y="4706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9" name="フリーフォーム 238"/>
          <p:cNvSpPr/>
          <p:nvPr/>
        </p:nvSpPr>
        <p:spPr>
          <a:xfrm>
            <a:off x="5599483" y="6544901"/>
            <a:ext cx="0" cy="500903"/>
          </a:xfrm>
          <a:custGeom>
            <a:avLst/>
            <a:gdLst>
              <a:gd name="connsiteX0" fmla="*/ 0 w 0"/>
              <a:gd name="connsiteY0" fmla="*/ 500903 h 500903"/>
              <a:gd name="connsiteX1" fmla="*/ 0 w 0"/>
              <a:gd name="connsiteY1" fmla="*/ 0 h 500903"/>
            </a:gdLst>
            <a:ahLst/>
            <a:cxnLst>
              <a:cxn ang="0">
                <a:pos x="connsiteX0" y="connsiteY0"/>
              </a:cxn>
              <a:cxn ang="0">
                <a:pos x="connsiteX1" y="connsiteY1"/>
              </a:cxn>
            </a:cxnLst>
            <a:rect l="l" t="t" r="r" b="b"/>
            <a:pathLst>
              <a:path h="500903">
                <a:moveTo>
                  <a:pt x="0" y="500903"/>
                </a:moveTo>
                <a:lnTo>
                  <a:pt x="0" y="0"/>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3" name="正方形/長方形 242"/>
          <p:cNvSpPr/>
          <p:nvPr/>
        </p:nvSpPr>
        <p:spPr>
          <a:xfrm>
            <a:off x="9600943" y="6709872"/>
            <a:ext cx="667735" cy="23078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a:t>BGM</a:t>
            </a:r>
            <a:endParaRPr kumimoji="1" lang="ja-JP" altLang="en-US" sz="1400" dirty="0"/>
          </a:p>
        </p:txBody>
      </p:sp>
      <p:sp>
        <p:nvSpPr>
          <p:cNvPr id="247" name="正方形/長方形 246"/>
          <p:cNvSpPr/>
          <p:nvPr/>
        </p:nvSpPr>
        <p:spPr>
          <a:xfrm>
            <a:off x="3723768" y="6438709"/>
            <a:ext cx="667735" cy="23078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a:t>MIC</a:t>
            </a:r>
            <a:endParaRPr kumimoji="1" lang="ja-JP" altLang="en-US" sz="1400" dirty="0"/>
          </a:p>
        </p:txBody>
      </p:sp>
      <p:sp>
        <p:nvSpPr>
          <p:cNvPr id="249" name="正方形/長方形 248"/>
          <p:cNvSpPr/>
          <p:nvPr/>
        </p:nvSpPr>
        <p:spPr>
          <a:xfrm>
            <a:off x="3723768" y="6699827"/>
            <a:ext cx="667735" cy="23078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a:t>BGM</a:t>
            </a:r>
            <a:endParaRPr kumimoji="1" lang="ja-JP" altLang="en-US" sz="1400" dirty="0"/>
          </a:p>
        </p:txBody>
      </p:sp>
      <p:sp>
        <p:nvSpPr>
          <p:cNvPr id="250" name="フリーフォーム 249"/>
          <p:cNvSpPr/>
          <p:nvPr/>
        </p:nvSpPr>
        <p:spPr>
          <a:xfrm>
            <a:off x="4365272" y="5241329"/>
            <a:ext cx="304800" cy="286421"/>
          </a:xfrm>
          <a:custGeom>
            <a:avLst/>
            <a:gdLst>
              <a:gd name="connsiteX0" fmla="*/ 304800 w 304800"/>
              <a:gd name="connsiteY0" fmla="*/ 0 h 266008"/>
              <a:gd name="connsiteX1" fmla="*/ 182880 w 304800"/>
              <a:gd name="connsiteY1" fmla="*/ 0 h 266008"/>
              <a:gd name="connsiteX2" fmla="*/ 182880 w 304800"/>
              <a:gd name="connsiteY2" fmla="*/ 266008 h 266008"/>
              <a:gd name="connsiteX3" fmla="*/ 0 w 304800"/>
              <a:gd name="connsiteY3" fmla="*/ 266008 h 266008"/>
            </a:gdLst>
            <a:ahLst/>
            <a:cxnLst>
              <a:cxn ang="0">
                <a:pos x="connsiteX0" y="connsiteY0"/>
              </a:cxn>
              <a:cxn ang="0">
                <a:pos x="connsiteX1" y="connsiteY1"/>
              </a:cxn>
              <a:cxn ang="0">
                <a:pos x="connsiteX2" y="connsiteY2"/>
              </a:cxn>
              <a:cxn ang="0">
                <a:pos x="connsiteX3" y="connsiteY3"/>
              </a:cxn>
            </a:cxnLst>
            <a:rect l="l" t="t" r="r" b="b"/>
            <a:pathLst>
              <a:path w="304800" h="266008">
                <a:moveTo>
                  <a:pt x="304800" y="0"/>
                </a:moveTo>
                <a:lnTo>
                  <a:pt x="182880" y="0"/>
                </a:lnTo>
                <a:lnTo>
                  <a:pt x="182880" y="266008"/>
                </a:lnTo>
                <a:lnTo>
                  <a:pt x="0" y="266008"/>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2" name="フリーフォーム 251"/>
          <p:cNvSpPr/>
          <p:nvPr/>
        </p:nvSpPr>
        <p:spPr>
          <a:xfrm>
            <a:off x="10159394" y="5255009"/>
            <a:ext cx="493614" cy="0"/>
          </a:xfrm>
          <a:custGeom>
            <a:avLst/>
            <a:gdLst>
              <a:gd name="connsiteX0" fmla="*/ 0 w 493614"/>
              <a:gd name="connsiteY0" fmla="*/ 0 h 0"/>
              <a:gd name="connsiteX1" fmla="*/ 493614 w 493614"/>
              <a:gd name="connsiteY1" fmla="*/ 0 h 0"/>
            </a:gdLst>
            <a:ahLst/>
            <a:cxnLst>
              <a:cxn ang="0">
                <a:pos x="connsiteX0" y="connsiteY0"/>
              </a:cxn>
              <a:cxn ang="0">
                <a:pos x="connsiteX1" y="connsiteY1"/>
              </a:cxn>
            </a:cxnLst>
            <a:rect l="l" t="t" r="r" b="b"/>
            <a:pathLst>
              <a:path w="493614">
                <a:moveTo>
                  <a:pt x="0" y="0"/>
                </a:moveTo>
                <a:lnTo>
                  <a:pt x="493614" y="0"/>
                </a:lnTo>
              </a:path>
            </a:pathLst>
          </a:cu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3" name="正方形/長方形 252"/>
          <p:cNvSpPr/>
          <p:nvPr/>
        </p:nvSpPr>
        <p:spPr>
          <a:xfrm>
            <a:off x="9595098" y="5152610"/>
            <a:ext cx="667735" cy="23078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a:t>MIC</a:t>
            </a:r>
            <a:endParaRPr kumimoji="1" lang="ja-JP" altLang="en-US" sz="1400" dirty="0"/>
          </a:p>
        </p:txBody>
      </p:sp>
      <p:sp>
        <p:nvSpPr>
          <p:cNvPr id="254" name="フリーフォーム 253"/>
          <p:cNvSpPr/>
          <p:nvPr/>
        </p:nvSpPr>
        <p:spPr>
          <a:xfrm>
            <a:off x="10159394" y="5516127"/>
            <a:ext cx="493614" cy="0"/>
          </a:xfrm>
          <a:custGeom>
            <a:avLst/>
            <a:gdLst>
              <a:gd name="connsiteX0" fmla="*/ 0 w 493614"/>
              <a:gd name="connsiteY0" fmla="*/ 0 h 0"/>
              <a:gd name="connsiteX1" fmla="*/ 493614 w 493614"/>
              <a:gd name="connsiteY1" fmla="*/ 0 h 0"/>
            </a:gdLst>
            <a:ahLst/>
            <a:cxnLst>
              <a:cxn ang="0">
                <a:pos x="connsiteX0" y="connsiteY0"/>
              </a:cxn>
              <a:cxn ang="0">
                <a:pos x="connsiteX1" y="connsiteY1"/>
              </a:cxn>
            </a:cxnLst>
            <a:rect l="l" t="t" r="r" b="b"/>
            <a:pathLst>
              <a:path w="493614">
                <a:moveTo>
                  <a:pt x="0" y="0"/>
                </a:moveTo>
                <a:lnTo>
                  <a:pt x="493614"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5" name="角丸四角形 254"/>
          <p:cNvSpPr/>
          <p:nvPr/>
        </p:nvSpPr>
        <p:spPr>
          <a:xfrm>
            <a:off x="5504776" y="5110335"/>
            <a:ext cx="789111" cy="1053133"/>
          </a:xfrm>
          <a:prstGeom prst="roundRect">
            <a:avLst/>
          </a:prstGeom>
          <a:solidFill>
            <a:schemeClr val="accent5">
              <a:lumMod val="40000"/>
              <a:lumOff val="60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SS</a:t>
            </a:r>
            <a:endParaRPr kumimoji="0" lang="ja-JP" altLang="en-US" sz="1200" kern="0" dirty="0">
              <a:solidFill>
                <a:sysClr val="window" lastClr="FFFFFF"/>
              </a:solidFill>
              <a:ea typeface="ＭＳ Ｐゴシック"/>
            </a:endParaRPr>
          </a:p>
        </p:txBody>
      </p:sp>
      <p:sp>
        <p:nvSpPr>
          <p:cNvPr id="256" name="角丸四角形 255"/>
          <p:cNvSpPr/>
          <p:nvPr/>
        </p:nvSpPr>
        <p:spPr>
          <a:xfrm>
            <a:off x="11389018" y="5090688"/>
            <a:ext cx="789111" cy="1053133"/>
          </a:xfrm>
          <a:prstGeom prst="roundRect">
            <a:avLst/>
          </a:prstGeom>
          <a:solidFill>
            <a:schemeClr val="accent5">
              <a:lumMod val="40000"/>
              <a:lumOff val="60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SS</a:t>
            </a:r>
            <a:endParaRPr kumimoji="0" lang="ja-JP" altLang="en-US" sz="1200" kern="0" dirty="0">
              <a:solidFill>
                <a:sysClr val="window" lastClr="FFFFFF"/>
              </a:solidFill>
              <a:ea typeface="ＭＳ Ｐゴシック"/>
            </a:endParaRPr>
          </a:p>
        </p:txBody>
      </p:sp>
      <p:grpSp>
        <p:nvGrpSpPr>
          <p:cNvPr id="257" name="グループ化 256"/>
          <p:cNvGrpSpPr/>
          <p:nvPr/>
        </p:nvGrpSpPr>
        <p:grpSpPr>
          <a:xfrm>
            <a:off x="10612576" y="5166011"/>
            <a:ext cx="2542908" cy="860882"/>
            <a:chOff x="2626467" y="5086562"/>
            <a:chExt cx="2542908" cy="860882"/>
          </a:xfrm>
        </p:grpSpPr>
        <p:sp>
          <p:nvSpPr>
            <p:cNvPr id="258" name="フリーフォーム 257"/>
            <p:cNvSpPr/>
            <p:nvPr/>
          </p:nvSpPr>
          <p:spPr>
            <a:xfrm>
              <a:off x="3241898" y="5184864"/>
              <a:ext cx="544749" cy="0"/>
            </a:xfrm>
            <a:custGeom>
              <a:avLst/>
              <a:gdLst>
                <a:gd name="connsiteX0" fmla="*/ 0 w 544749"/>
                <a:gd name="connsiteY0" fmla="*/ 0 h 0"/>
                <a:gd name="connsiteX1" fmla="*/ 544749 w 544749"/>
                <a:gd name="connsiteY1" fmla="*/ 0 h 0"/>
              </a:gdLst>
              <a:ahLst/>
              <a:cxnLst>
                <a:cxn ang="0">
                  <a:pos x="connsiteX0" y="connsiteY0"/>
                </a:cxn>
                <a:cxn ang="0">
                  <a:pos x="connsiteX1" y="connsiteY1"/>
                </a:cxn>
              </a:cxnLst>
              <a:rect l="l" t="t" r="r" b="b"/>
              <a:pathLst>
                <a:path w="544749">
                  <a:moveTo>
                    <a:pt x="0" y="0"/>
                  </a:moveTo>
                  <a:lnTo>
                    <a:pt x="544749" y="0"/>
                  </a:lnTo>
                </a:path>
              </a:pathLst>
            </a:custGeom>
            <a:noFill/>
            <a:ln>
              <a:solidFill>
                <a:schemeClr val="bg1">
                  <a:lumMod val="75000"/>
                </a:schemeClr>
              </a:solidFill>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9" name="フリーフォーム 258"/>
            <p:cNvSpPr/>
            <p:nvPr/>
          </p:nvSpPr>
          <p:spPr>
            <a:xfrm>
              <a:off x="3241898" y="5424422"/>
              <a:ext cx="544749" cy="0"/>
            </a:xfrm>
            <a:custGeom>
              <a:avLst/>
              <a:gdLst>
                <a:gd name="connsiteX0" fmla="*/ 0 w 544749"/>
                <a:gd name="connsiteY0" fmla="*/ 0 h 0"/>
                <a:gd name="connsiteX1" fmla="*/ 544749 w 544749"/>
                <a:gd name="connsiteY1" fmla="*/ 0 h 0"/>
              </a:gdLst>
              <a:ahLst/>
              <a:cxnLst>
                <a:cxn ang="0">
                  <a:pos x="connsiteX0" y="connsiteY0"/>
                </a:cxn>
                <a:cxn ang="0">
                  <a:pos x="connsiteX1" y="connsiteY1"/>
                </a:cxn>
              </a:cxnLst>
              <a:rect l="l" t="t" r="r" b="b"/>
              <a:pathLst>
                <a:path w="544749">
                  <a:moveTo>
                    <a:pt x="0" y="0"/>
                  </a:moveTo>
                  <a:lnTo>
                    <a:pt x="544749" y="0"/>
                  </a:lnTo>
                </a:path>
              </a:pathLst>
            </a:custGeom>
            <a:noFill/>
            <a:ln>
              <a:solidFill>
                <a:srgbClr val="00B050"/>
              </a:solidFill>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0" name="フリーフォーム 259"/>
            <p:cNvSpPr/>
            <p:nvPr/>
          </p:nvSpPr>
          <p:spPr>
            <a:xfrm rot="10800000">
              <a:off x="4064469" y="5307302"/>
              <a:ext cx="544749" cy="0"/>
            </a:xfrm>
            <a:custGeom>
              <a:avLst/>
              <a:gdLst>
                <a:gd name="connsiteX0" fmla="*/ 0 w 544749"/>
                <a:gd name="connsiteY0" fmla="*/ 0 h 0"/>
                <a:gd name="connsiteX1" fmla="*/ 544749 w 544749"/>
                <a:gd name="connsiteY1" fmla="*/ 0 h 0"/>
              </a:gdLst>
              <a:ahLst/>
              <a:cxnLst>
                <a:cxn ang="0">
                  <a:pos x="connsiteX0" y="connsiteY0"/>
                </a:cxn>
                <a:cxn ang="0">
                  <a:pos x="connsiteX1" y="connsiteY1"/>
                </a:cxn>
              </a:cxnLst>
              <a:rect l="l" t="t" r="r" b="b"/>
              <a:pathLst>
                <a:path w="544749">
                  <a:moveTo>
                    <a:pt x="0" y="0"/>
                  </a:moveTo>
                  <a:lnTo>
                    <a:pt x="544749" y="0"/>
                  </a:lnTo>
                </a:path>
              </a:pathLst>
            </a:custGeom>
            <a:noFill/>
            <a:ln>
              <a:solidFill>
                <a:srgbClr val="00B050"/>
              </a:solidFill>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1" name="テキスト ボックス 260"/>
            <p:cNvSpPr txBox="1"/>
            <p:nvPr/>
          </p:nvSpPr>
          <p:spPr>
            <a:xfrm>
              <a:off x="4559045" y="5165442"/>
              <a:ext cx="607282" cy="276999"/>
            </a:xfrm>
            <a:prstGeom prst="rect">
              <a:avLst/>
            </a:prstGeom>
            <a:noFill/>
          </p:spPr>
          <p:txBody>
            <a:bodyPr wrap="none" rtlCol="0">
              <a:spAutoFit/>
            </a:bodyPr>
            <a:lstStyle/>
            <a:p>
              <a:r>
                <a:rPr kumimoji="1" lang="en-US" altLang="ja-JP" sz="1200" dirty="0">
                  <a:latin typeface="+mj-lt"/>
                </a:rPr>
                <a:t>Zone 1</a:t>
              </a:r>
              <a:endParaRPr kumimoji="1" lang="ja-JP" altLang="en-US" sz="1200" dirty="0">
                <a:latin typeface="+mj-lt"/>
              </a:endParaRPr>
            </a:p>
          </p:txBody>
        </p:sp>
        <p:sp>
          <p:nvSpPr>
            <p:cNvPr id="262" name="フリーフォーム 261"/>
            <p:cNvSpPr/>
            <p:nvPr/>
          </p:nvSpPr>
          <p:spPr>
            <a:xfrm>
              <a:off x="3737316" y="5315283"/>
              <a:ext cx="273495" cy="45719"/>
            </a:xfrm>
            <a:custGeom>
              <a:avLst/>
              <a:gdLst>
                <a:gd name="connsiteX0" fmla="*/ 282388 w 282388"/>
                <a:gd name="connsiteY0" fmla="*/ 0 h 47064"/>
                <a:gd name="connsiteX1" fmla="*/ 0 w 282388"/>
                <a:gd name="connsiteY1" fmla="*/ 47064 h 47064"/>
              </a:gdLst>
              <a:ahLst/>
              <a:cxnLst>
                <a:cxn ang="0">
                  <a:pos x="connsiteX0" y="connsiteY0"/>
                </a:cxn>
                <a:cxn ang="0">
                  <a:pos x="connsiteX1" y="connsiteY1"/>
                </a:cxn>
              </a:cxnLst>
              <a:rect l="l" t="t" r="r" b="b"/>
              <a:pathLst>
                <a:path w="282388" h="47064">
                  <a:moveTo>
                    <a:pt x="282388" y="0"/>
                  </a:moveTo>
                  <a:lnTo>
                    <a:pt x="0" y="4706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3" name="角丸四角形 262"/>
            <p:cNvSpPr/>
            <p:nvPr/>
          </p:nvSpPr>
          <p:spPr>
            <a:xfrm>
              <a:off x="2626468" y="5086562"/>
              <a:ext cx="705587" cy="186427"/>
            </a:xfrm>
            <a:prstGeom prst="roundRect">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rPr>
                <a:t>AMP</a:t>
              </a:r>
              <a:endParaRPr kumimoji="0" lang="ja-JP" altLang="en-US" sz="1200" kern="0" dirty="0">
                <a:solidFill>
                  <a:sysClr val="window" lastClr="FFFFFF"/>
                </a:solidFill>
              </a:endParaRPr>
            </a:p>
          </p:txBody>
        </p:sp>
        <p:sp>
          <p:nvSpPr>
            <p:cNvPr id="264" name="角丸四角形 263"/>
            <p:cNvSpPr/>
            <p:nvPr/>
          </p:nvSpPr>
          <p:spPr>
            <a:xfrm>
              <a:off x="2626467" y="5334279"/>
              <a:ext cx="705587" cy="186427"/>
            </a:xfrm>
            <a:prstGeom prst="roundRect">
              <a:avLst/>
            </a:prstGeom>
            <a:solidFill>
              <a:srgbClr val="00B05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rPr>
                <a:t>AMP</a:t>
              </a:r>
              <a:endParaRPr kumimoji="0" lang="ja-JP" altLang="en-US" sz="1200" kern="0" dirty="0">
                <a:solidFill>
                  <a:sysClr val="window" lastClr="FFFFFF"/>
                </a:solidFill>
              </a:endParaRPr>
            </a:p>
          </p:txBody>
        </p:sp>
        <p:sp>
          <p:nvSpPr>
            <p:cNvPr id="265" name="フリーフォーム 264"/>
            <p:cNvSpPr/>
            <p:nvPr/>
          </p:nvSpPr>
          <p:spPr>
            <a:xfrm>
              <a:off x="3546426" y="5685701"/>
              <a:ext cx="243269" cy="45719"/>
            </a:xfrm>
            <a:custGeom>
              <a:avLst/>
              <a:gdLst>
                <a:gd name="connsiteX0" fmla="*/ 0 w 544749"/>
                <a:gd name="connsiteY0" fmla="*/ 0 h 0"/>
                <a:gd name="connsiteX1" fmla="*/ 544749 w 544749"/>
                <a:gd name="connsiteY1" fmla="*/ 0 h 0"/>
              </a:gdLst>
              <a:ahLst/>
              <a:cxnLst>
                <a:cxn ang="0">
                  <a:pos x="connsiteX0" y="connsiteY0"/>
                </a:cxn>
                <a:cxn ang="0">
                  <a:pos x="connsiteX1" y="connsiteY1"/>
                </a:cxn>
              </a:cxnLst>
              <a:rect l="l" t="t" r="r" b="b"/>
              <a:pathLst>
                <a:path w="544749">
                  <a:moveTo>
                    <a:pt x="0" y="0"/>
                  </a:moveTo>
                  <a:lnTo>
                    <a:pt x="544749" y="0"/>
                  </a:lnTo>
                </a:path>
              </a:pathLst>
            </a:custGeom>
            <a:noFill/>
            <a:ln>
              <a:solidFill>
                <a:schemeClr val="bg1">
                  <a:lumMod val="75000"/>
                </a:schemeClr>
              </a:solidFill>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6" name="フリーフォーム 265"/>
            <p:cNvSpPr/>
            <p:nvPr/>
          </p:nvSpPr>
          <p:spPr>
            <a:xfrm flipV="1">
              <a:off x="3460436" y="5858626"/>
              <a:ext cx="329259" cy="45719"/>
            </a:xfrm>
            <a:custGeom>
              <a:avLst/>
              <a:gdLst>
                <a:gd name="connsiteX0" fmla="*/ 0 w 544749"/>
                <a:gd name="connsiteY0" fmla="*/ 0 h 0"/>
                <a:gd name="connsiteX1" fmla="*/ 544749 w 544749"/>
                <a:gd name="connsiteY1" fmla="*/ 0 h 0"/>
              </a:gdLst>
              <a:ahLst/>
              <a:cxnLst>
                <a:cxn ang="0">
                  <a:pos x="connsiteX0" y="connsiteY0"/>
                </a:cxn>
                <a:cxn ang="0">
                  <a:pos x="connsiteX1" y="connsiteY1"/>
                </a:cxn>
              </a:cxnLst>
              <a:rect l="l" t="t" r="r" b="b"/>
              <a:pathLst>
                <a:path w="544749">
                  <a:moveTo>
                    <a:pt x="0" y="0"/>
                  </a:moveTo>
                  <a:lnTo>
                    <a:pt x="544749" y="0"/>
                  </a:lnTo>
                </a:path>
              </a:pathLst>
            </a:custGeom>
            <a:noFill/>
            <a:ln>
              <a:solidFill>
                <a:srgbClr val="00B050"/>
              </a:solidFill>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7" name="フリーフォーム 266"/>
            <p:cNvSpPr/>
            <p:nvPr/>
          </p:nvSpPr>
          <p:spPr>
            <a:xfrm rot="10800000">
              <a:off x="4067517" y="5787367"/>
              <a:ext cx="544749" cy="0"/>
            </a:xfrm>
            <a:custGeom>
              <a:avLst/>
              <a:gdLst>
                <a:gd name="connsiteX0" fmla="*/ 0 w 544749"/>
                <a:gd name="connsiteY0" fmla="*/ 0 h 0"/>
                <a:gd name="connsiteX1" fmla="*/ 544749 w 544749"/>
                <a:gd name="connsiteY1" fmla="*/ 0 h 0"/>
              </a:gdLst>
              <a:ahLst/>
              <a:cxnLst>
                <a:cxn ang="0">
                  <a:pos x="connsiteX0" y="connsiteY0"/>
                </a:cxn>
                <a:cxn ang="0">
                  <a:pos x="connsiteX1" y="connsiteY1"/>
                </a:cxn>
              </a:cxnLst>
              <a:rect l="l" t="t" r="r" b="b"/>
              <a:pathLst>
                <a:path w="544749">
                  <a:moveTo>
                    <a:pt x="0" y="0"/>
                  </a:moveTo>
                  <a:lnTo>
                    <a:pt x="544749" y="0"/>
                  </a:lnTo>
                </a:path>
              </a:pathLst>
            </a:custGeom>
            <a:noFill/>
            <a:ln>
              <a:solidFill>
                <a:srgbClr val="00B050"/>
              </a:solidFill>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8" name="テキスト ボックス 267"/>
            <p:cNvSpPr txBox="1"/>
            <p:nvPr/>
          </p:nvSpPr>
          <p:spPr>
            <a:xfrm>
              <a:off x="4562093" y="5670445"/>
              <a:ext cx="607282" cy="276999"/>
            </a:xfrm>
            <a:prstGeom prst="rect">
              <a:avLst/>
            </a:prstGeom>
            <a:noFill/>
          </p:spPr>
          <p:txBody>
            <a:bodyPr wrap="none" rtlCol="0">
              <a:spAutoFit/>
            </a:bodyPr>
            <a:lstStyle/>
            <a:p>
              <a:r>
                <a:rPr kumimoji="1" lang="en-US" altLang="ja-JP" sz="1200" dirty="0">
                  <a:latin typeface="+mj-lt"/>
                </a:rPr>
                <a:t>Zone 2</a:t>
              </a:r>
              <a:endParaRPr kumimoji="1" lang="ja-JP" altLang="en-US" sz="1200" dirty="0">
                <a:latin typeface="+mj-lt"/>
              </a:endParaRPr>
            </a:p>
          </p:txBody>
        </p:sp>
        <p:sp>
          <p:nvSpPr>
            <p:cNvPr id="269" name="フリーフォーム 268"/>
            <p:cNvSpPr/>
            <p:nvPr/>
          </p:nvSpPr>
          <p:spPr>
            <a:xfrm>
              <a:off x="3731472" y="5795348"/>
              <a:ext cx="282388" cy="45719"/>
            </a:xfrm>
            <a:custGeom>
              <a:avLst/>
              <a:gdLst>
                <a:gd name="connsiteX0" fmla="*/ 282388 w 282388"/>
                <a:gd name="connsiteY0" fmla="*/ 0 h 47064"/>
                <a:gd name="connsiteX1" fmla="*/ 0 w 282388"/>
                <a:gd name="connsiteY1" fmla="*/ 47064 h 47064"/>
              </a:gdLst>
              <a:ahLst/>
              <a:cxnLst>
                <a:cxn ang="0">
                  <a:pos x="connsiteX0" y="connsiteY0"/>
                </a:cxn>
                <a:cxn ang="0">
                  <a:pos x="connsiteX1" y="connsiteY1"/>
                </a:cxn>
              </a:cxnLst>
              <a:rect l="l" t="t" r="r" b="b"/>
              <a:pathLst>
                <a:path w="282388" h="47064">
                  <a:moveTo>
                    <a:pt x="282388" y="0"/>
                  </a:moveTo>
                  <a:lnTo>
                    <a:pt x="0" y="4706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0" name="フリーフォーム 269"/>
            <p:cNvSpPr/>
            <p:nvPr/>
          </p:nvSpPr>
          <p:spPr>
            <a:xfrm>
              <a:off x="3550024" y="5187203"/>
              <a:ext cx="0" cy="500903"/>
            </a:xfrm>
            <a:custGeom>
              <a:avLst/>
              <a:gdLst>
                <a:gd name="connsiteX0" fmla="*/ 0 w 0"/>
                <a:gd name="connsiteY0" fmla="*/ 500903 h 500903"/>
                <a:gd name="connsiteX1" fmla="*/ 0 w 0"/>
                <a:gd name="connsiteY1" fmla="*/ 0 h 500903"/>
              </a:gdLst>
              <a:ahLst/>
              <a:cxnLst>
                <a:cxn ang="0">
                  <a:pos x="connsiteX0" y="connsiteY0"/>
                </a:cxn>
                <a:cxn ang="0">
                  <a:pos x="connsiteX1" y="connsiteY1"/>
                </a:cxn>
              </a:cxnLst>
              <a:rect l="l" t="t" r="r" b="b"/>
              <a:pathLst>
                <a:path h="500903">
                  <a:moveTo>
                    <a:pt x="0" y="500903"/>
                  </a:moveTo>
                  <a:lnTo>
                    <a:pt x="0" y="0"/>
                  </a:lnTo>
                </a:path>
              </a:pathLst>
            </a:cu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1" name="フリーフォーム 270"/>
            <p:cNvSpPr/>
            <p:nvPr/>
          </p:nvSpPr>
          <p:spPr>
            <a:xfrm>
              <a:off x="3471642" y="5419993"/>
              <a:ext cx="0" cy="500903"/>
            </a:xfrm>
            <a:custGeom>
              <a:avLst/>
              <a:gdLst>
                <a:gd name="connsiteX0" fmla="*/ 0 w 0"/>
                <a:gd name="connsiteY0" fmla="*/ 500903 h 500903"/>
                <a:gd name="connsiteX1" fmla="*/ 0 w 0"/>
                <a:gd name="connsiteY1" fmla="*/ 0 h 500903"/>
              </a:gdLst>
              <a:ahLst/>
              <a:cxnLst>
                <a:cxn ang="0">
                  <a:pos x="connsiteX0" y="connsiteY0"/>
                </a:cxn>
                <a:cxn ang="0">
                  <a:pos x="connsiteX1" y="connsiteY1"/>
                </a:cxn>
              </a:cxnLst>
              <a:rect l="l" t="t" r="r" b="b"/>
              <a:pathLst>
                <a:path h="500903">
                  <a:moveTo>
                    <a:pt x="0" y="500903"/>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72" name="フリーフォーム 271"/>
          <p:cNvSpPr/>
          <p:nvPr/>
        </p:nvSpPr>
        <p:spPr>
          <a:xfrm>
            <a:off x="5285512" y="5246418"/>
            <a:ext cx="544749" cy="0"/>
          </a:xfrm>
          <a:custGeom>
            <a:avLst/>
            <a:gdLst>
              <a:gd name="connsiteX0" fmla="*/ 0 w 544749"/>
              <a:gd name="connsiteY0" fmla="*/ 0 h 0"/>
              <a:gd name="connsiteX1" fmla="*/ 544749 w 544749"/>
              <a:gd name="connsiteY1" fmla="*/ 0 h 0"/>
            </a:gdLst>
            <a:ahLst/>
            <a:cxnLst>
              <a:cxn ang="0">
                <a:pos x="connsiteX0" y="connsiteY0"/>
              </a:cxn>
              <a:cxn ang="0">
                <a:pos x="connsiteX1" y="connsiteY1"/>
              </a:cxn>
            </a:cxnLst>
            <a:rect l="l" t="t" r="r" b="b"/>
            <a:pathLst>
              <a:path w="544749">
                <a:moveTo>
                  <a:pt x="0" y="0"/>
                </a:moveTo>
                <a:lnTo>
                  <a:pt x="544749" y="0"/>
                </a:lnTo>
              </a:path>
            </a:pathLst>
          </a:custGeom>
          <a:noFill/>
          <a:ln>
            <a:solidFill>
              <a:srgbClr val="00B050"/>
            </a:solidFill>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3" name="フリーフォーム 272"/>
          <p:cNvSpPr/>
          <p:nvPr/>
        </p:nvSpPr>
        <p:spPr>
          <a:xfrm rot="10800000">
            <a:off x="6108083" y="5368856"/>
            <a:ext cx="544749" cy="0"/>
          </a:xfrm>
          <a:custGeom>
            <a:avLst/>
            <a:gdLst>
              <a:gd name="connsiteX0" fmla="*/ 0 w 544749"/>
              <a:gd name="connsiteY0" fmla="*/ 0 h 0"/>
              <a:gd name="connsiteX1" fmla="*/ 544749 w 544749"/>
              <a:gd name="connsiteY1" fmla="*/ 0 h 0"/>
            </a:gdLst>
            <a:ahLst/>
            <a:cxnLst>
              <a:cxn ang="0">
                <a:pos x="connsiteX0" y="connsiteY0"/>
              </a:cxn>
              <a:cxn ang="0">
                <a:pos x="connsiteX1" y="connsiteY1"/>
              </a:cxn>
            </a:cxnLst>
            <a:rect l="l" t="t" r="r" b="b"/>
            <a:pathLst>
              <a:path w="544749">
                <a:moveTo>
                  <a:pt x="0" y="0"/>
                </a:moveTo>
                <a:lnTo>
                  <a:pt x="544749" y="0"/>
                </a:lnTo>
              </a:path>
            </a:pathLst>
          </a:custGeom>
          <a:noFill/>
          <a:ln>
            <a:solidFill>
              <a:srgbClr val="00B050"/>
            </a:solidFill>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4" name="テキスト ボックス 273"/>
          <p:cNvSpPr txBox="1"/>
          <p:nvPr/>
        </p:nvSpPr>
        <p:spPr>
          <a:xfrm>
            <a:off x="6602659" y="5226996"/>
            <a:ext cx="607282" cy="276999"/>
          </a:xfrm>
          <a:prstGeom prst="rect">
            <a:avLst/>
          </a:prstGeom>
          <a:noFill/>
        </p:spPr>
        <p:txBody>
          <a:bodyPr wrap="none" rtlCol="0">
            <a:spAutoFit/>
          </a:bodyPr>
          <a:lstStyle/>
          <a:p>
            <a:r>
              <a:rPr kumimoji="1" lang="en-US" altLang="ja-JP" sz="1200" dirty="0">
                <a:latin typeface="+mj-lt"/>
              </a:rPr>
              <a:t>Zone 1</a:t>
            </a:r>
            <a:endParaRPr kumimoji="1" lang="ja-JP" altLang="en-US" sz="1200" dirty="0">
              <a:latin typeface="+mj-lt"/>
            </a:endParaRPr>
          </a:p>
        </p:txBody>
      </p:sp>
      <p:sp>
        <p:nvSpPr>
          <p:cNvPr id="275" name="フリーフォーム 274"/>
          <p:cNvSpPr/>
          <p:nvPr/>
        </p:nvSpPr>
        <p:spPr>
          <a:xfrm flipV="1">
            <a:off x="5775086" y="5288918"/>
            <a:ext cx="279340" cy="87920"/>
          </a:xfrm>
          <a:custGeom>
            <a:avLst/>
            <a:gdLst>
              <a:gd name="connsiteX0" fmla="*/ 282388 w 282388"/>
              <a:gd name="connsiteY0" fmla="*/ 0 h 47064"/>
              <a:gd name="connsiteX1" fmla="*/ 0 w 282388"/>
              <a:gd name="connsiteY1" fmla="*/ 47064 h 47064"/>
            </a:gdLst>
            <a:ahLst/>
            <a:cxnLst>
              <a:cxn ang="0">
                <a:pos x="connsiteX0" y="connsiteY0"/>
              </a:cxn>
              <a:cxn ang="0">
                <a:pos x="connsiteX1" y="connsiteY1"/>
              </a:cxn>
            </a:cxnLst>
            <a:rect l="l" t="t" r="r" b="b"/>
            <a:pathLst>
              <a:path w="282388" h="47064">
                <a:moveTo>
                  <a:pt x="282388" y="0"/>
                </a:moveTo>
                <a:lnTo>
                  <a:pt x="0" y="4706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6" name="角丸四角形 275"/>
          <p:cNvSpPr/>
          <p:nvPr/>
        </p:nvSpPr>
        <p:spPr>
          <a:xfrm>
            <a:off x="4670082" y="5148116"/>
            <a:ext cx="705587" cy="186427"/>
          </a:xfrm>
          <a:prstGeom prst="roundRect">
            <a:avLst/>
          </a:prstGeom>
          <a:solidFill>
            <a:srgbClr val="00B05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rPr>
              <a:t>AMP</a:t>
            </a:r>
            <a:endParaRPr kumimoji="0" lang="ja-JP" altLang="en-US" sz="1200" kern="0" dirty="0">
              <a:solidFill>
                <a:sysClr val="window" lastClr="FFFFFF"/>
              </a:solidFill>
            </a:endParaRPr>
          </a:p>
        </p:txBody>
      </p:sp>
      <p:sp>
        <p:nvSpPr>
          <p:cNvPr id="277" name="フリーフォーム 276"/>
          <p:cNvSpPr/>
          <p:nvPr/>
        </p:nvSpPr>
        <p:spPr>
          <a:xfrm>
            <a:off x="5590040" y="5747255"/>
            <a:ext cx="243269" cy="45719"/>
          </a:xfrm>
          <a:custGeom>
            <a:avLst/>
            <a:gdLst>
              <a:gd name="connsiteX0" fmla="*/ 0 w 544749"/>
              <a:gd name="connsiteY0" fmla="*/ 0 h 0"/>
              <a:gd name="connsiteX1" fmla="*/ 544749 w 544749"/>
              <a:gd name="connsiteY1" fmla="*/ 0 h 0"/>
            </a:gdLst>
            <a:ahLst/>
            <a:cxnLst>
              <a:cxn ang="0">
                <a:pos x="connsiteX0" y="connsiteY0"/>
              </a:cxn>
              <a:cxn ang="0">
                <a:pos x="connsiteX1" y="connsiteY1"/>
              </a:cxn>
            </a:cxnLst>
            <a:rect l="l" t="t" r="r" b="b"/>
            <a:pathLst>
              <a:path w="544749">
                <a:moveTo>
                  <a:pt x="0" y="0"/>
                </a:moveTo>
                <a:lnTo>
                  <a:pt x="544749" y="0"/>
                </a:lnTo>
              </a:path>
            </a:pathLst>
          </a:custGeom>
          <a:noFill/>
          <a:ln>
            <a:solidFill>
              <a:srgbClr val="00B050"/>
            </a:solidFill>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8" name="フリーフォーム 277"/>
          <p:cNvSpPr/>
          <p:nvPr/>
        </p:nvSpPr>
        <p:spPr>
          <a:xfrm rot="10800000">
            <a:off x="6111131" y="5848921"/>
            <a:ext cx="544749" cy="0"/>
          </a:xfrm>
          <a:custGeom>
            <a:avLst/>
            <a:gdLst>
              <a:gd name="connsiteX0" fmla="*/ 0 w 544749"/>
              <a:gd name="connsiteY0" fmla="*/ 0 h 0"/>
              <a:gd name="connsiteX1" fmla="*/ 544749 w 544749"/>
              <a:gd name="connsiteY1" fmla="*/ 0 h 0"/>
            </a:gdLst>
            <a:ahLst/>
            <a:cxnLst>
              <a:cxn ang="0">
                <a:pos x="connsiteX0" y="connsiteY0"/>
              </a:cxn>
              <a:cxn ang="0">
                <a:pos x="connsiteX1" y="connsiteY1"/>
              </a:cxn>
            </a:cxnLst>
            <a:rect l="l" t="t" r="r" b="b"/>
            <a:pathLst>
              <a:path w="544749">
                <a:moveTo>
                  <a:pt x="0" y="0"/>
                </a:moveTo>
                <a:lnTo>
                  <a:pt x="544749" y="0"/>
                </a:lnTo>
              </a:path>
            </a:pathLst>
          </a:custGeom>
          <a:noFill/>
          <a:ln>
            <a:solidFill>
              <a:srgbClr val="00B050"/>
            </a:solidFill>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9" name="テキスト ボックス 278"/>
          <p:cNvSpPr txBox="1"/>
          <p:nvPr/>
        </p:nvSpPr>
        <p:spPr>
          <a:xfrm>
            <a:off x="6605707" y="5731999"/>
            <a:ext cx="607282" cy="276999"/>
          </a:xfrm>
          <a:prstGeom prst="rect">
            <a:avLst/>
          </a:prstGeom>
          <a:noFill/>
        </p:spPr>
        <p:txBody>
          <a:bodyPr wrap="none" rtlCol="0">
            <a:spAutoFit/>
          </a:bodyPr>
          <a:lstStyle/>
          <a:p>
            <a:r>
              <a:rPr kumimoji="1" lang="en-US" altLang="ja-JP" sz="1200" dirty="0">
                <a:latin typeface="+mj-lt"/>
              </a:rPr>
              <a:t>Zone 2</a:t>
            </a:r>
            <a:endParaRPr kumimoji="1" lang="ja-JP" altLang="en-US" sz="1200" dirty="0">
              <a:latin typeface="+mj-lt"/>
            </a:endParaRPr>
          </a:p>
        </p:txBody>
      </p:sp>
      <p:sp>
        <p:nvSpPr>
          <p:cNvPr id="280" name="フリーフォーム 279"/>
          <p:cNvSpPr/>
          <p:nvPr/>
        </p:nvSpPr>
        <p:spPr>
          <a:xfrm flipV="1">
            <a:off x="5775086" y="5792973"/>
            <a:ext cx="282388" cy="63928"/>
          </a:xfrm>
          <a:custGeom>
            <a:avLst/>
            <a:gdLst>
              <a:gd name="connsiteX0" fmla="*/ 282388 w 282388"/>
              <a:gd name="connsiteY0" fmla="*/ 0 h 47064"/>
              <a:gd name="connsiteX1" fmla="*/ 0 w 282388"/>
              <a:gd name="connsiteY1" fmla="*/ 47064 h 47064"/>
            </a:gdLst>
            <a:ahLst/>
            <a:cxnLst>
              <a:cxn ang="0">
                <a:pos x="connsiteX0" y="connsiteY0"/>
              </a:cxn>
              <a:cxn ang="0">
                <a:pos x="connsiteX1" y="connsiteY1"/>
              </a:cxn>
            </a:cxnLst>
            <a:rect l="l" t="t" r="r" b="b"/>
            <a:pathLst>
              <a:path w="282388" h="47064">
                <a:moveTo>
                  <a:pt x="282388" y="0"/>
                </a:moveTo>
                <a:lnTo>
                  <a:pt x="0" y="4706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1" name="フリーフォーム 280"/>
          <p:cNvSpPr/>
          <p:nvPr/>
        </p:nvSpPr>
        <p:spPr>
          <a:xfrm>
            <a:off x="5593638" y="5248757"/>
            <a:ext cx="0" cy="500903"/>
          </a:xfrm>
          <a:custGeom>
            <a:avLst/>
            <a:gdLst>
              <a:gd name="connsiteX0" fmla="*/ 0 w 0"/>
              <a:gd name="connsiteY0" fmla="*/ 500903 h 500903"/>
              <a:gd name="connsiteX1" fmla="*/ 0 w 0"/>
              <a:gd name="connsiteY1" fmla="*/ 0 h 500903"/>
            </a:gdLst>
            <a:ahLst/>
            <a:cxnLst>
              <a:cxn ang="0">
                <a:pos x="connsiteX0" y="connsiteY0"/>
              </a:cxn>
              <a:cxn ang="0">
                <a:pos x="connsiteX1" y="connsiteY1"/>
              </a:cxn>
            </a:cxnLst>
            <a:rect l="l" t="t" r="r" b="b"/>
            <a:pathLst>
              <a:path h="500903">
                <a:moveTo>
                  <a:pt x="0" y="500903"/>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2" name="正方形/長方形 281"/>
          <p:cNvSpPr/>
          <p:nvPr/>
        </p:nvSpPr>
        <p:spPr>
          <a:xfrm>
            <a:off x="9595098" y="5413728"/>
            <a:ext cx="667735" cy="23078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a:t>BGM</a:t>
            </a:r>
            <a:endParaRPr kumimoji="1" lang="ja-JP" altLang="en-US" sz="1400" dirty="0"/>
          </a:p>
        </p:txBody>
      </p:sp>
      <p:sp>
        <p:nvSpPr>
          <p:cNvPr id="283" name="正方形/長方形 282"/>
          <p:cNvSpPr/>
          <p:nvPr/>
        </p:nvSpPr>
        <p:spPr>
          <a:xfrm>
            <a:off x="3717923" y="5142565"/>
            <a:ext cx="667735" cy="23078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a:t>MIC</a:t>
            </a:r>
            <a:endParaRPr kumimoji="1" lang="ja-JP" altLang="en-US" sz="1400" dirty="0"/>
          </a:p>
        </p:txBody>
      </p:sp>
      <p:sp>
        <p:nvSpPr>
          <p:cNvPr id="284" name="正方形/長方形 283"/>
          <p:cNvSpPr/>
          <p:nvPr/>
        </p:nvSpPr>
        <p:spPr>
          <a:xfrm>
            <a:off x="3717923" y="5403683"/>
            <a:ext cx="667735" cy="23078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a:t>BGM</a:t>
            </a:r>
            <a:endParaRPr kumimoji="1" lang="ja-JP" altLang="en-US" sz="1400" dirty="0"/>
          </a:p>
        </p:txBody>
      </p:sp>
      <p:sp>
        <p:nvSpPr>
          <p:cNvPr id="22" name="下矢印 21"/>
          <p:cNvSpPr/>
          <p:nvPr/>
        </p:nvSpPr>
        <p:spPr>
          <a:xfrm>
            <a:off x="4455821" y="5848921"/>
            <a:ext cx="393811" cy="314547"/>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5" name="下矢印 284"/>
          <p:cNvSpPr/>
          <p:nvPr/>
        </p:nvSpPr>
        <p:spPr>
          <a:xfrm>
            <a:off x="10445561" y="5826520"/>
            <a:ext cx="393811" cy="314547"/>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p:nvSpPr>
        <p:spPr>
          <a:xfrm>
            <a:off x="2090443" y="5068827"/>
            <a:ext cx="1672007" cy="2246769"/>
          </a:xfrm>
          <a:prstGeom prst="rect">
            <a:avLst/>
          </a:prstGeom>
        </p:spPr>
        <p:txBody>
          <a:bodyPr wrap="square">
            <a:spAutoFit/>
          </a:bodyPr>
          <a:lstStyle/>
          <a:p>
            <a:pPr lvl="0"/>
            <a:r>
              <a:rPr lang="en-US" altLang="ja-JP" sz="1400" dirty="0">
                <a:solidFill>
                  <a:srgbClr val="3C3C3C"/>
                </a:solidFill>
                <a:latin typeface="Calibri"/>
              </a:rPr>
              <a:t>In the case of a single route such as 3016F, if mic broadcasting is performed only to Zone 1, the system has no other way than to abruptly stop the BGM of Zone 2.</a:t>
            </a:r>
            <a:endParaRPr lang="ja-JP" altLang="en-US" sz="1400" dirty="0">
              <a:solidFill>
                <a:srgbClr val="3C3C3C"/>
              </a:solidFill>
              <a:latin typeface="Calibri"/>
            </a:endParaRPr>
          </a:p>
        </p:txBody>
      </p:sp>
      <p:sp>
        <p:nvSpPr>
          <p:cNvPr id="286" name="正方形/長方形 285"/>
          <p:cNvSpPr/>
          <p:nvPr/>
        </p:nvSpPr>
        <p:spPr>
          <a:xfrm>
            <a:off x="7923091" y="5083348"/>
            <a:ext cx="1672007" cy="2031325"/>
          </a:xfrm>
          <a:prstGeom prst="rect">
            <a:avLst/>
          </a:prstGeom>
        </p:spPr>
        <p:txBody>
          <a:bodyPr wrap="square">
            <a:spAutoFit/>
          </a:bodyPr>
          <a:lstStyle/>
          <a:p>
            <a:pPr lvl="0"/>
            <a:r>
              <a:rPr lang="en-US" altLang="ja-JP" sz="1400" dirty="0">
                <a:solidFill>
                  <a:srgbClr val="3C3C3C"/>
                </a:solidFill>
                <a:latin typeface="Calibri"/>
              </a:rPr>
              <a:t>When using VX-3008F, the system can broadcast from mic to Zone 1, and Zone 2 can continue BGM broadcasting at the same time  due to the double route structure.</a:t>
            </a:r>
            <a:endParaRPr lang="ja-JP" altLang="en-US" sz="1400" dirty="0">
              <a:solidFill>
                <a:srgbClr val="3C3C3C"/>
              </a:solidFill>
              <a:latin typeface="Calibri"/>
            </a:endParaRPr>
          </a:p>
        </p:txBody>
      </p:sp>
      <p:sp>
        <p:nvSpPr>
          <p:cNvPr id="151" name="円/楕円 150"/>
          <p:cNvSpPr/>
          <p:nvPr/>
        </p:nvSpPr>
        <p:spPr>
          <a:xfrm>
            <a:off x="47256" y="644385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508315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グループ化 8"/>
          <p:cNvGrpSpPr/>
          <p:nvPr/>
        </p:nvGrpSpPr>
        <p:grpSpPr>
          <a:xfrm>
            <a:off x="7062450" y="4793172"/>
            <a:ext cx="1905063" cy="1381923"/>
            <a:chOff x="7062450" y="5444277"/>
            <a:chExt cx="1905063" cy="1381923"/>
          </a:xfrm>
        </p:grpSpPr>
        <p:pic>
          <p:nvPicPr>
            <p:cNvPr id="176"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94498" y="5444277"/>
              <a:ext cx="1473015" cy="13819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9"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7131166" y="6579205"/>
              <a:ext cx="294715" cy="245117"/>
            </a:xfrm>
            <a:prstGeom prst="rect">
              <a:avLst/>
            </a:prstGeom>
            <a:noFill/>
            <a:extLst>
              <a:ext uri="{909E8E84-426E-40DD-AFC4-6F175D3DCCD1}">
                <a14:hiddenFill xmlns:a14="http://schemas.microsoft.com/office/drawing/2010/main">
                  <a:solidFill>
                    <a:srgbClr val="FFFFFF"/>
                  </a:solidFill>
                </a14:hiddenFill>
              </a:ext>
            </a:extLst>
          </p:spPr>
        </p:pic>
        <p:sp>
          <p:nvSpPr>
            <p:cNvPr id="7" name="フリーフォーム 6"/>
            <p:cNvSpPr/>
            <p:nvPr/>
          </p:nvSpPr>
          <p:spPr>
            <a:xfrm>
              <a:off x="7355482" y="6384687"/>
              <a:ext cx="189325" cy="0"/>
            </a:xfrm>
            <a:custGeom>
              <a:avLst/>
              <a:gdLst>
                <a:gd name="connsiteX0" fmla="*/ 0 w 189325"/>
                <a:gd name="connsiteY0" fmla="*/ 0 h 0"/>
                <a:gd name="connsiteX1" fmla="*/ 189325 w 189325"/>
                <a:gd name="connsiteY1" fmla="*/ 0 h 0"/>
              </a:gdLst>
              <a:ahLst/>
              <a:cxnLst>
                <a:cxn ang="0">
                  <a:pos x="connsiteX0" y="connsiteY0"/>
                </a:cxn>
                <a:cxn ang="0">
                  <a:pos x="connsiteX1" y="connsiteY1"/>
                </a:cxn>
              </a:cxnLst>
              <a:rect l="l" t="t" r="r" b="b"/>
              <a:pathLst>
                <a:path w="189325">
                  <a:moveTo>
                    <a:pt x="0" y="0"/>
                  </a:moveTo>
                  <a:lnTo>
                    <a:pt x="189325" y="0"/>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7"/>
            <p:cNvSpPr/>
            <p:nvPr/>
          </p:nvSpPr>
          <p:spPr>
            <a:xfrm>
              <a:off x="7287003" y="6586097"/>
              <a:ext cx="245719" cy="96677"/>
            </a:xfrm>
            <a:custGeom>
              <a:avLst/>
              <a:gdLst>
                <a:gd name="connsiteX0" fmla="*/ 0 w 245719"/>
                <a:gd name="connsiteY0" fmla="*/ 96677 h 96677"/>
                <a:gd name="connsiteX1" fmla="*/ 0 w 245719"/>
                <a:gd name="connsiteY1" fmla="*/ 96677 h 96677"/>
                <a:gd name="connsiteX2" fmla="*/ 76535 w 245719"/>
                <a:gd name="connsiteY2" fmla="*/ 0 h 96677"/>
                <a:gd name="connsiteX3" fmla="*/ 245719 w 245719"/>
                <a:gd name="connsiteY3" fmla="*/ 0 h 96677"/>
              </a:gdLst>
              <a:ahLst/>
              <a:cxnLst>
                <a:cxn ang="0">
                  <a:pos x="connsiteX0" y="connsiteY0"/>
                </a:cxn>
                <a:cxn ang="0">
                  <a:pos x="connsiteX1" y="connsiteY1"/>
                </a:cxn>
                <a:cxn ang="0">
                  <a:pos x="connsiteX2" y="connsiteY2"/>
                </a:cxn>
                <a:cxn ang="0">
                  <a:pos x="connsiteX3" y="connsiteY3"/>
                </a:cxn>
              </a:cxnLst>
              <a:rect l="l" t="t" r="r" b="b"/>
              <a:pathLst>
                <a:path w="245719" h="96677">
                  <a:moveTo>
                    <a:pt x="0" y="96677"/>
                  </a:moveTo>
                  <a:lnTo>
                    <a:pt x="0" y="96677"/>
                  </a:lnTo>
                  <a:lnTo>
                    <a:pt x="76535" y="0"/>
                  </a:lnTo>
                  <a:lnTo>
                    <a:pt x="245719" y="0"/>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80" name="グループ化 179"/>
            <p:cNvGrpSpPr/>
            <p:nvPr/>
          </p:nvGrpSpPr>
          <p:grpSpPr>
            <a:xfrm>
              <a:off x="7062450" y="6264266"/>
              <a:ext cx="341497" cy="300799"/>
              <a:chOff x="2843809" y="2806680"/>
              <a:chExt cx="1684580" cy="1348529"/>
            </a:xfrm>
          </p:grpSpPr>
          <p:pic>
            <p:nvPicPr>
              <p:cNvPr id="181" name="Picture 3" descr="H:\TCL\Products\Products data\VX\VX-2000\Pict\rm200xf_pn1e.jp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a:stretch/>
            </p:blipFill>
            <p:spPr bwMode="auto">
              <a:xfrm>
                <a:off x="2843809" y="2859782"/>
                <a:ext cx="871198" cy="1295427"/>
              </a:xfrm>
              <a:prstGeom prst="rect">
                <a:avLst/>
              </a:prstGeom>
              <a:noFill/>
              <a:extLst>
                <a:ext uri="{909E8E84-426E-40DD-AFC4-6F175D3DCCD1}">
                  <a14:hiddenFill xmlns:a14="http://schemas.microsoft.com/office/drawing/2010/main">
                    <a:solidFill>
                      <a:srgbClr val="FFFFFF"/>
                    </a:solidFill>
                  </a14:hiddenFill>
                </a:ext>
              </a:extLst>
            </p:spPr>
          </p:pic>
          <p:pic>
            <p:nvPicPr>
              <p:cNvPr id="182" name="Picture 4" descr="H:\TCL\Products\Products data\VM\VM-3000\Pict\rm320f_pf1e.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3715535" y="2806680"/>
                <a:ext cx="812854" cy="1075591"/>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79" name="正方形/長方形 78"/>
          <p:cNvSpPr/>
          <p:nvPr/>
        </p:nvSpPr>
        <p:spPr>
          <a:xfrm>
            <a:off x="1530202" y="28693"/>
            <a:ext cx="12187386" cy="830991"/>
          </a:xfrm>
          <a:prstGeom prst="rect">
            <a:avLst/>
          </a:prstGeom>
        </p:spPr>
        <p:txBody>
          <a:bodyPr wrap="square" lIns="91436" tIns="45717" rIns="91436" bIns="45717">
            <a:spAutoFit/>
          </a:bodyPr>
          <a:lstStyle/>
          <a:p>
            <a:pPr algn="ctr"/>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Example</a:t>
            </a:r>
            <a:endParaRPr lang="ja-JP" altLang="en-US" sz="1400" dirty="0">
              <a:solidFill>
                <a:srgbClr val="5F5F5F"/>
              </a:solidFill>
              <a:latin typeface="Calibri"/>
            </a:endParaRPr>
          </a:p>
        </p:txBody>
      </p:sp>
      <p:sp>
        <p:nvSpPr>
          <p:cNvPr id="202" name="正方形/長方形 201"/>
          <p:cNvSpPr/>
          <p:nvPr/>
        </p:nvSpPr>
        <p:spPr>
          <a:xfrm>
            <a:off x="1890242" y="940550"/>
            <a:ext cx="2977602" cy="55399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Several Mansions</a:t>
            </a:r>
          </a:p>
        </p:txBody>
      </p:sp>
      <p:grpSp>
        <p:nvGrpSpPr>
          <p:cNvPr id="3" name="グループ化 2"/>
          <p:cNvGrpSpPr/>
          <p:nvPr/>
        </p:nvGrpSpPr>
        <p:grpSpPr>
          <a:xfrm>
            <a:off x="4050482" y="3211140"/>
            <a:ext cx="2281926" cy="2839290"/>
            <a:chOff x="7859225" y="2905784"/>
            <a:chExt cx="2281926" cy="2839290"/>
          </a:xfrm>
        </p:grpSpPr>
        <p:grpSp>
          <p:nvGrpSpPr>
            <p:cNvPr id="78" name="グループ化 77"/>
            <p:cNvGrpSpPr/>
            <p:nvPr/>
          </p:nvGrpSpPr>
          <p:grpSpPr>
            <a:xfrm>
              <a:off x="7863092" y="2905784"/>
              <a:ext cx="2278059" cy="1333650"/>
              <a:chOff x="4586530" y="3168435"/>
              <a:chExt cx="2690170" cy="1574448"/>
            </a:xfrm>
          </p:grpSpPr>
          <p:sp>
            <p:nvSpPr>
              <p:cNvPr id="80" name="正方形/長方形 79"/>
              <p:cNvSpPr/>
              <p:nvPr/>
            </p:nvSpPr>
            <p:spPr>
              <a:xfrm>
                <a:off x="4749240" y="3169162"/>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200" b="1" kern="0" dirty="0">
                  <a:solidFill>
                    <a:srgbClr val="8064A2"/>
                  </a:solidFill>
                  <a:latin typeface="Calibri"/>
                  <a:ea typeface="ＭＳ Ｐゴシック"/>
                </a:endParaRPr>
              </a:p>
            </p:txBody>
          </p:sp>
          <p:sp>
            <p:nvSpPr>
              <p:cNvPr id="81" name="フリーフォーム 80"/>
              <p:cNvSpPr/>
              <p:nvPr/>
            </p:nvSpPr>
            <p:spPr>
              <a:xfrm>
                <a:off x="4855639" y="3602798"/>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82" name="フリーフォーム 81"/>
              <p:cNvSpPr/>
              <p:nvPr/>
            </p:nvSpPr>
            <p:spPr>
              <a:xfrm>
                <a:off x="4855639" y="4260634"/>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83" name="フリーフォーム 82"/>
              <p:cNvSpPr/>
              <p:nvPr/>
            </p:nvSpPr>
            <p:spPr>
              <a:xfrm>
                <a:off x="5259944" y="4263773"/>
                <a:ext cx="1085338"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85" name="フリーフォーム 84"/>
              <p:cNvSpPr/>
              <p:nvPr/>
            </p:nvSpPr>
            <p:spPr>
              <a:xfrm>
                <a:off x="6342281" y="3169163"/>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86" name="フリーフォーム 85"/>
              <p:cNvSpPr/>
              <p:nvPr/>
            </p:nvSpPr>
            <p:spPr>
              <a:xfrm>
                <a:off x="5270048" y="3173963"/>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88" name="フリーフォーム 87"/>
              <p:cNvSpPr/>
              <p:nvPr/>
            </p:nvSpPr>
            <p:spPr>
              <a:xfrm>
                <a:off x="6589184" y="3168435"/>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grpSp>
            <p:nvGrpSpPr>
              <p:cNvPr id="90" name="グループ化 89"/>
              <p:cNvGrpSpPr/>
              <p:nvPr/>
            </p:nvGrpSpPr>
            <p:grpSpPr>
              <a:xfrm>
                <a:off x="7091874" y="3513083"/>
                <a:ext cx="184826" cy="396783"/>
                <a:chOff x="3965386" y="3527310"/>
                <a:chExt cx="184826" cy="792171"/>
              </a:xfrm>
            </p:grpSpPr>
            <p:sp>
              <p:nvSpPr>
                <p:cNvPr id="106" name="フリーフォーム 105"/>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07" name="フリーフォーム 106"/>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08" name="フリーフォーム 107"/>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09" name="フリーフォーム 108"/>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10" name="フリーフォーム 109"/>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11" name="フリーフォーム 110"/>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12" name="フリーフォーム 111"/>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13" name="フリーフォーム 112"/>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grpSp>
          <p:grpSp>
            <p:nvGrpSpPr>
              <p:cNvPr id="91" name="グループ化 90"/>
              <p:cNvGrpSpPr/>
              <p:nvPr/>
            </p:nvGrpSpPr>
            <p:grpSpPr>
              <a:xfrm>
                <a:off x="7091662" y="3957491"/>
                <a:ext cx="184826" cy="396783"/>
                <a:chOff x="3965386" y="3527310"/>
                <a:chExt cx="184826" cy="792171"/>
              </a:xfrm>
            </p:grpSpPr>
            <p:sp>
              <p:nvSpPr>
                <p:cNvPr id="98" name="フリーフォーム 97"/>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99" name="フリーフォーム 98"/>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00" name="フリーフォーム 99"/>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01" name="フリーフォーム 100"/>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02" name="フリーフォーム 101"/>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03" name="フリーフォーム 102"/>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04" name="フリーフォーム 103"/>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05" name="フリーフォーム 104"/>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grpSp>
          <p:sp>
            <p:nvSpPr>
              <p:cNvPr id="95" name="角丸四角形 94"/>
              <p:cNvSpPr/>
              <p:nvPr/>
            </p:nvSpPr>
            <p:spPr>
              <a:xfrm>
                <a:off x="4586530" y="3444655"/>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rPr>
                  <a:t>matrix</a:t>
                </a:r>
                <a:endParaRPr kumimoji="0" lang="ja-JP" altLang="en-US" sz="1200" kern="0" dirty="0">
                  <a:solidFill>
                    <a:sysClr val="window" lastClr="FFFFFF"/>
                  </a:solidFill>
                </a:endParaRPr>
              </a:p>
            </p:txBody>
          </p:sp>
          <p:sp>
            <p:nvSpPr>
              <p:cNvPr id="96" name="角丸四角形 95"/>
              <p:cNvSpPr/>
              <p:nvPr/>
            </p:nvSpPr>
            <p:spPr>
              <a:xfrm>
                <a:off x="6781840" y="3452431"/>
                <a:ext cx="369515" cy="965110"/>
              </a:xfrm>
              <a:prstGeom prst="roundRect">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rPr>
                  <a:t>SS</a:t>
                </a:r>
                <a:endParaRPr kumimoji="0" lang="ja-JP" altLang="en-US" sz="1200" kern="0" dirty="0">
                  <a:solidFill>
                    <a:sysClr val="window" lastClr="FFFFFF"/>
                  </a:solidFill>
                </a:endParaRPr>
              </a:p>
            </p:txBody>
          </p:sp>
          <p:sp>
            <p:nvSpPr>
              <p:cNvPr id="97" name="角丸四角形 96"/>
              <p:cNvSpPr/>
              <p:nvPr/>
            </p:nvSpPr>
            <p:spPr>
              <a:xfrm>
                <a:off x="6768420" y="3452431"/>
                <a:ext cx="382935" cy="951958"/>
              </a:xfrm>
              <a:prstGeom prst="roundRect">
                <a:avLst>
                  <a:gd name="adj" fmla="val 8296"/>
                </a:avLst>
              </a:prstGeom>
              <a:noFill/>
              <a:ln>
                <a:solidFill>
                  <a:schemeClr val="accent5">
                    <a:lumMod val="75000"/>
                  </a:schemeClr>
                </a:solidFill>
              </a:ln>
              <a:effectLst>
                <a:glow rad="101600">
                  <a:schemeClr val="accent5">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grpSp>
        <p:grpSp>
          <p:nvGrpSpPr>
            <p:cNvPr id="137" name="グループ化 136"/>
            <p:cNvGrpSpPr/>
            <p:nvPr/>
          </p:nvGrpSpPr>
          <p:grpSpPr>
            <a:xfrm>
              <a:off x="7859225" y="4411424"/>
              <a:ext cx="2278059" cy="1333650"/>
              <a:chOff x="4586530" y="3168435"/>
              <a:chExt cx="2690170" cy="1574448"/>
            </a:xfrm>
          </p:grpSpPr>
          <p:sp>
            <p:nvSpPr>
              <p:cNvPr id="138" name="正方形/長方形 137"/>
              <p:cNvSpPr/>
              <p:nvPr/>
            </p:nvSpPr>
            <p:spPr>
              <a:xfrm>
                <a:off x="4749240" y="3169162"/>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200" b="1" kern="0" dirty="0">
                  <a:solidFill>
                    <a:srgbClr val="8064A2"/>
                  </a:solidFill>
                  <a:latin typeface="Calibri"/>
                  <a:ea typeface="ＭＳ Ｐゴシック"/>
                </a:endParaRPr>
              </a:p>
            </p:txBody>
          </p:sp>
          <p:sp>
            <p:nvSpPr>
              <p:cNvPr id="139" name="フリーフォーム 138"/>
              <p:cNvSpPr/>
              <p:nvPr/>
            </p:nvSpPr>
            <p:spPr>
              <a:xfrm>
                <a:off x="4855639" y="3602798"/>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40" name="フリーフォーム 139"/>
              <p:cNvSpPr/>
              <p:nvPr/>
            </p:nvSpPr>
            <p:spPr>
              <a:xfrm>
                <a:off x="4855639" y="4260634"/>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41" name="フリーフォーム 140"/>
              <p:cNvSpPr/>
              <p:nvPr/>
            </p:nvSpPr>
            <p:spPr>
              <a:xfrm>
                <a:off x="5259944" y="4263773"/>
                <a:ext cx="1085338"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42" name="角丸四角形 141"/>
              <p:cNvSpPr/>
              <p:nvPr/>
            </p:nvSpPr>
            <p:spPr>
              <a:xfrm>
                <a:off x="5394232" y="3446739"/>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rPr>
                  <a:t>AMP</a:t>
                </a:r>
                <a:endParaRPr kumimoji="0" lang="ja-JP" altLang="en-US" sz="1200" kern="0" dirty="0">
                  <a:solidFill>
                    <a:sysClr val="window" lastClr="FFFFFF"/>
                  </a:solidFill>
                </a:endParaRPr>
              </a:p>
            </p:txBody>
          </p:sp>
          <p:sp>
            <p:nvSpPr>
              <p:cNvPr id="143" name="フリーフォーム 142"/>
              <p:cNvSpPr/>
              <p:nvPr/>
            </p:nvSpPr>
            <p:spPr>
              <a:xfrm>
                <a:off x="6342281" y="3169163"/>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44" name="フリーフォーム 143"/>
              <p:cNvSpPr/>
              <p:nvPr/>
            </p:nvSpPr>
            <p:spPr>
              <a:xfrm>
                <a:off x="5270048" y="3173963"/>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45" name="フリーフォーム 144"/>
              <p:cNvSpPr/>
              <p:nvPr/>
            </p:nvSpPr>
            <p:spPr>
              <a:xfrm>
                <a:off x="6589184" y="3168435"/>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grpSp>
            <p:nvGrpSpPr>
              <p:cNvPr id="146" name="グループ化 145"/>
              <p:cNvGrpSpPr/>
              <p:nvPr/>
            </p:nvGrpSpPr>
            <p:grpSpPr>
              <a:xfrm>
                <a:off x="7091874" y="3513083"/>
                <a:ext cx="184826" cy="396783"/>
                <a:chOff x="3965386" y="3527310"/>
                <a:chExt cx="184826" cy="792171"/>
              </a:xfrm>
            </p:grpSpPr>
            <p:sp>
              <p:nvSpPr>
                <p:cNvPr id="160" name="フリーフォーム 159"/>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61" name="フリーフォーム 160"/>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62" name="フリーフォーム 161"/>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63" name="フリーフォーム 162"/>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64" name="フリーフォーム 163"/>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65" name="フリーフォーム 164"/>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66" name="フリーフォーム 165"/>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67" name="フリーフォーム 166"/>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grpSp>
          <p:grpSp>
            <p:nvGrpSpPr>
              <p:cNvPr id="147" name="グループ化 146"/>
              <p:cNvGrpSpPr/>
              <p:nvPr/>
            </p:nvGrpSpPr>
            <p:grpSpPr>
              <a:xfrm>
                <a:off x="7091662" y="3957491"/>
                <a:ext cx="184826" cy="396783"/>
                <a:chOff x="3965386" y="3527310"/>
                <a:chExt cx="184826" cy="792171"/>
              </a:xfrm>
            </p:grpSpPr>
            <p:sp>
              <p:nvSpPr>
                <p:cNvPr id="152" name="フリーフォーム 151"/>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53" name="フリーフォーム 152"/>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54" name="フリーフォーム 153"/>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55" name="フリーフォーム 154"/>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56" name="フリーフォーム 155"/>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57" name="フリーフォーム 156"/>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58" name="フリーフォーム 157"/>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sp>
              <p:nvSpPr>
                <p:cNvPr id="159" name="フリーフォーム 158"/>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grpSp>
          <p:sp>
            <p:nvSpPr>
              <p:cNvPr id="148" name="角丸四角形 147"/>
              <p:cNvSpPr/>
              <p:nvPr/>
            </p:nvSpPr>
            <p:spPr>
              <a:xfrm>
                <a:off x="5394232" y="4126607"/>
                <a:ext cx="833231" cy="220088"/>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err="1">
                    <a:solidFill>
                      <a:sysClr val="window" lastClr="FFFFFF"/>
                    </a:solidFill>
                  </a:rPr>
                  <a:t>sb</a:t>
                </a:r>
                <a:r>
                  <a:rPr kumimoji="0" lang="en-US" altLang="ja-JP" sz="1200" kern="0" dirty="0">
                    <a:solidFill>
                      <a:sysClr val="window" lastClr="FFFFFF"/>
                    </a:solidFill>
                  </a:rPr>
                  <a:t> AMP</a:t>
                </a:r>
                <a:endParaRPr kumimoji="0" lang="ja-JP" altLang="en-US" sz="1200" kern="0" dirty="0">
                  <a:solidFill>
                    <a:sysClr val="window" lastClr="FFFFFF"/>
                  </a:solidFill>
                </a:endParaRPr>
              </a:p>
            </p:txBody>
          </p:sp>
          <p:sp>
            <p:nvSpPr>
              <p:cNvPr id="149" name="角丸四角形 148"/>
              <p:cNvSpPr/>
              <p:nvPr/>
            </p:nvSpPr>
            <p:spPr>
              <a:xfrm>
                <a:off x="4586530" y="3444655"/>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rPr>
                  <a:t>matrix</a:t>
                </a:r>
                <a:endParaRPr kumimoji="0" lang="ja-JP" altLang="en-US" sz="1200" kern="0" dirty="0">
                  <a:solidFill>
                    <a:sysClr val="window" lastClr="FFFFFF"/>
                  </a:solidFill>
                </a:endParaRPr>
              </a:p>
            </p:txBody>
          </p:sp>
          <p:sp>
            <p:nvSpPr>
              <p:cNvPr id="150" name="角丸四角形 149"/>
              <p:cNvSpPr/>
              <p:nvPr/>
            </p:nvSpPr>
            <p:spPr>
              <a:xfrm>
                <a:off x="6781840" y="3452431"/>
                <a:ext cx="369515" cy="965110"/>
              </a:xfrm>
              <a:prstGeom prst="roundRect">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rPr>
                  <a:t>SS</a:t>
                </a:r>
                <a:endParaRPr kumimoji="0" lang="ja-JP" altLang="en-US" sz="1200" kern="0" dirty="0">
                  <a:solidFill>
                    <a:sysClr val="window" lastClr="FFFFFF"/>
                  </a:solidFill>
                </a:endParaRPr>
              </a:p>
            </p:txBody>
          </p:sp>
          <p:sp>
            <p:nvSpPr>
              <p:cNvPr id="151" name="角丸四角形 150"/>
              <p:cNvSpPr/>
              <p:nvPr/>
            </p:nvSpPr>
            <p:spPr>
              <a:xfrm>
                <a:off x="6768420" y="3452431"/>
                <a:ext cx="382935" cy="951958"/>
              </a:xfrm>
              <a:prstGeom prst="roundRect">
                <a:avLst>
                  <a:gd name="adj" fmla="val 8296"/>
                </a:avLst>
              </a:prstGeom>
              <a:noFill/>
              <a:ln>
                <a:solidFill>
                  <a:schemeClr val="accent5">
                    <a:lumMod val="75000"/>
                  </a:schemeClr>
                </a:solidFill>
              </a:ln>
              <a:effectLst>
                <a:glow rad="101600">
                  <a:schemeClr val="accent5">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a:solidFill>
                    <a:srgbClr val="FFFFFF"/>
                  </a:solidFill>
                </a:endParaRPr>
              </a:p>
            </p:txBody>
          </p:sp>
        </p:grpSp>
        <p:sp>
          <p:nvSpPr>
            <p:cNvPr id="2" name="フリーフォーム 1"/>
            <p:cNvSpPr/>
            <p:nvPr/>
          </p:nvSpPr>
          <p:spPr>
            <a:xfrm>
              <a:off x="9559993" y="4218798"/>
              <a:ext cx="0" cy="204072"/>
            </a:xfrm>
            <a:custGeom>
              <a:avLst/>
              <a:gdLst>
                <a:gd name="connsiteX0" fmla="*/ 0 w 0"/>
                <a:gd name="connsiteY0" fmla="*/ 0 h 204072"/>
                <a:gd name="connsiteX1" fmla="*/ 0 w 0"/>
                <a:gd name="connsiteY1" fmla="*/ 204072 h 204072"/>
              </a:gdLst>
              <a:ahLst/>
              <a:cxnLst>
                <a:cxn ang="0">
                  <a:pos x="connsiteX0" y="connsiteY0"/>
                </a:cxn>
                <a:cxn ang="0">
                  <a:pos x="connsiteX1" y="connsiteY1"/>
                </a:cxn>
              </a:cxnLst>
              <a:rect l="l" t="t" r="r" b="b"/>
              <a:pathLst>
                <a:path h="204072">
                  <a:moveTo>
                    <a:pt x="0" y="0"/>
                  </a:moveTo>
                  <a:lnTo>
                    <a:pt x="0" y="2040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 name="フリーフォーム 3"/>
          <p:cNvSpPr/>
          <p:nvPr/>
        </p:nvSpPr>
        <p:spPr>
          <a:xfrm>
            <a:off x="3508744" y="5133007"/>
            <a:ext cx="606056" cy="0"/>
          </a:xfrm>
          <a:custGeom>
            <a:avLst/>
            <a:gdLst>
              <a:gd name="connsiteX0" fmla="*/ 0 w 606056"/>
              <a:gd name="connsiteY0" fmla="*/ 0 h 0"/>
              <a:gd name="connsiteX1" fmla="*/ 606056 w 606056"/>
              <a:gd name="connsiteY1" fmla="*/ 0 h 0"/>
            </a:gdLst>
            <a:ahLst/>
            <a:cxnLst>
              <a:cxn ang="0">
                <a:pos x="connsiteX0" y="connsiteY0"/>
              </a:cxn>
              <a:cxn ang="0">
                <a:pos x="connsiteX1" y="connsiteY1"/>
              </a:cxn>
            </a:cxnLst>
            <a:rect l="l" t="t" r="r" b="b"/>
            <a:pathLst>
              <a:path w="606056">
                <a:moveTo>
                  <a:pt x="0" y="0"/>
                </a:moveTo>
                <a:lnTo>
                  <a:pt x="606056"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4"/>
          <p:cNvSpPr/>
          <p:nvPr/>
        </p:nvSpPr>
        <p:spPr>
          <a:xfrm>
            <a:off x="3104707" y="5526411"/>
            <a:ext cx="967563" cy="329610"/>
          </a:xfrm>
          <a:custGeom>
            <a:avLst/>
            <a:gdLst>
              <a:gd name="connsiteX0" fmla="*/ 967563 w 967563"/>
              <a:gd name="connsiteY0" fmla="*/ 0 h 329610"/>
              <a:gd name="connsiteX1" fmla="*/ 404037 w 967563"/>
              <a:gd name="connsiteY1" fmla="*/ 0 h 329610"/>
              <a:gd name="connsiteX2" fmla="*/ 0 w 967563"/>
              <a:gd name="connsiteY2" fmla="*/ 329610 h 329610"/>
            </a:gdLst>
            <a:ahLst/>
            <a:cxnLst>
              <a:cxn ang="0">
                <a:pos x="connsiteX0" y="connsiteY0"/>
              </a:cxn>
              <a:cxn ang="0">
                <a:pos x="connsiteX1" y="connsiteY1"/>
              </a:cxn>
              <a:cxn ang="0">
                <a:pos x="connsiteX2" y="connsiteY2"/>
              </a:cxn>
            </a:cxnLst>
            <a:rect l="l" t="t" r="r" b="b"/>
            <a:pathLst>
              <a:path w="967563" h="329610">
                <a:moveTo>
                  <a:pt x="967563" y="0"/>
                </a:moveTo>
                <a:lnTo>
                  <a:pt x="404037" y="0"/>
                </a:lnTo>
                <a:lnTo>
                  <a:pt x="0" y="32961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70" name="Picture 2" descr="H:\TCL\Products\Products data\VX\VX-3000\Photo\VX-3000 ph2\VX-3000 Bilder\RM-300X_RM 210F.jpg"/>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763406" y="5481185"/>
            <a:ext cx="764417" cy="635770"/>
          </a:xfrm>
          <a:prstGeom prst="rect">
            <a:avLst/>
          </a:prstGeom>
          <a:noFill/>
          <a:extLst>
            <a:ext uri="{909E8E84-426E-40DD-AFC4-6F175D3DCCD1}">
              <a14:hiddenFill xmlns:a14="http://schemas.microsoft.com/office/drawing/2010/main">
                <a:solidFill>
                  <a:srgbClr val="FFFFFF"/>
                </a:solidFill>
              </a14:hiddenFill>
            </a:ext>
          </a:extLst>
        </p:spPr>
      </p:pic>
      <p:grpSp>
        <p:nvGrpSpPr>
          <p:cNvPr id="171" name="グループ化 170"/>
          <p:cNvGrpSpPr/>
          <p:nvPr/>
        </p:nvGrpSpPr>
        <p:grpSpPr>
          <a:xfrm>
            <a:off x="2783860" y="4717959"/>
            <a:ext cx="805232" cy="644789"/>
            <a:chOff x="2843809" y="2806680"/>
            <a:chExt cx="1684580" cy="1348529"/>
          </a:xfrm>
        </p:grpSpPr>
        <p:pic>
          <p:nvPicPr>
            <p:cNvPr id="172" name="Picture 3" descr="H:\TCL\Products\Products data\VX\VX-2000\Pict\rm200xf_pn1e.jpg"/>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2843809" y="2859782"/>
              <a:ext cx="871198" cy="1295427"/>
            </a:xfrm>
            <a:prstGeom prst="rect">
              <a:avLst/>
            </a:prstGeom>
            <a:noFill/>
            <a:extLst>
              <a:ext uri="{909E8E84-426E-40DD-AFC4-6F175D3DCCD1}">
                <a14:hiddenFill xmlns:a14="http://schemas.microsoft.com/office/drawing/2010/main">
                  <a:solidFill>
                    <a:srgbClr val="FFFFFF"/>
                  </a:solidFill>
                </a14:hiddenFill>
              </a:ext>
            </a:extLst>
          </p:spPr>
        </p:pic>
        <p:pic>
          <p:nvPicPr>
            <p:cNvPr id="173" name="Picture 4" descr="H:\TCL\Products\Products data\VM\VM-3000\Pict\rm320f_pf1e.jpg"/>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a:stretch/>
          </p:blipFill>
          <p:spPr bwMode="auto">
            <a:xfrm>
              <a:off x="3715535" y="2806680"/>
              <a:ext cx="812854" cy="1075591"/>
            </a:xfrm>
            <a:prstGeom prst="rect">
              <a:avLst/>
            </a:prstGeom>
            <a:noFill/>
            <a:extLst>
              <a:ext uri="{909E8E84-426E-40DD-AFC4-6F175D3DCCD1}">
                <a14:hiddenFill xmlns:a14="http://schemas.microsoft.com/office/drawing/2010/main">
                  <a:solidFill>
                    <a:srgbClr val="FFFFFF"/>
                  </a:solidFill>
                </a14:hiddenFill>
              </a:ext>
            </a:extLst>
          </p:spPr>
        </p:pic>
      </p:grpSp>
      <p:sp>
        <p:nvSpPr>
          <p:cNvPr id="174" name="正方形/長方形 173"/>
          <p:cNvSpPr/>
          <p:nvPr/>
        </p:nvSpPr>
        <p:spPr>
          <a:xfrm>
            <a:off x="6306197" y="3328135"/>
            <a:ext cx="840629" cy="2846961"/>
          </a:xfrm>
          <a:prstGeom prst="rect">
            <a:avLst/>
          </a:prstGeom>
        </p:spPr>
        <p:txBody>
          <a:bodyPr wrap="square" lIns="137187" tIns="68594" rIns="137187" bIns="68594">
            <a:spAutoFit/>
          </a:bodyPr>
          <a:lstStyle/>
          <a:p>
            <a:r>
              <a:rPr lang="en-US" altLang="ja-JP" sz="1600" dirty="0">
                <a:solidFill>
                  <a:srgbClr val="5F5F5F"/>
                </a:solidFill>
                <a:latin typeface="Calibri"/>
                <a:cs typeface="Consolas" panose="020B0609020204030204" pitchFamily="49" charset="0"/>
              </a:rPr>
              <a:t>32F</a:t>
            </a:r>
          </a:p>
          <a:p>
            <a:endParaRPr lang="en-US" altLang="ja-JP" sz="1600" dirty="0">
              <a:solidFill>
                <a:srgbClr val="5F5F5F"/>
              </a:solidFill>
              <a:latin typeface="Calibri"/>
              <a:cs typeface="Consolas" panose="020B0609020204030204" pitchFamily="49" charset="0"/>
            </a:endParaRPr>
          </a:p>
          <a:p>
            <a:endParaRPr lang="en-US" altLang="ja-JP" sz="1600" dirty="0">
              <a:solidFill>
                <a:srgbClr val="5F5F5F"/>
              </a:solidFill>
              <a:latin typeface="Calibri"/>
              <a:cs typeface="Consolas" panose="020B0609020204030204" pitchFamily="49" charset="0"/>
            </a:endParaRPr>
          </a:p>
          <a:p>
            <a:r>
              <a:rPr lang="en-US" altLang="ja-JP" sz="1600" dirty="0">
                <a:solidFill>
                  <a:srgbClr val="5F5F5F"/>
                </a:solidFill>
                <a:latin typeface="Calibri"/>
                <a:cs typeface="Consolas" panose="020B0609020204030204" pitchFamily="49" charset="0"/>
              </a:rPr>
              <a:t>17F</a:t>
            </a:r>
          </a:p>
          <a:p>
            <a:endParaRPr lang="en-US" altLang="ja-JP" sz="1600" dirty="0">
              <a:solidFill>
                <a:srgbClr val="5F5F5F"/>
              </a:solidFill>
              <a:latin typeface="Calibri"/>
              <a:cs typeface="Consolas" panose="020B0609020204030204" pitchFamily="49" charset="0"/>
            </a:endParaRPr>
          </a:p>
          <a:p>
            <a:endParaRPr lang="en-US" altLang="ja-JP" sz="1600" dirty="0">
              <a:solidFill>
                <a:srgbClr val="5F5F5F"/>
              </a:solidFill>
              <a:latin typeface="Calibri"/>
              <a:cs typeface="Consolas" panose="020B0609020204030204" pitchFamily="49" charset="0"/>
            </a:endParaRPr>
          </a:p>
          <a:p>
            <a:r>
              <a:rPr lang="en-US" altLang="ja-JP" sz="1600" dirty="0">
                <a:solidFill>
                  <a:srgbClr val="5F5F5F"/>
                </a:solidFill>
                <a:latin typeface="Calibri"/>
                <a:cs typeface="Consolas" panose="020B0609020204030204" pitchFamily="49" charset="0"/>
              </a:rPr>
              <a:t>16F</a:t>
            </a:r>
          </a:p>
          <a:p>
            <a:endParaRPr lang="en-US" altLang="ja-JP" sz="1600" dirty="0">
              <a:solidFill>
                <a:srgbClr val="5F5F5F"/>
              </a:solidFill>
              <a:latin typeface="Calibri"/>
              <a:cs typeface="Consolas" panose="020B0609020204030204" pitchFamily="49" charset="0"/>
            </a:endParaRPr>
          </a:p>
          <a:p>
            <a:endParaRPr lang="en-US" altLang="ja-JP" sz="1600" dirty="0">
              <a:solidFill>
                <a:srgbClr val="5F5F5F"/>
              </a:solidFill>
              <a:latin typeface="Calibri"/>
              <a:cs typeface="Consolas" panose="020B0609020204030204" pitchFamily="49" charset="0"/>
            </a:endParaRPr>
          </a:p>
          <a:p>
            <a:r>
              <a:rPr lang="en-US" altLang="ja-JP" sz="1600" dirty="0">
                <a:solidFill>
                  <a:srgbClr val="5F5F5F"/>
                </a:solidFill>
                <a:latin typeface="Calibri"/>
                <a:cs typeface="Consolas" panose="020B0609020204030204" pitchFamily="49" charset="0"/>
              </a:rPr>
              <a:t>1F</a:t>
            </a:r>
          </a:p>
          <a:p>
            <a:endParaRPr lang="ja-JP" altLang="en-US" sz="1600" dirty="0">
              <a:solidFill>
                <a:srgbClr val="5F5F5F"/>
              </a:solidFill>
              <a:latin typeface="Calibri"/>
              <a:cs typeface="Consolas" panose="020B0609020204030204" pitchFamily="49" charset="0"/>
            </a:endParaRPr>
          </a:p>
        </p:txBody>
      </p:sp>
      <p:sp>
        <p:nvSpPr>
          <p:cNvPr id="6" name="フリーフォーム 5"/>
          <p:cNvSpPr/>
          <p:nvPr/>
        </p:nvSpPr>
        <p:spPr>
          <a:xfrm>
            <a:off x="4253024" y="5466175"/>
            <a:ext cx="3381214" cy="836413"/>
          </a:xfrm>
          <a:custGeom>
            <a:avLst/>
            <a:gdLst>
              <a:gd name="connsiteX0" fmla="*/ 0 w 3253563"/>
              <a:gd name="connsiteY0" fmla="*/ 361507 h 925033"/>
              <a:gd name="connsiteX1" fmla="*/ 0 w 3253563"/>
              <a:gd name="connsiteY1" fmla="*/ 925033 h 925033"/>
              <a:gd name="connsiteX2" fmla="*/ 2987749 w 3253563"/>
              <a:gd name="connsiteY2" fmla="*/ 925033 h 925033"/>
              <a:gd name="connsiteX3" fmla="*/ 2987749 w 3253563"/>
              <a:gd name="connsiteY3" fmla="*/ 0 h 925033"/>
              <a:gd name="connsiteX4" fmla="*/ 3253563 w 3253563"/>
              <a:gd name="connsiteY4" fmla="*/ 0 h 925033"/>
              <a:gd name="connsiteX5" fmla="*/ 3253563 w 3253563"/>
              <a:gd name="connsiteY5" fmla="*/ 159489 h 925033"/>
              <a:gd name="connsiteX0" fmla="*/ 0 w 3253563"/>
              <a:gd name="connsiteY0" fmla="*/ 361507 h 925033"/>
              <a:gd name="connsiteX1" fmla="*/ 0 w 3253563"/>
              <a:gd name="connsiteY1" fmla="*/ 925033 h 925033"/>
              <a:gd name="connsiteX2" fmla="*/ 2987749 w 3253563"/>
              <a:gd name="connsiteY2" fmla="*/ 925033 h 925033"/>
              <a:gd name="connsiteX3" fmla="*/ 2987749 w 3253563"/>
              <a:gd name="connsiteY3" fmla="*/ 48338 h 925033"/>
              <a:gd name="connsiteX4" fmla="*/ 3253563 w 3253563"/>
              <a:gd name="connsiteY4" fmla="*/ 0 h 925033"/>
              <a:gd name="connsiteX5" fmla="*/ 3253563 w 3253563"/>
              <a:gd name="connsiteY5" fmla="*/ 159489 h 925033"/>
              <a:gd name="connsiteX0" fmla="*/ 0 w 3801571"/>
              <a:gd name="connsiteY0" fmla="*/ 313169 h 876695"/>
              <a:gd name="connsiteX1" fmla="*/ 0 w 3801571"/>
              <a:gd name="connsiteY1" fmla="*/ 876695 h 876695"/>
              <a:gd name="connsiteX2" fmla="*/ 2987749 w 3801571"/>
              <a:gd name="connsiteY2" fmla="*/ 876695 h 876695"/>
              <a:gd name="connsiteX3" fmla="*/ 2987749 w 3801571"/>
              <a:gd name="connsiteY3" fmla="*/ 0 h 876695"/>
              <a:gd name="connsiteX4" fmla="*/ 3801571 w 3801571"/>
              <a:gd name="connsiteY4" fmla="*/ 44310 h 876695"/>
              <a:gd name="connsiteX5" fmla="*/ 3253563 w 3801571"/>
              <a:gd name="connsiteY5" fmla="*/ 111151 h 876695"/>
              <a:gd name="connsiteX0" fmla="*/ 0 w 3801571"/>
              <a:gd name="connsiteY0" fmla="*/ 313169 h 876695"/>
              <a:gd name="connsiteX1" fmla="*/ 0 w 3801571"/>
              <a:gd name="connsiteY1" fmla="*/ 876695 h 876695"/>
              <a:gd name="connsiteX2" fmla="*/ 2987749 w 3801571"/>
              <a:gd name="connsiteY2" fmla="*/ 876695 h 876695"/>
              <a:gd name="connsiteX3" fmla="*/ 2987749 w 3801571"/>
              <a:gd name="connsiteY3" fmla="*/ 0 h 876695"/>
              <a:gd name="connsiteX4" fmla="*/ 3801571 w 3801571"/>
              <a:gd name="connsiteY4" fmla="*/ 44310 h 876695"/>
              <a:gd name="connsiteX5" fmla="*/ 3801571 w 3801571"/>
              <a:gd name="connsiteY5" fmla="*/ 171574 h 876695"/>
              <a:gd name="connsiteX0" fmla="*/ 0 w 3801571"/>
              <a:gd name="connsiteY0" fmla="*/ 276915 h 840441"/>
              <a:gd name="connsiteX1" fmla="*/ 0 w 3801571"/>
              <a:gd name="connsiteY1" fmla="*/ 840441 h 840441"/>
              <a:gd name="connsiteX2" fmla="*/ 2987749 w 3801571"/>
              <a:gd name="connsiteY2" fmla="*/ 840441 h 840441"/>
              <a:gd name="connsiteX3" fmla="*/ 2987749 w 3801571"/>
              <a:gd name="connsiteY3" fmla="*/ 0 h 840441"/>
              <a:gd name="connsiteX4" fmla="*/ 3801571 w 3801571"/>
              <a:gd name="connsiteY4" fmla="*/ 8056 h 840441"/>
              <a:gd name="connsiteX5" fmla="*/ 3801571 w 3801571"/>
              <a:gd name="connsiteY5" fmla="*/ 135320 h 840441"/>
              <a:gd name="connsiteX0" fmla="*/ 0 w 3801571"/>
              <a:gd name="connsiteY0" fmla="*/ 268859 h 832385"/>
              <a:gd name="connsiteX1" fmla="*/ 0 w 3801571"/>
              <a:gd name="connsiteY1" fmla="*/ 832385 h 832385"/>
              <a:gd name="connsiteX2" fmla="*/ 2987749 w 3801571"/>
              <a:gd name="connsiteY2" fmla="*/ 832385 h 832385"/>
              <a:gd name="connsiteX3" fmla="*/ 2996808 w 3801571"/>
              <a:gd name="connsiteY3" fmla="*/ 4028 h 832385"/>
              <a:gd name="connsiteX4" fmla="*/ 3801571 w 3801571"/>
              <a:gd name="connsiteY4" fmla="*/ 0 h 832385"/>
              <a:gd name="connsiteX5" fmla="*/ 3801571 w 3801571"/>
              <a:gd name="connsiteY5" fmla="*/ 127264 h 832385"/>
              <a:gd name="connsiteX0" fmla="*/ 0 w 3801571"/>
              <a:gd name="connsiteY0" fmla="*/ 272887 h 836413"/>
              <a:gd name="connsiteX1" fmla="*/ 0 w 3801571"/>
              <a:gd name="connsiteY1" fmla="*/ 836413 h 836413"/>
              <a:gd name="connsiteX2" fmla="*/ 2987749 w 3801571"/>
              <a:gd name="connsiteY2" fmla="*/ 836413 h 836413"/>
              <a:gd name="connsiteX3" fmla="*/ 2992279 w 3801571"/>
              <a:gd name="connsiteY3" fmla="*/ 0 h 836413"/>
              <a:gd name="connsiteX4" fmla="*/ 3801571 w 3801571"/>
              <a:gd name="connsiteY4" fmla="*/ 4028 h 836413"/>
              <a:gd name="connsiteX5" fmla="*/ 3801571 w 3801571"/>
              <a:gd name="connsiteY5" fmla="*/ 131292 h 8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1571" h="836413">
                <a:moveTo>
                  <a:pt x="0" y="272887"/>
                </a:moveTo>
                <a:lnTo>
                  <a:pt x="0" y="836413"/>
                </a:lnTo>
                <a:lnTo>
                  <a:pt x="2987749" y="836413"/>
                </a:lnTo>
                <a:cubicBezTo>
                  <a:pt x="2990769" y="560294"/>
                  <a:pt x="2989259" y="276119"/>
                  <a:pt x="2992279" y="0"/>
                </a:cubicBezTo>
                <a:lnTo>
                  <a:pt x="3801571" y="4028"/>
                </a:lnTo>
                <a:lnTo>
                  <a:pt x="3801571" y="131292"/>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2293" name="Picture 5" descr="クリックすると新しいウィンドウで開きます"/>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l="9217" r="10755"/>
          <a:stretch/>
        </p:blipFill>
        <p:spPr bwMode="auto">
          <a:xfrm>
            <a:off x="7938914" y="1716374"/>
            <a:ext cx="4993729" cy="2860016"/>
          </a:xfrm>
          <a:prstGeom prst="rect">
            <a:avLst/>
          </a:prstGeom>
          <a:noFill/>
          <a:effectLst>
            <a:softEdge rad="317500"/>
          </a:effectLst>
          <a:extLst>
            <a:ext uri="{909E8E84-426E-40DD-AFC4-6F175D3DCCD1}">
              <a14:hiddenFill xmlns:a14="http://schemas.microsoft.com/office/drawing/2010/main">
                <a:solidFill>
                  <a:srgbClr val="FFFFFF"/>
                </a:solidFill>
              </a14:hiddenFill>
            </a:ext>
          </a:extLst>
        </p:spPr>
      </p:pic>
      <p:grpSp>
        <p:nvGrpSpPr>
          <p:cNvPr id="183" name="グループ化 182"/>
          <p:cNvGrpSpPr/>
          <p:nvPr/>
        </p:nvGrpSpPr>
        <p:grpSpPr>
          <a:xfrm>
            <a:off x="9195643" y="4802146"/>
            <a:ext cx="1905063" cy="1381923"/>
            <a:chOff x="7062450" y="5444277"/>
            <a:chExt cx="1905063" cy="1381923"/>
          </a:xfrm>
        </p:grpSpPr>
        <p:pic>
          <p:nvPicPr>
            <p:cNvPr id="184"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94498" y="5444277"/>
              <a:ext cx="1473015" cy="13819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5"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7131166" y="6579205"/>
              <a:ext cx="294715" cy="245117"/>
            </a:xfrm>
            <a:prstGeom prst="rect">
              <a:avLst/>
            </a:prstGeom>
            <a:noFill/>
            <a:extLst>
              <a:ext uri="{909E8E84-426E-40DD-AFC4-6F175D3DCCD1}">
                <a14:hiddenFill xmlns:a14="http://schemas.microsoft.com/office/drawing/2010/main">
                  <a:solidFill>
                    <a:srgbClr val="FFFFFF"/>
                  </a:solidFill>
                </a14:hiddenFill>
              </a:ext>
            </a:extLst>
          </p:spPr>
        </p:pic>
        <p:sp>
          <p:nvSpPr>
            <p:cNvPr id="186" name="フリーフォーム 185"/>
            <p:cNvSpPr/>
            <p:nvPr/>
          </p:nvSpPr>
          <p:spPr>
            <a:xfrm>
              <a:off x="7355482" y="6384687"/>
              <a:ext cx="189325" cy="0"/>
            </a:xfrm>
            <a:custGeom>
              <a:avLst/>
              <a:gdLst>
                <a:gd name="connsiteX0" fmla="*/ 0 w 189325"/>
                <a:gd name="connsiteY0" fmla="*/ 0 h 0"/>
                <a:gd name="connsiteX1" fmla="*/ 189325 w 189325"/>
                <a:gd name="connsiteY1" fmla="*/ 0 h 0"/>
              </a:gdLst>
              <a:ahLst/>
              <a:cxnLst>
                <a:cxn ang="0">
                  <a:pos x="connsiteX0" y="connsiteY0"/>
                </a:cxn>
                <a:cxn ang="0">
                  <a:pos x="connsiteX1" y="connsiteY1"/>
                </a:cxn>
              </a:cxnLst>
              <a:rect l="l" t="t" r="r" b="b"/>
              <a:pathLst>
                <a:path w="189325">
                  <a:moveTo>
                    <a:pt x="0" y="0"/>
                  </a:moveTo>
                  <a:lnTo>
                    <a:pt x="189325" y="0"/>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7" name="フリーフォーム 186"/>
            <p:cNvSpPr/>
            <p:nvPr/>
          </p:nvSpPr>
          <p:spPr>
            <a:xfrm>
              <a:off x="7287003" y="6586097"/>
              <a:ext cx="245719" cy="96677"/>
            </a:xfrm>
            <a:custGeom>
              <a:avLst/>
              <a:gdLst>
                <a:gd name="connsiteX0" fmla="*/ 0 w 245719"/>
                <a:gd name="connsiteY0" fmla="*/ 96677 h 96677"/>
                <a:gd name="connsiteX1" fmla="*/ 0 w 245719"/>
                <a:gd name="connsiteY1" fmla="*/ 96677 h 96677"/>
                <a:gd name="connsiteX2" fmla="*/ 76535 w 245719"/>
                <a:gd name="connsiteY2" fmla="*/ 0 h 96677"/>
                <a:gd name="connsiteX3" fmla="*/ 245719 w 245719"/>
                <a:gd name="connsiteY3" fmla="*/ 0 h 96677"/>
              </a:gdLst>
              <a:ahLst/>
              <a:cxnLst>
                <a:cxn ang="0">
                  <a:pos x="connsiteX0" y="connsiteY0"/>
                </a:cxn>
                <a:cxn ang="0">
                  <a:pos x="connsiteX1" y="connsiteY1"/>
                </a:cxn>
                <a:cxn ang="0">
                  <a:pos x="connsiteX2" y="connsiteY2"/>
                </a:cxn>
                <a:cxn ang="0">
                  <a:pos x="connsiteX3" y="connsiteY3"/>
                </a:cxn>
              </a:cxnLst>
              <a:rect l="l" t="t" r="r" b="b"/>
              <a:pathLst>
                <a:path w="245719" h="96677">
                  <a:moveTo>
                    <a:pt x="0" y="96677"/>
                  </a:moveTo>
                  <a:lnTo>
                    <a:pt x="0" y="96677"/>
                  </a:lnTo>
                  <a:lnTo>
                    <a:pt x="76535" y="0"/>
                  </a:lnTo>
                  <a:lnTo>
                    <a:pt x="245719" y="0"/>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88" name="グループ化 187"/>
            <p:cNvGrpSpPr/>
            <p:nvPr/>
          </p:nvGrpSpPr>
          <p:grpSpPr>
            <a:xfrm>
              <a:off x="7062450" y="6264266"/>
              <a:ext cx="341497" cy="300799"/>
              <a:chOff x="2843809" y="2806680"/>
              <a:chExt cx="1684580" cy="1348529"/>
            </a:xfrm>
          </p:grpSpPr>
          <p:pic>
            <p:nvPicPr>
              <p:cNvPr id="189" name="Picture 3" descr="H:\TCL\Products\Products data\VX\VX-2000\Pict\rm200xf_pn1e.jp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a:stretch/>
            </p:blipFill>
            <p:spPr bwMode="auto">
              <a:xfrm>
                <a:off x="2843809" y="2859782"/>
                <a:ext cx="871198" cy="1295427"/>
              </a:xfrm>
              <a:prstGeom prst="rect">
                <a:avLst/>
              </a:prstGeom>
              <a:noFill/>
              <a:extLst>
                <a:ext uri="{909E8E84-426E-40DD-AFC4-6F175D3DCCD1}">
                  <a14:hiddenFill xmlns:a14="http://schemas.microsoft.com/office/drawing/2010/main">
                    <a:solidFill>
                      <a:srgbClr val="FFFFFF"/>
                    </a:solidFill>
                  </a14:hiddenFill>
                </a:ext>
              </a:extLst>
            </p:spPr>
          </p:pic>
          <p:pic>
            <p:nvPicPr>
              <p:cNvPr id="190" name="Picture 4" descr="H:\TCL\Products\Products data\VM\VM-3000\Pict\rm320f_pf1e.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3715535" y="2806680"/>
                <a:ext cx="812854" cy="1075591"/>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191" name="フリーフォーム 190"/>
          <p:cNvSpPr/>
          <p:nvPr/>
        </p:nvSpPr>
        <p:spPr>
          <a:xfrm>
            <a:off x="6374878" y="5466534"/>
            <a:ext cx="3381214" cy="836413"/>
          </a:xfrm>
          <a:custGeom>
            <a:avLst/>
            <a:gdLst>
              <a:gd name="connsiteX0" fmla="*/ 0 w 3253563"/>
              <a:gd name="connsiteY0" fmla="*/ 361507 h 925033"/>
              <a:gd name="connsiteX1" fmla="*/ 0 w 3253563"/>
              <a:gd name="connsiteY1" fmla="*/ 925033 h 925033"/>
              <a:gd name="connsiteX2" fmla="*/ 2987749 w 3253563"/>
              <a:gd name="connsiteY2" fmla="*/ 925033 h 925033"/>
              <a:gd name="connsiteX3" fmla="*/ 2987749 w 3253563"/>
              <a:gd name="connsiteY3" fmla="*/ 0 h 925033"/>
              <a:gd name="connsiteX4" fmla="*/ 3253563 w 3253563"/>
              <a:gd name="connsiteY4" fmla="*/ 0 h 925033"/>
              <a:gd name="connsiteX5" fmla="*/ 3253563 w 3253563"/>
              <a:gd name="connsiteY5" fmla="*/ 159489 h 925033"/>
              <a:gd name="connsiteX0" fmla="*/ 0 w 3253563"/>
              <a:gd name="connsiteY0" fmla="*/ 361507 h 925033"/>
              <a:gd name="connsiteX1" fmla="*/ 0 w 3253563"/>
              <a:gd name="connsiteY1" fmla="*/ 925033 h 925033"/>
              <a:gd name="connsiteX2" fmla="*/ 2987749 w 3253563"/>
              <a:gd name="connsiteY2" fmla="*/ 925033 h 925033"/>
              <a:gd name="connsiteX3" fmla="*/ 2987749 w 3253563"/>
              <a:gd name="connsiteY3" fmla="*/ 48338 h 925033"/>
              <a:gd name="connsiteX4" fmla="*/ 3253563 w 3253563"/>
              <a:gd name="connsiteY4" fmla="*/ 0 h 925033"/>
              <a:gd name="connsiteX5" fmla="*/ 3253563 w 3253563"/>
              <a:gd name="connsiteY5" fmla="*/ 159489 h 925033"/>
              <a:gd name="connsiteX0" fmla="*/ 0 w 3801571"/>
              <a:gd name="connsiteY0" fmla="*/ 313169 h 876695"/>
              <a:gd name="connsiteX1" fmla="*/ 0 w 3801571"/>
              <a:gd name="connsiteY1" fmla="*/ 876695 h 876695"/>
              <a:gd name="connsiteX2" fmla="*/ 2987749 w 3801571"/>
              <a:gd name="connsiteY2" fmla="*/ 876695 h 876695"/>
              <a:gd name="connsiteX3" fmla="*/ 2987749 w 3801571"/>
              <a:gd name="connsiteY3" fmla="*/ 0 h 876695"/>
              <a:gd name="connsiteX4" fmla="*/ 3801571 w 3801571"/>
              <a:gd name="connsiteY4" fmla="*/ 44310 h 876695"/>
              <a:gd name="connsiteX5" fmla="*/ 3253563 w 3801571"/>
              <a:gd name="connsiteY5" fmla="*/ 111151 h 876695"/>
              <a:gd name="connsiteX0" fmla="*/ 0 w 3801571"/>
              <a:gd name="connsiteY0" fmla="*/ 313169 h 876695"/>
              <a:gd name="connsiteX1" fmla="*/ 0 w 3801571"/>
              <a:gd name="connsiteY1" fmla="*/ 876695 h 876695"/>
              <a:gd name="connsiteX2" fmla="*/ 2987749 w 3801571"/>
              <a:gd name="connsiteY2" fmla="*/ 876695 h 876695"/>
              <a:gd name="connsiteX3" fmla="*/ 2987749 w 3801571"/>
              <a:gd name="connsiteY3" fmla="*/ 0 h 876695"/>
              <a:gd name="connsiteX4" fmla="*/ 3801571 w 3801571"/>
              <a:gd name="connsiteY4" fmla="*/ 44310 h 876695"/>
              <a:gd name="connsiteX5" fmla="*/ 3801571 w 3801571"/>
              <a:gd name="connsiteY5" fmla="*/ 171574 h 876695"/>
              <a:gd name="connsiteX0" fmla="*/ 0 w 3801571"/>
              <a:gd name="connsiteY0" fmla="*/ 276915 h 840441"/>
              <a:gd name="connsiteX1" fmla="*/ 0 w 3801571"/>
              <a:gd name="connsiteY1" fmla="*/ 840441 h 840441"/>
              <a:gd name="connsiteX2" fmla="*/ 2987749 w 3801571"/>
              <a:gd name="connsiteY2" fmla="*/ 840441 h 840441"/>
              <a:gd name="connsiteX3" fmla="*/ 2987749 w 3801571"/>
              <a:gd name="connsiteY3" fmla="*/ 0 h 840441"/>
              <a:gd name="connsiteX4" fmla="*/ 3801571 w 3801571"/>
              <a:gd name="connsiteY4" fmla="*/ 8056 h 840441"/>
              <a:gd name="connsiteX5" fmla="*/ 3801571 w 3801571"/>
              <a:gd name="connsiteY5" fmla="*/ 135320 h 840441"/>
              <a:gd name="connsiteX0" fmla="*/ 0 w 3801571"/>
              <a:gd name="connsiteY0" fmla="*/ 268859 h 832385"/>
              <a:gd name="connsiteX1" fmla="*/ 0 w 3801571"/>
              <a:gd name="connsiteY1" fmla="*/ 832385 h 832385"/>
              <a:gd name="connsiteX2" fmla="*/ 2987749 w 3801571"/>
              <a:gd name="connsiteY2" fmla="*/ 832385 h 832385"/>
              <a:gd name="connsiteX3" fmla="*/ 2996808 w 3801571"/>
              <a:gd name="connsiteY3" fmla="*/ 4028 h 832385"/>
              <a:gd name="connsiteX4" fmla="*/ 3801571 w 3801571"/>
              <a:gd name="connsiteY4" fmla="*/ 0 h 832385"/>
              <a:gd name="connsiteX5" fmla="*/ 3801571 w 3801571"/>
              <a:gd name="connsiteY5" fmla="*/ 127264 h 832385"/>
              <a:gd name="connsiteX0" fmla="*/ 0 w 3801571"/>
              <a:gd name="connsiteY0" fmla="*/ 272887 h 836413"/>
              <a:gd name="connsiteX1" fmla="*/ 0 w 3801571"/>
              <a:gd name="connsiteY1" fmla="*/ 836413 h 836413"/>
              <a:gd name="connsiteX2" fmla="*/ 2987749 w 3801571"/>
              <a:gd name="connsiteY2" fmla="*/ 836413 h 836413"/>
              <a:gd name="connsiteX3" fmla="*/ 2992279 w 3801571"/>
              <a:gd name="connsiteY3" fmla="*/ 0 h 836413"/>
              <a:gd name="connsiteX4" fmla="*/ 3801571 w 3801571"/>
              <a:gd name="connsiteY4" fmla="*/ 4028 h 836413"/>
              <a:gd name="connsiteX5" fmla="*/ 3801571 w 3801571"/>
              <a:gd name="connsiteY5" fmla="*/ 131292 h 836413"/>
              <a:gd name="connsiteX0" fmla="*/ 0 w 3801571"/>
              <a:gd name="connsiteY0" fmla="*/ 836413 h 836413"/>
              <a:gd name="connsiteX1" fmla="*/ 2987749 w 3801571"/>
              <a:gd name="connsiteY1" fmla="*/ 836413 h 836413"/>
              <a:gd name="connsiteX2" fmla="*/ 2992279 w 3801571"/>
              <a:gd name="connsiteY2" fmla="*/ 0 h 836413"/>
              <a:gd name="connsiteX3" fmla="*/ 3801571 w 3801571"/>
              <a:gd name="connsiteY3" fmla="*/ 4028 h 836413"/>
              <a:gd name="connsiteX4" fmla="*/ 3801571 w 3801571"/>
              <a:gd name="connsiteY4" fmla="*/ 131292 h 836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571" h="836413">
                <a:moveTo>
                  <a:pt x="0" y="836413"/>
                </a:moveTo>
                <a:lnTo>
                  <a:pt x="2987749" y="836413"/>
                </a:lnTo>
                <a:cubicBezTo>
                  <a:pt x="2990769" y="560294"/>
                  <a:pt x="2989259" y="276119"/>
                  <a:pt x="2992279" y="0"/>
                </a:cubicBezTo>
                <a:lnTo>
                  <a:pt x="3801571" y="4028"/>
                </a:lnTo>
                <a:lnTo>
                  <a:pt x="3801571" y="131292"/>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192" name="グループ化 191"/>
          <p:cNvGrpSpPr/>
          <p:nvPr/>
        </p:nvGrpSpPr>
        <p:grpSpPr>
          <a:xfrm>
            <a:off x="11407751" y="4801786"/>
            <a:ext cx="1905063" cy="1381923"/>
            <a:chOff x="7062450" y="5444277"/>
            <a:chExt cx="1905063" cy="1381923"/>
          </a:xfrm>
        </p:grpSpPr>
        <p:pic>
          <p:nvPicPr>
            <p:cNvPr id="193"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94498" y="5444277"/>
              <a:ext cx="1473015" cy="13819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4"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7131166" y="6579205"/>
              <a:ext cx="294715" cy="245117"/>
            </a:xfrm>
            <a:prstGeom prst="rect">
              <a:avLst/>
            </a:prstGeom>
            <a:noFill/>
            <a:extLst>
              <a:ext uri="{909E8E84-426E-40DD-AFC4-6F175D3DCCD1}">
                <a14:hiddenFill xmlns:a14="http://schemas.microsoft.com/office/drawing/2010/main">
                  <a:solidFill>
                    <a:srgbClr val="FFFFFF"/>
                  </a:solidFill>
                </a14:hiddenFill>
              </a:ext>
            </a:extLst>
          </p:spPr>
        </p:pic>
        <p:sp>
          <p:nvSpPr>
            <p:cNvPr id="195" name="フリーフォーム 194"/>
            <p:cNvSpPr/>
            <p:nvPr/>
          </p:nvSpPr>
          <p:spPr>
            <a:xfrm>
              <a:off x="7355482" y="6384687"/>
              <a:ext cx="189325" cy="0"/>
            </a:xfrm>
            <a:custGeom>
              <a:avLst/>
              <a:gdLst>
                <a:gd name="connsiteX0" fmla="*/ 0 w 189325"/>
                <a:gd name="connsiteY0" fmla="*/ 0 h 0"/>
                <a:gd name="connsiteX1" fmla="*/ 189325 w 189325"/>
                <a:gd name="connsiteY1" fmla="*/ 0 h 0"/>
              </a:gdLst>
              <a:ahLst/>
              <a:cxnLst>
                <a:cxn ang="0">
                  <a:pos x="connsiteX0" y="connsiteY0"/>
                </a:cxn>
                <a:cxn ang="0">
                  <a:pos x="connsiteX1" y="connsiteY1"/>
                </a:cxn>
              </a:cxnLst>
              <a:rect l="l" t="t" r="r" b="b"/>
              <a:pathLst>
                <a:path w="189325">
                  <a:moveTo>
                    <a:pt x="0" y="0"/>
                  </a:moveTo>
                  <a:lnTo>
                    <a:pt x="189325" y="0"/>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6" name="フリーフォーム 195"/>
            <p:cNvSpPr/>
            <p:nvPr/>
          </p:nvSpPr>
          <p:spPr>
            <a:xfrm>
              <a:off x="7287003" y="6586097"/>
              <a:ext cx="245719" cy="96677"/>
            </a:xfrm>
            <a:custGeom>
              <a:avLst/>
              <a:gdLst>
                <a:gd name="connsiteX0" fmla="*/ 0 w 245719"/>
                <a:gd name="connsiteY0" fmla="*/ 96677 h 96677"/>
                <a:gd name="connsiteX1" fmla="*/ 0 w 245719"/>
                <a:gd name="connsiteY1" fmla="*/ 96677 h 96677"/>
                <a:gd name="connsiteX2" fmla="*/ 76535 w 245719"/>
                <a:gd name="connsiteY2" fmla="*/ 0 h 96677"/>
                <a:gd name="connsiteX3" fmla="*/ 245719 w 245719"/>
                <a:gd name="connsiteY3" fmla="*/ 0 h 96677"/>
              </a:gdLst>
              <a:ahLst/>
              <a:cxnLst>
                <a:cxn ang="0">
                  <a:pos x="connsiteX0" y="connsiteY0"/>
                </a:cxn>
                <a:cxn ang="0">
                  <a:pos x="connsiteX1" y="connsiteY1"/>
                </a:cxn>
                <a:cxn ang="0">
                  <a:pos x="connsiteX2" y="connsiteY2"/>
                </a:cxn>
                <a:cxn ang="0">
                  <a:pos x="connsiteX3" y="connsiteY3"/>
                </a:cxn>
              </a:cxnLst>
              <a:rect l="l" t="t" r="r" b="b"/>
              <a:pathLst>
                <a:path w="245719" h="96677">
                  <a:moveTo>
                    <a:pt x="0" y="96677"/>
                  </a:moveTo>
                  <a:lnTo>
                    <a:pt x="0" y="96677"/>
                  </a:lnTo>
                  <a:lnTo>
                    <a:pt x="76535" y="0"/>
                  </a:lnTo>
                  <a:lnTo>
                    <a:pt x="245719" y="0"/>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97" name="グループ化 196"/>
            <p:cNvGrpSpPr/>
            <p:nvPr/>
          </p:nvGrpSpPr>
          <p:grpSpPr>
            <a:xfrm>
              <a:off x="7062450" y="6264266"/>
              <a:ext cx="341497" cy="300799"/>
              <a:chOff x="2843809" y="2806680"/>
              <a:chExt cx="1684580" cy="1348529"/>
            </a:xfrm>
          </p:grpSpPr>
          <p:pic>
            <p:nvPicPr>
              <p:cNvPr id="198" name="Picture 3" descr="H:\TCL\Products\Products data\VX\VX-2000\Pict\rm200xf_pn1e.jp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a:stretch/>
            </p:blipFill>
            <p:spPr bwMode="auto">
              <a:xfrm>
                <a:off x="2843809" y="2859782"/>
                <a:ext cx="871198" cy="1295427"/>
              </a:xfrm>
              <a:prstGeom prst="rect">
                <a:avLst/>
              </a:prstGeom>
              <a:noFill/>
              <a:extLst>
                <a:ext uri="{909E8E84-426E-40DD-AFC4-6F175D3DCCD1}">
                  <a14:hiddenFill xmlns:a14="http://schemas.microsoft.com/office/drawing/2010/main">
                    <a:solidFill>
                      <a:srgbClr val="FFFFFF"/>
                    </a:solidFill>
                  </a14:hiddenFill>
                </a:ext>
              </a:extLst>
            </p:spPr>
          </p:pic>
          <p:pic>
            <p:nvPicPr>
              <p:cNvPr id="199" name="Picture 4" descr="H:\TCL\Products\Products data\VM\VM-3000\Pict\rm320f_pf1e.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3715535" y="2806680"/>
                <a:ext cx="812854" cy="1075591"/>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200" name="フリーフォーム 199"/>
          <p:cNvSpPr/>
          <p:nvPr/>
        </p:nvSpPr>
        <p:spPr>
          <a:xfrm>
            <a:off x="8586986" y="5466174"/>
            <a:ext cx="3381214" cy="836413"/>
          </a:xfrm>
          <a:custGeom>
            <a:avLst/>
            <a:gdLst>
              <a:gd name="connsiteX0" fmla="*/ 0 w 3253563"/>
              <a:gd name="connsiteY0" fmla="*/ 361507 h 925033"/>
              <a:gd name="connsiteX1" fmla="*/ 0 w 3253563"/>
              <a:gd name="connsiteY1" fmla="*/ 925033 h 925033"/>
              <a:gd name="connsiteX2" fmla="*/ 2987749 w 3253563"/>
              <a:gd name="connsiteY2" fmla="*/ 925033 h 925033"/>
              <a:gd name="connsiteX3" fmla="*/ 2987749 w 3253563"/>
              <a:gd name="connsiteY3" fmla="*/ 0 h 925033"/>
              <a:gd name="connsiteX4" fmla="*/ 3253563 w 3253563"/>
              <a:gd name="connsiteY4" fmla="*/ 0 h 925033"/>
              <a:gd name="connsiteX5" fmla="*/ 3253563 w 3253563"/>
              <a:gd name="connsiteY5" fmla="*/ 159489 h 925033"/>
              <a:gd name="connsiteX0" fmla="*/ 0 w 3253563"/>
              <a:gd name="connsiteY0" fmla="*/ 361507 h 925033"/>
              <a:gd name="connsiteX1" fmla="*/ 0 w 3253563"/>
              <a:gd name="connsiteY1" fmla="*/ 925033 h 925033"/>
              <a:gd name="connsiteX2" fmla="*/ 2987749 w 3253563"/>
              <a:gd name="connsiteY2" fmla="*/ 925033 h 925033"/>
              <a:gd name="connsiteX3" fmla="*/ 2987749 w 3253563"/>
              <a:gd name="connsiteY3" fmla="*/ 48338 h 925033"/>
              <a:gd name="connsiteX4" fmla="*/ 3253563 w 3253563"/>
              <a:gd name="connsiteY4" fmla="*/ 0 h 925033"/>
              <a:gd name="connsiteX5" fmla="*/ 3253563 w 3253563"/>
              <a:gd name="connsiteY5" fmla="*/ 159489 h 925033"/>
              <a:gd name="connsiteX0" fmla="*/ 0 w 3801571"/>
              <a:gd name="connsiteY0" fmla="*/ 313169 h 876695"/>
              <a:gd name="connsiteX1" fmla="*/ 0 w 3801571"/>
              <a:gd name="connsiteY1" fmla="*/ 876695 h 876695"/>
              <a:gd name="connsiteX2" fmla="*/ 2987749 w 3801571"/>
              <a:gd name="connsiteY2" fmla="*/ 876695 h 876695"/>
              <a:gd name="connsiteX3" fmla="*/ 2987749 w 3801571"/>
              <a:gd name="connsiteY3" fmla="*/ 0 h 876695"/>
              <a:gd name="connsiteX4" fmla="*/ 3801571 w 3801571"/>
              <a:gd name="connsiteY4" fmla="*/ 44310 h 876695"/>
              <a:gd name="connsiteX5" fmla="*/ 3253563 w 3801571"/>
              <a:gd name="connsiteY5" fmla="*/ 111151 h 876695"/>
              <a:gd name="connsiteX0" fmla="*/ 0 w 3801571"/>
              <a:gd name="connsiteY0" fmla="*/ 313169 h 876695"/>
              <a:gd name="connsiteX1" fmla="*/ 0 w 3801571"/>
              <a:gd name="connsiteY1" fmla="*/ 876695 h 876695"/>
              <a:gd name="connsiteX2" fmla="*/ 2987749 w 3801571"/>
              <a:gd name="connsiteY2" fmla="*/ 876695 h 876695"/>
              <a:gd name="connsiteX3" fmla="*/ 2987749 w 3801571"/>
              <a:gd name="connsiteY3" fmla="*/ 0 h 876695"/>
              <a:gd name="connsiteX4" fmla="*/ 3801571 w 3801571"/>
              <a:gd name="connsiteY4" fmla="*/ 44310 h 876695"/>
              <a:gd name="connsiteX5" fmla="*/ 3801571 w 3801571"/>
              <a:gd name="connsiteY5" fmla="*/ 171574 h 876695"/>
              <a:gd name="connsiteX0" fmla="*/ 0 w 3801571"/>
              <a:gd name="connsiteY0" fmla="*/ 276915 h 840441"/>
              <a:gd name="connsiteX1" fmla="*/ 0 w 3801571"/>
              <a:gd name="connsiteY1" fmla="*/ 840441 h 840441"/>
              <a:gd name="connsiteX2" fmla="*/ 2987749 w 3801571"/>
              <a:gd name="connsiteY2" fmla="*/ 840441 h 840441"/>
              <a:gd name="connsiteX3" fmla="*/ 2987749 w 3801571"/>
              <a:gd name="connsiteY3" fmla="*/ 0 h 840441"/>
              <a:gd name="connsiteX4" fmla="*/ 3801571 w 3801571"/>
              <a:gd name="connsiteY4" fmla="*/ 8056 h 840441"/>
              <a:gd name="connsiteX5" fmla="*/ 3801571 w 3801571"/>
              <a:gd name="connsiteY5" fmla="*/ 135320 h 840441"/>
              <a:gd name="connsiteX0" fmla="*/ 0 w 3801571"/>
              <a:gd name="connsiteY0" fmla="*/ 268859 h 832385"/>
              <a:gd name="connsiteX1" fmla="*/ 0 w 3801571"/>
              <a:gd name="connsiteY1" fmla="*/ 832385 h 832385"/>
              <a:gd name="connsiteX2" fmla="*/ 2987749 w 3801571"/>
              <a:gd name="connsiteY2" fmla="*/ 832385 h 832385"/>
              <a:gd name="connsiteX3" fmla="*/ 2996808 w 3801571"/>
              <a:gd name="connsiteY3" fmla="*/ 4028 h 832385"/>
              <a:gd name="connsiteX4" fmla="*/ 3801571 w 3801571"/>
              <a:gd name="connsiteY4" fmla="*/ 0 h 832385"/>
              <a:gd name="connsiteX5" fmla="*/ 3801571 w 3801571"/>
              <a:gd name="connsiteY5" fmla="*/ 127264 h 832385"/>
              <a:gd name="connsiteX0" fmla="*/ 0 w 3801571"/>
              <a:gd name="connsiteY0" fmla="*/ 272887 h 836413"/>
              <a:gd name="connsiteX1" fmla="*/ 0 w 3801571"/>
              <a:gd name="connsiteY1" fmla="*/ 836413 h 836413"/>
              <a:gd name="connsiteX2" fmla="*/ 2987749 w 3801571"/>
              <a:gd name="connsiteY2" fmla="*/ 836413 h 836413"/>
              <a:gd name="connsiteX3" fmla="*/ 2992279 w 3801571"/>
              <a:gd name="connsiteY3" fmla="*/ 0 h 836413"/>
              <a:gd name="connsiteX4" fmla="*/ 3801571 w 3801571"/>
              <a:gd name="connsiteY4" fmla="*/ 4028 h 836413"/>
              <a:gd name="connsiteX5" fmla="*/ 3801571 w 3801571"/>
              <a:gd name="connsiteY5" fmla="*/ 131292 h 836413"/>
              <a:gd name="connsiteX0" fmla="*/ 0 w 3801571"/>
              <a:gd name="connsiteY0" fmla="*/ 836413 h 836413"/>
              <a:gd name="connsiteX1" fmla="*/ 2987749 w 3801571"/>
              <a:gd name="connsiteY1" fmla="*/ 836413 h 836413"/>
              <a:gd name="connsiteX2" fmla="*/ 2992279 w 3801571"/>
              <a:gd name="connsiteY2" fmla="*/ 0 h 836413"/>
              <a:gd name="connsiteX3" fmla="*/ 3801571 w 3801571"/>
              <a:gd name="connsiteY3" fmla="*/ 4028 h 836413"/>
              <a:gd name="connsiteX4" fmla="*/ 3801571 w 3801571"/>
              <a:gd name="connsiteY4" fmla="*/ 131292 h 836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571" h="836413">
                <a:moveTo>
                  <a:pt x="0" y="836413"/>
                </a:moveTo>
                <a:lnTo>
                  <a:pt x="2987749" y="836413"/>
                </a:lnTo>
                <a:cubicBezTo>
                  <a:pt x="2990769" y="560294"/>
                  <a:pt x="2989259" y="276119"/>
                  <a:pt x="2992279" y="0"/>
                </a:cubicBezTo>
                <a:lnTo>
                  <a:pt x="3801571" y="4028"/>
                </a:lnTo>
                <a:lnTo>
                  <a:pt x="3801571" y="131292"/>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01" name="フリーフォーム 200"/>
          <p:cNvSpPr/>
          <p:nvPr/>
        </p:nvSpPr>
        <p:spPr>
          <a:xfrm>
            <a:off x="10742517" y="5466173"/>
            <a:ext cx="3381214" cy="836413"/>
          </a:xfrm>
          <a:custGeom>
            <a:avLst/>
            <a:gdLst>
              <a:gd name="connsiteX0" fmla="*/ 0 w 3253563"/>
              <a:gd name="connsiteY0" fmla="*/ 361507 h 925033"/>
              <a:gd name="connsiteX1" fmla="*/ 0 w 3253563"/>
              <a:gd name="connsiteY1" fmla="*/ 925033 h 925033"/>
              <a:gd name="connsiteX2" fmla="*/ 2987749 w 3253563"/>
              <a:gd name="connsiteY2" fmla="*/ 925033 h 925033"/>
              <a:gd name="connsiteX3" fmla="*/ 2987749 w 3253563"/>
              <a:gd name="connsiteY3" fmla="*/ 0 h 925033"/>
              <a:gd name="connsiteX4" fmla="*/ 3253563 w 3253563"/>
              <a:gd name="connsiteY4" fmla="*/ 0 h 925033"/>
              <a:gd name="connsiteX5" fmla="*/ 3253563 w 3253563"/>
              <a:gd name="connsiteY5" fmla="*/ 159489 h 925033"/>
              <a:gd name="connsiteX0" fmla="*/ 0 w 3253563"/>
              <a:gd name="connsiteY0" fmla="*/ 361507 h 925033"/>
              <a:gd name="connsiteX1" fmla="*/ 0 w 3253563"/>
              <a:gd name="connsiteY1" fmla="*/ 925033 h 925033"/>
              <a:gd name="connsiteX2" fmla="*/ 2987749 w 3253563"/>
              <a:gd name="connsiteY2" fmla="*/ 925033 h 925033"/>
              <a:gd name="connsiteX3" fmla="*/ 2987749 w 3253563"/>
              <a:gd name="connsiteY3" fmla="*/ 48338 h 925033"/>
              <a:gd name="connsiteX4" fmla="*/ 3253563 w 3253563"/>
              <a:gd name="connsiteY4" fmla="*/ 0 h 925033"/>
              <a:gd name="connsiteX5" fmla="*/ 3253563 w 3253563"/>
              <a:gd name="connsiteY5" fmla="*/ 159489 h 925033"/>
              <a:gd name="connsiteX0" fmla="*/ 0 w 3801571"/>
              <a:gd name="connsiteY0" fmla="*/ 313169 h 876695"/>
              <a:gd name="connsiteX1" fmla="*/ 0 w 3801571"/>
              <a:gd name="connsiteY1" fmla="*/ 876695 h 876695"/>
              <a:gd name="connsiteX2" fmla="*/ 2987749 w 3801571"/>
              <a:gd name="connsiteY2" fmla="*/ 876695 h 876695"/>
              <a:gd name="connsiteX3" fmla="*/ 2987749 w 3801571"/>
              <a:gd name="connsiteY3" fmla="*/ 0 h 876695"/>
              <a:gd name="connsiteX4" fmla="*/ 3801571 w 3801571"/>
              <a:gd name="connsiteY4" fmla="*/ 44310 h 876695"/>
              <a:gd name="connsiteX5" fmla="*/ 3253563 w 3801571"/>
              <a:gd name="connsiteY5" fmla="*/ 111151 h 876695"/>
              <a:gd name="connsiteX0" fmla="*/ 0 w 3801571"/>
              <a:gd name="connsiteY0" fmla="*/ 313169 h 876695"/>
              <a:gd name="connsiteX1" fmla="*/ 0 w 3801571"/>
              <a:gd name="connsiteY1" fmla="*/ 876695 h 876695"/>
              <a:gd name="connsiteX2" fmla="*/ 2987749 w 3801571"/>
              <a:gd name="connsiteY2" fmla="*/ 876695 h 876695"/>
              <a:gd name="connsiteX3" fmla="*/ 2987749 w 3801571"/>
              <a:gd name="connsiteY3" fmla="*/ 0 h 876695"/>
              <a:gd name="connsiteX4" fmla="*/ 3801571 w 3801571"/>
              <a:gd name="connsiteY4" fmla="*/ 44310 h 876695"/>
              <a:gd name="connsiteX5" fmla="*/ 3801571 w 3801571"/>
              <a:gd name="connsiteY5" fmla="*/ 171574 h 876695"/>
              <a:gd name="connsiteX0" fmla="*/ 0 w 3801571"/>
              <a:gd name="connsiteY0" fmla="*/ 276915 h 840441"/>
              <a:gd name="connsiteX1" fmla="*/ 0 w 3801571"/>
              <a:gd name="connsiteY1" fmla="*/ 840441 h 840441"/>
              <a:gd name="connsiteX2" fmla="*/ 2987749 w 3801571"/>
              <a:gd name="connsiteY2" fmla="*/ 840441 h 840441"/>
              <a:gd name="connsiteX3" fmla="*/ 2987749 w 3801571"/>
              <a:gd name="connsiteY3" fmla="*/ 0 h 840441"/>
              <a:gd name="connsiteX4" fmla="*/ 3801571 w 3801571"/>
              <a:gd name="connsiteY4" fmla="*/ 8056 h 840441"/>
              <a:gd name="connsiteX5" fmla="*/ 3801571 w 3801571"/>
              <a:gd name="connsiteY5" fmla="*/ 135320 h 840441"/>
              <a:gd name="connsiteX0" fmla="*/ 0 w 3801571"/>
              <a:gd name="connsiteY0" fmla="*/ 268859 h 832385"/>
              <a:gd name="connsiteX1" fmla="*/ 0 w 3801571"/>
              <a:gd name="connsiteY1" fmla="*/ 832385 h 832385"/>
              <a:gd name="connsiteX2" fmla="*/ 2987749 w 3801571"/>
              <a:gd name="connsiteY2" fmla="*/ 832385 h 832385"/>
              <a:gd name="connsiteX3" fmla="*/ 2996808 w 3801571"/>
              <a:gd name="connsiteY3" fmla="*/ 4028 h 832385"/>
              <a:gd name="connsiteX4" fmla="*/ 3801571 w 3801571"/>
              <a:gd name="connsiteY4" fmla="*/ 0 h 832385"/>
              <a:gd name="connsiteX5" fmla="*/ 3801571 w 3801571"/>
              <a:gd name="connsiteY5" fmla="*/ 127264 h 832385"/>
              <a:gd name="connsiteX0" fmla="*/ 0 w 3801571"/>
              <a:gd name="connsiteY0" fmla="*/ 272887 h 836413"/>
              <a:gd name="connsiteX1" fmla="*/ 0 w 3801571"/>
              <a:gd name="connsiteY1" fmla="*/ 836413 h 836413"/>
              <a:gd name="connsiteX2" fmla="*/ 2987749 w 3801571"/>
              <a:gd name="connsiteY2" fmla="*/ 836413 h 836413"/>
              <a:gd name="connsiteX3" fmla="*/ 2992279 w 3801571"/>
              <a:gd name="connsiteY3" fmla="*/ 0 h 836413"/>
              <a:gd name="connsiteX4" fmla="*/ 3801571 w 3801571"/>
              <a:gd name="connsiteY4" fmla="*/ 4028 h 836413"/>
              <a:gd name="connsiteX5" fmla="*/ 3801571 w 3801571"/>
              <a:gd name="connsiteY5" fmla="*/ 131292 h 836413"/>
              <a:gd name="connsiteX0" fmla="*/ 0 w 3801571"/>
              <a:gd name="connsiteY0" fmla="*/ 836413 h 836413"/>
              <a:gd name="connsiteX1" fmla="*/ 2987749 w 3801571"/>
              <a:gd name="connsiteY1" fmla="*/ 836413 h 836413"/>
              <a:gd name="connsiteX2" fmla="*/ 2992279 w 3801571"/>
              <a:gd name="connsiteY2" fmla="*/ 0 h 836413"/>
              <a:gd name="connsiteX3" fmla="*/ 3801571 w 3801571"/>
              <a:gd name="connsiteY3" fmla="*/ 4028 h 836413"/>
              <a:gd name="connsiteX4" fmla="*/ 3801571 w 3801571"/>
              <a:gd name="connsiteY4" fmla="*/ 131292 h 836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571" h="836413">
                <a:moveTo>
                  <a:pt x="0" y="836413"/>
                </a:moveTo>
                <a:lnTo>
                  <a:pt x="2987749" y="836413"/>
                </a:lnTo>
                <a:cubicBezTo>
                  <a:pt x="2990769" y="560294"/>
                  <a:pt x="2989259" y="276119"/>
                  <a:pt x="2992279" y="0"/>
                </a:cubicBezTo>
                <a:lnTo>
                  <a:pt x="3801571" y="4028"/>
                </a:lnTo>
                <a:lnTo>
                  <a:pt x="3801571" y="131292"/>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04" name="フリーフォーム 203"/>
          <p:cNvSpPr/>
          <p:nvPr/>
        </p:nvSpPr>
        <p:spPr>
          <a:xfrm>
            <a:off x="12115378" y="5466172"/>
            <a:ext cx="3381214" cy="836413"/>
          </a:xfrm>
          <a:custGeom>
            <a:avLst/>
            <a:gdLst>
              <a:gd name="connsiteX0" fmla="*/ 0 w 3253563"/>
              <a:gd name="connsiteY0" fmla="*/ 361507 h 925033"/>
              <a:gd name="connsiteX1" fmla="*/ 0 w 3253563"/>
              <a:gd name="connsiteY1" fmla="*/ 925033 h 925033"/>
              <a:gd name="connsiteX2" fmla="*/ 2987749 w 3253563"/>
              <a:gd name="connsiteY2" fmla="*/ 925033 h 925033"/>
              <a:gd name="connsiteX3" fmla="*/ 2987749 w 3253563"/>
              <a:gd name="connsiteY3" fmla="*/ 0 h 925033"/>
              <a:gd name="connsiteX4" fmla="*/ 3253563 w 3253563"/>
              <a:gd name="connsiteY4" fmla="*/ 0 h 925033"/>
              <a:gd name="connsiteX5" fmla="*/ 3253563 w 3253563"/>
              <a:gd name="connsiteY5" fmla="*/ 159489 h 925033"/>
              <a:gd name="connsiteX0" fmla="*/ 0 w 3253563"/>
              <a:gd name="connsiteY0" fmla="*/ 361507 h 925033"/>
              <a:gd name="connsiteX1" fmla="*/ 0 w 3253563"/>
              <a:gd name="connsiteY1" fmla="*/ 925033 h 925033"/>
              <a:gd name="connsiteX2" fmla="*/ 2987749 w 3253563"/>
              <a:gd name="connsiteY2" fmla="*/ 925033 h 925033"/>
              <a:gd name="connsiteX3" fmla="*/ 2987749 w 3253563"/>
              <a:gd name="connsiteY3" fmla="*/ 48338 h 925033"/>
              <a:gd name="connsiteX4" fmla="*/ 3253563 w 3253563"/>
              <a:gd name="connsiteY4" fmla="*/ 0 h 925033"/>
              <a:gd name="connsiteX5" fmla="*/ 3253563 w 3253563"/>
              <a:gd name="connsiteY5" fmla="*/ 159489 h 925033"/>
              <a:gd name="connsiteX0" fmla="*/ 0 w 3801571"/>
              <a:gd name="connsiteY0" fmla="*/ 313169 h 876695"/>
              <a:gd name="connsiteX1" fmla="*/ 0 w 3801571"/>
              <a:gd name="connsiteY1" fmla="*/ 876695 h 876695"/>
              <a:gd name="connsiteX2" fmla="*/ 2987749 w 3801571"/>
              <a:gd name="connsiteY2" fmla="*/ 876695 h 876695"/>
              <a:gd name="connsiteX3" fmla="*/ 2987749 w 3801571"/>
              <a:gd name="connsiteY3" fmla="*/ 0 h 876695"/>
              <a:gd name="connsiteX4" fmla="*/ 3801571 w 3801571"/>
              <a:gd name="connsiteY4" fmla="*/ 44310 h 876695"/>
              <a:gd name="connsiteX5" fmla="*/ 3253563 w 3801571"/>
              <a:gd name="connsiteY5" fmla="*/ 111151 h 876695"/>
              <a:gd name="connsiteX0" fmla="*/ 0 w 3801571"/>
              <a:gd name="connsiteY0" fmla="*/ 313169 h 876695"/>
              <a:gd name="connsiteX1" fmla="*/ 0 w 3801571"/>
              <a:gd name="connsiteY1" fmla="*/ 876695 h 876695"/>
              <a:gd name="connsiteX2" fmla="*/ 2987749 w 3801571"/>
              <a:gd name="connsiteY2" fmla="*/ 876695 h 876695"/>
              <a:gd name="connsiteX3" fmla="*/ 2987749 w 3801571"/>
              <a:gd name="connsiteY3" fmla="*/ 0 h 876695"/>
              <a:gd name="connsiteX4" fmla="*/ 3801571 w 3801571"/>
              <a:gd name="connsiteY4" fmla="*/ 44310 h 876695"/>
              <a:gd name="connsiteX5" fmla="*/ 3801571 w 3801571"/>
              <a:gd name="connsiteY5" fmla="*/ 171574 h 876695"/>
              <a:gd name="connsiteX0" fmla="*/ 0 w 3801571"/>
              <a:gd name="connsiteY0" fmla="*/ 276915 h 840441"/>
              <a:gd name="connsiteX1" fmla="*/ 0 w 3801571"/>
              <a:gd name="connsiteY1" fmla="*/ 840441 h 840441"/>
              <a:gd name="connsiteX2" fmla="*/ 2987749 w 3801571"/>
              <a:gd name="connsiteY2" fmla="*/ 840441 h 840441"/>
              <a:gd name="connsiteX3" fmla="*/ 2987749 w 3801571"/>
              <a:gd name="connsiteY3" fmla="*/ 0 h 840441"/>
              <a:gd name="connsiteX4" fmla="*/ 3801571 w 3801571"/>
              <a:gd name="connsiteY4" fmla="*/ 8056 h 840441"/>
              <a:gd name="connsiteX5" fmla="*/ 3801571 w 3801571"/>
              <a:gd name="connsiteY5" fmla="*/ 135320 h 840441"/>
              <a:gd name="connsiteX0" fmla="*/ 0 w 3801571"/>
              <a:gd name="connsiteY0" fmla="*/ 268859 h 832385"/>
              <a:gd name="connsiteX1" fmla="*/ 0 w 3801571"/>
              <a:gd name="connsiteY1" fmla="*/ 832385 h 832385"/>
              <a:gd name="connsiteX2" fmla="*/ 2987749 w 3801571"/>
              <a:gd name="connsiteY2" fmla="*/ 832385 h 832385"/>
              <a:gd name="connsiteX3" fmla="*/ 2996808 w 3801571"/>
              <a:gd name="connsiteY3" fmla="*/ 4028 h 832385"/>
              <a:gd name="connsiteX4" fmla="*/ 3801571 w 3801571"/>
              <a:gd name="connsiteY4" fmla="*/ 0 h 832385"/>
              <a:gd name="connsiteX5" fmla="*/ 3801571 w 3801571"/>
              <a:gd name="connsiteY5" fmla="*/ 127264 h 832385"/>
              <a:gd name="connsiteX0" fmla="*/ 0 w 3801571"/>
              <a:gd name="connsiteY0" fmla="*/ 272887 h 836413"/>
              <a:gd name="connsiteX1" fmla="*/ 0 w 3801571"/>
              <a:gd name="connsiteY1" fmla="*/ 836413 h 836413"/>
              <a:gd name="connsiteX2" fmla="*/ 2987749 w 3801571"/>
              <a:gd name="connsiteY2" fmla="*/ 836413 h 836413"/>
              <a:gd name="connsiteX3" fmla="*/ 2992279 w 3801571"/>
              <a:gd name="connsiteY3" fmla="*/ 0 h 836413"/>
              <a:gd name="connsiteX4" fmla="*/ 3801571 w 3801571"/>
              <a:gd name="connsiteY4" fmla="*/ 4028 h 836413"/>
              <a:gd name="connsiteX5" fmla="*/ 3801571 w 3801571"/>
              <a:gd name="connsiteY5" fmla="*/ 131292 h 836413"/>
              <a:gd name="connsiteX0" fmla="*/ 0 w 3801571"/>
              <a:gd name="connsiteY0" fmla="*/ 836413 h 836413"/>
              <a:gd name="connsiteX1" fmla="*/ 2987749 w 3801571"/>
              <a:gd name="connsiteY1" fmla="*/ 836413 h 836413"/>
              <a:gd name="connsiteX2" fmla="*/ 2992279 w 3801571"/>
              <a:gd name="connsiteY2" fmla="*/ 0 h 836413"/>
              <a:gd name="connsiteX3" fmla="*/ 3801571 w 3801571"/>
              <a:gd name="connsiteY3" fmla="*/ 4028 h 836413"/>
              <a:gd name="connsiteX4" fmla="*/ 3801571 w 3801571"/>
              <a:gd name="connsiteY4" fmla="*/ 131292 h 836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571" h="836413">
                <a:moveTo>
                  <a:pt x="0" y="836413"/>
                </a:moveTo>
                <a:lnTo>
                  <a:pt x="2987749" y="836413"/>
                </a:lnTo>
                <a:cubicBezTo>
                  <a:pt x="2990769" y="560294"/>
                  <a:pt x="2989259" y="276119"/>
                  <a:pt x="2992279" y="0"/>
                </a:cubicBezTo>
                <a:lnTo>
                  <a:pt x="3801571" y="4028"/>
                </a:lnTo>
                <a:lnTo>
                  <a:pt x="3801571" y="131292"/>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0" name="正方形/長方形 9"/>
          <p:cNvSpPr/>
          <p:nvPr/>
        </p:nvSpPr>
        <p:spPr>
          <a:xfrm>
            <a:off x="2011038" y="1613897"/>
            <a:ext cx="5927876" cy="1323439"/>
          </a:xfrm>
          <a:prstGeom prst="rect">
            <a:avLst/>
          </a:prstGeom>
        </p:spPr>
        <p:txBody>
          <a:bodyPr wrap="square">
            <a:spAutoFit/>
          </a:bodyPr>
          <a:lstStyle/>
          <a:p>
            <a:r>
              <a:rPr lang="en-US" altLang="ja-JP" sz="1600" dirty="0">
                <a:latin typeface="+mj-lt"/>
              </a:rPr>
              <a:t>There are several high-rise residences. SP is installed only in the corridor. There are not many SPs on each floor. There is no need to broadcast more than one at the same time, and there is no need for BGM. Broadcasting is done independently in each building, but simultaneous broadcasting to all buildings is also necessary.</a:t>
            </a:r>
            <a:endParaRPr lang="ja-JP" altLang="en-US" sz="1600" dirty="0">
              <a:latin typeface="+mj-lt"/>
            </a:endParaRPr>
          </a:p>
        </p:txBody>
      </p:sp>
      <p:sp>
        <p:nvSpPr>
          <p:cNvPr id="11" name="正方形/長方形 10"/>
          <p:cNvSpPr/>
          <p:nvPr/>
        </p:nvSpPr>
        <p:spPr>
          <a:xfrm>
            <a:off x="2011038" y="6379492"/>
            <a:ext cx="11544500" cy="584775"/>
          </a:xfrm>
          <a:prstGeom prst="rect">
            <a:avLst/>
          </a:prstGeom>
        </p:spPr>
        <p:txBody>
          <a:bodyPr wrap="square">
            <a:spAutoFit/>
          </a:bodyPr>
          <a:lstStyle/>
          <a:p>
            <a:r>
              <a:rPr lang="en-US" altLang="ja-JP" sz="1600" dirty="0">
                <a:latin typeface="+mj-lt"/>
              </a:rPr>
              <a:t>Since multi-route broadcasting is unnecessary, VX-3016F which are SS-expanded is selected for each building. </a:t>
            </a:r>
          </a:p>
          <a:p>
            <a:r>
              <a:rPr lang="en-US" altLang="ja-JP" sz="1600" dirty="0">
                <a:latin typeface="+mj-lt"/>
              </a:rPr>
              <a:t>Each VX-3016F is connected with VX link, and it can also broadcast to all building.</a:t>
            </a:r>
            <a:endParaRPr lang="ja-JP" altLang="en-US" sz="1600" dirty="0">
              <a:latin typeface="+mj-lt"/>
            </a:endParaRPr>
          </a:p>
        </p:txBody>
      </p:sp>
      <p:sp>
        <p:nvSpPr>
          <p:cNvPr id="12" name="正方形/長方形 11"/>
          <p:cNvSpPr/>
          <p:nvPr/>
        </p:nvSpPr>
        <p:spPr>
          <a:xfrm>
            <a:off x="4606504" y="4594711"/>
            <a:ext cx="994182" cy="338554"/>
          </a:xfrm>
          <a:prstGeom prst="rect">
            <a:avLst/>
          </a:prstGeom>
        </p:spPr>
        <p:txBody>
          <a:bodyPr wrap="none">
            <a:spAutoFit/>
          </a:bodyPr>
          <a:lstStyle/>
          <a:p>
            <a:pPr lvl="0" algn="ctr" defTabSz="7682880" fontAlgn="auto">
              <a:spcBef>
                <a:spcPts val="0"/>
              </a:spcBef>
              <a:spcAft>
                <a:spcPts val="0"/>
              </a:spcAft>
              <a:defRPr/>
            </a:pPr>
            <a:r>
              <a:rPr kumimoji="0" lang="en-US" altLang="ja-JP" sz="1600" b="1" kern="0" dirty="0">
                <a:solidFill>
                  <a:srgbClr val="8064A2"/>
                </a:solidFill>
                <a:latin typeface="Calibri"/>
                <a:ea typeface="ＭＳ Ｐゴシック"/>
              </a:rPr>
              <a:t>VX-3016F</a:t>
            </a:r>
            <a:endParaRPr kumimoji="0" lang="ja-JP" altLang="en-US" sz="1600" b="1" kern="0" dirty="0">
              <a:solidFill>
                <a:srgbClr val="8064A2"/>
              </a:solidFill>
              <a:latin typeface="Calibri"/>
              <a:ea typeface="ＭＳ Ｐゴシック"/>
            </a:endParaRPr>
          </a:p>
        </p:txBody>
      </p:sp>
      <p:sp>
        <p:nvSpPr>
          <p:cNvPr id="205" name="正方形/長方形 204"/>
          <p:cNvSpPr/>
          <p:nvPr/>
        </p:nvSpPr>
        <p:spPr>
          <a:xfrm>
            <a:off x="4607090" y="3076852"/>
            <a:ext cx="994182" cy="338554"/>
          </a:xfrm>
          <a:prstGeom prst="rect">
            <a:avLst/>
          </a:prstGeom>
        </p:spPr>
        <p:txBody>
          <a:bodyPr wrap="none">
            <a:spAutoFit/>
          </a:bodyPr>
          <a:lstStyle/>
          <a:p>
            <a:pPr lvl="0" algn="ctr" defTabSz="7682880" fontAlgn="auto">
              <a:spcBef>
                <a:spcPts val="0"/>
              </a:spcBef>
              <a:spcAft>
                <a:spcPts val="0"/>
              </a:spcAft>
              <a:defRPr/>
            </a:pPr>
            <a:r>
              <a:rPr kumimoji="0" lang="en-US" altLang="ja-JP" sz="1600" b="1" kern="0" dirty="0">
                <a:solidFill>
                  <a:srgbClr val="8064A2"/>
                </a:solidFill>
                <a:latin typeface="Calibri"/>
                <a:ea typeface="ＭＳ Ｐゴシック"/>
              </a:rPr>
              <a:t>VX-3016F</a:t>
            </a:r>
            <a:endParaRPr kumimoji="0" lang="ja-JP" altLang="en-US" sz="1600" b="1" kern="0" dirty="0">
              <a:solidFill>
                <a:srgbClr val="8064A2"/>
              </a:solidFill>
              <a:latin typeface="Calibri"/>
              <a:ea typeface="ＭＳ Ｐゴシック"/>
            </a:endParaRPr>
          </a:p>
        </p:txBody>
      </p:sp>
      <p:sp>
        <p:nvSpPr>
          <p:cNvPr id="114" name="円/楕円 113"/>
          <p:cNvSpPr/>
          <p:nvPr/>
        </p:nvSpPr>
        <p:spPr>
          <a:xfrm>
            <a:off x="47256" y="644385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303075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フリーフォーム: 図形 19">
            <a:extLst>
              <a:ext uri="{FF2B5EF4-FFF2-40B4-BE49-F238E27FC236}">
                <a16:creationId xmlns:a16="http://schemas.microsoft.com/office/drawing/2014/main" id="{68B54BD4-C58E-4C50-8C65-B37DDD6BA425}"/>
              </a:ext>
            </a:extLst>
          </p:cNvPr>
          <p:cNvSpPr/>
          <p:nvPr/>
        </p:nvSpPr>
        <p:spPr>
          <a:xfrm>
            <a:off x="5806440" y="4487091"/>
            <a:ext cx="0" cy="313509"/>
          </a:xfrm>
          <a:custGeom>
            <a:avLst/>
            <a:gdLst>
              <a:gd name="connsiteX0" fmla="*/ 0 w 0"/>
              <a:gd name="connsiteY0" fmla="*/ 0 h 313509"/>
              <a:gd name="connsiteX1" fmla="*/ 0 w 0"/>
              <a:gd name="connsiteY1" fmla="*/ 313509 h 313509"/>
            </a:gdLst>
            <a:ahLst/>
            <a:cxnLst>
              <a:cxn ang="0">
                <a:pos x="connsiteX0" y="connsiteY0"/>
              </a:cxn>
              <a:cxn ang="0">
                <a:pos x="connsiteX1" y="connsiteY1"/>
              </a:cxn>
            </a:cxnLst>
            <a:rect l="l" t="t" r="r" b="b"/>
            <a:pathLst>
              <a:path h="313509">
                <a:moveTo>
                  <a:pt x="0" y="0"/>
                </a:moveTo>
                <a:lnTo>
                  <a:pt x="0" y="313509"/>
                </a:lnTo>
              </a:path>
            </a:pathLst>
          </a:custGeom>
          <a:ln w="28575"/>
        </p:spPr>
        <p:style>
          <a:lnRef idx="1">
            <a:schemeClr val="accent5"/>
          </a:lnRef>
          <a:fillRef idx="0">
            <a:schemeClr val="accent5"/>
          </a:fillRef>
          <a:effectRef idx="0">
            <a:schemeClr val="accent5"/>
          </a:effectRef>
          <a:fontRef idx="minor">
            <a:schemeClr val="tx1"/>
          </a:fontRef>
        </p:style>
        <p:txBody>
          <a:bodyPr rtlCol="0" anchor="ctr"/>
          <a:lstStyle/>
          <a:p>
            <a:pPr algn="ctr"/>
            <a:endParaRPr kumimoji="1" lang="ja-JP" altLang="en-US"/>
          </a:p>
        </p:txBody>
      </p:sp>
      <p:sp>
        <p:nvSpPr>
          <p:cNvPr id="406" name="フリーフォーム: 図形 405">
            <a:extLst>
              <a:ext uri="{FF2B5EF4-FFF2-40B4-BE49-F238E27FC236}">
                <a16:creationId xmlns:a16="http://schemas.microsoft.com/office/drawing/2014/main" id="{85E5FE25-3CFC-414F-90CF-FBBAB831F5F1}"/>
              </a:ext>
            </a:extLst>
          </p:cNvPr>
          <p:cNvSpPr/>
          <p:nvPr/>
        </p:nvSpPr>
        <p:spPr>
          <a:xfrm>
            <a:off x="5892084" y="4487091"/>
            <a:ext cx="0" cy="313509"/>
          </a:xfrm>
          <a:custGeom>
            <a:avLst/>
            <a:gdLst>
              <a:gd name="connsiteX0" fmla="*/ 0 w 0"/>
              <a:gd name="connsiteY0" fmla="*/ 0 h 313509"/>
              <a:gd name="connsiteX1" fmla="*/ 0 w 0"/>
              <a:gd name="connsiteY1" fmla="*/ 313509 h 313509"/>
            </a:gdLst>
            <a:ahLst/>
            <a:cxnLst>
              <a:cxn ang="0">
                <a:pos x="connsiteX0" y="connsiteY0"/>
              </a:cxn>
              <a:cxn ang="0">
                <a:pos x="connsiteX1" y="connsiteY1"/>
              </a:cxn>
            </a:cxnLst>
            <a:rect l="l" t="t" r="r" b="b"/>
            <a:pathLst>
              <a:path h="313509">
                <a:moveTo>
                  <a:pt x="0" y="0"/>
                </a:moveTo>
                <a:lnTo>
                  <a:pt x="0" y="313509"/>
                </a:lnTo>
              </a:path>
            </a:pathLst>
          </a:custGeom>
          <a:ln w="28575"/>
        </p:spPr>
        <p:style>
          <a:lnRef idx="1">
            <a:schemeClr val="accent5"/>
          </a:lnRef>
          <a:fillRef idx="0">
            <a:schemeClr val="accent5"/>
          </a:fillRef>
          <a:effectRef idx="0">
            <a:schemeClr val="accent5"/>
          </a:effectRef>
          <a:fontRef idx="minor">
            <a:schemeClr val="tx1"/>
          </a:fontRef>
        </p:style>
        <p:txBody>
          <a:bodyPr rtlCol="0" anchor="ctr"/>
          <a:lstStyle/>
          <a:p>
            <a:pPr algn="ctr"/>
            <a:endParaRPr kumimoji="1" lang="ja-JP" altLang="en-US"/>
          </a:p>
        </p:txBody>
      </p:sp>
      <p:sp>
        <p:nvSpPr>
          <p:cNvPr id="79" name="正方形/長方形 78"/>
          <p:cNvSpPr/>
          <p:nvPr/>
        </p:nvSpPr>
        <p:spPr>
          <a:xfrm>
            <a:off x="1530202" y="28693"/>
            <a:ext cx="12187386" cy="830991"/>
          </a:xfrm>
          <a:prstGeom prst="rect">
            <a:avLst/>
          </a:prstGeom>
        </p:spPr>
        <p:txBody>
          <a:bodyPr wrap="square" lIns="91436" tIns="45717" rIns="91436" bIns="45717">
            <a:spAutoFit/>
          </a:bodyPr>
          <a:lstStyle/>
          <a:p>
            <a:pPr algn="ctr"/>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Example</a:t>
            </a:r>
            <a:endParaRPr lang="ja-JP" altLang="en-US" sz="1400" dirty="0">
              <a:solidFill>
                <a:srgbClr val="5F5F5F"/>
              </a:solidFill>
              <a:latin typeface="Calibri"/>
            </a:endParaRPr>
          </a:p>
        </p:txBody>
      </p:sp>
      <p:sp>
        <p:nvSpPr>
          <p:cNvPr id="202" name="正方形/長方形 201"/>
          <p:cNvSpPr/>
          <p:nvPr/>
        </p:nvSpPr>
        <p:spPr>
          <a:xfrm>
            <a:off x="1890242" y="940550"/>
            <a:ext cx="2182384" cy="55399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BGM system</a:t>
            </a:r>
          </a:p>
        </p:txBody>
      </p:sp>
      <p:sp>
        <p:nvSpPr>
          <p:cNvPr id="4" name="フリーフォーム 3"/>
          <p:cNvSpPr/>
          <p:nvPr/>
        </p:nvSpPr>
        <p:spPr>
          <a:xfrm>
            <a:off x="3508744" y="5133007"/>
            <a:ext cx="606056" cy="0"/>
          </a:xfrm>
          <a:custGeom>
            <a:avLst/>
            <a:gdLst>
              <a:gd name="connsiteX0" fmla="*/ 0 w 606056"/>
              <a:gd name="connsiteY0" fmla="*/ 0 h 0"/>
              <a:gd name="connsiteX1" fmla="*/ 606056 w 606056"/>
              <a:gd name="connsiteY1" fmla="*/ 0 h 0"/>
            </a:gdLst>
            <a:ahLst/>
            <a:cxnLst>
              <a:cxn ang="0">
                <a:pos x="connsiteX0" y="connsiteY0"/>
              </a:cxn>
              <a:cxn ang="0">
                <a:pos x="connsiteX1" y="connsiteY1"/>
              </a:cxn>
            </a:cxnLst>
            <a:rect l="l" t="t" r="r" b="b"/>
            <a:pathLst>
              <a:path w="606056">
                <a:moveTo>
                  <a:pt x="0" y="0"/>
                </a:moveTo>
                <a:lnTo>
                  <a:pt x="606056"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4"/>
          <p:cNvSpPr/>
          <p:nvPr/>
        </p:nvSpPr>
        <p:spPr>
          <a:xfrm>
            <a:off x="3508745" y="5448334"/>
            <a:ext cx="563526" cy="0"/>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p:nvSpPr>
        <p:spPr>
          <a:xfrm>
            <a:off x="2011038" y="1613897"/>
            <a:ext cx="7254616" cy="1569660"/>
          </a:xfrm>
          <a:prstGeom prst="rect">
            <a:avLst/>
          </a:prstGeom>
        </p:spPr>
        <p:txBody>
          <a:bodyPr wrap="square">
            <a:spAutoFit/>
          </a:bodyPr>
          <a:lstStyle/>
          <a:p>
            <a:r>
              <a:rPr lang="en-US" altLang="ja-JP" sz="1600" dirty="0">
                <a:latin typeface="+mj-lt"/>
              </a:rPr>
              <a:t>This is somewhat unusual usage as a PA system. This is the BGM system of facilities with many small rooms such as hotel SPA and gym. Each room has a switch and attenuator, user can select two types of BGM and adjust the volume. Normally, mixers are used for these systems, but if there are too many rooms VX-3008F (or 3016F) may be useful. In the event of a fire VX-3000 system can immediately turn to its original behavior.</a:t>
            </a:r>
            <a:endParaRPr lang="ja-JP" altLang="en-US" sz="1600" dirty="0">
              <a:latin typeface="+mj-lt"/>
            </a:endParaRPr>
          </a:p>
        </p:txBody>
      </p:sp>
      <p:sp>
        <p:nvSpPr>
          <p:cNvPr id="11" name="正方形/長方形 10"/>
          <p:cNvSpPr/>
          <p:nvPr/>
        </p:nvSpPr>
        <p:spPr>
          <a:xfrm>
            <a:off x="2853413" y="6074617"/>
            <a:ext cx="2421624" cy="1384995"/>
          </a:xfrm>
          <a:prstGeom prst="rect">
            <a:avLst/>
          </a:prstGeom>
        </p:spPr>
        <p:txBody>
          <a:bodyPr wrap="square">
            <a:spAutoFit/>
          </a:bodyPr>
          <a:lstStyle/>
          <a:p>
            <a:r>
              <a:rPr lang="en-US" altLang="ja-JP" sz="1400" dirty="0">
                <a:latin typeface="+mj-lt"/>
              </a:rPr>
              <a:t>Each room can independently select two BGMs because the VX-3008 has two routes that are completely separated. This can not be done when VX-3016F is used.</a:t>
            </a:r>
            <a:endParaRPr lang="ja-JP" altLang="en-US" sz="1400" dirty="0">
              <a:latin typeface="+mj-lt"/>
            </a:endParaRPr>
          </a:p>
        </p:txBody>
      </p:sp>
      <p:sp>
        <p:nvSpPr>
          <p:cNvPr id="114" name="円/楕円 113"/>
          <p:cNvSpPr/>
          <p:nvPr/>
        </p:nvSpPr>
        <p:spPr>
          <a:xfrm>
            <a:off x="47256" y="644385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7" name="図 16">
            <a:extLst>
              <a:ext uri="{FF2B5EF4-FFF2-40B4-BE49-F238E27FC236}">
                <a16:creationId xmlns:a16="http://schemas.microsoft.com/office/drawing/2014/main" id="{4C7DAC39-A607-4444-A757-86E278544733}"/>
              </a:ext>
            </a:extLst>
          </p:cNvPr>
          <p:cNvPicPr>
            <a:picLocks noChangeAspect="1"/>
          </p:cNvPicPr>
          <p:nvPr/>
        </p:nvPicPr>
        <p:blipFill>
          <a:blip r:embed="rId3"/>
          <a:stretch>
            <a:fillRect/>
          </a:stretch>
        </p:blipFill>
        <p:spPr>
          <a:xfrm>
            <a:off x="9170830" y="766550"/>
            <a:ext cx="3702986" cy="2963527"/>
          </a:xfrm>
          <a:prstGeom prst="rect">
            <a:avLst/>
          </a:prstGeom>
        </p:spPr>
      </p:pic>
      <p:sp>
        <p:nvSpPr>
          <p:cNvPr id="115" name="正方形/長方形 114">
            <a:extLst>
              <a:ext uri="{FF2B5EF4-FFF2-40B4-BE49-F238E27FC236}">
                <a16:creationId xmlns:a16="http://schemas.microsoft.com/office/drawing/2014/main" id="{E066C4AB-C3AD-4C04-92D8-83340E96F6B4}"/>
              </a:ext>
            </a:extLst>
          </p:cNvPr>
          <p:cNvSpPr/>
          <p:nvPr/>
        </p:nvSpPr>
        <p:spPr>
          <a:xfrm>
            <a:off x="2984716" y="5380260"/>
            <a:ext cx="607032" cy="13026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100" dirty="0"/>
              <a:t>BGM A</a:t>
            </a:r>
            <a:endParaRPr kumimoji="1" lang="ja-JP" altLang="en-US" sz="1100" dirty="0"/>
          </a:p>
        </p:txBody>
      </p:sp>
      <p:pic>
        <p:nvPicPr>
          <p:cNvPr id="116" name="Picture 2" descr="H:\TCL\Products\Products data\VX\VX-3000\Photo\VX-3000 ph2\VX-3000 Bilder\RM-300X_RM 210F.jpg">
            <a:extLst>
              <a:ext uri="{FF2B5EF4-FFF2-40B4-BE49-F238E27FC236}">
                <a16:creationId xmlns:a16="http://schemas.microsoft.com/office/drawing/2014/main" id="{3AED0B17-E8F1-4B72-AA67-A5E72F604572}"/>
              </a:ext>
            </a:extLst>
          </p:cNvPr>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788686" y="4730323"/>
            <a:ext cx="764417" cy="635770"/>
          </a:xfrm>
          <a:prstGeom prst="rect">
            <a:avLst/>
          </a:prstGeom>
          <a:noFill/>
          <a:extLst>
            <a:ext uri="{909E8E84-426E-40DD-AFC4-6F175D3DCCD1}">
              <a14:hiddenFill xmlns:a14="http://schemas.microsoft.com/office/drawing/2010/main">
                <a:solidFill>
                  <a:srgbClr val="FFFFFF"/>
                </a:solidFill>
              </a14:hiddenFill>
            </a:ext>
          </a:extLst>
        </p:spPr>
      </p:pic>
      <p:grpSp>
        <p:nvGrpSpPr>
          <p:cNvPr id="19" name="グループ化 18">
            <a:extLst>
              <a:ext uri="{FF2B5EF4-FFF2-40B4-BE49-F238E27FC236}">
                <a16:creationId xmlns:a16="http://schemas.microsoft.com/office/drawing/2014/main" id="{41C5E489-8883-49FE-996D-42B8031CE8A4}"/>
              </a:ext>
            </a:extLst>
          </p:cNvPr>
          <p:cNvGrpSpPr/>
          <p:nvPr/>
        </p:nvGrpSpPr>
        <p:grpSpPr>
          <a:xfrm>
            <a:off x="4049539" y="4650397"/>
            <a:ext cx="2482959" cy="1333652"/>
            <a:chOff x="7894712" y="3257977"/>
            <a:chExt cx="2482959" cy="1333652"/>
          </a:xfrm>
        </p:grpSpPr>
        <p:sp>
          <p:nvSpPr>
            <p:cNvPr id="325" name="正方形/長方形 324">
              <a:extLst>
                <a:ext uri="{FF2B5EF4-FFF2-40B4-BE49-F238E27FC236}">
                  <a16:creationId xmlns:a16="http://schemas.microsoft.com/office/drawing/2014/main" id="{E922D836-6A4C-4EDA-988D-BAB6A42B10F2}"/>
                </a:ext>
              </a:extLst>
            </p:cNvPr>
            <p:cNvSpPr/>
            <p:nvPr/>
          </p:nvSpPr>
          <p:spPr>
            <a:xfrm>
              <a:off x="8023368" y="3258594"/>
              <a:ext cx="2069226" cy="1328962"/>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200" b="1" kern="0" dirty="0">
                <a:solidFill>
                  <a:srgbClr val="8064A2"/>
                </a:solidFill>
                <a:latin typeface="Calibri"/>
                <a:ea typeface="ＭＳ Ｐゴシック"/>
              </a:endParaRPr>
            </a:p>
          </p:txBody>
        </p:sp>
        <p:sp>
          <p:nvSpPr>
            <p:cNvPr id="326" name="フリーフォーム 130">
              <a:extLst>
                <a:ext uri="{FF2B5EF4-FFF2-40B4-BE49-F238E27FC236}">
                  <a16:creationId xmlns:a16="http://schemas.microsoft.com/office/drawing/2014/main" id="{DC05BBD9-0F46-4BDE-9332-06351EB4DE49}"/>
                </a:ext>
              </a:extLst>
            </p:cNvPr>
            <p:cNvSpPr/>
            <p:nvPr/>
          </p:nvSpPr>
          <p:spPr>
            <a:xfrm>
              <a:off x="8122477" y="3625910"/>
              <a:ext cx="1970117"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27" name="フリーフォーム 131">
              <a:extLst>
                <a:ext uri="{FF2B5EF4-FFF2-40B4-BE49-F238E27FC236}">
                  <a16:creationId xmlns:a16="http://schemas.microsoft.com/office/drawing/2014/main" id="{A52C1F4E-6DA8-407F-8459-7A588FC10BCC}"/>
                </a:ext>
              </a:extLst>
            </p:cNvPr>
            <p:cNvSpPr/>
            <p:nvPr/>
          </p:nvSpPr>
          <p:spPr>
            <a:xfrm>
              <a:off x="8122477" y="3812538"/>
              <a:ext cx="1970117"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28" name="フリーフォーム 132">
              <a:extLst>
                <a:ext uri="{FF2B5EF4-FFF2-40B4-BE49-F238E27FC236}">
                  <a16:creationId xmlns:a16="http://schemas.microsoft.com/office/drawing/2014/main" id="{6068BFF7-4F5D-4AF9-9767-63DC873B9F4F}"/>
                </a:ext>
              </a:extLst>
            </p:cNvPr>
            <p:cNvSpPr/>
            <p:nvPr/>
          </p:nvSpPr>
          <p:spPr>
            <a:xfrm>
              <a:off x="8499083" y="4185794"/>
              <a:ext cx="1010981"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29" name="角丸四角形 133">
              <a:extLst>
                <a:ext uri="{FF2B5EF4-FFF2-40B4-BE49-F238E27FC236}">
                  <a16:creationId xmlns:a16="http://schemas.microsoft.com/office/drawing/2014/main" id="{0762952D-743C-4F67-AB49-0C3794A2635C}"/>
                </a:ext>
              </a:extLst>
            </p:cNvPr>
            <p:cNvSpPr/>
            <p:nvPr/>
          </p:nvSpPr>
          <p:spPr>
            <a:xfrm>
              <a:off x="8624171" y="3493718"/>
              <a:ext cx="776146" cy="186428"/>
            </a:xfrm>
            <a:prstGeom prst="roundRect">
              <a:avLst/>
            </a:prstGeom>
            <a:solidFill>
              <a:srgbClr val="00B05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330" name="角丸四角形 134">
              <a:extLst>
                <a:ext uri="{FF2B5EF4-FFF2-40B4-BE49-F238E27FC236}">
                  <a16:creationId xmlns:a16="http://schemas.microsoft.com/office/drawing/2014/main" id="{52C8FAD9-EFF8-4E2A-9152-A895E8BE0AE2}"/>
                </a:ext>
              </a:extLst>
            </p:cNvPr>
            <p:cNvSpPr/>
            <p:nvPr/>
          </p:nvSpPr>
          <p:spPr>
            <a:xfrm>
              <a:off x="8624171" y="3699009"/>
              <a:ext cx="776146" cy="186428"/>
            </a:xfrm>
            <a:prstGeom prst="roundRect">
              <a:avLst/>
            </a:prstGeom>
            <a:solidFill>
              <a:srgbClr val="92D05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331" name="角丸四角形 135">
              <a:extLst>
                <a:ext uri="{FF2B5EF4-FFF2-40B4-BE49-F238E27FC236}">
                  <a16:creationId xmlns:a16="http://schemas.microsoft.com/office/drawing/2014/main" id="{A9D87FCB-73DB-4D7C-934E-AD2328C8E36E}"/>
                </a:ext>
              </a:extLst>
            </p:cNvPr>
            <p:cNvSpPr/>
            <p:nvPr/>
          </p:nvSpPr>
          <p:spPr>
            <a:xfrm>
              <a:off x="8624171" y="4109591"/>
              <a:ext cx="776146" cy="186428"/>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err="1">
                  <a:solidFill>
                    <a:sysClr val="window" lastClr="FFFFFF"/>
                  </a:solidFill>
                  <a:ea typeface="ＭＳ Ｐゴシック"/>
                </a:rPr>
                <a:t>sbAMP</a:t>
              </a:r>
              <a:endParaRPr kumimoji="0" lang="ja-JP" altLang="en-US" sz="1000" kern="0" dirty="0">
                <a:solidFill>
                  <a:sysClr val="window" lastClr="FFFFFF"/>
                </a:solidFill>
                <a:ea typeface="ＭＳ Ｐゴシック"/>
              </a:endParaRPr>
            </a:p>
          </p:txBody>
        </p:sp>
        <p:sp>
          <p:nvSpPr>
            <p:cNvPr id="332" name="フリーフォーム 167">
              <a:extLst>
                <a:ext uri="{FF2B5EF4-FFF2-40B4-BE49-F238E27FC236}">
                  <a16:creationId xmlns:a16="http://schemas.microsoft.com/office/drawing/2014/main" id="{CC19CE86-32D5-4CEA-A4FC-229D40864340}"/>
                </a:ext>
              </a:extLst>
            </p:cNvPr>
            <p:cNvSpPr/>
            <p:nvPr/>
          </p:nvSpPr>
          <p:spPr>
            <a:xfrm>
              <a:off x="9507269" y="3258595"/>
              <a:ext cx="190098" cy="1328969"/>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33" name="フリーフォーム 168">
              <a:extLst>
                <a:ext uri="{FF2B5EF4-FFF2-40B4-BE49-F238E27FC236}">
                  <a16:creationId xmlns:a16="http://schemas.microsoft.com/office/drawing/2014/main" id="{A4C102A9-9040-46F8-B02C-B6717C562428}"/>
                </a:ext>
              </a:extLst>
            </p:cNvPr>
            <p:cNvSpPr/>
            <p:nvPr/>
          </p:nvSpPr>
          <p:spPr>
            <a:xfrm>
              <a:off x="8508495" y="3262660"/>
              <a:ext cx="190098" cy="1328969"/>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34" name="フリーフォーム 176">
              <a:extLst>
                <a:ext uri="{FF2B5EF4-FFF2-40B4-BE49-F238E27FC236}">
                  <a16:creationId xmlns:a16="http://schemas.microsoft.com/office/drawing/2014/main" id="{5167AF2E-871F-4C1A-8D72-ED4A44F92AF7}"/>
                </a:ext>
              </a:extLst>
            </p:cNvPr>
            <p:cNvSpPr/>
            <p:nvPr/>
          </p:nvSpPr>
          <p:spPr>
            <a:xfrm>
              <a:off x="9649229" y="3257977"/>
              <a:ext cx="190098" cy="132896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35" name="フリーフォーム 177">
              <a:extLst>
                <a:ext uri="{FF2B5EF4-FFF2-40B4-BE49-F238E27FC236}">
                  <a16:creationId xmlns:a16="http://schemas.microsoft.com/office/drawing/2014/main" id="{7AC75FF5-6D79-4B74-8722-A1A95E231D89}"/>
                </a:ext>
              </a:extLst>
            </p:cNvPr>
            <p:cNvSpPr/>
            <p:nvPr/>
          </p:nvSpPr>
          <p:spPr>
            <a:xfrm>
              <a:off x="9737257" y="3257977"/>
              <a:ext cx="190098" cy="132896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36" name="フリーフォーム 204">
              <a:extLst>
                <a:ext uri="{FF2B5EF4-FFF2-40B4-BE49-F238E27FC236}">
                  <a16:creationId xmlns:a16="http://schemas.microsoft.com/office/drawing/2014/main" id="{4CC5F492-6D30-4A2E-AE3F-EF93E58A2D5B}"/>
                </a:ext>
              </a:extLst>
            </p:cNvPr>
            <p:cNvSpPr/>
            <p:nvPr/>
          </p:nvSpPr>
          <p:spPr>
            <a:xfrm>
              <a:off x="10205508" y="3571193"/>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337" name="フリーフォーム 205">
              <a:extLst>
                <a:ext uri="{FF2B5EF4-FFF2-40B4-BE49-F238E27FC236}">
                  <a16:creationId xmlns:a16="http://schemas.microsoft.com/office/drawing/2014/main" id="{9596D3DD-AFDD-4B18-87D3-EEE2D3C4D968}"/>
                </a:ext>
              </a:extLst>
            </p:cNvPr>
            <p:cNvSpPr/>
            <p:nvPr/>
          </p:nvSpPr>
          <p:spPr>
            <a:xfrm>
              <a:off x="10205508" y="3667052"/>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338" name="フリーフォーム 206">
              <a:extLst>
                <a:ext uri="{FF2B5EF4-FFF2-40B4-BE49-F238E27FC236}">
                  <a16:creationId xmlns:a16="http://schemas.microsoft.com/office/drawing/2014/main" id="{3D87050B-3DCA-495F-B17A-0EB6597372AB}"/>
                </a:ext>
              </a:extLst>
            </p:cNvPr>
            <p:cNvSpPr/>
            <p:nvPr/>
          </p:nvSpPr>
          <p:spPr>
            <a:xfrm>
              <a:off x="10205508" y="3762911"/>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339" name="フリーフォーム 207">
              <a:extLst>
                <a:ext uri="{FF2B5EF4-FFF2-40B4-BE49-F238E27FC236}">
                  <a16:creationId xmlns:a16="http://schemas.microsoft.com/office/drawing/2014/main" id="{F7DE04AC-DD45-4321-9EF4-597C0797B4EE}"/>
                </a:ext>
              </a:extLst>
            </p:cNvPr>
            <p:cNvSpPr/>
            <p:nvPr/>
          </p:nvSpPr>
          <p:spPr>
            <a:xfrm>
              <a:off x="10205508" y="3858770"/>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340" name="フリーフォーム 208">
              <a:extLst>
                <a:ext uri="{FF2B5EF4-FFF2-40B4-BE49-F238E27FC236}">
                  <a16:creationId xmlns:a16="http://schemas.microsoft.com/office/drawing/2014/main" id="{C7D61100-BE96-458D-A5D3-E19C280FF5B6}"/>
                </a:ext>
              </a:extLst>
            </p:cNvPr>
            <p:cNvSpPr/>
            <p:nvPr/>
          </p:nvSpPr>
          <p:spPr>
            <a:xfrm>
              <a:off x="10205508" y="3954629"/>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341" name="フリーフォーム 209">
              <a:extLst>
                <a:ext uri="{FF2B5EF4-FFF2-40B4-BE49-F238E27FC236}">
                  <a16:creationId xmlns:a16="http://schemas.microsoft.com/office/drawing/2014/main" id="{A4B4792C-29D2-4189-BE1C-B19D027F7F74}"/>
                </a:ext>
              </a:extLst>
            </p:cNvPr>
            <p:cNvSpPr/>
            <p:nvPr/>
          </p:nvSpPr>
          <p:spPr>
            <a:xfrm>
              <a:off x="10205508" y="4050488"/>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342" name="フリーフォーム 210">
              <a:extLst>
                <a:ext uri="{FF2B5EF4-FFF2-40B4-BE49-F238E27FC236}">
                  <a16:creationId xmlns:a16="http://schemas.microsoft.com/office/drawing/2014/main" id="{058E06C3-D18F-464A-8B57-A9E811532B27}"/>
                </a:ext>
              </a:extLst>
            </p:cNvPr>
            <p:cNvSpPr/>
            <p:nvPr/>
          </p:nvSpPr>
          <p:spPr>
            <a:xfrm>
              <a:off x="10205508" y="4146348"/>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343" name="フリーフォーム 211">
              <a:extLst>
                <a:ext uri="{FF2B5EF4-FFF2-40B4-BE49-F238E27FC236}">
                  <a16:creationId xmlns:a16="http://schemas.microsoft.com/office/drawing/2014/main" id="{021CB972-DA73-479A-94C3-345EF6286A00}"/>
                </a:ext>
              </a:extLst>
            </p:cNvPr>
            <p:cNvSpPr/>
            <p:nvPr/>
          </p:nvSpPr>
          <p:spPr>
            <a:xfrm>
              <a:off x="10205508" y="4242208"/>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344" name="角丸四角形 212">
              <a:extLst>
                <a:ext uri="{FF2B5EF4-FFF2-40B4-BE49-F238E27FC236}">
                  <a16:creationId xmlns:a16="http://schemas.microsoft.com/office/drawing/2014/main" id="{9E572E0E-3D21-4BEF-AC27-5CD2B5F9F9D4}"/>
                </a:ext>
              </a:extLst>
            </p:cNvPr>
            <p:cNvSpPr/>
            <p:nvPr/>
          </p:nvSpPr>
          <p:spPr>
            <a:xfrm>
              <a:off x="9916714" y="3498538"/>
              <a:ext cx="344200" cy="817506"/>
            </a:xfrm>
            <a:prstGeom prst="roundRect">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SS</a:t>
              </a:r>
              <a:endParaRPr kumimoji="0" lang="ja-JP" altLang="en-US" sz="1200" kern="0" dirty="0">
                <a:solidFill>
                  <a:sysClr val="window" lastClr="FFFFFF"/>
                </a:solidFill>
                <a:ea typeface="ＭＳ Ｐゴシック"/>
              </a:endParaRPr>
            </a:p>
          </p:txBody>
        </p:sp>
        <p:sp>
          <p:nvSpPr>
            <p:cNvPr id="364" name="角丸四角形 174">
              <a:extLst>
                <a:ext uri="{FF2B5EF4-FFF2-40B4-BE49-F238E27FC236}">
                  <a16:creationId xmlns:a16="http://schemas.microsoft.com/office/drawing/2014/main" id="{FC94F452-9DC1-49D4-B224-0A58F2782A1F}"/>
                </a:ext>
              </a:extLst>
            </p:cNvPr>
            <p:cNvSpPr/>
            <p:nvPr/>
          </p:nvSpPr>
          <p:spPr>
            <a:xfrm>
              <a:off x="7894712" y="3491953"/>
              <a:ext cx="458129" cy="817506"/>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matrix</a:t>
              </a:r>
              <a:endParaRPr kumimoji="0" lang="ja-JP" altLang="en-US" sz="1200" kern="0" dirty="0">
                <a:solidFill>
                  <a:sysClr val="window" lastClr="FFFFFF"/>
                </a:solidFill>
                <a:ea typeface="ＭＳ Ｐゴシック"/>
              </a:endParaRPr>
            </a:p>
          </p:txBody>
        </p:sp>
      </p:grpSp>
      <p:grpSp>
        <p:nvGrpSpPr>
          <p:cNvPr id="384" name="グループ化 383">
            <a:extLst>
              <a:ext uri="{FF2B5EF4-FFF2-40B4-BE49-F238E27FC236}">
                <a16:creationId xmlns:a16="http://schemas.microsoft.com/office/drawing/2014/main" id="{AA14D665-D80C-40B9-8BE2-1F31BD4A4E57}"/>
              </a:ext>
            </a:extLst>
          </p:cNvPr>
          <p:cNvGrpSpPr/>
          <p:nvPr/>
        </p:nvGrpSpPr>
        <p:grpSpPr>
          <a:xfrm>
            <a:off x="4050482" y="3249073"/>
            <a:ext cx="2482959" cy="1333652"/>
            <a:chOff x="7894712" y="3257977"/>
            <a:chExt cx="2482959" cy="1333652"/>
          </a:xfrm>
        </p:grpSpPr>
        <p:sp>
          <p:nvSpPr>
            <p:cNvPr id="385" name="正方形/長方形 384">
              <a:extLst>
                <a:ext uri="{FF2B5EF4-FFF2-40B4-BE49-F238E27FC236}">
                  <a16:creationId xmlns:a16="http://schemas.microsoft.com/office/drawing/2014/main" id="{4B094286-21C6-41D6-AF45-D26FDFBCD3B1}"/>
                </a:ext>
              </a:extLst>
            </p:cNvPr>
            <p:cNvSpPr/>
            <p:nvPr/>
          </p:nvSpPr>
          <p:spPr>
            <a:xfrm>
              <a:off x="8023368" y="3258594"/>
              <a:ext cx="2069226" cy="1328962"/>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200" b="1" kern="0" dirty="0">
                <a:solidFill>
                  <a:srgbClr val="8064A2"/>
                </a:solidFill>
                <a:latin typeface="Calibri"/>
                <a:ea typeface="ＭＳ Ｐゴシック"/>
              </a:endParaRPr>
            </a:p>
          </p:txBody>
        </p:sp>
        <p:sp>
          <p:nvSpPr>
            <p:cNvPr id="386" name="フリーフォーム 130">
              <a:extLst>
                <a:ext uri="{FF2B5EF4-FFF2-40B4-BE49-F238E27FC236}">
                  <a16:creationId xmlns:a16="http://schemas.microsoft.com/office/drawing/2014/main" id="{E7AC5C9E-03FE-45B6-833F-14009C62EC65}"/>
                </a:ext>
              </a:extLst>
            </p:cNvPr>
            <p:cNvSpPr/>
            <p:nvPr/>
          </p:nvSpPr>
          <p:spPr>
            <a:xfrm>
              <a:off x="8122477" y="3625910"/>
              <a:ext cx="1970117"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87" name="フリーフォーム 131">
              <a:extLst>
                <a:ext uri="{FF2B5EF4-FFF2-40B4-BE49-F238E27FC236}">
                  <a16:creationId xmlns:a16="http://schemas.microsoft.com/office/drawing/2014/main" id="{A29E69A0-B8F4-4411-B020-F21077891EA0}"/>
                </a:ext>
              </a:extLst>
            </p:cNvPr>
            <p:cNvSpPr/>
            <p:nvPr/>
          </p:nvSpPr>
          <p:spPr>
            <a:xfrm>
              <a:off x="8122477" y="3812538"/>
              <a:ext cx="1970117"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88" name="フリーフォーム 132">
              <a:extLst>
                <a:ext uri="{FF2B5EF4-FFF2-40B4-BE49-F238E27FC236}">
                  <a16:creationId xmlns:a16="http://schemas.microsoft.com/office/drawing/2014/main" id="{88FE5A7C-27AB-4AEE-9D11-007825C3B9CD}"/>
                </a:ext>
              </a:extLst>
            </p:cNvPr>
            <p:cNvSpPr/>
            <p:nvPr/>
          </p:nvSpPr>
          <p:spPr>
            <a:xfrm>
              <a:off x="8499083" y="4185794"/>
              <a:ext cx="1010981" cy="3872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92" name="フリーフォーム 167">
              <a:extLst>
                <a:ext uri="{FF2B5EF4-FFF2-40B4-BE49-F238E27FC236}">
                  <a16:creationId xmlns:a16="http://schemas.microsoft.com/office/drawing/2014/main" id="{2D1AE715-5ED8-4B95-A952-DF088B840CF2}"/>
                </a:ext>
              </a:extLst>
            </p:cNvPr>
            <p:cNvSpPr/>
            <p:nvPr/>
          </p:nvSpPr>
          <p:spPr>
            <a:xfrm>
              <a:off x="9507269" y="3258595"/>
              <a:ext cx="190098" cy="1328969"/>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93" name="フリーフォーム 168">
              <a:extLst>
                <a:ext uri="{FF2B5EF4-FFF2-40B4-BE49-F238E27FC236}">
                  <a16:creationId xmlns:a16="http://schemas.microsoft.com/office/drawing/2014/main" id="{2B723A3D-314E-4EF0-BC0C-819276FBA297}"/>
                </a:ext>
              </a:extLst>
            </p:cNvPr>
            <p:cNvSpPr/>
            <p:nvPr/>
          </p:nvSpPr>
          <p:spPr>
            <a:xfrm>
              <a:off x="8508495" y="3262660"/>
              <a:ext cx="190098" cy="1328969"/>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94" name="フリーフォーム 176">
              <a:extLst>
                <a:ext uri="{FF2B5EF4-FFF2-40B4-BE49-F238E27FC236}">
                  <a16:creationId xmlns:a16="http://schemas.microsoft.com/office/drawing/2014/main" id="{3F68AB2A-970F-460F-B05A-0BDA9A4E11B7}"/>
                </a:ext>
              </a:extLst>
            </p:cNvPr>
            <p:cNvSpPr/>
            <p:nvPr/>
          </p:nvSpPr>
          <p:spPr>
            <a:xfrm>
              <a:off x="9649229" y="3257977"/>
              <a:ext cx="190098" cy="132896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95" name="フリーフォーム 177">
              <a:extLst>
                <a:ext uri="{FF2B5EF4-FFF2-40B4-BE49-F238E27FC236}">
                  <a16:creationId xmlns:a16="http://schemas.microsoft.com/office/drawing/2014/main" id="{EAF6C576-D7FA-4F78-B9BE-AA4BA626A827}"/>
                </a:ext>
              </a:extLst>
            </p:cNvPr>
            <p:cNvSpPr/>
            <p:nvPr/>
          </p:nvSpPr>
          <p:spPr>
            <a:xfrm>
              <a:off x="9737257" y="3257977"/>
              <a:ext cx="190098" cy="132896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396" name="フリーフォーム 204">
              <a:extLst>
                <a:ext uri="{FF2B5EF4-FFF2-40B4-BE49-F238E27FC236}">
                  <a16:creationId xmlns:a16="http://schemas.microsoft.com/office/drawing/2014/main" id="{01E4B303-D691-47C6-954D-0E0EEB35DF0A}"/>
                </a:ext>
              </a:extLst>
            </p:cNvPr>
            <p:cNvSpPr/>
            <p:nvPr/>
          </p:nvSpPr>
          <p:spPr>
            <a:xfrm>
              <a:off x="10205508" y="3571193"/>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397" name="フリーフォーム 205">
              <a:extLst>
                <a:ext uri="{FF2B5EF4-FFF2-40B4-BE49-F238E27FC236}">
                  <a16:creationId xmlns:a16="http://schemas.microsoft.com/office/drawing/2014/main" id="{EA97B19F-2848-4103-9CA0-0ACCADD83732}"/>
                </a:ext>
              </a:extLst>
            </p:cNvPr>
            <p:cNvSpPr/>
            <p:nvPr/>
          </p:nvSpPr>
          <p:spPr>
            <a:xfrm>
              <a:off x="10205508" y="3667052"/>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398" name="フリーフォーム 206">
              <a:extLst>
                <a:ext uri="{FF2B5EF4-FFF2-40B4-BE49-F238E27FC236}">
                  <a16:creationId xmlns:a16="http://schemas.microsoft.com/office/drawing/2014/main" id="{0CC046AF-A9C8-4395-9D21-4EACB8173B3D}"/>
                </a:ext>
              </a:extLst>
            </p:cNvPr>
            <p:cNvSpPr/>
            <p:nvPr/>
          </p:nvSpPr>
          <p:spPr>
            <a:xfrm>
              <a:off x="10205508" y="3762911"/>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399" name="フリーフォーム 207">
              <a:extLst>
                <a:ext uri="{FF2B5EF4-FFF2-40B4-BE49-F238E27FC236}">
                  <a16:creationId xmlns:a16="http://schemas.microsoft.com/office/drawing/2014/main" id="{611BBB00-74CB-47B5-A8B8-6802868503EA}"/>
                </a:ext>
              </a:extLst>
            </p:cNvPr>
            <p:cNvSpPr/>
            <p:nvPr/>
          </p:nvSpPr>
          <p:spPr>
            <a:xfrm>
              <a:off x="10205508" y="3858770"/>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400" name="フリーフォーム 208">
              <a:extLst>
                <a:ext uri="{FF2B5EF4-FFF2-40B4-BE49-F238E27FC236}">
                  <a16:creationId xmlns:a16="http://schemas.microsoft.com/office/drawing/2014/main" id="{FC88092C-FFC5-41D0-8392-E2454BC230A6}"/>
                </a:ext>
              </a:extLst>
            </p:cNvPr>
            <p:cNvSpPr/>
            <p:nvPr/>
          </p:nvSpPr>
          <p:spPr>
            <a:xfrm>
              <a:off x="10205508" y="3954629"/>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401" name="フリーフォーム 209">
              <a:extLst>
                <a:ext uri="{FF2B5EF4-FFF2-40B4-BE49-F238E27FC236}">
                  <a16:creationId xmlns:a16="http://schemas.microsoft.com/office/drawing/2014/main" id="{3F79E1D9-2CEB-4FAB-A2D9-6C690CE69B6A}"/>
                </a:ext>
              </a:extLst>
            </p:cNvPr>
            <p:cNvSpPr/>
            <p:nvPr/>
          </p:nvSpPr>
          <p:spPr>
            <a:xfrm>
              <a:off x="10205508" y="4050488"/>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402" name="フリーフォーム 210">
              <a:extLst>
                <a:ext uri="{FF2B5EF4-FFF2-40B4-BE49-F238E27FC236}">
                  <a16:creationId xmlns:a16="http://schemas.microsoft.com/office/drawing/2014/main" id="{65F78010-31F9-430A-B3BC-FB13CE1F09D4}"/>
                </a:ext>
              </a:extLst>
            </p:cNvPr>
            <p:cNvSpPr/>
            <p:nvPr/>
          </p:nvSpPr>
          <p:spPr>
            <a:xfrm>
              <a:off x="10205508" y="4146348"/>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403" name="フリーフォーム 211">
              <a:extLst>
                <a:ext uri="{FF2B5EF4-FFF2-40B4-BE49-F238E27FC236}">
                  <a16:creationId xmlns:a16="http://schemas.microsoft.com/office/drawing/2014/main" id="{BB3E8E7F-515B-480F-ACB3-9C3DEC0F98AB}"/>
                </a:ext>
              </a:extLst>
            </p:cNvPr>
            <p:cNvSpPr/>
            <p:nvPr/>
          </p:nvSpPr>
          <p:spPr>
            <a:xfrm>
              <a:off x="10205508" y="4242208"/>
              <a:ext cx="172163"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p>
          </p:txBody>
        </p:sp>
        <p:sp>
          <p:nvSpPr>
            <p:cNvPr id="404" name="角丸四角形 212">
              <a:extLst>
                <a:ext uri="{FF2B5EF4-FFF2-40B4-BE49-F238E27FC236}">
                  <a16:creationId xmlns:a16="http://schemas.microsoft.com/office/drawing/2014/main" id="{28CA6E17-C7E3-4FC8-AF13-55871DF3A5AD}"/>
                </a:ext>
              </a:extLst>
            </p:cNvPr>
            <p:cNvSpPr/>
            <p:nvPr/>
          </p:nvSpPr>
          <p:spPr>
            <a:xfrm>
              <a:off x="9916714" y="3498538"/>
              <a:ext cx="344200" cy="817506"/>
            </a:xfrm>
            <a:prstGeom prst="roundRect">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SS</a:t>
              </a:r>
              <a:endParaRPr kumimoji="0" lang="ja-JP" altLang="en-US" sz="1200" kern="0" dirty="0">
                <a:solidFill>
                  <a:sysClr val="window" lastClr="FFFFFF"/>
                </a:solidFill>
                <a:ea typeface="ＭＳ Ｐゴシック"/>
              </a:endParaRPr>
            </a:p>
          </p:txBody>
        </p:sp>
        <p:sp>
          <p:nvSpPr>
            <p:cNvPr id="405" name="角丸四角形 174">
              <a:extLst>
                <a:ext uri="{FF2B5EF4-FFF2-40B4-BE49-F238E27FC236}">
                  <a16:creationId xmlns:a16="http://schemas.microsoft.com/office/drawing/2014/main" id="{2D482965-E6B1-49FE-9EF0-B3E2E5892932}"/>
                </a:ext>
              </a:extLst>
            </p:cNvPr>
            <p:cNvSpPr/>
            <p:nvPr/>
          </p:nvSpPr>
          <p:spPr>
            <a:xfrm>
              <a:off x="7894712" y="3491953"/>
              <a:ext cx="458129" cy="817506"/>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matrix</a:t>
              </a:r>
              <a:endParaRPr kumimoji="0" lang="ja-JP" altLang="en-US" sz="1200" kern="0" dirty="0">
                <a:solidFill>
                  <a:sysClr val="window" lastClr="FFFFFF"/>
                </a:solidFill>
                <a:ea typeface="ＭＳ Ｐゴシック"/>
              </a:endParaRPr>
            </a:p>
          </p:txBody>
        </p:sp>
      </p:grpSp>
      <p:sp>
        <p:nvSpPr>
          <p:cNvPr id="407" name="正方形/長方形 406">
            <a:extLst>
              <a:ext uri="{FF2B5EF4-FFF2-40B4-BE49-F238E27FC236}">
                <a16:creationId xmlns:a16="http://schemas.microsoft.com/office/drawing/2014/main" id="{575A6FAF-8CAF-402B-93FF-1CB02211962C}"/>
              </a:ext>
            </a:extLst>
          </p:cNvPr>
          <p:cNvSpPr/>
          <p:nvPr/>
        </p:nvSpPr>
        <p:spPr>
          <a:xfrm>
            <a:off x="6446416" y="3433071"/>
            <a:ext cx="1209283" cy="2416074"/>
          </a:xfrm>
          <a:prstGeom prst="rect">
            <a:avLst/>
          </a:prstGeom>
        </p:spPr>
        <p:txBody>
          <a:bodyPr wrap="square" lIns="137187" tIns="68594" rIns="137187" bIns="68594">
            <a:spAutoFit/>
          </a:bodyPr>
          <a:lstStyle/>
          <a:p>
            <a:r>
              <a:rPr lang="en-US" altLang="ja-JP" sz="1200" dirty="0">
                <a:solidFill>
                  <a:srgbClr val="5F5F5F"/>
                </a:solidFill>
                <a:latin typeface="Calibri"/>
                <a:cs typeface="Consolas" panose="020B0609020204030204" pitchFamily="49" charset="0"/>
              </a:rPr>
              <a:t>Room 16</a:t>
            </a:r>
          </a:p>
          <a:p>
            <a:endParaRPr lang="en-US" altLang="ja-JP" sz="900" dirty="0">
              <a:solidFill>
                <a:srgbClr val="5F5F5F"/>
              </a:solidFill>
              <a:latin typeface="Calibri"/>
              <a:cs typeface="Consolas" panose="020B0609020204030204" pitchFamily="49" charset="0"/>
            </a:endParaRPr>
          </a:p>
          <a:p>
            <a:endParaRPr lang="en-US" altLang="ja-JP" sz="900" dirty="0">
              <a:solidFill>
                <a:srgbClr val="5F5F5F"/>
              </a:solidFill>
              <a:latin typeface="Calibri"/>
              <a:cs typeface="Consolas" panose="020B0609020204030204" pitchFamily="49" charset="0"/>
            </a:endParaRPr>
          </a:p>
          <a:p>
            <a:endParaRPr lang="en-US" altLang="ja-JP" sz="1200" dirty="0">
              <a:solidFill>
                <a:srgbClr val="5F5F5F"/>
              </a:solidFill>
              <a:latin typeface="Calibri"/>
              <a:cs typeface="Consolas" panose="020B0609020204030204" pitchFamily="49" charset="0"/>
            </a:endParaRPr>
          </a:p>
          <a:p>
            <a:r>
              <a:rPr lang="en-US" altLang="ja-JP" sz="1200" dirty="0">
                <a:solidFill>
                  <a:srgbClr val="5F5F5F"/>
                </a:solidFill>
                <a:latin typeface="Calibri"/>
                <a:cs typeface="Consolas" panose="020B0609020204030204" pitchFamily="49" charset="0"/>
              </a:rPr>
              <a:t>Room 09</a:t>
            </a:r>
          </a:p>
          <a:p>
            <a:endParaRPr lang="en-US" altLang="ja-JP" sz="1200" dirty="0">
              <a:solidFill>
                <a:srgbClr val="5F5F5F"/>
              </a:solidFill>
              <a:latin typeface="Calibri"/>
              <a:cs typeface="Consolas" panose="020B0609020204030204" pitchFamily="49" charset="0"/>
            </a:endParaRPr>
          </a:p>
          <a:p>
            <a:endParaRPr lang="en-US" altLang="ja-JP" sz="1200" dirty="0">
              <a:solidFill>
                <a:srgbClr val="5F5F5F"/>
              </a:solidFill>
              <a:latin typeface="Calibri"/>
              <a:cs typeface="Consolas" panose="020B0609020204030204" pitchFamily="49" charset="0"/>
            </a:endParaRPr>
          </a:p>
          <a:p>
            <a:endParaRPr lang="en-US" altLang="ja-JP" sz="1100" dirty="0">
              <a:solidFill>
                <a:srgbClr val="5F5F5F"/>
              </a:solidFill>
              <a:latin typeface="Calibri"/>
              <a:cs typeface="Consolas" panose="020B0609020204030204" pitchFamily="49" charset="0"/>
            </a:endParaRPr>
          </a:p>
          <a:p>
            <a:r>
              <a:rPr lang="en-US" altLang="ja-JP" sz="1200" dirty="0">
                <a:solidFill>
                  <a:srgbClr val="5F5F5F"/>
                </a:solidFill>
                <a:latin typeface="Calibri"/>
                <a:cs typeface="Consolas" panose="020B0609020204030204" pitchFamily="49" charset="0"/>
              </a:rPr>
              <a:t>Room 08</a:t>
            </a:r>
          </a:p>
          <a:p>
            <a:endParaRPr lang="en-US" altLang="ja-JP" sz="900" dirty="0">
              <a:solidFill>
                <a:srgbClr val="5F5F5F"/>
              </a:solidFill>
              <a:latin typeface="Calibri"/>
              <a:cs typeface="Consolas" panose="020B0609020204030204" pitchFamily="49" charset="0"/>
            </a:endParaRPr>
          </a:p>
          <a:p>
            <a:endParaRPr lang="en-US" altLang="ja-JP" sz="900" dirty="0">
              <a:solidFill>
                <a:srgbClr val="5F5F5F"/>
              </a:solidFill>
              <a:latin typeface="Calibri"/>
              <a:cs typeface="Consolas" panose="020B0609020204030204" pitchFamily="49" charset="0"/>
            </a:endParaRPr>
          </a:p>
          <a:p>
            <a:endParaRPr lang="en-US" altLang="ja-JP" sz="1200" dirty="0">
              <a:solidFill>
                <a:srgbClr val="5F5F5F"/>
              </a:solidFill>
              <a:latin typeface="Calibri"/>
              <a:cs typeface="Consolas" panose="020B0609020204030204" pitchFamily="49" charset="0"/>
            </a:endParaRPr>
          </a:p>
          <a:p>
            <a:r>
              <a:rPr lang="en-US" altLang="ja-JP" sz="1200" dirty="0">
                <a:solidFill>
                  <a:srgbClr val="5F5F5F"/>
                </a:solidFill>
                <a:latin typeface="Calibri"/>
                <a:cs typeface="Consolas" panose="020B0609020204030204" pitchFamily="49" charset="0"/>
              </a:rPr>
              <a:t>Room 01</a:t>
            </a:r>
            <a:endParaRPr lang="ja-JP" altLang="en-US" sz="1200" dirty="0">
              <a:solidFill>
                <a:srgbClr val="5F5F5F"/>
              </a:solidFill>
              <a:latin typeface="Calibri"/>
              <a:cs typeface="Consolas" panose="020B0609020204030204" pitchFamily="49" charset="0"/>
            </a:endParaRPr>
          </a:p>
        </p:txBody>
      </p:sp>
      <p:sp>
        <p:nvSpPr>
          <p:cNvPr id="408" name="フリーフォーム 4">
            <a:extLst>
              <a:ext uri="{FF2B5EF4-FFF2-40B4-BE49-F238E27FC236}">
                <a16:creationId xmlns:a16="http://schemas.microsoft.com/office/drawing/2014/main" id="{BAB5F98A-6408-4E56-996D-6B160040CA13}"/>
              </a:ext>
            </a:extLst>
          </p:cNvPr>
          <p:cNvSpPr/>
          <p:nvPr/>
        </p:nvSpPr>
        <p:spPr>
          <a:xfrm>
            <a:off x="3508745" y="5597218"/>
            <a:ext cx="563526" cy="0"/>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9" name="正方形/長方形 408">
            <a:extLst>
              <a:ext uri="{FF2B5EF4-FFF2-40B4-BE49-F238E27FC236}">
                <a16:creationId xmlns:a16="http://schemas.microsoft.com/office/drawing/2014/main" id="{080986E1-88C6-44F1-BB0C-E53C453E0B9B}"/>
              </a:ext>
            </a:extLst>
          </p:cNvPr>
          <p:cNvSpPr/>
          <p:nvPr/>
        </p:nvSpPr>
        <p:spPr>
          <a:xfrm>
            <a:off x="2984716" y="5529144"/>
            <a:ext cx="607032" cy="130268"/>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100" dirty="0"/>
              <a:t>BGM B</a:t>
            </a:r>
            <a:endParaRPr kumimoji="1" lang="ja-JP" altLang="en-US" sz="1100" dirty="0"/>
          </a:p>
        </p:txBody>
      </p:sp>
      <p:grpSp>
        <p:nvGrpSpPr>
          <p:cNvPr id="419" name="グループ化 418">
            <a:extLst>
              <a:ext uri="{FF2B5EF4-FFF2-40B4-BE49-F238E27FC236}">
                <a16:creationId xmlns:a16="http://schemas.microsoft.com/office/drawing/2014/main" id="{41347CA1-C0A9-4092-91EA-AAC3E87B02BD}"/>
              </a:ext>
            </a:extLst>
          </p:cNvPr>
          <p:cNvGrpSpPr/>
          <p:nvPr/>
        </p:nvGrpSpPr>
        <p:grpSpPr>
          <a:xfrm>
            <a:off x="7607777" y="4488320"/>
            <a:ext cx="912811" cy="595028"/>
            <a:chOff x="7568507" y="3176254"/>
            <a:chExt cx="912811" cy="595028"/>
          </a:xfrm>
        </p:grpSpPr>
        <p:pic>
          <p:nvPicPr>
            <p:cNvPr id="420" name="Picture 2">
              <a:extLst>
                <a:ext uri="{FF2B5EF4-FFF2-40B4-BE49-F238E27FC236}">
                  <a16:creationId xmlns:a16="http://schemas.microsoft.com/office/drawing/2014/main" id="{DF9968DF-EAB0-4194-8AF6-40CE42CCAB1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035900" y="3176254"/>
              <a:ext cx="360040" cy="362304"/>
            </a:xfrm>
            <a:prstGeom prst="rect">
              <a:avLst/>
            </a:prstGeom>
          </p:spPr>
        </p:pic>
        <p:pic>
          <p:nvPicPr>
            <p:cNvPr id="421" name="Picture 2">
              <a:extLst>
                <a:ext uri="{FF2B5EF4-FFF2-40B4-BE49-F238E27FC236}">
                  <a16:creationId xmlns:a16="http://schemas.microsoft.com/office/drawing/2014/main" id="{2962EEF2-A50F-48E3-A729-C2F2224BB0E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52895" y="3176254"/>
              <a:ext cx="360040" cy="362304"/>
            </a:xfrm>
            <a:prstGeom prst="rect">
              <a:avLst/>
            </a:prstGeom>
          </p:spPr>
        </p:pic>
        <p:sp>
          <p:nvSpPr>
            <p:cNvPr id="422" name="正方形/長方形 421">
              <a:extLst>
                <a:ext uri="{FF2B5EF4-FFF2-40B4-BE49-F238E27FC236}">
                  <a16:creationId xmlns:a16="http://schemas.microsoft.com/office/drawing/2014/main" id="{9460B4BF-F48A-4672-A610-368885C0FAF4}"/>
                </a:ext>
              </a:extLst>
            </p:cNvPr>
            <p:cNvSpPr/>
            <p:nvPr/>
          </p:nvSpPr>
          <p:spPr>
            <a:xfrm>
              <a:off x="7708041" y="3229880"/>
              <a:ext cx="247395" cy="2471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23" name="正方形/長方形 422">
              <a:extLst>
                <a:ext uri="{FF2B5EF4-FFF2-40B4-BE49-F238E27FC236}">
                  <a16:creationId xmlns:a16="http://schemas.microsoft.com/office/drawing/2014/main" id="{0CE7E19A-12A7-4810-BE1C-0600FEE7DB1C}"/>
                </a:ext>
              </a:extLst>
            </p:cNvPr>
            <p:cNvSpPr/>
            <p:nvPr/>
          </p:nvSpPr>
          <p:spPr>
            <a:xfrm>
              <a:off x="7738132" y="3249073"/>
              <a:ext cx="196385" cy="91669"/>
            </a:xfrm>
            <a:prstGeom prst="rect">
              <a:avLst/>
            </a:prstGeom>
            <a:solidFill>
              <a:srgbClr val="00B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A</a:t>
              </a:r>
              <a:endParaRPr kumimoji="1" lang="ja-JP" altLang="en-US" sz="500" dirty="0"/>
            </a:p>
          </p:txBody>
        </p:sp>
        <p:sp>
          <p:nvSpPr>
            <p:cNvPr id="424" name="正方形/長方形 423">
              <a:extLst>
                <a:ext uri="{FF2B5EF4-FFF2-40B4-BE49-F238E27FC236}">
                  <a16:creationId xmlns:a16="http://schemas.microsoft.com/office/drawing/2014/main" id="{1EEA6A37-1FD2-42A3-850F-985CFF948AA0}"/>
                </a:ext>
              </a:extLst>
            </p:cNvPr>
            <p:cNvSpPr/>
            <p:nvPr/>
          </p:nvSpPr>
          <p:spPr>
            <a:xfrm>
              <a:off x="7737299" y="3373249"/>
              <a:ext cx="196385" cy="91669"/>
            </a:xfrm>
            <a:prstGeom prst="rect">
              <a:avLst/>
            </a:prstGeom>
            <a:solidFill>
              <a:srgbClr val="92D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B</a:t>
              </a:r>
              <a:endParaRPr kumimoji="1" lang="ja-JP" altLang="en-US" sz="400" dirty="0"/>
            </a:p>
          </p:txBody>
        </p:sp>
        <p:sp>
          <p:nvSpPr>
            <p:cNvPr id="425" name="正方形/長方形 424">
              <a:extLst>
                <a:ext uri="{FF2B5EF4-FFF2-40B4-BE49-F238E27FC236}">
                  <a16:creationId xmlns:a16="http://schemas.microsoft.com/office/drawing/2014/main" id="{5263142A-ADA3-4F0A-8B8F-B0F83275B3DF}"/>
                </a:ext>
              </a:extLst>
            </p:cNvPr>
            <p:cNvSpPr/>
            <p:nvPr/>
          </p:nvSpPr>
          <p:spPr>
            <a:xfrm>
              <a:off x="7568507" y="3448088"/>
              <a:ext cx="912811" cy="323194"/>
            </a:xfrm>
            <a:prstGeom prst="rect">
              <a:avLst/>
            </a:prstGeom>
          </p:spPr>
          <p:txBody>
            <a:bodyPr wrap="square" lIns="137187" tIns="68594" rIns="137187" bIns="68594">
              <a:spAutoFit/>
            </a:bodyPr>
            <a:lstStyle/>
            <a:p>
              <a:pPr algn="ctr"/>
              <a:r>
                <a:rPr lang="en-US" altLang="ja-JP" sz="1200" dirty="0">
                  <a:solidFill>
                    <a:srgbClr val="5F5F5F"/>
                  </a:solidFill>
                  <a:latin typeface="Calibri"/>
                  <a:cs typeface="Consolas" panose="020B0609020204030204" pitchFamily="49" charset="0"/>
                </a:rPr>
                <a:t>Room 01</a:t>
              </a:r>
              <a:endParaRPr lang="ja-JP" altLang="en-US" sz="1200" dirty="0">
                <a:solidFill>
                  <a:srgbClr val="5F5F5F"/>
                </a:solidFill>
                <a:latin typeface="Calibri"/>
                <a:cs typeface="Consolas" panose="020B0609020204030204" pitchFamily="49" charset="0"/>
              </a:endParaRPr>
            </a:p>
          </p:txBody>
        </p:sp>
      </p:grpSp>
      <p:grpSp>
        <p:nvGrpSpPr>
          <p:cNvPr id="426" name="グループ化 425">
            <a:extLst>
              <a:ext uri="{FF2B5EF4-FFF2-40B4-BE49-F238E27FC236}">
                <a16:creationId xmlns:a16="http://schemas.microsoft.com/office/drawing/2014/main" id="{A140311D-3912-4F0E-A262-86F0D22E4328}"/>
              </a:ext>
            </a:extLst>
          </p:cNvPr>
          <p:cNvGrpSpPr/>
          <p:nvPr/>
        </p:nvGrpSpPr>
        <p:grpSpPr>
          <a:xfrm>
            <a:off x="8481318" y="4484516"/>
            <a:ext cx="912811" cy="595028"/>
            <a:chOff x="7568507" y="3176254"/>
            <a:chExt cx="912811" cy="595028"/>
          </a:xfrm>
        </p:grpSpPr>
        <p:pic>
          <p:nvPicPr>
            <p:cNvPr id="427" name="Picture 2">
              <a:extLst>
                <a:ext uri="{FF2B5EF4-FFF2-40B4-BE49-F238E27FC236}">
                  <a16:creationId xmlns:a16="http://schemas.microsoft.com/office/drawing/2014/main" id="{D8F6A1E1-93C5-420A-9D7F-2C099068F3D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035900" y="3176254"/>
              <a:ext cx="360040" cy="362304"/>
            </a:xfrm>
            <a:prstGeom prst="rect">
              <a:avLst/>
            </a:prstGeom>
          </p:spPr>
        </p:pic>
        <p:pic>
          <p:nvPicPr>
            <p:cNvPr id="428" name="Picture 2">
              <a:extLst>
                <a:ext uri="{FF2B5EF4-FFF2-40B4-BE49-F238E27FC236}">
                  <a16:creationId xmlns:a16="http://schemas.microsoft.com/office/drawing/2014/main" id="{4A57B420-AC08-4054-A605-B9BAD040211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52895" y="3176254"/>
              <a:ext cx="360040" cy="362304"/>
            </a:xfrm>
            <a:prstGeom prst="rect">
              <a:avLst/>
            </a:prstGeom>
          </p:spPr>
        </p:pic>
        <p:sp>
          <p:nvSpPr>
            <p:cNvPr id="429" name="正方形/長方形 428">
              <a:extLst>
                <a:ext uri="{FF2B5EF4-FFF2-40B4-BE49-F238E27FC236}">
                  <a16:creationId xmlns:a16="http://schemas.microsoft.com/office/drawing/2014/main" id="{823B3D2F-4EE5-4C36-97E2-00D05EB57DC6}"/>
                </a:ext>
              </a:extLst>
            </p:cNvPr>
            <p:cNvSpPr/>
            <p:nvPr/>
          </p:nvSpPr>
          <p:spPr>
            <a:xfrm>
              <a:off x="7708041" y="3229880"/>
              <a:ext cx="247395" cy="2471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30" name="正方形/長方形 429">
              <a:extLst>
                <a:ext uri="{FF2B5EF4-FFF2-40B4-BE49-F238E27FC236}">
                  <a16:creationId xmlns:a16="http://schemas.microsoft.com/office/drawing/2014/main" id="{2E007103-72A9-4AB0-88DB-152124F1D69E}"/>
                </a:ext>
              </a:extLst>
            </p:cNvPr>
            <p:cNvSpPr/>
            <p:nvPr/>
          </p:nvSpPr>
          <p:spPr>
            <a:xfrm>
              <a:off x="7738132" y="3249073"/>
              <a:ext cx="196385" cy="91669"/>
            </a:xfrm>
            <a:prstGeom prst="rect">
              <a:avLst/>
            </a:prstGeom>
            <a:solidFill>
              <a:srgbClr val="00B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A</a:t>
              </a:r>
              <a:endParaRPr kumimoji="1" lang="ja-JP" altLang="en-US" sz="500" dirty="0"/>
            </a:p>
          </p:txBody>
        </p:sp>
        <p:sp>
          <p:nvSpPr>
            <p:cNvPr id="431" name="正方形/長方形 430">
              <a:extLst>
                <a:ext uri="{FF2B5EF4-FFF2-40B4-BE49-F238E27FC236}">
                  <a16:creationId xmlns:a16="http://schemas.microsoft.com/office/drawing/2014/main" id="{3ADA4DE7-671D-4585-9C3B-1DF14185FE19}"/>
                </a:ext>
              </a:extLst>
            </p:cNvPr>
            <p:cNvSpPr/>
            <p:nvPr/>
          </p:nvSpPr>
          <p:spPr>
            <a:xfrm>
              <a:off x="7737299" y="3373249"/>
              <a:ext cx="196385" cy="91669"/>
            </a:xfrm>
            <a:prstGeom prst="rect">
              <a:avLst/>
            </a:prstGeom>
            <a:solidFill>
              <a:srgbClr val="92D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B</a:t>
              </a:r>
              <a:endParaRPr kumimoji="1" lang="ja-JP" altLang="en-US" sz="400" dirty="0"/>
            </a:p>
          </p:txBody>
        </p:sp>
        <p:sp>
          <p:nvSpPr>
            <p:cNvPr id="432" name="正方形/長方形 431">
              <a:extLst>
                <a:ext uri="{FF2B5EF4-FFF2-40B4-BE49-F238E27FC236}">
                  <a16:creationId xmlns:a16="http://schemas.microsoft.com/office/drawing/2014/main" id="{4B7E6846-4438-48E1-9E39-6A6F2999D405}"/>
                </a:ext>
              </a:extLst>
            </p:cNvPr>
            <p:cNvSpPr/>
            <p:nvPr/>
          </p:nvSpPr>
          <p:spPr>
            <a:xfrm>
              <a:off x="7568507" y="3448088"/>
              <a:ext cx="912811" cy="323194"/>
            </a:xfrm>
            <a:prstGeom prst="rect">
              <a:avLst/>
            </a:prstGeom>
          </p:spPr>
          <p:txBody>
            <a:bodyPr wrap="square" lIns="137187" tIns="68594" rIns="137187" bIns="68594">
              <a:spAutoFit/>
            </a:bodyPr>
            <a:lstStyle/>
            <a:p>
              <a:pPr algn="ctr"/>
              <a:r>
                <a:rPr lang="en-US" altLang="ja-JP" sz="1200" dirty="0">
                  <a:solidFill>
                    <a:srgbClr val="5F5F5F"/>
                  </a:solidFill>
                  <a:latin typeface="Calibri"/>
                  <a:cs typeface="Consolas" panose="020B0609020204030204" pitchFamily="49" charset="0"/>
                </a:rPr>
                <a:t>Room 02</a:t>
              </a:r>
              <a:endParaRPr lang="ja-JP" altLang="en-US" sz="1200" dirty="0">
                <a:solidFill>
                  <a:srgbClr val="5F5F5F"/>
                </a:solidFill>
                <a:latin typeface="Calibri"/>
                <a:cs typeface="Consolas" panose="020B0609020204030204" pitchFamily="49" charset="0"/>
              </a:endParaRPr>
            </a:p>
          </p:txBody>
        </p:sp>
      </p:grpSp>
      <p:grpSp>
        <p:nvGrpSpPr>
          <p:cNvPr id="433" name="グループ化 432">
            <a:extLst>
              <a:ext uri="{FF2B5EF4-FFF2-40B4-BE49-F238E27FC236}">
                <a16:creationId xmlns:a16="http://schemas.microsoft.com/office/drawing/2014/main" id="{11B10D44-432A-4224-850D-C8A54D15C0BA}"/>
              </a:ext>
            </a:extLst>
          </p:cNvPr>
          <p:cNvGrpSpPr/>
          <p:nvPr/>
        </p:nvGrpSpPr>
        <p:grpSpPr>
          <a:xfrm>
            <a:off x="9335116" y="4480402"/>
            <a:ext cx="912811" cy="595028"/>
            <a:chOff x="7568507" y="3176254"/>
            <a:chExt cx="912811" cy="595028"/>
          </a:xfrm>
        </p:grpSpPr>
        <p:pic>
          <p:nvPicPr>
            <p:cNvPr id="434" name="Picture 2">
              <a:extLst>
                <a:ext uri="{FF2B5EF4-FFF2-40B4-BE49-F238E27FC236}">
                  <a16:creationId xmlns:a16="http://schemas.microsoft.com/office/drawing/2014/main" id="{7B1490A5-C253-4A4E-B3B2-E4478189699C}"/>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035900" y="3176254"/>
              <a:ext cx="360040" cy="362304"/>
            </a:xfrm>
            <a:prstGeom prst="rect">
              <a:avLst/>
            </a:prstGeom>
          </p:spPr>
        </p:pic>
        <p:pic>
          <p:nvPicPr>
            <p:cNvPr id="435" name="Picture 2">
              <a:extLst>
                <a:ext uri="{FF2B5EF4-FFF2-40B4-BE49-F238E27FC236}">
                  <a16:creationId xmlns:a16="http://schemas.microsoft.com/office/drawing/2014/main" id="{19B4E4F5-1CB9-4F18-9CC7-020C7FB834C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52895" y="3176254"/>
              <a:ext cx="360040" cy="362304"/>
            </a:xfrm>
            <a:prstGeom prst="rect">
              <a:avLst/>
            </a:prstGeom>
          </p:spPr>
        </p:pic>
        <p:sp>
          <p:nvSpPr>
            <p:cNvPr id="436" name="正方形/長方形 435">
              <a:extLst>
                <a:ext uri="{FF2B5EF4-FFF2-40B4-BE49-F238E27FC236}">
                  <a16:creationId xmlns:a16="http://schemas.microsoft.com/office/drawing/2014/main" id="{8BD11B70-6552-4A3F-BE7A-950B2135D470}"/>
                </a:ext>
              </a:extLst>
            </p:cNvPr>
            <p:cNvSpPr/>
            <p:nvPr/>
          </p:nvSpPr>
          <p:spPr>
            <a:xfrm>
              <a:off x="7708041" y="3229880"/>
              <a:ext cx="247395" cy="2471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37" name="正方形/長方形 436">
              <a:extLst>
                <a:ext uri="{FF2B5EF4-FFF2-40B4-BE49-F238E27FC236}">
                  <a16:creationId xmlns:a16="http://schemas.microsoft.com/office/drawing/2014/main" id="{D2175976-9826-474A-BA09-4A4AF722D9BA}"/>
                </a:ext>
              </a:extLst>
            </p:cNvPr>
            <p:cNvSpPr/>
            <p:nvPr/>
          </p:nvSpPr>
          <p:spPr>
            <a:xfrm>
              <a:off x="7738132" y="3249073"/>
              <a:ext cx="196385" cy="91669"/>
            </a:xfrm>
            <a:prstGeom prst="rect">
              <a:avLst/>
            </a:prstGeom>
            <a:solidFill>
              <a:srgbClr val="00B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A</a:t>
              </a:r>
              <a:endParaRPr kumimoji="1" lang="ja-JP" altLang="en-US" sz="500" dirty="0"/>
            </a:p>
          </p:txBody>
        </p:sp>
        <p:sp>
          <p:nvSpPr>
            <p:cNvPr id="438" name="正方形/長方形 437">
              <a:extLst>
                <a:ext uri="{FF2B5EF4-FFF2-40B4-BE49-F238E27FC236}">
                  <a16:creationId xmlns:a16="http://schemas.microsoft.com/office/drawing/2014/main" id="{854B09E7-9A73-42C4-B2F3-253036AEF852}"/>
                </a:ext>
              </a:extLst>
            </p:cNvPr>
            <p:cNvSpPr/>
            <p:nvPr/>
          </p:nvSpPr>
          <p:spPr>
            <a:xfrm>
              <a:off x="7737299" y="3373249"/>
              <a:ext cx="196385" cy="91669"/>
            </a:xfrm>
            <a:prstGeom prst="rect">
              <a:avLst/>
            </a:prstGeom>
            <a:solidFill>
              <a:srgbClr val="92D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B</a:t>
              </a:r>
              <a:endParaRPr kumimoji="1" lang="ja-JP" altLang="en-US" sz="400" dirty="0"/>
            </a:p>
          </p:txBody>
        </p:sp>
        <p:sp>
          <p:nvSpPr>
            <p:cNvPr id="439" name="正方形/長方形 438">
              <a:extLst>
                <a:ext uri="{FF2B5EF4-FFF2-40B4-BE49-F238E27FC236}">
                  <a16:creationId xmlns:a16="http://schemas.microsoft.com/office/drawing/2014/main" id="{94A5103E-1CE2-4C49-9E09-9A364C34DA0E}"/>
                </a:ext>
              </a:extLst>
            </p:cNvPr>
            <p:cNvSpPr/>
            <p:nvPr/>
          </p:nvSpPr>
          <p:spPr>
            <a:xfrm>
              <a:off x="7568507" y="3448088"/>
              <a:ext cx="912811" cy="323194"/>
            </a:xfrm>
            <a:prstGeom prst="rect">
              <a:avLst/>
            </a:prstGeom>
          </p:spPr>
          <p:txBody>
            <a:bodyPr wrap="square" lIns="137187" tIns="68594" rIns="137187" bIns="68594">
              <a:spAutoFit/>
            </a:bodyPr>
            <a:lstStyle/>
            <a:p>
              <a:pPr algn="ctr"/>
              <a:r>
                <a:rPr lang="en-US" altLang="ja-JP" sz="1200" dirty="0">
                  <a:solidFill>
                    <a:srgbClr val="5F5F5F"/>
                  </a:solidFill>
                  <a:latin typeface="Calibri"/>
                  <a:cs typeface="Consolas" panose="020B0609020204030204" pitchFamily="49" charset="0"/>
                </a:rPr>
                <a:t>Room 03</a:t>
              </a:r>
              <a:endParaRPr lang="ja-JP" altLang="en-US" sz="1200" dirty="0">
                <a:solidFill>
                  <a:srgbClr val="5F5F5F"/>
                </a:solidFill>
                <a:latin typeface="Calibri"/>
                <a:cs typeface="Consolas" panose="020B0609020204030204" pitchFamily="49" charset="0"/>
              </a:endParaRPr>
            </a:p>
          </p:txBody>
        </p:sp>
      </p:grpSp>
      <p:grpSp>
        <p:nvGrpSpPr>
          <p:cNvPr id="440" name="グループ化 439">
            <a:extLst>
              <a:ext uri="{FF2B5EF4-FFF2-40B4-BE49-F238E27FC236}">
                <a16:creationId xmlns:a16="http://schemas.microsoft.com/office/drawing/2014/main" id="{75FE34FF-90DA-4FC9-BB03-8758522FAD94}"/>
              </a:ext>
            </a:extLst>
          </p:cNvPr>
          <p:cNvGrpSpPr/>
          <p:nvPr/>
        </p:nvGrpSpPr>
        <p:grpSpPr>
          <a:xfrm>
            <a:off x="10187574" y="4480960"/>
            <a:ext cx="912811" cy="595028"/>
            <a:chOff x="7568507" y="3176254"/>
            <a:chExt cx="912811" cy="595028"/>
          </a:xfrm>
        </p:grpSpPr>
        <p:pic>
          <p:nvPicPr>
            <p:cNvPr id="441" name="Picture 2">
              <a:extLst>
                <a:ext uri="{FF2B5EF4-FFF2-40B4-BE49-F238E27FC236}">
                  <a16:creationId xmlns:a16="http://schemas.microsoft.com/office/drawing/2014/main" id="{82A6A476-74D5-4080-B233-F27B21F08AB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035900" y="3176254"/>
              <a:ext cx="360040" cy="362304"/>
            </a:xfrm>
            <a:prstGeom prst="rect">
              <a:avLst/>
            </a:prstGeom>
          </p:spPr>
        </p:pic>
        <p:pic>
          <p:nvPicPr>
            <p:cNvPr id="442" name="Picture 2">
              <a:extLst>
                <a:ext uri="{FF2B5EF4-FFF2-40B4-BE49-F238E27FC236}">
                  <a16:creationId xmlns:a16="http://schemas.microsoft.com/office/drawing/2014/main" id="{B1DFAA56-6E89-48CD-93FE-32F8B62D45E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52895" y="3176254"/>
              <a:ext cx="360040" cy="362304"/>
            </a:xfrm>
            <a:prstGeom prst="rect">
              <a:avLst/>
            </a:prstGeom>
          </p:spPr>
        </p:pic>
        <p:sp>
          <p:nvSpPr>
            <p:cNvPr id="443" name="正方形/長方形 442">
              <a:extLst>
                <a:ext uri="{FF2B5EF4-FFF2-40B4-BE49-F238E27FC236}">
                  <a16:creationId xmlns:a16="http://schemas.microsoft.com/office/drawing/2014/main" id="{67E1537C-7B4C-4CEB-82A0-52CAF5BF4693}"/>
                </a:ext>
              </a:extLst>
            </p:cNvPr>
            <p:cNvSpPr/>
            <p:nvPr/>
          </p:nvSpPr>
          <p:spPr>
            <a:xfrm>
              <a:off x="7708041" y="3229880"/>
              <a:ext cx="247395" cy="2471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44" name="正方形/長方形 443">
              <a:extLst>
                <a:ext uri="{FF2B5EF4-FFF2-40B4-BE49-F238E27FC236}">
                  <a16:creationId xmlns:a16="http://schemas.microsoft.com/office/drawing/2014/main" id="{6FD3BB0C-BE13-4AB6-B97E-1DBE2E5E1E8E}"/>
                </a:ext>
              </a:extLst>
            </p:cNvPr>
            <p:cNvSpPr/>
            <p:nvPr/>
          </p:nvSpPr>
          <p:spPr>
            <a:xfrm>
              <a:off x="7738132" y="3249073"/>
              <a:ext cx="196385" cy="91669"/>
            </a:xfrm>
            <a:prstGeom prst="rect">
              <a:avLst/>
            </a:prstGeom>
            <a:solidFill>
              <a:srgbClr val="00B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A</a:t>
              </a:r>
              <a:endParaRPr kumimoji="1" lang="ja-JP" altLang="en-US" sz="500" dirty="0"/>
            </a:p>
          </p:txBody>
        </p:sp>
        <p:sp>
          <p:nvSpPr>
            <p:cNvPr id="445" name="正方形/長方形 444">
              <a:extLst>
                <a:ext uri="{FF2B5EF4-FFF2-40B4-BE49-F238E27FC236}">
                  <a16:creationId xmlns:a16="http://schemas.microsoft.com/office/drawing/2014/main" id="{BBE16A54-4981-440B-9111-EED985074EB6}"/>
                </a:ext>
              </a:extLst>
            </p:cNvPr>
            <p:cNvSpPr/>
            <p:nvPr/>
          </p:nvSpPr>
          <p:spPr>
            <a:xfrm>
              <a:off x="7737299" y="3373249"/>
              <a:ext cx="196385" cy="91669"/>
            </a:xfrm>
            <a:prstGeom prst="rect">
              <a:avLst/>
            </a:prstGeom>
            <a:solidFill>
              <a:srgbClr val="92D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B</a:t>
              </a:r>
              <a:endParaRPr kumimoji="1" lang="ja-JP" altLang="en-US" sz="400" dirty="0"/>
            </a:p>
          </p:txBody>
        </p:sp>
        <p:sp>
          <p:nvSpPr>
            <p:cNvPr id="446" name="正方形/長方形 445">
              <a:extLst>
                <a:ext uri="{FF2B5EF4-FFF2-40B4-BE49-F238E27FC236}">
                  <a16:creationId xmlns:a16="http://schemas.microsoft.com/office/drawing/2014/main" id="{1A3C51F0-D096-46B5-BDEE-A99B96E1F958}"/>
                </a:ext>
              </a:extLst>
            </p:cNvPr>
            <p:cNvSpPr/>
            <p:nvPr/>
          </p:nvSpPr>
          <p:spPr>
            <a:xfrm>
              <a:off x="7568507" y="3448088"/>
              <a:ext cx="912811" cy="323194"/>
            </a:xfrm>
            <a:prstGeom prst="rect">
              <a:avLst/>
            </a:prstGeom>
          </p:spPr>
          <p:txBody>
            <a:bodyPr wrap="square" lIns="137187" tIns="68594" rIns="137187" bIns="68594">
              <a:spAutoFit/>
            </a:bodyPr>
            <a:lstStyle/>
            <a:p>
              <a:pPr algn="ctr"/>
              <a:r>
                <a:rPr lang="en-US" altLang="ja-JP" sz="1200" dirty="0">
                  <a:solidFill>
                    <a:srgbClr val="5F5F5F"/>
                  </a:solidFill>
                  <a:latin typeface="Calibri"/>
                  <a:cs typeface="Consolas" panose="020B0609020204030204" pitchFamily="49" charset="0"/>
                </a:rPr>
                <a:t>Room 04</a:t>
              </a:r>
              <a:endParaRPr lang="ja-JP" altLang="en-US" sz="1200" dirty="0">
                <a:solidFill>
                  <a:srgbClr val="5F5F5F"/>
                </a:solidFill>
                <a:latin typeface="Calibri"/>
                <a:cs typeface="Consolas" panose="020B0609020204030204" pitchFamily="49" charset="0"/>
              </a:endParaRPr>
            </a:p>
          </p:txBody>
        </p:sp>
      </p:grpSp>
      <p:grpSp>
        <p:nvGrpSpPr>
          <p:cNvPr id="447" name="グループ化 446">
            <a:extLst>
              <a:ext uri="{FF2B5EF4-FFF2-40B4-BE49-F238E27FC236}">
                <a16:creationId xmlns:a16="http://schemas.microsoft.com/office/drawing/2014/main" id="{72E27A82-1E68-438D-A93E-CF4EDE4FC239}"/>
              </a:ext>
            </a:extLst>
          </p:cNvPr>
          <p:cNvGrpSpPr/>
          <p:nvPr/>
        </p:nvGrpSpPr>
        <p:grpSpPr>
          <a:xfrm>
            <a:off x="11035258" y="4480458"/>
            <a:ext cx="912811" cy="595028"/>
            <a:chOff x="7568507" y="3176254"/>
            <a:chExt cx="912811" cy="595028"/>
          </a:xfrm>
        </p:grpSpPr>
        <p:pic>
          <p:nvPicPr>
            <p:cNvPr id="448" name="Picture 2">
              <a:extLst>
                <a:ext uri="{FF2B5EF4-FFF2-40B4-BE49-F238E27FC236}">
                  <a16:creationId xmlns:a16="http://schemas.microsoft.com/office/drawing/2014/main" id="{682D9EFA-16EE-4F0F-BF9C-D3EBC58F195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035900" y="3176254"/>
              <a:ext cx="360040" cy="362304"/>
            </a:xfrm>
            <a:prstGeom prst="rect">
              <a:avLst/>
            </a:prstGeom>
          </p:spPr>
        </p:pic>
        <p:pic>
          <p:nvPicPr>
            <p:cNvPr id="449" name="Picture 2">
              <a:extLst>
                <a:ext uri="{FF2B5EF4-FFF2-40B4-BE49-F238E27FC236}">
                  <a16:creationId xmlns:a16="http://schemas.microsoft.com/office/drawing/2014/main" id="{C8EA5FC3-3136-4FB2-81A9-362DC5C66C2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52895" y="3176254"/>
              <a:ext cx="360040" cy="362304"/>
            </a:xfrm>
            <a:prstGeom prst="rect">
              <a:avLst/>
            </a:prstGeom>
          </p:spPr>
        </p:pic>
        <p:sp>
          <p:nvSpPr>
            <p:cNvPr id="450" name="正方形/長方形 449">
              <a:extLst>
                <a:ext uri="{FF2B5EF4-FFF2-40B4-BE49-F238E27FC236}">
                  <a16:creationId xmlns:a16="http://schemas.microsoft.com/office/drawing/2014/main" id="{1A381073-8324-45BC-B8B4-C298A6A1916F}"/>
                </a:ext>
              </a:extLst>
            </p:cNvPr>
            <p:cNvSpPr/>
            <p:nvPr/>
          </p:nvSpPr>
          <p:spPr>
            <a:xfrm>
              <a:off x="7708041" y="3229880"/>
              <a:ext cx="247395" cy="2471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51" name="正方形/長方形 450">
              <a:extLst>
                <a:ext uri="{FF2B5EF4-FFF2-40B4-BE49-F238E27FC236}">
                  <a16:creationId xmlns:a16="http://schemas.microsoft.com/office/drawing/2014/main" id="{5241E468-1C38-4A46-8166-BB701504EAB6}"/>
                </a:ext>
              </a:extLst>
            </p:cNvPr>
            <p:cNvSpPr/>
            <p:nvPr/>
          </p:nvSpPr>
          <p:spPr>
            <a:xfrm>
              <a:off x="7738132" y="3249073"/>
              <a:ext cx="196385" cy="91669"/>
            </a:xfrm>
            <a:prstGeom prst="rect">
              <a:avLst/>
            </a:prstGeom>
            <a:solidFill>
              <a:srgbClr val="00B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A</a:t>
              </a:r>
              <a:endParaRPr kumimoji="1" lang="ja-JP" altLang="en-US" sz="500" dirty="0"/>
            </a:p>
          </p:txBody>
        </p:sp>
        <p:sp>
          <p:nvSpPr>
            <p:cNvPr id="452" name="正方形/長方形 451">
              <a:extLst>
                <a:ext uri="{FF2B5EF4-FFF2-40B4-BE49-F238E27FC236}">
                  <a16:creationId xmlns:a16="http://schemas.microsoft.com/office/drawing/2014/main" id="{945FB330-6B67-4E71-B04C-DBA421BED8BE}"/>
                </a:ext>
              </a:extLst>
            </p:cNvPr>
            <p:cNvSpPr/>
            <p:nvPr/>
          </p:nvSpPr>
          <p:spPr>
            <a:xfrm>
              <a:off x="7737299" y="3373249"/>
              <a:ext cx="196385" cy="91669"/>
            </a:xfrm>
            <a:prstGeom prst="rect">
              <a:avLst/>
            </a:prstGeom>
            <a:solidFill>
              <a:srgbClr val="92D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B</a:t>
              </a:r>
              <a:endParaRPr kumimoji="1" lang="ja-JP" altLang="en-US" sz="400" dirty="0"/>
            </a:p>
          </p:txBody>
        </p:sp>
        <p:sp>
          <p:nvSpPr>
            <p:cNvPr id="453" name="正方形/長方形 452">
              <a:extLst>
                <a:ext uri="{FF2B5EF4-FFF2-40B4-BE49-F238E27FC236}">
                  <a16:creationId xmlns:a16="http://schemas.microsoft.com/office/drawing/2014/main" id="{6E9C8E1A-F791-4B79-B68E-111D997A9090}"/>
                </a:ext>
              </a:extLst>
            </p:cNvPr>
            <p:cNvSpPr/>
            <p:nvPr/>
          </p:nvSpPr>
          <p:spPr>
            <a:xfrm>
              <a:off x="7568507" y="3448088"/>
              <a:ext cx="912811" cy="323194"/>
            </a:xfrm>
            <a:prstGeom prst="rect">
              <a:avLst/>
            </a:prstGeom>
          </p:spPr>
          <p:txBody>
            <a:bodyPr wrap="square" lIns="137187" tIns="68594" rIns="137187" bIns="68594">
              <a:spAutoFit/>
            </a:bodyPr>
            <a:lstStyle/>
            <a:p>
              <a:pPr algn="ctr"/>
              <a:r>
                <a:rPr lang="en-US" altLang="ja-JP" sz="1200" dirty="0">
                  <a:solidFill>
                    <a:srgbClr val="5F5F5F"/>
                  </a:solidFill>
                  <a:latin typeface="Calibri"/>
                  <a:cs typeface="Consolas" panose="020B0609020204030204" pitchFamily="49" charset="0"/>
                </a:rPr>
                <a:t>Room 05</a:t>
              </a:r>
              <a:endParaRPr lang="ja-JP" altLang="en-US" sz="1200" dirty="0">
                <a:solidFill>
                  <a:srgbClr val="5F5F5F"/>
                </a:solidFill>
                <a:latin typeface="Calibri"/>
                <a:cs typeface="Consolas" panose="020B0609020204030204" pitchFamily="49" charset="0"/>
              </a:endParaRPr>
            </a:p>
          </p:txBody>
        </p:sp>
      </p:grpSp>
      <p:grpSp>
        <p:nvGrpSpPr>
          <p:cNvPr id="454" name="グループ化 453">
            <a:extLst>
              <a:ext uri="{FF2B5EF4-FFF2-40B4-BE49-F238E27FC236}">
                <a16:creationId xmlns:a16="http://schemas.microsoft.com/office/drawing/2014/main" id="{AFC1B278-8ED1-4628-826C-BE98F1DAF6F4}"/>
              </a:ext>
            </a:extLst>
          </p:cNvPr>
          <p:cNvGrpSpPr/>
          <p:nvPr/>
        </p:nvGrpSpPr>
        <p:grpSpPr>
          <a:xfrm>
            <a:off x="11908799" y="4476654"/>
            <a:ext cx="912811" cy="595028"/>
            <a:chOff x="7568507" y="3176254"/>
            <a:chExt cx="912811" cy="595028"/>
          </a:xfrm>
        </p:grpSpPr>
        <p:pic>
          <p:nvPicPr>
            <p:cNvPr id="455" name="Picture 2">
              <a:extLst>
                <a:ext uri="{FF2B5EF4-FFF2-40B4-BE49-F238E27FC236}">
                  <a16:creationId xmlns:a16="http://schemas.microsoft.com/office/drawing/2014/main" id="{7AF24AB2-A16F-46B8-A7DB-792EA8F1AA4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035900" y="3176254"/>
              <a:ext cx="360040" cy="362304"/>
            </a:xfrm>
            <a:prstGeom prst="rect">
              <a:avLst/>
            </a:prstGeom>
          </p:spPr>
        </p:pic>
        <p:pic>
          <p:nvPicPr>
            <p:cNvPr id="456" name="Picture 2">
              <a:extLst>
                <a:ext uri="{FF2B5EF4-FFF2-40B4-BE49-F238E27FC236}">
                  <a16:creationId xmlns:a16="http://schemas.microsoft.com/office/drawing/2014/main" id="{9661E4CC-2452-4549-B656-AD65218876F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52895" y="3176254"/>
              <a:ext cx="360040" cy="362304"/>
            </a:xfrm>
            <a:prstGeom prst="rect">
              <a:avLst/>
            </a:prstGeom>
          </p:spPr>
        </p:pic>
        <p:sp>
          <p:nvSpPr>
            <p:cNvPr id="457" name="正方形/長方形 456">
              <a:extLst>
                <a:ext uri="{FF2B5EF4-FFF2-40B4-BE49-F238E27FC236}">
                  <a16:creationId xmlns:a16="http://schemas.microsoft.com/office/drawing/2014/main" id="{AF0C446D-4EC1-40CB-825A-62778C00958F}"/>
                </a:ext>
              </a:extLst>
            </p:cNvPr>
            <p:cNvSpPr/>
            <p:nvPr/>
          </p:nvSpPr>
          <p:spPr>
            <a:xfrm>
              <a:off x="7708041" y="3229880"/>
              <a:ext cx="247395" cy="2471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58" name="正方形/長方形 457">
              <a:extLst>
                <a:ext uri="{FF2B5EF4-FFF2-40B4-BE49-F238E27FC236}">
                  <a16:creationId xmlns:a16="http://schemas.microsoft.com/office/drawing/2014/main" id="{2CBDAEDA-91B3-48A0-B6F0-15A2487B35E9}"/>
                </a:ext>
              </a:extLst>
            </p:cNvPr>
            <p:cNvSpPr/>
            <p:nvPr/>
          </p:nvSpPr>
          <p:spPr>
            <a:xfrm>
              <a:off x="7738132" y="3249073"/>
              <a:ext cx="196385" cy="91669"/>
            </a:xfrm>
            <a:prstGeom prst="rect">
              <a:avLst/>
            </a:prstGeom>
            <a:solidFill>
              <a:srgbClr val="00B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A</a:t>
              </a:r>
              <a:endParaRPr kumimoji="1" lang="ja-JP" altLang="en-US" sz="500" dirty="0"/>
            </a:p>
          </p:txBody>
        </p:sp>
        <p:sp>
          <p:nvSpPr>
            <p:cNvPr id="459" name="正方形/長方形 458">
              <a:extLst>
                <a:ext uri="{FF2B5EF4-FFF2-40B4-BE49-F238E27FC236}">
                  <a16:creationId xmlns:a16="http://schemas.microsoft.com/office/drawing/2014/main" id="{AD70D13D-B142-4238-BF02-A221EF096575}"/>
                </a:ext>
              </a:extLst>
            </p:cNvPr>
            <p:cNvSpPr/>
            <p:nvPr/>
          </p:nvSpPr>
          <p:spPr>
            <a:xfrm>
              <a:off x="7737299" y="3373249"/>
              <a:ext cx="196385" cy="91669"/>
            </a:xfrm>
            <a:prstGeom prst="rect">
              <a:avLst/>
            </a:prstGeom>
            <a:solidFill>
              <a:srgbClr val="92D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B</a:t>
              </a:r>
              <a:endParaRPr kumimoji="1" lang="ja-JP" altLang="en-US" sz="400" dirty="0"/>
            </a:p>
          </p:txBody>
        </p:sp>
        <p:sp>
          <p:nvSpPr>
            <p:cNvPr id="460" name="正方形/長方形 459">
              <a:extLst>
                <a:ext uri="{FF2B5EF4-FFF2-40B4-BE49-F238E27FC236}">
                  <a16:creationId xmlns:a16="http://schemas.microsoft.com/office/drawing/2014/main" id="{3A068611-0DD4-484E-A1CC-0B27BEE21802}"/>
                </a:ext>
              </a:extLst>
            </p:cNvPr>
            <p:cNvSpPr/>
            <p:nvPr/>
          </p:nvSpPr>
          <p:spPr>
            <a:xfrm>
              <a:off x="7568507" y="3448088"/>
              <a:ext cx="912811" cy="323194"/>
            </a:xfrm>
            <a:prstGeom prst="rect">
              <a:avLst/>
            </a:prstGeom>
          </p:spPr>
          <p:txBody>
            <a:bodyPr wrap="square" lIns="137187" tIns="68594" rIns="137187" bIns="68594">
              <a:spAutoFit/>
            </a:bodyPr>
            <a:lstStyle/>
            <a:p>
              <a:pPr algn="ctr"/>
              <a:r>
                <a:rPr lang="en-US" altLang="ja-JP" sz="1200" dirty="0">
                  <a:solidFill>
                    <a:srgbClr val="5F5F5F"/>
                  </a:solidFill>
                  <a:latin typeface="Calibri"/>
                  <a:cs typeface="Consolas" panose="020B0609020204030204" pitchFamily="49" charset="0"/>
                </a:rPr>
                <a:t>Room 06</a:t>
              </a:r>
              <a:endParaRPr lang="ja-JP" altLang="en-US" sz="1200" dirty="0">
                <a:solidFill>
                  <a:srgbClr val="5F5F5F"/>
                </a:solidFill>
                <a:latin typeface="Calibri"/>
                <a:cs typeface="Consolas" panose="020B0609020204030204" pitchFamily="49" charset="0"/>
              </a:endParaRPr>
            </a:p>
          </p:txBody>
        </p:sp>
      </p:grpSp>
      <p:grpSp>
        <p:nvGrpSpPr>
          <p:cNvPr id="461" name="グループ化 460">
            <a:extLst>
              <a:ext uri="{FF2B5EF4-FFF2-40B4-BE49-F238E27FC236}">
                <a16:creationId xmlns:a16="http://schemas.microsoft.com/office/drawing/2014/main" id="{E63CB31F-F499-47FF-8438-5619F332E9FB}"/>
              </a:ext>
            </a:extLst>
          </p:cNvPr>
          <p:cNvGrpSpPr/>
          <p:nvPr/>
        </p:nvGrpSpPr>
        <p:grpSpPr>
          <a:xfrm>
            <a:off x="12762597" y="4472540"/>
            <a:ext cx="912811" cy="595028"/>
            <a:chOff x="7568507" y="3176254"/>
            <a:chExt cx="912811" cy="595028"/>
          </a:xfrm>
        </p:grpSpPr>
        <p:pic>
          <p:nvPicPr>
            <p:cNvPr id="462" name="Picture 2">
              <a:extLst>
                <a:ext uri="{FF2B5EF4-FFF2-40B4-BE49-F238E27FC236}">
                  <a16:creationId xmlns:a16="http://schemas.microsoft.com/office/drawing/2014/main" id="{B3DAF586-7BC9-4935-9249-DF0318BEDED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035900" y="3176254"/>
              <a:ext cx="360040" cy="362304"/>
            </a:xfrm>
            <a:prstGeom prst="rect">
              <a:avLst/>
            </a:prstGeom>
          </p:spPr>
        </p:pic>
        <p:pic>
          <p:nvPicPr>
            <p:cNvPr id="463" name="Picture 2">
              <a:extLst>
                <a:ext uri="{FF2B5EF4-FFF2-40B4-BE49-F238E27FC236}">
                  <a16:creationId xmlns:a16="http://schemas.microsoft.com/office/drawing/2014/main" id="{EDF20545-CDF6-4086-877F-8B9FB531DA1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52895" y="3176254"/>
              <a:ext cx="360040" cy="362304"/>
            </a:xfrm>
            <a:prstGeom prst="rect">
              <a:avLst/>
            </a:prstGeom>
          </p:spPr>
        </p:pic>
        <p:sp>
          <p:nvSpPr>
            <p:cNvPr id="464" name="正方形/長方形 463">
              <a:extLst>
                <a:ext uri="{FF2B5EF4-FFF2-40B4-BE49-F238E27FC236}">
                  <a16:creationId xmlns:a16="http://schemas.microsoft.com/office/drawing/2014/main" id="{85A47665-0627-4DC6-A56C-E7FE95B71C07}"/>
                </a:ext>
              </a:extLst>
            </p:cNvPr>
            <p:cNvSpPr/>
            <p:nvPr/>
          </p:nvSpPr>
          <p:spPr>
            <a:xfrm>
              <a:off x="7708041" y="3229880"/>
              <a:ext cx="247395" cy="2471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65" name="正方形/長方形 464">
              <a:extLst>
                <a:ext uri="{FF2B5EF4-FFF2-40B4-BE49-F238E27FC236}">
                  <a16:creationId xmlns:a16="http://schemas.microsoft.com/office/drawing/2014/main" id="{3A7F2FC1-58F3-4E04-ADED-8A0AD5174505}"/>
                </a:ext>
              </a:extLst>
            </p:cNvPr>
            <p:cNvSpPr/>
            <p:nvPr/>
          </p:nvSpPr>
          <p:spPr>
            <a:xfrm>
              <a:off x="7738132" y="3249073"/>
              <a:ext cx="196385" cy="91669"/>
            </a:xfrm>
            <a:prstGeom prst="rect">
              <a:avLst/>
            </a:prstGeom>
            <a:solidFill>
              <a:srgbClr val="00B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A</a:t>
              </a:r>
              <a:endParaRPr kumimoji="1" lang="ja-JP" altLang="en-US" sz="500" dirty="0"/>
            </a:p>
          </p:txBody>
        </p:sp>
        <p:sp>
          <p:nvSpPr>
            <p:cNvPr id="466" name="正方形/長方形 465">
              <a:extLst>
                <a:ext uri="{FF2B5EF4-FFF2-40B4-BE49-F238E27FC236}">
                  <a16:creationId xmlns:a16="http://schemas.microsoft.com/office/drawing/2014/main" id="{C3F4921D-812A-4FE3-B9B7-3DEB261D5D8E}"/>
                </a:ext>
              </a:extLst>
            </p:cNvPr>
            <p:cNvSpPr/>
            <p:nvPr/>
          </p:nvSpPr>
          <p:spPr>
            <a:xfrm>
              <a:off x="7737299" y="3373249"/>
              <a:ext cx="196385" cy="91669"/>
            </a:xfrm>
            <a:prstGeom prst="rect">
              <a:avLst/>
            </a:prstGeom>
            <a:solidFill>
              <a:srgbClr val="92D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B</a:t>
              </a:r>
              <a:endParaRPr kumimoji="1" lang="ja-JP" altLang="en-US" sz="400" dirty="0"/>
            </a:p>
          </p:txBody>
        </p:sp>
        <p:sp>
          <p:nvSpPr>
            <p:cNvPr id="467" name="正方形/長方形 466">
              <a:extLst>
                <a:ext uri="{FF2B5EF4-FFF2-40B4-BE49-F238E27FC236}">
                  <a16:creationId xmlns:a16="http://schemas.microsoft.com/office/drawing/2014/main" id="{C56E8A52-A516-4D5C-8B2F-E693D77C4855}"/>
                </a:ext>
              </a:extLst>
            </p:cNvPr>
            <p:cNvSpPr/>
            <p:nvPr/>
          </p:nvSpPr>
          <p:spPr>
            <a:xfrm>
              <a:off x="7568507" y="3448088"/>
              <a:ext cx="912811" cy="323194"/>
            </a:xfrm>
            <a:prstGeom prst="rect">
              <a:avLst/>
            </a:prstGeom>
          </p:spPr>
          <p:txBody>
            <a:bodyPr wrap="square" lIns="137187" tIns="68594" rIns="137187" bIns="68594">
              <a:spAutoFit/>
            </a:bodyPr>
            <a:lstStyle/>
            <a:p>
              <a:pPr algn="ctr"/>
              <a:r>
                <a:rPr lang="en-US" altLang="ja-JP" sz="1200" dirty="0">
                  <a:solidFill>
                    <a:srgbClr val="5F5F5F"/>
                  </a:solidFill>
                  <a:latin typeface="Calibri"/>
                  <a:cs typeface="Consolas" panose="020B0609020204030204" pitchFamily="49" charset="0"/>
                </a:rPr>
                <a:t>Room 07</a:t>
              </a:r>
              <a:endParaRPr lang="ja-JP" altLang="en-US" sz="1200" dirty="0">
                <a:solidFill>
                  <a:srgbClr val="5F5F5F"/>
                </a:solidFill>
                <a:latin typeface="Calibri"/>
                <a:cs typeface="Consolas" panose="020B0609020204030204" pitchFamily="49" charset="0"/>
              </a:endParaRPr>
            </a:p>
          </p:txBody>
        </p:sp>
      </p:grpSp>
      <p:grpSp>
        <p:nvGrpSpPr>
          <p:cNvPr id="475" name="グループ化 474">
            <a:extLst>
              <a:ext uri="{FF2B5EF4-FFF2-40B4-BE49-F238E27FC236}">
                <a16:creationId xmlns:a16="http://schemas.microsoft.com/office/drawing/2014/main" id="{5A7090BC-0C2F-4A1E-9390-7FCF4265762D}"/>
              </a:ext>
            </a:extLst>
          </p:cNvPr>
          <p:cNvGrpSpPr/>
          <p:nvPr/>
        </p:nvGrpSpPr>
        <p:grpSpPr>
          <a:xfrm>
            <a:off x="7615093" y="3803634"/>
            <a:ext cx="912811" cy="595028"/>
            <a:chOff x="7568507" y="3176254"/>
            <a:chExt cx="912811" cy="595028"/>
          </a:xfrm>
        </p:grpSpPr>
        <p:pic>
          <p:nvPicPr>
            <p:cNvPr id="476" name="Picture 2">
              <a:extLst>
                <a:ext uri="{FF2B5EF4-FFF2-40B4-BE49-F238E27FC236}">
                  <a16:creationId xmlns:a16="http://schemas.microsoft.com/office/drawing/2014/main" id="{D9326C6C-F8E8-4102-8ACD-986C169C0FA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035900" y="3176254"/>
              <a:ext cx="360040" cy="362304"/>
            </a:xfrm>
            <a:prstGeom prst="rect">
              <a:avLst/>
            </a:prstGeom>
          </p:spPr>
        </p:pic>
        <p:pic>
          <p:nvPicPr>
            <p:cNvPr id="477" name="Picture 2">
              <a:extLst>
                <a:ext uri="{FF2B5EF4-FFF2-40B4-BE49-F238E27FC236}">
                  <a16:creationId xmlns:a16="http://schemas.microsoft.com/office/drawing/2014/main" id="{16C09533-38DF-41F7-82D9-78AFB43CD9E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52895" y="3176254"/>
              <a:ext cx="360040" cy="362304"/>
            </a:xfrm>
            <a:prstGeom prst="rect">
              <a:avLst/>
            </a:prstGeom>
          </p:spPr>
        </p:pic>
        <p:sp>
          <p:nvSpPr>
            <p:cNvPr id="478" name="正方形/長方形 477">
              <a:extLst>
                <a:ext uri="{FF2B5EF4-FFF2-40B4-BE49-F238E27FC236}">
                  <a16:creationId xmlns:a16="http://schemas.microsoft.com/office/drawing/2014/main" id="{9CE745A5-15F1-44C3-8E8E-1BC207A01241}"/>
                </a:ext>
              </a:extLst>
            </p:cNvPr>
            <p:cNvSpPr/>
            <p:nvPr/>
          </p:nvSpPr>
          <p:spPr>
            <a:xfrm>
              <a:off x="7708041" y="3229880"/>
              <a:ext cx="247395" cy="2471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79" name="正方形/長方形 478">
              <a:extLst>
                <a:ext uri="{FF2B5EF4-FFF2-40B4-BE49-F238E27FC236}">
                  <a16:creationId xmlns:a16="http://schemas.microsoft.com/office/drawing/2014/main" id="{126626A5-A166-4596-8BCD-F73FB5BCB32D}"/>
                </a:ext>
              </a:extLst>
            </p:cNvPr>
            <p:cNvSpPr/>
            <p:nvPr/>
          </p:nvSpPr>
          <p:spPr>
            <a:xfrm>
              <a:off x="7738132" y="3249073"/>
              <a:ext cx="196385" cy="91669"/>
            </a:xfrm>
            <a:prstGeom prst="rect">
              <a:avLst/>
            </a:prstGeom>
            <a:solidFill>
              <a:srgbClr val="00B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A</a:t>
              </a:r>
              <a:endParaRPr kumimoji="1" lang="ja-JP" altLang="en-US" sz="500" dirty="0"/>
            </a:p>
          </p:txBody>
        </p:sp>
        <p:sp>
          <p:nvSpPr>
            <p:cNvPr id="480" name="正方形/長方形 479">
              <a:extLst>
                <a:ext uri="{FF2B5EF4-FFF2-40B4-BE49-F238E27FC236}">
                  <a16:creationId xmlns:a16="http://schemas.microsoft.com/office/drawing/2014/main" id="{69CA0D59-992A-4A01-8E68-C17F986E1659}"/>
                </a:ext>
              </a:extLst>
            </p:cNvPr>
            <p:cNvSpPr/>
            <p:nvPr/>
          </p:nvSpPr>
          <p:spPr>
            <a:xfrm>
              <a:off x="7737299" y="3373249"/>
              <a:ext cx="196385" cy="91669"/>
            </a:xfrm>
            <a:prstGeom prst="rect">
              <a:avLst/>
            </a:prstGeom>
            <a:solidFill>
              <a:srgbClr val="92D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B</a:t>
              </a:r>
              <a:endParaRPr kumimoji="1" lang="ja-JP" altLang="en-US" sz="400" dirty="0"/>
            </a:p>
          </p:txBody>
        </p:sp>
        <p:sp>
          <p:nvSpPr>
            <p:cNvPr id="481" name="正方形/長方形 480">
              <a:extLst>
                <a:ext uri="{FF2B5EF4-FFF2-40B4-BE49-F238E27FC236}">
                  <a16:creationId xmlns:a16="http://schemas.microsoft.com/office/drawing/2014/main" id="{58183A11-35D9-4BD2-8E52-EF5FAFC5897C}"/>
                </a:ext>
              </a:extLst>
            </p:cNvPr>
            <p:cNvSpPr/>
            <p:nvPr/>
          </p:nvSpPr>
          <p:spPr>
            <a:xfrm>
              <a:off x="7568507" y="3448088"/>
              <a:ext cx="912811" cy="323194"/>
            </a:xfrm>
            <a:prstGeom prst="rect">
              <a:avLst/>
            </a:prstGeom>
          </p:spPr>
          <p:txBody>
            <a:bodyPr wrap="square" lIns="137187" tIns="68594" rIns="137187" bIns="68594">
              <a:spAutoFit/>
            </a:bodyPr>
            <a:lstStyle/>
            <a:p>
              <a:pPr algn="ctr"/>
              <a:r>
                <a:rPr lang="en-US" altLang="ja-JP" sz="1200" dirty="0">
                  <a:solidFill>
                    <a:srgbClr val="5F5F5F"/>
                  </a:solidFill>
                  <a:latin typeface="Calibri"/>
                  <a:cs typeface="Consolas" panose="020B0609020204030204" pitchFamily="49" charset="0"/>
                </a:rPr>
                <a:t>Room 09</a:t>
              </a:r>
              <a:endParaRPr lang="ja-JP" altLang="en-US" sz="1200" dirty="0">
                <a:solidFill>
                  <a:srgbClr val="5F5F5F"/>
                </a:solidFill>
                <a:latin typeface="Calibri"/>
                <a:cs typeface="Consolas" panose="020B0609020204030204" pitchFamily="49" charset="0"/>
              </a:endParaRPr>
            </a:p>
          </p:txBody>
        </p:sp>
      </p:grpSp>
      <p:grpSp>
        <p:nvGrpSpPr>
          <p:cNvPr id="482" name="グループ化 481">
            <a:extLst>
              <a:ext uri="{FF2B5EF4-FFF2-40B4-BE49-F238E27FC236}">
                <a16:creationId xmlns:a16="http://schemas.microsoft.com/office/drawing/2014/main" id="{73CB3E76-0B3B-407F-A848-388D0367FF65}"/>
              </a:ext>
            </a:extLst>
          </p:cNvPr>
          <p:cNvGrpSpPr/>
          <p:nvPr/>
        </p:nvGrpSpPr>
        <p:grpSpPr>
          <a:xfrm>
            <a:off x="8488634" y="3799830"/>
            <a:ext cx="912811" cy="595028"/>
            <a:chOff x="7568507" y="3176254"/>
            <a:chExt cx="912811" cy="595028"/>
          </a:xfrm>
        </p:grpSpPr>
        <p:pic>
          <p:nvPicPr>
            <p:cNvPr id="483" name="Picture 2">
              <a:extLst>
                <a:ext uri="{FF2B5EF4-FFF2-40B4-BE49-F238E27FC236}">
                  <a16:creationId xmlns:a16="http://schemas.microsoft.com/office/drawing/2014/main" id="{23CF8BFD-3840-49C8-8AAF-1EE22E7958A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035900" y="3176254"/>
              <a:ext cx="360040" cy="362304"/>
            </a:xfrm>
            <a:prstGeom prst="rect">
              <a:avLst/>
            </a:prstGeom>
          </p:spPr>
        </p:pic>
        <p:pic>
          <p:nvPicPr>
            <p:cNvPr id="484" name="Picture 2">
              <a:extLst>
                <a:ext uri="{FF2B5EF4-FFF2-40B4-BE49-F238E27FC236}">
                  <a16:creationId xmlns:a16="http://schemas.microsoft.com/office/drawing/2014/main" id="{BD20411C-FA5C-4ED5-A7C3-3685C9FC4CDC}"/>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52895" y="3176254"/>
              <a:ext cx="360040" cy="362304"/>
            </a:xfrm>
            <a:prstGeom prst="rect">
              <a:avLst/>
            </a:prstGeom>
          </p:spPr>
        </p:pic>
        <p:sp>
          <p:nvSpPr>
            <p:cNvPr id="485" name="正方形/長方形 484">
              <a:extLst>
                <a:ext uri="{FF2B5EF4-FFF2-40B4-BE49-F238E27FC236}">
                  <a16:creationId xmlns:a16="http://schemas.microsoft.com/office/drawing/2014/main" id="{08457115-FC3E-4258-B728-3497A6B73C7D}"/>
                </a:ext>
              </a:extLst>
            </p:cNvPr>
            <p:cNvSpPr/>
            <p:nvPr/>
          </p:nvSpPr>
          <p:spPr>
            <a:xfrm>
              <a:off x="7708041" y="3229880"/>
              <a:ext cx="247395" cy="2471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86" name="正方形/長方形 485">
              <a:extLst>
                <a:ext uri="{FF2B5EF4-FFF2-40B4-BE49-F238E27FC236}">
                  <a16:creationId xmlns:a16="http://schemas.microsoft.com/office/drawing/2014/main" id="{4FCE2D4E-EB73-488B-BB7A-F6B734CB6328}"/>
                </a:ext>
              </a:extLst>
            </p:cNvPr>
            <p:cNvSpPr/>
            <p:nvPr/>
          </p:nvSpPr>
          <p:spPr>
            <a:xfrm>
              <a:off x="7738132" y="3249073"/>
              <a:ext cx="196385" cy="91669"/>
            </a:xfrm>
            <a:prstGeom prst="rect">
              <a:avLst/>
            </a:prstGeom>
            <a:solidFill>
              <a:srgbClr val="00B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A</a:t>
              </a:r>
              <a:endParaRPr kumimoji="1" lang="ja-JP" altLang="en-US" sz="500" dirty="0"/>
            </a:p>
          </p:txBody>
        </p:sp>
        <p:sp>
          <p:nvSpPr>
            <p:cNvPr id="487" name="正方形/長方形 486">
              <a:extLst>
                <a:ext uri="{FF2B5EF4-FFF2-40B4-BE49-F238E27FC236}">
                  <a16:creationId xmlns:a16="http://schemas.microsoft.com/office/drawing/2014/main" id="{C7BA4B7F-DCAE-4C9A-82C1-7FA75E3DF3FE}"/>
                </a:ext>
              </a:extLst>
            </p:cNvPr>
            <p:cNvSpPr/>
            <p:nvPr/>
          </p:nvSpPr>
          <p:spPr>
            <a:xfrm>
              <a:off x="7737299" y="3373249"/>
              <a:ext cx="196385" cy="91669"/>
            </a:xfrm>
            <a:prstGeom prst="rect">
              <a:avLst/>
            </a:prstGeom>
            <a:solidFill>
              <a:srgbClr val="92D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B</a:t>
              </a:r>
              <a:endParaRPr kumimoji="1" lang="ja-JP" altLang="en-US" sz="400" dirty="0"/>
            </a:p>
          </p:txBody>
        </p:sp>
        <p:sp>
          <p:nvSpPr>
            <p:cNvPr id="488" name="正方形/長方形 487">
              <a:extLst>
                <a:ext uri="{FF2B5EF4-FFF2-40B4-BE49-F238E27FC236}">
                  <a16:creationId xmlns:a16="http://schemas.microsoft.com/office/drawing/2014/main" id="{C9AC0326-A4DC-4C9F-8964-D57D705C34F8}"/>
                </a:ext>
              </a:extLst>
            </p:cNvPr>
            <p:cNvSpPr/>
            <p:nvPr/>
          </p:nvSpPr>
          <p:spPr>
            <a:xfrm>
              <a:off x="7568507" y="3448088"/>
              <a:ext cx="912811" cy="323194"/>
            </a:xfrm>
            <a:prstGeom prst="rect">
              <a:avLst/>
            </a:prstGeom>
          </p:spPr>
          <p:txBody>
            <a:bodyPr wrap="square" lIns="137187" tIns="68594" rIns="137187" bIns="68594">
              <a:spAutoFit/>
            </a:bodyPr>
            <a:lstStyle/>
            <a:p>
              <a:pPr algn="ctr"/>
              <a:r>
                <a:rPr lang="en-US" altLang="ja-JP" sz="1200" dirty="0">
                  <a:solidFill>
                    <a:srgbClr val="5F5F5F"/>
                  </a:solidFill>
                  <a:latin typeface="Calibri"/>
                  <a:cs typeface="Consolas" panose="020B0609020204030204" pitchFamily="49" charset="0"/>
                </a:rPr>
                <a:t>Room 10</a:t>
              </a:r>
              <a:endParaRPr lang="ja-JP" altLang="en-US" sz="1200" dirty="0">
                <a:solidFill>
                  <a:srgbClr val="5F5F5F"/>
                </a:solidFill>
                <a:latin typeface="Calibri"/>
                <a:cs typeface="Consolas" panose="020B0609020204030204" pitchFamily="49" charset="0"/>
              </a:endParaRPr>
            </a:p>
          </p:txBody>
        </p:sp>
      </p:grpSp>
      <p:grpSp>
        <p:nvGrpSpPr>
          <p:cNvPr id="489" name="グループ化 488">
            <a:extLst>
              <a:ext uri="{FF2B5EF4-FFF2-40B4-BE49-F238E27FC236}">
                <a16:creationId xmlns:a16="http://schemas.microsoft.com/office/drawing/2014/main" id="{849513A4-E58D-4203-8889-0A48AD5E4704}"/>
              </a:ext>
            </a:extLst>
          </p:cNvPr>
          <p:cNvGrpSpPr/>
          <p:nvPr/>
        </p:nvGrpSpPr>
        <p:grpSpPr>
          <a:xfrm>
            <a:off x="9342432" y="3795716"/>
            <a:ext cx="912811" cy="595028"/>
            <a:chOff x="7568507" y="3176254"/>
            <a:chExt cx="912811" cy="595028"/>
          </a:xfrm>
        </p:grpSpPr>
        <p:pic>
          <p:nvPicPr>
            <p:cNvPr id="490" name="Picture 2">
              <a:extLst>
                <a:ext uri="{FF2B5EF4-FFF2-40B4-BE49-F238E27FC236}">
                  <a16:creationId xmlns:a16="http://schemas.microsoft.com/office/drawing/2014/main" id="{A23C008F-79BB-4B69-85C2-2C0DA5DC940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035900" y="3176254"/>
              <a:ext cx="360040" cy="362304"/>
            </a:xfrm>
            <a:prstGeom prst="rect">
              <a:avLst/>
            </a:prstGeom>
          </p:spPr>
        </p:pic>
        <p:pic>
          <p:nvPicPr>
            <p:cNvPr id="491" name="Picture 2">
              <a:extLst>
                <a:ext uri="{FF2B5EF4-FFF2-40B4-BE49-F238E27FC236}">
                  <a16:creationId xmlns:a16="http://schemas.microsoft.com/office/drawing/2014/main" id="{E7313894-1F02-4D9D-BEB8-036F62B0D94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52895" y="3176254"/>
              <a:ext cx="360040" cy="362304"/>
            </a:xfrm>
            <a:prstGeom prst="rect">
              <a:avLst/>
            </a:prstGeom>
          </p:spPr>
        </p:pic>
        <p:sp>
          <p:nvSpPr>
            <p:cNvPr id="492" name="正方形/長方形 491">
              <a:extLst>
                <a:ext uri="{FF2B5EF4-FFF2-40B4-BE49-F238E27FC236}">
                  <a16:creationId xmlns:a16="http://schemas.microsoft.com/office/drawing/2014/main" id="{4DE8A810-8B73-4FD5-A3FE-20272532E68B}"/>
                </a:ext>
              </a:extLst>
            </p:cNvPr>
            <p:cNvSpPr/>
            <p:nvPr/>
          </p:nvSpPr>
          <p:spPr>
            <a:xfrm>
              <a:off x="7708041" y="3229880"/>
              <a:ext cx="247395" cy="2471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93" name="正方形/長方形 492">
              <a:extLst>
                <a:ext uri="{FF2B5EF4-FFF2-40B4-BE49-F238E27FC236}">
                  <a16:creationId xmlns:a16="http://schemas.microsoft.com/office/drawing/2014/main" id="{2E239519-922D-461A-98FE-35F7DA572F2E}"/>
                </a:ext>
              </a:extLst>
            </p:cNvPr>
            <p:cNvSpPr/>
            <p:nvPr/>
          </p:nvSpPr>
          <p:spPr>
            <a:xfrm>
              <a:off x="7738132" y="3249073"/>
              <a:ext cx="196385" cy="91669"/>
            </a:xfrm>
            <a:prstGeom prst="rect">
              <a:avLst/>
            </a:prstGeom>
            <a:solidFill>
              <a:srgbClr val="00B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A</a:t>
              </a:r>
              <a:endParaRPr kumimoji="1" lang="ja-JP" altLang="en-US" sz="500" dirty="0"/>
            </a:p>
          </p:txBody>
        </p:sp>
        <p:sp>
          <p:nvSpPr>
            <p:cNvPr id="494" name="正方形/長方形 493">
              <a:extLst>
                <a:ext uri="{FF2B5EF4-FFF2-40B4-BE49-F238E27FC236}">
                  <a16:creationId xmlns:a16="http://schemas.microsoft.com/office/drawing/2014/main" id="{490D920D-A1AA-41A8-BE06-95AE7002DEE1}"/>
                </a:ext>
              </a:extLst>
            </p:cNvPr>
            <p:cNvSpPr/>
            <p:nvPr/>
          </p:nvSpPr>
          <p:spPr>
            <a:xfrm>
              <a:off x="7737299" y="3373249"/>
              <a:ext cx="196385" cy="91669"/>
            </a:xfrm>
            <a:prstGeom prst="rect">
              <a:avLst/>
            </a:prstGeom>
            <a:solidFill>
              <a:srgbClr val="92D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B</a:t>
              </a:r>
              <a:endParaRPr kumimoji="1" lang="ja-JP" altLang="en-US" sz="400" dirty="0"/>
            </a:p>
          </p:txBody>
        </p:sp>
        <p:sp>
          <p:nvSpPr>
            <p:cNvPr id="495" name="正方形/長方形 494">
              <a:extLst>
                <a:ext uri="{FF2B5EF4-FFF2-40B4-BE49-F238E27FC236}">
                  <a16:creationId xmlns:a16="http://schemas.microsoft.com/office/drawing/2014/main" id="{D694D0D8-B6C5-4FAA-974F-C24217AFA5B8}"/>
                </a:ext>
              </a:extLst>
            </p:cNvPr>
            <p:cNvSpPr/>
            <p:nvPr/>
          </p:nvSpPr>
          <p:spPr>
            <a:xfrm>
              <a:off x="7568507" y="3448088"/>
              <a:ext cx="912811" cy="323194"/>
            </a:xfrm>
            <a:prstGeom prst="rect">
              <a:avLst/>
            </a:prstGeom>
          </p:spPr>
          <p:txBody>
            <a:bodyPr wrap="square" lIns="137187" tIns="68594" rIns="137187" bIns="68594">
              <a:spAutoFit/>
            </a:bodyPr>
            <a:lstStyle/>
            <a:p>
              <a:pPr algn="ctr"/>
              <a:r>
                <a:rPr lang="en-US" altLang="ja-JP" sz="1200" dirty="0">
                  <a:solidFill>
                    <a:srgbClr val="5F5F5F"/>
                  </a:solidFill>
                  <a:latin typeface="Calibri"/>
                  <a:cs typeface="Consolas" panose="020B0609020204030204" pitchFamily="49" charset="0"/>
                </a:rPr>
                <a:t>Room 11</a:t>
              </a:r>
              <a:endParaRPr lang="ja-JP" altLang="en-US" sz="1200" dirty="0">
                <a:solidFill>
                  <a:srgbClr val="5F5F5F"/>
                </a:solidFill>
                <a:latin typeface="Calibri"/>
                <a:cs typeface="Consolas" panose="020B0609020204030204" pitchFamily="49" charset="0"/>
              </a:endParaRPr>
            </a:p>
          </p:txBody>
        </p:sp>
      </p:grpSp>
      <p:grpSp>
        <p:nvGrpSpPr>
          <p:cNvPr id="496" name="グループ化 495">
            <a:extLst>
              <a:ext uri="{FF2B5EF4-FFF2-40B4-BE49-F238E27FC236}">
                <a16:creationId xmlns:a16="http://schemas.microsoft.com/office/drawing/2014/main" id="{146008DB-12E3-465F-81E2-1B98D3E56FC1}"/>
              </a:ext>
            </a:extLst>
          </p:cNvPr>
          <p:cNvGrpSpPr/>
          <p:nvPr/>
        </p:nvGrpSpPr>
        <p:grpSpPr>
          <a:xfrm>
            <a:off x="10194890" y="3796274"/>
            <a:ext cx="912811" cy="595028"/>
            <a:chOff x="7568507" y="3176254"/>
            <a:chExt cx="912811" cy="595028"/>
          </a:xfrm>
        </p:grpSpPr>
        <p:pic>
          <p:nvPicPr>
            <p:cNvPr id="497" name="Picture 2">
              <a:extLst>
                <a:ext uri="{FF2B5EF4-FFF2-40B4-BE49-F238E27FC236}">
                  <a16:creationId xmlns:a16="http://schemas.microsoft.com/office/drawing/2014/main" id="{4F9343AC-CB3D-483E-8471-3ADB540334D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035900" y="3176254"/>
              <a:ext cx="360040" cy="362304"/>
            </a:xfrm>
            <a:prstGeom prst="rect">
              <a:avLst/>
            </a:prstGeom>
          </p:spPr>
        </p:pic>
        <p:pic>
          <p:nvPicPr>
            <p:cNvPr id="498" name="Picture 2">
              <a:extLst>
                <a:ext uri="{FF2B5EF4-FFF2-40B4-BE49-F238E27FC236}">
                  <a16:creationId xmlns:a16="http://schemas.microsoft.com/office/drawing/2014/main" id="{94C1A45E-034D-4D0C-9CE0-1853B913F79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52895" y="3176254"/>
              <a:ext cx="360040" cy="362304"/>
            </a:xfrm>
            <a:prstGeom prst="rect">
              <a:avLst/>
            </a:prstGeom>
          </p:spPr>
        </p:pic>
        <p:sp>
          <p:nvSpPr>
            <p:cNvPr id="499" name="正方形/長方形 498">
              <a:extLst>
                <a:ext uri="{FF2B5EF4-FFF2-40B4-BE49-F238E27FC236}">
                  <a16:creationId xmlns:a16="http://schemas.microsoft.com/office/drawing/2014/main" id="{1D200BD1-0D37-462E-BEF3-D6EAC0A80131}"/>
                </a:ext>
              </a:extLst>
            </p:cNvPr>
            <p:cNvSpPr/>
            <p:nvPr/>
          </p:nvSpPr>
          <p:spPr>
            <a:xfrm>
              <a:off x="7708041" y="3229880"/>
              <a:ext cx="247395" cy="2471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00" name="正方形/長方形 499">
              <a:extLst>
                <a:ext uri="{FF2B5EF4-FFF2-40B4-BE49-F238E27FC236}">
                  <a16:creationId xmlns:a16="http://schemas.microsoft.com/office/drawing/2014/main" id="{3C4105AC-7DA7-421C-AA9C-87BD9B829AC7}"/>
                </a:ext>
              </a:extLst>
            </p:cNvPr>
            <p:cNvSpPr/>
            <p:nvPr/>
          </p:nvSpPr>
          <p:spPr>
            <a:xfrm>
              <a:off x="7738132" y="3249073"/>
              <a:ext cx="196385" cy="91669"/>
            </a:xfrm>
            <a:prstGeom prst="rect">
              <a:avLst/>
            </a:prstGeom>
            <a:solidFill>
              <a:srgbClr val="00B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A</a:t>
              </a:r>
              <a:endParaRPr kumimoji="1" lang="ja-JP" altLang="en-US" sz="500" dirty="0"/>
            </a:p>
          </p:txBody>
        </p:sp>
        <p:sp>
          <p:nvSpPr>
            <p:cNvPr id="501" name="正方形/長方形 500">
              <a:extLst>
                <a:ext uri="{FF2B5EF4-FFF2-40B4-BE49-F238E27FC236}">
                  <a16:creationId xmlns:a16="http://schemas.microsoft.com/office/drawing/2014/main" id="{D5397832-74DD-4ADA-8845-CA2DE1078305}"/>
                </a:ext>
              </a:extLst>
            </p:cNvPr>
            <p:cNvSpPr/>
            <p:nvPr/>
          </p:nvSpPr>
          <p:spPr>
            <a:xfrm>
              <a:off x="7737299" y="3373249"/>
              <a:ext cx="196385" cy="91669"/>
            </a:xfrm>
            <a:prstGeom prst="rect">
              <a:avLst/>
            </a:prstGeom>
            <a:solidFill>
              <a:srgbClr val="92D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B</a:t>
              </a:r>
              <a:endParaRPr kumimoji="1" lang="ja-JP" altLang="en-US" sz="400" dirty="0"/>
            </a:p>
          </p:txBody>
        </p:sp>
        <p:sp>
          <p:nvSpPr>
            <p:cNvPr id="502" name="正方形/長方形 501">
              <a:extLst>
                <a:ext uri="{FF2B5EF4-FFF2-40B4-BE49-F238E27FC236}">
                  <a16:creationId xmlns:a16="http://schemas.microsoft.com/office/drawing/2014/main" id="{798D1522-E0BF-4DDE-A026-84041190BBC7}"/>
                </a:ext>
              </a:extLst>
            </p:cNvPr>
            <p:cNvSpPr/>
            <p:nvPr/>
          </p:nvSpPr>
          <p:spPr>
            <a:xfrm>
              <a:off x="7568507" y="3448088"/>
              <a:ext cx="912811" cy="323194"/>
            </a:xfrm>
            <a:prstGeom prst="rect">
              <a:avLst/>
            </a:prstGeom>
          </p:spPr>
          <p:txBody>
            <a:bodyPr wrap="square" lIns="137187" tIns="68594" rIns="137187" bIns="68594">
              <a:spAutoFit/>
            </a:bodyPr>
            <a:lstStyle/>
            <a:p>
              <a:pPr algn="ctr"/>
              <a:r>
                <a:rPr lang="en-US" altLang="ja-JP" sz="1200" dirty="0">
                  <a:solidFill>
                    <a:srgbClr val="5F5F5F"/>
                  </a:solidFill>
                  <a:latin typeface="Calibri"/>
                  <a:cs typeface="Consolas" panose="020B0609020204030204" pitchFamily="49" charset="0"/>
                </a:rPr>
                <a:t>Room 12</a:t>
              </a:r>
              <a:endParaRPr lang="ja-JP" altLang="en-US" sz="1200" dirty="0">
                <a:solidFill>
                  <a:srgbClr val="5F5F5F"/>
                </a:solidFill>
                <a:latin typeface="Calibri"/>
                <a:cs typeface="Consolas" panose="020B0609020204030204" pitchFamily="49" charset="0"/>
              </a:endParaRPr>
            </a:p>
          </p:txBody>
        </p:sp>
      </p:grpSp>
      <p:grpSp>
        <p:nvGrpSpPr>
          <p:cNvPr id="503" name="グループ化 502">
            <a:extLst>
              <a:ext uri="{FF2B5EF4-FFF2-40B4-BE49-F238E27FC236}">
                <a16:creationId xmlns:a16="http://schemas.microsoft.com/office/drawing/2014/main" id="{B2BEE058-741A-46C9-8D6C-044F69CC2AB2}"/>
              </a:ext>
            </a:extLst>
          </p:cNvPr>
          <p:cNvGrpSpPr/>
          <p:nvPr/>
        </p:nvGrpSpPr>
        <p:grpSpPr>
          <a:xfrm>
            <a:off x="11042574" y="3795772"/>
            <a:ext cx="912811" cy="595028"/>
            <a:chOff x="7568507" y="3176254"/>
            <a:chExt cx="912811" cy="595028"/>
          </a:xfrm>
        </p:grpSpPr>
        <p:pic>
          <p:nvPicPr>
            <p:cNvPr id="504" name="Picture 2">
              <a:extLst>
                <a:ext uri="{FF2B5EF4-FFF2-40B4-BE49-F238E27FC236}">
                  <a16:creationId xmlns:a16="http://schemas.microsoft.com/office/drawing/2014/main" id="{4A1A93CC-C93D-475D-BD7F-EAEB2C088A0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035900" y="3176254"/>
              <a:ext cx="360040" cy="362304"/>
            </a:xfrm>
            <a:prstGeom prst="rect">
              <a:avLst/>
            </a:prstGeom>
          </p:spPr>
        </p:pic>
        <p:pic>
          <p:nvPicPr>
            <p:cNvPr id="505" name="Picture 2">
              <a:extLst>
                <a:ext uri="{FF2B5EF4-FFF2-40B4-BE49-F238E27FC236}">
                  <a16:creationId xmlns:a16="http://schemas.microsoft.com/office/drawing/2014/main" id="{E7B4D948-F2F9-436A-B253-10790494380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52895" y="3176254"/>
              <a:ext cx="360040" cy="362304"/>
            </a:xfrm>
            <a:prstGeom prst="rect">
              <a:avLst/>
            </a:prstGeom>
          </p:spPr>
        </p:pic>
        <p:sp>
          <p:nvSpPr>
            <p:cNvPr id="506" name="正方形/長方形 505">
              <a:extLst>
                <a:ext uri="{FF2B5EF4-FFF2-40B4-BE49-F238E27FC236}">
                  <a16:creationId xmlns:a16="http://schemas.microsoft.com/office/drawing/2014/main" id="{00BA991F-2888-4D95-813F-6D528E5C3142}"/>
                </a:ext>
              </a:extLst>
            </p:cNvPr>
            <p:cNvSpPr/>
            <p:nvPr/>
          </p:nvSpPr>
          <p:spPr>
            <a:xfrm>
              <a:off x="7708041" y="3229880"/>
              <a:ext cx="247395" cy="2471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07" name="正方形/長方形 506">
              <a:extLst>
                <a:ext uri="{FF2B5EF4-FFF2-40B4-BE49-F238E27FC236}">
                  <a16:creationId xmlns:a16="http://schemas.microsoft.com/office/drawing/2014/main" id="{06F80BB9-573F-4E67-91F0-14317E58E4DF}"/>
                </a:ext>
              </a:extLst>
            </p:cNvPr>
            <p:cNvSpPr/>
            <p:nvPr/>
          </p:nvSpPr>
          <p:spPr>
            <a:xfrm>
              <a:off x="7738132" y="3249073"/>
              <a:ext cx="196385" cy="91669"/>
            </a:xfrm>
            <a:prstGeom prst="rect">
              <a:avLst/>
            </a:prstGeom>
            <a:solidFill>
              <a:srgbClr val="00B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A</a:t>
              </a:r>
              <a:endParaRPr kumimoji="1" lang="ja-JP" altLang="en-US" sz="500" dirty="0"/>
            </a:p>
          </p:txBody>
        </p:sp>
        <p:sp>
          <p:nvSpPr>
            <p:cNvPr id="508" name="正方形/長方形 507">
              <a:extLst>
                <a:ext uri="{FF2B5EF4-FFF2-40B4-BE49-F238E27FC236}">
                  <a16:creationId xmlns:a16="http://schemas.microsoft.com/office/drawing/2014/main" id="{C00E2F8C-E437-40E3-A8AD-2C298A8D42F0}"/>
                </a:ext>
              </a:extLst>
            </p:cNvPr>
            <p:cNvSpPr/>
            <p:nvPr/>
          </p:nvSpPr>
          <p:spPr>
            <a:xfrm>
              <a:off x="7737299" y="3373249"/>
              <a:ext cx="196385" cy="91669"/>
            </a:xfrm>
            <a:prstGeom prst="rect">
              <a:avLst/>
            </a:prstGeom>
            <a:solidFill>
              <a:srgbClr val="92D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B</a:t>
              </a:r>
              <a:endParaRPr kumimoji="1" lang="ja-JP" altLang="en-US" sz="400" dirty="0"/>
            </a:p>
          </p:txBody>
        </p:sp>
        <p:sp>
          <p:nvSpPr>
            <p:cNvPr id="509" name="正方形/長方形 508">
              <a:extLst>
                <a:ext uri="{FF2B5EF4-FFF2-40B4-BE49-F238E27FC236}">
                  <a16:creationId xmlns:a16="http://schemas.microsoft.com/office/drawing/2014/main" id="{7FFBF6BC-350B-409D-9826-48D894CA246F}"/>
                </a:ext>
              </a:extLst>
            </p:cNvPr>
            <p:cNvSpPr/>
            <p:nvPr/>
          </p:nvSpPr>
          <p:spPr>
            <a:xfrm>
              <a:off x="7568507" y="3448088"/>
              <a:ext cx="912811" cy="323194"/>
            </a:xfrm>
            <a:prstGeom prst="rect">
              <a:avLst/>
            </a:prstGeom>
          </p:spPr>
          <p:txBody>
            <a:bodyPr wrap="square" lIns="137187" tIns="68594" rIns="137187" bIns="68594">
              <a:spAutoFit/>
            </a:bodyPr>
            <a:lstStyle/>
            <a:p>
              <a:pPr algn="ctr"/>
              <a:r>
                <a:rPr lang="en-US" altLang="ja-JP" sz="1200" dirty="0">
                  <a:solidFill>
                    <a:srgbClr val="5F5F5F"/>
                  </a:solidFill>
                  <a:latin typeface="Calibri"/>
                  <a:cs typeface="Consolas" panose="020B0609020204030204" pitchFamily="49" charset="0"/>
                </a:rPr>
                <a:t>Room 13</a:t>
              </a:r>
              <a:endParaRPr lang="ja-JP" altLang="en-US" sz="1200" dirty="0">
                <a:solidFill>
                  <a:srgbClr val="5F5F5F"/>
                </a:solidFill>
                <a:latin typeface="Calibri"/>
                <a:cs typeface="Consolas" panose="020B0609020204030204" pitchFamily="49" charset="0"/>
              </a:endParaRPr>
            </a:p>
          </p:txBody>
        </p:sp>
      </p:grpSp>
      <p:grpSp>
        <p:nvGrpSpPr>
          <p:cNvPr id="510" name="グループ化 509">
            <a:extLst>
              <a:ext uri="{FF2B5EF4-FFF2-40B4-BE49-F238E27FC236}">
                <a16:creationId xmlns:a16="http://schemas.microsoft.com/office/drawing/2014/main" id="{ED89C150-EE4E-4040-B595-7885431CBE4A}"/>
              </a:ext>
            </a:extLst>
          </p:cNvPr>
          <p:cNvGrpSpPr/>
          <p:nvPr/>
        </p:nvGrpSpPr>
        <p:grpSpPr>
          <a:xfrm>
            <a:off x="11916115" y="3791968"/>
            <a:ext cx="912811" cy="595028"/>
            <a:chOff x="7568507" y="3176254"/>
            <a:chExt cx="912811" cy="595028"/>
          </a:xfrm>
        </p:grpSpPr>
        <p:pic>
          <p:nvPicPr>
            <p:cNvPr id="511" name="Picture 2">
              <a:extLst>
                <a:ext uri="{FF2B5EF4-FFF2-40B4-BE49-F238E27FC236}">
                  <a16:creationId xmlns:a16="http://schemas.microsoft.com/office/drawing/2014/main" id="{C12EFBE7-1523-4086-B111-317CB881B04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035900" y="3176254"/>
              <a:ext cx="360040" cy="362304"/>
            </a:xfrm>
            <a:prstGeom prst="rect">
              <a:avLst/>
            </a:prstGeom>
          </p:spPr>
        </p:pic>
        <p:pic>
          <p:nvPicPr>
            <p:cNvPr id="512" name="Picture 2">
              <a:extLst>
                <a:ext uri="{FF2B5EF4-FFF2-40B4-BE49-F238E27FC236}">
                  <a16:creationId xmlns:a16="http://schemas.microsoft.com/office/drawing/2014/main" id="{38249375-A4C2-4578-B216-5622A9611D7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52895" y="3176254"/>
              <a:ext cx="360040" cy="362304"/>
            </a:xfrm>
            <a:prstGeom prst="rect">
              <a:avLst/>
            </a:prstGeom>
          </p:spPr>
        </p:pic>
        <p:sp>
          <p:nvSpPr>
            <p:cNvPr id="513" name="正方形/長方形 512">
              <a:extLst>
                <a:ext uri="{FF2B5EF4-FFF2-40B4-BE49-F238E27FC236}">
                  <a16:creationId xmlns:a16="http://schemas.microsoft.com/office/drawing/2014/main" id="{DAADBD57-464D-47B9-9B04-3AD5DED5A48E}"/>
                </a:ext>
              </a:extLst>
            </p:cNvPr>
            <p:cNvSpPr/>
            <p:nvPr/>
          </p:nvSpPr>
          <p:spPr>
            <a:xfrm>
              <a:off x="7708041" y="3229880"/>
              <a:ext cx="247395" cy="2471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14" name="正方形/長方形 513">
              <a:extLst>
                <a:ext uri="{FF2B5EF4-FFF2-40B4-BE49-F238E27FC236}">
                  <a16:creationId xmlns:a16="http://schemas.microsoft.com/office/drawing/2014/main" id="{9C6DC5AD-11DA-492B-9937-923B555A1780}"/>
                </a:ext>
              </a:extLst>
            </p:cNvPr>
            <p:cNvSpPr/>
            <p:nvPr/>
          </p:nvSpPr>
          <p:spPr>
            <a:xfrm>
              <a:off x="7738132" y="3249073"/>
              <a:ext cx="196385" cy="91669"/>
            </a:xfrm>
            <a:prstGeom prst="rect">
              <a:avLst/>
            </a:prstGeom>
            <a:solidFill>
              <a:srgbClr val="00B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A</a:t>
              </a:r>
              <a:endParaRPr kumimoji="1" lang="ja-JP" altLang="en-US" sz="500" dirty="0"/>
            </a:p>
          </p:txBody>
        </p:sp>
        <p:sp>
          <p:nvSpPr>
            <p:cNvPr id="515" name="正方形/長方形 514">
              <a:extLst>
                <a:ext uri="{FF2B5EF4-FFF2-40B4-BE49-F238E27FC236}">
                  <a16:creationId xmlns:a16="http://schemas.microsoft.com/office/drawing/2014/main" id="{070EDD55-D209-476D-A684-CEC6F2A90171}"/>
                </a:ext>
              </a:extLst>
            </p:cNvPr>
            <p:cNvSpPr/>
            <p:nvPr/>
          </p:nvSpPr>
          <p:spPr>
            <a:xfrm>
              <a:off x="7737299" y="3373249"/>
              <a:ext cx="196385" cy="91669"/>
            </a:xfrm>
            <a:prstGeom prst="rect">
              <a:avLst/>
            </a:prstGeom>
            <a:solidFill>
              <a:srgbClr val="92D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B</a:t>
              </a:r>
              <a:endParaRPr kumimoji="1" lang="ja-JP" altLang="en-US" sz="400" dirty="0"/>
            </a:p>
          </p:txBody>
        </p:sp>
        <p:sp>
          <p:nvSpPr>
            <p:cNvPr id="516" name="正方形/長方形 515">
              <a:extLst>
                <a:ext uri="{FF2B5EF4-FFF2-40B4-BE49-F238E27FC236}">
                  <a16:creationId xmlns:a16="http://schemas.microsoft.com/office/drawing/2014/main" id="{658852A4-B689-4C63-BCB2-30D37BDADF49}"/>
                </a:ext>
              </a:extLst>
            </p:cNvPr>
            <p:cNvSpPr/>
            <p:nvPr/>
          </p:nvSpPr>
          <p:spPr>
            <a:xfrm>
              <a:off x="7568507" y="3448088"/>
              <a:ext cx="912811" cy="323194"/>
            </a:xfrm>
            <a:prstGeom prst="rect">
              <a:avLst/>
            </a:prstGeom>
          </p:spPr>
          <p:txBody>
            <a:bodyPr wrap="square" lIns="137187" tIns="68594" rIns="137187" bIns="68594">
              <a:spAutoFit/>
            </a:bodyPr>
            <a:lstStyle/>
            <a:p>
              <a:pPr algn="ctr"/>
              <a:r>
                <a:rPr lang="en-US" altLang="ja-JP" sz="1200" dirty="0">
                  <a:solidFill>
                    <a:srgbClr val="5F5F5F"/>
                  </a:solidFill>
                  <a:latin typeface="Calibri"/>
                  <a:cs typeface="Consolas" panose="020B0609020204030204" pitchFamily="49" charset="0"/>
                </a:rPr>
                <a:t>Room 14</a:t>
              </a:r>
              <a:endParaRPr lang="ja-JP" altLang="en-US" sz="1200" dirty="0">
                <a:solidFill>
                  <a:srgbClr val="5F5F5F"/>
                </a:solidFill>
                <a:latin typeface="Calibri"/>
                <a:cs typeface="Consolas" panose="020B0609020204030204" pitchFamily="49" charset="0"/>
              </a:endParaRPr>
            </a:p>
          </p:txBody>
        </p:sp>
      </p:grpSp>
      <p:grpSp>
        <p:nvGrpSpPr>
          <p:cNvPr id="517" name="グループ化 516">
            <a:extLst>
              <a:ext uri="{FF2B5EF4-FFF2-40B4-BE49-F238E27FC236}">
                <a16:creationId xmlns:a16="http://schemas.microsoft.com/office/drawing/2014/main" id="{AF04E7F3-6F18-4056-B06A-7A07258781FA}"/>
              </a:ext>
            </a:extLst>
          </p:cNvPr>
          <p:cNvGrpSpPr/>
          <p:nvPr/>
        </p:nvGrpSpPr>
        <p:grpSpPr>
          <a:xfrm>
            <a:off x="12769913" y="3787854"/>
            <a:ext cx="912811" cy="595028"/>
            <a:chOff x="7568507" y="3176254"/>
            <a:chExt cx="912811" cy="595028"/>
          </a:xfrm>
        </p:grpSpPr>
        <p:pic>
          <p:nvPicPr>
            <p:cNvPr id="518" name="Picture 2">
              <a:extLst>
                <a:ext uri="{FF2B5EF4-FFF2-40B4-BE49-F238E27FC236}">
                  <a16:creationId xmlns:a16="http://schemas.microsoft.com/office/drawing/2014/main" id="{D172604A-2C7F-4D02-BE84-699D816A467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035900" y="3176254"/>
              <a:ext cx="360040" cy="362304"/>
            </a:xfrm>
            <a:prstGeom prst="rect">
              <a:avLst/>
            </a:prstGeom>
          </p:spPr>
        </p:pic>
        <p:pic>
          <p:nvPicPr>
            <p:cNvPr id="519" name="Picture 2">
              <a:extLst>
                <a:ext uri="{FF2B5EF4-FFF2-40B4-BE49-F238E27FC236}">
                  <a16:creationId xmlns:a16="http://schemas.microsoft.com/office/drawing/2014/main" id="{02203F3F-D772-4F3B-91DA-6BB1592FCA3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52895" y="3176254"/>
              <a:ext cx="360040" cy="362304"/>
            </a:xfrm>
            <a:prstGeom prst="rect">
              <a:avLst/>
            </a:prstGeom>
          </p:spPr>
        </p:pic>
        <p:sp>
          <p:nvSpPr>
            <p:cNvPr id="520" name="正方形/長方形 519">
              <a:extLst>
                <a:ext uri="{FF2B5EF4-FFF2-40B4-BE49-F238E27FC236}">
                  <a16:creationId xmlns:a16="http://schemas.microsoft.com/office/drawing/2014/main" id="{13C7CD57-84B3-4D6C-9CA8-5C2D921DEB2B}"/>
                </a:ext>
              </a:extLst>
            </p:cNvPr>
            <p:cNvSpPr/>
            <p:nvPr/>
          </p:nvSpPr>
          <p:spPr>
            <a:xfrm>
              <a:off x="7708041" y="3229880"/>
              <a:ext cx="247395" cy="2471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21" name="正方形/長方形 520">
              <a:extLst>
                <a:ext uri="{FF2B5EF4-FFF2-40B4-BE49-F238E27FC236}">
                  <a16:creationId xmlns:a16="http://schemas.microsoft.com/office/drawing/2014/main" id="{659778AD-FD1A-47EE-905B-1EC05E29C026}"/>
                </a:ext>
              </a:extLst>
            </p:cNvPr>
            <p:cNvSpPr/>
            <p:nvPr/>
          </p:nvSpPr>
          <p:spPr>
            <a:xfrm>
              <a:off x="7738132" y="3249073"/>
              <a:ext cx="196385" cy="91669"/>
            </a:xfrm>
            <a:prstGeom prst="rect">
              <a:avLst/>
            </a:prstGeom>
            <a:solidFill>
              <a:srgbClr val="00B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A</a:t>
              </a:r>
              <a:endParaRPr kumimoji="1" lang="ja-JP" altLang="en-US" sz="500" dirty="0"/>
            </a:p>
          </p:txBody>
        </p:sp>
        <p:sp>
          <p:nvSpPr>
            <p:cNvPr id="522" name="正方形/長方形 521">
              <a:extLst>
                <a:ext uri="{FF2B5EF4-FFF2-40B4-BE49-F238E27FC236}">
                  <a16:creationId xmlns:a16="http://schemas.microsoft.com/office/drawing/2014/main" id="{70585609-6D42-47D0-83AF-934E78615300}"/>
                </a:ext>
              </a:extLst>
            </p:cNvPr>
            <p:cNvSpPr/>
            <p:nvPr/>
          </p:nvSpPr>
          <p:spPr>
            <a:xfrm>
              <a:off x="7737299" y="3373249"/>
              <a:ext cx="196385" cy="91669"/>
            </a:xfrm>
            <a:prstGeom prst="rect">
              <a:avLst/>
            </a:prstGeom>
            <a:solidFill>
              <a:srgbClr val="92D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400" dirty="0"/>
                <a:t>BGM B</a:t>
              </a:r>
              <a:endParaRPr kumimoji="1" lang="ja-JP" altLang="en-US" sz="400" dirty="0"/>
            </a:p>
          </p:txBody>
        </p:sp>
        <p:sp>
          <p:nvSpPr>
            <p:cNvPr id="523" name="正方形/長方形 522">
              <a:extLst>
                <a:ext uri="{FF2B5EF4-FFF2-40B4-BE49-F238E27FC236}">
                  <a16:creationId xmlns:a16="http://schemas.microsoft.com/office/drawing/2014/main" id="{CCF0A6A1-960B-4CB6-81B8-605DC89C3815}"/>
                </a:ext>
              </a:extLst>
            </p:cNvPr>
            <p:cNvSpPr/>
            <p:nvPr/>
          </p:nvSpPr>
          <p:spPr>
            <a:xfrm>
              <a:off x="7568507" y="3448088"/>
              <a:ext cx="912811" cy="323194"/>
            </a:xfrm>
            <a:prstGeom prst="rect">
              <a:avLst/>
            </a:prstGeom>
          </p:spPr>
          <p:txBody>
            <a:bodyPr wrap="square" lIns="137187" tIns="68594" rIns="137187" bIns="68594">
              <a:spAutoFit/>
            </a:bodyPr>
            <a:lstStyle/>
            <a:p>
              <a:pPr algn="ctr"/>
              <a:r>
                <a:rPr lang="en-US" altLang="ja-JP" sz="1200" dirty="0">
                  <a:solidFill>
                    <a:srgbClr val="5F5F5F"/>
                  </a:solidFill>
                  <a:latin typeface="Calibri"/>
                  <a:cs typeface="Consolas" panose="020B0609020204030204" pitchFamily="49" charset="0"/>
                </a:rPr>
                <a:t>Room 15</a:t>
              </a:r>
              <a:endParaRPr lang="ja-JP" altLang="en-US" sz="1200" dirty="0">
                <a:solidFill>
                  <a:srgbClr val="5F5F5F"/>
                </a:solidFill>
                <a:latin typeface="Calibri"/>
                <a:cs typeface="Consolas" panose="020B0609020204030204" pitchFamily="49" charset="0"/>
              </a:endParaRPr>
            </a:p>
          </p:txBody>
        </p:sp>
      </p:grpSp>
      <p:grpSp>
        <p:nvGrpSpPr>
          <p:cNvPr id="171" name="グループ化 170">
            <a:extLst>
              <a:ext uri="{FF2B5EF4-FFF2-40B4-BE49-F238E27FC236}">
                <a16:creationId xmlns:a16="http://schemas.microsoft.com/office/drawing/2014/main" id="{5E74473A-884F-4CFC-AA79-3DA07EC623EF}"/>
              </a:ext>
            </a:extLst>
          </p:cNvPr>
          <p:cNvGrpSpPr/>
          <p:nvPr/>
        </p:nvGrpSpPr>
        <p:grpSpPr>
          <a:xfrm>
            <a:off x="8998053" y="5455899"/>
            <a:ext cx="1447984" cy="706028"/>
            <a:chOff x="7652895" y="3176254"/>
            <a:chExt cx="743045" cy="362304"/>
          </a:xfrm>
        </p:grpSpPr>
        <p:pic>
          <p:nvPicPr>
            <p:cNvPr id="172" name="Picture 2">
              <a:extLst>
                <a:ext uri="{FF2B5EF4-FFF2-40B4-BE49-F238E27FC236}">
                  <a16:creationId xmlns:a16="http://schemas.microsoft.com/office/drawing/2014/main" id="{44CD4AE9-44DD-4C81-8F45-C82F8CC35AE7}"/>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035900" y="3176254"/>
              <a:ext cx="360040" cy="362304"/>
            </a:xfrm>
            <a:prstGeom prst="rect">
              <a:avLst/>
            </a:prstGeom>
          </p:spPr>
        </p:pic>
        <p:pic>
          <p:nvPicPr>
            <p:cNvPr id="173" name="Picture 2">
              <a:extLst>
                <a:ext uri="{FF2B5EF4-FFF2-40B4-BE49-F238E27FC236}">
                  <a16:creationId xmlns:a16="http://schemas.microsoft.com/office/drawing/2014/main" id="{E92C9539-AB8C-4950-8C2A-64C04D8A861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652895" y="3176254"/>
              <a:ext cx="360040" cy="362304"/>
            </a:xfrm>
            <a:prstGeom prst="rect">
              <a:avLst/>
            </a:prstGeom>
          </p:spPr>
        </p:pic>
        <p:sp>
          <p:nvSpPr>
            <p:cNvPr id="174" name="正方形/長方形 173">
              <a:extLst>
                <a:ext uri="{FF2B5EF4-FFF2-40B4-BE49-F238E27FC236}">
                  <a16:creationId xmlns:a16="http://schemas.microsoft.com/office/drawing/2014/main" id="{B4A64D51-7940-4995-9893-4AB6F4F29BBA}"/>
                </a:ext>
              </a:extLst>
            </p:cNvPr>
            <p:cNvSpPr/>
            <p:nvPr/>
          </p:nvSpPr>
          <p:spPr>
            <a:xfrm>
              <a:off x="7708041" y="3229880"/>
              <a:ext cx="247395" cy="2471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3600" dirty="0"/>
            </a:p>
          </p:txBody>
        </p:sp>
        <p:sp>
          <p:nvSpPr>
            <p:cNvPr id="175" name="正方形/長方形 174">
              <a:extLst>
                <a:ext uri="{FF2B5EF4-FFF2-40B4-BE49-F238E27FC236}">
                  <a16:creationId xmlns:a16="http://schemas.microsoft.com/office/drawing/2014/main" id="{D1778EBE-A6F6-4E56-918B-36D18BF6BEC3}"/>
                </a:ext>
              </a:extLst>
            </p:cNvPr>
            <p:cNvSpPr/>
            <p:nvPr/>
          </p:nvSpPr>
          <p:spPr>
            <a:xfrm>
              <a:off x="7738132" y="3249073"/>
              <a:ext cx="196385" cy="91669"/>
            </a:xfrm>
            <a:prstGeom prst="rect">
              <a:avLst/>
            </a:prstGeom>
            <a:solidFill>
              <a:srgbClr val="00B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900" dirty="0"/>
                <a:t>BGM A</a:t>
              </a:r>
              <a:endParaRPr kumimoji="1" lang="ja-JP" altLang="en-US" sz="1000" dirty="0"/>
            </a:p>
          </p:txBody>
        </p:sp>
        <p:sp>
          <p:nvSpPr>
            <p:cNvPr id="176" name="正方形/長方形 175">
              <a:extLst>
                <a:ext uri="{FF2B5EF4-FFF2-40B4-BE49-F238E27FC236}">
                  <a16:creationId xmlns:a16="http://schemas.microsoft.com/office/drawing/2014/main" id="{0606E0DE-D8E9-4850-89EF-EE2182502E42}"/>
                </a:ext>
              </a:extLst>
            </p:cNvPr>
            <p:cNvSpPr/>
            <p:nvPr/>
          </p:nvSpPr>
          <p:spPr>
            <a:xfrm>
              <a:off x="7737299" y="3373249"/>
              <a:ext cx="196385" cy="91669"/>
            </a:xfrm>
            <a:prstGeom prst="rect">
              <a:avLst/>
            </a:prstGeom>
            <a:solidFill>
              <a:srgbClr val="92D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900" dirty="0"/>
                <a:t>BGM B</a:t>
              </a:r>
              <a:endParaRPr kumimoji="1" lang="ja-JP" altLang="en-US" sz="900" dirty="0"/>
            </a:p>
          </p:txBody>
        </p:sp>
      </p:grpSp>
      <p:sp>
        <p:nvSpPr>
          <p:cNvPr id="178" name="正方形/長方形 177">
            <a:extLst>
              <a:ext uri="{FF2B5EF4-FFF2-40B4-BE49-F238E27FC236}">
                <a16:creationId xmlns:a16="http://schemas.microsoft.com/office/drawing/2014/main" id="{71FB8E53-3E80-4A7C-903D-DD0FB9044291}"/>
              </a:ext>
            </a:extLst>
          </p:cNvPr>
          <p:cNvSpPr/>
          <p:nvPr/>
        </p:nvSpPr>
        <p:spPr>
          <a:xfrm>
            <a:off x="9265654" y="6128696"/>
            <a:ext cx="908401" cy="338554"/>
          </a:xfrm>
          <a:prstGeom prst="rect">
            <a:avLst/>
          </a:prstGeom>
        </p:spPr>
        <p:txBody>
          <a:bodyPr wrap="square">
            <a:spAutoFit/>
          </a:bodyPr>
          <a:lstStyle/>
          <a:p>
            <a:pPr algn="ctr"/>
            <a:r>
              <a:rPr lang="en-US" altLang="ja-JP" sz="1600" dirty="0">
                <a:latin typeface="+mj-lt"/>
              </a:rPr>
              <a:t>Room1</a:t>
            </a:r>
            <a:endParaRPr lang="ja-JP" altLang="en-US" sz="1600" dirty="0">
              <a:latin typeface="+mj-lt"/>
            </a:endParaRPr>
          </a:p>
        </p:txBody>
      </p:sp>
      <p:grpSp>
        <p:nvGrpSpPr>
          <p:cNvPr id="2" name="グループ化 1">
            <a:extLst>
              <a:ext uri="{FF2B5EF4-FFF2-40B4-BE49-F238E27FC236}">
                <a16:creationId xmlns:a16="http://schemas.microsoft.com/office/drawing/2014/main" id="{8E8D340D-076F-4988-9AA5-D04B25065280}"/>
              </a:ext>
            </a:extLst>
          </p:cNvPr>
          <p:cNvGrpSpPr/>
          <p:nvPr/>
        </p:nvGrpSpPr>
        <p:grpSpPr>
          <a:xfrm>
            <a:off x="7290842" y="5258388"/>
            <a:ext cx="1540467" cy="562242"/>
            <a:chOff x="7410521" y="5987543"/>
            <a:chExt cx="1540467" cy="562242"/>
          </a:xfrm>
        </p:grpSpPr>
        <p:grpSp>
          <p:nvGrpSpPr>
            <p:cNvPr id="528" name="グループ化 527">
              <a:extLst>
                <a:ext uri="{FF2B5EF4-FFF2-40B4-BE49-F238E27FC236}">
                  <a16:creationId xmlns:a16="http://schemas.microsoft.com/office/drawing/2014/main" id="{49D028CF-4090-4FEE-B125-E03C9A1372A4}"/>
                </a:ext>
              </a:extLst>
            </p:cNvPr>
            <p:cNvGrpSpPr/>
            <p:nvPr/>
          </p:nvGrpSpPr>
          <p:grpSpPr>
            <a:xfrm>
              <a:off x="7410521" y="5987543"/>
              <a:ext cx="1540467" cy="562242"/>
              <a:chOff x="1980381" y="3128748"/>
              <a:chExt cx="1885208" cy="561462"/>
            </a:xfrm>
          </p:grpSpPr>
          <p:sp>
            <p:nvSpPr>
              <p:cNvPr id="529" name="角丸四角形 65">
                <a:extLst>
                  <a:ext uri="{FF2B5EF4-FFF2-40B4-BE49-F238E27FC236}">
                    <a16:creationId xmlns:a16="http://schemas.microsoft.com/office/drawing/2014/main" id="{5AC2CC1C-73CC-41D7-BA19-7A03815C6840}"/>
                  </a:ext>
                </a:extLst>
              </p:cNvPr>
              <p:cNvSpPr/>
              <p:nvPr/>
            </p:nvSpPr>
            <p:spPr>
              <a:xfrm>
                <a:off x="2165312" y="3128748"/>
                <a:ext cx="1479907" cy="561462"/>
              </a:xfrm>
              <a:prstGeom prst="roundRect">
                <a:avLst/>
              </a:prstGeom>
              <a:solidFill>
                <a:srgbClr val="0070C0"/>
              </a:solidFill>
              <a:ln>
                <a:noFill/>
              </a:ln>
              <a:effectLst/>
              <a:scene3d>
                <a:camera prst="orthographicFront">
                  <a:rot lat="0" lon="0" rev="0"/>
                </a:camera>
                <a:lightRig rig="threePt" dir="t">
                  <a:rot lat="0" lon="0" rev="1200000"/>
                </a:lightRig>
              </a:scene3d>
              <a:sp3d>
                <a:bevelT w="63500" h="25400"/>
              </a:sp3d>
            </p:spPr>
            <p:txBody>
              <a:bodyPr lIns="36000" tIns="0" rIns="36000" bIns="0" rtlCol="0" anchor="t"/>
              <a:lstStyle/>
              <a:p>
                <a:pPr defTabSz="1369493" fontAlgn="auto">
                  <a:spcBef>
                    <a:spcPts val="0"/>
                  </a:spcBef>
                  <a:spcAft>
                    <a:spcPts val="0"/>
                  </a:spcAft>
                </a:pPr>
                <a:r>
                  <a:rPr kumimoji="0" lang="en-US" altLang="ja-JP" sz="1000" kern="0" dirty="0">
                    <a:solidFill>
                      <a:prstClr val="white"/>
                    </a:solidFill>
                    <a:latin typeface="Calibri"/>
                    <a:ea typeface="ＭＳ Ｐゴシック"/>
                    <a:cs typeface="Meiryo UI" pitchFamily="50" charset="-128"/>
                  </a:rPr>
                  <a:t>General Broadest Pattern</a:t>
                </a:r>
                <a:endParaRPr kumimoji="0" lang="ja-JP" altLang="en-US" sz="1000" kern="0" dirty="0">
                  <a:solidFill>
                    <a:prstClr val="white"/>
                  </a:solidFill>
                  <a:latin typeface="Calibri"/>
                  <a:ea typeface="ＭＳ Ｐゴシック"/>
                  <a:cs typeface="Meiryo UI" pitchFamily="50" charset="-128"/>
                </a:endParaRPr>
              </a:p>
            </p:txBody>
          </p:sp>
          <p:sp>
            <p:nvSpPr>
              <p:cNvPr id="530" name="角丸四角形 67">
                <a:extLst>
                  <a:ext uri="{FF2B5EF4-FFF2-40B4-BE49-F238E27FC236}">
                    <a16:creationId xmlns:a16="http://schemas.microsoft.com/office/drawing/2014/main" id="{991E7194-994F-4145-A869-7827BA21EB8B}"/>
                  </a:ext>
                </a:extLst>
              </p:cNvPr>
              <p:cNvSpPr/>
              <p:nvPr/>
            </p:nvSpPr>
            <p:spPr>
              <a:xfrm>
                <a:off x="3248226" y="3477093"/>
                <a:ext cx="617363" cy="141264"/>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Room 01</a:t>
                </a:r>
                <a:endParaRPr kumimoji="0" lang="ja-JP" altLang="en-US" sz="900" kern="0" dirty="0">
                  <a:solidFill>
                    <a:prstClr val="white"/>
                  </a:solidFill>
                  <a:latin typeface="Calibri"/>
                  <a:ea typeface="ＭＳ Ｐゴシック"/>
                  <a:cs typeface="Meiryo UI" pitchFamily="50" charset="-128"/>
                </a:endParaRPr>
              </a:p>
            </p:txBody>
          </p:sp>
          <p:sp>
            <p:nvSpPr>
              <p:cNvPr id="531" name="角丸四角形 73">
                <a:extLst>
                  <a:ext uri="{FF2B5EF4-FFF2-40B4-BE49-F238E27FC236}">
                    <a16:creationId xmlns:a16="http://schemas.microsoft.com/office/drawing/2014/main" id="{4F408127-E2C8-4DCC-99B7-73F34DEED957}"/>
                  </a:ext>
                </a:extLst>
              </p:cNvPr>
              <p:cNvSpPr/>
              <p:nvPr/>
            </p:nvSpPr>
            <p:spPr>
              <a:xfrm>
                <a:off x="1980381" y="3474237"/>
                <a:ext cx="562736" cy="140838"/>
              </a:xfrm>
              <a:prstGeom prst="roundRect">
                <a:avLst>
                  <a:gd name="adj" fmla="val 10645"/>
                </a:avLst>
              </a:prstGeom>
              <a:solidFill>
                <a:srgbClr val="00B050"/>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schemeClr val="bg1"/>
                    </a:solidFill>
                    <a:ea typeface="メイリオ" panose="020B0604030504040204" pitchFamily="50" charset="-128"/>
                    <a:cs typeface="メイリオ" panose="020B0604030504040204" pitchFamily="50" charset="-128"/>
                  </a:rPr>
                  <a:t>BGM A</a:t>
                </a:r>
                <a:endParaRPr lang="ja-JP" altLang="en-US" sz="900" dirty="0">
                  <a:solidFill>
                    <a:schemeClr val="bg1"/>
                  </a:solidFill>
                  <a:ea typeface="メイリオ" panose="020B0604030504040204" pitchFamily="50" charset="-128"/>
                  <a:cs typeface="メイリオ" panose="020B0604030504040204" pitchFamily="50" charset="-128"/>
                </a:endParaRPr>
              </a:p>
            </p:txBody>
          </p:sp>
        </p:grpSp>
        <p:sp>
          <p:nvSpPr>
            <p:cNvPr id="183" name="正方形/長方形 182">
              <a:extLst>
                <a:ext uri="{FF2B5EF4-FFF2-40B4-BE49-F238E27FC236}">
                  <a16:creationId xmlns:a16="http://schemas.microsoft.com/office/drawing/2014/main" id="{6E76059F-8144-44AD-B87B-CF1089056FF3}"/>
                </a:ext>
              </a:extLst>
            </p:cNvPr>
            <p:cNvSpPr/>
            <p:nvPr/>
          </p:nvSpPr>
          <p:spPr>
            <a:xfrm>
              <a:off x="7959464" y="6168736"/>
              <a:ext cx="557113" cy="369332"/>
            </a:xfrm>
            <a:prstGeom prst="rect">
              <a:avLst/>
            </a:prstGeom>
          </p:spPr>
          <p:txBody>
            <a:bodyPr wrap="square">
              <a:spAutoFit/>
            </a:bodyPr>
            <a:lstStyle/>
            <a:p>
              <a:pPr algn="ctr"/>
              <a:r>
                <a:rPr lang="en-US" altLang="ja-JP" b="1" dirty="0">
                  <a:solidFill>
                    <a:schemeClr val="bg1"/>
                  </a:solidFill>
                  <a:latin typeface="+mj-lt"/>
                </a:rPr>
                <a:t>A01</a:t>
              </a:r>
              <a:endParaRPr lang="ja-JP" altLang="en-US" b="1" dirty="0">
                <a:solidFill>
                  <a:schemeClr val="bg1"/>
                </a:solidFill>
                <a:latin typeface="+mj-lt"/>
              </a:endParaRPr>
            </a:p>
          </p:txBody>
        </p:sp>
      </p:grpSp>
      <p:grpSp>
        <p:nvGrpSpPr>
          <p:cNvPr id="191" name="グループ化 190">
            <a:extLst>
              <a:ext uri="{FF2B5EF4-FFF2-40B4-BE49-F238E27FC236}">
                <a16:creationId xmlns:a16="http://schemas.microsoft.com/office/drawing/2014/main" id="{4BA0DE35-2743-4231-BED7-A2DF83857309}"/>
              </a:ext>
            </a:extLst>
          </p:cNvPr>
          <p:cNvGrpSpPr/>
          <p:nvPr/>
        </p:nvGrpSpPr>
        <p:grpSpPr>
          <a:xfrm>
            <a:off x="7288475" y="5953812"/>
            <a:ext cx="1542833" cy="562242"/>
            <a:chOff x="7431915" y="5987543"/>
            <a:chExt cx="1542833" cy="562242"/>
          </a:xfrm>
        </p:grpSpPr>
        <p:grpSp>
          <p:nvGrpSpPr>
            <p:cNvPr id="192" name="グループ化 191">
              <a:extLst>
                <a:ext uri="{FF2B5EF4-FFF2-40B4-BE49-F238E27FC236}">
                  <a16:creationId xmlns:a16="http://schemas.microsoft.com/office/drawing/2014/main" id="{05E3550B-2CB7-450C-A07B-24587C97155E}"/>
                </a:ext>
              </a:extLst>
            </p:cNvPr>
            <p:cNvGrpSpPr/>
            <p:nvPr/>
          </p:nvGrpSpPr>
          <p:grpSpPr>
            <a:xfrm>
              <a:off x="7431915" y="5987543"/>
              <a:ext cx="1542833" cy="562242"/>
              <a:chOff x="2006559" y="3128748"/>
              <a:chExt cx="1888102" cy="561462"/>
            </a:xfrm>
          </p:grpSpPr>
          <p:sp>
            <p:nvSpPr>
              <p:cNvPr id="194" name="角丸四角形 65">
                <a:extLst>
                  <a:ext uri="{FF2B5EF4-FFF2-40B4-BE49-F238E27FC236}">
                    <a16:creationId xmlns:a16="http://schemas.microsoft.com/office/drawing/2014/main" id="{5C1B6A87-DCC2-4B95-B9C9-91040618BFB7}"/>
                  </a:ext>
                </a:extLst>
              </p:cNvPr>
              <p:cNvSpPr/>
              <p:nvPr/>
            </p:nvSpPr>
            <p:spPr>
              <a:xfrm>
                <a:off x="2165312" y="3128748"/>
                <a:ext cx="1479907" cy="561462"/>
              </a:xfrm>
              <a:prstGeom prst="roundRect">
                <a:avLst/>
              </a:prstGeom>
              <a:solidFill>
                <a:srgbClr val="0070C0"/>
              </a:solidFill>
              <a:ln>
                <a:noFill/>
              </a:ln>
              <a:effectLst/>
              <a:scene3d>
                <a:camera prst="orthographicFront">
                  <a:rot lat="0" lon="0" rev="0"/>
                </a:camera>
                <a:lightRig rig="threePt" dir="t">
                  <a:rot lat="0" lon="0" rev="1200000"/>
                </a:lightRig>
              </a:scene3d>
              <a:sp3d>
                <a:bevelT w="63500" h="25400"/>
              </a:sp3d>
            </p:spPr>
            <p:txBody>
              <a:bodyPr lIns="36000" tIns="0" rIns="36000" bIns="0" rtlCol="0" anchor="t"/>
              <a:lstStyle/>
              <a:p>
                <a:pPr defTabSz="1369493" fontAlgn="auto">
                  <a:spcBef>
                    <a:spcPts val="0"/>
                  </a:spcBef>
                  <a:spcAft>
                    <a:spcPts val="0"/>
                  </a:spcAft>
                </a:pPr>
                <a:r>
                  <a:rPr kumimoji="0" lang="en-US" altLang="ja-JP" sz="1000" kern="0" dirty="0">
                    <a:solidFill>
                      <a:prstClr val="white"/>
                    </a:solidFill>
                    <a:latin typeface="Calibri"/>
                    <a:ea typeface="ＭＳ Ｐゴシック"/>
                    <a:cs typeface="Meiryo UI" pitchFamily="50" charset="-128"/>
                  </a:rPr>
                  <a:t>General Broadest Pattern</a:t>
                </a:r>
                <a:endParaRPr kumimoji="0" lang="ja-JP" altLang="en-US" sz="1000" kern="0" dirty="0">
                  <a:solidFill>
                    <a:prstClr val="white"/>
                  </a:solidFill>
                  <a:latin typeface="Calibri"/>
                  <a:ea typeface="ＭＳ Ｐゴシック"/>
                  <a:cs typeface="Meiryo UI" pitchFamily="50" charset="-128"/>
                </a:endParaRPr>
              </a:p>
            </p:txBody>
          </p:sp>
          <p:sp>
            <p:nvSpPr>
              <p:cNvPr id="195" name="角丸四角形 67">
                <a:extLst>
                  <a:ext uri="{FF2B5EF4-FFF2-40B4-BE49-F238E27FC236}">
                    <a16:creationId xmlns:a16="http://schemas.microsoft.com/office/drawing/2014/main" id="{9196C622-5942-461A-92B8-74D45710C5B6}"/>
                  </a:ext>
                </a:extLst>
              </p:cNvPr>
              <p:cNvSpPr/>
              <p:nvPr/>
            </p:nvSpPr>
            <p:spPr>
              <a:xfrm>
                <a:off x="3277298" y="3477093"/>
                <a:ext cx="617363" cy="141264"/>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Room 02</a:t>
                </a:r>
                <a:endParaRPr kumimoji="0" lang="ja-JP" altLang="en-US" sz="900" kern="0" dirty="0">
                  <a:solidFill>
                    <a:prstClr val="white"/>
                  </a:solidFill>
                  <a:latin typeface="Calibri"/>
                  <a:ea typeface="ＭＳ Ｐゴシック"/>
                  <a:cs typeface="Meiryo UI" pitchFamily="50" charset="-128"/>
                </a:endParaRPr>
              </a:p>
            </p:txBody>
          </p:sp>
          <p:sp>
            <p:nvSpPr>
              <p:cNvPr id="196" name="角丸四角形 73">
                <a:extLst>
                  <a:ext uri="{FF2B5EF4-FFF2-40B4-BE49-F238E27FC236}">
                    <a16:creationId xmlns:a16="http://schemas.microsoft.com/office/drawing/2014/main" id="{723115B7-1F95-485C-B5DC-EB3FE2073235}"/>
                  </a:ext>
                </a:extLst>
              </p:cNvPr>
              <p:cNvSpPr/>
              <p:nvPr/>
            </p:nvSpPr>
            <p:spPr>
              <a:xfrm>
                <a:off x="2006559" y="3474237"/>
                <a:ext cx="570473" cy="140838"/>
              </a:xfrm>
              <a:prstGeom prst="roundRect">
                <a:avLst>
                  <a:gd name="adj" fmla="val 10645"/>
                </a:avLst>
              </a:prstGeom>
              <a:solidFill>
                <a:srgbClr val="92D050"/>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schemeClr val="bg1"/>
                    </a:solidFill>
                    <a:ea typeface="メイリオ" panose="020B0604030504040204" pitchFamily="50" charset="-128"/>
                    <a:cs typeface="メイリオ" panose="020B0604030504040204" pitchFamily="50" charset="-128"/>
                  </a:rPr>
                  <a:t>BGM2</a:t>
                </a:r>
                <a:endParaRPr lang="ja-JP" altLang="en-US" sz="900" dirty="0">
                  <a:solidFill>
                    <a:schemeClr val="bg1"/>
                  </a:solidFill>
                  <a:ea typeface="メイリオ" panose="020B0604030504040204" pitchFamily="50" charset="-128"/>
                  <a:cs typeface="メイリオ" panose="020B0604030504040204" pitchFamily="50" charset="-128"/>
                </a:endParaRPr>
              </a:p>
            </p:txBody>
          </p:sp>
        </p:grpSp>
        <p:sp>
          <p:nvSpPr>
            <p:cNvPr id="193" name="正方形/長方形 192">
              <a:extLst>
                <a:ext uri="{FF2B5EF4-FFF2-40B4-BE49-F238E27FC236}">
                  <a16:creationId xmlns:a16="http://schemas.microsoft.com/office/drawing/2014/main" id="{1010CDE3-17C5-45AA-B186-343934282AA8}"/>
                </a:ext>
              </a:extLst>
            </p:cNvPr>
            <p:cNvSpPr/>
            <p:nvPr/>
          </p:nvSpPr>
          <p:spPr>
            <a:xfrm>
              <a:off x="7957806" y="6168736"/>
              <a:ext cx="589252" cy="369332"/>
            </a:xfrm>
            <a:prstGeom prst="rect">
              <a:avLst/>
            </a:prstGeom>
          </p:spPr>
          <p:txBody>
            <a:bodyPr wrap="square">
              <a:spAutoFit/>
            </a:bodyPr>
            <a:lstStyle/>
            <a:p>
              <a:pPr algn="ctr"/>
              <a:r>
                <a:rPr lang="en-US" altLang="ja-JP" b="1" dirty="0">
                  <a:solidFill>
                    <a:schemeClr val="bg1"/>
                  </a:solidFill>
                  <a:latin typeface="+mj-lt"/>
                </a:rPr>
                <a:t>B01</a:t>
              </a:r>
              <a:endParaRPr lang="ja-JP" altLang="en-US" b="1" dirty="0">
                <a:solidFill>
                  <a:schemeClr val="bg1"/>
                </a:solidFill>
                <a:latin typeface="+mj-lt"/>
              </a:endParaRPr>
            </a:p>
          </p:txBody>
        </p:sp>
      </p:grpSp>
      <p:sp>
        <p:nvSpPr>
          <p:cNvPr id="3" name="フリーフォーム: 図形 2">
            <a:extLst>
              <a:ext uri="{FF2B5EF4-FFF2-40B4-BE49-F238E27FC236}">
                <a16:creationId xmlns:a16="http://schemas.microsoft.com/office/drawing/2014/main" id="{0C7F146A-C9EF-468D-845B-F63EE19CC237}"/>
              </a:ext>
            </a:extLst>
          </p:cNvPr>
          <p:cNvSpPr/>
          <p:nvPr/>
        </p:nvSpPr>
        <p:spPr>
          <a:xfrm>
            <a:off x="8695993" y="5418718"/>
            <a:ext cx="583847" cy="157125"/>
          </a:xfrm>
          <a:custGeom>
            <a:avLst/>
            <a:gdLst>
              <a:gd name="connsiteX0" fmla="*/ 570772 w 570772"/>
              <a:gd name="connsiteY0" fmla="*/ 227144 h 227144"/>
              <a:gd name="connsiteX1" fmla="*/ 570772 w 570772"/>
              <a:gd name="connsiteY1" fmla="*/ 0 h 227144"/>
              <a:gd name="connsiteX2" fmla="*/ 0 w 570772"/>
              <a:gd name="connsiteY2" fmla="*/ 0 h 227144"/>
            </a:gdLst>
            <a:ahLst/>
            <a:cxnLst>
              <a:cxn ang="0">
                <a:pos x="connsiteX0" y="connsiteY0"/>
              </a:cxn>
              <a:cxn ang="0">
                <a:pos x="connsiteX1" y="connsiteY1"/>
              </a:cxn>
              <a:cxn ang="0">
                <a:pos x="connsiteX2" y="connsiteY2"/>
              </a:cxn>
            </a:cxnLst>
            <a:rect l="l" t="t" r="r" b="b"/>
            <a:pathLst>
              <a:path w="570772" h="227144">
                <a:moveTo>
                  <a:pt x="570772" y="227144"/>
                </a:moveTo>
                <a:lnTo>
                  <a:pt x="570772" y="0"/>
                </a:lnTo>
                <a:lnTo>
                  <a:pt x="0" y="0"/>
                </a:lnTo>
              </a:path>
            </a:pathLst>
          </a:custGeom>
          <a:noFill/>
          <a:ln>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8" name="フリーフォーム: 図形 197">
            <a:extLst>
              <a:ext uri="{FF2B5EF4-FFF2-40B4-BE49-F238E27FC236}">
                <a16:creationId xmlns:a16="http://schemas.microsoft.com/office/drawing/2014/main" id="{75AAC03D-A831-401A-B583-CDD6AA05442E}"/>
              </a:ext>
            </a:extLst>
          </p:cNvPr>
          <p:cNvSpPr/>
          <p:nvPr/>
        </p:nvSpPr>
        <p:spPr>
          <a:xfrm flipV="1">
            <a:off x="8627480" y="6057647"/>
            <a:ext cx="652360" cy="141460"/>
          </a:xfrm>
          <a:custGeom>
            <a:avLst/>
            <a:gdLst>
              <a:gd name="connsiteX0" fmla="*/ 570772 w 570772"/>
              <a:gd name="connsiteY0" fmla="*/ 227144 h 227144"/>
              <a:gd name="connsiteX1" fmla="*/ 570772 w 570772"/>
              <a:gd name="connsiteY1" fmla="*/ 0 h 227144"/>
              <a:gd name="connsiteX2" fmla="*/ 0 w 570772"/>
              <a:gd name="connsiteY2" fmla="*/ 0 h 227144"/>
            </a:gdLst>
            <a:ahLst/>
            <a:cxnLst>
              <a:cxn ang="0">
                <a:pos x="connsiteX0" y="connsiteY0"/>
              </a:cxn>
              <a:cxn ang="0">
                <a:pos x="connsiteX1" y="connsiteY1"/>
              </a:cxn>
              <a:cxn ang="0">
                <a:pos x="connsiteX2" y="connsiteY2"/>
              </a:cxn>
            </a:cxnLst>
            <a:rect l="l" t="t" r="r" b="b"/>
            <a:pathLst>
              <a:path w="570772" h="227144">
                <a:moveTo>
                  <a:pt x="570772" y="227144"/>
                </a:moveTo>
                <a:lnTo>
                  <a:pt x="570772" y="0"/>
                </a:lnTo>
                <a:lnTo>
                  <a:pt x="0" y="0"/>
                </a:lnTo>
              </a:path>
            </a:pathLst>
          </a:custGeom>
          <a:noFill/>
          <a:ln>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 name="グループ化 5">
            <a:extLst>
              <a:ext uri="{FF2B5EF4-FFF2-40B4-BE49-F238E27FC236}">
                <a16:creationId xmlns:a16="http://schemas.microsoft.com/office/drawing/2014/main" id="{8B5C03F7-603D-4FCB-9009-055A4061BE87}"/>
              </a:ext>
            </a:extLst>
          </p:cNvPr>
          <p:cNvGrpSpPr/>
          <p:nvPr/>
        </p:nvGrpSpPr>
        <p:grpSpPr>
          <a:xfrm>
            <a:off x="10747226" y="5227364"/>
            <a:ext cx="3104709" cy="1522948"/>
            <a:chOff x="10747226" y="5251855"/>
            <a:chExt cx="3104709" cy="1522948"/>
          </a:xfrm>
        </p:grpSpPr>
        <p:grpSp>
          <p:nvGrpSpPr>
            <p:cNvPr id="199" name="グループ化 198">
              <a:extLst>
                <a:ext uri="{FF2B5EF4-FFF2-40B4-BE49-F238E27FC236}">
                  <a16:creationId xmlns:a16="http://schemas.microsoft.com/office/drawing/2014/main" id="{FB371D3C-460E-4CFF-902E-F7F5707C2842}"/>
                </a:ext>
              </a:extLst>
            </p:cNvPr>
            <p:cNvGrpSpPr/>
            <p:nvPr/>
          </p:nvGrpSpPr>
          <p:grpSpPr>
            <a:xfrm>
              <a:off x="12403951" y="5449366"/>
              <a:ext cx="1447984" cy="706028"/>
              <a:chOff x="7652895" y="3176254"/>
              <a:chExt cx="743045" cy="362304"/>
            </a:xfrm>
          </p:grpSpPr>
          <p:pic>
            <p:nvPicPr>
              <p:cNvPr id="200" name="Picture 2">
                <a:extLst>
                  <a:ext uri="{FF2B5EF4-FFF2-40B4-BE49-F238E27FC236}">
                    <a16:creationId xmlns:a16="http://schemas.microsoft.com/office/drawing/2014/main" id="{918A988F-A810-4856-AF9B-E57D12CB1AAB}"/>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035900" y="3176254"/>
                <a:ext cx="360040" cy="362304"/>
              </a:xfrm>
              <a:prstGeom prst="rect">
                <a:avLst/>
              </a:prstGeom>
            </p:spPr>
          </p:pic>
          <p:pic>
            <p:nvPicPr>
              <p:cNvPr id="201" name="Picture 2">
                <a:extLst>
                  <a:ext uri="{FF2B5EF4-FFF2-40B4-BE49-F238E27FC236}">
                    <a16:creationId xmlns:a16="http://schemas.microsoft.com/office/drawing/2014/main" id="{42658D0D-2944-4ED3-A5D8-D99EB0AD1C63}"/>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652895" y="3176254"/>
                <a:ext cx="360040" cy="362304"/>
              </a:xfrm>
              <a:prstGeom prst="rect">
                <a:avLst/>
              </a:prstGeom>
            </p:spPr>
          </p:pic>
          <p:sp>
            <p:nvSpPr>
              <p:cNvPr id="203" name="正方形/長方形 202">
                <a:extLst>
                  <a:ext uri="{FF2B5EF4-FFF2-40B4-BE49-F238E27FC236}">
                    <a16:creationId xmlns:a16="http://schemas.microsoft.com/office/drawing/2014/main" id="{4A2835F8-2F07-478F-9459-B9DF0DB0C91E}"/>
                  </a:ext>
                </a:extLst>
              </p:cNvPr>
              <p:cNvSpPr/>
              <p:nvPr/>
            </p:nvSpPr>
            <p:spPr>
              <a:xfrm>
                <a:off x="7708041" y="3229880"/>
                <a:ext cx="247395" cy="2471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3600" dirty="0"/>
              </a:p>
            </p:txBody>
          </p:sp>
          <p:sp>
            <p:nvSpPr>
              <p:cNvPr id="204" name="正方形/長方形 203">
                <a:extLst>
                  <a:ext uri="{FF2B5EF4-FFF2-40B4-BE49-F238E27FC236}">
                    <a16:creationId xmlns:a16="http://schemas.microsoft.com/office/drawing/2014/main" id="{0A267F3D-FF31-4201-8C66-F24875D109BF}"/>
                  </a:ext>
                </a:extLst>
              </p:cNvPr>
              <p:cNvSpPr/>
              <p:nvPr/>
            </p:nvSpPr>
            <p:spPr>
              <a:xfrm>
                <a:off x="7738132" y="3249073"/>
                <a:ext cx="196385" cy="91669"/>
              </a:xfrm>
              <a:prstGeom prst="rect">
                <a:avLst/>
              </a:prstGeom>
              <a:solidFill>
                <a:srgbClr val="00B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900" dirty="0"/>
                  <a:t>BGM A</a:t>
                </a:r>
                <a:endParaRPr kumimoji="1" lang="ja-JP" altLang="en-US" sz="1000" dirty="0"/>
              </a:p>
            </p:txBody>
          </p:sp>
          <p:sp>
            <p:nvSpPr>
              <p:cNvPr id="205" name="正方形/長方形 204">
                <a:extLst>
                  <a:ext uri="{FF2B5EF4-FFF2-40B4-BE49-F238E27FC236}">
                    <a16:creationId xmlns:a16="http://schemas.microsoft.com/office/drawing/2014/main" id="{64D6AB74-6A1A-4651-BAEF-7B76B097A256}"/>
                  </a:ext>
                </a:extLst>
              </p:cNvPr>
              <p:cNvSpPr/>
              <p:nvPr/>
            </p:nvSpPr>
            <p:spPr>
              <a:xfrm>
                <a:off x="7737299" y="3373249"/>
                <a:ext cx="196385" cy="91669"/>
              </a:xfrm>
              <a:prstGeom prst="rect">
                <a:avLst/>
              </a:prstGeom>
              <a:solidFill>
                <a:srgbClr val="92D050"/>
              </a:solidFill>
              <a:ln>
                <a:noFill/>
              </a:ln>
              <a:effectLst/>
              <a:scene3d>
                <a:camera prst="orthographicFront">
                  <a:rot lat="0" lon="0" rev="0"/>
                </a:camera>
                <a:lightRig rig="threePt" dir="t">
                  <a:rot lat="0" lon="0" rev="1200000"/>
                </a:lightRig>
              </a:scene3d>
              <a:sp3d>
                <a:bevelT w="1905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kumimoji="1" lang="en-US" altLang="ja-JP" sz="900" dirty="0"/>
                  <a:t>BGM B</a:t>
                </a:r>
                <a:endParaRPr kumimoji="1" lang="ja-JP" altLang="en-US" sz="900" dirty="0"/>
              </a:p>
            </p:txBody>
          </p:sp>
        </p:grpSp>
        <p:sp>
          <p:nvSpPr>
            <p:cNvPr id="206" name="正方形/長方形 205">
              <a:extLst>
                <a:ext uri="{FF2B5EF4-FFF2-40B4-BE49-F238E27FC236}">
                  <a16:creationId xmlns:a16="http://schemas.microsoft.com/office/drawing/2014/main" id="{521A01C3-061E-4AA0-8539-8BE01E5EF3E3}"/>
                </a:ext>
              </a:extLst>
            </p:cNvPr>
            <p:cNvSpPr/>
            <p:nvPr/>
          </p:nvSpPr>
          <p:spPr>
            <a:xfrm>
              <a:off x="12671552" y="6122163"/>
              <a:ext cx="908401" cy="338554"/>
            </a:xfrm>
            <a:prstGeom prst="rect">
              <a:avLst/>
            </a:prstGeom>
          </p:spPr>
          <p:txBody>
            <a:bodyPr wrap="square">
              <a:spAutoFit/>
            </a:bodyPr>
            <a:lstStyle/>
            <a:p>
              <a:pPr algn="ctr"/>
              <a:r>
                <a:rPr lang="en-US" altLang="ja-JP" sz="1600" dirty="0">
                  <a:latin typeface="+mj-lt"/>
                </a:rPr>
                <a:t>Room2</a:t>
              </a:r>
              <a:endParaRPr lang="ja-JP" altLang="en-US" sz="1600" dirty="0">
                <a:latin typeface="+mj-lt"/>
              </a:endParaRPr>
            </a:p>
          </p:txBody>
        </p:sp>
        <p:grpSp>
          <p:nvGrpSpPr>
            <p:cNvPr id="207" name="グループ化 206">
              <a:extLst>
                <a:ext uri="{FF2B5EF4-FFF2-40B4-BE49-F238E27FC236}">
                  <a16:creationId xmlns:a16="http://schemas.microsoft.com/office/drawing/2014/main" id="{6116C736-386E-4708-B65D-32D4A948C2EC}"/>
                </a:ext>
              </a:extLst>
            </p:cNvPr>
            <p:cNvGrpSpPr/>
            <p:nvPr/>
          </p:nvGrpSpPr>
          <p:grpSpPr>
            <a:xfrm>
              <a:off x="10747227" y="5251855"/>
              <a:ext cx="1512167" cy="562242"/>
              <a:chOff x="7461008" y="5987543"/>
              <a:chExt cx="1512167" cy="562242"/>
            </a:xfrm>
          </p:grpSpPr>
          <p:grpSp>
            <p:nvGrpSpPr>
              <p:cNvPr id="208" name="グループ化 207">
                <a:extLst>
                  <a:ext uri="{FF2B5EF4-FFF2-40B4-BE49-F238E27FC236}">
                    <a16:creationId xmlns:a16="http://schemas.microsoft.com/office/drawing/2014/main" id="{E3326A5D-BE66-47EE-96F4-778AE7136B5D}"/>
                  </a:ext>
                </a:extLst>
              </p:cNvPr>
              <p:cNvGrpSpPr/>
              <p:nvPr/>
            </p:nvGrpSpPr>
            <p:grpSpPr>
              <a:xfrm>
                <a:off x="7461008" y="5987543"/>
                <a:ext cx="1512167" cy="562242"/>
                <a:chOff x="2042162" y="3128748"/>
                <a:chExt cx="1850573" cy="561462"/>
              </a:xfrm>
            </p:grpSpPr>
            <p:sp>
              <p:nvSpPr>
                <p:cNvPr id="210" name="角丸四角形 65">
                  <a:extLst>
                    <a:ext uri="{FF2B5EF4-FFF2-40B4-BE49-F238E27FC236}">
                      <a16:creationId xmlns:a16="http://schemas.microsoft.com/office/drawing/2014/main" id="{A4DBAD5D-1CEB-4A31-87B6-FFCE3675E6EF}"/>
                    </a:ext>
                  </a:extLst>
                </p:cNvPr>
                <p:cNvSpPr/>
                <p:nvPr/>
              </p:nvSpPr>
              <p:spPr>
                <a:xfrm>
                  <a:off x="2165312" y="3128748"/>
                  <a:ext cx="1479907" cy="561462"/>
                </a:xfrm>
                <a:prstGeom prst="roundRect">
                  <a:avLst/>
                </a:prstGeom>
                <a:solidFill>
                  <a:srgbClr val="0070C0"/>
                </a:solidFill>
                <a:ln>
                  <a:noFill/>
                </a:ln>
                <a:effectLst/>
                <a:scene3d>
                  <a:camera prst="orthographicFront">
                    <a:rot lat="0" lon="0" rev="0"/>
                  </a:camera>
                  <a:lightRig rig="threePt" dir="t">
                    <a:rot lat="0" lon="0" rev="1200000"/>
                  </a:lightRig>
                </a:scene3d>
                <a:sp3d>
                  <a:bevelT w="63500" h="25400"/>
                </a:sp3d>
              </p:spPr>
              <p:txBody>
                <a:bodyPr lIns="36000" tIns="0" rIns="36000" bIns="0" rtlCol="0" anchor="t"/>
                <a:lstStyle/>
                <a:p>
                  <a:pPr defTabSz="1369493" fontAlgn="auto">
                    <a:spcBef>
                      <a:spcPts val="0"/>
                    </a:spcBef>
                    <a:spcAft>
                      <a:spcPts val="0"/>
                    </a:spcAft>
                  </a:pPr>
                  <a:r>
                    <a:rPr kumimoji="0" lang="en-US" altLang="ja-JP" sz="1000" kern="0" dirty="0">
                      <a:solidFill>
                        <a:prstClr val="white"/>
                      </a:solidFill>
                      <a:latin typeface="Calibri"/>
                      <a:ea typeface="ＭＳ Ｐゴシック"/>
                      <a:cs typeface="Meiryo UI" pitchFamily="50" charset="-128"/>
                    </a:rPr>
                    <a:t>General Broadest Pattern</a:t>
                  </a:r>
                  <a:endParaRPr kumimoji="0" lang="ja-JP" altLang="en-US" sz="1000" kern="0" dirty="0">
                    <a:solidFill>
                      <a:prstClr val="white"/>
                    </a:solidFill>
                    <a:latin typeface="Calibri"/>
                    <a:ea typeface="ＭＳ Ｐゴシック"/>
                    <a:cs typeface="Meiryo UI" pitchFamily="50" charset="-128"/>
                  </a:endParaRPr>
                </a:p>
              </p:txBody>
            </p:sp>
            <p:sp>
              <p:nvSpPr>
                <p:cNvPr id="211" name="角丸四角形 67">
                  <a:extLst>
                    <a:ext uri="{FF2B5EF4-FFF2-40B4-BE49-F238E27FC236}">
                      <a16:creationId xmlns:a16="http://schemas.microsoft.com/office/drawing/2014/main" id="{7CEA7B78-FBE7-41BA-8E91-6FD26A6D13C5}"/>
                    </a:ext>
                  </a:extLst>
                </p:cNvPr>
                <p:cNvSpPr/>
                <p:nvPr/>
              </p:nvSpPr>
              <p:spPr>
                <a:xfrm>
                  <a:off x="3248227" y="3477093"/>
                  <a:ext cx="644508" cy="141264"/>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Room 02</a:t>
                  </a:r>
                  <a:endParaRPr kumimoji="0" lang="ja-JP" altLang="en-US" sz="900" kern="0" dirty="0">
                    <a:solidFill>
                      <a:prstClr val="white"/>
                    </a:solidFill>
                    <a:latin typeface="Calibri"/>
                    <a:ea typeface="ＭＳ Ｐゴシック"/>
                    <a:cs typeface="Meiryo UI" pitchFamily="50" charset="-128"/>
                  </a:endParaRPr>
                </a:p>
              </p:txBody>
            </p:sp>
            <p:sp>
              <p:nvSpPr>
                <p:cNvPr id="212" name="角丸四角形 73">
                  <a:extLst>
                    <a:ext uri="{FF2B5EF4-FFF2-40B4-BE49-F238E27FC236}">
                      <a16:creationId xmlns:a16="http://schemas.microsoft.com/office/drawing/2014/main" id="{CFD87B27-9467-4B03-B786-9DD3ED44A36F}"/>
                    </a:ext>
                  </a:extLst>
                </p:cNvPr>
                <p:cNvSpPr/>
                <p:nvPr/>
              </p:nvSpPr>
              <p:spPr>
                <a:xfrm>
                  <a:off x="2042162" y="3474237"/>
                  <a:ext cx="569002" cy="140838"/>
                </a:xfrm>
                <a:prstGeom prst="roundRect">
                  <a:avLst>
                    <a:gd name="adj" fmla="val 10645"/>
                  </a:avLst>
                </a:prstGeom>
                <a:solidFill>
                  <a:srgbClr val="00B050"/>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schemeClr val="bg1"/>
                      </a:solidFill>
                      <a:ea typeface="メイリオ" panose="020B0604030504040204" pitchFamily="50" charset="-128"/>
                      <a:cs typeface="メイリオ" panose="020B0604030504040204" pitchFamily="50" charset="-128"/>
                    </a:rPr>
                    <a:t>BGM A</a:t>
                  </a:r>
                  <a:endParaRPr lang="ja-JP" altLang="en-US" sz="900" dirty="0">
                    <a:solidFill>
                      <a:schemeClr val="bg1"/>
                    </a:solidFill>
                    <a:ea typeface="メイリオ" panose="020B0604030504040204" pitchFamily="50" charset="-128"/>
                    <a:cs typeface="メイリオ" panose="020B0604030504040204" pitchFamily="50" charset="-128"/>
                  </a:endParaRPr>
                </a:p>
              </p:txBody>
            </p:sp>
          </p:grpSp>
          <p:sp>
            <p:nvSpPr>
              <p:cNvPr id="209" name="正方形/長方形 208">
                <a:extLst>
                  <a:ext uri="{FF2B5EF4-FFF2-40B4-BE49-F238E27FC236}">
                    <a16:creationId xmlns:a16="http://schemas.microsoft.com/office/drawing/2014/main" id="{4606314A-8365-49AB-86F5-E835B9341C1E}"/>
                  </a:ext>
                </a:extLst>
              </p:cNvPr>
              <p:cNvSpPr/>
              <p:nvPr/>
            </p:nvSpPr>
            <p:spPr>
              <a:xfrm>
                <a:off x="7917832" y="6168736"/>
                <a:ext cx="598746" cy="369332"/>
              </a:xfrm>
              <a:prstGeom prst="rect">
                <a:avLst/>
              </a:prstGeom>
            </p:spPr>
            <p:txBody>
              <a:bodyPr wrap="square">
                <a:spAutoFit/>
              </a:bodyPr>
              <a:lstStyle/>
              <a:p>
                <a:pPr algn="ctr"/>
                <a:r>
                  <a:rPr lang="en-US" altLang="ja-JP" b="1" dirty="0">
                    <a:solidFill>
                      <a:schemeClr val="bg1"/>
                    </a:solidFill>
                    <a:latin typeface="+mj-lt"/>
                  </a:rPr>
                  <a:t>A02</a:t>
                </a:r>
                <a:endParaRPr lang="ja-JP" altLang="en-US" b="1" dirty="0">
                  <a:solidFill>
                    <a:schemeClr val="bg1"/>
                  </a:solidFill>
                  <a:latin typeface="+mj-lt"/>
                </a:endParaRPr>
              </a:p>
            </p:txBody>
          </p:sp>
        </p:grpSp>
        <p:grpSp>
          <p:nvGrpSpPr>
            <p:cNvPr id="213" name="グループ化 212">
              <a:extLst>
                <a:ext uri="{FF2B5EF4-FFF2-40B4-BE49-F238E27FC236}">
                  <a16:creationId xmlns:a16="http://schemas.microsoft.com/office/drawing/2014/main" id="{77DA5E6F-EC16-4338-80AF-1DE47B75806C}"/>
                </a:ext>
              </a:extLst>
            </p:cNvPr>
            <p:cNvGrpSpPr/>
            <p:nvPr/>
          </p:nvGrpSpPr>
          <p:grpSpPr>
            <a:xfrm>
              <a:off x="10747226" y="5947279"/>
              <a:ext cx="1512167" cy="827524"/>
              <a:chOff x="7484768" y="5987543"/>
              <a:chExt cx="1512167" cy="827524"/>
            </a:xfrm>
          </p:grpSpPr>
          <p:grpSp>
            <p:nvGrpSpPr>
              <p:cNvPr id="214" name="グループ化 213">
                <a:extLst>
                  <a:ext uri="{FF2B5EF4-FFF2-40B4-BE49-F238E27FC236}">
                    <a16:creationId xmlns:a16="http://schemas.microsoft.com/office/drawing/2014/main" id="{B37B8E92-E466-4190-8487-B4D45C7F3233}"/>
                  </a:ext>
                </a:extLst>
              </p:cNvPr>
              <p:cNvGrpSpPr/>
              <p:nvPr/>
            </p:nvGrpSpPr>
            <p:grpSpPr>
              <a:xfrm>
                <a:off x="7484768" y="5987543"/>
                <a:ext cx="1512167" cy="562242"/>
                <a:chOff x="2071241" y="3128748"/>
                <a:chExt cx="1850574" cy="561462"/>
              </a:xfrm>
            </p:grpSpPr>
            <p:sp>
              <p:nvSpPr>
                <p:cNvPr id="216" name="角丸四角形 65">
                  <a:extLst>
                    <a:ext uri="{FF2B5EF4-FFF2-40B4-BE49-F238E27FC236}">
                      <a16:creationId xmlns:a16="http://schemas.microsoft.com/office/drawing/2014/main" id="{6EC28639-9421-4BB1-9336-72D028CE8224}"/>
                    </a:ext>
                  </a:extLst>
                </p:cNvPr>
                <p:cNvSpPr/>
                <p:nvPr/>
              </p:nvSpPr>
              <p:spPr>
                <a:xfrm>
                  <a:off x="2165312" y="3128748"/>
                  <a:ext cx="1479907" cy="561462"/>
                </a:xfrm>
                <a:prstGeom prst="roundRect">
                  <a:avLst/>
                </a:prstGeom>
                <a:solidFill>
                  <a:srgbClr val="0070C0"/>
                </a:solidFill>
                <a:ln>
                  <a:noFill/>
                </a:ln>
                <a:effectLst/>
                <a:scene3d>
                  <a:camera prst="orthographicFront">
                    <a:rot lat="0" lon="0" rev="0"/>
                  </a:camera>
                  <a:lightRig rig="threePt" dir="t">
                    <a:rot lat="0" lon="0" rev="1200000"/>
                  </a:lightRig>
                </a:scene3d>
                <a:sp3d>
                  <a:bevelT w="63500" h="25400"/>
                </a:sp3d>
              </p:spPr>
              <p:txBody>
                <a:bodyPr lIns="36000" tIns="0" rIns="36000" bIns="0" rtlCol="0" anchor="t"/>
                <a:lstStyle/>
                <a:p>
                  <a:pPr defTabSz="1369493" fontAlgn="auto">
                    <a:spcBef>
                      <a:spcPts val="0"/>
                    </a:spcBef>
                    <a:spcAft>
                      <a:spcPts val="0"/>
                    </a:spcAft>
                  </a:pPr>
                  <a:r>
                    <a:rPr kumimoji="0" lang="en-US" altLang="ja-JP" sz="1000" kern="0" dirty="0">
                      <a:solidFill>
                        <a:prstClr val="white"/>
                      </a:solidFill>
                      <a:latin typeface="Calibri"/>
                      <a:ea typeface="ＭＳ Ｐゴシック"/>
                      <a:cs typeface="Meiryo UI" pitchFamily="50" charset="-128"/>
                    </a:rPr>
                    <a:t>General Broadest Pattern</a:t>
                  </a:r>
                  <a:endParaRPr kumimoji="0" lang="ja-JP" altLang="en-US" sz="1000" kern="0" dirty="0">
                    <a:solidFill>
                      <a:prstClr val="white"/>
                    </a:solidFill>
                    <a:latin typeface="Calibri"/>
                    <a:ea typeface="ＭＳ Ｐゴシック"/>
                    <a:cs typeface="Meiryo UI" pitchFamily="50" charset="-128"/>
                  </a:endParaRPr>
                </a:p>
              </p:txBody>
            </p:sp>
            <p:sp>
              <p:nvSpPr>
                <p:cNvPr id="217" name="角丸四角形 67">
                  <a:extLst>
                    <a:ext uri="{FF2B5EF4-FFF2-40B4-BE49-F238E27FC236}">
                      <a16:creationId xmlns:a16="http://schemas.microsoft.com/office/drawing/2014/main" id="{3BD7985B-C6E3-4D6A-88D1-95969F207A51}"/>
                    </a:ext>
                  </a:extLst>
                </p:cNvPr>
                <p:cNvSpPr/>
                <p:nvPr/>
              </p:nvSpPr>
              <p:spPr>
                <a:xfrm>
                  <a:off x="3248226" y="3477093"/>
                  <a:ext cx="673589" cy="141264"/>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Room 02</a:t>
                  </a:r>
                  <a:endParaRPr kumimoji="0" lang="ja-JP" altLang="en-US" sz="900" kern="0" dirty="0">
                    <a:solidFill>
                      <a:prstClr val="white"/>
                    </a:solidFill>
                    <a:latin typeface="Calibri"/>
                    <a:ea typeface="ＭＳ Ｐゴシック"/>
                    <a:cs typeface="Meiryo UI" pitchFamily="50" charset="-128"/>
                  </a:endParaRPr>
                </a:p>
              </p:txBody>
            </p:sp>
            <p:sp>
              <p:nvSpPr>
                <p:cNvPr id="218" name="角丸四角形 73">
                  <a:extLst>
                    <a:ext uri="{FF2B5EF4-FFF2-40B4-BE49-F238E27FC236}">
                      <a16:creationId xmlns:a16="http://schemas.microsoft.com/office/drawing/2014/main" id="{C9707216-C7A8-4248-9BD1-EEE147E82859}"/>
                    </a:ext>
                  </a:extLst>
                </p:cNvPr>
                <p:cNvSpPr/>
                <p:nvPr/>
              </p:nvSpPr>
              <p:spPr>
                <a:xfrm>
                  <a:off x="2071241" y="3474237"/>
                  <a:ext cx="569002" cy="140838"/>
                </a:xfrm>
                <a:prstGeom prst="roundRect">
                  <a:avLst>
                    <a:gd name="adj" fmla="val 10645"/>
                  </a:avLst>
                </a:prstGeom>
                <a:solidFill>
                  <a:srgbClr val="92D050"/>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schemeClr val="bg1"/>
                      </a:solidFill>
                      <a:ea typeface="メイリオ" panose="020B0604030504040204" pitchFamily="50" charset="-128"/>
                      <a:cs typeface="メイリオ" panose="020B0604030504040204" pitchFamily="50" charset="-128"/>
                    </a:rPr>
                    <a:t>BGM B</a:t>
                  </a:r>
                  <a:endParaRPr lang="ja-JP" altLang="en-US" sz="900" dirty="0">
                    <a:solidFill>
                      <a:schemeClr val="bg1"/>
                    </a:solidFill>
                    <a:ea typeface="メイリオ" panose="020B0604030504040204" pitchFamily="50" charset="-128"/>
                    <a:cs typeface="メイリオ" panose="020B0604030504040204" pitchFamily="50" charset="-128"/>
                  </a:endParaRPr>
                </a:p>
              </p:txBody>
            </p:sp>
          </p:grpSp>
          <p:sp>
            <p:nvSpPr>
              <p:cNvPr id="215" name="正方形/長方形 214">
                <a:extLst>
                  <a:ext uri="{FF2B5EF4-FFF2-40B4-BE49-F238E27FC236}">
                    <a16:creationId xmlns:a16="http://schemas.microsoft.com/office/drawing/2014/main" id="{E3F676FD-CAF2-4DAC-8562-125CE0A226D3}"/>
                  </a:ext>
                </a:extLst>
              </p:cNvPr>
              <p:cNvSpPr/>
              <p:nvPr/>
            </p:nvSpPr>
            <p:spPr>
              <a:xfrm>
                <a:off x="7934499" y="6168736"/>
                <a:ext cx="592887" cy="646331"/>
              </a:xfrm>
              <a:prstGeom prst="rect">
                <a:avLst/>
              </a:prstGeom>
            </p:spPr>
            <p:txBody>
              <a:bodyPr wrap="square">
                <a:spAutoFit/>
              </a:bodyPr>
              <a:lstStyle/>
              <a:p>
                <a:pPr algn="ctr"/>
                <a:r>
                  <a:rPr lang="en-US" altLang="ja-JP" b="1" dirty="0">
                    <a:solidFill>
                      <a:schemeClr val="bg1"/>
                    </a:solidFill>
                    <a:latin typeface="+mj-lt"/>
                  </a:rPr>
                  <a:t>B02</a:t>
                </a:r>
                <a:endParaRPr lang="ja-JP" altLang="en-US" b="1" dirty="0">
                  <a:solidFill>
                    <a:schemeClr val="bg1"/>
                  </a:solidFill>
                  <a:latin typeface="+mj-lt"/>
                </a:endParaRPr>
              </a:p>
            </p:txBody>
          </p:sp>
        </p:grpSp>
        <p:sp>
          <p:nvSpPr>
            <p:cNvPr id="219" name="フリーフォーム: 図形 218">
              <a:extLst>
                <a:ext uri="{FF2B5EF4-FFF2-40B4-BE49-F238E27FC236}">
                  <a16:creationId xmlns:a16="http://schemas.microsoft.com/office/drawing/2014/main" id="{3DD220C8-95B1-4DB1-8457-45D3DFD8E2A0}"/>
                </a:ext>
              </a:extLst>
            </p:cNvPr>
            <p:cNvSpPr/>
            <p:nvPr/>
          </p:nvSpPr>
          <p:spPr>
            <a:xfrm>
              <a:off x="12101891" y="5412185"/>
              <a:ext cx="583847" cy="157125"/>
            </a:xfrm>
            <a:custGeom>
              <a:avLst/>
              <a:gdLst>
                <a:gd name="connsiteX0" fmla="*/ 570772 w 570772"/>
                <a:gd name="connsiteY0" fmla="*/ 227144 h 227144"/>
                <a:gd name="connsiteX1" fmla="*/ 570772 w 570772"/>
                <a:gd name="connsiteY1" fmla="*/ 0 h 227144"/>
                <a:gd name="connsiteX2" fmla="*/ 0 w 570772"/>
                <a:gd name="connsiteY2" fmla="*/ 0 h 227144"/>
              </a:gdLst>
              <a:ahLst/>
              <a:cxnLst>
                <a:cxn ang="0">
                  <a:pos x="connsiteX0" y="connsiteY0"/>
                </a:cxn>
                <a:cxn ang="0">
                  <a:pos x="connsiteX1" y="connsiteY1"/>
                </a:cxn>
                <a:cxn ang="0">
                  <a:pos x="connsiteX2" y="connsiteY2"/>
                </a:cxn>
              </a:cxnLst>
              <a:rect l="l" t="t" r="r" b="b"/>
              <a:pathLst>
                <a:path w="570772" h="227144">
                  <a:moveTo>
                    <a:pt x="570772" y="227144"/>
                  </a:moveTo>
                  <a:lnTo>
                    <a:pt x="570772" y="0"/>
                  </a:lnTo>
                  <a:lnTo>
                    <a:pt x="0" y="0"/>
                  </a:lnTo>
                </a:path>
              </a:pathLst>
            </a:custGeom>
            <a:noFill/>
            <a:ln>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0" name="フリーフォーム: 図形 219">
              <a:extLst>
                <a:ext uri="{FF2B5EF4-FFF2-40B4-BE49-F238E27FC236}">
                  <a16:creationId xmlns:a16="http://schemas.microsoft.com/office/drawing/2014/main" id="{CFCCAD12-384B-49CF-BC85-699DDC2BF0E5}"/>
                </a:ext>
              </a:extLst>
            </p:cNvPr>
            <p:cNvSpPr/>
            <p:nvPr/>
          </p:nvSpPr>
          <p:spPr>
            <a:xfrm flipV="1">
              <a:off x="12033378" y="6051114"/>
              <a:ext cx="652360" cy="141460"/>
            </a:xfrm>
            <a:custGeom>
              <a:avLst/>
              <a:gdLst>
                <a:gd name="connsiteX0" fmla="*/ 570772 w 570772"/>
                <a:gd name="connsiteY0" fmla="*/ 227144 h 227144"/>
                <a:gd name="connsiteX1" fmla="*/ 570772 w 570772"/>
                <a:gd name="connsiteY1" fmla="*/ 0 h 227144"/>
                <a:gd name="connsiteX2" fmla="*/ 0 w 570772"/>
                <a:gd name="connsiteY2" fmla="*/ 0 h 227144"/>
              </a:gdLst>
              <a:ahLst/>
              <a:cxnLst>
                <a:cxn ang="0">
                  <a:pos x="connsiteX0" y="connsiteY0"/>
                </a:cxn>
                <a:cxn ang="0">
                  <a:pos x="connsiteX1" y="connsiteY1"/>
                </a:cxn>
                <a:cxn ang="0">
                  <a:pos x="connsiteX2" y="connsiteY2"/>
                </a:cxn>
              </a:cxnLst>
              <a:rect l="l" t="t" r="r" b="b"/>
              <a:pathLst>
                <a:path w="570772" h="227144">
                  <a:moveTo>
                    <a:pt x="570772" y="227144"/>
                  </a:moveTo>
                  <a:lnTo>
                    <a:pt x="570772" y="0"/>
                  </a:lnTo>
                  <a:lnTo>
                    <a:pt x="0" y="0"/>
                  </a:lnTo>
                </a:path>
              </a:pathLst>
            </a:custGeom>
            <a:noFill/>
            <a:ln>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21" name="正方形/長方形 220">
            <a:extLst>
              <a:ext uri="{FF2B5EF4-FFF2-40B4-BE49-F238E27FC236}">
                <a16:creationId xmlns:a16="http://schemas.microsoft.com/office/drawing/2014/main" id="{64C50098-D8C4-4FDB-BAB5-B7F6E89DD87A}"/>
              </a:ext>
            </a:extLst>
          </p:cNvPr>
          <p:cNvSpPr/>
          <p:nvPr/>
        </p:nvSpPr>
        <p:spPr>
          <a:xfrm>
            <a:off x="5662096" y="6523508"/>
            <a:ext cx="8020628" cy="954107"/>
          </a:xfrm>
          <a:prstGeom prst="rect">
            <a:avLst/>
          </a:prstGeom>
        </p:spPr>
        <p:txBody>
          <a:bodyPr wrap="square">
            <a:spAutoFit/>
          </a:bodyPr>
          <a:lstStyle/>
          <a:p>
            <a:pPr algn="r"/>
            <a:r>
              <a:rPr lang="en-US" altLang="ja-JP" sz="1400" dirty="0">
                <a:latin typeface="+mj-lt"/>
              </a:rPr>
              <a:t>Connect an alternative switch to Control in and activate the General Broadcast pattern. When Pattern A02 is activated while BGM A is being broadcast to Room 01 by Pattern A01 activation, BGM A is also broadcasted to Room 02. When Pattern B02 is activated instead of Pattern A02 with Switch in Room 02, BGM B will be broadcast to Room 02. At this time, broadcasting of BGM A by pattern A01 continues in Room 01.</a:t>
            </a:r>
            <a:endParaRPr lang="ja-JP" altLang="en-US" sz="1400" dirty="0">
              <a:latin typeface="+mj-lt"/>
            </a:endParaRPr>
          </a:p>
        </p:txBody>
      </p:sp>
    </p:spTree>
    <p:extLst>
      <p:ext uri="{BB962C8B-B14F-4D97-AF65-F5344CB8AC3E}">
        <p14:creationId xmlns:p14="http://schemas.microsoft.com/office/powerpoint/2010/main" val="288724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正方形/長方形 78"/>
          <p:cNvSpPr/>
          <p:nvPr/>
        </p:nvSpPr>
        <p:spPr>
          <a:xfrm>
            <a:off x="1530202" y="28693"/>
            <a:ext cx="12187386" cy="830991"/>
          </a:xfrm>
          <a:prstGeom prst="rect">
            <a:avLst/>
          </a:prstGeom>
        </p:spPr>
        <p:txBody>
          <a:bodyPr wrap="square" lIns="91436" tIns="45717" rIns="91436" bIns="45717">
            <a:spAutoFit/>
          </a:bodyPr>
          <a:lstStyle/>
          <a:p>
            <a:pPr algn="ctr"/>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Example</a:t>
            </a:r>
            <a:endParaRPr lang="ja-JP" altLang="en-US" sz="1400" dirty="0">
              <a:solidFill>
                <a:srgbClr val="5F5F5F"/>
              </a:solidFill>
              <a:latin typeface="Calibri"/>
            </a:endParaRPr>
          </a:p>
        </p:txBody>
      </p:sp>
      <p:sp>
        <p:nvSpPr>
          <p:cNvPr id="78" name="円/楕円 77"/>
          <p:cNvSpPr/>
          <p:nvPr/>
        </p:nvSpPr>
        <p:spPr>
          <a:xfrm>
            <a:off x="47256" y="644385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861909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正方形/長方形 78"/>
          <p:cNvSpPr/>
          <p:nvPr/>
        </p:nvSpPr>
        <p:spPr>
          <a:xfrm>
            <a:off x="1530202" y="28693"/>
            <a:ext cx="12187386" cy="830991"/>
          </a:xfrm>
          <a:prstGeom prst="rect">
            <a:avLst/>
          </a:prstGeom>
        </p:spPr>
        <p:txBody>
          <a:bodyPr wrap="square" lIns="91436" tIns="45717" rIns="91436" bIns="45717">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Example</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78" name="円/楕円 77"/>
          <p:cNvSpPr/>
          <p:nvPr/>
        </p:nvSpPr>
        <p:spPr>
          <a:xfrm>
            <a:off x="47256" y="644385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68" name="グループ化 67">
            <a:extLst>
              <a:ext uri="{FF2B5EF4-FFF2-40B4-BE49-F238E27FC236}">
                <a16:creationId xmlns:a16="http://schemas.microsoft.com/office/drawing/2014/main" id="{E037CA49-1117-4B16-97B8-C95B85DD1840}"/>
              </a:ext>
            </a:extLst>
          </p:cNvPr>
          <p:cNvGrpSpPr/>
          <p:nvPr/>
        </p:nvGrpSpPr>
        <p:grpSpPr>
          <a:xfrm>
            <a:off x="13913530" y="3585453"/>
            <a:ext cx="1273050" cy="751883"/>
            <a:chOff x="5775426" y="5556971"/>
            <a:chExt cx="869510" cy="466860"/>
          </a:xfrm>
        </p:grpSpPr>
        <p:sp>
          <p:nvSpPr>
            <p:cNvPr id="69" name="正方形/長方形 68">
              <a:extLst>
                <a:ext uri="{FF2B5EF4-FFF2-40B4-BE49-F238E27FC236}">
                  <a16:creationId xmlns:a16="http://schemas.microsoft.com/office/drawing/2014/main" id="{355A4FAA-9CC3-4E4B-A2A1-66AA28F744A9}"/>
                </a:ext>
              </a:extLst>
            </p:cNvPr>
            <p:cNvSpPr/>
            <p:nvPr/>
          </p:nvSpPr>
          <p:spPr>
            <a:xfrm>
              <a:off x="6048584" y="5725051"/>
              <a:ext cx="69337" cy="28752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アーチ 69">
              <a:extLst>
                <a:ext uri="{FF2B5EF4-FFF2-40B4-BE49-F238E27FC236}">
                  <a16:creationId xmlns:a16="http://schemas.microsoft.com/office/drawing/2014/main" id="{BB453D85-2F11-4049-A688-809A6E43DAE4}"/>
                </a:ext>
              </a:extLst>
            </p:cNvPr>
            <p:cNvSpPr/>
            <p:nvPr/>
          </p:nvSpPr>
          <p:spPr>
            <a:xfrm>
              <a:off x="5775426" y="5564070"/>
              <a:ext cx="341689" cy="336279"/>
            </a:xfrm>
            <a:prstGeom prst="blockArc">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71" name="アーチ 70">
              <a:extLst>
                <a:ext uri="{FF2B5EF4-FFF2-40B4-BE49-F238E27FC236}">
                  <a16:creationId xmlns:a16="http://schemas.microsoft.com/office/drawing/2014/main" id="{05A897DF-B2C4-40FC-8048-F59EB12EBE65}"/>
                </a:ext>
              </a:extLst>
            </p:cNvPr>
            <p:cNvSpPr/>
            <p:nvPr/>
          </p:nvSpPr>
          <p:spPr>
            <a:xfrm>
              <a:off x="6047895" y="5567490"/>
              <a:ext cx="341689" cy="336279"/>
            </a:xfrm>
            <a:prstGeom prst="blockArc">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72" name="正方形/長方形 71">
              <a:extLst>
                <a:ext uri="{FF2B5EF4-FFF2-40B4-BE49-F238E27FC236}">
                  <a16:creationId xmlns:a16="http://schemas.microsoft.com/office/drawing/2014/main" id="{3A4C4D3A-6CD3-4871-86F1-B8CC160F834C}"/>
                </a:ext>
              </a:extLst>
            </p:cNvPr>
            <p:cNvSpPr/>
            <p:nvPr/>
          </p:nvSpPr>
          <p:spPr>
            <a:xfrm>
              <a:off x="5786895" y="5556971"/>
              <a:ext cx="846088" cy="7186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3" name="正方形/長方形 72">
              <a:extLst>
                <a:ext uri="{FF2B5EF4-FFF2-40B4-BE49-F238E27FC236}">
                  <a16:creationId xmlns:a16="http://schemas.microsoft.com/office/drawing/2014/main" id="{0E7C2A11-77FC-40E7-AEB3-F695F36E2CA8}"/>
                </a:ext>
              </a:extLst>
            </p:cNvPr>
            <p:cNvSpPr/>
            <p:nvPr/>
          </p:nvSpPr>
          <p:spPr>
            <a:xfrm>
              <a:off x="6311604" y="5722506"/>
              <a:ext cx="69337" cy="28752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正方形/長方形 73">
              <a:extLst>
                <a:ext uri="{FF2B5EF4-FFF2-40B4-BE49-F238E27FC236}">
                  <a16:creationId xmlns:a16="http://schemas.microsoft.com/office/drawing/2014/main" id="{F8415BC5-BAC4-4193-B0DE-136ABD6F9025}"/>
                </a:ext>
              </a:extLst>
            </p:cNvPr>
            <p:cNvSpPr/>
            <p:nvPr/>
          </p:nvSpPr>
          <p:spPr>
            <a:xfrm>
              <a:off x="5786895" y="5715368"/>
              <a:ext cx="69337" cy="28752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アーチ 74">
              <a:extLst>
                <a:ext uri="{FF2B5EF4-FFF2-40B4-BE49-F238E27FC236}">
                  <a16:creationId xmlns:a16="http://schemas.microsoft.com/office/drawing/2014/main" id="{F9F36565-F284-4825-91E9-999A0A612367}"/>
                </a:ext>
              </a:extLst>
            </p:cNvPr>
            <p:cNvSpPr/>
            <p:nvPr/>
          </p:nvSpPr>
          <p:spPr>
            <a:xfrm>
              <a:off x="6303247" y="5581287"/>
              <a:ext cx="341689" cy="336279"/>
            </a:xfrm>
            <a:prstGeom prst="blockArc">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76" name="正方形/長方形 75">
              <a:extLst>
                <a:ext uri="{FF2B5EF4-FFF2-40B4-BE49-F238E27FC236}">
                  <a16:creationId xmlns:a16="http://schemas.microsoft.com/office/drawing/2014/main" id="{B497C6A1-99A3-444E-81B2-62BE1E7EFD13}"/>
                </a:ext>
              </a:extLst>
            </p:cNvPr>
            <p:cNvSpPr/>
            <p:nvPr/>
          </p:nvSpPr>
          <p:spPr>
            <a:xfrm>
              <a:off x="6566956" y="5736303"/>
              <a:ext cx="69337" cy="28752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025" name="グループ化 1024">
            <a:extLst>
              <a:ext uri="{FF2B5EF4-FFF2-40B4-BE49-F238E27FC236}">
                <a16:creationId xmlns:a16="http://schemas.microsoft.com/office/drawing/2014/main" id="{20F9D148-0CE5-4712-8F71-BED8DBD4B174}"/>
              </a:ext>
            </a:extLst>
          </p:cNvPr>
          <p:cNvGrpSpPr/>
          <p:nvPr/>
        </p:nvGrpSpPr>
        <p:grpSpPr>
          <a:xfrm>
            <a:off x="5274618" y="2597579"/>
            <a:ext cx="7704855" cy="4635218"/>
            <a:chOff x="5274618" y="2597579"/>
            <a:chExt cx="7704855" cy="4635218"/>
          </a:xfrm>
        </p:grpSpPr>
        <p:grpSp>
          <p:nvGrpSpPr>
            <p:cNvPr id="4" name="グループ化 3">
              <a:extLst>
                <a:ext uri="{FF2B5EF4-FFF2-40B4-BE49-F238E27FC236}">
                  <a16:creationId xmlns:a16="http://schemas.microsoft.com/office/drawing/2014/main" id="{83954A7A-E646-4715-B870-543A652D1E05}"/>
                </a:ext>
              </a:extLst>
            </p:cNvPr>
            <p:cNvGrpSpPr/>
            <p:nvPr/>
          </p:nvGrpSpPr>
          <p:grpSpPr>
            <a:xfrm>
              <a:off x="5274618" y="2597579"/>
              <a:ext cx="7704855" cy="4635218"/>
              <a:chOff x="8628049" y="3803229"/>
              <a:chExt cx="6367649" cy="3830759"/>
            </a:xfrm>
          </p:grpSpPr>
          <p:grpSp>
            <p:nvGrpSpPr>
              <p:cNvPr id="5" name="グループ化 4">
                <a:extLst>
                  <a:ext uri="{FF2B5EF4-FFF2-40B4-BE49-F238E27FC236}">
                    <a16:creationId xmlns:a16="http://schemas.microsoft.com/office/drawing/2014/main" id="{22E2F097-1CD1-4765-BF43-9BC4786C7CED}"/>
                  </a:ext>
                </a:extLst>
              </p:cNvPr>
              <p:cNvGrpSpPr/>
              <p:nvPr/>
            </p:nvGrpSpPr>
            <p:grpSpPr>
              <a:xfrm>
                <a:off x="8628049" y="3803229"/>
                <a:ext cx="6367649" cy="3830759"/>
                <a:chOff x="7651393" y="2709403"/>
                <a:chExt cx="6367649" cy="3830759"/>
              </a:xfrm>
              <a:effectLst>
                <a:outerShdw blurRad="50800" dist="38100" dir="8100000" algn="tr" rotWithShape="0">
                  <a:prstClr val="black">
                    <a:alpha val="40000"/>
                  </a:prstClr>
                </a:outerShdw>
              </a:effectLst>
            </p:grpSpPr>
            <p:pic>
              <p:nvPicPr>
                <p:cNvPr id="7" name="図 6">
                  <a:extLst>
                    <a:ext uri="{FF2B5EF4-FFF2-40B4-BE49-F238E27FC236}">
                      <a16:creationId xmlns:a16="http://schemas.microsoft.com/office/drawing/2014/main" id="{EAE25931-62AB-4AF5-994D-B6AEB883D45B}"/>
                    </a:ext>
                  </a:extLst>
                </p:cNvPr>
                <p:cNvPicPr>
                  <a:picLocks noChangeAspect="1"/>
                </p:cNvPicPr>
                <p:nvPr/>
              </p:nvPicPr>
              <p:blipFill>
                <a:blip r:embed="rId3">
                  <a:extLst>
                    <a:ext uri="{BEBA8EAE-BF5A-486C-A8C5-ECC9F3942E4B}">
                      <a14:imgProps xmlns:a14="http://schemas.microsoft.com/office/drawing/2010/main">
                        <a14:imgLayer r:embed="rId4">
                          <a14:imgEffect>
                            <a14:saturation sat="0"/>
                          </a14:imgEffect>
                          <a14:imgEffect>
                            <a14:brightnessContrast contrast="40000"/>
                          </a14:imgEffect>
                        </a14:imgLayer>
                      </a14:imgProps>
                    </a:ext>
                  </a:extLst>
                </a:blip>
                <a:stretch>
                  <a:fillRect/>
                </a:stretch>
              </p:blipFill>
              <p:spPr>
                <a:xfrm>
                  <a:off x="7664862" y="2709403"/>
                  <a:ext cx="6354180" cy="3827171"/>
                </a:xfrm>
                <a:prstGeom prst="rect">
                  <a:avLst/>
                </a:prstGeom>
              </p:spPr>
            </p:pic>
            <p:sp>
              <p:nvSpPr>
                <p:cNvPr id="8" name="正方形/長方形 14">
                  <a:extLst>
                    <a:ext uri="{FF2B5EF4-FFF2-40B4-BE49-F238E27FC236}">
                      <a16:creationId xmlns:a16="http://schemas.microsoft.com/office/drawing/2014/main" id="{45631EDF-A17D-4D93-A951-7BFD6016EEE3}"/>
                    </a:ext>
                  </a:extLst>
                </p:cNvPr>
                <p:cNvSpPr/>
                <p:nvPr/>
              </p:nvSpPr>
              <p:spPr>
                <a:xfrm flipV="1">
                  <a:off x="7664862" y="2709403"/>
                  <a:ext cx="4390326" cy="3830759"/>
                </a:xfrm>
                <a:custGeom>
                  <a:avLst/>
                  <a:gdLst>
                    <a:gd name="connsiteX0" fmla="*/ 0 w 2006376"/>
                    <a:gd name="connsiteY0" fmla="*/ 0 h 5054656"/>
                    <a:gd name="connsiteX1" fmla="*/ 2006376 w 2006376"/>
                    <a:gd name="connsiteY1" fmla="*/ 0 h 5054656"/>
                    <a:gd name="connsiteX2" fmla="*/ 2006376 w 2006376"/>
                    <a:gd name="connsiteY2" fmla="*/ 5054656 h 5054656"/>
                    <a:gd name="connsiteX3" fmla="*/ 0 w 2006376"/>
                    <a:gd name="connsiteY3" fmla="*/ 5054656 h 5054656"/>
                    <a:gd name="connsiteX4" fmla="*/ 0 w 2006376"/>
                    <a:gd name="connsiteY4" fmla="*/ 0 h 5054656"/>
                    <a:gd name="connsiteX0" fmla="*/ 0 w 2503088"/>
                    <a:gd name="connsiteY0" fmla="*/ 0 h 5065945"/>
                    <a:gd name="connsiteX1" fmla="*/ 2006376 w 2503088"/>
                    <a:gd name="connsiteY1" fmla="*/ 0 h 5065945"/>
                    <a:gd name="connsiteX2" fmla="*/ 2503088 w 2503088"/>
                    <a:gd name="connsiteY2" fmla="*/ 5065945 h 5065945"/>
                    <a:gd name="connsiteX3" fmla="*/ 0 w 2503088"/>
                    <a:gd name="connsiteY3" fmla="*/ 5054656 h 5065945"/>
                    <a:gd name="connsiteX4" fmla="*/ 0 w 2503088"/>
                    <a:gd name="connsiteY4" fmla="*/ 0 h 5065945"/>
                    <a:gd name="connsiteX0" fmla="*/ 0 w 2503088"/>
                    <a:gd name="connsiteY0" fmla="*/ 0 h 6465767"/>
                    <a:gd name="connsiteX1" fmla="*/ 2006376 w 2503088"/>
                    <a:gd name="connsiteY1" fmla="*/ 1399822 h 6465767"/>
                    <a:gd name="connsiteX2" fmla="*/ 2503088 w 2503088"/>
                    <a:gd name="connsiteY2" fmla="*/ 6465767 h 6465767"/>
                    <a:gd name="connsiteX3" fmla="*/ 0 w 2503088"/>
                    <a:gd name="connsiteY3" fmla="*/ 6454478 h 6465767"/>
                    <a:gd name="connsiteX4" fmla="*/ 0 w 2503088"/>
                    <a:gd name="connsiteY4" fmla="*/ 0 h 6465767"/>
                    <a:gd name="connsiteX0" fmla="*/ 0 w 2503088"/>
                    <a:gd name="connsiteY0" fmla="*/ 0 h 6465767"/>
                    <a:gd name="connsiteX1" fmla="*/ 1046820 w 2503088"/>
                    <a:gd name="connsiteY1" fmla="*/ 22578 h 6465767"/>
                    <a:gd name="connsiteX2" fmla="*/ 2503088 w 2503088"/>
                    <a:gd name="connsiteY2" fmla="*/ 6465767 h 6465767"/>
                    <a:gd name="connsiteX3" fmla="*/ 0 w 2503088"/>
                    <a:gd name="connsiteY3" fmla="*/ 6454478 h 6465767"/>
                    <a:gd name="connsiteX4" fmla="*/ 0 w 2503088"/>
                    <a:gd name="connsiteY4" fmla="*/ 0 h 6465767"/>
                    <a:gd name="connsiteX0" fmla="*/ 0 w 2503088"/>
                    <a:gd name="connsiteY0" fmla="*/ 9712 h 6475479"/>
                    <a:gd name="connsiteX1" fmla="*/ 1044050 w 2503088"/>
                    <a:gd name="connsiteY1" fmla="*/ 0 h 6475479"/>
                    <a:gd name="connsiteX2" fmla="*/ 2503088 w 2503088"/>
                    <a:gd name="connsiteY2" fmla="*/ 6475479 h 6475479"/>
                    <a:gd name="connsiteX3" fmla="*/ 0 w 2503088"/>
                    <a:gd name="connsiteY3" fmla="*/ 6464190 h 6475479"/>
                    <a:gd name="connsiteX4" fmla="*/ 0 w 2503088"/>
                    <a:gd name="connsiteY4" fmla="*/ 9712 h 6475479"/>
                    <a:gd name="connsiteX0" fmla="*/ 0 w 2503088"/>
                    <a:gd name="connsiteY0" fmla="*/ 4495 h 6475479"/>
                    <a:gd name="connsiteX1" fmla="*/ 1044050 w 2503088"/>
                    <a:gd name="connsiteY1" fmla="*/ 0 h 6475479"/>
                    <a:gd name="connsiteX2" fmla="*/ 2503088 w 2503088"/>
                    <a:gd name="connsiteY2" fmla="*/ 6475479 h 6475479"/>
                    <a:gd name="connsiteX3" fmla="*/ 0 w 2503088"/>
                    <a:gd name="connsiteY3" fmla="*/ 6464190 h 6475479"/>
                    <a:gd name="connsiteX4" fmla="*/ 0 w 2503088"/>
                    <a:gd name="connsiteY4" fmla="*/ 4495 h 6475479"/>
                    <a:gd name="connsiteX0" fmla="*/ 0 w 2503088"/>
                    <a:gd name="connsiteY0" fmla="*/ 0 h 6481413"/>
                    <a:gd name="connsiteX1" fmla="*/ 1044050 w 2503088"/>
                    <a:gd name="connsiteY1" fmla="*/ 5934 h 6481413"/>
                    <a:gd name="connsiteX2" fmla="*/ 2503088 w 2503088"/>
                    <a:gd name="connsiteY2" fmla="*/ 6481413 h 6481413"/>
                    <a:gd name="connsiteX3" fmla="*/ 0 w 2503088"/>
                    <a:gd name="connsiteY3" fmla="*/ 6470124 h 6481413"/>
                    <a:gd name="connsiteX4" fmla="*/ 0 w 2503088"/>
                    <a:gd name="connsiteY4" fmla="*/ 0 h 648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3088" h="6481413">
                      <a:moveTo>
                        <a:pt x="0" y="0"/>
                      </a:moveTo>
                      <a:lnTo>
                        <a:pt x="1044050" y="5934"/>
                      </a:lnTo>
                      <a:lnTo>
                        <a:pt x="2503088" y="6481413"/>
                      </a:lnTo>
                      <a:lnTo>
                        <a:pt x="0" y="6470124"/>
                      </a:lnTo>
                      <a:lnTo>
                        <a:pt x="0" y="0"/>
                      </a:lnTo>
                      <a:close/>
                    </a:path>
                  </a:pathLst>
                </a:cu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 name="正方形/長方形 8">
                  <a:extLst>
                    <a:ext uri="{FF2B5EF4-FFF2-40B4-BE49-F238E27FC236}">
                      <a16:creationId xmlns:a16="http://schemas.microsoft.com/office/drawing/2014/main" id="{4BE0FE92-237A-42C5-945A-CBE21FC78FED}"/>
                    </a:ext>
                  </a:extLst>
                </p:cNvPr>
                <p:cNvSpPr/>
                <p:nvPr/>
              </p:nvSpPr>
              <p:spPr>
                <a:xfrm>
                  <a:off x="7651393" y="2772908"/>
                  <a:ext cx="4163478" cy="1752807"/>
                </a:xfrm>
                <a:prstGeom prst="rect">
                  <a:avLst/>
                </a:prstGeom>
              </p:spPr>
              <p:txBody>
                <a:bodyPr wrap="square">
                  <a:spAutoFit/>
                </a:bodyPr>
                <a:lstStyle/>
                <a:p>
                  <a:r>
                    <a:rPr lang="en-US" altLang="ja-JP" sz="1600" b="1" dirty="0">
                      <a:latin typeface="+mj-lt"/>
                    </a:rPr>
                    <a:t>TOA's VX-3000 Series got certified with EN 50121-4 </a:t>
                  </a:r>
                  <a:r>
                    <a:rPr lang="en-US" altLang="ja-JP" sz="1050" b="1" dirty="0">
                      <a:latin typeface="+mj-lt"/>
                    </a:rPr>
                    <a:t>			                                                  </a:t>
                  </a:r>
                  <a:r>
                    <a:rPr lang="en-US" altLang="ja-JP" sz="1200" b="1" dirty="0">
                      <a:latin typeface="+mj-lt"/>
                    </a:rPr>
                    <a:t>(IEC62236-4)</a:t>
                  </a:r>
                  <a:r>
                    <a:rPr lang="en-US" altLang="ja-JP" sz="1000" dirty="0">
                      <a:latin typeface="+mj-lt"/>
                    </a:rPr>
                    <a:t>,</a:t>
                  </a:r>
                  <a:r>
                    <a:rPr lang="en-US" altLang="ja-JP" sz="1000" b="1" dirty="0">
                      <a:latin typeface="+mj-lt"/>
                    </a:rPr>
                    <a:t> </a:t>
                  </a:r>
                  <a:endParaRPr lang="en-US" altLang="ja-JP" sz="1100" b="1" dirty="0">
                    <a:latin typeface="+mj-lt"/>
                  </a:endParaRPr>
                </a:p>
                <a:p>
                  <a:r>
                    <a:rPr lang="en-US" altLang="ja-JP" sz="1100" dirty="0">
                      <a:latin typeface="+mj-lt"/>
                    </a:rPr>
                    <a:t>the electromagnetic standards which applies to a signaling and telecommunication apparatus installed in railway environment. Those systems can now be utilized in railway applications where EN 50121-4 is required.</a:t>
                  </a:r>
                </a:p>
                <a:p>
                  <a:endParaRPr lang="en-US" altLang="ja-JP" sz="1100" dirty="0">
                    <a:latin typeface="+mj-lt"/>
                  </a:endParaRPr>
                </a:p>
                <a:p>
                  <a:r>
                    <a:rPr lang="en-US" altLang="ja-JP" sz="1000" dirty="0">
                      <a:latin typeface="+mj-lt"/>
                    </a:rPr>
                    <a:t>EN 50121-4 specifies limits for emission and immunity and provides performance </a:t>
                  </a:r>
                </a:p>
                <a:p>
                  <a:r>
                    <a:rPr lang="en-US" altLang="ja-JP" sz="1000" dirty="0">
                      <a:latin typeface="+mj-lt"/>
                    </a:rPr>
                    <a:t>criteria for </a:t>
                  </a:r>
                  <a:r>
                    <a:rPr lang="en-US" altLang="ja-JP" sz="1000" dirty="0" err="1">
                      <a:latin typeface="+mj-lt"/>
                    </a:rPr>
                    <a:t>signalling</a:t>
                  </a:r>
                  <a:r>
                    <a:rPr lang="en-US" altLang="ja-JP" sz="1000" dirty="0">
                      <a:latin typeface="+mj-lt"/>
                    </a:rPr>
                    <a:t> and telecommunications apparatus which may interfere </a:t>
                  </a:r>
                </a:p>
                <a:p>
                  <a:r>
                    <a:rPr lang="en-US" altLang="ja-JP" sz="1000" dirty="0">
                      <a:latin typeface="+mj-lt"/>
                    </a:rPr>
                    <a:t>with other apparatus in the railway environment, or increase the total </a:t>
                  </a:r>
                </a:p>
                <a:p>
                  <a:r>
                    <a:rPr lang="en-US" altLang="ja-JP" sz="1000" dirty="0">
                      <a:latin typeface="+mj-lt"/>
                    </a:rPr>
                    <a:t>emissions for the railway environment beyond the limits defined in the </a:t>
                  </a:r>
                </a:p>
                <a:p>
                  <a:r>
                    <a:rPr lang="en-US" altLang="ja-JP" sz="1000" dirty="0">
                      <a:latin typeface="+mj-lt"/>
                    </a:rPr>
                    <a:t>appropriate standard and so risk causing electromagnetic interference to </a:t>
                  </a:r>
                </a:p>
                <a:p>
                  <a:r>
                    <a:rPr lang="en-US" altLang="ja-JP" sz="1000" dirty="0">
                      <a:latin typeface="+mj-lt"/>
                    </a:rPr>
                    <a:t>apparatus outside the railway system.</a:t>
                  </a:r>
                  <a:endParaRPr lang="ja-JP" altLang="en-US" sz="1000" dirty="0">
                    <a:latin typeface="+mj-lt"/>
                  </a:endParaRPr>
                </a:p>
              </p:txBody>
            </p:sp>
          </p:grpSp>
          <p:pic>
            <p:nvPicPr>
              <p:cNvPr id="6" name="図 5">
                <a:extLst>
                  <a:ext uri="{FF2B5EF4-FFF2-40B4-BE49-F238E27FC236}">
                    <a16:creationId xmlns:a16="http://schemas.microsoft.com/office/drawing/2014/main" id="{2E5E0432-F8B4-49F5-9567-715E119A4D08}"/>
                  </a:ext>
                </a:extLst>
              </p:cNvPr>
              <p:cNvPicPr>
                <a:picLocks noChangeAspect="1"/>
              </p:cNvPicPr>
              <p:nvPr/>
            </p:nvPicPr>
            <p:blipFill>
              <a:blip r:embed="rId5">
                <a:clrChange>
                  <a:clrFrom>
                    <a:srgbClr val="000000"/>
                  </a:clrFrom>
                  <a:clrTo>
                    <a:srgbClr val="000000">
                      <a:alpha val="0"/>
                    </a:srgbClr>
                  </a:clrTo>
                </a:clrChange>
              </a:blip>
              <a:stretch>
                <a:fillRect/>
              </a:stretch>
            </p:blipFill>
            <p:spPr>
              <a:xfrm>
                <a:off x="8784273" y="7160771"/>
                <a:ext cx="879439" cy="438775"/>
              </a:xfrm>
              <a:prstGeom prst="rect">
                <a:avLst/>
              </a:prstGeom>
            </p:spPr>
          </p:pic>
        </p:grpSp>
        <p:sp>
          <p:nvSpPr>
            <p:cNvPr id="2" name="楕円 1">
              <a:extLst>
                <a:ext uri="{FF2B5EF4-FFF2-40B4-BE49-F238E27FC236}">
                  <a16:creationId xmlns:a16="http://schemas.microsoft.com/office/drawing/2014/main" id="{C751D19B-68EC-46BD-A5B2-3EDE5793E5CA}"/>
                </a:ext>
              </a:extLst>
            </p:cNvPr>
            <p:cNvSpPr/>
            <p:nvPr/>
          </p:nvSpPr>
          <p:spPr>
            <a:xfrm>
              <a:off x="5660345" y="5094849"/>
              <a:ext cx="1064121" cy="216024"/>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楕円 10">
              <a:extLst>
                <a:ext uri="{FF2B5EF4-FFF2-40B4-BE49-F238E27FC236}">
                  <a16:creationId xmlns:a16="http://schemas.microsoft.com/office/drawing/2014/main" id="{8E322494-7261-4615-9598-3CE5888F87E7}"/>
                </a:ext>
              </a:extLst>
            </p:cNvPr>
            <p:cNvSpPr/>
            <p:nvPr/>
          </p:nvSpPr>
          <p:spPr>
            <a:xfrm>
              <a:off x="7272512" y="5240335"/>
              <a:ext cx="1064121" cy="216024"/>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楕円 11">
              <a:extLst>
                <a:ext uri="{FF2B5EF4-FFF2-40B4-BE49-F238E27FC236}">
                  <a16:creationId xmlns:a16="http://schemas.microsoft.com/office/drawing/2014/main" id="{BEB1D1A8-AC7B-4C3D-A178-EEB36B3A7627}"/>
                </a:ext>
              </a:extLst>
            </p:cNvPr>
            <p:cNvSpPr/>
            <p:nvPr/>
          </p:nvSpPr>
          <p:spPr>
            <a:xfrm>
              <a:off x="5645438" y="5809369"/>
              <a:ext cx="1557980" cy="28752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図形 9">
              <a:extLst>
                <a:ext uri="{FF2B5EF4-FFF2-40B4-BE49-F238E27FC236}">
                  <a16:creationId xmlns:a16="http://schemas.microsoft.com/office/drawing/2014/main" id="{311C3F68-ADF5-4333-82B4-014229691E59}"/>
                </a:ext>
              </a:extLst>
            </p:cNvPr>
            <p:cNvSpPr/>
            <p:nvPr/>
          </p:nvSpPr>
          <p:spPr>
            <a:xfrm>
              <a:off x="6736176" y="5165357"/>
              <a:ext cx="622021" cy="94593"/>
            </a:xfrm>
            <a:custGeom>
              <a:avLst/>
              <a:gdLst>
                <a:gd name="connsiteX0" fmla="*/ 0 w 622021"/>
                <a:gd name="connsiteY0" fmla="*/ 0 h 94593"/>
                <a:gd name="connsiteX1" fmla="*/ 622021 w 622021"/>
                <a:gd name="connsiteY1" fmla="*/ 94593 h 94593"/>
                <a:gd name="connsiteX2" fmla="*/ 610555 w 622021"/>
                <a:gd name="connsiteY2" fmla="*/ 91726 h 94593"/>
              </a:gdLst>
              <a:ahLst/>
              <a:cxnLst>
                <a:cxn ang="0">
                  <a:pos x="connsiteX0" y="connsiteY0"/>
                </a:cxn>
                <a:cxn ang="0">
                  <a:pos x="connsiteX1" y="connsiteY1"/>
                </a:cxn>
                <a:cxn ang="0">
                  <a:pos x="connsiteX2" y="connsiteY2"/>
                </a:cxn>
              </a:cxnLst>
              <a:rect l="l" t="t" r="r" b="b"/>
              <a:pathLst>
                <a:path w="622021" h="94593">
                  <a:moveTo>
                    <a:pt x="0" y="0"/>
                  </a:moveTo>
                  <a:lnTo>
                    <a:pt x="622021" y="94593"/>
                  </a:lnTo>
                  <a:lnTo>
                    <a:pt x="610555" y="91726"/>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図形 12">
              <a:extLst>
                <a:ext uri="{FF2B5EF4-FFF2-40B4-BE49-F238E27FC236}">
                  <a16:creationId xmlns:a16="http://schemas.microsoft.com/office/drawing/2014/main" id="{3A986D58-6D73-4A84-A7D7-CD1A72C4A79E}"/>
                </a:ext>
              </a:extLst>
            </p:cNvPr>
            <p:cNvSpPr/>
            <p:nvPr/>
          </p:nvSpPr>
          <p:spPr>
            <a:xfrm>
              <a:off x="6632983" y="5294347"/>
              <a:ext cx="91727" cy="487298"/>
            </a:xfrm>
            <a:custGeom>
              <a:avLst/>
              <a:gdLst>
                <a:gd name="connsiteX0" fmla="*/ 0 w 91727"/>
                <a:gd name="connsiteY0" fmla="*/ 0 h 487298"/>
                <a:gd name="connsiteX1" fmla="*/ 91727 w 91727"/>
                <a:gd name="connsiteY1" fmla="*/ 487298 h 487298"/>
              </a:gdLst>
              <a:ahLst/>
              <a:cxnLst>
                <a:cxn ang="0">
                  <a:pos x="connsiteX0" y="connsiteY0"/>
                </a:cxn>
                <a:cxn ang="0">
                  <a:pos x="connsiteX1" y="connsiteY1"/>
                </a:cxn>
              </a:cxnLst>
              <a:rect l="l" t="t" r="r" b="b"/>
              <a:pathLst>
                <a:path w="91727" h="487298">
                  <a:moveTo>
                    <a:pt x="0" y="0"/>
                  </a:moveTo>
                  <a:lnTo>
                    <a:pt x="91727" y="487298"/>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0" name="図 29">
              <a:extLst>
                <a:ext uri="{FF2B5EF4-FFF2-40B4-BE49-F238E27FC236}">
                  <a16:creationId xmlns:a16="http://schemas.microsoft.com/office/drawing/2014/main" id="{D107243C-1682-41AB-A8BE-3BBA4AC6E375}"/>
                </a:ext>
              </a:extLst>
            </p:cNvPr>
            <p:cNvPicPr>
              <a:picLocks noChangeAspect="1"/>
            </p:cNvPicPr>
            <p:nvPr/>
          </p:nvPicPr>
          <p:blipFill>
            <a:blip r:embed="rId6"/>
            <a:stretch>
              <a:fillRect/>
            </a:stretch>
          </p:blipFill>
          <p:spPr>
            <a:xfrm>
              <a:off x="6061853" y="5578012"/>
              <a:ext cx="356141" cy="446763"/>
            </a:xfrm>
            <a:prstGeom prst="rect">
              <a:avLst/>
            </a:prstGeom>
          </p:spPr>
        </p:pic>
        <p:grpSp>
          <p:nvGrpSpPr>
            <p:cNvPr id="48" name="グループ化 47">
              <a:extLst>
                <a:ext uri="{FF2B5EF4-FFF2-40B4-BE49-F238E27FC236}">
                  <a16:creationId xmlns:a16="http://schemas.microsoft.com/office/drawing/2014/main" id="{FA47B59B-873A-4193-BCD7-B7511631EF03}"/>
                </a:ext>
              </a:extLst>
            </p:cNvPr>
            <p:cNvGrpSpPr/>
            <p:nvPr/>
          </p:nvGrpSpPr>
          <p:grpSpPr>
            <a:xfrm>
              <a:off x="7324928" y="4951378"/>
              <a:ext cx="617706" cy="275986"/>
              <a:chOff x="6869415" y="4710782"/>
              <a:chExt cx="617706" cy="222025"/>
            </a:xfrm>
            <a:solidFill>
              <a:schemeClr val="bg1">
                <a:lumMod val="75000"/>
              </a:schemeClr>
            </a:solidFill>
          </p:grpSpPr>
          <p:sp>
            <p:nvSpPr>
              <p:cNvPr id="51" name="アーチ 44">
                <a:extLst>
                  <a:ext uri="{FF2B5EF4-FFF2-40B4-BE49-F238E27FC236}">
                    <a16:creationId xmlns:a16="http://schemas.microsoft.com/office/drawing/2014/main" id="{1601E0DA-E356-4F31-8677-BBD023DCD2E5}"/>
                  </a:ext>
                </a:extLst>
              </p:cNvPr>
              <p:cNvSpPr/>
              <p:nvPr/>
            </p:nvSpPr>
            <p:spPr>
              <a:xfrm>
                <a:off x="6908325" y="4750628"/>
                <a:ext cx="479088" cy="178792"/>
              </a:xfrm>
              <a:custGeom>
                <a:avLst/>
                <a:gdLst>
                  <a:gd name="connsiteX0" fmla="*/ 0 w 720080"/>
                  <a:gd name="connsiteY0" fmla="*/ 207858 h 415715"/>
                  <a:gd name="connsiteX1" fmla="*/ 246722 w 720080"/>
                  <a:gd name="connsiteY1" fmla="*/ 10564 h 415715"/>
                  <a:gd name="connsiteX2" fmla="*/ 474953 w 720080"/>
                  <a:gd name="connsiteY2" fmla="*/ 10872 h 415715"/>
                  <a:gd name="connsiteX3" fmla="*/ 720055 w 720080"/>
                  <a:gd name="connsiteY3" fmla="*/ 210286 h 415715"/>
                  <a:gd name="connsiteX4" fmla="*/ 660734 w 720080"/>
                  <a:gd name="connsiteY4" fmla="*/ 209885 h 415715"/>
                  <a:gd name="connsiteX5" fmla="*/ 443304 w 720080"/>
                  <a:gd name="connsiteY5" fmla="*/ 65126 h 415715"/>
                  <a:gd name="connsiteX6" fmla="*/ 277965 w 720080"/>
                  <a:gd name="connsiteY6" fmla="*/ 64958 h 415715"/>
                  <a:gd name="connsiteX7" fmla="*/ 59318 w 720080"/>
                  <a:gd name="connsiteY7" fmla="*/ 207858 h 415715"/>
                  <a:gd name="connsiteX8" fmla="*/ 0 w 720080"/>
                  <a:gd name="connsiteY8" fmla="*/ 207858 h 415715"/>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443304 w 720079"/>
                  <a:gd name="connsiteY5" fmla="*/ 65126 h 210286"/>
                  <a:gd name="connsiteX6" fmla="*/ 277965 w 720079"/>
                  <a:gd name="connsiteY6" fmla="*/ 36573 h 210286"/>
                  <a:gd name="connsiteX7" fmla="*/ 59318 w 720079"/>
                  <a:gd name="connsiteY7" fmla="*/ 207858 h 210286"/>
                  <a:gd name="connsiteX8" fmla="*/ 0 w 720079"/>
                  <a:gd name="connsiteY8"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427084 w 720079"/>
                  <a:gd name="connsiteY5" fmla="*/ 36741 h 210286"/>
                  <a:gd name="connsiteX6" fmla="*/ 277965 w 720079"/>
                  <a:gd name="connsiteY6" fmla="*/ 36573 h 210286"/>
                  <a:gd name="connsiteX7" fmla="*/ 59318 w 720079"/>
                  <a:gd name="connsiteY7" fmla="*/ 207858 h 210286"/>
                  <a:gd name="connsiteX8" fmla="*/ 0 w 720079"/>
                  <a:gd name="connsiteY8"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427084 w 720079"/>
                  <a:gd name="connsiteY5" fmla="*/ 36741 h 210286"/>
                  <a:gd name="connsiteX6" fmla="*/ 277965 w 720079"/>
                  <a:gd name="connsiteY6" fmla="*/ 36573 h 210286"/>
                  <a:gd name="connsiteX7" fmla="*/ 59318 w 720079"/>
                  <a:gd name="connsiteY7" fmla="*/ 207858 h 210286"/>
                  <a:gd name="connsiteX8" fmla="*/ 0 w 720079"/>
                  <a:gd name="connsiteY8"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427084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54095 w 720079"/>
                  <a:gd name="connsiteY5" fmla="*/ 2863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54095 w 720079"/>
                  <a:gd name="connsiteY5" fmla="*/ 2863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54095 w 720079"/>
                  <a:gd name="connsiteY5" fmla="*/ 2863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55"/>
                  <a:gd name="connsiteY0" fmla="*/ 207858 h 210286"/>
                  <a:gd name="connsiteX1" fmla="*/ 246722 w 720055"/>
                  <a:gd name="connsiteY1" fmla="*/ 10564 h 210286"/>
                  <a:gd name="connsiteX2" fmla="*/ 474953 w 720055"/>
                  <a:gd name="connsiteY2" fmla="*/ 10872 h 210286"/>
                  <a:gd name="connsiteX3" fmla="*/ 720055 w 720055"/>
                  <a:gd name="connsiteY3" fmla="*/ 210286 h 210286"/>
                  <a:gd name="connsiteX4" fmla="*/ 660734 w 720055"/>
                  <a:gd name="connsiteY4" fmla="*/ 209885 h 210286"/>
                  <a:gd name="connsiteX5" fmla="*/ 368287 w 720055"/>
                  <a:gd name="connsiteY5" fmla="*/ 36741 h 210286"/>
                  <a:gd name="connsiteX6" fmla="*/ 59318 w 720055"/>
                  <a:gd name="connsiteY6" fmla="*/ 207858 h 210286"/>
                  <a:gd name="connsiteX7" fmla="*/ 0 w 720055"/>
                  <a:gd name="connsiteY7" fmla="*/ 207858 h 21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0055" h="210286">
                    <a:moveTo>
                      <a:pt x="0" y="207858"/>
                    </a:moveTo>
                    <a:cubicBezTo>
                      <a:pt x="44604" y="114214"/>
                      <a:pt x="99428" y="38760"/>
                      <a:pt x="246722" y="10564"/>
                    </a:cubicBezTo>
                    <a:cubicBezTo>
                      <a:pt x="320844" y="-3625"/>
                      <a:pt x="400947" y="-3517"/>
                      <a:pt x="474953" y="10872"/>
                    </a:cubicBezTo>
                    <a:cubicBezTo>
                      <a:pt x="622897" y="39637"/>
                      <a:pt x="683355" y="120167"/>
                      <a:pt x="720055" y="210286"/>
                    </a:cubicBezTo>
                    <a:lnTo>
                      <a:pt x="660734" y="209885"/>
                    </a:lnTo>
                    <a:cubicBezTo>
                      <a:pt x="634208" y="155279"/>
                      <a:pt x="537509" y="33768"/>
                      <a:pt x="368287" y="36741"/>
                    </a:cubicBezTo>
                    <a:cubicBezTo>
                      <a:pt x="199065" y="39714"/>
                      <a:pt x="94725" y="133923"/>
                      <a:pt x="59318" y="207858"/>
                    </a:cubicBezTo>
                    <a:lnTo>
                      <a:pt x="0" y="207858"/>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52" name="アーチ 44">
                <a:extLst>
                  <a:ext uri="{FF2B5EF4-FFF2-40B4-BE49-F238E27FC236}">
                    <a16:creationId xmlns:a16="http://schemas.microsoft.com/office/drawing/2014/main" id="{7C2462EF-E021-4566-843D-A35A26CB041B}"/>
                  </a:ext>
                </a:extLst>
              </p:cNvPr>
              <p:cNvSpPr/>
              <p:nvPr/>
            </p:nvSpPr>
            <p:spPr>
              <a:xfrm>
                <a:off x="6947150" y="4798822"/>
                <a:ext cx="360010" cy="130597"/>
              </a:xfrm>
              <a:custGeom>
                <a:avLst/>
                <a:gdLst>
                  <a:gd name="connsiteX0" fmla="*/ 0 w 720080"/>
                  <a:gd name="connsiteY0" fmla="*/ 207858 h 415715"/>
                  <a:gd name="connsiteX1" fmla="*/ 246722 w 720080"/>
                  <a:gd name="connsiteY1" fmla="*/ 10564 h 415715"/>
                  <a:gd name="connsiteX2" fmla="*/ 474953 w 720080"/>
                  <a:gd name="connsiteY2" fmla="*/ 10872 h 415715"/>
                  <a:gd name="connsiteX3" fmla="*/ 720055 w 720080"/>
                  <a:gd name="connsiteY3" fmla="*/ 210286 h 415715"/>
                  <a:gd name="connsiteX4" fmla="*/ 660734 w 720080"/>
                  <a:gd name="connsiteY4" fmla="*/ 209885 h 415715"/>
                  <a:gd name="connsiteX5" fmla="*/ 443304 w 720080"/>
                  <a:gd name="connsiteY5" fmla="*/ 65126 h 415715"/>
                  <a:gd name="connsiteX6" fmla="*/ 277965 w 720080"/>
                  <a:gd name="connsiteY6" fmla="*/ 64958 h 415715"/>
                  <a:gd name="connsiteX7" fmla="*/ 59318 w 720080"/>
                  <a:gd name="connsiteY7" fmla="*/ 207858 h 415715"/>
                  <a:gd name="connsiteX8" fmla="*/ 0 w 720080"/>
                  <a:gd name="connsiteY8" fmla="*/ 207858 h 415715"/>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443304 w 720079"/>
                  <a:gd name="connsiteY5" fmla="*/ 65126 h 210286"/>
                  <a:gd name="connsiteX6" fmla="*/ 277965 w 720079"/>
                  <a:gd name="connsiteY6" fmla="*/ 36573 h 210286"/>
                  <a:gd name="connsiteX7" fmla="*/ 59318 w 720079"/>
                  <a:gd name="connsiteY7" fmla="*/ 207858 h 210286"/>
                  <a:gd name="connsiteX8" fmla="*/ 0 w 720079"/>
                  <a:gd name="connsiteY8"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427084 w 720079"/>
                  <a:gd name="connsiteY5" fmla="*/ 36741 h 210286"/>
                  <a:gd name="connsiteX6" fmla="*/ 277965 w 720079"/>
                  <a:gd name="connsiteY6" fmla="*/ 36573 h 210286"/>
                  <a:gd name="connsiteX7" fmla="*/ 59318 w 720079"/>
                  <a:gd name="connsiteY7" fmla="*/ 207858 h 210286"/>
                  <a:gd name="connsiteX8" fmla="*/ 0 w 720079"/>
                  <a:gd name="connsiteY8"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427084 w 720079"/>
                  <a:gd name="connsiteY5" fmla="*/ 36741 h 210286"/>
                  <a:gd name="connsiteX6" fmla="*/ 277965 w 720079"/>
                  <a:gd name="connsiteY6" fmla="*/ 36573 h 210286"/>
                  <a:gd name="connsiteX7" fmla="*/ 59318 w 720079"/>
                  <a:gd name="connsiteY7" fmla="*/ 207858 h 210286"/>
                  <a:gd name="connsiteX8" fmla="*/ 0 w 720079"/>
                  <a:gd name="connsiteY8"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427084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54095 w 720079"/>
                  <a:gd name="connsiteY5" fmla="*/ 2863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54095 w 720079"/>
                  <a:gd name="connsiteY5" fmla="*/ 2863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54095 w 720079"/>
                  <a:gd name="connsiteY5" fmla="*/ 2863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55"/>
                  <a:gd name="connsiteY0" fmla="*/ 207858 h 210286"/>
                  <a:gd name="connsiteX1" fmla="*/ 246722 w 720055"/>
                  <a:gd name="connsiteY1" fmla="*/ 10564 h 210286"/>
                  <a:gd name="connsiteX2" fmla="*/ 474953 w 720055"/>
                  <a:gd name="connsiteY2" fmla="*/ 10872 h 210286"/>
                  <a:gd name="connsiteX3" fmla="*/ 720055 w 720055"/>
                  <a:gd name="connsiteY3" fmla="*/ 210286 h 210286"/>
                  <a:gd name="connsiteX4" fmla="*/ 660734 w 720055"/>
                  <a:gd name="connsiteY4" fmla="*/ 209885 h 210286"/>
                  <a:gd name="connsiteX5" fmla="*/ 368287 w 720055"/>
                  <a:gd name="connsiteY5" fmla="*/ 36741 h 210286"/>
                  <a:gd name="connsiteX6" fmla="*/ 59318 w 720055"/>
                  <a:gd name="connsiteY6" fmla="*/ 207858 h 210286"/>
                  <a:gd name="connsiteX7" fmla="*/ 0 w 720055"/>
                  <a:gd name="connsiteY7" fmla="*/ 207858 h 21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0055" h="210286">
                    <a:moveTo>
                      <a:pt x="0" y="207858"/>
                    </a:moveTo>
                    <a:cubicBezTo>
                      <a:pt x="44604" y="114214"/>
                      <a:pt x="99428" y="38760"/>
                      <a:pt x="246722" y="10564"/>
                    </a:cubicBezTo>
                    <a:cubicBezTo>
                      <a:pt x="320844" y="-3625"/>
                      <a:pt x="400947" y="-3517"/>
                      <a:pt x="474953" y="10872"/>
                    </a:cubicBezTo>
                    <a:cubicBezTo>
                      <a:pt x="622897" y="39637"/>
                      <a:pt x="683355" y="120167"/>
                      <a:pt x="720055" y="210286"/>
                    </a:cubicBezTo>
                    <a:lnTo>
                      <a:pt x="660734" y="209885"/>
                    </a:lnTo>
                    <a:cubicBezTo>
                      <a:pt x="634208" y="155279"/>
                      <a:pt x="537509" y="33768"/>
                      <a:pt x="368287" y="36741"/>
                    </a:cubicBezTo>
                    <a:cubicBezTo>
                      <a:pt x="199065" y="39714"/>
                      <a:pt x="94725" y="133923"/>
                      <a:pt x="59318" y="207858"/>
                    </a:cubicBezTo>
                    <a:lnTo>
                      <a:pt x="0" y="20785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53" name="アーチ 44">
                <a:extLst>
                  <a:ext uri="{FF2B5EF4-FFF2-40B4-BE49-F238E27FC236}">
                    <a16:creationId xmlns:a16="http://schemas.microsoft.com/office/drawing/2014/main" id="{92574D2F-0DEA-4532-9171-207E6DBDBA02}"/>
                  </a:ext>
                </a:extLst>
              </p:cNvPr>
              <p:cNvSpPr/>
              <p:nvPr/>
            </p:nvSpPr>
            <p:spPr>
              <a:xfrm>
                <a:off x="6965851" y="4826689"/>
                <a:ext cx="261352" cy="102730"/>
              </a:xfrm>
              <a:custGeom>
                <a:avLst/>
                <a:gdLst>
                  <a:gd name="connsiteX0" fmla="*/ 0 w 720080"/>
                  <a:gd name="connsiteY0" fmla="*/ 207858 h 415715"/>
                  <a:gd name="connsiteX1" fmla="*/ 246722 w 720080"/>
                  <a:gd name="connsiteY1" fmla="*/ 10564 h 415715"/>
                  <a:gd name="connsiteX2" fmla="*/ 474953 w 720080"/>
                  <a:gd name="connsiteY2" fmla="*/ 10872 h 415715"/>
                  <a:gd name="connsiteX3" fmla="*/ 720055 w 720080"/>
                  <a:gd name="connsiteY3" fmla="*/ 210286 h 415715"/>
                  <a:gd name="connsiteX4" fmla="*/ 660734 w 720080"/>
                  <a:gd name="connsiteY4" fmla="*/ 209885 h 415715"/>
                  <a:gd name="connsiteX5" fmla="*/ 443304 w 720080"/>
                  <a:gd name="connsiteY5" fmla="*/ 65126 h 415715"/>
                  <a:gd name="connsiteX6" fmla="*/ 277965 w 720080"/>
                  <a:gd name="connsiteY6" fmla="*/ 64958 h 415715"/>
                  <a:gd name="connsiteX7" fmla="*/ 59318 w 720080"/>
                  <a:gd name="connsiteY7" fmla="*/ 207858 h 415715"/>
                  <a:gd name="connsiteX8" fmla="*/ 0 w 720080"/>
                  <a:gd name="connsiteY8" fmla="*/ 207858 h 415715"/>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443304 w 720079"/>
                  <a:gd name="connsiteY5" fmla="*/ 65126 h 210286"/>
                  <a:gd name="connsiteX6" fmla="*/ 277965 w 720079"/>
                  <a:gd name="connsiteY6" fmla="*/ 36573 h 210286"/>
                  <a:gd name="connsiteX7" fmla="*/ 59318 w 720079"/>
                  <a:gd name="connsiteY7" fmla="*/ 207858 h 210286"/>
                  <a:gd name="connsiteX8" fmla="*/ 0 w 720079"/>
                  <a:gd name="connsiteY8"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427084 w 720079"/>
                  <a:gd name="connsiteY5" fmla="*/ 36741 h 210286"/>
                  <a:gd name="connsiteX6" fmla="*/ 277965 w 720079"/>
                  <a:gd name="connsiteY6" fmla="*/ 36573 h 210286"/>
                  <a:gd name="connsiteX7" fmla="*/ 59318 w 720079"/>
                  <a:gd name="connsiteY7" fmla="*/ 207858 h 210286"/>
                  <a:gd name="connsiteX8" fmla="*/ 0 w 720079"/>
                  <a:gd name="connsiteY8"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427084 w 720079"/>
                  <a:gd name="connsiteY5" fmla="*/ 36741 h 210286"/>
                  <a:gd name="connsiteX6" fmla="*/ 277965 w 720079"/>
                  <a:gd name="connsiteY6" fmla="*/ 36573 h 210286"/>
                  <a:gd name="connsiteX7" fmla="*/ 59318 w 720079"/>
                  <a:gd name="connsiteY7" fmla="*/ 207858 h 210286"/>
                  <a:gd name="connsiteX8" fmla="*/ 0 w 720079"/>
                  <a:gd name="connsiteY8"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427084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54095 w 720079"/>
                  <a:gd name="connsiteY5" fmla="*/ 2863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54095 w 720079"/>
                  <a:gd name="connsiteY5" fmla="*/ 2863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54095 w 720079"/>
                  <a:gd name="connsiteY5" fmla="*/ 2863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55"/>
                  <a:gd name="connsiteY0" fmla="*/ 207858 h 210286"/>
                  <a:gd name="connsiteX1" fmla="*/ 246722 w 720055"/>
                  <a:gd name="connsiteY1" fmla="*/ 10564 h 210286"/>
                  <a:gd name="connsiteX2" fmla="*/ 474953 w 720055"/>
                  <a:gd name="connsiteY2" fmla="*/ 10872 h 210286"/>
                  <a:gd name="connsiteX3" fmla="*/ 720055 w 720055"/>
                  <a:gd name="connsiteY3" fmla="*/ 210286 h 210286"/>
                  <a:gd name="connsiteX4" fmla="*/ 660734 w 720055"/>
                  <a:gd name="connsiteY4" fmla="*/ 209885 h 210286"/>
                  <a:gd name="connsiteX5" fmla="*/ 368287 w 720055"/>
                  <a:gd name="connsiteY5" fmla="*/ 36741 h 210286"/>
                  <a:gd name="connsiteX6" fmla="*/ 59318 w 720055"/>
                  <a:gd name="connsiteY6" fmla="*/ 207858 h 210286"/>
                  <a:gd name="connsiteX7" fmla="*/ 0 w 720055"/>
                  <a:gd name="connsiteY7" fmla="*/ 207858 h 21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0055" h="210286">
                    <a:moveTo>
                      <a:pt x="0" y="207858"/>
                    </a:moveTo>
                    <a:cubicBezTo>
                      <a:pt x="44604" y="114214"/>
                      <a:pt x="99428" y="38760"/>
                      <a:pt x="246722" y="10564"/>
                    </a:cubicBezTo>
                    <a:cubicBezTo>
                      <a:pt x="320844" y="-3625"/>
                      <a:pt x="400947" y="-3517"/>
                      <a:pt x="474953" y="10872"/>
                    </a:cubicBezTo>
                    <a:cubicBezTo>
                      <a:pt x="622897" y="39637"/>
                      <a:pt x="683355" y="120167"/>
                      <a:pt x="720055" y="210286"/>
                    </a:cubicBezTo>
                    <a:lnTo>
                      <a:pt x="660734" y="209885"/>
                    </a:lnTo>
                    <a:cubicBezTo>
                      <a:pt x="634208" y="155279"/>
                      <a:pt x="537509" y="33768"/>
                      <a:pt x="368287" y="36741"/>
                    </a:cubicBezTo>
                    <a:cubicBezTo>
                      <a:pt x="199065" y="39714"/>
                      <a:pt x="94725" y="133923"/>
                      <a:pt x="59318" y="207858"/>
                    </a:cubicBezTo>
                    <a:lnTo>
                      <a:pt x="0" y="20785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45" name="アーチ 44">
                <a:extLst>
                  <a:ext uri="{FF2B5EF4-FFF2-40B4-BE49-F238E27FC236}">
                    <a16:creationId xmlns:a16="http://schemas.microsoft.com/office/drawing/2014/main" id="{3BBF7450-8B50-4599-9484-DA3D3281EAC4}"/>
                  </a:ext>
                </a:extLst>
              </p:cNvPr>
              <p:cNvSpPr/>
              <p:nvPr/>
            </p:nvSpPr>
            <p:spPr>
              <a:xfrm>
                <a:off x="6869415" y="4710782"/>
                <a:ext cx="617706" cy="222025"/>
              </a:xfrm>
              <a:custGeom>
                <a:avLst/>
                <a:gdLst>
                  <a:gd name="connsiteX0" fmla="*/ 0 w 720080"/>
                  <a:gd name="connsiteY0" fmla="*/ 207858 h 415715"/>
                  <a:gd name="connsiteX1" fmla="*/ 246722 w 720080"/>
                  <a:gd name="connsiteY1" fmla="*/ 10564 h 415715"/>
                  <a:gd name="connsiteX2" fmla="*/ 474953 w 720080"/>
                  <a:gd name="connsiteY2" fmla="*/ 10872 h 415715"/>
                  <a:gd name="connsiteX3" fmla="*/ 720055 w 720080"/>
                  <a:gd name="connsiteY3" fmla="*/ 210286 h 415715"/>
                  <a:gd name="connsiteX4" fmla="*/ 660734 w 720080"/>
                  <a:gd name="connsiteY4" fmla="*/ 209885 h 415715"/>
                  <a:gd name="connsiteX5" fmla="*/ 443304 w 720080"/>
                  <a:gd name="connsiteY5" fmla="*/ 65126 h 415715"/>
                  <a:gd name="connsiteX6" fmla="*/ 277965 w 720080"/>
                  <a:gd name="connsiteY6" fmla="*/ 64958 h 415715"/>
                  <a:gd name="connsiteX7" fmla="*/ 59318 w 720080"/>
                  <a:gd name="connsiteY7" fmla="*/ 207858 h 415715"/>
                  <a:gd name="connsiteX8" fmla="*/ 0 w 720080"/>
                  <a:gd name="connsiteY8" fmla="*/ 207858 h 415715"/>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443304 w 720079"/>
                  <a:gd name="connsiteY5" fmla="*/ 65126 h 210286"/>
                  <a:gd name="connsiteX6" fmla="*/ 277965 w 720079"/>
                  <a:gd name="connsiteY6" fmla="*/ 36573 h 210286"/>
                  <a:gd name="connsiteX7" fmla="*/ 59318 w 720079"/>
                  <a:gd name="connsiteY7" fmla="*/ 207858 h 210286"/>
                  <a:gd name="connsiteX8" fmla="*/ 0 w 720079"/>
                  <a:gd name="connsiteY8"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427084 w 720079"/>
                  <a:gd name="connsiteY5" fmla="*/ 36741 h 210286"/>
                  <a:gd name="connsiteX6" fmla="*/ 277965 w 720079"/>
                  <a:gd name="connsiteY6" fmla="*/ 36573 h 210286"/>
                  <a:gd name="connsiteX7" fmla="*/ 59318 w 720079"/>
                  <a:gd name="connsiteY7" fmla="*/ 207858 h 210286"/>
                  <a:gd name="connsiteX8" fmla="*/ 0 w 720079"/>
                  <a:gd name="connsiteY8"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427084 w 720079"/>
                  <a:gd name="connsiteY5" fmla="*/ 36741 h 210286"/>
                  <a:gd name="connsiteX6" fmla="*/ 277965 w 720079"/>
                  <a:gd name="connsiteY6" fmla="*/ 36573 h 210286"/>
                  <a:gd name="connsiteX7" fmla="*/ 59318 w 720079"/>
                  <a:gd name="connsiteY7" fmla="*/ 207858 h 210286"/>
                  <a:gd name="connsiteX8" fmla="*/ 0 w 720079"/>
                  <a:gd name="connsiteY8"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427084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54095 w 720079"/>
                  <a:gd name="connsiteY5" fmla="*/ 2863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54095 w 720079"/>
                  <a:gd name="connsiteY5" fmla="*/ 2863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54095 w 720079"/>
                  <a:gd name="connsiteY5" fmla="*/ 2863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79"/>
                  <a:gd name="connsiteY0" fmla="*/ 207858 h 210286"/>
                  <a:gd name="connsiteX1" fmla="*/ 246722 w 720079"/>
                  <a:gd name="connsiteY1" fmla="*/ 10564 h 210286"/>
                  <a:gd name="connsiteX2" fmla="*/ 474953 w 720079"/>
                  <a:gd name="connsiteY2" fmla="*/ 10872 h 210286"/>
                  <a:gd name="connsiteX3" fmla="*/ 720055 w 720079"/>
                  <a:gd name="connsiteY3" fmla="*/ 210286 h 210286"/>
                  <a:gd name="connsiteX4" fmla="*/ 660734 w 720079"/>
                  <a:gd name="connsiteY4" fmla="*/ 209885 h 210286"/>
                  <a:gd name="connsiteX5" fmla="*/ 368287 w 720079"/>
                  <a:gd name="connsiteY5" fmla="*/ 36741 h 210286"/>
                  <a:gd name="connsiteX6" fmla="*/ 59318 w 720079"/>
                  <a:gd name="connsiteY6" fmla="*/ 207858 h 210286"/>
                  <a:gd name="connsiteX7" fmla="*/ 0 w 720079"/>
                  <a:gd name="connsiteY7" fmla="*/ 207858 h 210286"/>
                  <a:gd name="connsiteX0" fmla="*/ 0 w 720055"/>
                  <a:gd name="connsiteY0" fmla="*/ 207858 h 210286"/>
                  <a:gd name="connsiteX1" fmla="*/ 246722 w 720055"/>
                  <a:gd name="connsiteY1" fmla="*/ 10564 h 210286"/>
                  <a:gd name="connsiteX2" fmla="*/ 474953 w 720055"/>
                  <a:gd name="connsiteY2" fmla="*/ 10872 h 210286"/>
                  <a:gd name="connsiteX3" fmla="*/ 720055 w 720055"/>
                  <a:gd name="connsiteY3" fmla="*/ 210286 h 210286"/>
                  <a:gd name="connsiteX4" fmla="*/ 660734 w 720055"/>
                  <a:gd name="connsiteY4" fmla="*/ 209885 h 210286"/>
                  <a:gd name="connsiteX5" fmla="*/ 368287 w 720055"/>
                  <a:gd name="connsiteY5" fmla="*/ 36741 h 210286"/>
                  <a:gd name="connsiteX6" fmla="*/ 59318 w 720055"/>
                  <a:gd name="connsiteY6" fmla="*/ 207858 h 210286"/>
                  <a:gd name="connsiteX7" fmla="*/ 0 w 720055"/>
                  <a:gd name="connsiteY7" fmla="*/ 207858 h 21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0055" h="210286">
                    <a:moveTo>
                      <a:pt x="0" y="207858"/>
                    </a:moveTo>
                    <a:cubicBezTo>
                      <a:pt x="44604" y="114214"/>
                      <a:pt x="99428" y="38760"/>
                      <a:pt x="246722" y="10564"/>
                    </a:cubicBezTo>
                    <a:cubicBezTo>
                      <a:pt x="320844" y="-3625"/>
                      <a:pt x="400947" y="-3517"/>
                      <a:pt x="474953" y="10872"/>
                    </a:cubicBezTo>
                    <a:cubicBezTo>
                      <a:pt x="622897" y="39637"/>
                      <a:pt x="683355" y="120167"/>
                      <a:pt x="720055" y="210286"/>
                    </a:cubicBezTo>
                    <a:lnTo>
                      <a:pt x="660734" y="209885"/>
                    </a:lnTo>
                    <a:cubicBezTo>
                      <a:pt x="634208" y="155279"/>
                      <a:pt x="537509" y="33768"/>
                      <a:pt x="368287" y="36741"/>
                    </a:cubicBezTo>
                    <a:cubicBezTo>
                      <a:pt x="199065" y="39714"/>
                      <a:pt x="94725" y="133923"/>
                      <a:pt x="59318" y="207858"/>
                    </a:cubicBezTo>
                    <a:lnTo>
                      <a:pt x="0" y="207858"/>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pic>
          <p:nvPicPr>
            <p:cNvPr id="18" name="図 17">
              <a:extLst>
                <a:ext uri="{FF2B5EF4-FFF2-40B4-BE49-F238E27FC236}">
                  <a16:creationId xmlns:a16="http://schemas.microsoft.com/office/drawing/2014/main" id="{A866D7A3-371A-4FAA-A30D-7A524319B1FA}"/>
                </a:ext>
              </a:extLst>
            </p:cNvPr>
            <p:cNvPicPr>
              <a:picLocks noChangeAspect="1"/>
            </p:cNvPicPr>
            <p:nvPr/>
          </p:nvPicPr>
          <p:blipFill>
            <a:blip r:embed="rId6"/>
            <a:stretch>
              <a:fillRect/>
            </a:stretch>
          </p:blipFill>
          <p:spPr>
            <a:xfrm>
              <a:off x="7813797" y="4867324"/>
              <a:ext cx="391755" cy="491439"/>
            </a:xfrm>
            <a:prstGeom prst="rect">
              <a:avLst/>
            </a:prstGeom>
          </p:spPr>
        </p:pic>
        <p:sp>
          <p:nvSpPr>
            <p:cNvPr id="50" name="楕円 49">
              <a:extLst>
                <a:ext uri="{FF2B5EF4-FFF2-40B4-BE49-F238E27FC236}">
                  <a16:creationId xmlns:a16="http://schemas.microsoft.com/office/drawing/2014/main" id="{7F3385B4-9568-4D37-AA97-C5E867DABE65}"/>
                </a:ext>
              </a:extLst>
            </p:cNvPr>
            <p:cNvSpPr/>
            <p:nvPr/>
          </p:nvSpPr>
          <p:spPr>
            <a:xfrm>
              <a:off x="7519096" y="5123122"/>
              <a:ext cx="45719" cy="457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81" name="図 80">
              <a:extLst>
                <a:ext uri="{FF2B5EF4-FFF2-40B4-BE49-F238E27FC236}">
                  <a16:creationId xmlns:a16="http://schemas.microsoft.com/office/drawing/2014/main" id="{7369DF99-3014-4C7A-8586-CC3F24AFDA24}"/>
                </a:ext>
              </a:extLst>
            </p:cNvPr>
            <p:cNvPicPr>
              <a:picLocks noChangeAspect="1"/>
            </p:cNvPicPr>
            <p:nvPr/>
          </p:nvPicPr>
          <p:blipFill rotWithShape="1">
            <a:blip r:embed="rId7">
              <a:extLst>
                <a:ext uri="{BEBA8EAE-BF5A-486C-A8C5-ECC9F3942E4B}">
                  <a14:imgProps xmlns:a14="http://schemas.microsoft.com/office/drawing/2010/main">
                    <a14:imgLayer r:embed="rId8">
                      <a14:imgEffect>
                        <a14:brightnessContrast bright="-20000"/>
                      </a14:imgEffect>
                    </a14:imgLayer>
                  </a14:imgProps>
                </a:ext>
              </a:extLst>
            </a:blip>
            <a:srcRect l="19878" r="50000"/>
            <a:stretch/>
          </p:blipFill>
          <p:spPr>
            <a:xfrm>
              <a:off x="5924123" y="5569396"/>
              <a:ext cx="148361" cy="289865"/>
            </a:xfrm>
            <a:prstGeom prst="rect">
              <a:avLst/>
            </a:prstGeom>
          </p:spPr>
        </p:pic>
        <p:grpSp>
          <p:nvGrpSpPr>
            <p:cNvPr id="89" name="グループ化 88">
              <a:extLst>
                <a:ext uri="{FF2B5EF4-FFF2-40B4-BE49-F238E27FC236}">
                  <a16:creationId xmlns:a16="http://schemas.microsoft.com/office/drawing/2014/main" id="{778221E1-8395-46B4-84D9-4EB302CDAAA9}"/>
                </a:ext>
              </a:extLst>
            </p:cNvPr>
            <p:cNvGrpSpPr/>
            <p:nvPr/>
          </p:nvGrpSpPr>
          <p:grpSpPr>
            <a:xfrm>
              <a:off x="5892022" y="4907041"/>
              <a:ext cx="554898" cy="210674"/>
              <a:chOff x="5999438" y="4708153"/>
              <a:chExt cx="554898" cy="210674"/>
            </a:xfrm>
          </p:grpSpPr>
          <p:sp>
            <p:nvSpPr>
              <p:cNvPr id="67" name="正方形/長方形 66">
                <a:extLst>
                  <a:ext uri="{FF2B5EF4-FFF2-40B4-BE49-F238E27FC236}">
                    <a16:creationId xmlns:a16="http://schemas.microsoft.com/office/drawing/2014/main" id="{B5BB9B0A-8162-4258-9269-78EE13BA519F}"/>
                  </a:ext>
                </a:extLst>
              </p:cNvPr>
              <p:cNvSpPr/>
              <p:nvPr/>
            </p:nvSpPr>
            <p:spPr>
              <a:xfrm>
                <a:off x="6138714" y="4795316"/>
                <a:ext cx="132028" cy="7200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正方形/長方形 81">
                <a:extLst>
                  <a:ext uri="{FF2B5EF4-FFF2-40B4-BE49-F238E27FC236}">
                    <a16:creationId xmlns:a16="http://schemas.microsoft.com/office/drawing/2014/main" id="{FEA95C92-09A7-4115-96FA-06610C741745}"/>
                  </a:ext>
                </a:extLst>
              </p:cNvPr>
              <p:cNvSpPr/>
              <p:nvPr/>
            </p:nvSpPr>
            <p:spPr>
              <a:xfrm>
                <a:off x="6280511" y="4792729"/>
                <a:ext cx="132028" cy="7200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正方形/長方形 82">
                <a:extLst>
                  <a:ext uri="{FF2B5EF4-FFF2-40B4-BE49-F238E27FC236}">
                    <a16:creationId xmlns:a16="http://schemas.microsoft.com/office/drawing/2014/main" id="{1DFB5828-CC19-46DB-8D4B-39D2884B606F}"/>
                  </a:ext>
                </a:extLst>
              </p:cNvPr>
              <p:cNvSpPr/>
              <p:nvPr/>
            </p:nvSpPr>
            <p:spPr>
              <a:xfrm>
                <a:off x="5999438" y="4795316"/>
                <a:ext cx="132028" cy="7200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正方形/長方形 83">
                <a:extLst>
                  <a:ext uri="{FF2B5EF4-FFF2-40B4-BE49-F238E27FC236}">
                    <a16:creationId xmlns:a16="http://schemas.microsoft.com/office/drawing/2014/main" id="{A0D20BA8-AD6D-4A28-AEEC-AD6D74CC4800}"/>
                  </a:ext>
                </a:extLst>
              </p:cNvPr>
              <p:cNvSpPr/>
              <p:nvPr/>
            </p:nvSpPr>
            <p:spPr>
              <a:xfrm>
                <a:off x="6138714" y="4710740"/>
                <a:ext cx="132028" cy="7200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正方形/長方形 84">
                <a:extLst>
                  <a:ext uri="{FF2B5EF4-FFF2-40B4-BE49-F238E27FC236}">
                    <a16:creationId xmlns:a16="http://schemas.microsoft.com/office/drawing/2014/main" id="{C6406009-1BF5-4C92-A444-EE344A6260AC}"/>
                  </a:ext>
                </a:extLst>
              </p:cNvPr>
              <p:cNvSpPr/>
              <p:nvPr/>
            </p:nvSpPr>
            <p:spPr>
              <a:xfrm>
                <a:off x="6280511" y="4708153"/>
                <a:ext cx="132028" cy="7200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正方形/長方形 85">
                <a:extLst>
                  <a:ext uri="{FF2B5EF4-FFF2-40B4-BE49-F238E27FC236}">
                    <a16:creationId xmlns:a16="http://schemas.microsoft.com/office/drawing/2014/main" id="{280232A0-35D2-4685-86FC-9454F99B6C65}"/>
                  </a:ext>
                </a:extLst>
              </p:cNvPr>
              <p:cNvSpPr/>
              <p:nvPr/>
            </p:nvSpPr>
            <p:spPr>
              <a:xfrm>
                <a:off x="5999438" y="4710740"/>
                <a:ext cx="132028" cy="7200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正方形/長方形 86">
                <a:extLst>
                  <a:ext uri="{FF2B5EF4-FFF2-40B4-BE49-F238E27FC236}">
                    <a16:creationId xmlns:a16="http://schemas.microsoft.com/office/drawing/2014/main" id="{7AAEA985-FAB4-448A-8E69-3AFCFFFDA9FB}"/>
                  </a:ext>
                </a:extLst>
              </p:cNvPr>
              <p:cNvSpPr/>
              <p:nvPr/>
            </p:nvSpPr>
            <p:spPr>
              <a:xfrm>
                <a:off x="6422308" y="4792729"/>
                <a:ext cx="132028" cy="7200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正方形/長方形 87">
                <a:extLst>
                  <a:ext uri="{FF2B5EF4-FFF2-40B4-BE49-F238E27FC236}">
                    <a16:creationId xmlns:a16="http://schemas.microsoft.com/office/drawing/2014/main" id="{5EEE39A1-AB3E-47D1-A096-DD251B5BDF81}"/>
                  </a:ext>
                </a:extLst>
              </p:cNvPr>
              <p:cNvSpPr/>
              <p:nvPr/>
            </p:nvSpPr>
            <p:spPr>
              <a:xfrm>
                <a:off x="6422308" y="4708153"/>
                <a:ext cx="132028" cy="7200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正方形/長方形 89">
                <a:extLst>
                  <a:ext uri="{FF2B5EF4-FFF2-40B4-BE49-F238E27FC236}">
                    <a16:creationId xmlns:a16="http://schemas.microsoft.com/office/drawing/2014/main" id="{6BAA3DF7-F095-41EE-B102-9030DC2729DF}"/>
                  </a:ext>
                </a:extLst>
              </p:cNvPr>
              <p:cNvSpPr/>
              <p:nvPr/>
            </p:nvSpPr>
            <p:spPr>
              <a:xfrm>
                <a:off x="6158177" y="4843608"/>
                <a:ext cx="77868" cy="7172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正方形/長方形 90">
                <a:extLst>
                  <a:ext uri="{FF2B5EF4-FFF2-40B4-BE49-F238E27FC236}">
                    <a16:creationId xmlns:a16="http://schemas.microsoft.com/office/drawing/2014/main" id="{26320D5D-5ABB-4745-8476-24E0D4B515FA}"/>
                  </a:ext>
                </a:extLst>
              </p:cNvPr>
              <p:cNvSpPr/>
              <p:nvPr/>
            </p:nvSpPr>
            <p:spPr>
              <a:xfrm>
                <a:off x="6026518" y="4837777"/>
                <a:ext cx="77868" cy="7172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正方形/長方形 91">
                <a:extLst>
                  <a:ext uri="{FF2B5EF4-FFF2-40B4-BE49-F238E27FC236}">
                    <a16:creationId xmlns:a16="http://schemas.microsoft.com/office/drawing/2014/main" id="{1B0035D8-10E2-42AA-9D10-1AABAE86AC26}"/>
                  </a:ext>
                </a:extLst>
              </p:cNvPr>
              <p:cNvSpPr/>
              <p:nvPr/>
            </p:nvSpPr>
            <p:spPr>
              <a:xfrm>
                <a:off x="6304825" y="4843607"/>
                <a:ext cx="77868" cy="7172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正方形/長方形 92">
                <a:extLst>
                  <a:ext uri="{FF2B5EF4-FFF2-40B4-BE49-F238E27FC236}">
                    <a16:creationId xmlns:a16="http://schemas.microsoft.com/office/drawing/2014/main" id="{CB06DAA1-548A-44AC-8B96-82C9FCF73F42}"/>
                  </a:ext>
                </a:extLst>
              </p:cNvPr>
              <p:cNvSpPr/>
              <p:nvPr/>
            </p:nvSpPr>
            <p:spPr>
              <a:xfrm>
                <a:off x="6447441" y="4847104"/>
                <a:ext cx="77868" cy="7172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pic>
          <p:nvPicPr>
            <p:cNvPr id="14" name="Picture 2" descr="G:\TCL\Products\Products data\NX\NX-300\Pict\nx300_pn1e.jpg">
              <a:extLst>
                <a:ext uri="{FF2B5EF4-FFF2-40B4-BE49-F238E27FC236}">
                  <a16:creationId xmlns:a16="http://schemas.microsoft.com/office/drawing/2014/main" id="{6CB5DCFA-5F7A-4E21-AC1E-5CC23D315A45}"/>
                </a:ext>
              </a:extLst>
            </p:cNvPr>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6354738" y="5180487"/>
              <a:ext cx="428513" cy="171699"/>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G:\TCL\Products\Products data\NX\NX-300\Pict\nx300_pn1e.jpg">
              <a:extLst>
                <a:ext uri="{FF2B5EF4-FFF2-40B4-BE49-F238E27FC236}">
                  <a16:creationId xmlns:a16="http://schemas.microsoft.com/office/drawing/2014/main" id="{C3D439BD-1E74-40B1-BF02-9655A8761B89}"/>
                </a:ext>
              </a:extLst>
            </p:cNvPr>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6354187" y="5095455"/>
              <a:ext cx="428513" cy="171699"/>
            </a:xfrm>
            <a:prstGeom prst="rect">
              <a:avLst/>
            </a:prstGeom>
            <a:noFill/>
            <a:extLst>
              <a:ext uri="{909E8E84-426E-40DD-AFC4-6F175D3DCCD1}">
                <a14:hiddenFill xmlns:a14="http://schemas.microsoft.com/office/drawing/2010/main">
                  <a:solidFill>
                    <a:srgbClr val="FFFFFF"/>
                  </a:solidFill>
                </a14:hiddenFill>
              </a:ext>
            </a:extLst>
          </p:spPr>
        </p:pic>
        <p:pic>
          <p:nvPicPr>
            <p:cNvPr id="77" name="図 76">
              <a:extLst>
                <a:ext uri="{FF2B5EF4-FFF2-40B4-BE49-F238E27FC236}">
                  <a16:creationId xmlns:a16="http://schemas.microsoft.com/office/drawing/2014/main" id="{E36D83A8-BBF8-4AD3-924E-935900A95FF5}"/>
                </a:ext>
              </a:extLst>
            </p:cNvPr>
            <p:cNvPicPr>
              <a:picLocks noChangeAspect="1"/>
            </p:cNvPicPr>
            <p:nvPr/>
          </p:nvPicPr>
          <p:blipFill rotWithShape="1">
            <a:blip r:embed="rId10">
              <a:extLst>
                <a:ext uri="{BEBA8EAE-BF5A-486C-A8C5-ECC9F3942E4B}">
                  <a14:imgProps xmlns:a14="http://schemas.microsoft.com/office/drawing/2010/main">
                    <a14:imgLayer r:embed="rId8">
                      <a14:imgEffect>
                        <a14:brightnessContrast contrast="-20000"/>
                      </a14:imgEffect>
                    </a14:imgLayer>
                  </a14:imgProps>
                </a:ext>
              </a:extLst>
            </a:blip>
            <a:srcRect l="19878" r="50000"/>
            <a:stretch/>
          </p:blipFill>
          <p:spPr>
            <a:xfrm>
              <a:off x="5790106" y="5498511"/>
              <a:ext cx="216649" cy="423285"/>
            </a:xfrm>
            <a:prstGeom prst="rect">
              <a:avLst/>
            </a:prstGeom>
          </p:spPr>
        </p:pic>
        <p:pic>
          <p:nvPicPr>
            <p:cNvPr id="80" name="図 79">
              <a:extLst>
                <a:ext uri="{FF2B5EF4-FFF2-40B4-BE49-F238E27FC236}">
                  <a16:creationId xmlns:a16="http://schemas.microsoft.com/office/drawing/2014/main" id="{DACB2F76-0414-4BCC-A991-B8F36C5C8655}"/>
                </a:ext>
              </a:extLst>
            </p:cNvPr>
            <p:cNvPicPr>
              <a:picLocks noChangeAspect="1"/>
            </p:cNvPicPr>
            <p:nvPr/>
          </p:nvPicPr>
          <p:blipFill rotWithShape="1">
            <a:blip r:embed="rId11"/>
            <a:srcRect l="19878" r="50000"/>
            <a:stretch/>
          </p:blipFill>
          <p:spPr>
            <a:xfrm>
              <a:off x="5610641" y="5414368"/>
              <a:ext cx="317195" cy="569679"/>
            </a:xfrm>
            <a:prstGeom prst="rect">
              <a:avLst/>
            </a:prstGeom>
          </p:spPr>
        </p:pic>
        <p:pic>
          <p:nvPicPr>
            <p:cNvPr id="16" name="Picture 2" descr="G:\TCL\Products\Products data\NX\NX-300\Pict\nx300_pn1e.jpg">
              <a:extLst>
                <a:ext uri="{FF2B5EF4-FFF2-40B4-BE49-F238E27FC236}">
                  <a16:creationId xmlns:a16="http://schemas.microsoft.com/office/drawing/2014/main" id="{6B9A36C5-9E13-45F3-8820-8127FF2E7B93}"/>
                </a:ext>
              </a:extLst>
            </p:cNvPr>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7195382" y="5214945"/>
              <a:ext cx="428513" cy="171699"/>
            </a:xfrm>
            <a:prstGeom prst="rect">
              <a:avLst/>
            </a:prstGeom>
            <a:noFill/>
            <a:extLst>
              <a:ext uri="{909E8E84-426E-40DD-AFC4-6F175D3DCCD1}">
                <a14:hiddenFill xmlns:a14="http://schemas.microsoft.com/office/drawing/2010/main">
                  <a:solidFill>
                    <a:srgbClr val="FFFFFF"/>
                  </a:solidFill>
                </a14:hiddenFill>
              </a:ext>
            </a:extLst>
          </p:spPr>
        </p:pic>
        <p:pic>
          <p:nvPicPr>
            <p:cNvPr id="1024" name="図 1023">
              <a:extLst>
                <a:ext uri="{FF2B5EF4-FFF2-40B4-BE49-F238E27FC236}">
                  <a16:creationId xmlns:a16="http://schemas.microsoft.com/office/drawing/2014/main" id="{AF4C0F93-2B34-4F07-8F4D-3A381C38542E}"/>
                </a:ext>
              </a:extLst>
            </p:cNvPr>
            <p:cNvPicPr>
              <a:picLocks noChangeAspect="1"/>
            </p:cNvPicPr>
            <p:nvPr/>
          </p:nvPicPr>
          <p:blipFill>
            <a:blip r:embed="rId12"/>
            <a:stretch>
              <a:fillRect/>
            </a:stretch>
          </p:blipFill>
          <p:spPr>
            <a:xfrm>
              <a:off x="5876274" y="4791553"/>
              <a:ext cx="243731" cy="452434"/>
            </a:xfrm>
            <a:prstGeom prst="rect">
              <a:avLst/>
            </a:prstGeom>
          </p:spPr>
        </p:pic>
        <p:sp>
          <p:nvSpPr>
            <p:cNvPr id="100" name="正方形/長方形 99">
              <a:extLst>
                <a:ext uri="{FF2B5EF4-FFF2-40B4-BE49-F238E27FC236}">
                  <a16:creationId xmlns:a16="http://schemas.microsoft.com/office/drawing/2014/main" id="{1CAB6E5C-21F1-4056-B611-C9FC199BB882}"/>
                </a:ext>
              </a:extLst>
            </p:cNvPr>
            <p:cNvSpPr/>
            <p:nvPr/>
          </p:nvSpPr>
          <p:spPr>
            <a:xfrm>
              <a:off x="7031748" y="4788503"/>
              <a:ext cx="657063" cy="276999"/>
            </a:xfrm>
            <a:prstGeom prst="rect">
              <a:avLst/>
            </a:prstGeom>
          </p:spPr>
          <p:txBody>
            <a:bodyPr wrap="square">
              <a:spAutoFit/>
            </a:bodyPr>
            <a:lstStyle/>
            <a:p>
              <a:r>
                <a:rPr lang="en-US" altLang="ja-JP" sz="1200" b="1" dirty="0">
                  <a:latin typeface="+mj-lt"/>
                </a:rPr>
                <a:t>Station</a:t>
              </a:r>
              <a:endParaRPr lang="ja-JP" altLang="en-US" sz="800" dirty="0">
                <a:latin typeface="+mj-lt"/>
              </a:endParaRPr>
            </a:p>
          </p:txBody>
        </p:sp>
        <p:sp>
          <p:nvSpPr>
            <p:cNvPr id="101" name="正方形/長方形 100">
              <a:extLst>
                <a:ext uri="{FF2B5EF4-FFF2-40B4-BE49-F238E27FC236}">
                  <a16:creationId xmlns:a16="http://schemas.microsoft.com/office/drawing/2014/main" id="{3B5E14BA-46EB-443B-B9F3-8155860A7DF3}"/>
                </a:ext>
              </a:extLst>
            </p:cNvPr>
            <p:cNvSpPr/>
            <p:nvPr/>
          </p:nvSpPr>
          <p:spPr>
            <a:xfrm>
              <a:off x="5474717" y="4724031"/>
              <a:ext cx="657063" cy="276999"/>
            </a:xfrm>
            <a:prstGeom prst="rect">
              <a:avLst/>
            </a:prstGeom>
          </p:spPr>
          <p:txBody>
            <a:bodyPr wrap="square">
              <a:spAutoFit/>
            </a:bodyPr>
            <a:lstStyle/>
            <a:p>
              <a:r>
                <a:rPr lang="en-US" altLang="ja-JP" sz="1200" b="1" dirty="0">
                  <a:latin typeface="+mj-lt"/>
                </a:rPr>
                <a:t>OCS</a:t>
              </a:r>
              <a:endParaRPr lang="ja-JP" altLang="en-US" sz="800" dirty="0">
                <a:latin typeface="+mj-lt"/>
              </a:endParaRPr>
            </a:p>
          </p:txBody>
        </p:sp>
        <p:sp>
          <p:nvSpPr>
            <p:cNvPr id="102" name="正方形/長方形 101">
              <a:extLst>
                <a:ext uri="{FF2B5EF4-FFF2-40B4-BE49-F238E27FC236}">
                  <a16:creationId xmlns:a16="http://schemas.microsoft.com/office/drawing/2014/main" id="{CEEC22E9-13D3-4180-930D-6DB360E64119}"/>
                </a:ext>
              </a:extLst>
            </p:cNvPr>
            <p:cNvSpPr/>
            <p:nvPr/>
          </p:nvSpPr>
          <p:spPr>
            <a:xfrm>
              <a:off x="5529828" y="5279622"/>
              <a:ext cx="657063" cy="276999"/>
            </a:xfrm>
            <a:prstGeom prst="rect">
              <a:avLst/>
            </a:prstGeom>
          </p:spPr>
          <p:txBody>
            <a:bodyPr wrap="square">
              <a:spAutoFit/>
            </a:bodyPr>
            <a:lstStyle/>
            <a:p>
              <a:r>
                <a:rPr lang="en-US" altLang="ja-JP" sz="1200" b="1" dirty="0">
                  <a:latin typeface="+mj-lt"/>
                </a:rPr>
                <a:t>Station</a:t>
              </a:r>
              <a:endParaRPr lang="ja-JP" altLang="en-US" sz="800" dirty="0">
                <a:latin typeface="+mj-lt"/>
              </a:endParaRPr>
            </a:p>
          </p:txBody>
        </p:sp>
        <p:sp>
          <p:nvSpPr>
            <p:cNvPr id="103" name="正方形/長方形 102">
              <a:extLst>
                <a:ext uri="{FF2B5EF4-FFF2-40B4-BE49-F238E27FC236}">
                  <a16:creationId xmlns:a16="http://schemas.microsoft.com/office/drawing/2014/main" id="{C26BFADD-B6DD-4DEB-B300-25A2771B48DB}"/>
                </a:ext>
              </a:extLst>
            </p:cNvPr>
            <p:cNvSpPr/>
            <p:nvPr/>
          </p:nvSpPr>
          <p:spPr>
            <a:xfrm>
              <a:off x="5358910" y="6137134"/>
              <a:ext cx="2652012" cy="553998"/>
            </a:xfrm>
            <a:prstGeom prst="rect">
              <a:avLst/>
            </a:prstGeom>
          </p:spPr>
          <p:txBody>
            <a:bodyPr wrap="square">
              <a:spAutoFit/>
            </a:bodyPr>
            <a:lstStyle/>
            <a:p>
              <a:r>
                <a:rPr lang="en-US" altLang="ja-JP" sz="1000" dirty="0">
                  <a:latin typeface="+mj-lt"/>
                </a:rPr>
                <a:t>Not only VX-3000 series, but also NX-300: Network Audio Adapter which connect OCS and Stations, EC-380: MIC got certified with </a:t>
              </a:r>
              <a:endParaRPr lang="ja-JP" altLang="en-US" sz="500" dirty="0">
                <a:latin typeface="+mj-lt"/>
              </a:endParaRPr>
            </a:p>
          </p:txBody>
        </p:sp>
        <p:pic>
          <p:nvPicPr>
            <p:cNvPr id="21" name="Picture 3" descr="H:\TCL\Products\Products data\VX\VX-2000\Pict\rm200xf_pn1e.jpg">
              <a:extLst>
                <a:ext uri="{FF2B5EF4-FFF2-40B4-BE49-F238E27FC236}">
                  <a16:creationId xmlns:a16="http://schemas.microsoft.com/office/drawing/2014/main" id="{0E191C95-D9F5-4A54-AA35-091E3CA9F12B}"/>
                </a:ext>
              </a:extLst>
            </p:cNvPr>
            <p:cNvPicPr>
              <a:picLocks noChangeAspect="1" noChangeArrowheads="1"/>
            </p:cNvPicPr>
            <p:nvPr/>
          </p:nvPicPr>
          <p:blipFill rotWithShape="1">
            <a:blip r:embed="rId1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7740242" y="5063625"/>
              <a:ext cx="160553" cy="238805"/>
            </a:xfrm>
            <a:prstGeom prst="rect">
              <a:avLst/>
            </a:prstGeom>
            <a:noFill/>
            <a:extLst>
              <a:ext uri="{909E8E84-426E-40DD-AFC4-6F175D3DCCD1}">
                <a14:hiddenFill xmlns:a14="http://schemas.microsoft.com/office/drawing/2010/main">
                  <a:solidFill>
                    <a:srgbClr val="FFFFFF"/>
                  </a:solidFill>
                </a14:hiddenFill>
              </a:ext>
            </a:extLst>
          </p:spPr>
        </p:pic>
        <p:pic>
          <p:nvPicPr>
            <p:cNvPr id="105" name="Picture 3" descr="H:\TCL\Products\Products data\VX\VX-2000\Pict\rm200xf_pn1e.jpg">
              <a:extLst>
                <a:ext uri="{FF2B5EF4-FFF2-40B4-BE49-F238E27FC236}">
                  <a16:creationId xmlns:a16="http://schemas.microsoft.com/office/drawing/2014/main" id="{FFFFF595-C4B3-4080-B30B-5F3B456B569C}"/>
                </a:ext>
              </a:extLst>
            </p:cNvPr>
            <p:cNvPicPr>
              <a:picLocks noChangeAspect="1" noChangeArrowheads="1"/>
            </p:cNvPicPr>
            <p:nvPr/>
          </p:nvPicPr>
          <p:blipFill rotWithShape="1">
            <a:blip r:embed="rId1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76190" y="5741394"/>
              <a:ext cx="160553" cy="238805"/>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G:\TCL\Products\Products data\NX\NX-300\Pict\nx300_pn1e.jpg">
              <a:extLst>
                <a:ext uri="{FF2B5EF4-FFF2-40B4-BE49-F238E27FC236}">
                  <a16:creationId xmlns:a16="http://schemas.microsoft.com/office/drawing/2014/main" id="{93501646-5EB0-49A2-8DDD-37D2B4FC3A9C}"/>
                </a:ext>
              </a:extLst>
            </p:cNvPr>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6410011" y="5725051"/>
              <a:ext cx="428513" cy="171699"/>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390292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9" name="Picture 5"/>
          <p:cNvPicPr>
            <a:picLocks noChangeAspect="1" noChangeArrowheads="1"/>
          </p:cNvPicPr>
          <p:nvPr/>
        </p:nvPicPr>
        <p:blipFill>
          <a:blip r:embed="rId3">
            <a:extLst>
              <a:ext uri="{BEBA8EAE-BF5A-486C-A8C5-ECC9F3942E4B}">
                <a14:imgProps xmlns:a14="http://schemas.microsoft.com/office/drawing/2010/main">
                  <a14:imgLayer r:embed="rId4">
                    <a14:imgEffect>
                      <a14:saturation sat="66000"/>
                    </a14:imgEffect>
                  </a14:imgLayer>
                </a14:imgProps>
              </a:ext>
              <a:ext uri="{28A0092B-C50C-407E-A947-70E740481C1C}">
                <a14:useLocalDpi xmlns:a14="http://schemas.microsoft.com/office/drawing/2010/main" val="0"/>
              </a:ext>
            </a:extLst>
          </a:blip>
          <a:srcRect/>
          <a:stretch>
            <a:fillRect/>
          </a:stretch>
        </p:blipFill>
        <p:spPr bwMode="auto">
          <a:xfrm>
            <a:off x="1798843" y="2285735"/>
            <a:ext cx="4272078" cy="2407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 name="グループ化 213"/>
          <p:cNvGrpSpPr/>
          <p:nvPr/>
        </p:nvGrpSpPr>
        <p:grpSpPr>
          <a:xfrm>
            <a:off x="1660397" y="5801236"/>
            <a:ext cx="5961562" cy="434240"/>
            <a:chOff x="1664074" y="6328638"/>
            <a:chExt cx="5961562" cy="434240"/>
          </a:xfrm>
        </p:grpSpPr>
        <p:sp>
          <p:nvSpPr>
            <p:cNvPr id="215" name="フリーフォーム 214"/>
            <p:cNvSpPr/>
            <p:nvPr/>
          </p:nvSpPr>
          <p:spPr>
            <a:xfrm>
              <a:off x="1664074" y="6498291"/>
              <a:ext cx="205067" cy="70597"/>
            </a:xfrm>
            <a:custGeom>
              <a:avLst/>
              <a:gdLst>
                <a:gd name="connsiteX0" fmla="*/ 205067 w 205067"/>
                <a:gd name="connsiteY0" fmla="*/ 70597 h 70597"/>
                <a:gd name="connsiteX1" fmla="*/ 205067 w 205067"/>
                <a:gd name="connsiteY1" fmla="*/ 70597 h 70597"/>
                <a:gd name="connsiteX2" fmla="*/ 0 w 205067"/>
                <a:gd name="connsiteY2" fmla="*/ 0 h 70597"/>
              </a:gdLst>
              <a:ahLst/>
              <a:cxnLst>
                <a:cxn ang="0">
                  <a:pos x="connsiteX0" y="connsiteY0"/>
                </a:cxn>
                <a:cxn ang="0">
                  <a:pos x="connsiteX1" y="connsiteY1"/>
                </a:cxn>
                <a:cxn ang="0">
                  <a:pos x="connsiteX2" y="connsiteY2"/>
                </a:cxn>
              </a:cxnLst>
              <a:rect l="l" t="t" r="r" b="b"/>
              <a:pathLst>
                <a:path w="205067" h="70597">
                  <a:moveTo>
                    <a:pt x="205067" y="70597"/>
                  </a:moveTo>
                  <a:lnTo>
                    <a:pt x="205067" y="70597"/>
                  </a:ln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6" name="フリーフォーム 215"/>
            <p:cNvSpPr/>
            <p:nvPr/>
          </p:nvSpPr>
          <p:spPr>
            <a:xfrm>
              <a:off x="2011645" y="6491521"/>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17" name="Picture 2" descr="H:\TCL\Products\Products data\VX\VX-3000\Photo\VX-3000 ph2\VX-3000 Bilder\RM-300X_RM 210F.jpg"/>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1741669" y="6328638"/>
              <a:ext cx="522107" cy="434240"/>
            </a:xfrm>
            <a:prstGeom prst="rect">
              <a:avLst/>
            </a:prstGeom>
            <a:noFill/>
            <a:extLst>
              <a:ext uri="{909E8E84-426E-40DD-AFC4-6F175D3DCCD1}">
                <a14:hiddenFill xmlns:a14="http://schemas.microsoft.com/office/drawing/2010/main">
                  <a:solidFill>
                    <a:srgbClr val="FFFFFF"/>
                  </a:solidFill>
                </a14:hiddenFill>
              </a:ext>
            </a:extLst>
          </p:spPr>
        </p:pic>
      </p:grpSp>
      <p:sp>
        <p:nvSpPr>
          <p:cNvPr id="10" name="フリーフォーム 9"/>
          <p:cNvSpPr/>
          <p:nvPr/>
        </p:nvSpPr>
        <p:spPr>
          <a:xfrm>
            <a:off x="2366682" y="6817659"/>
            <a:ext cx="425487" cy="110968"/>
          </a:xfrm>
          <a:custGeom>
            <a:avLst/>
            <a:gdLst>
              <a:gd name="connsiteX0" fmla="*/ 0 w 1297642"/>
              <a:gd name="connsiteY0" fmla="*/ 0 h 403412"/>
              <a:gd name="connsiteX1" fmla="*/ 490818 w 1297642"/>
              <a:gd name="connsiteY1" fmla="*/ 144556 h 403412"/>
              <a:gd name="connsiteX2" fmla="*/ 1297642 w 1297642"/>
              <a:gd name="connsiteY2" fmla="*/ 403412 h 403412"/>
            </a:gdLst>
            <a:ahLst/>
            <a:cxnLst>
              <a:cxn ang="0">
                <a:pos x="connsiteX0" y="connsiteY0"/>
              </a:cxn>
              <a:cxn ang="0">
                <a:pos x="connsiteX1" y="connsiteY1"/>
              </a:cxn>
              <a:cxn ang="0">
                <a:pos x="connsiteX2" y="connsiteY2"/>
              </a:cxn>
            </a:cxnLst>
            <a:rect l="l" t="t" r="r" b="b"/>
            <a:pathLst>
              <a:path w="1297642" h="403412">
                <a:moveTo>
                  <a:pt x="0" y="0"/>
                </a:moveTo>
                <a:lnTo>
                  <a:pt x="490818" y="144556"/>
                </a:lnTo>
                <a:lnTo>
                  <a:pt x="1297642" y="40341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正方形/長方形 78"/>
          <p:cNvSpPr/>
          <p:nvPr/>
        </p:nvSpPr>
        <p:spPr>
          <a:xfrm>
            <a:off x="1530202" y="28693"/>
            <a:ext cx="12187386" cy="830991"/>
          </a:xfrm>
          <a:prstGeom prst="rect">
            <a:avLst/>
          </a:prstGeom>
        </p:spPr>
        <p:txBody>
          <a:bodyPr wrap="square" lIns="91436" tIns="45717" rIns="91436" bIns="45717">
            <a:spAutoFit/>
          </a:bodyPr>
          <a:lstStyle/>
          <a:p>
            <a:pPr algn="ctr"/>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Example</a:t>
            </a:r>
            <a:endParaRPr lang="ja-JP" altLang="en-US" sz="1400" dirty="0">
              <a:solidFill>
                <a:srgbClr val="5F5F5F"/>
              </a:solidFill>
              <a:latin typeface="Calibri"/>
            </a:endParaRPr>
          </a:p>
        </p:txBody>
      </p:sp>
      <p:sp>
        <p:nvSpPr>
          <p:cNvPr id="3" name="正方形/長方形 2"/>
          <p:cNvSpPr/>
          <p:nvPr/>
        </p:nvSpPr>
        <p:spPr>
          <a:xfrm>
            <a:off x="1890242" y="940550"/>
            <a:ext cx="1330805" cy="55399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Airport</a:t>
            </a:r>
          </a:p>
        </p:txBody>
      </p:sp>
      <p:sp>
        <p:nvSpPr>
          <p:cNvPr id="4" name="正方形/長方形 3"/>
          <p:cNvSpPr/>
          <p:nvPr/>
        </p:nvSpPr>
        <p:spPr>
          <a:xfrm>
            <a:off x="2011038" y="1613897"/>
            <a:ext cx="11706550" cy="830997"/>
          </a:xfrm>
          <a:prstGeom prst="rect">
            <a:avLst/>
          </a:prstGeom>
        </p:spPr>
        <p:txBody>
          <a:bodyPr wrap="square">
            <a:spAutoFit/>
          </a:bodyPr>
          <a:lstStyle/>
          <a:p>
            <a:r>
              <a:rPr lang="en-US" altLang="ja-JP" sz="1600" dirty="0">
                <a:solidFill>
                  <a:srgbClr val="3C3C3C"/>
                </a:solidFill>
                <a:latin typeface="Calibri"/>
              </a:rPr>
              <a:t>The airport's broadcasting system is the system with the most input devices and output area. Input devices are multi-route auto announce machine, gates and information center mic, intercom etc. The output area is departure, arrival, boarding gate, shopping area, backyard, office etc. Although not detailed in this document, it is easy to imagine that it will be composed of many VX-3004F.</a:t>
            </a:r>
            <a:endParaRPr lang="ja-JP" altLang="en-US" sz="1600" dirty="0">
              <a:solidFill>
                <a:srgbClr val="3C3C3C"/>
              </a:solidFill>
              <a:latin typeface="Calibri"/>
            </a:endParaRPr>
          </a:p>
        </p:txBody>
      </p:sp>
      <p:sp>
        <p:nvSpPr>
          <p:cNvPr id="8" name="正方形/長方形 7"/>
          <p:cNvSpPr/>
          <p:nvPr/>
        </p:nvSpPr>
        <p:spPr>
          <a:xfrm>
            <a:off x="9322081" y="2445181"/>
            <a:ext cx="4279362" cy="2062103"/>
          </a:xfrm>
          <a:prstGeom prst="rect">
            <a:avLst/>
          </a:prstGeom>
        </p:spPr>
        <p:txBody>
          <a:bodyPr wrap="square">
            <a:spAutoFit/>
          </a:bodyPr>
          <a:lstStyle/>
          <a:p>
            <a:r>
              <a:rPr lang="en-US" altLang="ja-JP" sz="1600" dirty="0">
                <a:latin typeface="+mj-lt"/>
              </a:rPr>
              <a:t>On this page, only one system interpretation is introduced. Although it is the boarding gate that many mics are installed, the areas they must broadcast are limited to the areas near the gate, there is no need to broadcast to all areas. In such a case, instead of recognizing the VX-3000 system as a large matrix, it is one measure to divide it into a global matrix and several local matrixes. </a:t>
            </a:r>
            <a:endParaRPr lang="ja-JP" altLang="en-US" sz="1600" dirty="0">
              <a:latin typeface="+mj-lt"/>
            </a:endParaRPr>
          </a:p>
        </p:txBody>
      </p:sp>
      <p:grpSp>
        <p:nvGrpSpPr>
          <p:cNvPr id="154" name="グループ化 153"/>
          <p:cNvGrpSpPr/>
          <p:nvPr/>
        </p:nvGrpSpPr>
        <p:grpSpPr>
          <a:xfrm>
            <a:off x="3652514" y="4610139"/>
            <a:ext cx="646501" cy="2524723"/>
            <a:chOff x="8410153" y="3573115"/>
            <a:chExt cx="646501" cy="2364514"/>
          </a:xfrm>
        </p:grpSpPr>
        <p:sp>
          <p:nvSpPr>
            <p:cNvPr id="155" name="フリーフォーム 154"/>
            <p:cNvSpPr/>
            <p:nvPr/>
          </p:nvSpPr>
          <p:spPr>
            <a:xfrm>
              <a:off x="8586372" y="3583172"/>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 name="フリーフォーム 156"/>
            <p:cNvSpPr/>
            <p:nvPr/>
          </p:nvSpPr>
          <p:spPr>
            <a:xfrm>
              <a:off x="8688470" y="3581986"/>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 name="フリーフォーム 157"/>
            <p:cNvSpPr/>
            <p:nvPr/>
          </p:nvSpPr>
          <p:spPr>
            <a:xfrm>
              <a:off x="8789566" y="3578143"/>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 name="フリーフォーム 158"/>
            <p:cNvSpPr/>
            <p:nvPr/>
          </p:nvSpPr>
          <p:spPr>
            <a:xfrm>
              <a:off x="8887822" y="3573115"/>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 name="テキスト ボックス 159"/>
            <p:cNvSpPr txBox="1"/>
            <p:nvPr/>
          </p:nvSpPr>
          <p:spPr>
            <a:xfrm>
              <a:off x="8410153" y="5683713"/>
              <a:ext cx="646501" cy="253916"/>
            </a:xfrm>
            <a:prstGeom prst="rect">
              <a:avLst/>
            </a:prstGeom>
            <a:noFill/>
          </p:spPr>
          <p:txBody>
            <a:bodyPr wrap="square" rtlCol="0">
              <a:spAutoFit/>
            </a:bodyPr>
            <a:lstStyle/>
            <a:p>
              <a:pPr algn="ctr"/>
              <a:r>
                <a:rPr lang="en-US" altLang="ja-JP" sz="1050" dirty="0">
                  <a:latin typeface="+mj-lt"/>
                </a:rPr>
                <a:t>1 2 3 4</a:t>
              </a:r>
              <a:endParaRPr kumimoji="1" lang="ja-JP" altLang="en-US" sz="1050" dirty="0">
                <a:latin typeface="+mj-lt"/>
              </a:endParaRPr>
            </a:p>
          </p:txBody>
        </p:sp>
      </p:grpSp>
      <p:grpSp>
        <p:nvGrpSpPr>
          <p:cNvPr id="11" name="グループ化 10"/>
          <p:cNvGrpSpPr/>
          <p:nvPr/>
        </p:nvGrpSpPr>
        <p:grpSpPr>
          <a:xfrm>
            <a:off x="1664074" y="6385846"/>
            <a:ext cx="5961562" cy="434240"/>
            <a:chOff x="1664074" y="6328638"/>
            <a:chExt cx="5961562" cy="434240"/>
          </a:xfrm>
        </p:grpSpPr>
        <p:sp>
          <p:nvSpPr>
            <p:cNvPr id="9" name="フリーフォーム 8"/>
            <p:cNvSpPr/>
            <p:nvPr/>
          </p:nvSpPr>
          <p:spPr>
            <a:xfrm>
              <a:off x="1664074" y="6498291"/>
              <a:ext cx="205067" cy="70597"/>
            </a:xfrm>
            <a:custGeom>
              <a:avLst/>
              <a:gdLst>
                <a:gd name="connsiteX0" fmla="*/ 205067 w 205067"/>
                <a:gd name="connsiteY0" fmla="*/ 70597 h 70597"/>
                <a:gd name="connsiteX1" fmla="*/ 205067 w 205067"/>
                <a:gd name="connsiteY1" fmla="*/ 70597 h 70597"/>
                <a:gd name="connsiteX2" fmla="*/ 0 w 205067"/>
                <a:gd name="connsiteY2" fmla="*/ 0 h 70597"/>
              </a:gdLst>
              <a:ahLst/>
              <a:cxnLst>
                <a:cxn ang="0">
                  <a:pos x="connsiteX0" y="connsiteY0"/>
                </a:cxn>
                <a:cxn ang="0">
                  <a:pos x="connsiteX1" y="connsiteY1"/>
                </a:cxn>
                <a:cxn ang="0">
                  <a:pos x="connsiteX2" y="connsiteY2"/>
                </a:cxn>
              </a:cxnLst>
              <a:rect l="l" t="t" r="r" b="b"/>
              <a:pathLst>
                <a:path w="205067" h="70597">
                  <a:moveTo>
                    <a:pt x="205067" y="70597"/>
                  </a:moveTo>
                  <a:lnTo>
                    <a:pt x="205067" y="70597"/>
                  </a:ln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 name="フリーフォーム 145"/>
            <p:cNvSpPr/>
            <p:nvPr/>
          </p:nvSpPr>
          <p:spPr>
            <a:xfrm>
              <a:off x="2011645" y="6491521"/>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63" name="Picture 2" descr="H:\TCL\Products\Products data\VX\VX-3000\Photo\VX-3000 ph2\VX-3000 Bilder\RM-300X_RM 210F.jpg"/>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1741669" y="6328638"/>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4" name="グループ化 163"/>
          <p:cNvGrpSpPr/>
          <p:nvPr/>
        </p:nvGrpSpPr>
        <p:grpSpPr>
          <a:xfrm>
            <a:off x="2098014" y="6566421"/>
            <a:ext cx="5506357" cy="434240"/>
            <a:chOff x="6210722" y="5763319"/>
            <a:chExt cx="5506357" cy="434240"/>
          </a:xfrm>
        </p:grpSpPr>
        <p:sp>
          <p:nvSpPr>
            <p:cNvPr id="165" name="フリーフォーム 164"/>
            <p:cNvSpPr/>
            <p:nvPr/>
          </p:nvSpPr>
          <p:spPr>
            <a:xfrm>
              <a:off x="6475228" y="5911702"/>
              <a:ext cx="524185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66" name="Picture 2" descr="H:\TCL\Products\Products data\VX\VX-3000\Photo\VX-3000 ph2\VX-3000 Bilder\RM-300X_RM 210F.jpg"/>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7" name="グループ化 166"/>
          <p:cNvGrpSpPr/>
          <p:nvPr/>
        </p:nvGrpSpPr>
        <p:grpSpPr>
          <a:xfrm>
            <a:off x="4986586" y="4610139"/>
            <a:ext cx="551754" cy="2534049"/>
            <a:chOff x="8466118" y="3573115"/>
            <a:chExt cx="551754" cy="2373970"/>
          </a:xfrm>
        </p:grpSpPr>
        <p:sp>
          <p:nvSpPr>
            <p:cNvPr id="168" name="フリーフォーム 167"/>
            <p:cNvSpPr/>
            <p:nvPr/>
          </p:nvSpPr>
          <p:spPr>
            <a:xfrm>
              <a:off x="8586372" y="3583172"/>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9" name="フリーフォーム 168"/>
            <p:cNvSpPr/>
            <p:nvPr/>
          </p:nvSpPr>
          <p:spPr>
            <a:xfrm>
              <a:off x="8688470" y="3581986"/>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0" name="フリーフォーム 169"/>
            <p:cNvSpPr/>
            <p:nvPr/>
          </p:nvSpPr>
          <p:spPr>
            <a:xfrm>
              <a:off x="8789566" y="3578143"/>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1" name="フリーフォーム 170"/>
            <p:cNvSpPr/>
            <p:nvPr/>
          </p:nvSpPr>
          <p:spPr>
            <a:xfrm>
              <a:off x="8887822" y="3573115"/>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2" name="テキスト ボックス 171"/>
            <p:cNvSpPr txBox="1"/>
            <p:nvPr/>
          </p:nvSpPr>
          <p:spPr>
            <a:xfrm>
              <a:off x="8466118" y="5693169"/>
              <a:ext cx="551754" cy="253916"/>
            </a:xfrm>
            <a:prstGeom prst="rect">
              <a:avLst/>
            </a:prstGeom>
            <a:noFill/>
          </p:spPr>
          <p:txBody>
            <a:bodyPr wrap="none" rtlCol="0">
              <a:spAutoFit/>
            </a:bodyPr>
            <a:lstStyle/>
            <a:p>
              <a:r>
                <a:rPr lang="en-US" altLang="ja-JP" sz="1050" dirty="0">
                  <a:latin typeface="+mj-lt"/>
                </a:rPr>
                <a:t>5 6 7 8</a:t>
              </a:r>
            </a:p>
          </p:txBody>
        </p:sp>
      </p:grpSp>
      <p:grpSp>
        <p:nvGrpSpPr>
          <p:cNvPr id="12" name="グループ化 11"/>
          <p:cNvGrpSpPr/>
          <p:nvPr/>
        </p:nvGrpSpPr>
        <p:grpSpPr>
          <a:xfrm>
            <a:off x="2116728" y="5966055"/>
            <a:ext cx="5506357" cy="434240"/>
            <a:chOff x="2116728" y="5750031"/>
            <a:chExt cx="5506357" cy="434240"/>
          </a:xfrm>
        </p:grpSpPr>
        <p:sp>
          <p:nvSpPr>
            <p:cNvPr id="208" name="フリーフォーム 207"/>
            <p:cNvSpPr/>
            <p:nvPr/>
          </p:nvSpPr>
          <p:spPr>
            <a:xfrm>
              <a:off x="2385395" y="6001269"/>
              <a:ext cx="406774" cy="117662"/>
            </a:xfrm>
            <a:custGeom>
              <a:avLst/>
              <a:gdLst>
                <a:gd name="connsiteX0" fmla="*/ 0 w 1297642"/>
                <a:gd name="connsiteY0" fmla="*/ 0 h 403412"/>
                <a:gd name="connsiteX1" fmla="*/ 490818 w 1297642"/>
                <a:gd name="connsiteY1" fmla="*/ 144556 h 403412"/>
                <a:gd name="connsiteX2" fmla="*/ 1297642 w 1297642"/>
                <a:gd name="connsiteY2" fmla="*/ 403412 h 403412"/>
                <a:gd name="connsiteX0" fmla="*/ 0 w 506863"/>
                <a:gd name="connsiteY0" fmla="*/ 0 h 147596"/>
                <a:gd name="connsiteX1" fmla="*/ 490818 w 506863"/>
                <a:gd name="connsiteY1" fmla="*/ 144556 h 147596"/>
                <a:gd name="connsiteX2" fmla="*/ 376519 w 506863"/>
                <a:gd name="connsiteY2" fmla="*/ 94129 h 147596"/>
                <a:gd name="connsiteX0" fmla="*/ 0 w 490818"/>
                <a:gd name="connsiteY0" fmla="*/ 0 h 144556"/>
                <a:gd name="connsiteX1" fmla="*/ 490818 w 490818"/>
                <a:gd name="connsiteY1" fmla="*/ 144556 h 144556"/>
                <a:gd name="connsiteX0" fmla="*/ 0 w 406774"/>
                <a:gd name="connsiteY0" fmla="*/ 0 h 117662"/>
                <a:gd name="connsiteX1" fmla="*/ 406774 w 406774"/>
                <a:gd name="connsiteY1" fmla="*/ 117662 h 117662"/>
              </a:gdLst>
              <a:ahLst/>
              <a:cxnLst>
                <a:cxn ang="0">
                  <a:pos x="connsiteX0" y="connsiteY0"/>
                </a:cxn>
                <a:cxn ang="0">
                  <a:pos x="connsiteX1" y="connsiteY1"/>
                </a:cxn>
              </a:cxnLst>
              <a:rect l="l" t="t" r="r" b="b"/>
              <a:pathLst>
                <a:path w="406774" h="117662">
                  <a:moveTo>
                    <a:pt x="0" y="0"/>
                  </a:moveTo>
                  <a:lnTo>
                    <a:pt x="406774" y="11766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09" name="グループ化 208"/>
            <p:cNvGrpSpPr/>
            <p:nvPr/>
          </p:nvGrpSpPr>
          <p:grpSpPr>
            <a:xfrm>
              <a:off x="2116728" y="5750031"/>
              <a:ext cx="5506357" cy="434240"/>
              <a:chOff x="6210722" y="5763319"/>
              <a:chExt cx="5506357" cy="434240"/>
            </a:xfrm>
          </p:grpSpPr>
          <p:sp>
            <p:nvSpPr>
              <p:cNvPr id="210" name="フリーフォーム 209"/>
              <p:cNvSpPr/>
              <p:nvPr/>
            </p:nvSpPr>
            <p:spPr>
              <a:xfrm>
                <a:off x="6475228" y="5911702"/>
                <a:ext cx="524185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11" name="Picture 2" descr="H:\TCL\Products\Products data\VX\VX-3000\Photo\VX-3000 ph2\VX-3000 Bilder\RM-300X_RM 210F.jpg"/>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グループ化 12"/>
          <p:cNvGrpSpPr/>
          <p:nvPr/>
        </p:nvGrpSpPr>
        <p:grpSpPr>
          <a:xfrm>
            <a:off x="2385397" y="4780404"/>
            <a:ext cx="4689421" cy="519528"/>
            <a:chOff x="2385397" y="4780404"/>
            <a:chExt cx="5246463" cy="519528"/>
          </a:xfrm>
        </p:grpSpPr>
        <p:grpSp>
          <p:nvGrpSpPr>
            <p:cNvPr id="136" name="グループ化 135"/>
            <p:cNvGrpSpPr/>
            <p:nvPr/>
          </p:nvGrpSpPr>
          <p:grpSpPr>
            <a:xfrm>
              <a:off x="2385397" y="4780404"/>
              <a:ext cx="5246463" cy="519527"/>
              <a:chOff x="5860803" y="4966038"/>
              <a:chExt cx="5246463" cy="519527"/>
            </a:xfrm>
          </p:grpSpPr>
          <p:grpSp>
            <p:nvGrpSpPr>
              <p:cNvPr id="137" name="グループ化 136"/>
              <p:cNvGrpSpPr/>
              <p:nvPr/>
            </p:nvGrpSpPr>
            <p:grpSpPr>
              <a:xfrm>
                <a:off x="5860803" y="4966038"/>
                <a:ext cx="5246463" cy="519527"/>
                <a:chOff x="5860803" y="4966038"/>
                <a:chExt cx="5246463" cy="519527"/>
              </a:xfrm>
            </p:grpSpPr>
            <p:sp>
              <p:nvSpPr>
                <p:cNvPr id="144" name="フリーフォーム 143"/>
                <p:cNvSpPr/>
                <p:nvPr/>
              </p:nvSpPr>
              <p:spPr>
                <a:xfrm>
                  <a:off x="6741404" y="5023590"/>
                  <a:ext cx="4365862"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45" name="正方形/長方形 144"/>
                <p:cNvSpPr/>
                <p:nvPr/>
              </p:nvSpPr>
              <p:spPr>
                <a:xfrm>
                  <a:off x="5860803" y="4966038"/>
                  <a:ext cx="925564" cy="519527"/>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100" dirty="0">
                      <a:solidFill>
                        <a:srgbClr val="FFFFFF"/>
                      </a:solidFill>
                    </a:rPr>
                    <a:t>Auto</a:t>
                  </a:r>
                </a:p>
                <a:p>
                  <a:pPr algn="ctr"/>
                  <a:r>
                    <a:rPr lang="en-US" altLang="ja-JP" sz="1100" dirty="0">
                      <a:solidFill>
                        <a:srgbClr val="FFFFFF"/>
                      </a:solidFill>
                    </a:rPr>
                    <a:t>Announcer</a:t>
                  </a:r>
                  <a:endParaRPr lang="ja-JP" altLang="en-US" sz="1100" dirty="0">
                    <a:solidFill>
                      <a:srgbClr val="FFFFFF"/>
                    </a:solidFill>
                  </a:endParaRPr>
                </a:p>
              </p:txBody>
            </p:sp>
          </p:grpSp>
          <p:sp>
            <p:nvSpPr>
              <p:cNvPr id="138" name="フリーフォーム 137"/>
              <p:cNvSpPr/>
              <p:nvPr/>
            </p:nvSpPr>
            <p:spPr>
              <a:xfrm>
                <a:off x="6741404" y="5119633"/>
                <a:ext cx="4365862" cy="95732"/>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140" name="フリーフォーム 139"/>
              <p:cNvSpPr/>
              <p:nvPr/>
            </p:nvSpPr>
            <p:spPr>
              <a:xfrm>
                <a:off x="6738873" y="5234173"/>
                <a:ext cx="4365862"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grpSp>
        <p:sp>
          <p:nvSpPr>
            <p:cNvPr id="218" name="フリーフォーム 217"/>
            <p:cNvSpPr/>
            <p:nvPr/>
          </p:nvSpPr>
          <p:spPr>
            <a:xfrm>
              <a:off x="3263467" y="4887554"/>
              <a:ext cx="4365862"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19" name="フリーフォーム 218"/>
            <p:cNvSpPr/>
            <p:nvPr/>
          </p:nvSpPr>
          <p:spPr>
            <a:xfrm>
              <a:off x="3258394" y="4994530"/>
              <a:ext cx="4365862"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20" name="フリーフォーム 219"/>
            <p:cNvSpPr/>
            <p:nvPr/>
          </p:nvSpPr>
          <p:spPr>
            <a:xfrm>
              <a:off x="3263467" y="5104736"/>
              <a:ext cx="4365862"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21" name="フリーフォーム 220"/>
            <p:cNvSpPr/>
            <p:nvPr/>
          </p:nvSpPr>
          <p:spPr>
            <a:xfrm>
              <a:off x="3265998" y="5167657"/>
              <a:ext cx="4365862"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22" name="フリーフォーム 221"/>
            <p:cNvSpPr/>
            <p:nvPr/>
          </p:nvSpPr>
          <p:spPr>
            <a:xfrm>
              <a:off x="3265998" y="5227215"/>
              <a:ext cx="4365862"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grpSp>
      <p:grpSp>
        <p:nvGrpSpPr>
          <p:cNvPr id="223" name="グループ化 222"/>
          <p:cNvGrpSpPr/>
          <p:nvPr/>
        </p:nvGrpSpPr>
        <p:grpSpPr>
          <a:xfrm>
            <a:off x="1674218" y="5299372"/>
            <a:ext cx="5961562" cy="434240"/>
            <a:chOff x="1664074" y="6328638"/>
            <a:chExt cx="5961562" cy="434240"/>
          </a:xfrm>
        </p:grpSpPr>
        <p:sp>
          <p:nvSpPr>
            <p:cNvPr id="224" name="フリーフォーム 223"/>
            <p:cNvSpPr/>
            <p:nvPr/>
          </p:nvSpPr>
          <p:spPr>
            <a:xfrm>
              <a:off x="1664074" y="6498291"/>
              <a:ext cx="205067" cy="70597"/>
            </a:xfrm>
            <a:custGeom>
              <a:avLst/>
              <a:gdLst>
                <a:gd name="connsiteX0" fmla="*/ 205067 w 205067"/>
                <a:gd name="connsiteY0" fmla="*/ 70597 h 70597"/>
                <a:gd name="connsiteX1" fmla="*/ 205067 w 205067"/>
                <a:gd name="connsiteY1" fmla="*/ 70597 h 70597"/>
                <a:gd name="connsiteX2" fmla="*/ 0 w 205067"/>
                <a:gd name="connsiteY2" fmla="*/ 0 h 70597"/>
              </a:gdLst>
              <a:ahLst/>
              <a:cxnLst>
                <a:cxn ang="0">
                  <a:pos x="connsiteX0" y="connsiteY0"/>
                </a:cxn>
                <a:cxn ang="0">
                  <a:pos x="connsiteX1" y="connsiteY1"/>
                </a:cxn>
                <a:cxn ang="0">
                  <a:pos x="connsiteX2" y="connsiteY2"/>
                </a:cxn>
              </a:cxnLst>
              <a:rect l="l" t="t" r="r" b="b"/>
              <a:pathLst>
                <a:path w="205067" h="70597">
                  <a:moveTo>
                    <a:pt x="205067" y="70597"/>
                  </a:moveTo>
                  <a:lnTo>
                    <a:pt x="205067" y="70597"/>
                  </a:ln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5" name="フリーフォーム 224"/>
            <p:cNvSpPr/>
            <p:nvPr/>
          </p:nvSpPr>
          <p:spPr>
            <a:xfrm>
              <a:off x="2011645" y="6491521"/>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26" name="Picture 2" descr="H:\TCL\Products\Products data\VX\VX-3000\Photo\VX-3000 ph2\VX-3000 Bilder\RM-300X_RM 210F.jpg"/>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1741669" y="6328638"/>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7" name="グループ化 226"/>
          <p:cNvGrpSpPr/>
          <p:nvPr/>
        </p:nvGrpSpPr>
        <p:grpSpPr>
          <a:xfrm>
            <a:off x="2130549" y="5464191"/>
            <a:ext cx="5506357" cy="434240"/>
            <a:chOff x="2116728" y="5750031"/>
            <a:chExt cx="5506357" cy="434240"/>
          </a:xfrm>
        </p:grpSpPr>
        <p:sp>
          <p:nvSpPr>
            <p:cNvPr id="228" name="フリーフォーム 227"/>
            <p:cNvSpPr/>
            <p:nvPr/>
          </p:nvSpPr>
          <p:spPr>
            <a:xfrm>
              <a:off x="2385395" y="6001269"/>
              <a:ext cx="406774" cy="117662"/>
            </a:xfrm>
            <a:custGeom>
              <a:avLst/>
              <a:gdLst>
                <a:gd name="connsiteX0" fmla="*/ 0 w 1297642"/>
                <a:gd name="connsiteY0" fmla="*/ 0 h 403412"/>
                <a:gd name="connsiteX1" fmla="*/ 490818 w 1297642"/>
                <a:gd name="connsiteY1" fmla="*/ 144556 h 403412"/>
                <a:gd name="connsiteX2" fmla="*/ 1297642 w 1297642"/>
                <a:gd name="connsiteY2" fmla="*/ 403412 h 403412"/>
                <a:gd name="connsiteX0" fmla="*/ 0 w 506863"/>
                <a:gd name="connsiteY0" fmla="*/ 0 h 147596"/>
                <a:gd name="connsiteX1" fmla="*/ 490818 w 506863"/>
                <a:gd name="connsiteY1" fmla="*/ 144556 h 147596"/>
                <a:gd name="connsiteX2" fmla="*/ 376519 w 506863"/>
                <a:gd name="connsiteY2" fmla="*/ 94129 h 147596"/>
                <a:gd name="connsiteX0" fmla="*/ 0 w 490818"/>
                <a:gd name="connsiteY0" fmla="*/ 0 h 144556"/>
                <a:gd name="connsiteX1" fmla="*/ 490818 w 490818"/>
                <a:gd name="connsiteY1" fmla="*/ 144556 h 144556"/>
                <a:gd name="connsiteX0" fmla="*/ 0 w 406774"/>
                <a:gd name="connsiteY0" fmla="*/ 0 h 117662"/>
                <a:gd name="connsiteX1" fmla="*/ 406774 w 406774"/>
                <a:gd name="connsiteY1" fmla="*/ 117662 h 117662"/>
              </a:gdLst>
              <a:ahLst/>
              <a:cxnLst>
                <a:cxn ang="0">
                  <a:pos x="connsiteX0" y="connsiteY0"/>
                </a:cxn>
                <a:cxn ang="0">
                  <a:pos x="connsiteX1" y="connsiteY1"/>
                </a:cxn>
              </a:cxnLst>
              <a:rect l="l" t="t" r="r" b="b"/>
              <a:pathLst>
                <a:path w="406774" h="117662">
                  <a:moveTo>
                    <a:pt x="0" y="0"/>
                  </a:moveTo>
                  <a:lnTo>
                    <a:pt x="406774" y="11766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29" name="グループ化 228"/>
            <p:cNvGrpSpPr/>
            <p:nvPr/>
          </p:nvGrpSpPr>
          <p:grpSpPr>
            <a:xfrm>
              <a:off x="2116728" y="5750031"/>
              <a:ext cx="5506357" cy="434240"/>
              <a:chOff x="6210722" y="5763319"/>
              <a:chExt cx="5506357" cy="434240"/>
            </a:xfrm>
          </p:grpSpPr>
          <p:sp>
            <p:nvSpPr>
              <p:cNvPr id="230" name="フリーフォーム 229"/>
              <p:cNvSpPr/>
              <p:nvPr/>
            </p:nvSpPr>
            <p:spPr>
              <a:xfrm>
                <a:off x="6475228" y="5911702"/>
                <a:ext cx="5241851" cy="63796"/>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31" name="Picture 2" descr="H:\TCL\Products\Products data\VX\VX-3000\Photo\VX-3000 ph2\VX-3000 Bilder\RM-300X_RM 210F.jpg"/>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232" name="グループ化 231"/>
          <p:cNvGrpSpPr/>
          <p:nvPr/>
        </p:nvGrpSpPr>
        <p:grpSpPr>
          <a:xfrm>
            <a:off x="6145438" y="4610139"/>
            <a:ext cx="758541" cy="2534545"/>
            <a:chOff x="8376524" y="3573115"/>
            <a:chExt cx="758541" cy="2373970"/>
          </a:xfrm>
        </p:grpSpPr>
        <p:sp>
          <p:nvSpPr>
            <p:cNvPr id="233" name="フリーフォーム 232"/>
            <p:cNvSpPr/>
            <p:nvPr/>
          </p:nvSpPr>
          <p:spPr>
            <a:xfrm>
              <a:off x="8586372" y="3583172"/>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4" name="フリーフォーム 233"/>
            <p:cNvSpPr/>
            <p:nvPr/>
          </p:nvSpPr>
          <p:spPr>
            <a:xfrm>
              <a:off x="8688470" y="3581986"/>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5" name="フリーフォーム 234"/>
            <p:cNvSpPr/>
            <p:nvPr/>
          </p:nvSpPr>
          <p:spPr>
            <a:xfrm>
              <a:off x="8789566" y="3578143"/>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6" name="フリーフォーム 235"/>
            <p:cNvSpPr/>
            <p:nvPr/>
          </p:nvSpPr>
          <p:spPr>
            <a:xfrm>
              <a:off x="8887822" y="3573115"/>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7" name="テキスト ボックス 236"/>
            <p:cNvSpPr txBox="1"/>
            <p:nvPr/>
          </p:nvSpPr>
          <p:spPr>
            <a:xfrm>
              <a:off x="8376524" y="5693169"/>
              <a:ext cx="758541" cy="253916"/>
            </a:xfrm>
            <a:prstGeom prst="rect">
              <a:avLst/>
            </a:prstGeom>
            <a:noFill/>
          </p:spPr>
          <p:txBody>
            <a:bodyPr wrap="none" rtlCol="0">
              <a:spAutoFit/>
            </a:bodyPr>
            <a:lstStyle/>
            <a:p>
              <a:r>
                <a:rPr lang="en-US" altLang="ja-JP" sz="1050" dirty="0">
                  <a:latin typeface="+mj-lt"/>
                </a:rPr>
                <a:t>9 10 11 12</a:t>
              </a:r>
            </a:p>
          </p:txBody>
        </p:sp>
      </p:grpSp>
      <p:sp>
        <p:nvSpPr>
          <p:cNvPr id="238" name="テキスト ボックス 237"/>
          <p:cNvSpPr txBox="1"/>
          <p:nvPr/>
        </p:nvSpPr>
        <p:spPr>
          <a:xfrm rot="1063174">
            <a:off x="1465704" y="6875080"/>
            <a:ext cx="1529383" cy="253916"/>
          </a:xfrm>
          <a:prstGeom prst="rect">
            <a:avLst/>
          </a:prstGeom>
          <a:noFill/>
        </p:spPr>
        <p:txBody>
          <a:bodyPr wrap="square" rtlCol="0">
            <a:spAutoFit/>
          </a:bodyPr>
          <a:lstStyle/>
          <a:p>
            <a:r>
              <a:rPr lang="en-US" altLang="ja-JP" sz="1050" dirty="0">
                <a:latin typeface="+mj-lt"/>
              </a:rPr>
              <a:t>Departure Gates</a:t>
            </a:r>
            <a:endParaRPr kumimoji="1" lang="ja-JP" altLang="en-US" sz="1050" dirty="0">
              <a:latin typeface="+mj-lt"/>
            </a:endParaRPr>
          </a:p>
        </p:txBody>
      </p:sp>
      <p:sp>
        <p:nvSpPr>
          <p:cNvPr id="14" name="正方形/長方形 13"/>
          <p:cNvSpPr/>
          <p:nvPr/>
        </p:nvSpPr>
        <p:spPr>
          <a:xfrm>
            <a:off x="7072556" y="4770218"/>
            <a:ext cx="722342" cy="21205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50" name="グループ化 249"/>
          <p:cNvGrpSpPr/>
          <p:nvPr/>
        </p:nvGrpSpPr>
        <p:grpSpPr>
          <a:xfrm>
            <a:off x="11095550" y="6466560"/>
            <a:ext cx="1769366" cy="434240"/>
            <a:chOff x="1664074" y="6328638"/>
            <a:chExt cx="1769366" cy="434240"/>
          </a:xfrm>
        </p:grpSpPr>
        <p:sp>
          <p:nvSpPr>
            <p:cNvPr id="251" name="フリーフォーム 250"/>
            <p:cNvSpPr/>
            <p:nvPr/>
          </p:nvSpPr>
          <p:spPr>
            <a:xfrm>
              <a:off x="1664074" y="6498291"/>
              <a:ext cx="205067" cy="70597"/>
            </a:xfrm>
            <a:custGeom>
              <a:avLst/>
              <a:gdLst>
                <a:gd name="connsiteX0" fmla="*/ 205067 w 205067"/>
                <a:gd name="connsiteY0" fmla="*/ 70597 h 70597"/>
                <a:gd name="connsiteX1" fmla="*/ 205067 w 205067"/>
                <a:gd name="connsiteY1" fmla="*/ 70597 h 70597"/>
                <a:gd name="connsiteX2" fmla="*/ 0 w 205067"/>
                <a:gd name="connsiteY2" fmla="*/ 0 h 70597"/>
              </a:gdLst>
              <a:ahLst/>
              <a:cxnLst>
                <a:cxn ang="0">
                  <a:pos x="connsiteX0" y="connsiteY0"/>
                </a:cxn>
                <a:cxn ang="0">
                  <a:pos x="connsiteX1" y="connsiteY1"/>
                </a:cxn>
                <a:cxn ang="0">
                  <a:pos x="connsiteX2" y="connsiteY2"/>
                </a:cxn>
              </a:cxnLst>
              <a:rect l="l" t="t" r="r" b="b"/>
              <a:pathLst>
                <a:path w="205067" h="70597">
                  <a:moveTo>
                    <a:pt x="205067" y="70597"/>
                  </a:moveTo>
                  <a:lnTo>
                    <a:pt x="205067" y="70597"/>
                  </a:ln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2" name="フリーフォーム 251"/>
            <p:cNvSpPr/>
            <p:nvPr/>
          </p:nvSpPr>
          <p:spPr>
            <a:xfrm>
              <a:off x="2011645" y="6488814"/>
              <a:ext cx="1421795" cy="170909"/>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53" name="Picture 2" descr="H:\TCL\Products\Products data\VX\VX-3000\Photo\VX-3000 ph2\VX-3000 Bilder\RM-300X_RM 210F.jpg"/>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1741669" y="6328638"/>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 name="グループ化 1"/>
          <p:cNvGrpSpPr/>
          <p:nvPr/>
        </p:nvGrpSpPr>
        <p:grpSpPr>
          <a:xfrm>
            <a:off x="11561978" y="6582210"/>
            <a:ext cx="1311564" cy="434240"/>
            <a:chOff x="8226946" y="6607069"/>
            <a:chExt cx="1311564" cy="434240"/>
          </a:xfrm>
        </p:grpSpPr>
        <p:sp>
          <p:nvSpPr>
            <p:cNvPr id="243" name="フリーフォーム 242"/>
            <p:cNvSpPr/>
            <p:nvPr/>
          </p:nvSpPr>
          <p:spPr>
            <a:xfrm>
              <a:off x="8495613" y="6858305"/>
              <a:ext cx="384493" cy="114785"/>
            </a:xfrm>
            <a:custGeom>
              <a:avLst/>
              <a:gdLst>
                <a:gd name="connsiteX0" fmla="*/ 0 w 1297642"/>
                <a:gd name="connsiteY0" fmla="*/ 0 h 403412"/>
                <a:gd name="connsiteX1" fmla="*/ 490818 w 1297642"/>
                <a:gd name="connsiteY1" fmla="*/ 144556 h 403412"/>
                <a:gd name="connsiteX2" fmla="*/ 1297642 w 1297642"/>
                <a:gd name="connsiteY2" fmla="*/ 403412 h 403412"/>
                <a:gd name="connsiteX0" fmla="*/ 0 w 565950"/>
                <a:gd name="connsiteY0" fmla="*/ 0 h 168021"/>
                <a:gd name="connsiteX1" fmla="*/ 490818 w 565950"/>
                <a:gd name="connsiteY1" fmla="*/ 144556 h 168021"/>
                <a:gd name="connsiteX2" fmla="*/ 468302 w 565950"/>
                <a:gd name="connsiteY2" fmla="*/ 131218 h 168021"/>
                <a:gd name="connsiteX0" fmla="*/ 0 w 490818"/>
                <a:gd name="connsiteY0" fmla="*/ 0 h 144556"/>
                <a:gd name="connsiteX1" fmla="*/ 490818 w 490818"/>
                <a:gd name="connsiteY1" fmla="*/ 144556 h 144556"/>
                <a:gd name="connsiteX0" fmla="*/ 0 w 384493"/>
                <a:gd name="connsiteY0" fmla="*/ 0 h 114785"/>
                <a:gd name="connsiteX1" fmla="*/ 384493 w 384493"/>
                <a:gd name="connsiteY1" fmla="*/ 114785 h 114785"/>
              </a:gdLst>
              <a:ahLst/>
              <a:cxnLst>
                <a:cxn ang="0">
                  <a:pos x="connsiteX0" y="connsiteY0"/>
                </a:cxn>
                <a:cxn ang="0">
                  <a:pos x="connsiteX1" y="connsiteY1"/>
                </a:cxn>
              </a:cxnLst>
              <a:rect l="l" t="t" r="r" b="b"/>
              <a:pathLst>
                <a:path w="384493" h="114785">
                  <a:moveTo>
                    <a:pt x="0" y="0"/>
                  </a:moveTo>
                  <a:lnTo>
                    <a:pt x="384493" y="11478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54" name="グループ化 253"/>
            <p:cNvGrpSpPr/>
            <p:nvPr/>
          </p:nvGrpSpPr>
          <p:grpSpPr>
            <a:xfrm>
              <a:off x="8226946" y="6607069"/>
              <a:ext cx="1311564" cy="434240"/>
              <a:chOff x="6210722" y="5763319"/>
              <a:chExt cx="1311564" cy="434240"/>
            </a:xfrm>
          </p:grpSpPr>
          <p:sp>
            <p:nvSpPr>
              <p:cNvPr id="255" name="フリーフォーム 254"/>
              <p:cNvSpPr/>
              <p:nvPr/>
            </p:nvSpPr>
            <p:spPr>
              <a:xfrm>
                <a:off x="6475229" y="5911702"/>
                <a:ext cx="1047057" cy="121152"/>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56" name="Picture 2" descr="H:\TCL\Products\Products data\VX\VX-3000\Photo\VX-3000 ph2\VX-3000 Bilder\RM-300X_RM 210F.jpg"/>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272" name="グループ化 271"/>
          <p:cNvGrpSpPr/>
          <p:nvPr/>
        </p:nvGrpSpPr>
        <p:grpSpPr>
          <a:xfrm>
            <a:off x="8348085" y="4821052"/>
            <a:ext cx="4689421" cy="519528"/>
            <a:chOff x="2385397" y="4780404"/>
            <a:chExt cx="5246463" cy="519528"/>
          </a:xfrm>
        </p:grpSpPr>
        <p:grpSp>
          <p:nvGrpSpPr>
            <p:cNvPr id="273" name="グループ化 272"/>
            <p:cNvGrpSpPr/>
            <p:nvPr/>
          </p:nvGrpSpPr>
          <p:grpSpPr>
            <a:xfrm>
              <a:off x="2385397" y="4780404"/>
              <a:ext cx="5246463" cy="519527"/>
              <a:chOff x="5860803" y="4966038"/>
              <a:chExt cx="5246463" cy="519527"/>
            </a:xfrm>
          </p:grpSpPr>
          <p:grpSp>
            <p:nvGrpSpPr>
              <p:cNvPr id="279" name="グループ化 278"/>
              <p:cNvGrpSpPr/>
              <p:nvPr/>
            </p:nvGrpSpPr>
            <p:grpSpPr>
              <a:xfrm>
                <a:off x="5860803" y="4966038"/>
                <a:ext cx="5246463" cy="519527"/>
                <a:chOff x="5860803" y="4966038"/>
                <a:chExt cx="5246463" cy="519527"/>
              </a:xfrm>
            </p:grpSpPr>
            <p:sp>
              <p:nvSpPr>
                <p:cNvPr id="282" name="フリーフォーム 281"/>
                <p:cNvSpPr/>
                <p:nvPr/>
              </p:nvSpPr>
              <p:spPr>
                <a:xfrm>
                  <a:off x="6741404" y="5023590"/>
                  <a:ext cx="4365862"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83" name="正方形/長方形 282"/>
                <p:cNvSpPr/>
                <p:nvPr/>
              </p:nvSpPr>
              <p:spPr>
                <a:xfrm>
                  <a:off x="5860803" y="4966038"/>
                  <a:ext cx="925564" cy="519527"/>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100" dirty="0">
                      <a:solidFill>
                        <a:srgbClr val="FFFFFF"/>
                      </a:solidFill>
                    </a:rPr>
                    <a:t>Auto</a:t>
                  </a:r>
                </a:p>
                <a:p>
                  <a:pPr algn="ctr"/>
                  <a:r>
                    <a:rPr lang="en-US" altLang="ja-JP" sz="1100" dirty="0">
                      <a:solidFill>
                        <a:srgbClr val="FFFFFF"/>
                      </a:solidFill>
                    </a:rPr>
                    <a:t>Announcer</a:t>
                  </a:r>
                  <a:endParaRPr lang="ja-JP" altLang="en-US" sz="1100" dirty="0">
                    <a:solidFill>
                      <a:srgbClr val="FFFFFF"/>
                    </a:solidFill>
                  </a:endParaRPr>
                </a:p>
              </p:txBody>
            </p:sp>
          </p:grpSp>
          <p:sp>
            <p:nvSpPr>
              <p:cNvPr id="280" name="フリーフォーム 279"/>
              <p:cNvSpPr/>
              <p:nvPr/>
            </p:nvSpPr>
            <p:spPr>
              <a:xfrm>
                <a:off x="6741404" y="5119633"/>
                <a:ext cx="4365862" cy="95732"/>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81" name="フリーフォーム 280"/>
              <p:cNvSpPr/>
              <p:nvPr/>
            </p:nvSpPr>
            <p:spPr>
              <a:xfrm>
                <a:off x="6738873" y="5234173"/>
                <a:ext cx="4365862"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grpSp>
        <p:sp>
          <p:nvSpPr>
            <p:cNvPr id="274" name="フリーフォーム 273"/>
            <p:cNvSpPr/>
            <p:nvPr/>
          </p:nvSpPr>
          <p:spPr>
            <a:xfrm>
              <a:off x="3263467" y="4887554"/>
              <a:ext cx="4365862"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75" name="フリーフォーム 274"/>
            <p:cNvSpPr/>
            <p:nvPr/>
          </p:nvSpPr>
          <p:spPr>
            <a:xfrm>
              <a:off x="3258394" y="4994530"/>
              <a:ext cx="4365862"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76" name="フリーフォーム 275"/>
            <p:cNvSpPr/>
            <p:nvPr/>
          </p:nvSpPr>
          <p:spPr>
            <a:xfrm>
              <a:off x="3263467" y="5104736"/>
              <a:ext cx="4365862"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77" name="フリーフォーム 276"/>
            <p:cNvSpPr/>
            <p:nvPr/>
          </p:nvSpPr>
          <p:spPr>
            <a:xfrm>
              <a:off x="3265998" y="5167657"/>
              <a:ext cx="4365862"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sp>
          <p:nvSpPr>
            <p:cNvPr id="278" name="フリーフォーム 277"/>
            <p:cNvSpPr/>
            <p:nvPr/>
          </p:nvSpPr>
          <p:spPr>
            <a:xfrm>
              <a:off x="3265998" y="5227215"/>
              <a:ext cx="4365862" cy="72717"/>
            </a:xfrm>
            <a:custGeom>
              <a:avLst/>
              <a:gdLst>
                <a:gd name="connsiteX0" fmla="*/ 967563 w 967563"/>
                <a:gd name="connsiteY0" fmla="*/ 0 h 329610"/>
                <a:gd name="connsiteX1" fmla="*/ 404037 w 967563"/>
                <a:gd name="connsiteY1" fmla="*/ 0 h 329610"/>
                <a:gd name="connsiteX2" fmla="*/ 0 w 967563"/>
                <a:gd name="connsiteY2" fmla="*/ 329610 h 329610"/>
                <a:gd name="connsiteX0" fmla="*/ 563526 w 563526"/>
                <a:gd name="connsiteY0" fmla="*/ 0 h 0"/>
                <a:gd name="connsiteX1" fmla="*/ 0 w 563526"/>
                <a:gd name="connsiteY1" fmla="*/ 0 h 0"/>
              </a:gdLst>
              <a:ahLst/>
              <a:cxnLst>
                <a:cxn ang="0">
                  <a:pos x="connsiteX0" y="connsiteY0"/>
                </a:cxn>
                <a:cxn ang="0">
                  <a:pos x="connsiteX1" y="connsiteY1"/>
                </a:cxn>
              </a:cxnLst>
              <a:rect l="l" t="t" r="r" b="b"/>
              <a:pathLst>
                <a:path w="563526">
                  <a:moveTo>
                    <a:pt x="563526" y="0"/>
                  </a:moveTo>
                  <a:lnTo>
                    <a:pt x="0"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rgbClr val="FFFFFF"/>
                </a:solidFill>
              </a:endParaRPr>
            </a:p>
          </p:txBody>
        </p:sp>
      </p:grpSp>
      <p:sp>
        <p:nvSpPr>
          <p:cNvPr id="299" name="テキスト ボックス 298"/>
          <p:cNvSpPr txBox="1"/>
          <p:nvPr/>
        </p:nvSpPr>
        <p:spPr>
          <a:xfrm rot="1118964">
            <a:off x="8363166" y="5746411"/>
            <a:ext cx="1293003" cy="253916"/>
          </a:xfrm>
          <a:prstGeom prst="rect">
            <a:avLst/>
          </a:prstGeom>
          <a:noFill/>
        </p:spPr>
        <p:txBody>
          <a:bodyPr wrap="square" rtlCol="0">
            <a:spAutoFit/>
          </a:bodyPr>
          <a:lstStyle/>
          <a:p>
            <a:pPr algn="ctr"/>
            <a:r>
              <a:rPr lang="en-US" altLang="ja-JP" sz="1050" dirty="0">
                <a:latin typeface="+mj-lt"/>
              </a:rPr>
              <a:t>Departure Gates</a:t>
            </a:r>
            <a:endParaRPr kumimoji="1" lang="ja-JP" altLang="en-US" sz="1050" dirty="0">
              <a:latin typeface="+mj-lt"/>
            </a:endParaRPr>
          </a:p>
        </p:txBody>
      </p:sp>
      <p:sp>
        <p:nvSpPr>
          <p:cNvPr id="300" name="正方形/長方形 299"/>
          <p:cNvSpPr/>
          <p:nvPr/>
        </p:nvSpPr>
        <p:spPr>
          <a:xfrm>
            <a:off x="13035244" y="4810866"/>
            <a:ext cx="722342" cy="21205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34" name="グループ化 133"/>
          <p:cNvGrpSpPr/>
          <p:nvPr/>
        </p:nvGrpSpPr>
        <p:grpSpPr>
          <a:xfrm>
            <a:off x="9724090" y="4635778"/>
            <a:ext cx="579988" cy="1402524"/>
            <a:chOff x="8440122" y="3573115"/>
            <a:chExt cx="579988" cy="2605079"/>
          </a:xfrm>
        </p:grpSpPr>
        <p:sp>
          <p:nvSpPr>
            <p:cNvPr id="135" name="フリーフォーム 134"/>
            <p:cNvSpPr/>
            <p:nvPr/>
          </p:nvSpPr>
          <p:spPr>
            <a:xfrm>
              <a:off x="8586372" y="3583172"/>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 name="フリーフォーム 138"/>
            <p:cNvSpPr/>
            <p:nvPr/>
          </p:nvSpPr>
          <p:spPr>
            <a:xfrm>
              <a:off x="8688470" y="3581986"/>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 name="フリーフォーム 140"/>
            <p:cNvSpPr/>
            <p:nvPr/>
          </p:nvSpPr>
          <p:spPr>
            <a:xfrm>
              <a:off x="8789566" y="3578143"/>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 name="フリーフォーム 141"/>
            <p:cNvSpPr/>
            <p:nvPr/>
          </p:nvSpPr>
          <p:spPr>
            <a:xfrm>
              <a:off x="8887822" y="3573115"/>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 name="テキスト ボックス 142"/>
            <p:cNvSpPr txBox="1"/>
            <p:nvPr/>
          </p:nvSpPr>
          <p:spPr>
            <a:xfrm>
              <a:off x="8440122" y="5645125"/>
              <a:ext cx="579988" cy="533069"/>
            </a:xfrm>
            <a:prstGeom prst="rect">
              <a:avLst/>
            </a:prstGeom>
            <a:noFill/>
          </p:spPr>
          <p:txBody>
            <a:bodyPr wrap="square" rtlCol="0">
              <a:spAutoFit/>
            </a:bodyPr>
            <a:lstStyle/>
            <a:p>
              <a:pPr algn="ctr"/>
              <a:r>
                <a:rPr lang="en-US" altLang="ja-JP" sz="1050" dirty="0">
                  <a:latin typeface="+mj-lt"/>
                </a:rPr>
                <a:t>1 2 3 4</a:t>
              </a:r>
              <a:endParaRPr kumimoji="1" lang="ja-JP" altLang="en-US" sz="1050" dirty="0">
                <a:latin typeface="+mj-lt"/>
              </a:endParaRPr>
            </a:p>
          </p:txBody>
        </p:sp>
      </p:grpSp>
      <p:grpSp>
        <p:nvGrpSpPr>
          <p:cNvPr id="147" name="グループ化 146"/>
          <p:cNvGrpSpPr/>
          <p:nvPr/>
        </p:nvGrpSpPr>
        <p:grpSpPr>
          <a:xfrm>
            <a:off x="11040743" y="4635779"/>
            <a:ext cx="551754" cy="1819795"/>
            <a:chOff x="8466118" y="3573115"/>
            <a:chExt cx="551754" cy="2354744"/>
          </a:xfrm>
        </p:grpSpPr>
        <p:sp>
          <p:nvSpPr>
            <p:cNvPr id="148" name="フリーフォーム 147"/>
            <p:cNvSpPr/>
            <p:nvPr/>
          </p:nvSpPr>
          <p:spPr>
            <a:xfrm>
              <a:off x="8586372" y="3583172"/>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 name="フリーフォーム 148"/>
            <p:cNvSpPr/>
            <p:nvPr/>
          </p:nvSpPr>
          <p:spPr>
            <a:xfrm>
              <a:off x="8688470" y="3581986"/>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 name="フリーフォーム 149"/>
            <p:cNvSpPr/>
            <p:nvPr/>
          </p:nvSpPr>
          <p:spPr>
            <a:xfrm>
              <a:off x="8789566" y="3578143"/>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 name="フリーフォーム 150"/>
            <p:cNvSpPr/>
            <p:nvPr/>
          </p:nvSpPr>
          <p:spPr>
            <a:xfrm>
              <a:off x="8887822" y="3573115"/>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 name="テキスト ボックス 151"/>
            <p:cNvSpPr txBox="1"/>
            <p:nvPr/>
          </p:nvSpPr>
          <p:spPr>
            <a:xfrm>
              <a:off x="8466118" y="5673942"/>
              <a:ext cx="551754" cy="253917"/>
            </a:xfrm>
            <a:prstGeom prst="rect">
              <a:avLst/>
            </a:prstGeom>
            <a:noFill/>
          </p:spPr>
          <p:txBody>
            <a:bodyPr wrap="none" rtlCol="0">
              <a:spAutoFit/>
            </a:bodyPr>
            <a:lstStyle/>
            <a:p>
              <a:r>
                <a:rPr lang="en-US" altLang="ja-JP" sz="1050" dirty="0">
                  <a:latin typeface="+mj-lt"/>
                </a:rPr>
                <a:t>5 6 7 8</a:t>
              </a:r>
            </a:p>
          </p:txBody>
        </p:sp>
      </p:grpSp>
      <p:sp>
        <p:nvSpPr>
          <p:cNvPr id="153" name="正方形/長方形 152"/>
          <p:cNvSpPr/>
          <p:nvPr/>
        </p:nvSpPr>
        <p:spPr>
          <a:xfrm>
            <a:off x="12306746" y="6533589"/>
            <a:ext cx="495357" cy="290842"/>
          </a:xfrm>
          <a:prstGeom prst="rect">
            <a:avLst/>
          </a:prstGeom>
          <a:solidFill>
            <a:schemeClr val="accent4">
              <a:lumMod val="60000"/>
              <a:lumOff val="40000"/>
              <a:alpha val="50000"/>
            </a:scheme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200" b="1" kern="0" dirty="0">
              <a:solidFill>
                <a:srgbClr val="8064A2"/>
              </a:solidFill>
              <a:latin typeface="Calibri"/>
              <a:ea typeface="ＭＳ Ｐゴシック"/>
            </a:endParaRPr>
          </a:p>
        </p:txBody>
      </p:sp>
      <p:grpSp>
        <p:nvGrpSpPr>
          <p:cNvPr id="156" name="グループ化 155"/>
          <p:cNvGrpSpPr/>
          <p:nvPr/>
        </p:nvGrpSpPr>
        <p:grpSpPr>
          <a:xfrm>
            <a:off x="12190969" y="4610139"/>
            <a:ext cx="758541" cy="2533765"/>
            <a:chOff x="8376524" y="3573115"/>
            <a:chExt cx="758541" cy="2373970"/>
          </a:xfrm>
        </p:grpSpPr>
        <p:sp>
          <p:nvSpPr>
            <p:cNvPr id="161" name="フリーフォーム 160"/>
            <p:cNvSpPr/>
            <p:nvPr/>
          </p:nvSpPr>
          <p:spPr>
            <a:xfrm>
              <a:off x="8586372" y="3583172"/>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 name="フリーフォーム 161"/>
            <p:cNvSpPr/>
            <p:nvPr/>
          </p:nvSpPr>
          <p:spPr>
            <a:xfrm>
              <a:off x="8688470" y="3581986"/>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3" name="フリーフォーム 172"/>
            <p:cNvSpPr/>
            <p:nvPr/>
          </p:nvSpPr>
          <p:spPr>
            <a:xfrm>
              <a:off x="8789566" y="3578143"/>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 name="フリーフォーム 173"/>
            <p:cNvSpPr/>
            <p:nvPr/>
          </p:nvSpPr>
          <p:spPr>
            <a:xfrm>
              <a:off x="8887822" y="3573115"/>
              <a:ext cx="0" cy="2158409"/>
            </a:xfrm>
            <a:custGeom>
              <a:avLst/>
              <a:gdLst>
                <a:gd name="connsiteX0" fmla="*/ 0 w 0"/>
                <a:gd name="connsiteY0" fmla="*/ 0 h 2158409"/>
                <a:gd name="connsiteX1" fmla="*/ 0 w 0"/>
                <a:gd name="connsiteY1" fmla="*/ 2158409 h 2158409"/>
              </a:gdLst>
              <a:ahLst/>
              <a:cxnLst>
                <a:cxn ang="0">
                  <a:pos x="connsiteX0" y="connsiteY0"/>
                </a:cxn>
                <a:cxn ang="0">
                  <a:pos x="connsiteX1" y="connsiteY1"/>
                </a:cxn>
              </a:cxnLst>
              <a:rect l="l" t="t" r="r" b="b"/>
              <a:pathLst>
                <a:path h="2158409">
                  <a:moveTo>
                    <a:pt x="0" y="0"/>
                  </a:moveTo>
                  <a:lnTo>
                    <a:pt x="0" y="215840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 name="テキスト ボックス 174"/>
            <p:cNvSpPr txBox="1"/>
            <p:nvPr/>
          </p:nvSpPr>
          <p:spPr>
            <a:xfrm>
              <a:off x="8376524" y="5693169"/>
              <a:ext cx="758541" cy="253916"/>
            </a:xfrm>
            <a:prstGeom prst="rect">
              <a:avLst/>
            </a:prstGeom>
            <a:noFill/>
          </p:spPr>
          <p:txBody>
            <a:bodyPr wrap="none" rtlCol="0">
              <a:spAutoFit/>
            </a:bodyPr>
            <a:lstStyle/>
            <a:p>
              <a:r>
                <a:rPr lang="en-US" altLang="ja-JP" sz="1050" dirty="0">
                  <a:latin typeface="+mj-lt"/>
                </a:rPr>
                <a:t>9 10 11 12</a:t>
              </a:r>
            </a:p>
          </p:txBody>
        </p:sp>
      </p:grpSp>
      <p:sp>
        <p:nvSpPr>
          <p:cNvPr id="176" name="正方形/長方形 175"/>
          <p:cNvSpPr/>
          <p:nvPr/>
        </p:nvSpPr>
        <p:spPr>
          <a:xfrm>
            <a:off x="11066621" y="5990700"/>
            <a:ext cx="495357" cy="254881"/>
          </a:xfrm>
          <a:prstGeom prst="rect">
            <a:avLst/>
          </a:prstGeom>
          <a:solidFill>
            <a:schemeClr val="accent4">
              <a:lumMod val="60000"/>
              <a:lumOff val="40000"/>
              <a:alpha val="50000"/>
            </a:scheme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200" b="1" kern="0" dirty="0">
              <a:solidFill>
                <a:srgbClr val="8064A2"/>
              </a:solidFill>
              <a:latin typeface="Calibri"/>
              <a:ea typeface="ＭＳ Ｐゴシック"/>
            </a:endParaRPr>
          </a:p>
        </p:txBody>
      </p:sp>
      <p:sp>
        <p:nvSpPr>
          <p:cNvPr id="177" name="正方形/長方形 176"/>
          <p:cNvSpPr/>
          <p:nvPr/>
        </p:nvSpPr>
        <p:spPr>
          <a:xfrm>
            <a:off x="9773618" y="5434624"/>
            <a:ext cx="495357" cy="295596"/>
          </a:xfrm>
          <a:prstGeom prst="rect">
            <a:avLst/>
          </a:prstGeom>
          <a:solidFill>
            <a:schemeClr val="accent4">
              <a:lumMod val="60000"/>
              <a:lumOff val="40000"/>
              <a:alpha val="50000"/>
            </a:scheme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200" b="1" kern="0" dirty="0">
              <a:solidFill>
                <a:srgbClr val="8064A2"/>
              </a:solidFill>
              <a:latin typeface="Calibri"/>
              <a:ea typeface="ＭＳ Ｐゴシック"/>
            </a:endParaRPr>
          </a:p>
        </p:txBody>
      </p:sp>
      <p:grpSp>
        <p:nvGrpSpPr>
          <p:cNvPr id="178" name="グループ化 177"/>
          <p:cNvGrpSpPr/>
          <p:nvPr/>
        </p:nvGrpSpPr>
        <p:grpSpPr>
          <a:xfrm>
            <a:off x="9916319" y="5927488"/>
            <a:ext cx="1769366" cy="434240"/>
            <a:chOff x="1664074" y="6328638"/>
            <a:chExt cx="1769366" cy="434240"/>
          </a:xfrm>
        </p:grpSpPr>
        <p:sp>
          <p:nvSpPr>
            <p:cNvPr id="180" name="フリーフォーム 179"/>
            <p:cNvSpPr/>
            <p:nvPr/>
          </p:nvSpPr>
          <p:spPr>
            <a:xfrm>
              <a:off x="1664074" y="6498291"/>
              <a:ext cx="205067" cy="70597"/>
            </a:xfrm>
            <a:custGeom>
              <a:avLst/>
              <a:gdLst>
                <a:gd name="connsiteX0" fmla="*/ 205067 w 205067"/>
                <a:gd name="connsiteY0" fmla="*/ 70597 h 70597"/>
                <a:gd name="connsiteX1" fmla="*/ 205067 w 205067"/>
                <a:gd name="connsiteY1" fmla="*/ 70597 h 70597"/>
                <a:gd name="connsiteX2" fmla="*/ 0 w 205067"/>
                <a:gd name="connsiteY2" fmla="*/ 0 h 70597"/>
              </a:gdLst>
              <a:ahLst/>
              <a:cxnLst>
                <a:cxn ang="0">
                  <a:pos x="connsiteX0" y="connsiteY0"/>
                </a:cxn>
                <a:cxn ang="0">
                  <a:pos x="connsiteX1" y="connsiteY1"/>
                </a:cxn>
                <a:cxn ang="0">
                  <a:pos x="connsiteX2" y="connsiteY2"/>
                </a:cxn>
              </a:cxnLst>
              <a:rect l="l" t="t" r="r" b="b"/>
              <a:pathLst>
                <a:path w="205067" h="70597">
                  <a:moveTo>
                    <a:pt x="205067" y="70597"/>
                  </a:moveTo>
                  <a:lnTo>
                    <a:pt x="205067" y="70597"/>
                  </a:ln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 name="フリーフォーム 180"/>
            <p:cNvSpPr/>
            <p:nvPr/>
          </p:nvSpPr>
          <p:spPr>
            <a:xfrm>
              <a:off x="2011645" y="6498291"/>
              <a:ext cx="1421795" cy="16143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82" name="Picture 2" descr="H:\TCL\Products\Products data\VX\VX-3000\Photo\VX-3000 ph2\VX-3000 Bilder\RM-300X_RM 210F.jpg"/>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1741669" y="6328638"/>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83" name="グループ化 182"/>
          <p:cNvGrpSpPr/>
          <p:nvPr/>
        </p:nvGrpSpPr>
        <p:grpSpPr>
          <a:xfrm>
            <a:off x="10382747" y="6034512"/>
            <a:ext cx="1311564" cy="434240"/>
            <a:chOff x="8226946" y="6607069"/>
            <a:chExt cx="1311564" cy="434240"/>
          </a:xfrm>
        </p:grpSpPr>
        <p:sp>
          <p:nvSpPr>
            <p:cNvPr id="184" name="フリーフォーム 183"/>
            <p:cNvSpPr/>
            <p:nvPr/>
          </p:nvSpPr>
          <p:spPr>
            <a:xfrm>
              <a:off x="8495613" y="6858305"/>
              <a:ext cx="384493" cy="114785"/>
            </a:xfrm>
            <a:custGeom>
              <a:avLst/>
              <a:gdLst>
                <a:gd name="connsiteX0" fmla="*/ 0 w 1297642"/>
                <a:gd name="connsiteY0" fmla="*/ 0 h 403412"/>
                <a:gd name="connsiteX1" fmla="*/ 490818 w 1297642"/>
                <a:gd name="connsiteY1" fmla="*/ 144556 h 403412"/>
                <a:gd name="connsiteX2" fmla="*/ 1297642 w 1297642"/>
                <a:gd name="connsiteY2" fmla="*/ 403412 h 403412"/>
                <a:gd name="connsiteX0" fmla="*/ 0 w 565950"/>
                <a:gd name="connsiteY0" fmla="*/ 0 h 168021"/>
                <a:gd name="connsiteX1" fmla="*/ 490818 w 565950"/>
                <a:gd name="connsiteY1" fmla="*/ 144556 h 168021"/>
                <a:gd name="connsiteX2" fmla="*/ 468302 w 565950"/>
                <a:gd name="connsiteY2" fmla="*/ 131218 h 168021"/>
                <a:gd name="connsiteX0" fmla="*/ 0 w 490818"/>
                <a:gd name="connsiteY0" fmla="*/ 0 h 144556"/>
                <a:gd name="connsiteX1" fmla="*/ 490818 w 490818"/>
                <a:gd name="connsiteY1" fmla="*/ 144556 h 144556"/>
                <a:gd name="connsiteX0" fmla="*/ 0 w 384493"/>
                <a:gd name="connsiteY0" fmla="*/ 0 h 114785"/>
                <a:gd name="connsiteX1" fmla="*/ 384493 w 384493"/>
                <a:gd name="connsiteY1" fmla="*/ 114785 h 114785"/>
              </a:gdLst>
              <a:ahLst/>
              <a:cxnLst>
                <a:cxn ang="0">
                  <a:pos x="connsiteX0" y="connsiteY0"/>
                </a:cxn>
                <a:cxn ang="0">
                  <a:pos x="connsiteX1" y="connsiteY1"/>
                </a:cxn>
              </a:cxnLst>
              <a:rect l="l" t="t" r="r" b="b"/>
              <a:pathLst>
                <a:path w="384493" h="114785">
                  <a:moveTo>
                    <a:pt x="0" y="0"/>
                  </a:moveTo>
                  <a:lnTo>
                    <a:pt x="384493" y="11478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85" name="グループ化 184"/>
            <p:cNvGrpSpPr/>
            <p:nvPr/>
          </p:nvGrpSpPr>
          <p:grpSpPr>
            <a:xfrm>
              <a:off x="8226946" y="6607069"/>
              <a:ext cx="1311564" cy="434240"/>
              <a:chOff x="6210722" y="5763319"/>
              <a:chExt cx="1311564" cy="434240"/>
            </a:xfrm>
          </p:grpSpPr>
          <p:sp>
            <p:nvSpPr>
              <p:cNvPr id="186" name="フリーフォーム 185"/>
              <p:cNvSpPr/>
              <p:nvPr/>
            </p:nvSpPr>
            <p:spPr>
              <a:xfrm>
                <a:off x="6475229" y="5911702"/>
                <a:ext cx="1047057" cy="121152"/>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87" name="Picture 2" descr="H:\TCL\Products\Products data\VX\VX-3000\Photo\VX-3000 ph2\VX-3000 Bilder\RM-300X_RM 210F.jpg"/>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88" name="グループ化 187"/>
          <p:cNvGrpSpPr/>
          <p:nvPr/>
        </p:nvGrpSpPr>
        <p:grpSpPr>
          <a:xfrm>
            <a:off x="8586986" y="5366996"/>
            <a:ext cx="1769366" cy="434240"/>
            <a:chOff x="1664074" y="6328638"/>
            <a:chExt cx="1769366" cy="434240"/>
          </a:xfrm>
        </p:grpSpPr>
        <p:sp>
          <p:nvSpPr>
            <p:cNvPr id="189" name="フリーフォーム 188"/>
            <p:cNvSpPr/>
            <p:nvPr/>
          </p:nvSpPr>
          <p:spPr>
            <a:xfrm>
              <a:off x="1664074" y="6498291"/>
              <a:ext cx="205067" cy="70597"/>
            </a:xfrm>
            <a:custGeom>
              <a:avLst/>
              <a:gdLst>
                <a:gd name="connsiteX0" fmla="*/ 205067 w 205067"/>
                <a:gd name="connsiteY0" fmla="*/ 70597 h 70597"/>
                <a:gd name="connsiteX1" fmla="*/ 205067 w 205067"/>
                <a:gd name="connsiteY1" fmla="*/ 70597 h 70597"/>
                <a:gd name="connsiteX2" fmla="*/ 0 w 205067"/>
                <a:gd name="connsiteY2" fmla="*/ 0 h 70597"/>
              </a:gdLst>
              <a:ahLst/>
              <a:cxnLst>
                <a:cxn ang="0">
                  <a:pos x="connsiteX0" y="connsiteY0"/>
                </a:cxn>
                <a:cxn ang="0">
                  <a:pos x="connsiteX1" y="connsiteY1"/>
                </a:cxn>
                <a:cxn ang="0">
                  <a:pos x="connsiteX2" y="connsiteY2"/>
                </a:cxn>
              </a:cxnLst>
              <a:rect l="l" t="t" r="r" b="b"/>
              <a:pathLst>
                <a:path w="205067" h="70597">
                  <a:moveTo>
                    <a:pt x="205067" y="70597"/>
                  </a:moveTo>
                  <a:lnTo>
                    <a:pt x="205067" y="70597"/>
                  </a:ln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0" name="フリーフォーム 189"/>
            <p:cNvSpPr/>
            <p:nvPr/>
          </p:nvSpPr>
          <p:spPr>
            <a:xfrm>
              <a:off x="2011645" y="6498291"/>
              <a:ext cx="1421795" cy="16143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91" name="Picture 2" descr="H:\TCL\Products\Products data\VX\VX-3000\Photo\VX-3000 ph2\VX-3000 Bilder\RM-300X_RM 210F.jpg"/>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1741669" y="6328638"/>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92" name="グループ化 191"/>
          <p:cNvGrpSpPr/>
          <p:nvPr/>
        </p:nvGrpSpPr>
        <p:grpSpPr>
          <a:xfrm>
            <a:off x="9053414" y="5474020"/>
            <a:ext cx="1311564" cy="434240"/>
            <a:chOff x="8226946" y="6607069"/>
            <a:chExt cx="1311564" cy="434240"/>
          </a:xfrm>
        </p:grpSpPr>
        <p:sp>
          <p:nvSpPr>
            <p:cNvPr id="193" name="フリーフォーム 192"/>
            <p:cNvSpPr/>
            <p:nvPr/>
          </p:nvSpPr>
          <p:spPr>
            <a:xfrm>
              <a:off x="8495613" y="6858305"/>
              <a:ext cx="384493" cy="114785"/>
            </a:xfrm>
            <a:custGeom>
              <a:avLst/>
              <a:gdLst>
                <a:gd name="connsiteX0" fmla="*/ 0 w 1297642"/>
                <a:gd name="connsiteY0" fmla="*/ 0 h 403412"/>
                <a:gd name="connsiteX1" fmla="*/ 490818 w 1297642"/>
                <a:gd name="connsiteY1" fmla="*/ 144556 h 403412"/>
                <a:gd name="connsiteX2" fmla="*/ 1297642 w 1297642"/>
                <a:gd name="connsiteY2" fmla="*/ 403412 h 403412"/>
                <a:gd name="connsiteX0" fmla="*/ 0 w 565950"/>
                <a:gd name="connsiteY0" fmla="*/ 0 h 168021"/>
                <a:gd name="connsiteX1" fmla="*/ 490818 w 565950"/>
                <a:gd name="connsiteY1" fmla="*/ 144556 h 168021"/>
                <a:gd name="connsiteX2" fmla="*/ 468302 w 565950"/>
                <a:gd name="connsiteY2" fmla="*/ 131218 h 168021"/>
                <a:gd name="connsiteX0" fmla="*/ 0 w 490818"/>
                <a:gd name="connsiteY0" fmla="*/ 0 h 144556"/>
                <a:gd name="connsiteX1" fmla="*/ 490818 w 490818"/>
                <a:gd name="connsiteY1" fmla="*/ 144556 h 144556"/>
                <a:gd name="connsiteX0" fmla="*/ 0 w 384493"/>
                <a:gd name="connsiteY0" fmla="*/ 0 h 114785"/>
                <a:gd name="connsiteX1" fmla="*/ 384493 w 384493"/>
                <a:gd name="connsiteY1" fmla="*/ 114785 h 114785"/>
              </a:gdLst>
              <a:ahLst/>
              <a:cxnLst>
                <a:cxn ang="0">
                  <a:pos x="connsiteX0" y="connsiteY0"/>
                </a:cxn>
                <a:cxn ang="0">
                  <a:pos x="connsiteX1" y="connsiteY1"/>
                </a:cxn>
              </a:cxnLst>
              <a:rect l="l" t="t" r="r" b="b"/>
              <a:pathLst>
                <a:path w="384493" h="114785">
                  <a:moveTo>
                    <a:pt x="0" y="0"/>
                  </a:moveTo>
                  <a:lnTo>
                    <a:pt x="384493" y="11478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94" name="グループ化 193"/>
            <p:cNvGrpSpPr/>
            <p:nvPr/>
          </p:nvGrpSpPr>
          <p:grpSpPr>
            <a:xfrm>
              <a:off x="8226946" y="6607069"/>
              <a:ext cx="1311564" cy="434240"/>
              <a:chOff x="6210722" y="5763319"/>
              <a:chExt cx="1311564" cy="434240"/>
            </a:xfrm>
          </p:grpSpPr>
          <p:sp>
            <p:nvSpPr>
              <p:cNvPr id="195" name="フリーフォーム 194"/>
              <p:cNvSpPr/>
              <p:nvPr/>
            </p:nvSpPr>
            <p:spPr>
              <a:xfrm>
                <a:off x="6475229" y="5911702"/>
                <a:ext cx="1047057" cy="121152"/>
              </a:xfrm>
              <a:custGeom>
                <a:avLst/>
                <a:gdLst>
                  <a:gd name="connsiteX0" fmla="*/ 0 w 5241851"/>
                  <a:gd name="connsiteY0" fmla="*/ 63796 h 63796"/>
                  <a:gd name="connsiteX1" fmla="*/ 106325 w 5241851"/>
                  <a:gd name="connsiteY1" fmla="*/ 0 h 63796"/>
                  <a:gd name="connsiteX2" fmla="*/ 5241851 w 5241851"/>
                  <a:gd name="connsiteY2" fmla="*/ 0 h 63796"/>
                </a:gdLst>
                <a:ahLst/>
                <a:cxnLst>
                  <a:cxn ang="0">
                    <a:pos x="connsiteX0" y="connsiteY0"/>
                  </a:cxn>
                  <a:cxn ang="0">
                    <a:pos x="connsiteX1" y="connsiteY1"/>
                  </a:cxn>
                  <a:cxn ang="0">
                    <a:pos x="connsiteX2" y="connsiteY2"/>
                  </a:cxn>
                </a:cxnLst>
                <a:rect l="l" t="t" r="r" b="b"/>
                <a:pathLst>
                  <a:path w="5241851" h="63796">
                    <a:moveTo>
                      <a:pt x="0" y="63796"/>
                    </a:moveTo>
                    <a:lnTo>
                      <a:pt x="106325" y="0"/>
                    </a:lnTo>
                    <a:lnTo>
                      <a:pt x="524185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96" name="Picture 2" descr="H:\TCL\Products\Products data\VX\VX-3000\Photo\VX-3000 ph2\VX-3000 Bilder\RM-300X_RM 210F.jpg"/>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210722" y="5763319"/>
                <a:ext cx="522107" cy="434240"/>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197" name="テキスト ボックス 196"/>
          <p:cNvSpPr txBox="1"/>
          <p:nvPr/>
        </p:nvSpPr>
        <p:spPr>
          <a:xfrm>
            <a:off x="3301588" y="7031949"/>
            <a:ext cx="3891608" cy="415498"/>
          </a:xfrm>
          <a:prstGeom prst="rect">
            <a:avLst/>
          </a:prstGeom>
          <a:noFill/>
        </p:spPr>
        <p:txBody>
          <a:bodyPr wrap="square" rtlCol="0">
            <a:spAutoFit/>
          </a:bodyPr>
          <a:lstStyle/>
          <a:p>
            <a:pPr algn="ctr"/>
            <a:r>
              <a:rPr lang="en-US" altLang="ja-JP" sz="1050" dirty="0">
                <a:latin typeface="+mj-lt"/>
              </a:rPr>
              <a:t>Departure Area              Departure Area              Departure Area</a:t>
            </a:r>
          </a:p>
          <a:p>
            <a:pPr algn="ctr"/>
            <a:endParaRPr kumimoji="1" lang="ja-JP" altLang="en-US" sz="1050" dirty="0">
              <a:latin typeface="+mj-lt"/>
            </a:endParaRPr>
          </a:p>
        </p:txBody>
      </p:sp>
      <p:sp>
        <p:nvSpPr>
          <p:cNvPr id="198" name="テキスト ボックス 197"/>
          <p:cNvSpPr txBox="1"/>
          <p:nvPr/>
        </p:nvSpPr>
        <p:spPr>
          <a:xfrm rot="1118964">
            <a:off x="9663594" y="6285546"/>
            <a:ext cx="1293003" cy="253916"/>
          </a:xfrm>
          <a:prstGeom prst="rect">
            <a:avLst/>
          </a:prstGeom>
          <a:noFill/>
        </p:spPr>
        <p:txBody>
          <a:bodyPr wrap="square" rtlCol="0">
            <a:spAutoFit/>
          </a:bodyPr>
          <a:lstStyle/>
          <a:p>
            <a:pPr algn="ctr"/>
            <a:r>
              <a:rPr lang="en-US" altLang="ja-JP" sz="1050" dirty="0">
                <a:latin typeface="+mj-lt"/>
              </a:rPr>
              <a:t>Departure Gates</a:t>
            </a:r>
            <a:endParaRPr kumimoji="1" lang="ja-JP" altLang="en-US" sz="1050" dirty="0">
              <a:latin typeface="+mj-lt"/>
            </a:endParaRPr>
          </a:p>
        </p:txBody>
      </p:sp>
      <p:sp>
        <p:nvSpPr>
          <p:cNvPr id="199" name="テキスト ボックス 198"/>
          <p:cNvSpPr txBox="1"/>
          <p:nvPr/>
        </p:nvSpPr>
        <p:spPr>
          <a:xfrm rot="1118964">
            <a:off x="10882017" y="6860101"/>
            <a:ext cx="1293003" cy="253916"/>
          </a:xfrm>
          <a:prstGeom prst="rect">
            <a:avLst/>
          </a:prstGeom>
          <a:noFill/>
        </p:spPr>
        <p:txBody>
          <a:bodyPr wrap="square" rtlCol="0">
            <a:spAutoFit/>
          </a:bodyPr>
          <a:lstStyle/>
          <a:p>
            <a:pPr algn="ctr"/>
            <a:r>
              <a:rPr lang="en-US" altLang="ja-JP" sz="1050" dirty="0">
                <a:latin typeface="+mj-lt"/>
              </a:rPr>
              <a:t>Departure Gates</a:t>
            </a:r>
            <a:endParaRPr kumimoji="1" lang="ja-JP" altLang="en-US" sz="1050" dirty="0">
              <a:latin typeface="+mj-lt"/>
            </a:endParaRPr>
          </a:p>
        </p:txBody>
      </p:sp>
      <p:sp>
        <p:nvSpPr>
          <p:cNvPr id="200" name="正方形/長方形 199"/>
          <p:cNvSpPr/>
          <p:nvPr/>
        </p:nvSpPr>
        <p:spPr>
          <a:xfrm>
            <a:off x="9724247" y="4667095"/>
            <a:ext cx="3039328" cy="673485"/>
          </a:xfrm>
          <a:prstGeom prst="rect">
            <a:avLst/>
          </a:prstGeom>
          <a:solidFill>
            <a:schemeClr val="accent3">
              <a:lumMod val="60000"/>
              <a:lumOff val="40000"/>
              <a:alpha val="50000"/>
            </a:scheme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200" b="1" kern="0" dirty="0">
              <a:solidFill>
                <a:srgbClr val="8064A2"/>
              </a:solidFill>
              <a:latin typeface="Calibri"/>
              <a:ea typeface="ＭＳ Ｐゴシック"/>
            </a:endParaRPr>
          </a:p>
        </p:txBody>
      </p:sp>
      <p:sp>
        <p:nvSpPr>
          <p:cNvPr id="202" name="フリーフォーム 201"/>
          <p:cNvSpPr/>
          <p:nvPr/>
        </p:nvSpPr>
        <p:spPr>
          <a:xfrm>
            <a:off x="1443833" y="4730259"/>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03" name="Picture 2"/>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94340" y="4557874"/>
            <a:ext cx="604705" cy="485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4" name="フリーフォーム 203"/>
          <p:cNvSpPr/>
          <p:nvPr/>
        </p:nvSpPr>
        <p:spPr>
          <a:xfrm>
            <a:off x="7403215" y="4738338"/>
            <a:ext cx="5613991" cy="53162"/>
          </a:xfrm>
          <a:custGeom>
            <a:avLst/>
            <a:gdLst>
              <a:gd name="connsiteX0" fmla="*/ 0 w 5613991"/>
              <a:gd name="connsiteY0" fmla="*/ 53162 h 53162"/>
              <a:gd name="connsiteX1" fmla="*/ 116959 w 5613991"/>
              <a:gd name="connsiteY1" fmla="*/ 0 h 53162"/>
              <a:gd name="connsiteX2" fmla="*/ 5613991 w 5613991"/>
              <a:gd name="connsiteY2" fmla="*/ 0 h 53162"/>
            </a:gdLst>
            <a:ahLst/>
            <a:cxnLst>
              <a:cxn ang="0">
                <a:pos x="connsiteX0" y="connsiteY0"/>
              </a:cxn>
              <a:cxn ang="0">
                <a:pos x="connsiteX1" y="connsiteY1"/>
              </a:cxn>
              <a:cxn ang="0">
                <a:pos x="connsiteX2" y="connsiteY2"/>
              </a:cxn>
            </a:cxnLst>
            <a:rect l="l" t="t" r="r" b="b"/>
            <a:pathLst>
              <a:path w="5613991" h="53162">
                <a:moveTo>
                  <a:pt x="0" y="53162"/>
                </a:moveTo>
                <a:lnTo>
                  <a:pt x="116959" y="0"/>
                </a:lnTo>
                <a:lnTo>
                  <a:pt x="561399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05" name="Picture 2"/>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353722" y="4565953"/>
            <a:ext cx="604705" cy="485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左右矢印 4"/>
          <p:cNvSpPr/>
          <p:nvPr/>
        </p:nvSpPr>
        <p:spPr>
          <a:xfrm>
            <a:off x="7333976" y="5892520"/>
            <a:ext cx="914358" cy="342956"/>
          </a:xfrm>
          <a:prstGeom prst="lef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a:t>Same</a:t>
            </a:r>
            <a:endParaRPr kumimoji="1" lang="ja-JP" altLang="en-US" sz="1400" dirty="0"/>
          </a:p>
        </p:txBody>
      </p:sp>
      <p:sp>
        <p:nvSpPr>
          <p:cNvPr id="212" name="円/楕円 211"/>
          <p:cNvSpPr/>
          <p:nvPr/>
        </p:nvSpPr>
        <p:spPr>
          <a:xfrm>
            <a:off x="47256" y="644385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 name="グループ化 5"/>
          <p:cNvGrpSpPr/>
          <p:nvPr/>
        </p:nvGrpSpPr>
        <p:grpSpPr>
          <a:xfrm>
            <a:off x="8511333" y="6548729"/>
            <a:ext cx="1084162" cy="695696"/>
            <a:chOff x="8287199" y="6602966"/>
            <a:chExt cx="1084162" cy="695696"/>
          </a:xfrm>
        </p:grpSpPr>
        <p:sp>
          <p:nvSpPr>
            <p:cNvPr id="213" name="正方形/長方形 212"/>
            <p:cNvSpPr/>
            <p:nvPr/>
          </p:nvSpPr>
          <p:spPr>
            <a:xfrm>
              <a:off x="8298584" y="7003066"/>
              <a:ext cx="1072235" cy="295596"/>
            </a:xfrm>
            <a:prstGeom prst="rect">
              <a:avLst/>
            </a:prstGeom>
            <a:solidFill>
              <a:schemeClr val="accent4">
                <a:lumMod val="60000"/>
                <a:lumOff val="40000"/>
                <a:alpha val="50000"/>
              </a:scheme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1200" b="1" kern="0" dirty="0">
                  <a:solidFill>
                    <a:srgbClr val="8064A2"/>
                  </a:solidFill>
                  <a:latin typeface="Calibri"/>
                  <a:ea typeface="ＭＳ Ｐゴシック"/>
                </a:rPr>
                <a:t>Local Matrix</a:t>
              </a:r>
            </a:p>
          </p:txBody>
        </p:sp>
        <p:sp>
          <p:nvSpPr>
            <p:cNvPr id="301" name="正方形/長方形 300"/>
            <p:cNvSpPr/>
            <p:nvPr/>
          </p:nvSpPr>
          <p:spPr>
            <a:xfrm>
              <a:off x="8287199" y="6602966"/>
              <a:ext cx="1084162" cy="349365"/>
            </a:xfrm>
            <a:prstGeom prst="rect">
              <a:avLst/>
            </a:prstGeom>
            <a:solidFill>
              <a:schemeClr val="accent3">
                <a:lumMod val="60000"/>
                <a:lumOff val="40000"/>
                <a:alpha val="50000"/>
              </a:schemeClr>
            </a:solidFill>
            <a:ln w="25400" cap="flat" cmpd="sng" algn="ctr">
              <a:noFill/>
              <a:prstDash val="solid"/>
            </a:ln>
            <a:effectLst/>
          </p:spPr>
          <p:txBody>
            <a:bodyPr rtlCol="0" anchor="ctr"/>
            <a:lstStyle/>
            <a:p>
              <a:pPr algn="ctr" defTabSz="7682880" fontAlgn="auto">
                <a:spcBef>
                  <a:spcPts val="0"/>
                </a:spcBef>
                <a:spcAft>
                  <a:spcPts val="0"/>
                </a:spcAft>
              </a:pPr>
              <a:r>
                <a:rPr kumimoji="0" lang="en-US" altLang="ja-JP" sz="1200" b="1" kern="0" dirty="0">
                  <a:solidFill>
                    <a:srgbClr val="00B050"/>
                  </a:solidFill>
                  <a:latin typeface="Calibri"/>
                  <a:ea typeface="ＭＳ Ｐゴシック"/>
                </a:rPr>
                <a:t>Global Matrix</a:t>
              </a:r>
            </a:p>
          </p:txBody>
        </p:sp>
      </p:grpSp>
      <p:sp>
        <p:nvSpPr>
          <p:cNvPr id="7" name="フリーフォーム 6"/>
          <p:cNvSpPr/>
          <p:nvPr/>
        </p:nvSpPr>
        <p:spPr>
          <a:xfrm>
            <a:off x="3634740" y="5547359"/>
            <a:ext cx="358140" cy="416759"/>
          </a:xfrm>
          <a:custGeom>
            <a:avLst/>
            <a:gdLst>
              <a:gd name="connsiteX0" fmla="*/ 0 w 358140"/>
              <a:gd name="connsiteY0" fmla="*/ 0 h 327660"/>
              <a:gd name="connsiteX1" fmla="*/ 358140 w 358140"/>
              <a:gd name="connsiteY1" fmla="*/ 0 h 327660"/>
              <a:gd name="connsiteX2" fmla="*/ 358140 w 358140"/>
              <a:gd name="connsiteY2" fmla="*/ 327660 h 327660"/>
            </a:gdLst>
            <a:ahLst/>
            <a:cxnLst>
              <a:cxn ang="0">
                <a:pos x="connsiteX0" y="connsiteY0"/>
              </a:cxn>
              <a:cxn ang="0">
                <a:pos x="connsiteX1" y="connsiteY1"/>
              </a:cxn>
              <a:cxn ang="0">
                <a:pos x="connsiteX2" y="connsiteY2"/>
              </a:cxn>
            </a:cxnLst>
            <a:rect l="l" t="t" r="r" b="b"/>
            <a:pathLst>
              <a:path w="358140" h="327660">
                <a:moveTo>
                  <a:pt x="0" y="0"/>
                </a:moveTo>
                <a:lnTo>
                  <a:pt x="358140" y="0"/>
                </a:lnTo>
                <a:lnTo>
                  <a:pt x="358140" y="327660"/>
                </a:lnTo>
              </a:path>
            </a:pathLst>
          </a:custGeom>
          <a:noFill/>
          <a:ln w="76200">
            <a:solidFill>
              <a:srgbClr val="7030A0">
                <a:alpha val="45000"/>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1" name="フリーフォーム 200"/>
          <p:cNvSpPr/>
          <p:nvPr/>
        </p:nvSpPr>
        <p:spPr>
          <a:xfrm>
            <a:off x="4927770" y="6050193"/>
            <a:ext cx="358140" cy="416759"/>
          </a:xfrm>
          <a:custGeom>
            <a:avLst/>
            <a:gdLst>
              <a:gd name="connsiteX0" fmla="*/ 0 w 358140"/>
              <a:gd name="connsiteY0" fmla="*/ 0 h 327660"/>
              <a:gd name="connsiteX1" fmla="*/ 358140 w 358140"/>
              <a:gd name="connsiteY1" fmla="*/ 0 h 327660"/>
              <a:gd name="connsiteX2" fmla="*/ 358140 w 358140"/>
              <a:gd name="connsiteY2" fmla="*/ 327660 h 327660"/>
            </a:gdLst>
            <a:ahLst/>
            <a:cxnLst>
              <a:cxn ang="0">
                <a:pos x="connsiteX0" y="connsiteY0"/>
              </a:cxn>
              <a:cxn ang="0">
                <a:pos x="connsiteX1" y="connsiteY1"/>
              </a:cxn>
              <a:cxn ang="0">
                <a:pos x="connsiteX2" y="connsiteY2"/>
              </a:cxn>
            </a:cxnLst>
            <a:rect l="l" t="t" r="r" b="b"/>
            <a:pathLst>
              <a:path w="358140" h="327660">
                <a:moveTo>
                  <a:pt x="0" y="0"/>
                </a:moveTo>
                <a:lnTo>
                  <a:pt x="358140" y="0"/>
                </a:lnTo>
                <a:lnTo>
                  <a:pt x="358140" y="327660"/>
                </a:lnTo>
              </a:path>
            </a:pathLst>
          </a:custGeom>
          <a:noFill/>
          <a:ln w="76200">
            <a:solidFill>
              <a:srgbClr val="7030A0">
                <a:alpha val="45000"/>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6" name="フリーフォーム 205"/>
          <p:cNvSpPr/>
          <p:nvPr/>
        </p:nvSpPr>
        <p:spPr>
          <a:xfrm>
            <a:off x="6176216" y="6655362"/>
            <a:ext cx="358140" cy="331697"/>
          </a:xfrm>
          <a:custGeom>
            <a:avLst/>
            <a:gdLst>
              <a:gd name="connsiteX0" fmla="*/ 0 w 358140"/>
              <a:gd name="connsiteY0" fmla="*/ 0 h 327660"/>
              <a:gd name="connsiteX1" fmla="*/ 358140 w 358140"/>
              <a:gd name="connsiteY1" fmla="*/ 0 h 327660"/>
              <a:gd name="connsiteX2" fmla="*/ 358140 w 358140"/>
              <a:gd name="connsiteY2" fmla="*/ 327660 h 327660"/>
            </a:gdLst>
            <a:ahLst/>
            <a:cxnLst>
              <a:cxn ang="0">
                <a:pos x="connsiteX0" y="connsiteY0"/>
              </a:cxn>
              <a:cxn ang="0">
                <a:pos x="connsiteX1" y="connsiteY1"/>
              </a:cxn>
              <a:cxn ang="0">
                <a:pos x="connsiteX2" y="connsiteY2"/>
              </a:cxn>
            </a:cxnLst>
            <a:rect l="l" t="t" r="r" b="b"/>
            <a:pathLst>
              <a:path w="358140" h="327660">
                <a:moveTo>
                  <a:pt x="0" y="0"/>
                </a:moveTo>
                <a:lnTo>
                  <a:pt x="358140" y="0"/>
                </a:lnTo>
                <a:lnTo>
                  <a:pt x="358140" y="327660"/>
                </a:lnTo>
              </a:path>
            </a:pathLst>
          </a:custGeom>
          <a:noFill/>
          <a:ln w="76200">
            <a:solidFill>
              <a:srgbClr val="7030A0">
                <a:alpha val="45000"/>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7" name="正方形/長方形 206"/>
          <p:cNvSpPr/>
          <p:nvPr/>
        </p:nvSpPr>
        <p:spPr>
          <a:xfrm>
            <a:off x="4051425" y="5634850"/>
            <a:ext cx="575122" cy="295596"/>
          </a:xfrm>
          <a:prstGeom prst="rect">
            <a:avLst/>
          </a:prstGeom>
          <a:noFill/>
          <a:ln w="25400" cap="flat" cmpd="sng" algn="ctr">
            <a:noFill/>
            <a:prstDash val="solid"/>
          </a:ln>
          <a:effectLst/>
        </p:spPr>
        <p:txBody>
          <a:bodyPr rtlCol="0" anchor="t"/>
          <a:lstStyle/>
          <a:p>
            <a:pPr defTabSz="7682880" fontAlgn="auto">
              <a:spcBef>
                <a:spcPts val="0"/>
              </a:spcBef>
              <a:spcAft>
                <a:spcPts val="0"/>
              </a:spcAft>
            </a:pPr>
            <a:r>
              <a:rPr kumimoji="0" lang="en-US" altLang="ja-JP" sz="1200" kern="0" dirty="0">
                <a:solidFill>
                  <a:srgbClr val="8064A2"/>
                </a:solidFill>
                <a:latin typeface="Calibri"/>
                <a:ea typeface="ＭＳ Ｐゴシック"/>
              </a:rPr>
              <a:t>only</a:t>
            </a:r>
          </a:p>
        </p:txBody>
      </p:sp>
      <p:sp>
        <p:nvSpPr>
          <p:cNvPr id="239" name="正方形/長方形 238"/>
          <p:cNvSpPr/>
          <p:nvPr/>
        </p:nvSpPr>
        <p:spPr>
          <a:xfrm>
            <a:off x="5408290" y="6104937"/>
            <a:ext cx="575122" cy="295596"/>
          </a:xfrm>
          <a:prstGeom prst="rect">
            <a:avLst/>
          </a:prstGeom>
          <a:noFill/>
          <a:ln w="25400" cap="flat" cmpd="sng" algn="ctr">
            <a:noFill/>
            <a:prstDash val="solid"/>
          </a:ln>
          <a:effectLst/>
        </p:spPr>
        <p:txBody>
          <a:bodyPr rtlCol="0" anchor="t"/>
          <a:lstStyle/>
          <a:p>
            <a:pPr defTabSz="7682880" fontAlgn="auto">
              <a:spcBef>
                <a:spcPts val="0"/>
              </a:spcBef>
              <a:spcAft>
                <a:spcPts val="0"/>
              </a:spcAft>
            </a:pPr>
            <a:r>
              <a:rPr kumimoji="0" lang="en-US" altLang="ja-JP" sz="1200" kern="0" dirty="0">
                <a:solidFill>
                  <a:srgbClr val="8064A2"/>
                </a:solidFill>
                <a:latin typeface="Calibri"/>
                <a:ea typeface="ＭＳ Ｐゴシック"/>
              </a:rPr>
              <a:t>only</a:t>
            </a:r>
          </a:p>
        </p:txBody>
      </p:sp>
      <p:sp>
        <p:nvSpPr>
          <p:cNvPr id="240" name="正方形/長方形 239"/>
          <p:cNvSpPr/>
          <p:nvPr/>
        </p:nvSpPr>
        <p:spPr>
          <a:xfrm>
            <a:off x="6653750" y="6691463"/>
            <a:ext cx="575122" cy="295596"/>
          </a:xfrm>
          <a:prstGeom prst="rect">
            <a:avLst/>
          </a:prstGeom>
          <a:noFill/>
          <a:ln w="25400" cap="flat" cmpd="sng" algn="ctr">
            <a:noFill/>
            <a:prstDash val="solid"/>
          </a:ln>
          <a:effectLst/>
        </p:spPr>
        <p:txBody>
          <a:bodyPr rtlCol="0" anchor="t"/>
          <a:lstStyle/>
          <a:p>
            <a:pPr defTabSz="7682880" fontAlgn="auto">
              <a:spcBef>
                <a:spcPts val="0"/>
              </a:spcBef>
              <a:spcAft>
                <a:spcPts val="0"/>
              </a:spcAft>
            </a:pPr>
            <a:r>
              <a:rPr kumimoji="0" lang="en-US" altLang="ja-JP" sz="1200" kern="0" dirty="0">
                <a:solidFill>
                  <a:srgbClr val="8064A2"/>
                </a:solidFill>
                <a:latin typeface="Calibri"/>
                <a:ea typeface="ＭＳ Ｐゴシック"/>
              </a:rPr>
              <a:t>only</a:t>
            </a:r>
          </a:p>
        </p:txBody>
      </p:sp>
      <p:sp>
        <p:nvSpPr>
          <p:cNvPr id="179" name="正方形/長方形 178"/>
          <p:cNvSpPr/>
          <p:nvPr/>
        </p:nvSpPr>
        <p:spPr>
          <a:xfrm>
            <a:off x="2034258" y="7254621"/>
            <a:ext cx="11567186" cy="276999"/>
          </a:xfrm>
          <a:prstGeom prst="rect">
            <a:avLst/>
          </a:prstGeom>
        </p:spPr>
        <p:txBody>
          <a:bodyPr wrap="square">
            <a:spAutoFit/>
          </a:bodyPr>
          <a:lstStyle/>
          <a:p>
            <a:r>
              <a:rPr lang="en-US" altLang="ja-JP" sz="1200" dirty="0">
                <a:latin typeface="+mj-lt"/>
              </a:rPr>
              <a:t>Note that this is a difference in system recognition method, the specification of the system does not change, and the number of simultaneous broadcasts does not change either.</a:t>
            </a:r>
            <a:endParaRPr lang="ja-JP" altLang="en-US" sz="1200" dirty="0">
              <a:latin typeface="+mj-lt"/>
            </a:endParaRPr>
          </a:p>
        </p:txBody>
      </p:sp>
      <p:pic>
        <p:nvPicPr>
          <p:cNvPr id="1026" name="Picture 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003386" y="2563068"/>
            <a:ext cx="3231672" cy="600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フリーフォーム 14"/>
          <p:cNvSpPr/>
          <p:nvPr/>
        </p:nvSpPr>
        <p:spPr>
          <a:xfrm>
            <a:off x="8374380" y="2887980"/>
            <a:ext cx="243840" cy="754380"/>
          </a:xfrm>
          <a:custGeom>
            <a:avLst/>
            <a:gdLst>
              <a:gd name="connsiteX0" fmla="*/ 243840 w 243840"/>
              <a:gd name="connsiteY0" fmla="*/ 754380 h 754380"/>
              <a:gd name="connsiteX1" fmla="*/ 0 w 243840"/>
              <a:gd name="connsiteY1" fmla="*/ 0 h 754380"/>
            </a:gdLst>
            <a:ahLst/>
            <a:cxnLst>
              <a:cxn ang="0">
                <a:pos x="connsiteX0" y="connsiteY0"/>
              </a:cxn>
              <a:cxn ang="0">
                <a:pos x="connsiteX1" y="connsiteY1"/>
              </a:cxn>
            </a:cxnLst>
            <a:rect l="l" t="t" r="r" b="b"/>
            <a:pathLst>
              <a:path w="243840" h="754380">
                <a:moveTo>
                  <a:pt x="243840" y="754380"/>
                </a:moveTo>
                <a:lnTo>
                  <a:pt x="0" y="0"/>
                </a:lnTo>
              </a:path>
            </a:pathLst>
          </a:custGeom>
          <a:ln>
            <a:headEnd type="diamond" w="med" len="med"/>
            <a:tailEnd type="diamond" w="med" len="med"/>
          </a:ln>
        </p:spPr>
        <p:style>
          <a:lnRef idx="2">
            <a:schemeClr val="accent6"/>
          </a:lnRef>
          <a:fillRef idx="0">
            <a:schemeClr val="accent6"/>
          </a:fillRef>
          <a:effectRef idx="1">
            <a:schemeClr val="accent6"/>
          </a:effectRef>
          <a:fontRef idx="minor">
            <a:schemeClr val="tx1"/>
          </a:fontRef>
        </p:style>
        <p:txBody>
          <a:bodyPr rtlCol="0" anchor="ctr"/>
          <a:lstStyle/>
          <a:p>
            <a:pPr algn="ctr"/>
            <a:endParaRPr kumimoji="1" lang="ja-JP" altLang="en-US"/>
          </a:p>
        </p:txBody>
      </p:sp>
      <p:pic>
        <p:nvPicPr>
          <p:cNvPr id="265" name="Picture 2" descr="H:\TCL\Products\Products data\VX\VX-3000\Photo\VX-3000 ph2\VX-3000 Bilder\RM-300X_RM 210F.jpg"/>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8348085" y="3425240"/>
            <a:ext cx="522107" cy="434240"/>
          </a:xfrm>
          <a:prstGeom prst="rect">
            <a:avLst/>
          </a:prstGeom>
          <a:noFill/>
          <a:extLst>
            <a:ext uri="{909E8E84-426E-40DD-AFC4-6F175D3DCCD1}">
              <a14:hiddenFill xmlns:a14="http://schemas.microsoft.com/office/drawing/2010/main">
                <a:solidFill>
                  <a:srgbClr val="FFFFFF"/>
                </a:solidFill>
              </a14:hiddenFill>
            </a:ext>
          </a:extLst>
        </p:spPr>
      </p:pic>
      <p:sp>
        <p:nvSpPr>
          <p:cNvPr id="266" name="正方形/長方形 265"/>
          <p:cNvSpPr/>
          <p:nvPr/>
        </p:nvSpPr>
        <p:spPr>
          <a:xfrm>
            <a:off x="6022551" y="3212291"/>
            <a:ext cx="1385808" cy="461665"/>
          </a:xfrm>
          <a:prstGeom prst="rect">
            <a:avLst/>
          </a:prstGeom>
        </p:spPr>
        <p:txBody>
          <a:bodyPr wrap="square">
            <a:spAutoFit/>
          </a:bodyPr>
          <a:lstStyle/>
          <a:p>
            <a:r>
              <a:rPr lang="en-US" altLang="ja-JP" sz="1200" dirty="0">
                <a:solidFill>
                  <a:schemeClr val="accent5">
                    <a:lumMod val="75000"/>
                  </a:schemeClr>
                </a:solidFill>
                <a:latin typeface="+mj-lt"/>
              </a:rPr>
              <a:t>Broadcasting area</a:t>
            </a:r>
          </a:p>
          <a:p>
            <a:r>
              <a:rPr lang="en-US" altLang="ja-JP" sz="1200" dirty="0">
                <a:solidFill>
                  <a:schemeClr val="accent5">
                    <a:lumMod val="75000"/>
                  </a:schemeClr>
                </a:solidFill>
                <a:latin typeface="+mj-lt"/>
              </a:rPr>
              <a:t>in boarding area</a:t>
            </a:r>
            <a:endParaRPr lang="ja-JP" altLang="en-US" sz="1200" dirty="0">
              <a:solidFill>
                <a:schemeClr val="accent5">
                  <a:lumMod val="75000"/>
                </a:schemeClr>
              </a:solidFill>
              <a:latin typeface="+mj-lt"/>
            </a:endParaRPr>
          </a:p>
        </p:txBody>
      </p:sp>
    </p:spTree>
    <p:extLst>
      <p:ext uri="{BB962C8B-B14F-4D97-AF65-F5344CB8AC3E}">
        <p14:creationId xmlns:p14="http://schemas.microsoft.com/office/powerpoint/2010/main" val="28531763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9" name="Picture 5"/>
          <p:cNvPicPr>
            <a:picLocks noChangeAspect="1" noChangeArrowheads="1"/>
          </p:cNvPicPr>
          <p:nvPr/>
        </p:nvPicPr>
        <p:blipFill>
          <a:blip r:embed="rId3">
            <a:extLst>
              <a:ext uri="{BEBA8EAE-BF5A-486C-A8C5-ECC9F3942E4B}">
                <a14:imgProps xmlns:a14="http://schemas.microsoft.com/office/drawing/2010/main">
                  <a14:imgLayer r:embed="rId4">
                    <a14:imgEffect>
                      <a14:saturation sat="66000"/>
                    </a14:imgEffect>
                  </a14:imgLayer>
                </a14:imgProps>
              </a:ext>
              <a:ext uri="{28A0092B-C50C-407E-A947-70E740481C1C}">
                <a14:useLocalDpi xmlns:a14="http://schemas.microsoft.com/office/drawing/2010/main" val="0"/>
              </a:ext>
            </a:extLst>
          </a:blip>
          <a:srcRect/>
          <a:stretch>
            <a:fillRect/>
          </a:stretch>
        </p:blipFill>
        <p:spPr bwMode="auto">
          <a:xfrm>
            <a:off x="4615197" y="4643401"/>
            <a:ext cx="5169215" cy="29126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9" name="正方形/長方形 78"/>
          <p:cNvSpPr/>
          <p:nvPr/>
        </p:nvSpPr>
        <p:spPr>
          <a:xfrm>
            <a:off x="1530202" y="28693"/>
            <a:ext cx="12187386" cy="830991"/>
          </a:xfrm>
          <a:prstGeom prst="rect">
            <a:avLst/>
          </a:prstGeom>
        </p:spPr>
        <p:txBody>
          <a:bodyPr wrap="square" lIns="91436" tIns="45717" rIns="91436" bIns="45717">
            <a:spAutoFit/>
          </a:bodyPr>
          <a:lstStyle/>
          <a:p>
            <a:pPr algn="ctr"/>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Example</a:t>
            </a:r>
            <a:endParaRPr lang="ja-JP" altLang="en-US" sz="1400" dirty="0">
              <a:solidFill>
                <a:srgbClr val="5F5F5F"/>
              </a:solidFill>
              <a:latin typeface="Calibri"/>
            </a:endParaRPr>
          </a:p>
        </p:txBody>
      </p:sp>
      <p:sp>
        <p:nvSpPr>
          <p:cNvPr id="3" name="正方形/長方形 2"/>
          <p:cNvSpPr/>
          <p:nvPr/>
        </p:nvSpPr>
        <p:spPr>
          <a:xfrm>
            <a:off x="1890242" y="940550"/>
            <a:ext cx="1330805" cy="55399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Airport</a:t>
            </a:r>
          </a:p>
        </p:txBody>
      </p:sp>
      <p:sp>
        <p:nvSpPr>
          <p:cNvPr id="4" name="正方形/長方形 3"/>
          <p:cNvSpPr/>
          <p:nvPr/>
        </p:nvSpPr>
        <p:spPr>
          <a:xfrm>
            <a:off x="7562574" y="2080183"/>
            <a:ext cx="6042711" cy="1815882"/>
          </a:xfrm>
          <a:prstGeom prst="rect">
            <a:avLst/>
          </a:prstGeom>
        </p:spPr>
        <p:txBody>
          <a:bodyPr wrap="square">
            <a:spAutoFit/>
          </a:bodyPr>
          <a:lstStyle/>
          <a:p>
            <a:r>
              <a:rPr lang="en-US" altLang="ja-JP" sz="1600" dirty="0">
                <a:solidFill>
                  <a:srgbClr val="3C3C3C"/>
                </a:solidFill>
                <a:latin typeface="Calibri"/>
              </a:rPr>
              <a:t>The super huge airport is made up of several airport facilities. At these airports, there are occasions when it is not enough for 320 mics, 160 audio routes, or 640 Zone. In such a case, multiple VX-3000 can be connected by the customized IP-3000 system. </a:t>
            </a:r>
          </a:p>
          <a:p>
            <a:endParaRPr lang="en-US" altLang="ja-JP" sz="1600" dirty="0">
              <a:solidFill>
                <a:srgbClr val="3C3C3C"/>
              </a:solidFill>
              <a:latin typeface="Calibri"/>
            </a:endParaRPr>
          </a:p>
          <a:p>
            <a:r>
              <a:rPr lang="en-US" altLang="ja-JP" sz="1600" dirty="0">
                <a:solidFill>
                  <a:srgbClr val="3C3C3C"/>
                </a:solidFill>
                <a:latin typeface="Calibri"/>
              </a:rPr>
              <a:t>Also, this is not only a large system scale, it is also the best way to make partial maintenance possible.</a:t>
            </a:r>
            <a:endParaRPr lang="ja-JP" altLang="en-US" sz="1600" dirty="0">
              <a:solidFill>
                <a:srgbClr val="3C3C3C"/>
              </a:solidFill>
              <a:latin typeface="Calibri"/>
            </a:endParaRPr>
          </a:p>
        </p:txBody>
      </p:sp>
      <p:sp>
        <p:nvSpPr>
          <p:cNvPr id="212" name="円/楕円 211"/>
          <p:cNvSpPr/>
          <p:nvPr/>
        </p:nvSpPr>
        <p:spPr>
          <a:xfrm>
            <a:off x="47256" y="644385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20" name="グループ化 19"/>
          <p:cNvGrpSpPr/>
          <p:nvPr/>
        </p:nvGrpSpPr>
        <p:grpSpPr>
          <a:xfrm>
            <a:off x="4431536" y="5003441"/>
            <a:ext cx="1859152" cy="1221085"/>
            <a:chOff x="3392185" y="3640464"/>
            <a:chExt cx="1859152" cy="1221085"/>
          </a:xfrm>
          <a:effectLst>
            <a:outerShdw blurRad="152400" dist="317500" dir="5400000" sx="90000" sy="-19000" rotWithShape="0">
              <a:prstClr val="black">
                <a:alpha val="15000"/>
              </a:prstClr>
            </a:outerShdw>
          </a:effectLst>
        </p:grpSpPr>
        <p:sp>
          <p:nvSpPr>
            <p:cNvPr id="19" name="円柱 18"/>
            <p:cNvSpPr/>
            <p:nvPr/>
          </p:nvSpPr>
          <p:spPr>
            <a:xfrm>
              <a:off x="4137382" y="4455630"/>
              <a:ext cx="356066" cy="405919"/>
            </a:xfrm>
            <a:custGeom>
              <a:avLst/>
              <a:gdLst>
                <a:gd name="connsiteX0" fmla="*/ 0 w 356066"/>
                <a:gd name="connsiteY0" fmla="*/ 44508 h 405919"/>
                <a:gd name="connsiteX1" fmla="*/ 178033 w 356066"/>
                <a:gd name="connsiteY1" fmla="*/ 89016 h 405919"/>
                <a:gd name="connsiteX2" fmla="*/ 356066 w 356066"/>
                <a:gd name="connsiteY2" fmla="*/ 44508 h 405919"/>
                <a:gd name="connsiteX3" fmla="*/ 356066 w 356066"/>
                <a:gd name="connsiteY3" fmla="*/ 361411 h 405919"/>
                <a:gd name="connsiteX4" fmla="*/ 178033 w 356066"/>
                <a:gd name="connsiteY4" fmla="*/ 405919 h 405919"/>
                <a:gd name="connsiteX5" fmla="*/ 0 w 356066"/>
                <a:gd name="connsiteY5" fmla="*/ 361411 h 405919"/>
                <a:gd name="connsiteX6" fmla="*/ 0 w 356066"/>
                <a:gd name="connsiteY6"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356066 w 356066"/>
                <a:gd name="connsiteY5" fmla="*/ 361411 h 405919"/>
                <a:gd name="connsiteX6" fmla="*/ 178033 w 356066"/>
                <a:gd name="connsiteY6" fmla="*/ 405919 h 405919"/>
                <a:gd name="connsiteX7" fmla="*/ 0 w 356066"/>
                <a:gd name="connsiteY7" fmla="*/ 361411 h 405919"/>
                <a:gd name="connsiteX8" fmla="*/ 0 w 356066"/>
                <a:gd name="connsiteY8" fmla="*/ 44508 h 405919"/>
                <a:gd name="connsiteX0" fmla="*/ 0 w 356066"/>
                <a:gd name="connsiteY0" fmla="*/ 44508 h 424710"/>
                <a:gd name="connsiteX1" fmla="*/ 178033 w 356066"/>
                <a:gd name="connsiteY1" fmla="*/ 89016 h 424710"/>
                <a:gd name="connsiteX2" fmla="*/ 356066 w 356066"/>
                <a:gd name="connsiteY2" fmla="*/ 44508 h 424710"/>
                <a:gd name="connsiteX3" fmla="*/ 356066 w 356066"/>
                <a:gd name="connsiteY3" fmla="*/ 361411 h 424710"/>
                <a:gd name="connsiteX4" fmla="*/ 178033 w 356066"/>
                <a:gd name="connsiteY4" fmla="*/ 405919 h 424710"/>
                <a:gd name="connsiteX5" fmla="*/ 0 w 356066"/>
                <a:gd name="connsiteY5" fmla="*/ 361411 h 424710"/>
                <a:gd name="connsiteX6" fmla="*/ 0 w 356066"/>
                <a:gd name="connsiteY6" fmla="*/ 44508 h 424710"/>
                <a:gd name="connsiteX0" fmla="*/ 0 w 356066"/>
                <a:gd name="connsiteY0" fmla="*/ 44508 h 424710"/>
                <a:gd name="connsiteX1" fmla="*/ 178033 w 356066"/>
                <a:gd name="connsiteY1" fmla="*/ 0 h 424710"/>
                <a:gd name="connsiteX2" fmla="*/ 356066 w 356066"/>
                <a:gd name="connsiteY2" fmla="*/ 44508 h 424710"/>
                <a:gd name="connsiteX3" fmla="*/ 178033 w 356066"/>
                <a:gd name="connsiteY3" fmla="*/ 89016 h 424710"/>
                <a:gd name="connsiteX4" fmla="*/ 0 w 356066"/>
                <a:gd name="connsiteY4" fmla="*/ 44508 h 424710"/>
                <a:gd name="connsiteX0" fmla="*/ 356066 w 356066"/>
                <a:gd name="connsiteY0" fmla="*/ 44508 h 424710"/>
                <a:gd name="connsiteX1" fmla="*/ 178033 w 356066"/>
                <a:gd name="connsiteY1" fmla="*/ 89016 h 424710"/>
                <a:gd name="connsiteX2" fmla="*/ 0 w 356066"/>
                <a:gd name="connsiteY2" fmla="*/ 44508 h 424710"/>
                <a:gd name="connsiteX3" fmla="*/ 178033 w 356066"/>
                <a:gd name="connsiteY3" fmla="*/ 0 h 424710"/>
                <a:gd name="connsiteX4" fmla="*/ 356066 w 356066"/>
                <a:gd name="connsiteY4" fmla="*/ 44508 h 424710"/>
                <a:gd name="connsiteX5" fmla="*/ 356066 w 356066"/>
                <a:gd name="connsiteY5" fmla="*/ 361411 h 424710"/>
                <a:gd name="connsiteX6" fmla="*/ 178033 w 356066"/>
                <a:gd name="connsiteY6" fmla="*/ 405919 h 424710"/>
                <a:gd name="connsiteX7" fmla="*/ 0 w 356066"/>
                <a:gd name="connsiteY7" fmla="*/ 44508 h 424710"/>
                <a:gd name="connsiteX0" fmla="*/ 0 w 356066"/>
                <a:gd name="connsiteY0" fmla="*/ 44508 h 405919"/>
                <a:gd name="connsiteX1" fmla="*/ 178033 w 356066"/>
                <a:gd name="connsiteY1" fmla="*/ 89016 h 405919"/>
                <a:gd name="connsiteX2" fmla="*/ 356066 w 356066"/>
                <a:gd name="connsiteY2" fmla="*/ 44508 h 405919"/>
                <a:gd name="connsiteX3" fmla="*/ 356066 w 356066"/>
                <a:gd name="connsiteY3" fmla="*/ 361411 h 405919"/>
                <a:gd name="connsiteX4" fmla="*/ 178033 w 356066"/>
                <a:gd name="connsiteY4" fmla="*/ 405919 h 405919"/>
                <a:gd name="connsiteX5" fmla="*/ 0 w 356066"/>
                <a:gd name="connsiteY5" fmla="*/ 361411 h 405919"/>
                <a:gd name="connsiteX6" fmla="*/ 0 w 356066"/>
                <a:gd name="connsiteY6"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 name="connsiteX0" fmla="*/ 0 w 356066"/>
                <a:gd name="connsiteY0" fmla="*/ 44508 h 405919"/>
                <a:gd name="connsiteX1" fmla="*/ 178033 w 356066"/>
                <a:gd name="connsiteY1" fmla="*/ 89016 h 405919"/>
                <a:gd name="connsiteX2" fmla="*/ 356066 w 356066"/>
                <a:gd name="connsiteY2" fmla="*/ 44508 h 405919"/>
                <a:gd name="connsiteX3" fmla="*/ 356066 w 356066"/>
                <a:gd name="connsiteY3" fmla="*/ 361411 h 405919"/>
                <a:gd name="connsiteX4" fmla="*/ 178033 w 356066"/>
                <a:gd name="connsiteY4" fmla="*/ 405919 h 405919"/>
                <a:gd name="connsiteX5" fmla="*/ 0 w 356066"/>
                <a:gd name="connsiteY5"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 name="connsiteX0" fmla="*/ 0 w 356066"/>
                <a:gd name="connsiteY0" fmla="*/ 44508 h 405919"/>
                <a:gd name="connsiteX1" fmla="*/ 178033 w 356066"/>
                <a:gd name="connsiteY1" fmla="*/ 89016 h 405919"/>
                <a:gd name="connsiteX2" fmla="*/ 356066 w 356066"/>
                <a:gd name="connsiteY2" fmla="*/ 44508 h 405919"/>
                <a:gd name="connsiteX3" fmla="*/ 178033 w 356066"/>
                <a:gd name="connsiteY3" fmla="*/ 405919 h 405919"/>
                <a:gd name="connsiteX4" fmla="*/ 0 w 356066"/>
                <a:gd name="connsiteY4"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 name="connsiteX0" fmla="*/ 0 w 356066"/>
                <a:gd name="connsiteY0" fmla="*/ 44508 h 405919"/>
                <a:gd name="connsiteX1" fmla="*/ 178033 w 356066"/>
                <a:gd name="connsiteY1" fmla="*/ 89016 h 405919"/>
                <a:gd name="connsiteX2" fmla="*/ 356066 w 356066"/>
                <a:gd name="connsiteY2" fmla="*/ 44508 h 405919"/>
                <a:gd name="connsiteX3" fmla="*/ 178033 w 356066"/>
                <a:gd name="connsiteY3" fmla="*/ 405919 h 405919"/>
                <a:gd name="connsiteX4" fmla="*/ 0 w 356066"/>
                <a:gd name="connsiteY4"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 name="connsiteX0" fmla="*/ 0 w 356066"/>
                <a:gd name="connsiteY0" fmla="*/ 44508 h 405919"/>
                <a:gd name="connsiteX1" fmla="*/ 178033 w 356066"/>
                <a:gd name="connsiteY1" fmla="*/ 89016 h 405919"/>
                <a:gd name="connsiteX2" fmla="*/ 356066 w 356066"/>
                <a:gd name="connsiteY2" fmla="*/ 44508 h 405919"/>
                <a:gd name="connsiteX3" fmla="*/ 178033 w 356066"/>
                <a:gd name="connsiteY3" fmla="*/ 405919 h 405919"/>
                <a:gd name="connsiteX4" fmla="*/ 0 w 356066"/>
                <a:gd name="connsiteY4"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066" h="405919" stroke="0" extrusionOk="0">
                  <a:moveTo>
                    <a:pt x="0" y="44508"/>
                  </a:moveTo>
                  <a:cubicBezTo>
                    <a:pt x="0" y="-8309"/>
                    <a:pt x="79708" y="89016"/>
                    <a:pt x="178033" y="89016"/>
                  </a:cubicBezTo>
                  <a:cubicBezTo>
                    <a:pt x="276358" y="89016"/>
                    <a:pt x="356066" y="69089"/>
                    <a:pt x="356066" y="44508"/>
                  </a:cubicBezTo>
                  <a:lnTo>
                    <a:pt x="178033" y="405919"/>
                  </a:lnTo>
                  <a:lnTo>
                    <a:pt x="0" y="44508"/>
                  </a:lnTo>
                  <a:close/>
                </a:path>
                <a:path w="356066" h="405919" fill="lighten" stroke="0" extrusionOk="0">
                  <a:moveTo>
                    <a:pt x="0" y="44508"/>
                  </a:moveTo>
                  <a:cubicBezTo>
                    <a:pt x="0" y="19927"/>
                    <a:pt x="79708" y="0"/>
                    <a:pt x="178033" y="0"/>
                  </a:cubicBezTo>
                  <a:cubicBezTo>
                    <a:pt x="276358" y="0"/>
                    <a:pt x="356066" y="19927"/>
                    <a:pt x="356066" y="44508"/>
                  </a:cubicBezTo>
                  <a:cubicBezTo>
                    <a:pt x="356066" y="69089"/>
                    <a:pt x="276358" y="89016"/>
                    <a:pt x="178033" y="89016"/>
                  </a:cubicBezTo>
                  <a:cubicBezTo>
                    <a:pt x="79708" y="89016"/>
                    <a:pt x="0" y="69089"/>
                    <a:pt x="0" y="44508"/>
                  </a:cubicBezTo>
                  <a:close/>
                </a:path>
                <a:path w="356066" h="405919" fill="none" extrusionOk="0">
                  <a:moveTo>
                    <a:pt x="356066" y="44508"/>
                  </a:moveTo>
                  <a:cubicBezTo>
                    <a:pt x="356066" y="69089"/>
                    <a:pt x="276358" y="89016"/>
                    <a:pt x="178033" y="89016"/>
                  </a:cubicBezTo>
                  <a:cubicBezTo>
                    <a:pt x="79708" y="89016"/>
                    <a:pt x="0" y="69089"/>
                    <a:pt x="0" y="44508"/>
                  </a:cubicBezTo>
                  <a:cubicBezTo>
                    <a:pt x="0" y="19927"/>
                    <a:pt x="79708" y="0"/>
                    <a:pt x="178033" y="0"/>
                  </a:cubicBezTo>
                  <a:cubicBezTo>
                    <a:pt x="276358" y="0"/>
                    <a:pt x="356066" y="19927"/>
                    <a:pt x="356066" y="44508"/>
                  </a:cubicBezTo>
                  <a:lnTo>
                    <a:pt x="178033" y="405919"/>
                  </a:lnTo>
                  <a:lnTo>
                    <a:pt x="0" y="44508"/>
                  </a:lnTo>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7" name="グループ化 16"/>
            <p:cNvGrpSpPr/>
            <p:nvPr/>
          </p:nvGrpSpPr>
          <p:grpSpPr>
            <a:xfrm>
              <a:off x="3392185" y="3640464"/>
              <a:ext cx="1859152" cy="741383"/>
              <a:chOff x="3487474" y="5515396"/>
              <a:chExt cx="1859152" cy="741383"/>
            </a:xfrm>
          </p:grpSpPr>
          <p:sp>
            <p:nvSpPr>
              <p:cNvPr id="16" name="円/楕円 15"/>
              <p:cNvSpPr/>
              <p:nvPr/>
            </p:nvSpPr>
            <p:spPr>
              <a:xfrm>
                <a:off x="3618434" y="5782826"/>
                <a:ext cx="1584540" cy="361517"/>
              </a:xfrm>
              <a:prstGeom prst="ellipse">
                <a:avLst/>
              </a:pr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075"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87474" y="5515396"/>
                <a:ext cx="294283" cy="484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4"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982900" y="5670389"/>
                <a:ext cx="356082" cy="5863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5"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554538" y="5651525"/>
                <a:ext cx="356082" cy="5863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6"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052343" y="5550470"/>
                <a:ext cx="294283" cy="484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247" name="グループ化 246"/>
          <p:cNvGrpSpPr/>
          <p:nvPr/>
        </p:nvGrpSpPr>
        <p:grpSpPr>
          <a:xfrm>
            <a:off x="6762059" y="4100929"/>
            <a:ext cx="1536489" cy="1009161"/>
            <a:chOff x="3392185" y="3640464"/>
            <a:chExt cx="1859152" cy="1221085"/>
          </a:xfrm>
          <a:effectLst>
            <a:outerShdw blurRad="152400" dist="317500" dir="5400000" sx="90000" sy="-19000" rotWithShape="0">
              <a:prstClr val="black">
                <a:alpha val="15000"/>
              </a:prstClr>
            </a:outerShdw>
          </a:effectLst>
        </p:grpSpPr>
        <p:sp>
          <p:nvSpPr>
            <p:cNvPr id="248" name="円柱 18"/>
            <p:cNvSpPr/>
            <p:nvPr/>
          </p:nvSpPr>
          <p:spPr>
            <a:xfrm>
              <a:off x="4137382" y="4455630"/>
              <a:ext cx="356066" cy="405919"/>
            </a:xfrm>
            <a:custGeom>
              <a:avLst/>
              <a:gdLst>
                <a:gd name="connsiteX0" fmla="*/ 0 w 356066"/>
                <a:gd name="connsiteY0" fmla="*/ 44508 h 405919"/>
                <a:gd name="connsiteX1" fmla="*/ 178033 w 356066"/>
                <a:gd name="connsiteY1" fmla="*/ 89016 h 405919"/>
                <a:gd name="connsiteX2" fmla="*/ 356066 w 356066"/>
                <a:gd name="connsiteY2" fmla="*/ 44508 h 405919"/>
                <a:gd name="connsiteX3" fmla="*/ 356066 w 356066"/>
                <a:gd name="connsiteY3" fmla="*/ 361411 h 405919"/>
                <a:gd name="connsiteX4" fmla="*/ 178033 w 356066"/>
                <a:gd name="connsiteY4" fmla="*/ 405919 h 405919"/>
                <a:gd name="connsiteX5" fmla="*/ 0 w 356066"/>
                <a:gd name="connsiteY5" fmla="*/ 361411 h 405919"/>
                <a:gd name="connsiteX6" fmla="*/ 0 w 356066"/>
                <a:gd name="connsiteY6"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356066 w 356066"/>
                <a:gd name="connsiteY5" fmla="*/ 361411 h 405919"/>
                <a:gd name="connsiteX6" fmla="*/ 178033 w 356066"/>
                <a:gd name="connsiteY6" fmla="*/ 405919 h 405919"/>
                <a:gd name="connsiteX7" fmla="*/ 0 w 356066"/>
                <a:gd name="connsiteY7" fmla="*/ 361411 h 405919"/>
                <a:gd name="connsiteX8" fmla="*/ 0 w 356066"/>
                <a:gd name="connsiteY8" fmla="*/ 44508 h 405919"/>
                <a:gd name="connsiteX0" fmla="*/ 0 w 356066"/>
                <a:gd name="connsiteY0" fmla="*/ 44508 h 424710"/>
                <a:gd name="connsiteX1" fmla="*/ 178033 w 356066"/>
                <a:gd name="connsiteY1" fmla="*/ 89016 h 424710"/>
                <a:gd name="connsiteX2" fmla="*/ 356066 w 356066"/>
                <a:gd name="connsiteY2" fmla="*/ 44508 h 424710"/>
                <a:gd name="connsiteX3" fmla="*/ 356066 w 356066"/>
                <a:gd name="connsiteY3" fmla="*/ 361411 h 424710"/>
                <a:gd name="connsiteX4" fmla="*/ 178033 w 356066"/>
                <a:gd name="connsiteY4" fmla="*/ 405919 h 424710"/>
                <a:gd name="connsiteX5" fmla="*/ 0 w 356066"/>
                <a:gd name="connsiteY5" fmla="*/ 361411 h 424710"/>
                <a:gd name="connsiteX6" fmla="*/ 0 w 356066"/>
                <a:gd name="connsiteY6" fmla="*/ 44508 h 424710"/>
                <a:gd name="connsiteX0" fmla="*/ 0 w 356066"/>
                <a:gd name="connsiteY0" fmla="*/ 44508 h 424710"/>
                <a:gd name="connsiteX1" fmla="*/ 178033 w 356066"/>
                <a:gd name="connsiteY1" fmla="*/ 0 h 424710"/>
                <a:gd name="connsiteX2" fmla="*/ 356066 w 356066"/>
                <a:gd name="connsiteY2" fmla="*/ 44508 h 424710"/>
                <a:gd name="connsiteX3" fmla="*/ 178033 w 356066"/>
                <a:gd name="connsiteY3" fmla="*/ 89016 h 424710"/>
                <a:gd name="connsiteX4" fmla="*/ 0 w 356066"/>
                <a:gd name="connsiteY4" fmla="*/ 44508 h 424710"/>
                <a:gd name="connsiteX0" fmla="*/ 356066 w 356066"/>
                <a:gd name="connsiteY0" fmla="*/ 44508 h 424710"/>
                <a:gd name="connsiteX1" fmla="*/ 178033 w 356066"/>
                <a:gd name="connsiteY1" fmla="*/ 89016 h 424710"/>
                <a:gd name="connsiteX2" fmla="*/ 0 w 356066"/>
                <a:gd name="connsiteY2" fmla="*/ 44508 h 424710"/>
                <a:gd name="connsiteX3" fmla="*/ 178033 w 356066"/>
                <a:gd name="connsiteY3" fmla="*/ 0 h 424710"/>
                <a:gd name="connsiteX4" fmla="*/ 356066 w 356066"/>
                <a:gd name="connsiteY4" fmla="*/ 44508 h 424710"/>
                <a:gd name="connsiteX5" fmla="*/ 356066 w 356066"/>
                <a:gd name="connsiteY5" fmla="*/ 361411 h 424710"/>
                <a:gd name="connsiteX6" fmla="*/ 178033 w 356066"/>
                <a:gd name="connsiteY6" fmla="*/ 405919 h 424710"/>
                <a:gd name="connsiteX7" fmla="*/ 0 w 356066"/>
                <a:gd name="connsiteY7" fmla="*/ 44508 h 424710"/>
                <a:gd name="connsiteX0" fmla="*/ 0 w 356066"/>
                <a:gd name="connsiteY0" fmla="*/ 44508 h 405919"/>
                <a:gd name="connsiteX1" fmla="*/ 178033 w 356066"/>
                <a:gd name="connsiteY1" fmla="*/ 89016 h 405919"/>
                <a:gd name="connsiteX2" fmla="*/ 356066 w 356066"/>
                <a:gd name="connsiteY2" fmla="*/ 44508 h 405919"/>
                <a:gd name="connsiteX3" fmla="*/ 356066 w 356066"/>
                <a:gd name="connsiteY3" fmla="*/ 361411 h 405919"/>
                <a:gd name="connsiteX4" fmla="*/ 178033 w 356066"/>
                <a:gd name="connsiteY4" fmla="*/ 405919 h 405919"/>
                <a:gd name="connsiteX5" fmla="*/ 0 w 356066"/>
                <a:gd name="connsiteY5" fmla="*/ 361411 h 405919"/>
                <a:gd name="connsiteX6" fmla="*/ 0 w 356066"/>
                <a:gd name="connsiteY6"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 name="connsiteX0" fmla="*/ 0 w 356066"/>
                <a:gd name="connsiteY0" fmla="*/ 44508 h 405919"/>
                <a:gd name="connsiteX1" fmla="*/ 178033 w 356066"/>
                <a:gd name="connsiteY1" fmla="*/ 89016 h 405919"/>
                <a:gd name="connsiteX2" fmla="*/ 356066 w 356066"/>
                <a:gd name="connsiteY2" fmla="*/ 44508 h 405919"/>
                <a:gd name="connsiteX3" fmla="*/ 356066 w 356066"/>
                <a:gd name="connsiteY3" fmla="*/ 361411 h 405919"/>
                <a:gd name="connsiteX4" fmla="*/ 178033 w 356066"/>
                <a:gd name="connsiteY4" fmla="*/ 405919 h 405919"/>
                <a:gd name="connsiteX5" fmla="*/ 0 w 356066"/>
                <a:gd name="connsiteY5"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 name="connsiteX0" fmla="*/ 0 w 356066"/>
                <a:gd name="connsiteY0" fmla="*/ 44508 h 405919"/>
                <a:gd name="connsiteX1" fmla="*/ 178033 w 356066"/>
                <a:gd name="connsiteY1" fmla="*/ 89016 h 405919"/>
                <a:gd name="connsiteX2" fmla="*/ 356066 w 356066"/>
                <a:gd name="connsiteY2" fmla="*/ 44508 h 405919"/>
                <a:gd name="connsiteX3" fmla="*/ 178033 w 356066"/>
                <a:gd name="connsiteY3" fmla="*/ 405919 h 405919"/>
                <a:gd name="connsiteX4" fmla="*/ 0 w 356066"/>
                <a:gd name="connsiteY4"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 name="connsiteX0" fmla="*/ 0 w 356066"/>
                <a:gd name="connsiteY0" fmla="*/ 44508 h 405919"/>
                <a:gd name="connsiteX1" fmla="*/ 178033 w 356066"/>
                <a:gd name="connsiteY1" fmla="*/ 89016 h 405919"/>
                <a:gd name="connsiteX2" fmla="*/ 356066 w 356066"/>
                <a:gd name="connsiteY2" fmla="*/ 44508 h 405919"/>
                <a:gd name="connsiteX3" fmla="*/ 178033 w 356066"/>
                <a:gd name="connsiteY3" fmla="*/ 405919 h 405919"/>
                <a:gd name="connsiteX4" fmla="*/ 0 w 356066"/>
                <a:gd name="connsiteY4"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 name="connsiteX0" fmla="*/ 0 w 356066"/>
                <a:gd name="connsiteY0" fmla="*/ 44508 h 405919"/>
                <a:gd name="connsiteX1" fmla="*/ 178033 w 356066"/>
                <a:gd name="connsiteY1" fmla="*/ 89016 h 405919"/>
                <a:gd name="connsiteX2" fmla="*/ 356066 w 356066"/>
                <a:gd name="connsiteY2" fmla="*/ 44508 h 405919"/>
                <a:gd name="connsiteX3" fmla="*/ 178033 w 356066"/>
                <a:gd name="connsiteY3" fmla="*/ 405919 h 405919"/>
                <a:gd name="connsiteX4" fmla="*/ 0 w 356066"/>
                <a:gd name="connsiteY4"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066" h="405919" stroke="0" extrusionOk="0">
                  <a:moveTo>
                    <a:pt x="0" y="44508"/>
                  </a:moveTo>
                  <a:cubicBezTo>
                    <a:pt x="0" y="-8309"/>
                    <a:pt x="79708" y="89016"/>
                    <a:pt x="178033" y="89016"/>
                  </a:cubicBezTo>
                  <a:cubicBezTo>
                    <a:pt x="276358" y="89016"/>
                    <a:pt x="356066" y="69089"/>
                    <a:pt x="356066" y="44508"/>
                  </a:cubicBezTo>
                  <a:lnTo>
                    <a:pt x="178033" y="405919"/>
                  </a:lnTo>
                  <a:lnTo>
                    <a:pt x="0" y="44508"/>
                  </a:lnTo>
                  <a:close/>
                </a:path>
                <a:path w="356066" h="405919" fill="lighten" stroke="0" extrusionOk="0">
                  <a:moveTo>
                    <a:pt x="0" y="44508"/>
                  </a:moveTo>
                  <a:cubicBezTo>
                    <a:pt x="0" y="19927"/>
                    <a:pt x="79708" y="0"/>
                    <a:pt x="178033" y="0"/>
                  </a:cubicBezTo>
                  <a:cubicBezTo>
                    <a:pt x="276358" y="0"/>
                    <a:pt x="356066" y="19927"/>
                    <a:pt x="356066" y="44508"/>
                  </a:cubicBezTo>
                  <a:cubicBezTo>
                    <a:pt x="356066" y="69089"/>
                    <a:pt x="276358" y="89016"/>
                    <a:pt x="178033" y="89016"/>
                  </a:cubicBezTo>
                  <a:cubicBezTo>
                    <a:pt x="79708" y="89016"/>
                    <a:pt x="0" y="69089"/>
                    <a:pt x="0" y="44508"/>
                  </a:cubicBezTo>
                  <a:close/>
                </a:path>
                <a:path w="356066" h="405919" fill="none" extrusionOk="0">
                  <a:moveTo>
                    <a:pt x="356066" y="44508"/>
                  </a:moveTo>
                  <a:cubicBezTo>
                    <a:pt x="356066" y="69089"/>
                    <a:pt x="276358" y="89016"/>
                    <a:pt x="178033" y="89016"/>
                  </a:cubicBezTo>
                  <a:cubicBezTo>
                    <a:pt x="79708" y="89016"/>
                    <a:pt x="0" y="69089"/>
                    <a:pt x="0" y="44508"/>
                  </a:cubicBezTo>
                  <a:cubicBezTo>
                    <a:pt x="0" y="19927"/>
                    <a:pt x="79708" y="0"/>
                    <a:pt x="178033" y="0"/>
                  </a:cubicBezTo>
                  <a:cubicBezTo>
                    <a:pt x="276358" y="0"/>
                    <a:pt x="356066" y="19927"/>
                    <a:pt x="356066" y="44508"/>
                  </a:cubicBezTo>
                  <a:lnTo>
                    <a:pt x="178033" y="405919"/>
                  </a:lnTo>
                  <a:lnTo>
                    <a:pt x="0" y="44508"/>
                  </a:lnTo>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49" name="グループ化 248"/>
            <p:cNvGrpSpPr/>
            <p:nvPr/>
          </p:nvGrpSpPr>
          <p:grpSpPr>
            <a:xfrm>
              <a:off x="3392185" y="3640464"/>
              <a:ext cx="1859152" cy="741383"/>
              <a:chOff x="3487474" y="5515396"/>
              <a:chExt cx="1859152" cy="741383"/>
            </a:xfrm>
          </p:grpSpPr>
          <p:sp>
            <p:nvSpPr>
              <p:cNvPr id="257" name="円/楕円 256"/>
              <p:cNvSpPr/>
              <p:nvPr/>
            </p:nvSpPr>
            <p:spPr>
              <a:xfrm>
                <a:off x="3618434" y="5782826"/>
                <a:ext cx="1584540" cy="361517"/>
              </a:xfrm>
              <a:prstGeom prst="ellipse">
                <a:avLst/>
              </a:pr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58" name="Picture 3"/>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487474" y="5515396"/>
                <a:ext cx="294283" cy="484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9"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982900" y="5670389"/>
                <a:ext cx="356082" cy="5863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60"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554538" y="5651525"/>
                <a:ext cx="356082" cy="5863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61" name="Picture 3"/>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052343" y="5550470"/>
                <a:ext cx="294283" cy="484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262" name="グループ化 261"/>
          <p:cNvGrpSpPr/>
          <p:nvPr/>
        </p:nvGrpSpPr>
        <p:grpSpPr>
          <a:xfrm>
            <a:off x="8529568" y="4067337"/>
            <a:ext cx="1269825" cy="834017"/>
            <a:chOff x="3392185" y="3640464"/>
            <a:chExt cx="1859152" cy="1221085"/>
          </a:xfrm>
          <a:effectLst>
            <a:outerShdw blurRad="152400" dist="317500" dir="5400000" sx="90000" sy="-19000" rotWithShape="0">
              <a:prstClr val="black">
                <a:alpha val="15000"/>
              </a:prstClr>
            </a:outerShdw>
          </a:effectLst>
        </p:grpSpPr>
        <p:sp>
          <p:nvSpPr>
            <p:cNvPr id="263" name="円柱 18"/>
            <p:cNvSpPr/>
            <p:nvPr/>
          </p:nvSpPr>
          <p:spPr>
            <a:xfrm>
              <a:off x="4137382" y="4455630"/>
              <a:ext cx="356066" cy="405919"/>
            </a:xfrm>
            <a:custGeom>
              <a:avLst/>
              <a:gdLst>
                <a:gd name="connsiteX0" fmla="*/ 0 w 356066"/>
                <a:gd name="connsiteY0" fmla="*/ 44508 h 405919"/>
                <a:gd name="connsiteX1" fmla="*/ 178033 w 356066"/>
                <a:gd name="connsiteY1" fmla="*/ 89016 h 405919"/>
                <a:gd name="connsiteX2" fmla="*/ 356066 w 356066"/>
                <a:gd name="connsiteY2" fmla="*/ 44508 h 405919"/>
                <a:gd name="connsiteX3" fmla="*/ 356066 w 356066"/>
                <a:gd name="connsiteY3" fmla="*/ 361411 h 405919"/>
                <a:gd name="connsiteX4" fmla="*/ 178033 w 356066"/>
                <a:gd name="connsiteY4" fmla="*/ 405919 h 405919"/>
                <a:gd name="connsiteX5" fmla="*/ 0 w 356066"/>
                <a:gd name="connsiteY5" fmla="*/ 361411 h 405919"/>
                <a:gd name="connsiteX6" fmla="*/ 0 w 356066"/>
                <a:gd name="connsiteY6"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356066 w 356066"/>
                <a:gd name="connsiteY5" fmla="*/ 361411 h 405919"/>
                <a:gd name="connsiteX6" fmla="*/ 178033 w 356066"/>
                <a:gd name="connsiteY6" fmla="*/ 405919 h 405919"/>
                <a:gd name="connsiteX7" fmla="*/ 0 w 356066"/>
                <a:gd name="connsiteY7" fmla="*/ 361411 h 405919"/>
                <a:gd name="connsiteX8" fmla="*/ 0 w 356066"/>
                <a:gd name="connsiteY8" fmla="*/ 44508 h 405919"/>
                <a:gd name="connsiteX0" fmla="*/ 0 w 356066"/>
                <a:gd name="connsiteY0" fmla="*/ 44508 h 424710"/>
                <a:gd name="connsiteX1" fmla="*/ 178033 w 356066"/>
                <a:gd name="connsiteY1" fmla="*/ 89016 h 424710"/>
                <a:gd name="connsiteX2" fmla="*/ 356066 w 356066"/>
                <a:gd name="connsiteY2" fmla="*/ 44508 h 424710"/>
                <a:gd name="connsiteX3" fmla="*/ 356066 w 356066"/>
                <a:gd name="connsiteY3" fmla="*/ 361411 h 424710"/>
                <a:gd name="connsiteX4" fmla="*/ 178033 w 356066"/>
                <a:gd name="connsiteY4" fmla="*/ 405919 h 424710"/>
                <a:gd name="connsiteX5" fmla="*/ 0 w 356066"/>
                <a:gd name="connsiteY5" fmla="*/ 361411 h 424710"/>
                <a:gd name="connsiteX6" fmla="*/ 0 w 356066"/>
                <a:gd name="connsiteY6" fmla="*/ 44508 h 424710"/>
                <a:gd name="connsiteX0" fmla="*/ 0 w 356066"/>
                <a:gd name="connsiteY0" fmla="*/ 44508 h 424710"/>
                <a:gd name="connsiteX1" fmla="*/ 178033 w 356066"/>
                <a:gd name="connsiteY1" fmla="*/ 0 h 424710"/>
                <a:gd name="connsiteX2" fmla="*/ 356066 w 356066"/>
                <a:gd name="connsiteY2" fmla="*/ 44508 h 424710"/>
                <a:gd name="connsiteX3" fmla="*/ 178033 w 356066"/>
                <a:gd name="connsiteY3" fmla="*/ 89016 h 424710"/>
                <a:gd name="connsiteX4" fmla="*/ 0 w 356066"/>
                <a:gd name="connsiteY4" fmla="*/ 44508 h 424710"/>
                <a:gd name="connsiteX0" fmla="*/ 356066 w 356066"/>
                <a:gd name="connsiteY0" fmla="*/ 44508 h 424710"/>
                <a:gd name="connsiteX1" fmla="*/ 178033 w 356066"/>
                <a:gd name="connsiteY1" fmla="*/ 89016 h 424710"/>
                <a:gd name="connsiteX2" fmla="*/ 0 w 356066"/>
                <a:gd name="connsiteY2" fmla="*/ 44508 h 424710"/>
                <a:gd name="connsiteX3" fmla="*/ 178033 w 356066"/>
                <a:gd name="connsiteY3" fmla="*/ 0 h 424710"/>
                <a:gd name="connsiteX4" fmla="*/ 356066 w 356066"/>
                <a:gd name="connsiteY4" fmla="*/ 44508 h 424710"/>
                <a:gd name="connsiteX5" fmla="*/ 356066 w 356066"/>
                <a:gd name="connsiteY5" fmla="*/ 361411 h 424710"/>
                <a:gd name="connsiteX6" fmla="*/ 178033 w 356066"/>
                <a:gd name="connsiteY6" fmla="*/ 405919 h 424710"/>
                <a:gd name="connsiteX7" fmla="*/ 0 w 356066"/>
                <a:gd name="connsiteY7" fmla="*/ 44508 h 424710"/>
                <a:gd name="connsiteX0" fmla="*/ 0 w 356066"/>
                <a:gd name="connsiteY0" fmla="*/ 44508 h 405919"/>
                <a:gd name="connsiteX1" fmla="*/ 178033 w 356066"/>
                <a:gd name="connsiteY1" fmla="*/ 89016 h 405919"/>
                <a:gd name="connsiteX2" fmla="*/ 356066 w 356066"/>
                <a:gd name="connsiteY2" fmla="*/ 44508 h 405919"/>
                <a:gd name="connsiteX3" fmla="*/ 356066 w 356066"/>
                <a:gd name="connsiteY3" fmla="*/ 361411 h 405919"/>
                <a:gd name="connsiteX4" fmla="*/ 178033 w 356066"/>
                <a:gd name="connsiteY4" fmla="*/ 405919 h 405919"/>
                <a:gd name="connsiteX5" fmla="*/ 0 w 356066"/>
                <a:gd name="connsiteY5" fmla="*/ 361411 h 405919"/>
                <a:gd name="connsiteX6" fmla="*/ 0 w 356066"/>
                <a:gd name="connsiteY6"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 name="connsiteX0" fmla="*/ 0 w 356066"/>
                <a:gd name="connsiteY0" fmla="*/ 44508 h 405919"/>
                <a:gd name="connsiteX1" fmla="*/ 178033 w 356066"/>
                <a:gd name="connsiteY1" fmla="*/ 89016 h 405919"/>
                <a:gd name="connsiteX2" fmla="*/ 356066 w 356066"/>
                <a:gd name="connsiteY2" fmla="*/ 44508 h 405919"/>
                <a:gd name="connsiteX3" fmla="*/ 356066 w 356066"/>
                <a:gd name="connsiteY3" fmla="*/ 361411 h 405919"/>
                <a:gd name="connsiteX4" fmla="*/ 178033 w 356066"/>
                <a:gd name="connsiteY4" fmla="*/ 405919 h 405919"/>
                <a:gd name="connsiteX5" fmla="*/ 0 w 356066"/>
                <a:gd name="connsiteY5"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 name="connsiteX0" fmla="*/ 0 w 356066"/>
                <a:gd name="connsiteY0" fmla="*/ 44508 h 405919"/>
                <a:gd name="connsiteX1" fmla="*/ 178033 w 356066"/>
                <a:gd name="connsiteY1" fmla="*/ 89016 h 405919"/>
                <a:gd name="connsiteX2" fmla="*/ 356066 w 356066"/>
                <a:gd name="connsiteY2" fmla="*/ 44508 h 405919"/>
                <a:gd name="connsiteX3" fmla="*/ 178033 w 356066"/>
                <a:gd name="connsiteY3" fmla="*/ 405919 h 405919"/>
                <a:gd name="connsiteX4" fmla="*/ 0 w 356066"/>
                <a:gd name="connsiteY4"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 name="connsiteX0" fmla="*/ 0 w 356066"/>
                <a:gd name="connsiteY0" fmla="*/ 44508 h 405919"/>
                <a:gd name="connsiteX1" fmla="*/ 178033 w 356066"/>
                <a:gd name="connsiteY1" fmla="*/ 89016 h 405919"/>
                <a:gd name="connsiteX2" fmla="*/ 356066 w 356066"/>
                <a:gd name="connsiteY2" fmla="*/ 44508 h 405919"/>
                <a:gd name="connsiteX3" fmla="*/ 178033 w 356066"/>
                <a:gd name="connsiteY3" fmla="*/ 405919 h 405919"/>
                <a:gd name="connsiteX4" fmla="*/ 0 w 356066"/>
                <a:gd name="connsiteY4"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 name="connsiteX0" fmla="*/ 0 w 356066"/>
                <a:gd name="connsiteY0" fmla="*/ 44508 h 405919"/>
                <a:gd name="connsiteX1" fmla="*/ 178033 w 356066"/>
                <a:gd name="connsiteY1" fmla="*/ 89016 h 405919"/>
                <a:gd name="connsiteX2" fmla="*/ 356066 w 356066"/>
                <a:gd name="connsiteY2" fmla="*/ 44508 h 405919"/>
                <a:gd name="connsiteX3" fmla="*/ 178033 w 356066"/>
                <a:gd name="connsiteY3" fmla="*/ 405919 h 405919"/>
                <a:gd name="connsiteX4" fmla="*/ 0 w 356066"/>
                <a:gd name="connsiteY4"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066" h="405919" stroke="0" extrusionOk="0">
                  <a:moveTo>
                    <a:pt x="0" y="44508"/>
                  </a:moveTo>
                  <a:cubicBezTo>
                    <a:pt x="0" y="-8309"/>
                    <a:pt x="79708" y="89016"/>
                    <a:pt x="178033" y="89016"/>
                  </a:cubicBezTo>
                  <a:cubicBezTo>
                    <a:pt x="276358" y="89016"/>
                    <a:pt x="356066" y="69089"/>
                    <a:pt x="356066" y="44508"/>
                  </a:cubicBezTo>
                  <a:lnTo>
                    <a:pt x="178033" y="405919"/>
                  </a:lnTo>
                  <a:lnTo>
                    <a:pt x="0" y="44508"/>
                  </a:lnTo>
                  <a:close/>
                </a:path>
                <a:path w="356066" h="405919" fill="lighten" stroke="0" extrusionOk="0">
                  <a:moveTo>
                    <a:pt x="0" y="44508"/>
                  </a:moveTo>
                  <a:cubicBezTo>
                    <a:pt x="0" y="19927"/>
                    <a:pt x="79708" y="0"/>
                    <a:pt x="178033" y="0"/>
                  </a:cubicBezTo>
                  <a:cubicBezTo>
                    <a:pt x="276358" y="0"/>
                    <a:pt x="356066" y="19927"/>
                    <a:pt x="356066" y="44508"/>
                  </a:cubicBezTo>
                  <a:cubicBezTo>
                    <a:pt x="356066" y="69089"/>
                    <a:pt x="276358" y="89016"/>
                    <a:pt x="178033" y="89016"/>
                  </a:cubicBezTo>
                  <a:cubicBezTo>
                    <a:pt x="79708" y="89016"/>
                    <a:pt x="0" y="69089"/>
                    <a:pt x="0" y="44508"/>
                  </a:cubicBezTo>
                  <a:close/>
                </a:path>
                <a:path w="356066" h="405919" fill="none" extrusionOk="0">
                  <a:moveTo>
                    <a:pt x="356066" y="44508"/>
                  </a:moveTo>
                  <a:cubicBezTo>
                    <a:pt x="356066" y="69089"/>
                    <a:pt x="276358" y="89016"/>
                    <a:pt x="178033" y="89016"/>
                  </a:cubicBezTo>
                  <a:cubicBezTo>
                    <a:pt x="79708" y="89016"/>
                    <a:pt x="0" y="69089"/>
                    <a:pt x="0" y="44508"/>
                  </a:cubicBezTo>
                  <a:cubicBezTo>
                    <a:pt x="0" y="19927"/>
                    <a:pt x="79708" y="0"/>
                    <a:pt x="178033" y="0"/>
                  </a:cubicBezTo>
                  <a:cubicBezTo>
                    <a:pt x="276358" y="0"/>
                    <a:pt x="356066" y="19927"/>
                    <a:pt x="356066" y="44508"/>
                  </a:cubicBezTo>
                  <a:lnTo>
                    <a:pt x="178033" y="405919"/>
                  </a:lnTo>
                  <a:lnTo>
                    <a:pt x="0" y="44508"/>
                  </a:lnTo>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64" name="グループ化 263"/>
            <p:cNvGrpSpPr/>
            <p:nvPr/>
          </p:nvGrpSpPr>
          <p:grpSpPr>
            <a:xfrm>
              <a:off x="3392185" y="3640464"/>
              <a:ext cx="1859152" cy="741383"/>
              <a:chOff x="3487474" y="5515396"/>
              <a:chExt cx="1859152" cy="741383"/>
            </a:xfrm>
          </p:grpSpPr>
          <p:sp>
            <p:nvSpPr>
              <p:cNvPr id="267" name="円/楕円 266"/>
              <p:cNvSpPr/>
              <p:nvPr/>
            </p:nvSpPr>
            <p:spPr>
              <a:xfrm>
                <a:off x="3618434" y="5782826"/>
                <a:ext cx="1584540" cy="361517"/>
              </a:xfrm>
              <a:prstGeom prst="ellipse">
                <a:avLst/>
              </a:pr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68" name="Picture 3"/>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87474" y="5515396"/>
                <a:ext cx="294283" cy="484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69" name="Picture 3"/>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982900" y="5670389"/>
                <a:ext cx="356082" cy="5863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0" name="Picture 3"/>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554538" y="5651525"/>
                <a:ext cx="356082" cy="5863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1" name="Picture 3"/>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052343" y="5550470"/>
                <a:ext cx="294283" cy="484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284" name="グループ化 283"/>
          <p:cNvGrpSpPr/>
          <p:nvPr/>
        </p:nvGrpSpPr>
        <p:grpSpPr>
          <a:xfrm>
            <a:off x="8287605" y="4961568"/>
            <a:ext cx="1859152" cy="1221085"/>
            <a:chOff x="3392185" y="3640464"/>
            <a:chExt cx="1859152" cy="1221085"/>
          </a:xfrm>
          <a:effectLst>
            <a:outerShdw blurRad="152400" dist="317500" dir="5400000" sx="90000" sy="-19000" rotWithShape="0">
              <a:prstClr val="black">
                <a:alpha val="15000"/>
              </a:prstClr>
            </a:outerShdw>
          </a:effectLst>
        </p:grpSpPr>
        <p:sp>
          <p:nvSpPr>
            <p:cNvPr id="285" name="円柱 18"/>
            <p:cNvSpPr/>
            <p:nvPr/>
          </p:nvSpPr>
          <p:spPr>
            <a:xfrm>
              <a:off x="4137382" y="4455630"/>
              <a:ext cx="356066" cy="405919"/>
            </a:xfrm>
            <a:custGeom>
              <a:avLst/>
              <a:gdLst>
                <a:gd name="connsiteX0" fmla="*/ 0 w 356066"/>
                <a:gd name="connsiteY0" fmla="*/ 44508 h 405919"/>
                <a:gd name="connsiteX1" fmla="*/ 178033 w 356066"/>
                <a:gd name="connsiteY1" fmla="*/ 89016 h 405919"/>
                <a:gd name="connsiteX2" fmla="*/ 356066 w 356066"/>
                <a:gd name="connsiteY2" fmla="*/ 44508 h 405919"/>
                <a:gd name="connsiteX3" fmla="*/ 356066 w 356066"/>
                <a:gd name="connsiteY3" fmla="*/ 361411 h 405919"/>
                <a:gd name="connsiteX4" fmla="*/ 178033 w 356066"/>
                <a:gd name="connsiteY4" fmla="*/ 405919 h 405919"/>
                <a:gd name="connsiteX5" fmla="*/ 0 w 356066"/>
                <a:gd name="connsiteY5" fmla="*/ 361411 h 405919"/>
                <a:gd name="connsiteX6" fmla="*/ 0 w 356066"/>
                <a:gd name="connsiteY6"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356066 w 356066"/>
                <a:gd name="connsiteY5" fmla="*/ 361411 h 405919"/>
                <a:gd name="connsiteX6" fmla="*/ 178033 w 356066"/>
                <a:gd name="connsiteY6" fmla="*/ 405919 h 405919"/>
                <a:gd name="connsiteX7" fmla="*/ 0 w 356066"/>
                <a:gd name="connsiteY7" fmla="*/ 361411 h 405919"/>
                <a:gd name="connsiteX8" fmla="*/ 0 w 356066"/>
                <a:gd name="connsiteY8" fmla="*/ 44508 h 405919"/>
                <a:gd name="connsiteX0" fmla="*/ 0 w 356066"/>
                <a:gd name="connsiteY0" fmla="*/ 44508 h 424710"/>
                <a:gd name="connsiteX1" fmla="*/ 178033 w 356066"/>
                <a:gd name="connsiteY1" fmla="*/ 89016 h 424710"/>
                <a:gd name="connsiteX2" fmla="*/ 356066 w 356066"/>
                <a:gd name="connsiteY2" fmla="*/ 44508 h 424710"/>
                <a:gd name="connsiteX3" fmla="*/ 356066 w 356066"/>
                <a:gd name="connsiteY3" fmla="*/ 361411 h 424710"/>
                <a:gd name="connsiteX4" fmla="*/ 178033 w 356066"/>
                <a:gd name="connsiteY4" fmla="*/ 405919 h 424710"/>
                <a:gd name="connsiteX5" fmla="*/ 0 w 356066"/>
                <a:gd name="connsiteY5" fmla="*/ 361411 h 424710"/>
                <a:gd name="connsiteX6" fmla="*/ 0 w 356066"/>
                <a:gd name="connsiteY6" fmla="*/ 44508 h 424710"/>
                <a:gd name="connsiteX0" fmla="*/ 0 w 356066"/>
                <a:gd name="connsiteY0" fmla="*/ 44508 h 424710"/>
                <a:gd name="connsiteX1" fmla="*/ 178033 w 356066"/>
                <a:gd name="connsiteY1" fmla="*/ 0 h 424710"/>
                <a:gd name="connsiteX2" fmla="*/ 356066 w 356066"/>
                <a:gd name="connsiteY2" fmla="*/ 44508 h 424710"/>
                <a:gd name="connsiteX3" fmla="*/ 178033 w 356066"/>
                <a:gd name="connsiteY3" fmla="*/ 89016 h 424710"/>
                <a:gd name="connsiteX4" fmla="*/ 0 w 356066"/>
                <a:gd name="connsiteY4" fmla="*/ 44508 h 424710"/>
                <a:gd name="connsiteX0" fmla="*/ 356066 w 356066"/>
                <a:gd name="connsiteY0" fmla="*/ 44508 h 424710"/>
                <a:gd name="connsiteX1" fmla="*/ 178033 w 356066"/>
                <a:gd name="connsiteY1" fmla="*/ 89016 h 424710"/>
                <a:gd name="connsiteX2" fmla="*/ 0 w 356066"/>
                <a:gd name="connsiteY2" fmla="*/ 44508 h 424710"/>
                <a:gd name="connsiteX3" fmla="*/ 178033 w 356066"/>
                <a:gd name="connsiteY3" fmla="*/ 0 h 424710"/>
                <a:gd name="connsiteX4" fmla="*/ 356066 w 356066"/>
                <a:gd name="connsiteY4" fmla="*/ 44508 h 424710"/>
                <a:gd name="connsiteX5" fmla="*/ 356066 w 356066"/>
                <a:gd name="connsiteY5" fmla="*/ 361411 h 424710"/>
                <a:gd name="connsiteX6" fmla="*/ 178033 w 356066"/>
                <a:gd name="connsiteY6" fmla="*/ 405919 h 424710"/>
                <a:gd name="connsiteX7" fmla="*/ 0 w 356066"/>
                <a:gd name="connsiteY7" fmla="*/ 44508 h 424710"/>
                <a:gd name="connsiteX0" fmla="*/ 0 w 356066"/>
                <a:gd name="connsiteY0" fmla="*/ 44508 h 405919"/>
                <a:gd name="connsiteX1" fmla="*/ 178033 w 356066"/>
                <a:gd name="connsiteY1" fmla="*/ 89016 h 405919"/>
                <a:gd name="connsiteX2" fmla="*/ 356066 w 356066"/>
                <a:gd name="connsiteY2" fmla="*/ 44508 h 405919"/>
                <a:gd name="connsiteX3" fmla="*/ 356066 w 356066"/>
                <a:gd name="connsiteY3" fmla="*/ 361411 h 405919"/>
                <a:gd name="connsiteX4" fmla="*/ 178033 w 356066"/>
                <a:gd name="connsiteY4" fmla="*/ 405919 h 405919"/>
                <a:gd name="connsiteX5" fmla="*/ 0 w 356066"/>
                <a:gd name="connsiteY5" fmla="*/ 361411 h 405919"/>
                <a:gd name="connsiteX6" fmla="*/ 0 w 356066"/>
                <a:gd name="connsiteY6"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 name="connsiteX0" fmla="*/ 0 w 356066"/>
                <a:gd name="connsiteY0" fmla="*/ 44508 h 405919"/>
                <a:gd name="connsiteX1" fmla="*/ 178033 w 356066"/>
                <a:gd name="connsiteY1" fmla="*/ 89016 h 405919"/>
                <a:gd name="connsiteX2" fmla="*/ 356066 w 356066"/>
                <a:gd name="connsiteY2" fmla="*/ 44508 h 405919"/>
                <a:gd name="connsiteX3" fmla="*/ 356066 w 356066"/>
                <a:gd name="connsiteY3" fmla="*/ 361411 h 405919"/>
                <a:gd name="connsiteX4" fmla="*/ 178033 w 356066"/>
                <a:gd name="connsiteY4" fmla="*/ 405919 h 405919"/>
                <a:gd name="connsiteX5" fmla="*/ 0 w 356066"/>
                <a:gd name="connsiteY5"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 name="connsiteX0" fmla="*/ 0 w 356066"/>
                <a:gd name="connsiteY0" fmla="*/ 44508 h 405919"/>
                <a:gd name="connsiteX1" fmla="*/ 178033 w 356066"/>
                <a:gd name="connsiteY1" fmla="*/ 89016 h 405919"/>
                <a:gd name="connsiteX2" fmla="*/ 356066 w 356066"/>
                <a:gd name="connsiteY2" fmla="*/ 44508 h 405919"/>
                <a:gd name="connsiteX3" fmla="*/ 178033 w 356066"/>
                <a:gd name="connsiteY3" fmla="*/ 405919 h 405919"/>
                <a:gd name="connsiteX4" fmla="*/ 0 w 356066"/>
                <a:gd name="connsiteY4"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 name="connsiteX0" fmla="*/ 0 w 356066"/>
                <a:gd name="connsiteY0" fmla="*/ 44508 h 405919"/>
                <a:gd name="connsiteX1" fmla="*/ 178033 w 356066"/>
                <a:gd name="connsiteY1" fmla="*/ 89016 h 405919"/>
                <a:gd name="connsiteX2" fmla="*/ 356066 w 356066"/>
                <a:gd name="connsiteY2" fmla="*/ 44508 h 405919"/>
                <a:gd name="connsiteX3" fmla="*/ 178033 w 356066"/>
                <a:gd name="connsiteY3" fmla="*/ 405919 h 405919"/>
                <a:gd name="connsiteX4" fmla="*/ 0 w 356066"/>
                <a:gd name="connsiteY4"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 name="connsiteX0" fmla="*/ 0 w 356066"/>
                <a:gd name="connsiteY0" fmla="*/ 44508 h 405919"/>
                <a:gd name="connsiteX1" fmla="*/ 178033 w 356066"/>
                <a:gd name="connsiteY1" fmla="*/ 89016 h 405919"/>
                <a:gd name="connsiteX2" fmla="*/ 356066 w 356066"/>
                <a:gd name="connsiteY2" fmla="*/ 44508 h 405919"/>
                <a:gd name="connsiteX3" fmla="*/ 178033 w 356066"/>
                <a:gd name="connsiteY3" fmla="*/ 405919 h 405919"/>
                <a:gd name="connsiteX4" fmla="*/ 0 w 356066"/>
                <a:gd name="connsiteY4"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066" h="405919" stroke="0" extrusionOk="0">
                  <a:moveTo>
                    <a:pt x="0" y="44508"/>
                  </a:moveTo>
                  <a:cubicBezTo>
                    <a:pt x="0" y="-8309"/>
                    <a:pt x="79708" y="89016"/>
                    <a:pt x="178033" y="89016"/>
                  </a:cubicBezTo>
                  <a:cubicBezTo>
                    <a:pt x="276358" y="89016"/>
                    <a:pt x="356066" y="69089"/>
                    <a:pt x="356066" y="44508"/>
                  </a:cubicBezTo>
                  <a:lnTo>
                    <a:pt x="178033" y="405919"/>
                  </a:lnTo>
                  <a:lnTo>
                    <a:pt x="0" y="44508"/>
                  </a:lnTo>
                  <a:close/>
                </a:path>
                <a:path w="356066" h="405919" fill="lighten" stroke="0" extrusionOk="0">
                  <a:moveTo>
                    <a:pt x="0" y="44508"/>
                  </a:moveTo>
                  <a:cubicBezTo>
                    <a:pt x="0" y="19927"/>
                    <a:pt x="79708" y="0"/>
                    <a:pt x="178033" y="0"/>
                  </a:cubicBezTo>
                  <a:cubicBezTo>
                    <a:pt x="276358" y="0"/>
                    <a:pt x="356066" y="19927"/>
                    <a:pt x="356066" y="44508"/>
                  </a:cubicBezTo>
                  <a:cubicBezTo>
                    <a:pt x="356066" y="69089"/>
                    <a:pt x="276358" y="89016"/>
                    <a:pt x="178033" y="89016"/>
                  </a:cubicBezTo>
                  <a:cubicBezTo>
                    <a:pt x="79708" y="89016"/>
                    <a:pt x="0" y="69089"/>
                    <a:pt x="0" y="44508"/>
                  </a:cubicBezTo>
                  <a:close/>
                </a:path>
                <a:path w="356066" h="405919" fill="none" extrusionOk="0">
                  <a:moveTo>
                    <a:pt x="356066" y="44508"/>
                  </a:moveTo>
                  <a:cubicBezTo>
                    <a:pt x="356066" y="69089"/>
                    <a:pt x="276358" y="89016"/>
                    <a:pt x="178033" y="89016"/>
                  </a:cubicBezTo>
                  <a:cubicBezTo>
                    <a:pt x="79708" y="89016"/>
                    <a:pt x="0" y="69089"/>
                    <a:pt x="0" y="44508"/>
                  </a:cubicBezTo>
                  <a:cubicBezTo>
                    <a:pt x="0" y="19927"/>
                    <a:pt x="79708" y="0"/>
                    <a:pt x="178033" y="0"/>
                  </a:cubicBezTo>
                  <a:cubicBezTo>
                    <a:pt x="276358" y="0"/>
                    <a:pt x="356066" y="19927"/>
                    <a:pt x="356066" y="44508"/>
                  </a:cubicBezTo>
                  <a:lnTo>
                    <a:pt x="178033" y="405919"/>
                  </a:lnTo>
                  <a:lnTo>
                    <a:pt x="0" y="44508"/>
                  </a:lnTo>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86" name="グループ化 285"/>
            <p:cNvGrpSpPr/>
            <p:nvPr/>
          </p:nvGrpSpPr>
          <p:grpSpPr>
            <a:xfrm>
              <a:off x="3392185" y="3640464"/>
              <a:ext cx="1859152" cy="741383"/>
              <a:chOff x="3487474" y="5515396"/>
              <a:chExt cx="1859152" cy="741383"/>
            </a:xfrm>
          </p:grpSpPr>
          <p:sp>
            <p:nvSpPr>
              <p:cNvPr id="287" name="円/楕円 286"/>
              <p:cNvSpPr/>
              <p:nvPr/>
            </p:nvSpPr>
            <p:spPr>
              <a:xfrm>
                <a:off x="3618434" y="5782826"/>
                <a:ext cx="1584540" cy="361517"/>
              </a:xfrm>
              <a:prstGeom prst="ellipse">
                <a:avLst/>
              </a:pr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88"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87474" y="5515396"/>
                <a:ext cx="294283" cy="484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9"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982900" y="5670389"/>
                <a:ext cx="356082" cy="5863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0"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554538" y="5651525"/>
                <a:ext cx="356082" cy="5863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1"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052343" y="5550470"/>
                <a:ext cx="294283" cy="484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292" name="グループ化 291"/>
          <p:cNvGrpSpPr/>
          <p:nvPr/>
        </p:nvGrpSpPr>
        <p:grpSpPr>
          <a:xfrm>
            <a:off x="6639344" y="5600408"/>
            <a:ext cx="1859152" cy="1221085"/>
            <a:chOff x="3392185" y="3640464"/>
            <a:chExt cx="1859152" cy="1221085"/>
          </a:xfrm>
          <a:effectLst>
            <a:outerShdw blurRad="152400" dist="317500" dir="5400000" sx="90000" sy="-19000" rotWithShape="0">
              <a:prstClr val="black">
                <a:alpha val="15000"/>
              </a:prstClr>
            </a:outerShdw>
          </a:effectLst>
        </p:grpSpPr>
        <p:sp>
          <p:nvSpPr>
            <p:cNvPr id="293" name="円柱 18"/>
            <p:cNvSpPr/>
            <p:nvPr/>
          </p:nvSpPr>
          <p:spPr>
            <a:xfrm>
              <a:off x="4137382" y="4455630"/>
              <a:ext cx="356066" cy="405919"/>
            </a:xfrm>
            <a:custGeom>
              <a:avLst/>
              <a:gdLst>
                <a:gd name="connsiteX0" fmla="*/ 0 w 356066"/>
                <a:gd name="connsiteY0" fmla="*/ 44508 h 405919"/>
                <a:gd name="connsiteX1" fmla="*/ 178033 w 356066"/>
                <a:gd name="connsiteY1" fmla="*/ 89016 h 405919"/>
                <a:gd name="connsiteX2" fmla="*/ 356066 w 356066"/>
                <a:gd name="connsiteY2" fmla="*/ 44508 h 405919"/>
                <a:gd name="connsiteX3" fmla="*/ 356066 w 356066"/>
                <a:gd name="connsiteY3" fmla="*/ 361411 h 405919"/>
                <a:gd name="connsiteX4" fmla="*/ 178033 w 356066"/>
                <a:gd name="connsiteY4" fmla="*/ 405919 h 405919"/>
                <a:gd name="connsiteX5" fmla="*/ 0 w 356066"/>
                <a:gd name="connsiteY5" fmla="*/ 361411 h 405919"/>
                <a:gd name="connsiteX6" fmla="*/ 0 w 356066"/>
                <a:gd name="connsiteY6"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356066 w 356066"/>
                <a:gd name="connsiteY5" fmla="*/ 361411 h 405919"/>
                <a:gd name="connsiteX6" fmla="*/ 178033 w 356066"/>
                <a:gd name="connsiteY6" fmla="*/ 405919 h 405919"/>
                <a:gd name="connsiteX7" fmla="*/ 0 w 356066"/>
                <a:gd name="connsiteY7" fmla="*/ 361411 h 405919"/>
                <a:gd name="connsiteX8" fmla="*/ 0 w 356066"/>
                <a:gd name="connsiteY8" fmla="*/ 44508 h 405919"/>
                <a:gd name="connsiteX0" fmla="*/ 0 w 356066"/>
                <a:gd name="connsiteY0" fmla="*/ 44508 h 424710"/>
                <a:gd name="connsiteX1" fmla="*/ 178033 w 356066"/>
                <a:gd name="connsiteY1" fmla="*/ 89016 h 424710"/>
                <a:gd name="connsiteX2" fmla="*/ 356066 w 356066"/>
                <a:gd name="connsiteY2" fmla="*/ 44508 h 424710"/>
                <a:gd name="connsiteX3" fmla="*/ 356066 w 356066"/>
                <a:gd name="connsiteY3" fmla="*/ 361411 h 424710"/>
                <a:gd name="connsiteX4" fmla="*/ 178033 w 356066"/>
                <a:gd name="connsiteY4" fmla="*/ 405919 h 424710"/>
                <a:gd name="connsiteX5" fmla="*/ 0 w 356066"/>
                <a:gd name="connsiteY5" fmla="*/ 361411 h 424710"/>
                <a:gd name="connsiteX6" fmla="*/ 0 w 356066"/>
                <a:gd name="connsiteY6" fmla="*/ 44508 h 424710"/>
                <a:gd name="connsiteX0" fmla="*/ 0 w 356066"/>
                <a:gd name="connsiteY0" fmla="*/ 44508 h 424710"/>
                <a:gd name="connsiteX1" fmla="*/ 178033 w 356066"/>
                <a:gd name="connsiteY1" fmla="*/ 0 h 424710"/>
                <a:gd name="connsiteX2" fmla="*/ 356066 w 356066"/>
                <a:gd name="connsiteY2" fmla="*/ 44508 h 424710"/>
                <a:gd name="connsiteX3" fmla="*/ 178033 w 356066"/>
                <a:gd name="connsiteY3" fmla="*/ 89016 h 424710"/>
                <a:gd name="connsiteX4" fmla="*/ 0 w 356066"/>
                <a:gd name="connsiteY4" fmla="*/ 44508 h 424710"/>
                <a:gd name="connsiteX0" fmla="*/ 356066 w 356066"/>
                <a:gd name="connsiteY0" fmla="*/ 44508 h 424710"/>
                <a:gd name="connsiteX1" fmla="*/ 178033 w 356066"/>
                <a:gd name="connsiteY1" fmla="*/ 89016 h 424710"/>
                <a:gd name="connsiteX2" fmla="*/ 0 w 356066"/>
                <a:gd name="connsiteY2" fmla="*/ 44508 h 424710"/>
                <a:gd name="connsiteX3" fmla="*/ 178033 w 356066"/>
                <a:gd name="connsiteY3" fmla="*/ 0 h 424710"/>
                <a:gd name="connsiteX4" fmla="*/ 356066 w 356066"/>
                <a:gd name="connsiteY4" fmla="*/ 44508 h 424710"/>
                <a:gd name="connsiteX5" fmla="*/ 356066 w 356066"/>
                <a:gd name="connsiteY5" fmla="*/ 361411 h 424710"/>
                <a:gd name="connsiteX6" fmla="*/ 178033 w 356066"/>
                <a:gd name="connsiteY6" fmla="*/ 405919 h 424710"/>
                <a:gd name="connsiteX7" fmla="*/ 0 w 356066"/>
                <a:gd name="connsiteY7" fmla="*/ 44508 h 424710"/>
                <a:gd name="connsiteX0" fmla="*/ 0 w 356066"/>
                <a:gd name="connsiteY0" fmla="*/ 44508 h 405919"/>
                <a:gd name="connsiteX1" fmla="*/ 178033 w 356066"/>
                <a:gd name="connsiteY1" fmla="*/ 89016 h 405919"/>
                <a:gd name="connsiteX2" fmla="*/ 356066 w 356066"/>
                <a:gd name="connsiteY2" fmla="*/ 44508 h 405919"/>
                <a:gd name="connsiteX3" fmla="*/ 356066 w 356066"/>
                <a:gd name="connsiteY3" fmla="*/ 361411 h 405919"/>
                <a:gd name="connsiteX4" fmla="*/ 178033 w 356066"/>
                <a:gd name="connsiteY4" fmla="*/ 405919 h 405919"/>
                <a:gd name="connsiteX5" fmla="*/ 0 w 356066"/>
                <a:gd name="connsiteY5" fmla="*/ 361411 h 405919"/>
                <a:gd name="connsiteX6" fmla="*/ 0 w 356066"/>
                <a:gd name="connsiteY6"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 name="connsiteX0" fmla="*/ 0 w 356066"/>
                <a:gd name="connsiteY0" fmla="*/ 44508 h 405919"/>
                <a:gd name="connsiteX1" fmla="*/ 178033 w 356066"/>
                <a:gd name="connsiteY1" fmla="*/ 89016 h 405919"/>
                <a:gd name="connsiteX2" fmla="*/ 356066 w 356066"/>
                <a:gd name="connsiteY2" fmla="*/ 44508 h 405919"/>
                <a:gd name="connsiteX3" fmla="*/ 356066 w 356066"/>
                <a:gd name="connsiteY3" fmla="*/ 361411 h 405919"/>
                <a:gd name="connsiteX4" fmla="*/ 178033 w 356066"/>
                <a:gd name="connsiteY4" fmla="*/ 405919 h 405919"/>
                <a:gd name="connsiteX5" fmla="*/ 0 w 356066"/>
                <a:gd name="connsiteY5"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 name="connsiteX0" fmla="*/ 0 w 356066"/>
                <a:gd name="connsiteY0" fmla="*/ 44508 h 405919"/>
                <a:gd name="connsiteX1" fmla="*/ 178033 w 356066"/>
                <a:gd name="connsiteY1" fmla="*/ 89016 h 405919"/>
                <a:gd name="connsiteX2" fmla="*/ 356066 w 356066"/>
                <a:gd name="connsiteY2" fmla="*/ 44508 h 405919"/>
                <a:gd name="connsiteX3" fmla="*/ 178033 w 356066"/>
                <a:gd name="connsiteY3" fmla="*/ 405919 h 405919"/>
                <a:gd name="connsiteX4" fmla="*/ 0 w 356066"/>
                <a:gd name="connsiteY4"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 name="connsiteX0" fmla="*/ 0 w 356066"/>
                <a:gd name="connsiteY0" fmla="*/ 44508 h 405919"/>
                <a:gd name="connsiteX1" fmla="*/ 178033 w 356066"/>
                <a:gd name="connsiteY1" fmla="*/ 89016 h 405919"/>
                <a:gd name="connsiteX2" fmla="*/ 356066 w 356066"/>
                <a:gd name="connsiteY2" fmla="*/ 44508 h 405919"/>
                <a:gd name="connsiteX3" fmla="*/ 178033 w 356066"/>
                <a:gd name="connsiteY3" fmla="*/ 405919 h 405919"/>
                <a:gd name="connsiteX4" fmla="*/ 0 w 356066"/>
                <a:gd name="connsiteY4"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 name="connsiteX0" fmla="*/ 0 w 356066"/>
                <a:gd name="connsiteY0" fmla="*/ 44508 h 405919"/>
                <a:gd name="connsiteX1" fmla="*/ 178033 w 356066"/>
                <a:gd name="connsiteY1" fmla="*/ 89016 h 405919"/>
                <a:gd name="connsiteX2" fmla="*/ 356066 w 356066"/>
                <a:gd name="connsiteY2" fmla="*/ 44508 h 405919"/>
                <a:gd name="connsiteX3" fmla="*/ 178033 w 356066"/>
                <a:gd name="connsiteY3" fmla="*/ 405919 h 405919"/>
                <a:gd name="connsiteX4" fmla="*/ 0 w 356066"/>
                <a:gd name="connsiteY4" fmla="*/ 44508 h 405919"/>
                <a:gd name="connsiteX0" fmla="*/ 0 w 356066"/>
                <a:gd name="connsiteY0" fmla="*/ 44508 h 405919"/>
                <a:gd name="connsiteX1" fmla="*/ 178033 w 356066"/>
                <a:gd name="connsiteY1" fmla="*/ 0 h 405919"/>
                <a:gd name="connsiteX2" fmla="*/ 356066 w 356066"/>
                <a:gd name="connsiteY2" fmla="*/ 44508 h 405919"/>
                <a:gd name="connsiteX3" fmla="*/ 178033 w 356066"/>
                <a:gd name="connsiteY3" fmla="*/ 89016 h 405919"/>
                <a:gd name="connsiteX4" fmla="*/ 0 w 356066"/>
                <a:gd name="connsiteY4" fmla="*/ 44508 h 405919"/>
                <a:gd name="connsiteX0" fmla="*/ 356066 w 356066"/>
                <a:gd name="connsiteY0" fmla="*/ 44508 h 405919"/>
                <a:gd name="connsiteX1" fmla="*/ 178033 w 356066"/>
                <a:gd name="connsiteY1" fmla="*/ 89016 h 405919"/>
                <a:gd name="connsiteX2" fmla="*/ 0 w 356066"/>
                <a:gd name="connsiteY2" fmla="*/ 44508 h 405919"/>
                <a:gd name="connsiteX3" fmla="*/ 178033 w 356066"/>
                <a:gd name="connsiteY3" fmla="*/ 0 h 405919"/>
                <a:gd name="connsiteX4" fmla="*/ 356066 w 356066"/>
                <a:gd name="connsiteY4" fmla="*/ 44508 h 405919"/>
                <a:gd name="connsiteX5" fmla="*/ 178033 w 356066"/>
                <a:gd name="connsiteY5" fmla="*/ 405919 h 405919"/>
                <a:gd name="connsiteX6" fmla="*/ 0 w 356066"/>
                <a:gd name="connsiteY6" fmla="*/ 44508 h 40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066" h="405919" stroke="0" extrusionOk="0">
                  <a:moveTo>
                    <a:pt x="0" y="44508"/>
                  </a:moveTo>
                  <a:cubicBezTo>
                    <a:pt x="0" y="-8309"/>
                    <a:pt x="79708" y="89016"/>
                    <a:pt x="178033" y="89016"/>
                  </a:cubicBezTo>
                  <a:cubicBezTo>
                    <a:pt x="276358" y="89016"/>
                    <a:pt x="356066" y="69089"/>
                    <a:pt x="356066" y="44508"/>
                  </a:cubicBezTo>
                  <a:lnTo>
                    <a:pt x="178033" y="405919"/>
                  </a:lnTo>
                  <a:lnTo>
                    <a:pt x="0" y="44508"/>
                  </a:lnTo>
                  <a:close/>
                </a:path>
                <a:path w="356066" h="405919" fill="lighten" stroke="0" extrusionOk="0">
                  <a:moveTo>
                    <a:pt x="0" y="44508"/>
                  </a:moveTo>
                  <a:cubicBezTo>
                    <a:pt x="0" y="19927"/>
                    <a:pt x="79708" y="0"/>
                    <a:pt x="178033" y="0"/>
                  </a:cubicBezTo>
                  <a:cubicBezTo>
                    <a:pt x="276358" y="0"/>
                    <a:pt x="356066" y="19927"/>
                    <a:pt x="356066" y="44508"/>
                  </a:cubicBezTo>
                  <a:cubicBezTo>
                    <a:pt x="356066" y="69089"/>
                    <a:pt x="276358" y="89016"/>
                    <a:pt x="178033" y="89016"/>
                  </a:cubicBezTo>
                  <a:cubicBezTo>
                    <a:pt x="79708" y="89016"/>
                    <a:pt x="0" y="69089"/>
                    <a:pt x="0" y="44508"/>
                  </a:cubicBezTo>
                  <a:close/>
                </a:path>
                <a:path w="356066" h="405919" fill="none" extrusionOk="0">
                  <a:moveTo>
                    <a:pt x="356066" y="44508"/>
                  </a:moveTo>
                  <a:cubicBezTo>
                    <a:pt x="356066" y="69089"/>
                    <a:pt x="276358" y="89016"/>
                    <a:pt x="178033" y="89016"/>
                  </a:cubicBezTo>
                  <a:cubicBezTo>
                    <a:pt x="79708" y="89016"/>
                    <a:pt x="0" y="69089"/>
                    <a:pt x="0" y="44508"/>
                  </a:cubicBezTo>
                  <a:cubicBezTo>
                    <a:pt x="0" y="19927"/>
                    <a:pt x="79708" y="0"/>
                    <a:pt x="178033" y="0"/>
                  </a:cubicBezTo>
                  <a:cubicBezTo>
                    <a:pt x="276358" y="0"/>
                    <a:pt x="356066" y="19927"/>
                    <a:pt x="356066" y="44508"/>
                  </a:cubicBezTo>
                  <a:lnTo>
                    <a:pt x="178033" y="405919"/>
                  </a:lnTo>
                  <a:lnTo>
                    <a:pt x="0" y="44508"/>
                  </a:lnTo>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94" name="グループ化 293"/>
            <p:cNvGrpSpPr/>
            <p:nvPr/>
          </p:nvGrpSpPr>
          <p:grpSpPr>
            <a:xfrm>
              <a:off x="3392185" y="3640464"/>
              <a:ext cx="1859152" cy="741383"/>
              <a:chOff x="3487474" y="5515396"/>
              <a:chExt cx="1859152" cy="741383"/>
            </a:xfrm>
          </p:grpSpPr>
          <p:sp>
            <p:nvSpPr>
              <p:cNvPr id="295" name="円/楕円 294"/>
              <p:cNvSpPr/>
              <p:nvPr/>
            </p:nvSpPr>
            <p:spPr>
              <a:xfrm>
                <a:off x="3618434" y="5782826"/>
                <a:ext cx="1584540" cy="361517"/>
              </a:xfrm>
              <a:prstGeom prst="ellipse">
                <a:avLst/>
              </a:pr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96"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87474" y="5515396"/>
                <a:ext cx="294283" cy="484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7"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982900" y="5670389"/>
                <a:ext cx="356082" cy="5863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8"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554538" y="5651525"/>
                <a:ext cx="356082" cy="5863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2"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052343" y="5550470"/>
                <a:ext cx="294283" cy="484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
        <p:nvSpPr>
          <p:cNvPr id="21" name="円/楕円 20"/>
          <p:cNvSpPr/>
          <p:nvPr/>
        </p:nvSpPr>
        <p:spPr>
          <a:xfrm>
            <a:off x="1938629" y="3217735"/>
            <a:ext cx="5412025" cy="584191"/>
          </a:xfrm>
          <a:prstGeom prst="ellipse">
            <a:avLst/>
          </a:prstGeom>
          <a:solidFill>
            <a:schemeClr val="tx1">
              <a:lumMod val="40000"/>
              <a:lumOff val="60000"/>
              <a:alpha val="80000"/>
            </a:schemeClr>
          </a:solidFill>
          <a:ln>
            <a:noFill/>
          </a:ln>
          <a:effectLst>
            <a:outerShdw blurRad="457200" dist="1358900" dir="5400000" sx="96000" sy="96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04" name="Picture 3"/>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378407" y="1987004"/>
            <a:ext cx="2035122" cy="14923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1844200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29"/>
                                        </p:tgtEl>
                                        <p:attrNameLst>
                                          <p:attrName>style.visibility</p:attrName>
                                        </p:attrNameLst>
                                      </p:cBhvr>
                                      <p:to>
                                        <p:strVal val="visible"/>
                                      </p:to>
                                    </p:set>
                                    <p:animEffect transition="in" filter="fade">
                                      <p:cBhvr>
                                        <p:cTn id="7" dur="500"/>
                                        <p:tgtEl>
                                          <p:spTgt spid="1029"/>
                                        </p:tgtEl>
                                      </p:cBhvr>
                                    </p:animEffect>
                                  </p:childTnLst>
                                </p:cTn>
                              </p:par>
                              <p:par>
                                <p:cTn id="8" presetID="42" presetClass="path" presetSubtype="0" fill="hold" nodeType="withEffect">
                                  <p:stCondLst>
                                    <p:cond delay="0"/>
                                  </p:stCondLst>
                                  <p:childTnLst>
                                    <p:animMotion origin="layout" path="M -0.25057 -0.35554 L -4.25926E-6 2.70409E-6 " pathEditMode="relative" rAng="0" ptsTypes="AA">
                                      <p:cBhvr>
                                        <p:cTn id="9" dur="600" fill="hold"/>
                                        <p:tgtEl>
                                          <p:spTgt spid="1029"/>
                                        </p:tgtEl>
                                        <p:attrNameLst>
                                          <p:attrName>ppt_x</p:attrName>
                                          <p:attrName>ppt_y</p:attrName>
                                        </p:attrNameLst>
                                      </p:cBhvr>
                                      <p:rCtr x="12523" y="17767"/>
                                    </p:animMotion>
                                  </p:childTnLst>
                                </p:cTn>
                              </p:par>
                            </p:childTnLst>
                          </p:cTn>
                        </p:par>
                        <p:par>
                          <p:cTn id="10" fill="hold">
                            <p:stCondLst>
                              <p:cond delay="600"/>
                            </p:stCondLst>
                            <p:childTnLst>
                              <p:par>
                                <p:cTn id="11" presetID="10" presetClass="entr" presetSubtype="0" fill="hold"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1000"/>
                                        <p:tgtEl>
                                          <p:spTgt spid="20"/>
                                        </p:tgtEl>
                                      </p:cBhvr>
                                    </p:animEffect>
                                  </p:childTnLst>
                                </p:cTn>
                              </p:par>
                              <p:par>
                                <p:cTn id="14" presetID="10" presetClass="entr" presetSubtype="0" fill="hold" nodeType="withEffect">
                                  <p:stCondLst>
                                    <p:cond delay="200"/>
                                  </p:stCondLst>
                                  <p:childTnLst>
                                    <p:set>
                                      <p:cBhvr>
                                        <p:cTn id="15" dur="1" fill="hold">
                                          <p:stCondLst>
                                            <p:cond delay="0"/>
                                          </p:stCondLst>
                                        </p:cTn>
                                        <p:tgtEl>
                                          <p:spTgt spid="292"/>
                                        </p:tgtEl>
                                        <p:attrNameLst>
                                          <p:attrName>style.visibility</p:attrName>
                                        </p:attrNameLst>
                                      </p:cBhvr>
                                      <p:to>
                                        <p:strVal val="visible"/>
                                      </p:to>
                                    </p:set>
                                    <p:animEffect transition="in" filter="fade">
                                      <p:cBhvr>
                                        <p:cTn id="16" dur="1000"/>
                                        <p:tgtEl>
                                          <p:spTgt spid="292"/>
                                        </p:tgtEl>
                                      </p:cBhvr>
                                    </p:animEffect>
                                  </p:childTnLst>
                                </p:cTn>
                              </p:par>
                              <p:par>
                                <p:cTn id="17" presetID="10" presetClass="entr" presetSubtype="0" fill="hold" nodeType="withEffect">
                                  <p:stCondLst>
                                    <p:cond delay="700"/>
                                  </p:stCondLst>
                                  <p:childTnLst>
                                    <p:set>
                                      <p:cBhvr>
                                        <p:cTn id="18" dur="1" fill="hold">
                                          <p:stCondLst>
                                            <p:cond delay="0"/>
                                          </p:stCondLst>
                                        </p:cTn>
                                        <p:tgtEl>
                                          <p:spTgt spid="284"/>
                                        </p:tgtEl>
                                        <p:attrNameLst>
                                          <p:attrName>style.visibility</p:attrName>
                                        </p:attrNameLst>
                                      </p:cBhvr>
                                      <p:to>
                                        <p:strVal val="visible"/>
                                      </p:to>
                                    </p:set>
                                    <p:animEffect transition="in" filter="fade">
                                      <p:cBhvr>
                                        <p:cTn id="19" dur="1000"/>
                                        <p:tgtEl>
                                          <p:spTgt spid="284"/>
                                        </p:tgtEl>
                                      </p:cBhvr>
                                    </p:animEffect>
                                  </p:childTnLst>
                                </p:cTn>
                              </p:par>
                              <p:par>
                                <p:cTn id="20" presetID="10" presetClass="entr" presetSubtype="0" fill="hold" nodeType="withEffect">
                                  <p:stCondLst>
                                    <p:cond delay="1000"/>
                                  </p:stCondLst>
                                  <p:childTnLst>
                                    <p:set>
                                      <p:cBhvr>
                                        <p:cTn id="21" dur="1" fill="hold">
                                          <p:stCondLst>
                                            <p:cond delay="0"/>
                                          </p:stCondLst>
                                        </p:cTn>
                                        <p:tgtEl>
                                          <p:spTgt spid="262"/>
                                        </p:tgtEl>
                                        <p:attrNameLst>
                                          <p:attrName>style.visibility</p:attrName>
                                        </p:attrNameLst>
                                      </p:cBhvr>
                                      <p:to>
                                        <p:strVal val="visible"/>
                                      </p:to>
                                    </p:set>
                                    <p:animEffect transition="in" filter="fade">
                                      <p:cBhvr>
                                        <p:cTn id="22" dur="1000"/>
                                        <p:tgtEl>
                                          <p:spTgt spid="262"/>
                                        </p:tgtEl>
                                      </p:cBhvr>
                                    </p:animEffect>
                                  </p:childTnLst>
                                </p:cTn>
                              </p:par>
                              <p:par>
                                <p:cTn id="23" presetID="10" presetClass="entr" presetSubtype="0" fill="hold" nodeType="withEffect">
                                  <p:stCondLst>
                                    <p:cond delay="1300"/>
                                  </p:stCondLst>
                                  <p:childTnLst>
                                    <p:set>
                                      <p:cBhvr>
                                        <p:cTn id="24" dur="1" fill="hold">
                                          <p:stCondLst>
                                            <p:cond delay="0"/>
                                          </p:stCondLst>
                                        </p:cTn>
                                        <p:tgtEl>
                                          <p:spTgt spid="247"/>
                                        </p:tgtEl>
                                        <p:attrNameLst>
                                          <p:attrName>style.visibility</p:attrName>
                                        </p:attrNameLst>
                                      </p:cBhvr>
                                      <p:to>
                                        <p:strVal val="visible"/>
                                      </p:to>
                                    </p:set>
                                    <p:animEffect transition="in" filter="fade">
                                      <p:cBhvr>
                                        <p:cTn id="25" dur="1000"/>
                                        <p:tgtEl>
                                          <p:spTgt spid="247"/>
                                        </p:tgtEl>
                                      </p:cBhvr>
                                    </p:animEffect>
                                  </p:childTnLst>
                                </p:cTn>
                              </p:par>
                            </p:childTnLst>
                          </p:cTn>
                        </p:par>
                        <p:par>
                          <p:cTn id="26" fill="hold">
                            <p:stCondLst>
                              <p:cond delay="2900"/>
                            </p:stCondLst>
                            <p:childTnLst>
                              <p:par>
                                <p:cTn id="27" presetID="42" presetClass="entr" presetSubtype="0" fill="hold" grpId="0" nodeType="after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600"/>
                                        <p:tgtEl>
                                          <p:spTgt spid="21"/>
                                        </p:tgtEl>
                                      </p:cBhvr>
                                    </p:animEffect>
                                    <p:anim calcmode="lin" valueType="num">
                                      <p:cBhvr>
                                        <p:cTn id="30" dur="600" fill="hold"/>
                                        <p:tgtEl>
                                          <p:spTgt spid="21"/>
                                        </p:tgtEl>
                                        <p:attrNameLst>
                                          <p:attrName>ppt_x</p:attrName>
                                        </p:attrNameLst>
                                      </p:cBhvr>
                                      <p:tavLst>
                                        <p:tav tm="0">
                                          <p:val>
                                            <p:strVal val="#ppt_x"/>
                                          </p:val>
                                        </p:tav>
                                        <p:tav tm="100000">
                                          <p:val>
                                            <p:strVal val="#ppt_x"/>
                                          </p:val>
                                        </p:tav>
                                      </p:tavLst>
                                    </p:anim>
                                    <p:anim calcmode="lin" valueType="num">
                                      <p:cBhvr>
                                        <p:cTn id="31" dur="600" fill="hold"/>
                                        <p:tgtEl>
                                          <p:spTgt spid="21"/>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00"/>
                                  </p:stCondLst>
                                  <p:childTnLst>
                                    <p:set>
                                      <p:cBhvr>
                                        <p:cTn id="33" dur="1" fill="hold">
                                          <p:stCondLst>
                                            <p:cond delay="0"/>
                                          </p:stCondLst>
                                        </p:cTn>
                                        <p:tgtEl>
                                          <p:spTgt spid="304"/>
                                        </p:tgtEl>
                                        <p:attrNameLst>
                                          <p:attrName>style.visibility</p:attrName>
                                        </p:attrNameLst>
                                      </p:cBhvr>
                                      <p:to>
                                        <p:strVal val="visible"/>
                                      </p:to>
                                    </p:set>
                                    <p:animEffect transition="in" filter="fade">
                                      <p:cBhvr>
                                        <p:cTn id="34" dur="600"/>
                                        <p:tgtEl>
                                          <p:spTgt spid="304"/>
                                        </p:tgtEl>
                                      </p:cBhvr>
                                    </p:animEffect>
                                    <p:anim calcmode="lin" valueType="num">
                                      <p:cBhvr>
                                        <p:cTn id="35" dur="600" fill="hold"/>
                                        <p:tgtEl>
                                          <p:spTgt spid="304"/>
                                        </p:tgtEl>
                                        <p:attrNameLst>
                                          <p:attrName>ppt_x</p:attrName>
                                        </p:attrNameLst>
                                      </p:cBhvr>
                                      <p:tavLst>
                                        <p:tav tm="0">
                                          <p:val>
                                            <p:strVal val="#ppt_x"/>
                                          </p:val>
                                        </p:tav>
                                        <p:tav tm="100000">
                                          <p:val>
                                            <p:strVal val="#ppt_x"/>
                                          </p:val>
                                        </p:tav>
                                      </p:tavLst>
                                    </p:anim>
                                    <p:anim calcmode="lin" valueType="num">
                                      <p:cBhvr>
                                        <p:cTn id="36" dur="600" fill="hold"/>
                                        <p:tgtEl>
                                          <p:spTgt spid="30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H:\TCL\Products\Products data\VX\VX-3000\PPT\airplane.jp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a:stretch/>
        </p:blipFill>
        <p:spPr bwMode="auto">
          <a:xfrm>
            <a:off x="13988412" y="1899212"/>
            <a:ext cx="3369539" cy="1275742"/>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6"/>
          <p:cNvPicPr>
            <a:picLocks noChangeAspect="1" noChangeArrowheads="1"/>
          </p:cNvPicPr>
          <p:nvPr/>
        </p:nvPicPr>
        <p:blipFill rotWithShape="1">
          <a:blip r:embed="rId3">
            <a:lum bright="70000" contrast="-70000"/>
            <a:extLst>
              <a:ext uri="{28A0092B-C50C-407E-A947-70E740481C1C}">
                <a14:useLocalDpi xmlns:a14="http://schemas.microsoft.com/office/drawing/2010/main" val="0"/>
              </a:ext>
            </a:extLst>
          </a:blip>
          <a:srcRect l="12377"/>
          <a:stretch/>
        </p:blipFill>
        <p:spPr bwMode="auto">
          <a:xfrm>
            <a:off x="1682151" y="-1288392"/>
            <a:ext cx="12058060" cy="91456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正方形/長方形 7"/>
          <p:cNvSpPr/>
          <p:nvPr/>
        </p:nvSpPr>
        <p:spPr>
          <a:xfrm>
            <a:off x="5490642" y="3265741"/>
            <a:ext cx="4019213" cy="1016056"/>
          </a:xfrm>
          <a:prstGeom prst="rect">
            <a:avLst/>
          </a:prstGeom>
        </p:spPr>
        <p:txBody>
          <a:bodyPr wrap="none" lIns="91436" tIns="45717" rIns="91436" bIns="45717">
            <a:spAutoFit/>
          </a:bodyPr>
          <a:lstStyle/>
          <a:p>
            <a:pPr algn="ctr"/>
            <a:r>
              <a:rPr lang="en-US" altLang="ja-JP" sz="60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Thank you</a:t>
            </a:r>
            <a:endParaRPr lang="ja-JP" altLang="en-US" sz="1600" dirty="0">
              <a:solidFill>
                <a:srgbClr val="5F5F5F"/>
              </a:solidFill>
              <a:latin typeface="Calibri"/>
            </a:endParaRPr>
          </a:p>
        </p:txBody>
      </p:sp>
      <p:pic>
        <p:nvPicPr>
          <p:cNvPr id="8194" name="Picture 2"/>
          <p:cNvPicPr>
            <a:picLocks noChangeAspect="1" noChangeArrowheads="1"/>
          </p:cNvPicPr>
          <p:nvPr/>
        </p:nvPicPr>
        <p:blipFill rotWithShape="1">
          <a:blip r:embed="rId4">
            <a:extLst>
              <a:ext uri="{28A0092B-C50C-407E-A947-70E740481C1C}">
                <a14:useLocalDpi xmlns:a14="http://schemas.microsoft.com/office/drawing/2010/main" val="0"/>
              </a:ext>
            </a:extLst>
          </a:blip>
          <a:srcRect l="15563"/>
          <a:stretch/>
        </p:blipFill>
        <p:spPr bwMode="auto">
          <a:xfrm>
            <a:off x="1837266" y="3265741"/>
            <a:ext cx="2447235" cy="4335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9" name="グループ化 8">
            <a:extLst>
              <a:ext uri="{FF2B5EF4-FFF2-40B4-BE49-F238E27FC236}">
                <a16:creationId xmlns:a16="http://schemas.microsoft.com/office/drawing/2014/main" id="{A1E30FA9-3817-4604-A019-2F7542F18A48}"/>
              </a:ext>
            </a:extLst>
          </p:cNvPr>
          <p:cNvGrpSpPr/>
          <p:nvPr/>
        </p:nvGrpSpPr>
        <p:grpSpPr>
          <a:xfrm>
            <a:off x="12732422" y="-73190"/>
            <a:ext cx="1131890" cy="1074737"/>
            <a:chOff x="3643685" y="1234855"/>
            <a:chExt cx="850405" cy="807466"/>
          </a:xfrm>
          <a:effectLst>
            <a:outerShdw blurRad="50800" dist="38100" dir="8100000" algn="tr" rotWithShape="0">
              <a:prstClr val="black">
                <a:alpha val="40000"/>
              </a:prstClr>
            </a:outerShdw>
          </a:effectLst>
        </p:grpSpPr>
        <p:sp>
          <p:nvSpPr>
            <p:cNvPr id="10" name="円/楕円 17">
              <a:extLst>
                <a:ext uri="{FF2B5EF4-FFF2-40B4-BE49-F238E27FC236}">
                  <a16:creationId xmlns:a16="http://schemas.microsoft.com/office/drawing/2014/main" id="{23BD689D-9F46-4A19-9658-296DF6366B3F}"/>
                </a:ext>
              </a:extLst>
            </p:cNvPr>
            <p:cNvSpPr/>
            <p:nvPr/>
          </p:nvSpPr>
          <p:spPr>
            <a:xfrm>
              <a:off x="3727723" y="1261704"/>
              <a:ext cx="700261" cy="722408"/>
            </a:xfrm>
            <a:prstGeom prst="ellipse">
              <a:avLst/>
            </a:prstGeom>
            <a:solidFill>
              <a:srgbClr val="FFFFFF"/>
            </a:solidFill>
            <a:ln w="25400" cap="flat" cmpd="sng" algn="ctr">
              <a:solidFill>
                <a:srgbClr val="D8D8D8">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Meiryo UI"/>
                <a:cs typeface="+mn-cs"/>
              </a:endParaRPr>
            </a:p>
          </p:txBody>
        </p:sp>
        <p:pic>
          <p:nvPicPr>
            <p:cNvPr id="11" name="Picture 2">
              <a:extLst>
                <a:ext uri="{FF2B5EF4-FFF2-40B4-BE49-F238E27FC236}">
                  <a16:creationId xmlns:a16="http://schemas.microsoft.com/office/drawing/2014/main" id="{32B2F480-8D84-401F-8C67-EC489788CB06}"/>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94237" y="1438405"/>
              <a:ext cx="367230" cy="40729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2" name="Picture 2" descr="C:\Users\toa27839.TOA\AppData\Local\Temp\notesEA312D\Bubble_material_noshadow-01.png">
              <a:extLst>
                <a:ext uri="{FF2B5EF4-FFF2-40B4-BE49-F238E27FC236}">
                  <a16:creationId xmlns:a16="http://schemas.microsoft.com/office/drawing/2014/main" id="{58C6CC2C-2BE7-4EAF-83C8-E3D7FB41CF87}"/>
                </a:ext>
              </a:extLst>
            </p:cNvPr>
            <p:cNvPicPr>
              <a:picLocks noChangeAspect="1" noChangeArrowheads="1"/>
            </p:cNvPicPr>
            <p:nvPr/>
          </p:nvPicPr>
          <p:blipFill rotWithShape="1">
            <a:blip r:embed="rId6"/>
            <a:srcRect l="18633" t="5301" r="3622" b="14257"/>
            <a:stretch/>
          </p:blipFill>
          <p:spPr bwMode="auto">
            <a:xfrm>
              <a:off x="3643685" y="1234855"/>
              <a:ext cx="850405" cy="807466"/>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142361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7" presetClass="path" presetSubtype="0" repeatCount="indefinite" accel="50000" decel="50000" fill="hold" nodeType="withEffect">
                                  <p:stCondLst>
                                    <p:cond delay="0"/>
                                  </p:stCondLst>
                                  <p:childTnLst>
                                    <p:animMotion origin="layout" path="M -0.66614 -0.99907 L 0.43108 -0.44963 L 0.71615 0.58684 L -0.98072 -0.72188 L -0.66614 -0.99907 Z " pathEditMode="relative" rAng="0" ptsTypes="FFFFF">
                                      <p:cBhvr>
                                        <p:cTn id="6" dur="30000" fill="hold"/>
                                        <p:tgtEl>
                                          <p:spTgt spid="6"/>
                                        </p:tgtEl>
                                        <p:attrNameLst>
                                          <p:attrName>ppt_x</p:attrName>
                                          <p:attrName>ppt_y</p:attrName>
                                        </p:attrNameLst>
                                      </p:cBhvr>
                                      <p:rCtr x="53385" y="7929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 name="グループ化 113"/>
          <p:cNvGrpSpPr/>
          <p:nvPr/>
        </p:nvGrpSpPr>
        <p:grpSpPr>
          <a:xfrm>
            <a:off x="1622181" y="288390"/>
            <a:ext cx="2053631" cy="1949899"/>
            <a:chOff x="2645711" y="841076"/>
            <a:chExt cx="2667654" cy="2532159"/>
          </a:xfrm>
        </p:grpSpPr>
        <p:grpSp>
          <p:nvGrpSpPr>
            <p:cNvPr id="115" name="グループ化 114"/>
            <p:cNvGrpSpPr/>
            <p:nvPr/>
          </p:nvGrpSpPr>
          <p:grpSpPr>
            <a:xfrm>
              <a:off x="2951391" y="1221263"/>
              <a:ext cx="2030342" cy="1771248"/>
              <a:chOff x="2951391" y="1221263"/>
              <a:chExt cx="2030342" cy="1771248"/>
            </a:xfrm>
          </p:grpSpPr>
          <p:sp>
            <p:nvSpPr>
              <p:cNvPr id="117" name="円/楕円 116"/>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400" kern="0">
                  <a:solidFill>
                    <a:prstClr val="white"/>
                  </a:solidFill>
                  <a:latin typeface="Meiryo UI"/>
                  <a:ea typeface="Meiryo UI"/>
                </a:endParaRPr>
              </a:p>
            </p:txBody>
          </p:sp>
          <p:sp>
            <p:nvSpPr>
              <p:cNvPr id="118" name="角丸四角形 117"/>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Frame</a:t>
                </a:r>
                <a:endParaRPr kumimoji="0" lang="ja-JP" altLang="en-US" sz="1700" b="1" kern="0" dirty="0">
                  <a:solidFill>
                    <a:prstClr val="white"/>
                  </a:solidFill>
                  <a:latin typeface="Calibri"/>
                  <a:ea typeface="Meiryo UI"/>
                </a:endParaRPr>
              </a:p>
            </p:txBody>
          </p:sp>
        </p:grpSp>
        <p:pic>
          <p:nvPicPr>
            <p:cNvPr id="116" name="Picture 2" descr="C:\Users\toa27839.TOA\AppData\Local\Temp\notesEA312D\Bubble_material_noshadow-01.png"/>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grpSp>
        <p:nvGrpSpPr>
          <p:cNvPr id="2" name="グループ化 1"/>
          <p:cNvGrpSpPr/>
          <p:nvPr/>
        </p:nvGrpSpPr>
        <p:grpSpPr>
          <a:xfrm>
            <a:off x="5504995" y="1553598"/>
            <a:ext cx="4283098" cy="980909"/>
            <a:chOff x="3669572" y="1035306"/>
            <a:chExt cx="2855068" cy="653670"/>
          </a:xfrm>
        </p:grpSpPr>
        <p:pic>
          <p:nvPicPr>
            <p:cNvPr id="108" name="Picture 2"/>
            <p:cNvPicPr>
              <a:picLocks noChangeAspect="1" noChangeArrowheads="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588204" y="1035306"/>
              <a:ext cx="936436" cy="6536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9" name="Picture 2"/>
            <p:cNvPicPr>
              <a:picLocks noChangeAspect="1" noChangeArrowheads="1"/>
            </p:cNvPicPr>
            <p:nvPr/>
          </p:nvPicPr>
          <p:blipFill rotWithShape="1">
            <a:blip r:embed="rId4" cstate="print">
              <a:duotone>
                <a:schemeClr val="accent1">
                  <a:shade val="45000"/>
                  <a:satMod val="135000"/>
                </a:schemeClr>
                <a:prstClr val="white"/>
              </a:duotone>
              <a:extLst>
                <a:ext uri="{28A0092B-C50C-407E-A947-70E740481C1C}">
                  <a14:useLocalDpi xmlns:a14="http://schemas.microsoft.com/office/drawing/2010/main" val="0"/>
                </a:ext>
              </a:extLst>
            </a:blip>
            <a:srcRect/>
            <a:stretch/>
          </p:blipFill>
          <p:spPr bwMode="auto">
            <a:xfrm>
              <a:off x="3669572" y="1037109"/>
              <a:ext cx="1884768" cy="64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230" name="正方形/長方形 229"/>
          <p:cNvSpPr/>
          <p:nvPr/>
        </p:nvSpPr>
        <p:spPr>
          <a:xfrm>
            <a:off x="5351085" y="975556"/>
            <a:ext cx="1697251" cy="554202"/>
          </a:xfrm>
          <a:prstGeom prst="rect">
            <a:avLst/>
          </a:prstGeom>
        </p:spPr>
        <p:txBody>
          <a:bodyPr wrap="none" lIns="91436" tIns="45717" rIns="91436" bIns="45717">
            <a:spAutoFit/>
          </a:bodyPr>
          <a:lstStyle/>
          <a:p>
            <a:r>
              <a:rPr lang="en-US" altLang="ja-JP" sz="3000" b="1"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VX-3004F</a:t>
            </a:r>
            <a:endParaRPr lang="ja-JP" altLang="en-US" sz="3000" dirty="0">
              <a:solidFill>
                <a:srgbClr val="5F5F5F"/>
              </a:solidFill>
              <a:latin typeface="Calibri"/>
            </a:endParaRPr>
          </a:p>
        </p:txBody>
      </p:sp>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7" name="正方形/長方形 6"/>
          <p:cNvSpPr/>
          <p:nvPr/>
        </p:nvSpPr>
        <p:spPr>
          <a:xfrm>
            <a:off x="3228005" y="6452567"/>
            <a:ext cx="2276989" cy="508040"/>
          </a:xfrm>
          <a:prstGeom prst="rect">
            <a:avLst/>
          </a:prstGeom>
        </p:spPr>
        <p:txBody>
          <a:bodyPr wrap="square" lIns="137187" tIns="68594" rIns="137187" bIns="68594">
            <a:spAutoFit/>
          </a:bodyPr>
          <a:lstStyle/>
          <a:p>
            <a:r>
              <a:rPr lang="en-US" altLang="ja-JP" sz="2400" dirty="0">
                <a:solidFill>
                  <a:srgbClr val="5F5F5F"/>
                </a:solidFill>
                <a:latin typeface="Calibri"/>
                <a:cs typeface="Consolas" panose="020B0609020204030204" pitchFamily="49" charset="0"/>
              </a:rPr>
              <a:t>Other variation</a:t>
            </a:r>
            <a:endParaRPr lang="ja-JP" altLang="en-US" sz="2400" dirty="0">
              <a:solidFill>
                <a:srgbClr val="5F5F5F"/>
              </a:solidFill>
              <a:latin typeface="Calibri"/>
              <a:cs typeface="Consolas" panose="020B0609020204030204" pitchFamily="49" charset="0"/>
            </a:endParaRPr>
          </a:p>
        </p:txBody>
      </p:sp>
      <p:sp>
        <p:nvSpPr>
          <p:cNvPr id="164" name="正方形/長方形 163"/>
          <p:cNvSpPr/>
          <p:nvPr/>
        </p:nvSpPr>
        <p:spPr>
          <a:xfrm>
            <a:off x="3368788" y="3892609"/>
            <a:ext cx="3332510" cy="2354338"/>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167" name="フリーフォーム 166"/>
          <p:cNvSpPr/>
          <p:nvPr/>
        </p:nvSpPr>
        <p:spPr>
          <a:xfrm>
            <a:off x="3528406" y="4543331"/>
            <a:ext cx="3172893" cy="6860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69" name="フリーフォーム 168"/>
          <p:cNvSpPr/>
          <p:nvPr/>
        </p:nvSpPr>
        <p:spPr>
          <a:xfrm>
            <a:off x="3528406" y="4873955"/>
            <a:ext cx="3172893" cy="6860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71" name="フリーフォーム 170"/>
          <p:cNvSpPr/>
          <p:nvPr/>
        </p:nvSpPr>
        <p:spPr>
          <a:xfrm>
            <a:off x="3528406" y="5535202"/>
            <a:ext cx="3172893" cy="6860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219" name="フリーフォーム 218"/>
          <p:cNvSpPr/>
          <p:nvPr/>
        </p:nvSpPr>
        <p:spPr>
          <a:xfrm>
            <a:off x="3540035" y="5208960"/>
            <a:ext cx="3172893" cy="6860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96" name="角丸四角形 95"/>
          <p:cNvSpPr/>
          <p:nvPr/>
        </p:nvSpPr>
        <p:spPr>
          <a:xfrm>
            <a:off x="4336389" y="4309146"/>
            <a:ext cx="1249991" cy="33026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7" name="角丸四角形 96"/>
          <p:cNvSpPr/>
          <p:nvPr/>
        </p:nvSpPr>
        <p:spPr>
          <a:xfrm>
            <a:off x="4336389" y="4672831"/>
            <a:ext cx="1249991" cy="33026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8" name="角丸四角形 97"/>
          <p:cNvSpPr/>
          <p:nvPr/>
        </p:nvSpPr>
        <p:spPr>
          <a:xfrm>
            <a:off x="4336389" y="5036517"/>
            <a:ext cx="1249991" cy="33026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9" name="角丸四角形 98"/>
          <p:cNvSpPr/>
          <p:nvPr/>
        </p:nvSpPr>
        <p:spPr>
          <a:xfrm>
            <a:off x="4336389" y="5400202"/>
            <a:ext cx="1249991" cy="33026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1600" kern="0" dirty="0">
              <a:solidFill>
                <a:sysClr val="window" lastClr="FFFFFF"/>
              </a:solidFill>
              <a:ea typeface="ＭＳ Ｐゴシック"/>
            </a:endParaRPr>
          </a:p>
        </p:txBody>
      </p:sp>
      <p:sp>
        <p:nvSpPr>
          <p:cNvPr id="100" name="フリーフォーム 99"/>
          <p:cNvSpPr/>
          <p:nvPr/>
        </p:nvSpPr>
        <p:spPr>
          <a:xfrm>
            <a:off x="5758627" y="3892610"/>
            <a:ext cx="306154" cy="235434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01" name="フリーフォーム 100"/>
          <p:cNvSpPr/>
          <p:nvPr/>
        </p:nvSpPr>
        <p:spPr>
          <a:xfrm>
            <a:off x="4150092" y="4543330"/>
            <a:ext cx="306154" cy="991872"/>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05" name="角丸四角形 104"/>
          <p:cNvSpPr/>
          <p:nvPr/>
        </p:nvSpPr>
        <p:spPr>
          <a:xfrm>
            <a:off x="3124696" y="4306018"/>
            <a:ext cx="811604" cy="144826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sp>
        <p:nvSpPr>
          <p:cNvPr id="106" name="正方形/長方形 105"/>
          <p:cNvSpPr/>
          <p:nvPr/>
        </p:nvSpPr>
        <p:spPr>
          <a:xfrm>
            <a:off x="3356789" y="3494595"/>
            <a:ext cx="3383298" cy="461855"/>
          </a:xfrm>
          <a:prstGeom prst="rect">
            <a:avLst/>
          </a:prstGeom>
        </p:spPr>
        <p:txBody>
          <a:bodyPr wrap="square" lIns="137187" tIns="68594" rIns="137187" bIns="68594">
            <a:spAutoFit/>
          </a:bodyPr>
          <a:lstStyle/>
          <a:p>
            <a:pPr algn="ctr"/>
            <a:r>
              <a:rPr lang="en-US" altLang="ja-JP" sz="2100" dirty="0">
                <a:solidFill>
                  <a:srgbClr val="5F5F5F"/>
                </a:solidFill>
                <a:latin typeface="Calibri"/>
                <a:cs typeface="Consolas" panose="020B0609020204030204" pitchFamily="49" charset="0"/>
              </a:rPr>
              <a:t>Max 4 AMP – 4 AB Zone</a:t>
            </a:r>
            <a:endParaRPr lang="ja-JP" altLang="en-US" sz="2100" dirty="0">
              <a:solidFill>
                <a:srgbClr val="5F5F5F"/>
              </a:solidFill>
              <a:latin typeface="Calibri"/>
              <a:cs typeface="Consolas" panose="020B0609020204030204" pitchFamily="49" charset="0"/>
            </a:endParaRPr>
          </a:p>
        </p:txBody>
      </p:sp>
      <p:grpSp>
        <p:nvGrpSpPr>
          <p:cNvPr id="10" name="グループ化 9"/>
          <p:cNvGrpSpPr/>
          <p:nvPr/>
        </p:nvGrpSpPr>
        <p:grpSpPr>
          <a:xfrm>
            <a:off x="7037002" y="3472342"/>
            <a:ext cx="4898945" cy="2737286"/>
            <a:chOff x="4427985" y="2687059"/>
            <a:chExt cx="3265585" cy="1824107"/>
          </a:xfrm>
        </p:grpSpPr>
        <p:sp>
          <p:nvSpPr>
            <p:cNvPr id="138" name="正方形/長方形 137"/>
            <p:cNvSpPr/>
            <p:nvPr/>
          </p:nvSpPr>
          <p:spPr>
            <a:xfrm>
              <a:off x="4950734" y="294224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139" name="フリーフォーム 138"/>
            <p:cNvSpPr/>
            <p:nvPr/>
          </p:nvSpPr>
          <p:spPr>
            <a:xfrm>
              <a:off x="5057133" y="337588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40" name="フリーフォーム 139"/>
            <p:cNvSpPr/>
            <p:nvPr/>
          </p:nvSpPr>
          <p:spPr>
            <a:xfrm>
              <a:off x="5057133" y="359620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41" name="フリーフォーム 140"/>
            <p:cNvSpPr/>
            <p:nvPr/>
          </p:nvSpPr>
          <p:spPr>
            <a:xfrm>
              <a:off x="5057133" y="403685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42" name="フリーフォーム 141"/>
            <p:cNvSpPr/>
            <p:nvPr/>
          </p:nvSpPr>
          <p:spPr>
            <a:xfrm>
              <a:off x="5064885" y="381945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43" name="角丸四角形 142"/>
            <p:cNvSpPr/>
            <p:nvPr/>
          </p:nvSpPr>
          <p:spPr>
            <a:xfrm>
              <a:off x="5595726" y="321982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44" name="角丸四角形 143"/>
            <p:cNvSpPr/>
            <p:nvPr/>
          </p:nvSpPr>
          <p:spPr>
            <a:xfrm>
              <a:off x="5595726" y="3462179"/>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45" name="角丸四角形 144"/>
            <p:cNvSpPr/>
            <p:nvPr/>
          </p:nvSpPr>
          <p:spPr>
            <a:xfrm>
              <a:off x="5595726" y="3704537"/>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47" name="フリーフォーム 146"/>
            <p:cNvSpPr/>
            <p:nvPr/>
          </p:nvSpPr>
          <p:spPr>
            <a:xfrm>
              <a:off x="6543775" y="29422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48" name="フリーフォーム 147"/>
            <p:cNvSpPr/>
            <p:nvPr/>
          </p:nvSpPr>
          <p:spPr>
            <a:xfrm>
              <a:off x="5471542" y="3370521"/>
              <a:ext cx="204079" cy="66633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50" name="正方形/長方形 149"/>
            <p:cNvSpPr/>
            <p:nvPr/>
          </p:nvSpPr>
          <p:spPr>
            <a:xfrm>
              <a:off x="4427985" y="2687059"/>
              <a:ext cx="3265585" cy="276885"/>
            </a:xfrm>
            <a:prstGeom prst="rect">
              <a:avLst/>
            </a:prstGeom>
          </p:spPr>
          <p:txBody>
            <a:bodyPr wrap="square">
              <a:spAutoFit/>
            </a:bodyPr>
            <a:lstStyle/>
            <a:p>
              <a:pPr algn="ctr"/>
              <a:r>
                <a:rPr lang="en-US" altLang="ja-JP" sz="2100" dirty="0">
                  <a:solidFill>
                    <a:srgbClr val="5F5F5F"/>
                  </a:solidFill>
                  <a:latin typeface="Calibri"/>
                  <a:cs typeface="Consolas" panose="020B0609020204030204" pitchFamily="49" charset="0"/>
                </a:rPr>
                <a:t>Max 3 AMP – 3 AB Zone &amp; 1sbAMP</a:t>
              </a:r>
              <a:endParaRPr lang="ja-JP" altLang="en-US" sz="2100" dirty="0">
                <a:solidFill>
                  <a:srgbClr val="5F5F5F"/>
                </a:solidFill>
                <a:latin typeface="Calibri"/>
                <a:cs typeface="Consolas" panose="020B0609020204030204" pitchFamily="49" charset="0"/>
              </a:endParaRPr>
            </a:p>
          </p:txBody>
        </p:sp>
        <p:sp>
          <p:nvSpPr>
            <p:cNvPr id="3" name="テキスト ボックス 2"/>
            <p:cNvSpPr txBox="1"/>
            <p:nvPr/>
          </p:nvSpPr>
          <p:spPr>
            <a:xfrm>
              <a:off x="5602908" y="3075806"/>
              <a:ext cx="235294" cy="246120"/>
            </a:xfrm>
            <a:prstGeom prst="rect">
              <a:avLst/>
            </a:prstGeom>
            <a:noFill/>
          </p:spPr>
          <p:txBody>
            <a:bodyPr wrap="none" rtlCol="0">
              <a:spAutoFit/>
            </a:bodyPr>
            <a:lstStyle/>
            <a:p>
              <a:r>
                <a:rPr lang="en-US" altLang="ja-JP" b="1" dirty="0">
                  <a:solidFill>
                    <a:srgbClr val="FF0066"/>
                  </a:solidFill>
                </a:rPr>
                <a:t>X</a:t>
              </a:r>
              <a:endParaRPr lang="ja-JP" altLang="en-US" b="1" dirty="0">
                <a:solidFill>
                  <a:srgbClr val="FF0066"/>
                </a:solidFill>
              </a:endParaRPr>
            </a:p>
          </p:txBody>
        </p:sp>
        <p:sp>
          <p:nvSpPr>
            <p:cNvPr id="8" name="フリーフォーム 7"/>
            <p:cNvSpPr/>
            <p:nvPr/>
          </p:nvSpPr>
          <p:spPr>
            <a:xfrm>
              <a:off x="5284381" y="3370521"/>
              <a:ext cx="1892596" cy="659219"/>
            </a:xfrm>
            <a:custGeom>
              <a:avLst/>
              <a:gdLst>
                <a:gd name="connsiteX0" fmla="*/ 0 w 1892596"/>
                <a:gd name="connsiteY0" fmla="*/ 0 h 659219"/>
                <a:gd name="connsiteX1" fmla="*/ 191386 w 1892596"/>
                <a:gd name="connsiteY1" fmla="*/ 0 h 659219"/>
                <a:gd name="connsiteX2" fmla="*/ 191386 w 1892596"/>
                <a:gd name="connsiteY2" fmla="*/ 659219 h 659219"/>
                <a:gd name="connsiteX3" fmla="*/ 1254642 w 1892596"/>
                <a:gd name="connsiteY3" fmla="*/ 659219 h 659219"/>
                <a:gd name="connsiteX4" fmla="*/ 1254642 w 1892596"/>
                <a:gd name="connsiteY4" fmla="*/ 21265 h 659219"/>
                <a:gd name="connsiteX5" fmla="*/ 1892596 w 1892596"/>
                <a:gd name="connsiteY5" fmla="*/ 21265 h 659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596" h="659219">
                  <a:moveTo>
                    <a:pt x="0" y="0"/>
                  </a:moveTo>
                  <a:lnTo>
                    <a:pt x="191386" y="0"/>
                  </a:lnTo>
                  <a:lnTo>
                    <a:pt x="191386" y="659219"/>
                  </a:lnTo>
                  <a:lnTo>
                    <a:pt x="1254642" y="659219"/>
                  </a:lnTo>
                  <a:lnTo>
                    <a:pt x="1254642" y="21265"/>
                  </a:lnTo>
                  <a:lnTo>
                    <a:pt x="1892596" y="21265"/>
                  </a:lnTo>
                </a:path>
              </a:pathLst>
            </a:custGeom>
            <a:noFill/>
            <a:ln w="3810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46" name="角丸四角形 145"/>
            <p:cNvSpPr/>
            <p:nvPr/>
          </p:nvSpPr>
          <p:spPr>
            <a:xfrm>
              <a:off x="5595726" y="3946894"/>
              <a:ext cx="833231" cy="220088"/>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err="1">
                  <a:solidFill>
                    <a:sysClr val="window" lastClr="FFFFFF"/>
                  </a:solidFill>
                  <a:ea typeface="ＭＳ Ｐゴシック"/>
                </a:rPr>
                <a:t>sb</a:t>
              </a:r>
              <a:r>
                <a:rPr kumimoji="0" lang="en-US" altLang="ja-JP" sz="2100" kern="0" dirty="0">
                  <a:solidFill>
                    <a:sysClr val="window" lastClr="FFFFFF"/>
                  </a:solidFill>
                  <a:ea typeface="ＭＳ Ｐゴシック"/>
                </a:rPr>
                <a:t> AMP</a:t>
              </a:r>
              <a:endParaRPr kumimoji="0" lang="ja-JP" altLang="en-US" sz="1600" kern="0" dirty="0">
                <a:solidFill>
                  <a:sysClr val="window" lastClr="FFFFFF"/>
                </a:solidFill>
                <a:ea typeface="ＭＳ Ｐゴシック"/>
              </a:endParaRPr>
            </a:p>
          </p:txBody>
        </p:sp>
        <p:sp>
          <p:nvSpPr>
            <p:cNvPr id="149" name="角丸四角形 148"/>
            <p:cNvSpPr/>
            <p:nvPr/>
          </p:nvSpPr>
          <p:spPr>
            <a:xfrm>
              <a:off x="4788024" y="3217738"/>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sp>
        <p:nvSpPr>
          <p:cNvPr id="17" name="正方形/長方形 16"/>
          <p:cNvSpPr/>
          <p:nvPr/>
        </p:nvSpPr>
        <p:spPr>
          <a:xfrm>
            <a:off x="6780849" y="4635501"/>
            <a:ext cx="688250" cy="692782"/>
          </a:xfrm>
          <a:prstGeom prst="rect">
            <a:avLst/>
          </a:prstGeom>
        </p:spPr>
        <p:txBody>
          <a:bodyPr wrap="none" lIns="137187" tIns="68594" rIns="137187" bIns="68594">
            <a:spAutoFit/>
          </a:bodyPr>
          <a:lstStyle/>
          <a:p>
            <a:r>
              <a:rPr lang="en-US" altLang="ja-JP" sz="3600" b="1" dirty="0">
                <a:solidFill>
                  <a:srgbClr val="5F5F5F"/>
                </a:solidFill>
                <a:latin typeface="Calibri"/>
                <a:cs typeface="Consolas" panose="020B0609020204030204" pitchFamily="49" charset="0"/>
              </a:rPr>
              <a:t>or</a:t>
            </a:r>
            <a:endParaRPr lang="ja-JP" altLang="en-US" sz="4200" b="1" dirty="0">
              <a:solidFill>
                <a:srgbClr val="5F5F5F"/>
              </a:solidFill>
            </a:endParaRPr>
          </a:p>
        </p:txBody>
      </p:sp>
      <p:grpSp>
        <p:nvGrpSpPr>
          <p:cNvPr id="234" name="グループ化 233"/>
          <p:cNvGrpSpPr/>
          <p:nvPr/>
        </p:nvGrpSpPr>
        <p:grpSpPr>
          <a:xfrm>
            <a:off x="3121793" y="976767"/>
            <a:ext cx="2002862" cy="1568697"/>
            <a:chOff x="2080954" y="650910"/>
            <a:chExt cx="1335087" cy="1045368"/>
          </a:xfrm>
        </p:grpSpPr>
        <p:pic>
          <p:nvPicPr>
            <p:cNvPr id="235" name="Picture 5"/>
            <p:cNvPicPr>
              <a:picLocks noChangeAspect="1" noChangeArrowheads="1"/>
            </p:cNvPicPr>
            <p:nvPr/>
          </p:nvPicPr>
          <p:blipFill>
            <a:blip r:embed="rId5"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080954" y="650910"/>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36" name="Picture 2"/>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37" name="Picture 2"/>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238" name="Picture 2"/>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5504994" y="1548854"/>
            <a:ext cx="1390418" cy="973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1" name="グループ化 10"/>
          <p:cNvGrpSpPr/>
          <p:nvPr/>
        </p:nvGrpSpPr>
        <p:grpSpPr>
          <a:xfrm>
            <a:off x="5454476" y="6452567"/>
            <a:ext cx="1673937" cy="998475"/>
            <a:chOff x="2235289" y="2746405"/>
            <a:chExt cx="2391878" cy="1568921"/>
          </a:xfrm>
        </p:grpSpPr>
        <p:sp>
          <p:nvSpPr>
            <p:cNvPr id="239" name="正方形/長方形 238"/>
            <p:cNvSpPr/>
            <p:nvPr/>
          </p:nvSpPr>
          <p:spPr>
            <a:xfrm>
              <a:off x="2397999" y="274640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100" b="1" kern="0" dirty="0">
                <a:solidFill>
                  <a:srgbClr val="8064A2"/>
                </a:solidFill>
                <a:latin typeface="Calibri"/>
                <a:ea typeface="ＭＳ Ｐゴシック"/>
              </a:endParaRPr>
            </a:p>
          </p:txBody>
        </p:sp>
        <p:sp>
          <p:nvSpPr>
            <p:cNvPr id="240" name="フリーフォーム 239"/>
            <p:cNvSpPr/>
            <p:nvPr/>
          </p:nvSpPr>
          <p:spPr>
            <a:xfrm>
              <a:off x="2504398" y="318004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41" name="フリーフォーム 240"/>
            <p:cNvSpPr/>
            <p:nvPr/>
          </p:nvSpPr>
          <p:spPr>
            <a:xfrm>
              <a:off x="2504398" y="340036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42" name="フリーフォーム 241"/>
            <p:cNvSpPr/>
            <p:nvPr/>
          </p:nvSpPr>
          <p:spPr>
            <a:xfrm>
              <a:off x="2504398" y="384101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43" name="フリーフォーム 242"/>
            <p:cNvSpPr/>
            <p:nvPr/>
          </p:nvSpPr>
          <p:spPr>
            <a:xfrm>
              <a:off x="2512150" y="362361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44" name="角丸四角形 243"/>
            <p:cNvSpPr/>
            <p:nvPr/>
          </p:nvSpPr>
          <p:spPr>
            <a:xfrm>
              <a:off x="3042991" y="302398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sp>
          <p:nvSpPr>
            <p:cNvPr id="248" name="フリーフォーム 247"/>
            <p:cNvSpPr/>
            <p:nvPr/>
          </p:nvSpPr>
          <p:spPr>
            <a:xfrm>
              <a:off x="3991040" y="274640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49" name="フリーフォーム 248"/>
            <p:cNvSpPr/>
            <p:nvPr/>
          </p:nvSpPr>
          <p:spPr>
            <a:xfrm>
              <a:off x="2918807" y="3180041"/>
              <a:ext cx="204079" cy="6609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50" name="角丸四角形 249"/>
            <p:cNvSpPr/>
            <p:nvPr/>
          </p:nvSpPr>
          <p:spPr>
            <a:xfrm>
              <a:off x="2235289" y="3021898"/>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matrix</a:t>
              </a:r>
              <a:endParaRPr kumimoji="0" lang="ja-JP" altLang="en-US" sz="900" kern="0" dirty="0">
                <a:solidFill>
                  <a:sysClr val="window" lastClr="FFFFFF"/>
                </a:solidFill>
                <a:ea typeface="ＭＳ Ｐゴシック"/>
              </a:endParaRPr>
            </a:p>
          </p:txBody>
        </p:sp>
      </p:grpSp>
      <p:grpSp>
        <p:nvGrpSpPr>
          <p:cNvPr id="13" name="グループ化 12"/>
          <p:cNvGrpSpPr/>
          <p:nvPr/>
        </p:nvGrpSpPr>
        <p:grpSpPr>
          <a:xfrm>
            <a:off x="7341173" y="6452563"/>
            <a:ext cx="1673937" cy="998475"/>
            <a:chOff x="4893548" y="4299939"/>
            <a:chExt cx="1115829" cy="665376"/>
          </a:xfrm>
        </p:grpSpPr>
        <p:sp>
          <p:nvSpPr>
            <p:cNvPr id="252" name="正方形/長方形 251"/>
            <p:cNvSpPr/>
            <p:nvPr/>
          </p:nvSpPr>
          <p:spPr>
            <a:xfrm>
              <a:off x="4969453" y="4299939"/>
              <a:ext cx="1036307" cy="66537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100" b="1" kern="0" dirty="0">
                <a:solidFill>
                  <a:srgbClr val="8064A2"/>
                </a:solidFill>
                <a:latin typeface="Calibri"/>
                <a:ea typeface="ＭＳ Ｐゴシック"/>
              </a:endParaRPr>
            </a:p>
          </p:txBody>
        </p:sp>
        <p:sp>
          <p:nvSpPr>
            <p:cNvPr id="253" name="フリーフォーム 252"/>
            <p:cNvSpPr/>
            <p:nvPr/>
          </p:nvSpPr>
          <p:spPr>
            <a:xfrm>
              <a:off x="5019089" y="4483843"/>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54" name="フリーフォーム 253"/>
            <p:cNvSpPr/>
            <p:nvPr/>
          </p:nvSpPr>
          <p:spPr>
            <a:xfrm>
              <a:off x="5019089" y="4577282"/>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55" name="フリーフォーム 254"/>
            <p:cNvSpPr/>
            <p:nvPr/>
          </p:nvSpPr>
          <p:spPr>
            <a:xfrm>
              <a:off x="5019089" y="4764161"/>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56" name="フリーフォーム 255"/>
            <p:cNvSpPr/>
            <p:nvPr/>
          </p:nvSpPr>
          <p:spPr>
            <a:xfrm>
              <a:off x="5022706" y="4671960"/>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57" name="角丸四角形 256"/>
            <p:cNvSpPr/>
            <p:nvPr/>
          </p:nvSpPr>
          <p:spPr>
            <a:xfrm>
              <a:off x="5270347" y="4417659"/>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sp>
          <p:nvSpPr>
            <p:cNvPr id="258" name="フリーフォーム 257"/>
            <p:cNvSpPr/>
            <p:nvPr/>
          </p:nvSpPr>
          <p:spPr>
            <a:xfrm>
              <a:off x="5712619" y="4299939"/>
              <a:ext cx="95204" cy="6653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59" name="フリーフォーム 258"/>
            <p:cNvSpPr/>
            <p:nvPr/>
          </p:nvSpPr>
          <p:spPr>
            <a:xfrm>
              <a:off x="5212414" y="4483843"/>
              <a:ext cx="95204" cy="28031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60" name="角丸四角形 259"/>
            <p:cNvSpPr/>
            <p:nvPr/>
          </p:nvSpPr>
          <p:spPr>
            <a:xfrm>
              <a:off x="4893548" y="4416775"/>
              <a:ext cx="252384" cy="40930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matrix</a:t>
              </a:r>
              <a:endParaRPr kumimoji="0" lang="ja-JP" altLang="en-US" sz="900" kern="0" dirty="0">
                <a:solidFill>
                  <a:sysClr val="window" lastClr="FFFFFF"/>
                </a:solidFill>
                <a:ea typeface="ＭＳ Ｐゴシック"/>
              </a:endParaRPr>
            </a:p>
          </p:txBody>
        </p:sp>
        <p:sp>
          <p:nvSpPr>
            <p:cNvPr id="261" name="角丸四角形 260"/>
            <p:cNvSpPr/>
            <p:nvPr/>
          </p:nvSpPr>
          <p:spPr>
            <a:xfrm>
              <a:off x="5268505" y="4717491"/>
              <a:ext cx="388709" cy="93339"/>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err="1">
                  <a:solidFill>
                    <a:sysClr val="window" lastClr="FFFFFF"/>
                  </a:solidFill>
                  <a:ea typeface="ＭＳ Ｐゴシック"/>
                </a:rPr>
                <a:t>sbAMP</a:t>
              </a:r>
              <a:endParaRPr kumimoji="0" lang="ja-JP" altLang="en-US" sz="900" kern="0" dirty="0">
                <a:solidFill>
                  <a:sysClr val="window" lastClr="FFFFFF"/>
                </a:solidFill>
                <a:ea typeface="ＭＳ Ｐゴシック"/>
              </a:endParaRPr>
            </a:p>
          </p:txBody>
        </p:sp>
      </p:grpSp>
      <p:grpSp>
        <p:nvGrpSpPr>
          <p:cNvPr id="16" name="グループ化 15"/>
          <p:cNvGrpSpPr/>
          <p:nvPr/>
        </p:nvGrpSpPr>
        <p:grpSpPr>
          <a:xfrm>
            <a:off x="9201838" y="6452567"/>
            <a:ext cx="1673937" cy="998475"/>
            <a:chOff x="6133848" y="4299942"/>
            <a:chExt cx="1115829" cy="665376"/>
          </a:xfrm>
        </p:grpSpPr>
        <p:sp>
          <p:nvSpPr>
            <p:cNvPr id="263" name="正方形/長方形 262"/>
            <p:cNvSpPr/>
            <p:nvPr/>
          </p:nvSpPr>
          <p:spPr>
            <a:xfrm>
              <a:off x="6209753" y="4299942"/>
              <a:ext cx="1036307" cy="66537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100" b="1" kern="0" dirty="0">
                <a:solidFill>
                  <a:srgbClr val="8064A2"/>
                </a:solidFill>
                <a:latin typeface="Calibri"/>
                <a:ea typeface="ＭＳ Ｐゴシック"/>
              </a:endParaRPr>
            </a:p>
          </p:txBody>
        </p:sp>
        <p:sp>
          <p:nvSpPr>
            <p:cNvPr id="264" name="フリーフォーム 263"/>
            <p:cNvSpPr/>
            <p:nvPr/>
          </p:nvSpPr>
          <p:spPr>
            <a:xfrm>
              <a:off x="6259389" y="4483846"/>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65" name="フリーフォーム 264"/>
            <p:cNvSpPr/>
            <p:nvPr/>
          </p:nvSpPr>
          <p:spPr>
            <a:xfrm>
              <a:off x="6259389" y="4577285"/>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66" name="フリーフォーム 265"/>
            <p:cNvSpPr/>
            <p:nvPr/>
          </p:nvSpPr>
          <p:spPr>
            <a:xfrm>
              <a:off x="6259389" y="4764164"/>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67" name="フリーフォーム 266"/>
            <p:cNvSpPr/>
            <p:nvPr/>
          </p:nvSpPr>
          <p:spPr>
            <a:xfrm>
              <a:off x="6263006" y="4671963"/>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68" name="角丸四角形 267"/>
            <p:cNvSpPr/>
            <p:nvPr/>
          </p:nvSpPr>
          <p:spPr>
            <a:xfrm>
              <a:off x="6510647" y="4417662"/>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sp>
          <p:nvSpPr>
            <p:cNvPr id="269" name="フリーフォーム 268"/>
            <p:cNvSpPr/>
            <p:nvPr/>
          </p:nvSpPr>
          <p:spPr>
            <a:xfrm>
              <a:off x="6952919" y="4299942"/>
              <a:ext cx="95204" cy="6653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70" name="フリーフォーム 269"/>
            <p:cNvSpPr/>
            <p:nvPr/>
          </p:nvSpPr>
          <p:spPr>
            <a:xfrm>
              <a:off x="6452714" y="4483846"/>
              <a:ext cx="95204" cy="28031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71" name="角丸四角形 270"/>
            <p:cNvSpPr/>
            <p:nvPr/>
          </p:nvSpPr>
          <p:spPr>
            <a:xfrm>
              <a:off x="6133848" y="4416778"/>
              <a:ext cx="252384" cy="40930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matrix</a:t>
              </a:r>
              <a:endParaRPr kumimoji="0" lang="ja-JP" altLang="en-US" sz="900" kern="0" dirty="0">
                <a:solidFill>
                  <a:sysClr val="window" lastClr="FFFFFF"/>
                </a:solidFill>
                <a:ea typeface="ＭＳ Ｐゴシック"/>
              </a:endParaRPr>
            </a:p>
          </p:txBody>
        </p:sp>
        <p:sp>
          <p:nvSpPr>
            <p:cNvPr id="272" name="角丸四角形 271"/>
            <p:cNvSpPr/>
            <p:nvPr/>
          </p:nvSpPr>
          <p:spPr>
            <a:xfrm>
              <a:off x="6511150" y="4533697"/>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grpSp>
      <p:grpSp>
        <p:nvGrpSpPr>
          <p:cNvPr id="15" name="グループ化 14"/>
          <p:cNvGrpSpPr/>
          <p:nvPr/>
        </p:nvGrpSpPr>
        <p:grpSpPr>
          <a:xfrm>
            <a:off x="11071751" y="6453208"/>
            <a:ext cx="1673937" cy="998475"/>
            <a:chOff x="7380312" y="4300369"/>
            <a:chExt cx="1115829" cy="665376"/>
          </a:xfrm>
        </p:grpSpPr>
        <p:sp>
          <p:nvSpPr>
            <p:cNvPr id="273" name="正方形/長方形 272"/>
            <p:cNvSpPr/>
            <p:nvPr/>
          </p:nvSpPr>
          <p:spPr>
            <a:xfrm>
              <a:off x="7456217" y="4300369"/>
              <a:ext cx="1036307" cy="66537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100" b="1" kern="0" dirty="0">
                <a:solidFill>
                  <a:srgbClr val="8064A2"/>
                </a:solidFill>
                <a:latin typeface="Calibri"/>
                <a:ea typeface="ＭＳ Ｐゴシック"/>
              </a:endParaRPr>
            </a:p>
          </p:txBody>
        </p:sp>
        <p:sp>
          <p:nvSpPr>
            <p:cNvPr id="274" name="フリーフォーム 273"/>
            <p:cNvSpPr/>
            <p:nvPr/>
          </p:nvSpPr>
          <p:spPr>
            <a:xfrm>
              <a:off x="7505853" y="4484273"/>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75" name="フリーフォーム 274"/>
            <p:cNvSpPr/>
            <p:nvPr/>
          </p:nvSpPr>
          <p:spPr>
            <a:xfrm>
              <a:off x="7505853" y="4577712"/>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76" name="フリーフォーム 275"/>
            <p:cNvSpPr/>
            <p:nvPr/>
          </p:nvSpPr>
          <p:spPr>
            <a:xfrm>
              <a:off x="7505853" y="4764591"/>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77" name="フリーフォーム 276"/>
            <p:cNvSpPr/>
            <p:nvPr/>
          </p:nvSpPr>
          <p:spPr>
            <a:xfrm>
              <a:off x="7509470" y="4672390"/>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78" name="角丸四角形 277"/>
            <p:cNvSpPr/>
            <p:nvPr/>
          </p:nvSpPr>
          <p:spPr>
            <a:xfrm>
              <a:off x="7757111" y="4418089"/>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sp>
          <p:nvSpPr>
            <p:cNvPr id="279" name="フリーフォーム 278"/>
            <p:cNvSpPr/>
            <p:nvPr/>
          </p:nvSpPr>
          <p:spPr>
            <a:xfrm>
              <a:off x="8199383" y="4300369"/>
              <a:ext cx="95204" cy="6653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80" name="フリーフォーム 279"/>
            <p:cNvSpPr/>
            <p:nvPr/>
          </p:nvSpPr>
          <p:spPr>
            <a:xfrm>
              <a:off x="7699178" y="4484273"/>
              <a:ext cx="95204" cy="28031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81" name="角丸四角形 280"/>
            <p:cNvSpPr/>
            <p:nvPr/>
          </p:nvSpPr>
          <p:spPr>
            <a:xfrm>
              <a:off x="7380312" y="4417205"/>
              <a:ext cx="252384" cy="40930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matrix</a:t>
              </a:r>
              <a:endParaRPr kumimoji="0" lang="ja-JP" altLang="en-US" sz="900" kern="0" dirty="0">
                <a:solidFill>
                  <a:sysClr val="window" lastClr="FFFFFF"/>
                </a:solidFill>
                <a:ea typeface="ＭＳ Ｐゴシック"/>
              </a:endParaRPr>
            </a:p>
          </p:txBody>
        </p:sp>
        <p:sp>
          <p:nvSpPr>
            <p:cNvPr id="282" name="角丸四角形 281"/>
            <p:cNvSpPr/>
            <p:nvPr/>
          </p:nvSpPr>
          <p:spPr>
            <a:xfrm>
              <a:off x="7757614" y="4529058"/>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sp>
          <p:nvSpPr>
            <p:cNvPr id="283" name="フリーフォーム 282"/>
            <p:cNvSpPr/>
            <p:nvPr/>
          </p:nvSpPr>
          <p:spPr>
            <a:xfrm>
              <a:off x="7505513" y="4680773"/>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84" name="角丸四角形 283"/>
            <p:cNvSpPr/>
            <p:nvPr/>
          </p:nvSpPr>
          <p:spPr>
            <a:xfrm>
              <a:off x="7757274" y="4637185"/>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grpSp>
      <p:sp>
        <p:nvSpPr>
          <p:cNvPr id="104" name="正方形/長方形 103"/>
          <p:cNvSpPr/>
          <p:nvPr/>
        </p:nvSpPr>
        <p:spPr>
          <a:xfrm>
            <a:off x="2838640" y="2506997"/>
            <a:ext cx="10177552" cy="877523"/>
          </a:xfrm>
          <a:prstGeom prst="rect">
            <a:avLst/>
          </a:prstGeom>
        </p:spPr>
        <p:txBody>
          <a:bodyPr wrap="square" lIns="137187" tIns="68594" rIns="137187" bIns="68594">
            <a:spAutoFit/>
          </a:bodyPr>
          <a:lstStyle/>
          <a:p>
            <a:r>
              <a:rPr lang="en-US" altLang="ja-JP" sz="2400" b="1" dirty="0">
                <a:solidFill>
                  <a:srgbClr val="5F5F5F"/>
                </a:solidFill>
                <a:latin typeface="Calibri"/>
                <a:cs typeface="Consolas" panose="020B0609020204030204" pitchFamily="49" charset="0"/>
              </a:rPr>
              <a:t>VX-3004F</a:t>
            </a:r>
            <a:r>
              <a:rPr lang="en-US" altLang="ja-JP" sz="2400" dirty="0">
                <a:solidFill>
                  <a:srgbClr val="5F5F5F"/>
                </a:solidFill>
                <a:latin typeface="Calibri"/>
                <a:cs typeface="Consolas" panose="020B0609020204030204" pitchFamily="49" charset="0"/>
              </a:rPr>
              <a:t> has </a:t>
            </a:r>
            <a:r>
              <a:rPr lang="en-US" altLang="ja-JP" sz="2400" b="1" dirty="0">
                <a:solidFill>
                  <a:srgbClr val="5F5F5F"/>
                </a:solidFill>
                <a:latin typeface="Calibri"/>
                <a:cs typeface="Consolas" panose="020B0609020204030204" pitchFamily="49" charset="0"/>
              </a:rPr>
              <a:t>multi-route structure</a:t>
            </a:r>
            <a:r>
              <a:rPr lang="en-US" altLang="ja-JP" sz="2400" dirty="0">
                <a:solidFill>
                  <a:srgbClr val="5F5F5F"/>
                </a:solidFill>
                <a:latin typeface="Calibri"/>
                <a:cs typeface="Consolas" panose="020B0609020204030204" pitchFamily="49" charset="0"/>
              </a:rPr>
              <a:t>. Each zone has exclusive AMP.</a:t>
            </a:r>
          </a:p>
          <a:p>
            <a:r>
              <a:rPr lang="en-US" altLang="ja-JP" sz="2400" dirty="0">
                <a:solidFill>
                  <a:srgbClr val="5F5F5F"/>
                </a:solidFill>
                <a:latin typeface="Calibri"/>
                <a:cs typeface="Consolas" panose="020B0609020204030204" pitchFamily="49" charset="0"/>
              </a:rPr>
              <a:t>Up to </a:t>
            </a:r>
            <a:r>
              <a:rPr lang="en-US" altLang="ja-JP" sz="2400" b="1" dirty="0">
                <a:solidFill>
                  <a:srgbClr val="5F5F5F"/>
                </a:solidFill>
                <a:latin typeface="Calibri"/>
                <a:cs typeface="Consolas" panose="020B0609020204030204" pitchFamily="49" charset="0"/>
              </a:rPr>
              <a:t>4 different source </a:t>
            </a:r>
            <a:r>
              <a:rPr lang="en-US" altLang="ja-JP" sz="2400" dirty="0">
                <a:solidFill>
                  <a:srgbClr val="5F5F5F"/>
                </a:solidFill>
                <a:latin typeface="Calibri"/>
                <a:cs typeface="Consolas" panose="020B0609020204030204" pitchFamily="49" charset="0"/>
              </a:rPr>
              <a:t>can be broadcasted to </a:t>
            </a:r>
            <a:r>
              <a:rPr lang="en-US" altLang="ja-JP" sz="2400" b="1" dirty="0">
                <a:solidFill>
                  <a:srgbClr val="5F5F5F"/>
                </a:solidFill>
                <a:latin typeface="Calibri"/>
                <a:cs typeface="Consolas" panose="020B0609020204030204" pitchFamily="49" charset="0"/>
              </a:rPr>
              <a:t>4 different zones</a:t>
            </a:r>
            <a:r>
              <a:rPr lang="en-US" altLang="ja-JP" sz="2400" dirty="0">
                <a:solidFill>
                  <a:srgbClr val="5F5F5F"/>
                </a:solidFill>
                <a:latin typeface="Calibri"/>
                <a:cs typeface="Consolas" panose="020B0609020204030204" pitchFamily="49" charset="0"/>
              </a:rPr>
              <a:t>.</a:t>
            </a:r>
            <a:endParaRPr lang="ja-JP" altLang="en-US" sz="2400" dirty="0">
              <a:solidFill>
                <a:srgbClr val="5F5F5F"/>
              </a:solidFill>
              <a:latin typeface="Calibri"/>
              <a:cs typeface="Consolas" panose="020B0609020204030204" pitchFamily="49" charset="0"/>
            </a:endParaRPr>
          </a:p>
        </p:txBody>
      </p:sp>
      <p:sp>
        <p:nvSpPr>
          <p:cNvPr id="9" name="正方形/長方形 8"/>
          <p:cNvSpPr/>
          <p:nvPr/>
        </p:nvSpPr>
        <p:spPr>
          <a:xfrm>
            <a:off x="1514604" y="0"/>
            <a:ext cx="12216537" cy="7533132"/>
          </a:xfrm>
          <a:prstGeom prst="rect">
            <a:avLst/>
          </a:prstGeom>
          <a:solidFill>
            <a:schemeClr val="bg1">
              <a:alpha val="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grpSp>
        <p:nvGrpSpPr>
          <p:cNvPr id="12" name="グループ化 11"/>
          <p:cNvGrpSpPr/>
          <p:nvPr/>
        </p:nvGrpSpPr>
        <p:grpSpPr>
          <a:xfrm>
            <a:off x="3121792" y="833631"/>
            <a:ext cx="10595796" cy="6034569"/>
            <a:chOff x="2080954" y="555525"/>
            <a:chExt cx="7063046" cy="4021391"/>
          </a:xfrm>
        </p:grpSpPr>
        <p:grpSp>
          <p:nvGrpSpPr>
            <p:cNvPr id="6" name="グループ化 5"/>
            <p:cNvGrpSpPr/>
            <p:nvPr/>
          </p:nvGrpSpPr>
          <p:grpSpPr>
            <a:xfrm>
              <a:off x="2080954" y="555525"/>
              <a:ext cx="7063046" cy="4021391"/>
              <a:chOff x="2080954" y="555525"/>
              <a:chExt cx="7063046" cy="4021391"/>
            </a:xfrm>
          </p:grpSpPr>
          <p:sp>
            <p:nvSpPr>
              <p:cNvPr id="5" name="正方形/長方形 4"/>
              <p:cNvSpPr/>
              <p:nvPr/>
            </p:nvSpPr>
            <p:spPr>
              <a:xfrm>
                <a:off x="2080954" y="555525"/>
                <a:ext cx="7063046" cy="3978171"/>
              </a:xfrm>
              <a:prstGeom prst="rect">
                <a:avLst/>
              </a:prstGeom>
              <a:solidFill>
                <a:schemeClr val="bg1">
                  <a:alpha val="9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6146" name="Picture 2" descr="G:\TCL\Products\Products data\VX\VX-3000\Photo\VX-3000 ph2\vx3004f_pr2e.jpg"/>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195736" y="2139702"/>
                <a:ext cx="5677705" cy="2437214"/>
              </a:xfrm>
              <a:prstGeom prst="rect">
                <a:avLst/>
              </a:prstGeom>
              <a:noFill/>
              <a:extLst>
                <a:ext uri="{909E8E84-426E-40DD-AFC4-6F175D3DCCD1}">
                  <a14:hiddenFill xmlns:a14="http://schemas.microsoft.com/office/drawing/2010/main">
                    <a:solidFill>
                      <a:srgbClr val="FFFFFF"/>
                    </a:solidFill>
                  </a14:hiddenFill>
                </a:ext>
              </a:extLst>
            </p:spPr>
          </p:pic>
        </p:grpSp>
        <p:sp>
          <p:nvSpPr>
            <p:cNvPr id="102" name="角丸四角形 101">
              <a:hlinkClick r:id="rId9" action="ppaction://hlinksldjump"/>
            </p:cNvPr>
            <p:cNvSpPr/>
            <p:nvPr/>
          </p:nvSpPr>
          <p:spPr>
            <a:xfrm>
              <a:off x="7951968" y="735089"/>
              <a:ext cx="976733" cy="183987"/>
            </a:xfrm>
            <a:prstGeom prst="roundRect">
              <a:avLst/>
            </a:prstGeom>
          </p:spPr>
          <p:style>
            <a:lnRef idx="0">
              <a:schemeClr val="dk1"/>
            </a:lnRef>
            <a:fillRef idx="3">
              <a:schemeClr val="dk1"/>
            </a:fillRef>
            <a:effectRef idx="3">
              <a:schemeClr val="dk1"/>
            </a:effectRef>
            <a:fontRef idx="minor">
              <a:schemeClr val="lt1"/>
            </a:fontRef>
          </p:style>
          <p:txBody>
            <a:bodyPr rtlCol="0" anchor="ctr"/>
            <a:lstStyle/>
            <a:p>
              <a:pPr algn="ctr"/>
              <a:r>
                <a:rPr lang="en-US" altLang="ja-JP" dirty="0"/>
                <a:t>Close</a:t>
              </a:r>
              <a:endParaRPr lang="ja-JP" altLang="en-US" dirty="0"/>
            </a:p>
          </p:txBody>
        </p:sp>
        <p:sp>
          <p:nvSpPr>
            <p:cNvPr id="103" name="角丸四角形 102">
              <a:hlinkClick r:id="rId10" action="ppaction://hlinksldjump"/>
            </p:cNvPr>
            <p:cNvSpPr/>
            <p:nvPr/>
          </p:nvSpPr>
          <p:spPr>
            <a:xfrm>
              <a:off x="7956376" y="987574"/>
              <a:ext cx="976733" cy="183987"/>
            </a:xfrm>
            <a:prstGeom prst="roundRect">
              <a:avLst/>
            </a:prstGeom>
          </p:spPr>
          <p:style>
            <a:lnRef idx="1">
              <a:schemeClr val="accent6"/>
            </a:lnRef>
            <a:fillRef idx="3">
              <a:schemeClr val="accent6"/>
            </a:fillRef>
            <a:effectRef idx="2">
              <a:schemeClr val="accent6"/>
            </a:effectRef>
            <a:fontRef idx="minor">
              <a:schemeClr val="lt1"/>
            </a:fontRef>
          </p:style>
          <p:txBody>
            <a:bodyPr rtlCol="0" anchor="ctr"/>
            <a:lstStyle/>
            <a:p>
              <a:pPr algn="ctr"/>
              <a:r>
                <a:rPr lang="en-US" altLang="ja-JP" dirty="0"/>
                <a:t>with AMP</a:t>
              </a:r>
              <a:endParaRPr lang="ja-JP" altLang="en-US" dirty="0"/>
            </a:p>
          </p:txBody>
        </p:sp>
      </p:grpSp>
      <p:pic>
        <p:nvPicPr>
          <p:cNvPr id="6147" name="Picture 3" descr="G:\TCL\Products\Products data\VX\VX-3000\Photo\VX-3000 ph2\vx3004f_pf1e.jpg"/>
          <p:cNvPicPr>
            <a:picLocks noChangeAspect="1" noChangeArrowheads="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05445" y="288391"/>
            <a:ext cx="9667175" cy="4150964"/>
          </a:xfrm>
          <a:prstGeom prst="rect">
            <a:avLst/>
          </a:prstGeom>
          <a:noFill/>
          <a:extLst>
            <a:ext uri="{909E8E84-426E-40DD-AFC4-6F175D3DCCD1}">
              <a14:hiddenFill xmlns:a14="http://schemas.microsoft.com/office/drawing/2010/main">
                <a:solidFill>
                  <a:srgbClr val="FFFFFF"/>
                </a:solidFill>
              </a14:hiddenFill>
            </a:ext>
          </a:extLst>
        </p:spPr>
      </p:pic>
      <p:sp>
        <p:nvSpPr>
          <p:cNvPr id="119" name="円/楕円 118"/>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円/楕円 119"/>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8871186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円/楕円 254">
            <a:extLst>
              <a:ext uri="{FF2B5EF4-FFF2-40B4-BE49-F238E27FC236}">
                <a16:creationId xmlns:a16="http://schemas.microsoft.com/office/drawing/2014/main" id="{7A6E542B-D0A3-47F4-94CE-6795CEBB97C8}"/>
              </a:ext>
            </a:extLst>
          </p:cNvPr>
          <p:cNvSpPr/>
          <p:nvPr/>
        </p:nvSpPr>
        <p:spPr>
          <a:xfrm>
            <a:off x="47256" y="1805669"/>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正方形/長方形 2">
            <a:extLst>
              <a:ext uri="{FF2B5EF4-FFF2-40B4-BE49-F238E27FC236}">
                <a16:creationId xmlns:a16="http://schemas.microsoft.com/office/drawing/2014/main" id="{495108A9-EADA-4F6D-B93B-1466CC0859E1}"/>
              </a:ext>
            </a:extLst>
          </p:cNvPr>
          <p:cNvSpPr/>
          <p:nvPr/>
        </p:nvSpPr>
        <p:spPr>
          <a:xfrm>
            <a:off x="5579508" y="28693"/>
            <a:ext cx="3090774" cy="830991"/>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Overview</a:t>
            </a:r>
            <a:endParaRPr lang="ja-JP" altLang="en-US" sz="1400" dirty="0">
              <a:solidFill>
                <a:srgbClr val="5F5F5F"/>
              </a:solidFill>
              <a:latin typeface="Calibri"/>
            </a:endParaRPr>
          </a:p>
        </p:txBody>
      </p:sp>
      <p:sp>
        <p:nvSpPr>
          <p:cNvPr id="4" name="正方形/長方形 3">
            <a:extLst>
              <a:ext uri="{FF2B5EF4-FFF2-40B4-BE49-F238E27FC236}">
                <a16:creationId xmlns:a16="http://schemas.microsoft.com/office/drawing/2014/main" id="{C5633925-D391-4087-9333-7BA1C8F8237E}"/>
              </a:ext>
            </a:extLst>
          </p:cNvPr>
          <p:cNvSpPr/>
          <p:nvPr/>
        </p:nvSpPr>
        <p:spPr>
          <a:xfrm>
            <a:off x="3670153" y="805744"/>
            <a:ext cx="9129989" cy="1108024"/>
          </a:xfrm>
          <a:prstGeom prst="rect">
            <a:avLst/>
          </a:prstGeom>
        </p:spPr>
        <p:txBody>
          <a:bodyPr wrap="square" lIns="137187" tIns="68594" rIns="137187" bIns="68594">
            <a:spAutoFit/>
          </a:bodyPr>
          <a:lstStyle/>
          <a:p>
            <a:r>
              <a:rPr lang="en-US" altLang="ja-JP" sz="2100" dirty="0">
                <a:solidFill>
                  <a:srgbClr val="5F5F5F">
                    <a:lumMod val="75000"/>
                  </a:srgbClr>
                </a:solidFill>
                <a:latin typeface="Calibri"/>
              </a:rPr>
              <a:t>Three units added from v.5.1 have been added.</a:t>
            </a:r>
          </a:p>
          <a:p>
            <a:r>
              <a:rPr lang="en-US" altLang="ja-JP" sz="2100" dirty="0">
                <a:solidFill>
                  <a:srgbClr val="5F5F5F">
                    <a:lumMod val="75000"/>
                  </a:srgbClr>
                </a:solidFill>
                <a:latin typeface="Calibri"/>
              </a:rPr>
              <a:t>These are installed in relation to the frame. </a:t>
            </a:r>
          </a:p>
          <a:p>
            <a:r>
              <a:rPr lang="en-US" altLang="ja-JP" sz="2100" dirty="0">
                <a:solidFill>
                  <a:srgbClr val="5F5F5F">
                    <a:lumMod val="75000"/>
                  </a:srgbClr>
                </a:solidFill>
                <a:latin typeface="Calibri"/>
              </a:rPr>
              <a:t>However, there are no restrictions from the frame in terms of functionality.</a:t>
            </a:r>
          </a:p>
        </p:txBody>
      </p:sp>
      <p:grpSp>
        <p:nvGrpSpPr>
          <p:cNvPr id="5" name="グループ化 4">
            <a:extLst>
              <a:ext uri="{FF2B5EF4-FFF2-40B4-BE49-F238E27FC236}">
                <a16:creationId xmlns:a16="http://schemas.microsoft.com/office/drawing/2014/main" id="{35DDABA5-C180-44A9-9A33-97ECF474CAAF}"/>
              </a:ext>
            </a:extLst>
          </p:cNvPr>
          <p:cNvGrpSpPr/>
          <p:nvPr/>
        </p:nvGrpSpPr>
        <p:grpSpPr>
          <a:xfrm>
            <a:off x="1628202" y="335173"/>
            <a:ext cx="2053631" cy="1949899"/>
            <a:chOff x="1085342" y="223357"/>
            <a:chExt cx="1368929" cy="1299398"/>
          </a:xfrm>
        </p:grpSpPr>
        <p:grpSp>
          <p:nvGrpSpPr>
            <p:cNvPr id="6" name="グループ化 5">
              <a:extLst>
                <a:ext uri="{FF2B5EF4-FFF2-40B4-BE49-F238E27FC236}">
                  <a16:creationId xmlns:a16="http://schemas.microsoft.com/office/drawing/2014/main" id="{2E911E5A-2D82-4C22-93CD-2A002E041006}"/>
                </a:ext>
              </a:extLst>
            </p:cNvPr>
            <p:cNvGrpSpPr/>
            <p:nvPr/>
          </p:nvGrpSpPr>
          <p:grpSpPr>
            <a:xfrm>
              <a:off x="1238191" y="387277"/>
              <a:ext cx="1041887" cy="908930"/>
              <a:chOff x="2951391" y="1221263"/>
              <a:chExt cx="2030342" cy="1771248"/>
            </a:xfrm>
          </p:grpSpPr>
          <p:sp>
            <p:nvSpPr>
              <p:cNvPr id="8" name="円/楕円 363">
                <a:extLst>
                  <a:ext uri="{FF2B5EF4-FFF2-40B4-BE49-F238E27FC236}">
                    <a16:creationId xmlns:a16="http://schemas.microsoft.com/office/drawing/2014/main" id="{F985AEBF-25DB-40DF-8D21-1EABFE55F269}"/>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400" kern="0" dirty="0">
                  <a:solidFill>
                    <a:prstClr val="white"/>
                  </a:solidFill>
                  <a:latin typeface="Meiryo UI"/>
                  <a:ea typeface="Meiryo UI"/>
                </a:endParaRPr>
              </a:p>
            </p:txBody>
          </p:sp>
          <p:sp>
            <p:nvSpPr>
              <p:cNvPr id="9" name="角丸四角形 364">
                <a:extLst>
                  <a:ext uri="{FF2B5EF4-FFF2-40B4-BE49-F238E27FC236}">
                    <a16:creationId xmlns:a16="http://schemas.microsoft.com/office/drawing/2014/main" id="{B0430CFC-282C-41ED-BD1E-68C7E7CB48CC}"/>
                  </a:ext>
                </a:extLst>
              </p:cNvPr>
              <p:cNvSpPr/>
              <p:nvPr/>
            </p:nvSpPr>
            <p:spPr>
              <a:xfrm>
                <a:off x="2951391" y="1667360"/>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Basic</a:t>
                </a:r>
              </a:p>
              <a:p>
                <a:pPr algn="ctr" defTabSz="1371805" fontAlgn="auto">
                  <a:spcBef>
                    <a:spcPts val="0"/>
                  </a:spcBef>
                  <a:spcAft>
                    <a:spcPts val="0"/>
                  </a:spcAft>
                </a:pPr>
                <a:r>
                  <a:rPr kumimoji="0" lang="en-US" altLang="ja-JP" sz="1700" b="1" kern="0" dirty="0">
                    <a:solidFill>
                      <a:prstClr val="white"/>
                    </a:solidFill>
                    <a:latin typeface="Calibri"/>
                    <a:ea typeface="Meiryo UI"/>
                  </a:rPr>
                  <a:t>configuration</a:t>
                </a:r>
                <a:endParaRPr kumimoji="0" lang="ja-JP" altLang="en-US" sz="1700" b="1" kern="0" dirty="0">
                  <a:solidFill>
                    <a:prstClr val="white"/>
                  </a:solidFill>
                  <a:latin typeface="Calibri"/>
                  <a:ea typeface="Meiryo UI"/>
                </a:endParaRPr>
              </a:p>
            </p:txBody>
          </p:sp>
        </p:grpSp>
        <p:pic>
          <p:nvPicPr>
            <p:cNvPr id="7" name="Picture 2" descr="C:\Users\toa27839.TOA\AppData\Local\Temp\notesEA312D\Bubble_material_noshadow-01.png">
              <a:extLst>
                <a:ext uri="{FF2B5EF4-FFF2-40B4-BE49-F238E27FC236}">
                  <a16:creationId xmlns:a16="http://schemas.microsoft.com/office/drawing/2014/main" id="{F2349DFE-F6AE-4B77-9E6A-508DDE6FAC2D}"/>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a:stretch/>
          </p:blipFill>
          <p:spPr bwMode="auto">
            <a:xfrm>
              <a:off x="1085342" y="223357"/>
              <a:ext cx="1368929" cy="1299398"/>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10" name="Picture 2">
            <a:extLst>
              <a:ext uri="{FF2B5EF4-FFF2-40B4-BE49-F238E27FC236}">
                <a16:creationId xmlns:a16="http://schemas.microsoft.com/office/drawing/2014/main" id="{232AFE9E-3780-450B-9503-C2325BF322B6}"/>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81570" y="3420556"/>
            <a:ext cx="917956" cy="3179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 name="図 10">
            <a:extLst>
              <a:ext uri="{FF2B5EF4-FFF2-40B4-BE49-F238E27FC236}">
                <a16:creationId xmlns:a16="http://schemas.microsoft.com/office/drawing/2014/main" id="{FFD28FC9-14A1-4E65-BAB3-390A4871D087}"/>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2813768" y="2926331"/>
            <a:ext cx="2170649" cy="401738"/>
          </a:xfrm>
          <a:prstGeom prst="rect">
            <a:avLst/>
          </a:prstGeom>
        </p:spPr>
      </p:pic>
      <p:sp>
        <p:nvSpPr>
          <p:cNvPr id="12" name="正方形/長方形 11">
            <a:extLst>
              <a:ext uri="{FF2B5EF4-FFF2-40B4-BE49-F238E27FC236}">
                <a16:creationId xmlns:a16="http://schemas.microsoft.com/office/drawing/2014/main" id="{C8F29B7F-FC37-4432-A543-6949216065EC}"/>
              </a:ext>
            </a:extLst>
          </p:cNvPr>
          <p:cNvSpPr/>
          <p:nvPr/>
        </p:nvSpPr>
        <p:spPr>
          <a:xfrm>
            <a:off x="2791812" y="2203028"/>
            <a:ext cx="2128522" cy="723303"/>
          </a:xfrm>
          <a:prstGeom prst="rect">
            <a:avLst/>
          </a:prstGeom>
        </p:spPr>
        <p:txBody>
          <a:bodyPr wrap="none" lIns="137187" tIns="68594" rIns="137187" bIns="68594">
            <a:spAutoFit/>
          </a:bodyPr>
          <a:lstStyle/>
          <a:p>
            <a:r>
              <a:rPr lang="en-US" altLang="ja-JP" sz="1700" dirty="0">
                <a:solidFill>
                  <a:srgbClr val="5F5F5F"/>
                </a:solidFill>
                <a:latin typeface="Calibri"/>
                <a:ea typeface="メイリオ" panose="020B0604030504040204" pitchFamily="50" charset="-128"/>
                <a:cs typeface="メイリオ" panose="020B0604030504040204" pitchFamily="50" charset="-128"/>
              </a:rPr>
              <a:t>Preamp Matrix Panel</a:t>
            </a:r>
          </a:p>
          <a:p>
            <a:r>
              <a:rPr lang="en-US" altLang="ja-JP" sz="2100" b="1" dirty="0">
                <a:solidFill>
                  <a:srgbClr val="5F5F5F"/>
                </a:solidFill>
                <a:latin typeface="Calibri"/>
                <a:ea typeface="メイリオ" panose="020B0604030504040204" pitchFamily="50" charset="-128"/>
                <a:cs typeface="メイリオ" panose="020B0604030504040204" pitchFamily="50" charset="-128"/>
              </a:rPr>
              <a:t>VX-3000PM</a:t>
            </a:r>
            <a:endParaRPr lang="ja-JP" altLang="en-US" sz="2400" b="1" dirty="0">
              <a:solidFill>
                <a:srgbClr val="5F5F5F"/>
              </a:solidFill>
            </a:endParaRPr>
          </a:p>
        </p:txBody>
      </p:sp>
      <p:sp>
        <p:nvSpPr>
          <p:cNvPr id="14" name="正方形/長方形 13">
            <a:extLst>
              <a:ext uri="{FF2B5EF4-FFF2-40B4-BE49-F238E27FC236}">
                <a16:creationId xmlns:a16="http://schemas.microsoft.com/office/drawing/2014/main" id="{B7B29755-B7E0-45E1-B7AB-96D0EE07F59B}"/>
              </a:ext>
            </a:extLst>
          </p:cNvPr>
          <p:cNvSpPr/>
          <p:nvPr/>
        </p:nvSpPr>
        <p:spPr>
          <a:xfrm>
            <a:off x="5055017" y="2491060"/>
            <a:ext cx="8644537" cy="1246523"/>
          </a:xfrm>
          <a:prstGeom prst="rect">
            <a:avLst/>
          </a:prstGeom>
        </p:spPr>
        <p:txBody>
          <a:bodyPr wrap="square" lIns="137187" tIns="68594" rIns="137187" bIns="68594">
            <a:spAutoFit/>
          </a:bodyPr>
          <a:lstStyle/>
          <a:p>
            <a:r>
              <a:rPr lang="en-US" altLang="ja-JP" dirty="0">
                <a:solidFill>
                  <a:srgbClr val="5F5F5F"/>
                </a:solidFill>
                <a:latin typeface="Calibri"/>
              </a:rPr>
              <a:t>The </a:t>
            </a:r>
            <a:r>
              <a:rPr lang="en-US" altLang="ja-JP" b="1" dirty="0">
                <a:solidFill>
                  <a:srgbClr val="5F5F5F"/>
                </a:solidFill>
                <a:latin typeface="Calibri"/>
              </a:rPr>
              <a:t>PM</a:t>
            </a:r>
            <a:r>
              <a:rPr lang="en-US" altLang="ja-JP" dirty="0">
                <a:solidFill>
                  <a:srgbClr val="5F5F5F"/>
                </a:solidFill>
                <a:latin typeface="Calibri"/>
              </a:rPr>
              <a:t> has two main roles.</a:t>
            </a:r>
          </a:p>
          <a:p>
            <a:r>
              <a:rPr lang="en-US" altLang="ja-JP" dirty="0">
                <a:solidFill>
                  <a:srgbClr val="5F5F5F"/>
                </a:solidFill>
                <a:latin typeface="Calibri"/>
              </a:rPr>
              <a:t>One is simply </a:t>
            </a:r>
            <a:r>
              <a:rPr lang="en-US" altLang="ja-JP" b="1" dirty="0">
                <a:solidFill>
                  <a:srgbClr val="5F5F5F"/>
                </a:solidFill>
                <a:latin typeface="Calibri"/>
              </a:rPr>
              <a:t>adding an audio input</a:t>
            </a:r>
            <a:r>
              <a:rPr lang="en-US" altLang="ja-JP" dirty="0">
                <a:solidFill>
                  <a:srgbClr val="5F5F5F"/>
                </a:solidFill>
                <a:latin typeface="Calibri"/>
              </a:rPr>
              <a:t>. Each unit has 8 inputs. </a:t>
            </a:r>
          </a:p>
          <a:p>
            <a:r>
              <a:rPr lang="en-US" altLang="ja-JP" sz="1200" dirty="0">
                <a:solidFill>
                  <a:srgbClr val="5F5F5F"/>
                </a:solidFill>
                <a:latin typeface="Calibri"/>
              </a:rPr>
              <a:t>There are other benefits aside from the additional input. The VX-3000 originally consisted of a frame with integrated input and output. Although this is compact and convenient, it is wasteful when the input and output sides must be installed separately. PM can be an input-only unit.</a:t>
            </a:r>
            <a:endParaRPr lang="ja-JP" altLang="en-US" sz="1200" dirty="0">
              <a:solidFill>
                <a:srgbClr val="5F5F5F"/>
              </a:solidFill>
              <a:latin typeface="Calibri"/>
            </a:endParaRPr>
          </a:p>
        </p:txBody>
      </p:sp>
      <p:pic>
        <p:nvPicPr>
          <p:cNvPr id="15" name="図 14">
            <a:extLst>
              <a:ext uri="{FF2B5EF4-FFF2-40B4-BE49-F238E27FC236}">
                <a16:creationId xmlns:a16="http://schemas.microsoft.com/office/drawing/2014/main" id="{2471F582-3E65-4277-80CE-8FA657894831}"/>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3973716" y="3579546"/>
            <a:ext cx="946618" cy="175198"/>
          </a:xfrm>
          <a:prstGeom prst="rect">
            <a:avLst/>
          </a:prstGeom>
        </p:spPr>
      </p:pic>
      <p:sp>
        <p:nvSpPr>
          <p:cNvPr id="16" name="正方形/長方形 15">
            <a:extLst>
              <a:ext uri="{FF2B5EF4-FFF2-40B4-BE49-F238E27FC236}">
                <a16:creationId xmlns:a16="http://schemas.microsoft.com/office/drawing/2014/main" id="{A08BA683-6C0E-43F0-B1D4-0447F10305F1}"/>
              </a:ext>
            </a:extLst>
          </p:cNvPr>
          <p:cNvSpPr/>
          <p:nvPr/>
        </p:nvSpPr>
        <p:spPr>
          <a:xfrm>
            <a:off x="2791813" y="3831023"/>
            <a:ext cx="2407220" cy="754081"/>
          </a:xfrm>
          <a:prstGeom prst="rect">
            <a:avLst/>
          </a:prstGeom>
        </p:spPr>
        <p:txBody>
          <a:bodyPr wrap="square" lIns="137187" tIns="68594" rIns="137187" bIns="68594">
            <a:spAutoFit/>
          </a:bodyPr>
          <a:lstStyle/>
          <a:p>
            <a:r>
              <a:rPr lang="en-US" altLang="ja-JP" sz="1000" dirty="0">
                <a:solidFill>
                  <a:srgbClr val="5F5F5F"/>
                </a:solidFill>
                <a:latin typeface="Calibri"/>
              </a:rPr>
              <a:t>1 PM can be installed per frame in 1 system. This means that up to 40 devices/systems can be connected.</a:t>
            </a:r>
          </a:p>
          <a:p>
            <a:r>
              <a:rPr lang="en-US" altLang="ja-JP" sz="1000" dirty="0">
                <a:solidFill>
                  <a:srgbClr val="5F5F5F"/>
                </a:solidFill>
                <a:latin typeface="Calibri"/>
              </a:rPr>
              <a:t>Connected with VX link.</a:t>
            </a:r>
            <a:endParaRPr lang="ja-JP" altLang="en-US" sz="800" dirty="0">
              <a:solidFill>
                <a:srgbClr val="5F5F5F"/>
              </a:solidFill>
              <a:latin typeface="Calibri"/>
            </a:endParaRPr>
          </a:p>
        </p:txBody>
      </p:sp>
      <p:grpSp>
        <p:nvGrpSpPr>
          <p:cNvPr id="46" name="グループ化 45">
            <a:extLst>
              <a:ext uri="{FF2B5EF4-FFF2-40B4-BE49-F238E27FC236}">
                <a16:creationId xmlns:a16="http://schemas.microsoft.com/office/drawing/2014/main" id="{EE01FD35-D479-4D9D-D439-75957994991D}"/>
              </a:ext>
            </a:extLst>
          </p:cNvPr>
          <p:cNvGrpSpPr/>
          <p:nvPr/>
        </p:nvGrpSpPr>
        <p:grpSpPr>
          <a:xfrm>
            <a:off x="9495192" y="5019047"/>
            <a:ext cx="4132354" cy="2441427"/>
            <a:chOff x="9495192" y="5019047"/>
            <a:chExt cx="4132354" cy="2441427"/>
          </a:xfrm>
        </p:grpSpPr>
        <p:pic>
          <p:nvPicPr>
            <p:cNvPr id="44" name="図 43">
              <a:extLst>
                <a:ext uri="{FF2B5EF4-FFF2-40B4-BE49-F238E27FC236}">
                  <a16:creationId xmlns:a16="http://schemas.microsoft.com/office/drawing/2014/main" id="{52481784-A464-471A-47C2-9CC0601F04F5}"/>
                </a:ext>
              </a:extLst>
            </p:cNvPr>
            <p:cNvPicPr>
              <a:picLocks noChangeAspect="1"/>
            </p:cNvPicPr>
            <p:nvPr/>
          </p:nvPicPr>
          <p:blipFill>
            <a:blip r:embed="rId5"/>
            <a:stretch>
              <a:fillRect/>
            </a:stretch>
          </p:blipFill>
          <p:spPr>
            <a:xfrm>
              <a:off x="11759253" y="6346494"/>
              <a:ext cx="1838152" cy="1113980"/>
            </a:xfrm>
            <a:prstGeom prst="rect">
              <a:avLst/>
            </a:prstGeom>
          </p:spPr>
        </p:pic>
        <p:pic>
          <p:nvPicPr>
            <p:cNvPr id="28" name="図 27">
              <a:extLst>
                <a:ext uri="{FF2B5EF4-FFF2-40B4-BE49-F238E27FC236}">
                  <a16:creationId xmlns:a16="http://schemas.microsoft.com/office/drawing/2014/main" id="{5F4D866F-286E-F9BC-1B3E-8E9C653062CA}"/>
                </a:ext>
              </a:extLst>
            </p:cNvPr>
            <p:cNvPicPr>
              <a:picLocks noChangeAspect="1"/>
            </p:cNvPicPr>
            <p:nvPr/>
          </p:nvPicPr>
          <p:blipFill>
            <a:blip r:embed="rId6"/>
            <a:stretch>
              <a:fillRect/>
            </a:stretch>
          </p:blipFill>
          <p:spPr>
            <a:xfrm>
              <a:off x="9676672" y="5713119"/>
              <a:ext cx="645683" cy="504273"/>
            </a:xfrm>
            <a:prstGeom prst="rect">
              <a:avLst/>
            </a:prstGeom>
          </p:spPr>
        </p:pic>
        <p:sp>
          <p:nvSpPr>
            <p:cNvPr id="29" name="正方形/長方形 28">
              <a:extLst>
                <a:ext uri="{FF2B5EF4-FFF2-40B4-BE49-F238E27FC236}">
                  <a16:creationId xmlns:a16="http://schemas.microsoft.com/office/drawing/2014/main" id="{9B76557B-A9E3-F0C1-F40A-728F00983C41}"/>
                </a:ext>
              </a:extLst>
            </p:cNvPr>
            <p:cNvSpPr/>
            <p:nvPr/>
          </p:nvSpPr>
          <p:spPr>
            <a:xfrm>
              <a:off x="9495192" y="5019047"/>
              <a:ext cx="1759832" cy="723303"/>
            </a:xfrm>
            <a:prstGeom prst="rect">
              <a:avLst/>
            </a:prstGeom>
          </p:spPr>
          <p:txBody>
            <a:bodyPr wrap="none" lIns="137187" tIns="68594" rIns="137187" bIns="68594">
              <a:spAutoFit/>
            </a:bodyPr>
            <a:lstStyle/>
            <a:p>
              <a:r>
                <a:rPr lang="en-US" altLang="ja-JP" sz="1700" dirty="0">
                  <a:solidFill>
                    <a:srgbClr val="5F5F5F"/>
                  </a:solidFill>
                  <a:latin typeface="Calibri"/>
                  <a:ea typeface="メイリオ" panose="020B0604030504040204" pitchFamily="50" charset="-128"/>
                  <a:cs typeface="メイリオ" panose="020B0604030504040204" pitchFamily="50" charset="-128"/>
                </a:rPr>
                <a:t>Line Out Module</a:t>
              </a:r>
            </a:p>
            <a:p>
              <a:r>
                <a:rPr lang="en-US" altLang="ja-JP" sz="2100" b="1" dirty="0">
                  <a:solidFill>
                    <a:srgbClr val="5F5F5F"/>
                  </a:solidFill>
                  <a:latin typeface="Calibri"/>
                  <a:ea typeface="メイリオ" panose="020B0604030504040204" pitchFamily="50" charset="-128"/>
                  <a:cs typeface="メイリオ" panose="020B0604030504040204" pitchFamily="50" charset="-128"/>
                </a:rPr>
                <a:t>VX-300LO</a:t>
              </a:r>
              <a:endParaRPr lang="ja-JP" altLang="en-US" sz="2400" b="1" dirty="0">
                <a:solidFill>
                  <a:srgbClr val="5F5F5F"/>
                </a:solidFill>
              </a:endParaRPr>
            </a:p>
          </p:txBody>
        </p:sp>
        <p:sp>
          <p:nvSpPr>
            <p:cNvPr id="30" name="正方形/長方形 29">
              <a:extLst>
                <a:ext uri="{FF2B5EF4-FFF2-40B4-BE49-F238E27FC236}">
                  <a16:creationId xmlns:a16="http://schemas.microsoft.com/office/drawing/2014/main" id="{9752B656-66BD-9CDE-C892-8101E29413AE}"/>
                </a:ext>
              </a:extLst>
            </p:cNvPr>
            <p:cNvSpPr/>
            <p:nvPr/>
          </p:nvSpPr>
          <p:spPr>
            <a:xfrm>
              <a:off x="10387185" y="5586881"/>
              <a:ext cx="3240361" cy="692526"/>
            </a:xfrm>
            <a:prstGeom prst="rect">
              <a:avLst/>
            </a:prstGeom>
          </p:spPr>
          <p:txBody>
            <a:bodyPr wrap="square" lIns="137187" tIns="68594" rIns="137187" bIns="68594">
              <a:spAutoFit/>
            </a:bodyPr>
            <a:lstStyle/>
            <a:p>
              <a:r>
                <a:rPr lang="en-US" altLang="ja-JP" dirty="0">
                  <a:solidFill>
                    <a:srgbClr val="5F5F5F"/>
                  </a:solidFill>
                  <a:latin typeface="Calibri"/>
                </a:rPr>
                <a:t>This is a module for </a:t>
              </a:r>
              <a:r>
                <a:rPr lang="en-US" altLang="ja-JP" b="1" dirty="0">
                  <a:solidFill>
                    <a:srgbClr val="5F5F5F"/>
                  </a:solidFill>
                  <a:latin typeface="Calibri"/>
                </a:rPr>
                <a:t>outputting line signal</a:t>
              </a:r>
              <a:r>
                <a:rPr lang="en-US" altLang="ja-JP" dirty="0">
                  <a:solidFill>
                    <a:srgbClr val="5F5F5F"/>
                  </a:solidFill>
                  <a:latin typeface="Calibri"/>
                </a:rPr>
                <a:t>s from the frame.</a:t>
              </a:r>
              <a:endParaRPr lang="ja-JP" altLang="en-US" sz="1400" dirty="0">
                <a:solidFill>
                  <a:srgbClr val="5F5F5F"/>
                </a:solidFill>
                <a:latin typeface="Calibri"/>
              </a:endParaRPr>
            </a:p>
          </p:txBody>
        </p:sp>
        <p:sp>
          <p:nvSpPr>
            <p:cNvPr id="31" name="正方形/長方形 30">
              <a:extLst>
                <a:ext uri="{FF2B5EF4-FFF2-40B4-BE49-F238E27FC236}">
                  <a16:creationId xmlns:a16="http://schemas.microsoft.com/office/drawing/2014/main" id="{E8E2F39E-F69D-939D-6FAE-1F39CDE9CF50}"/>
                </a:ext>
              </a:extLst>
            </p:cNvPr>
            <p:cNvSpPr/>
            <p:nvPr/>
          </p:nvSpPr>
          <p:spPr>
            <a:xfrm>
              <a:off x="9509751" y="6213951"/>
              <a:ext cx="2667950" cy="1246523"/>
            </a:xfrm>
            <a:prstGeom prst="rect">
              <a:avLst/>
            </a:prstGeom>
          </p:spPr>
          <p:txBody>
            <a:bodyPr wrap="square" lIns="137187" tIns="68594" rIns="137187" bIns="68594">
              <a:spAutoFit/>
            </a:bodyPr>
            <a:lstStyle/>
            <a:p>
              <a:r>
                <a:rPr lang="en-US" altLang="ja-JP" sz="1200" dirty="0">
                  <a:solidFill>
                    <a:srgbClr val="5F5F5F"/>
                  </a:solidFill>
                  <a:latin typeface="Calibri"/>
                </a:rPr>
                <a:t>The frame was designed as a device to mount an amplifier and did not have </a:t>
              </a:r>
            </a:p>
            <a:p>
              <a:r>
                <a:rPr lang="en-US" altLang="ja-JP" sz="1200" dirty="0">
                  <a:solidFill>
                    <a:srgbClr val="5F5F5F"/>
                  </a:solidFill>
                  <a:latin typeface="Calibri"/>
                </a:rPr>
                <a:t>a line level output. This module </a:t>
              </a:r>
            </a:p>
            <a:p>
              <a:r>
                <a:rPr lang="en-US" altLang="ja-JP" sz="1200" dirty="0">
                  <a:solidFill>
                    <a:srgbClr val="5F5F5F"/>
                  </a:solidFill>
                  <a:latin typeface="Calibri"/>
                </a:rPr>
                <a:t>attaches to the frame in place of </a:t>
              </a:r>
            </a:p>
            <a:p>
              <a:r>
                <a:rPr lang="en-US" altLang="ja-JP" sz="1200" dirty="0">
                  <a:solidFill>
                    <a:srgbClr val="5F5F5F"/>
                  </a:solidFill>
                  <a:latin typeface="Calibri"/>
                </a:rPr>
                <a:t>the AMP and provides line level outputs for each output channel.</a:t>
              </a:r>
              <a:endParaRPr lang="ja-JP" altLang="en-US" sz="1200" dirty="0">
                <a:solidFill>
                  <a:srgbClr val="5F5F5F"/>
                </a:solidFill>
                <a:latin typeface="Calibri"/>
              </a:endParaRPr>
            </a:p>
          </p:txBody>
        </p:sp>
      </p:grpSp>
      <p:grpSp>
        <p:nvGrpSpPr>
          <p:cNvPr id="36" name="グループ化 35">
            <a:extLst>
              <a:ext uri="{FF2B5EF4-FFF2-40B4-BE49-F238E27FC236}">
                <a16:creationId xmlns:a16="http://schemas.microsoft.com/office/drawing/2014/main" id="{26E0B3EF-2C1E-9F21-4DAD-E43DC3C2DE18}"/>
              </a:ext>
            </a:extLst>
          </p:cNvPr>
          <p:cNvGrpSpPr/>
          <p:nvPr/>
        </p:nvGrpSpPr>
        <p:grpSpPr>
          <a:xfrm>
            <a:off x="2949456" y="3722072"/>
            <a:ext cx="1997242" cy="107408"/>
            <a:chOff x="2949456" y="3722072"/>
            <a:chExt cx="1997242" cy="107408"/>
          </a:xfrm>
        </p:grpSpPr>
        <p:sp>
          <p:nvSpPr>
            <p:cNvPr id="32" name="フリーフォーム: 図形 31">
              <a:extLst>
                <a:ext uri="{FF2B5EF4-FFF2-40B4-BE49-F238E27FC236}">
                  <a16:creationId xmlns:a16="http://schemas.microsoft.com/office/drawing/2014/main" id="{5C16E772-4115-D45A-CDC9-4203E09F8C95}"/>
                </a:ext>
              </a:extLst>
            </p:cNvPr>
            <p:cNvSpPr/>
            <p:nvPr/>
          </p:nvSpPr>
          <p:spPr>
            <a:xfrm>
              <a:off x="2949456" y="3829480"/>
              <a:ext cx="1997242" cy="0"/>
            </a:xfrm>
            <a:custGeom>
              <a:avLst/>
              <a:gdLst>
                <a:gd name="connsiteX0" fmla="*/ 0 w 1997242"/>
                <a:gd name="connsiteY0" fmla="*/ 0 h 0"/>
                <a:gd name="connsiteX1" fmla="*/ 1997242 w 1997242"/>
                <a:gd name="connsiteY1" fmla="*/ 0 h 0"/>
              </a:gdLst>
              <a:ahLst/>
              <a:cxnLst>
                <a:cxn ang="0">
                  <a:pos x="connsiteX0" y="connsiteY0"/>
                </a:cxn>
                <a:cxn ang="0">
                  <a:pos x="connsiteX1" y="connsiteY1"/>
                </a:cxn>
              </a:cxnLst>
              <a:rect l="l" t="t" r="r" b="b"/>
              <a:pathLst>
                <a:path w="1997242">
                  <a:moveTo>
                    <a:pt x="0" y="0"/>
                  </a:moveTo>
                  <a:lnTo>
                    <a:pt x="1997242"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フリーフォーム: 図形 32">
              <a:extLst>
                <a:ext uri="{FF2B5EF4-FFF2-40B4-BE49-F238E27FC236}">
                  <a16:creationId xmlns:a16="http://schemas.microsoft.com/office/drawing/2014/main" id="{1F73D1A4-2300-94B4-11FE-AD9208505BF0}"/>
                </a:ext>
              </a:extLst>
            </p:cNvPr>
            <p:cNvSpPr/>
            <p:nvPr/>
          </p:nvSpPr>
          <p:spPr>
            <a:xfrm>
              <a:off x="3719477" y="3729789"/>
              <a:ext cx="0" cy="99691"/>
            </a:xfrm>
            <a:custGeom>
              <a:avLst/>
              <a:gdLst>
                <a:gd name="connsiteX0" fmla="*/ 0 w 0"/>
                <a:gd name="connsiteY0" fmla="*/ 99691 h 99691"/>
                <a:gd name="connsiteX1" fmla="*/ 0 w 0"/>
                <a:gd name="connsiteY1" fmla="*/ 0 h 99691"/>
              </a:gdLst>
              <a:ahLst/>
              <a:cxnLst>
                <a:cxn ang="0">
                  <a:pos x="connsiteX0" y="connsiteY0"/>
                </a:cxn>
                <a:cxn ang="0">
                  <a:pos x="connsiteX1" y="connsiteY1"/>
                </a:cxn>
              </a:cxnLst>
              <a:rect l="l" t="t" r="r" b="b"/>
              <a:pathLst>
                <a:path h="99691">
                  <a:moveTo>
                    <a:pt x="0" y="99691"/>
                  </a:moveTo>
                  <a:lnTo>
                    <a:pt x="0"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フリーフォーム: 図形 33">
              <a:extLst>
                <a:ext uri="{FF2B5EF4-FFF2-40B4-BE49-F238E27FC236}">
                  <a16:creationId xmlns:a16="http://schemas.microsoft.com/office/drawing/2014/main" id="{778B951D-0EAE-FAF8-E125-F23F7C0161AA}"/>
                </a:ext>
              </a:extLst>
            </p:cNvPr>
            <p:cNvSpPr/>
            <p:nvPr/>
          </p:nvSpPr>
          <p:spPr>
            <a:xfrm>
              <a:off x="4770562" y="3722072"/>
              <a:ext cx="0" cy="99691"/>
            </a:xfrm>
            <a:custGeom>
              <a:avLst/>
              <a:gdLst>
                <a:gd name="connsiteX0" fmla="*/ 0 w 0"/>
                <a:gd name="connsiteY0" fmla="*/ 99691 h 99691"/>
                <a:gd name="connsiteX1" fmla="*/ 0 w 0"/>
                <a:gd name="connsiteY1" fmla="*/ 0 h 99691"/>
              </a:gdLst>
              <a:ahLst/>
              <a:cxnLst>
                <a:cxn ang="0">
                  <a:pos x="connsiteX0" y="connsiteY0"/>
                </a:cxn>
                <a:cxn ang="0">
                  <a:pos x="connsiteX1" y="connsiteY1"/>
                </a:cxn>
              </a:cxnLst>
              <a:rect l="l" t="t" r="r" b="b"/>
              <a:pathLst>
                <a:path h="99691">
                  <a:moveTo>
                    <a:pt x="0" y="99691"/>
                  </a:moveTo>
                  <a:lnTo>
                    <a:pt x="0"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正方形/長方形 34">
              <a:extLst>
                <a:ext uri="{FF2B5EF4-FFF2-40B4-BE49-F238E27FC236}">
                  <a16:creationId xmlns:a16="http://schemas.microsoft.com/office/drawing/2014/main" id="{18292D02-B962-5AAD-A490-C3C1B42D10CB}"/>
                </a:ext>
              </a:extLst>
            </p:cNvPr>
            <p:cNvSpPr/>
            <p:nvPr/>
          </p:nvSpPr>
          <p:spPr>
            <a:xfrm>
              <a:off x="3854161" y="3729430"/>
              <a:ext cx="668361" cy="92333"/>
            </a:xfrm>
            <a:prstGeom prst="rect">
              <a:avLst/>
            </a:prstGeom>
          </p:spPr>
          <p:txBody>
            <a:bodyPr wrap="square" lIns="0" tIns="0" rIns="0" bIns="0">
              <a:spAutoFit/>
            </a:bodyPr>
            <a:lstStyle/>
            <a:p>
              <a:r>
                <a:rPr lang="en-US" altLang="ja-JP" sz="600" dirty="0">
                  <a:solidFill>
                    <a:srgbClr val="934BC9"/>
                  </a:solidFill>
                  <a:latin typeface="Calibri"/>
                </a:rPr>
                <a:t>VX link</a:t>
              </a:r>
              <a:endParaRPr lang="ja-JP" altLang="en-US" sz="400" dirty="0">
                <a:solidFill>
                  <a:srgbClr val="934BC9"/>
                </a:solidFill>
                <a:latin typeface="Calibri"/>
              </a:endParaRPr>
            </a:p>
          </p:txBody>
        </p:sp>
      </p:grpSp>
      <p:grpSp>
        <p:nvGrpSpPr>
          <p:cNvPr id="47" name="グループ化 46">
            <a:extLst>
              <a:ext uri="{FF2B5EF4-FFF2-40B4-BE49-F238E27FC236}">
                <a16:creationId xmlns:a16="http://schemas.microsoft.com/office/drawing/2014/main" id="{B42B04C8-97B6-0000-3544-FFDA9052ABCB}"/>
              </a:ext>
            </a:extLst>
          </p:cNvPr>
          <p:cNvGrpSpPr/>
          <p:nvPr/>
        </p:nvGrpSpPr>
        <p:grpSpPr>
          <a:xfrm>
            <a:off x="2785416" y="4795316"/>
            <a:ext cx="6521650" cy="2665426"/>
            <a:chOff x="2785416" y="4795316"/>
            <a:chExt cx="6521650" cy="2665426"/>
          </a:xfrm>
        </p:grpSpPr>
        <p:pic>
          <p:nvPicPr>
            <p:cNvPr id="13" name="図 12">
              <a:extLst>
                <a:ext uri="{FF2B5EF4-FFF2-40B4-BE49-F238E27FC236}">
                  <a16:creationId xmlns:a16="http://schemas.microsoft.com/office/drawing/2014/main" id="{9FA5DCD0-37E0-38F4-3B4A-106FD61E1664}"/>
                </a:ext>
              </a:extLst>
            </p:cNvPr>
            <p:cNvPicPr>
              <a:picLocks noChangeAspect="1"/>
            </p:cNvPicPr>
            <p:nvPr/>
          </p:nvPicPr>
          <p:blipFill>
            <a:blip r:embed="rId7">
              <a:clrChange>
                <a:clrFrom>
                  <a:srgbClr val="FFFFFF"/>
                </a:clrFrom>
                <a:clrTo>
                  <a:srgbClr val="FFFFFF">
                    <a:alpha val="0"/>
                  </a:srgbClr>
                </a:clrTo>
              </a:clrChange>
            </a:blip>
            <a:stretch>
              <a:fillRect/>
            </a:stretch>
          </p:blipFill>
          <p:spPr>
            <a:xfrm>
              <a:off x="2815549" y="5595620"/>
              <a:ext cx="2170649" cy="401738"/>
            </a:xfrm>
            <a:prstGeom prst="rect">
              <a:avLst/>
            </a:prstGeom>
          </p:spPr>
        </p:pic>
        <p:sp>
          <p:nvSpPr>
            <p:cNvPr id="17" name="正方形/長方形 16">
              <a:extLst>
                <a:ext uri="{FF2B5EF4-FFF2-40B4-BE49-F238E27FC236}">
                  <a16:creationId xmlns:a16="http://schemas.microsoft.com/office/drawing/2014/main" id="{82FAA09C-4D04-BEED-0537-1C3CB67A499F}"/>
                </a:ext>
              </a:extLst>
            </p:cNvPr>
            <p:cNvSpPr/>
            <p:nvPr/>
          </p:nvSpPr>
          <p:spPr>
            <a:xfrm>
              <a:off x="2785416" y="4795316"/>
              <a:ext cx="1488667" cy="723303"/>
            </a:xfrm>
            <a:prstGeom prst="rect">
              <a:avLst/>
            </a:prstGeom>
          </p:spPr>
          <p:txBody>
            <a:bodyPr wrap="none" lIns="137187" tIns="68594" rIns="137187" bIns="68594">
              <a:spAutoFit/>
            </a:bodyPr>
            <a:lstStyle/>
            <a:p>
              <a:r>
                <a:rPr lang="en-US" altLang="ja-JP" sz="1700" dirty="0">
                  <a:solidFill>
                    <a:srgbClr val="5F5F5F"/>
                  </a:solidFill>
                  <a:latin typeface="Calibri"/>
                  <a:ea typeface="メイリオ" panose="020B0604030504040204" pitchFamily="50" charset="-128"/>
                  <a:cs typeface="メイリオ" panose="020B0604030504040204" pitchFamily="50" charset="-128"/>
                </a:rPr>
                <a:t>Control Panel</a:t>
              </a:r>
            </a:p>
            <a:p>
              <a:r>
                <a:rPr lang="en-US" altLang="ja-JP" sz="2100" b="1" dirty="0">
                  <a:solidFill>
                    <a:srgbClr val="5F5F5F"/>
                  </a:solidFill>
                  <a:latin typeface="Calibri"/>
                  <a:ea typeface="メイリオ" panose="020B0604030504040204" pitchFamily="50" charset="-128"/>
                  <a:cs typeface="メイリオ" panose="020B0604030504040204" pitchFamily="50" charset="-128"/>
                </a:rPr>
                <a:t>VX-3000CT</a:t>
              </a:r>
              <a:endParaRPr lang="ja-JP" altLang="en-US" sz="2400" b="1" dirty="0">
                <a:solidFill>
                  <a:srgbClr val="5F5F5F"/>
                </a:solidFill>
              </a:endParaRPr>
            </a:p>
          </p:txBody>
        </p:sp>
        <p:sp>
          <p:nvSpPr>
            <p:cNvPr id="26" name="正方形/長方形 25">
              <a:extLst>
                <a:ext uri="{FF2B5EF4-FFF2-40B4-BE49-F238E27FC236}">
                  <a16:creationId xmlns:a16="http://schemas.microsoft.com/office/drawing/2014/main" id="{3F608C0E-0D7B-AAB2-DC7B-34DAEEBEDD85}"/>
                </a:ext>
              </a:extLst>
            </p:cNvPr>
            <p:cNvSpPr/>
            <p:nvPr/>
          </p:nvSpPr>
          <p:spPr>
            <a:xfrm>
              <a:off x="5045503" y="5475555"/>
              <a:ext cx="4261563" cy="1985187"/>
            </a:xfrm>
            <a:prstGeom prst="rect">
              <a:avLst/>
            </a:prstGeom>
          </p:spPr>
          <p:txBody>
            <a:bodyPr wrap="square" lIns="137187" tIns="68594" rIns="137187" bIns="68594">
              <a:spAutoFit/>
            </a:bodyPr>
            <a:lstStyle/>
            <a:p>
              <a:r>
                <a:rPr lang="en-US" altLang="ja-JP" dirty="0">
                  <a:solidFill>
                    <a:srgbClr val="5F5F5F"/>
                  </a:solidFill>
                  <a:latin typeface="Calibri"/>
                </a:rPr>
                <a:t>The </a:t>
              </a:r>
              <a:r>
                <a:rPr lang="en-US" altLang="ja-JP" b="1" dirty="0">
                  <a:solidFill>
                    <a:srgbClr val="5F5F5F"/>
                  </a:solidFill>
                  <a:latin typeface="Calibri"/>
                </a:rPr>
                <a:t>CT</a:t>
              </a:r>
              <a:r>
                <a:rPr lang="en-US" altLang="ja-JP" dirty="0">
                  <a:solidFill>
                    <a:srgbClr val="5F5F5F"/>
                  </a:solidFill>
                  <a:latin typeface="Calibri"/>
                </a:rPr>
                <a:t> has </a:t>
              </a:r>
              <a:r>
                <a:rPr lang="en-US" altLang="ja-JP" b="1" dirty="0">
                  <a:solidFill>
                    <a:srgbClr val="5F5F5F"/>
                  </a:solidFill>
                  <a:latin typeface="Calibri"/>
                </a:rPr>
                <a:t>9 function keys </a:t>
              </a:r>
            </a:p>
            <a:p>
              <a:r>
                <a:rPr lang="en-US" altLang="ja-JP" dirty="0">
                  <a:solidFill>
                    <a:srgbClr val="5F5F5F"/>
                  </a:solidFill>
                  <a:latin typeface="Calibri"/>
                </a:rPr>
                <a:t>and 8 </a:t>
              </a:r>
              <a:r>
                <a:rPr lang="en-US" altLang="ja-JP" b="1" dirty="0">
                  <a:solidFill>
                    <a:srgbClr val="5F5F5F"/>
                  </a:solidFill>
                  <a:latin typeface="Calibri"/>
                </a:rPr>
                <a:t>volume control knobs</a:t>
              </a:r>
              <a:r>
                <a:rPr lang="en-US" altLang="ja-JP" dirty="0">
                  <a:solidFill>
                    <a:srgbClr val="5F5F5F"/>
                  </a:solidFill>
                  <a:latin typeface="Calibri"/>
                </a:rPr>
                <a:t>, </a:t>
              </a:r>
            </a:p>
            <a:p>
              <a:r>
                <a:rPr lang="en-US" altLang="ja-JP" dirty="0">
                  <a:solidFill>
                    <a:srgbClr val="5F5F5F"/>
                  </a:solidFill>
                  <a:latin typeface="Calibri"/>
                </a:rPr>
                <a:t>and is responsible for providing the system with a </a:t>
              </a:r>
              <a:r>
                <a:rPr lang="en-US" altLang="ja-JP" b="1" dirty="0">
                  <a:solidFill>
                    <a:srgbClr val="5F5F5F"/>
                  </a:solidFill>
                  <a:latin typeface="Calibri"/>
                </a:rPr>
                <a:t>hardware user interface</a:t>
              </a:r>
              <a:r>
                <a:rPr lang="en-US" altLang="ja-JP" dirty="0">
                  <a:solidFill>
                    <a:srgbClr val="5F5F5F"/>
                  </a:solidFill>
                  <a:latin typeface="Calibri"/>
                </a:rPr>
                <a:t>.</a:t>
              </a:r>
            </a:p>
            <a:p>
              <a:r>
                <a:rPr lang="en-US" altLang="ja-JP" sz="1200" dirty="0">
                  <a:solidFill>
                    <a:srgbClr val="5F5F5F"/>
                  </a:solidFill>
                  <a:latin typeface="Calibri"/>
                </a:rPr>
                <a:t>VX was originally designed with the idea that a fixed volume could be set in advance using software. CT was added to allow the system operator to adjust the volume of Frame's input and output. It also has keys to activate various functions.</a:t>
              </a:r>
              <a:endParaRPr lang="ja-JP" altLang="en-US" sz="1200" dirty="0">
                <a:solidFill>
                  <a:srgbClr val="5F5F5F"/>
                </a:solidFill>
                <a:latin typeface="Calibri"/>
              </a:endParaRPr>
            </a:p>
          </p:txBody>
        </p:sp>
        <p:grpSp>
          <p:nvGrpSpPr>
            <p:cNvPr id="45" name="グループ化 44">
              <a:extLst>
                <a:ext uri="{FF2B5EF4-FFF2-40B4-BE49-F238E27FC236}">
                  <a16:creationId xmlns:a16="http://schemas.microsoft.com/office/drawing/2014/main" id="{B0F03224-6AA0-767D-D545-965EBBD392DE}"/>
                </a:ext>
              </a:extLst>
            </p:cNvPr>
            <p:cNvGrpSpPr/>
            <p:nvPr/>
          </p:nvGrpSpPr>
          <p:grpSpPr>
            <a:xfrm>
              <a:off x="2795390" y="6234595"/>
              <a:ext cx="2407220" cy="1164548"/>
              <a:chOff x="2866003" y="6377481"/>
              <a:chExt cx="2407220" cy="1164548"/>
            </a:xfrm>
          </p:grpSpPr>
          <p:pic>
            <p:nvPicPr>
              <p:cNvPr id="18" name="Picture 2">
                <a:extLst>
                  <a:ext uri="{FF2B5EF4-FFF2-40B4-BE49-F238E27FC236}">
                    <a16:creationId xmlns:a16="http://schemas.microsoft.com/office/drawing/2014/main" id="{1912B137-931E-F63F-1015-226B7B93D2C0}"/>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55760" y="6377481"/>
                <a:ext cx="917956" cy="3179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0" name="正方形/長方形 19">
                <a:extLst>
                  <a:ext uri="{FF2B5EF4-FFF2-40B4-BE49-F238E27FC236}">
                    <a16:creationId xmlns:a16="http://schemas.microsoft.com/office/drawing/2014/main" id="{77297A3A-3E58-57F0-54CE-CB36D59FA66A}"/>
                  </a:ext>
                </a:extLst>
              </p:cNvPr>
              <p:cNvSpPr/>
              <p:nvPr/>
            </p:nvSpPr>
            <p:spPr>
              <a:xfrm>
                <a:off x="2866003" y="6787948"/>
                <a:ext cx="2407220" cy="754081"/>
              </a:xfrm>
              <a:prstGeom prst="rect">
                <a:avLst/>
              </a:prstGeom>
            </p:spPr>
            <p:txBody>
              <a:bodyPr wrap="square" lIns="137187" tIns="68594" rIns="137187" bIns="68594">
                <a:spAutoFit/>
              </a:bodyPr>
              <a:lstStyle/>
              <a:p>
                <a:r>
                  <a:rPr lang="en-US" altLang="ja-JP" sz="1000" dirty="0">
                    <a:solidFill>
                      <a:srgbClr val="5F5F5F"/>
                    </a:solidFill>
                    <a:latin typeface="Calibri"/>
                  </a:rPr>
                  <a:t>2 CTs can be installed per frame in 1 system. This means that up to 80 devices/system can be connected.</a:t>
                </a:r>
              </a:p>
              <a:p>
                <a:r>
                  <a:rPr lang="en-US" altLang="ja-JP" sz="1000" dirty="0">
                    <a:solidFill>
                      <a:srgbClr val="5F5F5F"/>
                    </a:solidFill>
                    <a:latin typeface="Calibri"/>
                  </a:rPr>
                  <a:t>Connected with VX link.</a:t>
                </a:r>
                <a:endParaRPr lang="ja-JP" altLang="en-US" sz="800" dirty="0">
                  <a:solidFill>
                    <a:srgbClr val="5F5F5F"/>
                  </a:solidFill>
                  <a:latin typeface="Calibri"/>
                </a:endParaRPr>
              </a:p>
            </p:txBody>
          </p:sp>
          <p:grpSp>
            <p:nvGrpSpPr>
              <p:cNvPr id="37" name="グループ化 36">
                <a:extLst>
                  <a:ext uri="{FF2B5EF4-FFF2-40B4-BE49-F238E27FC236}">
                    <a16:creationId xmlns:a16="http://schemas.microsoft.com/office/drawing/2014/main" id="{B6EC4A8A-A9BB-31A3-1FD9-FAF3362BF1E8}"/>
                  </a:ext>
                </a:extLst>
              </p:cNvPr>
              <p:cNvGrpSpPr/>
              <p:nvPr/>
            </p:nvGrpSpPr>
            <p:grpSpPr>
              <a:xfrm>
                <a:off x="3011034" y="6680753"/>
                <a:ext cx="1997242" cy="107408"/>
                <a:chOff x="2949456" y="3722072"/>
                <a:chExt cx="1997242" cy="107408"/>
              </a:xfrm>
            </p:grpSpPr>
            <p:sp>
              <p:nvSpPr>
                <p:cNvPr id="38" name="フリーフォーム: 図形 37">
                  <a:extLst>
                    <a:ext uri="{FF2B5EF4-FFF2-40B4-BE49-F238E27FC236}">
                      <a16:creationId xmlns:a16="http://schemas.microsoft.com/office/drawing/2014/main" id="{0F6101D9-E7DD-CED4-AB5D-0C5E3C8F4CFA}"/>
                    </a:ext>
                  </a:extLst>
                </p:cNvPr>
                <p:cNvSpPr/>
                <p:nvPr/>
              </p:nvSpPr>
              <p:spPr>
                <a:xfrm>
                  <a:off x="2949456" y="3829480"/>
                  <a:ext cx="1997242" cy="0"/>
                </a:xfrm>
                <a:custGeom>
                  <a:avLst/>
                  <a:gdLst>
                    <a:gd name="connsiteX0" fmla="*/ 0 w 1997242"/>
                    <a:gd name="connsiteY0" fmla="*/ 0 h 0"/>
                    <a:gd name="connsiteX1" fmla="*/ 1997242 w 1997242"/>
                    <a:gd name="connsiteY1" fmla="*/ 0 h 0"/>
                  </a:gdLst>
                  <a:ahLst/>
                  <a:cxnLst>
                    <a:cxn ang="0">
                      <a:pos x="connsiteX0" y="connsiteY0"/>
                    </a:cxn>
                    <a:cxn ang="0">
                      <a:pos x="connsiteX1" y="connsiteY1"/>
                    </a:cxn>
                  </a:cxnLst>
                  <a:rect l="l" t="t" r="r" b="b"/>
                  <a:pathLst>
                    <a:path w="1997242">
                      <a:moveTo>
                        <a:pt x="0" y="0"/>
                      </a:moveTo>
                      <a:lnTo>
                        <a:pt x="1997242"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図形 38">
                  <a:extLst>
                    <a:ext uri="{FF2B5EF4-FFF2-40B4-BE49-F238E27FC236}">
                      <a16:creationId xmlns:a16="http://schemas.microsoft.com/office/drawing/2014/main" id="{3C975576-F3AE-0C71-F7DC-224607A90020}"/>
                    </a:ext>
                  </a:extLst>
                </p:cNvPr>
                <p:cNvSpPr/>
                <p:nvPr/>
              </p:nvSpPr>
              <p:spPr>
                <a:xfrm>
                  <a:off x="3719477" y="3729789"/>
                  <a:ext cx="0" cy="99691"/>
                </a:xfrm>
                <a:custGeom>
                  <a:avLst/>
                  <a:gdLst>
                    <a:gd name="connsiteX0" fmla="*/ 0 w 0"/>
                    <a:gd name="connsiteY0" fmla="*/ 99691 h 99691"/>
                    <a:gd name="connsiteX1" fmla="*/ 0 w 0"/>
                    <a:gd name="connsiteY1" fmla="*/ 0 h 99691"/>
                  </a:gdLst>
                  <a:ahLst/>
                  <a:cxnLst>
                    <a:cxn ang="0">
                      <a:pos x="connsiteX0" y="connsiteY0"/>
                    </a:cxn>
                    <a:cxn ang="0">
                      <a:pos x="connsiteX1" y="connsiteY1"/>
                    </a:cxn>
                  </a:cxnLst>
                  <a:rect l="l" t="t" r="r" b="b"/>
                  <a:pathLst>
                    <a:path h="99691">
                      <a:moveTo>
                        <a:pt x="0" y="99691"/>
                      </a:moveTo>
                      <a:lnTo>
                        <a:pt x="0"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図形 39">
                  <a:extLst>
                    <a:ext uri="{FF2B5EF4-FFF2-40B4-BE49-F238E27FC236}">
                      <a16:creationId xmlns:a16="http://schemas.microsoft.com/office/drawing/2014/main" id="{FE2B308A-2CA4-0863-0F18-BA18BAF9C204}"/>
                    </a:ext>
                  </a:extLst>
                </p:cNvPr>
                <p:cNvSpPr/>
                <p:nvPr/>
              </p:nvSpPr>
              <p:spPr>
                <a:xfrm>
                  <a:off x="4770562" y="3722072"/>
                  <a:ext cx="0" cy="99691"/>
                </a:xfrm>
                <a:custGeom>
                  <a:avLst/>
                  <a:gdLst>
                    <a:gd name="connsiteX0" fmla="*/ 0 w 0"/>
                    <a:gd name="connsiteY0" fmla="*/ 99691 h 99691"/>
                    <a:gd name="connsiteX1" fmla="*/ 0 w 0"/>
                    <a:gd name="connsiteY1" fmla="*/ 0 h 99691"/>
                  </a:gdLst>
                  <a:ahLst/>
                  <a:cxnLst>
                    <a:cxn ang="0">
                      <a:pos x="connsiteX0" y="connsiteY0"/>
                    </a:cxn>
                    <a:cxn ang="0">
                      <a:pos x="connsiteX1" y="connsiteY1"/>
                    </a:cxn>
                  </a:cxnLst>
                  <a:rect l="l" t="t" r="r" b="b"/>
                  <a:pathLst>
                    <a:path h="99691">
                      <a:moveTo>
                        <a:pt x="0" y="99691"/>
                      </a:moveTo>
                      <a:lnTo>
                        <a:pt x="0"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正方形/長方形 40">
                  <a:extLst>
                    <a:ext uri="{FF2B5EF4-FFF2-40B4-BE49-F238E27FC236}">
                      <a16:creationId xmlns:a16="http://schemas.microsoft.com/office/drawing/2014/main" id="{EB2E9597-6F89-BDDB-2B6E-0BB8151003A0}"/>
                    </a:ext>
                  </a:extLst>
                </p:cNvPr>
                <p:cNvSpPr/>
                <p:nvPr/>
              </p:nvSpPr>
              <p:spPr>
                <a:xfrm>
                  <a:off x="3854161" y="3729430"/>
                  <a:ext cx="668361" cy="92333"/>
                </a:xfrm>
                <a:prstGeom prst="rect">
                  <a:avLst/>
                </a:prstGeom>
              </p:spPr>
              <p:txBody>
                <a:bodyPr wrap="square" lIns="0" tIns="0" rIns="0" bIns="0">
                  <a:spAutoFit/>
                </a:bodyPr>
                <a:lstStyle/>
                <a:p>
                  <a:r>
                    <a:rPr lang="en-US" altLang="ja-JP" sz="600" dirty="0">
                      <a:solidFill>
                        <a:srgbClr val="934BC9"/>
                      </a:solidFill>
                      <a:latin typeface="Calibri"/>
                    </a:rPr>
                    <a:t>VX link</a:t>
                  </a:r>
                  <a:endParaRPr lang="ja-JP" altLang="en-US" sz="400" dirty="0">
                    <a:solidFill>
                      <a:srgbClr val="934BC9"/>
                    </a:solidFill>
                    <a:latin typeface="Calibri"/>
                  </a:endParaRPr>
                </a:p>
              </p:txBody>
            </p:sp>
          </p:grpSp>
          <p:pic>
            <p:nvPicPr>
              <p:cNvPr id="21" name="図 20">
                <a:extLst>
                  <a:ext uri="{FF2B5EF4-FFF2-40B4-BE49-F238E27FC236}">
                    <a16:creationId xmlns:a16="http://schemas.microsoft.com/office/drawing/2014/main" id="{C2D2D4F4-9183-2ED3-71B2-C83A7FCCA88C}"/>
                  </a:ext>
                </a:extLst>
              </p:cNvPr>
              <p:cNvPicPr>
                <a:picLocks noChangeAspect="1"/>
              </p:cNvPicPr>
              <p:nvPr/>
            </p:nvPicPr>
            <p:blipFill>
              <a:blip r:embed="rId7">
                <a:clrChange>
                  <a:clrFrom>
                    <a:srgbClr val="FFFFFF"/>
                  </a:clrFrom>
                  <a:clrTo>
                    <a:srgbClr val="FFFFFF">
                      <a:alpha val="0"/>
                    </a:srgbClr>
                  </a:clrTo>
                </a:clrChange>
              </a:blip>
              <a:stretch>
                <a:fillRect/>
              </a:stretch>
            </p:blipFill>
            <p:spPr>
              <a:xfrm>
                <a:off x="4054278" y="6558695"/>
                <a:ext cx="920567" cy="170376"/>
              </a:xfrm>
              <a:prstGeom prst="rect">
                <a:avLst/>
              </a:prstGeom>
            </p:spPr>
          </p:pic>
          <p:sp>
            <p:nvSpPr>
              <p:cNvPr id="42" name="フリーフォーム: 図形 41">
                <a:extLst>
                  <a:ext uri="{FF2B5EF4-FFF2-40B4-BE49-F238E27FC236}">
                    <a16:creationId xmlns:a16="http://schemas.microsoft.com/office/drawing/2014/main" id="{34A7EC81-6AA8-D651-23CE-D13436D7BF67}"/>
                  </a:ext>
                </a:extLst>
              </p:cNvPr>
              <p:cNvSpPr/>
              <p:nvPr/>
            </p:nvSpPr>
            <p:spPr>
              <a:xfrm>
                <a:off x="4847008" y="6548617"/>
                <a:ext cx="130628" cy="237194"/>
              </a:xfrm>
              <a:custGeom>
                <a:avLst/>
                <a:gdLst>
                  <a:gd name="connsiteX0" fmla="*/ 0 w 130628"/>
                  <a:gd name="connsiteY0" fmla="*/ 0 h 237194"/>
                  <a:gd name="connsiteX1" fmla="*/ 130628 w 130628"/>
                  <a:gd name="connsiteY1" fmla="*/ 0 h 237194"/>
                  <a:gd name="connsiteX2" fmla="*/ 130628 w 130628"/>
                  <a:gd name="connsiteY2" fmla="*/ 237194 h 237194"/>
                </a:gdLst>
                <a:ahLst/>
                <a:cxnLst>
                  <a:cxn ang="0">
                    <a:pos x="connsiteX0" y="connsiteY0"/>
                  </a:cxn>
                  <a:cxn ang="0">
                    <a:pos x="connsiteX1" y="connsiteY1"/>
                  </a:cxn>
                  <a:cxn ang="0">
                    <a:pos x="connsiteX2" y="connsiteY2"/>
                  </a:cxn>
                </a:cxnLst>
                <a:rect l="l" t="t" r="r" b="b"/>
                <a:pathLst>
                  <a:path w="130628" h="237194">
                    <a:moveTo>
                      <a:pt x="0" y="0"/>
                    </a:moveTo>
                    <a:lnTo>
                      <a:pt x="130628" y="0"/>
                    </a:lnTo>
                    <a:lnTo>
                      <a:pt x="130628" y="237194"/>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2" name="図 21">
                <a:extLst>
                  <a:ext uri="{FF2B5EF4-FFF2-40B4-BE49-F238E27FC236}">
                    <a16:creationId xmlns:a16="http://schemas.microsoft.com/office/drawing/2014/main" id="{2FF20A31-6296-5F66-47EF-49474D53A06C}"/>
                  </a:ext>
                </a:extLst>
              </p:cNvPr>
              <p:cNvPicPr>
                <a:picLocks noChangeAspect="1"/>
              </p:cNvPicPr>
              <p:nvPr/>
            </p:nvPicPr>
            <p:blipFill>
              <a:blip r:embed="rId7">
                <a:clrChange>
                  <a:clrFrom>
                    <a:srgbClr val="FFFFFF"/>
                  </a:clrFrom>
                  <a:clrTo>
                    <a:srgbClr val="FFFFFF">
                      <a:alpha val="0"/>
                    </a:srgbClr>
                  </a:clrTo>
                </a:clrChange>
              </a:blip>
              <a:stretch>
                <a:fillRect/>
              </a:stretch>
            </p:blipFill>
            <p:spPr>
              <a:xfrm>
                <a:off x="4050482" y="6451500"/>
                <a:ext cx="920567" cy="170376"/>
              </a:xfrm>
              <a:prstGeom prst="rect">
                <a:avLst/>
              </a:prstGeom>
            </p:spPr>
          </p:pic>
        </p:grpSp>
      </p:grpSp>
      <p:sp>
        <p:nvSpPr>
          <p:cNvPr id="43" name="正方形/長方形 42">
            <a:extLst>
              <a:ext uri="{FF2B5EF4-FFF2-40B4-BE49-F238E27FC236}">
                <a16:creationId xmlns:a16="http://schemas.microsoft.com/office/drawing/2014/main" id="{5629AB77-B19A-4191-ABD5-34758778A81E}"/>
              </a:ext>
            </a:extLst>
          </p:cNvPr>
          <p:cNvSpPr/>
          <p:nvPr/>
        </p:nvSpPr>
        <p:spPr>
          <a:xfrm>
            <a:off x="5070415" y="3523326"/>
            <a:ext cx="4576125" cy="1615855"/>
          </a:xfrm>
          <a:prstGeom prst="rect">
            <a:avLst/>
          </a:prstGeom>
        </p:spPr>
        <p:txBody>
          <a:bodyPr wrap="square" lIns="137187" tIns="68594" rIns="137187" bIns="68594">
            <a:spAutoFit/>
          </a:bodyPr>
          <a:lstStyle/>
          <a:p>
            <a:endParaRPr lang="en-US" altLang="ja-JP" sz="1200" dirty="0">
              <a:solidFill>
                <a:srgbClr val="5F5F5F"/>
              </a:solidFill>
              <a:latin typeface="Calibri"/>
            </a:endParaRPr>
          </a:p>
          <a:p>
            <a:r>
              <a:rPr lang="en-US" altLang="ja-JP" dirty="0">
                <a:solidFill>
                  <a:srgbClr val="5F5F5F"/>
                </a:solidFill>
                <a:latin typeface="Calibri"/>
              </a:rPr>
              <a:t>The other one is responsible for </a:t>
            </a:r>
            <a:r>
              <a:rPr lang="en-US" altLang="ja-JP" b="1" dirty="0">
                <a:solidFill>
                  <a:srgbClr val="5F5F5F"/>
                </a:solidFill>
                <a:latin typeface="Calibri"/>
              </a:rPr>
              <a:t>sending and receiving audio between different networks</a:t>
            </a:r>
            <a:r>
              <a:rPr lang="en-US" altLang="ja-JP" dirty="0">
                <a:solidFill>
                  <a:srgbClr val="5F5F5F"/>
                </a:solidFill>
                <a:latin typeface="Calibri"/>
              </a:rPr>
              <a:t>. </a:t>
            </a:r>
          </a:p>
          <a:p>
            <a:r>
              <a:rPr lang="en-US" altLang="ja-JP" sz="1200" dirty="0">
                <a:solidFill>
                  <a:srgbClr val="5F5F5F"/>
                </a:solidFill>
                <a:latin typeface="Calibri"/>
              </a:rPr>
              <a:t>Since the VX-3000 was originally a system that performed multicast communication, it could only be applied to the same network configuration. For users who want to segment their networks, PM is responsible for unicast communication between different networks.</a:t>
            </a:r>
            <a:endParaRPr lang="ja-JP" altLang="en-US" sz="1200" dirty="0">
              <a:solidFill>
                <a:srgbClr val="5F5F5F"/>
              </a:solidFill>
              <a:latin typeface="Calibri"/>
            </a:endParaRPr>
          </a:p>
        </p:txBody>
      </p:sp>
      <p:grpSp>
        <p:nvGrpSpPr>
          <p:cNvPr id="48" name="グループ化 47">
            <a:extLst>
              <a:ext uri="{FF2B5EF4-FFF2-40B4-BE49-F238E27FC236}">
                <a16:creationId xmlns:a16="http://schemas.microsoft.com/office/drawing/2014/main" id="{986F6B4C-B2D4-417F-A925-92327111DAD0}"/>
              </a:ext>
            </a:extLst>
          </p:cNvPr>
          <p:cNvGrpSpPr/>
          <p:nvPr/>
        </p:nvGrpSpPr>
        <p:grpSpPr>
          <a:xfrm>
            <a:off x="9595098" y="3715196"/>
            <a:ext cx="3776397" cy="996727"/>
            <a:chOff x="1003636" y="881355"/>
            <a:chExt cx="9795002" cy="2585257"/>
          </a:xfrm>
        </p:grpSpPr>
        <p:grpSp>
          <p:nvGrpSpPr>
            <p:cNvPr id="49" name="グループ化 48">
              <a:extLst>
                <a:ext uri="{FF2B5EF4-FFF2-40B4-BE49-F238E27FC236}">
                  <a16:creationId xmlns:a16="http://schemas.microsoft.com/office/drawing/2014/main" id="{52F56DB1-A1C4-4345-9BE8-55486822D674}"/>
                </a:ext>
              </a:extLst>
            </p:cNvPr>
            <p:cNvGrpSpPr/>
            <p:nvPr/>
          </p:nvGrpSpPr>
          <p:grpSpPr>
            <a:xfrm>
              <a:off x="2562726" y="1071383"/>
              <a:ext cx="7066547" cy="866274"/>
              <a:chOff x="4668253" y="3553326"/>
              <a:chExt cx="7066547" cy="866274"/>
            </a:xfrm>
          </p:grpSpPr>
          <p:sp>
            <p:nvSpPr>
              <p:cNvPr id="63" name="フリーフォーム: 図形 62">
                <a:extLst>
                  <a:ext uri="{FF2B5EF4-FFF2-40B4-BE49-F238E27FC236}">
                    <a16:creationId xmlns:a16="http://schemas.microsoft.com/office/drawing/2014/main" id="{4AC8B227-0B39-4728-9DDD-59E2A87E53B0}"/>
                  </a:ext>
                </a:extLst>
              </p:cNvPr>
              <p:cNvSpPr/>
              <p:nvPr/>
            </p:nvSpPr>
            <p:spPr>
              <a:xfrm>
                <a:off x="4668253" y="3577389"/>
                <a:ext cx="7066547" cy="842211"/>
              </a:xfrm>
              <a:custGeom>
                <a:avLst/>
                <a:gdLst>
                  <a:gd name="connsiteX0" fmla="*/ 0 w 7066547"/>
                  <a:gd name="connsiteY0" fmla="*/ 762000 h 842211"/>
                  <a:gd name="connsiteX1" fmla="*/ 0 w 7066547"/>
                  <a:gd name="connsiteY1" fmla="*/ 0 h 842211"/>
                  <a:gd name="connsiteX2" fmla="*/ 7066547 w 7066547"/>
                  <a:gd name="connsiteY2" fmla="*/ 0 h 842211"/>
                  <a:gd name="connsiteX3" fmla="*/ 7066547 w 7066547"/>
                  <a:gd name="connsiteY3" fmla="*/ 842211 h 842211"/>
                </a:gdLst>
                <a:ahLst/>
                <a:cxnLst>
                  <a:cxn ang="0">
                    <a:pos x="connsiteX0" y="connsiteY0"/>
                  </a:cxn>
                  <a:cxn ang="0">
                    <a:pos x="connsiteX1" y="connsiteY1"/>
                  </a:cxn>
                  <a:cxn ang="0">
                    <a:pos x="connsiteX2" y="connsiteY2"/>
                  </a:cxn>
                  <a:cxn ang="0">
                    <a:pos x="connsiteX3" y="connsiteY3"/>
                  </a:cxn>
                </a:cxnLst>
                <a:rect l="l" t="t" r="r" b="b"/>
                <a:pathLst>
                  <a:path w="7066547" h="842211">
                    <a:moveTo>
                      <a:pt x="0" y="762000"/>
                    </a:moveTo>
                    <a:lnTo>
                      <a:pt x="0" y="0"/>
                    </a:lnTo>
                    <a:lnTo>
                      <a:pt x="7066547" y="0"/>
                    </a:lnTo>
                    <a:lnTo>
                      <a:pt x="7066547" y="842211"/>
                    </a:lnTo>
                  </a:path>
                </a:pathLst>
              </a:custGeom>
              <a:noFill/>
              <a:ln w="38100" cap="flat" cmpd="sng" algn="ctr">
                <a:solidFill>
                  <a:srgbClr val="F79646"/>
                </a:solidFill>
                <a:prstDash val="solid"/>
                <a:headEnd type="none" w="med" len="med"/>
                <a:tailEnd type="none" w="med" len="med"/>
              </a:ln>
              <a:effectLst/>
            </p:spPr>
            <p:txBody>
              <a:bodyPr rtlCol="0" anchor="ctr"/>
              <a:lstStyle/>
              <a:p>
                <a:pPr algn="ctr"/>
                <a:endParaRPr kumimoji="0" lang="ja-JP" altLang="en-US" sz="600" kern="0">
                  <a:solidFill>
                    <a:srgbClr val="FFFFFF"/>
                  </a:solidFill>
                  <a:latin typeface="Calibri"/>
                </a:endParaRPr>
              </a:p>
            </p:txBody>
          </p:sp>
          <p:sp>
            <p:nvSpPr>
              <p:cNvPr id="64" name="フリーフォーム: 図形 63">
                <a:extLst>
                  <a:ext uri="{FF2B5EF4-FFF2-40B4-BE49-F238E27FC236}">
                    <a16:creationId xmlns:a16="http://schemas.microsoft.com/office/drawing/2014/main" id="{FF7FBECD-F3AD-4B02-9805-5AA6523F0F9B}"/>
                  </a:ext>
                </a:extLst>
              </p:cNvPr>
              <p:cNvSpPr/>
              <p:nvPr/>
            </p:nvSpPr>
            <p:spPr>
              <a:xfrm>
                <a:off x="8181474" y="3553326"/>
                <a:ext cx="0" cy="826169"/>
              </a:xfrm>
              <a:custGeom>
                <a:avLst/>
                <a:gdLst>
                  <a:gd name="connsiteX0" fmla="*/ 0 w 0"/>
                  <a:gd name="connsiteY0" fmla="*/ 826169 h 826169"/>
                  <a:gd name="connsiteX1" fmla="*/ 0 w 0"/>
                  <a:gd name="connsiteY1" fmla="*/ 0 h 826169"/>
                </a:gdLst>
                <a:ahLst/>
                <a:cxnLst>
                  <a:cxn ang="0">
                    <a:pos x="connsiteX0" y="connsiteY0"/>
                  </a:cxn>
                  <a:cxn ang="0">
                    <a:pos x="connsiteX1" y="connsiteY1"/>
                  </a:cxn>
                </a:cxnLst>
                <a:rect l="l" t="t" r="r" b="b"/>
                <a:pathLst>
                  <a:path h="826169">
                    <a:moveTo>
                      <a:pt x="0" y="826169"/>
                    </a:moveTo>
                    <a:lnTo>
                      <a:pt x="0" y="0"/>
                    </a:lnTo>
                  </a:path>
                </a:pathLst>
              </a:custGeom>
              <a:noFill/>
              <a:ln w="38100" cap="flat" cmpd="sng" algn="ctr">
                <a:solidFill>
                  <a:srgbClr val="F79646"/>
                </a:solidFill>
                <a:prstDash val="solid"/>
                <a:headEnd type="none" w="med" len="med"/>
                <a:tailEnd type="none" w="med" len="med"/>
              </a:ln>
              <a:effectLst/>
            </p:spPr>
            <p:txBody>
              <a:bodyPr rtlCol="0" anchor="ctr"/>
              <a:lstStyle/>
              <a:p>
                <a:pPr algn="ctr"/>
                <a:endParaRPr kumimoji="0" lang="ja-JP" altLang="en-US" sz="600" kern="0">
                  <a:solidFill>
                    <a:srgbClr val="FFFFFF"/>
                  </a:solidFill>
                  <a:latin typeface="Calibri"/>
                </a:endParaRPr>
              </a:p>
            </p:txBody>
          </p:sp>
        </p:grpSp>
        <p:sp>
          <p:nvSpPr>
            <p:cNvPr id="50" name="思考の吹き出し: 雲形 49">
              <a:extLst>
                <a:ext uri="{FF2B5EF4-FFF2-40B4-BE49-F238E27FC236}">
                  <a16:creationId xmlns:a16="http://schemas.microsoft.com/office/drawing/2014/main" id="{FE969848-B5F8-4C98-89A0-325C4662BCD3}"/>
                </a:ext>
              </a:extLst>
            </p:cNvPr>
            <p:cNvSpPr/>
            <p:nvPr/>
          </p:nvSpPr>
          <p:spPr>
            <a:xfrm>
              <a:off x="5622230" y="881355"/>
              <a:ext cx="947538" cy="392806"/>
            </a:xfrm>
            <a:prstGeom prst="cloudCallout">
              <a:avLst>
                <a:gd name="adj1" fmla="val -1747"/>
                <a:gd name="adj2" fmla="val -9850"/>
              </a:avLst>
            </a:prstGeom>
            <a:solidFill>
              <a:srgbClr val="F79646"/>
            </a:solidFill>
            <a:ln w="50800" cap="flat" cmpd="sng" algn="ctr">
              <a:noFill/>
              <a:prstDash val="solid"/>
            </a:ln>
            <a:effectLst/>
          </p:spPr>
          <p:txBody>
            <a:bodyPr rtlCol="0" anchor="ctr"/>
            <a:lstStyle/>
            <a:p>
              <a:pPr algn="ctr"/>
              <a:endParaRPr kumimoji="0" lang="ja-JP" altLang="en-US" sz="400" kern="0" dirty="0">
                <a:solidFill>
                  <a:srgbClr val="FFFFFF"/>
                </a:solidFill>
                <a:latin typeface="Calibri"/>
              </a:endParaRPr>
            </a:p>
          </p:txBody>
        </p:sp>
        <p:sp>
          <p:nvSpPr>
            <p:cNvPr id="51" name="正方形/長方形 50">
              <a:extLst>
                <a:ext uri="{FF2B5EF4-FFF2-40B4-BE49-F238E27FC236}">
                  <a16:creationId xmlns:a16="http://schemas.microsoft.com/office/drawing/2014/main" id="{603F92B5-F3FC-428F-8B61-9AED9638F716}"/>
                </a:ext>
              </a:extLst>
            </p:cNvPr>
            <p:cNvSpPr/>
            <p:nvPr/>
          </p:nvSpPr>
          <p:spPr>
            <a:xfrm>
              <a:off x="2068755" y="2026981"/>
              <a:ext cx="987942" cy="1413947"/>
            </a:xfrm>
            <a:prstGeom prst="rect">
              <a:avLst/>
            </a:prstGeom>
            <a:solidFill>
              <a:srgbClr val="7030A0">
                <a:alpha val="40000"/>
              </a:srgbClr>
            </a:solidFill>
            <a:ln w="25400" cap="flat" cmpd="sng" algn="ctr">
              <a:noFill/>
              <a:prstDash val="solid"/>
            </a:ln>
            <a:effectLst/>
          </p:spPr>
          <p:txBody>
            <a:bodyPr lIns="137187" tIns="68594" rIns="137187" bIns="68594" rtlCol="0" anchor="ctr"/>
            <a:lstStyle/>
            <a:p>
              <a:pPr algn="ctr">
                <a:defRPr/>
              </a:pPr>
              <a:endParaRPr kumimoji="0" lang="ja-JP" altLang="en-US" sz="600" kern="0" dirty="0">
                <a:solidFill>
                  <a:srgbClr val="FFFFFF"/>
                </a:solidFill>
                <a:latin typeface="Calibri"/>
              </a:endParaRPr>
            </a:p>
          </p:txBody>
        </p:sp>
        <p:pic>
          <p:nvPicPr>
            <p:cNvPr id="52" name="Picture 4" descr="VX-3000 Series | Products | TOA">
              <a:extLst>
                <a:ext uri="{FF2B5EF4-FFF2-40B4-BE49-F238E27FC236}">
                  <a16:creationId xmlns:a16="http://schemas.microsoft.com/office/drawing/2014/main" id="{BAD0ADAE-1BA1-4F8A-B6BB-07B7CE06FA38}"/>
                </a:ext>
              </a:extLst>
            </p:cNvPr>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93361" y="1720324"/>
              <a:ext cx="2338729" cy="431424"/>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3" descr="G:\TCL\Products\Products data\VX\VX-3000\Photo\VX-3000 ph2\vx3004f_pf2e.jpg">
              <a:extLst>
                <a:ext uri="{FF2B5EF4-FFF2-40B4-BE49-F238E27FC236}">
                  <a16:creationId xmlns:a16="http://schemas.microsoft.com/office/drawing/2014/main" id="{A5E46001-332B-4502-83A6-87819174505D}"/>
                </a:ext>
              </a:extLst>
            </p:cNvPr>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03636" y="2669271"/>
              <a:ext cx="1797112" cy="771657"/>
            </a:xfrm>
            <a:prstGeom prst="rect">
              <a:avLst/>
            </a:prstGeom>
            <a:noFill/>
            <a:extLst>
              <a:ext uri="{909E8E84-426E-40DD-AFC4-6F175D3DCCD1}">
                <a14:hiddenFill xmlns:a14="http://schemas.microsoft.com/office/drawing/2010/main">
                  <a:solidFill>
                    <a:srgbClr val="FFFFFF"/>
                  </a:solidFill>
                </a14:hiddenFill>
              </a:ext>
            </a:extLst>
          </p:spPr>
        </p:pic>
        <p:sp>
          <p:nvSpPr>
            <p:cNvPr id="54" name="正方形/長方形 53">
              <a:extLst>
                <a:ext uri="{FF2B5EF4-FFF2-40B4-BE49-F238E27FC236}">
                  <a16:creationId xmlns:a16="http://schemas.microsoft.com/office/drawing/2014/main" id="{40EB1F96-2B74-4B7B-B6FC-D3B5650799DE}"/>
                </a:ext>
              </a:extLst>
            </p:cNvPr>
            <p:cNvSpPr/>
            <p:nvPr/>
          </p:nvSpPr>
          <p:spPr>
            <a:xfrm>
              <a:off x="1809924" y="2037935"/>
              <a:ext cx="1450374" cy="918111"/>
            </a:xfrm>
            <a:prstGeom prst="rect">
              <a:avLst/>
            </a:prstGeom>
          </p:spPr>
          <p:txBody>
            <a:bodyPr wrap="none" lIns="137187" tIns="68594" rIns="137187" bIns="68594">
              <a:spAutoFit/>
            </a:bodyPr>
            <a:lstStyle/>
            <a:p>
              <a:pPr algn="ctr">
                <a:defRPr/>
              </a:pPr>
              <a:r>
                <a:rPr lang="en-US" altLang="ja-JP" sz="800" dirty="0">
                  <a:solidFill>
                    <a:srgbClr val="FFFFFF"/>
                  </a:solidFill>
                  <a:latin typeface="Calibri"/>
                </a:rPr>
                <a:t>VX link</a:t>
              </a:r>
              <a:endParaRPr lang="en-US" altLang="ja-JP" sz="600" dirty="0">
                <a:solidFill>
                  <a:srgbClr val="FFFFFF"/>
                </a:solidFill>
                <a:latin typeface="Calibri"/>
              </a:endParaRPr>
            </a:p>
            <a:p>
              <a:pPr algn="ctr">
                <a:defRPr/>
              </a:pPr>
              <a:r>
                <a:rPr lang="en-US" altLang="ja-JP" sz="600" dirty="0">
                  <a:solidFill>
                    <a:srgbClr val="FFFFFF"/>
                  </a:solidFill>
                  <a:latin typeface="Calibri"/>
                </a:rPr>
                <a:t>(NW 0)</a:t>
              </a:r>
              <a:endParaRPr lang="ja-JP" altLang="en-US" sz="600" dirty="0">
                <a:solidFill>
                  <a:srgbClr val="FFFFFF"/>
                </a:solidFill>
                <a:latin typeface="Calibri"/>
              </a:endParaRPr>
            </a:p>
          </p:txBody>
        </p:sp>
        <p:sp>
          <p:nvSpPr>
            <p:cNvPr id="55" name="正方形/長方形 54">
              <a:extLst>
                <a:ext uri="{FF2B5EF4-FFF2-40B4-BE49-F238E27FC236}">
                  <a16:creationId xmlns:a16="http://schemas.microsoft.com/office/drawing/2014/main" id="{277890C2-C677-4E92-BAE9-124179E0B453}"/>
                </a:ext>
              </a:extLst>
            </p:cNvPr>
            <p:cNvSpPr/>
            <p:nvPr/>
          </p:nvSpPr>
          <p:spPr>
            <a:xfrm>
              <a:off x="5576849" y="2052665"/>
              <a:ext cx="987942" cy="1413947"/>
            </a:xfrm>
            <a:prstGeom prst="rect">
              <a:avLst/>
            </a:prstGeom>
            <a:solidFill>
              <a:srgbClr val="7030A0">
                <a:alpha val="40000"/>
              </a:srgbClr>
            </a:solidFill>
            <a:ln w="25400" cap="flat" cmpd="sng" algn="ctr">
              <a:noFill/>
              <a:prstDash val="solid"/>
            </a:ln>
            <a:effectLst/>
          </p:spPr>
          <p:txBody>
            <a:bodyPr lIns="137187" tIns="68594" rIns="137187" bIns="68594" rtlCol="0" anchor="ctr"/>
            <a:lstStyle/>
            <a:p>
              <a:pPr algn="ctr">
                <a:defRPr/>
              </a:pPr>
              <a:endParaRPr kumimoji="0" lang="ja-JP" altLang="en-US" sz="600" kern="0" dirty="0">
                <a:solidFill>
                  <a:srgbClr val="FFFFFF"/>
                </a:solidFill>
                <a:latin typeface="Calibri"/>
              </a:endParaRPr>
            </a:p>
          </p:txBody>
        </p:sp>
        <p:pic>
          <p:nvPicPr>
            <p:cNvPr id="56" name="Picture 4" descr="VX-3000 Series | Products | TOA">
              <a:extLst>
                <a:ext uri="{FF2B5EF4-FFF2-40B4-BE49-F238E27FC236}">
                  <a16:creationId xmlns:a16="http://schemas.microsoft.com/office/drawing/2014/main" id="{6911FED5-D5B3-4490-B9CC-9ADCA2B73C1E}"/>
                </a:ext>
              </a:extLst>
            </p:cNvPr>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901455" y="1746008"/>
              <a:ext cx="2338729" cy="431424"/>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3" descr="G:\TCL\Products\Products data\VX\VX-3000\Photo\VX-3000 ph2\vx3004f_pf2e.jpg">
              <a:extLst>
                <a:ext uri="{FF2B5EF4-FFF2-40B4-BE49-F238E27FC236}">
                  <a16:creationId xmlns:a16="http://schemas.microsoft.com/office/drawing/2014/main" id="{67EC9D2A-52D1-4654-A0AA-F319FC286E6D}"/>
                </a:ext>
              </a:extLst>
            </p:cNvPr>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511730" y="2694955"/>
              <a:ext cx="1797112" cy="771657"/>
            </a:xfrm>
            <a:prstGeom prst="rect">
              <a:avLst/>
            </a:prstGeom>
            <a:noFill/>
            <a:extLst>
              <a:ext uri="{909E8E84-426E-40DD-AFC4-6F175D3DCCD1}">
                <a14:hiddenFill xmlns:a14="http://schemas.microsoft.com/office/drawing/2010/main">
                  <a:solidFill>
                    <a:srgbClr val="FFFFFF"/>
                  </a:solidFill>
                </a14:hiddenFill>
              </a:ext>
            </a:extLst>
          </p:spPr>
        </p:pic>
        <p:sp>
          <p:nvSpPr>
            <p:cNvPr id="58" name="正方形/長方形 57">
              <a:extLst>
                <a:ext uri="{FF2B5EF4-FFF2-40B4-BE49-F238E27FC236}">
                  <a16:creationId xmlns:a16="http://schemas.microsoft.com/office/drawing/2014/main" id="{6A1E164E-1AAA-41D2-B9E5-E0F9260B412D}"/>
                </a:ext>
              </a:extLst>
            </p:cNvPr>
            <p:cNvSpPr/>
            <p:nvPr/>
          </p:nvSpPr>
          <p:spPr>
            <a:xfrm>
              <a:off x="5318018" y="2063618"/>
              <a:ext cx="1450374" cy="918111"/>
            </a:xfrm>
            <a:prstGeom prst="rect">
              <a:avLst/>
            </a:prstGeom>
          </p:spPr>
          <p:txBody>
            <a:bodyPr wrap="none" lIns="137187" tIns="68594" rIns="137187" bIns="68594">
              <a:spAutoFit/>
            </a:bodyPr>
            <a:lstStyle/>
            <a:p>
              <a:pPr algn="ctr">
                <a:defRPr/>
              </a:pPr>
              <a:r>
                <a:rPr lang="en-US" altLang="ja-JP" sz="800" dirty="0">
                  <a:solidFill>
                    <a:srgbClr val="FFFFFF"/>
                  </a:solidFill>
                  <a:latin typeface="Calibri"/>
                </a:rPr>
                <a:t>VX link</a:t>
              </a:r>
              <a:endParaRPr lang="en-US" altLang="ja-JP" sz="600" dirty="0">
                <a:solidFill>
                  <a:srgbClr val="FFFFFF"/>
                </a:solidFill>
                <a:latin typeface="Calibri"/>
              </a:endParaRPr>
            </a:p>
            <a:p>
              <a:pPr algn="ctr">
                <a:defRPr/>
              </a:pPr>
              <a:r>
                <a:rPr lang="en-US" altLang="ja-JP" sz="600" dirty="0">
                  <a:solidFill>
                    <a:srgbClr val="FFFFFF"/>
                  </a:solidFill>
                  <a:latin typeface="Calibri"/>
                </a:rPr>
                <a:t>(NW 1)</a:t>
              </a:r>
              <a:endParaRPr lang="ja-JP" altLang="en-US" sz="600" dirty="0">
                <a:solidFill>
                  <a:srgbClr val="FFFFFF"/>
                </a:solidFill>
                <a:latin typeface="Calibri"/>
              </a:endParaRPr>
            </a:p>
          </p:txBody>
        </p:sp>
        <p:sp>
          <p:nvSpPr>
            <p:cNvPr id="59" name="正方形/長方形 58">
              <a:extLst>
                <a:ext uri="{FF2B5EF4-FFF2-40B4-BE49-F238E27FC236}">
                  <a16:creationId xmlns:a16="http://schemas.microsoft.com/office/drawing/2014/main" id="{2CF98066-2E2C-4495-9257-0DEC51FF0F93}"/>
                </a:ext>
              </a:extLst>
            </p:cNvPr>
            <p:cNvSpPr/>
            <p:nvPr/>
          </p:nvSpPr>
          <p:spPr>
            <a:xfrm>
              <a:off x="9135303" y="2052665"/>
              <a:ext cx="987942" cy="1413947"/>
            </a:xfrm>
            <a:prstGeom prst="rect">
              <a:avLst/>
            </a:prstGeom>
            <a:solidFill>
              <a:srgbClr val="7030A0">
                <a:alpha val="40000"/>
              </a:srgbClr>
            </a:solidFill>
            <a:ln w="25400" cap="flat" cmpd="sng" algn="ctr">
              <a:noFill/>
              <a:prstDash val="solid"/>
            </a:ln>
            <a:effectLst/>
          </p:spPr>
          <p:txBody>
            <a:bodyPr lIns="137187" tIns="68594" rIns="137187" bIns="68594" rtlCol="0" anchor="ctr"/>
            <a:lstStyle/>
            <a:p>
              <a:pPr algn="ctr">
                <a:defRPr/>
              </a:pPr>
              <a:endParaRPr kumimoji="0" lang="ja-JP" altLang="en-US" sz="600" kern="0" dirty="0">
                <a:solidFill>
                  <a:srgbClr val="FFFFFF"/>
                </a:solidFill>
                <a:latin typeface="Calibri"/>
              </a:endParaRPr>
            </a:p>
          </p:txBody>
        </p:sp>
        <p:pic>
          <p:nvPicPr>
            <p:cNvPr id="60" name="Picture 4" descr="VX-3000 Series | Products | TOA">
              <a:extLst>
                <a:ext uri="{FF2B5EF4-FFF2-40B4-BE49-F238E27FC236}">
                  <a16:creationId xmlns:a16="http://schemas.microsoft.com/office/drawing/2014/main" id="{DB33FED5-7E7E-41E5-8561-84FE09F491B7}"/>
                </a:ext>
              </a:extLst>
            </p:cNvPr>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459909" y="1746008"/>
              <a:ext cx="2338729" cy="431424"/>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3" descr="G:\TCL\Products\Products data\VX\VX-3000\Photo\VX-3000 ph2\vx3004f_pf2e.jpg">
              <a:extLst>
                <a:ext uri="{FF2B5EF4-FFF2-40B4-BE49-F238E27FC236}">
                  <a16:creationId xmlns:a16="http://schemas.microsoft.com/office/drawing/2014/main" id="{55D571F0-4955-4D06-B1E5-29C37E926E8B}"/>
                </a:ext>
              </a:extLst>
            </p:cNvPr>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070184" y="2694955"/>
              <a:ext cx="1797112" cy="771657"/>
            </a:xfrm>
            <a:prstGeom prst="rect">
              <a:avLst/>
            </a:prstGeom>
            <a:noFill/>
            <a:extLst>
              <a:ext uri="{909E8E84-426E-40DD-AFC4-6F175D3DCCD1}">
                <a14:hiddenFill xmlns:a14="http://schemas.microsoft.com/office/drawing/2010/main">
                  <a:solidFill>
                    <a:srgbClr val="FFFFFF"/>
                  </a:solidFill>
                </a14:hiddenFill>
              </a:ext>
            </a:extLst>
          </p:spPr>
        </p:pic>
        <p:sp>
          <p:nvSpPr>
            <p:cNvPr id="62" name="正方形/長方形 61">
              <a:extLst>
                <a:ext uri="{FF2B5EF4-FFF2-40B4-BE49-F238E27FC236}">
                  <a16:creationId xmlns:a16="http://schemas.microsoft.com/office/drawing/2014/main" id="{A36B973B-B885-4788-91A8-301F26E15677}"/>
                </a:ext>
              </a:extLst>
            </p:cNvPr>
            <p:cNvSpPr/>
            <p:nvPr/>
          </p:nvSpPr>
          <p:spPr>
            <a:xfrm>
              <a:off x="8876472" y="2063618"/>
              <a:ext cx="1450374" cy="918111"/>
            </a:xfrm>
            <a:prstGeom prst="rect">
              <a:avLst/>
            </a:prstGeom>
          </p:spPr>
          <p:txBody>
            <a:bodyPr wrap="none" lIns="137187" tIns="68594" rIns="137187" bIns="68594">
              <a:spAutoFit/>
            </a:bodyPr>
            <a:lstStyle/>
            <a:p>
              <a:pPr algn="ctr">
                <a:defRPr/>
              </a:pPr>
              <a:r>
                <a:rPr lang="en-US" altLang="ja-JP" sz="800" dirty="0">
                  <a:solidFill>
                    <a:srgbClr val="FFFFFF"/>
                  </a:solidFill>
                  <a:latin typeface="Calibri"/>
                </a:rPr>
                <a:t>VX link</a:t>
              </a:r>
              <a:endParaRPr lang="en-US" altLang="ja-JP" sz="600" dirty="0">
                <a:solidFill>
                  <a:srgbClr val="FFFFFF"/>
                </a:solidFill>
                <a:latin typeface="Calibri"/>
              </a:endParaRPr>
            </a:p>
            <a:p>
              <a:pPr algn="ctr">
                <a:defRPr/>
              </a:pPr>
              <a:r>
                <a:rPr lang="en-US" altLang="ja-JP" sz="600" dirty="0">
                  <a:solidFill>
                    <a:srgbClr val="FFFFFF"/>
                  </a:solidFill>
                  <a:latin typeface="Calibri"/>
                </a:rPr>
                <a:t>(NW 2)</a:t>
              </a:r>
              <a:endParaRPr lang="ja-JP" altLang="en-US" sz="600" dirty="0">
                <a:solidFill>
                  <a:srgbClr val="FFFFFF"/>
                </a:solidFill>
                <a:latin typeface="Calibri"/>
              </a:endParaRPr>
            </a:p>
          </p:txBody>
        </p:sp>
      </p:grpSp>
      <p:sp>
        <p:nvSpPr>
          <p:cNvPr id="65" name="ホームベース 20">
            <a:extLst>
              <a:ext uri="{FF2B5EF4-FFF2-40B4-BE49-F238E27FC236}">
                <a16:creationId xmlns:a16="http://schemas.microsoft.com/office/drawing/2014/main" id="{67D32A3E-8252-4C40-AA20-D3F138AF62E1}"/>
              </a:ext>
            </a:extLst>
          </p:cNvPr>
          <p:cNvSpPr/>
          <p:nvPr/>
        </p:nvSpPr>
        <p:spPr>
          <a:xfrm flipH="1">
            <a:off x="1576114" y="4890638"/>
            <a:ext cx="674168"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Detail</a:t>
            </a:r>
            <a:endParaRPr kumimoji="1" lang="ja-JP" altLang="en-US" sz="12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042181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 name="グループ化 113"/>
          <p:cNvGrpSpPr/>
          <p:nvPr/>
        </p:nvGrpSpPr>
        <p:grpSpPr>
          <a:xfrm>
            <a:off x="1622181" y="288390"/>
            <a:ext cx="2053631" cy="1949899"/>
            <a:chOff x="2645711" y="841076"/>
            <a:chExt cx="2667654" cy="2532159"/>
          </a:xfrm>
        </p:grpSpPr>
        <p:grpSp>
          <p:nvGrpSpPr>
            <p:cNvPr id="117" name="グループ化 116"/>
            <p:cNvGrpSpPr/>
            <p:nvPr/>
          </p:nvGrpSpPr>
          <p:grpSpPr>
            <a:xfrm>
              <a:off x="2951391" y="1221263"/>
              <a:ext cx="2030342" cy="1771248"/>
              <a:chOff x="2951391" y="1221263"/>
              <a:chExt cx="2030342" cy="1771248"/>
            </a:xfrm>
          </p:grpSpPr>
          <p:sp>
            <p:nvSpPr>
              <p:cNvPr id="119" name="円/楕円 118"/>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400" kern="0">
                  <a:solidFill>
                    <a:prstClr val="white"/>
                  </a:solidFill>
                  <a:latin typeface="Meiryo UI"/>
                  <a:ea typeface="Meiryo UI"/>
                </a:endParaRPr>
              </a:p>
            </p:txBody>
          </p:sp>
          <p:sp>
            <p:nvSpPr>
              <p:cNvPr id="120" name="角丸四角形 119"/>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Frame</a:t>
                </a:r>
                <a:endParaRPr kumimoji="0" lang="ja-JP" altLang="en-US" sz="1700" b="1" kern="0" dirty="0">
                  <a:solidFill>
                    <a:prstClr val="white"/>
                  </a:solidFill>
                  <a:latin typeface="Calibri"/>
                  <a:ea typeface="Meiryo UI"/>
                </a:endParaRPr>
              </a:p>
            </p:txBody>
          </p:sp>
        </p:grpSp>
        <p:pic>
          <p:nvPicPr>
            <p:cNvPr id="118" name="Picture 2" descr="C:\Users\toa27839.TOA\AppData\Local\Temp\notesEA312D\Bubble_material_noshadow-01.png"/>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grpSp>
        <p:nvGrpSpPr>
          <p:cNvPr id="2" name="グループ化 1"/>
          <p:cNvGrpSpPr/>
          <p:nvPr/>
        </p:nvGrpSpPr>
        <p:grpSpPr>
          <a:xfrm>
            <a:off x="5504995" y="1553598"/>
            <a:ext cx="4283098" cy="980909"/>
            <a:chOff x="3669572" y="1035306"/>
            <a:chExt cx="2855068" cy="653670"/>
          </a:xfrm>
        </p:grpSpPr>
        <p:pic>
          <p:nvPicPr>
            <p:cNvPr id="108" name="Picture 2"/>
            <p:cNvPicPr>
              <a:picLocks noChangeAspect="1" noChangeArrowheads="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588204" y="1035306"/>
              <a:ext cx="936436" cy="6536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9" name="Picture 2"/>
            <p:cNvPicPr>
              <a:picLocks noChangeAspect="1" noChangeArrowheads="1"/>
            </p:cNvPicPr>
            <p:nvPr/>
          </p:nvPicPr>
          <p:blipFill rotWithShape="1">
            <a:blip r:embed="rId4" cstate="print">
              <a:duotone>
                <a:schemeClr val="accent1">
                  <a:shade val="45000"/>
                  <a:satMod val="135000"/>
                </a:schemeClr>
                <a:prstClr val="white"/>
              </a:duotone>
              <a:extLst>
                <a:ext uri="{28A0092B-C50C-407E-A947-70E740481C1C}">
                  <a14:useLocalDpi xmlns:a14="http://schemas.microsoft.com/office/drawing/2010/main" val="0"/>
                </a:ext>
              </a:extLst>
            </a:blip>
            <a:srcRect/>
            <a:stretch/>
          </p:blipFill>
          <p:spPr bwMode="auto">
            <a:xfrm>
              <a:off x="3669572" y="1037109"/>
              <a:ext cx="1884768" cy="64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230" name="正方形/長方形 229"/>
          <p:cNvSpPr/>
          <p:nvPr/>
        </p:nvSpPr>
        <p:spPr>
          <a:xfrm>
            <a:off x="5351085" y="975556"/>
            <a:ext cx="1697251" cy="554202"/>
          </a:xfrm>
          <a:prstGeom prst="rect">
            <a:avLst/>
          </a:prstGeom>
        </p:spPr>
        <p:txBody>
          <a:bodyPr wrap="none" lIns="91436" tIns="45717" rIns="91436" bIns="45717">
            <a:spAutoFit/>
          </a:bodyPr>
          <a:lstStyle/>
          <a:p>
            <a:r>
              <a:rPr lang="en-US" altLang="ja-JP" sz="3000" b="1"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VX-3004F</a:t>
            </a:r>
            <a:endParaRPr lang="ja-JP" altLang="en-US" sz="3000" dirty="0">
              <a:solidFill>
                <a:srgbClr val="5F5F5F"/>
              </a:solidFill>
              <a:latin typeface="Calibri"/>
            </a:endParaRPr>
          </a:p>
        </p:txBody>
      </p:sp>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7" name="正方形/長方形 6"/>
          <p:cNvSpPr/>
          <p:nvPr/>
        </p:nvSpPr>
        <p:spPr>
          <a:xfrm>
            <a:off x="3228005" y="6452567"/>
            <a:ext cx="2276989" cy="508040"/>
          </a:xfrm>
          <a:prstGeom prst="rect">
            <a:avLst/>
          </a:prstGeom>
        </p:spPr>
        <p:txBody>
          <a:bodyPr wrap="square" lIns="137187" tIns="68594" rIns="137187" bIns="68594">
            <a:spAutoFit/>
          </a:bodyPr>
          <a:lstStyle/>
          <a:p>
            <a:r>
              <a:rPr lang="en-US" altLang="ja-JP" sz="2400" dirty="0">
                <a:solidFill>
                  <a:srgbClr val="5F5F5F"/>
                </a:solidFill>
                <a:latin typeface="Calibri"/>
                <a:cs typeface="Consolas" panose="020B0609020204030204" pitchFamily="49" charset="0"/>
              </a:rPr>
              <a:t>Other variation</a:t>
            </a:r>
            <a:endParaRPr lang="ja-JP" altLang="en-US" sz="2400" dirty="0">
              <a:solidFill>
                <a:srgbClr val="5F5F5F"/>
              </a:solidFill>
              <a:latin typeface="Calibri"/>
              <a:cs typeface="Consolas" panose="020B0609020204030204" pitchFamily="49" charset="0"/>
            </a:endParaRPr>
          </a:p>
        </p:txBody>
      </p:sp>
      <p:sp>
        <p:nvSpPr>
          <p:cNvPr id="164" name="正方形/長方形 163"/>
          <p:cNvSpPr/>
          <p:nvPr/>
        </p:nvSpPr>
        <p:spPr>
          <a:xfrm>
            <a:off x="3368788" y="3892609"/>
            <a:ext cx="3332510" cy="2354338"/>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167" name="フリーフォーム 166"/>
          <p:cNvSpPr/>
          <p:nvPr/>
        </p:nvSpPr>
        <p:spPr>
          <a:xfrm>
            <a:off x="3528406" y="4543331"/>
            <a:ext cx="3172893" cy="6860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69" name="フリーフォーム 168"/>
          <p:cNvSpPr/>
          <p:nvPr/>
        </p:nvSpPr>
        <p:spPr>
          <a:xfrm>
            <a:off x="3528406" y="4873955"/>
            <a:ext cx="3172893" cy="6860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71" name="フリーフォーム 170"/>
          <p:cNvSpPr/>
          <p:nvPr/>
        </p:nvSpPr>
        <p:spPr>
          <a:xfrm>
            <a:off x="3528406" y="5535202"/>
            <a:ext cx="3172893" cy="6860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219" name="フリーフォーム 218"/>
          <p:cNvSpPr/>
          <p:nvPr/>
        </p:nvSpPr>
        <p:spPr>
          <a:xfrm>
            <a:off x="3540035" y="5208960"/>
            <a:ext cx="3172893" cy="6860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96" name="角丸四角形 95"/>
          <p:cNvSpPr/>
          <p:nvPr/>
        </p:nvSpPr>
        <p:spPr>
          <a:xfrm>
            <a:off x="4336389" y="4309146"/>
            <a:ext cx="1249991" cy="33026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7" name="角丸四角形 96"/>
          <p:cNvSpPr/>
          <p:nvPr/>
        </p:nvSpPr>
        <p:spPr>
          <a:xfrm>
            <a:off x="4336389" y="4672831"/>
            <a:ext cx="1249991" cy="33026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8" name="角丸四角形 97"/>
          <p:cNvSpPr/>
          <p:nvPr/>
        </p:nvSpPr>
        <p:spPr>
          <a:xfrm>
            <a:off x="4336389" y="5036517"/>
            <a:ext cx="1249991" cy="33026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9" name="角丸四角形 98"/>
          <p:cNvSpPr/>
          <p:nvPr/>
        </p:nvSpPr>
        <p:spPr>
          <a:xfrm>
            <a:off x="4336389" y="5400202"/>
            <a:ext cx="1249991" cy="33026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1600" kern="0" dirty="0">
              <a:solidFill>
                <a:sysClr val="window" lastClr="FFFFFF"/>
              </a:solidFill>
              <a:ea typeface="ＭＳ Ｐゴシック"/>
            </a:endParaRPr>
          </a:p>
        </p:txBody>
      </p:sp>
      <p:sp>
        <p:nvSpPr>
          <p:cNvPr id="100" name="フリーフォーム 99"/>
          <p:cNvSpPr/>
          <p:nvPr/>
        </p:nvSpPr>
        <p:spPr>
          <a:xfrm>
            <a:off x="5758627" y="3892610"/>
            <a:ext cx="306154" cy="235434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01" name="フリーフォーム 100"/>
          <p:cNvSpPr/>
          <p:nvPr/>
        </p:nvSpPr>
        <p:spPr>
          <a:xfrm>
            <a:off x="4150092" y="4543330"/>
            <a:ext cx="306154" cy="991872"/>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05" name="角丸四角形 104"/>
          <p:cNvSpPr/>
          <p:nvPr/>
        </p:nvSpPr>
        <p:spPr>
          <a:xfrm>
            <a:off x="3124696" y="4306018"/>
            <a:ext cx="811604" cy="144826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sp>
        <p:nvSpPr>
          <p:cNvPr id="106" name="正方形/長方形 105"/>
          <p:cNvSpPr/>
          <p:nvPr/>
        </p:nvSpPr>
        <p:spPr>
          <a:xfrm>
            <a:off x="3356789" y="3494595"/>
            <a:ext cx="3383298" cy="461855"/>
          </a:xfrm>
          <a:prstGeom prst="rect">
            <a:avLst/>
          </a:prstGeom>
        </p:spPr>
        <p:txBody>
          <a:bodyPr wrap="square" lIns="137187" tIns="68594" rIns="137187" bIns="68594">
            <a:spAutoFit/>
          </a:bodyPr>
          <a:lstStyle/>
          <a:p>
            <a:pPr algn="ctr"/>
            <a:r>
              <a:rPr lang="en-US" altLang="ja-JP" sz="2100" dirty="0">
                <a:solidFill>
                  <a:srgbClr val="5F5F5F"/>
                </a:solidFill>
                <a:latin typeface="Calibri"/>
                <a:cs typeface="Consolas" panose="020B0609020204030204" pitchFamily="49" charset="0"/>
              </a:rPr>
              <a:t>Max 4 AMP – 4 AB Zone</a:t>
            </a:r>
            <a:endParaRPr lang="ja-JP" altLang="en-US" sz="2100" dirty="0">
              <a:solidFill>
                <a:srgbClr val="5F5F5F"/>
              </a:solidFill>
              <a:latin typeface="Calibri"/>
              <a:cs typeface="Consolas" panose="020B0609020204030204" pitchFamily="49" charset="0"/>
            </a:endParaRPr>
          </a:p>
        </p:txBody>
      </p:sp>
      <p:grpSp>
        <p:nvGrpSpPr>
          <p:cNvPr id="10" name="グループ化 9"/>
          <p:cNvGrpSpPr/>
          <p:nvPr/>
        </p:nvGrpSpPr>
        <p:grpSpPr>
          <a:xfrm>
            <a:off x="7037002" y="3472342"/>
            <a:ext cx="4898945" cy="2737286"/>
            <a:chOff x="4427985" y="2687059"/>
            <a:chExt cx="3265585" cy="1824107"/>
          </a:xfrm>
        </p:grpSpPr>
        <p:sp>
          <p:nvSpPr>
            <p:cNvPr id="138" name="正方形/長方形 137"/>
            <p:cNvSpPr/>
            <p:nvPr/>
          </p:nvSpPr>
          <p:spPr>
            <a:xfrm>
              <a:off x="4950734" y="294224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139" name="フリーフォーム 138"/>
            <p:cNvSpPr/>
            <p:nvPr/>
          </p:nvSpPr>
          <p:spPr>
            <a:xfrm>
              <a:off x="5057133" y="337588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40" name="フリーフォーム 139"/>
            <p:cNvSpPr/>
            <p:nvPr/>
          </p:nvSpPr>
          <p:spPr>
            <a:xfrm>
              <a:off x="5057133" y="359620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41" name="フリーフォーム 140"/>
            <p:cNvSpPr/>
            <p:nvPr/>
          </p:nvSpPr>
          <p:spPr>
            <a:xfrm>
              <a:off x="5057133" y="403685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42" name="フリーフォーム 141"/>
            <p:cNvSpPr/>
            <p:nvPr/>
          </p:nvSpPr>
          <p:spPr>
            <a:xfrm>
              <a:off x="5064885" y="381945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43" name="角丸四角形 142"/>
            <p:cNvSpPr/>
            <p:nvPr/>
          </p:nvSpPr>
          <p:spPr>
            <a:xfrm>
              <a:off x="5595726" y="321982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44" name="角丸四角形 143"/>
            <p:cNvSpPr/>
            <p:nvPr/>
          </p:nvSpPr>
          <p:spPr>
            <a:xfrm>
              <a:off x="5595726" y="3462179"/>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45" name="角丸四角形 144"/>
            <p:cNvSpPr/>
            <p:nvPr/>
          </p:nvSpPr>
          <p:spPr>
            <a:xfrm>
              <a:off x="5595726" y="3704537"/>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47" name="フリーフォーム 146"/>
            <p:cNvSpPr/>
            <p:nvPr/>
          </p:nvSpPr>
          <p:spPr>
            <a:xfrm>
              <a:off x="6543775" y="29422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48" name="フリーフォーム 147"/>
            <p:cNvSpPr/>
            <p:nvPr/>
          </p:nvSpPr>
          <p:spPr>
            <a:xfrm>
              <a:off x="5471542" y="3370521"/>
              <a:ext cx="204079" cy="66633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50" name="正方形/長方形 149"/>
            <p:cNvSpPr/>
            <p:nvPr/>
          </p:nvSpPr>
          <p:spPr>
            <a:xfrm>
              <a:off x="4427985" y="2687059"/>
              <a:ext cx="3265585" cy="276885"/>
            </a:xfrm>
            <a:prstGeom prst="rect">
              <a:avLst/>
            </a:prstGeom>
          </p:spPr>
          <p:txBody>
            <a:bodyPr wrap="square">
              <a:spAutoFit/>
            </a:bodyPr>
            <a:lstStyle/>
            <a:p>
              <a:pPr algn="ctr"/>
              <a:r>
                <a:rPr lang="en-US" altLang="ja-JP" sz="2100" dirty="0">
                  <a:solidFill>
                    <a:srgbClr val="5F5F5F"/>
                  </a:solidFill>
                  <a:latin typeface="Calibri"/>
                  <a:cs typeface="Consolas" panose="020B0609020204030204" pitchFamily="49" charset="0"/>
                </a:rPr>
                <a:t>Max 3 AMP – 3 AB Zone &amp; 1sbAMP</a:t>
              </a:r>
              <a:endParaRPr lang="ja-JP" altLang="en-US" sz="2100" dirty="0">
                <a:solidFill>
                  <a:srgbClr val="5F5F5F"/>
                </a:solidFill>
                <a:latin typeface="Calibri"/>
                <a:cs typeface="Consolas" panose="020B0609020204030204" pitchFamily="49" charset="0"/>
              </a:endParaRPr>
            </a:p>
          </p:txBody>
        </p:sp>
        <p:sp>
          <p:nvSpPr>
            <p:cNvPr id="3" name="テキスト ボックス 2"/>
            <p:cNvSpPr txBox="1"/>
            <p:nvPr/>
          </p:nvSpPr>
          <p:spPr>
            <a:xfrm>
              <a:off x="5602908" y="3075806"/>
              <a:ext cx="235294" cy="246120"/>
            </a:xfrm>
            <a:prstGeom prst="rect">
              <a:avLst/>
            </a:prstGeom>
            <a:noFill/>
          </p:spPr>
          <p:txBody>
            <a:bodyPr wrap="none" rtlCol="0">
              <a:spAutoFit/>
            </a:bodyPr>
            <a:lstStyle/>
            <a:p>
              <a:r>
                <a:rPr lang="en-US" altLang="ja-JP" b="1" dirty="0">
                  <a:solidFill>
                    <a:srgbClr val="FF0066"/>
                  </a:solidFill>
                </a:rPr>
                <a:t>X</a:t>
              </a:r>
              <a:endParaRPr lang="ja-JP" altLang="en-US" b="1" dirty="0">
                <a:solidFill>
                  <a:srgbClr val="FF0066"/>
                </a:solidFill>
              </a:endParaRPr>
            </a:p>
          </p:txBody>
        </p:sp>
        <p:sp>
          <p:nvSpPr>
            <p:cNvPr id="8" name="フリーフォーム 7"/>
            <p:cNvSpPr/>
            <p:nvPr/>
          </p:nvSpPr>
          <p:spPr>
            <a:xfrm>
              <a:off x="5284381" y="3370521"/>
              <a:ext cx="1892596" cy="659219"/>
            </a:xfrm>
            <a:custGeom>
              <a:avLst/>
              <a:gdLst>
                <a:gd name="connsiteX0" fmla="*/ 0 w 1892596"/>
                <a:gd name="connsiteY0" fmla="*/ 0 h 659219"/>
                <a:gd name="connsiteX1" fmla="*/ 191386 w 1892596"/>
                <a:gd name="connsiteY1" fmla="*/ 0 h 659219"/>
                <a:gd name="connsiteX2" fmla="*/ 191386 w 1892596"/>
                <a:gd name="connsiteY2" fmla="*/ 659219 h 659219"/>
                <a:gd name="connsiteX3" fmla="*/ 1254642 w 1892596"/>
                <a:gd name="connsiteY3" fmla="*/ 659219 h 659219"/>
                <a:gd name="connsiteX4" fmla="*/ 1254642 w 1892596"/>
                <a:gd name="connsiteY4" fmla="*/ 21265 h 659219"/>
                <a:gd name="connsiteX5" fmla="*/ 1892596 w 1892596"/>
                <a:gd name="connsiteY5" fmla="*/ 21265 h 659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596" h="659219">
                  <a:moveTo>
                    <a:pt x="0" y="0"/>
                  </a:moveTo>
                  <a:lnTo>
                    <a:pt x="191386" y="0"/>
                  </a:lnTo>
                  <a:lnTo>
                    <a:pt x="191386" y="659219"/>
                  </a:lnTo>
                  <a:lnTo>
                    <a:pt x="1254642" y="659219"/>
                  </a:lnTo>
                  <a:lnTo>
                    <a:pt x="1254642" y="21265"/>
                  </a:lnTo>
                  <a:lnTo>
                    <a:pt x="1892596" y="21265"/>
                  </a:lnTo>
                </a:path>
              </a:pathLst>
            </a:custGeom>
            <a:noFill/>
            <a:ln w="3810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46" name="角丸四角形 145"/>
            <p:cNvSpPr/>
            <p:nvPr/>
          </p:nvSpPr>
          <p:spPr>
            <a:xfrm>
              <a:off x="5595726" y="3946894"/>
              <a:ext cx="833231" cy="220088"/>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err="1">
                  <a:solidFill>
                    <a:sysClr val="window" lastClr="FFFFFF"/>
                  </a:solidFill>
                  <a:ea typeface="ＭＳ Ｐゴシック"/>
                </a:rPr>
                <a:t>sb</a:t>
              </a:r>
              <a:r>
                <a:rPr kumimoji="0" lang="en-US" altLang="ja-JP" sz="2100" kern="0" dirty="0">
                  <a:solidFill>
                    <a:sysClr val="window" lastClr="FFFFFF"/>
                  </a:solidFill>
                  <a:ea typeface="ＭＳ Ｐゴシック"/>
                </a:rPr>
                <a:t> AMP</a:t>
              </a:r>
              <a:endParaRPr kumimoji="0" lang="ja-JP" altLang="en-US" sz="1600" kern="0" dirty="0">
                <a:solidFill>
                  <a:sysClr val="window" lastClr="FFFFFF"/>
                </a:solidFill>
                <a:ea typeface="ＭＳ Ｐゴシック"/>
              </a:endParaRPr>
            </a:p>
          </p:txBody>
        </p:sp>
        <p:sp>
          <p:nvSpPr>
            <p:cNvPr id="149" name="角丸四角形 148"/>
            <p:cNvSpPr/>
            <p:nvPr/>
          </p:nvSpPr>
          <p:spPr>
            <a:xfrm>
              <a:off x="4788024" y="3217738"/>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sp>
        <p:nvSpPr>
          <p:cNvPr id="17" name="正方形/長方形 16"/>
          <p:cNvSpPr/>
          <p:nvPr/>
        </p:nvSpPr>
        <p:spPr>
          <a:xfrm>
            <a:off x="6780849" y="4635501"/>
            <a:ext cx="688250" cy="692782"/>
          </a:xfrm>
          <a:prstGeom prst="rect">
            <a:avLst/>
          </a:prstGeom>
        </p:spPr>
        <p:txBody>
          <a:bodyPr wrap="none" lIns="137187" tIns="68594" rIns="137187" bIns="68594">
            <a:spAutoFit/>
          </a:bodyPr>
          <a:lstStyle/>
          <a:p>
            <a:r>
              <a:rPr lang="en-US" altLang="ja-JP" sz="3600" b="1" dirty="0">
                <a:solidFill>
                  <a:srgbClr val="5F5F5F"/>
                </a:solidFill>
                <a:latin typeface="Calibri"/>
                <a:cs typeface="Consolas" panose="020B0609020204030204" pitchFamily="49" charset="0"/>
              </a:rPr>
              <a:t>or</a:t>
            </a:r>
            <a:endParaRPr lang="ja-JP" altLang="en-US" sz="4200" b="1" dirty="0">
              <a:solidFill>
                <a:srgbClr val="5F5F5F"/>
              </a:solidFill>
            </a:endParaRPr>
          </a:p>
        </p:txBody>
      </p:sp>
      <p:grpSp>
        <p:nvGrpSpPr>
          <p:cNvPr id="234" name="グループ化 233"/>
          <p:cNvGrpSpPr/>
          <p:nvPr/>
        </p:nvGrpSpPr>
        <p:grpSpPr>
          <a:xfrm>
            <a:off x="3121793" y="976767"/>
            <a:ext cx="2002862" cy="1568697"/>
            <a:chOff x="2080954" y="650910"/>
            <a:chExt cx="1335087" cy="1045368"/>
          </a:xfrm>
        </p:grpSpPr>
        <p:pic>
          <p:nvPicPr>
            <p:cNvPr id="235" name="Picture 5"/>
            <p:cNvPicPr>
              <a:picLocks noChangeAspect="1" noChangeArrowheads="1"/>
            </p:cNvPicPr>
            <p:nvPr/>
          </p:nvPicPr>
          <p:blipFill>
            <a:blip r:embed="rId5"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080954" y="650910"/>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36" name="Picture 2"/>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37" name="Picture 2"/>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238" name="Picture 2"/>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5504994" y="1548854"/>
            <a:ext cx="1390418" cy="973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1" name="グループ化 10"/>
          <p:cNvGrpSpPr/>
          <p:nvPr/>
        </p:nvGrpSpPr>
        <p:grpSpPr>
          <a:xfrm>
            <a:off x="5454476" y="6452567"/>
            <a:ext cx="1673937" cy="998475"/>
            <a:chOff x="2235289" y="2746405"/>
            <a:chExt cx="2391878" cy="1568921"/>
          </a:xfrm>
        </p:grpSpPr>
        <p:sp>
          <p:nvSpPr>
            <p:cNvPr id="239" name="正方形/長方形 238"/>
            <p:cNvSpPr/>
            <p:nvPr/>
          </p:nvSpPr>
          <p:spPr>
            <a:xfrm>
              <a:off x="2397999" y="274640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100" b="1" kern="0" dirty="0">
                <a:solidFill>
                  <a:srgbClr val="8064A2"/>
                </a:solidFill>
                <a:latin typeface="Calibri"/>
                <a:ea typeface="ＭＳ Ｐゴシック"/>
              </a:endParaRPr>
            </a:p>
          </p:txBody>
        </p:sp>
        <p:sp>
          <p:nvSpPr>
            <p:cNvPr id="240" name="フリーフォーム 239"/>
            <p:cNvSpPr/>
            <p:nvPr/>
          </p:nvSpPr>
          <p:spPr>
            <a:xfrm>
              <a:off x="2504398" y="318004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41" name="フリーフォーム 240"/>
            <p:cNvSpPr/>
            <p:nvPr/>
          </p:nvSpPr>
          <p:spPr>
            <a:xfrm>
              <a:off x="2504398" y="340036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42" name="フリーフォーム 241"/>
            <p:cNvSpPr/>
            <p:nvPr/>
          </p:nvSpPr>
          <p:spPr>
            <a:xfrm>
              <a:off x="2504398" y="384101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43" name="フリーフォーム 242"/>
            <p:cNvSpPr/>
            <p:nvPr/>
          </p:nvSpPr>
          <p:spPr>
            <a:xfrm>
              <a:off x="2512150" y="362361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44" name="角丸四角形 243"/>
            <p:cNvSpPr/>
            <p:nvPr/>
          </p:nvSpPr>
          <p:spPr>
            <a:xfrm>
              <a:off x="3042991" y="302398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sp>
          <p:nvSpPr>
            <p:cNvPr id="248" name="フリーフォーム 247"/>
            <p:cNvSpPr/>
            <p:nvPr/>
          </p:nvSpPr>
          <p:spPr>
            <a:xfrm>
              <a:off x="3991040" y="274640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49" name="フリーフォーム 248"/>
            <p:cNvSpPr/>
            <p:nvPr/>
          </p:nvSpPr>
          <p:spPr>
            <a:xfrm>
              <a:off x="2918807" y="3180041"/>
              <a:ext cx="204079" cy="6609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50" name="角丸四角形 249"/>
            <p:cNvSpPr/>
            <p:nvPr/>
          </p:nvSpPr>
          <p:spPr>
            <a:xfrm>
              <a:off x="2235289" y="3021898"/>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matrix</a:t>
              </a:r>
              <a:endParaRPr kumimoji="0" lang="ja-JP" altLang="en-US" sz="900" kern="0" dirty="0">
                <a:solidFill>
                  <a:sysClr val="window" lastClr="FFFFFF"/>
                </a:solidFill>
                <a:ea typeface="ＭＳ Ｐゴシック"/>
              </a:endParaRPr>
            </a:p>
          </p:txBody>
        </p:sp>
      </p:grpSp>
      <p:grpSp>
        <p:nvGrpSpPr>
          <p:cNvPr id="13" name="グループ化 12"/>
          <p:cNvGrpSpPr/>
          <p:nvPr/>
        </p:nvGrpSpPr>
        <p:grpSpPr>
          <a:xfrm>
            <a:off x="7341173" y="6452563"/>
            <a:ext cx="1673937" cy="998475"/>
            <a:chOff x="4893548" y="4299939"/>
            <a:chExt cx="1115829" cy="665376"/>
          </a:xfrm>
        </p:grpSpPr>
        <p:sp>
          <p:nvSpPr>
            <p:cNvPr id="252" name="正方形/長方形 251"/>
            <p:cNvSpPr/>
            <p:nvPr/>
          </p:nvSpPr>
          <p:spPr>
            <a:xfrm>
              <a:off x="4969453" y="4299939"/>
              <a:ext cx="1036307" cy="66537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100" b="1" kern="0" dirty="0">
                <a:solidFill>
                  <a:srgbClr val="8064A2"/>
                </a:solidFill>
                <a:latin typeface="Calibri"/>
                <a:ea typeface="ＭＳ Ｐゴシック"/>
              </a:endParaRPr>
            </a:p>
          </p:txBody>
        </p:sp>
        <p:sp>
          <p:nvSpPr>
            <p:cNvPr id="253" name="フリーフォーム 252"/>
            <p:cNvSpPr/>
            <p:nvPr/>
          </p:nvSpPr>
          <p:spPr>
            <a:xfrm>
              <a:off x="5019089" y="4483843"/>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54" name="フリーフォーム 253"/>
            <p:cNvSpPr/>
            <p:nvPr/>
          </p:nvSpPr>
          <p:spPr>
            <a:xfrm>
              <a:off x="5019089" y="4577282"/>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55" name="フリーフォーム 254"/>
            <p:cNvSpPr/>
            <p:nvPr/>
          </p:nvSpPr>
          <p:spPr>
            <a:xfrm>
              <a:off x="5019089" y="4764161"/>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56" name="フリーフォーム 255"/>
            <p:cNvSpPr/>
            <p:nvPr/>
          </p:nvSpPr>
          <p:spPr>
            <a:xfrm>
              <a:off x="5022706" y="4671960"/>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57" name="角丸四角形 256"/>
            <p:cNvSpPr/>
            <p:nvPr/>
          </p:nvSpPr>
          <p:spPr>
            <a:xfrm>
              <a:off x="5270347" y="4417659"/>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sp>
          <p:nvSpPr>
            <p:cNvPr id="258" name="フリーフォーム 257"/>
            <p:cNvSpPr/>
            <p:nvPr/>
          </p:nvSpPr>
          <p:spPr>
            <a:xfrm>
              <a:off x="5712619" y="4299939"/>
              <a:ext cx="95204" cy="6653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59" name="フリーフォーム 258"/>
            <p:cNvSpPr/>
            <p:nvPr/>
          </p:nvSpPr>
          <p:spPr>
            <a:xfrm>
              <a:off x="5212414" y="4483843"/>
              <a:ext cx="95204" cy="28031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60" name="角丸四角形 259"/>
            <p:cNvSpPr/>
            <p:nvPr/>
          </p:nvSpPr>
          <p:spPr>
            <a:xfrm>
              <a:off x="4893548" y="4416775"/>
              <a:ext cx="252384" cy="40930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matrix</a:t>
              </a:r>
              <a:endParaRPr kumimoji="0" lang="ja-JP" altLang="en-US" sz="900" kern="0" dirty="0">
                <a:solidFill>
                  <a:sysClr val="window" lastClr="FFFFFF"/>
                </a:solidFill>
                <a:ea typeface="ＭＳ Ｐゴシック"/>
              </a:endParaRPr>
            </a:p>
          </p:txBody>
        </p:sp>
        <p:sp>
          <p:nvSpPr>
            <p:cNvPr id="261" name="角丸四角形 260"/>
            <p:cNvSpPr/>
            <p:nvPr/>
          </p:nvSpPr>
          <p:spPr>
            <a:xfrm>
              <a:off x="5268505" y="4717491"/>
              <a:ext cx="388709" cy="93339"/>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err="1">
                  <a:solidFill>
                    <a:sysClr val="window" lastClr="FFFFFF"/>
                  </a:solidFill>
                  <a:ea typeface="ＭＳ Ｐゴシック"/>
                </a:rPr>
                <a:t>sbAMP</a:t>
              </a:r>
              <a:endParaRPr kumimoji="0" lang="ja-JP" altLang="en-US" sz="900" kern="0" dirty="0">
                <a:solidFill>
                  <a:sysClr val="window" lastClr="FFFFFF"/>
                </a:solidFill>
                <a:ea typeface="ＭＳ Ｐゴシック"/>
              </a:endParaRPr>
            </a:p>
          </p:txBody>
        </p:sp>
      </p:grpSp>
      <p:grpSp>
        <p:nvGrpSpPr>
          <p:cNvPr id="16" name="グループ化 15"/>
          <p:cNvGrpSpPr/>
          <p:nvPr/>
        </p:nvGrpSpPr>
        <p:grpSpPr>
          <a:xfrm>
            <a:off x="9201838" y="6452567"/>
            <a:ext cx="1673937" cy="998475"/>
            <a:chOff x="6133848" y="4299942"/>
            <a:chExt cx="1115829" cy="665376"/>
          </a:xfrm>
        </p:grpSpPr>
        <p:sp>
          <p:nvSpPr>
            <p:cNvPr id="263" name="正方形/長方形 262"/>
            <p:cNvSpPr/>
            <p:nvPr/>
          </p:nvSpPr>
          <p:spPr>
            <a:xfrm>
              <a:off x="6209753" y="4299942"/>
              <a:ext cx="1036307" cy="66537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100" b="1" kern="0" dirty="0">
                <a:solidFill>
                  <a:srgbClr val="8064A2"/>
                </a:solidFill>
                <a:latin typeface="Calibri"/>
                <a:ea typeface="ＭＳ Ｐゴシック"/>
              </a:endParaRPr>
            </a:p>
          </p:txBody>
        </p:sp>
        <p:sp>
          <p:nvSpPr>
            <p:cNvPr id="264" name="フリーフォーム 263"/>
            <p:cNvSpPr/>
            <p:nvPr/>
          </p:nvSpPr>
          <p:spPr>
            <a:xfrm>
              <a:off x="6259389" y="4483846"/>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65" name="フリーフォーム 264"/>
            <p:cNvSpPr/>
            <p:nvPr/>
          </p:nvSpPr>
          <p:spPr>
            <a:xfrm>
              <a:off x="6259389" y="4577285"/>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66" name="フリーフォーム 265"/>
            <p:cNvSpPr/>
            <p:nvPr/>
          </p:nvSpPr>
          <p:spPr>
            <a:xfrm>
              <a:off x="6259389" y="4764164"/>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67" name="フリーフォーム 266"/>
            <p:cNvSpPr/>
            <p:nvPr/>
          </p:nvSpPr>
          <p:spPr>
            <a:xfrm>
              <a:off x="6263006" y="4671963"/>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68" name="角丸四角形 267"/>
            <p:cNvSpPr/>
            <p:nvPr/>
          </p:nvSpPr>
          <p:spPr>
            <a:xfrm>
              <a:off x="6510647" y="4417662"/>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sp>
          <p:nvSpPr>
            <p:cNvPr id="269" name="フリーフォーム 268"/>
            <p:cNvSpPr/>
            <p:nvPr/>
          </p:nvSpPr>
          <p:spPr>
            <a:xfrm>
              <a:off x="6952919" y="4299942"/>
              <a:ext cx="95204" cy="6653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70" name="フリーフォーム 269"/>
            <p:cNvSpPr/>
            <p:nvPr/>
          </p:nvSpPr>
          <p:spPr>
            <a:xfrm>
              <a:off x="6452714" y="4483846"/>
              <a:ext cx="95204" cy="28031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71" name="角丸四角形 270"/>
            <p:cNvSpPr/>
            <p:nvPr/>
          </p:nvSpPr>
          <p:spPr>
            <a:xfrm>
              <a:off x="6133848" y="4416778"/>
              <a:ext cx="252384" cy="40930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matrix</a:t>
              </a:r>
              <a:endParaRPr kumimoji="0" lang="ja-JP" altLang="en-US" sz="900" kern="0" dirty="0">
                <a:solidFill>
                  <a:sysClr val="window" lastClr="FFFFFF"/>
                </a:solidFill>
                <a:ea typeface="ＭＳ Ｐゴシック"/>
              </a:endParaRPr>
            </a:p>
          </p:txBody>
        </p:sp>
        <p:sp>
          <p:nvSpPr>
            <p:cNvPr id="272" name="角丸四角形 271"/>
            <p:cNvSpPr/>
            <p:nvPr/>
          </p:nvSpPr>
          <p:spPr>
            <a:xfrm>
              <a:off x="6511150" y="4533697"/>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grpSp>
      <p:grpSp>
        <p:nvGrpSpPr>
          <p:cNvPr id="15" name="グループ化 14"/>
          <p:cNvGrpSpPr/>
          <p:nvPr/>
        </p:nvGrpSpPr>
        <p:grpSpPr>
          <a:xfrm>
            <a:off x="11071751" y="6453208"/>
            <a:ext cx="1673937" cy="998475"/>
            <a:chOff x="7380312" y="4300369"/>
            <a:chExt cx="1115829" cy="665376"/>
          </a:xfrm>
        </p:grpSpPr>
        <p:sp>
          <p:nvSpPr>
            <p:cNvPr id="273" name="正方形/長方形 272"/>
            <p:cNvSpPr/>
            <p:nvPr/>
          </p:nvSpPr>
          <p:spPr>
            <a:xfrm>
              <a:off x="7456217" y="4300369"/>
              <a:ext cx="1036307" cy="66537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100" b="1" kern="0" dirty="0">
                <a:solidFill>
                  <a:srgbClr val="8064A2"/>
                </a:solidFill>
                <a:latin typeface="Calibri"/>
                <a:ea typeface="ＭＳ Ｐゴシック"/>
              </a:endParaRPr>
            </a:p>
          </p:txBody>
        </p:sp>
        <p:sp>
          <p:nvSpPr>
            <p:cNvPr id="274" name="フリーフォーム 273"/>
            <p:cNvSpPr/>
            <p:nvPr/>
          </p:nvSpPr>
          <p:spPr>
            <a:xfrm>
              <a:off x="7505853" y="4484273"/>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75" name="フリーフォーム 274"/>
            <p:cNvSpPr/>
            <p:nvPr/>
          </p:nvSpPr>
          <p:spPr>
            <a:xfrm>
              <a:off x="7505853" y="4577712"/>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76" name="フリーフォーム 275"/>
            <p:cNvSpPr/>
            <p:nvPr/>
          </p:nvSpPr>
          <p:spPr>
            <a:xfrm>
              <a:off x="7505853" y="4764591"/>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77" name="フリーフォーム 276"/>
            <p:cNvSpPr/>
            <p:nvPr/>
          </p:nvSpPr>
          <p:spPr>
            <a:xfrm>
              <a:off x="7509470" y="4672390"/>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78" name="角丸四角形 277"/>
            <p:cNvSpPr/>
            <p:nvPr/>
          </p:nvSpPr>
          <p:spPr>
            <a:xfrm>
              <a:off x="7757111" y="4418089"/>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sp>
          <p:nvSpPr>
            <p:cNvPr id="279" name="フリーフォーム 278"/>
            <p:cNvSpPr/>
            <p:nvPr/>
          </p:nvSpPr>
          <p:spPr>
            <a:xfrm>
              <a:off x="8199383" y="4300369"/>
              <a:ext cx="95204" cy="6653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80" name="フリーフォーム 279"/>
            <p:cNvSpPr/>
            <p:nvPr/>
          </p:nvSpPr>
          <p:spPr>
            <a:xfrm>
              <a:off x="7699178" y="4484273"/>
              <a:ext cx="95204" cy="28031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81" name="角丸四角形 280"/>
            <p:cNvSpPr/>
            <p:nvPr/>
          </p:nvSpPr>
          <p:spPr>
            <a:xfrm>
              <a:off x="7380312" y="4417205"/>
              <a:ext cx="252384" cy="40930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matrix</a:t>
              </a:r>
              <a:endParaRPr kumimoji="0" lang="ja-JP" altLang="en-US" sz="900" kern="0" dirty="0">
                <a:solidFill>
                  <a:sysClr val="window" lastClr="FFFFFF"/>
                </a:solidFill>
                <a:ea typeface="ＭＳ Ｐゴシック"/>
              </a:endParaRPr>
            </a:p>
          </p:txBody>
        </p:sp>
        <p:sp>
          <p:nvSpPr>
            <p:cNvPr id="282" name="角丸四角形 281"/>
            <p:cNvSpPr/>
            <p:nvPr/>
          </p:nvSpPr>
          <p:spPr>
            <a:xfrm>
              <a:off x="7757614" y="4529058"/>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sp>
          <p:nvSpPr>
            <p:cNvPr id="283" name="フリーフォーム 282"/>
            <p:cNvSpPr/>
            <p:nvPr/>
          </p:nvSpPr>
          <p:spPr>
            <a:xfrm>
              <a:off x="7505513" y="4680773"/>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84" name="角丸四角形 283"/>
            <p:cNvSpPr/>
            <p:nvPr/>
          </p:nvSpPr>
          <p:spPr>
            <a:xfrm>
              <a:off x="7757274" y="4637185"/>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grpSp>
      <p:sp>
        <p:nvSpPr>
          <p:cNvPr id="104" name="正方形/長方形 103"/>
          <p:cNvSpPr/>
          <p:nvPr/>
        </p:nvSpPr>
        <p:spPr>
          <a:xfrm>
            <a:off x="2838640" y="2506997"/>
            <a:ext cx="10177552" cy="877523"/>
          </a:xfrm>
          <a:prstGeom prst="rect">
            <a:avLst/>
          </a:prstGeom>
        </p:spPr>
        <p:txBody>
          <a:bodyPr wrap="square" lIns="137187" tIns="68594" rIns="137187" bIns="68594">
            <a:spAutoFit/>
          </a:bodyPr>
          <a:lstStyle/>
          <a:p>
            <a:r>
              <a:rPr lang="en-US" altLang="ja-JP" sz="2400" b="1" dirty="0">
                <a:solidFill>
                  <a:srgbClr val="5F5F5F"/>
                </a:solidFill>
                <a:latin typeface="Calibri"/>
                <a:cs typeface="Consolas" panose="020B0609020204030204" pitchFamily="49" charset="0"/>
              </a:rPr>
              <a:t>VX-3004F</a:t>
            </a:r>
            <a:r>
              <a:rPr lang="en-US" altLang="ja-JP" sz="2400" dirty="0">
                <a:solidFill>
                  <a:srgbClr val="5F5F5F"/>
                </a:solidFill>
                <a:latin typeface="Calibri"/>
                <a:cs typeface="Consolas" panose="020B0609020204030204" pitchFamily="49" charset="0"/>
              </a:rPr>
              <a:t> has </a:t>
            </a:r>
            <a:r>
              <a:rPr lang="en-US" altLang="ja-JP" sz="2400" b="1" dirty="0">
                <a:solidFill>
                  <a:srgbClr val="5F5F5F"/>
                </a:solidFill>
                <a:latin typeface="Calibri"/>
                <a:cs typeface="Consolas" panose="020B0609020204030204" pitchFamily="49" charset="0"/>
              </a:rPr>
              <a:t>multi-route structure</a:t>
            </a:r>
            <a:r>
              <a:rPr lang="en-US" altLang="ja-JP" sz="2400" dirty="0">
                <a:solidFill>
                  <a:srgbClr val="5F5F5F"/>
                </a:solidFill>
                <a:latin typeface="Calibri"/>
                <a:cs typeface="Consolas" panose="020B0609020204030204" pitchFamily="49" charset="0"/>
              </a:rPr>
              <a:t>. Each zone has exclusive AMP.</a:t>
            </a:r>
          </a:p>
          <a:p>
            <a:r>
              <a:rPr lang="en-US" altLang="ja-JP" sz="2400" dirty="0">
                <a:solidFill>
                  <a:srgbClr val="5F5F5F"/>
                </a:solidFill>
                <a:latin typeface="Calibri"/>
                <a:cs typeface="Consolas" panose="020B0609020204030204" pitchFamily="49" charset="0"/>
              </a:rPr>
              <a:t>Up to </a:t>
            </a:r>
            <a:r>
              <a:rPr lang="en-US" altLang="ja-JP" sz="2400" b="1" dirty="0">
                <a:solidFill>
                  <a:srgbClr val="5F5F5F"/>
                </a:solidFill>
                <a:latin typeface="Calibri"/>
                <a:cs typeface="Consolas" panose="020B0609020204030204" pitchFamily="49" charset="0"/>
              </a:rPr>
              <a:t>4 different source </a:t>
            </a:r>
            <a:r>
              <a:rPr lang="en-US" altLang="ja-JP" sz="2400" dirty="0">
                <a:solidFill>
                  <a:srgbClr val="5F5F5F"/>
                </a:solidFill>
                <a:latin typeface="Calibri"/>
                <a:cs typeface="Consolas" panose="020B0609020204030204" pitchFamily="49" charset="0"/>
              </a:rPr>
              <a:t>can be broadcasted to </a:t>
            </a:r>
            <a:r>
              <a:rPr lang="en-US" altLang="ja-JP" sz="2400" b="1" dirty="0">
                <a:solidFill>
                  <a:srgbClr val="5F5F5F"/>
                </a:solidFill>
                <a:latin typeface="Calibri"/>
                <a:cs typeface="Consolas" panose="020B0609020204030204" pitchFamily="49" charset="0"/>
              </a:rPr>
              <a:t>4 different zones</a:t>
            </a:r>
            <a:r>
              <a:rPr lang="en-US" altLang="ja-JP" sz="2400" dirty="0">
                <a:solidFill>
                  <a:srgbClr val="5F5F5F"/>
                </a:solidFill>
                <a:latin typeface="Calibri"/>
                <a:cs typeface="Consolas" panose="020B0609020204030204" pitchFamily="49" charset="0"/>
              </a:rPr>
              <a:t>.</a:t>
            </a:r>
            <a:endParaRPr lang="ja-JP" altLang="en-US" sz="2400" dirty="0">
              <a:solidFill>
                <a:srgbClr val="5F5F5F"/>
              </a:solidFill>
              <a:latin typeface="Calibri"/>
              <a:cs typeface="Consolas" panose="020B0609020204030204" pitchFamily="49" charset="0"/>
            </a:endParaRPr>
          </a:p>
        </p:txBody>
      </p:sp>
      <p:sp>
        <p:nvSpPr>
          <p:cNvPr id="115" name="正方形/長方形 114"/>
          <p:cNvSpPr/>
          <p:nvPr/>
        </p:nvSpPr>
        <p:spPr>
          <a:xfrm>
            <a:off x="1514604" y="-463045"/>
            <a:ext cx="12216537" cy="8015253"/>
          </a:xfrm>
          <a:prstGeom prst="rect">
            <a:avLst/>
          </a:prstGeom>
          <a:solidFill>
            <a:schemeClr val="bg1">
              <a:alpha val="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grpSp>
        <p:nvGrpSpPr>
          <p:cNvPr id="9" name="グループ化 8"/>
          <p:cNvGrpSpPr/>
          <p:nvPr/>
        </p:nvGrpSpPr>
        <p:grpSpPr>
          <a:xfrm>
            <a:off x="3121792" y="833631"/>
            <a:ext cx="10595796" cy="6035019"/>
            <a:chOff x="2080954" y="555525"/>
            <a:chExt cx="7063046" cy="4021691"/>
          </a:xfrm>
        </p:grpSpPr>
        <p:sp>
          <p:nvSpPr>
            <p:cNvPr id="5" name="正方形/長方形 4"/>
            <p:cNvSpPr/>
            <p:nvPr/>
          </p:nvSpPr>
          <p:spPr>
            <a:xfrm>
              <a:off x="2080954" y="555525"/>
              <a:ext cx="7063046" cy="3973533"/>
            </a:xfrm>
            <a:prstGeom prst="rect">
              <a:avLst/>
            </a:prstGeom>
            <a:solidFill>
              <a:schemeClr val="bg1">
                <a:alpha val="9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7170" name="Picture 2" descr="G:\TCL\Products\Products data\VX\VX-3000\Photo\VX-3000 ph2\vx3004f_pr1e.jpg"/>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198666" y="2139342"/>
              <a:ext cx="5679242" cy="2437874"/>
            </a:xfrm>
            <a:prstGeom prst="rect">
              <a:avLst/>
            </a:prstGeom>
            <a:noFill/>
            <a:extLst>
              <a:ext uri="{909E8E84-426E-40DD-AFC4-6F175D3DCCD1}">
                <a14:hiddenFill xmlns:a14="http://schemas.microsoft.com/office/drawing/2010/main">
                  <a:solidFill>
                    <a:srgbClr val="FFFFFF"/>
                  </a:solidFill>
                </a14:hiddenFill>
              </a:ext>
            </a:extLst>
          </p:spPr>
        </p:pic>
      </p:grpSp>
      <p:pic>
        <p:nvPicPr>
          <p:cNvPr id="7171" name="Picture 3" descr="G:\TCL\Products\Products data\VX\VX-3000\Photo\VX-3000 ph2\vx3004f_pf2e.jpg"/>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07803" y="274434"/>
            <a:ext cx="9692519" cy="4161846"/>
          </a:xfrm>
          <a:prstGeom prst="rect">
            <a:avLst/>
          </a:prstGeom>
          <a:noFill/>
          <a:extLst>
            <a:ext uri="{909E8E84-426E-40DD-AFC4-6F175D3DCCD1}">
              <a14:hiddenFill xmlns:a14="http://schemas.microsoft.com/office/drawing/2010/main">
                <a:solidFill>
                  <a:srgbClr val="FFFFFF"/>
                </a:solidFill>
              </a14:hiddenFill>
            </a:ext>
          </a:extLst>
        </p:spPr>
      </p:pic>
      <p:sp>
        <p:nvSpPr>
          <p:cNvPr id="116" name="角丸四角形 115">
            <a:hlinkClick r:id="rId10" action="ppaction://hlinksldjump"/>
          </p:cNvPr>
          <p:cNvSpPr/>
          <p:nvPr/>
        </p:nvSpPr>
        <p:spPr>
          <a:xfrm>
            <a:off x="11929334" y="1103088"/>
            <a:ext cx="1465269" cy="276094"/>
          </a:xfrm>
          <a:prstGeom prst="roundRect">
            <a:avLst/>
          </a:prstGeom>
        </p:spPr>
        <p:style>
          <a:lnRef idx="0">
            <a:schemeClr val="dk1"/>
          </a:lnRef>
          <a:fillRef idx="3">
            <a:schemeClr val="dk1"/>
          </a:fillRef>
          <a:effectRef idx="3">
            <a:schemeClr val="dk1"/>
          </a:effectRef>
          <a:fontRef idx="minor">
            <a:schemeClr val="lt1"/>
          </a:fontRef>
        </p:style>
        <p:txBody>
          <a:bodyPr lIns="137187" tIns="68594" rIns="137187" bIns="68594" rtlCol="0" anchor="ctr"/>
          <a:lstStyle/>
          <a:p>
            <a:pPr algn="ctr"/>
            <a:r>
              <a:rPr lang="en-US" altLang="ja-JP" dirty="0"/>
              <a:t>Close</a:t>
            </a:r>
            <a:endParaRPr lang="ja-JP" altLang="en-US" dirty="0"/>
          </a:p>
        </p:txBody>
      </p:sp>
      <p:sp>
        <p:nvSpPr>
          <p:cNvPr id="121" name="円/楕円 120"/>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円/楕円 121"/>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549240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6" name="グループ化 145"/>
          <p:cNvGrpSpPr/>
          <p:nvPr/>
        </p:nvGrpSpPr>
        <p:grpSpPr>
          <a:xfrm>
            <a:off x="1622181" y="288390"/>
            <a:ext cx="2053631" cy="1949899"/>
            <a:chOff x="2645711" y="841076"/>
            <a:chExt cx="2667654" cy="2532159"/>
          </a:xfrm>
        </p:grpSpPr>
        <p:grpSp>
          <p:nvGrpSpPr>
            <p:cNvPr id="147" name="グループ化 146"/>
            <p:cNvGrpSpPr/>
            <p:nvPr/>
          </p:nvGrpSpPr>
          <p:grpSpPr>
            <a:xfrm>
              <a:off x="2951391" y="1221263"/>
              <a:ext cx="2030342" cy="1771248"/>
              <a:chOff x="2951391" y="1221263"/>
              <a:chExt cx="2030342" cy="1771248"/>
            </a:xfrm>
          </p:grpSpPr>
          <p:sp>
            <p:nvSpPr>
              <p:cNvPr id="151" name="円/楕円 150"/>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400" kern="0">
                  <a:solidFill>
                    <a:prstClr val="white"/>
                  </a:solidFill>
                  <a:latin typeface="Meiryo UI"/>
                  <a:ea typeface="Meiryo UI"/>
                </a:endParaRPr>
              </a:p>
            </p:txBody>
          </p:sp>
          <p:sp>
            <p:nvSpPr>
              <p:cNvPr id="156" name="角丸四角形 155"/>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Frame</a:t>
                </a:r>
                <a:endParaRPr kumimoji="0" lang="ja-JP" altLang="en-US" sz="1700" b="1" kern="0" dirty="0">
                  <a:solidFill>
                    <a:prstClr val="white"/>
                  </a:solidFill>
                  <a:latin typeface="Calibri"/>
                  <a:ea typeface="Meiryo UI"/>
                </a:endParaRPr>
              </a:p>
            </p:txBody>
          </p:sp>
        </p:grpSp>
        <p:pic>
          <p:nvPicPr>
            <p:cNvPr id="150" name="Picture 2" descr="C:\Users\toa27839.TOA\AppData\Local\Temp\notesEA312D\Bubble_material_noshadow-01.png"/>
            <p:cNvPicPr>
              <a:picLocks noChangeAspect="1" noChangeArrowheads="1"/>
            </p:cNvPicPr>
            <p:nvPr/>
          </p:nvPicPr>
          <p:blipFill rotWithShape="1">
            <a:blip r:embed="rId4"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272" name="正方形/長方形 271"/>
          <p:cNvSpPr/>
          <p:nvPr/>
        </p:nvSpPr>
        <p:spPr>
          <a:xfrm>
            <a:off x="10701131" y="10467650"/>
            <a:ext cx="1309387" cy="600193"/>
          </a:xfrm>
          <a:prstGeom prst="rect">
            <a:avLst/>
          </a:prstGeom>
        </p:spPr>
        <p:txBody>
          <a:bodyPr wrap="none" lIns="137187" tIns="68594" rIns="137187" bIns="68594">
            <a:spAutoFit/>
          </a:bodyPr>
          <a:lstStyle/>
          <a:p>
            <a:r>
              <a:rPr lang="en-US" altLang="ja-JP" dirty="0">
                <a:solidFill>
                  <a:srgbClr val="5F5F5F"/>
                </a:solidFill>
              </a:rPr>
              <a:t>Setting A</a:t>
            </a:r>
            <a:endParaRPr lang="ja-JP" altLang="en-US" sz="3000" dirty="0">
              <a:solidFill>
                <a:srgbClr val="5F5F5F"/>
              </a:solidFill>
            </a:endParaRPr>
          </a:p>
        </p:txBody>
      </p:sp>
      <p:sp>
        <p:nvSpPr>
          <p:cNvPr id="273" name="正方形/長方形 272"/>
          <p:cNvSpPr/>
          <p:nvPr/>
        </p:nvSpPr>
        <p:spPr>
          <a:xfrm>
            <a:off x="16128255" y="10463782"/>
            <a:ext cx="1307785" cy="600193"/>
          </a:xfrm>
          <a:prstGeom prst="rect">
            <a:avLst/>
          </a:prstGeom>
        </p:spPr>
        <p:txBody>
          <a:bodyPr wrap="none" lIns="137187" tIns="68594" rIns="137187" bIns="68594">
            <a:spAutoFit/>
          </a:bodyPr>
          <a:lstStyle/>
          <a:p>
            <a:r>
              <a:rPr lang="en-US" altLang="ja-JP" dirty="0">
                <a:solidFill>
                  <a:srgbClr val="5F5F5F"/>
                </a:solidFill>
              </a:rPr>
              <a:t>Setting B</a:t>
            </a:r>
            <a:endParaRPr lang="ja-JP" altLang="en-US" sz="3000" dirty="0">
              <a:solidFill>
                <a:srgbClr val="5F5F5F"/>
              </a:solidFill>
            </a:endParaRPr>
          </a:p>
        </p:txBody>
      </p:sp>
      <p:sp>
        <p:nvSpPr>
          <p:cNvPr id="274" name="正方形/長方形 273"/>
          <p:cNvSpPr/>
          <p:nvPr/>
        </p:nvSpPr>
        <p:spPr>
          <a:xfrm>
            <a:off x="21853554" y="10463782"/>
            <a:ext cx="1307785" cy="600193"/>
          </a:xfrm>
          <a:prstGeom prst="rect">
            <a:avLst/>
          </a:prstGeom>
        </p:spPr>
        <p:txBody>
          <a:bodyPr wrap="none" lIns="137187" tIns="68594" rIns="137187" bIns="68594">
            <a:spAutoFit/>
          </a:bodyPr>
          <a:lstStyle/>
          <a:p>
            <a:r>
              <a:rPr lang="en-US" altLang="ja-JP" dirty="0">
                <a:solidFill>
                  <a:srgbClr val="5F5F5F"/>
                </a:solidFill>
              </a:rPr>
              <a:t>Setting C</a:t>
            </a:r>
            <a:endParaRPr lang="ja-JP" altLang="en-US" sz="3000" dirty="0">
              <a:solidFill>
                <a:srgbClr val="5F5F5F"/>
              </a:solidFill>
            </a:endParaRPr>
          </a:p>
        </p:txBody>
      </p:sp>
      <p:grpSp>
        <p:nvGrpSpPr>
          <p:cNvPr id="3" name="グループ化 2"/>
          <p:cNvGrpSpPr/>
          <p:nvPr/>
        </p:nvGrpSpPr>
        <p:grpSpPr>
          <a:xfrm>
            <a:off x="1938036" y="975556"/>
            <a:ext cx="11510253" cy="6494682"/>
            <a:chOff x="1291874" y="650103"/>
            <a:chExt cx="7672614" cy="4328007"/>
          </a:xfrm>
        </p:grpSpPr>
        <p:grpSp>
          <p:nvGrpSpPr>
            <p:cNvPr id="128" name="グループ化 127"/>
            <p:cNvGrpSpPr/>
            <p:nvPr/>
          </p:nvGrpSpPr>
          <p:grpSpPr>
            <a:xfrm>
              <a:off x="3669572" y="1035306"/>
              <a:ext cx="2855068" cy="653670"/>
              <a:chOff x="3669572" y="1035306"/>
              <a:chExt cx="2855068" cy="653670"/>
            </a:xfrm>
          </p:grpSpPr>
          <p:pic>
            <p:nvPicPr>
              <p:cNvPr id="129" name="Picture 2"/>
              <p:cNvPicPr>
                <a:picLocks noChangeAspect="1" noChangeArrowheads="1"/>
              </p:cNvPicPr>
              <p:nvPr/>
            </p:nvPicPr>
            <p:blipFill>
              <a:blip r:embed="rId5"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588204" y="1035306"/>
                <a:ext cx="936436" cy="6536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30" name="Picture 2"/>
              <p:cNvPicPr>
                <a:picLocks noChangeAspect="1" noChangeArrowheads="1"/>
              </p:cNvPicPr>
              <p:nvPr/>
            </p:nvPicPr>
            <p:blipFill rotWithShape="1">
              <a:blip r:embed="rId6" cstate="print">
                <a:duotone>
                  <a:schemeClr val="accent1">
                    <a:shade val="45000"/>
                    <a:satMod val="135000"/>
                  </a:schemeClr>
                  <a:prstClr val="white"/>
                </a:duotone>
                <a:extLst>
                  <a:ext uri="{28A0092B-C50C-407E-A947-70E740481C1C}">
                    <a14:useLocalDpi xmlns:a14="http://schemas.microsoft.com/office/drawing/2010/main" val="0"/>
                  </a:ext>
                </a:extLst>
              </a:blip>
              <a:srcRect/>
              <a:stretch/>
            </p:blipFill>
            <p:spPr bwMode="auto">
              <a:xfrm>
                <a:off x="3669572" y="1037109"/>
                <a:ext cx="1884768" cy="64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12" name="グループ化 11"/>
            <p:cNvGrpSpPr/>
            <p:nvPr/>
          </p:nvGrpSpPr>
          <p:grpSpPr>
            <a:xfrm>
              <a:off x="1291874" y="2812651"/>
              <a:ext cx="2848078" cy="1919339"/>
              <a:chOff x="1867938" y="2596627"/>
              <a:chExt cx="2848078" cy="1919339"/>
            </a:xfrm>
          </p:grpSpPr>
          <p:grpSp>
            <p:nvGrpSpPr>
              <p:cNvPr id="2" name="グループ化 1"/>
              <p:cNvGrpSpPr/>
              <p:nvPr/>
            </p:nvGrpSpPr>
            <p:grpSpPr>
              <a:xfrm>
                <a:off x="2036106" y="2942245"/>
                <a:ext cx="2384126" cy="1573721"/>
                <a:chOff x="2036106" y="2942245"/>
                <a:chExt cx="2384126" cy="1573721"/>
              </a:xfrm>
            </p:grpSpPr>
            <p:sp>
              <p:nvSpPr>
                <p:cNvPr id="164" name="正方形/長方形 163"/>
                <p:cNvSpPr/>
                <p:nvPr/>
              </p:nvSpPr>
              <p:spPr>
                <a:xfrm>
                  <a:off x="2198816" y="294224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167" name="フリーフォーム 166"/>
                <p:cNvSpPr/>
                <p:nvPr/>
              </p:nvSpPr>
              <p:spPr>
                <a:xfrm>
                  <a:off x="2305215" y="337588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69" name="フリーフォーム 168"/>
                <p:cNvSpPr/>
                <p:nvPr/>
              </p:nvSpPr>
              <p:spPr>
                <a:xfrm>
                  <a:off x="2305215" y="359620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71" name="フリーフォーム 170"/>
                <p:cNvSpPr/>
                <p:nvPr/>
              </p:nvSpPr>
              <p:spPr>
                <a:xfrm>
                  <a:off x="2709520" y="4036856"/>
                  <a:ext cx="1085338"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96" name="角丸四角形 95"/>
                <p:cNvSpPr/>
                <p:nvPr/>
              </p:nvSpPr>
              <p:spPr>
                <a:xfrm>
                  <a:off x="2843808" y="321982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7" name="角丸四角形 96"/>
                <p:cNvSpPr/>
                <p:nvPr/>
              </p:nvSpPr>
              <p:spPr>
                <a:xfrm>
                  <a:off x="2843808" y="3462179"/>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9" name="角丸四角形 98"/>
                <p:cNvSpPr/>
                <p:nvPr/>
              </p:nvSpPr>
              <p:spPr>
                <a:xfrm>
                  <a:off x="2843808" y="3946894"/>
                  <a:ext cx="833231" cy="220088"/>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err="1">
                      <a:solidFill>
                        <a:sysClr val="window" lastClr="FFFFFF"/>
                      </a:solidFill>
                      <a:ea typeface="ＭＳ Ｐゴシック"/>
                    </a:rPr>
                    <a:t>sbAMP</a:t>
                  </a:r>
                  <a:endParaRPr kumimoji="0" lang="ja-JP" altLang="en-US" sz="1600" kern="0" dirty="0">
                    <a:solidFill>
                      <a:sysClr val="window" lastClr="FFFFFF"/>
                    </a:solidFill>
                    <a:ea typeface="ＭＳ Ｐゴシック"/>
                  </a:endParaRPr>
                </a:p>
              </p:txBody>
            </p:sp>
            <p:sp>
              <p:nvSpPr>
                <p:cNvPr id="100" name="フリーフォーム 99"/>
                <p:cNvSpPr/>
                <p:nvPr/>
              </p:nvSpPr>
              <p:spPr>
                <a:xfrm>
                  <a:off x="3791857" y="29422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01" name="フリーフォーム 100"/>
                <p:cNvSpPr/>
                <p:nvPr/>
              </p:nvSpPr>
              <p:spPr>
                <a:xfrm>
                  <a:off x="2719624" y="29470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05" name="角丸四角形 104"/>
                <p:cNvSpPr/>
                <p:nvPr/>
              </p:nvSpPr>
              <p:spPr>
                <a:xfrm>
                  <a:off x="2036106" y="3217738"/>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sp>
            <p:nvSpPr>
              <p:cNvPr id="106" name="正方形/長方形 105"/>
              <p:cNvSpPr/>
              <p:nvPr/>
            </p:nvSpPr>
            <p:spPr>
              <a:xfrm>
                <a:off x="1867938" y="2596627"/>
                <a:ext cx="2848078" cy="307650"/>
              </a:xfrm>
              <a:prstGeom prst="rect">
                <a:avLst/>
              </a:prstGeom>
            </p:spPr>
            <p:txBody>
              <a:bodyPr wrap="square">
                <a:spAutoFit/>
              </a:bodyPr>
              <a:lstStyle/>
              <a:p>
                <a:r>
                  <a:rPr lang="en-US" altLang="ja-JP" sz="2400" dirty="0">
                    <a:solidFill>
                      <a:srgbClr val="5F5F5F"/>
                    </a:solidFill>
                    <a:latin typeface="Calibri"/>
                    <a:cs typeface="Consolas" panose="020B0609020204030204" pitchFamily="49" charset="0"/>
                  </a:rPr>
                  <a:t>Max 2AMP – 8 Zone &amp; 1sbAMP</a:t>
                </a:r>
                <a:endParaRPr lang="ja-JP" altLang="en-US" sz="2400" dirty="0">
                  <a:solidFill>
                    <a:srgbClr val="5F5F5F"/>
                  </a:solidFill>
                  <a:latin typeface="Calibri"/>
                  <a:cs typeface="Consolas" panose="020B0609020204030204" pitchFamily="49" charset="0"/>
                </a:endParaRPr>
              </a:p>
            </p:txBody>
          </p:sp>
        </p:grpSp>
        <p:sp>
          <p:nvSpPr>
            <p:cNvPr id="91" name="フリーフォーム 90"/>
            <p:cNvSpPr/>
            <p:nvPr/>
          </p:nvSpPr>
          <p:spPr>
            <a:xfrm>
              <a:off x="3368193" y="3157542"/>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92" name="フリーフォーム 91"/>
            <p:cNvSpPr/>
            <p:nvPr/>
          </p:nvSpPr>
          <p:spPr>
            <a:xfrm>
              <a:off x="3462696" y="3157542"/>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nvGrpSpPr>
            <p:cNvPr id="13" name="グループ化 12"/>
            <p:cNvGrpSpPr/>
            <p:nvPr/>
          </p:nvGrpSpPr>
          <p:grpSpPr>
            <a:xfrm>
              <a:off x="3965386" y="3527310"/>
              <a:ext cx="184826" cy="792171"/>
              <a:chOff x="3965386" y="3527310"/>
              <a:chExt cx="184826" cy="792171"/>
            </a:xfrm>
          </p:grpSpPr>
          <p:sp>
            <p:nvSpPr>
              <p:cNvPr id="11" name="フリーフォーム 10"/>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4" name="フリーフォーム 93"/>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36" name="フリーフォーム 135"/>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37" name="フリーフォーム 136"/>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2" name="フリーフォーム 151"/>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3" name="フリーフォーム 152"/>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4" name="フリーフォーム 153"/>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5" name="フリーフォーム 154"/>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90" name="角丸四角形 89"/>
            <p:cNvSpPr/>
            <p:nvPr/>
          </p:nvSpPr>
          <p:spPr>
            <a:xfrm>
              <a:off x="3655352" y="3441538"/>
              <a:ext cx="369515" cy="965110"/>
            </a:xfrm>
            <a:prstGeom prst="roundRect">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239" name="角丸四角形 238"/>
            <p:cNvSpPr/>
            <p:nvPr/>
          </p:nvSpPr>
          <p:spPr>
            <a:xfrm>
              <a:off x="3641932" y="3441538"/>
              <a:ext cx="382935" cy="951958"/>
            </a:xfrm>
            <a:prstGeom prst="roundRect">
              <a:avLst>
                <a:gd name="adj" fmla="val 8296"/>
              </a:avLst>
            </a:prstGeom>
            <a:noFill/>
            <a:ln>
              <a:solidFill>
                <a:schemeClr val="accent5">
                  <a:lumMod val="75000"/>
                </a:schemeClr>
              </a:solidFill>
            </a:ln>
            <a:effectLst>
              <a:glow rad="101600">
                <a:schemeClr val="accent5">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51" name="test_20160523_143811.wmv">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7"/>
            <a:stretch>
              <a:fillRect/>
            </a:stretch>
          </p:blipFill>
          <p:spPr>
            <a:xfrm>
              <a:off x="4057799" y="2349048"/>
              <a:ext cx="1281702" cy="888922"/>
            </a:xfrm>
            <a:prstGeom prst="rect">
              <a:avLst/>
            </a:prstGeom>
            <a:ln>
              <a:noFill/>
            </a:ln>
            <a:effectLst>
              <a:outerShdw blurRad="50800" dist="38100" dir="8100000" algn="tr" rotWithShape="0">
                <a:prstClr val="black">
                  <a:alpha val="40000"/>
                </a:prstClr>
              </a:outerShdw>
            </a:effectLst>
          </p:spPr>
        </p:pic>
        <p:grpSp>
          <p:nvGrpSpPr>
            <p:cNvPr id="2056" name="グループ化 2055"/>
            <p:cNvGrpSpPr/>
            <p:nvPr/>
          </p:nvGrpSpPr>
          <p:grpSpPr>
            <a:xfrm>
              <a:off x="5405806" y="2383170"/>
              <a:ext cx="3558682" cy="2461957"/>
              <a:chOff x="4718097" y="2383170"/>
              <a:chExt cx="3558682" cy="2461957"/>
            </a:xfrm>
          </p:grpSpPr>
          <p:grpSp>
            <p:nvGrpSpPr>
              <p:cNvPr id="2054" name="グループ化 2053"/>
              <p:cNvGrpSpPr/>
              <p:nvPr/>
            </p:nvGrpSpPr>
            <p:grpSpPr>
              <a:xfrm>
                <a:off x="5990476" y="2434658"/>
                <a:ext cx="2285570" cy="751519"/>
                <a:chOff x="5990476" y="2453450"/>
                <a:chExt cx="2285570" cy="751519"/>
              </a:xfrm>
            </p:grpSpPr>
            <p:grpSp>
              <p:nvGrpSpPr>
                <p:cNvPr id="252" name="グループ化 251"/>
                <p:cNvGrpSpPr/>
                <p:nvPr/>
              </p:nvGrpSpPr>
              <p:grpSpPr>
                <a:xfrm>
                  <a:off x="6706167" y="2491019"/>
                  <a:ext cx="370132" cy="656384"/>
                  <a:chOff x="6444376" y="2997256"/>
                  <a:chExt cx="370132" cy="1316671"/>
                </a:xfrm>
              </p:grpSpPr>
              <p:sp>
                <p:nvSpPr>
                  <p:cNvPr id="253" name="フリーフォーム 252"/>
                  <p:cNvSpPr/>
                  <p:nvPr/>
                </p:nvSpPr>
                <p:spPr>
                  <a:xfrm>
                    <a:off x="6463664" y="299725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4" name="フリーフォーム 253"/>
                  <p:cNvSpPr/>
                  <p:nvPr/>
                </p:nvSpPr>
                <p:spPr>
                  <a:xfrm>
                    <a:off x="6463664" y="3185351"/>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5" name="フリーフォーム 254"/>
                  <p:cNvSpPr/>
                  <p:nvPr/>
                </p:nvSpPr>
                <p:spPr>
                  <a:xfrm>
                    <a:off x="6463664" y="337344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6" name="フリーフォーム 255"/>
                  <p:cNvSpPr/>
                  <p:nvPr/>
                </p:nvSpPr>
                <p:spPr>
                  <a:xfrm>
                    <a:off x="6463664" y="356154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7" name="フリーフォーム 256"/>
                  <p:cNvSpPr/>
                  <p:nvPr/>
                </p:nvSpPr>
                <p:spPr>
                  <a:xfrm>
                    <a:off x="6463664" y="374963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8" name="フリーフォーム 257"/>
                  <p:cNvSpPr/>
                  <p:nvPr/>
                </p:nvSpPr>
                <p:spPr>
                  <a:xfrm>
                    <a:off x="6463664" y="3937733"/>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9" name="フリーフォーム 258"/>
                  <p:cNvSpPr/>
                  <p:nvPr/>
                </p:nvSpPr>
                <p:spPr>
                  <a:xfrm>
                    <a:off x="6463664" y="412582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60" name="フリーフォーム 259"/>
                  <p:cNvSpPr/>
                  <p:nvPr/>
                </p:nvSpPr>
                <p:spPr>
                  <a:xfrm>
                    <a:off x="6463664" y="431392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61" name="円/楕円 260"/>
                  <p:cNvSpPr/>
                  <p:nvPr/>
                </p:nvSpPr>
                <p:spPr>
                  <a:xfrm>
                    <a:off x="6444376" y="3349450"/>
                    <a:ext cx="45719" cy="50120"/>
                  </a:xfrm>
                  <a:prstGeom prst="ellipse">
                    <a:avLst/>
                  </a:prstGeom>
                  <a:solidFill>
                    <a:srgbClr val="FFCC99"/>
                  </a:solid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264" name="フリーフォーム 263"/>
                <p:cNvSpPr/>
                <p:nvPr/>
              </p:nvSpPr>
              <p:spPr>
                <a:xfrm>
                  <a:off x="6422947" y="261108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65" name="フリーフォーム 264"/>
                <p:cNvSpPr/>
                <p:nvPr/>
              </p:nvSpPr>
              <p:spPr>
                <a:xfrm>
                  <a:off x="6466422" y="297760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43" name="角丸四角形 242"/>
                <p:cNvSpPr/>
                <p:nvPr/>
              </p:nvSpPr>
              <p:spPr>
                <a:xfrm>
                  <a:off x="5990476" y="2495678"/>
                  <a:ext cx="569108" cy="220088"/>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262" name="角丸四角形 261"/>
                <p:cNvSpPr/>
                <p:nvPr/>
              </p:nvSpPr>
              <p:spPr>
                <a:xfrm>
                  <a:off x="6679465" y="2453450"/>
                  <a:ext cx="277623" cy="725102"/>
                </a:xfrm>
                <a:prstGeom prst="roundRect">
                  <a:avLst>
                    <a:gd name="adj" fmla="val 6515"/>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263" name="角丸四角形 262"/>
                <p:cNvSpPr/>
                <p:nvPr/>
              </p:nvSpPr>
              <p:spPr>
                <a:xfrm>
                  <a:off x="5990476" y="2859782"/>
                  <a:ext cx="569108" cy="220088"/>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2051" name="右中かっこ 2050"/>
                <p:cNvSpPr/>
                <p:nvPr/>
              </p:nvSpPr>
              <p:spPr>
                <a:xfrm>
                  <a:off x="7094909" y="2461260"/>
                  <a:ext cx="80199" cy="743709"/>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srgbClr val="5F5F5F"/>
                    </a:solidFill>
                  </a:endParaRPr>
                </a:p>
              </p:txBody>
            </p:sp>
            <p:sp>
              <p:nvSpPr>
                <p:cNvPr id="266" name="正方形/長方形 265"/>
                <p:cNvSpPr/>
                <p:nvPr/>
              </p:nvSpPr>
              <p:spPr>
                <a:xfrm>
                  <a:off x="7121711" y="2675050"/>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sp>
              <p:nvSpPr>
                <p:cNvPr id="268" name="角丸四角形 267"/>
                <p:cNvSpPr/>
                <p:nvPr/>
              </p:nvSpPr>
              <p:spPr>
                <a:xfrm>
                  <a:off x="7922675" y="2709628"/>
                  <a:ext cx="353371" cy="102673"/>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sp>
              <p:nvSpPr>
                <p:cNvPr id="246" name="角丸四角形 245"/>
                <p:cNvSpPr/>
                <p:nvPr/>
              </p:nvSpPr>
              <p:spPr>
                <a:xfrm>
                  <a:off x="7922675" y="2820778"/>
                  <a:ext cx="353371" cy="102673"/>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grpSp>
          <p:pic>
            <p:nvPicPr>
              <p:cNvPr id="269" name="Picture 2"/>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4720757" y="2383170"/>
                <a:ext cx="1144532" cy="77066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0" name="Picture 3"/>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718097" y="3177203"/>
                <a:ext cx="1134842" cy="7748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1" name="Picture 4"/>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721230" y="3996278"/>
                <a:ext cx="1128426" cy="7795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275" name="グループ化 274"/>
              <p:cNvGrpSpPr/>
              <p:nvPr/>
            </p:nvGrpSpPr>
            <p:grpSpPr>
              <a:xfrm>
                <a:off x="5990158" y="3254274"/>
                <a:ext cx="2285570" cy="725102"/>
                <a:chOff x="5990476" y="2453450"/>
                <a:chExt cx="2285570" cy="725102"/>
              </a:xfrm>
            </p:grpSpPr>
            <p:grpSp>
              <p:nvGrpSpPr>
                <p:cNvPr id="276" name="グループ化 275"/>
                <p:cNvGrpSpPr/>
                <p:nvPr/>
              </p:nvGrpSpPr>
              <p:grpSpPr>
                <a:xfrm>
                  <a:off x="6706167" y="2491019"/>
                  <a:ext cx="370132" cy="656384"/>
                  <a:chOff x="6444376" y="2997256"/>
                  <a:chExt cx="370132" cy="1316671"/>
                </a:xfrm>
              </p:grpSpPr>
              <p:sp>
                <p:nvSpPr>
                  <p:cNvPr id="286" name="フリーフォーム 285"/>
                  <p:cNvSpPr/>
                  <p:nvPr/>
                </p:nvSpPr>
                <p:spPr>
                  <a:xfrm>
                    <a:off x="6463664" y="299725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7" name="フリーフォーム 286"/>
                  <p:cNvSpPr/>
                  <p:nvPr/>
                </p:nvSpPr>
                <p:spPr>
                  <a:xfrm>
                    <a:off x="6463664" y="3185351"/>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8" name="フリーフォーム 287"/>
                  <p:cNvSpPr/>
                  <p:nvPr/>
                </p:nvSpPr>
                <p:spPr>
                  <a:xfrm>
                    <a:off x="6463664" y="337344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9" name="フリーフォーム 288"/>
                  <p:cNvSpPr/>
                  <p:nvPr/>
                </p:nvSpPr>
                <p:spPr>
                  <a:xfrm>
                    <a:off x="6463664" y="356154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0" name="フリーフォーム 289"/>
                  <p:cNvSpPr/>
                  <p:nvPr/>
                </p:nvSpPr>
                <p:spPr>
                  <a:xfrm>
                    <a:off x="6463664" y="374963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1" name="フリーフォーム 290"/>
                  <p:cNvSpPr/>
                  <p:nvPr/>
                </p:nvSpPr>
                <p:spPr>
                  <a:xfrm>
                    <a:off x="6463664" y="3937733"/>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2" name="フリーフォーム 291"/>
                  <p:cNvSpPr/>
                  <p:nvPr/>
                </p:nvSpPr>
                <p:spPr>
                  <a:xfrm>
                    <a:off x="6463664" y="412582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3" name="フリーフォーム 292"/>
                  <p:cNvSpPr/>
                  <p:nvPr/>
                </p:nvSpPr>
                <p:spPr>
                  <a:xfrm>
                    <a:off x="6463664" y="431392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4" name="円/楕円 293"/>
                  <p:cNvSpPr/>
                  <p:nvPr/>
                </p:nvSpPr>
                <p:spPr>
                  <a:xfrm>
                    <a:off x="6444376" y="3349450"/>
                    <a:ext cx="45719" cy="50120"/>
                  </a:xfrm>
                  <a:prstGeom prst="ellipse">
                    <a:avLst/>
                  </a:prstGeom>
                  <a:solidFill>
                    <a:srgbClr val="FFCC99"/>
                  </a:solid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277" name="フリーフォーム 276"/>
                <p:cNvSpPr/>
                <p:nvPr/>
              </p:nvSpPr>
              <p:spPr>
                <a:xfrm>
                  <a:off x="6422947" y="261108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78" name="フリーフォーム 277"/>
                <p:cNvSpPr/>
                <p:nvPr/>
              </p:nvSpPr>
              <p:spPr>
                <a:xfrm>
                  <a:off x="6466422" y="297760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79" name="角丸四角形 278"/>
                <p:cNvSpPr/>
                <p:nvPr/>
              </p:nvSpPr>
              <p:spPr>
                <a:xfrm>
                  <a:off x="5990476" y="2495678"/>
                  <a:ext cx="569108" cy="220088"/>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280" name="角丸四角形 279"/>
                <p:cNvSpPr/>
                <p:nvPr/>
              </p:nvSpPr>
              <p:spPr>
                <a:xfrm>
                  <a:off x="6679465" y="2453450"/>
                  <a:ext cx="277623" cy="725102"/>
                </a:xfrm>
                <a:prstGeom prst="roundRect">
                  <a:avLst>
                    <a:gd name="adj" fmla="val 6515"/>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281" name="角丸四角形 280"/>
                <p:cNvSpPr/>
                <p:nvPr/>
              </p:nvSpPr>
              <p:spPr>
                <a:xfrm>
                  <a:off x="5990476" y="2859782"/>
                  <a:ext cx="569108" cy="220088"/>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282" name="右中かっこ 281"/>
                <p:cNvSpPr/>
                <p:nvPr/>
              </p:nvSpPr>
              <p:spPr>
                <a:xfrm>
                  <a:off x="7094909" y="2473029"/>
                  <a:ext cx="80199" cy="315405"/>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srgbClr val="5F5F5F"/>
                    </a:solidFill>
                  </a:endParaRPr>
                </a:p>
              </p:txBody>
            </p:sp>
            <p:sp>
              <p:nvSpPr>
                <p:cNvPr id="283" name="正方形/長方形 282"/>
                <p:cNvSpPr/>
                <p:nvPr/>
              </p:nvSpPr>
              <p:spPr>
                <a:xfrm>
                  <a:off x="7121711" y="2487902"/>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sp>
              <p:nvSpPr>
                <p:cNvPr id="284" name="角丸四角形 283"/>
                <p:cNvSpPr/>
                <p:nvPr/>
              </p:nvSpPr>
              <p:spPr>
                <a:xfrm>
                  <a:off x="7922675" y="2597466"/>
                  <a:ext cx="353371" cy="102673"/>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sp>
              <p:nvSpPr>
                <p:cNvPr id="285" name="角丸四角形 284"/>
                <p:cNvSpPr/>
                <p:nvPr/>
              </p:nvSpPr>
              <p:spPr>
                <a:xfrm>
                  <a:off x="7922675" y="2960638"/>
                  <a:ext cx="353371" cy="102673"/>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grpSp>
          <p:sp>
            <p:nvSpPr>
              <p:cNvPr id="295" name="右中かっこ 294"/>
              <p:cNvSpPr/>
              <p:nvPr/>
            </p:nvSpPr>
            <p:spPr>
              <a:xfrm>
                <a:off x="7095230" y="3648766"/>
                <a:ext cx="80199" cy="315405"/>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srgbClr val="5F5F5F"/>
                  </a:solidFill>
                </a:endParaRPr>
              </a:p>
            </p:txBody>
          </p:sp>
          <p:sp>
            <p:nvSpPr>
              <p:cNvPr id="296" name="正方形/長方形 295"/>
              <p:cNvSpPr/>
              <p:nvPr/>
            </p:nvSpPr>
            <p:spPr>
              <a:xfrm>
                <a:off x="7122032" y="3663639"/>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grpSp>
            <p:nvGrpSpPr>
              <p:cNvPr id="2055" name="グループ化 2054"/>
              <p:cNvGrpSpPr/>
              <p:nvPr/>
            </p:nvGrpSpPr>
            <p:grpSpPr>
              <a:xfrm>
                <a:off x="5991209" y="4033834"/>
                <a:ext cx="2285570" cy="811293"/>
                <a:chOff x="5991209" y="3962515"/>
                <a:chExt cx="2285570" cy="811293"/>
              </a:xfrm>
            </p:grpSpPr>
            <p:grpSp>
              <p:nvGrpSpPr>
                <p:cNvPr id="298" name="グループ化 297"/>
                <p:cNvGrpSpPr/>
                <p:nvPr/>
              </p:nvGrpSpPr>
              <p:grpSpPr>
                <a:xfrm>
                  <a:off x="5991209" y="3962515"/>
                  <a:ext cx="2285570" cy="776428"/>
                  <a:chOff x="5990476" y="2402124"/>
                  <a:chExt cx="2285570" cy="776428"/>
                </a:xfrm>
              </p:grpSpPr>
              <p:grpSp>
                <p:nvGrpSpPr>
                  <p:cNvPr id="299" name="グループ化 298"/>
                  <p:cNvGrpSpPr/>
                  <p:nvPr/>
                </p:nvGrpSpPr>
                <p:grpSpPr>
                  <a:xfrm>
                    <a:off x="6706167" y="2491019"/>
                    <a:ext cx="370132" cy="656384"/>
                    <a:chOff x="6444376" y="2997256"/>
                    <a:chExt cx="370132" cy="1316671"/>
                  </a:xfrm>
                </p:grpSpPr>
                <p:sp>
                  <p:nvSpPr>
                    <p:cNvPr id="309" name="フリーフォーム 308"/>
                    <p:cNvSpPr/>
                    <p:nvPr/>
                  </p:nvSpPr>
                  <p:spPr>
                    <a:xfrm>
                      <a:off x="6463664" y="299725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0" name="フリーフォーム 309"/>
                    <p:cNvSpPr/>
                    <p:nvPr/>
                  </p:nvSpPr>
                  <p:spPr>
                    <a:xfrm>
                      <a:off x="6463664" y="3185351"/>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1" name="フリーフォーム 310"/>
                    <p:cNvSpPr/>
                    <p:nvPr/>
                  </p:nvSpPr>
                  <p:spPr>
                    <a:xfrm>
                      <a:off x="6463664" y="337344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2" name="フリーフォーム 311"/>
                    <p:cNvSpPr/>
                    <p:nvPr/>
                  </p:nvSpPr>
                  <p:spPr>
                    <a:xfrm>
                      <a:off x="6463664" y="356154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3" name="フリーフォーム 312"/>
                    <p:cNvSpPr/>
                    <p:nvPr/>
                  </p:nvSpPr>
                  <p:spPr>
                    <a:xfrm>
                      <a:off x="6463664" y="374963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4" name="フリーフォーム 313"/>
                    <p:cNvSpPr/>
                    <p:nvPr/>
                  </p:nvSpPr>
                  <p:spPr>
                    <a:xfrm>
                      <a:off x="6463664" y="3937733"/>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5" name="フリーフォーム 314"/>
                    <p:cNvSpPr/>
                    <p:nvPr/>
                  </p:nvSpPr>
                  <p:spPr>
                    <a:xfrm>
                      <a:off x="6463664" y="412582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6" name="フリーフォーム 315"/>
                    <p:cNvSpPr/>
                    <p:nvPr/>
                  </p:nvSpPr>
                  <p:spPr>
                    <a:xfrm>
                      <a:off x="6463664" y="431392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7" name="円/楕円 316"/>
                    <p:cNvSpPr/>
                    <p:nvPr/>
                  </p:nvSpPr>
                  <p:spPr>
                    <a:xfrm>
                      <a:off x="6444376" y="3349450"/>
                      <a:ext cx="45719" cy="50120"/>
                    </a:xfrm>
                    <a:prstGeom prst="ellipse">
                      <a:avLst/>
                    </a:prstGeom>
                    <a:solidFill>
                      <a:srgbClr val="FFCC99"/>
                    </a:solid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300" name="フリーフォーム 299"/>
                  <p:cNvSpPr/>
                  <p:nvPr/>
                </p:nvSpPr>
                <p:spPr>
                  <a:xfrm>
                    <a:off x="6422947" y="261108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01" name="フリーフォーム 300"/>
                  <p:cNvSpPr/>
                  <p:nvPr/>
                </p:nvSpPr>
                <p:spPr>
                  <a:xfrm>
                    <a:off x="6466422" y="297760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02" name="角丸四角形 301"/>
                  <p:cNvSpPr/>
                  <p:nvPr/>
                </p:nvSpPr>
                <p:spPr>
                  <a:xfrm>
                    <a:off x="5990476" y="2495678"/>
                    <a:ext cx="569108" cy="220088"/>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303" name="角丸四角形 302"/>
                  <p:cNvSpPr/>
                  <p:nvPr/>
                </p:nvSpPr>
                <p:spPr>
                  <a:xfrm>
                    <a:off x="6679465" y="2453450"/>
                    <a:ext cx="277623" cy="725102"/>
                  </a:xfrm>
                  <a:prstGeom prst="roundRect">
                    <a:avLst>
                      <a:gd name="adj" fmla="val 6515"/>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304" name="角丸四角形 303"/>
                  <p:cNvSpPr/>
                  <p:nvPr/>
                </p:nvSpPr>
                <p:spPr>
                  <a:xfrm>
                    <a:off x="5990476" y="2859782"/>
                    <a:ext cx="569108" cy="220088"/>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305" name="右中かっこ 304"/>
                  <p:cNvSpPr/>
                  <p:nvPr/>
                </p:nvSpPr>
                <p:spPr>
                  <a:xfrm>
                    <a:off x="7094909" y="2471000"/>
                    <a:ext cx="80199" cy="147138"/>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srgbClr val="5F5F5F"/>
                      </a:solidFill>
                    </a:endParaRPr>
                  </a:p>
                </p:txBody>
              </p:sp>
              <p:sp>
                <p:nvSpPr>
                  <p:cNvPr id="306" name="正方形/長方形 305"/>
                  <p:cNvSpPr/>
                  <p:nvPr/>
                </p:nvSpPr>
                <p:spPr>
                  <a:xfrm>
                    <a:off x="7121711" y="2402124"/>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sp>
                <p:nvSpPr>
                  <p:cNvPr id="307" name="角丸四角形 306"/>
                  <p:cNvSpPr/>
                  <p:nvPr/>
                </p:nvSpPr>
                <p:spPr>
                  <a:xfrm>
                    <a:off x="7922675" y="2511688"/>
                    <a:ext cx="353371" cy="102673"/>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sp>
                <p:nvSpPr>
                  <p:cNvPr id="308" name="角丸四角形 307"/>
                  <p:cNvSpPr/>
                  <p:nvPr/>
                </p:nvSpPr>
                <p:spPr>
                  <a:xfrm>
                    <a:off x="7922675" y="3065120"/>
                    <a:ext cx="353371" cy="102673"/>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grpSp>
            <p:sp>
              <p:nvSpPr>
                <p:cNvPr id="318" name="右中かっこ 317"/>
                <p:cNvSpPr/>
                <p:nvPr/>
              </p:nvSpPr>
              <p:spPr>
                <a:xfrm>
                  <a:off x="7096281" y="4581316"/>
                  <a:ext cx="80199" cy="147138"/>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srgbClr val="5F5F5F"/>
                    </a:solidFill>
                  </a:endParaRPr>
                </a:p>
              </p:txBody>
            </p:sp>
            <p:sp>
              <p:nvSpPr>
                <p:cNvPr id="319" name="正方形/長方形 318"/>
                <p:cNvSpPr/>
                <p:nvPr/>
              </p:nvSpPr>
              <p:spPr>
                <a:xfrm>
                  <a:off x="7123083" y="4527688"/>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grpSp>
          <p:sp>
            <p:nvSpPr>
              <p:cNvPr id="320" name="右中かっこ 319"/>
              <p:cNvSpPr/>
              <p:nvPr/>
            </p:nvSpPr>
            <p:spPr>
              <a:xfrm>
                <a:off x="7095230" y="4274775"/>
                <a:ext cx="80199" cy="346946"/>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srgbClr val="5F5F5F"/>
                  </a:solidFill>
                </a:endParaRPr>
              </a:p>
            </p:txBody>
          </p:sp>
          <p:sp>
            <p:nvSpPr>
              <p:cNvPr id="321" name="正方形/長方形 320"/>
              <p:cNvSpPr/>
              <p:nvPr/>
            </p:nvSpPr>
            <p:spPr>
              <a:xfrm>
                <a:off x="7122032" y="4310236"/>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sp>
            <p:nvSpPr>
              <p:cNvPr id="322" name="角丸四角形 321"/>
              <p:cNvSpPr/>
              <p:nvPr/>
            </p:nvSpPr>
            <p:spPr>
              <a:xfrm>
                <a:off x="7922996" y="4344814"/>
                <a:ext cx="353371" cy="102673"/>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sp>
            <p:nvSpPr>
              <p:cNvPr id="323" name="角丸四角形 322"/>
              <p:cNvSpPr/>
              <p:nvPr/>
            </p:nvSpPr>
            <p:spPr>
              <a:xfrm>
                <a:off x="7922996" y="4455964"/>
                <a:ext cx="353371" cy="102673"/>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grpSp>
        <p:sp>
          <p:nvSpPr>
            <p:cNvPr id="324" name="正方形/長方形 323"/>
            <p:cNvSpPr/>
            <p:nvPr/>
          </p:nvSpPr>
          <p:spPr>
            <a:xfrm>
              <a:off x="1547664" y="4731990"/>
              <a:ext cx="2729781"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equipped with 2in/8out speaker selector </a:t>
              </a:r>
              <a:endParaRPr lang="ja-JP" altLang="en-US" dirty="0">
                <a:solidFill>
                  <a:srgbClr val="5F5F5F"/>
                </a:solidFill>
                <a:latin typeface="Calibri"/>
                <a:cs typeface="Consolas" panose="020B0609020204030204" pitchFamily="49" charset="0"/>
              </a:endParaRPr>
            </a:p>
          </p:txBody>
        </p:sp>
        <p:sp>
          <p:nvSpPr>
            <p:cNvPr id="182" name="四角形吹き出し 181"/>
            <p:cNvSpPr/>
            <p:nvPr/>
          </p:nvSpPr>
          <p:spPr>
            <a:xfrm>
              <a:off x="4211960" y="3363592"/>
              <a:ext cx="1256378" cy="524107"/>
            </a:xfrm>
            <a:prstGeom prst="wedgeRectCallout">
              <a:avLst>
                <a:gd name="adj1" fmla="val -5732"/>
                <a:gd name="adj2" fmla="val 66191"/>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36000" rIns="36000"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You can arrange the zones which these two AMPs cover.</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158" name="正方形/長方形 157"/>
            <p:cNvSpPr/>
            <p:nvPr/>
          </p:nvSpPr>
          <p:spPr>
            <a:xfrm>
              <a:off x="3566977" y="650103"/>
              <a:ext cx="1091820" cy="348659"/>
            </a:xfrm>
            <a:prstGeom prst="rect">
              <a:avLst/>
            </a:prstGeom>
          </p:spPr>
          <p:txBody>
            <a:bodyPr wrap="none" lIns="60945" tIns="30472" rIns="60945" bIns="30472">
              <a:spAutoFit/>
            </a:bodyPr>
            <a:lstStyle/>
            <a:p>
              <a:r>
                <a:rPr lang="en-US" altLang="ja-JP" sz="3000" b="1"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VX-3008F</a:t>
              </a:r>
              <a:endParaRPr lang="ja-JP" altLang="en-US" sz="3000" dirty="0">
                <a:solidFill>
                  <a:srgbClr val="5F5F5F"/>
                </a:solidFill>
                <a:latin typeface="Calibri"/>
              </a:endParaRPr>
            </a:p>
          </p:txBody>
        </p:sp>
        <p:grpSp>
          <p:nvGrpSpPr>
            <p:cNvPr id="160" name="グループ化 159"/>
            <p:cNvGrpSpPr/>
            <p:nvPr/>
          </p:nvGrpSpPr>
          <p:grpSpPr>
            <a:xfrm>
              <a:off x="2080954" y="650910"/>
              <a:ext cx="1335087" cy="1045368"/>
              <a:chOff x="2080954" y="650910"/>
              <a:chExt cx="1335087" cy="1045368"/>
            </a:xfrm>
          </p:grpSpPr>
          <p:pic>
            <p:nvPicPr>
              <p:cNvPr id="161" name="Picture 5"/>
              <p:cNvPicPr>
                <a:picLocks noChangeAspect="1" noChangeArrowheads="1"/>
              </p:cNvPicPr>
              <p:nvPr/>
            </p:nvPicPr>
            <p:blipFill>
              <a:blip r:embed="rId11"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080954" y="650910"/>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2" name="Picture 2"/>
              <p:cNvPicPr>
                <a:picLocks noChangeAspect="1" noChangeArrowheads="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63" name="Picture 2"/>
              <p:cNvPicPr>
                <a:picLocks noChangeAspect="1" noChangeArrowheads="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66" name="正方形/長方形 165"/>
            <p:cNvSpPr/>
            <p:nvPr/>
          </p:nvSpPr>
          <p:spPr>
            <a:xfrm>
              <a:off x="1892207" y="1670643"/>
              <a:ext cx="6784249" cy="553770"/>
            </a:xfrm>
            <a:prstGeom prst="rect">
              <a:avLst/>
            </a:prstGeom>
          </p:spPr>
          <p:txBody>
            <a:bodyPr wrap="square">
              <a:spAutoFit/>
            </a:bodyPr>
            <a:lstStyle/>
            <a:p>
              <a:r>
                <a:rPr lang="en-US" altLang="ja-JP" sz="2400" b="1" dirty="0">
                  <a:solidFill>
                    <a:srgbClr val="5F5F5F"/>
                  </a:solidFill>
                  <a:latin typeface="Calibri"/>
                  <a:cs typeface="Consolas" panose="020B0609020204030204" pitchFamily="49" charset="0"/>
                </a:rPr>
                <a:t>VX-3008F</a:t>
              </a:r>
              <a:r>
                <a:rPr lang="en-US" altLang="ja-JP" sz="2400" dirty="0">
                  <a:solidFill>
                    <a:srgbClr val="5F5F5F"/>
                  </a:solidFill>
                  <a:latin typeface="Calibri"/>
                  <a:cs typeface="Consolas" panose="020B0609020204030204" pitchFamily="49" charset="0"/>
                </a:rPr>
                <a:t> has </a:t>
              </a:r>
              <a:r>
                <a:rPr lang="en-US" altLang="ja-JP" sz="2400" b="1" dirty="0">
                  <a:solidFill>
                    <a:srgbClr val="5F5F5F"/>
                  </a:solidFill>
                  <a:latin typeface="Calibri"/>
                  <a:cs typeface="Consolas" panose="020B0609020204030204" pitchFamily="49" charset="0"/>
                </a:rPr>
                <a:t>2 bus line </a:t>
              </a:r>
              <a:r>
                <a:rPr lang="en-US" altLang="ja-JP" sz="2400" dirty="0">
                  <a:solidFill>
                    <a:srgbClr val="5F5F5F"/>
                  </a:solidFill>
                  <a:latin typeface="Calibri"/>
                  <a:cs typeface="Consolas" panose="020B0609020204030204" pitchFamily="49" charset="0"/>
                </a:rPr>
                <a:t>and </a:t>
              </a:r>
              <a:r>
                <a:rPr lang="en-US" altLang="ja-JP" sz="2400" b="1" dirty="0">
                  <a:solidFill>
                    <a:srgbClr val="5F5F5F"/>
                  </a:solidFill>
                  <a:latin typeface="Calibri"/>
                  <a:cs typeface="Consolas" panose="020B0609020204030204" pitchFamily="49" charset="0"/>
                </a:rPr>
                <a:t>8 zone speaker selector</a:t>
              </a:r>
              <a:r>
                <a:rPr lang="en-US" altLang="ja-JP" sz="2400" dirty="0">
                  <a:solidFill>
                    <a:srgbClr val="5F5F5F"/>
                  </a:solidFill>
                  <a:latin typeface="Calibri"/>
                  <a:cs typeface="Consolas" panose="020B0609020204030204" pitchFamily="49" charset="0"/>
                </a:rPr>
                <a:t>. Using speaker selector, the system can broadcasts to many zones with only 1 AMP.</a:t>
              </a:r>
              <a:endParaRPr lang="ja-JP" altLang="en-US" sz="2400" dirty="0">
                <a:solidFill>
                  <a:srgbClr val="5F5F5F"/>
                </a:solidFill>
                <a:latin typeface="Calibri"/>
                <a:cs typeface="Consolas" panose="020B0609020204030204" pitchFamily="49" charset="0"/>
              </a:endParaRPr>
            </a:p>
          </p:txBody>
        </p:sp>
        <p:pic>
          <p:nvPicPr>
            <p:cNvPr id="168" name="Picture 2"/>
            <p:cNvPicPr>
              <a:picLocks noChangeAspect="1" noChangeArrowheads="1"/>
            </p:cNvPicPr>
            <p:nvPr/>
          </p:nvPicPr>
          <p:blipFill rotWithShape="1">
            <a:blip r:embed="rId13" cstate="print">
              <a:extLst>
                <a:ext uri="{28A0092B-C50C-407E-A947-70E740481C1C}">
                  <a14:useLocalDpi xmlns:a14="http://schemas.microsoft.com/office/drawing/2010/main" val="0"/>
                </a:ext>
              </a:extLst>
            </a:blip>
            <a:srcRect/>
            <a:stretch/>
          </p:blipFill>
          <p:spPr bwMode="auto">
            <a:xfrm>
              <a:off x="4623912" y="1039486"/>
              <a:ext cx="952795" cy="64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3" name="角丸四角形 142">
              <a:hlinkClick r:id="rId14" action="ppaction://hlinksldjump"/>
            </p:cNvPr>
            <p:cNvSpPr/>
            <p:nvPr/>
          </p:nvSpPr>
          <p:spPr>
            <a:xfrm>
              <a:off x="4747395" y="751454"/>
              <a:ext cx="976733" cy="183987"/>
            </a:xfrm>
            <a:prstGeom prst="roundRect">
              <a:avLst/>
            </a:prstGeom>
          </p:spPr>
          <p:style>
            <a:lnRef idx="0">
              <a:schemeClr val="dk1"/>
            </a:lnRef>
            <a:fillRef idx="3">
              <a:schemeClr val="dk1"/>
            </a:fillRef>
            <a:effectRef idx="3">
              <a:schemeClr val="dk1"/>
            </a:effectRef>
            <a:fontRef idx="minor">
              <a:schemeClr val="lt1"/>
            </a:fontRef>
          </p:style>
          <p:txBody>
            <a:bodyPr rtlCol="0" anchor="ctr"/>
            <a:lstStyle/>
            <a:p>
              <a:pPr algn="ctr"/>
              <a:r>
                <a:rPr lang="en-US" altLang="ja-JP" dirty="0">
                  <a:solidFill>
                    <a:srgbClr val="FFFFFF"/>
                  </a:solidFill>
                </a:rPr>
                <a:t>Appearance</a:t>
              </a:r>
              <a:endParaRPr lang="ja-JP" altLang="en-US" dirty="0">
                <a:solidFill>
                  <a:srgbClr val="FFFFFF"/>
                </a:solidFill>
              </a:endParaRPr>
            </a:p>
          </p:txBody>
        </p:sp>
      </p:grpSp>
      <p:sp>
        <p:nvSpPr>
          <p:cNvPr id="144" name="正方形/長方形 143"/>
          <p:cNvSpPr/>
          <p:nvPr/>
        </p:nvSpPr>
        <p:spPr>
          <a:xfrm>
            <a:off x="1505986" y="-463045"/>
            <a:ext cx="12216537" cy="8015253"/>
          </a:xfrm>
          <a:prstGeom prst="rect">
            <a:avLst/>
          </a:prstGeom>
          <a:solidFill>
            <a:schemeClr val="bg1">
              <a:alpha val="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grpSp>
        <p:nvGrpSpPr>
          <p:cNvPr id="145" name="グループ化 144"/>
          <p:cNvGrpSpPr/>
          <p:nvPr/>
        </p:nvGrpSpPr>
        <p:grpSpPr>
          <a:xfrm>
            <a:off x="3121792" y="833631"/>
            <a:ext cx="10595796" cy="6384732"/>
            <a:chOff x="2080954" y="555525"/>
            <a:chExt cx="7063046" cy="4254737"/>
          </a:xfrm>
        </p:grpSpPr>
        <p:sp>
          <p:nvSpPr>
            <p:cNvPr id="149" name="正方形/長方形 148"/>
            <p:cNvSpPr/>
            <p:nvPr/>
          </p:nvSpPr>
          <p:spPr>
            <a:xfrm>
              <a:off x="2080954" y="555525"/>
              <a:ext cx="7063046" cy="4254737"/>
            </a:xfrm>
            <a:prstGeom prst="rect">
              <a:avLst/>
            </a:prstGeom>
            <a:solidFill>
              <a:schemeClr val="bg1">
                <a:alpha val="9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48" name="角丸四角形 147">
              <a:hlinkClick r:id="rId15" action="ppaction://hlinksldjump"/>
            </p:cNvPr>
            <p:cNvSpPr/>
            <p:nvPr/>
          </p:nvSpPr>
          <p:spPr>
            <a:xfrm>
              <a:off x="7889653" y="735089"/>
              <a:ext cx="976733" cy="183987"/>
            </a:xfrm>
            <a:prstGeom prst="roundRect">
              <a:avLst/>
            </a:prstGeom>
          </p:spPr>
          <p:style>
            <a:lnRef idx="0">
              <a:schemeClr val="dk1"/>
            </a:lnRef>
            <a:fillRef idx="3">
              <a:schemeClr val="dk1"/>
            </a:fillRef>
            <a:effectRef idx="3">
              <a:schemeClr val="dk1"/>
            </a:effectRef>
            <a:fontRef idx="minor">
              <a:schemeClr val="lt1"/>
            </a:fontRef>
          </p:style>
          <p:txBody>
            <a:bodyPr rtlCol="0" anchor="ctr"/>
            <a:lstStyle/>
            <a:p>
              <a:pPr algn="ctr"/>
              <a:r>
                <a:rPr lang="en-US" altLang="ja-JP" dirty="0"/>
                <a:t>Close</a:t>
              </a:r>
              <a:endParaRPr lang="ja-JP" altLang="en-US" dirty="0"/>
            </a:p>
          </p:txBody>
        </p:sp>
      </p:grpSp>
      <p:pic>
        <p:nvPicPr>
          <p:cNvPr id="9218" name="Picture 2" descr="G:\TCL\Products\Products data\VX\VX-3000\Photo\VX-3000 ph2\vx3008f_pr1e.jpg"/>
          <p:cNvPicPr>
            <a:picLocks noChangeAspect="1" noChangeArrowheads="1"/>
          </p:cNvPicPr>
          <p:nvPr/>
        </p:nvPicPr>
        <p:blipFill>
          <a:blip r:embed="rId1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285419" y="3466815"/>
            <a:ext cx="8715083" cy="3742148"/>
          </a:xfrm>
          <a:prstGeom prst="rect">
            <a:avLst/>
          </a:prstGeom>
          <a:noFill/>
          <a:extLst>
            <a:ext uri="{909E8E84-426E-40DD-AFC4-6F175D3DCCD1}">
              <a14:hiddenFill xmlns:a14="http://schemas.microsoft.com/office/drawing/2010/main">
                <a:solidFill>
                  <a:srgbClr val="FFFFFF"/>
                </a:solidFill>
              </a14:hiddenFill>
            </a:ext>
          </a:extLst>
        </p:spPr>
      </p:pic>
      <p:pic>
        <p:nvPicPr>
          <p:cNvPr id="9219" name="Picture 3" descr="G:\TCL\Products\Products data\VX\VX-3000\Photo\VX-3000 ph2\VX-3008F_front.jpg"/>
          <p:cNvPicPr>
            <a:picLocks noChangeAspect="1" noChangeArrowheads="1"/>
          </p:cNvPicPr>
          <p:nvPr/>
        </p:nvPicPr>
        <p:blipFill rotWithShape="1">
          <a:blip r:embed="rId1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3186624" y="725575"/>
            <a:ext cx="8965371" cy="3657641"/>
          </a:xfrm>
          <a:prstGeom prst="rect">
            <a:avLst/>
          </a:prstGeom>
          <a:noFill/>
          <a:extLst>
            <a:ext uri="{909E8E84-426E-40DD-AFC4-6F175D3DCCD1}">
              <a14:hiddenFill xmlns:a14="http://schemas.microsoft.com/office/drawing/2010/main">
                <a:solidFill>
                  <a:srgbClr val="FFFFFF"/>
                </a:solidFill>
              </a14:hiddenFill>
            </a:ext>
          </a:extLst>
        </p:spPr>
      </p:pic>
      <p:sp>
        <p:nvSpPr>
          <p:cNvPr id="157" name="円/楕円 156"/>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 name="円/楕円 158"/>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684598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video>
              <p:cMediaNode vol="80000">
                <p:cTn id="2" repeatCount="indefinite" fill="hold" display="0">
                  <p:stCondLst>
                    <p:cond delay="indefinite"/>
                  </p:stCondLst>
                </p:cTn>
                <p:tgtEl>
                  <p:spTgt spid="251"/>
                </p:tgtEl>
              </p:cMediaNode>
            </p:video>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グループ化 116"/>
          <p:cNvGrpSpPr/>
          <p:nvPr/>
        </p:nvGrpSpPr>
        <p:grpSpPr>
          <a:xfrm>
            <a:off x="1622181" y="288390"/>
            <a:ext cx="2053631" cy="1949899"/>
            <a:chOff x="2645711" y="841076"/>
            <a:chExt cx="2667654" cy="2532159"/>
          </a:xfrm>
        </p:grpSpPr>
        <p:grpSp>
          <p:nvGrpSpPr>
            <p:cNvPr id="118" name="グループ化 117"/>
            <p:cNvGrpSpPr/>
            <p:nvPr/>
          </p:nvGrpSpPr>
          <p:grpSpPr>
            <a:xfrm>
              <a:off x="2951391" y="1221263"/>
              <a:ext cx="2030342" cy="1771248"/>
              <a:chOff x="2951391" y="1221263"/>
              <a:chExt cx="2030342" cy="1771248"/>
            </a:xfrm>
          </p:grpSpPr>
          <p:sp>
            <p:nvSpPr>
              <p:cNvPr id="120" name="円/楕円 119"/>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400" kern="0">
                  <a:solidFill>
                    <a:prstClr val="white"/>
                  </a:solidFill>
                  <a:latin typeface="Meiryo UI"/>
                  <a:ea typeface="Meiryo UI"/>
                </a:endParaRPr>
              </a:p>
            </p:txBody>
          </p:sp>
          <p:sp>
            <p:nvSpPr>
              <p:cNvPr id="121" name="角丸四角形 120"/>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Frame</a:t>
                </a:r>
                <a:endParaRPr kumimoji="0" lang="ja-JP" altLang="en-US" sz="1700" b="1" kern="0" dirty="0">
                  <a:solidFill>
                    <a:prstClr val="white"/>
                  </a:solidFill>
                  <a:latin typeface="Calibri"/>
                  <a:ea typeface="Meiryo UI"/>
                </a:endParaRPr>
              </a:p>
            </p:txBody>
          </p:sp>
        </p:grpSp>
        <p:pic>
          <p:nvPicPr>
            <p:cNvPr id="119" name="Picture 2" descr="C:\Users\toa27839.TOA\AppData\Local\Temp\notesEA312D\Bubble_material_noshadow-01.png"/>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grpSp>
        <p:nvGrpSpPr>
          <p:cNvPr id="103" name="グループ化 102"/>
          <p:cNvGrpSpPr/>
          <p:nvPr/>
        </p:nvGrpSpPr>
        <p:grpSpPr>
          <a:xfrm>
            <a:off x="5504995" y="1553598"/>
            <a:ext cx="4283098" cy="980909"/>
            <a:chOff x="3669572" y="1035306"/>
            <a:chExt cx="2855068" cy="653670"/>
          </a:xfrm>
        </p:grpSpPr>
        <p:pic>
          <p:nvPicPr>
            <p:cNvPr id="104" name="Picture 2"/>
            <p:cNvPicPr>
              <a:picLocks noChangeAspect="1" noChangeArrowheads="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588204" y="1035306"/>
              <a:ext cx="936436" cy="6536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7" name="Picture 2"/>
            <p:cNvPicPr>
              <a:picLocks noChangeAspect="1" noChangeArrowheads="1"/>
            </p:cNvPicPr>
            <p:nvPr/>
          </p:nvPicPr>
          <p:blipFill rotWithShape="1">
            <a:blip r:embed="rId4" cstate="print">
              <a:duotone>
                <a:schemeClr val="accent1">
                  <a:shade val="45000"/>
                  <a:satMod val="135000"/>
                </a:schemeClr>
                <a:prstClr val="white"/>
              </a:duotone>
              <a:extLst>
                <a:ext uri="{28A0092B-C50C-407E-A947-70E740481C1C}">
                  <a14:useLocalDpi xmlns:a14="http://schemas.microsoft.com/office/drawing/2010/main" val="0"/>
                </a:ext>
              </a:extLst>
            </a:blip>
            <a:srcRect/>
            <a:stretch/>
          </p:blipFill>
          <p:spPr bwMode="auto">
            <a:xfrm>
              <a:off x="3669572" y="1037109"/>
              <a:ext cx="1884768" cy="64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grpSp>
        <p:nvGrpSpPr>
          <p:cNvPr id="3" name="グループ化 2"/>
          <p:cNvGrpSpPr/>
          <p:nvPr/>
        </p:nvGrpSpPr>
        <p:grpSpPr>
          <a:xfrm>
            <a:off x="2556035" y="3487300"/>
            <a:ext cx="4272612" cy="2880193"/>
            <a:chOff x="1373504" y="2812651"/>
            <a:chExt cx="2848078" cy="1919339"/>
          </a:xfrm>
        </p:grpSpPr>
        <p:grpSp>
          <p:nvGrpSpPr>
            <p:cNvPr id="12" name="グループ化 11"/>
            <p:cNvGrpSpPr/>
            <p:nvPr/>
          </p:nvGrpSpPr>
          <p:grpSpPr>
            <a:xfrm>
              <a:off x="1373504" y="2812651"/>
              <a:ext cx="2848078" cy="1919339"/>
              <a:chOff x="1949568" y="2596627"/>
              <a:chExt cx="2848078" cy="1919339"/>
            </a:xfrm>
          </p:grpSpPr>
          <p:grpSp>
            <p:nvGrpSpPr>
              <p:cNvPr id="2" name="グループ化 1"/>
              <p:cNvGrpSpPr/>
              <p:nvPr/>
            </p:nvGrpSpPr>
            <p:grpSpPr>
              <a:xfrm>
                <a:off x="2036106" y="2942245"/>
                <a:ext cx="2384126" cy="1573721"/>
                <a:chOff x="2036106" y="2942245"/>
                <a:chExt cx="2384126" cy="1573721"/>
              </a:xfrm>
            </p:grpSpPr>
            <p:sp>
              <p:nvSpPr>
                <p:cNvPr id="164" name="正方形/長方形 163"/>
                <p:cNvSpPr/>
                <p:nvPr/>
              </p:nvSpPr>
              <p:spPr>
                <a:xfrm>
                  <a:off x="2198816" y="294224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167" name="フリーフォーム 166"/>
                <p:cNvSpPr/>
                <p:nvPr/>
              </p:nvSpPr>
              <p:spPr>
                <a:xfrm>
                  <a:off x="2305215" y="337588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69" name="フリーフォーム 168"/>
                <p:cNvSpPr/>
                <p:nvPr/>
              </p:nvSpPr>
              <p:spPr>
                <a:xfrm>
                  <a:off x="2305215" y="4033717"/>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71" name="フリーフォーム 170"/>
                <p:cNvSpPr/>
                <p:nvPr/>
              </p:nvSpPr>
              <p:spPr>
                <a:xfrm>
                  <a:off x="2709520" y="4036856"/>
                  <a:ext cx="1085338"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96" name="角丸四角形 95"/>
                <p:cNvSpPr/>
                <p:nvPr/>
              </p:nvSpPr>
              <p:spPr>
                <a:xfrm>
                  <a:off x="2843808" y="321982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7" name="角丸四角形 96"/>
                <p:cNvSpPr/>
                <p:nvPr/>
              </p:nvSpPr>
              <p:spPr>
                <a:xfrm>
                  <a:off x="2843808" y="3899690"/>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00" name="フリーフォーム 99"/>
                <p:cNvSpPr/>
                <p:nvPr/>
              </p:nvSpPr>
              <p:spPr>
                <a:xfrm>
                  <a:off x="3791857" y="29422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01" name="フリーフォーム 100"/>
                <p:cNvSpPr/>
                <p:nvPr/>
              </p:nvSpPr>
              <p:spPr>
                <a:xfrm>
                  <a:off x="2719624" y="29470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05" name="角丸四角形 104"/>
                <p:cNvSpPr/>
                <p:nvPr/>
              </p:nvSpPr>
              <p:spPr>
                <a:xfrm>
                  <a:off x="2036106" y="3217738"/>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sp>
            <p:nvSpPr>
              <p:cNvPr id="106" name="正方形/長方形 105"/>
              <p:cNvSpPr/>
              <p:nvPr/>
            </p:nvSpPr>
            <p:spPr>
              <a:xfrm>
                <a:off x="1949568" y="2596627"/>
                <a:ext cx="2848078" cy="307650"/>
              </a:xfrm>
              <a:prstGeom prst="rect">
                <a:avLst/>
              </a:prstGeom>
            </p:spPr>
            <p:txBody>
              <a:bodyPr wrap="square">
                <a:spAutoFit/>
              </a:bodyPr>
              <a:lstStyle/>
              <a:p>
                <a:pPr algn="ctr"/>
                <a:r>
                  <a:rPr lang="en-US" altLang="ja-JP" sz="2400" dirty="0">
                    <a:solidFill>
                      <a:srgbClr val="5F5F5F"/>
                    </a:solidFill>
                    <a:latin typeface="Calibri"/>
                    <a:cs typeface="Consolas" panose="020B0609020204030204" pitchFamily="49" charset="0"/>
                  </a:rPr>
                  <a:t>Max 2 AMP – 16 Zone</a:t>
                </a:r>
                <a:endParaRPr lang="ja-JP" altLang="en-US" sz="2400" dirty="0">
                  <a:solidFill>
                    <a:srgbClr val="5F5F5F"/>
                  </a:solidFill>
                  <a:latin typeface="Calibri"/>
                  <a:cs typeface="Consolas" panose="020B0609020204030204" pitchFamily="49" charset="0"/>
                </a:endParaRPr>
              </a:p>
            </p:txBody>
          </p:sp>
        </p:grpSp>
        <p:sp>
          <p:nvSpPr>
            <p:cNvPr id="92" name="フリーフォーム 91"/>
            <p:cNvSpPr/>
            <p:nvPr/>
          </p:nvSpPr>
          <p:spPr>
            <a:xfrm>
              <a:off x="3462696" y="3157542"/>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nvGrpSpPr>
            <p:cNvPr id="13" name="グループ化 12"/>
            <p:cNvGrpSpPr/>
            <p:nvPr/>
          </p:nvGrpSpPr>
          <p:grpSpPr>
            <a:xfrm>
              <a:off x="3965386" y="3502190"/>
              <a:ext cx="184826" cy="396783"/>
              <a:chOff x="3965386" y="3527310"/>
              <a:chExt cx="184826" cy="792171"/>
            </a:xfrm>
          </p:grpSpPr>
          <p:sp>
            <p:nvSpPr>
              <p:cNvPr id="11" name="フリーフォーム 10"/>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4" name="フリーフォーム 93"/>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36" name="フリーフォーム 135"/>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37" name="フリーフォーム 136"/>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2" name="フリーフォーム 151"/>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3" name="フリーフォーム 152"/>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4" name="フリーフォーム 153"/>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5" name="フリーフォーム 154"/>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230" name="グループ化 229"/>
            <p:cNvGrpSpPr/>
            <p:nvPr/>
          </p:nvGrpSpPr>
          <p:grpSpPr>
            <a:xfrm>
              <a:off x="3965174" y="3946598"/>
              <a:ext cx="184826" cy="396783"/>
              <a:chOff x="3965386" y="3527310"/>
              <a:chExt cx="184826" cy="792171"/>
            </a:xfrm>
          </p:grpSpPr>
          <p:sp>
            <p:nvSpPr>
              <p:cNvPr id="251" name="フリーフォーム 250"/>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2" name="フリーフォーム 251"/>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3" name="フリーフォーム 252"/>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4" name="フリーフォーム 253"/>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5" name="フリーフォーム 254"/>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6" name="フリーフォーム 255"/>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7" name="フリーフォーム 256"/>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8" name="フリーフォーム 257"/>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90" name="角丸四角形 89"/>
            <p:cNvSpPr/>
            <p:nvPr/>
          </p:nvSpPr>
          <p:spPr>
            <a:xfrm>
              <a:off x="3655352" y="3441538"/>
              <a:ext cx="369515" cy="965110"/>
            </a:xfrm>
            <a:prstGeom prst="roundRect">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239" name="角丸四角形 238"/>
            <p:cNvSpPr/>
            <p:nvPr/>
          </p:nvSpPr>
          <p:spPr>
            <a:xfrm>
              <a:off x="3641932" y="3441538"/>
              <a:ext cx="382935" cy="951958"/>
            </a:xfrm>
            <a:prstGeom prst="roundRect">
              <a:avLst>
                <a:gd name="adj" fmla="val 8296"/>
              </a:avLst>
            </a:prstGeom>
            <a:noFill/>
            <a:ln>
              <a:solidFill>
                <a:schemeClr val="accent5">
                  <a:lumMod val="75000"/>
                </a:schemeClr>
              </a:solidFill>
            </a:ln>
            <a:effectLst>
              <a:glow rad="101600">
                <a:schemeClr val="accent5">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8" name="グループ化 7"/>
          <p:cNvGrpSpPr/>
          <p:nvPr/>
        </p:nvGrpSpPr>
        <p:grpSpPr>
          <a:xfrm>
            <a:off x="6874186" y="3426988"/>
            <a:ext cx="5277809" cy="2880193"/>
            <a:chOff x="4150212" y="2823544"/>
            <a:chExt cx="3518132" cy="1919339"/>
          </a:xfrm>
        </p:grpSpPr>
        <p:sp>
          <p:nvSpPr>
            <p:cNvPr id="297" name="正方形/長方形 296"/>
            <p:cNvSpPr/>
            <p:nvPr/>
          </p:nvSpPr>
          <p:spPr>
            <a:xfrm>
              <a:off x="4749240" y="3169162"/>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298" name="フリーフォーム 297"/>
            <p:cNvSpPr/>
            <p:nvPr/>
          </p:nvSpPr>
          <p:spPr>
            <a:xfrm>
              <a:off x="4855639" y="3602798"/>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299" name="フリーフォーム 298"/>
            <p:cNvSpPr/>
            <p:nvPr/>
          </p:nvSpPr>
          <p:spPr>
            <a:xfrm>
              <a:off x="4855639" y="4260634"/>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300" name="フリーフォーム 299"/>
            <p:cNvSpPr/>
            <p:nvPr/>
          </p:nvSpPr>
          <p:spPr>
            <a:xfrm>
              <a:off x="5259944" y="4263773"/>
              <a:ext cx="1085338"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301" name="角丸四角形 300"/>
            <p:cNvSpPr/>
            <p:nvPr/>
          </p:nvSpPr>
          <p:spPr>
            <a:xfrm>
              <a:off x="5394232" y="3446739"/>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303" name="フリーフォーム 302"/>
            <p:cNvSpPr/>
            <p:nvPr/>
          </p:nvSpPr>
          <p:spPr>
            <a:xfrm>
              <a:off x="6342281" y="3169163"/>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04" name="フリーフォーム 303"/>
            <p:cNvSpPr/>
            <p:nvPr/>
          </p:nvSpPr>
          <p:spPr>
            <a:xfrm>
              <a:off x="5270048" y="3173963"/>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96" name="正方形/長方形 295"/>
            <p:cNvSpPr/>
            <p:nvPr/>
          </p:nvSpPr>
          <p:spPr>
            <a:xfrm>
              <a:off x="4150212" y="2823544"/>
              <a:ext cx="3518132" cy="307650"/>
            </a:xfrm>
            <a:prstGeom prst="rect">
              <a:avLst/>
            </a:prstGeom>
          </p:spPr>
          <p:txBody>
            <a:bodyPr wrap="square">
              <a:spAutoFit/>
            </a:bodyPr>
            <a:lstStyle/>
            <a:p>
              <a:pPr algn="ctr"/>
              <a:r>
                <a:rPr lang="en-US" altLang="ja-JP" sz="2400" dirty="0">
                  <a:solidFill>
                    <a:srgbClr val="5F5F5F"/>
                  </a:solidFill>
                  <a:latin typeface="Calibri"/>
                  <a:cs typeface="Consolas" panose="020B0609020204030204" pitchFamily="49" charset="0"/>
                </a:rPr>
                <a:t>Max 1 AMP – 16 Zone &amp; 1 standby AMP</a:t>
              </a:r>
              <a:endParaRPr lang="ja-JP" altLang="en-US" sz="2400" dirty="0">
                <a:solidFill>
                  <a:srgbClr val="5F5F5F"/>
                </a:solidFill>
                <a:latin typeface="Calibri"/>
                <a:cs typeface="Consolas" panose="020B0609020204030204" pitchFamily="49" charset="0"/>
              </a:endParaRPr>
            </a:p>
          </p:txBody>
        </p:sp>
        <p:sp>
          <p:nvSpPr>
            <p:cNvPr id="274" name="フリーフォーム 273"/>
            <p:cNvSpPr/>
            <p:nvPr/>
          </p:nvSpPr>
          <p:spPr>
            <a:xfrm>
              <a:off x="6589184" y="3168435"/>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nvGrpSpPr>
            <p:cNvPr id="275" name="グループ化 274"/>
            <p:cNvGrpSpPr/>
            <p:nvPr/>
          </p:nvGrpSpPr>
          <p:grpSpPr>
            <a:xfrm>
              <a:off x="7091874" y="3513083"/>
              <a:ext cx="184826" cy="396783"/>
              <a:chOff x="3965386" y="3527310"/>
              <a:chExt cx="184826" cy="792171"/>
            </a:xfrm>
          </p:grpSpPr>
          <p:sp>
            <p:nvSpPr>
              <p:cNvPr id="287" name="フリーフォーム 286"/>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8" name="フリーフォーム 287"/>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9" name="フリーフォーム 288"/>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0" name="フリーフォーム 289"/>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1" name="フリーフォーム 290"/>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2" name="フリーフォーム 291"/>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3" name="フリーフォーム 292"/>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4" name="フリーフォーム 293"/>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276" name="グループ化 275"/>
            <p:cNvGrpSpPr/>
            <p:nvPr/>
          </p:nvGrpSpPr>
          <p:grpSpPr>
            <a:xfrm>
              <a:off x="7091662" y="3957491"/>
              <a:ext cx="184826" cy="396783"/>
              <a:chOff x="3965386" y="3527310"/>
              <a:chExt cx="184826" cy="792171"/>
            </a:xfrm>
          </p:grpSpPr>
          <p:sp>
            <p:nvSpPr>
              <p:cNvPr id="279" name="フリーフォーム 278"/>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0" name="フリーフォーム 279"/>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1" name="フリーフォーム 280"/>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2" name="フリーフォーム 281"/>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3" name="フリーフォーム 282"/>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4" name="フリーフォーム 283"/>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5" name="フリーフォーム 284"/>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6" name="フリーフォーム 285"/>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307" name="テキスト ボックス 306"/>
            <p:cNvSpPr txBox="1"/>
            <p:nvPr/>
          </p:nvSpPr>
          <p:spPr>
            <a:xfrm>
              <a:off x="5372087" y="3306424"/>
              <a:ext cx="235294" cy="246120"/>
            </a:xfrm>
            <a:prstGeom prst="rect">
              <a:avLst/>
            </a:prstGeom>
            <a:noFill/>
          </p:spPr>
          <p:txBody>
            <a:bodyPr wrap="none" rtlCol="0">
              <a:spAutoFit/>
            </a:bodyPr>
            <a:lstStyle/>
            <a:p>
              <a:r>
                <a:rPr lang="en-US" altLang="ja-JP" b="1" dirty="0">
                  <a:solidFill>
                    <a:srgbClr val="FF0066"/>
                  </a:solidFill>
                </a:rPr>
                <a:t>X</a:t>
              </a:r>
              <a:endParaRPr lang="ja-JP" altLang="en-US" b="1" dirty="0">
                <a:solidFill>
                  <a:srgbClr val="FF0066"/>
                </a:solidFill>
              </a:endParaRPr>
            </a:p>
          </p:txBody>
        </p:sp>
        <p:sp>
          <p:nvSpPr>
            <p:cNvPr id="308" name="フリーフォーム 307"/>
            <p:cNvSpPr/>
            <p:nvPr/>
          </p:nvSpPr>
          <p:spPr>
            <a:xfrm>
              <a:off x="5076056" y="3596606"/>
              <a:ext cx="1892596" cy="659219"/>
            </a:xfrm>
            <a:custGeom>
              <a:avLst/>
              <a:gdLst>
                <a:gd name="connsiteX0" fmla="*/ 0 w 1892596"/>
                <a:gd name="connsiteY0" fmla="*/ 0 h 659219"/>
                <a:gd name="connsiteX1" fmla="*/ 191386 w 1892596"/>
                <a:gd name="connsiteY1" fmla="*/ 0 h 659219"/>
                <a:gd name="connsiteX2" fmla="*/ 191386 w 1892596"/>
                <a:gd name="connsiteY2" fmla="*/ 659219 h 659219"/>
                <a:gd name="connsiteX3" fmla="*/ 1254642 w 1892596"/>
                <a:gd name="connsiteY3" fmla="*/ 659219 h 659219"/>
                <a:gd name="connsiteX4" fmla="*/ 1254642 w 1892596"/>
                <a:gd name="connsiteY4" fmla="*/ 21265 h 659219"/>
                <a:gd name="connsiteX5" fmla="*/ 1892596 w 1892596"/>
                <a:gd name="connsiteY5" fmla="*/ 21265 h 659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596" h="659219">
                  <a:moveTo>
                    <a:pt x="0" y="0"/>
                  </a:moveTo>
                  <a:lnTo>
                    <a:pt x="191386" y="0"/>
                  </a:lnTo>
                  <a:lnTo>
                    <a:pt x="191386" y="659219"/>
                  </a:lnTo>
                  <a:lnTo>
                    <a:pt x="1254642" y="659219"/>
                  </a:lnTo>
                  <a:lnTo>
                    <a:pt x="1254642" y="21265"/>
                  </a:lnTo>
                  <a:lnTo>
                    <a:pt x="1892596" y="21265"/>
                  </a:lnTo>
                </a:path>
              </a:pathLst>
            </a:custGeom>
            <a:noFill/>
            <a:ln w="3810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02" name="角丸四角形 301"/>
            <p:cNvSpPr/>
            <p:nvPr/>
          </p:nvSpPr>
          <p:spPr>
            <a:xfrm>
              <a:off x="5394232" y="4126607"/>
              <a:ext cx="833231" cy="220088"/>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err="1">
                  <a:solidFill>
                    <a:sysClr val="window" lastClr="FFFFFF"/>
                  </a:solidFill>
                  <a:ea typeface="ＭＳ Ｐゴシック"/>
                </a:rPr>
                <a:t>sb</a:t>
              </a:r>
              <a:r>
                <a:rPr kumimoji="0" lang="en-US" altLang="ja-JP" sz="2100" kern="0" dirty="0">
                  <a:solidFill>
                    <a:sysClr val="window" lastClr="FFFFFF"/>
                  </a:solidFill>
                  <a:ea typeface="ＭＳ Ｐゴシック"/>
                </a:rPr>
                <a:t> AMP</a:t>
              </a:r>
              <a:endParaRPr kumimoji="0" lang="ja-JP" altLang="en-US" sz="2100" kern="0" dirty="0">
                <a:solidFill>
                  <a:sysClr val="window" lastClr="FFFFFF"/>
                </a:solidFill>
                <a:ea typeface="ＭＳ Ｐゴシック"/>
              </a:endParaRPr>
            </a:p>
          </p:txBody>
        </p:sp>
        <p:sp>
          <p:nvSpPr>
            <p:cNvPr id="305" name="角丸四角形 304"/>
            <p:cNvSpPr/>
            <p:nvPr/>
          </p:nvSpPr>
          <p:spPr>
            <a:xfrm>
              <a:off x="4586530" y="3444655"/>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sp>
          <p:nvSpPr>
            <p:cNvPr id="277" name="角丸四角形 276"/>
            <p:cNvSpPr/>
            <p:nvPr/>
          </p:nvSpPr>
          <p:spPr>
            <a:xfrm>
              <a:off x="6781840" y="3452431"/>
              <a:ext cx="369515" cy="965110"/>
            </a:xfrm>
            <a:prstGeom prst="roundRect">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278" name="角丸四角形 277"/>
            <p:cNvSpPr/>
            <p:nvPr/>
          </p:nvSpPr>
          <p:spPr>
            <a:xfrm>
              <a:off x="6768420" y="3452431"/>
              <a:ext cx="382935" cy="951958"/>
            </a:xfrm>
            <a:prstGeom prst="roundRect">
              <a:avLst>
                <a:gd name="adj" fmla="val 8296"/>
              </a:avLst>
            </a:prstGeom>
            <a:noFill/>
            <a:ln>
              <a:solidFill>
                <a:schemeClr val="accent5">
                  <a:lumMod val="75000"/>
                </a:schemeClr>
              </a:solidFill>
            </a:ln>
            <a:effectLst>
              <a:glow rad="101600">
                <a:schemeClr val="accent5">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138" name="正方形/長方形 137"/>
          <p:cNvSpPr/>
          <p:nvPr/>
        </p:nvSpPr>
        <p:spPr>
          <a:xfrm>
            <a:off x="5351085" y="975556"/>
            <a:ext cx="1697251" cy="554202"/>
          </a:xfrm>
          <a:prstGeom prst="rect">
            <a:avLst/>
          </a:prstGeom>
        </p:spPr>
        <p:txBody>
          <a:bodyPr wrap="none" lIns="91436" tIns="45717" rIns="91436" bIns="45717">
            <a:spAutoFit/>
          </a:bodyPr>
          <a:lstStyle/>
          <a:p>
            <a:r>
              <a:rPr lang="en-US" altLang="ja-JP" sz="3000" b="1"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VX-3016F</a:t>
            </a:r>
            <a:endParaRPr lang="ja-JP" altLang="en-US" sz="3000" dirty="0">
              <a:solidFill>
                <a:srgbClr val="5F5F5F"/>
              </a:solidFill>
              <a:latin typeface="Calibri"/>
            </a:endParaRPr>
          </a:p>
        </p:txBody>
      </p:sp>
      <p:grpSp>
        <p:nvGrpSpPr>
          <p:cNvPr id="140" name="グループ化 139"/>
          <p:cNvGrpSpPr/>
          <p:nvPr/>
        </p:nvGrpSpPr>
        <p:grpSpPr>
          <a:xfrm>
            <a:off x="3121793" y="976767"/>
            <a:ext cx="2002862" cy="1568697"/>
            <a:chOff x="2080954" y="650910"/>
            <a:chExt cx="1335087" cy="1045368"/>
          </a:xfrm>
        </p:grpSpPr>
        <p:pic>
          <p:nvPicPr>
            <p:cNvPr id="141" name="Picture 5"/>
            <p:cNvPicPr>
              <a:picLocks noChangeAspect="1" noChangeArrowheads="1"/>
            </p:cNvPicPr>
            <p:nvPr/>
          </p:nvPicPr>
          <p:blipFill>
            <a:blip r:embed="rId5"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080954" y="650910"/>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2" name="Picture 2"/>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3" name="Picture 2"/>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44" name="正方形/長方形 143"/>
          <p:cNvSpPr/>
          <p:nvPr/>
        </p:nvSpPr>
        <p:spPr>
          <a:xfrm>
            <a:off x="2838640" y="2506997"/>
            <a:ext cx="10177552" cy="877523"/>
          </a:xfrm>
          <a:prstGeom prst="rect">
            <a:avLst/>
          </a:prstGeom>
        </p:spPr>
        <p:txBody>
          <a:bodyPr wrap="square" lIns="137187" tIns="68594" rIns="137187" bIns="68594">
            <a:spAutoFit/>
          </a:bodyPr>
          <a:lstStyle/>
          <a:p>
            <a:r>
              <a:rPr lang="en-US" altLang="ja-JP" sz="2400" b="1" dirty="0">
                <a:solidFill>
                  <a:srgbClr val="5F5F5F"/>
                </a:solidFill>
                <a:latin typeface="Calibri"/>
                <a:cs typeface="Consolas" panose="020B0609020204030204" pitchFamily="49" charset="0"/>
              </a:rPr>
              <a:t>VX-3016F</a:t>
            </a:r>
            <a:r>
              <a:rPr lang="en-US" altLang="ja-JP" sz="2400" dirty="0">
                <a:solidFill>
                  <a:srgbClr val="5F5F5F"/>
                </a:solidFill>
                <a:latin typeface="Calibri"/>
                <a:cs typeface="Consolas" panose="020B0609020204030204" pitchFamily="49" charset="0"/>
              </a:rPr>
              <a:t> has </a:t>
            </a:r>
            <a:r>
              <a:rPr lang="en-US" altLang="ja-JP" sz="2400" b="1" dirty="0">
                <a:solidFill>
                  <a:srgbClr val="5F5F5F"/>
                </a:solidFill>
                <a:latin typeface="Calibri"/>
                <a:cs typeface="Consolas" panose="020B0609020204030204" pitchFamily="49" charset="0"/>
              </a:rPr>
              <a:t>2 bus line </a:t>
            </a:r>
            <a:r>
              <a:rPr lang="en-US" altLang="ja-JP" sz="2400" dirty="0">
                <a:solidFill>
                  <a:srgbClr val="5F5F5F"/>
                </a:solidFill>
                <a:latin typeface="Calibri"/>
                <a:cs typeface="Consolas" panose="020B0609020204030204" pitchFamily="49" charset="0"/>
              </a:rPr>
              <a:t>and </a:t>
            </a:r>
            <a:r>
              <a:rPr lang="en-US" altLang="ja-JP" sz="2400" b="1" dirty="0">
                <a:solidFill>
                  <a:srgbClr val="5F5F5F"/>
                </a:solidFill>
                <a:latin typeface="Calibri"/>
                <a:cs typeface="Consolas" panose="020B0609020204030204" pitchFamily="49" charset="0"/>
              </a:rPr>
              <a:t>16 zone speaker selector</a:t>
            </a:r>
            <a:r>
              <a:rPr lang="en-US" altLang="ja-JP" sz="2400" dirty="0">
                <a:solidFill>
                  <a:srgbClr val="5F5F5F"/>
                </a:solidFill>
                <a:latin typeface="Calibri"/>
                <a:cs typeface="Consolas" panose="020B0609020204030204" pitchFamily="49" charset="0"/>
              </a:rPr>
              <a:t>. Using speaker selector, the system can broadcasts to many zones with only 1 AMP.</a:t>
            </a:r>
            <a:endParaRPr lang="ja-JP" altLang="en-US" sz="2400" dirty="0">
              <a:solidFill>
                <a:srgbClr val="5F5F5F"/>
              </a:solidFill>
              <a:latin typeface="Calibri"/>
              <a:cs typeface="Consolas" panose="020B0609020204030204" pitchFamily="49" charset="0"/>
            </a:endParaRPr>
          </a:p>
        </p:txBody>
      </p:sp>
      <p:sp>
        <p:nvSpPr>
          <p:cNvPr id="147" name="正方形/長方形 146"/>
          <p:cNvSpPr/>
          <p:nvPr/>
        </p:nvSpPr>
        <p:spPr>
          <a:xfrm>
            <a:off x="6780849" y="4635501"/>
            <a:ext cx="688250" cy="692782"/>
          </a:xfrm>
          <a:prstGeom prst="rect">
            <a:avLst/>
          </a:prstGeom>
        </p:spPr>
        <p:txBody>
          <a:bodyPr wrap="none" lIns="137187" tIns="68594" rIns="137187" bIns="68594">
            <a:spAutoFit/>
          </a:bodyPr>
          <a:lstStyle/>
          <a:p>
            <a:r>
              <a:rPr lang="en-US" altLang="ja-JP" sz="3600" b="1" dirty="0">
                <a:solidFill>
                  <a:srgbClr val="5F5F5F"/>
                </a:solidFill>
                <a:latin typeface="Calibri"/>
                <a:cs typeface="Consolas" panose="020B0609020204030204" pitchFamily="49" charset="0"/>
              </a:rPr>
              <a:t>or</a:t>
            </a:r>
            <a:endParaRPr lang="ja-JP" altLang="en-US" sz="4200" b="1" dirty="0">
              <a:solidFill>
                <a:srgbClr val="5F5F5F"/>
              </a:solidFill>
            </a:endParaRPr>
          </a:p>
        </p:txBody>
      </p:sp>
      <p:pic>
        <p:nvPicPr>
          <p:cNvPr id="10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371137" y="1577884"/>
            <a:ext cx="1404817" cy="9809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8" name="正方形/長方形 97"/>
          <p:cNvSpPr/>
          <p:nvPr/>
        </p:nvSpPr>
        <p:spPr>
          <a:xfrm>
            <a:off x="1514604" y="-463045"/>
            <a:ext cx="12216537" cy="8015253"/>
          </a:xfrm>
          <a:prstGeom prst="rect">
            <a:avLst/>
          </a:prstGeom>
          <a:solidFill>
            <a:schemeClr val="bg1">
              <a:alpha val="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grpSp>
        <p:nvGrpSpPr>
          <p:cNvPr id="99" name="グループ化 98"/>
          <p:cNvGrpSpPr/>
          <p:nvPr/>
        </p:nvGrpSpPr>
        <p:grpSpPr>
          <a:xfrm>
            <a:off x="3121792" y="833631"/>
            <a:ext cx="10595796" cy="6384732"/>
            <a:chOff x="2080954" y="555525"/>
            <a:chExt cx="7063046" cy="4254737"/>
          </a:xfrm>
        </p:grpSpPr>
        <p:sp>
          <p:nvSpPr>
            <p:cNvPr id="102" name="正方形/長方形 101"/>
            <p:cNvSpPr/>
            <p:nvPr/>
          </p:nvSpPr>
          <p:spPr>
            <a:xfrm>
              <a:off x="2080954" y="555525"/>
              <a:ext cx="7063046" cy="4254737"/>
            </a:xfrm>
            <a:prstGeom prst="rect">
              <a:avLst/>
            </a:prstGeom>
            <a:solidFill>
              <a:schemeClr val="bg1">
                <a:alpha val="9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14" name="角丸四角形 113">
              <a:hlinkClick r:id="rId7" action="ppaction://hlinksldjump"/>
            </p:cNvPr>
            <p:cNvSpPr/>
            <p:nvPr/>
          </p:nvSpPr>
          <p:spPr>
            <a:xfrm>
              <a:off x="7889653" y="735089"/>
              <a:ext cx="976733" cy="183987"/>
            </a:xfrm>
            <a:prstGeom prst="roundRect">
              <a:avLst/>
            </a:prstGeom>
          </p:spPr>
          <p:style>
            <a:lnRef idx="0">
              <a:schemeClr val="dk1"/>
            </a:lnRef>
            <a:fillRef idx="3">
              <a:schemeClr val="dk1"/>
            </a:fillRef>
            <a:effectRef idx="3">
              <a:schemeClr val="dk1"/>
            </a:effectRef>
            <a:fontRef idx="minor">
              <a:schemeClr val="lt1"/>
            </a:fontRef>
          </p:style>
          <p:txBody>
            <a:bodyPr rtlCol="0" anchor="ctr"/>
            <a:lstStyle/>
            <a:p>
              <a:pPr algn="ctr"/>
              <a:r>
                <a:rPr lang="en-US" altLang="ja-JP" dirty="0">
                  <a:solidFill>
                    <a:srgbClr val="FFFFFF"/>
                  </a:solidFill>
                </a:rPr>
                <a:t>Close</a:t>
              </a:r>
              <a:endParaRPr lang="ja-JP" altLang="en-US" dirty="0">
                <a:solidFill>
                  <a:srgbClr val="FFFFFF"/>
                </a:solidFill>
              </a:endParaRPr>
            </a:p>
          </p:txBody>
        </p:sp>
      </p:grpSp>
      <p:pic>
        <p:nvPicPr>
          <p:cNvPr id="115" name="Picture 2" descr="G:\TCL\Products\Products data\VX\VX-3000\Photo\VX-3000 ph2\VX-3016F_front.jpg"/>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3235092" y="917816"/>
            <a:ext cx="8932295" cy="3481680"/>
          </a:xfrm>
          <a:prstGeom prst="rect">
            <a:avLst/>
          </a:prstGeom>
          <a:noFill/>
          <a:extLst>
            <a:ext uri="{909E8E84-426E-40DD-AFC4-6F175D3DCCD1}">
              <a14:hiddenFill xmlns:a14="http://schemas.microsoft.com/office/drawing/2010/main">
                <a:solidFill>
                  <a:srgbClr val="FFFFFF"/>
                </a:solidFill>
              </a14:hiddenFill>
            </a:ext>
          </a:extLst>
        </p:spPr>
      </p:pic>
      <p:pic>
        <p:nvPicPr>
          <p:cNvPr id="116" name="Picture 3" descr="G:\TCL\Products\Products data\VX\VX-3000\Photo\VX-3000 ph2\vx3016f_pr1e.jpg"/>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363531" y="3493248"/>
            <a:ext cx="8675416" cy="3725114"/>
          </a:xfrm>
          <a:prstGeom prst="rect">
            <a:avLst/>
          </a:prstGeom>
          <a:noFill/>
          <a:extLst>
            <a:ext uri="{909E8E84-426E-40DD-AFC4-6F175D3DCCD1}">
              <a14:hiddenFill xmlns:a14="http://schemas.microsoft.com/office/drawing/2010/main">
                <a:solidFill>
                  <a:srgbClr val="FFFFFF"/>
                </a:solidFill>
              </a14:hiddenFill>
            </a:ext>
          </a:extLst>
        </p:spPr>
      </p:pic>
      <p:sp>
        <p:nvSpPr>
          <p:cNvPr id="122" name="円/楕円 121"/>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円/楕円 122"/>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271072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314178" y="330820"/>
            <a:ext cx="7141240" cy="7202000"/>
          </a:xfrm>
          <a:prstGeom prst="rect">
            <a:avLst/>
          </a:prstGeom>
        </p:spPr>
        <p:txBody>
          <a:bodyPr wrap="none" lIns="137187" tIns="68594" rIns="137187" bIns="68594">
            <a:spAutoFit/>
          </a:bodyPr>
          <a:lstStyle>
            <a:defPPr>
              <a:defRPr lang="ja-JP"/>
            </a:defPPr>
            <a:lvl1pPr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1pPr>
            <a:lvl2pPr marL="457177"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2pPr>
            <a:lvl3pPr marL="914354"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3pPr>
            <a:lvl4pPr marL="1371531"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4pPr>
            <a:lvl5pPr marL="1828709"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5pPr>
            <a:lvl6pPr marL="2285886" algn="l" defTabSz="914354" rtl="0" eaLnBrk="1" latinLnBrk="0" hangingPunct="1">
              <a:defRPr kumimoji="1" kern="1200">
                <a:solidFill>
                  <a:schemeClr val="tx1"/>
                </a:solidFill>
                <a:latin typeface="Meiryo UI" pitchFamily="50" charset="-128"/>
                <a:ea typeface="ＭＳ Ｐゴシック" pitchFamily="50" charset="-128"/>
                <a:cs typeface="+mn-cs"/>
              </a:defRPr>
            </a:lvl6pPr>
            <a:lvl7pPr marL="2743063" algn="l" defTabSz="914354" rtl="0" eaLnBrk="1" latinLnBrk="0" hangingPunct="1">
              <a:defRPr kumimoji="1" kern="1200">
                <a:solidFill>
                  <a:schemeClr val="tx1"/>
                </a:solidFill>
                <a:latin typeface="Meiryo UI" pitchFamily="50" charset="-128"/>
                <a:ea typeface="ＭＳ Ｐゴシック" pitchFamily="50" charset="-128"/>
                <a:cs typeface="+mn-cs"/>
              </a:defRPr>
            </a:lvl7pPr>
            <a:lvl8pPr marL="3200240" algn="l" defTabSz="914354" rtl="0" eaLnBrk="1" latinLnBrk="0" hangingPunct="1">
              <a:defRPr kumimoji="1" kern="1200">
                <a:solidFill>
                  <a:schemeClr val="tx1"/>
                </a:solidFill>
                <a:latin typeface="Meiryo UI" pitchFamily="50" charset="-128"/>
                <a:ea typeface="ＭＳ Ｐゴシック" pitchFamily="50" charset="-128"/>
                <a:cs typeface="+mn-cs"/>
              </a:defRPr>
            </a:lvl8pPr>
            <a:lvl9pPr marL="3657417" algn="l" defTabSz="914354" rtl="0" eaLnBrk="1" latinLnBrk="0" hangingPunct="1">
              <a:defRPr kumimoji="1" kern="1200">
                <a:solidFill>
                  <a:schemeClr val="tx1"/>
                </a:solidFill>
                <a:latin typeface="Meiryo UI" pitchFamily="50" charset="-128"/>
                <a:ea typeface="ＭＳ Ｐゴシック" pitchFamily="50" charset="-128"/>
                <a:cs typeface="+mn-cs"/>
              </a:defRPr>
            </a:lvl9pPr>
          </a:lstStyle>
          <a:p>
            <a:r>
              <a:rPr lang="en-US" altLang="ja-JP" sz="2400" dirty="0">
                <a:latin typeface="+mj-lt"/>
              </a:rPr>
              <a:t>Update history</a:t>
            </a:r>
          </a:p>
          <a:p>
            <a:endParaRPr lang="en-US" altLang="ja-JP" sz="1500" dirty="0">
              <a:latin typeface="+mj-lt"/>
            </a:endParaRPr>
          </a:p>
          <a:p>
            <a:r>
              <a:rPr lang="en-US" altLang="ja-JP" sz="1500" dirty="0">
                <a:latin typeface="+mj-lt"/>
              </a:rPr>
              <a:t>2016.10.15  </a:t>
            </a:r>
            <a:r>
              <a:rPr lang="en-US" altLang="ja-JP" sz="1500" dirty="0" err="1">
                <a:latin typeface="+mj-lt"/>
              </a:rPr>
              <a:t>Hiramatsu</a:t>
            </a:r>
            <a:endParaRPr lang="en-US" altLang="ja-JP" sz="1500" dirty="0">
              <a:latin typeface="+mj-lt"/>
            </a:endParaRPr>
          </a:p>
          <a:p>
            <a:r>
              <a:rPr lang="en-US" altLang="ja-JP" sz="1500" dirty="0">
                <a:latin typeface="+mj-lt"/>
                <a:ea typeface="メイリオ"/>
              </a:rPr>
              <a:t>-07	add about ID:0</a:t>
            </a:r>
          </a:p>
          <a:p>
            <a:r>
              <a:rPr lang="en-US" altLang="ja-JP" sz="1500" dirty="0">
                <a:latin typeface="+mj-lt"/>
                <a:ea typeface="メイリオ"/>
              </a:rPr>
              <a:t>-18  	add about Analog link Max 800m</a:t>
            </a:r>
          </a:p>
          <a:p>
            <a:r>
              <a:rPr lang="en-US" altLang="ja-JP" sz="1500" dirty="0">
                <a:latin typeface="+mj-lt"/>
                <a:ea typeface="メイリオ"/>
              </a:rPr>
              <a:t>-21	add about redundant of ID:0 is impossible</a:t>
            </a:r>
          </a:p>
          <a:p>
            <a:r>
              <a:rPr lang="en-US" altLang="ja-JP" sz="1500" dirty="0">
                <a:latin typeface="+mj-lt"/>
                <a:ea typeface="メイリオ"/>
              </a:rPr>
              <a:t>-32	add variation of F04 configuration</a:t>
            </a:r>
          </a:p>
          <a:p>
            <a:r>
              <a:rPr lang="en-US" altLang="ja-JP" sz="1500" dirty="0">
                <a:latin typeface="+mj-lt"/>
                <a:ea typeface="メイリオ"/>
              </a:rPr>
              <a:t>-46	add limitations of RM connection</a:t>
            </a:r>
          </a:p>
          <a:p>
            <a:r>
              <a:rPr lang="en-US" altLang="ja-JP" sz="1500" dirty="0">
                <a:latin typeface="+mj-lt"/>
                <a:ea typeface="メイリオ"/>
              </a:rPr>
              <a:t>-48	add DS link max 5m</a:t>
            </a:r>
          </a:p>
          <a:p>
            <a:r>
              <a:rPr lang="en-US" altLang="ja-JP" sz="1500" dirty="0">
                <a:latin typeface="+mj-lt"/>
                <a:ea typeface="メイリオ"/>
              </a:rPr>
              <a:t>-51	add about the Star topology</a:t>
            </a:r>
          </a:p>
          <a:p>
            <a:r>
              <a:rPr lang="en-US" altLang="ja-JP" sz="1500" dirty="0">
                <a:latin typeface="+mj-lt"/>
                <a:ea typeface="メイリオ"/>
              </a:rPr>
              <a:t>-51	add LAN max 100m </a:t>
            </a:r>
          </a:p>
          <a:p>
            <a:r>
              <a:rPr lang="en-US" altLang="ja-JP" sz="1500" dirty="0">
                <a:latin typeface="+mj-lt"/>
                <a:ea typeface="メイリオ"/>
              </a:rPr>
              <a:t>-55	modified the number of HOP</a:t>
            </a:r>
          </a:p>
          <a:p>
            <a:endParaRPr lang="en-US" altLang="ja-JP" sz="1500" dirty="0">
              <a:latin typeface="+mj-lt"/>
              <a:ea typeface="メイリオ"/>
            </a:endParaRPr>
          </a:p>
          <a:p>
            <a:r>
              <a:rPr lang="en-US" altLang="ja-JP" sz="1500" dirty="0">
                <a:latin typeface="+mj-lt"/>
                <a:ea typeface="メイリオ"/>
              </a:rPr>
              <a:t>2017.02.27	</a:t>
            </a:r>
          </a:p>
          <a:p>
            <a:r>
              <a:rPr lang="en-US" altLang="ja-JP" sz="1500" dirty="0">
                <a:latin typeface="+mj-lt"/>
                <a:ea typeface="メイリオ"/>
              </a:rPr>
              <a:t>-12etc	modified matrix figure</a:t>
            </a:r>
          </a:p>
          <a:p>
            <a:endParaRPr lang="en-US" altLang="ja-JP" sz="1500" dirty="0">
              <a:latin typeface="+mj-lt"/>
              <a:ea typeface="メイリオ"/>
            </a:endParaRPr>
          </a:p>
          <a:p>
            <a:r>
              <a:rPr lang="en-US" altLang="ja-JP" sz="1500" dirty="0">
                <a:latin typeface="+mj-lt"/>
                <a:ea typeface="メイリオ"/>
              </a:rPr>
              <a:t>2017.03.21	modified RM’s number : RM-200F -&gt; RM-200SF, RM-210M -&gt; RM-320F</a:t>
            </a:r>
          </a:p>
          <a:p>
            <a:endParaRPr lang="en-US" altLang="ja-JP" sz="1500" dirty="0">
              <a:latin typeface="+mj-lt"/>
              <a:ea typeface="メイリオ"/>
            </a:endParaRPr>
          </a:p>
          <a:p>
            <a:r>
              <a:rPr lang="en-US" altLang="ja-JP" sz="1500" dirty="0">
                <a:latin typeface="+mj-lt"/>
                <a:ea typeface="メイリオ"/>
              </a:rPr>
              <a:t>2017.04.18	add v.2 functions</a:t>
            </a:r>
          </a:p>
          <a:p>
            <a:r>
              <a:rPr lang="en-US" altLang="ja-JP" sz="1500" dirty="0">
                <a:latin typeface="+mj-lt"/>
                <a:ea typeface="メイリオ"/>
              </a:rPr>
              <a:t>2017.09	modified EV’s specification</a:t>
            </a:r>
          </a:p>
          <a:p>
            <a:r>
              <a:rPr lang="en-US" altLang="ja-JP" sz="1500" dirty="0">
                <a:latin typeface="+mj-lt"/>
                <a:ea typeface="メイリオ"/>
              </a:rPr>
              <a:t>2017.12.21	modified DS’s backup function and add DS’s function, recommended battery</a:t>
            </a:r>
          </a:p>
          <a:p>
            <a:r>
              <a:rPr lang="en-US" altLang="ja-JP" sz="1500" dirty="0">
                <a:latin typeface="+mj-lt"/>
                <a:ea typeface="メイリオ"/>
              </a:rPr>
              <a:t>2017.12.25 </a:t>
            </a:r>
            <a:r>
              <a:rPr lang="en-US" altLang="ja-JP" sz="1500" dirty="0">
                <a:latin typeface="+mj-lt"/>
              </a:rPr>
              <a:t>	The relationship between ATT and SP surveillance was added</a:t>
            </a:r>
          </a:p>
          <a:p>
            <a:endParaRPr lang="en-US" altLang="ja-JP" sz="1500" dirty="0">
              <a:latin typeface="+mj-lt"/>
            </a:endParaRPr>
          </a:p>
          <a:p>
            <a:r>
              <a:rPr lang="en-US" altLang="ja-JP" sz="1500" dirty="0">
                <a:latin typeface="+mj-lt"/>
                <a:ea typeface="メイリオ"/>
              </a:rPr>
              <a:t>2018.02.19 Add v.3 functions and system example</a:t>
            </a:r>
          </a:p>
          <a:p>
            <a:r>
              <a:rPr lang="en-US" altLang="ja-JP" sz="1500" dirty="0">
                <a:latin typeface="+mj-lt"/>
                <a:ea typeface="メイリオ"/>
              </a:rPr>
              <a:t>2018.05.15 Modified number of “</a:t>
            </a:r>
            <a:r>
              <a:rPr lang="en-US" altLang="ja-JP" sz="1500" dirty="0" err="1">
                <a:latin typeface="+mj-lt"/>
                <a:ea typeface="メイリオ"/>
              </a:rPr>
              <a:t>Emg</a:t>
            </a:r>
            <a:r>
              <a:rPr lang="en-US" altLang="ja-JP" sz="1500" dirty="0">
                <a:latin typeface="+mj-lt"/>
                <a:ea typeface="メイリオ"/>
              </a:rPr>
              <a:t> Sequence” 4 -&gt; 32</a:t>
            </a:r>
          </a:p>
          <a:p>
            <a:endParaRPr lang="en-US" altLang="ja-JP" sz="1500" dirty="0">
              <a:latin typeface="+mj-lt"/>
              <a:ea typeface="メイリオ"/>
            </a:endParaRPr>
          </a:p>
          <a:p>
            <a:r>
              <a:rPr lang="en-US" altLang="ja-JP" sz="1500" dirty="0">
                <a:latin typeface="+mj-lt"/>
                <a:ea typeface="メイリオ"/>
              </a:rPr>
              <a:t>2018.06.04 Add v.4 functions</a:t>
            </a:r>
          </a:p>
          <a:p>
            <a:r>
              <a:rPr lang="en-US" altLang="ja-JP" sz="1500" dirty="0">
                <a:latin typeface="+mj-lt"/>
                <a:ea typeface="メイリオ"/>
              </a:rPr>
              <a:t>2018.07.18 Added explanation about RM</a:t>
            </a:r>
          </a:p>
          <a:p>
            <a:endParaRPr lang="en-US" altLang="ja-JP" sz="1500" dirty="0">
              <a:latin typeface="+mj-lt"/>
              <a:ea typeface="メイリオ"/>
            </a:endParaRPr>
          </a:p>
          <a:p>
            <a:r>
              <a:rPr lang="en-US" altLang="ja-JP" sz="1500" dirty="0">
                <a:latin typeface="+mj-lt"/>
                <a:ea typeface="メイリオ"/>
              </a:rPr>
              <a:t>2019.09.24 Add v.5 functions</a:t>
            </a:r>
          </a:p>
        </p:txBody>
      </p:sp>
      <p:sp>
        <p:nvSpPr>
          <p:cNvPr id="3" name="正方形/長方形 2">
            <a:extLst>
              <a:ext uri="{FF2B5EF4-FFF2-40B4-BE49-F238E27FC236}">
                <a16:creationId xmlns:a16="http://schemas.microsoft.com/office/drawing/2014/main" id="{7813FC22-C557-493D-938A-9D015F6F9836}"/>
              </a:ext>
            </a:extLst>
          </p:cNvPr>
          <p:cNvSpPr/>
          <p:nvPr/>
        </p:nvSpPr>
        <p:spPr>
          <a:xfrm>
            <a:off x="8443639" y="546844"/>
            <a:ext cx="4679851" cy="1523522"/>
          </a:xfrm>
          <a:prstGeom prst="rect">
            <a:avLst/>
          </a:prstGeom>
        </p:spPr>
        <p:txBody>
          <a:bodyPr wrap="square" lIns="137187" tIns="68594" rIns="137187" bIns="68594">
            <a:spAutoFit/>
          </a:bodyPr>
          <a:lstStyle>
            <a:defPPr>
              <a:defRPr lang="ja-JP"/>
            </a:defPPr>
            <a:lvl1pPr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1pPr>
            <a:lvl2pPr marL="457177"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2pPr>
            <a:lvl3pPr marL="914354"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3pPr>
            <a:lvl4pPr marL="1371531"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4pPr>
            <a:lvl5pPr marL="1828709"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5pPr>
            <a:lvl6pPr marL="2285886" algn="l" defTabSz="914354" rtl="0" eaLnBrk="1" latinLnBrk="0" hangingPunct="1">
              <a:defRPr kumimoji="1" kern="1200">
                <a:solidFill>
                  <a:schemeClr val="tx1"/>
                </a:solidFill>
                <a:latin typeface="Meiryo UI" pitchFamily="50" charset="-128"/>
                <a:ea typeface="ＭＳ Ｐゴシック" pitchFamily="50" charset="-128"/>
                <a:cs typeface="+mn-cs"/>
              </a:defRPr>
            </a:lvl6pPr>
            <a:lvl7pPr marL="2743063" algn="l" defTabSz="914354" rtl="0" eaLnBrk="1" latinLnBrk="0" hangingPunct="1">
              <a:defRPr kumimoji="1" kern="1200">
                <a:solidFill>
                  <a:schemeClr val="tx1"/>
                </a:solidFill>
                <a:latin typeface="Meiryo UI" pitchFamily="50" charset="-128"/>
                <a:ea typeface="ＭＳ Ｐゴシック" pitchFamily="50" charset="-128"/>
                <a:cs typeface="+mn-cs"/>
              </a:defRPr>
            </a:lvl7pPr>
            <a:lvl8pPr marL="3200240" algn="l" defTabSz="914354" rtl="0" eaLnBrk="1" latinLnBrk="0" hangingPunct="1">
              <a:defRPr kumimoji="1" kern="1200">
                <a:solidFill>
                  <a:schemeClr val="tx1"/>
                </a:solidFill>
                <a:latin typeface="Meiryo UI" pitchFamily="50" charset="-128"/>
                <a:ea typeface="ＭＳ Ｐゴシック" pitchFamily="50" charset="-128"/>
                <a:cs typeface="+mn-cs"/>
              </a:defRPr>
            </a:lvl8pPr>
            <a:lvl9pPr marL="3657417" algn="l" defTabSz="914354" rtl="0" eaLnBrk="1" latinLnBrk="0" hangingPunct="1">
              <a:defRPr kumimoji="1" kern="1200">
                <a:solidFill>
                  <a:schemeClr val="tx1"/>
                </a:solidFill>
                <a:latin typeface="Meiryo UI" pitchFamily="50" charset="-128"/>
                <a:ea typeface="ＭＳ Ｐゴシック" pitchFamily="50" charset="-128"/>
                <a:cs typeface="+mn-cs"/>
              </a:defRPr>
            </a:lvl9pPr>
          </a:lstStyle>
          <a:p>
            <a:endParaRPr lang="en-US" altLang="ja-JP" sz="1500" dirty="0">
              <a:latin typeface="+mj-lt"/>
            </a:endParaRPr>
          </a:p>
          <a:p>
            <a:r>
              <a:rPr lang="en-US" altLang="ja-JP" sz="1500" dirty="0">
                <a:latin typeface="+mj-lt"/>
              </a:rPr>
              <a:t>2019.11.22 Add VX link condition</a:t>
            </a:r>
          </a:p>
          <a:p>
            <a:r>
              <a:rPr lang="en-US" altLang="ja-JP" sz="1500" dirty="0">
                <a:latin typeface="+mj-lt"/>
                <a:ea typeface="メイリオ"/>
              </a:rPr>
              <a:t>2019.12.05 ANC parameter, EN 50121-4</a:t>
            </a:r>
          </a:p>
          <a:p>
            <a:r>
              <a:rPr lang="en-US" altLang="ja-JP" sz="1500" dirty="0">
                <a:latin typeface="+mj-lt"/>
                <a:ea typeface="メイリオ"/>
              </a:rPr>
              <a:t>2023.09.20 v.5.1 add PM, CT, LO, RM-500</a:t>
            </a:r>
          </a:p>
          <a:p>
            <a:pPr marL="892175" indent="-892175"/>
            <a:r>
              <a:rPr lang="en-US" altLang="ja-JP" sz="1500" dirty="0">
                <a:latin typeface="+mj-lt"/>
                <a:ea typeface="メイリオ"/>
              </a:rPr>
              <a:t>2023.10.20 There was a mistake in drawing the battery connection diagram.</a:t>
            </a:r>
          </a:p>
        </p:txBody>
      </p:sp>
      <p:pic>
        <p:nvPicPr>
          <p:cNvPr id="4" name="図 3">
            <a:extLst>
              <a:ext uri="{FF2B5EF4-FFF2-40B4-BE49-F238E27FC236}">
                <a16:creationId xmlns:a16="http://schemas.microsoft.com/office/drawing/2014/main" id="{DD156247-98D4-47C1-A7BE-B2F2D8365992}"/>
              </a:ext>
            </a:extLst>
          </p:cNvPr>
          <p:cNvPicPr>
            <a:picLocks noChangeAspect="1"/>
          </p:cNvPicPr>
          <p:nvPr/>
        </p:nvPicPr>
        <p:blipFill>
          <a:blip r:embed="rId2"/>
          <a:stretch>
            <a:fillRect/>
          </a:stretch>
        </p:blipFill>
        <p:spPr>
          <a:xfrm>
            <a:off x="8875018" y="2203028"/>
            <a:ext cx="2784157" cy="2736304"/>
          </a:xfrm>
          <a:prstGeom prst="rect">
            <a:avLst/>
          </a:prstGeom>
        </p:spPr>
      </p:pic>
      <p:pic>
        <p:nvPicPr>
          <p:cNvPr id="5" name="図 4">
            <a:extLst>
              <a:ext uri="{FF2B5EF4-FFF2-40B4-BE49-F238E27FC236}">
                <a16:creationId xmlns:a16="http://schemas.microsoft.com/office/drawing/2014/main" id="{AC74598D-F1D1-4645-BDC9-EF36EA034EBE}"/>
              </a:ext>
            </a:extLst>
          </p:cNvPr>
          <p:cNvPicPr>
            <a:picLocks noChangeAspect="1"/>
          </p:cNvPicPr>
          <p:nvPr/>
        </p:nvPicPr>
        <p:blipFill rotWithShape="1">
          <a:blip r:embed="rId3"/>
          <a:srcRect b="27667"/>
          <a:stretch/>
        </p:blipFill>
        <p:spPr>
          <a:xfrm>
            <a:off x="9352709" y="5547020"/>
            <a:ext cx="2811476" cy="1506048"/>
          </a:xfrm>
          <a:prstGeom prst="rect">
            <a:avLst/>
          </a:prstGeom>
          <a:ln w="28575">
            <a:solidFill>
              <a:srgbClr val="0000FF"/>
            </a:solidFill>
          </a:ln>
        </p:spPr>
      </p:pic>
      <p:sp>
        <p:nvSpPr>
          <p:cNvPr id="6" name="テキスト ボックス 5">
            <a:extLst>
              <a:ext uri="{FF2B5EF4-FFF2-40B4-BE49-F238E27FC236}">
                <a16:creationId xmlns:a16="http://schemas.microsoft.com/office/drawing/2014/main" id="{DC2CEB11-73CA-4505-9081-569A213A282C}"/>
              </a:ext>
            </a:extLst>
          </p:cNvPr>
          <p:cNvSpPr txBox="1"/>
          <p:nvPr/>
        </p:nvSpPr>
        <p:spPr>
          <a:xfrm>
            <a:off x="8875018" y="4623648"/>
            <a:ext cx="1245854" cy="276999"/>
          </a:xfrm>
          <a:prstGeom prst="rect">
            <a:avLst/>
          </a:prstGeom>
          <a:noFill/>
        </p:spPr>
        <p:txBody>
          <a:bodyPr wrap="none" rtlCol="0">
            <a:spAutoFit/>
          </a:bodyPr>
          <a:lstStyle/>
          <a:p>
            <a:r>
              <a:rPr kumimoji="1" lang="en-US" altLang="ja-JP" sz="1200" dirty="0">
                <a:solidFill>
                  <a:srgbClr val="FF0000"/>
                </a:solidFill>
                <a:latin typeface="+mj-lt"/>
              </a:rPr>
              <a:t>---------&gt; 50/60Hz</a:t>
            </a:r>
            <a:endParaRPr kumimoji="1" lang="ja-JP" altLang="en-US" sz="1200" dirty="0">
              <a:solidFill>
                <a:srgbClr val="FF0000"/>
              </a:solidFill>
              <a:latin typeface="+mj-lt"/>
            </a:endParaRPr>
          </a:p>
        </p:txBody>
      </p:sp>
      <p:sp>
        <p:nvSpPr>
          <p:cNvPr id="7" name="正方形/長方形 6">
            <a:extLst>
              <a:ext uri="{FF2B5EF4-FFF2-40B4-BE49-F238E27FC236}">
                <a16:creationId xmlns:a16="http://schemas.microsoft.com/office/drawing/2014/main" id="{3AAD56AC-8DA1-48FD-B670-F5129B5101C3}"/>
              </a:ext>
            </a:extLst>
          </p:cNvPr>
          <p:cNvSpPr/>
          <p:nvPr/>
        </p:nvSpPr>
        <p:spPr>
          <a:xfrm>
            <a:off x="10459194" y="3643188"/>
            <a:ext cx="1152128" cy="1368152"/>
          </a:xfrm>
          <a:prstGeom prst="rect">
            <a:avLst/>
          </a:prstGeom>
          <a:solidFill>
            <a:srgbClr val="FF0000">
              <a:alpha val="2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rgbClr val="FF0000"/>
              </a:solidFill>
            </a:endParaRPr>
          </a:p>
        </p:txBody>
      </p:sp>
      <p:sp>
        <p:nvSpPr>
          <p:cNvPr id="8" name="正方形/長方形 7">
            <a:extLst>
              <a:ext uri="{FF2B5EF4-FFF2-40B4-BE49-F238E27FC236}">
                <a16:creationId xmlns:a16="http://schemas.microsoft.com/office/drawing/2014/main" id="{BD5D110B-BE49-441A-B1FD-D7CABED2AFD1}"/>
              </a:ext>
            </a:extLst>
          </p:cNvPr>
          <p:cNvSpPr/>
          <p:nvPr/>
        </p:nvSpPr>
        <p:spPr>
          <a:xfrm>
            <a:off x="9019034" y="5146036"/>
            <a:ext cx="4464496" cy="369360"/>
          </a:xfrm>
          <a:prstGeom prst="rect">
            <a:avLst/>
          </a:prstGeom>
        </p:spPr>
        <p:txBody>
          <a:bodyPr wrap="square" lIns="137187" tIns="68594" rIns="137187" bIns="68594">
            <a:spAutoFit/>
          </a:bodyPr>
          <a:lstStyle>
            <a:defPPr>
              <a:defRPr lang="ja-JP"/>
            </a:defPPr>
            <a:lvl1pPr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1pPr>
            <a:lvl2pPr marL="457177"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2pPr>
            <a:lvl3pPr marL="914354"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3pPr>
            <a:lvl4pPr marL="1371531"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4pPr>
            <a:lvl5pPr marL="1828709"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5pPr>
            <a:lvl6pPr marL="2285886" algn="l" defTabSz="914354" rtl="0" eaLnBrk="1" latinLnBrk="0" hangingPunct="1">
              <a:defRPr kumimoji="1" kern="1200">
                <a:solidFill>
                  <a:schemeClr val="tx1"/>
                </a:solidFill>
                <a:latin typeface="Meiryo UI" pitchFamily="50" charset="-128"/>
                <a:ea typeface="ＭＳ Ｐゴシック" pitchFamily="50" charset="-128"/>
                <a:cs typeface="+mn-cs"/>
              </a:defRPr>
            </a:lvl6pPr>
            <a:lvl7pPr marL="2743063" algn="l" defTabSz="914354" rtl="0" eaLnBrk="1" latinLnBrk="0" hangingPunct="1">
              <a:defRPr kumimoji="1" kern="1200">
                <a:solidFill>
                  <a:schemeClr val="tx1"/>
                </a:solidFill>
                <a:latin typeface="Meiryo UI" pitchFamily="50" charset="-128"/>
                <a:ea typeface="ＭＳ Ｐゴシック" pitchFamily="50" charset="-128"/>
                <a:cs typeface="+mn-cs"/>
              </a:defRPr>
            </a:lvl7pPr>
            <a:lvl8pPr marL="3200240" algn="l" defTabSz="914354" rtl="0" eaLnBrk="1" latinLnBrk="0" hangingPunct="1">
              <a:defRPr kumimoji="1" kern="1200">
                <a:solidFill>
                  <a:schemeClr val="tx1"/>
                </a:solidFill>
                <a:latin typeface="Meiryo UI" pitchFamily="50" charset="-128"/>
                <a:ea typeface="ＭＳ Ｐゴシック" pitchFamily="50" charset="-128"/>
                <a:cs typeface="+mn-cs"/>
              </a:defRPr>
            </a:lvl8pPr>
            <a:lvl9pPr marL="3657417" algn="l" defTabSz="914354" rtl="0" eaLnBrk="1" latinLnBrk="0" hangingPunct="1">
              <a:defRPr kumimoji="1" kern="1200">
                <a:solidFill>
                  <a:schemeClr val="tx1"/>
                </a:solidFill>
                <a:latin typeface="Meiryo UI" pitchFamily="50" charset="-128"/>
                <a:ea typeface="ＭＳ Ｐゴシック" pitchFamily="50" charset="-128"/>
                <a:cs typeface="+mn-cs"/>
              </a:defRPr>
            </a:lvl9pPr>
          </a:lstStyle>
          <a:p>
            <a:r>
              <a:rPr lang="en-US" altLang="ja-JP" sz="1500" b="1" dirty="0">
                <a:solidFill>
                  <a:srgbClr val="0000FF"/>
                </a:solidFill>
                <a:latin typeface="+mj-lt"/>
              </a:rPr>
              <a:t>Correct fig from VX-3000 Manual 133-02-00037-05</a:t>
            </a:r>
            <a:endParaRPr lang="en-US" altLang="ja-JP" sz="1500" b="1" dirty="0">
              <a:solidFill>
                <a:srgbClr val="0000FF"/>
              </a:solidFill>
              <a:latin typeface="+mj-lt"/>
              <a:ea typeface="メイリオ"/>
            </a:endParaRPr>
          </a:p>
        </p:txBody>
      </p:sp>
      <p:sp>
        <p:nvSpPr>
          <p:cNvPr id="9" name="正方形/長方形 8">
            <a:extLst>
              <a:ext uri="{FF2B5EF4-FFF2-40B4-BE49-F238E27FC236}">
                <a16:creationId xmlns:a16="http://schemas.microsoft.com/office/drawing/2014/main" id="{B4DB14B3-9389-4BB2-8495-FE3C7BB977EC}"/>
              </a:ext>
            </a:extLst>
          </p:cNvPr>
          <p:cNvSpPr/>
          <p:nvPr/>
        </p:nvSpPr>
        <p:spPr>
          <a:xfrm>
            <a:off x="11586637" y="4531301"/>
            <a:ext cx="2160823" cy="877191"/>
          </a:xfrm>
          <a:prstGeom prst="rect">
            <a:avLst/>
          </a:prstGeom>
        </p:spPr>
        <p:txBody>
          <a:bodyPr wrap="square" lIns="137187" tIns="68594" rIns="137187" bIns="68594">
            <a:spAutoFit/>
          </a:bodyPr>
          <a:lstStyle>
            <a:defPPr>
              <a:defRPr lang="ja-JP"/>
            </a:defPPr>
            <a:lvl1pPr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1pPr>
            <a:lvl2pPr marL="457177"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2pPr>
            <a:lvl3pPr marL="914354"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3pPr>
            <a:lvl4pPr marL="1371531"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4pPr>
            <a:lvl5pPr marL="1828709" algn="l" rtl="0" fontAlgn="base">
              <a:spcBef>
                <a:spcPct val="0"/>
              </a:spcBef>
              <a:spcAft>
                <a:spcPct val="0"/>
              </a:spcAft>
              <a:defRPr kumimoji="1" kern="1200">
                <a:solidFill>
                  <a:schemeClr val="tx1"/>
                </a:solidFill>
                <a:latin typeface="Meiryo UI" pitchFamily="50" charset="-128"/>
                <a:ea typeface="ＭＳ Ｐゴシック" pitchFamily="50" charset="-128"/>
                <a:cs typeface="+mn-cs"/>
              </a:defRPr>
            </a:lvl5pPr>
            <a:lvl6pPr marL="2285886" algn="l" defTabSz="914354" rtl="0" eaLnBrk="1" latinLnBrk="0" hangingPunct="1">
              <a:defRPr kumimoji="1" kern="1200">
                <a:solidFill>
                  <a:schemeClr val="tx1"/>
                </a:solidFill>
                <a:latin typeface="Meiryo UI" pitchFamily="50" charset="-128"/>
                <a:ea typeface="ＭＳ Ｐゴシック" pitchFamily="50" charset="-128"/>
                <a:cs typeface="+mn-cs"/>
              </a:defRPr>
            </a:lvl6pPr>
            <a:lvl7pPr marL="2743063" algn="l" defTabSz="914354" rtl="0" eaLnBrk="1" latinLnBrk="0" hangingPunct="1">
              <a:defRPr kumimoji="1" kern="1200">
                <a:solidFill>
                  <a:schemeClr val="tx1"/>
                </a:solidFill>
                <a:latin typeface="Meiryo UI" pitchFamily="50" charset="-128"/>
                <a:ea typeface="ＭＳ Ｐゴシック" pitchFamily="50" charset="-128"/>
                <a:cs typeface="+mn-cs"/>
              </a:defRPr>
            </a:lvl7pPr>
            <a:lvl8pPr marL="3200240" algn="l" defTabSz="914354" rtl="0" eaLnBrk="1" latinLnBrk="0" hangingPunct="1">
              <a:defRPr kumimoji="1" kern="1200">
                <a:solidFill>
                  <a:schemeClr val="tx1"/>
                </a:solidFill>
                <a:latin typeface="Meiryo UI" pitchFamily="50" charset="-128"/>
                <a:ea typeface="ＭＳ Ｐゴシック" pitchFamily="50" charset="-128"/>
                <a:cs typeface="+mn-cs"/>
              </a:defRPr>
            </a:lvl8pPr>
            <a:lvl9pPr marL="3657417" algn="l" defTabSz="914354" rtl="0" eaLnBrk="1" latinLnBrk="0" hangingPunct="1">
              <a:defRPr kumimoji="1" kern="1200">
                <a:solidFill>
                  <a:schemeClr val="tx1"/>
                </a:solidFill>
                <a:latin typeface="Meiryo UI" pitchFamily="50" charset="-128"/>
                <a:ea typeface="ＭＳ Ｐゴシック" pitchFamily="50" charset="-128"/>
                <a:cs typeface="+mn-cs"/>
              </a:defRPr>
            </a:lvl9pPr>
          </a:lstStyle>
          <a:p>
            <a:r>
              <a:rPr lang="en-US" altLang="ja-JP" sz="1500" b="1" dirty="0">
                <a:solidFill>
                  <a:srgbClr val="FF0000"/>
                </a:solidFill>
                <a:latin typeface="+mj-lt"/>
              </a:rPr>
              <a:t>Mistake</a:t>
            </a:r>
          </a:p>
          <a:p>
            <a:r>
              <a:rPr lang="en-US" altLang="ja-JP" sz="900" b="1" dirty="0">
                <a:solidFill>
                  <a:srgbClr val="FF0000"/>
                </a:solidFill>
                <a:latin typeface="+mj-lt"/>
                <a:ea typeface="メイリオ"/>
              </a:rPr>
              <a:t>on Rev. 20230922 1550 PS LV 220ppi</a:t>
            </a:r>
          </a:p>
          <a:p>
            <a:r>
              <a:rPr lang="en-US" altLang="ja-JP" sz="900" b="1" dirty="0">
                <a:solidFill>
                  <a:srgbClr val="FF0000"/>
                </a:solidFill>
                <a:latin typeface="+mj-lt"/>
                <a:ea typeface="メイリオ"/>
              </a:rPr>
              <a:t>sheet 104-107</a:t>
            </a:r>
          </a:p>
          <a:p>
            <a:endParaRPr lang="en-US" altLang="ja-JP" sz="1500" b="1" dirty="0">
              <a:solidFill>
                <a:srgbClr val="FF0000"/>
              </a:solidFill>
              <a:latin typeface="+mj-lt"/>
              <a:ea typeface="メイリオ"/>
            </a:endParaRPr>
          </a:p>
        </p:txBody>
      </p:sp>
    </p:spTree>
    <p:extLst>
      <p:ext uri="{BB962C8B-B14F-4D97-AF65-F5344CB8AC3E}">
        <p14:creationId xmlns:p14="http://schemas.microsoft.com/office/powerpoint/2010/main" val="2590188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円/楕円 1"/>
          <p:cNvSpPr/>
          <p:nvPr/>
        </p:nvSpPr>
        <p:spPr>
          <a:xfrm>
            <a:off x="5994599" y="5482178"/>
            <a:ext cx="3123627" cy="431166"/>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r>
              <a:rPr lang="en-US" altLang="ja-JP" sz="2400" dirty="0"/>
              <a:t>VX-3000 series</a:t>
            </a:r>
            <a:endParaRPr lang="ja-JP" altLang="en-US" sz="2400" dirty="0"/>
          </a:p>
        </p:txBody>
      </p:sp>
      <p:sp>
        <p:nvSpPr>
          <p:cNvPr id="4" name="正方形/長方形 3"/>
          <p:cNvSpPr/>
          <p:nvPr/>
        </p:nvSpPr>
        <p:spPr>
          <a:xfrm>
            <a:off x="5579508" y="28693"/>
            <a:ext cx="3090774" cy="830991"/>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Overview</a:t>
            </a:r>
            <a:endParaRPr lang="ja-JP" altLang="en-US" sz="1400" dirty="0">
              <a:solidFill>
                <a:srgbClr val="5F5F5F"/>
              </a:solidFill>
              <a:latin typeface="Calibri"/>
            </a:endParaRPr>
          </a:p>
        </p:txBody>
      </p:sp>
      <p:sp>
        <p:nvSpPr>
          <p:cNvPr id="15" name="ホームベース 14"/>
          <p:cNvSpPr/>
          <p:nvPr/>
        </p:nvSpPr>
        <p:spPr>
          <a:xfrm flipH="1">
            <a:off x="1181913" y="2918992"/>
            <a:ext cx="852187"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500" dirty="0">
                <a:solidFill>
                  <a:srgbClr val="FFFFFF"/>
                </a:solidFill>
              </a:rPr>
              <a:t>Detail</a:t>
            </a:r>
            <a:endParaRPr lang="ja-JP" altLang="en-US" sz="1500" dirty="0">
              <a:solidFill>
                <a:srgbClr val="FFFFFF"/>
              </a:solidFill>
            </a:endParaRPr>
          </a:p>
        </p:txBody>
      </p:sp>
      <p:sp>
        <p:nvSpPr>
          <p:cNvPr id="177" name="正方形/長方形 176"/>
          <p:cNvSpPr/>
          <p:nvPr/>
        </p:nvSpPr>
        <p:spPr>
          <a:xfrm>
            <a:off x="3670153" y="805745"/>
            <a:ext cx="9670112" cy="1431749"/>
          </a:xfrm>
          <a:prstGeom prst="rect">
            <a:avLst/>
          </a:prstGeom>
        </p:spPr>
        <p:txBody>
          <a:bodyPr wrap="square" lIns="137187" tIns="68594" rIns="137187" bIns="68594">
            <a:spAutoFit/>
          </a:bodyPr>
          <a:lstStyle/>
          <a:p>
            <a:r>
              <a:rPr lang="en-US" altLang="ja-JP" sz="2100" b="1" dirty="0">
                <a:solidFill>
                  <a:srgbClr val="5F5F5F"/>
                </a:solidFill>
                <a:latin typeface="Calibri"/>
              </a:rPr>
              <a:t>VX-3000 series </a:t>
            </a:r>
            <a:r>
              <a:rPr lang="en-US" altLang="ja-JP" sz="2100" dirty="0">
                <a:solidFill>
                  <a:srgbClr val="5F5F5F"/>
                </a:solidFill>
                <a:latin typeface="Calibri"/>
              </a:rPr>
              <a:t>can be received audio stream from </a:t>
            </a:r>
            <a:r>
              <a:rPr lang="en-US" altLang="ja-JP" sz="2100" b="1" dirty="0">
                <a:solidFill>
                  <a:srgbClr val="5F5F5F"/>
                </a:solidFill>
                <a:latin typeface="Calibri"/>
              </a:rPr>
              <a:t>IP-3000 series</a:t>
            </a:r>
            <a:r>
              <a:rPr lang="en-US" altLang="ja-JP" sz="2100" dirty="0">
                <a:solidFill>
                  <a:srgbClr val="5F5F5F"/>
                </a:solidFill>
                <a:latin typeface="Calibri"/>
              </a:rPr>
              <a:t> </a:t>
            </a:r>
          </a:p>
          <a:p>
            <a:r>
              <a:rPr lang="en-US" altLang="ja-JP" sz="2100" dirty="0">
                <a:solidFill>
                  <a:srgbClr val="5F5F5F"/>
                </a:solidFill>
                <a:latin typeface="Calibri"/>
              </a:rPr>
              <a:t>and transmitted it to </a:t>
            </a:r>
            <a:r>
              <a:rPr lang="en-US" altLang="ja-JP" sz="2100" b="1" dirty="0">
                <a:solidFill>
                  <a:srgbClr val="5F5F5F"/>
                </a:solidFill>
                <a:latin typeface="Calibri"/>
              </a:rPr>
              <a:t>NX-300 series</a:t>
            </a:r>
            <a:r>
              <a:rPr lang="en-US" altLang="ja-JP" sz="2100" dirty="0">
                <a:solidFill>
                  <a:srgbClr val="5F5F5F"/>
                </a:solidFill>
                <a:latin typeface="Calibri"/>
              </a:rPr>
              <a:t>. Also, can be controlled by the external control device using </a:t>
            </a:r>
            <a:r>
              <a:rPr lang="en-US" altLang="ja-JP" sz="2100" b="1" dirty="0">
                <a:solidFill>
                  <a:srgbClr val="5F5F5F"/>
                </a:solidFill>
                <a:latin typeface="Calibri"/>
              </a:rPr>
              <a:t>VX-3000’s remote protocol</a:t>
            </a:r>
            <a:r>
              <a:rPr lang="en-US" altLang="ja-JP" sz="2100" dirty="0">
                <a:solidFill>
                  <a:srgbClr val="5F5F5F"/>
                </a:solidFill>
                <a:latin typeface="Calibri"/>
              </a:rPr>
              <a:t>. In addition it can be controlled by the Modbus protocol.</a:t>
            </a:r>
          </a:p>
        </p:txBody>
      </p:sp>
      <p:grpSp>
        <p:nvGrpSpPr>
          <p:cNvPr id="178" name="グループ化 177"/>
          <p:cNvGrpSpPr/>
          <p:nvPr/>
        </p:nvGrpSpPr>
        <p:grpSpPr>
          <a:xfrm>
            <a:off x="1628202" y="335173"/>
            <a:ext cx="2053631" cy="1949899"/>
            <a:chOff x="1085342" y="223357"/>
            <a:chExt cx="1368929" cy="1299398"/>
          </a:xfrm>
        </p:grpSpPr>
        <p:grpSp>
          <p:nvGrpSpPr>
            <p:cNvPr id="180" name="グループ化 179"/>
            <p:cNvGrpSpPr/>
            <p:nvPr/>
          </p:nvGrpSpPr>
          <p:grpSpPr>
            <a:xfrm>
              <a:off x="1238191" y="387277"/>
              <a:ext cx="1041887" cy="908930"/>
              <a:chOff x="2951391" y="1221263"/>
              <a:chExt cx="2030342" cy="1771248"/>
            </a:xfrm>
          </p:grpSpPr>
          <p:sp>
            <p:nvSpPr>
              <p:cNvPr id="201" name="円/楕円 200"/>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400" kern="0" dirty="0">
                  <a:solidFill>
                    <a:prstClr val="white"/>
                  </a:solidFill>
                  <a:latin typeface="Meiryo UI"/>
                  <a:ea typeface="Meiryo UI"/>
                </a:endParaRPr>
              </a:p>
            </p:txBody>
          </p:sp>
          <p:sp>
            <p:nvSpPr>
              <p:cNvPr id="202" name="角丸四角形 201"/>
              <p:cNvSpPr/>
              <p:nvPr/>
            </p:nvSpPr>
            <p:spPr>
              <a:xfrm>
                <a:off x="2951391" y="1667360"/>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Basic</a:t>
                </a:r>
              </a:p>
              <a:p>
                <a:pPr algn="ctr" defTabSz="1371805" fontAlgn="auto">
                  <a:spcBef>
                    <a:spcPts val="0"/>
                  </a:spcBef>
                  <a:spcAft>
                    <a:spcPts val="0"/>
                  </a:spcAft>
                </a:pPr>
                <a:r>
                  <a:rPr kumimoji="0" lang="en-US" altLang="ja-JP" sz="1700" b="1" kern="0" dirty="0">
                    <a:solidFill>
                      <a:prstClr val="white"/>
                    </a:solidFill>
                    <a:latin typeface="Calibri"/>
                    <a:ea typeface="Meiryo UI"/>
                  </a:rPr>
                  <a:t>configuration</a:t>
                </a:r>
                <a:endParaRPr kumimoji="0" lang="ja-JP" altLang="en-US" sz="1700" b="1" kern="0" dirty="0">
                  <a:solidFill>
                    <a:prstClr val="white"/>
                  </a:solidFill>
                  <a:latin typeface="Calibri"/>
                  <a:ea typeface="Meiryo UI"/>
                </a:endParaRPr>
              </a:p>
            </p:txBody>
          </p:sp>
        </p:grpSp>
        <p:pic>
          <p:nvPicPr>
            <p:cNvPr id="184" name="Picture 2" descr="C:\Users\toa27839.TOA\AppData\Local\Temp\notesEA312D\Bubble_material_noshadow-01.pn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a:stretch/>
          </p:blipFill>
          <p:spPr bwMode="auto">
            <a:xfrm>
              <a:off x="1085342" y="223357"/>
              <a:ext cx="1368929" cy="1299398"/>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36581" y="3535043"/>
            <a:ext cx="2731636" cy="19471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537815" y="3859212"/>
            <a:ext cx="2035122" cy="14923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9" name="円/楕円 38"/>
          <p:cNvSpPr/>
          <p:nvPr/>
        </p:nvSpPr>
        <p:spPr>
          <a:xfrm>
            <a:off x="2222825" y="5482178"/>
            <a:ext cx="3123627" cy="43116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r>
              <a:rPr lang="en-US" altLang="ja-JP" sz="2400" dirty="0"/>
              <a:t>IP-3000</a:t>
            </a:r>
            <a:r>
              <a:rPr lang="ja-JP" altLang="en-US" sz="2400" dirty="0"/>
              <a:t> </a:t>
            </a:r>
            <a:r>
              <a:rPr lang="en-US" altLang="ja-JP" sz="2400" dirty="0"/>
              <a:t>series</a:t>
            </a:r>
          </a:p>
        </p:txBody>
      </p:sp>
      <p:pic>
        <p:nvPicPr>
          <p:cNvPr id="40" name="Picture 2" descr="G:\TCL\Products\Products data\NX\NX-300\Pict\nx300_pn1e.jpg"/>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10747677" y="4820734"/>
            <a:ext cx="1138834" cy="456450"/>
          </a:xfrm>
          <a:prstGeom prst="rect">
            <a:avLst/>
          </a:prstGeom>
          <a:noFill/>
          <a:extLst>
            <a:ext uri="{909E8E84-426E-40DD-AFC4-6F175D3DCCD1}">
              <a14:hiddenFill xmlns:a14="http://schemas.microsoft.com/office/drawing/2010/main">
                <a:solidFill>
                  <a:srgbClr val="FFFFFF"/>
                </a:solidFill>
              </a14:hiddenFill>
            </a:ext>
          </a:extLst>
        </p:spPr>
      </p:pic>
      <p:sp>
        <p:nvSpPr>
          <p:cNvPr id="41" name="円/楕円 40"/>
          <p:cNvSpPr/>
          <p:nvPr/>
        </p:nvSpPr>
        <p:spPr>
          <a:xfrm>
            <a:off x="9755279" y="5482178"/>
            <a:ext cx="3123627" cy="431166"/>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r>
              <a:rPr lang="en-US" altLang="ja-JP" sz="2400" dirty="0"/>
              <a:t>NX-300 series</a:t>
            </a:r>
            <a:endParaRPr lang="ja-JP" altLang="en-US" sz="2400" dirty="0"/>
          </a:p>
        </p:txBody>
      </p:sp>
      <p:sp>
        <p:nvSpPr>
          <p:cNvPr id="5" name="右矢印 4"/>
          <p:cNvSpPr/>
          <p:nvPr/>
        </p:nvSpPr>
        <p:spPr>
          <a:xfrm>
            <a:off x="5346451" y="5217693"/>
            <a:ext cx="648147" cy="267719"/>
          </a:xfrm>
          <a:prstGeom prst="rightArrow">
            <a:avLst>
              <a:gd name="adj1" fmla="val 50000"/>
              <a:gd name="adj2" fmla="val 129876"/>
            </a:avLst>
          </a:prstGeom>
          <a:gradFill flip="none" rotWithShape="1">
            <a:gsLst>
              <a:gs pos="0">
                <a:srgbClr val="7030A0"/>
              </a:gs>
              <a:gs pos="100000">
                <a:schemeClr val="tx1"/>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sz="2400"/>
          </a:p>
        </p:txBody>
      </p:sp>
      <p:sp>
        <p:nvSpPr>
          <p:cNvPr id="43" name="右矢印 42"/>
          <p:cNvSpPr/>
          <p:nvPr/>
        </p:nvSpPr>
        <p:spPr>
          <a:xfrm>
            <a:off x="9127309" y="5212340"/>
            <a:ext cx="648147" cy="267719"/>
          </a:xfrm>
          <a:prstGeom prst="rightArrow">
            <a:avLst>
              <a:gd name="adj1" fmla="val 50000"/>
              <a:gd name="adj2" fmla="val 129876"/>
            </a:avLst>
          </a:prstGeom>
          <a:gradFill flip="none" rotWithShape="1">
            <a:gsLst>
              <a:gs pos="0">
                <a:srgbClr val="FFC000"/>
              </a:gs>
              <a:gs pos="100000">
                <a:srgbClr val="7030A0"/>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sz="2400"/>
          </a:p>
        </p:txBody>
      </p:sp>
      <p:sp>
        <p:nvSpPr>
          <p:cNvPr id="44" name="正方形/長方形 43"/>
          <p:cNvSpPr/>
          <p:nvPr/>
        </p:nvSpPr>
        <p:spPr>
          <a:xfrm>
            <a:off x="2213961" y="6224088"/>
            <a:ext cx="4860884" cy="785153"/>
          </a:xfrm>
          <a:prstGeom prst="rect">
            <a:avLst/>
          </a:prstGeom>
        </p:spPr>
        <p:txBody>
          <a:bodyPr wrap="square" lIns="137187" tIns="68594" rIns="137187" bIns="68594">
            <a:spAutoFit/>
          </a:bodyPr>
          <a:lstStyle/>
          <a:p>
            <a:r>
              <a:rPr lang="en-US" altLang="ja-JP" sz="2100" b="1" dirty="0">
                <a:solidFill>
                  <a:srgbClr val="5F5F5F"/>
                </a:solidFill>
                <a:latin typeface="Calibri"/>
              </a:rPr>
              <a:t>VX-3000 series </a:t>
            </a:r>
            <a:r>
              <a:rPr lang="en-US" altLang="ja-JP" sz="2100" dirty="0">
                <a:solidFill>
                  <a:srgbClr val="5F5F5F"/>
                </a:solidFill>
                <a:latin typeface="Calibri"/>
              </a:rPr>
              <a:t>becomes </a:t>
            </a:r>
          </a:p>
          <a:p>
            <a:r>
              <a:rPr lang="en-US" altLang="ja-JP" sz="2100" b="1" dirty="0">
                <a:solidFill>
                  <a:srgbClr val="5F5F5F"/>
                </a:solidFill>
                <a:latin typeface="Calibri"/>
              </a:rPr>
              <a:t>terminal AMP </a:t>
            </a:r>
            <a:r>
              <a:rPr lang="en-US" altLang="ja-JP" sz="2100" dirty="0">
                <a:solidFill>
                  <a:srgbClr val="5F5F5F"/>
                </a:solidFill>
                <a:latin typeface="Calibri"/>
              </a:rPr>
              <a:t>of </a:t>
            </a:r>
            <a:r>
              <a:rPr lang="en-US" altLang="ja-JP" sz="2100" b="1" dirty="0">
                <a:solidFill>
                  <a:srgbClr val="5F5F5F"/>
                </a:solidFill>
                <a:latin typeface="Calibri"/>
              </a:rPr>
              <a:t>IP-3000 system</a:t>
            </a:r>
            <a:r>
              <a:rPr lang="en-US" altLang="ja-JP" sz="2100" dirty="0">
                <a:solidFill>
                  <a:srgbClr val="5F5F5F"/>
                </a:solidFill>
                <a:latin typeface="Calibri"/>
              </a:rPr>
              <a:t>.</a:t>
            </a:r>
          </a:p>
        </p:txBody>
      </p:sp>
      <p:sp>
        <p:nvSpPr>
          <p:cNvPr id="45" name="正方形/長方形 44"/>
          <p:cNvSpPr/>
          <p:nvPr/>
        </p:nvSpPr>
        <p:spPr>
          <a:xfrm>
            <a:off x="7819943" y="6237514"/>
            <a:ext cx="5196248" cy="785153"/>
          </a:xfrm>
          <a:prstGeom prst="rect">
            <a:avLst/>
          </a:prstGeom>
        </p:spPr>
        <p:txBody>
          <a:bodyPr wrap="square" lIns="137187" tIns="68594" rIns="137187" bIns="68594">
            <a:spAutoFit/>
          </a:bodyPr>
          <a:lstStyle/>
          <a:p>
            <a:pPr algn="r"/>
            <a:r>
              <a:rPr lang="en-US" altLang="ja-JP" sz="2100" b="1" dirty="0">
                <a:solidFill>
                  <a:srgbClr val="5F5F5F"/>
                </a:solidFill>
                <a:latin typeface="Calibri"/>
              </a:rPr>
              <a:t>NX-300 series </a:t>
            </a:r>
            <a:r>
              <a:rPr lang="en-US" altLang="ja-JP" sz="2100" dirty="0">
                <a:solidFill>
                  <a:srgbClr val="5F5F5F"/>
                </a:solidFill>
                <a:latin typeface="Calibri"/>
              </a:rPr>
              <a:t>becomes </a:t>
            </a:r>
          </a:p>
          <a:p>
            <a:pPr algn="r"/>
            <a:r>
              <a:rPr lang="en-US" altLang="ja-JP" sz="2100" b="1" dirty="0">
                <a:solidFill>
                  <a:srgbClr val="5F5F5F"/>
                </a:solidFill>
                <a:latin typeface="Calibri"/>
              </a:rPr>
              <a:t>Zone monitor interface* </a:t>
            </a:r>
            <a:r>
              <a:rPr lang="en-US" altLang="ja-JP" sz="2100" dirty="0">
                <a:solidFill>
                  <a:srgbClr val="5F5F5F"/>
                </a:solidFill>
                <a:latin typeface="Calibri"/>
              </a:rPr>
              <a:t>of </a:t>
            </a:r>
            <a:r>
              <a:rPr lang="en-US" altLang="ja-JP" sz="2100" b="1" dirty="0">
                <a:solidFill>
                  <a:srgbClr val="5F5F5F"/>
                </a:solidFill>
                <a:latin typeface="Calibri"/>
              </a:rPr>
              <a:t>VX-3000 system</a:t>
            </a:r>
            <a:r>
              <a:rPr lang="en-US" altLang="ja-JP" sz="2100" dirty="0">
                <a:solidFill>
                  <a:srgbClr val="5F5F5F"/>
                </a:solidFill>
                <a:latin typeface="Calibri"/>
              </a:rPr>
              <a:t>.</a:t>
            </a:r>
          </a:p>
        </p:txBody>
      </p:sp>
      <p:sp>
        <p:nvSpPr>
          <p:cNvPr id="3" name="円柱 2"/>
          <p:cNvSpPr/>
          <p:nvPr/>
        </p:nvSpPr>
        <p:spPr>
          <a:xfrm>
            <a:off x="4644403" y="2241166"/>
            <a:ext cx="864196" cy="768510"/>
          </a:xfrm>
          <a:prstGeom prst="can">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6" name="フリーフォーム 5"/>
          <p:cNvSpPr/>
          <p:nvPr/>
        </p:nvSpPr>
        <p:spPr>
          <a:xfrm>
            <a:off x="5591408" y="2778648"/>
            <a:ext cx="1910990" cy="1080564"/>
          </a:xfrm>
          <a:custGeom>
            <a:avLst/>
            <a:gdLst>
              <a:gd name="connsiteX0" fmla="*/ 0 w 1043609"/>
              <a:gd name="connsiteY0" fmla="*/ 0 h 516835"/>
              <a:gd name="connsiteX1" fmla="*/ 586409 w 1043609"/>
              <a:gd name="connsiteY1" fmla="*/ 0 h 516835"/>
              <a:gd name="connsiteX2" fmla="*/ 1043609 w 1043609"/>
              <a:gd name="connsiteY2" fmla="*/ 516835 h 516835"/>
            </a:gdLst>
            <a:ahLst/>
            <a:cxnLst>
              <a:cxn ang="0">
                <a:pos x="connsiteX0" y="connsiteY0"/>
              </a:cxn>
              <a:cxn ang="0">
                <a:pos x="connsiteX1" y="connsiteY1"/>
              </a:cxn>
              <a:cxn ang="0">
                <a:pos x="connsiteX2" y="connsiteY2"/>
              </a:cxn>
            </a:cxnLst>
            <a:rect l="l" t="t" r="r" b="b"/>
            <a:pathLst>
              <a:path w="1043609" h="516835">
                <a:moveTo>
                  <a:pt x="0" y="0"/>
                </a:moveTo>
                <a:lnTo>
                  <a:pt x="586409" y="0"/>
                </a:lnTo>
                <a:lnTo>
                  <a:pt x="1043609" y="516835"/>
                </a:lnTo>
              </a:path>
            </a:pathLst>
          </a:custGeom>
          <a:noFill/>
          <a:ln>
            <a:solidFill>
              <a:srgbClr val="7030A0"/>
            </a:solidFill>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31" name="正方形/長方形 30"/>
          <p:cNvSpPr/>
          <p:nvPr/>
        </p:nvSpPr>
        <p:spPr>
          <a:xfrm>
            <a:off x="1997910" y="2966003"/>
            <a:ext cx="4860884" cy="785153"/>
          </a:xfrm>
          <a:prstGeom prst="rect">
            <a:avLst/>
          </a:prstGeom>
        </p:spPr>
        <p:txBody>
          <a:bodyPr wrap="square" lIns="137187" tIns="68594" rIns="137187" bIns="68594">
            <a:spAutoFit/>
          </a:bodyPr>
          <a:lstStyle/>
          <a:p>
            <a:pPr algn="r"/>
            <a:r>
              <a:rPr lang="en-US" altLang="ja-JP" sz="2100" b="1" dirty="0">
                <a:solidFill>
                  <a:srgbClr val="5F5F5F"/>
                </a:solidFill>
                <a:latin typeface="Calibri"/>
              </a:rPr>
              <a:t>Control device </a:t>
            </a:r>
            <a:r>
              <a:rPr lang="en-US" altLang="ja-JP" sz="2100" dirty="0">
                <a:solidFill>
                  <a:srgbClr val="5F5F5F"/>
                </a:solidFill>
                <a:latin typeface="Calibri"/>
              </a:rPr>
              <a:t>can control </a:t>
            </a:r>
          </a:p>
          <a:p>
            <a:pPr algn="r"/>
            <a:r>
              <a:rPr lang="en-US" altLang="ja-JP" sz="2100" b="1" dirty="0">
                <a:solidFill>
                  <a:srgbClr val="5F5F5F"/>
                </a:solidFill>
                <a:latin typeface="Calibri"/>
              </a:rPr>
              <a:t>VX-3000 series </a:t>
            </a:r>
            <a:r>
              <a:rPr lang="en-US" altLang="ja-JP" sz="2100" dirty="0">
                <a:solidFill>
                  <a:srgbClr val="5F5F5F"/>
                </a:solidFill>
                <a:latin typeface="Calibri"/>
              </a:rPr>
              <a:t>with </a:t>
            </a:r>
            <a:r>
              <a:rPr lang="en-US" altLang="ja-JP" sz="2100" b="1" dirty="0">
                <a:solidFill>
                  <a:srgbClr val="7030A0"/>
                </a:solidFill>
                <a:latin typeface="Calibri"/>
              </a:rPr>
              <a:t>Original Protocol</a:t>
            </a:r>
          </a:p>
        </p:txBody>
      </p:sp>
      <p:sp>
        <p:nvSpPr>
          <p:cNvPr id="55" name="円柱 54"/>
          <p:cNvSpPr/>
          <p:nvPr/>
        </p:nvSpPr>
        <p:spPr>
          <a:xfrm>
            <a:off x="9883480" y="2310888"/>
            <a:ext cx="864196" cy="768510"/>
          </a:xfrm>
          <a:prstGeom prst="can">
            <a:avLst/>
          </a:pr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56" name="フリーフォーム 55"/>
          <p:cNvSpPr/>
          <p:nvPr/>
        </p:nvSpPr>
        <p:spPr>
          <a:xfrm flipH="1">
            <a:off x="7624036" y="2778648"/>
            <a:ext cx="2043394" cy="1080564"/>
          </a:xfrm>
          <a:custGeom>
            <a:avLst/>
            <a:gdLst>
              <a:gd name="connsiteX0" fmla="*/ 0 w 1043609"/>
              <a:gd name="connsiteY0" fmla="*/ 0 h 516835"/>
              <a:gd name="connsiteX1" fmla="*/ 586409 w 1043609"/>
              <a:gd name="connsiteY1" fmla="*/ 0 h 516835"/>
              <a:gd name="connsiteX2" fmla="*/ 1043609 w 1043609"/>
              <a:gd name="connsiteY2" fmla="*/ 516835 h 516835"/>
            </a:gdLst>
            <a:ahLst/>
            <a:cxnLst>
              <a:cxn ang="0">
                <a:pos x="connsiteX0" y="connsiteY0"/>
              </a:cxn>
              <a:cxn ang="0">
                <a:pos x="connsiteX1" y="connsiteY1"/>
              </a:cxn>
              <a:cxn ang="0">
                <a:pos x="connsiteX2" y="connsiteY2"/>
              </a:cxn>
            </a:cxnLst>
            <a:rect l="l" t="t" r="r" b="b"/>
            <a:pathLst>
              <a:path w="1043609" h="516835">
                <a:moveTo>
                  <a:pt x="0" y="0"/>
                </a:moveTo>
                <a:lnTo>
                  <a:pt x="586409" y="0"/>
                </a:lnTo>
                <a:lnTo>
                  <a:pt x="1043609" y="516835"/>
                </a:lnTo>
              </a:path>
            </a:pathLst>
          </a:custGeom>
          <a:noFill/>
          <a:ln>
            <a:solidFill>
              <a:srgbClr val="0099CC"/>
            </a:solidFill>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57" name="正方形/長方形 56"/>
          <p:cNvSpPr/>
          <p:nvPr/>
        </p:nvSpPr>
        <p:spPr>
          <a:xfrm>
            <a:off x="8910364" y="3142467"/>
            <a:ext cx="4860884" cy="785153"/>
          </a:xfrm>
          <a:prstGeom prst="rect">
            <a:avLst/>
          </a:prstGeom>
        </p:spPr>
        <p:txBody>
          <a:bodyPr wrap="square" lIns="137187" tIns="68594" rIns="137187" bIns="68594">
            <a:spAutoFit/>
          </a:bodyPr>
          <a:lstStyle/>
          <a:p>
            <a:r>
              <a:rPr lang="en-US" altLang="ja-JP" sz="2100" b="1" dirty="0">
                <a:solidFill>
                  <a:srgbClr val="5F5F5F"/>
                </a:solidFill>
                <a:latin typeface="Calibri"/>
              </a:rPr>
              <a:t>Control device </a:t>
            </a:r>
            <a:r>
              <a:rPr lang="en-US" altLang="ja-JP" sz="2100" dirty="0">
                <a:solidFill>
                  <a:srgbClr val="5F5F5F"/>
                </a:solidFill>
                <a:latin typeface="Calibri"/>
              </a:rPr>
              <a:t>can control </a:t>
            </a:r>
          </a:p>
          <a:p>
            <a:r>
              <a:rPr lang="en-US" altLang="ja-JP" sz="2100" b="1" dirty="0">
                <a:solidFill>
                  <a:srgbClr val="5F5F5F"/>
                </a:solidFill>
                <a:latin typeface="Calibri"/>
              </a:rPr>
              <a:t>VX-3000 series </a:t>
            </a:r>
            <a:r>
              <a:rPr lang="en-US" altLang="ja-JP" sz="2100" dirty="0">
                <a:solidFill>
                  <a:srgbClr val="5F5F5F"/>
                </a:solidFill>
                <a:latin typeface="Calibri"/>
              </a:rPr>
              <a:t>with </a:t>
            </a:r>
            <a:r>
              <a:rPr lang="en-US" altLang="ja-JP" sz="2100" b="1" dirty="0">
                <a:solidFill>
                  <a:srgbClr val="0099CC"/>
                </a:solidFill>
                <a:latin typeface="Calibri"/>
              </a:rPr>
              <a:t>Modbus Protocol</a:t>
            </a:r>
          </a:p>
        </p:txBody>
      </p:sp>
      <p:grpSp>
        <p:nvGrpSpPr>
          <p:cNvPr id="63" name="グループ化 62"/>
          <p:cNvGrpSpPr/>
          <p:nvPr/>
        </p:nvGrpSpPr>
        <p:grpSpPr>
          <a:xfrm rot="544062">
            <a:off x="9056859" y="4580570"/>
            <a:ext cx="594864" cy="564816"/>
            <a:chOff x="2723894" y="936005"/>
            <a:chExt cx="2425139" cy="2301962"/>
          </a:xfrm>
          <a:effectLst>
            <a:outerShdw blurRad="38100" dist="38100" dir="8100000" algn="tr" rotWithShape="0">
              <a:prstClr val="black">
                <a:alpha val="40000"/>
              </a:prstClr>
            </a:outerShdw>
          </a:effectLst>
        </p:grpSpPr>
        <p:grpSp>
          <p:nvGrpSpPr>
            <p:cNvPr id="64" name="グループ化 63"/>
            <p:cNvGrpSpPr/>
            <p:nvPr/>
          </p:nvGrpSpPr>
          <p:grpSpPr>
            <a:xfrm>
              <a:off x="2991168" y="1221263"/>
              <a:ext cx="1944215" cy="1771248"/>
              <a:chOff x="2991168" y="1221263"/>
              <a:chExt cx="1944215" cy="1771248"/>
            </a:xfrm>
          </p:grpSpPr>
          <p:sp>
            <p:nvSpPr>
              <p:cNvPr id="66" name="円/楕円 65"/>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67" name="角丸四角形 66"/>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65" name="Picture 2" descr="C:\Users\toa27839.TOA\AppData\Local\Temp\notesEA312D\Bubble_material_noshadow-01.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grpSp>
        <p:nvGrpSpPr>
          <p:cNvPr id="68" name="グループ化 67"/>
          <p:cNvGrpSpPr/>
          <p:nvPr/>
        </p:nvGrpSpPr>
        <p:grpSpPr>
          <a:xfrm rot="544062">
            <a:off x="5282075" y="4635604"/>
            <a:ext cx="594864" cy="564816"/>
            <a:chOff x="2723894" y="936005"/>
            <a:chExt cx="2425139" cy="2301962"/>
          </a:xfrm>
          <a:effectLst>
            <a:outerShdw blurRad="38100" dist="38100" dir="8100000" algn="tr" rotWithShape="0">
              <a:prstClr val="black">
                <a:alpha val="40000"/>
              </a:prstClr>
            </a:outerShdw>
          </a:effectLst>
        </p:grpSpPr>
        <p:grpSp>
          <p:nvGrpSpPr>
            <p:cNvPr id="69" name="グループ化 68"/>
            <p:cNvGrpSpPr/>
            <p:nvPr/>
          </p:nvGrpSpPr>
          <p:grpSpPr>
            <a:xfrm>
              <a:off x="2991168" y="1221263"/>
              <a:ext cx="1944215" cy="1771248"/>
              <a:chOff x="2991168" y="1221263"/>
              <a:chExt cx="1944215" cy="1771248"/>
            </a:xfrm>
          </p:grpSpPr>
          <p:sp>
            <p:nvSpPr>
              <p:cNvPr id="71" name="円/楕円 70"/>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72" name="角丸四角形 71"/>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70" name="Picture 2" descr="C:\Users\toa27839.TOA\AppData\Local\Temp\notesEA312D\Bubble_material_noshadow-01.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grpSp>
        <p:nvGrpSpPr>
          <p:cNvPr id="73" name="グループ化 72"/>
          <p:cNvGrpSpPr/>
          <p:nvPr/>
        </p:nvGrpSpPr>
        <p:grpSpPr>
          <a:xfrm rot="544062">
            <a:off x="4104794" y="2514341"/>
            <a:ext cx="594864" cy="564816"/>
            <a:chOff x="2723894" y="936005"/>
            <a:chExt cx="2425139" cy="2301962"/>
          </a:xfrm>
          <a:effectLst>
            <a:outerShdw blurRad="38100" dist="38100" dir="8100000" algn="tr" rotWithShape="0">
              <a:prstClr val="black">
                <a:alpha val="40000"/>
              </a:prstClr>
            </a:outerShdw>
          </a:effectLst>
        </p:grpSpPr>
        <p:grpSp>
          <p:nvGrpSpPr>
            <p:cNvPr id="74" name="グループ化 73"/>
            <p:cNvGrpSpPr/>
            <p:nvPr/>
          </p:nvGrpSpPr>
          <p:grpSpPr>
            <a:xfrm>
              <a:off x="2991168" y="1221263"/>
              <a:ext cx="1944215" cy="1771248"/>
              <a:chOff x="2991168" y="1221263"/>
              <a:chExt cx="1944215" cy="1771248"/>
            </a:xfrm>
          </p:grpSpPr>
          <p:sp>
            <p:nvSpPr>
              <p:cNvPr id="76" name="円/楕円 75"/>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77" name="角丸四角形 76"/>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75" name="Picture 2" descr="C:\Users\toa27839.TOA\AppData\Local\Temp\notesEA312D\Bubble_material_noshadow-01.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pic>
        <p:nvPicPr>
          <p:cNvPr id="78" name="Picture 2" descr="クリックすると新しいウィンドウで開きます"/>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446444" y="2343242"/>
            <a:ext cx="1227712" cy="390968"/>
          </a:xfrm>
          <a:prstGeom prst="rect">
            <a:avLst/>
          </a:prstGeom>
          <a:noFill/>
          <a:extLst>
            <a:ext uri="{909E8E84-426E-40DD-AFC4-6F175D3DCCD1}">
              <a14:hiddenFill xmlns:a14="http://schemas.microsoft.com/office/drawing/2010/main">
                <a:solidFill>
                  <a:srgbClr val="FFFFFF"/>
                </a:solidFill>
              </a14:hiddenFill>
            </a:ext>
          </a:extLst>
        </p:spPr>
      </p:pic>
      <p:sp>
        <p:nvSpPr>
          <p:cNvPr id="47" name="円/楕円 46"/>
          <p:cNvSpPr/>
          <p:nvPr/>
        </p:nvSpPr>
        <p:spPr>
          <a:xfrm>
            <a:off x="47256" y="1805669"/>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ホームベース 47"/>
          <p:cNvSpPr/>
          <p:nvPr/>
        </p:nvSpPr>
        <p:spPr>
          <a:xfrm flipH="1">
            <a:off x="1462029" y="3235117"/>
            <a:ext cx="852187"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500" dirty="0">
                <a:solidFill>
                  <a:srgbClr val="FFFFFF"/>
                </a:solidFill>
              </a:rPr>
              <a:t>Detail</a:t>
            </a:r>
            <a:endParaRPr lang="ja-JP" altLang="en-US" sz="1500" dirty="0">
              <a:solidFill>
                <a:srgbClr val="FFFFFF"/>
              </a:solidFill>
            </a:endParaRPr>
          </a:p>
        </p:txBody>
      </p:sp>
      <p:grpSp>
        <p:nvGrpSpPr>
          <p:cNvPr id="49" name="グループ化 48">
            <a:extLst>
              <a:ext uri="{FF2B5EF4-FFF2-40B4-BE49-F238E27FC236}">
                <a16:creationId xmlns:a16="http://schemas.microsoft.com/office/drawing/2014/main" id="{753181DB-3346-4FF7-B371-8B5377B3739F}"/>
              </a:ext>
            </a:extLst>
          </p:cNvPr>
          <p:cNvGrpSpPr/>
          <p:nvPr/>
        </p:nvGrpSpPr>
        <p:grpSpPr>
          <a:xfrm rot="21110103">
            <a:off x="11958126" y="2952836"/>
            <a:ext cx="594864" cy="564816"/>
            <a:chOff x="2632662" y="996019"/>
            <a:chExt cx="2425137" cy="2301962"/>
          </a:xfrm>
          <a:effectLst>
            <a:outerShdw blurRad="38100" dist="38100" dir="8100000" algn="tr" rotWithShape="0">
              <a:prstClr val="black">
                <a:alpha val="40000"/>
              </a:prstClr>
            </a:outerShdw>
          </a:effectLst>
        </p:grpSpPr>
        <p:grpSp>
          <p:nvGrpSpPr>
            <p:cNvPr id="50" name="グループ化 49">
              <a:extLst>
                <a:ext uri="{FF2B5EF4-FFF2-40B4-BE49-F238E27FC236}">
                  <a16:creationId xmlns:a16="http://schemas.microsoft.com/office/drawing/2014/main" id="{9E966E5F-2A88-4E2F-A240-DF657B1C9AF9}"/>
                </a:ext>
              </a:extLst>
            </p:cNvPr>
            <p:cNvGrpSpPr/>
            <p:nvPr/>
          </p:nvGrpSpPr>
          <p:grpSpPr>
            <a:xfrm>
              <a:off x="2991168" y="1221263"/>
              <a:ext cx="1944215" cy="1771248"/>
              <a:chOff x="2991168" y="1221263"/>
              <a:chExt cx="1944215" cy="1771248"/>
            </a:xfrm>
          </p:grpSpPr>
          <p:sp>
            <p:nvSpPr>
              <p:cNvPr id="52" name="円/楕円 42">
                <a:extLst>
                  <a:ext uri="{FF2B5EF4-FFF2-40B4-BE49-F238E27FC236}">
                    <a16:creationId xmlns:a16="http://schemas.microsoft.com/office/drawing/2014/main" id="{F8DC3998-51E8-41A9-B521-D4F869948445}"/>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53" name="角丸四角形 43">
                <a:extLst>
                  <a:ext uri="{FF2B5EF4-FFF2-40B4-BE49-F238E27FC236}">
                    <a16:creationId xmlns:a16="http://schemas.microsoft.com/office/drawing/2014/main" id="{BAE1E8BF-B2D7-4DC5-8B00-6754E2D88161}"/>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v.3</a:t>
                </a:r>
                <a:endParaRPr kumimoji="0" lang="ja-JP" altLang="en-US" sz="1400" b="1" kern="0" dirty="0">
                  <a:solidFill>
                    <a:prstClr val="white"/>
                  </a:solidFill>
                  <a:latin typeface="Calibri"/>
                  <a:ea typeface="Meiryo UI"/>
                </a:endParaRPr>
              </a:p>
            </p:txBody>
          </p:sp>
        </p:grpSp>
        <p:pic>
          <p:nvPicPr>
            <p:cNvPr id="51" name="Picture 2" descr="C:\Users\toa27839.TOA\AppData\Local\Temp\notesEA312D\Bubble_material_noshadow-01.png">
              <a:extLst>
                <a:ext uri="{FF2B5EF4-FFF2-40B4-BE49-F238E27FC236}">
                  <a16:creationId xmlns:a16="http://schemas.microsoft.com/office/drawing/2014/main" id="{D1442E12-23DD-4A92-A894-FC87FF2F3A18}"/>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2632662" y="996019"/>
              <a:ext cx="2425137" cy="2301962"/>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7" name="正方形/長方形 6">
            <a:extLst>
              <a:ext uri="{FF2B5EF4-FFF2-40B4-BE49-F238E27FC236}">
                <a16:creationId xmlns:a16="http://schemas.microsoft.com/office/drawing/2014/main" id="{EA48F113-B255-1641-9C5B-227F2F267805}"/>
              </a:ext>
            </a:extLst>
          </p:cNvPr>
          <p:cNvSpPr/>
          <p:nvPr/>
        </p:nvSpPr>
        <p:spPr>
          <a:xfrm>
            <a:off x="7808477" y="6881938"/>
            <a:ext cx="5196248" cy="507860"/>
          </a:xfrm>
          <a:prstGeom prst="rect">
            <a:avLst/>
          </a:prstGeom>
        </p:spPr>
        <p:txBody>
          <a:bodyPr wrap="square" lIns="137187" tIns="68594" rIns="137187" bIns="68594">
            <a:spAutoFit/>
          </a:bodyPr>
          <a:lstStyle/>
          <a:p>
            <a:pPr algn="r"/>
            <a:r>
              <a:rPr lang="en-US" altLang="ja-JP" sz="1200" dirty="0">
                <a:solidFill>
                  <a:srgbClr val="FF0000"/>
                </a:solidFill>
                <a:latin typeface="Calibri"/>
              </a:rPr>
              <a:t>* The NX-300 can only be used as a Zone monitor; </a:t>
            </a:r>
          </a:p>
          <a:p>
            <a:pPr algn="r"/>
            <a:r>
              <a:rPr lang="en-US" altLang="ja-JP" sz="1200" dirty="0">
                <a:solidFill>
                  <a:srgbClr val="FF0000"/>
                </a:solidFill>
                <a:latin typeface="Calibri"/>
              </a:rPr>
              <a:t>it cannot be used as a separate broadcast output.</a:t>
            </a:r>
          </a:p>
        </p:txBody>
      </p:sp>
    </p:spTree>
    <p:extLst>
      <p:ext uri="{BB962C8B-B14F-4D97-AF65-F5344CB8AC3E}">
        <p14:creationId xmlns:p14="http://schemas.microsoft.com/office/powerpoint/2010/main" val="1849954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grpSp>
        <p:nvGrpSpPr>
          <p:cNvPr id="132" name="グループ化 131"/>
          <p:cNvGrpSpPr/>
          <p:nvPr/>
        </p:nvGrpSpPr>
        <p:grpSpPr>
          <a:xfrm>
            <a:off x="1153670" y="539776"/>
            <a:ext cx="1866938" cy="1772636"/>
            <a:chOff x="2753541" y="985398"/>
            <a:chExt cx="2425140" cy="2301963"/>
          </a:xfrm>
        </p:grpSpPr>
        <p:grpSp>
          <p:nvGrpSpPr>
            <p:cNvPr id="133" name="グループ化 132"/>
            <p:cNvGrpSpPr/>
            <p:nvPr/>
          </p:nvGrpSpPr>
          <p:grpSpPr>
            <a:xfrm>
              <a:off x="2991168" y="1221263"/>
              <a:ext cx="1944215" cy="1771248"/>
              <a:chOff x="2991168" y="1221263"/>
              <a:chExt cx="1944215" cy="1771248"/>
            </a:xfrm>
          </p:grpSpPr>
          <p:sp>
            <p:nvSpPr>
              <p:cNvPr id="135" name="円/楕円 134"/>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kern="0" dirty="0">
                  <a:solidFill>
                    <a:prstClr val="white"/>
                  </a:solidFill>
                  <a:latin typeface="Meiryo UI"/>
                  <a:ea typeface="Meiryo UI"/>
                </a:endParaRPr>
              </a:p>
            </p:txBody>
          </p:sp>
          <p:sp>
            <p:nvSpPr>
              <p:cNvPr id="136" name="角丸四角形 135"/>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sz="2100" b="1" kern="0" dirty="0">
                    <a:solidFill>
                      <a:prstClr val="white"/>
                    </a:solidFill>
                    <a:latin typeface="Calibri"/>
                    <a:ea typeface="Meiryo UI"/>
                  </a:rPr>
                  <a:t>Broadcast</a:t>
                </a:r>
                <a:endParaRPr kumimoji="0" lang="ja-JP" altLang="en-US" sz="2100" b="1" kern="0" dirty="0">
                  <a:solidFill>
                    <a:prstClr val="white"/>
                  </a:solidFill>
                  <a:latin typeface="Calibri"/>
                  <a:ea typeface="Meiryo UI"/>
                </a:endParaRPr>
              </a:p>
            </p:txBody>
          </p:sp>
        </p:grpSp>
        <p:pic>
          <p:nvPicPr>
            <p:cNvPr id="134"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78" name="正方形/長方形 77"/>
          <p:cNvSpPr/>
          <p:nvPr/>
        </p:nvSpPr>
        <p:spPr>
          <a:xfrm>
            <a:off x="2861888" y="1170787"/>
            <a:ext cx="4954039" cy="600193"/>
          </a:xfrm>
          <a:prstGeom prst="rect">
            <a:avLst/>
          </a:prstGeom>
        </p:spPr>
        <p:txBody>
          <a:bodyPr wrap="none" lIns="137187" tIns="68594" rIns="137187" bIns="68594">
            <a:spAutoFit/>
          </a:bodyPr>
          <a:lstStyle/>
          <a:p>
            <a:r>
              <a:rPr lang="en-US" altLang="ja-JP" sz="3000" b="1" dirty="0">
                <a:solidFill>
                  <a:srgbClr val="F79646">
                    <a:lumMod val="75000"/>
                  </a:srgbClr>
                </a:solidFill>
                <a:latin typeface="Calibri"/>
              </a:rPr>
              <a:t>There are 4 type of broadcast</a:t>
            </a:r>
            <a:endParaRPr lang="ja-JP" altLang="en-US" sz="3000" dirty="0">
              <a:solidFill>
                <a:srgbClr val="F79646">
                  <a:lumMod val="75000"/>
                </a:srgbClr>
              </a:solidFill>
            </a:endParaRPr>
          </a:p>
        </p:txBody>
      </p:sp>
      <p:sp>
        <p:nvSpPr>
          <p:cNvPr id="79" name="正方形/長方形 78"/>
          <p:cNvSpPr/>
          <p:nvPr/>
        </p:nvSpPr>
        <p:spPr>
          <a:xfrm>
            <a:off x="3185960" y="1908852"/>
            <a:ext cx="9937529" cy="1246523"/>
          </a:xfrm>
          <a:prstGeom prst="rect">
            <a:avLst/>
          </a:prstGeom>
        </p:spPr>
        <p:txBody>
          <a:bodyPr wrap="square" lIns="137187" tIns="68594" rIns="137187" bIns="68594">
            <a:spAutoFit/>
          </a:bodyPr>
          <a:lstStyle/>
          <a:p>
            <a:pPr marL="257226" indent="-257226">
              <a:buFontTx/>
              <a:buChar char="-"/>
            </a:pPr>
            <a:r>
              <a:rPr lang="en-US" altLang="ja-JP" b="1" dirty="0">
                <a:solidFill>
                  <a:srgbClr val="00B0F0"/>
                </a:solidFill>
                <a:latin typeface="Calibri"/>
              </a:rPr>
              <a:t>General</a:t>
            </a:r>
            <a:r>
              <a:rPr lang="en-US" altLang="ja-JP" dirty="0">
                <a:solidFill>
                  <a:srgbClr val="00B0F0"/>
                </a:solidFill>
                <a:latin typeface="Calibri"/>
              </a:rPr>
              <a:t> </a:t>
            </a:r>
            <a:r>
              <a:rPr lang="en-US" altLang="ja-JP" dirty="0">
                <a:solidFill>
                  <a:srgbClr val="5F5F5F"/>
                </a:solidFill>
                <a:latin typeface="Calibri"/>
              </a:rPr>
              <a:t>broadcast:  </a:t>
            </a:r>
            <a:br>
              <a:rPr lang="en-US" altLang="ja-JP" dirty="0">
                <a:solidFill>
                  <a:srgbClr val="5F5F5F"/>
                </a:solidFill>
                <a:latin typeface="Calibri"/>
              </a:rPr>
            </a:br>
            <a:r>
              <a:rPr lang="en-US" altLang="ja-JP" dirty="0">
                <a:solidFill>
                  <a:srgbClr val="5F5F5F"/>
                </a:solidFill>
                <a:latin typeface="Calibri"/>
              </a:rPr>
              <a:t>Live announcement for everyday use and Pre Recorded announcement for shed when necessary     </a:t>
            </a:r>
          </a:p>
          <a:p>
            <a:pPr marL="257226" indent="-257226">
              <a:buFontTx/>
              <a:buChar char="-"/>
            </a:pPr>
            <a:r>
              <a:rPr lang="en-US" altLang="ja-JP" b="1" dirty="0">
                <a:solidFill>
                  <a:srgbClr val="00B050"/>
                </a:solidFill>
                <a:latin typeface="Calibri"/>
              </a:rPr>
              <a:t>Base</a:t>
            </a:r>
            <a:r>
              <a:rPr lang="en-US" altLang="ja-JP" dirty="0">
                <a:solidFill>
                  <a:srgbClr val="5F5F5F"/>
                </a:solidFill>
                <a:latin typeface="Calibri"/>
              </a:rPr>
              <a:t> pattern broadcast:</a:t>
            </a:r>
            <a:br>
              <a:rPr lang="en-US" altLang="ja-JP" dirty="0">
                <a:solidFill>
                  <a:srgbClr val="5F5F5F"/>
                </a:solidFill>
                <a:latin typeface="Calibri"/>
              </a:rPr>
            </a:br>
            <a:r>
              <a:rPr lang="en-US" altLang="ja-JP" dirty="0">
                <a:solidFill>
                  <a:srgbClr val="5F5F5F"/>
                </a:solidFill>
                <a:latin typeface="Calibri"/>
              </a:rPr>
              <a:t>Continuously broadcasted music</a:t>
            </a:r>
            <a:endParaRPr lang="ja-JP" altLang="en-US" sz="1700" dirty="0">
              <a:solidFill>
                <a:srgbClr val="5F5F5F"/>
              </a:solidFill>
              <a:latin typeface="Calibri"/>
            </a:endParaRPr>
          </a:p>
        </p:txBody>
      </p:sp>
      <p:sp>
        <p:nvSpPr>
          <p:cNvPr id="80" name="正方形/長方形 79"/>
          <p:cNvSpPr/>
          <p:nvPr/>
        </p:nvSpPr>
        <p:spPr>
          <a:xfrm>
            <a:off x="3186386" y="3105390"/>
            <a:ext cx="9577064" cy="1246523"/>
          </a:xfrm>
          <a:prstGeom prst="rect">
            <a:avLst/>
          </a:prstGeom>
        </p:spPr>
        <p:txBody>
          <a:bodyPr wrap="square" lIns="137187" tIns="68594" rIns="137187" bIns="68594">
            <a:spAutoFit/>
          </a:bodyPr>
          <a:lstStyle/>
          <a:p>
            <a:pPr marL="271463" indent="-271463">
              <a:buFontTx/>
              <a:buChar char="-"/>
            </a:pPr>
            <a:r>
              <a:rPr lang="en-US" altLang="ja-JP" b="1" dirty="0">
                <a:solidFill>
                  <a:srgbClr val="FF0000"/>
                </a:solidFill>
                <a:latin typeface="Calibri"/>
              </a:rPr>
              <a:t>Emergency</a:t>
            </a:r>
            <a:r>
              <a:rPr lang="en-US" altLang="ja-JP" dirty="0">
                <a:solidFill>
                  <a:srgbClr val="5F5F5F"/>
                </a:solidFill>
                <a:latin typeface="Calibri"/>
              </a:rPr>
              <a:t> broadcast:</a:t>
            </a:r>
            <a:br>
              <a:rPr lang="en-US" altLang="ja-JP" dirty="0">
                <a:solidFill>
                  <a:srgbClr val="5F5F5F"/>
                </a:solidFill>
                <a:latin typeface="Calibri"/>
              </a:rPr>
            </a:br>
            <a:r>
              <a:rPr lang="en-US" altLang="ja-JP" dirty="0">
                <a:solidFill>
                  <a:srgbClr val="5F5F5F"/>
                </a:solidFill>
                <a:latin typeface="Calibri"/>
              </a:rPr>
              <a:t>Broadcasting with the highest priority when evacuation is necessary such as in case of fire</a:t>
            </a:r>
          </a:p>
          <a:p>
            <a:pPr marL="271463" lvl="0" indent="-271463">
              <a:buFontTx/>
              <a:buChar char="-"/>
            </a:pPr>
            <a:r>
              <a:rPr lang="en-US" altLang="ja-JP" sz="1700" b="1" dirty="0">
                <a:solidFill>
                  <a:schemeClr val="tx1">
                    <a:lumMod val="50000"/>
                  </a:schemeClr>
                </a:solidFill>
                <a:latin typeface="Calibri"/>
              </a:rPr>
              <a:t>Emergency Warning </a:t>
            </a:r>
            <a:r>
              <a:rPr lang="en-US" altLang="ja-JP" dirty="0">
                <a:solidFill>
                  <a:srgbClr val="5F5F5F"/>
                </a:solidFill>
                <a:latin typeface="Calibri"/>
              </a:rPr>
              <a:t>broadcast</a:t>
            </a:r>
            <a:br>
              <a:rPr lang="en-US" altLang="ja-JP" dirty="0">
                <a:solidFill>
                  <a:srgbClr val="5F5F5F"/>
                </a:solidFill>
                <a:latin typeface="Calibri"/>
              </a:rPr>
            </a:br>
            <a:r>
              <a:rPr lang="en-US" altLang="ja-JP" dirty="0">
                <a:solidFill>
                  <a:srgbClr val="5F5F5F"/>
                </a:solidFill>
                <a:latin typeface="Calibri"/>
              </a:rPr>
              <a:t>Emergency broadcasting received from external equipment. Any priority can be set.</a:t>
            </a:r>
          </a:p>
        </p:txBody>
      </p:sp>
      <p:grpSp>
        <p:nvGrpSpPr>
          <p:cNvPr id="81" name="グループ化 80"/>
          <p:cNvGrpSpPr/>
          <p:nvPr/>
        </p:nvGrpSpPr>
        <p:grpSpPr>
          <a:xfrm rot="544062">
            <a:off x="11364082" y="3891203"/>
            <a:ext cx="594864" cy="564816"/>
            <a:chOff x="2723894" y="936005"/>
            <a:chExt cx="2425139" cy="2301962"/>
          </a:xfrm>
          <a:effectLst>
            <a:outerShdw blurRad="38100" dist="38100" dir="8100000" algn="tr" rotWithShape="0">
              <a:prstClr val="black">
                <a:alpha val="40000"/>
              </a:prstClr>
            </a:outerShdw>
          </a:effectLst>
        </p:grpSpPr>
        <p:grpSp>
          <p:nvGrpSpPr>
            <p:cNvPr id="82" name="グループ化 81"/>
            <p:cNvGrpSpPr/>
            <p:nvPr/>
          </p:nvGrpSpPr>
          <p:grpSpPr>
            <a:xfrm>
              <a:off x="2991168" y="1221263"/>
              <a:ext cx="1944215" cy="1771248"/>
              <a:chOff x="2991168" y="1221263"/>
              <a:chExt cx="1944215" cy="1771248"/>
            </a:xfrm>
          </p:grpSpPr>
          <p:sp>
            <p:nvSpPr>
              <p:cNvPr id="86" name="円/楕円 85"/>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90" name="角丸四角形 89"/>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85" name="Picture 2" descr="C:\Users\toa27839.TOA\AppData\Local\Temp\notesEA312D\Bubble_material_noshadow-01.pn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83" name="円/楕円 82"/>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円/楕円 83"/>
          <p:cNvSpPr/>
          <p:nvPr/>
        </p:nvSpPr>
        <p:spPr>
          <a:xfrm>
            <a:off x="145116" y="2542683"/>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正方形/長方形 90"/>
          <p:cNvSpPr/>
          <p:nvPr/>
        </p:nvSpPr>
        <p:spPr>
          <a:xfrm>
            <a:off x="2909988" y="4639945"/>
            <a:ext cx="1466482" cy="600193"/>
          </a:xfrm>
          <a:prstGeom prst="rect">
            <a:avLst/>
          </a:prstGeom>
        </p:spPr>
        <p:txBody>
          <a:bodyPr wrap="none" lIns="137187" tIns="68594" rIns="137187" bIns="68594">
            <a:spAutoFit/>
          </a:bodyPr>
          <a:lstStyle/>
          <a:p>
            <a:r>
              <a:rPr lang="en-US" altLang="ja-JP" sz="3000" b="1" dirty="0">
                <a:solidFill>
                  <a:srgbClr val="F79646">
                    <a:lumMod val="75000"/>
                  </a:srgbClr>
                </a:solidFill>
                <a:latin typeface="Calibri"/>
              </a:rPr>
              <a:t>Priority</a:t>
            </a:r>
            <a:endParaRPr lang="ja-JP" altLang="en-US" sz="3000" dirty="0">
              <a:solidFill>
                <a:srgbClr val="F79646">
                  <a:lumMod val="75000"/>
                </a:srgbClr>
              </a:solidFill>
            </a:endParaRPr>
          </a:p>
        </p:txBody>
      </p:sp>
      <p:sp>
        <p:nvSpPr>
          <p:cNvPr id="11" name="正方形/長方形 10"/>
          <p:cNvSpPr/>
          <p:nvPr/>
        </p:nvSpPr>
        <p:spPr>
          <a:xfrm>
            <a:off x="3545271" y="5240138"/>
            <a:ext cx="7489987" cy="923330"/>
          </a:xfrm>
          <a:prstGeom prst="rect">
            <a:avLst/>
          </a:prstGeom>
        </p:spPr>
        <p:txBody>
          <a:bodyPr wrap="square">
            <a:spAutoFit/>
          </a:bodyPr>
          <a:lstStyle/>
          <a:p>
            <a:r>
              <a:rPr lang="en-US" altLang="ja-JP" dirty="0">
                <a:latin typeface="+mj-lt"/>
              </a:rPr>
              <a:t>1024 levels of priority can be set for remote microphone (RM), audio input, built-in sound source (EV), etc. “Priority” determines which input is given priority when broadcasting to the same output.</a:t>
            </a:r>
            <a:endParaRPr lang="ja-JP" altLang="en-US" dirty="0">
              <a:latin typeface="+mj-lt"/>
            </a:endParaRPr>
          </a:p>
        </p:txBody>
      </p:sp>
    </p:spTree>
    <p:extLst>
      <p:ext uri="{BB962C8B-B14F-4D97-AF65-F5344CB8AC3E}">
        <p14:creationId xmlns:p14="http://schemas.microsoft.com/office/powerpoint/2010/main" val="4582268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Functions</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grpSp>
        <p:nvGrpSpPr>
          <p:cNvPr id="132" name="グループ化 131"/>
          <p:cNvGrpSpPr/>
          <p:nvPr/>
        </p:nvGrpSpPr>
        <p:grpSpPr>
          <a:xfrm>
            <a:off x="1153670" y="539776"/>
            <a:ext cx="1866938" cy="1772636"/>
            <a:chOff x="2753541" y="985398"/>
            <a:chExt cx="2425140" cy="2301963"/>
          </a:xfrm>
        </p:grpSpPr>
        <p:grpSp>
          <p:nvGrpSpPr>
            <p:cNvPr id="133" name="グループ化 132"/>
            <p:cNvGrpSpPr/>
            <p:nvPr/>
          </p:nvGrpSpPr>
          <p:grpSpPr>
            <a:xfrm>
              <a:off x="2991168" y="1221263"/>
              <a:ext cx="1944215" cy="1771248"/>
              <a:chOff x="2991168" y="1221263"/>
              <a:chExt cx="1944215" cy="1771248"/>
            </a:xfrm>
          </p:grpSpPr>
          <p:sp>
            <p:nvSpPr>
              <p:cNvPr id="135" name="円/楕円 134"/>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Meiryo UI"/>
                  <a:ea typeface="Meiryo UI"/>
                  <a:cs typeface="+mn-cs"/>
                </a:endParaRPr>
              </a:p>
            </p:txBody>
          </p:sp>
          <p:sp>
            <p:nvSpPr>
              <p:cNvPr id="136" name="角丸四角形 135"/>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2100" b="1" i="0" u="none" strike="noStrike" kern="0" cap="none" spc="0" normalizeH="0" baseline="0" noProof="0" dirty="0">
                    <a:ln>
                      <a:noFill/>
                    </a:ln>
                    <a:solidFill>
                      <a:prstClr val="white"/>
                    </a:solidFill>
                    <a:effectLst/>
                    <a:uLnTx/>
                    <a:uFillTx/>
                    <a:latin typeface="Calibri"/>
                    <a:ea typeface="Meiryo UI"/>
                    <a:cs typeface="+mn-cs"/>
                  </a:rPr>
                  <a:t>Broadcast</a:t>
                </a:r>
                <a:endParaRPr kumimoji="0" lang="ja-JP" altLang="en-US" sz="21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134"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78" name="正方形/長方形 77"/>
          <p:cNvSpPr/>
          <p:nvPr/>
        </p:nvSpPr>
        <p:spPr>
          <a:xfrm>
            <a:off x="2861888" y="833632"/>
            <a:ext cx="3300317" cy="600193"/>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rPr>
              <a:t>Detail of Broadcast</a:t>
            </a:r>
            <a:endParaRPr kumimoji="1" lang="ja-JP" altLang="en-US" sz="30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sp>
        <p:nvSpPr>
          <p:cNvPr id="83" name="円/楕円 82"/>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4" name="円/楕円 83"/>
          <p:cNvSpPr/>
          <p:nvPr/>
        </p:nvSpPr>
        <p:spPr>
          <a:xfrm>
            <a:off x="145116" y="2542683"/>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 name="正方形/長方形 1">
            <a:extLst>
              <a:ext uri="{FF2B5EF4-FFF2-40B4-BE49-F238E27FC236}">
                <a16:creationId xmlns:a16="http://schemas.microsoft.com/office/drawing/2014/main" id="{7B8331D7-C0A8-42C7-AB5F-856146903F19}"/>
              </a:ext>
            </a:extLst>
          </p:cNvPr>
          <p:cNvSpPr/>
          <p:nvPr/>
        </p:nvSpPr>
        <p:spPr>
          <a:xfrm>
            <a:off x="3258394" y="1551682"/>
            <a:ext cx="4701928" cy="369332"/>
          </a:xfrm>
          <a:prstGeom prst="rect">
            <a:avLst/>
          </a:prstGeom>
        </p:spPr>
        <p:txBody>
          <a:bodyPr wrap="none">
            <a:spAutoFit/>
          </a:bodyPr>
          <a:lstStyle/>
          <a:p>
            <a:r>
              <a:rPr lang="en-US" altLang="ja-JP" dirty="0">
                <a:latin typeface="+mj-lt"/>
              </a:rPr>
              <a:t>Details of the broadcast structure are described.</a:t>
            </a:r>
            <a:endParaRPr lang="ja-JP" altLang="en-US" dirty="0">
              <a:latin typeface="+mj-lt"/>
            </a:endParaRPr>
          </a:p>
        </p:txBody>
      </p:sp>
      <p:sp>
        <p:nvSpPr>
          <p:cNvPr id="32" name="正方形/長方形 31">
            <a:extLst>
              <a:ext uri="{FF2B5EF4-FFF2-40B4-BE49-F238E27FC236}">
                <a16:creationId xmlns:a16="http://schemas.microsoft.com/office/drawing/2014/main" id="{20D7EA71-6327-4791-808A-A17AC8BAFD5A}"/>
              </a:ext>
            </a:extLst>
          </p:cNvPr>
          <p:cNvSpPr/>
          <p:nvPr/>
        </p:nvSpPr>
        <p:spPr>
          <a:xfrm>
            <a:off x="3330402" y="2452267"/>
            <a:ext cx="5833073" cy="1838993"/>
          </a:xfrm>
          <a:prstGeom prst="rect">
            <a:avLst/>
          </a:prstGeom>
        </p:spPr>
        <p:txBody>
          <a:bodyPr wrap="square" lIns="137187" tIns="68594" rIns="137187" bIns="68594">
            <a:spAutoFit/>
          </a:bodyPr>
          <a:lstStyle/>
          <a:p>
            <a:pPr marL="85725" marR="0" lvl="0" indent="-85725" algn="l" defTabSz="914400" rtl="0" eaLnBrk="1" fontAlgn="base" latinLnBrk="0" hangingPunct="1">
              <a:lnSpc>
                <a:spcPct val="100000"/>
              </a:lnSpc>
              <a:spcBef>
                <a:spcPct val="0"/>
              </a:spcBef>
              <a:spcAft>
                <a:spcPct val="0"/>
              </a:spcAft>
              <a:buClrTx/>
              <a:buSzTx/>
              <a:buFontTx/>
              <a:buChar char="-"/>
              <a:tabLst/>
              <a:defRPr/>
            </a:pPr>
            <a:r>
              <a:rPr kumimoji="1" lang="en-US" altLang="ja-JP" sz="1400" b="1" i="0" u="none" strike="noStrike" kern="1200" cap="none" spc="0" normalizeH="0" baseline="0" noProof="0" dirty="0">
                <a:ln>
                  <a:noFill/>
                </a:ln>
                <a:solidFill>
                  <a:srgbClr val="00B0F0"/>
                </a:solidFill>
                <a:effectLst/>
                <a:uLnTx/>
                <a:uFillTx/>
                <a:latin typeface="Calibri"/>
                <a:ea typeface="ＭＳ Ｐゴシック" pitchFamily="50" charset="-128"/>
                <a:cs typeface="+mn-cs"/>
              </a:rPr>
              <a:t>General</a:t>
            </a:r>
            <a:r>
              <a:rPr kumimoji="1" lang="en-US" altLang="ja-JP" sz="1400" b="0" i="0" u="none" strike="noStrike" kern="1200" cap="none" spc="0" normalizeH="0" baseline="0" noProof="0" dirty="0">
                <a:ln>
                  <a:noFill/>
                </a:ln>
                <a:solidFill>
                  <a:srgbClr val="00B0F0"/>
                </a:solidFill>
                <a:effectLst/>
                <a:uLnTx/>
                <a:uFillTx/>
                <a:latin typeface="Calibri"/>
                <a:ea typeface="ＭＳ Ｐゴシック" pitchFamily="50" charset="-128"/>
                <a:cs typeface="+mn-cs"/>
              </a:rPr>
              <a:t> </a:t>
            </a:r>
            <a:r>
              <a:rPr kumimoji="1" lang="en-US" altLang="ja-JP"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rPr>
              <a:t>broadcast:  </a:t>
            </a:r>
            <a:br>
              <a:rPr kumimoji="1" lang="en-US" altLang="ja-JP"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rPr>
            </a:br>
            <a:r>
              <a:rPr kumimoji="1" lang="en-US" altLang="ja-JP" sz="1050" b="0" i="0" u="none" strike="noStrike" kern="1200" cap="none" spc="0" normalizeH="0" baseline="0" noProof="0" dirty="0">
                <a:ln>
                  <a:noFill/>
                </a:ln>
                <a:solidFill>
                  <a:srgbClr val="5F5F5F"/>
                </a:solidFill>
                <a:effectLst/>
                <a:uLnTx/>
                <a:uFillTx/>
                <a:latin typeface="Calibri"/>
                <a:ea typeface="ＭＳ Ｐゴシック" pitchFamily="50" charset="-128"/>
                <a:cs typeface="+mn-cs"/>
              </a:rPr>
              <a:t>Live announcement for everyday use and Pre Recorded announcement for shed when necessary     </a:t>
            </a:r>
            <a:endParaRPr kumimoji="1" lang="en-US" altLang="ja-JP"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a:p>
            <a:pPr marL="85725" lvl="0" indent="-85725">
              <a:buFontTx/>
              <a:buChar char="-"/>
              <a:defRPr/>
            </a:pPr>
            <a:r>
              <a:rPr kumimoji="1" lang="en-US" altLang="ja-JP" sz="1400" b="1" i="0" u="none" strike="noStrike" kern="1200" cap="none" spc="0" normalizeH="0" baseline="0" noProof="0" dirty="0">
                <a:ln>
                  <a:noFill/>
                </a:ln>
                <a:solidFill>
                  <a:srgbClr val="00B050"/>
                </a:solidFill>
                <a:effectLst/>
                <a:uLnTx/>
                <a:uFillTx/>
                <a:latin typeface="Calibri"/>
                <a:ea typeface="ＭＳ Ｐゴシック" pitchFamily="50" charset="-128"/>
                <a:cs typeface="+mn-cs"/>
              </a:rPr>
              <a:t>Base</a:t>
            </a:r>
            <a:r>
              <a:rPr kumimoji="1" lang="en-US" altLang="ja-JP"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rPr>
              <a:t> pattern broadcast:</a:t>
            </a:r>
            <a:br>
              <a:rPr kumimoji="1" lang="en-US" altLang="ja-JP"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rPr>
            </a:br>
            <a:r>
              <a:rPr kumimoji="1" lang="en-US" altLang="ja-JP" sz="1050" b="0" i="0" u="none" strike="noStrike" kern="1200" cap="none" spc="0" normalizeH="0" baseline="0" noProof="0" dirty="0">
                <a:ln>
                  <a:noFill/>
                </a:ln>
                <a:solidFill>
                  <a:srgbClr val="5F5F5F"/>
                </a:solidFill>
                <a:effectLst/>
                <a:uLnTx/>
                <a:uFillTx/>
                <a:latin typeface="Calibri"/>
                <a:ea typeface="ＭＳ Ｐゴシック" pitchFamily="50" charset="-128"/>
                <a:cs typeface="+mn-cs"/>
              </a:rPr>
              <a:t>Continuously broadcasted music</a:t>
            </a:r>
            <a:endParaRPr kumimoji="1" lang="en-US" altLang="ja-JP"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a:p>
            <a:pPr marL="85725" lvl="0" indent="-85725">
              <a:buFontTx/>
              <a:buChar char="-"/>
              <a:defRPr/>
            </a:pPr>
            <a:r>
              <a:rPr lang="en-US" altLang="ja-JP" sz="1200" b="1" dirty="0">
                <a:solidFill>
                  <a:srgbClr val="FF0000"/>
                </a:solidFill>
                <a:latin typeface="Calibri"/>
              </a:rPr>
              <a:t>Emergency</a:t>
            </a:r>
            <a:r>
              <a:rPr lang="en-US" altLang="ja-JP" sz="1200" dirty="0">
                <a:solidFill>
                  <a:srgbClr val="5F5F5F"/>
                </a:solidFill>
                <a:latin typeface="Calibri"/>
              </a:rPr>
              <a:t> broadcast:</a:t>
            </a:r>
            <a:br>
              <a:rPr lang="en-US" altLang="ja-JP" sz="1200" dirty="0">
                <a:solidFill>
                  <a:srgbClr val="5F5F5F"/>
                </a:solidFill>
                <a:latin typeface="Calibri"/>
              </a:rPr>
            </a:br>
            <a:r>
              <a:rPr lang="en-US" altLang="ja-JP" sz="1050" dirty="0">
                <a:solidFill>
                  <a:srgbClr val="5F5F5F"/>
                </a:solidFill>
                <a:latin typeface="Calibri"/>
              </a:rPr>
              <a:t>Broadcasting with the highest priority when evacuation is necessary such as in case of fire</a:t>
            </a:r>
            <a:endParaRPr lang="en-US" altLang="ja-JP" sz="1200" dirty="0">
              <a:solidFill>
                <a:srgbClr val="5F5F5F"/>
              </a:solidFill>
              <a:latin typeface="Calibri"/>
            </a:endParaRPr>
          </a:p>
          <a:p>
            <a:pPr marL="85725" lvl="0" indent="-85725">
              <a:buFontTx/>
              <a:buChar char="-"/>
              <a:defRPr/>
            </a:pPr>
            <a:r>
              <a:rPr lang="en-US" altLang="ja-JP" sz="1200" b="1" dirty="0">
                <a:solidFill>
                  <a:srgbClr val="3C3C3C">
                    <a:lumMod val="50000"/>
                  </a:srgbClr>
                </a:solidFill>
                <a:latin typeface="Calibri"/>
              </a:rPr>
              <a:t>Emergency Warning </a:t>
            </a:r>
            <a:r>
              <a:rPr lang="en-US" altLang="ja-JP" sz="1200" dirty="0">
                <a:solidFill>
                  <a:srgbClr val="5F5F5F"/>
                </a:solidFill>
                <a:latin typeface="Calibri"/>
              </a:rPr>
              <a:t>broadcast</a:t>
            </a:r>
            <a:br>
              <a:rPr lang="en-US" altLang="ja-JP" sz="1200" dirty="0">
                <a:solidFill>
                  <a:srgbClr val="5F5F5F"/>
                </a:solidFill>
                <a:latin typeface="Calibri"/>
              </a:rPr>
            </a:br>
            <a:r>
              <a:rPr lang="en-US" altLang="ja-JP" sz="1050" dirty="0">
                <a:solidFill>
                  <a:srgbClr val="5F5F5F"/>
                </a:solidFill>
                <a:latin typeface="Calibri"/>
              </a:rPr>
              <a:t>Emergency broadcasting received from external equipment. Any priority can be set.</a:t>
            </a:r>
          </a:p>
          <a:p>
            <a:pPr marL="257226" marR="0" lvl="0" indent="-257226" algn="l" defTabSz="914400" rtl="0" eaLnBrk="1" fontAlgn="base" latinLnBrk="0" hangingPunct="1">
              <a:lnSpc>
                <a:spcPct val="100000"/>
              </a:lnSpc>
              <a:spcBef>
                <a:spcPct val="0"/>
              </a:spcBef>
              <a:spcAft>
                <a:spcPct val="0"/>
              </a:spcAft>
              <a:buClrTx/>
              <a:buSzTx/>
              <a:buFontTx/>
              <a:buChar char="-"/>
              <a:tabLst/>
              <a:defRPr/>
            </a:pP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34" name="正方形/長方形 33">
            <a:extLst>
              <a:ext uri="{FF2B5EF4-FFF2-40B4-BE49-F238E27FC236}">
                <a16:creationId xmlns:a16="http://schemas.microsoft.com/office/drawing/2014/main" id="{48BB6E6F-4083-49F3-ABC3-F32986AD124C}"/>
              </a:ext>
            </a:extLst>
          </p:cNvPr>
          <p:cNvSpPr/>
          <p:nvPr/>
        </p:nvSpPr>
        <p:spPr>
          <a:xfrm>
            <a:off x="3113953" y="2126358"/>
            <a:ext cx="2375650" cy="369332"/>
          </a:xfrm>
          <a:prstGeom prst="rect">
            <a:avLst/>
          </a:prstGeom>
        </p:spPr>
        <p:txBody>
          <a:bodyPr wrap="none">
            <a:spAutoFit/>
          </a:bodyPr>
          <a:lstStyle/>
          <a:p>
            <a:r>
              <a:rPr lang="en-US" altLang="ja-JP" b="1" dirty="0">
                <a:latin typeface="+mj-lt"/>
              </a:rPr>
              <a:t>[D] 4 type of broadcast</a:t>
            </a:r>
          </a:p>
        </p:txBody>
      </p:sp>
      <p:sp>
        <p:nvSpPr>
          <p:cNvPr id="3" name="フリーフォーム: 図形 2">
            <a:extLst>
              <a:ext uri="{FF2B5EF4-FFF2-40B4-BE49-F238E27FC236}">
                <a16:creationId xmlns:a16="http://schemas.microsoft.com/office/drawing/2014/main" id="{A034E0C8-115A-4C86-9B7A-2B7FC7FF4A52}"/>
              </a:ext>
            </a:extLst>
          </p:cNvPr>
          <p:cNvSpPr/>
          <p:nvPr/>
        </p:nvSpPr>
        <p:spPr>
          <a:xfrm>
            <a:off x="3690441" y="4003229"/>
            <a:ext cx="193500" cy="216024"/>
          </a:xfrm>
          <a:custGeom>
            <a:avLst/>
            <a:gdLst>
              <a:gd name="connsiteX0" fmla="*/ 0 w 550190"/>
              <a:gd name="connsiteY0" fmla="*/ 0 h 1704813"/>
              <a:gd name="connsiteX1" fmla="*/ 0 w 550190"/>
              <a:gd name="connsiteY1" fmla="*/ 1704813 h 1704813"/>
              <a:gd name="connsiteX2" fmla="*/ 550190 w 550190"/>
              <a:gd name="connsiteY2" fmla="*/ 1704813 h 1704813"/>
            </a:gdLst>
            <a:ahLst/>
            <a:cxnLst>
              <a:cxn ang="0">
                <a:pos x="connsiteX0" y="connsiteY0"/>
              </a:cxn>
              <a:cxn ang="0">
                <a:pos x="connsiteX1" y="connsiteY1"/>
              </a:cxn>
              <a:cxn ang="0">
                <a:pos x="connsiteX2" y="connsiteY2"/>
              </a:cxn>
            </a:cxnLst>
            <a:rect l="l" t="t" r="r" b="b"/>
            <a:pathLst>
              <a:path w="550190" h="1704813">
                <a:moveTo>
                  <a:pt x="0" y="0"/>
                </a:moveTo>
                <a:lnTo>
                  <a:pt x="0" y="1704813"/>
                </a:lnTo>
                <a:lnTo>
                  <a:pt x="550190" y="1704813"/>
                </a:lnTo>
              </a:path>
            </a:pathLst>
          </a:cu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a:extLst>
              <a:ext uri="{FF2B5EF4-FFF2-40B4-BE49-F238E27FC236}">
                <a16:creationId xmlns:a16="http://schemas.microsoft.com/office/drawing/2014/main" id="{FAE90983-282C-4C49-9A2B-DD6E99ABE628}"/>
              </a:ext>
            </a:extLst>
          </p:cNvPr>
          <p:cNvSpPr/>
          <p:nvPr/>
        </p:nvSpPr>
        <p:spPr>
          <a:xfrm>
            <a:off x="3883941" y="4020857"/>
            <a:ext cx="2359300" cy="369332"/>
          </a:xfrm>
          <a:prstGeom prst="rect">
            <a:avLst/>
          </a:prstGeom>
        </p:spPr>
        <p:txBody>
          <a:bodyPr wrap="none">
            <a:spAutoFit/>
          </a:bodyPr>
          <a:lstStyle/>
          <a:p>
            <a:r>
              <a:rPr lang="en-US" altLang="ja-JP" b="1" dirty="0">
                <a:latin typeface="+mj-lt"/>
              </a:rPr>
              <a:t>[A] 2 Starting Methods</a:t>
            </a:r>
          </a:p>
        </p:txBody>
      </p:sp>
      <p:sp>
        <p:nvSpPr>
          <p:cNvPr id="37" name="正方形/長方形 36">
            <a:extLst>
              <a:ext uri="{FF2B5EF4-FFF2-40B4-BE49-F238E27FC236}">
                <a16:creationId xmlns:a16="http://schemas.microsoft.com/office/drawing/2014/main" id="{11885F32-006E-4B92-ABD7-A023FC14BF0D}"/>
              </a:ext>
            </a:extLst>
          </p:cNvPr>
          <p:cNvSpPr/>
          <p:nvPr/>
        </p:nvSpPr>
        <p:spPr>
          <a:xfrm>
            <a:off x="4086273" y="4376376"/>
            <a:ext cx="7885089" cy="1323467"/>
          </a:xfrm>
          <a:prstGeom prst="rect">
            <a:avLst/>
          </a:prstGeom>
        </p:spPr>
        <p:txBody>
          <a:bodyPr wrap="square" lIns="137187" tIns="68594" rIns="137187" bIns="68594">
            <a:spAutoFit/>
          </a:bodyPr>
          <a:lstStyle/>
          <a:p>
            <a:pPr marL="85725" lvl="0" indent="-85725">
              <a:buFontTx/>
              <a:buChar char="-"/>
            </a:pPr>
            <a:r>
              <a:rPr kumimoji="1" lang="en-US" altLang="ja-JP" sz="1400" b="1" i="0" u="none" strike="noStrike" kern="1200" cap="none" spc="0" normalizeH="0" baseline="0" noProof="0" dirty="0">
                <a:ln>
                  <a:noFill/>
                </a:ln>
                <a:effectLst/>
                <a:uLnTx/>
                <a:uFillTx/>
                <a:latin typeface="Calibri"/>
                <a:ea typeface="ＭＳ Ｐゴシック" pitchFamily="50" charset="-128"/>
                <a:cs typeface="+mn-cs"/>
              </a:rPr>
              <a:t>Trigger -&gt; </a:t>
            </a:r>
            <a:r>
              <a:rPr kumimoji="1" lang="en-US" altLang="ja-JP" sz="1400" b="1" i="0" u="none" strike="noStrike" kern="1200" cap="none" spc="0" normalizeH="0" baseline="0" noProof="0" dirty="0">
                <a:ln>
                  <a:noFill/>
                </a:ln>
                <a:solidFill>
                  <a:srgbClr val="0070C0"/>
                </a:solidFill>
                <a:effectLst/>
                <a:uLnTx/>
                <a:uFillTx/>
                <a:latin typeface="Calibri"/>
                <a:ea typeface="ＭＳ Ｐゴシック" pitchFamily="50" charset="-128"/>
                <a:cs typeface="+mn-cs"/>
              </a:rPr>
              <a:t>Audio Input </a:t>
            </a:r>
            <a:r>
              <a:rPr kumimoji="1" lang="en-US" altLang="ja-JP" sz="1400" b="1" i="0" u="none" strike="noStrike" kern="1200" cap="none" spc="0" normalizeH="0" baseline="0" noProof="0" dirty="0">
                <a:ln>
                  <a:noFill/>
                </a:ln>
                <a:effectLst/>
                <a:uLnTx/>
                <a:uFillTx/>
                <a:latin typeface="Calibri"/>
                <a:ea typeface="ＭＳ Ｐゴシック" pitchFamily="50" charset="-128"/>
                <a:cs typeface="+mn-cs"/>
              </a:rPr>
              <a:t>+ Audio Output + Control Output</a:t>
            </a:r>
            <a:br>
              <a:rPr kumimoji="1" lang="en-US" altLang="ja-JP"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rPr>
            </a:br>
            <a:r>
              <a:rPr lang="en-US" altLang="ja-JP" sz="1050" dirty="0">
                <a:solidFill>
                  <a:srgbClr val="5F5F5F"/>
                </a:solidFill>
                <a:latin typeface="Calibri"/>
              </a:rPr>
              <a:t>The audio input and audio output are linked directly to the trigger.</a:t>
            </a:r>
          </a:p>
          <a:p>
            <a:pPr marL="85725" lvl="0" indent="-85725">
              <a:buFontTx/>
              <a:buChar char="-"/>
            </a:pPr>
            <a:endParaRPr kumimoji="1" lang="en-US" altLang="ja-JP"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a:p>
            <a:pPr marL="85725" lvl="0" indent="-85725">
              <a:buFontTx/>
              <a:buChar char="-"/>
              <a:defRPr/>
            </a:pPr>
            <a:r>
              <a:rPr kumimoji="1" lang="en-US" altLang="ja-JP" sz="1400" b="1" i="0" u="none" strike="noStrike" kern="1200" cap="none" spc="0" normalizeH="0" baseline="0" noProof="0" dirty="0">
                <a:ln>
                  <a:noFill/>
                </a:ln>
                <a:effectLst/>
                <a:uLnTx/>
                <a:uFillTx/>
                <a:latin typeface="Calibri"/>
                <a:ea typeface="ＭＳ Ｐゴシック" pitchFamily="50" charset="-128"/>
                <a:cs typeface="+mn-cs"/>
              </a:rPr>
              <a:t>Trigger -&gt; </a:t>
            </a:r>
            <a:r>
              <a:rPr kumimoji="1" lang="en-US" altLang="ja-JP" sz="1400" b="1" i="0" u="none" strike="noStrike" kern="1200" cap="none" spc="0" normalizeH="0" baseline="0" noProof="0" dirty="0">
                <a:ln>
                  <a:noFill/>
                </a:ln>
                <a:solidFill>
                  <a:srgbClr val="7030A0"/>
                </a:solidFill>
                <a:effectLst/>
                <a:uLnTx/>
                <a:uFillTx/>
                <a:latin typeface="Calibri"/>
                <a:ea typeface="ＭＳ Ｐゴシック" pitchFamily="50" charset="-128"/>
                <a:cs typeface="+mn-cs"/>
              </a:rPr>
              <a:t>Broadcast Pattern</a:t>
            </a:r>
            <a:r>
              <a:rPr kumimoji="1" lang="en-US" altLang="ja-JP" sz="1400" b="1" i="0" u="none" strike="noStrike" kern="1200" cap="none" spc="0" normalizeH="0" baseline="0" noProof="0" dirty="0">
                <a:ln>
                  <a:noFill/>
                </a:ln>
                <a:effectLst/>
                <a:uLnTx/>
                <a:uFillTx/>
                <a:latin typeface="Calibri"/>
                <a:ea typeface="ＭＳ Ｐゴシック" pitchFamily="50" charset="-128"/>
                <a:cs typeface="+mn-cs"/>
              </a:rPr>
              <a:t>: [</a:t>
            </a:r>
            <a:r>
              <a:rPr kumimoji="1" lang="en-US" altLang="ja-JP" sz="1400" b="1" i="0" u="none" strike="noStrike" kern="1200" cap="none" spc="0" normalizeH="0" baseline="0" noProof="0" dirty="0">
                <a:ln>
                  <a:noFill/>
                </a:ln>
                <a:solidFill>
                  <a:srgbClr val="0070C0"/>
                </a:solidFill>
                <a:effectLst/>
                <a:uLnTx/>
                <a:uFillTx/>
                <a:latin typeface="Calibri"/>
                <a:ea typeface="ＭＳ Ｐゴシック" pitchFamily="50" charset="-128"/>
                <a:cs typeface="+mn-cs"/>
              </a:rPr>
              <a:t>Audio Input </a:t>
            </a:r>
            <a:r>
              <a:rPr kumimoji="1" lang="en-US" altLang="ja-JP" sz="1400" b="1" i="0" u="none" strike="noStrike" kern="1200" cap="none" spc="0" normalizeH="0" baseline="0" noProof="0" dirty="0">
                <a:ln>
                  <a:noFill/>
                </a:ln>
                <a:effectLst/>
                <a:uLnTx/>
                <a:uFillTx/>
                <a:latin typeface="Calibri"/>
                <a:ea typeface="ＭＳ Ｐゴシック" pitchFamily="50" charset="-128"/>
                <a:cs typeface="+mn-cs"/>
              </a:rPr>
              <a:t>+ Audio Output + Control Output]</a:t>
            </a:r>
            <a:br>
              <a:rPr kumimoji="1" lang="en-US" altLang="ja-JP" sz="1400" b="1" i="0" u="none" strike="noStrike" kern="1200" cap="none" spc="0" normalizeH="0" baseline="0" noProof="0" dirty="0">
                <a:ln>
                  <a:noFill/>
                </a:ln>
                <a:effectLst/>
                <a:uLnTx/>
                <a:uFillTx/>
                <a:latin typeface="Calibri"/>
                <a:ea typeface="ＭＳ Ｐゴシック" pitchFamily="50" charset="-128"/>
                <a:cs typeface="+mn-cs"/>
              </a:rPr>
            </a:br>
            <a:r>
              <a:rPr lang="en-US" altLang="ja-JP" sz="1050" dirty="0">
                <a:solidFill>
                  <a:srgbClr val="5F5F5F"/>
                </a:solidFill>
                <a:latin typeface="Calibri"/>
              </a:rPr>
              <a:t>Once a broadcast pattern is created, this is linked to the trigger.</a:t>
            </a:r>
            <a:endParaRPr kumimoji="1" lang="en-US" altLang="ja-JP"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a:p>
            <a:pPr marR="0" lvl="0" algn="l" defTabSz="914400" rtl="0" eaLnBrk="1" fontAlgn="base" latinLnBrk="0" hangingPunct="1">
              <a:lnSpc>
                <a:spcPct val="100000"/>
              </a:lnSpc>
              <a:spcBef>
                <a:spcPct val="0"/>
              </a:spcBef>
              <a:spcAft>
                <a:spcPct val="0"/>
              </a:spcAft>
              <a:buClrTx/>
              <a:buSzTx/>
              <a:tabLst/>
              <a:defRPr/>
            </a:pP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39" name="フリーフォーム: 図形 38">
            <a:extLst>
              <a:ext uri="{FF2B5EF4-FFF2-40B4-BE49-F238E27FC236}">
                <a16:creationId xmlns:a16="http://schemas.microsoft.com/office/drawing/2014/main" id="{5FA14DE5-CB90-40DB-82D9-39CC79BB4674}"/>
              </a:ext>
            </a:extLst>
          </p:cNvPr>
          <p:cNvSpPr/>
          <p:nvPr/>
        </p:nvSpPr>
        <p:spPr>
          <a:xfrm>
            <a:off x="5202610" y="5481202"/>
            <a:ext cx="149447" cy="538282"/>
          </a:xfrm>
          <a:custGeom>
            <a:avLst/>
            <a:gdLst>
              <a:gd name="connsiteX0" fmla="*/ 0 w 550190"/>
              <a:gd name="connsiteY0" fmla="*/ 0 h 1704813"/>
              <a:gd name="connsiteX1" fmla="*/ 0 w 550190"/>
              <a:gd name="connsiteY1" fmla="*/ 1704813 h 1704813"/>
              <a:gd name="connsiteX2" fmla="*/ 550190 w 550190"/>
              <a:gd name="connsiteY2" fmla="*/ 1704813 h 1704813"/>
            </a:gdLst>
            <a:ahLst/>
            <a:cxnLst>
              <a:cxn ang="0">
                <a:pos x="connsiteX0" y="connsiteY0"/>
              </a:cxn>
              <a:cxn ang="0">
                <a:pos x="connsiteX1" y="connsiteY1"/>
              </a:cxn>
              <a:cxn ang="0">
                <a:pos x="connsiteX2" y="connsiteY2"/>
              </a:cxn>
            </a:cxnLst>
            <a:rect l="l" t="t" r="r" b="b"/>
            <a:pathLst>
              <a:path w="550190" h="1704813">
                <a:moveTo>
                  <a:pt x="0" y="0"/>
                </a:moveTo>
                <a:lnTo>
                  <a:pt x="0" y="1704813"/>
                </a:lnTo>
                <a:lnTo>
                  <a:pt x="550190" y="1704813"/>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rgbClr val="7030A0"/>
              </a:solidFill>
            </a:endParaRPr>
          </a:p>
        </p:txBody>
      </p:sp>
      <p:sp>
        <p:nvSpPr>
          <p:cNvPr id="40" name="フリーフォーム: 図形 39">
            <a:extLst>
              <a:ext uri="{FF2B5EF4-FFF2-40B4-BE49-F238E27FC236}">
                <a16:creationId xmlns:a16="http://schemas.microsoft.com/office/drawing/2014/main" id="{2F033128-8B14-4138-A1C9-420C760C6E06}"/>
              </a:ext>
            </a:extLst>
          </p:cNvPr>
          <p:cNvSpPr/>
          <p:nvPr/>
        </p:nvSpPr>
        <p:spPr>
          <a:xfrm>
            <a:off x="7002810" y="5497773"/>
            <a:ext cx="527575" cy="202070"/>
          </a:xfrm>
          <a:custGeom>
            <a:avLst/>
            <a:gdLst>
              <a:gd name="connsiteX0" fmla="*/ 0 w 550190"/>
              <a:gd name="connsiteY0" fmla="*/ 0 h 1704813"/>
              <a:gd name="connsiteX1" fmla="*/ 0 w 550190"/>
              <a:gd name="connsiteY1" fmla="*/ 1704813 h 1704813"/>
              <a:gd name="connsiteX2" fmla="*/ 550190 w 550190"/>
              <a:gd name="connsiteY2" fmla="*/ 1704813 h 1704813"/>
            </a:gdLst>
            <a:ahLst/>
            <a:cxnLst>
              <a:cxn ang="0">
                <a:pos x="connsiteX0" y="connsiteY0"/>
              </a:cxn>
              <a:cxn ang="0">
                <a:pos x="connsiteX1" y="connsiteY1"/>
              </a:cxn>
              <a:cxn ang="0">
                <a:pos x="connsiteX2" y="connsiteY2"/>
              </a:cxn>
            </a:cxnLst>
            <a:rect l="l" t="t" r="r" b="b"/>
            <a:pathLst>
              <a:path w="550190" h="1704813">
                <a:moveTo>
                  <a:pt x="0" y="0"/>
                </a:moveTo>
                <a:lnTo>
                  <a:pt x="0" y="1704813"/>
                </a:lnTo>
                <a:lnTo>
                  <a:pt x="550190" y="1704813"/>
                </a:lnTo>
              </a:path>
            </a:pathLst>
          </a:cu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rgbClr val="7030A0"/>
              </a:solidFill>
            </a:endParaRPr>
          </a:p>
        </p:txBody>
      </p:sp>
      <p:sp>
        <p:nvSpPr>
          <p:cNvPr id="41" name="正方形/長方形 40">
            <a:extLst>
              <a:ext uri="{FF2B5EF4-FFF2-40B4-BE49-F238E27FC236}">
                <a16:creationId xmlns:a16="http://schemas.microsoft.com/office/drawing/2014/main" id="{1601286B-E4A9-42CC-ABD2-F9EE6E3E6CA8}"/>
              </a:ext>
            </a:extLst>
          </p:cNvPr>
          <p:cNvSpPr/>
          <p:nvPr/>
        </p:nvSpPr>
        <p:spPr>
          <a:xfrm>
            <a:off x="7530385" y="5497773"/>
            <a:ext cx="4380495" cy="369332"/>
          </a:xfrm>
          <a:prstGeom prst="rect">
            <a:avLst/>
          </a:prstGeom>
        </p:spPr>
        <p:txBody>
          <a:bodyPr wrap="none">
            <a:spAutoFit/>
          </a:bodyPr>
          <a:lstStyle/>
          <a:p>
            <a:r>
              <a:rPr lang="en-US" altLang="ja-JP" b="1" dirty="0">
                <a:latin typeface="+mj-lt"/>
              </a:rPr>
              <a:t>[B] 7 Types &amp; 1,024 Priorities of Audio Input</a:t>
            </a:r>
          </a:p>
        </p:txBody>
      </p:sp>
      <p:sp>
        <p:nvSpPr>
          <p:cNvPr id="42" name="正方形/長方形 41">
            <a:extLst>
              <a:ext uri="{FF2B5EF4-FFF2-40B4-BE49-F238E27FC236}">
                <a16:creationId xmlns:a16="http://schemas.microsoft.com/office/drawing/2014/main" id="{825E8832-A9A3-4096-A277-8665B684DFF9}"/>
              </a:ext>
            </a:extLst>
          </p:cNvPr>
          <p:cNvSpPr/>
          <p:nvPr/>
        </p:nvSpPr>
        <p:spPr>
          <a:xfrm>
            <a:off x="5412540" y="5866144"/>
            <a:ext cx="2477345" cy="369332"/>
          </a:xfrm>
          <a:prstGeom prst="rect">
            <a:avLst/>
          </a:prstGeom>
        </p:spPr>
        <p:txBody>
          <a:bodyPr wrap="none">
            <a:spAutoFit/>
          </a:bodyPr>
          <a:lstStyle/>
          <a:p>
            <a:r>
              <a:rPr lang="en-US" altLang="ja-JP" b="1" dirty="0">
                <a:latin typeface="+mj-lt"/>
              </a:rPr>
              <a:t>[C] 3 Broadcast Patterns</a:t>
            </a:r>
          </a:p>
        </p:txBody>
      </p:sp>
      <p:pic>
        <p:nvPicPr>
          <p:cNvPr id="5" name="図 4">
            <a:extLst>
              <a:ext uri="{FF2B5EF4-FFF2-40B4-BE49-F238E27FC236}">
                <a16:creationId xmlns:a16="http://schemas.microsoft.com/office/drawing/2014/main" id="{71089E9B-EB65-4D95-82BF-9ACAC350E74D}"/>
              </a:ext>
            </a:extLst>
          </p:cNvPr>
          <p:cNvPicPr>
            <a:picLocks noChangeAspect="1"/>
          </p:cNvPicPr>
          <p:nvPr/>
        </p:nvPicPr>
        <p:blipFill>
          <a:blip r:embed="rId4"/>
          <a:stretch>
            <a:fillRect/>
          </a:stretch>
        </p:blipFill>
        <p:spPr>
          <a:xfrm>
            <a:off x="8651036" y="4342657"/>
            <a:ext cx="1952174" cy="459887"/>
          </a:xfrm>
          <a:prstGeom prst="rect">
            <a:avLst/>
          </a:prstGeom>
        </p:spPr>
      </p:pic>
      <p:pic>
        <p:nvPicPr>
          <p:cNvPr id="6" name="図 5">
            <a:extLst>
              <a:ext uri="{FF2B5EF4-FFF2-40B4-BE49-F238E27FC236}">
                <a16:creationId xmlns:a16="http://schemas.microsoft.com/office/drawing/2014/main" id="{FA68C736-BF77-4E6E-8E54-C881B999D0BA}"/>
              </a:ext>
            </a:extLst>
          </p:cNvPr>
          <p:cNvPicPr>
            <a:picLocks noChangeAspect="1"/>
          </p:cNvPicPr>
          <p:nvPr/>
        </p:nvPicPr>
        <p:blipFill>
          <a:blip r:embed="rId5"/>
          <a:stretch>
            <a:fillRect/>
          </a:stretch>
        </p:blipFill>
        <p:spPr>
          <a:xfrm>
            <a:off x="9999451" y="4801683"/>
            <a:ext cx="2205581" cy="603797"/>
          </a:xfrm>
          <a:prstGeom prst="rect">
            <a:avLst/>
          </a:prstGeom>
        </p:spPr>
      </p:pic>
      <p:sp>
        <p:nvSpPr>
          <p:cNvPr id="89" name="正方形/長方形 88">
            <a:extLst>
              <a:ext uri="{FF2B5EF4-FFF2-40B4-BE49-F238E27FC236}">
                <a16:creationId xmlns:a16="http://schemas.microsoft.com/office/drawing/2014/main" id="{1D410222-2E0A-4201-8E18-11739084D8E7}"/>
              </a:ext>
            </a:extLst>
          </p:cNvPr>
          <p:cNvSpPr/>
          <p:nvPr/>
        </p:nvSpPr>
        <p:spPr>
          <a:xfrm>
            <a:off x="5472606" y="6152276"/>
            <a:ext cx="5833073" cy="1238829"/>
          </a:xfrm>
          <a:prstGeom prst="rect">
            <a:avLst/>
          </a:prstGeom>
        </p:spPr>
        <p:txBody>
          <a:bodyPr wrap="square" lIns="137187" tIns="68594" rIns="137187" bIns="68594">
            <a:spAutoFit/>
          </a:bodyPr>
          <a:lstStyle/>
          <a:p>
            <a:pPr marL="85725" lvl="0" indent="-85725">
              <a:buFontTx/>
              <a:buChar char="-"/>
            </a:pPr>
            <a:r>
              <a:rPr kumimoji="1" lang="en-US" altLang="ja-JP" sz="1400" b="1" i="0" u="none" strike="noStrike" kern="1200" cap="none" spc="0" normalizeH="0" baseline="0" noProof="0" dirty="0">
                <a:ln>
                  <a:noFill/>
                </a:ln>
                <a:solidFill>
                  <a:srgbClr val="00B0F0"/>
                </a:solidFill>
                <a:effectLst/>
                <a:uLnTx/>
                <a:uFillTx/>
                <a:latin typeface="Calibri"/>
                <a:ea typeface="ＭＳ Ｐゴシック" pitchFamily="50" charset="-128"/>
                <a:cs typeface="+mn-cs"/>
              </a:rPr>
              <a:t>General</a:t>
            </a:r>
            <a:r>
              <a:rPr kumimoji="1" lang="en-US" altLang="ja-JP" sz="1400" b="0" i="0" u="none" strike="noStrike" kern="1200" cap="none" spc="0" normalizeH="0" baseline="0" noProof="0" dirty="0">
                <a:ln>
                  <a:noFill/>
                </a:ln>
                <a:solidFill>
                  <a:srgbClr val="00B0F0"/>
                </a:solidFill>
                <a:effectLst/>
                <a:uLnTx/>
                <a:uFillTx/>
                <a:latin typeface="Calibri"/>
                <a:ea typeface="ＭＳ Ｐゴシック" pitchFamily="50" charset="-128"/>
                <a:cs typeface="+mn-cs"/>
              </a:rPr>
              <a:t> </a:t>
            </a:r>
            <a:r>
              <a:rPr kumimoji="1" lang="en-US" altLang="ja-JP"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rPr>
              <a:t>broadcast Pattern</a:t>
            </a:r>
            <a:br>
              <a:rPr kumimoji="1" lang="en-US" altLang="ja-JP"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rPr>
            </a:br>
            <a:r>
              <a:rPr lang="en-US" altLang="ja-JP" sz="1050" dirty="0">
                <a:solidFill>
                  <a:srgbClr val="5F5F5F"/>
                </a:solidFill>
                <a:latin typeface="Calibri"/>
              </a:rPr>
              <a:t>used for General broadcast    </a:t>
            </a:r>
            <a:endParaRPr kumimoji="1" lang="en-US" altLang="ja-JP"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a:p>
            <a:pPr marL="85725" lvl="0" indent="-85725">
              <a:buFontTx/>
              <a:buChar char="-"/>
              <a:defRPr/>
            </a:pPr>
            <a:r>
              <a:rPr kumimoji="1" lang="en-US" altLang="ja-JP" sz="1400" b="1" i="0" u="none" strike="noStrike" kern="1200" cap="none" spc="0" normalizeH="0" baseline="0" noProof="0" dirty="0">
                <a:ln>
                  <a:noFill/>
                </a:ln>
                <a:solidFill>
                  <a:srgbClr val="00B050"/>
                </a:solidFill>
                <a:effectLst/>
                <a:uLnTx/>
                <a:uFillTx/>
                <a:latin typeface="Calibri"/>
                <a:ea typeface="ＭＳ Ｐゴシック" pitchFamily="50" charset="-128"/>
                <a:cs typeface="+mn-cs"/>
              </a:rPr>
              <a:t>Base</a:t>
            </a:r>
            <a:r>
              <a:rPr kumimoji="1" lang="en-US" altLang="ja-JP"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rPr>
              <a:t> pattern</a:t>
            </a:r>
            <a:br>
              <a:rPr kumimoji="1" lang="en-US" altLang="ja-JP"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rPr>
            </a:br>
            <a:r>
              <a:rPr lang="en-US" altLang="ja-JP" sz="1050" dirty="0">
                <a:solidFill>
                  <a:srgbClr val="5F5F5F"/>
                </a:solidFill>
                <a:latin typeface="Calibri"/>
              </a:rPr>
              <a:t>used for Base pattern broadcast </a:t>
            </a:r>
            <a:endParaRPr kumimoji="1" lang="en-US" altLang="ja-JP"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a:p>
            <a:pPr marL="85725" lvl="0" indent="-85725">
              <a:buFontTx/>
              <a:buChar char="-"/>
              <a:defRPr/>
            </a:pPr>
            <a:r>
              <a:rPr lang="en-US" altLang="ja-JP" sz="1200" b="1" dirty="0">
                <a:solidFill>
                  <a:srgbClr val="FF0000"/>
                </a:solidFill>
                <a:latin typeface="Calibri"/>
              </a:rPr>
              <a:t>Emergency</a:t>
            </a:r>
            <a:r>
              <a:rPr lang="en-US" altLang="ja-JP" sz="1200" dirty="0">
                <a:solidFill>
                  <a:srgbClr val="5F5F5F"/>
                </a:solidFill>
                <a:latin typeface="Calibri"/>
              </a:rPr>
              <a:t> broadcast Pattern:</a:t>
            </a:r>
            <a:br>
              <a:rPr lang="en-US" altLang="ja-JP" sz="1200" dirty="0">
                <a:solidFill>
                  <a:srgbClr val="5F5F5F"/>
                </a:solidFill>
                <a:latin typeface="Calibri"/>
              </a:rPr>
            </a:br>
            <a:r>
              <a:rPr lang="en-US" altLang="ja-JP" sz="1050" dirty="0">
                <a:solidFill>
                  <a:srgbClr val="5F5F5F"/>
                </a:solidFill>
                <a:latin typeface="Calibri"/>
              </a:rPr>
              <a:t>used for Emergency broadcast pattern</a:t>
            </a:r>
            <a:endParaRPr lang="en-US" altLang="ja-JP" sz="1200" dirty="0">
              <a:solidFill>
                <a:srgbClr val="5F5F5F"/>
              </a:solidFill>
              <a:latin typeface="Calibri"/>
            </a:endParaRPr>
          </a:p>
        </p:txBody>
      </p:sp>
      <p:pic>
        <p:nvPicPr>
          <p:cNvPr id="8" name="図 7">
            <a:extLst>
              <a:ext uri="{FF2B5EF4-FFF2-40B4-BE49-F238E27FC236}">
                <a16:creationId xmlns:a16="http://schemas.microsoft.com/office/drawing/2014/main" id="{B11EDBAA-AEC4-4BDC-9AEE-EDAFE9F63E48}"/>
              </a:ext>
            </a:extLst>
          </p:cNvPr>
          <p:cNvPicPr>
            <a:picLocks noChangeAspect="1"/>
          </p:cNvPicPr>
          <p:nvPr/>
        </p:nvPicPr>
        <p:blipFill>
          <a:blip r:embed="rId6"/>
          <a:stretch>
            <a:fillRect/>
          </a:stretch>
        </p:blipFill>
        <p:spPr>
          <a:xfrm>
            <a:off x="8028817" y="6333860"/>
            <a:ext cx="975185" cy="303833"/>
          </a:xfrm>
          <a:prstGeom prst="rect">
            <a:avLst/>
          </a:prstGeom>
        </p:spPr>
      </p:pic>
      <p:pic>
        <p:nvPicPr>
          <p:cNvPr id="9" name="図 8">
            <a:extLst>
              <a:ext uri="{FF2B5EF4-FFF2-40B4-BE49-F238E27FC236}">
                <a16:creationId xmlns:a16="http://schemas.microsoft.com/office/drawing/2014/main" id="{B54BF940-4F65-414F-8F89-E63E97139157}"/>
              </a:ext>
            </a:extLst>
          </p:cNvPr>
          <p:cNvPicPr>
            <a:picLocks noChangeAspect="1"/>
          </p:cNvPicPr>
          <p:nvPr/>
        </p:nvPicPr>
        <p:blipFill>
          <a:blip r:embed="rId7"/>
          <a:stretch>
            <a:fillRect/>
          </a:stretch>
        </p:blipFill>
        <p:spPr>
          <a:xfrm>
            <a:off x="7653185" y="6681955"/>
            <a:ext cx="975185" cy="274643"/>
          </a:xfrm>
          <a:prstGeom prst="rect">
            <a:avLst/>
          </a:prstGeom>
        </p:spPr>
      </p:pic>
      <p:pic>
        <p:nvPicPr>
          <p:cNvPr id="18" name="図 17">
            <a:extLst>
              <a:ext uri="{FF2B5EF4-FFF2-40B4-BE49-F238E27FC236}">
                <a16:creationId xmlns:a16="http://schemas.microsoft.com/office/drawing/2014/main" id="{6E19A1F7-6A93-4E0B-8576-0541806FD866}"/>
              </a:ext>
            </a:extLst>
          </p:cNvPr>
          <p:cNvPicPr>
            <a:picLocks noChangeAspect="1"/>
          </p:cNvPicPr>
          <p:nvPr/>
        </p:nvPicPr>
        <p:blipFill>
          <a:blip r:embed="rId8"/>
          <a:stretch>
            <a:fillRect/>
          </a:stretch>
        </p:blipFill>
        <p:spPr>
          <a:xfrm>
            <a:off x="8263552" y="6739532"/>
            <a:ext cx="1043514" cy="542625"/>
          </a:xfrm>
          <a:prstGeom prst="rect">
            <a:avLst/>
          </a:prstGeom>
        </p:spPr>
      </p:pic>
      <p:pic>
        <p:nvPicPr>
          <p:cNvPr id="19" name="図 18">
            <a:extLst>
              <a:ext uri="{FF2B5EF4-FFF2-40B4-BE49-F238E27FC236}">
                <a16:creationId xmlns:a16="http://schemas.microsoft.com/office/drawing/2014/main" id="{0ECD77CB-617C-4ECB-9020-C50B54A4391C}"/>
              </a:ext>
            </a:extLst>
          </p:cNvPr>
          <p:cNvPicPr>
            <a:picLocks noChangeAspect="1"/>
          </p:cNvPicPr>
          <p:nvPr/>
        </p:nvPicPr>
        <p:blipFill>
          <a:blip r:embed="rId9"/>
          <a:stretch>
            <a:fillRect/>
          </a:stretch>
        </p:blipFill>
        <p:spPr>
          <a:xfrm>
            <a:off x="8370962" y="5803428"/>
            <a:ext cx="3454259" cy="160303"/>
          </a:xfrm>
          <a:prstGeom prst="rect">
            <a:avLst/>
          </a:prstGeom>
        </p:spPr>
      </p:pic>
      <p:pic>
        <p:nvPicPr>
          <p:cNvPr id="13" name="図 12">
            <a:hlinkClick r:id="rId10" action="ppaction://hlinksldjump"/>
            <a:extLst>
              <a:ext uri="{FF2B5EF4-FFF2-40B4-BE49-F238E27FC236}">
                <a16:creationId xmlns:a16="http://schemas.microsoft.com/office/drawing/2014/main" id="{D6D9AF7D-D973-4A67-B2B3-C47B75E206E9}"/>
              </a:ext>
            </a:extLst>
          </p:cNvPr>
          <p:cNvPicPr>
            <a:picLocks noChangeAspect="1"/>
          </p:cNvPicPr>
          <p:nvPr/>
        </p:nvPicPr>
        <p:blipFill>
          <a:blip r:embed="rId11"/>
          <a:stretch>
            <a:fillRect/>
          </a:stretch>
        </p:blipFill>
        <p:spPr>
          <a:xfrm>
            <a:off x="6162205" y="1009517"/>
            <a:ext cx="1353429" cy="445047"/>
          </a:xfrm>
          <a:prstGeom prst="rect">
            <a:avLst/>
          </a:prstGeom>
        </p:spPr>
      </p:pic>
      <p:pic>
        <p:nvPicPr>
          <p:cNvPr id="14" name="図 13">
            <a:hlinkClick r:id="rId12" action="ppaction://hlinksldjump"/>
            <a:extLst>
              <a:ext uri="{FF2B5EF4-FFF2-40B4-BE49-F238E27FC236}">
                <a16:creationId xmlns:a16="http://schemas.microsoft.com/office/drawing/2014/main" id="{710E4EDF-6E93-405A-A292-B291948A1762}"/>
              </a:ext>
            </a:extLst>
          </p:cNvPr>
          <p:cNvPicPr>
            <a:picLocks noChangeAspect="1"/>
          </p:cNvPicPr>
          <p:nvPr/>
        </p:nvPicPr>
        <p:blipFill>
          <a:blip r:embed="rId13"/>
          <a:stretch>
            <a:fillRect/>
          </a:stretch>
        </p:blipFill>
        <p:spPr>
          <a:xfrm>
            <a:off x="5532587" y="2168701"/>
            <a:ext cx="682482" cy="329789"/>
          </a:xfrm>
          <a:prstGeom prst="rect">
            <a:avLst/>
          </a:prstGeom>
        </p:spPr>
      </p:pic>
      <p:pic>
        <p:nvPicPr>
          <p:cNvPr id="44" name="図 43">
            <a:hlinkClick r:id="rId14" action="ppaction://hlinksldjump"/>
            <a:extLst>
              <a:ext uri="{FF2B5EF4-FFF2-40B4-BE49-F238E27FC236}">
                <a16:creationId xmlns:a16="http://schemas.microsoft.com/office/drawing/2014/main" id="{064D4101-BBB2-48C3-8595-386F20263EF9}"/>
              </a:ext>
            </a:extLst>
          </p:cNvPr>
          <p:cNvPicPr>
            <a:picLocks noChangeAspect="1"/>
          </p:cNvPicPr>
          <p:nvPr/>
        </p:nvPicPr>
        <p:blipFill>
          <a:blip r:embed="rId13"/>
          <a:stretch>
            <a:fillRect/>
          </a:stretch>
        </p:blipFill>
        <p:spPr>
          <a:xfrm>
            <a:off x="6215069" y="4088369"/>
            <a:ext cx="682482" cy="329789"/>
          </a:xfrm>
          <a:prstGeom prst="rect">
            <a:avLst/>
          </a:prstGeom>
        </p:spPr>
      </p:pic>
      <p:pic>
        <p:nvPicPr>
          <p:cNvPr id="45" name="図 44">
            <a:hlinkClick r:id="rId15" action="ppaction://hlinksldjump"/>
            <a:extLst>
              <a:ext uri="{FF2B5EF4-FFF2-40B4-BE49-F238E27FC236}">
                <a16:creationId xmlns:a16="http://schemas.microsoft.com/office/drawing/2014/main" id="{8B87ADAA-F5E2-4120-B253-0DFAAC52A47D}"/>
              </a:ext>
            </a:extLst>
          </p:cNvPr>
          <p:cNvPicPr>
            <a:picLocks noChangeAspect="1"/>
          </p:cNvPicPr>
          <p:nvPr/>
        </p:nvPicPr>
        <p:blipFill>
          <a:blip r:embed="rId13"/>
          <a:stretch>
            <a:fillRect/>
          </a:stretch>
        </p:blipFill>
        <p:spPr>
          <a:xfrm>
            <a:off x="7833927" y="5936749"/>
            <a:ext cx="682482" cy="329789"/>
          </a:xfrm>
          <a:prstGeom prst="rect">
            <a:avLst/>
          </a:prstGeom>
        </p:spPr>
      </p:pic>
      <p:pic>
        <p:nvPicPr>
          <p:cNvPr id="46" name="図 45">
            <a:hlinkClick r:id="rId16" action="ppaction://hlinksldjump"/>
            <a:extLst>
              <a:ext uri="{FF2B5EF4-FFF2-40B4-BE49-F238E27FC236}">
                <a16:creationId xmlns:a16="http://schemas.microsoft.com/office/drawing/2014/main" id="{2BE1C015-E31A-4A3C-B853-41B293FD0F48}"/>
              </a:ext>
            </a:extLst>
          </p:cNvPr>
          <p:cNvPicPr>
            <a:picLocks noChangeAspect="1"/>
          </p:cNvPicPr>
          <p:nvPr/>
        </p:nvPicPr>
        <p:blipFill>
          <a:blip r:embed="rId13"/>
          <a:stretch>
            <a:fillRect/>
          </a:stretch>
        </p:blipFill>
        <p:spPr>
          <a:xfrm>
            <a:off x="11863791" y="5553790"/>
            <a:ext cx="682482" cy="329789"/>
          </a:xfrm>
          <a:prstGeom prst="rect">
            <a:avLst/>
          </a:prstGeom>
        </p:spPr>
      </p:pic>
    </p:spTree>
    <p:extLst>
      <p:ext uri="{BB962C8B-B14F-4D97-AF65-F5344CB8AC3E}">
        <p14:creationId xmlns:p14="http://schemas.microsoft.com/office/powerpoint/2010/main" val="3479642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正方形/長方形 28">
            <a:extLst>
              <a:ext uri="{FF2B5EF4-FFF2-40B4-BE49-F238E27FC236}">
                <a16:creationId xmlns:a16="http://schemas.microsoft.com/office/drawing/2014/main" id="{6C6C1982-4A29-4CE1-93EB-B3A873AE7B99}"/>
              </a:ext>
            </a:extLst>
          </p:cNvPr>
          <p:cNvSpPr/>
          <p:nvPr/>
        </p:nvSpPr>
        <p:spPr>
          <a:xfrm>
            <a:off x="3951384" y="6294697"/>
            <a:ext cx="822482" cy="253525"/>
          </a:xfrm>
          <a:prstGeom prst="rect">
            <a:avLst/>
          </a:prstGeom>
          <a:solidFill>
            <a:srgbClr val="FDEA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 name="正方形/長方形 1">
            <a:extLst>
              <a:ext uri="{FF2B5EF4-FFF2-40B4-BE49-F238E27FC236}">
                <a16:creationId xmlns:a16="http://schemas.microsoft.com/office/drawing/2014/main" id="{D9630546-0A86-4054-9A79-C68DFFB92FF9}"/>
              </a:ext>
            </a:extLst>
          </p:cNvPr>
          <p:cNvSpPr/>
          <p:nvPr/>
        </p:nvSpPr>
        <p:spPr>
          <a:xfrm>
            <a:off x="3951384" y="4109743"/>
            <a:ext cx="822482" cy="253525"/>
          </a:xfrm>
          <a:prstGeom prst="rect">
            <a:avLst/>
          </a:prstGeom>
          <a:solidFill>
            <a:srgbClr val="FDEA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 name="正方形/長方形 3"/>
          <p:cNvSpPr/>
          <p:nvPr/>
        </p:nvSpPr>
        <p:spPr>
          <a:xfrm>
            <a:off x="5579507" y="28693"/>
            <a:ext cx="3176192"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Functions</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grpSp>
        <p:nvGrpSpPr>
          <p:cNvPr id="132" name="グループ化 131"/>
          <p:cNvGrpSpPr/>
          <p:nvPr/>
        </p:nvGrpSpPr>
        <p:grpSpPr>
          <a:xfrm>
            <a:off x="1153670" y="539776"/>
            <a:ext cx="1866938" cy="1772636"/>
            <a:chOff x="2753541" y="985398"/>
            <a:chExt cx="2425140" cy="2301963"/>
          </a:xfrm>
        </p:grpSpPr>
        <p:grpSp>
          <p:nvGrpSpPr>
            <p:cNvPr id="133" name="グループ化 132"/>
            <p:cNvGrpSpPr/>
            <p:nvPr/>
          </p:nvGrpSpPr>
          <p:grpSpPr>
            <a:xfrm>
              <a:off x="2991168" y="1221263"/>
              <a:ext cx="1944215" cy="1771248"/>
              <a:chOff x="2991168" y="1221263"/>
              <a:chExt cx="1944215" cy="1771248"/>
            </a:xfrm>
          </p:grpSpPr>
          <p:sp>
            <p:nvSpPr>
              <p:cNvPr id="135" name="円/楕円 134"/>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Meiryo UI"/>
                  <a:ea typeface="Meiryo UI"/>
                  <a:cs typeface="+mn-cs"/>
                </a:endParaRPr>
              </a:p>
            </p:txBody>
          </p:sp>
          <p:sp>
            <p:nvSpPr>
              <p:cNvPr id="136" name="角丸四角形 135"/>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2100" b="1" i="0" u="none" strike="noStrike" kern="0" cap="none" spc="0" normalizeH="0" baseline="0" noProof="0" dirty="0">
                    <a:ln>
                      <a:noFill/>
                    </a:ln>
                    <a:solidFill>
                      <a:prstClr val="white"/>
                    </a:solidFill>
                    <a:effectLst/>
                    <a:uLnTx/>
                    <a:uFillTx/>
                    <a:latin typeface="Calibri"/>
                    <a:ea typeface="Meiryo UI"/>
                    <a:cs typeface="+mn-cs"/>
                  </a:rPr>
                  <a:t>Broadcast</a:t>
                </a:r>
                <a:endParaRPr kumimoji="0" lang="ja-JP" altLang="en-US" sz="21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134"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83" name="円/楕円 82"/>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4" name="円/楕円 83"/>
          <p:cNvSpPr/>
          <p:nvPr/>
        </p:nvSpPr>
        <p:spPr>
          <a:xfrm>
            <a:off x="145116" y="2542683"/>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1" name="正方形/長方形 90"/>
          <p:cNvSpPr/>
          <p:nvPr/>
        </p:nvSpPr>
        <p:spPr>
          <a:xfrm>
            <a:off x="3242332" y="1433825"/>
            <a:ext cx="2811080" cy="507860"/>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rPr>
              <a:t>[A] Starting method</a:t>
            </a:r>
            <a:endParaRPr kumimoji="1" lang="ja-JP" altLang="en-US" sz="24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sp>
        <p:nvSpPr>
          <p:cNvPr id="11" name="正方形/長方形 10"/>
          <p:cNvSpPr/>
          <p:nvPr/>
        </p:nvSpPr>
        <p:spPr>
          <a:xfrm>
            <a:off x="3676130" y="2587118"/>
            <a:ext cx="4177619"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There are two starting methods as follows.</a:t>
            </a:r>
            <a:endParaRPr kumimoji="1" lang="ja-JP" altLang="en-US" sz="1800"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p:txBody>
      </p:sp>
      <p:sp>
        <p:nvSpPr>
          <p:cNvPr id="12" name="正方形/長方形 11"/>
          <p:cNvSpPr/>
          <p:nvPr/>
        </p:nvSpPr>
        <p:spPr>
          <a:xfrm>
            <a:off x="5282383" y="3589122"/>
            <a:ext cx="4506234"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dirty="0">
                <a:ln>
                  <a:noFill/>
                </a:ln>
                <a:solidFill>
                  <a:srgbClr val="0070C0"/>
                </a:solidFill>
                <a:effectLst/>
                <a:uLnTx/>
                <a:uFillTx/>
                <a:latin typeface="Calibri"/>
                <a:ea typeface="ＭＳ Ｐゴシック" pitchFamily="50" charset="-128"/>
                <a:cs typeface="+mn-cs"/>
              </a:rPr>
              <a:t>Audio Input </a:t>
            </a:r>
            <a:r>
              <a:rPr kumimoji="1" lang="en-US" altLang="ja-JP" sz="1800" b="1" i="0" u="none" strike="noStrike" kern="1200" cap="none" spc="0" normalizeH="0" baseline="0" noProof="0" dirty="0">
                <a:ln>
                  <a:noFill/>
                </a:ln>
                <a:solidFill>
                  <a:srgbClr val="3C3C3C"/>
                </a:solidFill>
                <a:effectLst/>
                <a:uLnTx/>
                <a:uFillTx/>
                <a:latin typeface="Calibri"/>
                <a:ea typeface="ＭＳ Ｐゴシック" pitchFamily="50" charset="-128"/>
                <a:cs typeface="+mn-cs"/>
              </a:rPr>
              <a:t>+ Audio Output + Control Output</a:t>
            </a:r>
            <a:endParaRPr kumimoji="1" lang="ja-JP" altLang="en-US" sz="1800"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p:txBody>
      </p:sp>
      <p:sp>
        <p:nvSpPr>
          <p:cNvPr id="13" name="右矢印 12"/>
          <p:cNvSpPr/>
          <p:nvPr/>
        </p:nvSpPr>
        <p:spPr>
          <a:xfrm>
            <a:off x="4901421" y="3608310"/>
            <a:ext cx="360040" cy="31456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pic>
        <p:nvPicPr>
          <p:cNvPr id="2051"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749293" y="3283069"/>
            <a:ext cx="1024572" cy="8954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7" name="グループ化 16"/>
          <p:cNvGrpSpPr/>
          <p:nvPr/>
        </p:nvGrpSpPr>
        <p:grpSpPr>
          <a:xfrm>
            <a:off x="3749293" y="5390146"/>
            <a:ext cx="4287475" cy="1152285"/>
            <a:chOff x="8259951" y="5443388"/>
            <a:chExt cx="4287475" cy="1152285"/>
          </a:xfrm>
        </p:grpSpPr>
        <p:grpSp>
          <p:nvGrpSpPr>
            <p:cNvPr id="16" name="グループ化 15"/>
            <p:cNvGrpSpPr/>
            <p:nvPr/>
          </p:nvGrpSpPr>
          <p:grpSpPr>
            <a:xfrm>
              <a:off x="10039122" y="5443388"/>
              <a:ext cx="2508304" cy="1152285"/>
              <a:chOff x="9640922" y="5443388"/>
              <a:chExt cx="3338552" cy="1687061"/>
            </a:xfrm>
          </p:grpSpPr>
          <p:sp>
            <p:nvSpPr>
              <p:cNvPr id="15" name="角丸四角形 14"/>
              <p:cNvSpPr/>
              <p:nvPr/>
            </p:nvSpPr>
            <p:spPr>
              <a:xfrm>
                <a:off x="9640922" y="5443388"/>
                <a:ext cx="3338552" cy="1687061"/>
              </a:xfrm>
              <a:prstGeom prst="roundRect">
                <a:avLst>
                  <a:gd name="adj" fmla="val 7128"/>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pic>
            <p:nvPicPr>
              <p:cNvPr id="14"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811122" y="5683078"/>
                <a:ext cx="2946945" cy="13444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214" name="右矢印 213"/>
            <p:cNvSpPr/>
            <p:nvPr/>
          </p:nvSpPr>
          <p:spPr>
            <a:xfrm>
              <a:off x="9412079" y="5896520"/>
              <a:ext cx="360040" cy="31456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pic>
          <p:nvPicPr>
            <p:cNvPr id="215"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259951" y="5571279"/>
              <a:ext cx="1024572" cy="8954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216" name="正方形/長方形 215"/>
          <p:cNvSpPr/>
          <p:nvPr/>
        </p:nvSpPr>
        <p:spPr>
          <a:xfrm>
            <a:off x="3834458" y="6660473"/>
            <a:ext cx="9047162"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Activate Broadcast Pattern with audio input, broadcast destination etc. set from trigger such as Key and Control input.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This method is not used for Emergency Warning Broadcast.</a:t>
            </a:r>
            <a:endParaRPr kumimoji="1" lang="ja-JP" altLang="en-US" sz="1200"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p:txBody>
      </p:sp>
      <p:sp>
        <p:nvSpPr>
          <p:cNvPr id="217" name="正方形/長方形 216"/>
          <p:cNvSpPr/>
          <p:nvPr/>
        </p:nvSpPr>
        <p:spPr>
          <a:xfrm>
            <a:off x="3834458" y="4306173"/>
            <a:ext cx="763705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Specify the broadcast destination directly from trigger such as Key and Control input.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All 4 broadcast types (General, Base pattern, Emergency, Emergency Warning) can use this method.</a:t>
            </a:r>
            <a:endParaRPr kumimoji="1" lang="ja-JP" altLang="en-US" sz="1200"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p:txBody>
      </p:sp>
      <p:sp>
        <p:nvSpPr>
          <p:cNvPr id="3" name="正方形/長方形 2">
            <a:extLst>
              <a:ext uri="{FF2B5EF4-FFF2-40B4-BE49-F238E27FC236}">
                <a16:creationId xmlns:a16="http://schemas.microsoft.com/office/drawing/2014/main" id="{1CE88F45-6B8F-480E-9F13-BFDD513DC62F}"/>
              </a:ext>
            </a:extLst>
          </p:cNvPr>
          <p:cNvSpPr/>
          <p:nvPr/>
        </p:nvSpPr>
        <p:spPr>
          <a:xfrm>
            <a:off x="8164642" y="5354230"/>
            <a:ext cx="4581575" cy="646331"/>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dirty="0">
                <a:ln>
                  <a:noFill/>
                </a:ln>
                <a:solidFill>
                  <a:srgbClr val="7030A0"/>
                </a:solidFill>
                <a:effectLst/>
                <a:uLnTx/>
                <a:uFillTx/>
                <a:latin typeface="Calibri"/>
                <a:ea typeface="ＭＳ Ｐゴシック" pitchFamily="50" charset="-128"/>
                <a:cs typeface="+mn-cs"/>
              </a:rPr>
              <a:t>Broadcast Pattern</a:t>
            </a:r>
            <a:r>
              <a:rPr kumimoji="1" lang="en-US" altLang="ja-JP" sz="1800" b="1" i="0" u="none" strike="noStrike" kern="1200" cap="none" spc="0" normalizeH="0" baseline="0" noProof="0" dirty="0">
                <a:ln>
                  <a:noFill/>
                </a:ln>
                <a:solidFill>
                  <a:srgbClr val="3C3C3C"/>
                </a:solidFill>
                <a:effectLst/>
                <a:uLnTx/>
                <a:uFillTx/>
                <a:latin typeface="Calibri"/>
                <a:ea typeface="ＭＳ Ｐゴシック" pitchFamily="50" charset="-128"/>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dirty="0">
                <a:ln>
                  <a:noFill/>
                </a:ln>
                <a:solidFill>
                  <a:srgbClr val="3C3C3C"/>
                </a:solidFill>
                <a:effectLst/>
                <a:uLnTx/>
                <a:uFillTx/>
                <a:latin typeface="Calibri"/>
                <a:ea typeface="ＭＳ Ｐゴシック" pitchFamily="50" charset="-128"/>
                <a:cs typeface="+mn-cs"/>
              </a:rPr>
              <a:t>[</a:t>
            </a:r>
            <a:r>
              <a:rPr kumimoji="1" lang="en-US" altLang="ja-JP" sz="1800" b="1" i="0" u="none" strike="noStrike" kern="1200" cap="none" spc="0" normalizeH="0" baseline="0" noProof="0" dirty="0">
                <a:ln>
                  <a:noFill/>
                </a:ln>
                <a:solidFill>
                  <a:srgbClr val="0070C0"/>
                </a:solidFill>
                <a:effectLst/>
                <a:uLnTx/>
                <a:uFillTx/>
                <a:latin typeface="Calibri"/>
                <a:ea typeface="ＭＳ Ｐゴシック" pitchFamily="50" charset="-128"/>
                <a:cs typeface="+mn-cs"/>
              </a:rPr>
              <a:t>Audio Input </a:t>
            </a:r>
            <a:r>
              <a:rPr kumimoji="1" lang="en-US" altLang="ja-JP" sz="1800" b="1" i="0" u="none" strike="noStrike" kern="1200" cap="none" spc="0" normalizeH="0" baseline="0" noProof="0" dirty="0">
                <a:ln>
                  <a:noFill/>
                </a:ln>
                <a:solidFill>
                  <a:srgbClr val="3C3C3C"/>
                </a:solidFill>
                <a:effectLst/>
                <a:uLnTx/>
                <a:uFillTx/>
                <a:latin typeface="Calibri"/>
                <a:ea typeface="ＭＳ Ｐゴシック" pitchFamily="50" charset="-128"/>
                <a:cs typeface="+mn-cs"/>
              </a:rPr>
              <a:t>+ Audio Output + Control Output</a:t>
            </a:r>
            <a:endParaRPr kumimoji="1" lang="ja-JP" altLang="en-US" sz="1800" b="0"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pic>
        <p:nvPicPr>
          <p:cNvPr id="33" name="図 32">
            <a:extLst>
              <a:ext uri="{FF2B5EF4-FFF2-40B4-BE49-F238E27FC236}">
                <a16:creationId xmlns:a16="http://schemas.microsoft.com/office/drawing/2014/main" id="{1DB240B7-D822-4FFC-B03B-A8EFFECC3939}"/>
              </a:ext>
            </a:extLst>
          </p:cNvPr>
          <p:cNvPicPr>
            <a:picLocks noChangeAspect="1"/>
          </p:cNvPicPr>
          <p:nvPr/>
        </p:nvPicPr>
        <p:blipFill>
          <a:blip r:embed="rId6"/>
          <a:stretch>
            <a:fillRect/>
          </a:stretch>
        </p:blipFill>
        <p:spPr>
          <a:xfrm>
            <a:off x="10243170" y="834876"/>
            <a:ext cx="2648922" cy="1536375"/>
          </a:xfrm>
          <a:prstGeom prst="rect">
            <a:avLst/>
          </a:prstGeom>
          <a:ln>
            <a:solidFill>
              <a:schemeClr val="bg1">
                <a:lumMod val="50000"/>
              </a:schemeClr>
            </a:solidFill>
          </a:ln>
        </p:spPr>
      </p:pic>
      <p:sp>
        <p:nvSpPr>
          <p:cNvPr id="34" name="正方形/長方形 33">
            <a:extLst>
              <a:ext uri="{FF2B5EF4-FFF2-40B4-BE49-F238E27FC236}">
                <a16:creationId xmlns:a16="http://schemas.microsoft.com/office/drawing/2014/main" id="{76844DC2-F205-47F2-9BD0-B4AD24DAA45E}"/>
              </a:ext>
            </a:extLst>
          </p:cNvPr>
          <p:cNvSpPr/>
          <p:nvPr/>
        </p:nvSpPr>
        <p:spPr>
          <a:xfrm>
            <a:off x="2861888" y="833632"/>
            <a:ext cx="3300317" cy="600193"/>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rPr>
              <a:t>Detail of Broadcast</a:t>
            </a:r>
            <a:endParaRPr kumimoji="1" lang="ja-JP" altLang="en-US" sz="30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sp>
        <p:nvSpPr>
          <p:cNvPr id="5" name="テキスト ボックス 4">
            <a:extLst>
              <a:ext uri="{FF2B5EF4-FFF2-40B4-BE49-F238E27FC236}">
                <a16:creationId xmlns:a16="http://schemas.microsoft.com/office/drawing/2014/main" id="{FFA7FF03-39A2-4B38-99B5-26ECD2A9B40F}"/>
              </a:ext>
            </a:extLst>
          </p:cNvPr>
          <p:cNvSpPr txBox="1"/>
          <p:nvPr/>
        </p:nvSpPr>
        <p:spPr>
          <a:xfrm>
            <a:off x="3858032" y="4072864"/>
            <a:ext cx="744114" cy="3231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75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Internal Timer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75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VOX</a:t>
            </a:r>
            <a:endParaRPr kumimoji="1" lang="ja-JP" altLang="en-US" sz="750"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p:txBody>
      </p:sp>
      <p:sp>
        <p:nvSpPr>
          <p:cNvPr id="36" name="テキスト ボックス 35">
            <a:extLst>
              <a:ext uri="{FF2B5EF4-FFF2-40B4-BE49-F238E27FC236}">
                <a16:creationId xmlns:a16="http://schemas.microsoft.com/office/drawing/2014/main" id="{3DCFF399-69C3-488A-8575-9F7EBD9268C4}"/>
              </a:ext>
            </a:extLst>
          </p:cNvPr>
          <p:cNvSpPr txBox="1"/>
          <p:nvPr/>
        </p:nvSpPr>
        <p:spPr>
          <a:xfrm>
            <a:off x="3858032" y="6325992"/>
            <a:ext cx="744114" cy="207749"/>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75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Internal Timer</a:t>
            </a:r>
            <a:endParaRPr kumimoji="1" lang="ja-JP" altLang="en-US" sz="750"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p:txBody>
      </p:sp>
      <p:sp>
        <p:nvSpPr>
          <p:cNvPr id="6" name="正方形/長方形 5">
            <a:extLst>
              <a:ext uri="{FF2B5EF4-FFF2-40B4-BE49-F238E27FC236}">
                <a16:creationId xmlns:a16="http://schemas.microsoft.com/office/drawing/2014/main" id="{FEDB659F-5F20-43C1-8D41-3D019A914273}"/>
              </a:ext>
            </a:extLst>
          </p:cNvPr>
          <p:cNvSpPr/>
          <p:nvPr/>
        </p:nvSpPr>
        <p:spPr>
          <a:xfrm>
            <a:off x="10463190" y="1388685"/>
            <a:ext cx="2410558" cy="398783"/>
          </a:xfrm>
          <a:prstGeom prst="rect">
            <a:avLst/>
          </a:prstGeom>
          <a:noFill/>
          <a:ln w="12700">
            <a:solidFill>
              <a:schemeClr val="accent6">
                <a:lumMod val="75000"/>
              </a:schemeClr>
            </a:solidFill>
          </a:ln>
          <a:effectLst>
            <a:glow rad="63500">
              <a:schemeClr val="accent6">
                <a:satMod val="175000"/>
                <a:alpha val="40000"/>
              </a:schemeClr>
            </a:glow>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7" name="図 6">
            <a:hlinkClick r:id="rId7" action="ppaction://hlinksldjump"/>
            <a:extLst>
              <a:ext uri="{FF2B5EF4-FFF2-40B4-BE49-F238E27FC236}">
                <a16:creationId xmlns:a16="http://schemas.microsoft.com/office/drawing/2014/main" id="{7044F7DF-68CF-4AD6-B6AC-F519965F1E1B}"/>
              </a:ext>
            </a:extLst>
          </p:cNvPr>
          <p:cNvPicPr>
            <a:picLocks noChangeAspect="1"/>
          </p:cNvPicPr>
          <p:nvPr/>
        </p:nvPicPr>
        <p:blipFill>
          <a:blip r:embed="rId8"/>
          <a:stretch>
            <a:fillRect/>
          </a:stretch>
        </p:blipFill>
        <p:spPr>
          <a:xfrm>
            <a:off x="12014853" y="830127"/>
            <a:ext cx="877540" cy="282189"/>
          </a:xfrm>
          <a:prstGeom prst="rect">
            <a:avLst/>
          </a:prstGeom>
        </p:spPr>
      </p:pic>
    </p:spTree>
    <p:extLst>
      <p:ext uri="{BB962C8B-B14F-4D97-AF65-F5344CB8AC3E}">
        <p14:creationId xmlns:p14="http://schemas.microsoft.com/office/powerpoint/2010/main" val="610418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 name="図 38">
            <a:extLst>
              <a:ext uri="{FF2B5EF4-FFF2-40B4-BE49-F238E27FC236}">
                <a16:creationId xmlns:a16="http://schemas.microsoft.com/office/drawing/2014/main" id="{D2314FE6-F338-4C6B-BBAB-4DA7D400B9A3}"/>
              </a:ext>
            </a:extLst>
          </p:cNvPr>
          <p:cNvPicPr>
            <a:picLocks noChangeAspect="1"/>
          </p:cNvPicPr>
          <p:nvPr/>
        </p:nvPicPr>
        <p:blipFill>
          <a:blip r:embed="rId3"/>
          <a:stretch>
            <a:fillRect/>
          </a:stretch>
        </p:blipFill>
        <p:spPr>
          <a:xfrm>
            <a:off x="8533089" y="4075236"/>
            <a:ext cx="4783285" cy="2264087"/>
          </a:xfrm>
          <a:prstGeom prst="rect">
            <a:avLst/>
          </a:prstGeom>
        </p:spPr>
      </p:pic>
      <p:sp>
        <p:nvSpPr>
          <p:cNvPr id="4" name="正方形/長方形 3"/>
          <p:cNvSpPr/>
          <p:nvPr/>
        </p:nvSpPr>
        <p:spPr>
          <a:xfrm>
            <a:off x="5579507" y="28693"/>
            <a:ext cx="3176192"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Functions</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grpSp>
        <p:nvGrpSpPr>
          <p:cNvPr id="132" name="グループ化 131"/>
          <p:cNvGrpSpPr/>
          <p:nvPr/>
        </p:nvGrpSpPr>
        <p:grpSpPr>
          <a:xfrm>
            <a:off x="1153670" y="539776"/>
            <a:ext cx="1866938" cy="1772636"/>
            <a:chOff x="2753541" y="985398"/>
            <a:chExt cx="2425140" cy="2301963"/>
          </a:xfrm>
        </p:grpSpPr>
        <p:grpSp>
          <p:nvGrpSpPr>
            <p:cNvPr id="133" name="グループ化 132"/>
            <p:cNvGrpSpPr/>
            <p:nvPr/>
          </p:nvGrpSpPr>
          <p:grpSpPr>
            <a:xfrm>
              <a:off x="2991168" y="1221263"/>
              <a:ext cx="1944215" cy="1771248"/>
              <a:chOff x="2991168" y="1221263"/>
              <a:chExt cx="1944215" cy="1771248"/>
            </a:xfrm>
          </p:grpSpPr>
          <p:sp>
            <p:nvSpPr>
              <p:cNvPr id="135" name="円/楕円 134"/>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Meiryo UI"/>
                  <a:ea typeface="Meiryo UI"/>
                  <a:cs typeface="+mn-cs"/>
                </a:endParaRPr>
              </a:p>
            </p:txBody>
          </p:sp>
          <p:sp>
            <p:nvSpPr>
              <p:cNvPr id="136" name="角丸四角形 135"/>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2100" b="1" i="0" u="none" strike="noStrike" kern="0" cap="none" spc="0" normalizeH="0" baseline="0" noProof="0" dirty="0">
                    <a:ln>
                      <a:noFill/>
                    </a:ln>
                    <a:solidFill>
                      <a:prstClr val="white"/>
                    </a:solidFill>
                    <a:effectLst/>
                    <a:uLnTx/>
                    <a:uFillTx/>
                    <a:latin typeface="Calibri"/>
                    <a:ea typeface="Meiryo UI"/>
                    <a:cs typeface="+mn-cs"/>
                  </a:rPr>
                  <a:t>Broadcast</a:t>
                </a:r>
                <a:endParaRPr kumimoji="0" lang="ja-JP" altLang="en-US" sz="21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134" name="Picture 2" descr="C:\Users\toa27839.TOA\AppData\Local\Temp\notesEA312D\Bubble_material_noshadow-01.pn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83" name="円/楕円 82"/>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4" name="円/楕円 83"/>
          <p:cNvSpPr/>
          <p:nvPr/>
        </p:nvSpPr>
        <p:spPr>
          <a:xfrm>
            <a:off x="145116" y="2542683"/>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1" name="正方形/長方形 90"/>
          <p:cNvSpPr/>
          <p:nvPr/>
        </p:nvSpPr>
        <p:spPr>
          <a:xfrm>
            <a:off x="3242332" y="1433825"/>
            <a:ext cx="2811080" cy="507860"/>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rPr>
              <a:t>[A] Starting method</a:t>
            </a:r>
            <a:endParaRPr kumimoji="1" lang="ja-JP" altLang="en-US" sz="24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pic>
        <p:nvPicPr>
          <p:cNvPr id="33" name="図 32">
            <a:extLst>
              <a:ext uri="{FF2B5EF4-FFF2-40B4-BE49-F238E27FC236}">
                <a16:creationId xmlns:a16="http://schemas.microsoft.com/office/drawing/2014/main" id="{1DB240B7-D822-4FFC-B03B-A8EFFECC3939}"/>
              </a:ext>
            </a:extLst>
          </p:cNvPr>
          <p:cNvPicPr>
            <a:picLocks noChangeAspect="1"/>
          </p:cNvPicPr>
          <p:nvPr/>
        </p:nvPicPr>
        <p:blipFill>
          <a:blip r:embed="rId5"/>
          <a:stretch>
            <a:fillRect/>
          </a:stretch>
        </p:blipFill>
        <p:spPr>
          <a:xfrm>
            <a:off x="10243170" y="834876"/>
            <a:ext cx="2648922" cy="1536375"/>
          </a:xfrm>
          <a:prstGeom prst="rect">
            <a:avLst/>
          </a:prstGeom>
          <a:ln>
            <a:solidFill>
              <a:schemeClr val="bg1">
                <a:lumMod val="50000"/>
              </a:schemeClr>
            </a:solidFill>
          </a:ln>
        </p:spPr>
      </p:pic>
      <p:sp>
        <p:nvSpPr>
          <p:cNvPr id="34" name="正方形/長方形 33">
            <a:extLst>
              <a:ext uri="{FF2B5EF4-FFF2-40B4-BE49-F238E27FC236}">
                <a16:creationId xmlns:a16="http://schemas.microsoft.com/office/drawing/2014/main" id="{76844DC2-F205-47F2-9BD0-B4AD24DAA45E}"/>
              </a:ext>
            </a:extLst>
          </p:cNvPr>
          <p:cNvSpPr/>
          <p:nvPr/>
        </p:nvSpPr>
        <p:spPr>
          <a:xfrm>
            <a:off x="2861888" y="833632"/>
            <a:ext cx="3300317" cy="600193"/>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rPr>
              <a:t>Detail of Broadcast</a:t>
            </a:r>
            <a:endParaRPr kumimoji="1" lang="ja-JP" altLang="en-US" sz="30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sp>
        <p:nvSpPr>
          <p:cNvPr id="37" name="正方形/長方形 36">
            <a:extLst>
              <a:ext uri="{FF2B5EF4-FFF2-40B4-BE49-F238E27FC236}">
                <a16:creationId xmlns:a16="http://schemas.microsoft.com/office/drawing/2014/main" id="{F7D27195-0856-4EA4-B493-21CA6FA1C894}"/>
              </a:ext>
            </a:extLst>
          </p:cNvPr>
          <p:cNvSpPr/>
          <p:nvPr/>
        </p:nvSpPr>
        <p:spPr>
          <a:xfrm>
            <a:off x="8226946" y="2775288"/>
            <a:ext cx="821561" cy="507860"/>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dirty="0">
                <a:ln>
                  <a:noFill/>
                </a:ln>
                <a:effectLst/>
                <a:uLnTx/>
                <a:uFillTx/>
                <a:latin typeface="Calibri"/>
                <a:ea typeface="ＭＳ Ｐゴシック" pitchFamily="50" charset="-128"/>
                <a:cs typeface="+mn-cs"/>
              </a:rPr>
              <a:t>VOX</a:t>
            </a:r>
            <a:endParaRPr kumimoji="1" lang="ja-JP" altLang="en-US" sz="2400" b="0" i="0" u="none" strike="noStrike" kern="1200" cap="none" spc="0" normalizeH="0" baseline="0" noProof="0" dirty="0">
              <a:ln>
                <a:noFill/>
              </a:ln>
              <a:effectLst/>
              <a:uLnTx/>
              <a:uFillTx/>
              <a:ea typeface="ＭＳ Ｐゴシック" pitchFamily="50" charset="-128"/>
              <a:cs typeface="+mn-cs"/>
            </a:endParaRPr>
          </a:p>
        </p:txBody>
      </p:sp>
      <p:sp>
        <p:nvSpPr>
          <p:cNvPr id="38" name="正方形/長方形 37">
            <a:extLst>
              <a:ext uri="{FF2B5EF4-FFF2-40B4-BE49-F238E27FC236}">
                <a16:creationId xmlns:a16="http://schemas.microsoft.com/office/drawing/2014/main" id="{C015FB46-4FE7-4A80-B93B-71765045125F}"/>
              </a:ext>
            </a:extLst>
          </p:cNvPr>
          <p:cNvSpPr/>
          <p:nvPr/>
        </p:nvSpPr>
        <p:spPr>
          <a:xfrm>
            <a:off x="8370961" y="3193137"/>
            <a:ext cx="5110231" cy="954107"/>
          </a:xfrm>
          <a:prstGeom prst="rect">
            <a:avLst/>
          </a:prstGeom>
        </p:spPr>
        <p:txBody>
          <a:bodyPr wrap="square">
            <a:spAutoFit/>
          </a:bodyPr>
          <a:lstStyle/>
          <a:p>
            <a:r>
              <a:rPr lang="en-US" altLang="ja-JP" sz="1400" dirty="0">
                <a:latin typeface="+mj-lt"/>
              </a:rPr>
              <a:t>A VOX function is a function to automatically output the audio input signals to the set zone by detecting audio input signal level. The VOX function is useful for broadcasting an audio source which doesn't have  control output. </a:t>
            </a:r>
            <a:endParaRPr lang="ja-JP" altLang="en-US" sz="1400" dirty="0">
              <a:latin typeface="+mj-lt"/>
            </a:endParaRPr>
          </a:p>
        </p:txBody>
      </p:sp>
      <p:sp>
        <p:nvSpPr>
          <p:cNvPr id="40" name="正方形/長方形 39">
            <a:extLst>
              <a:ext uri="{FF2B5EF4-FFF2-40B4-BE49-F238E27FC236}">
                <a16:creationId xmlns:a16="http://schemas.microsoft.com/office/drawing/2014/main" id="{1CC6C50F-6C3C-4EF1-853A-3B669583E7BF}"/>
              </a:ext>
            </a:extLst>
          </p:cNvPr>
          <p:cNvSpPr/>
          <p:nvPr/>
        </p:nvSpPr>
        <p:spPr>
          <a:xfrm>
            <a:off x="8442970" y="6326355"/>
            <a:ext cx="5038222" cy="1107996"/>
          </a:xfrm>
          <a:prstGeom prst="rect">
            <a:avLst/>
          </a:prstGeom>
        </p:spPr>
        <p:txBody>
          <a:bodyPr wrap="square">
            <a:spAutoFit/>
          </a:bodyPr>
          <a:lstStyle/>
          <a:p>
            <a:r>
              <a:rPr lang="en-US" altLang="ja-JP" sz="1100" dirty="0">
                <a:latin typeface="+mj-lt"/>
              </a:rPr>
              <a:t>Broadcast and Control signal output is started when the VOX gate is open, and stopped when closed. The VOX gate opens when the audio input signal level exceeds the sum level of the threshold level and the hysteresis setting value. Once open, the VOX gate closes after the time set in Hold time elapses when the audio input signal level decreases below the level obtained by subtracting the hysteresis setting value from the threshold level.</a:t>
            </a:r>
            <a:endParaRPr lang="ja-JP" altLang="en-US" sz="1100" dirty="0">
              <a:latin typeface="+mj-lt"/>
            </a:endParaRPr>
          </a:p>
        </p:txBody>
      </p:sp>
      <p:sp>
        <p:nvSpPr>
          <p:cNvPr id="41" name="正方形/長方形 40">
            <a:extLst>
              <a:ext uri="{FF2B5EF4-FFF2-40B4-BE49-F238E27FC236}">
                <a16:creationId xmlns:a16="http://schemas.microsoft.com/office/drawing/2014/main" id="{C1377FD3-4E0D-4F27-BBDE-3B8B5710C6B9}"/>
              </a:ext>
            </a:extLst>
          </p:cNvPr>
          <p:cNvSpPr/>
          <p:nvPr/>
        </p:nvSpPr>
        <p:spPr>
          <a:xfrm>
            <a:off x="3342849" y="2788007"/>
            <a:ext cx="2093000" cy="507860"/>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dirty="0">
                <a:ln>
                  <a:noFill/>
                </a:ln>
                <a:effectLst/>
                <a:uLnTx/>
                <a:uFillTx/>
                <a:latin typeface="Calibri"/>
                <a:ea typeface="ＭＳ Ｐゴシック" pitchFamily="50" charset="-128"/>
                <a:cs typeface="+mn-cs"/>
              </a:rPr>
              <a:t>Internal Timer</a:t>
            </a:r>
            <a:endParaRPr kumimoji="1" lang="ja-JP" altLang="en-US" sz="2400" b="0" i="0" u="none" strike="noStrike" kern="1200" cap="none" spc="0" normalizeH="0" baseline="0" noProof="0" dirty="0">
              <a:ln>
                <a:noFill/>
              </a:ln>
              <a:effectLst/>
              <a:uLnTx/>
              <a:uFillTx/>
              <a:ea typeface="ＭＳ Ｐゴシック" pitchFamily="50" charset="-128"/>
              <a:cs typeface="+mn-cs"/>
            </a:endParaRPr>
          </a:p>
        </p:txBody>
      </p:sp>
      <p:sp>
        <p:nvSpPr>
          <p:cNvPr id="42" name="テキスト ボックス 41">
            <a:extLst>
              <a:ext uri="{FF2B5EF4-FFF2-40B4-BE49-F238E27FC236}">
                <a16:creationId xmlns:a16="http://schemas.microsoft.com/office/drawing/2014/main" id="{716A19B2-54C3-42DA-9260-FB8299B81C99}"/>
              </a:ext>
            </a:extLst>
          </p:cNvPr>
          <p:cNvSpPr txBox="1"/>
          <p:nvPr/>
        </p:nvSpPr>
        <p:spPr>
          <a:xfrm>
            <a:off x="3422859" y="4418140"/>
            <a:ext cx="4715110" cy="1908215"/>
          </a:xfrm>
          <a:prstGeom prst="rect">
            <a:avLst/>
          </a:prstGeom>
          <a:noFill/>
        </p:spPr>
        <p:txBody>
          <a:bodyPr wrap="square" rtlCol="0">
            <a:spAutoFit/>
          </a:bodyPr>
          <a:lstStyle/>
          <a:p>
            <a:r>
              <a:rPr lang="en-US" altLang="ja-JP" sz="1200" b="1" dirty="0">
                <a:latin typeface="+mj-lt"/>
                <a:ea typeface="Meiryo UI" panose="020B0604030504040204" pitchFamily="50" charset="-128"/>
              </a:rPr>
              <a:t>Day </a:t>
            </a:r>
            <a:r>
              <a:rPr kumimoji="1" lang="en-US" altLang="ja-JP" sz="1200" b="1" dirty="0">
                <a:latin typeface="+mj-lt"/>
                <a:ea typeface="Meiryo UI" panose="020B0604030504040204" pitchFamily="50" charset="-128"/>
              </a:rPr>
              <a:t>Program</a:t>
            </a:r>
            <a:r>
              <a:rPr kumimoji="1" lang="ja-JP" altLang="en-US" sz="1200" dirty="0">
                <a:latin typeface="+mj-lt"/>
                <a:ea typeface="Meiryo UI" panose="020B0604030504040204" pitchFamily="50" charset="-128"/>
              </a:rPr>
              <a:t>：</a:t>
            </a:r>
            <a:r>
              <a:rPr kumimoji="1" lang="en-US" altLang="ja-JP" sz="1200" dirty="0">
                <a:latin typeface="+mj-lt"/>
                <a:ea typeface="Meiryo UI" panose="020B0604030504040204" pitchFamily="50" charset="-128"/>
              </a:rPr>
              <a:t>Register events for a day (event schedule)</a:t>
            </a:r>
            <a:endParaRPr lang="en-US" altLang="ja-JP" sz="1200" dirty="0">
              <a:latin typeface="+mj-lt"/>
              <a:ea typeface="Meiryo UI" panose="020B0604030504040204" pitchFamily="50" charset="-128"/>
            </a:endParaRPr>
          </a:p>
          <a:p>
            <a:pPr marL="171450" indent="-171450">
              <a:buFont typeface="Arial" panose="020B0604020202020204" pitchFamily="34" charset="0"/>
              <a:buChar char="•"/>
            </a:pPr>
            <a:r>
              <a:rPr kumimoji="1" lang="en-US" altLang="ja-JP" sz="1200" dirty="0">
                <a:latin typeface="+mj-lt"/>
                <a:ea typeface="Meiryo UI" panose="020B0604030504040204" pitchFamily="50" charset="-128"/>
              </a:rPr>
              <a:t>Up to 50 events for a day</a:t>
            </a:r>
          </a:p>
          <a:p>
            <a:pPr marL="171450" indent="-171450">
              <a:buFont typeface="Arial" panose="020B0604020202020204" pitchFamily="34" charset="0"/>
              <a:buChar char="•"/>
            </a:pPr>
            <a:r>
              <a:rPr lang="en-US" altLang="ja-JP" sz="1200" dirty="0">
                <a:latin typeface="+mj-lt"/>
                <a:ea typeface="Meiryo UI" panose="020B0604030504040204" pitchFamily="50" charset="-128"/>
              </a:rPr>
              <a:t>Up to 10 days possible to program</a:t>
            </a:r>
          </a:p>
          <a:p>
            <a:pPr>
              <a:spcBef>
                <a:spcPts val="600"/>
              </a:spcBef>
            </a:pPr>
            <a:r>
              <a:rPr lang="en-US" altLang="ja-JP" sz="1200" b="1" dirty="0">
                <a:latin typeface="+mj-lt"/>
                <a:ea typeface="Meiryo UI" panose="020B0604030504040204" pitchFamily="50" charset="-128"/>
              </a:rPr>
              <a:t>Weekly Program</a:t>
            </a:r>
            <a:r>
              <a:rPr lang="ja-JP" altLang="en-US" sz="1200" dirty="0">
                <a:latin typeface="+mj-lt"/>
                <a:ea typeface="Meiryo UI" panose="020B0604030504040204" pitchFamily="50" charset="-128"/>
              </a:rPr>
              <a:t>：</a:t>
            </a:r>
            <a:r>
              <a:rPr lang="en-US" altLang="ja-JP" sz="1200" dirty="0">
                <a:latin typeface="+mj-lt"/>
                <a:ea typeface="Meiryo UI" panose="020B0604030504040204" pitchFamily="50" charset="-128"/>
              </a:rPr>
              <a:t>Register Day program for a week</a:t>
            </a:r>
          </a:p>
          <a:p>
            <a:pPr marL="171450" indent="-171450">
              <a:buFont typeface="Arial" panose="020B0604020202020204" pitchFamily="34" charset="0"/>
              <a:buChar char="•"/>
            </a:pPr>
            <a:r>
              <a:rPr lang="en-US" altLang="ja-JP" sz="1200" dirty="0">
                <a:latin typeface="+mj-lt"/>
                <a:ea typeface="Meiryo UI" panose="020B0604030504040204" pitchFamily="50" charset="-128"/>
              </a:rPr>
              <a:t>Possible to set Day program for each days of week</a:t>
            </a:r>
          </a:p>
          <a:p>
            <a:pPr>
              <a:spcBef>
                <a:spcPts val="600"/>
              </a:spcBef>
            </a:pPr>
            <a:r>
              <a:rPr lang="en-US" altLang="ja-JP" sz="1200" b="1" dirty="0">
                <a:latin typeface="+mj-lt"/>
                <a:ea typeface="Meiryo UI" panose="020B0604030504040204" pitchFamily="50" charset="-128"/>
              </a:rPr>
              <a:t>Holyday Program</a:t>
            </a:r>
            <a:r>
              <a:rPr lang="ja-JP" altLang="en-US" sz="1200" dirty="0">
                <a:latin typeface="+mj-lt"/>
                <a:ea typeface="Meiryo UI" panose="020B0604030504040204" pitchFamily="50" charset="-128"/>
              </a:rPr>
              <a:t>：</a:t>
            </a:r>
            <a:r>
              <a:rPr lang="en-US" altLang="ja-JP" sz="1200" dirty="0">
                <a:latin typeface="+mj-lt"/>
                <a:ea typeface="Meiryo UI" panose="020B0604030504040204" pitchFamily="50" charset="-128"/>
              </a:rPr>
              <a:t>Set public holidays and register the Day Program</a:t>
            </a:r>
          </a:p>
          <a:p>
            <a:pPr marL="171450" indent="-171450">
              <a:spcBef>
                <a:spcPts val="0"/>
              </a:spcBef>
              <a:buFont typeface="Arial" panose="020B0604020202020204" pitchFamily="34" charset="0"/>
              <a:buChar char="•"/>
            </a:pPr>
            <a:r>
              <a:rPr lang="en-US" altLang="ja-JP" sz="1200" dirty="0">
                <a:latin typeface="+mj-lt"/>
                <a:ea typeface="Meiryo UI" panose="020B0604030504040204" pitchFamily="50" charset="-128"/>
              </a:rPr>
              <a:t>Possible to specify the starting date and the ending date</a:t>
            </a:r>
          </a:p>
          <a:p>
            <a:pPr marL="171450" indent="-171450">
              <a:spcBef>
                <a:spcPts val="0"/>
              </a:spcBef>
              <a:buFont typeface="Arial" panose="020B0604020202020204" pitchFamily="34" charset="0"/>
              <a:buChar char="•"/>
            </a:pPr>
            <a:r>
              <a:rPr lang="en-US" altLang="ja-JP" sz="1200" dirty="0">
                <a:latin typeface="+mj-lt"/>
                <a:ea typeface="Meiryo UI" panose="020B0604030504040204" pitchFamily="50" charset="-128"/>
              </a:rPr>
              <a:t>Possible to set Day Program holiday by holiday</a:t>
            </a:r>
          </a:p>
          <a:p>
            <a:pPr marL="171450" indent="-171450">
              <a:spcBef>
                <a:spcPts val="0"/>
              </a:spcBef>
              <a:buFont typeface="Arial" panose="020B0604020202020204" pitchFamily="34" charset="0"/>
              <a:buChar char="•"/>
            </a:pPr>
            <a:r>
              <a:rPr lang="en-US" altLang="ja-JP" sz="1200" dirty="0">
                <a:latin typeface="+mj-lt"/>
                <a:ea typeface="Meiryo UI" panose="020B0604030504040204" pitchFamily="50" charset="-128"/>
              </a:rPr>
              <a:t>Up to 50 days possible to program</a:t>
            </a:r>
          </a:p>
        </p:txBody>
      </p:sp>
      <p:sp>
        <p:nvSpPr>
          <p:cNvPr id="19" name="正方形/長方形 18">
            <a:extLst>
              <a:ext uri="{FF2B5EF4-FFF2-40B4-BE49-F238E27FC236}">
                <a16:creationId xmlns:a16="http://schemas.microsoft.com/office/drawing/2014/main" id="{648C617A-BF56-42B6-91B3-48BFBEDC8405}"/>
              </a:ext>
            </a:extLst>
          </p:cNvPr>
          <p:cNvSpPr/>
          <p:nvPr/>
        </p:nvSpPr>
        <p:spPr>
          <a:xfrm>
            <a:off x="10463190" y="1388685"/>
            <a:ext cx="2410558" cy="398783"/>
          </a:xfrm>
          <a:prstGeom prst="rect">
            <a:avLst/>
          </a:prstGeom>
          <a:noFill/>
          <a:ln w="12700">
            <a:solidFill>
              <a:schemeClr val="accent6">
                <a:lumMod val="75000"/>
              </a:schemeClr>
            </a:solidFill>
          </a:ln>
          <a:effectLst>
            <a:glow rad="63500">
              <a:schemeClr val="accent6">
                <a:satMod val="175000"/>
                <a:alpha val="40000"/>
              </a:schemeClr>
            </a:glow>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正方形/長方形 1">
            <a:extLst>
              <a:ext uri="{FF2B5EF4-FFF2-40B4-BE49-F238E27FC236}">
                <a16:creationId xmlns:a16="http://schemas.microsoft.com/office/drawing/2014/main" id="{0659222B-DD2C-4D8C-94BA-F829680CBF25}"/>
              </a:ext>
            </a:extLst>
          </p:cNvPr>
          <p:cNvSpPr/>
          <p:nvPr/>
        </p:nvSpPr>
        <p:spPr>
          <a:xfrm>
            <a:off x="3276377" y="1886545"/>
            <a:ext cx="6966794" cy="830997"/>
          </a:xfrm>
          <a:prstGeom prst="rect">
            <a:avLst/>
          </a:prstGeom>
        </p:spPr>
        <p:txBody>
          <a:bodyPr wrap="square">
            <a:spAutoFit/>
          </a:bodyPr>
          <a:lstStyle/>
          <a:p>
            <a:r>
              <a:rPr lang="en-US" altLang="ja-JP" sz="1600" dirty="0">
                <a:latin typeface="+mj-lt"/>
              </a:rPr>
              <a:t>In triggers, there are 1) control input and 2) RM key operation, 3) internal timer, and 4) voice activation (VOX). Details of 1) 2) will be introduced in the "System Detail" section. On this page, only the outline of 3) and 4) is introduced.</a:t>
            </a:r>
            <a:endParaRPr lang="ja-JP" altLang="en-US" sz="1600" dirty="0">
              <a:latin typeface="+mj-lt"/>
            </a:endParaRPr>
          </a:p>
        </p:txBody>
      </p:sp>
      <p:sp>
        <p:nvSpPr>
          <p:cNvPr id="21" name="正方形/長方形 20">
            <a:extLst>
              <a:ext uri="{FF2B5EF4-FFF2-40B4-BE49-F238E27FC236}">
                <a16:creationId xmlns:a16="http://schemas.microsoft.com/office/drawing/2014/main" id="{6C5FF532-C344-4324-A07C-0663E3510379}"/>
              </a:ext>
            </a:extLst>
          </p:cNvPr>
          <p:cNvSpPr/>
          <p:nvPr/>
        </p:nvSpPr>
        <p:spPr>
          <a:xfrm>
            <a:off x="3422859" y="3255814"/>
            <a:ext cx="4156015" cy="954107"/>
          </a:xfrm>
          <a:prstGeom prst="rect">
            <a:avLst/>
          </a:prstGeom>
        </p:spPr>
        <p:txBody>
          <a:bodyPr wrap="square">
            <a:spAutoFit/>
          </a:bodyPr>
          <a:lstStyle/>
          <a:p>
            <a:r>
              <a:rPr lang="en-US" altLang="ja-JP" sz="1400" dirty="0">
                <a:latin typeface="+mj-lt"/>
              </a:rPr>
              <a:t>Broadcast and control output can be started/stopped by the internal timer of the system. Details of the events that can be set for the timer are introduced in the "System Detail" section.</a:t>
            </a:r>
            <a:endParaRPr lang="ja-JP" altLang="en-US" sz="1400" dirty="0">
              <a:latin typeface="+mj-lt"/>
            </a:endParaRPr>
          </a:p>
        </p:txBody>
      </p:sp>
      <p:sp>
        <p:nvSpPr>
          <p:cNvPr id="22" name="ホームベース 20">
            <a:extLst>
              <a:ext uri="{FF2B5EF4-FFF2-40B4-BE49-F238E27FC236}">
                <a16:creationId xmlns:a16="http://schemas.microsoft.com/office/drawing/2014/main" id="{F9508E86-DB80-433C-8846-113519B7065D}"/>
              </a:ext>
            </a:extLst>
          </p:cNvPr>
          <p:cNvSpPr/>
          <p:nvPr/>
        </p:nvSpPr>
        <p:spPr>
          <a:xfrm flipH="1">
            <a:off x="755980" y="4867324"/>
            <a:ext cx="1134262"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Detail of 1)3)</a:t>
            </a:r>
            <a:endParaRPr kumimoji="1" lang="ja-JP" altLang="en-US" sz="12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23" name="ホームベース 20">
            <a:extLst>
              <a:ext uri="{FF2B5EF4-FFF2-40B4-BE49-F238E27FC236}">
                <a16:creationId xmlns:a16="http://schemas.microsoft.com/office/drawing/2014/main" id="{4A452A8A-BA77-426B-89E1-1F4981BAEB29}"/>
              </a:ext>
            </a:extLst>
          </p:cNvPr>
          <p:cNvSpPr/>
          <p:nvPr/>
        </p:nvSpPr>
        <p:spPr>
          <a:xfrm flipH="1">
            <a:off x="1202357" y="5515396"/>
            <a:ext cx="1031147"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Detail of 2)</a:t>
            </a:r>
            <a:endParaRPr kumimoji="1" lang="ja-JP" altLang="en-US" sz="12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pic>
        <p:nvPicPr>
          <p:cNvPr id="24" name="図 23">
            <a:hlinkClick r:id="rId6" action="ppaction://hlinksldjump"/>
            <a:extLst>
              <a:ext uri="{FF2B5EF4-FFF2-40B4-BE49-F238E27FC236}">
                <a16:creationId xmlns:a16="http://schemas.microsoft.com/office/drawing/2014/main" id="{84FF3419-1915-4235-83E1-A41A60A1DFE7}"/>
              </a:ext>
            </a:extLst>
          </p:cNvPr>
          <p:cNvPicPr>
            <a:picLocks noChangeAspect="1"/>
          </p:cNvPicPr>
          <p:nvPr/>
        </p:nvPicPr>
        <p:blipFill>
          <a:blip r:embed="rId7"/>
          <a:stretch>
            <a:fillRect/>
          </a:stretch>
        </p:blipFill>
        <p:spPr>
          <a:xfrm>
            <a:off x="12014853" y="830127"/>
            <a:ext cx="877540" cy="282189"/>
          </a:xfrm>
          <a:prstGeom prst="rect">
            <a:avLst/>
          </a:prstGeom>
        </p:spPr>
      </p:pic>
    </p:spTree>
    <p:extLst>
      <p:ext uri="{BB962C8B-B14F-4D97-AF65-F5344CB8AC3E}">
        <p14:creationId xmlns:p14="http://schemas.microsoft.com/office/powerpoint/2010/main" val="2098341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グラフ 4">
            <a:extLst>
              <a:ext uri="{FF2B5EF4-FFF2-40B4-BE49-F238E27FC236}">
                <a16:creationId xmlns:a16="http://schemas.microsoft.com/office/drawing/2014/main" id="{EC317606-ACA8-4F4B-BE73-DA1EFC227698}"/>
              </a:ext>
            </a:extLst>
          </p:cNvPr>
          <p:cNvGraphicFramePr>
            <a:graphicFrameLocks/>
          </p:cNvGraphicFramePr>
          <p:nvPr>
            <p:extLst>
              <p:ext uri="{D42A27DB-BD31-4B8C-83A1-F6EECF244321}">
                <p14:modId xmlns:p14="http://schemas.microsoft.com/office/powerpoint/2010/main" val="1788618942"/>
              </p:ext>
            </p:extLst>
          </p:nvPr>
        </p:nvGraphicFramePr>
        <p:xfrm>
          <a:off x="1674218" y="1122908"/>
          <a:ext cx="4572000" cy="590465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グラフ 5">
            <a:extLst>
              <a:ext uri="{FF2B5EF4-FFF2-40B4-BE49-F238E27FC236}">
                <a16:creationId xmlns:a16="http://schemas.microsoft.com/office/drawing/2014/main" id="{8A443EA4-25EE-490A-8480-FDB00B40E033}"/>
              </a:ext>
            </a:extLst>
          </p:cNvPr>
          <p:cNvGraphicFramePr>
            <a:graphicFrameLocks/>
          </p:cNvGraphicFramePr>
          <p:nvPr>
            <p:extLst>
              <p:ext uri="{D42A27DB-BD31-4B8C-83A1-F6EECF244321}">
                <p14:modId xmlns:p14="http://schemas.microsoft.com/office/powerpoint/2010/main" val="2906993616"/>
              </p:ext>
            </p:extLst>
          </p:nvPr>
        </p:nvGraphicFramePr>
        <p:xfrm>
          <a:off x="5706666" y="4723308"/>
          <a:ext cx="2520280" cy="5040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グラフ 6">
            <a:extLst>
              <a:ext uri="{FF2B5EF4-FFF2-40B4-BE49-F238E27FC236}">
                <a16:creationId xmlns:a16="http://schemas.microsoft.com/office/drawing/2014/main" id="{9C08FCBA-A28B-422D-AE96-5EE6B70C5CC7}"/>
              </a:ext>
            </a:extLst>
          </p:cNvPr>
          <p:cNvGraphicFramePr>
            <a:graphicFrameLocks/>
          </p:cNvGraphicFramePr>
          <p:nvPr>
            <p:extLst>
              <p:ext uri="{D42A27DB-BD31-4B8C-83A1-F6EECF244321}">
                <p14:modId xmlns:p14="http://schemas.microsoft.com/office/powerpoint/2010/main" val="3076843163"/>
              </p:ext>
            </p:extLst>
          </p:nvPr>
        </p:nvGraphicFramePr>
        <p:xfrm>
          <a:off x="7938914" y="4723308"/>
          <a:ext cx="576064" cy="504056"/>
        </p:xfrm>
        <a:graphic>
          <a:graphicData uri="http://schemas.openxmlformats.org/drawingml/2006/chart">
            <c:chart xmlns:c="http://schemas.openxmlformats.org/drawingml/2006/chart" xmlns:r="http://schemas.openxmlformats.org/officeDocument/2006/relationships" r:id="rId4"/>
          </a:graphicData>
        </a:graphic>
      </p:graphicFrame>
      <p:sp>
        <p:nvSpPr>
          <p:cNvPr id="8" name="正方形/長方形 7">
            <a:extLst>
              <a:ext uri="{FF2B5EF4-FFF2-40B4-BE49-F238E27FC236}">
                <a16:creationId xmlns:a16="http://schemas.microsoft.com/office/drawing/2014/main" id="{9C9AF2F4-E17D-480C-80C5-83E76173611E}"/>
              </a:ext>
            </a:extLst>
          </p:cNvPr>
          <p:cNvSpPr/>
          <p:nvPr/>
        </p:nvSpPr>
        <p:spPr>
          <a:xfrm>
            <a:off x="8370962" y="1122615"/>
            <a:ext cx="5184576" cy="1785104"/>
          </a:xfrm>
          <a:prstGeom prst="rect">
            <a:avLst/>
          </a:prstGeom>
        </p:spPr>
        <p:txBody>
          <a:bodyPr wrap="square">
            <a:spAutoFit/>
          </a:bodyPr>
          <a:lstStyle/>
          <a:p>
            <a:r>
              <a:rPr lang="en-US" altLang="ja-JP" sz="2400" dirty="0">
                <a:latin typeface="+mj-lt"/>
              </a:rPr>
              <a:t>This document has over 100 pages.</a:t>
            </a:r>
          </a:p>
          <a:p>
            <a:r>
              <a:rPr lang="en-US" altLang="ja-JP" sz="2400" dirty="0">
                <a:latin typeface="+mj-lt"/>
              </a:rPr>
              <a:t>You may not need to see everything.</a:t>
            </a:r>
          </a:p>
          <a:p>
            <a:r>
              <a:rPr lang="en-US" altLang="ja-JP" sz="2400" dirty="0">
                <a:latin typeface="+mj-lt"/>
              </a:rPr>
              <a:t>Look at the summary of each section and read as needed.</a:t>
            </a:r>
          </a:p>
          <a:p>
            <a:r>
              <a:rPr lang="en-US" altLang="ja-JP" sz="1400" dirty="0">
                <a:latin typeface="+mj-lt"/>
              </a:rPr>
              <a:t>The numbers attached to the bar graphs are the number of pages.</a:t>
            </a:r>
            <a:endParaRPr lang="ja-JP" altLang="en-US" sz="1400" dirty="0">
              <a:latin typeface="+mj-lt"/>
            </a:endParaRPr>
          </a:p>
        </p:txBody>
      </p:sp>
      <p:sp>
        <p:nvSpPr>
          <p:cNvPr id="9" name="右中かっこ 8">
            <a:extLst>
              <a:ext uri="{FF2B5EF4-FFF2-40B4-BE49-F238E27FC236}">
                <a16:creationId xmlns:a16="http://schemas.microsoft.com/office/drawing/2014/main" id="{86B1D0A8-9992-4C82-ACD0-81C29FCAC1E4}"/>
              </a:ext>
            </a:extLst>
          </p:cNvPr>
          <p:cNvSpPr/>
          <p:nvPr/>
        </p:nvSpPr>
        <p:spPr>
          <a:xfrm>
            <a:off x="3546426" y="1122615"/>
            <a:ext cx="45719" cy="792381"/>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 name="正方形/長方形 9">
            <a:extLst>
              <a:ext uri="{FF2B5EF4-FFF2-40B4-BE49-F238E27FC236}">
                <a16:creationId xmlns:a16="http://schemas.microsoft.com/office/drawing/2014/main" id="{111F42AE-D0D3-40D4-91E2-09B34740C33B}"/>
              </a:ext>
            </a:extLst>
          </p:cNvPr>
          <p:cNvSpPr/>
          <p:nvPr/>
        </p:nvSpPr>
        <p:spPr>
          <a:xfrm>
            <a:off x="3717397" y="1194916"/>
            <a:ext cx="4401029" cy="584775"/>
          </a:xfrm>
          <a:prstGeom prst="rect">
            <a:avLst/>
          </a:prstGeom>
        </p:spPr>
        <p:txBody>
          <a:bodyPr wrap="square">
            <a:spAutoFit/>
          </a:bodyPr>
          <a:lstStyle/>
          <a:p>
            <a:r>
              <a:rPr lang="en-US" altLang="ja-JP" sz="1600" dirty="0">
                <a:latin typeface="+mj-lt"/>
              </a:rPr>
              <a:t>An overview of this system.</a:t>
            </a:r>
          </a:p>
          <a:p>
            <a:r>
              <a:rPr lang="en-US" altLang="ja-JP" sz="1600" dirty="0">
                <a:latin typeface="+mj-lt"/>
              </a:rPr>
              <a:t>The components and scale of this system.</a:t>
            </a:r>
            <a:endParaRPr lang="ja-JP" altLang="en-US" sz="1600" dirty="0">
              <a:latin typeface="+mj-lt"/>
            </a:endParaRPr>
          </a:p>
        </p:txBody>
      </p:sp>
      <p:sp>
        <p:nvSpPr>
          <p:cNvPr id="11" name="右中かっこ 10">
            <a:extLst>
              <a:ext uri="{FF2B5EF4-FFF2-40B4-BE49-F238E27FC236}">
                <a16:creationId xmlns:a16="http://schemas.microsoft.com/office/drawing/2014/main" id="{19EFB156-20AE-40AE-A072-A093C8E2D9D3}"/>
              </a:ext>
            </a:extLst>
          </p:cNvPr>
          <p:cNvSpPr/>
          <p:nvPr/>
        </p:nvSpPr>
        <p:spPr>
          <a:xfrm>
            <a:off x="4842570" y="2419052"/>
            <a:ext cx="72008" cy="1944216"/>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2" name="正方形/長方形 11">
            <a:extLst>
              <a:ext uri="{FF2B5EF4-FFF2-40B4-BE49-F238E27FC236}">
                <a16:creationId xmlns:a16="http://schemas.microsoft.com/office/drawing/2014/main" id="{048D30A2-B70B-49B2-82DB-42B98A92C2F6}"/>
              </a:ext>
            </a:extLst>
          </p:cNvPr>
          <p:cNvSpPr/>
          <p:nvPr/>
        </p:nvSpPr>
        <p:spPr>
          <a:xfrm>
            <a:off x="4966162" y="3117515"/>
            <a:ext cx="3833575" cy="584775"/>
          </a:xfrm>
          <a:prstGeom prst="rect">
            <a:avLst/>
          </a:prstGeom>
        </p:spPr>
        <p:txBody>
          <a:bodyPr wrap="square">
            <a:spAutoFit/>
          </a:bodyPr>
          <a:lstStyle/>
          <a:p>
            <a:r>
              <a:rPr lang="en-US" altLang="ja-JP" sz="1600" dirty="0">
                <a:latin typeface="+mj-lt"/>
              </a:rPr>
              <a:t>The functions provided by this system.</a:t>
            </a:r>
          </a:p>
          <a:p>
            <a:r>
              <a:rPr lang="en-US" altLang="ja-JP" sz="1600" dirty="0">
                <a:latin typeface="+mj-lt"/>
              </a:rPr>
              <a:t>Read on to find out what this system can do.</a:t>
            </a:r>
            <a:endParaRPr lang="ja-JP" altLang="en-US" sz="1600" dirty="0">
              <a:latin typeface="+mj-lt"/>
            </a:endParaRPr>
          </a:p>
        </p:txBody>
      </p:sp>
      <p:sp>
        <p:nvSpPr>
          <p:cNvPr id="13" name="右中かっこ 12">
            <a:extLst>
              <a:ext uri="{FF2B5EF4-FFF2-40B4-BE49-F238E27FC236}">
                <a16:creationId xmlns:a16="http://schemas.microsoft.com/office/drawing/2014/main" id="{334BEEDD-E433-4965-99C2-19857738143D}"/>
              </a:ext>
            </a:extLst>
          </p:cNvPr>
          <p:cNvSpPr/>
          <p:nvPr/>
        </p:nvSpPr>
        <p:spPr>
          <a:xfrm>
            <a:off x="8734275" y="4795316"/>
            <a:ext cx="65462" cy="1606790"/>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4" name="正方形/長方形 13">
            <a:extLst>
              <a:ext uri="{FF2B5EF4-FFF2-40B4-BE49-F238E27FC236}">
                <a16:creationId xmlns:a16="http://schemas.microsoft.com/office/drawing/2014/main" id="{B0E1F78E-6C53-4041-AC69-25416851B667}"/>
              </a:ext>
            </a:extLst>
          </p:cNvPr>
          <p:cNvSpPr/>
          <p:nvPr/>
        </p:nvSpPr>
        <p:spPr>
          <a:xfrm>
            <a:off x="8906140" y="5060102"/>
            <a:ext cx="4193789" cy="1077218"/>
          </a:xfrm>
          <a:prstGeom prst="rect">
            <a:avLst/>
          </a:prstGeom>
        </p:spPr>
        <p:txBody>
          <a:bodyPr wrap="square">
            <a:spAutoFit/>
          </a:bodyPr>
          <a:lstStyle/>
          <a:p>
            <a:r>
              <a:rPr lang="en-US" altLang="ja-JP" sz="1600" dirty="0">
                <a:latin typeface="+mj-lt"/>
              </a:rPr>
              <a:t>Details of the system and component equipment are introduced for system designers. </a:t>
            </a:r>
          </a:p>
          <a:p>
            <a:r>
              <a:rPr lang="en-US" altLang="ja-JP" sz="1600" dirty="0">
                <a:latin typeface="+mj-lt"/>
              </a:rPr>
              <a:t>Understand how the above functionality is achieved and how the components fit together.</a:t>
            </a:r>
            <a:endParaRPr lang="ja-JP" altLang="en-US" sz="1600" dirty="0">
              <a:latin typeface="+mj-lt"/>
            </a:endParaRPr>
          </a:p>
        </p:txBody>
      </p:sp>
      <p:sp>
        <p:nvSpPr>
          <p:cNvPr id="15" name="右中かっこ 14">
            <a:extLst>
              <a:ext uri="{FF2B5EF4-FFF2-40B4-BE49-F238E27FC236}">
                <a16:creationId xmlns:a16="http://schemas.microsoft.com/office/drawing/2014/main" id="{42BED076-A77A-48DA-8B24-9A60BF973EB9}"/>
              </a:ext>
            </a:extLst>
          </p:cNvPr>
          <p:cNvSpPr/>
          <p:nvPr/>
        </p:nvSpPr>
        <p:spPr>
          <a:xfrm>
            <a:off x="3552110" y="6451500"/>
            <a:ext cx="34350" cy="336045"/>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6" name="正方形/長方形 15">
            <a:extLst>
              <a:ext uri="{FF2B5EF4-FFF2-40B4-BE49-F238E27FC236}">
                <a16:creationId xmlns:a16="http://schemas.microsoft.com/office/drawing/2014/main" id="{54C0CA72-7E36-4CC7-AEE1-ABBE7C52908A}"/>
              </a:ext>
            </a:extLst>
          </p:cNvPr>
          <p:cNvSpPr/>
          <p:nvPr/>
        </p:nvSpPr>
        <p:spPr>
          <a:xfrm>
            <a:off x="3627398" y="6457461"/>
            <a:ext cx="4910476" cy="338554"/>
          </a:xfrm>
          <a:prstGeom prst="rect">
            <a:avLst/>
          </a:prstGeom>
        </p:spPr>
        <p:txBody>
          <a:bodyPr wrap="square">
            <a:spAutoFit/>
          </a:bodyPr>
          <a:lstStyle/>
          <a:p>
            <a:r>
              <a:rPr lang="en-US" altLang="ja-JP" sz="1600" dirty="0">
                <a:latin typeface="+mj-lt"/>
              </a:rPr>
              <a:t>Examples of how the system works.</a:t>
            </a:r>
            <a:endParaRPr lang="ja-JP" altLang="en-US" sz="1600" dirty="0">
              <a:latin typeface="+mj-lt"/>
            </a:endParaRPr>
          </a:p>
        </p:txBody>
      </p:sp>
    </p:spTree>
    <p:extLst>
      <p:ext uri="{BB962C8B-B14F-4D97-AF65-F5344CB8AC3E}">
        <p14:creationId xmlns:p14="http://schemas.microsoft.com/office/powerpoint/2010/main" val="1376335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grpSp>
        <p:nvGrpSpPr>
          <p:cNvPr id="132" name="グループ化 131"/>
          <p:cNvGrpSpPr/>
          <p:nvPr/>
        </p:nvGrpSpPr>
        <p:grpSpPr>
          <a:xfrm>
            <a:off x="1153670" y="539776"/>
            <a:ext cx="1866938" cy="1772636"/>
            <a:chOff x="2753541" y="985398"/>
            <a:chExt cx="2425140" cy="2301963"/>
          </a:xfrm>
        </p:grpSpPr>
        <p:grpSp>
          <p:nvGrpSpPr>
            <p:cNvPr id="133" name="グループ化 132"/>
            <p:cNvGrpSpPr/>
            <p:nvPr/>
          </p:nvGrpSpPr>
          <p:grpSpPr>
            <a:xfrm>
              <a:off x="2991168" y="1221263"/>
              <a:ext cx="1944215" cy="1771248"/>
              <a:chOff x="2991168" y="1221263"/>
              <a:chExt cx="1944215" cy="1771248"/>
            </a:xfrm>
          </p:grpSpPr>
          <p:sp>
            <p:nvSpPr>
              <p:cNvPr id="135" name="円/楕円 134"/>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kern="0" dirty="0">
                  <a:solidFill>
                    <a:prstClr val="white"/>
                  </a:solidFill>
                  <a:latin typeface="Meiryo UI"/>
                  <a:ea typeface="Meiryo UI"/>
                </a:endParaRPr>
              </a:p>
            </p:txBody>
          </p:sp>
          <p:sp>
            <p:nvSpPr>
              <p:cNvPr id="136" name="角丸四角形 135"/>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sz="2100" b="1" kern="0" dirty="0">
                    <a:solidFill>
                      <a:prstClr val="white"/>
                    </a:solidFill>
                    <a:latin typeface="Calibri"/>
                    <a:ea typeface="Meiryo UI"/>
                  </a:rPr>
                  <a:t>Broadcast</a:t>
                </a:r>
                <a:endParaRPr kumimoji="0" lang="ja-JP" altLang="en-US" sz="2100" b="1" kern="0" dirty="0">
                  <a:solidFill>
                    <a:prstClr val="white"/>
                  </a:solidFill>
                  <a:latin typeface="Calibri"/>
                  <a:ea typeface="Meiryo UI"/>
                </a:endParaRPr>
              </a:p>
            </p:txBody>
          </p:sp>
        </p:grpSp>
        <p:pic>
          <p:nvPicPr>
            <p:cNvPr id="134"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83" name="円/楕円 82"/>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円/楕円 83"/>
          <p:cNvSpPr/>
          <p:nvPr/>
        </p:nvSpPr>
        <p:spPr>
          <a:xfrm>
            <a:off x="145116" y="2542683"/>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 name="グループ化 5">
            <a:extLst>
              <a:ext uri="{FF2B5EF4-FFF2-40B4-BE49-F238E27FC236}">
                <a16:creationId xmlns:a16="http://schemas.microsoft.com/office/drawing/2014/main" id="{8E6DC272-9061-4DD1-BB84-7162218DDF39}"/>
              </a:ext>
            </a:extLst>
          </p:cNvPr>
          <p:cNvGrpSpPr/>
          <p:nvPr/>
        </p:nvGrpSpPr>
        <p:grpSpPr>
          <a:xfrm>
            <a:off x="8772844" y="2995116"/>
            <a:ext cx="4998718" cy="4464496"/>
            <a:chOff x="8772844" y="2995116"/>
            <a:chExt cx="4998718" cy="4464496"/>
          </a:xfrm>
        </p:grpSpPr>
        <p:sp>
          <p:nvSpPr>
            <p:cNvPr id="5" name="正方形/長方形 4">
              <a:extLst>
                <a:ext uri="{FF2B5EF4-FFF2-40B4-BE49-F238E27FC236}">
                  <a16:creationId xmlns:a16="http://schemas.microsoft.com/office/drawing/2014/main" id="{B012F746-BB61-4B12-AD58-C623388C6440}"/>
                </a:ext>
              </a:extLst>
            </p:cNvPr>
            <p:cNvSpPr/>
            <p:nvPr/>
          </p:nvSpPr>
          <p:spPr>
            <a:xfrm>
              <a:off x="9091042" y="2995116"/>
              <a:ext cx="4680520" cy="44644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1" name="正方形/長方形 20">
              <a:extLst>
                <a:ext uri="{FF2B5EF4-FFF2-40B4-BE49-F238E27FC236}">
                  <a16:creationId xmlns:a16="http://schemas.microsoft.com/office/drawing/2014/main" id="{D894D7A9-113F-4DF1-A9E2-8DB182BA8E58}"/>
                </a:ext>
              </a:extLst>
            </p:cNvPr>
            <p:cNvSpPr/>
            <p:nvPr/>
          </p:nvSpPr>
          <p:spPr>
            <a:xfrm>
              <a:off x="8772844" y="5227364"/>
              <a:ext cx="3126510" cy="15841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23" name="グループ化 22">
            <a:extLst>
              <a:ext uri="{FF2B5EF4-FFF2-40B4-BE49-F238E27FC236}">
                <a16:creationId xmlns:a16="http://schemas.microsoft.com/office/drawing/2014/main" id="{0A49F191-545A-4193-BDA3-A405144C2C31}"/>
              </a:ext>
            </a:extLst>
          </p:cNvPr>
          <p:cNvGrpSpPr/>
          <p:nvPr/>
        </p:nvGrpSpPr>
        <p:grpSpPr>
          <a:xfrm>
            <a:off x="9664130" y="3278395"/>
            <a:ext cx="3356356" cy="170117"/>
            <a:chOff x="8047079" y="1680202"/>
            <a:chExt cx="3356356" cy="170117"/>
          </a:xfrm>
        </p:grpSpPr>
        <p:sp>
          <p:nvSpPr>
            <p:cNvPr id="24" name="正方形/長方形 23">
              <a:extLst>
                <a:ext uri="{FF2B5EF4-FFF2-40B4-BE49-F238E27FC236}">
                  <a16:creationId xmlns:a16="http://schemas.microsoft.com/office/drawing/2014/main" id="{9403F8B0-D942-4237-A9F4-B2134F27B735}"/>
                </a:ext>
              </a:extLst>
            </p:cNvPr>
            <p:cNvSpPr/>
            <p:nvPr userDrawn="1"/>
          </p:nvSpPr>
          <p:spPr>
            <a:xfrm>
              <a:off x="9184933" y="1680202"/>
              <a:ext cx="1080647" cy="170117"/>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400" dirty="0">
                  <a:solidFill>
                    <a:schemeClr val="accent1">
                      <a:lumMod val="10000"/>
                    </a:schemeClr>
                  </a:solidFill>
                </a:rPr>
                <a:t>Alert</a:t>
              </a:r>
              <a:endParaRPr lang="ja-JP" altLang="en-US" sz="1400" dirty="0">
                <a:solidFill>
                  <a:schemeClr val="accent1">
                    <a:lumMod val="10000"/>
                  </a:schemeClr>
                </a:solidFill>
              </a:endParaRPr>
            </a:p>
          </p:txBody>
        </p:sp>
        <p:sp>
          <p:nvSpPr>
            <p:cNvPr id="25" name="正方形/長方形 24">
              <a:extLst>
                <a:ext uri="{FF2B5EF4-FFF2-40B4-BE49-F238E27FC236}">
                  <a16:creationId xmlns:a16="http://schemas.microsoft.com/office/drawing/2014/main" id="{68BBB501-F384-423C-AA4A-198C2CC48929}"/>
                </a:ext>
              </a:extLst>
            </p:cNvPr>
            <p:cNvSpPr/>
            <p:nvPr userDrawn="1"/>
          </p:nvSpPr>
          <p:spPr>
            <a:xfrm>
              <a:off x="8047079" y="1680202"/>
              <a:ext cx="1080647" cy="17011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400" dirty="0">
                  <a:solidFill>
                    <a:schemeClr val="accent1">
                      <a:lumMod val="10000"/>
                    </a:schemeClr>
                  </a:solidFill>
                </a:rPr>
                <a:t>Evacuation</a:t>
              </a:r>
              <a:endParaRPr lang="ja-JP" altLang="en-US" sz="1400" dirty="0">
                <a:solidFill>
                  <a:schemeClr val="accent1">
                    <a:lumMod val="10000"/>
                  </a:schemeClr>
                </a:solidFill>
              </a:endParaRPr>
            </a:p>
          </p:txBody>
        </p:sp>
        <p:sp>
          <p:nvSpPr>
            <p:cNvPr id="26" name="正方形/長方形 25">
              <a:extLst>
                <a:ext uri="{FF2B5EF4-FFF2-40B4-BE49-F238E27FC236}">
                  <a16:creationId xmlns:a16="http://schemas.microsoft.com/office/drawing/2014/main" id="{C93450C9-DF3F-46D9-AAEF-3836DB99BB64}"/>
                </a:ext>
              </a:extLst>
            </p:cNvPr>
            <p:cNvSpPr/>
            <p:nvPr userDrawn="1"/>
          </p:nvSpPr>
          <p:spPr>
            <a:xfrm>
              <a:off x="10322788" y="1680202"/>
              <a:ext cx="1080647" cy="170117"/>
            </a:xfrm>
            <a:prstGeom prst="rect">
              <a:avLst/>
            </a:prstGeom>
            <a:solidFill>
              <a:schemeClr val="bg1"/>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400" dirty="0">
                  <a:solidFill>
                    <a:schemeClr val="accent1">
                      <a:lumMod val="10000"/>
                    </a:schemeClr>
                  </a:solidFill>
                </a:rPr>
                <a:t>Restoration</a:t>
              </a:r>
              <a:endParaRPr lang="ja-JP" altLang="en-US" sz="1400" dirty="0">
                <a:solidFill>
                  <a:schemeClr val="accent1">
                    <a:lumMod val="10000"/>
                  </a:schemeClr>
                </a:solidFill>
              </a:endParaRPr>
            </a:p>
          </p:txBody>
        </p:sp>
      </p:grpSp>
      <p:grpSp>
        <p:nvGrpSpPr>
          <p:cNvPr id="27" name="グループ化 26">
            <a:extLst>
              <a:ext uri="{FF2B5EF4-FFF2-40B4-BE49-F238E27FC236}">
                <a16:creationId xmlns:a16="http://schemas.microsoft.com/office/drawing/2014/main" id="{01B0AD61-B880-4833-8501-7BD48EF8D5BA}"/>
              </a:ext>
            </a:extLst>
          </p:cNvPr>
          <p:cNvGrpSpPr/>
          <p:nvPr/>
        </p:nvGrpSpPr>
        <p:grpSpPr>
          <a:xfrm>
            <a:off x="9664130" y="3072530"/>
            <a:ext cx="2833194" cy="178473"/>
            <a:chOff x="5156678" y="1676024"/>
            <a:chExt cx="2833194" cy="178473"/>
          </a:xfrm>
        </p:grpSpPr>
        <p:sp>
          <p:nvSpPr>
            <p:cNvPr id="28" name="正方形/長方形 27">
              <a:extLst>
                <a:ext uri="{FF2B5EF4-FFF2-40B4-BE49-F238E27FC236}">
                  <a16:creationId xmlns:a16="http://schemas.microsoft.com/office/drawing/2014/main" id="{0F9B1CF8-A0ED-4177-B61F-394EFD61A6D5}"/>
                </a:ext>
              </a:extLst>
            </p:cNvPr>
            <p:cNvSpPr/>
            <p:nvPr userDrawn="1"/>
          </p:nvSpPr>
          <p:spPr>
            <a:xfrm>
              <a:off x="5156678" y="1680202"/>
              <a:ext cx="1080647" cy="17011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400" dirty="0">
                  <a:solidFill>
                    <a:schemeClr val="bg1"/>
                  </a:solidFill>
                </a:rPr>
                <a:t>Emergency</a:t>
              </a:r>
              <a:endParaRPr lang="ja-JP" altLang="en-US" sz="1400" dirty="0">
                <a:solidFill>
                  <a:schemeClr val="bg1"/>
                </a:solidFill>
              </a:endParaRPr>
            </a:p>
          </p:txBody>
        </p:sp>
        <p:sp>
          <p:nvSpPr>
            <p:cNvPr id="29" name="正方形/長方形 28">
              <a:extLst>
                <a:ext uri="{FF2B5EF4-FFF2-40B4-BE49-F238E27FC236}">
                  <a16:creationId xmlns:a16="http://schemas.microsoft.com/office/drawing/2014/main" id="{E0FB524E-44A6-4D7E-88BD-4AD9A6477385}"/>
                </a:ext>
              </a:extLst>
            </p:cNvPr>
            <p:cNvSpPr/>
            <p:nvPr userDrawn="1"/>
          </p:nvSpPr>
          <p:spPr>
            <a:xfrm>
              <a:off x="6294533" y="1676024"/>
              <a:ext cx="1695339" cy="178473"/>
            </a:xfrm>
            <a:prstGeom prst="rect">
              <a:avLst/>
            </a:prstGeom>
            <a:solidFill>
              <a:schemeClr val="accent1">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400" dirty="0">
                  <a:solidFill>
                    <a:schemeClr val="bg1"/>
                  </a:solidFill>
                </a:rPr>
                <a:t>Emergency Warning</a:t>
              </a:r>
              <a:endParaRPr lang="ja-JP" altLang="en-US" sz="1400" dirty="0">
                <a:solidFill>
                  <a:schemeClr val="bg1"/>
                </a:solidFill>
              </a:endParaRPr>
            </a:p>
          </p:txBody>
        </p:sp>
      </p:grpSp>
      <p:grpSp>
        <p:nvGrpSpPr>
          <p:cNvPr id="30" name="グループ化 29">
            <a:extLst>
              <a:ext uri="{FF2B5EF4-FFF2-40B4-BE49-F238E27FC236}">
                <a16:creationId xmlns:a16="http://schemas.microsoft.com/office/drawing/2014/main" id="{DFEAD5FB-CC77-4CDB-93BF-DFD9203EFE8D}"/>
              </a:ext>
            </a:extLst>
          </p:cNvPr>
          <p:cNvGrpSpPr/>
          <p:nvPr/>
        </p:nvGrpSpPr>
        <p:grpSpPr>
          <a:xfrm>
            <a:off x="11208086" y="3493472"/>
            <a:ext cx="1843396" cy="170117"/>
            <a:chOff x="11460643" y="1680202"/>
            <a:chExt cx="1843396" cy="170117"/>
          </a:xfrm>
        </p:grpSpPr>
        <p:sp>
          <p:nvSpPr>
            <p:cNvPr id="31" name="正方形/長方形 30">
              <a:extLst>
                <a:ext uri="{FF2B5EF4-FFF2-40B4-BE49-F238E27FC236}">
                  <a16:creationId xmlns:a16="http://schemas.microsoft.com/office/drawing/2014/main" id="{1705FA7D-5329-4A26-9D16-D90FFBC6B47B}"/>
                </a:ext>
              </a:extLst>
            </p:cNvPr>
            <p:cNvSpPr/>
            <p:nvPr userDrawn="1"/>
          </p:nvSpPr>
          <p:spPr>
            <a:xfrm>
              <a:off x="11460643" y="1680202"/>
              <a:ext cx="893097" cy="17011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400" dirty="0">
                  <a:solidFill>
                    <a:schemeClr val="accent1">
                      <a:lumMod val="10000"/>
                    </a:schemeClr>
                  </a:solidFill>
                </a:rPr>
                <a:t>General</a:t>
              </a:r>
              <a:endParaRPr lang="ja-JP" altLang="en-US" sz="1400" dirty="0">
                <a:solidFill>
                  <a:schemeClr val="accent1">
                    <a:lumMod val="10000"/>
                  </a:schemeClr>
                </a:solidFill>
              </a:endParaRPr>
            </a:p>
          </p:txBody>
        </p:sp>
        <p:sp>
          <p:nvSpPr>
            <p:cNvPr id="32" name="正方形/長方形 31">
              <a:extLst>
                <a:ext uri="{FF2B5EF4-FFF2-40B4-BE49-F238E27FC236}">
                  <a16:creationId xmlns:a16="http://schemas.microsoft.com/office/drawing/2014/main" id="{05F9ED1F-2499-4364-94C5-A0471ACD4B98}"/>
                </a:ext>
              </a:extLst>
            </p:cNvPr>
            <p:cNvSpPr/>
            <p:nvPr userDrawn="1"/>
          </p:nvSpPr>
          <p:spPr>
            <a:xfrm>
              <a:off x="12410944" y="1680585"/>
              <a:ext cx="893095" cy="169348"/>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400" dirty="0">
                  <a:solidFill>
                    <a:schemeClr val="accent1">
                      <a:lumMod val="10000"/>
                    </a:schemeClr>
                  </a:solidFill>
                </a:rPr>
                <a:t>BGM</a:t>
              </a:r>
              <a:endParaRPr lang="ja-JP" altLang="en-US" sz="1400" dirty="0">
                <a:solidFill>
                  <a:schemeClr val="accent1">
                    <a:lumMod val="10000"/>
                  </a:schemeClr>
                </a:solidFill>
              </a:endParaRPr>
            </a:p>
          </p:txBody>
        </p:sp>
      </p:grpSp>
      <p:sp>
        <p:nvSpPr>
          <p:cNvPr id="33" name="正方形/長方形 32">
            <a:extLst>
              <a:ext uri="{FF2B5EF4-FFF2-40B4-BE49-F238E27FC236}">
                <a16:creationId xmlns:a16="http://schemas.microsoft.com/office/drawing/2014/main" id="{C2322A70-71A3-4342-820F-29ED2A50F9C9}"/>
              </a:ext>
            </a:extLst>
          </p:cNvPr>
          <p:cNvSpPr/>
          <p:nvPr/>
        </p:nvSpPr>
        <p:spPr>
          <a:xfrm>
            <a:off x="9534305" y="3651578"/>
            <a:ext cx="3486182" cy="1215746"/>
          </a:xfrm>
          <a:prstGeom prst="rect">
            <a:avLst/>
          </a:prstGeom>
        </p:spPr>
        <p:txBody>
          <a:bodyPr wrap="square" lIns="137187" tIns="68594" rIns="137187" bIns="68594">
            <a:spAutoFit/>
          </a:bodyPr>
          <a:lstStyle/>
          <a:p>
            <a:r>
              <a:rPr lang="en-US" altLang="ja-JP" sz="1400" dirty="0">
                <a:solidFill>
                  <a:srgbClr val="5F5F5F"/>
                </a:solidFill>
                <a:latin typeface="Calibri"/>
              </a:rPr>
              <a:t>The input (Mic, Internal EV and Audio input) is set above 8 kinds of Input Type and the Priority. The chart on the left shows which </a:t>
            </a:r>
            <a:r>
              <a:rPr lang="en-US" altLang="ja-JP" sz="1400" b="1" dirty="0">
                <a:solidFill>
                  <a:srgbClr val="5F5F5F"/>
                </a:solidFill>
                <a:latin typeface="Calibri"/>
              </a:rPr>
              <a:t>input type </a:t>
            </a:r>
            <a:r>
              <a:rPr lang="en-US" altLang="ja-JP" sz="1400" dirty="0">
                <a:solidFill>
                  <a:srgbClr val="5F5F5F"/>
                </a:solidFill>
                <a:latin typeface="Calibri"/>
              </a:rPr>
              <a:t>can be set for which input device (RM, Audio in, built-in EV </a:t>
            </a:r>
            <a:r>
              <a:rPr lang="en-US" altLang="ja-JP" sz="1400" dirty="0" err="1">
                <a:solidFill>
                  <a:srgbClr val="5F5F5F"/>
                </a:solidFill>
                <a:latin typeface="Calibri"/>
              </a:rPr>
              <a:t>etc</a:t>
            </a:r>
            <a:r>
              <a:rPr lang="en-US" altLang="ja-JP" sz="1400" dirty="0">
                <a:solidFill>
                  <a:srgbClr val="5F5F5F"/>
                </a:solidFill>
                <a:latin typeface="Calibri"/>
              </a:rPr>
              <a:t>).</a:t>
            </a:r>
            <a:endParaRPr lang="ja-JP" altLang="en-US" sz="1050" dirty="0">
              <a:solidFill>
                <a:srgbClr val="5F5F5F"/>
              </a:solidFill>
              <a:latin typeface="Calibri"/>
            </a:endParaRPr>
          </a:p>
        </p:txBody>
      </p:sp>
      <p:sp>
        <p:nvSpPr>
          <p:cNvPr id="34" name="正方形/長方形 33">
            <a:extLst>
              <a:ext uri="{FF2B5EF4-FFF2-40B4-BE49-F238E27FC236}">
                <a16:creationId xmlns:a16="http://schemas.microsoft.com/office/drawing/2014/main" id="{57278854-446E-4767-99AA-8254D99EDCE2}"/>
              </a:ext>
            </a:extLst>
          </p:cNvPr>
          <p:cNvSpPr/>
          <p:nvPr/>
        </p:nvSpPr>
        <p:spPr>
          <a:xfrm>
            <a:off x="11539314" y="1790995"/>
            <a:ext cx="1278094" cy="186177"/>
          </a:xfrm>
          <a:prstGeom prst="rect">
            <a:avLst/>
          </a:prstGeom>
          <a:noFill/>
          <a:ln w="12700">
            <a:solidFill>
              <a:schemeClr val="accent6">
                <a:lumMod val="75000"/>
              </a:schemeClr>
            </a:solidFill>
          </a:ln>
          <a:effectLst>
            <a:glow rad="63500">
              <a:schemeClr val="accent6">
                <a:satMod val="175000"/>
                <a:alpha val="40000"/>
              </a:schemeClr>
            </a:glow>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5" name="図 34">
            <a:hlinkClick r:id="rId4" action="ppaction://hlinksldjump"/>
            <a:extLst>
              <a:ext uri="{FF2B5EF4-FFF2-40B4-BE49-F238E27FC236}">
                <a16:creationId xmlns:a16="http://schemas.microsoft.com/office/drawing/2014/main" id="{A9AA7E55-72C8-4E49-B5EF-BEE91E13DD6D}"/>
              </a:ext>
            </a:extLst>
          </p:cNvPr>
          <p:cNvPicPr>
            <a:picLocks noChangeAspect="1"/>
          </p:cNvPicPr>
          <p:nvPr/>
        </p:nvPicPr>
        <p:blipFill>
          <a:blip r:embed="rId5"/>
          <a:stretch>
            <a:fillRect/>
          </a:stretch>
        </p:blipFill>
        <p:spPr>
          <a:xfrm>
            <a:off x="12014853" y="830127"/>
            <a:ext cx="877540" cy="282189"/>
          </a:xfrm>
          <a:prstGeom prst="rect">
            <a:avLst/>
          </a:prstGeom>
        </p:spPr>
      </p:pic>
    </p:spTree>
    <p:extLst>
      <p:ext uri="{BB962C8B-B14F-4D97-AF65-F5344CB8AC3E}">
        <p14:creationId xmlns:p14="http://schemas.microsoft.com/office/powerpoint/2010/main" val="4156923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Functions</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grpSp>
        <p:nvGrpSpPr>
          <p:cNvPr id="132" name="グループ化 131"/>
          <p:cNvGrpSpPr/>
          <p:nvPr/>
        </p:nvGrpSpPr>
        <p:grpSpPr>
          <a:xfrm>
            <a:off x="1153670" y="539776"/>
            <a:ext cx="1866938" cy="1772636"/>
            <a:chOff x="2753541" y="985398"/>
            <a:chExt cx="2425140" cy="2301963"/>
          </a:xfrm>
        </p:grpSpPr>
        <p:grpSp>
          <p:nvGrpSpPr>
            <p:cNvPr id="133" name="グループ化 132"/>
            <p:cNvGrpSpPr/>
            <p:nvPr/>
          </p:nvGrpSpPr>
          <p:grpSpPr>
            <a:xfrm>
              <a:off x="2991168" y="1221263"/>
              <a:ext cx="1944215" cy="1771248"/>
              <a:chOff x="2991168" y="1221263"/>
              <a:chExt cx="1944215" cy="1771248"/>
            </a:xfrm>
          </p:grpSpPr>
          <p:sp>
            <p:nvSpPr>
              <p:cNvPr id="135" name="円/楕円 134"/>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Meiryo UI"/>
                  <a:ea typeface="Meiryo UI"/>
                  <a:cs typeface="+mn-cs"/>
                </a:endParaRPr>
              </a:p>
            </p:txBody>
          </p:sp>
          <p:sp>
            <p:nvSpPr>
              <p:cNvPr id="136" name="角丸四角形 135"/>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2100" b="1" i="0" u="none" strike="noStrike" kern="0" cap="none" spc="0" normalizeH="0" baseline="0" noProof="0" dirty="0">
                    <a:ln>
                      <a:noFill/>
                    </a:ln>
                    <a:solidFill>
                      <a:prstClr val="white"/>
                    </a:solidFill>
                    <a:effectLst/>
                    <a:uLnTx/>
                    <a:uFillTx/>
                    <a:latin typeface="Calibri"/>
                    <a:ea typeface="Meiryo UI"/>
                    <a:cs typeface="+mn-cs"/>
                  </a:rPr>
                  <a:t>Broadcast</a:t>
                </a:r>
                <a:endParaRPr kumimoji="0" lang="ja-JP" altLang="en-US" sz="21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134"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83" name="円/楕円 82"/>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4" name="円/楕円 83"/>
          <p:cNvSpPr/>
          <p:nvPr/>
        </p:nvSpPr>
        <p:spPr>
          <a:xfrm>
            <a:off x="145116" y="2542683"/>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 name="正方形/長方形 9">
            <a:extLst>
              <a:ext uri="{FF2B5EF4-FFF2-40B4-BE49-F238E27FC236}">
                <a16:creationId xmlns:a16="http://schemas.microsoft.com/office/drawing/2014/main" id="{F8FB0377-2082-4EB5-964A-B4932646A06D}"/>
              </a:ext>
            </a:extLst>
          </p:cNvPr>
          <p:cNvSpPr/>
          <p:nvPr/>
        </p:nvSpPr>
        <p:spPr>
          <a:xfrm>
            <a:off x="11539314" y="1790995"/>
            <a:ext cx="1278094" cy="186177"/>
          </a:xfrm>
          <a:prstGeom prst="rect">
            <a:avLst/>
          </a:prstGeom>
          <a:noFill/>
          <a:ln w="12700">
            <a:solidFill>
              <a:schemeClr val="accent6">
                <a:lumMod val="75000"/>
              </a:schemeClr>
            </a:solidFill>
          </a:ln>
          <a:effectLst>
            <a:glow rad="63500">
              <a:schemeClr val="accent6">
                <a:satMod val="175000"/>
                <a:alpha val="40000"/>
              </a:schemeClr>
            </a:glow>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1" name="図 10">
            <a:hlinkClick r:id="rId4" action="ppaction://hlinksldjump"/>
            <a:extLst>
              <a:ext uri="{FF2B5EF4-FFF2-40B4-BE49-F238E27FC236}">
                <a16:creationId xmlns:a16="http://schemas.microsoft.com/office/drawing/2014/main" id="{FE17BBFE-D957-4FC2-B329-BD9FD5FE13EE}"/>
              </a:ext>
            </a:extLst>
          </p:cNvPr>
          <p:cNvPicPr>
            <a:picLocks noChangeAspect="1"/>
          </p:cNvPicPr>
          <p:nvPr/>
        </p:nvPicPr>
        <p:blipFill>
          <a:blip r:embed="rId5"/>
          <a:stretch>
            <a:fillRect/>
          </a:stretch>
        </p:blipFill>
        <p:spPr>
          <a:xfrm>
            <a:off x="12014853" y="830127"/>
            <a:ext cx="877540" cy="282189"/>
          </a:xfrm>
          <a:prstGeom prst="rect">
            <a:avLst/>
          </a:prstGeom>
        </p:spPr>
      </p:pic>
    </p:spTree>
    <p:extLst>
      <p:ext uri="{BB962C8B-B14F-4D97-AF65-F5344CB8AC3E}">
        <p14:creationId xmlns:p14="http://schemas.microsoft.com/office/powerpoint/2010/main" val="10858263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Functions</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grpSp>
        <p:nvGrpSpPr>
          <p:cNvPr id="132" name="グループ化 131"/>
          <p:cNvGrpSpPr/>
          <p:nvPr/>
        </p:nvGrpSpPr>
        <p:grpSpPr>
          <a:xfrm>
            <a:off x="1153670" y="539776"/>
            <a:ext cx="1866938" cy="1772636"/>
            <a:chOff x="2753541" y="985398"/>
            <a:chExt cx="2425140" cy="2301963"/>
          </a:xfrm>
        </p:grpSpPr>
        <p:grpSp>
          <p:nvGrpSpPr>
            <p:cNvPr id="133" name="グループ化 132"/>
            <p:cNvGrpSpPr/>
            <p:nvPr/>
          </p:nvGrpSpPr>
          <p:grpSpPr>
            <a:xfrm>
              <a:off x="2991168" y="1221263"/>
              <a:ext cx="1944215" cy="1771248"/>
              <a:chOff x="2991168" y="1221263"/>
              <a:chExt cx="1944215" cy="1771248"/>
            </a:xfrm>
          </p:grpSpPr>
          <p:sp>
            <p:nvSpPr>
              <p:cNvPr id="135" name="円/楕円 134"/>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Meiryo UI"/>
                  <a:ea typeface="Meiryo UI"/>
                  <a:cs typeface="+mn-cs"/>
                </a:endParaRPr>
              </a:p>
            </p:txBody>
          </p:sp>
          <p:sp>
            <p:nvSpPr>
              <p:cNvPr id="136" name="角丸四角形 135"/>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2100" b="1" i="0" u="none" strike="noStrike" kern="0" cap="none" spc="0" normalizeH="0" baseline="0" noProof="0" dirty="0">
                    <a:ln>
                      <a:noFill/>
                    </a:ln>
                    <a:solidFill>
                      <a:prstClr val="white"/>
                    </a:solidFill>
                    <a:effectLst/>
                    <a:uLnTx/>
                    <a:uFillTx/>
                    <a:latin typeface="Calibri"/>
                    <a:ea typeface="Meiryo UI"/>
                    <a:cs typeface="+mn-cs"/>
                  </a:rPr>
                  <a:t>Broadcast</a:t>
                </a:r>
                <a:endParaRPr kumimoji="0" lang="ja-JP" altLang="en-US" sz="21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134"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83" name="円/楕円 82"/>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4" name="円/楕円 83"/>
          <p:cNvSpPr/>
          <p:nvPr/>
        </p:nvSpPr>
        <p:spPr>
          <a:xfrm>
            <a:off x="145116" y="2542683"/>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11" name="グループ化 10">
            <a:extLst>
              <a:ext uri="{FF2B5EF4-FFF2-40B4-BE49-F238E27FC236}">
                <a16:creationId xmlns:a16="http://schemas.microsoft.com/office/drawing/2014/main" id="{401D860C-21CF-4FE2-AD07-8C4F7EE29C5D}"/>
              </a:ext>
            </a:extLst>
          </p:cNvPr>
          <p:cNvGrpSpPr/>
          <p:nvPr/>
        </p:nvGrpSpPr>
        <p:grpSpPr>
          <a:xfrm>
            <a:off x="4607770" y="3375800"/>
            <a:ext cx="7472961" cy="2931684"/>
            <a:chOff x="3084006" y="2235850"/>
            <a:chExt cx="4981397" cy="1953652"/>
          </a:xfrm>
        </p:grpSpPr>
        <p:sp>
          <p:nvSpPr>
            <p:cNvPr id="12" name="正方形/長方形 11">
              <a:extLst>
                <a:ext uri="{FF2B5EF4-FFF2-40B4-BE49-F238E27FC236}">
                  <a16:creationId xmlns:a16="http://schemas.microsoft.com/office/drawing/2014/main" id="{235A7A3B-6979-4E1B-BCA0-6CF446BC6A18}"/>
                </a:ext>
              </a:extLst>
            </p:cNvPr>
            <p:cNvSpPr/>
            <p:nvPr/>
          </p:nvSpPr>
          <p:spPr>
            <a:xfrm>
              <a:off x="3084006" y="2235850"/>
              <a:ext cx="4981397" cy="1953652"/>
            </a:xfrm>
            <a:prstGeom prst="rect">
              <a:avLst/>
            </a:prstGeom>
            <a:solidFill>
              <a:srgbClr val="CCFFCC">
                <a:alpha val="90000"/>
              </a:srgb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 name="正方形/長方形 13">
              <a:extLst>
                <a:ext uri="{FF2B5EF4-FFF2-40B4-BE49-F238E27FC236}">
                  <a16:creationId xmlns:a16="http://schemas.microsoft.com/office/drawing/2014/main" id="{98CDF601-3385-4A4B-AC32-87222BDA7472}"/>
                </a:ext>
              </a:extLst>
            </p:cNvPr>
            <p:cNvSpPr/>
            <p:nvPr/>
          </p:nvSpPr>
          <p:spPr>
            <a:xfrm>
              <a:off x="3852002" y="2491269"/>
              <a:ext cx="4213401" cy="246120"/>
            </a:xfrm>
            <a:prstGeom prst="rect">
              <a:avLst/>
            </a:prstGeom>
          </p:spPr>
          <p:txBody>
            <a:bodyPr wrap="none">
              <a:spAutoFit/>
            </a:bodyPr>
            <a:lstStyle/>
            <a:p>
              <a:pPr defTabSz="7682880" fontAlgn="auto">
                <a:spcBef>
                  <a:spcPts val="0"/>
                </a:spcBef>
                <a:spcAft>
                  <a:spcPts val="0"/>
                </a:spcAft>
              </a:pPr>
              <a:r>
                <a:rPr lang="en-US" altLang="ja-JP" dirty="0">
                  <a:solidFill>
                    <a:prstClr val="black"/>
                  </a:solidFill>
                  <a:latin typeface="Calibri"/>
                  <a:ea typeface="ＭＳ Ｐゴシック"/>
                </a:rPr>
                <a:t>Internal EV is the WAV file written to the Frame with PC software.</a:t>
              </a:r>
              <a:endParaRPr lang="ja-JP" altLang="en-US" sz="1700" dirty="0">
                <a:solidFill>
                  <a:prstClr val="black"/>
                </a:solidFill>
                <a:latin typeface="Calibri"/>
                <a:ea typeface="ＭＳ Ｐゴシック"/>
              </a:endParaRPr>
            </a:p>
          </p:txBody>
        </p:sp>
        <p:sp>
          <p:nvSpPr>
            <p:cNvPr id="15" name="テキスト ボックス 14">
              <a:extLst>
                <a:ext uri="{FF2B5EF4-FFF2-40B4-BE49-F238E27FC236}">
                  <a16:creationId xmlns:a16="http://schemas.microsoft.com/office/drawing/2014/main" id="{7A881A98-2073-4CE2-91D9-184502C2203A}"/>
                </a:ext>
              </a:extLst>
            </p:cNvPr>
            <p:cNvSpPr txBox="1"/>
            <p:nvPr/>
          </p:nvSpPr>
          <p:spPr>
            <a:xfrm>
              <a:off x="3896662" y="2727204"/>
              <a:ext cx="3603324" cy="430710"/>
            </a:xfrm>
            <a:prstGeom prst="rect">
              <a:avLst/>
            </a:prstGeom>
            <a:noFill/>
          </p:spPr>
          <p:txBody>
            <a:bodyPr wrap="square" rtlCol="0">
              <a:spAutoFit/>
            </a:bodyPr>
            <a:lstStyle/>
            <a:p>
              <a:r>
                <a:rPr lang="en-US" altLang="ja-JP" sz="1600" dirty="0">
                  <a:latin typeface="+mj-lt"/>
                </a:rPr>
                <a:t>These are used for </a:t>
              </a:r>
              <a:r>
                <a:rPr lang="en-US" altLang="ja-JP" b="1" dirty="0">
                  <a:latin typeface="+mj-lt"/>
                </a:rPr>
                <a:t>General</a:t>
              </a:r>
              <a:r>
                <a:rPr lang="en-US" altLang="ja-JP" dirty="0">
                  <a:latin typeface="+mj-lt"/>
                </a:rPr>
                <a:t>, </a:t>
              </a:r>
              <a:r>
                <a:rPr lang="en-US" altLang="ja-JP" b="1" dirty="0">
                  <a:latin typeface="+mj-lt"/>
                </a:rPr>
                <a:t>BGM</a:t>
              </a:r>
              <a:r>
                <a:rPr lang="en-US" altLang="ja-JP" dirty="0">
                  <a:latin typeface="+mj-lt"/>
                </a:rPr>
                <a:t>, </a:t>
              </a:r>
              <a:r>
                <a:rPr lang="en-US" altLang="ja-JP" b="1" dirty="0">
                  <a:latin typeface="+mj-lt"/>
                </a:rPr>
                <a:t>Emergency broadcast </a:t>
              </a:r>
            </a:p>
            <a:p>
              <a:r>
                <a:rPr lang="en-US" altLang="ja-JP" dirty="0">
                  <a:latin typeface="+mj-lt"/>
                </a:rPr>
                <a:t>and</a:t>
              </a:r>
              <a:r>
                <a:rPr lang="en-US" altLang="ja-JP" b="1" dirty="0">
                  <a:latin typeface="+mj-lt"/>
                </a:rPr>
                <a:t> Pre/Post Chime</a:t>
              </a:r>
            </a:p>
          </p:txBody>
        </p:sp>
      </p:grpSp>
      <p:sp>
        <p:nvSpPr>
          <p:cNvPr id="22" name="正方形/長方形 21">
            <a:extLst>
              <a:ext uri="{FF2B5EF4-FFF2-40B4-BE49-F238E27FC236}">
                <a16:creationId xmlns:a16="http://schemas.microsoft.com/office/drawing/2014/main" id="{F0187016-A260-412D-BE60-EF4689011FA8}"/>
              </a:ext>
            </a:extLst>
          </p:cNvPr>
          <p:cNvSpPr/>
          <p:nvPr/>
        </p:nvSpPr>
        <p:spPr>
          <a:xfrm>
            <a:off x="5778673" y="4696565"/>
            <a:ext cx="3295573" cy="1461967"/>
          </a:xfrm>
          <a:prstGeom prst="rect">
            <a:avLst/>
          </a:prstGeom>
        </p:spPr>
        <p:txBody>
          <a:bodyPr wrap="square" lIns="137187" tIns="68594" rIns="137187" bIns="68594">
            <a:spAutoFit/>
          </a:bodyPr>
          <a:lstStyle/>
          <a:p>
            <a:pPr lvl="0"/>
            <a:r>
              <a:rPr lang="en-US" altLang="ja-JP" sz="1600" b="1" dirty="0">
                <a:solidFill>
                  <a:srgbClr val="5F5F5F"/>
                </a:solidFill>
                <a:latin typeface="Calibri"/>
              </a:rPr>
              <a:t>File Requirements</a:t>
            </a:r>
          </a:p>
          <a:p>
            <a:pPr lvl="0"/>
            <a:r>
              <a:rPr lang="en-US" altLang="ja-JP" sz="1400" dirty="0">
                <a:solidFill>
                  <a:srgbClr val="5F5F5F"/>
                </a:solidFill>
                <a:latin typeface="Calibri"/>
              </a:rPr>
              <a:t>  PCM, 16bit/</a:t>
            </a:r>
            <a:r>
              <a:rPr lang="en-US" altLang="ja-JP" sz="1400" b="1" dirty="0">
                <a:solidFill>
                  <a:srgbClr val="5F5F5F"/>
                </a:solidFill>
                <a:latin typeface="Calibri"/>
              </a:rPr>
              <a:t>48kHz</a:t>
            </a:r>
            <a:r>
              <a:rPr lang="en-US" altLang="ja-JP" sz="1400" dirty="0">
                <a:solidFill>
                  <a:srgbClr val="5F5F5F"/>
                </a:solidFill>
                <a:latin typeface="Calibri"/>
              </a:rPr>
              <a:t>, Mono</a:t>
            </a:r>
          </a:p>
          <a:p>
            <a:pPr lvl="0"/>
            <a:r>
              <a:rPr lang="en-US" altLang="ja-JP" sz="1400" dirty="0">
                <a:solidFill>
                  <a:srgbClr val="5F5F5F"/>
                </a:solidFill>
                <a:latin typeface="Calibri"/>
              </a:rPr>
              <a:t>  Max </a:t>
            </a:r>
            <a:r>
              <a:rPr lang="en-US" altLang="ja-JP" sz="1400" b="1" dirty="0">
                <a:solidFill>
                  <a:srgbClr val="5F5F5F"/>
                </a:solidFill>
                <a:latin typeface="Calibri"/>
              </a:rPr>
              <a:t>1,024 files</a:t>
            </a:r>
            <a:r>
              <a:rPr lang="en-US" altLang="ja-JP" sz="1400" dirty="0">
                <a:solidFill>
                  <a:srgbClr val="5F5F5F"/>
                </a:solidFill>
                <a:latin typeface="Calibri"/>
              </a:rPr>
              <a:t>, </a:t>
            </a:r>
          </a:p>
          <a:p>
            <a:pPr lvl="0"/>
            <a:r>
              <a:rPr lang="en-US" altLang="ja-JP" sz="1400" dirty="0">
                <a:solidFill>
                  <a:srgbClr val="5F5F5F"/>
                </a:solidFill>
                <a:latin typeface="Calibri"/>
              </a:rPr>
              <a:t>  broadcasting </a:t>
            </a:r>
            <a:r>
              <a:rPr lang="en-US" altLang="ja-JP" sz="1400" b="1" dirty="0">
                <a:solidFill>
                  <a:srgbClr val="5F5F5F"/>
                </a:solidFill>
                <a:latin typeface="Calibri"/>
              </a:rPr>
              <a:t>simultaneously </a:t>
            </a:r>
            <a:r>
              <a:rPr lang="en-US" altLang="ja-JP" sz="1050" dirty="0">
                <a:solidFill>
                  <a:srgbClr val="5F5F5F"/>
                </a:solidFill>
                <a:latin typeface="Calibri"/>
              </a:rPr>
              <a:t>/1system</a:t>
            </a:r>
            <a:endParaRPr lang="en-US" altLang="ja-JP" sz="1400" dirty="0">
              <a:solidFill>
                <a:srgbClr val="5F5F5F"/>
              </a:solidFill>
              <a:latin typeface="Calibri"/>
            </a:endParaRPr>
          </a:p>
          <a:p>
            <a:pPr lvl="0"/>
            <a:r>
              <a:rPr lang="en-US" altLang="ja-JP" sz="1400" dirty="0">
                <a:solidFill>
                  <a:srgbClr val="5F5F5F"/>
                </a:solidFill>
                <a:latin typeface="Calibri"/>
              </a:rPr>
              <a:t>  Total </a:t>
            </a:r>
            <a:r>
              <a:rPr lang="en-US" altLang="ja-JP" sz="1400" b="1" dirty="0">
                <a:solidFill>
                  <a:srgbClr val="5F5F5F"/>
                </a:solidFill>
                <a:latin typeface="Calibri"/>
              </a:rPr>
              <a:t>400 MB</a:t>
            </a:r>
            <a:r>
              <a:rPr lang="en-US" altLang="ja-JP" sz="1400" dirty="0">
                <a:solidFill>
                  <a:srgbClr val="5F5F5F"/>
                </a:solidFill>
                <a:latin typeface="Calibri"/>
              </a:rPr>
              <a:t>, aprx.</a:t>
            </a:r>
            <a:r>
              <a:rPr lang="en-US" altLang="ja-JP" sz="1400" b="1" dirty="0">
                <a:solidFill>
                  <a:srgbClr val="5F5F5F"/>
                </a:solidFill>
                <a:latin typeface="Calibri"/>
              </a:rPr>
              <a:t>72 min</a:t>
            </a:r>
            <a:r>
              <a:rPr lang="en-US" altLang="ja-JP" sz="1400" dirty="0">
                <a:solidFill>
                  <a:srgbClr val="5F5F5F"/>
                </a:solidFill>
                <a:latin typeface="Calibri"/>
              </a:rPr>
              <a:t>.</a:t>
            </a:r>
          </a:p>
          <a:p>
            <a:pPr lvl="0"/>
            <a:r>
              <a:rPr lang="en-US" altLang="ja-JP" sz="1400" b="1" dirty="0">
                <a:solidFill>
                  <a:srgbClr val="5F5F5F"/>
                </a:solidFill>
                <a:latin typeface="Calibri"/>
              </a:rPr>
              <a:t>  4 output </a:t>
            </a:r>
            <a:r>
              <a:rPr lang="en-US" altLang="ja-JP" sz="1400" dirty="0">
                <a:solidFill>
                  <a:srgbClr val="5F5F5F"/>
                </a:solidFill>
                <a:latin typeface="Calibri"/>
              </a:rPr>
              <a:t>simultaneously </a:t>
            </a:r>
            <a:r>
              <a:rPr lang="en-US" altLang="ja-JP" sz="1050" dirty="0">
                <a:solidFill>
                  <a:srgbClr val="5F5F5F"/>
                </a:solidFill>
                <a:latin typeface="Calibri"/>
              </a:rPr>
              <a:t>/1frame</a:t>
            </a:r>
            <a:endParaRPr lang="ja-JP" altLang="en-US" sz="1600" dirty="0"/>
          </a:p>
        </p:txBody>
      </p:sp>
      <p:sp>
        <p:nvSpPr>
          <p:cNvPr id="23" name="フリーフォーム 93">
            <a:extLst>
              <a:ext uri="{FF2B5EF4-FFF2-40B4-BE49-F238E27FC236}">
                <a16:creationId xmlns:a16="http://schemas.microsoft.com/office/drawing/2014/main" id="{5F19D436-47E7-4049-B400-4657A58EF33F}"/>
              </a:ext>
            </a:extLst>
          </p:cNvPr>
          <p:cNvSpPr/>
          <p:nvPr/>
        </p:nvSpPr>
        <p:spPr>
          <a:xfrm flipV="1">
            <a:off x="8060217" y="4613995"/>
            <a:ext cx="554498" cy="171068"/>
          </a:xfrm>
          <a:custGeom>
            <a:avLst/>
            <a:gdLst>
              <a:gd name="connsiteX0" fmla="*/ 0 w 1390135"/>
              <a:gd name="connsiteY0" fmla="*/ 191529 h 191529"/>
              <a:gd name="connsiteX1" fmla="*/ 1124465 w 1390135"/>
              <a:gd name="connsiteY1" fmla="*/ 191529 h 191529"/>
              <a:gd name="connsiteX2" fmla="*/ 1390135 w 1390135"/>
              <a:gd name="connsiteY2" fmla="*/ 0 h 191529"/>
            </a:gdLst>
            <a:ahLst/>
            <a:cxnLst>
              <a:cxn ang="0">
                <a:pos x="connsiteX0" y="connsiteY0"/>
              </a:cxn>
              <a:cxn ang="0">
                <a:pos x="connsiteX1" y="connsiteY1"/>
              </a:cxn>
              <a:cxn ang="0">
                <a:pos x="connsiteX2" y="connsiteY2"/>
              </a:cxn>
            </a:cxnLst>
            <a:rect l="l" t="t" r="r" b="b"/>
            <a:pathLst>
              <a:path w="1390135" h="191529">
                <a:moveTo>
                  <a:pt x="0" y="191529"/>
                </a:moveTo>
                <a:lnTo>
                  <a:pt x="1124465" y="191529"/>
                </a:lnTo>
                <a:lnTo>
                  <a:pt x="1390135" y="0"/>
                </a:lnTo>
              </a:path>
            </a:pathLst>
          </a:custGeom>
          <a:ln>
            <a:solidFill>
              <a:schemeClr val="tx1"/>
            </a:solidFill>
          </a:ln>
          <a:effectLst>
            <a:outerShdw blurRad="50800" dist="38100" dir="8100000" algn="tr" rotWithShape="0">
              <a:prstClr val="black">
                <a:alpha val="40000"/>
              </a:prstClr>
            </a:outerShdw>
          </a:effectLst>
        </p:spPr>
        <p:style>
          <a:lnRef idx="1">
            <a:schemeClr val="accent6"/>
          </a:lnRef>
          <a:fillRef idx="0">
            <a:schemeClr val="accent6"/>
          </a:fillRef>
          <a:effectRef idx="0">
            <a:schemeClr val="accent6"/>
          </a:effectRef>
          <a:fontRef idx="minor">
            <a:schemeClr val="tx1"/>
          </a:fontRef>
        </p:style>
        <p:txBody>
          <a:bodyPr lIns="137187" tIns="68594" rIns="137187" bIns="68594" rtlCol="0" anchor="ctr"/>
          <a:lstStyle/>
          <a:p>
            <a:pPr algn="ctr"/>
            <a:endParaRPr kumimoji="1" lang="ja-JP" altLang="en-US"/>
          </a:p>
        </p:txBody>
      </p:sp>
      <p:grpSp>
        <p:nvGrpSpPr>
          <p:cNvPr id="24" name="グループ化 23">
            <a:extLst>
              <a:ext uri="{FF2B5EF4-FFF2-40B4-BE49-F238E27FC236}">
                <a16:creationId xmlns:a16="http://schemas.microsoft.com/office/drawing/2014/main" id="{8DDC88EE-85D1-489C-8DB0-2FE6DD9AE986}"/>
              </a:ext>
            </a:extLst>
          </p:cNvPr>
          <p:cNvGrpSpPr/>
          <p:nvPr/>
        </p:nvGrpSpPr>
        <p:grpSpPr>
          <a:xfrm rot="544062">
            <a:off x="8446578" y="4594945"/>
            <a:ext cx="594864" cy="564816"/>
            <a:chOff x="2723894" y="936005"/>
            <a:chExt cx="2425139" cy="2301962"/>
          </a:xfrm>
          <a:effectLst>
            <a:outerShdw blurRad="38100" dist="38100" dir="8100000" algn="tr" rotWithShape="0">
              <a:prstClr val="black">
                <a:alpha val="40000"/>
              </a:prstClr>
            </a:outerShdw>
          </a:effectLst>
        </p:grpSpPr>
        <p:grpSp>
          <p:nvGrpSpPr>
            <p:cNvPr id="25" name="グループ化 24">
              <a:extLst>
                <a:ext uri="{FF2B5EF4-FFF2-40B4-BE49-F238E27FC236}">
                  <a16:creationId xmlns:a16="http://schemas.microsoft.com/office/drawing/2014/main" id="{01305E75-2FEE-406E-B761-A436F1B749C4}"/>
                </a:ext>
              </a:extLst>
            </p:cNvPr>
            <p:cNvGrpSpPr/>
            <p:nvPr/>
          </p:nvGrpSpPr>
          <p:grpSpPr>
            <a:xfrm>
              <a:off x="2991168" y="1221263"/>
              <a:ext cx="1944215" cy="1771248"/>
              <a:chOff x="2991168" y="1221263"/>
              <a:chExt cx="1944215" cy="1771248"/>
            </a:xfrm>
          </p:grpSpPr>
          <p:sp>
            <p:nvSpPr>
              <p:cNvPr id="27" name="円/楕円 97">
                <a:extLst>
                  <a:ext uri="{FF2B5EF4-FFF2-40B4-BE49-F238E27FC236}">
                    <a16:creationId xmlns:a16="http://schemas.microsoft.com/office/drawing/2014/main" id="{30539A59-08DF-44CD-8AC4-D9D4428BE1B1}"/>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28" name="角丸四角形 98">
                <a:extLst>
                  <a:ext uri="{FF2B5EF4-FFF2-40B4-BE49-F238E27FC236}">
                    <a16:creationId xmlns:a16="http://schemas.microsoft.com/office/drawing/2014/main" id="{0C9F8A1C-F6B8-40D0-87FA-75540CBDA3E3}"/>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26" name="Picture 2" descr="C:\Users\toa27839.TOA\AppData\Local\Temp\notesEA312D\Bubble_material_noshadow-01.png">
              <a:extLst>
                <a:ext uri="{FF2B5EF4-FFF2-40B4-BE49-F238E27FC236}">
                  <a16:creationId xmlns:a16="http://schemas.microsoft.com/office/drawing/2014/main" id="{4D5018D8-8C0C-43C8-9017-1D774FE7F55C}"/>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29" name="角丸四角形 28">
            <a:extLst>
              <a:ext uri="{FF2B5EF4-FFF2-40B4-BE49-F238E27FC236}">
                <a16:creationId xmlns:a16="http://schemas.microsoft.com/office/drawing/2014/main" id="{ECE74DC4-8620-462E-8789-2298B65ADE54}"/>
              </a:ext>
            </a:extLst>
          </p:cNvPr>
          <p:cNvSpPr/>
          <p:nvPr/>
        </p:nvSpPr>
        <p:spPr>
          <a:xfrm>
            <a:off x="4891231" y="3738443"/>
            <a:ext cx="849934" cy="648186"/>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algn="ctr"/>
            <a:r>
              <a:rPr lang="en-US" altLang="ja-JP" dirty="0">
                <a:solidFill>
                  <a:srgbClr val="FFFFFF"/>
                </a:solidFill>
              </a:rPr>
              <a:t>Internal</a:t>
            </a:r>
          </a:p>
          <a:p>
            <a:pPr algn="ctr"/>
            <a:r>
              <a:rPr lang="en-US" altLang="ja-JP" dirty="0">
                <a:solidFill>
                  <a:srgbClr val="FFFFFF"/>
                </a:solidFill>
              </a:rPr>
              <a:t>EV</a:t>
            </a:r>
            <a:endParaRPr lang="ja-JP" altLang="en-US" dirty="0">
              <a:solidFill>
                <a:srgbClr val="FFFFFF"/>
              </a:solidFill>
            </a:endParaRPr>
          </a:p>
        </p:txBody>
      </p:sp>
      <p:sp>
        <p:nvSpPr>
          <p:cNvPr id="79" name="正方形/長方形 78">
            <a:extLst>
              <a:ext uri="{FF2B5EF4-FFF2-40B4-BE49-F238E27FC236}">
                <a16:creationId xmlns:a16="http://schemas.microsoft.com/office/drawing/2014/main" id="{E0F92031-A2DB-4F1D-ACE8-0391390E81FF}"/>
              </a:ext>
            </a:extLst>
          </p:cNvPr>
          <p:cNvSpPr/>
          <p:nvPr/>
        </p:nvSpPr>
        <p:spPr>
          <a:xfrm>
            <a:off x="11539314" y="1790995"/>
            <a:ext cx="1278094" cy="186177"/>
          </a:xfrm>
          <a:prstGeom prst="rect">
            <a:avLst/>
          </a:prstGeom>
          <a:noFill/>
          <a:ln w="12700">
            <a:solidFill>
              <a:schemeClr val="accent6">
                <a:lumMod val="75000"/>
              </a:schemeClr>
            </a:solidFill>
          </a:ln>
          <a:effectLst>
            <a:glow rad="63500">
              <a:schemeClr val="accent6">
                <a:satMod val="175000"/>
                <a:alpha val="40000"/>
              </a:schemeClr>
            </a:glow>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88" name="図 87">
            <a:hlinkClick r:id="rId5" action="ppaction://hlinksldjump"/>
            <a:extLst>
              <a:ext uri="{FF2B5EF4-FFF2-40B4-BE49-F238E27FC236}">
                <a16:creationId xmlns:a16="http://schemas.microsoft.com/office/drawing/2014/main" id="{6D8C3C68-6D87-46CA-9642-37A92EEB5001}"/>
              </a:ext>
            </a:extLst>
          </p:cNvPr>
          <p:cNvPicPr>
            <a:picLocks noChangeAspect="1"/>
          </p:cNvPicPr>
          <p:nvPr/>
        </p:nvPicPr>
        <p:blipFill>
          <a:blip r:embed="rId6"/>
          <a:stretch>
            <a:fillRect/>
          </a:stretch>
        </p:blipFill>
        <p:spPr>
          <a:xfrm>
            <a:off x="12014853" y="830127"/>
            <a:ext cx="877540" cy="282189"/>
          </a:xfrm>
          <a:prstGeom prst="rect">
            <a:avLst/>
          </a:prstGeom>
        </p:spPr>
      </p:pic>
      <p:sp>
        <p:nvSpPr>
          <p:cNvPr id="89" name="ホームベース 47">
            <a:extLst>
              <a:ext uri="{FF2B5EF4-FFF2-40B4-BE49-F238E27FC236}">
                <a16:creationId xmlns:a16="http://schemas.microsoft.com/office/drawing/2014/main" id="{27F6920E-5998-46FC-BE74-D4B8F2FE737F}"/>
              </a:ext>
            </a:extLst>
          </p:cNvPr>
          <p:cNvSpPr/>
          <p:nvPr/>
        </p:nvSpPr>
        <p:spPr>
          <a:xfrm flipH="1">
            <a:off x="1015519" y="4883901"/>
            <a:ext cx="852187"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500" dirty="0">
                <a:solidFill>
                  <a:srgbClr val="FFFFFF"/>
                </a:solidFill>
              </a:rPr>
              <a:t>Detail</a:t>
            </a:r>
            <a:endParaRPr lang="ja-JP" altLang="en-US" sz="1500" dirty="0">
              <a:solidFill>
                <a:srgbClr val="FFFFFF"/>
              </a:solidFill>
            </a:endParaRPr>
          </a:p>
        </p:txBody>
      </p:sp>
    </p:spTree>
    <p:extLst>
      <p:ext uri="{BB962C8B-B14F-4D97-AF65-F5344CB8AC3E}">
        <p14:creationId xmlns:p14="http://schemas.microsoft.com/office/powerpoint/2010/main" val="1348746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Functions</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grpSp>
        <p:nvGrpSpPr>
          <p:cNvPr id="132" name="グループ化 131"/>
          <p:cNvGrpSpPr/>
          <p:nvPr/>
        </p:nvGrpSpPr>
        <p:grpSpPr>
          <a:xfrm>
            <a:off x="1153670" y="539776"/>
            <a:ext cx="1866938" cy="1772636"/>
            <a:chOff x="2753541" y="985398"/>
            <a:chExt cx="2425140" cy="2301963"/>
          </a:xfrm>
        </p:grpSpPr>
        <p:grpSp>
          <p:nvGrpSpPr>
            <p:cNvPr id="133" name="グループ化 132"/>
            <p:cNvGrpSpPr/>
            <p:nvPr/>
          </p:nvGrpSpPr>
          <p:grpSpPr>
            <a:xfrm>
              <a:off x="2991168" y="1221263"/>
              <a:ext cx="1944215" cy="1771248"/>
              <a:chOff x="2991168" y="1221263"/>
              <a:chExt cx="1944215" cy="1771248"/>
            </a:xfrm>
          </p:grpSpPr>
          <p:sp>
            <p:nvSpPr>
              <p:cNvPr id="135" name="円/楕円 134"/>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Meiryo UI"/>
                  <a:ea typeface="Meiryo UI"/>
                  <a:cs typeface="+mn-cs"/>
                </a:endParaRPr>
              </a:p>
            </p:txBody>
          </p:sp>
          <p:sp>
            <p:nvSpPr>
              <p:cNvPr id="136" name="角丸四角形 135"/>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2100" b="1" i="0" u="none" strike="noStrike" kern="0" cap="none" spc="0" normalizeH="0" baseline="0" noProof="0" dirty="0">
                    <a:ln>
                      <a:noFill/>
                    </a:ln>
                    <a:solidFill>
                      <a:prstClr val="white"/>
                    </a:solidFill>
                    <a:effectLst/>
                    <a:uLnTx/>
                    <a:uFillTx/>
                    <a:latin typeface="Calibri"/>
                    <a:ea typeface="Meiryo UI"/>
                    <a:cs typeface="+mn-cs"/>
                  </a:rPr>
                  <a:t>Broadcast</a:t>
                </a:r>
                <a:endParaRPr kumimoji="0" lang="ja-JP" altLang="en-US" sz="21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134"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83" name="円/楕円 82"/>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4" name="円/楕円 83"/>
          <p:cNvSpPr/>
          <p:nvPr/>
        </p:nvSpPr>
        <p:spPr>
          <a:xfrm>
            <a:off x="145116" y="2542683"/>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11" name="グループ化 10">
            <a:extLst>
              <a:ext uri="{FF2B5EF4-FFF2-40B4-BE49-F238E27FC236}">
                <a16:creationId xmlns:a16="http://schemas.microsoft.com/office/drawing/2014/main" id="{401D860C-21CF-4FE2-AD07-8C4F7EE29C5D}"/>
              </a:ext>
            </a:extLst>
          </p:cNvPr>
          <p:cNvGrpSpPr/>
          <p:nvPr/>
        </p:nvGrpSpPr>
        <p:grpSpPr>
          <a:xfrm>
            <a:off x="6714779" y="1842987"/>
            <a:ext cx="6264695" cy="2997388"/>
            <a:chOff x="4488516" y="1214395"/>
            <a:chExt cx="4175980" cy="1994140"/>
          </a:xfrm>
        </p:grpSpPr>
        <p:sp>
          <p:nvSpPr>
            <p:cNvPr id="12" name="正方形/長方形 11">
              <a:extLst>
                <a:ext uri="{FF2B5EF4-FFF2-40B4-BE49-F238E27FC236}">
                  <a16:creationId xmlns:a16="http://schemas.microsoft.com/office/drawing/2014/main" id="{235A7A3B-6979-4E1B-BCA0-6CF446BC6A18}"/>
                </a:ext>
              </a:extLst>
            </p:cNvPr>
            <p:cNvSpPr/>
            <p:nvPr/>
          </p:nvSpPr>
          <p:spPr>
            <a:xfrm>
              <a:off x="4488516" y="1214395"/>
              <a:ext cx="4175980" cy="1994140"/>
            </a:xfrm>
            <a:prstGeom prst="rect">
              <a:avLst/>
            </a:prstGeom>
            <a:solidFill>
              <a:schemeClr val="bg1">
                <a:lumMod val="95000"/>
              </a:schemeClr>
            </a:solidFill>
            <a:ln>
              <a:solidFill>
                <a:srgbClr val="C0000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5" name="テキスト ボックス 14">
              <a:extLst>
                <a:ext uri="{FF2B5EF4-FFF2-40B4-BE49-F238E27FC236}">
                  <a16:creationId xmlns:a16="http://schemas.microsoft.com/office/drawing/2014/main" id="{7A881A98-2073-4CE2-91D9-184502C2203A}"/>
                </a:ext>
              </a:extLst>
            </p:cNvPr>
            <p:cNvSpPr txBox="1"/>
            <p:nvPr/>
          </p:nvSpPr>
          <p:spPr>
            <a:xfrm>
              <a:off x="6018112" y="1597647"/>
              <a:ext cx="2550385" cy="1535711"/>
            </a:xfrm>
            <a:prstGeom prst="rect">
              <a:avLst/>
            </a:prstGeom>
            <a:noFill/>
          </p:spPr>
          <p:txBody>
            <a:bodyPr wrap="square" rtlCol="0">
              <a:spAutoFit/>
            </a:bodyPr>
            <a:lstStyle/>
            <a:p>
              <a:pPr lvl="0"/>
              <a:r>
                <a:rPr lang="en-US" altLang="ja-JP" sz="1600" dirty="0">
                  <a:latin typeface="Calibri"/>
                </a:rPr>
                <a:t>In v.5 and later, </a:t>
              </a:r>
              <a:r>
                <a:rPr lang="en-US" altLang="ja-JP" sz="1600" b="1" dirty="0">
                  <a:latin typeface="Calibri"/>
                </a:rPr>
                <a:t>Emergency Warning Broadcast</a:t>
              </a:r>
              <a:r>
                <a:rPr lang="en-US" altLang="ja-JP" sz="1600" dirty="0">
                  <a:latin typeface="Calibri"/>
                </a:rPr>
                <a:t> allows the </a:t>
              </a:r>
              <a:r>
                <a:rPr lang="en-US" altLang="ja-JP" sz="1600" b="1" dirty="0">
                  <a:latin typeface="Calibri"/>
                </a:rPr>
                <a:t>system to change to emergency mode</a:t>
              </a:r>
              <a:r>
                <a:rPr lang="en-US" altLang="ja-JP" sz="1600" dirty="0">
                  <a:latin typeface="Calibri"/>
                </a:rPr>
                <a:t>. At this time, Emergency Warning Broadcast is </a:t>
              </a:r>
              <a:r>
                <a:rPr lang="en-US" altLang="ja-JP" sz="1600" b="1" dirty="0">
                  <a:latin typeface="Calibri"/>
                </a:rPr>
                <a:t>equivalent to </a:t>
              </a:r>
              <a:r>
                <a:rPr lang="en-US" altLang="ja-JP" sz="1600" b="1" dirty="0">
                  <a:solidFill>
                    <a:srgbClr val="FF0000"/>
                  </a:solidFill>
                  <a:latin typeface="Calibri"/>
                </a:rPr>
                <a:t>Emergency</a:t>
              </a:r>
              <a:r>
                <a:rPr lang="en-US" altLang="ja-JP" sz="1600" b="1" dirty="0">
                  <a:latin typeface="Calibri"/>
                </a:rPr>
                <a:t> Broadcast</a:t>
              </a:r>
              <a:r>
                <a:rPr lang="en-US" altLang="ja-JP" sz="1600" dirty="0">
                  <a:latin typeface="Calibri"/>
                </a:rPr>
                <a:t>. </a:t>
              </a:r>
            </a:p>
            <a:p>
              <a:pPr lvl="0"/>
              <a:endParaRPr lang="en-US" altLang="ja-JP" sz="1600" dirty="0">
                <a:latin typeface="Calibri"/>
              </a:endParaRPr>
            </a:p>
            <a:p>
              <a:pPr lvl="0"/>
              <a:r>
                <a:rPr lang="en-US" altLang="ja-JP" sz="1600" dirty="0">
                  <a:latin typeface="Calibri"/>
                </a:rPr>
                <a:t>The advantage of this additional feature is that the </a:t>
              </a:r>
              <a:r>
                <a:rPr lang="en-US" altLang="ja-JP" sz="1600" b="1" dirty="0">
                  <a:latin typeface="Calibri"/>
                </a:rPr>
                <a:t>system can perform an emergency broadcast using the audio input</a:t>
              </a:r>
              <a:r>
                <a:rPr lang="en-US" altLang="ja-JP" sz="1600" dirty="0">
                  <a:latin typeface="Calibri"/>
                </a:rPr>
                <a:t>.</a:t>
              </a:r>
              <a:endParaRPr kumimoji="1" lang="en-US" altLang="ja-JP" sz="1800" b="1" i="0" u="none" strike="noStrike" kern="1200" cap="none" spc="0" normalizeH="0" baseline="0" noProof="0" dirty="0">
                <a:ln>
                  <a:noFill/>
                </a:ln>
                <a:effectLst/>
                <a:uLnTx/>
                <a:uFillTx/>
                <a:latin typeface="Calibri"/>
              </a:endParaRPr>
            </a:p>
          </p:txBody>
        </p:sp>
      </p:grpSp>
      <p:grpSp>
        <p:nvGrpSpPr>
          <p:cNvPr id="24" name="グループ化 23">
            <a:extLst>
              <a:ext uri="{FF2B5EF4-FFF2-40B4-BE49-F238E27FC236}">
                <a16:creationId xmlns:a16="http://schemas.microsoft.com/office/drawing/2014/main" id="{8DDC88EE-85D1-489C-8DB0-2FE6DD9AE986}"/>
              </a:ext>
            </a:extLst>
          </p:cNvPr>
          <p:cNvGrpSpPr/>
          <p:nvPr/>
        </p:nvGrpSpPr>
        <p:grpSpPr>
          <a:xfrm rot="544062">
            <a:off x="8796491" y="1892191"/>
            <a:ext cx="594864" cy="564816"/>
            <a:chOff x="2727664" y="959577"/>
            <a:chExt cx="2425140" cy="2301962"/>
          </a:xfrm>
          <a:effectLst>
            <a:outerShdw blurRad="38100" dist="38100" dir="8100000" algn="tr" rotWithShape="0">
              <a:prstClr val="black">
                <a:alpha val="40000"/>
              </a:prstClr>
            </a:outerShdw>
          </a:effectLst>
        </p:grpSpPr>
        <p:grpSp>
          <p:nvGrpSpPr>
            <p:cNvPr id="25" name="グループ化 24">
              <a:extLst>
                <a:ext uri="{FF2B5EF4-FFF2-40B4-BE49-F238E27FC236}">
                  <a16:creationId xmlns:a16="http://schemas.microsoft.com/office/drawing/2014/main" id="{01305E75-2FEE-406E-B761-A436F1B749C4}"/>
                </a:ext>
              </a:extLst>
            </p:cNvPr>
            <p:cNvGrpSpPr/>
            <p:nvPr/>
          </p:nvGrpSpPr>
          <p:grpSpPr>
            <a:xfrm>
              <a:off x="2991168" y="1221263"/>
              <a:ext cx="1944215" cy="1771248"/>
              <a:chOff x="2991168" y="1221263"/>
              <a:chExt cx="1944215" cy="1771248"/>
            </a:xfrm>
          </p:grpSpPr>
          <p:sp>
            <p:nvSpPr>
              <p:cNvPr id="27" name="円/楕円 97">
                <a:extLst>
                  <a:ext uri="{FF2B5EF4-FFF2-40B4-BE49-F238E27FC236}">
                    <a16:creationId xmlns:a16="http://schemas.microsoft.com/office/drawing/2014/main" id="{30539A59-08DF-44CD-8AC4-D9D4428BE1B1}"/>
                  </a:ext>
                </a:extLst>
              </p:cNvPr>
              <p:cNvSpPr/>
              <p:nvPr/>
            </p:nvSpPr>
            <p:spPr>
              <a:xfrm>
                <a:off x="2991168" y="1221263"/>
                <a:ext cx="1944215" cy="1771248"/>
              </a:xfrm>
              <a:prstGeom prst="ellipse">
                <a:avLst/>
              </a:prstGeom>
              <a:solidFill>
                <a:schemeClr val="accent6">
                  <a:lumMod val="75000"/>
                </a:schemeClr>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dirty="0">
                  <a:ln>
                    <a:noFill/>
                  </a:ln>
                  <a:solidFill>
                    <a:prstClr val="white"/>
                  </a:solidFill>
                  <a:effectLst/>
                  <a:uLnTx/>
                  <a:uFillTx/>
                  <a:latin typeface="Meiryo UI"/>
                  <a:ea typeface="Meiryo UI"/>
                  <a:cs typeface="+mn-cs"/>
                </a:endParaRPr>
              </a:p>
            </p:txBody>
          </p:sp>
          <p:sp>
            <p:nvSpPr>
              <p:cNvPr id="28" name="角丸四角形 98">
                <a:extLst>
                  <a:ext uri="{FF2B5EF4-FFF2-40B4-BE49-F238E27FC236}">
                    <a16:creationId xmlns:a16="http://schemas.microsoft.com/office/drawing/2014/main" id="{0C9F8A1C-F6B8-40D0-87FA-75540CBDA3E3}"/>
                  </a:ext>
                </a:extLst>
              </p:cNvPr>
              <p:cNvSpPr/>
              <p:nvPr/>
            </p:nvSpPr>
            <p:spPr>
              <a:xfrm>
                <a:off x="3111526" y="1646029"/>
                <a:ext cx="1677970" cy="786535"/>
              </a:xfrm>
              <a:prstGeom prst="roundRect">
                <a:avLst/>
              </a:prstGeom>
              <a:solidFill>
                <a:schemeClr val="accent6">
                  <a:lumMod val="75000"/>
                </a:schemeClr>
              </a:solidFill>
              <a:ln w="25400" cap="flat" cmpd="sng" algn="ctr">
                <a:noFill/>
                <a:prstDash val="solid"/>
              </a:ln>
              <a:effectLst/>
            </p:spPr>
            <p:txBody>
              <a:bodyPr lIns="0" tIns="45718" rIns="0" bIns="0" rtlCol="0" anchor="ctr"/>
              <a:lstStyle/>
              <a:p>
                <a:pPr marL="0" marR="0" lvl="0" indent="0" algn="ctr" defTabSz="1371805" rtl="0" eaLnBrk="1" fontAlgn="auto" latinLnBrk="0" hangingPunct="1">
                  <a:lnSpc>
                    <a:spcPts val="1500"/>
                  </a:lnSpc>
                  <a:spcBef>
                    <a:spcPts val="0"/>
                  </a:spcBef>
                  <a:spcAft>
                    <a:spcPts val="0"/>
                  </a:spcAft>
                  <a:buClrTx/>
                  <a:buSzTx/>
                  <a:buFontTx/>
                  <a:buNone/>
                  <a:tabLst/>
                  <a:defRPr/>
                </a:pPr>
                <a:r>
                  <a:rPr kumimoji="0" lang="en-US" altLang="ja-JP" sz="1400" b="1" i="0" u="none" strike="noStrike" kern="0" cap="none" spc="0" normalizeH="0" baseline="0" noProof="0" dirty="0">
                    <a:ln>
                      <a:noFill/>
                    </a:ln>
                    <a:solidFill>
                      <a:prstClr val="white"/>
                    </a:solidFill>
                    <a:effectLst/>
                    <a:uLnTx/>
                    <a:uFillTx/>
                    <a:latin typeface="Calibri"/>
                    <a:ea typeface="Meiryo UI"/>
                    <a:cs typeface="+mn-cs"/>
                  </a:rPr>
                  <a:t>v.5</a:t>
                </a:r>
                <a:endParaRPr kumimoji="0" lang="ja-JP" altLang="en-US" sz="14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26" name="Picture 2" descr="C:\Users\toa27839.TOA\AppData\Local\Temp\notesEA312D\Bubble_material_noshadow-01.png">
              <a:extLst>
                <a:ext uri="{FF2B5EF4-FFF2-40B4-BE49-F238E27FC236}">
                  <a16:creationId xmlns:a16="http://schemas.microsoft.com/office/drawing/2014/main" id="{4D5018D8-8C0C-43C8-9017-1D774FE7F55C}"/>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2727664" y="959577"/>
              <a:ext cx="2425140" cy="2301962"/>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79" name="正方形/長方形 78">
            <a:extLst>
              <a:ext uri="{FF2B5EF4-FFF2-40B4-BE49-F238E27FC236}">
                <a16:creationId xmlns:a16="http://schemas.microsoft.com/office/drawing/2014/main" id="{EE5E1CC0-E383-4A65-910F-09B5C00CE250}"/>
              </a:ext>
            </a:extLst>
          </p:cNvPr>
          <p:cNvSpPr/>
          <p:nvPr/>
        </p:nvSpPr>
        <p:spPr>
          <a:xfrm>
            <a:off x="6940453" y="1977935"/>
            <a:ext cx="1755906" cy="2601357"/>
          </a:xfrm>
          <a:prstGeom prst="rect">
            <a:avLst/>
          </a:prstGeom>
          <a:gradFill>
            <a:gsLst>
              <a:gs pos="83000">
                <a:srgbClr val="E6B9B8"/>
              </a:gs>
              <a:gs pos="100000">
                <a:schemeClr val="bg1">
                  <a:lumMod val="85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dirty="0"/>
          </a:p>
        </p:txBody>
      </p:sp>
      <p:sp>
        <p:nvSpPr>
          <p:cNvPr id="88" name="正方形/長方形 87">
            <a:extLst>
              <a:ext uri="{FF2B5EF4-FFF2-40B4-BE49-F238E27FC236}">
                <a16:creationId xmlns:a16="http://schemas.microsoft.com/office/drawing/2014/main" id="{55C8B8FA-D679-47B2-BE3D-F5EE78B9E2FA}"/>
              </a:ext>
            </a:extLst>
          </p:cNvPr>
          <p:cNvSpPr/>
          <p:nvPr/>
        </p:nvSpPr>
        <p:spPr>
          <a:xfrm>
            <a:off x="7814241" y="2810744"/>
            <a:ext cx="1080647" cy="441243"/>
          </a:xfrm>
          <a:prstGeom prst="rect">
            <a:avLst/>
          </a:prstGeom>
          <a:solidFill>
            <a:schemeClr val="accent1">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1500" dirty="0">
                <a:solidFill>
                  <a:schemeClr val="bg1"/>
                </a:solidFill>
              </a:rPr>
              <a:t>Emergency</a:t>
            </a:r>
          </a:p>
          <a:p>
            <a:pPr algn="ctr" defTabSz="700228"/>
            <a:r>
              <a:rPr lang="en-US" altLang="ja-JP" sz="1500" dirty="0">
                <a:solidFill>
                  <a:schemeClr val="bg1"/>
                </a:solidFill>
              </a:rPr>
              <a:t>Warning</a:t>
            </a:r>
            <a:endParaRPr lang="ja-JP" altLang="en-US" sz="1500" dirty="0">
              <a:solidFill>
                <a:schemeClr val="bg1"/>
              </a:solidFill>
            </a:endParaRPr>
          </a:p>
        </p:txBody>
      </p:sp>
      <p:sp>
        <p:nvSpPr>
          <p:cNvPr id="89" name="角丸四角形 56">
            <a:extLst>
              <a:ext uri="{FF2B5EF4-FFF2-40B4-BE49-F238E27FC236}">
                <a16:creationId xmlns:a16="http://schemas.microsoft.com/office/drawing/2014/main" id="{C3782C1B-87F1-4263-9328-F650D4506EC2}"/>
              </a:ext>
            </a:extLst>
          </p:cNvPr>
          <p:cNvSpPr/>
          <p:nvPr/>
        </p:nvSpPr>
        <p:spPr>
          <a:xfrm>
            <a:off x="6890327" y="2651871"/>
            <a:ext cx="849934" cy="648186"/>
          </a:xfrm>
          <a:prstGeom prst="roundRect">
            <a:avLst/>
          </a:prstGeom>
          <a:solidFill>
            <a:schemeClr val="tx1"/>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algn="ctr"/>
            <a:r>
              <a:rPr lang="en-US" altLang="ja-JP" dirty="0">
                <a:solidFill>
                  <a:srgbClr val="FFFFFF"/>
                </a:solidFill>
              </a:rPr>
              <a:t>Audio</a:t>
            </a:r>
          </a:p>
          <a:p>
            <a:pPr algn="ctr"/>
            <a:r>
              <a:rPr lang="en-US" altLang="ja-JP" dirty="0">
                <a:solidFill>
                  <a:srgbClr val="FFFFFF"/>
                </a:solidFill>
              </a:rPr>
              <a:t>Input</a:t>
            </a:r>
            <a:endParaRPr lang="ja-JP" altLang="en-US" dirty="0">
              <a:solidFill>
                <a:srgbClr val="FFFFFF"/>
              </a:solidFill>
            </a:endParaRPr>
          </a:p>
        </p:txBody>
      </p:sp>
      <p:sp>
        <p:nvSpPr>
          <p:cNvPr id="90" name="正方形/長方形 89">
            <a:extLst>
              <a:ext uri="{FF2B5EF4-FFF2-40B4-BE49-F238E27FC236}">
                <a16:creationId xmlns:a16="http://schemas.microsoft.com/office/drawing/2014/main" id="{CFBEA5E6-9779-46C5-9531-18C0D9981CCD}"/>
              </a:ext>
            </a:extLst>
          </p:cNvPr>
          <p:cNvSpPr/>
          <p:nvPr/>
        </p:nvSpPr>
        <p:spPr>
          <a:xfrm>
            <a:off x="6550645" y="3265632"/>
            <a:ext cx="2230947" cy="400138"/>
          </a:xfrm>
          <a:prstGeom prst="rect">
            <a:avLst/>
          </a:prstGeom>
        </p:spPr>
        <p:txBody>
          <a:bodyPr wrap="square" lIns="137187" tIns="68594" rIns="137187" bIns="68594">
            <a:spAutoFit/>
          </a:bodyPr>
          <a:lstStyle/>
          <a:p>
            <a:pPr algn="r"/>
            <a:r>
              <a:rPr lang="en-US" altLang="ja-JP" sz="1700" dirty="0">
                <a:solidFill>
                  <a:srgbClr val="5F5F5F"/>
                </a:solidFill>
                <a:latin typeface="Calibri"/>
              </a:rPr>
              <a:t>Priority 001 - 1024</a:t>
            </a:r>
            <a:endParaRPr lang="ja-JP" altLang="en-US" sz="1700" dirty="0">
              <a:solidFill>
                <a:srgbClr val="5F5F5F"/>
              </a:solidFill>
              <a:latin typeface="Calibri"/>
            </a:endParaRPr>
          </a:p>
        </p:txBody>
      </p:sp>
      <p:sp>
        <p:nvSpPr>
          <p:cNvPr id="91" name="正方形/長方形 90">
            <a:extLst>
              <a:ext uri="{FF2B5EF4-FFF2-40B4-BE49-F238E27FC236}">
                <a16:creationId xmlns:a16="http://schemas.microsoft.com/office/drawing/2014/main" id="{ACC33CD2-67AE-4F10-98F6-4CCB4AC0F68A}"/>
              </a:ext>
            </a:extLst>
          </p:cNvPr>
          <p:cNvSpPr/>
          <p:nvPr/>
        </p:nvSpPr>
        <p:spPr>
          <a:xfrm>
            <a:off x="6848256" y="1916510"/>
            <a:ext cx="1866938" cy="569415"/>
          </a:xfrm>
          <a:prstGeom prst="rect">
            <a:avLst/>
          </a:prstGeom>
        </p:spPr>
        <p:txBody>
          <a:bodyPr wrap="square" lIns="137187" tIns="68594" rIns="137187" bIns="68594">
            <a:spAutoFit/>
          </a:bodyPr>
          <a:lstStyle/>
          <a:p>
            <a:r>
              <a:rPr lang="en-US" altLang="ja-JP" sz="1400" b="1" dirty="0">
                <a:latin typeface="Calibri"/>
              </a:rPr>
              <a:t>Emergency Warning </a:t>
            </a:r>
            <a:r>
              <a:rPr lang="en-US" altLang="ja-JP" sz="1400" dirty="0">
                <a:solidFill>
                  <a:srgbClr val="5F5F5F"/>
                </a:solidFill>
                <a:latin typeface="Calibri"/>
              </a:rPr>
              <a:t>broadcast</a:t>
            </a:r>
            <a:endParaRPr lang="ja-JP" altLang="en-US" sz="1050" dirty="0">
              <a:solidFill>
                <a:srgbClr val="5F5F5F"/>
              </a:solidFill>
              <a:latin typeface="Calibri"/>
            </a:endParaRPr>
          </a:p>
        </p:txBody>
      </p:sp>
      <p:pic>
        <p:nvPicPr>
          <p:cNvPr id="23" name="図 22">
            <a:hlinkClick r:id="rId5" action="ppaction://hlinksldjump"/>
            <a:extLst>
              <a:ext uri="{FF2B5EF4-FFF2-40B4-BE49-F238E27FC236}">
                <a16:creationId xmlns:a16="http://schemas.microsoft.com/office/drawing/2014/main" id="{289EAD4B-2BF1-49FF-8C5A-5858955D9D95}"/>
              </a:ext>
            </a:extLst>
          </p:cNvPr>
          <p:cNvPicPr>
            <a:picLocks noChangeAspect="1"/>
          </p:cNvPicPr>
          <p:nvPr/>
        </p:nvPicPr>
        <p:blipFill>
          <a:blip r:embed="rId6"/>
          <a:stretch>
            <a:fillRect/>
          </a:stretch>
        </p:blipFill>
        <p:spPr>
          <a:xfrm>
            <a:off x="12014853" y="830127"/>
            <a:ext cx="877540" cy="282189"/>
          </a:xfrm>
          <a:prstGeom prst="rect">
            <a:avLst/>
          </a:prstGeom>
        </p:spPr>
      </p:pic>
    </p:spTree>
    <p:extLst>
      <p:ext uri="{BB962C8B-B14F-4D97-AF65-F5344CB8AC3E}">
        <p14:creationId xmlns:p14="http://schemas.microsoft.com/office/powerpoint/2010/main" val="1818880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grpSp>
        <p:nvGrpSpPr>
          <p:cNvPr id="2" name="グループ化 1"/>
          <p:cNvGrpSpPr/>
          <p:nvPr/>
        </p:nvGrpSpPr>
        <p:grpSpPr>
          <a:xfrm>
            <a:off x="2888939" y="3486037"/>
            <a:ext cx="10883425" cy="4112676"/>
            <a:chOff x="1925737" y="2323068"/>
            <a:chExt cx="7254775" cy="2740656"/>
          </a:xfrm>
        </p:grpSpPr>
        <p:sp>
          <p:nvSpPr>
            <p:cNvPr id="186" name="正方形/長方形 185"/>
            <p:cNvSpPr/>
            <p:nvPr/>
          </p:nvSpPr>
          <p:spPr>
            <a:xfrm>
              <a:off x="8348267" y="2664397"/>
              <a:ext cx="690351" cy="230067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85" name="正方形/長方形 184"/>
            <p:cNvSpPr/>
            <p:nvPr/>
          </p:nvSpPr>
          <p:spPr>
            <a:xfrm>
              <a:off x="6957295" y="2645990"/>
              <a:ext cx="1358076" cy="231908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84" name="正方形/長方形 183"/>
            <p:cNvSpPr/>
            <p:nvPr/>
          </p:nvSpPr>
          <p:spPr>
            <a:xfrm>
              <a:off x="3655056" y="2664397"/>
              <a:ext cx="1968276" cy="230067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0" name="正方形/長方形 9"/>
            <p:cNvSpPr/>
            <p:nvPr/>
          </p:nvSpPr>
          <p:spPr>
            <a:xfrm>
              <a:off x="2195736" y="2676133"/>
              <a:ext cx="1408398" cy="2288939"/>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9" name="グループ化 8"/>
            <p:cNvGrpSpPr/>
            <p:nvPr/>
          </p:nvGrpSpPr>
          <p:grpSpPr>
            <a:xfrm>
              <a:off x="2195736" y="2323068"/>
              <a:ext cx="6984776" cy="464706"/>
              <a:chOff x="1835696" y="4400119"/>
              <a:chExt cx="6984776" cy="464706"/>
            </a:xfrm>
          </p:grpSpPr>
          <p:grpSp>
            <p:nvGrpSpPr>
              <p:cNvPr id="5" name="グループ化 4"/>
              <p:cNvGrpSpPr/>
              <p:nvPr/>
            </p:nvGrpSpPr>
            <p:grpSpPr>
              <a:xfrm>
                <a:off x="1835696" y="4443810"/>
                <a:ext cx="1408398" cy="415225"/>
                <a:chOff x="1974033" y="4432924"/>
                <a:chExt cx="1408398" cy="415225"/>
              </a:xfrm>
            </p:grpSpPr>
            <p:sp>
              <p:nvSpPr>
                <p:cNvPr id="3" name="ホームベース 2"/>
                <p:cNvSpPr/>
                <p:nvPr/>
              </p:nvSpPr>
              <p:spPr>
                <a:xfrm rot="16200000" flipH="1">
                  <a:off x="2479235" y="3944953"/>
                  <a:ext cx="397994" cy="1408398"/>
                </a:xfrm>
                <a:prstGeom prst="homePlate">
                  <a:avLst>
                    <a:gd name="adj" fmla="val 2817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71" name="正方形/長方形 170"/>
                <p:cNvSpPr/>
                <p:nvPr/>
              </p:nvSpPr>
              <p:spPr>
                <a:xfrm>
                  <a:off x="1987526" y="4432924"/>
                  <a:ext cx="1365557" cy="246120"/>
                </a:xfrm>
                <a:prstGeom prst="rect">
                  <a:avLst/>
                </a:prstGeom>
              </p:spPr>
              <p:txBody>
                <a:bodyPr wrap="none">
                  <a:spAutoFit/>
                </a:bodyPr>
                <a:lstStyle/>
                <a:p>
                  <a:pPr algn="ctr" defTabSz="7682880" fontAlgn="auto">
                    <a:spcBef>
                      <a:spcPts val="0"/>
                    </a:spcBef>
                    <a:spcAft>
                      <a:spcPts val="0"/>
                    </a:spcAft>
                  </a:pPr>
                  <a:r>
                    <a:rPr lang="en-US" altLang="ja-JP" dirty="0">
                      <a:solidFill>
                        <a:srgbClr val="FFFFFF"/>
                      </a:solidFill>
                      <a:latin typeface="Calibri"/>
                      <a:ea typeface="ＭＳ Ｐゴシック"/>
                    </a:rPr>
                    <a:t>Trigger of activation</a:t>
                  </a:r>
                  <a:endParaRPr lang="ja-JP" altLang="en-US" sz="1600" dirty="0">
                    <a:solidFill>
                      <a:srgbClr val="FFFFFF"/>
                    </a:solidFill>
                    <a:latin typeface="Calibri"/>
                    <a:ea typeface="ＭＳ Ｐゴシック"/>
                  </a:endParaRPr>
                </a:p>
              </p:txBody>
            </p:sp>
          </p:grpSp>
          <p:grpSp>
            <p:nvGrpSpPr>
              <p:cNvPr id="172" name="グループ化 171"/>
              <p:cNvGrpSpPr/>
              <p:nvPr/>
            </p:nvGrpSpPr>
            <p:grpSpPr>
              <a:xfrm>
                <a:off x="3286469" y="4454696"/>
                <a:ext cx="1988358" cy="404387"/>
                <a:chOff x="2038051" y="4443773"/>
                <a:chExt cx="1280361" cy="404387"/>
              </a:xfrm>
            </p:grpSpPr>
            <p:sp>
              <p:nvSpPr>
                <p:cNvPr id="173" name="ホームベース 172"/>
                <p:cNvSpPr/>
                <p:nvPr/>
              </p:nvSpPr>
              <p:spPr>
                <a:xfrm rot="16200000" flipH="1">
                  <a:off x="2479235" y="4008982"/>
                  <a:ext cx="397994" cy="1280361"/>
                </a:xfrm>
                <a:prstGeom prst="homePlate">
                  <a:avLst>
                    <a:gd name="adj" fmla="val 2817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74" name="正方形/長方形 173"/>
                <p:cNvSpPr/>
                <p:nvPr/>
              </p:nvSpPr>
              <p:spPr>
                <a:xfrm>
                  <a:off x="2409072" y="4443773"/>
                  <a:ext cx="551279" cy="246120"/>
                </a:xfrm>
                <a:prstGeom prst="rect">
                  <a:avLst/>
                </a:prstGeom>
              </p:spPr>
              <p:txBody>
                <a:bodyPr wrap="none">
                  <a:spAutoFit/>
                </a:bodyPr>
                <a:lstStyle/>
                <a:p>
                  <a:pPr algn="ctr" defTabSz="7682880" fontAlgn="auto">
                    <a:spcBef>
                      <a:spcPts val="0"/>
                    </a:spcBef>
                    <a:spcAft>
                      <a:spcPts val="0"/>
                    </a:spcAft>
                  </a:pPr>
                  <a:r>
                    <a:rPr lang="en-US" altLang="ja-JP" dirty="0">
                      <a:solidFill>
                        <a:srgbClr val="FFFFFF"/>
                      </a:solidFill>
                      <a:latin typeface="Calibri"/>
                      <a:ea typeface="ＭＳ Ｐゴシック"/>
                    </a:rPr>
                    <a:t>Audio input</a:t>
                  </a:r>
                  <a:endParaRPr lang="ja-JP" altLang="en-US" sz="1600" dirty="0">
                    <a:solidFill>
                      <a:srgbClr val="FFFFFF"/>
                    </a:solidFill>
                    <a:latin typeface="Calibri"/>
                    <a:ea typeface="ＭＳ Ｐゴシック"/>
                  </a:endParaRPr>
                </a:p>
              </p:txBody>
            </p:sp>
          </p:grpSp>
          <p:grpSp>
            <p:nvGrpSpPr>
              <p:cNvPr id="175" name="グループ化 174"/>
              <p:cNvGrpSpPr/>
              <p:nvPr/>
            </p:nvGrpSpPr>
            <p:grpSpPr>
              <a:xfrm>
                <a:off x="6565405" y="4466831"/>
                <a:ext cx="1606995" cy="397994"/>
                <a:chOff x="1969575" y="4450157"/>
                <a:chExt cx="1833195" cy="397994"/>
              </a:xfrm>
            </p:grpSpPr>
            <p:sp>
              <p:nvSpPr>
                <p:cNvPr id="176" name="ホームベース 175"/>
                <p:cNvSpPr/>
                <p:nvPr/>
              </p:nvSpPr>
              <p:spPr>
                <a:xfrm rot="16200000" flipH="1">
                  <a:off x="2581530" y="3874535"/>
                  <a:ext cx="397994" cy="1549237"/>
                </a:xfrm>
                <a:prstGeom prst="homePlate">
                  <a:avLst>
                    <a:gd name="adj" fmla="val 2817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77" name="正方形/長方形 176"/>
                <p:cNvSpPr/>
                <p:nvPr/>
              </p:nvSpPr>
              <p:spPr>
                <a:xfrm>
                  <a:off x="1969575" y="4470591"/>
                  <a:ext cx="1833195" cy="276999"/>
                </a:xfrm>
                <a:prstGeom prst="rect">
                  <a:avLst/>
                </a:prstGeom>
              </p:spPr>
              <p:txBody>
                <a:bodyPr wrap="square">
                  <a:spAutoFit/>
                </a:bodyPr>
                <a:lstStyle/>
                <a:p>
                  <a:pPr defTabSz="7682880" fontAlgn="auto">
                    <a:spcBef>
                      <a:spcPts val="0"/>
                    </a:spcBef>
                    <a:spcAft>
                      <a:spcPts val="0"/>
                    </a:spcAft>
                  </a:pPr>
                  <a:r>
                    <a:rPr lang="en-US" altLang="ja-JP" dirty="0">
                      <a:solidFill>
                        <a:srgbClr val="FFFFFF"/>
                      </a:solidFill>
                      <a:latin typeface="Calibri"/>
                      <a:ea typeface="ＭＳ Ｐゴシック"/>
                    </a:rPr>
                    <a:t>Audio output (Zone)</a:t>
                  </a:r>
                  <a:endParaRPr lang="ja-JP" altLang="en-US" sz="2100" dirty="0">
                    <a:solidFill>
                      <a:srgbClr val="FFFFFF"/>
                    </a:solidFill>
                    <a:latin typeface="Calibri"/>
                    <a:ea typeface="ＭＳ Ｐゴシック"/>
                  </a:endParaRPr>
                </a:p>
              </p:txBody>
            </p:sp>
          </p:grpSp>
          <p:grpSp>
            <p:nvGrpSpPr>
              <p:cNvPr id="179" name="グループ化 178"/>
              <p:cNvGrpSpPr/>
              <p:nvPr/>
            </p:nvGrpSpPr>
            <p:grpSpPr>
              <a:xfrm>
                <a:off x="7884368" y="4400119"/>
                <a:ext cx="936104" cy="461987"/>
                <a:chOff x="1887433" y="4386170"/>
                <a:chExt cx="1067870" cy="461987"/>
              </a:xfrm>
            </p:grpSpPr>
            <p:sp>
              <p:nvSpPr>
                <p:cNvPr id="180" name="ホームベース 179"/>
                <p:cNvSpPr/>
                <p:nvPr/>
              </p:nvSpPr>
              <p:spPr>
                <a:xfrm rot="16200000" flipH="1">
                  <a:off x="2206905" y="4268829"/>
                  <a:ext cx="397994" cy="760661"/>
                </a:xfrm>
                <a:prstGeom prst="homePlate">
                  <a:avLst>
                    <a:gd name="adj" fmla="val 2817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81" name="正方形/長方形 180"/>
                <p:cNvSpPr/>
                <p:nvPr/>
              </p:nvSpPr>
              <p:spPr>
                <a:xfrm>
                  <a:off x="1887433" y="4386170"/>
                  <a:ext cx="1067870" cy="461665"/>
                </a:xfrm>
                <a:prstGeom prst="rect">
                  <a:avLst/>
                </a:prstGeom>
              </p:spPr>
              <p:txBody>
                <a:bodyPr wrap="square">
                  <a:spAutoFit/>
                </a:bodyPr>
                <a:lstStyle/>
                <a:p>
                  <a:pPr algn="ctr" defTabSz="7682880" fontAlgn="auto">
                    <a:spcBef>
                      <a:spcPts val="0"/>
                    </a:spcBef>
                    <a:spcAft>
                      <a:spcPts val="0"/>
                    </a:spcAft>
                  </a:pPr>
                  <a:r>
                    <a:rPr lang="en-US" altLang="ja-JP" dirty="0">
                      <a:solidFill>
                        <a:srgbClr val="FFFFFF"/>
                      </a:solidFill>
                      <a:latin typeface="Calibri"/>
                      <a:ea typeface="ＭＳ Ｐゴシック"/>
                    </a:rPr>
                    <a:t>Control </a:t>
                  </a:r>
                </a:p>
                <a:p>
                  <a:pPr algn="ctr" defTabSz="7682880" fontAlgn="auto">
                    <a:spcBef>
                      <a:spcPts val="0"/>
                    </a:spcBef>
                    <a:spcAft>
                      <a:spcPts val="0"/>
                    </a:spcAft>
                  </a:pPr>
                  <a:r>
                    <a:rPr lang="en-US" altLang="ja-JP" dirty="0">
                      <a:solidFill>
                        <a:srgbClr val="FFFFFF"/>
                      </a:solidFill>
                      <a:latin typeface="Calibri"/>
                      <a:ea typeface="ＭＳ Ｐゴシック"/>
                    </a:rPr>
                    <a:t>output</a:t>
                  </a:r>
                  <a:endParaRPr lang="ja-JP" altLang="en-US" sz="2100" dirty="0">
                    <a:solidFill>
                      <a:srgbClr val="FFFFFF"/>
                    </a:solidFill>
                    <a:latin typeface="Calibri"/>
                    <a:ea typeface="ＭＳ Ｐゴシック"/>
                  </a:endParaRPr>
                </a:p>
              </p:txBody>
            </p:sp>
          </p:grpSp>
        </p:grpSp>
        <p:sp>
          <p:nvSpPr>
            <p:cNvPr id="108" name="正方形/長方形 107"/>
            <p:cNvSpPr/>
            <p:nvPr/>
          </p:nvSpPr>
          <p:spPr>
            <a:xfrm>
              <a:off x="4107429" y="3131268"/>
              <a:ext cx="3906424" cy="1676126"/>
            </a:xfrm>
            <a:custGeom>
              <a:avLst/>
              <a:gdLst>
                <a:gd name="connsiteX0" fmla="*/ 0 w 4181531"/>
                <a:gd name="connsiteY0" fmla="*/ 0 h 2508081"/>
                <a:gd name="connsiteX1" fmla="*/ 4181531 w 4181531"/>
                <a:gd name="connsiteY1" fmla="*/ 0 h 2508081"/>
                <a:gd name="connsiteX2" fmla="*/ 4181531 w 4181531"/>
                <a:gd name="connsiteY2" fmla="*/ 2508081 h 2508081"/>
                <a:gd name="connsiteX3" fmla="*/ 0 w 4181531"/>
                <a:gd name="connsiteY3" fmla="*/ 2508081 h 2508081"/>
                <a:gd name="connsiteX4" fmla="*/ 0 w 4181531"/>
                <a:gd name="connsiteY4" fmla="*/ 0 h 2508081"/>
                <a:gd name="connsiteX0" fmla="*/ 1678782 w 5860313"/>
                <a:gd name="connsiteY0" fmla="*/ 0 h 2515224"/>
                <a:gd name="connsiteX1" fmla="*/ 5860313 w 5860313"/>
                <a:gd name="connsiteY1" fmla="*/ 0 h 2515224"/>
                <a:gd name="connsiteX2" fmla="*/ 5860313 w 5860313"/>
                <a:gd name="connsiteY2" fmla="*/ 2508081 h 2515224"/>
                <a:gd name="connsiteX3" fmla="*/ 0 w 5860313"/>
                <a:gd name="connsiteY3" fmla="*/ 2515224 h 2515224"/>
                <a:gd name="connsiteX4" fmla="*/ 1678782 w 5860313"/>
                <a:gd name="connsiteY4" fmla="*/ 0 h 2515224"/>
                <a:gd name="connsiteX0" fmla="*/ 1764444 w 5945975"/>
                <a:gd name="connsiteY0" fmla="*/ 0 h 2515224"/>
                <a:gd name="connsiteX1" fmla="*/ 5945975 w 5945975"/>
                <a:gd name="connsiteY1" fmla="*/ 0 h 2515224"/>
                <a:gd name="connsiteX2" fmla="*/ 5945975 w 5945975"/>
                <a:gd name="connsiteY2" fmla="*/ 2508081 h 2515224"/>
                <a:gd name="connsiteX3" fmla="*/ 85662 w 5945975"/>
                <a:gd name="connsiteY3" fmla="*/ 2515224 h 2515224"/>
                <a:gd name="connsiteX4" fmla="*/ 124579 w 5945975"/>
                <a:gd name="connsiteY4" fmla="*/ 487527 h 2515224"/>
                <a:gd name="connsiteX5" fmla="*/ 1764444 w 5945975"/>
                <a:gd name="connsiteY5" fmla="*/ 0 h 2515224"/>
                <a:gd name="connsiteX0" fmla="*/ 1678782 w 5860313"/>
                <a:gd name="connsiteY0" fmla="*/ 0 h 2515224"/>
                <a:gd name="connsiteX1" fmla="*/ 5860313 w 5860313"/>
                <a:gd name="connsiteY1" fmla="*/ 0 h 2515224"/>
                <a:gd name="connsiteX2" fmla="*/ 5860313 w 5860313"/>
                <a:gd name="connsiteY2" fmla="*/ 2508081 h 2515224"/>
                <a:gd name="connsiteX3" fmla="*/ 0 w 5860313"/>
                <a:gd name="connsiteY3" fmla="*/ 2515224 h 2515224"/>
                <a:gd name="connsiteX4" fmla="*/ 38917 w 5860313"/>
                <a:gd name="connsiteY4" fmla="*/ 487527 h 2515224"/>
                <a:gd name="connsiteX5" fmla="*/ 1678782 w 5860313"/>
                <a:gd name="connsiteY5" fmla="*/ 0 h 2515224"/>
                <a:gd name="connsiteX0" fmla="*/ 1678782 w 5860313"/>
                <a:gd name="connsiteY0" fmla="*/ 0 h 2515224"/>
                <a:gd name="connsiteX1" fmla="*/ 5860313 w 5860313"/>
                <a:gd name="connsiteY1" fmla="*/ 0 h 2515224"/>
                <a:gd name="connsiteX2" fmla="*/ 5860313 w 5860313"/>
                <a:gd name="connsiteY2" fmla="*/ 2508081 h 2515224"/>
                <a:gd name="connsiteX3" fmla="*/ 0 w 5860313"/>
                <a:gd name="connsiteY3" fmla="*/ 2515224 h 2515224"/>
                <a:gd name="connsiteX4" fmla="*/ 38917 w 5860313"/>
                <a:gd name="connsiteY4" fmla="*/ 487527 h 2515224"/>
                <a:gd name="connsiteX5" fmla="*/ 660424 w 5860313"/>
                <a:gd name="connsiteY5" fmla="*/ 287502 h 2515224"/>
                <a:gd name="connsiteX6" fmla="*/ 1678782 w 5860313"/>
                <a:gd name="connsiteY6" fmla="*/ 0 h 251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60313" h="2515224">
                  <a:moveTo>
                    <a:pt x="1678782" y="0"/>
                  </a:moveTo>
                  <a:lnTo>
                    <a:pt x="5860313" y="0"/>
                  </a:lnTo>
                  <a:lnTo>
                    <a:pt x="5860313" y="2508081"/>
                  </a:lnTo>
                  <a:lnTo>
                    <a:pt x="0" y="2515224"/>
                  </a:lnTo>
                  <a:lnTo>
                    <a:pt x="38917" y="487527"/>
                  </a:lnTo>
                  <a:cubicBezTo>
                    <a:pt x="231799" y="430377"/>
                    <a:pt x="467542" y="344652"/>
                    <a:pt x="660424" y="287502"/>
                  </a:cubicBezTo>
                  <a:lnTo>
                    <a:pt x="1678782" y="0"/>
                  </a:lnTo>
                  <a:close/>
                </a:path>
              </a:pathLst>
            </a:custGeom>
            <a:solidFill>
              <a:srgbClr val="934BC9">
                <a:alpha val="15000"/>
              </a:srgbClr>
            </a:solidFill>
            <a:ln w="25400" cap="flat" cmpd="sng" algn="ctr">
              <a:noFill/>
              <a:prstDash val="solid"/>
            </a:ln>
            <a:effectLst/>
          </p:spPr>
          <p:txBody>
            <a:bodyPr rtlCol="0" anchor="t"/>
            <a:lstStyle/>
            <a:p>
              <a:pPr algn="ctr" defTabSz="7682880" fontAlgn="auto">
                <a:spcBef>
                  <a:spcPts val="0"/>
                </a:spcBef>
                <a:spcAft>
                  <a:spcPts val="0"/>
                </a:spcAft>
                <a:defRPr/>
              </a:pPr>
              <a:endParaRPr kumimoji="0" lang="en-US" altLang="ja-JP" sz="2400" b="1" kern="0" dirty="0">
                <a:solidFill>
                  <a:srgbClr val="8064A2"/>
                </a:solidFill>
                <a:latin typeface="Calibri"/>
                <a:ea typeface="ＭＳ Ｐゴシック"/>
              </a:endParaRPr>
            </a:p>
          </p:txBody>
        </p:sp>
        <p:sp>
          <p:nvSpPr>
            <p:cNvPr id="109" name="正方形/長方形 108"/>
            <p:cNvSpPr/>
            <p:nvPr/>
          </p:nvSpPr>
          <p:spPr>
            <a:xfrm>
              <a:off x="3748188" y="4729073"/>
              <a:ext cx="975539" cy="276885"/>
            </a:xfrm>
            <a:prstGeom prst="rect">
              <a:avLst/>
            </a:prstGeom>
          </p:spPr>
          <p:txBody>
            <a:bodyPr wrap="none">
              <a:spAutoFit/>
            </a:bodyPr>
            <a:lstStyle/>
            <a:p>
              <a:pPr defTabSz="7682880" fontAlgn="auto">
                <a:spcBef>
                  <a:spcPts val="0"/>
                </a:spcBef>
                <a:spcAft>
                  <a:spcPts val="0"/>
                </a:spcAft>
              </a:pPr>
              <a:r>
                <a:rPr lang="en-US" altLang="ja-JP" dirty="0">
                  <a:solidFill>
                    <a:prstClr val="black"/>
                  </a:solidFill>
                  <a:latin typeface="Calibri"/>
                  <a:ea typeface="ＭＳ Ｐゴシック"/>
                </a:rPr>
                <a:t>AUDIO IN 4ch</a:t>
              </a:r>
              <a:endParaRPr lang="ja-JP" altLang="en-US" sz="2100" dirty="0">
                <a:solidFill>
                  <a:prstClr val="black"/>
                </a:solidFill>
                <a:latin typeface="Calibri"/>
                <a:ea typeface="ＭＳ Ｐゴシック"/>
              </a:endParaRPr>
            </a:p>
          </p:txBody>
        </p:sp>
        <p:grpSp>
          <p:nvGrpSpPr>
            <p:cNvPr id="110" name="グループ化 109"/>
            <p:cNvGrpSpPr/>
            <p:nvPr/>
          </p:nvGrpSpPr>
          <p:grpSpPr>
            <a:xfrm>
              <a:off x="5413044" y="4159368"/>
              <a:ext cx="1932124" cy="368447"/>
              <a:chOff x="2975204" y="3477633"/>
              <a:chExt cx="1596796" cy="539443"/>
            </a:xfrm>
          </p:grpSpPr>
          <p:sp>
            <p:nvSpPr>
              <p:cNvPr id="111" name="フリーフォーム 110"/>
              <p:cNvSpPr/>
              <p:nvPr/>
            </p:nvSpPr>
            <p:spPr>
              <a:xfrm>
                <a:off x="2975204" y="3477633"/>
                <a:ext cx="1589044"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sp>
            <p:nvSpPr>
              <p:cNvPr id="140" name="フリーフォーム 139"/>
              <p:cNvSpPr/>
              <p:nvPr/>
            </p:nvSpPr>
            <p:spPr>
              <a:xfrm>
                <a:off x="2975204" y="3651870"/>
                <a:ext cx="1589044"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sp>
            <p:nvSpPr>
              <p:cNvPr id="141" name="フリーフォーム 140"/>
              <p:cNvSpPr/>
              <p:nvPr/>
            </p:nvSpPr>
            <p:spPr>
              <a:xfrm>
                <a:off x="2980370" y="3971357"/>
                <a:ext cx="1589044"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sp>
            <p:nvSpPr>
              <p:cNvPr id="142" name="フリーフォーム 141"/>
              <p:cNvSpPr/>
              <p:nvPr/>
            </p:nvSpPr>
            <p:spPr>
              <a:xfrm>
                <a:off x="2982956" y="3819451"/>
                <a:ext cx="1589044"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grpSp>
        <p:sp>
          <p:nvSpPr>
            <p:cNvPr id="143" name="フリーフォーム 142"/>
            <p:cNvSpPr/>
            <p:nvPr/>
          </p:nvSpPr>
          <p:spPr>
            <a:xfrm rot="10800000">
              <a:off x="5413900" y="4590813"/>
              <a:ext cx="1931268" cy="275779"/>
            </a:xfrm>
            <a:custGeom>
              <a:avLst/>
              <a:gdLst>
                <a:gd name="connsiteX0" fmla="*/ 1743959 w 1743959"/>
                <a:gd name="connsiteY0" fmla="*/ 1239625 h 1239625"/>
                <a:gd name="connsiteX1" fmla="*/ 1743959 w 1743959"/>
                <a:gd name="connsiteY1" fmla="*/ 0 h 1239625"/>
                <a:gd name="connsiteX2" fmla="*/ 0 w 1743959"/>
                <a:gd name="connsiteY2" fmla="*/ 0 h 1239625"/>
                <a:gd name="connsiteX0" fmla="*/ 1743959 w 1752723"/>
                <a:gd name="connsiteY0" fmla="*/ 1239625 h 1239625"/>
                <a:gd name="connsiteX1" fmla="*/ 1752723 w 1752723"/>
                <a:gd name="connsiteY1" fmla="*/ 469836 h 1239625"/>
                <a:gd name="connsiteX2" fmla="*/ 1743959 w 1752723"/>
                <a:gd name="connsiteY2" fmla="*/ 0 h 1239625"/>
                <a:gd name="connsiteX3" fmla="*/ 0 w 1752723"/>
                <a:gd name="connsiteY3" fmla="*/ 0 h 1239625"/>
                <a:gd name="connsiteX0" fmla="*/ 5911809 w 5911809"/>
                <a:gd name="connsiteY0" fmla="*/ 469266 h 469836"/>
                <a:gd name="connsiteX1" fmla="*/ 1752723 w 5911809"/>
                <a:gd name="connsiteY1" fmla="*/ 469836 h 469836"/>
                <a:gd name="connsiteX2" fmla="*/ 1743959 w 5911809"/>
                <a:gd name="connsiteY2" fmla="*/ 0 h 469836"/>
                <a:gd name="connsiteX3" fmla="*/ 0 w 5911809"/>
                <a:gd name="connsiteY3" fmla="*/ 0 h 469836"/>
              </a:gdLst>
              <a:ahLst/>
              <a:cxnLst>
                <a:cxn ang="0">
                  <a:pos x="connsiteX0" y="connsiteY0"/>
                </a:cxn>
                <a:cxn ang="0">
                  <a:pos x="connsiteX1" y="connsiteY1"/>
                </a:cxn>
                <a:cxn ang="0">
                  <a:pos x="connsiteX2" y="connsiteY2"/>
                </a:cxn>
                <a:cxn ang="0">
                  <a:pos x="connsiteX3" y="connsiteY3"/>
                </a:cxn>
              </a:cxnLst>
              <a:rect l="l" t="t" r="r" b="b"/>
              <a:pathLst>
                <a:path w="5911809" h="469836">
                  <a:moveTo>
                    <a:pt x="5911809" y="469266"/>
                  </a:moveTo>
                  <a:lnTo>
                    <a:pt x="1752723" y="469836"/>
                  </a:lnTo>
                  <a:lnTo>
                    <a:pt x="1743959" y="0"/>
                  </a:lnTo>
                  <a:lnTo>
                    <a:pt x="0" y="0"/>
                  </a:lnTo>
                </a:path>
              </a:pathLst>
            </a:custGeom>
            <a:noFill/>
            <a:ln w="762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44" name="正方形/長方形 143"/>
            <p:cNvSpPr/>
            <p:nvPr/>
          </p:nvSpPr>
          <p:spPr>
            <a:xfrm>
              <a:off x="5008186" y="2738915"/>
              <a:ext cx="2732166" cy="225610"/>
            </a:xfrm>
            <a:prstGeom prst="rect">
              <a:avLst/>
            </a:prstGeom>
          </p:spPr>
          <p:txBody>
            <a:bodyPr wrap="square">
              <a:spAutoFit/>
            </a:bodyPr>
            <a:lstStyle/>
            <a:p>
              <a:pPr defTabSz="7682880" fontAlgn="auto">
                <a:spcBef>
                  <a:spcPts val="0"/>
                </a:spcBef>
                <a:spcAft>
                  <a:spcPts val="0"/>
                </a:spcAft>
              </a:pPr>
              <a:r>
                <a:rPr lang="en-US" altLang="ja-JP" sz="1600" dirty="0">
                  <a:solidFill>
                    <a:srgbClr val="7030A0"/>
                  </a:solidFill>
                  <a:latin typeface="Calibri"/>
                  <a:ea typeface="ＭＳ Ｐゴシック"/>
                </a:rPr>
                <a:t>VX link in 8ch from other frame</a:t>
              </a:r>
              <a:r>
                <a:rPr lang="ja-JP" altLang="en-US" sz="1600" dirty="0">
                  <a:solidFill>
                    <a:srgbClr val="7030A0"/>
                  </a:solidFill>
                  <a:latin typeface="Calibri"/>
                  <a:ea typeface="ＭＳ Ｐゴシック"/>
                </a:rPr>
                <a:t> </a:t>
              </a:r>
              <a:r>
                <a:rPr lang="en-US" altLang="ja-JP" sz="1600" dirty="0">
                  <a:solidFill>
                    <a:srgbClr val="7030A0"/>
                  </a:solidFill>
                  <a:latin typeface="Calibri"/>
                  <a:ea typeface="ＭＳ Ｐゴシック"/>
                </a:rPr>
                <a:t>and</a:t>
              </a:r>
              <a:r>
                <a:rPr lang="ja-JP" altLang="en-US" sz="1600" dirty="0">
                  <a:solidFill>
                    <a:srgbClr val="7030A0"/>
                  </a:solidFill>
                  <a:latin typeface="Calibri"/>
                  <a:ea typeface="ＭＳ Ｐゴシック"/>
                </a:rPr>
                <a:t> </a:t>
              </a:r>
              <a:r>
                <a:rPr lang="en-US" altLang="ja-JP" sz="1600" dirty="0">
                  <a:solidFill>
                    <a:srgbClr val="7030A0"/>
                  </a:solidFill>
                  <a:latin typeface="Calibri"/>
                  <a:ea typeface="ＭＳ Ｐゴシック"/>
                </a:rPr>
                <a:t>PM</a:t>
              </a:r>
              <a:endParaRPr lang="ja-JP" altLang="en-US" sz="1100" dirty="0">
                <a:solidFill>
                  <a:srgbClr val="7030A0"/>
                </a:solidFill>
                <a:latin typeface="Calibri"/>
                <a:ea typeface="ＭＳ Ｐゴシック"/>
              </a:endParaRPr>
            </a:p>
          </p:txBody>
        </p:sp>
        <p:sp>
          <p:nvSpPr>
            <p:cNvPr id="145" name="角丸四角形 144"/>
            <p:cNvSpPr/>
            <p:nvPr/>
          </p:nvSpPr>
          <p:spPr>
            <a:xfrm>
              <a:off x="5514421" y="4028299"/>
              <a:ext cx="1692300" cy="635126"/>
            </a:xfrm>
            <a:prstGeom prst="roundRect">
              <a:avLst>
                <a:gd name="adj" fmla="val 8296"/>
              </a:avLst>
            </a:prstGeom>
            <a:noFill/>
            <a:ln>
              <a:solidFill>
                <a:srgbClr val="002060"/>
              </a:solidFill>
            </a:ln>
            <a:effectLst>
              <a:glow rad="101600">
                <a:srgbClr val="00206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146" name="グループ化 145"/>
            <p:cNvGrpSpPr/>
            <p:nvPr/>
          </p:nvGrpSpPr>
          <p:grpSpPr>
            <a:xfrm>
              <a:off x="4226884" y="3169902"/>
              <a:ext cx="2186272" cy="1405952"/>
              <a:chOff x="1289085" y="2878428"/>
              <a:chExt cx="2186272" cy="1210614"/>
            </a:xfrm>
          </p:grpSpPr>
          <p:sp>
            <p:nvSpPr>
              <p:cNvPr id="147" name="フリーフォーム 146"/>
              <p:cNvSpPr/>
              <p:nvPr/>
            </p:nvSpPr>
            <p:spPr>
              <a:xfrm>
                <a:off x="1893194" y="2878428"/>
                <a:ext cx="1582163" cy="1210614"/>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48" name="フリーフォーム 147"/>
              <p:cNvSpPr/>
              <p:nvPr/>
            </p:nvSpPr>
            <p:spPr>
              <a:xfrm>
                <a:off x="1289085" y="2951106"/>
                <a:ext cx="2089192" cy="113793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150" name="フリーフォーム 149"/>
            <p:cNvSpPr/>
            <p:nvPr/>
          </p:nvSpPr>
          <p:spPr>
            <a:xfrm>
              <a:off x="5071074" y="2983400"/>
              <a:ext cx="1934668" cy="1590708"/>
            </a:xfrm>
            <a:custGeom>
              <a:avLst/>
              <a:gdLst>
                <a:gd name="connsiteX0" fmla="*/ 1743959 w 1743959"/>
                <a:gd name="connsiteY0" fmla="*/ 1239625 h 1239625"/>
                <a:gd name="connsiteX1" fmla="*/ 1743959 w 1743959"/>
                <a:gd name="connsiteY1" fmla="*/ 0 h 1239625"/>
                <a:gd name="connsiteX2" fmla="*/ 0 w 1743959"/>
                <a:gd name="connsiteY2" fmla="*/ 0 h 1239625"/>
              </a:gdLst>
              <a:ahLst/>
              <a:cxnLst>
                <a:cxn ang="0">
                  <a:pos x="connsiteX0" y="connsiteY0"/>
                </a:cxn>
                <a:cxn ang="0">
                  <a:pos x="connsiteX1" y="connsiteY1"/>
                </a:cxn>
                <a:cxn ang="0">
                  <a:pos x="connsiteX2" y="connsiteY2"/>
                </a:cxn>
              </a:cxnLst>
              <a:rect l="l" t="t" r="r" b="b"/>
              <a:pathLst>
                <a:path w="1743959" h="1239625">
                  <a:moveTo>
                    <a:pt x="1743959" y="1239625"/>
                  </a:moveTo>
                  <a:lnTo>
                    <a:pt x="1743959" y="0"/>
                  </a:lnTo>
                  <a:lnTo>
                    <a:pt x="0" y="0"/>
                  </a:lnTo>
                </a:path>
              </a:pathLst>
            </a:custGeom>
            <a:noFill/>
            <a:ln w="762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151" name="グループ化 150"/>
            <p:cNvGrpSpPr/>
            <p:nvPr/>
          </p:nvGrpSpPr>
          <p:grpSpPr>
            <a:xfrm>
              <a:off x="4225578" y="3338384"/>
              <a:ext cx="1955088" cy="1237469"/>
              <a:chOff x="1301952" y="3046911"/>
              <a:chExt cx="1940913" cy="1210614"/>
            </a:xfrm>
          </p:grpSpPr>
          <p:sp>
            <p:nvSpPr>
              <p:cNvPr id="152" name="フリーフォーム 151"/>
              <p:cNvSpPr/>
              <p:nvPr/>
            </p:nvSpPr>
            <p:spPr>
              <a:xfrm>
                <a:off x="1329588" y="3046911"/>
                <a:ext cx="1913277" cy="1210614"/>
              </a:xfrm>
              <a:custGeom>
                <a:avLst/>
                <a:gdLst>
                  <a:gd name="connsiteX0" fmla="*/ 0 w 1938271"/>
                  <a:gd name="connsiteY0" fmla="*/ 0 h 1210614"/>
                  <a:gd name="connsiteX1" fmla="*/ 1938271 w 1938271"/>
                  <a:gd name="connsiteY1" fmla="*/ 0 h 1210614"/>
                  <a:gd name="connsiteX2" fmla="*/ 1938271 w 1938271"/>
                  <a:gd name="connsiteY2" fmla="*/ 1210614 h 1210614"/>
                  <a:gd name="connsiteX0" fmla="*/ 0 w 1938271"/>
                  <a:gd name="connsiteY0" fmla="*/ 0 h 1210614"/>
                  <a:gd name="connsiteX1" fmla="*/ 179078 w 1938271"/>
                  <a:gd name="connsiteY1" fmla="*/ 432 h 1210614"/>
                  <a:gd name="connsiteX2" fmla="*/ 1938271 w 1938271"/>
                  <a:gd name="connsiteY2" fmla="*/ 0 h 1210614"/>
                  <a:gd name="connsiteX3" fmla="*/ 1938271 w 1938271"/>
                  <a:gd name="connsiteY3" fmla="*/ 1210614 h 1210614"/>
                  <a:gd name="connsiteX0" fmla="*/ 0 w 2393828"/>
                  <a:gd name="connsiteY0" fmla="*/ 427618 h 1210614"/>
                  <a:gd name="connsiteX1" fmla="*/ 634635 w 2393828"/>
                  <a:gd name="connsiteY1" fmla="*/ 432 h 1210614"/>
                  <a:gd name="connsiteX2" fmla="*/ 2393828 w 2393828"/>
                  <a:gd name="connsiteY2" fmla="*/ 0 h 1210614"/>
                  <a:gd name="connsiteX3" fmla="*/ 2393828 w 2393828"/>
                  <a:gd name="connsiteY3" fmla="*/ 1210614 h 1210614"/>
                  <a:gd name="connsiteX0" fmla="*/ 0 w 2393828"/>
                  <a:gd name="connsiteY0" fmla="*/ 427618 h 1210614"/>
                  <a:gd name="connsiteX1" fmla="*/ 466141 w 2393828"/>
                  <a:gd name="connsiteY1" fmla="*/ 5348 h 1210614"/>
                  <a:gd name="connsiteX2" fmla="*/ 2393828 w 2393828"/>
                  <a:gd name="connsiteY2" fmla="*/ 0 h 1210614"/>
                  <a:gd name="connsiteX3" fmla="*/ 2393828 w 2393828"/>
                  <a:gd name="connsiteY3" fmla="*/ 1210614 h 1210614"/>
                  <a:gd name="connsiteX0" fmla="*/ 0 w 2393828"/>
                  <a:gd name="connsiteY0" fmla="*/ 427618 h 1210614"/>
                  <a:gd name="connsiteX1" fmla="*/ 135395 w 2393828"/>
                  <a:gd name="connsiteY1" fmla="*/ 423135 h 1210614"/>
                  <a:gd name="connsiteX2" fmla="*/ 466141 w 2393828"/>
                  <a:gd name="connsiteY2" fmla="*/ 5348 h 1210614"/>
                  <a:gd name="connsiteX3" fmla="*/ 2393828 w 2393828"/>
                  <a:gd name="connsiteY3" fmla="*/ 0 h 1210614"/>
                  <a:gd name="connsiteX4" fmla="*/ 2393828 w 2393828"/>
                  <a:gd name="connsiteY4" fmla="*/ 1210614 h 1210614"/>
                  <a:gd name="connsiteX0" fmla="*/ 0 w 2393828"/>
                  <a:gd name="connsiteY0" fmla="*/ 427618 h 1210614"/>
                  <a:gd name="connsiteX1" fmla="*/ 135395 w 2393828"/>
                  <a:gd name="connsiteY1" fmla="*/ 423135 h 1210614"/>
                  <a:gd name="connsiteX2" fmla="*/ 466141 w 2393828"/>
                  <a:gd name="connsiteY2" fmla="*/ 5348 h 1210614"/>
                  <a:gd name="connsiteX3" fmla="*/ 2393828 w 2393828"/>
                  <a:gd name="connsiteY3" fmla="*/ 0 h 1210614"/>
                  <a:gd name="connsiteX4" fmla="*/ 2393828 w 2393828"/>
                  <a:gd name="connsiteY4" fmla="*/ 1210614 h 1210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828" h="1210614">
                    <a:moveTo>
                      <a:pt x="0" y="427618"/>
                    </a:moveTo>
                    <a:lnTo>
                      <a:pt x="135395" y="423135"/>
                    </a:lnTo>
                    <a:lnTo>
                      <a:pt x="466141" y="5348"/>
                    </a:lnTo>
                    <a:lnTo>
                      <a:pt x="2393828" y="0"/>
                    </a:lnTo>
                    <a:lnTo>
                      <a:pt x="2393828"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3" name="フリーフォーム 152"/>
              <p:cNvSpPr/>
              <p:nvPr/>
            </p:nvSpPr>
            <p:spPr>
              <a:xfrm>
                <a:off x="1319612" y="3119589"/>
                <a:ext cx="1859163" cy="1137935"/>
              </a:xfrm>
              <a:custGeom>
                <a:avLst/>
                <a:gdLst>
                  <a:gd name="connsiteX0" fmla="*/ 0 w 1938271"/>
                  <a:gd name="connsiteY0" fmla="*/ 0 h 1210614"/>
                  <a:gd name="connsiteX1" fmla="*/ 1938271 w 1938271"/>
                  <a:gd name="connsiteY1" fmla="*/ 0 h 1210614"/>
                  <a:gd name="connsiteX2" fmla="*/ 1938271 w 1938271"/>
                  <a:gd name="connsiteY2" fmla="*/ 1210614 h 1210614"/>
                  <a:gd name="connsiteX0" fmla="*/ 0 w 1938271"/>
                  <a:gd name="connsiteY0" fmla="*/ 3653 h 1214267"/>
                  <a:gd name="connsiteX1" fmla="*/ 173787 w 1938271"/>
                  <a:gd name="connsiteY1" fmla="*/ 0 h 1214267"/>
                  <a:gd name="connsiteX2" fmla="*/ 1938271 w 1938271"/>
                  <a:gd name="connsiteY2" fmla="*/ 3653 h 1214267"/>
                  <a:gd name="connsiteX3" fmla="*/ 1938271 w 1938271"/>
                  <a:gd name="connsiteY3" fmla="*/ 1214267 h 1214267"/>
                  <a:gd name="connsiteX0" fmla="*/ 0 w 2406978"/>
                  <a:gd name="connsiteY0" fmla="*/ 584079 h 1214267"/>
                  <a:gd name="connsiteX1" fmla="*/ 642494 w 2406978"/>
                  <a:gd name="connsiteY1" fmla="*/ 0 h 1214267"/>
                  <a:gd name="connsiteX2" fmla="*/ 2406978 w 2406978"/>
                  <a:gd name="connsiteY2" fmla="*/ 3653 h 1214267"/>
                  <a:gd name="connsiteX3" fmla="*/ 2406978 w 2406978"/>
                  <a:gd name="connsiteY3" fmla="*/ 1214267 h 1214267"/>
                  <a:gd name="connsiteX0" fmla="*/ 0 w 2406978"/>
                  <a:gd name="connsiteY0" fmla="*/ 580426 h 1210614"/>
                  <a:gd name="connsiteX1" fmla="*/ 525317 w 2406978"/>
                  <a:gd name="connsiteY1" fmla="*/ 6805 h 1210614"/>
                  <a:gd name="connsiteX2" fmla="*/ 2406978 w 2406978"/>
                  <a:gd name="connsiteY2" fmla="*/ 0 h 1210614"/>
                  <a:gd name="connsiteX3" fmla="*/ 2406978 w 2406978"/>
                  <a:gd name="connsiteY3" fmla="*/ 1210614 h 1210614"/>
                  <a:gd name="connsiteX0" fmla="*/ 0 w 2406978"/>
                  <a:gd name="connsiteY0" fmla="*/ 580426 h 1210614"/>
                  <a:gd name="connsiteX1" fmla="*/ 173788 w 2406978"/>
                  <a:gd name="connsiteY1" fmla="*/ 582003 h 1210614"/>
                  <a:gd name="connsiteX2" fmla="*/ 525317 w 2406978"/>
                  <a:gd name="connsiteY2" fmla="*/ 6805 h 1210614"/>
                  <a:gd name="connsiteX3" fmla="*/ 2406978 w 2406978"/>
                  <a:gd name="connsiteY3" fmla="*/ 0 h 1210614"/>
                  <a:gd name="connsiteX4" fmla="*/ 2406978 w 2406978"/>
                  <a:gd name="connsiteY4" fmla="*/ 1210614 h 1210614"/>
                  <a:gd name="connsiteX0" fmla="*/ 0 w 2406978"/>
                  <a:gd name="connsiteY0" fmla="*/ 580426 h 1210614"/>
                  <a:gd name="connsiteX1" fmla="*/ 173788 w 2406978"/>
                  <a:gd name="connsiteY1" fmla="*/ 582003 h 1210614"/>
                  <a:gd name="connsiteX2" fmla="*/ 525317 w 2406978"/>
                  <a:gd name="connsiteY2" fmla="*/ 6805 h 1210614"/>
                  <a:gd name="connsiteX3" fmla="*/ 2406978 w 2406978"/>
                  <a:gd name="connsiteY3" fmla="*/ 0 h 1210614"/>
                  <a:gd name="connsiteX4" fmla="*/ 2406978 w 2406978"/>
                  <a:gd name="connsiteY4" fmla="*/ 1210614 h 1210614"/>
                  <a:gd name="connsiteX0" fmla="*/ 0 w 2426507"/>
                  <a:gd name="connsiteY0" fmla="*/ 580426 h 1210614"/>
                  <a:gd name="connsiteX1" fmla="*/ 193317 w 2426507"/>
                  <a:gd name="connsiteY1" fmla="*/ 582003 h 1210614"/>
                  <a:gd name="connsiteX2" fmla="*/ 544846 w 2426507"/>
                  <a:gd name="connsiteY2" fmla="*/ 6805 h 1210614"/>
                  <a:gd name="connsiteX3" fmla="*/ 2426507 w 2426507"/>
                  <a:gd name="connsiteY3" fmla="*/ 0 h 1210614"/>
                  <a:gd name="connsiteX4" fmla="*/ 2426507 w 2426507"/>
                  <a:gd name="connsiteY4" fmla="*/ 1210614 h 1210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6507" h="1210614">
                    <a:moveTo>
                      <a:pt x="0" y="580426"/>
                    </a:moveTo>
                    <a:lnTo>
                      <a:pt x="193317" y="582003"/>
                    </a:lnTo>
                    <a:lnTo>
                      <a:pt x="544846" y="6805"/>
                    </a:lnTo>
                    <a:lnTo>
                      <a:pt x="2426507" y="0"/>
                    </a:lnTo>
                    <a:lnTo>
                      <a:pt x="2426507"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4" name="フリーフォーム 153"/>
              <p:cNvSpPr/>
              <p:nvPr/>
            </p:nvSpPr>
            <p:spPr>
              <a:xfrm>
                <a:off x="1324600" y="3175137"/>
                <a:ext cx="1780349" cy="1082387"/>
              </a:xfrm>
              <a:custGeom>
                <a:avLst/>
                <a:gdLst>
                  <a:gd name="connsiteX0" fmla="*/ 0 w 1938271"/>
                  <a:gd name="connsiteY0" fmla="*/ 0 h 1210614"/>
                  <a:gd name="connsiteX1" fmla="*/ 1938271 w 1938271"/>
                  <a:gd name="connsiteY1" fmla="*/ 0 h 1210614"/>
                  <a:gd name="connsiteX2" fmla="*/ 1938271 w 1938271"/>
                  <a:gd name="connsiteY2" fmla="*/ 1210614 h 1210614"/>
                  <a:gd name="connsiteX0" fmla="*/ 0 w 1938271"/>
                  <a:gd name="connsiteY0" fmla="*/ 11329 h 1221943"/>
                  <a:gd name="connsiteX1" fmla="*/ 4768 w 1938271"/>
                  <a:gd name="connsiteY1" fmla="*/ 0 h 1221943"/>
                  <a:gd name="connsiteX2" fmla="*/ 1938271 w 1938271"/>
                  <a:gd name="connsiteY2" fmla="*/ 11329 h 1221943"/>
                  <a:gd name="connsiteX3" fmla="*/ 1938271 w 1938271"/>
                  <a:gd name="connsiteY3" fmla="*/ 1221943 h 1221943"/>
                  <a:gd name="connsiteX0" fmla="*/ 0 w 2020475"/>
                  <a:gd name="connsiteY0" fmla="*/ 216637 h 1221943"/>
                  <a:gd name="connsiteX1" fmla="*/ 86972 w 2020475"/>
                  <a:gd name="connsiteY1" fmla="*/ 0 h 1221943"/>
                  <a:gd name="connsiteX2" fmla="*/ 2020475 w 2020475"/>
                  <a:gd name="connsiteY2" fmla="*/ 11329 h 1221943"/>
                  <a:gd name="connsiteX3" fmla="*/ 2020475 w 2020475"/>
                  <a:gd name="connsiteY3" fmla="*/ 1221943 h 1221943"/>
                  <a:gd name="connsiteX0" fmla="*/ 0 w 2445198"/>
                  <a:gd name="connsiteY0" fmla="*/ 993478 h 1221943"/>
                  <a:gd name="connsiteX1" fmla="*/ 511695 w 2445198"/>
                  <a:gd name="connsiteY1" fmla="*/ 0 h 1221943"/>
                  <a:gd name="connsiteX2" fmla="*/ 2445198 w 2445198"/>
                  <a:gd name="connsiteY2" fmla="*/ 11329 h 1221943"/>
                  <a:gd name="connsiteX3" fmla="*/ 2445198 w 2445198"/>
                  <a:gd name="connsiteY3" fmla="*/ 1221943 h 1221943"/>
                  <a:gd name="connsiteX0" fmla="*/ 0 w 2445198"/>
                  <a:gd name="connsiteY0" fmla="*/ 993478 h 1221943"/>
                  <a:gd name="connsiteX1" fmla="*/ 292486 w 2445198"/>
                  <a:gd name="connsiteY1" fmla="*/ 987699 h 1221943"/>
                  <a:gd name="connsiteX2" fmla="*/ 511695 w 2445198"/>
                  <a:gd name="connsiteY2" fmla="*/ 0 h 1221943"/>
                  <a:gd name="connsiteX3" fmla="*/ 2445198 w 2445198"/>
                  <a:gd name="connsiteY3" fmla="*/ 11329 h 1221943"/>
                  <a:gd name="connsiteX4" fmla="*/ 2445198 w 2445198"/>
                  <a:gd name="connsiteY4" fmla="*/ 1221943 h 1221943"/>
                  <a:gd name="connsiteX0" fmla="*/ 0 w 2445198"/>
                  <a:gd name="connsiteY0" fmla="*/ 993478 h 1221943"/>
                  <a:gd name="connsiteX1" fmla="*/ 292486 w 2445198"/>
                  <a:gd name="connsiteY1" fmla="*/ 987699 h 1221943"/>
                  <a:gd name="connsiteX2" fmla="*/ 511695 w 2445198"/>
                  <a:gd name="connsiteY2" fmla="*/ 0 h 1221943"/>
                  <a:gd name="connsiteX3" fmla="*/ 2445198 w 2445198"/>
                  <a:gd name="connsiteY3" fmla="*/ 11329 h 1221943"/>
                  <a:gd name="connsiteX4" fmla="*/ 2445198 w 2445198"/>
                  <a:gd name="connsiteY4" fmla="*/ 1221943 h 1221943"/>
                  <a:gd name="connsiteX0" fmla="*/ 0 w 2445198"/>
                  <a:gd name="connsiteY0" fmla="*/ 993478 h 1221943"/>
                  <a:gd name="connsiteX1" fmla="*/ 285635 w 2445198"/>
                  <a:gd name="connsiteY1" fmla="*/ 993248 h 1221943"/>
                  <a:gd name="connsiteX2" fmla="*/ 511695 w 2445198"/>
                  <a:gd name="connsiteY2" fmla="*/ 0 h 1221943"/>
                  <a:gd name="connsiteX3" fmla="*/ 2445198 w 2445198"/>
                  <a:gd name="connsiteY3" fmla="*/ 11329 h 1221943"/>
                  <a:gd name="connsiteX4" fmla="*/ 2445198 w 2445198"/>
                  <a:gd name="connsiteY4" fmla="*/ 1221943 h 1221943"/>
                  <a:gd name="connsiteX0" fmla="*/ 0 w 2445198"/>
                  <a:gd name="connsiteY0" fmla="*/ 993478 h 1221943"/>
                  <a:gd name="connsiteX1" fmla="*/ 285635 w 2445198"/>
                  <a:gd name="connsiteY1" fmla="*/ 993248 h 1221943"/>
                  <a:gd name="connsiteX2" fmla="*/ 635003 w 2445198"/>
                  <a:gd name="connsiteY2" fmla="*/ 0 h 1221943"/>
                  <a:gd name="connsiteX3" fmla="*/ 2445198 w 2445198"/>
                  <a:gd name="connsiteY3" fmla="*/ 11329 h 1221943"/>
                  <a:gd name="connsiteX4" fmla="*/ 2445198 w 2445198"/>
                  <a:gd name="connsiteY4" fmla="*/ 1221943 h 1221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5198" h="1221943">
                    <a:moveTo>
                      <a:pt x="0" y="993478"/>
                    </a:moveTo>
                    <a:lnTo>
                      <a:pt x="285635" y="993248"/>
                    </a:lnTo>
                    <a:lnTo>
                      <a:pt x="635003" y="0"/>
                    </a:lnTo>
                    <a:lnTo>
                      <a:pt x="2445198" y="11329"/>
                    </a:lnTo>
                    <a:lnTo>
                      <a:pt x="2445198" y="1221943"/>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5" name="フリーフォーム 154"/>
              <p:cNvSpPr/>
              <p:nvPr/>
            </p:nvSpPr>
            <p:spPr>
              <a:xfrm>
                <a:off x="1301952" y="3254368"/>
                <a:ext cx="1738908" cy="1003156"/>
              </a:xfrm>
              <a:custGeom>
                <a:avLst/>
                <a:gdLst>
                  <a:gd name="connsiteX0" fmla="*/ 0 w 1938271"/>
                  <a:gd name="connsiteY0" fmla="*/ 0 h 1210614"/>
                  <a:gd name="connsiteX1" fmla="*/ 1938271 w 1938271"/>
                  <a:gd name="connsiteY1" fmla="*/ 0 h 1210614"/>
                  <a:gd name="connsiteX2" fmla="*/ 1938271 w 1938271"/>
                  <a:gd name="connsiteY2" fmla="*/ 1210614 h 1210614"/>
                  <a:gd name="connsiteX0" fmla="*/ 0 w 1938271"/>
                  <a:gd name="connsiteY0" fmla="*/ 4216 h 1214830"/>
                  <a:gd name="connsiteX1" fmla="*/ 193102 w 1938271"/>
                  <a:gd name="connsiteY1" fmla="*/ 0 h 1214830"/>
                  <a:gd name="connsiteX2" fmla="*/ 1938271 w 1938271"/>
                  <a:gd name="connsiteY2" fmla="*/ 4216 h 1214830"/>
                  <a:gd name="connsiteX3" fmla="*/ 1938271 w 1938271"/>
                  <a:gd name="connsiteY3" fmla="*/ 1214830 h 1214830"/>
                  <a:gd name="connsiteX0" fmla="*/ 0 w 2490918"/>
                  <a:gd name="connsiteY0" fmla="*/ 1206696 h 1214830"/>
                  <a:gd name="connsiteX1" fmla="*/ 745749 w 2490918"/>
                  <a:gd name="connsiteY1" fmla="*/ 0 h 1214830"/>
                  <a:gd name="connsiteX2" fmla="*/ 2490918 w 2490918"/>
                  <a:gd name="connsiteY2" fmla="*/ 4216 h 1214830"/>
                  <a:gd name="connsiteX3" fmla="*/ 2490918 w 2490918"/>
                  <a:gd name="connsiteY3" fmla="*/ 1214830 h 1214830"/>
                  <a:gd name="connsiteX0" fmla="*/ 0 w 2490918"/>
                  <a:gd name="connsiteY0" fmla="*/ 1206696 h 1226250"/>
                  <a:gd name="connsiteX1" fmla="*/ 394654 w 2490918"/>
                  <a:gd name="connsiteY1" fmla="*/ 1197064 h 1226250"/>
                  <a:gd name="connsiteX2" fmla="*/ 745749 w 2490918"/>
                  <a:gd name="connsiteY2" fmla="*/ 0 h 1226250"/>
                  <a:gd name="connsiteX3" fmla="*/ 2490918 w 2490918"/>
                  <a:gd name="connsiteY3" fmla="*/ 4216 h 1226250"/>
                  <a:gd name="connsiteX4" fmla="*/ 2490918 w 2490918"/>
                  <a:gd name="connsiteY4" fmla="*/ 1214830 h 1226250"/>
                  <a:gd name="connsiteX0" fmla="*/ 0 w 2490918"/>
                  <a:gd name="connsiteY0" fmla="*/ 1206696 h 1214830"/>
                  <a:gd name="connsiteX1" fmla="*/ 394654 w 2490918"/>
                  <a:gd name="connsiteY1" fmla="*/ 1197064 h 1214830"/>
                  <a:gd name="connsiteX2" fmla="*/ 745749 w 2490918"/>
                  <a:gd name="connsiteY2" fmla="*/ 0 h 1214830"/>
                  <a:gd name="connsiteX3" fmla="*/ 2490918 w 2490918"/>
                  <a:gd name="connsiteY3" fmla="*/ 4216 h 1214830"/>
                  <a:gd name="connsiteX4" fmla="*/ 2490918 w 2490918"/>
                  <a:gd name="connsiteY4" fmla="*/ 1214830 h 1214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0918" h="1214830">
                    <a:moveTo>
                      <a:pt x="0" y="1206696"/>
                    </a:moveTo>
                    <a:lnTo>
                      <a:pt x="394654" y="1197064"/>
                    </a:lnTo>
                    <a:lnTo>
                      <a:pt x="745749" y="0"/>
                    </a:lnTo>
                    <a:lnTo>
                      <a:pt x="2490918" y="4216"/>
                    </a:lnTo>
                    <a:lnTo>
                      <a:pt x="2490918" y="121483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156" name="グループ化 155"/>
            <p:cNvGrpSpPr/>
            <p:nvPr/>
          </p:nvGrpSpPr>
          <p:grpSpPr>
            <a:xfrm>
              <a:off x="5349559" y="3713987"/>
              <a:ext cx="506113" cy="861867"/>
              <a:chOff x="2365866" y="3422513"/>
              <a:chExt cx="556724" cy="861867"/>
            </a:xfrm>
          </p:grpSpPr>
          <p:sp>
            <p:nvSpPr>
              <p:cNvPr id="157" name="フリーフォーム 156"/>
              <p:cNvSpPr/>
              <p:nvPr/>
            </p:nvSpPr>
            <p:spPr>
              <a:xfrm>
                <a:off x="2540278" y="3422513"/>
                <a:ext cx="382312" cy="861867"/>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8" name="フリーフォーム 157"/>
              <p:cNvSpPr/>
              <p:nvPr/>
            </p:nvSpPr>
            <p:spPr>
              <a:xfrm>
                <a:off x="2483768" y="3496803"/>
                <a:ext cx="366496" cy="787577"/>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9" name="フリーフォーム 158"/>
              <p:cNvSpPr/>
              <p:nvPr/>
            </p:nvSpPr>
            <p:spPr>
              <a:xfrm>
                <a:off x="2432424" y="3563841"/>
                <a:ext cx="348277" cy="720539"/>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60" name="フリーフォーム 159"/>
              <p:cNvSpPr/>
              <p:nvPr/>
            </p:nvSpPr>
            <p:spPr>
              <a:xfrm>
                <a:off x="2365866" y="3638132"/>
                <a:ext cx="333926" cy="64624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161" name="角丸四角形 160"/>
            <p:cNvSpPr/>
            <p:nvPr/>
          </p:nvSpPr>
          <p:spPr>
            <a:xfrm>
              <a:off x="5255206" y="3670785"/>
              <a:ext cx="302285" cy="301141"/>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rIns="0" rtlCol="0" anchor="ctr"/>
            <a:lstStyle/>
            <a:p>
              <a:pPr algn="ctr"/>
              <a:r>
                <a:rPr lang="en-US" altLang="ja-JP" dirty="0">
                  <a:solidFill>
                    <a:srgbClr val="FFFFFF"/>
                  </a:solidFill>
                </a:rPr>
                <a:t>EV</a:t>
              </a:r>
              <a:endParaRPr lang="ja-JP" altLang="en-US" dirty="0">
                <a:solidFill>
                  <a:srgbClr val="FFFFFF"/>
                </a:solidFill>
              </a:endParaRPr>
            </a:p>
          </p:txBody>
        </p:sp>
        <p:sp>
          <p:nvSpPr>
            <p:cNvPr id="162" name="角丸四角形 161"/>
            <p:cNvSpPr/>
            <p:nvPr/>
          </p:nvSpPr>
          <p:spPr>
            <a:xfrm>
              <a:off x="5514421" y="4028299"/>
              <a:ext cx="1692300" cy="635126"/>
            </a:xfrm>
            <a:prstGeom prst="roundRect">
              <a:avLst>
                <a:gd name="adj" fmla="val 6795"/>
              </a:avLst>
            </a:prstGeom>
            <a:gradFill flip="none" rotWithShape="1">
              <a:gsLst>
                <a:gs pos="82000">
                  <a:srgbClr val="002060">
                    <a:alpha val="14000"/>
                  </a:srgbClr>
                </a:gs>
                <a:gs pos="100000">
                  <a:srgbClr val="002060"/>
                </a:gs>
              </a:gsLst>
              <a:path path="rect">
                <a:fillToRect l="50000" t="50000" r="50000" b="50000"/>
              </a:path>
              <a:tileRect/>
            </a:gradFill>
            <a:ln/>
          </p:spPr>
          <p:style>
            <a:lnRef idx="0">
              <a:schemeClr val="accent5"/>
            </a:lnRef>
            <a:fillRef idx="3">
              <a:schemeClr val="accent5"/>
            </a:fillRef>
            <a:effectRef idx="3">
              <a:schemeClr val="accent5"/>
            </a:effectRef>
            <a:fontRef idx="minor">
              <a:schemeClr val="lt1"/>
            </a:fontRef>
          </p:style>
          <p:txBody>
            <a:bodyPr rtlCol="0" anchor="ctr"/>
            <a:lstStyle/>
            <a:p>
              <a:pPr algn="ctr" defTabSz="7682880" fontAlgn="auto">
                <a:spcBef>
                  <a:spcPts val="0"/>
                </a:spcBef>
                <a:spcAft>
                  <a:spcPts val="0"/>
                </a:spcAft>
                <a:defRPr/>
              </a:pPr>
              <a:r>
                <a:rPr kumimoji="0" lang="en-US" altLang="ja-JP" sz="3000" b="1" kern="0" dirty="0">
                  <a:solidFill>
                    <a:srgbClr val="002060"/>
                  </a:solidFill>
                </a:rPr>
                <a:t>Matrix</a:t>
              </a:r>
            </a:p>
          </p:txBody>
        </p:sp>
        <p:sp>
          <p:nvSpPr>
            <p:cNvPr id="163" name="正方形/長方形 162"/>
            <p:cNvSpPr/>
            <p:nvPr/>
          </p:nvSpPr>
          <p:spPr>
            <a:xfrm>
              <a:off x="7293775" y="3962985"/>
              <a:ext cx="1454689" cy="692497"/>
            </a:xfrm>
            <a:prstGeom prst="rect">
              <a:avLst/>
            </a:prstGeom>
          </p:spPr>
          <p:txBody>
            <a:bodyPr wrap="square">
              <a:spAutoFit/>
            </a:bodyPr>
            <a:lstStyle/>
            <a:p>
              <a:pPr defTabSz="7682880" fontAlgn="auto">
                <a:spcBef>
                  <a:spcPts val="0"/>
                </a:spcBef>
                <a:spcAft>
                  <a:spcPts val="0"/>
                </a:spcAft>
                <a:defRPr/>
              </a:pPr>
              <a:r>
                <a:rPr kumimoji="0" lang="en-US" altLang="ja-JP" kern="0" dirty="0">
                  <a:solidFill>
                    <a:srgbClr val="1F497D">
                      <a:lumMod val="75000"/>
                    </a:srgbClr>
                  </a:solidFill>
                  <a:latin typeface="Calibri"/>
                  <a:ea typeface="ＭＳ Ｐゴシック"/>
                </a:rPr>
                <a:t>to AMP &amp; Zones</a:t>
              </a:r>
              <a:endParaRPr kumimoji="0" lang="en-US" altLang="ja-JP" sz="1400" kern="0" dirty="0">
                <a:solidFill>
                  <a:srgbClr val="1F497D">
                    <a:lumMod val="75000"/>
                  </a:srgbClr>
                </a:solidFill>
                <a:latin typeface="Calibri"/>
                <a:ea typeface="ＭＳ Ｐゴシック"/>
              </a:endParaRPr>
            </a:p>
            <a:p>
              <a:pPr defTabSz="7682880" fontAlgn="auto">
                <a:spcBef>
                  <a:spcPts val="0"/>
                </a:spcBef>
                <a:spcAft>
                  <a:spcPts val="0"/>
                </a:spcAft>
                <a:defRPr/>
              </a:pPr>
              <a:r>
                <a:rPr kumimoji="0" lang="en-US" altLang="ja-JP" sz="1400" kern="0" dirty="0">
                  <a:solidFill>
                    <a:srgbClr val="1F497D">
                      <a:lumMod val="75000"/>
                    </a:srgbClr>
                  </a:solidFill>
                  <a:latin typeface="Calibri"/>
                  <a:ea typeface="ＭＳ Ｐゴシック"/>
                </a:rPr>
                <a:t>VX-3004F: max 4 zones</a:t>
              </a:r>
            </a:p>
            <a:p>
              <a:pPr defTabSz="7682880" fontAlgn="auto">
                <a:spcBef>
                  <a:spcPts val="0"/>
                </a:spcBef>
                <a:spcAft>
                  <a:spcPts val="0"/>
                </a:spcAft>
                <a:defRPr/>
              </a:pPr>
              <a:r>
                <a:rPr kumimoji="0" lang="en-US" altLang="ja-JP" sz="1400" kern="0" dirty="0">
                  <a:solidFill>
                    <a:srgbClr val="1F497D">
                      <a:lumMod val="75000"/>
                    </a:srgbClr>
                  </a:solidFill>
                  <a:latin typeface="Calibri"/>
                  <a:ea typeface="ＭＳ Ｐゴシック"/>
                </a:rPr>
                <a:t>VX-3008F: max 8 zones</a:t>
              </a:r>
            </a:p>
            <a:p>
              <a:pPr defTabSz="7682880" fontAlgn="auto">
                <a:spcBef>
                  <a:spcPts val="0"/>
                </a:spcBef>
                <a:spcAft>
                  <a:spcPts val="0"/>
                </a:spcAft>
                <a:defRPr/>
              </a:pPr>
              <a:r>
                <a:rPr kumimoji="0" lang="en-US" altLang="ja-JP" sz="1400" kern="0" dirty="0">
                  <a:solidFill>
                    <a:srgbClr val="1F497D">
                      <a:lumMod val="75000"/>
                    </a:srgbClr>
                  </a:solidFill>
                  <a:latin typeface="Calibri"/>
                  <a:ea typeface="ＭＳ Ｐゴシック"/>
                </a:rPr>
                <a:t>VX-3016F: max 16 zones: </a:t>
              </a:r>
            </a:p>
          </p:txBody>
        </p:sp>
        <p:pic>
          <p:nvPicPr>
            <p:cNvPr id="205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81364" y="3474153"/>
              <a:ext cx="304036" cy="1320088"/>
            </a:xfrm>
            <a:prstGeom prst="rect">
              <a:avLst/>
            </a:prstGeom>
            <a:noFill/>
            <a:ln>
              <a:noFill/>
            </a:ln>
            <a:effectLst>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2"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51920" y="2792839"/>
              <a:ext cx="566765" cy="5709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6"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86664" y="2676133"/>
              <a:ext cx="566765" cy="5709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7" name="正方形/長方形 166"/>
            <p:cNvSpPr/>
            <p:nvPr/>
          </p:nvSpPr>
          <p:spPr>
            <a:xfrm>
              <a:off x="3047324" y="2729011"/>
              <a:ext cx="888901" cy="646065"/>
            </a:xfrm>
            <a:prstGeom prst="rect">
              <a:avLst/>
            </a:prstGeom>
          </p:spPr>
          <p:txBody>
            <a:bodyPr wrap="none">
              <a:spAutoFit/>
            </a:bodyPr>
            <a:lstStyle/>
            <a:p>
              <a:pPr algn="r" defTabSz="7682880" fontAlgn="auto">
                <a:spcBef>
                  <a:spcPts val="0"/>
                </a:spcBef>
                <a:spcAft>
                  <a:spcPts val="0"/>
                </a:spcAft>
              </a:pPr>
              <a:r>
                <a:rPr lang="en-US" altLang="ja-JP" dirty="0">
                  <a:solidFill>
                    <a:prstClr val="black"/>
                  </a:solidFill>
                  <a:latin typeface="Calibri"/>
                  <a:ea typeface="ＭＳ Ｐゴシック"/>
                </a:rPr>
                <a:t>Remote</a:t>
              </a:r>
            </a:p>
            <a:p>
              <a:pPr algn="r" defTabSz="7682880" fontAlgn="auto">
                <a:spcBef>
                  <a:spcPts val="0"/>
                </a:spcBef>
                <a:spcAft>
                  <a:spcPts val="0"/>
                </a:spcAft>
              </a:pPr>
              <a:r>
                <a:rPr lang="en-US" altLang="ja-JP" dirty="0">
                  <a:solidFill>
                    <a:prstClr val="black"/>
                  </a:solidFill>
                  <a:latin typeface="Calibri"/>
                  <a:ea typeface="ＭＳ Ｐゴシック"/>
                </a:rPr>
                <a:t>Microphone</a:t>
              </a:r>
            </a:p>
            <a:p>
              <a:pPr algn="r" defTabSz="7682880" fontAlgn="auto">
                <a:spcBef>
                  <a:spcPts val="0"/>
                </a:spcBef>
                <a:spcAft>
                  <a:spcPts val="0"/>
                </a:spcAft>
              </a:pPr>
              <a:r>
                <a:rPr lang="en-US" altLang="ja-JP" dirty="0">
                  <a:solidFill>
                    <a:prstClr val="black"/>
                  </a:solidFill>
                  <a:latin typeface="Calibri"/>
                  <a:ea typeface="ＭＳ Ｐゴシック"/>
                </a:rPr>
                <a:t>(RM)’s AUX</a:t>
              </a:r>
              <a:endParaRPr lang="ja-JP" altLang="en-US" sz="2100" dirty="0">
                <a:solidFill>
                  <a:prstClr val="black"/>
                </a:solidFill>
                <a:latin typeface="Calibri"/>
                <a:ea typeface="ＭＳ Ｐゴシック"/>
              </a:endParaRPr>
            </a:p>
          </p:txBody>
        </p:sp>
        <p:pic>
          <p:nvPicPr>
            <p:cNvPr id="168" name="Picture 3"/>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a:stretch/>
          </p:blipFill>
          <p:spPr bwMode="auto">
            <a:xfrm>
              <a:off x="2931766" y="3492297"/>
              <a:ext cx="360040" cy="6080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4" name="Picture 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931766" y="4194940"/>
              <a:ext cx="362023" cy="239921"/>
            </a:xfrm>
            <a:prstGeom prst="rect">
              <a:avLst/>
            </a:prstGeom>
            <a:noFill/>
            <a:ln>
              <a:noFill/>
            </a:ln>
            <a:effectLst>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9" name="正方形/長方形 168"/>
            <p:cNvSpPr/>
            <p:nvPr/>
          </p:nvSpPr>
          <p:spPr>
            <a:xfrm>
              <a:off x="2064582" y="3435846"/>
              <a:ext cx="878087" cy="389690"/>
            </a:xfrm>
            <a:prstGeom prst="rect">
              <a:avLst/>
            </a:prstGeom>
          </p:spPr>
          <p:txBody>
            <a:bodyPr wrap="none">
              <a:spAutoFit/>
            </a:bodyPr>
            <a:lstStyle/>
            <a:p>
              <a:pPr marL="0" marR="0" lvl="0" indent="0" algn="r" defTabSz="7682880" rtl="0" eaLnBrk="1" fontAlgn="auto" latinLnBrk="0" hangingPunct="1">
                <a:lnSpc>
                  <a:spcPct val="100000"/>
                </a:lnSpc>
                <a:spcBef>
                  <a:spcPts val="0"/>
                </a:spcBef>
                <a:spcAft>
                  <a:spcPts val="0"/>
                </a:spcAft>
                <a:buClrTx/>
                <a:buSzTx/>
                <a:buFontTx/>
                <a:buNone/>
                <a:tabLst/>
                <a:defRPr/>
              </a:pPr>
              <a:r>
                <a:rPr lang="en-US" altLang="ja-JP" dirty="0">
                  <a:solidFill>
                    <a:prstClr val="black"/>
                  </a:solidFill>
                  <a:latin typeface="Calibri"/>
                  <a:ea typeface="ＭＳ Ｐゴシック"/>
                </a:rPr>
                <a:t>Key</a:t>
              </a:r>
            </a:p>
            <a:p>
              <a:pPr marL="0" marR="0" lvl="0" indent="0" algn="r" defTabSz="7682880" rtl="0" eaLnBrk="1" fontAlgn="auto" latinLnBrk="0" hangingPunct="1">
                <a:lnSpc>
                  <a:spcPct val="100000"/>
                </a:lnSpc>
                <a:spcBef>
                  <a:spcPts val="0"/>
                </a:spcBef>
                <a:spcAft>
                  <a:spcPts val="0"/>
                </a:spcAft>
                <a:buClrTx/>
                <a:buSzTx/>
                <a:buFontTx/>
                <a:buNone/>
                <a:tabLst/>
                <a:defRPr/>
              </a:pPr>
              <a:r>
                <a:rPr lang="en-US" altLang="ja-JP" sz="1400" dirty="0">
                  <a:solidFill>
                    <a:prstClr val="black"/>
                  </a:solidFill>
                  <a:latin typeface="Calibri"/>
                  <a:ea typeface="ＭＳ Ｐゴシック"/>
                </a:rPr>
                <a:t>on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a:cs typeface="+mn-cs"/>
                </a:rPr>
                <a:t>RM and CT's</a:t>
              </a:r>
              <a:endParaRPr lang="en-US" altLang="ja-JP" sz="1400" dirty="0">
                <a:solidFill>
                  <a:prstClr val="black"/>
                </a:solidFill>
                <a:latin typeface="Calibri"/>
                <a:ea typeface="ＭＳ Ｐゴシック"/>
              </a:endParaRPr>
            </a:p>
          </p:txBody>
        </p:sp>
        <p:sp>
          <p:nvSpPr>
            <p:cNvPr id="170" name="正方形/長方形 169"/>
            <p:cNvSpPr/>
            <p:nvPr/>
          </p:nvSpPr>
          <p:spPr>
            <a:xfrm>
              <a:off x="1976788" y="4184054"/>
              <a:ext cx="965879" cy="389690"/>
            </a:xfrm>
            <a:prstGeom prst="rect">
              <a:avLst/>
            </a:prstGeom>
          </p:spPr>
          <p:txBody>
            <a:bodyPr wrap="none">
              <a:spAutoFit/>
            </a:bodyPr>
            <a:lstStyle/>
            <a:p>
              <a:pPr algn="r" defTabSz="7682880" fontAlgn="auto">
                <a:spcBef>
                  <a:spcPts val="0"/>
                </a:spcBef>
                <a:spcAft>
                  <a:spcPts val="0"/>
                </a:spcAft>
              </a:pPr>
              <a:r>
                <a:rPr lang="en-US" altLang="ja-JP" dirty="0">
                  <a:solidFill>
                    <a:prstClr val="black"/>
                  </a:solidFill>
                  <a:latin typeface="Calibri"/>
                  <a:ea typeface="ＭＳ Ｐゴシック"/>
                </a:rPr>
                <a:t>Control input</a:t>
              </a:r>
            </a:p>
            <a:p>
              <a:pPr algn="r" defTabSz="7682880" fontAlgn="auto">
                <a:spcBef>
                  <a:spcPts val="0"/>
                </a:spcBef>
                <a:spcAft>
                  <a:spcPts val="0"/>
                </a:spcAft>
              </a:pPr>
              <a:r>
                <a:rPr lang="en-US" altLang="ja-JP" sz="1400" dirty="0">
                  <a:solidFill>
                    <a:prstClr val="black"/>
                  </a:solidFill>
                  <a:latin typeface="Calibri"/>
                  <a:ea typeface="ＭＳ Ｐゴシック"/>
                </a:rPr>
                <a:t>on frame and PM</a:t>
              </a:r>
              <a:endParaRPr lang="ja-JP" altLang="en-US" sz="1400" dirty="0">
                <a:solidFill>
                  <a:prstClr val="black"/>
                </a:solidFill>
                <a:latin typeface="Calibri"/>
                <a:ea typeface="ＭＳ Ｐゴシック"/>
              </a:endParaRPr>
            </a:p>
          </p:txBody>
        </p:sp>
        <p:pic>
          <p:nvPicPr>
            <p:cNvPr id="2057" name="Picture 9"/>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491880" y="3425039"/>
              <a:ext cx="281321" cy="390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9" name="Picture 11" descr="クリックすると新しいウィンドウで開きます"/>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20291" y="3918917"/>
              <a:ext cx="420525" cy="132209"/>
            </a:xfrm>
            <a:prstGeom prst="rect">
              <a:avLst/>
            </a:prstGeom>
            <a:noFill/>
            <a:extLst>
              <a:ext uri="{909E8E84-426E-40DD-AFC4-6F175D3DCCD1}">
                <a14:hiddenFill xmlns:a14="http://schemas.microsoft.com/office/drawing/2010/main">
                  <a:solidFill>
                    <a:srgbClr val="FFFFFF"/>
                  </a:solidFill>
                </a14:hiddenFill>
              </a:ext>
            </a:extLst>
          </p:spPr>
        </p:pic>
        <p:sp>
          <p:nvSpPr>
            <p:cNvPr id="7" name="フリーフォーム 6"/>
            <p:cNvSpPr/>
            <p:nvPr/>
          </p:nvSpPr>
          <p:spPr>
            <a:xfrm>
              <a:off x="3747346" y="3733654"/>
              <a:ext cx="235788" cy="63260"/>
            </a:xfrm>
            <a:custGeom>
              <a:avLst/>
              <a:gdLst>
                <a:gd name="connsiteX0" fmla="*/ 235788 w 235788"/>
                <a:gd name="connsiteY0" fmla="*/ 63260 h 63260"/>
                <a:gd name="connsiteX1" fmla="*/ 138022 w 235788"/>
                <a:gd name="connsiteY1" fmla="*/ 63260 h 63260"/>
                <a:gd name="connsiteX2" fmla="*/ 120769 w 235788"/>
                <a:gd name="connsiteY2" fmla="*/ 0 h 63260"/>
                <a:gd name="connsiteX3" fmla="*/ 0 w 235788"/>
                <a:gd name="connsiteY3" fmla="*/ 0 h 63260"/>
              </a:gdLst>
              <a:ahLst/>
              <a:cxnLst>
                <a:cxn ang="0">
                  <a:pos x="connsiteX0" y="connsiteY0"/>
                </a:cxn>
                <a:cxn ang="0">
                  <a:pos x="connsiteX1" y="connsiteY1"/>
                </a:cxn>
                <a:cxn ang="0">
                  <a:pos x="connsiteX2" y="connsiteY2"/>
                </a:cxn>
                <a:cxn ang="0">
                  <a:pos x="connsiteX3" y="connsiteY3"/>
                </a:cxn>
              </a:cxnLst>
              <a:rect l="l" t="t" r="r" b="b"/>
              <a:pathLst>
                <a:path w="235788" h="63260">
                  <a:moveTo>
                    <a:pt x="235788" y="63260"/>
                  </a:moveTo>
                  <a:lnTo>
                    <a:pt x="138022" y="63260"/>
                  </a:lnTo>
                  <a:lnTo>
                    <a:pt x="120769" y="0"/>
                  </a:ln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8" name="フリーフォーム 7"/>
            <p:cNvSpPr/>
            <p:nvPr/>
          </p:nvSpPr>
          <p:spPr>
            <a:xfrm>
              <a:off x="3850863" y="3980944"/>
              <a:ext cx="132271" cy="0"/>
            </a:xfrm>
            <a:custGeom>
              <a:avLst/>
              <a:gdLst>
                <a:gd name="connsiteX0" fmla="*/ 0 w 132271"/>
                <a:gd name="connsiteY0" fmla="*/ 0 h 0"/>
                <a:gd name="connsiteX1" fmla="*/ 132271 w 132271"/>
                <a:gd name="connsiteY1" fmla="*/ 0 h 0"/>
              </a:gdLst>
              <a:ahLst/>
              <a:cxnLst>
                <a:cxn ang="0">
                  <a:pos x="connsiteX0" y="connsiteY0"/>
                </a:cxn>
                <a:cxn ang="0">
                  <a:pos x="connsiteX1" y="connsiteY1"/>
                </a:cxn>
              </a:cxnLst>
              <a:rect l="l" t="t" r="r" b="b"/>
              <a:pathLst>
                <a:path w="132271">
                  <a:moveTo>
                    <a:pt x="0" y="0"/>
                  </a:moveTo>
                  <a:lnTo>
                    <a:pt x="13227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pic>
          <p:nvPicPr>
            <p:cNvPr id="2060" name="Picture 12"/>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499961" y="3313461"/>
              <a:ext cx="392519" cy="2662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7" name="正方形/長方形 106"/>
            <p:cNvSpPr/>
            <p:nvPr/>
          </p:nvSpPr>
          <p:spPr>
            <a:xfrm>
              <a:off x="6670501" y="4838114"/>
              <a:ext cx="2221979" cy="225610"/>
            </a:xfrm>
            <a:prstGeom prst="rect">
              <a:avLst/>
            </a:prstGeom>
          </p:spPr>
          <p:txBody>
            <a:bodyPr wrap="square">
              <a:spAutoFit/>
            </a:bodyPr>
            <a:lstStyle/>
            <a:p>
              <a:pPr defTabSz="7682880" fontAlgn="auto">
                <a:spcBef>
                  <a:spcPts val="0"/>
                </a:spcBef>
                <a:spcAft>
                  <a:spcPts val="0"/>
                </a:spcAft>
              </a:pPr>
              <a:r>
                <a:rPr lang="en-US" altLang="ja-JP" sz="1600" dirty="0">
                  <a:solidFill>
                    <a:srgbClr val="7030A0"/>
                  </a:solidFill>
                  <a:latin typeface="Calibri"/>
                  <a:ea typeface="ＭＳ Ｐゴシック"/>
                </a:rPr>
                <a:t>VX link out 8ch to other frame</a:t>
              </a:r>
              <a:endParaRPr lang="ja-JP" altLang="en-US" sz="1700" dirty="0">
                <a:solidFill>
                  <a:srgbClr val="7030A0"/>
                </a:solidFill>
                <a:latin typeface="Calibri"/>
                <a:ea typeface="ＭＳ Ｐゴシック"/>
              </a:endParaRPr>
            </a:p>
          </p:txBody>
        </p:sp>
        <p:sp>
          <p:nvSpPr>
            <p:cNvPr id="183" name="正方形/長方形 182"/>
            <p:cNvSpPr/>
            <p:nvPr/>
          </p:nvSpPr>
          <p:spPr>
            <a:xfrm>
              <a:off x="7921294" y="3573641"/>
              <a:ext cx="1117324" cy="389690"/>
            </a:xfrm>
            <a:prstGeom prst="rect">
              <a:avLst/>
            </a:prstGeom>
          </p:spPr>
          <p:txBody>
            <a:bodyPr wrap="square">
              <a:spAutoFit/>
            </a:bodyPr>
            <a:lstStyle/>
            <a:p>
              <a:pPr marL="0" marR="0" lvl="0" indent="0" algn="r" defTabSz="7682880" rtl="0" eaLnBrk="1" fontAlgn="auto" latinLnBrk="0" hangingPunct="1">
                <a:lnSpc>
                  <a:spcPct val="100000"/>
                </a:lnSpc>
                <a:spcBef>
                  <a:spcPts val="0"/>
                </a:spcBef>
                <a:spcAft>
                  <a:spcPts val="0"/>
                </a:spcAft>
                <a:buClrTx/>
                <a:buSzTx/>
                <a:buFontTx/>
                <a:buNone/>
                <a:tabLst/>
                <a:defRPr/>
              </a:pPr>
              <a:r>
                <a:rPr lang="en-US" altLang="ja-JP" dirty="0">
                  <a:solidFill>
                    <a:prstClr val="black"/>
                  </a:solidFill>
                  <a:latin typeface="Calibri"/>
                  <a:ea typeface="ＭＳ Ｐゴシック"/>
                </a:rPr>
                <a:t>Control output</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a:cs typeface="+mn-cs"/>
              </a:endParaRPr>
            </a:p>
            <a:p>
              <a:pPr marL="0" marR="0" lvl="0" indent="0" algn="r" defTabSz="768288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a:cs typeface="+mn-cs"/>
                </a:rPr>
                <a:t>on frame and PM</a:t>
              </a:r>
              <a:endParaRPr lang="ja-JP" altLang="en-US" sz="2100" dirty="0">
                <a:solidFill>
                  <a:prstClr val="black"/>
                </a:solidFill>
                <a:latin typeface="Calibri"/>
                <a:ea typeface="ＭＳ Ｐゴシック"/>
              </a:endParaRPr>
            </a:p>
          </p:txBody>
        </p:sp>
        <p:sp>
          <p:nvSpPr>
            <p:cNvPr id="187" name="正方形/長方形 186"/>
            <p:cNvSpPr/>
            <p:nvPr/>
          </p:nvSpPr>
          <p:spPr>
            <a:xfrm>
              <a:off x="4619999" y="3590748"/>
              <a:ext cx="652283" cy="430710"/>
            </a:xfrm>
            <a:prstGeom prst="rect">
              <a:avLst/>
            </a:prstGeom>
          </p:spPr>
          <p:txBody>
            <a:bodyPr wrap="none">
              <a:spAutoFit/>
            </a:bodyPr>
            <a:lstStyle/>
            <a:p>
              <a:pPr algn="r" defTabSz="7682880" fontAlgn="auto">
                <a:spcBef>
                  <a:spcPts val="0"/>
                </a:spcBef>
                <a:spcAft>
                  <a:spcPts val="0"/>
                </a:spcAft>
              </a:pPr>
              <a:r>
                <a:rPr lang="en-US" altLang="ja-JP" dirty="0">
                  <a:solidFill>
                    <a:prstClr val="black"/>
                  </a:solidFill>
                  <a:latin typeface="Calibri"/>
                  <a:ea typeface="ＭＳ Ｐゴシック"/>
                </a:rPr>
                <a:t>Inside</a:t>
              </a:r>
            </a:p>
            <a:p>
              <a:pPr algn="r" defTabSz="7682880" fontAlgn="auto">
                <a:spcBef>
                  <a:spcPts val="0"/>
                </a:spcBef>
                <a:spcAft>
                  <a:spcPts val="0"/>
                </a:spcAft>
              </a:pPr>
              <a:r>
                <a:rPr lang="en-US" altLang="ja-JP" dirty="0">
                  <a:solidFill>
                    <a:prstClr val="black"/>
                  </a:solidFill>
                  <a:latin typeface="Calibri"/>
                  <a:ea typeface="ＭＳ Ｐゴシック"/>
                </a:rPr>
                <a:t>WAV file</a:t>
              </a:r>
              <a:endParaRPr lang="ja-JP" altLang="en-US" sz="1700" dirty="0">
                <a:solidFill>
                  <a:prstClr val="black"/>
                </a:solidFill>
                <a:latin typeface="Calibri"/>
                <a:ea typeface="ＭＳ Ｐゴシック"/>
              </a:endParaRPr>
            </a:p>
          </p:txBody>
        </p:sp>
        <p:sp>
          <p:nvSpPr>
            <p:cNvPr id="82" name="正方形/長方形 81">
              <a:extLst>
                <a:ext uri="{FF2B5EF4-FFF2-40B4-BE49-F238E27FC236}">
                  <a16:creationId xmlns:a16="http://schemas.microsoft.com/office/drawing/2014/main" id="{44853349-00DA-4699-8187-69F5B4DA4E99}"/>
                </a:ext>
              </a:extLst>
            </p:cNvPr>
            <p:cNvSpPr/>
            <p:nvPr/>
          </p:nvSpPr>
          <p:spPr>
            <a:xfrm>
              <a:off x="1925737" y="4606260"/>
              <a:ext cx="1010117" cy="276885"/>
            </a:xfrm>
            <a:prstGeom prst="rect">
              <a:avLst/>
            </a:prstGeom>
          </p:spPr>
          <p:txBody>
            <a:bodyPr wrap="none">
              <a:spAutoFit/>
            </a:bodyPr>
            <a:lstStyle/>
            <a:p>
              <a:pPr algn="r" defTabSz="7682880" fontAlgn="auto">
                <a:spcBef>
                  <a:spcPts val="0"/>
                </a:spcBef>
                <a:spcAft>
                  <a:spcPts val="0"/>
                </a:spcAft>
              </a:pPr>
              <a:r>
                <a:rPr lang="en-US" altLang="ja-JP" dirty="0">
                  <a:solidFill>
                    <a:prstClr val="black"/>
                  </a:solidFill>
                  <a:latin typeface="Calibri"/>
                  <a:ea typeface="ＭＳ Ｐゴシック"/>
                </a:rPr>
                <a:t>Internal Timer</a:t>
              </a:r>
              <a:endParaRPr lang="ja-JP" altLang="en-US" sz="2100" dirty="0">
                <a:solidFill>
                  <a:prstClr val="black"/>
                </a:solidFill>
                <a:latin typeface="Calibri"/>
                <a:ea typeface="ＭＳ Ｐゴシック"/>
              </a:endParaRPr>
            </a:p>
          </p:txBody>
        </p:sp>
      </p:grpSp>
      <p:sp>
        <p:nvSpPr>
          <p:cNvPr id="87" name="正方形/長方形 86"/>
          <p:cNvSpPr/>
          <p:nvPr/>
        </p:nvSpPr>
        <p:spPr>
          <a:xfrm>
            <a:off x="3101746" y="2124765"/>
            <a:ext cx="4374394" cy="507860"/>
          </a:xfrm>
          <a:prstGeom prst="rect">
            <a:avLst/>
          </a:prstGeom>
        </p:spPr>
        <p:txBody>
          <a:bodyPr wrap="none" lIns="137187" tIns="68594" rIns="137187" bIns="68594">
            <a:spAutoFit/>
          </a:bodyPr>
          <a:lstStyle/>
          <a:p>
            <a:r>
              <a:rPr lang="en-US" altLang="ja-JP" sz="2400" b="1" dirty="0">
                <a:solidFill>
                  <a:srgbClr val="5F5F5F"/>
                </a:solidFill>
                <a:latin typeface="Calibri"/>
              </a:rPr>
              <a:t>Consist of the Broadcast Pattern</a:t>
            </a:r>
            <a:endParaRPr lang="ja-JP" altLang="en-US" sz="2400" dirty="0">
              <a:solidFill>
                <a:srgbClr val="5F5F5F"/>
              </a:solidFill>
            </a:endParaRPr>
          </a:p>
        </p:txBody>
      </p:sp>
      <p:sp>
        <p:nvSpPr>
          <p:cNvPr id="88" name="正方形/長方形 87"/>
          <p:cNvSpPr/>
          <p:nvPr/>
        </p:nvSpPr>
        <p:spPr>
          <a:xfrm>
            <a:off x="3138289" y="2567121"/>
            <a:ext cx="10411735" cy="923358"/>
          </a:xfrm>
          <a:prstGeom prst="rect">
            <a:avLst/>
          </a:prstGeom>
        </p:spPr>
        <p:txBody>
          <a:bodyPr wrap="square" lIns="137187" tIns="68594" rIns="137187" bIns="68594">
            <a:spAutoFit/>
          </a:bodyPr>
          <a:lstStyle/>
          <a:p>
            <a:r>
              <a:rPr lang="en-US" altLang="ja-JP" sz="1700" dirty="0">
                <a:solidFill>
                  <a:srgbClr val="5F5F5F"/>
                </a:solidFill>
                <a:latin typeface="Calibri"/>
              </a:rPr>
              <a:t>Except broadcast using MIC of RM-300X/RM-200SF, </a:t>
            </a:r>
            <a:r>
              <a:rPr lang="ja-JP" altLang="en-US" sz="1700" dirty="0" err="1">
                <a:solidFill>
                  <a:srgbClr val="5F5F5F"/>
                </a:solidFill>
                <a:latin typeface="Calibri"/>
              </a:rPr>
              <a:t>ｔ</a:t>
            </a:r>
            <a:r>
              <a:rPr lang="en-US" altLang="ja-JP" sz="1700" dirty="0">
                <a:solidFill>
                  <a:srgbClr val="5F5F5F"/>
                </a:solidFill>
                <a:latin typeface="Calibri"/>
              </a:rPr>
              <a:t>he broadcasts are based on  “broadcast pattern” pattern which is comprised of a combination of “Audio input”, “Audio output” and “Control output”, and these patterns are started by the “trigger”.</a:t>
            </a:r>
            <a:endParaRPr lang="ja-JP" altLang="en-US" sz="1700" dirty="0">
              <a:solidFill>
                <a:srgbClr val="5F5F5F"/>
              </a:solidFill>
              <a:latin typeface="Calibri"/>
            </a:endParaRPr>
          </a:p>
        </p:txBody>
      </p:sp>
      <p:pic>
        <p:nvPicPr>
          <p:cNvPr id="89" name="Picture 3" descr="G:\TCL\Products\Products data\VX\VX-3000\Photo\VX-3000 ph2\vx3004f_pf2e.jpg"/>
          <p:cNvPicPr>
            <a:picLocks noChangeAspect="1" noChangeArrowheads="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623615" y="4654065"/>
            <a:ext cx="1420355" cy="609882"/>
          </a:xfrm>
          <a:prstGeom prst="rect">
            <a:avLst/>
          </a:prstGeom>
          <a:noFill/>
          <a:extLst>
            <a:ext uri="{909E8E84-426E-40DD-AFC4-6F175D3DCCD1}">
              <a14:hiddenFill xmlns:a14="http://schemas.microsoft.com/office/drawing/2010/main">
                <a:solidFill>
                  <a:srgbClr val="FFFFFF"/>
                </a:solidFill>
              </a14:hiddenFill>
            </a:ext>
          </a:extLst>
        </p:spPr>
      </p:pic>
      <p:grpSp>
        <p:nvGrpSpPr>
          <p:cNvPr id="132" name="グループ化 131"/>
          <p:cNvGrpSpPr/>
          <p:nvPr/>
        </p:nvGrpSpPr>
        <p:grpSpPr>
          <a:xfrm>
            <a:off x="1153670" y="539776"/>
            <a:ext cx="1866938" cy="1772636"/>
            <a:chOff x="2753541" y="985398"/>
            <a:chExt cx="2425140" cy="2301963"/>
          </a:xfrm>
        </p:grpSpPr>
        <p:grpSp>
          <p:nvGrpSpPr>
            <p:cNvPr id="133" name="グループ化 132"/>
            <p:cNvGrpSpPr/>
            <p:nvPr/>
          </p:nvGrpSpPr>
          <p:grpSpPr>
            <a:xfrm>
              <a:off x="2991168" y="1221263"/>
              <a:ext cx="1944215" cy="1771248"/>
              <a:chOff x="2991168" y="1221263"/>
              <a:chExt cx="1944215" cy="1771248"/>
            </a:xfrm>
          </p:grpSpPr>
          <p:sp>
            <p:nvSpPr>
              <p:cNvPr id="135" name="円/楕円 134"/>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kern="0" dirty="0">
                  <a:solidFill>
                    <a:prstClr val="white"/>
                  </a:solidFill>
                  <a:latin typeface="Meiryo UI"/>
                  <a:ea typeface="Meiryo UI"/>
                </a:endParaRPr>
              </a:p>
            </p:txBody>
          </p:sp>
          <p:sp>
            <p:nvSpPr>
              <p:cNvPr id="136" name="角丸四角形 135"/>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sz="2100" b="1" kern="0" dirty="0">
                    <a:solidFill>
                      <a:prstClr val="white"/>
                    </a:solidFill>
                    <a:latin typeface="Calibri"/>
                    <a:ea typeface="Meiryo UI"/>
                  </a:rPr>
                  <a:t>Broadcast</a:t>
                </a:r>
                <a:endParaRPr kumimoji="0" lang="ja-JP" altLang="en-US" sz="2100" b="1" kern="0" dirty="0">
                  <a:solidFill>
                    <a:prstClr val="white"/>
                  </a:solidFill>
                  <a:latin typeface="Calibri"/>
                  <a:ea typeface="Meiryo UI"/>
                </a:endParaRPr>
              </a:p>
            </p:txBody>
          </p:sp>
        </p:grpSp>
        <p:pic>
          <p:nvPicPr>
            <p:cNvPr id="134" name="Picture 2" descr="C:\Users\toa27839.TOA\AppData\Local\Temp\notesEA312D\Bubble_material_noshadow-01.png"/>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76" name="角丸四角形 75"/>
          <p:cNvSpPr/>
          <p:nvPr/>
        </p:nvSpPr>
        <p:spPr>
          <a:xfrm>
            <a:off x="7607491" y="3680252"/>
            <a:ext cx="2485633" cy="288858"/>
          </a:xfrm>
          <a:prstGeom prst="roundRect">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r>
              <a:rPr lang="en-US" altLang="ja-JP" sz="1400" dirty="0">
                <a:solidFill>
                  <a:srgbClr val="FFFFFF"/>
                </a:solidFill>
              </a:rPr>
              <a:t>Input type &amp; Priority</a:t>
            </a:r>
            <a:endParaRPr lang="ja-JP" altLang="en-US" sz="1400" dirty="0">
              <a:solidFill>
                <a:srgbClr val="FFFFFF"/>
              </a:solidFill>
            </a:endParaRPr>
          </a:p>
        </p:txBody>
      </p:sp>
      <p:pic>
        <p:nvPicPr>
          <p:cNvPr id="77" name="Picture 2"/>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650882" y="3870787"/>
            <a:ext cx="2359450" cy="1076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3" name="円/楕円 82"/>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84" name="円/楕円 83"/>
          <p:cNvSpPr/>
          <p:nvPr/>
        </p:nvSpPr>
        <p:spPr>
          <a:xfrm>
            <a:off x="145116" y="2542683"/>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85" name="グループ化 84">
            <a:extLst>
              <a:ext uri="{FF2B5EF4-FFF2-40B4-BE49-F238E27FC236}">
                <a16:creationId xmlns:a16="http://schemas.microsoft.com/office/drawing/2014/main" id="{031A3840-CEB3-429B-A165-A555F09A1D85}"/>
              </a:ext>
            </a:extLst>
          </p:cNvPr>
          <p:cNvGrpSpPr/>
          <p:nvPr/>
        </p:nvGrpSpPr>
        <p:grpSpPr>
          <a:xfrm>
            <a:off x="4482530" y="6821615"/>
            <a:ext cx="654350" cy="621297"/>
            <a:chOff x="2716691" y="1041523"/>
            <a:chExt cx="2425138" cy="2301960"/>
          </a:xfrm>
          <a:effectLst>
            <a:outerShdw blurRad="50800" dist="38100" dir="8100000" algn="tr" rotWithShape="0">
              <a:prstClr val="black">
                <a:alpha val="40000"/>
              </a:prstClr>
            </a:outerShdw>
          </a:effectLst>
        </p:grpSpPr>
        <p:grpSp>
          <p:nvGrpSpPr>
            <p:cNvPr id="86" name="グループ化 85">
              <a:extLst>
                <a:ext uri="{FF2B5EF4-FFF2-40B4-BE49-F238E27FC236}">
                  <a16:creationId xmlns:a16="http://schemas.microsoft.com/office/drawing/2014/main" id="{78043FCA-3807-4E54-8554-994D44FD33E7}"/>
                </a:ext>
              </a:extLst>
            </p:cNvPr>
            <p:cNvGrpSpPr/>
            <p:nvPr/>
          </p:nvGrpSpPr>
          <p:grpSpPr>
            <a:xfrm>
              <a:off x="2991168" y="1221263"/>
              <a:ext cx="1944215" cy="1771248"/>
              <a:chOff x="2991168" y="1221263"/>
              <a:chExt cx="1944215" cy="1771248"/>
            </a:xfrm>
          </p:grpSpPr>
          <p:sp>
            <p:nvSpPr>
              <p:cNvPr id="97" name="円/楕円 55">
                <a:extLst>
                  <a:ext uri="{FF2B5EF4-FFF2-40B4-BE49-F238E27FC236}">
                    <a16:creationId xmlns:a16="http://schemas.microsoft.com/office/drawing/2014/main" id="{C884B656-017A-4D82-B9D9-E73911EFAFF7}"/>
                  </a:ext>
                </a:extLst>
              </p:cNvPr>
              <p:cNvSpPr/>
              <p:nvPr/>
            </p:nvSpPr>
            <p:spPr>
              <a:xfrm>
                <a:off x="2991168" y="1221263"/>
                <a:ext cx="1944215" cy="1771248"/>
              </a:xfrm>
              <a:prstGeom prst="ellipse">
                <a:avLst/>
              </a:prstGeom>
              <a:solidFill>
                <a:schemeClr val="accent6">
                  <a:lumMod val="75000"/>
                </a:schemeClr>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400" kern="0" dirty="0">
                  <a:solidFill>
                    <a:prstClr val="white"/>
                  </a:solidFill>
                  <a:latin typeface="Meiryo UI"/>
                  <a:ea typeface="Meiryo UI"/>
                </a:endParaRPr>
              </a:p>
            </p:txBody>
          </p:sp>
          <p:sp>
            <p:nvSpPr>
              <p:cNvPr id="98" name="角丸四角形 56">
                <a:extLst>
                  <a:ext uri="{FF2B5EF4-FFF2-40B4-BE49-F238E27FC236}">
                    <a16:creationId xmlns:a16="http://schemas.microsoft.com/office/drawing/2014/main" id="{5CF060C9-E706-4CE6-8FB8-E1DCED8BF971}"/>
                  </a:ext>
                </a:extLst>
              </p:cNvPr>
              <p:cNvSpPr/>
              <p:nvPr/>
            </p:nvSpPr>
            <p:spPr>
              <a:xfrm>
                <a:off x="3043677" y="1746611"/>
                <a:ext cx="1845768" cy="792089"/>
              </a:xfrm>
              <a:prstGeom prst="roundRect">
                <a:avLst/>
              </a:prstGeom>
              <a:solidFill>
                <a:schemeClr val="accent6">
                  <a:lumMod val="75000"/>
                </a:schemeClr>
              </a:solidFill>
              <a:ln w="25400" cap="flat" cmpd="sng" algn="ctr">
                <a:noFill/>
                <a:prstDash val="solid"/>
              </a:ln>
              <a:effectLst/>
            </p:spPr>
            <p:txBody>
              <a:bodyPr lIns="0" tIns="0" rIns="0" bIns="0" rtlCol="0" anchor="ctr"/>
              <a:lstStyle/>
              <a:p>
                <a:pPr algn="ctr" defTabSz="1371805" fontAlgn="auto">
                  <a:spcBef>
                    <a:spcPts val="0"/>
                  </a:spcBef>
                  <a:spcAft>
                    <a:spcPts val="0"/>
                  </a:spcAft>
                </a:pPr>
                <a:r>
                  <a:rPr kumimoji="0" lang="en-US" altLang="ja-JP" sz="1600" b="1" kern="0" dirty="0">
                    <a:solidFill>
                      <a:prstClr val="white"/>
                    </a:solidFill>
                    <a:latin typeface="Calibri"/>
                    <a:ea typeface="Meiryo UI"/>
                  </a:rPr>
                  <a:t>v.5</a:t>
                </a:r>
                <a:endParaRPr kumimoji="0" lang="ja-JP" altLang="en-US" sz="1600" b="1" kern="0" dirty="0">
                  <a:solidFill>
                    <a:prstClr val="white"/>
                  </a:solidFill>
                  <a:latin typeface="Calibri"/>
                  <a:ea typeface="Meiryo UI"/>
                </a:endParaRPr>
              </a:p>
            </p:txBody>
          </p:sp>
        </p:grpSp>
        <p:pic>
          <p:nvPicPr>
            <p:cNvPr id="90" name="Picture 2" descr="C:\Users\toa27839.TOA\AppData\Local\Temp\notesEA312D\Bubble_material_noshadow-01.png">
              <a:extLst>
                <a:ext uri="{FF2B5EF4-FFF2-40B4-BE49-F238E27FC236}">
                  <a16:creationId xmlns:a16="http://schemas.microsoft.com/office/drawing/2014/main" id="{B81C8966-171F-4889-985C-2E0DD357C800}"/>
                </a:ext>
              </a:extLst>
            </p:cNvPr>
            <p:cNvPicPr>
              <a:picLocks noChangeAspect="1" noChangeArrowheads="1"/>
            </p:cNvPicPr>
            <p:nvPr/>
          </p:nvPicPr>
          <p:blipFill rotWithShape="1">
            <a:blip r:embed="rId13" cstate="print">
              <a:extLst>
                <a:ext uri="{28A0092B-C50C-407E-A947-70E740481C1C}">
                  <a14:useLocalDpi xmlns:a14="http://schemas.microsoft.com/office/drawing/2010/main" val="0"/>
                </a:ext>
              </a:extLst>
            </a:blip>
            <a:srcRect/>
            <a:stretch/>
          </p:blipFill>
          <p:spPr bwMode="auto">
            <a:xfrm>
              <a:off x="2716691" y="1041523"/>
              <a:ext cx="2425138" cy="2301960"/>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104" name="図 103">
            <a:extLst>
              <a:ext uri="{FF2B5EF4-FFF2-40B4-BE49-F238E27FC236}">
                <a16:creationId xmlns:a16="http://schemas.microsoft.com/office/drawing/2014/main" id="{F2B358DE-49A8-4467-8C36-0E5CBB931B60}"/>
              </a:ext>
            </a:extLst>
          </p:cNvPr>
          <p:cNvPicPr>
            <a:picLocks noChangeAspect="1"/>
          </p:cNvPicPr>
          <p:nvPr/>
        </p:nvPicPr>
        <p:blipFill>
          <a:blip r:embed="rId14"/>
          <a:stretch>
            <a:fillRect/>
          </a:stretch>
        </p:blipFill>
        <p:spPr>
          <a:xfrm>
            <a:off x="10243170" y="834876"/>
            <a:ext cx="2648922" cy="1536375"/>
          </a:xfrm>
          <a:prstGeom prst="rect">
            <a:avLst/>
          </a:prstGeom>
          <a:ln>
            <a:solidFill>
              <a:schemeClr val="bg1">
                <a:lumMod val="50000"/>
              </a:schemeClr>
            </a:solidFill>
          </a:ln>
        </p:spPr>
      </p:pic>
      <p:sp>
        <p:nvSpPr>
          <p:cNvPr id="105" name="正方形/長方形 104">
            <a:extLst>
              <a:ext uri="{FF2B5EF4-FFF2-40B4-BE49-F238E27FC236}">
                <a16:creationId xmlns:a16="http://schemas.microsoft.com/office/drawing/2014/main" id="{0058485B-3AE0-4595-A48B-C69DA96E4D9F}"/>
              </a:ext>
            </a:extLst>
          </p:cNvPr>
          <p:cNvSpPr/>
          <p:nvPr/>
        </p:nvSpPr>
        <p:spPr>
          <a:xfrm>
            <a:off x="3114378" y="1433825"/>
            <a:ext cx="3358346" cy="507860"/>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rPr>
              <a:t>[C] 3 Broadcast Patterns</a:t>
            </a:r>
            <a:endParaRPr kumimoji="1" lang="ja-JP" altLang="en-US" sz="24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sp>
        <p:nvSpPr>
          <p:cNvPr id="106" name="正方形/長方形 105">
            <a:extLst>
              <a:ext uri="{FF2B5EF4-FFF2-40B4-BE49-F238E27FC236}">
                <a16:creationId xmlns:a16="http://schemas.microsoft.com/office/drawing/2014/main" id="{5C568C4A-1548-48C4-B4E9-23594D98E397}"/>
              </a:ext>
            </a:extLst>
          </p:cNvPr>
          <p:cNvSpPr/>
          <p:nvPr/>
        </p:nvSpPr>
        <p:spPr>
          <a:xfrm>
            <a:off x="2861888" y="833632"/>
            <a:ext cx="3300317" cy="600193"/>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rPr>
              <a:t>Detail of Broadcast</a:t>
            </a:r>
            <a:endParaRPr kumimoji="1" lang="ja-JP" altLang="en-US" sz="30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sp>
        <p:nvSpPr>
          <p:cNvPr id="92" name="正方形/長方形 91">
            <a:extLst>
              <a:ext uri="{FF2B5EF4-FFF2-40B4-BE49-F238E27FC236}">
                <a16:creationId xmlns:a16="http://schemas.microsoft.com/office/drawing/2014/main" id="{344E6C62-33C2-4E01-8296-19BACE8A433B}"/>
              </a:ext>
            </a:extLst>
          </p:cNvPr>
          <p:cNvSpPr/>
          <p:nvPr/>
        </p:nvSpPr>
        <p:spPr>
          <a:xfrm>
            <a:off x="10895259" y="1891699"/>
            <a:ext cx="1278094" cy="479552"/>
          </a:xfrm>
          <a:prstGeom prst="rect">
            <a:avLst/>
          </a:prstGeom>
          <a:noFill/>
          <a:ln w="12700">
            <a:solidFill>
              <a:schemeClr val="accent6">
                <a:lumMod val="75000"/>
              </a:schemeClr>
            </a:solidFill>
          </a:ln>
          <a:effectLst>
            <a:glow rad="63500">
              <a:schemeClr val="accent6">
                <a:satMod val="175000"/>
                <a:alpha val="40000"/>
              </a:schemeClr>
            </a:glow>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93" name="図 92">
            <a:hlinkClick r:id="rId15" action="ppaction://hlinksldjump"/>
            <a:extLst>
              <a:ext uri="{FF2B5EF4-FFF2-40B4-BE49-F238E27FC236}">
                <a16:creationId xmlns:a16="http://schemas.microsoft.com/office/drawing/2014/main" id="{65165978-69BC-4BB1-94E8-48BFECBE8228}"/>
              </a:ext>
            </a:extLst>
          </p:cNvPr>
          <p:cNvPicPr>
            <a:picLocks noChangeAspect="1"/>
          </p:cNvPicPr>
          <p:nvPr/>
        </p:nvPicPr>
        <p:blipFill>
          <a:blip r:embed="rId16"/>
          <a:stretch>
            <a:fillRect/>
          </a:stretch>
        </p:blipFill>
        <p:spPr>
          <a:xfrm>
            <a:off x="12014853" y="830127"/>
            <a:ext cx="877540" cy="282189"/>
          </a:xfrm>
          <a:prstGeom prst="rect">
            <a:avLst/>
          </a:prstGeom>
        </p:spPr>
      </p:pic>
    </p:spTree>
    <p:extLst>
      <p:ext uri="{BB962C8B-B14F-4D97-AF65-F5344CB8AC3E}">
        <p14:creationId xmlns:p14="http://schemas.microsoft.com/office/powerpoint/2010/main" val="765830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7"/>
                                        </p:tgtEl>
                                        <p:attrNameLst>
                                          <p:attrName>style.visibility</p:attrName>
                                        </p:attrNameLst>
                                      </p:cBhvr>
                                      <p:to>
                                        <p:strVal val="visible"/>
                                      </p:to>
                                    </p:set>
                                    <p:animEffect transition="in" filter="fade">
                                      <p:cBhvr>
                                        <p:cTn id="10" dur="500"/>
                                        <p:tgtEl>
                                          <p:spTgt spid="8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8"/>
                                        </p:tgtEl>
                                        <p:attrNameLst>
                                          <p:attrName>style.visibility</p:attrName>
                                        </p:attrNameLst>
                                      </p:cBhvr>
                                      <p:to>
                                        <p:strVal val="visible"/>
                                      </p:to>
                                    </p:set>
                                    <p:animEffect transition="in" filter="fade">
                                      <p:cBhvr>
                                        <p:cTn id="13" dur="500"/>
                                        <p:tgtEl>
                                          <p:spTgt spid="88"/>
                                        </p:tgtEl>
                                      </p:cBhvr>
                                    </p:animEffect>
                                  </p:childTnLst>
                                </p:cTn>
                              </p:par>
                              <p:par>
                                <p:cTn id="14" presetID="10" presetClass="entr" presetSubtype="0" fill="hold" nodeType="withEffect">
                                  <p:stCondLst>
                                    <p:cond delay="0"/>
                                  </p:stCondLst>
                                  <p:childTnLst>
                                    <p:set>
                                      <p:cBhvr>
                                        <p:cTn id="15" dur="1" fill="hold">
                                          <p:stCondLst>
                                            <p:cond delay="0"/>
                                          </p:stCondLst>
                                        </p:cTn>
                                        <p:tgtEl>
                                          <p:spTgt spid="89"/>
                                        </p:tgtEl>
                                        <p:attrNameLst>
                                          <p:attrName>style.visibility</p:attrName>
                                        </p:attrNameLst>
                                      </p:cBhvr>
                                      <p:to>
                                        <p:strVal val="visible"/>
                                      </p:to>
                                    </p:set>
                                    <p:animEffect transition="in" filter="fade">
                                      <p:cBhvr>
                                        <p:cTn id="16" dur="500"/>
                                        <p:tgtEl>
                                          <p:spTgt spid="8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6"/>
                                        </p:tgtEl>
                                        <p:attrNameLst>
                                          <p:attrName>style.visibility</p:attrName>
                                        </p:attrNameLst>
                                      </p:cBhvr>
                                      <p:to>
                                        <p:strVal val="visible"/>
                                      </p:to>
                                    </p:set>
                                    <p:animEffect transition="in" filter="fade">
                                      <p:cBhvr>
                                        <p:cTn id="19" dur="500"/>
                                        <p:tgtEl>
                                          <p:spTgt spid="76"/>
                                        </p:tgtEl>
                                      </p:cBhvr>
                                    </p:animEffect>
                                  </p:childTnLst>
                                </p:cTn>
                              </p:par>
                              <p:par>
                                <p:cTn id="20" presetID="10" presetClass="entr" presetSubtype="0" fill="hold" nodeType="withEffect">
                                  <p:stCondLst>
                                    <p:cond delay="0"/>
                                  </p:stCondLst>
                                  <p:childTnLst>
                                    <p:set>
                                      <p:cBhvr>
                                        <p:cTn id="21" dur="1" fill="hold">
                                          <p:stCondLst>
                                            <p:cond delay="0"/>
                                          </p:stCondLst>
                                        </p:cTn>
                                        <p:tgtEl>
                                          <p:spTgt spid="77"/>
                                        </p:tgtEl>
                                        <p:attrNameLst>
                                          <p:attrName>style.visibility</p:attrName>
                                        </p:attrNameLst>
                                      </p:cBhvr>
                                      <p:to>
                                        <p:strVal val="visible"/>
                                      </p:to>
                                    </p:set>
                                    <p:animEffect transition="in" filter="fade">
                                      <p:cBhvr>
                                        <p:cTn id="22"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p:bldP spid="88" grpId="0"/>
      <p:bldP spid="7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Functions</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87" name="正方形/長方形 86"/>
          <p:cNvSpPr/>
          <p:nvPr/>
        </p:nvSpPr>
        <p:spPr>
          <a:xfrm>
            <a:off x="3101746" y="2124765"/>
            <a:ext cx="3627330" cy="507860"/>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dirty="0">
                <a:ln>
                  <a:noFill/>
                </a:ln>
                <a:solidFill>
                  <a:srgbClr val="00B0F0"/>
                </a:solidFill>
                <a:effectLst/>
                <a:uLnTx/>
                <a:uFillTx/>
                <a:latin typeface="Calibri"/>
                <a:ea typeface="ＭＳ Ｐゴシック" pitchFamily="50" charset="-128"/>
                <a:cs typeface="+mn-cs"/>
              </a:rPr>
              <a:t>General</a:t>
            </a:r>
            <a:r>
              <a:rPr kumimoji="1" lang="en-US" altLang="ja-JP" sz="2400" b="1" i="0" u="none" strike="noStrike" kern="1200" cap="none" spc="0" normalizeH="0" baseline="0" noProof="0" dirty="0">
                <a:ln>
                  <a:noFill/>
                </a:ln>
                <a:solidFill>
                  <a:srgbClr val="5F5F5F"/>
                </a:solidFill>
                <a:effectLst/>
                <a:uLnTx/>
                <a:uFillTx/>
                <a:latin typeface="Calibri"/>
                <a:ea typeface="ＭＳ Ｐゴシック" pitchFamily="50" charset="-128"/>
                <a:cs typeface="+mn-cs"/>
              </a:rPr>
              <a:t> Broadcast Pattern</a:t>
            </a:r>
            <a:endParaRPr kumimoji="1" lang="ja-JP" altLang="en-US" sz="2400" b="0" i="0" u="none" strike="noStrike" kern="1200" cap="none" spc="0" normalizeH="0" baseline="0" noProof="0" dirty="0">
              <a:ln>
                <a:noFill/>
              </a:ln>
              <a:solidFill>
                <a:srgbClr val="5F5F5F"/>
              </a:solidFill>
              <a:effectLst/>
              <a:uLnTx/>
              <a:uFillTx/>
              <a:latin typeface="Meiryo UI" pitchFamily="50" charset="-128"/>
              <a:ea typeface="ＭＳ Ｐゴシック" pitchFamily="50" charset="-128"/>
              <a:cs typeface="+mn-cs"/>
            </a:endParaRPr>
          </a:p>
        </p:txBody>
      </p:sp>
      <p:grpSp>
        <p:nvGrpSpPr>
          <p:cNvPr id="132" name="グループ化 131"/>
          <p:cNvGrpSpPr/>
          <p:nvPr/>
        </p:nvGrpSpPr>
        <p:grpSpPr>
          <a:xfrm>
            <a:off x="1153670" y="539776"/>
            <a:ext cx="1866938" cy="1772636"/>
            <a:chOff x="2753541" y="985398"/>
            <a:chExt cx="2425140" cy="2301963"/>
          </a:xfrm>
        </p:grpSpPr>
        <p:grpSp>
          <p:nvGrpSpPr>
            <p:cNvPr id="133" name="グループ化 132"/>
            <p:cNvGrpSpPr/>
            <p:nvPr/>
          </p:nvGrpSpPr>
          <p:grpSpPr>
            <a:xfrm>
              <a:off x="2991168" y="1221263"/>
              <a:ext cx="1944215" cy="1771248"/>
              <a:chOff x="2991168" y="1221263"/>
              <a:chExt cx="1944215" cy="1771248"/>
            </a:xfrm>
          </p:grpSpPr>
          <p:sp>
            <p:nvSpPr>
              <p:cNvPr id="135" name="円/楕円 134"/>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Meiryo UI"/>
                  <a:ea typeface="Meiryo UI"/>
                  <a:cs typeface="+mn-cs"/>
                </a:endParaRPr>
              </a:p>
            </p:txBody>
          </p:sp>
          <p:sp>
            <p:nvSpPr>
              <p:cNvPr id="136" name="角丸四角形 135"/>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2100" b="1" i="0" u="none" strike="noStrike" kern="0" cap="none" spc="0" normalizeH="0" baseline="0" noProof="0" dirty="0">
                    <a:ln>
                      <a:noFill/>
                    </a:ln>
                    <a:solidFill>
                      <a:prstClr val="white"/>
                    </a:solidFill>
                    <a:effectLst/>
                    <a:uLnTx/>
                    <a:uFillTx/>
                    <a:latin typeface="Calibri"/>
                    <a:ea typeface="Meiryo UI"/>
                    <a:cs typeface="+mn-cs"/>
                  </a:rPr>
                  <a:t>Broadcast</a:t>
                </a:r>
                <a:endParaRPr kumimoji="0" lang="ja-JP" altLang="en-US" sz="21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134"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83" name="円/楕円 82"/>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4" name="円/楕円 83"/>
          <p:cNvSpPr/>
          <p:nvPr/>
        </p:nvSpPr>
        <p:spPr>
          <a:xfrm>
            <a:off x="145116" y="2542683"/>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pic>
        <p:nvPicPr>
          <p:cNvPr id="104" name="図 103">
            <a:extLst>
              <a:ext uri="{FF2B5EF4-FFF2-40B4-BE49-F238E27FC236}">
                <a16:creationId xmlns:a16="http://schemas.microsoft.com/office/drawing/2014/main" id="{F2B358DE-49A8-4467-8C36-0E5CBB931B60}"/>
              </a:ext>
            </a:extLst>
          </p:cNvPr>
          <p:cNvPicPr>
            <a:picLocks noChangeAspect="1"/>
          </p:cNvPicPr>
          <p:nvPr/>
        </p:nvPicPr>
        <p:blipFill>
          <a:blip r:embed="rId4"/>
          <a:stretch>
            <a:fillRect/>
          </a:stretch>
        </p:blipFill>
        <p:spPr>
          <a:xfrm>
            <a:off x="10243170" y="834876"/>
            <a:ext cx="2648922" cy="1536375"/>
          </a:xfrm>
          <a:prstGeom prst="rect">
            <a:avLst/>
          </a:prstGeom>
          <a:ln>
            <a:solidFill>
              <a:schemeClr val="bg1">
                <a:lumMod val="50000"/>
              </a:schemeClr>
            </a:solidFill>
          </a:ln>
        </p:spPr>
      </p:pic>
      <p:sp>
        <p:nvSpPr>
          <p:cNvPr id="105" name="正方形/長方形 104">
            <a:extLst>
              <a:ext uri="{FF2B5EF4-FFF2-40B4-BE49-F238E27FC236}">
                <a16:creationId xmlns:a16="http://schemas.microsoft.com/office/drawing/2014/main" id="{0058485B-3AE0-4595-A48B-C69DA96E4D9F}"/>
              </a:ext>
            </a:extLst>
          </p:cNvPr>
          <p:cNvSpPr/>
          <p:nvPr/>
        </p:nvSpPr>
        <p:spPr>
          <a:xfrm>
            <a:off x="3114378" y="1433825"/>
            <a:ext cx="3358346" cy="507860"/>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rPr>
              <a:t>[C] 3 Broadcast Patterns</a:t>
            </a:r>
            <a:endParaRPr kumimoji="1" lang="ja-JP" altLang="en-US" sz="24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sp>
        <p:nvSpPr>
          <p:cNvPr id="106" name="正方形/長方形 105">
            <a:extLst>
              <a:ext uri="{FF2B5EF4-FFF2-40B4-BE49-F238E27FC236}">
                <a16:creationId xmlns:a16="http://schemas.microsoft.com/office/drawing/2014/main" id="{5C568C4A-1548-48C4-B4E9-23594D98E397}"/>
              </a:ext>
            </a:extLst>
          </p:cNvPr>
          <p:cNvSpPr/>
          <p:nvPr/>
        </p:nvSpPr>
        <p:spPr>
          <a:xfrm>
            <a:off x="2861888" y="833632"/>
            <a:ext cx="3300317" cy="600193"/>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rPr>
              <a:t>Detail of Broadcast</a:t>
            </a:r>
            <a:endParaRPr kumimoji="1" lang="ja-JP" altLang="en-US" sz="30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grpSp>
        <p:nvGrpSpPr>
          <p:cNvPr id="6" name="グループ化 5">
            <a:extLst>
              <a:ext uri="{FF2B5EF4-FFF2-40B4-BE49-F238E27FC236}">
                <a16:creationId xmlns:a16="http://schemas.microsoft.com/office/drawing/2014/main" id="{1CFAA461-F0D6-47AF-955C-9CC7CD1A26B1}"/>
              </a:ext>
            </a:extLst>
          </p:cNvPr>
          <p:cNvGrpSpPr/>
          <p:nvPr/>
        </p:nvGrpSpPr>
        <p:grpSpPr>
          <a:xfrm>
            <a:off x="3497303" y="2614758"/>
            <a:ext cx="4430316" cy="1313616"/>
            <a:chOff x="4419187" y="6236456"/>
            <a:chExt cx="4430316" cy="1313616"/>
          </a:xfrm>
        </p:grpSpPr>
        <p:grpSp>
          <p:nvGrpSpPr>
            <p:cNvPr id="91" name="グループ化 90">
              <a:extLst>
                <a:ext uri="{FF2B5EF4-FFF2-40B4-BE49-F238E27FC236}">
                  <a16:creationId xmlns:a16="http://schemas.microsoft.com/office/drawing/2014/main" id="{7B7FD067-2C06-4685-8A58-812F6D62F5A5}"/>
                </a:ext>
              </a:extLst>
            </p:cNvPr>
            <p:cNvGrpSpPr/>
            <p:nvPr/>
          </p:nvGrpSpPr>
          <p:grpSpPr>
            <a:xfrm>
              <a:off x="4419187" y="6236456"/>
              <a:ext cx="4430316" cy="1282625"/>
              <a:chOff x="2338878" y="2801794"/>
              <a:chExt cx="2953202" cy="854731"/>
            </a:xfrm>
          </p:grpSpPr>
          <p:grpSp>
            <p:nvGrpSpPr>
              <p:cNvPr id="92" name="グループ化 91">
                <a:extLst>
                  <a:ext uri="{FF2B5EF4-FFF2-40B4-BE49-F238E27FC236}">
                    <a16:creationId xmlns:a16="http://schemas.microsoft.com/office/drawing/2014/main" id="{46ED5F5D-3BBA-48D6-89D9-206B208744F9}"/>
                  </a:ext>
                </a:extLst>
              </p:cNvPr>
              <p:cNvGrpSpPr/>
              <p:nvPr/>
            </p:nvGrpSpPr>
            <p:grpSpPr>
              <a:xfrm>
                <a:off x="2338878" y="2801794"/>
                <a:ext cx="2953202" cy="854731"/>
                <a:chOff x="1254809" y="1172878"/>
                <a:chExt cx="5231781" cy="1514205"/>
              </a:xfrm>
            </p:grpSpPr>
            <p:sp>
              <p:nvSpPr>
                <p:cNvPr id="94" name="角丸四角形 64">
                  <a:extLst>
                    <a:ext uri="{FF2B5EF4-FFF2-40B4-BE49-F238E27FC236}">
                      <a16:creationId xmlns:a16="http://schemas.microsoft.com/office/drawing/2014/main" id="{300E7FFA-DBEF-4DD2-A401-295531A79DBB}"/>
                    </a:ext>
                  </a:extLst>
                </p:cNvPr>
                <p:cNvSpPr/>
                <p:nvPr/>
              </p:nvSpPr>
              <p:spPr>
                <a:xfrm>
                  <a:off x="1254809" y="1356286"/>
                  <a:ext cx="1730528" cy="1330797"/>
                </a:xfrm>
                <a:prstGeom prst="roundRect">
                  <a:avLst>
                    <a:gd name="adj" fmla="val 3047"/>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r>
                    <a:rPr lang="en-US" altLang="ja-JP" sz="1200" dirty="0">
                      <a:solidFill>
                        <a:prstClr val="white"/>
                      </a:solidFill>
                      <a:ea typeface="メイリオ" panose="020B0604030504040204" pitchFamily="50" charset="-128"/>
                      <a:cs typeface="メイリオ" panose="020B0604030504040204" pitchFamily="50" charset="-128"/>
                    </a:rPr>
                    <a:t>Trigger</a:t>
                  </a:r>
                  <a:endParaRPr lang="en-US" altLang="ja-JP" sz="900" dirty="0">
                    <a:solidFill>
                      <a:prstClr val="white"/>
                    </a:solidFill>
                    <a:ea typeface="メイリオ" panose="020B0604030504040204" pitchFamily="50" charset="-128"/>
                    <a:cs typeface="メイリオ" panose="020B0604030504040204" pitchFamily="50" charset="-128"/>
                  </a:endParaRPr>
                </a:p>
                <a:p>
                  <a:pPr defTabSz="700228"/>
                  <a:r>
                    <a:rPr lang="en-US" altLang="ja-JP" sz="1100" dirty="0">
                      <a:solidFill>
                        <a:prstClr val="white"/>
                      </a:solidFill>
                      <a:ea typeface="メイリオ" panose="020B0604030504040204" pitchFamily="50" charset="-128"/>
                      <a:cs typeface="メイリオ" panose="020B0604030504040204" pitchFamily="50" charset="-128"/>
                    </a:rPr>
                    <a:t>- RM key</a:t>
                  </a:r>
                </a:p>
                <a:p>
                  <a:pPr defTabSz="700228"/>
                  <a:r>
                    <a:rPr lang="en-US" altLang="ja-JP" sz="1100" dirty="0">
                      <a:solidFill>
                        <a:prstClr val="white"/>
                      </a:solidFill>
                      <a:ea typeface="メイリオ" panose="020B0604030504040204" pitchFamily="50" charset="-128"/>
                      <a:cs typeface="メイリオ" panose="020B0604030504040204" pitchFamily="50" charset="-128"/>
                    </a:rPr>
                    <a:t>-</a:t>
                  </a:r>
                  <a:r>
                    <a:rPr lang="ja-JP" altLang="en-US" sz="1100" dirty="0">
                      <a:solidFill>
                        <a:prstClr val="white"/>
                      </a:solidFill>
                      <a:ea typeface="メイリオ" panose="020B0604030504040204" pitchFamily="50" charset="-128"/>
                      <a:cs typeface="メイリオ" panose="020B0604030504040204" pitchFamily="50" charset="-128"/>
                    </a:rPr>
                    <a:t> </a:t>
                  </a:r>
                  <a:r>
                    <a:rPr lang="en-US" altLang="ja-JP" sz="1100" dirty="0">
                      <a:solidFill>
                        <a:prstClr val="white"/>
                      </a:solidFill>
                      <a:ea typeface="メイリオ" panose="020B0604030504040204" pitchFamily="50" charset="-128"/>
                      <a:cs typeface="メイリオ" panose="020B0604030504040204" pitchFamily="50" charset="-128"/>
                    </a:rPr>
                    <a:t>Frame’s control input</a:t>
                  </a:r>
                </a:p>
                <a:p>
                  <a:pPr defTabSz="700228"/>
                  <a:r>
                    <a:rPr lang="en-US" altLang="ja-JP" sz="1100" dirty="0">
                      <a:solidFill>
                        <a:prstClr val="white"/>
                      </a:solidFill>
                      <a:ea typeface="メイリオ" panose="020B0604030504040204" pitchFamily="50" charset="-128"/>
                      <a:cs typeface="メイリオ" panose="020B0604030504040204" pitchFamily="50" charset="-128"/>
                    </a:rPr>
                    <a:t>- Internal timer</a:t>
                  </a:r>
                </a:p>
                <a:p>
                  <a:pPr defTabSz="700228"/>
                  <a:r>
                    <a:rPr lang="en-US" altLang="ja-JP" sz="1100" dirty="0">
                      <a:solidFill>
                        <a:prstClr val="white"/>
                      </a:solidFill>
                      <a:ea typeface="メイリオ" panose="020B0604030504040204" pitchFamily="50" charset="-128"/>
                      <a:cs typeface="メイリオ" panose="020B0604030504040204" pitchFamily="50" charset="-128"/>
                    </a:rPr>
                    <a:t>- PM’s control input</a:t>
                  </a:r>
                </a:p>
                <a:p>
                  <a:pPr defTabSz="700228"/>
                  <a:r>
                    <a:rPr lang="en-US" altLang="ja-JP" sz="1100" dirty="0">
                      <a:solidFill>
                        <a:prstClr val="white"/>
                      </a:solidFill>
                      <a:ea typeface="メイリオ" panose="020B0604030504040204" pitchFamily="50" charset="-128"/>
                      <a:cs typeface="メイリオ" panose="020B0604030504040204" pitchFamily="50" charset="-128"/>
                    </a:rPr>
                    <a:t>- CT’s key</a:t>
                  </a:r>
                  <a:endParaRPr lang="ja-JP" altLang="en-US" sz="1100" dirty="0">
                    <a:solidFill>
                      <a:prstClr val="white"/>
                    </a:solidFill>
                    <a:ea typeface="メイリオ" panose="020B0604030504040204" pitchFamily="50" charset="-128"/>
                    <a:cs typeface="メイリオ" panose="020B0604030504040204" pitchFamily="50" charset="-128"/>
                  </a:endParaRPr>
                </a:p>
              </p:txBody>
            </p:sp>
            <p:sp>
              <p:nvSpPr>
                <p:cNvPr id="95" name="角丸四角形 65">
                  <a:extLst>
                    <a:ext uri="{FF2B5EF4-FFF2-40B4-BE49-F238E27FC236}">
                      <a16:creationId xmlns:a16="http://schemas.microsoft.com/office/drawing/2014/main" id="{439E8322-2EFF-4B4B-8902-4D98FED229E6}"/>
                    </a:ext>
                  </a:extLst>
                </p:cNvPr>
                <p:cNvSpPr/>
                <p:nvPr/>
              </p:nvSpPr>
              <p:spPr>
                <a:xfrm>
                  <a:off x="3707941" y="1172878"/>
                  <a:ext cx="2365829" cy="1306755"/>
                </a:xfrm>
                <a:prstGeom prst="roundRect">
                  <a:avLst/>
                </a:prstGeom>
                <a:solidFill>
                  <a:srgbClr val="0070C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t"/>
                <a:lstStyle/>
                <a:p>
                  <a:pPr defTabSz="1369493" fontAlgn="auto">
                    <a:spcBef>
                      <a:spcPts val="0"/>
                    </a:spcBef>
                    <a:spcAft>
                      <a:spcPts val="0"/>
                    </a:spcAft>
                  </a:pPr>
                  <a:r>
                    <a:rPr kumimoji="0" lang="en-US" altLang="ja-JP" sz="1400" kern="0" dirty="0">
                      <a:solidFill>
                        <a:prstClr val="white"/>
                      </a:solidFill>
                      <a:latin typeface="Calibri"/>
                      <a:ea typeface="ＭＳ Ｐゴシック"/>
                      <a:cs typeface="Meiryo UI" pitchFamily="50" charset="-128"/>
                    </a:rPr>
                    <a:t>Broadcast Pattern</a:t>
                  </a:r>
                  <a:endParaRPr kumimoji="0" lang="ja-JP" altLang="en-US" sz="1400" kern="0" dirty="0">
                    <a:solidFill>
                      <a:prstClr val="white"/>
                    </a:solidFill>
                    <a:latin typeface="Calibri"/>
                    <a:ea typeface="ＭＳ Ｐゴシック"/>
                    <a:cs typeface="Meiryo UI" pitchFamily="50" charset="-128"/>
                  </a:endParaRPr>
                </a:p>
              </p:txBody>
            </p:sp>
            <p:sp>
              <p:nvSpPr>
                <p:cNvPr id="96" name="角丸四角形 66">
                  <a:extLst>
                    <a:ext uri="{FF2B5EF4-FFF2-40B4-BE49-F238E27FC236}">
                      <a16:creationId xmlns:a16="http://schemas.microsoft.com/office/drawing/2014/main" id="{751EA30D-4D95-4CAD-9696-DA2D018E9001}"/>
                    </a:ext>
                  </a:extLst>
                </p:cNvPr>
                <p:cNvSpPr/>
                <p:nvPr/>
              </p:nvSpPr>
              <p:spPr>
                <a:xfrm>
                  <a:off x="5203203" y="1701912"/>
                  <a:ext cx="939778" cy="438917"/>
                </a:xfrm>
                <a:prstGeom prst="roundRect">
                  <a:avLst>
                    <a:gd name="adj" fmla="val 14967"/>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ctr"/>
                <a:lstStyle/>
                <a:p>
                  <a:pP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 </a:t>
                  </a:r>
                </a:p>
                <a:p>
                  <a:pP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Patterns</a:t>
                  </a:r>
                  <a:endParaRPr kumimoji="0" lang="ja-JP" altLang="en-US" sz="1100" kern="0" dirty="0">
                    <a:solidFill>
                      <a:prstClr val="white"/>
                    </a:solidFill>
                    <a:latin typeface="Calibri"/>
                    <a:ea typeface="ＭＳ Ｐゴシック"/>
                    <a:cs typeface="Meiryo UI" pitchFamily="50" charset="-128"/>
                  </a:endParaRPr>
                </a:p>
              </p:txBody>
            </p:sp>
            <p:sp>
              <p:nvSpPr>
                <p:cNvPr id="99" name="角丸四角形 67">
                  <a:extLst>
                    <a:ext uri="{FF2B5EF4-FFF2-40B4-BE49-F238E27FC236}">
                      <a16:creationId xmlns:a16="http://schemas.microsoft.com/office/drawing/2014/main" id="{54B1A79C-9078-4275-8769-54261D003ACE}"/>
                    </a:ext>
                  </a:extLst>
                </p:cNvPr>
                <p:cNvSpPr/>
                <p:nvPr/>
              </p:nvSpPr>
              <p:spPr>
                <a:xfrm>
                  <a:off x="5927632" y="1800788"/>
                  <a:ext cx="558958" cy="125297"/>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sp>
              <p:nvSpPr>
                <p:cNvPr id="100" name="フリーフォーム 68">
                  <a:extLst>
                    <a:ext uri="{FF2B5EF4-FFF2-40B4-BE49-F238E27FC236}">
                      <a16:creationId xmlns:a16="http://schemas.microsoft.com/office/drawing/2014/main" id="{C4EBDD0C-AE59-40AD-964D-5C28EB4615C6}"/>
                    </a:ext>
                  </a:extLst>
                </p:cNvPr>
                <p:cNvSpPr/>
                <p:nvPr/>
              </p:nvSpPr>
              <p:spPr>
                <a:xfrm>
                  <a:off x="3046983" y="1428010"/>
                  <a:ext cx="472966" cy="0"/>
                </a:xfrm>
                <a:custGeom>
                  <a:avLst/>
                  <a:gdLst>
                    <a:gd name="connsiteX0" fmla="*/ 0 w 472966"/>
                    <a:gd name="connsiteY0" fmla="*/ 0 h 0"/>
                    <a:gd name="connsiteX1" fmla="*/ 472966 w 472966"/>
                    <a:gd name="connsiteY1" fmla="*/ 0 h 0"/>
                  </a:gdLst>
                  <a:ahLst/>
                  <a:cxnLst>
                    <a:cxn ang="0">
                      <a:pos x="connsiteX0" y="connsiteY0"/>
                    </a:cxn>
                    <a:cxn ang="0">
                      <a:pos x="connsiteX1" y="connsiteY1"/>
                    </a:cxn>
                  </a:cxnLst>
                  <a:rect l="l" t="t" r="r" b="b"/>
                  <a:pathLst>
                    <a:path w="472966">
                      <a:moveTo>
                        <a:pt x="0" y="0"/>
                      </a:moveTo>
                      <a:lnTo>
                        <a:pt x="472966" y="0"/>
                      </a:lnTo>
                    </a:path>
                  </a:pathLst>
                </a:custGeom>
                <a:noFill/>
                <a:ln w="19050">
                  <a:solidFill>
                    <a:schemeClr val="bg1">
                      <a:lumMod val="50000"/>
                    </a:schemeClr>
                  </a:solidFill>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defTabSz="700228"/>
                  <a:endParaRPr lang="ja-JP" altLang="en-US" sz="1100" dirty="0">
                    <a:solidFill>
                      <a:prstClr val="white"/>
                    </a:solidFill>
                  </a:endParaRPr>
                </a:p>
              </p:txBody>
            </p:sp>
            <p:grpSp>
              <p:nvGrpSpPr>
                <p:cNvPr id="101" name="グループ化 100">
                  <a:extLst>
                    <a:ext uri="{FF2B5EF4-FFF2-40B4-BE49-F238E27FC236}">
                      <a16:creationId xmlns:a16="http://schemas.microsoft.com/office/drawing/2014/main" id="{EED684C7-D5F1-4D6A-808C-71E3852DDC20}"/>
                    </a:ext>
                  </a:extLst>
                </p:cNvPr>
                <p:cNvGrpSpPr/>
                <p:nvPr/>
              </p:nvGrpSpPr>
              <p:grpSpPr>
                <a:xfrm>
                  <a:off x="5224411" y="2281667"/>
                  <a:ext cx="1116182" cy="340853"/>
                  <a:chOff x="5728467" y="3038128"/>
                  <a:chExt cx="1116182" cy="340853"/>
                </a:xfrm>
              </p:grpSpPr>
              <p:sp>
                <p:nvSpPr>
                  <p:cNvPr id="102" name="角丸四角形 70">
                    <a:extLst>
                      <a:ext uri="{FF2B5EF4-FFF2-40B4-BE49-F238E27FC236}">
                        <a16:creationId xmlns:a16="http://schemas.microsoft.com/office/drawing/2014/main" id="{6FFF2610-FC5C-416D-B45B-DAEFA0A5B248}"/>
                      </a:ext>
                    </a:extLst>
                  </p:cNvPr>
                  <p:cNvSpPr/>
                  <p:nvPr/>
                </p:nvSpPr>
                <p:spPr>
                  <a:xfrm>
                    <a:off x="5728467" y="3038128"/>
                    <a:ext cx="939778"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38100" h="12700"/>
                  </a:sp3d>
                </p:spPr>
                <p:txBody>
                  <a:bodyPr lIns="36000" tIns="0" rIns="36000" bIns="0" rtlCol="0" anchor="ctr"/>
                  <a:lstStyle/>
                  <a:p>
                    <a:pP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p>
                  <a:p>
                    <a:pP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Patterns</a:t>
                    </a:r>
                    <a:endParaRPr kumimoji="0" lang="ja-JP" altLang="en-US" sz="1100" kern="0" dirty="0">
                      <a:solidFill>
                        <a:prstClr val="white"/>
                      </a:solidFill>
                      <a:latin typeface="Calibri"/>
                      <a:ea typeface="ＭＳ Ｐゴシック"/>
                      <a:cs typeface="Meiryo UI" pitchFamily="50" charset="-128"/>
                    </a:endParaRPr>
                  </a:p>
                </p:txBody>
              </p:sp>
              <p:sp>
                <p:nvSpPr>
                  <p:cNvPr id="103" name="角丸四角形 71">
                    <a:extLst>
                      <a:ext uri="{FF2B5EF4-FFF2-40B4-BE49-F238E27FC236}">
                        <a16:creationId xmlns:a16="http://schemas.microsoft.com/office/drawing/2014/main" id="{B3DFD3B3-D76E-405B-8CD9-1968C2FF3616}"/>
                      </a:ext>
                    </a:extLst>
                  </p:cNvPr>
                  <p:cNvSpPr/>
                  <p:nvPr/>
                </p:nvSpPr>
                <p:spPr>
                  <a:xfrm>
                    <a:off x="6422107" y="3087250"/>
                    <a:ext cx="419954" cy="125297"/>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0" rIns="36000" bIns="0" rtlCol="0" anchor="ctr"/>
                  <a:lstStyle/>
                  <a:p>
                    <a:pPr algn="ct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endParaRPr kumimoji="0" lang="ja-JP" altLang="en-US" sz="1100" kern="0" dirty="0">
                      <a:solidFill>
                        <a:prstClr val="white"/>
                      </a:solidFill>
                      <a:latin typeface="Calibri"/>
                      <a:ea typeface="ＭＳ Ｐゴシック"/>
                      <a:cs typeface="Meiryo UI" pitchFamily="50" charset="-128"/>
                    </a:endParaRPr>
                  </a:p>
                </p:txBody>
              </p:sp>
              <p:sp>
                <p:nvSpPr>
                  <p:cNvPr id="112" name="角丸四角形 72">
                    <a:extLst>
                      <a:ext uri="{FF2B5EF4-FFF2-40B4-BE49-F238E27FC236}">
                        <a16:creationId xmlns:a16="http://schemas.microsoft.com/office/drawing/2014/main" id="{6192A397-1E76-4841-8723-60CD9CBF4400}"/>
                      </a:ext>
                    </a:extLst>
                  </p:cNvPr>
                  <p:cNvSpPr/>
                  <p:nvPr/>
                </p:nvSpPr>
                <p:spPr>
                  <a:xfrm>
                    <a:off x="6424695" y="3204096"/>
                    <a:ext cx="419954" cy="125297"/>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0" rIns="36000" bIns="0" rtlCol="0" anchor="ctr"/>
                  <a:lstStyle/>
                  <a:p>
                    <a:pPr algn="ct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endParaRPr kumimoji="0" lang="ja-JP" altLang="en-US" sz="1100" kern="0" dirty="0">
                      <a:solidFill>
                        <a:prstClr val="white"/>
                      </a:solidFill>
                      <a:latin typeface="Calibri"/>
                      <a:ea typeface="ＭＳ Ｐゴシック"/>
                      <a:cs typeface="Meiryo UI" pitchFamily="50" charset="-128"/>
                    </a:endParaRPr>
                  </a:p>
                </p:txBody>
              </p:sp>
            </p:grpSp>
          </p:grpSp>
          <p:sp>
            <p:nvSpPr>
              <p:cNvPr id="93" name="角丸四角形 63">
                <a:extLst>
                  <a:ext uri="{FF2B5EF4-FFF2-40B4-BE49-F238E27FC236}">
                    <a16:creationId xmlns:a16="http://schemas.microsoft.com/office/drawing/2014/main" id="{3F3647E4-A157-40A7-8AE6-75A85B2EA0DD}"/>
                  </a:ext>
                </a:extLst>
              </p:cNvPr>
              <p:cNvSpPr/>
              <p:nvPr/>
            </p:nvSpPr>
            <p:spPr>
              <a:xfrm>
                <a:off x="4976338" y="3231047"/>
                <a:ext cx="315517" cy="70727"/>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grpSp>
        <p:sp>
          <p:nvSpPr>
            <p:cNvPr id="113" name="角丸四角形 73">
              <a:extLst>
                <a:ext uri="{FF2B5EF4-FFF2-40B4-BE49-F238E27FC236}">
                  <a16:creationId xmlns:a16="http://schemas.microsoft.com/office/drawing/2014/main" id="{EBFAAB22-FC9F-43F0-B10E-404F6A88A592}"/>
                </a:ext>
              </a:extLst>
            </p:cNvPr>
            <p:cNvSpPr/>
            <p:nvPr/>
          </p:nvSpPr>
          <p:spPr>
            <a:xfrm>
              <a:off x="6210647" y="6521934"/>
              <a:ext cx="1341675" cy="1028138"/>
            </a:xfrm>
            <a:prstGeom prst="roundRect">
              <a:avLst>
                <a:gd name="adj" fmla="val 10645"/>
              </a:avLst>
            </a:prstGeom>
            <a:solidFill>
              <a:schemeClr val="bg1">
                <a:lumMod val="85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00228"/>
              <a:r>
                <a:rPr lang="en-US" altLang="ja-JP" sz="1100" dirty="0">
                  <a:solidFill>
                    <a:prstClr val="black"/>
                  </a:solidFill>
                  <a:ea typeface="メイリオ" panose="020B0604030504040204" pitchFamily="50" charset="-128"/>
                  <a:cs typeface="メイリオ" panose="020B0604030504040204" pitchFamily="50" charset="-128"/>
                </a:rPr>
                <a:t>Single Audio input</a:t>
              </a:r>
            </a:p>
            <a:p>
              <a:pPr defTabSz="700228"/>
              <a:endParaRPr lang="en-US" altLang="ja-JP" sz="1100" dirty="0">
                <a:solidFill>
                  <a:prstClr val="black"/>
                </a:solidFill>
                <a:ea typeface="メイリオ" panose="020B0604030504040204" pitchFamily="50" charset="-128"/>
                <a:cs typeface="メイリオ" panose="020B0604030504040204" pitchFamily="50" charset="-128"/>
              </a:endParaRP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RM’s AUX input</a:t>
              </a: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Frame’s audio input</a:t>
              </a: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Frame’s inside EV</a:t>
              </a: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PM’s audio input</a:t>
              </a:r>
              <a:endParaRPr lang="ja-JP" altLang="en-US" sz="1100" dirty="0">
                <a:solidFill>
                  <a:prstClr val="black"/>
                </a:solidFill>
                <a:ea typeface="メイリオ" panose="020B0604030504040204" pitchFamily="50" charset="-128"/>
                <a:cs typeface="メイリオ" panose="020B0604030504040204" pitchFamily="50" charset="-128"/>
              </a:endParaRPr>
            </a:p>
          </p:txBody>
        </p:sp>
      </p:grpSp>
      <p:sp>
        <p:nvSpPr>
          <p:cNvPr id="114" name="正方形/長方形 113">
            <a:extLst>
              <a:ext uri="{FF2B5EF4-FFF2-40B4-BE49-F238E27FC236}">
                <a16:creationId xmlns:a16="http://schemas.microsoft.com/office/drawing/2014/main" id="{49A7BBC4-B529-4999-AE05-3F0FBD03CCAB}"/>
              </a:ext>
            </a:extLst>
          </p:cNvPr>
          <p:cNvSpPr/>
          <p:nvPr/>
        </p:nvSpPr>
        <p:spPr>
          <a:xfrm>
            <a:off x="3126052" y="4831870"/>
            <a:ext cx="1894227" cy="507860"/>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dirty="0">
                <a:ln>
                  <a:noFill/>
                </a:ln>
                <a:solidFill>
                  <a:srgbClr val="00B050"/>
                </a:solidFill>
                <a:effectLst/>
                <a:uLnTx/>
                <a:uFillTx/>
                <a:latin typeface="Calibri"/>
                <a:ea typeface="ＭＳ Ｐゴシック" pitchFamily="50" charset="-128"/>
                <a:cs typeface="+mn-cs"/>
              </a:rPr>
              <a:t>Base</a:t>
            </a:r>
            <a:r>
              <a:rPr kumimoji="1" lang="en-US" altLang="ja-JP" sz="2400" b="1" i="0" u="none" strike="noStrike" kern="1200" cap="none" spc="0" normalizeH="0" baseline="0" noProof="0" dirty="0">
                <a:ln>
                  <a:noFill/>
                </a:ln>
                <a:solidFill>
                  <a:srgbClr val="5F5F5F"/>
                </a:solidFill>
                <a:effectLst/>
                <a:uLnTx/>
                <a:uFillTx/>
                <a:latin typeface="Calibri"/>
                <a:ea typeface="ＭＳ Ｐゴシック" pitchFamily="50" charset="-128"/>
                <a:cs typeface="+mn-cs"/>
              </a:rPr>
              <a:t> Pattern</a:t>
            </a:r>
            <a:endParaRPr kumimoji="1" lang="ja-JP" altLang="en-US" sz="2400" b="0" i="0" u="none" strike="noStrike" kern="1200" cap="none" spc="0" normalizeH="0" baseline="0" noProof="0" dirty="0">
              <a:ln>
                <a:noFill/>
              </a:ln>
              <a:solidFill>
                <a:srgbClr val="5F5F5F"/>
              </a:solidFill>
              <a:effectLst/>
              <a:uLnTx/>
              <a:uFillTx/>
              <a:latin typeface="Meiryo UI" pitchFamily="50" charset="-128"/>
              <a:ea typeface="ＭＳ Ｐゴシック" pitchFamily="50" charset="-128"/>
              <a:cs typeface="+mn-cs"/>
            </a:endParaRPr>
          </a:p>
        </p:txBody>
      </p:sp>
      <p:grpSp>
        <p:nvGrpSpPr>
          <p:cNvPr id="115" name="グループ化 114">
            <a:extLst>
              <a:ext uri="{FF2B5EF4-FFF2-40B4-BE49-F238E27FC236}">
                <a16:creationId xmlns:a16="http://schemas.microsoft.com/office/drawing/2014/main" id="{88EA21CC-C4A7-4797-8A62-F31267838C54}"/>
              </a:ext>
            </a:extLst>
          </p:cNvPr>
          <p:cNvGrpSpPr/>
          <p:nvPr/>
        </p:nvGrpSpPr>
        <p:grpSpPr>
          <a:xfrm>
            <a:off x="3510605" y="5371383"/>
            <a:ext cx="4430316" cy="1311210"/>
            <a:chOff x="5796136" y="3569743"/>
            <a:chExt cx="2953202" cy="873780"/>
          </a:xfrm>
        </p:grpSpPr>
        <p:grpSp>
          <p:nvGrpSpPr>
            <p:cNvPr id="116" name="グループ化 115">
              <a:extLst>
                <a:ext uri="{FF2B5EF4-FFF2-40B4-BE49-F238E27FC236}">
                  <a16:creationId xmlns:a16="http://schemas.microsoft.com/office/drawing/2014/main" id="{CBD73F65-13D8-4468-B9B6-9DE12B573E48}"/>
                </a:ext>
              </a:extLst>
            </p:cNvPr>
            <p:cNvGrpSpPr/>
            <p:nvPr/>
          </p:nvGrpSpPr>
          <p:grpSpPr>
            <a:xfrm>
              <a:off x="5796136" y="3569743"/>
              <a:ext cx="2953202" cy="873780"/>
              <a:chOff x="2338878" y="2905324"/>
              <a:chExt cx="2953202" cy="873780"/>
            </a:xfrm>
          </p:grpSpPr>
          <p:grpSp>
            <p:nvGrpSpPr>
              <p:cNvPr id="119" name="グループ化 118">
                <a:extLst>
                  <a:ext uri="{FF2B5EF4-FFF2-40B4-BE49-F238E27FC236}">
                    <a16:creationId xmlns:a16="http://schemas.microsoft.com/office/drawing/2014/main" id="{D2ACE250-04EA-429E-BBB0-AE4B03C59336}"/>
                  </a:ext>
                </a:extLst>
              </p:cNvPr>
              <p:cNvGrpSpPr/>
              <p:nvPr/>
            </p:nvGrpSpPr>
            <p:grpSpPr>
              <a:xfrm>
                <a:off x="2338878" y="2905324"/>
                <a:ext cx="2953202" cy="873780"/>
                <a:chOff x="1254809" y="1356286"/>
                <a:chExt cx="5231781" cy="1547950"/>
              </a:xfrm>
            </p:grpSpPr>
            <p:sp>
              <p:nvSpPr>
                <p:cNvPr id="121" name="角丸四角形 52">
                  <a:extLst>
                    <a:ext uri="{FF2B5EF4-FFF2-40B4-BE49-F238E27FC236}">
                      <a16:creationId xmlns:a16="http://schemas.microsoft.com/office/drawing/2014/main" id="{C4ADC30F-5E06-4303-A7C1-200F01899CD9}"/>
                    </a:ext>
                  </a:extLst>
                </p:cNvPr>
                <p:cNvSpPr/>
                <p:nvPr/>
              </p:nvSpPr>
              <p:spPr>
                <a:xfrm>
                  <a:off x="1254809" y="1356286"/>
                  <a:ext cx="1730528" cy="1338627"/>
                </a:xfrm>
                <a:prstGeom prst="roundRect">
                  <a:avLst>
                    <a:gd name="adj" fmla="val 3047"/>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algn="ctr" defTabSz="700228"/>
                  <a:r>
                    <a:rPr lang="en-US" altLang="ja-JP" sz="1200" dirty="0">
                      <a:solidFill>
                        <a:prstClr val="white"/>
                      </a:solidFill>
                      <a:ea typeface="メイリオ" panose="020B0604030504040204" pitchFamily="50" charset="-128"/>
                      <a:cs typeface="メイリオ" panose="020B0604030504040204" pitchFamily="50" charset="-128"/>
                    </a:rPr>
                    <a:t>Trigger</a:t>
                  </a:r>
                  <a:endParaRPr lang="en-US" altLang="ja-JP" sz="900" dirty="0">
                    <a:solidFill>
                      <a:prstClr val="white"/>
                    </a:solidFill>
                    <a:ea typeface="メイリオ" panose="020B0604030504040204" pitchFamily="50" charset="-128"/>
                    <a:cs typeface="メイリオ" panose="020B0604030504040204" pitchFamily="50" charset="-128"/>
                  </a:endParaRPr>
                </a:p>
                <a:p>
                  <a:pPr defTabSz="700228"/>
                  <a:r>
                    <a:rPr lang="en-US" altLang="ja-JP" sz="1100" dirty="0">
                      <a:solidFill>
                        <a:prstClr val="white"/>
                      </a:solidFill>
                      <a:ea typeface="メイリオ" panose="020B0604030504040204" pitchFamily="50" charset="-128"/>
                      <a:cs typeface="メイリオ" panose="020B0604030504040204" pitchFamily="50" charset="-128"/>
                    </a:rPr>
                    <a:t>-</a:t>
                  </a:r>
                  <a:r>
                    <a:rPr lang="ja-JP" altLang="en-US" sz="1100" dirty="0">
                      <a:solidFill>
                        <a:prstClr val="white"/>
                      </a:solidFill>
                      <a:ea typeface="メイリオ" panose="020B0604030504040204" pitchFamily="50" charset="-128"/>
                      <a:cs typeface="メイリオ" panose="020B0604030504040204" pitchFamily="50" charset="-128"/>
                    </a:rPr>
                    <a:t> </a:t>
                  </a:r>
                  <a:r>
                    <a:rPr lang="en-US" altLang="ja-JP" sz="1100" dirty="0">
                      <a:solidFill>
                        <a:prstClr val="white"/>
                      </a:solidFill>
                      <a:ea typeface="メイリオ" panose="020B0604030504040204" pitchFamily="50" charset="-128"/>
                      <a:cs typeface="メイリオ" panose="020B0604030504040204" pitchFamily="50" charset="-128"/>
                    </a:rPr>
                    <a:t>RM key</a:t>
                  </a:r>
                </a:p>
                <a:p>
                  <a:pPr defTabSz="700228"/>
                  <a:r>
                    <a:rPr lang="en-US" altLang="ja-JP" sz="1100" dirty="0">
                      <a:solidFill>
                        <a:prstClr val="white"/>
                      </a:solidFill>
                      <a:ea typeface="メイリオ" panose="020B0604030504040204" pitchFamily="50" charset="-128"/>
                      <a:cs typeface="メイリオ" panose="020B0604030504040204" pitchFamily="50" charset="-128"/>
                    </a:rPr>
                    <a:t>-</a:t>
                  </a:r>
                  <a:r>
                    <a:rPr lang="ja-JP" altLang="en-US" sz="1100" dirty="0">
                      <a:solidFill>
                        <a:prstClr val="white"/>
                      </a:solidFill>
                      <a:ea typeface="メイリオ" panose="020B0604030504040204" pitchFamily="50" charset="-128"/>
                      <a:cs typeface="メイリオ" panose="020B0604030504040204" pitchFamily="50" charset="-128"/>
                    </a:rPr>
                    <a:t> </a:t>
                  </a:r>
                  <a:r>
                    <a:rPr lang="en-US" altLang="ja-JP" sz="1100" dirty="0">
                      <a:solidFill>
                        <a:prstClr val="white"/>
                      </a:solidFill>
                      <a:ea typeface="メイリオ" panose="020B0604030504040204" pitchFamily="50" charset="-128"/>
                      <a:cs typeface="メイリオ" panose="020B0604030504040204" pitchFamily="50" charset="-128"/>
                    </a:rPr>
                    <a:t>Frame’s control input</a:t>
                  </a:r>
                </a:p>
                <a:p>
                  <a:pPr defTabSz="700228"/>
                  <a:r>
                    <a:rPr lang="en-US" altLang="ja-JP" sz="1100" dirty="0">
                      <a:solidFill>
                        <a:prstClr val="white"/>
                      </a:solidFill>
                      <a:ea typeface="メイリオ" panose="020B0604030504040204" pitchFamily="50" charset="-128"/>
                      <a:cs typeface="メイリオ" panose="020B0604030504040204" pitchFamily="50" charset="-128"/>
                    </a:rPr>
                    <a:t>- Internal timer</a:t>
                  </a:r>
                </a:p>
                <a:p>
                  <a:pPr defTabSz="700228"/>
                  <a:r>
                    <a:rPr lang="en-US" altLang="ja-JP" sz="1100" dirty="0">
                      <a:solidFill>
                        <a:prstClr val="white"/>
                      </a:solidFill>
                      <a:ea typeface="メイリオ" panose="020B0604030504040204" pitchFamily="50" charset="-128"/>
                      <a:cs typeface="メイリオ" panose="020B0604030504040204" pitchFamily="50" charset="-128"/>
                    </a:rPr>
                    <a:t>- PM’s control input</a:t>
                  </a:r>
                </a:p>
                <a:p>
                  <a:pPr defTabSz="700228"/>
                  <a:r>
                    <a:rPr lang="en-US" altLang="ja-JP" sz="1100" dirty="0">
                      <a:solidFill>
                        <a:prstClr val="white"/>
                      </a:solidFill>
                      <a:ea typeface="メイリオ" panose="020B0604030504040204" pitchFamily="50" charset="-128"/>
                      <a:cs typeface="メイリオ" panose="020B0604030504040204" pitchFamily="50" charset="-128"/>
                    </a:rPr>
                    <a:t>- CT’s key</a:t>
                  </a:r>
                  <a:endParaRPr lang="ja-JP" altLang="en-US" sz="1100" dirty="0">
                    <a:solidFill>
                      <a:prstClr val="white"/>
                    </a:solidFill>
                    <a:ea typeface="メイリオ" panose="020B0604030504040204" pitchFamily="50" charset="-128"/>
                    <a:cs typeface="メイリオ" panose="020B0604030504040204" pitchFamily="50" charset="-128"/>
                  </a:endParaRPr>
                </a:p>
              </p:txBody>
            </p:sp>
            <p:sp>
              <p:nvSpPr>
                <p:cNvPr id="122" name="角丸四角形 53">
                  <a:extLst>
                    <a:ext uri="{FF2B5EF4-FFF2-40B4-BE49-F238E27FC236}">
                      <a16:creationId xmlns:a16="http://schemas.microsoft.com/office/drawing/2014/main" id="{FF10C614-DF5E-4706-9572-446F80312AD4}"/>
                    </a:ext>
                  </a:extLst>
                </p:cNvPr>
                <p:cNvSpPr/>
                <p:nvPr/>
              </p:nvSpPr>
              <p:spPr>
                <a:xfrm>
                  <a:off x="3707941" y="1368807"/>
                  <a:ext cx="2365829" cy="1138973"/>
                </a:xfrm>
                <a:prstGeom prst="roundRect">
                  <a:avLst/>
                </a:prstGeom>
                <a:solidFill>
                  <a:srgbClr val="00B05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t"/>
                <a:lstStyle/>
                <a:p>
                  <a:pPr defTabSz="1369493" fontAlgn="auto">
                    <a:spcBef>
                      <a:spcPts val="0"/>
                    </a:spcBef>
                    <a:spcAft>
                      <a:spcPts val="0"/>
                    </a:spcAft>
                  </a:pPr>
                  <a:r>
                    <a:rPr kumimoji="0" lang="en-US" altLang="ja-JP" sz="1400" kern="0" dirty="0">
                      <a:solidFill>
                        <a:prstClr val="white"/>
                      </a:solidFill>
                      <a:latin typeface="Calibri"/>
                      <a:ea typeface="ＭＳ Ｐゴシック"/>
                      <a:cs typeface="Meiryo UI" pitchFamily="50" charset="-128"/>
                    </a:rPr>
                    <a:t>Broadcast Pattern</a:t>
                  </a:r>
                  <a:endParaRPr kumimoji="0" lang="ja-JP" altLang="en-US" sz="1400" kern="0" dirty="0">
                    <a:solidFill>
                      <a:prstClr val="white"/>
                    </a:solidFill>
                    <a:latin typeface="Calibri"/>
                    <a:ea typeface="ＭＳ Ｐゴシック"/>
                    <a:cs typeface="Meiryo UI" pitchFamily="50" charset="-128"/>
                  </a:endParaRPr>
                </a:p>
              </p:txBody>
            </p:sp>
            <p:sp>
              <p:nvSpPr>
                <p:cNvPr id="123" name="角丸四角形 54">
                  <a:extLst>
                    <a:ext uri="{FF2B5EF4-FFF2-40B4-BE49-F238E27FC236}">
                      <a16:creationId xmlns:a16="http://schemas.microsoft.com/office/drawing/2014/main" id="{B373CD3C-35D5-4305-A54E-5CCC6C61D86C}"/>
                    </a:ext>
                  </a:extLst>
                </p:cNvPr>
                <p:cNvSpPr/>
                <p:nvPr/>
              </p:nvSpPr>
              <p:spPr>
                <a:xfrm>
                  <a:off x="5225602" y="1699407"/>
                  <a:ext cx="917378" cy="438917"/>
                </a:xfrm>
                <a:prstGeom prst="roundRect">
                  <a:avLst>
                    <a:gd name="adj" fmla="val 14967"/>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ctr"/>
                <a:lstStyle/>
                <a:p>
                  <a:pP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 </a:t>
                  </a:r>
                </a:p>
                <a:p>
                  <a:pP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Patterns</a:t>
                  </a:r>
                  <a:endParaRPr kumimoji="0" lang="ja-JP" altLang="en-US" sz="1100" kern="0" dirty="0">
                    <a:solidFill>
                      <a:prstClr val="white"/>
                    </a:solidFill>
                    <a:latin typeface="Calibri"/>
                    <a:ea typeface="ＭＳ Ｐゴシック"/>
                    <a:cs typeface="Meiryo UI" pitchFamily="50" charset="-128"/>
                  </a:endParaRPr>
                </a:p>
              </p:txBody>
            </p:sp>
            <p:sp>
              <p:nvSpPr>
                <p:cNvPr id="124" name="角丸四角形 55">
                  <a:extLst>
                    <a:ext uri="{FF2B5EF4-FFF2-40B4-BE49-F238E27FC236}">
                      <a16:creationId xmlns:a16="http://schemas.microsoft.com/office/drawing/2014/main" id="{6CA56D02-4C62-4C79-A595-5513CB510A8C}"/>
                    </a:ext>
                  </a:extLst>
                </p:cNvPr>
                <p:cNvSpPr/>
                <p:nvPr/>
              </p:nvSpPr>
              <p:spPr>
                <a:xfrm>
                  <a:off x="5927632" y="1798283"/>
                  <a:ext cx="558958" cy="125297"/>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sp>
              <p:nvSpPr>
                <p:cNvPr id="125" name="角丸四角形 56">
                  <a:extLst>
                    <a:ext uri="{FF2B5EF4-FFF2-40B4-BE49-F238E27FC236}">
                      <a16:creationId xmlns:a16="http://schemas.microsoft.com/office/drawing/2014/main" id="{1DD6E43B-AE4C-4859-B679-62CA4ED1EC31}"/>
                    </a:ext>
                  </a:extLst>
                </p:cNvPr>
                <p:cNvSpPr/>
                <p:nvPr/>
              </p:nvSpPr>
              <p:spPr>
                <a:xfrm>
                  <a:off x="3442387" y="1684735"/>
                  <a:ext cx="1639420" cy="1219501"/>
                </a:xfrm>
                <a:prstGeom prst="roundRect">
                  <a:avLst>
                    <a:gd name="adj" fmla="val 10645"/>
                  </a:avLst>
                </a:prstGeom>
                <a:solidFill>
                  <a:schemeClr val="bg1">
                    <a:lumMod val="85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00228"/>
                  <a:r>
                    <a:rPr lang="en-US" altLang="ja-JP" sz="1100" dirty="0">
                      <a:solidFill>
                        <a:prstClr val="black"/>
                      </a:solidFill>
                      <a:ea typeface="メイリオ" panose="020B0604030504040204" pitchFamily="50" charset="-128"/>
                      <a:cs typeface="メイリオ" panose="020B0604030504040204" pitchFamily="50" charset="-128"/>
                    </a:rPr>
                    <a:t>Single Audio input</a:t>
                  </a:r>
                </a:p>
                <a:p>
                  <a:pPr defTabSz="700228"/>
                  <a:endParaRPr lang="en-US" altLang="ja-JP" sz="1100" dirty="0">
                    <a:solidFill>
                      <a:prstClr val="black"/>
                    </a:solidFill>
                    <a:ea typeface="メイリオ" panose="020B0604030504040204" pitchFamily="50" charset="-128"/>
                    <a:cs typeface="メイリオ" panose="020B0604030504040204" pitchFamily="50" charset="-128"/>
                  </a:endParaRP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RM’s AUX input</a:t>
                  </a: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Frame’s audio input</a:t>
                  </a: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Frame’s inside EV</a:t>
                  </a:r>
                </a:p>
                <a:p>
                  <a:pPr defTabSz="700228"/>
                  <a:r>
                    <a:rPr lang="ja-JP" altLang="en-US" sz="1100" dirty="0">
                      <a:solidFill>
                        <a:prstClr val="black"/>
                      </a:solidFill>
                      <a:ea typeface="メイリオ" panose="020B0604030504040204" pitchFamily="50" charset="-128"/>
                      <a:cs typeface="メイリオ" panose="020B0604030504040204" pitchFamily="50" charset="-128"/>
                    </a:rPr>
                    <a:t>・</a:t>
                  </a:r>
                  <a:r>
                    <a:rPr lang="en-US" altLang="ja-JP" sz="1100" dirty="0">
                      <a:solidFill>
                        <a:prstClr val="black"/>
                      </a:solidFill>
                      <a:ea typeface="メイリオ" panose="020B0604030504040204" pitchFamily="50" charset="-128"/>
                      <a:cs typeface="メイリオ" panose="020B0604030504040204" pitchFamily="50" charset="-128"/>
                    </a:rPr>
                    <a:t>PM’s audio input</a:t>
                  </a:r>
                  <a:endParaRPr lang="ja-JP" altLang="en-US" sz="1100" dirty="0">
                    <a:solidFill>
                      <a:prstClr val="black"/>
                    </a:solidFill>
                    <a:ea typeface="メイリオ" panose="020B0604030504040204" pitchFamily="50" charset="-128"/>
                    <a:cs typeface="メイリオ" panose="020B0604030504040204" pitchFamily="50" charset="-128"/>
                  </a:endParaRPr>
                </a:p>
              </p:txBody>
            </p:sp>
            <p:sp>
              <p:nvSpPr>
                <p:cNvPr id="126" name="フリーフォーム 57">
                  <a:extLst>
                    <a:ext uri="{FF2B5EF4-FFF2-40B4-BE49-F238E27FC236}">
                      <a16:creationId xmlns:a16="http://schemas.microsoft.com/office/drawing/2014/main" id="{4AF519A2-2C0F-4BC1-BF7D-52DF87C91FC5}"/>
                    </a:ext>
                  </a:extLst>
                </p:cNvPr>
                <p:cNvSpPr/>
                <p:nvPr/>
              </p:nvSpPr>
              <p:spPr>
                <a:xfrm>
                  <a:off x="3046984" y="1515513"/>
                  <a:ext cx="472966" cy="0"/>
                </a:xfrm>
                <a:custGeom>
                  <a:avLst/>
                  <a:gdLst>
                    <a:gd name="connsiteX0" fmla="*/ 0 w 472966"/>
                    <a:gd name="connsiteY0" fmla="*/ 0 h 0"/>
                    <a:gd name="connsiteX1" fmla="*/ 472966 w 472966"/>
                    <a:gd name="connsiteY1" fmla="*/ 0 h 0"/>
                  </a:gdLst>
                  <a:ahLst/>
                  <a:cxnLst>
                    <a:cxn ang="0">
                      <a:pos x="connsiteX0" y="connsiteY0"/>
                    </a:cxn>
                    <a:cxn ang="0">
                      <a:pos x="connsiteX1" y="connsiteY1"/>
                    </a:cxn>
                  </a:cxnLst>
                  <a:rect l="l" t="t" r="r" b="b"/>
                  <a:pathLst>
                    <a:path w="472966">
                      <a:moveTo>
                        <a:pt x="0" y="0"/>
                      </a:moveTo>
                      <a:lnTo>
                        <a:pt x="472966" y="0"/>
                      </a:lnTo>
                    </a:path>
                  </a:pathLst>
                </a:custGeom>
                <a:noFill/>
                <a:ln w="19050">
                  <a:solidFill>
                    <a:schemeClr val="bg1">
                      <a:lumMod val="50000"/>
                    </a:schemeClr>
                  </a:solidFill>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defTabSz="700228"/>
                  <a:endParaRPr lang="ja-JP" altLang="en-US" sz="1100" dirty="0">
                    <a:solidFill>
                      <a:prstClr val="white"/>
                    </a:solidFill>
                  </a:endParaRPr>
                </a:p>
              </p:txBody>
            </p:sp>
            <p:grpSp>
              <p:nvGrpSpPr>
                <p:cNvPr id="127" name="グループ化 126">
                  <a:extLst>
                    <a:ext uri="{FF2B5EF4-FFF2-40B4-BE49-F238E27FC236}">
                      <a16:creationId xmlns:a16="http://schemas.microsoft.com/office/drawing/2014/main" id="{77810FFA-8F33-4FEE-9137-B7AA80B0E156}"/>
                    </a:ext>
                  </a:extLst>
                </p:cNvPr>
                <p:cNvGrpSpPr/>
                <p:nvPr/>
              </p:nvGrpSpPr>
              <p:grpSpPr>
                <a:xfrm>
                  <a:off x="5246810" y="2279163"/>
                  <a:ext cx="1093783" cy="340853"/>
                  <a:chOff x="5750866" y="3035624"/>
                  <a:chExt cx="1093783" cy="340853"/>
                </a:xfrm>
              </p:grpSpPr>
              <p:sp>
                <p:nvSpPr>
                  <p:cNvPr id="128" name="角丸四角形 59">
                    <a:extLst>
                      <a:ext uri="{FF2B5EF4-FFF2-40B4-BE49-F238E27FC236}">
                        <a16:creationId xmlns:a16="http://schemas.microsoft.com/office/drawing/2014/main" id="{839C3EAF-FFD7-4FB5-93F5-2914D1191E0B}"/>
                      </a:ext>
                    </a:extLst>
                  </p:cNvPr>
                  <p:cNvSpPr/>
                  <p:nvPr/>
                </p:nvSpPr>
                <p:spPr>
                  <a:xfrm>
                    <a:off x="5750866" y="3035624"/>
                    <a:ext cx="917378"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38100" h="12700"/>
                  </a:sp3d>
                </p:spPr>
                <p:txBody>
                  <a:bodyPr lIns="36000" tIns="0" rIns="36000" bIns="0" rtlCol="0" anchor="ctr"/>
                  <a:lstStyle/>
                  <a:p>
                    <a:pP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p>
                  <a:p>
                    <a:pP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Patterns</a:t>
                    </a:r>
                    <a:endParaRPr kumimoji="0" lang="ja-JP" altLang="en-US" sz="1100" kern="0" dirty="0">
                      <a:solidFill>
                        <a:prstClr val="white"/>
                      </a:solidFill>
                      <a:latin typeface="Calibri"/>
                      <a:ea typeface="ＭＳ Ｐゴシック"/>
                      <a:cs typeface="Meiryo UI" pitchFamily="50" charset="-128"/>
                    </a:endParaRPr>
                  </a:p>
                </p:txBody>
              </p:sp>
              <p:sp>
                <p:nvSpPr>
                  <p:cNvPr id="129" name="角丸四角形 60">
                    <a:extLst>
                      <a:ext uri="{FF2B5EF4-FFF2-40B4-BE49-F238E27FC236}">
                        <a16:creationId xmlns:a16="http://schemas.microsoft.com/office/drawing/2014/main" id="{2EA335ED-7BC2-44D4-8E7D-DCB27438F0E4}"/>
                      </a:ext>
                    </a:extLst>
                  </p:cNvPr>
                  <p:cNvSpPr/>
                  <p:nvPr/>
                </p:nvSpPr>
                <p:spPr>
                  <a:xfrm>
                    <a:off x="6422107" y="3084748"/>
                    <a:ext cx="419954" cy="125297"/>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0" rIns="36000" bIns="0" rtlCol="0" anchor="ctr"/>
                  <a:lstStyle/>
                  <a:p>
                    <a:pPr algn="ct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endParaRPr kumimoji="0" lang="ja-JP" altLang="en-US" sz="1100" kern="0" dirty="0">
                      <a:solidFill>
                        <a:prstClr val="white"/>
                      </a:solidFill>
                      <a:latin typeface="Calibri"/>
                      <a:ea typeface="ＭＳ Ｐゴシック"/>
                      <a:cs typeface="Meiryo UI" pitchFamily="50" charset="-128"/>
                    </a:endParaRPr>
                  </a:p>
                </p:txBody>
              </p:sp>
              <p:sp>
                <p:nvSpPr>
                  <p:cNvPr id="130" name="角丸四角形 61">
                    <a:extLst>
                      <a:ext uri="{FF2B5EF4-FFF2-40B4-BE49-F238E27FC236}">
                        <a16:creationId xmlns:a16="http://schemas.microsoft.com/office/drawing/2014/main" id="{63973908-47BF-4C1A-948D-20672589409F}"/>
                      </a:ext>
                    </a:extLst>
                  </p:cNvPr>
                  <p:cNvSpPr/>
                  <p:nvPr/>
                </p:nvSpPr>
                <p:spPr>
                  <a:xfrm>
                    <a:off x="6424695" y="3201592"/>
                    <a:ext cx="419954" cy="125297"/>
                  </a:xfrm>
                  <a:prstGeom prst="roundRect">
                    <a:avLst/>
                  </a:prstGeom>
                  <a:solidFill>
                    <a:sysClr val="window" lastClr="FFFFFF">
                      <a:lumMod val="65000"/>
                    </a:sysClr>
                  </a:solidFill>
                  <a:ln w="12700" cap="flat" cmpd="sng" algn="ctr">
                    <a:solidFill>
                      <a:sysClr val="windowText" lastClr="000000">
                        <a:lumMod val="65000"/>
                        <a:lumOff val="35000"/>
                      </a:sysClr>
                    </a:solidFill>
                    <a:prstDash val="solid"/>
                  </a:ln>
                  <a:effectLst/>
                </p:spPr>
                <p:txBody>
                  <a:bodyPr lIns="36000" tIns="0" rIns="36000" bIns="0" rtlCol="0" anchor="ctr"/>
                  <a:lstStyle/>
                  <a:p>
                    <a:pPr algn="ctr" defTabSz="1369493" fontAlgn="auto">
                      <a:lnSpc>
                        <a:spcPts val="900"/>
                      </a:lnSpc>
                      <a:spcBef>
                        <a:spcPts val="0"/>
                      </a:spcBef>
                      <a:spcAft>
                        <a:spcPts val="0"/>
                      </a:spcAft>
                    </a:pPr>
                    <a:r>
                      <a:rPr kumimoji="0" lang="en-US" altLang="zh-CN" sz="1100" kern="0" dirty="0">
                        <a:solidFill>
                          <a:prstClr val="white"/>
                        </a:solidFill>
                        <a:latin typeface="Calibri"/>
                        <a:ea typeface="宋体"/>
                        <a:cs typeface="Meiryo UI" pitchFamily="50" charset="-128"/>
                      </a:rPr>
                      <a:t>CO</a:t>
                    </a:r>
                    <a:endParaRPr kumimoji="0" lang="ja-JP" altLang="en-US" sz="1100" kern="0" dirty="0">
                      <a:solidFill>
                        <a:prstClr val="white"/>
                      </a:solidFill>
                      <a:latin typeface="Calibri"/>
                      <a:ea typeface="ＭＳ Ｐゴシック"/>
                      <a:cs typeface="Meiryo UI" pitchFamily="50" charset="-128"/>
                    </a:endParaRPr>
                  </a:p>
                </p:txBody>
              </p:sp>
            </p:grpSp>
          </p:grpSp>
          <p:sp>
            <p:nvSpPr>
              <p:cNvPr id="120" name="角丸四角形 51">
                <a:extLst>
                  <a:ext uri="{FF2B5EF4-FFF2-40B4-BE49-F238E27FC236}">
                    <a16:creationId xmlns:a16="http://schemas.microsoft.com/office/drawing/2014/main" id="{713C441D-4EAB-455B-B9E4-F3AEE33514DD}"/>
                  </a:ext>
                </a:extLst>
              </p:cNvPr>
              <p:cNvSpPr/>
              <p:nvPr/>
            </p:nvSpPr>
            <p:spPr>
              <a:xfrm>
                <a:off x="4976338" y="3229633"/>
                <a:ext cx="315517" cy="70727"/>
              </a:xfrm>
              <a:prstGeom prst="roundRect">
                <a:avLst/>
              </a:prstGeom>
              <a:solidFill>
                <a:srgbClr val="4BACC6"/>
              </a:solidFill>
              <a:ln w="12700" cap="flat" cmpd="sng" algn="ctr">
                <a:solidFill>
                  <a:srgbClr val="4BACC6">
                    <a:shade val="50000"/>
                  </a:srgbClr>
                </a:solidFill>
                <a:prstDash val="solid"/>
              </a:ln>
              <a:effectLst/>
            </p:spPr>
            <p:txBody>
              <a:bodyPr lIns="36000" tIns="0" rIns="36000" bIns="0" rtlCol="0" anchor="ctr"/>
              <a:lstStyle/>
              <a:p>
                <a:pPr algn="ctr" defTabSz="1369493" fontAlgn="auto">
                  <a:spcBef>
                    <a:spcPts val="0"/>
                  </a:spcBef>
                  <a:spcAft>
                    <a:spcPts val="0"/>
                  </a:spcAft>
                </a:pPr>
                <a:r>
                  <a:rPr kumimoji="0" lang="en-US" altLang="zh-CN" sz="1100" kern="0" dirty="0">
                    <a:solidFill>
                      <a:prstClr val="white"/>
                    </a:solidFill>
                    <a:latin typeface="Calibri"/>
                    <a:ea typeface="宋体"/>
                    <a:cs typeface="Meiryo UI" pitchFamily="50" charset="-128"/>
                  </a:rPr>
                  <a:t>Zone</a:t>
                </a:r>
                <a:endParaRPr kumimoji="0" lang="ja-JP" altLang="en-US" sz="1100" kern="0" dirty="0">
                  <a:solidFill>
                    <a:prstClr val="white"/>
                  </a:solidFill>
                  <a:latin typeface="Calibri"/>
                  <a:ea typeface="ＭＳ Ｐゴシック"/>
                  <a:cs typeface="Meiryo UI" pitchFamily="50" charset="-128"/>
                </a:endParaRPr>
              </a:p>
            </p:txBody>
          </p:sp>
        </p:grpSp>
        <p:sp>
          <p:nvSpPr>
            <p:cNvPr id="117" name="正方形/長方形 116">
              <a:extLst>
                <a:ext uri="{FF2B5EF4-FFF2-40B4-BE49-F238E27FC236}">
                  <a16:creationId xmlns:a16="http://schemas.microsoft.com/office/drawing/2014/main" id="{6DF06263-2A84-4871-BD40-7022854B42E6}"/>
                </a:ext>
              </a:extLst>
            </p:cNvPr>
            <p:cNvSpPr/>
            <p:nvPr/>
          </p:nvSpPr>
          <p:spPr>
            <a:xfrm>
              <a:off x="7241179" y="3896919"/>
              <a:ext cx="305496" cy="77079"/>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prstClr val="white"/>
                  </a:solidFill>
                </a:rPr>
                <a:t> BGM</a:t>
              </a:r>
              <a:endParaRPr lang="ja-JP" altLang="en-US" sz="900" dirty="0">
                <a:solidFill>
                  <a:prstClr val="white"/>
                </a:solidFill>
              </a:endParaRPr>
            </a:p>
          </p:txBody>
        </p:sp>
        <p:sp>
          <p:nvSpPr>
            <p:cNvPr id="118" name="正方形/長方形 117">
              <a:extLst>
                <a:ext uri="{FF2B5EF4-FFF2-40B4-BE49-F238E27FC236}">
                  <a16:creationId xmlns:a16="http://schemas.microsoft.com/office/drawing/2014/main" id="{B049E554-EB1B-462C-A41C-ABDF286C0686}"/>
                </a:ext>
              </a:extLst>
            </p:cNvPr>
            <p:cNvSpPr/>
            <p:nvPr/>
          </p:nvSpPr>
          <p:spPr>
            <a:xfrm>
              <a:off x="6974828" y="3897356"/>
              <a:ext cx="305496" cy="7707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00228"/>
              <a:r>
                <a:rPr lang="en-US" altLang="ja-JP" sz="900" dirty="0">
                  <a:solidFill>
                    <a:srgbClr val="5F5F5F"/>
                  </a:solidFill>
                </a:rPr>
                <a:t> Type</a:t>
              </a:r>
              <a:endParaRPr lang="ja-JP" altLang="en-US" sz="900" dirty="0">
                <a:solidFill>
                  <a:srgbClr val="5F5F5F"/>
                </a:solidFill>
              </a:endParaRPr>
            </a:p>
          </p:txBody>
        </p:sp>
      </p:grpSp>
      <p:sp>
        <p:nvSpPr>
          <p:cNvPr id="11" name="正方形/長方形 10">
            <a:extLst>
              <a:ext uri="{FF2B5EF4-FFF2-40B4-BE49-F238E27FC236}">
                <a16:creationId xmlns:a16="http://schemas.microsoft.com/office/drawing/2014/main" id="{FC463382-E077-483B-976D-C90AFB9B6ABB}"/>
              </a:ext>
            </a:extLst>
          </p:cNvPr>
          <p:cNvSpPr/>
          <p:nvPr/>
        </p:nvSpPr>
        <p:spPr>
          <a:xfrm>
            <a:off x="3402410" y="3912636"/>
            <a:ext cx="4547554" cy="738664"/>
          </a:xfrm>
          <a:prstGeom prst="rect">
            <a:avLst/>
          </a:prstGeom>
        </p:spPr>
        <p:txBody>
          <a:bodyPr wrap="square">
            <a:spAutoFit/>
          </a:bodyPr>
          <a:lstStyle/>
          <a:p>
            <a:r>
              <a:rPr lang="en-US" altLang="ja-JP" sz="1400" dirty="0">
                <a:solidFill>
                  <a:srgbClr val="5F5F5F"/>
                </a:solidFill>
                <a:latin typeface="Calibri"/>
              </a:rPr>
              <a:t>“General broadcast pattern” include Audio input – Zones and Control output is activated by the trigger.</a:t>
            </a:r>
          </a:p>
          <a:p>
            <a:r>
              <a:rPr lang="en-US" altLang="ja-JP" sz="1400" dirty="0">
                <a:solidFill>
                  <a:srgbClr val="5F5F5F"/>
                </a:solidFill>
                <a:latin typeface="Calibri"/>
              </a:rPr>
              <a:t>Up to 1,024 patterns can be set.</a:t>
            </a:r>
          </a:p>
        </p:txBody>
      </p:sp>
      <p:sp>
        <p:nvSpPr>
          <p:cNvPr id="217" name="正方形/長方形 216">
            <a:extLst>
              <a:ext uri="{FF2B5EF4-FFF2-40B4-BE49-F238E27FC236}">
                <a16:creationId xmlns:a16="http://schemas.microsoft.com/office/drawing/2014/main" id="{F0A3949B-E689-4733-98C3-A983BD5D1A2F}"/>
              </a:ext>
            </a:extLst>
          </p:cNvPr>
          <p:cNvSpPr/>
          <p:nvPr/>
        </p:nvSpPr>
        <p:spPr>
          <a:xfrm>
            <a:off x="3463368" y="6671807"/>
            <a:ext cx="4547554" cy="738664"/>
          </a:xfrm>
          <a:prstGeom prst="rect">
            <a:avLst/>
          </a:prstGeom>
        </p:spPr>
        <p:txBody>
          <a:bodyPr wrap="square">
            <a:spAutoFit/>
          </a:bodyPr>
          <a:lstStyle/>
          <a:p>
            <a:r>
              <a:rPr lang="en-US" altLang="ja-JP" sz="1400" dirty="0">
                <a:solidFill>
                  <a:srgbClr val="5F5F5F"/>
                </a:solidFill>
                <a:latin typeface="Calibri"/>
              </a:rPr>
              <a:t>“Base pattern” include Audio input – Zones and Control output is activated by the trigger.</a:t>
            </a:r>
          </a:p>
          <a:p>
            <a:r>
              <a:rPr lang="en-US" altLang="ja-JP" sz="1400" dirty="0">
                <a:solidFill>
                  <a:srgbClr val="5F5F5F"/>
                </a:solidFill>
                <a:latin typeface="Calibri"/>
              </a:rPr>
              <a:t>Up to 1,024 patterns can be set.</a:t>
            </a:r>
          </a:p>
        </p:txBody>
      </p:sp>
      <p:sp>
        <p:nvSpPr>
          <p:cNvPr id="218" name="正方形/長方形 217">
            <a:extLst>
              <a:ext uri="{FF2B5EF4-FFF2-40B4-BE49-F238E27FC236}">
                <a16:creationId xmlns:a16="http://schemas.microsoft.com/office/drawing/2014/main" id="{3AF71625-6874-4E18-B376-770F5C7F33F8}"/>
              </a:ext>
            </a:extLst>
          </p:cNvPr>
          <p:cNvSpPr/>
          <p:nvPr/>
        </p:nvSpPr>
        <p:spPr>
          <a:xfrm>
            <a:off x="8284664" y="3387832"/>
            <a:ext cx="5156739" cy="569415"/>
          </a:xfrm>
          <a:prstGeom prst="rect">
            <a:avLst/>
          </a:prstGeom>
        </p:spPr>
        <p:txBody>
          <a:bodyPr wrap="square" lIns="137187" tIns="68594" rIns="137187" bIns="68594">
            <a:spAutoFit/>
          </a:bodyPr>
          <a:lstStyle/>
          <a:p>
            <a:r>
              <a:rPr lang="en-US" altLang="ja-JP" sz="1400" dirty="0">
                <a:solidFill>
                  <a:srgbClr val="5F5F5F"/>
                </a:solidFill>
                <a:latin typeface="Calibri"/>
              </a:rPr>
              <a:t>“Emergency broadcast pattern” is consists of </a:t>
            </a:r>
          </a:p>
          <a:p>
            <a:r>
              <a:rPr lang="en-US" altLang="ja-JP" sz="1400" dirty="0">
                <a:solidFill>
                  <a:srgbClr val="5F5F5F"/>
                </a:solidFill>
                <a:latin typeface="Calibri"/>
              </a:rPr>
              <a:t>   not only audio input/output but also the “Emergency sequence” .</a:t>
            </a:r>
            <a:endParaRPr lang="ja-JP" altLang="en-US" sz="1400" dirty="0">
              <a:solidFill>
                <a:srgbClr val="5F5F5F"/>
              </a:solidFill>
              <a:latin typeface="Calibri"/>
            </a:endParaRPr>
          </a:p>
        </p:txBody>
      </p:sp>
      <p:grpSp>
        <p:nvGrpSpPr>
          <p:cNvPr id="219" name="グループ化 218">
            <a:extLst>
              <a:ext uri="{FF2B5EF4-FFF2-40B4-BE49-F238E27FC236}">
                <a16:creationId xmlns:a16="http://schemas.microsoft.com/office/drawing/2014/main" id="{04BE5A99-2CDB-4688-A90A-249D413EDF48}"/>
              </a:ext>
            </a:extLst>
          </p:cNvPr>
          <p:cNvGrpSpPr/>
          <p:nvPr/>
        </p:nvGrpSpPr>
        <p:grpSpPr>
          <a:xfrm>
            <a:off x="9451640" y="4436375"/>
            <a:ext cx="755914" cy="940191"/>
            <a:chOff x="1353363" y="2313688"/>
            <a:chExt cx="892661" cy="1477340"/>
          </a:xfrm>
        </p:grpSpPr>
        <p:sp>
          <p:nvSpPr>
            <p:cNvPr id="220" name="角丸四角形 22">
              <a:extLst>
                <a:ext uri="{FF2B5EF4-FFF2-40B4-BE49-F238E27FC236}">
                  <a16:creationId xmlns:a16="http://schemas.microsoft.com/office/drawing/2014/main" id="{039BBAAB-92EC-4F82-8009-43FCF84CDEAF}"/>
                </a:ext>
              </a:extLst>
            </p:cNvPr>
            <p:cNvSpPr/>
            <p:nvPr/>
          </p:nvSpPr>
          <p:spPr>
            <a:xfrm>
              <a:off x="1353363" y="2313688"/>
              <a:ext cx="892661" cy="1477340"/>
            </a:xfrm>
            <a:prstGeom prst="roundRect">
              <a:avLst>
                <a:gd name="adj" fmla="val 10778"/>
              </a:avLst>
            </a:prstGeom>
            <a:solidFill>
              <a:schemeClr val="accent6">
                <a:lumMod val="40000"/>
                <a:lumOff val="60000"/>
                <a:alpha val="8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t"/>
            <a:lstStyle/>
            <a:p>
              <a:pPr algn="ctr" defTabSz="1369493" fontAlgn="auto">
                <a:spcBef>
                  <a:spcPts val="0"/>
                </a:spcBef>
                <a:spcAft>
                  <a:spcPts val="0"/>
                </a:spcAft>
              </a:pPr>
              <a:r>
                <a:rPr kumimoji="0" lang="en-US" altLang="ja-JP" sz="800" kern="0" dirty="0">
                  <a:solidFill>
                    <a:srgbClr val="5F5F5F"/>
                  </a:solidFill>
                  <a:latin typeface="Calibri"/>
                  <a:ea typeface="ＭＳ Ｐゴシック"/>
                  <a:cs typeface="Meiryo UI" pitchFamily="50" charset="-128"/>
                </a:rPr>
                <a:t>Emergency sequence</a:t>
              </a:r>
              <a:endParaRPr kumimoji="0" lang="ja-JP" altLang="en-US" sz="800" kern="0" dirty="0">
                <a:solidFill>
                  <a:srgbClr val="5F5F5F"/>
                </a:solidFill>
                <a:latin typeface="Calibri"/>
                <a:ea typeface="ＭＳ Ｐゴシック"/>
                <a:cs typeface="Meiryo UI" pitchFamily="50" charset="-128"/>
              </a:endParaRPr>
            </a:p>
          </p:txBody>
        </p:sp>
        <p:sp>
          <p:nvSpPr>
            <p:cNvPr id="221" name="角丸四角形 23">
              <a:extLst>
                <a:ext uri="{FF2B5EF4-FFF2-40B4-BE49-F238E27FC236}">
                  <a16:creationId xmlns:a16="http://schemas.microsoft.com/office/drawing/2014/main" id="{1B4B893A-2F3D-478B-B731-F6C914DA2CD5}"/>
                </a:ext>
              </a:extLst>
            </p:cNvPr>
            <p:cNvSpPr/>
            <p:nvPr/>
          </p:nvSpPr>
          <p:spPr>
            <a:xfrm>
              <a:off x="1475656" y="2683063"/>
              <a:ext cx="650346" cy="203276"/>
            </a:xfrm>
            <a:prstGeom prst="roundRect">
              <a:avLst/>
            </a:prstGeom>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US" altLang="ja-JP" sz="1100" dirty="0">
                  <a:solidFill>
                    <a:srgbClr val="FFFFFF"/>
                  </a:solidFill>
                </a:rPr>
                <a:t>EV1</a:t>
              </a:r>
              <a:endParaRPr lang="ja-JP" altLang="en-US" sz="1100" dirty="0">
                <a:solidFill>
                  <a:srgbClr val="FFFFFF"/>
                </a:solidFill>
              </a:endParaRPr>
            </a:p>
          </p:txBody>
        </p:sp>
        <p:sp>
          <p:nvSpPr>
            <p:cNvPr id="222" name="角丸四角形 24">
              <a:extLst>
                <a:ext uri="{FF2B5EF4-FFF2-40B4-BE49-F238E27FC236}">
                  <a16:creationId xmlns:a16="http://schemas.microsoft.com/office/drawing/2014/main" id="{FC3DA4D8-7E69-42AE-9BE6-1324BCFEF5C4}"/>
                </a:ext>
              </a:extLst>
            </p:cNvPr>
            <p:cNvSpPr/>
            <p:nvPr/>
          </p:nvSpPr>
          <p:spPr>
            <a:xfrm>
              <a:off x="1475657" y="3013470"/>
              <a:ext cx="650347" cy="246563"/>
            </a:xfrm>
            <a:prstGeom prst="roundRect">
              <a:avLst/>
            </a:prstGeom>
            <a:solidFill>
              <a:srgbClr val="FF0000"/>
            </a:solidFill>
            <a:ln>
              <a:noFill/>
            </a:ln>
          </p:spPr>
          <p:style>
            <a:lnRef idx="2">
              <a:schemeClr val="accent6">
                <a:shade val="50000"/>
              </a:schemeClr>
            </a:lnRef>
            <a:fillRef idx="1">
              <a:schemeClr val="accent6"/>
            </a:fillRef>
            <a:effectRef idx="0">
              <a:schemeClr val="accent6"/>
            </a:effectRef>
            <a:fontRef idx="minor">
              <a:schemeClr val="lt1"/>
            </a:fontRef>
          </p:style>
          <p:txBody>
            <a:bodyPr lIns="0" tIns="0" rIns="0" bIns="0" rtlCol="0" anchor="ctr"/>
            <a:lstStyle/>
            <a:p>
              <a:pPr algn="ctr"/>
              <a:r>
                <a:rPr lang="en-US" altLang="ja-JP" sz="1100" dirty="0">
                  <a:solidFill>
                    <a:srgbClr val="FFFFFF"/>
                  </a:solidFill>
                </a:rPr>
                <a:t>EV2</a:t>
              </a:r>
              <a:endParaRPr lang="ja-JP" altLang="en-US" sz="1100" dirty="0">
                <a:solidFill>
                  <a:srgbClr val="FFFFFF"/>
                </a:solidFill>
              </a:endParaRPr>
            </a:p>
          </p:txBody>
        </p:sp>
        <p:sp>
          <p:nvSpPr>
            <p:cNvPr id="223" name="角丸四角形 25">
              <a:extLst>
                <a:ext uri="{FF2B5EF4-FFF2-40B4-BE49-F238E27FC236}">
                  <a16:creationId xmlns:a16="http://schemas.microsoft.com/office/drawing/2014/main" id="{EE509DCC-AB7A-47F5-8536-48728463CE90}"/>
                </a:ext>
              </a:extLst>
            </p:cNvPr>
            <p:cNvSpPr/>
            <p:nvPr/>
          </p:nvSpPr>
          <p:spPr>
            <a:xfrm>
              <a:off x="1475657" y="3405307"/>
              <a:ext cx="650347" cy="246563"/>
            </a:xfrm>
            <a:prstGeom prst="roundRect">
              <a:avLst/>
            </a:prstGeom>
            <a:solidFill>
              <a:srgbClr val="FF0000"/>
            </a:solidFill>
            <a:ln>
              <a:noFill/>
            </a:ln>
          </p:spPr>
          <p:style>
            <a:lnRef idx="2">
              <a:schemeClr val="accent6">
                <a:shade val="50000"/>
              </a:schemeClr>
            </a:lnRef>
            <a:fillRef idx="1">
              <a:schemeClr val="accent6"/>
            </a:fillRef>
            <a:effectRef idx="0">
              <a:schemeClr val="accent6"/>
            </a:effectRef>
            <a:fontRef idx="minor">
              <a:schemeClr val="lt1"/>
            </a:fontRef>
          </p:style>
          <p:txBody>
            <a:bodyPr lIns="0" tIns="0" rIns="0" bIns="0" rtlCol="0" anchor="ctr"/>
            <a:lstStyle/>
            <a:p>
              <a:pPr algn="ctr"/>
              <a:r>
                <a:rPr lang="en-US" altLang="ja-JP" sz="1100" dirty="0">
                  <a:solidFill>
                    <a:srgbClr val="FFFFFF"/>
                  </a:solidFill>
                </a:rPr>
                <a:t>EV2</a:t>
              </a:r>
              <a:endParaRPr lang="ja-JP" altLang="en-US" sz="1100" dirty="0">
                <a:solidFill>
                  <a:srgbClr val="FFFFFF"/>
                </a:solidFill>
              </a:endParaRPr>
            </a:p>
          </p:txBody>
        </p:sp>
        <p:sp>
          <p:nvSpPr>
            <p:cNvPr id="224" name="下矢印 26">
              <a:extLst>
                <a:ext uri="{FF2B5EF4-FFF2-40B4-BE49-F238E27FC236}">
                  <a16:creationId xmlns:a16="http://schemas.microsoft.com/office/drawing/2014/main" id="{B3C820F2-D791-4BD9-9988-E8447B157AF0}"/>
                </a:ext>
              </a:extLst>
            </p:cNvPr>
            <p:cNvSpPr/>
            <p:nvPr/>
          </p:nvSpPr>
          <p:spPr>
            <a:xfrm>
              <a:off x="1692818" y="2886339"/>
              <a:ext cx="216024" cy="12713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solidFill>
                  <a:srgbClr val="FFFFFF"/>
                </a:solidFill>
              </a:endParaRPr>
            </a:p>
          </p:txBody>
        </p:sp>
        <p:sp>
          <p:nvSpPr>
            <p:cNvPr id="225" name="下矢印 27">
              <a:extLst>
                <a:ext uri="{FF2B5EF4-FFF2-40B4-BE49-F238E27FC236}">
                  <a16:creationId xmlns:a16="http://schemas.microsoft.com/office/drawing/2014/main" id="{D7182129-FEB4-48C3-8AA4-44A545520CE7}"/>
                </a:ext>
              </a:extLst>
            </p:cNvPr>
            <p:cNvSpPr/>
            <p:nvPr/>
          </p:nvSpPr>
          <p:spPr>
            <a:xfrm>
              <a:off x="1682076" y="3261328"/>
              <a:ext cx="216024" cy="12713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solidFill>
                  <a:srgbClr val="FFFFFF"/>
                </a:solidFill>
              </a:endParaRPr>
            </a:p>
          </p:txBody>
        </p:sp>
      </p:grpSp>
      <p:grpSp>
        <p:nvGrpSpPr>
          <p:cNvPr id="226" name="グループ化 225">
            <a:extLst>
              <a:ext uri="{FF2B5EF4-FFF2-40B4-BE49-F238E27FC236}">
                <a16:creationId xmlns:a16="http://schemas.microsoft.com/office/drawing/2014/main" id="{BD212260-D976-48E6-9BEF-EEE76715DBED}"/>
              </a:ext>
            </a:extLst>
          </p:cNvPr>
          <p:cNvGrpSpPr/>
          <p:nvPr/>
        </p:nvGrpSpPr>
        <p:grpSpPr>
          <a:xfrm>
            <a:off x="9306698" y="4470940"/>
            <a:ext cx="755914" cy="940191"/>
            <a:chOff x="1353363" y="2313688"/>
            <a:chExt cx="892661" cy="1477340"/>
          </a:xfrm>
        </p:grpSpPr>
        <p:sp>
          <p:nvSpPr>
            <p:cNvPr id="227" name="角丸四角形 29">
              <a:extLst>
                <a:ext uri="{FF2B5EF4-FFF2-40B4-BE49-F238E27FC236}">
                  <a16:creationId xmlns:a16="http://schemas.microsoft.com/office/drawing/2014/main" id="{8F64AA93-67CB-4032-AAD3-54E72A92623A}"/>
                </a:ext>
              </a:extLst>
            </p:cNvPr>
            <p:cNvSpPr/>
            <p:nvPr/>
          </p:nvSpPr>
          <p:spPr>
            <a:xfrm>
              <a:off x="1353363" y="2313688"/>
              <a:ext cx="892661" cy="1477340"/>
            </a:xfrm>
            <a:prstGeom prst="roundRect">
              <a:avLst>
                <a:gd name="adj" fmla="val 10778"/>
              </a:avLst>
            </a:prstGeom>
            <a:solidFill>
              <a:schemeClr val="accent6">
                <a:lumMod val="40000"/>
                <a:lumOff val="60000"/>
                <a:alpha val="8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t"/>
            <a:lstStyle/>
            <a:p>
              <a:pPr algn="ctr" defTabSz="1369493" fontAlgn="auto">
                <a:spcBef>
                  <a:spcPts val="0"/>
                </a:spcBef>
                <a:spcAft>
                  <a:spcPts val="0"/>
                </a:spcAft>
              </a:pPr>
              <a:r>
                <a:rPr kumimoji="0" lang="en-US" altLang="ja-JP" sz="800" kern="0" dirty="0">
                  <a:solidFill>
                    <a:srgbClr val="5F5F5F"/>
                  </a:solidFill>
                  <a:latin typeface="Calibri"/>
                  <a:ea typeface="ＭＳ Ｐゴシック"/>
                  <a:cs typeface="Meiryo UI" pitchFamily="50" charset="-128"/>
                </a:rPr>
                <a:t>Emergency sequence</a:t>
              </a:r>
              <a:endParaRPr kumimoji="0" lang="ja-JP" altLang="en-US" sz="800" kern="0" dirty="0">
                <a:solidFill>
                  <a:srgbClr val="5F5F5F"/>
                </a:solidFill>
                <a:latin typeface="Calibri"/>
                <a:ea typeface="ＭＳ Ｐゴシック"/>
                <a:cs typeface="Meiryo UI" pitchFamily="50" charset="-128"/>
              </a:endParaRPr>
            </a:p>
          </p:txBody>
        </p:sp>
        <p:sp>
          <p:nvSpPr>
            <p:cNvPr id="228" name="角丸四角形 30">
              <a:extLst>
                <a:ext uri="{FF2B5EF4-FFF2-40B4-BE49-F238E27FC236}">
                  <a16:creationId xmlns:a16="http://schemas.microsoft.com/office/drawing/2014/main" id="{0BFE627A-BBF4-4077-B9E3-024F189D2C30}"/>
                </a:ext>
              </a:extLst>
            </p:cNvPr>
            <p:cNvSpPr/>
            <p:nvPr/>
          </p:nvSpPr>
          <p:spPr>
            <a:xfrm>
              <a:off x="1475656" y="2683063"/>
              <a:ext cx="650346" cy="203276"/>
            </a:xfrm>
            <a:prstGeom prst="roundRect">
              <a:avLst/>
            </a:prstGeom>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US" altLang="ja-JP" sz="1100" dirty="0">
                  <a:solidFill>
                    <a:srgbClr val="FFFFFF"/>
                  </a:solidFill>
                </a:rPr>
                <a:t>EV1</a:t>
              </a:r>
              <a:endParaRPr lang="ja-JP" altLang="en-US" sz="1100" dirty="0">
                <a:solidFill>
                  <a:srgbClr val="FFFFFF"/>
                </a:solidFill>
              </a:endParaRPr>
            </a:p>
          </p:txBody>
        </p:sp>
        <p:sp>
          <p:nvSpPr>
            <p:cNvPr id="229" name="角丸四角形 31">
              <a:extLst>
                <a:ext uri="{FF2B5EF4-FFF2-40B4-BE49-F238E27FC236}">
                  <a16:creationId xmlns:a16="http://schemas.microsoft.com/office/drawing/2014/main" id="{93F4CAB9-7BB6-4A21-B10E-7D0F82274D04}"/>
                </a:ext>
              </a:extLst>
            </p:cNvPr>
            <p:cNvSpPr/>
            <p:nvPr/>
          </p:nvSpPr>
          <p:spPr>
            <a:xfrm>
              <a:off x="1475657" y="3013470"/>
              <a:ext cx="650347" cy="246563"/>
            </a:xfrm>
            <a:prstGeom prst="roundRect">
              <a:avLst/>
            </a:prstGeom>
            <a:solidFill>
              <a:srgbClr val="FF0000"/>
            </a:solidFill>
            <a:ln>
              <a:noFill/>
            </a:ln>
          </p:spPr>
          <p:style>
            <a:lnRef idx="2">
              <a:schemeClr val="accent6">
                <a:shade val="50000"/>
              </a:schemeClr>
            </a:lnRef>
            <a:fillRef idx="1">
              <a:schemeClr val="accent6"/>
            </a:fillRef>
            <a:effectRef idx="0">
              <a:schemeClr val="accent6"/>
            </a:effectRef>
            <a:fontRef idx="minor">
              <a:schemeClr val="lt1"/>
            </a:fontRef>
          </p:style>
          <p:txBody>
            <a:bodyPr lIns="0" tIns="0" rIns="0" bIns="0" rtlCol="0" anchor="ctr"/>
            <a:lstStyle/>
            <a:p>
              <a:pPr algn="ctr"/>
              <a:r>
                <a:rPr lang="en-US" altLang="ja-JP" sz="1100" dirty="0">
                  <a:solidFill>
                    <a:srgbClr val="FFFFFF"/>
                  </a:solidFill>
                </a:rPr>
                <a:t>EV2</a:t>
              </a:r>
              <a:endParaRPr lang="ja-JP" altLang="en-US" sz="1100" dirty="0">
                <a:solidFill>
                  <a:srgbClr val="FFFFFF"/>
                </a:solidFill>
              </a:endParaRPr>
            </a:p>
          </p:txBody>
        </p:sp>
        <p:sp>
          <p:nvSpPr>
            <p:cNvPr id="230" name="下矢印 32">
              <a:extLst>
                <a:ext uri="{FF2B5EF4-FFF2-40B4-BE49-F238E27FC236}">
                  <a16:creationId xmlns:a16="http://schemas.microsoft.com/office/drawing/2014/main" id="{7E7A8869-BDF9-4AFD-9374-7E5DDF642AD1}"/>
                </a:ext>
              </a:extLst>
            </p:cNvPr>
            <p:cNvSpPr/>
            <p:nvPr/>
          </p:nvSpPr>
          <p:spPr>
            <a:xfrm>
              <a:off x="1692818" y="2886339"/>
              <a:ext cx="216024" cy="12713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solidFill>
                  <a:srgbClr val="FFFFFF"/>
                </a:solidFill>
              </a:endParaRPr>
            </a:p>
          </p:txBody>
        </p:sp>
      </p:grpSp>
      <p:grpSp>
        <p:nvGrpSpPr>
          <p:cNvPr id="231" name="グループ化 230">
            <a:extLst>
              <a:ext uri="{FF2B5EF4-FFF2-40B4-BE49-F238E27FC236}">
                <a16:creationId xmlns:a16="http://schemas.microsoft.com/office/drawing/2014/main" id="{3E80D928-853B-4E9F-B096-D144BCA05610}"/>
              </a:ext>
            </a:extLst>
          </p:cNvPr>
          <p:cNvGrpSpPr/>
          <p:nvPr/>
        </p:nvGrpSpPr>
        <p:grpSpPr>
          <a:xfrm>
            <a:off x="9146755" y="4519611"/>
            <a:ext cx="755914" cy="949171"/>
            <a:chOff x="1353363" y="2313688"/>
            <a:chExt cx="892661" cy="1491450"/>
          </a:xfrm>
        </p:grpSpPr>
        <p:sp>
          <p:nvSpPr>
            <p:cNvPr id="232" name="角丸四角形 34">
              <a:extLst>
                <a:ext uri="{FF2B5EF4-FFF2-40B4-BE49-F238E27FC236}">
                  <a16:creationId xmlns:a16="http://schemas.microsoft.com/office/drawing/2014/main" id="{CC68CC31-F8A1-4B3E-B666-EFA2F3776BFF}"/>
                </a:ext>
              </a:extLst>
            </p:cNvPr>
            <p:cNvSpPr/>
            <p:nvPr/>
          </p:nvSpPr>
          <p:spPr>
            <a:xfrm>
              <a:off x="1353363" y="2313688"/>
              <a:ext cx="892661" cy="1491450"/>
            </a:xfrm>
            <a:prstGeom prst="roundRect">
              <a:avLst>
                <a:gd name="adj" fmla="val 10778"/>
              </a:avLst>
            </a:prstGeom>
            <a:solidFill>
              <a:schemeClr val="accent6">
                <a:lumMod val="40000"/>
                <a:lumOff val="60000"/>
                <a:alpha val="8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t"/>
            <a:lstStyle/>
            <a:p>
              <a:pPr algn="ctr" defTabSz="1369493" fontAlgn="auto">
                <a:spcBef>
                  <a:spcPts val="0"/>
                </a:spcBef>
                <a:spcAft>
                  <a:spcPts val="0"/>
                </a:spcAft>
              </a:pPr>
              <a:r>
                <a:rPr kumimoji="0" lang="en-US" altLang="ja-JP" sz="800" kern="0" dirty="0">
                  <a:solidFill>
                    <a:srgbClr val="5F5F5F"/>
                  </a:solidFill>
                  <a:latin typeface="Calibri"/>
                  <a:ea typeface="ＭＳ Ｐゴシック"/>
                  <a:cs typeface="Meiryo UI" pitchFamily="50" charset="-128"/>
                </a:rPr>
                <a:t>Emergency sequence</a:t>
              </a:r>
              <a:endParaRPr kumimoji="0" lang="ja-JP" altLang="en-US" sz="800" kern="0" dirty="0">
                <a:solidFill>
                  <a:srgbClr val="5F5F5F"/>
                </a:solidFill>
                <a:latin typeface="Calibri"/>
                <a:ea typeface="ＭＳ Ｐゴシック"/>
                <a:cs typeface="Meiryo UI" pitchFamily="50" charset="-128"/>
              </a:endParaRPr>
            </a:p>
          </p:txBody>
        </p:sp>
        <p:sp>
          <p:nvSpPr>
            <p:cNvPr id="233" name="角丸四角形 35">
              <a:extLst>
                <a:ext uri="{FF2B5EF4-FFF2-40B4-BE49-F238E27FC236}">
                  <a16:creationId xmlns:a16="http://schemas.microsoft.com/office/drawing/2014/main" id="{6958A744-AC75-4173-8637-52CAFBE6919A}"/>
                </a:ext>
              </a:extLst>
            </p:cNvPr>
            <p:cNvSpPr/>
            <p:nvPr/>
          </p:nvSpPr>
          <p:spPr>
            <a:xfrm>
              <a:off x="1475656" y="2757939"/>
              <a:ext cx="650346" cy="203275"/>
            </a:xfrm>
            <a:prstGeom prst="roundRect">
              <a:avLst/>
            </a:prstGeom>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US" altLang="ja-JP" sz="1100" dirty="0">
                  <a:solidFill>
                    <a:srgbClr val="FFFFFF"/>
                  </a:solidFill>
                </a:rPr>
                <a:t>EV1</a:t>
              </a:r>
              <a:endParaRPr lang="ja-JP" altLang="en-US" sz="1100" dirty="0">
                <a:solidFill>
                  <a:srgbClr val="FFFFFF"/>
                </a:solidFill>
              </a:endParaRPr>
            </a:p>
          </p:txBody>
        </p:sp>
        <p:sp>
          <p:nvSpPr>
            <p:cNvPr id="234" name="角丸四角形 36">
              <a:extLst>
                <a:ext uri="{FF2B5EF4-FFF2-40B4-BE49-F238E27FC236}">
                  <a16:creationId xmlns:a16="http://schemas.microsoft.com/office/drawing/2014/main" id="{13A722F8-58B1-446C-8EA7-F94987E38333}"/>
                </a:ext>
              </a:extLst>
            </p:cNvPr>
            <p:cNvSpPr/>
            <p:nvPr/>
          </p:nvSpPr>
          <p:spPr>
            <a:xfrm>
              <a:off x="1475657" y="3088347"/>
              <a:ext cx="650347" cy="246564"/>
            </a:xfrm>
            <a:prstGeom prst="roundRect">
              <a:avLst/>
            </a:prstGeom>
            <a:solidFill>
              <a:srgbClr val="C00000"/>
            </a:solidFill>
            <a:ln>
              <a:noFill/>
            </a:ln>
          </p:spPr>
          <p:style>
            <a:lnRef idx="2">
              <a:schemeClr val="accent6">
                <a:shade val="50000"/>
              </a:schemeClr>
            </a:lnRef>
            <a:fillRef idx="1">
              <a:schemeClr val="accent6"/>
            </a:fillRef>
            <a:effectRef idx="0">
              <a:schemeClr val="accent6"/>
            </a:effectRef>
            <a:fontRef idx="minor">
              <a:schemeClr val="lt1"/>
            </a:fontRef>
          </p:style>
          <p:txBody>
            <a:bodyPr lIns="0" tIns="0" rIns="0" bIns="0" rtlCol="0" anchor="ctr"/>
            <a:lstStyle/>
            <a:p>
              <a:pPr algn="ctr"/>
              <a:r>
                <a:rPr lang="en-US" altLang="ja-JP" sz="1100" dirty="0">
                  <a:solidFill>
                    <a:srgbClr val="FFFFFF"/>
                  </a:solidFill>
                </a:rPr>
                <a:t>EV3</a:t>
              </a:r>
              <a:endParaRPr lang="ja-JP" altLang="en-US" sz="1100" dirty="0">
                <a:solidFill>
                  <a:srgbClr val="FFFFFF"/>
                </a:solidFill>
              </a:endParaRPr>
            </a:p>
          </p:txBody>
        </p:sp>
        <p:sp>
          <p:nvSpPr>
            <p:cNvPr id="235" name="角丸四角形 37">
              <a:extLst>
                <a:ext uri="{FF2B5EF4-FFF2-40B4-BE49-F238E27FC236}">
                  <a16:creationId xmlns:a16="http://schemas.microsoft.com/office/drawing/2014/main" id="{D55D6C45-F144-42DD-A9CB-BD4F186C17E0}"/>
                </a:ext>
              </a:extLst>
            </p:cNvPr>
            <p:cNvSpPr/>
            <p:nvPr/>
          </p:nvSpPr>
          <p:spPr>
            <a:xfrm>
              <a:off x="1475657" y="3480183"/>
              <a:ext cx="650347" cy="246564"/>
            </a:xfrm>
            <a:prstGeom prst="roundRect">
              <a:avLst/>
            </a:prstGeom>
            <a:solidFill>
              <a:srgbClr val="FF0000"/>
            </a:solidFill>
            <a:ln>
              <a:noFill/>
            </a:ln>
          </p:spPr>
          <p:style>
            <a:lnRef idx="2">
              <a:schemeClr val="accent6">
                <a:shade val="50000"/>
              </a:schemeClr>
            </a:lnRef>
            <a:fillRef idx="1">
              <a:schemeClr val="accent6"/>
            </a:fillRef>
            <a:effectRef idx="0">
              <a:schemeClr val="accent6"/>
            </a:effectRef>
            <a:fontRef idx="minor">
              <a:schemeClr val="lt1"/>
            </a:fontRef>
          </p:style>
          <p:txBody>
            <a:bodyPr lIns="0" tIns="0" rIns="0" bIns="0" rtlCol="0" anchor="ctr"/>
            <a:lstStyle/>
            <a:p>
              <a:pPr algn="ctr"/>
              <a:r>
                <a:rPr lang="en-US" altLang="ja-JP" sz="1100" dirty="0">
                  <a:solidFill>
                    <a:srgbClr val="FFFFFF"/>
                  </a:solidFill>
                </a:rPr>
                <a:t>EV2</a:t>
              </a:r>
              <a:endParaRPr lang="ja-JP" altLang="en-US" sz="1100" dirty="0">
                <a:solidFill>
                  <a:srgbClr val="FFFFFF"/>
                </a:solidFill>
              </a:endParaRPr>
            </a:p>
          </p:txBody>
        </p:sp>
        <p:sp>
          <p:nvSpPr>
            <p:cNvPr id="236" name="下矢印 38">
              <a:extLst>
                <a:ext uri="{FF2B5EF4-FFF2-40B4-BE49-F238E27FC236}">
                  <a16:creationId xmlns:a16="http://schemas.microsoft.com/office/drawing/2014/main" id="{943A1E3E-BB54-47EF-87B4-E2DE939FB952}"/>
                </a:ext>
              </a:extLst>
            </p:cNvPr>
            <p:cNvSpPr/>
            <p:nvPr/>
          </p:nvSpPr>
          <p:spPr>
            <a:xfrm>
              <a:off x="1692818" y="2961216"/>
              <a:ext cx="216024" cy="127131"/>
            </a:xfrm>
            <a:prstGeom prst="down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solidFill>
                  <a:srgbClr val="FFFFFF"/>
                </a:solidFill>
              </a:endParaRPr>
            </a:p>
          </p:txBody>
        </p:sp>
        <p:sp>
          <p:nvSpPr>
            <p:cNvPr id="237" name="下矢印 39">
              <a:extLst>
                <a:ext uri="{FF2B5EF4-FFF2-40B4-BE49-F238E27FC236}">
                  <a16:creationId xmlns:a16="http://schemas.microsoft.com/office/drawing/2014/main" id="{987C6F24-673B-4E07-B7C0-AABF5508028A}"/>
                </a:ext>
              </a:extLst>
            </p:cNvPr>
            <p:cNvSpPr/>
            <p:nvPr/>
          </p:nvSpPr>
          <p:spPr>
            <a:xfrm>
              <a:off x="1682076" y="3336205"/>
              <a:ext cx="216024" cy="127131"/>
            </a:xfrm>
            <a:prstGeom prst="down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solidFill>
                  <a:srgbClr val="FFFFFF"/>
                </a:solidFill>
              </a:endParaRPr>
            </a:p>
          </p:txBody>
        </p:sp>
      </p:grpSp>
      <p:grpSp>
        <p:nvGrpSpPr>
          <p:cNvPr id="238" name="グループ化 237">
            <a:extLst>
              <a:ext uri="{FF2B5EF4-FFF2-40B4-BE49-F238E27FC236}">
                <a16:creationId xmlns:a16="http://schemas.microsoft.com/office/drawing/2014/main" id="{9A4A0649-B33F-4071-B8CF-37387E743188}"/>
              </a:ext>
            </a:extLst>
          </p:cNvPr>
          <p:cNvGrpSpPr/>
          <p:nvPr/>
        </p:nvGrpSpPr>
        <p:grpSpPr>
          <a:xfrm>
            <a:off x="8587186" y="4570019"/>
            <a:ext cx="755914" cy="974046"/>
            <a:chOff x="1353363" y="2313688"/>
            <a:chExt cx="892661" cy="1530537"/>
          </a:xfrm>
        </p:grpSpPr>
        <p:sp>
          <p:nvSpPr>
            <p:cNvPr id="239" name="角丸四角形 41">
              <a:extLst>
                <a:ext uri="{FF2B5EF4-FFF2-40B4-BE49-F238E27FC236}">
                  <a16:creationId xmlns:a16="http://schemas.microsoft.com/office/drawing/2014/main" id="{2BC9D9A0-7081-411B-87CE-C72A0831006E}"/>
                </a:ext>
              </a:extLst>
            </p:cNvPr>
            <p:cNvSpPr/>
            <p:nvPr/>
          </p:nvSpPr>
          <p:spPr>
            <a:xfrm>
              <a:off x="1353363" y="2313688"/>
              <a:ext cx="892661" cy="1530537"/>
            </a:xfrm>
            <a:prstGeom prst="roundRect">
              <a:avLst>
                <a:gd name="adj" fmla="val 10778"/>
              </a:avLst>
            </a:prstGeom>
            <a:solidFill>
              <a:schemeClr val="accent6">
                <a:lumMod val="40000"/>
                <a:lumOff val="60000"/>
                <a:alpha val="8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t"/>
            <a:lstStyle/>
            <a:p>
              <a:pPr algn="ctr" defTabSz="1369493" fontAlgn="auto">
                <a:spcBef>
                  <a:spcPts val="0"/>
                </a:spcBef>
                <a:spcAft>
                  <a:spcPts val="0"/>
                </a:spcAft>
              </a:pPr>
              <a:r>
                <a:rPr kumimoji="0" lang="en-US" altLang="ja-JP" sz="800" kern="0" dirty="0">
                  <a:solidFill>
                    <a:srgbClr val="5F5F5F"/>
                  </a:solidFill>
                  <a:latin typeface="Calibri"/>
                  <a:ea typeface="ＭＳ Ｐゴシック"/>
                  <a:cs typeface="Meiryo UI" pitchFamily="50" charset="-128"/>
                </a:rPr>
                <a:t>Emergency sequence</a:t>
              </a:r>
              <a:endParaRPr kumimoji="0" lang="ja-JP" altLang="en-US" sz="800" kern="0" dirty="0">
                <a:solidFill>
                  <a:srgbClr val="5F5F5F"/>
                </a:solidFill>
                <a:latin typeface="Calibri"/>
                <a:ea typeface="ＭＳ Ｐゴシック"/>
                <a:cs typeface="Meiryo UI" pitchFamily="50" charset="-128"/>
              </a:endParaRPr>
            </a:p>
          </p:txBody>
        </p:sp>
        <p:sp>
          <p:nvSpPr>
            <p:cNvPr id="240" name="角丸四角形 42">
              <a:extLst>
                <a:ext uri="{FF2B5EF4-FFF2-40B4-BE49-F238E27FC236}">
                  <a16:creationId xmlns:a16="http://schemas.microsoft.com/office/drawing/2014/main" id="{A79876E4-9501-4BD5-8575-27B26CA7D0C7}"/>
                </a:ext>
              </a:extLst>
            </p:cNvPr>
            <p:cNvSpPr/>
            <p:nvPr/>
          </p:nvSpPr>
          <p:spPr>
            <a:xfrm>
              <a:off x="1475656" y="2765609"/>
              <a:ext cx="650346" cy="203275"/>
            </a:xfrm>
            <a:prstGeom prst="roundRect">
              <a:avLst/>
            </a:prstGeom>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US" altLang="ja-JP" sz="1100" dirty="0">
                  <a:solidFill>
                    <a:srgbClr val="FFFFFF"/>
                  </a:solidFill>
                </a:rPr>
                <a:t>EV1</a:t>
              </a:r>
              <a:endParaRPr lang="ja-JP" altLang="en-US" sz="1100" dirty="0">
                <a:solidFill>
                  <a:srgbClr val="FFFFFF"/>
                </a:solidFill>
              </a:endParaRPr>
            </a:p>
          </p:txBody>
        </p:sp>
        <p:sp>
          <p:nvSpPr>
            <p:cNvPr id="241" name="角丸四角形 43">
              <a:extLst>
                <a:ext uri="{FF2B5EF4-FFF2-40B4-BE49-F238E27FC236}">
                  <a16:creationId xmlns:a16="http://schemas.microsoft.com/office/drawing/2014/main" id="{FA6993C6-E42C-4F5B-8E49-C6D585221680}"/>
                </a:ext>
              </a:extLst>
            </p:cNvPr>
            <p:cNvSpPr/>
            <p:nvPr/>
          </p:nvSpPr>
          <p:spPr>
            <a:xfrm>
              <a:off x="1475657" y="3096016"/>
              <a:ext cx="650347" cy="246564"/>
            </a:xfrm>
            <a:prstGeom prst="roundRect">
              <a:avLst/>
            </a:prstGeom>
            <a:solidFill>
              <a:srgbClr val="FF0000"/>
            </a:solidFill>
            <a:ln>
              <a:noFill/>
            </a:ln>
          </p:spPr>
          <p:style>
            <a:lnRef idx="2">
              <a:schemeClr val="accent6">
                <a:shade val="50000"/>
              </a:schemeClr>
            </a:lnRef>
            <a:fillRef idx="1">
              <a:schemeClr val="accent6"/>
            </a:fillRef>
            <a:effectRef idx="0">
              <a:schemeClr val="accent6"/>
            </a:effectRef>
            <a:fontRef idx="minor">
              <a:schemeClr val="lt1"/>
            </a:fontRef>
          </p:style>
          <p:txBody>
            <a:bodyPr lIns="0" tIns="0" rIns="0" bIns="0" rtlCol="0" anchor="ctr"/>
            <a:lstStyle/>
            <a:p>
              <a:pPr algn="ctr"/>
              <a:r>
                <a:rPr lang="en-US" altLang="ja-JP" sz="1100" dirty="0">
                  <a:solidFill>
                    <a:srgbClr val="FFFFFF"/>
                  </a:solidFill>
                </a:rPr>
                <a:t>EV2</a:t>
              </a:r>
              <a:endParaRPr lang="ja-JP" altLang="en-US" sz="1100" dirty="0">
                <a:solidFill>
                  <a:srgbClr val="FFFFFF"/>
                </a:solidFill>
              </a:endParaRPr>
            </a:p>
          </p:txBody>
        </p:sp>
        <p:sp>
          <p:nvSpPr>
            <p:cNvPr id="242" name="角丸四角形 44">
              <a:extLst>
                <a:ext uri="{FF2B5EF4-FFF2-40B4-BE49-F238E27FC236}">
                  <a16:creationId xmlns:a16="http://schemas.microsoft.com/office/drawing/2014/main" id="{2C904878-865F-445F-A973-A872C7270B1A}"/>
                </a:ext>
              </a:extLst>
            </p:cNvPr>
            <p:cNvSpPr/>
            <p:nvPr/>
          </p:nvSpPr>
          <p:spPr>
            <a:xfrm>
              <a:off x="1475657" y="3487853"/>
              <a:ext cx="650347" cy="246564"/>
            </a:xfrm>
            <a:prstGeom prst="roundRect">
              <a:avLst/>
            </a:prstGeom>
            <a:solidFill>
              <a:srgbClr val="C00000"/>
            </a:solidFill>
            <a:ln>
              <a:noFill/>
            </a:ln>
          </p:spPr>
          <p:style>
            <a:lnRef idx="2">
              <a:schemeClr val="accent6">
                <a:shade val="50000"/>
              </a:schemeClr>
            </a:lnRef>
            <a:fillRef idx="1">
              <a:schemeClr val="accent6"/>
            </a:fillRef>
            <a:effectRef idx="0">
              <a:schemeClr val="accent6"/>
            </a:effectRef>
            <a:fontRef idx="minor">
              <a:schemeClr val="lt1"/>
            </a:fontRef>
          </p:style>
          <p:txBody>
            <a:bodyPr lIns="0" tIns="0" rIns="0" bIns="0" rtlCol="0" anchor="ctr"/>
            <a:lstStyle/>
            <a:p>
              <a:pPr algn="ctr"/>
              <a:r>
                <a:rPr lang="en-US" altLang="ja-JP" sz="1100" dirty="0">
                  <a:solidFill>
                    <a:srgbClr val="FFFFFF"/>
                  </a:solidFill>
                </a:rPr>
                <a:t>EV3</a:t>
              </a:r>
              <a:endParaRPr lang="ja-JP" altLang="en-US" sz="1100" dirty="0">
                <a:solidFill>
                  <a:srgbClr val="FFFFFF"/>
                </a:solidFill>
              </a:endParaRPr>
            </a:p>
          </p:txBody>
        </p:sp>
        <p:sp>
          <p:nvSpPr>
            <p:cNvPr id="243" name="下矢印 45">
              <a:extLst>
                <a:ext uri="{FF2B5EF4-FFF2-40B4-BE49-F238E27FC236}">
                  <a16:creationId xmlns:a16="http://schemas.microsoft.com/office/drawing/2014/main" id="{8151D87D-CA1F-4012-BF9D-749807F8C66E}"/>
                </a:ext>
              </a:extLst>
            </p:cNvPr>
            <p:cNvSpPr/>
            <p:nvPr/>
          </p:nvSpPr>
          <p:spPr>
            <a:xfrm>
              <a:off x="1692818" y="2968886"/>
              <a:ext cx="216024" cy="127131"/>
            </a:xfrm>
            <a:prstGeom prst="down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solidFill>
                  <a:srgbClr val="FFFFFF"/>
                </a:solidFill>
              </a:endParaRPr>
            </a:p>
          </p:txBody>
        </p:sp>
        <p:sp>
          <p:nvSpPr>
            <p:cNvPr id="244" name="下矢印 46">
              <a:extLst>
                <a:ext uri="{FF2B5EF4-FFF2-40B4-BE49-F238E27FC236}">
                  <a16:creationId xmlns:a16="http://schemas.microsoft.com/office/drawing/2014/main" id="{00DE7215-3525-4D2D-884C-6E2A2221B035}"/>
                </a:ext>
              </a:extLst>
            </p:cNvPr>
            <p:cNvSpPr/>
            <p:nvPr/>
          </p:nvSpPr>
          <p:spPr>
            <a:xfrm>
              <a:off x="1682076" y="3343875"/>
              <a:ext cx="216024" cy="127131"/>
            </a:xfrm>
            <a:prstGeom prst="down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solidFill>
                  <a:srgbClr val="FFFFFF"/>
                </a:solidFill>
              </a:endParaRPr>
            </a:p>
          </p:txBody>
        </p:sp>
      </p:grpSp>
      <p:sp>
        <p:nvSpPr>
          <p:cNvPr id="245" name="正方形/長方形 244">
            <a:extLst>
              <a:ext uri="{FF2B5EF4-FFF2-40B4-BE49-F238E27FC236}">
                <a16:creationId xmlns:a16="http://schemas.microsoft.com/office/drawing/2014/main" id="{54A273DD-F436-41F3-A8AE-1126F0E4A3A6}"/>
              </a:ext>
            </a:extLst>
          </p:cNvPr>
          <p:cNvSpPr/>
          <p:nvPr/>
        </p:nvSpPr>
        <p:spPr>
          <a:xfrm>
            <a:off x="10198499" y="4328319"/>
            <a:ext cx="3317361" cy="1215746"/>
          </a:xfrm>
          <a:prstGeom prst="rect">
            <a:avLst/>
          </a:prstGeom>
        </p:spPr>
        <p:txBody>
          <a:bodyPr wrap="square" lIns="137187" tIns="68594" rIns="137187" bIns="68594">
            <a:spAutoFit/>
          </a:bodyPr>
          <a:lstStyle/>
          <a:p>
            <a:r>
              <a:rPr lang="en-US" altLang="ja-JP" sz="1400" b="1" dirty="0">
                <a:solidFill>
                  <a:srgbClr val="5F5F5F"/>
                </a:solidFill>
                <a:latin typeface="Calibri"/>
              </a:rPr>
              <a:t>30 phase* </a:t>
            </a:r>
            <a:r>
              <a:rPr lang="en-US" altLang="ja-JP" sz="1400" dirty="0">
                <a:solidFill>
                  <a:srgbClr val="5F5F5F"/>
                </a:solidFill>
                <a:latin typeface="Calibri"/>
              </a:rPr>
              <a:t>can be set in 1 “</a:t>
            </a:r>
            <a:r>
              <a:rPr lang="en-US" altLang="ja-JP" sz="1400" b="1" dirty="0">
                <a:solidFill>
                  <a:srgbClr val="5F5F5F"/>
                </a:solidFill>
                <a:latin typeface="Calibri"/>
              </a:rPr>
              <a:t>emergency sequence</a:t>
            </a:r>
            <a:r>
              <a:rPr lang="en-US" altLang="ja-JP" sz="1400" dirty="0">
                <a:solidFill>
                  <a:srgbClr val="5F5F5F"/>
                </a:solidFill>
                <a:latin typeface="Calibri"/>
              </a:rPr>
              <a:t>”. </a:t>
            </a:r>
            <a:r>
              <a:rPr lang="en-US" altLang="ja-JP" sz="1100" dirty="0">
                <a:solidFill>
                  <a:srgbClr val="5F5F5F"/>
                </a:solidFill>
                <a:latin typeface="Calibri"/>
              </a:rPr>
              <a:t>*from v.5, v.4 or less: 3 phases</a:t>
            </a:r>
          </a:p>
          <a:p>
            <a:r>
              <a:rPr lang="en-US" altLang="ja-JP" sz="1400" dirty="0">
                <a:solidFill>
                  <a:srgbClr val="5F5F5F"/>
                </a:solidFill>
                <a:latin typeface="Calibri"/>
              </a:rPr>
              <a:t>The </a:t>
            </a:r>
            <a:r>
              <a:rPr lang="en-US" altLang="ja-JP" sz="1400" b="1" dirty="0">
                <a:solidFill>
                  <a:srgbClr val="5F5F5F"/>
                </a:solidFill>
                <a:latin typeface="Calibri"/>
              </a:rPr>
              <a:t>EV file </a:t>
            </a:r>
            <a:r>
              <a:rPr lang="en-US" altLang="ja-JP" sz="1400" dirty="0">
                <a:solidFill>
                  <a:srgbClr val="5F5F5F"/>
                </a:solidFill>
                <a:latin typeface="Calibri"/>
              </a:rPr>
              <a:t>and phase </a:t>
            </a:r>
            <a:r>
              <a:rPr lang="en-US" altLang="ja-JP" sz="1400" b="1" dirty="0">
                <a:solidFill>
                  <a:srgbClr val="5F5F5F"/>
                </a:solidFill>
                <a:latin typeface="Calibri"/>
              </a:rPr>
              <a:t>duration time </a:t>
            </a:r>
            <a:r>
              <a:rPr lang="en-US" altLang="ja-JP" sz="1400" dirty="0">
                <a:solidFill>
                  <a:srgbClr val="5F5F5F"/>
                </a:solidFill>
                <a:latin typeface="Calibri"/>
              </a:rPr>
              <a:t>are set in the </a:t>
            </a:r>
            <a:r>
              <a:rPr lang="en-US" altLang="ja-JP" sz="1400" b="1" dirty="0">
                <a:solidFill>
                  <a:srgbClr val="5F5F5F"/>
                </a:solidFill>
                <a:latin typeface="Calibri"/>
              </a:rPr>
              <a:t>phase</a:t>
            </a:r>
            <a:r>
              <a:rPr lang="en-US" altLang="ja-JP" sz="1400" b="0" dirty="0">
                <a:solidFill>
                  <a:srgbClr val="5F5F5F"/>
                </a:solidFill>
                <a:latin typeface="Calibri"/>
              </a:rPr>
              <a:t>. </a:t>
            </a:r>
            <a:r>
              <a:rPr lang="en-US" altLang="ja-JP" sz="1400" b="1" dirty="0">
                <a:solidFill>
                  <a:srgbClr val="5F5F5F"/>
                </a:solidFill>
                <a:latin typeface="Calibri"/>
              </a:rPr>
              <a:t>Up to 32 “sequence” </a:t>
            </a:r>
            <a:r>
              <a:rPr lang="en-US" altLang="ja-JP" sz="1400" dirty="0">
                <a:solidFill>
                  <a:srgbClr val="5F5F5F"/>
                </a:solidFill>
                <a:latin typeface="Calibri"/>
              </a:rPr>
              <a:t>can be set.</a:t>
            </a:r>
            <a:endParaRPr lang="ja-JP" altLang="en-US" sz="1400" dirty="0"/>
          </a:p>
        </p:txBody>
      </p:sp>
      <p:grpSp>
        <p:nvGrpSpPr>
          <p:cNvPr id="246" name="グループ化 245">
            <a:extLst>
              <a:ext uri="{FF2B5EF4-FFF2-40B4-BE49-F238E27FC236}">
                <a16:creationId xmlns:a16="http://schemas.microsoft.com/office/drawing/2014/main" id="{CE693F8D-FCD9-4B12-B3E2-888E48B40736}"/>
              </a:ext>
            </a:extLst>
          </p:cNvPr>
          <p:cNvGrpSpPr/>
          <p:nvPr/>
        </p:nvGrpSpPr>
        <p:grpSpPr>
          <a:xfrm>
            <a:off x="11017571" y="5408084"/>
            <a:ext cx="2428436" cy="1820151"/>
            <a:chOff x="5960598" y="2584346"/>
            <a:chExt cx="2370040" cy="2363668"/>
          </a:xfrm>
        </p:grpSpPr>
        <p:sp>
          <p:nvSpPr>
            <p:cNvPr id="247" name="角丸四角形 49">
              <a:extLst>
                <a:ext uri="{FF2B5EF4-FFF2-40B4-BE49-F238E27FC236}">
                  <a16:creationId xmlns:a16="http://schemas.microsoft.com/office/drawing/2014/main" id="{0B2E5849-6EE7-41D7-AB18-FD8EBE3E8BE6}"/>
                </a:ext>
              </a:extLst>
            </p:cNvPr>
            <p:cNvSpPr/>
            <p:nvPr/>
          </p:nvSpPr>
          <p:spPr>
            <a:xfrm>
              <a:off x="6439013" y="2584346"/>
              <a:ext cx="1848016" cy="2363668"/>
            </a:xfrm>
            <a:prstGeom prst="roundRect">
              <a:avLst>
                <a:gd name="adj" fmla="val 7201"/>
              </a:avLst>
            </a:prstGeom>
            <a:solidFill>
              <a:srgbClr val="FF000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t"/>
            <a:lstStyle/>
            <a:p>
              <a:pPr defTabSz="1369493" fontAlgn="auto">
                <a:spcBef>
                  <a:spcPts val="0"/>
                </a:spcBef>
                <a:spcAft>
                  <a:spcPts val="0"/>
                </a:spcAft>
              </a:pPr>
              <a:r>
                <a:rPr kumimoji="0" lang="en-US" altLang="ja-JP" sz="900" kern="0" dirty="0">
                  <a:solidFill>
                    <a:prstClr val="white"/>
                  </a:solidFill>
                  <a:latin typeface="Calibri"/>
                  <a:ea typeface="ＭＳ Ｐゴシック"/>
                  <a:cs typeface="Meiryo UI" pitchFamily="50" charset="-128"/>
                </a:rPr>
                <a:t>Emergency Broadcast Pattern</a:t>
              </a:r>
            </a:p>
            <a:p>
              <a:pPr defTabSz="1369493" fontAlgn="auto">
                <a:spcBef>
                  <a:spcPts val="0"/>
                </a:spcBef>
                <a:spcAft>
                  <a:spcPts val="0"/>
                </a:spcAft>
              </a:pPr>
              <a:endParaRPr kumimoji="0" lang="ja-JP" altLang="en-US" sz="900" kern="0" dirty="0">
                <a:solidFill>
                  <a:prstClr val="white"/>
                </a:solidFill>
                <a:latin typeface="Calibri"/>
                <a:ea typeface="ＭＳ Ｐゴシック"/>
                <a:cs typeface="Meiryo UI" pitchFamily="50" charset="-128"/>
              </a:endParaRPr>
            </a:p>
          </p:txBody>
        </p:sp>
        <p:grpSp>
          <p:nvGrpSpPr>
            <p:cNvPr id="248" name="グループ化 247">
              <a:extLst>
                <a:ext uri="{FF2B5EF4-FFF2-40B4-BE49-F238E27FC236}">
                  <a16:creationId xmlns:a16="http://schemas.microsoft.com/office/drawing/2014/main" id="{5ADADAC5-59DB-4A42-8406-DF57D26B27A9}"/>
                </a:ext>
              </a:extLst>
            </p:cNvPr>
            <p:cNvGrpSpPr/>
            <p:nvPr/>
          </p:nvGrpSpPr>
          <p:grpSpPr>
            <a:xfrm>
              <a:off x="7476048" y="2931790"/>
              <a:ext cx="854590" cy="340853"/>
              <a:chOff x="7476048" y="2549289"/>
              <a:chExt cx="854590" cy="340853"/>
            </a:xfrm>
          </p:grpSpPr>
          <p:sp>
            <p:nvSpPr>
              <p:cNvPr id="280" name="角丸四角形 82">
                <a:extLst>
                  <a:ext uri="{FF2B5EF4-FFF2-40B4-BE49-F238E27FC236}">
                    <a16:creationId xmlns:a16="http://schemas.microsoft.com/office/drawing/2014/main" id="{D18D5E9C-53AF-4084-92D6-25B623465984}"/>
                  </a:ext>
                </a:extLst>
              </p:cNvPr>
              <p:cNvSpPr/>
              <p:nvPr/>
            </p:nvSpPr>
            <p:spPr>
              <a:xfrm>
                <a:off x="7476048" y="2549289"/>
                <a:ext cx="706736" cy="340853"/>
              </a:xfrm>
              <a:prstGeom prst="roundRect">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Zone </a:t>
                </a:r>
              </a:p>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Pattern</a:t>
                </a:r>
                <a:endParaRPr kumimoji="0" lang="ja-JP" altLang="en-US" sz="900" kern="0" dirty="0">
                  <a:solidFill>
                    <a:prstClr val="white"/>
                  </a:solidFill>
                  <a:latin typeface="Calibri"/>
                  <a:ea typeface="ＭＳ Ｐゴシック"/>
                  <a:cs typeface="Meiryo UI" pitchFamily="50" charset="-128"/>
                </a:endParaRPr>
              </a:p>
            </p:txBody>
          </p:sp>
          <p:sp>
            <p:nvSpPr>
              <p:cNvPr id="281" name="角丸四角形 83">
                <a:extLst>
                  <a:ext uri="{FF2B5EF4-FFF2-40B4-BE49-F238E27FC236}">
                    <a16:creationId xmlns:a16="http://schemas.microsoft.com/office/drawing/2014/main" id="{9AAE94B3-94E1-4CBE-8D82-201155DAFDA4}"/>
                  </a:ext>
                </a:extLst>
              </p:cNvPr>
              <p:cNvSpPr/>
              <p:nvPr/>
            </p:nvSpPr>
            <p:spPr>
              <a:xfrm>
                <a:off x="7908096" y="2598412"/>
                <a:ext cx="419953" cy="125297"/>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sp>
            <p:nvSpPr>
              <p:cNvPr id="282" name="角丸四角形 84">
                <a:extLst>
                  <a:ext uri="{FF2B5EF4-FFF2-40B4-BE49-F238E27FC236}">
                    <a16:creationId xmlns:a16="http://schemas.microsoft.com/office/drawing/2014/main" id="{EB92FF39-999C-4EDB-9CC8-4AD28AB920AE}"/>
                  </a:ext>
                </a:extLst>
              </p:cNvPr>
              <p:cNvSpPr/>
              <p:nvPr/>
            </p:nvSpPr>
            <p:spPr>
              <a:xfrm>
                <a:off x="7910685" y="2715260"/>
                <a:ext cx="419953" cy="125297"/>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grpSp>
        <p:grpSp>
          <p:nvGrpSpPr>
            <p:cNvPr id="249" name="グループ化 248">
              <a:extLst>
                <a:ext uri="{FF2B5EF4-FFF2-40B4-BE49-F238E27FC236}">
                  <a16:creationId xmlns:a16="http://schemas.microsoft.com/office/drawing/2014/main" id="{1ADA6CCB-CDA6-404E-A97F-40282C3526DE}"/>
                </a:ext>
              </a:extLst>
            </p:cNvPr>
            <p:cNvGrpSpPr/>
            <p:nvPr/>
          </p:nvGrpSpPr>
          <p:grpSpPr>
            <a:xfrm>
              <a:off x="7476048" y="3298645"/>
              <a:ext cx="854590" cy="340853"/>
              <a:chOff x="7474862" y="3464845"/>
              <a:chExt cx="854590" cy="340853"/>
            </a:xfrm>
          </p:grpSpPr>
          <p:sp>
            <p:nvSpPr>
              <p:cNvPr id="277" name="角丸四角形 79">
                <a:extLst>
                  <a:ext uri="{FF2B5EF4-FFF2-40B4-BE49-F238E27FC236}">
                    <a16:creationId xmlns:a16="http://schemas.microsoft.com/office/drawing/2014/main" id="{31806392-4F04-4BD6-BC1F-B249925E4187}"/>
                  </a:ext>
                </a:extLst>
              </p:cNvPr>
              <p:cNvSpPr/>
              <p:nvPr/>
            </p:nvSpPr>
            <p:spPr>
              <a:xfrm>
                <a:off x="7474862" y="3464845"/>
                <a:ext cx="706736"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CO</a:t>
                </a:r>
              </a:p>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Pattern</a:t>
                </a:r>
                <a:endParaRPr kumimoji="0" lang="ja-JP" altLang="en-US" sz="900" kern="0" dirty="0">
                  <a:solidFill>
                    <a:prstClr val="white"/>
                  </a:solidFill>
                  <a:latin typeface="Calibri"/>
                  <a:ea typeface="ＭＳ Ｐゴシック"/>
                  <a:cs typeface="Meiryo UI" pitchFamily="50" charset="-128"/>
                </a:endParaRPr>
              </a:p>
            </p:txBody>
          </p:sp>
          <p:sp>
            <p:nvSpPr>
              <p:cNvPr id="278" name="角丸四角形 80">
                <a:extLst>
                  <a:ext uri="{FF2B5EF4-FFF2-40B4-BE49-F238E27FC236}">
                    <a16:creationId xmlns:a16="http://schemas.microsoft.com/office/drawing/2014/main" id="{358614AA-CCE3-4661-AC89-FC485992F5A3}"/>
                  </a:ext>
                </a:extLst>
              </p:cNvPr>
              <p:cNvSpPr/>
              <p:nvPr/>
            </p:nvSpPr>
            <p:spPr>
              <a:xfrm>
                <a:off x="7906910" y="3513968"/>
                <a:ext cx="419953" cy="125297"/>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sp>
            <p:nvSpPr>
              <p:cNvPr id="279" name="角丸四角形 81">
                <a:extLst>
                  <a:ext uri="{FF2B5EF4-FFF2-40B4-BE49-F238E27FC236}">
                    <a16:creationId xmlns:a16="http://schemas.microsoft.com/office/drawing/2014/main" id="{44719296-1960-43C3-9823-13CF3747E006}"/>
                  </a:ext>
                </a:extLst>
              </p:cNvPr>
              <p:cNvSpPr/>
              <p:nvPr/>
            </p:nvSpPr>
            <p:spPr>
              <a:xfrm>
                <a:off x="7909499" y="3630814"/>
                <a:ext cx="419953" cy="125297"/>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grpSp>
        <p:sp>
          <p:nvSpPr>
            <p:cNvPr id="250" name="フリーフォーム 52">
              <a:extLst>
                <a:ext uri="{FF2B5EF4-FFF2-40B4-BE49-F238E27FC236}">
                  <a16:creationId xmlns:a16="http://schemas.microsoft.com/office/drawing/2014/main" id="{7CBDED76-8AC1-4D5F-99AB-437133DBB3AC}"/>
                </a:ext>
              </a:extLst>
            </p:cNvPr>
            <p:cNvSpPr/>
            <p:nvPr/>
          </p:nvSpPr>
          <p:spPr>
            <a:xfrm>
              <a:off x="5960598" y="4718186"/>
              <a:ext cx="472966" cy="0"/>
            </a:xfrm>
            <a:custGeom>
              <a:avLst/>
              <a:gdLst>
                <a:gd name="connsiteX0" fmla="*/ 0 w 472966"/>
                <a:gd name="connsiteY0" fmla="*/ 0 h 0"/>
                <a:gd name="connsiteX1" fmla="*/ 472966 w 472966"/>
                <a:gd name="connsiteY1" fmla="*/ 0 h 0"/>
              </a:gdLst>
              <a:ahLst/>
              <a:cxnLst>
                <a:cxn ang="0">
                  <a:pos x="connsiteX0" y="connsiteY0"/>
                </a:cxn>
                <a:cxn ang="0">
                  <a:pos x="connsiteX1" y="connsiteY1"/>
                </a:cxn>
              </a:cxnLst>
              <a:rect l="l" t="t" r="r" b="b"/>
              <a:pathLst>
                <a:path w="472966">
                  <a:moveTo>
                    <a:pt x="0" y="0"/>
                  </a:moveTo>
                  <a:lnTo>
                    <a:pt x="472966" y="0"/>
                  </a:lnTo>
                </a:path>
              </a:pathLst>
            </a:custGeom>
            <a:noFill/>
            <a:ln w="19050">
              <a:solidFill>
                <a:schemeClr val="tx1">
                  <a:lumMod val="50000"/>
                </a:schemeClr>
              </a:solidFill>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00228"/>
              <a:endParaRPr lang="ja-JP" altLang="en-US" sz="500" dirty="0">
                <a:solidFill>
                  <a:prstClr val="white"/>
                </a:solidFill>
              </a:endParaRPr>
            </a:p>
          </p:txBody>
        </p:sp>
        <p:grpSp>
          <p:nvGrpSpPr>
            <p:cNvPr id="251" name="グループ化 250">
              <a:extLst>
                <a:ext uri="{FF2B5EF4-FFF2-40B4-BE49-F238E27FC236}">
                  <a16:creationId xmlns:a16="http://schemas.microsoft.com/office/drawing/2014/main" id="{A320B8EF-1F41-4FB4-B0D3-BE11F03BC5E6}"/>
                </a:ext>
              </a:extLst>
            </p:cNvPr>
            <p:cNvGrpSpPr/>
            <p:nvPr/>
          </p:nvGrpSpPr>
          <p:grpSpPr>
            <a:xfrm>
              <a:off x="6584135" y="3147814"/>
              <a:ext cx="609699" cy="1477341"/>
              <a:chOff x="1353363" y="2313688"/>
              <a:chExt cx="892661" cy="1477340"/>
            </a:xfrm>
          </p:grpSpPr>
          <p:sp>
            <p:nvSpPr>
              <p:cNvPr id="271" name="角丸四角形 73">
                <a:extLst>
                  <a:ext uri="{FF2B5EF4-FFF2-40B4-BE49-F238E27FC236}">
                    <a16:creationId xmlns:a16="http://schemas.microsoft.com/office/drawing/2014/main" id="{F7307033-D4C7-470A-AEFF-E2AC879524F1}"/>
                  </a:ext>
                </a:extLst>
              </p:cNvPr>
              <p:cNvSpPr/>
              <p:nvPr/>
            </p:nvSpPr>
            <p:spPr>
              <a:xfrm>
                <a:off x="1353363" y="2313688"/>
                <a:ext cx="892661" cy="1477340"/>
              </a:xfrm>
              <a:prstGeom prst="roundRect">
                <a:avLst>
                  <a:gd name="adj" fmla="val 10778"/>
                </a:avLst>
              </a:prstGeom>
              <a:solidFill>
                <a:schemeClr val="accent6">
                  <a:lumMod val="20000"/>
                  <a:lumOff val="80000"/>
                  <a:alpha val="8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t"/>
              <a:lstStyle/>
              <a:p>
                <a:pPr algn="ctr" defTabSz="1369493" fontAlgn="auto">
                  <a:spcBef>
                    <a:spcPts val="0"/>
                  </a:spcBef>
                  <a:spcAft>
                    <a:spcPts val="0"/>
                  </a:spcAft>
                </a:pPr>
                <a:r>
                  <a:rPr kumimoji="0" lang="en-US" altLang="ja-JP" sz="900" kern="0" dirty="0">
                    <a:solidFill>
                      <a:srgbClr val="5F5F5F"/>
                    </a:solidFill>
                    <a:latin typeface="Calibri"/>
                    <a:ea typeface="ＭＳ Ｐゴシック"/>
                    <a:cs typeface="Meiryo UI" pitchFamily="50" charset="-128"/>
                  </a:rPr>
                  <a:t>Emergency sequence</a:t>
                </a:r>
                <a:endParaRPr kumimoji="0" lang="ja-JP" altLang="en-US" sz="900" kern="0" dirty="0">
                  <a:solidFill>
                    <a:srgbClr val="5F5F5F"/>
                  </a:solidFill>
                  <a:latin typeface="Calibri"/>
                  <a:ea typeface="ＭＳ Ｐゴシック"/>
                  <a:cs typeface="Meiryo UI" pitchFamily="50" charset="-128"/>
                </a:endParaRPr>
              </a:p>
            </p:txBody>
          </p:sp>
          <p:sp>
            <p:nvSpPr>
              <p:cNvPr id="272" name="角丸四角形 74">
                <a:extLst>
                  <a:ext uri="{FF2B5EF4-FFF2-40B4-BE49-F238E27FC236}">
                    <a16:creationId xmlns:a16="http://schemas.microsoft.com/office/drawing/2014/main" id="{97472F1B-39C9-48B0-A525-2D682D980883}"/>
                  </a:ext>
                </a:extLst>
              </p:cNvPr>
              <p:cNvSpPr/>
              <p:nvPr/>
            </p:nvSpPr>
            <p:spPr>
              <a:xfrm>
                <a:off x="1475656" y="2683063"/>
                <a:ext cx="650346" cy="203276"/>
              </a:xfrm>
              <a:prstGeom prst="roundRect">
                <a:avLst/>
              </a:prstGeom>
              <a:ln>
                <a:noFill/>
              </a:ln>
            </p:spPr>
            <p:style>
              <a:lnRef idx="2">
                <a:schemeClr val="accent6">
                  <a:shade val="50000"/>
                </a:schemeClr>
              </a:lnRef>
              <a:fillRef idx="1">
                <a:schemeClr val="accent6"/>
              </a:fillRef>
              <a:effectRef idx="0">
                <a:schemeClr val="accent6"/>
              </a:effectRef>
              <a:fontRef idx="minor">
                <a:schemeClr val="lt1"/>
              </a:fontRef>
            </p:style>
            <p:txBody>
              <a:bodyPr lIns="0" rIns="0" rtlCol="0" anchor="ctr"/>
              <a:lstStyle/>
              <a:p>
                <a:pPr algn="ctr"/>
                <a:r>
                  <a:rPr lang="en-US" altLang="ja-JP" sz="1200" dirty="0">
                    <a:solidFill>
                      <a:srgbClr val="FFFFFF"/>
                    </a:solidFill>
                  </a:rPr>
                  <a:t>EV1</a:t>
                </a:r>
                <a:endParaRPr lang="ja-JP" altLang="en-US" sz="1200" dirty="0">
                  <a:solidFill>
                    <a:srgbClr val="FFFFFF"/>
                  </a:solidFill>
                </a:endParaRPr>
              </a:p>
            </p:txBody>
          </p:sp>
          <p:sp>
            <p:nvSpPr>
              <p:cNvPr id="273" name="角丸四角形 75">
                <a:extLst>
                  <a:ext uri="{FF2B5EF4-FFF2-40B4-BE49-F238E27FC236}">
                    <a16:creationId xmlns:a16="http://schemas.microsoft.com/office/drawing/2014/main" id="{776BD656-0159-4068-8A50-ED6294C556EC}"/>
                  </a:ext>
                </a:extLst>
              </p:cNvPr>
              <p:cNvSpPr/>
              <p:nvPr/>
            </p:nvSpPr>
            <p:spPr>
              <a:xfrm>
                <a:off x="1475657" y="3013470"/>
                <a:ext cx="650347" cy="246563"/>
              </a:xfrm>
              <a:prstGeom prst="roundRect">
                <a:avLst/>
              </a:prstGeom>
              <a:solidFill>
                <a:srgbClr val="FF0000"/>
              </a:solidFill>
              <a:ln>
                <a:noFill/>
              </a:ln>
            </p:spPr>
            <p:style>
              <a:lnRef idx="2">
                <a:schemeClr val="accent6">
                  <a:shade val="50000"/>
                </a:schemeClr>
              </a:lnRef>
              <a:fillRef idx="1">
                <a:schemeClr val="accent6"/>
              </a:fillRef>
              <a:effectRef idx="0">
                <a:schemeClr val="accent6"/>
              </a:effectRef>
              <a:fontRef idx="minor">
                <a:schemeClr val="lt1"/>
              </a:fontRef>
            </p:style>
            <p:txBody>
              <a:bodyPr lIns="0" tIns="0" rIns="0" bIns="0" rtlCol="0" anchor="ctr"/>
              <a:lstStyle/>
              <a:p>
                <a:pPr algn="ctr"/>
                <a:r>
                  <a:rPr lang="en-US" altLang="ja-JP" sz="1200" dirty="0">
                    <a:solidFill>
                      <a:srgbClr val="FFFFFF"/>
                    </a:solidFill>
                  </a:rPr>
                  <a:t>EV2</a:t>
                </a:r>
                <a:endParaRPr lang="ja-JP" altLang="en-US" sz="1200" dirty="0">
                  <a:solidFill>
                    <a:srgbClr val="FFFFFF"/>
                  </a:solidFill>
                </a:endParaRPr>
              </a:p>
            </p:txBody>
          </p:sp>
          <p:sp>
            <p:nvSpPr>
              <p:cNvPr id="274" name="角丸四角形 76">
                <a:extLst>
                  <a:ext uri="{FF2B5EF4-FFF2-40B4-BE49-F238E27FC236}">
                    <a16:creationId xmlns:a16="http://schemas.microsoft.com/office/drawing/2014/main" id="{AD11E3D2-F90E-4141-A629-AC0686B4C27E}"/>
                  </a:ext>
                </a:extLst>
              </p:cNvPr>
              <p:cNvSpPr/>
              <p:nvPr/>
            </p:nvSpPr>
            <p:spPr>
              <a:xfrm>
                <a:off x="1475657" y="3405307"/>
                <a:ext cx="650347" cy="246563"/>
              </a:xfrm>
              <a:prstGeom prst="roundRect">
                <a:avLst/>
              </a:prstGeom>
              <a:solidFill>
                <a:srgbClr val="C00000"/>
              </a:solidFill>
              <a:ln>
                <a:noFill/>
              </a:ln>
            </p:spPr>
            <p:style>
              <a:lnRef idx="2">
                <a:schemeClr val="accent6">
                  <a:shade val="50000"/>
                </a:schemeClr>
              </a:lnRef>
              <a:fillRef idx="1">
                <a:schemeClr val="accent6"/>
              </a:fillRef>
              <a:effectRef idx="0">
                <a:schemeClr val="accent6"/>
              </a:effectRef>
              <a:fontRef idx="minor">
                <a:schemeClr val="lt1"/>
              </a:fontRef>
            </p:style>
            <p:txBody>
              <a:bodyPr lIns="0" tIns="0" rIns="0" bIns="0" rtlCol="0" anchor="ctr"/>
              <a:lstStyle/>
              <a:p>
                <a:pPr algn="ctr"/>
                <a:r>
                  <a:rPr lang="en-US" altLang="ja-JP" sz="1200" dirty="0">
                    <a:solidFill>
                      <a:srgbClr val="FFFFFF"/>
                    </a:solidFill>
                  </a:rPr>
                  <a:t>EV3</a:t>
                </a:r>
                <a:endParaRPr lang="ja-JP" altLang="en-US" sz="1200" dirty="0">
                  <a:solidFill>
                    <a:srgbClr val="FFFFFF"/>
                  </a:solidFill>
                </a:endParaRPr>
              </a:p>
            </p:txBody>
          </p:sp>
          <p:sp>
            <p:nvSpPr>
              <p:cNvPr id="275" name="下矢印 77">
                <a:extLst>
                  <a:ext uri="{FF2B5EF4-FFF2-40B4-BE49-F238E27FC236}">
                    <a16:creationId xmlns:a16="http://schemas.microsoft.com/office/drawing/2014/main" id="{FA0A6D42-7729-4F81-8FDC-8BEC6B9E64A5}"/>
                  </a:ext>
                </a:extLst>
              </p:cNvPr>
              <p:cNvSpPr/>
              <p:nvPr/>
            </p:nvSpPr>
            <p:spPr>
              <a:xfrm>
                <a:off x="1692818" y="2886339"/>
                <a:ext cx="216024" cy="127131"/>
              </a:xfrm>
              <a:prstGeom prst="downArrow">
                <a:avLst/>
              </a:prstGeom>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srgbClr val="FFFFFF"/>
                  </a:solidFill>
                </a:endParaRPr>
              </a:p>
            </p:txBody>
          </p:sp>
          <p:sp>
            <p:nvSpPr>
              <p:cNvPr id="276" name="下矢印 78">
                <a:extLst>
                  <a:ext uri="{FF2B5EF4-FFF2-40B4-BE49-F238E27FC236}">
                    <a16:creationId xmlns:a16="http://schemas.microsoft.com/office/drawing/2014/main" id="{857AE53F-0C7B-4DCA-A284-FE6E3E63BF4F}"/>
                  </a:ext>
                </a:extLst>
              </p:cNvPr>
              <p:cNvSpPr/>
              <p:nvPr/>
            </p:nvSpPr>
            <p:spPr>
              <a:xfrm>
                <a:off x="1682076" y="3261328"/>
                <a:ext cx="216024" cy="127131"/>
              </a:xfrm>
              <a:prstGeom prst="downArrow">
                <a:avLst/>
              </a:prstGeom>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srgbClr val="FFFFFF"/>
                  </a:solidFill>
                </a:endParaRPr>
              </a:p>
            </p:txBody>
          </p:sp>
        </p:grpSp>
        <p:grpSp>
          <p:nvGrpSpPr>
            <p:cNvPr id="252" name="グループ化 251">
              <a:extLst>
                <a:ext uri="{FF2B5EF4-FFF2-40B4-BE49-F238E27FC236}">
                  <a16:creationId xmlns:a16="http://schemas.microsoft.com/office/drawing/2014/main" id="{8E8A8EA1-7AA6-4952-B022-93810331D442}"/>
                </a:ext>
              </a:extLst>
            </p:cNvPr>
            <p:cNvGrpSpPr/>
            <p:nvPr/>
          </p:nvGrpSpPr>
          <p:grpSpPr>
            <a:xfrm>
              <a:off x="7476048" y="3723878"/>
              <a:ext cx="854590" cy="232806"/>
              <a:chOff x="7476048" y="2549289"/>
              <a:chExt cx="854590" cy="340853"/>
            </a:xfrm>
          </p:grpSpPr>
          <p:sp>
            <p:nvSpPr>
              <p:cNvPr id="268" name="角丸四角形 70">
                <a:extLst>
                  <a:ext uri="{FF2B5EF4-FFF2-40B4-BE49-F238E27FC236}">
                    <a16:creationId xmlns:a16="http://schemas.microsoft.com/office/drawing/2014/main" id="{9F4A32E9-52B6-43FB-9682-1F2E51CA597B}"/>
                  </a:ext>
                </a:extLst>
              </p:cNvPr>
              <p:cNvSpPr/>
              <p:nvPr/>
            </p:nvSpPr>
            <p:spPr>
              <a:xfrm>
                <a:off x="7476048" y="2549289"/>
                <a:ext cx="706736" cy="340853"/>
              </a:xfrm>
              <a:prstGeom prst="roundRect">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269" name="角丸四角形 71">
                <a:extLst>
                  <a:ext uri="{FF2B5EF4-FFF2-40B4-BE49-F238E27FC236}">
                    <a16:creationId xmlns:a16="http://schemas.microsoft.com/office/drawing/2014/main" id="{8719D5D6-0A5B-4E41-ACB4-12FC15FB49DB}"/>
                  </a:ext>
                </a:extLst>
              </p:cNvPr>
              <p:cNvSpPr/>
              <p:nvPr/>
            </p:nvSpPr>
            <p:spPr>
              <a:xfrm>
                <a:off x="7908096" y="2580905"/>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sp>
            <p:nvSpPr>
              <p:cNvPr id="270" name="角丸四角形 72">
                <a:extLst>
                  <a:ext uri="{FF2B5EF4-FFF2-40B4-BE49-F238E27FC236}">
                    <a16:creationId xmlns:a16="http://schemas.microsoft.com/office/drawing/2014/main" id="{925D7797-8355-4265-99C7-E6B3CF27DC0D}"/>
                  </a:ext>
                </a:extLst>
              </p:cNvPr>
              <p:cNvSpPr/>
              <p:nvPr/>
            </p:nvSpPr>
            <p:spPr>
              <a:xfrm>
                <a:off x="7910685" y="2715259"/>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grpSp>
        <p:grpSp>
          <p:nvGrpSpPr>
            <p:cNvPr id="253" name="グループ化 252">
              <a:extLst>
                <a:ext uri="{FF2B5EF4-FFF2-40B4-BE49-F238E27FC236}">
                  <a16:creationId xmlns:a16="http://schemas.microsoft.com/office/drawing/2014/main" id="{A72ECDE0-71B7-4D3E-97AB-2FABA26DFF34}"/>
                </a:ext>
              </a:extLst>
            </p:cNvPr>
            <p:cNvGrpSpPr/>
            <p:nvPr/>
          </p:nvGrpSpPr>
          <p:grpSpPr>
            <a:xfrm>
              <a:off x="7476048" y="3978024"/>
              <a:ext cx="852001" cy="232806"/>
              <a:chOff x="7474862" y="3464845"/>
              <a:chExt cx="852001" cy="340853"/>
            </a:xfrm>
          </p:grpSpPr>
          <p:sp>
            <p:nvSpPr>
              <p:cNvPr id="265" name="角丸四角形 67">
                <a:extLst>
                  <a:ext uri="{FF2B5EF4-FFF2-40B4-BE49-F238E27FC236}">
                    <a16:creationId xmlns:a16="http://schemas.microsoft.com/office/drawing/2014/main" id="{0F6E5B02-FC23-44C0-B1CD-E92FE1FF4262}"/>
                  </a:ext>
                </a:extLst>
              </p:cNvPr>
              <p:cNvSpPr/>
              <p:nvPr/>
            </p:nvSpPr>
            <p:spPr>
              <a:xfrm>
                <a:off x="7474862" y="3464845"/>
                <a:ext cx="706736"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266" name="角丸四角形 68">
                <a:extLst>
                  <a:ext uri="{FF2B5EF4-FFF2-40B4-BE49-F238E27FC236}">
                    <a16:creationId xmlns:a16="http://schemas.microsoft.com/office/drawing/2014/main" id="{C98CEFE4-CF1F-4951-A515-BA0E32DC9916}"/>
                  </a:ext>
                </a:extLst>
              </p:cNvPr>
              <p:cNvSpPr/>
              <p:nvPr/>
            </p:nvSpPr>
            <p:spPr>
              <a:xfrm>
                <a:off x="7906910" y="3513967"/>
                <a:ext cx="419953" cy="125293"/>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sp>
            <p:nvSpPr>
              <p:cNvPr id="267" name="角丸四角形 69">
                <a:extLst>
                  <a:ext uri="{FF2B5EF4-FFF2-40B4-BE49-F238E27FC236}">
                    <a16:creationId xmlns:a16="http://schemas.microsoft.com/office/drawing/2014/main" id="{FCC6C862-9B1E-490A-8EEA-F0BA058B8F58}"/>
                  </a:ext>
                </a:extLst>
              </p:cNvPr>
              <p:cNvSpPr/>
              <p:nvPr/>
            </p:nvSpPr>
            <p:spPr>
              <a:xfrm>
                <a:off x="7905007" y="3648319"/>
                <a:ext cx="419952" cy="125293"/>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grpSp>
        <p:grpSp>
          <p:nvGrpSpPr>
            <p:cNvPr id="254" name="グループ化 253">
              <a:extLst>
                <a:ext uri="{FF2B5EF4-FFF2-40B4-BE49-F238E27FC236}">
                  <a16:creationId xmlns:a16="http://schemas.microsoft.com/office/drawing/2014/main" id="{43558DD9-928A-42D7-BA9A-1AE08E0E088E}"/>
                </a:ext>
              </a:extLst>
            </p:cNvPr>
            <p:cNvGrpSpPr/>
            <p:nvPr/>
          </p:nvGrpSpPr>
          <p:grpSpPr>
            <a:xfrm>
              <a:off x="7475437" y="4307893"/>
              <a:ext cx="854590" cy="232806"/>
              <a:chOff x="7476048" y="2549289"/>
              <a:chExt cx="854590" cy="340853"/>
            </a:xfrm>
          </p:grpSpPr>
          <p:sp>
            <p:nvSpPr>
              <p:cNvPr id="262" name="角丸四角形 64">
                <a:extLst>
                  <a:ext uri="{FF2B5EF4-FFF2-40B4-BE49-F238E27FC236}">
                    <a16:creationId xmlns:a16="http://schemas.microsoft.com/office/drawing/2014/main" id="{3860703F-1ECD-4047-8ABA-E9DDE012950D}"/>
                  </a:ext>
                </a:extLst>
              </p:cNvPr>
              <p:cNvSpPr/>
              <p:nvPr/>
            </p:nvSpPr>
            <p:spPr>
              <a:xfrm>
                <a:off x="7476048" y="2549289"/>
                <a:ext cx="706736" cy="340853"/>
              </a:xfrm>
              <a:prstGeom prst="roundRect">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263" name="角丸四角形 65">
                <a:extLst>
                  <a:ext uri="{FF2B5EF4-FFF2-40B4-BE49-F238E27FC236}">
                    <a16:creationId xmlns:a16="http://schemas.microsoft.com/office/drawing/2014/main" id="{FC61659C-034D-4D9B-A86B-3A2B209D6789}"/>
                  </a:ext>
                </a:extLst>
              </p:cNvPr>
              <p:cNvSpPr/>
              <p:nvPr/>
            </p:nvSpPr>
            <p:spPr>
              <a:xfrm>
                <a:off x="7908096" y="2598411"/>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sp>
            <p:nvSpPr>
              <p:cNvPr id="264" name="角丸四角形 66">
                <a:extLst>
                  <a:ext uri="{FF2B5EF4-FFF2-40B4-BE49-F238E27FC236}">
                    <a16:creationId xmlns:a16="http://schemas.microsoft.com/office/drawing/2014/main" id="{7DDD7F07-E8F6-44F1-803E-26684DD00581}"/>
                  </a:ext>
                </a:extLst>
              </p:cNvPr>
              <p:cNvSpPr/>
              <p:nvPr/>
            </p:nvSpPr>
            <p:spPr>
              <a:xfrm>
                <a:off x="7910685" y="2732766"/>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grpSp>
        <p:grpSp>
          <p:nvGrpSpPr>
            <p:cNvPr id="255" name="グループ化 254">
              <a:extLst>
                <a:ext uri="{FF2B5EF4-FFF2-40B4-BE49-F238E27FC236}">
                  <a16:creationId xmlns:a16="http://schemas.microsoft.com/office/drawing/2014/main" id="{AC28EF67-52C0-44F2-8BBC-C1B1349E1CC8}"/>
                </a:ext>
              </a:extLst>
            </p:cNvPr>
            <p:cNvGrpSpPr/>
            <p:nvPr/>
          </p:nvGrpSpPr>
          <p:grpSpPr>
            <a:xfrm>
              <a:off x="7475437" y="4562039"/>
              <a:ext cx="854590" cy="232806"/>
              <a:chOff x="7474862" y="3464845"/>
              <a:chExt cx="854590" cy="340853"/>
            </a:xfrm>
          </p:grpSpPr>
          <p:sp>
            <p:nvSpPr>
              <p:cNvPr id="259" name="角丸四角形 61">
                <a:extLst>
                  <a:ext uri="{FF2B5EF4-FFF2-40B4-BE49-F238E27FC236}">
                    <a16:creationId xmlns:a16="http://schemas.microsoft.com/office/drawing/2014/main" id="{24A487F7-FC40-4B82-8E04-626755B0E4F2}"/>
                  </a:ext>
                </a:extLst>
              </p:cNvPr>
              <p:cNvSpPr/>
              <p:nvPr/>
            </p:nvSpPr>
            <p:spPr>
              <a:xfrm>
                <a:off x="7474862" y="3464845"/>
                <a:ext cx="706736"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260" name="角丸四角形 62">
                <a:extLst>
                  <a:ext uri="{FF2B5EF4-FFF2-40B4-BE49-F238E27FC236}">
                    <a16:creationId xmlns:a16="http://schemas.microsoft.com/office/drawing/2014/main" id="{894B02C3-DA24-430C-85A1-09CB9D4136DB}"/>
                  </a:ext>
                </a:extLst>
              </p:cNvPr>
              <p:cNvSpPr/>
              <p:nvPr/>
            </p:nvSpPr>
            <p:spPr>
              <a:xfrm>
                <a:off x="7906910" y="3513967"/>
                <a:ext cx="419953" cy="125293"/>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sp>
            <p:nvSpPr>
              <p:cNvPr id="261" name="角丸四角形 63">
                <a:extLst>
                  <a:ext uri="{FF2B5EF4-FFF2-40B4-BE49-F238E27FC236}">
                    <a16:creationId xmlns:a16="http://schemas.microsoft.com/office/drawing/2014/main" id="{2DAA6248-5D61-489C-8D52-15F5520515BE}"/>
                  </a:ext>
                </a:extLst>
              </p:cNvPr>
              <p:cNvSpPr/>
              <p:nvPr/>
            </p:nvSpPr>
            <p:spPr>
              <a:xfrm>
                <a:off x="7909499" y="3648319"/>
                <a:ext cx="419953" cy="125293"/>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grpSp>
        <p:sp>
          <p:nvSpPr>
            <p:cNvPr id="256" name="フリーフォーム 58">
              <a:extLst>
                <a:ext uri="{FF2B5EF4-FFF2-40B4-BE49-F238E27FC236}">
                  <a16:creationId xmlns:a16="http://schemas.microsoft.com/office/drawing/2014/main" id="{E62D4404-7FCC-4304-A164-FE28194BE83F}"/>
                </a:ext>
              </a:extLst>
            </p:cNvPr>
            <p:cNvSpPr/>
            <p:nvPr/>
          </p:nvSpPr>
          <p:spPr>
            <a:xfrm>
              <a:off x="7092563" y="3101009"/>
              <a:ext cx="437322" cy="508883"/>
            </a:xfrm>
            <a:custGeom>
              <a:avLst/>
              <a:gdLst>
                <a:gd name="connsiteX0" fmla="*/ 421420 w 437322"/>
                <a:gd name="connsiteY0" fmla="*/ 0 h 508883"/>
                <a:gd name="connsiteX1" fmla="*/ 0 w 437322"/>
                <a:gd name="connsiteY1" fmla="*/ 508883 h 508883"/>
                <a:gd name="connsiteX2" fmla="*/ 437322 w 437322"/>
                <a:gd name="connsiteY2" fmla="*/ 389614 h 508883"/>
              </a:gdLst>
              <a:ahLst/>
              <a:cxnLst>
                <a:cxn ang="0">
                  <a:pos x="connsiteX0" y="connsiteY0"/>
                </a:cxn>
                <a:cxn ang="0">
                  <a:pos x="connsiteX1" y="connsiteY1"/>
                </a:cxn>
                <a:cxn ang="0">
                  <a:pos x="connsiteX2" y="connsiteY2"/>
                </a:cxn>
              </a:cxnLst>
              <a:rect l="l" t="t" r="r" b="b"/>
              <a:pathLst>
                <a:path w="437322" h="508883">
                  <a:moveTo>
                    <a:pt x="421420" y="0"/>
                  </a:moveTo>
                  <a:lnTo>
                    <a:pt x="0" y="508883"/>
                  </a:lnTo>
                  <a:lnTo>
                    <a:pt x="437322" y="389614"/>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p>
          </p:txBody>
        </p:sp>
        <p:sp>
          <p:nvSpPr>
            <p:cNvPr id="257" name="フリーフォーム 59">
              <a:extLst>
                <a:ext uri="{FF2B5EF4-FFF2-40B4-BE49-F238E27FC236}">
                  <a16:creationId xmlns:a16="http://schemas.microsoft.com/office/drawing/2014/main" id="{CF4EEC18-2649-4868-8408-1F46D537DC86}"/>
                </a:ext>
              </a:extLst>
            </p:cNvPr>
            <p:cNvSpPr/>
            <p:nvPr/>
          </p:nvSpPr>
          <p:spPr>
            <a:xfrm>
              <a:off x="7092563" y="3858060"/>
              <a:ext cx="461176" cy="238540"/>
            </a:xfrm>
            <a:custGeom>
              <a:avLst/>
              <a:gdLst>
                <a:gd name="connsiteX0" fmla="*/ 421420 w 437322"/>
                <a:gd name="connsiteY0" fmla="*/ 0 h 508883"/>
                <a:gd name="connsiteX1" fmla="*/ 0 w 437322"/>
                <a:gd name="connsiteY1" fmla="*/ 508883 h 508883"/>
                <a:gd name="connsiteX2" fmla="*/ 437322 w 437322"/>
                <a:gd name="connsiteY2" fmla="*/ 389614 h 508883"/>
                <a:gd name="connsiteX0" fmla="*/ 421420 w 461176"/>
                <a:gd name="connsiteY0" fmla="*/ 0 h 620202"/>
                <a:gd name="connsiteX1" fmla="*/ 0 w 461176"/>
                <a:gd name="connsiteY1" fmla="*/ 508883 h 620202"/>
                <a:gd name="connsiteX2" fmla="*/ 461176 w 461176"/>
                <a:gd name="connsiteY2" fmla="*/ 620202 h 620202"/>
                <a:gd name="connsiteX0" fmla="*/ 453225 w 461176"/>
                <a:gd name="connsiteY0" fmla="*/ 0 h 238540"/>
                <a:gd name="connsiteX1" fmla="*/ 0 w 461176"/>
                <a:gd name="connsiteY1" fmla="*/ 127221 h 238540"/>
                <a:gd name="connsiteX2" fmla="*/ 461176 w 461176"/>
                <a:gd name="connsiteY2" fmla="*/ 238540 h 238540"/>
              </a:gdLst>
              <a:ahLst/>
              <a:cxnLst>
                <a:cxn ang="0">
                  <a:pos x="connsiteX0" y="connsiteY0"/>
                </a:cxn>
                <a:cxn ang="0">
                  <a:pos x="connsiteX1" y="connsiteY1"/>
                </a:cxn>
                <a:cxn ang="0">
                  <a:pos x="connsiteX2" y="connsiteY2"/>
                </a:cxn>
              </a:cxnLst>
              <a:rect l="l" t="t" r="r" b="b"/>
              <a:pathLst>
                <a:path w="461176" h="238540">
                  <a:moveTo>
                    <a:pt x="453225" y="0"/>
                  </a:moveTo>
                  <a:lnTo>
                    <a:pt x="0" y="127221"/>
                  </a:lnTo>
                  <a:lnTo>
                    <a:pt x="461176" y="238540"/>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p>
          </p:txBody>
        </p:sp>
        <p:sp>
          <p:nvSpPr>
            <p:cNvPr id="258" name="フリーフォーム 60">
              <a:extLst>
                <a:ext uri="{FF2B5EF4-FFF2-40B4-BE49-F238E27FC236}">
                  <a16:creationId xmlns:a16="http://schemas.microsoft.com/office/drawing/2014/main" id="{669FF7B4-4376-419A-9CD7-2E9922FE8198}"/>
                </a:ext>
              </a:extLst>
            </p:cNvPr>
            <p:cNvSpPr/>
            <p:nvPr/>
          </p:nvSpPr>
          <p:spPr>
            <a:xfrm flipV="1">
              <a:off x="7088587" y="4348870"/>
              <a:ext cx="437322" cy="369316"/>
            </a:xfrm>
            <a:custGeom>
              <a:avLst/>
              <a:gdLst>
                <a:gd name="connsiteX0" fmla="*/ 421420 w 437322"/>
                <a:gd name="connsiteY0" fmla="*/ 0 h 508883"/>
                <a:gd name="connsiteX1" fmla="*/ 0 w 437322"/>
                <a:gd name="connsiteY1" fmla="*/ 508883 h 508883"/>
                <a:gd name="connsiteX2" fmla="*/ 437322 w 437322"/>
                <a:gd name="connsiteY2" fmla="*/ 389614 h 508883"/>
              </a:gdLst>
              <a:ahLst/>
              <a:cxnLst>
                <a:cxn ang="0">
                  <a:pos x="connsiteX0" y="connsiteY0"/>
                </a:cxn>
                <a:cxn ang="0">
                  <a:pos x="connsiteX1" y="connsiteY1"/>
                </a:cxn>
                <a:cxn ang="0">
                  <a:pos x="connsiteX2" y="connsiteY2"/>
                </a:cxn>
              </a:cxnLst>
              <a:rect l="l" t="t" r="r" b="b"/>
              <a:pathLst>
                <a:path w="437322" h="508883">
                  <a:moveTo>
                    <a:pt x="421420" y="0"/>
                  </a:moveTo>
                  <a:lnTo>
                    <a:pt x="0" y="508883"/>
                  </a:lnTo>
                  <a:lnTo>
                    <a:pt x="437322" y="389614"/>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p>
          </p:txBody>
        </p:sp>
      </p:grpSp>
      <p:sp>
        <p:nvSpPr>
          <p:cNvPr id="283" name="正方形/長方形 282">
            <a:extLst>
              <a:ext uri="{FF2B5EF4-FFF2-40B4-BE49-F238E27FC236}">
                <a16:creationId xmlns:a16="http://schemas.microsoft.com/office/drawing/2014/main" id="{BB3ED643-0CC9-495E-AA48-47D8CCD09EC9}"/>
              </a:ext>
            </a:extLst>
          </p:cNvPr>
          <p:cNvSpPr/>
          <p:nvPr/>
        </p:nvSpPr>
        <p:spPr>
          <a:xfrm>
            <a:off x="8466838" y="5559807"/>
            <a:ext cx="3040933" cy="1215746"/>
          </a:xfrm>
          <a:prstGeom prst="rect">
            <a:avLst/>
          </a:prstGeom>
        </p:spPr>
        <p:txBody>
          <a:bodyPr wrap="square" lIns="137187" tIns="68594" rIns="137187" bIns="68594">
            <a:spAutoFit/>
          </a:bodyPr>
          <a:lstStyle/>
          <a:p>
            <a:r>
              <a:rPr lang="en-US" altLang="ja-JP" sz="1400" dirty="0">
                <a:solidFill>
                  <a:srgbClr val="5F5F5F"/>
                </a:solidFill>
                <a:latin typeface="Calibri"/>
              </a:rPr>
              <a:t>“</a:t>
            </a:r>
            <a:r>
              <a:rPr lang="en-US" altLang="ja-JP" sz="1400" b="1" dirty="0">
                <a:solidFill>
                  <a:srgbClr val="5F5F5F"/>
                </a:solidFill>
                <a:latin typeface="Calibri"/>
              </a:rPr>
              <a:t>Emergency broadcast pattern</a:t>
            </a:r>
            <a:r>
              <a:rPr lang="en-US" altLang="ja-JP" sz="1400" dirty="0">
                <a:solidFill>
                  <a:srgbClr val="5F5F5F"/>
                </a:solidFill>
                <a:latin typeface="Calibri"/>
              </a:rPr>
              <a:t>” include </a:t>
            </a:r>
            <a:r>
              <a:rPr lang="en-US" altLang="ja-JP" sz="1400" b="1" dirty="0">
                <a:solidFill>
                  <a:srgbClr val="5F5F5F"/>
                </a:solidFill>
                <a:latin typeface="Calibri"/>
              </a:rPr>
              <a:t>1 sequence</a:t>
            </a:r>
            <a:r>
              <a:rPr lang="en-US" altLang="ja-JP" sz="1400" dirty="0">
                <a:solidFill>
                  <a:srgbClr val="5F5F5F"/>
                </a:solidFill>
                <a:latin typeface="Calibri"/>
              </a:rPr>
              <a:t>. Each </a:t>
            </a:r>
            <a:r>
              <a:rPr lang="en-US" altLang="ja-JP" sz="1400" b="1" dirty="0">
                <a:solidFill>
                  <a:srgbClr val="5F5F5F"/>
                </a:solidFill>
                <a:latin typeface="Calibri"/>
              </a:rPr>
              <a:t>phase</a:t>
            </a:r>
            <a:r>
              <a:rPr lang="en-US" altLang="ja-JP" sz="1400" dirty="0">
                <a:solidFill>
                  <a:srgbClr val="5F5F5F"/>
                </a:solidFill>
                <a:latin typeface="Calibri"/>
              </a:rPr>
              <a:t> are set “</a:t>
            </a:r>
            <a:r>
              <a:rPr lang="en-US" altLang="ja-JP" sz="1400" b="1" dirty="0">
                <a:solidFill>
                  <a:srgbClr val="5F5F5F"/>
                </a:solidFill>
                <a:latin typeface="Calibri"/>
              </a:rPr>
              <a:t>Zone pattern</a:t>
            </a:r>
            <a:r>
              <a:rPr lang="en-US" altLang="ja-JP" sz="1400" dirty="0">
                <a:solidFill>
                  <a:srgbClr val="5F5F5F"/>
                </a:solidFill>
                <a:latin typeface="Calibri"/>
              </a:rPr>
              <a:t>” and “</a:t>
            </a:r>
            <a:r>
              <a:rPr lang="en-US" altLang="ja-JP" sz="1400" b="1" dirty="0">
                <a:solidFill>
                  <a:srgbClr val="5F5F5F"/>
                </a:solidFill>
                <a:latin typeface="Calibri"/>
              </a:rPr>
              <a:t>Control output pattern</a:t>
            </a:r>
            <a:r>
              <a:rPr lang="en-US" altLang="ja-JP" sz="1400" dirty="0">
                <a:solidFill>
                  <a:srgbClr val="5F5F5F"/>
                </a:solidFill>
                <a:latin typeface="Calibri"/>
              </a:rPr>
              <a:t>”. </a:t>
            </a:r>
          </a:p>
          <a:p>
            <a:r>
              <a:rPr lang="en-US" altLang="ja-JP" sz="1400" b="1" dirty="0">
                <a:solidFill>
                  <a:srgbClr val="5F5F5F"/>
                </a:solidFill>
                <a:latin typeface="Calibri"/>
              </a:rPr>
              <a:t>Up to 1,024 </a:t>
            </a:r>
            <a:r>
              <a:rPr lang="en-US" altLang="ja-JP" sz="1400" dirty="0">
                <a:solidFill>
                  <a:srgbClr val="5F5F5F"/>
                </a:solidFill>
                <a:latin typeface="Calibri"/>
              </a:rPr>
              <a:t>pattern.</a:t>
            </a:r>
            <a:endParaRPr lang="ja-JP" altLang="en-US" sz="1400" dirty="0"/>
          </a:p>
        </p:txBody>
      </p:sp>
      <p:sp>
        <p:nvSpPr>
          <p:cNvPr id="284" name="角丸四角形 86">
            <a:extLst>
              <a:ext uri="{FF2B5EF4-FFF2-40B4-BE49-F238E27FC236}">
                <a16:creationId xmlns:a16="http://schemas.microsoft.com/office/drawing/2014/main" id="{F5D05CC7-1494-4EB9-B21F-6DB211BD1B4A}"/>
              </a:ext>
            </a:extLst>
          </p:cNvPr>
          <p:cNvSpPr/>
          <p:nvPr/>
        </p:nvSpPr>
        <p:spPr>
          <a:xfrm>
            <a:off x="9519034" y="6761143"/>
            <a:ext cx="1538296" cy="592755"/>
          </a:xfrm>
          <a:prstGeom prst="roundRect">
            <a:avLst>
              <a:gd name="adj" fmla="val 3047"/>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4011" tIns="68594" rIns="54011" bIns="68594" rtlCol="0" anchor="t"/>
          <a:lstStyle/>
          <a:p>
            <a:pPr algn="ctr" defTabSz="700228"/>
            <a:r>
              <a:rPr lang="en-US" altLang="ja-JP" sz="1200" dirty="0">
                <a:solidFill>
                  <a:prstClr val="white"/>
                </a:solidFill>
                <a:latin typeface="+mj-lt"/>
                <a:ea typeface="メイリオ" panose="020B0604030504040204" pitchFamily="50" charset="-128"/>
                <a:cs typeface="メイリオ" panose="020B0604030504040204" pitchFamily="50" charset="-128"/>
              </a:rPr>
              <a:t>Trigger</a:t>
            </a:r>
            <a:endParaRPr lang="en-US" altLang="ja-JP" sz="900" dirty="0">
              <a:solidFill>
                <a:prstClr val="white"/>
              </a:solidFill>
              <a:latin typeface="+mj-lt"/>
              <a:ea typeface="メイリオ" panose="020B0604030504040204" pitchFamily="50" charset="-128"/>
              <a:cs typeface="メイリオ" panose="020B0604030504040204" pitchFamily="50" charset="-128"/>
            </a:endParaRPr>
          </a:p>
          <a:p>
            <a:pPr defTabSz="700228"/>
            <a:r>
              <a:rPr lang="ja-JP" altLang="en-US" sz="1100" dirty="0">
                <a:solidFill>
                  <a:prstClr val="white"/>
                </a:solidFill>
                <a:latin typeface="+mj-lt"/>
                <a:ea typeface="メイリオ" panose="020B0604030504040204" pitchFamily="50" charset="-128"/>
                <a:cs typeface="メイリオ" panose="020B0604030504040204" pitchFamily="50" charset="-128"/>
              </a:rPr>
              <a:t>・</a:t>
            </a:r>
            <a:r>
              <a:rPr lang="en-US" altLang="ja-JP" sz="1100" dirty="0">
                <a:solidFill>
                  <a:prstClr val="white"/>
                </a:solidFill>
                <a:latin typeface="+mj-lt"/>
                <a:ea typeface="メイリオ" panose="020B0604030504040204" pitchFamily="50" charset="-128"/>
                <a:cs typeface="メイリオ" panose="020B0604030504040204" pitchFamily="50" charset="-128"/>
              </a:rPr>
              <a:t>RM key</a:t>
            </a:r>
          </a:p>
          <a:p>
            <a:pPr defTabSz="700228"/>
            <a:r>
              <a:rPr lang="ja-JP" altLang="en-US" sz="1100" dirty="0">
                <a:solidFill>
                  <a:prstClr val="white"/>
                </a:solidFill>
                <a:latin typeface="+mj-lt"/>
                <a:ea typeface="メイリオ" panose="020B0604030504040204" pitchFamily="50" charset="-128"/>
                <a:cs typeface="メイリオ" panose="020B0604030504040204" pitchFamily="50" charset="-128"/>
              </a:rPr>
              <a:t>・</a:t>
            </a:r>
            <a:r>
              <a:rPr lang="en-US" altLang="ja-JP" sz="1100" dirty="0">
                <a:solidFill>
                  <a:prstClr val="white"/>
                </a:solidFill>
                <a:latin typeface="+mj-lt"/>
                <a:ea typeface="メイリオ" panose="020B0604030504040204" pitchFamily="50" charset="-128"/>
                <a:cs typeface="メイリオ" panose="020B0604030504040204" pitchFamily="50" charset="-128"/>
              </a:rPr>
              <a:t>Frame’s control input</a:t>
            </a:r>
            <a:endParaRPr lang="ja-JP" altLang="en-US" sz="1100" dirty="0">
              <a:solidFill>
                <a:prstClr val="white"/>
              </a:solidFill>
              <a:latin typeface="+mj-lt"/>
              <a:ea typeface="メイリオ" panose="020B0604030504040204" pitchFamily="50" charset="-128"/>
              <a:cs typeface="メイリオ" panose="020B0604030504040204" pitchFamily="50" charset="-128"/>
            </a:endParaRPr>
          </a:p>
        </p:txBody>
      </p:sp>
      <p:sp>
        <p:nvSpPr>
          <p:cNvPr id="285" name="正方形/長方形 284">
            <a:extLst>
              <a:ext uri="{FF2B5EF4-FFF2-40B4-BE49-F238E27FC236}">
                <a16:creationId xmlns:a16="http://schemas.microsoft.com/office/drawing/2014/main" id="{BD88F04C-A797-4C7F-B680-5ECB3FE8AB0F}"/>
              </a:ext>
            </a:extLst>
          </p:cNvPr>
          <p:cNvSpPr/>
          <p:nvPr/>
        </p:nvSpPr>
        <p:spPr>
          <a:xfrm>
            <a:off x="8266706" y="2923108"/>
            <a:ext cx="4024682" cy="507860"/>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dirty="0">
                <a:ln>
                  <a:noFill/>
                </a:ln>
                <a:solidFill>
                  <a:srgbClr val="FF0000"/>
                </a:solidFill>
                <a:effectLst/>
                <a:uLnTx/>
                <a:uFillTx/>
                <a:latin typeface="Calibri"/>
                <a:ea typeface="ＭＳ Ｐゴシック" pitchFamily="50" charset="-128"/>
                <a:cs typeface="+mn-cs"/>
              </a:rPr>
              <a:t>Emergency</a:t>
            </a:r>
            <a:r>
              <a:rPr kumimoji="1" lang="en-US" altLang="ja-JP" sz="2400" b="1" i="0" u="none" strike="noStrike" kern="1200" cap="none" spc="0" normalizeH="0" baseline="0" noProof="0" dirty="0">
                <a:ln>
                  <a:noFill/>
                </a:ln>
                <a:solidFill>
                  <a:srgbClr val="5F5F5F"/>
                </a:solidFill>
                <a:effectLst/>
                <a:uLnTx/>
                <a:uFillTx/>
                <a:latin typeface="Calibri"/>
                <a:ea typeface="ＭＳ Ｐゴシック" pitchFamily="50" charset="-128"/>
                <a:cs typeface="+mn-cs"/>
              </a:rPr>
              <a:t> Broadcast Pattern</a:t>
            </a:r>
            <a:endParaRPr kumimoji="1" lang="ja-JP" altLang="en-US" sz="2400" b="0" i="0" u="none" strike="noStrike" kern="1200" cap="none" spc="0" normalizeH="0" baseline="0" noProof="0" dirty="0">
              <a:ln>
                <a:noFill/>
              </a:ln>
              <a:solidFill>
                <a:srgbClr val="5F5F5F"/>
              </a:solidFill>
              <a:effectLst/>
              <a:uLnTx/>
              <a:uFillTx/>
              <a:latin typeface="Meiryo UI" pitchFamily="50" charset="-128"/>
              <a:ea typeface="ＭＳ Ｐゴシック" pitchFamily="50" charset="-128"/>
              <a:cs typeface="+mn-cs"/>
            </a:endParaRPr>
          </a:p>
        </p:txBody>
      </p:sp>
      <p:sp>
        <p:nvSpPr>
          <p:cNvPr id="12" name="正方形/長方形 11">
            <a:extLst>
              <a:ext uri="{FF2B5EF4-FFF2-40B4-BE49-F238E27FC236}">
                <a16:creationId xmlns:a16="http://schemas.microsoft.com/office/drawing/2014/main" id="{471A653C-8A16-47DA-94D4-ECDE38A5BF58}"/>
              </a:ext>
            </a:extLst>
          </p:cNvPr>
          <p:cNvSpPr/>
          <p:nvPr/>
        </p:nvSpPr>
        <p:spPr>
          <a:xfrm>
            <a:off x="8424153" y="3984480"/>
            <a:ext cx="1972207" cy="338554"/>
          </a:xfrm>
          <a:prstGeom prst="rect">
            <a:avLst/>
          </a:prstGeom>
        </p:spPr>
        <p:txBody>
          <a:bodyPr wrap="none">
            <a:spAutoFit/>
          </a:bodyPr>
          <a:lstStyle/>
          <a:p>
            <a:r>
              <a:rPr lang="en-US" altLang="ja-JP" sz="1600" b="1" dirty="0">
                <a:solidFill>
                  <a:srgbClr val="5F5F5F"/>
                </a:solidFill>
                <a:latin typeface="Calibri"/>
              </a:rPr>
              <a:t>Emergency sequence</a:t>
            </a:r>
            <a:endParaRPr lang="ja-JP" altLang="en-US" sz="1600" b="1" dirty="0"/>
          </a:p>
        </p:txBody>
      </p:sp>
      <p:sp>
        <p:nvSpPr>
          <p:cNvPr id="131" name="正方形/長方形 130">
            <a:extLst>
              <a:ext uri="{FF2B5EF4-FFF2-40B4-BE49-F238E27FC236}">
                <a16:creationId xmlns:a16="http://schemas.microsoft.com/office/drawing/2014/main" id="{247B7BFE-55B7-4568-B45C-987DDD715744}"/>
              </a:ext>
            </a:extLst>
          </p:cNvPr>
          <p:cNvSpPr/>
          <p:nvPr/>
        </p:nvSpPr>
        <p:spPr>
          <a:xfrm>
            <a:off x="10895259" y="1891699"/>
            <a:ext cx="1278094" cy="479552"/>
          </a:xfrm>
          <a:prstGeom prst="rect">
            <a:avLst/>
          </a:prstGeom>
          <a:noFill/>
          <a:ln w="12700">
            <a:solidFill>
              <a:schemeClr val="accent6">
                <a:lumMod val="75000"/>
              </a:schemeClr>
            </a:solidFill>
          </a:ln>
          <a:effectLst>
            <a:glow rad="63500">
              <a:schemeClr val="accent6">
                <a:satMod val="175000"/>
                <a:alpha val="40000"/>
              </a:schemeClr>
            </a:glow>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37" name="図 136">
            <a:hlinkClick r:id="rId5" action="ppaction://hlinksldjump"/>
            <a:extLst>
              <a:ext uri="{FF2B5EF4-FFF2-40B4-BE49-F238E27FC236}">
                <a16:creationId xmlns:a16="http://schemas.microsoft.com/office/drawing/2014/main" id="{2EE4CE6B-3473-4449-913D-CF31DE129058}"/>
              </a:ext>
            </a:extLst>
          </p:cNvPr>
          <p:cNvPicPr>
            <a:picLocks noChangeAspect="1"/>
          </p:cNvPicPr>
          <p:nvPr/>
        </p:nvPicPr>
        <p:blipFill>
          <a:blip r:embed="rId6"/>
          <a:stretch>
            <a:fillRect/>
          </a:stretch>
        </p:blipFill>
        <p:spPr>
          <a:xfrm>
            <a:off x="12014853" y="830127"/>
            <a:ext cx="877540" cy="282189"/>
          </a:xfrm>
          <a:prstGeom prst="rect">
            <a:avLst/>
          </a:prstGeom>
        </p:spPr>
      </p:pic>
    </p:spTree>
    <p:extLst>
      <p:ext uri="{BB962C8B-B14F-4D97-AF65-F5344CB8AC3E}">
        <p14:creationId xmlns:p14="http://schemas.microsoft.com/office/powerpoint/2010/main" val="2519179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500"/>
                                        <p:tgtEl>
                                          <p:spTgt spid="8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4"/>
                                        </p:tgtEl>
                                        <p:attrNameLst>
                                          <p:attrName>style.visibility</p:attrName>
                                        </p:attrNameLst>
                                      </p:cBhvr>
                                      <p:to>
                                        <p:strVal val="visible"/>
                                      </p:to>
                                    </p:set>
                                    <p:animEffect transition="in" filter="fade">
                                      <p:cBhvr>
                                        <p:cTn id="10" dur="500"/>
                                        <p:tgtEl>
                                          <p:spTgt spid="11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85"/>
                                        </p:tgtEl>
                                        <p:attrNameLst>
                                          <p:attrName>style.visibility</p:attrName>
                                        </p:attrNameLst>
                                      </p:cBhvr>
                                      <p:to>
                                        <p:strVal val="visible"/>
                                      </p:to>
                                    </p:set>
                                    <p:animEffect transition="in" filter="fade">
                                      <p:cBhvr>
                                        <p:cTn id="13" dur="500"/>
                                        <p:tgtEl>
                                          <p:spTgt spid="2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p:bldP spid="114" grpId="0"/>
      <p:bldP spid="28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図 12">
            <a:extLst>
              <a:ext uri="{FF2B5EF4-FFF2-40B4-BE49-F238E27FC236}">
                <a16:creationId xmlns:a16="http://schemas.microsoft.com/office/drawing/2014/main" id="{B6959C87-912E-42B3-9246-B0117B49F233}"/>
              </a:ext>
            </a:extLst>
          </p:cNvPr>
          <p:cNvPicPr>
            <a:picLocks noChangeAspect="1"/>
          </p:cNvPicPr>
          <p:nvPr/>
        </p:nvPicPr>
        <p:blipFill rotWithShape="1">
          <a:blip r:embed="rId3"/>
          <a:srcRect t="1" b="57817"/>
          <a:stretch/>
        </p:blipFill>
        <p:spPr>
          <a:xfrm>
            <a:off x="10243170" y="834877"/>
            <a:ext cx="2648922" cy="648071"/>
          </a:xfrm>
          <a:prstGeom prst="rect">
            <a:avLst/>
          </a:prstGeom>
          <a:ln>
            <a:solidFill>
              <a:schemeClr val="bg1">
                <a:lumMod val="50000"/>
              </a:schemeClr>
            </a:solidFill>
          </a:ln>
        </p:spPr>
      </p:pic>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sp>
        <p:nvSpPr>
          <p:cNvPr id="158" name="正方形/長方形 157"/>
          <p:cNvSpPr/>
          <p:nvPr/>
        </p:nvSpPr>
        <p:spPr>
          <a:xfrm>
            <a:off x="8716219" y="-1003328"/>
            <a:ext cx="5049020" cy="864269"/>
          </a:xfrm>
          <a:prstGeom prst="rect">
            <a:avLst/>
          </a:prstGeom>
          <a:solidFill>
            <a:srgbClr val="FCE8E8"/>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grpSp>
        <p:nvGrpSpPr>
          <p:cNvPr id="132" name="グループ化 131"/>
          <p:cNvGrpSpPr/>
          <p:nvPr/>
        </p:nvGrpSpPr>
        <p:grpSpPr>
          <a:xfrm>
            <a:off x="1153670" y="539776"/>
            <a:ext cx="1866938" cy="1772636"/>
            <a:chOff x="2753541" y="985398"/>
            <a:chExt cx="2425140" cy="2301963"/>
          </a:xfrm>
        </p:grpSpPr>
        <p:grpSp>
          <p:nvGrpSpPr>
            <p:cNvPr id="133" name="グループ化 132"/>
            <p:cNvGrpSpPr/>
            <p:nvPr/>
          </p:nvGrpSpPr>
          <p:grpSpPr>
            <a:xfrm>
              <a:off x="2991168" y="1221263"/>
              <a:ext cx="1944215" cy="1771248"/>
              <a:chOff x="2991168" y="1221263"/>
              <a:chExt cx="1944215" cy="1771248"/>
            </a:xfrm>
          </p:grpSpPr>
          <p:sp>
            <p:nvSpPr>
              <p:cNvPr id="135" name="円/楕円 134"/>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kern="0" dirty="0">
                  <a:solidFill>
                    <a:prstClr val="white"/>
                  </a:solidFill>
                  <a:latin typeface="Meiryo UI"/>
                  <a:ea typeface="Meiryo UI"/>
                </a:endParaRPr>
              </a:p>
            </p:txBody>
          </p:sp>
          <p:sp>
            <p:nvSpPr>
              <p:cNvPr id="136" name="角丸四角形 135"/>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sz="2100" b="1" kern="0" dirty="0">
                    <a:solidFill>
                      <a:prstClr val="white"/>
                    </a:solidFill>
                    <a:latin typeface="Calibri"/>
                    <a:ea typeface="Meiryo UI"/>
                  </a:rPr>
                  <a:t>Broadcast</a:t>
                </a:r>
                <a:endParaRPr kumimoji="0" lang="ja-JP" altLang="en-US" sz="2100" b="1" kern="0" dirty="0">
                  <a:solidFill>
                    <a:prstClr val="white"/>
                  </a:solidFill>
                  <a:latin typeface="Calibri"/>
                  <a:ea typeface="Meiryo UI"/>
                </a:endParaRPr>
              </a:p>
            </p:txBody>
          </p:sp>
        </p:grpSp>
        <p:pic>
          <p:nvPicPr>
            <p:cNvPr id="134" name="Picture 2" descr="C:\Users\toa27839.TOA\AppData\Local\Temp\notesEA312D\Bubble_material_noshadow-01.pn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9" name="円/楕円 8"/>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円/楕円 9"/>
          <p:cNvSpPr/>
          <p:nvPr/>
        </p:nvSpPr>
        <p:spPr>
          <a:xfrm>
            <a:off x="145116" y="2542683"/>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正方形/長方形 10">
            <a:extLst>
              <a:ext uri="{FF2B5EF4-FFF2-40B4-BE49-F238E27FC236}">
                <a16:creationId xmlns:a16="http://schemas.microsoft.com/office/drawing/2014/main" id="{FE0DA8B7-AFAF-469C-B1C1-93AE1B5C7F44}"/>
              </a:ext>
            </a:extLst>
          </p:cNvPr>
          <p:cNvSpPr/>
          <p:nvPr/>
        </p:nvSpPr>
        <p:spPr>
          <a:xfrm>
            <a:off x="6162205" y="879798"/>
            <a:ext cx="3196699" cy="507860"/>
          </a:xfrm>
          <a:prstGeom prst="rect">
            <a:avLst/>
          </a:prstGeom>
        </p:spPr>
        <p:txBody>
          <a:bodyPr wrap="none" lIns="137187" tIns="68594" rIns="137187" bIns="68594">
            <a:spAutoFit/>
          </a:bodyPr>
          <a:lstStyle/>
          <a:p>
            <a:pPr lvl="0">
              <a:defRPr/>
            </a:pPr>
            <a:r>
              <a:rPr lang="en-US" altLang="ja-JP" sz="2400" b="1" dirty="0">
                <a:solidFill>
                  <a:srgbClr val="F79646">
                    <a:lumMod val="75000"/>
                  </a:srgbClr>
                </a:solidFill>
                <a:latin typeface="Calibri"/>
              </a:rPr>
              <a:t>[D] 4 type of broadcast</a:t>
            </a:r>
            <a:endParaRPr kumimoji="1" lang="ja-JP" altLang="en-US" sz="24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sp>
        <p:nvSpPr>
          <p:cNvPr id="12" name="正方形/長方形 11">
            <a:extLst>
              <a:ext uri="{FF2B5EF4-FFF2-40B4-BE49-F238E27FC236}">
                <a16:creationId xmlns:a16="http://schemas.microsoft.com/office/drawing/2014/main" id="{A3180498-873E-49F1-B37C-12ADEE3F22BF}"/>
              </a:ext>
            </a:extLst>
          </p:cNvPr>
          <p:cNvSpPr/>
          <p:nvPr/>
        </p:nvSpPr>
        <p:spPr>
          <a:xfrm>
            <a:off x="2861888" y="833632"/>
            <a:ext cx="3300317" cy="600193"/>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rPr>
              <a:t>Detail of Broadcast</a:t>
            </a:r>
            <a:endParaRPr kumimoji="1" lang="ja-JP" altLang="en-US" sz="30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sp>
        <p:nvSpPr>
          <p:cNvPr id="14" name="正方形/長方形 13">
            <a:extLst>
              <a:ext uri="{FF2B5EF4-FFF2-40B4-BE49-F238E27FC236}">
                <a16:creationId xmlns:a16="http://schemas.microsoft.com/office/drawing/2014/main" id="{78EE8DED-2354-4BC0-B766-1783352C923C}"/>
              </a:ext>
            </a:extLst>
          </p:cNvPr>
          <p:cNvSpPr/>
          <p:nvPr/>
        </p:nvSpPr>
        <p:spPr>
          <a:xfrm>
            <a:off x="10243170" y="833632"/>
            <a:ext cx="1728192" cy="554026"/>
          </a:xfrm>
          <a:prstGeom prst="rect">
            <a:avLst/>
          </a:prstGeom>
          <a:noFill/>
          <a:ln w="12700">
            <a:solidFill>
              <a:schemeClr val="accent6">
                <a:lumMod val="75000"/>
              </a:schemeClr>
            </a:solidFill>
          </a:ln>
          <a:effectLst>
            <a:glow rad="63500">
              <a:schemeClr val="accent6">
                <a:satMod val="175000"/>
                <a:alpha val="40000"/>
              </a:schemeClr>
            </a:glow>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5" name="図 14">
            <a:hlinkClick r:id="rId5" action="ppaction://hlinksldjump"/>
            <a:extLst>
              <a:ext uri="{FF2B5EF4-FFF2-40B4-BE49-F238E27FC236}">
                <a16:creationId xmlns:a16="http://schemas.microsoft.com/office/drawing/2014/main" id="{10FF9C82-2135-4B29-AE0F-697310E4A285}"/>
              </a:ext>
            </a:extLst>
          </p:cNvPr>
          <p:cNvPicPr>
            <a:picLocks noChangeAspect="1"/>
          </p:cNvPicPr>
          <p:nvPr/>
        </p:nvPicPr>
        <p:blipFill>
          <a:blip r:embed="rId6"/>
          <a:stretch>
            <a:fillRect/>
          </a:stretch>
        </p:blipFill>
        <p:spPr>
          <a:xfrm>
            <a:off x="12014853" y="830127"/>
            <a:ext cx="877540" cy="282189"/>
          </a:xfrm>
          <a:prstGeom prst="rect">
            <a:avLst/>
          </a:prstGeom>
        </p:spPr>
      </p:pic>
    </p:spTree>
    <p:extLst>
      <p:ext uri="{BB962C8B-B14F-4D97-AF65-F5344CB8AC3E}">
        <p14:creationId xmlns:p14="http://schemas.microsoft.com/office/powerpoint/2010/main" val="959307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sp>
        <p:nvSpPr>
          <p:cNvPr id="158" name="正方形/長方形 157"/>
          <p:cNvSpPr/>
          <p:nvPr/>
        </p:nvSpPr>
        <p:spPr>
          <a:xfrm>
            <a:off x="8716219" y="-1003328"/>
            <a:ext cx="5049020" cy="864269"/>
          </a:xfrm>
          <a:prstGeom prst="rect">
            <a:avLst/>
          </a:prstGeom>
          <a:solidFill>
            <a:srgbClr val="FCE8E8"/>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grpSp>
        <p:nvGrpSpPr>
          <p:cNvPr id="132" name="グループ化 131"/>
          <p:cNvGrpSpPr/>
          <p:nvPr/>
        </p:nvGrpSpPr>
        <p:grpSpPr>
          <a:xfrm>
            <a:off x="1153670" y="539776"/>
            <a:ext cx="1866938" cy="1772636"/>
            <a:chOff x="2753541" y="985398"/>
            <a:chExt cx="2425140" cy="2301963"/>
          </a:xfrm>
        </p:grpSpPr>
        <p:grpSp>
          <p:nvGrpSpPr>
            <p:cNvPr id="133" name="グループ化 132"/>
            <p:cNvGrpSpPr/>
            <p:nvPr/>
          </p:nvGrpSpPr>
          <p:grpSpPr>
            <a:xfrm>
              <a:off x="2991168" y="1221263"/>
              <a:ext cx="1944215" cy="1771248"/>
              <a:chOff x="2991168" y="1221263"/>
              <a:chExt cx="1944215" cy="1771248"/>
            </a:xfrm>
          </p:grpSpPr>
          <p:sp>
            <p:nvSpPr>
              <p:cNvPr id="135" name="円/楕円 134"/>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kern="0" dirty="0">
                  <a:solidFill>
                    <a:prstClr val="white"/>
                  </a:solidFill>
                  <a:latin typeface="Meiryo UI"/>
                  <a:ea typeface="Meiryo UI"/>
                </a:endParaRPr>
              </a:p>
            </p:txBody>
          </p:sp>
          <p:sp>
            <p:nvSpPr>
              <p:cNvPr id="136" name="角丸四角形 135"/>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sz="2100" b="1" kern="0" dirty="0">
                    <a:solidFill>
                      <a:prstClr val="white"/>
                    </a:solidFill>
                    <a:latin typeface="Calibri"/>
                    <a:ea typeface="Meiryo UI"/>
                  </a:rPr>
                  <a:t>Broadcast</a:t>
                </a:r>
                <a:endParaRPr kumimoji="0" lang="ja-JP" altLang="en-US" sz="2100" b="1" kern="0" dirty="0">
                  <a:solidFill>
                    <a:prstClr val="white"/>
                  </a:solidFill>
                  <a:latin typeface="Calibri"/>
                  <a:ea typeface="Meiryo UI"/>
                </a:endParaRPr>
              </a:p>
            </p:txBody>
          </p:sp>
        </p:grpSp>
        <p:pic>
          <p:nvPicPr>
            <p:cNvPr id="134"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grpSp>
        <p:nvGrpSpPr>
          <p:cNvPr id="9" name="グループ化 8"/>
          <p:cNvGrpSpPr/>
          <p:nvPr/>
        </p:nvGrpSpPr>
        <p:grpSpPr>
          <a:xfrm>
            <a:off x="8263113" y="2306080"/>
            <a:ext cx="5641010" cy="3968490"/>
            <a:chOff x="5508104" y="1536754"/>
            <a:chExt cx="3760238" cy="2644572"/>
          </a:xfrm>
        </p:grpSpPr>
        <p:sp>
          <p:nvSpPr>
            <p:cNvPr id="10" name="正方形/長方形 9"/>
            <p:cNvSpPr/>
            <p:nvPr/>
          </p:nvSpPr>
          <p:spPr>
            <a:xfrm>
              <a:off x="5523926" y="1536754"/>
              <a:ext cx="3744416" cy="2644572"/>
            </a:xfrm>
            <a:prstGeom prst="rect">
              <a:avLst/>
            </a:prstGeom>
            <a:solidFill>
              <a:srgbClr val="00B0F0">
                <a:alpha val="70000"/>
              </a:srgb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円/楕円 11"/>
            <p:cNvSpPr/>
            <p:nvPr/>
          </p:nvSpPr>
          <p:spPr>
            <a:xfrm>
              <a:off x="5819994" y="2404125"/>
              <a:ext cx="2325606" cy="276443"/>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3"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294621" y="2011605"/>
              <a:ext cx="461432" cy="6006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正方形/長方形 10"/>
            <p:cNvSpPr/>
            <p:nvPr/>
          </p:nvSpPr>
          <p:spPr>
            <a:xfrm>
              <a:off x="5508104" y="2578337"/>
              <a:ext cx="3600400" cy="1538250"/>
            </a:xfrm>
            <a:prstGeom prst="rect">
              <a:avLst/>
            </a:prstGeom>
          </p:spPr>
          <p:txBody>
            <a:bodyPr wrap="square">
              <a:spAutoFit/>
            </a:bodyPr>
            <a:lstStyle/>
            <a:p>
              <a:pPr marL="342969" indent="-342969">
                <a:buAutoNum type="arabicPeriod"/>
              </a:pPr>
              <a:r>
                <a:rPr lang="en-US" altLang="ja-JP" dirty="0">
                  <a:solidFill>
                    <a:schemeClr val="bg1"/>
                  </a:solidFill>
                  <a:latin typeface="+mj-lt"/>
                </a:rPr>
                <a:t>You can add a zone and a zone pattern with the RM’s key of microphone during general broadcast progress.</a:t>
              </a:r>
            </a:p>
            <a:p>
              <a:pPr marL="342969" indent="-342969">
                <a:buAutoNum type="arabicPeriod"/>
              </a:pPr>
              <a:r>
                <a:rPr lang="en-US" altLang="ja-JP" dirty="0">
                  <a:solidFill>
                    <a:schemeClr val="bg1"/>
                  </a:solidFill>
                  <a:latin typeface="+mj-lt"/>
                </a:rPr>
                <a:t>You can activate inside or external EV with “one shot” key operation.</a:t>
              </a:r>
            </a:p>
            <a:p>
              <a:pPr marL="342969" indent="-342969">
                <a:buAutoNum type="arabicPeriod"/>
              </a:pPr>
              <a:r>
                <a:rPr lang="en-US" altLang="ja-JP" dirty="0">
                  <a:solidFill>
                    <a:schemeClr val="bg1"/>
                  </a:solidFill>
                  <a:latin typeface="+mj-lt"/>
                </a:rPr>
                <a:t>You can set zone pattern to </a:t>
              </a:r>
              <a:br>
                <a:rPr lang="en-US" altLang="ja-JP" dirty="0">
                  <a:solidFill>
                    <a:schemeClr val="bg1"/>
                  </a:solidFill>
                  <a:latin typeface="+mj-lt"/>
                </a:rPr>
              </a:br>
              <a:r>
                <a:rPr lang="en-US" altLang="ja-JP" dirty="0">
                  <a:solidFill>
                    <a:schemeClr val="bg1"/>
                  </a:solidFill>
                  <a:latin typeface="+mj-lt"/>
                </a:rPr>
                <a:t>talk key directory, can make </a:t>
              </a:r>
              <a:br>
                <a:rPr lang="en-US" altLang="ja-JP" dirty="0">
                  <a:solidFill>
                    <a:schemeClr val="bg1"/>
                  </a:solidFill>
                  <a:latin typeface="+mj-lt"/>
                </a:rPr>
              </a:br>
              <a:r>
                <a:rPr lang="en-US" altLang="ja-JP" dirty="0">
                  <a:solidFill>
                    <a:schemeClr val="bg1"/>
                  </a:solidFill>
                  <a:latin typeface="+mj-lt"/>
                </a:rPr>
                <a:t>one-touch talk button.</a:t>
              </a:r>
              <a:endParaRPr lang="ja-JP" altLang="en-US" dirty="0">
                <a:solidFill>
                  <a:schemeClr val="bg1"/>
                </a:solidFill>
                <a:latin typeface="+mj-lt"/>
              </a:endParaRPr>
            </a:p>
          </p:txBody>
        </p:sp>
      </p:grpSp>
      <p:sp>
        <p:nvSpPr>
          <p:cNvPr id="15" name="正方形/長方形 14"/>
          <p:cNvSpPr/>
          <p:nvPr/>
        </p:nvSpPr>
        <p:spPr>
          <a:xfrm>
            <a:off x="8378876" y="2238366"/>
            <a:ext cx="2742472" cy="446304"/>
          </a:xfrm>
          <a:prstGeom prst="rect">
            <a:avLst/>
          </a:prstGeom>
        </p:spPr>
        <p:txBody>
          <a:bodyPr wrap="none" lIns="137187" tIns="68594" rIns="137187" bIns="68594">
            <a:spAutoFit/>
          </a:bodyPr>
          <a:lstStyle/>
          <a:p>
            <a:pPr lvl="0"/>
            <a:r>
              <a:rPr lang="en-US" altLang="ja-JP" sz="2000" dirty="0">
                <a:solidFill>
                  <a:srgbClr val="FFFFFF"/>
                </a:solidFill>
                <a:latin typeface="Comic Sans MS" panose="030F0702030302020204" pitchFamily="66" charset="0"/>
              </a:rPr>
              <a:t>A small improvement</a:t>
            </a:r>
            <a:endParaRPr lang="ja-JP" altLang="en-US" sz="2000" dirty="0">
              <a:solidFill>
                <a:srgbClr val="FFFFFF"/>
              </a:solidFill>
              <a:latin typeface="Comic Sans MS" panose="030F0702030302020204" pitchFamily="66" charset="0"/>
            </a:endParaRPr>
          </a:p>
        </p:txBody>
      </p:sp>
      <p:pic>
        <p:nvPicPr>
          <p:cNvPr id="16"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885143" y="2385997"/>
            <a:ext cx="1539901" cy="13837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 name="グループ化 2"/>
          <p:cNvGrpSpPr/>
          <p:nvPr/>
        </p:nvGrpSpPr>
        <p:grpSpPr>
          <a:xfrm>
            <a:off x="11323290" y="5023259"/>
            <a:ext cx="2160240" cy="1284225"/>
            <a:chOff x="11323290" y="5023259"/>
            <a:chExt cx="2160240" cy="1284225"/>
          </a:xfrm>
        </p:grpSpPr>
        <p:pic>
          <p:nvPicPr>
            <p:cNvPr id="18"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1323290" y="5048699"/>
              <a:ext cx="1278566" cy="12044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1" name="角丸四角形 20"/>
            <p:cNvSpPr/>
            <p:nvPr/>
          </p:nvSpPr>
          <p:spPr>
            <a:xfrm>
              <a:off x="12121445" y="6109186"/>
              <a:ext cx="490170" cy="123849"/>
            </a:xfrm>
            <a:prstGeom prst="roundRect">
              <a:avLst/>
            </a:prstGeom>
            <a:solidFill>
              <a:srgbClr val="55695D"/>
            </a:solidFill>
            <a:ln/>
          </p:spPr>
          <p:style>
            <a:lnRef idx="0">
              <a:schemeClr val="accent6"/>
            </a:lnRef>
            <a:fillRef idx="3">
              <a:schemeClr val="accent6"/>
            </a:fillRef>
            <a:effectRef idx="3">
              <a:schemeClr val="accent6"/>
            </a:effectRef>
            <a:fontRef idx="minor">
              <a:schemeClr val="lt1"/>
            </a:fontRef>
          </p:style>
          <p:txBody>
            <a:bodyPr rtlCol="0" anchor="ctr"/>
            <a:lstStyle/>
            <a:p>
              <a:pPr algn="ctr"/>
              <a:endParaRPr lang="ja-JP" altLang="en-US">
                <a:solidFill>
                  <a:srgbClr val="FFFFFF"/>
                </a:solidFill>
              </a:endParaRPr>
            </a:p>
          </p:txBody>
        </p:sp>
        <p:sp>
          <p:nvSpPr>
            <p:cNvPr id="2" name="正方形/長方形 1"/>
            <p:cNvSpPr/>
            <p:nvPr/>
          </p:nvSpPr>
          <p:spPr>
            <a:xfrm>
              <a:off x="12691442" y="5023259"/>
              <a:ext cx="792088" cy="1251311"/>
            </a:xfrm>
            <a:prstGeom prst="rect">
              <a:avLst/>
            </a:prstGeom>
            <a:solidFill>
              <a:schemeClr val="bg1">
                <a:lumMod val="95000"/>
              </a:schemeClr>
            </a:solidFill>
            <a:ln w="1270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0" name="Picture 3"/>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2719834" y="5604947"/>
              <a:ext cx="697965" cy="374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3" name="Picture 4"/>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t="-10205"/>
            <a:stretch/>
          </p:blipFill>
          <p:spPr bwMode="auto">
            <a:xfrm>
              <a:off x="12778451" y="5083348"/>
              <a:ext cx="580729" cy="4885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2" name="テキスト ボックス 21"/>
            <p:cNvSpPr txBox="1"/>
            <p:nvPr/>
          </p:nvSpPr>
          <p:spPr>
            <a:xfrm>
              <a:off x="12909157" y="5740634"/>
              <a:ext cx="319318" cy="415498"/>
            </a:xfrm>
            <a:prstGeom prst="rect">
              <a:avLst/>
            </a:prstGeom>
            <a:noFill/>
          </p:spPr>
          <p:txBody>
            <a:bodyPr wrap="none" rtlCol="0">
              <a:spAutoFit/>
            </a:bodyPr>
            <a:lstStyle/>
            <a:p>
              <a:r>
                <a:rPr lang="en-US" altLang="ja-JP" sz="2100" dirty="0">
                  <a:solidFill>
                    <a:srgbClr val="5F5F5F"/>
                  </a:solidFill>
                  <a:latin typeface="Calibri"/>
                </a:rPr>
                <a:t>+</a:t>
              </a:r>
              <a:endParaRPr lang="ja-JP" altLang="en-US" sz="2100" dirty="0">
                <a:solidFill>
                  <a:srgbClr val="5F5F5F"/>
                </a:solidFill>
                <a:latin typeface="Calibri"/>
              </a:endParaRPr>
            </a:p>
          </p:txBody>
        </p:sp>
        <p:pic>
          <p:nvPicPr>
            <p:cNvPr id="19" name="Picture 2"/>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2719834" y="5955441"/>
              <a:ext cx="607762" cy="352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4" name="フリーフォーム 23"/>
            <p:cNvSpPr/>
            <p:nvPr/>
          </p:nvSpPr>
          <p:spPr>
            <a:xfrm flipH="1" flipV="1">
              <a:off x="12441715" y="5650904"/>
              <a:ext cx="249725" cy="520205"/>
            </a:xfrm>
            <a:custGeom>
              <a:avLst/>
              <a:gdLst>
                <a:gd name="connsiteX0" fmla="*/ 0 w 295835"/>
                <a:gd name="connsiteY0" fmla="*/ 423582 h 423582"/>
                <a:gd name="connsiteX1" fmla="*/ 121023 w 295835"/>
                <a:gd name="connsiteY1" fmla="*/ 423582 h 423582"/>
                <a:gd name="connsiteX2" fmla="*/ 295835 w 295835"/>
                <a:gd name="connsiteY2" fmla="*/ 262218 h 423582"/>
                <a:gd name="connsiteX3" fmla="*/ 295835 w 295835"/>
                <a:gd name="connsiteY3" fmla="*/ 0 h 423582"/>
              </a:gdLst>
              <a:ahLst/>
              <a:cxnLst>
                <a:cxn ang="0">
                  <a:pos x="connsiteX0" y="connsiteY0"/>
                </a:cxn>
                <a:cxn ang="0">
                  <a:pos x="connsiteX1" y="connsiteY1"/>
                </a:cxn>
                <a:cxn ang="0">
                  <a:pos x="connsiteX2" y="connsiteY2"/>
                </a:cxn>
                <a:cxn ang="0">
                  <a:pos x="connsiteX3" y="connsiteY3"/>
                </a:cxn>
              </a:cxnLst>
              <a:rect l="l" t="t" r="r" b="b"/>
              <a:pathLst>
                <a:path w="295835" h="423582">
                  <a:moveTo>
                    <a:pt x="0" y="423582"/>
                  </a:moveTo>
                  <a:lnTo>
                    <a:pt x="121023" y="423582"/>
                  </a:lnTo>
                  <a:lnTo>
                    <a:pt x="295835" y="262218"/>
                  </a:lnTo>
                  <a:lnTo>
                    <a:pt x="295835" y="0"/>
                  </a:lnTo>
                </a:path>
              </a:pathLst>
            </a:custGeom>
            <a:ln w="12700">
              <a:headEnd type="oval" w="sm" len="sm"/>
              <a:tailEnd type="oval" w="sm" len="sm"/>
            </a:ln>
          </p:spPr>
          <p:style>
            <a:lnRef idx="2">
              <a:schemeClr val="accent6"/>
            </a:lnRef>
            <a:fillRef idx="0">
              <a:schemeClr val="accent6"/>
            </a:fillRef>
            <a:effectRef idx="1">
              <a:schemeClr val="accent6"/>
            </a:effectRef>
            <a:fontRef idx="minor">
              <a:schemeClr val="tx1"/>
            </a:fontRef>
          </p:style>
          <p:txBody>
            <a:bodyPr rtlCol="0" anchor="ctr"/>
            <a:lstStyle/>
            <a:p>
              <a:pPr algn="ctr"/>
              <a:endParaRPr lang="ja-JP" altLang="en-US">
                <a:solidFill>
                  <a:srgbClr val="5F5F5F"/>
                </a:solidFill>
              </a:endParaRPr>
            </a:p>
          </p:txBody>
        </p:sp>
      </p:grpSp>
      <p:sp>
        <p:nvSpPr>
          <p:cNvPr id="25" name="円/楕円 24"/>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円/楕円 25"/>
          <p:cNvSpPr/>
          <p:nvPr/>
        </p:nvSpPr>
        <p:spPr>
          <a:xfrm>
            <a:off x="145116" y="2542683"/>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正方形/長方形 26">
            <a:extLst>
              <a:ext uri="{FF2B5EF4-FFF2-40B4-BE49-F238E27FC236}">
                <a16:creationId xmlns:a16="http://schemas.microsoft.com/office/drawing/2014/main" id="{DF31C0CA-5AAB-4A20-B3D1-5FA2505CA6D2}"/>
              </a:ext>
            </a:extLst>
          </p:cNvPr>
          <p:cNvSpPr/>
          <p:nvPr/>
        </p:nvSpPr>
        <p:spPr>
          <a:xfrm>
            <a:off x="6162205" y="879798"/>
            <a:ext cx="3196699" cy="507860"/>
          </a:xfrm>
          <a:prstGeom prst="rect">
            <a:avLst/>
          </a:prstGeom>
        </p:spPr>
        <p:txBody>
          <a:bodyPr wrap="none" lIns="137187" tIns="68594" rIns="137187" bIns="68594">
            <a:spAutoFit/>
          </a:bodyPr>
          <a:lstStyle/>
          <a:p>
            <a:pPr lvl="0">
              <a:defRPr/>
            </a:pPr>
            <a:r>
              <a:rPr lang="en-US" altLang="ja-JP" sz="2400" b="1" dirty="0">
                <a:solidFill>
                  <a:srgbClr val="F79646">
                    <a:lumMod val="75000"/>
                  </a:srgbClr>
                </a:solidFill>
                <a:latin typeface="Calibri"/>
              </a:rPr>
              <a:t>[D] 4 type of broadcast</a:t>
            </a:r>
            <a:endParaRPr kumimoji="1" lang="ja-JP" altLang="en-US" sz="24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sp>
        <p:nvSpPr>
          <p:cNvPr id="28" name="正方形/長方形 27">
            <a:extLst>
              <a:ext uri="{FF2B5EF4-FFF2-40B4-BE49-F238E27FC236}">
                <a16:creationId xmlns:a16="http://schemas.microsoft.com/office/drawing/2014/main" id="{6D9D8952-E7F9-468E-B687-3A34CD0845C0}"/>
              </a:ext>
            </a:extLst>
          </p:cNvPr>
          <p:cNvSpPr/>
          <p:nvPr/>
        </p:nvSpPr>
        <p:spPr>
          <a:xfrm>
            <a:off x="2861888" y="833632"/>
            <a:ext cx="3300317" cy="600193"/>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rPr>
              <a:t>Detail of Broadcast</a:t>
            </a:r>
            <a:endParaRPr kumimoji="1" lang="ja-JP" altLang="en-US" sz="30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pic>
        <p:nvPicPr>
          <p:cNvPr id="29" name="図 28">
            <a:extLst>
              <a:ext uri="{FF2B5EF4-FFF2-40B4-BE49-F238E27FC236}">
                <a16:creationId xmlns:a16="http://schemas.microsoft.com/office/drawing/2014/main" id="{815D7C55-9CC1-4AF8-97D6-B4AA75D5CDF5}"/>
              </a:ext>
            </a:extLst>
          </p:cNvPr>
          <p:cNvPicPr>
            <a:picLocks noChangeAspect="1"/>
          </p:cNvPicPr>
          <p:nvPr/>
        </p:nvPicPr>
        <p:blipFill rotWithShape="1">
          <a:blip r:embed="rId10"/>
          <a:srcRect t="1" b="57817"/>
          <a:stretch/>
        </p:blipFill>
        <p:spPr>
          <a:xfrm>
            <a:off x="10243170" y="834877"/>
            <a:ext cx="2648922" cy="648071"/>
          </a:xfrm>
          <a:prstGeom prst="rect">
            <a:avLst/>
          </a:prstGeom>
          <a:ln>
            <a:solidFill>
              <a:schemeClr val="bg1">
                <a:lumMod val="50000"/>
              </a:schemeClr>
            </a:solidFill>
          </a:ln>
        </p:spPr>
      </p:pic>
      <p:sp>
        <p:nvSpPr>
          <p:cNvPr id="30" name="正方形/長方形 29">
            <a:extLst>
              <a:ext uri="{FF2B5EF4-FFF2-40B4-BE49-F238E27FC236}">
                <a16:creationId xmlns:a16="http://schemas.microsoft.com/office/drawing/2014/main" id="{A1E8365F-EFF7-4341-B6B6-7598DF0008B4}"/>
              </a:ext>
            </a:extLst>
          </p:cNvPr>
          <p:cNvSpPr/>
          <p:nvPr/>
        </p:nvSpPr>
        <p:spPr>
          <a:xfrm>
            <a:off x="10243170" y="833632"/>
            <a:ext cx="1728192" cy="554026"/>
          </a:xfrm>
          <a:prstGeom prst="rect">
            <a:avLst/>
          </a:prstGeom>
          <a:noFill/>
          <a:ln w="12700">
            <a:solidFill>
              <a:schemeClr val="accent6">
                <a:lumMod val="75000"/>
              </a:schemeClr>
            </a:solidFill>
          </a:ln>
          <a:effectLst>
            <a:glow rad="63500">
              <a:schemeClr val="accent6">
                <a:satMod val="175000"/>
                <a:alpha val="40000"/>
              </a:schemeClr>
            </a:glow>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1" name="図 30">
            <a:hlinkClick r:id="rId11" action="ppaction://hlinksldjump"/>
            <a:extLst>
              <a:ext uri="{FF2B5EF4-FFF2-40B4-BE49-F238E27FC236}">
                <a16:creationId xmlns:a16="http://schemas.microsoft.com/office/drawing/2014/main" id="{389949F1-4127-4618-AE7A-B8927EA9AE27}"/>
              </a:ext>
            </a:extLst>
          </p:cNvPr>
          <p:cNvPicPr>
            <a:picLocks noChangeAspect="1"/>
          </p:cNvPicPr>
          <p:nvPr/>
        </p:nvPicPr>
        <p:blipFill>
          <a:blip r:embed="rId12"/>
          <a:stretch>
            <a:fillRect/>
          </a:stretch>
        </p:blipFill>
        <p:spPr>
          <a:xfrm>
            <a:off x="12014853" y="830127"/>
            <a:ext cx="877540" cy="282189"/>
          </a:xfrm>
          <a:prstGeom prst="rect">
            <a:avLst/>
          </a:prstGeom>
        </p:spPr>
      </p:pic>
    </p:spTree>
    <p:extLst>
      <p:ext uri="{BB962C8B-B14F-4D97-AF65-F5344CB8AC3E}">
        <p14:creationId xmlns:p14="http://schemas.microsoft.com/office/powerpoint/2010/main" val="2699982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par>
                                <p:cTn id="17" presetID="10" presetClass="entr" presetSubtype="0" fill="hold" nodeType="with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grpSp>
        <p:nvGrpSpPr>
          <p:cNvPr id="118" name="グループ化 117"/>
          <p:cNvGrpSpPr/>
          <p:nvPr/>
        </p:nvGrpSpPr>
        <p:grpSpPr>
          <a:xfrm>
            <a:off x="1153670" y="539776"/>
            <a:ext cx="1866938" cy="1772636"/>
            <a:chOff x="2753541" y="985398"/>
            <a:chExt cx="2425140" cy="2301963"/>
          </a:xfrm>
        </p:grpSpPr>
        <p:grpSp>
          <p:nvGrpSpPr>
            <p:cNvPr id="119" name="グループ化 118"/>
            <p:cNvGrpSpPr/>
            <p:nvPr/>
          </p:nvGrpSpPr>
          <p:grpSpPr>
            <a:xfrm>
              <a:off x="2991168" y="1221263"/>
              <a:ext cx="1944215" cy="1771248"/>
              <a:chOff x="2991168" y="1221263"/>
              <a:chExt cx="1944215" cy="1771248"/>
            </a:xfrm>
          </p:grpSpPr>
          <p:sp>
            <p:nvSpPr>
              <p:cNvPr id="121" name="円/楕円 120"/>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kern="0" dirty="0">
                  <a:solidFill>
                    <a:prstClr val="white"/>
                  </a:solidFill>
                  <a:latin typeface="Meiryo UI"/>
                  <a:ea typeface="Meiryo UI"/>
                </a:endParaRPr>
              </a:p>
            </p:txBody>
          </p:sp>
          <p:sp>
            <p:nvSpPr>
              <p:cNvPr id="122" name="角丸四角形 121"/>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sz="2100" b="1" kern="0" dirty="0">
                    <a:solidFill>
                      <a:prstClr val="white"/>
                    </a:solidFill>
                    <a:latin typeface="Calibri"/>
                    <a:ea typeface="Meiryo UI"/>
                  </a:rPr>
                  <a:t>Broadcast</a:t>
                </a:r>
                <a:endParaRPr kumimoji="0" lang="ja-JP" altLang="en-US" sz="2100" b="1" kern="0" dirty="0">
                  <a:solidFill>
                    <a:prstClr val="white"/>
                  </a:solidFill>
                  <a:latin typeface="Calibri"/>
                  <a:ea typeface="Meiryo UI"/>
                </a:endParaRPr>
              </a:p>
            </p:txBody>
          </p:sp>
        </p:grpSp>
        <p:pic>
          <p:nvPicPr>
            <p:cNvPr id="120" name="Picture 2" descr="C:\Users\toa27839.TOA\AppData\Local\Temp\notesEA312D\Bubble_material_noshadow-01.pn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8" name="円/楕円 7"/>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円/楕円 8"/>
          <p:cNvSpPr/>
          <p:nvPr/>
        </p:nvSpPr>
        <p:spPr>
          <a:xfrm>
            <a:off x="145116" y="2542683"/>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a:extLst>
              <a:ext uri="{FF2B5EF4-FFF2-40B4-BE49-F238E27FC236}">
                <a16:creationId xmlns:a16="http://schemas.microsoft.com/office/drawing/2014/main" id="{A3603FB5-B8D0-4D79-8719-7901E1C68924}"/>
              </a:ext>
            </a:extLst>
          </p:cNvPr>
          <p:cNvSpPr/>
          <p:nvPr/>
        </p:nvSpPr>
        <p:spPr>
          <a:xfrm>
            <a:off x="6162205" y="879798"/>
            <a:ext cx="3196699" cy="507860"/>
          </a:xfrm>
          <a:prstGeom prst="rect">
            <a:avLst/>
          </a:prstGeom>
        </p:spPr>
        <p:txBody>
          <a:bodyPr wrap="none" lIns="137187" tIns="68594" rIns="137187" bIns="68594">
            <a:spAutoFit/>
          </a:bodyPr>
          <a:lstStyle/>
          <a:p>
            <a:pPr lvl="0">
              <a:defRPr/>
            </a:pPr>
            <a:r>
              <a:rPr lang="en-US" altLang="ja-JP" sz="2400" b="1" dirty="0">
                <a:solidFill>
                  <a:srgbClr val="F79646">
                    <a:lumMod val="75000"/>
                  </a:srgbClr>
                </a:solidFill>
                <a:latin typeface="Calibri"/>
              </a:rPr>
              <a:t>[D] 4 type of broadcast</a:t>
            </a:r>
            <a:endParaRPr kumimoji="1" lang="ja-JP" altLang="en-US" sz="24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sp>
        <p:nvSpPr>
          <p:cNvPr id="11" name="正方形/長方形 10">
            <a:extLst>
              <a:ext uri="{FF2B5EF4-FFF2-40B4-BE49-F238E27FC236}">
                <a16:creationId xmlns:a16="http://schemas.microsoft.com/office/drawing/2014/main" id="{4B1BDA12-6354-4DD7-89C5-2BBF0DCA72A9}"/>
              </a:ext>
            </a:extLst>
          </p:cNvPr>
          <p:cNvSpPr/>
          <p:nvPr/>
        </p:nvSpPr>
        <p:spPr>
          <a:xfrm>
            <a:off x="2861888" y="833632"/>
            <a:ext cx="3300317" cy="600193"/>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rPr>
              <a:t>Detail of Broadcast</a:t>
            </a:r>
            <a:endParaRPr kumimoji="1" lang="ja-JP" altLang="en-US" sz="30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pic>
        <p:nvPicPr>
          <p:cNvPr id="12" name="図 11">
            <a:extLst>
              <a:ext uri="{FF2B5EF4-FFF2-40B4-BE49-F238E27FC236}">
                <a16:creationId xmlns:a16="http://schemas.microsoft.com/office/drawing/2014/main" id="{639B551D-8453-4D5B-9D85-A1E9E9158A1D}"/>
              </a:ext>
            </a:extLst>
          </p:cNvPr>
          <p:cNvPicPr>
            <a:picLocks noChangeAspect="1"/>
          </p:cNvPicPr>
          <p:nvPr/>
        </p:nvPicPr>
        <p:blipFill rotWithShape="1">
          <a:blip r:embed="rId3"/>
          <a:srcRect t="1" b="57817"/>
          <a:stretch/>
        </p:blipFill>
        <p:spPr>
          <a:xfrm>
            <a:off x="10243170" y="834877"/>
            <a:ext cx="2648922" cy="648071"/>
          </a:xfrm>
          <a:prstGeom prst="rect">
            <a:avLst/>
          </a:prstGeom>
          <a:ln>
            <a:solidFill>
              <a:schemeClr val="bg1">
                <a:lumMod val="50000"/>
              </a:schemeClr>
            </a:solidFill>
          </a:ln>
        </p:spPr>
      </p:pic>
      <p:sp>
        <p:nvSpPr>
          <p:cNvPr id="13" name="正方形/長方形 12">
            <a:extLst>
              <a:ext uri="{FF2B5EF4-FFF2-40B4-BE49-F238E27FC236}">
                <a16:creationId xmlns:a16="http://schemas.microsoft.com/office/drawing/2014/main" id="{F860EDB8-359E-4ED6-ACBD-CC2ECE2E8223}"/>
              </a:ext>
            </a:extLst>
          </p:cNvPr>
          <p:cNvSpPr/>
          <p:nvPr/>
        </p:nvSpPr>
        <p:spPr>
          <a:xfrm>
            <a:off x="10243170" y="833632"/>
            <a:ext cx="1728192" cy="554026"/>
          </a:xfrm>
          <a:prstGeom prst="rect">
            <a:avLst/>
          </a:prstGeom>
          <a:noFill/>
          <a:ln w="12700">
            <a:solidFill>
              <a:schemeClr val="accent6">
                <a:lumMod val="75000"/>
              </a:schemeClr>
            </a:solidFill>
          </a:ln>
          <a:effectLst>
            <a:glow rad="63500">
              <a:schemeClr val="accent6">
                <a:satMod val="175000"/>
                <a:alpha val="40000"/>
              </a:schemeClr>
            </a:glow>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4" name="図 13">
            <a:hlinkClick r:id="rId4" action="ppaction://hlinksldjump"/>
            <a:extLst>
              <a:ext uri="{FF2B5EF4-FFF2-40B4-BE49-F238E27FC236}">
                <a16:creationId xmlns:a16="http://schemas.microsoft.com/office/drawing/2014/main" id="{4002FD13-2011-42C1-9C2A-B0FCB67B9538}"/>
              </a:ext>
            </a:extLst>
          </p:cNvPr>
          <p:cNvPicPr>
            <a:picLocks noChangeAspect="1"/>
          </p:cNvPicPr>
          <p:nvPr/>
        </p:nvPicPr>
        <p:blipFill>
          <a:blip r:embed="rId5"/>
          <a:stretch>
            <a:fillRect/>
          </a:stretch>
        </p:blipFill>
        <p:spPr>
          <a:xfrm>
            <a:off x="12014853" y="830127"/>
            <a:ext cx="877540" cy="282189"/>
          </a:xfrm>
          <a:prstGeom prst="rect">
            <a:avLst/>
          </a:prstGeom>
        </p:spPr>
      </p:pic>
    </p:spTree>
    <p:extLst>
      <p:ext uri="{BB962C8B-B14F-4D97-AF65-F5344CB8AC3E}">
        <p14:creationId xmlns:p14="http://schemas.microsoft.com/office/powerpoint/2010/main" val="338328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Functions</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grpSp>
        <p:nvGrpSpPr>
          <p:cNvPr id="118" name="グループ化 117"/>
          <p:cNvGrpSpPr/>
          <p:nvPr/>
        </p:nvGrpSpPr>
        <p:grpSpPr>
          <a:xfrm>
            <a:off x="1153670" y="539776"/>
            <a:ext cx="1866938" cy="1772636"/>
            <a:chOff x="2753541" y="985398"/>
            <a:chExt cx="2425140" cy="2301963"/>
          </a:xfrm>
        </p:grpSpPr>
        <p:grpSp>
          <p:nvGrpSpPr>
            <p:cNvPr id="119" name="グループ化 118"/>
            <p:cNvGrpSpPr/>
            <p:nvPr/>
          </p:nvGrpSpPr>
          <p:grpSpPr>
            <a:xfrm>
              <a:off x="2991168" y="1221263"/>
              <a:ext cx="1944215" cy="1771248"/>
              <a:chOff x="2991168" y="1221263"/>
              <a:chExt cx="1944215" cy="1771248"/>
            </a:xfrm>
          </p:grpSpPr>
          <p:sp>
            <p:nvSpPr>
              <p:cNvPr id="121" name="円/楕円 120"/>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Meiryo UI"/>
                  <a:ea typeface="Meiryo UI"/>
                  <a:cs typeface="+mn-cs"/>
                </a:endParaRPr>
              </a:p>
            </p:txBody>
          </p:sp>
          <p:sp>
            <p:nvSpPr>
              <p:cNvPr id="122" name="角丸四角形 121"/>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2100" b="1" i="0" u="none" strike="noStrike" kern="0" cap="none" spc="0" normalizeH="0" baseline="0" noProof="0" dirty="0">
                    <a:ln>
                      <a:noFill/>
                    </a:ln>
                    <a:solidFill>
                      <a:prstClr val="white"/>
                    </a:solidFill>
                    <a:effectLst/>
                    <a:uLnTx/>
                    <a:uFillTx/>
                    <a:latin typeface="Calibri"/>
                    <a:ea typeface="Meiryo UI"/>
                    <a:cs typeface="+mn-cs"/>
                  </a:rPr>
                  <a:t>Broadcast</a:t>
                </a:r>
                <a:endParaRPr kumimoji="0" lang="ja-JP" altLang="en-US" sz="21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120" name="Picture 2" descr="C:\Users\toa27839.TOA\AppData\Local\Temp\notesEA312D\Bubble_material_noshadow-01.pn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8" name="円/楕円 7"/>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 name="円/楕円 8"/>
          <p:cNvSpPr/>
          <p:nvPr/>
        </p:nvSpPr>
        <p:spPr>
          <a:xfrm>
            <a:off x="145116" y="2542683"/>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 name="正方形/長方形 9">
            <a:extLst>
              <a:ext uri="{FF2B5EF4-FFF2-40B4-BE49-F238E27FC236}">
                <a16:creationId xmlns:a16="http://schemas.microsoft.com/office/drawing/2014/main" id="{05A278A5-94B5-46E2-87E6-473E439A9FAE}"/>
              </a:ext>
            </a:extLst>
          </p:cNvPr>
          <p:cNvSpPr/>
          <p:nvPr/>
        </p:nvSpPr>
        <p:spPr>
          <a:xfrm>
            <a:off x="4626546" y="2337841"/>
            <a:ext cx="6205743" cy="3393579"/>
          </a:xfrm>
          <a:prstGeom prst="rect">
            <a:avLst/>
          </a:prstGeom>
          <a:solidFill>
            <a:schemeClr val="bg1">
              <a:alpha val="90000"/>
            </a:schemeClr>
          </a:solidFill>
          <a:ln>
            <a:solidFill>
              <a:srgbClr val="C0000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1" name="正方形/長方形 10">
            <a:extLst>
              <a:ext uri="{FF2B5EF4-FFF2-40B4-BE49-F238E27FC236}">
                <a16:creationId xmlns:a16="http://schemas.microsoft.com/office/drawing/2014/main" id="{CBD9BE39-DFB9-4000-A90D-16790781693C}"/>
              </a:ext>
            </a:extLst>
          </p:cNvPr>
          <p:cNvSpPr/>
          <p:nvPr/>
        </p:nvSpPr>
        <p:spPr>
          <a:xfrm>
            <a:off x="4654686" y="2419052"/>
            <a:ext cx="6020532" cy="3108543"/>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ja-JP" b="1" dirty="0">
                <a:solidFill>
                  <a:srgbClr val="C00000"/>
                </a:solidFill>
                <a:latin typeface="Calibri"/>
              </a:rPr>
              <a:t>“Emergency mode”</a:t>
            </a:r>
          </a:p>
          <a:p>
            <a:pPr marL="0" marR="0" lvl="0" indent="0" algn="l" defTabSz="914400" rtl="0" eaLnBrk="1" fontAlgn="base" latinLnBrk="0" hangingPunct="1">
              <a:lnSpc>
                <a:spcPct val="100000"/>
              </a:lnSpc>
              <a:spcBef>
                <a:spcPct val="0"/>
              </a:spcBef>
              <a:spcAft>
                <a:spcPct val="0"/>
              </a:spcAft>
              <a:buClrTx/>
              <a:buSzTx/>
              <a:buFontTx/>
              <a:buNone/>
              <a:tabLst/>
              <a:defRPr/>
            </a:pPr>
            <a:endParaRPr lang="en-US" altLang="ja-JP" dirty="0">
              <a:solidFill>
                <a:srgbClr val="C00000"/>
              </a:solidFill>
              <a:latin typeface="Calibri"/>
            </a:endParaRPr>
          </a:p>
          <a:p>
            <a:pPr lvl="0"/>
            <a:r>
              <a:rPr lang="en-US" altLang="ja-JP" sz="1600" dirty="0">
                <a:solidFill>
                  <a:srgbClr val="C00000"/>
                </a:solidFill>
                <a:latin typeface="Calibri"/>
              </a:rPr>
              <a:t>When the emergency broadcast is activated, the system turn to the emergency mode. The outline of emergency mode is as follows.</a:t>
            </a:r>
          </a:p>
          <a:p>
            <a:pPr marL="285750" lvl="0" indent="-285750">
              <a:buFontTx/>
              <a:buChar char="-"/>
            </a:pPr>
            <a:r>
              <a:rPr lang="en-US" altLang="ja-JP" sz="1600" dirty="0">
                <a:solidFill>
                  <a:srgbClr val="C00000"/>
                </a:solidFill>
                <a:latin typeface="Calibri"/>
              </a:rPr>
              <a:t>The RM and Frame emergency indicators light red.</a:t>
            </a:r>
          </a:p>
          <a:p>
            <a:pPr marL="285750" lvl="0" indent="-285750">
              <a:buFontTx/>
              <a:buChar char="-"/>
            </a:pPr>
            <a:endParaRPr lang="en-US" altLang="ja-JP" sz="1600" dirty="0">
              <a:solidFill>
                <a:srgbClr val="C00000"/>
              </a:solidFill>
              <a:latin typeface="Calibri"/>
            </a:endParaRPr>
          </a:p>
          <a:p>
            <a:pPr marL="285750" lvl="0" indent="-285750">
              <a:buFontTx/>
              <a:buChar char="-"/>
            </a:pPr>
            <a:endParaRPr lang="en-US" altLang="ja-JP" sz="1600" dirty="0">
              <a:solidFill>
                <a:srgbClr val="C00000"/>
              </a:solidFill>
              <a:latin typeface="Calibri"/>
            </a:endParaRPr>
          </a:p>
          <a:p>
            <a:pPr marL="285750" lvl="0" indent="-285750">
              <a:buFontTx/>
              <a:buChar char="-"/>
            </a:pPr>
            <a:r>
              <a:rPr lang="en-US" altLang="ja-JP" sz="1600" dirty="0">
                <a:solidFill>
                  <a:srgbClr val="C00000"/>
                </a:solidFill>
                <a:latin typeface="Calibri"/>
              </a:rPr>
              <a:t>The emergency/general hybrid RM’s function is changed to  emergency functions; RM chime sound, priority and volume can be changed for emergency-use etc.</a:t>
            </a:r>
          </a:p>
          <a:p>
            <a:pPr marL="285750" lvl="0" indent="-285750">
              <a:buFontTx/>
              <a:buChar char="-"/>
            </a:pPr>
            <a:r>
              <a:rPr lang="en-US" altLang="ja-JP" sz="1600" dirty="0">
                <a:solidFill>
                  <a:srgbClr val="C00000"/>
                </a:solidFill>
                <a:latin typeface="Calibri"/>
              </a:rPr>
              <a:t>General broadcasts and BGM broadcasts are possible in zones where emergency broadcasts are not be broadcasting.</a:t>
            </a:r>
            <a:endParaRPr kumimoji="1" lang="ja-JP" altLang="en-US" sz="1600" b="0" i="0" u="none" strike="noStrike" kern="1200" cap="none" spc="0" normalizeH="0" baseline="0" noProof="0" dirty="0">
              <a:ln>
                <a:noFill/>
              </a:ln>
              <a:solidFill>
                <a:srgbClr val="C00000"/>
              </a:solidFill>
              <a:effectLst/>
              <a:uLnTx/>
              <a:uFillTx/>
              <a:latin typeface="Calibri"/>
            </a:endParaRPr>
          </a:p>
        </p:txBody>
      </p:sp>
      <p:pic>
        <p:nvPicPr>
          <p:cNvPr id="3" name="図 2">
            <a:extLst>
              <a:ext uri="{FF2B5EF4-FFF2-40B4-BE49-F238E27FC236}">
                <a16:creationId xmlns:a16="http://schemas.microsoft.com/office/drawing/2014/main" id="{92256D8B-9A2C-46CD-AD2B-32B6C425A195}"/>
              </a:ext>
            </a:extLst>
          </p:cNvPr>
          <p:cNvPicPr>
            <a:picLocks noChangeAspect="1"/>
          </p:cNvPicPr>
          <p:nvPr/>
        </p:nvPicPr>
        <p:blipFill>
          <a:blip r:embed="rId3"/>
          <a:stretch>
            <a:fillRect/>
          </a:stretch>
        </p:blipFill>
        <p:spPr>
          <a:xfrm>
            <a:off x="5438733" y="3742782"/>
            <a:ext cx="877211" cy="508782"/>
          </a:xfrm>
          <a:prstGeom prst="rect">
            <a:avLst/>
          </a:prstGeom>
        </p:spPr>
      </p:pic>
      <p:sp>
        <p:nvSpPr>
          <p:cNvPr id="5" name="正方形/長方形 4">
            <a:extLst>
              <a:ext uri="{FF2B5EF4-FFF2-40B4-BE49-F238E27FC236}">
                <a16:creationId xmlns:a16="http://schemas.microsoft.com/office/drawing/2014/main" id="{C09A7CB2-58CC-408D-8840-C9C2729C264E}"/>
              </a:ext>
            </a:extLst>
          </p:cNvPr>
          <p:cNvSpPr/>
          <p:nvPr/>
        </p:nvSpPr>
        <p:spPr>
          <a:xfrm>
            <a:off x="6003327" y="3827259"/>
            <a:ext cx="81294" cy="59511"/>
          </a:xfrm>
          <a:prstGeom prst="rect">
            <a:avLst/>
          </a:prstGeom>
          <a:solidFill>
            <a:srgbClr val="FF0000">
              <a:alpha val="50000"/>
            </a:srgbClr>
          </a:solidFill>
          <a:ln>
            <a:noFill/>
          </a:ln>
          <a:effectLst>
            <a:glow rad="63500">
              <a:schemeClr val="accent2">
                <a:satMod val="175000"/>
                <a:alpha val="8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 name="フリーフォーム: 図形 5">
            <a:extLst>
              <a:ext uri="{FF2B5EF4-FFF2-40B4-BE49-F238E27FC236}">
                <a16:creationId xmlns:a16="http://schemas.microsoft.com/office/drawing/2014/main" id="{C7251209-F30C-4077-B488-7F6CC963AD87}"/>
              </a:ext>
            </a:extLst>
          </p:cNvPr>
          <p:cNvSpPr/>
          <p:nvPr/>
        </p:nvSpPr>
        <p:spPr>
          <a:xfrm>
            <a:off x="6031159" y="4198532"/>
            <a:ext cx="18644" cy="17713"/>
          </a:xfrm>
          <a:custGeom>
            <a:avLst/>
            <a:gdLst>
              <a:gd name="connsiteX0" fmla="*/ 0 w 43961"/>
              <a:gd name="connsiteY0" fmla="*/ 41764 h 41764"/>
              <a:gd name="connsiteX1" fmla="*/ 43961 w 43961"/>
              <a:gd name="connsiteY1" fmla="*/ 0 h 41764"/>
            </a:gdLst>
            <a:ahLst/>
            <a:cxnLst>
              <a:cxn ang="0">
                <a:pos x="connsiteX0" y="connsiteY0"/>
              </a:cxn>
              <a:cxn ang="0">
                <a:pos x="connsiteX1" y="connsiteY1"/>
              </a:cxn>
            </a:cxnLst>
            <a:rect l="l" t="t" r="r" b="b"/>
            <a:pathLst>
              <a:path w="43961" h="41764">
                <a:moveTo>
                  <a:pt x="0" y="41764"/>
                </a:moveTo>
                <a:lnTo>
                  <a:pt x="43961" y="0"/>
                </a:lnTo>
              </a:path>
            </a:pathLst>
          </a:custGeom>
          <a:noFill/>
          <a:ln w="3175">
            <a:solidFill>
              <a:srgbClr val="FF0000"/>
            </a:solidFill>
          </a:ln>
          <a:effectLst>
            <a:glow rad="50800">
              <a:srgbClr val="FF0000">
                <a:alpha val="5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3" name="図 12">
            <a:extLst>
              <a:ext uri="{FF2B5EF4-FFF2-40B4-BE49-F238E27FC236}">
                <a16:creationId xmlns:a16="http://schemas.microsoft.com/office/drawing/2014/main" id="{8669C01B-F91B-495A-9F78-863560989F37}"/>
              </a:ext>
            </a:extLst>
          </p:cNvPr>
          <p:cNvPicPr>
            <a:picLocks noChangeAspect="1"/>
          </p:cNvPicPr>
          <p:nvPr/>
        </p:nvPicPr>
        <p:blipFill rotWithShape="1">
          <a:blip r:embed="rId4"/>
          <a:srcRect t="42688"/>
          <a:stretch/>
        </p:blipFill>
        <p:spPr>
          <a:xfrm>
            <a:off x="6751950" y="3736597"/>
            <a:ext cx="1268886" cy="508782"/>
          </a:xfrm>
          <a:prstGeom prst="rect">
            <a:avLst/>
          </a:prstGeom>
        </p:spPr>
      </p:pic>
      <p:sp>
        <p:nvSpPr>
          <p:cNvPr id="20" name="フリーフォーム: 図形 19">
            <a:extLst>
              <a:ext uri="{FF2B5EF4-FFF2-40B4-BE49-F238E27FC236}">
                <a16:creationId xmlns:a16="http://schemas.microsoft.com/office/drawing/2014/main" id="{3371EDF5-92EA-43E8-8D8E-A4BC394595C5}"/>
              </a:ext>
            </a:extLst>
          </p:cNvPr>
          <p:cNvSpPr/>
          <p:nvPr/>
        </p:nvSpPr>
        <p:spPr>
          <a:xfrm>
            <a:off x="7264578" y="4055565"/>
            <a:ext cx="18644" cy="12098"/>
          </a:xfrm>
          <a:custGeom>
            <a:avLst/>
            <a:gdLst>
              <a:gd name="connsiteX0" fmla="*/ 0 w 43961"/>
              <a:gd name="connsiteY0" fmla="*/ 41764 h 41764"/>
              <a:gd name="connsiteX1" fmla="*/ 43961 w 43961"/>
              <a:gd name="connsiteY1" fmla="*/ 0 h 41764"/>
            </a:gdLst>
            <a:ahLst/>
            <a:cxnLst>
              <a:cxn ang="0">
                <a:pos x="connsiteX0" y="connsiteY0"/>
              </a:cxn>
              <a:cxn ang="0">
                <a:pos x="connsiteX1" y="connsiteY1"/>
              </a:cxn>
            </a:cxnLst>
            <a:rect l="l" t="t" r="r" b="b"/>
            <a:pathLst>
              <a:path w="43961" h="41764">
                <a:moveTo>
                  <a:pt x="0" y="41764"/>
                </a:moveTo>
                <a:lnTo>
                  <a:pt x="43961" y="0"/>
                </a:lnTo>
              </a:path>
            </a:pathLst>
          </a:custGeom>
          <a:noFill/>
          <a:ln w="3175">
            <a:solidFill>
              <a:srgbClr val="FF0000"/>
            </a:solidFill>
          </a:ln>
          <a:effectLst>
            <a:glow rad="50800">
              <a:srgbClr val="FF0000">
                <a:alpha val="5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5" name="図 14">
            <a:extLst>
              <a:ext uri="{FF2B5EF4-FFF2-40B4-BE49-F238E27FC236}">
                <a16:creationId xmlns:a16="http://schemas.microsoft.com/office/drawing/2014/main" id="{66FF8087-04A2-4239-8136-6DD1B24B1BD7}"/>
              </a:ext>
            </a:extLst>
          </p:cNvPr>
          <p:cNvPicPr>
            <a:picLocks noChangeAspect="1"/>
          </p:cNvPicPr>
          <p:nvPr/>
        </p:nvPicPr>
        <p:blipFill>
          <a:blip r:embed="rId5"/>
          <a:stretch>
            <a:fillRect/>
          </a:stretch>
        </p:blipFill>
        <p:spPr>
          <a:xfrm>
            <a:off x="8396362" y="3736305"/>
            <a:ext cx="1244522" cy="533367"/>
          </a:xfrm>
          <a:prstGeom prst="rect">
            <a:avLst/>
          </a:prstGeom>
        </p:spPr>
      </p:pic>
      <p:sp>
        <p:nvSpPr>
          <p:cNvPr id="16" name="楕円 15">
            <a:extLst>
              <a:ext uri="{FF2B5EF4-FFF2-40B4-BE49-F238E27FC236}">
                <a16:creationId xmlns:a16="http://schemas.microsoft.com/office/drawing/2014/main" id="{1057B11F-A0E0-4920-AC52-5BD239C8C702}"/>
              </a:ext>
            </a:extLst>
          </p:cNvPr>
          <p:cNvSpPr/>
          <p:nvPr/>
        </p:nvSpPr>
        <p:spPr>
          <a:xfrm>
            <a:off x="9328875" y="4050419"/>
            <a:ext cx="25239" cy="24887"/>
          </a:xfrm>
          <a:prstGeom prst="ellipse">
            <a:avLst/>
          </a:prstGeom>
          <a:solidFill>
            <a:srgbClr val="FF0000">
              <a:alpha val="50000"/>
            </a:srgbClr>
          </a:solidFill>
          <a:ln>
            <a:noFill/>
          </a:ln>
          <a:effectLst>
            <a:glow rad="50800">
              <a:schemeClr val="accent2">
                <a:satMod val="175000"/>
                <a:alpha val="7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正方形/長方形 18">
            <a:extLst>
              <a:ext uri="{FF2B5EF4-FFF2-40B4-BE49-F238E27FC236}">
                <a16:creationId xmlns:a16="http://schemas.microsoft.com/office/drawing/2014/main" id="{0F8A6E5E-AD57-49B7-8F5F-9388C9A1B2DB}"/>
              </a:ext>
            </a:extLst>
          </p:cNvPr>
          <p:cNvSpPr/>
          <p:nvPr/>
        </p:nvSpPr>
        <p:spPr>
          <a:xfrm>
            <a:off x="6162205" y="879798"/>
            <a:ext cx="3196699" cy="507860"/>
          </a:xfrm>
          <a:prstGeom prst="rect">
            <a:avLst/>
          </a:prstGeom>
        </p:spPr>
        <p:txBody>
          <a:bodyPr wrap="none" lIns="137187" tIns="68594" rIns="137187" bIns="68594">
            <a:spAutoFit/>
          </a:bodyPr>
          <a:lstStyle/>
          <a:p>
            <a:pPr lvl="0">
              <a:defRPr/>
            </a:pPr>
            <a:r>
              <a:rPr lang="en-US" altLang="ja-JP" sz="2400" b="1" dirty="0">
                <a:solidFill>
                  <a:srgbClr val="F79646">
                    <a:lumMod val="75000"/>
                  </a:srgbClr>
                </a:solidFill>
                <a:latin typeface="Calibri"/>
              </a:rPr>
              <a:t>[D] 4 type of broadcast</a:t>
            </a:r>
            <a:endParaRPr kumimoji="1" lang="ja-JP" altLang="en-US" sz="24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sp>
        <p:nvSpPr>
          <p:cNvPr id="21" name="正方形/長方形 20">
            <a:extLst>
              <a:ext uri="{FF2B5EF4-FFF2-40B4-BE49-F238E27FC236}">
                <a16:creationId xmlns:a16="http://schemas.microsoft.com/office/drawing/2014/main" id="{68576372-A1BB-4A2C-B196-67D9EF7B92F7}"/>
              </a:ext>
            </a:extLst>
          </p:cNvPr>
          <p:cNvSpPr/>
          <p:nvPr/>
        </p:nvSpPr>
        <p:spPr>
          <a:xfrm>
            <a:off x="2861888" y="833632"/>
            <a:ext cx="3300317" cy="600193"/>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rPr>
              <a:t>Detail of Broadcast</a:t>
            </a:r>
            <a:endParaRPr kumimoji="1" lang="ja-JP" altLang="en-US" sz="30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pic>
        <p:nvPicPr>
          <p:cNvPr id="22" name="図 21">
            <a:extLst>
              <a:ext uri="{FF2B5EF4-FFF2-40B4-BE49-F238E27FC236}">
                <a16:creationId xmlns:a16="http://schemas.microsoft.com/office/drawing/2014/main" id="{1280A247-0042-40BB-AF5D-FCDE8C5BCB4A}"/>
              </a:ext>
            </a:extLst>
          </p:cNvPr>
          <p:cNvPicPr>
            <a:picLocks noChangeAspect="1"/>
          </p:cNvPicPr>
          <p:nvPr/>
        </p:nvPicPr>
        <p:blipFill rotWithShape="1">
          <a:blip r:embed="rId6"/>
          <a:srcRect t="1" b="57817"/>
          <a:stretch/>
        </p:blipFill>
        <p:spPr>
          <a:xfrm>
            <a:off x="10243170" y="834877"/>
            <a:ext cx="2648922" cy="648071"/>
          </a:xfrm>
          <a:prstGeom prst="rect">
            <a:avLst/>
          </a:prstGeom>
          <a:ln>
            <a:solidFill>
              <a:schemeClr val="bg1">
                <a:lumMod val="50000"/>
              </a:schemeClr>
            </a:solidFill>
          </a:ln>
        </p:spPr>
      </p:pic>
      <p:sp>
        <p:nvSpPr>
          <p:cNvPr id="23" name="正方形/長方形 22">
            <a:extLst>
              <a:ext uri="{FF2B5EF4-FFF2-40B4-BE49-F238E27FC236}">
                <a16:creationId xmlns:a16="http://schemas.microsoft.com/office/drawing/2014/main" id="{F70094AD-CB29-40CB-A353-C1C8A31AB78A}"/>
              </a:ext>
            </a:extLst>
          </p:cNvPr>
          <p:cNvSpPr/>
          <p:nvPr/>
        </p:nvSpPr>
        <p:spPr>
          <a:xfrm>
            <a:off x="10243170" y="833632"/>
            <a:ext cx="1728192" cy="554026"/>
          </a:xfrm>
          <a:prstGeom prst="rect">
            <a:avLst/>
          </a:prstGeom>
          <a:noFill/>
          <a:ln w="12700">
            <a:solidFill>
              <a:schemeClr val="accent6">
                <a:lumMod val="75000"/>
              </a:schemeClr>
            </a:solidFill>
          </a:ln>
          <a:effectLst>
            <a:glow rad="63500">
              <a:schemeClr val="accent6">
                <a:satMod val="175000"/>
                <a:alpha val="40000"/>
              </a:schemeClr>
            </a:glow>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4" name="図 23">
            <a:hlinkClick r:id="rId7" action="ppaction://hlinksldjump"/>
            <a:extLst>
              <a:ext uri="{FF2B5EF4-FFF2-40B4-BE49-F238E27FC236}">
                <a16:creationId xmlns:a16="http://schemas.microsoft.com/office/drawing/2014/main" id="{BF7D828A-5595-43BE-BA3B-ED86241EF7E1}"/>
              </a:ext>
            </a:extLst>
          </p:cNvPr>
          <p:cNvPicPr>
            <a:picLocks noChangeAspect="1"/>
          </p:cNvPicPr>
          <p:nvPr/>
        </p:nvPicPr>
        <p:blipFill>
          <a:blip r:embed="rId8"/>
          <a:stretch>
            <a:fillRect/>
          </a:stretch>
        </p:blipFill>
        <p:spPr>
          <a:xfrm>
            <a:off x="12014853" y="830127"/>
            <a:ext cx="877540" cy="282189"/>
          </a:xfrm>
          <a:prstGeom prst="rect">
            <a:avLst/>
          </a:prstGeom>
        </p:spPr>
      </p:pic>
    </p:spTree>
    <p:extLst>
      <p:ext uri="{BB962C8B-B14F-4D97-AF65-F5344CB8AC3E}">
        <p14:creationId xmlns:p14="http://schemas.microsoft.com/office/powerpoint/2010/main" val="34954225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http://ord.yahoo.co.jp/o/image/SIG=1471b61ei/EXP=1463794225;_ylc=X3IDMgRmc3QDMARpZHgDMARvaWQDQU5kOUdjVEhrN29NZTQ2Ymc3d1VLQWxZakw4Ui1VSVFQNUw3M0xtVU9acHJ1Y29jR2h2X0xGNUQ0cWF2QTJBBHADNTZtNjVyaXYEcG9zAzEzBHNlYwNzaHcEc2xrA3Jp/**https%3a/upload.wikimedia.org/wikipedia/commons/c/ca/Chubu_Centrair_International_Airport_-_Departure_Lobby_-_01.JPG"/>
          <p:cNvPicPr>
            <a:picLocks noChangeAspect="1" noChangeArrowheads="1"/>
          </p:cNvPicPr>
          <p:nvPr/>
        </p:nvPicPr>
        <p:blipFill>
          <a:blip r:embed="rId2" cstate="print">
            <a:lum bright="70000" contrast="-70000"/>
            <a:extLst>
              <a:ext uri="{28A0092B-C50C-407E-A947-70E740481C1C}">
                <a14:useLocalDpi xmlns:a14="http://schemas.microsoft.com/office/drawing/2010/main" val="0"/>
              </a:ext>
            </a:extLst>
          </a:blip>
          <a:srcRect/>
          <a:stretch>
            <a:fillRect/>
          </a:stretch>
        </p:blipFill>
        <p:spPr bwMode="auto">
          <a:xfrm>
            <a:off x="2537814" y="2365165"/>
            <a:ext cx="7570872" cy="5059910"/>
          </a:xfrm>
          <a:prstGeom prst="rect">
            <a:avLst/>
          </a:prstGeom>
          <a:noFill/>
          <a:effectLst>
            <a:softEdge rad="635000"/>
          </a:effectLst>
          <a:extLst>
            <a:ext uri="{909E8E84-426E-40DD-AFC4-6F175D3DCCD1}">
              <a14:hiddenFill xmlns:a14="http://schemas.microsoft.com/office/drawing/2010/main">
                <a:solidFill>
                  <a:srgbClr val="FFFFFF"/>
                </a:solidFill>
              </a14:hiddenFill>
            </a:ext>
          </a:extLst>
        </p:spPr>
      </p:pic>
      <p:sp>
        <p:nvSpPr>
          <p:cNvPr id="2" name="正方形/長方形 1"/>
          <p:cNvSpPr/>
          <p:nvPr/>
        </p:nvSpPr>
        <p:spPr>
          <a:xfrm>
            <a:off x="770228" y="1806141"/>
            <a:ext cx="8465105" cy="2078347"/>
          </a:xfrm>
          <a:prstGeom prst="rect">
            <a:avLst/>
          </a:prstGeom>
        </p:spPr>
        <p:txBody>
          <a:bodyPr wrap="square" lIns="137187" tIns="68594" rIns="137187" bIns="68594">
            <a:spAutoFit/>
          </a:bodyPr>
          <a:lstStyle/>
          <a:p>
            <a:r>
              <a:rPr lang="en-US" altLang="ja-JP" sz="2100" dirty="0">
                <a:effectLst>
                  <a:outerShdw blurRad="50800" dist="38100" dir="8100000" algn="tr" rotWithShape="0">
                    <a:prstClr val="black">
                      <a:alpha val="40000"/>
                    </a:prstClr>
                  </a:outerShdw>
                </a:effectLst>
                <a:latin typeface="+mj-lt"/>
              </a:rPr>
              <a:t>The issue of security is more than ever important. </a:t>
            </a:r>
          </a:p>
          <a:p>
            <a:r>
              <a:rPr lang="en-US" altLang="ja-JP" sz="2100" dirty="0">
                <a:effectLst>
                  <a:outerShdw blurRad="50800" dist="38100" dir="8100000" algn="tr" rotWithShape="0">
                    <a:prstClr val="black">
                      <a:alpha val="40000"/>
                    </a:prstClr>
                  </a:outerShdw>
                </a:effectLst>
                <a:latin typeface="+mj-lt"/>
              </a:rPr>
              <a:t>Our </a:t>
            </a:r>
            <a:r>
              <a:rPr lang="en-US" altLang="ja-JP" sz="2100" b="1" dirty="0">
                <a:effectLst>
                  <a:outerShdw blurRad="50800" dist="38100" dir="8100000" algn="tr" rotWithShape="0">
                    <a:prstClr val="black">
                      <a:alpha val="40000"/>
                    </a:prstClr>
                  </a:outerShdw>
                </a:effectLst>
                <a:latin typeface="+mj-lt"/>
              </a:rPr>
              <a:t>VX-3000</a:t>
            </a:r>
            <a:r>
              <a:rPr lang="en-US" altLang="ja-JP" sz="2100" dirty="0">
                <a:effectLst>
                  <a:outerShdw blurRad="50800" dist="38100" dir="8100000" algn="tr" rotWithShape="0">
                    <a:prstClr val="black">
                      <a:alpha val="40000"/>
                    </a:prstClr>
                  </a:outerShdw>
                </a:effectLst>
                <a:latin typeface="+mj-lt"/>
              </a:rPr>
              <a:t> is a reliable and energy-saving </a:t>
            </a:r>
            <a:r>
              <a:rPr lang="en-US" altLang="ja-JP" sz="2100" b="1" dirty="0">
                <a:effectLst>
                  <a:outerShdw blurRad="50800" dist="38100" dir="8100000" algn="tr" rotWithShape="0">
                    <a:prstClr val="black">
                      <a:alpha val="40000"/>
                    </a:prstClr>
                  </a:outerShdw>
                </a:effectLst>
                <a:latin typeface="+mj-lt"/>
              </a:rPr>
              <a:t>voice alarm system </a:t>
            </a:r>
            <a:r>
              <a:rPr lang="en-US" altLang="ja-JP" sz="2100" dirty="0">
                <a:effectLst>
                  <a:outerShdw blurRad="50800" dist="38100" dir="8100000" algn="tr" rotWithShape="0">
                    <a:prstClr val="black">
                      <a:alpha val="40000"/>
                    </a:prstClr>
                  </a:outerShdw>
                </a:effectLst>
                <a:latin typeface="+mj-lt"/>
              </a:rPr>
              <a:t>that combines all important functions for PA/VA in one unit frame. The limited number of components  makes  the  design  and  installation much easier, as well as saving space and reducing cable complexity. This enables rapid system conﬁguration and makes the VX-3000 a cost effective system. </a:t>
            </a:r>
            <a:endParaRPr lang="ja-JP" altLang="en-US" sz="2100" dirty="0">
              <a:effectLst>
                <a:outerShdw blurRad="50800" dist="38100" dir="8100000" algn="tr" rotWithShape="0">
                  <a:prstClr val="black">
                    <a:alpha val="40000"/>
                  </a:prstClr>
                </a:outerShdw>
              </a:effectLst>
              <a:latin typeface="+mj-lt"/>
            </a:endParaRPr>
          </a:p>
        </p:txBody>
      </p:sp>
      <p:sp>
        <p:nvSpPr>
          <p:cNvPr id="3" name="正方形/長方形 2"/>
          <p:cNvSpPr/>
          <p:nvPr/>
        </p:nvSpPr>
        <p:spPr>
          <a:xfrm>
            <a:off x="761281" y="4050051"/>
            <a:ext cx="7501831" cy="2078347"/>
          </a:xfrm>
          <a:prstGeom prst="rect">
            <a:avLst/>
          </a:prstGeom>
        </p:spPr>
        <p:txBody>
          <a:bodyPr wrap="square" lIns="137187" tIns="68594" rIns="137187" bIns="68594">
            <a:spAutoFit/>
          </a:bodyPr>
          <a:lstStyle/>
          <a:p>
            <a:r>
              <a:rPr lang="en-US" altLang="ja-JP" sz="2100" dirty="0">
                <a:effectLst>
                  <a:outerShdw blurRad="50800" dist="38100" dir="8100000" algn="tr" rotWithShape="0">
                    <a:prstClr val="black">
                      <a:alpha val="40000"/>
                    </a:prstClr>
                  </a:outerShdw>
                </a:effectLst>
                <a:latin typeface="+mj-lt"/>
              </a:rPr>
              <a:t>It comes with low loss modular class D ampliﬁers, with 3 different output ratings. These can easily be removed  or  replaced  simply  by  unplugging  them; there is no need for specialist tools. By using low loss modular class D ampliﬁers and modern power supply switching technology the system becomes much more energy efﬁcient and keeps the operating costs low. </a:t>
            </a:r>
          </a:p>
        </p:txBody>
      </p:sp>
      <p:sp>
        <p:nvSpPr>
          <p:cNvPr id="4" name="正方形/長方形 3"/>
          <p:cNvSpPr/>
          <p:nvPr/>
        </p:nvSpPr>
        <p:spPr>
          <a:xfrm>
            <a:off x="773416" y="6316623"/>
            <a:ext cx="7372195" cy="1108452"/>
          </a:xfrm>
          <a:prstGeom prst="rect">
            <a:avLst/>
          </a:prstGeom>
        </p:spPr>
        <p:txBody>
          <a:bodyPr wrap="square" lIns="137187" tIns="68594" rIns="137187" bIns="68594">
            <a:spAutoFit/>
          </a:bodyPr>
          <a:lstStyle/>
          <a:p>
            <a:r>
              <a:rPr lang="en-US" altLang="ja-JP" sz="2100" dirty="0">
                <a:effectLst>
                  <a:outerShdw blurRad="50800" dist="38100" dir="8100000" algn="tr" rotWithShape="0">
                    <a:prstClr val="black">
                      <a:alpha val="40000"/>
                    </a:prstClr>
                  </a:outerShdw>
                </a:effectLst>
                <a:latin typeface="+mj-lt"/>
              </a:rPr>
              <a:t>Thanks to its ﬂexible and scalable system architecture the VX-3000 system can be used for both small and  large  applications,  with up to 320 remote microphones and 160 audio sources. </a:t>
            </a:r>
            <a:endParaRPr lang="ja-JP" altLang="en-US" sz="2100" dirty="0">
              <a:effectLst>
                <a:outerShdw blurRad="50800" dist="38100" dir="8100000" algn="tr" rotWithShape="0">
                  <a:prstClr val="black">
                    <a:alpha val="40000"/>
                  </a:prstClr>
                </a:outerShdw>
              </a:effectLst>
              <a:latin typeface="+mj-lt"/>
            </a:endParaRPr>
          </a:p>
        </p:txBody>
      </p:sp>
      <p:sp>
        <p:nvSpPr>
          <p:cNvPr id="9" name="正方形/長方形 8"/>
          <p:cNvSpPr/>
          <p:nvPr/>
        </p:nvSpPr>
        <p:spPr>
          <a:xfrm>
            <a:off x="917447" y="185294"/>
            <a:ext cx="6536268" cy="1292656"/>
          </a:xfrm>
          <a:prstGeom prst="rect">
            <a:avLst/>
          </a:prstGeom>
        </p:spPr>
        <p:txBody>
          <a:bodyPr wrap="none" lIns="91436" tIns="45717" rIns="91436" bIns="45717">
            <a:spAutoFit/>
          </a:bodyPr>
          <a:lstStyle/>
          <a:p>
            <a:r>
              <a:rPr lang="en-US" altLang="ja-JP" sz="6000" b="1" spc="450" dirty="0">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VX-3000 series</a:t>
            </a:r>
          </a:p>
          <a:p>
            <a:pPr lvl="0"/>
            <a:r>
              <a:rPr lang="en-US" altLang="ja-JP" b="1" dirty="0">
                <a:effectLst>
                  <a:outerShdw blurRad="50800" dist="38100" dir="8100000" algn="tr" rotWithShape="0">
                    <a:prstClr val="black">
                      <a:alpha val="40000"/>
                    </a:prstClr>
                  </a:outerShdw>
                </a:effectLst>
                <a:latin typeface="Calibri"/>
              </a:rPr>
              <a:t>Combined highly integrated voice alarm and public address system</a:t>
            </a:r>
            <a:endParaRPr lang="ja-JP" altLang="en-US" b="1" dirty="0">
              <a:effectLst>
                <a:outerShdw blurRad="50800" dist="38100" dir="8100000" algn="tr" rotWithShape="0">
                  <a:prstClr val="black">
                    <a:alpha val="40000"/>
                  </a:prstClr>
                </a:outerShdw>
              </a:effectLst>
              <a:latin typeface="Calibri"/>
            </a:endParaRPr>
          </a:p>
        </p:txBody>
      </p:sp>
      <p:pic>
        <p:nvPicPr>
          <p:cNvPr id="10" name="Picture 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47026" y="1819951"/>
            <a:ext cx="3888720" cy="5830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図 4">
            <a:extLst>
              <a:ext uri="{FF2B5EF4-FFF2-40B4-BE49-F238E27FC236}">
                <a16:creationId xmlns:a16="http://schemas.microsoft.com/office/drawing/2014/main" id="{1219B275-F124-4C4F-A81F-47F444A42CC8}"/>
              </a:ext>
            </a:extLst>
          </p:cNvPr>
          <p:cNvPicPr>
            <a:picLocks noChangeAspect="1"/>
          </p:cNvPicPr>
          <p:nvPr/>
        </p:nvPicPr>
        <p:blipFill>
          <a:blip r:embed="rId4"/>
          <a:stretch>
            <a:fillRect/>
          </a:stretch>
        </p:blipFill>
        <p:spPr>
          <a:xfrm>
            <a:off x="7768428" y="746920"/>
            <a:ext cx="612989" cy="643136"/>
          </a:xfrm>
          <a:prstGeom prst="rect">
            <a:avLst/>
          </a:prstGeom>
        </p:spPr>
      </p:pic>
      <p:pic>
        <p:nvPicPr>
          <p:cNvPr id="6" name="図 5">
            <a:extLst>
              <a:ext uri="{FF2B5EF4-FFF2-40B4-BE49-F238E27FC236}">
                <a16:creationId xmlns:a16="http://schemas.microsoft.com/office/drawing/2014/main" id="{466B4CA3-FB33-409B-8B52-A2EA7CCDB9ED}"/>
              </a:ext>
            </a:extLst>
          </p:cNvPr>
          <p:cNvPicPr>
            <a:picLocks noChangeAspect="1"/>
          </p:cNvPicPr>
          <p:nvPr/>
        </p:nvPicPr>
        <p:blipFill>
          <a:blip r:embed="rId5">
            <a:clrChange>
              <a:clrFrom>
                <a:srgbClr val="000000"/>
              </a:clrFrom>
              <a:clrTo>
                <a:srgbClr val="000000">
                  <a:alpha val="0"/>
                </a:srgbClr>
              </a:clrTo>
            </a:clrChange>
          </a:blip>
          <a:stretch>
            <a:fillRect/>
          </a:stretch>
        </p:blipFill>
        <p:spPr>
          <a:xfrm>
            <a:off x="8682180" y="746920"/>
            <a:ext cx="1316723" cy="656946"/>
          </a:xfrm>
          <a:prstGeom prst="rect">
            <a:avLst/>
          </a:prstGeom>
        </p:spPr>
      </p:pic>
    </p:spTree>
    <p:extLst>
      <p:ext uri="{BB962C8B-B14F-4D97-AF65-F5344CB8AC3E}">
        <p14:creationId xmlns:p14="http://schemas.microsoft.com/office/powerpoint/2010/main" val="2145215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 name="図 138">
            <a:extLst>
              <a:ext uri="{FF2B5EF4-FFF2-40B4-BE49-F238E27FC236}">
                <a16:creationId xmlns:a16="http://schemas.microsoft.com/office/drawing/2014/main" id="{7B2C2165-9978-497C-9964-5ACEC2FF9610}"/>
              </a:ext>
            </a:extLst>
          </p:cNvPr>
          <p:cNvPicPr>
            <a:picLocks noChangeAspect="1"/>
          </p:cNvPicPr>
          <p:nvPr/>
        </p:nvPicPr>
        <p:blipFill rotWithShape="1">
          <a:blip r:embed="rId2"/>
          <a:srcRect t="1" b="57817"/>
          <a:stretch/>
        </p:blipFill>
        <p:spPr>
          <a:xfrm>
            <a:off x="10243170" y="834877"/>
            <a:ext cx="2648922" cy="648071"/>
          </a:xfrm>
          <a:prstGeom prst="rect">
            <a:avLst/>
          </a:prstGeom>
          <a:ln>
            <a:solidFill>
              <a:schemeClr val="bg1">
                <a:lumMod val="50000"/>
              </a:schemeClr>
            </a:solidFill>
          </a:ln>
        </p:spPr>
      </p:pic>
      <p:sp>
        <p:nvSpPr>
          <p:cNvPr id="140" name="正方形/長方形 139">
            <a:extLst>
              <a:ext uri="{FF2B5EF4-FFF2-40B4-BE49-F238E27FC236}">
                <a16:creationId xmlns:a16="http://schemas.microsoft.com/office/drawing/2014/main" id="{DBE418BD-A7CE-41A4-AD32-9B1D87228F75}"/>
              </a:ext>
            </a:extLst>
          </p:cNvPr>
          <p:cNvSpPr/>
          <p:nvPr/>
        </p:nvSpPr>
        <p:spPr>
          <a:xfrm>
            <a:off x="10243170" y="833632"/>
            <a:ext cx="1728192" cy="554026"/>
          </a:xfrm>
          <a:prstGeom prst="rect">
            <a:avLst/>
          </a:prstGeom>
          <a:noFill/>
          <a:ln w="12700">
            <a:solidFill>
              <a:schemeClr val="accent6">
                <a:lumMod val="75000"/>
              </a:schemeClr>
            </a:solidFill>
          </a:ln>
          <a:effectLst>
            <a:glow rad="63500">
              <a:schemeClr val="accent6">
                <a:satMod val="175000"/>
                <a:alpha val="40000"/>
              </a:schemeClr>
            </a:glow>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正方形/長方形 136">
            <a:extLst>
              <a:ext uri="{FF2B5EF4-FFF2-40B4-BE49-F238E27FC236}">
                <a16:creationId xmlns:a16="http://schemas.microsoft.com/office/drawing/2014/main" id="{2162FED7-E9C8-4815-A933-7D5EA397DC27}"/>
              </a:ext>
            </a:extLst>
          </p:cNvPr>
          <p:cNvSpPr/>
          <p:nvPr/>
        </p:nvSpPr>
        <p:spPr>
          <a:xfrm>
            <a:off x="6162205" y="879798"/>
            <a:ext cx="3196699" cy="507860"/>
          </a:xfrm>
          <a:prstGeom prst="rect">
            <a:avLst/>
          </a:prstGeom>
        </p:spPr>
        <p:txBody>
          <a:bodyPr wrap="none" lIns="137187" tIns="68594" rIns="137187" bIns="68594">
            <a:spAutoFit/>
          </a:bodyPr>
          <a:lstStyle/>
          <a:p>
            <a:pPr lvl="0">
              <a:defRPr/>
            </a:pPr>
            <a:r>
              <a:rPr lang="en-US" altLang="ja-JP" sz="2400" b="1" dirty="0">
                <a:solidFill>
                  <a:srgbClr val="F79646">
                    <a:lumMod val="75000"/>
                  </a:srgbClr>
                </a:solidFill>
                <a:latin typeface="Calibri"/>
              </a:rPr>
              <a:t>[D] 4 type of broadcast</a:t>
            </a:r>
            <a:endParaRPr kumimoji="1" lang="ja-JP" altLang="en-US" sz="24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sp>
        <p:nvSpPr>
          <p:cNvPr id="138" name="正方形/長方形 137">
            <a:extLst>
              <a:ext uri="{FF2B5EF4-FFF2-40B4-BE49-F238E27FC236}">
                <a16:creationId xmlns:a16="http://schemas.microsoft.com/office/drawing/2014/main" id="{5CF646B6-F7E5-427D-9615-674D63F16544}"/>
              </a:ext>
            </a:extLst>
          </p:cNvPr>
          <p:cNvSpPr/>
          <p:nvPr/>
        </p:nvSpPr>
        <p:spPr>
          <a:xfrm>
            <a:off x="2861888" y="833632"/>
            <a:ext cx="3300317" cy="600193"/>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rPr>
              <a:t>Detail of Broadcast</a:t>
            </a:r>
            <a:endParaRPr kumimoji="1" lang="ja-JP" altLang="en-US" sz="30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grpSp>
        <p:nvGrpSpPr>
          <p:cNvPr id="118" name="グループ化 117"/>
          <p:cNvGrpSpPr/>
          <p:nvPr/>
        </p:nvGrpSpPr>
        <p:grpSpPr>
          <a:xfrm>
            <a:off x="1153670" y="539776"/>
            <a:ext cx="1866938" cy="1772636"/>
            <a:chOff x="2753541" y="985398"/>
            <a:chExt cx="2425140" cy="2301963"/>
          </a:xfrm>
        </p:grpSpPr>
        <p:grpSp>
          <p:nvGrpSpPr>
            <p:cNvPr id="119" name="グループ化 118"/>
            <p:cNvGrpSpPr/>
            <p:nvPr/>
          </p:nvGrpSpPr>
          <p:grpSpPr>
            <a:xfrm>
              <a:off x="2991168" y="1221263"/>
              <a:ext cx="1944215" cy="1771248"/>
              <a:chOff x="2991168" y="1221263"/>
              <a:chExt cx="1944215" cy="1771248"/>
            </a:xfrm>
          </p:grpSpPr>
          <p:sp>
            <p:nvSpPr>
              <p:cNvPr id="121" name="円/楕円 120"/>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kern="0" dirty="0">
                  <a:solidFill>
                    <a:prstClr val="white"/>
                  </a:solidFill>
                  <a:latin typeface="Meiryo UI"/>
                  <a:ea typeface="Meiryo UI"/>
                </a:endParaRPr>
              </a:p>
            </p:txBody>
          </p:sp>
          <p:sp>
            <p:nvSpPr>
              <p:cNvPr id="122" name="角丸四角形 121"/>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sz="2100" b="1" kern="0" dirty="0">
                    <a:solidFill>
                      <a:prstClr val="white"/>
                    </a:solidFill>
                    <a:latin typeface="Calibri"/>
                    <a:ea typeface="Meiryo UI"/>
                  </a:rPr>
                  <a:t>Broadcast</a:t>
                </a:r>
                <a:endParaRPr kumimoji="0" lang="ja-JP" altLang="en-US" sz="2100" b="1" kern="0" dirty="0">
                  <a:solidFill>
                    <a:prstClr val="white"/>
                  </a:solidFill>
                  <a:latin typeface="Calibri"/>
                  <a:ea typeface="Meiryo UI"/>
                </a:endParaRPr>
              </a:p>
            </p:txBody>
          </p:sp>
        </p:grpSp>
        <p:pic>
          <p:nvPicPr>
            <p:cNvPr id="120"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grpSp>
        <p:nvGrpSpPr>
          <p:cNvPr id="8" name="グループ化 7"/>
          <p:cNvGrpSpPr/>
          <p:nvPr/>
        </p:nvGrpSpPr>
        <p:grpSpPr>
          <a:xfrm>
            <a:off x="1673617" y="4169438"/>
            <a:ext cx="6205743" cy="3731168"/>
            <a:chOff x="1619671" y="2778482"/>
            <a:chExt cx="4136683" cy="2486422"/>
          </a:xfrm>
        </p:grpSpPr>
        <p:grpSp>
          <p:nvGrpSpPr>
            <p:cNvPr id="9" name="グループ化 8"/>
            <p:cNvGrpSpPr/>
            <p:nvPr/>
          </p:nvGrpSpPr>
          <p:grpSpPr>
            <a:xfrm>
              <a:off x="1619671" y="2778482"/>
              <a:ext cx="4136683" cy="2486422"/>
              <a:chOff x="5771367" y="1885528"/>
              <a:chExt cx="4136683" cy="2486422"/>
            </a:xfrm>
          </p:grpSpPr>
          <p:sp>
            <p:nvSpPr>
              <p:cNvPr id="78" name="正方形/長方形 77"/>
              <p:cNvSpPr/>
              <p:nvPr/>
            </p:nvSpPr>
            <p:spPr>
              <a:xfrm>
                <a:off x="5771367" y="1894820"/>
                <a:ext cx="4136683" cy="2477130"/>
              </a:xfrm>
              <a:prstGeom prst="rect">
                <a:avLst/>
              </a:prstGeom>
              <a:solidFill>
                <a:srgbClr val="C00000">
                  <a:alpha val="70000"/>
                </a:srgb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正方形/長方形 78"/>
              <p:cNvSpPr/>
              <p:nvPr/>
            </p:nvSpPr>
            <p:spPr>
              <a:xfrm>
                <a:off x="5771368" y="1885528"/>
                <a:ext cx="1080513" cy="246120"/>
              </a:xfrm>
              <a:prstGeom prst="rect">
                <a:avLst/>
              </a:prstGeom>
            </p:spPr>
            <p:txBody>
              <a:bodyPr wrap="none">
                <a:spAutoFit/>
              </a:bodyPr>
              <a:lstStyle/>
              <a:p>
                <a:pPr lvl="0"/>
                <a:r>
                  <a:rPr lang="en-US" altLang="ja-JP" dirty="0">
                    <a:solidFill>
                      <a:srgbClr val="FFFFFF"/>
                    </a:solidFill>
                    <a:latin typeface="Comic Sans MS" panose="030F0702030302020204" pitchFamily="66" charset="0"/>
                  </a:rPr>
                  <a:t>Improvement</a:t>
                </a:r>
                <a:endParaRPr lang="ja-JP" altLang="en-US" dirty="0">
                  <a:solidFill>
                    <a:srgbClr val="FFFFFF"/>
                  </a:solidFill>
                  <a:latin typeface="Comic Sans MS" panose="030F0702030302020204" pitchFamily="66" charset="0"/>
                </a:endParaRPr>
              </a:p>
            </p:txBody>
          </p:sp>
          <p:sp>
            <p:nvSpPr>
              <p:cNvPr id="80" name="正方形/長方形 79"/>
              <p:cNvSpPr/>
              <p:nvPr/>
            </p:nvSpPr>
            <p:spPr>
              <a:xfrm>
                <a:off x="5771670" y="2193885"/>
                <a:ext cx="3642179" cy="246120"/>
              </a:xfrm>
              <a:prstGeom prst="rect">
                <a:avLst/>
              </a:prstGeom>
            </p:spPr>
            <p:txBody>
              <a:bodyPr wrap="square">
                <a:spAutoFit/>
              </a:bodyPr>
              <a:lstStyle/>
              <a:p>
                <a:r>
                  <a:rPr lang="en-US" altLang="ja-JP" dirty="0">
                    <a:solidFill>
                      <a:schemeClr val="bg1"/>
                    </a:solidFill>
                    <a:latin typeface="+mj-lt"/>
                  </a:rPr>
                  <a:t>2 of Emergency patterns can be activated by 1 trigger.</a:t>
                </a:r>
                <a:endParaRPr lang="ja-JP" altLang="en-US" dirty="0">
                  <a:solidFill>
                    <a:schemeClr val="bg1"/>
                  </a:solidFill>
                  <a:latin typeface="+mj-lt"/>
                </a:endParaRPr>
              </a:p>
            </p:txBody>
          </p:sp>
        </p:grpSp>
        <p:grpSp>
          <p:nvGrpSpPr>
            <p:cNvPr id="10" name="グループ化 9"/>
            <p:cNvGrpSpPr/>
            <p:nvPr/>
          </p:nvGrpSpPr>
          <p:grpSpPr>
            <a:xfrm>
              <a:off x="1952500" y="3409428"/>
              <a:ext cx="1292006" cy="1212935"/>
              <a:chOff x="6439013" y="2584346"/>
              <a:chExt cx="1891625" cy="2363668"/>
            </a:xfrm>
          </p:grpSpPr>
          <p:sp>
            <p:nvSpPr>
              <p:cNvPr id="43" name="角丸四角形 42"/>
              <p:cNvSpPr/>
              <p:nvPr/>
            </p:nvSpPr>
            <p:spPr>
              <a:xfrm>
                <a:off x="6439013" y="2584346"/>
                <a:ext cx="1887133" cy="2363668"/>
              </a:xfrm>
              <a:prstGeom prst="roundRect">
                <a:avLst>
                  <a:gd name="adj" fmla="val 7201"/>
                </a:avLst>
              </a:prstGeom>
              <a:solidFill>
                <a:srgbClr val="FF000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t"/>
              <a:lstStyle/>
              <a:p>
                <a:pPr defTabSz="1369493" fontAlgn="auto">
                  <a:spcBef>
                    <a:spcPts val="0"/>
                  </a:spcBef>
                  <a:spcAft>
                    <a:spcPts val="0"/>
                  </a:spcAft>
                </a:pPr>
                <a:r>
                  <a:rPr kumimoji="0" lang="en-US" altLang="ja-JP" sz="1100" kern="0" dirty="0">
                    <a:solidFill>
                      <a:prstClr val="white"/>
                    </a:solidFill>
                    <a:latin typeface="Calibri"/>
                    <a:ea typeface="ＭＳ Ｐゴシック"/>
                    <a:cs typeface="Meiryo UI" pitchFamily="50" charset="-128"/>
                  </a:rPr>
                  <a:t>Emergency Broadcast Pattern 1</a:t>
                </a:r>
              </a:p>
              <a:p>
                <a:pPr defTabSz="1369493" fontAlgn="auto">
                  <a:spcBef>
                    <a:spcPts val="0"/>
                  </a:spcBef>
                  <a:spcAft>
                    <a:spcPts val="0"/>
                  </a:spcAft>
                </a:pPr>
                <a:endParaRPr kumimoji="0" lang="ja-JP" altLang="en-US" sz="900" kern="0" dirty="0">
                  <a:solidFill>
                    <a:prstClr val="white"/>
                  </a:solidFill>
                  <a:latin typeface="Calibri"/>
                  <a:ea typeface="ＭＳ Ｐゴシック"/>
                  <a:cs typeface="Meiryo UI" pitchFamily="50" charset="-128"/>
                </a:endParaRPr>
              </a:p>
            </p:txBody>
          </p:sp>
          <p:grpSp>
            <p:nvGrpSpPr>
              <p:cNvPr id="44" name="グループ化 43"/>
              <p:cNvGrpSpPr/>
              <p:nvPr/>
            </p:nvGrpSpPr>
            <p:grpSpPr>
              <a:xfrm>
                <a:off x="7476048" y="2931790"/>
                <a:ext cx="854590" cy="340853"/>
                <a:chOff x="7476048" y="2549289"/>
                <a:chExt cx="854590" cy="340853"/>
              </a:xfrm>
            </p:grpSpPr>
            <p:sp>
              <p:nvSpPr>
                <p:cNvPr id="75" name="角丸四角形 74"/>
                <p:cNvSpPr/>
                <p:nvPr/>
              </p:nvSpPr>
              <p:spPr>
                <a:xfrm>
                  <a:off x="7476048" y="2549289"/>
                  <a:ext cx="706736" cy="340853"/>
                </a:xfrm>
                <a:prstGeom prst="roundRect">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Zone </a:t>
                  </a:r>
                </a:p>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Pattern</a:t>
                  </a:r>
                  <a:endParaRPr kumimoji="0" lang="ja-JP" altLang="en-US" sz="900" kern="0" dirty="0">
                    <a:solidFill>
                      <a:prstClr val="white"/>
                    </a:solidFill>
                    <a:latin typeface="Calibri"/>
                    <a:ea typeface="ＭＳ Ｐゴシック"/>
                    <a:cs typeface="Meiryo UI" pitchFamily="50" charset="-128"/>
                  </a:endParaRPr>
                </a:p>
              </p:txBody>
            </p:sp>
            <p:sp>
              <p:nvSpPr>
                <p:cNvPr id="76" name="角丸四角形 75"/>
                <p:cNvSpPr/>
                <p:nvPr/>
              </p:nvSpPr>
              <p:spPr>
                <a:xfrm>
                  <a:off x="7908096" y="2598412"/>
                  <a:ext cx="419953" cy="125297"/>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sp>
              <p:nvSpPr>
                <p:cNvPr id="77" name="角丸四角形 76"/>
                <p:cNvSpPr/>
                <p:nvPr/>
              </p:nvSpPr>
              <p:spPr>
                <a:xfrm>
                  <a:off x="7910685" y="2715260"/>
                  <a:ext cx="419953" cy="125297"/>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grpSp>
          <p:grpSp>
            <p:nvGrpSpPr>
              <p:cNvPr id="45" name="グループ化 44"/>
              <p:cNvGrpSpPr/>
              <p:nvPr/>
            </p:nvGrpSpPr>
            <p:grpSpPr>
              <a:xfrm>
                <a:off x="7476048" y="3298645"/>
                <a:ext cx="854590" cy="340853"/>
                <a:chOff x="7474862" y="3464845"/>
                <a:chExt cx="854590" cy="340853"/>
              </a:xfrm>
            </p:grpSpPr>
            <p:sp>
              <p:nvSpPr>
                <p:cNvPr id="72" name="角丸四角形 71"/>
                <p:cNvSpPr/>
                <p:nvPr/>
              </p:nvSpPr>
              <p:spPr>
                <a:xfrm>
                  <a:off x="7474862" y="3464845"/>
                  <a:ext cx="706736"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CO</a:t>
                  </a:r>
                </a:p>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Pattern</a:t>
                  </a:r>
                  <a:endParaRPr kumimoji="0" lang="ja-JP" altLang="en-US" sz="900" kern="0" dirty="0">
                    <a:solidFill>
                      <a:prstClr val="white"/>
                    </a:solidFill>
                    <a:latin typeface="Calibri"/>
                    <a:ea typeface="ＭＳ Ｐゴシック"/>
                    <a:cs typeface="Meiryo UI" pitchFamily="50" charset="-128"/>
                  </a:endParaRPr>
                </a:p>
              </p:txBody>
            </p:sp>
            <p:sp>
              <p:nvSpPr>
                <p:cNvPr id="73" name="角丸四角形 72"/>
                <p:cNvSpPr/>
                <p:nvPr/>
              </p:nvSpPr>
              <p:spPr>
                <a:xfrm>
                  <a:off x="7906910" y="3513968"/>
                  <a:ext cx="419953" cy="125297"/>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sp>
              <p:nvSpPr>
                <p:cNvPr id="74" name="角丸四角形 73"/>
                <p:cNvSpPr/>
                <p:nvPr/>
              </p:nvSpPr>
              <p:spPr>
                <a:xfrm>
                  <a:off x="7909499" y="3630814"/>
                  <a:ext cx="419953" cy="125297"/>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grpSp>
          <p:grpSp>
            <p:nvGrpSpPr>
              <p:cNvPr id="46" name="グループ化 45"/>
              <p:cNvGrpSpPr/>
              <p:nvPr/>
            </p:nvGrpSpPr>
            <p:grpSpPr>
              <a:xfrm>
                <a:off x="6584135" y="3147814"/>
                <a:ext cx="609699" cy="1477341"/>
                <a:chOff x="1353363" y="2313688"/>
                <a:chExt cx="892661" cy="1477340"/>
              </a:xfrm>
            </p:grpSpPr>
            <p:sp>
              <p:nvSpPr>
                <p:cNvPr id="66" name="角丸四角形 65"/>
                <p:cNvSpPr/>
                <p:nvPr/>
              </p:nvSpPr>
              <p:spPr>
                <a:xfrm>
                  <a:off x="1353363" y="2313688"/>
                  <a:ext cx="892661" cy="1477340"/>
                </a:xfrm>
                <a:prstGeom prst="roundRect">
                  <a:avLst>
                    <a:gd name="adj" fmla="val 10778"/>
                  </a:avLst>
                </a:prstGeom>
                <a:solidFill>
                  <a:schemeClr val="accent6">
                    <a:lumMod val="20000"/>
                    <a:lumOff val="80000"/>
                    <a:alpha val="8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t"/>
                <a:lstStyle/>
                <a:p>
                  <a:pPr algn="ctr" defTabSz="1369493" fontAlgn="auto">
                    <a:spcBef>
                      <a:spcPts val="0"/>
                    </a:spcBef>
                    <a:spcAft>
                      <a:spcPts val="0"/>
                    </a:spcAft>
                  </a:pPr>
                  <a:r>
                    <a:rPr kumimoji="0" lang="en-US" altLang="ja-JP" sz="900" kern="0" dirty="0">
                      <a:solidFill>
                        <a:srgbClr val="5F5F5F"/>
                      </a:solidFill>
                      <a:latin typeface="Calibri"/>
                      <a:ea typeface="ＭＳ Ｐゴシック"/>
                      <a:cs typeface="Meiryo UI" pitchFamily="50" charset="-128"/>
                    </a:rPr>
                    <a:t>Emergency sequence</a:t>
                  </a:r>
                  <a:endParaRPr kumimoji="0" lang="ja-JP" altLang="en-US" sz="900" kern="0" dirty="0">
                    <a:solidFill>
                      <a:srgbClr val="5F5F5F"/>
                    </a:solidFill>
                    <a:latin typeface="Calibri"/>
                    <a:ea typeface="ＭＳ Ｐゴシック"/>
                    <a:cs typeface="Meiryo UI" pitchFamily="50" charset="-128"/>
                  </a:endParaRPr>
                </a:p>
              </p:txBody>
            </p:sp>
            <p:sp>
              <p:nvSpPr>
                <p:cNvPr id="67" name="角丸四角形 66"/>
                <p:cNvSpPr/>
                <p:nvPr/>
              </p:nvSpPr>
              <p:spPr>
                <a:xfrm>
                  <a:off x="1475656" y="2683063"/>
                  <a:ext cx="650346" cy="203276"/>
                </a:xfrm>
                <a:prstGeom prst="roundRect">
                  <a:avLst/>
                </a:prstGeom>
                <a:ln>
                  <a:noFill/>
                </a:ln>
              </p:spPr>
              <p:style>
                <a:lnRef idx="2">
                  <a:schemeClr val="accent6">
                    <a:shade val="50000"/>
                  </a:schemeClr>
                </a:lnRef>
                <a:fillRef idx="1">
                  <a:schemeClr val="accent6"/>
                </a:fillRef>
                <a:effectRef idx="0">
                  <a:schemeClr val="accent6"/>
                </a:effectRef>
                <a:fontRef idx="minor">
                  <a:schemeClr val="lt1"/>
                </a:fontRef>
              </p:style>
              <p:txBody>
                <a:bodyPr lIns="0" rIns="0" rtlCol="0" anchor="ctr"/>
                <a:lstStyle/>
                <a:p>
                  <a:pPr algn="ctr"/>
                  <a:r>
                    <a:rPr lang="en-US" altLang="ja-JP" sz="1200" dirty="0">
                      <a:solidFill>
                        <a:srgbClr val="FFFFFF"/>
                      </a:solidFill>
                    </a:rPr>
                    <a:t>EV1</a:t>
                  </a:r>
                  <a:endParaRPr lang="ja-JP" altLang="en-US" sz="1200" dirty="0">
                    <a:solidFill>
                      <a:srgbClr val="FFFFFF"/>
                    </a:solidFill>
                  </a:endParaRPr>
                </a:p>
              </p:txBody>
            </p:sp>
            <p:sp>
              <p:nvSpPr>
                <p:cNvPr id="68" name="角丸四角形 67"/>
                <p:cNvSpPr/>
                <p:nvPr/>
              </p:nvSpPr>
              <p:spPr>
                <a:xfrm>
                  <a:off x="1475657" y="3013470"/>
                  <a:ext cx="650347" cy="246563"/>
                </a:xfrm>
                <a:prstGeom prst="roundRect">
                  <a:avLst/>
                </a:prstGeom>
                <a:solidFill>
                  <a:srgbClr val="FF0000"/>
                </a:solidFill>
                <a:ln>
                  <a:noFill/>
                </a:ln>
              </p:spPr>
              <p:style>
                <a:lnRef idx="2">
                  <a:schemeClr val="accent6">
                    <a:shade val="50000"/>
                  </a:schemeClr>
                </a:lnRef>
                <a:fillRef idx="1">
                  <a:schemeClr val="accent6"/>
                </a:fillRef>
                <a:effectRef idx="0">
                  <a:schemeClr val="accent6"/>
                </a:effectRef>
                <a:fontRef idx="minor">
                  <a:schemeClr val="lt1"/>
                </a:fontRef>
              </p:style>
              <p:txBody>
                <a:bodyPr lIns="0" tIns="0" rIns="0" bIns="0" rtlCol="0" anchor="ctr"/>
                <a:lstStyle/>
                <a:p>
                  <a:pPr algn="ctr"/>
                  <a:r>
                    <a:rPr lang="en-US" altLang="ja-JP" sz="1200" dirty="0">
                      <a:solidFill>
                        <a:srgbClr val="FFFFFF"/>
                      </a:solidFill>
                    </a:rPr>
                    <a:t>EV2</a:t>
                  </a:r>
                  <a:endParaRPr lang="ja-JP" altLang="en-US" sz="1200" dirty="0">
                    <a:solidFill>
                      <a:srgbClr val="FFFFFF"/>
                    </a:solidFill>
                  </a:endParaRPr>
                </a:p>
              </p:txBody>
            </p:sp>
            <p:sp>
              <p:nvSpPr>
                <p:cNvPr id="69" name="角丸四角形 68"/>
                <p:cNvSpPr/>
                <p:nvPr/>
              </p:nvSpPr>
              <p:spPr>
                <a:xfrm>
                  <a:off x="1475657" y="3405307"/>
                  <a:ext cx="650347" cy="246563"/>
                </a:xfrm>
                <a:prstGeom prst="roundRect">
                  <a:avLst/>
                </a:prstGeom>
                <a:solidFill>
                  <a:srgbClr val="C00000"/>
                </a:solidFill>
                <a:ln>
                  <a:noFill/>
                </a:ln>
              </p:spPr>
              <p:style>
                <a:lnRef idx="2">
                  <a:schemeClr val="accent6">
                    <a:shade val="50000"/>
                  </a:schemeClr>
                </a:lnRef>
                <a:fillRef idx="1">
                  <a:schemeClr val="accent6"/>
                </a:fillRef>
                <a:effectRef idx="0">
                  <a:schemeClr val="accent6"/>
                </a:effectRef>
                <a:fontRef idx="minor">
                  <a:schemeClr val="lt1"/>
                </a:fontRef>
              </p:style>
              <p:txBody>
                <a:bodyPr lIns="0" tIns="0" rIns="0" bIns="0" rtlCol="0" anchor="ctr"/>
                <a:lstStyle/>
                <a:p>
                  <a:pPr algn="ctr"/>
                  <a:r>
                    <a:rPr lang="en-US" altLang="ja-JP" sz="1200" dirty="0">
                      <a:solidFill>
                        <a:srgbClr val="FFFFFF"/>
                      </a:solidFill>
                    </a:rPr>
                    <a:t>EV3</a:t>
                  </a:r>
                  <a:endParaRPr lang="ja-JP" altLang="en-US" sz="1200" dirty="0">
                    <a:solidFill>
                      <a:srgbClr val="FFFFFF"/>
                    </a:solidFill>
                  </a:endParaRPr>
                </a:p>
              </p:txBody>
            </p:sp>
            <p:sp>
              <p:nvSpPr>
                <p:cNvPr id="70" name="下矢印 69"/>
                <p:cNvSpPr/>
                <p:nvPr/>
              </p:nvSpPr>
              <p:spPr>
                <a:xfrm>
                  <a:off x="1692818" y="2886339"/>
                  <a:ext cx="216024" cy="127131"/>
                </a:xfrm>
                <a:prstGeom prst="downArrow">
                  <a:avLst/>
                </a:prstGeom>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srgbClr val="FFFFFF"/>
                    </a:solidFill>
                  </a:endParaRPr>
                </a:p>
              </p:txBody>
            </p:sp>
            <p:sp>
              <p:nvSpPr>
                <p:cNvPr id="71" name="下矢印 70"/>
                <p:cNvSpPr/>
                <p:nvPr/>
              </p:nvSpPr>
              <p:spPr>
                <a:xfrm>
                  <a:off x="1682076" y="3261328"/>
                  <a:ext cx="216024" cy="127131"/>
                </a:xfrm>
                <a:prstGeom prst="downArrow">
                  <a:avLst/>
                </a:prstGeom>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srgbClr val="FFFFFF"/>
                    </a:solidFill>
                  </a:endParaRPr>
                </a:p>
              </p:txBody>
            </p:sp>
          </p:grpSp>
          <p:grpSp>
            <p:nvGrpSpPr>
              <p:cNvPr id="47" name="グループ化 46"/>
              <p:cNvGrpSpPr/>
              <p:nvPr/>
            </p:nvGrpSpPr>
            <p:grpSpPr>
              <a:xfrm>
                <a:off x="7476048" y="3723878"/>
                <a:ext cx="854590" cy="232806"/>
                <a:chOff x="7476048" y="2549289"/>
                <a:chExt cx="854590" cy="340853"/>
              </a:xfrm>
            </p:grpSpPr>
            <p:sp>
              <p:nvSpPr>
                <p:cNvPr id="63" name="角丸四角形 62"/>
                <p:cNvSpPr/>
                <p:nvPr/>
              </p:nvSpPr>
              <p:spPr>
                <a:xfrm>
                  <a:off x="7476048" y="2549289"/>
                  <a:ext cx="706736" cy="340853"/>
                </a:xfrm>
                <a:prstGeom prst="roundRect">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64" name="角丸四角形 63"/>
                <p:cNvSpPr/>
                <p:nvPr/>
              </p:nvSpPr>
              <p:spPr>
                <a:xfrm>
                  <a:off x="7908096" y="2580905"/>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sp>
              <p:nvSpPr>
                <p:cNvPr id="65" name="角丸四角形 64"/>
                <p:cNvSpPr/>
                <p:nvPr/>
              </p:nvSpPr>
              <p:spPr>
                <a:xfrm>
                  <a:off x="7910685" y="2715259"/>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grpSp>
          <p:grpSp>
            <p:nvGrpSpPr>
              <p:cNvPr id="48" name="グループ化 47"/>
              <p:cNvGrpSpPr/>
              <p:nvPr/>
            </p:nvGrpSpPr>
            <p:grpSpPr>
              <a:xfrm>
                <a:off x="7476048" y="3978024"/>
                <a:ext cx="852001" cy="232806"/>
                <a:chOff x="7474862" y="3464845"/>
                <a:chExt cx="852001" cy="340853"/>
              </a:xfrm>
            </p:grpSpPr>
            <p:sp>
              <p:nvSpPr>
                <p:cNvPr id="60" name="角丸四角形 59"/>
                <p:cNvSpPr/>
                <p:nvPr/>
              </p:nvSpPr>
              <p:spPr>
                <a:xfrm>
                  <a:off x="7474862" y="3464845"/>
                  <a:ext cx="706736"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61" name="角丸四角形 60"/>
                <p:cNvSpPr/>
                <p:nvPr/>
              </p:nvSpPr>
              <p:spPr>
                <a:xfrm>
                  <a:off x="7906910" y="3513967"/>
                  <a:ext cx="419953" cy="125293"/>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sp>
              <p:nvSpPr>
                <p:cNvPr id="62" name="角丸四角形 61"/>
                <p:cNvSpPr/>
                <p:nvPr/>
              </p:nvSpPr>
              <p:spPr>
                <a:xfrm>
                  <a:off x="7905007" y="3648319"/>
                  <a:ext cx="419952" cy="125293"/>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grpSp>
          <p:grpSp>
            <p:nvGrpSpPr>
              <p:cNvPr id="49" name="グループ化 48"/>
              <p:cNvGrpSpPr/>
              <p:nvPr/>
            </p:nvGrpSpPr>
            <p:grpSpPr>
              <a:xfrm>
                <a:off x="7475437" y="4307893"/>
                <a:ext cx="854590" cy="232806"/>
                <a:chOff x="7476048" y="2549289"/>
                <a:chExt cx="854590" cy="340853"/>
              </a:xfrm>
            </p:grpSpPr>
            <p:sp>
              <p:nvSpPr>
                <p:cNvPr id="57" name="角丸四角形 56"/>
                <p:cNvSpPr/>
                <p:nvPr/>
              </p:nvSpPr>
              <p:spPr>
                <a:xfrm>
                  <a:off x="7476048" y="2549289"/>
                  <a:ext cx="706736" cy="340853"/>
                </a:xfrm>
                <a:prstGeom prst="roundRect">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58" name="角丸四角形 57"/>
                <p:cNvSpPr/>
                <p:nvPr/>
              </p:nvSpPr>
              <p:spPr>
                <a:xfrm>
                  <a:off x="7908096" y="2598411"/>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sp>
              <p:nvSpPr>
                <p:cNvPr id="59" name="角丸四角形 58"/>
                <p:cNvSpPr/>
                <p:nvPr/>
              </p:nvSpPr>
              <p:spPr>
                <a:xfrm>
                  <a:off x="7910685" y="2732766"/>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grpSp>
          <p:grpSp>
            <p:nvGrpSpPr>
              <p:cNvPr id="50" name="グループ化 49"/>
              <p:cNvGrpSpPr/>
              <p:nvPr/>
            </p:nvGrpSpPr>
            <p:grpSpPr>
              <a:xfrm>
                <a:off x="7475437" y="4562039"/>
                <a:ext cx="854590" cy="232806"/>
                <a:chOff x="7474862" y="3464845"/>
                <a:chExt cx="854590" cy="340853"/>
              </a:xfrm>
            </p:grpSpPr>
            <p:sp>
              <p:nvSpPr>
                <p:cNvPr id="54" name="角丸四角形 53"/>
                <p:cNvSpPr/>
                <p:nvPr/>
              </p:nvSpPr>
              <p:spPr>
                <a:xfrm>
                  <a:off x="7474862" y="3464845"/>
                  <a:ext cx="706736"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55" name="角丸四角形 54"/>
                <p:cNvSpPr/>
                <p:nvPr/>
              </p:nvSpPr>
              <p:spPr>
                <a:xfrm>
                  <a:off x="7906910" y="3513967"/>
                  <a:ext cx="419953" cy="125293"/>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sp>
              <p:nvSpPr>
                <p:cNvPr id="56" name="角丸四角形 55"/>
                <p:cNvSpPr/>
                <p:nvPr/>
              </p:nvSpPr>
              <p:spPr>
                <a:xfrm>
                  <a:off x="7909499" y="3648319"/>
                  <a:ext cx="419953" cy="125293"/>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grpSp>
          <p:sp>
            <p:nvSpPr>
              <p:cNvPr id="51" name="フリーフォーム 50"/>
              <p:cNvSpPr/>
              <p:nvPr/>
            </p:nvSpPr>
            <p:spPr>
              <a:xfrm>
                <a:off x="7092563" y="3101009"/>
                <a:ext cx="437322" cy="508883"/>
              </a:xfrm>
              <a:custGeom>
                <a:avLst/>
                <a:gdLst>
                  <a:gd name="connsiteX0" fmla="*/ 421420 w 437322"/>
                  <a:gd name="connsiteY0" fmla="*/ 0 h 508883"/>
                  <a:gd name="connsiteX1" fmla="*/ 0 w 437322"/>
                  <a:gd name="connsiteY1" fmla="*/ 508883 h 508883"/>
                  <a:gd name="connsiteX2" fmla="*/ 437322 w 437322"/>
                  <a:gd name="connsiteY2" fmla="*/ 389614 h 508883"/>
                </a:gdLst>
                <a:ahLst/>
                <a:cxnLst>
                  <a:cxn ang="0">
                    <a:pos x="connsiteX0" y="connsiteY0"/>
                  </a:cxn>
                  <a:cxn ang="0">
                    <a:pos x="connsiteX1" y="connsiteY1"/>
                  </a:cxn>
                  <a:cxn ang="0">
                    <a:pos x="connsiteX2" y="connsiteY2"/>
                  </a:cxn>
                </a:cxnLst>
                <a:rect l="l" t="t" r="r" b="b"/>
                <a:pathLst>
                  <a:path w="437322" h="508883">
                    <a:moveTo>
                      <a:pt x="421420" y="0"/>
                    </a:moveTo>
                    <a:lnTo>
                      <a:pt x="0" y="508883"/>
                    </a:lnTo>
                    <a:lnTo>
                      <a:pt x="437322" y="389614"/>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p>
            </p:txBody>
          </p:sp>
          <p:sp>
            <p:nvSpPr>
              <p:cNvPr id="52" name="フリーフォーム 51"/>
              <p:cNvSpPr/>
              <p:nvPr/>
            </p:nvSpPr>
            <p:spPr>
              <a:xfrm>
                <a:off x="7092563" y="3858060"/>
                <a:ext cx="461176" cy="238540"/>
              </a:xfrm>
              <a:custGeom>
                <a:avLst/>
                <a:gdLst>
                  <a:gd name="connsiteX0" fmla="*/ 421420 w 437322"/>
                  <a:gd name="connsiteY0" fmla="*/ 0 h 508883"/>
                  <a:gd name="connsiteX1" fmla="*/ 0 w 437322"/>
                  <a:gd name="connsiteY1" fmla="*/ 508883 h 508883"/>
                  <a:gd name="connsiteX2" fmla="*/ 437322 w 437322"/>
                  <a:gd name="connsiteY2" fmla="*/ 389614 h 508883"/>
                  <a:gd name="connsiteX0" fmla="*/ 421420 w 461176"/>
                  <a:gd name="connsiteY0" fmla="*/ 0 h 620202"/>
                  <a:gd name="connsiteX1" fmla="*/ 0 w 461176"/>
                  <a:gd name="connsiteY1" fmla="*/ 508883 h 620202"/>
                  <a:gd name="connsiteX2" fmla="*/ 461176 w 461176"/>
                  <a:gd name="connsiteY2" fmla="*/ 620202 h 620202"/>
                  <a:gd name="connsiteX0" fmla="*/ 453225 w 461176"/>
                  <a:gd name="connsiteY0" fmla="*/ 0 h 238540"/>
                  <a:gd name="connsiteX1" fmla="*/ 0 w 461176"/>
                  <a:gd name="connsiteY1" fmla="*/ 127221 h 238540"/>
                  <a:gd name="connsiteX2" fmla="*/ 461176 w 461176"/>
                  <a:gd name="connsiteY2" fmla="*/ 238540 h 238540"/>
                </a:gdLst>
                <a:ahLst/>
                <a:cxnLst>
                  <a:cxn ang="0">
                    <a:pos x="connsiteX0" y="connsiteY0"/>
                  </a:cxn>
                  <a:cxn ang="0">
                    <a:pos x="connsiteX1" y="connsiteY1"/>
                  </a:cxn>
                  <a:cxn ang="0">
                    <a:pos x="connsiteX2" y="connsiteY2"/>
                  </a:cxn>
                </a:cxnLst>
                <a:rect l="l" t="t" r="r" b="b"/>
                <a:pathLst>
                  <a:path w="461176" h="238540">
                    <a:moveTo>
                      <a:pt x="453225" y="0"/>
                    </a:moveTo>
                    <a:lnTo>
                      <a:pt x="0" y="127221"/>
                    </a:lnTo>
                    <a:lnTo>
                      <a:pt x="461176" y="238540"/>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p>
            </p:txBody>
          </p:sp>
          <p:sp>
            <p:nvSpPr>
              <p:cNvPr id="53" name="フリーフォーム 52"/>
              <p:cNvSpPr/>
              <p:nvPr/>
            </p:nvSpPr>
            <p:spPr>
              <a:xfrm flipV="1">
                <a:off x="7088587" y="4348870"/>
                <a:ext cx="437322" cy="369316"/>
              </a:xfrm>
              <a:custGeom>
                <a:avLst/>
                <a:gdLst>
                  <a:gd name="connsiteX0" fmla="*/ 421420 w 437322"/>
                  <a:gd name="connsiteY0" fmla="*/ 0 h 508883"/>
                  <a:gd name="connsiteX1" fmla="*/ 0 w 437322"/>
                  <a:gd name="connsiteY1" fmla="*/ 508883 h 508883"/>
                  <a:gd name="connsiteX2" fmla="*/ 437322 w 437322"/>
                  <a:gd name="connsiteY2" fmla="*/ 389614 h 508883"/>
                </a:gdLst>
                <a:ahLst/>
                <a:cxnLst>
                  <a:cxn ang="0">
                    <a:pos x="connsiteX0" y="connsiteY0"/>
                  </a:cxn>
                  <a:cxn ang="0">
                    <a:pos x="connsiteX1" y="connsiteY1"/>
                  </a:cxn>
                  <a:cxn ang="0">
                    <a:pos x="connsiteX2" y="connsiteY2"/>
                  </a:cxn>
                </a:cxnLst>
                <a:rect l="l" t="t" r="r" b="b"/>
                <a:pathLst>
                  <a:path w="437322" h="508883">
                    <a:moveTo>
                      <a:pt x="421420" y="0"/>
                    </a:moveTo>
                    <a:lnTo>
                      <a:pt x="0" y="508883"/>
                    </a:lnTo>
                    <a:lnTo>
                      <a:pt x="437322" y="389614"/>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p>
            </p:txBody>
          </p:sp>
        </p:grpSp>
        <p:grpSp>
          <p:nvGrpSpPr>
            <p:cNvPr id="11" name="グループ化 10"/>
            <p:cNvGrpSpPr/>
            <p:nvPr/>
          </p:nvGrpSpPr>
          <p:grpSpPr>
            <a:xfrm>
              <a:off x="3322505" y="3420758"/>
              <a:ext cx="1292006" cy="1212935"/>
              <a:chOff x="6439013" y="2584346"/>
              <a:chExt cx="1891625" cy="2363668"/>
            </a:xfrm>
          </p:grpSpPr>
          <p:sp>
            <p:nvSpPr>
              <p:cNvPr id="14" name="角丸四角形 13"/>
              <p:cNvSpPr/>
              <p:nvPr/>
            </p:nvSpPr>
            <p:spPr>
              <a:xfrm>
                <a:off x="6439013" y="2584346"/>
                <a:ext cx="1888425" cy="2363668"/>
              </a:xfrm>
              <a:prstGeom prst="roundRect">
                <a:avLst>
                  <a:gd name="adj" fmla="val 7201"/>
                </a:avLst>
              </a:prstGeom>
              <a:solidFill>
                <a:srgbClr val="FF000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t"/>
              <a:lstStyle/>
              <a:p>
                <a:pPr defTabSz="1369493" fontAlgn="auto">
                  <a:spcBef>
                    <a:spcPts val="0"/>
                  </a:spcBef>
                  <a:spcAft>
                    <a:spcPts val="0"/>
                  </a:spcAft>
                </a:pPr>
                <a:r>
                  <a:rPr kumimoji="0" lang="en-US" altLang="ja-JP" sz="1100" kern="0" dirty="0">
                    <a:solidFill>
                      <a:prstClr val="white"/>
                    </a:solidFill>
                    <a:latin typeface="Calibri"/>
                    <a:ea typeface="ＭＳ Ｐゴシック"/>
                    <a:cs typeface="Meiryo UI" pitchFamily="50" charset="-128"/>
                  </a:rPr>
                  <a:t>Emergency Broadcast Pattern 2</a:t>
                </a:r>
                <a:endParaRPr kumimoji="0" lang="en-US" altLang="ja-JP" sz="900" kern="0" dirty="0">
                  <a:solidFill>
                    <a:prstClr val="white"/>
                  </a:solidFill>
                  <a:latin typeface="Calibri"/>
                  <a:ea typeface="ＭＳ Ｐゴシック"/>
                  <a:cs typeface="Meiryo UI" pitchFamily="50" charset="-128"/>
                </a:endParaRPr>
              </a:p>
              <a:p>
                <a:pPr defTabSz="1369493" fontAlgn="auto">
                  <a:spcBef>
                    <a:spcPts val="0"/>
                  </a:spcBef>
                  <a:spcAft>
                    <a:spcPts val="0"/>
                  </a:spcAft>
                </a:pPr>
                <a:endParaRPr kumimoji="0" lang="ja-JP" altLang="en-US" sz="900" kern="0" dirty="0">
                  <a:solidFill>
                    <a:prstClr val="white"/>
                  </a:solidFill>
                  <a:latin typeface="Calibri"/>
                  <a:ea typeface="ＭＳ Ｐゴシック"/>
                  <a:cs typeface="Meiryo UI" pitchFamily="50" charset="-128"/>
                </a:endParaRPr>
              </a:p>
            </p:txBody>
          </p:sp>
          <p:grpSp>
            <p:nvGrpSpPr>
              <p:cNvPr id="15" name="グループ化 14"/>
              <p:cNvGrpSpPr/>
              <p:nvPr/>
            </p:nvGrpSpPr>
            <p:grpSpPr>
              <a:xfrm>
                <a:off x="7476048" y="2931790"/>
                <a:ext cx="852001" cy="340853"/>
                <a:chOff x="7476048" y="2549289"/>
                <a:chExt cx="852001" cy="340853"/>
              </a:xfrm>
            </p:grpSpPr>
            <p:sp>
              <p:nvSpPr>
                <p:cNvPr id="41" name="角丸四角形 40"/>
                <p:cNvSpPr/>
                <p:nvPr/>
              </p:nvSpPr>
              <p:spPr>
                <a:xfrm>
                  <a:off x="7476048" y="2549289"/>
                  <a:ext cx="706736" cy="340853"/>
                </a:xfrm>
                <a:prstGeom prst="roundRect">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Zone </a:t>
                  </a:r>
                </a:p>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Pattern</a:t>
                  </a:r>
                  <a:endParaRPr kumimoji="0" lang="ja-JP" altLang="en-US" sz="900" kern="0" dirty="0">
                    <a:solidFill>
                      <a:prstClr val="white"/>
                    </a:solidFill>
                    <a:latin typeface="Calibri"/>
                    <a:ea typeface="ＭＳ Ｐゴシック"/>
                    <a:cs typeface="Meiryo UI" pitchFamily="50" charset="-128"/>
                  </a:endParaRPr>
                </a:p>
              </p:txBody>
            </p:sp>
            <p:sp>
              <p:nvSpPr>
                <p:cNvPr id="42" name="角丸四角形 41"/>
                <p:cNvSpPr/>
                <p:nvPr/>
              </p:nvSpPr>
              <p:spPr>
                <a:xfrm>
                  <a:off x="7908096" y="2598412"/>
                  <a:ext cx="419953" cy="125297"/>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grpSp>
          <p:grpSp>
            <p:nvGrpSpPr>
              <p:cNvPr id="16" name="グループ化 15"/>
              <p:cNvGrpSpPr/>
              <p:nvPr/>
            </p:nvGrpSpPr>
            <p:grpSpPr>
              <a:xfrm>
                <a:off x="7476048" y="3298645"/>
                <a:ext cx="854590" cy="340853"/>
                <a:chOff x="7474862" y="3464845"/>
                <a:chExt cx="854590" cy="340853"/>
              </a:xfrm>
            </p:grpSpPr>
            <p:sp>
              <p:nvSpPr>
                <p:cNvPr id="38" name="角丸四角形 37"/>
                <p:cNvSpPr/>
                <p:nvPr/>
              </p:nvSpPr>
              <p:spPr>
                <a:xfrm>
                  <a:off x="7474862" y="3464845"/>
                  <a:ext cx="706736"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CO</a:t>
                  </a:r>
                </a:p>
                <a:p>
                  <a:pPr defTabSz="1369493" fontAlgn="auto">
                    <a:spcBef>
                      <a:spcPts val="0"/>
                    </a:spcBef>
                    <a:spcAft>
                      <a:spcPts val="0"/>
                    </a:spcAft>
                  </a:pPr>
                  <a:r>
                    <a:rPr kumimoji="0" lang="en-US" altLang="zh-CN" sz="900" kern="0" dirty="0">
                      <a:solidFill>
                        <a:prstClr val="white"/>
                      </a:solidFill>
                      <a:latin typeface="Calibri"/>
                      <a:ea typeface="宋体"/>
                      <a:cs typeface="Meiryo UI" pitchFamily="50" charset="-128"/>
                    </a:rPr>
                    <a:t>Pattern</a:t>
                  </a:r>
                  <a:endParaRPr kumimoji="0" lang="ja-JP" altLang="en-US" sz="900" kern="0" dirty="0">
                    <a:solidFill>
                      <a:prstClr val="white"/>
                    </a:solidFill>
                    <a:latin typeface="Calibri"/>
                    <a:ea typeface="ＭＳ Ｐゴシック"/>
                    <a:cs typeface="Meiryo UI" pitchFamily="50" charset="-128"/>
                  </a:endParaRPr>
                </a:p>
              </p:txBody>
            </p:sp>
            <p:sp>
              <p:nvSpPr>
                <p:cNvPr id="39" name="角丸四角形 38"/>
                <p:cNvSpPr/>
                <p:nvPr/>
              </p:nvSpPr>
              <p:spPr>
                <a:xfrm>
                  <a:off x="7906910" y="3513968"/>
                  <a:ext cx="419953" cy="125297"/>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sp>
              <p:nvSpPr>
                <p:cNvPr id="40" name="角丸四角形 39"/>
                <p:cNvSpPr/>
                <p:nvPr/>
              </p:nvSpPr>
              <p:spPr>
                <a:xfrm>
                  <a:off x="7909499" y="3630814"/>
                  <a:ext cx="419953" cy="125297"/>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grpSp>
          <p:grpSp>
            <p:nvGrpSpPr>
              <p:cNvPr id="17" name="グループ化 16"/>
              <p:cNvGrpSpPr/>
              <p:nvPr/>
            </p:nvGrpSpPr>
            <p:grpSpPr>
              <a:xfrm>
                <a:off x="6584135" y="3147814"/>
                <a:ext cx="609699" cy="1477341"/>
                <a:chOff x="1353363" y="2313688"/>
                <a:chExt cx="892661" cy="1477340"/>
              </a:xfrm>
            </p:grpSpPr>
            <p:sp>
              <p:nvSpPr>
                <p:cNvPr id="32" name="角丸四角形 31"/>
                <p:cNvSpPr/>
                <p:nvPr/>
              </p:nvSpPr>
              <p:spPr>
                <a:xfrm>
                  <a:off x="1353363" y="2313688"/>
                  <a:ext cx="892661" cy="1477340"/>
                </a:xfrm>
                <a:prstGeom prst="roundRect">
                  <a:avLst>
                    <a:gd name="adj" fmla="val 10778"/>
                  </a:avLst>
                </a:prstGeom>
                <a:solidFill>
                  <a:schemeClr val="accent6">
                    <a:lumMod val="20000"/>
                    <a:lumOff val="80000"/>
                    <a:alpha val="8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t"/>
                <a:lstStyle/>
                <a:p>
                  <a:pPr algn="ctr" defTabSz="1369493" fontAlgn="auto">
                    <a:spcBef>
                      <a:spcPts val="0"/>
                    </a:spcBef>
                    <a:spcAft>
                      <a:spcPts val="0"/>
                    </a:spcAft>
                  </a:pPr>
                  <a:r>
                    <a:rPr kumimoji="0" lang="en-US" altLang="ja-JP" sz="900" kern="0" dirty="0">
                      <a:solidFill>
                        <a:srgbClr val="5F5F5F"/>
                      </a:solidFill>
                      <a:latin typeface="Calibri"/>
                      <a:ea typeface="ＭＳ Ｐゴシック"/>
                      <a:cs typeface="Meiryo UI" pitchFamily="50" charset="-128"/>
                    </a:rPr>
                    <a:t>Emergency sequence</a:t>
                  </a:r>
                  <a:endParaRPr kumimoji="0" lang="ja-JP" altLang="en-US" sz="900" kern="0" dirty="0">
                    <a:solidFill>
                      <a:srgbClr val="5F5F5F"/>
                    </a:solidFill>
                    <a:latin typeface="Calibri"/>
                    <a:ea typeface="ＭＳ Ｐゴシック"/>
                    <a:cs typeface="Meiryo UI" pitchFamily="50" charset="-128"/>
                  </a:endParaRPr>
                </a:p>
              </p:txBody>
            </p:sp>
            <p:sp>
              <p:nvSpPr>
                <p:cNvPr id="33" name="角丸四角形 32"/>
                <p:cNvSpPr/>
                <p:nvPr/>
              </p:nvSpPr>
              <p:spPr>
                <a:xfrm>
                  <a:off x="1475656" y="2683063"/>
                  <a:ext cx="650346" cy="203276"/>
                </a:xfrm>
                <a:prstGeom prst="roundRect">
                  <a:avLst/>
                </a:prstGeom>
                <a:ln>
                  <a:noFill/>
                </a:ln>
              </p:spPr>
              <p:style>
                <a:lnRef idx="2">
                  <a:schemeClr val="accent6">
                    <a:shade val="50000"/>
                  </a:schemeClr>
                </a:lnRef>
                <a:fillRef idx="1">
                  <a:schemeClr val="accent6"/>
                </a:fillRef>
                <a:effectRef idx="0">
                  <a:schemeClr val="accent6"/>
                </a:effectRef>
                <a:fontRef idx="minor">
                  <a:schemeClr val="lt1"/>
                </a:fontRef>
              </p:style>
              <p:txBody>
                <a:bodyPr lIns="0" rIns="0" rtlCol="0" anchor="ctr"/>
                <a:lstStyle/>
                <a:p>
                  <a:pPr algn="ctr"/>
                  <a:r>
                    <a:rPr lang="en-US" altLang="ja-JP" sz="1200" dirty="0">
                      <a:solidFill>
                        <a:srgbClr val="FFFFFF"/>
                      </a:solidFill>
                    </a:rPr>
                    <a:t>EV4</a:t>
                  </a:r>
                  <a:endParaRPr lang="ja-JP" altLang="en-US" sz="1200" dirty="0">
                    <a:solidFill>
                      <a:srgbClr val="FFFFFF"/>
                    </a:solidFill>
                  </a:endParaRPr>
                </a:p>
              </p:txBody>
            </p:sp>
            <p:sp>
              <p:nvSpPr>
                <p:cNvPr id="34" name="角丸四角形 33"/>
                <p:cNvSpPr/>
                <p:nvPr/>
              </p:nvSpPr>
              <p:spPr>
                <a:xfrm>
                  <a:off x="1475657" y="3013470"/>
                  <a:ext cx="650347" cy="246563"/>
                </a:xfrm>
                <a:prstGeom prst="roundRect">
                  <a:avLst/>
                </a:prstGeom>
                <a:solidFill>
                  <a:srgbClr val="FF0000"/>
                </a:solidFill>
                <a:ln>
                  <a:noFill/>
                </a:ln>
              </p:spPr>
              <p:style>
                <a:lnRef idx="2">
                  <a:schemeClr val="accent6">
                    <a:shade val="50000"/>
                  </a:schemeClr>
                </a:lnRef>
                <a:fillRef idx="1">
                  <a:schemeClr val="accent6"/>
                </a:fillRef>
                <a:effectRef idx="0">
                  <a:schemeClr val="accent6"/>
                </a:effectRef>
                <a:fontRef idx="minor">
                  <a:schemeClr val="lt1"/>
                </a:fontRef>
              </p:style>
              <p:txBody>
                <a:bodyPr lIns="0" tIns="0" rIns="0" bIns="0" rtlCol="0" anchor="ctr"/>
                <a:lstStyle/>
                <a:p>
                  <a:pPr algn="ctr"/>
                  <a:r>
                    <a:rPr lang="en-US" altLang="ja-JP" sz="1200" dirty="0">
                      <a:solidFill>
                        <a:srgbClr val="FFFFFF"/>
                      </a:solidFill>
                    </a:rPr>
                    <a:t>EV4</a:t>
                  </a:r>
                  <a:endParaRPr lang="ja-JP" altLang="en-US" sz="1200" dirty="0">
                    <a:solidFill>
                      <a:srgbClr val="FFFFFF"/>
                    </a:solidFill>
                  </a:endParaRPr>
                </a:p>
              </p:txBody>
            </p:sp>
            <p:sp>
              <p:nvSpPr>
                <p:cNvPr id="35" name="角丸四角形 34"/>
                <p:cNvSpPr/>
                <p:nvPr/>
              </p:nvSpPr>
              <p:spPr>
                <a:xfrm>
                  <a:off x="1475657" y="3405307"/>
                  <a:ext cx="650347" cy="246563"/>
                </a:xfrm>
                <a:prstGeom prst="roundRect">
                  <a:avLst/>
                </a:prstGeom>
                <a:solidFill>
                  <a:srgbClr val="C00000"/>
                </a:solidFill>
                <a:ln>
                  <a:noFill/>
                </a:ln>
              </p:spPr>
              <p:style>
                <a:lnRef idx="2">
                  <a:schemeClr val="accent6">
                    <a:shade val="50000"/>
                  </a:schemeClr>
                </a:lnRef>
                <a:fillRef idx="1">
                  <a:schemeClr val="accent6"/>
                </a:fillRef>
                <a:effectRef idx="0">
                  <a:schemeClr val="accent6"/>
                </a:effectRef>
                <a:fontRef idx="minor">
                  <a:schemeClr val="lt1"/>
                </a:fontRef>
              </p:style>
              <p:txBody>
                <a:bodyPr lIns="0" tIns="0" rIns="0" bIns="0" rtlCol="0" anchor="ctr"/>
                <a:lstStyle/>
                <a:p>
                  <a:pPr algn="ctr"/>
                  <a:r>
                    <a:rPr lang="en-US" altLang="ja-JP" sz="1200" dirty="0">
                      <a:solidFill>
                        <a:srgbClr val="FFFFFF"/>
                      </a:solidFill>
                    </a:rPr>
                    <a:t>EV3</a:t>
                  </a:r>
                  <a:endParaRPr lang="ja-JP" altLang="en-US" sz="1200" dirty="0">
                    <a:solidFill>
                      <a:srgbClr val="FFFFFF"/>
                    </a:solidFill>
                  </a:endParaRPr>
                </a:p>
              </p:txBody>
            </p:sp>
            <p:sp>
              <p:nvSpPr>
                <p:cNvPr id="36" name="下矢印 35"/>
                <p:cNvSpPr/>
                <p:nvPr/>
              </p:nvSpPr>
              <p:spPr>
                <a:xfrm>
                  <a:off x="1692818" y="2886339"/>
                  <a:ext cx="216024" cy="127131"/>
                </a:xfrm>
                <a:prstGeom prst="downArrow">
                  <a:avLst/>
                </a:prstGeom>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srgbClr val="FFFFFF"/>
                    </a:solidFill>
                  </a:endParaRPr>
                </a:p>
              </p:txBody>
            </p:sp>
            <p:sp>
              <p:nvSpPr>
                <p:cNvPr id="37" name="下矢印 36"/>
                <p:cNvSpPr/>
                <p:nvPr/>
              </p:nvSpPr>
              <p:spPr>
                <a:xfrm>
                  <a:off x="1682076" y="3261328"/>
                  <a:ext cx="216024" cy="127131"/>
                </a:xfrm>
                <a:prstGeom prst="downArrow">
                  <a:avLst/>
                </a:prstGeom>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srgbClr val="FFFFFF"/>
                    </a:solidFill>
                  </a:endParaRPr>
                </a:p>
              </p:txBody>
            </p:sp>
          </p:grpSp>
          <p:grpSp>
            <p:nvGrpSpPr>
              <p:cNvPr id="18" name="グループ化 17"/>
              <p:cNvGrpSpPr/>
              <p:nvPr/>
            </p:nvGrpSpPr>
            <p:grpSpPr>
              <a:xfrm>
                <a:off x="7476048" y="3723878"/>
                <a:ext cx="852001" cy="232806"/>
                <a:chOff x="7476048" y="2549289"/>
                <a:chExt cx="852001" cy="340853"/>
              </a:xfrm>
            </p:grpSpPr>
            <p:sp>
              <p:nvSpPr>
                <p:cNvPr id="30" name="角丸四角形 29"/>
                <p:cNvSpPr/>
                <p:nvPr/>
              </p:nvSpPr>
              <p:spPr>
                <a:xfrm>
                  <a:off x="7476048" y="2549289"/>
                  <a:ext cx="706736" cy="340853"/>
                </a:xfrm>
                <a:prstGeom prst="roundRect">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31" name="角丸四角形 30"/>
                <p:cNvSpPr/>
                <p:nvPr/>
              </p:nvSpPr>
              <p:spPr>
                <a:xfrm>
                  <a:off x="7908096" y="2580905"/>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grpSp>
          <p:grpSp>
            <p:nvGrpSpPr>
              <p:cNvPr id="19" name="グループ化 18"/>
              <p:cNvGrpSpPr/>
              <p:nvPr/>
            </p:nvGrpSpPr>
            <p:grpSpPr>
              <a:xfrm>
                <a:off x="7475437" y="4307893"/>
                <a:ext cx="854590" cy="232806"/>
                <a:chOff x="7476048" y="2549289"/>
                <a:chExt cx="854590" cy="340853"/>
              </a:xfrm>
            </p:grpSpPr>
            <p:sp>
              <p:nvSpPr>
                <p:cNvPr id="27" name="角丸四角形 26"/>
                <p:cNvSpPr/>
                <p:nvPr/>
              </p:nvSpPr>
              <p:spPr>
                <a:xfrm>
                  <a:off x="7476048" y="2549289"/>
                  <a:ext cx="706736" cy="340853"/>
                </a:xfrm>
                <a:prstGeom prst="roundRect">
                  <a:avLst/>
                </a:prstGeom>
                <a:solidFill>
                  <a:srgbClr val="1F497D">
                    <a:lumMod val="60000"/>
                    <a:lumOff val="40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28" name="角丸四角形 27"/>
                <p:cNvSpPr/>
                <p:nvPr/>
              </p:nvSpPr>
              <p:spPr>
                <a:xfrm>
                  <a:off x="7908096" y="2598411"/>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sp>
              <p:nvSpPr>
                <p:cNvPr id="29" name="角丸四角形 28"/>
                <p:cNvSpPr/>
                <p:nvPr/>
              </p:nvSpPr>
              <p:spPr>
                <a:xfrm>
                  <a:off x="7910685" y="2732766"/>
                  <a:ext cx="419953" cy="125293"/>
                </a:xfrm>
                <a:prstGeom prst="roundRect">
                  <a:avLst/>
                </a:prstGeom>
                <a:solidFill>
                  <a:srgbClr val="4BACC6"/>
                </a:solidFill>
                <a:ln w="6350" cap="flat" cmpd="sng" algn="ctr">
                  <a:solidFill>
                    <a:srgbClr val="4BACC6">
                      <a:shade val="50000"/>
                    </a:srgb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Zone</a:t>
                  </a:r>
                  <a:endParaRPr kumimoji="0" lang="ja-JP" altLang="en-US" sz="800" kern="0" dirty="0">
                    <a:solidFill>
                      <a:prstClr val="white"/>
                    </a:solidFill>
                    <a:latin typeface="Calibri"/>
                    <a:ea typeface="ＭＳ Ｐゴシック"/>
                    <a:cs typeface="Meiryo UI" pitchFamily="50" charset="-128"/>
                  </a:endParaRPr>
                </a:p>
              </p:txBody>
            </p:sp>
          </p:grpSp>
          <p:grpSp>
            <p:nvGrpSpPr>
              <p:cNvPr id="20" name="グループ化 19"/>
              <p:cNvGrpSpPr/>
              <p:nvPr/>
            </p:nvGrpSpPr>
            <p:grpSpPr>
              <a:xfrm>
                <a:off x="7475437" y="4562039"/>
                <a:ext cx="854590" cy="232806"/>
                <a:chOff x="7474862" y="3464845"/>
                <a:chExt cx="854590" cy="340853"/>
              </a:xfrm>
            </p:grpSpPr>
            <p:sp>
              <p:nvSpPr>
                <p:cNvPr id="24" name="角丸四角形 23"/>
                <p:cNvSpPr/>
                <p:nvPr/>
              </p:nvSpPr>
              <p:spPr>
                <a:xfrm>
                  <a:off x="7474862" y="3464845"/>
                  <a:ext cx="706736" cy="340853"/>
                </a:xfrm>
                <a:prstGeom prst="roundRect">
                  <a:avLst/>
                </a:prstGeom>
                <a:solidFill>
                  <a:sysClr val="windowText" lastClr="000000">
                    <a:lumMod val="50000"/>
                    <a:lumOff val="50000"/>
                  </a:sys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0" bIns="0" rtlCol="0" anchor="ctr"/>
                <a:lstStyle/>
                <a:p>
                  <a:pPr defTabSz="1369493" fontAlgn="auto">
                    <a:spcBef>
                      <a:spcPts val="0"/>
                    </a:spcBef>
                    <a:spcAft>
                      <a:spcPts val="0"/>
                    </a:spcAft>
                  </a:pPr>
                  <a:endParaRPr kumimoji="0" lang="ja-JP" altLang="en-US" sz="500" kern="0" dirty="0">
                    <a:solidFill>
                      <a:prstClr val="white"/>
                    </a:solidFill>
                    <a:latin typeface="Calibri"/>
                    <a:ea typeface="ＭＳ Ｐゴシック"/>
                    <a:cs typeface="Meiryo UI" pitchFamily="50" charset="-128"/>
                  </a:endParaRPr>
                </a:p>
              </p:txBody>
            </p:sp>
            <p:sp>
              <p:nvSpPr>
                <p:cNvPr id="25" name="角丸四角形 24"/>
                <p:cNvSpPr/>
                <p:nvPr/>
              </p:nvSpPr>
              <p:spPr>
                <a:xfrm>
                  <a:off x="7906910" y="3513967"/>
                  <a:ext cx="419953" cy="125293"/>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sp>
              <p:nvSpPr>
                <p:cNvPr id="26" name="角丸四角形 25"/>
                <p:cNvSpPr/>
                <p:nvPr/>
              </p:nvSpPr>
              <p:spPr>
                <a:xfrm>
                  <a:off x="7909499" y="3648319"/>
                  <a:ext cx="419953" cy="125293"/>
                </a:xfrm>
                <a:prstGeom prst="roundRect">
                  <a:avLst/>
                </a:prstGeom>
                <a:solidFill>
                  <a:sysClr val="window" lastClr="FFFFFF">
                    <a:lumMod val="65000"/>
                  </a:sysClr>
                </a:solidFill>
                <a:ln w="6350" cap="flat" cmpd="sng" algn="ctr">
                  <a:solidFill>
                    <a:sysClr val="windowText" lastClr="000000">
                      <a:lumMod val="65000"/>
                      <a:lumOff val="35000"/>
                    </a:sysClr>
                  </a:solidFill>
                  <a:prstDash val="solid"/>
                </a:ln>
                <a:effectLst/>
              </p:spPr>
              <p:txBody>
                <a:bodyPr lIns="36000" tIns="0" rIns="0" bIns="0" rtlCol="0" anchor="ctr"/>
                <a:lstStyle/>
                <a:p>
                  <a:pPr algn="ctr" defTabSz="1369493" fontAlgn="auto">
                    <a:spcBef>
                      <a:spcPts val="0"/>
                    </a:spcBef>
                    <a:spcAft>
                      <a:spcPts val="0"/>
                    </a:spcAft>
                  </a:pPr>
                  <a:r>
                    <a:rPr kumimoji="0" lang="en-US" altLang="zh-CN" sz="800" kern="0" dirty="0">
                      <a:solidFill>
                        <a:prstClr val="white"/>
                      </a:solidFill>
                      <a:latin typeface="Calibri"/>
                      <a:ea typeface="宋体"/>
                      <a:cs typeface="Meiryo UI" pitchFamily="50" charset="-128"/>
                    </a:rPr>
                    <a:t>CO</a:t>
                  </a:r>
                  <a:endParaRPr kumimoji="0" lang="ja-JP" altLang="en-US" sz="800" kern="0" dirty="0">
                    <a:solidFill>
                      <a:prstClr val="white"/>
                    </a:solidFill>
                    <a:latin typeface="Calibri"/>
                    <a:ea typeface="ＭＳ Ｐゴシック"/>
                    <a:cs typeface="Meiryo UI" pitchFamily="50" charset="-128"/>
                  </a:endParaRPr>
                </a:p>
              </p:txBody>
            </p:sp>
          </p:grpSp>
          <p:sp>
            <p:nvSpPr>
              <p:cNvPr id="21" name="フリーフォーム 20"/>
              <p:cNvSpPr/>
              <p:nvPr/>
            </p:nvSpPr>
            <p:spPr>
              <a:xfrm>
                <a:off x="7092563" y="3101009"/>
                <a:ext cx="437322" cy="508883"/>
              </a:xfrm>
              <a:custGeom>
                <a:avLst/>
                <a:gdLst>
                  <a:gd name="connsiteX0" fmla="*/ 421420 w 437322"/>
                  <a:gd name="connsiteY0" fmla="*/ 0 h 508883"/>
                  <a:gd name="connsiteX1" fmla="*/ 0 w 437322"/>
                  <a:gd name="connsiteY1" fmla="*/ 508883 h 508883"/>
                  <a:gd name="connsiteX2" fmla="*/ 437322 w 437322"/>
                  <a:gd name="connsiteY2" fmla="*/ 389614 h 508883"/>
                </a:gdLst>
                <a:ahLst/>
                <a:cxnLst>
                  <a:cxn ang="0">
                    <a:pos x="connsiteX0" y="connsiteY0"/>
                  </a:cxn>
                  <a:cxn ang="0">
                    <a:pos x="connsiteX1" y="connsiteY1"/>
                  </a:cxn>
                  <a:cxn ang="0">
                    <a:pos x="connsiteX2" y="connsiteY2"/>
                  </a:cxn>
                </a:cxnLst>
                <a:rect l="l" t="t" r="r" b="b"/>
                <a:pathLst>
                  <a:path w="437322" h="508883">
                    <a:moveTo>
                      <a:pt x="421420" y="0"/>
                    </a:moveTo>
                    <a:lnTo>
                      <a:pt x="0" y="508883"/>
                    </a:lnTo>
                    <a:lnTo>
                      <a:pt x="437322" y="389614"/>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p>
            </p:txBody>
          </p:sp>
          <p:sp>
            <p:nvSpPr>
              <p:cNvPr id="22" name="フリーフォーム 21"/>
              <p:cNvSpPr/>
              <p:nvPr/>
            </p:nvSpPr>
            <p:spPr>
              <a:xfrm>
                <a:off x="7092562" y="3858059"/>
                <a:ext cx="453225" cy="127222"/>
              </a:xfrm>
              <a:custGeom>
                <a:avLst/>
                <a:gdLst>
                  <a:gd name="connsiteX0" fmla="*/ 421420 w 437322"/>
                  <a:gd name="connsiteY0" fmla="*/ 0 h 508883"/>
                  <a:gd name="connsiteX1" fmla="*/ 0 w 437322"/>
                  <a:gd name="connsiteY1" fmla="*/ 508883 h 508883"/>
                  <a:gd name="connsiteX2" fmla="*/ 437322 w 437322"/>
                  <a:gd name="connsiteY2" fmla="*/ 389614 h 508883"/>
                  <a:gd name="connsiteX0" fmla="*/ 421420 w 461176"/>
                  <a:gd name="connsiteY0" fmla="*/ 0 h 620202"/>
                  <a:gd name="connsiteX1" fmla="*/ 0 w 461176"/>
                  <a:gd name="connsiteY1" fmla="*/ 508883 h 620202"/>
                  <a:gd name="connsiteX2" fmla="*/ 461176 w 461176"/>
                  <a:gd name="connsiteY2" fmla="*/ 620202 h 620202"/>
                  <a:gd name="connsiteX0" fmla="*/ 453225 w 461176"/>
                  <a:gd name="connsiteY0" fmla="*/ 0 h 238540"/>
                  <a:gd name="connsiteX1" fmla="*/ 0 w 461176"/>
                  <a:gd name="connsiteY1" fmla="*/ 127221 h 238540"/>
                  <a:gd name="connsiteX2" fmla="*/ 461176 w 461176"/>
                  <a:gd name="connsiteY2" fmla="*/ 238540 h 238540"/>
                  <a:gd name="connsiteX0" fmla="*/ 453225 w 453224"/>
                  <a:gd name="connsiteY0" fmla="*/ 0 h 127222"/>
                  <a:gd name="connsiteX1" fmla="*/ 0 w 453224"/>
                  <a:gd name="connsiteY1" fmla="*/ 127221 h 127222"/>
                </a:gdLst>
                <a:ahLst/>
                <a:cxnLst>
                  <a:cxn ang="0">
                    <a:pos x="connsiteX0" y="connsiteY0"/>
                  </a:cxn>
                  <a:cxn ang="0">
                    <a:pos x="connsiteX1" y="connsiteY1"/>
                  </a:cxn>
                </a:cxnLst>
                <a:rect l="l" t="t" r="r" b="b"/>
                <a:pathLst>
                  <a:path w="453224" h="127222">
                    <a:moveTo>
                      <a:pt x="453225" y="0"/>
                    </a:moveTo>
                    <a:lnTo>
                      <a:pt x="0" y="127221"/>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p>
            </p:txBody>
          </p:sp>
          <p:sp>
            <p:nvSpPr>
              <p:cNvPr id="23" name="フリーフォーム 22"/>
              <p:cNvSpPr/>
              <p:nvPr/>
            </p:nvSpPr>
            <p:spPr>
              <a:xfrm flipV="1">
                <a:off x="7088587" y="4348870"/>
                <a:ext cx="437322" cy="369316"/>
              </a:xfrm>
              <a:custGeom>
                <a:avLst/>
                <a:gdLst>
                  <a:gd name="connsiteX0" fmla="*/ 421420 w 437322"/>
                  <a:gd name="connsiteY0" fmla="*/ 0 h 508883"/>
                  <a:gd name="connsiteX1" fmla="*/ 0 w 437322"/>
                  <a:gd name="connsiteY1" fmla="*/ 508883 h 508883"/>
                  <a:gd name="connsiteX2" fmla="*/ 437322 w 437322"/>
                  <a:gd name="connsiteY2" fmla="*/ 389614 h 508883"/>
                </a:gdLst>
                <a:ahLst/>
                <a:cxnLst>
                  <a:cxn ang="0">
                    <a:pos x="connsiteX0" y="connsiteY0"/>
                  </a:cxn>
                  <a:cxn ang="0">
                    <a:pos x="connsiteX1" y="connsiteY1"/>
                  </a:cxn>
                  <a:cxn ang="0">
                    <a:pos x="connsiteX2" y="connsiteY2"/>
                  </a:cxn>
                </a:cxnLst>
                <a:rect l="l" t="t" r="r" b="b"/>
                <a:pathLst>
                  <a:path w="437322" h="508883">
                    <a:moveTo>
                      <a:pt x="421420" y="0"/>
                    </a:moveTo>
                    <a:lnTo>
                      <a:pt x="0" y="508883"/>
                    </a:lnTo>
                    <a:lnTo>
                      <a:pt x="437322" y="389614"/>
                    </a:lnTo>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dirty="0"/>
              </a:p>
            </p:txBody>
          </p:sp>
        </p:grpSp>
        <p:sp>
          <p:nvSpPr>
            <p:cNvPr id="12" name="フリーフォーム 11"/>
            <p:cNvSpPr/>
            <p:nvPr/>
          </p:nvSpPr>
          <p:spPr>
            <a:xfrm>
              <a:off x="1750979" y="4640094"/>
              <a:ext cx="2202636" cy="175097"/>
            </a:xfrm>
            <a:custGeom>
              <a:avLst/>
              <a:gdLst>
                <a:gd name="connsiteX0" fmla="*/ 0 w 1838527"/>
                <a:gd name="connsiteY0" fmla="*/ 175097 h 175097"/>
                <a:gd name="connsiteX1" fmla="*/ 1746115 w 1838527"/>
                <a:gd name="connsiteY1" fmla="*/ 175097 h 175097"/>
                <a:gd name="connsiteX2" fmla="*/ 1838527 w 1838527"/>
                <a:gd name="connsiteY2" fmla="*/ 0 h 175097"/>
              </a:gdLst>
              <a:ahLst/>
              <a:cxnLst>
                <a:cxn ang="0">
                  <a:pos x="connsiteX0" y="connsiteY0"/>
                </a:cxn>
                <a:cxn ang="0">
                  <a:pos x="connsiteX1" y="connsiteY1"/>
                </a:cxn>
                <a:cxn ang="0">
                  <a:pos x="connsiteX2" y="connsiteY2"/>
                </a:cxn>
              </a:cxnLst>
              <a:rect l="l" t="t" r="r" b="b"/>
              <a:pathLst>
                <a:path w="1838527" h="175097">
                  <a:moveTo>
                    <a:pt x="0" y="175097"/>
                  </a:moveTo>
                  <a:lnTo>
                    <a:pt x="1746115" y="175097"/>
                  </a:lnTo>
                  <a:lnTo>
                    <a:pt x="1838527" y="0"/>
                  </a:lnTo>
                </a:path>
              </a:pathLst>
            </a:custGeom>
            <a:noFill/>
            <a:ln>
              <a:solidFill>
                <a:schemeClr val="bg1"/>
              </a:solidFill>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12"/>
            <p:cNvSpPr/>
            <p:nvPr/>
          </p:nvSpPr>
          <p:spPr>
            <a:xfrm>
              <a:off x="2397868" y="4625502"/>
              <a:ext cx="155643" cy="175098"/>
            </a:xfrm>
            <a:custGeom>
              <a:avLst/>
              <a:gdLst>
                <a:gd name="connsiteX0" fmla="*/ 0 w 155643"/>
                <a:gd name="connsiteY0" fmla="*/ 175098 h 175098"/>
                <a:gd name="connsiteX1" fmla="*/ 155643 w 155643"/>
                <a:gd name="connsiteY1" fmla="*/ 0 h 175098"/>
              </a:gdLst>
              <a:ahLst/>
              <a:cxnLst>
                <a:cxn ang="0">
                  <a:pos x="connsiteX0" y="connsiteY0"/>
                </a:cxn>
                <a:cxn ang="0">
                  <a:pos x="connsiteX1" y="connsiteY1"/>
                </a:cxn>
              </a:cxnLst>
              <a:rect l="l" t="t" r="r" b="b"/>
              <a:pathLst>
                <a:path w="155643" h="175098">
                  <a:moveTo>
                    <a:pt x="0" y="175098"/>
                  </a:moveTo>
                  <a:lnTo>
                    <a:pt x="155643" y="0"/>
                  </a:lnTo>
                </a:path>
              </a:pathLst>
            </a:custGeom>
            <a:noFill/>
            <a:ln>
              <a:solidFill>
                <a:schemeClr val="bg1"/>
              </a:solidFill>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81" name="直方体 80"/>
          <p:cNvSpPr/>
          <p:nvPr/>
        </p:nvSpPr>
        <p:spPr>
          <a:xfrm>
            <a:off x="6450103" y="5815757"/>
            <a:ext cx="432098" cy="667767"/>
          </a:xfrm>
          <a:prstGeom prst="cub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82" name="直方体 81"/>
          <p:cNvSpPr/>
          <p:nvPr/>
        </p:nvSpPr>
        <p:spPr>
          <a:xfrm>
            <a:off x="6773254" y="6108946"/>
            <a:ext cx="939914" cy="373175"/>
          </a:xfrm>
          <a:prstGeom prst="cub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83" name="四角形吹き出し 82"/>
          <p:cNvSpPr/>
          <p:nvPr/>
        </p:nvSpPr>
        <p:spPr>
          <a:xfrm>
            <a:off x="6450103" y="5142254"/>
            <a:ext cx="687869" cy="392859"/>
          </a:xfrm>
          <a:prstGeom prst="wedgeRectCallout">
            <a:avLst>
              <a:gd name="adj1" fmla="val -16085"/>
              <a:gd name="adj2" fmla="val 108239"/>
            </a:avLst>
          </a:prstGeom>
          <a:solidFill>
            <a:srgbClr val="FF000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2100" dirty="0"/>
              <a:t>Pat1</a:t>
            </a:r>
            <a:endParaRPr lang="ja-JP" altLang="en-US" sz="2100" dirty="0"/>
          </a:p>
        </p:txBody>
      </p:sp>
      <p:sp>
        <p:nvSpPr>
          <p:cNvPr id="84" name="四角形吹き出し 83"/>
          <p:cNvSpPr/>
          <p:nvPr/>
        </p:nvSpPr>
        <p:spPr>
          <a:xfrm>
            <a:off x="7082078" y="5633463"/>
            <a:ext cx="687869" cy="392859"/>
          </a:xfrm>
          <a:prstGeom prst="wedgeRectCallout">
            <a:avLst>
              <a:gd name="adj1" fmla="val -37452"/>
              <a:gd name="adj2" fmla="val 129029"/>
            </a:avLst>
          </a:prstGeom>
          <a:solidFill>
            <a:srgbClr val="FF000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2100" dirty="0"/>
              <a:t>Pat2</a:t>
            </a:r>
            <a:endParaRPr lang="ja-JP" altLang="en-US" sz="2100" dirty="0"/>
          </a:p>
        </p:txBody>
      </p:sp>
      <p:grpSp>
        <p:nvGrpSpPr>
          <p:cNvPr id="85" name="グループ化 84"/>
          <p:cNvGrpSpPr/>
          <p:nvPr/>
        </p:nvGrpSpPr>
        <p:grpSpPr>
          <a:xfrm rot="544062">
            <a:off x="6760093" y="4369773"/>
            <a:ext cx="594864" cy="564816"/>
            <a:chOff x="2723894" y="936005"/>
            <a:chExt cx="2425139" cy="2301962"/>
          </a:xfrm>
          <a:effectLst>
            <a:outerShdw blurRad="38100" dist="38100" dir="8100000" algn="tr" rotWithShape="0">
              <a:prstClr val="black">
                <a:alpha val="40000"/>
              </a:prstClr>
            </a:outerShdw>
          </a:effectLst>
        </p:grpSpPr>
        <p:grpSp>
          <p:nvGrpSpPr>
            <p:cNvPr id="86" name="グループ化 85"/>
            <p:cNvGrpSpPr/>
            <p:nvPr/>
          </p:nvGrpSpPr>
          <p:grpSpPr>
            <a:xfrm>
              <a:off x="2991168" y="1221263"/>
              <a:ext cx="1944215" cy="1771248"/>
              <a:chOff x="2991168" y="1221263"/>
              <a:chExt cx="1944215" cy="1771248"/>
            </a:xfrm>
          </p:grpSpPr>
          <p:sp>
            <p:nvSpPr>
              <p:cNvPr id="88" name="円/楕円 87"/>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89" name="角丸四角形 88"/>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87" name="Picture 2" descr="C:\Users\toa27839.TOA\AppData\Local\Temp\notesEA312D\Bubble_material_noshadow-01.pn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grpSp>
        <p:nvGrpSpPr>
          <p:cNvPr id="90" name="グループ化 89"/>
          <p:cNvGrpSpPr/>
          <p:nvPr/>
        </p:nvGrpSpPr>
        <p:grpSpPr>
          <a:xfrm>
            <a:off x="2609672" y="1119208"/>
            <a:ext cx="5617274" cy="3137788"/>
            <a:chOff x="5523926" y="1963663"/>
            <a:chExt cx="3744416" cy="2090998"/>
          </a:xfrm>
        </p:grpSpPr>
        <p:sp>
          <p:nvSpPr>
            <p:cNvPr id="91" name="正方形/長方形 90"/>
            <p:cNvSpPr/>
            <p:nvPr/>
          </p:nvSpPr>
          <p:spPr>
            <a:xfrm>
              <a:off x="5523926" y="1963663"/>
              <a:ext cx="3744416" cy="1924345"/>
            </a:xfrm>
            <a:prstGeom prst="rect">
              <a:avLst/>
            </a:prstGeom>
            <a:solidFill>
              <a:srgbClr val="C00000">
                <a:alpha val="70000"/>
              </a:srgb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正方形/長方形 91"/>
            <p:cNvSpPr/>
            <p:nvPr/>
          </p:nvSpPr>
          <p:spPr>
            <a:xfrm>
              <a:off x="5585271" y="2019890"/>
              <a:ext cx="1599826" cy="246120"/>
            </a:xfrm>
            <a:prstGeom prst="rect">
              <a:avLst/>
            </a:prstGeom>
          </p:spPr>
          <p:txBody>
            <a:bodyPr wrap="none">
              <a:spAutoFit/>
            </a:bodyPr>
            <a:lstStyle/>
            <a:p>
              <a:pPr lvl="0"/>
              <a:r>
                <a:rPr lang="en-US" altLang="ja-JP" dirty="0">
                  <a:solidFill>
                    <a:srgbClr val="FFFFFF"/>
                  </a:solidFill>
                  <a:latin typeface="Comic Sans MS" panose="030F0702030302020204" pitchFamily="66" charset="0"/>
                </a:rPr>
                <a:t>A small improvement</a:t>
              </a:r>
              <a:endParaRPr lang="ja-JP" altLang="en-US" dirty="0">
                <a:solidFill>
                  <a:srgbClr val="FFFFFF"/>
                </a:solidFill>
                <a:latin typeface="Comic Sans MS" panose="030F0702030302020204" pitchFamily="66" charset="0"/>
              </a:endParaRPr>
            </a:p>
          </p:txBody>
        </p:sp>
        <p:sp>
          <p:nvSpPr>
            <p:cNvPr id="93" name="正方形/長方形 92"/>
            <p:cNvSpPr/>
            <p:nvPr/>
          </p:nvSpPr>
          <p:spPr>
            <a:xfrm>
              <a:off x="6875990" y="2331822"/>
              <a:ext cx="2268010" cy="1722839"/>
            </a:xfrm>
            <a:prstGeom prst="rect">
              <a:avLst/>
            </a:prstGeom>
          </p:spPr>
          <p:txBody>
            <a:bodyPr wrap="square">
              <a:spAutoFit/>
            </a:bodyPr>
            <a:lstStyle/>
            <a:p>
              <a:r>
                <a:rPr lang="en-US" altLang="ja-JP" dirty="0">
                  <a:solidFill>
                    <a:schemeClr val="bg1"/>
                  </a:solidFill>
                  <a:latin typeface="+mj-lt"/>
                </a:rPr>
                <a:t>1) The priority of RM-300X type can be fixed to emergency level.</a:t>
              </a:r>
            </a:p>
            <a:p>
              <a:endParaRPr lang="en-US" altLang="ja-JP" dirty="0">
                <a:solidFill>
                  <a:schemeClr val="bg1"/>
                </a:solidFill>
                <a:latin typeface="+mj-lt"/>
              </a:endParaRPr>
            </a:p>
            <a:p>
              <a:r>
                <a:rPr lang="en-US" altLang="ja-JP" dirty="0">
                  <a:solidFill>
                    <a:schemeClr val="bg1"/>
                  </a:solidFill>
                  <a:latin typeface="+mj-lt"/>
                </a:rPr>
                <a:t>2) RM can broadcast </a:t>
              </a:r>
            </a:p>
            <a:p>
              <a:r>
                <a:rPr lang="en-US" altLang="ja-JP" dirty="0">
                  <a:solidFill>
                    <a:schemeClr val="bg1"/>
                  </a:solidFill>
                  <a:latin typeface="+mj-lt"/>
                </a:rPr>
                <a:t>a chime at the time of</a:t>
              </a:r>
            </a:p>
            <a:p>
              <a:r>
                <a:rPr lang="en-US" altLang="ja-JP" dirty="0">
                  <a:solidFill>
                    <a:schemeClr val="bg1"/>
                  </a:solidFill>
                  <a:latin typeface="+mj-lt"/>
                </a:rPr>
                <a:t> general or emergency </a:t>
              </a:r>
            </a:p>
            <a:p>
              <a:r>
                <a:rPr lang="en-US" altLang="ja-JP" dirty="0">
                  <a:solidFill>
                    <a:schemeClr val="bg1"/>
                  </a:solidFill>
                  <a:latin typeface="+mj-lt"/>
                </a:rPr>
                <a:t>broadcast </a:t>
              </a:r>
            </a:p>
            <a:p>
              <a:r>
                <a:rPr lang="en-US" altLang="ja-JP" dirty="0">
                  <a:solidFill>
                    <a:schemeClr val="bg1"/>
                  </a:solidFill>
                  <a:latin typeface="+mj-lt"/>
                </a:rPr>
                <a:t>starting/ending.</a:t>
              </a:r>
            </a:p>
            <a:p>
              <a:endParaRPr lang="ja-JP" altLang="en-US" dirty="0">
                <a:solidFill>
                  <a:schemeClr val="bg1"/>
                </a:solidFill>
                <a:latin typeface="+mj-lt"/>
              </a:endParaRPr>
            </a:p>
          </p:txBody>
        </p:sp>
        <p:pic>
          <p:nvPicPr>
            <p:cNvPr id="94"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650017" y="2350013"/>
              <a:ext cx="1225972" cy="13911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3" name="グループ化 2"/>
          <p:cNvGrpSpPr/>
          <p:nvPr/>
        </p:nvGrpSpPr>
        <p:grpSpPr>
          <a:xfrm>
            <a:off x="8286848" y="348238"/>
            <a:ext cx="6093207" cy="6871129"/>
            <a:chOff x="8286848" y="3276529"/>
            <a:chExt cx="6093207" cy="6871129"/>
          </a:xfrm>
        </p:grpSpPr>
        <p:sp>
          <p:nvSpPr>
            <p:cNvPr id="107" name="正方形/長方形 106"/>
            <p:cNvSpPr/>
            <p:nvPr/>
          </p:nvSpPr>
          <p:spPr>
            <a:xfrm>
              <a:off x="8286848" y="4041105"/>
              <a:ext cx="5617274" cy="6106553"/>
            </a:xfrm>
            <a:prstGeom prst="rect">
              <a:avLst/>
            </a:prstGeom>
            <a:solidFill>
              <a:srgbClr val="C00000">
                <a:alpha val="70000"/>
              </a:srgb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正方形/長方形 107"/>
            <p:cNvSpPr/>
            <p:nvPr/>
          </p:nvSpPr>
          <p:spPr>
            <a:xfrm>
              <a:off x="8434608" y="4154847"/>
              <a:ext cx="2668491" cy="2031325"/>
            </a:xfrm>
            <a:prstGeom prst="rect">
              <a:avLst/>
            </a:prstGeom>
          </p:spPr>
          <p:txBody>
            <a:bodyPr wrap="square">
              <a:spAutoFit/>
            </a:bodyPr>
            <a:lstStyle/>
            <a:p>
              <a:r>
                <a:rPr lang="en-US" altLang="ja-JP" dirty="0">
                  <a:solidFill>
                    <a:schemeClr val="bg1"/>
                  </a:solidFill>
                  <a:latin typeface="+mn-lt"/>
                </a:rPr>
                <a:t>3) </a:t>
              </a:r>
              <a:r>
                <a:rPr lang="en-US" altLang="ja-JP" b="1" dirty="0">
                  <a:solidFill>
                    <a:schemeClr val="bg1"/>
                  </a:solidFill>
                  <a:latin typeface="+mn-lt"/>
                </a:rPr>
                <a:t>“</a:t>
              </a:r>
              <a:r>
                <a:rPr lang="en-US" altLang="ja-JP" b="1" dirty="0" err="1">
                  <a:solidFill>
                    <a:schemeClr val="bg1"/>
                  </a:solidFill>
                  <a:latin typeface="+mn-lt"/>
                </a:rPr>
                <a:t>Emg</a:t>
              </a:r>
              <a:r>
                <a:rPr lang="en-US" altLang="ja-JP" b="1" dirty="0">
                  <a:solidFill>
                    <a:schemeClr val="bg1"/>
                  </a:solidFill>
                  <a:latin typeface="+mn-lt"/>
                </a:rPr>
                <a:t>. Silence”</a:t>
              </a:r>
            </a:p>
            <a:p>
              <a:r>
                <a:rPr lang="en-US" altLang="ja-JP" dirty="0">
                  <a:solidFill>
                    <a:schemeClr val="bg1"/>
                  </a:solidFill>
                  <a:latin typeface="+mn-lt"/>
                </a:rPr>
                <a:t>EV broadcast can be </a:t>
              </a:r>
              <a:r>
                <a:rPr lang="en-US" altLang="ja-JP" b="1" dirty="0">
                  <a:solidFill>
                    <a:schemeClr val="bg1"/>
                  </a:solidFill>
                  <a:latin typeface="+mn-lt"/>
                </a:rPr>
                <a:t>temporarily muted </a:t>
              </a:r>
              <a:r>
                <a:rPr lang="en-US" altLang="ja-JP" dirty="0">
                  <a:solidFill>
                    <a:schemeClr val="bg1"/>
                  </a:solidFill>
                  <a:latin typeface="+mn-lt"/>
                </a:rPr>
                <a:t>by RM key or CI in order </a:t>
              </a:r>
              <a:r>
                <a:rPr lang="en-US" altLang="ja-JP" b="1" dirty="0">
                  <a:solidFill>
                    <a:schemeClr val="bg1"/>
                  </a:solidFill>
                  <a:latin typeface="+mn-lt"/>
                </a:rPr>
                <a:t>for the firefighter to find a person who delayed in fleeing</a:t>
              </a:r>
              <a:r>
                <a:rPr lang="en-US" altLang="ja-JP" dirty="0">
                  <a:solidFill>
                    <a:schemeClr val="bg1"/>
                  </a:solidFill>
                  <a:latin typeface="+mn-lt"/>
                </a:rPr>
                <a:t>.</a:t>
              </a:r>
              <a:endParaRPr lang="ja-JP" altLang="en-US" dirty="0">
                <a:solidFill>
                  <a:schemeClr val="bg1"/>
                </a:solidFill>
                <a:latin typeface="+mn-lt"/>
              </a:endParaRPr>
            </a:p>
          </p:txBody>
        </p:sp>
        <p:sp>
          <p:nvSpPr>
            <p:cNvPr id="109" name="正方形/長方形 108"/>
            <p:cNvSpPr/>
            <p:nvPr/>
          </p:nvSpPr>
          <p:spPr>
            <a:xfrm>
              <a:off x="11103071" y="4939332"/>
              <a:ext cx="2668491" cy="1200329"/>
            </a:xfrm>
            <a:prstGeom prst="rect">
              <a:avLst/>
            </a:prstGeom>
          </p:spPr>
          <p:txBody>
            <a:bodyPr wrap="square">
              <a:spAutoFit/>
            </a:bodyPr>
            <a:lstStyle/>
            <a:p>
              <a:r>
                <a:rPr lang="en-US" altLang="ja-JP" dirty="0">
                  <a:solidFill>
                    <a:schemeClr val="bg1"/>
                  </a:solidFill>
                  <a:latin typeface="+mn-lt"/>
                </a:rPr>
                <a:t>4) </a:t>
              </a:r>
              <a:r>
                <a:rPr lang="en-US" altLang="ja-JP" b="1" dirty="0">
                  <a:solidFill>
                    <a:schemeClr val="bg1"/>
                  </a:solidFill>
                  <a:latin typeface="+mn-lt"/>
                </a:rPr>
                <a:t>“</a:t>
              </a:r>
              <a:r>
                <a:rPr lang="en-US" altLang="ja-JP" b="1" dirty="0" err="1">
                  <a:solidFill>
                    <a:schemeClr val="bg1"/>
                  </a:solidFill>
                  <a:latin typeface="+mn-lt"/>
                </a:rPr>
                <a:t>Emg</a:t>
              </a:r>
              <a:r>
                <a:rPr lang="en-US" altLang="ja-JP" b="1" dirty="0">
                  <a:solidFill>
                    <a:schemeClr val="bg1"/>
                  </a:solidFill>
                  <a:latin typeface="+mn-lt"/>
                </a:rPr>
                <a:t>. Ack.”</a:t>
              </a:r>
            </a:p>
            <a:p>
              <a:r>
                <a:rPr lang="en-US" altLang="ja-JP" dirty="0">
                  <a:solidFill>
                    <a:schemeClr val="bg1"/>
                  </a:solidFill>
                  <a:latin typeface="+mn-lt"/>
                </a:rPr>
                <a:t>The buzzer that sounds at emergency can be stopped with RM key..</a:t>
              </a:r>
              <a:endParaRPr lang="ja-JP" altLang="en-US" dirty="0">
                <a:solidFill>
                  <a:schemeClr val="bg1"/>
                </a:solidFill>
                <a:latin typeface="+mn-lt"/>
              </a:endParaRPr>
            </a:p>
          </p:txBody>
        </p:sp>
        <p:sp>
          <p:nvSpPr>
            <p:cNvPr id="111" name="正方形/長方形 110"/>
            <p:cNvSpPr/>
            <p:nvPr/>
          </p:nvSpPr>
          <p:spPr>
            <a:xfrm>
              <a:off x="8426994" y="6256180"/>
              <a:ext cx="5290594" cy="3416320"/>
            </a:xfrm>
            <a:prstGeom prst="rect">
              <a:avLst/>
            </a:prstGeom>
          </p:spPr>
          <p:txBody>
            <a:bodyPr wrap="square">
              <a:spAutoFit/>
            </a:bodyPr>
            <a:lstStyle/>
            <a:p>
              <a:r>
                <a:rPr lang="en-US" altLang="ja-JP" dirty="0">
                  <a:solidFill>
                    <a:schemeClr val="bg1"/>
                  </a:solidFill>
                  <a:latin typeface="+mn-lt"/>
                </a:rPr>
                <a:t>5) </a:t>
              </a:r>
              <a:r>
                <a:rPr lang="en-US" altLang="ja-JP" b="1" dirty="0">
                  <a:solidFill>
                    <a:schemeClr val="bg1"/>
                  </a:solidFill>
                  <a:latin typeface="+mn-lt"/>
                </a:rPr>
                <a:t>“</a:t>
              </a:r>
              <a:r>
                <a:rPr lang="en-US" altLang="ja-JP" b="1" dirty="0" err="1">
                  <a:solidFill>
                    <a:schemeClr val="bg1"/>
                  </a:solidFill>
                  <a:latin typeface="+mn-lt"/>
                </a:rPr>
                <a:t>Emg</a:t>
              </a:r>
              <a:r>
                <a:rPr lang="en-US" altLang="ja-JP" b="1" dirty="0">
                  <a:solidFill>
                    <a:schemeClr val="bg1"/>
                  </a:solidFill>
                  <a:latin typeface="+mn-lt"/>
                </a:rPr>
                <a:t>. EV broadcast”</a:t>
              </a:r>
            </a:p>
            <a:p>
              <a:r>
                <a:rPr lang="en-US" altLang="ja-JP" dirty="0">
                  <a:solidFill>
                    <a:schemeClr val="bg1"/>
                  </a:solidFill>
                  <a:latin typeface="+mn-lt"/>
                </a:rPr>
                <a:t>The operators can broadcast </a:t>
              </a:r>
              <a:r>
                <a:rPr lang="en-US" altLang="ja-JP" b="1" dirty="0">
                  <a:solidFill>
                    <a:schemeClr val="bg1"/>
                  </a:solidFill>
                  <a:latin typeface="+mn-lt"/>
                </a:rPr>
                <a:t>arbitrary</a:t>
              </a:r>
              <a:r>
                <a:rPr lang="en-US" altLang="ja-JP" dirty="0">
                  <a:solidFill>
                    <a:schemeClr val="bg1"/>
                  </a:solidFill>
                  <a:latin typeface="+mn-lt"/>
                </a:rPr>
                <a:t> emergency </a:t>
              </a:r>
              <a:r>
                <a:rPr lang="en-US" altLang="ja-JP" b="1" dirty="0">
                  <a:solidFill>
                    <a:schemeClr val="bg1"/>
                  </a:solidFill>
                  <a:latin typeface="+mn-lt"/>
                </a:rPr>
                <a:t>sound sources </a:t>
              </a:r>
              <a:r>
                <a:rPr lang="en-US" altLang="ja-JP" dirty="0">
                  <a:solidFill>
                    <a:schemeClr val="bg1"/>
                  </a:solidFill>
                  <a:latin typeface="+mn-lt"/>
                </a:rPr>
                <a:t>to arbitrary </a:t>
              </a:r>
              <a:r>
                <a:rPr lang="en-US" altLang="ja-JP" b="1" dirty="0">
                  <a:solidFill>
                    <a:schemeClr val="bg1"/>
                  </a:solidFill>
                  <a:latin typeface="+mn-lt"/>
                </a:rPr>
                <a:t>areas</a:t>
              </a:r>
              <a:r>
                <a:rPr lang="en-US" altLang="ja-JP" dirty="0">
                  <a:solidFill>
                    <a:schemeClr val="bg1"/>
                  </a:solidFill>
                  <a:latin typeface="+mn-lt"/>
                </a:rPr>
                <a:t> at arbitrary </a:t>
              </a:r>
              <a:r>
                <a:rPr lang="en-US" altLang="ja-JP" b="1" dirty="0">
                  <a:solidFill>
                    <a:schemeClr val="bg1"/>
                  </a:solidFill>
                  <a:latin typeface="+mn-lt"/>
                </a:rPr>
                <a:t>timing</a:t>
              </a:r>
              <a:r>
                <a:rPr lang="en-US" altLang="ja-JP" dirty="0">
                  <a:solidFill>
                    <a:schemeClr val="bg1"/>
                  </a:solidFill>
                  <a:latin typeface="+mn-lt"/>
                </a:rPr>
                <a:t> using RM keys.</a:t>
              </a:r>
            </a:p>
            <a:p>
              <a:endParaRPr lang="en-US" altLang="ja-JP" dirty="0">
                <a:solidFill>
                  <a:schemeClr val="bg1"/>
                </a:solidFill>
                <a:latin typeface="+mn-lt"/>
              </a:endParaRPr>
            </a:p>
            <a:p>
              <a:r>
                <a:rPr lang="en-US" altLang="ja-JP" dirty="0">
                  <a:solidFill>
                    <a:schemeClr val="bg1"/>
                  </a:solidFill>
                  <a:latin typeface="+mn-lt"/>
                </a:rPr>
                <a:t>6) </a:t>
              </a:r>
              <a:r>
                <a:rPr lang="en-US" altLang="ja-JP" b="1" dirty="0">
                  <a:solidFill>
                    <a:schemeClr val="bg1"/>
                  </a:solidFill>
                  <a:latin typeface="+mn-lt"/>
                </a:rPr>
                <a:t>One touch key</a:t>
              </a:r>
            </a:p>
            <a:p>
              <a:r>
                <a:rPr lang="en-US" altLang="ja-JP" dirty="0">
                  <a:solidFill>
                    <a:schemeClr val="bg1"/>
                  </a:solidFill>
                  <a:latin typeface="+mn-lt"/>
                </a:rPr>
                <a:t>You can set </a:t>
              </a:r>
              <a:r>
                <a:rPr lang="en-US" altLang="ja-JP" b="1" dirty="0">
                  <a:solidFill>
                    <a:schemeClr val="bg1"/>
                  </a:solidFill>
                  <a:latin typeface="+mn-lt"/>
                </a:rPr>
                <a:t>zone pattern to </a:t>
              </a:r>
              <a:br>
                <a:rPr lang="en-US" altLang="ja-JP" b="1" dirty="0">
                  <a:solidFill>
                    <a:schemeClr val="bg1"/>
                  </a:solidFill>
                  <a:latin typeface="+mn-lt"/>
                </a:rPr>
              </a:br>
              <a:r>
                <a:rPr lang="en-US" altLang="ja-JP" b="1" dirty="0">
                  <a:solidFill>
                    <a:schemeClr val="bg1"/>
                  </a:solidFill>
                  <a:latin typeface="+mn-lt"/>
                </a:rPr>
                <a:t>RM-300X’s talk key directory</a:t>
              </a:r>
              <a:r>
                <a:rPr lang="en-US" altLang="ja-JP" dirty="0">
                  <a:solidFill>
                    <a:schemeClr val="bg1"/>
                  </a:solidFill>
                  <a:latin typeface="+mn-lt"/>
                </a:rPr>
                <a:t>, can make </a:t>
              </a:r>
              <a:br>
                <a:rPr lang="en-US" altLang="ja-JP" dirty="0">
                  <a:solidFill>
                    <a:schemeClr val="bg1"/>
                  </a:solidFill>
                  <a:latin typeface="+mn-lt"/>
                </a:rPr>
              </a:br>
              <a:r>
                <a:rPr lang="en-US" altLang="ja-JP" dirty="0">
                  <a:solidFill>
                    <a:schemeClr val="bg1"/>
                  </a:solidFill>
                  <a:latin typeface="+mn-lt"/>
                </a:rPr>
                <a:t>one-touch talk button.</a:t>
              </a:r>
            </a:p>
            <a:p>
              <a:r>
                <a:rPr lang="en-US" altLang="ja-JP" dirty="0">
                  <a:solidFill>
                    <a:schemeClr val="bg1"/>
                  </a:solidFill>
                  <a:latin typeface="+mn-lt"/>
                </a:rPr>
                <a:t>And can set different content </a:t>
              </a:r>
            </a:p>
            <a:p>
              <a:r>
                <a:rPr lang="en-US" altLang="ja-JP" dirty="0">
                  <a:solidFill>
                    <a:schemeClr val="bg1"/>
                  </a:solidFill>
                  <a:latin typeface="+mn-lt"/>
                </a:rPr>
                <a:t>from the general broadcast.</a:t>
              </a:r>
            </a:p>
            <a:p>
              <a:endParaRPr lang="en-US" altLang="ja-JP" b="1" dirty="0">
                <a:solidFill>
                  <a:schemeClr val="bg1"/>
                </a:solidFill>
                <a:latin typeface="+mn-lt"/>
              </a:endParaRPr>
            </a:p>
          </p:txBody>
        </p:sp>
        <p:grpSp>
          <p:nvGrpSpPr>
            <p:cNvPr id="2" name="グループ化 1"/>
            <p:cNvGrpSpPr/>
            <p:nvPr/>
          </p:nvGrpSpPr>
          <p:grpSpPr>
            <a:xfrm>
              <a:off x="10891242" y="3276529"/>
              <a:ext cx="3488813" cy="1611210"/>
              <a:chOff x="11008356" y="2896074"/>
              <a:chExt cx="3488813" cy="1611210"/>
            </a:xfrm>
          </p:grpSpPr>
          <p:sp>
            <p:nvSpPr>
              <p:cNvPr id="104" name="円/楕円 103"/>
              <p:cNvSpPr/>
              <p:nvPr/>
            </p:nvSpPr>
            <p:spPr>
              <a:xfrm>
                <a:off x="11008356" y="4092449"/>
                <a:ext cx="3488813" cy="414835"/>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5" name="Picture 4"/>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1720379" y="3503427"/>
                <a:ext cx="692228" cy="9013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6" name="Picture 4"/>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2306354" y="2896074"/>
                <a:ext cx="1539901" cy="13837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
        <p:nvSpPr>
          <p:cNvPr id="110" name="円/楕円 109"/>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円/楕円 111"/>
          <p:cNvSpPr/>
          <p:nvPr/>
        </p:nvSpPr>
        <p:spPr>
          <a:xfrm>
            <a:off x="145116" y="2542683"/>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13" name="グループ化 112">
            <a:extLst>
              <a:ext uri="{FF2B5EF4-FFF2-40B4-BE49-F238E27FC236}">
                <a16:creationId xmlns:a16="http://schemas.microsoft.com/office/drawing/2014/main" id="{80DB6B6D-73E1-45E9-AA81-10F59835E74D}"/>
              </a:ext>
            </a:extLst>
          </p:cNvPr>
          <p:cNvGrpSpPr/>
          <p:nvPr/>
        </p:nvGrpSpPr>
        <p:grpSpPr>
          <a:xfrm rot="21110103">
            <a:off x="10463529" y="1149302"/>
            <a:ext cx="594864" cy="564816"/>
            <a:chOff x="2632662" y="996019"/>
            <a:chExt cx="2425137" cy="2301962"/>
          </a:xfrm>
          <a:effectLst>
            <a:outerShdw blurRad="38100" dist="38100" dir="8100000" algn="tr" rotWithShape="0">
              <a:prstClr val="black">
                <a:alpha val="40000"/>
              </a:prstClr>
            </a:outerShdw>
          </a:effectLst>
        </p:grpSpPr>
        <p:grpSp>
          <p:nvGrpSpPr>
            <p:cNvPr id="114" name="グループ化 113">
              <a:extLst>
                <a:ext uri="{FF2B5EF4-FFF2-40B4-BE49-F238E27FC236}">
                  <a16:creationId xmlns:a16="http://schemas.microsoft.com/office/drawing/2014/main" id="{5EA89ABD-8587-4F39-B591-ED1E0801167D}"/>
                </a:ext>
              </a:extLst>
            </p:cNvPr>
            <p:cNvGrpSpPr/>
            <p:nvPr/>
          </p:nvGrpSpPr>
          <p:grpSpPr>
            <a:xfrm>
              <a:off x="2991168" y="1221263"/>
              <a:ext cx="1944215" cy="1771248"/>
              <a:chOff x="2991168" y="1221263"/>
              <a:chExt cx="1944215" cy="1771248"/>
            </a:xfrm>
          </p:grpSpPr>
          <p:sp>
            <p:nvSpPr>
              <p:cNvPr id="116" name="円/楕円 42">
                <a:extLst>
                  <a:ext uri="{FF2B5EF4-FFF2-40B4-BE49-F238E27FC236}">
                    <a16:creationId xmlns:a16="http://schemas.microsoft.com/office/drawing/2014/main" id="{2620ACDF-A202-4623-91C6-FCE0A14A82CB}"/>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117" name="角丸四角形 43">
                <a:extLst>
                  <a:ext uri="{FF2B5EF4-FFF2-40B4-BE49-F238E27FC236}">
                    <a16:creationId xmlns:a16="http://schemas.microsoft.com/office/drawing/2014/main" id="{20FCA6F9-46F3-46E0-B27D-E14CAC692810}"/>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v.3</a:t>
                </a:r>
                <a:endParaRPr kumimoji="0" lang="ja-JP" altLang="en-US" sz="1400" b="1" kern="0" dirty="0">
                  <a:solidFill>
                    <a:prstClr val="white"/>
                  </a:solidFill>
                  <a:latin typeface="Calibri"/>
                  <a:ea typeface="Meiryo UI"/>
                </a:endParaRPr>
              </a:p>
            </p:txBody>
          </p:sp>
        </p:grpSp>
        <p:pic>
          <p:nvPicPr>
            <p:cNvPr id="115" name="Picture 2" descr="C:\Users\toa27839.TOA\AppData\Local\Temp\notesEA312D\Bubble_material_noshadow-01.png">
              <a:extLst>
                <a:ext uri="{FF2B5EF4-FFF2-40B4-BE49-F238E27FC236}">
                  <a16:creationId xmlns:a16="http://schemas.microsoft.com/office/drawing/2014/main" id="{F9E22DB6-3B8D-4AE8-B517-2093E1611D49}"/>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2632662" y="996019"/>
              <a:ext cx="2425137" cy="2301962"/>
            </a:xfrm>
            <a:prstGeom prst="rect">
              <a:avLst/>
            </a:prstGeom>
            <a:noFill/>
            <a:effectLst/>
            <a:extLst>
              <a:ext uri="{909E8E84-426E-40DD-AFC4-6F175D3DCCD1}">
                <a14:hiddenFill xmlns:a14="http://schemas.microsoft.com/office/drawing/2010/main">
                  <a:solidFill>
                    <a:srgbClr val="FFFFFF"/>
                  </a:solidFill>
                </a14:hiddenFill>
              </a:ext>
            </a:extLst>
          </p:spPr>
        </p:pic>
      </p:grpSp>
      <p:grpSp>
        <p:nvGrpSpPr>
          <p:cNvPr id="123" name="グループ化 122">
            <a:extLst>
              <a:ext uri="{FF2B5EF4-FFF2-40B4-BE49-F238E27FC236}">
                <a16:creationId xmlns:a16="http://schemas.microsoft.com/office/drawing/2014/main" id="{1704F87A-2DA4-428B-A91C-8147798C29A3}"/>
              </a:ext>
            </a:extLst>
          </p:cNvPr>
          <p:cNvGrpSpPr/>
          <p:nvPr/>
        </p:nvGrpSpPr>
        <p:grpSpPr>
          <a:xfrm>
            <a:off x="11323290" y="5023259"/>
            <a:ext cx="2160240" cy="1284225"/>
            <a:chOff x="11323290" y="5023259"/>
            <a:chExt cx="2160240" cy="1284225"/>
          </a:xfrm>
        </p:grpSpPr>
        <p:pic>
          <p:nvPicPr>
            <p:cNvPr id="124" name="Picture 3">
              <a:extLst>
                <a:ext uri="{FF2B5EF4-FFF2-40B4-BE49-F238E27FC236}">
                  <a16:creationId xmlns:a16="http://schemas.microsoft.com/office/drawing/2014/main" id="{85B24C0D-ED84-4CF2-916E-59E67FBFA654}"/>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1323290" y="5048699"/>
              <a:ext cx="1278566" cy="12044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5" name="角丸四角形 20">
              <a:extLst>
                <a:ext uri="{FF2B5EF4-FFF2-40B4-BE49-F238E27FC236}">
                  <a16:creationId xmlns:a16="http://schemas.microsoft.com/office/drawing/2014/main" id="{F2BC880A-9C9E-4939-837B-5B30A2BAE0B0}"/>
                </a:ext>
              </a:extLst>
            </p:cNvPr>
            <p:cNvSpPr/>
            <p:nvPr/>
          </p:nvSpPr>
          <p:spPr>
            <a:xfrm>
              <a:off x="12121445" y="6109186"/>
              <a:ext cx="490170" cy="123849"/>
            </a:xfrm>
            <a:prstGeom prst="roundRect">
              <a:avLst/>
            </a:prstGeom>
            <a:solidFill>
              <a:srgbClr val="55695D"/>
            </a:solidFill>
            <a:ln/>
          </p:spPr>
          <p:style>
            <a:lnRef idx="0">
              <a:schemeClr val="accent6"/>
            </a:lnRef>
            <a:fillRef idx="3">
              <a:schemeClr val="accent6"/>
            </a:fillRef>
            <a:effectRef idx="3">
              <a:schemeClr val="accent6"/>
            </a:effectRef>
            <a:fontRef idx="minor">
              <a:schemeClr val="lt1"/>
            </a:fontRef>
          </p:style>
          <p:txBody>
            <a:bodyPr rtlCol="0" anchor="ctr"/>
            <a:lstStyle/>
            <a:p>
              <a:pPr algn="ctr"/>
              <a:endParaRPr lang="ja-JP" altLang="en-US">
                <a:solidFill>
                  <a:srgbClr val="FFFFFF"/>
                </a:solidFill>
              </a:endParaRPr>
            </a:p>
          </p:txBody>
        </p:sp>
        <p:sp>
          <p:nvSpPr>
            <p:cNvPr id="126" name="正方形/長方形 125">
              <a:extLst>
                <a:ext uri="{FF2B5EF4-FFF2-40B4-BE49-F238E27FC236}">
                  <a16:creationId xmlns:a16="http://schemas.microsoft.com/office/drawing/2014/main" id="{EC5B301C-132D-4F02-96A5-0BADFDA6E9E3}"/>
                </a:ext>
              </a:extLst>
            </p:cNvPr>
            <p:cNvSpPr/>
            <p:nvPr/>
          </p:nvSpPr>
          <p:spPr>
            <a:xfrm>
              <a:off x="12691442" y="5023259"/>
              <a:ext cx="792088" cy="1251311"/>
            </a:xfrm>
            <a:prstGeom prst="rect">
              <a:avLst/>
            </a:prstGeom>
            <a:solidFill>
              <a:schemeClr val="bg1">
                <a:lumMod val="95000"/>
              </a:schemeClr>
            </a:solidFill>
            <a:ln w="1270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27" name="Picture 3">
              <a:extLst>
                <a:ext uri="{FF2B5EF4-FFF2-40B4-BE49-F238E27FC236}">
                  <a16:creationId xmlns:a16="http://schemas.microsoft.com/office/drawing/2014/main" id="{01EBEE98-213A-4D39-9947-36D582769600}"/>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2719834" y="5604947"/>
              <a:ext cx="697965" cy="374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8" name="Picture 4">
              <a:extLst>
                <a:ext uri="{FF2B5EF4-FFF2-40B4-BE49-F238E27FC236}">
                  <a16:creationId xmlns:a16="http://schemas.microsoft.com/office/drawing/2014/main" id="{918BAA35-8282-4516-B448-A22C52D9A19B}"/>
                </a:ext>
              </a:extLst>
            </p:cNvPr>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t="-10205"/>
            <a:stretch/>
          </p:blipFill>
          <p:spPr bwMode="auto">
            <a:xfrm>
              <a:off x="12778451" y="5083348"/>
              <a:ext cx="580729" cy="4885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9" name="テキスト ボックス 128">
              <a:extLst>
                <a:ext uri="{FF2B5EF4-FFF2-40B4-BE49-F238E27FC236}">
                  <a16:creationId xmlns:a16="http://schemas.microsoft.com/office/drawing/2014/main" id="{13541F18-2085-48CF-9181-93EDFCD6F9AE}"/>
                </a:ext>
              </a:extLst>
            </p:cNvPr>
            <p:cNvSpPr txBox="1"/>
            <p:nvPr/>
          </p:nvSpPr>
          <p:spPr>
            <a:xfrm>
              <a:off x="12909157" y="5740634"/>
              <a:ext cx="319318" cy="415498"/>
            </a:xfrm>
            <a:prstGeom prst="rect">
              <a:avLst/>
            </a:prstGeom>
            <a:noFill/>
          </p:spPr>
          <p:txBody>
            <a:bodyPr wrap="none" rtlCol="0">
              <a:spAutoFit/>
            </a:bodyPr>
            <a:lstStyle/>
            <a:p>
              <a:r>
                <a:rPr lang="en-US" altLang="ja-JP" sz="2100" dirty="0">
                  <a:solidFill>
                    <a:srgbClr val="5F5F5F"/>
                  </a:solidFill>
                  <a:latin typeface="Calibri"/>
                </a:rPr>
                <a:t>+</a:t>
              </a:r>
              <a:endParaRPr lang="ja-JP" altLang="en-US" sz="2100" dirty="0">
                <a:solidFill>
                  <a:srgbClr val="5F5F5F"/>
                </a:solidFill>
                <a:latin typeface="Calibri"/>
              </a:endParaRPr>
            </a:p>
          </p:txBody>
        </p:sp>
        <p:pic>
          <p:nvPicPr>
            <p:cNvPr id="130" name="Picture 2">
              <a:extLst>
                <a:ext uri="{FF2B5EF4-FFF2-40B4-BE49-F238E27FC236}">
                  <a16:creationId xmlns:a16="http://schemas.microsoft.com/office/drawing/2014/main" id="{CF5416B6-EC1B-4C5D-9F4C-FFAA056E825E}"/>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2719834" y="5955441"/>
              <a:ext cx="607762" cy="352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1" name="フリーフォーム 23">
              <a:extLst>
                <a:ext uri="{FF2B5EF4-FFF2-40B4-BE49-F238E27FC236}">
                  <a16:creationId xmlns:a16="http://schemas.microsoft.com/office/drawing/2014/main" id="{DA671EF2-52C6-4ABB-A58B-111F2C360384}"/>
                </a:ext>
              </a:extLst>
            </p:cNvPr>
            <p:cNvSpPr/>
            <p:nvPr/>
          </p:nvSpPr>
          <p:spPr>
            <a:xfrm flipH="1" flipV="1">
              <a:off x="12441715" y="5650904"/>
              <a:ext cx="249725" cy="520205"/>
            </a:xfrm>
            <a:custGeom>
              <a:avLst/>
              <a:gdLst>
                <a:gd name="connsiteX0" fmla="*/ 0 w 295835"/>
                <a:gd name="connsiteY0" fmla="*/ 423582 h 423582"/>
                <a:gd name="connsiteX1" fmla="*/ 121023 w 295835"/>
                <a:gd name="connsiteY1" fmla="*/ 423582 h 423582"/>
                <a:gd name="connsiteX2" fmla="*/ 295835 w 295835"/>
                <a:gd name="connsiteY2" fmla="*/ 262218 h 423582"/>
                <a:gd name="connsiteX3" fmla="*/ 295835 w 295835"/>
                <a:gd name="connsiteY3" fmla="*/ 0 h 423582"/>
              </a:gdLst>
              <a:ahLst/>
              <a:cxnLst>
                <a:cxn ang="0">
                  <a:pos x="connsiteX0" y="connsiteY0"/>
                </a:cxn>
                <a:cxn ang="0">
                  <a:pos x="connsiteX1" y="connsiteY1"/>
                </a:cxn>
                <a:cxn ang="0">
                  <a:pos x="connsiteX2" y="connsiteY2"/>
                </a:cxn>
                <a:cxn ang="0">
                  <a:pos x="connsiteX3" y="connsiteY3"/>
                </a:cxn>
              </a:cxnLst>
              <a:rect l="l" t="t" r="r" b="b"/>
              <a:pathLst>
                <a:path w="295835" h="423582">
                  <a:moveTo>
                    <a:pt x="0" y="423582"/>
                  </a:moveTo>
                  <a:lnTo>
                    <a:pt x="121023" y="423582"/>
                  </a:lnTo>
                  <a:lnTo>
                    <a:pt x="295835" y="262218"/>
                  </a:lnTo>
                  <a:lnTo>
                    <a:pt x="295835" y="0"/>
                  </a:lnTo>
                </a:path>
              </a:pathLst>
            </a:custGeom>
            <a:ln w="12700">
              <a:headEnd type="oval" w="sm" len="sm"/>
              <a:tailEnd type="oval" w="sm" len="sm"/>
            </a:ln>
          </p:spPr>
          <p:style>
            <a:lnRef idx="2">
              <a:schemeClr val="accent6"/>
            </a:lnRef>
            <a:fillRef idx="0">
              <a:schemeClr val="accent6"/>
            </a:fillRef>
            <a:effectRef idx="1">
              <a:schemeClr val="accent6"/>
            </a:effectRef>
            <a:fontRef idx="minor">
              <a:schemeClr val="tx1"/>
            </a:fontRef>
          </p:style>
          <p:txBody>
            <a:bodyPr rtlCol="0" anchor="ctr"/>
            <a:lstStyle/>
            <a:p>
              <a:pPr algn="ctr"/>
              <a:endParaRPr lang="ja-JP" altLang="en-US">
                <a:solidFill>
                  <a:srgbClr val="5F5F5F"/>
                </a:solidFill>
              </a:endParaRPr>
            </a:p>
          </p:txBody>
        </p:sp>
      </p:grpSp>
      <p:grpSp>
        <p:nvGrpSpPr>
          <p:cNvPr id="132" name="グループ化 131">
            <a:extLst>
              <a:ext uri="{FF2B5EF4-FFF2-40B4-BE49-F238E27FC236}">
                <a16:creationId xmlns:a16="http://schemas.microsoft.com/office/drawing/2014/main" id="{7706B7BB-49DE-4670-AE9D-1538D2A85E94}"/>
              </a:ext>
            </a:extLst>
          </p:cNvPr>
          <p:cNvGrpSpPr/>
          <p:nvPr/>
        </p:nvGrpSpPr>
        <p:grpSpPr>
          <a:xfrm rot="544062">
            <a:off x="10155646" y="4501062"/>
            <a:ext cx="594864" cy="564816"/>
            <a:chOff x="2727664" y="959577"/>
            <a:chExt cx="2425140" cy="2301962"/>
          </a:xfrm>
          <a:effectLst>
            <a:outerShdw blurRad="38100" dist="38100" dir="8100000" algn="tr" rotWithShape="0">
              <a:prstClr val="black">
                <a:alpha val="40000"/>
              </a:prstClr>
            </a:outerShdw>
          </a:effectLst>
        </p:grpSpPr>
        <p:grpSp>
          <p:nvGrpSpPr>
            <p:cNvPr id="133" name="グループ化 132">
              <a:extLst>
                <a:ext uri="{FF2B5EF4-FFF2-40B4-BE49-F238E27FC236}">
                  <a16:creationId xmlns:a16="http://schemas.microsoft.com/office/drawing/2014/main" id="{B8DC65EF-9081-4E3A-997F-FBEF747BBA59}"/>
                </a:ext>
              </a:extLst>
            </p:cNvPr>
            <p:cNvGrpSpPr/>
            <p:nvPr/>
          </p:nvGrpSpPr>
          <p:grpSpPr>
            <a:xfrm>
              <a:off x="2991168" y="1221263"/>
              <a:ext cx="1944215" cy="1771248"/>
              <a:chOff x="2991168" y="1221263"/>
              <a:chExt cx="1944215" cy="1771248"/>
            </a:xfrm>
          </p:grpSpPr>
          <p:sp>
            <p:nvSpPr>
              <p:cNvPr id="135" name="円/楕円 97">
                <a:extLst>
                  <a:ext uri="{FF2B5EF4-FFF2-40B4-BE49-F238E27FC236}">
                    <a16:creationId xmlns:a16="http://schemas.microsoft.com/office/drawing/2014/main" id="{50D4EA83-1B3E-4CD3-95CD-03B43B6BF54F}"/>
                  </a:ext>
                </a:extLst>
              </p:cNvPr>
              <p:cNvSpPr/>
              <p:nvPr/>
            </p:nvSpPr>
            <p:spPr>
              <a:xfrm>
                <a:off x="2991168" y="1221263"/>
                <a:ext cx="1944215" cy="1771248"/>
              </a:xfrm>
              <a:prstGeom prst="ellipse">
                <a:avLst/>
              </a:prstGeom>
              <a:solidFill>
                <a:schemeClr val="accent6">
                  <a:lumMod val="75000"/>
                </a:schemeClr>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dirty="0">
                  <a:ln>
                    <a:noFill/>
                  </a:ln>
                  <a:solidFill>
                    <a:prstClr val="white"/>
                  </a:solidFill>
                  <a:effectLst/>
                  <a:uLnTx/>
                  <a:uFillTx/>
                  <a:latin typeface="Meiryo UI"/>
                  <a:ea typeface="Meiryo UI"/>
                  <a:cs typeface="+mn-cs"/>
                </a:endParaRPr>
              </a:p>
            </p:txBody>
          </p:sp>
          <p:sp>
            <p:nvSpPr>
              <p:cNvPr id="136" name="角丸四角形 98">
                <a:extLst>
                  <a:ext uri="{FF2B5EF4-FFF2-40B4-BE49-F238E27FC236}">
                    <a16:creationId xmlns:a16="http://schemas.microsoft.com/office/drawing/2014/main" id="{6E9A016E-055C-4470-AE51-4948D8920175}"/>
                  </a:ext>
                </a:extLst>
              </p:cNvPr>
              <p:cNvSpPr/>
              <p:nvPr/>
            </p:nvSpPr>
            <p:spPr>
              <a:xfrm>
                <a:off x="3111526" y="1646029"/>
                <a:ext cx="1677970" cy="786535"/>
              </a:xfrm>
              <a:prstGeom prst="roundRect">
                <a:avLst/>
              </a:prstGeom>
              <a:solidFill>
                <a:schemeClr val="accent6">
                  <a:lumMod val="75000"/>
                </a:schemeClr>
              </a:solidFill>
              <a:ln w="25400" cap="flat" cmpd="sng" algn="ctr">
                <a:noFill/>
                <a:prstDash val="solid"/>
              </a:ln>
              <a:effectLst/>
            </p:spPr>
            <p:txBody>
              <a:bodyPr lIns="0" tIns="45718" rIns="0" bIns="0" rtlCol="0" anchor="ctr"/>
              <a:lstStyle/>
              <a:p>
                <a:pPr marL="0" marR="0" lvl="0" indent="0" algn="ctr" defTabSz="1371805" rtl="0" eaLnBrk="1" fontAlgn="auto" latinLnBrk="0" hangingPunct="1">
                  <a:lnSpc>
                    <a:spcPts val="1500"/>
                  </a:lnSpc>
                  <a:spcBef>
                    <a:spcPts val="0"/>
                  </a:spcBef>
                  <a:spcAft>
                    <a:spcPts val="0"/>
                  </a:spcAft>
                  <a:buClrTx/>
                  <a:buSzTx/>
                  <a:buFontTx/>
                  <a:buNone/>
                  <a:tabLst/>
                  <a:defRPr/>
                </a:pPr>
                <a:r>
                  <a:rPr kumimoji="0" lang="en-US" altLang="ja-JP" sz="1400" b="1" i="0" u="none" strike="noStrike" kern="0" cap="none" spc="0" normalizeH="0" baseline="0" noProof="0" dirty="0">
                    <a:ln>
                      <a:noFill/>
                    </a:ln>
                    <a:solidFill>
                      <a:prstClr val="white"/>
                    </a:solidFill>
                    <a:effectLst/>
                    <a:uLnTx/>
                    <a:uFillTx/>
                    <a:latin typeface="Calibri"/>
                    <a:ea typeface="Meiryo UI"/>
                    <a:cs typeface="+mn-cs"/>
                  </a:rPr>
                  <a:t>v.5</a:t>
                </a:r>
                <a:endParaRPr kumimoji="0" lang="ja-JP" altLang="en-US" sz="14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134" name="Picture 2" descr="C:\Users\toa27839.TOA\AppData\Local\Temp\notesEA312D\Bubble_material_noshadow-01.png">
              <a:extLst>
                <a:ext uri="{FF2B5EF4-FFF2-40B4-BE49-F238E27FC236}">
                  <a16:creationId xmlns:a16="http://schemas.microsoft.com/office/drawing/2014/main" id="{EA0E4423-49E6-43EF-B402-A8799E0E2E9B}"/>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2727664" y="959577"/>
              <a:ext cx="2425140" cy="2301962"/>
            </a:xfrm>
            <a:prstGeom prst="rect">
              <a:avLst/>
            </a:prstGeom>
            <a:noFill/>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117214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83"/>
                                        </p:tgtEl>
                                        <p:attrNameLst>
                                          <p:attrName>style.visibility</p:attrName>
                                        </p:attrNameLst>
                                      </p:cBhvr>
                                      <p:to>
                                        <p:strVal val="visible"/>
                                      </p:to>
                                    </p:set>
                                    <p:animEffect transition="in" filter="fade">
                                      <p:cBhvr>
                                        <p:cTn id="12" dur="500"/>
                                        <p:tgtEl>
                                          <p:spTgt spid="8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84"/>
                                        </p:tgtEl>
                                        <p:attrNameLst>
                                          <p:attrName>style.visibility</p:attrName>
                                        </p:attrNameLst>
                                      </p:cBhvr>
                                      <p:to>
                                        <p:strVal val="visible"/>
                                      </p:to>
                                    </p:set>
                                    <p:animEffect transition="in" filter="fade">
                                      <p:cBhvr>
                                        <p:cTn id="15" dur="500"/>
                                        <p:tgtEl>
                                          <p:spTgt spid="8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81"/>
                                        </p:tgtEl>
                                        <p:attrNameLst>
                                          <p:attrName>style.visibility</p:attrName>
                                        </p:attrNameLst>
                                      </p:cBhvr>
                                      <p:to>
                                        <p:strVal val="visible"/>
                                      </p:to>
                                    </p:set>
                                    <p:animEffect transition="in" filter="fade">
                                      <p:cBhvr>
                                        <p:cTn id="18" dur="500"/>
                                        <p:tgtEl>
                                          <p:spTgt spid="8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82"/>
                                        </p:tgtEl>
                                        <p:attrNameLst>
                                          <p:attrName>style.visibility</p:attrName>
                                        </p:attrNameLst>
                                      </p:cBhvr>
                                      <p:to>
                                        <p:strVal val="visible"/>
                                      </p:to>
                                    </p:set>
                                    <p:animEffect transition="in" filter="fade">
                                      <p:cBhvr>
                                        <p:cTn id="21" dur="500"/>
                                        <p:tgtEl>
                                          <p:spTgt spid="82"/>
                                        </p:tgtEl>
                                      </p:cBhvr>
                                    </p:animEffect>
                                  </p:childTnLst>
                                </p:cTn>
                              </p:par>
                              <p:par>
                                <p:cTn id="22" presetID="2" presetClass="entr" presetSubtype="2" fill="hold" nodeType="withEffect">
                                  <p:stCondLst>
                                    <p:cond delay="0"/>
                                  </p:stCondLst>
                                  <p:childTnLst>
                                    <p:set>
                                      <p:cBhvr>
                                        <p:cTn id="23" dur="1" fill="hold">
                                          <p:stCondLst>
                                            <p:cond delay="0"/>
                                          </p:stCondLst>
                                        </p:cTn>
                                        <p:tgtEl>
                                          <p:spTgt spid="90"/>
                                        </p:tgtEl>
                                        <p:attrNameLst>
                                          <p:attrName>style.visibility</p:attrName>
                                        </p:attrNameLst>
                                      </p:cBhvr>
                                      <p:to>
                                        <p:strVal val="visible"/>
                                      </p:to>
                                    </p:set>
                                    <p:anim calcmode="lin" valueType="num">
                                      <p:cBhvr additive="base">
                                        <p:cTn id="24" dur="500" fill="hold"/>
                                        <p:tgtEl>
                                          <p:spTgt spid="90"/>
                                        </p:tgtEl>
                                        <p:attrNameLst>
                                          <p:attrName>ppt_x</p:attrName>
                                        </p:attrNameLst>
                                      </p:cBhvr>
                                      <p:tavLst>
                                        <p:tav tm="0">
                                          <p:val>
                                            <p:strVal val="1+#ppt_w/2"/>
                                          </p:val>
                                        </p:tav>
                                        <p:tav tm="100000">
                                          <p:val>
                                            <p:strVal val="#ppt_x"/>
                                          </p:val>
                                        </p:tav>
                                      </p:tavLst>
                                    </p:anim>
                                    <p:anim calcmode="lin" valueType="num">
                                      <p:cBhvr additive="base">
                                        <p:cTn id="25" dur="500" fill="hold"/>
                                        <p:tgtEl>
                                          <p:spTgt spid="90"/>
                                        </p:tgtEl>
                                        <p:attrNameLst>
                                          <p:attrName>ppt_y</p:attrName>
                                        </p:attrNameLst>
                                      </p:cBhvr>
                                      <p:tavLst>
                                        <p:tav tm="0">
                                          <p:val>
                                            <p:strVal val="#ppt_y"/>
                                          </p:val>
                                        </p:tav>
                                        <p:tav tm="100000">
                                          <p:val>
                                            <p:strVal val="#ppt_y"/>
                                          </p:val>
                                        </p:tav>
                                      </p:tavLst>
                                    </p:anim>
                                  </p:childTnLst>
                                </p:cTn>
                              </p:par>
                              <p:par>
                                <p:cTn id="26" presetID="10" presetClass="entr" presetSubtype="0" fill="hold" nodeType="withEffect">
                                  <p:stCondLst>
                                    <p:cond delay="0"/>
                                  </p:stCondLst>
                                  <p:childTnLst>
                                    <p:set>
                                      <p:cBhvr>
                                        <p:cTn id="27" dur="1" fill="hold">
                                          <p:stCondLst>
                                            <p:cond delay="0"/>
                                          </p:stCondLst>
                                        </p:cTn>
                                        <p:tgtEl>
                                          <p:spTgt spid="85"/>
                                        </p:tgtEl>
                                        <p:attrNameLst>
                                          <p:attrName>style.visibility</p:attrName>
                                        </p:attrNameLst>
                                      </p:cBhvr>
                                      <p:to>
                                        <p:strVal val="visible"/>
                                      </p:to>
                                    </p:set>
                                    <p:animEffect transition="in" filter="fade">
                                      <p:cBhvr>
                                        <p:cTn id="28" dur="500"/>
                                        <p:tgtEl>
                                          <p:spTgt spid="85"/>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additive="base">
                                        <p:cTn id="33" dur="500" fill="hold"/>
                                        <p:tgtEl>
                                          <p:spTgt spid="3"/>
                                        </p:tgtEl>
                                        <p:attrNameLst>
                                          <p:attrName>ppt_x</p:attrName>
                                        </p:attrNameLst>
                                      </p:cBhvr>
                                      <p:tavLst>
                                        <p:tav tm="0">
                                          <p:val>
                                            <p:strVal val="#ppt_x"/>
                                          </p:val>
                                        </p:tav>
                                        <p:tav tm="100000">
                                          <p:val>
                                            <p:strVal val="#ppt_x"/>
                                          </p:val>
                                        </p:tav>
                                      </p:tavLst>
                                    </p:anim>
                                    <p:anim calcmode="lin" valueType="num">
                                      <p:cBhvr additive="base">
                                        <p:cTn id="34" dur="500" fill="hold"/>
                                        <p:tgtEl>
                                          <p:spTgt spid="3"/>
                                        </p:tgtEl>
                                        <p:attrNameLst>
                                          <p:attrName>ppt_y</p:attrName>
                                        </p:attrNameLst>
                                      </p:cBhvr>
                                      <p:tavLst>
                                        <p:tav tm="0">
                                          <p:val>
                                            <p:strVal val="1+#ppt_h/2"/>
                                          </p:val>
                                        </p:tav>
                                        <p:tav tm="100000">
                                          <p:val>
                                            <p:strVal val="#ppt_y"/>
                                          </p:val>
                                        </p:tav>
                                      </p:tavLst>
                                    </p:anim>
                                  </p:childTnLst>
                                </p:cTn>
                              </p:par>
                              <p:par>
                                <p:cTn id="35" presetID="10" presetClass="entr" presetSubtype="0" fill="hold" nodeType="withEffect">
                                  <p:stCondLst>
                                    <p:cond delay="300"/>
                                  </p:stCondLst>
                                  <p:childTnLst>
                                    <p:set>
                                      <p:cBhvr>
                                        <p:cTn id="36" dur="1" fill="hold">
                                          <p:stCondLst>
                                            <p:cond delay="0"/>
                                          </p:stCondLst>
                                        </p:cTn>
                                        <p:tgtEl>
                                          <p:spTgt spid="113"/>
                                        </p:tgtEl>
                                        <p:attrNameLst>
                                          <p:attrName>style.visibility</p:attrName>
                                        </p:attrNameLst>
                                      </p:cBhvr>
                                      <p:to>
                                        <p:strVal val="visible"/>
                                      </p:to>
                                    </p:set>
                                    <p:animEffect transition="in" filter="fade">
                                      <p:cBhvr>
                                        <p:cTn id="37" dur="500"/>
                                        <p:tgtEl>
                                          <p:spTgt spid="113"/>
                                        </p:tgtEl>
                                      </p:cBhvr>
                                    </p:animEffect>
                                  </p:childTnLst>
                                </p:cTn>
                              </p:par>
                            </p:childTnLst>
                          </p:cTn>
                        </p:par>
                        <p:par>
                          <p:cTn id="38" fill="hold">
                            <p:stCondLst>
                              <p:cond delay="800"/>
                            </p:stCondLst>
                            <p:childTnLst>
                              <p:par>
                                <p:cTn id="39" presetID="10" presetClass="entr" presetSubtype="0" fill="hold" nodeType="afterEffect">
                                  <p:stCondLst>
                                    <p:cond delay="0"/>
                                  </p:stCondLst>
                                  <p:childTnLst>
                                    <p:set>
                                      <p:cBhvr>
                                        <p:cTn id="40" dur="1" fill="hold">
                                          <p:stCondLst>
                                            <p:cond delay="0"/>
                                          </p:stCondLst>
                                        </p:cTn>
                                        <p:tgtEl>
                                          <p:spTgt spid="123"/>
                                        </p:tgtEl>
                                        <p:attrNameLst>
                                          <p:attrName>style.visibility</p:attrName>
                                        </p:attrNameLst>
                                      </p:cBhvr>
                                      <p:to>
                                        <p:strVal val="visible"/>
                                      </p:to>
                                    </p:set>
                                    <p:animEffect transition="in" filter="fade">
                                      <p:cBhvr>
                                        <p:cTn id="41" dur="500"/>
                                        <p:tgtEl>
                                          <p:spTgt spid="123"/>
                                        </p:tgtEl>
                                      </p:cBhvr>
                                    </p:animEffect>
                                  </p:childTnLst>
                                </p:cTn>
                              </p:par>
                            </p:childTnLst>
                          </p:cTn>
                        </p:par>
                        <p:par>
                          <p:cTn id="42" fill="hold">
                            <p:stCondLst>
                              <p:cond delay="1300"/>
                            </p:stCondLst>
                            <p:childTnLst>
                              <p:par>
                                <p:cTn id="43" presetID="31" presetClass="entr" presetSubtype="0" fill="hold" nodeType="afterEffect">
                                  <p:stCondLst>
                                    <p:cond delay="0"/>
                                  </p:stCondLst>
                                  <p:childTnLst>
                                    <p:set>
                                      <p:cBhvr>
                                        <p:cTn id="44" dur="1" fill="hold">
                                          <p:stCondLst>
                                            <p:cond delay="0"/>
                                          </p:stCondLst>
                                        </p:cTn>
                                        <p:tgtEl>
                                          <p:spTgt spid="132"/>
                                        </p:tgtEl>
                                        <p:attrNameLst>
                                          <p:attrName>style.visibility</p:attrName>
                                        </p:attrNameLst>
                                      </p:cBhvr>
                                      <p:to>
                                        <p:strVal val="visible"/>
                                      </p:to>
                                    </p:set>
                                    <p:anim calcmode="lin" valueType="num">
                                      <p:cBhvr>
                                        <p:cTn id="45" dur="400" fill="hold"/>
                                        <p:tgtEl>
                                          <p:spTgt spid="132"/>
                                        </p:tgtEl>
                                        <p:attrNameLst>
                                          <p:attrName>ppt_w</p:attrName>
                                        </p:attrNameLst>
                                      </p:cBhvr>
                                      <p:tavLst>
                                        <p:tav tm="0">
                                          <p:val>
                                            <p:fltVal val="0"/>
                                          </p:val>
                                        </p:tav>
                                        <p:tav tm="100000">
                                          <p:val>
                                            <p:strVal val="#ppt_w"/>
                                          </p:val>
                                        </p:tav>
                                      </p:tavLst>
                                    </p:anim>
                                    <p:anim calcmode="lin" valueType="num">
                                      <p:cBhvr>
                                        <p:cTn id="46" dur="400" fill="hold"/>
                                        <p:tgtEl>
                                          <p:spTgt spid="132"/>
                                        </p:tgtEl>
                                        <p:attrNameLst>
                                          <p:attrName>ppt_h</p:attrName>
                                        </p:attrNameLst>
                                      </p:cBhvr>
                                      <p:tavLst>
                                        <p:tav tm="0">
                                          <p:val>
                                            <p:fltVal val="0"/>
                                          </p:val>
                                        </p:tav>
                                        <p:tav tm="100000">
                                          <p:val>
                                            <p:strVal val="#ppt_h"/>
                                          </p:val>
                                        </p:tav>
                                      </p:tavLst>
                                    </p:anim>
                                    <p:anim calcmode="lin" valueType="num">
                                      <p:cBhvr>
                                        <p:cTn id="47" dur="400" fill="hold"/>
                                        <p:tgtEl>
                                          <p:spTgt spid="132"/>
                                        </p:tgtEl>
                                        <p:attrNameLst>
                                          <p:attrName>style.rotation</p:attrName>
                                        </p:attrNameLst>
                                      </p:cBhvr>
                                      <p:tavLst>
                                        <p:tav tm="0">
                                          <p:val>
                                            <p:fltVal val="90"/>
                                          </p:val>
                                        </p:tav>
                                        <p:tav tm="100000">
                                          <p:val>
                                            <p:fltVal val="0"/>
                                          </p:val>
                                        </p:tav>
                                      </p:tavLst>
                                    </p:anim>
                                    <p:animEffect transition="in" filter="fade">
                                      <p:cBhvr>
                                        <p:cTn id="48" dur="400"/>
                                        <p:tgtEl>
                                          <p:spTgt spid="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2" grpId="0" animBg="1"/>
      <p:bldP spid="83" grpId="0" animBg="1"/>
      <p:bldP spid="84"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1"/>
          <p:cNvGrpSpPr/>
          <p:nvPr/>
        </p:nvGrpSpPr>
        <p:grpSpPr>
          <a:xfrm>
            <a:off x="1153670" y="539776"/>
            <a:ext cx="1866938" cy="1772636"/>
            <a:chOff x="2753541" y="985398"/>
            <a:chExt cx="2425140" cy="2301963"/>
          </a:xfrm>
        </p:grpSpPr>
        <p:grpSp>
          <p:nvGrpSpPr>
            <p:cNvPr id="3" name="グループ化 2"/>
            <p:cNvGrpSpPr/>
            <p:nvPr/>
          </p:nvGrpSpPr>
          <p:grpSpPr>
            <a:xfrm>
              <a:off x="2991168" y="1221263"/>
              <a:ext cx="1944215" cy="1771248"/>
              <a:chOff x="2991168" y="1221263"/>
              <a:chExt cx="1944215" cy="1771248"/>
            </a:xfrm>
          </p:grpSpPr>
          <p:sp>
            <p:nvSpPr>
              <p:cNvPr id="5" name="円/楕円 4"/>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kern="0" dirty="0">
                  <a:solidFill>
                    <a:prstClr val="white"/>
                  </a:solidFill>
                  <a:latin typeface="Meiryo UI"/>
                  <a:ea typeface="Meiryo UI"/>
                </a:endParaRPr>
              </a:p>
            </p:txBody>
          </p:sp>
          <p:sp>
            <p:nvSpPr>
              <p:cNvPr id="6" name="角丸四角形 5"/>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sz="2100" b="1" kern="0" dirty="0">
                    <a:solidFill>
                      <a:prstClr val="white"/>
                    </a:solidFill>
                    <a:latin typeface="Calibri"/>
                    <a:ea typeface="Meiryo UI"/>
                  </a:rPr>
                  <a:t>Broadcast</a:t>
                </a:r>
                <a:endParaRPr kumimoji="0" lang="ja-JP" altLang="en-US" sz="2100" b="1" kern="0" dirty="0">
                  <a:solidFill>
                    <a:prstClr val="white"/>
                  </a:solidFill>
                  <a:latin typeface="Calibri"/>
                  <a:ea typeface="Meiryo UI"/>
                </a:endParaRPr>
              </a:p>
            </p:txBody>
          </p:sp>
        </p:grpSp>
        <p:pic>
          <p:nvPicPr>
            <p:cNvPr id="4" name="Picture 2" descr="C:\Users\toa27839.TOA\AppData\Local\Temp\notesEA312D\Bubble_material_noshadow-01.pn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7" name="正方形/長方形 6"/>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sp>
        <p:nvSpPr>
          <p:cNvPr id="8" name="円/楕円 7"/>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円/楕円 8"/>
          <p:cNvSpPr/>
          <p:nvPr/>
        </p:nvSpPr>
        <p:spPr>
          <a:xfrm>
            <a:off x="145116" y="2542683"/>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0" name="グループ化 9">
            <a:extLst>
              <a:ext uri="{FF2B5EF4-FFF2-40B4-BE49-F238E27FC236}">
                <a16:creationId xmlns:a16="http://schemas.microsoft.com/office/drawing/2014/main" id="{ED975B7D-DB49-4F3A-B578-CCAECE399F31}"/>
              </a:ext>
            </a:extLst>
          </p:cNvPr>
          <p:cNvGrpSpPr/>
          <p:nvPr/>
        </p:nvGrpSpPr>
        <p:grpSpPr>
          <a:xfrm>
            <a:off x="8755699" y="5270153"/>
            <a:ext cx="4770563" cy="2289582"/>
            <a:chOff x="4488517" y="1214395"/>
            <a:chExt cx="3180007" cy="1523242"/>
          </a:xfrm>
        </p:grpSpPr>
        <p:sp>
          <p:nvSpPr>
            <p:cNvPr id="11" name="正方形/長方形 10">
              <a:extLst>
                <a:ext uri="{FF2B5EF4-FFF2-40B4-BE49-F238E27FC236}">
                  <a16:creationId xmlns:a16="http://schemas.microsoft.com/office/drawing/2014/main" id="{975ABA8B-07C2-45E4-BFCE-E67DF450897E}"/>
                </a:ext>
              </a:extLst>
            </p:cNvPr>
            <p:cNvSpPr/>
            <p:nvPr/>
          </p:nvSpPr>
          <p:spPr>
            <a:xfrm>
              <a:off x="4488517" y="1214395"/>
              <a:ext cx="3180007" cy="1523242"/>
            </a:xfrm>
            <a:prstGeom prst="rect">
              <a:avLst/>
            </a:prstGeom>
            <a:solidFill>
              <a:schemeClr val="bg1">
                <a:lumMod val="95000"/>
              </a:schemeClr>
            </a:solidFill>
            <a:ln>
              <a:solidFill>
                <a:srgbClr val="C0000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2" name="テキスト ボックス 11">
              <a:extLst>
                <a:ext uri="{FF2B5EF4-FFF2-40B4-BE49-F238E27FC236}">
                  <a16:creationId xmlns:a16="http://schemas.microsoft.com/office/drawing/2014/main" id="{85F8C41D-8E4A-4A52-9079-6E0AEDF70778}"/>
                </a:ext>
              </a:extLst>
            </p:cNvPr>
            <p:cNvSpPr txBox="1"/>
            <p:nvPr/>
          </p:nvSpPr>
          <p:spPr>
            <a:xfrm>
              <a:off x="4943519" y="1263355"/>
              <a:ext cx="2725005" cy="1474282"/>
            </a:xfrm>
            <a:prstGeom prst="rect">
              <a:avLst/>
            </a:prstGeom>
            <a:noFill/>
          </p:spPr>
          <p:txBody>
            <a:bodyPr wrap="square" rtlCol="0">
              <a:spAutoFit/>
            </a:bodyPr>
            <a:lstStyle/>
            <a:p>
              <a:pPr lvl="0"/>
              <a:r>
                <a:rPr lang="en-US" altLang="ja-JP" sz="1600" dirty="0">
                  <a:latin typeface="Calibri"/>
                </a:rPr>
                <a:t>In v.5 and later, </a:t>
              </a:r>
              <a:r>
                <a:rPr lang="en-US" altLang="ja-JP" sz="1600" b="1" dirty="0">
                  <a:latin typeface="Calibri"/>
                </a:rPr>
                <a:t>Emergency Warning Broadcast</a:t>
              </a:r>
              <a:r>
                <a:rPr lang="en-US" altLang="ja-JP" sz="1600" dirty="0">
                  <a:latin typeface="Calibri"/>
                </a:rPr>
                <a:t> allows the </a:t>
              </a:r>
              <a:r>
                <a:rPr lang="en-US" altLang="ja-JP" sz="1600" b="1" dirty="0">
                  <a:latin typeface="Calibri"/>
                </a:rPr>
                <a:t>system to change to emergency mode</a:t>
              </a:r>
              <a:r>
                <a:rPr lang="en-US" altLang="ja-JP" sz="1600" dirty="0">
                  <a:latin typeface="Calibri"/>
                </a:rPr>
                <a:t>. At this time, Emergency Warning Broadcast is </a:t>
              </a:r>
              <a:r>
                <a:rPr lang="en-US" altLang="ja-JP" sz="1600" b="1" dirty="0">
                  <a:latin typeface="Calibri"/>
                </a:rPr>
                <a:t>equivalent to </a:t>
              </a:r>
              <a:r>
                <a:rPr lang="en-US" altLang="ja-JP" sz="1600" b="1" dirty="0">
                  <a:solidFill>
                    <a:srgbClr val="FF0000"/>
                  </a:solidFill>
                  <a:latin typeface="Calibri"/>
                </a:rPr>
                <a:t>Emergency</a:t>
              </a:r>
              <a:r>
                <a:rPr lang="en-US" altLang="ja-JP" sz="1600" b="1" dirty="0">
                  <a:latin typeface="Calibri"/>
                </a:rPr>
                <a:t> Broadcast</a:t>
              </a:r>
              <a:r>
                <a:rPr lang="en-US" altLang="ja-JP" sz="1600" dirty="0">
                  <a:latin typeface="Calibri"/>
                </a:rPr>
                <a:t>. </a:t>
              </a:r>
            </a:p>
            <a:p>
              <a:pPr lvl="0"/>
              <a:endParaRPr lang="en-US" altLang="ja-JP" sz="900" dirty="0">
                <a:latin typeface="Calibri"/>
              </a:endParaRPr>
            </a:p>
            <a:p>
              <a:pPr lvl="0"/>
              <a:r>
                <a:rPr lang="en-US" altLang="ja-JP" sz="1600" dirty="0">
                  <a:latin typeface="Calibri"/>
                </a:rPr>
                <a:t>The advantage of this additional feature is that the </a:t>
              </a:r>
              <a:r>
                <a:rPr lang="en-US" altLang="ja-JP" sz="1600" b="1" dirty="0">
                  <a:latin typeface="Calibri"/>
                </a:rPr>
                <a:t>system can perform an emergency broadcast using the audio input</a:t>
              </a:r>
              <a:r>
                <a:rPr lang="en-US" altLang="ja-JP" sz="1600" dirty="0">
                  <a:latin typeface="Calibri"/>
                </a:rPr>
                <a:t>.</a:t>
              </a:r>
              <a:endParaRPr kumimoji="1" lang="en-US" altLang="ja-JP" sz="1800" b="1" i="0" u="none" strike="noStrike" kern="1200" cap="none" spc="0" normalizeH="0" baseline="0" noProof="0" dirty="0">
                <a:ln>
                  <a:noFill/>
                </a:ln>
                <a:effectLst/>
                <a:uLnTx/>
                <a:uFillTx/>
                <a:latin typeface="Calibri"/>
              </a:endParaRPr>
            </a:p>
          </p:txBody>
        </p:sp>
      </p:grpSp>
      <p:grpSp>
        <p:nvGrpSpPr>
          <p:cNvPr id="13" name="グループ化 12">
            <a:extLst>
              <a:ext uri="{FF2B5EF4-FFF2-40B4-BE49-F238E27FC236}">
                <a16:creationId xmlns:a16="http://schemas.microsoft.com/office/drawing/2014/main" id="{704951A1-FD71-45B2-B437-8B63590BF021}"/>
              </a:ext>
            </a:extLst>
          </p:cNvPr>
          <p:cNvGrpSpPr/>
          <p:nvPr/>
        </p:nvGrpSpPr>
        <p:grpSpPr>
          <a:xfrm rot="544062">
            <a:off x="8814603" y="5313499"/>
            <a:ext cx="594864" cy="564816"/>
            <a:chOff x="2727664" y="959577"/>
            <a:chExt cx="2425140" cy="2301962"/>
          </a:xfrm>
          <a:effectLst>
            <a:outerShdw blurRad="38100" dist="38100" dir="8100000" algn="tr" rotWithShape="0">
              <a:prstClr val="black">
                <a:alpha val="40000"/>
              </a:prstClr>
            </a:outerShdw>
          </a:effectLst>
        </p:grpSpPr>
        <p:grpSp>
          <p:nvGrpSpPr>
            <p:cNvPr id="14" name="グループ化 13">
              <a:extLst>
                <a:ext uri="{FF2B5EF4-FFF2-40B4-BE49-F238E27FC236}">
                  <a16:creationId xmlns:a16="http://schemas.microsoft.com/office/drawing/2014/main" id="{2B07A5EE-141B-4887-A960-CB8BA2276CC9}"/>
                </a:ext>
              </a:extLst>
            </p:cNvPr>
            <p:cNvGrpSpPr/>
            <p:nvPr/>
          </p:nvGrpSpPr>
          <p:grpSpPr>
            <a:xfrm>
              <a:off x="2991168" y="1221263"/>
              <a:ext cx="1944215" cy="1771248"/>
              <a:chOff x="2991168" y="1221263"/>
              <a:chExt cx="1944215" cy="1771248"/>
            </a:xfrm>
          </p:grpSpPr>
          <p:sp>
            <p:nvSpPr>
              <p:cNvPr id="16" name="円/楕円 97">
                <a:extLst>
                  <a:ext uri="{FF2B5EF4-FFF2-40B4-BE49-F238E27FC236}">
                    <a16:creationId xmlns:a16="http://schemas.microsoft.com/office/drawing/2014/main" id="{91AED6AF-6729-4A80-BD60-4FA04DA7EDB6}"/>
                  </a:ext>
                </a:extLst>
              </p:cNvPr>
              <p:cNvSpPr/>
              <p:nvPr/>
            </p:nvSpPr>
            <p:spPr>
              <a:xfrm>
                <a:off x="2991168" y="1221263"/>
                <a:ext cx="1944215" cy="1771248"/>
              </a:xfrm>
              <a:prstGeom prst="ellipse">
                <a:avLst/>
              </a:prstGeom>
              <a:solidFill>
                <a:schemeClr val="accent6">
                  <a:lumMod val="75000"/>
                </a:schemeClr>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dirty="0">
                  <a:ln>
                    <a:noFill/>
                  </a:ln>
                  <a:solidFill>
                    <a:prstClr val="white"/>
                  </a:solidFill>
                  <a:effectLst/>
                  <a:uLnTx/>
                  <a:uFillTx/>
                  <a:latin typeface="Meiryo UI"/>
                  <a:ea typeface="Meiryo UI"/>
                  <a:cs typeface="+mn-cs"/>
                </a:endParaRPr>
              </a:p>
            </p:txBody>
          </p:sp>
          <p:sp>
            <p:nvSpPr>
              <p:cNvPr id="17" name="角丸四角形 98">
                <a:extLst>
                  <a:ext uri="{FF2B5EF4-FFF2-40B4-BE49-F238E27FC236}">
                    <a16:creationId xmlns:a16="http://schemas.microsoft.com/office/drawing/2014/main" id="{FCD16AED-C592-437B-A2E3-AF9E44DAABF4}"/>
                  </a:ext>
                </a:extLst>
              </p:cNvPr>
              <p:cNvSpPr/>
              <p:nvPr/>
            </p:nvSpPr>
            <p:spPr>
              <a:xfrm>
                <a:off x="3111526" y="1646029"/>
                <a:ext cx="1677970" cy="786535"/>
              </a:xfrm>
              <a:prstGeom prst="roundRect">
                <a:avLst/>
              </a:prstGeom>
              <a:solidFill>
                <a:schemeClr val="accent6">
                  <a:lumMod val="75000"/>
                </a:schemeClr>
              </a:solidFill>
              <a:ln w="25400" cap="flat" cmpd="sng" algn="ctr">
                <a:noFill/>
                <a:prstDash val="solid"/>
              </a:ln>
              <a:effectLst/>
            </p:spPr>
            <p:txBody>
              <a:bodyPr lIns="0" tIns="45718" rIns="0" bIns="0" rtlCol="0" anchor="ctr"/>
              <a:lstStyle/>
              <a:p>
                <a:pPr marL="0" marR="0" lvl="0" indent="0" algn="ctr" defTabSz="1371805" rtl="0" eaLnBrk="1" fontAlgn="auto" latinLnBrk="0" hangingPunct="1">
                  <a:lnSpc>
                    <a:spcPts val="1500"/>
                  </a:lnSpc>
                  <a:spcBef>
                    <a:spcPts val="0"/>
                  </a:spcBef>
                  <a:spcAft>
                    <a:spcPts val="0"/>
                  </a:spcAft>
                  <a:buClrTx/>
                  <a:buSzTx/>
                  <a:buFontTx/>
                  <a:buNone/>
                  <a:tabLst/>
                  <a:defRPr/>
                </a:pPr>
                <a:r>
                  <a:rPr kumimoji="0" lang="en-US" altLang="ja-JP" sz="1400" b="1" i="0" u="none" strike="noStrike" kern="0" cap="none" spc="0" normalizeH="0" baseline="0" noProof="0" dirty="0">
                    <a:ln>
                      <a:noFill/>
                    </a:ln>
                    <a:solidFill>
                      <a:prstClr val="white"/>
                    </a:solidFill>
                    <a:effectLst/>
                    <a:uLnTx/>
                    <a:uFillTx/>
                    <a:latin typeface="Calibri"/>
                    <a:ea typeface="Meiryo UI"/>
                    <a:cs typeface="+mn-cs"/>
                  </a:rPr>
                  <a:t>v.5</a:t>
                </a:r>
                <a:endParaRPr kumimoji="0" lang="ja-JP" altLang="en-US" sz="14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15" name="Picture 2" descr="C:\Users\toa27839.TOA\AppData\Local\Temp\notesEA312D\Bubble_material_noshadow-01.png">
              <a:extLst>
                <a:ext uri="{FF2B5EF4-FFF2-40B4-BE49-F238E27FC236}">
                  <a16:creationId xmlns:a16="http://schemas.microsoft.com/office/drawing/2014/main" id="{2D9E9372-BF1A-427E-B821-322DB7A59DF0}"/>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27664" y="959577"/>
              <a:ext cx="2425140" cy="2301962"/>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18" name="正方形/長方形 17">
            <a:extLst>
              <a:ext uri="{FF2B5EF4-FFF2-40B4-BE49-F238E27FC236}">
                <a16:creationId xmlns:a16="http://schemas.microsoft.com/office/drawing/2014/main" id="{3E8319AA-E401-4755-AFC8-9435808FC20B}"/>
              </a:ext>
            </a:extLst>
          </p:cNvPr>
          <p:cNvSpPr/>
          <p:nvPr/>
        </p:nvSpPr>
        <p:spPr>
          <a:xfrm>
            <a:off x="6162205" y="879798"/>
            <a:ext cx="3196699" cy="507860"/>
          </a:xfrm>
          <a:prstGeom prst="rect">
            <a:avLst/>
          </a:prstGeom>
        </p:spPr>
        <p:txBody>
          <a:bodyPr wrap="none" lIns="137187" tIns="68594" rIns="137187" bIns="68594">
            <a:spAutoFit/>
          </a:bodyPr>
          <a:lstStyle/>
          <a:p>
            <a:pPr lvl="0">
              <a:defRPr/>
            </a:pPr>
            <a:r>
              <a:rPr lang="en-US" altLang="ja-JP" sz="2400" b="1" dirty="0">
                <a:solidFill>
                  <a:srgbClr val="F79646">
                    <a:lumMod val="75000"/>
                  </a:srgbClr>
                </a:solidFill>
                <a:latin typeface="Calibri"/>
              </a:rPr>
              <a:t>[D] 4 type of broadcast</a:t>
            </a:r>
            <a:endParaRPr kumimoji="1" lang="ja-JP" altLang="en-US" sz="24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sp>
        <p:nvSpPr>
          <p:cNvPr id="19" name="正方形/長方形 18">
            <a:extLst>
              <a:ext uri="{FF2B5EF4-FFF2-40B4-BE49-F238E27FC236}">
                <a16:creationId xmlns:a16="http://schemas.microsoft.com/office/drawing/2014/main" id="{04E97485-6167-4EE0-8821-0D9C14FF76AC}"/>
              </a:ext>
            </a:extLst>
          </p:cNvPr>
          <p:cNvSpPr/>
          <p:nvPr/>
        </p:nvSpPr>
        <p:spPr>
          <a:xfrm>
            <a:off x="2861888" y="833632"/>
            <a:ext cx="3300317" cy="600193"/>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rPr>
              <a:t>Detail of Broadcast</a:t>
            </a:r>
            <a:endParaRPr kumimoji="1" lang="ja-JP" altLang="en-US" sz="30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pic>
        <p:nvPicPr>
          <p:cNvPr id="20" name="図 19">
            <a:extLst>
              <a:ext uri="{FF2B5EF4-FFF2-40B4-BE49-F238E27FC236}">
                <a16:creationId xmlns:a16="http://schemas.microsoft.com/office/drawing/2014/main" id="{7030CFF2-5004-4F80-9FFA-8BF5ABABC4F3}"/>
              </a:ext>
            </a:extLst>
          </p:cNvPr>
          <p:cNvPicPr>
            <a:picLocks noChangeAspect="1"/>
          </p:cNvPicPr>
          <p:nvPr/>
        </p:nvPicPr>
        <p:blipFill rotWithShape="1">
          <a:blip r:embed="rId4"/>
          <a:srcRect b="25009"/>
          <a:stretch/>
        </p:blipFill>
        <p:spPr>
          <a:xfrm>
            <a:off x="10243170" y="834877"/>
            <a:ext cx="2648922" cy="1152127"/>
          </a:xfrm>
          <a:prstGeom prst="rect">
            <a:avLst/>
          </a:prstGeom>
          <a:ln>
            <a:solidFill>
              <a:schemeClr val="bg1">
                <a:lumMod val="50000"/>
              </a:schemeClr>
            </a:solidFill>
          </a:ln>
        </p:spPr>
      </p:pic>
      <p:sp>
        <p:nvSpPr>
          <p:cNvPr id="21" name="正方形/長方形 20">
            <a:extLst>
              <a:ext uri="{FF2B5EF4-FFF2-40B4-BE49-F238E27FC236}">
                <a16:creationId xmlns:a16="http://schemas.microsoft.com/office/drawing/2014/main" id="{269D016C-97A1-4101-8E6E-5E61B2DD1E25}"/>
              </a:ext>
            </a:extLst>
          </p:cNvPr>
          <p:cNvSpPr/>
          <p:nvPr/>
        </p:nvSpPr>
        <p:spPr>
          <a:xfrm>
            <a:off x="10243170" y="833632"/>
            <a:ext cx="1728192" cy="554026"/>
          </a:xfrm>
          <a:prstGeom prst="rect">
            <a:avLst/>
          </a:prstGeom>
          <a:noFill/>
          <a:ln w="12700">
            <a:solidFill>
              <a:schemeClr val="accent6">
                <a:lumMod val="75000"/>
              </a:schemeClr>
            </a:solidFill>
          </a:ln>
          <a:effectLst>
            <a:glow rad="63500">
              <a:schemeClr val="accent6">
                <a:satMod val="175000"/>
                <a:alpha val="40000"/>
              </a:schemeClr>
            </a:glow>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2" name="図 21">
            <a:hlinkClick r:id="rId5" action="ppaction://hlinksldjump"/>
            <a:extLst>
              <a:ext uri="{FF2B5EF4-FFF2-40B4-BE49-F238E27FC236}">
                <a16:creationId xmlns:a16="http://schemas.microsoft.com/office/drawing/2014/main" id="{3591CB91-5C20-4443-89B7-55EC0EE57122}"/>
              </a:ext>
            </a:extLst>
          </p:cNvPr>
          <p:cNvPicPr>
            <a:picLocks noChangeAspect="1"/>
          </p:cNvPicPr>
          <p:nvPr/>
        </p:nvPicPr>
        <p:blipFill>
          <a:blip r:embed="rId6"/>
          <a:stretch>
            <a:fillRect/>
          </a:stretch>
        </p:blipFill>
        <p:spPr>
          <a:xfrm>
            <a:off x="12014853" y="830127"/>
            <a:ext cx="877540" cy="282189"/>
          </a:xfrm>
          <a:prstGeom prst="rect">
            <a:avLst/>
          </a:prstGeom>
        </p:spPr>
      </p:pic>
    </p:spTree>
    <p:extLst>
      <p:ext uri="{BB962C8B-B14F-4D97-AF65-F5344CB8AC3E}">
        <p14:creationId xmlns:p14="http://schemas.microsoft.com/office/powerpoint/2010/main" val="3321255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sp>
        <p:nvSpPr>
          <p:cNvPr id="96" name="正方形/長方形 95"/>
          <p:cNvSpPr/>
          <p:nvPr/>
        </p:nvSpPr>
        <p:spPr>
          <a:xfrm>
            <a:off x="1641176" y="4160143"/>
            <a:ext cx="850928" cy="600193"/>
          </a:xfrm>
          <a:prstGeom prst="rect">
            <a:avLst/>
          </a:prstGeom>
        </p:spPr>
        <p:txBody>
          <a:bodyPr wrap="none" lIns="137187" tIns="68594" rIns="137187" bIns="68594">
            <a:spAutoFit/>
          </a:bodyPr>
          <a:lstStyle/>
          <a:p>
            <a:r>
              <a:rPr lang="en-US" altLang="ja-JP" sz="3000" b="1" dirty="0">
                <a:solidFill>
                  <a:srgbClr val="F79646">
                    <a:lumMod val="75000"/>
                  </a:srgbClr>
                </a:solidFill>
                <a:latin typeface="Calibri"/>
              </a:rPr>
              <a:t>FBS</a:t>
            </a:r>
            <a:endParaRPr lang="ja-JP" altLang="en-US" sz="3000" dirty="0">
              <a:solidFill>
                <a:srgbClr val="F79646">
                  <a:lumMod val="75000"/>
                </a:srgbClr>
              </a:solidFill>
            </a:endParaRPr>
          </a:p>
        </p:txBody>
      </p:sp>
      <p:grpSp>
        <p:nvGrpSpPr>
          <p:cNvPr id="14" name="グループ化 13"/>
          <p:cNvGrpSpPr/>
          <p:nvPr/>
        </p:nvGrpSpPr>
        <p:grpSpPr>
          <a:xfrm>
            <a:off x="1154017" y="516462"/>
            <a:ext cx="1866938" cy="1772636"/>
            <a:chOff x="2753991" y="955122"/>
            <a:chExt cx="2425140" cy="2301963"/>
          </a:xfrm>
        </p:grpSpPr>
        <p:grpSp>
          <p:nvGrpSpPr>
            <p:cNvPr id="15" name="グループ化 14"/>
            <p:cNvGrpSpPr/>
            <p:nvPr/>
          </p:nvGrpSpPr>
          <p:grpSpPr>
            <a:xfrm>
              <a:off x="2991168" y="1221263"/>
              <a:ext cx="1944215" cy="1771248"/>
              <a:chOff x="2991168" y="1221263"/>
              <a:chExt cx="1944215" cy="1771248"/>
            </a:xfrm>
          </p:grpSpPr>
          <p:sp>
            <p:nvSpPr>
              <p:cNvPr id="17" name="円/楕円 16"/>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sz="1600" kern="0" dirty="0">
                  <a:solidFill>
                    <a:prstClr val="white"/>
                  </a:solidFill>
                  <a:latin typeface="Meiryo UI"/>
                  <a:ea typeface="Meiryo UI"/>
                </a:endParaRPr>
              </a:p>
            </p:txBody>
          </p:sp>
          <p:sp>
            <p:nvSpPr>
              <p:cNvPr id="18" name="角丸四角形 17"/>
              <p:cNvSpPr/>
              <p:nvPr/>
            </p:nvSpPr>
            <p:spPr>
              <a:xfrm>
                <a:off x="3127577" y="1555638"/>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sz="2000" b="1" kern="0" dirty="0">
                    <a:solidFill>
                      <a:prstClr val="white"/>
                    </a:solidFill>
                    <a:latin typeface="Calibri"/>
                    <a:ea typeface="Meiryo UI"/>
                  </a:rPr>
                  <a:t>Audio</a:t>
                </a:r>
              </a:p>
              <a:p>
                <a:pPr algn="ctr" defTabSz="1371805" fontAlgn="auto">
                  <a:spcBef>
                    <a:spcPts val="0"/>
                  </a:spcBef>
                  <a:spcAft>
                    <a:spcPts val="0"/>
                  </a:spcAft>
                </a:pPr>
                <a:r>
                  <a:rPr kumimoji="0" lang="en-US" altLang="ja-JP" sz="2000" b="1" kern="0" dirty="0">
                    <a:solidFill>
                      <a:prstClr val="white"/>
                    </a:solidFill>
                    <a:latin typeface="Calibri"/>
                    <a:ea typeface="Meiryo UI"/>
                  </a:rPr>
                  <a:t>Processing</a:t>
                </a:r>
                <a:endParaRPr kumimoji="0" lang="ja-JP" altLang="en-US" sz="2000" b="1" kern="0" dirty="0">
                  <a:solidFill>
                    <a:prstClr val="white"/>
                  </a:solidFill>
                  <a:latin typeface="Calibri"/>
                  <a:ea typeface="Meiryo UI"/>
                </a:endParaRPr>
              </a:p>
            </p:txBody>
          </p:sp>
        </p:grpSp>
        <p:pic>
          <p:nvPicPr>
            <p:cNvPr id="16" name="Picture 2" descr="C:\Users\toa27839.TOA\AppData\Local\Temp\notesEA312D\Bubble_material_noshadow-01.pn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2753991" y="955122"/>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26" name="正方形/長方形 25"/>
          <p:cNvSpPr/>
          <p:nvPr/>
        </p:nvSpPr>
        <p:spPr>
          <a:xfrm>
            <a:off x="9665465" y="6758239"/>
            <a:ext cx="3566775" cy="877191"/>
          </a:xfrm>
          <a:prstGeom prst="rect">
            <a:avLst/>
          </a:prstGeom>
        </p:spPr>
        <p:txBody>
          <a:bodyPr wrap="square" lIns="137187" tIns="68594" rIns="137187" bIns="68594">
            <a:spAutoFit/>
          </a:bodyPr>
          <a:lstStyle/>
          <a:p>
            <a:pPr>
              <a:defRPr/>
            </a:pPr>
            <a:r>
              <a:rPr lang="en-US" altLang="ja-JP" sz="1600" dirty="0">
                <a:solidFill>
                  <a:srgbClr val="F79646">
                    <a:lumMod val="75000"/>
                  </a:srgbClr>
                </a:solidFill>
                <a:latin typeface="Calibri"/>
              </a:rPr>
              <a:t>In this movie, other equipment is used. VX-3000’s FBS function can set FBS filter automatically.</a:t>
            </a:r>
            <a:endParaRPr lang="ja-JP" altLang="en-US" sz="1600" dirty="0">
              <a:solidFill>
                <a:srgbClr val="F79646">
                  <a:lumMod val="75000"/>
                </a:srgbClr>
              </a:solidFill>
              <a:latin typeface="Calibri"/>
            </a:endParaRPr>
          </a:p>
        </p:txBody>
      </p:sp>
      <p:sp>
        <p:nvSpPr>
          <p:cNvPr id="27" name="正方形/長方形 26"/>
          <p:cNvSpPr>
            <a:spLocks noChangeArrowheads="1"/>
          </p:cNvSpPr>
          <p:nvPr/>
        </p:nvSpPr>
        <p:spPr bwMode="auto">
          <a:xfrm>
            <a:off x="9649019" y="4469297"/>
            <a:ext cx="3310321" cy="600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7187" tIns="68594" rIns="137187" bIns="68594">
            <a:spAutoFit/>
          </a:bodyPr>
          <a:lstStyle>
            <a:lvl1pPr eaLnBrk="0" hangingPunct="0">
              <a:defRPr kumimoji="1">
                <a:solidFill>
                  <a:schemeClr val="tx1"/>
                </a:solidFill>
                <a:latin typeface="Meiryo UI" pitchFamily="50" charset="-128"/>
                <a:ea typeface="ＭＳ Ｐゴシック" pitchFamily="50" charset="-128"/>
              </a:defRPr>
            </a:lvl1pPr>
            <a:lvl2pPr marL="742950" indent="-285750" eaLnBrk="0" hangingPunct="0">
              <a:defRPr kumimoji="1">
                <a:solidFill>
                  <a:schemeClr val="tx1"/>
                </a:solidFill>
                <a:latin typeface="Meiryo UI" pitchFamily="50" charset="-128"/>
                <a:ea typeface="ＭＳ Ｐゴシック" pitchFamily="50" charset="-128"/>
              </a:defRPr>
            </a:lvl2pPr>
            <a:lvl3pPr marL="1143000" indent="-228600" eaLnBrk="0" hangingPunct="0">
              <a:defRPr kumimoji="1">
                <a:solidFill>
                  <a:schemeClr val="tx1"/>
                </a:solidFill>
                <a:latin typeface="Meiryo UI" pitchFamily="50" charset="-128"/>
                <a:ea typeface="ＭＳ Ｐゴシック" pitchFamily="50" charset="-128"/>
              </a:defRPr>
            </a:lvl3pPr>
            <a:lvl4pPr marL="1600200" indent="-228600" eaLnBrk="0" hangingPunct="0">
              <a:defRPr kumimoji="1">
                <a:solidFill>
                  <a:schemeClr val="tx1"/>
                </a:solidFill>
                <a:latin typeface="Meiryo UI" pitchFamily="50" charset="-128"/>
                <a:ea typeface="ＭＳ Ｐゴシック" pitchFamily="50" charset="-128"/>
              </a:defRPr>
            </a:lvl4pPr>
            <a:lvl5pPr marL="2057400" indent="-228600" eaLnBrk="0" hangingPunct="0">
              <a:defRPr kumimoji="1">
                <a:solidFill>
                  <a:schemeClr val="tx1"/>
                </a:solidFill>
                <a:latin typeface="Meiryo UI" pitchFamily="50" charset="-128"/>
                <a:ea typeface="ＭＳ Ｐゴシック" pitchFamily="50" charset="-128"/>
              </a:defRPr>
            </a:lvl5pPr>
            <a:lvl6pPr marL="2514600" indent="-228600" eaLnBrk="0" fontAlgn="base" hangingPunct="0">
              <a:spcBef>
                <a:spcPct val="0"/>
              </a:spcBef>
              <a:spcAft>
                <a:spcPct val="0"/>
              </a:spcAft>
              <a:defRPr kumimoji="1">
                <a:solidFill>
                  <a:schemeClr val="tx1"/>
                </a:solidFill>
                <a:latin typeface="Meiryo UI" pitchFamily="50" charset="-128"/>
                <a:ea typeface="ＭＳ Ｐゴシック" pitchFamily="50" charset="-128"/>
              </a:defRPr>
            </a:lvl6pPr>
            <a:lvl7pPr marL="2971800" indent="-228600" eaLnBrk="0" fontAlgn="base" hangingPunct="0">
              <a:spcBef>
                <a:spcPct val="0"/>
              </a:spcBef>
              <a:spcAft>
                <a:spcPct val="0"/>
              </a:spcAft>
              <a:defRPr kumimoji="1">
                <a:solidFill>
                  <a:schemeClr val="tx1"/>
                </a:solidFill>
                <a:latin typeface="Meiryo UI" pitchFamily="50" charset="-128"/>
                <a:ea typeface="ＭＳ Ｐゴシック" pitchFamily="50" charset="-128"/>
              </a:defRPr>
            </a:lvl7pPr>
            <a:lvl8pPr marL="3429000" indent="-228600" eaLnBrk="0" fontAlgn="base" hangingPunct="0">
              <a:spcBef>
                <a:spcPct val="0"/>
              </a:spcBef>
              <a:spcAft>
                <a:spcPct val="0"/>
              </a:spcAft>
              <a:defRPr kumimoji="1">
                <a:solidFill>
                  <a:schemeClr val="tx1"/>
                </a:solidFill>
                <a:latin typeface="Meiryo UI" pitchFamily="50" charset="-128"/>
                <a:ea typeface="ＭＳ Ｐゴシック" pitchFamily="50" charset="-128"/>
              </a:defRPr>
            </a:lvl8pPr>
            <a:lvl9pPr marL="3886200" indent="-228600" eaLnBrk="0" fontAlgn="base" hangingPunct="0">
              <a:spcBef>
                <a:spcPct val="0"/>
              </a:spcBef>
              <a:spcAft>
                <a:spcPct val="0"/>
              </a:spcAft>
              <a:defRPr kumimoji="1">
                <a:solidFill>
                  <a:schemeClr val="tx1"/>
                </a:solidFill>
                <a:latin typeface="Meiryo UI" pitchFamily="50" charset="-128"/>
                <a:ea typeface="ＭＳ Ｐゴシック" pitchFamily="50" charset="-128"/>
              </a:defRPr>
            </a:lvl9pPr>
          </a:lstStyle>
          <a:p>
            <a:pPr eaLnBrk="1" hangingPunct="1"/>
            <a:r>
              <a:rPr lang="en-US" altLang="ja-JP" sz="1700" dirty="0">
                <a:latin typeface="Calibri" pitchFamily="34" charset="0"/>
              </a:rPr>
              <a:t>Demonstration of  the </a:t>
            </a:r>
            <a:r>
              <a:rPr lang="en-US" altLang="ja-JP" sz="3000" b="1" dirty="0">
                <a:latin typeface="Calibri" pitchFamily="34" charset="0"/>
              </a:rPr>
              <a:t>FBS</a:t>
            </a:r>
            <a:endParaRPr lang="ja-JP" altLang="en-US" sz="3000" b="1" dirty="0">
              <a:latin typeface="Calibri" pitchFamily="34" charset="0"/>
            </a:endParaRPr>
          </a:p>
        </p:txBody>
      </p:sp>
      <p:pic>
        <p:nvPicPr>
          <p:cNvPr id="28" name="test_20160323_091957.wmv">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rotWithShape="1">
          <a:blip r:embed="rId8"/>
          <a:srcRect t="40204"/>
          <a:stretch/>
        </p:blipFill>
        <p:spPr>
          <a:xfrm>
            <a:off x="9789460" y="5047834"/>
            <a:ext cx="3029439" cy="1639463"/>
          </a:xfrm>
          <a:prstGeom prst="rect">
            <a:avLst/>
          </a:prstGeom>
          <a:ln w="38100" cap="sq">
            <a:solidFill>
              <a:srgbClr val="000000"/>
            </a:solidFill>
            <a:prstDash val="solid"/>
            <a:miter lim="800000"/>
          </a:ln>
          <a:effectLst>
            <a:outerShdw blurRad="50800" dist="38100" dir="8100000" algn="tr" rotWithShape="0">
              <a:prstClr val="black">
                <a:alpha val="40000"/>
              </a:prstClr>
            </a:outerShdw>
          </a:effectLst>
        </p:spPr>
      </p:pic>
      <p:sp>
        <p:nvSpPr>
          <p:cNvPr id="108" name="正方形/長方形 107"/>
          <p:cNvSpPr/>
          <p:nvPr/>
        </p:nvSpPr>
        <p:spPr>
          <a:xfrm>
            <a:off x="1690758" y="4700427"/>
            <a:ext cx="3439645" cy="738692"/>
          </a:xfrm>
          <a:prstGeom prst="rect">
            <a:avLst/>
          </a:prstGeom>
        </p:spPr>
        <p:txBody>
          <a:bodyPr wrap="squar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Feedback Suppressor (FBS) can be set on RM input or AUDIO IN.</a:t>
            </a:r>
            <a:endParaRPr lang="ja-JP" altLang="en-US" sz="2100" dirty="0">
              <a:solidFill>
                <a:prstClr val="black"/>
              </a:solidFill>
              <a:latin typeface="Calibri"/>
              <a:ea typeface="ＭＳ Ｐゴシック"/>
            </a:endParaRPr>
          </a:p>
        </p:txBody>
      </p:sp>
      <p:sp>
        <p:nvSpPr>
          <p:cNvPr id="109" name="テキスト ボックス 108"/>
          <p:cNvSpPr txBox="1"/>
          <p:nvPr/>
        </p:nvSpPr>
        <p:spPr>
          <a:xfrm>
            <a:off x="4884634" y="5177673"/>
            <a:ext cx="4674774" cy="2355459"/>
          </a:xfrm>
          <a:prstGeom prst="rect">
            <a:avLst/>
          </a:prstGeom>
          <a:noFill/>
        </p:spPr>
        <p:txBody>
          <a:bodyPr wrap="square" lIns="137187" tIns="68594" rIns="137187" bIns="68594">
            <a:spAutoFit/>
          </a:bodyPr>
          <a:lstStyle/>
          <a:p>
            <a:pPr>
              <a:defRPr/>
            </a:pPr>
            <a:r>
              <a:rPr lang="en-US" altLang="ja-JP" dirty="0">
                <a:latin typeface="Calibri"/>
              </a:rPr>
              <a:t>Feedback occurs when an acoustic loop is made among the MIC, AMP and SP. When the MIC and SP are placed in the same space, the sound from the SP can also be received by the MIC, AMP further, and passed out through the SP again, and part of this amplified sound may again be revived by MIC. Such repeating phenomenon creates the feedback.</a:t>
            </a:r>
            <a:endParaRPr lang="ja-JP" altLang="en-US" dirty="0">
              <a:latin typeface="Calibri"/>
            </a:endParaRPr>
          </a:p>
        </p:txBody>
      </p:sp>
      <p:pic>
        <p:nvPicPr>
          <p:cNvPr id="110" name="test_20170126_183512 (1).wmv">
            <a:hlinkClick r:id="" action="ppaction://media"/>
          </p:cNvPr>
          <p:cNvPicPr>
            <a:picLocks noChangeAspect="1"/>
          </p:cNvPicPr>
          <p:nvPr>
            <a:videoFile r:link="rId4"/>
            <p:extLst>
              <p:ext uri="{DAA4B4D4-6D71-4841-9C94-3DE7FCFB9230}">
                <p14:media xmlns:p14="http://schemas.microsoft.com/office/powerpoint/2010/main" r:embed="rId3"/>
              </p:ext>
            </p:extLst>
          </p:nvPr>
        </p:nvPicPr>
        <p:blipFill rotWithShape="1">
          <a:blip r:embed="rId9"/>
          <a:srcRect t="41890"/>
          <a:stretch/>
        </p:blipFill>
        <p:spPr>
          <a:xfrm>
            <a:off x="1889668" y="5740113"/>
            <a:ext cx="2994966" cy="1574532"/>
          </a:xfrm>
          <a:prstGeom prst="rect">
            <a:avLst/>
          </a:prstGeom>
        </p:spPr>
      </p:pic>
      <p:grpSp>
        <p:nvGrpSpPr>
          <p:cNvPr id="111" name="グループ化 110"/>
          <p:cNvGrpSpPr/>
          <p:nvPr/>
        </p:nvGrpSpPr>
        <p:grpSpPr>
          <a:xfrm>
            <a:off x="5270164" y="941690"/>
            <a:ext cx="8768749" cy="3582861"/>
            <a:chOff x="3047324" y="2676133"/>
            <a:chExt cx="5845156" cy="2387591"/>
          </a:xfrm>
        </p:grpSpPr>
        <p:sp>
          <p:nvSpPr>
            <p:cNvPr id="112" name="正方形/長方形 111"/>
            <p:cNvSpPr/>
            <p:nvPr/>
          </p:nvSpPr>
          <p:spPr>
            <a:xfrm>
              <a:off x="5226489" y="3131267"/>
              <a:ext cx="2787365" cy="1671366"/>
            </a:xfrm>
            <a:prstGeom prst="rect">
              <a:avLst/>
            </a:prstGeom>
            <a:solidFill>
              <a:srgbClr val="934BC9">
                <a:alpha val="15000"/>
              </a:srgbClr>
            </a:solidFill>
            <a:ln w="25400" cap="flat" cmpd="sng" algn="ctr">
              <a:noFill/>
              <a:prstDash val="solid"/>
            </a:ln>
            <a:effectLst/>
          </p:spPr>
          <p:txBody>
            <a:bodyPr rtlCol="0" anchor="t"/>
            <a:lstStyle/>
            <a:p>
              <a:pPr algn="ctr" defTabSz="7682880" fontAlgn="auto">
                <a:spcBef>
                  <a:spcPts val="0"/>
                </a:spcBef>
                <a:spcAft>
                  <a:spcPts val="0"/>
                </a:spcAft>
                <a:defRPr/>
              </a:pPr>
              <a:endParaRPr kumimoji="0" lang="en-US" altLang="ja-JP" sz="2400" b="1" kern="0" dirty="0">
                <a:solidFill>
                  <a:srgbClr val="8064A2"/>
                </a:solidFill>
                <a:latin typeface="Calibri"/>
                <a:ea typeface="ＭＳ Ｐゴシック"/>
              </a:endParaRPr>
            </a:p>
          </p:txBody>
        </p:sp>
        <p:sp>
          <p:nvSpPr>
            <p:cNvPr id="113" name="正方形/長方形 112"/>
            <p:cNvSpPr/>
            <p:nvPr/>
          </p:nvSpPr>
          <p:spPr>
            <a:xfrm>
              <a:off x="3748188" y="4729073"/>
              <a:ext cx="975539" cy="276885"/>
            </a:xfrm>
            <a:prstGeom prst="rect">
              <a:avLst/>
            </a:prstGeom>
          </p:spPr>
          <p:txBody>
            <a:bodyPr wrap="none">
              <a:spAutoFit/>
            </a:bodyPr>
            <a:lstStyle/>
            <a:p>
              <a:pPr defTabSz="7682880" fontAlgn="auto">
                <a:spcBef>
                  <a:spcPts val="0"/>
                </a:spcBef>
                <a:spcAft>
                  <a:spcPts val="0"/>
                </a:spcAft>
              </a:pPr>
              <a:r>
                <a:rPr lang="en-US" altLang="ja-JP" dirty="0">
                  <a:solidFill>
                    <a:prstClr val="black"/>
                  </a:solidFill>
                  <a:latin typeface="Calibri"/>
                  <a:ea typeface="ＭＳ Ｐゴシック"/>
                </a:rPr>
                <a:t>AUDIO IN 4ch</a:t>
              </a:r>
              <a:endParaRPr lang="ja-JP" altLang="en-US" sz="2100" dirty="0">
                <a:solidFill>
                  <a:prstClr val="black"/>
                </a:solidFill>
                <a:latin typeface="Calibri"/>
                <a:ea typeface="ＭＳ Ｐゴシック"/>
              </a:endParaRPr>
            </a:p>
          </p:txBody>
        </p:sp>
        <p:grpSp>
          <p:nvGrpSpPr>
            <p:cNvPr id="114" name="グループ化 113"/>
            <p:cNvGrpSpPr/>
            <p:nvPr/>
          </p:nvGrpSpPr>
          <p:grpSpPr>
            <a:xfrm>
              <a:off x="5413044" y="4159366"/>
              <a:ext cx="2600810" cy="431448"/>
              <a:chOff x="2975204" y="3477633"/>
              <a:chExt cx="2149429" cy="631683"/>
            </a:xfrm>
          </p:grpSpPr>
          <p:sp>
            <p:nvSpPr>
              <p:cNvPr id="145" name="フリーフォーム 144"/>
              <p:cNvSpPr/>
              <p:nvPr/>
            </p:nvSpPr>
            <p:spPr>
              <a:xfrm>
                <a:off x="2975204" y="3477633"/>
                <a:ext cx="2149429" cy="17423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sp>
            <p:nvSpPr>
              <p:cNvPr id="146" name="フリーフォーム 145"/>
              <p:cNvSpPr/>
              <p:nvPr/>
            </p:nvSpPr>
            <p:spPr>
              <a:xfrm>
                <a:off x="2975205" y="3651870"/>
                <a:ext cx="2149427" cy="137955"/>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sp>
            <p:nvSpPr>
              <p:cNvPr id="147" name="フリーフォーム 146"/>
              <p:cNvSpPr/>
              <p:nvPr/>
            </p:nvSpPr>
            <p:spPr>
              <a:xfrm>
                <a:off x="2980370" y="3971357"/>
                <a:ext cx="2144263" cy="13795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sp>
            <p:nvSpPr>
              <p:cNvPr id="148" name="フリーフォーム 147"/>
              <p:cNvSpPr/>
              <p:nvPr/>
            </p:nvSpPr>
            <p:spPr>
              <a:xfrm>
                <a:off x="2982956" y="3819455"/>
                <a:ext cx="2141676" cy="151902"/>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grpSp>
        <p:sp>
          <p:nvSpPr>
            <p:cNvPr id="115" name="フリーフォーム 114"/>
            <p:cNvSpPr/>
            <p:nvPr/>
          </p:nvSpPr>
          <p:spPr>
            <a:xfrm rot="10800000">
              <a:off x="5413900" y="4590813"/>
              <a:ext cx="1931268" cy="275779"/>
            </a:xfrm>
            <a:custGeom>
              <a:avLst/>
              <a:gdLst>
                <a:gd name="connsiteX0" fmla="*/ 1743959 w 1743959"/>
                <a:gd name="connsiteY0" fmla="*/ 1239625 h 1239625"/>
                <a:gd name="connsiteX1" fmla="*/ 1743959 w 1743959"/>
                <a:gd name="connsiteY1" fmla="*/ 0 h 1239625"/>
                <a:gd name="connsiteX2" fmla="*/ 0 w 1743959"/>
                <a:gd name="connsiteY2" fmla="*/ 0 h 1239625"/>
                <a:gd name="connsiteX0" fmla="*/ 1743959 w 1752723"/>
                <a:gd name="connsiteY0" fmla="*/ 1239625 h 1239625"/>
                <a:gd name="connsiteX1" fmla="*/ 1752723 w 1752723"/>
                <a:gd name="connsiteY1" fmla="*/ 469836 h 1239625"/>
                <a:gd name="connsiteX2" fmla="*/ 1743959 w 1752723"/>
                <a:gd name="connsiteY2" fmla="*/ 0 h 1239625"/>
                <a:gd name="connsiteX3" fmla="*/ 0 w 1752723"/>
                <a:gd name="connsiteY3" fmla="*/ 0 h 1239625"/>
                <a:gd name="connsiteX0" fmla="*/ 5911809 w 5911809"/>
                <a:gd name="connsiteY0" fmla="*/ 469266 h 469836"/>
                <a:gd name="connsiteX1" fmla="*/ 1752723 w 5911809"/>
                <a:gd name="connsiteY1" fmla="*/ 469836 h 469836"/>
                <a:gd name="connsiteX2" fmla="*/ 1743959 w 5911809"/>
                <a:gd name="connsiteY2" fmla="*/ 0 h 469836"/>
                <a:gd name="connsiteX3" fmla="*/ 0 w 5911809"/>
                <a:gd name="connsiteY3" fmla="*/ 0 h 469836"/>
              </a:gdLst>
              <a:ahLst/>
              <a:cxnLst>
                <a:cxn ang="0">
                  <a:pos x="connsiteX0" y="connsiteY0"/>
                </a:cxn>
                <a:cxn ang="0">
                  <a:pos x="connsiteX1" y="connsiteY1"/>
                </a:cxn>
                <a:cxn ang="0">
                  <a:pos x="connsiteX2" y="connsiteY2"/>
                </a:cxn>
                <a:cxn ang="0">
                  <a:pos x="connsiteX3" y="connsiteY3"/>
                </a:cxn>
              </a:cxnLst>
              <a:rect l="l" t="t" r="r" b="b"/>
              <a:pathLst>
                <a:path w="5911809" h="469836">
                  <a:moveTo>
                    <a:pt x="5911809" y="469266"/>
                  </a:moveTo>
                  <a:lnTo>
                    <a:pt x="1752723" y="469836"/>
                  </a:lnTo>
                  <a:lnTo>
                    <a:pt x="1743959" y="0"/>
                  </a:lnTo>
                  <a:lnTo>
                    <a:pt x="0" y="0"/>
                  </a:lnTo>
                </a:path>
              </a:pathLst>
            </a:custGeom>
            <a:noFill/>
            <a:ln w="762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16" name="正方形/長方形 115"/>
            <p:cNvSpPr/>
            <p:nvPr/>
          </p:nvSpPr>
          <p:spPr>
            <a:xfrm>
              <a:off x="5008186" y="2738915"/>
              <a:ext cx="2732166" cy="225610"/>
            </a:xfrm>
            <a:prstGeom prst="rect">
              <a:avLst/>
            </a:prstGeom>
          </p:spPr>
          <p:txBody>
            <a:bodyPr wrap="square">
              <a:spAutoFit/>
            </a:bodyPr>
            <a:lstStyle/>
            <a:p>
              <a:pPr defTabSz="7682880" fontAlgn="auto">
                <a:spcBef>
                  <a:spcPts val="0"/>
                </a:spcBef>
                <a:spcAft>
                  <a:spcPts val="0"/>
                </a:spcAft>
              </a:pPr>
              <a:r>
                <a:rPr lang="en-US" altLang="ja-JP" sz="1600" dirty="0">
                  <a:solidFill>
                    <a:srgbClr val="7030A0"/>
                  </a:solidFill>
                  <a:latin typeface="Calibri"/>
                  <a:ea typeface="ＭＳ Ｐゴシック"/>
                </a:rPr>
                <a:t>VX link in 8ch from other frame</a:t>
              </a:r>
              <a:endParaRPr lang="ja-JP" altLang="en-US" sz="1100" dirty="0">
                <a:solidFill>
                  <a:srgbClr val="7030A0"/>
                </a:solidFill>
                <a:latin typeface="Calibri"/>
                <a:ea typeface="ＭＳ Ｐゴシック"/>
              </a:endParaRPr>
            </a:p>
          </p:txBody>
        </p:sp>
        <p:sp>
          <p:nvSpPr>
            <p:cNvPr id="117" name="角丸四角形 116"/>
            <p:cNvSpPr/>
            <p:nvPr/>
          </p:nvSpPr>
          <p:spPr>
            <a:xfrm>
              <a:off x="5514421" y="4028299"/>
              <a:ext cx="1692300" cy="635126"/>
            </a:xfrm>
            <a:prstGeom prst="roundRect">
              <a:avLst>
                <a:gd name="adj" fmla="val 8296"/>
              </a:avLst>
            </a:prstGeom>
            <a:noFill/>
            <a:ln>
              <a:solidFill>
                <a:srgbClr val="002060"/>
              </a:solidFill>
            </a:ln>
            <a:effectLst>
              <a:glow rad="101600">
                <a:srgbClr val="00206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118" name="グループ化 117"/>
            <p:cNvGrpSpPr/>
            <p:nvPr/>
          </p:nvGrpSpPr>
          <p:grpSpPr>
            <a:xfrm>
              <a:off x="4226884" y="3169902"/>
              <a:ext cx="2186272" cy="1405952"/>
              <a:chOff x="1289085" y="2878428"/>
              <a:chExt cx="2186272" cy="1210614"/>
            </a:xfrm>
          </p:grpSpPr>
          <p:sp>
            <p:nvSpPr>
              <p:cNvPr id="143" name="フリーフォーム 142"/>
              <p:cNvSpPr/>
              <p:nvPr/>
            </p:nvSpPr>
            <p:spPr>
              <a:xfrm>
                <a:off x="1893194" y="2878428"/>
                <a:ext cx="1582163" cy="1210614"/>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44" name="フリーフォーム 143"/>
              <p:cNvSpPr/>
              <p:nvPr/>
            </p:nvSpPr>
            <p:spPr>
              <a:xfrm>
                <a:off x="1289085" y="2951106"/>
                <a:ext cx="2089192" cy="113793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119" name="フリーフォーム 118"/>
            <p:cNvSpPr/>
            <p:nvPr/>
          </p:nvSpPr>
          <p:spPr>
            <a:xfrm>
              <a:off x="5977183" y="2983400"/>
              <a:ext cx="1028559" cy="1590708"/>
            </a:xfrm>
            <a:custGeom>
              <a:avLst/>
              <a:gdLst>
                <a:gd name="connsiteX0" fmla="*/ 1743959 w 1743959"/>
                <a:gd name="connsiteY0" fmla="*/ 1239625 h 1239625"/>
                <a:gd name="connsiteX1" fmla="*/ 1743959 w 1743959"/>
                <a:gd name="connsiteY1" fmla="*/ 0 h 1239625"/>
                <a:gd name="connsiteX2" fmla="*/ 0 w 1743959"/>
                <a:gd name="connsiteY2" fmla="*/ 0 h 1239625"/>
              </a:gdLst>
              <a:ahLst/>
              <a:cxnLst>
                <a:cxn ang="0">
                  <a:pos x="connsiteX0" y="connsiteY0"/>
                </a:cxn>
                <a:cxn ang="0">
                  <a:pos x="connsiteX1" y="connsiteY1"/>
                </a:cxn>
                <a:cxn ang="0">
                  <a:pos x="connsiteX2" y="connsiteY2"/>
                </a:cxn>
              </a:cxnLst>
              <a:rect l="l" t="t" r="r" b="b"/>
              <a:pathLst>
                <a:path w="1743959" h="1239625">
                  <a:moveTo>
                    <a:pt x="1743959" y="1239625"/>
                  </a:moveTo>
                  <a:lnTo>
                    <a:pt x="1743959" y="0"/>
                  </a:lnTo>
                  <a:lnTo>
                    <a:pt x="0" y="0"/>
                  </a:lnTo>
                </a:path>
              </a:pathLst>
            </a:custGeom>
            <a:noFill/>
            <a:ln w="762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120" name="グループ化 119"/>
            <p:cNvGrpSpPr/>
            <p:nvPr/>
          </p:nvGrpSpPr>
          <p:grpSpPr>
            <a:xfrm>
              <a:off x="4225578" y="3338384"/>
              <a:ext cx="1955088" cy="1237469"/>
              <a:chOff x="1301952" y="3046911"/>
              <a:chExt cx="1940913" cy="1210614"/>
            </a:xfrm>
          </p:grpSpPr>
          <p:sp>
            <p:nvSpPr>
              <p:cNvPr id="139" name="フリーフォーム 138"/>
              <p:cNvSpPr/>
              <p:nvPr/>
            </p:nvSpPr>
            <p:spPr>
              <a:xfrm>
                <a:off x="1329588" y="3046911"/>
                <a:ext cx="1913277" cy="1210614"/>
              </a:xfrm>
              <a:custGeom>
                <a:avLst/>
                <a:gdLst>
                  <a:gd name="connsiteX0" fmla="*/ 0 w 1938271"/>
                  <a:gd name="connsiteY0" fmla="*/ 0 h 1210614"/>
                  <a:gd name="connsiteX1" fmla="*/ 1938271 w 1938271"/>
                  <a:gd name="connsiteY1" fmla="*/ 0 h 1210614"/>
                  <a:gd name="connsiteX2" fmla="*/ 1938271 w 1938271"/>
                  <a:gd name="connsiteY2" fmla="*/ 1210614 h 1210614"/>
                  <a:gd name="connsiteX0" fmla="*/ 0 w 1938271"/>
                  <a:gd name="connsiteY0" fmla="*/ 0 h 1210614"/>
                  <a:gd name="connsiteX1" fmla="*/ 179078 w 1938271"/>
                  <a:gd name="connsiteY1" fmla="*/ 432 h 1210614"/>
                  <a:gd name="connsiteX2" fmla="*/ 1938271 w 1938271"/>
                  <a:gd name="connsiteY2" fmla="*/ 0 h 1210614"/>
                  <a:gd name="connsiteX3" fmla="*/ 1938271 w 1938271"/>
                  <a:gd name="connsiteY3" fmla="*/ 1210614 h 1210614"/>
                  <a:gd name="connsiteX0" fmla="*/ 0 w 2393828"/>
                  <a:gd name="connsiteY0" fmla="*/ 427618 h 1210614"/>
                  <a:gd name="connsiteX1" fmla="*/ 634635 w 2393828"/>
                  <a:gd name="connsiteY1" fmla="*/ 432 h 1210614"/>
                  <a:gd name="connsiteX2" fmla="*/ 2393828 w 2393828"/>
                  <a:gd name="connsiteY2" fmla="*/ 0 h 1210614"/>
                  <a:gd name="connsiteX3" fmla="*/ 2393828 w 2393828"/>
                  <a:gd name="connsiteY3" fmla="*/ 1210614 h 1210614"/>
                  <a:gd name="connsiteX0" fmla="*/ 0 w 2393828"/>
                  <a:gd name="connsiteY0" fmla="*/ 427618 h 1210614"/>
                  <a:gd name="connsiteX1" fmla="*/ 466141 w 2393828"/>
                  <a:gd name="connsiteY1" fmla="*/ 5348 h 1210614"/>
                  <a:gd name="connsiteX2" fmla="*/ 2393828 w 2393828"/>
                  <a:gd name="connsiteY2" fmla="*/ 0 h 1210614"/>
                  <a:gd name="connsiteX3" fmla="*/ 2393828 w 2393828"/>
                  <a:gd name="connsiteY3" fmla="*/ 1210614 h 1210614"/>
                  <a:gd name="connsiteX0" fmla="*/ 0 w 2393828"/>
                  <a:gd name="connsiteY0" fmla="*/ 427618 h 1210614"/>
                  <a:gd name="connsiteX1" fmla="*/ 135395 w 2393828"/>
                  <a:gd name="connsiteY1" fmla="*/ 423135 h 1210614"/>
                  <a:gd name="connsiteX2" fmla="*/ 466141 w 2393828"/>
                  <a:gd name="connsiteY2" fmla="*/ 5348 h 1210614"/>
                  <a:gd name="connsiteX3" fmla="*/ 2393828 w 2393828"/>
                  <a:gd name="connsiteY3" fmla="*/ 0 h 1210614"/>
                  <a:gd name="connsiteX4" fmla="*/ 2393828 w 2393828"/>
                  <a:gd name="connsiteY4" fmla="*/ 1210614 h 1210614"/>
                  <a:gd name="connsiteX0" fmla="*/ 0 w 2393828"/>
                  <a:gd name="connsiteY0" fmla="*/ 427618 h 1210614"/>
                  <a:gd name="connsiteX1" fmla="*/ 135395 w 2393828"/>
                  <a:gd name="connsiteY1" fmla="*/ 423135 h 1210614"/>
                  <a:gd name="connsiteX2" fmla="*/ 466141 w 2393828"/>
                  <a:gd name="connsiteY2" fmla="*/ 5348 h 1210614"/>
                  <a:gd name="connsiteX3" fmla="*/ 2393828 w 2393828"/>
                  <a:gd name="connsiteY3" fmla="*/ 0 h 1210614"/>
                  <a:gd name="connsiteX4" fmla="*/ 2393828 w 2393828"/>
                  <a:gd name="connsiteY4" fmla="*/ 1210614 h 1210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828" h="1210614">
                    <a:moveTo>
                      <a:pt x="0" y="427618"/>
                    </a:moveTo>
                    <a:lnTo>
                      <a:pt x="135395" y="423135"/>
                    </a:lnTo>
                    <a:lnTo>
                      <a:pt x="466141" y="5348"/>
                    </a:lnTo>
                    <a:lnTo>
                      <a:pt x="2393828" y="0"/>
                    </a:lnTo>
                    <a:lnTo>
                      <a:pt x="2393828"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40" name="フリーフォーム 139"/>
              <p:cNvSpPr/>
              <p:nvPr/>
            </p:nvSpPr>
            <p:spPr>
              <a:xfrm>
                <a:off x="1319612" y="3119589"/>
                <a:ext cx="1859163" cy="1137935"/>
              </a:xfrm>
              <a:custGeom>
                <a:avLst/>
                <a:gdLst>
                  <a:gd name="connsiteX0" fmla="*/ 0 w 1938271"/>
                  <a:gd name="connsiteY0" fmla="*/ 0 h 1210614"/>
                  <a:gd name="connsiteX1" fmla="*/ 1938271 w 1938271"/>
                  <a:gd name="connsiteY1" fmla="*/ 0 h 1210614"/>
                  <a:gd name="connsiteX2" fmla="*/ 1938271 w 1938271"/>
                  <a:gd name="connsiteY2" fmla="*/ 1210614 h 1210614"/>
                  <a:gd name="connsiteX0" fmla="*/ 0 w 1938271"/>
                  <a:gd name="connsiteY0" fmla="*/ 3653 h 1214267"/>
                  <a:gd name="connsiteX1" fmla="*/ 173787 w 1938271"/>
                  <a:gd name="connsiteY1" fmla="*/ 0 h 1214267"/>
                  <a:gd name="connsiteX2" fmla="*/ 1938271 w 1938271"/>
                  <a:gd name="connsiteY2" fmla="*/ 3653 h 1214267"/>
                  <a:gd name="connsiteX3" fmla="*/ 1938271 w 1938271"/>
                  <a:gd name="connsiteY3" fmla="*/ 1214267 h 1214267"/>
                  <a:gd name="connsiteX0" fmla="*/ 0 w 2406978"/>
                  <a:gd name="connsiteY0" fmla="*/ 584079 h 1214267"/>
                  <a:gd name="connsiteX1" fmla="*/ 642494 w 2406978"/>
                  <a:gd name="connsiteY1" fmla="*/ 0 h 1214267"/>
                  <a:gd name="connsiteX2" fmla="*/ 2406978 w 2406978"/>
                  <a:gd name="connsiteY2" fmla="*/ 3653 h 1214267"/>
                  <a:gd name="connsiteX3" fmla="*/ 2406978 w 2406978"/>
                  <a:gd name="connsiteY3" fmla="*/ 1214267 h 1214267"/>
                  <a:gd name="connsiteX0" fmla="*/ 0 w 2406978"/>
                  <a:gd name="connsiteY0" fmla="*/ 580426 h 1210614"/>
                  <a:gd name="connsiteX1" fmla="*/ 525317 w 2406978"/>
                  <a:gd name="connsiteY1" fmla="*/ 6805 h 1210614"/>
                  <a:gd name="connsiteX2" fmla="*/ 2406978 w 2406978"/>
                  <a:gd name="connsiteY2" fmla="*/ 0 h 1210614"/>
                  <a:gd name="connsiteX3" fmla="*/ 2406978 w 2406978"/>
                  <a:gd name="connsiteY3" fmla="*/ 1210614 h 1210614"/>
                  <a:gd name="connsiteX0" fmla="*/ 0 w 2406978"/>
                  <a:gd name="connsiteY0" fmla="*/ 580426 h 1210614"/>
                  <a:gd name="connsiteX1" fmla="*/ 173788 w 2406978"/>
                  <a:gd name="connsiteY1" fmla="*/ 582003 h 1210614"/>
                  <a:gd name="connsiteX2" fmla="*/ 525317 w 2406978"/>
                  <a:gd name="connsiteY2" fmla="*/ 6805 h 1210614"/>
                  <a:gd name="connsiteX3" fmla="*/ 2406978 w 2406978"/>
                  <a:gd name="connsiteY3" fmla="*/ 0 h 1210614"/>
                  <a:gd name="connsiteX4" fmla="*/ 2406978 w 2406978"/>
                  <a:gd name="connsiteY4" fmla="*/ 1210614 h 1210614"/>
                  <a:gd name="connsiteX0" fmla="*/ 0 w 2406978"/>
                  <a:gd name="connsiteY0" fmla="*/ 580426 h 1210614"/>
                  <a:gd name="connsiteX1" fmla="*/ 173788 w 2406978"/>
                  <a:gd name="connsiteY1" fmla="*/ 582003 h 1210614"/>
                  <a:gd name="connsiteX2" fmla="*/ 525317 w 2406978"/>
                  <a:gd name="connsiteY2" fmla="*/ 6805 h 1210614"/>
                  <a:gd name="connsiteX3" fmla="*/ 2406978 w 2406978"/>
                  <a:gd name="connsiteY3" fmla="*/ 0 h 1210614"/>
                  <a:gd name="connsiteX4" fmla="*/ 2406978 w 2406978"/>
                  <a:gd name="connsiteY4" fmla="*/ 1210614 h 1210614"/>
                  <a:gd name="connsiteX0" fmla="*/ 0 w 2426507"/>
                  <a:gd name="connsiteY0" fmla="*/ 580426 h 1210614"/>
                  <a:gd name="connsiteX1" fmla="*/ 193317 w 2426507"/>
                  <a:gd name="connsiteY1" fmla="*/ 582003 h 1210614"/>
                  <a:gd name="connsiteX2" fmla="*/ 544846 w 2426507"/>
                  <a:gd name="connsiteY2" fmla="*/ 6805 h 1210614"/>
                  <a:gd name="connsiteX3" fmla="*/ 2426507 w 2426507"/>
                  <a:gd name="connsiteY3" fmla="*/ 0 h 1210614"/>
                  <a:gd name="connsiteX4" fmla="*/ 2426507 w 2426507"/>
                  <a:gd name="connsiteY4" fmla="*/ 1210614 h 1210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6507" h="1210614">
                    <a:moveTo>
                      <a:pt x="0" y="580426"/>
                    </a:moveTo>
                    <a:lnTo>
                      <a:pt x="193317" y="582003"/>
                    </a:lnTo>
                    <a:lnTo>
                      <a:pt x="544846" y="6805"/>
                    </a:lnTo>
                    <a:lnTo>
                      <a:pt x="2426507" y="0"/>
                    </a:lnTo>
                    <a:lnTo>
                      <a:pt x="2426507"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41" name="フリーフォーム 140"/>
              <p:cNvSpPr/>
              <p:nvPr/>
            </p:nvSpPr>
            <p:spPr>
              <a:xfrm>
                <a:off x="1324600" y="3175137"/>
                <a:ext cx="1780349" cy="1082387"/>
              </a:xfrm>
              <a:custGeom>
                <a:avLst/>
                <a:gdLst>
                  <a:gd name="connsiteX0" fmla="*/ 0 w 1938271"/>
                  <a:gd name="connsiteY0" fmla="*/ 0 h 1210614"/>
                  <a:gd name="connsiteX1" fmla="*/ 1938271 w 1938271"/>
                  <a:gd name="connsiteY1" fmla="*/ 0 h 1210614"/>
                  <a:gd name="connsiteX2" fmla="*/ 1938271 w 1938271"/>
                  <a:gd name="connsiteY2" fmla="*/ 1210614 h 1210614"/>
                  <a:gd name="connsiteX0" fmla="*/ 0 w 1938271"/>
                  <a:gd name="connsiteY0" fmla="*/ 11329 h 1221943"/>
                  <a:gd name="connsiteX1" fmla="*/ 4768 w 1938271"/>
                  <a:gd name="connsiteY1" fmla="*/ 0 h 1221943"/>
                  <a:gd name="connsiteX2" fmla="*/ 1938271 w 1938271"/>
                  <a:gd name="connsiteY2" fmla="*/ 11329 h 1221943"/>
                  <a:gd name="connsiteX3" fmla="*/ 1938271 w 1938271"/>
                  <a:gd name="connsiteY3" fmla="*/ 1221943 h 1221943"/>
                  <a:gd name="connsiteX0" fmla="*/ 0 w 2020475"/>
                  <a:gd name="connsiteY0" fmla="*/ 216637 h 1221943"/>
                  <a:gd name="connsiteX1" fmla="*/ 86972 w 2020475"/>
                  <a:gd name="connsiteY1" fmla="*/ 0 h 1221943"/>
                  <a:gd name="connsiteX2" fmla="*/ 2020475 w 2020475"/>
                  <a:gd name="connsiteY2" fmla="*/ 11329 h 1221943"/>
                  <a:gd name="connsiteX3" fmla="*/ 2020475 w 2020475"/>
                  <a:gd name="connsiteY3" fmla="*/ 1221943 h 1221943"/>
                  <a:gd name="connsiteX0" fmla="*/ 0 w 2445198"/>
                  <a:gd name="connsiteY0" fmla="*/ 993478 h 1221943"/>
                  <a:gd name="connsiteX1" fmla="*/ 511695 w 2445198"/>
                  <a:gd name="connsiteY1" fmla="*/ 0 h 1221943"/>
                  <a:gd name="connsiteX2" fmla="*/ 2445198 w 2445198"/>
                  <a:gd name="connsiteY2" fmla="*/ 11329 h 1221943"/>
                  <a:gd name="connsiteX3" fmla="*/ 2445198 w 2445198"/>
                  <a:gd name="connsiteY3" fmla="*/ 1221943 h 1221943"/>
                  <a:gd name="connsiteX0" fmla="*/ 0 w 2445198"/>
                  <a:gd name="connsiteY0" fmla="*/ 993478 h 1221943"/>
                  <a:gd name="connsiteX1" fmla="*/ 292486 w 2445198"/>
                  <a:gd name="connsiteY1" fmla="*/ 987699 h 1221943"/>
                  <a:gd name="connsiteX2" fmla="*/ 511695 w 2445198"/>
                  <a:gd name="connsiteY2" fmla="*/ 0 h 1221943"/>
                  <a:gd name="connsiteX3" fmla="*/ 2445198 w 2445198"/>
                  <a:gd name="connsiteY3" fmla="*/ 11329 h 1221943"/>
                  <a:gd name="connsiteX4" fmla="*/ 2445198 w 2445198"/>
                  <a:gd name="connsiteY4" fmla="*/ 1221943 h 1221943"/>
                  <a:gd name="connsiteX0" fmla="*/ 0 w 2445198"/>
                  <a:gd name="connsiteY0" fmla="*/ 993478 h 1221943"/>
                  <a:gd name="connsiteX1" fmla="*/ 292486 w 2445198"/>
                  <a:gd name="connsiteY1" fmla="*/ 987699 h 1221943"/>
                  <a:gd name="connsiteX2" fmla="*/ 511695 w 2445198"/>
                  <a:gd name="connsiteY2" fmla="*/ 0 h 1221943"/>
                  <a:gd name="connsiteX3" fmla="*/ 2445198 w 2445198"/>
                  <a:gd name="connsiteY3" fmla="*/ 11329 h 1221943"/>
                  <a:gd name="connsiteX4" fmla="*/ 2445198 w 2445198"/>
                  <a:gd name="connsiteY4" fmla="*/ 1221943 h 1221943"/>
                  <a:gd name="connsiteX0" fmla="*/ 0 w 2445198"/>
                  <a:gd name="connsiteY0" fmla="*/ 993478 h 1221943"/>
                  <a:gd name="connsiteX1" fmla="*/ 285635 w 2445198"/>
                  <a:gd name="connsiteY1" fmla="*/ 993248 h 1221943"/>
                  <a:gd name="connsiteX2" fmla="*/ 511695 w 2445198"/>
                  <a:gd name="connsiteY2" fmla="*/ 0 h 1221943"/>
                  <a:gd name="connsiteX3" fmla="*/ 2445198 w 2445198"/>
                  <a:gd name="connsiteY3" fmla="*/ 11329 h 1221943"/>
                  <a:gd name="connsiteX4" fmla="*/ 2445198 w 2445198"/>
                  <a:gd name="connsiteY4" fmla="*/ 1221943 h 1221943"/>
                  <a:gd name="connsiteX0" fmla="*/ 0 w 2445198"/>
                  <a:gd name="connsiteY0" fmla="*/ 993478 h 1221943"/>
                  <a:gd name="connsiteX1" fmla="*/ 285635 w 2445198"/>
                  <a:gd name="connsiteY1" fmla="*/ 993248 h 1221943"/>
                  <a:gd name="connsiteX2" fmla="*/ 635003 w 2445198"/>
                  <a:gd name="connsiteY2" fmla="*/ 0 h 1221943"/>
                  <a:gd name="connsiteX3" fmla="*/ 2445198 w 2445198"/>
                  <a:gd name="connsiteY3" fmla="*/ 11329 h 1221943"/>
                  <a:gd name="connsiteX4" fmla="*/ 2445198 w 2445198"/>
                  <a:gd name="connsiteY4" fmla="*/ 1221943 h 1221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5198" h="1221943">
                    <a:moveTo>
                      <a:pt x="0" y="993478"/>
                    </a:moveTo>
                    <a:lnTo>
                      <a:pt x="285635" y="993248"/>
                    </a:lnTo>
                    <a:lnTo>
                      <a:pt x="635003" y="0"/>
                    </a:lnTo>
                    <a:lnTo>
                      <a:pt x="2445198" y="11329"/>
                    </a:lnTo>
                    <a:lnTo>
                      <a:pt x="2445198" y="1221943"/>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42" name="フリーフォーム 141"/>
              <p:cNvSpPr/>
              <p:nvPr/>
            </p:nvSpPr>
            <p:spPr>
              <a:xfrm>
                <a:off x="1301952" y="3254368"/>
                <a:ext cx="1738908" cy="1003156"/>
              </a:xfrm>
              <a:custGeom>
                <a:avLst/>
                <a:gdLst>
                  <a:gd name="connsiteX0" fmla="*/ 0 w 1938271"/>
                  <a:gd name="connsiteY0" fmla="*/ 0 h 1210614"/>
                  <a:gd name="connsiteX1" fmla="*/ 1938271 w 1938271"/>
                  <a:gd name="connsiteY1" fmla="*/ 0 h 1210614"/>
                  <a:gd name="connsiteX2" fmla="*/ 1938271 w 1938271"/>
                  <a:gd name="connsiteY2" fmla="*/ 1210614 h 1210614"/>
                  <a:gd name="connsiteX0" fmla="*/ 0 w 1938271"/>
                  <a:gd name="connsiteY0" fmla="*/ 4216 h 1214830"/>
                  <a:gd name="connsiteX1" fmla="*/ 193102 w 1938271"/>
                  <a:gd name="connsiteY1" fmla="*/ 0 h 1214830"/>
                  <a:gd name="connsiteX2" fmla="*/ 1938271 w 1938271"/>
                  <a:gd name="connsiteY2" fmla="*/ 4216 h 1214830"/>
                  <a:gd name="connsiteX3" fmla="*/ 1938271 w 1938271"/>
                  <a:gd name="connsiteY3" fmla="*/ 1214830 h 1214830"/>
                  <a:gd name="connsiteX0" fmla="*/ 0 w 2490918"/>
                  <a:gd name="connsiteY0" fmla="*/ 1206696 h 1214830"/>
                  <a:gd name="connsiteX1" fmla="*/ 745749 w 2490918"/>
                  <a:gd name="connsiteY1" fmla="*/ 0 h 1214830"/>
                  <a:gd name="connsiteX2" fmla="*/ 2490918 w 2490918"/>
                  <a:gd name="connsiteY2" fmla="*/ 4216 h 1214830"/>
                  <a:gd name="connsiteX3" fmla="*/ 2490918 w 2490918"/>
                  <a:gd name="connsiteY3" fmla="*/ 1214830 h 1214830"/>
                  <a:gd name="connsiteX0" fmla="*/ 0 w 2490918"/>
                  <a:gd name="connsiteY0" fmla="*/ 1206696 h 1226250"/>
                  <a:gd name="connsiteX1" fmla="*/ 394654 w 2490918"/>
                  <a:gd name="connsiteY1" fmla="*/ 1197064 h 1226250"/>
                  <a:gd name="connsiteX2" fmla="*/ 745749 w 2490918"/>
                  <a:gd name="connsiteY2" fmla="*/ 0 h 1226250"/>
                  <a:gd name="connsiteX3" fmla="*/ 2490918 w 2490918"/>
                  <a:gd name="connsiteY3" fmla="*/ 4216 h 1226250"/>
                  <a:gd name="connsiteX4" fmla="*/ 2490918 w 2490918"/>
                  <a:gd name="connsiteY4" fmla="*/ 1214830 h 1226250"/>
                  <a:gd name="connsiteX0" fmla="*/ 0 w 2490918"/>
                  <a:gd name="connsiteY0" fmla="*/ 1206696 h 1214830"/>
                  <a:gd name="connsiteX1" fmla="*/ 394654 w 2490918"/>
                  <a:gd name="connsiteY1" fmla="*/ 1197064 h 1214830"/>
                  <a:gd name="connsiteX2" fmla="*/ 745749 w 2490918"/>
                  <a:gd name="connsiteY2" fmla="*/ 0 h 1214830"/>
                  <a:gd name="connsiteX3" fmla="*/ 2490918 w 2490918"/>
                  <a:gd name="connsiteY3" fmla="*/ 4216 h 1214830"/>
                  <a:gd name="connsiteX4" fmla="*/ 2490918 w 2490918"/>
                  <a:gd name="connsiteY4" fmla="*/ 1214830 h 1214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0918" h="1214830">
                    <a:moveTo>
                      <a:pt x="0" y="1206696"/>
                    </a:moveTo>
                    <a:lnTo>
                      <a:pt x="394654" y="1197064"/>
                    </a:lnTo>
                    <a:lnTo>
                      <a:pt x="745749" y="0"/>
                    </a:lnTo>
                    <a:lnTo>
                      <a:pt x="2490918" y="4216"/>
                    </a:lnTo>
                    <a:lnTo>
                      <a:pt x="2490918" y="121483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121" name="グループ化 120"/>
            <p:cNvGrpSpPr/>
            <p:nvPr/>
          </p:nvGrpSpPr>
          <p:grpSpPr>
            <a:xfrm>
              <a:off x="5349559" y="3713987"/>
              <a:ext cx="506113" cy="861867"/>
              <a:chOff x="2365866" y="3422513"/>
              <a:chExt cx="556724" cy="861867"/>
            </a:xfrm>
          </p:grpSpPr>
          <p:sp>
            <p:nvSpPr>
              <p:cNvPr id="135" name="フリーフォーム 134"/>
              <p:cNvSpPr/>
              <p:nvPr/>
            </p:nvSpPr>
            <p:spPr>
              <a:xfrm>
                <a:off x="2540278" y="3422513"/>
                <a:ext cx="382312" cy="861867"/>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36" name="フリーフォーム 135"/>
              <p:cNvSpPr/>
              <p:nvPr/>
            </p:nvSpPr>
            <p:spPr>
              <a:xfrm>
                <a:off x="2483768" y="3496803"/>
                <a:ext cx="366496" cy="787577"/>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37" name="フリーフォーム 136"/>
              <p:cNvSpPr/>
              <p:nvPr/>
            </p:nvSpPr>
            <p:spPr>
              <a:xfrm>
                <a:off x="2432424" y="3563841"/>
                <a:ext cx="348277" cy="720539"/>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38" name="フリーフォーム 137"/>
              <p:cNvSpPr/>
              <p:nvPr/>
            </p:nvSpPr>
            <p:spPr>
              <a:xfrm>
                <a:off x="2365866" y="3638132"/>
                <a:ext cx="333926" cy="64624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122" name="角丸四角形 121"/>
            <p:cNvSpPr/>
            <p:nvPr/>
          </p:nvSpPr>
          <p:spPr>
            <a:xfrm>
              <a:off x="5255206" y="3670785"/>
              <a:ext cx="302285" cy="301141"/>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rIns="0" rtlCol="0" anchor="ctr"/>
            <a:lstStyle/>
            <a:p>
              <a:pPr algn="ctr"/>
              <a:r>
                <a:rPr lang="en-US" altLang="ja-JP" dirty="0">
                  <a:solidFill>
                    <a:srgbClr val="FFFFFF"/>
                  </a:solidFill>
                </a:rPr>
                <a:t>EV</a:t>
              </a:r>
              <a:endParaRPr lang="ja-JP" altLang="en-US" dirty="0">
                <a:solidFill>
                  <a:srgbClr val="FFFFFF"/>
                </a:solidFill>
              </a:endParaRPr>
            </a:p>
          </p:txBody>
        </p:sp>
        <p:sp>
          <p:nvSpPr>
            <p:cNvPr id="123" name="角丸四角形 122"/>
            <p:cNvSpPr/>
            <p:nvPr/>
          </p:nvSpPr>
          <p:spPr>
            <a:xfrm>
              <a:off x="5514421" y="4028299"/>
              <a:ext cx="1692300" cy="635126"/>
            </a:xfrm>
            <a:prstGeom prst="roundRect">
              <a:avLst>
                <a:gd name="adj" fmla="val 6795"/>
              </a:avLst>
            </a:prstGeom>
            <a:gradFill flip="none" rotWithShape="1">
              <a:gsLst>
                <a:gs pos="82000">
                  <a:srgbClr val="002060">
                    <a:alpha val="14000"/>
                  </a:srgbClr>
                </a:gs>
                <a:gs pos="100000">
                  <a:srgbClr val="002060"/>
                </a:gs>
              </a:gsLst>
              <a:path path="rect">
                <a:fillToRect l="50000" t="50000" r="50000" b="50000"/>
              </a:path>
              <a:tileRect/>
            </a:gradFill>
            <a:ln/>
          </p:spPr>
          <p:style>
            <a:lnRef idx="0">
              <a:schemeClr val="accent5"/>
            </a:lnRef>
            <a:fillRef idx="3">
              <a:schemeClr val="accent5"/>
            </a:fillRef>
            <a:effectRef idx="3">
              <a:schemeClr val="accent5"/>
            </a:effectRef>
            <a:fontRef idx="minor">
              <a:schemeClr val="lt1"/>
            </a:fontRef>
          </p:style>
          <p:txBody>
            <a:bodyPr rtlCol="0" anchor="ctr"/>
            <a:lstStyle/>
            <a:p>
              <a:pPr algn="ctr" defTabSz="7682880" fontAlgn="auto">
                <a:spcBef>
                  <a:spcPts val="0"/>
                </a:spcBef>
                <a:spcAft>
                  <a:spcPts val="0"/>
                </a:spcAft>
                <a:defRPr/>
              </a:pPr>
              <a:r>
                <a:rPr kumimoji="0" lang="en-US" altLang="ja-JP" sz="3000" b="1" kern="0" dirty="0">
                  <a:solidFill>
                    <a:srgbClr val="002060"/>
                  </a:solidFill>
                  <a:ea typeface="ＭＳ Ｐゴシック"/>
                </a:rPr>
                <a:t>Matrix</a:t>
              </a:r>
            </a:p>
          </p:txBody>
        </p:sp>
        <p:sp>
          <p:nvSpPr>
            <p:cNvPr id="124" name="正方形/長方形 123"/>
            <p:cNvSpPr/>
            <p:nvPr/>
          </p:nvSpPr>
          <p:spPr>
            <a:xfrm>
              <a:off x="7407782" y="3423796"/>
              <a:ext cx="1454689" cy="692497"/>
            </a:xfrm>
            <a:prstGeom prst="rect">
              <a:avLst/>
            </a:prstGeom>
          </p:spPr>
          <p:txBody>
            <a:bodyPr wrap="square">
              <a:spAutoFit/>
            </a:bodyPr>
            <a:lstStyle/>
            <a:p>
              <a:pPr defTabSz="7682880" fontAlgn="auto">
                <a:spcBef>
                  <a:spcPts val="0"/>
                </a:spcBef>
                <a:spcAft>
                  <a:spcPts val="0"/>
                </a:spcAft>
                <a:defRPr/>
              </a:pPr>
              <a:r>
                <a:rPr kumimoji="0" lang="en-US" altLang="ja-JP" kern="0" dirty="0">
                  <a:solidFill>
                    <a:srgbClr val="1F497D">
                      <a:lumMod val="75000"/>
                    </a:srgbClr>
                  </a:solidFill>
                  <a:latin typeface="Calibri"/>
                  <a:ea typeface="ＭＳ Ｐゴシック"/>
                </a:rPr>
                <a:t>to AMP &amp; Zones</a:t>
              </a:r>
              <a:endParaRPr kumimoji="0" lang="en-US" altLang="ja-JP" sz="1400" kern="0" dirty="0">
                <a:solidFill>
                  <a:srgbClr val="1F497D">
                    <a:lumMod val="75000"/>
                  </a:srgbClr>
                </a:solidFill>
                <a:latin typeface="Calibri"/>
                <a:ea typeface="ＭＳ Ｐゴシック"/>
              </a:endParaRPr>
            </a:p>
            <a:p>
              <a:pPr defTabSz="7682880" fontAlgn="auto">
                <a:spcBef>
                  <a:spcPts val="0"/>
                </a:spcBef>
                <a:spcAft>
                  <a:spcPts val="0"/>
                </a:spcAft>
                <a:defRPr/>
              </a:pPr>
              <a:r>
                <a:rPr kumimoji="0" lang="en-US" altLang="ja-JP" sz="1400" kern="0" dirty="0">
                  <a:solidFill>
                    <a:srgbClr val="1F497D">
                      <a:lumMod val="75000"/>
                    </a:srgbClr>
                  </a:solidFill>
                  <a:latin typeface="Calibri"/>
                  <a:ea typeface="ＭＳ Ｐゴシック"/>
                </a:rPr>
                <a:t>VX-3004F: max 4 zones</a:t>
              </a:r>
            </a:p>
            <a:p>
              <a:pPr defTabSz="7682880" fontAlgn="auto">
                <a:spcBef>
                  <a:spcPts val="0"/>
                </a:spcBef>
                <a:spcAft>
                  <a:spcPts val="0"/>
                </a:spcAft>
                <a:defRPr/>
              </a:pPr>
              <a:r>
                <a:rPr kumimoji="0" lang="en-US" altLang="ja-JP" sz="1400" kern="0" dirty="0">
                  <a:solidFill>
                    <a:srgbClr val="1F497D">
                      <a:lumMod val="75000"/>
                    </a:srgbClr>
                  </a:solidFill>
                  <a:latin typeface="Calibri"/>
                  <a:ea typeface="ＭＳ Ｐゴシック"/>
                </a:rPr>
                <a:t>VX-3008F: max 8 zones</a:t>
              </a:r>
            </a:p>
            <a:p>
              <a:pPr defTabSz="7682880" fontAlgn="auto">
                <a:spcBef>
                  <a:spcPts val="0"/>
                </a:spcBef>
                <a:spcAft>
                  <a:spcPts val="0"/>
                </a:spcAft>
                <a:defRPr/>
              </a:pPr>
              <a:r>
                <a:rPr kumimoji="0" lang="en-US" altLang="ja-JP" sz="1400" kern="0" dirty="0">
                  <a:solidFill>
                    <a:srgbClr val="1F497D">
                      <a:lumMod val="75000"/>
                    </a:srgbClr>
                  </a:solidFill>
                  <a:latin typeface="Calibri"/>
                  <a:ea typeface="ＭＳ Ｐゴシック"/>
                </a:rPr>
                <a:t>VX-3016F: max 16 zones </a:t>
              </a:r>
            </a:p>
          </p:txBody>
        </p:sp>
        <p:pic>
          <p:nvPicPr>
            <p:cNvPr id="125" name="Picture 2"/>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981364" y="3474153"/>
              <a:ext cx="304036" cy="1320088"/>
            </a:xfrm>
            <a:prstGeom prst="rect">
              <a:avLst/>
            </a:prstGeom>
            <a:noFill/>
            <a:ln>
              <a:noFill/>
            </a:ln>
            <a:effectLst>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26" name="Picture 4"/>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3851920" y="2792839"/>
              <a:ext cx="566765" cy="5709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7" name="Picture 4"/>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4386664" y="2676133"/>
              <a:ext cx="566765" cy="5709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8" name="正方形/長方形 127"/>
            <p:cNvSpPr/>
            <p:nvPr/>
          </p:nvSpPr>
          <p:spPr>
            <a:xfrm>
              <a:off x="3047324" y="2729011"/>
              <a:ext cx="888901" cy="646065"/>
            </a:xfrm>
            <a:prstGeom prst="rect">
              <a:avLst/>
            </a:prstGeom>
          </p:spPr>
          <p:txBody>
            <a:bodyPr wrap="none">
              <a:spAutoFit/>
            </a:bodyPr>
            <a:lstStyle/>
            <a:p>
              <a:pPr algn="r" defTabSz="7682880" fontAlgn="auto">
                <a:spcBef>
                  <a:spcPts val="0"/>
                </a:spcBef>
                <a:spcAft>
                  <a:spcPts val="0"/>
                </a:spcAft>
              </a:pPr>
              <a:r>
                <a:rPr lang="en-US" altLang="ja-JP" dirty="0">
                  <a:solidFill>
                    <a:prstClr val="black"/>
                  </a:solidFill>
                  <a:latin typeface="Calibri"/>
                  <a:ea typeface="ＭＳ Ｐゴシック"/>
                </a:rPr>
                <a:t>Remote</a:t>
              </a:r>
            </a:p>
            <a:p>
              <a:pPr algn="r" defTabSz="7682880" fontAlgn="auto">
                <a:spcBef>
                  <a:spcPts val="0"/>
                </a:spcBef>
                <a:spcAft>
                  <a:spcPts val="0"/>
                </a:spcAft>
              </a:pPr>
              <a:r>
                <a:rPr lang="en-US" altLang="ja-JP" dirty="0">
                  <a:solidFill>
                    <a:prstClr val="black"/>
                  </a:solidFill>
                  <a:latin typeface="Calibri"/>
                  <a:ea typeface="ＭＳ Ｐゴシック"/>
                </a:rPr>
                <a:t>Microphone</a:t>
              </a:r>
            </a:p>
            <a:p>
              <a:pPr algn="r" defTabSz="7682880" fontAlgn="auto">
                <a:spcBef>
                  <a:spcPts val="0"/>
                </a:spcBef>
                <a:spcAft>
                  <a:spcPts val="0"/>
                </a:spcAft>
              </a:pPr>
              <a:r>
                <a:rPr lang="en-US" altLang="ja-JP" dirty="0">
                  <a:solidFill>
                    <a:prstClr val="black"/>
                  </a:solidFill>
                  <a:latin typeface="Calibri"/>
                  <a:ea typeface="ＭＳ Ｐゴシック"/>
                </a:rPr>
                <a:t>(RM)’s AUX</a:t>
              </a:r>
              <a:endParaRPr lang="ja-JP" altLang="en-US" sz="2100" dirty="0">
                <a:solidFill>
                  <a:prstClr val="black"/>
                </a:solidFill>
                <a:latin typeface="Calibri"/>
                <a:ea typeface="ＭＳ Ｐゴシック"/>
              </a:endParaRPr>
            </a:p>
          </p:txBody>
        </p:sp>
        <p:pic>
          <p:nvPicPr>
            <p:cNvPr id="129" name="Picture 9"/>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3491880" y="3425039"/>
              <a:ext cx="281321" cy="390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0" name="Picture 11" descr="クリックすると新しいウィンドウで開きます"/>
            <p:cNvPicPr>
              <a:picLocks noChangeAspect="1" noChangeArrowheads="1"/>
            </p:cNvPicPr>
            <p:nvPr/>
          </p:nvPicPr>
          <p:blipFill>
            <a:blip r:embed="rId1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20291" y="3918917"/>
              <a:ext cx="420525" cy="132209"/>
            </a:xfrm>
            <a:prstGeom prst="rect">
              <a:avLst/>
            </a:prstGeom>
            <a:noFill/>
            <a:extLst>
              <a:ext uri="{909E8E84-426E-40DD-AFC4-6F175D3DCCD1}">
                <a14:hiddenFill xmlns:a14="http://schemas.microsoft.com/office/drawing/2010/main">
                  <a:solidFill>
                    <a:srgbClr val="FFFFFF"/>
                  </a:solidFill>
                </a14:hiddenFill>
              </a:ext>
            </a:extLst>
          </p:spPr>
        </p:pic>
        <p:sp>
          <p:nvSpPr>
            <p:cNvPr id="131" name="フリーフォーム 130"/>
            <p:cNvSpPr/>
            <p:nvPr/>
          </p:nvSpPr>
          <p:spPr>
            <a:xfrm>
              <a:off x="3747346" y="3733654"/>
              <a:ext cx="235788" cy="63260"/>
            </a:xfrm>
            <a:custGeom>
              <a:avLst/>
              <a:gdLst>
                <a:gd name="connsiteX0" fmla="*/ 235788 w 235788"/>
                <a:gd name="connsiteY0" fmla="*/ 63260 h 63260"/>
                <a:gd name="connsiteX1" fmla="*/ 138022 w 235788"/>
                <a:gd name="connsiteY1" fmla="*/ 63260 h 63260"/>
                <a:gd name="connsiteX2" fmla="*/ 120769 w 235788"/>
                <a:gd name="connsiteY2" fmla="*/ 0 h 63260"/>
                <a:gd name="connsiteX3" fmla="*/ 0 w 235788"/>
                <a:gd name="connsiteY3" fmla="*/ 0 h 63260"/>
              </a:gdLst>
              <a:ahLst/>
              <a:cxnLst>
                <a:cxn ang="0">
                  <a:pos x="connsiteX0" y="connsiteY0"/>
                </a:cxn>
                <a:cxn ang="0">
                  <a:pos x="connsiteX1" y="connsiteY1"/>
                </a:cxn>
                <a:cxn ang="0">
                  <a:pos x="connsiteX2" y="connsiteY2"/>
                </a:cxn>
                <a:cxn ang="0">
                  <a:pos x="connsiteX3" y="connsiteY3"/>
                </a:cxn>
              </a:cxnLst>
              <a:rect l="l" t="t" r="r" b="b"/>
              <a:pathLst>
                <a:path w="235788" h="63260">
                  <a:moveTo>
                    <a:pt x="235788" y="63260"/>
                  </a:moveTo>
                  <a:lnTo>
                    <a:pt x="138022" y="63260"/>
                  </a:lnTo>
                  <a:lnTo>
                    <a:pt x="120769" y="0"/>
                  </a:ln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32" name="フリーフォーム 131"/>
            <p:cNvSpPr/>
            <p:nvPr/>
          </p:nvSpPr>
          <p:spPr>
            <a:xfrm>
              <a:off x="3850863" y="3980944"/>
              <a:ext cx="132271" cy="0"/>
            </a:xfrm>
            <a:custGeom>
              <a:avLst/>
              <a:gdLst>
                <a:gd name="connsiteX0" fmla="*/ 0 w 132271"/>
                <a:gd name="connsiteY0" fmla="*/ 0 h 0"/>
                <a:gd name="connsiteX1" fmla="*/ 132271 w 132271"/>
                <a:gd name="connsiteY1" fmla="*/ 0 h 0"/>
              </a:gdLst>
              <a:ahLst/>
              <a:cxnLst>
                <a:cxn ang="0">
                  <a:pos x="connsiteX0" y="connsiteY0"/>
                </a:cxn>
                <a:cxn ang="0">
                  <a:pos x="connsiteX1" y="connsiteY1"/>
                </a:cxn>
              </a:cxnLst>
              <a:rect l="l" t="t" r="r" b="b"/>
              <a:pathLst>
                <a:path w="132271">
                  <a:moveTo>
                    <a:pt x="0" y="0"/>
                  </a:moveTo>
                  <a:lnTo>
                    <a:pt x="13227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33" name="正方形/長方形 132"/>
            <p:cNvSpPr/>
            <p:nvPr/>
          </p:nvSpPr>
          <p:spPr>
            <a:xfrm>
              <a:off x="6670501" y="4838114"/>
              <a:ext cx="2221979" cy="225610"/>
            </a:xfrm>
            <a:prstGeom prst="rect">
              <a:avLst/>
            </a:prstGeom>
          </p:spPr>
          <p:txBody>
            <a:bodyPr wrap="square">
              <a:spAutoFit/>
            </a:bodyPr>
            <a:lstStyle/>
            <a:p>
              <a:pPr defTabSz="7682880" fontAlgn="auto">
                <a:spcBef>
                  <a:spcPts val="0"/>
                </a:spcBef>
                <a:spcAft>
                  <a:spcPts val="0"/>
                </a:spcAft>
              </a:pPr>
              <a:r>
                <a:rPr lang="en-US" altLang="ja-JP" sz="1600" dirty="0">
                  <a:solidFill>
                    <a:srgbClr val="7030A0"/>
                  </a:solidFill>
                  <a:latin typeface="Calibri"/>
                  <a:ea typeface="ＭＳ Ｐゴシック"/>
                </a:rPr>
                <a:t>VX link out 8ch to other frame</a:t>
              </a:r>
              <a:endParaRPr lang="ja-JP" altLang="en-US" sz="1700" dirty="0">
                <a:solidFill>
                  <a:srgbClr val="7030A0"/>
                </a:solidFill>
                <a:latin typeface="Calibri"/>
                <a:ea typeface="ＭＳ Ｐゴシック"/>
              </a:endParaRPr>
            </a:p>
          </p:txBody>
        </p:sp>
        <p:sp>
          <p:nvSpPr>
            <p:cNvPr id="134" name="正方形/長方形 133"/>
            <p:cNvSpPr/>
            <p:nvPr/>
          </p:nvSpPr>
          <p:spPr>
            <a:xfrm>
              <a:off x="4657376" y="3590748"/>
              <a:ext cx="652282" cy="430710"/>
            </a:xfrm>
            <a:prstGeom prst="rect">
              <a:avLst/>
            </a:prstGeom>
          </p:spPr>
          <p:txBody>
            <a:bodyPr wrap="none">
              <a:spAutoFit/>
            </a:bodyPr>
            <a:lstStyle/>
            <a:p>
              <a:pPr algn="r" defTabSz="7682880" fontAlgn="auto">
                <a:spcBef>
                  <a:spcPts val="0"/>
                </a:spcBef>
                <a:spcAft>
                  <a:spcPts val="0"/>
                </a:spcAft>
              </a:pPr>
              <a:r>
                <a:rPr lang="en-US" altLang="ja-JP" dirty="0">
                  <a:solidFill>
                    <a:prstClr val="black"/>
                  </a:solidFill>
                  <a:latin typeface="Calibri"/>
                  <a:ea typeface="ＭＳ Ｐゴシック"/>
                </a:rPr>
                <a:t>Inside</a:t>
              </a:r>
            </a:p>
            <a:p>
              <a:pPr algn="r" defTabSz="7682880" fontAlgn="auto">
                <a:spcBef>
                  <a:spcPts val="0"/>
                </a:spcBef>
                <a:spcAft>
                  <a:spcPts val="0"/>
                </a:spcAft>
              </a:pPr>
              <a:r>
                <a:rPr lang="en-US" altLang="ja-JP" dirty="0">
                  <a:solidFill>
                    <a:prstClr val="black"/>
                  </a:solidFill>
                  <a:latin typeface="Calibri"/>
                  <a:ea typeface="ＭＳ Ｐゴシック"/>
                </a:rPr>
                <a:t>WAV file</a:t>
              </a:r>
              <a:endParaRPr lang="ja-JP" altLang="en-US" sz="1700" dirty="0">
                <a:solidFill>
                  <a:prstClr val="black"/>
                </a:solidFill>
                <a:latin typeface="Calibri"/>
                <a:ea typeface="ＭＳ Ｐゴシック"/>
              </a:endParaRPr>
            </a:p>
          </p:txBody>
        </p:sp>
      </p:grpSp>
      <p:sp>
        <p:nvSpPr>
          <p:cNvPr id="149" name="角丸四角形 148"/>
          <p:cNvSpPr/>
          <p:nvPr/>
        </p:nvSpPr>
        <p:spPr>
          <a:xfrm>
            <a:off x="9005867" y="1545203"/>
            <a:ext cx="553540" cy="813102"/>
          </a:xfrm>
          <a:prstGeom prst="roundRect">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b="1" dirty="0">
                <a:solidFill>
                  <a:srgbClr val="FFFFFF"/>
                </a:solidFill>
              </a:rPr>
              <a:t>DSP</a:t>
            </a:r>
          </a:p>
          <a:p>
            <a:pPr algn="ctr"/>
            <a:r>
              <a:rPr lang="en-US" altLang="ja-JP" b="1" dirty="0">
                <a:solidFill>
                  <a:srgbClr val="FFFFFF"/>
                </a:solidFill>
              </a:rPr>
              <a:t>FBS</a:t>
            </a:r>
          </a:p>
        </p:txBody>
      </p:sp>
      <p:sp>
        <p:nvSpPr>
          <p:cNvPr id="151" name="正方形/長方形 150"/>
          <p:cNvSpPr/>
          <p:nvPr/>
        </p:nvSpPr>
        <p:spPr>
          <a:xfrm>
            <a:off x="1633271" y="2425010"/>
            <a:ext cx="905431" cy="600193"/>
          </a:xfrm>
          <a:prstGeom prst="rect">
            <a:avLst/>
          </a:prstGeom>
        </p:spPr>
        <p:txBody>
          <a:bodyPr wrap="none" lIns="137187" tIns="68594" rIns="137187" bIns="68594">
            <a:spAutoFit/>
          </a:bodyPr>
          <a:lstStyle/>
          <a:p>
            <a:r>
              <a:rPr lang="en-US" altLang="ja-JP" sz="3000" b="1" dirty="0">
                <a:solidFill>
                  <a:srgbClr val="F79646">
                    <a:lumMod val="75000"/>
                  </a:srgbClr>
                </a:solidFill>
                <a:latin typeface="Calibri"/>
              </a:rPr>
              <a:t>DSP</a:t>
            </a:r>
            <a:endParaRPr lang="ja-JP" altLang="en-US" sz="3000" dirty="0">
              <a:solidFill>
                <a:srgbClr val="F79646">
                  <a:lumMod val="75000"/>
                </a:srgbClr>
              </a:solidFill>
            </a:endParaRPr>
          </a:p>
        </p:txBody>
      </p:sp>
      <p:sp>
        <p:nvSpPr>
          <p:cNvPr id="157" name="正方形/長方形 156"/>
          <p:cNvSpPr/>
          <p:nvPr/>
        </p:nvSpPr>
        <p:spPr>
          <a:xfrm>
            <a:off x="1713148" y="2912084"/>
            <a:ext cx="4116529" cy="1015691"/>
          </a:xfrm>
          <a:prstGeom prst="rect">
            <a:avLst/>
          </a:prstGeom>
        </p:spPr>
        <p:txBody>
          <a:bodyPr wrap="squar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Volume degreasing, Comp., Filter, VOX *, Delay** function are set each input/output channels.  </a:t>
            </a:r>
            <a:endParaRPr lang="ja-JP" altLang="en-US" sz="2100" dirty="0">
              <a:solidFill>
                <a:prstClr val="black"/>
              </a:solidFill>
              <a:latin typeface="Calibri"/>
              <a:ea typeface="ＭＳ Ｐゴシック"/>
            </a:endParaRPr>
          </a:p>
        </p:txBody>
      </p:sp>
      <p:sp>
        <p:nvSpPr>
          <p:cNvPr id="2" name="正方形/長方形 1"/>
          <p:cNvSpPr/>
          <p:nvPr/>
        </p:nvSpPr>
        <p:spPr>
          <a:xfrm>
            <a:off x="4171160" y="3483857"/>
            <a:ext cx="1918484" cy="508040"/>
          </a:xfrm>
          <a:prstGeom prst="rect">
            <a:avLst/>
          </a:prstGeom>
        </p:spPr>
        <p:txBody>
          <a:bodyPr wrap="square" lIns="137187" tIns="68594" rIns="137187" bIns="68594">
            <a:spAutoFit/>
          </a:bodyPr>
          <a:lstStyle/>
          <a:p>
            <a:pPr defTabSz="7682880" fontAlgn="auto">
              <a:spcBef>
                <a:spcPts val="0"/>
              </a:spcBef>
              <a:spcAft>
                <a:spcPts val="0"/>
              </a:spcAft>
            </a:pPr>
            <a:r>
              <a:rPr lang="en-US" altLang="ja-JP" sz="1200" dirty="0">
                <a:solidFill>
                  <a:prstClr val="black"/>
                </a:solidFill>
                <a:latin typeface="+mj-lt"/>
                <a:ea typeface="ＭＳ Ｐゴシック"/>
              </a:rPr>
              <a:t>*    input only</a:t>
            </a:r>
          </a:p>
          <a:p>
            <a:pPr defTabSz="7682880" fontAlgn="auto">
              <a:spcBef>
                <a:spcPts val="0"/>
              </a:spcBef>
              <a:spcAft>
                <a:spcPts val="0"/>
              </a:spcAft>
            </a:pPr>
            <a:r>
              <a:rPr lang="en-US" altLang="ja-JP" sz="1200" dirty="0">
                <a:solidFill>
                  <a:prstClr val="black"/>
                </a:solidFill>
                <a:latin typeface="+mj-lt"/>
                <a:ea typeface="ＭＳ Ｐゴシック"/>
              </a:rPr>
              <a:t>** output only</a:t>
            </a:r>
            <a:endParaRPr lang="ja-JP" altLang="en-US" sz="1400" dirty="0">
              <a:solidFill>
                <a:prstClr val="black"/>
              </a:solidFill>
              <a:latin typeface="+mj-lt"/>
              <a:ea typeface="ＭＳ Ｐゴシック"/>
            </a:endParaRPr>
          </a:p>
        </p:txBody>
      </p:sp>
      <p:sp>
        <p:nvSpPr>
          <p:cNvPr id="72" name="角丸四角形 71"/>
          <p:cNvSpPr/>
          <p:nvPr/>
        </p:nvSpPr>
        <p:spPr>
          <a:xfrm>
            <a:off x="11626854" y="3040762"/>
            <a:ext cx="457470" cy="813102"/>
          </a:xfrm>
          <a:prstGeom prst="roundRect">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b="1" dirty="0">
                <a:solidFill>
                  <a:srgbClr val="FFFFFF"/>
                </a:solidFill>
              </a:rPr>
              <a:t>DSP</a:t>
            </a:r>
            <a:endParaRPr lang="ja-JP" altLang="en-US" b="1" dirty="0">
              <a:solidFill>
                <a:srgbClr val="FFFFFF"/>
              </a:solidFill>
            </a:endParaRPr>
          </a:p>
        </p:txBody>
      </p:sp>
      <p:grpSp>
        <p:nvGrpSpPr>
          <p:cNvPr id="74" name="グループ化 73"/>
          <p:cNvGrpSpPr/>
          <p:nvPr/>
        </p:nvGrpSpPr>
        <p:grpSpPr>
          <a:xfrm rot="544062">
            <a:off x="2478723" y="2393821"/>
            <a:ext cx="594864" cy="564816"/>
            <a:chOff x="2723894" y="936005"/>
            <a:chExt cx="2425139" cy="2301962"/>
          </a:xfrm>
          <a:effectLst>
            <a:outerShdw blurRad="38100" dist="38100" dir="8100000" algn="tr" rotWithShape="0">
              <a:prstClr val="black">
                <a:alpha val="40000"/>
              </a:prstClr>
            </a:outerShdw>
          </a:effectLst>
        </p:grpSpPr>
        <p:grpSp>
          <p:nvGrpSpPr>
            <p:cNvPr id="75" name="グループ化 74"/>
            <p:cNvGrpSpPr/>
            <p:nvPr/>
          </p:nvGrpSpPr>
          <p:grpSpPr>
            <a:xfrm>
              <a:off x="2991168" y="1221263"/>
              <a:ext cx="1944215" cy="1771248"/>
              <a:chOff x="2991168" y="1221263"/>
              <a:chExt cx="1944215" cy="1771248"/>
            </a:xfrm>
          </p:grpSpPr>
          <p:sp>
            <p:nvSpPr>
              <p:cNvPr id="77" name="円/楕円 76"/>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78" name="角丸四角形 77"/>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76" name="Picture 2" descr="C:\Users\toa27839.TOA\AppData\Local\Temp\notesEA312D\Bubble_material_noshadow-01.png"/>
            <p:cNvPicPr>
              <a:picLocks noChangeAspect="1" noChangeArrowheads="1"/>
            </p:cNvPicPr>
            <p:nvPr/>
          </p:nvPicPr>
          <p:blipFill rotWithShape="1">
            <a:blip r:embed="rId14"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grpSp>
        <p:nvGrpSpPr>
          <p:cNvPr id="79" name="グループ化 78"/>
          <p:cNvGrpSpPr/>
          <p:nvPr/>
        </p:nvGrpSpPr>
        <p:grpSpPr>
          <a:xfrm rot="544062">
            <a:off x="2395458" y="4106194"/>
            <a:ext cx="594864" cy="564816"/>
            <a:chOff x="2723894" y="936005"/>
            <a:chExt cx="2425139" cy="2301962"/>
          </a:xfrm>
          <a:effectLst>
            <a:outerShdw blurRad="38100" dist="38100" dir="8100000" algn="tr" rotWithShape="0">
              <a:prstClr val="black">
                <a:alpha val="40000"/>
              </a:prstClr>
            </a:outerShdw>
          </a:effectLst>
        </p:grpSpPr>
        <p:grpSp>
          <p:nvGrpSpPr>
            <p:cNvPr id="80" name="グループ化 79"/>
            <p:cNvGrpSpPr/>
            <p:nvPr/>
          </p:nvGrpSpPr>
          <p:grpSpPr>
            <a:xfrm>
              <a:off x="2991168" y="1221263"/>
              <a:ext cx="1944215" cy="1771248"/>
              <a:chOff x="2991168" y="1221263"/>
              <a:chExt cx="1944215" cy="1771248"/>
            </a:xfrm>
          </p:grpSpPr>
          <p:sp>
            <p:nvSpPr>
              <p:cNvPr id="82" name="円/楕円 81"/>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83" name="角丸四角形 82"/>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81" name="Picture 2" descr="C:\Users\toa27839.TOA\AppData\Local\Temp\notesEA312D\Bubble_material_noshadow-01.png"/>
            <p:cNvPicPr>
              <a:picLocks noChangeAspect="1" noChangeArrowheads="1"/>
            </p:cNvPicPr>
            <p:nvPr/>
          </p:nvPicPr>
          <p:blipFill rotWithShape="1">
            <a:blip r:embed="rId14"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68" name="円/楕円 67"/>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円/楕円 68"/>
          <p:cNvSpPr/>
          <p:nvPr/>
        </p:nvSpPr>
        <p:spPr>
          <a:xfrm>
            <a:off x="145116" y="2758707"/>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896107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40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7"/>
                                        </p:tgtEl>
                                        <p:attrNameLst>
                                          <p:attrName>style.visibility</p:attrName>
                                        </p:attrNameLst>
                                      </p:cBhvr>
                                      <p:to>
                                        <p:strVal val="visible"/>
                                      </p:to>
                                    </p:set>
                                    <p:animEffect transition="in" filter="fade">
                                      <p:cBhvr>
                                        <p:cTn id="10" dur="500"/>
                                        <p:tgtEl>
                                          <p:spTgt spid="27"/>
                                        </p:tgtEl>
                                      </p:cBhvr>
                                    </p:animEffect>
                                  </p:childTnLst>
                                </p:cTn>
                              </p:par>
                              <p:par>
                                <p:cTn id="11" presetID="10" presetClass="entr" presetSubtype="0" fill="hold" nodeType="with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500"/>
                                        <p:tgtEl>
                                          <p:spTgt spid="28"/>
                                        </p:tgtEl>
                                      </p:cBhvr>
                                    </p:animEffect>
                                  </p:childTnLst>
                                </p:cTn>
                              </p:par>
                            </p:childTnLst>
                          </p:cTn>
                        </p:par>
                        <p:par>
                          <p:cTn id="14" fill="hold">
                            <p:stCondLst>
                              <p:cond delay="900"/>
                            </p:stCondLst>
                            <p:childTnLst>
                              <p:par>
                                <p:cTn id="15" presetID="1" presetClass="mediacall" presetSubtype="0" fill="hold" nodeType="afterEffect">
                                  <p:stCondLst>
                                    <p:cond delay="0"/>
                                  </p:stCondLst>
                                  <p:childTnLst>
                                    <p:cmd type="call" cmd="playFrom(0.0)">
                                      <p:cBhvr>
                                        <p:cTn id="16" dur="2416" fill="hold"/>
                                        <p:tgtEl>
                                          <p:spTgt spid="110"/>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17" fill="hold" display="0">
                  <p:stCondLst>
                    <p:cond delay="indefinite"/>
                  </p:stCondLst>
                </p:cTn>
                <p:tgtEl>
                  <p:spTgt spid="28"/>
                </p:tgtEl>
              </p:cMediaNode>
            </p:video>
            <p:seq concurrent="1" nextAc="seek">
              <p:cTn id="18" restart="whenNotActive" fill="hold" evtFilter="cancelBubble" nodeType="interactiveSeq">
                <p:stCondLst>
                  <p:cond evt="onClick" delay="0">
                    <p:tgtEl>
                      <p:spTgt spid="110"/>
                    </p:tgtEl>
                  </p:cond>
                </p:stCondLst>
                <p:endSync evt="end" delay="0">
                  <p:rtn val="all"/>
                </p:endSync>
                <p:childTnLst>
                  <p:par>
                    <p:cTn id="19" fill="hold">
                      <p:stCondLst>
                        <p:cond delay="0"/>
                      </p:stCondLst>
                      <p:childTnLst>
                        <p:par>
                          <p:cTn id="20" fill="hold">
                            <p:stCondLst>
                              <p:cond delay="0"/>
                            </p:stCondLst>
                            <p:childTnLst>
                              <p:par>
                                <p:cTn id="21" presetID="2" presetClass="mediacall" presetSubtype="0" fill="hold" nodeType="clickEffect">
                                  <p:stCondLst>
                                    <p:cond delay="0"/>
                                  </p:stCondLst>
                                  <p:childTnLst>
                                    <p:cmd type="call" cmd="togglePause">
                                      <p:cBhvr>
                                        <p:cTn id="22" dur="1" fill="hold"/>
                                        <p:tgtEl>
                                          <p:spTgt spid="110"/>
                                        </p:tgtEl>
                                      </p:cBhvr>
                                    </p:cmd>
                                  </p:childTnLst>
                                </p:cTn>
                              </p:par>
                            </p:childTnLst>
                          </p:cTn>
                        </p:par>
                      </p:childTnLst>
                    </p:cTn>
                  </p:par>
                </p:childTnLst>
              </p:cTn>
              <p:nextCondLst>
                <p:cond evt="onClick" delay="0">
                  <p:tgtEl>
                    <p:spTgt spid="110"/>
                  </p:tgtEl>
                </p:cond>
              </p:nextCondLst>
            </p:seq>
            <p:video>
              <p:cMediaNode vol="80000">
                <p:cTn id="23" repeatCount="indefinite" fill="hold" display="0">
                  <p:stCondLst>
                    <p:cond delay="indefinite"/>
                  </p:stCondLst>
                </p:cTn>
                <p:tgtEl>
                  <p:spTgt spid="110"/>
                </p:tgtEl>
              </p:cMediaNode>
            </p:video>
          </p:childTnLst>
        </p:cTn>
      </p:par>
    </p:tnLst>
    <p:bldLst>
      <p:bldP spid="26" grpId="0"/>
      <p:bldP spid="2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5850682" y="3324349"/>
            <a:ext cx="4283984" cy="692526"/>
          </a:xfrm>
          <a:prstGeom prst="rect">
            <a:avLst/>
          </a:prstGeom>
          <a:noFill/>
        </p:spPr>
        <p:txBody>
          <a:bodyPr wrap="none" lIns="137187" tIns="68594" rIns="137187" bIns="68594" rtlCol="0">
            <a:spAutoFit/>
          </a:bodyPr>
          <a:lstStyle/>
          <a:p>
            <a:pPr algn="ctr"/>
            <a:r>
              <a:rPr kumimoji="1" lang="en-US" altLang="ja-JP" dirty="0">
                <a:latin typeface="+mj-lt"/>
              </a:rPr>
              <a:t>This page is used for “replay” of next page.</a:t>
            </a:r>
          </a:p>
          <a:p>
            <a:pPr algn="ctr"/>
            <a:r>
              <a:rPr lang="en-US" altLang="ja-JP" dirty="0">
                <a:latin typeface="+mj-lt"/>
              </a:rPr>
              <a:t>Do not erase this page.</a:t>
            </a:r>
            <a:endParaRPr kumimoji="1" lang="ja-JP" altLang="en-US" dirty="0">
              <a:latin typeface="+mj-lt"/>
            </a:endParaRPr>
          </a:p>
        </p:txBody>
      </p:sp>
      <p:sp>
        <p:nvSpPr>
          <p:cNvPr id="3" name="円/楕円 2"/>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円/楕円 3"/>
          <p:cNvSpPr/>
          <p:nvPr/>
        </p:nvSpPr>
        <p:spPr>
          <a:xfrm>
            <a:off x="145116" y="2758707"/>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713305118"/>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7" name="図 13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14965" y="4611402"/>
            <a:ext cx="5397013" cy="2826813"/>
          </a:xfrm>
          <a:prstGeom prst="rect">
            <a:avLst/>
          </a:prstGeom>
        </p:spPr>
      </p:pic>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sp>
        <p:nvSpPr>
          <p:cNvPr id="96" name="正方形/長方形 95"/>
          <p:cNvSpPr/>
          <p:nvPr/>
        </p:nvSpPr>
        <p:spPr>
          <a:xfrm>
            <a:off x="2861888" y="833632"/>
            <a:ext cx="828486" cy="507860"/>
          </a:xfrm>
          <a:prstGeom prst="rect">
            <a:avLst/>
          </a:prstGeom>
        </p:spPr>
        <p:txBody>
          <a:bodyPr wrap="none" lIns="137187" tIns="68594" rIns="137187" bIns="68594">
            <a:spAutoFit/>
          </a:bodyPr>
          <a:lstStyle/>
          <a:p>
            <a:r>
              <a:rPr lang="en-US" altLang="ja-JP" sz="2400" b="1" dirty="0">
                <a:solidFill>
                  <a:srgbClr val="F79646">
                    <a:lumMod val="75000"/>
                  </a:srgbClr>
                </a:solidFill>
                <a:latin typeface="Calibri"/>
              </a:rPr>
              <a:t>ANC</a:t>
            </a:r>
            <a:endParaRPr lang="ja-JP" altLang="en-US" sz="2400" dirty="0">
              <a:solidFill>
                <a:srgbClr val="F79646">
                  <a:lumMod val="75000"/>
                </a:srgbClr>
              </a:solidFill>
            </a:endParaRPr>
          </a:p>
        </p:txBody>
      </p:sp>
      <p:grpSp>
        <p:nvGrpSpPr>
          <p:cNvPr id="29" name="グループ化 28"/>
          <p:cNvGrpSpPr/>
          <p:nvPr/>
        </p:nvGrpSpPr>
        <p:grpSpPr>
          <a:xfrm>
            <a:off x="5270164" y="941690"/>
            <a:ext cx="8768749" cy="3582861"/>
            <a:chOff x="3047324" y="2676133"/>
            <a:chExt cx="5845156" cy="2387591"/>
          </a:xfrm>
        </p:grpSpPr>
        <p:sp>
          <p:nvSpPr>
            <p:cNvPr id="45" name="正方形/長方形 44"/>
            <p:cNvSpPr/>
            <p:nvPr/>
          </p:nvSpPr>
          <p:spPr>
            <a:xfrm>
              <a:off x="5226489" y="3131267"/>
              <a:ext cx="2787365" cy="1671366"/>
            </a:xfrm>
            <a:prstGeom prst="rect">
              <a:avLst/>
            </a:prstGeom>
            <a:solidFill>
              <a:srgbClr val="934BC9">
                <a:alpha val="15000"/>
              </a:srgbClr>
            </a:solidFill>
            <a:ln w="25400" cap="flat" cmpd="sng" algn="ctr">
              <a:noFill/>
              <a:prstDash val="solid"/>
            </a:ln>
            <a:effectLst/>
          </p:spPr>
          <p:txBody>
            <a:bodyPr rtlCol="0" anchor="t"/>
            <a:lstStyle/>
            <a:p>
              <a:pPr algn="ctr" defTabSz="7682880" fontAlgn="auto">
                <a:spcBef>
                  <a:spcPts val="0"/>
                </a:spcBef>
                <a:spcAft>
                  <a:spcPts val="0"/>
                </a:spcAft>
                <a:defRPr/>
              </a:pPr>
              <a:endParaRPr kumimoji="0" lang="en-US" altLang="ja-JP" sz="2400" b="1" kern="0" dirty="0">
                <a:solidFill>
                  <a:srgbClr val="8064A2"/>
                </a:solidFill>
                <a:latin typeface="Calibri"/>
                <a:ea typeface="ＭＳ Ｐゴシック"/>
              </a:endParaRPr>
            </a:p>
          </p:txBody>
        </p:sp>
        <p:sp>
          <p:nvSpPr>
            <p:cNvPr id="46" name="正方形/長方形 45"/>
            <p:cNvSpPr/>
            <p:nvPr/>
          </p:nvSpPr>
          <p:spPr>
            <a:xfrm>
              <a:off x="3748188" y="4729073"/>
              <a:ext cx="975539" cy="276885"/>
            </a:xfrm>
            <a:prstGeom prst="rect">
              <a:avLst/>
            </a:prstGeom>
          </p:spPr>
          <p:txBody>
            <a:bodyPr wrap="none">
              <a:spAutoFit/>
            </a:bodyPr>
            <a:lstStyle/>
            <a:p>
              <a:pPr defTabSz="7682880" fontAlgn="auto">
                <a:spcBef>
                  <a:spcPts val="0"/>
                </a:spcBef>
                <a:spcAft>
                  <a:spcPts val="0"/>
                </a:spcAft>
              </a:pPr>
              <a:r>
                <a:rPr lang="en-US" altLang="ja-JP" dirty="0">
                  <a:solidFill>
                    <a:prstClr val="black"/>
                  </a:solidFill>
                  <a:latin typeface="Calibri"/>
                  <a:ea typeface="ＭＳ Ｐゴシック"/>
                </a:rPr>
                <a:t>AUDIO IN 4ch</a:t>
              </a:r>
              <a:endParaRPr lang="ja-JP" altLang="en-US" sz="2100" dirty="0">
                <a:solidFill>
                  <a:prstClr val="black"/>
                </a:solidFill>
                <a:latin typeface="Calibri"/>
                <a:ea typeface="ＭＳ Ｐゴシック"/>
              </a:endParaRPr>
            </a:p>
          </p:txBody>
        </p:sp>
        <p:grpSp>
          <p:nvGrpSpPr>
            <p:cNvPr id="47" name="グループ化 46"/>
            <p:cNvGrpSpPr/>
            <p:nvPr/>
          </p:nvGrpSpPr>
          <p:grpSpPr>
            <a:xfrm>
              <a:off x="5413044" y="4159367"/>
              <a:ext cx="2600810" cy="382939"/>
              <a:chOff x="2975204" y="3477633"/>
              <a:chExt cx="2149429" cy="560661"/>
            </a:xfrm>
          </p:grpSpPr>
          <p:sp>
            <p:nvSpPr>
              <p:cNvPr id="84" name="フリーフォーム 83"/>
              <p:cNvSpPr/>
              <p:nvPr/>
            </p:nvSpPr>
            <p:spPr>
              <a:xfrm>
                <a:off x="2975204" y="3477633"/>
                <a:ext cx="2149429" cy="6693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sp>
            <p:nvSpPr>
              <p:cNvPr id="85" name="フリーフォーム 84"/>
              <p:cNvSpPr/>
              <p:nvPr/>
            </p:nvSpPr>
            <p:spPr>
              <a:xfrm>
                <a:off x="2975204" y="3651870"/>
                <a:ext cx="2149429" cy="6693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sp>
            <p:nvSpPr>
              <p:cNvPr id="86" name="フリーフォーム 85"/>
              <p:cNvSpPr/>
              <p:nvPr/>
            </p:nvSpPr>
            <p:spPr>
              <a:xfrm>
                <a:off x="2980370" y="3971357"/>
                <a:ext cx="2141677" cy="6693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sp>
            <p:nvSpPr>
              <p:cNvPr id="88" name="フリーフォーム 87"/>
              <p:cNvSpPr/>
              <p:nvPr/>
            </p:nvSpPr>
            <p:spPr>
              <a:xfrm>
                <a:off x="2982956" y="3819452"/>
                <a:ext cx="2141677" cy="6693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2000" kern="0">
                  <a:solidFill>
                    <a:prstClr val="white"/>
                  </a:solidFill>
                  <a:latin typeface="Calibri"/>
                  <a:ea typeface="ＭＳ Ｐゴシック"/>
                </a:endParaRPr>
              </a:p>
            </p:txBody>
          </p:sp>
        </p:grpSp>
        <p:sp>
          <p:nvSpPr>
            <p:cNvPr id="48" name="フリーフォーム 47"/>
            <p:cNvSpPr/>
            <p:nvPr/>
          </p:nvSpPr>
          <p:spPr>
            <a:xfrm rot="10800000">
              <a:off x="5413900" y="4590813"/>
              <a:ext cx="1931268" cy="275779"/>
            </a:xfrm>
            <a:custGeom>
              <a:avLst/>
              <a:gdLst>
                <a:gd name="connsiteX0" fmla="*/ 1743959 w 1743959"/>
                <a:gd name="connsiteY0" fmla="*/ 1239625 h 1239625"/>
                <a:gd name="connsiteX1" fmla="*/ 1743959 w 1743959"/>
                <a:gd name="connsiteY1" fmla="*/ 0 h 1239625"/>
                <a:gd name="connsiteX2" fmla="*/ 0 w 1743959"/>
                <a:gd name="connsiteY2" fmla="*/ 0 h 1239625"/>
                <a:gd name="connsiteX0" fmla="*/ 1743959 w 1752723"/>
                <a:gd name="connsiteY0" fmla="*/ 1239625 h 1239625"/>
                <a:gd name="connsiteX1" fmla="*/ 1752723 w 1752723"/>
                <a:gd name="connsiteY1" fmla="*/ 469836 h 1239625"/>
                <a:gd name="connsiteX2" fmla="*/ 1743959 w 1752723"/>
                <a:gd name="connsiteY2" fmla="*/ 0 h 1239625"/>
                <a:gd name="connsiteX3" fmla="*/ 0 w 1752723"/>
                <a:gd name="connsiteY3" fmla="*/ 0 h 1239625"/>
                <a:gd name="connsiteX0" fmla="*/ 5911809 w 5911809"/>
                <a:gd name="connsiteY0" fmla="*/ 469266 h 469836"/>
                <a:gd name="connsiteX1" fmla="*/ 1752723 w 5911809"/>
                <a:gd name="connsiteY1" fmla="*/ 469836 h 469836"/>
                <a:gd name="connsiteX2" fmla="*/ 1743959 w 5911809"/>
                <a:gd name="connsiteY2" fmla="*/ 0 h 469836"/>
                <a:gd name="connsiteX3" fmla="*/ 0 w 5911809"/>
                <a:gd name="connsiteY3" fmla="*/ 0 h 469836"/>
              </a:gdLst>
              <a:ahLst/>
              <a:cxnLst>
                <a:cxn ang="0">
                  <a:pos x="connsiteX0" y="connsiteY0"/>
                </a:cxn>
                <a:cxn ang="0">
                  <a:pos x="connsiteX1" y="connsiteY1"/>
                </a:cxn>
                <a:cxn ang="0">
                  <a:pos x="connsiteX2" y="connsiteY2"/>
                </a:cxn>
                <a:cxn ang="0">
                  <a:pos x="connsiteX3" y="connsiteY3"/>
                </a:cxn>
              </a:cxnLst>
              <a:rect l="l" t="t" r="r" b="b"/>
              <a:pathLst>
                <a:path w="5911809" h="469836">
                  <a:moveTo>
                    <a:pt x="5911809" y="469266"/>
                  </a:moveTo>
                  <a:lnTo>
                    <a:pt x="1752723" y="469836"/>
                  </a:lnTo>
                  <a:lnTo>
                    <a:pt x="1743959" y="0"/>
                  </a:lnTo>
                  <a:lnTo>
                    <a:pt x="0" y="0"/>
                  </a:lnTo>
                </a:path>
              </a:pathLst>
            </a:custGeom>
            <a:noFill/>
            <a:ln w="762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49" name="正方形/長方形 48"/>
            <p:cNvSpPr/>
            <p:nvPr/>
          </p:nvSpPr>
          <p:spPr>
            <a:xfrm>
              <a:off x="5008186" y="2738915"/>
              <a:ext cx="2732166" cy="225610"/>
            </a:xfrm>
            <a:prstGeom prst="rect">
              <a:avLst/>
            </a:prstGeom>
          </p:spPr>
          <p:txBody>
            <a:bodyPr wrap="square">
              <a:spAutoFit/>
            </a:bodyPr>
            <a:lstStyle/>
            <a:p>
              <a:pPr defTabSz="7682880" fontAlgn="auto">
                <a:spcBef>
                  <a:spcPts val="0"/>
                </a:spcBef>
                <a:spcAft>
                  <a:spcPts val="0"/>
                </a:spcAft>
              </a:pPr>
              <a:r>
                <a:rPr lang="en-US" altLang="ja-JP" sz="1600" dirty="0">
                  <a:solidFill>
                    <a:srgbClr val="7030A0"/>
                  </a:solidFill>
                  <a:latin typeface="Calibri"/>
                  <a:ea typeface="ＭＳ Ｐゴシック"/>
                </a:rPr>
                <a:t>VX link in 8ch from other frame</a:t>
              </a:r>
              <a:endParaRPr lang="ja-JP" altLang="en-US" sz="1100" dirty="0">
                <a:solidFill>
                  <a:srgbClr val="7030A0"/>
                </a:solidFill>
                <a:latin typeface="Calibri"/>
                <a:ea typeface="ＭＳ Ｐゴシック"/>
              </a:endParaRPr>
            </a:p>
          </p:txBody>
        </p:sp>
        <p:sp>
          <p:nvSpPr>
            <p:cNvPr id="50" name="角丸四角形 49"/>
            <p:cNvSpPr/>
            <p:nvPr/>
          </p:nvSpPr>
          <p:spPr>
            <a:xfrm>
              <a:off x="5514421" y="4028299"/>
              <a:ext cx="1692300" cy="635126"/>
            </a:xfrm>
            <a:prstGeom prst="roundRect">
              <a:avLst>
                <a:gd name="adj" fmla="val 8296"/>
              </a:avLst>
            </a:prstGeom>
            <a:noFill/>
            <a:ln>
              <a:solidFill>
                <a:srgbClr val="002060"/>
              </a:solidFill>
            </a:ln>
            <a:effectLst>
              <a:glow rad="101600">
                <a:srgbClr val="00206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51" name="グループ化 50"/>
            <p:cNvGrpSpPr/>
            <p:nvPr/>
          </p:nvGrpSpPr>
          <p:grpSpPr>
            <a:xfrm>
              <a:off x="4226884" y="3169902"/>
              <a:ext cx="2186272" cy="1405952"/>
              <a:chOff x="1289085" y="2878428"/>
              <a:chExt cx="2186272" cy="1210614"/>
            </a:xfrm>
          </p:grpSpPr>
          <p:sp>
            <p:nvSpPr>
              <p:cNvPr id="82" name="フリーフォーム 81"/>
              <p:cNvSpPr/>
              <p:nvPr/>
            </p:nvSpPr>
            <p:spPr>
              <a:xfrm>
                <a:off x="1893194" y="2878428"/>
                <a:ext cx="1582163" cy="1210614"/>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83" name="フリーフォーム 82"/>
              <p:cNvSpPr/>
              <p:nvPr/>
            </p:nvSpPr>
            <p:spPr>
              <a:xfrm>
                <a:off x="1289085" y="2951106"/>
                <a:ext cx="2089192" cy="113793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52" name="フリーフォーム 51"/>
            <p:cNvSpPr/>
            <p:nvPr/>
          </p:nvSpPr>
          <p:spPr>
            <a:xfrm>
              <a:off x="5977183" y="2983400"/>
              <a:ext cx="1028559" cy="1590708"/>
            </a:xfrm>
            <a:custGeom>
              <a:avLst/>
              <a:gdLst>
                <a:gd name="connsiteX0" fmla="*/ 1743959 w 1743959"/>
                <a:gd name="connsiteY0" fmla="*/ 1239625 h 1239625"/>
                <a:gd name="connsiteX1" fmla="*/ 1743959 w 1743959"/>
                <a:gd name="connsiteY1" fmla="*/ 0 h 1239625"/>
                <a:gd name="connsiteX2" fmla="*/ 0 w 1743959"/>
                <a:gd name="connsiteY2" fmla="*/ 0 h 1239625"/>
              </a:gdLst>
              <a:ahLst/>
              <a:cxnLst>
                <a:cxn ang="0">
                  <a:pos x="connsiteX0" y="connsiteY0"/>
                </a:cxn>
                <a:cxn ang="0">
                  <a:pos x="connsiteX1" y="connsiteY1"/>
                </a:cxn>
                <a:cxn ang="0">
                  <a:pos x="connsiteX2" y="connsiteY2"/>
                </a:cxn>
              </a:cxnLst>
              <a:rect l="l" t="t" r="r" b="b"/>
              <a:pathLst>
                <a:path w="1743959" h="1239625">
                  <a:moveTo>
                    <a:pt x="1743959" y="1239625"/>
                  </a:moveTo>
                  <a:lnTo>
                    <a:pt x="1743959" y="0"/>
                  </a:lnTo>
                  <a:lnTo>
                    <a:pt x="0" y="0"/>
                  </a:lnTo>
                </a:path>
              </a:pathLst>
            </a:custGeom>
            <a:noFill/>
            <a:ln w="762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53" name="グループ化 52"/>
            <p:cNvGrpSpPr/>
            <p:nvPr/>
          </p:nvGrpSpPr>
          <p:grpSpPr>
            <a:xfrm>
              <a:off x="4225578" y="3338384"/>
              <a:ext cx="1955088" cy="1237469"/>
              <a:chOff x="1301952" y="3046911"/>
              <a:chExt cx="1940913" cy="1210614"/>
            </a:xfrm>
          </p:grpSpPr>
          <p:sp>
            <p:nvSpPr>
              <p:cNvPr id="78" name="フリーフォーム 77"/>
              <p:cNvSpPr/>
              <p:nvPr/>
            </p:nvSpPr>
            <p:spPr>
              <a:xfrm>
                <a:off x="1329588" y="3046911"/>
                <a:ext cx="1913277" cy="1210614"/>
              </a:xfrm>
              <a:custGeom>
                <a:avLst/>
                <a:gdLst>
                  <a:gd name="connsiteX0" fmla="*/ 0 w 1938271"/>
                  <a:gd name="connsiteY0" fmla="*/ 0 h 1210614"/>
                  <a:gd name="connsiteX1" fmla="*/ 1938271 w 1938271"/>
                  <a:gd name="connsiteY1" fmla="*/ 0 h 1210614"/>
                  <a:gd name="connsiteX2" fmla="*/ 1938271 w 1938271"/>
                  <a:gd name="connsiteY2" fmla="*/ 1210614 h 1210614"/>
                  <a:gd name="connsiteX0" fmla="*/ 0 w 1938271"/>
                  <a:gd name="connsiteY0" fmla="*/ 0 h 1210614"/>
                  <a:gd name="connsiteX1" fmla="*/ 179078 w 1938271"/>
                  <a:gd name="connsiteY1" fmla="*/ 432 h 1210614"/>
                  <a:gd name="connsiteX2" fmla="*/ 1938271 w 1938271"/>
                  <a:gd name="connsiteY2" fmla="*/ 0 h 1210614"/>
                  <a:gd name="connsiteX3" fmla="*/ 1938271 w 1938271"/>
                  <a:gd name="connsiteY3" fmla="*/ 1210614 h 1210614"/>
                  <a:gd name="connsiteX0" fmla="*/ 0 w 2393828"/>
                  <a:gd name="connsiteY0" fmla="*/ 427618 h 1210614"/>
                  <a:gd name="connsiteX1" fmla="*/ 634635 w 2393828"/>
                  <a:gd name="connsiteY1" fmla="*/ 432 h 1210614"/>
                  <a:gd name="connsiteX2" fmla="*/ 2393828 w 2393828"/>
                  <a:gd name="connsiteY2" fmla="*/ 0 h 1210614"/>
                  <a:gd name="connsiteX3" fmla="*/ 2393828 w 2393828"/>
                  <a:gd name="connsiteY3" fmla="*/ 1210614 h 1210614"/>
                  <a:gd name="connsiteX0" fmla="*/ 0 w 2393828"/>
                  <a:gd name="connsiteY0" fmla="*/ 427618 h 1210614"/>
                  <a:gd name="connsiteX1" fmla="*/ 466141 w 2393828"/>
                  <a:gd name="connsiteY1" fmla="*/ 5348 h 1210614"/>
                  <a:gd name="connsiteX2" fmla="*/ 2393828 w 2393828"/>
                  <a:gd name="connsiteY2" fmla="*/ 0 h 1210614"/>
                  <a:gd name="connsiteX3" fmla="*/ 2393828 w 2393828"/>
                  <a:gd name="connsiteY3" fmla="*/ 1210614 h 1210614"/>
                  <a:gd name="connsiteX0" fmla="*/ 0 w 2393828"/>
                  <a:gd name="connsiteY0" fmla="*/ 427618 h 1210614"/>
                  <a:gd name="connsiteX1" fmla="*/ 135395 w 2393828"/>
                  <a:gd name="connsiteY1" fmla="*/ 423135 h 1210614"/>
                  <a:gd name="connsiteX2" fmla="*/ 466141 w 2393828"/>
                  <a:gd name="connsiteY2" fmla="*/ 5348 h 1210614"/>
                  <a:gd name="connsiteX3" fmla="*/ 2393828 w 2393828"/>
                  <a:gd name="connsiteY3" fmla="*/ 0 h 1210614"/>
                  <a:gd name="connsiteX4" fmla="*/ 2393828 w 2393828"/>
                  <a:gd name="connsiteY4" fmla="*/ 1210614 h 1210614"/>
                  <a:gd name="connsiteX0" fmla="*/ 0 w 2393828"/>
                  <a:gd name="connsiteY0" fmla="*/ 427618 h 1210614"/>
                  <a:gd name="connsiteX1" fmla="*/ 135395 w 2393828"/>
                  <a:gd name="connsiteY1" fmla="*/ 423135 h 1210614"/>
                  <a:gd name="connsiteX2" fmla="*/ 466141 w 2393828"/>
                  <a:gd name="connsiteY2" fmla="*/ 5348 h 1210614"/>
                  <a:gd name="connsiteX3" fmla="*/ 2393828 w 2393828"/>
                  <a:gd name="connsiteY3" fmla="*/ 0 h 1210614"/>
                  <a:gd name="connsiteX4" fmla="*/ 2393828 w 2393828"/>
                  <a:gd name="connsiteY4" fmla="*/ 1210614 h 1210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828" h="1210614">
                    <a:moveTo>
                      <a:pt x="0" y="427618"/>
                    </a:moveTo>
                    <a:lnTo>
                      <a:pt x="135395" y="423135"/>
                    </a:lnTo>
                    <a:lnTo>
                      <a:pt x="466141" y="5348"/>
                    </a:lnTo>
                    <a:lnTo>
                      <a:pt x="2393828" y="0"/>
                    </a:lnTo>
                    <a:lnTo>
                      <a:pt x="2393828"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79" name="フリーフォーム 78"/>
              <p:cNvSpPr/>
              <p:nvPr/>
            </p:nvSpPr>
            <p:spPr>
              <a:xfrm>
                <a:off x="1319612" y="3119589"/>
                <a:ext cx="1859163" cy="1137935"/>
              </a:xfrm>
              <a:custGeom>
                <a:avLst/>
                <a:gdLst>
                  <a:gd name="connsiteX0" fmla="*/ 0 w 1938271"/>
                  <a:gd name="connsiteY0" fmla="*/ 0 h 1210614"/>
                  <a:gd name="connsiteX1" fmla="*/ 1938271 w 1938271"/>
                  <a:gd name="connsiteY1" fmla="*/ 0 h 1210614"/>
                  <a:gd name="connsiteX2" fmla="*/ 1938271 w 1938271"/>
                  <a:gd name="connsiteY2" fmla="*/ 1210614 h 1210614"/>
                  <a:gd name="connsiteX0" fmla="*/ 0 w 1938271"/>
                  <a:gd name="connsiteY0" fmla="*/ 3653 h 1214267"/>
                  <a:gd name="connsiteX1" fmla="*/ 173787 w 1938271"/>
                  <a:gd name="connsiteY1" fmla="*/ 0 h 1214267"/>
                  <a:gd name="connsiteX2" fmla="*/ 1938271 w 1938271"/>
                  <a:gd name="connsiteY2" fmla="*/ 3653 h 1214267"/>
                  <a:gd name="connsiteX3" fmla="*/ 1938271 w 1938271"/>
                  <a:gd name="connsiteY3" fmla="*/ 1214267 h 1214267"/>
                  <a:gd name="connsiteX0" fmla="*/ 0 w 2406978"/>
                  <a:gd name="connsiteY0" fmla="*/ 584079 h 1214267"/>
                  <a:gd name="connsiteX1" fmla="*/ 642494 w 2406978"/>
                  <a:gd name="connsiteY1" fmla="*/ 0 h 1214267"/>
                  <a:gd name="connsiteX2" fmla="*/ 2406978 w 2406978"/>
                  <a:gd name="connsiteY2" fmla="*/ 3653 h 1214267"/>
                  <a:gd name="connsiteX3" fmla="*/ 2406978 w 2406978"/>
                  <a:gd name="connsiteY3" fmla="*/ 1214267 h 1214267"/>
                  <a:gd name="connsiteX0" fmla="*/ 0 w 2406978"/>
                  <a:gd name="connsiteY0" fmla="*/ 580426 h 1210614"/>
                  <a:gd name="connsiteX1" fmla="*/ 525317 w 2406978"/>
                  <a:gd name="connsiteY1" fmla="*/ 6805 h 1210614"/>
                  <a:gd name="connsiteX2" fmla="*/ 2406978 w 2406978"/>
                  <a:gd name="connsiteY2" fmla="*/ 0 h 1210614"/>
                  <a:gd name="connsiteX3" fmla="*/ 2406978 w 2406978"/>
                  <a:gd name="connsiteY3" fmla="*/ 1210614 h 1210614"/>
                  <a:gd name="connsiteX0" fmla="*/ 0 w 2406978"/>
                  <a:gd name="connsiteY0" fmla="*/ 580426 h 1210614"/>
                  <a:gd name="connsiteX1" fmla="*/ 173788 w 2406978"/>
                  <a:gd name="connsiteY1" fmla="*/ 582003 h 1210614"/>
                  <a:gd name="connsiteX2" fmla="*/ 525317 w 2406978"/>
                  <a:gd name="connsiteY2" fmla="*/ 6805 h 1210614"/>
                  <a:gd name="connsiteX3" fmla="*/ 2406978 w 2406978"/>
                  <a:gd name="connsiteY3" fmla="*/ 0 h 1210614"/>
                  <a:gd name="connsiteX4" fmla="*/ 2406978 w 2406978"/>
                  <a:gd name="connsiteY4" fmla="*/ 1210614 h 1210614"/>
                  <a:gd name="connsiteX0" fmla="*/ 0 w 2406978"/>
                  <a:gd name="connsiteY0" fmla="*/ 580426 h 1210614"/>
                  <a:gd name="connsiteX1" fmla="*/ 173788 w 2406978"/>
                  <a:gd name="connsiteY1" fmla="*/ 582003 h 1210614"/>
                  <a:gd name="connsiteX2" fmla="*/ 525317 w 2406978"/>
                  <a:gd name="connsiteY2" fmla="*/ 6805 h 1210614"/>
                  <a:gd name="connsiteX3" fmla="*/ 2406978 w 2406978"/>
                  <a:gd name="connsiteY3" fmla="*/ 0 h 1210614"/>
                  <a:gd name="connsiteX4" fmla="*/ 2406978 w 2406978"/>
                  <a:gd name="connsiteY4" fmla="*/ 1210614 h 1210614"/>
                  <a:gd name="connsiteX0" fmla="*/ 0 w 2426507"/>
                  <a:gd name="connsiteY0" fmla="*/ 580426 h 1210614"/>
                  <a:gd name="connsiteX1" fmla="*/ 193317 w 2426507"/>
                  <a:gd name="connsiteY1" fmla="*/ 582003 h 1210614"/>
                  <a:gd name="connsiteX2" fmla="*/ 544846 w 2426507"/>
                  <a:gd name="connsiteY2" fmla="*/ 6805 h 1210614"/>
                  <a:gd name="connsiteX3" fmla="*/ 2426507 w 2426507"/>
                  <a:gd name="connsiteY3" fmla="*/ 0 h 1210614"/>
                  <a:gd name="connsiteX4" fmla="*/ 2426507 w 2426507"/>
                  <a:gd name="connsiteY4" fmla="*/ 1210614 h 1210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6507" h="1210614">
                    <a:moveTo>
                      <a:pt x="0" y="580426"/>
                    </a:moveTo>
                    <a:lnTo>
                      <a:pt x="193317" y="582003"/>
                    </a:lnTo>
                    <a:lnTo>
                      <a:pt x="544846" y="6805"/>
                    </a:lnTo>
                    <a:lnTo>
                      <a:pt x="2426507" y="0"/>
                    </a:lnTo>
                    <a:lnTo>
                      <a:pt x="2426507"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80" name="フリーフォーム 79"/>
              <p:cNvSpPr/>
              <p:nvPr/>
            </p:nvSpPr>
            <p:spPr>
              <a:xfrm>
                <a:off x="1324600" y="3175137"/>
                <a:ext cx="1587918" cy="880015"/>
              </a:xfrm>
              <a:custGeom>
                <a:avLst/>
                <a:gdLst>
                  <a:gd name="connsiteX0" fmla="*/ 0 w 1938271"/>
                  <a:gd name="connsiteY0" fmla="*/ 0 h 1210614"/>
                  <a:gd name="connsiteX1" fmla="*/ 1938271 w 1938271"/>
                  <a:gd name="connsiteY1" fmla="*/ 0 h 1210614"/>
                  <a:gd name="connsiteX2" fmla="*/ 1938271 w 1938271"/>
                  <a:gd name="connsiteY2" fmla="*/ 1210614 h 1210614"/>
                  <a:gd name="connsiteX0" fmla="*/ 0 w 1938271"/>
                  <a:gd name="connsiteY0" fmla="*/ 11329 h 1221943"/>
                  <a:gd name="connsiteX1" fmla="*/ 4768 w 1938271"/>
                  <a:gd name="connsiteY1" fmla="*/ 0 h 1221943"/>
                  <a:gd name="connsiteX2" fmla="*/ 1938271 w 1938271"/>
                  <a:gd name="connsiteY2" fmla="*/ 11329 h 1221943"/>
                  <a:gd name="connsiteX3" fmla="*/ 1938271 w 1938271"/>
                  <a:gd name="connsiteY3" fmla="*/ 1221943 h 1221943"/>
                  <a:gd name="connsiteX0" fmla="*/ 0 w 2020475"/>
                  <a:gd name="connsiteY0" fmla="*/ 216637 h 1221943"/>
                  <a:gd name="connsiteX1" fmla="*/ 86972 w 2020475"/>
                  <a:gd name="connsiteY1" fmla="*/ 0 h 1221943"/>
                  <a:gd name="connsiteX2" fmla="*/ 2020475 w 2020475"/>
                  <a:gd name="connsiteY2" fmla="*/ 11329 h 1221943"/>
                  <a:gd name="connsiteX3" fmla="*/ 2020475 w 2020475"/>
                  <a:gd name="connsiteY3" fmla="*/ 1221943 h 1221943"/>
                  <a:gd name="connsiteX0" fmla="*/ 0 w 2445198"/>
                  <a:gd name="connsiteY0" fmla="*/ 993478 h 1221943"/>
                  <a:gd name="connsiteX1" fmla="*/ 511695 w 2445198"/>
                  <a:gd name="connsiteY1" fmla="*/ 0 h 1221943"/>
                  <a:gd name="connsiteX2" fmla="*/ 2445198 w 2445198"/>
                  <a:gd name="connsiteY2" fmla="*/ 11329 h 1221943"/>
                  <a:gd name="connsiteX3" fmla="*/ 2445198 w 2445198"/>
                  <a:gd name="connsiteY3" fmla="*/ 1221943 h 1221943"/>
                  <a:gd name="connsiteX0" fmla="*/ 0 w 2445198"/>
                  <a:gd name="connsiteY0" fmla="*/ 993478 h 1221943"/>
                  <a:gd name="connsiteX1" fmla="*/ 292486 w 2445198"/>
                  <a:gd name="connsiteY1" fmla="*/ 987699 h 1221943"/>
                  <a:gd name="connsiteX2" fmla="*/ 511695 w 2445198"/>
                  <a:gd name="connsiteY2" fmla="*/ 0 h 1221943"/>
                  <a:gd name="connsiteX3" fmla="*/ 2445198 w 2445198"/>
                  <a:gd name="connsiteY3" fmla="*/ 11329 h 1221943"/>
                  <a:gd name="connsiteX4" fmla="*/ 2445198 w 2445198"/>
                  <a:gd name="connsiteY4" fmla="*/ 1221943 h 1221943"/>
                  <a:gd name="connsiteX0" fmla="*/ 0 w 2445198"/>
                  <a:gd name="connsiteY0" fmla="*/ 993478 h 1221943"/>
                  <a:gd name="connsiteX1" fmla="*/ 292486 w 2445198"/>
                  <a:gd name="connsiteY1" fmla="*/ 987699 h 1221943"/>
                  <a:gd name="connsiteX2" fmla="*/ 511695 w 2445198"/>
                  <a:gd name="connsiteY2" fmla="*/ 0 h 1221943"/>
                  <a:gd name="connsiteX3" fmla="*/ 2445198 w 2445198"/>
                  <a:gd name="connsiteY3" fmla="*/ 11329 h 1221943"/>
                  <a:gd name="connsiteX4" fmla="*/ 2445198 w 2445198"/>
                  <a:gd name="connsiteY4" fmla="*/ 1221943 h 1221943"/>
                  <a:gd name="connsiteX0" fmla="*/ 0 w 2445198"/>
                  <a:gd name="connsiteY0" fmla="*/ 993478 h 1221943"/>
                  <a:gd name="connsiteX1" fmla="*/ 285635 w 2445198"/>
                  <a:gd name="connsiteY1" fmla="*/ 993248 h 1221943"/>
                  <a:gd name="connsiteX2" fmla="*/ 511695 w 2445198"/>
                  <a:gd name="connsiteY2" fmla="*/ 0 h 1221943"/>
                  <a:gd name="connsiteX3" fmla="*/ 2445198 w 2445198"/>
                  <a:gd name="connsiteY3" fmla="*/ 11329 h 1221943"/>
                  <a:gd name="connsiteX4" fmla="*/ 2445198 w 2445198"/>
                  <a:gd name="connsiteY4" fmla="*/ 1221943 h 1221943"/>
                  <a:gd name="connsiteX0" fmla="*/ 0 w 2445198"/>
                  <a:gd name="connsiteY0" fmla="*/ 993478 h 1221943"/>
                  <a:gd name="connsiteX1" fmla="*/ 285635 w 2445198"/>
                  <a:gd name="connsiteY1" fmla="*/ 993248 h 1221943"/>
                  <a:gd name="connsiteX2" fmla="*/ 635003 w 2445198"/>
                  <a:gd name="connsiteY2" fmla="*/ 0 h 1221943"/>
                  <a:gd name="connsiteX3" fmla="*/ 2445198 w 2445198"/>
                  <a:gd name="connsiteY3" fmla="*/ 11329 h 1221943"/>
                  <a:gd name="connsiteX4" fmla="*/ 2445198 w 2445198"/>
                  <a:gd name="connsiteY4" fmla="*/ 1221943 h 1221943"/>
                  <a:gd name="connsiteX0" fmla="*/ 0 w 2445198"/>
                  <a:gd name="connsiteY0" fmla="*/ 993478 h 993478"/>
                  <a:gd name="connsiteX1" fmla="*/ 285635 w 2445198"/>
                  <a:gd name="connsiteY1" fmla="*/ 993248 h 993478"/>
                  <a:gd name="connsiteX2" fmla="*/ 635003 w 2445198"/>
                  <a:gd name="connsiteY2" fmla="*/ 0 h 993478"/>
                  <a:gd name="connsiteX3" fmla="*/ 2445198 w 2445198"/>
                  <a:gd name="connsiteY3" fmla="*/ 11329 h 993478"/>
                  <a:gd name="connsiteX0" fmla="*/ 0 w 2180907"/>
                  <a:gd name="connsiteY0" fmla="*/ 993478 h 993478"/>
                  <a:gd name="connsiteX1" fmla="*/ 285635 w 2180907"/>
                  <a:gd name="connsiteY1" fmla="*/ 993248 h 993478"/>
                  <a:gd name="connsiteX2" fmla="*/ 635003 w 2180907"/>
                  <a:gd name="connsiteY2" fmla="*/ 0 h 993478"/>
                  <a:gd name="connsiteX3" fmla="*/ 2180907 w 2180907"/>
                  <a:gd name="connsiteY3" fmla="*/ 6676 h 993478"/>
                </a:gdLst>
                <a:ahLst/>
                <a:cxnLst>
                  <a:cxn ang="0">
                    <a:pos x="connsiteX0" y="connsiteY0"/>
                  </a:cxn>
                  <a:cxn ang="0">
                    <a:pos x="connsiteX1" y="connsiteY1"/>
                  </a:cxn>
                  <a:cxn ang="0">
                    <a:pos x="connsiteX2" y="connsiteY2"/>
                  </a:cxn>
                  <a:cxn ang="0">
                    <a:pos x="connsiteX3" y="connsiteY3"/>
                  </a:cxn>
                </a:cxnLst>
                <a:rect l="l" t="t" r="r" b="b"/>
                <a:pathLst>
                  <a:path w="2180907" h="993478">
                    <a:moveTo>
                      <a:pt x="0" y="993478"/>
                    </a:moveTo>
                    <a:lnTo>
                      <a:pt x="285635" y="993248"/>
                    </a:lnTo>
                    <a:lnTo>
                      <a:pt x="635003" y="0"/>
                    </a:lnTo>
                    <a:lnTo>
                      <a:pt x="2180907" y="6676"/>
                    </a:lnTo>
                  </a:path>
                </a:pathLst>
              </a:custGeom>
              <a:noFill/>
              <a:ln>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81" name="フリーフォーム 80"/>
              <p:cNvSpPr/>
              <p:nvPr/>
            </p:nvSpPr>
            <p:spPr>
              <a:xfrm>
                <a:off x="1301952" y="3253727"/>
                <a:ext cx="1609227" cy="997080"/>
              </a:xfrm>
              <a:custGeom>
                <a:avLst/>
                <a:gdLst>
                  <a:gd name="connsiteX0" fmla="*/ 0 w 1938271"/>
                  <a:gd name="connsiteY0" fmla="*/ 0 h 1210614"/>
                  <a:gd name="connsiteX1" fmla="*/ 1938271 w 1938271"/>
                  <a:gd name="connsiteY1" fmla="*/ 0 h 1210614"/>
                  <a:gd name="connsiteX2" fmla="*/ 1938271 w 1938271"/>
                  <a:gd name="connsiteY2" fmla="*/ 1210614 h 1210614"/>
                  <a:gd name="connsiteX0" fmla="*/ 0 w 1938271"/>
                  <a:gd name="connsiteY0" fmla="*/ 4216 h 1214830"/>
                  <a:gd name="connsiteX1" fmla="*/ 193102 w 1938271"/>
                  <a:gd name="connsiteY1" fmla="*/ 0 h 1214830"/>
                  <a:gd name="connsiteX2" fmla="*/ 1938271 w 1938271"/>
                  <a:gd name="connsiteY2" fmla="*/ 4216 h 1214830"/>
                  <a:gd name="connsiteX3" fmla="*/ 1938271 w 1938271"/>
                  <a:gd name="connsiteY3" fmla="*/ 1214830 h 1214830"/>
                  <a:gd name="connsiteX0" fmla="*/ 0 w 2490918"/>
                  <a:gd name="connsiteY0" fmla="*/ 1206696 h 1214830"/>
                  <a:gd name="connsiteX1" fmla="*/ 745749 w 2490918"/>
                  <a:gd name="connsiteY1" fmla="*/ 0 h 1214830"/>
                  <a:gd name="connsiteX2" fmla="*/ 2490918 w 2490918"/>
                  <a:gd name="connsiteY2" fmla="*/ 4216 h 1214830"/>
                  <a:gd name="connsiteX3" fmla="*/ 2490918 w 2490918"/>
                  <a:gd name="connsiteY3" fmla="*/ 1214830 h 1214830"/>
                  <a:gd name="connsiteX0" fmla="*/ 0 w 2490918"/>
                  <a:gd name="connsiteY0" fmla="*/ 1206696 h 1226250"/>
                  <a:gd name="connsiteX1" fmla="*/ 394654 w 2490918"/>
                  <a:gd name="connsiteY1" fmla="*/ 1197064 h 1226250"/>
                  <a:gd name="connsiteX2" fmla="*/ 745749 w 2490918"/>
                  <a:gd name="connsiteY2" fmla="*/ 0 h 1226250"/>
                  <a:gd name="connsiteX3" fmla="*/ 2490918 w 2490918"/>
                  <a:gd name="connsiteY3" fmla="*/ 4216 h 1226250"/>
                  <a:gd name="connsiteX4" fmla="*/ 2490918 w 2490918"/>
                  <a:gd name="connsiteY4" fmla="*/ 1214830 h 1226250"/>
                  <a:gd name="connsiteX0" fmla="*/ 0 w 2490918"/>
                  <a:gd name="connsiteY0" fmla="*/ 1206696 h 1214830"/>
                  <a:gd name="connsiteX1" fmla="*/ 394654 w 2490918"/>
                  <a:gd name="connsiteY1" fmla="*/ 1197064 h 1214830"/>
                  <a:gd name="connsiteX2" fmla="*/ 745749 w 2490918"/>
                  <a:gd name="connsiteY2" fmla="*/ 0 h 1214830"/>
                  <a:gd name="connsiteX3" fmla="*/ 2490918 w 2490918"/>
                  <a:gd name="connsiteY3" fmla="*/ 4216 h 1214830"/>
                  <a:gd name="connsiteX4" fmla="*/ 2490918 w 2490918"/>
                  <a:gd name="connsiteY4" fmla="*/ 1214830 h 1214830"/>
                  <a:gd name="connsiteX0" fmla="*/ 0 w 2490918"/>
                  <a:gd name="connsiteY0" fmla="*/ 1206696 h 1214830"/>
                  <a:gd name="connsiteX1" fmla="*/ 394654 w 2490918"/>
                  <a:gd name="connsiteY1" fmla="*/ 1197064 h 1214830"/>
                  <a:gd name="connsiteX2" fmla="*/ 745749 w 2490918"/>
                  <a:gd name="connsiteY2" fmla="*/ 0 h 1214830"/>
                  <a:gd name="connsiteX3" fmla="*/ 2490918 w 2490918"/>
                  <a:gd name="connsiteY3" fmla="*/ 4216 h 1214830"/>
                  <a:gd name="connsiteX4" fmla="*/ 2490918 w 2490918"/>
                  <a:gd name="connsiteY4" fmla="*/ 1214830 h 1214830"/>
                  <a:gd name="connsiteX0" fmla="*/ 0 w 2490918"/>
                  <a:gd name="connsiteY0" fmla="*/ 1206696 h 1214830"/>
                  <a:gd name="connsiteX1" fmla="*/ 394654 w 2490918"/>
                  <a:gd name="connsiteY1" fmla="*/ 1197064 h 1214830"/>
                  <a:gd name="connsiteX2" fmla="*/ 745749 w 2490918"/>
                  <a:gd name="connsiteY2" fmla="*/ 0 h 1214830"/>
                  <a:gd name="connsiteX3" fmla="*/ 2490918 w 2490918"/>
                  <a:gd name="connsiteY3" fmla="*/ 4216 h 1214830"/>
                  <a:gd name="connsiteX4" fmla="*/ 2490918 w 2490918"/>
                  <a:gd name="connsiteY4" fmla="*/ 1214830 h 1214830"/>
                  <a:gd name="connsiteX0" fmla="*/ 0 w 2490918"/>
                  <a:gd name="connsiteY0" fmla="*/ 1206696 h 1214830"/>
                  <a:gd name="connsiteX1" fmla="*/ 394654 w 2490918"/>
                  <a:gd name="connsiteY1" fmla="*/ 1197064 h 1214830"/>
                  <a:gd name="connsiteX2" fmla="*/ 745749 w 2490918"/>
                  <a:gd name="connsiteY2" fmla="*/ 0 h 1214830"/>
                  <a:gd name="connsiteX3" fmla="*/ 2490918 w 2490918"/>
                  <a:gd name="connsiteY3" fmla="*/ 4216 h 1214830"/>
                  <a:gd name="connsiteX4" fmla="*/ 2490918 w 2490918"/>
                  <a:gd name="connsiteY4" fmla="*/ 1214830 h 1214830"/>
                  <a:gd name="connsiteX0" fmla="*/ 0 w 2490918"/>
                  <a:gd name="connsiteY0" fmla="*/ 1206696 h 1214830"/>
                  <a:gd name="connsiteX1" fmla="*/ 394654 w 2490918"/>
                  <a:gd name="connsiteY1" fmla="*/ 1197064 h 1214830"/>
                  <a:gd name="connsiteX2" fmla="*/ 745749 w 2490918"/>
                  <a:gd name="connsiteY2" fmla="*/ 0 h 1214830"/>
                  <a:gd name="connsiteX3" fmla="*/ 2490918 w 2490918"/>
                  <a:gd name="connsiteY3" fmla="*/ 4216 h 1214830"/>
                  <a:gd name="connsiteX4" fmla="*/ 2490918 w 2490918"/>
                  <a:gd name="connsiteY4" fmla="*/ 1214830 h 1214830"/>
                  <a:gd name="connsiteX0" fmla="*/ 0 w 2490918"/>
                  <a:gd name="connsiteY0" fmla="*/ 1206696 h 1206696"/>
                  <a:gd name="connsiteX1" fmla="*/ 394654 w 2490918"/>
                  <a:gd name="connsiteY1" fmla="*/ 1197064 h 1206696"/>
                  <a:gd name="connsiteX2" fmla="*/ 745749 w 2490918"/>
                  <a:gd name="connsiteY2" fmla="*/ 0 h 1206696"/>
                  <a:gd name="connsiteX3" fmla="*/ 2490918 w 2490918"/>
                  <a:gd name="connsiteY3" fmla="*/ 4216 h 1206696"/>
                  <a:gd name="connsiteX0" fmla="*/ 0 w 2305155"/>
                  <a:gd name="connsiteY0" fmla="*/ 1207472 h 1207472"/>
                  <a:gd name="connsiteX1" fmla="*/ 394654 w 2305155"/>
                  <a:gd name="connsiteY1" fmla="*/ 1197840 h 1207472"/>
                  <a:gd name="connsiteX2" fmla="*/ 745749 w 2305155"/>
                  <a:gd name="connsiteY2" fmla="*/ 776 h 1207472"/>
                  <a:gd name="connsiteX3" fmla="*/ 2305155 w 2305155"/>
                  <a:gd name="connsiteY3" fmla="*/ 0 h 1207472"/>
                </a:gdLst>
                <a:ahLst/>
                <a:cxnLst>
                  <a:cxn ang="0">
                    <a:pos x="connsiteX0" y="connsiteY0"/>
                  </a:cxn>
                  <a:cxn ang="0">
                    <a:pos x="connsiteX1" y="connsiteY1"/>
                  </a:cxn>
                  <a:cxn ang="0">
                    <a:pos x="connsiteX2" y="connsiteY2"/>
                  </a:cxn>
                  <a:cxn ang="0">
                    <a:pos x="connsiteX3" y="connsiteY3"/>
                  </a:cxn>
                </a:cxnLst>
                <a:rect l="l" t="t" r="r" b="b"/>
                <a:pathLst>
                  <a:path w="2305155" h="1207472">
                    <a:moveTo>
                      <a:pt x="0" y="1207472"/>
                    </a:moveTo>
                    <a:lnTo>
                      <a:pt x="394654" y="1197840"/>
                    </a:lnTo>
                    <a:lnTo>
                      <a:pt x="745749" y="776"/>
                    </a:lnTo>
                    <a:lnTo>
                      <a:pt x="2305155" y="0"/>
                    </a:lnTo>
                  </a:path>
                </a:pathLst>
              </a:custGeom>
              <a:noFill/>
              <a:ln>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54" name="グループ化 53"/>
            <p:cNvGrpSpPr/>
            <p:nvPr/>
          </p:nvGrpSpPr>
          <p:grpSpPr>
            <a:xfrm>
              <a:off x="5349559" y="3713987"/>
              <a:ext cx="506113" cy="861867"/>
              <a:chOff x="2365866" y="3422513"/>
              <a:chExt cx="556724" cy="861867"/>
            </a:xfrm>
          </p:grpSpPr>
          <p:sp>
            <p:nvSpPr>
              <p:cNvPr id="74" name="フリーフォーム 73"/>
              <p:cNvSpPr/>
              <p:nvPr/>
            </p:nvSpPr>
            <p:spPr>
              <a:xfrm>
                <a:off x="2540278" y="3422513"/>
                <a:ext cx="382312" cy="861867"/>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75" name="フリーフォーム 74"/>
              <p:cNvSpPr/>
              <p:nvPr/>
            </p:nvSpPr>
            <p:spPr>
              <a:xfrm>
                <a:off x="2483768" y="3496803"/>
                <a:ext cx="366496" cy="787577"/>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76" name="フリーフォーム 75"/>
              <p:cNvSpPr/>
              <p:nvPr/>
            </p:nvSpPr>
            <p:spPr>
              <a:xfrm>
                <a:off x="2432424" y="3563841"/>
                <a:ext cx="348277" cy="720539"/>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77" name="フリーフォーム 76"/>
              <p:cNvSpPr/>
              <p:nvPr/>
            </p:nvSpPr>
            <p:spPr>
              <a:xfrm>
                <a:off x="2365866" y="3638132"/>
                <a:ext cx="333926" cy="64624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55" name="角丸四角形 54"/>
            <p:cNvSpPr/>
            <p:nvPr/>
          </p:nvSpPr>
          <p:spPr>
            <a:xfrm>
              <a:off x="5255206" y="3670785"/>
              <a:ext cx="302285" cy="301141"/>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rIns="0" rtlCol="0" anchor="ctr"/>
            <a:lstStyle/>
            <a:p>
              <a:pPr algn="ctr"/>
              <a:r>
                <a:rPr lang="en-US" altLang="ja-JP" dirty="0">
                  <a:solidFill>
                    <a:srgbClr val="FFFFFF"/>
                  </a:solidFill>
                </a:rPr>
                <a:t>EV</a:t>
              </a:r>
              <a:endParaRPr lang="ja-JP" altLang="en-US" dirty="0">
                <a:solidFill>
                  <a:srgbClr val="FFFFFF"/>
                </a:solidFill>
              </a:endParaRPr>
            </a:p>
          </p:txBody>
        </p:sp>
        <p:pic>
          <p:nvPicPr>
            <p:cNvPr id="58"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81364" y="3474153"/>
              <a:ext cx="304036" cy="1320088"/>
            </a:xfrm>
            <a:prstGeom prst="rect">
              <a:avLst/>
            </a:prstGeom>
            <a:noFill/>
            <a:ln>
              <a:noFill/>
            </a:ln>
            <a:effectLst>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9"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51920" y="2792839"/>
              <a:ext cx="566765" cy="5709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0"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86664" y="2676133"/>
              <a:ext cx="566765" cy="5709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1" name="正方形/長方形 60"/>
            <p:cNvSpPr/>
            <p:nvPr/>
          </p:nvSpPr>
          <p:spPr>
            <a:xfrm>
              <a:off x="3047324" y="2729011"/>
              <a:ext cx="888901" cy="646065"/>
            </a:xfrm>
            <a:prstGeom prst="rect">
              <a:avLst/>
            </a:prstGeom>
          </p:spPr>
          <p:txBody>
            <a:bodyPr wrap="none">
              <a:spAutoFit/>
            </a:bodyPr>
            <a:lstStyle/>
            <a:p>
              <a:pPr algn="r" defTabSz="7682880" fontAlgn="auto">
                <a:spcBef>
                  <a:spcPts val="0"/>
                </a:spcBef>
                <a:spcAft>
                  <a:spcPts val="0"/>
                </a:spcAft>
              </a:pPr>
              <a:r>
                <a:rPr lang="en-US" altLang="ja-JP" dirty="0">
                  <a:solidFill>
                    <a:prstClr val="black"/>
                  </a:solidFill>
                  <a:latin typeface="Calibri"/>
                  <a:ea typeface="ＭＳ Ｐゴシック"/>
                </a:rPr>
                <a:t>Remote</a:t>
              </a:r>
            </a:p>
            <a:p>
              <a:pPr algn="r" defTabSz="7682880" fontAlgn="auto">
                <a:spcBef>
                  <a:spcPts val="0"/>
                </a:spcBef>
                <a:spcAft>
                  <a:spcPts val="0"/>
                </a:spcAft>
              </a:pPr>
              <a:r>
                <a:rPr lang="en-US" altLang="ja-JP" dirty="0">
                  <a:solidFill>
                    <a:prstClr val="black"/>
                  </a:solidFill>
                  <a:latin typeface="Calibri"/>
                  <a:ea typeface="ＭＳ Ｐゴシック"/>
                </a:rPr>
                <a:t>Microphone</a:t>
              </a:r>
            </a:p>
            <a:p>
              <a:pPr algn="r" defTabSz="7682880" fontAlgn="auto">
                <a:spcBef>
                  <a:spcPts val="0"/>
                </a:spcBef>
                <a:spcAft>
                  <a:spcPts val="0"/>
                </a:spcAft>
              </a:pPr>
              <a:r>
                <a:rPr lang="en-US" altLang="ja-JP" dirty="0">
                  <a:solidFill>
                    <a:prstClr val="black"/>
                  </a:solidFill>
                  <a:latin typeface="Calibri"/>
                  <a:ea typeface="ＭＳ Ｐゴシック"/>
                </a:rPr>
                <a:t>(RM)’s AUX</a:t>
              </a:r>
              <a:endParaRPr lang="ja-JP" altLang="en-US" sz="2100" dirty="0">
                <a:solidFill>
                  <a:prstClr val="black"/>
                </a:solidFill>
                <a:latin typeface="Calibri"/>
                <a:ea typeface="ＭＳ Ｐゴシック"/>
              </a:endParaRPr>
            </a:p>
          </p:txBody>
        </p:sp>
        <p:pic>
          <p:nvPicPr>
            <p:cNvPr id="66" name="Picture 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91880" y="3425039"/>
              <a:ext cx="281321" cy="390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7" name="Picture 11" descr="クリックすると新しいウィンドウで開きます"/>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20291" y="3918917"/>
              <a:ext cx="420525" cy="132209"/>
            </a:xfrm>
            <a:prstGeom prst="rect">
              <a:avLst/>
            </a:prstGeom>
            <a:noFill/>
            <a:extLst>
              <a:ext uri="{909E8E84-426E-40DD-AFC4-6F175D3DCCD1}">
                <a14:hiddenFill xmlns:a14="http://schemas.microsoft.com/office/drawing/2010/main">
                  <a:solidFill>
                    <a:srgbClr val="FFFFFF"/>
                  </a:solidFill>
                </a14:hiddenFill>
              </a:ext>
            </a:extLst>
          </p:spPr>
        </p:pic>
        <p:sp>
          <p:nvSpPr>
            <p:cNvPr id="68" name="フリーフォーム 67"/>
            <p:cNvSpPr/>
            <p:nvPr/>
          </p:nvSpPr>
          <p:spPr>
            <a:xfrm>
              <a:off x="3747346" y="3733654"/>
              <a:ext cx="235788" cy="63260"/>
            </a:xfrm>
            <a:custGeom>
              <a:avLst/>
              <a:gdLst>
                <a:gd name="connsiteX0" fmla="*/ 235788 w 235788"/>
                <a:gd name="connsiteY0" fmla="*/ 63260 h 63260"/>
                <a:gd name="connsiteX1" fmla="*/ 138022 w 235788"/>
                <a:gd name="connsiteY1" fmla="*/ 63260 h 63260"/>
                <a:gd name="connsiteX2" fmla="*/ 120769 w 235788"/>
                <a:gd name="connsiteY2" fmla="*/ 0 h 63260"/>
                <a:gd name="connsiteX3" fmla="*/ 0 w 235788"/>
                <a:gd name="connsiteY3" fmla="*/ 0 h 63260"/>
              </a:gdLst>
              <a:ahLst/>
              <a:cxnLst>
                <a:cxn ang="0">
                  <a:pos x="connsiteX0" y="connsiteY0"/>
                </a:cxn>
                <a:cxn ang="0">
                  <a:pos x="connsiteX1" y="connsiteY1"/>
                </a:cxn>
                <a:cxn ang="0">
                  <a:pos x="connsiteX2" y="connsiteY2"/>
                </a:cxn>
                <a:cxn ang="0">
                  <a:pos x="connsiteX3" y="connsiteY3"/>
                </a:cxn>
              </a:cxnLst>
              <a:rect l="l" t="t" r="r" b="b"/>
              <a:pathLst>
                <a:path w="235788" h="63260">
                  <a:moveTo>
                    <a:pt x="235788" y="63260"/>
                  </a:moveTo>
                  <a:lnTo>
                    <a:pt x="138022" y="63260"/>
                  </a:lnTo>
                  <a:lnTo>
                    <a:pt x="120769" y="0"/>
                  </a:ln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69" name="フリーフォーム 68"/>
            <p:cNvSpPr/>
            <p:nvPr/>
          </p:nvSpPr>
          <p:spPr>
            <a:xfrm>
              <a:off x="3850863" y="3980944"/>
              <a:ext cx="132271" cy="0"/>
            </a:xfrm>
            <a:custGeom>
              <a:avLst/>
              <a:gdLst>
                <a:gd name="connsiteX0" fmla="*/ 0 w 132271"/>
                <a:gd name="connsiteY0" fmla="*/ 0 h 0"/>
                <a:gd name="connsiteX1" fmla="*/ 132271 w 132271"/>
                <a:gd name="connsiteY1" fmla="*/ 0 h 0"/>
              </a:gdLst>
              <a:ahLst/>
              <a:cxnLst>
                <a:cxn ang="0">
                  <a:pos x="connsiteX0" y="connsiteY0"/>
                </a:cxn>
                <a:cxn ang="0">
                  <a:pos x="connsiteX1" y="connsiteY1"/>
                </a:cxn>
              </a:cxnLst>
              <a:rect l="l" t="t" r="r" b="b"/>
              <a:pathLst>
                <a:path w="132271">
                  <a:moveTo>
                    <a:pt x="0" y="0"/>
                  </a:moveTo>
                  <a:lnTo>
                    <a:pt x="13227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71" name="正方形/長方形 70"/>
            <p:cNvSpPr/>
            <p:nvPr/>
          </p:nvSpPr>
          <p:spPr>
            <a:xfrm>
              <a:off x="6670501" y="4838114"/>
              <a:ext cx="2221979" cy="225610"/>
            </a:xfrm>
            <a:prstGeom prst="rect">
              <a:avLst/>
            </a:prstGeom>
          </p:spPr>
          <p:txBody>
            <a:bodyPr wrap="square">
              <a:spAutoFit/>
            </a:bodyPr>
            <a:lstStyle/>
            <a:p>
              <a:pPr defTabSz="7682880" fontAlgn="auto">
                <a:spcBef>
                  <a:spcPts val="0"/>
                </a:spcBef>
                <a:spcAft>
                  <a:spcPts val="0"/>
                </a:spcAft>
              </a:pPr>
              <a:r>
                <a:rPr lang="en-US" altLang="ja-JP" sz="1600" dirty="0">
                  <a:solidFill>
                    <a:srgbClr val="7030A0"/>
                  </a:solidFill>
                  <a:latin typeface="Calibri"/>
                  <a:ea typeface="ＭＳ Ｐゴシック"/>
                </a:rPr>
                <a:t>VX link out 8ch to other frame</a:t>
              </a:r>
              <a:endParaRPr lang="ja-JP" altLang="en-US" sz="1700" dirty="0">
                <a:solidFill>
                  <a:srgbClr val="7030A0"/>
                </a:solidFill>
                <a:latin typeface="Calibri"/>
                <a:ea typeface="ＭＳ Ｐゴシック"/>
              </a:endParaRPr>
            </a:p>
          </p:txBody>
        </p:sp>
        <p:sp>
          <p:nvSpPr>
            <p:cNvPr id="73" name="正方形/長方形 72"/>
            <p:cNvSpPr/>
            <p:nvPr/>
          </p:nvSpPr>
          <p:spPr>
            <a:xfrm>
              <a:off x="4657376" y="3590748"/>
              <a:ext cx="652282" cy="430710"/>
            </a:xfrm>
            <a:prstGeom prst="rect">
              <a:avLst/>
            </a:prstGeom>
          </p:spPr>
          <p:txBody>
            <a:bodyPr wrap="none">
              <a:spAutoFit/>
            </a:bodyPr>
            <a:lstStyle/>
            <a:p>
              <a:pPr algn="r" defTabSz="7682880" fontAlgn="auto">
                <a:spcBef>
                  <a:spcPts val="0"/>
                </a:spcBef>
                <a:spcAft>
                  <a:spcPts val="0"/>
                </a:spcAft>
              </a:pPr>
              <a:r>
                <a:rPr lang="en-US" altLang="ja-JP" dirty="0">
                  <a:solidFill>
                    <a:prstClr val="black"/>
                  </a:solidFill>
                  <a:latin typeface="Calibri"/>
                  <a:ea typeface="ＭＳ Ｐゴシック"/>
                </a:rPr>
                <a:t>Inside</a:t>
              </a:r>
            </a:p>
            <a:p>
              <a:pPr algn="r" defTabSz="7682880" fontAlgn="auto">
                <a:spcBef>
                  <a:spcPts val="0"/>
                </a:spcBef>
                <a:spcAft>
                  <a:spcPts val="0"/>
                </a:spcAft>
              </a:pPr>
              <a:r>
                <a:rPr lang="en-US" altLang="ja-JP" dirty="0">
                  <a:solidFill>
                    <a:prstClr val="black"/>
                  </a:solidFill>
                  <a:latin typeface="Calibri"/>
                  <a:ea typeface="ＭＳ Ｐゴシック"/>
                </a:rPr>
                <a:t>WAV file</a:t>
              </a:r>
              <a:endParaRPr lang="ja-JP" altLang="en-US" sz="1700" dirty="0">
                <a:solidFill>
                  <a:prstClr val="black"/>
                </a:solidFill>
                <a:latin typeface="Calibri"/>
                <a:ea typeface="ＭＳ Ｐゴシック"/>
              </a:endParaRPr>
            </a:p>
          </p:txBody>
        </p:sp>
      </p:grpSp>
      <p:sp>
        <p:nvSpPr>
          <p:cNvPr id="108" name="正方形/長方形 107"/>
          <p:cNvSpPr/>
          <p:nvPr/>
        </p:nvSpPr>
        <p:spPr>
          <a:xfrm>
            <a:off x="2861887" y="1373915"/>
            <a:ext cx="2717620" cy="1846688"/>
          </a:xfrm>
          <a:prstGeom prst="rect">
            <a:avLst/>
          </a:prstGeom>
        </p:spPr>
        <p:txBody>
          <a:bodyPr wrap="squar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Ambient Noise Control (ANC) function adjusts BGM/announcement </a:t>
            </a:r>
          </a:p>
          <a:p>
            <a:pPr defTabSz="7682880" fontAlgn="auto">
              <a:spcBef>
                <a:spcPts val="0"/>
              </a:spcBef>
              <a:spcAft>
                <a:spcPts val="0"/>
              </a:spcAft>
            </a:pPr>
            <a:r>
              <a:rPr lang="en-US" altLang="ja-JP" dirty="0">
                <a:solidFill>
                  <a:prstClr val="black"/>
                </a:solidFill>
                <a:latin typeface="Calibri"/>
                <a:ea typeface="ＭＳ Ｐゴシック"/>
              </a:rPr>
              <a:t>sound volume to match changes in listening area noise levels.</a:t>
            </a:r>
            <a:endParaRPr lang="ja-JP" altLang="en-US" sz="2100" dirty="0">
              <a:solidFill>
                <a:prstClr val="black"/>
              </a:solidFill>
              <a:latin typeface="Calibri"/>
              <a:ea typeface="ＭＳ Ｐゴシック"/>
            </a:endParaRPr>
          </a:p>
        </p:txBody>
      </p:sp>
      <p:sp>
        <p:nvSpPr>
          <p:cNvPr id="109" name="テキスト ボックス 108"/>
          <p:cNvSpPr txBox="1"/>
          <p:nvPr/>
        </p:nvSpPr>
        <p:spPr>
          <a:xfrm>
            <a:off x="2733357" y="3274487"/>
            <a:ext cx="3059703" cy="969895"/>
          </a:xfrm>
          <a:prstGeom prst="rect">
            <a:avLst/>
          </a:prstGeom>
          <a:noFill/>
        </p:spPr>
        <p:txBody>
          <a:bodyPr wrap="square" lIns="137187" tIns="68594" rIns="137187" bIns="68594">
            <a:spAutoFit/>
          </a:bodyPr>
          <a:lstStyle/>
          <a:p>
            <a:pPr algn="r">
              <a:defRPr/>
            </a:pPr>
            <a:r>
              <a:rPr lang="en-US" altLang="ja-JP" dirty="0">
                <a:solidFill>
                  <a:srgbClr val="5F5F5F"/>
                </a:solidFill>
                <a:latin typeface="Calibri"/>
              </a:rPr>
              <a:t>AUDIO IN can be changed sensing MIC input.</a:t>
            </a:r>
          </a:p>
          <a:p>
            <a:pPr algn="r">
              <a:defRPr/>
            </a:pPr>
            <a:r>
              <a:rPr lang="en-US" altLang="ja-JP" dirty="0">
                <a:solidFill>
                  <a:srgbClr val="5F5F5F"/>
                </a:solidFill>
                <a:latin typeface="Calibri"/>
              </a:rPr>
              <a:t> (VX-3008F/16F: only 1 </a:t>
            </a:r>
            <a:r>
              <a:rPr lang="en-US" altLang="ja-JP" dirty="0" err="1">
                <a:solidFill>
                  <a:srgbClr val="5F5F5F"/>
                </a:solidFill>
                <a:latin typeface="Calibri"/>
              </a:rPr>
              <a:t>ch.</a:t>
            </a:r>
            <a:r>
              <a:rPr lang="en-US" altLang="ja-JP" dirty="0">
                <a:solidFill>
                  <a:srgbClr val="5F5F5F"/>
                </a:solidFill>
                <a:latin typeface="Calibri"/>
              </a:rPr>
              <a:t>)</a:t>
            </a:r>
            <a:endParaRPr lang="ja-JP" altLang="en-US" dirty="0">
              <a:solidFill>
                <a:srgbClr val="5F5F5F"/>
              </a:solidFill>
              <a:latin typeface="Calibri"/>
            </a:endParaRPr>
          </a:p>
        </p:txBody>
      </p:sp>
      <p:grpSp>
        <p:nvGrpSpPr>
          <p:cNvPr id="3" name="グループ化 2"/>
          <p:cNvGrpSpPr/>
          <p:nvPr/>
        </p:nvGrpSpPr>
        <p:grpSpPr>
          <a:xfrm>
            <a:off x="1673618" y="4611401"/>
            <a:ext cx="5674485" cy="2882930"/>
            <a:chOff x="3737298" y="3049947"/>
            <a:chExt cx="5028644" cy="2649178"/>
          </a:xfrm>
        </p:grpSpPr>
        <p:pic>
          <p:nvPicPr>
            <p:cNvPr id="64" name="Picture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737298" y="3049947"/>
              <a:ext cx="5028644" cy="2649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5" name="テキスト ボックス 64"/>
            <p:cNvSpPr txBox="1"/>
            <p:nvPr/>
          </p:nvSpPr>
          <p:spPr>
            <a:xfrm>
              <a:off x="5536996" y="3543539"/>
              <a:ext cx="1317378" cy="311104"/>
            </a:xfrm>
            <a:prstGeom prst="rect">
              <a:avLst/>
            </a:prstGeom>
            <a:noFill/>
          </p:spPr>
          <p:txBody>
            <a:bodyPr wrap="square" rtlCol="0">
              <a:spAutoFit/>
            </a:bodyPr>
            <a:lstStyle/>
            <a:p>
              <a:pPr algn="ctr"/>
              <a:r>
                <a:rPr lang="en-US" altLang="ja-JP" sz="1600" b="1" dirty="0">
                  <a:solidFill>
                    <a:srgbClr val="0070C0"/>
                  </a:solidFill>
                  <a:effectLst>
                    <a:outerShdw blurRad="38100" dist="38100" dir="2700000" algn="tl">
                      <a:srgbClr val="000000">
                        <a:alpha val="43137"/>
                      </a:srgbClr>
                    </a:outerShdw>
                  </a:effectLst>
                  <a:latin typeface="+mj-lt"/>
                </a:rPr>
                <a:t>Output</a:t>
              </a:r>
            </a:p>
          </p:txBody>
        </p:sp>
        <p:sp>
          <p:nvSpPr>
            <p:cNvPr id="70" name="テキスト ボックス 69"/>
            <p:cNvSpPr txBox="1"/>
            <p:nvPr/>
          </p:nvSpPr>
          <p:spPr>
            <a:xfrm>
              <a:off x="5301871" y="4248522"/>
              <a:ext cx="1753426" cy="311104"/>
            </a:xfrm>
            <a:prstGeom prst="rect">
              <a:avLst/>
            </a:prstGeom>
            <a:noFill/>
          </p:spPr>
          <p:txBody>
            <a:bodyPr wrap="square" rtlCol="0">
              <a:spAutoFit/>
            </a:bodyPr>
            <a:lstStyle/>
            <a:p>
              <a:pPr algn="ctr"/>
              <a:r>
                <a:rPr lang="en-US" altLang="ja-JP" sz="1600" dirty="0">
                  <a:solidFill>
                    <a:srgbClr val="FFFFFF"/>
                  </a:solidFill>
                  <a:effectLst>
                    <a:outerShdw blurRad="38100" dist="38100" dir="2700000" algn="tl">
                      <a:srgbClr val="000000">
                        <a:alpha val="43137"/>
                      </a:srgbClr>
                    </a:outerShdw>
                  </a:effectLst>
                  <a:latin typeface="+mj-lt"/>
                </a:rPr>
                <a:t>Ambient Noise</a:t>
              </a:r>
              <a:endParaRPr lang="ja-JP" altLang="en-US" sz="1600" dirty="0">
                <a:solidFill>
                  <a:srgbClr val="FFFFFF"/>
                </a:solidFill>
                <a:effectLst>
                  <a:outerShdw blurRad="38100" dist="38100" dir="2700000" algn="tl">
                    <a:srgbClr val="000000">
                      <a:alpha val="43137"/>
                    </a:srgbClr>
                  </a:outerShdw>
                </a:effectLst>
                <a:latin typeface="+mj-lt"/>
              </a:endParaRPr>
            </a:p>
          </p:txBody>
        </p:sp>
        <p:sp>
          <p:nvSpPr>
            <p:cNvPr id="72" name="テキスト ボックス 71"/>
            <p:cNvSpPr txBox="1"/>
            <p:nvPr/>
          </p:nvSpPr>
          <p:spPr>
            <a:xfrm>
              <a:off x="4405734" y="5030546"/>
              <a:ext cx="749104" cy="424233"/>
            </a:xfrm>
            <a:prstGeom prst="rect">
              <a:avLst/>
            </a:prstGeom>
            <a:noFill/>
          </p:spPr>
          <p:txBody>
            <a:bodyPr wrap="square" rtlCol="0">
              <a:spAutoFit/>
            </a:bodyPr>
            <a:lstStyle/>
            <a:p>
              <a:pPr algn="ctr"/>
              <a:r>
                <a:rPr lang="en-US" altLang="ja-JP" sz="1200" dirty="0">
                  <a:solidFill>
                    <a:srgbClr val="FFFFFF"/>
                  </a:solidFill>
                  <a:effectLst>
                    <a:outerShdw blurRad="38100" dist="38100" dir="2700000" algn="tl">
                      <a:srgbClr val="000000">
                        <a:alpha val="43137"/>
                      </a:srgbClr>
                    </a:outerShdw>
                  </a:effectLst>
                  <a:latin typeface="+mj-lt"/>
                </a:rPr>
                <a:t>Rush</a:t>
              </a:r>
            </a:p>
            <a:p>
              <a:pPr algn="ctr"/>
              <a:r>
                <a:rPr lang="en-US" altLang="ja-JP" sz="1200" dirty="0">
                  <a:solidFill>
                    <a:srgbClr val="FFFFFF"/>
                  </a:solidFill>
                  <a:effectLst>
                    <a:outerShdw blurRad="38100" dist="38100" dir="2700000" algn="tl">
                      <a:srgbClr val="000000">
                        <a:alpha val="43137"/>
                      </a:srgbClr>
                    </a:outerShdw>
                  </a:effectLst>
                  <a:latin typeface="+mj-lt"/>
                </a:rPr>
                <a:t>Hour</a:t>
              </a:r>
              <a:endParaRPr lang="ja-JP" altLang="en-US" sz="1200" dirty="0">
                <a:solidFill>
                  <a:srgbClr val="FFFFFF"/>
                </a:solidFill>
                <a:effectLst>
                  <a:outerShdw blurRad="38100" dist="38100" dir="2700000" algn="tl">
                    <a:srgbClr val="000000">
                      <a:alpha val="43137"/>
                    </a:srgbClr>
                  </a:outerShdw>
                </a:effectLst>
                <a:latin typeface="+mj-lt"/>
              </a:endParaRPr>
            </a:p>
          </p:txBody>
        </p:sp>
        <p:sp>
          <p:nvSpPr>
            <p:cNvPr id="91" name="テキスト ボックス 90"/>
            <p:cNvSpPr txBox="1"/>
            <p:nvPr/>
          </p:nvSpPr>
          <p:spPr>
            <a:xfrm>
              <a:off x="6680210" y="5030546"/>
              <a:ext cx="749104" cy="254540"/>
            </a:xfrm>
            <a:prstGeom prst="rect">
              <a:avLst/>
            </a:prstGeom>
            <a:noFill/>
          </p:spPr>
          <p:txBody>
            <a:bodyPr wrap="square" rtlCol="0">
              <a:spAutoFit/>
            </a:bodyPr>
            <a:lstStyle/>
            <a:p>
              <a:pPr algn="ctr"/>
              <a:r>
                <a:rPr lang="en-US" altLang="ja-JP" sz="1200" dirty="0">
                  <a:solidFill>
                    <a:srgbClr val="FFFFFF"/>
                  </a:solidFill>
                  <a:effectLst>
                    <a:outerShdw blurRad="38100" dist="38100" dir="2700000" algn="tl">
                      <a:srgbClr val="000000">
                        <a:alpha val="43137"/>
                      </a:srgbClr>
                    </a:outerShdw>
                  </a:effectLst>
                  <a:latin typeface="+mj-lt"/>
                </a:rPr>
                <a:t>Rush Hour</a:t>
              </a:r>
              <a:endParaRPr lang="ja-JP" altLang="en-US" sz="1200" dirty="0">
                <a:solidFill>
                  <a:srgbClr val="FFFFFF"/>
                </a:solidFill>
                <a:effectLst>
                  <a:outerShdw blurRad="38100" dist="38100" dir="2700000" algn="tl">
                    <a:srgbClr val="000000">
                      <a:alpha val="43137"/>
                    </a:srgbClr>
                  </a:outerShdw>
                </a:effectLst>
                <a:latin typeface="+mj-lt"/>
              </a:endParaRPr>
            </a:p>
          </p:txBody>
        </p:sp>
        <p:sp>
          <p:nvSpPr>
            <p:cNvPr id="92" name="フリーフォーム 91"/>
            <p:cNvSpPr/>
            <p:nvPr/>
          </p:nvSpPr>
          <p:spPr bwMode="auto">
            <a:xfrm>
              <a:off x="4079737" y="4692017"/>
              <a:ext cx="4536374" cy="0"/>
            </a:xfrm>
            <a:custGeom>
              <a:avLst/>
              <a:gdLst>
                <a:gd name="connsiteX0" fmla="*/ 0 w 4536374"/>
                <a:gd name="connsiteY0" fmla="*/ 0 h 0"/>
                <a:gd name="connsiteX1" fmla="*/ 4536374 w 4536374"/>
                <a:gd name="connsiteY1" fmla="*/ 0 h 0"/>
              </a:gdLst>
              <a:ahLst/>
              <a:cxnLst>
                <a:cxn ang="0">
                  <a:pos x="connsiteX0" y="connsiteY0"/>
                </a:cxn>
                <a:cxn ang="0">
                  <a:pos x="connsiteX1" y="connsiteY1"/>
                </a:cxn>
              </a:cxnLst>
              <a:rect l="l" t="t" r="r" b="b"/>
              <a:pathLst>
                <a:path w="4536374">
                  <a:moveTo>
                    <a:pt x="0" y="0"/>
                  </a:moveTo>
                  <a:lnTo>
                    <a:pt x="4536374" y="0"/>
                  </a:lnTo>
                </a:path>
              </a:pathLst>
            </a:custGeom>
            <a:noFill/>
            <a:ln w="28575" cap="flat" cmpd="sng" algn="ctr">
              <a:solidFill>
                <a:srgbClr val="003300">
                  <a:lumMod val="50000"/>
                  <a:lumOff val="50000"/>
                </a:srgbClr>
              </a:solidFill>
              <a:prstDash val="solid"/>
              <a:round/>
              <a:headEnd type="none" w="med" len="med"/>
              <a:tailEnd type="none" w="sm"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a:solidFill>
                  <a:srgbClr val="000000"/>
                </a:solidFill>
                <a:latin typeface="Arial" charset="0"/>
                <a:ea typeface="HGP創英角ｺﾞｼｯｸUB" pitchFamily="50" charset="-128"/>
              </a:endParaRPr>
            </a:p>
          </p:txBody>
        </p:sp>
      </p:grpSp>
      <p:sp>
        <p:nvSpPr>
          <p:cNvPr id="140" name="フリーフォーム 139"/>
          <p:cNvSpPr/>
          <p:nvPr/>
        </p:nvSpPr>
        <p:spPr bwMode="auto">
          <a:xfrm>
            <a:off x="11814033" y="5321895"/>
            <a:ext cx="142236" cy="251958"/>
          </a:xfrm>
          <a:custGeom>
            <a:avLst/>
            <a:gdLst>
              <a:gd name="connsiteX0" fmla="*/ 0 w 88710"/>
              <a:gd name="connsiteY0" fmla="*/ 13647 h 163773"/>
              <a:gd name="connsiteX1" fmla="*/ 0 w 88710"/>
              <a:gd name="connsiteY1" fmla="*/ 156949 h 163773"/>
              <a:gd name="connsiteX2" fmla="*/ 88710 w 88710"/>
              <a:gd name="connsiteY2" fmla="*/ 163773 h 163773"/>
              <a:gd name="connsiteX3" fmla="*/ 88710 w 88710"/>
              <a:gd name="connsiteY3" fmla="*/ 0 h 163773"/>
              <a:gd name="connsiteX4" fmla="*/ 0 w 88710"/>
              <a:gd name="connsiteY4" fmla="*/ 13647 h 163773"/>
              <a:gd name="connsiteX0" fmla="*/ 0 w 88710"/>
              <a:gd name="connsiteY0" fmla="*/ 13647 h 156949"/>
              <a:gd name="connsiteX1" fmla="*/ 0 w 88710"/>
              <a:gd name="connsiteY1" fmla="*/ 156949 h 156949"/>
              <a:gd name="connsiteX2" fmla="*/ 88710 w 88710"/>
              <a:gd name="connsiteY2" fmla="*/ 152800 h 156949"/>
              <a:gd name="connsiteX3" fmla="*/ 88710 w 88710"/>
              <a:gd name="connsiteY3" fmla="*/ 0 h 156949"/>
              <a:gd name="connsiteX4" fmla="*/ 0 w 88710"/>
              <a:gd name="connsiteY4" fmla="*/ 13647 h 156949"/>
              <a:gd name="connsiteX0" fmla="*/ 0 w 92368"/>
              <a:gd name="connsiteY0" fmla="*/ 2674 h 156949"/>
              <a:gd name="connsiteX1" fmla="*/ 3658 w 92368"/>
              <a:gd name="connsiteY1" fmla="*/ 156949 h 156949"/>
              <a:gd name="connsiteX2" fmla="*/ 92368 w 92368"/>
              <a:gd name="connsiteY2" fmla="*/ 152800 h 156949"/>
              <a:gd name="connsiteX3" fmla="*/ 92368 w 92368"/>
              <a:gd name="connsiteY3" fmla="*/ 0 h 156949"/>
              <a:gd name="connsiteX4" fmla="*/ 0 w 92368"/>
              <a:gd name="connsiteY4" fmla="*/ 2674 h 156949"/>
              <a:gd name="connsiteX0" fmla="*/ 0 w 92368"/>
              <a:gd name="connsiteY0" fmla="*/ 20962 h 175237"/>
              <a:gd name="connsiteX1" fmla="*/ 3658 w 92368"/>
              <a:gd name="connsiteY1" fmla="*/ 175237 h 175237"/>
              <a:gd name="connsiteX2" fmla="*/ 92368 w 92368"/>
              <a:gd name="connsiteY2" fmla="*/ 171088 h 175237"/>
              <a:gd name="connsiteX3" fmla="*/ 92368 w 92368"/>
              <a:gd name="connsiteY3" fmla="*/ 0 h 175237"/>
              <a:gd name="connsiteX4" fmla="*/ 0 w 92368"/>
              <a:gd name="connsiteY4" fmla="*/ 20962 h 175237"/>
              <a:gd name="connsiteX0" fmla="*/ 0 w 94813"/>
              <a:gd name="connsiteY0" fmla="*/ 13628 h 167903"/>
              <a:gd name="connsiteX1" fmla="*/ 3658 w 94813"/>
              <a:gd name="connsiteY1" fmla="*/ 167903 h 167903"/>
              <a:gd name="connsiteX2" fmla="*/ 92368 w 94813"/>
              <a:gd name="connsiteY2" fmla="*/ 163754 h 167903"/>
              <a:gd name="connsiteX3" fmla="*/ 94813 w 94813"/>
              <a:gd name="connsiteY3" fmla="*/ 0 h 167903"/>
              <a:gd name="connsiteX4" fmla="*/ 0 w 94813"/>
              <a:gd name="connsiteY4" fmla="*/ 13628 h 167903"/>
              <a:gd name="connsiteX0" fmla="*/ 0 w 94813"/>
              <a:gd name="connsiteY0" fmla="*/ 13628 h 167903"/>
              <a:gd name="connsiteX1" fmla="*/ 3658 w 94813"/>
              <a:gd name="connsiteY1" fmla="*/ 167903 h 167903"/>
              <a:gd name="connsiteX2" fmla="*/ 94813 w 94813"/>
              <a:gd name="connsiteY2" fmla="*/ 166199 h 167903"/>
              <a:gd name="connsiteX3" fmla="*/ 94813 w 94813"/>
              <a:gd name="connsiteY3" fmla="*/ 0 h 167903"/>
              <a:gd name="connsiteX4" fmla="*/ 0 w 94813"/>
              <a:gd name="connsiteY4" fmla="*/ 13628 h 167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813" h="167903">
                <a:moveTo>
                  <a:pt x="0" y="13628"/>
                </a:moveTo>
                <a:cubicBezTo>
                  <a:pt x="1219" y="65053"/>
                  <a:pt x="2439" y="116478"/>
                  <a:pt x="3658" y="167903"/>
                </a:cubicBezTo>
                <a:lnTo>
                  <a:pt x="94813" y="166199"/>
                </a:lnTo>
                <a:lnTo>
                  <a:pt x="94813" y="0"/>
                </a:lnTo>
                <a:lnTo>
                  <a:pt x="0" y="13628"/>
                </a:lnTo>
                <a:close/>
              </a:path>
            </a:pathLst>
          </a:custGeom>
          <a:solidFill>
            <a:srgbClr val="000000">
              <a:alpha val="50000"/>
            </a:srgbClr>
          </a:solidFill>
          <a:ln w="12700" cap="flat" cmpd="sng" algn="ctr">
            <a:noFill/>
            <a:prstDash val="solid"/>
            <a:round/>
            <a:headEnd type="none" w="med" len="med"/>
            <a:tailEnd type="none" w="sm" len="med"/>
          </a:ln>
          <a:effectLst/>
        </p:spPr>
        <p:txBody>
          <a:bodyPr vert="horz" wrap="square" lIns="135027" tIns="70214" rIns="135027" bIns="70214" numCol="1" rtlCol="0" anchor="t" anchorCtr="0" compatLnSpc="1">
            <a:prstTxWarp prst="textNoShape">
              <a:avLst/>
            </a:prstTxWarp>
          </a:bodyPr>
          <a:lstStyle/>
          <a:p>
            <a:pPr algn="ctr" fontAlgn="auto">
              <a:spcBef>
                <a:spcPct val="50000"/>
              </a:spcBef>
              <a:spcAft>
                <a:spcPts val="0"/>
              </a:spcAft>
            </a:pPr>
            <a:endParaRPr kumimoji="0" lang="ja-JP" altLang="en-US" sz="2400" kern="0">
              <a:solidFill>
                <a:srgbClr val="000000"/>
              </a:solidFill>
              <a:latin typeface="Arial" charset="0"/>
              <a:ea typeface="HGP創英角ｺﾞｼｯｸUB" pitchFamily="50" charset="-128"/>
            </a:endParaRPr>
          </a:p>
        </p:txBody>
      </p:sp>
      <p:sp>
        <p:nvSpPr>
          <p:cNvPr id="141" name="フリーフォーム 140"/>
          <p:cNvSpPr/>
          <p:nvPr/>
        </p:nvSpPr>
        <p:spPr bwMode="auto">
          <a:xfrm>
            <a:off x="10523554" y="5398493"/>
            <a:ext cx="2074619" cy="1365913"/>
          </a:xfrm>
          <a:custGeom>
            <a:avLst/>
            <a:gdLst>
              <a:gd name="connsiteX0" fmla="*/ 876300 w 1381125"/>
              <a:gd name="connsiteY0" fmla="*/ 0 h 847725"/>
              <a:gd name="connsiteX1" fmla="*/ 0 w 1381125"/>
              <a:gd name="connsiteY1" fmla="*/ 533400 h 847725"/>
              <a:gd name="connsiteX2" fmla="*/ 723900 w 1381125"/>
              <a:gd name="connsiteY2" fmla="*/ 847725 h 847725"/>
              <a:gd name="connsiteX3" fmla="*/ 1381125 w 1381125"/>
              <a:gd name="connsiteY3" fmla="*/ 695325 h 847725"/>
              <a:gd name="connsiteX4" fmla="*/ 876300 w 1381125"/>
              <a:gd name="connsiteY4" fmla="*/ 0 h 847725"/>
              <a:gd name="connsiteX0" fmla="*/ 923925 w 1381125"/>
              <a:gd name="connsiteY0" fmla="*/ 0 h 876300"/>
              <a:gd name="connsiteX1" fmla="*/ 0 w 1381125"/>
              <a:gd name="connsiteY1" fmla="*/ 561975 h 876300"/>
              <a:gd name="connsiteX2" fmla="*/ 723900 w 1381125"/>
              <a:gd name="connsiteY2" fmla="*/ 876300 h 876300"/>
              <a:gd name="connsiteX3" fmla="*/ 1381125 w 1381125"/>
              <a:gd name="connsiteY3" fmla="*/ 723900 h 876300"/>
              <a:gd name="connsiteX4" fmla="*/ 923925 w 1381125"/>
              <a:gd name="connsiteY4" fmla="*/ 0 h 876300"/>
              <a:gd name="connsiteX0" fmla="*/ 942975 w 1381125"/>
              <a:gd name="connsiteY0" fmla="*/ 0 h 990600"/>
              <a:gd name="connsiteX1" fmla="*/ 0 w 1381125"/>
              <a:gd name="connsiteY1" fmla="*/ 676275 h 990600"/>
              <a:gd name="connsiteX2" fmla="*/ 723900 w 1381125"/>
              <a:gd name="connsiteY2" fmla="*/ 990600 h 990600"/>
              <a:gd name="connsiteX3" fmla="*/ 1381125 w 1381125"/>
              <a:gd name="connsiteY3" fmla="*/ 838200 h 990600"/>
              <a:gd name="connsiteX4" fmla="*/ 942975 w 1381125"/>
              <a:gd name="connsiteY4" fmla="*/ 0 h 990600"/>
              <a:gd name="connsiteX0" fmla="*/ 942975 w 1381125"/>
              <a:gd name="connsiteY0" fmla="*/ 0 h 904875"/>
              <a:gd name="connsiteX1" fmla="*/ 0 w 1381125"/>
              <a:gd name="connsiteY1" fmla="*/ 590550 h 904875"/>
              <a:gd name="connsiteX2" fmla="*/ 723900 w 1381125"/>
              <a:gd name="connsiteY2" fmla="*/ 904875 h 904875"/>
              <a:gd name="connsiteX3" fmla="*/ 1381125 w 1381125"/>
              <a:gd name="connsiteY3" fmla="*/ 752475 h 904875"/>
              <a:gd name="connsiteX4" fmla="*/ 942975 w 1381125"/>
              <a:gd name="connsiteY4" fmla="*/ 0 h 904875"/>
              <a:gd name="connsiteX0" fmla="*/ 944769 w 1382919"/>
              <a:gd name="connsiteY0" fmla="*/ 0 h 913913"/>
              <a:gd name="connsiteX1" fmla="*/ 1794 w 1382919"/>
              <a:gd name="connsiteY1" fmla="*/ 590550 h 913913"/>
              <a:gd name="connsiteX2" fmla="*/ 725694 w 1382919"/>
              <a:gd name="connsiteY2" fmla="*/ 904875 h 913913"/>
              <a:gd name="connsiteX3" fmla="*/ 1382919 w 1382919"/>
              <a:gd name="connsiteY3" fmla="*/ 752475 h 913913"/>
              <a:gd name="connsiteX4" fmla="*/ 944769 w 1382919"/>
              <a:gd name="connsiteY4" fmla="*/ 0 h 913913"/>
              <a:gd name="connsiteX0" fmla="*/ 944769 w 1382919"/>
              <a:gd name="connsiteY0" fmla="*/ 0 h 957859"/>
              <a:gd name="connsiteX1" fmla="*/ 1794 w 1382919"/>
              <a:gd name="connsiteY1" fmla="*/ 590550 h 957859"/>
              <a:gd name="connsiteX2" fmla="*/ 725694 w 1382919"/>
              <a:gd name="connsiteY2" fmla="*/ 952500 h 957859"/>
              <a:gd name="connsiteX3" fmla="*/ 1382919 w 1382919"/>
              <a:gd name="connsiteY3" fmla="*/ 752475 h 957859"/>
              <a:gd name="connsiteX4" fmla="*/ 944769 w 1382919"/>
              <a:gd name="connsiteY4" fmla="*/ 0 h 957859"/>
              <a:gd name="connsiteX0" fmla="*/ 963819 w 1382919"/>
              <a:gd name="connsiteY0" fmla="*/ 0 h 910234"/>
              <a:gd name="connsiteX1" fmla="*/ 1794 w 1382919"/>
              <a:gd name="connsiteY1" fmla="*/ 542925 h 910234"/>
              <a:gd name="connsiteX2" fmla="*/ 725694 w 1382919"/>
              <a:gd name="connsiteY2" fmla="*/ 904875 h 910234"/>
              <a:gd name="connsiteX3" fmla="*/ 1382919 w 1382919"/>
              <a:gd name="connsiteY3" fmla="*/ 704850 h 910234"/>
              <a:gd name="connsiteX4" fmla="*/ 963819 w 1382919"/>
              <a:gd name="connsiteY4" fmla="*/ 0 h 910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919" h="910234">
                <a:moveTo>
                  <a:pt x="963819" y="0"/>
                </a:moveTo>
                <a:lnTo>
                  <a:pt x="1794" y="542925"/>
                </a:lnTo>
                <a:cubicBezTo>
                  <a:pt x="-34718" y="693737"/>
                  <a:pt x="495507" y="877888"/>
                  <a:pt x="725694" y="904875"/>
                </a:cubicBezTo>
                <a:cubicBezTo>
                  <a:pt x="955881" y="931862"/>
                  <a:pt x="1346407" y="855662"/>
                  <a:pt x="1382919" y="704850"/>
                </a:cubicBezTo>
                <a:lnTo>
                  <a:pt x="963819" y="0"/>
                </a:lnTo>
                <a:close/>
              </a:path>
            </a:pathLst>
          </a:custGeom>
          <a:solidFill>
            <a:srgbClr val="00B050">
              <a:alpha val="50000"/>
            </a:srgbClr>
          </a:solidFill>
          <a:ln w="12700" cap="flat" cmpd="sng" algn="ctr">
            <a:noFill/>
            <a:prstDash val="solid"/>
            <a:round/>
            <a:headEnd type="none" w="med" len="med"/>
            <a:tailEnd type="none" w="sm" len="med"/>
          </a:ln>
          <a:effectLst>
            <a:softEdge rad="63500"/>
          </a:effectLst>
        </p:spPr>
        <p:txBody>
          <a:bodyPr vert="horz" wrap="square" lIns="135027" tIns="70214" rIns="135027" bIns="70214" numCol="1" rtlCol="0" anchor="t" anchorCtr="0" compatLnSpc="1">
            <a:prstTxWarp prst="textNoShape">
              <a:avLst/>
            </a:prstTxWarp>
          </a:bodyPr>
          <a:lstStyle/>
          <a:p>
            <a:pPr algn="ctr">
              <a:spcBef>
                <a:spcPct val="50000"/>
              </a:spcBef>
            </a:pPr>
            <a:endParaRPr kumimoji="0" lang="ja-JP" altLang="en-US" sz="2400">
              <a:solidFill>
                <a:srgbClr val="000000"/>
              </a:solidFill>
              <a:latin typeface="Arial" charset="0"/>
              <a:ea typeface="HGP創英角ｺﾞｼｯｸUB" pitchFamily="50" charset="-128"/>
            </a:endParaRPr>
          </a:p>
        </p:txBody>
      </p:sp>
      <p:grpSp>
        <p:nvGrpSpPr>
          <p:cNvPr id="142" name="グループ化 141"/>
          <p:cNvGrpSpPr/>
          <p:nvPr/>
        </p:nvGrpSpPr>
        <p:grpSpPr>
          <a:xfrm>
            <a:off x="7941665" y="6452906"/>
            <a:ext cx="307693" cy="740436"/>
            <a:chOff x="5768253" y="5770893"/>
            <a:chExt cx="205105" cy="493421"/>
          </a:xfrm>
        </p:grpSpPr>
        <p:sp>
          <p:nvSpPr>
            <p:cNvPr id="143" name="二等辺三角形 142"/>
            <p:cNvSpPr/>
            <p:nvPr/>
          </p:nvSpPr>
          <p:spPr bwMode="auto">
            <a:xfrm>
              <a:off x="5768253" y="5895217"/>
              <a:ext cx="205105" cy="369097"/>
            </a:xfrm>
            <a:prstGeom prst="triangle">
              <a:avLst/>
            </a:prstGeom>
            <a:gradFill rotWithShape="1">
              <a:gsLst>
                <a:gs pos="0">
                  <a:srgbClr val="CC9900">
                    <a:shade val="51000"/>
                    <a:satMod val="130000"/>
                  </a:srgbClr>
                </a:gs>
                <a:gs pos="80000">
                  <a:srgbClr val="CC9900">
                    <a:shade val="93000"/>
                    <a:satMod val="130000"/>
                  </a:srgbClr>
                </a:gs>
                <a:gs pos="100000">
                  <a:srgbClr val="CC9900">
                    <a:shade val="94000"/>
                    <a:satMod val="135000"/>
                  </a:srgbClr>
                </a:gs>
              </a:gsLst>
              <a:lin ang="16200000" scaled="0"/>
            </a:gradFill>
            <a:ln>
              <a:noFill/>
              <a:headEnd type="none" w="med" len="med"/>
              <a:tailEnd type="none" w="sm" len="me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a:solidFill>
                  <a:srgbClr val="000000"/>
                </a:solidFill>
                <a:latin typeface="Arial" charset="0"/>
                <a:ea typeface="HGP創英角ｺﾞｼｯｸUB" pitchFamily="50" charset="-128"/>
              </a:endParaRPr>
            </a:p>
          </p:txBody>
        </p:sp>
        <p:sp>
          <p:nvSpPr>
            <p:cNvPr id="144" name="円/楕円 143"/>
            <p:cNvSpPr/>
            <p:nvPr/>
          </p:nvSpPr>
          <p:spPr bwMode="auto">
            <a:xfrm>
              <a:off x="5768253" y="5770893"/>
              <a:ext cx="205105" cy="195338"/>
            </a:xfrm>
            <a:prstGeom prst="ellipse">
              <a:avLst/>
            </a:prstGeom>
            <a:gradFill rotWithShape="1">
              <a:gsLst>
                <a:gs pos="0">
                  <a:srgbClr val="CC9900">
                    <a:shade val="51000"/>
                    <a:satMod val="130000"/>
                  </a:srgbClr>
                </a:gs>
                <a:gs pos="80000">
                  <a:srgbClr val="CC9900">
                    <a:shade val="93000"/>
                    <a:satMod val="130000"/>
                  </a:srgbClr>
                </a:gs>
                <a:gs pos="100000">
                  <a:srgbClr val="CC9900">
                    <a:shade val="94000"/>
                    <a:satMod val="135000"/>
                  </a:srgbClr>
                </a:gs>
              </a:gsLst>
              <a:lin ang="16200000" scaled="0"/>
            </a:gradFill>
            <a:ln>
              <a:noFill/>
              <a:headEnd type="none" w="med" len="med"/>
              <a:tailEnd type="none" w="sm" len="me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a:solidFill>
                  <a:srgbClr val="000000"/>
                </a:solidFill>
                <a:latin typeface="Arial" charset="0"/>
                <a:ea typeface="HGP創英角ｺﾞｼｯｸUB" pitchFamily="50" charset="-128"/>
              </a:endParaRPr>
            </a:p>
          </p:txBody>
        </p:sp>
      </p:grpSp>
      <p:grpSp>
        <p:nvGrpSpPr>
          <p:cNvPr id="145" name="グループ化 144"/>
          <p:cNvGrpSpPr/>
          <p:nvPr/>
        </p:nvGrpSpPr>
        <p:grpSpPr>
          <a:xfrm>
            <a:off x="8278066" y="6599470"/>
            <a:ext cx="307693" cy="740436"/>
            <a:chOff x="5768253" y="5770893"/>
            <a:chExt cx="205105" cy="493421"/>
          </a:xfrm>
        </p:grpSpPr>
        <p:sp>
          <p:nvSpPr>
            <p:cNvPr id="146" name="二等辺三角形 145"/>
            <p:cNvSpPr/>
            <p:nvPr/>
          </p:nvSpPr>
          <p:spPr bwMode="auto">
            <a:xfrm>
              <a:off x="5768253" y="5895217"/>
              <a:ext cx="205105" cy="369097"/>
            </a:xfrm>
            <a:prstGeom prst="triangle">
              <a:avLst/>
            </a:prstGeom>
            <a:gradFill rotWithShape="1">
              <a:gsLst>
                <a:gs pos="0">
                  <a:srgbClr val="CC9900">
                    <a:shade val="51000"/>
                    <a:satMod val="130000"/>
                  </a:srgbClr>
                </a:gs>
                <a:gs pos="80000">
                  <a:srgbClr val="CC9900">
                    <a:shade val="93000"/>
                    <a:satMod val="130000"/>
                  </a:srgbClr>
                </a:gs>
                <a:gs pos="100000">
                  <a:srgbClr val="CC9900">
                    <a:shade val="94000"/>
                    <a:satMod val="135000"/>
                  </a:srgbClr>
                </a:gs>
              </a:gsLst>
              <a:lin ang="16200000" scaled="0"/>
            </a:gradFill>
            <a:ln>
              <a:noFill/>
              <a:headEnd type="none" w="med" len="med"/>
              <a:tailEnd type="none" w="sm" len="me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a:solidFill>
                  <a:srgbClr val="000000"/>
                </a:solidFill>
                <a:latin typeface="Arial" charset="0"/>
                <a:ea typeface="HGP創英角ｺﾞｼｯｸUB" pitchFamily="50" charset="-128"/>
              </a:endParaRPr>
            </a:p>
          </p:txBody>
        </p:sp>
        <p:sp>
          <p:nvSpPr>
            <p:cNvPr id="147" name="円/楕円 146"/>
            <p:cNvSpPr/>
            <p:nvPr/>
          </p:nvSpPr>
          <p:spPr bwMode="auto">
            <a:xfrm>
              <a:off x="5768253" y="5770893"/>
              <a:ext cx="205105" cy="195338"/>
            </a:xfrm>
            <a:prstGeom prst="ellipse">
              <a:avLst/>
            </a:prstGeom>
            <a:gradFill rotWithShape="1">
              <a:gsLst>
                <a:gs pos="0">
                  <a:srgbClr val="CC9900">
                    <a:shade val="51000"/>
                    <a:satMod val="130000"/>
                  </a:srgbClr>
                </a:gs>
                <a:gs pos="80000">
                  <a:srgbClr val="CC9900">
                    <a:shade val="93000"/>
                    <a:satMod val="130000"/>
                  </a:srgbClr>
                </a:gs>
                <a:gs pos="100000">
                  <a:srgbClr val="CC9900">
                    <a:shade val="94000"/>
                    <a:satMod val="135000"/>
                  </a:srgbClr>
                </a:gs>
              </a:gsLst>
              <a:lin ang="16200000" scaled="0"/>
            </a:gradFill>
            <a:ln>
              <a:noFill/>
              <a:headEnd type="none" w="med" len="med"/>
              <a:tailEnd type="none" w="sm" len="me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a:solidFill>
                  <a:srgbClr val="000000"/>
                </a:solidFill>
                <a:latin typeface="Arial" charset="0"/>
                <a:ea typeface="HGP創英角ｺﾞｼｯｸUB" pitchFamily="50" charset="-128"/>
              </a:endParaRPr>
            </a:p>
          </p:txBody>
        </p:sp>
      </p:grpSp>
      <p:grpSp>
        <p:nvGrpSpPr>
          <p:cNvPr id="148" name="グループ化 147"/>
          <p:cNvGrpSpPr/>
          <p:nvPr/>
        </p:nvGrpSpPr>
        <p:grpSpPr>
          <a:xfrm>
            <a:off x="12485787" y="6522378"/>
            <a:ext cx="307693" cy="740436"/>
            <a:chOff x="5768253" y="5770893"/>
            <a:chExt cx="205105" cy="493421"/>
          </a:xfrm>
        </p:grpSpPr>
        <p:sp>
          <p:nvSpPr>
            <p:cNvPr id="149" name="二等辺三角形 148"/>
            <p:cNvSpPr/>
            <p:nvPr/>
          </p:nvSpPr>
          <p:spPr bwMode="auto">
            <a:xfrm>
              <a:off x="5768253" y="5895217"/>
              <a:ext cx="205105" cy="369097"/>
            </a:xfrm>
            <a:prstGeom prst="triangle">
              <a:avLst/>
            </a:prstGeom>
            <a:gradFill rotWithShape="1">
              <a:gsLst>
                <a:gs pos="0">
                  <a:srgbClr val="CC9900">
                    <a:shade val="51000"/>
                    <a:satMod val="130000"/>
                  </a:srgbClr>
                </a:gs>
                <a:gs pos="80000">
                  <a:srgbClr val="CC9900">
                    <a:shade val="93000"/>
                    <a:satMod val="130000"/>
                  </a:srgbClr>
                </a:gs>
                <a:gs pos="100000">
                  <a:srgbClr val="CC9900">
                    <a:shade val="94000"/>
                    <a:satMod val="135000"/>
                  </a:srgbClr>
                </a:gs>
              </a:gsLst>
              <a:lin ang="16200000" scaled="0"/>
            </a:gradFill>
            <a:ln>
              <a:noFill/>
              <a:headEnd type="none" w="med" len="med"/>
              <a:tailEnd type="none" w="sm" len="me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a:solidFill>
                  <a:srgbClr val="000000"/>
                </a:solidFill>
                <a:latin typeface="Arial" charset="0"/>
                <a:ea typeface="HGP創英角ｺﾞｼｯｸUB" pitchFamily="50" charset="-128"/>
              </a:endParaRPr>
            </a:p>
          </p:txBody>
        </p:sp>
        <p:sp>
          <p:nvSpPr>
            <p:cNvPr id="150" name="円/楕円 149"/>
            <p:cNvSpPr/>
            <p:nvPr/>
          </p:nvSpPr>
          <p:spPr bwMode="auto">
            <a:xfrm>
              <a:off x="5768253" y="5770893"/>
              <a:ext cx="205105" cy="195338"/>
            </a:xfrm>
            <a:prstGeom prst="ellipse">
              <a:avLst/>
            </a:prstGeom>
            <a:gradFill rotWithShape="1">
              <a:gsLst>
                <a:gs pos="0">
                  <a:srgbClr val="CC9900">
                    <a:shade val="51000"/>
                    <a:satMod val="130000"/>
                  </a:srgbClr>
                </a:gs>
                <a:gs pos="80000">
                  <a:srgbClr val="CC9900">
                    <a:shade val="93000"/>
                    <a:satMod val="130000"/>
                  </a:srgbClr>
                </a:gs>
                <a:gs pos="100000">
                  <a:srgbClr val="CC9900">
                    <a:shade val="94000"/>
                    <a:satMod val="135000"/>
                  </a:srgbClr>
                </a:gs>
              </a:gsLst>
              <a:lin ang="16200000" scaled="0"/>
            </a:gradFill>
            <a:ln>
              <a:noFill/>
              <a:headEnd type="none" w="med" len="med"/>
              <a:tailEnd type="none" w="sm" len="me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a:solidFill>
                  <a:srgbClr val="000000"/>
                </a:solidFill>
                <a:latin typeface="Arial" charset="0"/>
                <a:ea typeface="HGP創英角ｺﾞｼｯｸUB" pitchFamily="50" charset="-128"/>
              </a:endParaRPr>
            </a:p>
          </p:txBody>
        </p:sp>
      </p:grpSp>
      <p:grpSp>
        <p:nvGrpSpPr>
          <p:cNvPr id="151" name="グループ化 150"/>
          <p:cNvGrpSpPr/>
          <p:nvPr/>
        </p:nvGrpSpPr>
        <p:grpSpPr>
          <a:xfrm>
            <a:off x="12377931" y="6677868"/>
            <a:ext cx="307693" cy="740436"/>
            <a:chOff x="5768253" y="5770893"/>
            <a:chExt cx="205105" cy="493421"/>
          </a:xfrm>
        </p:grpSpPr>
        <p:sp>
          <p:nvSpPr>
            <p:cNvPr id="152" name="二等辺三角形 151"/>
            <p:cNvSpPr/>
            <p:nvPr/>
          </p:nvSpPr>
          <p:spPr bwMode="auto">
            <a:xfrm>
              <a:off x="5768253" y="5895217"/>
              <a:ext cx="205105" cy="369097"/>
            </a:xfrm>
            <a:prstGeom prst="triangle">
              <a:avLst/>
            </a:prstGeom>
            <a:gradFill rotWithShape="1">
              <a:gsLst>
                <a:gs pos="0">
                  <a:srgbClr val="CC9900">
                    <a:shade val="51000"/>
                    <a:satMod val="130000"/>
                  </a:srgbClr>
                </a:gs>
                <a:gs pos="80000">
                  <a:srgbClr val="CC9900">
                    <a:shade val="93000"/>
                    <a:satMod val="130000"/>
                  </a:srgbClr>
                </a:gs>
                <a:gs pos="100000">
                  <a:srgbClr val="CC9900">
                    <a:shade val="94000"/>
                    <a:satMod val="135000"/>
                  </a:srgbClr>
                </a:gs>
              </a:gsLst>
              <a:lin ang="16200000" scaled="0"/>
            </a:gradFill>
            <a:ln>
              <a:noFill/>
              <a:headEnd type="none" w="med" len="med"/>
              <a:tailEnd type="none" w="sm" len="me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a:solidFill>
                  <a:srgbClr val="000000"/>
                </a:solidFill>
                <a:latin typeface="Arial" charset="0"/>
                <a:ea typeface="HGP創英角ｺﾞｼｯｸUB" pitchFamily="50" charset="-128"/>
              </a:endParaRPr>
            </a:p>
          </p:txBody>
        </p:sp>
        <p:sp>
          <p:nvSpPr>
            <p:cNvPr id="153" name="円/楕円 152"/>
            <p:cNvSpPr/>
            <p:nvPr/>
          </p:nvSpPr>
          <p:spPr bwMode="auto">
            <a:xfrm>
              <a:off x="5768253" y="5770893"/>
              <a:ext cx="205105" cy="195338"/>
            </a:xfrm>
            <a:prstGeom prst="ellipse">
              <a:avLst/>
            </a:prstGeom>
            <a:gradFill rotWithShape="1">
              <a:gsLst>
                <a:gs pos="0">
                  <a:srgbClr val="CC9900">
                    <a:shade val="51000"/>
                    <a:satMod val="130000"/>
                  </a:srgbClr>
                </a:gs>
                <a:gs pos="80000">
                  <a:srgbClr val="CC9900">
                    <a:shade val="93000"/>
                    <a:satMod val="130000"/>
                  </a:srgbClr>
                </a:gs>
                <a:gs pos="100000">
                  <a:srgbClr val="CC9900">
                    <a:shade val="94000"/>
                    <a:satMod val="135000"/>
                  </a:srgbClr>
                </a:gs>
              </a:gsLst>
              <a:lin ang="16200000" scaled="0"/>
            </a:gradFill>
            <a:ln>
              <a:noFill/>
              <a:headEnd type="none" w="med" len="med"/>
              <a:tailEnd type="none" w="sm" len="me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a:solidFill>
                  <a:srgbClr val="000000"/>
                </a:solidFill>
                <a:latin typeface="Arial" charset="0"/>
                <a:ea typeface="HGP創英角ｺﾞｼｯｸUB" pitchFamily="50" charset="-128"/>
              </a:endParaRPr>
            </a:p>
          </p:txBody>
        </p:sp>
      </p:grpSp>
      <p:grpSp>
        <p:nvGrpSpPr>
          <p:cNvPr id="154" name="グループ化 153"/>
          <p:cNvGrpSpPr/>
          <p:nvPr/>
        </p:nvGrpSpPr>
        <p:grpSpPr>
          <a:xfrm>
            <a:off x="7554281" y="6669095"/>
            <a:ext cx="307693" cy="740436"/>
            <a:chOff x="5768253" y="5770893"/>
            <a:chExt cx="205105" cy="493421"/>
          </a:xfrm>
        </p:grpSpPr>
        <p:sp>
          <p:nvSpPr>
            <p:cNvPr id="155" name="二等辺三角形 154"/>
            <p:cNvSpPr/>
            <p:nvPr/>
          </p:nvSpPr>
          <p:spPr bwMode="auto">
            <a:xfrm>
              <a:off x="5768253" y="5895217"/>
              <a:ext cx="205105" cy="369097"/>
            </a:xfrm>
            <a:prstGeom prst="triangle">
              <a:avLst/>
            </a:prstGeom>
            <a:gradFill rotWithShape="1">
              <a:gsLst>
                <a:gs pos="0">
                  <a:srgbClr val="CC9900">
                    <a:shade val="51000"/>
                    <a:satMod val="130000"/>
                  </a:srgbClr>
                </a:gs>
                <a:gs pos="80000">
                  <a:srgbClr val="CC9900">
                    <a:shade val="93000"/>
                    <a:satMod val="130000"/>
                  </a:srgbClr>
                </a:gs>
                <a:gs pos="100000">
                  <a:srgbClr val="CC9900">
                    <a:shade val="94000"/>
                    <a:satMod val="135000"/>
                  </a:srgbClr>
                </a:gs>
              </a:gsLst>
              <a:lin ang="16200000" scaled="0"/>
            </a:gradFill>
            <a:ln>
              <a:noFill/>
              <a:headEnd type="none" w="med" len="med"/>
              <a:tailEnd type="none" w="sm" len="me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a:solidFill>
                  <a:srgbClr val="000000"/>
                </a:solidFill>
                <a:latin typeface="Arial" charset="0"/>
                <a:ea typeface="HGP創英角ｺﾞｼｯｸUB" pitchFamily="50" charset="-128"/>
              </a:endParaRPr>
            </a:p>
          </p:txBody>
        </p:sp>
        <p:sp>
          <p:nvSpPr>
            <p:cNvPr id="156" name="円/楕円 155"/>
            <p:cNvSpPr/>
            <p:nvPr/>
          </p:nvSpPr>
          <p:spPr bwMode="auto">
            <a:xfrm>
              <a:off x="5768253" y="5770893"/>
              <a:ext cx="205105" cy="195338"/>
            </a:xfrm>
            <a:prstGeom prst="ellipse">
              <a:avLst/>
            </a:prstGeom>
            <a:gradFill rotWithShape="1">
              <a:gsLst>
                <a:gs pos="0">
                  <a:srgbClr val="CC9900">
                    <a:shade val="51000"/>
                    <a:satMod val="130000"/>
                  </a:srgbClr>
                </a:gs>
                <a:gs pos="80000">
                  <a:srgbClr val="CC9900">
                    <a:shade val="93000"/>
                    <a:satMod val="130000"/>
                  </a:srgbClr>
                </a:gs>
                <a:gs pos="100000">
                  <a:srgbClr val="CC9900">
                    <a:shade val="94000"/>
                    <a:satMod val="135000"/>
                  </a:srgbClr>
                </a:gs>
              </a:gsLst>
              <a:lin ang="16200000" scaled="0"/>
            </a:gradFill>
            <a:ln>
              <a:noFill/>
              <a:headEnd type="none" w="med" len="med"/>
              <a:tailEnd type="none" w="sm" len="me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a:solidFill>
                  <a:srgbClr val="000000"/>
                </a:solidFill>
                <a:latin typeface="Arial" charset="0"/>
                <a:ea typeface="HGP創英角ｺﾞｼｯｸUB" pitchFamily="50" charset="-128"/>
              </a:endParaRPr>
            </a:p>
          </p:txBody>
        </p:sp>
      </p:grpSp>
      <p:grpSp>
        <p:nvGrpSpPr>
          <p:cNvPr id="157" name="グループ化 156"/>
          <p:cNvGrpSpPr/>
          <p:nvPr/>
        </p:nvGrpSpPr>
        <p:grpSpPr>
          <a:xfrm>
            <a:off x="9080137" y="6417914"/>
            <a:ext cx="231174" cy="556301"/>
            <a:chOff x="5768253" y="5770893"/>
            <a:chExt cx="205105" cy="493421"/>
          </a:xfrm>
        </p:grpSpPr>
        <p:sp>
          <p:nvSpPr>
            <p:cNvPr id="158" name="二等辺三角形 157"/>
            <p:cNvSpPr/>
            <p:nvPr/>
          </p:nvSpPr>
          <p:spPr bwMode="auto">
            <a:xfrm>
              <a:off x="5768253" y="5895217"/>
              <a:ext cx="205105" cy="369097"/>
            </a:xfrm>
            <a:prstGeom prst="triangle">
              <a:avLst/>
            </a:prstGeom>
            <a:gradFill rotWithShape="1">
              <a:gsLst>
                <a:gs pos="0">
                  <a:srgbClr val="CC9900">
                    <a:shade val="51000"/>
                    <a:satMod val="130000"/>
                  </a:srgbClr>
                </a:gs>
                <a:gs pos="80000">
                  <a:srgbClr val="CC9900">
                    <a:shade val="93000"/>
                    <a:satMod val="130000"/>
                  </a:srgbClr>
                </a:gs>
                <a:gs pos="100000">
                  <a:srgbClr val="CC9900">
                    <a:shade val="94000"/>
                    <a:satMod val="135000"/>
                  </a:srgbClr>
                </a:gs>
              </a:gsLst>
              <a:lin ang="16200000" scaled="0"/>
            </a:gradFill>
            <a:ln>
              <a:noFill/>
              <a:headEnd type="none" w="med" len="med"/>
              <a:tailEnd type="none" w="sm" len="me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a:solidFill>
                  <a:srgbClr val="000000"/>
                </a:solidFill>
                <a:latin typeface="Arial" charset="0"/>
                <a:ea typeface="HGP創英角ｺﾞｼｯｸUB" pitchFamily="50" charset="-128"/>
              </a:endParaRPr>
            </a:p>
          </p:txBody>
        </p:sp>
        <p:sp>
          <p:nvSpPr>
            <p:cNvPr id="159" name="円/楕円 158"/>
            <p:cNvSpPr/>
            <p:nvPr/>
          </p:nvSpPr>
          <p:spPr bwMode="auto">
            <a:xfrm>
              <a:off x="5768253" y="5770893"/>
              <a:ext cx="205105" cy="195338"/>
            </a:xfrm>
            <a:prstGeom prst="ellipse">
              <a:avLst/>
            </a:prstGeom>
            <a:gradFill rotWithShape="1">
              <a:gsLst>
                <a:gs pos="0">
                  <a:srgbClr val="CC9900">
                    <a:shade val="51000"/>
                    <a:satMod val="130000"/>
                  </a:srgbClr>
                </a:gs>
                <a:gs pos="80000">
                  <a:srgbClr val="CC9900">
                    <a:shade val="93000"/>
                    <a:satMod val="130000"/>
                  </a:srgbClr>
                </a:gs>
                <a:gs pos="100000">
                  <a:srgbClr val="CC9900">
                    <a:shade val="94000"/>
                    <a:satMod val="135000"/>
                  </a:srgbClr>
                </a:gs>
              </a:gsLst>
              <a:lin ang="16200000" scaled="0"/>
            </a:gradFill>
            <a:ln>
              <a:noFill/>
              <a:headEnd type="none" w="med" len="med"/>
              <a:tailEnd type="none" w="sm" len="me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a:solidFill>
                  <a:srgbClr val="000000"/>
                </a:solidFill>
                <a:latin typeface="Arial" charset="0"/>
                <a:ea typeface="HGP創英角ｺﾞｼｯｸUB" pitchFamily="50" charset="-128"/>
              </a:endParaRPr>
            </a:p>
          </p:txBody>
        </p:sp>
      </p:grpSp>
      <p:grpSp>
        <p:nvGrpSpPr>
          <p:cNvPr id="160" name="グループ化 159"/>
          <p:cNvGrpSpPr/>
          <p:nvPr/>
        </p:nvGrpSpPr>
        <p:grpSpPr>
          <a:xfrm>
            <a:off x="10142105" y="6452906"/>
            <a:ext cx="307693" cy="740436"/>
            <a:chOff x="5768253" y="5770893"/>
            <a:chExt cx="205105" cy="493421"/>
          </a:xfrm>
        </p:grpSpPr>
        <p:sp>
          <p:nvSpPr>
            <p:cNvPr id="161" name="二等辺三角形 160"/>
            <p:cNvSpPr/>
            <p:nvPr/>
          </p:nvSpPr>
          <p:spPr bwMode="auto">
            <a:xfrm>
              <a:off x="5768253" y="5895217"/>
              <a:ext cx="205105" cy="369097"/>
            </a:xfrm>
            <a:prstGeom prst="triangle">
              <a:avLst/>
            </a:prstGeom>
            <a:gradFill rotWithShape="1">
              <a:gsLst>
                <a:gs pos="0">
                  <a:srgbClr val="CC9900">
                    <a:shade val="51000"/>
                    <a:satMod val="130000"/>
                  </a:srgbClr>
                </a:gs>
                <a:gs pos="80000">
                  <a:srgbClr val="CC9900">
                    <a:shade val="93000"/>
                    <a:satMod val="130000"/>
                  </a:srgbClr>
                </a:gs>
                <a:gs pos="100000">
                  <a:srgbClr val="CC9900">
                    <a:shade val="94000"/>
                    <a:satMod val="135000"/>
                  </a:srgbClr>
                </a:gs>
              </a:gsLst>
              <a:lin ang="16200000" scaled="0"/>
            </a:gradFill>
            <a:ln>
              <a:noFill/>
              <a:headEnd type="none" w="med" len="med"/>
              <a:tailEnd type="none" w="sm" len="me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a:solidFill>
                  <a:srgbClr val="000000"/>
                </a:solidFill>
                <a:latin typeface="Arial" charset="0"/>
                <a:ea typeface="HGP創英角ｺﾞｼｯｸUB" pitchFamily="50" charset="-128"/>
              </a:endParaRPr>
            </a:p>
          </p:txBody>
        </p:sp>
        <p:sp>
          <p:nvSpPr>
            <p:cNvPr id="162" name="円/楕円 161"/>
            <p:cNvSpPr/>
            <p:nvPr/>
          </p:nvSpPr>
          <p:spPr bwMode="auto">
            <a:xfrm>
              <a:off x="5768253" y="5770893"/>
              <a:ext cx="205105" cy="195338"/>
            </a:xfrm>
            <a:prstGeom prst="ellipse">
              <a:avLst/>
            </a:prstGeom>
            <a:gradFill rotWithShape="1">
              <a:gsLst>
                <a:gs pos="0">
                  <a:srgbClr val="CC9900">
                    <a:shade val="51000"/>
                    <a:satMod val="130000"/>
                  </a:srgbClr>
                </a:gs>
                <a:gs pos="80000">
                  <a:srgbClr val="CC9900">
                    <a:shade val="93000"/>
                    <a:satMod val="130000"/>
                  </a:srgbClr>
                </a:gs>
                <a:gs pos="100000">
                  <a:srgbClr val="CC9900">
                    <a:shade val="94000"/>
                    <a:satMod val="135000"/>
                  </a:srgbClr>
                </a:gs>
              </a:gsLst>
              <a:lin ang="16200000" scaled="0"/>
            </a:gradFill>
            <a:ln>
              <a:noFill/>
              <a:headEnd type="none" w="med" len="med"/>
              <a:tailEnd type="none" w="sm" len="me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a:solidFill>
                  <a:srgbClr val="000000"/>
                </a:solidFill>
                <a:latin typeface="Arial" charset="0"/>
                <a:ea typeface="HGP創英角ｺﾞｼｯｸUB" pitchFamily="50" charset="-128"/>
              </a:endParaRPr>
            </a:p>
          </p:txBody>
        </p:sp>
      </p:grpSp>
      <p:grpSp>
        <p:nvGrpSpPr>
          <p:cNvPr id="163" name="グループ化 162"/>
          <p:cNvGrpSpPr/>
          <p:nvPr/>
        </p:nvGrpSpPr>
        <p:grpSpPr>
          <a:xfrm>
            <a:off x="11445275" y="6337378"/>
            <a:ext cx="231174" cy="556301"/>
            <a:chOff x="5768253" y="5770893"/>
            <a:chExt cx="205105" cy="493421"/>
          </a:xfrm>
        </p:grpSpPr>
        <p:sp>
          <p:nvSpPr>
            <p:cNvPr id="164" name="二等辺三角形 163"/>
            <p:cNvSpPr/>
            <p:nvPr/>
          </p:nvSpPr>
          <p:spPr bwMode="auto">
            <a:xfrm>
              <a:off x="5768253" y="5895217"/>
              <a:ext cx="205105" cy="369097"/>
            </a:xfrm>
            <a:prstGeom prst="triangle">
              <a:avLst/>
            </a:prstGeom>
            <a:gradFill rotWithShape="1">
              <a:gsLst>
                <a:gs pos="0">
                  <a:srgbClr val="CC9900">
                    <a:shade val="51000"/>
                    <a:satMod val="130000"/>
                  </a:srgbClr>
                </a:gs>
                <a:gs pos="80000">
                  <a:srgbClr val="CC9900">
                    <a:shade val="93000"/>
                    <a:satMod val="130000"/>
                  </a:srgbClr>
                </a:gs>
                <a:gs pos="100000">
                  <a:srgbClr val="CC9900">
                    <a:shade val="94000"/>
                    <a:satMod val="135000"/>
                  </a:srgbClr>
                </a:gs>
              </a:gsLst>
              <a:lin ang="16200000" scaled="0"/>
            </a:gradFill>
            <a:ln>
              <a:noFill/>
              <a:headEnd type="none" w="med" len="med"/>
              <a:tailEnd type="none" w="sm" len="me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a:solidFill>
                  <a:srgbClr val="000000"/>
                </a:solidFill>
                <a:latin typeface="Arial" charset="0"/>
                <a:ea typeface="HGP創英角ｺﾞｼｯｸUB" pitchFamily="50" charset="-128"/>
              </a:endParaRPr>
            </a:p>
          </p:txBody>
        </p:sp>
        <p:sp>
          <p:nvSpPr>
            <p:cNvPr id="165" name="円/楕円 164"/>
            <p:cNvSpPr/>
            <p:nvPr/>
          </p:nvSpPr>
          <p:spPr bwMode="auto">
            <a:xfrm>
              <a:off x="5768253" y="5770893"/>
              <a:ext cx="205105" cy="195338"/>
            </a:xfrm>
            <a:prstGeom prst="ellipse">
              <a:avLst/>
            </a:prstGeom>
            <a:gradFill rotWithShape="1">
              <a:gsLst>
                <a:gs pos="0">
                  <a:srgbClr val="CC9900">
                    <a:shade val="51000"/>
                    <a:satMod val="130000"/>
                  </a:srgbClr>
                </a:gs>
                <a:gs pos="80000">
                  <a:srgbClr val="CC9900">
                    <a:shade val="93000"/>
                    <a:satMod val="130000"/>
                  </a:srgbClr>
                </a:gs>
                <a:gs pos="100000">
                  <a:srgbClr val="CC9900">
                    <a:shade val="94000"/>
                    <a:satMod val="135000"/>
                  </a:srgbClr>
                </a:gs>
              </a:gsLst>
              <a:lin ang="16200000" scaled="0"/>
            </a:gradFill>
            <a:ln>
              <a:noFill/>
              <a:headEnd type="none" w="med" len="med"/>
              <a:tailEnd type="none" w="sm" len="me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a:solidFill>
                  <a:srgbClr val="000000"/>
                </a:solidFill>
                <a:latin typeface="Arial" charset="0"/>
                <a:ea typeface="HGP創英角ｺﾞｼｯｸUB" pitchFamily="50" charset="-128"/>
              </a:endParaRPr>
            </a:p>
          </p:txBody>
        </p:sp>
      </p:grpSp>
      <p:grpSp>
        <p:nvGrpSpPr>
          <p:cNvPr id="166" name="グループ化 165"/>
          <p:cNvGrpSpPr/>
          <p:nvPr/>
        </p:nvGrpSpPr>
        <p:grpSpPr>
          <a:xfrm>
            <a:off x="8768069" y="5592229"/>
            <a:ext cx="2723234" cy="848736"/>
            <a:chOff x="6905218" y="5444055"/>
            <a:chExt cx="1815279" cy="565591"/>
          </a:xfrm>
        </p:grpSpPr>
        <p:sp>
          <p:nvSpPr>
            <p:cNvPr id="167" name="フリーフォーム 166"/>
            <p:cNvSpPr/>
            <p:nvPr/>
          </p:nvSpPr>
          <p:spPr bwMode="auto">
            <a:xfrm rot="21136017">
              <a:off x="7576247" y="5725711"/>
              <a:ext cx="609600" cy="228600"/>
            </a:xfrm>
            <a:custGeom>
              <a:avLst/>
              <a:gdLst>
                <a:gd name="connsiteX0" fmla="*/ 76200 w 657225"/>
                <a:gd name="connsiteY0" fmla="*/ 247650 h 247650"/>
                <a:gd name="connsiteX1" fmla="*/ 0 w 657225"/>
                <a:gd name="connsiteY1" fmla="*/ 152400 h 247650"/>
                <a:gd name="connsiteX2" fmla="*/ 171450 w 657225"/>
                <a:gd name="connsiteY2" fmla="*/ 171450 h 247650"/>
                <a:gd name="connsiteX3" fmla="*/ 171450 w 657225"/>
                <a:gd name="connsiteY3" fmla="*/ 38100 h 247650"/>
                <a:gd name="connsiteX4" fmla="*/ 266700 w 657225"/>
                <a:gd name="connsiteY4" fmla="*/ 152400 h 247650"/>
                <a:gd name="connsiteX5" fmla="*/ 333375 w 657225"/>
                <a:gd name="connsiteY5" fmla="*/ 0 h 247650"/>
                <a:gd name="connsiteX6" fmla="*/ 409575 w 657225"/>
                <a:gd name="connsiteY6" fmla="*/ 152400 h 247650"/>
                <a:gd name="connsiteX7" fmla="*/ 485775 w 657225"/>
                <a:gd name="connsiteY7" fmla="*/ 66675 h 247650"/>
                <a:gd name="connsiteX8" fmla="*/ 504825 w 657225"/>
                <a:gd name="connsiteY8" fmla="*/ 180975 h 247650"/>
                <a:gd name="connsiteX9" fmla="*/ 647700 w 657225"/>
                <a:gd name="connsiteY9" fmla="*/ 104775 h 247650"/>
                <a:gd name="connsiteX10" fmla="*/ 571500 w 657225"/>
                <a:gd name="connsiteY10" fmla="*/ 228600 h 247650"/>
                <a:gd name="connsiteX11" fmla="*/ 657225 w 657225"/>
                <a:gd name="connsiteY11" fmla="*/ 219075 h 247650"/>
                <a:gd name="connsiteX0" fmla="*/ 0 w 657225"/>
                <a:gd name="connsiteY0" fmla="*/ 152400 h 228600"/>
                <a:gd name="connsiteX1" fmla="*/ 171450 w 657225"/>
                <a:gd name="connsiteY1" fmla="*/ 171450 h 228600"/>
                <a:gd name="connsiteX2" fmla="*/ 171450 w 657225"/>
                <a:gd name="connsiteY2" fmla="*/ 38100 h 228600"/>
                <a:gd name="connsiteX3" fmla="*/ 266700 w 657225"/>
                <a:gd name="connsiteY3" fmla="*/ 152400 h 228600"/>
                <a:gd name="connsiteX4" fmla="*/ 333375 w 657225"/>
                <a:gd name="connsiteY4" fmla="*/ 0 h 228600"/>
                <a:gd name="connsiteX5" fmla="*/ 409575 w 657225"/>
                <a:gd name="connsiteY5" fmla="*/ 152400 h 228600"/>
                <a:gd name="connsiteX6" fmla="*/ 485775 w 657225"/>
                <a:gd name="connsiteY6" fmla="*/ 66675 h 228600"/>
                <a:gd name="connsiteX7" fmla="*/ 504825 w 657225"/>
                <a:gd name="connsiteY7" fmla="*/ 180975 h 228600"/>
                <a:gd name="connsiteX8" fmla="*/ 647700 w 657225"/>
                <a:gd name="connsiteY8" fmla="*/ 104775 h 228600"/>
                <a:gd name="connsiteX9" fmla="*/ 571500 w 657225"/>
                <a:gd name="connsiteY9" fmla="*/ 228600 h 228600"/>
                <a:gd name="connsiteX10" fmla="*/ 657225 w 657225"/>
                <a:gd name="connsiteY10" fmla="*/ 219075 h 228600"/>
                <a:gd name="connsiteX0" fmla="*/ 0 w 609600"/>
                <a:gd name="connsiteY0" fmla="*/ 104775 h 228600"/>
                <a:gd name="connsiteX1" fmla="*/ 123825 w 609600"/>
                <a:gd name="connsiteY1" fmla="*/ 171450 h 228600"/>
                <a:gd name="connsiteX2" fmla="*/ 123825 w 609600"/>
                <a:gd name="connsiteY2" fmla="*/ 38100 h 228600"/>
                <a:gd name="connsiteX3" fmla="*/ 219075 w 609600"/>
                <a:gd name="connsiteY3" fmla="*/ 152400 h 228600"/>
                <a:gd name="connsiteX4" fmla="*/ 285750 w 609600"/>
                <a:gd name="connsiteY4" fmla="*/ 0 h 228600"/>
                <a:gd name="connsiteX5" fmla="*/ 361950 w 609600"/>
                <a:gd name="connsiteY5" fmla="*/ 152400 h 228600"/>
                <a:gd name="connsiteX6" fmla="*/ 438150 w 609600"/>
                <a:gd name="connsiteY6" fmla="*/ 66675 h 228600"/>
                <a:gd name="connsiteX7" fmla="*/ 457200 w 609600"/>
                <a:gd name="connsiteY7" fmla="*/ 180975 h 228600"/>
                <a:gd name="connsiteX8" fmla="*/ 600075 w 609600"/>
                <a:gd name="connsiteY8" fmla="*/ 104775 h 228600"/>
                <a:gd name="connsiteX9" fmla="*/ 523875 w 609600"/>
                <a:gd name="connsiteY9" fmla="*/ 228600 h 228600"/>
                <a:gd name="connsiteX10" fmla="*/ 609600 w 609600"/>
                <a:gd name="connsiteY10" fmla="*/ 219075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 h="228600">
                  <a:moveTo>
                    <a:pt x="0" y="104775"/>
                  </a:moveTo>
                  <a:lnTo>
                    <a:pt x="123825" y="171450"/>
                  </a:lnTo>
                  <a:lnTo>
                    <a:pt x="123825" y="38100"/>
                  </a:lnTo>
                  <a:lnTo>
                    <a:pt x="219075" y="152400"/>
                  </a:lnTo>
                  <a:lnTo>
                    <a:pt x="285750" y="0"/>
                  </a:lnTo>
                  <a:lnTo>
                    <a:pt x="361950" y="152400"/>
                  </a:lnTo>
                  <a:lnTo>
                    <a:pt x="438150" y="66675"/>
                  </a:lnTo>
                  <a:lnTo>
                    <a:pt x="457200" y="180975"/>
                  </a:lnTo>
                  <a:lnTo>
                    <a:pt x="600075" y="104775"/>
                  </a:lnTo>
                  <a:lnTo>
                    <a:pt x="523875" y="228600"/>
                  </a:lnTo>
                  <a:lnTo>
                    <a:pt x="609600" y="219075"/>
                  </a:lnTo>
                </a:path>
              </a:pathLst>
            </a:custGeom>
            <a:noFill/>
            <a:ln w="12700" cap="flat" cmpd="sng" algn="ctr">
              <a:solidFill>
                <a:srgbClr val="CC9900">
                  <a:shade val="95000"/>
                  <a:satMod val="105000"/>
                </a:srgbClr>
              </a:solidFill>
              <a:prstDash val="solid"/>
              <a:headEnd type="none" w="med" len="med"/>
              <a:tailEnd type="none" w="sm" len="med"/>
            </a:ln>
            <a:effectLst/>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dirty="0">
                <a:solidFill>
                  <a:srgbClr val="000000"/>
                </a:solidFill>
                <a:latin typeface="Arial" charset="0"/>
                <a:ea typeface="HGP創英角ｺﾞｼｯｸUB" pitchFamily="50" charset="-128"/>
              </a:endParaRPr>
            </a:p>
          </p:txBody>
        </p:sp>
        <p:sp>
          <p:nvSpPr>
            <p:cNvPr id="168" name="フリーフォーム 167"/>
            <p:cNvSpPr/>
            <p:nvPr/>
          </p:nvSpPr>
          <p:spPr bwMode="auto">
            <a:xfrm rot="21136017">
              <a:off x="7227273" y="5660288"/>
              <a:ext cx="416365" cy="171750"/>
            </a:xfrm>
            <a:custGeom>
              <a:avLst/>
              <a:gdLst>
                <a:gd name="connsiteX0" fmla="*/ 76200 w 657225"/>
                <a:gd name="connsiteY0" fmla="*/ 247650 h 247650"/>
                <a:gd name="connsiteX1" fmla="*/ 0 w 657225"/>
                <a:gd name="connsiteY1" fmla="*/ 152400 h 247650"/>
                <a:gd name="connsiteX2" fmla="*/ 171450 w 657225"/>
                <a:gd name="connsiteY2" fmla="*/ 171450 h 247650"/>
                <a:gd name="connsiteX3" fmla="*/ 171450 w 657225"/>
                <a:gd name="connsiteY3" fmla="*/ 38100 h 247650"/>
                <a:gd name="connsiteX4" fmla="*/ 266700 w 657225"/>
                <a:gd name="connsiteY4" fmla="*/ 152400 h 247650"/>
                <a:gd name="connsiteX5" fmla="*/ 333375 w 657225"/>
                <a:gd name="connsiteY5" fmla="*/ 0 h 247650"/>
                <a:gd name="connsiteX6" fmla="*/ 409575 w 657225"/>
                <a:gd name="connsiteY6" fmla="*/ 152400 h 247650"/>
                <a:gd name="connsiteX7" fmla="*/ 485775 w 657225"/>
                <a:gd name="connsiteY7" fmla="*/ 66675 h 247650"/>
                <a:gd name="connsiteX8" fmla="*/ 504825 w 657225"/>
                <a:gd name="connsiteY8" fmla="*/ 180975 h 247650"/>
                <a:gd name="connsiteX9" fmla="*/ 647700 w 657225"/>
                <a:gd name="connsiteY9" fmla="*/ 104775 h 247650"/>
                <a:gd name="connsiteX10" fmla="*/ 571500 w 657225"/>
                <a:gd name="connsiteY10" fmla="*/ 228600 h 247650"/>
                <a:gd name="connsiteX11" fmla="*/ 657225 w 657225"/>
                <a:gd name="connsiteY11" fmla="*/ 219075 h 247650"/>
                <a:gd name="connsiteX0" fmla="*/ 0 w 657225"/>
                <a:gd name="connsiteY0" fmla="*/ 152400 h 228600"/>
                <a:gd name="connsiteX1" fmla="*/ 171450 w 657225"/>
                <a:gd name="connsiteY1" fmla="*/ 171450 h 228600"/>
                <a:gd name="connsiteX2" fmla="*/ 171450 w 657225"/>
                <a:gd name="connsiteY2" fmla="*/ 38100 h 228600"/>
                <a:gd name="connsiteX3" fmla="*/ 266700 w 657225"/>
                <a:gd name="connsiteY3" fmla="*/ 152400 h 228600"/>
                <a:gd name="connsiteX4" fmla="*/ 333375 w 657225"/>
                <a:gd name="connsiteY4" fmla="*/ 0 h 228600"/>
                <a:gd name="connsiteX5" fmla="*/ 409575 w 657225"/>
                <a:gd name="connsiteY5" fmla="*/ 152400 h 228600"/>
                <a:gd name="connsiteX6" fmla="*/ 485775 w 657225"/>
                <a:gd name="connsiteY6" fmla="*/ 66675 h 228600"/>
                <a:gd name="connsiteX7" fmla="*/ 504825 w 657225"/>
                <a:gd name="connsiteY7" fmla="*/ 180975 h 228600"/>
                <a:gd name="connsiteX8" fmla="*/ 647700 w 657225"/>
                <a:gd name="connsiteY8" fmla="*/ 104775 h 228600"/>
                <a:gd name="connsiteX9" fmla="*/ 571500 w 657225"/>
                <a:gd name="connsiteY9" fmla="*/ 228600 h 228600"/>
                <a:gd name="connsiteX10" fmla="*/ 657225 w 657225"/>
                <a:gd name="connsiteY10" fmla="*/ 219075 h 228600"/>
                <a:gd name="connsiteX0" fmla="*/ 0 w 609600"/>
                <a:gd name="connsiteY0" fmla="*/ 104775 h 228600"/>
                <a:gd name="connsiteX1" fmla="*/ 123825 w 609600"/>
                <a:gd name="connsiteY1" fmla="*/ 171450 h 228600"/>
                <a:gd name="connsiteX2" fmla="*/ 123825 w 609600"/>
                <a:gd name="connsiteY2" fmla="*/ 38100 h 228600"/>
                <a:gd name="connsiteX3" fmla="*/ 219075 w 609600"/>
                <a:gd name="connsiteY3" fmla="*/ 152400 h 228600"/>
                <a:gd name="connsiteX4" fmla="*/ 285750 w 609600"/>
                <a:gd name="connsiteY4" fmla="*/ 0 h 228600"/>
                <a:gd name="connsiteX5" fmla="*/ 361950 w 609600"/>
                <a:gd name="connsiteY5" fmla="*/ 152400 h 228600"/>
                <a:gd name="connsiteX6" fmla="*/ 438150 w 609600"/>
                <a:gd name="connsiteY6" fmla="*/ 66675 h 228600"/>
                <a:gd name="connsiteX7" fmla="*/ 457200 w 609600"/>
                <a:gd name="connsiteY7" fmla="*/ 180975 h 228600"/>
                <a:gd name="connsiteX8" fmla="*/ 600075 w 609600"/>
                <a:gd name="connsiteY8" fmla="*/ 104775 h 228600"/>
                <a:gd name="connsiteX9" fmla="*/ 523875 w 609600"/>
                <a:gd name="connsiteY9" fmla="*/ 228600 h 228600"/>
                <a:gd name="connsiteX10" fmla="*/ 609600 w 609600"/>
                <a:gd name="connsiteY10" fmla="*/ 219075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 h="228600">
                  <a:moveTo>
                    <a:pt x="0" y="104775"/>
                  </a:moveTo>
                  <a:lnTo>
                    <a:pt x="123825" y="171450"/>
                  </a:lnTo>
                  <a:lnTo>
                    <a:pt x="123825" y="38100"/>
                  </a:lnTo>
                  <a:lnTo>
                    <a:pt x="219075" y="152400"/>
                  </a:lnTo>
                  <a:lnTo>
                    <a:pt x="285750" y="0"/>
                  </a:lnTo>
                  <a:lnTo>
                    <a:pt x="361950" y="152400"/>
                  </a:lnTo>
                  <a:lnTo>
                    <a:pt x="438150" y="66675"/>
                  </a:lnTo>
                  <a:lnTo>
                    <a:pt x="457200" y="180975"/>
                  </a:lnTo>
                  <a:lnTo>
                    <a:pt x="600075" y="104775"/>
                  </a:lnTo>
                  <a:lnTo>
                    <a:pt x="523875" y="228600"/>
                  </a:lnTo>
                  <a:lnTo>
                    <a:pt x="609600" y="219075"/>
                  </a:lnTo>
                </a:path>
              </a:pathLst>
            </a:custGeom>
            <a:noFill/>
            <a:ln w="12700" cap="flat" cmpd="sng" algn="ctr">
              <a:solidFill>
                <a:srgbClr val="CC9900">
                  <a:shade val="95000"/>
                  <a:satMod val="105000"/>
                </a:srgbClr>
              </a:solidFill>
              <a:prstDash val="solid"/>
              <a:headEnd type="none" w="med" len="med"/>
              <a:tailEnd type="none" w="sm" len="med"/>
            </a:ln>
            <a:effectLst/>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dirty="0">
                <a:solidFill>
                  <a:srgbClr val="000000"/>
                </a:solidFill>
                <a:latin typeface="Arial" charset="0"/>
                <a:ea typeface="HGP創英角ｺﾞｼｯｸUB" pitchFamily="50" charset="-128"/>
              </a:endParaRPr>
            </a:p>
          </p:txBody>
        </p:sp>
        <p:sp>
          <p:nvSpPr>
            <p:cNvPr id="169" name="フリーフォーム 168"/>
            <p:cNvSpPr/>
            <p:nvPr/>
          </p:nvSpPr>
          <p:spPr bwMode="auto">
            <a:xfrm rot="165491">
              <a:off x="8113012" y="5677601"/>
              <a:ext cx="416365" cy="171750"/>
            </a:xfrm>
            <a:custGeom>
              <a:avLst/>
              <a:gdLst>
                <a:gd name="connsiteX0" fmla="*/ 76200 w 657225"/>
                <a:gd name="connsiteY0" fmla="*/ 247650 h 247650"/>
                <a:gd name="connsiteX1" fmla="*/ 0 w 657225"/>
                <a:gd name="connsiteY1" fmla="*/ 152400 h 247650"/>
                <a:gd name="connsiteX2" fmla="*/ 171450 w 657225"/>
                <a:gd name="connsiteY2" fmla="*/ 171450 h 247650"/>
                <a:gd name="connsiteX3" fmla="*/ 171450 w 657225"/>
                <a:gd name="connsiteY3" fmla="*/ 38100 h 247650"/>
                <a:gd name="connsiteX4" fmla="*/ 266700 w 657225"/>
                <a:gd name="connsiteY4" fmla="*/ 152400 h 247650"/>
                <a:gd name="connsiteX5" fmla="*/ 333375 w 657225"/>
                <a:gd name="connsiteY5" fmla="*/ 0 h 247650"/>
                <a:gd name="connsiteX6" fmla="*/ 409575 w 657225"/>
                <a:gd name="connsiteY6" fmla="*/ 152400 h 247650"/>
                <a:gd name="connsiteX7" fmla="*/ 485775 w 657225"/>
                <a:gd name="connsiteY7" fmla="*/ 66675 h 247650"/>
                <a:gd name="connsiteX8" fmla="*/ 504825 w 657225"/>
                <a:gd name="connsiteY8" fmla="*/ 180975 h 247650"/>
                <a:gd name="connsiteX9" fmla="*/ 647700 w 657225"/>
                <a:gd name="connsiteY9" fmla="*/ 104775 h 247650"/>
                <a:gd name="connsiteX10" fmla="*/ 571500 w 657225"/>
                <a:gd name="connsiteY10" fmla="*/ 228600 h 247650"/>
                <a:gd name="connsiteX11" fmla="*/ 657225 w 657225"/>
                <a:gd name="connsiteY11" fmla="*/ 219075 h 247650"/>
                <a:gd name="connsiteX0" fmla="*/ 0 w 657225"/>
                <a:gd name="connsiteY0" fmla="*/ 152400 h 228600"/>
                <a:gd name="connsiteX1" fmla="*/ 171450 w 657225"/>
                <a:gd name="connsiteY1" fmla="*/ 171450 h 228600"/>
                <a:gd name="connsiteX2" fmla="*/ 171450 w 657225"/>
                <a:gd name="connsiteY2" fmla="*/ 38100 h 228600"/>
                <a:gd name="connsiteX3" fmla="*/ 266700 w 657225"/>
                <a:gd name="connsiteY3" fmla="*/ 152400 h 228600"/>
                <a:gd name="connsiteX4" fmla="*/ 333375 w 657225"/>
                <a:gd name="connsiteY4" fmla="*/ 0 h 228600"/>
                <a:gd name="connsiteX5" fmla="*/ 409575 w 657225"/>
                <a:gd name="connsiteY5" fmla="*/ 152400 h 228600"/>
                <a:gd name="connsiteX6" fmla="*/ 485775 w 657225"/>
                <a:gd name="connsiteY6" fmla="*/ 66675 h 228600"/>
                <a:gd name="connsiteX7" fmla="*/ 504825 w 657225"/>
                <a:gd name="connsiteY7" fmla="*/ 180975 h 228600"/>
                <a:gd name="connsiteX8" fmla="*/ 647700 w 657225"/>
                <a:gd name="connsiteY8" fmla="*/ 104775 h 228600"/>
                <a:gd name="connsiteX9" fmla="*/ 571500 w 657225"/>
                <a:gd name="connsiteY9" fmla="*/ 228600 h 228600"/>
                <a:gd name="connsiteX10" fmla="*/ 657225 w 657225"/>
                <a:gd name="connsiteY10" fmla="*/ 219075 h 228600"/>
                <a:gd name="connsiteX0" fmla="*/ 0 w 609600"/>
                <a:gd name="connsiteY0" fmla="*/ 104775 h 228600"/>
                <a:gd name="connsiteX1" fmla="*/ 123825 w 609600"/>
                <a:gd name="connsiteY1" fmla="*/ 171450 h 228600"/>
                <a:gd name="connsiteX2" fmla="*/ 123825 w 609600"/>
                <a:gd name="connsiteY2" fmla="*/ 38100 h 228600"/>
                <a:gd name="connsiteX3" fmla="*/ 219075 w 609600"/>
                <a:gd name="connsiteY3" fmla="*/ 152400 h 228600"/>
                <a:gd name="connsiteX4" fmla="*/ 285750 w 609600"/>
                <a:gd name="connsiteY4" fmla="*/ 0 h 228600"/>
                <a:gd name="connsiteX5" fmla="*/ 361950 w 609600"/>
                <a:gd name="connsiteY5" fmla="*/ 152400 h 228600"/>
                <a:gd name="connsiteX6" fmla="*/ 438150 w 609600"/>
                <a:gd name="connsiteY6" fmla="*/ 66675 h 228600"/>
                <a:gd name="connsiteX7" fmla="*/ 457200 w 609600"/>
                <a:gd name="connsiteY7" fmla="*/ 180975 h 228600"/>
                <a:gd name="connsiteX8" fmla="*/ 600075 w 609600"/>
                <a:gd name="connsiteY8" fmla="*/ 104775 h 228600"/>
                <a:gd name="connsiteX9" fmla="*/ 523875 w 609600"/>
                <a:gd name="connsiteY9" fmla="*/ 228600 h 228600"/>
                <a:gd name="connsiteX10" fmla="*/ 609600 w 609600"/>
                <a:gd name="connsiteY10" fmla="*/ 219075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 h="228600">
                  <a:moveTo>
                    <a:pt x="0" y="104775"/>
                  </a:moveTo>
                  <a:lnTo>
                    <a:pt x="123825" y="171450"/>
                  </a:lnTo>
                  <a:lnTo>
                    <a:pt x="123825" y="38100"/>
                  </a:lnTo>
                  <a:lnTo>
                    <a:pt x="219075" y="152400"/>
                  </a:lnTo>
                  <a:lnTo>
                    <a:pt x="285750" y="0"/>
                  </a:lnTo>
                  <a:lnTo>
                    <a:pt x="361950" y="152400"/>
                  </a:lnTo>
                  <a:lnTo>
                    <a:pt x="438150" y="66675"/>
                  </a:lnTo>
                  <a:lnTo>
                    <a:pt x="457200" y="180975"/>
                  </a:lnTo>
                  <a:lnTo>
                    <a:pt x="600075" y="104775"/>
                  </a:lnTo>
                  <a:lnTo>
                    <a:pt x="523875" y="228600"/>
                  </a:lnTo>
                  <a:lnTo>
                    <a:pt x="609600" y="219075"/>
                  </a:lnTo>
                </a:path>
              </a:pathLst>
            </a:custGeom>
            <a:noFill/>
            <a:ln w="12700" cap="flat" cmpd="sng" algn="ctr">
              <a:solidFill>
                <a:srgbClr val="CC9900">
                  <a:shade val="95000"/>
                  <a:satMod val="105000"/>
                </a:srgbClr>
              </a:solidFill>
              <a:prstDash val="solid"/>
              <a:headEnd type="none" w="med" len="med"/>
              <a:tailEnd type="none" w="sm" len="med"/>
            </a:ln>
            <a:effectLst/>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dirty="0">
                <a:solidFill>
                  <a:srgbClr val="000000"/>
                </a:solidFill>
                <a:latin typeface="Arial" charset="0"/>
                <a:ea typeface="HGP創英角ｺﾞｼｯｸUB" pitchFamily="50" charset="-128"/>
              </a:endParaRPr>
            </a:p>
          </p:txBody>
        </p:sp>
        <p:sp>
          <p:nvSpPr>
            <p:cNvPr id="170" name="フリーフォーム 169"/>
            <p:cNvSpPr/>
            <p:nvPr/>
          </p:nvSpPr>
          <p:spPr bwMode="auto">
            <a:xfrm rot="20217135">
              <a:off x="6905218" y="5837896"/>
              <a:ext cx="416365" cy="171750"/>
            </a:xfrm>
            <a:custGeom>
              <a:avLst/>
              <a:gdLst>
                <a:gd name="connsiteX0" fmla="*/ 76200 w 657225"/>
                <a:gd name="connsiteY0" fmla="*/ 247650 h 247650"/>
                <a:gd name="connsiteX1" fmla="*/ 0 w 657225"/>
                <a:gd name="connsiteY1" fmla="*/ 152400 h 247650"/>
                <a:gd name="connsiteX2" fmla="*/ 171450 w 657225"/>
                <a:gd name="connsiteY2" fmla="*/ 171450 h 247650"/>
                <a:gd name="connsiteX3" fmla="*/ 171450 w 657225"/>
                <a:gd name="connsiteY3" fmla="*/ 38100 h 247650"/>
                <a:gd name="connsiteX4" fmla="*/ 266700 w 657225"/>
                <a:gd name="connsiteY4" fmla="*/ 152400 h 247650"/>
                <a:gd name="connsiteX5" fmla="*/ 333375 w 657225"/>
                <a:gd name="connsiteY5" fmla="*/ 0 h 247650"/>
                <a:gd name="connsiteX6" fmla="*/ 409575 w 657225"/>
                <a:gd name="connsiteY6" fmla="*/ 152400 h 247650"/>
                <a:gd name="connsiteX7" fmla="*/ 485775 w 657225"/>
                <a:gd name="connsiteY7" fmla="*/ 66675 h 247650"/>
                <a:gd name="connsiteX8" fmla="*/ 504825 w 657225"/>
                <a:gd name="connsiteY8" fmla="*/ 180975 h 247650"/>
                <a:gd name="connsiteX9" fmla="*/ 647700 w 657225"/>
                <a:gd name="connsiteY9" fmla="*/ 104775 h 247650"/>
                <a:gd name="connsiteX10" fmla="*/ 571500 w 657225"/>
                <a:gd name="connsiteY10" fmla="*/ 228600 h 247650"/>
                <a:gd name="connsiteX11" fmla="*/ 657225 w 657225"/>
                <a:gd name="connsiteY11" fmla="*/ 219075 h 247650"/>
                <a:gd name="connsiteX0" fmla="*/ 0 w 657225"/>
                <a:gd name="connsiteY0" fmla="*/ 152400 h 228600"/>
                <a:gd name="connsiteX1" fmla="*/ 171450 w 657225"/>
                <a:gd name="connsiteY1" fmla="*/ 171450 h 228600"/>
                <a:gd name="connsiteX2" fmla="*/ 171450 w 657225"/>
                <a:gd name="connsiteY2" fmla="*/ 38100 h 228600"/>
                <a:gd name="connsiteX3" fmla="*/ 266700 w 657225"/>
                <a:gd name="connsiteY3" fmla="*/ 152400 h 228600"/>
                <a:gd name="connsiteX4" fmla="*/ 333375 w 657225"/>
                <a:gd name="connsiteY4" fmla="*/ 0 h 228600"/>
                <a:gd name="connsiteX5" fmla="*/ 409575 w 657225"/>
                <a:gd name="connsiteY5" fmla="*/ 152400 h 228600"/>
                <a:gd name="connsiteX6" fmla="*/ 485775 w 657225"/>
                <a:gd name="connsiteY6" fmla="*/ 66675 h 228600"/>
                <a:gd name="connsiteX7" fmla="*/ 504825 w 657225"/>
                <a:gd name="connsiteY7" fmla="*/ 180975 h 228600"/>
                <a:gd name="connsiteX8" fmla="*/ 647700 w 657225"/>
                <a:gd name="connsiteY8" fmla="*/ 104775 h 228600"/>
                <a:gd name="connsiteX9" fmla="*/ 571500 w 657225"/>
                <a:gd name="connsiteY9" fmla="*/ 228600 h 228600"/>
                <a:gd name="connsiteX10" fmla="*/ 657225 w 657225"/>
                <a:gd name="connsiteY10" fmla="*/ 219075 h 228600"/>
                <a:gd name="connsiteX0" fmla="*/ 0 w 609600"/>
                <a:gd name="connsiteY0" fmla="*/ 104775 h 228600"/>
                <a:gd name="connsiteX1" fmla="*/ 123825 w 609600"/>
                <a:gd name="connsiteY1" fmla="*/ 171450 h 228600"/>
                <a:gd name="connsiteX2" fmla="*/ 123825 w 609600"/>
                <a:gd name="connsiteY2" fmla="*/ 38100 h 228600"/>
                <a:gd name="connsiteX3" fmla="*/ 219075 w 609600"/>
                <a:gd name="connsiteY3" fmla="*/ 152400 h 228600"/>
                <a:gd name="connsiteX4" fmla="*/ 285750 w 609600"/>
                <a:gd name="connsiteY4" fmla="*/ 0 h 228600"/>
                <a:gd name="connsiteX5" fmla="*/ 361950 w 609600"/>
                <a:gd name="connsiteY5" fmla="*/ 152400 h 228600"/>
                <a:gd name="connsiteX6" fmla="*/ 438150 w 609600"/>
                <a:gd name="connsiteY6" fmla="*/ 66675 h 228600"/>
                <a:gd name="connsiteX7" fmla="*/ 457200 w 609600"/>
                <a:gd name="connsiteY7" fmla="*/ 180975 h 228600"/>
                <a:gd name="connsiteX8" fmla="*/ 600075 w 609600"/>
                <a:gd name="connsiteY8" fmla="*/ 104775 h 228600"/>
                <a:gd name="connsiteX9" fmla="*/ 523875 w 609600"/>
                <a:gd name="connsiteY9" fmla="*/ 228600 h 228600"/>
                <a:gd name="connsiteX10" fmla="*/ 609600 w 609600"/>
                <a:gd name="connsiteY10" fmla="*/ 219075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 h="228600">
                  <a:moveTo>
                    <a:pt x="0" y="104775"/>
                  </a:moveTo>
                  <a:lnTo>
                    <a:pt x="123825" y="171450"/>
                  </a:lnTo>
                  <a:lnTo>
                    <a:pt x="123825" y="38100"/>
                  </a:lnTo>
                  <a:lnTo>
                    <a:pt x="219075" y="152400"/>
                  </a:lnTo>
                  <a:lnTo>
                    <a:pt x="285750" y="0"/>
                  </a:lnTo>
                  <a:lnTo>
                    <a:pt x="361950" y="152400"/>
                  </a:lnTo>
                  <a:lnTo>
                    <a:pt x="438150" y="66675"/>
                  </a:lnTo>
                  <a:lnTo>
                    <a:pt x="457200" y="180975"/>
                  </a:lnTo>
                  <a:lnTo>
                    <a:pt x="600075" y="104775"/>
                  </a:lnTo>
                  <a:lnTo>
                    <a:pt x="523875" y="228600"/>
                  </a:lnTo>
                  <a:lnTo>
                    <a:pt x="609600" y="219075"/>
                  </a:lnTo>
                </a:path>
              </a:pathLst>
            </a:custGeom>
            <a:noFill/>
            <a:ln w="12700" cap="flat" cmpd="sng" algn="ctr">
              <a:solidFill>
                <a:srgbClr val="CC9900">
                  <a:shade val="95000"/>
                  <a:satMod val="105000"/>
                </a:srgbClr>
              </a:solidFill>
              <a:prstDash val="solid"/>
              <a:headEnd type="none" w="med" len="med"/>
              <a:tailEnd type="none" w="sm" len="med"/>
            </a:ln>
            <a:effectLst/>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dirty="0">
                <a:solidFill>
                  <a:srgbClr val="000000"/>
                </a:solidFill>
                <a:latin typeface="Arial" charset="0"/>
                <a:ea typeface="HGP創英角ｺﾞｼｯｸUB" pitchFamily="50" charset="-128"/>
              </a:endParaRPr>
            </a:p>
          </p:txBody>
        </p:sp>
        <p:sp>
          <p:nvSpPr>
            <p:cNvPr id="171" name="フリーフォーム 170"/>
            <p:cNvSpPr/>
            <p:nvPr/>
          </p:nvSpPr>
          <p:spPr bwMode="auto">
            <a:xfrm rot="688446">
              <a:off x="8304132" y="5812779"/>
              <a:ext cx="416365" cy="171750"/>
            </a:xfrm>
            <a:custGeom>
              <a:avLst/>
              <a:gdLst>
                <a:gd name="connsiteX0" fmla="*/ 76200 w 657225"/>
                <a:gd name="connsiteY0" fmla="*/ 247650 h 247650"/>
                <a:gd name="connsiteX1" fmla="*/ 0 w 657225"/>
                <a:gd name="connsiteY1" fmla="*/ 152400 h 247650"/>
                <a:gd name="connsiteX2" fmla="*/ 171450 w 657225"/>
                <a:gd name="connsiteY2" fmla="*/ 171450 h 247650"/>
                <a:gd name="connsiteX3" fmla="*/ 171450 w 657225"/>
                <a:gd name="connsiteY3" fmla="*/ 38100 h 247650"/>
                <a:gd name="connsiteX4" fmla="*/ 266700 w 657225"/>
                <a:gd name="connsiteY4" fmla="*/ 152400 h 247650"/>
                <a:gd name="connsiteX5" fmla="*/ 333375 w 657225"/>
                <a:gd name="connsiteY5" fmla="*/ 0 h 247650"/>
                <a:gd name="connsiteX6" fmla="*/ 409575 w 657225"/>
                <a:gd name="connsiteY6" fmla="*/ 152400 h 247650"/>
                <a:gd name="connsiteX7" fmla="*/ 485775 w 657225"/>
                <a:gd name="connsiteY7" fmla="*/ 66675 h 247650"/>
                <a:gd name="connsiteX8" fmla="*/ 504825 w 657225"/>
                <a:gd name="connsiteY8" fmla="*/ 180975 h 247650"/>
                <a:gd name="connsiteX9" fmla="*/ 647700 w 657225"/>
                <a:gd name="connsiteY9" fmla="*/ 104775 h 247650"/>
                <a:gd name="connsiteX10" fmla="*/ 571500 w 657225"/>
                <a:gd name="connsiteY10" fmla="*/ 228600 h 247650"/>
                <a:gd name="connsiteX11" fmla="*/ 657225 w 657225"/>
                <a:gd name="connsiteY11" fmla="*/ 219075 h 247650"/>
                <a:gd name="connsiteX0" fmla="*/ 0 w 657225"/>
                <a:gd name="connsiteY0" fmla="*/ 152400 h 228600"/>
                <a:gd name="connsiteX1" fmla="*/ 171450 w 657225"/>
                <a:gd name="connsiteY1" fmla="*/ 171450 h 228600"/>
                <a:gd name="connsiteX2" fmla="*/ 171450 w 657225"/>
                <a:gd name="connsiteY2" fmla="*/ 38100 h 228600"/>
                <a:gd name="connsiteX3" fmla="*/ 266700 w 657225"/>
                <a:gd name="connsiteY3" fmla="*/ 152400 h 228600"/>
                <a:gd name="connsiteX4" fmla="*/ 333375 w 657225"/>
                <a:gd name="connsiteY4" fmla="*/ 0 h 228600"/>
                <a:gd name="connsiteX5" fmla="*/ 409575 w 657225"/>
                <a:gd name="connsiteY5" fmla="*/ 152400 h 228600"/>
                <a:gd name="connsiteX6" fmla="*/ 485775 w 657225"/>
                <a:gd name="connsiteY6" fmla="*/ 66675 h 228600"/>
                <a:gd name="connsiteX7" fmla="*/ 504825 w 657225"/>
                <a:gd name="connsiteY7" fmla="*/ 180975 h 228600"/>
                <a:gd name="connsiteX8" fmla="*/ 647700 w 657225"/>
                <a:gd name="connsiteY8" fmla="*/ 104775 h 228600"/>
                <a:gd name="connsiteX9" fmla="*/ 571500 w 657225"/>
                <a:gd name="connsiteY9" fmla="*/ 228600 h 228600"/>
                <a:gd name="connsiteX10" fmla="*/ 657225 w 657225"/>
                <a:gd name="connsiteY10" fmla="*/ 219075 h 228600"/>
                <a:gd name="connsiteX0" fmla="*/ 0 w 609600"/>
                <a:gd name="connsiteY0" fmla="*/ 104775 h 228600"/>
                <a:gd name="connsiteX1" fmla="*/ 123825 w 609600"/>
                <a:gd name="connsiteY1" fmla="*/ 171450 h 228600"/>
                <a:gd name="connsiteX2" fmla="*/ 123825 w 609600"/>
                <a:gd name="connsiteY2" fmla="*/ 38100 h 228600"/>
                <a:gd name="connsiteX3" fmla="*/ 219075 w 609600"/>
                <a:gd name="connsiteY3" fmla="*/ 152400 h 228600"/>
                <a:gd name="connsiteX4" fmla="*/ 285750 w 609600"/>
                <a:gd name="connsiteY4" fmla="*/ 0 h 228600"/>
                <a:gd name="connsiteX5" fmla="*/ 361950 w 609600"/>
                <a:gd name="connsiteY5" fmla="*/ 152400 h 228600"/>
                <a:gd name="connsiteX6" fmla="*/ 438150 w 609600"/>
                <a:gd name="connsiteY6" fmla="*/ 66675 h 228600"/>
                <a:gd name="connsiteX7" fmla="*/ 457200 w 609600"/>
                <a:gd name="connsiteY7" fmla="*/ 180975 h 228600"/>
                <a:gd name="connsiteX8" fmla="*/ 600075 w 609600"/>
                <a:gd name="connsiteY8" fmla="*/ 104775 h 228600"/>
                <a:gd name="connsiteX9" fmla="*/ 523875 w 609600"/>
                <a:gd name="connsiteY9" fmla="*/ 228600 h 228600"/>
                <a:gd name="connsiteX10" fmla="*/ 609600 w 609600"/>
                <a:gd name="connsiteY10" fmla="*/ 219075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 h="228600">
                  <a:moveTo>
                    <a:pt x="0" y="104775"/>
                  </a:moveTo>
                  <a:lnTo>
                    <a:pt x="123825" y="171450"/>
                  </a:lnTo>
                  <a:lnTo>
                    <a:pt x="123825" y="38100"/>
                  </a:lnTo>
                  <a:lnTo>
                    <a:pt x="219075" y="152400"/>
                  </a:lnTo>
                  <a:lnTo>
                    <a:pt x="285750" y="0"/>
                  </a:lnTo>
                  <a:lnTo>
                    <a:pt x="361950" y="152400"/>
                  </a:lnTo>
                  <a:lnTo>
                    <a:pt x="438150" y="66675"/>
                  </a:lnTo>
                  <a:lnTo>
                    <a:pt x="457200" y="180975"/>
                  </a:lnTo>
                  <a:lnTo>
                    <a:pt x="600075" y="104775"/>
                  </a:lnTo>
                  <a:lnTo>
                    <a:pt x="523875" y="228600"/>
                  </a:lnTo>
                  <a:lnTo>
                    <a:pt x="609600" y="219075"/>
                  </a:lnTo>
                </a:path>
              </a:pathLst>
            </a:custGeom>
            <a:noFill/>
            <a:ln w="12700" cap="flat" cmpd="sng" algn="ctr">
              <a:solidFill>
                <a:srgbClr val="CC9900">
                  <a:shade val="95000"/>
                  <a:satMod val="105000"/>
                </a:srgbClr>
              </a:solidFill>
              <a:prstDash val="solid"/>
              <a:headEnd type="none" w="med" len="med"/>
              <a:tailEnd type="none" w="sm" len="med"/>
            </a:ln>
            <a:effectLst/>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dirty="0">
                <a:solidFill>
                  <a:srgbClr val="000000"/>
                </a:solidFill>
                <a:latin typeface="Arial" charset="0"/>
                <a:ea typeface="HGP創英角ｺﾞｼｯｸUB" pitchFamily="50" charset="-128"/>
              </a:endParaRPr>
            </a:p>
          </p:txBody>
        </p:sp>
        <p:sp>
          <p:nvSpPr>
            <p:cNvPr id="172" name="フリーフォーム 171"/>
            <p:cNvSpPr/>
            <p:nvPr/>
          </p:nvSpPr>
          <p:spPr bwMode="auto">
            <a:xfrm>
              <a:off x="7810253" y="5444055"/>
              <a:ext cx="416365" cy="171750"/>
            </a:xfrm>
            <a:custGeom>
              <a:avLst/>
              <a:gdLst>
                <a:gd name="connsiteX0" fmla="*/ 76200 w 657225"/>
                <a:gd name="connsiteY0" fmla="*/ 247650 h 247650"/>
                <a:gd name="connsiteX1" fmla="*/ 0 w 657225"/>
                <a:gd name="connsiteY1" fmla="*/ 152400 h 247650"/>
                <a:gd name="connsiteX2" fmla="*/ 171450 w 657225"/>
                <a:gd name="connsiteY2" fmla="*/ 171450 h 247650"/>
                <a:gd name="connsiteX3" fmla="*/ 171450 w 657225"/>
                <a:gd name="connsiteY3" fmla="*/ 38100 h 247650"/>
                <a:gd name="connsiteX4" fmla="*/ 266700 w 657225"/>
                <a:gd name="connsiteY4" fmla="*/ 152400 h 247650"/>
                <a:gd name="connsiteX5" fmla="*/ 333375 w 657225"/>
                <a:gd name="connsiteY5" fmla="*/ 0 h 247650"/>
                <a:gd name="connsiteX6" fmla="*/ 409575 w 657225"/>
                <a:gd name="connsiteY6" fmla="*/ 152400 h 247650"/>
                <a:gd name="connsiteX7" fmla="*/ 485775 w 657225"/>
                <a:gd name="connsiteY7" fmla="*/ 66675 h 247650"/>
                <a:gd name="connsiteX8" fmla="*/ 504825 w 657225"/>
                <a:gd name="connsiteY8" fmla="*/ 180975 h 247650"/>
                <a:gd name="connsiteX9" fmla="*/ 647700 w 657225"/>
                <a:gd name="connsiteY9" fmla="*/ 104775 h 247650"/>
                <a:gd name="connsiteX10" fmla="*/ 571500 w 657225"/>
                <a:gd name="connsiteY10" fmla="*/ 228600 h 247650"/>
                <a:gd name="connsiteX11" fmla="*/ 657225 w 657225"/>
                <a:gd name="connsiteY11" fmla="*/ 219075 h 247650"/>
                <a:gd name="connsiteX0" fmla="*/ 0 w 657225"/>
                <a:gd name="connsiteY0" fmla="*/ 152400 h 228600"/>
                <a:gd name="connsiteX1" fmla="*/ 171450 w 657225"/>
                <a:gd name="connsiteY1" fmla="*/ 171450 h 228600"/>
                <a:gd name="connsiteX2" fmla="*/ 171450 w 657225"/>
                <a:gd name="connsiteY2" fmla="*/ 38100 h 228600"/>
                <a:gd name="connsiteX3" fmla="*/ 266700 w 657225"/>
                <a:gd name="connsiteY3" fmla="*/ 152400 h 228600"/>
                <a:gd name="connsiteX4" fmla="*/ 333375 w 657225"/>
                <a:gd name="connsiteY4" fmla="*/ 0 h 228600"/>
                <a:gd name="connsiteX5" fmla="*/ 409575 w 657225"/>
                <a:gd name="connsiteY5" fmla="*/ 152400 h 228600"/>
                <a:gd name="connsiteX6" fmla="*/ 485775 w 657225"/>
                <a:gd name="connsiteY6" fmla="*/ 66675 h 228600"/>
                <a:gd name="connsiteX7" fmla="*/ 504825 w 657225"/>
                <a:gd name="connsiteY7" fmla="*/ 180975 h 228600"/>
                <a:gd name="connsiteX8" fmla="*/ 647700 w 657225"/>
                <a:gd name="connsiteY8" fmla="*/ 104775 h 228600"/>
                <a:gd name="connsiteX9" fmla="*/ 571500 w 657225"/>
                <a:gd name="connsiteY9" fmla="*/ 228600 h 228600"/>
                <a:gd name="connsiteX10" fmla="*/ 657225 w 657225"/>
                <a:gd name="connsiteY10" fmla="*/ 219075 h 228600"/>
                <a:gd name="connsiteX0" fmla="*/ 0 w 609600"/>
                <a:gd name="connsiteY0" fmla="*/ 104775 h 228600"/>
                <a:gd name="connsiteX1" fmla="*/ 123825 w 609600"/>
                <a:gd name="connsiteY1" fmla="*/ 171450 h 228600"/>
                <a:gd name="connsiteX2" fmla="*/ 123825 w 609600"/>
                <a:gd name="connsiteY2" fmla="*/ 38100 h 228600"/>
                <a:gd name="connsiteX3" fmla="*/ 219075 w 609600"/>
                <a:gd name="connsiteY3" fmla="*/ 152400 h 228600"/>
                <a:gd name="connsiteX4" fmla="*/ 285750 w 609600"/>
                <a:gd name="connsiteY4" fmla="*/ 0 h 228600"/>
                <a:gd name="connsiteX5" fmla="*/ 361950 w 609600"/>
                <a:gd name="connsiteY5" fmla="*/ 152400 h 228600"/>
                <a:gd name="connsiteX6" fmla="*/ 438150 w 609600"/>
                <a:gd name="connsiteY6" fmla="*/ 66675 h 228600"/>
                <a:gd name="connsiteX7" fmla="*/ 457200 w 609600"/>
                <a:gd name="connsiteY7" fmla="*/ 180975 h 228600"/>
                <a:gd name="connsiteX8" fmla="*/ 600075 w 609600"/>
                <a:gd name="connsiteY8" fmla="*/ 104775 h 228600"/>
                <a:gd name="connsiteX9" fmla="*/ 523875 w 609600"/>
                <a:gd name="connsiteY9" fmla="*/ 228600 h 228600"/>
                <a:gd name="connsiteX10" fmla="*/ 609600 w 609600"/>
                <a:gd name="connsiteY10" fmla="*/ 219075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 h="228600">
                  <a:moveTo>
                    <a:pt x="0" y="104775"/>
                  </a:moveTo>
                  <a:lnTo>
                    <a:pt x="123825" y="171450"/>
                  </a:lnTo>
                  <a:lnTo>
                    <a:pt x="123825" y="38100"/>
                  </a:lnTo>
                  <a:lnTo>
                    <a:pt x="219075" y="152400"/>
                  </a:lnTo>
                  <a:lnTo>
                    <a:pt x="285750" y="0"/>
                  </a:lnTo>
                  <a:lnTo>
                    <a:pt x="361950" y="152400"/>
                  </a:lnTo>
                  <a:lnTo>
                    <a:pt x="438150" y="66675"/>
                  </a:lnTo>
                  <a:lnTo>
                    <a:pt x="457200" y="180975"/>
                  </a:lnTo>
                  <a:lnTo>
                    <a:pt x="600075" y="104775"/>
                  </a:lnTo>
                  <a:lnTo>
                    <a:pt x="523875" y="228600"/>
                  </a:lnTo>
                  <a:lnTo>
                    <a:pt x="609600" y="219075"/>
                  </a:lnTo>
                </a:path>
              </a:pathLst>
            </a:custGeom>
            <a:noFill/>
            <a:ln w="12700" cap="flat" cmpd="sng" algn="ctr">
              <a:solidFill>
                <a:srgbClr val="CC9900">
                  <a:shade val="95000"/>
                  <a:satMod val="105000"/>
                </a:srgbClr>
              </a:solidFill>
              <a:prstDash val="solid"/>
              <a:headEnd type="none" w="med" len="med"/>
              <a:tailEnd type="none" w="sm" len="med"/>
            </a:ln>
            <a:effectLst/>
          </p:spPr>
          <p:txBody>
            <a:bodyPr vert="horz" wrap="square" lIns="90000" tIns="46800" rIns="90000" bIns="46800" numCol="1" rtlCol="0" anchor="t" anchorCtr="0" compatLnSpc="1">
              <a:prstTxWarp prst="textNoShape">
                <a:avLst/>
              </a:prstTxWarp>
            </a:bodyPr>
            <a:lstStyle/>
            <a:p>
              <a:pPr algn="ctr" fontAlgn="auto">
                <a:spcBef>
                  <a:spcPct val="50000"/>
                </a:spcBef>
                <a:spcAft>
                  <a:spcPts val="0"/>
                </a:spcAft>
              </a:pPr>
              <a:endParaRPr kumimoji="0" lang="ja-JP" altLang="en-US" sz="2400" kern="0" dirty="0">
                <a:solidFill>
                  <a:srgbClr val="000000"/>
                </a:solidFill>
                <a:latin typeface="Arial" charset="0"/>
                <a:ea typeface="HGP創英角ｺﾞｼｯｸUB" pitchFamily="50" charset="-128"/>
              </a:endParaRPr>
            </a:p>
          </p:txBody>
        </p:sp>
      </p:grpSp>
      <p:sp>
        <p:nvSpPr>
          <p:cNvPr id="173" name="星 16 172"/>
          <p:cNvSpPr/>
          <p:nvPr/>
        </p:nvSpPr>
        <p:spPr bwMode="auto">
          <a:xfrm>
            <a:off x="10786756" y="4711280"/>
            <a:ext cx="480353" cy="379668"/>
          </a:xfrm>
          <a:prstGeom prst="star16">
            <a:avLst/>
          </a:prstGeom>
          <a:noFill/>
          <a:ln w="12700" cap="flat" cmpd="sng" algn="ctr">
            <a:solidFill>
              <a:srgbClr val="FF0000"/>
            </a:solidFill>
            <a:prstDash val="solid"/>
            <a:round/>
            <a:headEnd type="none" w="med" len="med"/>
            <a:tailEnd type="none" w="sm" len="med"/>
          </a:ln>
          <a:effectLst/>
        </p:spPr>
        <p:txBody>
          <a:bodyPr vert="horz" wrap="square" lIns="135027" tIns="70214" rIns="135027" bIns="70214" numCol="1" rtlCol="0" anchor="t" anchorCtr="0" compatLnSpc="1">
            <a:prstTxWarp prst="textNoShape">
              <a:avLst/>
            </a:prstTxWarp>
          </a:bodyPr>
          <a:lstStyle/>
          <a:p>
            <a:pPr algn="ctr">
              <a:spcBef>
                <a:spcPct val="50000"/>
              </a:spcBef>
            </a:pPr>
            <a:endParaRPr kumimoji="0" lang="ja-JP" altLang="en-US" sz="2400">
              <a:solidFill>
                <a:srgbClr val="000000"/>
              </a:solidFill>
              <a:latin typeface="Arial" charset="0"/>
              <a:ea typeface="HGP創英角ｺﾞｼｯｸUB" pitchFamily="50" charset="-128"/>
            </a:endParaRPr>
          </a:p>
        </p:txBody>
      </p:sp>
      <p:sp>
        <p:nvSpPr>
          <p:cNvPr id="174" name="フリーフォーム 173"/>
          <p:cNvSpPr/>
          <p:nvPr/>
        </p:nvSpPr>
        <p:spPr bwMode="auto">
          <a:xfrm>
            <a:off x="9267366" y="5269814"/>
            <a:ext cx="3661144" cy="2227783"/>
          </a:xfrm>
          <a:custGeom>
            <a:avLst/>
            <a:gdLst>
              <a:gd name="connsiteX0" fmla="*/ 876300 w 1381125"/>
              <a:gd name="connsiteY0" fmla="*/ 0 h 847725"/>
              <a:gd name="connsiteX1" fmla="*/ 0 w 1381125"/>
              <a:gd name="connsiteY1" fmla="*/ 533400 h 847725"/>
              <a:gd name="connsiteX2" fmla="*/ 723900 w 1381125"/>
              <a:gd name="connsiteY2" fmla="*/ 847725 h 847725"/>
              <a:gd name="connsiteX3" fmla="*/ 1381125 w 1381125"/>
              <a:gd name="connsiteY3" fmla="*/ 695325 h 847725"/>
              <a:gd name="connsiteX4" fmla="*/ 876300 w 1381125"/>
              <a:gd name="connsiteY4" fmla="*/ 0 h 847725"/>
              <a:gd name="connsiteX0" fmla="*/ 923925 w 1381125"/>
              <a:gd name="connsiteY0" fmla="*/ 0 h 876300"/>
              <a:gd name="connsiteX1" fmla="*/ 0 w 1381125"/>
              <a:gd name="connsiteY1" fmla="*/ 561975 h 876300"/>
              <a:gd name="connsiteX2" fmla="*/ 723900 w 1381125"/>
              <a:gd name="connsiteY2" fmla="*/ 876300 h 876300"/>
              <a:gd name="connsiteX3" fmla="*/ 1381125 w 1381125"/>
              <a:gd name="connsiteY3" fmla="*/ 723900 h 876300"/>
              <a:gd name="connsiteX4" fmla="*/ 923925 w 1381125"/>
              <a:gd name="connsiteY4" fmla="*/ 0 h 876300"/>
              <a:gd name="connsiteX0" fmla="*/ 942975 w 1381125"/>
              <a:gd name="connsiteY0" fmla="*/ 0 h 990600"/>
              <a:gd name="connsiteX1" fmla="*/ 0 w 1381125"/>
              <a:gd name="connsiteY1" fmla="*/ 676275 h 990600"/>
              <a:gd name="connsiteX2" fmla="*/ 723900 w 1381125"/>
              <a:gd name="connsiteY2" fmla="*/ 990600 h 990600"/>
              <a:gd name="connsiteX3" fmla="*/ 1381125 w 1381125"/>
              <a:gd name="connsiteY3" fmla="*/ 838200 h 990600"/>
              <a:gd name="connsiteX4" fmla="*/ 942975 w 1381125"/>
              <a:gd name="connsiteY4" fmla="*/ 0 h 990600"/>
              <a:gd name="connsiteX0" fmla="*/ 942975 w 1381125"/>
              <a:gd name="connsiteY0" fmla="*/ 0 h 904875"/>
              <a:gd name="connsiteX1" fmla="*/ 0 w 1381125"/>
              <a:gd name="connsiteY1" fmla="*/ 590550 h 904875"/>
              <a:gd name="connsiteX2" fmla="*/ 723900 w 1381125"/>
              <a:gd name="connsiteY2" fmla="*/ 904875 h 904875"/>
              <a:gd name="connsiteX3" fmla="*/ 1381125 w 1381125"/>
              <a:gd name="connsiteY3" fmla="*/ 752475 h 904875"/>
              <a:gd name="connsiteX4" fmla="*/ 942975 w 1381125"/>
              <a:gd name="connsiteY4" fmla="*/ 0 h 904875"/>
              <a:gd name="connsiteX0" fmla="*/ 944769 w 1382919"/>
              <a:gd name="connsiteY0" fmla="*/ 0 h 913913"/>
              <a:gd name="connsiteX1" fmla="*/ 1794 w 1382919"/>
              <a:gd name="connsiteY1" fmla="*/ 590550 h 913913"/>
              <a:gd name="connsiteX2" fmla="*/ 725694 w 1382919"/>
              <a:gd name="connsiteY2" fmla="*/ 904875 h 913913"/>
              <a:gd name="connsiteX3" fmla="*/ 1382919 w 1382919"/>
              <a:gd name="connsiteY3" fmla="*/ 752475 h 913913"/>
              <a:gd name="connsiteX4" fmla="*/ 944769 w 1382919"/>
              <a:gd name="connsiteY4" fmla="*/ 0 h 913913"/>
              <a:gd name="connsiteX0" fmla="*/ 944769 w 1382919"/>
              <a:gd name="connsiteY0" fmla="*/ 0 h 957859"/>
              <a:gd name="connsiteX1" fmla="*/ 1794 w 1382919"/>
              <a:gd name="connsiteY1" fmla="*/ 590550 h 957859"/>
              <a:gd name="connsiteX2" fmla="*/ 725694 w 1382919"/>
              <a:gd name="connsiteY2" fmla="*/ 952500 h 957859"/>
              <a:gd name="connsiteX3" fmla="*/ 1382919 w 1382919"/>
              <a:gd name="connsiteY3" fmla="*/ 752475 h 957859"/>
              <a:gd name="connsiteX4" fmla="*/ 944769 w 1382919"/>
              <a:gd name="connsiteY4" fmla="*/ 0 h 957859"/>
              <a:gd name="connsiteX0" fmla="*/ 1220919 w 1659069"/>
              <a:gd name="connsiteY0" fmla="*/ 0 h 952794"/>
              <a:gd name="connsiteX1" fmla="*/ 1269 w 1659069"/>
              <a:gd name="connsiteY1" fmla="*/ 723487 h 952794"/>
              <a:gd name="connsiteX2" fmla="*/ 1001844 w 1659069"/>
              <a:gd name="connsiteY2" fmla="*/ 952500 h 952794"/>
              <a:gd name="connsiteX3" fmla="*/ 1659069 w 1659069"/>
              <a:gd name="connsiteY3" fmla="*/ 752475 h 952794"/>
              <a:gd name="connsiteX4" fmla="*/ 1220919 w 1659069"/>
              <a:gd name="connsiteY4" fmla="*/ 0 h 952794"/>
              <a:gd name="connsiteX0" fmla="*/ 1220919 w 1659069"/>
              <a:gd name="connsiteY0" fmla="*/ 0 h 961671"/>
              <a:gd name="connsiteX1" fmla="*/ 1269 w 1659069"/>
              <a:gd name="connsiteY1" fmla="*/ 723487 h 961671"/>
              <a:gd name="connsiteX2" fmla="*/ 1001844 w 1659069"/>
              <a:gd name="connsiteY2" fmla="*/ 952500 h 961671"/>
              <a:gd name="connsiteX3" fmla="*/ 1659069 w 1659069"/>
              <a:gd name="connsiteY3" fmla="*/ 827465 h 961671"/>
              <a:gd name="connsiteX4" fmla="*/ 1220919 w 1659069"/>
              <a:gd name="connsiteY4" fmla="*/ 0 h 961671"/>
              <a:gd name="connsiteX0" fmla="*/ 1220919 w 1659069"/>
              <a:gd name="connsiteY0" fmla="*/ 0 h 957402"/>
              <a:gd name="connsiteX1" fmla="*/ 1269 w 1659069"/>
              <a:gd name="connsiteY1" fmla="*/ 723487 h 957402"/>
              <a:gd name="connsiteX2" fmla="*/ 1001844 w 1659069"/>
              <a:gd name="connsiteY2" fmla="*/ 952500 h 957402"/>
              <a:gd name="connsiteX3" fmla="*/ 1659069 w 1659069"/>
              <a:gd name="connsiteY3" fmla="*/ 827465 h 957402"/>
              <a:gd name="connsiteX4" fmla="*/ 1220919 w 1659069"/>
              <a:gd name="connsiteY4" fmla="*/ 0 h 95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069" h="957402">
                <a:moveTo>
                  <a:pt x="1220919" y="0"/>
                </a:moveTo>
                <a:lnTo>
                  <a:pt x="1269" y="723487"/>
                </a:lnTo>
                <a:cubicBezTo>
                  <a:pt x="-35243" y="874299"/>
                  <a:pt x="725544" y="935170"/>
                  <a:pt x="1001844" y="952500"/>
                </a:cubicBezTo>
                <a:cubicBezTo>
                  <a:pt x="1278144" y="969830"/>
                  <a:pt x="1557880" y="944190"/>
                  <a:pt x="1659069" y="827465"/>
                </a:cubicBezTo>
                <a:lnTo>
                  <a:pt x="1220919" y="0"/>
                </a:lnTo>
                <a:close/>
              </a:path>
            </a:pathLst>
          </a:custGeom>
          <a:solidFill>
            <a:srgbClr val="00B050">
              <a:alpha val="80000"/>
            </a:srgbClr>
          </a:solidFill>
          <a:ln w="12700" cap="flat" cmpd="sng" algn="ctr">
            <a:noFill/>
            <a:prstDash val="solid"/>
            <a:round/>
            <a:headEnd type="none" w="med" len="med"/>
            <a:tailEnd type="none" w="sm" len="med"/>
          </a:ln>
          <a:effectLst>
            <a:softEdge rad="63500"/>
          </a:effectLst>
        </p:spPr>
        <p:txBody>
          <a:bodyPr vert="horz" wrap="square" lIns="135027" tIns="70214" rIns="135027" bIns="70214" numCol="1" rtlCol="0" anchor="t" anchorCtr="0" compatLnSpc="1">
            <a:prstTxWarp prst="textNoShape">
              <a:avLst/>
            </a:prstTxWarp>
          </a:bodyPr>
          <a:lstStyle/>
          <a:p>
            <a:pPr algn="ctr">
              <a:spcBef>
                <a:spcPct val="50000"/>
              </a:spcBef>
            </a:pPr>
            <a:endParaRPr kumimoji="0" lang="ja-JP" altLang="en-US" sz="2400">
              <a:solidFill>
                <a:srgbClr val="000000"/>
              </a:solidFill>
              <a:latin typeface="Arial" charset="0"/>
              <a:ea typeface="HGP創英角ｺﾞｼｯｸUB" pitchFamily="50" charset="-128"/>
            </a:endParaRPr>
          </a:p>
        </p:txBody>
      </p:sp>
      <p:grpSp>
        <p:nvGrpSpPr>
          <p:cNvPr id="10" name="グループ化 9"/>
          <p:cNvGrpSpPr/>
          <p:nvPr/>
        </p:nvGrpSpPr>
        <p:grpSpPr>
          <a:xfrm>
            <a:off x="5758373" y="3751157"/>
            <a:ext cx="256263" cy="173548"/>
            <a:chOff x="3838471" y="2411604"/>
            <a:chExt cx="170822" cy="115651"/>
          </a:xfrm>
          <a:solidFill>
            <a:srgbClr val="FF8FE2"/>
          </a:solidFill>
        </p:grpSpPr>
        <p:sp>
          <p:nvSpPr>
            <p:cNvPr id="8" name="円/楕円 7"/>
            <p:cNvSpPr/>
            <p:nvPr/>
          </p:nvSpPr>
          <p:spPr>
            <a:xfrm>
              <a:off x="3874154" y="2427734"/>
              <a:ext cx="95286" cy="99521"/>
            </a:xfrm>
            <a:prstGeom prst="ellipse">
              <a:avLst/>
            </a:prstGeom>
            <a:grpFill/>
            <a:ln>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8"/>
            <p:cNvSpPr/>
            <p:nvPr/>
          </p:nvSpPr>
          <p:spPr>
            <a:xfrm>
              <a:off x="3838471" y="2411604"/>
              <a:ext cx="170822" cy="0"/>
            </a:xfrm>
            <a:custGeom>
              <a:avLst/>
              <a:gdLst>
                <a:gd name="connsiteX0" fmla="*/ 0 w 170822"/>
                <a:gd name="connsiteY0" fmla="*/ 0 h 0"/>
                <a:gd name="connsiteX1" fmla="*/ 170822 w 170822"/>
                <a:gd name="connsiteY1" fmla="*/ 0 h 0"/>
              </a:gdLst>
              <a:ahLst/>
              <a:cxnLst>
                <a:cxn ang="0">
                  <a:pos x="connsiteX0" y="connsiteY0"/>
                </a:cxn>
                <a:cxn ang="0">
                  <a:pos x="connsiteX1" y="connsiteY1"/>
                </a:cxn>
              </a:cxnLst>
              <a:rect l="l" t="t" r="r" b="b"/>
              <a:pathLst>
                <a:path w="170822">
                  <a:moveTo>
                    <a:pt x="0" y="0"/>
                  </a:moveTo>
                  <a:lnTo>
                    <a:pt x="170822" y="0"/>
                  </a:lnTo>
                </a:path>
              </a:pathLst>
            </a:custGeom>
            <a:grpFill/>
            <a:ln>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78" name="グループ化 177"/>
          <p:cNvGrpSpPr/>
          <p:nvPr/>
        </p:nvGrpSpPr>
        <p:grpSpPr>
          <a:xfrm>
            <a:off x="6062409" y="3979851"/>
            <a:ext cx="256263" cy="173548"/>
            <a:chOff x="3838471" y="2411604"/>
            <a:chExt cx="170822" cy="115651"/>
          </a:xfrm>
          <a:solidFill>
            <a:srgbClr val="FF8FE2"/>
          </a:solidFill>
        </p:grpSpPr>
        <p:sp>
          <p:nvSpPr>
            <p:cNvPr id="179" name="円/楕円 178"/>
            <p:cNvSpPr/>
            <p:nvPr/>
          </p:nvSpPr>
          <p:spPr>
            <a:xfrm>
              <a:off x="3874154" y="2427734"/>
              <a:ext cx="95286" cy="99521"/>
            </a:xfrm>
            <a:prstGeom prst="ellipse">
              <a:avLst/>
            </a:prstGeom>
            <a:grpFill/>
            <a:ln>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 name="フリーフォーム 179"/>
            <p:cNvSpPr/>
            <p:nvPr/>
          </p:nvSpPr>
          <p:spPr>
            <a:xfrm>
              <a:off x="3838471" y="2411604"/>
              <a:ext cx="170822" cy="0"/>
            </a:xfrm>
            <a:custGeom>
              <a:avLst/>
              <a:gdLst>
                <a:gd name="connsiteX0" fmla="*/ 0 w 170822"/>
                <a:gd name="connsiteY0" fmla="*/ 0 h 0"/>
                <a:gd name="connsiteX1" fmla="*/ 170822 w 170822"/>
                <a:gd name="connsiteY1" fmla="*/ 0 h 0"/>
              </a:gdLst>
              <a:ahLst/>
              <a:cxnLst>
                <a:cxn ang="0">
                  <a:pos x="connsiteX0" y="connsiteY0"/>
                </a:cxn>
                <a:cxn ang="0">
                  <a:pos x="connsiteX1" y="connsiteY1"/>
                </a:cxn>
              </a:cxnLst>
              <a:rect l="l" t="t" r="r" b="b"/>
              <a:pathLst>
                <a:path w="170822">
                  <a:moveTo>
                    <a:pt x="0" y="0"/>
                  </a:moveTo>
                  <a:lnTo>
                    <a:pt x="170822" y="0"/>
                  </a:lnTo>
                </a:path>
              </a:pathLst>
            </a:custGeom>
            <a:grpFill/>
            <a:ln>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1" name="フリーフォーム 10"/>
          <p:cNvSpPr/>
          <p:nvPr/>
        </p:nvSpPr>
        <p:spPr>
          <a:xfrm>
            <a:off x="6187991" y="3795730"/>
            <a:ext cx="483395" cy="196024"/>
          </a:xfrm>
          <a:custGeom>
            <a:avLst/>
            <a:gdLst>
              <a:gd name="connsiteX0" fmla="*/ 0 w 401934"/>
              <a:gd name="connsiteY0" fmla="*/ 130629 h 130629"/>
              <a:gd name="connsiteX1" fmla="*/ 0 w 401934"/>
              <a:gd name="connsiteY1" fmla="*/ 0 h 130629"/>
              <a:gd name="connsiteX2" fmla="*/ 401934 w 401934"/>
              <a:gd name="connsiteY2" fmla="*/ 0 h 130629"/>
              <a:gd name="connsiteX3" fmla="*/ 401934 w 401934"/>
              <a:gd name="connsiteY3" fmla="*/ 50242 h 130629"/>
              <a:gd name="connsiteX0" fmla="*/ 0 w 401934"/>
              <a:gd name="connsiteY0" fmla="*/ 130629 h 130629"/>
              <a:gd name="connsiteX1" fmla="*/ 0 w 401934"/>
              <a:gd name="connsiteY1" fmla="*/ 0 h 130629"/>
              <a:gd name="connsiteX2" fmla="*/ 401934 w 401934"/>
              <a:gd name="connsiteY2" fmla="*/ 0 h 130629"/>
            </a:gdLst>
            <a:ahLst/>
            <a:cxnLst>
              <a:cxn ang="0">
                <a:pos x="connsiteX0" y="connsiteY0"/>
              </a:cxn>
              <a:cxn ang="0">
                <a:pos x="connsiteX1" y="connsiteY1"/>
              </a:cxn>
              <a:cxn ang="0">
                <a:pos x="connsiteX2" y="connsiteY2"/>
              </a:cxn>
            </a:cxnLst>
            <a:rect l="l" t="t" r="r" b="b"/>
            <a:pathLst>
              <a:path w="401934" h="130629">
                <a:moveTo>
                  <a:pt x="0" y="130629"/>
                </a:moveTo>
                <a:lnTo>
                  <a:pt x="0" y="0"/>
                </a:lnTo>
                <a:lnTo>
                  <a:pt x="401934" y="0"/>
                </a:lnTo>
              </a:path>
            </a:pathLst>
          </a:custGeom>
          <a:noFill/>
          <a:ln>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181" name="フリーフォーム 180"/>
          <p:cNvSpPr/>
          <p:nvPr/>
        </p:nvSpPr>
        <p:spPr>
          <a:xfrm>
            <a:off x="5883376" y="3483858"/>
            <a:ext cx="790665" cy="275914"/>
          </a:xfrm>
          <a:custGeom>
            <a:avLst/>
            <a:gdLst>
              <a:gd name="connsiteX0" fmla="*/ 0 w 401934"/>
              <a:gd name="connsiteY0" fmla="*/ 130629 h 130629"/>
              <a:gd name="connsiteX1" fmla="*/ 0 w 401934"/>
              <a:gd name="connsiteY1" fmla="*/ 0 h 130629"/>
              <a:gd name="connsiteX2" fmla="*/ 401934 w 401934"/>
              <a:gd name="connsiteY2" fmla="*/ 0 h 130629"/>
              <a:gd name="connsiteX3" fmla="*/ 401934 w 401934"/>
              <a:gd name="connsiteY3" fmla="*/ 50242 h 130629"/>
              <a:gd name="connsiteX0" fmla="*/ 0 w 401934"/>
              <a:gd name="connsiteY0" fmla="*/ 130629 h 130629"/>
              <a:gd name="connsiteX1" fmla="*/ 0 w 401934"/>
              <a:gd name="connsiteY1" fmla="*/ 0 h 130629"/>
              <a:gd name="connsiteX2" fmla="*/ 401934 w 401934"/>
              <a:gd name="connsiteY2" fmla="*/ 0 h 130629"/>
            </a:gdLst>
            <a:ahLst/>
            <a:cxnLst>
              <a:cxn ang="0">
                <a:pos x="connsiteX0" y="connsiteY0"/>
              </a:cxn>
              <a:cxn ang="0">
                <a:pos x="connsiteX1" y="connsiteY1"/>
              </a:cxn>
              <a:cxn ang="0">
                <a:pos x="connsiteX2" y="connsiteY2"/>
              </a:cxn>
            </a:cxnLst>
            <a:rect l="l" t="t" r="r" b="b"/>
            <a:pathLst>
              <a:path w="401934" h="130629">
                <a:moveTo>
                  <a:pt x="0" y="130629"/>
                </a:moveTo>
                <a:lnTo>
                  <a:pt x="0" y="0"/>
                </a:lnTo>
                <a:lnTo>
                  <a:pt x="401934" y="0"/>
                </a:lnTo>
              </a:path>
            </a:pathLst>
          </a:custGeom>
          <a:noFill/>
          <a:ln>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183" name="角丸四角形 182"/>
          <p:cNvSpPr/>
          <p:nvPr/>
        </p:nvSpPr>
        <p:spPr>
          <a:xfrm>
            <a:off x="9005867" y="1545203"/>
            <a:ext cx="553540" cy="813102"/>
          </a:xfrm>
          <a:prstGeom prst="roundRect">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b="1" dirty="0">
                <a:solidFill>
                  <a:srgbClr val="FFFFFF"/>
                </a:solidFill>
              </a:rPr>
              <a:t>DSP</a:t>
            </a:r>
          </a:p>
          <a:p>
            <a:pPr algn="ctr"/>
            <a:r>
              <a:rPr lang="en-US" altLang="ja-JP" b="1" dirty="0">
                <a:solidFill>
                  <a:srgbClr val="FFFFFF"/>
                </a:solidFill>
              </a:rPr>
              <a:t>FBS</a:t>
            </a:r>
            <a:endParaRPr lang="ja-JP" altLang="en-US" b="1" dirty="0">
              <a:solidFill>
                <a:srgbClr val="FFFFFF"/>
              </a:solidFill>
            </a:endParaRPr>
          </a:p>
        </p:txBody>
      </p:sp>
      <p:sp>
        <p:nvSpPr>
          <p:cNvPr id="184" name="角丸四角形 183"/>
          <p:cNvSpPr/>
          <p:nvPr/>
        </p:nvSpPr>
        <p:spPr>
          <a:xfrm>
            <a:off x="11626854" y="3040762"/>
            <a:ext cx="457470" cy="813102"/>
          </a:xfrm>
          <a:prstGeom prst="roundRect">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b="1" dirty="0">
                <a:solidFill>
                  <a:srgbClr val="FFFFFF"/>
                </a:solidFill>
              </a:rPr>
              <a:t>DSP</a:t>
            </a:r>
            <a:endParaRPr lang="ja-JP" altLang="en-US" b="1" dirty="0">
              <a:solidFill>
                <a:srgbClr val="FFFFFF"/>
              </a:solidFill>
            </a:endParaRPr>
          </a:p>
        </p:txBody>
      </p:sp>
      <p:sp>
        <p:nvSpPr>
          <p:cNvPr id="12" name="角丸四角形 11"/>
          <p:cNvSpPr/>
          <p:nvPr/>
        </p:nvSpPr>
        <p:spPr>
          <a:xfrm>
            <a:off x="7831015" y="4772064"/>
            <a:ext cx="694100" cy="275770"/>
          </a:xfrm>
          <a:prstGeom prst="roundRect">
            <a:avLst/>
          </a:prstGeom>
        </p:spPr>
        <p:style>
          <a:lnRef idx="0">
            <a:schemeClr val="accent6"/>
          </a:lnRef>
          <a:fillRef idx="3">
            <a:schemeClr val="accent6"/>
          </a:fillRef>
          <a:effectRef idx="3">
            <a:schemeClr val="accent6"/>
          </a:effectRef>
          <a:fontRef idx="minor">
            <a:schemeClr val="lt1"/>
          </a:fontRef>
        </p:style>
        <p:txBody>
          <a:bodyPr lIns="137187" tIns="68594" rIns="137187" bIns="68594" rtlCol="0" anchor="ctr"/>
          <a:lstStyle/>
          <a:p>
            <a:pPr algn="ctr"/>
            <a:r>
              <a:rPr lang="en-US" altLang="ja-JP" sz="1600" dirty="0"/>
              <a:t>Click</a:t>
            </a:r>
            <a:endParaRPr lang="ja-JP" altLang="en-US" sz="1600" dirty="0"/>
          </a:p>
        </p:txBody>
      </p:sp>
      <p:sp>
        <p:nvSpPr>
          <p:cNvPr id="186" name="角丸四角形 185"/>
          <p:cNvSpPr/>
          <p:nvPr/>
        </p:nvSpPr>
        <p:spPr>
          <a:xfrm>
            <a:off x="7838736" y="4763229"/>
            <a:ext cx="694100" cy="275770"/>
          </a:xfrm>
          <a:prstGeom prst="roundRect">
            <a:avLst/>
          </a:prstGeom>
        </p:spPr>
        <p:style>
          <a:lnRef idx="0">
            <a:schemeClr val="accent6"/>
          </a:lnRef>
          <a:fillRef idx="3">
            <a:schemeClr val="accent6"/>
          </a:fillRef>
          <a:effectRef idx="3">
            <a:schemeClr val="accent6"/>
          </a:effectRef>
          <a:fontRef idx="minor">
            <a:schemeClr val="lt1"/>
          </a:fontRef>
        </p:style>
        <p:txBody>
          <a:bodyPr lIns="137187" tIns="68594" rIns="137187" bIns="68594" rtlCol="0" anchor="ctr"/>
          <a:lstStyle/>
          <a:p>
            <a:pPr algn="ctr"/>
            <a:r>
              <a:rPr lang="en-US" altLang="ja-JP" sz="1600" dirty="0"/>
              <a:t>Click</a:t>
            </a:r>
            <a:endParaRPr lang="ja-JP" altLang="en-US" sz="1600" dirty="0"/>
          </a:p>
        </p:txBody>
      </p:sp>
      <p:sp>
        <p:nvSpPr>
          <p:cNvPr id="187" name="角丸四角形 186">
            <a:hlinkClick r:id="rId9" action="ppaction://hlinksldjump"/>
          </p:cNvPr>
          <p:cNvSpPr/>
          <p:nvPr/>
        </p:nvSpPr>
        <p:spPr>
          <a:xfrm>
            <a:off x="7845188" y="4763229"/>
            <a:ext cx="694100" cy="275770"/>
          </a:xfrm>
          <a:prstGeom prst="roundRect">
            <a:avLst/>
          </a:prstGeom>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algn="ctr"/>
            <a:r>
              <a:rPr lang="en-US" altLang="ja-JP" sz="1600" dirty="0"/>
              <a:t>Replay</a:t>
            </a:r>
            <a:endParaRPr lang="ja-JP" altLang="en-US" sz="1600" dirty="0"/>
          </a:p>
        </p:txBody>
      </p:sp>
      <p:grpSp>
        <p:nvGrpSpPr>
          <p:cNvPr id="118" name="グループ化 117"/>
          <p:cNvGrpSpPr/>
          <p:nvPr/>
        </p:nvGrpSpPr>
        <p:grpSpPr>
          <a:xfrm rot="544062">
            <a:off x="3625594" y="913950"/>
            <a:ext cx="594864" cy="564816"/>
            <a:chOff x="2723894" y="936005"/>
            <a:chExt cx="2425139" cy="2301962"/>
          </a:xfrm>
          <a:effectLst>
            <a:outerShdw blurRad="38100" dist="38100" dir="8100000" algn="tr" rotWithShape="0">
              <a:prstClr val="black">
                <a:alpha val="40000"/>
              </a:prstClr>
            </a:outerShdw>
          </a:effectLst>
        </p:grpSpPr>
        <p:grpSp>
          <p:nvGrpSpPr>
            <p:cNvPr id="119" name="グループ化 118"/>
            <p:cNvGrpSpPr/>
            <p:nvPr/>
          </p:nvGrpSpPr>
          <p:grpSpPr>
            <a:xfrm>
              <a:off x="2991168" y="1221263"/>
              <a:ext cx="1944215" cy="1771248"/>
              <a:chOff x="2991168" y="1221263"/>
              <a:chExt cx="1944215" cy="1771248"/>
            </a:xfrm>
          </p:grpSpPr>
          <p:sp>
            <p:nvSpPr>
              <p:cNvPr id="122" name="円/楕円 121"/>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123" name="角丸四角形 122"/>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121" name="Picture 2" descr="C:\Users\toa27839.TOA\AppData\Local\Temp\notesEA312D\Bubble_material_noshadow-01.png"/>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182" name="正方形/長方形 181"/>
          <p:cNvSpPr/>
          <p:nvPr/>
        </p:nvSpPr>
        <p:spPr>
          <a:xfrm>
            <a:off x="11811608" y="2063645"/>
            <a:ext cx="2182286" cy="1061857"/>
          </a:xfrm>
          <a:prstGeom prst="rect">
            <a:avLst/>
          </a:prstGeom>
        </p:spPr>
        <p:txBody>
          <a:bodyPr wrap="square" lIns="137187" tIns="68594" rIns="137187" bIns="68594">
            <a:spAutoFit/>
          </a:bodyPr>
          <a:lstStyle/>
          <a:p>
            <a:pPr defTabSz="7682880" fontAlgn="auto">
              <a:spcBef>
                <a:spcPts val="0"/>
              </a:spcBef>
              <a:spcAft>
                <a:spcPts val="0"/>
              </a:spcAft>
              <a:defRPr/>
            </a:pPr>
            <a:r>
              <a:rPr kumimoji="0" lang="en-US" altLang="ja-JP" kern="0" dirty="0">
                <a:solidFill>
                  <a:schemeClr val="tx1">
                    <a:lumMod val="60000"/>
                    <a:lumOff val="40000"/>
                  </a:schemeClr>
                </a:solidFill>
                <a:latin typeface="Calibri"/>
                <a:ea typeface="ＭＳ Ｐゴシック"/>
              </a:rPr>
              <a:t>to AMP &amp; Zones</a:t>
            </a:r>
            <a:endParaRPr kumimoji="0" lang="en-US" altLang="ja-JP" sz="1400" kern="0" dirty="0">
              <a:solidFill>
                <a:schemeClr val="tx1">
                  <a:lumMod val="60000"/>
                  <a:lumOff val="40000"/>
                </a:schemeClr>
              </a:solidFill>
              <a:latin typeface="Calibri"/>
              <a:ea typeface="ＭＳ Ｐゴシック"/>
            </a:endParaRPr>
          </a:p>
          <a:p>
            <a:pPr defTabSz="7682880" fontAlgn="auto">
              <a:spcBef>
                <a:spcPts val="0"/>
              </a:spcBef>
              <a:spcAft>
                <a:spcPts val="0"/>
              </a:spcAft>
              <a:defRPr/>
            </a:pPr>
            <a:r>
              <a:rPr kumimoji="0" lang="en-US" altLang="ja-JP" sz="1400" kern="0" dirty="0">
                <a:solidFill>
                  <a:schemeClr val="tx1">
                    <a:lumMod val="60000"/>
                    <a:lumOff val="40000"/>
                  </a:schemeClr>
                </a:solidFill>
                <a:latin typeface="Calibri"/>
                <a:ea typeface="ＭＳ Ｐゴシック"/>
              </a:rPr>
              <a:t>VX-3004F: max 4 zones</a:t>
            </a:r>
          </a:p>
          <a:p>
            <a:pPr defTabSz="7682880" fontAlgn="auto">
              <a:spcBef>
                <a:spcPts val="0"/>
              </a:spcBef>
              <a:spcAft>
                <a:spcPts val="0"/>
              </a:spcAft>
              <a:defRPr/>
            </a:pPr>
            <a:r>
              <a:rPr kumimoji="0" lang="en-US" altLang="ja-JP" sz="1400" kern="0" dirty="0">
                <a:solidFill>
                  <a:schemeClr val="tx1">
                    <a:lumMod val="60000"/>
                    <a:lumOff val="40000"/>
                  </a:schemeClr>
                </a:solidFill>
                <a:latin typeface="Calibri"/>
                <a:ea typeface="ＭＳ Ｐゴシック"/>
              </a:rPr>
              <a:t>VX-3008F: max 8 zones</a:t>
            </a:r>
          </a:p>
          <a:p>
            <a:pPr defTabSz="7682880" fontAlgn="auto">
              <a:spcBef>
                <a:spcPts val="0"/>
              </a:spcBef>
              <a:spcAft>
                <a:spcPts val="0"/>
              </a:spcAft>
              <a:defRPr/>
            </a:pPr>
            <a:r>
              <a:rPr kumimoji="0" lang="en-US" altLang="ja-JP" sz="1400" kern="0" dirty="0">
                <a:solidFill>
                  <a:schemeClr val="tx1">
                    <a:lumMod val="60000"/>
                    <a:lumOff val="40000"/>
                  </a:schemeClr>
                </a:solidFill>
                <a:latin typeface="Calibri"/>
                <a:ea typeface="ＭＳ Ｐゴシック"/>
              </a:rPr>
              <a:t>VX-3016F: max 16 zones </a:t>
            </a:r>
          </a:p>
        </p:txBody>
      </p:sp>
      <p:sp>
        <p:nvSpPr>
          <p:cNvPr id="6" name="フリーフォーム 5"/>
          <p:cNvSpPr/>
          <p:nvPr/>
        </p:nvSpPr>
        <p:spPr>
          <a:xfrm>
            <a:off x="8951619" y="2251109"/>
            <a:ext cx="3426313" cy="1429074"/>
          </a:xfrm>
          <a:custGeom>
            <a:avLst/>
            <a:gdLst>
              <a:gd name="connsiteX0" fmla="*/ 0 w 117987"/>
              <a:gd name="connsiteY0" fmla="*/ 0 h 952324"/>
              <a:gd name="connsiteX1" fmla="*/ 117987 w 117987"/>
              <a:gd name="connsiteY1" fmla="*/ 0 h 952324"/>
              <a:gd name="connsiteX2" fmla="*/ 117987 w 117987"/>
              <a:gd name="connsiteY2" fmla="*/ 952324 h 952324"/>
            </a:gdLst>
            <a:ahLst/>
            <a:cxnLst>
              <a:cxn ang="0">
                <a:pos x="connsiteX0" y="connsiteY0"/>
              </a:cxn>
              <a:cxn ang="0">
                <a:pos x="connsiteX1" y="connsiteY1"/>
              </a:cxn>
              <a:cxn ang="0">
                <a:pos x="connsiteX2" y="connsiteY2"/>
              </a:cxn>
            </a:cxnLst>
            <a:rect l="l" t="t" r="r" b="b"/>
            <a:pathLst>
              <a:path w="117987" h="952324">
                <a:moveTo>
                  <a:pt x="0" y="0"/>
                </a:moveTo>
                <a:lnTo>
                  <a:pt x="117987" y="0"/>
                </a:lnTo>
                <a:lnTo>
                  <a:pt x="117987" y="952324"/>
                </a:lnTo>
              </a:path>
            </a:pathLst>
          </a:custGeom>
          <a:noFill/>
          <a:ln>
            <a:solidFill>
              <a:srgbClr val="CC0099"/>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175" name="フリーフォーム 174"/>
          <p:cNvSpPr/>
          <p:nvPr/>
        </p:nvSpPr>
        <p:spPr>
          <a:xfrm>
            <a:off x="8971237" y="2139213"/>
            <a:ext cx="3560539" cy="1344646"/>
          </a:xfrm>
          <a:custGeom>
            <a:avLst/>
            <a:gdLst>
              <a:gd name="connsiteX0" fmla="*/ 0 w 117987"/>
              <a:gd name="connsiteY0" fmla="*/ 0 h 952324"/>
              <a:gd name="connsiteX1" fmla="*/ 117987 w 117987"/>
              <a:gd name="connsiteY1" fmla="*/ 0 h 952324"/>
              <a:gd name="connsiteX2" fmla="*/ 117987 w 117987"/>
              <a:gd name="connsiteY2" fmla="*/ 952324 h 952324"/>
            </a:gdLst>
            <a:ahLst/>
            <a:cxnLst>
              <a:cxn ang="0">
                <a:pos x="connsiteX0" y="connsiteY0"/>
              </a:cxn>
              <a:cxn ang="0">
                <a:pos x="connsiteX1" y="connsiteY1"/>
              </a:cxn>
              <a:cxn ang="0">
                <a:pos x="connsiteX2" y="connsiteY2"/>
              </a:cxn>
            </a:cxnLst>
            <a:rect l="l" t="t" r="r" b="b"/>
            <a:pathLst>
              <a:path w="117987" h="952324">
                <a:moveTo>
                  <a:pt x="0" y="0"/>
                </a:moveTo>
                <a:lnTo>
                  <a:pt x="117987" y="0"/>
                </a:lnTo>
                <a:lnTo>
                  <a:pt x="117987" y="952324"/>
                </a:lnTo>
              </a:path>
            </a:pathLst>
          </a:custGeom>
          <a:noFill/>
          <a:ln>
            <a:solidFill>
              <a:srgbClr val="CC0099"/>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120" name="角丸四角形 119"/>
          <p:cNvSpPr/>
          <p:nvPr/>
        </p:nvSpPr>
        <p:spPr>
          <a:xfrm>
            <a:off x="12183504" y="3046111"/>
            <a:ext cx="457470" cy="813102"/>
          </a:xfrm>
          <a:prstGeom prst="roundRect">
            <a:avLst/>
          </a:prstGeom>
          <a:solidFill>
            <a:srgbClr val="CC0099"/>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b="1" dirty="0">
                <a:solidFill>
                  <a:srgbClr val="FFFFFF"/>
                </a:solidFill>
              </a:rPr>
              <a:t>ANC</a:t>
            </a:r>
            <a:endParaRPr lang="ja-JP" altLang="en-US" b="1" dirty="0">
              <a:solidFill>
                <a:srgbClr val="FFFFFF"/>
              </a:solidFill>
            </a:endParaRPr>
          </a:p>
        </p:txBody>
      </p:sp>
      <p:sp>
        <p:nvSpPr>
          <p:cNvPr id="2" name="円/楕円 1"/>
          <p:cNvSpPr/>
          <p:nvPr/>
        </p:nvSpPr>
        <p:spPr>
          <a:xfrm>
            <a:off x="10918920" y="4850438"/>
            <a:ext cx="216024" cy="119022"/>
          </a:xfrm>
          <a:prstGeom prst="ellipse">
            <a:avLst/>
          </a:prstGeom>
          <a:solidFill>
            <a:schemeClr val="bg1">
              <a:lumMod val="65000"/>
            </a:schemeClr>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14" name="グループ化 113"/>
          <p:cNvGrpSpPr/>
          <p:nvPr/>
        </p:nvGrpSpPr>
        <p:grpSpPr>
          <a:xfrm>
            <a:off x="1154017" y="516462"/>
            <a:ext cx="1866938" cy="1772636"/>
            <a:chOff x="2753991" y="955122"/>
            <a:chExt cx="2425140" cy="2301963"/>
          </a:xfrm>
        </p:grpSpPr>
        <p:grpSp>
          <p:nvGrpSpPr>
            <p:cNvPr id="115" name="グループ化 114"/>
            <p:cNvGrpSpPr/>
            <p:nvPr/>
          </p:nvGrpSpPr>
          <p:grpSpPr>
            <a:xfrm>
              <a:off x="2991168" y="1221263"/>
              <a:ext cx="1944215" cy="1771248"/>
              <a:chOff x="2991168" y="1221263"/>
              <a:chExt cx="1944215" cy="1771248"/>
            </a:xfrm>
          </p:grpSpPr>
          <p:sp>
            <p:nvSpPr>
              <p:cNvPr id="117" name="円/楕円 116"/>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sz="1600" kern="0" dirty="0">
                  <a:solidFill>
                    <a:prstClr val="white"/>
                  </a:solidFill>
                  <a:latin typeface="Meiryo UI"/>
                  <a:ea typeface="Meiryo UI"/>
                </a:endParaRPr>
              </a:p>
            </p:txBody>
          </p:sp>
          <p:sp>
            <p:nvSpPr>
              <p:cNvPr id="124" name="角丸四角形 123"/>
              <p:cNvSpPr/>
              <p:nvPr/>
            </p:nvSpPr>
            <p:spPr>
              <a:xfrm>
                <a:off x="3127577" y="1555638"/>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sz="2000" b="1" kern="0" dirty="0">
                    <a:solidFill>
                      <a:prstClr val="white"/>
                    </a:solidFill>
                    <a:latin typeface="Calibri"/>
                    <a:ea typeface="Meiryo UI"/>
                  </a:rPr>
                  <a:t>Audio</a:t>
                </a:r>
              </a:p>
              <a:p>
                <a:pPr algn="ctr" defTabSz="1371805" fontAlgn="auto">
                  <a:spcBef>
                    <a:spcPts val="0"/>
                  </a:spcBef>
                  <a:spcAft>
                    <a:spcPts val="0"/>
                  </a:spcAft>
                </a:pPr>
                <a:r>
                  <a:rPr kumimoji="0" lang="en-US" altLang="ja-JP" sz="2000" b="1" kern="0" dirty="0">
                    <a:solidFill>
                      <a:prstClr val="white"/>
                    </a:solidFill>
                    <a:latin typeface="Calibri"/>
                    <a:ea typeface="Meiryo UI"/>
                  </a:rPr>
                  <a:t>Processing</a:t>
                </a:r>
                <a:endParaRPr kumimoji="0" lang="ja-JP" altLang="en-US" sz="2000" b="1" kern="0" dirty="0">
                  <a:solidFill>
                    <a:prstClr val="white"/>
                  </a:solidFill>
                  <a:latin typeface="Calibri"/>
                  <a:ea typeface="Meiryo UI"/>
                </a:endParaRPr>
              </a:p>
            </p:txBody>
          </p:sp>
        </p:grpSp>
        <p:pic>
          <p:nvPicPr>
            <p:cNvPr id="116" name="Picture 2" descr="C:\Users\toa27839.TOA\AppData\Local\Temp\notesEA312D\Bubble_material_noshadow-01.png"/>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a:stretch/>
          </p:blipFill>
          <p:spPr bwMode="auto">
            <a:xfrm>
              <a:off x="2753991" y="955122"/>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125" name="円/楕円 124"/>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円/楕円 125"/>
          <p:cNvSpPr/>
          <p:nvPr/>
        </p:nvSpPr>
        <p:spPr>
          <a:xfrm>
            <a:off x="145116" y="2758707"/>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7367017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repeatCount="indefinite" fill="hold" grpId="0" nodeType="with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wipe(up)">
                                      <p:cBhvr>
                                        <p:cTn id="7" dur="1000"/>
                                        <p:tgtEl>
                                          <p:spTgt spid="141"/>
                                        </p:tgtEl>
                                      </p:cBhvr>
                                    </p:animEffect>
                                  </p:childTnLst>
                                </p:cTn>
                              </p:par>
                            </p:childTnLst>
                          </p:cTn>
                        </p:par>
                        <p:par>
                          <p:cTn id="8" fill="hold">
                            <p:stCondLst>
                              <p:cond delay="1000"/>
                            </p:stCondLst>
                            <p:childTnLst>
                              <p:par>
                                <p:cTn id="9" presetID="1"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par>
                          <p:cTn id="11" fill="hold">
                            <p:stCondLst>
                              <p:cond delay="1000"/>
                            </p:stCondLst>
                            <p:childTnLst>
                              <p:par>
                                <p:cTn id="12" presetID="35" presetClass="emph" presetSubtype="0" repeatCount="indefinite" fill="hold" grpId="1" nodeType="afterEffect">
                                  <p:stCondLst>
                                    <p:cond delay="0"/>
                                  </p:stCondLst>
                                  <p:endCondLst>
                                    <p:cond evt="onNext" delay="0">
                                      <p:tgtEl>
                                        <p:sldTgt/>
                                      </p:tgtEl>
                                    </p:cond>
                                  </p:endCondLst>
                                  <p:childTnLst>
                                    <p:anim calcmode="discrete" valueType="str">
                                      <p:cBhvr>
                                        <p:cTn id="13" dur="1000" fill="hold"/>
                                        <p:tgtEl>
                                          <p:spTgt spid="12"/>
                                        </p:tgtEl>
                                        <p:attrNameLst>
                                          <p:attrName>style.visibility</p:attrName>
                                        </p:attrNameLst>
                                      </p:cBhvr>
                                      <p:tavLst>
                                        <p:tav tm="0">
                                          <p:val>
                                            <p:strVal val="hidden"/>
                                          </p:val>
                                        </p:tav>
                                        <p:tav tm="50000">
                                          <p:val>
                                            <p:strVal val="visible"/>
                                          </p:val>
                                        </p:tav>
                                      </p:tavLst>
                                    </p:anim>
                                  </p:childTnLst>
                                </p:cTn>
                              </p:par>
                            </p:childTnLst>
                          </p:cTn>
                        </p:par>
                      </p:childTnLst>
                    </p:cTn>
                  </p:par>
                  <p:par>
                    <p:cTn id="14" fill="hold">
                      <p:stCondLst>
                        <p:cond delay="indefinite"/>
                      </p:stCondLst>
                      <p:childTnLst>
                        <p:par>
                          <p:cTn id="15" fill="hold">
                            <p:stCondLst>
                              <p:cond delay="0"/>
                            </p:stCondLst>
                            <p:childTnLst>
                              <p:par>
                                <p:cTn id="16" presetID="1" presetClass="exit" presetSubtype="0" fill="hold" grpId="2" nodeType="clickEffect">
                                  <p:stCondLst>
                                    <p:cond delay="0"/>
                                  </p:stCondLst>
                                  <p:childTnLst>
                                    <p:set>
                                      <p:cBhvr>
                                        <p:cTn id="17" dur="1" fill="hold">
                                          <p:stCondLst>
                                            <p:cond delay="0"/>
                                          </p:stCondLst>
                                        </p:cTn>
                                        <p:tgtEl>
                                          <p:spTgt spid="12"/>
                                        </p:tgtEl>
                                        <p:attrNameLst>
                                          <p:attrName>style.visibility</p:attrName>
                                        </p:attrNameLst>
                                      </p:cBhvr>
                                      <p:to>
                                        <p:strVal val="hidden"/>
                                      </p:to>
                                    </p:set>
                                  </p:childTnLst>
                                </p:cTn>
                              </p:par>
                              <p:par>
                                <p:cTn id="18" presetID="10" presetClass="entr" presetSubtype="0" fill="hold" nodeType="withEffect">
                                  <p:stCondLst>
                                    <p:cond delay="0"/>
                                  </p:stCondLst>
                                  <p:childTnLst>
                                    <p:set>
                                      <p:cBhvr>
                                        <p:cTn id="19" dur="1" fill="hold">
                                          <p:stCondLst>
                                            <p:cond delay="0"/>
                                          </p:stCondLst>
                                        </p:cTn>
                                        <p:tgtEl>
                                          <p:spTgt spid="142"/>
                                        </p:tgtEl>
                                        <p:attrNameLst>
                                          <p:attrName>style.visibility</p:attrName>
                                        </p:attrNameLst>
                                      </p:cBhvr>
                                      <p:to>
                                        <p:strVal val="visible"/>
                                      </p:to>
                                    </p:set>
                                    <p:animEffect transition="in" filter="fade">
                                      <p:cBhvr>
                                        <p:cTn id="20" dur="500"/>
                                        <p:tgtEl>
                                          <p:spTgt spid="142"/>
                                        </p:tgtEl>
                                      </p:cBhvr>
                                    </p:animEffect>
                                  </p:childTnLst>
                                </p:cTn>
                              </p:par>
                              <p:par>
                                <p:cTn id="21" presetID="63" presetClass="path" presetSubtype="0" accel="50000" decel="50000" fill="hold" nodeType="withEffect">
                                  <p:stCondLst>
                                    <p:cond delay="0"/>
                                  </p:stCondLst>
                                  <p:childTnLst>
                                    <p:animMotion origin="layout" path="M -2.82051E-6 4.07407E-6 L 0.06635 4.07407E-6 " pathEditMode="relative" rAng="0" ptsTypes="AA">
                                      <p:cBhvr>
                                        <p:cTn id="22" dur="2000" fill="hold"/>
                                        <p:tgtEl>
                                          <p:spTgt spid="142"/>
                                        </p:tgtEl>
                                        <p:attrNameLst>
                                          <p:attrName>ppt_x</p:attrName>
                                          <p:attrName>ppt_y</p:attrName>
                                        </p:attrNameLst>
                                      </p:cBhvr>
                                      <p:rCtr x="3317" y="0"/>
                                    </p:animMotion>
                                  </p:childTnLst>
                                </p:cTn>
                              </p:par>
                              <p:par>
                                <p:cTn id="23" presetID="10" presetClass="entr" presetSubtype="0" fill="hold" nodeType="withEffect">
                                  <p:stCondLst>
                                    <p:cond delay="600"/>
                                  </p:stCondLst>
                                  <p:childTnLst>
                                    <p:set>
                                      <p:cBhvr>
                                        <p:cTn id="24" dur="1" fill="hold">
                                          <p:stCondLst>
                                            <p:cond delay="0"/>
                                          </p:stCondLst>
                                        </p:cTn>
                                        <p:tgtEl>
                                          <p:spTgt spid="145"/>
                                        </p:tgtEl>
                                        <p:attrNameLst>
                                          <p:attrName>style.visibility</p:attrName>
                                        </p:attrNameLst>
                                      </p:cBhvr>
                                      <p:to>
                                        <p:strVal val="visible"/>
                                      </p:to>
                                    </p:set>
                                    <p:animEffect transition="in" filter="fade">
                                      <p:cBhvr>
                                        <p:cTn id="25" dur="700"/>
                                        <p:tgtEl>
                                          <p:spTgt spid="145"/>
                                        </p:tgtEl>
                                      </p:cBhvr>
                                    </p:animEffect>
                                  </p:childTnLst>
                                </p:cTn>
                              </p:par>
                              <p:par>
                                <p:cTn id="26" presetID="63" presetClass="path" presetSubtype="0" accel="50000" decel="50000" fill="hold" nodeType="withEffect">
                                  <p:stCondLst>
                                    <p:cond delay="600"/>
                                  </p:stCondLst>
                                  <p:childTnLst>
                                    <p:animMotion origin="layout" path="M -2.82051E-6 4.07407E-6 L 0.06635 4.07407E-6 " pathEditMode="relative" rAng="0" ptsTypes="AA">
                                      <p:cBhvr>
                                        <p:cTn id="27" dur="2000" fill="hold"/>
                                        <p:tgtEl>
                                          <p:spTgt spid="145"/>
                                        </p:tgtEl>
                                        <p:attrNameLst>
                                          <p:attrName>ppt_x</p:attrName>
                                          <p:attrName>ppt_y</p:attrName>
                                        </p:attrNameLst>
                                      </p:cBhvr>
                                      <p:rCtr x="3317" y="0"/>
                                    </p:animMotion>
                                  </p:childTnLst>
                                </p:cTn>
                              </p:par>
                              <p:par>
                                <p:cTn id="28" presetID="10" presetClass="entr" presetSubtype="0" fill="hold" nodeType="withEffect">
                                  <p:stCondLst>
                                    <p:cond delay="300"/>
                                  </p:stCondLst>
                                  <p:childTnLst>
                                    <p:set>
                                      <p:cBhvr>
                                        <p:cTn id="29" dur="1" fill="hold">
                                          <p:stCondLst>
                                            <p:cond delay="0"/>
                                          </p:stCondLst>
                                        </p:cTn>
                                        <p:tgtEl>
                                          <p:spTgt spid="148"/>
                                        </p:tgtEl>
                                        <p:attrNameLst>
                                          <p:attrName>style.visibility</p:attrName>
                                        </p:attrNameLst>
                                      </p:cBhvr>
                                      <p:to>
                                        <p:strVal val="visible"/>
                                      </p:to>
                                    </p:set>
                                    <p:animEffect transition="in" filter="fade">
                                      <p:cBhvr>
                                        <p:cTn id="30" dur="800"/>
                                        <p:tgtEl>
                                          <p:spTgt spid="148"/>
                                        </p:tgtEl>
                                      </p:cBhvr>
                                    </p:animEffect>
                                  </p:childTnLst>
                                </p:cTn>
                              </p:par>
                              <p:par>
                                <p:cTn id="31" presetID="63" presetClass="path" presetSubtype="0" accel="50000" decel="50000" fill="hold" nodeType="withEffect">
                                  <p:stCondLst>
                                    <p:cond delay="300"/>
                                  </p:stCondLst>
                                  <p:childTnLst>
                                    <p:animMotion origin="layout" path="M -2.5641E-6 1.11111E-6 L -0.05913 0.00648 " pathEditMode="relative" rAng="0" ptsTypes="AA">
                                      <p:cBhvr>
                                        <p:cTn id="32" dur="2000" fill="hold"/>
                                        <p:tgtEl>
                                          <p:spTgt spid="148"/>
                                        </p:tgtEl>
                                        <p:attrNameLst>
                                          <p:attrName>ppt_x</p:attrName>
                                          <p:attrName>ppt_y</p:attrName>
                                        </p:attrNameLst>
                                      </p:cBhvr>
                                      <p:rCtr x="-2965" y="324"/>
                                    </p:animMotion>
                                  </p:childTnLst>
                                </p:cTn>
                              </p:par>
                              <p:par>
                                <p:cTn id="33" presetID="10" presetClass="entr" presetSubtype="0" fill="hold" nodeType="withEffect">
                                  <p:stCondLst>
                                    <p:cond delay="1100"/>
                                  </p:stCondLst>
                                  <p:childTnLst>
                                    <p:set>
                                      <p:cBhvr>
                                        <p:cTn id="34" dur="1" fill="hold">
                                          <p:stCondLst>
                                            <p:cond delay="0"/>
                                          </p:stCondLst>
                                        </p:cTn>
                                        <p:tgtEl>
                                          <p:spTgt spid="151"/>
                                        </p:tgtEl>
                                        <p:attrNameLst>
                                          <p:attrName>style.visibility</p:attrName>
                                        </p:attrNameLst>
                                      </p:cBhvr>
                                      <p:to>
                                        <p:strVal val="visible"/>
                                      </p:to>
                                    </p:set>
                                    <p:animEffect transition="in" filter="fade">
                                      <p:cBhvr>
                                        <p:cTn id="35" dur="700"/>
                                        <p:tgtEl>
                                          <p:spTgt spid="151"/>
                                        </p:tgtEl>
                                      </p:cBhvr>
                                    </p:animEffect>
                                  </p:childTnLst>
                                </p:cTn>
                              </p:par>
                              <p:par>
                                <p:cTn id="36" presetID="63" presetClass="path" presetSubtype="0" accel="50000" decel="50000" fill="hold" nodeType="withEffect">
                                  <p:stCondLst>
                                    <p:cond delay="1100"/>
                                  </p:stCondLst>
                                  <p:childTnLst>
                                    <p:animMotion origin="layout" path="M -5.12821E-7 4.81481E-6 L -0.09135 -0.00209 " pathEditMode="relative" rAng="0" ptsTypes="AA">
                                      <p:cBhvr>
                                        <p:cTn id="37" dur="2000" fill="hold"/>
                                        <p:tgtEl>
                                          <p:spTgt spid="151"/>
                                        </p:tgtEl>
                                        <p:attrNameLst>
                                          <p:attrName>ppt_x</p:attrName>
                                          <p:attrName>ppt_y</p:attrName>
                                        </p:attrNameLst>
                                      </p:cBhvr>
                                      <p:rCtr x="-4567" y="-116"/>
                                    </p:animMotion>
                                  </p:childTnLst>
                                </p:cTn>
                              </p:par>
                              <p:par>
                                <p:cTn id="38" presetID="10" presetClass="entr" presetSubtype="0" fill="hold" nodeType="withEffect">
                                  <p:stCondLst>
                                    <p:cond delay="600"/>
                                  </p:stCondLst>
                                  <p:childTnLst>
                                    <p:set>
                                      <p:cBhvr>
                                        <p:cTn id="39" dur="1" fill="hold">
                                          <p:stCondLst>
                                            <p:cond delay="0"/>
                                          </p:stCondLst>
                                        </p:cTn>
                                        <p:tgtEl>
                                          <p:spTgt spid="154"/>
                                        </p:tgtEl>
                                        <p:attrNameLst>
                                          <p:attrName>style.visibility</p:attrName>
                                        </p:attrNameLst>
                                      </p:cBhvr>
                                      <p:to>
                                        <p:strVal val="visible"/>
                                      </p:to>
                                    </p:set>
                                    <p:animEffect transition="in" filter="fade">
                                      <p:cBhvr>
                                        <p:cTn id="40" dur="700"/>
                                        <p:tgtEl>
                                          <p:spTgt spid="154"/>
                                        </p:tgtEl>
                                      </p:cBhvr>
                                    </p:animEffect>
                                  </p:childTnLst>
                                </p:cTn>
                              </p:par>
                              <p:par>
                                <p:cTn id="41" presetID="63" presetClass="path" presetSubtype="0" accel="50000" decel="50000" fill="hold" nodeType="withEffect">
                                  <p:stCondLst>
                                    <p:cond delay="600"/>
                                  </p:stCondLst>
                                  <p:childTnLst>
                                    <p:animMotion origin="layout" path="M -2.82051E-6 4.07407E-6 L 0.06635 4.07407E-6 " pathEditMode="relative" rAng="0" ptsTypes="AA">
                                      <p:cBhvr>
                                        <p:cTn id="42" dur="2000" fill="hold"/>
                                        <p:tgtEl>
                                          <p:spTgt spid="154"/>
                                        </p:tgtEl>
                                        <p:attrNameLst>
                                          <p:attrName>ppt_x</p:attrName>
                                          <p:attrName>ppt_y</p:attrName>
                                        </p:attrNameLst>
                                      </p:cBhvr>
                                      <p:rCtr x="3317" y="0"/>
                                    </p:animMotion>
                                  </p:childTnLst>
                                </p:cTn>
                              </p:par>
                              <p:par>
                                <p:cTn id="43" presetID="10" presetClass="entr" presetSubtype="0" fill="hold" nodeType="withEffect">
                                  <p:stCondLst>
                                    <p:cond delay="900"/>
                                  </p:stCondLst>
                                  <p:childTnLst>
                                    <p:set>
                                      <p:cBhvr>
                                        <p:cTn id="44" dur="1" fill="hold">
                                          <p:stCondLst>
                                            <p:cond delay="0"/>
                                          </p:stCondLst>
                                        </p:cTn>
                                        <p:tgtEl>
                                          <p:spTgt spid="157"/>
                                        </p:tgtEl>
                                        <p:attrNameLst>
                                          <p:attrName>style.visibility</p:attrName>
                                        </p:attrNameLst>
                                      </p:cBhvr>
                                      <p:to>
                                        <p:strVal val="visible"/>
                                      </p:to>
                                    </p:set>
                                    <p:animEffect transition="in" filter="fade">
                                      <p:cBhvr>
                                        <p:cTn id="45" dur="700"/>
                                        <p:tgtEl>
                                          <p:spTgt spid="157"/>
                                        </p:tgtEl>
                                      </p:cBhvr>
                                    </p:animEffect>
                                  </p:childTnLst>
                                </p:cTn>
                              </p:par>
                              <p:par>
                                <p:cTn id="46" presetID="63" presetClass="path" presetSubtype="0" accel="50000" decel="50000" fill="hold" nodeType="withEffect">
                                  <p:stCondLst>
                                    <p:cond delay="1000"/>
                                  </p:stCondLst>
                                  <p:childTnLst>
                                    <p:animMotion origin="layout" path="M -0.00769 0.01249 L 0.05867 0.01249 " pathEditMode="relative" rAng="0" ptsTypes="AA">
                                      <p:cBhvr>
                                        <p:cTn id="47" dur="2000" fill="hold"/>
                                        <p:tgtEl>
                                          <p:spTgt spid="157"/>
                                        </p:tgtEl>
                                        <p:attrNameLst>
                                          <p:attrName>ppt_x</p:attrName>
                                          <p:attrName>ppt_y</p:attrName>
                                        </p:attrNameLst>
                                      </p:cBhvr>
                                      <p:rCtr x="3318" y="0"/>
                                    </p:animMotion>
                                  </p:childTnLst>
                                </p:cTn>
                              </p:par>
                              <p:par>
                                <p:cTn id="48" presetID="10" presetClass="entr" presetSubtype="0" fill="hold" nodeType="withEffect">
                                  <p:stCondLst>
                                    <p:cond delay="900"/>
                                  </p:stCondLst>
                                  <p:childTnLst>
                                    <p:set>
                                      <p:cBhvr>
                                        <p:cTn id="49" dur="1" fill="hold">
                                          <p:stCondLst>
                                            <p:cond delay="0"/>
                                          </p:stCondLst>
                                        </p:cTn>
                                        <p:tgtEl>
                                          <p:spTgt spid="163"/>
                                        </p:tgtEl>
                                        <p:attrNameLst>
                                          <p:attrName>style.visibility</p:attrName>
                                        </p:attrNameLst>
                                      </p:cBhvr>
                                      <p:to>
                                        <p:strVal val="visible"/>
                                      </p:to>
                                    </p:set>
                                    <p:animEffect transition="in" filter="fade">
                                      <p:cBhvr>
                                        <p:cTn id="50" dur="700"/>
                                        <p:tgtEl>
                                          <p:spTgt spid="163"/>
                                        </p:tgtEl>
                                      </p:cBhvr>
                                    </p:animEffect>
                                  </p:childTnLst>
                                </p:cTn>
                              </p:par>
                              <p:par>
                                <p:cTn id="51" presetID="63" presetClass="path" presetSubtype="0" accel="50000" decel="50000" fill="hold" nodeType="withEffect">
                                  <p:stCondLst>
                                    <p:cond delay="1000"/>
                                  </p:stCondLst>
                                  <p:childTnLst>
                                    <p:animMotion origin="layout" path="M 4.10256E-6 0.00648 L -0.04872 0.00046 " pathEditMode="relative" rAng="0" ptsTypes="AA">
                                      <p:cBhvr>
                                        <p:cTn id="52" dur="2000" fill="hold"/>
                                        <p:tgtEl>
                                          <p:spTgt spid="163"/>
                                        </p:tgtEl>
                                        <p:attrNameLst>
                                          <p:attrName>ppt_x</p:attrName>
                                          <p:attrName>ppt_y</p:attrName>
                                        </p:attrNameLst>
                                      </p:cBhvr>
                                      <p:rCtr x="-2436" y="-301"/>
                                    </p:animMotion>
                                  </p:childTnLst>
                                </p:cTn>
                              </p:par>
                            </p:childTnLst>
                          </p:cTn>
                        </p:par>
                        <p:par>
                          <p:cTn id="53" fill="hold">
                            <p:stCondLst>
                              <p:cond delay="3100"/>
                            </p:stCondLst>
                            <p:childTnLst>
                              <p:par>
                                <p:cTn id="54" presetID="1" presetClass="entr" presetSubtype="0" fill="hold" nodeType="afterEffect">
                                  <p:stCondLst>
                                    <p:cond delay="0"/>
                                  </p:stCondLst>
                                  <p:childTnLst>
                                    <p:set>
                                      <p:cBhvr>
                                        <p:cTn id="55" dur="1" fill="hold">
                                          <p:stCondLst>
                                            <p:cond delay="0"/>
                                          </p:stCondLst>
                                        </p:cTn>
                                        <p:tgtEl>
                                          <p:spTgt spid="166"/>
                                        </p:tgtEl>
                                        <p:attrNameLst>
                                          <p:attrName>style.visibility</p:attrName>
                                        </p:attrNameLst>
                                      </p:cBhvr>
                                      <p:to>
                                        <p:strVal val="visible"/>
                                      </p:to>
                                    </p:set>
                                  </p:childTnLst>
                                </p:cTn>
                              </p:par>
                            </p:childTnLst>
                          </p:cTn>
                        </p:par>
                        <p:par>
                          <p:cTn id="56" fill="hold">
                            <p:stCondLst>
                              <p:cond delay="3100"/>
                            </p:stCondLst>
                            <p:childTnLst>
                              <p:par>
                                <p:cTn id="57" presetID="35" presetClass="emph" presetSubtype="0" repeatCount="indefinite" fill="hold" nodeType="afterEffect">
                                  <p:stCondLst>
                                    <p:cond delay="0"/>
                                  </p:stCondLst>
                                  <p:childTnLst>
                                    <p:anim calcmode="discrete" valueType="str">
                                      <p:cBhvr>
                                        <p:cTn id="58" dur="500" fill="hold"/>
                                        <p:tgtEl>
                                          <p:spTgt spid="166"/>
                                        </p:tgtEl>
                                        <p:attrNameLst>
                                          <p:attrName>style.visibility</p:attrName>
                                        </p:attrNameLst>
                                      </p:cBhvr>
                                      <p:tavLst>
                                        <p:tav tm="0">
                                          <p:val>
                                            <p:strVal val="hidden"/>
                                          </p:val>
                                        </p:tav>
                                        <p:tav tm="50000">
                                          <p:val>
                                            <p:strVal val="visible"/>
                                          </p:val>
                                        </p:tav>
                                      </p:tavLst>
                                    </p:anim>
                                  </p:childTnLst>
                                </p:cTn>
                              </p:par>
                              <p:par>
                                <p:cTn id="59" presetID="1" presetClass="entr" presetSubtype="0" fill="hold" grpId="0" nodeType="withEffect">
                                  <p:stCondLst>
                                    <p:cond delay="0"/>
                                  </p:stCondLst>
                                  <p:childTnLst>
                                    <p:set>
                                      <p:cBhvr>
                                        <p:cTn id="60" dur="1" fill="hold">
                                          <p:stCondLst>
                                            <p:cond delay="0"/>
                                          </p:stCondLst>
                                        </p:cTn>
                                        <p:tgtEl>
                                          <p:spTgt spid="186"/>
                                        </p:tgtEl>
                                        <p:attrNameLst>
                                          <p:attrName>style.visibility</p:attrName>
                                        </p:attrNameLst>
                                      </p:cBhvr>
                                      <p:to>
                                        <p:strVal val="visible"/>
                                      </p:to>
                                    </p:set>
                                  </p:childTnLst>
                                </p:cTn>
                              </p:par>
                              <p:par>
                                <p:cTn id="61" presetID="35" presetClass="emph" presetSubtype="0" repeatCount="indefinite" fill="hold" grpId="1" nodeType="withEffect">
                                  <p:stCondLst>
                                    <p:cond delay="0"/>
                                  </p:stCondLst>
                                  <p:endCondLst>
                                    <p:cond evt="onNext" delay="0">
                                      <p:tgtEl>
                                        <p:sldTgt/>
                                      </p:tgtEl>
                                    </p:cond>
                                  </p:endCondLst>
                                  <p:childTnLst>
                                    <p:anim calcmode="discrete" valueType="str">
                                      <p:cBhvr>
                                        <p:cTn id="62" dur="1000" fill="hold"/>
                                        <p:tgtEl>
                                          <p:spTgt spid="186"/>
                                        </p:tgtEl>
                                        <p:attrNameLst>
                                          <p:attrName>style.visibility</p:attrName>
                                        </p:attrNameLst>
                                      </p:cBhvr>
                                      <p:tavLst>
                                        <p:tav tm="0">
                                          <p:val>
                                            <p:strVal val="hidden"/>
                                          </p:val>
                                        </p:tav>
                                        <p:tav tm="50000">
                                          <p:val>
                                            <p:strVal val="visible"/>
                                          </p:val>
                                        </p:tav>
                                      </p:tavLst>
                                    </p:anim>
                                  </p:childTnLst>
                                </p:cTn>
                              </p:par>
                            </p:childTnLst>
                          </p:cTn>
                        </p:par>
                      </p:childTnLst>
                    </p:cTn>
                  </p:par>
                  <p:par>
                    <p:cTn id="63" fill="hold">
                      <p:stCondLst>
                        <p:cond delay="indefinite"/>
                      </p:stCondLst>
                      <p:childTnLst>
                        <p:par>
                          <p:cTn id="64" fill="hold">
                            <p:stCondLst>
                              <p:cond delay="0"/>
                            </p:stCondLst>
                            <p:childTnLst>
                              <p:par>
                                <p:cTn id="65" presetID="1" presetClass="exit" presetSubtype="0" fill="hold" grpId="2" nodeType="clickEffect">
                                  <p:stCondLst>
                                    <p:cond delay="0"/>
                                  </p:stCondLst>
                                  <p:childTnLst>
                                    <p:set>
                                      <p:cBhvr>
                                        <p:cTn id="66" dur="1" fill="hold">
                                          <p:stCondLst>
                                            <p:cond delay="0"/>
                                          </p:stCondLst>
                                        </p:cTn>
                                        <p:tgtEl>
                                          <p:spTgt spid="186"/>
                                        </p:tgtEl>
                                        <p:attrNameLst>
                                          <p:attrName>style.visibility</p:attrName>
                                        </p:attrNameLst>
                                      </p:cBhvr>
                                      <p:to>
                                        <p:strVal val="hidden"/>
                                      </p:to>
                                    </p:set>
                                  </p:childTnLst>
                                </p:cTn>
                              </p:par>
                              <p:par>
                                <p:cTn id="67" presetID="1" presetClass="entr" presetSubtype="0" fill="hold" grpId="0" nodeType="withEffect">
                                  <p:stCondLst>
                                    <p:cond delay="0"/>
                                  </p:stCondLst>
                                  <p:childTnLst>
                                    <p:set>
                                      <p:cBhvr>
                                        <p:cTn id="68" dur="1" fill="hold">
                                          <p:stCondLst>
                                            <p:cond delay="0"/>
                                          </p:stCondLst>
                                        </p:cTn>
                                        <p:tgtEl>
                                          <p:spTgt spid="173"/>
                                        </p:tgtEl>
                                        <p:attrNameLst>
                                          <p:attrName>style.visibility</p:attrName>
                                        </p:attrNameLst>
                                      </p:cBhvr>
                                      <p:to>
                                        <p:strVal val="visible"/>
                                      </p:to>
                                    </p:set>
                                  </p:childTnLst>
                                </p:cTn>
                              </p:par>
                              <p:par>
                                <p:cTn id="69" presetID="35" presetClass="emph" presetSubtype="0" repeatCount="indefinite" fill="hold" grpId="1" nodeType="withEffect">
                                  <p:stCondLst>
                                    <p:cond delay="0"/>
                                  </p:stCondLst>
                                  <p:childTnLst>
                                    <p:anim calcmode="discrete" valueType="str">
                                      <p:cBhvr>
                                        <p:cTn id="70" dur="1000" fill="hold"/>
                                        <p:tgtEl>
                                          <p:spTgt spid="173"/>
                                        </p:tgtEl>
                                        <p:attrNameLst>
                                          <p:attrName>style.visibility</p:attrName>
                                        </p:attrNameLst>
                                      </p:cBhvr>
                                      <p:tavLst>
                                        <p:tav tm="0">
                                          <p:val>
                                            <p:strVal val="hidden"/>
                                          </p:val>
                                        </p:tav>
                                        <p:tav tm="50000">
                                          <p:val>
                                            <p:strVal val="visible"/>
                                          </p:val>
                                        </p:tav>
                                      </p:tavLst>
                                    </p:anim>
                                  </p:childTnLst>
                                </p:cTn>
                              </p:par>
                              <p:par>
                                <p:cTn id="71" presetID="1" presetClass="exit" presetSubtype="0" fill="hold" grpId="1" nodeType="withEffect">
                                  <p:stCondLst>
                                    <p:cond delay="2000"/>
                                  </p:stCondLst>
                                  <p:childTnLst>
                                    <p:set>
                                      <p:cBhvr>
                                        <p:cTn id="72" dur="1" fill="hold">
                                          <p:stCondLst>
                                            <p:cond delay="0"/>
                                          </p:stCondLst>
                                        </p:cTn>
                                        <p:tgtEl>
                                          <p:spTgt spid="141"/>
                                        </p:tgtEl>
                                        <p:attrNameLst>
                                          <p:attrName>style.visibility</p:attrName>
                                        </p:attrNameLst>
                                      </p:cBhvr>
                                      <p:to>
                                        <p:strVal val="hidden"/>
                                      </p:to>
                                    </p:set>
                                  </p:childTnLst>
                                </p:cTn>
                              </p:par>
                              <p:par>
                                <p:cTn id="73" presetID="22" presetClass="entr" presetSubtype="1" repeatCount="indefinite" fill="hold" grpId="0" nodeType="withEffect">
                                  <p:stCondLst>
                                    <p:cond delay="2000"/>
                                  </p:stCondLst>
                                  <p:childTnLst>
                                    <p:set>
                                      <p:cBhvr>
                                        <p:cTn id="74" dur="1" fill="hold">
                                          <p:stCondLst>
                                            <p:cond delay="0"/>
                                          </p:stCondLst>
                                        </p:cTn>
                                        <p:tgtEl>
                                          <p:spTgt spid="174"/>
                                        </p:tgtEl>
                                        <p:attrNameLst>
                                          <p:attrName>style.visibility</p:attrName>
                                        </p:attrNameLst>
                                      </p:cBhvr>
                                      <p:to>
                                        <p:strVal val="visible"/>
                                      </p:to>
                                    </p:set>
                                    <p:animEffect transition="in" filter="wipe(up)">
                                      <p:cBhvr>
                                        <p:cTn id="75" dur="1000"/>
                                        <p:tgtEl>
                                          <p:spTgt spid="174"/>
                                        </p:tgtEl>
                                      </p:cBhvr>
                                    </p:animEffect>
                                  </p:childTnLst>
                                </p:cTn>
                              </p:par>
                            </p:childTnLst>
                          </p:cTn>
                        </p:par>
                        <p:par>
                          <p:cTn id="76" fill="hold">
                            <p:stCondLst>
                              <p:cond delay="3000"/>
                            </p:stCondLst>
                            <p:childTnLst>
                              <p:par>
                                <p:cTn id="77" presetID="1" presetClass="entr" presetSubtype="0" fill="hold" grpId="0" nodeType="afterEffect">
                                  <p:stCondLst>
                                    <p:cond delay="0"/>
                                  </p:stCondLst>
                                  <p:childTnLst>
                                    <p:set>
                                      <p:cBhvr>
                                        <p:cTn id="78" dur="1" fill="hold">
                                          <p:stCondLst>
                                            <p:cond delay="0"/>
                                          </p:stCondLst>
                                        </p:cTn>
                                        <p:tgtEl>
                                          <p:spTgt spid="1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animBg="1"/>
      <p:bldP spid="141" grpId="1" animBg="1"/>
      <p:bldP spid="173" grpId="0" animBg="1"/>
      <p:bldP spid="173" grpId="1" animBg="1"/>
      <p:bldP spid="174" grpId="0" animBg="1"/>
      <p:bldP spid="12" grpId="0" animBg="1"/>
      <p:bldP spid="12" grpId="1" animBg="1"/>
      <p:bldP spid="12" grpId="2" animBg="1"/>
      <p:bldP spid="186" grpId="0" animBg="1"/>
      <p:bldP spid="186" grpId="1" animBg="1"/>
      <p:bldP spid="186" grpId="2" animBg="1"/>
      <p:bldP spid="187"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grpSp>
        <p:nvGrpSpPr>
          <p:cNvPr id="14" name="グループ化 13"/>
          <p:cNvGrpSpPr/>
          <p:nvPr/>
        </p:nvGrpSpPr>
        <p:grpSpPr>
          <a:xfrm>
            <a:off x="1151487" y="542004"/>
            <a:ext cx="1866938" cy="1772636"/>
            <a:chOff x="2750705" y="988290"/>
            <a:chExt cx="2425140" cy="2301963"/>
          </a:xfrm>
        </p:grpSpPr>
        <p:grpSp>
          <p:nvGrpSpPr>
            <p:cNvPr id="15" name="グループ化 14"/>
            <p:cNvGrpSpPr/>
            <p:nvPr/>
          </p:nvGrpSpPr>
          <p:grpSpPr>
            <a:xfrm>
              <a:off x="2991168" y="1221263"/>
              <a:ext cx="1944215" cy="1771248"/>
              <a:chOff x="2991168" y="1221263"/>
              <a:chExt cx="1944215" cy="1771248"/>
            </a:xfrm>
          </p:grpSpPr>
          <p:sp>
            <p:nvSpPr>
              <p:cNvPr id="17" name="円/楕円 16"/>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kern="0" dirty="0">
                  <a:solidFill>
                    <a:prstClr val="white"/>
                  </a:solidFill>
                  <a:latin typeface="Meiryo UI"/>
                  <a:ea typeface="Meiryo UI"/>
                </a:endParaRPr>
              </a:p>
            </p:txBody>
          </p:sp>
          <p:sp>
            <p:nvSpPr>
              <p:cNvPr id="18" name="角丸四角形 17"/>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Monitoring</a:t>
                </a:r>
                <a:endParaRPr kumimoji="0" lang="ja-JP" altLang="en-US" b="1" kern="0" dirty="0">
                  <a:solidFill>
                    <a:prstClr val="white"/>
                  </a:solidFill>
                  <a:latin typeface="Calibri"/>
                  <a:ea typeface="Meiryo UI"/>
                </a:endParaRPr>
              </a:p>
            </p:txBody>
          </p:sp>
        </p:grpSp>
        <p:pic>
          <p:nvPicPr>
            <p:cNvPr id="16"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50705" y="988290"/>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151" name="正方形/長方形 150"/>
          <p:cNvSpPr/>
          <p:nvPr/>
        </p:nvSpPr>
        <p:spPr>
          <a:xfrm>
            <a:off x="3179113" y="945683"/>
            <a:ext cx="2854169" cy="507860"/>
          </a:xfrm>
          <a:prstGeom prst="rect">
            <a:avLst/>
          </a:prstGeom>
        </p:spPr>
        <p:txBody>
          <a:bodyPr wrap="none" lIns="137187" tIns="68594" rIns="137187" bIns="68594">
            <a:spAutoFit/>
          </a:bodyPr>
          <a:lstStyle/>
          <a:p>
            <a:r>
              <a:rPr lang="en-US" altLang="ja-JP" sz="2400" b="1" dirty="0">
                <a:solidFill>
                  <a:srgbClr val="F79646">
                    <a:lumMod val="75000"/>
                  </a:srgbClr>
                </a:solidFill>
                <a:latin typeface="Calibri"/>
              </a:rPr>
              <a:t>Zone Audio Monitor</a:t>
            </a:r>
            <a:endParaRPr lang="ja-JP" altLang="en-US" sz="2400" dirty="0">
              <a:solidFill>
                <a:srgbClr val="F79646">
                  <a:lumMod val="75000"/>
                </a:srgbClr>
              </a:solidFill>
            </a:endParaRPr>
          </a:p>
        </p:txBody>
      </p:sp>
      <p:sp>
        <p:nvSpPr>
          <p:cNvPr id="157" name="正方形/長方形 156"/>
          <p:cNvSpPr/>
          <p:nvPr/>
        </p:nvSpPr>
        <p:spPr>
          <a:xfrm>
            <a:off x="3258989" y="1432757"/>
            <a:ext cx="8028809" cy="461693"/>
          </a:xfrm>
          <a:prstGeom prst="rect">
            <a:avLst/>
          </a:prstGeom>
        </p:spPr>
        <p:txBody>
          <a:bodyPr wrap="squar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Audio signal during broadcast can be monitored by the remote mic or NX-300.</a:t>
            </a:r>
            <a:endParaRPr lang="ja-JP" altLang="en-US" sz="2100" dirty="0">
              <a:solidFill>
                <a:prstClr val="black"/>
              </a:solidFill>
              <a:latin typeface="Calibri"/>
              <a:ea typeface="ＭＳ Ｐゴシック"/>
            </a:endParaRPr>
          </a:p>
        </p:txBody>
      </p:sp>
      <p:sp>
        <p:nvSpPr>
          <p:cNvPr id="187" name="四角形吹き出し 186"/>
          <p:cNvSpPr/>
          <p:nvPr/>
        </p:nvSpPr>
        <p:spPr>
          <a:xfrm>
            <a:off x="5671613" y="5590439"/>
            <a:ext cx="3293579" cy="1590713"/>
          </a:xfrm>
          <a:prstGeom prst="wedgeRectCallout">
            <a:avLst>
              <a:gd name="adj1" fmla="val -3875"/>
              <a:gd name="adj2" fmla="val -61293"/>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The SP line where is connected other frame can be monitored.</a:t>
            </a:r>
          </a:p>
          <a:p>
            <a:endParaRPr lang="en-US" altLang="ja-JP" sz="1700" dirty="0">
              <a:solidFill>
                <a:srgbClr val="FFFFFF"/>
              </a:solidFill>
              <a:latin typeface="Calibri"/>
              <a:ea typeface="メイリオ" panose="020B0604030504040204" pitchFamily="50" charset="-128"/>
              <a:cs typeface="メイリオ" panose="020B0604030504040204" pitchFamily="50" charset="-128"/>
            </a:endParaRPr>
          </a:p>
          <a:p>
            <a:r>
              <a:rPr lang="en-US" altLang="ja-JP" sz="1700" dirty="0">
                <a:solidFill>
                  <a:srgbClr val="FFFFFF"/>
                </a:solidFill>
                <a:latin typeface="Calibri"/>
                <a:ea typeface="メイリオ" panose="020B0604030504040204" pitchFamily="50" charset="-128"/>
                <a:cs typeface="メイリオ" panose="020B0604030504040204" pitchFamily="50" charset="-128"/>
              </a:rPr>
              <a:t>The SP line separated by SS can be monitored.</a:t>
            </a:r>
          </a:p>
        </p:txBody>
      </p:sp>
      <p:grpSp>
        <p:nvGrpSpPr>
          <p:cNvPr id="2" name="グループ化 1"/>
          <p:cNvGrpSpPr/>
          <p:nvPr/>
        </p:nvGrpSpPr>
        <p:grpSpPr>
          <a:xfrm>
            <a:off x="2537814" y="2022253"/>
            <a:ext cx="5176943" cy="2917524"/>
            <a:chOff x="2274374" y="1696531"/>
            <a:chExt cx="3450896" cy="1944216"/>
          </a:xfrm>
        </p:grpSpPr>
        <p:pic>
          <p:nvPicPr>
            <p:cNvPr id="1027" name="Picture 3"/>
            <p:cNvPicPr>
              <a:picLocks noChangeAspect="1" noChangeArrowheads="1"/>
            </p:cNvPicPr>
            <p:nvPr/>
          </p:nvPicPr>
          <p:blipFill>
            <a:blip r:embed="rId4" cstate="print">
              <a:grayscl/>
              <a:extLst>
                <a:ext uri="{BEBA8EAE-BF5A-486C-A8C5-ECC9F3942E4B}">
                  <a14:imgProps xmlns:a14="http://schemas.microsoft.com/office/drawing/2010/main">
                    <a14:imgLayer r:embed="rId5">
                      <a14:imgEffect>
                        <a14:saturation sat="0"/>
                      </a14:imgEffect>
                      <a14:imgEffect>
                        <a14:brightnessContrast bright="-40000"/>
                      </a14:imgEffect>
                    </a14:imgLayer>
                  </a14:imgProps>
                </a:ext>
                <a:ext uri="{28A0092B-C50C-407E-A947-70E740481C1C}">
                  <a14:useLocalDpi xmlns:a14="http://schemas.microsoft.com/office/drawing/2010/main" val="0"/>
                </a:ext>
              </a:extLst>
            </a:blip>
            <a:srcRect/>
            <a:stretch>
              <a:fillRect/>
            </a:stretch>
          </p:blipFill>
          <p:spPr bwMode="auto">
            <a:xfrm>
              <a:off x="2274374" y="2736358"/>
              <a:ext cx="647441" cy="6381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0" name="Picture 3" descr="H:\TCL\Products\Products data\VX\VX-2000\Pict\rm200xf_2_pn1e.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73066" y="2506010"/>
              <a:ext cx="689179" cy="739432"/>
            </a:xfrm>
            <a:prstGeom prst="rect">
              <a:avLst/>
            </a:prstGeom>
            <a:noFill/>
            <a:extLst>
              <a:ext uri="{909E8E84-426E-40DD-AFC4-6F175D3DCCD1}">
                <a14:hiddenFill xmlns:a14="http://schemas.microsoft.com/office/drawing/2010/main">
                  <a:solidFill>
                    <a:srgbClr val="FFFFFF"/>
                  </a:solidFill>
                </a14:hiddenFill>
              </a:ext>
            </a:extLst>
          </p:spPr>
        </p:pic>
        <p:sp>
          <p:nvSpPr>
            <p:cNvPr id="73" name="正方形/長方形 72"/>
            <p:cNvSpPr/>
            <p:nvPr/>
          </p:nvSpPr>
          <p:spPr>
            <a:xfrm>
              <a:off x="4466963" y="1696531"/>
              <a:ext cx="1253932" cy="805101"/>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400" b="1" kern="0" dirty="0">
                <a:solidFill>
                  <a:srgbClr val="8064A2"/>
                </a:solidFill>
                <a:latin typeface="Calibri"/>
                <a:ea typeface="ＭＳ Ｐゴシック"/>
              </a:endParaRPr>
            </a:p>
          </p:txBody>
        </p:sp>
        <p:grpSp>
          <p:nvGrpSpPr>
            <p:cNvPr id="74" name="グループ化 73"/>
            <p:cNvGrpSpPr/>
            <p:nvPr/>
          </p:nvGrpSpPr>
          <p:grpSpPr>
            <a:xfrm>
              <a:off x="4376076" y="2835642"/>
              <a:ext cx="1345777" cy="805105"/>
              <a:chOff x="4788024" y="2942245"/>
              <a:chExt cx="2384126" cy="1568921"/>
            </a:xfrm>
          </p:grpSpPr>
          <p:sp>
            <p:nvSpPr>
              <p:cNvPr id="164" name="正方形/長方形 163"/>
              <p:cNvSpPr/>
              <p:nvPr/>
            </p:nvSpPr>
            <p:spPr>
              <a:xfrm>
                <a:off x="4950734" y="294224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400" b="1" kern="0" dirty="0">
                  <a:solidFill>
                    <a:srgbClr val="8064A2"/>
                  </a:solidFill>
                  <a:latin typeface="Calibri"/>
                  <a:ea typeface="ＭＳ Ｐゴシック"/>
                </a:endParaRPr>
              </a:p>
            </p:txBody>
          </p:sp>
          <p:sp>
            <p:nvSpPr>
              <p:cNvPr id="165" name="フリーフォーム 164"/>
              <p:cNvSpPr/>
              <p:nvPr/>
            </p:nvSpPr>
            <p:spPr>
              <a:xfrm>
                <a:off x="5135115" y="3375881"/>
                <a:ext cx="1747948"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600" kern="0" dirty="0">
                  <a:solidFill>
                    <a:prstClr val="white"/>
                  </a:solidFill>
                  <a:latin typeface="Calibri"/>
                  <a:ea typeface="ＭＳ Ｐゴシック"/>
                </a:endParaRPr>
              </a:p>
            </p:txBody>
          </p:sp>
          <p:sp>
            <p:nvSpPr>
              <p:cNvPr id="166" name="フリーフォーム 165"/>
              <p:cNvSpPr/>
              <p:nvPr/>
            </p:nvSpPr>
            <p:spPr>
              <a:xfrm>
                <a:off x="5098212" y="3596207"/>
                <a:ext cx="1747948"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600" kern="0" dirty="0">
                  <a:solidFill>
                    <a:prstClr val="white"/>
                  </a:solidFill>
                  <a:latin typeface="Calibri"/>
                  <a:ea typeface="ＭＳ Ｐゴシック"/>
                </a:endParaRPr>
              </a:p>
            </p:txBody>
          </p:sp>
          <p:sp>
            <p:nvSpPr>
              <p:cNvPr id="168" name="フリーフォーム 167"/>
              <p:cNvSpPr/>
              <p:nvPr/>
            </p:nvSpPr>
            <p:spPr>
              <a:xfrm>
                <a:off x="5464996" y="3819452"/>
                <a:ext cx="1085338"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600" kern="0" dirty="0">
                  <a:solidFill>
                    <a:prstClr val="white"/>
                  </a:solidFill>
                  <a:latin typeface="Calibri"/>
                  <a:ea typeface="ＭＳ Ｐゴシック"/>
                </a:endParaRPr>
              </a:p>
            </p:txBody>
          </p:sp>
          <p:sp>
            <p:nvSpPr>
              <p:cNvPr id="169" name="角丸四角形 168"/>
              <p:cNvSpPr/>
              <p:nvPr/>
            </p:nvSpPr>
            <p:spPr>
              <a:xfrm>
                <a:off x="5595726" y="321982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170" name="角丸四角形 169"/>
              <p:cNvSpPr/>
              <p:nvPr/>
            </p:nvSpPr>
            <p:spPr>
              <a:xfrm>
                <a:off x="5595726" y="3462179"/>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172" name="フリーフォーム 171"/>
              <p:cNvSpPr/>
              <p:nvPr/>
            </p:nvSpPr>
            <p:spPr>
              <a:xfrm>
                <a:off x="6543775" y="29422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dirty="0">
                  <a:solidFill>
                    <a:prstClr val="white"/>
                  </a:solidFill>
                  <a:latin typeface="Calibri"/>
                  <a:ea typeface="ＭＳ Ｐゴシック"/>
                </a:endParaRPr>
              </a:p>
            </p:txBody>
          </p:sp>
          <p:sp>
            <p:nvSpPr>
              <p:cNvPr id="173" name="フリーフォーム 172"/>
              <p:cNvSpPr/>
              <p:nvPr/>
            </p:nvSpPr>
            <p:spPr>
              <a:xfrm>
                <a:off x="5471542" y="3370520"/>
                <a:ext cx="204079" cy="448932"/>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dirty="0">
                  <a:solidFill>
                    <a:prstClr val="white"/>
                  </a:solidFill>
                  <a:latin typeface="Calibri"/>
                  <a:ea typeface="ＭＳ Ｐゴシック"/>
                </a:endParaRPr>
              </a:p>
            </p:txBody>
          </p:sp>
          <p:sp>
            <p:nvSpPr>
              <p:cNvPr id="175" name="角丸四角形 174"/>
              <p:cNvSpPr/>
              <p:nvPr/>
            </p:nvSpPr>
            <p:spPr>
              <a:xfrm>
                <a:off x="4788024" y="3217738"/>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matrix</a:t>
                </a:r>
                <a:endParaRPr kumimoji="0" lang="ja-JP" altLang="en-US" sz="1200" kern="0" dirty="0">
                  <a:solidFill>
                    <a:sysClr val="window" lastClr="FFFFFF"/>
                  </a:solidFill>
                  <a:ea typeface="ＭＳ Ｐゴシック"/>
                </a:endParaRPr>
              </a:p>
            </p:txBody>
          </p:sp>
        </p:grpSp>
        <p:sp>
          <p:nvSpPr>
            <p:cNvPr id="75" name="フリーフォーム 74"/>
            <p:cNvSpPr/>
            <p:nvPr/>
          </p:nvSpPr>
          <p:spPr>
            <a:xfrm>
              <a:off x="4278549" y="1736135"/>
              <a:ext cx="216568" cy="1240879"/>
            </a:xfrm>
            <a:custGeom>
              <a:avLst/>
              <a:gdLst>
                <a:gd name="connsiteX0" fmla="*/ 216568 w 216568"/>
                <a:gd name="connsiteY0" fmla="*/ 954505 h 954505"/>
                <a:gd name="connsiteX1" fmla="*/ 216568 w 216568"/>
                <a:gd name="connsiteY1" fmla="*/ 858252 h 954505"/>
                <a:gd name="connsiteX2" fmla="*/ 0 w 216568"/>
                <a:gd name="connsiteY2" fmla="*/ 858252 h 954505"/>
                <a:gd name="connsiteX3" fmla="*/ 0 w 216568"/>
                <a:gd name="connsiteY3" fmla="*/ 0 h 954505"/>
                <a:gd name="connsiteX4" fmla="*/ 212558 w 216568"/>
                <a:gd name="connsiteY4" fmla="*/ 0 h 954505"/>
                <a:gd name="connsiteX5" fmla="*/ 212558 w 216568"/>
                <a:gd name="connsiteY5" fmla="*/ 104273 h 954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568" h="954505">
                  <a:moveTo>
                    <a:pt x="216568" y="954505"/>
                  </a:moveTo>
                  <a:lnTo>
                    <a:pt x="216568" y="858252"/>
                  </a:lnTo>
                  <a:lnTo>
                    <a:pt x="0" y="858252"/>
                  </a:lnTo>
                  <a:lnTo>
                    <a:pt x="0" y="0"/>
                  </a:lnTo>
                  <a:lnTo>
                    <a:pt x="212558" y="0"/>
                  </a:lnTo>
                  <a:lnTo>
                    <a:pt x="212558" y="104273"/>
                  </a:lnTo>
                </a:path>
              </a:pathLst>
            </a:custGeom>
            <a:noFill/>
            <a:ln w="762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7" name="フリーフォーム 76"/>
            <p:cNvSpPr/>
            <p:nvPr/>
          </p:nvSpPr>
          <p:spPr>
            <a:xfrm>
              <a:off x="4527022" y="1919055"/>
              <a:ext cx="1193872" cy="23461"/>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600" kern="0">
                <a:solidFill>
                  <a:prstClr val="white"/>
                </a:solidFill>
                <a:latin typeface="Calibri"/>
                <a:ea typeface="ＭＳ Ｐゴシック"/>
              </a:endParaRPr>
            </a:p>
          </p:txBody>
        </p:sp>
        <p:sp>
          <p:nvSpPr>
            <p:cNvPr id="78" name="フリーフォーム 77"/>
            <p:cNvSpPr/>
            <p:nvPr/>
          </p:nvSpPr>
          <p:spPr>
            <a:xfrm>
              <a:off x="4527022" y="2032117"/>
              <a:ext cx="1193872" cy="23461"/>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600" kern="0">
                <a:solidFill>
                  <a:prstClr val="white"/>
                </a:solidFill>
                <a:latin typeface="Calibri"/>
                <a:ea typeface="ＭＳ Ｐゴシック"/>
              </a:endParaRPr>
            </a:p>
          </p:txBody>
        </p:sp>
        <p:sp>
          <p:nvSpPr>
            <p:cNvPr id="79" name="フリーフォーム 78"/>
            <p:cNvSpPr/>
            <p:nvPr/>
          </p:nvSpPr>
          <p:spPr>
            <a:xfrm>
              <a:off x="4527022" y="2258240"/>
              <a:ext cx="1193872" cy="23461"/>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600" kern="0">
                <a:solidFill>
                  <a:prstClr val="white"/>
                </a:solidFill>
                <a:latin typeface="Calibri"/>
                <a:ea typeface="ＭＳ Ｐゴシック"/>
              </a:endParaRPr>
            </a:p>
          </p:txBody>
        </p:sp>
        <p:sp>
          <p:nvSpPr>
            <p:cNvPr id="80" name="フリーフォーム 79"/>
            <p:cNvSpPr/>
            <p:nvPr/>
          </p:nvSpPr>
          <p:spPr>
            <a:xfrm>
              <a:off x="4531398" y="2146677"/>
              <a:ext cx="1193872" cy="23461"/>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600" kern="0">
                <a:solidFill>
                  <a:prstClr val="white"/>
                </a:solidFill>
                <a:latin typeface="Calibri"/>
                <a:ea typeface="ＭＳ Ｐゴシック"/>
              </a:endParaRPr>
            </a:p>
          </p:txBody>
        </p:sp>
        <p:sp>
          <p:nvSpPr>
            <p:cNvPr id="81" name="角丸四角形 80"/>
            <p:cNvSpPr/>
            <p:nvPr/>
          </p:nvSpPr>
          <p:spPr>
            <a:xfrm>
              <a:off x="4831044" y="1838972"/>
              <a:ext cx="470337" cy="112940"/>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82" name="角丸四角形 81"/>
            <p:cNvSpPr/>
            <p:nvPr/>
          </p:nvSpPr>
          <p:spPr>
            <a:xfrm>
              <a:off x="4831044" y="1963340"/>
              <a:ext cx="470337" cy="112940"/>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83" name="角丸四角形 82"/>
            <p:cNvSpPr/>
            <p:nvPr/>
          </p:nvSpPr>
          <p:spPr>
            <a:xfrm>
              <a:off x="4831044" y="2087708"/>
              <a:ext cx="470337" cy="112940"/>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84" name="フリーフォーム 83"/>
            <p:cNvSpPr/>
            <p:nvPr/>
          </p:nvSpPr>
          <p:spPr>
            <a:xfrm>
              <a:off x="5366193" y="1696532"/>
              <a:ext cx="115197" cy="805104"/>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85" name="フリーフォーム 84"/>
            <p:cNvSpPr/>
            <p:nvPr/>
          </p:nvSpPr>
          <p:spPr>
            <a:xfrm>
              <a:off x="4760945" y="1916304"/>
              <a:ext cx="115197" cy="34193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91" name="角丸四角形 90"/>
            <p:cNvSpPr/>
            <p:nvPr/>
          </p:nvSpPr>
          <p:spPr>
            <a:xfrm>
              <a:off x="4375117" y="1837903"/>
              <a:ext cx="305384" cy="495254"/>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matrix</a:t>
              </a:r>
              <a:endParaRPr kumimoji="0" lang="ja-JP" altLang="en-US" sz="1200" kern="0" dirty="0">
                <a:solidFill>
                  <a:sysClr val="window" lastClr="FFFFFF"/>
                </a:solidFill>
                <a:ea typeface="ＭＳ Ｐゴシック"/>
              </a:endParaRPr>
            </a:p>
          </p:txBody>
        </p:sp>
        <p:sp>
          <p:nvSpPr>
            <p:cNvPr id="94" name="フリーフォーム 93"/>
            <p:cNvSpPr/>
            <p:nvPr/>
          </p:nvSpPr>
          <p:spPr>
            <a:xfrm>
              <a:off x="4162245" y="1737284"/>
              <a:ext cx="1387936" cy="1332611"/>
            </a:xfrm>
            <a:custGeom>
              <a:avLst/>
              <a:gdLst>
                <a:gd name="connsiteX0" fmla="*/ 0 w 493295"/>
                <a:gd name="connsiteY0" fmla="*/ 1046748 h 1046748"/>
                <a:gd name="connsiteX1" fmla="*/ 328864 w 493295"/>
                <a:gd name="connsiteY1" fmla="*/ 1046748 h 1046748"/>
                <a:gd name="connsiteX2" fmla="*/ 328864 w 493295"/>
                <a:gd name="connsiteY2" fmla="*/ 850232 h 1046748"/>
                <a:gd name="connsiteX3" fmla="*/ 116306 w 493295"/>
                <a:gd name="connsiteY3" fmla="*/ 850232 h 1046748"/>
                <a:gd name="connsiteX4" fmla="*/ 116306 w 493295"/>
                <a:gd name="connsiteY4" fmla="*/ 0 h 1046748"/>
                <a:gd name="connsiteX5" fmla="*/ 324853 w 493295"/>
                <a:gd name="connsiteY5" fmla="*/ 0 h 1046748"/>
                <a:gd name="connsiteX6" fmla="*/ 324853 w 493295"/>
                <a:gd name="connsiteY6" fmla="*/ 52137 h 1046748"/>
                <a:gd name="connsiteX7" fmla="*/ 324853 w 493295"/>
                <a:gd name="connsiteY7" fmla="*/ 180474 h 1046748"/>
                <a:gd name="connsiteX8" fmla="*/ 493295 w 493295"/>
                <a:gd name="connsiteY8" fmla="*/ 180474 h 1046748"/>
                <a:gd name="connsiteX0" fmla="*/ 0 w 561474"/>
                <a:gd name="connsiteY0" fmla="*/ 1046748 h 1046748"/>
                <a:gd name="connsiteX1" fmla="*/ 328864 w 561474"/>
                <a:gd name="connsiteY1" fmla="*/ 1046748 h 1046748"/>
                <a:gd name="connsiteX2" fmla="*/ 328864 w 561474"/>
                <a:gd name="connsiteY2" fmla="*/ 850232 h 1046748"/>
                <a:gd name="connsiteX3" fmla="*/ 116306 w 561474"/>
                <a:gd name="connsiteY3" fmla="*/ 850232 h 1046748"/>
                <a:gd name="connsiteX4" fmla="*/ 116306 w 561474"/>
                <a:gd name="connsiteY4" fmla="*/ 0 h 1046748"/>
                <a:gd name="connsiteX5" fmla="*/ 324853 w 561474"/>
                <a:gd name="connsiteY5" fmla="*/ 0 h 1046748"/>
                <a:gd name="connsiteX6" fmla="*/ 324853 w 561474"/>
                <a:gd name="connsiteY6" fmla="*/ 52137 h 1046748"/>
                <a:gd name="connsiteX7" fmla="*/ 324853 w 561474"/>
                <a:gd name="connsiteY7" fmla="*/ 180474 h 1046748"/>
                <a:gd name="connsiteX8" fmla="*/ 561474 w 561474"/>
                <a:gd name="connsiteY8" fmla="*/ 176464 h 1046748"/>
                <a:gd name="connsiteX0" fmla="*/ 0 w 561474"/>
                <a:gd name="connsiteY0" fmla="*/ 1046748 h 1046748"/>
                <a:gd name="connsiteX1" fmla="*/ 328864 w 561474"/>
                <a:gd name="connsiteY1" fmla="*/ 1046748 h 1046748"/>
                <a:gd name="connsiteX2" fmla="*/ 328864 w 561474"/>
                <a:gd name="connsiteY2" fmla="*/ 850232 h 1046748"/>
                <a:gd name="connsiteX3" fmla="*/ 116306 w 561474"/>
                <a:gd name="connsiteY3" fmla="*/ 850232 h 1046748"/>
                <a:gd name="connsiteX4" fmla="*/ 116306 w 561474"/>
                <a:gd name="connsiteY4" fmla="*/ 0 h 1046748"/>
                <a:gd name="connsiteX5" fmla="*/ 324853 w 561474"/>
                <a:gd name="connsiteY5" fmla="*/ 0 h 1046748"/>
                <a:gd name="connsiteX6" fmla="*/ 324853 w 561474"/>
                <a:gd name="connsiteY6" fmla="*/ 180474 h 1046748"/>
                <a:gd name="connsiteX7" fmla="*/ 561474 w 561474"/>
                <a:gd name="connsiteY7" fmla="*/ 176464 h 1046748"/>
                <a:gd name="connsiteX0" fmla="*/ 0 w 561474"/>
                <a:gd name="connsiteY0" fmla="*/ 1046748 h 1046748"/>
                <a:gd name="connsiteX1" fmla="*/ 328864 w 561474"/>
                <a:gd name="connsiteY1" fmla="*/ 1046748 h 1046748"/>
                <a:gd name="connsiteX2" fmla="*/ 328864 w 561474"/>
                <a:gd name="connsiteY2" fmla="*/ 850232 h 1046748"/>
                <a:gd name="connsiteX3" fmla="*/ 116306 w 561474"/>
                <a:gd name="connsiteY3" fmla="*/ 850232 h 1046748"/>
                <a:gd name="connsiteX4" fmla="*/ 116306 w 561474"/>
                <a:gd name="connsiteY4" fmla="*/ 0 h 1046748"/>
                <a:gd name="connsiteX5" fmla="*/ 324853 w 561474"/>
                <a:gd name="connsiteY5" fmla="*/ 0 h 1046748"/>
                <a:gd name="connsiteX6" fmla="*/ 561474 w 561474"/>
                <a:gd name="connsiteY6" fmla="*/ 176464 h 1046748"/>
                <a:gd name="connsiteX0" fmla="*/ 0 w 328864"/>
                <a:gd name="connsiteY0" fmla="*/ 1046748 h 1046748"/>
                <a:gd name="connsiteX1" fmla="*/ 328864 w 328864"/>
                <a:gd name="connsiteY1" fmla="*/ 1046748 h 1046748"/>
                <a:gd name="connsiteX2" fmla="*/ 328864 w 328864"/>
                <a:gd name="connsiteY2" fmla="*/ 850232 h 1046748"/>
                <a:gd name="connsiteX3" fmla="*/ 116306 w 328864"/>
                <a:gd name="connsiteY3" fmla="*/ 850232 h 1046748"/>
                <a:gd name="connsiteX4" fmla="*/ 116306 w 328864"/>
                <a:gd name="connsiteY4" fmla="*/ 0 h 1046748"/>
                <a:gd name="connsiteX5" fmla="*/ 324853 w 328864"/>
                <a:gd name="connsiteY5" fmla="*/ 0 h 1046748"/>
                <a:gd name="connsiteX0" fmla="*/ 0 w 1384219"/>
                <a:gd name="connsiteY0" fmla="*/ 1046748 h 1046748"/>
                <a:gd name="connsiteX1" fmla="*/ 328864 w 1384219"/>
                <a:gd name="connsiteY1" fmla="*/ 1046748 h 1046748"/>
                <a:gd name="connsiteX2" fmla="*/ 328864 w 1384219"/>
                <a:gd name="connsiteY2" fmla="*/ 850232 h 1046748"/>
                <a:gd name="connsiteX3" fmla="*/ 116306 w 1384219"/>
                <a:gd name="connsiteY3" fmla="*/ 850232 h 1046748"/>
                <a:gd name="connsiteX4" fmla="*/ 116306 w 1384219"/>
                <a:gd name="connsiteY4" fmla="*/ 0 h 1046748"/>
                <a:gd name="connsiteX5" fmla="*/ 1384219 w 1384219"/>
                <a:gd name="connsiteY5" fmla="*/ 178420 h 1046748"/>
                <a:gd name="connsiteX0" fmla="*/ 0 w 1385716"/>
                <a:gd name="connsiteY0" fmla="*/ 1046748 h 1046748"/>
                <a:gd name="connsiteX1" fmla="*/ 328864 w 1385716"/>
                <a:gd name="connsiteY1" fmla="*/ 1046748 h 1046748"/>
                <a:gd name="connsiteX2" fmla="*/ 328864 w 1385716"/>
                <a:gd name="connsiteY2" fmla="*/ 850232 h 1046748"/>
                <a:gd name="connsiteX3" fmla="*/ 116306 w 1385716"/>
                <a:gd name="connsiteY3" fmla="*/ 850232 h 1046748"/>
                <a:gd name="connsiteX4" fmla="*/ 116306 w 1385716"/>
                <a:gd name="connsiteY4" fmla="*/ 0 h 1046748"/>
                <a:gd name="connsiteX5" fmla="*/ 1385716 w 1385716"/>
                <a:gd name="connsiteY5" fmla="*/ 12008 h 1046748"/>
                <a:gd name="connsiteX6" fmla="*/ 1384219 w 1385716"/>
                <a:gd name="connsiteY6" fmla="*/ 178420 h 1046748"/>
                <a:gd name="connsiteX0" fmla="*/ 0 w 1385716"/>
                <a:gd name="connsiteY0" fmla="*/ 1046748 h 1046748"/>
                <a:gd name="connsiteX1" fmla="*/ 328864 w 1385716"/>
                <a:gd name="connsiteY1" fmla="*/ 1046748 h 1046748"/>
                <a:gd name="connsiteX2" fmla="*/ 328864 w 1385716"/>
                <a:gd name="connsiteY2" fmla="*/ 850232 h 1046748"/>
                <a:gd name="connsiteX3" fmla="*/ 116306 w 1385716"/>
                <a:gd name="connsiteY3" fmla="*/ 850232 h 1046748"/>
                <a:gd name="connsiteX4" fmla="*/ 116306 w 1385716"/>
                <a:gd name="connsiteY4" fmla="*/ 0 h 1046748"/>
                <a:gd name="connsiteX5" fmla="*/ 1385716 w 1385716"/>
                <a:gd name="connsiteY5" fmla="*/ 12008 h 1046748"/>
                <a:gd name="connsiteX6" fmla="*/ 1384219 w 1385716"/>
                <a:gd name="connsiteY6" fmla="*/ 178420 h 1046748"/>
                <a:gd name="connsiteX0" fmla="*/ 0 w 1385716"/>
                <a:gd name="connsiteY0" fmla="*/ 1049608 h 1049608"/>
                <a:gd name="connsiteX1" fmla="*/ 328864 w 1385716"/>
                <a:gd name="connsiteY1" fmla="*/ 1049608 h 1049608"/>
                <a:gd name="connsiteX2" fmla="*/ 328864 w 1385716"/>
                <a:gd name="connsiteY2" fmla="*/ 853092 h 1049608"/>
                <a:gd name="connsiteX3" fmla="*/ 116306 w 1385716"/>
                <a:gd name="connsiteY3" fmla="*/ 853092 h 1049608"/>
                <a:gd name="connsiteX4" fmla="*/ 116306 w 1385716"/>
                <a:gd name="connsiteY4" fmla="*/ 2860 h 1049608"/>
                <a:gd name="connsiteX5" fmla="*/ 1385716 w 1385716"/>
                <a:gd name="connsiteY5" fmla="*/ 0 h 1049608"/>
                <a:gd name="connsiteX6" fmla="*/ 1384219 w 1385716"/>
                <a:gd name="connsiteY6" fmla="*/ 181280 h 1049608"/>
                <a:gd name="connsiteX0" fmla="*/ 0 w 1387936"/>
                <a:gd name="connsiteY0" fmla="*/ 1049608 h 1049608"/>
                <a:gd name="connsiteX1" fmla="*/ 328864 w 1387936"/>
                <a:gd name="connsiteY1" fmla="*/ 1049608 h 1049608"/>
                <a:gd name="connsiteX2" fmla="*/ 328864 w 1387936"/>
                <a:gd name="connsiteY2" fmla="*/ 853092 h 1049608"/>
                <a:gd name="connsiteX3" fmla="*/ 116306 w 1387936"/>
                <a:gd name="connsiteY3" fmla="*/ 853092 h 1049608"/>
                <a:gd name="connsiteX4" fmla="*/ 116306 w 1387936"/>
                <a:gd name="connsiteY4" fmla="*/ 2860 h 1049608"/>
                <a:gd name="connsiteX5" fmla="*/ 1385716 w 1387936"/>
                <a:gd name="connsiteY5" fmla="*/ 0 h 1049608"/>
                <a:gd name="connsiteX6" fmla="*/ 1387936 w 1387936"/>
                <a:gd name="connsiteY6" fmla="*/ 143220 h 104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7936" h="1049608">
                  <a:moveTo>
                    <a:pt x="0" y="1049608"/>
                  </a:moveTo>
                  <a:lnTo>
                    <a:pt x="328864" y="1049608"/>
                  </a:lnTo>
                  <a:lnTo>
                    <a:pt x="328864" y="853092"/>
                  </a:lnTo>
                  <a:lnTo>
                    <a:pt x="116306" y="853092"/>
                  </a:lnTo>
                  <a:lnTo>
                    <a:pt x="116306" y="2860"/>
                  </a:lnTo>
                  <a:lnTo>
                    <a:pt x="1385716" y="0"/>
                  </a:lnTo>
                  <a:lnTo>
                    <a:pt x="1387936" y="143220"/>
                  </a:lnTo>
                </a:path>
              </a:pathLst>
            </a:custGeom>
            <a:noFill/>
            <a:ln>
              <a:solidFill>
                <a:srgbClr val="FF0066"/>
              </a:solidFill>
              <a:headEnd type="triangle"/>
              <a:tailEnd type="ova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テキスト ボックス 94"/>
            <p:cNvSpPr txBox="1"/>
            <p:nvPr/>
          </p:nvSpPr>
          <p:spPr>
            <a:xfrm rot="16200000">
              <a:off x="3786411" y="2063191"/>
              <a:ext cx="791772" cy="174386"/>
            </a:xfrm>
            <a:prstGeom prst="rect">
              <a:avLst/>
            </a:prstGeom>
            <a:noFill/>
          </p:spPr>
          <p:txBody>
            <a:bodyPr wrap="none" rtlCol="0">
              <a:spAutoFit/>
            </a:bodyPr>
            <a:lstStyle/>
            <a:p>
              <a:r>
                <a:rPr lang="en-US" altLang="ja-JP" sz="1100" dirty="0">
                  <a:solidFill>
                    <a:srgbClr val="7030A0"/>
                  </a:solidFill>
                  <a:latin typeface="+mj-lt"/>
                </a:rPr>
                <a:t>VX link (Network)</a:t>
              </a:r>
              <a:endParaRPr lang="ja-JP" altLang="en-US" sz="1100" dirty="0">
                <a:solidFill>
                  <a:srgbClr val="7030A0"/>
                </a:solidFill>
                <a:latin typeface="+mj-lt"/>
              </a:endParaRPr>
            </a:p>
          </p:txBody>
        </p:sp>
        <p:sp>
          <p:nvSpPr>
            <p:cNvPr id="176" name="角丸四角形 175"/>
            <p:cNvSpPr/>
            <p:nvPr/>
          </p:nvSpPr>
          <p:spPr>
            <a:xfrm>
              <a:off x="4832736" y="2219636"/>
              <a:ext cx="470337" cy="112940"/>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grpSp>
          <p:nvGrpSpPr>
            <p:cNvPr id="5" name="グループ化 4"/>
            <p:cNvGrpSpPr/>
            <p:nvPr/>
          </p:nvGrpSpPr>
          <p:grpSpPr>
            <a:xfrm>
              <a:off x="5553910" y="2992434"/>
              <a:ext cx="170218" cy="556242"/>
              <a:chOff x="3980553" y="2586912"/>
              <a:chExt cx="87349" cy="556242"/>
            </a:xfrm>
          </p:grpSpPr>
          <p:sp>
            <p:nvSpPr>
              <p:cNvPr id="177" name="フリーフォーム 176"/>
              <p:cNvSpPr/>
              <p:nvPr/>
            </p:nvSpPr>
            <p:spPr>
              <a:xfrm>
                <a:off x="3980553" y="2586912"/>
                <a:ext cx="87349"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78" name="フリーフォーム 177"/>
              <p:cNvSpPr/>
              <p:nvPr/>
            </p:nvSpPr>
            <p:spPr>
              <a:xfrm>
                <a:off x="3980553" y="2745839"/>
                <a:ext cx="87349"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79" name="フリーフォーム 178"/>
              <p:cNvSpPr/>
              <p:nvPr/>
            </p:nvSpPr>
            <p:spPr>
              <a:xfrm>
                <a:off x="3980553" y="2666375"/>
                <a:ext cx="87349"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80" name="フリーフォーム 179"/>
              <p:cNvSpPr/>
              <p:nvPr/>
            </p:nvSpPr>
            <p:spPr>
              <a:xfrm>
                <a:off x="3980553" y="2825302"/>
                <a:ext cx="87349"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81" name="フリーフォーム 180"/>
              <p:cNvSpPr/>
              <p:nvPr/>
            </p:nvSpPr>
            <p:spPr>
              <a:xfrm>
                <a:off x="3980553" y="2904765"/>
                <a:ext cx="87349"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82" name="フリーフォーム 181"/>
              <p:cNvSpPr/>
              <p:nvPr/>
            </p:nvSpPr>
            <p:spPr>
              <a:xfrm>
                <a:off x="3980553" y="3063691"/>
                <a:ext cx="87349"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83" name="フリーフォーム 182"/>
              <p:cNvSpPr/>
              <p:nvPr/>
            </p:nvSpPr>
            <p:spPr>
              <a:xfrm>
                <a:off x="3980553" y="2984228"/>
                <a:ext cx="87349"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184" name="フリーフォーム 183"/>
              <p:cNvSpPr/>
              <p:nvPr/>
            </p:nvSpPr>
            <p:spPr>
              <a:xfrm>
                <a:off x="3980553" y="3143154"/>
                <a:ext cx="87349"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grpSp>
        <p:sp>
          <p:nvSpPr>
            <p:cNvPr id="185" name="角丸四角形 184"/>
            <p:cNvSpPr/>
            <p:nvPr/>
          </p:nvSpPr>
          <p:spPr>
            <a:xfrm>
              <a:off x="5441591" y="2939252"/>
              <a:ext cx="127987" cy="659184"/>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SS</a:t>
              </a:r>
              <a:endParaRPr kumimoji="0" lang="ja-JP" altLang="en-US" sz="1200" kern="0" dirty="0">
                <a:solidFill>
                  <a:sysClr val="window" lastClr="FFFFFF"/>
                </a:solidFill>
                <a:ea typeface="ＭＳ Ｐゴシック"/>
              </a:endParaRPr>
            </a:p>
          </p:txBody>
        </p:sp>
        <p:pic>
          <p:nvPicPr>
            <p:cNvPr id="186" name="Picture 3"/>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849807" y="2715766"/>
              <a:ext cx="631824" cy="8194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フリーフォーム 5"/>
            <p:cNvSpPr/>
            <p:nvPr/>
          </p:nvSpPr>
          <p:spPr>
            <a:xfrm>
              <a:off x="3482087" y="2848690"/>
              <a:ext cx="2147648" cy="494371"/>
            </a:xfrm>
            <a:custGeom>
              <a:avLst/>
              <a:gdLst>
                <a:gd name="connsiteX0" fmla="*/ 1642946 w 1642946"/>
                <a:gd name="connsiteY0" fmla="*/ 133815 h 494371"/>
                <a:gd name="connsiteX1" fmla="*/ 1642946 w 1642946"/>
                <a:gd name="connsiteY1" fmla="*/ 0 h 494371"/>
                <a:gd name="connsiteX2" fmla="*/ 609600 w 1642946"/>
                <a:gd name="connsiteY2" fmla="*/ 0 h 494371"/>
                <a:gd name="connsiteX3" fmla="*/ 609600 w 1642946"/>
                <a:gd name="connsiteY3" fmla="*/ 494371 h 494371"/>
                <a:gd name="connsiteX4" fmla="*/ 0 w 1642946"/>
                <a:gd name="connsiteY4" fmla="*/ 494371 h 494371"/>
                <a:gd name="connsiteX0" fmla="*/ 2147648 w 2147648"/>
                <a:gd name="connsiteY0" fmla="*/ 133815 h 494371"/>
                <a:gd name="connsiteX1" fmla="*/ 2147648 w 2147648"/>
                <a:gd name="connsiteY1" fmla="*/ 0 h 494371"/>
                <a:gd name="connsiteX2" fmla="*/ 1114302 w 2147648"/>
                <a:gd name="connsiteY2" fmla="*/ 0 h 494371"/>
                <a:gd name="connsiteX3" fmla="*/ 1114302 w 2147648"/>
                <a:gd name="connsiteY3" fmla="*/ 494371 h 494371"/>
                <a:gd name="connsiteX4" fmla="*/ 0 w 2147648"/>
                <a:gd name="connsiteY4" fmla="*/ 494371 h 494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7648" h="494371">
                  <a:moveTo>
                    <a:pt x="2147648" y="133815"/>
                  </a:moveTo>
                  <a:lnTo>
                    <a:pt x="2147648" y="0"/>
                  </a:lnTo>
                  <a:lnTo>
                    <a:pt x="1114302" y="0"/>
                  </a:lnTo>
                  <a:lnTo>
                    <a:pt x="1114302" y="494371"/>
                  </a:lnTo>
                  <a:lnTo>
                    <a:pt x="0" y="494371"/>
                  </a:lnTo>
                </a:path>
              </a:pathLst>
            </a:custGeom>
            <a:noFill/>
            <a:ln>
              <a:solidFill>
                <a:srgbClr val="FF0066"/>
              </a:solidFill>
              <a:headEnd type="oval" w="med" len="med"/>
              <a:tailEnd type="triangle" w="med" len="med"/>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1" name="正方形/長方形 190"/>
            <p:cNvSpPr/>
            <p:nvPr/>
          </p:nvSpPr>
          <p:spPr>
            <a:xfrm>
              <a:off x="2721043" y="1888624"/>
              <a:ext cx="1572512" cy="276999"/>
            </a:xfrm>
            <a:prstGeom prst="rect">
              <a:avLst/>
            </a:prstGeom>
          </p:spPr>
          <p:txBody>
            <a:bodyPr wrap="square">
              <a:spAutoFit/>
            </a:bodyPr>
            <a:lstStyle/>
            <a:p>
              <a:pPr defTabSz="7682880" fontAlgn="auto">
                <a:spcBef>
                  <a:spcPts val="0"/>
                </a:spcBef>
                <a:spcAft>
                  <a:spcPts val="0"/>
                </a:spcAft>
              </a:pPr>
              <a:r>
                <a:rPr lang="en-US" altLang="ja-JP" dirty="0">
                  <a:solidFill>
                    <a:prstClr val="black"/>
                  </a:solidFill>
                  <a:latin typeface="Calibri"/>
                  <a:ea typeface="ＭＳ Ｐゴシック"/>
                </a:rPr>
                <a:t>Monitor Speaker</a:t>
              </a:r>
              <a:endParaRPr lang="ja-JP" altLang="en-US" sz="2100" dirty="0">
                <a:solidFill>
                  <a:prstClr val="black"/>
                </a:solidFill>
                <a:latin typeface="Calibri"/>
                <a:ea typeface="ＭＳ Ｐゴシック"/>
              </a:endParaRPr>
            </a:p>
          </p:txBody>
        </p:sp>
        <p:sp>
          <p:nvSpPr>
            <p:cNvPr id="7" name="フリーフォーム 6"/>
            <p:cNvSpPr/>
            <p:nvPr/>
          </p:nvSpPr>
          <p:spPr>
            <a:xfrm>
              <a:off x="3253255" y="2150669"/>
              <a:ext cx="329184" cy="548640"/>
            </a:xfrm>
            <a:custGeom>
              <a:avLst/>
              <a:gdLst>
                <a:gd name="connsiteX0" fmla="*/ 0 w 329184"/>
                <a:gd name="connsiteY0" fmla="*/ 0 h 548640"/>
                <a:gd name="connsiteX1" fmla="*/ 0 w 329184"/>
                <a:gd name="connsiteY1" fmla="*/ 343815 h 548640"/>
                <a:gd name="connsiteX2" fmla="*/ 329184 w 329184"/>
                <a:gd name="connsiteY2" fmla="*/ 548640 h 548640"/>
              </a:gdLst>
              <a:ahLst/>
              <a:cxnLst>
                <a:cxn ang="0">
                  <a:pos x="connsiteX0" y="connsiteY0"/>
                </a:cxn>
                <a:cxn ang="0">
                  <a:pos x="connsiteX1" y="connsiteY1"/>
                </a:cxn>
                <a:cxn ang="0">
                  <a:pos x="connsiteX2" y="connsiteY2"/>
                </a:cxn>
              </a:cxnLst>
              <a:rect l="l" t="t" r="r" b="b"/>
              <a:pathLst>
                <a:path w="329184" h="548640">
                  <a:moveTo>
                    <a:pt x="0" y="0"/>
                  </a:moveTo>
                  <a:lnTo>
                    <a:pt x="0" y="343815"/>
                  </a:lnTo>
                  <a:lnTo>
                    <a:pt x="329184" y="548640"/>
                  </a:lnTo>
                </a:path>
              </a:pathLst>
            </a:custGeom>
            <a:ln w="12700"/>
            <a:effectLst>
              <a:outerShdw blurRad="50800" dist="12700" dir="8100000" algn="tr" rotWithShape="0">
                <a:prstClr val="black">
                  <a:alpha val="40000"/>
                </a:prstClr>
              </a:outerShdw>
            </a:effectLst>
          </p:spPr>
          <p:style>
            <a:lnRef idx="2">
              <a:schemeClr val="accent6"/>
            </a:lnRef>
            <a:fillRef idx="0">
              <a:schemeClr val="accent6"/>
            </a:fillRef>
            <a:effectRef idx="1">
              <a:schemeClr val="accent6"/>
            </a:effectRef>
            <a:fontRef idx="minor">
              <a:schemeClr val="tx1"/>
            </a:fontRef>
          </p:style>
          <p:txBody>
            <a:bodyPr rtlCol="0" anchor="ctr"/>
            <a:lstStyle/>
            <a:p>
              <a:pPr algn="ctr"/>
              <a:endParaRPr kumimoji="1" lang="ja-JP" altLang="en-US"/>
            </a:p>
          </p:txBody>
        </p:sp>
        <p:sp>
          <p:nvSpPr>
            <p:cNvPr id="8" name="フリーフォーム 7"/>
            <p:cNvSpPr/>
            <p:nvPr/>
          </p:nvSpPr>
          <p:spPr>
            <a:xfrm>
              <a:off x="2596199" y="2150668"/>
              <a:ext cx="591219" cy="877824"/>
            </a:xfrm>
            <a:custGeom>
              <a:avLst/>
              <a:gdLst>
                <a:gd name="connsiteX0" fmla="*/ 665683 w 665683"/>
                <a:gd name="connsiteY0" fmla="*/ 0 h 877824"/>
                <a:gd name="connsiteX1" fmla="*/ 665683 w 665683"/>
                <a:gd name="connsiteY1" fmla="*/ 351130 h 877824"/>
                <a:gd name="connsiteX2" fmla="*/ 0 w 665683"/>
                <a:gd name="connsiteY2" fmla="*/ 877824 h 877824"/>
              </a:gdLst>
              <a:ahLst/>
              <a:cxnLst>
                <a:cxn ang="0">
                  <a:pos x="connsiteX0" y="connsiteY0"/>
                </a:cxn>
                <a:cxn ang="0">
                  <a:pos x="connsiteX1" y="connsiteY1"/>
                </a:cxn>
                <a:cxn ang="0">
                  <a:pos x="connsiteX2" y="connsiteY2"/>
                </a:cxn>
              </a:cxnLst>
              <a:rect l="l" t="t" r="r" b="b"/>
              <a:pathLst>
                <a:path w="665683" h="877824">
                  <a:moveTo>
                    <a:pt x="665683" y="0"/>
                  </a:moveTo>
                  <a:lnTo>
                    <a:pt x="665683" y="351130"/>
                  </a:lnTo>
                  <a:lnTo>
                    <a:pt x="0" y="877824"/>
                  </a:lnTo>
                </a:path>
              </a:pathLst>
            </a:custGeom>
            <a:ln w="12700"/>
            <a:effectLst>
              <a:outerShdw blurRad="50800" dist="12700" dir="8100000" algn="tr" rotWithShape="0">
                <a:prstClr val="black">
                  <a:alpha val="40000"/>
                </a:prstClr>
              </a:outerShdw>
            </a:effectLst>
          </p:spPr>
          <p:style>
            <a:lnRef idx="2">
              <a:schemeClr val="accent6"/>
            </a:lnRef>
            <a:fillRef idx="0">
              <a:schemeClr val="accent6"/>
            </a:fillRef>
            <a:effectRef idx="1">
              <a:schemeClr val="accent6"/>
            </a:effectRef>
            <a:fontRef idx="minor">
              <a:schemeClr val="tx1"/>
            </a:fontRef>
          </p:style>
          <p:txBody>
            <a:bodyPr rtlCol="0" anchor="ctr"/>
            <a:lstStyle/>
            <a:p>
              <a:pPr algn="ctr"/>
              <a:endParaRPr kumimoji="1" lang="ja-JP" altLang="en-US"/>
            </a:p>
          </p:txBody>
        </p:sp>
      </p:grpSp>
      <p:pic>
        <p:nvPicPr>
          <p:cNvPr id="192" name="Picture 3"/>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2213740" y="5590439"/>
            <a:ext cx="974903" cy="15907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93" name="正方形/長方形 192"/>
          <p:cNvSpPr/>
          <p:nvPr/>
        </p:nvSpPr>
        <p:spPr>
          <a:xfrm>
            <a:off x="3389909" y="5480188"/>
            <a:ext cx="2359041" cy="1766594"/>
          </a:xfrm>
          <a:prstGeom prst="rect">
            <a:avLst/>
          </a:prstGeom>
        </p:spPr>
        <p:txBody>
          <a:bodyPr wrap="square" lIns="137187" tIns="68594" rIns="137187" bIns="68594">
            <a:spAutoFit/>
          </a:bodyPr>
          <a:lstStyle/>
          <a:p>
            <a:pPr defTabSz="7682880" fontAlgn="auto">
              <a:spcBef>
                <a:spcPts val="0"/>
              </a:spcBef>
              <a:spcAft>
                <a:spcPts val="0"/>
              </a:spcAft>
            </a:pPr>
            <a:r>
              <a:rPr lang="en-US" altLang="ja-JP" sz="1500" dirty="0">
                <a:solidFill>
                  <a:prstClr val="black"/>
                </a:solidFill>
                <a:latin typeface="Calibri"/>
                <a:ea typeface="ＭＳ Ｐゴシック"/>
              </a:rPr>
              <a:t>Monitor: Flame0 - Zone1</a:t>
            </a:r>
          </a:p>
          <a:p>
            <a:pPr defTabSz="7682880" fontAlgn="auto">
              <a:spcBef>
                <a:spcPts val="0"/>
              </a:spcBef>
              <a:spcAft>
                <a:spcPts val="0"/>
              </a:spcAft>
            </a:pPr>
            <a:r>
              <a:rPr lang="en-US" altLang="ja-JP" sz="1500" dirty="0">
                <a:solidFill>
                  <a:prstClr val="black"/>
                </a:solidFill>
                <a:latin typeface="Calibri"/>
                <a:ea typeface="ＭＳ Ｐゴシック"/>
              </a:rPr>
              <a:t>Monitor: Flame0 - Zone2</a:t>
            </a:r>
          </a:p>
          <a:p>
            <a:pPr defTabSz="7682880" fontAlgn="auto">
              <a:spcBef>
                <a:spcPts val="0"/>
              </a:spcBef>
              <a:spcAft>
                <a:spcPts val="0"/>
              </a:spcAft>
            </a:pPr>
            <a:r>
              <a:rPr lang="en-US" altLang="ja-JP" sz="1500" dirty="0">
                <a:solidFill>
                  <a:prstClr val="black"/>
                </a:solidFill>
                <a:latin typeface="Calibri"/>
                <a:ea typeface="ＭＳ Ｐゴシック"/>
              </a:rPr>
              <a:t>Monitor: Flame0 - Zone3</a:t>
            </a:r>
          </a:p>
          <a:p>
            <a:pPr defTabSz="7682880" fontAlgn="auto">
              <a:spcBef>
                <a:spcPts val="0"/>
              </a:spcBef>
              <a:spcAft>
                <a:spcPts val="0"/>
              </a:spcAft>
            </a:pPr>
            <a:r>
              <a:rPr lang="en-US" altLang="ja-JP" sz="1500" dirty="0">
                <a:solidFill>
                  <a:prstClr val="black"/>
                </a:solidFill>
                <a:latin typeface="Calibri"/>
                <a:ea typeface="ＭＳ Ｐゴシック"/>
              </a:rPr>
              <a:t>Monitor: Flame0 - Zone4</a:t>
            </a:r>
          </a:p>
          <a:p>
            <a:pPr defTabSz="7682880" fontAlgn="auto">
              <a:spcBef>
                <a:spcPts val="0"/>
              </a:spcBef>
              <a:spcAft>
                <a:spcPts val="0"/>
              </a:spcAft>
            </a:pPr>
            <a:endParaRPr lang="en-US" altLang="ja-JP" sz="1500" dirty="0">
              <a:solidFill>
                <a:prstClr val="black"/>
              </a:solidFill>
              <a:latin typeface="Calibri"/>
              <a:ea typeface="ＭＳ Ｐゴシック"/>
            </a:endParaRPr>
          </a:p>
          <a:p>
            <a:pPr defTabSz="7682880" fontAlgn="auto">
              <a:spcBef>
                <a:spcPts val="0"/>
              </a:spcBef>
              <a:spcAft>
                <a:spcPts val="0"/>
              </a:spcAft>
            </a:pPr>
            <a:r>
              <a:rPr lang="en-US" altLang="ja-JP" sz="1500" dirty="0">
                <a:solidFill>
                  <a:prstClr val="black"/>
                </a:solidFill>
                <a:latin typeface="Calibri"/>
                <a:ea typeface="ＭＳ Ｐゴシック"/>
              </a:rPr>
              <a:t>Monitor: Flame1 - Zone1</a:t>
            </a:r>
          </a:p>
          <a:p>
            <a:pPr defTabSz="7682880" fontAlgn="auto">
              <a:spcBef>
                <a:spcPts val="0"/>
              </a:spcBef>
              <a:spcAft>
                <a:spcPts val="0"/>
              </a:spcAft>
            </a:pPr>
            <a:r>
              <a:rPr lang="en-US" altLang="ja-JP" sz="1500" dirty="0">
                <a:solidFill>
                  <a:prstClr val="black"/>
                </a:solidFill>
                <a:latin typeface="Calibri"/>
                <a:ea typeface="ＭＳ Ｐゴシック"/>
              </a:rPr>
              <a:t>Monitor: Flame1 - Zone2</a:t>
            </a:r>
            <a:endParaRPr lang="ja-JP" altLang="en-US" sz="1600" dirty="0">
              <a:solidFill>
                <a:prstClr val="black"/>
              </a:solidFill>
              <a:latin typeface="Calibri"/>
              <a:ea typeface="ＭＳ Ｐゴシック"/>
            </a:endParaRPr>
          </a:p>
        </p:txBody>
      </p:sp>
      <p:sp>
        <p:nvSpPr>
          <p:cNvPr id="10" name="右中かっこ 9"/>
          <p:cNvSpPr/>
          <p:nvPr/>
        </p:nvSpPr>
        <p:spPr>
          <a:xfrm>
            <a:off x="3209412" y="5727016"/>
            <a:ext cx="124199" cy="540282"/>
          </a:xfrm>
          <a:prstGeom prst="rightBrace">
            <a:avLst/>
          </a:prstGeom>
          <a:ln w="12700"/>
        </p:spPr>
        <p:style>
          <a:lnRef idx="2">
            <a:schemeClr val="accent6"/>
          </a:lnRef>
          <a:fillRef idx="0">
            <a:schemeClr val="accent6"/>
          </a:fillRef>
          <a:effectRef idx="1">
            <a:schemeClr val="accent6"/>
          </a:effectRef>
          <a:fontRef idx="minor">
            <a:schemeClr val="tx1"/>
          </a:fontRef>
        </p:style>
        <p:txBody>
          <a:bodyPr lIns="137187" tIns="68594" rIns="137187" bIns="68594" rtlCol="0" anchor="ctr"/>
          <a:lstStyle/>
          <a:p>
            <a:pPr algn="ctr"/>
            <a:endParaRPr kumimoji="1" lang="ja-JP" altLang="en-US"/>
          </a:p>
        </p:txBody>
      </p:sp>
      <p:sp>
        <p:nvSpPr>
          <p:cNvPr id="195" name="右中かっこ 194"/>
          <p:cNvSpPr/>
          <p:nvPr/>
        </p:nvSpPr>
        <p:spPr>
          <a:xfrm>
            <a:off x="3213852" y="6687795"/>
            <a:ext cx="124199" cy="304976"/>
          </a:xfrm>
          <a:prstGeom prst="rightBrace">
            <a:avLst/>
          </a:prstGeom>
          <a:ln w="12700"/>
        </p:spPr>
        <p:style>
          <a:lnRef idx="2">
            <a:schemeClr val="accent6"/>
          </a:lnRef>
          <a:fillRef idx="0">
            <a:schemeClr val="accent6"/>
          </a:fillRef>
          <a:effectRef idx="1">
            <a:schemeClr val="accent6"/>
          </a:effectRef>
          <a:fontRef idx="minor">
            <a:schemeClr val="tx1"/>
          </a:fontRef>
        </p:style>
        <p:txBody>
          <a:bodyPr lIns="137187" tIns="68594" rIns="137187" bIns="68594" rtlCol="0" anchor="ctr"/>
          <a:lstStyle/>
          <a:p>
            <a:pPr algn="ctr"/>
            <a:endParaRPr kumimoji="1" lang="ja-JP" altLang="en-US"/>
          </a:p>
        </p:txBody>
      </p:sp>
      <p:sp>
        <p:nvSpPr>
          <p:cNvPr id="3" name="フリーフォーム 2"/>
          <p:cNvSpPr/>
          <p:nvPr/>
        </p:nvSpPr>
        <p:spPr>
          <a:xfrm>
            <a:off x="5597556" y="3414153"/>
            <a:ext cx="3367635" cy="0"/>
          </a:xfrm>
          <a:custGeom>
            <a:avLst/>
            <a:gdLst>
              <a:gd name="connsiteX0" fmla="*/ 0 w 2244830"/>
              <a:gd name="connsiteY0" fmla="*/ 0 h 0"/>
              <a:gd name="connsiteX1" fmla="*/ 2244830 w 2244830"/>
              <a:gd name="connsiteY1" fmla="*/ 0 h 0"/>
            </a:gdLst>
            <a:ahLst/>
            <a:cxnLst>
              <a:cxn ang="0">
                <a:pos x="connsiteX0" y="connsiteY0"/>
              </a:cxn>
              <a:cxn ang="0">
                <a:pos x="connsiteX1" y="connsiteY1"/>
              </a:cxn>
            </a:cxnLst>
            <a:rect l="l" t="t" r="r" b="b"/>
            <a:pathLst>
              <a:path w="2244830">
                <a:moveTo>
                  <a:pt x="0" y="0"/>
                </a:moveTo>
                <a:lnTo>
                  <a:pt x="2244830" y="0"/>
                </a:lnTo>
              </a:path>
            </a:pathLst>
          </a:custGeom>
          <a:noFill/>
          <a:ln w="76200">
            <a:gradFill flip="none" rotWithShape="1">
              <a:gsLst>
                <a:gs pos="0">
                  <a:srgbClr val="7030A0"/>
                </a:gs>
                <a:gs pos="100000">
                  <a:srgbClr val="FFC000"/>
                </a:gs>
              </a:gsLst>
              <a:lin ang="0" scaled="1"/>
              <a:tileRect/>
            </a:gra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9" name="円/楕円 8"/>
          <p:cNvSpPr/>
          <p:nvPr/>
        </p:nvSpPr>
        <p:spPr>
          <a:xfrm>
            <a:off x="8587186" y="3200985"/>
            <a:ext cx="1512343" cy="470007"/>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11" name="フリーフォーム 10"/>
          <p:cNvSpPr/>
          <p:nvPr/>
        </p:nvSpPr>
        <p:spPr>
          <a:xfrm>
            <a:off x="9316258" y="2984946"/>
            <a:ext cx="1469278" cy="838907"/>
          </a:xfrm>
          <a:custGeom>
            <a:avLst/>
            <a:gdLst>
              <a:gd name="connsiteX0" fmla="*/ 979405 w 979405"/>
              <a:gd name="connsiteY0" fmla="*/ 0 h 559041"/>
              <a:gd name="connsiteX1" fmla="*/ 0 w 979405"/>
              <a:gd name="connsiteY1" fmla="*/ 281687 h 559041"/>
              <a:gd name="connsiteX2" fmla="*/ 927401 w 979405"/>
              <a:gd name="connsiteY2" fmla="*/ 559041 h 559041"/>
            </a:gdLst>
            <a:ahLst/>
            <a:cxnLst>
              <a:cxn ang="0">
                <a:pos x="connsiteX0" y="connsiteY0"/>
              </a:cxn>
              <a:cxn ang="0">
                <a:pos x="connsiteX1" y="connsiteY1"/>
              </a:cxn>
              <a:cxn ang="0">
                <a:pos x="connsiteX2" y="connsiteY2"/>
              </a:cxn>
            </a:cxnLst>
            <a:rect l="l" t="t" r="r" b="b"/>
            <a:pathLst>
              <a:path w="979405" h="559041">
                <a:moveTo>
                  <a:pt x="979405" y="0"/>
                </a:moveTo>
                <a:lnTo>
                  <a:pt x="0" y="281687"/>
                </a:lnTo>
                <a:lnTo>
                  <a:pt x="927401" y="559041"/>
                </a:lnTo>
              </a:path>
            </a:pathLst>
          </a:custGeom>
          <a:no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pic>
        <p:nvPicPr>
          <p:cNvPr id="66" name="Picture 2" descr="G:\TCL\Products\Products data\NX\NX-300\Pict\nx300_pn1e.jpg"/>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0622645" y="2749360"/>
            <a:ext cx="1138834" cy="456450"/>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2" descr="G:\TCL\Products\Products data\NX\NX-300\Pict\nx300_pn1e.jpg"/>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0423604" y="3622266"/>
            <a:ext cx="1138834" cy="456450"/>
          </a:xfrm>
          <a:prstGeom prst="rect">
            <a:avLst/>
          </a:prstGeom>
          <a:noFill/>
          <a:extLst>
            <a:ext uri="{909E8E84-426E-40DD-AFC4-6F175D3DCCD1}">
              <a14:hiddenFill xmlns:a14="http://schemas.microsoft.com/office/drawing/2010/main">
                <a:solidFill>
                  <a:srgbClr val="FFFFFF"/>
                </a:solidFill>
              </a14:hiddenFill>
            </a:ext>
          </a:extLst>
        </p:spPr>
      </p:pic>
      <p:sp>
        <p:nvSpPr>
          <p:cNvPr id="13" name="フリーフォーム 12"/>
          <p:cNvSpPr/>
          <p:nvPr/>
        </p:nvSpPr>
        <p:spPr>
          <a:xfrm>
            <a:off x="9244824" y="3368039"/>
            <a:ext cx="1222112" cy="390860"/>
          </a:xfrm>
          <a:custGeom>
            <a:avLst/>
            <a:gdLst>
              <a:gd name="connsiteX0" fmla="*/ 0 w 814647"/>
              <a:gd name="connsiteY0" fmla="*/ 0 h 260466"/>
              <a:gd name="connsiteX1" fmla="*/ 814647 w 814647"/>
              <a:gd name="connsiteY1" fmla="*/ 260466 h 260466"/>
            </a:gdLst>
            <a:ahLst/>
            <a:cxnLst>
              <a:cxn ang="0">
                <a:pos x="connsiteX0" y="connsiteY0"/>
              </a:cxn>
              <a:cxn ang="0">
                <a:pos x="connsiteX1" y="connsiteY1"/>
              </a:cxn>
            </a:cxnLst>
            <a:rect l="l" t="t" r="r" b="b"/>
            <a:pathLst>
              <a:path w="814647" h="260466">
                <a:moveTo>
                  <a:pt x="0" y="0"/>
                </a:moveTo>
                <a:lnTo>
                  <a:pt x="814647" y="260466"/>
                </a:lnTo>
              </a:path>
            </a:pathLst>
          </a:custGeom>
          <a:noFill/>
          <a:ln>
            <a:solidFill>
              <a:schemeClr val="accent6">
                <a:lumMod val="75000"/>
              </a:schemeClr>
            </a:solidFill>
            <a:headEnd type="none" w="med" len="med"/>
            <a:tailEnd type="triangle" w="med" len="med"/>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12" name="フリーフォーム 11"/>
          <p:cNvSpPr/>
          <p:nvPr/>
        </p:nvSpPr>
        <p:spPr>
          <a:xfrm>
            <a:off x="5617061" y="2009474"/>
            <a:ext cx="4999444" cy="1359157"/>
          </a:xfrm>
          <a:custGeom>
            <a:avLst/>
            <a:gdLst>
              <a:gd name="connsiteX0" fmla="*/ 1295761 w 2587189"/>
              <a:gd name="connsiteY0" fmla="*/ 225349 h 905732"/>
              <a:gd name="connsiteX1" fmla="*/ 1295761 w 2587189"/>
              <a:gd name="connsiteY1" fmla="*/ 0 h 905732"/>
              <a:gd name="connsiteX2" fmla="*/ 0 w 2587189"/>
              <a:gd name="connsiteY2" fmla="*/ 0 h 905732"/>
              <a:gd name="connsiteX3" fmla="*/ 0 w 2587189"/>
              <a:gd name="connsiteY3" fmla="*/ 905732 h 905732"/>
              <a:gd name="connsiteX4" fmla="*/ 2413843 w 2587189"/>
              <a:gd name="connsiteY4" fmla="*/ 905732 h 905732"/>
              <a:gd name="connsiteX5" fmla="*/ 2587189 w 2587189"/>
              <a:gd name="connsiteY5" fmla="*/ 710718 h 905732"/>
              <a:gd name="connsiteX0" fmla="*/ 1295761 w 3332577"/>
              <a:gd name="connsiteY0" fmla="*/ 225349 h 905732"/>
              <a:gd name="connsiteX1" fmla="*/ 1295761 w 3332577"/>
              <a:gd name="connsiteY1" fmla="*/ 0 h 905732"/>
              <a:gd name="connsiteX2" fmla="*/ 0 w 3332577"/>
              <a:gd name="connsiteY2" fmla="*/ 0 h 905732"/>
              <a:gd name="connsiteX3" fmla="*/ 0 w 3332577"/>
              <a:gd name="connsiteY3" fmla="*/ 905732 h 905732"/>
              <a:gd name="connsiteX4" fmla="*/ 2413843 w 3332577"/>
              <a:gd name="connsiteY4" fmla="*/ 905732 h 905732"/>
              <a:gd name="connsiteX5" fmla="*/ 3332577 w 3332577"/>
              <a:gd name="connsiteY5" fmla="*/ 650047 h 9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32577" h="905732">
                <a:moveTo>
                  <a:pt x="1295761" y="225349"/>
                </a:moveTo>
                <a:lnTo>
                  <a:pt x="1295761" y="0"/>
                </a:lnTo>
                <a:lnTo>
                  <a:pt x="0" y="0"/>
                </a:lnTo>
                <a:lnTo>
                  <a:pt x="0" y="905732"/>
                </a:lnTo>
                <a:lnTo>
                  <a:pt x="2413843" y="905732"/>
                </a:lnTo>
                <a:lnTo>
                  <a:pt x="3332577" y="650047"/>
                </a:lnTo>
              </a:path>
            </a:pathLst>
          </a:custGeom>
          <a:noFill/>
          <a:ln>
            <a:solidFill>
              <a:schemeClr val="accent6">
                <a:lumMod val="75000"/>
              </a:schemeClr>
            </a:solidFill>
            <a:headEnd type="oval" w="med" len="med"/>
            <a:tailEnd type="triangle" w="med" len="med"/>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71" name="四角形吹き出し 70"/>
          <p:cNvSpPr/>
          <p:nvPr/>
        </p:nvSpPr>
        <p:spPr>
          <a:xfrm>
            <a:off x="9313099" y="4733435"/>
            <a:ext cx="4135190" cy="1590713"/>
          </a:xfrm>
          <a:prstGeom prst="wedgeRectCallout">
            <a:avLst>
              <a:gd name="adj1" fmla="val -54055"/>
              <a:gd name="adj2" fmla="val -71686"/>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The broadcast can be monitored by NX-300. </a:t>
            </a:r>
          </a:p>
          <a:p>
            <a:endParaRPr lang="en-US" altLang="ja-JP" sz="1700" dirty="0">
              <a:solidFill>
                <a:srgbClr val="FFFFFF"/>
              </a:solidFill>
              <a:latin typeface="Calibri"/>
              <a:ea typeface="メイリオ" panose="020B0604030504040204" pitchFamily="50" charset="-128"/>
              <a:cs typeface="メイリオ" panose="020B0604030504040204" pitchFamily="50" charset="-128"/>
            </a:endParaRPr>
          </a:p>
          <a:p>
            <a:r>
              <a:rPr lang="en-US" altLang="ja-JP" sz="1700" dirty="0">
                <a:solidFill>
                  <a:srgbClr val="FFFFFF"/>
                </a:solidFill>
                <a:latin typeface="Calibri"/>
                <a:ea typeface="メイリオ" panose="020B0604030504040204" pitchFamily="50" charset="-128"/>
                <a:cs typeface="メイリオ" panose="020B0604030504040204" pitchFamily="50" charset="-128"/>
              </a:rPr>
              <a:t>The number of output channel is 16 channels, 8 units. Several NX-300’s channels can be output broadcast signal of 1 zone.</a:t>
            </a:r>
          </a:p>
        </p:txBody>
      </p:sp>
      <p:grpSp>
        <p:nvGrpSpPr>
          <p:cNvPr id="96" name="グループ化 95"/>
          <p:cNvGrpSpPr/>
          <p:nvPr/>
        </p:nvGrpSpPr>
        <p:grpSpPr>
          <a:xfrm rot="544062">
            <a:off x="12934177" y="6109244"/>
            <a:ext cx="594864" cy="564816"/>
            <a:chOff x="2723894" y="936005"/>
            <a:chExt cx="2425139" cy="2301962"/>
          </a:xfrm>
          <a:effectLst>
            <a:outerShdw blurRad="38100" dist="38100" dir="8100000" algn="tr" rotWithShape="0">
              <a:prstClr val="black">
                <a:alpha val="40000"/>
              </a:prstClr>
            </a:outerShdw>
          </a:effectLst>
        </p:grpSpPr>
        <p:grpSp>
          <p:nvGrpSpPr>
            <p:cNvPr id="97" name="グループ化 96"/>
            <p:cNvGrpSpPr/>
            <p:nvPr/>
          </p:nvGrpSpPr>
          <p:grpSpPr>
            <a:xfrm>
              <a:off x="2991168" y="1221263"/>
              <a:ext cx="1944215" cy="1771248"/>
              <a:chOff x="2991168" y="1221263"/>
              <a:chExt cx="1944215" cy="1771248"/>
            </a:xfrm>
          </p:grpSpPr>
          <p:sp>
            <p:nvSpPr>
              <p:cNvPr id="99" name="円/楕円 98"/>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100" name="角丸四角形 99"/>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98" name="Picture 2" descr="C:\Users\toa27839.TOA\AppData\Local\Temp\notesEA312D\Bubble_material_noshadow-01.png"/>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pic>
        <p:nvPicPr>
          <p:cNvPr id="72" name="Picture 4"/>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l="18543" t="16681" r="29602" b="14461"/>
          <a:stretch/>
        </p:blipFill>
        <p:spPr bwMode="auto">
          <a:xfrm>
            <a:off x="7746763" y="3690730"/>
            <a:ext cx="1034795" cy="20613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6" name="円/楕円 75"/>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円/楕円 85"/>
          <p:cNvSpPr/>
          <p:nvPr/>
        </p:nvSpPr>
        <p:spPr>
          <a:xfrm>
            <a:off x="145116" y="297473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1437118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randombar(horizontal)">
                                      <p:cBhvr>
                                        <p:cTn id="7"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フリーフォーム 18"/>
          <p:cNvSpPr/>
          <p:nvPr/>
        </p:nvSpPr>
        <p:spPr>
          <a:xfrm>
            <a:off x="4074502" y="5831700"/>
            <a:ext cx="2028121" cy="641338"/>
          </a:xfrm>
          <a:custGeom>
            <a:avLst/>
            <a:gdLst>
              <a:gd name="connsiteX0" fmla="*/ 0 w 1639956"/>
              <a:gd name="connsiteY0" fmla="*/ 427383 h 427383"/>
              <a:gd name="connsiteX1" fmla="*/ 1639956 w 1639956"/>
              <a:gd name="connsiteY1" fmla="*/ 427383 h 427383"/>
              <a:gd name="connsiteX2" fmla="*/ 1639956 w 1639956"/>
              <a:gd name="connsiteY2" fmla="*/ 0 h 427383"/>
            </a:gdLst>
            <a:ahLst/>
            <a:cxnLst>
              <a:cxn ang="0">
                <a:pos x="connsiteX0" y="connsiteY0"/>
              </a:cxn>
              <a:cxn ang="0">
                <a:pos x="connsiteX1" y="connsiteY1"/>
              </a:cxn>
              <a:cxn ang="0">
                <a:pos x="connsiteX2" y="connsiteY2"/>
              </a:cxn>
            </a:cxnLst>
            <a:rect l="l" t="t" r="r" b="b"/>
            <a:pathLst>
              <a:path w="1639956" h="427383">
                <a:moveTo>
                  <a:pt x="0" y="427383"/>
                </a:moveTo>
                <a:lnTo>
                  <a:pt x="1639956" y="427383"/>
                </a:lnTo>
                <a:lnTo>
                  <a:pt x="1639956" y="0"/>
                </a:lnTo>
              </a:path>
            </a:pathLst>
          </a:custGeom>
          <a:noFill/>
          <a:ln w="76200">
            <a:solidFill>
              <a:srgbClr val="934BC9">
                <a:alpha val="40000"/>
              </a:srgbClr>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dirty="0"/>
          </a:p>
        </p:txBody>
      </p:sp>
      <p:sp>
        <p:nvSpPr>
          <p:cNvPr id="189" name="正方形/長方形 188"/>
          <p:cNvSpPr/>
          <p:nvPr/>
        </p:nvSpPr>
        <p:spPr>
          <a:xfrm>
            <a:off x="8755700" y="4779097"/>
            <a:ext cx="2047751" cy="965473"/>
          </a:xfrm>
          <a:custGeom>
            <a:avLst/>
            <a:gdLst>
              <a:gd name="connsiteX0" fmla="*/ 0 w 1173194"/>
              <a:gd name="connsiteY0" fmla="*/ 0 h 280318"/>
              <a:gd name="connsiteX1" fmla="*/ 1173194 w 1173194"/>
              <a:gd name="connsiteY1" fmla="*/ 0 h 280318"/>
              <a:gd name="connsiteX2" fmla="*/ 1173194 w 1173194"/>
              <a:gd name="connsiteY2" fmla="*/ 280318 h 280318"/>
              <a:gd name="connsiteX3" fmla="*/ 0 w 1173194"/>
              <a:gd name="connsiteY3" fmla="*/ 280318 h 280318"/>
              <a:gd name="connsiteX4" fmla="*/ 0 w 1173194"/>
              <a:gd name="connsiteY4" fmla="*/ 0 h 280318"/>
              <a:gd name="connsiteX0" fmla="*/ 0 w 1173194"/>
              <a:gd name="connsiteY0" fmla="*/ 1478 h 281796"/>
              <a:gd name="connsiteX1" fmla="*/ 793812 w 1173194"/>
              <a:gd name="connsiteY1" fmla="*/ 0 h 281796"/>
              <a:gd name="connsiteX2" fmla="*/ 1173194 w 1173194"/>
              <a:gd name="connsiteY2" fmla="*/ 1478 h 281796"/>
              <a:gd name="connsiteX3" fmla="*/ 1173194 w 1173194"/>
              <a:gd name="connsiteY3" fmla="*/ 281796 h 281796"/>
              <a:gd name="connsiteX4" fmla="*/ 0 w 1173194"/>
              <a:gd name="connsiteY4" fmla="*/ 281796 h 281796"/>
              <a:gd name="connsiteX5" fmla="*/ 0 w 1173194"/>
              <a:gd name="connsiteY5" fmla="*/ 1478 h 281796"/>
              <a:gd name="connsiteX0" fmla="*/ 0 w 1173194"/>
              <a:gd name="connsiteY0" fmla="*/ 1478 h 281796"/>
              <a:gd name="connsiteX1" fmla="*/ 793812 w 1173194"/>
              <a:gd name="connsiteY1" fmla="*/ 0 h 281796"/>
              <a:gd name="connsiteX2" fmla="*/ 1009374 w 1173194"/>
              <a:gd name="connsiteY2" fmla="*/ 0 h 281796"/>
              <a:gd name="connsiteX3" fmla="*/ 1173194 w 1173194"/>
              <a:gd name="connsiteY3" fmla="*/ 1478 h 281796"/>
              <a:gd name="connsiteX4" fmla="*/ 1173194 w 1173194"/>
              <a:gd name="connsiteY4" fmla="*/ 281796 h 281796"/>
              <a:gd name="connsiteX5" fmla="*/ 0 w 1173194"/>
              <a:gd name="connsiteY5" fmla="*/ 281796 h 281796"/>
              <a:gd name="connsiteX6" fmla="*/ 0 w 1173194"/>
              <a:gd name="connsiteY6" fmla="*/ 1478 h 281796"/>
              <a:gd name="connsiteX0" fmla="*/ 0 w 1235366"/>
              <a:gd name="connsiteY0" fmla="*/ 352636 h 632954"/>
              <a:gd name="connsiteX1" fmla="*/ 793812 w 1235366"/>
              <a:gd name="connsiteY1" fmla="*/ 351158 h 632954"/>
              <a:gd name="connsiteX2" fmla="*/ 1235366 w 1235366"/>
              <a:gd name="connsiteY2" fmla="*/ 0 h 632954"/>
              <a:gd name="connsiteX3" fmla="*/ 1173194 w 1235366"/>
              <a:gd name="connsiteY3" fmla="*/ 352636 h 632954"/>
              <a:gd name="connsiteX4" fmla="*/ 1173194 w 1235366"/>
              <a:gd name="connsiteY4" fmla="*/ 632954 h 632954"/>
              <a:gd name="connsiteX5" fmla="*/ 0 w 1235366"/>
              <a:gd name="connsiteY5" fmla="*/ 632954 h 632954"/>
              <a:gd name="connsiteX6" fmla="*/ 0 w 1235366"/>
              <a:gd name="connsiteY6" fmla="*/ 352636 h 632954"/>
              <a:gd name="connsiteX0" fmla="*/ 0 w 1256227"/>
              <a:gd name="connsiteY0" fmla="*/ 363066 h 643384"/>
              <a:gd name="connsiteX1" fmla="*/ 793812 w 1256227"/>
              <a:gd name="connsiteY1" fmla="*/ 361588 h 643384"/>
              <a:gd name="connsiteX2" fmla="*/ 1256227 w 1256227"/>
              <a:gd name="connsiteY2" fmla="*/ 0 h 643384"/>
              <a:gd name="connsiteX3" fmla="*/ 1173194 w 1256227"/>
              <a:gd name="connsiteY3" fmla="*/ 363066 h 643384"/>
              <a:gd name="connsiteX4" fmla="*/ 1173194 w 1256227"/>
              <a:gd name="connsiteY4" fmla="*/ 643384 h 643384"/>
              <a:gd name="connsiteX5" fmla="*/ 0 w 1256227"/>
              <a:gd name="connsiteY5" fmla="*/ 643384 h 643384"/>
              <a:gd name="connsiteX6" fmla="*/ 0 w 1256227"/>
              <a:gd name="connsiteY6" fmla="*/ 363066 h 643384"/>
              <a:gd name="connsiteX0" fmla="*/ 0 w 1276302"/>
              <a:gd name="connsiteY0" fmla="*/ 363066 h 643384"/>
              <a:gd name="connsiteX1" fmla="*/ 793812 w 1276302"/>
              <a:gd name="connsiteY1" fmla="*/ 361588 h 643384"/>
              <a:gd name="connsiteX2" fmla="*/ 1256227 w 1276302"/>
              <a:gd name="connsiteY2" fmla="*/ 0 h 643384"/>
              <a:gd name="connsiteX3" fmla="*/ 1273611 w 1276302"/>
              <a:gd name="connsiteY3" fmla="*/ 156457 h 643384"/>
              <a:gd name="connsiteX4" fmla="*/ 1173194 w 1276302"/>
              <a:gd name="connsiteY4" fmla="*/ 363066 h 643384"/>
              <a:gd name="connsiteX5" fmla="*/ 1173194 w 1276302"/>
              <a:gd name="connsiteY5" fmla="*/ 643384 h 643384"/>
              <a:gd name="connsiteX6" fmla="*/ 0 w 1276302"/>
              <a:gd name="connsiteY6" fmla="*/ 643384 h 643384"/>
              <a:gd name="connsiteX7" fmla="*/ 0 w 1276302"/>
              <a:gd name="connsiteY7" fmla="*/ 363066 h 643384"/>
              <a:gd name="connsiteX0" fmla="*/ 0 w 1266531"/>
              <a:gd name="connsiteY0" fmla="*/ 363066 h 643384"/>
              <a:gd name="connsiteX1" fmla="*/ 793812 w 1266531"/>
              <a:gd name="connsiteY1" fmla="*/ 361588 h 643384"/>
              <a:gd name="connsiteX2" fmla="*/ 1256227 w 1266531"/>
              <a:gd name="connsiteY2" fmla="*/ 0 h 643384"/>
              <a:gd name="connsiteX3" fmla="*/ 1263180 w 1266531"/>
              <a:gd name="connsiteY3" fmla="*/ 173841 h 643384"/>
              <a:gd name="connsiteX4" fmla="*/ 1173194 w 1266531"/>
              <a:gd name="connsiteY4" fmla="*/ 363066 h 643384"/>
              <a:gd name="connsiteX5" fmla="*/ 1173194 w 1266531"/>
              <a:gd name="connsiteY5" fmla="*/ 643384 h 643384"/>
              <a:gd name="connsiteX6" fmla="*/ 0 w 1266531"/>
              <a:gd name="connsiteY6" fmla="*/ 643384 h 643384"/>
              <a:gd name="connsiteX7" fmla="*/ 0 w 1266531"/>
              <a:gd name="connsiteY7" fmla="*/ 363066 h 643384"/>
              <a:gd name="connsiteX0" fmla="*/ 0 w 1365009"/>
              <a:gd name="connsiteY0" fmla="*/ 363066 h 643384"/>
              <a:gd name="connsiteX1" fmla="*/ 793812 w 1365009"/>
              <a:gd name="connsiteY1" fmla="*/ 361588 h 643384"/>
              <a:gd name="connsiteX2" fmla="*/ 1256227 w 1365009"/>
              <a:gd name="connsiteY2" fmla="*/ 0 h 643384"/>
              <a:gd name="connsiteX3" fmla="*/ 1364007 w 1365009"/>
              <a:gd name="connsiteY3" fmla="*/ 152980 h 643384"/>
              <a:gd name="connsiteX4" fmla="*/ 1173194 w 1365009"/>
              <a:gd name="connsiteY4" fmla="*/ 363066 h 643384"/>
              <a:gd name="connsiteX5" fmla="*/ 1173194 w 1365009"/>
              <a:gd name="connsiteY5" fmla="*/ 643384 h 643384"/>
              <a:gd name="connsiteX6" fmla="*/ 0 w 1365009"/>
              <a:gd name="connsiteY6" fmla="*/ 643384 h 643384"/>
              <a:gd name="connsiteX7" fmla="*/ 0 w 1365009"/>
              <a:gd name="connsiteY7" fmla="*/ 363066 h 643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5009" h="643384">
                <a:moveTo>
                  <a:pt x="0" y="363066"/>
                </a:moveTo>
                <a:lnTo>
                  <a:pt x="793812" y="361588"/>
                </a:lnTo>
                <a:lnTo>
                  <a:pt x="1256227" y="0"/>
                </a:lnTo>
                <a:cubicBezTo>
                  <a:pt x="1242320" y="66059"/>
                  <a:pt x="1377914" y="86921"/>
                  <a:pt x="1364007" y="152980"/>
                </a:cubicBezTo>
                <a:lnTo>
                  <a:pt x="1173194" y="363066"/>
                </a:lnTo>
                <a:lnTo>
                  <a:pt x="1173194" y="643384"/>
                </a:lnTo>
                <a:lnTo>
                  <a:pt x="0" y="643384"/>
                </a:lnTo>
                <a:lnTo>
                  <a:pt x="0" y="363066"/>
                </a:lnTo>
                <a:close/>
              </a:path>
            </a:pathLst>
          </a:cu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grpSp>
        <p:nvGrpSpPr>
          <p:cNvPr id="14" name="グループ化 13"/>
          <p:cNvGrpSpPr/>
          <p:nvPr/>
        </p:nvGrpSpPr>
        <p:grpSpPr>
          <a:xfrm>
            <a:off x="1154017" y="536295"/>
            <a:ext cx="1866938" cy="1772636"/>
            <a:chOff x="2753992" y="980878"/>
            <a:chExt cx="2425140" cy="2301963"/>
          </a:xfrm>
        </p:grpSpPr>
        <p:grpSp>
          <p:nvGrpSpPr>
            <p:cNvPr id="15" name="グループ化 14"/>
            <p:cNvGrpSpPr/>
            <p:nvPr/>
          </p:nvGrpSpPr>
          <p:grpSpPr>
            <a:xfrm>
              <a:off x="2991168" y="1221263"/>
              <a:ext cx="1944215" cy="1771248"/>
              <a:chOff x="2991168" y="1221263"/>
              <a:chExt cx="1944215" cy="1771248"/>
            </a:xfrm>
          </p:grpSpPr>
          <p:sp>
            <p:nvSpPr>
              <p:cNvPr id="17" name="円/楕円 16"/>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sz="1600" kern="0" dirty="0">
                  <a:solidFill>
                    <a:prstClr val="white"/>
                  </a:solidFill>
                  <a:latin typeface="Meiryo UI"/>
                  <a:ea typeface="Meiryo UI"/>
                </a:endParaRPr>
              </a:p>
            </p:txBody>
          </p:sp>
          <p:sp>
            <p:nvSpPr>
              <p:cNvPr id="18" name="角丸四角形 17"/>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sz="1600" b="1" kern="0" dirty="0">
                    <a:solidFill>
                      <a:prstClr val="white"/>
                    </a:solidFill>
                    <a:latin typeface="Calibri"/>
                    <a:ea typeface="Meiryo UI"/>
                  </a:rPr>
                  <a:t>Integration</a:t>
                </a:r>
              </a:p>
              <a:p>
                <a:pPr algn="ctr" defTabSz="1371805" fontAlgn="auto">
                  <a:spcBef>
                    <a:spcPts val="0"/>
                  </a:spcBef>
                  <a:spcAft>
                    <a:spcPts val="0"/>
                  </a:spcAft>
                </a:pPr>
                <a:r>
                  <a:rPr kumimoji="0" lang="en-US" altLang="ja-JP" sz="1000" b="1" kern="0" dirty="0">
                    <a:solidFill>
                      <a:prstClr val="white"/>
                    </a:solidFill>
                    <a:latin typeface="Calibri"/>
                    <a:ea typeface="Meiryo UI"/>
                  </a:rPr>
                  <a:t>with</a:t>
                </a:r>
              </a:p>
              <a:p>
                <a:pPr algn="ctr" defTabSz="1371805" fontAlgn="auto">
                  <a:spcBef>
                    <a:spcPts val="0"/>
                  </a:spcBef>
                  <a:spcAft>
                    <a:spcPts val="0"/>
                  </a:spcAft>
                </a:pPr>
                <a:r>
                  <a:rPr kumimoji="0" lang="en-US" altLang="ja-JP" sz="1600" b="1" kern="0" dirty="0" err="1">
                    <a:solidFill>
                      <a:prstClr val="white"/>
                    </a:solidFill>
                    <a:latin typeface="Calibri"/>
                    <a:ea typeface="Meiryo UI"/>
                  </a:rPr>
                  <a:t>Ext.system</a:t>
                </a:r>
                <a:endParaRPr kumimoji="0" lang="ja-JP" altLang="en-US" sz="1600" b="1" kern="0" dirty="0">
                  <a:solidFill>
                    <a:prstClr val="white"/>
                  </a:solidFill>
                  <a:latin typeface="Calibri"/>
                  <a:ea typeface="Meiryo UI"/>
                </a:endParaRPr>
              </a:p>
            </p:txBody>
          </p:sp>
        </p:grpSp>
        <p:pic>
          <p:nvPicPr>
            <p:cNvPr id="16"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53992" y="98087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151" name="正方形/長方形 150"/>
          <p:cNvSpPr/>
          <p:nvPr/>
        </p:nvSpPr>
        <p:spPr>
          <a:xfrm>
            <a:off x="3179113" y="945683"/>
            <a:ext cx="5484826" cy="507860"/>
          </a:xfrm>
          <a:prstGeom prst="rect">
            <a:avLst/>
          </a:prstGeom>
        </p:spPr>
        <p:txBody>
          <a:bodyPr wrap="none" lIns="137187" tIns="68594" rIns="137187" bIns="68594">
            <a:spAutoFit/>
          </a:bodyPr>
          <a:lstStyle/>
          <a:p>
            <a:r>
              <a:rPr lang="en-US" altLang="ja-JP" sz="2400" b="1" dirty="0">
                <a:solidFill>
                  <a:srgbClr val="F79646">
                    <a:lumMod val="75000"/>
                  </a:srgbClr>
                </a:solidFill>
                <a:latin typeface="Calibri"/>
              </a:rPr>
              <a:t>Remote Protocol and IP-3000 connection</a:t>
            </a:r>
            <a:endParaRPr lang="ja-JP" altLang="en-US" sz="2400" dirty="0">
              <a:solidFill>
                <a:srgbClr val="F79646">
                  <a:lumMod val="75000"/>
                </a:srgbClr>
              </a:solidFill>
            </a:endParaRPr>
          </a:p>
        </p:txBody>
      </p:sp>
      <p:sp>
        <p:nvSpPr>
          <p:cNvPr id="157" name="正方形/長方形 156"/>
          <p:cNvSpPr/>
          <p:nvPr/>
        </p:nvSpPr>
        <p:spPr>
          <a:xfrm>
            <a:off x="3258989" y="1822697"/>
            <a:ext cx="8028809" cy="461693"/>
          </a:xfrm>
          <a:prstGeom prst="rect">
            <a:avLst/>
          </a:prstGeom>
        </p:spPr>
        <p:txBody>
          <a:bodyPr wrap="squar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VX-3000 system can be controlled with its remote protocol.</a:t>
            </a:r>
            <a:endParaRPr lang="ja-JP" altLang="en-US" sz="2100" dirty="0">
              <a:solidFill>
                <a:prstClr val="black"/>
              </a:solidFill>
              <a:latin typeface="Calibri"/>
              <a:ea typeface="ＭＳ Ｐゴシック"/>
            </a:endParaRPr>
          </a:p>
        </p:txBody>
      </p:sp>
      <p:sp>
        <p:nvSpPr>
          <p:cNvPr id="126" name="正方形/長方形 125"/>
          <p:cNvSpPr/>
          <p:nvPr/>
        </p:nvSpPr>
        <p:spPr>
          <a:xfrm>
            <a:off x="8755699" y="6349916"/>
            <a:ext cx="1759995" cy="420650"/>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sp>
        <p:nvSpPr>
          <p:cNvPr id="158" name="正方形/長方形 157"/>
          <p:cNvSpPr/>
          <p:nvPr/>
        </p:nvSpPr>
        <p:spPr>
          <a:xfrm>
            <a:off x="9001740" y="5155890"/>
            <a:ext cx="557667" cy="1856990"/>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pic>
        <p:nvPicPr>
          <p:cNvPr id="159" name="Picture 2" descr="H:\TCL\Products\Products data\VX\VX-3000\Photo\VX-3000 ph2\VX-3000 Bilder\VX-3004F_front_plan.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611430" y="4745174"/>
            <a:ext cx="1046347" cy="332489"/>
          </a:xfrm>
          <a:prstGeom prst="rect">
            <a:avLst/>
          </a:prstGeom>
          <a:noFill/>
          <a:extLst>
            <a:ext uri="{909E8E84-426E-40DD-AFC4-6F175D3DCCD1}">
              <a14:hiddenFill xmlns:a14="http://schemas.microsoft.com/office/drawing/2010/main">
                <a:solidFill>
                  <a:srgbClr val="FFFFFF"/>
                </a:solidFill>
              </a14:hiddenFill>
            </a:ext>
          </a:extLst>
        </p:spPr>
      </p:pic>
      <p:sp>
        <p:nvSpPr>
          <p:cNvPr id="163" name="円/楕円 162"/>
          <p:cNvSpPr/>
          <p:nvPr/>
        </p:nvSpPr>
        <p:spPr>
          <a:xfrm>
            <a:off x="3538644" y="6831409"/>
            <a:ext cx="2839661" cy="32394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r>
              <a:rPr lang="en-US" altLang="ja-JP" dirty="0"/>
              <a:t>IP-3000</a:t>
            </a:r>
            <a:r>
              <a:rPr lang="ja-JP" altLang="en-US" dirty="0"/>
              <a:t> </a:t>
            </a:r>
            <a:r>
              <a:rPr lang="en-US" altLang="ja-JP" dirty="0"/>
              <a:t>series</a:t>
            </a:r>
          </a:p>
        </p:txBody>
      </p:sp>
      <p:sp>
        <p:nvSpPr>
          <p:cNvPr id="167" name="正方形/長方形 166"/>
          <p:cNvSpPr/>
          <p:nvPr/>
        </p:nvSpPr>
        <p:spPr>
          <a:xfrm>
            <a:off x="1501051" y="8073414"/>
            <a:ext cx="4860884" cy="785153"/>
          </a:xfrm>
          <a:prstGeom prst="rect">
            <a:avLst/>
          </a:prstGeom>
        </p:spPr>
        <p:txBody>
          <a:bodyPr wrap="square" lIns="137187" tIns="68594" rIns="137187" bIns="68594">
            <a:spAutoFit/>
          </a:bodyPr>
          <a:lstStyle/>
          <a:p>
            <a:r>
              <a:rPr lang="en-US" altLang="ja-JP" sz="2100" b="1" dirty="0">
                <a:solidFill>
                  <a:srgbClr val="5F5F5F"/>
                </a:solidFill>
                <a:latin typeface="Calibri"/>
              </a:rPr>
              <a:t>VX-3000 series </a:t>
            </a:r>
            <a:r>
              <a:rPr lang="en-US" altLang="ja-JP" sz="2100" dirty="0">
                <a:solidFill>
                  <a:srgbClr val="5F5F5F"/>
                </a:solidFill>
                <a:latin typeface="Calibri"/>
              </a:rPr>
              <a:t>becomes </a:t>
            </a:r>
          </a:p>
          <a:p>
            <a:r>
              <a:rPr lang="en-US" altLang="ja-JP" sz="2100" b="1" dirty="0">
                <a:solidFill>
                  <a:srgbClr val="5F5F5F"/>
                </a:solidFill>
                <a:latin typeface="Calibri"/>
              </a:rPr>
              <a:t>terminal AMP </a:t>
            </a:r>
            <a:r>
              <a:rPr lang="en-US" altLang="ja-JP" sz="2100" dirty="0">
                <a:solidFill>
                  <a:srgbClr val="5F5F5F"/>
                </a:solidFill>
                <a:latin typeface="Calibri"/>
              </a:rPr>
              <a:t>of </a:t>
            </a:r>
            <a:r>
              <a:rPr lang="en-US" altLang="ja-JP" sz="2100" b="1" dirty="0">
                <a:solidFill>
                  <a:srgbClr val="5F5F5F"/>
                </a:solidFill>
                <a:latin typeface="Calibri"/>
              </a:rPr>
              <a:t>IP-3000 system</a:t>
            </a:r>
            <a:r>
              <a:rPr lang="en-US" altLang="ja-JP" sz="2100" dirty="0">
                <a:solidFill>
                  <a:srgbClr val="5F5F5F"/>
                </a:solidFill>
                <a:latin typeface="Calibri"/>
              </a:rPr>
              <a:t>.</a:t>
            </a:r>
          </a:p>
        </p:txBody>
      </p:sp>
      <p:pic>
        <p:nvPicPr>
          <p:cNvPr id="4098"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852783" y="5155891"/>
            <a:ext cx="2623286" cy="1863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4" name="正方形/長方形 193"/>
          <p:cNvSpPr/>
          <p:nvPr/>
        </p:nvSpPr>
        <p:spPr>
          <a:xfrm>
            <a:off x="5579509" y="5821267"/>
            <a:ext cx="4200066" cy="462717"/>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pic>
        <p:nvPicPr>
          <p:cNvPr id="162" name="Picture 3"/>
          <p:cNvPicPr>
            <a:picLocks noChangeAspect="1" noChangeArrowheads="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l="26106"/>
          <a:stretch/>
        </p:blipFill>
        <p:spPr bwMode="auto">
          <a:xfrm>
            <a:off x="4251296" y="4853919"/>
            <a:ext cx="1503824" cy="14923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97" name="円/楕円 196"/>
          <p:cNvSpPr/>
          <p:nvPr/>
        </p:nvSpPr>
        <p:spPr>
          <a:xfrm>
            <a:off x="9061172" y="7073265"/>
            <a:ext cx="2839661" cy="323941"/>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r>
              <a:rPr lang="en-US" altLang="ja-JP" dirty="0"/>
              <a:t>VX-3000 series</a:t>
            </a:r>
            <a:endParaRPr lang="ja-JP" altLang="en-US" dirty="0"/>
          </a:p>
        </p:txBody>
      </p:sp>
      <p:sp>
        <p:nvSpPr>
          <p:cNvPr id="22" name="フリーフォーム 21"/>
          <p:cNvSpPr/>
          <p:nvPr/>
        </p:nvSpPr>
        <p:spPr>
          <a:xfrm>
            <a:off x="4100367" y="6159825"/>
            <a:ext cx="2892621" cy="313212"/>
          </a:xfrm>
          <a:custGeom>
            <a:avLst/>
            <a:gdLst>
              <a:gd name="connsiteX0" fmla="*/ 0 w 1928191"/>
              <a:gd name="connsiteY0" fmla="*/ 208722 h 208722"/>
              <a:gd name="connsiteX1" fmla="*/ 1321904 w 1928191"/>
              <a:gd name="connsiteY1" fmla="*/ 208722 h 208722"/>
              <a:gd name="connsiteX2" fmla="*/ 1321904 w 1928191"/>
              <a:gd name="connsiteY2" fmla="*/ 0 h 208722"/>
              <a:gd name="connsiteX3" fmla="*/ 1928191 w 1928191"/>
              <a:gd name="connsiteY3" fmla="*/ 0 h 208722"/>
            </a:gdLst>
            <a:ahLst/>
            <a:cxnLst>
              <a:cxn ang="0">
                <a:pos x="connsiteX0" y="connsiteY0"/>
              </a:cxn>
              <a:cxn ang="0">
                <a:pos x="connsiteX1" y="connsiteY1"/>
              </a:cxn>
              <a:cxn ang="0">
                <a:pos x="connsiteX2" y="connsiteY2"/>
              </a:cxn>
              <a:cxn ang="0">
                <a:pos x="connsiteX3" y="connsiteY3"/>
              </a:cxn>
            </a:cxnLst>
            <a:rect l="l" t="t" r="r" b="b"/>
            <a:pathLst>
              <a:path w="1928191" h="208722">
                <a:moveTo>
                  <a:pt x="0" y="208722"/>
                </a:moveTo>
                <a:lnTo>
                  <a:pt x="1321904" y="208722"/>
                </a:lnTo>
                <a:lnTo>
                  <a:pt x="1321904" y="0"/>
                </a:lnTo>
                <a:lnTo>
                  <a:pt x="1928191" y="0"/>
                </a:lnTo>
              </a:path>
            </a:pathLst>
          </a:custGeom>
          <a:noFill/>
          <a:ln>
            <a:solidFill>
              <a:srgbClr val="00B0F0"/>
            </a:solidFill>
            <a:headEnd type="none" w="med" len="med"/>
            <a:tailEnd type="triangle" w="med" len="med"/>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24" name="フリーフォーム 23"/>
          <p:cNvSpPr/>
          <p:nvPr/>
        </p:nvSpPr>
        <p:spPr>
          <a:xfrm>
            <a:off x="7858551" y="6170864"/>
            <a:ext cx="2960519" cy="441884"/>
          </a:xfrm>
          <a:custGeom>
            <a:avLst/>
            <a:gdLst>
              <a:gd name="connsiteX0" fmla="*/ 0 w 1973451"/>
              <a:gd name="connsiteY0" fmla="*/ 0 h 294468"/>
              <a:gd name="connsiteX1" fmla="*/ 950563 w 1973451"/>
              <a:gd name="connsiteY1" fmla="*/ 0 h 294468"/>
              <a:gd name="connsiteX2" fmla="*/ 950563 w 1973451"/>
              <a:gd name="connsiteY2" fmla="*/ 294468 h 294468"/>
              <a:gd name="connsiteX3" fmla="*/ 1973451 w 1973451"/>
              <a:gd name="connsiteY3" fmla="*/ 294468 h 294468"/>
            </a:gdLst>
            <a:ahLst/>
            <a:cxnLst>
              <a:cxn ang="0">
                <a:pos x="connsiteX0" y="connsiteY0"/>
              </a:cxn>
              <a:cxn ang="0">
                <a:pos x="connsiteX1" y="connsiteY1"/>
              </a:cxn>
              <a:cxn ang="0">
                <a:pos x="connsiteX2" y="connsiteY2"/>
              </a:cxn>
              <a:cxn ang="0">
                <a:pos x="connsiteX3" y="connsiteY3"/>
              </a:cxn>
            </a:cxnLst>
            <a:rect l="l" t="t" r="r" b="b"/>
            <a:pathLst>
              <a:path w="1973451" h="294468">
                <a:moveTo>
                  <a:pt x="0" y="0"/>
                </a:moveTo>
                <a:lnTo>
                  <a:pt x="950563" y="0"/>
                </a:lnTo>
                <a:lnTo>
                  <a:pt x="950563" y="294468"/>
                </a:lnTo>
                <a:lnTo>
                  <a:pt x="1973451" y="294468"/>
                </a:lnTo>
              </a:path>
            </a:pathLst>
          </a:custGeom>
          <a:noFill/>
          <a:ln>
            <a:solidFill>
              <a:srgbClr val="00B0F0"/>
            </a:solidFill>
            <a:headEnd type="none" w="med" len="med"/>
            <a:tailEnd type="triangle" w="med" len="med"/>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198" name="正方形/長方形 197"/>
          <p:cNvSpPr/>
          <p:nvPr/>
        </p:nvSpPr>
        <p:spPr>
          <a:xfrm>
            <a:off x="6645575" y="6344511"/>
            <a:ext cx="1797395" cy="323194"/>
          </a:xfrm>
          <a:prstGeom prst="rect">
            <a:avLst/>
          </a:prstGeom>
        </p:spPr>
        <p:txBody>
          <a:bodyPr wrap="square" lIns="137187" tIns="68594" rIns="137187" bIns="68594">
            <a:spAutoFit/>
          </a:bodyPr>
          <a:lstStyle/>
          <a:p>
            <a:pPr defTabSz="7682880" fontAlgn="auto">
              <a:spcBef>
                <a:spcPts val="0"/>
              </a:spcBef>
              <a:spcAft>
                <a:spcPts val="0"/>
              </a:spcAft>
            </a:pPr>
            <a:r>
              <a:rPr lang="en-US" altLang="ja-JP" sz="1200" dirty="0">
                <a:solidFill>
                  <a:srgbClr val="00B0F0"/>
                </a:solidFill>
                <a:latin typeface="Calibri"/>
                <a:ea typeface="ＭＳ Ｐゴシック"/>
              </a:rPr>
              <a:t>Max 32 Audio Streams</a:t>
            </a:r>
            <a:endParaRPr lang="ja-JP" altLang="en-US" sz="1400" dirty="0">
              <a:solidFill>
                <a:srgbClr val="00B0F0"/>
              </a:solidFill>
              <a:latin typeface="Calibri"/>
              <a:ea typeface="ＭＳ Ｐゴシック"/>
            </a:endParaRPr>
          </a:p>
        </p:txBody>
      </p:sp>
      <p:sp>
        <p:nvSpPr>
          <p:cNvPr id="25" name="フリーフォーム 24"/>
          <p:cNvSpPr/>
          <p:nvPr/>
        </p:nvSpPr>
        <p:spPr>
          <a:xfrm>
            <a:off x="5657536" y="5039022"/>
            <a:ext cx="4890281" cy="1077575"/>
          </a:xfrm>
          <a:custGeom>
            <a:avLst/>
            <a:gdLst>
              <a:gd name="connsiteX0" fmla="*/ 0 w 3259810"/>
              <a:gd name="connsiteY0" fmla="*/ 718088 h 718088"/>
              <a:gd name="connsiteX1" fmla="*/ 103322 w 3259810"/>
              <a:gd name="connsiteY1" fmla="*/ 718088 h 718088"/>
              <a:gd name="connsiteX2" fmla="*/ 103322 w 3259810"/>
              <a:gd name="connsiteY2" fmla="*/ 578603 h 718088"/>
              <a:gd name="connsiteX3" fmla="*/ 2407404 w 3259810"/>
              <a:gd name="connsiteY3" fmla="*/ 578603 h 718088"/>
              <a:gd name="connsiteX4" fmla="*/ 2407404 w 3259810"/>
              <a:gd name="connsiteY4" fmla="*/ 232475 h 718088"/>
              <a:gd name="connsiteX5" fmla="*/ 2949844 w 3259810"/>
              <a:gd name="connsiteY5" fmla="*/ 232475 h 718088"/>
              <a:gd name="connsiteX6" fmla="*/ 3259810 w 3259810"/>
              <a:gd name="connsiteY6" fmla="*/ 0 h 71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9810" h="718088">
                <a:moveTo>
                  <a:pt x="0" y="718088"/>
                </a:moveTo>
                <a:lnTo>
                  <a:pt x="103322" y="718088"/>
                </a:lnTo>
                <a:lnTo>
                  <a:pt x="103322" y="578603"/>
                </a:lnTo>
                <a:lnTo>
                  <a:pt x="2407404" y="578603"/>
                </a:lnTo>
                <a:lnTo>
                  <a:pt x="2407404" y="232475"/>
                </a:lnTo>
                <a:lnTo>
                  <a:pt x="2949844" y="232475"/>
                </a:lnTo>
                <a:lnTo>
                  <a:pt x="3259810" y="0"/>
                </a:lnTo>
              </a:path>
            </a:pathLst>
          </a:custGeom>
          <a:noFill/>
          <a:ln w="12700">
            <a:solidFill>
              <a:srgbClr val="7030A0"/>
            </a:solidFill>
            <a:prstDash val="sysDash"/>
            <a:headEnd type="none" w="med" len="med"/>
            <a:tailEnd type="triangle" w="med" len="med"/>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199" name="正方形/長方形 198"/>
          <p:cNvSpPr/>
          <p:nvPr/>
        </p:nvSpPr>
        <p:spPr>
          <a:xfrm>
            <a:off x="5613193" y="5626877"/>
            <a:ext cx="3745500" cy="323299"/>
          </a:xfrm>
          <a:prstGeom prst="rect">
            <a:avLst/>
          </a:prstGeom>
          <a:ln>
            <a:noFill/>
          </a:ln>
        </p:spPr>
        <p:txBody>
          <a:bodyPr wrap="square" lIns="137187" tIns="68594" rIns="137187" bIns="68594">
            <a:spAutoFit/>
          </a:bodyPr>
          <a:lstStyle/>
          <a:p>
            <a:pPr defTabSz="7682880" fontAlgn="auto">
              <a:spcBef>
                <a:spcPts val="0"/>
              </a:spcBef>
              <a:spcAft>
                <a:spcPts val="0"/>
              </a:spcAft>
            </a:pPr>
            <a:r>
              <a:rPr lang="en-US" altLang="ja-JP" sz="1200" b="1" dirty="0">
                <a:solidFill>
                  <a:srgbClr val="7030A0"/>
                </a:solidFill>
                <a:latin typeface="Calibri"/>
                <a:ea typeface="ＭＳ Ｐゴシック"/>
              </a:rPr>
              <a:t>Remote Protocol</a:t>
            </a:r>
            <a:r>
              <a:rPr lang="en-US" altLang="ja-JP" sz="1200" dirty="0">
                <a:solidFill>
                  <a:schemeClr val="tx1">
                    <a:lumMod val="50000"/>
                  </a:schemeClr>
                </a:solidFill>
                <a:latin typeface="Calibri"/>
                <a:ea typeface="ＭＳ Ｐゴシック"/>
              </a:rPr>
              <a:t>: Multicast address, Zone etc.</a:t>
            </a:r>
            <a:endParaRPr lang="ja-JP" altLang="en-US" sz="1400" dirty="0">
              <a:solidFill>
                <a:schemeClr val="tx1">
                  <a:lumMod val="50000"/>
                </a:schemeClr>
              </a:solidFill>
              <a:latin typeface="Calibri"/>
              <a:ea typeface="ＭＳ Ｐゴシック"/>
            </a:endParaRPr>
          </a:p>
        </p:txBody>
      </p:sp>
      <p:sp>
        <p:nvSpPr>
          <p:cNvPr id="200" name="正方形/長方形 199"/>
          <p:cNvSpPr/>
          <p:nvPr/>
        </p:nvSpPr>
        <p:spPr>
          <a:xfrm>
            <a:off x="5346451" y="2329005"/>
            <a:ext cx="5406689" cy="932827"/>
          </a:xfrm>
          <a:custGeom>
            <a:avLst/>
            <a:gdLst>
              <a:gd name="connsiteX0" fmla="*/ 0 w 2466631"/>
              <a:gd name="connsiteY0" fmla="*/ 0 h 280318"/>
              <a:gd name="connsiteX1" fmla="*/ 2466631 w 2466631"/>
              <a:gd name="connsiteY1" fmla="*/ 0 h 280318"/>
              <a:gd name="connsiteX2" fmla="*/ 2466631 w 2466631"/>
              <a:gd name="connsiteY2" fmla="*/ 280318 h 280318"/>
              <a:gd name="connsiteX3" fmla="*/ 0 w 2466631"/>
              <a:gd name="connsiteY3" fmla="*/ 280318 h 280318"/>
              <a:gd name="connsiteX4" fmla="*/ 0 w 2466631"/>
              <a:gd name="connsiteY4" fmla="*/ 0 h 280318"/>
              <a:gd name="connsiteX0" fmla="*/ 0 w 2466631"/>
              <a:gd name="connsiteY0" fmla="*/ 584 h 280902"/>
              <a:gd name="connsiteX1" fmla="*/ 1955412 w 2466631"/>
              <a:gd name="connsiteY1" fmla="*/ 0 h 280902"/>
              <a:gd name="connsiteX2" fmla="*/ 2466631 w 2466631"/>
              <a:gd name="connsiteY2" fmla="*/ 584 h 280902"/>
              <a:gd name="connsiteX3" fmla="*/ 2466631 w 2466631"/>
              <a:gd name="connsiteY3" fmla="*/ 280902 h 280902"/>
              <a:gd name="connsiteX4" fmla="*/ 0 w 2466631"/>
              <a:gd name="connsiteY4" fmla="*/ 280902 h 280902"/>
              <a:gd name="connsiteX5" fmla="*/ 0 w 2466631"/>
              <a:gd name="connsiteY5" fmla="*/ 584 h 280902"/>
              <a:gd name="connsiteX0" fmla="*/ 0 w 2466631"/>
              <a:gd name="connsiteY0" fmla="*/ 4061 h 284379"/>
              <a:gd name="connsiteX1" fmla="*/ 1955412 w 2466631"/>
              <a:gd name="connsiteY1" fmla="*/ 3477 h 284379"/>
              <a:gd name="connsiteX2" fmla="*/ 2282232 w 2466631"/>
              <a:gd name="connsiteY2" fmla="*/ 0 h 284379"/>
              <a:gd name="connsiteX3" fmla="*/ 2466631 w 2466631"/>
              <a:gd name="connsiteY3" fmla="*/ 4061 h 284379"/>
              <a:gd name="connsiteX4" fmla="*/ 2466631 w 2466631"/>
              <a:gd name="connsiteY4" fmla="*/ 284379 h 284379"/>
              <a:gd name="connsiteX5" fmla="*/ 0 w 2466631"/>
              <a:gd name="connsiteY5" fmla="*/ 284379 h 284379"/>
              <a:gd name="connsiteX6" fmla="*/ 0 w 2466631"/>
              <a:gd name="connsiteY6" fmla="*/ 4061 h 284379"/>
              <a:gd name="connsiteX0" fmla="*/ 0 w 2581237"/>
              <a:gd name="connsiteY0" fmla="*/ 341311 h 621629"/>
              <a:gd name="connsiteX1" fmla="*/ 1955412 w 2581237"/>
              <a:gd name="connsiteY1" fmla="*/ 340727 h 621629"/>
              <a:gd name="connsiteX2" fmla="*/ 2581237 w 2581237"/>
              <a:gd name="connsiteY2" fmla="*/ 0 h 621629"/>
              <a:gd name="connsiteX3" fmla="*/ 2466631 w 2581237"/>
              <a:gd name="connsiteY3" fmla="*/ 341311 h 621629"/>
              <a:gd name="connsiteX4" fmla="*/ 2466631 w 2581237"/>
              <a:gd name="connsiteY4" fmla="*/ 621629 h 621629"/>
              <a:gd name="connsiteX5" fmla="*/ 0 w 2581237"/>
              <a:gd name="connsiteY5" fmla="*/ 621629 h 621629"/>
              <a:gd name="connsiteX6" fmla="*/ 0 w 2581237"/>
              <a:gd name="connsiteY6" fmla="*/ 341311 h 621629"/>
              <a:gd name="connsiteX0" fmla="*/ 0 w 2639098"/>
              <a:gd name="connsiteY0" fmla="*/ 341311 h 621629"/>
              <a:gd name="connsiteX1" fmla="*/ 1955412 w 2639098"/>
              <a:gd name="connsiteY1" fmla="*/ 340727 h 621629"/>
              <a:gd name="connsiteX2" fmla="*/ 2581237 w 2639098"/>
              <a:gd name="connsiteY2" fmla="*/ 0 h 621629"/>
              <a:gd name="connsiteX3" fmla="*/ 2636866 w 2639098"/>
              <a:gd name="connsiteY3" fmla="*/ 118212 h 621629"/>
              <a:gd name="connsiteX4" fmla="*/ 2466631 w 2639098"/>
              <a:gd name="connsiteY4" fmla="*/ 341311 h 621629"/>
              <a:gd name="connsiteX5" fmla="*/ 2466631 w 2639098"/>
              <a:gd name="connsiteY5" fmla="*/ 621629 h 621629"/>
              <a:gd name="connsiteX6" fmla="*/ 0 w 2639098"/>
              <a:gd name="connsiteY6" fmla="*/ 621629 h 621629"/>
              <a:gd name="connsiteX7" fmla="*/ 0 w 2639098"/>
              <a:gd name="connsiteY7" fmla="*/ 341311 h 6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098" h="621629">
                <a:moveTo>
                  <a:pt x="0" y="341311"/>
                </a:moveTo>
                <a:lnTo>
                  <a:pt x="1955412" y="340727"/>
                </a:lnTo>
                <a:lnTo>
                  <a:pt x="2581237" y="0"/>
                </a:lnTo>
                <a:cubicBezTo>
                  <a:pt x="2563853" y="56788"/>
                  <a:pt x="2654250" y="61424"/>
                  <a:pt x="2636866" y="118212"/>
                </a:cubicBezTo>
                <a:lnTo>
                  <a:pt x="2466631" y="341311"/>
                </a:lnTo>
                <a:lnTo>
                  <a:pt x="2466631" y="621629"/>
                </a:lnTo>
                <a:lnTo>
                  <a:pt x="0" y="621629"/>
                </a:lnTo>
                <a:lnTo>
                  <a:pt x="0" y="341311"/>
                </a:lnTo>
                <a:close/>
              </a:path>
            </a:pathLst>
          </a:cu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pic>
        <p:nvPicPr>
          <p:cNvPr id="201" name="Picture 2" descr="H:\TCL\Products\Products data\VX\VX-3000\Photo\VX-3000 ph2\VX-3000 Bilder\VX-3004F_front_plan.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590145" y="2262437"/>
            <a:ext cx="1046347" cy="332489"/>
          </a:xfrm>
          <a:prstGeom prst="rect">
            <a:avLst/>
          </a:prstGeom>
          <a:noFill/>
          <a:extLst>
            <a:ext uri="{909E8E84-426E-40DD-AFC4-6F175D3DCCD1}">
              <a14:hiddenFill xmlns:a14="http://schemas.microsoft.com/office/drawing/2010/main">
                <a:solidFill>
                  <a:srgbClr val="FFFFFF"/>
                </a:solidFill>
              </a14:hiddenFill>
            </a:ext>
          </a:extLst>
        </p:spPr>
      </p:pic>
      <p:pic>
        <p:nvPicPr>
          <p:cNvPr id="202" name="Picture 2"/>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b="50000"/>
          <a:stretch/>
        </p:blipFill>
        <p:spPr bwMode="auto">
          <a:xfrm>
            <a:off x="9831497" y="2673155"/>
            <a:ext cx="2623286" cy="9318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101" name="Picture 5"/>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t="34824" b="36747"/>
          <a:stretch/>
        </p:blipFill>
        <p:spPr bwMode="auto">
          <a:xfrm>
            <a:off x="8357055" y="3540004"/>
            <a:ext cx="1502478" cy="42726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7" name="フリーフォーム 26"/>
          <p:cNvSpPr/>
          <p:nvPr/>
        </p:nvSpPr>
        <p:spPr>
          <a:xfrm>
            <a:off x="9737923" y="3325521"/>
            <a:ext cx="824098" cy="406952"/>
          </a:xfrm>
          <a:custGeom>
            <a:avLst/>
            <a:gdLst>
              <a:gd name="connsiteX0" fmla="*/ 0 w 549335"/>
              <a:gd name="connsiteY0" fmla="*/ 271190 h 271190"/>
              <a:gd name="connsiteX1" fmla="*/ 549335 w 549335"/>
              <a:gd name="connsiteY1" fmla="*/ 271190 h 271190"/>
              <a:gd name="connsiteX2" fmla="*/ 549335 w 549335"/>
              <a:gd name="connsiteY2" fmla="*/ 0 h 271190"/>
            </a:gdLst>
            <a:ahLst/>
            <a:cxnLst>
              <a:cxn ang="0">
                <a:pos x="connsiteX0" y="connsiteY0"/>
              </a:cxn>
              <a:cxn ang="0">
                <a:pos x="connsiteX1" y="connsiteY1"/>
              </a:cxn>
              <a:cxn ang="0">
                <a:pos x="connsiteX2" y="connsiteY2"/>
              </a:cxn>
            </a:cxnLst>
            <a:rect l="l" t="t" r="r" b="b"/>
            <a:pathLst>
              <a:path w="549335" h="271190">
                <a:moveTo>
                  <a:pt x="0" y="271190"/>
                </a:moveTo>
                <a:lnTo>
                  <a:pt x="549335" y="271190"/>
                </a:lnTo>
                <a:lnTo>
                  <a:pt x="549335"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21" name="角丸四角形 20"/>
          <p:cNvSpPr/>
          <p:nvPr/>
        </p:nvSpPr>
        <p:spPr>
          <a:xfrm>
            <a:off x="7093193" y="6020341"/>
            <a:ext cx="737821" cy="347645"/>
          </a:xfrm>
          <a:prstGeom prst="roundRect">
            <a:avLst/>
          </a:prstGeom>
          <a:solidFill>
            <a:srgbClr val="00B0F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200" dirty="0"/>
              <a:t>Multicast </a:t>
            </a:r>
          </a:p>
          <a:p>
            <a:pPr algn="ctr"/>
            <a:r>
              <a:rPr lang="en-US" altLang="ja-JP" sz="1200" dirty="0"/>
              <a:t>address</a:t>
            </a:r>
            <a:endParaRPr lang="ja-JP" altLang="en-US" sz="1200" dirty="0"/>
          </a:p>
        </p:txBody>
      </p:sp>
      <p:sp>
        <p:nvSpPr>
          <p:cNvPr id="28" name="フリーフォーム 27"/>
          <p:cNvSpPr/>
          <p:nvPr/>
        </p:nvSpPr>
        <p:spPr>
          <a:xfrm>
            <a:off x="5454476" y="2506585"/>
            <a:ext cx="5073361" cy="462898"/>
          </a:xfrm>
          <a:custGeom>
            <a:avLst/>
            <a:gdLst>
              <a:gd name="connsiteX0" fmla="*/ 0 w 2500829"/>
              <a:gd name="connsiteY0" fmla="*/ 308472 h 308472"/>
              <a:gd name="connsiteX1" fmla="*/ 1983036 w 2500829"/>
              <a:gd name="connsiteY1" fmla="*/ 308472 h 308472"/>
              <a:gd name="connsiteX2" fmla="*/ 2500829 w 2500829"/>
              <a:gd name="connsiteY2" fmla="*/ 0 h 308472"/>
            </a:gdLst>
            <a:ahLst/>
            <a:cxnLst>
              <a:cxn ang="0">
                <a:pos x="connsiteX0" y="connsiteY0"/>
              </a:cxn>
              <a:cxn ang="0">
                <a:pos x="connsiteX1" y="connsiteY1"/>
              </a:cxn>
              <a:cxn ang="0">
                <a:pos x="connsiteX2" y="connsiteY2"/>
              </a:cxn>
            </a:cxnLst>
            <a:rect l="l" t="t" r="r" b="b"/>
            <a:pathLst>
              <a:path w="2500829" h="308472">
                <a:moveTo>
                  <a:pt x="0" y="308472"/>
                </a:moveTo>
                <a:lnTo>
                  <a:pt x="1983036" y="308472"/>
                </a:lnTo>
                <a:lnTo>
                  <a:pt x="2500829" y="0"/>
                </a:lnTo>
              </a:path>
            </a:pathLst>
          </a:custGeom>
          <a:noFill/>
          <a:ln w="12700">
            <a:solidFill>
              <a:srgbClr val="7030A0"/>
            </a:solidFill>
            <a:prstDash val="sysDash"/>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171" name="円柱 170"/>
          <p:cNvSpPr/>
          <p:nvPr/>
        </p:nvSpPr>
        <p:spPr>
          <a:xfrm>
            <a:off x="4590279" y="2474353"/>
            <a:ext cx="864196" cy="1492916"/>
          </a:xfrm>
          <a:prstGeom prst="can">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29" name="フリーフォーム 28"/>
          <p:cNvSpPr/>
          <p:nvPr/>
        </p:nvSpPr>
        <p:spPr>
          <a:xfrm>
            <a:off x="5454476" y="3675828"/>
            <a:ext cx="2974403" cy="75328"/>
          </a:xfrm>
          <a:custGeom>
            <a:avLst/>
            <a:gdLst>
              <a:gd name="connsiteX0" fmla="*/ 0 w 1145754"/>
              <a:gd name="connsiteY0" fmla="*/ 0 h 0"/>
              <a:gd name="connsiteX1" fmla="*/ 1145754 w 1145754"/>
              <a:gd name="connsiteY1" fmla="*/ 0 h 0"/>
            </a:gdLst>
            <a:ahLst/>
            <a:cxnLst>
              <a:cxn ang="0">
                <a:pos x="connsiteX0" y="connsiteY0"/>
              </a:cxn>
              <a:cxn ang="0">
                <a:pos x="connsiteX1" y="connsiteY1"/>
              </a:cxn>
            </a:cxnLst>
            <a:rect l="l" t="t" r="r" b="b"/>
            <a:pathLst>
              <a:path w="1145754">
                <a:moveTo>
                  <a:pt x="0" y="0"/>
                </a:moveTo>
                <a:lnTo>
                  <a:pt x="1145754" y="0"/>
                </a:lnTo>
              </a:path>
            </a:pathLst>
          </a:custGeom>
          <a:noFill/>
          <a:ln w="12700">
            <a:solidFill>
              <a:schemeClr val="tx1">
                <a:lumMod val="50000"/>
              </a:schemeClr>
            </a:solidFill>
            <a:prstDash val="sysDash"/>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204" name="正方形/長方形 203"/>
          <p:cNvSpPr/>
          <p:nvPr/>
        </p:nvSpPr>
        <p:spPr>
          <a:xfrm>
            <a:off x="5813907" y="2687753"/>
            <a:ext cx="3745500" cy="323299"/>
          </a:xfrm>
          <a:prstGeom prst="rect">
            <a:avLst/>
          </a:prstGeom>
          <a:ln>
            <a:noFill/>
          </a:ln>
        </p:spPr>
        <p:txBody>
          <a:bodyPr wrap="square" lIns="137187" tIns="68594" rIns="137187" bIns="68594">
            <a:spAutoFit/>
          </a:bodyPr>
          <a:lstStyle/>
          <a:p>
            <a:pPr defTabSz="7682880" fontAlgn="auto">
              <a:spcBef>
                <a:spcPts val="0"/>
              </a:spcBef>
              <a:spcAft>
                <a:spcPts val="0"/>
              </a:spcAft>
            </a:pPr>
            <a:r>
              <a:rPr lang="en-US" altLang="ja-JP" sz="1200" b="1" dirty="0">
                <a:solidFill>
                  <a:srgbClr val="7030A0"/>
                </a:solidFill>
                <a:latin typeface="Calibri"/>
                <a:ea typeface="ＭＳ Ｐゴシック"/>
              </a:rPr>
              <a:t>Remote Protocol</a:t>
            </a:r>
            <a:r>
              <a:rPr lang="en-US" altLang="ja-JP" sz="1200" dirty="0">
                <a:solidFill>
                  <a:schemeClr val="tx1">
                    <a:lumMod val="50000"/>
                  </a:schemeClr>
                </a:solidFill>
                <a:latin typeface="Calibri"/>
                <a:ea typeface="ＭＳ Ｐゴシック"/>
              </a:rPr>
              <a:t>: Audio In , Zone etc.</a:t>
            </a:r>
            <a:endParaRPr lang="ja-JP" altLang="en-US" sz="1400" dirty="0">
              <a:solidFill>
                <a:schemeClr val="tx1">
                  <a:lumMod val="50000"/>
                </a:schemeClr>
              </a:solidFill>
              <a:latin typeface="Calibri"/>
              <a:ea typeface="ＭＳ Ｐゴシック"/>
            </a:endParaRPr>
          </a:p>
        </p:txBody>
      </p:sp>
      <p:sp>
        <p:nvSpPr>
          <p:cNvPr id="205" name="正方形/長方形 204"/>
          <p:cNvSpPr/>
          <p:nvPr/>
        </p:nvSpPr>
        <p:spPr>
          <a:xfrm>
            <a:off x="5813907" y="3389258"/>
            <a:ext cx="3745500" cy="323299"/>
          </a:xfrm>
          <a:prstGeom prst="rect">
            <a:avLst/>
          </a:prstGeom>
          <a:ln>
            <a:noFill/>
          </a:ln>
        </p:spPr>
        <p:txBody>
          <a:bodyPr wrap="square" lIns="137187" tIns="68594" rIns="137187" bIns="68594">
            <a:spAutoFit/>
          </a:bodyPr>
          <a:lstStyle/>
          <a:p>
            <a:pPr defTabSz="7682880" fontAlgn="auto">
              <a:spcBef>
                <a:spcPts val="0"/>
              </a:spcBef>
              <a:spcAft>
                <a:spcPts val="0"/>
              </a:spcAft>
            </a:pPr>
            <a:r>
              <a:rPr lang="en-US" altLang="ja-JP" sz="1200" b="1" dirty="0">
                <a:solidFill>
                  <a:schemeClr val="tx1">
                    <a:lumMod val="50000"/>
                  </a:schemeClr>
                </a:solidFill>
                <a:latin typeface="Calibri"/>
                <a:ea typeface="ＭＳ Ｐゴシック"/>
              </a:rPr>
              <a:t>Remote Protocol</a:t>
            </a:r>
            <a:r>
              <a:rPr lang="en-US" altLang="ja-JP" sz="1200" dirty="0">
                <a:solidFill>
                  <a:schemeClr val="tx1">
                    <a:lumMod val="50000"/>
                  </a:schemeClr>
                </a:solidFill>
                <a:latin typeface="Calibri"/>
                <a:ea typeface="ＭＳ Ｐゴシック"/>
              </a:rPr>
              <a:t>: Audio file playback etc.</a:t>
            </a:r>
            <a:endParaRPr lang="ja-JP" altLang="en-US" sz="1400" dirty="0">
              <a:solidFill>
                <a:schemeClr val="tx1">
                  <a:lumMod val="50000"/>
                </a:schemeClr>
              </a:solidFill>
              <a:latin typeface="Calibri"/>
              <a:ea typeface="ＭＳ Ｐゴシック"/>
            </a:endParaRPr>
          </a:p>
        </p:txBody>
      </p:sp>
      <p:sp>
        <p:nvSpPr>
          <p:cNvPr id="206" name="正方形/長方形 205"/>
          <p:cNvSpPr/>
          <p:nvPr/>
        </p:nvSpPr>
        <p:spPr>
          <a:xfrm>
            <a:off x="8047064" y="3859213"/>
            <a:ext cx="2114235" cy="369483"/>
          </a:xfrm>
          <a:prstGeom prst="rect">
            <a:avLst/>
          </a:prstGeom>
          <a:ln>
            <a:noFill/>
          </a:ln>
        </p:spPr>
        <p:txBody>
          <a:bodyPr wrap="square" lIns="137187" tIns="68594" rIns="137187" bIns="68594">
            <a:spAutoFit/>
          </a:bodyPr>
          <a:lstStyle/>
          <a:p>
            <a:pPr algn="ctr" defTabSz="7682880" fontAlgn="auto">
              <a:spcBef>
                <a:spcPts val="0"/>
              </a:spcBef>
              <a:spcAft>
                <a:spcPts val="0"/>
              </a:spcAft>
            </a:pPr>
            <a:r>
              <a:rPr lang="en-US" altLang="ja-JP" sz="1500" b="1" dirty="0">
                <a:solidFill>
                  <a:schemeClr val="tx1">
                    <a:lumMod val="50000"/>
                  </a:schemeClr>
                </a:solidFill>
                <a:latin typeface="Calibri"/>
                <a:ea typeface="ＭＳ Ｐゴシック"/>
              </a:rPr>
              <a:t>Digital Announcer</a:t>
            </a:r>
            <a:endParaRPr lang="ja-JP" altLang="en-US" sz="1600" dirty="0">
              <a:solidFill>
                <a:schemeClr val="tx1">
                  <a:lumMod val="50000"/>
                </a:schemeClr>
              </a:solidFill>
              <a:latin typeface="Calibri"/>
              <a:ea typeface="ＭＳ Ｐゴシック"/>
            </a:endParaRPr>
          </a:p>
        </p:txBody>
      </p:sp>
      <p:sp>
        <p:nvSpPr>
          <p:cNvPr id="207" name="正方形/長方形 206"/>
          <p:cNvSpPr/>
          <p:nvPr/>
        </p:nvSpPr>
        <p:spPr>
          <a:xfrm>
            <a:off x="3988388" y="3924286"/>
            <a:ext cx="2114235" cy="369483"/>
          </a:xfrm>
          <a:prstGeom prst="rect">
            <a:avLst/>
          </a:prstGeom>
          <a:ln>
            <a:noFill/>
          </a:ln>
        </p:spPr>
        <p:txBody>
          <a:bodyPr wrap="square" lIns="137187" tIns="68594" rIns="137187" bIns="68594">
            <a:spAutoFit/>
          </a:bodyPr>
          <a:lstStyle/>
          <a:p>
            <a:pPr algn="ctr" defTabSz="7682880" fontAlgn="auto">
              <a:spcBef>
                <a:spcPts val="0"/>
              </a:spcBef>
              <a:spcAft>
                <a:spcPts val="0"/>
              </a:spcAft>
            </a:pPr>
            <a:r>
              <a:rPr lang="en-US" altLang="ja-JP" sz="1500" b="1" dirty="0">
                <a:solidFill>
                  <a:schemeClr val="tx1">
                    <a:lumMod val="50000"/>
                  </a:schemeClr>
                </a:solidFill>
                <a:latin typeface="Calibri"/>
                <a:ea typeface="ＭＳ Ｐゴシック"/>
              </a:rPr>
              <a:t>Control server</a:t>
            </a:r>
            <a:endParaRPr lang="ja-JP" altLang="en-US" sz="1600" dirty="0">
              <a:solidFill>
                <a:schemeClr val="tx1">
                  <a:lumMod val="50000"/>
                </a:schemeClr>
              </a:solidFill>
              <a:latin typeface="Calibri"/>
              <a:ea typeface="ＭＳ Ｐゴシック"/>
            </a:endParaRPr>
          </a:p>
        </p:txBody>
      </p:sp>
      <p:pic>
        <p:nvPicPr>
          <p:cNvPr id="4099" name="Picture 3"/>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279207" y="5757933"/>
            <a:ext cx="1026212" cy="102651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08" name="正方形/長方形 207"/>
          <p:cNvSpPr/>
          <p:nvPr/>
        </p:nvSpPr>
        <p:spPr>
          <a:xfrm>
            <a:off x="3266181" y="4507552"/>
            <a:ext cx="8028809" cy="461693"/>
          </a:xfrm>
          <a:prstGeom prst="rect">
            <a:avLst/>
          </a:prstGeom>
        </p:spPr>
        <p:txBody>
          <a:bodyPr wrap="squar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VX-3000 system can receive the audio streaming from IP-3000 system.</a:t>
            </a:r>
            <a:endParaRPr lang="ja-JP" altLang="en-US" sz="2100" dirty="0">
              <a:solidFill>
                <a:prstClr val="black"/>
              </a:solidFill>
              <a:latin typeface="Calibri"/>
              <a:ea typeface="ＭＳ Ｐゴシック"/>
            </a:endParaRPr>
          </a:p>
        </p:txBody>
      </p:sp>
      <p:sp>
        <p:nvSpPr>
          <p:cNvPr id="209" name="正方形/長方形 208"/>
          <p:cNvSpPr/>
          <p:nvPr/>
        </p:nvSpPr>
        <p:spPr>
          <a:xfrm>
            <a:off x="8260510" y="2949447"/>
            <a:ext cx="1730995" cy="353971"/>
          </a:xfrm>
          <a:prstGeom prst="rect">
            <a:avLst/>
          </a:prstGeom>
        </p:spPr>
        <p:txBody>
          <a:bodyPr wrap="square" lIns="137187" tIns="68594" rIns="137187" bIns="68594">
            <a:spAutoFit/>
          </a:bodyPr>
          <a:lstStyle/>
          <a:p>
            <a:pPr algn="ctr"/>
            <a:r>
              <a:rPr lang="en-US" altLang="ja-JP" sz="1400" dirty="0">
                <a:solidFill>
                  <a:srgbClr val="FFFFFF"/>
                </a:solidFill>
                <a:latin typeface="Calibri"/>
              </a:rPr>
              <a:t>VX link </a:t>
            </a:r>
            <a:r>
              <a:rPr lang="en-US" altLang="ja-JP" sz="1200" dirty="0">
                <a:solidFill>
                  <a:srgbClr val="FFFFFF"/>
                </a:solidFill>
                <a:latin typeface="Calibri"/>
              </a:rPr>
              <a:t>(Network)</a:t>
            </a:r>
            <a:endParaRPr lang="ja-JP" altLang="en-US" sz="1200" dirty="0">
              <a:solidFill>
                <a:srgbClr val="FFFFFF"/>
              </a:solidFill>
              <a:latin typeface="Calibri"/>
            </a:endParaRPr>
          </a:p>
        </p:txBody>
      </p:sp>
      <p:sp>
        <p:nvSpPr>
          <p:cNvPr id="210" name="正方形/長方形 209"/>
          <p:cNvSpPr/>
          <p:nvPr/>
        </p:nvSpPr>
        <p:spPr>
          <a:xfrm>
            <a:off x="8263113" y="5868377"/>
            <a:ext cx="1730995" cy="353971"/>
          </a:xfrm>
          <a:prstGeom prst="rect">
            <a:avLst/>
          </a:prstGeom>
        </p:spPr>
        <p:txBody>
          <a:bodyPr wrap="square" lIns="137187" tIns="68594" rIns="137187" bIns="68594">
            <a:spAutoFit/>
          </a:bodyPr>
          <a:lstStyle/>
          <a:p>
            <a:pPr algn="ctr"/>
            <a:r>
              <a:rPr lang="en-US" altLang="ja-JP" sz="1400" dirty="0">
                <a:solidFill>
                  <a:srgbClr val="FFFFFF"/>
                </a:solidFill>
                <a:latin typeface="Calibri"/>
              </a:rPr>
              <a:t>VX link </a:t>
            </a:r>
            <a:r>
              <a:rPr lang="en-US" altLang="ja-JP" sz="1200" dirty="0">
                <a:solidFill>
                  <a:srgbClr val="FFFFFF"/>
                </a:solidFill>
                <a:latin typeface="Calibri"/>
              </a:rPr>
              <a:t>(Network)</a:t>
            </a:r>
            <a:endParaRPr lang="ja-JP" altLang="en-US" sz="1200" dirty="0">
              <a:solidFill>
                <a:srgbClr val="FFFFFF"/>
              </a:solidFill>
              <a:latin typeface="Calibri"/>
            </a:endParaRPr>
          </a:p>
        </p:txBody>
      </p:sp>
      <p:sp>
        <p:nvSpPr>
          <p:cNvPr id="211" name="円/楕円 210"/>
          <p:cNvSpPr/>
          <p:nvPr/>
        </p:nvSpPr>
        <p:spPr>
          <a:xfrm>
            <a:off x="10099530" y="3859441"/>
            <a:ext cx="2133479" cy="323941"/>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r>
              <a:rPr lang="en-US" altLang="ja-JP" dirty="0"/>
              <a:t>VX-3000 series</a:t>
            </a:r>
            <a:endParaRPr lang="ja-JP" altLang="en-US" dirty="0"/>
          </a:p>
        </p:txBody>
      </p:sp>
      <p:sp>
        <p:nvSpPr>
          <p:cNvPr id="53" name="四角形吹き出し 52"/>
          <p:cNvSpPr/>
          <p:nvPr/>
        </p:nvSpPr>
        <p:spPr>
          <a:xfrm>
            <a:off x="5742887" y="5077664"/>
            <a:ext cx="3464360" cy="493194"/>
          </a:xfrm>
          <a:prstGeom prst="wedgeRectCallout">
            <a:avLst>
              <a:gd name="adj1" fmla="val -34510"/>
              <a:gd name="adj2" fmla="val 76668"/>
            </a:avLst>
          </a:prstGeom>
          <a:solidFill>
            <a:schemeClr val="tx1">
              <a:lumMod val="50000"/>
            </a:schemeClr>
          </a:solidFill>
          <a:ln w="12700">
            <a:solidFill>
              <a:srgbClr val="C0000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54011" tIns="68594" rIns="54011" bIns="68594" rtlCol="0" anchor="ctr"/>
          <a:lstStyle/>
          <a:p>
            <a:r>
              <a:rPr lang="en-US" altLang="ja-JP" sz="1200" dirty="0"/>
              <a:t>IP-3000’s system manager is needed to be customized for sending this control command to VX-3000 system.</a:t>
            </a:r>
            <a:endParaRPr lang="ja-JP" altLang="en-US" sz="1200" dirty="0"/>
          </a:p>
        </p:txBody>
      </p:sp>
      <p:grpSp>
        <p:nvGrpSpPr>
          <p:cNvPr id="54" name="グループ化 53"/>
          <p:cNvGrpSpPr/>
          <p:nvPr/>
        </p:nvGrpSpPr>
        <p:grpSpPr>
          <a:xfrm rot="544062">
            <a:off x="6931368" y="1310271"/>
            <a:ext cx="594864" cy="564816"/>
            <a:chOff x="2723894" y="936005"/>
            <a:chExt cx="2425139" cy="2301962"/>
          </a:xfrm>
          <a:effectLst>
            <a:outerShdw blurRad="38100" dist="38100" dir="8100000" algn="tr" rotWithShape="0">
              <a:prstClr val="black">
                <a:alpha val="40000"/>
              </a:prstClr>
            </a:outerShdw>
          </a:effectLst>
        </p:grpSpPr>
        <p:grpSp>
          <p:nvGrpSpPr>
            <p:cNvPr id="55" name="グループ化 54"/>
            <p:cNvGrpSpPr/>
            <p:nvPr/>
          </p:nvGrpSpPr>
          <p:grpSpPr>
            <a:xfrm>
              <a:off x="2991168" y="1221263"/>
              <a:ext cx="1944215" cy="1771248"/>
              <a:chOff x="2991168" y="1221263"/>
              <a:chExt cx="1944215" cy="1771248"/>
            </a:xfrm>
          </p:grpSpPr>
          <p:sp>
            <p:nvSpPr>
              <p:cNvPr id="57" name="円/楕円 56"/>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58" name="角丸四角形 57"/>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56" name="Picture 2" descr="C:\Users\toa27839.TOA\AppData\Local\Temp\notesEA312D\Bubble_material_noshadow-01.png"/>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50" name="円/楕円 49"/>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円/楕円 50"/>
          <p:cNvSpPr/>
          <p:nvPr/>
        </p:nvSpPr>
        <p:spPr>
          <a:xfrm>
            <a:off x="145116" y="318228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四角形吹き出し 52">
            <a:extLst>
              <a:ext uri="{FF2B5EF4-FFF2-40B4-BE49-F238E27FC236}">
                <a16:creationId xmlns:a16="http://schemas.microsoft.com/office/drawing/2014/main" id="{9C92EAE9-EABD-4365-8041-547DA3A01606}"/>
              </a:ext>
            </a:extLst>
          </p:cNvPr>
          <p:cNvSpPr/>
          <p:nvPr/>
        </p:nvSpPr>
        <p:spPr>
          <a:xfrm>
            <a:off x="6587209" y="6831409"/>
            <a:ext cx="2267843" cy="383247"/>
          </a:xfrm>
          <a:prstGeom prst="wedgeRectCallout">
            <a:avLst>
              <a:gd name="adj1" fmla="val 6436"/>
              <a:gd name="adj2" fmla="val -80005"/>
            </a:avLst>
          </a:prstGeom>
          <a:solidFill>
            <a:srgbClr val="00B0F0"/>
          </a:solidFill>
          <a:ln w="127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54011" tIns="68594" rIns="54011" bIns="68594" rtlCol="0" anchor="ctr"/>
          <a:lstStyle/>
          <a:p>
            <a:r>
              <a:rPr lang="en-US" altLang="ja-JP" sz="1200" dirty="0"/>
              <a:t>VX-3000 system can receive up to 32 stream from external system</a:t>
            </a:r>
            <a:endParaRPr lang="ja-JP" altLang="en-US" sz="1200" dirty="0"/>
          </a:p>
        </p:txBody>
      </p:sp>
    </p:spTree>
    <p:extLst>
      <p:ext uri="{BB962C8B-B14F-4D97-AF65-F5344CB8AC3E}">
        <p14:creationId xmlns:p14="http://schemas.microsoft.com/office/powerpoint/2010/main" val="18728804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p:cNvSpPr/>
          <p:nvPr/>
        </p:nvSpPr>
        <p:spPr>
          <a:xfrm>
            <a:off x="3273884" y="4379071"/>
            <a:ext cx="9973251" cy="2721835"/>
          </a:xfrm>
          <a:prstGeom prst="rect">
            <a:avLst/>
          </a:prstGeom>
          <a:noFill/>
          <a:ln>
            <a:solidFill>
              <a:srgbClr val="0099CC"/>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sp>
        <p:nvSpPr>
          <p:cNvPr id="151" name="正方形/長方形 150"/>
          <p:cNvSpPr/>
          <p:nvPr/>
        </p:nvSpPr>
        <p:spPr>
          <a:xfrm>
            <a:off x="3179113" y="945683"/>
            <a:ext cx="3957420" cy="507860"/>
          </a:xfrm>
          <a:prstGeom prst="rect">
            <a:avLst/>
          </a:prstGeom>
        </p:spPr>
        <p:txBody>
          <a:bodyPr wrap="none" lIns="137187" tIns="68594" rIns="137187" bIns="68594">
            <a:spAutoFit/>
          </a:bodyPr>
          <a:lstStyle/>
          <a:p>
            <a:r>
              <a:rPr lang="en-US" altLang="ja-JP" sz="2400" b="1" dirty="0">
                <a:solidFill>
                  <a:srgbClr val="F79646">
                    <a:lumMod val="75000"/>
                  </a:srgbClr>
                </a:solidFill>
                <a:latin typeface="Calibri"/>
              </a:rPr>
              <a:t>Modbus Protocol connection</a:t>
            </a:r>
            <a:endParaRPr lang="ja-JP" altLang="en-US" sz="2400" dirty="0">
              <a:solidFill>
                <a:srgbClr val="F79646">
                  <a:lumMod val="75000"/>
                </a:srgbClr>
              </a:solidFill>
            </a:endParaRPr>
          </a:p>
        </p:txBody>
      </p:sp>
      <p:sp>
        <p:nvSpPr>
          <p:cNvPr id="157" name="正方形/長方形 156"/>
          <p:cNvSpPr/>
          <p:nvPr/>
        </p:nvSpPr>
        <p:spPr>
          <a:xfrm>
            <a:off x="3258989" y="1554956"/>
            <a:ext cx="9195794" cy="738692"/>
          </a:xfrm>
          <a:prstGeom prst="rect">
            <a:avLst/>
          </a:prstGeom>
        </p:spPr>
        <p:txBody>
          <a:bodyPr wrap="squar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The VX-3000 System responds to the request from an external device using the Modbus protocol and returns the broadcast status, control terminal status, fault status and so on.</a:t>
            </a:r>
            <a:endParaRPr lang="ja-JP" altLang="en-US" sz="2100" dirty="0">
              <a:solidFill>
                <a:prstClr val="black"/>
              </a:solidFill>
              <a:latin typeface="Calibri"/>
              <a:ea typeface="ＭＳ Ｐゴシック"/>
            </a:endParaRPr>
          </a:p>
        </p:txBody>
      </p:sp>
      <p:sp>
        <p:nvSpPr>
          <p:cNvPr id="200" name="正方形/長方形 199"/>
          <p:cNvSpPr/>
          <p:nvPr/>
        </p:nvSpPr>
        <p:spPr>
          <a:xfrm>
            <a:off x="5346451" y="2329005"/>
            <a:ext cx="5406689" cy="932827"/>
          </a:xfrm>
          <a:custGeom>
            <a:avLst/>
            <a:gdLst>
              <a:gd name="connsiteX0" fmla="*/ 0 w 2466631"/>
              <a:gd name="connsiteY0" fmla="*/ 0 h 280318"/>
              <a:gd name="connsiteX1" fmla="*/ 2466631 w 2466631"/>
              <a:gd name="connsiteY1" fmla="*/ 0 h 280318"/>
              <a:gd name="connsiteX2" fmla="*/ 2466631 w 2466631"/>
              <a:gd name="connsiteY2" fmla="*/ 280318 h 280318"/>
              <a:gd name="connsiteX3" fmla="*/ 0 w 2466631"/>
              <a:gd name="connsiteY3" fmla="*/ 280318 h 280318"/>
              <a:gd name="connsiteX4" fmla="*/ 0 w 2466631"/>
              <a:gd name="connsiteY4" fmla="*/ 0 h 280318"/>
              <a:gd name="connsiteX0" fmla="*/ 0 w 2466631"/>
              <a:gd name="connsiteY0" fmla="*/ 584 h 280902"/>
              <a:gd name="connsiteX1" fmla="*/ 1955412 w 2466631"/>
              <a:gd name="connsiteY1" fmla="*/ 0 h 280902"/>
              <a:gd name="connsiteX2" fmla="*/ 2466631 w 2466631"/>
              <a:gd name="connsiteY2" fmla="*/ 584 h 280902"/>
              <a:gd name="connsiteX3" fmla="*/ 2466631 w 2466631"/>
              <a:gd name="connsiteY3" fmla="*/ 280902 h 280902"/>
              <a:gd name="connsiteX4" fmla="*/ 0 w 2466631"/>
              <a:gd name="connsiteY4" fmla="*/ 280902 h 280902"/>
              <a:gd name="connsiteX5" fmla="*/ 0 w 2466631"/>
              <a:gd name="connsiteY5" fmla="*/ 584 h 280902"/>
              <a:gd name="connsiteX0" fmla="*/ 0 w 2466631"/>
              <a:gd name="connsiteY0" fmla="*/ 4061 h 284379"/>
              <a:gd name="connsiteX1" fmla="*/ 1955412 w 2466631"/>
              <a:gd name="connsiteY1" fmla="*/ 3477 h 284379"/>
              <a:gd name="connsiteX2" fmla="*/ 2282232 w 2466631"/>
              <a:gd name="connsiteY2" fmla="*/ 0 h 284379"/>
              <a:gd name="connsiteX3" fmla="*/ 2466631 w 2466631"/>
              <a:gd name="connsiteY3" fmla="*/ 4061 h 284379"/>
              <a:gd name="connsiteX4" fmla="*/ 2466631 w 2466631"/>
              <a:gd name="connsiteY4" fmla="*/ 284379 h 284379"/>
              <a:gd name="connsiteX5" fmla="*/ 0 w 2466631"/>
              <a:gd name="connsiteY5" fmla="*/ 284379 h 284379"/>
              <a:gd name="connsiteX6" fmla="*/ 0 w 2466631"/>
              <a:gd name="connsiteY6" fmla="*/ 4061 h 284379"/>
              <a:gd name="connsiteX0" fmla="*/ 0 w 2581237"/>
              <a:gd name="connsiteY0" fmla="*/ 341311 h 621629"/>
              <a:gd name="connsiteX1" fmla="*/ 1955412 w 2581237"/>
              <a:gd name="connsiteY1" fmla="*/ 340727 h 621629"/>
              <a:gd name="connsiteX2" fmla="*/ 2581237 w 2581237"/>
              <a:gd name="connsiteY2" fmla="*/ 0 h 621629"/>
              <a:gd name="connsiteX3" fmla="*/ 2466631 w 2581237"/>
              <a:gd name="connsiteY3" fmla="*/ 341311 h 621629"/>
              <a:gd name="connsiteX4" fmla="*/ 2466631 w 2581237"/>
              <a:gd name="connsiteY4" fmla="*/ 621629 h 621629"/>
              <a:gd name="connsiteX5" fmla="*/ 0 w 2581237"/>
              <a:gd name="connsiteY5" fmla="*/ 621629 h 621629"/>
              <a:gd name="connsiteX6" fmla="*/ 0 w 2581237"/>
              <a:gd name="connsiteY6" fmla="*/ 341311 h 621629"/>
              <a:gd name="connsiteX0" fmla="*/ 0 w 2639098"/>
              <a:gd name="connsiteY0" fmla="*/ 341311 h 621629"/>
              <a:gd name="connsiteX1" fmla="*/ 1955412 w 2639098"/>
              <a:gd name="connsiteY1" fmla="*/ 340727 h 621629"/>
              <a:gd name="connsiteX2" fmla="*/ 2581237 w 2639098"/>
              <a:gd name="connsiteY2" fmla="*/ 0 h 621629"/>
              <a:gd name="connsiteX3" fmla="*/ 2636866 w 2639098"/>
              <a:gd name="connsiteY3" fmla="*/ 118212 h 621629"/>
              <a:gd name="connsiteX4" fmla="*/ 2466631 w 2639098"/>
              <a:gd name="connsiteY4" fmla="*/ 341311 h 621629"/>
              <a:gd name="connsiteX5" fmla="*/ 2466631 w 2639098"/>
              <a:gd name="connsiteY5" fmla="*/ 621629 h 621629"/>
              <a:gd name="connsiteX6" fmla="*/ 0 w 2639098"/>
              <a:gd name="connsiteY6" fmla="*/ 621629 h 621629"/>
              <a:gd name="connsiteX7" fmla="*/ 0 w 2639098"/>
              <a:gd name="connsiteY7" fmla="*/ 341311 h 6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098" h="621629">
                <a:moveTo>
                  <a:pt x="0" y="341311"/>
                </a:moveTo>
                <a:lnTo>
                  <a:pt x="1955412" y="340727"/>
                </a:lnTo>
                <a:lnTo>
                  <a:pt x="2581237" y="0"/>
                </a:lnTo>
                <a:cubicBezTo>
                  <a:pt x="2563853" y="56788"/>
                  <a:pt x="2654250" y="61424"/>
                  <a:pt x="2636866" y="118212"/>
                </a:cubicBezTo>
                <a:lnTo>
                  <a:pt x="2466631" y="341311"/>
                </a:lnTo>
                <a:lnTo>
                  <a:pt x="2466631" y="621629"/>
                </a:lnTo>
                <a:lnTo>
                  <a:pt x="0" y="621629"/>
                </a:lnTo>
                <a:lnTo>
                  <a:pt x="0" y="341311"/>
                </a:lnTo>
                <a:close/>
              </a:path>
            </a:pathLst>
          </a:cu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pic>
        <p:nvPicPr>
          <p:cNvPr id="201" name="Picture 2" descr="H:\TCL\Products\Products data\VX\VX-3000\Photo\VX-3000 ph2\VX-3000 Bilder\VX-3004F_front_plan.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590145" y="2262437"/>
            <a:ext cx="1046347" cy="332489"/>
          </a:xfrm>
          <a:prstGeom prst="rect">
            <a:avLst/>
          </a:prstGeom>
          <a:noFill/>
          <a:extLst>
            <a:ext uri="{909E8E84-426E-40DD-AFC4-6F175D3DCCD1}">
              <a14:hiddenFill xmlns:a14="http://schemas.microsoft.com/office/drawing/2010/main">
                <a:solidFill>
                  <a:srgbClr val="FFFFFF"/>
                </a:solidFill>
              </a14:hiddenFill>
            </a:ext>
          </a:extLst>
        </p:spPr>
      </p:pic>
      <p:pic>
        <p:nvPicPr>
          <p:cNvPr id="202" name="Picture 2"/>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b="50000"/>
          <a:stretch/>
        </p:blipFill>
        <p:spPr bwMode="auto">
          <a:xfrm>
            <a:off x="9831497" y="2673155"/>
            <a:ext cx="2623286" cy="9318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8" name="フリーフォーム 27"/>
          <p:cNvSpPr/>
          <p:nvPr/>
        </p:nvSpPr>
        <p:spPr>
          <a:xfrm>
            <a:off x="5454476" y="2506585"/>
            <a:ext cx="5073361" cy="462898"/>
          </a:xfrm>
          <a:custGeom>
            <a:avLst/>
            <a:gdLst>
              <a:gd name="connsiteX0" fmla="*/ 0 w 2500829"/>
              <a:gd name="connsiteY0" fmla="*/ 308472 h 308472"/>
              <a:gd name="connsiteX1" fmla="*/ 1983036 w 2500829"/>
              <a:gd name="connsiteY1" fmla="*/ 308472 h 308472"/>
              <a:gd name="connsiteX2" fmla="*/ 2500829 w 2500829"/>
              <a:gd name="connsiteY2" fmla="*/ 0 h 308472"/>
            </a:gdLst>
            <a:ahLst/>
            <a:cxnLst>
              <a:cxn ang="0">
                <a:pos x="connsiteX0" y="connsiteY0"/>
              </a:cxn>
              <a:cxn ang="0">
                <a:pos x="connsiteX1" y="connsiteY1"/>
              </a:cxn>
              <a:cxn ang="0">
                <a:pos x="connsiteX2" y="connsiteY2"/>
              </a:cxn>
            </a:cxnLst>
            <a:rect l="l" t="t" r="r" b="b"/>
            <a:pathLst>
              <a:path w="2500829" h="308472">
                <a:moveTo>
                  <a:pt x="0" y="308472"/>
                </a:moveTo>
                <a:lnTo>
                  <a:pt x="1983036" y="308472"/>
                </a:lnTo>
                <a:lnTo>
                  <a:pt x="2500829" y="0"/>
                </a:lnTo>
              </a:path>
            </a:pathLst>
          </a:custGeom>
          <a:noFill/>
          <a:ln w="12700">
            <a:solidFill>
              <a:srgbClr val="0099CC"/>
            </a:solidFill>
            <a:prstDash val="sysDash"/>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171" name="円柱 170"/>
          <p:cNvSpPr/>
          <p:nvPr/>
        </p:nvSpPr>
        <p:spPr>
          <a:xfrm>
            <a:off x="4590279" y="2474353"/>
            <a:ext cx="864196" cy="1492916"/>
          </a:xfrm>
          <a:prstGeom prst="can">
            <a:avLst/>
          </a:pr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04" name="正方形/長方形 203"/>
          <p:cNvSpPr/>
          <p:nvPr/>
        </p:nvSpPr>
        <p:spPr>
          <a:xfrm>
            <a:off x="5813907" y="2687753"/>
            <a:ext cx="3745500" cy="323299"/>
          </a:xfrm>
          <a:prstGeom prst="rect">
            <a:avLst/>
          </a:prstGeom>
          <a:ln>
            <a:noFill/>
          </a:ln>
        </p:spPr>
        <p:txBody>
          <a:bodyPr wrap="square" lIns="137187" tIns="68594" rIns="137187" bIns="68594">
            <a:spAutoFit/>
          </a:bodyPr>
          <a:lstStyle/>
          <a:p>
            <a:pPr defTabSz="7682880" fontAlgn="auto">
              <a:spcBef>
                <a:spcPts val="0"/>
              </a:spcBef>
              <a:spcAft>
                <a:spcPts val="0"/>
              </a:spcAft>
            </a:pPr>
            <a:r>
              <a:rPr lang="en-US" altLang="ja-JP" sz="1200" b="1" dirty="0">
                <a:solidFill>
                  <a:srgbClr val="0099CC"/>
                </a:solidFill>
                <a:latin typeface="Calibri"/>
                <a:ea typeface="ＭＳ Ｐゴシック"/>
              </a:rPr>
              <a:t>Modbus Protocol</a:t>
            </a:r>
            <a:r>
              <a:rPr lang="en-US" altLang="ja-JP" sz="1200" dirty="0">
                <a:solidFill>
                  <a:srgbClr val="5F5F5F">
                    <a:lumMod val="50000"/>
                  </a:srgbClr>
                </a:solidFill>
                <a:latin typeface="Calibri"/>
                <a:ea typeface="ＭＳ Ｐゴシック"/>
              </a:rPr>
              <a:t>:</a:t>
            </a:r>
            <a:endParaRPr lang="ja-JP" altLang="en-US" sz="1400" dirty="0">
              <a:solidFill>
                <a:srgbClr val="5F5F5F">
                  <a:lumMod val="50000"/>
                </a:srgbClr>
              </a:solidFill>
              <a:latin typeface="Calibri"/>
              <a:ea typeface="ＭＳ Ｐゴシック"/>
            </a:endParaRPr>
          </a:p>
        </p:txBody>
      </p:sp>
      <p:sp>
        <p:nvSpPr>
          <p:cNvPr id="207" name="正方形/長方形 206"/>
          <p:cNvSpPr/>
          <p:nvPr/>
        </p:nvSpPr>
        <p:spPr>
          <a:xfrm>
            <a:off x="3988388" y="3924286"/>
            <a:ext cx="2114235" cy="369483"/>
          </a:xfrm>
          <a:prstGeom prst="rect">
            <a:avLst/>
          </a:prstGeom>
          <a:ln>
            <a:noFill/>
          </a:ln>
        </p:spPr>
        <p:txBody>
          <a:bodyPr wrap="square" lIns="137187" tIns="68594" rIns="137187" bIns="68594">
            <a:spAutoFit/>
          </a:bodyPr>
          <a:lstStyle/>
          <a:p>
            <a:pPr algn="ctr" defTabSz="7682880" fontAlgn="auto">
              <a:spcBef>
                <a:spcPts val="0"/>
              </a:spcBef>
              <a:spcAft>
                <a:spcPts val="0"/>
              </a:spcAft>
            </a:pPr>
            <a:r>
              <a:rPr lang="en-US" altLang="ja-JP" sz="1500" b="1" dirty="0">
                <a:solidFill>
                  <a:srgbClr val="5F5F5F">
                    <a:lumMod val="50000"/>
                  </a:srgbClr>
                </a:solidFill>
                <a:latin typeface="Calibri"/>
                <a:ea typeface="ＭＳ Ｐゴシック"/>
              </a:rPr>
              <a:t>Modbus server</a:t>
            </a:r>
            <a:endParaRPr lang="ja-JP" altLang="en-US" sz="1600" dirty="0">
              <a:solidFill>
                <a:srgbClr val="5F5F5F">
                  <a:lumMod val="50000"/>
                </a:srgbClr>
              </a:solidFill>
              <a:latin typeface="Calibri"/>
              <a:ea typeface="ＭＳ Ｐゴシック"/>
            </a:endParaRPr>
          </a:p>
        </p:txBody>
      </p:sp>
      <p:sp>
        <p:nvSpPr>
          <p:cNvPr id="209" name="正方形/長方形 208"/>
          <p:cNvSpPr/>
          <p:nvPr/>
        </p:nvSpPr>
        <p:spPr>
          <a:xfrm>
            <a:off x="8260510" y="2949447"/>
            <a:ext cx="1730995" cy="353971"/>
          </a:xfrm>
          <a:prstGeom prst="rect">
            <a:avLst/>
          </a:prstGeom>
        </p:spPr>
        <p:txBody>
          <a:bodyPr wrap="square" lIns="137187" tIns="68594" rIns="137187" bIns="68594">
            <a:spAutoFit/>
          </a:bodyPr>
          <a:lstStyle/>
          <a:p>
            <a:pPr algn="ctr"/>
            <a:r>
              <a:rPr lang="en-US" altLang="ja-JP" sz="1400" dirty="0">
                <a:solidFill>
                  <a:srgbClr val="FFFFFF"/>
                </a:solidFill>
                <a:latin typeface="Calibri"/>
              </a:rPr>
              <a:t>VX link </a:t>
            </a:r>
            <a:r>
              <a:rPr lang="en-US" altLang="ja-JP" sz="1200" dirty="0">
                <a:solidFill>
                  <a:srgbClr val="FFFFFF"/>
                </a:solidFill>
                <a:latin typeface="Calibri"/>
              </a:rPr>
              <a:t>(Network)</a:t>
            </a:r>
            <a:endParaRPr lang="ja-JP" altLang="en-US" sz="1200" dirty="0">
              <a:solidFill>
                <a:srgbClr val="FFFFFF"/>
              </a:solidFill>
              <a:latin typeface="Calibri"/>
            </a:endParaRPr>
          </a:p>
        </p:txBody>
      </p:sp>
      <p:sp>
        <p:nvSpPr>
          <p:cNvPr id="211" name="円/楕円 210"/>
          <p:cNvSpPr/>
          <p:nvPr/>
        </p:nvSpPr>
        <p:spPr>
          <a:xfrm>
            <a:off x="10099530" y="3859441"/>
            <a:ext cx="2133479" cy="323941"/>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r>
              <a:rPr lang="en-US" altLang="ja-JP" dirty="0">
                <a:solidFill>
                  <a:srgbClr val="FFFFFF"/>
                </a:solidFill>
              </a:rPr>
              <a:t>VX-3000 series</a:t>
            </a:r>
            <a:endParaRPr lang="ja-JP" altLang="en-US" dirty="0">
              <a:solidFill>
                <a:srgbClr val="FFFFFF"/>
              </a:solidFill>
            </a:endParaRPr>
          </a:p>
        </p:txBody>
      </p:sp>
      <p:sp>
        <p:nvSpPr>
          <p:cNvPr id="2" name="正方形/長方形 1"/>
          <p:cNvSpPr/>
          <p:nvPr/>
        </p:nvSpPr>
        <p:spPr>
          <a:xfrm>
            <a:off x="3273884" y="4399495"/>
            <a:ext cx="9973251" cy="2632572"/>
          </a:xfrm>
          <a:prstGeom prst="rect">
            <a:avLst/>
          </a:prstGeom>
        </p:spPr>
        <p:txBody>
          <a:bodyPr wrap="square" lIns="137187" tIns="68594" rIns="137187" bIns="68594">
            <a:spAutoFit/>
          </a:bodyPr>
          <a:lstStyle/>
          <a:p>
            <a:r>
              <a:rPr lang="en-US" altLang="ja-JP" b="1" dirty="0">
                <a:solidFill>
                  <a:srgbClr val="0099CC"/>
                </a:solidFill>
                <a:latin typeface="+mj-lt"/>
              </a:rPr>
              <a:t>What is Modbus® protocol?          </a:t>
            </a:r>
            <a:r>
              <a:rPr lang="en-US" altLang="ja-JP" i="1" dirty="0">
                <a:solidFill>
                  <a:srgbClr val="0099CC"/>
                </a:solidFill>
                <a:latin typeface="+mj-lt"/>
              </a:rPr>
              <a:t>http://www.modbus.org/faq.php</a:t>
            </a:r>
          </a:p>
          <a:p>
            <a:endParaRPr lang="en-US" altLang="ja-JP" dirty="0">
              <a:solidFill>
                <a:srgbClr val="0099CC"/>
              </a:solidFill>
              <a:latin typeface="+mj-lt"/>
            </a:endParaRPr>
          </a:p>
          <a:p>
            <a:r>
              <a:rPr lang="en-US" altLang="ja-JP" dirty="0">
                <a:latin typeface="+mj-lt"/>
              </a:rPr>
              <a:t>Modbus Protocol is a messaging structure developed by </a:t>
            </a:r>
            <a:r>
              <a:rPr lang="en-US" altLang="ja-JP" dirty="0" err="1">
                <a:latin typeface="+mj-lt"/>
              </a:rPr>
              <a:t>Modicon</a:t>
            </a:r>
            <a:r>
              <a:rPr lang="en-US" altLang="ja-JP" dirty="0">
                <a:latin typeface="+mj-lt"/>
              </a:rPr>
              <a:t> in 1979. It is used to establish master-slave/client-server communication between intelligent devices. It is a de facto standard, truly open and the most widely used network protocol in the industrial manufacturing environment. It has been implemented by hundreds of vendors on thousands of different devices to transfer discrete/analog I/O and register data between control devices. It's a lingua franca or common denominator between different manufacturers. One report called it the "de facto standard in multi-vendor integration". Industry analysts have reported over 7 million Modbus nodes in North America and Europe alone.</a:t>
            </a:r>
          </a:p>
        </p:txBody>
      </p:sp>
      <p:pic>
        <p:nvPicPr>
          <p:cNvPr id="6" name="Picture 2" descr="クリックすると新しいウィンドウで開きます"/>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643661" y="2381618"/>
            <a:ext cx="1227712" cy="39096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クリックすると新しいウィンドウで開きます"/>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53640" y="3985961"/>
            <a:ext cx="1350483" cy="430065"/>
          </a:xfrm>
          <a:prstGeom prst="rect">
            <a:avLst/>
          </a:prstGeom>
          <a:noFill/>
          <a:extLst>
            <a:ext uri="{909E8E84-426E-40DD-AFC4-6F175D3DCCD1}">
              <a14:hiddenFill xmlns:a14="http://schemas.microsoft.com/office/drawing/2010/main">
                <a:solidFill>
                  <a:srgbClr val="FFFFFF"/>
                </a:solidFill>
              </a14:hiddenFill>
            </a:ext>
          </a:extLst>
        </p:spPr>
      </p:pic>
      <p:grpSp>
        <p:nvGrpSpPr>
          <p:cNvPr id="29" name="グループ化 28"/>
          <p:cNvGrpSpPr/>
          <p:nvPr/>
        </p:nvGrpSpPr>
        <p:grpSpPr>
          <a:xfrm>
            <a:off x="1154017" y="536295"/>
            <a:ext cx="1866938" cy="1772636"/>
            <a:chOff x="2753992" y="980878"/>
            <a:chExt cx="2425140" cy="2301963"/>
          </a:xfrm>
        </p:grpSpPr>
        <p:grpSp>
          <p:nvGrpSpPr>
            <p:cNvPr id="30" name="グループ化 29"/>
            <p:cNvGrpSpPr/>
            <p:nvPr/>
          </p:nvGrpSpPr>
          <p:grpSpPr>
            <a:xfrm>
              <a:off x="2991168" y="1221263"/>
              <a:ext cx="1944215" cy="1771248"/>
              <a:chOff x="2991168" y="1221263"/>
              <a:chExt cx="1944215" cy="1771248"/>
            </a:xfrm>
          </p:grpSpPr>
          <p:sp>
            <p:nvSpPr>
              <p:cNvPr id="32" name="円/楕円 31"/>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sz="1600" kern="0" dirty="0">
                  <a:solidFill>
                    <a:prstClr val="white"/>
                  </a:solidFill>
                  <a:latin typeface="Meiryo UI"/>
                  <a:ea typeface="Meiryo UI"/>
                </a:endParaRPr>
              </a:p>
            </p:txBody>
          </p:sp>
          <p:sp>
            <p:nvSpPr>
              <p:cNvPr id="33" name="角丸四角形 32"/>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sz="1600" b="1" kern="0" dirty="0">
                    <a:solidFill>
                      <a:prstClr val="white"/>
                    </a:solidFill>
                    <a:latin typeface="Calibri"/>
                    <a:ea typeface="Meiryo UI"/>
                  </a:rPr>
                  <a:t>Integration</a:t>
                </a:r>
              </a:p>
              <a:p>
                <a:pPr algn="ctr" defTabSz="1371805" fontAlgn="auto">
                  <a:spcBef>
                    <a:spcPts val="0"/>
                  </a:spcBef>
                  <a:spcAft>
                    <a:spcPts val="0"/>
                  </a:spcAft>
                </a:pPr>
                <a:r>
                  <a:rPr kumimoji="0" lang="en-US" altLang="ja-JP" sz="1000" b="1" kern="0" dirty="0">
                    <a:solidFill>
                      <a:prstClr val="white"/>
                    </a:solidFill>
                    <a:latin typeface="Calibri"/>
                    <a:ea typeface="Meiryo UI"/>
                  </a:rPr>
                  <a:t>with</a:t>
                </a:r>
              </a:p>
              <a:p>
                <a:pPr algn="ctr" defTabSz="1371805" fontAlgn="auto">
                  <a:spcBef>
                    <a:spcPts val="0"/>
                  </a:spcBef>
                  <a:spcAft>
                    <a:spcPts val="0"/>
                  </a:spcAft>
                </a:pPr>
                <a:r>
                  <a:rPr kumimoji="0" lang="en-US" altLang="ja-JP" sz="1600" b="1" kern="0" dirty="0" err="1">
                    <a:solidFill>
                      <a:prstClr val="white"/>
                    </a:solidFill>
                    <a:latin typeface="Calibri"/>
                    <a:ea typeface="Meiryo UI"/>
                  </a:rPr>
                  <a:t>Ext.system</a:t>
                </a:r>
                <a:endParaRPr kumimoji="0" lang="ja-JP" altLang="en-US" sz="1600" b="1" kern="0" dirty="0">
                  <a:solidFill>
                    <a:prstClr val="white"/>
                  </a:solidFill>
                  <a:latin typeface="Calibri"/>
                  <a:ea typeface="Meiryo UI"/>
                </a:endParaRPr>
              </a:p>
            </p:txBody>
          </p:sp>
        </p:grpSp>
        <p:pic>
          <p:nvPicPr>
            <p:cNvPr id="31" name="Picture 2" descr="C:\Users\toa27839.TOA\AppData\Local\Temp\notesEA312D\Bubble_material_noshadow-01.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2753992" y="98087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34" name="円/楕円 33"/>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円/楕円 34"/>
          <p:cNvSpPr/>
          <p:nvPr/>
        </p:nvSpPr>
        <p:spPr>
          <a:xfrm>
            <a:off x="145116" y="318228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6" name="グループ化 35">
            <a:extLst>
              <a:ext uri="{FF2B5EF4-FFF2-40B4-BE49-F238E27FC236}">
                <a16:creationId xmlns:a16="http://schemas.microsoft.com/office/drawing/2014/main" id="{A9904BFF-33C4-4412-8D38-D0537FF436F3}"/>
              </a:ext>
            </a:extLst>
          </p:cNvPr>
          <p:cNvGrpSpPr/>
          <p:nvPr/>
        </p:nvGrpSpPr>
        <p:grpSpPr>
          <a:xfrm rot="21110103">
            <a:off x="7076475" y="907965"/>
            <a:ext cx="594864" cy="564816"/>
            <a:chOff x="2632662" y="996019"/>
            <a:chExt cx="2425137" cy="2301962"/>
          </a:xfrm>
          <a:effectLst>
            <a:outerShdw blurRad="38100" dist="38100" dir="8100000" algn="tr" rotWithShape="0">
              <a:prstClr val="black">
                <a:alpha val="40000"/>
              </a:prstClr>
            </a:outerShdw>
          </a:effectLst>
        </p:grpSpPr>
        <p:grpSp>
          <p:nvGrpSpPr>
            <p:cNvPr id="37" name="グループ化 36">
              <a:extLst>
                <a:ext uri="{FF2B5EF4-FFF2-40B4-BE49-F238E27FC236}">
                  <a16:creationId xmlns:a16="http://schemas.microsoft.com/office/drawing/2014/main" id="{2C13D22B-CF84-4B5B-8418-C965F023EE28}"/>
                </a:ext>
              </a:extLst>
            </p:cNvPr>
            <p:cNvGrpSpPr/>
            <p:nvPr/>
          </p:nvGrpSpPr>
          <p:grpSpPr>
            <a:xfrm>
              <a:off x="2991168" y="1221263"/>
              <a:ext cx="1944215" cy="1771248"/>
              <a:chOff x="2991168" y="1221263"/>
              <a:chExt cx="1944215" cy="1771248"/>
            </a:xfrm>
          </p:grpSpPr>
          <p:sp>
            <p:nvSpPr>
              <p:cNvPr id="39" name="円/楕円 42">
                <a:extLst>
                  <a:ext uri="{FF2B5EF4-FFF2-40B4-BE49-F238E27FC236}">
                    <a16:creationId xmlns:a16="http://schemas.microsoft.com/office/drawing/2014/main" id="{ACFF58D4-9C8A-454F-8279-BC8C5E8E4088}"/>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40" name="角丸四角形 43">
                <a:extLst>
                  <a:ext uri="{FF2B5EF4-FFF2-40B4-BE49-F238E27FC236}">
                    <a16:creationId xmlns:a16="http://schemas.microsoft.com/office/drawing/2014/main" id="{7E13BAFC-2A07-4C50-8BCA-6E37193C1DBF}"/>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v.3</a:t>
                </a:r>
                <a:endParaRPr kumimoji="0" lang="ja-JP" altLang="en-US" sz="1400" b="1" kern="0" dirty="0">
                  <a:solidFill>
                    <a:prstClr val="white"/>
                  </a:solidFill>
                  <a:latin typeface="Calibri"/>
                  <a:ea typeface="Meiryo UI"/>
                </a:endParaRPr>
              </a:p>
            </p:txBody>
          </p:sp>
        </p:grpSp>
        <p:pic>
          <p:nvPicPr>
            <p:cNvPr id="38" name="Picture 2" descr="C:\Users\toa27839.TOA\AppData\Local\Temp\notesEA312D\Bubble_material_noshadow-01.png">
              <a:extLst>
                <a:ext uri="{FF2B5EF4-FFF2-40B4-BE49-F238E27FC236}">
                  <a16:creationId xmlns:a16="http://schemas.microsoft.com/office/drawing/2014/main" id="{4F92E04E-CC10-44D0-B856-26EA5567C6BD}"/>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2632662" y="996019"/>
              <a:ext cx="2425137" cy="2301962"/>
            </a:xfrm>
            <a:prstGeom prst="rect">
              <a:avLst/>
            </a:prstGeom>
            <a:noFill/>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245147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sp>
        <p:nvSpPr>
          <p:cNvPr id="151" name="正方形/長方形 150"/>
          <p:cNvSpPr/>
          <p:nvPr/>
        </p:nvSpPr>
        <p:spPr>
          <a:xfrm>
            <a:off x="3179113" y="945683"/>
            <a:ext cx="3345329" cy="507860"/>
          </a:xfrm>
          <a:prstGeom prst="rect">
            <a:avLst/>
          </a:prstGeom>
        </p:spPr>
        <p:txBody>
          <a:bodyPr wrap="none" lIns="137187" tIns="68594" rIns="137187" bIns="68594">
            <a:spAutoFit/>
          </a:bodyPr>
          <a:lstStyle/>
          <a:p>
            <a:r>
              <a:rPr lang="en-US" altLang="ja-JP" sz="2400" b="1" dirty="0">
                <a:solidFill>
                  <a:srgbClr val="F79646">
                    <a:lumMod val="75000"/>
                  </a:srgbClr>
                </a:solidFill>
                <a:latin typeface="Calibri"/>
              </a:rPr>
              <a:t>Web Browser</a:t>
            </a:r>
            <a:r>
              <a:rPr lang="ja-JP" altLang="en-US" sz="2400" b="1" dirty="0">
                <a:solidFill>
                  <a:srgbClr val="F79646">
                    <a:lumMod val="75000"/>
                  </a:srgbClr>
                </a:solidFill>
                <a:latin typeface="Calibri"/>
              </a:rPr>
              <a:t> </a:t>
            </a:r>
            <a:r>
              <a:rPr lang="en-US" altLang="ja-JP" sz="2400" b="1" dirty="0">
                <a:solidFill>
                  <a:srgbClr val="F79646">
                    <a:lumMod val="75000"/>
                  </a:srgbClr>
                </a:solidFill>
                <a:latin typeface="Calibri"/>
              </a:rPr>
              <a:t>Controller</a:t>
            </a:r>
            <a:endParaRPr lang="ja-JP" altLang="en-US" sz="2400" dirty="0">
              <a:solidFill>
                <a:srgbClr val="F79646">
                  <a:lumMod val="75000"/>
                </a:srgbClr>
              </a:solidFill>
            </a:endParaRPr>
          </a:p>
        </p:txBody>
      </p:sp>
      <p:sp>
        <p:nvSpPr>
          <p:cNvPr id="157" name="正方形/長方形 156"/>
          <p:cNvSpPr/>
          <p:nvPr/>
        </p:nvSpPr>
        <p:spPr>
          <a:xfrm>
            <a:off x="3276488" y="1626964"/>
            <a:ext cx="8028809" cy="738692"/>
          </a:xfrm>
          <a:prstGeom prst="rect">
            <a:avLst/>
          </a:prstGeom>
        </p:spPr>
        <p:txBody>
          <a:bodyPr wrap="squar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It is also possible to custom-make a control system using a web browser. </a:t>
            </a:r>
          </a:p>
          <a:p>
            <a:pPr defTabSz="7682880" fontAlgn="auto">
              <a:spcBef>
                <a:spcPts val="0"/>
              </a:spcBef>
              <a:spcAft>
                <a:spcPts val="0"/>
              </a:spcAft>
            </a:pPr>
            <a:r>
              <a:rPr lang="en-US" altLang="ja-JP" dirty="0">
                <a:solidFill>
                  <a:prstClr val="black"/>
                </a:solidFill>
                <a:latin typeface="Calibri"/>
                <a:ea typeface="ＭＳ Ｐゴシック"/>
              </a:rPr>
              <a:t>This is an example system that is being produced in the AP region.</a:t>
            </a:r>
            <a:endParaRPr lang="ja-JP" altLang="en-US" sz="2100" dirty="0">
              <a:solidFill>
                <a:prstClr val="black"/>
              </a:solidFill>
              <a:latin typeface="Calibri"/>
              <a:ea typeface="ＭＳ Ｐゴシック"/>
            </a:endParaRPr>
          </a:p>
        </p:txBody>
      </p:sp>
      <p:sp>
        <p:nvSpPr>
          <p:cNvPr id="200" name="正方形/長方形 199"/>
          <p:cNvSpPr/>
          <p:nvPr/>
        </p:nvSpPr>
        <p:spPr>
          <a:xfrm>
            <a:off x="5346451" y="2329005"/>
            <a:ext cx="5406689" cy="932827"/>
          </a:xfrm>
          <a:custGeom>
            <a:avLst/>
            <a:gdLst>
              <a:gd name="connsiteX0" fmla="*/ 0 w 2466631"/>
              <a:gd name="connsiteY0" fmla="*/ 0 h 280318"/>
              <a:gd name="connsiteX1" fmla="*/ 2466631 w 2466631"/>
              <a:gd name="connsiteY1" fmla="*/ 0 h 280318"/>
              <a:gd name="connsiteX2" fmla="*/ 2466631 w 2466631"/>
              <a:gd name="connsiteY2" fmla="*/ 280318 h 280318"/>
              <a:gd name="connsiteX3" fmla="*/ 0 w 2466631"/>
              <a:gd name="connsiteY3" fmla="*/ 280318 h 280318"/>
              <a:gd name="connsiteX4" fmla="*/ 0 w 2466631"/>
              <a:gd name="connsiteY4" fmla="*/ 0 h 280318"/>
              <a:gd name="connsiteX0" fmla="*/ 0 w 2466631"/>
              <a:gd name="connsiteY0" fmla="*/ 584 h 280902"/>
              <a:gd name="connsiteX1" fmla="*/ 1955412 w 2466631"/>
              <a:gd name="connsiteY1" fmla="*/ 0 h 280902"/>
              <a:gd name="connsiteX2" fmla="*/ 2466631 w 2466631"/>
              <a:gd name="connsiteY2" fmla="*/ 584 h 280902"/>
              <a:gd name="connsiteX3" fmla="*/ 2466631 w 2466631"/>
              <a:gd name="connsiteY3" fmla="*/ 280902 h 280902"/>
              <a:gd name="connsiteX4" fmla="*/ 0 w 2466631"/>
              <a:gd name="connsiteY4" fmla="*/ 280902 h 280902"/>
              <a:gd name="connsiteX5" fmla="*/ 0 w 2466631"/>
              <a:gd name="connsiteY5" fmla="*/ 584 h 280902"/>
              <a:gd name="connsiteX0" fmla="*/ 0 w 2466631"/>
              <a:gd name="connsiteY0" fmla="*/ 4061 h 284379"/>
              <a:gd name="connsiteX1" fmla="*/ 1955412 w 2466631"/>
              <a:gd name="connsiteY1" fmla="*/ 3477 h 284379"/>
              <a:gd name="connsiteX2" fmla="*/ 2282232 w 2466631"/>
              <a:gd name="connsiteY2" fmla="*/ 0 h 284379"/>
              <a:gd name="connsiteX3" fmla="*/ 2466631 w 2466631"/>
              <a:gd name="connsiteY3" fmla="*/ 4061 h 284379"/>
              <a:gd name="connsiteX4" fmla="*/ 2466631 w 2466631"/>
              <a:gd name="connsiteY4" fmla="*/ 284379 h 284379"/>
              <a:gd name="connsiteX5" fmla="*/ 0 w 2466631"/>
              <a:gd name="connsiteY5" fmla="*/ 284379 h 284379"/>
              <a:gd name="connsiteX6" fmla="*/ 0 w 2466631"/>
              <a:gd name="connsiteY6" fmla="*/ 4061 h 284379"/>
              <a:gd name="connsiteX0" fmla="*/ 0 w 2581237"/>
              <a:gd name="connsiteY0" fmla="*/ 341311 h 621629"/>
              <a:gd name="connsiteX1" fmla="*/ 1955412 w 2581237"/>
              <a:gd name="connsiteY1" fmla="*/ 340727 h 621629"/>
              <a:gd name="connsiteX2" fmla="*/ 2581237 w 2581237"/>
              <a:gd name="connsiteY2" fmla="*/ 0 h 621629"/>
              <a:gd name="connsiteX3" fmla="*/ 2466631 w 2581237"/>
              <a:gd name="connsiteY3" fmla="*/ 341311 h 621629"/>
              <a:gd name="connsiteX4" fmla="*/ 2466631 w 2581237"/>
              <a:gd name="connsiteY4" fmla="*/ 621629 h 621629"/>
              <a:gd name="connsiteX5" fmla="*/ 0 w 2581237"/>
              <a:gd name="connsiteY5" fmla="*/ 621629 h 621629"/>
              <a:gd name="connsiteX6" fmla="*/ 0 w 2581237"/>
              <a:gd name="connsiteY6" fmla="*/ 341311 h 621629"/>
              <a:gd name="connsiteX0" fmla="*/ 0 w 2639098"/>
              <a:gd name="connsiteY0" fmla="*/ 341311 h 621629"/>
              <a:gd name="connsiteX1" fmla="*/ 1955412 w 2639098"/>
              <a:gd name="connsiteY1" fmla="*/ 340727 h 621629"/>
              <a:gd name="connsiteX2" fmla="*/ 2581237 w 2639098"/>
              <a:gd name="connsiteY2" fmla="*/ 0 h 621629"/>
              <a:gd name="connsiteX3" fmla="*/ 2636866 w 2639098"/>
              <a:gd name="connsiteY3" fmla="*/ 118212 h 621629"/>
              <a:gd name="connsiteX4" fmla="*/ 2466631 w 2639098"/>
              <a:gd name="connsiteY4" fmla="*/ 341311 h 621629"/>
              <a:gd name="connsiteX5" fmla="*/ 2466631 w 2639098"/>
              <a:gd name="connsiteY5" fmla="*/ 621629 h 621629"/>
              <a:gd name="connsiteX6" fmla="*/ 0 w 2639098"/>
              <a:gd name="connsiteY6" fmla="*/ 621629 h 621629"/>
              <a:gd name="connsiteX7" fmla="*/ 0 w 2639098"/>
              <a:gd name="connsiteY7" fmla="*/ 341311 h 6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098" h="621629">
                <a:moveTo>
                  <a:pt x="0" y="341311"/>
                </a:moveTo>
                <a:lnTo>
                  <a:pt x="1955412" y="340727"/>
                </a:lnTo>
                <a:lnTo>
                  <a:pt x="2581237" y="0"/>
                </a:lnTo>
                <a:cubicBezTo>
                  <a:pt x="2563853" y="56788"/>
                  <a:pt x="2654250" y="61424"/>
                  <a:pt x="2636866" y="118212"/>
                </a:cubicBezTo>
                <a:lnTo>
                  <a:pt x="2466631" y="341311"/>
                </a:lnTo>
                <a:lnTo>
                  <a:pt x="2466631" y="621629"/>
                </a:lnTo>
                <a:lnTo>
                  <a:pt x="0" y="621629"/>
                </a:lnTo>
                <a:lnTo>
                  <a:pt x="0" y="341311"/>
                </a:lnTo>
                <a:close/>
              </a:path>
            </a:pathLst>
          </a:cu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pic>
        <p:nvPicPr>
          <p:cNvPr id="201" name="Picture 2" descr="H:\TCL\Products\Products data\VX\VX-3000\Photo\VX-3000 ph2\VX-3000 Bilder\VX-3004F_front_plan.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590145" y="2262437"/>
            <a:ext cx="1046347" cy="332489"/>
          </a:xfrm>
          <a:prstGeom prst="rect">
            <a:avLst/>
          </a:prstGeom>
          <a:noFill/>
          <a:extLst>
            <a:ext uri="{909E8E84-426E-40DD-AFC4-6F175D3DCCD1}">
              <a14:hiddenFill xmlns:a14="http://schemas.microsoft.com/office/drawing/2010/main">
                <a:solidFill>
                  <a:srgbClr val="FFFFFF"/>
                </a:solidFill>
              </a14:hiddenFill>
            </a:ext>
          </a:extLst>
        </p:spPr>
      </p:pic>
      <p:pic>
        <p:nvPicPr>
          <p:cNvPr id="202" name="Picture 2"/>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b="50000"/>
          <a:stretch/>
        </p:blipFill>
        <p:spPr bwMode="auto">
          <a:xfrm>
            <a:off x="9831497" y="2673155"/>
            <a:ext cx="2623286" cy="9318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8" name="フリーフォーム 27"/>
          <p:cNvSpPr/>
          <p:nvPr/>
        </p:nvSpPr>
        <p:spPr>
          <a:xfrm>
            <a:off x="5454476" y="2506585"/>
            <a:ext cx="5073361" cy="462898"/>
          </a:xfrm>
          <a:custGeom>
            <a:avLst/>
            <a:gdLst>
              <a:gd name="connsiteX0" fmla="*/ 0 w 2500829"/>
              <a:gd name="connsiteY0" fmla="*/ 308472 h 308472"/>
              <a:gd name="connsiteX1" fmla="*/ 1983036 w 2500829"/>
              <a:gd name="connsiteY1" fmla="*/ 308472 h 308472"/>
              <a:gd name="connsiteX2" fmla="*/ 2500829 w 2500829"/>
              <a:gd name="connsiteY2" fmla="*/ 0 h 308472"/>
            </a:gdLst>
            <a:ahLst/>
            <a:cxnLst>
              <a:cxn ang="0">
                <a:pos x="connsiteX0" y="connsiteY0"/>
              </a:cxn>
              <a:cxn ang="0">
                <a:pos x="connsiteX1" y="connsiteY1"/>
              </a:cxn>
              <a:cxn ang="0">
                <a:pos x="connsiteX2" y="connsiteY2"/>
              </a:cxn>
            </a:cxnLst>
            <a:rect l="l" t="t" r="r" b="b"/>
            <a:pathLst>
              <a:path w="2500829" h="308472">
                <a:moveTo>
                  <a:pt x="0" y="308472"/>
                </a:moveTo>
                <a:lnTo>
                  <a:pt x="1983036" y="308472"/>
                </a:lnTo>
                <a:lnTo>
                  <a:pt x="2500829" y="0"/>
                </a:lnTo>
              </a:path>
            </a:pathLst>
          </a:custGeom>
          <a:noFill/>
          <a:ln w="12700">
            <a:solidFill>
              <a:srgbClr val="00B050"/>
            </a:solidFill>
            <a:prstDash val="sysDash"/>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171" name="円柱 170"/>
          <p:cNvSpPr/>
          <p:nvPr/>
        </p:nvSpPr>
        <p:spPr>
          <a:xfrm>
            <a:off x="4941445" y="2500621"/>
            <a:ext cx="1617421" cy="1492916"/>
          </a:xfrm>
          <a:prstGeom prst="can">
            <a:avLst>
              <a:gd name="adj" fmla="val 21520"/>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r>
              <a:rPr lang="en-US" altLang="ja-JP" dirty="0">
                <a:solidFill>
                  <a:srgbClr val="FFFFFF"/>
                </a:solidFill>
              </a:rPr>
              <a:t>Web Browser</a:t>
            </a:r>
          </a:p>
          <a:p>
            <a:pPr algn="ctr"/>
            <a:r>
              <a:rPr lang="en-US" altLang="ja-JP" dirty="0">
                <a:solidFill>
                  <a:srgbClr val="FFFFFF"/>
                </a:solidFill>
              </a:rPr>
              <a:t>Audio</a:t>
            </a:r>
          </a:p>
          <a:p>
            <a:pPr algn="ctr"/>
            <a:r>
              <a:rPr lang="en-US" altLang="ja-JP" dirty="0">
                <a:solidFill>
                  <a:srgbClr val="FFFFFF"/>
                </a:solidFill>
              </a:rPr>
              <a:t>Server</a:t>
            </a:r>
            <a:endParaRPr lang="ja-JP" altLang="en-US" dirty="0">
              <a:solidFill>
                <a:srgbClr val="FFFFFF"/>
              </a:solidFill>
            </a:endParaRPr>
          </a:p>
        </p:txBody>
      </p:sp>
      <p:sp>
        <p:nvSpPr>
          <p:cNvPr id="209" name="正方形/長方形 208"/>
          <p:cNvSpPr/>
          <p:nvPr/>
        </p:nvSpPr>
        <p:spPr>
          <a:xfrm>
            <a:off x="8260510" y="2949447"/>
            <a:ext cx="1730995" cy="353971"/>
          </a:xfrm>
          <a:prstGeom prst="rect">
            <a:avLst/>
          </a:prstGeom>
        </p:spPr>
        <p:txBody>
          <a:bodyPr wrap="square" lIns="137187" tIns="68594" rIns="137187" bIns="68594">
            <a:spAutoFit/>
          </a:bodyPr>
          <a:lstStyle/>
          <a:p>
            <a:pPr algn="ctr"/>
            <a:r>
              <a:rPr lang="en-US" altLang="ja-JP" sz="1400" dirty="0">
                <a:solidFill>
                  <a:srgbClr val="FFFFFF"/>
                </a:solidFill>
                <a:latin typeface="Calibri"/>
              </a:rPr>
              <a:t>VX link </a:t>
            </a:r>
            <a:r>
              <a:rPr lang="en-US" altLang="ja-JP" sz="1200" dirty="0">
                <a:solidFill>
                  <a:srgbClr val="FFFFFF"/>
                </a:solidFill>
                <a:latin typeface="Calibri"/>
              </a:rPr>
              <a:t>(Network)</a:t>
            </a:r>
            <a:endParaRPr lang="ja-JP" altLang="en-US" sz="1200" dirty="0">
              <a:solidFill>
                <a:srgbClr val="FFFFFF"/>
              </a:solidFill>
              <a:latin typeface="Calibri"/>
            </a:endParaRPr>
          </a:p>
        </p:txBody>
      </p:sp>
      <p:sp>
        <p:nvSpPr>
          <p:cNvPr id="211" name="円/楕円 210"/>
          <p:cNvSpPr/>
          <p:nvPr/>
        </p:nvSpPr>
        <p:spPr>
          <a:xfrm>
            <a:off x="10099530" y="3859441"/>
            <a:ext cx="2133479" cy="323941"/>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r>
              <a:rPr lang="en-US" altLang="ja-JP" dirty="0">
                <a:solidFill>
                  <a:srgbClr val="FFFFFF"/>
                </a:solidFill>
              </a:rPr>
              <a:t>VX-3000 series</a:t>
            </a:r>
            <a:endParaRPr lang="ja-JP" altLang="en-US" dirty="0">
              <a:solidFill>
                <a:srgbClr val="FFFFFF"/>
              </a:solidFill>
            </a:endParaRPr>
          </a:p>
        </p:txBody>
      </p:sp>
      <p:grpSp>
        <p:nvGrpSpPr>
          <p:cNvPr id="29" name="グループ化 28"/>
          <p:cNvGrpSpPr/>
          <p:nvPr/>
        </p:nvGrpSpPr>
        <p:grpSpPr>
          <a:xfrm>
            <a:off x="1154017" y="536295"/>
            <a:ext cx="1866938" cy="1772636"/>
            <a:chOff x="2753992" y="980878"/>
            <a:chExt cx="2425140" cy="2301963"/>
          </a:xfrm>
        </p:grpSpPr>
        <p:grpSp>
          <p:nvGrpSpPr>
            <p:cNvPr id="30" name="グループ化 29"/>
            <p:cNvGrpSpPr/>
            <p:nvPr/>
          </p:nvGrpSpPr>
          <p:grpSpPr>
            <a:xfrm>
              <a:off x="2991168" y="1221263"/>
              <a:ext cx="1944215" cy="1771248"/>
              <a:chOff x="2991168" y="1221263"/>
              <a:chExt cx="1944215" cy="1771248"/>
            </a:xfrm>
          </p:grpSpPr>
          <p:sp>
            <p:nvSpPr>
              <p:cNvPr id="32" name="円/楕円 31"/>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sz="1600" kern="0" dirty="0">
                  <a:solidFill>
                    <a:prstClr val="white"/>
                  </a:solidFill>
                  <a:latin typeface="Meiryo UI"/>
                  <a:ea typeface="Meiryo UI"/>
                </a:endParaRPr>
              </a:p>
            </p:txBody>
          </p:sp>
          <p:sp>
            <p:nvSpPr>
              <p:cNvPr id="33" name="角丸四角形 32"/>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sz="1600" b="1" kern="0" dirty="0">
                    <a:solidFill>
                      <a:prstClr val="white"/>
                    </a:solidFill>
                    <a:latin typeface="Calibri"/>
                    <a:ea typeface="Meiryo UI"/>
                  </a:rPr>
                  <a:t>Integration</a:t>
                </a:r>
              </a:p>
              <a:p>
                <a:pPr algn="ctr" defTabSz="1371805" fontAlgn="auto">
                  <a:spcBef>
                    <a:spcPts val="0"/>
                  </a:spcBef>
                  <a:spcAft>
                    <a:spcPts val="0"/>
                  </a:spcAft>
                </a:pPr>
                <a:r>
                  <a:rPr kumimoji="0" lang="en-US" altLang="ja-JP" sz="1000" b="1" kern="0" dirty="0">
                    <a:solidFill>
                      <a:prstClr val="white"/>
                    </a:solidFill>
                    <a:latin typeface="Calibri"/>
                    <a:ea typeface="Meiryo UI"/>
                  </a:rPr>
                  <a:t>with</a:t>
                </a:r>
              </a:p>
              <a:p>
                <a:pPr algn="ctr" defTabSz="1371805" fontAlgn="auto">
                  <a:spcBef>
                    <a:spcPts val="0"/>
                  </a:spcBef>
                  <a:spcAft>
                    <a:spcPts val="0"/>
                  </a:spcAft>
                </a:pPr>
                <a:r>
                  <a:rPr kumimoji="0" lang="en-US" altLang="ja-JP" sz="1600" b="1" kern="0" dirty="0" err="1">
                    <a:solidFill>
                      <a:prstClr val="white"/>
                    </a:solidFill>
                    <a:latin typeface="Calibri"/>
                    <a:ea typeface="Meiryo UI"/>
                  </a:rPr>
                  <a:t>Ext.system</a:t>
                </a:r>
                <a:endParaRPr kumimoji="0" lang="ja-JP" altLang="en-US" sz="1600" b="1" kern="0" dirty="0">
                  <a:solidFill>
                    <a:prstClr val="white"/>
                  </a:solidFill>
                  <a:latin typeface="Calibri"/>
                  <a:ea typeface="Meiryo UI"/>
                </a:endParaRPr>
              </a:p>
            </p:txBody>
          </p:sp>
        </p:grpSp>
        <p:pic>
          <p:nvPicPr>
            <p:cNvPr id="31" name="Picture 2" descr="C:\Users\toa27839.TOA\AppData\Local\Temp\notesEA312D\Bubble_material_noshadow-01.pn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a:stretch/>
          </p:blipFill>
          <p:spPr bwMode="auto">
            <a:xfrm>
              <a:off x="2753992" y="98087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34" name="円/楕円 33"/>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円/楕円 34"/>
          <p:cNvSpPr/>
          <p:nvPr/>
        </p:nvSpPr>
        <p:spPr>
          <a:xfrm>
            <a:off x="145116" y="318228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図形 2">
            <a:extLst>
              <a:ext uri="{FF2B5EF4-FFF2-40B4-BE49-F238E27FC236}">
                <a16:creationId xmlns:a16="http://schemas.microsoft.com/office/drawing/2014/main" id="{4A70A4ED-FF34-410D-BDB3-879C12424771}"/>
              </a:ext>
            </a:extLst>
          </p:cNvPr>
          <p:cNvSpPr/>
          <p:nvPr/>
        </p:nvSpPr>
        <p:spPr>
          <a:xfrm>
            <a:off x="5995555" y="3314700"/>
            <a:ext cx="4623954" cy="394855"/>
          </a:xfrm>
          <a:custGeom>
            <a:avLst/>
            <a:gdLst>
              <a:gd name="connsiteX0" fmla="*/ 0 w 4623954"/>
              <a:gd name="connsiteY0" fmla="*/ 394855 h 394855"/>
              <a:gd name="connsiteX1" fmla="*/ 4623954 w 4623954"/>
              <a:gd name="connsiteY1" fmla="*/ 394855 h 394855"/>
              <a:gd name="connsiteX2" fmla="*/ 4623954 w 4623954"/>
              <a:gd name="connsiteY2" fmla="*/ 0 h 394855"/>
            </a:gdLst>
            <a:ahLst/>
            <a:cxnLst>
              <a:cxn ang="0">
                <a:pos x="connsiteX0" y="connsiteY0"/>
              </a:cxn>
              <a:cxn ang="0">
                <a:pos x="connsiteX1" y="connsiteY1"/>
              </a:cxn>
              <a:cxn ang="0">
                <a:pos x="connsiteX2" y="connsiteY2"/>
              </a:cxn>
            </a:cxnLst>
            <a:rect l="l" t="t" r="r" b="b"/>
            <a:pathLst>
              <a:path w="4623954" h="394855">
                <a:moveTo>
                  <a:pt x="0" y="394855"/>
                </a:moveTo>
                <a:lnTo>
                  <a:pt x="4623954" y="394855"/>
                </a:lnTo>
                <a:lnTo>
                  <a:pt x="4623954" y="0"/>
                </a:lnTo>
              </a:path>
            </a:pathLst>
          </a:custGeom>
          <a:noFill/>
          <a:ln w="19050">
            <a:solidFill>
              <a:srgbClr val="00B05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6" name="Picture 3">
            <a:extLst>
              <a:ext uri="{FF2B5EF4-FFF2-40B4-BE49-F238E27FC236}">
                <a16:creationId xmlns:a16="http://schemas.microsoft.com/office/drawing/2014/main" id="{2010AFA3-2A4E-4C24-BDE9-D7D95EB9ED4B}"/>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833552" y="3986204"/>
            <a:ext cx="468358" cy="46835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7" name="Picture 14">
            <a:extLst>
              <a:ext uri="{FF2B5EF4-FFF2-40B4-BE49-F238E27FC236}">
                <a16:creationId xmlns:a16="http://schemas.microsoft.com/office/drawing/2014/main" id="{E2894E0D-B3D3-4586-8DC5-77E8FED86F71}"/>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978474" y="5160701"/>
            <a:ext cx="2223963" cy="14700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8" name="Picture 7">
            <a:extLst>
              <a:ext uri="{FF2B5EF4-FFF2-40B4-BE49-F238E27FC236}">
                <a16:creationId xmlns:a16="http://schemas.microsoft.com/office/drawing/2014/main" id="{40046778-88F6-4014-93F5-6C0C5DACDB0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21378510">
            <a:off x="2487837" y="3624553"/>
            <a:ext cx="834224" cy="1191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9" name="Picture 4">
            <a:extLst>
              <a:ext uri="{FF2B5EF4-FFF2-40B4-BE49-F238E27FC236}">
                <a16:creationId xmlns:a16="http://schemas.microsoft.com/office/drawing/2014/main" id="{819B8733-02FA-4A08-BA58-88AC7634E275}"/>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rot="1313234">
            <a:off x="2958817" y="4244284"/>
            <a:ext cx="991522" cy="9915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 name="Picture 11">
            <a:extLst>
              <a:ext uri="{FF2B5EF4-FFF2-40B4-BE49-F238E27FC236}">
                <a16:creationId xmlns:a16="http://schemas.microsoft.com/office/drawing/2014/main" id="{C71FD609-2C8A-484D-B46F-C5C7F2373730}"/>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388696" y="4067510"/>
            <a:ext cx="358545" cy="41310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1" name="Picture 2">
            <a:extLst>
              <a:ext uri="{FF2B5EF4-FFF2-40B4-BE49-F238E27FC236}">
                <a16:creationId xmlns:a16="http://schemas.microsoft.com/office/drawing/2014/main" id="{0D85FFD7-CA56-47C3-BBEF-36722032A03D}"/>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33564" y="4034976"/>
            <a:ext cx="445640" cy="4456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フリーフォーム: 図形 8">
            <a:extLst>
              <a:ext uri="{FF2B5EF4-FFF2-40B4-BE49-F238E27FC236}">
                <a16:creationId xmlns:a16="http://schemas.microsoft.com/office/drawing/2014/main" id="{0A83E86A-E970-4E58-9003-C32ADC734B96}"/>
              </a:ext>
            </a:extLst>
          </p:cNvPr>
          <p:cNvSpPr/>
          <p:nvPr/>
        </p:nvSpPr>
        <p:spPr>
          <a:xfrm>
            <a:off x="7483787" y="3314700"/>
            <a:ext cx="3218849" cy="1893510"/>
          </a:xfrm>
          <a:custGeom>
            <a:avLst/>
            <a:gdLst>
              <a:gd name="connsiteX0" fmla="*/ 1174173 w 1174173"/>
              <a:gd name="connsiteY0" fmla="*/ 935182 h 935182"/>
              <a:gd name="connsiteX1" fmla="*/ 0 w 1174173"/>
              <a:gd name="connsiteY1" fmla="*/ 0 h 935182"/>
              <a:gd name="connsiteX0" fmla="*/ 0 w 1811579"/>
              <a:gd name="connsiteY0" fmla="*/ 1339457 h 1339457"/>
              <a:gd name="connsiteX1" fmla="*/ 1811579 w 1811579"/>
              <a:gd name="connsiteY1" fmla="*/ 0 h 1339457"/>
              <a:gd name="connsiteX0" fmla="*/ 0 w 1818896"/>
              <a:gd name="connsiteY0" fmla="*/ 1339457 h 1339457"/>
              <a:gd name="connsiteX1" fmla="*/ 1818896 w 1818896"/>
              <a:gd name="connsiteY1" fmla="*/ 323420 h 1339457"/>
              <a:gd name="connsiteX2" fmla="*/ 1811579 w 1818896"/>
              <a:gd name="connsiteY2" fmla="*/ 0 h 1339457"/>
              <a:gd name="connsiteX0" fmla="*/ 441174 w 2260070"/>
              <a:gd name="connsiteY0" fmla="*/ 1339457 h 1339457"/>
              <a:gd name="connsiteX1" fmla="*/ 64664 w 2260070"/>
              <a:gd name="connsiteY1" fmla="*/ 367523 h 1339457"/>
              <a:gd name="connsiteX2" fmla="*/ 2260070 w 2260070"/>
              <a:gd name="connsiteY2" fmla="*/ 323420 h 1339457"/>
              <a:gd name="connsiteX3" fmla="*/ 2252753 w 2260070"/>
              <a:gd name="connsiteY3" fmla="*/ 0 h 1339457"/>
              <a:gd name="connsiteX0" fmla="*/ 441174 w 2260070"/>
              <a:gd name="connsiteY0" fmla="*/ 1339457 h 1339457"/>
              <a:gd name="connsiteX1" fmla="*/ 64664 w 2260070"/>
              <a:gd name="connsiteY1" fmla="*/ 367523 h 1339457"/>
              <a:gd name="connsiteX2" fmla="*/ 2260070 w 2260070"/>
              <a:gd name="connsiteY2" fmla="*/ 323420 h 1339457"/>
              <a:gd name="connsiteX3" fmla="*/ 2252753 w 2260070"/>
              <a:gd name="connsiteY3" fmla="*/ 0 h 1339457"/>
              <a:gd name="connsiteX0" fmla="*/ 448047 w 2266943"/>
              <a:gd name="connsiteY0" fmla="*/ 1339457 h 1339457"/>
              <a:gd name="connsiteX1" fmla="*/ 64219 w 2266943"/>
              <a:gd name="connsiteY1" fmla="*/ 338121 h 1339457"/>
              <a:gd name="connsiteX2" fmla="*/ 2266943 w 2266943"/>
              <a:gd name="connsiteY2" fmla="*/ 323420 h 1339457"/>
              <a:gd name="connsiteX3" fmla="*/ 2259626 w 2266943"/>
              <a:gd name="connsiteY3" fmla="*/ 0 h 1339457"/>
            </a:gdLst>
            <a:ahLst/>
            <a:cxnLst>
              <a:cxn ang="0">
                <a:pos x="connsiteX0" y="connsiteY0"/>
              </a:cxn>
              <a:cxn ang="0">
                <a:pos x="connsiteX1" y="connsiteY1"/>
              </a:cxn>
              <a:cxn ang="0">
                <a:pos x="connsiteX2" y="connsiteY2"/>
              </a:cxn>
              <a:cxn ang="0">
                <a:pos x="connsiteX3" y="connsiteY3"/>
              </a:cxn>
            </a:cxnLst>
            <a:rect l="l" t="t" r="r" b="b"/>
            <a:pathLst>
              <a:path w="2266943" h="1339457">
                <a:moveTo>
                  <a:pt x="448047" y="1339457"/>
                </a:moveTo>
                <a:cubicBezTo>
                  <a:pt x="640206" y="1232597"/>
                  <a:pt x="-238930" y="507460"/>
                  <a:pt x="64219" y="338121"/>
                </a:cubicBezTo>
                <a:lnTo>
                  <a:pt x="2266943" y="323420"/>
                </a:lnTo>
                <a:lnTo>
                  <a:pt x="2259626" y="0"/>
                </a:lnTo>
              </a:path>
            </a:pathLst>
          </a:custGeom>
          <a:noFill/>
          <a:ln>
            <a:solidFill>
              <a:srgbClr val="00B05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8" name="図 7">
            <a:extLst>
              <a:ext uri="{FF2B5EF4-FFF2-40B4-BE49-F238E27FC236}">
                <a16:creationId xmlns:a16="http://schemas.microsoft.com/office/drawing/2014/main" id="{013B82FD-6B9F-4176-B4C9-40463A173C8F}"/>
              </a:ext>
            </a:extLst>
          </p:cNvPr>
          <p:cNvPicPr>
            <a:picLocks noChangeAspect="1"/>
          </p:cNvPicPr>
          <p:nvPr/>
        </p:nvPicPr>
        <p:blipFill>
          <a:blip r:embed="rId12"/>
          <a:stretch>
            <a:fillRect/>
          </a:stretch>
        </p:blipFill>
        <p:spPr>
          <a:xfrm>
            <a:off x="7630431" y="4414895"/>
            <a:ext cx="1086634" cy="1427617"/>
          </a:xfrm>
          <a:prstGeom prst="rect">
            <a:avLst/>
          </a:prstGeom>
        </p:spPr>
      </p:pic>
      <p:sp>
        <p:nvSpPr>
          <p:cNvPr id="10" name="フリーフォーム: 図形 9">
            <a:extLst>
              <a:ext uri="{FF2B5EF4-FFF2-40B4-BE49-F238E27FC236}">
                <a16:creationId xmlns:a16="http://schemas.microsoft.com/office/drawing/2014/main" id="{DD045BE9-59C8-420B-A35C-53C4A94A1A49}"/>
              </a:ext>
            </a:extLst>
          </p:cNvPr>
          <p:cNvSpPr/>
          <p:nvPr/>
        </p:nvSpPr>
        <p:spPr>
          <a:xfrm>
            <a:off x="3709555" y="3574473"/>
            <a:ext cx="332509" cy="238991"/>
          </a:xfrm>
          <a:custGeom>
            <a:avLst/>
            <a:gdLst>
              <a:gd name="connsiteX0" fmla="*/ 0 w 332509"/>
              <a:gd name="connsiteY0" fmla="*/ 238991 h 238991"/>
              <a:gd name="connsiteX1" fmla="*/ 145472 w 332509"/>
              <a:gd name="connsiteY1" fmla="*/ 72736 h 238991"/>
              <a:gd name="connsiteX2" fmla="*/ 207818 w 332509"/>
              <a:gd name="connsiteY2" fmla="*/ 145472 h 238991"/>
              <a:gd name="connsiteX3" fmla="*/ 332509 w 332509"/>
              <a:gd name="connsiteY3" fmla="*/ 0 h 238991"/>
            </a:gdLst>
            <a:ahLst/>
            <a:cxnLst>
              <a:cxn ang="0">
                <a:pos x="connsiteX0" y="connsiteY0"/>
              </a:cxn>
              <a:cxn ang="0">
                <a:pos x="connsiteX1" y="connsiteY1"/>
              </a:cxn>
              <a:cxn ang="0">
                <a:pos x="connsiteX2" y="connsiteY2"/>
              </a:cxn>
              <a:cxn ang="0">
                <a:pos x="connsiteX3" y="connsiteY3"/>
              </a:cxn>
            </a:cxnLst>
            <a:rect l="l" t="t" r="r" b="b"/>
            <a:pathLst>
              <a:path w="332509" h="238991">
                <a:moveTo>
                  <a:pt x="0" y="238991"/>
                </a:moveTo>
                <a:lnTo>
                  <a:pt x="145472" y="72736"/>
                </a:lnTo>
                <a:lnTo>
                  <a:pt x="207818" y="145472"/>
                </a:lnTo>
                <a:lnTo>
                  <a:pt x="332509"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図形 42">
            <a:extLst>
              <a:ext uri="{FF2B5EF4-FFF2-40B4-BE49-F238E27FC236}">
                <a16:creationId xmlns:a16="http://schemas.microsoft.com/office/drawing/2014/main" id="{AD371482-2130-4009-B9FF-24A88F3B657C}"/>
              </a:ext>
            </a:extLst>
          </p:cNvPr>
          <p:cNvSpPr/>
          <p:nvPr/>
        </p:nvSpPr>
        <p:spPr>
          <a:xfrm rot="20972214">
            <a:off x="5043804" y="4795703"/>
            <a:ext cx="332509" cy="238991"/>
          </a:xfrm>
          <a:custGeom>
            <a:avLst/>
            <a:gdLst>
              <a:gd name="connsiteX0" fmla="*/ 0 w 332509"/>
              <a:gd name="connsiteY0" fmla="*/ 238991 h 238991"/>
              <a:gd name="connsiteX1" fmla="*/ 145472 w 332509"/>
              <a:gd name="connsiteY1" fmla="*/ 72736 h 238991"/>
              <a:gd name="connsiteX2" fmla="*/ 207818 w 332509"/>
              <a:gd name="connsiteY2" fmla="*/ 145472 h 238991"/>
              <a:gd name="connsiteX3" fmla="*/ 332509 w 332509"/>
              <a:gd name="connsiteY3" fmla="*/ 0 h 238991"/>
            </a:gdLst>
            <a:ahLst/>
            <a:cxnLst>
              <a:cxn ang="0">
                <a:pos x="connsiteX0" y="connsiteY0"/>
              </a:cxn>
              <a:cxn ang="0">
                <a:pos x="connsiteX1" y="connsiteY1"/>
              </a:cxn>
              <a:cxn ang="0">
                <a:pos x="connsiteX2" y="connsiteY2"/>
              </a:cxn>
              <a:cxn ang="0">
                <a:pos x="connsiteX3" y="connsiteY3"/>
              </a:cxn>
            </a:cxnLst>
            <a:rect l="l" t="t" r="r" b="b"/>
            <a:pathLst>
              <a:path w="332509" h="238991">
                <a:moveTo>
                  <a:pt x="0" y="238991"/>
                </a:moveTo>
                <a:lnTo>
                  <a:pt x="145472" y="72736"/>
                </a:lnTo>
                <a:lnTo>
                  <a:pt x="207818" y="145472"/>
                </a:lnTo>
                <a:lnTo>
                  <a:pt x="332509"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図形 43">
            <a:extLst>
              <a:ext uri="{FF2B5EF4-FFF2-40B4-BE49-F238E27FC236}">
                <a16:creationId xmlns:a16="http://schemas.microsoft.com/office/drawing/2014/main" id="{2FA96890-ADDD-4CA4-B63B-EE103952C5C4}"/>
              </a:ext>
            </a:extLst>
          </p:cNvPr>
          <p:cNvSpPr/>
          <p:nvPr/>
        </p:nvSpPr>
        <p:spPr>
          <a:xfrm rot="5400000">
            <a:off x="7080965" y="4154568"/>
            <a:ext cx="332509" cy="238991"/>
          </a:xfrm>
          <a:custGeom>
            <a:avLst/>
            <a:gdLst>
              <a:gd name="connsiteX0" fmla="*/ 0 w 332509"/>
              <a:gd name="connsiteY0" fmla="*/ 238991 h 238991"/>
              <a:gd name="connsiteX1" fmla="*/ 145472 w 332509"/>
              <a:gd name="connsiteY1" fmla="*/ 72736 h 238991"/>
              <a:gd name="connsiteX2" fmla="*/ 207818 w 332509"/>
              <a:gd name="connsiteY2" fmla="*/ 145472 h 238991"/>
              <a:gd name="connsiteX3" fmla="*/ 332509 w 332509"/>
              <a:gd name="connsiteY3" fmla="*/ 0 h 238991"/>
            </a:gdLst>
            <a:ahLst/>
            <a:cxnLst>
              <a:cxn ang="0">
                <a:pos x="connsiteX0" y="connsiteY0"/>
              </a:cxn>
              <a:cxn ang="0">
                <a:pos x="connsiteX1" y="connsiteY1"/>
              </a:cxn>
              <a:cxn ang="0">
                <a:pos x="connsiteX2" y="connsiteY2"/>
              </a:cxn>
              <a:cxn ang="0">
                <a:pos x="connsiteX3" y="connsiteY3"/>
              </a:cxn>
            </a:cxnLst>
            <a:rect l="l" t="t" r="r" b="b"/>
            <a:pathLst>
              <a:path w="332509" h="238991">
                <a:moveTo>
                  <a:pt x="0" y="238991"/>
                </a:moveTo>
                <a:lnTo>
                  <a:pt x="145472" y="72736"/>
                </a:lnTo>
                <a:lnTo>
                  <a:pt x="207818" y="145472"/>
                </a:lnTo>
                <a:lnTo>
                  <a:pt x="332509" y="0"/>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正方形/長方形 45">
            <a:extLst>
              <a:ext uri="{FF2B5EF4-FFF2-40B4-BE49-F238E27FC236}">
                <a16:creationId xmlns:a16="http://schemas.microsoft.com/office/drawing/2014/main" id="{7B760927-DBDD-4064-9AA8-80C3E7D980C2}"/>
              </a:ext>
            </a:extLst>
          </p:cNvPr>
          <p:cNvSpPr/>
          <p:nvPr/>
        </p:nvSpPr>
        <p:spPr>
          <a:xfrm>
            <a:off x="6614267" y="2704850"/>
            <a:ext cx="3745500" cy="323299"/>
          </a:xfrm>
          <a:prstGeom prst="rect">
            <a:avLst/>
          </a:prstGeom>
          <a:ln>
            <a:noFill/>
          </a:ln>
        </p:spPr>
        <p:txBody>
          <a:bodyPr wrap="square" lIns="137187" tIns="68594" rIns="137187" bIns="68594">
            <a:spAutoFit/>
          </a:bodyPr>
          <a:lstStyle/>
          <a:p>
            <a:pPr defTabSz="7682880" fontAlgn="auto">
              <a:spcBef>
                <a:spcPts val="0"/>
              </a:spcBef>
              <a:spcAft>
                <a:spcPts val="0"/>
              </a:spcAft>
            </a:pPr>
            <a:r>
              <a:rPr lang="en-US" altLang="ja-JP" sz="1200" b="1" dirty="0">
                <a:solidFill>
                  <a:srgbClr val="7030A0"/>
                </a:solidFill>
                <a:latin typeface="Calibri"/>
                <a:ea typeface="ＭＳ Ｐゴシック"/>
              </a:rPr>
              <a:t>Remote Protocol</a:t>
            </a:r>
            <a:r>
              <a:rPr lang="en-US" altLang="ja-JP" sz="1200" dirty="0">
                <a:solidFill>
                  <a:schemeClr val="tx1">
                    <a:lumMod val="50000"/>
                  </a:schemeClr>
                </a:solidFill>
                <a:latin typeface="Calibri"/>
                <a:ea typeface="ＭＳ Ｐゴシック"/>
              </a:rPr>
              <a:t>: Audio In , Zone etc.</a:t>
            </a:r>
            <a:endParaRPr lang="ja-JP" altLang="en-US" sz="1400" dirty="0">
              <a:solidFill>
                <a:schemeClr val="tx1">
                  <a:lumMod val="50000"/>
                </a:schemeClr>
              </a:solidFill>
              <a:latin typeface="Calibri"/>
              <a:ea typeface="ＭＳ Ｐゴシック"/>
            </a:endParaRPr>
          </a:p>
        </p:txBody>
      </p:sp>
      <p:sp>
        <p:nvSpPr>
          <p:cNvPr id="47" name="正方形/長方形 46">
            <a:extLst>
              <a:ext uri="{FF2B5EF4-FFF2-40B4-BE49-F238E27FC236}">
                <a16:creationId xmlns:a16="http://schemas.microsoft.com/office/drawing/2014/main" id="{80C98331-2345-4DDB-BA70-CA4EE3FCAE56}"/>
              </a:ext>
            </a:extLst>
          </p:cNvPr>
          <p:cNvSpPr/>
          <p:nvPr/>
        </p:nvSpPr>
        <p:spPr>
          <a:xfrm>
            <a:off x="8150035" y="3750198"/>
            <a:ext cx="1731365" cy="323194"/>
          </a:xfrm>
          <a:prstGeom prst="rect">
            <a:avLst/>
          </a:prstGeom>
          <a:ln>
            <a:noFill/>
          </a:ln>
        </p:spPr>
        <p:txBody>
          <a:bodyPr wrap="square" lIns="137187" tIns="68594" rIns="137187" bIns="68594">
            <a:spAutoFit/>
          </a:bodyPr>
          <a:lstStyle/>
          <a:p>
            <a:pPr defTabSz="7682880" fontAlgn="auto">
              <a:spcBef>
                <a:spcPts val="0"/>
              </a:spcBef>
              <a:spcAft>
                <a:spcPts val="0"/>
              </a:spcAft>
            </a:pPr>
            <a:r>
              <a:rPr lang="en-US" altLang="ja-JP" sz="1200" b="1" dirty="0">
                <a:solidFill>
                  <a:srgbClr val="00B050"/>
                </a:solidFill>
                <a:latin typeface="Calibri"/>
                <a:ea typeface="ＭＳ Ｐゴシック"/>
              </a:rPr>
              <a:t>Audio signal (analog)</a:t>
            </a:r>
            <a:endParaRPr lang="ja-JP" altLang="en-US" sz="1400" dirty="0">
              <a:solidFill>
                <a:srgbClr val="00B050"/>
              </a:solidFill>
              <a:latin typeface="Calibri"/>
              <a:ea typeface="ＭＳ Ｐゴシック"/>
            </a:endParaRPr>
          </a:p>
        </p:txBody>
      </p:sp>
    </p:spTree>
    <p:extLst>
      <p:ext uri="{BB962C8B-B14F-4D97-AF65-F5344CB8AC3E}">
        <p14:creationId xmlns:p14="http://schemas.microsoft.com/office/powerpoint/2010/main" val="3727036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角丸四角形 73">
            <a:extLst>
              <a:ext uri="{FF2B5EF4-FFF2-40B4-BE49-F238E27FC236}">
                <a16:creationId xmlns:a16="http://schemas.microsoft.com/office/drawing/2014/main" id="{8BBB6594-F753-4AC8-8FC4-73B2E9C47C1D}"/>
              </a:ext>
            </a:extLst>
          </p:cNvPr>
          <p:cNvSpPr/>
          <p:nvPr/>
        </p:nvSpPr>
        <p:spPr>
          <a:xfrm>
            <a:off x="11877259" y="1715707"/>
            <a:ext cx="1678279" cy="577665"/>
          </a:xfrm>
          <a:prstGeom prst="roundRect">
            <a:avLst>
              <a:gd name="adj" fmla="val 10645"/>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00228"/>
            <a:r>
              <a:rPr lang="en-US" altLang="ja-JP" sz="1100" dirty="0">
                <a:solidFill>
                  <a:prstClr val="black"/>
                </a:solidFill>
                <a:ea typeface="メイリオ" panose="020B0604030504040204" pitchFamily="50" charset="-128"/>
                <a:cs typeface="メイリオ" panose="020B0604030504040204" pitchFamily="50" charset="-128"/>
              </a:rPr>
              <a:t>Indicators (always)</a:t>
            </a:r>
          </a:p>
          <a:p>
            <a:pPr defTabSz="700228"/>
            <a:r>
              <a:rPr lang="en-US" altLang="ja-JP" sz="1100" dirty="0">
                <a:solidFill>
                  <a:prstClr val="black"/>
                </a:solidFill>
                <a:ea typeface="メイリオ" panose="020B0604030504040204" pitchFamily="50" charset="-128"/>
                <a:cs typeface="メイリオ" panose="020B0604030504040204" pitchFamily="50" charset="-128"/>
              </a:rPr>
              <a:t> </a:t>
            </a:r>
            <a:r>
              <a:rPr lang="en-US" altLang="ja-JP" sz="1050" dirty="0">
                <a:solidFill>
                  <a:prstClr val="black"/>
                </a:solidFill>
                <a:ea typeface="メイリオ" panose="020B0604030504040204" pitchFamily="50" charset="-128"/>
                <a:cs typeface="メイリオ" panose="020B0604030504040204" pitchFamily="50" charset="-128"/>
              </a:rPr>
              <a:t>Fault Log</a:t>
            </a:r>
          </a:p>
          <a:p>
            <a:pPr defTabSz="700228"/>
            <a:r>
              <a:rPr lang="en-US" altLang="ja-JP" sz="1050" dirty="0">
                <a:solidFill>
                  <a:prstClr val="black"/>
                </a:solidFill>
                <a:ea typeface="メイリオ" panose="020B0604030504040204" pitchFamily="50" charset="-128"/>
                <a:cs typeface="メイリオ" panose="020B0604030504040204" pitchFamily="50" charset="-128"/>
              </a:rPr>
              <a:t> Buzzer from frame</a:t>
            </a:r>
            <a:endParaRPr lang="ja-JP" altLang="en-US" sz="1050" dirty="0">
              <a:solidFill>
                <a:prstClr val="black"/>
              </a:solidFill>
              <a:ea typeface="メイリオ" panose="020B0604030504040204" pitchFamily="50" charset="-128"/>
              <a:cs typeface="メイリオ" panose="020B0604030504040204" pitchFamily="50" charset="-128"/>
            </a:endParaRPr>
          </a:p>
        </p:txBody>
      </p:sp>
      <p:pic>
        <p:nvPicPr>
          <p:cNvPr id="717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68465" y="3920357"/>
            <a:ext cx="2424393" cy="36329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sp>
        <p:nvSpPr>
          <p:cNvPr id="105" name="正方形/長方形 104"/>
          <p:cNvSpPr/>
          <p:nvPr/>
        </p:nvSpPr>
        <p:spPr>
          <a:xfrm>
            <a:off x="3185961" y="2022254"/>
            <a:ext cx="2916662" cy="3764117"/>
          </a:xfrm>
          <a:prstGeom prst="rect">
            <a:avLst/>
          </a:prstGeom>
        </p:spPr>
        <p:txBody>
          <a:bodyPr wrap="square" lIns="137187" tIns="68594" rIns="137187" bIns="68594">
            <a:spAutoFit/>
          </a:bodyPr>
          <a:lstStyle/>
          <a:p>
            <a:r>
              <a:rPr lang="en-US" altLang="ja-JP" sz="2100" b="1" dirty="0">
                <a:solidFill>
                  <a:srgbClr val="5F5F5F"/>
                </a:solidFill>
                <a:latin typeface="Calibri"/>
              </a:rPr>
              <a:t>Detection Items</a:t>
            </a:r>
          </a:p>
          <a:p>
            <a:endParaRPr lang="en-US" altLang="ja-JP" dirty="0">
              <a:solidFill>
                <a:srgbClr val="5F5F5F"/>
              </a:solidFill>
              <a:latin typeface="Calibri"/>
            </a:endParaRPr>
          </a:p>
          <a:p>
            <a:pPr marL="257226" indent="-257226">
              <a:buFontTx/>
              <a:buChar char="-"/>
            </a:pPr>
            <a:r>
              <a:rPr lang="en-US" altLang="ja-JP" dirty="0">
                <a:solidFill>
                  <a:srgbClr val="5F5F5F"/>
                </a:solidFill>
                <a:latin typeface="Calibri"/>
              </a:rPr>
              <a:t>Analog Link</a:t>
            </a:r>
          </a:p>
          <a:p>
            <a:pPr marL="257226" indent="-257226">
              <a:buFontTx/>
              <a:buChar char="-"/>
            </a:pPr>
            <a:r>
              <a:rPr lang="en-US" altLang="ja-JP" dirty="0">
                <a:solidFill>
                  <a:srgbClr val="5F5F5F"/>
                </a:solidFill>
                <a:latin typeface="Calibri"/>
              </a:rPr>
              <a:t>VX link A and B</a:t>
            </a:r>
          </a:p>
          <a:p>
            <a:pPr marL="257226" indent="-257226">
              <a:buFontTx/>
              <a:buChar char="-"/>
            </a:pPr>
            <a:r>
              <a:rPr lang="en-US" altLang="ja-JP" dirty="0">
                <a:solidFill>
                  <a:srgbClr val="5F5F5F"/>
                </a:solidFill>
                <a:latin typeface="Calibri"/>
              </a:rPr>
              <a:t>DC power</a:t>
            </a:r>
          </a:p>
          <a:p>
            <a:pPr marL="257226" indent="-257226">
              <a:buFontTx/>
              <a:buChar char="-"/>
            </a:pPr>
            <a:r>
              <a:rPr lang="en-US" altLang="ja-JP" dirty="0">
                <a:solidFill>
                  <a:srgbClr val="5F5F5F"/>
                </a:solidFill>
                <a:latin typeface="Calibri"/>
              </a:rPr>
              <a:t>DS-LINK</a:t>
            </a:r>
          </a:p>
          <a:p>
            <a:pPr marL="257226" indent="-257226">
              <a:buFontTx/>
              <a:buChar char="-"/>
            </a:pPr>
            <a:r>
              <a:rPr lang="en-US" altLang="ja-JP" dirty="0">
                <a:solidFill>
                  <a:srgbClr val="5F5F5F"/>
                </a:solidFill>
                <a:latin typeface="Calibri"/>
              </a:rPr>
              <a:t>AMP</a:t>
            </a:r>
          </a:p>
          <a:p>
            <a:pPr marL="257226" indent="-257226">
              <a:buFontTx/>
              <a:buChar char="-"/>
            </a:pPr>
            <a:r>
              <a:rPr lang="en-US" altLang="ja-JP" dirty="0">
                <a:solidFill>
                  <a:srgbClr val="5F5F5F"/>
                </a:solidFill>
                <a:latin typeface="Calibri"/>
              </a:rPr>
              <a:t>RM</a:t>
            </a:r>
          </a:p>
          <a:p>
            <a:pPr marL="257226" indent="-257226">
              <a:buFontTx/>
              <a:buChar char="-"/>
            </a:pPr>
            <a:r>
              <a:rPr lang="en-US" altLang="ja-JP" dirty="0">
                <a:solidFill>
                  <a:srgbClr val="5F5F5F"/>
                </a:solidFill>
                <a:latin typeface="Calibri"/>
              </a:rPr>
              <a:t>Control input</a:t>
            </a:r>
          </a:p>
          <a:p>
            <a:pPr marL="257226" indent="-257226">
              <a:buFontTx/>
              <a:buChar char="-"/>
            </a:pPr>
            <a:r>
              <a:rPr lang="en-US" altLang="ja-JP" dirty="0">
                <a:solidFill>
                  <a:srgbClr val="5F5F5F"/>
                </a:solidFill>
                <a:latin typeface="Calibri"/>
              </a:rPr>
              <a:t>External equipment </a:t>
            </a:r>
            <a:br>
              <a:rPr lang="en-US" altLang="ja-JP" dirty="0">
                <a:solidFill>
                  <a:srgbClr val="5F5F5F"/>
                </a:solidFill>
                <a:latin typeface="Calibri"/>
              </a:rPr>
            </a:br>
            <a:r>
              <a:rPr lang="en-US" altLang="ja-JP" sz="1500" dirty="0">
                <a:solidFill>
                  <a:srgbClr val="5F5F5F"/>
                </a:solidFill>
                <a:latin typeface="Calibri"/>
              </a:rPr>
              <a:t>via control input</a:t>
            </a:r>
          </a:p>
          <a:p>
            <a:pPr marL="257226" indent="-257226">
              <a:buFontTx/>
              <a:buChar char="-"/>
            </a:pPr>
            <a:r>
              <a:rPr lang="en-US" altLang="ja-JP" dirty="0">
                <a:solidFill>
                  <a:srgbClr val="5F5F5F"/>
                </a:solidFill>
                <a:latin typeface="Calibri"/>
              </a:rPr>
              <a:t>Speaker line</a:t>
            </a:r>
            <a:br>
              <a:rPr lang="en-US" altLang="ja-JP" sz="1700" dirty="0">
                <a:solidFill>
                  <a:srgbClr val="5F5F5F"/>
                </a:solidFill>
                <a:latin typeface="Calibri"/>
              </a:rPr>
            </a:br>
            <a:r>
              <a:rPr lang="en-US" altLang="ja-JP" sz="1700" dirty="0">
                <a:solidFill>
                  <a:srgbClr val="5F5F5F"/>
                </a:solidFill>
                <a:latin typeface="Calibri"/>
              </a:rPr>
              <a:t>Open/Short/Ground fault</a:t>
            </a:r>
          </a:p>
        </p:txBody>
      </p:sp>
      <p:sp>
        <p:nvSpPr>
          <p:cNvPr id="14" name="正方形/長方形 13"/>
          <p:cNvSpPr/>
          <p:nvPr/>
        </p:nvSpPr>
        <p:spPr>
          <a:xfrm>
            <a:off x="3077937" y="1468027"/>
            <a:ext cx="4056934" cy="507860"/>
          </a:xfrm>
          <a:prstGeom prst="rect">
            <a:avLst/>
          </a:prstGeom>
        </p:spPr>
        <p:txBody>
          <a:bodyPr wrap="none" lIns="137187" tIns="68594" rIns="137187" bIns="68594">
            <a:spAutoFit/>
          </a:bodyPr>
          <a:lstStyle/>
          <a:p>
            <a:r>
              <a:rPr lang="en-US" altLang="ja-JP" sz="2400" b="1" dirty="0">
                <a:solidFill>
                  <a:srgbClr val="F79646">
                    <a:lumMod val="75000"/>
                  </a:srgbClr>
                </a:solidFill>
                <a:latin typeface="Calibri"/>
              </a:rPr>
              <a:t>Failure detection &amp; Indication</a:t>
            </a:r>
            <a:endParaRPr lang="ja-JP" altLang="en-US" sz="2400" dirty="0">
              <a:solidFill>
                <a:srgbClr val="F79646">
                  <a:lumMod val="75000"/>
                </a:srgbClr>
              </a:solidFill>
            </a:endParaRPr>
          </a:p>
        </p:txBody>
      </p:sp>
      <p:sp>
        <p:nvSpPr>
          <p:cNvPr id="3" name="正方形/長方形 2"/>
          <p:cNvSpPr/>
          <p:nvPr/>
        </p:nvSpPr>
        <p:spPr>
          <a:xfrm>
            <a:off x="3198662" y="853457"/>
            <a:ext cx="6133593" cy="400138"/>
          </a:xfrm>
          <a:prstGeom prst="rect">
            <a:avLst/>
          </a:prstGeom>
        </p:spPr>
        <p:txBody>
          <a:bodyPr wrap="none" lIns="137187" tIns="68594" rIns="137187" bIns="68594">
            <a:spAutoFit/>
          </a:bodyPr>
          <a:lstStyle/>
          <a:p>
            <a:r>
              <a:rPr lang="en-US" altLang="ja-JP" sz="1700" dirty="0">
                <a:solidFill>
                  <a:srgbClr val="5F5F5F"/>
                </a:solidFill>
                <a:latin typeface="Calibri"/>
              </a:rPr>
              <a:t>The system is equipped with error detect and indication functions.</a:t>
            </a:r>
          </a:p>
        </p:txBody>
      </p:sp>
      <p:sp>
        <p:nvSpPr>
          <p:cNvPr id="141" name="正方形/長方形 140"/>
          <p:cNvSpPr/>
          <p:nvPr/>
        </p:nvSpPr>
        <p:spPr>
          <a:xfrm>
            <a:off x="9307066" y="2030287"/>
            <a:ext cx="4363266" cy="4170401"/>
          </a:xfrm>
          <a:prstGeom prst="rect">
            <a:avLst/>
          </a:prstGeom>
        </p:spPr>
        <p:txBody>
          <a:bodyPr wrap="square" lIns="137187" tIns="68594" rIns="137187" bIns="68594">
            <a:spAutoFit/>
          </a:bodyPr>
          <a:lstStyle/>
          <a:p>
            <a:r>
              <a:rPr lang="en-US" altLang="ja-JP" sz="2100" b="1" dirty="0">
                <a:solidFill>
                  <a:srgbClr val="5F5F5F"/>
                </a:solidFill>
                <a:latin typeface="Calibri"/>
              </a:rPr>
              <a:t>Indication</a:t>
            </a:r>
          </a:p>
          <a:p>
            <a:endParaRPr lang="en-US" altLang="ja-JP" dirty="0">
              <a:solidFill>
                <a:srgbClr val="5F5F5F"/>
              </a:solidFill>
              <a:latin typeface="Calibri"/>
            </a:endParaRPr>
          </a:p>
          <a:p>
            <a:r>
              <a:rPr lang="en-US" altLang="ja-JP" dirty="0">
                <a:solidFill>
                  <a:srgbClr val="5F5F5F"/>
                </a:solidFill>
                <a:latin typeface="Calibri"/>
              </a:rPr>
              <a:t>Patterns are assigned to various indicators.</a:t>
            </a:r>
          </a:p>
          <a:p>
            <a:pPr marL="257226" indent="-257226">
              <a:buFontTx/>
              <a:buChar char="-"/>
            </a:pPr>
            <a:r>
              <a:rPr lang="en-US" altLang="ja-JP" dirty="0">
                <a:solidFill>
                  <a:srgbClr val="5F5F5F"/>
                </a:solidFill>
                <a:latin typeface="Calibri"/>
              </a:rPr>
              <a:t>100 Fault Log (in 10,000 event log)</a:t>
            </a:r>
          </a:p>
          <a:p>
            <a:pPr marL="257226" indent="-257226">
              <a:buFontTx/>
              <a:buChar char="-"/>
            </a:pPr>
            <a:r>
              <a:rPr lang="en-US" altLang="ja-JP" dirty="0">
                <a:solidFill>
                  <a:srgbClr val="5F5F5F"/>
                </a:solidFill>
                <a:latin typeface="Calibri"/>
              </a:rPr>
              <a:t>Control Output</a:t>
            </a:r>
          </a:p>
          <a:p>
            <a:pPr marL="257226" indent="-257226">
              <a:buFontTx/>
              <a:buChar char="-"/>
            </a:pPr>
            <a:r>
              <a:rPr lang="en-US" altLang="ja-JP" dirty="0">
                <a:solidFill>
                  <a:srgbClr val="5F5F5F"/>
                </a:solidFill>
                <a:latin typeface="Calibri"/>
              </a:rPr>
              <a:t>RM’s key indicator</a:t>
            </a:r>
          </a:p>
          <a:p>
            <a:pPr marL="257226" indent="-257226">
              <a:buFontTx/>
              <a:buChar char="-"/>
            </a:pPr>
            <a:r>
              <a:rPr lang="en-US" altLang="ja-JP" dirty="0">
                <a:solidFill>
                  <a:srgbClr val="5F5F5F"/>
                </a:solidFill>
                <a:latin typeface="Calibri"/>
              </a:rPr>
              <a:t>Remote Protocol</a:t>
            </a:r>
          </a:p>
          <a:p>
            <a:pPr marL="257226" indent="-257226">
              <a:buFontTx/>
              <a:buChar char="-"/>
            </a:pPr>
            <a:r>
              <a:rPr lang="en-US" altLang="ja-JP" dirty="0">
                <a:solidFill>
                  <a:srgbClr val="5F5F5F"/>
                </a:solidFill>
                <a:latin typeface="Calibri"/>
              </a:rPr>
              <a:t>E-mail</a:t>
            </a:r>
          </a:p>
          <a:p>
            <a:pPr marL="257226" indent="-257226">
              <a:buFontTx/>
              <a:buChar char="-"/>
            </a:pPr>
            <a:r>
              <a:rPr lang="en-US" altLang="ja-JP" dirty="0">
                <a:solidFill>
                  <a:srgbClr val="5F5F5F"/>
                </a:solidFill>
                <a:latin typeface="Calibri"/>
              </a:rPr>
              <a:t>Buzzer from each frame</a:t>
            </a:r>
          </a:p>
          <a:p>
            <a:pPr marL="257226" indent="-257226">
              <a:buFontTx/>
              <a:buChar char="-"/>
            </a:pPr>
            <a:r>
              <a:rPr lang="en-US" altLang="ja-JP" dirty="0">
                <a:solidFill>
                  <a:srgbClr val="5F5F5F"/>
                </a:solidFill>
                <a:latin typeface="Calibri"/>
              </a:rPr>
              <a:t>Assignable Fault LEDs</a:t>
            </a:r>
            <a:br>
              <a:rPr lang="en-US" altLang="ja-JP" sz="1600" dirty="0">
                <a:solidFill>
                  <a:srgbClr val="5F5F5F"/>
                </a:solidFill>
                <a:latin typeface="Calibri"/>
              </a:rPr>
            </a:br>
            <a:r>
              <a:rPr lang="en-US" altLang="ja-JP" sz="1600" dirty="0">
                <a:solidFill>
                  <a:srgbClr val="5F5F5F"/>
                </a:solidFill>
                <a:latin typeface="Calibri"/>
              </a:rPr>
              <a:t>These LEDs are initially assigned fault indications of the items listed in the silk, but these LEDs can also be assigned the Failure Output patterns.</a:t>
            </a:r>
            <a:endParaRPr lang="en-US" altLang="ja-JP" sz="1500" dirty="0">
              <a:solidFill>
                <a:srgbClr val="5F5F5F"/>
              </a:solidFill>
              <a:latin typeface="Calibri"/>
            </a:endParaRPr>
          </a:p>
          <a:p>
            <a:pPr marL="943129" lvl="1" indent="-257226">
              <a:buFontTx/>
              <a:buChar char="-"/>
            </a:pPr>
            <a:endParaRPr lang="en-US" altLang="ja-JP" sz="1500" dirty="0">
              <a:solidFill>
                <a:srgbClr val="5F5F5F"/>
              </a:solidFill>
              <a:latin typeface="Calibri"/>
            </a:endParaRPr>
          </a:p>
        </p:txBody>
      </p:sp>
      <p:pic>
        <p:nvPicPr>
          <p:cNvPr id="102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697866" y="6180442"/>
            <a:ext cx="1691386" cy="918453"/>
          </a:xfrm>
          <a:prstGeom prst="rect">
            <a:avLst/>
          </a:prstGeom>
          <a:noFill/>
          <a:ln w="12700">
            <a:solidFill>
              <a:srgbClr val="FF0000"/>
            </a:solidFill>
            <a:miter lim="800000"/>
            <a:headEnd/>
            <a:tailEnd/>
          </a:ln>
          <a:extLst>
            <a:ext uri="{909E8E84-426E-40DD-AFC4-6F175D3DCCD1}">
              <a14:hiddenFill xmlns:a14="http://schemas.microsoft.com/office/drawing/2010/main">
                <a:solidFill>
                  <a:schemeClr val="accent1"/>
                </a:solidFill>
              </a14:hiddenFill>
            </a:ext>
          </a:extLst>
        </p:spPr>
      </p:pic>
      <p:sp>
        <p:nvSpPr>
          <p:cNvPr id="38" name="四角形吹き出し 37"/>
          <p:cNvSpPr/>
          <p:nvPr/>
        </p:nvSpPr>
        <p:spPr>
          <a:xfrm>
            <a:off x="3156057" y="6841219"/>
            <a:ext cx="3337366" cy="574243"/>
          </a:xfrm>
          <a:prstGeom prst="wedgeRectCallout">
            <a:avLst>
              <a:gd name="adj1" fmla="val -37086"/>
              <a:gd name="adj2" fmla="val -85906"/>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Initial setting is just what written by the silk on front panel.</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84" name="四角形吹き出し 83"/>
          <p:cNvSpPr/>
          <p:nvPr/>
        </p:nvSpPr>
        <p:spPr>
          <a:xfrm>
            <a:off x="1889667" y="5804229"/>
            <a:ext cx="2484564" cy="840748"/>
          </a:xfrm>
          <a:prstGeom prst="wedgeRectCallout">
            <a:avLst>
              <a:gd name="adj1" fmla="val 507"/>
              <a:gd name="adj2" fmla="val -68744"/>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You can make </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a:t>
            </a:r>
            <a:r>
              <a:rPr lang="en-US" altLang="ja-JP" sz="1700" b="1" dirty="0">
                <a:solidFill>
                  <a:srgbClr val="FFFFFF"/>
                </a:solidFill>
                <a:latin typeface="Calibri"/>
                <a:ea typeface="メイリオ" panose="020B0604030504040204" pitchFamily="50" charset="-128"/>
                <a:cs typeface="メイリオ" panose="020B0604030504040204" pitchFamily="50" charset="-128"/>
              </a:rPr>
              <a:t>Failure output pattern</a:t>
            </a:r>
            <a:r>
              <a:rPr lang="en-US" altLang="ja-JP" sz="1700" dirty="0">
                <a:solidFill>
                  <a:srgbClr val="FFFFFF"/>
                </a:solidFill>
                <a:latin typeface="Calibri"/>
                <a:ea typeface="メイリオ" panose="020B0604030504040204" pitchFamily="50" charset="-128"/>
                <a:cs typeface="メイリオ" panose="020B0604030504040204" pitchFamily="50" charset="-128"/>
              </a:rPr>
              <a:t>” </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using these menu.</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grpSp>
        <p:nvGrpSpPr>
          <p:cNvPr id="132" name="グループ化 131"/>
          <p:cNvGrpSpPr/>
          <p:nvPr/>
        </p:nvGrpSpPr>
        <p:grpSpPr>
          <a:xfrm>
            <a:off x="1153670" y="539776"/>
            <a:ext cx="1866938" cy="1772636"/>
            <a:chOff x="2753541" y="985398"/>
            <a:chExt cx="2425140" cy="2301963"/>
          </a:xfrm>
        </p:grpSpPr>
        <p:grpSp>
          <p:nvGrpSpPr>
            <p:cNvPr id="133" name="グループ化 132"/>
            <p:cNvGrpSpPr/>
            <p:nvPr/>
          </p:nvGrpSpPr>
          <p:grpSpPr>
            <a:xfrm>
              <a:off x="2991167" y="1221263"/>
              <a:ext cx="1944214" cy="1771247"/>
              <a:chOff x="2991168" y="1221263"/>
              <a:chExt cx="1944215" cy="1771248"/>
            </a:xfrm>
          </p:grpSpPr>
          <p:sp>
            <p:nvSpPr>
              <p:cNvPr id="135" name="円/楕円 134"/>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sz="2400" kern="0" dirty="0">
                  <a:solidFill>
                    <a:prstClr val="white"/>
                  </a:solidFill>
                  <a:latin typeface="Meiryo UI"/>
                  <a:ea typeface="Meiryo UI"/>
                </a:endParaRPr>
              </a:p>
            </p:txBody>
          </p:sp>
          <p:sp>
            <p:nvSpPr>
              <p:cNvPr id="136" name="角丸四角形 135"/>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sz="1700" b="1" kern="0" dirty="0">
                    <a:solidFill>
                      <a:prstClr val="white"/>
                    </a:solidFill>
                    <a:latin typeface="Calibri"/>
                    <a:ea typeface="Meiryo UI"/>
                  </a:rPr>
                  <a:t>Surveillance</a:t>
                </a:r>
                <a:endParaRPr kumimoji="0" lang="ja-JP" altLang="en-US" sz="1700" b="1" kern="0" dirty="0">
                  <a:solidFill>
                    <a:prstClr val="white"/>
                  </a:solidFill>
                  <a:latin typeface="Calibri"/>
                  <a:ea typeface="Meiryo UI"/>
                </a:endParaRPr>
              </a:p>
            </p:txBody>
          </p:sp>
        </p:grpSp>
        <p:pic>
          <p:nvPicPr>
            <p:cNvPr id="134" name="Picture 2" descr="C:\Users\toa27839.TOA\AppData\Local\Temp\notesEA312D\Bubble_material_noshadow-01.pn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9" name="フリーフォーム 8"/>
          <p:cNvSpPr/>
          <p:nvPr/>
        </p:nvSpPr>
        <p:spPr>
          <a:xfrm>
            <a:off x="3597631" y="5649221"/>
            <a:ext cx="457253" cy="0"/>
          </a:xfrm>
          <a:custGeom>
            <a:avLst/>
            <a:gdLst>
              <a:gd name="connsiteX0" fmla="*/ 0 w 304800"/>
              <a:gd name="connsiteY0" fmla="*/ 0 h 0"/>
              <a:gd name="connsiteX1" fmla="*/ 304800 w 304800"/>
              <a:gd name="connsiteY1" fmla="*/ 0 h 0"/>
            </a:gdLst>
            <a:ahLst/>
            <a:cxnLst>
              <a:cxn ang="0">
                <a:pos x="connsiteX0" y="connsiteY0"/>
              </a:cxn>
              <a:cxn ang="0">
                <a:pos x="connsiteX1" y="connsiteY1"/>
              </a:cxn>
            </a:cxnLst>
            <a:rect l="l" t="t" r="r" b="b"/>
            <a:pathLst>
              <a:path w="304800">
                <a:moveTo>
                  <a:pt x="0" y="0"/>
                </a:moveTo>
                <a:lnTo>
                  <a:pt x="304800" y="0"/>
                </a:lnTo>
              </a:path>
            </a:pathLst>
          </a:custGeom>
          <a:noFill/>
          <a:ln w="12700">
            <a:solidFill>
              <a:schemeClr val="tx1"/>
            </a:solidFill>
          </a:ln>
          <a:effectLst>
            <a:outerShdw blurRad="50800" dist="127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48" name="フリーフォーム 47"/>
          <p:cNvSpPr/>
          <p:nvPr/>
        </p:nvSpPr>
        <p:spPr>
          <a:xfrm>
            <a:off x="4133026" y="5650490"/>
            <a:ext cx="457253" cy="0"/>
          </a:xfrm>
          <a:custGeom>
            <a:avLst/>
            <a:gdLst>
              <a:gd name="connsiteX0" fmla="*/ 0 w 304800"/>
              <a:gd name="connsiteY0" fmla="*/ 0 h 0"/>
              <a:gd name="connsiteX1" fmla="*/ 304800 w 304800"/>
              <a:gd name="connsiteY1" fmla="*/ 0 h 0"/>
            </a:gdLst>
            <a:ahLst/>
            <a:cxnLst>
              <a:cxn ang="0">
                <a:pos x="connsiteX0" y="connsiteY0"/>
              </a:cxn>
              <a:cxn ang="0">
                <a:pos x="connsiteX1" y="connsiteY1"/>
              </a:cxn>
            </a:cxnLst>
            <a:rect l="l" t="t" r="r" b="b"/>
            <a:pathLst>
              <a:path w="304800">
                <a:moveTo>
                  <a:pt x="0" y="0"/>
                </a:moveTo>
                <a:lnTo>
                  <a:pt x="304800" y="0"/>
                </a:lnTo>
              </a:path>
            </a:pathLst>
          </a:custGeom>
          <a:noFill/>
          <a:ln w="12700">
            <a:solidFill>
              <a:schemeClr val="tx1"/>
            </a:solidFill>
          </a:ln>
          <a:effectLst>
            <a:outerShdw blurRad="50800" dist="127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49" name="フリーフォーム 48"/>
          <p:cNvSpPr/>
          <p:nvPr/>
        </p:nvSpPr>
        <p:spPr>
          <a:xfrm>
            <a:off x="4674743" y="5653022"/>
            <a:ext cx="608604" cy="0"/>
          </a:xfrm>
          <a:custGeom>
            <a:avLst/>
            <a:gdLst>
              <a:gd name="connsiteX0" fmla="*/ 0 w 304800"/>
              <a:gd name="connsiteY0" fmla="*/ 0 h 0"/>
              <a:gd name="connsiteX1" fmla="*/ 304800 w 304800"/>
              <a:gd name="connsiteY1" fmla="*/ 0 h 0"/>
            </a:gdLst>
            <a:ahLst/>
            <a:cxnLst>
              <a:cxn ang="0">
                <a:pos x="connsiteX0" y="connsiteY0"/>
              </a:cxn>
              <a:cxn ang="0">
                <a:pos x="connsiteX1" y="connsiteY1"/>
              </a:cxn>
            </a:cxnLst>
            <a:rect l="l" t="t" r="r" b="b"/>
            <a:pathLst>
              <a:path w="304800">
                <a:moveTo>
                  <a:pt x="0" y="0"/>
                </a:moveTo>
                <a:lnTo>
                  <a:pt x="304800" y="0"/>
                </a:lnTo>
              </a:path>
            </a:pathLst>
          </a:custGeom>
          <a:noFill/>
          <a:ln w="12700">
            <a:solidFill>
              <a:schemeClr val="tx1"/>
            </a:solidFill>
          </a:ln>
          <a:effectLst>
            <a:outerShdw blurRad="50800" dist="127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50" name="正方形/長方形 49"/>
          <p:cNvSpPr/>
          <p:nvPr/>
        </p:nvSpPr>
        <p:spPr>
          <a:xfrm>
            <a:off x="4345580" y="5582187"/>
            <a:ext cx="1000871" cy="323299"/>
          </a:xfrm>
          <a:prstGeom prst="rect">
            <a:avLst/>
          </a:prstGeom>
          <a:noFill/>
        </p:spPr>
        <p:txBody>
          <a:bodyPr wrap="none" lIns="137187" tIns="68594" rIns="137187" bIns="68594">
            <a:spAutoFit/>
          </a:bodyPr>
          <a:lstStyle/>
          <a:p>
            <a:r>
              <a:rPr lang="en-US" altLang="ja-JP" sz="1200" dirty="0">
                <a:latin typeface="Calibri"/>
              </a:rPr>
              <a:t>Individually</a:t>
            </a:r>
          </a:p>
        </p:txBody>
      </p:sp>
      <p:sp>
        <p:nvSpPr>
          <p:cNvPr id="11" name="フリーフォーム 10"/>
          <p:cNvSpPr/>
          <p:nvPr/>
        </p:nvSpPr>
        <p:spPr>
          <a:xfrm>
            <a:off x="4669434" y="5882598"/>
            <a:ext cx="629366" cy="342229"/>
          </a:xfrm>
          <a:custGeom>
            <a:avLst/>
            <a:gdLst>
              <a:gd name="connsiteX0" fmla="*/ 0 w 419819"/>
              <a:gd name="connsiteY0" fmla="*/ 40257 h 258793"/>
              <a:gd name="connsiteX1" fmla="*/ 69011 w 419819"/>
              <a:gd name="connsiteY1" fmla="*/ 166777 h 258793"/>
              <a:gd name="connsiteX2" fmla="*/ 322053 w 419819"/>
              <a:gd name="connsiteY2" fmla="*/ 155276 h 258793"/>
              <a:gd name="connsiteX3" fmla="*/ 293298 w 419819"/>
              <a:gd name="connsiteY3" fmla="*/ 0 h 258793"/>
              <a:gd name="connsiteX4" fmla="*/ 189781 w 419819"/>
              <a:gd name="connsiteY4" fmla="*/ 74762 h 258793"/>
              <a:gd name="connsiteX5" fmla="*/ 281796 w 419819"/>
              <a:gd name="connsiteY5" fmla="*/ 235789 h 258793"/>
              <a:gd name="connsiteX6" fmla="*/ 419819 w 419819"/>
              <a:gd name="connsiteY6" fmla="*/ 258793 h 258793"/>
              <a:gd name="connsiteX0" fmla="*/ 0 w 419819"/>
              <a:gd name="connsiteY0" fmla="*/ 42524 h 261060"/>
              <a:gd name="connsiteX1" fmla="*/ 69011 w 419819"/>
              <a:gd name="connsiteY1" fmla="*/ 169044 h 261060"/>
              <a:gd name="connsiteX2" fmla="*/ 322053 w 419819"/>
              <a:gd name="connsiteY2" fmla="*/ 157543 h 261060"/>
              <a:gd name="connsiteX3" fmla="*/ 293298 w 419819"/>
              <a:gd name="connsiteY3" fmla="*/ 2267 h 261060"/>
              <a:gd name="connsiteX4" fmla="*/ 189781 w 419819"/>
              <a:gd name="connsiteY4" fmla="*/ 77029 h 261060"/>
              <a:gd name="connsiteX5" fmla="*/ 281796 w 419819"/>
              <a:gd name="connsiteY5" fmla="*/ 238056 h 261060"/>
              <a:gd name="connsiteX6" fmla="*/ 419819 w 419819"/>
              <a:gd name="connsiteY6" fmla="*/ 261060 h 261060"/>
              <a:gd name="connsiteX0" fmla="*/ 0 w 419819"/>
              <a:gd name="connsiteY0" fmla="*/ 43159 h 261695"/>
              <a:gd name="connsiteX1" fmla="*/ 69011 w 419819"/>
              <a:gd name="connsiteY1" fmla="*/ 169679 h 261695"/>
              <a:gd name="connsiteX2" fmla="*/ 322053 w 419819"/>
              <a:gd name="connsiteY2" fmla="*/ 158178 h 261695"/>
              <a:gd name="connsiteX3" fmla="*/ 293298 w 419819"/>
              <a:gd name="connsiteY3" fmla="*/ 2902 h 261695"/>
              <a:gd name="connsiteX4" fmla="*/ 189781 w 419819"/>
              <a:gd name="connsiteY4" fmla="*/ 77664 h 261695"/>
              <a:gd name="connsiteX5" fmla="*/ 281796 w 419819"/>
              <a:gd name="connsiteY5" fmla="*/ 238691 h 261695"/>
              <a:gd name="connsiteX6" fmla="*/ 419819 w 419819"/>
              <a:gd name="connsiteY6" fmla="*/ 261695 h 261695"/>
              <a:gd name="connsiteX0" fmla="*/ 0 w 419819"/>
              <a:gd name="connsiteY0" fmla="*/ 43159 h 261695"/>
              <a:gd name="connsiteX1" fmla="*/ 69011 w 419819"/>
              <a:gd name="connsiteY1" fmla="*/ 169679 h 261695"/>
              <a:gd name="connsiteX2" fmla="*/ 322053 w 419819"/>
              <a:gd name="connsiteY2" fmla="*/ 158178 h 261695"/>
              <a:gd name="connsiteX3" fmla="*/ 293298 w 419819"/>
              <a:gd name="connsiteY3" fmla="*/ 2902 h 261695"/>
              <a:gd name="connsiteX4" fmla="*/ 189781 w 419819"/>
              <a:gd name="connsiteY4" fmla="*/ 77664 h 261695"/>
              <a:gd name="connsiteX5" fmla="*/ 281796 w 419819"/>
              <a:gd name="connsiteY5" fmla="*/ 238691 h 261695"/>
              <a:gd name="connsiteX6" fmla="*/ 419819 w 419819"/>
              <a:gd name="connsiteY6" fmla="*/ 261695 h 261695"/>
              <a:gd name="connsiteX0" fmla="*/ 0 w 419819"/>
              <a:gd name="connsiteY0" fmla="*/ 43159 h 261695"/>
              <a:gd name="connsiteX1" fmla="*/ 69011 w 419819"/>
              <a:gd name="connsiteY1" fmla="*/ 169679 h 261695"/>
              <a:gd name="connsiteX2" fmla="*/ 322053 w 419819"/>
              <a:gd name="connsiteY2" fmla="*/ 158178 h 261695"/>
              <a:gd name="connsiteX3" fmla="*/ 293298 w 419819"/>
              <a:gd name="connsiteY3" fmla="*/ 2902 h 261695"/>
              <a:gd name="connsiteX4" fmla="*/ 189781 w 419819"/>
              <a:gd name="connsiteY4" fmla="*/ 77664 h 261695"/>
              <a:gd name="connsiteX5" fmla="*/ 281796 w 419819"/>
              <a:gd name="connsiteY5" fmla="*/ 238691 h 261695"/>
              <a:gd name="connsiteX6" fmla="*/ 419819 w 419819"/>
              <a:gd name="connsiteY6" fmla="*/ 261695 h 261695"/>
              <a:gd name="connsiteX0" fmla="*/ 0 w 419819"/>
              <a:gd name="connsiteY0" fmla="*/ 43159 h 267865"/>
              <a:gd name="connsiteX1" fmla="*/ 69011 w 419819"/>
              <a:gd name="connsiteY1" fmla="*/ 169679 h 267865"/>
              <a:gd name="connsiteX2" fmla="*/ 322053 w 419819"/>
              <a:gd name="connsiteY2" fmla="*/ 158178 h 267865"/>
              <a:gd name="connsiteX3" fmla="*/ 293298 w 419819"/>
              <a:gd name="connsiteY3" fmla="*/ 2902 h 267865"/>
              <a:gd name="connsiteX4" fmla="*/ 189781 w 419819"/>
              <a:gd name="connsiteY4" fmla="*/ 77664 h 267865"/>
              <a:gd name="connsiteX5" fmla="*/ 281796 w 419819"/>
              <a:gd name="connsiteY5" fmla="*/ 238691 h 267865"/>
              <a:gd name="connsiteX6" fmla="*/ 419819 w 419819"/>
              <a:gd name="connsiteY6" fmla="*/ 261695 h 267865"/>
              <a:gd name="connsiteX0" fmla="*/ 0 w 419819"/>
              <a:gd name="connsiteY0" fmla="*/ 43159 h 267865"/>
              <a:gd name="connsiteX1" fmla="*/ 69011 w 419819"/>
              <a:gd name="connsiteY1" fmla="*/ 169679 h 267865"/>
              <a:gd name="connsiteX2" fmla="*/ 322053 w 419819"/>
              <a:gd name="connsiteY2" fmla="*/ 158178 h 267865"/>
              <a:gd name="connsiteX3" fmla="*/ 293298 w 419819"/>
              <a:gd name="connsiteY3" fmla="*/ 2902 h 267865"/>
              <a:gd name="connsiteX4" fmla="*/ 189781 w 419819"/>
              <a:gd name="connsiteY4" fmla="*/ 77664 h 267865"/>
              <a:gd name="connsiteX5" fmla="*/ 281796 w 419819"/>
              <a:gd name="connsiteY5" fmla="*/ 238691 h 267865"/>
              <a:gd name="connsiteX6" fmla="*/ 419819 w 419819"/>
              <a:gd name="connsiteY6" fmla="*/ 261695 h 267865"/>
              <a:gd name="connsiteX0" fmla="*/ 0 w 419819"/>
              <a:gd name="connsiteY0" fmla="*/ 43159 h 267865"/>
              <a:gd name="connsiteX1" fmla="*/ 69011 w 419819"/>
              <a:gd name="connsiteY1" fmla="*/ 169679 h 267865"/>
              <a:gd name="connsiteX2" fmla="*/ 322053 w 419819"/>
              <a:gd name="connsiteY2" fmla="*/ 158178 h 267865"/>
              <a:gd name="connsiteX3" fmla="*/ 293298 w 419819"/>
              <a:gd name="connsiteY3" fmla="*/ 2902 h 267865"/>
              <a:gd name="connsiteX4" fmla="*/ 189781 w 419819"/>
              <a:gd name="connsiteY4" fmla="*/ 77664 h 267865"/>
              <a:gd name="connsiteX5" fmla="*/ 281796 w 419819"/>
              <a:gd name="connsiteY5" fmla="*/ 238691 h 267865"/>
              <a:gd name="connsiteX6" fmla="*/ 419819 w 419819"/>
              <a:gd name="connsiteY6" fmla="*/ 261695 h 267865"/>
              <a:gd name="connsiteX0" fmla="*/ 0 w 419819"/>
              <a:gd name="connsiteY0" fmla="*/ 43159 h 267865"/>
              <a:gd name="connsiteX1" fmla="*/ 11502 w 419819"/>
              <a:gd name="connsiteY1" fmla="*/ 106420 h 267865"/>
              <a:gd name="connsiteX2" fmla="*/ 69011 w 419819"/>
              <a:gd name="connsiteY2" fmla="*/ 169679 h 267865"/>
              <a:gd name="connsiteX3" fmla="*/ 322053 w 419819"/>
              <a:gd name="connsiteY3" fmla="*/ 158178 h 267865"/>
              <a:gd name="connsiteX4" fmla="*/ 293298 w 419819"/>
              <a:gd name="connsiteY4" fmla="*/ 2902 h 267865"/>
              <a:gd name="connsiteX5" fmla="*/ 189781 w 419819"/>
              <a:gd name="connsiteY5" fmla="*/ 77664 h 267865"/>
              <a:gd name="connsiteX6" fmla="*/ 281796 w 419819"/>
              <a:gd name="connsiteY6" fmla="*/ 238691 h 267865"/>
              <a:gd name="connsiteX7" fmla="*/ 419819 w 419819"/>
              <a:gd name="connsiteY7" fmla="*/ 261695 h 267865"/>
              <a:gd name="connsiteX0" fmla="*/ 0 w 419819"/>
              <a:gd name="connsiteY0" fmla="*/ 43159 h 267865"/>
              <a:gd name="connsiteX1" fmla="*/ 69011 w 419819"/>
              <a:gd name="connsiteY1" fmla="*/ 169679 h 267865"/>
              <a:gd name="connsiteX2" fmla="*/ 322053 w 419819"/>
              <a:gd name="connsiteY2" fmla="*/ 158178 h 267865"/>
              <a:gd name="connsiteX3" fmla="*/ 293298 w 419819"/>
              <a:gd name="connsiteY3" fmla="*/ 2902 h 267865"/>
              <a:gd name="connsiteX4" fmla="*/ 189781 w 419819"/>
              <a:gd name="connsiteY4" fmla="*/ 77664 h 267865"/>
              <a:gd name="connsiteX5" fmla="*/ 281796 w 419819"/>
              <a:gd name="connsiteY5" fmla="*/ 238691 h 267865"/>
              <a:gd name="connsiteX6" fmla="*/ 419819 w 419819"/>
              <a:gd name="connsiteY6" fmla="*/ 261695 h 267865"/>
              <a:gd name="connsiteX0" fmla="*/ 0 w 419819"/>
              <a:gd name="connsiteY0" fmla="*/ 43159 h 267865"/>
              <a:gd name="connsiteX1" fmla="*/ 69011 w 419819"/>
              <a:gd name="connsiteY1" fmla="*/ 169679 h 267865"/>
              <a:gd name="connsiteX2" fmla="*/ 322053 w 419819"/>
              <a:gd name="connsiteY2" fmla="*/ 158178 h 267865"/>
              <a:gd name="connsiteX3" fmla="*/ 293298 w 419819"/>
              <a:gd name="connsiteY3" fmla="*/ 2902 h 267865"/>
              <a:gd name="connsiteX4" fmla="*/ 189781 w 419819"/>
              <a:gd name="connsiteY4" fmla="*/ 77664 h 267865"/>
              <a:gd name="connsiteX5" fmla="*/ 281796 w 419819"/>
              <a:gd name="connsiteY5" fmla="*/ 238691 h 267865"/>
              <a:gd name="connsiteX6" fmla="*/ 419819 w 419819"/>
              <a:gd name="connsiteY6" fmla="*/ 261695 h 267865"/>
              <a:gd name="connsiteX0" fmla="*/ 0 w 419819"/>
              <a:gd name="connsiteY0" fmla="*/ 43159 h 277106"/>
              <a:gd name="connsiteX1" fmla="*/ 69011 w 419819"/>
              <a:gd name="connsiteY1" fmla="*/ 169679 h 277106"/>
              <a:gd name="connsiteX2" fmla="*/ 322053 w 419819"/>
              <a:gd name="connsiteY2" fmla="*/ 158178 h 277106"/>
              <a:gd name="connsiteX3" fmla="*/ 293298 w 419819"/>
              <a:gd name="connsiteY3" fmla="*/ 2902 h 277106"/>
              <a:gd name="connsiteX4" fmla="*/ 189781 w 419819"/>
              <a:gd name="connsiteY4" fmla="*/ 77664 h 277106"/>
              <a:gd name="connsiteX5" fmla="*/ 281796 w 419819"/>
              <a:gd name="connsiteY5" fmla="*/ 238691 h 277106"/>
              <a:gd name="connsiteX6" fmla="*/ 419819 w 419819"/>
              <a:gd name="connsiteY6" fmla="*/ 261695 h 277106"/>
              <a:gd name="connsiteX0" fmla="*/ 0 w 419819"/>
              <a:gd name="connsiteY0" fmla="*/ 41749 h 275696"/>
              <a:gd name="connsiteX1" fmla="*/ 69011 w 419819"/>
              <a:gd name="connsiteY1" fmla="*/ 168269 h 275696"/>
              <a:gd name="connsiteX2" fmla="*/ 322053 w 419819"/>
              <a:gd name="connsiteY2" fmla="*/ 156768 h 275696"/>
              <a:gd name="connsiteX3" fmla="*/ 349165 w 419819"/>
              <a:gd name="connsiteY3" fmla="*/ 36682 h 275696"/>
              <a:gd name="connsiteX4" fmla="*/ 293298 w 419819"/>
              <a:gd name="connsiteY4" fmla="*/ 1492 h 275696"/>
              <a:gd name="connsiteX5" fmla="*/ 189781 w 419819"/>
              <a:gd name="connsiteY5" fmla="*/ 76254 h 275696"/>
              <a:gd name="connsiteX6" fmla="*/ 281796 w 419819"/>
              <a:gd name="connsiteY6" fmla="*/ 237281 h 275696"/>
              <a:gd name="connsiteX7" fmla="*/ 419819 w 419819"/>
              <a:gd name="connsiteY7" fmla="*/ 260285 h 275696"/>
              <a:gd name="connsiteX0" fmla="*/ 0 w 419819"/>
              <a:gd name="connsiteY0" fmla="*/ 43159 h 277106"/>
              <a:gd name="connsiteX1" fmla="*/ 69011 w 419819"/>
              <a:gd name="connsiteY1" fmla="*/ 169679 h 277106"/>
              <a:gd name="connsiteX2" fmla="*/ 322053 w 419819"/>
              <a:gd name="connsiteY2" fmla="*/ 158178 h 277106"/>
              <a:gd name="connsiteX3" fmla="*/ 293298 w 419819"/>
              <a:gd name="connsiteY3" fmla="*/ 2902 h 277106"/>
              <a:gd name="connsiteX4" fmla="*/ 189781 w 419819"/>
              <a:gd name="connsiteY4" fmla="*/ 77664 h 277106"/>
              <a:gd name="connsiteX5" fmla="*/ 281796 w 419819"/>
              <a:gd name="connsiteY5" fmla="*/ 238691 h 277106"/>
              <a:gd name="connsiteX6" fmla="*/ 419819 w 419819"/>
              <a:gd name="connsiteY6" fmla="*/ 261695 h 277106"/>
              <a:gd name="connsiteX0" fmla="*/ 0 w 419819"/>
              <a:gd name="connsiteY0" fmla="*/ 51205 h 285152"/>
              <a:gd name="connsiteX1" fmla="*/ 69011 w 419819"/>
              <a:gd name="connsiteY1" fmla="*/ 177725 h 285152"/>
              <a:gd name="connsiteX2" fmla="*/ 322053 w 419819"/>
              <a:gd name="connsiteY2" fmla="*/ 166224 h 285152"/>
              <a:gd name="connsiteX3" fmla="*/ 293298 w 419819"/>
              <a:gd name="connsiteY3" fmla="*/ 10948 h 285152"/>
              <a:gd name="connsiteX4" fmla="*/ 189781 w 419819"/>
              <a:gd name="connsiteY4" fmla="*/ 85710 h 285152"/>
              <a:gd name="connsiteX5" fmla="*/ 281796 w 419819"/>
              <a:gd name="connsiteY5" fmla="*/ 246737 h 285152"/>
              <a:gd name="connsiteX6" fmla="*/ 419819 w 419819"/>
              <a:gd name="connsiteY6" fmla="*/ 269741 h 285152"/>
              <a:gd name="connsiteX0" fmla="*/ 0 w 472506"/>
              <a:gd name="connsiteY0" fmla="*/ 56034 h 285152"/>
              <a:gd name="connsiteX1" fmla="*/ 121698 w 472506"/>
              <a:gd name="connsiteY1" fmla="*/ 177725 h 285152"/>
              <a:gd name="connsiteX2" fmla="*/ 374740 w 472506"/>
              <a:gd name="connsiteY2" fmla="*/ 166224 h 285152"/>
              <a:gd name="connsiteX3" fmla="*/ 345985 w 472506"/>
              <a:gd name="connsiteY3" fmla="*/ 10948 h 285152"/>
              <a:gd name="connsiteX4" fmla="*/ 242468 w 472506"/>
              <a:gd name="connsiteY4" fmla="*/ 85710 h 285152"/>
              <a:gd name="connsiteX5" fmla="*/ 334483 w 472506"/>
              <a:gd name="connsiteY5" fmla="*/ 246737 h 285152"/>
              <a:gd name="connsiteX6" fmla="*/ 472506 w 472506"/>
              <a:gd name="connsiteY6" fmla="*/ 269741 h 285152"/>
              <a:gd name="connsiteX0" fmla="*/ 0 w 507630"/>
              <a:gd name="connsiteY0" fmla="*/ 56034 h 303546"/>
              <a:gd name="connsiteX1" fmla="*/ 121698 w 507630"/>
              <a:gd name="connsiteY1" fmla="*/ 177725 h 303546"/>
              <a:gd name="connsiteX2" fmla="*/ 374740 w 507630"/>
              <a:gd name="connsiteY2" fmla="*/ 166224 h 303546"/>
              <a:gd name="connsiteX3" fmla="*/ 345985 w 507630"/>
              <a:gd name="connsiteY3" fmla="*/ 10948 h 303546"/>
              <a:gd name="connsiteX4" fmla="*/ 242468 w 507630"/>
              <a:gd name="connsiteY4" fmla="*/ 85710 h 303546"/>
              <a:gd name="connsiteX5" fmla="*/ 334483 w 507630"/>
              <a:gd name="connsiteY5" fmla="*/ 246737 h 303546"/>
              <a:gd name="connsiteX6" fmla="*/ 507630 w 507630"/>
              <a:gd name="connsiteY6" fmla="*/ 298718 h 30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7630" h="303546">
                <a:moveTo>
                  <a:pt x="0" y="56034"/>
                </a:moveTo>
                <a:cubicBezTo>
                  <a:pt x="18006" y="115049"/>
                  <a:pt x="59241" y="159360"/>
                  <a:pt x="121698" y="177725"/>
                </a:cubicBezTo>
                <a:cubicBezTo>
                  <a:pt x="184155" y="196090"/>
                  <a:pt x="337359" y="194020"/>
                  <a:pt x="374740" y="166224"/>
                </a:cubicBezTo>
                <a:cubicBezTo>
                  <a:pt x="412121" y="138428"/>
                  <a:pt x="400687" y="46138"/>
                  <a:pt x="345985" y="10948"/>
                </a:cubicBezTo>
                <a:cubicBezTo>
                  <a:pt x="291283" y="-24242"/>
                  <a:pt x="240550" y="32034"/>
                  <a:pt x="242468" y="85710"/>
                </a:cubicBezTo>
                <a:cubicBezTo>
                  <a:pt x="244386" y="139386"/>
                  <a:pt x="290289" y="211236"/>
                  <a:pt x="334483" y="246737"/>
                </a:cubicBezTo>
                <a:cubicBezTo>
                  <a:pt x="378677" y="282238"/>
                  <a:pt x="457993" y="316450"/>
                  <a:pt x="507630" y="298718"/>
                </a:cubicBezTo>
              </a:path>
            </a:pathLst>
          </a:custGeom>
          <a:noFill/>
          <a:ln w="12700">
            <a:solidFill>
              <a:schemeClr val="tx1"/>
            </a:solidFill>
          </a:ln>
          <a:effectLst>
            <a:outerShdw blurRad="50800" dist="127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grpSp>
        <p:nvGrpSpPr>
          <p:cNvPr id="58" name="グループ化 57"/>
          <p:cNvGrpSpPr/>
          <p:nvPr/>
        </p:nvGrpSpPr>
        <p:grpSpPr>
          <a:xfrm rot="544062">
            <a:off x="5227037" y="5942418"/>
            <a:ext cx="594864" cy="564816"/>
            <a:chOff x="2723894" y="936005"/>
            <a:chExt cx="2425139" cy="2301962"/>
          </a:xfrm>
          <a:effectLst>
            <a:outerShdw blurRad="38100" dist="38100" dir="8100000" algn="tr" rotWithShape="0">
              <a:prstClr val="black">
                <a:alpha val="40000"/>
              </a:prstClr>
            </a:outerShdw>
          </a:effectLst>
        </p:grpSpPr>
        <p:grpSp>
          <p:nvGrpSpPr>
            <p:cNvPr id="59" name="グループ化 58"/>
            <p:cNvGrpSpPr/>
            <p:nvPr/>
          </p:nvGrpSpPr>
          <p:grpSpPr>
            <a:xfrm>
              <a:off x="2991168" y="1221263"/>
              <a:ext cx="1944215" cy="1771248"/>
              <a:chOff x="2991168" y="1221263"/>
              <a:chExt cx="1944215" cy="1771248"/>
            </a:xfrm>
          </p:grpSpPr>
          <p:sp>
            <p:nvSpPr>
              <p:cNvPr id="61" name="円/楕円 60"/>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62" name="角丸四角形 61"/>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60" name="Picture 2" descr="C:\Users\toa27839.TOA\AppData\Local\Temp\notesEA312D\Bubble_material_noshadow-01.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74" name="円/楕円 73"/>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円/楕円 74"/>
          <p:cNvSpPr/>
          <p:nvPr/>
        </p:nvSpPr>
        <p:spPr>
          <a:xfrm>
            <a:off x="145116" y="3614336"/>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正方形/長方形 80">
            <a:extLst>
              <a:ext uri="{FF2B5EF4-FFF2-40B4-BE49-F238E27FC236}">
                <a16:creationId xmlns:a16="http://schemas.microsoft.com/office/drawing/2014/main" id="{59B7D65F-B9A2-42E2-9059-64ACDDAB8E87}"/>
              </a:ext>
            </a:extLst>
          </p:cNvPr>
          <p:cNvSpPr/>
          <p:nvPr/>
        </p:nvSpPr>
        <p:spPr>
          <a:xfrm>
            <a:off x="5811180" y="2025559"/>
            <a:ext cx="3449339" cy="2677684"/>
          </a:xfrm>
          <a:prstGeom prst="rect">
            <a:avLst/>
          </a:prstGeom>
        </p:spPr>
        <p:txBody>
          <a:bodyPr wrap="square" lIns="137187" tIns="68594" rIns="137187" bIns="68594">
            <a:spAutoFit/>
          </a:bodyPr>
          <a:lstStyle/>
          <a:p>
            <a:r>
              <a:rPr lang="en-US" altLang="ja-JP" sz="2100" b="1" dirty="0">
                <a:solidFill>
                  <a:srgbClr val="5F5F5F"/>
                </a:solidFill>
                <a:latin typeface="Calibri"/>
              </a:rPr>
              <a:t>Failure Output Pattern</a:t>
            </a:r>
          </a:p>
          <a:p>
            <a:endParaRPr lang="en-US" altLang="ja-JP" dirty="0">
              <a:solidFill>
                <a:srgbClr val="5F5F5F"/>
              </a:solidFill>
              <a:latin typeface="Calibri"/>
            </a:endParaRPr>
          </a:p>
          <a:p>
            <a:r>
              <a:rPr lang="en-US" altLang="ja-JP" dirty="0">
                <a:solidFill>
                  <a:srgbClr val="5F5F5F"/>
                </a:solidFill>
                <a:latin typeface="Calibri"/>
              </a:rPr>
              <a:t>Multiple detection items can be patterned to up to 32 patterns in setting software. For example, it may be assembled at the installation position of Frame, or it may be assembled only by breakdown of AMP.</a:t>
            </a:r>
          </a:p>
        </p:txBody>
      </p:sp>
      <p:pic>
        <p:nvPicPr>
          <p:cNvPr id="8" name="図 7">
            <a:extLst>
              <a:ext uri="{FF2B5EF4-FFF2-40B4-BE49-F238E27FC236}">
                <a16:creationId xmlns:a16="http://schemas.microsoft.com/office/drawing/2014/main" id="{3EDB6848-F34D-4BF8-B00B-612302F4CBDF}"/>
              </a:ext>
            </a:extLst>
          </p:cNvPr>
          <p:cNvPicPr>
            <a:picLocks noChangeAspect="1"/>
          </p:cNvPicPr>
          <p:nvPr/>
        </p:nvPicPr>
        <p:blipFill>
          <a:blip r:embed="rId7"/>
          <a:stretch>
            <a:fillRect/>
          </a:stretch>
        </p:blipFill>
        <p:spPr>
          <a:xfrm>
            <a:off x="6134077" y="4708863"/>
            <a:ext cx="2884957" cy="1880716"/>
          </a:xfrm>
          <a:prstGeom prst="rect">
            <a:avLst/>
          </a:prstGeom>
        </p:spPr>
      </p:pic>
      <p:pic>
        <p:nvPicPr>
          <p:cNvPr id="82" name="Picture 2" descr="H:\TCL\Products\Products data\VX\VX-3000\Photo\VX-3000 ph2\VX-3000 Bilder\RM-300X_RM 210F.jpg">
            <a:extLst>
              <a:ext uri="{FF2B5EF4-FFF2-40B4-BE49-F238E27FC236}">
                <a16:creationId xmlns:a16="http://schemas.microsoft.com/office/drawing/2014/main" id="{59300C98-6A87-4B31-8424-22CB5689AA35}"/>
              </a:ext>
            </a:extLst>
          </p:cNvPr>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l="30406" t="46067" r="1379" b="36772"/>
          <a:stretch/>
        </p:blipFill>
        <p:spPr bwMode="auto">
          <a:xfrm>
            <a:off x="11611322" y="3360274"/>
            <a:ext cx="1800199" cy="376668"/>
          </a:xfrm>
          <a:prstGeom prst="rect">
            <a:avLst/>
          </a:prstGeom>
          <a:noFill/>
          <a:extLst>
            <a:ext uri="{909E8E84-426E-40DD-AFC4-6F175D3DCCD1}">
              <a14:hiddenFill xmlns:a14="http://schemas.microsoft.com/office/drawing/2010/main">
                <a:solidFill>
                  <a:srgbClr val="FFFFFF"/>
                </a:solidFill>
              </a14:hiddenFill>
            </a:ext>
          </a:extLst>
        </p:spPr>
      </p:pic>
      <p:sp>
        <p:nvSpPr>
          <p:cNvPr id="88" name="正方形/長方形 87">
            <a:extLst>
              <a:ext uri="{FF2B5EF4-FFF2-40B4-BE49-F238E27FC236}">
                <a16:creationId xmlns:a16="http://schemas.microsoft.com/office/drawing/2014/main" id="{4BCE3A0D-4B24-4EFC-B0A2-EC2C533FFCE4}"/>
              </a:ext>
            </a:extLst>
          </p:cNvPr>
          <p:cNvSpPr/>
          <p:nvPr/>
        </p:nvSpPr>
        <p:spPr>
          <a:xfrm>
            <a:off x="6389354" y="6526437"/>
            <a:ext cx="2292990" cy="353971"/>
          </a:xfrm>
          <a:prstGeom prst="rect">
            <a:avLst/>
          </a:prstGeom>
        </p:spPr>
        <p:txBody>
          <a:bodyPr wrap="none" lIns="137187" tIns="68594" rIns="137187" bIns="68594">
            <a:spAutoFit/>
          </a:bodyPr>
          <a:lstStyle/>
          <a:p>
            <a:r>
              <a:rPr lang="en-US" altLang="ja-JP" sz="1400" dirty="0">
                <a:solidFill>
                  <a:srgbClr val="5F5F5F"/>
                </a:solidFill>
                <a:latin typeface="Calibri"/>
              </a:rPr>
              <a:t>The setting software screen</a:t>
            </a:r>
          </a:p>
        </p:txBody>
      </p:sp>
      <p:pic>
        <p:nvPicPr>
          <p:cNvPr id="89" name="Picture 2" descr="H:\TCL\Products\Products data\VX\VX-3000\Photo\VX-3000 ph2\VX-3000 Bilder\VX-3004F_front_plan.jpg">
            <a:extLst>
              <a:ext uri="{FF2B5EF4-FFF2-40B4-BE49-F238E27FC236}">
                <a16:creationId xmlns:a16="http://schemas.microsoft.com/office/drawing/2014/main" id="{D470BCAE-2E4B-4491-B849-FA6F7B472FA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1560247" y="6506886"/>
            <a:ext cx="1900277" cy="603837"/>
          </a:xfrm>
          <a:prstGeom prst="rect">
            <a:avLst/>
          </a:prstGeom>
          <a:noFill/>
          <a:extLst>
            <a:ext uri="{909E8E84-426E-40DD-AFC4-6F175D3DCCD1}">
              <a14:hiddenFill xmlns:a14="http://schemas.microsoft.com/office/drawing/2010/main">
                <a:solidFill>
                  <a:srgbClr val="FFFFFF"/>
                </a:solidFill>
              </a14:hiddenFill>
            </a:ext>
          </a:extLst>
        </p:spPr>
      </p:pic>
      <p:sp>
        <p:nvSpPr>
          <p:cNvPr id="12" name="正方形/長方形 11">
            <a:extLst>
              <a:ext uri="{FF2B5EF4-FFF2-40B4-BE49-F238E27FC236}">
                <a16:creationId xmlns:a16="http://schemas.microsoft.com/office/drawing/2014/main" id="{1F00C4DD-583E-4E84-BFFB-474EF3376CD7}"/>
              </a:ext>
            </a:extLst>
          </p:cNvPr>
          <p:cNvSpPr/>
          <p:nvPr/>
        </p:nvSpPr>
        <p:spPr>
          <a:xfrm>
            <a:off x="12435675" y="6957270"/>
            <a:ext cx="242319" cy="124815"/>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90" name="グループ化 89">
            <a:extLst>
              <a:ext uri="{FF2B5EF4-FFF2-40B4-BE49-F238E27FC236}">
                <a16:creationId xmlns:a16="http://schemas.microsoft.com/office/drawing/2014/main" id="{1C334EDB-26BA-48F5-BD82-A6EF38BDAC07}"/>
              </a:ext>
            </a:extLst>
          </p:cNvPr>
          <p:cNvGrpSpPr/>
          <p:nvPr/>
        </p:nvGrpSpPr>
        <p:grpSpPr>
          <a:xfrm>
            <a:off x="9393983" y="561152"/>
            <a:ext cx="2780009" cy="1429080"/>
            <a:chOff x="4531774" y="3464554"/>
            <a:chExt cx="2780009" cy="1429080"/>
          </a:xfrm>
        </p:grpSpPr>
        <p:sp>
          <p:nvSpPr>
            <p:cNvPr id="98" name="角丸四角形 65">
              <a:extLst>
                <a:ext uri="{FF2B5EF4-FFF2-40B4-BE49-F238E27FC236}">
                  <a16:creationId xmlns:a16="http://schemas.microsoft.com/office/drawing/2014/main" id="{47EB3C7E-8222-4464-B811-7BB8EB08D3D2}"/>
                </a:ext>
              </a:extLst>
            </p:cNvPr>
            <p:cNvSpPr/>
            <p:nvPr/>
          </p:nvSpPr>
          <p:spPr>
            <a:xfrm>
              <a:off x="4531774" y="3464554"/>
              <a:ext cx="2780009" cy="1281836"/>
            </a:xfrm>
            <a:prstGeom prst="roundRect">
              <a:avLst>
                <a:gd name="adj" fmla="val 10784"/>
              </a:avLst>
            </a:prstGeom>
            <a:solidFill>
              <a:srgbClr val="FFC00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36000" tIns="0" rIns="36000" bIns="0" rtlCol="0" anchor="t"/>
            <a:lstStyle/>
            <a:p>
              <a:pPr defTabSz="1369493" fontAlgn="auto">
                <a:spcBef>
                  <a:spcPts val="0"/>
                </a:spcBef>
                <a:spcAft>
                  <a:spcPts val="0"/>
                </a:spcAft>
              </a:pPr>
              <a:r>
                <a:rPr kumimoji="0" lang="en-US" altLang="ja-JP" sz="1400" kern="0" dirty="0">
                  <a:solidFill>
                    <a:prstClr val="white"/>
                  </a:solidFill>
                  <a:latin typeface="Calibri"/>
                  <a:ea typeface="ＭＳ Ｐゴシック"/>
                  <a:cs typeface="Meiryo UI" pitchFamily="50" charset="-128"/>
                </a:rPr>
                <a:t>Failure Output Pattern</a:t>
              </a:r>
              <a:endParaRPr kumimoji="0" lang="ja-JP" altLang="en-US" sz="1400" kern="0" dirty="0">
                <a:solidFill>
                  <a:prstClr val="white"/>
                </a:solidFill>
                <a:latin typeface="Calibri"/>
                <a:ea typeface="ＭＳ Ｐゴシック"/>
                <a:cs typeface="Meiryo UI" pitchFamily="50" charset="-128"/>
              </a:endParaRPr>
            </a:p>
          </p:txBody>
        </p:sp>
        <p:sp>
          <p:nvSpPr>
            <p:cNvPr id="92" name="角丸四角形 73">
              <a:extLst>
                <a:ext uri="{FF2B5EF4-FFF2-40B4-BE49-F238E27FC236}">
                  <a16:creationId xmlns:a16="http://schemas.microsoft.com/office/drawing/2014/main" id="{A5F566DE-F990-41FC-B155-BD5A733A8E55}"/>
                </a:ext>
              </a:extLst>
            </p:cNvPr>
            <p:cNvSpPr/>
            <p:nvPr/>
          </p:nvSpPr>
          <p:spPr>
            <a:xfrm>
              <a:off x="4669346" y="3786733"/>
              <a:ext cx="1477093" cy="1106901"/>
            </a:xfrm>
            <a:prstGeom prst="roundRect">
              <a:avLst>
                <a:gd name="adj" fmla="val 10645"/>
              </a:avLst>
            </a:prstGeom>
            <a:solidFill>
              <a:schemeClr val="accent6">
                <a:lumMod val="20000"/>
                <a:lumOff val="80000"/>
              </a:scheme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00228"/>
              <a:r>
                <a:rPr lang="en-US" altLang="ja-JP" sz="1100" dirty="0">
                  <a:solidFill>
                    <a:prstClr val="black"/>
                  </a:solidFill>
                  <a:ea typeface="メイリオ" panose="020B0604030504040204" pitchFamily="50" charset="-128"/>
                  <a:cs typeface="メイリオ" panose="020B0604030504040204" pitchFamily="50" charset="-128"/>
                </a:rPr>
                <a:t>Detection Items</a:t>
              </a:r>
            </a:p>
            <a:p>
              <a:pPr defTabSz="700228"/>
              <a:r>
                <a:rPr lang="en-US" altLang="ja-JP" sz="1050" dirty="0">
                  <a:solidFill>
                    <a:prstClr val="black"/>
                  </a:solidFill>
                  <a:ea typeface="メイリオ" panose="020B0604030504040204" pitchFamily="50" charset="-128"/>
                  <a:cs typeface="メイリオ" panose="020B0604030504040204" pitchFamily="50" charset="-128"/>
                </a:rPr>
                <a:t>Analog Link, VX link,</a:t>
              </a:r>
            </a:p>
            <a:p>
              <a:pPr defTabSz="700228"/>
              <a:r>
                <a:rPr lang="en-US" altLang="ja-JP" sz="1050" dirty="0">
                  <a:solidFill>
                    <a:prstClr val="black"/>
                  </a:solidFill>
                  <a:ea typeface="メイリオ" panose="020B0604030504040204" pitchFamily="50" charset="-128"/>
                  <a:cs typeface="メイリオ" panose="020B0604030504040204" pitchFamily="50" charset="-128"/>
                </a:rPr>
                <a:t>DC power, DS-LINK,</a:t>
              </a:r>
            </a:p>
            <a:p>
              <a:pPr defTabSz="700228"/>
              <a:r>
                <a:rPr lang="en-US" altLang="ja-JP" sz="1050" dirty="0">
                  <a:solidFill>
                    <a:prstClr val="black"/>
                  </a:solidFill>
                  <a:ea typeface="メイリオ" panose="020B0604030504040204" pitchFamily="50" charset="-128"/>
                  <a:cs typeface="メイリオ" panose="020B0604030504040204" pitchFamily="50" charset="-128"/>
                </a:rPr>
                <a:t>AMP, RM, Control input, External equipment,</a:t>
              </a:r>
            </a:p>
            <a:p>
              <a:pPr defTabSz="700228"/>
              <a:r>
                <a:rPr lang="en-US" altLang="ja-JP" sz="1050" dirty="0">
                  <a:solidFill>
                    <a:prstClr val="black"/>
                  </a:solidFill>
                  <a:ea typeface="メイリオ" panose="020B0604030504040204" pitchFamily="50" charset="-128"/>
                  <a:cs typeface="メイリオ" panose="020B0604030504040204" pitchFamily="50" charset="-128"/>
                </a:rPr>
                <a:t>Speaker line</a:t>
              </a:r>
              <a:endParaRPr lang="ja-JP" altLang="en-US" sz="1050" dirty="0">
                <a:solidFill>
                  <a:prstClr val="black"/>
                </a:solidFill>
                <a:ea typeface="メイリオ" panose="020B0604030504040204" pitchFamily="50" charset="-128"/>
                <a:cs typeface="メイリオ" panose="020B0604030504040204" pitchFamily="50" charset="-128"/>
              </a:endParaRPr>
            </a:p>
          </p:txBody>
        </p:sp>
      </p:grpSp>
      <p:sp>
        <p:nvSpPr>
          <p:cNvPr id="106" name="角丸四角形 73">
            <a:extLst>
              <a:ext uri="{FF2B5EF4-FFF2-40B4-BE49-F238E27FC236}">
                <a16:creationId xmlns:a16="http://schemas.microsoft.com/office/drawing/2014/main" id="{C05CAC0B-9C5E-4C9C-AAD6-F0ACFC61FA23}"/>
              </a:ext>
            </a:extLst>
          </p:cNvPr>
          <p:cNvSpPr/>
          <p:nvPr/>
        </p:nvSpPr>
        <p:spPr>
          <a:xfrm>
            <a:off x="11275923" y="896528"/>
            <a:ext cx="1678279" cy="753593"/>
          </a:xfrm>
          <a:prstGeom prst="roundRect">
            <a:avLst>
              <a:gd name="adj" fmla="val 10645"/>
            </a:avLst>
          </a:prstGeom>
          <a:solidFill>
            <a:schemeClr val="bg1">
              <a:lumMod val="85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00228"/>
            <a:r>
              <a:rPr lang="en-US" altLang="ja-JP" sz="1100" dirty="0">
                <a:solidFill>
                  <a:prstClr val="black"/>
                </a:solidFill>
                <a:ea typeface="メイリオ" panose="020B0604030504040204" pitchFamily="50" charset="-128"/>
                <a:cs typeface="メイリオ" panose="020B0604030504040204" pitchFamily="50" charset="-128"/>
              </a:rPr>
              <a:t>Indicators (assignable)</a:t>
            </a:r>
          </a:p>
          <a:p>
            <a:pPr defTabSz="700228"/>
            <a:r>
              <a:rPr lang="en-US" altLang="ja-JP" sz="1100" dirty="0">
                <a:solidFill>
                  <a:prstClr val="black"/>
                </a:solidFill>
                <a:ea typeface="メイリオ" panose="020B0604030504040204" pitchFamily="50" charset="-128"/>
                <a:cs typeface="メイリオ" panose="020B0604030504040204" pitchFamily="50" charset="-128"/>
              </a:rPr>
              <a:t> </a:t>
            </a:r>
            <a:r>
              <a:rPr lang="en-US" altLang="ja-JP" sz="1050" dirty="0">
                <a:solidFill>
                  <a:prstClr val="black"/>
                </a:solidFill>
                <a:ea typeface="メイリオ" panose="020B0604030504040204" pitchFamily="50" charset="-128"/>
                <a:cs typeface="メイリオ" panose="020B0604030504040204" pitchFamily="50" charset="-128"/>
              </a:rPr>
              <a:t>Control Output</a:t>
            </a:r>
          </a:p>
          <a:p>
            <a:pPr defTabSz="700228"/>
            <a:r>
              <a:rPr lang="en-US" altLang="ja-JP" sz="1050" dirty="0">
                <a:solidFill>
                  <a:prstClr val="black"/>
                </a:solidFill>
                <a:ea typeface="メイリオ" panose="020B0604030504040204" pitchFamily="50" charset="-128"/>
                <a:cs typeface="メイリオ" panose="020B0604030504040204" pitchFamily="50" charset="-128"/>
              </a:rPr>
              <a:t> RM’s key indicator</a:t>
            </a:r>
          </a:p>
          <a:p>
            <a:pPr defTabSz="700228"/>
            <a:r>
              <a:rPr lang="en-US" altLang="ja-JP" sz="1050" dirty="0">
                <a:solidFill>
                  <a:prstClr val="black"/>
                </a:solidFill>
                <a:ea typeface="メイリオ" panose="020B0604030504040204" pitchFamily="50" charset="-128"/>
                <a:cs typeface="メイリオ" panose="020B0604030504040204" pitchFamily="50" charset="-128"/>
              </a:rPr>
              <a:t> E-mail</a:t>
            </a:r>
            <a:endParaRPr lang="ja-JP" altLang="en-US" sz="1100" dirty="0">
              <a:solidFill>
                <a:prstClr val="black"/>
              </a:solidFill>
              <a:ea typeface="メイリオ" panose="020B0604030504040204" pitchFamily="50" charset="-128"/>
              <a:cs typeface="メイリオ" panose="020B0604030504040204" pitchFamily="50" charset="-128"/>
            </a:endParaRPr>
          </a:p>
        </p:txBody>
      </p:sp>
      <p:sp>
        <p:nvSpPr>
          <p:cNvPr id="113" name="角丸四角形 73">
            <a:extLst>
              <a:ext uri="{FF2B5EF4-FFF2-40B4-BE49-F238E27FC236}">
                <a16:creationId xmlns:a16="http://schemas.microsoft.com/office/drawing/2014/main" id="{0752AFE6-8263-442D-B8C6-5BBE3193D96F}"/>
              </a:ext>
            </a:extLst>
          </p:cNvPr>
          <p:cNvSpPr/>
          <p:nvPr/>
        </p:nvSpPr>
        <p:spPr>
          <a:xfrm>
            <a:off x="7387902" y="1361288"/>
            <a:ext cx="1678279" cy="577665"/>
          </a:xfrm>
          <a:prstGeom prst="roundRect">
            <a:avLst>
              <a:gd name="adj" fmla="val 10645"/>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00228"/>
            <a:r>
              <a:rPr lang="en-US" altLang="ja-JP" sz="1100" dirty="0">
                <a:solidFill>
                  <a:prstClr val="black"/>
                </a:solidFill>
                <a:ea typeface="メイリオ" panose="020B0604030504040204" pitchFamily="50" charset="-128"/>
                <a:cs typeface="メイリオ" panose="020B0604030504040204" pitchFamily="50" charset="-128"/>
              </a:rPr>
              <a:t>Indicators ( set as “event”)</a:t>
            </a:r>
          </a:p>
          <a:p>
            <a:pPr defTabSz="700228"/>
            <a:r>
              <a:rPr lang="en-US" altLang="ja-JP" sz="1100" dirty="0">
                <a:solidFill>
                  <a:prstClr val="black"/>
                </a:solidFill>
                <a:ea typeface="メイリオ" panose="020B0604030504040204" pitchFamily="50" charset="-128"/>
                <a:cs typeface="メイリオ" panose="020B0604030504040204" pitchFamily="50" charset="-128"/>
              </a:rPr>
              <a:t> </a:t>
            </a:r>
            <a:r>
              <a:rPr lang="en-US" altLang="ja-JP" sz="1050" dirty="0">
                <a:solidFill>
                  <a:prstClr val="black"/>
                </a:solidFill>
                <a:ea typeface="メイリオ" panose="020B0604030504040204" pitchFamily="50" charset="-128"/>
                <a:cs typeface="メイリオ" panose="020B0604030504040204" pitchFamily="50" charset="-128"/>
              </a:rPr>
              <a:t>RM’s key indicator</a:t>
            </a:r>
          </a:p>
          <a:p>
            <a:pPr defTabSz="700228"/>
            <a:r>
              <a:rPr lang="en-US" altLang="ja-JP" sz="1050" dirty="0">
                <a:solidFill>
                  <a:prstClr val="black"/>
                </a:solidFill>
                <a:ea typeface="メイリオ" panose="020B0604030504040204" pitchFamily="50" charset="-128"/>
                <a:cs typeface="メイリオ" panose="020B0604030504040204" pitchFamily="50" charset="-128"/>
              </a:rPr>
              <a:t> LED on frame</a:t>
            </a:r>
            <a:endParaRPr lang="ja-JP" altLang="en-US" sz="1050" dirty="0">
              <a:solidFill>
                <a:prstClr val="black"/>
              </a:solidFill>
              <a:ea typeface="メイリオ" panose="020B0604030504040204" pitchFamily="50" charset="-128"/>
              <a:cs typeface="メイリオ" panose="020B0604030504040204" pitchFamily="50" charset="-128"/>
            </a:endParaRPr>
          </a:p>
        </p:txBody>
      </p:sp>
      <p:sp>
        <p:nvSpPr>
          <p:cNvPr id="13" name="フリーフォーム: 図形 12">
            <a:extLst>
              <a:ext uri="{FF2B5EF4-FFF2-40B4-BE49-F238E27FC236}">
                <a16:creationId xmlns:a16="http://schemas.microsoft.com/office/drawing/2014/main" id="{082DE338-14B3-48D8-BFAB-9C9FB64C0AB3}"/>
              </a:ext>
            </a:extLst>
          </p:cNvPr>
          <p:cNvSpPr/>
          <p:nvPr/>
        </p:nvSpPr>
        <p:spPr>
          <a:xfrm>
            <a:off x="8966543" y="1630837"/>
            <a:ext cx="395926" cy="0"/>
          </a:xfrm>
          <a:custGeom>
            <a:avLst/>
            <a:gdLst>
              <a:gd name="connsiteX0" fmla="*/ 395926 w 395926"/>
              <a:gd name="connsiteY0" fmla="*/ 0 h 0"/>
              <a:gd name="connsiteX1" fmla="*/ 0 w 395926"/>
              <a:gd name="connsiteY1" fmla="*/ 0 h 0"/>
            </a:gdLst>
            <a:ahLst/>
            <a:cxnLst>
              <a:cxn ang="0">
                <a:pos x="connsiteX0" y="connsiteY0"/>
              </a:cxn>
              <a:cxn ang="0">
                <a:pos x="connsiteX1" y="connsiteY1"/>
              </a:cxn>
            </a:cxnLst>
            <a:rect l="l" t="t" r="r" b="b"/>
            <a:pathLst>
              <a:path w="395926">
                <a:moveTo>
                  <a:pt x="395926" y="0"/>
                </a:moveTo>
                <a:lnTo>
                  <a:pt x="0" y="0"/>
                </a:lnTo>
              </a:path>
            </a:pathLst>
          </a:custGeom>
          <a:noFill/>
          <a:ln>
            <a:solidFill>
              <a:schemeClr val="tx1"/>
            </a:solidFill>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48">
            <a:extLst>
              <a:ext uri="{FF2B5EF4-FFF2-40B4-BE49-F238E27FC236}">
                <a16:creationId xmlns:a16="http://schemas.microsoft.com/office/drawing/2014/main" id="{E97C1B92-A1CA-4FD6-9E5B-FA2F64248CFA}"/>
              </a:ext>
            </a:extLst>
          </p:cNvPr>
          <p:cNvSpPr/>
          <p:nvPr/>
        </p:nvSpPr>
        <p:spPr>
          <a:xfrm>
            <a:off x="12164400" y="3470332"/>
            <a:ext cx="52171" cy="26911"/>
          </a:xfrm>
          <a:custGeom>
            <a:avLst/>
            <a:gdLst>
              <a:gd name="connsiteX0" fmla="*/ 30480 w 144780"/>
              <a:gd name="connsiteY0" fmla="*/ 0 h 99060"/>
              <a:gd name="connsiteX1" fmla="*/ 0 w 144780"/>
              <a:gd name="connsiteY1" fmla="*/ 64770 h 99060"/>
              <a:gd name="connsiteX2" fmla="*/ 125730 w 144780"/>
              <a:gd name="connsiteY2" fmla="*/ 99060 h 99060"/>
              <a:gd name="connsiteX3" fmla="*/ 144780 w 144780"/>
              <a:gd name="connsiteY3" fmla="*/ 26670 h 99060"/>
              <a:gd name="connsiteX4" fmla="*/ 30480 w 144780"/>
              <a:gd name="connsiteY4" fmla="*/ 0 h 99060"/>
              <a:gd name="connsiteX0" fmla="*/ 8464 w 144780"/>
              <a:gd name="connsiteY0" fmla="*/ 24679 h 72390"/>
              <a:gd name="connsiteX1" fmla="*/ 0 w 144780"/>
              <a:gd name="connsiteY1" fmla="*/ 38100 h 72390"/>
              <a:gd name="connsiteX2" fmla="*/ 125730 w 144780"/>
              <a:gd name="connsiteY2" fmla="*/ 72390 h 72390"/>
              <a:gd name="connsiteX3" fmla="*/ 144780 w 144780"/>
              <a:gd name="connsiteY3" fmla="*/ 0 h 72390"/>
              <a:gd name="connsiteX4" fmla="*/ 8464 w 144780"/>
              <a:gd name="connsiteY4" fmla="*/ 24679 h 72390"/>
              <a:gd name="connsiteX0" fmla="*/ 8464 w 125730"/>
              <a:gd name="connsiteY0" fmla="*/ 1687 h 49398"/>
              <a:gd name="connsiteX1" fmla="*/ 0 w 125730"/>
              <a:gd name="connsiteY1" fmla="*/ 15108 h 49398"/>
              <a:gd name="connsiteX2" fmla="*/ 125730 w 125730"/>
              <a:gd name="connsiteY2" fmla="*/ 49398 h 49398"/>
              <a:gd name="connsiteX3" fmla="*/ 22570 w 125730"/>
              <a:gd name="connsiteY3" fmla="*/ 0 h 49398"/>
              <a:gd name="connsiteX4" fmla="*/ 8464 w 125730"/>
              <a:gd name="connsiteY4" fmla="*/ 1687 h 49398"/>
              <a:gd name="connsiteX0" fmla="*/ 8464 w 22570"/>
              <a:gd name="connsiteY0" fmla="*/ 1687 h 15108"/>
              <a:gd name="connsiteX1" fmla="*/ 0 w 22570"/>
              <a:gd name="connsiteY1" fmla="*/ 15108 h 15108"/>
              <a:gd name="connsiteX2" fmla="*/ 16100 w 22570"/>
              <a:gd name="connsiteY2" fmla="*/ 11078 h 15108"/>
              <a:gd name="connsiteX3" fmla="*/ 22570 w 22570"/>
              <a:gd name="connsiteY3" fmla="*/ 0 h 15108"/>
              <a:gd name="connsiteX4" fmla="*/ 8464 w 22570"/>
              <a:gd name="connsiteY4" fmla="*/ 1687 h 15108"/>
              <a:gd name="connsiteX0" fmla="*/ 0 w 22643"/>
              <a:gd name="connsiteY0" fmla="*/ 1687 h 15108"/>
              <a:gd name="connsiteX1" fmla="*/ 73 w 22643"/>
              <a:gd name="connsiteY1" fmla="*/ 15108 h 15108"/>
              <a:gd name="connsiteX2" fmla="*/ 16173 w 22643"/>
              <a:gd name="connsiteY2" fmla="*/ 11078 h 15108"/>
              <a:gd name="connsiteX3" fmla="*/ 22643 w 22643"/>
              <a:gd name="connsiteY3" fmla="*/ 0 h 15108"/>
              <a:gd name="connsiteX4" fmla="*/ 0 w 22643"/>
              <a:gd name="connsiteY4" fmla="*/ 1687 h 15108"/>
              <a:gd name="connsiteX0" fmla="*/ 0 w 16173"/>
              <a:gd name="connsiteY0" fmla="*/ 4752 h 18173"/>
              <a:gd name="connsiteX1" fmla="*/ 73 w 16173"/>
              <a:gd name="connsiteY1" fmla="*/ 18173 h 18173"/>
              <a:gd name="connsiteX2" fmla="*/ 16173 w 16173"/>
              <a:gd name="connsiteY2" fmla="*/ 14143 h 18173"/>
              <a:gd name="connsiteX3" fmla="*/ 15903 w 16173"/>
              <a:gd name="connsiteY3" fmla="*/ 0 h 18173"/>
              <a:gd name="connsiteX4" fmla="*/ 0 w 16173"/>
              <a:gd name="connsiteY4" fmla="*/ 4752 h 18173"/>
              <a:gd name="connsiteX0" fmla="*/ 0 w 16173"/>
              <a:gd name="connsiteY0" fmla="*/ 5519 h 18940"/>
              <a:gd name="connsiteX1" fmla="*/ 73 w 16173"/>
              <a:gd name="connsiteY1" fmla="*/ 18940 h 18940"/>
              <a:gd name="connsiteX2" fmla="*/ 16173 w 16173"/>
              <a:gd name="connsiteY2" fmla="*/ 14910 h 18940"/>
              <a:gd name="connsiteX3" fmla="*/ 15004 w 16173"/>
              <a:gd name="connsiteY3" fmla="*/ 0 h 18940"/>
              <a:gd name="connsiteX4" fmla="*/ 0 w 16173"/>
              <a:gd name="connsiteY4" fmla="*/ 5519 h 18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3" h="18940">
                <a:moveTo>
                  <a:pt x="0" y="5519"/>
                </a:moveTo>
                <a:cubicBezTo>
                  <a:pt x="24" y="9993"/>
                  <a:pt x="49" y="14466"/>
                  <a:pt x="73" y="18940"/>
                </a:cubicBezTo>
                <a:lnTo>
                  <a:pt x="16173" y="14910"/>
                </a:lnTo>
                <a:cubicBezTo>
                  <a:pt x="15783" y="9940"/>
                  <a:pt x="15394" y="4970"/>
                  <a:pt x="15004" y="0"/>
                </a:cubicBezTo>
                <a:lnTo>
                  <a:pt x="0" y="5519"/>
                </a:lnTo>
                <a:close/>
              </a:path>
            </a:pathLst>
          </a:custGeom>
          <a:solidFill>
            <a:srgbClr val="FFC000">
              <a:alpha val="45000"/>
            </a:srgbClr>
          </a:solidFill>
          <a:ln>
            <a:noFill/>
          </a:ln>
          <a:effectLst>
            <a:glow rad="63500">
              <a:srgbClr val="FFC0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フリーフォーム 48">
            <a:extLst>
              <a:ext uri="{FF2B5EF4-FFF2-40B4-BE49-F238E27FC236}">
                <a16:creationId xmlns:a16="http://schemas.microsoft.com/office/drawing/2014/main" id="{4BA6502C-E775-41B2-9C32-2BDD62C03CB6}"/>
              </a:ext>
            </a:extLst>
          </p:cNvPr>
          <p:cNvSpPr/>
          <p:nvPr/>
        </p:nvSpPr>
        <p:spPr>
          <a:xfrm>
            <a:off x="12088976" y="3563800"/>
            <a:ext cx="52171" cy="26911"/>
          </a:xfrm>
          <a:custGeom>
            <a:avLst/>
            <a:gdLst>
              <a:gd name="connsiteX0" fmla="*/ 30480 w 144780"/>
              <a:gd name="connsiteY0" fmla="*/ 0 h 99060"/>
              <a:gd name="connsiteX1" fmla="*/ 0 w 144780"/>
              <a:gd name="connsiteY1" fmla="*/ 64770 h 99060"/>
              <a:gd name="connsiteX2" fmla="*/ 125730 w 144780"/>
              <a:gd name="connsiteY2" fmla="*/ 99060 h 99060"/>
              <a:gd name="connsiteX3" fmla="*/ 144780 w 144780"/>
              <a:gd name="connsiteY3" fmla="*/ 26670 h 99060"/>
              <a:gd name="connsiteX4" fmla="*/ 30480 w 144780"/>
              <a:gd name="connsiteY4" fmla="*/ 0 h 99060"/>
              <a:gd name="connsiteX0" fmla="*/ 8464 w 144780"/>
              <a:gd name="connsiteY0" fmla="*/ 24679 h 72390"/>
              <a:gd name="connsiteX1" fmla="*/ 0 w 144780"/>
              <a:gd name="connsiteY1" fmla="*/ 38100 h 72390"/>
              <a:gd name="connsiteX2" fmla="*/ 125730 w 144780"/>
              <a:gd name="connsiteY2" fmla="*/ 72390 h 72390"/>
              <a:gd name="connsiteX3" fmla="*/ 144780 w 144780"/>
              <a:gd name="connsiteY3" fmla="*/ 0 h 72390"/>
              <a:gd name="connsiteX4" fmla="*/ 8464 w 144780"/>
              <a:gd name="connsiteY4" fmla="*/ 24679 h 72390"/>
              <a:gd name="connsiteX0" fmla="*/ 8464 w 125730"/>
              <a:gd name="connsiteY0" fmla="*/ 1687 h 49398"/>
              <a:gd name="connsiteX1" fmla="*/ 0 w 125730"/>
              <a:gd name="connsiteY1" fmla="*/ 15108 h 49398"/>
              <a:gd name="connsiteX2" fmla="*/ 125730 w 125730"/>
              <a:gd name="connsiteY2" fmla="*/ 49398 h 49398"/>
              <a:gd name="connsiteX3" fmla="*/ 22570 w 125730"/>
              <a:gd name="connsiteY3" fmla="*/ 0 h 49398"/>
              <a:gd name="connsiteX4" fmla="*/ 8464 w 125730"/>
              <a:gd name="connsiteY4" fmla="*/ 1687 h 49398"/>
              <a:gd name="connsiteX0" fmla="*/ 8464 w 22570"/>
              <a:gd name="connsiteY0" fmla="*/ 1687 h 15108"/>
              <a:gd name="connsiteX1" fmla="*/ 0 w 22570"/>
              <a:gd name="connsiteY1" fmla="*/ 15108 h 15108"/>
              <a:gd name="connsiteX2" fmla="*/ 16100 w 22570"/>
              <a:gd name="connsiteY2" fmla="*/ 11078 h 15108"/>
              <a:gd name="connsiteX3" fmla="*/ 22570 w 22570"/>
              <a:gd name="connsiteY3" fmla="*/ 0 h 15108"/>
              <a:gd name="connsiteX4" fmla="*/ 8464 w 22570"/>
              <a:gd name="connsiteY4" fmla="*/ 1687 h 15108"/>
              <a:gd name="connsiteX0" fmla="*/ 0 w 22643"/>
              <a:gd name="connsiteY0" fmla="*/ 1687 h 15108"/>
              <a:gd name="connsiteX1" fmla="*/ 73 w 22643"/>
              <a:gd name="connsiteY1" fmla="*/ 15108 h 15108"/>
              <a:gd name="connsiteX2" fmla="*/ 16173 w 22643"/>
              <a:gd name="connsiteY2" fmla="*/ 11078 h 15108"/>
              <a:gd name="connsiteX3" fmla="*/ 22643 w 22643"/>
              <a:gd name="connsiteY3" fmla="*/ 0 h 15108"/>
              <a:gd name="connsiteX4" fmla="*/ 0 w 22643"/>
              <a:gd name="connsiteY4" fmla="*/ 1687 h 15108"/>
              <a:gd name="connsiteX0" fmla="*/ 0 w 16173"/>
              <a:gd name="connsiteY0" fmla="*/ 4752 h 18173"/>
              <a:gd name="connsiteX1" fmla="*/ 73 w 16173"/>
              <a:gd name="connsiteY1" fmla="*/ 18173 h 18173"/>
              <a:gd name="connsiteX2" fmla="*/ 16173 w 16173"/>
              <a:gd name="connsiteY2" fmla="*/ 14143 h 18173"/>
              <a:gd name="connsiteX3" fmla="*/ 15903 w 16173"/>
              <a:gd name="connsiteY3" fmla="*/ 0 h 18173"/>
              <a:gd name="connsiteX4" fmla="*/ 0 w 16173"/>
              <a:gd name="connsiteY4" fmla="*/ 4752 h 18173"/>
              <a:gd name="connsiteX0" fmla="*/ 0 w 16173"/>
              <a:gd name="connsiteY0" fmla="*/ 5519 h 18940"/>
              <a:gd name="connsiteX1" fmla="*/ 73 w 16173"/>
              <a:gd name="connsiteY1" fmla="*/ 18940 h 18940"/>
              <a:gd name="connsiteX2" fmla="*/ 16173 w 16173"/>
              <a:gd name="connsiteY2" fmla="*/ 14910 h 18940"/>
              <a:gd name="connsiteX3" fmla="*/ 15004 w 16173"/>
              <a:gd name="connsiteY3" fmla="*/ 0 h 18940"/>
              <a:gd name="connsiteX4" fmla="*/ 0 w 16173"/>
              <a:gd name="connsiteY4" fmla="*/ 5519 h 18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3" h="18940">
                <a:moveTo>
                  <a:pt x="0" y="5519"/>
                </a:moveTo>
                <a:cubicBezTo>
                  <a:pt x="24" y="9993"/>
                  <a:pt x="49" y="14466"/>
                  <a:pt x="73" y="18940"/>
                </a:cubicBezTo>
                <a:lnTo>
                  <a:pt x="16173" y="14910"/>
                </a:lnTo>
                <a:cubicBezTo>
                  <a:pt x="15783" y="9940"/>
                  <a:pt x="15394" y="4970"/>
                  <a:pt x="15004" y="0"/>
                </a:cubicBezTo>
                <a:lnTo>
                  <a:pt x="0" y="5519"/>
                </a:lnTo>
                <a:close/>
              </a:path>
            </a:pathLst>
          </a:custGeom>
          <a:solidFill>
            <a:srgbClr val="FFC000">
              <a:alpha val="45000"/>
            </a:srgbClr>
          </a:solidFill>
          <a:ln>
            <a:noFill/>
          </a:ln>
          <a:effectLst>
            <a:glow rad="63500">
              <a:srgbClr val="FFC0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フリーフォーム 48">
            <a:extLst>
              <a:ext uri="{FF2B5EF4-FFF2-40B4-BE49-F238E27FC236}">
                <a16:creationId xmlns:a16="http://schemas.microsoft.com/office/drawing/2014/main" id="{D4B09B3E-8489-47C1-9681-8F074B3D953F}"/>
              </a:ext>
            </a:extLst>
          </p:cNvPr>
          <p:cNvSpPr/>
          <p:nvPr/>
        </p:nvSpPr>
        <p:spPr>
          <a:xfrm>
            <a:off x="12036805" y="3612575"/>
            <a:ext cx="52171" cy="26911"/>
          </a:xfrm>
          <a:custGeom>
            <a:avLst/>
            <a:gdLst>
              <a:gd name="connsiteX0" fmla="*/ 30480 w 144780"/>
              <a:gd name="connsiteY0" fmla="*/ 0 h 99060"/>
              <a:gd name="connsiteX1" fmla="*/ 0 w 144780"/>
              <a:gd name="connsiteY1" fmla="*/ 64770 h 99060"/>
              <a:gd name="connsiteX2" fmla="*/ 125730 w 144780"/>
              <a:gd name="connsiteY2" fmla="*/ 99060 h 99060"/>
              <a:gd name="connsiteX3" fmla="*/ 144780 w 144780"/>
              <a:gd name="connsiteY3" fmla="*/ 26670 h 99060"/>
              <a:gd name="connsiteX4" fmla="*/ 30480 w 144780"/>
              <a:gd name="connsiteY4" fmla="*/ 0 h 99060"/>
              <a:gd name="connsiteX0" fmla="*/ 8464 w 144780"/>
              <a:gd name="connsiteY0" fmla="*/ 24679 h 72390"/>
              <a:gd name="connsiteX1" fmla="*/ 0 w 144780"/>
              <a:gd name="connsiteY1" fmla="*/ 38100 h 72390"/>
              <a:gd name="connsiteX2" fmla="*/ 125730 w 144780"/>
              <a:gd name="connsiteY2" fmla="*/ 72390 h 72390"/>
              <a:gd name="connsiteX3" fmla="*/ 144780 w 144780"/>
              <a:gd name="connsiteY3" fmla="*/ 0 h 72390"/>
              <a:gd name="connsiteX4" fmla="*/ 8464 w 144780"/>
              <a:gd name="connsiteY4" fmla="*/ 24679 h 72390"/>
              <a:gd name="connsiteX0" fmla="*/ 8464 w 125730"/>
              <a:gd name="connsiteY0" fmla="*/ 1687 h 49398"/>
              <a:gd name="connsiteX1" fmla="*/ 0 w 125730"/>
              <a:gd name="connsiteY1" fmla="*/ 15108 h 49398"/>
              <a:gd name="connsiteX2" fmla="*/ 125730 w 125730"/>
              <a:gd name="connsiteY2" fmla="*/ 49398 h 49398"/>
              <a:gd name="connsiteX3" fmla="*/ 22570 w 125730"/>
              <a:gd name="connsiteY3" fmla="*/ 0 h 49398"/>
              <a:gd name="connsiteX4" fmla="*/ 8464 w 125730"/>
              <a:gd name="connsiteY4" fmla="*/ 1687 h 49398"/>
              <a:gd name="connsiteX0" fmla="*/ 8464 w 22570"/>
              <a:gd name="connsiteY0" fmla="*/ 1687 h 15108"/>
              <a:gd name="connsiteX1" fmla="*/ 0 w 22570"/>
              <a:gd name="connsiteY1" fmla="*/ 15108 h 15108"/>
              <a:gd name="connsiteX2" fmla="*/ 16100 w 22570"/>
              <a:gd name="connsiteY2" fmla="*/ 11078 h 15108"/>
              <a:gd name="connsiteX3" fmla="*/ 22570 w 22570"/>
              <a:gd name="connsiteY3" fmla="*/ 0 h 15108"/>
              <a:gd name="connsiteX4" fmla="*/ 8464 w 22570"/>
              <a:gd name="connsiteY4" fmla="*/ 1687 h 15108"/>
              <a:gd name="connsiteX0" fmla="*/ 0 w 22643"/>
              <a:gd name="connsiteY0" fmla="*/ 1687 h 15108"/>
              <a:gd name="connsiteX1" fmla="*/ 73 w 22643"/>
              <a:gd name="connsiteY1" fmla="*/ 15108 h 15108"/>
              <a:gd name="connsiteX2" fmla="*/ 16173 w 22643"/>
              <a:gd name="connsiteY2" fmla="*/ 11078 h 15108"/>
              <a:gd name="connsiteX3" fmla="*/ 22643 w 22643"/>
              <a:gd name="connsiteY3" fmla="*/ 0 h 15108"/>
              <a:gd name="connsiteX4" fmla="*/ 0 w 22643"/>
              <a:gd name="connsiteY4" fmla="*/ 1687 h 15108"/>
              <a:gd name="connsiteX0" fmla="*/ 0 w 16173"/>
              <a:gd name="connsiteY0" fmla="*/ 4752 h 18173"/>
              <a:gd name="connsiteX1" fmla="*/ 73 w 16173"/>
              <a:gd name="connsiteY1" fmla="*/ 18173 h 18173"/>
              <a:gd name="connsiteX2" fmla="*/ 16173 w 16173"/>
              <a:gd name="connsiteY2" fmla="*/ 14143 h 18173"/>
              <a:gd name="connsiteX3" fmla="*/ 15903 w 16173"/>
              <a:gd name="connsiteY3" fmla="*/ 0 h 18173"/>
              <a:gd name="connsiteX4" fmla="*/ 0 w 16173"/>
              <a:gd name="connsiteY4" fmla="*/ 4752 h 18173"/>
              <a:gd name="connsiteX0" fmla="*/ 0 w 16173"/>
              <a:gd name="connsiteY0" fmla="*/ 5519 h 18940"/>
              <a:gd name="connsiteX1" fmla="*/ 73 w 16173"/>
              <a:gd name="connsiteY1" fmla="*/ 18940 h 18940"/>
              <a:gd name="connsiteX2" fmla="*/ 16173 w 16173"/>
              <a:gd name="connsiteY2" fmla="*/ 14910 h 18940"/>
              <a:gd name="connsiteX3" fmla="*/ 15004 w 16173"/>
              <a:gd name="connsiteY3" fmla="*/ 0 h 18940"/>
              <a:gd name="connsiteX4" fmla="*/ 0 w 16173"/>
              <a:gd name="connsiteY4" fmla="*/ 5519 h 18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3" h="18940">
                <a:moveTo>
                  <a:pt x="0" y="5519"/>
                </a:moveTo>
                <a:cubicBezTo>
                  <a:pt x="24" y="9993"/>
                  <a:pt x="49" y="14466"/>
                  <a:pt x="73" y="18940"/>
                </a:cubicBezTo>
                <a:lnTo>
                  <a:pt x="16173" y="14910"/>
                </a:lnTo>
                <a:cubicBezTo>
                  <a:pt x="15783" y="9940"/>
                  <a:pt x="15394" y="4970"/>
                  <a:pt x="15004" y="0"/>
                </a:cubicBezTo>
                <a:lnTo>
                  <a:pt x="0" y="5519"/>
                </a:lnTo>
                <a:close/>
              </a:path>
            </a:pathLst>
          </a:custGeom>
          <a:solidFill>
            <a:srgbClr val="FFC000">
              <a:alpha val="45000"/>
            </a:srgbClr>
          </a:solidFill>
          <a:ln>
            <a:noFill/>
          </a:ln>
          <a:effectLst>
            <a:glow rad="63500">
              <a:srgbClr val="FFC0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1">
            <a:extLst>
              <a:ext uri="{FF2B5EF4-FFF2-40B4-BE49-F238E27FC236}">
                <a16:creationId xmlns:a16="http://schemas.microsoft.com/office/drawing/2014/main" id="{D018594D-2C54-4202-A839-CC1ED9F1FEAF}"/>
              </a:ext>
            </a:extLst>
          </p:cNvPr>
          <p:cNvGrpSpPr/>
          <p:nvPr/>
        </p:nvGrpSpPr>
        <p:grpSpPr>
          <a:xfrm>
            <a:off x="9697865" y="3680575"/>
            <a:ext cx="2859717" cy="1138469"/>
            <a:chOff x="9697865" y="3680575"/>
            <a:chExt cx="2859717" cy="1138469"/>
          </a:xfrm>
        </p:grpSpPr>
        <p:sp>
          <p:nvSpPr>
            <p:cNvPr id="51" name="フリーフォーム 50"/>
            <p:cNvSpPr/>
            <p:nvPr/>
          </p:nvSpPr>
          <p:spPr>
            <a:xfrm>
              <a:off x="9697866" y="4042903"/>
              <a:ext cx="1578561" cy="0"/>
            </a:xfrm>
            <a:custGeom>
              <a:avLst/>
              <a:gdLst>
                <a:gd name="connsiteX0" fmla="*/ 0 w 304800"/>
                <a:gd name="connsiteY0" fmla="*/ 0 h 0"/>
                <a:gd name="connsiteX1" fmla="*/ 304800 w 304800"/>
                <a:gd name="connsiteY1" fmla="*/ 0 h 0"/>
              </a:gdLst>
              <a:ahLst/>
              <a:cxnLst>
                <a:cxn ang="0">
                  <a:pos x="connsiteX0" y="connsiteY0"/>
                </a:cxn>
                <a:cxn ang="0">
                  <a:pos x="connsiteX1" y="connsiteY1"/>
                </a:cxn>
              </a:cxnLst>
              <a:rect l="l" t="t" r="r" b="b"/>
              <a:pathLst>
                <a:path w="304800">
                  <a:moveTo>
                    <a:pt x="0" y="0"/>
                  </a:moveTo>
                  <a:lnTo>
                    <a:pt x="304800" y="0"/>
                  </a:lnTo>
                </a:path>
              </a:pathLst>
            </a:custGeom>
            <a:noFill/>
            <a:ln w="12700">
              <a:solidFill>
                <a:schemeClr val="tx1"/>
              </a:solidFill>
            </a:ln>
            <a:effectLst>
              <a:outerShdw blurRad="50800" dist="127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63" name="フリーフォーム 62"/>
            <p:cNvSpPr/>
            <p:nvPr/>
          </p:nvSpPr>
          <p:spPr>
            <a:xfrm>
              <a:off x="9697865" y="4337243"/>
              <a:ext cx="2541893" cy="68607"/>
            </a:xfrm>
            <a:custGeom>
              <a:avLst/>
              <a:gdLst>
                <a:gd name="connsiteX0" fmla="*/ 0 w 304800"/>
                <a:gd name="connsiteY0" fmla="*/ 0 h 0"/>
                <a:gd name="connsiteX1" fmla="*/ 304800 w 304800"/>
                <a:gd name="connsiteY1" fmla="*/ 0 h 0"/>
              </a:gdLst>
              <a:ahLst/>
              <a:cxnLst>
                <a:cxn ang="0">
                  <a:pos x="connsiteX0" y="connsiteY0"/>
                </a:cxn>
                <a:cxn ang="0">
                  <a:pos x="connsiteX1" y="connsiteY1"/>
                </a:cxn>
              </a:cxnLst>
              <a:rect l="l" t="t" r="r" b="b"/>
              <a:pathLst>
                <a:path w="304800">
                  <a:moveTo>
                    <a:pt x="0" y="0"/>
                  </a:moveTo>
                  <a:lnTo>
                    <a:pt x="304800" y="0"/>
                  </a:lnTo>
                </a:path>
              </a:pathLst>
            </a:custGeom>
            <a:noFill/>
            <a:ln w="12700">
              <a:solidFill>
                <a:schemeClr val="tx1"/>
              </a:solidFill>
            </a:ln>
            <a:effectLst>
              <a:outerShdw blurRad="50800" dist="127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grpSp>
          <p:nvGrpSpPr>
            <p:cNvPr id="64" name="グループ化 63"/>
            <p:cNvGrpSpPr/>
            <p:nvPr/>
          </p:nvGrpSpPr>
          <p:grpSpPr>
            <a:xfrm rot="544062">
              <a:off x="11306204" y="3680575"/>
              <a:ext cx="594864" cy="564816"/>
              <a:chOff x="2723894" y="936005"/>
              <a:chExt cx="2425139" cy="2301962"/>
            </a:xfrm>
            <a:effectLst>
              <a:outerShdw blurRad="38100" dist="38100" dir="8100000" algn="tr" rotWithShape="0">
                <a:prstClr val="black">
                  <a:alpha val="40000"/>
                </a:prstClr>
              </a:outerShdw>
            </a:effectLst>
          </p:grpSpPr>
          <p:grpSp>
            <p:nvGrpSpPr>
              <p:cNvPr id="65" name="グループ化 64"/>
              <p:cNvGrpSpPr/>
              <p:nvPr/>
            </p:nvGrpSpPr>
            <p:grpSpPr>
              <a:xfrm>
                <a:off x="2991168" y="1221263"/>
                <a:ext cx="1944215" cy="1771248"/>
                <a:chOff x="2991168" y="1221263"/>
                <a:chExt cx="1944215" cy="1771248"/>
              </a:xfrm>
            </p:grpSpPr>
            <p:sp>
              <p:nvSpPr>
                <p:cNvPr id="67" name="円/楕円 66"/>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68" name="角丸四角形 67"/>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66" name="Picture 2" descr="C:\Users\toa27839.TOA\AppData\Local\Temp\notesEA312D\Bubble_material_noshadow-01.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grpSp>
          <p:nvGrpSpPr>
            <p:cNvPr id="76" name="グループ化 75">
              <a:extLst>
                <a:ext uri="{FF2B5EF4-FFF2-40B4-BE49-F238E27FC236}">
                  <a16:creationId xmlns:a16="http://schemas.microsoft.com/office/drawing/2014/main" id="{61C3D2BF-4754-4FA5-AF20-E7D43CB21071}"/>
                </a:ext>
              </a:extLst>
            </p:cNvPr>
            <p:cNvGrpSpPr/>
            <p:nvPr/>
          </p:nvGrpSpPr>
          <p:grpSpPr>
            <a:xfrm rot="21110103">
              <a:off x="11962718" y="4254228"/>
              <a:ext cx="594864" cy="564816"/>
              <a:chOff x="2706686" y="940587"/>
              <a:chExt cx="2425137" cy="2301962"/>
            </a:xfrm>
            <a:effectLst>
              <a:outerShdw blurRad="38100" dist="38100" dir="8100000" algn="tr" rotWithShape="0">
                <a:prstClr val="black">
                  <a:alpha val="40000"/>
                </a:prstClr>
              </a:outerShdw>
            </a:effectLst>
          </p:grpSpPr>
          <p:grpSp>
            <p:nvGrpSpPr>
              <p:cNvPr id="77" name="グループ化 76">
                <a:extLst>
                  <a:ext uri="{FF2B5EF4-FFF2-40B4-BE49-F238E27FC236}">
                    <a16:creationId xmlns:a16="http://schemas.microsoft.com/office/drawing/2014/main" id="{79CA5099-5D3B-4617-9B02-2FEC72C668C1}"/>
                  </a:ext>
                </a:extLst>
              </p:cNvPr>
              <p:cNvGrpSpPr/>
              <p:nvPr/>
            </p:nvGrpSpPr>
            <p:grpSpPr>
              <a:xfrm>
                <a:off x="2991168" y="1221263"/>
                <a:ext cx="1944215" cy="1771248"/>
                <a:chOff x="2991168" y="1221263"/>
                <a:chExt cx="1944215" cy="1771248"/>
              </a:xfrm>
            </p:grpSpPr>
            <p:sp>
              <p:nvSpPr>
                <p:cNvPr id="79" name="円/楕円 42">
                  <a:extLst>
                    <a:ext uri="{FF2B5EF4-FFF2-40B4-BE49-F238E27FC236}">
                      <a16:creationId xmlns:a16="http://schemas.microsoft.com/office/drawing/2014/main" id="{BD46C972-1978-48A1-82DC-99B89E1F9D67}"/>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80" name="角丸四角形 43">
                  <a:extLst>
                    <a:ext uri="{FF2B5EF4-FFF2-40B4-BE49-F238E27FC236}">
                      <a16:creationId xmlns:a16="http://schemas.microsoft.com/office/drawing/2014/main" id="{54EE9F69-5953-4970-AA73-026616CEA114}"/>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v.3</a:t>
                  </a:r>
                  <a:endParaRPr kumimoji="0" lang="ja-JP" altLang="en-US" sz="1400" b="1" kern="0" dirty="0">
                    <a:solidFill>
                      <a:prstClr val="white"/>
                    </a:solidFill>
                    <a:latin typeface="Calibri"/>
                    <a:ea typeface="Meiryo UI"/>
                  </a:endParaRPr>
                </a:p>
              </p:txBody>
            </p:sp>
          </p:grpSp>
          <p:pic>
            <p:nvPicPr>
              <p:cNvPr id="78" name="Picture 2" descr="C:\Users\toa27839.TOA\AppData\Local\Temp\notesEA312D\Bubble_material_noshadow-01.png">
                <a:extLst>
                  <a:ext uri="{FF2B5EF4-FFF2-40B4-BE49-F238E27FC236}">
                    <a16:creationId xmlns:a16="http://schemas.microsoft.com/office/drawing/2014/main" id="{1F23177C-ECC9-4C40-A9F0-BBAFD0660199}"/>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2706686" y="940587"/>
                <a:ext cx="2425137" cy="2301962"/>
              </a:xfrm>
              <a:prstGeom prst="rect">
                <a:avLst/>
              </a:prstGeom>
              <a:noFill/>
              <a:effectLst/>
              <a:extLst>
                <a:ext uri="{909E8E84-426E-40DD-AFC4-6F175D3DCCD1}">
                  <a14:hiddenFill xmlns:a14="http://schemas.microsoft.com/office/drawing/2010/main">
                    <a:solidFill>
                      <a:srgbClr val="FFFFFF"/>
                    </a:solidFill>
                  </a14:hiddenFill>
                </a:ext>
              </a:extLst>
            </p:spPr>
          </p:pic>
        </p:grpSp>
      </p:grpSp>
      <p:sp>
        <p:nvSpPr>
          <p:cNvPr id="5" name="正方形/長方形 4">
            <a:extLst>
              <a:ext uri="{FF2B5EF4-FFF2-40B4-BE49-F238E27FC236}">
                <a16:creationId xmlns:a16="http://schemas.microsoft.com/office/drawing/2014/main" id="{27F72936-EA31-41F6-979B-18A75EDFD39A}"/>
              </a:ext>
            </a:extLst>
          </p:cNvPr>
          <p:cNvSpPr/>
          <p:nvPr/>
        </p:nvSpPr>
        <p:spPr>
          <a:xfrm>
            <a:off x="11827347" y="3681138"/>
            <a:ext cx="1889532" cy="430887"/>
          </a:xfrm>
          <a:prstGeom prst="rect">
            <a:avLst/>
          </a:prstGeom>
        </p:spPr>
        <p:txBody>
          <a:bodyPr wrap="square">
            <a:spAutoFit/>
          </a:bodyPr>
          <a:lstStyle/>
          <a:p>
            <a:r>
              <a:rPr lang="en-US" altLang="ja-JP" sz="1100" dirty="0">
                <a:latin typeface="+mj-lt"/>
              </a:rPr>
              <a:t>The key next to the indicator has an </a:t>
            </a:r>
            <a:r>
              <a:rPr lang="en-US" altLang="ja-JP" sz="1100" b="1" dirty="0">
                <a:solidFill>
                  <a:srgbClr val="FFC000"/>
                </a:solidFill>
                <a:effectLst>
                  <a:outerShdw blurRad="50800" dist="38100" dir="8100000" algn="tr" rotWithShape="0">
                    <a:prstClr val="black">
                      <a:alpha val="40000"/>
                    </a:prstClr>
                  </a:outerShdw>
                </a:effectLst>
                <a:latin typeface="+mj-lt"/>
              </a:rPr>
              <a:t>acknowledge</a:t>
            </a:r>
            <a:r>
              <a:rPr lang="en-US" altLang="ja-JP" sz="1100" dirty="0">
                <a:latin typeface="+mj-lt"/>
              </a:rPr>
              <a:t> function.</a:t>
            </a:r>
            <a:endParaRPr lang="ja-JP" altLang="en-US" sz="1100" dirty="0">
              <a:latin typeface="+mj-lt"/>
            </a:endParaRPr>
          </a:p>
        </p:txBody>
      </p:sp>
    </p:spTree>
    <p:extLst>
      <p:ext uri="{BB962C8B-B14F-4D97-AF65-F5344CB8AC3E}">
        <p14:creationId xmlns:p14="http://schemas.microsoft.com/office/powerpoint/2010/main" val="2279212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35" presetClass="emph" presetSubtype="0" repeatCount="indefinite" fill="hold" grpId="0" nodeType="withEffect">
                                  <p:stCondLst>
                                    <p:cond delay="0"/>
                                  </p:stCondLst>
                                  <p:childTnLst>
                                    <p:anim calcmode="discrete" valueType="str">
                                      <p:cBhvr>
                                        <p:cTn id="9" dur="1000" fill="hold"/>
                                        <p:tgtEl>
                                          <p:spTgt spid="54"/>
                                        </p:tgtEl>
                                        <p:attrNameLst>
                                          <p:attrName>style.visibility</p:attrName>
                                        </p:attrNameLst>
                                      </p:cBhvr>
                                      <p:tavLst>
                                        <p:tav tm="0">
                                          <p:val>
                                            <p:strVal val="hidden"/>
                                          </p:val>
                                        </p:tav>
                                        <p:tav tm="50000">
                                          <p:val>
                                            <p:strVal val="visible"/>
                                          </p:val>
                                        </p:tav>
                                      </p:tavLst>
                                    </p:anim>
                                  </p:childTnLst>
                                </p:cTn>
                              </p:par>
                              <p:par>
                                <p:cTn id="10" presetID="35" presetClass="emph" presetSubtype="0" repeatCount="indefinite" fill="hold" grpId="0" nodeType="withEffect">
                                  <p:stCondLst>
                                    <p:cond delay="0"/>
                                  </p:stCondLst>
                                  <p:childTnLst>
                                    <p:anim calcmode="discrete" valueType="str">
                                      <p:cBhvr>
                                        <p:cTn id="11" dur="1000" fill="hold"/>
                                        <p:tgtEl>
                                          <p:spTgt spid="55"/>
                                        </p:tgtEl>
                                        <p:attrNameLst>
                                          <p:attrName>style.visibility</p:attrName>
                                        </p:attrNameLst>
                                      </p:cBhvr>
                                      <p:tavLst>
                                        <p:tav tm="0">
                                          <p:val>
                                            <p:strVal val="hidden"/>
                                          </p:val>
                                        </p:tav>
                                        <p:tav tm="50000">
                                          <p:val>
                                            <p:strVal val="visible"/>
                                          </p:val>
                                        </p:tav>
                                      </p:tavLst>
                                    </p:anim>
                                  </p:childTnLst>
                                </p:cTn>
                              </p:par>
                              <p:par>
                                <p:cTn id="12" presetID="35" presetClass="emph" presetSubtype="0" repeatCount="indefinite" fill="hold" grpId="0" nodeType="withEffect">
                                  <p:stCondLst>
                                    <p:cond delay="0"/>
                                  </p:stCondLst>
                                  <p:childTnLst>
                                    <p:anim calcmode="discrete" valueType="str">
                                      <p:cBhvr>
                                        <p:cTn id="13" dur="1000" fill="hold"/>
                                        <p:tgtEl>
                                          <p:spTgt spid="56"/>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円/楕円 5"/>
          <p:cNvSpPr/>
          <p:nvPr/>
        </p:nvSpPr>
        <p:spPr>
          <a:xfrm>
            <a:off x="47256" y="131801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正方形/長方形 2">
            <a:extLst>
              <a:ext uri="{FF2B5EF4-FFF2-40B4-BE49-F238E27FC236}">
                <a16:creationId xmlns:a16="http://schemas.microsoft.com/office/drawing/2014/main" id="{5D3F228C-3F57-4675-8EE6-0472659F9775}"/>
              </a:ext>
            </a:extLst>
          </p:cNvPr>
          <p:cNvSpPr/>
          <p:nvPr/>
        </p:nvSpPr>
        <p:spPr>
          <a:xfrm>
            <a:off x="5579508" y="28693"/>
            <a:ext cx="253651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Feature</a:t>
            </a:r>
            <a:endParaRPr lang="ja-JP" altLang="en-US" sz="1400" dirty="0">
              <a:solidFill>
                <a:srgbClr val="5F5F5F"/>
              </a:solidFill>
              <a:latin typeface="Calibri"/>
            </a:endParaRPr>
          </a:p>
        </p:txBody>
      </p:sp>
    </p:spTree>
    <p:extLst>
      <p:ext uri="{BB962C8B-B14F-4D97-AF65-F5344CB8AC3E}">
        <p14:creationId xmlns:p14="http://schemas.microsoft.com/office/powerpoint/2010/main" val="2267297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sp>
        <p:nvSpPr>
          <p:cNvPr id="105" name="正方形/長方形 104"/>
          <p:cNvSpPr/>
          <p:nvPr/>
        </p:nvSpPr>
        <p:spPr>
          <a:xfrm>
            <a:off x="3185961" y="2022253"/>
            <a:ext cx="10154304" cy="3279170"/>
          </a:xfrm>
          <a:prstGeom prst="rect">
            <a:avLst/>
          </a:prstGeom>
        </p:spPr>
        <p:txBody>
          <a:bodyPr wrap="square" lIns="137187" tIns="68594" rIns="137187" bIns="68594">
            <a:spAutoFit/>
          </a:bodyPr>
          <a:lstStyle/>
          <a:p>
            <a:r>
              <a:rPr lang="en-US" altLang="ja-JP" sz="2100" b="1" dirty="0">
                <a:solidFill>
                  <a:srgbClr val="5F5F5F"/>
                </a:solidFill>
                <a:latin typeface="Calibri"/>
              </a:rPr>
              <a:t>Impedance method</a:t>
            </a:r>
          </a:p>
          <a:p>
            <a:pPr marL="257226" indent="-257226">
              <a:buFontTx/>
              <a:buChar char="-"/>
            </a:pPr>
            <a:r>
              <a:rPr lang="en-US" altLang="ja-JP" dirty="0">
                <a:solidFill>
                  <a:srgbClr val="5F5F5F"/>
                </a:solidFill>
                <a:latin typeface="Calibri"/>
              </a:rPr>
              <a:t>Standard method without EOL unit</a:t>
            </a:r>
          </a:p>
          <a:p>
            <a:pPr marL="257226" indent="-257226">
              <a:buFontTx/>
              <a:buChar char="-"/>
            </a:pPr>
            <a:r>
              <a:rPr lang="en-US" altLang="ja-JP" dirty="0">
                <a:solidFill>
                  <a:srgbClr val="5F5F5F"/>
                </a:solidFill>
                <a:latin typeface="Calibri"/>
              </a:rPr>
              <a:t>The system compares initial impedance and observing impedance</a:t>
            </a:r>
          </a:p>
          <a:p>
            <a:pPr marL="257226" indent="-257226">
              <a:buFontTx/>
              <a:buChar char="-"/>
            </a:pPr>
            <a:r>
              <a:rPr lang="en-US" altLang="ja-JP" dirty="0">
                <a:solidFill>
                  <a:srgbClr val="5F5F5F"/>
                </a:solidFill>
                <a:latin typeface="Calibri"/>
              </a:rPr>
              <a:t>Able to check the value of initial impedance and adjust the value with setting software</a:t>
            </a:r>
          </a:p>
          <a:p>
            <a:pPr marL="257226" indent="-257226">
              <a:buFontTx/>
              <a:buChar char="-"/>
            </a:pPr>
            <a:endParaRPr lang="en-US" altLang="ja-JP" dirty="0">
              <a:solidFill>
                <a:srgbClr val="5F5F5F"/>
              </a:solidFill>
              <a:latin typeface="Calibri"/>
            </a:endParaRPr>
          </a:p>
          <a:p>
            <a:pPr marL="257226" indent="-257226">
              <a:buFontTx/>
              <a:buChar char="-"/>
            </a:pPr>
            <a:endParaRPr lang="en-US" altLang="ja-JP" dirty="0">
              <a:solidFill>
                <a:srgbClr val="5F5F5F"/>
              </a:solidFill>
              <a:latin typeface="Calibri"/>
            </a:endParaRPr>
          </a:p>
          <a:p>
            <a:pPr marL="257226" indent="-257226">
              <a:buFontTx/>
              <a:buChar char="-"/>
            </a:pPr>
            <a:endParaRPr lang="en-US" altLang="ja-JP" dirty="0">
              <a:solidFill>
                <a:srgbClr val="5F5F5F"/>
              </a:solidFill>
              <a:latin typeface="Calibri"/>
            </a:endParaRPr>
          </a:p>
          <a:p>
            <a:pPr marL="257226" indent="-257226">
              <a:buFontTx/>
              <a:buChar char="-"/>
            </a:pPr>
            <a:endParaRPr lang="en-US" altLang="ja-JP" dirty="0">
              <a:solidFill>
                <a:srgbClr val="5F5F5F"/>
              </a:solidFill>
              <a:latin typeface="Calibri"/>
            </a:endParaRPr>
          </a:p>
          <a:p>
            <a:r>
              <a:rPr lang="en-US" altLang="ja-JP" sz="2100" b="1" dirty="0">
                <a:solidFill>
                  <a:srgbClr val="5F5F5F"/>
                </a:solidFill>
                <a:latin typeface="Calibri"/>
              </a:rPr>
              <a:t>EOL method</a:t>
            </a:r>
            <a:endParaRPr lang="en-US" altLang="ja-JP" sz="2400" b="1" dirty="0">
              <a:solidFill>
                <a:srgbClr val="5F5F5F"/>
              </a:solidFill>
              <a:latin typeface="Calibri"/>
            </a:endParaRPr>
          </a:p>
          <a:p>
            <a:pPr marL="257226" indent="-257226">
              <a:buFontTx/>
              <a:buChar char="-"/>
            </a:pPr>
            <a:r>
              <a:rPr lang="en-US" altLang="ja-JP" dirty="0">
                <a:solidFill>
                  <a:srgbClr val="5F5F5F"/>
                </a:solidFill>
                <a:latin typeface="Calibri"/>
              </a:rPr>
              <a:t>The method using the EOL unit and shielded SP line</a:t>
            </a:r>
          </a:p>
          <a:p>
            <a:pPr marL="257226" indent="-257226">
              <a:buFontTx/>
              <a:buChar char="-"/>
            </a:pPr>
            <a:r>
              <a:rPr lang="en-US" altLang="ja-JP" dirty="0">
                <a:solidFill>
                  <a:srgbClr val="5F5F5F"/>
                </a:solidFill>
                <a:latin typeface="Calibri"/>
              </a:rPr>
              <a:t>The system use the specified value of EOL unit to judge</a:t>
            </a:r>
          </a:p>
        </p:txBody>
      </p:sp>
      <p:sp>
        <p:nvSpPr>
          <p:cNvPr id="14" name="正方形/長方形 13"/>
          <p:cNvSpPr/>
          <p:nvPr/>
        </p:nvSpPr>
        <p:spPr>
          <a:xfrm>
            <a:off x="3077937" y="1468027"/>
            <a:ext cx="3127321" cy="507860"/>
          </a:xfrm>
          <a:prstGeom prst="rect">
            <a:avLst/>
          </a:prstGeom>
        </p:spPr>
        <p:txBody>
          <a:bodyPr wrap="none" lIns="137187" tIns="68594" rIns="137187" bIns="68594">
            <a:spAutoFit/>
          </a:bodyPr>
          <a:lstStyle/>
          <a:p>
            <a:r>
              <a:rPr lang="en-US" altLang="ja-JP" sz="2400" b="1" dirty="0">
                <a:solidFill>
                  <a:srgbClr val="F79646">
                    <a:lumMod val="75000"/>
                  </a:srgbClr>
                </a:solidFill>
                <a:latin typeface="Calibri"/>
              </a:rPr>
              <a:t>Speaker line detection</a:t>
            </a:r>
            <a:endParaRPr lang="ja-JP" altLang="en-US" sz="2400" dirty="0">
              <a:solidFill>
                <a:srgbClr val="F79646">
                  <a:lumMod val="75000"/>
                </a:srgbClr>
              </a:solidFill>
            </a:endParaRPr>
          </a:p>
        </p:txBody>
      </p:sp>
      <p:sp>
        <p:nvSpPr>
          <p:cNvPr id="3" name="正方形/長方形 2"/>
          <p:cNvSpPr/>
          <p:nvPr/>
        </p:nvSpPr>
        <p:spPr>
          <a:xfrm>
            <a:off x="3198662" y="853457"/>
            <a:ext cx="6133593" cy="400138"/>
          </a:xfrm>
          <a:prstGeom prst="rect">
            <a:avLst/>
          </a:prstGeom>
        </p:spPr>
        <p:txBody>
          <a:bodyPr wrap="none" lIns="137187" tIns="68594" rIns="137187" bIns="68594">
            <a:spAutoFit/>
          </a:bodyPr>
          <a:lstStyle/>
          <a:p>
            <a:r>
              <a:rPr lang="en-US" altLang="ja-JP" sz="1700" dirty="0">
                <a:solidFill>
                  <a:srgbClr val="5F5F5F"/>
                </a:solidFill>
                <a:latin typeface="Calibri"/>
              </a:rPr>
              <a:t>The system is equipped with error detect and indication functions.</a:t>
            </a:r>
          </a:p>
        </p:txBody>
      </p:sp>
      <p:pic>
        <p:nvPicPr>
          <p:cNvPr id="1030" name="Picture 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883480" y="2209682"/>
            <a:ext cx="3583399" cy="60832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正方形/長方形 6"/>
          <p:cNvSpPr/>
          <p:nvPr/>
        </p:nvSpPr>
        <p:spPr>
          <a:xfrm>
            <a:off x="3834109" y="3305445"/>
            <a:ext cx="7841072" cy="877191"/>
          </a:xfrm>
          <a:prstGeom prst="rect">
            <a:avLst/>
          </a:prstGeom>
          <a:solidFill>
            <a:schemeClr val="bg1">
              <a:lumMod val="95000"/>
            </a:schemeClr>
          </a:solidFill>
        </p:spPr>
        <p:txBody>
          <a:bodyPr wrap="square" lIns="137187" tIns="68594" rIns="137187" bIns="68594">
            <a:spAutoFit/>
          </a:bodyPr>
          <a:lstStyle/>
          <a:p>
            <a:r>
              <a:rPr lang="en-US" altLang="ja-JP" sz="1600" dirty="0">
                <a:solidFill>
                  <a:srgbClr val="5F5F5F"/>
                </a:solidFill>
                <a:latin typeface="Calibri"/>
              </a:rPr>
              <a:t>• Applies to various types of speaker cables (no need to use shielded type cables).</a:t>
            </a:r>
          </a:p>
          <a:p>
            <a:r>
              <a:rPr lang="en-US" altLang="ja-JP" sz="1600" dirty="0">
                <a:solidFill>
                  <a:srgbClr val="5F5F5F"/>
                </a:solidFill>
                <a:latin typeface="Calibri"/>
              </a:rPr>
              <a:t>• Needs no additional detector to be connected to the speaker line.</a:t>
            </a:r>
          </a:p>
          <a:p>
            <a:r>
              <a:rPr lang="en-US" altLang="ja-JP" sz="1600" dirty="0">
                <a:solidFill>
                  <a:srgbClr val="5F5F5F"/>
                </a:solidFill>
                <a:latin typeface="Calibri"/>
              </a:rPr>
              <a:t>• Provides less precision in detection of speaker cable disconnection than the EOL method.</a:t>
            </a:r>
            <a:endParaRPr lang="ja-JP" altLang="en-US" sz="1600" dirty="0">
              <a:solidFill>
                <a:srgbClr val="5F5F5F"/>
              </a:solidFill>
              <a:latin typeface="Calibri"/>
            </a:endParaRPr>
          </a:p>
        </p:txBody>
      </p:sp>
      <p:sp>
        <p:nvSpPr>
          <p:cNvPr id="150" name="正方形/長方形 149"/>
          <p:cNvSpPr/>
          <p:nvPr/>
        </p:nvSpPr>
        <p:spPr>
          <a:xfrm>
            <a:off x="3834109" y="5222060"/>
            <a:ext cx="7841072" cy="877191"/>
          </a:xfrm>
          <a:prstGeom prst="rect">
            <a:avLst/>
          </a:prstGeom>
          <a:solidFill>
            <a:schemeClr val="bg1">
              <a:lumMod val="95000"/>
            </a:schemeClr>
          </a:solidFill>
        </p:spPr>
        <p:txBody>
          <a:bodyPr wrap="square" lIns="137187" tIns="68594" rIns="137187" bIns="68594">
            <a:spAutoFit/>
          </a:bodyPr>
          <a:lstStyle/>
          <a:p>
            <a:r>
              <a:rPr lang="en-US" altLang="ja-JP" sz="1600" dirty="0">
                <a:solidFill>
                  <a:srgbClr val="5F5F5F"/>
                </a:solidFill>
                <a:latin typeface="Calibri"/>
              </a:rPr>
              <a:t>• Detects speaker cable disconnection precisely.</a:t>
            </a:r>
          </a:p>
          <a:p>
            <a:r>
              <a:rPr lang="en-US" altLang="ja-JP" sz="1600" dirty="0">
                <a:solidFill>
                  <a:srgbClr val="5F5F5F"/>
                </a:solidFill>
                <a:latin typeface="Calibri"/>
              </a:rPr>
              <a:t>• Needs shielded speaker cables to be used.</a:t>
            </a:r>
          </a:p>
          <a:p>
            <a:r>
              <a:rPr lang="en-US" altLang="ja-JP" sz="1600" dirty="0">
                <a:solidFill>
                  <a:srgbClr val="5F5F5F"/>
                </a:solidFill>
                <a:latin typeface="Calibri"/>
              </a:rPr>
              <a:t>• Needs an EOL unit to be connected to the speaker line.</a:t>
            </a:r>
            <a:endParaRPr lang="ja-JP" altLang="en-US" sz="1600" dirty="0">
              <a:solidFill>
                <a:srgbClr val="5F5F5F"/>
              </a:solidFill>
              <a:latin typeface="Calibri"/>
            </a:endParaRPr>
          </a:p>
        </p:txBody>
      </p:sp>
      <p:sp>
        <p:nvSpPr>
          <p:cNvPr id="8" name="フリーフォーム 7"/>
          <p:cNvSpPr/>
          <p:nvPr/>
        </p:nvSpPr>
        <p:spPr>
          <a:xfrm>
            <a:off x="5214702" y="6558139"/>
            <a:ext cx="2370318" cy="0"/>
          </a:xfrm>
          <a:custGeom>
            <a:avLst/>
            <a:gdLst>
              <a:gd name="connsiteX0" fmla="*/ 0 w 1580029"/>
              <a:gd name="connsiteY0" fmla="*/ 0 h 0"/>
              <a:gd name="connsiteX1" fmla="*/ 1580029 w 1580029"/>
              <a:gd name="connsiteY1" fmla="*/ 0 h 0"/>
            </a:gdLst>
            <a:ahLst/>
            <a:cxnLst>
              <a:cxn ang="0">
                <a:pos x="connsiteX0" y="connsiteY0"/>
              </a:cxn>
              <a:cxn ang="0">
                <a:pos x="connsiteX1" y="connsiteY1"/>
              </a:cxn>
            </a:cxnLst>
            <a:rect l="l" t="t" r="r" b="b"/>
            <a:pathLst>
              <a:path w="1580029">
                <a:moveTo>
                  <a:pt x="0" y="0"/>
                </a:moveTo>
                <a:lnTo>
                  <a:pt x="1580029"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sp>
        <p:nvSpPr>
          <p:cNvPr id="9" name="フリーフォーム 8"/>
          <p:cNvSpPr/>
          <p:nvPr/>
        </p:nvSpPr>
        <p:spPr>
          <a:xfrm>
            <a:off x="5194529" y="6689302"/>
            <a:ext cx="2380405" cy="0"/>
          </a:xfrm>
          <a:custGeom>
            <a:avLst/>
            <a:gdLst>
              <a:gd name="connsiteX0" fmla="*/ 0 w 1586753"/>
              <a:gd name="connsiteY0" fmla="*/ 0 h 0"/>
              <a:gd name="connsiteX1" fmla="*/ 1586753 w 1586753"/>
              <a:gd name="connsiteY1" fmla="*/ 0 h 0"/>
            </a:gdLst>
            <a:ahLst/>
            <a:cxnLst>
              <a:cxn ang="0">
                <a:pos x="connsiteX0" y="connsiteY0"/>
              </a:cxn>
              <a:cxn ang="0">
                <a:pos x="connsiteX1" y="connsiteY1"/>
              </a:cxn>
            </a:cxnLst>
            <a:rect l="l" t="t" r="r" b="b"/>
            <a:pathLst>
              <a:path w="1586753">
                <a:moveTo>
                  <a:pt x="0" y="0"/>
                </a:moveTo>
                <a:lnTo>
                  <a:pt x="1586753"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sp>
        <p:nvSpPr>
          <p:cNvPr id="149" name="正方形/長方形 148"/>
          <p:cNvSpPr/>
          <p:nvPr/>
        </p:nvSpPr>
        <p:spPr>
          <a:xfrm>
            <a:off x="4158182" y="6236455"/>
            <a:ext cx="1126230" cy="854468"/>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pPr>
            <a:r>
              <a:rPr kumimoji="0" lang="en-US" altLang="ja-JP" sz="1700" kern="0" dirty="0">
                <a:solidFill>
                  <a:srgbClr val="7030A0"/>
                </a:solidFill>
                <a:latin typeface="Calibri"/>
                <a:ea typeface="ＭＳ Ｐゴシック"/>
              </a:rPr>
              <a:t>VX-3004F</a:t>
            </a:r>
          </a:p>
        </p:txBody>
      </p:sp>
      <p:sp>
        <p:nvSpPr>
          <p:cNvPr id="151" name="正方形/長方形 150"/>
          <p:cNvSpPr/>
          <p:nvPr/>
        </p:nvSpPr>
        <p:spPr>
          <a:xfrm>
            <a:off x="7523608" y="6206902"/>
            <a:ext cx="739505" cy="617845"/>
          </a:xfrm>
          <a:prstGeom prst="rect">
            <a:avLst/>
          </a:prstGeom>
          <a:solidFill>
            <a:srgbClr val="8064A2">
              <a:lumMod val="20000"/>
              <a:lumOff val="80000"/>
            </a:srgbClr>
          </a:solidFill>
          <a:ln w="25400" cap="flat" cmpd="sng" algn="ctr">
            <a:noFill/>
            <a:prstDash val="solid"/>
          </a:ln>
          <a:effectLst/>
        </p:spPr>
        <p:txBody>
          <a:bodyPr lIns="0" tIns="68594" rIns="0" bIns="68594" rtlCol="0" anchor="t"/>
          <a:lstStyle/>
          <a:p>
            <a:pPr algn="ctr" defTabSz="7682880" fontAlgn="auto">
              <a:spcBef>
                <a:spcPts val="0"/>
              </a:spcBef>
              <a:spcAft>
                <a:spcPts val="0"/>
              </a:spcAft>
            </a:pPr>
            <a:r>
              <a:rPr kumimoji="0" lang="en-US" altLang="ja-JP" sz="1700" kern="0" dirty="0">
                <a:solidFill>
                  <a:srgbClr val="7030A0"/>
                </a:solidFill>
                <a:latin typeface="Calibri"/>
                <a:ea typeface="ＭＳ Ｐゴシック"/>
              </a:rPr>
              <a:t>EOL</a:t>
            </a:r>
            <a:endParaRPr kumimoji="0" lang="en-US" altLang="ja-JP" sz="1400" kern="0" dirty="0">
              <a:solidFill>
                <a:srgbClr val="7030A0"/>
              </a:solidFill>
              <a:latin typeface="Calibri"/>
              <a:ea typeface="ＭＳ Ｐゴシック"/>
            </a:endParaRPr>
          </a:p>
          <a:p>
            <a:pPr algn="ctr" defTabSz="7682880" fontAlgn="auto">
              <a:spcBef>
                <a:spcPts val="0"/>
              </a:spcBef>
              <a:spcAft>
                <a:spcPts val="0"/>
              </a:spcAft>
            </a:pPr>
            <a:r>
              <a:rPr kumimoji="0" lang="en-US" altLang="ja-JP" sz="1400" kern="0" dirty="0">
                <a:solidFill>
                  <a:srgbClr val="7030A0"/>
                </a:solidFill>
                <a:latin typeface="Calibri"/>
                <a:ea typeface="ＭＳ Ｐゴシック"/>
              </a:rPr>
              <a:t>SX-200EL</a:t>
            </a:r>
          </a:p>
        </p:txBody>
      </p:sp>
      <p:grpSp>
        <p:nvGrpSpPr>
          <p:cNvPr id="17" name="グループ化 16"/>
          <p:cNvGrpSpPr/>
          <p:nvPr/>
        </p:nvGrpSpPr>
        <p:grpSpPr>
          <a:xfrm>
            <a:off x="5568517" y="6565925"/>
            <a:ext cx="432098" cy="312849"/>
            <a:chOff x="3779912" y="4379494"/>
            <a:chExt cx="288032" cy="208480"/>
          </a:xfrm>
        </p:grpSpPr>
        <p:sp>
          <p:nvSpPr>
            <p:cNvPr id="13" name="フリーフォーム 12"/>
            <p:cNvSpPr/>
            <p:nvPr/>
          </p:nvSpPr>
          <p:spPr>
            <a:xfrm>
              <a:off x="3994483" y="4379494"/>
              <a:ext cx="45719" cy="172475"/>
            </a:xfrm>
            <a:custGeom>
              <a:avLst/>
              <a:gdLst>
                <a:gd name="connsiteX0" fmla="*/ 0 w 0"/>
                <a:gd name="connsiteY0" fmla="*/ 152400 h 152400"/>
                <a:gd name="connsiteX1" fmla="*/ 0 w 0"/>
                <a:gd name="connsiteY1" fmla="*/ 0 h 152400"/>
              </a:gdLst>
              <a:ahLst/>
              <a:cxnLst>
                <a:cxn ang="0">
                  <a:pos x="connsiteX0" y="connsiteY0"/>
                </a:cxn>
                <a:cxn ang="0">
                  <a:pos x="connsiteX1" y="connsiteY1"/>
                </a:cxn>
              </a:cxnLst>
              <a:rect l="l" t="t" r="r" b="b"/>
              <a:pathLst>
                <a:path h="152400">
                  <a:moveTo>
                    <a:pt x="0" y="152400"/>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6" name="フリーフォーム 15"/>
            <p:cNvSpPr/>
            <p:nvPr/>
          </p:nvSpPr>
          <p:spPr>
            <a:xfrm>
              <a:off x="3862137" y="4471737"/>
              <a:ext cx="0" cy="72189"/>
            </a:xfrm>
            <a:custGeom>
              <a:avLst/>
              <a:gdLst>
                <a:gd name="connsiteX0" fmla="*/ 0 w 0"/>
                <a:gd name="connsiteY0" fmla="*/ 72189 h 72189"/>
                <a:gd name="connsiteX1" fmla="*/ 0 w 0"/>
                <a:gd name="connsiteY1" fmla="*/ 0 h 72189"/>
              </a:gdLst>
              <a:ahLst/>
              <a:cxnLst>
                <a:cxn ang="0">
                  <a:pos x="connsiteX0" y="connsiteY0"/>
                </a:cxn>
                <a:cxn ang="0">
                  <a:pos x="connsiteX1" y="connsiteY1"/>
                </a:cxn>
              </a:cxnLst>
              <a:rect l="l" t="t" r="r" b="b"/>
              <a:pathLst>
                <a:path h="72189">
                  <a:moveTo>
                    <a:pt x="0" y="72189"/>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2" name="二等辺三角形 11"/>
            <p:cNvSpPr/>
            <p:nvPr/>
          </p:nvSpPr>
          <p:spPr>
            <a:xfrm>
              <a:off x="3779912" y="4515966"/>
              <a:ext cx="288032"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153" name="グループ化 152"/>
          <p:cNvGrpSpPr/>
          <p:nvPr/>
        </p:nvGrpSpPr>
        <p:grpSpPr>
          <a:xfrm>
            <a:off x="6210647" y="6560624"/>
            <a:ext cx="432098" cy="312849"/>
            <a:chOff x="3779912" y="4379494"/>
            <a:chExt cx="288032" cy="208480"/>
          </a:xfrm>
        </p:grpSpPr>
        <p:sp>
          <p:nvSpPr>
            <p:cNvPr id="154" name="フリーフォーム 153"/>
            <p:cNvSpPr/>
            <p:nvPr/>
          </p:nvSpPr>
          <p:spPr>
            <a:xfrm>
              <a:off x="3994483" y="4379494"/>
              <a:ext cx="45719" cy="172475"/>
            </a:xfrm>
            <a:custGeom>
              <a:avLst/>
              <a:gdLst>
                <a:gd name="connsiteX0" fmla="*/ 0 w 0"/>
                <a:gd name="connsiteY0" fmla="*/ 152400 h 152400"/>
                <a:gd name="connsiteX1" fmla="*/ 0 w 0"/>
                <a:gd name="connsiteY1" fmla="*/ 0 h 152400"/>
              </a:gdLst>
              <a:ahLst/>
              <a:cxnLst>
                <a:cxn ang="0">
                  <a:pos x="connsiteX0" y="connsiteY0"/>
                </a:cxn>
                <a:cxn ang="0">
                  <a:pos x="connsiteX1" y="connsiteY1"/>
                </a:cxn>
              </a:cxnLst>
              <a:rect l="l" t="t" r="r" b="b"/>
              <a:pathLst>
                <a:path h="152400">
                  <a:moveTo>
                    <a:pt x="0" y="152400"/>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55" name="フリーフォーム 154"/>
            <p:cNvSpPr/>
            <p:nvPr/>
          </p:nvSpPr>
          <p:spPr>
            <a:xfrm>
              <a:off x="3862137" y="4471737"/>
              <a:ext cx="0" cy="72189"/>
            </a:xfrm>
            <a:custGeom>
              <a:avLst/>
              <a:gdLst>
                <a:gd name="connsiteX0" fmla="*/ 0 w 0"/>
                <a:gd name="connsiteY0" fmla="*/ 72189 h 72189"/>
                <a:gd name="connsiteX1" fmla="*/ 0 w 0"/>
                <a:gd name="connsiteY1" fmla="*/ 0 h 72189"/>
              </a:gdLst>
              <a:ahLst/>
              <a:cxnLst>
                <a:cxn ang="0">
                  <a:pos x="connsiteX0" y="connsiteY0"/>
                </a:cxn>
                <a:cxn ang="0">
                  <a:pos x="connsiteX1" y="connsiteY1"/>
                </a:cxn>
              </a:cxnLst>
              <a:rect l="l" t="t" r="r" b="b"/>
              <a:pathLst>
                <a:path h="72189">
                  <a:moveTo>
                    <a:pt x="0" y="72189"/>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56" name="二等辺三角形 155"/>
            <p:cNvSpPr/>
            <p:nvPr/>
          </p:nvSpPr>
          <p:spPr>
            <a:xfrm>
              <a:off x="3779912" y="4515966"/>
              <a:ext cx="288032"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157" name="グループ化 156"/>
          <p:cNvGrpSpPr/>
          <p:nvPr/>
        </p:nvGrpSpPr>
        <p:grpSpPr>
          <a:xfrm>
            <a:off x="6870828" y="6565925"/>
            <a:ext cx="432098" cy="312849"/>
            <a:chOff x="3779912" y="4379494"/>
            <a:chExt cx="288032" cy="208480"/>
          </a:xfrm>
        </p:grpSpPr>
        <p:sp>
          <p:nvSpPr>
            <p:cNvPr id="158" name="フリーフォーム 157"/>
            <p:cNvSpPr/>
            <p:nvPr/>
          </p:nvSpPr>
          <p:spPr>
            <a:xfrm>
              <a:off x="3994483" y="4379494"/>
              <a:ext cx="45719" cy="172475"/>
            </a:xfrm>
            <a:custGeom>
              <a:avLst/>
              <a:gdLst>
                <a:gd name="connsiteX0" fmla="*/ 0 w 0"/>
                <a:gd name="connsiteY0" fmla="*/ 152400 h 152400"/>
                <a:gd name="connsiteX1" fmla="*/ 0 w 0"/>
                <a:gd name="connsiteY1" fmla="*/ 0 h 152400"/>
              </a:gdLst>
              <a:ahLst/>
              <a:cxnLst>
                <a:cxn ang="0">
                  <a:pos x="connsiteX0" y="connsiteY0"/>
                </a:cxn>
                <a:cxn ang="0">
                  <a:pos x="connsiteX1" y="connsiteY1"/>
                </a:cxn>
              </a:cxnLst>
              <a:rect l="l" t="t" r="r" b="b"/>
              <a:pathLst>
                <a:path h="152400">
                  <a:moveTo>
                    <a:pt x="0" y="152400"/>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59" name="フリーフォーム 158"/>
            <p:cNvSpPr/>
            <p:nvPr/>
          </p:nvSpPr>
          <p:spPr>
            <a:xfrm>
              <a:off x="3862137" y="4471737"/>
              <a:ext cx="0" cy="72189"/>
            </a:xfrm>
            <a:custGeom>
              <a:avLst/>
              <a:gdLst>
                <a:gd name="connsiteX0" fmla="*/ 0 w 0"/>
                <a:gd name="connsiteY0" fmla="*/ 72189 h 72189"/>
                <a:gd name="connsiteX1" fmla="*/ 0 w 0"/>
                <a:gd name="connsiteY1" fmla="*/ 0 h 72189"/>
              </a:gdLst>
              <a:ahLst/>
              <a:cxnLst>
                <a:cxn ang="0">
                  <a:pos x="connsiteX0" y="connsiteY0"/>
                </a:cxn>
                <a:cxn ang="0">
                  <a:pos x="connsiteX1" y="connsiteY1"/>
                </a:cxn>
              </a:cxnLst>
              <a:rect l="l" t="t" r="r" b="b"/>
              <a:pathLst>
                <a:path h="72189">
                  <a:moveTo>
                    <a:pt x="0" y="72189"/>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60" name="二等辺三角形 159"/>
            <p:cNvSpPr/>
            <p:nvPr/>
          </p:nvSpPr>
          <p:spPr>
            <a:xfrm>
              <a:off x="3779912" y="4515966"/>
              <a:ext cx="288032"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sp>
        <p:nvSpPr>
          <p:cNvPr id="161" name="フリーフォーム 160"/>
          <p:cNvSpPr/>
          <p:nvPr/>
        </p:nvSpPr>
        <p:spPr>
          <a:xfrm>
            <a:off x="9735064" y="6635697"/>
            <a:ext cx="2370318" cy="0"/>
          </a:xfrm>
          <a:custGeom>
            <a:avLst/>
            <a:gdLst>
              <a:gd name="connsiteX0" fmla="*/ 0 w 1580029"/>
              <a:gd name="connsiteY0" fmla="*/ 0 h 0"/>
              <a:gd name="connsiteX1" fmla="*/ 1580029 w 1580029"/>
              <a:gd name="connsiteY1" fmla="*/ 0 h 0"/>
            </a:gdLst>
            <a:ahLst/>
            <a:cxnLst>
              <a:cxn ang="0">
                <a:pos x="connsiteX0" y="connsiteY0"/>
              </a:cxn>
              <a:cxn ang="0">
                <a:pos x="connsiteX1" y="connsiteY1"/>
              </a:cxn>
            </a:cxnLst>
            <a:rect l="l" t="t" r="r" b="b"/>
            <a:pathLst>
              <a:path w="1580029">
                <a:moveTo>
                  <a:pt x="0" y="0"/>
                </a:moveTo>
                <a:lnTo>
                  <a:pt x="1580029"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sp>
        <p:nvSpPr>
          <p:cNvPr id="162" name="フリーフォーム 161"/>
          <p:cNvSpPr/>
          <p:nvPr/>
        </p:nvSpPr>
        <p:spPr>
          <a:xfrm>
            <a:off x="9714891" y="6766860"/>
            <a:ext cx="2380405" cy="0"/>
          </a:xfrm>
          <a:custGeom>
            <a:avLst/>
            <a:gdLst>
              <a:gd name="connsiteX0" fmla="*/ 0 w 1586753"/>
              <a:gd name="connsiteY0" fmla="*/ 0 h 0"/>
              <a:gd name="connsiteX1" fmla="*/ 1586753 w 1586753"/>
              <a:gd name="connsiteY1" fmla="*/ 0 h 0"/>
            </a:gdLst>
            <a:ahLst/>
            <a:cxnLst>
              <a:cxn ang="0">
                <a:pos x="connsiteX0" y="connsiteY0"/>
              </a:cxn>
              <a:cxn ang="0">
                <a:pos x="connsiteX1" y="connsiteY1"/>
              </a:cxn>
            </a:cxnLst>
            <a:rect l="l" t="t" r="r" b="b"/>
            <a:pathLst>
              <a:path w="1586753">
                <a:moveTo>
                  <a:pt x="0" y="0"/>
                </a:moveTo>
                <a:lnTo>
                  <a:pt x="1586753"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sp>
        <p:nvSpPr>
          <p:cNvPr id="163" name="フリーフォーム 162"/>
          <p:cNvSpPr/>
          <p:nvPr/>
        </p:nvSpPr>
        <p:spPr>
          <a:xfrm>
            <a:off x="9634199" y="6401889"/>
            <a:ext cx="2561962" cy="80715"/>
          </a:xfrm>
          <a:custGeom>
            <a:avLst/>
            <a:gdLst>
              <a:gd name="connsiteX0" fmla="*/ 1707777 w 1707777"/>
              <a:gd name="connsiteY0" fmla="*/ 0 h 53788"/>
              <a:gd name="connsiteX1" fmla="*/ 0 w 1707777"/>
              <a:gd name="connsiteY1" fmla="*/ 0 h 53788"/>
              <a:gd name="connsiteX2" fmla="*/ 0 w 1707777"/>
              <a:gd name="connsiteY2" fmla="*/ 53788 h 53788"/>
              <a:gd name="connsiteX3" fmla="*/ 1687606 w 1707777"/>
              <a:gd name="connsiteY3" fmla="*/ 53788 h 53788"/>
            </a:gdLst>
            <a:ahLst/>
            <a:cxnLst>
              <a:cxn ang="0">
                <a:pos x="connsiteX0" y="connsiteY0"/>
              </a:cxn>
              <a:cxn ang="0">
                <a:pos x="connsiteX1" y="connsiteY1"/>
              </a:cxn>
              <a:cxn ang="0">
                <a:pos x="connsiteX2" y="connsiteY2"/>
              </a:cxn>
              <a:cxn ang="0">
                <a:pos x="connsiteX3" y="connsiteY3"/>
              </a:cxn>
            </a:cxnLst>
            <a:rect l="l" t="t" r="r" b="b"/>
            <a:pathLst>
              <a:path w="1707777" h="53788">
                <a:moveTo>
                  <a:pt x="1707777" y="0"/>
                </a:moveTo>
                <a:lnTo>
                  <a:pt x="0" y="0"/>
                </a:lnTo>
                <a:lnTo>
                  <a:pt x="0" y="53788"/>
                </a:lnTo>
                <a:lnTo>
                  <a:pt x="1687606" y="53788"/>
                </a:lnTo>
              </a:path>
            </a:pathLst>
          </a:custGeom>
          <a:noFill/>
          <a:ln w="12700">
            <a:prstDash val="sysDash"/>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sp>
        <p:nvSpPr>
          <p:cNvPr id="164" name="正方形/長方形 163"/>
          <p:cNvSpPr/>
          <p:nvPr/>
        </p:nvSpPr>
        <p:spPr>
          <a:xfrm>
            <a:off x="8678544" y="6314013"/>
            <a:ext cx="1126230" cy="854468"/>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pPr>
            <a:r>
              <a:rPr kumimoji="0" lang="en-US" altLang="ja-JP" sz="1700" kern="0" dirty="0">
                <a:solidFill>
                  <a:srgbClr val="7030A0"/>
                </a:solidFill>
                <a:latin typeface="Calibri"/>
                <a:ea typeface="ＭＳ Ｐゴシック"/>
              </a:rPr>
              <a:t>VX-3008F</a:t>
            </a:r>
          </a:p>
          <a:p>
            <a:pPr algn="ctr" defTabSz="7682880" fontAlgn="auto">
              <a:spcBef>
                <a:spcPts val="0"/>
              </a:spcBef>
              <a:spcAft>
                <a:spcPts val="0"/>
              </a:spcAft>
            </a:pPr>
            <a:r>
              <a:rPr kumimoji="0" lang="en-US" altLang="ja-JP" sz="1700" kern="0" dirty="0">
                <a:solidFill>
                  <a:srgbClr val="7030A0"/>
                </a:solidFill>
                <a:latin typeface="Calibri"/>
                <a:ea typeface="ＭＳ Ｐゴシック"/>
              </a:rPr>
              <a:t>or</a:t>
            </a:r>
          </a:p>
          <a:p>
            <a:pPr algn="ctr" defTabSz="7682880" fontAlgn="auto">
              <a:spcBef>
                <a:spcPts val="0"/>
              </a:spcBef>
              <a:spcAft>
                <a:spcPts val="0"/>
              </a:spcAft>
            </a:pPr>
            <a:r>
              <a:rPr kumimoji="0" lang="en-US" altLang="ja-JP" sz="1700" kern="0" dirty="0">
                <a:solidFill>
                  <a:srgbClr val="7030A0"/>
                </a:solidFill>
                <a:latin typeface="Calibri"/>
                <a:ea typeface="ＭＳ Ｐゴシック"/>
              </a:rPr>
              <a:t>VX-3016F</a:t>
            </a:r>
          </a:p>
        </p:txBody>
      </p:sp>
      <p:sp>
        <p:nvSpPr>
          <p:cNvPr id="165" name="正方形/長方形 164"/>
          <p:cNvSpPr/>
          <p:nvPr/>
        </p:nvSpPr>
        <p:spPr>
          <a:xfrm>
            <a:off x="12043970" y="6284460"/>
            <a:ext cx="739505" cy="617845"/>
          </a:xfrm>
          <a:prstGeom prst="rect">
            <a:avLst/>
          </a:prstGeom>
          <a:solidFill>
            <a:srgbClr val="8064A2">
              <a:lumMod val="20000"/>
              <a:lumOff val="80000"/>
            </a:srgbClr>
          </a:solidFill>
          <a:ln w="25400" cap="flat" cmpd="sng" algn="ctr">
            <a:noFill/>
            <a:prstDash val="solid"/>
          </a:ln>
          <a:effectLst/>
        </p:spPr>
        <p:txBody>
          <a:bodyPr lIns="0" tIns="68594" rIns="0" bIns="68594" rtlCol="0" anchor="t"/>
          <a:lstStyle/>
          <a:p>
            <a:pPr algn="ctr" defTabSz="7682880" fontAlgn="auto">
              <a:spcBef>
                <a:spcPts val="0"/>
              </a:spcBef>
              <a:spcAft>
                <a:spcPts val="0"/>
              </a:spcAft>
            </a:pPr>
            <a:r>
              <a:rPr kumimoji="0" lang="en-US" altLang="ja-JP" sz="1700" kern="0" dirty="0">
                <a:solidFill>
                  <a:srgbClr val="7030A0"/>
                </a:solidFill>
                <a:latin typeface="Calibri"/>
                <a:ea typeface="ＭＳ Ｐゴシック"/>
              </a:rPr>
              <a:t>EOL</a:t>
            </a:r>
            <a:endParaRPr kumimoji="0" lang="en-US" altLang="ja-JP" sz="1400" kern="0" dirty="0">
              <a:solidFill>
                <a:srgbClr val="7030A0"/>
              </a:solidFill>
              <a:latin typeface="Calibri"/>
              <a:ea typeface="ＭＳ Ｐゴシック"/>
            </a:endParaRPr>
          </a:p>
          <a:p>
            <a:pPr algn="ctr" defTabSz="7682880" fontAlgn="auto">
              <a:spcBef>
                <a:spcPts val="0"/>
              </a:spcBef>
              <a:spcAft>
                <a:spcPts val="0"/>
              </a:spcAft>
            </a:pPr>
            <a:r>
              <a:rPr kumimoji="0" lang="en-US" altLang="ja-JP" sz="1400" kern="0" dirty="0">
                <a:solidFill>
                  <a:srgbClr val="7030A0"/>
                </a:solidFill>
                <a:latin typeface="Calibri"/>
                <a:ea typeface="ＭＳ Ｐゴシック"/>
              </a:rPr>
              <a:t>VM-300SV</a:t>
            </a:r>
          </a:p>
        </p:txBody>
      </p:sp>
      <p:grpSp>
        <p:nvGrpSpPr>
          <p:cNvPr id="166" name="グループ化 165"/>
          <p:cNvGrpSpPr/>
          <p:nvPr/>
        </p:nvGrpSpPr>
        <p:grpSpPr>
          <a:xfrm>
            <a:off x="10088879" y="6643483"/>
            <a:ext cx="432098" cy="312849"/>
            <a:chOff x="3779912" y="4379494"/>
            <a:chExt cx="288032" cy="208480"/>
          </a:xfrm>
        </p:grpSpPr>
        <p:sp>
          <p:nvSpPr>
            <p:cNvPr id="167" name="フリーフォーム 166"/>
            <p:cNvSpPr/>
            <p:nvPr/>
          </p:nvSpPr>
          <p:spPr>
            <a:xfrm>
              <a:off x="3994483" y="4379494"/>
              <a:ext cx="45719" cy="172475"/>
            </a:xfrm>
            <a:custGeom>
              <a:avLst/>
              <a:gdLst>
                <a:gd name="connsiteX0" fmla="*/ 0 w 0"/>
                <a:gd name="connsiteY0" fmla="*/ 152400 h 152400"/>
                <a:gd name="connsiteX1" fmla="*/ 0 w 0"/>
                <a:gd name="connsiteY1" fmla="*/ 0 h 152400"/>
              </a:gdLst>
              <a:ahLst/>
              <a:cxnLst>
                <a:cxn ang="0">
                  <a:pos x="connsiteX0" y="connsiteY0"/>
                </a:cxn>
                <a:cxn ang="0">
                  <a:pos x="connsiteX1" y="connsiteY1"/>
                </a:cxn>
              </a:cxnLst>
              <a:rect l="l" t="t" r="r" b="b"/>
              <a:pathLst>
                <a:path h="152400">
                  <a:moveTo>
                    <a:pt x="0" y="152400"/>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68" name="フリーフォーム 167"/>
            <p:cNvSpPr/>
            <p:nvPr/>
          </p:nvSpPr>
          <p:spPr>
            <a:xfrm>
              <a:off x="3862137" y="4471737"/>
              <a:ext cx="0" cy="72189"/>
            </a:xfrm>
            <a:custGeom>
              <a:avLst/>
              <a:gdLst>
                <a:gd name="connsiteX0" fmla="*/ 0 w 0"/>
                <a:gd name="connsiteY0" fmla="*/ 72189 h 72189"/>
                <a:gd name="connsiteX1" fmla="*/ 0 w 0"/>
                <a:gd name="connsiteY1" fmla="*/ 0 h 72189"/>
              </a:gdLst>
              <a:ahLst/>
              <a:cxnLst>
                <a:cxn ang="0">
                  <a:pos x="connsiteX0" y="connsiteY0"/>
                </a:cxn>
                <a:cxn ang="0">
                  <a:pos x="connsiteX1" y="connsiteY1"/>
                </a:cxn>
              </a:cxnLst>
              <a:rect l="l" t="t" r="r" b="b"/>
              <a:pathLst>
                <a:path h="72189">
                  <a:moveTo>
                    <a:pt x="0" y="72189"/>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69" name="二等辺三角形 168"/>
            <p:cNvSpPr/>
            <p:nvPr/>
          </p:nvSpPr>
          <p:spPr>
            <a:xfrm>
              <a:off x="3779912" y="4515966"/>
              <a:ext cx="288032"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170" name="グループ化 169"/>
          <p:cNvGrpSpPr/>
          <p:nvPr/>
        </p:nvGrpSpPr>
        <p:grpSpPr>
          <a:xfrm>
            <a:off x="10731009" y="6638181"/>
            <a:ext cx="432098" cy="312849"/>
            <a:chOff x="3779912" y="4379494"/>
            <a:chExt cx="288032" cy="208480"/>
          </a:xfrm>
        </p:grpSpPr>
        <p:sp>
          <p:nvSpPr>
            <p:cNvPr id="171" name="フリーフォーム 170"/>
            <p:cNvSpPr/>
            <p:nvPr/>
          </p:nvSpPr>
          <p:spPr>
            <a:xfrm>
              <a:off x="3994483" y="4379494"/>
              <a:ext cx="45719" cy="172475"/>
            </a:xfrm>
            <a:custGeom>
              <a:avLst/>
              <a:gdLst>
                <a:gd name="connsiteX0" fmla="*/ 0 w 0"/>
                <a:gd name="connsiteY0" fmla="*/ 152400 h 152400"/>
                <a:gd name="connsiteX1" fmla="*/ 0 w 0"/>
                <a:gd name="connsiteY1" fmla="*/ 0 h 152400"/>
              </a:gdLst>
              <a:ahLst/>
              <a:cxnLst>
                <a:cxn ang="0">
                  <a:pos x="connsiteX0" y="connsiteY0"/>
                </a:cxn>
                <a:cxn ang="0">
                  <a:pos x="connsiteX1" y="connsiteY1"/>
                </a:cxn>
              </a:cxnLst>
              <a:rect l="l" t="t" r="r" b="b"/>
              <a:pathLst>
                <a:path h="152400">
                  <a:moveTo>
                    <a:pt x="0" y="152400"/>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72" name="フリーフォーム 171"/>
            <p:cNvSpPr/>
            <p:nvPr/>
          </p:nvSpPr>
          <p:spPr>
            <a:xfrm>
              <a:off x="3862137" y="4471737"/>
              <a:ext cx="0" cy="72189"/>
            </a:xfrm>
            <a:custGeom>
              <a:avLst/>
              <a:gdLst>
                <a:gd name="connsiteX0" fmla="*/ 0 w 0"/>
                <a:gd name="connsiteY0" fmla="*/ 72189 h 72189"/>
                <a:gd name="connsiteX1" fmla="*/ 0 w 0"/>
                <a:gd name="connsiteY1" fmla="*/ 0 h 72189"/>
              </a:gdLst>
              <a:ahLst/>
              <a:cxnLst>
                <a:cxn ang="0">
                  <a:pos x="connsiteX0" y="connsiteY0"/>
                </a:cxn>
                <a:cxn ang="0">
                  <a:pos x="connsiteX1" y="connsiteY1"/>
                </a:cxn>
              </a:cxnLst>
              <a:rect l="l" t="t" r="r" b="b"/>
              <a:pathLst>
                <a:path h="72189">
                  <a:moveTo>
                    <a:pt x="0" y="72189"/>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73" name="二等辺三角形 172"/>
            <p:cNvSpPr/>
            <p:nvPr/>
          </p:nvSpPr>
          <p:spPr>
            <a:xfrm>
              <a:off x="3779912" y="4515966"/>
              <a:ext cx="288032"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174" name="グループ化 173"/>
          <p:cNvGrpSpPr/>
          <p:nvPr/>
        </p:nvGrpSpPr>
        <p:grpSpPr>
          <a:xfrm>
            <a:off x="11391191" y="6643483"/>
            <a:ext cx="432098" cy="312849"/>
            <a:chOff x="3779912" y="4379494"/>
            <a:chExt cx="288032" cy="208480"/>
          </a:xfrm>
        </p:grpSpPr>
        <p:sp>
          <p:nvSpPr>
            <p:cNvPr id="175" name="フリーフォーム 174"/>
            <p:cNvSpPr/>
            <p:nvPr/>
          </p:nvSpPr>
          <p:spPr>
            <a:xfrm>
              <a:off x="3994483" y="4379494"/>
              <a:ext cx="45719" cy="172475"/>
            </a:xfrm>
            <a:custGeom>
              <a:avLst/>
              <a:gdLst>
                <a:gd name="connsiteX0" fmla="*/ 0 w 0"/>
                <a:gd name="connsiteY0" fmla="*/ 152400 h 152400"/>
                <a:gd name="connsiteX1" fmla="*/ 0 w 0"/>
                <a:gd name="connsiteY1" fmla="*/ 0 h 152400"/>
              </a:gdLst>
              <a:ahLst/>
              <a:cxnLst>
                <a:cxn ang="0">
                  <a:pos x="connsiteX0" y="connsiteY0"/>
                </a:cxn>
                <a:cxn ang="0">
                  <a:pos x="connsiteX1" y="connsiteY1"/>
                </a:cxn>
              </a:cxnLst>
              <a:rect l="l" t="t" r="r" b="b"/>
              <a:pathLst>
                <a:path h="152400">
                  <a:moveTo>
                    <a:pt x="0" y="152400"/>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76" name="フリーフォーム 175"/>
            <p:cNvSpPr/>
            <p:nvPr/>
          </p:nvSpPr>
          <p:spPr>
            <a:xfrm>
              <a:off x="3862137" y="4471737"/>
              <a:ext cx="0" cy="72189"/>
            </a:xfrm>
            <a:custGeom>
              <a:avLst/>
              <a:gdLst>
                <a:gd name="connsiteX0" fmla="*/ 0 w 0"/>
                <a:gd name="connsiteY0" fmla="*/ 72189 h 72189"/>
                <a:gd name="connsiteX1" fmla="*/ 0 w 0"/>
                <a:gd name="connsiteY1" fmla="*/ 0 h 72189"/>
              </a:gdLst>
              <a:ahLst/>
              <a:cxnLst>
                <a:cxn ang="0">
                  <a:pos x="connsiteX0" y="connsiteY0"/>
                </a:cxn>
                <a:cxn ang="0">
                  <a:pos x="connsiteX1" y="connsiteY1"/>
                </a:cxn>
              </a:cxnLst>
              <a:rect l="l" t="t" r="r" b="b"/>
              <a:pathLst>
                <a:path h="72189">
                  <a:moveTo>
                    <a:pt x="0" y="72189"/>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177" name="二等辺三角形 176"/>
            <p:cNvSpPr/>
            <p:nvPr/>
          </p:nvSpPr>
          <p:spPr>
            <a:xfrm>
              <a:off x="3779912" y="4515966"/>
              <a:ext cx="288032"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sp>
        <p:nvSpPr>
          <p:cNvPr id="18" name="正方形/長方形 17"/>
          <p:cNvSpPr/>
          <p:nvPr/>
        </p:nvSpPr>
        <p:spPr>
          <a:xfrm>
            <a:off x="9129213" y="6115733"/>
            <a:ext cx="1248473" cy="353971"/>
          </a:xfrm>
          <a:prstGeom prst="rect">
            <a:avLst/>
          </a:prstGeom>
        </p:spPr>
        <p:txBody>
          <a:bodyPr wrap="none" lIns="137187" tIns="68594" rIns="137187" bIns="68594">
            <a:spAutoFit/>
          </a:bodyPr>
          <a:lstStyle/>
          <a:p>
            <a:r>
              <a:rPr kumimoji="0" lang="en-US" altLang="ja-JP" sz="1400" kern="0" dirty="0">
                <a:solidFill>
                  <a:srgbClr val="7030A0"/>
                </a:solidFill>
                <a:latin typeface="Calibri"/>
                <a:ea typeface="ＭＳ Ｐゴシック"/>
              </a:rPr>
              <a:t>Control input</a:t>
            </a:r>
            <a:endParaRPr lang="ja-JP" altLang="en-US" dirty="0">
              <a:solidFill>
                <a:srgbClr val="5F5F5F"/>
              </a:solidFill>
            </a:endParaRPr>
          </a:p>
        </p:txBody>
      </p:sp>
      <p:sp>
        <p:nvSpPr>
          <p:cNvPr id="55" name="四角形吹き出し 54"/>
          <p:cNvSpPr/>
          <p:nvPr/>
        </p:nvSpPr>
        <p:spPr>
          <a:xfrm>
            <a:off x="8852655" y="4820873"/>
            <a:ext cx="3561067" cy="1180117"/>
          </a:xfrm>
          <a:prstGeom prst="wedgeRectCallout">
            <a:avLst>
              <a:gd name="adj1" fmla="val 57074"/>
              <a:gd name="adj2" fmla="val -42552"/>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The system separates SP line detected failure without stopping broadcast of other Zone after having detected the failure of SP line.</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grpSp>
        <p:nvGrpSpPr>
          <p:cNvPr id="56" name="グループ化 55"/>
          <p:cNvGrpSpPr/>
          <p:nvPr/>
        </p:nvGrpSpPr>
        <p:grpSpPr>
          <a:xfrm>
            <a:off x="1153670" y="539776"/>
            <a:ext cx="1866938" cy="1772636"/>
            <a:chOff x="2753541" y="985398"/>
            <a:chExt cx="2425140" cy="2301963"/>
          </a:xfrm>
        </p:grpSpPr>
        <p:grpSp>
          <p:nvGrpSpPr>
            <p:cNvPr id="57" name="グループ化 56"/>
            <p:cNvGrpSpPr/>
            <p:nvPr/>
          </p:nvGrpSpPr>
          <p:grpSpPr>
            <a:xfrm>
              <a:off x="2991167" y="1221263"/>
              <a:ext cx="1944214" cy="1771247"/>
              <a:chOff x="2991168" y="1221263"/>
              <a:chExt cx="1944215" cy="1771248"/>
            </a:xfrm>
          </p:grpSpPr>
          <p:sp>
            <p:nvSpPr>
              <p:cNvPr id="59" name="円/楕円 58"/>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sz="2400" kern="0" dirty="0">
                  <a:solidFill>
                    <a:prstClr val="white"/>
                  </a:solidFill>
                  <a:latin typeface="Meiryo UI"/>
                  <a:ea typeface="Meiryo UI"/>
                </a:endParaRPr>
              </a:p>
            </p:txBody>
          </p:sp>
          <p:sp>
            <p:nvSpPr>
              <p:cNvPr id="60" name="角丸四角形 59"/>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sz="1700" b="1" kern="0" dirty="0">
                    <a:solidFill>
                      <a:prstClr val="white"/>
                    </a:solidFill>
                    <a:latin typeface="Calibri"/>
                    <a:ea typeface="Meiryo UI"/>
                  </a:rPr>
                  <a:t>Surveillance</a:t>
                </a:r>
                <a:endParaRPr kumimoji="0" lang="ja-JP" altLang="en-US" sz="1700" b="1" kern="0" dirty="0">
                  <a:solidFill>
                    <a:prstClr val="white"/>
                  </a:solidFill>
                  <a:latin typeface="Calibri"/>
                  <a:ea typeface="Meiryo UI"/>
                </a:endParaRPr>
              </a:p>
            </p:txBody>
          </p:sp>
        </p:grpSp>
        <p:pic>
          <p:nvPicPr>
            <p:cNvPr id="58" name="Picture 2" descr="C:\Users\toa27839.TOA\AppData\Local\Temp\notesEA312D\Bubble_material_noshadow-01.pn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8194"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330801" y="4263087"/>
            <a:ext cx="1748040" cy="2615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0" name="円/楕円 49"/>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円/楕円 50"/>
          <p:cNvSpPr/>
          <p:nvPr/>
        </p:nvSpPr>
        <p:spPr>
          <a:xfrm>
            <a:off x="145116" y="3614336"/>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4159487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sp>
        <p:nvSpPr>
          <p:cNvPr id="105" name="正方形/長方形 104"/>
          <p:cNvSpPr/>
          <p:nvPr/>
        </p:nvSpPr>
        <p:spPr>
          <a:xfrm>
            <a:off x="3001244" y="2022254"/>
            <a:ext cx="6234090" cy="415669"/>
          </a:xfrm>
          <a:prstGeom prst="rect">
            <a:avLst/>
          </a:prstGeom>
        </p:spPr>
        <p:txBody>
          <a:bodyPr wrap="square" lIns="137187" tIns="68594" rIns="137187" bIns="68594">
            <a:spAutoFit/>
          </a:bodyPr>
          <a:lstStyle/>
          <a:p>
            <a:r>
              <a:rPr lang="en-US" altLang="ja-JP" dirty="0">
                <a:solidFill>
                  <a:srgbClr val="5F5F5F"/>
                </a:solidFill>
                <a:latin typeface="Calibri"/>
              </a:rPr>
              <a:t>A standby amplifier can be reserved for up to </a:t>
            </a:r>
            <a:r>
              <a:rPr lang="en-US" altLang="ja-JP" b="1" dirty="0">
                <a:solidFill>
                  <a:srgbClr val="5F5F5F"/>
                </a:solidFill>
                <a:latin typeface="Calibri"/>
              </a:rPr>
              <a:t>31 regular AMP</a:t>
            </a:r>
            <a:r>
              <a:rPr lang="en-US" altLang="ja-JP" dirty="0">
                <a:solidFill>
                  <a:srgbClr val="5F5F5F"/>
                </a:solidFill>
                <a:latin typeface="Calibri"/>
              </a:rPr>
              <a:t>.</a:t>
            </a:r>
          </a:p>
        </p:txBody>
      </p:sp>
      <p:sp>
        <p:nvSpPr>
          <p:cNvPr id="14" name="正方形/長方形 13"/>
          <p:cNvSpPr/>
          <p:nvPr/>
        </p:nvSpPr>
        <p:spPr>
          <a:xfrm>
            <a:off x="2893219" y="1468027"/>
            <a:ext cx="895813" cy="507860"/>
          </a:xfrm>
          <a:prstGeom prst="rect">
            <a:avLst/>
          </a:prstGeom>
        </p:spPr>
        <p:txBody>
          <a:bodyPr wrap="none" lIns="137187" tIns="68594" rIns="137187" bIns="68594">
            <a:spAutoFit/>
          </a:bodyPr>
          <a:lstStyle/>
          <a:p>
            <a:r>
              <a:rPr lang="en-US" altLang="ja-JP" sz="2400" b="1" dirty="0">
                <a:solidFill>
                  <a:srgbClr val="F79646">
                    <a:lumMod val="75000"/>
                  </a:srgbClr>
                </a:solidFill>
                <a:latin typeface="Calibri"/>
              </a:rPr>
              <a:t>AMP</a:t>
            </a:r>
            <a:endParaRPr lang="ja-JP" altLang="en-US" sz="2400" dirty="0">
              <a:solidFill>
                <a:srgbClr val="F79646">
                  <a:lumMod val="75000"/>
                </a:srgbClr>
              </a:solidFill>
            </a:endParaRPr>
          </a:p>
        </p:txBody>
      </p:sp>
      <p:grpSp>
        <p:nvGrpSpPr>
          <p:cNvPr id="24" name="グループ化 23"/>
          <p:cNvGrpSpPr/>
          <p:nvPr/>
        </p:nvGrpSpPr>
        <p:grpSpPr>
          <a:xfrm>
            <a:off x="2785194" y="2424209"/>
            <a:ext cx="6191928" cy="2846970"/>
            <a:chOff x="1691680" y="1675208"/>
            <a:chExt cx="4127474" cy="1897199"/>
          </a:xfrm>
        </p:grpSpPr>
        <p:sp>
          <p:nvSpPr>
            <p:cNvPr id="86" name="正方形/長方形 85"/>
            <p:cNvSpPr/>
            <p:nvPr/>
          </p:nvSpPr>
          <p:spPr>
            <a:xfrm>
              <a:off x="4559888" y="1909512"/>
              <a:ext cx="1253932" cy="805101"/>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400" b="1" kern="0" dirty="0">
                <a:solidFill>
                  <a:srgbClr val="8064A2"/>
                </a:solidFill>
                <a:latin typeface="Calibri"/>
                <a:ea typeface="ＭＳ Ｐゴシック"/>
              </a:endParaRPr>
            </a:p>
          </p:txBody>
        </p:sp>
        <p:grpSp>
          <p:nvGrpSpPr>
            <p:cNvPr id="100" name="グループ化 99"/>
            <p:cNvGrpSpPr/>
            <p:nvPr/>
          </p:nvGrpSpPr>
          <p:grpSpPr>
            <a:xfrm>
              <a:off x="4469001" y="2767302"/>
              <a:ext cx="1350153" cy="805105"/>
              <a:chOff x="4788024" y="2942245"/>
              <a:chExt cx="2391878" cy="1568921"/>
            </a:xfrm>
          </p:grpSpPr>
          <p:sp>
            <p:nvSpPr>
              <p:cNvPr id="101" name="正方形/長方形 100"/>
              <p:cNvSpPr/>
              <p:nvPr/>
            </p:nvSpPr>
            <p:spPr>
              <a:xfrm>
                <a:off x="4950734" y="294224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400" b="1" kern="0" dirty="0">
                  <a:solidFill>
                    <a:srgbClr val="8064A2"/>
                  </a:solidFill>
                  <a:latin typeface="Calibri"/>
                  <a:ea typeface="ＭＳ Ｐゴシック"/>
                </a:endParaRPr>
              </a:p>
            </p:txBody>
          </p:sp>
          <p:sp>
            <p:nvSpPr>
              <p:cNvPr id="102" name="フリーフォーム 101"/>
              <p:cNvSpPr/>
              <p:nvPr/>
            </p:nvSpPr>
            <p:spPr>
              <a:xfrm>
                <a:off x="5057133" y="337588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600" kern="0" dirty="0">
                  <a:solidFill>
                    <a:prstClr val="white"/>
                  </a:solidFill>
                  <a:latin typeface="Calibri"/>
                  <a:ea typeface="ＭＳ Ｐゴシック"/>
                </a:endParaRPr>
              </a:p>
            </p:txBody>
          </p:sp>
          <p:sp>
            <p:nvSpPr>
              <p:cNvPr id="103" name="フリーフォーム 102"/>
              <p:cNvSpPr/>
              <p:nvPr/>
            </p:nvSpPr>
            <p:spPr>
              <a:xfrm>
                <a:off x="5057133" y="359620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600" kern="0" dirty="0">
                  <a:solidFill>
                    <a:prstClr val="white"/>
                  </a:solidFill>
                  <a:latin typeface="Calibri"/>
                  <a:ea typeface="ＭＳ Ｐゴシック"/>
                </a:endParaRPr>
              </a:p>
            </p:txBody>
          </p:sp>
          <p:sp>
            <p:nvSpPr>
              <p:cNvPr id="104" name="フリーフォーム 103"/>
              <p:cNvSpPr/>
              <p:nvPr/>
            </p:nvSpPr>
            <p:spPr>
              <a:xfrm>
                <a:off x="5057133" y="403685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600" kern="0" dirty="0">
                  <a:solidFill>
                    <a:prstClr val="white"/>
                  </a:solidFill>
                  <a:latin typeface="Calibri"/>
                  <a:ea typeface="ＭＳ Ｐゴシック"/>
                </a:endParaRPr>
              </a:p>
            </p:txBody>
          </p:sp>
          <p:sp>
            <p:nvSpPr>
              <p:cNvPr id="106" name="フリーフォーム 105"/>
              <p:cNvSpPr/>
              <p:nvPr/>
            </p:nvSpPr>
            <p:spPr>
              <a:xfrm>
                <a:off x="5064885" y="381945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600" kern="0" dirty="0">
                  <a:solidFill>
                    <a:prstClr val="white"/>
                  </a:solidFill>
                  <a:latin typeface="Calibri"/>
                  <a:ea typeface="ＭＳ Ｐゴシック"/>
                </a:endParaRPr>
              </a:p>
            </p:txBody>
          </p:sp>
          <p:sp>
            <p:nvSpPr>
              <p:cNvPr id="107" name="角丸四角形 106"/>
              <p:cNvSpPr/>
              <p:nvPr/>
            </p:nvSpPr>
            <p:spPr>
              <a:xfrm>
                <a:off x="5595726" y="321982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108" name="角丸四角形 107"/>
              <p:cNvSpPr/>
              <p:nvPr/>
            </p:nvSpPr>
            <p:spPr>
              <a:xfrm>
                <a:off x="5595726" y="3462179"/>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109" name="角丸四角形 108"/>
              <p:cNvSpPr/>
              <p:nvPr/>
            </p:nvSpPr>
            <p:spPr>
              <a:xfrm>
                <a:off x="5595726" y="3704537"/>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110" name="フリーフォーム 109"/>
              <p:cNvSpPr/>
              <p:nvPr/>
            </p:nvSpPr>
            <p:spPr>
              <a:xfrm>
                <a:off x="6543775" y="29422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dirty="0">
                  <a:solidFill>
                    <a:prstClr val="white"/>
                  </a:solidFill>
                  <a:latin typeface="Calibri"/>
                  <a:ea typeface="ＭＳ Ｐゴシック"/>
                </a:endParaRPr>
              </a:p>
            </p:txBody>
          </p:sp>
          <p:sp>
            <p:nvSpPr>
              <p:cNvPr id="111" name="フリーフォーム 110"/>
              <p:cNvSpPr/>
              <p:nvPr/>
            </p:nvSpPr>
            <p:spPr>
              <a:xfrm>
                <a:off x="5471542" y="3370521"/>
                <a:ext cx="204079" cy="66633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dirty="0">
                  <a:solidFill>
                    <a:prstClr val="white"/>
                  </a:solidFill>
                  <a:latin typeface="Calibri"/>
                  <a:ea typeface="ＭＳ Ｐゴシック"/>
                </a:endParaRPr>
              </a:p>
            </p:txBody>
          </p:sp>
          <p:sp>
            <p:nvSpPr>
              <p:cNvPr id="112" name="テキスト ボックス 111"/>
              <p:cNvSpPr txBox="1"/>
              <p:nvPr/>
            </p:nvSpPr>
            <p:spPr>
              <a:xfrm>
                <a:off x="5602908" y="3075806"/>
                <a:ext cx="382764" cy="419665"/>
              </a:xfrm>
              <a:prstGeom prst="rect">
                <a:avLst/>
              </a:prstGeom>
              <a:noFill/>
            </p:spPr>
            <p:txBody>
              <a:bodyPr wrap="none" rtlCol="0">
                <a:spAutoFit/>
              </a:bodyPr>
              <a:lstStyle/>
              <a:p>
                <a:r>
                  <a:rPr lang="en-US" altLang="ja-JP" sz="1500" b="1" dirty="0">
                    <a:solidFill>
                      <a:srgbClr val="FF0066"/>
                    </a:solidFill>
                  </a:rPr>
                  <a:t>X</a:t>
                </a:r>
                <a:endParaRPr lang="ja-JP" altLang="en-US" sz="1500" b="1" dirty="0">
                  <a:solidFill>
                    <a:srgbClr val="FF0066"/>
                  </a:solidFill>
                </a:endParaRPr>
              </a:p>
            </p:txBody>
          </p:sp>
          <p:sp>
            <p:nvSpPr>
              <p:cNvPr id="115" name="角丸四角形 114"/>
              <p:cNvSpPr/>
              <p:nvPr/>
            </p:nvSpPr>
            <p:spPr>
              <a:xfrm>
                <a:off x="4788024" y="3217738"/>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matrix</a:t>
                </a:r>
                <a:endParaRPr kumimoji="0" lang="ja-JP" altLang="en-US" sz="1200" kern="0" dirty="0">
                  <a:solidFill>
                    <a:sysClr val="window" lastClr="FFFFFF"/>
                  </a:solidFill>
                  <a:ea typeface="ＭＳ Ｐゴシック"/>
                </a:endParaRPr>
              </a:p>
            </p:txBody>
          </p:sp>
        </p:grpSp>
        <p:sp>
          <p:nvSpPr>
            <p:cNvPr id="21" name="フリーフォーム 20"/>
            <p:cNvSpPr/>
            <p:nvPr/>
          </p:nvSpPr>
          <p:spPr>
            <a:xfrm>
              <a:off x="4371474" y="1949116"/>
              <a:ext cx="216568" cy="954505"/>
            </a:xfrm>
            <a:custGeom>
              <a:avLst/>
              <a:gdLst>
                <a:gd name="connsiteX0" fmla="*/ 216568 w 216568"/>
                <a:gd name="connsiteY0" fmla="*/ 954505 h 954505"/>
                <a:gd name="connsiteX1" fmla="*/ 216568 w 216568"/>
                <a:gd name="connsiteY1" fmla="*/ 858252 h 954505"/>
                <a:gd name="connsiteX2" fmla="*/ 0 w 216568"/>
                <a:gd name="connsiteY2" fmla="*/ 858252 h 954505"/>
                <a:gd name="connsiteX3" fmla="*/ 0 w 216568"/>
                <a:gd name="connsiteY3" fmla="*/ 0 h 954505"/>
                <a:gd name="connsiteX4" fmla="*/ 212558 w 216568"/>
                <a:gd name="connsiteY4" fmla="*/ 0 h 954505"/>
                <a:gd name="connsiteX5" fmla="*/ 212558 w 216568"/>
                <a:gd name="connsiteY5" fmla="*/ 104273 h 954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568" h="954505">
                  <a:moveTo>
                    <a:pt x="216568" y="954505"/>
                  </a:moveTo>
                  <a:lnTo>
                    <a:pt x="216568" y="858252"/>
                  </a:lnTo>
                  <a:lnTo>
                    <a:pt x="0" y="858252"/>
                  </a:lnTo>
                  <a:lnTo>
                    <a:pt x="0" y="0"/>
                  </a:lnTo>
                  <a:lnTo>
                    <a:pt x="212558" y="0"/>
                  </a:lnTo>
                  <a:lnTo>
                    <a:pt x="212558" y="104273"/>
                  </a:lnTo>
                </a:path>
              </a:pathLst>
            </a:custGeom>
            <a:noFill/>
            <a:ln w="762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66" name="グループ化 65"/>
            <p:cNvGrpSpPr/>
            <p:nvPr/>
          </p:nvGrpSpPr>
          <p:grpSpPr>
            <a:xfrm>
              <a:off x="2246001" y="1909512"/>
              <a:ext cx="1633685" cy="974177"/>
              <a:chOff x="4788024" y="2942245"/>
              <a:chExt cx="2391878" cy="1568921"/>
            </a:xfrm>
          </p:grpSpPr>
          <p:sp>
            <p:nvSpPr>
              <p:cNvPr id="67" name="正方形/長方形 66"/>
              <p:cNvSpPr/>
              <p:nvPr/>
            </p:nvSpPr>
            <p:spPr>
              <a:xfrm>
                <a:off x="4950734" y="294224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600" b="1" kern="0" dirty="0">
                  <a:solidFill>
                    <a:srgbClr val="8064A2"/>
                  </a:solidFill>
                  <a:latin typeface="Calibri"/>
                  <a:ea typeface="ＭＳ Ｐゴシック"/>
                </a:endParaRPr>
              </a:p>
            </p:txBody>
          </p:sp>
          <p:sp>
            <p:nvSpPr>
              <p:cNvPr id="68" name="フリーフォーム 67"/>
              <p:cNvSpPr/>
              <p:nvPr/>
            </p:nvSpPr>
            <p:spPr>
              <a:xfrm>
                <a:off x="5057133" y="337588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8100" kern="0" dirty="0">
                  <a:solidFill>
                    <a:prstClr val="white"/>
                  </a:solidFill>
                  <a:latin typeface="Calibri"/>
                  <a:ea typeface="ＭＳ Ｐゴシック"/>
                </a:endParaRPr>
              </a:p>
            </p:txBody>
          </p:sp>
          <p:sp>
            <p:nvSpPr>
              <p:cNvPr id="69" name="フリーフォーム 68"/>
              <p:cNvSpPr/>
              <p:nvPr/>
            </p:nvSpPr>
            <p:spPr>
              <a:xfrm>
                <a:off x="5057133" y="359620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8100" kern="0" dirty="0">
                  <a:solidFill>
                    <a:prstClr val="white"/>
                  </a:solidFill>
                  <a:latin typeface="Calibri"/>
                  <a:ea typeface="ＭＳ Ｐゴシック"/>
                </a:endParaRPr>
              </a:p>
            </p:txBody>
          </p:sp>
          <p:sp>
            <p:nvSpPr>
              <p:cNvPr id="70" name="フリーフォーム 69"/>
              <p:cNvSpPr/>
              <p:nvPr/>
            </p:nvSpPr>
            <p:spPr>
              <a:xfrm>
                <a:off x="5057133" y="403685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8100" kern="0" dirty="0">
                  <a:solidFill>
                    <a:prstClr val="white"/>
                  </a:solidFill>
                  <a:latin typeface="Calibri"/>
                  <a:ea typeface="ＭＳ Ｐゴシック"/>
                </a:endParaRPr>
              </a:p>
            </p:txBody>
          </p:sp>
          <p:sp>
            <p:nvSpPr>
              <p:cNvPr id="71" name="フリーフォーム 70"/>
              <p:cNvSpPr/>
              <p:nvPr/>
            </p:nvSpPr>
            <p:spPr>
              <a:xfrm>
                <a:off x="5064885" y="381945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8100" kern="0" dirty="0">
                  <a:solidFill>
                    <a:prstClr val="white"/>
                  </a:solidFill>
                  <a:latin typeface="Calibri"/>
                  <a:ea typeface="ＭＳ Ｐゴシック"/>
                </a:endParaRPr>
              </a:p>
            </p:txBody>
          </p:sp>
          <p:sp>
            <p:nvSpPr>
              <p:cNvPr id="72" name="角丸四角形 71"/>
              <p:cNvSpPr/>
              <p:nvPr/>
            </p:nvSpPr>
            <p:spPr>
              <a:xfrm>
                <a:off x="5595726" y="321982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sp>
            <p:nvSpPr>
              <p:cNvPr id="73" name="角丸四角形 72"/>
              <p:cNvSpPr/>
              <p:nvPr/>
            </p:nvSpPr>
            <p:spPr>
              <a:xfrm>
                <a:off x="5595726" y="3462179"/>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sp>
            <p:nvSpPr>
              <p:cNvPr id="74" name="角丸四角形 73"/>
              <p:cNvSpPr/>
              <p:nvPr/>
            </p:nvSpPr>
            <p:spPr>
              <a:xfrm>
                <a:off x="5595726" y="3704537"/>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AMP</a:t>
                </a:r>
                <a:endParaRPr kumimoji="0" lang="ja-JP" altLang="en-US" sz="1500" kern="0" dirty="0">
                  <a:solidFill>
                    <a:sysClr val="window" lastClr="FFFFFF"/>
                  </a:solidFill>
                  <a:ea typeface="ＭＳ Ｐゴシック"/>
                </a:endParaRPr>
              </a:p>
            </p:txBody>
          </p:sp>
          <p:sp>
            <p:nvSpPr>
              <p:cNvPr id="75" name="フリーフォーム 74"/>
              <p:cNvSpPr/>
              <p:nvPr/>
            </p:nvSpPr>
            <p:spPr>
              <a:xfrm>
                <a:off x="6543775" y="29422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76" name="フリーフォーム 75"/>
              <p:cNvSpPr/>
              <p:nvPr/>
            </p:nvSpPr>
            <p:spPr>
              <a:xfrm>
                <a:off x="5471542" y="3370521"/>
                <a:ext cx="204079" cy="66633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9000" kern="0" dirty="0">
                  <a:solidFill>
                    <a:prstClr val="white"/>
                  </a:solidFill>
                  <a:latin typeface="Calibri"/>
                  <a:ea typeface="ＭＳ Ｐゴシック"/>
                </a:endParaRPr>
              </a:p>
            </p:txBody>
          </p:sp>
          <p:sp>
            <p:nvSpPr>
              <p:cNvPr id="78" name="テキスト ボックス 77"/>
              <p:cNvSpPr txBox="1"/>
              <p:nvPr/>
            </p:nvSpPr>
            <p:spPr>
              <a:xfrm>
                <a:off x="5602908" y="3075806"/>
                <a:ext cx="335107" cy="379863"/>
              </a:xfrm>
              <a:prstGeom prst="rect">
                <a:avLst/>
              </a:prstGeom>
              <a:noFill/>
            </p:spPr>
            <p:txBody>
              <a:bodyPr wrap="none" rtlCol="0">
                <a:spAutoFit/>
              </a:bodyPr>
              <a:lstStyle/>
              <a:p>
                <a:r>
                  <a:rPr lang="en-US" altLang="ja-JP" sz="1700" b="1" dirty="0">
                    <a:solidFill>
                      <a:srgbClr val="FF0066"/>
                    </a:solidFill>
                  </a:rPr>
                  <a:t>X</a:t>
                </a:r>
                <a:endParaRPr lang="ja-JP" altLang="en-US" sz="1700" b="1" dirty="0">
                  <a:solidFill>
                    <a:srgbClr val="FF0066"/>
                  </a:solidFill>
                </a:endParaRPr>
              </a:p>
            </p:txBody>
          </p:sp>
          <p:sp>
            <p:nvSpPr>
              <p:cNvPr id="79" name="フリーフォーム 78"/>
              <p:cNvSpPr/>
              <p:nvPr/>
            </p:nvSpPr>
            <p:spPr>
              <a:xfrm>
                <a:off x="5284381" y="3370521"/>
                <a:ext cx="1892596" cy="659219"/>
              </a:xfrm>
              <a:custGeom>
                <a:avLst/>
                <a:gdLst>
                  <a:gd name="connsiteX0" fmla="*/ 0 w 1892596"/>
                  <a:gd name="connsiteY0" fmla="*/ 0 h 659219"/>
                  <a:gd name="connsiteX1" fmla="*/ 191386 w 1892596"/>
                  <a:gd name="connsiteY1" fmla="*/ 0 h 659219"/>
                  <a:gd name="connsiteX2" fmla="*/ 191386 w 1892596"/>
                  <a:gd name="connsiteY2" fmla="*/ 659219 h 659219"/>
                  <a:gd name="connsiteX3" fmla="*/ 1254642 w 1892596"/>
                  <a:gd name="connsiteY3" fmla="*/ 659219 h 659219"/>
                  <a:gd name="connsiteX4" fmla="*/ 1254642 w 1892596"/>
                  <a:gd name="connsiteY4" fmla="*/ 21265 h 659219"/>
                  <a:gd name="connsiteX5" fmla="*/ 1892596 w 1892596"/>
                  <a:gd name="connsiteY5" fmla="*/ 21265 h 659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596" h="659219">
                    <a:moveTo>
                      <a:pt x="0" y="0"/>
                    </a:moveTo>
                    <a:lnTo>
                      <a:pt x="191386" y="0"/>
                    </a:lnTo>
                    <a:lnTo>
                      <a:pt x="191386" y="659219"/>
                    </a:lnTo>
                    <a:lnTo>
                      <a:pt x="1254642" y="659219"/>
                    </a:lnTo>
                    <a:lnTo>
                      <a:pt x="1254642" y="21265"/>
                    </a:lnTo>
                    <a:lnTo>
                      <a:pt x="1892596" y="21265"/>
                    </a:lnTo>
                  </a:path>
                </a:pathLst>
              </a:custGeom>
              <a:noFill/>
              <a:ln w="3810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700" dirty="0"/>
              </a:p>
            </p:txBody>
          </p:sp>
          <p:sp>
            <p:nvSpPr>
              <p:cNvPr id="83" name="角丸四角形 82"/>
              <p:cNvSpPr/>
              <p:nvPr/>
            </p:nvSpPr>
            <p:spPr>
              <a:xfrm>
                <a:off x="5595726" y="3946894"/>
                <a:ext cx="833231" cy="220088"/>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err="1">
                    <a:solidFill>
                      <a:sysClr val="window" lastClr="FFFFFF"/>
                    </a:solidFill>
                    <a:ea typeface="ＭＳ Ｐゴシック"/>
                  </a:rPr>
                  <a:t>sb</a:t>
                </a:r>
                <a:r>
                  <a:rPr kumimoji="0" lang="en-US" altLang="ja-JP" sz="1500" kern="0" dirty="0">
                    <a:solidFill>
                      <a:sysClr val="window" lastClr="FFFFFF"/>
                    </a:solidFill>
                    <a:ea typeface="ＭＳ Ｐゴシック"/>
                  </a:rPr>
                  <a:t> AMP</a:t>
                </a:r>
                <a:endParaRPr kumimoji="0" lang="ja-JP" altLang="en-US" kern="0" dirty="0">
                  <a:solidFill>
                    <a:sysClr val="window" lastClr="FFFFFF"/>
                  </a:solidFill>
                  <a:ea typeface="ＭＳ Ｐゴシック"/>
                </a:endParaRPr>
              </a:p>
            </p:txBody>
          </p:sp>
          <p:sp>
            <p:nvSpPr>
              <p:cNvPr id="84" name="角丸四角形 83"/>
              <p:cNvSpPr/>
              <p:nvPr/>
            </p:nvSpPr>
            <p:spPr>
              <a:xfrm>
                <a:off x="4788024" y="3217738"/>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500" kern="0" dirty="0">
                    <a:solidFill>
                      <a:sysClr val="window" lastClr="FFFFFF"/>
                    </a:solidFill>
                    <a:ea typeface="ＭＳ Ｐゴシック"/>
                  </a:rPr>
                  <a:t>matrix</a:t>
                </a:r>
                <a:endParaRPr kumimoji="0" lang="ja-JP" altLang="en-US" sz="1500" kern="0" dirty="0">
                  <a:solidFill>
                    <a:sysClr val="window" lastClr="FFFFFF"/>
                  </a:solidFill>
                  <a:ea typeface="ＭＳ Ｐゴシック"/>
                </a:endParaRPr>
              </a:p>
            </p:txBody>
          </p:sp>
        </p:grpSp>
        <p:sp>
          <p:nvSpPr>
            <p:cNvPr id="87" name="フリーフォーム 86"/>
            <p:cNvSpPr/>
            <p:nvPr/>
          </p:nvSpPr>
          <p:spPr>
            <a:xfrm>
              <a:off x="4619947" y="2132036"/>
              <a:ext cx="1193872" cy="23461"/>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600" kern="0">
                <a:solidFill>
                  <a:prstClr val="white"/>
                </a:solidFill>
                <a:latin typeface="Calibri"/>
                <a:ea typeface="ＭＳ Ｐゴシック"/>
              </a:endParaRPr>
            </a:p>
          </p:txBody>
        </p:sp>
        <p:sp>
          <p:nvSpPr>
            <p:cNvPr id="88" name="フリーフォーム 87"/>
            <p:cNvSpPr/>
            <p:nvPr/>
          </p:nvSpPr>
          <p:spPr>
            <a:xfrm>
              <a:off x="4619947" y="2245098"/>
              <a:ext cx="1193872" cy="23461"/>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600" kern="0">
                <a:solidFill>
                  <a:prstClr val="white"/>
                </a:solidFill>
                <a:latin typeface="Calibri"/>
                <a:ea typeface="ＭＳ Ｐゴシック"/>
              </a:endParaRPr>
            </a:p>
          </p:txBody>
        </p:sp>
        <p:sp>
          <p:nvSpPr>
            <p:cNvPr id="89" name="フリーフォーム 88"/>
            <p:cNvSpPr/>
            <p:nvPr/>
          </p:nvSpPr>
          <p:spPr>
            <a:xfrm>
              <a:off x="4619947" y="2471221"/>
              <a:ext cx="1193872" cy="23461"/>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600" kern="0">
                <a:solidFill>
                  <a:prstClr val="white"/>
                </a:solidFill>
                <a:latin typeface="Calibri"/>
                <a:ea typeface="ＭＳ Ｐゴシック"/>
              </a:endParaRPr>
            </a:p>
          </p:txBody>
        </p:sp>
        <p:sp>
          <p:nvSpPr>
            <p:cNvPr id="90" name="フリーフォーム 89"/>
            <p:cNvSpPr/>
            <p:nvPr/>
          </p:nvSpPr>
          <p:spPr>
            <a:xfrm>
              <a:off x="4624323" y="2359658"/>
              <a:ext cx="1193872" cy="23461"/>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600" kern="0">
                <a:solidFill>
                  <a:prstClr val="white"/>
                </a:solidFill>
                <a:latin typeface="Calibri"/>
                <a:ea typeface="ＭＳ Ｐゴシック"/>
              </a:endParaRPr>
            </a:p>
          </p:txBody>
        </p:sp>
        <p:sp>
          <p:nvSpPr>
            <p:cNvPr id="91" name="角丸四角形 90"/>
            <p:cNvSpPr/>
            <p:nvPr/>
          </p:nvSpPr>
          <p:spPr>
            <a:xfrm>
              <a:off x="4923969" y="2051953"/>
              <a:ext cx="470337" cy="112940"/>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92" name="角丸四角形 91"/>
            <p:cNvSpPr/>
            <p:nvPr/>
          </p:nvSpPr>
          <p:spPr>
            <a:xfrm>
              <a:off x="4923969" y="2176321"/>
              <a:ext cx="470337" cy="112940"/>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93" name="角丸四角形 92"/>
            <p:cNvSpPr/>
            <p:nvPr/>
          </p:nvSpPr>
          <p:spPr>
            <a:xfrm>
              <a:off x="4923969" y="2300689"/>
              <a:ext cx="470337" cy="112940"/>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94" name="フリーフォーム 93"/>
            <p:cNvSpPr/>
            <p:nvPr/>
          </p:nvSpPr>
          <p:spPr>
            <a:xfrm>
              <a:off x="5459118" y="1909513"/>
              <a:ext cx="115197" cy="805104"/>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95" name="フリーフォーム 94"/>
            <p:cNvSpPr/>
            <p:nvPr/>
          </p:nvSpPr>
          <p:spPr>
            <a:xfrm>
              <a:off x="4853870" y="2129285"/>
              <a:ext cx="115197" cy="34193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7200" kern="0">
                <a:solidFill>
                  <a:prstClr val="white"/>
                </a:solidFill>
                <a:latin typeface="Calibri"/>
                <a:ea typeface="ＭＳ Ｐゴシック"/>
              </a:endParaRPr>
            </a:p>
          </p:txBody>
        </p:sp>
        <p:sp>
          <p:nvSpPr>
            <p:cNvPr id="97" name="フリーフォーム 96"/>
            <p:cNvSpPr/>
            <p:nvPr/>
          </p:nvSpPr>
          <p:spPr>
            <a:xfrm>
              <a:off x="4748223" y="2129285"/>
              <a:ext cx="1056289" cy="861144"/>
            </a:xfrm>
            <a:custGeom>
              <a:avLst/>
              <a:gdLst>
                <a:gd name="connsiteX0" fmla="*/ 0 w 1892596"/>
                <a:gd name="connsiteY0" fmla="*/ 0 h 659219"/>
                <a:gd name="connsiteX1" fmla="*/ 191386 w 1892596"/>
                <a:gd name="connsiteY1" fmla="*/ 0 h 659219"/>
                <a:gd name="connsiteX2" fmla="*/ 191386 w 1892596"/>
                <a:gd name="connsiteY2" fmla="*/ 659219 h 659219"/>
                <a:gd name="connsiteX3" fmla="*/ 1254642 w 1892596"/>
                <a:gd name="connsiteY3" fmla="*/ 659219 h 659219"/>
                <a:gd name="connsiteX4" fmla="*/ 1254642 w 1892596"/>
                <a:gd name="connsiteY4" fmla="*/ 21265 h 659219"/>
                <a:gd name="connsiteX5" fmla="*/ 1892596 w 1892596"/>
                <a:gd name="connsiteY5" fmla="*/ 21265 h 659219"/>
                <a:gd name="connsiteX0" fmla="*/ 0 w 1871281"/>
                <a:gd name="connsiteY0" fmla="*/ 0 h 1678124"/>
                <a:gd name="connsiteX1" fmla="*/ 191386 w 1871281"/>
                <a:gd name="connsiteY1" fmla="*/ 0 h 1678124"/>
                <a:gd name="connsiteX2" fmla="*/ 191386 w 1871281"/>
                <a:gd name="connsiteY2" fmla="*/ 659219 h 1678124"/>
                <a:gd name="connsiteX3" fmla="*/ 1254642 w 1871281"/>
                <a:gd name="connsiteY3" fmla="*/ 659219 h 1678124"/>
                <a:gd name="connsiteX4" fmla="*/ 1254642 w 1871281"/>
                <a:gd name="connsiteY4" fmla="*/ 21265 h 1678124"/>
                <a:gd name="connsiteX5" fmla="*/ 1871281 w 1871281"/>
                <a:gd name="connsiteY5" fmla="*/ 1678124 h 1678124"/>
                <a:gd name="connsiteX0" fmla="*/ 0 w 1871281"/>
                <a:gd name="connsiteY0" fmla="*/ 0 h 1693755"/>
                <a:gd name="connsiteX1" fmla="*/ 191386 w 1871281"/>
                <a:gd name="connsiteY1" fmla="*/ 0 h 1693755"/>
                <a:gd name="connsiteX2" fmla="*/ 191386 w 1871281"/>
                <a:gd name="connsiteY2" fmla="*/ 659219 h 1693755"/>
                <a:gd name="connsiteX3" fmla="*/ 1254642 w 1871281"/>
                <a:gd name="connsiteY3" fmla="*/ 659219 h 1693755"/>
                <a:gd name="connsiteX4" fmla="*/ 1261747 w 1871281"/>
                <a:gd name="connsiteY4" fmla="*/ 1693755 h 1693755"/>
                <a:gd name="connsiteX5" fmla="*/ 1871281 w 1871281"/>
                <a:gd name="connsiteY5" fmla="*/ 1678124 h 1693755"/>
                <a:gd name="connsiteX0" fmla="*/ 0 w 1871281"/>
                <a:gd name="connsiteY0" fmla="*/ 0 h 1678124"/>
                <a:gd name="connsiteX1" fmla="*/ 191386 w 1871281"/>
                <a:gd name="connsiteY1" fmla="*/ 0 h 1678124"/>
                <a:gd name="connsiteX2" fmla="*/ 191386 w 1871281"/>
                <a:gd name="connsiteY2" fmla="*/ 659219 h 1678124"/>
                <a:gd name="connsiteX3" fmla="*/ 1254642 w 1871281"/>
                <a:gd name="connsiteY3" fmla="*/ 659219 h 1678124"/>
                <a:gd name="connsiteX4" fmla="*/ 1254643 w 1871281"/>
                <a:gd name="connsiteY4" fmla="*/ 1678124 h 1678124"/>
                <a:gd name="connsiteX5" fmla="*/ 1871281 w 1871281"/>
                <a:gd name="connsiteY5" fmla="*/ 1678124 h 1678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1281" h="1678124">
                  <a:moveTo>
                    <a:pt x="0" y="0"/>
                  </a:moveTo>
                  <a:lnTo>
                    <a:pt x="191386" y="0"/>
                  </a:lnTo>
                  <a:lnTo>
                    <a:pt x="191386" y="659219"/>
                  </a:lnTo>
                  <a:lnTo>
                    <a:pt x="1254642" y="659219"/>
                  </a:lnTo>
                  <a:cubicBezTo>
                    <a:pt x="1257010" y="1004064"/>
                    <a:pt x="1252275" y="1333279"/>
                    <a:pt x="1254643" y="1678124"/>
                  </a:cubicBezTo>
                  <a:lnTo>
                    <a:pt x="1871281" y="1678124"/>
                  </a:lnTo>
                </a:path>
              </a:pathLst>
            </a:custGeom>
            <a:noFill/>
            <a:ln w="3810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500"/>
            </a:p>
          </p:txBody>
        </p:sp>
        <p:sp>
          <p:nvSpPr>
            <p:cNvPr id="98" name="角丸四角形 97"/>
            <p:cNvSpPr/>
            <p:nvPr/>
          </p:nvSpPr>
          <p:spPr>
            <a:xfrm>
              <a:off x="4923969" y="2425056"/>
              <a:ext cx="470337" cy="112940"/>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err="1">
                  <a:solidFill>
                    <a:sysClr val="window" lastClr="FFFFFF"/>
                  </a:solidFill>
                  <a:ea typeface="ＭＳ Ｐゴシック"/>
                </a:rPr>
                <a:t>sb</a:t>
              </a:r>
              <a:r>
                <a:rPr kumimoji="0" lang="en-US" altLang="ja-JP" sz="1200" kern="0" dirty="0">
                  <a:solidFill>
                    <a:sysClr val="window" lastClr="FFFFFF"/>
                  </a:solidFill>
                  <a:ea typeface="ＭＳ Ｐゴシック"/>
                </a:rPr>
                <a:t> AMP</a:t>
              </a:r>
              <a:endParaRPr kumimoji="0" lang="ja-JP" altLang="en-US" sz="800" kern="0" dirty="0">
                <a:solidFill>
                  <a:sysClr val="window" lastClr="FFFFFF"/>
                </a:solidFill>
                <a:ea typeface="ＭＳ Ｐゴシック"/>
              </a:endParaRPr>
            </a:p>
          </p:txBody>
        </p:sp>
        <p:sp>
          <p:nvSpPr>
            <p:cNvPr id="99" name="角丸四角形 98"/>
            <p:cNvSpPr/>
            <p:nvPr/>
          </p:nvSpPr>
          <p:spPr>
            <a:xfrm>
              <a:off x="4468042" y="2050884"/>
              <a:ext cx="305384" cy="495254"/>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matrix</a:t>
              </a:r>
              <a:endParaRPr kumimoji="0" lang="ja-JP" altLang="en-US" sz="1200" kern="0" dirty="0">
                <a:solidFill>
                  <a:sysClr val="window" lastClr="FFFFFF"/>
                </a:solidFill>
                <a:ea typeface="ＭＳ Ｐゴシック"/>
              </a:endParaRPr>
            </a:p>
          </p:txBody>
        </p:sp>
        <p:sp>
          <p:nvSpPr>
            <p:cNvPr id="116" name="角丸四角形 115"/>
            <p:cNvSpPr/>
            <p:nvPr/>
          </p:nvSpPr>
          <p:spPr>
            <a:xfrm>
              <a:off x="4925289" y="3286813"/>
              <a:ext cx="470337" cy="112940"/>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200" kern="0" dirty="0">
                  <a:solidFill>
                    <a:sysClr val="window" lastClr="FFFFFF"/>
                  </a:solidFill>
                  <a:ea typeface="ＭＳ Ｐゴシック"/>
                </a:rPr>
                <a:t>AMP</a:t>
              </a:r>
              <a:endParaRPr kumimoji="0" lang="ja-JP" altLang="en-US" sz="1200" kern="0" dirty="0">
                <a:solidFill>
                  <a:sysClr val="window" lastClr="FFFFFF"/>
                </a:solidFill>
                <a:ea typeface="ＭＳ Ｐゴシック"/>
              </a:endParaRPr>
            </a:p>
          </p:txBody>
        </p:sp>
        <p:sp>
          <p:nvSpPr>
            <p:cNvPr id="19" name="フリーフォーム 18"/>
            <p:cNvSpPr/>
            <p:nvPr/>
          </p:nvSpPr>
          <p:spPr>
            <a:xfrm>
              <a:off x="4255169" y="1953126"/>
              <a:ext cx="561474" cy="1046748"/>
            </a:xfrm>
            <a:custGeom>
              <a:avLst/>
              <a:gdLst>
                <a:gd name="connsiteX0" fmla="*/ 0 w 493295"/>
                <a:gd name="connsiteY0" fmla="*/ 1046748 h 1046748"/>
                <a:gd name="connsiteX1" fmla="*/ 328864 w 493295"/>
                <a:gd name="connsiteY1" fmla="*/ 1046748 h 1046748"/>
                <a:gd name="connsiteX2" fmla="*/ 328864 w 493295"/>
                <a:gd name="connsiteY2" fmla="*/ 850232 h 1046748"/>
                <a:gd name="connsiteX3" fmla="*/ 116306 w 493295"/>
                <a:gd name="connsiteY3" fmla="*/ 850232 h 1046748"/>
                <a:gd name="connsiteX4" fmla="*/ 116306 w 493295"/>
                <a:gd name="connsiteY4" fmla="*/ 0 h 1046748"/>
                <a:gd name="connsiteX5" fmla="*/ 324853 w 493295"/>
                <a:gd name="connsiteY5" fmla="*/ 0 h 1046748"/>
                <a:gd name="connsiteX6" fmla="*/ 324853 w 493295"/>
                <a:gd name="connsiteY6" fmla="*/ 52137 h 1046748"/>
                <a:gd name="connsiteX7" fmla="*/ 324853 w 493295"/>
                <a:gd name="connsiteY7" fmla="*/ 180474 h 1046748"/>
                <a:gd name="connsiteX8" fmla="*/ 493295 w 493295"/>
                <a:gd name="connsiteY8" fmla="*/ 180474 h 1046748"/>
                <a:gd name="connsiteX0" fmla="*/ 0 w 561474"/>
                <a:gd name="connsiteY0" fmla="*/ 1046748 h 1046748"/>
                <a:gd name="connsiteX1" fmla="*/ 328864 w 561474"/>
                <a:gd name="connsiteY1" fmla="*/ 1046748 h 1046748"/>
                <a:gd name="connsiteX2" fmla="*/ 328864 w 561474"/>
                <a:gd name="connsiteY2" fmla="*/ 850232 h 1046748"/>
                <a:gd name="connsiteX3" fmla="*/ 116306 w 561474"/>
                <a:gd name="connsiteY3" fmla="*/ 850232 h 1046748"/>
                <a:gd name="connsiteX4" fmla="*/ 116306 w 561474"/>
                <a:gd name="connsiteY4" fmla="*/ 0 h 1046748"/>
                <a:gd name="connsiteX5" fmla="*/ 324853 w 561474"/>
                <a:gd name="connsiteY5" fmla="*/ 0 h 1046748"/>
                <a:gd name="connsiteX6" fmla="*/ 324853 w 561474"/>
                <a:gd name="connsiteY6" fmla="*/ 52137 h 1046748"/>
                <a:gd name="connsiteX7" fmla="*/ 324853 w 561474"/>
                <a:gd name="connsiteY7" fmla="*/ 180474 h 1046748"/>
                <a:gd name="connsiteX8" fmla="*/ 561474 w 561474"/>
                <a:gd name="connsiteY8" fmla="*/ 176464 h 1046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474" h="1046748">
                  <a:moveTo>
                    <a:pt x="0" y="1046748"/>
                  </a:moveTo>
                  <a:lnTo>
                    <a:pt x="328864" y="1046748"/>
                  </a:lnTo>
                  <a:lnTo>
                    <a:pt x="328864" y="850232"/>
                  </a:lnTo>
                  <a:lnTo>
                    <a:pt x="116306" y="850232"/>
                  </a:lnTo>
                  <a:lnTo>
                    <a:pt x="116306" y="0"/>
                  </a:lnTo>
                  <a:lnTo>
                    <a:pt x="324853" y="0"/>
                  </a:lnTo>
                  <a:lnTo>
                    <a:pt x="324853" y="52137"/>
                  </a:lnTo>
                  <a:lnTo>
                    <a:pt x="324853" y="180474"/>
                  </a:lnTo>
                  <a:lnTo>
                    <a:pt x="561474" y="176464"/>
                  </a:lnTo>
                </a:path>
              </a:pathLst>
            </a:custGeom>
            <a:noFill/>
            <a:ln>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p:cNvSpPr txBox="1"/>
            <p:nvPr/>
          </p:nvSpPr>
          <p:spPr>
            <a:xfrm rot="16200000">
              <a:off x="3879336" y="2276172"/>
              <a:ext cx="791771" cy="174386"/>
            </a:xfrm>
            <a:prstGeom prst="rect">
              <a:avLst/>
            </a:prstGeom>
            <a:noFill/>
          </p:spPr>
          <p:txBody>
            <a:bodyPr wrap="none" rtlCol="0">
              <a:spAutoFit/>
            </a:bodyPr>
            <a:lstStyle/>
            <a:p>
              <a:r>
                <a:rPr lang="en-US" altLang="ja-JP" sz="1100" dirty="0">
                  <a:solidFill>
                    <a:srgbClr val="7030A0"/>
                  </a:solidFill>
                  <a:latin typeface="+mj-lt"/>
                </a:rPr>
                <a:t>VX link (Network)</a:t>
              </a:r>
              <a:endParaRPr lang="ja-JP" altLang="en-US" sz="1100" dirty="0">
                <a:solidFill>
                  <a:srgbClr val="7030A0"/>
                </a:solidFill>
                <a:latin typeface="+mj-lt"/>
              </a:endParaRPr>
            </a:p>
          </p:txBody>
        </p:sp>
        <p:pic>
          <p:nvPicPr>
            <p:cNvPr id="120" name="Picture 3"/>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72118" y="2519493"/>
              <a:ext cx="474698" cy="61565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3" name="フリーフォーム 22"/>
            <p:cNvSpPr/>
            <p:nvPr/>
          </p:nvSpPr>
          <p:spPr>
            <a:xfrm>
              <a:off x="2113547" y="2173705"/>
              <a:ext cx="497306" cy="0"/>
            </a:xfrm>
            <a:custGeom>
              <a:avLst/>
              <a:gdLst>
                <a:gd name="connsiteX0" fmla="*/ 497306 w 497306"/>
                <a:gd name="connsiteY0" fmla="*/ 0 h 0"/>
                <a:gd name="connsiteX1" fmla="*/ 0 w 497306"/>
                <a:gd name="connsiteY1" fmla="*/ 0 h 0"/>
              </a:gdLst>
              <a:ahLst/>
              <a:cxnLst>
                <a:cxn ang="0">
                  <a:pos x="connsiteX0" y="connsiteY0"/>
                </a:cxn>
                <a:cxn ang="0">
                  <a:pos x="connsiteX1" y="connsiteY1"/>
                </a:cxn>
              </a:cxnLst>
              <a:rect l="l" t="t" r="r" b="b"/>
              <a:pathLst>
                <a:path w="497306">
                  <a:moveTo>
                    <a:pt x="497306" y="0"/>
                  </a:moveTo>
                  <a:lnTo>
                    <a:pt x="0" y="0"/>
                  </a:lnTo>
                </a:path>
              </a:pathLst>
            </a:custGeom>
            <a:noFill/>
            <a:ln>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22" name="Picture 3"/>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91680" y="1675208"/>
              <a:ext cx="474698" cy="61565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124" name="グループ化 123"/>
          <p:cNvGrpSpPr/>
          <p:nvPr/>
        </p:nvGrpSpPr>
        <p:grpSpPr>
          <a:xfrm>
            <a:off x="3433342" y="6050509"/>
            <a:ext cx="5227810" cy="1371257"/>
            <a:chOff x="2391222" y="3587737"/>
            <a:chExt cx="4638274" cy="1216261"/>
          </a:xfrm>
        </p:grpSpPr>
        <p:grpSp>
          <p:nvGrpSpPr>
            <p:cNvPr id="128" name="グループ化 127"/>
            <p:cNvGrpSpPr/>
            <p:nvPr/>
          </p:nvGrpSpPr>
          <p:grpSpPr>
            <a:xfrm>
              <a:off x="2391222" y="3587737"/>
              <a:ext cx="4638274" cy="1216261"/>
              <a:chOff x="3154763" y="2126175"/>
              <a:chExt cx="4638274" cy="1216261"/>
            </a:xfrm>
          </p:grpSpPr>
          <p:grpSp>
            <p:nvGrpSpPr>
              <p:cNvPr id="132" name="グループ化 131"/>
              <p:cNvGrpSpPr/>
              <p:nvPr/>
            </p:nvGrpSpPr>
            <p:grpSpPr>
              <a:xfrm>
                <a:off x="3154763" y="2126175"/>
                <a:ext cx="4593607" cy="1216261"/>
                <a:chOff x="3154763" y="1372560"/>
                <a:chExt cx="4593607" cy="1216261"/>
              </a:xfrm>
            </p:grpSpPr>
            <p:pic>
              <p:nvPicPr>
                <p:cNvPr id="136" name="Picture 2" descr="クリックすると新しいウィンドウで開きます"/>
                <p:cNvPicPr>
                  <a:picLocks noChangeAspect="1" noChangeArrowheads="1"/>
                </p:cNvPicPr>
                <p:nvPr/>
              </p:nvPicPr>
              <p:blipFill rotWithShape="1">
                <a:blip r:embed="rId3"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p:blipFill>
              <p:spPr bwMode="auto">
                <a:xfrm>
                  <a:off x="4002330" y="2240850"/>
                  <a:ext cx="513946" cy="187740"/>
                </a:xfrm>
                <a:prstGeom prst="rect">
                  <a:avLst/>
                </a:prstGeom>
                <a:noFill/>
                <a:extLst>
                  <a:ext uri="{909E8E84-426E-40DD-AFC4-6F175D3DCCD1}">
                    <a14:hiddenFill xmlns:a14="http://schemas.microsoft.com/office/drawing/2010/main">
                      <a:solidFill>
                        <a:srgbClr val="FFFFFF"/>
                      </a:solidFill>
                    </a14:hiddenFill>
                  </a:ext>
                </a:extLst>
              </p:spPr>
            </p:pic>
            <p:sp>
              <p:nvSpPr>
                <p:cNvPr id="137" name="正方形/長方形 136"/>
                <p:cNvSpPr/>
                <p:nvPr/>
              </p:nvSpPr>
              <p:spPr>
                <a:xfrm>
                  <a:off x="5220072" y="2243554"/>
                  <a:ext cx="1565320" cy="313936"/>
                </a:xfrm>
                <a:prstGeom prst="rect">
                  <a:avLst/>
                </a:prstGeom>
              </p:spPr>
              <p:txBody>
                <a:bodyPr wrap="square">
                  <a:spAutoFit/>
                </a:bodyPr>
                <a:lstStyle/>
                <a:p>
                  <a:pPr algn="ctr"/>
                  <a:r>
                    <a:rPr lang="en-US" altLang="ja-JP" sz="1700" b="1" dirty="0">
                      <a:solidFill>
                        <a:srgbClr val="7030A0"/>
                      </a:solidFill>
                      <a:latin typeface="Calibri"/>
                      <a:ea typeface="メイリオ" panose="020B0604030504040204" pitchFamily="50" charset="-128"/>
                      <a:cs typeface="メイリオ" panose="020B0604030504040204" pitchFamily="50" charset="-128"/>
                    </a:rPr>
                    <a:t>VX link </a:t>
                  </a:r>
                  <a:r>
                    <a:rPr lang="en-US" altLang="ja-JP" sz="1200" b="1" dirty="0">
                      <a:solidFill>
                        <a:srgbClr val="7030A0"/>
                      </a:solidFill>
                      <a:latin typeface="Calibri"/>
                      <a:ea typeface="メイリオ" panose="020B0604030504040204" pitchFamily="50" charset="-128"/>
                      <a:cs typeface="メイリオ" panose="020B0604030504040204" pitchFamily="50" charset="-128"/>
                    </a:rPr>
                    <a:t>(Network)</a:t>
                  </a:r>
                  <a:endParaRPr lang="ja-JP" altLang="en-US" sz="1600" b="1" dirty="0">
                    <a:solidFill>
                      <a:srgbClr val="7030A0"/>
                    </a:solidFill>
                  </a:endParaRPr>
                </a:p>
              </p:txBody>
            </p:sp>
            <p:sp>
              <p:nvSpPr>
                <p:cNvPr id="138" name="正方形/長方形 137"/>
                <p:cNvSpPr/>
                <p:nvPr/>
              </p:nvSpPr>
              <p:spPr>
                <a:xfrm>
                  <a:off x="4720083" y="137256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1700" b="1" kern="0" dirty="0">
                      <a:solidFill>
                        <a:srgbClr val="7030A0"/>
                      </a:solidFill>
                      <a:latin typeface="Calibri"/>
                      <a:ea typeface="ＭＳ Ｐゴシック"/>
                    </a:rPr>
                    <a:t>Frame 01</a:t>
                  </a:r>
                </a:p>
              </p:txBody>
            </p:sp>
            <p:sp>
              <p:nvSpPr>
                <p:cNvPr id="139" name="正方形/長方形 138"/>
                <p:cNvSpPr/>
                <p:nvPr/>
              </p:nvSpPr>
              <p:spPr>
                <a:xfrm>
                  <a:off x="3154763" y="137783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1700" b="1" kern="0" dirty="0">
                      <a:solidFill>
                        <a:srgbClr val="7030A0"/>
                      </a:solidFill>
                      <a:latin typeface="Calibri"/>
                      <a:ea typeface="ＭＳ Ｐゴシック"/>
                    </a:rPr>
                    <a:t>Frame 00</a:t>
                  </a:r>
                </a:p>
              </p:txBody>
            </p:sp>
            <p:sp>
              <p:nvSpPr>
                <p:cNvPr id="140" name="正方形/長方形 139"/>
                <p:cNvSpPr/>
                <p:nvPr/>
              </p:nvSpPr>
              <p:spPr>
                <a:xfrm>
                  <a:off x="6285403" y="1377830"/>
                  <a:ext cx="1462967" cy="636896"/>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sz="1700" b="1" kern="0" dirty="0">
                      <a:solidFill>
                        <a:srgbClr val="7030A0"/>
                      </a:solidFill>
                      <a:latin typeface="Calibri"/>
                      <a:ea typeface="ＭＳ Ｐゴシック"/>
                    </a:rPr>
                    <a:t>Frame 02</a:t>
                  </a:r>
                </a:p>
              </p:txBody>
            </p:sp>
            <p:sp>
              <p:nvSpPr>
                <p:cNvPr id="141" name="フリーフォーム 140"/>
                <p:cNvSpPr/>
                <p:nvPr/>
              </p:nvSpPr>
              <p:spPr>
                <a:xfrm>
                  <a:off x="4381995" y="1911927"/>
                  <a:ext cx="1484415" cy="249382"/>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42" name="フリーフォーム 141"/>
                <p:cNvSpPr/>
                <p:nvPr/>
              </p:nvSpPr>
              <p:spPr>
                <a:xfrm>
                  <a:off x="6018810" y="1908515"/>
                  <a:ext cx="1484415" cy="249382"/>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43" name="フリーフォーム 142"/>
                <p:cNvSpPr/>
                <p:nvPr/>
              </p:nvSpPr>
              <p:spPr>
                <a:xfrm>
                  <a:off x="4227615" y="1923803"/>
                  <a:ext cx="0" cy="439387"/>
                </a:xfrm>
                <a:custGeom>
                  <a:avLst/>
                  <a:gdLst>
                    <a:gd name="connsiteX0" fmla="*/ 0 w 0"/>
                    <a:gd name="connsiteY0" fmla="*/ 0 h 439387"/>
                    <a:gd name="connsiteX1" fmla="*/ 0 w 0"/>
                    <a:gd name="connsiteY1" fmla="*/ 439387 h 439387"/>
                  </a:gdLst>
                  <a:ahLst/>
                  <a:cxnLst>
                    <a:cxn ang="0">
                      <a:pos x="connsiteX0" y="connsiteY0"/>
                    </a:cxn>
                    <a:cxn ang="0">
                      <a:pos x="connsiteX1" y="connsiteY1"/>
                    </a:cxn>
                  </a:cxnLst>
                  <a:rect l="l" t="t" r="r" b="b"/>
                  <a:pathLst>
                    <a:path h="439387">
                      <a:moveTo>
                        <a:pt x="0" y="0"/>
                      </a:moveTo>
                      <a:lnTo>
                        <a:pt x="0" y="439387"/>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52" name="フリーフォーム 151"/>
                <p:cNvSpPr/>
                <p:nvPr/>
              </p:nvSpPr>
              <p:spPr>
                <a:xfrm>
                  <a:off x="4340888" y="1911927"/>
                  <a:ext cx="3306820" cy="676894"/>
                </a:xfrm>
                <a:custGeom>
                  <a:avLst/>
                  <a:gdLst>
                    <a:gd name="connsiteX0" fmla="*/ 0 w 3408218"/>
                    <a:gd name="connsiteY0" fmla="*/ 427512 h 676894"/>
                    <a:gd name="connsiteX1" fmla="*/ 0 w 3408218"/>
                    <a:gd name="connsiteY1" fmla="*/ 676894 h 676894"/>
                    <a:gd name="connsiteX2" fmla="*/ 3408218 w 3408218"/>
                    <a:gd name="connsiteY2" fmla="*/ 676894 h 676894"/>
                    <a:gd name="connsiteX3" fmla="*/ 3408218 w 3408218"/>
                    <a:gd name="connsiteY3" fmla="*/ 0 h 676894"/>
                  </a:gdLst>
                  <a:ahLst/>
                  <a:cxnLst>
                    <a:cxn ang="0">
                      <a:pos x="connsiteX0" y="connsiteY0"/>
                    </a:cxn>
                    <a:cxn ang="0">
                      <a:pos x="connsiteX1" y="connsiteY1"/>
                    </a:cxn>
                    <a:cxn ang="0">
                      <a:pos x="connsiteX2" y="connsiteY2"/>
                    </a:cxn>
                    <a:cxn ang="0">
                      <a:pos x="connsiteX3" y="connsiteY3"/>
                    </a:cxn>
                  </a:cxnLst>
                  <a:rect l="l" t="t" r="r" b="b"/>
                  <a:pathLst>
                    <a:path w="3408218" h="676894">
                      <a:moveTo>
                        <a:pt x="0" y="427512"/>
                      </a:moveTo>
                      <a:lnTo>
                        <a:pt x="0" y="676894"/>
                      </a:lnTo>
                      <a:lnTo>
                        <a:pt x="3408218" y="676894"/>
                      </a:lnTo>
                      <a:lnTo>
                        <a:pt x="3408218" y="0"/>
                      </a:lnTo>
                    </a:path>
                  </a:pathLst>
                </a:cu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133" name="正方形/長方形 132"/>
              <p:cNvSpPr/>
              <p:nvPr/>
            </p:nvSpPr>
            <p:spPr>
              <a:xfrm>
                <a:off x="4062887" y="2403279"/>
                <a:ext cx="476733" cy="313936"/>
              </a:xfrm>
              <a:prstGeom prst="rect">
                <a:avLst/>
              </a:prstGeom>
            </p:spPr>
            <p:txBody>
              <a:bodyPr wrap="none">
                <a:spAutoFit/>
              </a:bodyPr>
              <a:lstStyle/>
              <a:p>
                <a:r>
                  <a:rPr kumimoji="0" lang="en-US" altLang="ja-JP" sz="1700" b="1" kern="0" dirty="0">
                    <a:solidFill>
                      <a:srgbClr val="7030A0"/>
                    </a:solidFill>
                    <a:latin typeface="Calibri"/>
                    <a:ea typeface="ＭＳ Ｐゴシック"/>
                  </a:rPr>
                  <a:t>B  A</a:t>
                </a:r>
                <a:endParaRPr lang="ja-JP" altLang="en-US" dirty="0">
                  <a:solidFill>
                    <a:srgbClr val="7030A0"/>
                  </a:solidFill>
                </a:endParaRPr>
              </a:p>
            </p:txBody>
          </p:sp>
          <p:sp>
            <p:nvSpPr>
              <p:cNvPr id="134" name="正方形/長方形 133"/>
              <p:cNvSpPr/>
              <p:nvPr/>
            </p:nvSpPr>
            <p:spPr>
              <a:xfrm>
                <a:off x="5671136" y="2394683"/>
                <a:ext cx="476733" cy="313936"/>
              </a:xfrm>
              <a:prstGeom prst="rect">
                <a:avLst/>
              </a:prstGeom>
            </p:spPr>
            <p:txBody>
              <a:bodyPr wrap="none">
                <a:spAutoFit/>
              </a:bodyPr>
              <a:lstStyle/>
              <a:p>
                <a:r>
                  <a:rPr kumimoji="0" lang="en-US" altLang="ja-JP" sz="1700" b="1" kern="0" dirty="0">
                    <a:solidFill>
                      <a:srgbClr val="7030A0"/>
                    </a:solidFill>
                    <a:latin typeface="Calibri"/>
                    <a:ea typeface="ＭＳ Ｐゴシック"/>
                  </a:rPr>
                  <a:t>B  A</a:t>
                </a:r>
                <a:endParaRPr lang="ja-JP" altLang="en-US" dirty="0">
                  <a:solidFill>
                    <a:srgbClr val="7030A0"/>
                  </a:solidFill>
                </a:endParaRPr>
              </a:p>
            </p:txBody>
          </p:sp>
          <p:sp>
            <p:nvSpPr>
              <p:cNvPr id="135" name="正方形/長方形 134"/>
              <p:cNvSpPr/>
              <p:nvPr/>
            </p:nvSpPr>
            <p:spPr>
              <a:xfrm>
                <a:off x="7316304" y="2394683"/>
                <a:ext cx="476733" cy="313936"/>
              </a:xfrm>
              <a:prstGeom prst="rect">
                <a:avLst/>
              </a:prstGeom>
            </p:spPr>
            <p:txBody>
              <a:bodyPr wrap="none">
                <a:spAutoFit/>
              </a:bodyPr>
              <a:lstStyle/>
              <a:p>
                <a:r>
                  <a:rPr kumimoji="0" lang="en-US" altLang="ja-JP" sz="1700" b="1" kern="0" dirty="0">
                    <a:solidFill>
                      <a:srgbClr val="7030A0"/>
                    </a:solidFill>
                    <a:latin typeface="Calibri"/>
                    <a:ea typeface="ＭＳ Ｐゴシック"/>
                  </a:rPr>
                  <a:t>B  A</a:t>
                </a:r>
                <a:endParaRPr lang="ja-JP" altLang="en-US" dirty="0">
                  <a:solidFill>
                    <a:srgbClr val="7030A0"/>
                  </a:solidFill>
                </a:endParaRPr>
              </a:p>
            </p:txBody>
          </p:sp>
        </p:grpSp>
        <p:sp>
          <p:nvSpPr>
            <p:cNvPr id="129" name="正方形/長方形 128"/>
            <p:cNvSpPr/>
            <p:nvPr/>
          </p:nvSpPr>
          <p:spPr>
            <a:xfrm>
              <a:off x="4200867" y="4138980"/>
              <a:ext cx="276198" cy="327586"/>
            </a:xfrm>
            <a:prstGeom prst="rect">
              <a:avLst/>
            </a:prstGeom>
          </p:spPr>
          <p:txBody>
            <a:bodyPr wrap="none">
              <a:spAutoFit/>
            </a:bodyPr>
            <a:lstStyle/>
            <a:p>
              <a:r>
                <a:rPr lang="en-US" altLang="ja-JP" b="1" dirty="0">
                  <a:solidFill>
                    <a:srgbClr val="FF0000"/>
                  </a:solidFill>
                  <a:latin typeface="Calibri"/>
                  <a:cs typeface="Consolas" panose="020B0609020204030204" pitchFamily="49" charset="0"/>
                </a:rPr>
                <a:t>X</a:t>
              </a:r>
              <a:endParaRPr lang="ja-JP" altLang="en-US" b="1" dirty="0">
                <a:solidFill>
                  <a:srgbClr val="FF0000"/>
                </a:solidFill>
              </a:endParaRPr>
            </a:p>
          </p:txBody>
        </p:sp>
      </p:grpSp>
      <p:sp>
        <p:nvSpPr>
          <p:cNvPr id="192" name="正方形/長方形 191"/>
          <p:cNvSpPr/>
          <p:nvPr/>
        </p:nvSpPr>
        <p:spPr>
          <a:xfrm>
            <a:off x="3001243" y="4805805"/>
            <a:ext cx="6157397" cy="1616492"/>
          </a:xfrm>
          <a:prstGeom prst="rect">
            <a:avLst/>
          </a:prstGeom>
        </p:spPr>
        <p:txBody>
          <a:bodyPr wrap="square" lIns="137187" tIns="68594" rIns="137187" bIns="68594">
            <a:spAutoFit/>
          </a:bodyPr>
          <a:lstStyle/>
          <a:p>
            <a:r>
              <a:rPr lang="en-US" altLang="ja-JP" sz="2400" b="1" dirty="0">
                <a:solidFill>
                  <a:schemeClr val="accent6">
                    <a:lumMod val="75000"/>
                  </a:schemeClr>
                </a:solidFill>
                <a:latin typeface="Calibri"/>
              </a:rPr>
              <a:t>VX link (Network)</a:t>
            </a:r>
            <a:endParaRPr lang="en-US" altLang="ja-JP" sz="2100" dirty="0">
              <a:solidFill>
                <a:schemeClr val="accent6">
                  <a:lumMod val="75000"/>
                </a:schemeClr>
              </a:solidFill>
              <a:latin typeface="Calibri"/>
            </a:endParaRPr>
          </a:p>
          <a:p>
            <a:pPr lvl="0"/>
            <a:r>
              <a:rPr lang="en-US" altLang="ja-JP" dirty="0">
                <a:solidFill>
                  <a:srgbClr val="5F5F5F"/>
                </a:solidFill>
                <a:latin typeface="Calibri"/>
              </a:rPr>
              <a:t>The frame has 2 ports of Network. </a:t>
            </a:r>
            <a:r>
              <a:rPr lang="en-US" altLang="ja-JP" dirty="0">
                <a:solidFill>
                  <a:srgbClr val="5F5F5F"/>
                </a:solidFill>
                <a:latin typeface="+mj-lt"/>
              </a:rPr>
              <a:t>The </a:t>
            </a:r>
            <a:r>
              <a:rPr lang="en-US" altLang="ja-JP" dirty="0" err="1">
                <a:solidFill>
                  <a:srgbClr val="5F5F5F"/>
                </a:solidFill>
                <a:latin typeface="+mj-lt"/>
              </a:rPr>
              <a:t>dualization</a:t>
            </a:r>
            <a:r>
              <a:rPr lang="en-US" altLang="ja-JP" dirty="0">
                <a:solidFill>
                  <a:srgbClr val="5F5F5F"/>
                </a:solidFill>
                <a:latin typeface="+mj-lt"/>
              </a:rPr>
              <a:t> of the communication line is realized by connecting VX link in ring form with two ports comprised to each frame.</a:t>
            </a:r>
            <a:endParaRPr lang="ja-JP" altLang="en-US" dirty="0">
              <a:solidFill>
                <a:srgbClr val="5F5F5F"/>
              </a:solidFill>
              <a:latin typeface="+mj-lt"/>
            </a:endParaRPr>
          </a:p>
          <a:p>
            <a:endParaRPr lang="en-US" altLang="ja-JP" dirty="0">
              <a:solidFill>
                <a:srgbClr val="5F5F5F"/>
              </a:solidFill>
              <a:latin typeface="Calibri"/>
            </a:endParaRPr>
          </a:p>
        </p:txBody>
      </p:sp>
      <p:grpSp>
        <p:nvGrpSpPr>
          <p:cNvPr id="25" name="グループ化 24"/>
          <p:cNvGrpSpPr/>
          <p:nvPr/>
        </p:nvGrpSpPr>
        <p:grpSpPr>
          <a:xfrm>
            <a:off x="9684502" y="1870951"/>
            <a:ext cx="3855808" cy="2996374"/>
            <a:chOff x="6169002" y="1196943"/>
            <a:chExt cx="3109994" cy="2196436"/>
          </a:xfrm>
        </p:grpSpPr>
        <p:grpSp>
          <p:nvGrpSpPr>
            <p:cNvPr id="193" name="グループ化 192"/>
            <p:cNvGrpSpPr/>
            <p:nvPr/>
          </p:nvGrpSpPr>
          <p:grpSpPr>
            <a:xfrm>
              <a:off x="6375799" y="1196943"/>
              <a:ext cx="2367507" cy="2135450"/>
              <a:chOff x="3716661" y="1474423"/>
              <a:chExt cx="2367507" cy="2135450"/>
            </a:xfrm>
          </p:grpSpPr>
          <p:sp>
            <p:nvSpPr>
              <p:cNvPr id="194" name="正方形/長方形 193"/>
              <p:cNvSpPr/>
              <p:nvPr/>
            </p:nvSpPr>
            <p:spPr>
              <a:xfrm>
                <a:off x="4421806" y="1563638"/>
                <a:ext cx="1546312" cy="504056"/>
              </a:xfrm>
              <a:prstGeom prst="rect">
                <a:avLst/>
              </a:prstGeom>
              <a:solidFill>
                <a:srgbClr val="CC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100">
                  <a:solidFill>
                    <a:srgbClr val="FFFFFF"/>
                  </a:solidFill>
                </a:endParaRPr>
              </a:p>
            </p:txBody>
          </p:sp>
          <p:sp>
            <p:nvSpPr>
              <p:cNvPr id="195" name="正方形/長方形 194"/>
              <p:cNvSpPr/>
              <p:nvPr/>
            </p:nvSpPr>
            <p:spPr>
              <a:xfrm>
                <a:off x="3716661" y="2422015"/>
                <a:ext cx="2251458" cy="787910"/>
              </a:xfrm>
              <a:prstGeom prst="rect">
                <a:avLst/>
              </a:prstGeom>
              <a:solidFill>
                <a:schemeClr val="tx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100">
                  <a:solidFill>
                    <a:srgbClr val="FFFFFF"/>
                  </a:solidFill>
                </a:endParaRPr>
              </a:p>
            </p:txBody>
          </p:sp>
          <p:sp>
            <p:nvSpPr>
              <p:cNvPr id="201" name="円/楕円 200"/>
              <p:cNvSpPr/>
              <p:nvPr/>
            </p:nvSpPr>
            <p:spPr>
              <a:xfrm>
                <a:off x="5332178" y="3076179"/>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100">
                  <a:solidFill>
                    <a:srgbClr val="FFFFFF"/>
                  </a:solidFill>
                </a:endParaRPr>
              </a:p>
            </p:txBody>
          </p:sp>
          <p:sp>
            <p:nvSpPr>
              <p:cNvPr id="202" name="フリーフォーム 201"/>
              <p:cNvSpPr/>
              <p:nvPr/>
            </p:nvSpPr>
            <p:spPr>
              <a:xfrm>
                <a:off x="5287488" y="2967575"/>
                <a:ext cx="238351" cy="56338"/>
              </a:xfrm>
              <a:custGeom>
                <a:avLst/>
                <a:gdLst>
                  <a:gd name="connsiteX0" fmla="*/ 238351 w 238351"/>
                  <a:gd name="connsiteY0" fmla="*/ 56338 h 56338"/>
                  <a:gd name="connsiteX1" fmla="*/ 0 w 238351"/>
                  <a:gd name="connsiteY1" fmla="*/ 0 h 56338"/>
                </a:gdLst>
                <a:ahLst/>
                <a:cxnLst>
                  <a:cxn ang="0">
                    <a:pos x="connsiteX0" y="connsiteY0"/>
                  </a:cxn>
                  <a:cxn ang="0">
                    <a:pos x="connsiteX1" y="connsiteY1"/>
                  </a:cxn>
                </a:cxnLst>
                <a:rect l="l" t="t" r="r" b="b"/>
                <a:pathLst>
                  <a:path w="238351" h="56338">
                    <a:moveTo>
                      <a:pt x="238351" y="56338"/>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100">
                  <a:solidFill>
                    <a:srgbClr val="FFFFFF"/>
                  </a:solidFill>
                </a:endParaRPr>
              </a:p>
            </p:txBody>
          </p:sp>
          <p:sp>
            <p:nvSpPr>
              <p:cNvPr id="203" name="フリーフォーム 202"/>
              <p:cNvSpPr/>
              <p:nvPr/>
            </p:nvSpPr>
            <p:spPr>
              <a:xfrm>
                <a:off x="4653342" y="2921666"/>
                <a:ext cx="669839" cy="86618"/>
              </a:xfrm>
              <a:custGeom>
                <a:avLst/>
                <a:gdLst>
                  <a:gd name="connsiteX0" fmla="*/ 576375 w 576375"/>
                  <a:gd name="connsiteY0" fmla="*/ 0 h 112675"/>
                  <a:gd name="connsiteX1" fmla="*/ 268686 w 576375"/>
                  <a:gd name="connsiteY1" fmla="*/ 0 h 112675"/>
                  <a:gd name="connsiteX2" fmla="*/ 268686 w 576375"/>
                  <a:gd name="connsiteY2" fmla="*/ 112675 h 112675"/>
                  <a:gd name="connsiteX3" fmla="*/ 0 w 576375"/>
                  <a:gd name="connsiteY3" fmla="*/ 112675 h 112675"/>
                </a:gdLst>
                <a:ahLst/>
                <a:cxnLst>
                  <a:cxn ang="0">
                    <a:pos x="connsiteX0" y="connsiteY0"/>
                  </a:cxn>
                  <a:cxn ang="0">
                    <a:pos x="connsiteX1" y="connsiteY1"/>
                  </a:cxn>
                  <a:cxn ang="0">
                    <a:pos x="connsiteX2" y="connsiteY2"/>
                  </a:cxn>
                  <a:cxn ang="0">
                    <a:pos x="connsiteX3" y="connsiteY3"/>
                  </a:cxn>
                </a:cxnLst>
                <a:rect l="l" t="t" r="r" b="b"/>
                <a:pathLst>
                  <a:path w="576375" h="112675">
                    <a:moveTo>
                      <a:pt x="576375" y="0"/>
                    </a:moveTo>
                    <a:lnTo>
                      <a:pt x="268686" y="0"/>
                    </a:lnTo>
                    <a:lnTo>
                      <a:pt x="268686" y="112675"/>
                    </a:lnTo>
                    <a:lnTo>
                      <a:pt x="0" y="112675"/>
                    </a:lnTo>
                  </a:path>
                </a:pathLst>
              </a:custGeom>
              <a:noFill/>
              <a:ln>
                <a:solidFill>
                  <a:srgbClr val="FFC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100">
                  <a:solidFill>
                    <a:srgbClr val="FFFFFF"/>
                  </a:solidFill>
                </a:endParaRPr>
              </a:p>
            </p:txBody>
          </p:sp>
          <p:sp>
            <p:nvSpPr>
              <p:cNvPr id="204" name="円/楕円 203"/>
              <p:cNvSpPr/>
              <p:nvPr/>
            </p:nvSpPr>
            <p:spPr>
              <a:xfrm>
                <a:off x="5326509" y="2877118"/>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100">
                  <a:solidFill>
                    <a:srgbClr val="FFFFFF"/>
                  </a:solidFill>
                </a:endParaRPr>
              </a:p>
            </p:txBody>
          </p:sp>
          <p:sp>
            <p:nvSpPr>
              <p:cNvPr id="205" name="角丸四角形 204"/>
              <p:cNvSpPr/>
              <p:nvPr/>
            </p:nvSpPr>
            <p:spPr>
              <a:xfrm>
                <a:off x="5569435" y="1475800"/>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500" b="1" dirty="0">
                    <a:solidFill>
                      <a:srgbClr val="FFFFFF"/>
                    </a:solidFill>
                  </a:rPr>
                  <a:t>AMP</a:t>
                </a:r>
                <a:endParaRPr lang="ja-JP" altLang="en-US" sz="1500" b="1" dirty="0">
                  <a:solidFill>
                    <a:srgbClr val="FFFFFF"/>
                  </a:solidFill>
                </a:endParaRPr>
              </a:p>
            </p:txBody>
          </p:sp>
          <p:sp>
            <p:nvSpPr>
              <p:cNvPr id="206" name="角丸四角形 205"/>
              <p:cNvSpPr/>
              <p:nvPr/>
            </p:nvSpPr>
            <p:spPr>
              <a:xfrm>
                <a:off x="4544184" y="3327753"/>
                <a:ext cx="743304" cy="282120"/>
              </a:xfrm>
              <a:prstGeom prst="roundRect">
                <a:avLst>
                  <a:gd name="adj" fmla="val 13354"/>
                </a:avLst>
              </a:prstGeom>
              <a:solidFill>
                <a:srgbClr val="C00000">
                  <a:alpha val="50000"/>
                </a:srgbClr>
              </a:solidFill>
              <a:ln w="19050">
                <a:solidFill>
                  <a:srgbClr val="C0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500" b="1" dirty="0">
                    <a:solidFill>
                      <a:srgbClr val="FFFFFF"/>
                    </a:solidFill>
                  </a:rPr>
                  <a:t>Battery</a:t>
                </a:r>
                <a:endParaRPr lang="ja-JP" altLang="en-US" sz="1500" b="1" dirty="0">
                  <a:solidFill>
                    <a:srgbClr val="FFFFFF"/>
                  </a:solidFill>
                </a:endParaRPr>
              </a:p>
            </p:txBody>
          </p:sp>
          <p:sp>
            <p:nvSpPr>
              <p:cNvPr id="207" name="フリーフォーム 206"/>
              <p:cNvSpPr/>
              <p:nvPr/>
            </p:nvSpPr>
            <p:spPr>
              <a:xfrm>
                <a:off x="5184762" y="3124562"/>
                <a:ext cx="147344" cy="201270"/>
              </a:xfrm>
              <a:custGeom>
                <a:avLst/>
                <a:gdLst>
                  <a:gd name="connsiteX0" fmla="*/ 147344 w 147344"/>
                  <a:gd name="connsiteY0" fmla="*/ 0 h 459367"/>
                  <a:gd name="connsiteX1" fmla="*/ 0 w 147344"/>
                  <a:gd name="connsiteY1" fmla="*/ 0 h 459367"/>
                  <a:gd name="connsiteX2" fmla="*/ 0 w 147344"/>
                  <a:gd name="connsiteY2" fmla="*/ 459367 h 459367"/>
                </a:gdLst>
                <a:ahLst/>
                <a:cxnLst>
                  <a:cxn ang="0">
                    <a:pos x="connsiteX0" y="connsiteY0"/>
                  </a:cxn>
                  <a:cxn ang="0">
                    <a:pos x="connsiteX1" y="connsiteY1"/>
                  </a:cxn>
                  <a:cxn ang="0">
                    <a:pos x="connsiteX2" y="connsiteY2"/>
                  </a:cxn>
                </a:cxnLst>
                <a:rect l="l" t="t" r="r" b="b"/>
                <a:pathLst>
                  <a:path w="147344" h="459367">
                    <a:moveTo>
                      <a:pt x="147344" y="0"/>
                    </a:moveTo>
                    <a:lnTo>
                      <a:pt x="0" y="0"/>
                    </a:lnTo>
                    <a:lnTo>
                      <a:pt x="0" y="459367"/>
                    </a:lnTo>
                  </a:path>
                </a:pathLst>
              </a:custGeom>
              <a:noFill/>
              <a:ln>
                <a:solidFill>
                  <a:srgbClr val="C00000"/>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100">
                  <a:solidFill>
                    <a:srgbClr val="FFFFFF"/>
                  </a:solidFill>
                </a:endParaRPr>
              </a:p>
            </p:txBody>
          </p:sp>
          <p:sp>
            <p:nvSpPr>
              <p:cNvPr id="208" name="角丸四角形 207"/>
              <p:cNvSpPr/>
              <p:nvPr/>
            </p:nvSpPr>
            <p:spPr>
              <a:xfrm>
                <a:off x="5186481" y="1474423"/>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500" b="1" dirty="0">
                    <a:solidFill>
                      <a:srgbClr val="FFFFFF"/>
                    </a:solidFill>
                  </a:rPr>
                  <a:t>AMP</a:t>
                </a:r>
                <a:endParaRPr lang="ja-JP" altLang="en-US" sz="1500" b="1" dirty="0">
                  <a:solidFill>
                    <a:srgbClr val="FFFFFF"/>
                  </a:solidFill>
                </a:endParaRPr>
              </a:p>
            </p:txBody>
          </p:sp>
          <p:sp>
            <p:nvSpPr>
              <p:cNvPr id="209" name="角丸四角形 208"/>
              <p:cNvSpPr/>
              <p:nvPr/>
            </p:nvSpPr>
            <p:spPr>
              <a:xfrm>
                <a:off x="4807983" y="1479274"/>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500" b="1" dirty="0">
                    <a:solidFill>
                      <a:srgbClr val="FFFFFF"/>
                    </a:solidFill>
                  </a:rPr>
                  <a:t>AMP</a:t>
                </a:r>
                <a:endParaRPr lang="ja-JP" altLang="en-US" sz="1500" b="1" dirty="0">
                  <a:solidFill>
                    <a:srgbClr val="FFFFFF"/>
                  </a:solidFill>
                </a:endParaRPr>
              </a:p>
            </p:txBody>
          </p:sp>
          <p:sp>
            <p:nvSpPr>
              <p:cNvPr id="210" name="角丸四角形 209"/>
              <p:cNvSpPr/>
              <p:nvPr/>
            </p:nvSpPr>
            <p:spPr>
              <a:xfrm>
                <a:off x="4425283" y="1484729"/>
                <a:ext cx="382700" cy="355807"/>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500" b="1" dirty="0">
                    <a:solidFill>
                      <a:srgbClr val="FFFFFF"/>
                    </a:solidFill>
                  </a:rPr>
                  <a:t>AMP</a:t>
                </a:r>
                <a:endParaRPr lang="ja-JP" altLang="en-US" sz="1500" b="1" dirty="0">
                  <a:solidFill>
                    <a:srgbClr val="FFFFFF"/>
                  </a:solidFill>
                </a:endParaRPr>
              </a:p>
            </p:txBody>
          </p:sp>
          <p:sp>
            <p:nvSpPr>
              <p:cNvPr id="211" name="フリーフォーム 210"/>
              <p:cNvSpPr/>
              <p:nvPr/>
            </p:nvSpPr>
            <p:spPr>
              <a:xfrm>
                <a:off x="5272005" y="1840536"/>
                <a:ext cx="102349" cy="65920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100">
                  <a:solidFill>
                    <a:srgbClr val="FFFFFF"/>
                  </a:solidFill>
                </a:endParaRPr>
              </a:p>
            </p:txBody>
          </p:sp>
          <p:sp>
            <p:nvSpPr>
              <p:cNvPr id="212" name="フリーフォーム 211"/>
              <p:cNvSpPr/>
              <p:nvPr/>
            </p:nvSpPr>
            <p:spPr>
              <a:xfrm>
                <a:off x="5948658" y="1970903"/>
                <a:ext cx="135510" cy="973590"/>
              </a:xfrm>
              <a:custGeom>
                <a:avLst/>
                <a:gdLst>
                  <a:gd name="connsiteX0" fmla="*/ 18535 w 160638"/>
                  <a:gd name="connsiteY0" fmla="*/ 982362 h 982362"/>
                  <a:gd name="connsiteX1" fmla="*/ 160638 w 160638"/>
                  <a:gd name="connsiteY1" fmla="*/ 982362 h 982362"/>
                  <a:gd name="connsiteX2" fmla="*/ 160638 w 160638"/>
                  <a:gd name="connsiteY2" fmla="*/ 0 h 982362"/>
                  <a:gd name="connsiteX3" fmla="*/ 0 w 160638"/>
                  <a:gd name="connsiteY3" fmla="*/ 0 h 982362"/>
                </a:gdLst>
                <a:ahLst/>
                <a:cxnLst>
                  <a:cxn ang="0">
                    <a:pos x="connsiteX0" y="connsiteY0"/>
                  </a:cxn>
                  <a:cxn ang="0">
                    <a:pos x="connsiteX1" y="connsiteY1"/>
                  </a:cxn>
                  <a:cxn ang="0">
                    <a:pos x="connsiteX2" y="connsiteY2"/>
                  </a:cxn>
                  <a:cxn ang="0">
                    <a:pos x="connsiteX3" y="connsiteY3"/>
                  </a:cxn>
                </a:cxnLst>
                <a:rect l="l" t="t" r="r" b="b"/>
                <a:pathLst>
                  <a:path w="160638" h="982362">
                    <a:moveTo>
                      <a:pt x="18535" y="982362"/>
                    </a:moveTo>
                    <a:lnTo>
                      <a:pt x="160638" y="982362"/>
                    </a:lnTo>
                    <a:lnTo>
                      <a:pt x="160638" y="0"/>
                    </a:lnTo>
                    <a:lnTo>
                      <a:pt x="0" y="0"/>
                    </a:lnTo>
                  </a:path>
                </a:pathLst>
              </a:custGeom>
              <a:noFill/>
              <a:ln w="19050">
                <a:solidFill>
                  <a:schemeClr val="accent6">
                    <a:lumMod val="75000"/>
                  </a:schemeClr>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100">
                  <a:solidFill>
                    <a:srgbClr val="FFFFFF"/>
                  </a:solidFill>
                </a:endParaRPr>
              </a:p>
            </p:txBody>
          </p:sp>
          <p:sp>
            <p:nvSpPr>
              <p:cNvPr id="213" name="フリーフォーム 212"/>
              <p:cNvSpPr/>
              <p:nvPr/>
            </p:nvSpPr>
            <p:spPr>
              <a:xfrm>
                <a:off x="4201297" y="2631989"/>
                <a:ext cx="1522831" cy="383060"/>
              </a:xfrm>
              <a:custGeom>
                <a:avLst/>
                <a:gdLst>
                  <a:gd name="connsiteX0" fmla="*/ 1544595 w 1649627"/>
                  <a:gd name="connsiteY0" fmla="*/ 383060 h 383060"/>
                  <a:gd name="connsiteX1" fmla="*/ 1649627 w 1649627"/>
                  <a:gd name="connsiteY1" fmla="*/ 383060 h 383060"/>
                  <a:gd name="connsiteX2" fmla="*/ 1649627 w 1649627"/>
                  <a:gd name="connsiteY2" fmla="*/ 148281 h 383060"/>
                  <a:gd name="connsiteX3" fmla="*/ 0 w 1649627"/>
                  <a:gd name="connsiteY3" fmla="*/ 148281 h 383060"/>
                  <a:gd name="connsiteX4" fmla="*/ 0 w 1649627"/>
                  <a:gd name="connsiteY4" fmla="*/ 0 h 383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9627" h="383060">
                    <a:moveTo>
                      <a:pt x="1544595" y="383060"/>
                    </a:moveTo>
                    <a:lnTo>
                      <a:pt x="1649627" y="383060"/>
                    </a:lnTo>
                    <a:lnTo>
                      <a:pt x="1649627" y="148281"/>
                    </a:lnTo>
                    <a:lnTo>
                      <a:pt x="0" y="148281"/>
                    </a:lnTo>
                    <a:lnTo>
                      <a:pt x="0"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100">
                  <a:solidFill>
                    <a:srgbClr val="FFFFFF"/>
                  </a:solidFill>
                </a:endParaRPr>
              </a:p>
            </p:txBody>
          </p:sp>
          <p:sp>
            <p:nvSpPr>
              <p:cNvPr id="214" name="フリーフォーム 213"/>
              <p:cNvSpPr/>
              <p:nvPr/>
            </p:nvSpPr>
            <p:spPr>
              <a:xfrm>
                <a:off x="5168533" y="2634168"/>
                <a:ext cx="52197" cy="139924"/>
              </a:xfrm>
              <a:custGeom>
                <a:avLst/>
                <a:gdLst>
                  <a:gd name="connsiteX0" fmla="*/ 0 w 0"/>
                  <a:gd name="connsiteY0" fmla="*/ 123568 h 123568"/>
                  <a:gd name="connsiteX1" fmla="*/ 0 w 0"/>
                  <a:gd name="connsiteY1" fmla="*/ 0 h 123568"/>
                </a:gdLst>
                <a:ahLst/>
                <a:cxnLst>
                  <a:cxn ang="0">
                    <a:pos x="connsiteX0" y="connsiteY0"/>
                  </a:cxn>
                  <a:cxn ang="0">
                    <a:pos x="connsiteX1" y="connsiteY1"/>
                  </a:cxn>
                </a:cxnLst>
                <a:rect l="l" t="t" r="r" b="b"/>
                <a:pathLst>
                  <a:path h="123568">
                    <a:moveTo>
                      <a:pt x="0" y="123568"/>
                    </a:moveTo>
                    <a:lnTo>
                      <a:pt x="0"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100">
                  <a:solidFill>
                    <a:srgbClr val="FFFFFF"/>
                  </a:solidFill>
                </a:endParaRPr>
              </a:p>
            </p:txBody>
          </p:sp>
          <p:sp>
            <p:nvSpPr>
              <p:cNvPr id="215" name="円/楕円 214"/>
              <p:cNvSpPr/>
              <p:nvPr/>
            </p:nvSpPr>
            <p:spPr>
              <a:xfrm>
                <a:off x="5526861" y="2976738"/>
                <a:ext cx="93234" cy="94995"/>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100">
                  <a:solidFill>
                    <a:srgbClr val="FFFFFF"/>
                  </a:solidFill>
                </a:endParaRPr>
              </a:p>
            </p:txBody>
          </p:sp>
          <p:sp>
            <p:nvSpPr>
              <p:cNvPr id="217" name="フリーフォーム 216"/>
              <p:cNvSpPr/>
              <p:nvPr/>
            </p:nvSpPr>
            <p:spPr>
              <a:xfrm>
                <a:off x="4895616" y="1842937"/>
                <a:ext cx="102349" cy="659206"/>
              </a:xfrm>
              <a:custGeom>
                <a:avLst/>
                <a:gdLst>
                  <a:gd name="connsiteX0" fmla="*/ 0 w 104007"/>
                  <a:gd name="connsiteY0" fmla="*/ 1178753 h 1178753"/>
                  <a:gd name="connsiteX1" fmla="*/ 104007 w 104007"/>
                  <a:gd name="connsiteY1" fmla="*/ 1178753 h 1178753"/>
                  <a:gd name="connsiteX2" fmla="*/ 104007 w 104007"/>
                  <a:gd name="connsiteY2" fmla="*/ 0 h 1178753"/>
                </a:gdLst>
                <a:ahLst/>
                <a:cxnLst>
                  <a:cxn ang="0">
                    <a:pos x="connsiteX0" y="connsiteY0"/>
                  </a:cxn>
                  <a:cxn ang="0">
                    <a:pos x="connsiteX1" y="connsiteY1"/>
                  </a:cxn>
                  <a:cxn ang="0">
                    <a:pos x="connsiteX2" y="connsiteY2"/>
                  </a:cxn>
                </a:cxnLst>
                <a:rect l="l" t="t" r="r" b="b"/>
                <a:pathLst>
                  <a:path w="104007" h="1178753">
                    <a:moveTo>
                      <a:pt x="0" y="1178753"/>
                    </a:moveTo>
                    <a:lnTo>
                      <a:pt x="104007" y="1178753"/>
                    </a:lnTo>
                    <a:lnTo>
                      <a:pt x="104007"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100">
                  <a:solidFill>
                    <a:srgbClr val="FFFFFF"/>
                  </a:solidFill>
                </a:endParaRPr>
              </a:p>
            </p:txBody>
          </p:sp>
          <p:sp>
            <p:nvSpPr>
              <p:cNvPr id="218" name="フリーフォーム 217"/>
              <p:cNvSpPr/>
              <p:nvPr/>
            </p:nvSpPr>
            <p:spPr>
              <a:xfrm>
                <a:off x="5555936" y="1853138"/>
                <a:ext cx="201655" cy="639732"/>
              </a:xfrm>
              <a:custGeom>
                <a:avLst/>
                <a:gdLst>
                  <a:gd name="connsiteX0" fmla="*/ 0 w 201655"/>
                  <a:gd name="connsiteY0" fmla="*/ 639732 h 639732"/>
                  <a:gd name="connsiteX1" fmla="*/ 0 w 201655"/>
                  <a:gd name="connsiteY1" fmla="*/ 410263 h 639732"/>
                  <a:gd name="connsiteX2" fmla="*/ 201655 w 201655"/>
                  <a:gd name="connsiteY2" fmla="*/ 410263 h 639732"/>
                  <a:gd name="connsiteX3" fmla="*/ 201655 w 201655"/>
                  <a:gd name="connsiteY3" fmla="*/ 0 h 639732"/>
                </a:gdLst>
                <a:ahLst/>
                <a:cxnLst>
                  <a:cxn ang="0">
                    <a:pos x="connsiteX0" y="connsiteY0"/>
                  </a:cxn>
                  <a:cxn ang="0">
                    <a:pos x="connsiteX1" y="connsiteY1"/>
                  </a:cxn>
                  <a:cxn ang="0">
                    <a:pos x="connsiteX2" y="connsiteY2"/>
                  </a:cxn>
                  <a:cxn ang="0">
                    <a:pos x="connsiteX3" y="connsiteY3"/>
                  </a:cxn>
                </a:cxnLst>
                <a:rect l="l" t="t" r="r" b="b"/>
                <a:pathLst>
                  <a:path w="201655" h="639732">
                    <a:moveTo>
                      <a:pt x="0" y="639732"/>
                    </a:moveTo>
                    <a:lnTo>
                      <a:pt x="0" y="410263"/>
                    </a:lnTo>
                    <a:lnTo>
                      <a:pt x="201655" y="410263"/>
                    </a:lnTo>
                    <a:lnTo>
                      <a:pt x="201655"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100">
                  <a:solidFill>
                    <a:srgbClr val="FFFFFF"/>
                  </a:solidFill>
                </a:endParaRPr>
              </a:p>
            </p:txBody>
          </p:sp>
          <p:sp>
            <p:nvSpPr>
              <p:cNvPr id="219" name="フリーフォーム 218"/>
              <p:cNvSpPr/>
              <p:nvPr/>
            </p:nvSpPr>
            <p:spPr>
              <a:xfrm flipH="1">
                <a:off x="4613156" y="1842937"/>
                <a:ext cx="229234" cy="639732"/>
              </a:xfrm>
              <a:custGeom>
                <a:avLst/>
                <a:gdLst>
                  <a:gd name="connsiteX0" fmla="*/ 0 w 201655"/>
                  <a:gd name="connsiteY0" fmla="*/ 639732 h 639732"/>
                  <a:gd name="connsiteX1" fmla="*/ 0 w 201655"/>
                  <a:gd name="connsiteY1" fmla="*/ 410263 h 639732"/>
                  <a:gd name="connsiteX2" fmla="*/ 201655 w 201655"/>
                  <a:gd name="connsiteY2" fmla="*/ 410263 h 639732"/>
                  <a:gd name="connsiteX3" fmla="*/ 201655 w 201655"/>
                  <a:gd name="connsiteY3" fmla="*/ 0 h 639732"/>
                </a:gdLst>
                <a:ahLst/>
                <a:cxnLst>
                  <a:cxn ang="0">
                    <a:pos x="connsiteX0" y="connsiteY0"/>
                  </a:cxn>
                  <a:cxn ang="0">
                    <a:pos x="connsiteX1" y="connsiteY1"/>
                  </a:cxn>
                  <a:cxn ang="0">
                    <a:pos x="connsiteX2" y="connsiteY2"/>
                  </a:cxn>
                  <a:cxn ang="0">
                    <a:pos x="connsiteX3" y="connsiteY3"/>
                  </a:cxn>
                </a:cxnLst>
                <a:rect l="l" t="t" r="r" b="b"/>
                <a:pathLst>
                  <a:path w="201655" h="639732">
                    <a:moveTo>
                      <a:pt x="0" y="639732"/>
                    </a:moveTo>
                    <a:lnTo>
                      <a:pt x="0" y="410263"/>
                    </a:lnTo>
                    <a:lnTo>
                      <a:pt x="201655" y="410263"/>
                    </a:lnTo>
                    <a:lnTo>
                      <a:pt x="201655"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100">
                  <a:solidFill>
                    <a:srgbClr val="FFFFFF"/>
                  </a:solidFill>
                </a:endParaRPr>
              </a:p>
            </p:txBody>
          </p:sp>
          <p:sp>
            <p:nvSpPr>
              <p:cNvPr id="220" name="フリーフォーム 219"/>
              <p:cNvSpPr/>
              <p:nvPr/>
            </p:nvSpPr>
            <p:spPr>
              <a:xfrm>
                <a:off x="4193028" y="1985256"/>
                <a:ext cx="219039" cy="497184"/>
              </a:xfrm>
              <a:custGeom>
                <a:avLst/>
                <a:gdLst>
                  <a:gd name="connsiteX0" fmla="*/ 0 w 219039"/>
                  <a:gd name="connsiteY0" fmla="*/ 497184 h 497184"/>
                  <a:gd name="connsiteX1" fmla="*/ 0 w 219039"/>
                  <a:gd name="connsiteY1" fmla="*/ 0 h 497184"/>
                  <a:gd name="connsiteX2" fmla="*/ 219039 w 219039"/>
                  <a:gd name="connsiteY2" fmla="*/ 0 h 497184"/>
                </a:gdLst>
                <a:ahLst/>
                <a:cxnLst>
                  <a:cxn ang="0">
                    <a:pos x="connsiteX0" y="connsiteY0"/>
                  </a:cxn>
                  <a:cxn ang="0">
                    <a:pos x="connsiteX1" y="connsiteY1"/>
                  </a:cxn>
                  <a:cxn ang="0">
                    <a:pos x="connsiteX2" y="connsiteY2"/>
                  </a:cxn>
                </a:cxnLst>
                <a:rect l="l" t="t" r="r" b="b"/>
                <a:pathLst>
                  <a:path w="219039" h="497184">
                    <a:moveTo>
                      <a:pt x="0" y="497184"/>
                    </a:moveTo>
                    <a:lnTo>
                      <a:pt x="0" y="0"/>
                    </a:lnTo>
                    <a:lnTo>
                      <a:pt x="219039" y="0"/>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100">
                  <a:solidFill>
                    <a:srgbClr val="FFFFFF"/>
                  </a:solidFill>
                </a:endParaRPr>
              </a:p>
            </p:txBody>
          </p:sp>
          <p:sp>
            <p:nvSpPr>
              <p:cNvPr id="221" name="角丸四角形 220"/>
              <p:cNvSpPr/>
              <p:nvPr/>
            </p:nvSpPr>
            <p:spPr>
              <a:xfrm>
                <a:off x="4674647" y="2299020"/>
                <a:ext cx="1049481" cy="335148"/>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lnSpc>
                    <a:spcPts val="1800"/>
                  </a:lnSpc>
                </a:pPr>
                <a:r>
                  <a:rPr lang="en-US" altLang="ja-JP" sz="1600" dirty="0">
                    <a:solidFill>
                      <a:srgbClr val="FFFFFF"/>
                    </a:solidFill>
                  </a:rPr>
                  <a:t>Max 25A, 8ch</a:t>
                </a:r>
              </a:p>
              <a:p>
                <a:pPr algn="ctr">
                  <a:lnSpc>
                    <a:spcPts val="1800"/>
                  </a:lnSpc>
                </a:pPr>
                <a:r>
                  <a:rPr lang="en-US" altLang="ja-JP" sz="1600" dirty="0">
                    <a:solidFill>
                      <a:srgbClr val="FFFFFF"/>
                    </a:solidFill>
                  </a:rPr>
                  <a:t>Max 2,000W</a:t>
                </a:r>
                <a:endParaRPr lang="ja-JP" altLang="en-US" sz="1600" dirty="0">
                  <a:solidFill>
                    <a:srgbClr val="FFFFFF"/>
                  </a:solidFill>
                </a:endParaRPr>
              </a:p>
            </p:txBody>
          </p:sp>
          <p:sp>
            <p:nvSpPr>
              <p:cNvPr id="222" name="角丸四角形 221"/>
              <p:cNvSpPr/>
              <p:nvPr/>
            </p:nvSpPr>
            <p:spPr>
              <a:xfrm>
                <a:off x="3760490" y="2459908"/>
                <a:ext cx="867340" cy="174260"/>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lang="en-US" altLang="ja-JP" sz="1600" dirty="0">
                    <a:solidFill>
                      <a:srgbClr val="FFFFFF"/>
                    </a:solidFill>
                  </a:rPr>
                  <a:t>Max 5A, 3ch</a:t>
                </a:r>
                <a:endParaRPr lang="ja-JP" altLang="en-US" sz="1600" dirty="0">
                  <a:solidFill>
                    <a:srgbClr val="FFFFFF"/>
                  </a:solidFill>
                </a:endParaRPr>
              </a:p>
            </p:txBody>
          </p:sp>
        </p:grpSp>
        <p:sp>
          <p:nvSpPr>
            <p:cNvPr id="223" name="フリーフォーム 222"/>
            <p:cNvSpPr/>
            <p:nvPr/>
          </p:nvSpPr>
          <p:spPr>
            <a:xfrm>
              <a:off x="8620678" y="2789063"/>
              <a:ext cx="248157" cy="0"/>
            </a:xfrm>
            <a:custGeom>
              <a:avLst/>
              <a:gdLst>
                <a:gd name="connsiteX0" fmla="*/ 0 w 330297"/>
                <a:gd name="connsiteY0" fmla="*/ 0 h 0"/>
                <a:gd name="connsiteX1" fmla="*/ 330297 w 330297"/>
                <a:gd name="connsiteY1" fmla="*/ 0 h 0"/>
              </a:gdLst>
              <a:ahLst/>
              <a:cxnLst>
                <a:cxn ang="0">
                  <a:pos x="connsiteX0" y="connsiteY0"/>
                </a:cxn>
                <a:cxn ang="0">
                  <a:pos x="connsiteX1" y="connsiteY1"/>
                </a:cxn>
              </a:cxnLst>
              <a:rect l="l" t="t" r="r" b="b"/>
              <a:pathLst>
                <a:path w="330297">
                  <a:moveTo>
                    <a:pt x="0" y="0"/>
                  </a:moveTo>
                  <a:lnTo>
                    <a:pt x="330297" y="0"/>
                  </a:lnTo>
                </a:path>
              </a:pathLst>
            </a:custGeom>
            <a:noFill/>
            <a:ln w="19050">
              <a:solidFill>
                <a:schemeClr val="accent6">
                  <a:lumMod val="75000"/>
                </a:schemeClr>
              </a:solidFill>
              <a:headEnd type="oval"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100">
                <a:solidFill>
                  <a:srgbClr val="FFFFFF"/>
                </a:solidFill>
              </a:endParaRPr>
            </a:p>
          </p:txBody>
        </p:sp>
        <p:sp>
          <p:nvSpPr>
            <p:cNvPr id="224" name="フリーフォーム 223"/>
            <p:cNvSpPr/>
            <p:nvPr/>
          </p:nvSpPr>
          <p:spPr>
            <a:xfrm>
              <a:off x="8486265" y="2667013"/>
              <a:ext cx="107781" cy="135957"/>
            </a:xfrm>
            <a:custGeom>
              <a:avLst/>
              <a:gdLst>
                <a:gd name="connsiteX0" fmla="*/ 100827 w 107781"/>
                <a:gd name="connsiteY0" fmla="*/ 0 h 212085"/>
                <a:gd name="connsiteX1" fmla="*/ 0 w 107781"/>
                <a:gd name="connsiteY1" fmla="*/ 0 h 212085"/>
                <a:gd name="connsiteX2" fmla="*/ 0 w 107781"/>
                <a:gd name="connsiteY2" fmla="*/ 212085 h 212085"/>
                <a:gd name="connsiteX3" fmla="*/ 107781 w 107781"/>
                <a:gd name="connsiteY3" fmla="*/ 212085 h 212085"/>
              </a:gdLst>
              <a:ahLst/>
              <a:cxnLst>
                <a:cxn ang="0">
                  <a:pos x="connsiteX0" y="connsiteY0"/>
                </a:cxn>
                <a:cxn ang="0">
                  <a:pos x="connsiteX1" y="connsiteY1"/>
                </a:cxn>
                <a:cxn ang="0">
                  <a:pos x="connsiteX2" y="connsiteY2"/>
                </a:cxn>
                <a:cxn ang="0">
                  <a:pos x="connsiteX3" y="connsiteY3"/>
                </a:cxn>
              </a:cxnLst>
              <a:rect l="l" t="t" r="r" b="b"/>
              <a:pathLst>
                <a:path w="107781" h="212085">
                  <a:moveTo>
                    <a:pt x="100827" y="0"/>
                  </a:moveTo>
                  <a:lnTo>
                    <a:pt x="0" y="0"/>
                  </a:lnTo>
                  <a:lnTo>
                    <a:pt x="0" y="212085"/>
                  </a:lnTo>
                  <a:lnTo>
                    <a:pt x="107781" y="212085"/>
                  </a:lnTo>
                </a:path>
              </a:pathLst>
            </a:custGeom>
            <a:no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100">
                <a:solidFill>
                  <a:srgbClr val="FFFFFF"/>
                </a:solidFill>
              </a:endParaRPr>
            </a:p>
          </p:txBody>
        </p:sp>
        <p:sp>
          <p:nvSpPr>
            <p:cNvPr id="225" name="正方形/長方形 224"/>
            <p:cNvSpPr/>
            <p:nvPr/>
          </p:nvSpPr>
          <p:spPr>
            <a:xfrm>
              <a:off x="6169002" y="3009842"/>
              <a:ext cx="915246" cy="383537"/>
            </a:xfrm>
            <a:prstGeom prst="rect">
              <a:avLst/>
            </a:prstGeom>
          </p:spPr>
          <p:txBody>
            <a:bodyPr wrap="none">
              <a:spAutoFit/>
            </a:bodyPr>
            <a:lstStyle/>
            <a:p>
              <a:r>
                <a:rPr lang="en-US" altLang="ja-JP" sz="1400" b="1" dirty="0">
                  <a:solidFill>
                    <a:srgbClr val="FFC000"/>
                  </a:solidFill>
                  <a:latin typeface="Calibri"/>
                </a:rPr>
                <a:t>AC 220-230V</a:t>
              </a:r>
            </a:p>
            <a:p>
              <a:r>
                <a:rPr lang="en-US" altLang="ja-JP" sz="1400" b="1" dirty="0">
                  <a:solidFill>
                    <a:srgbClr val="FFC000"/>
                  </a:solidFill>
                  <a:latin typeface="Calibri"/>
                </a:rPr>
                <a:t>50/60W</a:t>
              </a:r>
              <a:endParaRPr lang="ja-JP" altLang="en-US" sz="1400" b="1" dirty="0">
                <a:solidFill>
                  <a:srgbClr val="FFC000"/>
                </a:solidFill>
                <a:latin typeface="Calibri"/>
              </a:endParaRPr>
            </a:p>
          </p:txBody>
        </p:sp>
        <p:sp>
          <p:nvSpPr>
            <p:cNvPr id="226" name="正方形/長方形 225"/>
            <p:cNvSpPr/>
            <p:nvPr/>
          </p:nvSpPr>
          <p:spPr>
            <a:xfrm>
              <a:off x="8703379" y="1828102"/>
              <a:ext cx="575617" cy="236890"/>
            </a:xfrm>
            <a:prstGeom prst="rect">
              <a:avLst/>
            </a:prstGeom>
          </p:spPr>
          <p:txBody>
            <a:bodyPr wrap="none">
              <a:spAutoFit/>
            </a:bodyPr>
            <a:lstStyle/>
            <a:p>
              <a:r>
                <a:rPr lang="en-US" altLang="ja-JP" sz="1500" dirty="0">
                  <a:solidFill>
                    <a:srgbClr val="F79646">
                      <a:lumMod val="75000"/>
                    </a:srgbClr>
                  </a:solidFill>
                  <a:latin typeface="Calibri"/>
                  <a:ea typeface="メイリオ" panose="020B0604030504040204" pitchFamily="50" charset="-128"/>
                  <a:cs typeface="メイリオ" panose="020B0604030504040204" pitchFamily="50" charset="-128"/>
                </a:rPr>
                <a:t>DS link</a:t>
              </a:r>
              <a:endParaRPr lang="ja-JP" altLang="en-US" dirty="0">
                <a:solidFill>
                  <a:srgbClr val="F79646">
                    <a:lumMod val="75000"/>
                  </a:srgbClr>
                </a:solidFill>
              </a:endParaRPr>
            </a:p>
          </p:txBody>
        </p:sp>
      </p:grpSp>
      <p:sp>
        <p:nvSpPr>
          <p:cNvPr id="227" name="正方形/長方形 226"/>
          <p:cNvSpPr/>
          <p:nvPr/>
        </p:nvSpPr>
        <p:spPr>
          <a:xfrm>
            <a:off x="9235333" y="5001521"/>
            <a:ext cx="4482255" cy="1523522"/>
          </a:xfrm>
          <a:prstGeom prst="rect">
            <a:avLst/>
          </a:prstGeom>
        </p:spPr>
        <p:txBody>
          <a:bodyPr wrap="square" lIns="137187" tIns="68594" rIns="137187" bIns="68594">
            <a:spAutoFit/>
          </a:bodyPr>
          <a:lstStyle/>
          <a:p>
            <a:r>
              <a:rPr lang="en-US" altLang="ja-JP" dirty="0">
                <a:solidFill>
                  <a:srgbClr val="5F5F5F"/>
                </a:solidFill>
                <a:latin typeface="Calibri"/>
                <a:cs typeface="Consolas" panose="020B0609020204030204" pitchFamily="49" charset="0"/>
              </a:rPr>
              <a:t>Power supply backup is included in DS.</a:t>
            </a:r>
          </a:p>
          <a:p>
            <a:r>
              <a:rPr lang="en-US" altLang="ja-JP" dirty="0">
                <a:solidFill>
                  <a:srgbClr val="5F5F5F"/>
                </a:solidFill>
                <a:latin typeface="Calibri"/>
                <a:cs typeface="Consolas" panose="020B0609020204030204" pitchFamily="49" charset="0"/>
              </a:rPr>
              <a:t>      AC power</a:t>
            </a:r>
            <a:r>
              <a:rPr lang="ja-JP" altLang="en-US" dirty="0">
                <a:solidFill>
                  <a:srgbClr val="5F5F5F"/>
                </a:solidFill>
                <a:latin typeface="Calibri"/>
                <a:cs typeface="Consolas" panose="020B0609020204030204" pitchFamily="49" charset="0"/>
              </a:rPr>
              <a:t>  </a:t>
            </a:r>
            <a:r>
              <a:rPr lang="en-US" altLang="ja-JP" dirty="0">
                <a:solidFill>
                  <a:srgbClr val="5F5F5F"/>
                </a:solidFill>
                <a:latin typeface="Calibri"/>
                <a:cs typeface="Consolas" panose="020B0609020204030204" pitchFamily="49" charset="0"/>
              </a:rPr>
              <a:t>and</a:t>
            </a:r>
          </a:p>
          <a:p>
            <a:r>
              <a:rPr lang="en-US" altLang="ja-JP" dirty="0">
                <a:solidFill>
                  <a:srgbClr val="5F5F5F"/>
                </a:solidFill>
                <a:latin typeface="Calibri"/>
                <a:cs typeface="Consolas" panose="020B0609020204030204" pitchFamily="49" charset="0"/>
              </a:rPr>
              <a:t>      Battery      : When a problem occurs in AC, </a:t>
            </a:r>
          </a:p>
          <a:p>
            <a:r>
              <a:rPr lang="en-US" altLang="ja-JP" dirty="0">
                <a:solidFill>
                  <a:srgbClr val="5F5F5F"/>
                </a:solidFill>
                <a:latin typeface="Calibri"/>
                <a:cs typeface="Consolas" panose="020B0609020204030204" pitchFamily="49" charset="0"/>
              </a:rPr>
              <a:t>                           the system is able to continue</a:t>
            </a:r>
          </a:p>
          <a:p>
            <a:r>
              <a:rPr lang="en-US" altLang="ja-JP" dirty="0">
                <a:solidFill>
                  <a:srgbClr val="5F5F5F"/>
                </a:solidFill>
                <a:latin typeface="Calibri"/>
                <a:cs typeface="Consolas" panose="020B0609020204030204" pitchFamily="49" charset="0"/>
              </a:rPr>
              <a:t>                           broadcast using Battery.</a:t>
            </a:r>
            <a:endParaRPr lang="en-US" altLang="ja-JP" sz="1600" dirty="0">
              <a:solidFill>
                <a:srgbClr val="5F5F5F"/>
              </a:solidFill>
              <a:latin typeface="Calibri"/>
              <a:cs typeface="Consolas" panose="020B0609020204030204" pitchFamily="49" charset="0"/>
            </a:endParaRPr>
          </a:p>
        </p:txBody>
      </p:sp>
      <p:sp>
        <p:nvSpPr>
          <p:cNvPr id="26" name="正方形/長方形 25"/>
          <p:cNvSpPr/>
          <p:nvPr/>
        </p:nvSpPr>
        <p:spPr>
          <a:xfrm>
            <a:off x="9235333" y="1338932"/>
            <a:ext cx="2000346" cy="507860"/>
          </a:xfrm>
          <a:prstGeom prst="rect">
            <a:avLst/>
          </a:prstGeom>
        </p:spPr>
        <p:txBody>
          <a:bodyPr wrap="none" lIns="137187" tIns="68594" rIns="137187" bIns="68594">
            <a:spAutoFit/>
          </a:bodyPr>
          <a:lstStyle/>
          <a:p>
            <a:pPr lvl="0"/>
            <a:r>
              <a:rPr lang="en-US" altLang="ja-JP" sz="2400" b="1" dirty="0">
                <a:solidFill>
                  <a:schemeClr val="accent6">
                    <a:lumMod val="75000"/>
                  </a:schemeClr>
                </a:solidFill>
                <a:latin typeface="Calibri"/>
              </a:rPr>
              <a:t>Power supply</a:t>
            </a:r>
            <a:endParaRPr lang="en-US" altLang="ja-JP" sz="2400" dirty="0">
              <a:solidFill>
                <a:schemeClr val="accent6">
                  <a:lumMod val="75000"/>
                </a:schemeClr>
              </a:solidFill>
              <a:latin typeface="Calibri"/>
            </a:endParaRPr>
          </a:p>
        </p:txBody>
      </p:sp>
      <p:sp>
        <p:nvSpPr>
          <p:cNvPr id="2" name="フリーフォーム 1"/>
          <p:cNvSpPr/>
          <p:nvPr/>
        </p:nvSpPr>
        <p:spPr>
          <a:xfrm>
            <a:off x="10167597" y="3858130"/>
            <a:ext cx="934605" cy="505138"/>
          </a:xfrm>
          <a:custGeom>
            <a:avLst/>
            <a:gdLst>
              <a:gd name="connsiteX0" fmla="*/ 0 w 622998"/>
              <a:gd name="connsiteY0" fmla="*/ 336620 h 336620"/>
              <a:gd name="connsiteX1" fmla="*/ 0 w 622998"/>
              <a:gd name="connsiteY1" fmla="*/ 0 h 336620"/>
              <a:gd name="connsiteX2" fmla="*/ 622998 w 622998"/>
              <a:gd name="connsiteY2" fmla="*/ 0 h 336620"/>
              <a:gd name="connsiteX3" fmla="*/ 622998 w 622998"/>
              <a:gd name="connsiteY3" fmla="*/ 135653 h 336620"/>
              <a:gd name="connsiteX4" fmla="*/ 145701 w 622998"/>
              <a:gd name="connsiteY4" fmla="*/ 135653 h 336620"/>
              <a:gd name="connsiteX5" fmla="*/ 145701 w 622998"/>
              <a:gd name="connsiteY5" fmla="*/ 336620 h 33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2998" h="336620">
                <a:moveTo>
                  <a:pt x="0" y="336620"/>
                </a:moveTo>
                <a:lnTo>
                  <a:pt x="0" y="0"/>
                </a:lnTo>
                <a:lnTo>
                  <a:pt x="622998" y="0"/>
                </a:lnTo>
                <a:lnTo>
                  <a:pt x="622998" y="135653"/>
                </a:lnTo>
                <a:lnTo>
                  <a:pt x="145701" y="135653"/>
                </a:lnTo>
                <a:lnTo>
                  <a:pt x="145701" y="336620"/>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grpSp>
        <p:nvGrpSpPr>
          <p:cNvPr id="61" name="グループ化 60"/>
          <p:cNvGrpSpPr/>
          <p:nvPr/>
        </p:nvGrpSpPr>
        <p:grpSpPr>
          <a:xfrm>
            <a:off x="1153670" y="539776"/>
            <a:ext cx="1866938" cy="1772636"/>
            <a:chOff x="2753541" y="985398"/>
            <a:chExt cx="2425140" cy="2301963"/>
          </a:xfrm>
        </p:grpSpPr>
        <p:grpSp>
          <p:nvGrpSpPr>
            <p:cNvPr id="62" name="グループ化 61"/>
            <p:cNvGrpSpPr/>
            <p:nvPr/>
          </p:nvGrpSpPr>
          <p:grpSpPr>
            <a:xfrm>
              <a:off x="2991167" y="1221263"/>
              <a:ext cx="1944214" cy="1771247"/>
              <a:chOff x="2991168" y="1221263"/>
              <a:chExt cx="1944215" cy="1771248"/>
            </a:xfrm>
          </p:grpSpPr>
          <p:sp>
            <p:nvSpPr>
              <p:cNvPr id="64" name="円/楕円 63"/>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kern="0" dirty="0">
                  <a:solidFill>
                    <a:prstClr val="white"/>
                  </a:solidFill>
                  <a:latin typeface="Meiryo UI"/>
                  <a:ea typeface="Meiryo UI"/>
                </a:endParaRPr>
              </a:p>
            </p:txBody>
          </p:sp>
          <p:sp>
            <p:nvSpPr>
              <p:cNvPr id="65" name="角丸四角形 64"/>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Redundant</a:t>
                </a:r>
                <a:endParaRPr kumimoji="0" lang="ja-JP" altLang="en-US" b="1" kern="0" dirty="0">
                  <a:solidFill>
                    <a:prstClr val="white"/>
                  </a:solidFill>
                  <a:latin typeface="Calibri"/>
                  <a:ea typeface="Meiryo UI"/>
                </a:endParaRPr>
              </a:p>
            </p:txBody>
          </p:sp>
        </p:grpSp>
        <p:pic>
          <p:nvPicPr>
            <p:cNvPr id="63" name="Picture 2" descr="C:\Users\toa27839.TOA\AppData\Local\Temp\notesEA312D\Bubble_material_noshadow-01.pn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114" name="ホームベース 113"/>
          <p:cNvSpPr/>
          <p:nvPr/>
        </p:nvSpPr>
        <p:spPr>
          <a:xfrm flipH="1">
            <a:off x="794348" y="5098862"/>
            <a:ext cx="852187"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500" dirty="0">
                <a:latin typeface="+mj-lt"/>
              </a:rPr>
              <a:t>Detail</a:t>
            </a:r>
            <a:endParaRPr lang="ja-JP" altLang="en-US" sz="1500" dirty="0">
              <a:latin typeface="+mj-lt"/>
            </a:endParaRPr>
          </a:p>
        </p:txBody>
      </p:sp>
      <p:sp>
        <p:nvSpPr>
          <p:cNvPr id="117" name="ホームベース 116"/>
          <p:cNvSpPr/>
          <p:nvPr/>
        </p:nvSpPr>
        <p:spPr>
          <a:xfrm flipH="1">
            <a:off x="794347" y="5683718"/>
            <a:ext cx="852187"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500" dirty="0">
                <a:latin typeface="+mj-lt"/>
              </a:rPr>
              <a:t>Detail</a:t>
            </a:r>
            <a:endParaRPr lang="ja-JP" altLang="en-US" sz="1500" dirty="0">
              <a:latin typeface="+mj-lt"/>
            </a:endParaRPr>
          </a:p>
        </p:txBody>
      </p:sp>
      <p:sp>
        <p:nvSpPr>
          <p:cNvPr id="119" name="ホームベース 118"/>
          <p:cNvSpPr/>
          <p:nvPr/>
        </p:nvSpPr>
        <p:spPr>
          <a:xfrm flipH="1">
            <a:off x="806356" y="5927702"/>
            <a:ext cx="852187"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500" dirty="0">
                <a:latin typeface="+mj-lt"/>
              </a:rPr>
              <a:t>Detail</a:t>
            </a:r>
            <a:endParaRPr lang="ja-JP" altLang="en-US" sz="1500" dirty="0">
              <a:latin typeface="+mj-lt"/>
            </a:endParaRPr>
          </a:p>
        </p:txBody>
      </p:sp>
      <p:sp>
        <p:nvSpPr>
          <p:cNvPr id="113" name="円/楕円 112"/>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円/楕円 120"/>
          <p:cNvSpPr/>
          <p:nvPr/>
        </p:nvSpPr>
        <p:spPr>
          <a:xfrm>
            <a:off x="145116" y="3838827"/>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正方形/長方形 2"/>
          <p:cNvSpPr/>
          <p:nvPr/>
        </p:nvSpPr>
        <p:spPr>
          <a:xfrm>
            <a:off x="10171162" y="6451500"/>
            <a:ext cx="3439770" cy="923330"/>
          </a:xfrm>
          <a:prstGeom prst="rect">
            <a:avLst/>
          </a:prstGeom>
          <a:ln>
            <a:solidFill>
              <a:schemeClr val="bg1">
                <a:lumMod val="50000"/>
              </a:schemeClr>
            </a:solidFill>
          </a:ln>
        </p:spPr>
        <p:txBody>
          <a:bodyPr wrap="square">
            <a:spAutoFit/>
          </a:bodyPr>
          <a:lstStyle/>
          <a:p>
            <a:pPr lvl="0"/>
            <a:r>
              <a:rPr lang="en-US" altLang="ja-JP" sz="1200" dirty="0">
                <a:solidFill>
                  <a:srgbClr val="5F5F5F"/>
                </a:solidFill>
                <a:latin typeface="Calibri"/>
                <a:cs typeface="Consolas" panose="020B0609020204030204" pitchFamily="49" charset="0"/>
              </a:rPr>
              <a:t>Possible broadcasting is selective from the following.</a:t>
            </a:r>
          </a:p>
          <a:p>
            <a:pPr lvl="0"/>
            <a:r>
              <a:rPr lang="en-US" altLang="ja-JP" sz="1400" dirty="0">
                <a:solidFill>
                  <a:srgbClr val="5F5F5F"/>
                </a:solidFill>
                <a:latin typeface="Calibri"/>
                <a:cs typeface="Consolas" panose="020B0609020204030204" pitchFamily="49" charset="0"/>
              </a:rPr>
              <a:t>- </a:t>
            </a:r>
            <a:r>
              <a:rPr lang="en-US" altLang="ja-JP" sz="1400" dirty="0">
                <a:solidFill>
                  <a:srgbClr val="C00000"/>
                </a:solidFill>
                <a:latin typeface="Calibri"/>
                <a:cs typeface="Consolas" panose="020B0609020204030204" pitchFamily="49" charset="0"/>
              </a:rPr>
              <a:t>Emergency</a:t>
            </a:r>
            <a:r>
              <a:rPr lang="en-US" altLang="ja-JP" sz="1400" dirty="0">
                <a:solidFill>
                  <a:srgbClr val="5F5F5F"/>
                </a:solidFill>
                <a:latin typeface="Calibri"/>
                <a:cs typeface="Consolas" panose="020B0609020204030204" pitchFamily="49" charset="0"/>
              </a:rPr>
              <a:t>/</a:t>
            </a:r>
            <a:r>
              <a:rPr lang="en-US" altLang="ja-JP" sz="1400" dirty="0" err="1">
                <a:solidFill>
                  <a:srgbClr val="000000"/>
                </a:solidFill>
                <a:latin typeface="Calibri"/>
                <a:cs typeface="Consolas" panose="020B0609020204030204" pitchFamily="49" charset="0"/>
              </a:rPr>
              <a:t>Emg.Warning</a:t>
            </a:r>
            <a:r>
              <a:rPr lang="en-US" altLang="ja-JP" sz="1400" dirty="0">
                <a:solidFill>
                  <a:srgbClr val="5F5F5F"/>
                </a:solidFill>
                <a:latin typeface="Calibri"/>
                <a:cs typeface="Consolas" panose="020B0609020204030204" pitchFamily="49" charset="0"/>
              </a:rPr>
              <a:t> only</a:t>
            </a:r>
          </a:p>
          <a:p>
            <a:pPr lvl="0"/>
            <a:r>
              <a:rPr lang="en-US" altLang="ja-JP" sz="1400" dirty="0">
                <a:solidFill>
                  <a:srgbClr val="5F5F5F"/>
                </a:solidFill>
                <a:latin typeface="Calibri"/>
                <a:cs typeface="Consolas" panose="020B0609020204030204" pitchFamily="49" charset="0"/>
              </a:rPr>
              <a:t>- </a:t>
            </a:r>
            <a:r>
              <a:rPr lang="en-US" altLang="ja-JP" sz="1400" dirty="0">
                <a:solidFill>
                  <a:srgbClr val="C00000"/>
                </a:solidFill>
                <a:latin typeface="Calibri"/>
                <a:cs typeface="Consolas" panose="020B0609020204030204" pitchFamily="49" charset="0"/>
              </a:rPr>
              <a:t>Emergency</a:t>
            </a:r>
            <a:r>
              <a:rPr lang="en-US" altLang="ja-JP" sz="1400" dirty="0">
                <a:solidFill>
                  <a:srgbClr val="5F5F5F"/>
                </a:solidFill>
                <a:latin typeface="Calibri"/>
                <a:cs typeface="Consolas" panose="020B0609020204030204" pitchFamily="49" charset="0"/>
              </a:rPr>
              <a:t>/</a:t>
            </a:r>
            <a:r>
              <a:rPr lang="en-US" altLang="ja-JP" sz="1400" dirty="0" err="1">
                <a:solidFill>
                  <a:srgbClr val="000000"/>
                </a:solidFill>
                <a:latin typeface="Calibri"/>
                <a:cs typeface="Consolas" panose="020B0609020204030204" pitchFamily="49" charset="0"/>
              </a:rPr>
              <a:t>Emg.Warning</a:t>
            </a:r>
            <a:r>
              <a:rPr lang="en-US" altLang="ja-JP" sz="1400" dirty="0">
                <a:solidFill>
                  <a:srgbClr val="5F5F5F"/>
                </a:solidFill>
                <a:latin typeface="Calibri"/>
                <a:cs typeface="Consolas" panose="020B0609020204030204" pitchFamily="49" charset="0"/>
              </a:rPr>
              <a:t> &amp; </a:t>
            </a:r>
            <a:r>
              <a:rPr lang="en-US" altLang="ja-JP" sz="1400" dirty="0">
                <a:solidFill>
                  <a:srgbClr val="00B0F0"/>
                </a:solidFill>
                <a:latin typeface="Calibri"/>
                <a:cs typeface="Consolas" panose="020B0609020204030204" pitchFamily="49" charset="0"/>
              </a:rPr>
              <a:t>General</a:t>
            </a:r>
            <a:r>
              <a:rPr lang="en-US" altLang="ja-JP" sz="1400" dirty="0">
                <a:solidFill>
                  <a:srgbClr val="5F5F5F"/>
                </a:solidFill>
                <a:latin typeface="Calibri"/>
                <a:cs typeface="Consolas" panose="020B0609020204030204" pitchFamily="49" charset="0"/>
              </a:rPr>
              <a:t> only</a:t>
            </a:r>
          </a:p>
          <a:p>
            <a:pPr lvl="0"/>
            <a:r>
              <a:rPr lang="en-US" altLang="ja-JP" sz="1400" dirty="0">
                <a:solidFill>
                  <a:srgbClr val="5F5F5F"/>
                </a:solidFill>
                <a:latin typeface="Calibri"/>
                <a:cs typeface="Consolas" panose="020B0609020204030204" pitchFamily="49" charset="0"/>
              </a:rPr>
              <a:t>- </a:t>
            </a:r>
            <a:r>
              <a:rPr lang="en-US" altLang="ja-JP" sz="1400" dirty="0">
                <a:solidFill>
                  <a:srgbClr val="C00000"/>
                </a:solidFill>
                <a:latin typeface="Calibri"/>
                <a:cs typeface="Consolas" panose="020B0609020204030204" pitchFamily="49" charset="0"/>
              </a:rPr>
              <a:t>Emergency</a:t>
            </a:r>
            <a:r>
              <a:rPr lang="en-US" altLang="ja-JP" sz="1400" dirty="0">
                <a:solidFill>
                  <a:srgbClr val="5F5F5F"/>
                </a:solidFill>
                <a:latin typeface="Calibri"/>
                <a:cs typeface="Consolas" panose="020B0609020204030204" pitchFamily="49" charset="0"/>
              </a:rPr>
              <a:t>/</a:t>
            </a:r>
            <a:r>
              <a:rPr lang="en-US" altLang="ja-JP" sz="1400" dirty="0" err="1">
                <a:solidFill>
                  <a:srgbClr val="000000"/>
                </a:solidFill>
                <a:latin typeface="Calibri"/>
                <a:cs typeface="Consolas" panose="020B0609020204030204" pitchFamily="49" charset="0"/>
              </a:rPr>
              <a:t>Emg.Warning</a:t>
            </a:r>
            <a:r>
              <a:rPr lang="en-US" altLang="ja-JP" sz="1400" dirty="0">
                <a:solidFill>
                  <a:srgbClr val="5F5F5F"/>
                </a:solidFill>
                <a:latin typeface="Calibri"/>
                <a:cs typeface="Consolas" panose="020B0609020204030204" pitchFamily="49" charset="0"/>
              </a:rPr>
              <a:t>, </a:t>
            </a:r>
            <a:r>
              <a:rPr lang="en-US" altLang="ja-JP" sz="1400" dirty="0">
                <a:solidFill>
                  <a:srgbClr val="00B0F0"/>
                </a:solidFill>
                <a:latin typeface="Calibri"/>
                <a:cs typeface="Consolas" panose="020B0609020204030204" pitchFamily="49" charset="0"/>
              </a:rPr>
              <a:t>General </a:t>
            </a:r>
            <a:r>
              <a:rPr lang="en-US" altLang="ja-JP" sz="1400" dirty="0">
                <a:solidFill>
                  <a:srgbClr val="5F5F5F"/>
                </a:solidFill>
                <a:latin typeface="Calibri"/>
                <a:cs typeface="Consolas" panose="020B0609020204030204" pitchFamily="49" charset="0"/>
              </a:rPr>
              <a:t>&amp; </a:t>
            </a:r>
            <a:r>
              <a:rPr lang="en-US" altLang="ja-JP" sz="1400" dirty="0">
                <a:solidFill>
                  <a:srgbClr val="00B050"/>
                </a:solidFill>
                <a:latin typeface="Calibri"/>
                <a:cs typeface="Consolas" panose="020B0609020204030204" pitchFamily="49" charset="0"/>
              </a:rPr>
              <a:t>BGM</a:t>
            </a:r>
            <a:endParaRPr lang="ja-JP" altLang="en-US" sz="1400" dirty="0">
              <a:solidFill>
                <a:srgbClr val="00B050"/>
              </a:solidFill>
              <a:latin typeface="Calibri"/>
              <a:cs typeface="Consolas" panose="020B0609020204030204" pitchFamily="49" charset="0"/>
            </a:endParaRPr>
          </a:p>
        </p:txBody>
      </p:sp>
    </p:spTree>
    <p:extLst>
      <p:ext uri="{BB962C8B-B14F-4D97-AF65-F5344CB8AC3E}">
        <p14:creationId xmlns:p14="http://schemas.microsoft.com/office/powerpoint/2010/main" val="21101428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sp>
        <p:nvSpPr>
          <p:cNvPr id="14" name="正方形/長方形 13"/>
          <p:cNvSpPr/>
          <p:nvPr/>
        </p:nvSpPr>
        <p:spPr>
          <a:xfrm>
            <a:off x="2893219" y="1468027"/>
            <a:ext cx="4197999" cy="507860"/>
          </a:xfrm>
          <a:prstGeom prst="rect">
            <a:avLst/>
          </a:prstGeom>
        </p:spPr>
        <p:txBody>
          <a:bodyPr wrap="none" lIns="137187" tIns="68594" rIns="137187" bIns="68594">
            <a:spAutoFit/>
          </a:bodyPr>
          <a:lstStyle/>
          <a:p>
            <a:r>
              <a:rPr lang="en-US" altLang="ja-JP" sz="2400" b="1" dirty="0">
                <a:solidFill>
                  <a:srgbClr val="F79646">
                    <a:lumMod val="75000"/>
                  </a:srgbClr>
                </a:solidFill>
                <a:latin typeface="Calibri"/>
              </a:rPr>
              <a:t>CPU Off Mode and Analog Link</a:t>
            </a:r>
            <a:endParaRPr lang="ja-JP" altLang="en-US" sz="2400" dirty="0">
              <a:solidFill>
                <a:srgbClr val="F79646">
                  <a:lumMod val="75000"/>
                </a:srgbClr>
              </a:solidFill>
            </a:endParaRPr>
          </a:p>
        </p:txBody>
      </p:sp>
      <p:grpSp>
        <p:nvGrpSpPr>
          <p:cNvPr id="61" name="グループ化 60"/>
          <p:cNvGrpSpPr/>
          <p:nvPr/>
        </p:nvGrpSpPr>
        <p:grpSpPr>
          <a:xfrm>
            <a:off x="1153670" y="539776"/>
            <a:ext cx="1866938" cy="1772636"/>
            <a:chOff x="2753541" y="985398"/>
            <a:chExt cx="2425140" cy="2301963"/>
          </a:xfrm>
        </p:grpSpPr>
        <p:grpSp>
          <p:nvGrpSpPr>
            <p:cNvPr id="62" name="グループ化 61"/>
            <p:cNvGrpSpPr/>
            <p:nvPr/>
          </p:nvGrpSpPr>
          <p:grpSpPr>
            <a:xfrm>
              <a:off x="2991167" y="1221263"/>
              <a:ext cx="1944214" cy="1771247"/>
              <a:chOff x="2991168" y="1221263"/>
              <a:chExt cx="1944215" cy="1771248"/>
            </a:xfrm>
          </p:grpSpPr>
          <p:sp>
            <p:nvSpPr>
              <p:cNvPr id="64" name="円/楕円 63"/>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kern="0" dirty="0">
                  <a:solidFill>
                    <a:prstClr val="white"/>
                  </a:solidFill>
                  <a:latin typeface="Meiryo UI"/>
                  <a:ea typeface="Meiryo UI"/>
                </a:endParaRPr>
              </a:p>
            </p:txBody>
          </p:sp>
          <p:sp>
            <p:nvSpPr>
              <p:cNvPr id="65" name="角丸四角形 64"/>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Redundant</a:t>
                </a:r>
                <a:endParaRPr kumimoji="0" lang="ja-JP" altLang="en-US" b="1" kern="0" dirty="0">
                  <a:solidFill>
                    <a:prstClr val="white"/>
                  </a:solidFill>
                  <a:latin typeface="Calibri"/>
                  <a:ea typeface="Meiryo UI"/>
                </a:endParaRPr>
              </a:p>
            </p:txBody>
          </p:sp>
        </p:grpSp>
        <p:pic>
          <p:nvPicPr>
            <p:cNvPr id="63" name="Picture 2" descr="C:\Users\toa27839.TOA\AppData\Local\Temp\notesEA312D\Bubble_material_noshadow-01.pn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114" name="ホームベース 113"/>
          <p:cNvSpPr/>
          <p:nvPr/>
        </p:nvSpPr>
        <p:spPr>
          <a:xfrm flipH="1">
            <a:off x="794348" y="5098862"/>
            <a:ext cx="852187"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500" dirty="0">
                <a:latin typeface="+mj-lt"/>
              </a:rPr>
              <a:t>Detail</a:t>
            </a:r>
            <a:endParaRPr lang="ja-JP" altLang="en-US" sz="1500" dirty="0">
              <a:latin typeface="+mj-lt"/>
            </a:endParaRPr>
          </a:p>
        </p:txBody>
      </p:sp>
      <p:sp>
        <p:nvSpPr>
          <p:cNvPr id="117" name="ホームベース 116"/>
          <p:cNvSpPr/>
          <p:nvPr/>
        </p:nvSpPr>
        <p:spPr>
          <a:xfrm flipH="1">
            <a:off x="794347" y="5683718"/>
            <a:ext cx="852187"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500" dirty="0">
                <a:latin typeface="+mj-lt"/>
              </a:rPr>
              <a:t>Detail</a:t>
            </a:r>
            <a:endParaRPr lang="ja-JP" altLang="en-US" sz="1500" dirty="0">
              <a:latin typeface="+mj-lt"/>
            </a:endParaRPr>
          </a:p>
        </p:txBody>
      </p:sp>
      <p:sp>
        <p:nvSpPr>
          <p:cNvPr id="119" name="ホームベース 118"/>
          <p:cNvSpPr/>
          <p:nvPr/>
        </p:nvSpPr>
        <p:spPr>
          <a:xfrm flipH="1">
            <a:off x="806356" y="5927702"/>
            <a:ext cx="852187"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500" dirty="0">
                <a:latin typeface="+mj-lt"/>
              </a:rPr>
              <a:t>Detail</a:t>
            </a:r>
            <a:endParaRPr lang="ja-JP" altLang="en-US" sz="1500" dirty="0">
              <a:latin typeface="+mj-lt"/>
            </a:endParaRPr>
          </a:p>
        </p:txBody>
      </p:sp>
      <p:sp>
        <p:nvSpPr>
          <p:cNvPr id="113" name="円/楕円 112"/>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円/楕円 120"/>
          <p:cNvSpPr/>
          <p:nvPr/>
        </p:nvSpPr>
        <p:spPr>
          <a:xfrm>
            <a:off x="145116" y="3838827"/>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23" name="Picture 8" descr="H:\TCL\Products\Products data\VX\VX-3000\Photo\VX-3000 ph2\VX-3000 Bilder\VX-3004F_back.jpg">
            <a:extLst>
              <a:ext uri="{FF2B5EF4-FFF2-40B4-BE49-F238E27FC236}">
                <a16:creationId xmlns:a16="http://schemas.microsoft.com/office/drawing/2014/main" id="{ED0DE6E3-3063-49D9-A3B7-6ED3375A4E6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47983" y="2641521"/>
            <a:ext cx="2444722" cy="776841"/>
          </a:xfrm>
          <a:prstGeom prst="rect">
            <a:avLst/>
          </a:prstGeom>
          <a:noFill/>
          <a:extLst>
            <a:ext uri="{909E8E84-426E-40DD-AFC4-6F175D3DCCD1}">
              <a14:hiddenFill xmlns:a14="http://schemas.microsoft.com/office/drawing/2010/main">
                <a:solidFill>
                  <a:srgbClr val="FFFFFF"/>
                </a:solidFill>
              </a14:hiddenFill>
            </a:ext>
          </a:extLst>
        </p:spPr>
      </p:pic>
      <p:sp>
        <p:nvSpPr>
          <p:cNvPr id="125" name="フリーフォーム 110">
            <a:extLst>
              <a:ext uri="{FF2B5EF4-FFF2-40B4-BE49-F238E27FC236}">
                <a16:creationId xmlns:a16="http://schemas.microsoft.com/office/drawing/2014/main" id="{C1A0FDFF-B5CB-4E49-8D88-02F5703709A6}"/>
              </a:ext>
            </a:extLst>
          </p:cNvPr>
          <p:cNvSpPr/>
          <p:nvPr/>
        </p:nvSpPr>
        <p:spPr>
          <a:xfrm>
            <a:off x="4327410" y="4112321"/>
            <a:ext cx="1142742" cy="303198"/>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sp>
        <p:nvSpPr>
          <p:cNvPr id="126" name="フリーフォーム 136">
            <a:extLst>
              <a:ext uri="{FF2B5EF4-FFF2-40B4-BE49-F238E27FC236}">
                <a16:creationId xmlns:a16="http://schemas.microsoft.com/office/drawing/2014/main" id="{855ECD5B-24AB-476A-9D54-2C69C50EFC9A}"/>
              </a:ext>
            </a:extLst>
          </p:cNvPr>
          <p:cNvSpPr/>
          <p:nvPr/>
        </p:nvSpPr>
        <p:spPr>
          <a:xfrm>
            <a:off x="5587474" y="4108172"/>
            <a:ext cx="1142742" cy="303198"/>
          </a:xfrm>
          <a:custGeom>
            <a:avLst/>
            <a:gdLst>
              <a:gd name="connsiteX0" fmla="*/ 0 w 1484415"/>
              <a:gd name="connsiteY0" fmla="*/ 0 h 249382"/>
              <a:gd name="connsiteX1" fmla="*/ 0 w 1484415"/>
              <a:gd name="connsiteY1" fmla="*/ 249382 h 249382"/>
              <a:gd name="connsiteX2" fmla="*/ 1484415 w 1484415"/>
              <a:gd name="connsiteY2" fmla="*/ 249382 h 249382"/>
              <a:gd name="connsiteX3" fmla="*/ 1484415 w 1484415"/>
              <a:gd name="connsiteY3" fmla="*/ 0 h 249382"/>
            </a:gdLst>
            <a:ahLst/>
            <a:cxnLst>
              <a:cxn ang="0">
                <a:pos x="connsiteX0" y="connsiteY0"/>
              </a:cxn>
              <a:cxn ang="0">
                <a:pos x="connsiteX1" y="connsiteY1"/>
              </a:cxn>
              <a:cxn ang="0">
                <a:pos x="connsiteX2" y="connsiteY2"/>
              </a:cxn>
              <a:cxn ang="0">
                <a:pos x="connsiteX3" y="connsiteY3"/>
              </a:cxn>
            </a:cxnLst>
            <a:rect l="l" t="t" r="r" b="b"/>
            <a:pathLst>
              <a:path w="1484415" h="249382">
                <a:moveTo>
                  <a:pt x="0" y="0"/>
                </a:moveTo>
                <a:lnTo>
                  <a:pt x="0" y="249382"/>
                </a:lnTo>
                <a:lnTo>
                  <a:pt x="1484415" y="249382"/>
                </a:lnTo>
                <a:lnTo>
                  <a:pt x="1484415" y="0"/>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pic>
        <p:nvPicPr>
          <p:cNvPr id="127" name="Picture 3">
            <a:extLst>
              <a:ext uri="{FF2B5EF4-FFF2-40B4-BE49-F238E27FC236}">
                <a16:creationId xmlns:a16="http://schemas.microsoft.com/office/drawing/2014/main" id="{7772FEAB-EC51-49D1-AE8B-946C50D1091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604774" y="2284324"/>
            <a:ext cx="1342150" cy="1025636"/>
          </a:xfrm>
          <a:prstGeom prst="rect">
            <a:avLst/>
          </a:prstGeom>
          <a:noFill/>
          <a:ln w="19050">
            <a:solidFill>
              <a:srgbClr val="FF0000"/>
            </a:solidFill>
            <a:miter lim="800000"/>
            <a:headEnd/>
            <a:tailEnd/>
          </a:ln>
          <a:effectLst>
            <a:outerShdw blurRad="50800" dist="38100" dir="8100000" algn="tr" rotWithShape="0">
              <a:prstClr val="black">
                <a:alpha val="40000"/>
              </a:prstClr>
            </a:outerShdw>
          </a:effectLst>
          <a:extLst>
            <a:ext uri="{909E8E84-426E-40DD-AFC4-6F175D3DCCD1}">
              <a14:hiddenFill xmlns:a14="http://schemas.microsoft.com/office/drawing/2010/main">
                <a:solidFill>
                  <a:schemeClr val="accent1"/>
                </a:solidFill>
              </a14:hiddenFill>
            </a:ext>
          </a:extLst>
        </p:spPr>
      </p:pic>
      <p:sp>
        <p:nvSpPr>
          <p:cNvPr id="130" name="正方形/長方形 129">
            <a:extLst>
              <a:ext uri="{FF2B5EF4-FFF2-40B4-BE49-F238E27FC236}">
                <a16:creationId xmlns:a16="http://schemas.microsoft.com/office/drawing/2014/main" id="{A8044FB9-C077-4C83-8D16-F16382FC03F2}"/>
              </a:ext>
            </a:extLst>
          </p:cNvPr>
          <p:cNvSpPr/>
          <p:nvPr/>
        </p:nvSpPr>
        <p:spPr>
          <a:xfrm>
            <a:off x="2993060" y="5117288"/>
            <a:ext cx="4297782" cy="2077520"/>
          </a:xfrm>
          <a:prstGeom prst="rect">
            <a:avLst/>
          </a:prstGeom>
        </p:spPr>
        <p:txBody>
          <a:bodyPr wrap="square" lIns="137187" tIns="68594" rIns="137187" bIns="68594">
            <a:spAutoFit/>
          </a:bodyPr>
          <a:lstStyle/>
          <a:p>
            <a:r>
              <a:rPr lang="en-US" altLang="ja-JP" dirty="0">
                <a:solidFill>
                  <a:srgbClr val="5F5F5F"/>
                </a:solidFill>
                <a:latin typeface="Calibri"/>
              </a:rPr>
              <a:t>The CPU off function permits the all-zone calls to be made from the RM-200SF or RM-300X by bypassing the CPU normally used by the VX-3000F and using an analog link instead. This function is usually used if a system failure is preventing normal broadcasts from being made.</a:t>
            </a:r>
            <a:endParaRPr lang="en-US" altLang="ja-JP" sz="1700" dirty="0">
              <a:solidFill>
                <a:srgbClr val="5F5F5F"/>
              </a:solidFill>
              <a:latin typeface="Calibri"/>
            </a:endParaRPr>
          </a:p>
        </p:txBody>
      </p:sp>
      <p:sp>
        <p:nvSpPr>
          <p:cNvPr id="131" name="正方形/長方形 130">
            <a:extLst>
              <a:ext uri="{FF2B5EF4-FFF2-40B4-BE49-F238E27FC236}">
                <a16:creationId xmlns:a16="http://schemas.microsoft.com/office/drawing/2014/main" id="{E5319FF6-78C6-4E6D-9B03-9695AE17D229}"/>
              </a:ext>
            </a:extLst>
          </p:cNvPr>
          <p:cNvSpPr/>
          <p:nvPr/>
        </p:nvSpPr>
        <p:spPr>
          <a:xfrm>
            <a:off x="5204225" y="3118841"/>
            <a:ext cx="240443" cy="191119"/>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dirty="0"/>
          </a:p>
        </p:txBody>
      </p:sp>
      <p:sp>
        <p:nvSpPr>
          <p:cNvPr id="144" name="正方形/長方形 143">
            <a:extLst>
              <a:ext uri="{FF2B5EF4-FFF2-40B4-BE49-F238E27FC236}">
                <a16:creationId xmlns:a16="http://schemas.microsoft.com/office/drawing/2014/main" id="{A4B59884-09EE-4D16-9383-8E73C5CDE879}"/>
              </a:ext>
            </a:extLst>
          </p:cNvPr>
          <p:cNvSpPr/>
          <p:nvPr/>
        </p:nvSpPr>
        <p:spPr>
          <a:xfrm>
            <a:off x="4354335" y="4364380"/>
            <a:ext cx="2607554" cy="415669"/>
          </a:xfrm>
          <a:prstGeom prst="rect">
            <a:avLst/>
          </a:prstGeom>
        </p:spPr>
        <p:txBody>
          <a:bodyPr wrap="none" lIns="137187" tIns="68594" rIns="137187" bIns="68594">
            <a:spAutoFit/>
          </a:bodyPr>
          <a:lstStyle/>
          <a:p>
            <a:r>
              <a:rPr lang="en-US" altLang="ja-JP" dirty="0">
                <a:solidFill>
                  <a:srgbClr val="5F5F5F"/>
                </a:solidFill>
                <a:latin typeface="Calibri"/>
              </a:rPr>
              <a:t>Analog Link (Max: 800m)</a:t>
            </a:r>
            <a:endParaRPr lang="ja-JP" altLang="en-US" dirty="0"/>
          </a:p>
        </p:txBody>
      </p:sp>
      <p:grpSp>
        <p:nvGrpSpPr>
          <p:cNvPr id="145" name="グループ化 144">
            <a:extLst>
              <a:ext uri="{FF2B5EF4-FFF2-40B4-BE49-F238E27FC236}">
                <a16:creationId xmlns:a16="http://schemas.microsoft.com/office/drawing/2014/main" id="{46A29920-9590-4058-8CB1-071A1ED40B78}"/>
              </a:ext>
            </a:extLst>
          </p:cNvPr>
          <p:cNvGrpSpPr/>
          <p:nvPr/>
        </p:nvGrpSpPr>
        <p:grpSpPr>
          <a:xfrm>
            <a:off x="7781132" y="1615987"/>
            <a:ext cx="1033888" cy="1985099"/>
            <a:chOff x="5589743" y="2291262"/>
            <a:chExt cx="689179" cy="1322855"/>
          </a:xfrm>
        </p:grpSpPr>
        <p:pic>
          <p:nvPicPr>
            <p:cNvPr id="146" name="Picture 3" descr="H:\TCL\Products\Products data\VX\VX-2000\Pict\rm200xf_2_pn1e.jpg">
              <a:extLst>
                <a:ext uri="{FF2B5EF4-FFF2-40B4-BE49-F238E27FC236}">
                  <a16:creationId xmlns:a16="http://schemas.microsoft.com/office/drawing/2014/main" id="{E64D9E44-79FA-4B74-B1A6-3816B5BD822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89743" y="2291262"/>
              <a:ext cx="689179" cy="739432"/>
            </a:xfrm>
            <a:prstGeom prst="rect">
              <a:avLst/>
            </a:prstGeom>
            <a:noFill/>
            <a:extLst>
              <a:ext uri="{909E8E84-426E-40DD-AFC4-6F175D3DCCD1}">
                <a14:hiddenFill xmlns:a14="http://schemas.microsoft.com/office/drawing/2010/main">
                  <a:solidFill>
                    <a:srgbClr val="FFFFFF"/>
                  </a:solidFill>
                </a14:hiddenFill>
              </a:ext>
            </a:extLst>
          </p:spPr>
        </p:pic>
        <p:sp>
          <p:nvSpPr>
            <p:cNvPr id="147" name="正方形/長方形 146">
              <a:extLst>
                <a:ext uri="{FF2B5EF4-FFF2-40B4-BE49-F238E27FC236}">
                  <a16:creationId xmlns:a16="http://schemas.microsoft.com/office/drawing/2014/main" id="{A5E9A5AD-E091-4347-8312-637C4D335608}"/>
                </a:ext>
              </a:extLst>
            </p:cNvPr>
            <p:cNvSpPr/>
            <p:nvPr/>
          </p:nvSpPr>
          <p:spPr>
            <a:xfrm>
              <a:off x="5679016" y="2537216"/>
              <a:ext cx="144016" cy="129361"/>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148" name="Picture 2">
              <a:extLst>
                <a:ext uri="{FF2B5EF4-FFF2-40B4-BE49-F238E27FC236}">
                  <a16:creationId xmlns:a16="http://schemas.microsoft.com/office/drawing/2014/main" id="{E25E873F-60FE-481A-AF96-3F3B9E26162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633765" y="2946267"/>
              <a:ext cx="641348" cy="667850"/>
            </a:xfrm>
            <a:prstGeom prst="rect">
              <a:avLst/>
            </a:prstGeom>
            <a:noFill/>
            <a:ln w="19050">
              <a:solidFill>
                <a:srgbClr val="FF0000"/>
              </a:solidFill>
              <a:miter lim="800000"/>
              <a:headEnd/>
              <a:tailEnd/>
            </a:ln>
            <a:effectLst>
              <a:outerShdw blurRad="50800" dist="38100" dir="8100000" algn="tr" rotWithShape="0">
                <a:prstClr val="black">
                  <a:alpha val="40000"/>
                </a:prstClr>
              </a:outerShdw>
            </a:effectLst>
            <a:extLst>
              <a:ext uri="{909E8E84-426E-40DD-AFC4-6F175D3DCCD1}">
                <a14:hiddenFill xmlns:a14="http://schemas.microsoft.com/office/drawing/2010/main">
                  <a:solidFill>
                    <a:schemeClr val="accent1"/>
                  </a:solidFill>
                </a14:hiddenFill>
              </a:ext>
            </a:extLst>
          </p:spPr>
        </p:pic>
      </p:grpSp>
      <p:sp>
        <p:nvSpPr>
          <p:cNvPr id="149" name="フリーフォーム: 図形 148">
            <a:extLst>
              <a:ext uri="{FF2B5EF4-FFF2-40B4-BE49-F238E27FC236}">
                <a16:creationId xmlns:a16="http://schemas.microsoft.com/office/drawing/2014/main" id="{8792BA6F-0FAF-4FFD-91FF-77002EFA6387}"/>
              </a:ext>
            </a:extLst>
          </p:cNvPr>
          <p:cNvSpPr/>
          <p:nvPr/>
        </p:nvSpPr>
        <p:spPr>
          <a:xfrm>
            <a:off x="4207449" y="4112683"/>
            <a:ext cx="2665653" cy="665605"/>
          </a:xfrm>
          <a:custGeom>
            <a:avLst/>
            <a:gdLst>
              <a:gd name="connsiteX0" fmla="*/ 106626 w 2665653"/>
              <a:gd name="connsiteY0" fmla="*/ 0 h 665605"/>
              <a:gd name="connsiteX1" fmla="*/ 0 w 2665653"/>
              <a:gd name="connsiteY1" fmla="*/ 0 h 665605"/>
              <a:gd name="connsiteX2" fmla="*/ 0 w 2665653"/>
              <a:gd name="connsiteY2" fmla="*/ 665605 h 665605"/>
              <a:gd name="connsiteX3" fmla="*/ 2665653 w 2665653"/>
              <a:gd name="connsiteY3" fmla="*/ 665605 h 665605"/>
              <a:gd name="connsiteX4" fmla="*/ 2665653 w 2665653"/>
              <a:gd name="connsiteY4" fmla="*/ 3231 h 665605"/>
              <a:gd name="connsiteX5" fmla="*/ 2523485 w 2665653"/>
              <a:gd name="connsiteY5" fmla="*/ 3231 h 66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5653" h="665605">
                <a:moveTo>
                  <a:pt x="106626" y="0"/>
                </a:moveTo>
                <a:lnTo>
                  <a:pt x="0" y="0"/>
                </a:lnTo>
                <a:lnTo>
                  <a:pt x="0" y="665605"/>
                </a:lnTo>
                <a:lnTo>
                  <a:pt x="2665653" y="665605"/>
                </a:lnTo>
                <a:lnTo>
                  <a:pt x="2665653" y="3231"/>
                </a:lnTo>
                <a:lnTo>
                  <a:pt x="2523485" y="3231"/>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 name="正方形/長方形 149">
            <a:extLst>
              <a:ext uri="{FF2B5EF4-FFF2-40B4-BE49-F238E27FC236}">
                <a16:creationId xmlns:a16="http://schemas.microsoft.com/office/drawing/2014/main" id="{EA0BA8A8-BC47-4977-BADC-8A039F9B97D2}"/>
              </a:ext>
            </a:extLst>
          </p:cNvPr>
          <p:cNvSpPr/>
          <p:nvPr/>
        </p:nvSpPr>
        <p:spPr>
          <a:xfrm>
            <a:off x="4587680" y="3456557"/>
            <a:ext cx="1126230" cy="774340"/>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pPr>
            <a:r>
              <a:rPr kumimoji="0" lang="en-US" altLang="ja-JP" sz="2400" kern="0" dirty="0">
                <a:solidFill>
                  <a:srgbClr val="7030A0"/>
                </a:solidFill>
                <a:latin typeface="Calibri"/>
                <a:ea typeface="ＭＳ Ｐゴシック"/>
              </a:rPr>
              <a:t>Frame</a:t>
            </a:r>
          </a:p>
        </p:txBody>
      </p:sp>
      <p:sp>
        <p:nvSpPr>
          <p:cNvPr id="151" name="正方形/長方形 150">
            <a:extLst>
              <a:ext uri="{FF2B5EF4-FFF2-40B4-BE49-F238E27FC236}">
                <a16:creationId xmlns:a16="http://schemas.microsoft.com/office/drawing/2014/main" id="{5042A615-46E4-490B-B6D5-F7D35665E9EF}"/>
              </a:ext>
            </a:extLst>
          </p:cNvPr>
          <p:cNvSpPr/>
          <p:nvPr/>
        </p:nvSpPr>
        <p:spPr>
          <a:xfrm>
            <a:off x="3382655" y="3462964"/>
            <a:ext cx="1126230" cy="774340"/>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pPr>
            <a:r>
              <a:rPr kumimoji="0" lang="en-US" altLang="ja-JP" sz="2400" kern="0" dirty="0">
                <a:solidFill>
                  <a:srgbClr val="7030A0"/>
                </a:solidFill>
                <a:latin typeface="Calibri"/>
                <a:ea typeface="ＭＳ Ｐゴシック"/>
              </a:rPr>
              <a:t>Frame</a:t>
            </a:r>
          </a:p>
        </p:txBody>
      </p:sp>
      <p:sp>
        <p:nvSpPr>
          <p:cNvPr id="153" name="正方形/長方形 152">
            <a:extLst>
              <a:ext uri="{FF2B5EF4-FFF2-40B4-BE49-F238E27FC236}">
                <a16:creationId xmlns:a16="http://schemas.microsoft.com/office/drawing/2014/main" id="{BB47DAA0-5E72-4AB7-8D2E-304E0D1FA5E3}"/>
              </a:ext>
            </a:extLst>
          </p:cNvPr>
          <p:cNvSpPr/>
          <p:nvPr/>
        </p:nvSpPr>
        <p:spPr>
          <a:xfrm>
            <a:off x="5792705" y="3462964"/>
            <a:ext cx="1126230" cy="774340"/>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pPr>
            <a:r>
              <a:rPr kumimoji="0" lang="en-US" altLang="ja-JP" sz="2400" kern="0" dirty="0">
                <a:solidFill>
                  <a:srgbClr val="7030A0"/>
                </a:solidFill>
                <a:latin typeface="Calibri"/>
                <a:ea typeface="ＭＳ Ｐゴシック"/>
              </a:rPr>
              <a:t>Frame</a:t>
            </a:r>
          </a:p>
        </p:txBody>
      </p:sp>
      <p:sp>
        <p:nvSpPr>
          <p:cNvPr id="154" name="正方形/長方形 153">
            <a:extLst>
              <a:ext uri="{FF2B5EF4-FFF2-40B4-BE49-F238E27FC236}">
                <a16:creationId xmlns:a16="http://schemas.microsoft.com/office/drawing/2014/main" id="{F29DAA3E-4FF3-4FEB-9B5E-58EFB14ADED9}"/>
              </a:ext>
            </a:extLst>
          </p:cNvPr>
          <p:cNvSpPr/>
          <p:nvPr/>
        </p:nvSpPr>
        <p:spPr>
          <a:xfrm>
            <a:off x="3762238" y="3934946"/>
            <a:ext cx="874974" cy="384749"/>
          </a:xfrm>
          <a:prstGeom prst="rect">
            <a:avLst/>
          </a:prstGeom>
        </p:spPr>
        <p:txBody>
          <a:bodyPr wrap="none" lIns="137187" tIns="68594" rIns="137187" bIns="68594">
            <a:spAutoFit/>
          </a:bodyPr>
          <a:lstStyle/>
          <a:p>
            <a:r>
              <a:rPr kumimoji="0" lang="en-US" altLang="ja-JP" sz="1600" kern="0" dirty="0">
                <a:solidFill>
                  <a:srgbClr val="5F5F5F"/>
                </a:solidFill>
                <a:latin typeface="Calibri"/>
                <a:ea typeface="ＭＳ Ｐゴシック"/>
              </a:rPr>
              <a:t>OUT IN</a:t>
            </a:r>
            <a:endParaRPr lang="ja-JP" altLang="en-US" sz="1700" dirty="0">
              <a:solidFill>
                <a:srgbClr val="5F5F5F"/>
              </a:solidFill>
            </a:endParaRPr>
          </a:p>
        </p:txBody>
      </p:sp>
      <p:sp>
        <p:nvSpPr>
          <p:cNvPr id="155" name="正方形/長方形 154">
            <a:extLst>
              <a:ext uri="{FF2B5EF4-FFF2-40B4-BE49-F238E27FC236}">
                <a16:creationId xmlns:a16="http://schemas.microsoft.com/office/drawing/2014/main" id="{028A4A97-F082-4980-8240-29F30ECBC726}"/>
              </a:ext>
            </a:extLst>
          </p:cNvPr>
          <p:cNvSpPr/>
          <p:nvPr/>
        </p:nvSpPr>
        <p:spPr>
          <a:xfrm>
            <a:off x="5060071" y="3924497"/>
            <a:ext cx="837346" cy="369483"/>
          </a:xfrm>
          <a:prstGeom prst="rect">
            <a:avLst/>
          </a:prstGeom>
        </p:spPr>
        <p:txBody>
          <a:bodyPr wrap="none" lIns="137187" tIns="68594" rIns="137187" bIns="68594">
            <a:spAutoFit/>
          </a:bodyPr>
          <a:lstStyle/>
          <a:p>
            <a:r>
              <a:rPr kumimoji="0" lang="en-US" altLang="ja-JP" sz="1500" kern="0" dirty="0">
                <a:solidFill>
                  <a:srgbClr val="5F5F5F"/>
                </a:solidFill>
                <a:latin typeface="Calibri"/>
                <a:ea typeface="ＭＳ Ｐゴシック"/>
              </a:rPr>
              <a:t>OUT IN</a:t>
            </a:r>
            <a:endParaRPr lang="ja-JP" altLang="en-US" sz="1600" dirty="0">
              <a:solidFill>
                <a:srgbClr val="5F5F5F"/>
              </a:solidFill>
            </a:endParaRPr>
          </a:p>
        </p:txBody>
      </p:sp>
      <p:sp>
        <p:nvSpPr>
          <p:cNvPr id="156" name="正方形/長方形 155">
            <a:extLst>
              <a:ext uri="{FF2B5EF4-FFF2-40B4-BE49-F238E27FC236}">
                <a16:creationId xmlns:a16="http://schemas.microsoft.com/office/drawing/2014/main" id="{3E44427A-BF5D-4D53-A970-ABA9D9E56FA9}"/>
              </a:ext>
            </a:extLst>
          </p:cNvPr>
          <p:cNvSpPr/>
          <p:nvPr/>
        </p:nvSpPr>
        <p:spPr>
          <a:xfrm>
            <a:off x="6308863" y="3918757"/>
            <a:ext cx="837346" cy="369483"/>
          </a:xfrm>
          <a:prstGeom prst="rect">
            <a:avLst/>
          </a:prstGeom>
        </p:spPr>
        <p:txBody>
          <a:bodyPr wrap="none" lIns="137187" tIns="68594" rIns="137187" bIns="68594">
            <a:spAutoFit/>
          </a:bodyPr>
          <a:lstStyle/>
          <a:p>
            <a:r>
              <a:rPr kumimoji="0" lang="en-US" altLang="ja-JP" sz="1500" kern="0" dirty="0">
                <a:solidFill>
                  <a:srgbClr val="5F5F5F"/>
                </a:solidFill>
                <a:latin typeface="Calibri"/>
                <a:ea typeface="ＭＳ Ｐゴシック"/>
              </a:rPr>
              <a:t>OUT IN</a:t>
            </a:r>
            <a:endParaRPr lang="ja-JP" altLang="en-US" sz="1600" dirty="0">
              <a:solidFill>
                <a:srgbClr val="5F5F5F"/>
              </a:solidFill>
            </a:endParaRPr>
          </a:p>
        </p:txBody>
      </p:sp>
      <p:pic>
        <p:nvPicPr>
          <p:cNvPr id="5" name="図 4">
            <a:extLst>
              <a:ext uri="{FF2B5EF4-FFF2-40B4-BE49-F238E27FC236}">
                <a16:creationId xmlns:a16="http://schemas.microsoft.com/office/drawing/2014/main" id="{F6BF9C72-BABC-403B-B811-675825130C72}"/>
              </a:ext>
            </a:extLst>
          </p:cNvPr>
          <p:cNvPicPr>
            <a:picLocks noChangeAspect="1"/>
          </p:cNvPicPr>
          <p:nvPr/>
        </p:nvPicPr>
        <p:blipFill>
          <a:blip r:embed="rId7"/>
          <a:stretch>
            <a:fillRect/>
          </a:stretch>
        </p:blipFill>
        <p:spPr>
          <a:xfrm>
            <a:off x="7735360" y="3838827"/>
            <a:ext cx="5282301" cy="3631208"/>
          </a:xfrm>
          <a:prstGeom prst="rect">
            <a:avLst/>
          </a:prstGeom>
        </p:spPr>
      </p:pic>
      <p:pic>
        <p:nvPicPr>
          <p:cNvPr id="157" name="Picture 2" descr="H:\TCL\Products\Products data\VX\VX-3000\Photo\VX-3000 ph2\VX-3000 Bilder\RM-300X_RM 210F.jpg">
            <a:extLst>
              <a:ext uri="{FF2B5EF4-FFF2-40B4-BE49-F238E27FC236}">
                <a16:creationId xmlns:a16="http://schemas.microsoft.com/office/drawing/2014/main" id="{2B3F3170-D46E-467E-9F11-5AC006EA696E}"/>
              </a:ext>
            </a:extLst>
          </p:cNvPr>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11305490" y="1430639"/>
            <a:ext cx="1334130" cy="1109604"/>
          </a:xfrm>
          <a:prstGeom prst="rect">
            <a:avLst/>
          </a:prstGeom>
          <a:noFill/>
          <a:extLst>
            <a:ext uri="{909E8E84-426E-40DD-AFC4-6F175D3DCCD1}">
              <a14:hiddenFill xmlns:a14="http://schemas.microsoft.com/office/drawing/2010/main">
                <a:solidFill>
                  <a:srgbClr val="FFFFFF"/>
                </a:solidFill>
              </a14:hiddenFill>
            </a:ext>
          </a:extLst>
        </p:spPr>
      </p:pic>
      <p:sp>
        <p:nvSpPr>
          <p:cNvPr id="6" name="フリーフォーム: 図形 5">
            <a:extLst>
              <a:ext uri="{FF2B5EF4-FFF2-40B4-BE49-F238E27FC236}">
                <a16:creationId xmlns:a16="http://schemas.microsoft.com/office/drawing/2014/main" id="{3F7626C9-68DC-4208-BAA4-BE75250B46DE}"/>
              </a:ext>
            </a:extLst>
          </p:cNvPr>
          <p:cNvSpPr/>
          <p:nvPr/>
        </p:nvSpPr>
        <p:spPr>
          <a:xfrm>
            <a:off x="11124839" y="1859673"/>
            <a:ext cx="549393" cy="139230"/>
          </a:xfrm>
          <a:custGeom>
            <a:avLst/>
            <a:gdLst>
              <a:gd name="connsiteX0" fmla="*/ 0 w 549393"/>
              <a:gd name="connsiteY0" fmla="*/ 0 h 139230"/>
              <a:gd name="connsiteX1" fmla="*/ 244593 w 549393"/>
              <a:gd name="connsiteY1" fmla="*/ 0 h 139230"/>
              <a:gd name="connsiteX2" fmla="*/ 549393 w 549393"/>
              <a:gd name="connsiteY2" fmla="*/ 139230 h 139230"/>
            </a:gdLst>
            <a:ahLst/>
            <a:cxnLst>
              <a:cxn ang="0">
                <a:pos x="connsiteX0" y="connsiteY0"/>
              </a:cxn>
              <a:cxn ang="0">
                <a:pos x="connsiteX1" y="connsiteY1"/>
              </a:cxn>
              <a:cxn ang="0">
                <a:pos x="connsiteX2" y="connsiteY2"/>
              </a:cxn>
            </a:cxnLst>
            <a:rect l="l" t="t" r="r" b="b"/>
            <a:pathLst>
              <a:path w="549393" h="139230">
                <a:moveTo>
                  <a:pt x="0" y="0"/>
                </a:moveTo>
                <a:lnTo>
                  <a:pt x="244593" y="0"/>
                </a:lnTo>
                <a:lnTo>
                  <a:pt x="549393" y="139230"/>
                </a:lnTo>
              </a:path>
            </a:pathLst>
          </a:custGeom>
          <a:noFill/>
          <a:ln>
            <a:solidFill>
              <a:srgbClr val="FF0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正方形/長方形 6">
            <a:extLst>
              <a:ext uri="{FF2B5EF4-FFF2-40B4-BE49-F238E27FC236}">
                <a16:creationId xmlns:a16="http://schemas.microsoft.com/office/drawing/2014/main" id="{617300FA-0CBF-4381-99F9-71E59D6F010D}"/>
              </a:ext>
            </a:extLst>
          </p:cNvPr>
          <p:cNvSpPr/>
          <p:nvPr/>
        </p:nvSpPr>
        <p:spPr>
          <a:xfrm>
            <a:off x="11024125" y="2536189"/>
            <a:ext cx="2348646" cy="954107"/>
          </a:xfrm>
          <a:prstGeom prst="rect">
            <a:avLst/>
          </a:prstGeom>
        </p:spPr>
        <p:txBody>
          <a:bodyPr wrap="square">
            <a:spAutoFit/>
          </a:bodyPr>
          <a:lstStyle/>
          <a:p>
            <a:r>
              <a:rPr lang="en-US" altLang="ja-JP" sz="1400" dirty="0">
                <a:latin typeface="+mj-lt"/>
              </a:rPr>
              <a:t>By pressing the key under the red cover of the RM-300X for 4 seconds, the system will shift to CPU OFF mode.</a:t>
            </a:r>
            <a:endParaRPr lang="ja-JP" altLang="en-US" sz="1400" dirty="0">
              <a:latin typeface="+mj-lt"/>
            </a:endParaRPr>
          </a:p>
        </p:txBody>
      </p:sp>
      <p:sp>
        <p:nvSpPr>
          <p:cNvPr id="158" name="正方形/長方形 157">
            <a:extLst>
              <a:ext uri="{FF2B5EF4-FFF2-40B4-BE49-F238E27FC236}">
                <a16:creationId xmlns:a16="http://schemas.microsoft.com/office/drawing/2014/main" id="{1B0CAE5E-0A91-4449-A529-2D6894EFECB4}"/>
              </a:ext>
            </a:extLst>
          </p:cNvPr>
          <p:cNvSpPr/>
          <p:nvPr/>
        </p:nvSpPr>
        <p:spPr>
          <a:xfrm>
            <a:off x="8875347" y="2536189"/>
            <a:ext cx="1932754" cy="954107"/>
          </a:xfrm>
          <a:prstGeom prst="rect">
            <a:avLst/>
          </a:prstGeom>
        </p:spPr>
        <p:txBody>
          <a:bodyPr wrap="square">
            <a:spAutoFit/>
          </a:bodyPr>
          <a:lstStyle/>
          <a:p>
            <a:r>
              <a:rPr lang="en-US" altLang="ja-JP" sz="1400" dirty="0">
                <a:latin typeface="+mj-lt"/>
              </a:rPr>
              <a:t>By turning off the CPU Switch of the RM-200SF, the system is shifted to the CPU OFF mode.</a:t>
            </a:r>
            <a:endParaRPr lang="ja-JP" altLang="en-US" sz="1400" dirty="0">
              <a:latin typeface="+mj-lt"/>
            </a:endParaRPr>
          </a:p>
        </p:txBody>
      </p:sp>
      <p:sp>
        <p:nvSpPr>
          <p:cNvPr id="8" name="正方形/長方形 7">
            <a:extLst>
              <a:ext uri="{FF2B5EF4-FFF2-40B4-BE49-F238E27FC236}">
                <a16:creationId xmlns:a16="http://schemas.microsoft.com/office/drawing/2014/main" id="{E88383EC-E22A-48A7-A525-BD77D7906B59}"/>
              </a:ext>
            </a:extLst>
          </p:cNvPr>
          <p:cNvSpPr/>
          <p:nvPr/>
        </p:nvSpPr>
        <p:spPr>
          <a:xfrm>
            <a:off x="10823786" y="6980420"/>
            <a:ext cx="2193875" cy="461665"/>
          </a:xfrm>
          <a:prstGeom prst="rect">
            <a:avLst/>
          </a:prstGeom>
        </p:spPr>
        <p:txBody>
          <a:bodyPr wrap="square">
            <a:spAutoFit/>
          </a:bodyPr>
          <a:lstStyle/>
          <a:p>
            <a:r>
              <a:rPr lang="en-US" altLang="ja-JP" sz="1200" dirty="0">
                <a:latin typeface="+mj-lt"/>
              </a:rPr>
              <a:t>Broadcasts of RMs with the same priority are mixed.</a:t>
            </a:r>
            <a:endParaRPr lang="ja-JP" altLang="en-US" sz="1200" dirty="0">
              <a:latin typeface="+mj-lt"/>
            </a:endParaRPr>
          </a:p>
        </p:txBody>
      </p:sp>
    </p:spTree>
    <p:extLst>
      <p:ext uri="{BB962C8B-B14F-4D97-AF65-F5344CB8AC3E}">
        <p14:creationId xmlns:p14="http://schemas.microsoft.com/office/powerpoint/2010/main" val="2114491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grpSp>
        <p:nvGrpSpPr>
          <p:cNvPr id="61" name="グループ化 60"/>
          <p:cNvGrpSpPr/>
          <p:nvPr/>
        </p:nvGrpSpPr>
        <p:grpSpPr>
          <a:xfrm>
            <a:off x="1153670" y="539776"/>
            <a:ext cx="1866938" cy="1772636"/>
            <a:chOff x="2753541" y="985398"/>
            <a:chExt cx="2425140" cy="2301963"/>
          </a:xfrm>
        </p:grpSpPr>
        <p:grpSp>
          <p:nvGrpSpPr>
            <p:cNvPr id="62" name="グループ化 61"/>
            <p:cNvGrpSpPr/>
            <p:nvPr/>
          </p:nvGrpSpPr>
          <p:grpSpPr>
            <a:xfrm>
              <a:off x="2991167" y="1221263"/>
              <a:ext cx="1944214" cy="1771247"/>
              <a:chOff x="2991168" y="1221263"/>
              <a:chExt cx="1944215" cy="1771248"/>
            </a:xfrm>
          </p:grpSpPr>
          <p:sp>
            <p:nvSpPr>
              <p:cNvPr id="64" name="円/楕円 63"/>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kern="0" dirty="0">
                  <a:solidFill>
                    <a:prstClr val="white"/>
                  </a:solidFill>
                  <a:latin typeface="Meiryo UI"/>
                  <a:ea typeface="Meiryo UI"/>
                </a:endParaRPr>
              </a:p>
            </p:txBody>
          </p:sp>
          <p:sp>
            <p:nvSpPr>
              <p:cNvPr id="65" name="角丸四角形 64"/>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Redundant</a:t>
                </a:r>
                <a:endParaRPr kumimoji="0" lang="ja-JP" altLang="en-US" b="1" kern="0" dirty="0">
                  <a:solidFill>
                    <a:prstClr val="white"/>
                  </a:solidFill>
                  <a:latin typeface="Calibri"/>
                  <a:ea typeface="Meiryo UI"/>
                </a:endParaRPr>
              </a:p>
            </p:txBody>
          </p:sp>
        </p:grpSp>
        <p:pic>
          <p:nvPicPr>
            <p:cNvPr id="63" name="Picture 2" descr="C:\Users\toa27839.TOA\AppData\Local\Temp\notesEA312D\Bubble_material_noshadow-01.pn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126" name="正方形/長方形 125"/>
          <p:cNvSpPr/>
          <p:nvPr/>
        </p:nvSpPr>
        <p:spPr>
          <a:xfrm>
            <a:off x="2893218" y="1468027"/>
            <a:ext cx="2406611" cy="507860"/>
          </a:xfrm>
          <a:prstGeom prst="rect">
            <a:avLst/>
          </a:prstGeom>
        </p:spPr>
        <p:txBody>
          <a:bodyPr wrap="none" lIns="137187" tIns="68594" rIns="137187" bIns="68594">
            <a:spAutoFit/>
          </a:bodyPr>
          <a:lstStyle/>
          <a:p>
            <a:r>
              <a:rPr lang="en-US" altLang="ja-JP" sz="2400" b="1" dirty="0">
                <a:solidFill>
                  <a:srgbClr val="F79646">
                    <a:lumMod val="75000"/>
                  </a:srgbClr>
                </a:solidFill>
                <a:latin typeface="Calibri"/>
              </a:rPr>
              <a:t>System Manager</a:t>
            </a:r>
            <a:endParaRPr lang="ja-JP" altLang="en-US" sz="2400" dirty="0">
              <a:solidFill>
                <a:srgbClr val="F79646">
                  <a:lumMod val="75000"/>
                </a:srgbClr>
              </a:solidFill>
            </a:endParaRPr>
          </a:p>
        </p:txBody>
      </p:sp>
      <p:sp>
        <p:nvSpPr>
          <p:cNvPr id="21" name="ホームベース 20"/>
          <p:cNvSpPr/>
          <p:nvPr/>
        </p:nvSpPr>
        <p:spPr>
          <a:xfrm flipH="1">
            <a:off x="794348" y="5098862"/>
            <a:ext cx="852187"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500" dirty="0">
                <a:latin typeface="+mj-lt"/>
              </a:rPr>
              <a:t>Detail</a:t>
            </a:r>
            <a:endParaRPr lang="ja-JP" altLang="en-US" sz="1500" dirty="0">
              <a:latin typeface="+mj-lt"/>
            </a:endParaRPr>
          </a:p>
        </p:txBody>
      </p:sp>
      <p:sp>
        <p:nvSpPr>
          <p:cNvPr id="22" name="ホームベース 21"/>
          <p:cNvSpPr/>
          <p:nvPr/>
        </p:nvSpPr>
        <p:spPr>
          <a:xfrm flipH="1">
            <a:off x="794347" y="5683718"/>
            <a:ext cx="852187"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500" dirty="0">
                <a:latin typeface="+mj-lt"/>
              </a:rPr>
              <a:t>Detail</a:t>
            </a:r>
            <a:endParaRPr lang="ja-JP" altLang="en-US" sz="1500" dirty="0">
              <a:latin typeface="+mj-lt"/>
            </a:endParaRPr>
          </a:p>
        </p:txBody>
      </p:sp>
      <p:sp>
        <p:nvSpPr>
          <p:cNvPr id="23" name="ホームベース 22"/>
          <p:cNvSpPr/>
          <p:nvPr/>
        </p:nvSpPr>
        <p:spPr>
          <a:xfrm flipH="1">
            <a:off x="806356" y="5927702"/>
            <a:ext cx="852187"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500" dirty="0">
                <a:latin typeface="+mj-lt"/>
              </a:rPr>
              <a:t>Detail</a:t>
            </a:r>
            <a:endParaRPr lang="ja-JP" altLang="en-US" sz="1500" dirty="0">
              <a:latin typeface="+mj-lt"/>
            </a:endParaRPr>
          </a:p>
        </p:txBody>
      </p:sp>
      <p:sp>
        <p:nvSpPr>
          <p:cNvPr id="24" name="円/楕円 23"/>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円/楕円 25"/>
          <p:cNvSpPr/>
          <p:nvPr/>
        </p:nvSpPr>
        <p:spPr>
          <a:xfrm>
            <a:off x="145116" y="3838827"/>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602564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Functions</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grpSp>
        <p:nvGrpSpPr>
          <p:cNvPr id="61" name="グループ化 60"/>
          <p:cNvGrpSpPr/>
          <p:nvPr/>
        </p:nvGrpSpPr>
        <p:grpSpPr>
          <a:xfrm>
            <a:off x="1153670" y="539776"/>
            <a:ext cx="1866938" cy="1772636"/>
            <a:chOff x="2753541" y="985398"/>
            <a:chExt cx="2425140" cy="2301963"/>
          </a:xfrm>
        </p:grpSpPr>
        <p:grpSp>
          <p:nvGrpSpPr>
            <p:cNvPr id="62" name="グループ化 61"/>
            <p:cNvGrpSpPr/>
            <p:nvPr/>
          </p:nvGrpSpPr>
          <p:grpSpPr>
            <a:xfrm>
              <a:off x="2991167" y="1221263"/>
              <a:ext cx="1944214" cy="1771247"/>
              <a:chOff x="2991168" y="1221263"/>
              <a:chExt cx="1944215" cy="1771248"/>
            </a:xfrm>
          </p:grpSpPr>
          <p:sp>
            <p:nvSpPr>
              <p:cNvPr id="64" name="円/楕円 63"/>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Meiryo UI"/>
                  <a:ea typeface="Meiryo UI"/>
                  <a:cs typeface="+mn-cs"/>
                </a:endParaRPr>
              </a:p>
            </p:txBody>
          </p:sp>
          <p:sp>
            <p:nvSpPr>
              <p:cNvPr id="65" name="角丸四角形 64"/>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1800" b="1" i="0" u="none" strike="noStrike" kern="0" cap="none" spc="0" normalizeH="0" baseline="0" noProof="0" dirty="0">
                    <a:ln>
                      <a:noFill/>
                    </a:ln>
                    <a:solidFill>
                      <a:prstClr val="white"/>
                    </a:solidFill>
                    <a:effectLst/>
                    <a:uLnTx/>
                    <a:uFillTx/>
                    <a:latin typeface="Calibri"/>
                    <a:ea typeface="Meiryo UI"/>
                    <a:cs typeface="+mn-cs"/>
                  </a:rPr>
                  <a:t>Redundant</a:t>
                </a:r>
                <a:endParaRPr kumimoji="0" lang="ja-JP" altLang="en-US" sz="18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63" name="Picture 2" descr="C:\Users\toa27839.TOA\AppData\Local\Temp\notesEA312D\Bubble_material_noshadow-01.pn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126" name="正方形/長方形 125"/>
          <p:cNvSpPr/>
          <p:nvPr/>
        </p:nvSpPr>
        <p:spPr>
          <a:xfrm>
            <a:off x="2893218" y="1468027"/>
            <a:ext cx="2406611" cy="507860"/>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rPr>
              <a:t>System Manager</a:t>
            </a:r>
            <a:endParaRPr kumimoji="1" lang="ja-JP" altLang="en-US" sz="2400" b="0" i="0" u="none" strike="noStrike" kern="1200" cap="none" spc="0" normalizeH="0" baseline="0" noProof="0" dirty="0">
              <a:ln>
                <a:noFill/>
              </a:ln>
              <a:solidFill>
                <a:srgbClr val="F79646">
                  <a:lumMod val="75000"/>
                </a:srgbClr>
              </a:solidFill>
              <a:effectLst/>
              <a:uLnTx/>
              <a:uFillTx/>
              <a:latin typeface="Meiryo UI" pitchFamily="50" charset="-128"/>
              <a:ea typeface="ＭＳ Ｐゴシック" pitchFamily="50" charset="-128"/>
              <a:cs typeface="+mn-cs"/>
            </a:endParaRPr>
          </a:p>
        </p:txBody>
      </p:sp>
      <p:sp>
        <p:nvSpPr>
          <p:cNvPr id="21" name="ホームベース 20"/>
          <p:cNvSpPr/>
          <p:nvPr/>
        </p:nvSpPr>
        <p:spPr>
          <a:xfrm flipH="1">
            <a:off x="794348" y="5098862"/>
            <a:ext cx="852187"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5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Detail</a:t>
            </a:r>
            <a:endParaRPr kumimoji="1" lang="ja-JP" altLang="en-US" sz="15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22" name="ホームベース 21"/>
          <p:cNvSpPr/>
          <p:nvPr/>
        </p:nvSpPr>
        <p:spPr>
          <a:xfrm flipH="1">
            <a:off x="794347" y="5683718"/>
            <a:ext cx="852187"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5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Detail</a:t>
            </a:r>
            <a:endParaRPr kumimoji="1" lang="ja-JP" altLang="en-US" sz="15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23" name="ホームベース 22"/>
          <p:cNvSpPr/>
          <p:nvPr/>
        </p:nvSpPr>
        <p:spPr>
          <a:xfrm flipH="1">
            <a:off x="806356" y="5927702"/>
            <a:ext cx="852187"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5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Detail</a:t>
            </a:r>
            <a:endParaRPr kumimoji="1" lang="ja-JP" altLang="en-US" sz="15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24" name="円/楕円 23"/>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6" name="円/楕円 25"/>
          <p:cNvSpPr/>
          <p:nvPr/>
        </p:nvSpPr>
        <p:spPr>
          <a:xfrm>
            <a:off x="145116" y="3838827"/>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14" name="グループ化 13">
            <a:extLst>
              <a:ext uri="{FF2B5EF4-FFF2-40B4-BE49-F238E27FC236}">
                <a16:creationId xmlns:a16="http://schemas.microsoft.com/office/drawing/2014/main" id="{ADACC165-F75E-4992-850A-FCF64432B7A7}"/>
              </a:ext>
            </a:extLst>
          </p:cNvPr>
          <p:cNvGrpSpPr/>
          <p:nvPr/>
        </p:nvGrpSpPr>
        <p:grpSpPr>
          <a:xfrm>
            <a:off x="4866038" y="2686543"/>
            <a:ext cx="8582252" cy="5278814"/>
            <a:chOff x="4355976" y="2252328"/>
            <a:chExt cx="5720839" cy="3517762"/>
          </a:xfrm>
        </p:grpSpPr>
        <p:grpSp>
          <p:nvGrpSpPr>
            <p:cNvPr id="15" name="グループ化 14">
              <a:extLst>
                <a:ext uri="{FF2B5EF4-FFF2-40B4-BE49-F238E27FC236}">
                  <a16:creationId xmlns:a16="http://schemas.microsoft.com/office/drawing/2014/main" id="{A07DDE33-469E-437E-9D49-7619C40EA9DE}"/>
                </a:ext>
              </a:extLst>
            </p:cNvPr>
            <p:cNvGrpSpPr/>
            <p:nvPr/>
          </p:nvGrpSpPr>
          <p:grpSpPr>
            <a:xfrm>
              <a:off x="4355976" y="2252328"/>
              <a:ext cx="5720839" cy="3517762"/>
              <a:chOff x="3531681" y="2252328"/>
              <a:chExt cx="5720839" cy="3517762"/>
            </a:xfrm>
          </p:grpSpPr>
          <p:sp>
            <p:nvSpPr>
              <p:cNvPr id="17" name="正方形/長方形 16">
                <a:extLst>
                  <a:ext uri="{FF2B5EF4-FFF2-40B4-BE49-F238E27FC236}">
                    <a16:creationId xmlns:a16="http://schemas.microsoft.com/office/drawing/2014/main" id="{9D4D1446-6A23-4EF5-ABD7-E1A654C06F6D}"/>
                  </a:ext>
                </a:extLst>
              </p:cNvPr>
              <p:cNvSpPr/>
              <p:nvPr/>
            </p:nvSpPr>
            <p:spPr>
              <a:xfrm>
                <a:off x="3531681" y="2252328"/>
                <a:ext cx="5720839" cy="3517762"/>
              </a:xfrm>
              <a:prstGeom prst="rect">
                <a:avLst/>
              </a:prstGeom>
              <a:solidFill>
                <a:schemeClr val="bg1">
                  <a:alpha val="90000"/>
                </a:schemeClr>
              </a:solidFill>
              <a:ln>
                <a:solidFill>
                  <a:schemeClr val="accent6">
                    <a:lumMod val="75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正方形/長方形 18">
                <a:extLst>
                  <a:ext uri="{FF2B5EF4-FFF2-40B4-BE49-F238E27FC236}">
                    <a16:creationId xmlns:a16="http://schemas.microsoft.com/office/drawing/2014/main" id="{A49360BA-4BAB-498B-B169-486B0E8E17CD}"/>
                  </a:ext>
                </a:extLst>
              </p:cNvPr>
              <p:cNvSpPr/>
              <p:nvPr/>
            </p:nvSpPr>
            <p:spPr>
              <a:xfrm>
                <a:off x="3549683" y="2299924"/>
                <a:ext cx="5534553" cy="307650"/>
              </a:xfrm>
              <a:prstGeom prst="rect">
                <a:avLst/>
              </a:prstGeom>
            </p:spPr>
            <p:txBody>
              <a:bodyPr wrap="square">
                <a:spAutoFit/>
              </a:bodyPr>
              <a:lstStyle/>
              <a:p>
                <a:r>
                  <a:rPr lang="en-US" altLang="ja-JP" sz="2400" b="1" dirty="0">
                    <a:latin typeface="+mj-lt"/>
                  </a:rPr>
                  <a:t>The running of the divided systems</a:t>
                </a:r>
                <a:endParaRPr lang="ja-JP" altLang="en-US" sz="2400" b="1" dirty="0">
                  <a:latin typeface="+mj-lt"/>
                </a:endParaRPr>
              </a:p>
            </p:txBody>
          </p:sp>
        </p:grpSp>
        <p:sp>
          <p:nvSpPr>
            <p:cNvPr id="16" name="正方形/長方形 15">
              <a:extLst>
                <a:ext uri="{FF2B5EF4-FFF2-40B4-BE49-F238E27FC236}">
                  <a16:creationId xmlns:a16="http://schemas.microsoft.com/office/drawing/2014/main" id="{BEABFE6E-E667-45E7-84E1-2E755AED6E74}"/>
                </a:ext>
              </a:extLst>
            </p:cNvPr>
            <p:cNvSpPr/>
            <p:nvPr/>
          </p:nvSpPr>
          <p:spPr>
            <a:xfrm>
              <a:off x="7539568" y="2961778"/>
              <a:ext cx="2393231" cy="2462213"/>
            </a:xfrm>
            <a:prstGeom prst="rect">
              <a:avLst/>
            </a:prstGeom>
          </p:spPr>
          <p:txBody>
            <a:bodyPr wrap="square">
              <a:spAutoFit/>
            </a:bodyPr>
            <a:lstStyle/>
            <a:p>
              <a:r>
                <a:rPr lang="en-US" altLang="ja-JP" sz="2100" dirty="0">
                  <a:latin typeface="+mj-lt"/>
                </a:rPr>
                <a:t>From ver.2, even if the VX link is disconnected, each localized system can be keep to run.</a:t>
              </a:r>
            </a:p>
            <a:p>
              <a:endParaRPr lang="en-US" altLang="ja-JP" sz="2100" dirty="0">
                <a:latin typeface="+mj-lt"/>
              </a:endParaRPr>
            </a:p>
            <a:p>
              <a:r>
                <a:rPr lang="en-US" altLang="ja-JP" sz="2100" dirty="0">
                  <a:latin typeface="+mj-lt"/>
                </a:rPr>
                <a:t>In the left figure case, ID:0 is failure and the VX link is disconnected. Each localized system 1 and 2 can be keep to run. But it can not communicate 1 and 2 each other.</a:t>
              </a:r>
              <a:endParaRPr lang="ja-JP" altLang="en-US" sz="2100" dirty="0">
                <a:latin typeface="+mj-lt"/>
              </a:endParaRPr>
            </a:p>
          </p:txBody>
        </p:sp>
      </p:grpSp>
      <p:grpSp>
        <p:nvGrpSpPr>
          <p:cNvPr id="30" name="グループ化 29">
            <a:extLst>
              <a:ext uri="{FF2B5EF4-FFF2-40B4-BE49-F238E27FC236}">
                <a16:creationId xmlns:a16="http://schemas.microsoft.com/office/drawing/2014/main" id="{D096D482-B091-4054-B0E6-7B6299A55CB9}"/>
              </a:ext>
            </a:extLst>
          </p:cNvPr>
          <p:cNvGrpSpPr/>
          <p:nvPr/>
        </p:nvGrpSpPr>
        <p:grpSpPr>
          <a:xfrm rot="544062">
            <a:off x="9497038" y="2791911"/>
            <a:ext cx="594864" cy="564816"/>
            <a:chOff x="2723894" y="936005"/>
            <a:chExt cx="2425139" cy="2301962"/>
          </a:xfrm>
          <a:effectLst>
            <a:outerShdw blurRad="38100" dist="38100" dir="8100000" algn="tr" rotWithShape="0">
              <a:prstClr val="black">
                <a:alpha val="40000"/>
              </a:prstClr>
            </a:outerShdw>
          </a:effectLst>
        </p:grpSpPr>
        <p:grpSp>
          <p:nvGrpSpPr>
            <p:cNvPr id="31" name="グループ化 30">
              <a:extLst>
                <a:ext uri="{FF2B5EF4-FFF2-40B4-BE49-F238E27FC236}">
                  <a16:creationId xmlns:a16="http://schemas.microsoft.com/office/drawing/2014/main" id="{960603C8-FCCF-40C1-B906-114C04AE276B}"/>
                </a:ext>
              </a:extLst>
            </p:cNvPr>
            <p:cNvGrpSpPr/>
            <p:nvPr/>
          </p:nvGrpSpPr>
          <p:grpSpPr>
            <a:xfrm>
              <a:off x="2991168" y="1221263"/>
              <a:ext cx="1944215" cy="1771248"/>
              <a:chOff x="2991168" y="1221263"/>
              <a:chExt cx="1944215" cy="1771248"/>
            </a:xfrm>
          </p:grpSpPr>
          <p:sp>
            <p:nvSpPr>
              <p:cNvPr id="33" name="円/楕円 43">
                <a:extLst>
                  <a:ext uri="{FF2B5EF4-FFF2-40B4-BE49-F238E27FC236}">
                    <a16:creationId xmlns:a16="http://schemas.microsoft.com/office/drawing/2014/main" id="{51CE95D7-5985-4819-94D7-0A47B8E98A42}"/>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34" name="角丸四角形 44">
                <a:extLst>
                  <a:ext uri="{FF2B5EF4-FFF2-40B4-BE49-F238E27FC236}">
                    <a16:creationId xmlns:a16="http://schemas.microsoft.com/office/drawing/2014/main" id="{C9ECC4D6-468A-4917-B64C-CC4B15C2A6A9}"/>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32" name="Picture 2" descr="C:\Users\toa27839.TOA\AppData\Local\Temp\notesEA312D\Bubble_material_noshadow-01.png">
              <a:extLst>
                <a:ext uri="{FF2B5EF4-FFF2-40B4-BE49-F238E27FC236}">
                  <a16:creationId xmlns:a16="http://schemas.microsoft.com/office/drawing/2014/main" id="{31DF1679-2E88-4005-A7BB-90FFAEF5115D}"/>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grpSp>
        <p:nvGrpSpPr>
          <p:cNvPr id="35" name="グループ化 34">
            <a:extLst>
              <a:ext uri="{FF2B5EF4-FFF2-40B4-BE49-F238E27FC236}">
                <a16:creationId xmlns:a16="http://schemas.microsoft.com/office/drawing/2014/main" id="{D91D1E8C-7FE5-4A68-A7F8-8013036A5FA2}"/>
              </a:ext>
            </a:extLst>
          </p:cNvPr>
          <p:cNvGrpSpPr/>
          <p:nvPr/>
        </p:nvGrpSpPr>
        <p:grpSpPr>
          <a:xfrm>
            <a:off x="5087724" y="3540322"/>
            <a:ext cx="4390953" cy="4611531"/>
            <a:chOff x="4330963" y="1049746"/>
            <a:chExt cx="6428794" cy="6751742"/>
          </a:xfrm>
        </p:grpSpPr>
        <p:sp>
          <p:nvSpPr>
            <p:cNvPr id="36" name="フリーフォーム 1">
              <a:extLst>
                <a:ext uri="{FF2B5EF4-FFF2-40B4-BE49-F238E27FC236}">
                  <a16:creationId xmlns:a16="http://schemas.microsoft.com/office/drawing/2014/main" id="{E82D9BF2-E44F-4998-B17C-73275247E411}"/>
                </a:ext>
              </a:extLst>
            </p:cNvPr>
            <p:cNvSpPr/>
            <p:nvPr userDrawn="1"/>
          </p:nvSpPr>
          <p:spPr>
            <a:xfrm>
              <a:off x="7505850" y="2312831"/>
              <a:ext cx="370978" cy="474648"/>
            </a:xfrm>
            <a:custGeom>
              <a:avLst/>
              <a:gdLst>
                <a:gd name="connsiteX0" fmla="*/ 224287 w 247290"/>
                <a:gd name="connsiteY0" fmla="*/ 0 h 316302"/>
                <a:gd name="connsiteX1" fmla="*/ 0 w 247290"/>
                <a:gd name="connsiteY1" fmla="*/ 0 h 316302"/>
                <a:gd name="connsiteX2" fmla="*/ 0 w 247290"/>
                <a:gd name="connsiteY2" fmla="*/ 316302 h 316302"/>
                <a:gd name="connsiteX3" fmla="*/ 247290 w 247290"/>
                <a:gd name="connsiteY3" fmla="*/ 316302 h 316302"/>
              </a:gdLst>
              <a:ahLst/>
              <a:cxnLst>
                <a:cxn ang="0">
                  <a:pos x="connsiteX0" y="connsiteY0"/>
                </a:cxn>
                <a:cxn ang="0">
                  <a:pos x="connsiteX1" y="connsiteY1"/>
                </a:cxn>
                <a:cxn ang="0">
                  <a:pos x="connsiteX2" y="connsiteY2"/>
                </a:cxn>
                <a:cxn ang="0">
                  <a:pos x="connsiteX3" y="connsiteY3"/>
                </a:cxn>
              </a:cxnLst>
              <a:rect l="l" t="t" r="r" b="b"/>
              <a:pathLst>
                <a:path w="247290" h="316302">
                  <a:moveTo>
                    <a:pt x="224287" y="0"/>
                  </a:moveTo>
                  <a:lnTo>
                    <a:pt x="0" y="0"/>
                  </a:lnTo>
                  <a:lnTo>
                    <a:pt x="0" y="316302"/>
                  </a:lnTo>
                  <a:lnTo>
                    <a:pt x="247290" y="316302"/>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sz="1100" dirty="0"/>
            </a:p>
          </p:txBody>
        </p:sp>
        <p:sp>
          <p:nvSpPr>
            <p:cNvPr id="37" name="フリーフォーム 2">
              <a:extLst>
                <a:ext uri="{FF2B5EF4-FFF2-40B4-BE49-F238E27FC236}">
                  <a16:creationId xmlns:a16="http://schemas.microsoft.com/office/drawing/2014/main" id="{7D695120-4D87-4BBC-8027-590771E28208}"/>
                </a:ext>
              </a:extLst>
            </p:cNvPr>
            <p:cNvSpPr/>
            <p:nvPr userDrawn="1"/>
          </p:nvSpPr>
          <p:spPr>
            <a:xfrm>
              <a:off x="4330963" y="2882408"/>
              <a:ext cx="3649396" cy="4919080"/>
            </a:xfrm>
            <a:custGeom>
              <a:avLst/>
              <a:gdLst>
                <a:gd name="connsiteX0" fmla="*/ 2334883 w 2432649"/>
                <a:gd name="connsiteY0" fmla="*/ 0 h 3278038"/>
                <a:gd name="connsiteX1" fmla="*/ 310551 w 2432649"/>
                <a:gd name="connsiteY1" fmla="*/ 0 h 3278038"/>
                <a:gd name="connsiteX2" fmla="*/ 310551 w 2432649"/>
                <a:gd name="connsiteY2" fmla="*/ 1708030 h 3278038"/>
                <a:gd name="connsiteX3" fmla="*/ 2432649 w 2432649"/>
                <a:gd name="connsiteY3" fmla="*/ 1708030 h 3278038"/>
                <a:gd name="connsiteX4" fmla="*/ 2432649 w 2432649"/>
                <a:gd name="connsiteY4" fmla="*/ 1834551 h 3278038"/>
                <a:gd name="connsiteX5" fmla="*/ 2087592 w 2432649"/>
                <a:gd name="connsiteY5" fmla="*/ 1834551 h 3278038"/>
                <a:gd name="connsiteX6" fmla="*/ 2087592 w 2432649"/>
                <a:gd name="connsiteY6" fmla="*/ 2168106 h 3278038"/>
                <a:gd name="connsiteX7" fmla="*/ 2386641 w 2432649"/>
                <a:gd name="connsiteY7" fmla="*/ 2168106 h 3278038"/>
                <a:gd name="connsiteX8" fmla="*/ 2386641 w 2432649"/>
                <a:gd name="connsiteY8" fmla="*/ 2283125 h 3278038"/>
                <a:gd name="connsiteX9" fmla="*/ 0 w 2432649"/>
                <a:gd name="connsiteY9" fmla="*/ 2283125 h 3278038"/>
                <a:gd name="connsiteX10" fmla="*/ 0 w 2432649"/>
                <a:gd name="connsiteY10" fmla="*/ 3278038 h 327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49" h="3278038">
                  <a:moveTo>
                    <a:pt x="2334883" y="0"/>
                  </a:moveTo>
                  <a:lnTo>
                    <a:pt x="310551" y="0"/>
                  </a:lnTo>
                  <a:lnTo>
                    <a:pt x="310551" y="1708030"/>
                  </a:lnTo>
                  <a:lnTo>
                    <a:pt x="2432649" y="1708030"/>
                  </a:lnTo>
                  <a:lnTo>
                    <a:pt x="2432649" y="1834551"/>
                  </a:lnTo>
                  <a:lnTo>
                    <a:pt x="2087592" y="1834551"/>
                  </a:lnTo>
                  <a:lnTo>
                    <a:pt x="2087592" y="2168106"/>
                  </a:lnTo>
                  <a:lnTo>
                    <a:pt x="2386641" y="2168106"/>
                  </a:lnTo>
                  <a:lnTo>
                    <a:pt x="2386641" y="2283125"/>
                  </a:lnTo>
                  <a:lnTo>
                    <a:pt x="0" y="2283125"/>
                  </a:lnTo>
                  <a:lnTo>
                    <a:pt x="0" y="3278038"/>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sz="1100" dirty="0"/>
            </a:p>
          </p:txBody>
        </p:sp>
        <p:sp>
          <p:nvSpPr>
            <p:cNvPr id="38" name="フリーフォーム 2057">
              <a:extLst>
                <a:ext uri="{FF2B5EF4-FFF2-40B4-BE49-F238E27FC236}">
                  <a16:creationId xmlns:a16="http://schemas.microsoft.com/office/drawing/2014/main" id="{7B267F10-AA64-4074-94DE-83021CF16069}"/>
                </a:ext>
              </a:extLst>
            </p:cNvPr>
            <p:cNvSpPr/>
            <p:nvPr userDrawn="1"/>
          </p:nvSpPr>
          <p:spPr>
            <a:xfrm>
              <a:off x="7488328" y="3082670"/>
              <a:ext cx="300660" cy="992191"/>
            </a:xfrm>
            <a:custGeom>
              <a:avLst/>
              <a:gdLst>
                <a:gd name="connsiteX0" fmla="*/ 0 w 200417"/>
                <a:gd name="connsiteY0" fmla="*/ 516073 h 516073"/>
                <a:gd name="connsiteX1" fmla="*/ 0 w 200417"/>
                <a:gd name="connsiteY1" fmla="*/ 0 h 516073"/>
                <a:gd name="connsiteX2" fmla="*/ 200417 w 200417"/>
                <a:gd name="connsiteY2" fmla="*/ 0 h 516073"/>
              </a:gdLst>
              <a:ahLst/>
              <a:cxnLst>
                <a:cxn ang="0">
                  <a:pos x="connsiteX0" y="connsiteY0"/>
                </a:cxn>
                <a:cxn ang="0">
                  <a:pos x="connsiteX1" y="connsiteY1"/>
                </a:cxn>
                <a:cxn ang="0">
                  <a:pos x="connsiteX2" y="connsiteY2"/>
                </a:cxn>
              </a:cxnLst>
              <a:rect l="l" t="t" r="r" b="b"/>
              <a:pathLst>
                <a:path w="200417" h="516073">
                  <a:moveTo>
                    <a:pt x="0" y="516073"/>
                  </a:moveTo>
                  <a:lnTo>
                    <a:pt x="0" y="0"/>
                  </a:lnTo>
                  <a:lnTo>
                    <a:pt x="200417"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sz="1100" dirty="0">
                <a:solidFill>
                  <a:srgbClr val="FFFFFF"/>
                </a:solidFill>
              </a:endParaRPr>
            </a:p>
          </p:txBody>
        </p:sp>
        <p:sp>
          <p:nvSpPr>
            <p:cNvPr id="39" name="フリーフォーム 12">
              <a:extLst>
                <a:ext uri="{FF2B5EF4-FFF2-40B4-BE49-F238E27FC236}">
                  <a16:creationId xmlns:a16="http://schemas.microsoft.com/office/drawing/2014/main" id="{5144AAE8-F7BD-4DC8-8A66-A8511DF3EA0F}"/>
                </a:ext>
              </a:extLst>
            </p:cNvPr>
            <p:cNvSpPr/>
            <p:nvPr userDrawn="1"/>
          </p:nvSpPr>
          <p:spPr>
            <a:xfrm>
              <a:off x="6705309" y="3003593"/>
              <a:ext cx="1338979" cy="829162"/>
            </a:xfrm>
            <a:custGeom>
              <a:avLst/>
              <a:gdLst>
                <a:gd name="connsiteX0" fmla="*/ 0 w 644105"/>
                <a:gd name="connsiteY0" fmla="*/ 511834 h 511834"/>
                <a:gd name="connsiteX1" fmla="*/ 368060 w 644105"/>
                <a:gd name="connsiteY1" fmla="*/ 0 h 511834"/>
                <a:gd name="connsiteX2" fmla="*/ 644105 w 644105"/>
                <a:gd name="connsiteY2" fmla="*/ 0 h 511834"/>
                <a:gd name="connsiteX0" fmla="*/ 0 w 627618"/>
                <a:gd name="connsiteY0" fmla="*/ 496843 h 496843"/>
                <a:gd name="connsiteX1" fmla="*/ 351573 w 627618"/>
                <a:gd name="connsiteY1" fmla="*/ 0 h 496843"/>
                <a:gd name="connsiteX2" fmla="*/ 627618 w 627618"/>
                <a:gd name="connsiteY2" fmla="*/ 0 h 496843"/>
                <a:gd name="connsiteX0" fmla="*/ 0 w 627618"/>
                <a:gd name="connsiteY0" fmla="*/ 496843 h 510495"/>
                <a:gd name="connsiteX1" fmla="*/ 74982 w 627618"/>
                <a:gd name="connsiteY1" fmla="*/ 490798 h 510495"/>
                <a:gd name="connsiteX2" fmla="*/ 351573 w 627618"/>
                <a:gd name="connsiteY2" fmla="*/ 0 h 510495"/>
                <a:gd name="connsiteX3" fmla="*/ 627618 w 627618"/>
                <a:gd name="connsiteY3" fmla="*/ 0 h 510495"/>
                <a:gd name="connsiteX0" fmla="*/ 0 w 627618"/>
                <a:gd name="connsiteY0" fmla="*/ 496843 h 496843"/>
                <a:gd name="connsiteX1" fmla="*/ 74982 w 627618"/>
                <a:gd name="connsiteY1" fmla="*/ 490798 h 496843"/>
                <a:gd name="connsiteX2" fmla="*/ 351573 w 627618"/>
                <a:gd name="connsiteY2" fmla="*/ 0 h 496843"/>
                <a:gd name="connsiteX3" fmla="*/ 627618 w 627618"/>
                <a:gd name="connsiteY3" fmla="*/ 0 h 496843"/>
              </a:gdLst>
              <a:ahLst/>
              <a:cxnLst>
                <a:cxn ang="0">
                  <a:pos x="connsiteX0" y="connsiteY0"/>
                </a:cxn>
                <a:cxn ang="0">
                  <a:pos x="connsiteX1" y="connsiteY1"/>
                </a:cxn>
                <a:cxn ang="0">
                  <a:pos x="connsiteX2" y="connsiteY2"/>
                </a:cxn>
                <a:cxn ang="0">
                  <a:pos x="connsiteX3" y="connsiteY3"/>
                </a:cxn>
              </a:cxnLst>
              <a:rect l="l" t="t" r="r" b="b"/>
              <a:pathLst>
                <a:path w="627618" h="496843">
                  <a:moveTo>
                    <a:pt x="0" y="496843"/>
                  </a:moveTo>
                  <a:lnTo>
                    <a:pt x="74982" y="490798"/>
                  </a:lnTo>
                  <a:lnTo>
                    <a:pt x="351573" y="0"/>
                  </a:lnTo>
                  <a:lnTo>
                    <a:pt x="627618"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sz="1100" dirty="0">
                <a:solidFill>
                  <a:srgbClr val="FFFFFF"/>
                </a:solidFill>
              </a:endParaRPr>
            </a:p>
          </p:txBody>
        </p:sp>
        <p:sp>
          <p:nvSpPr>
            <p:cNvPr id="40" name="フリーフォーム 9">
              <a:extLst>
                <a:ext uri="{FF2B5EF4-FFF2-40B4-BE49-F238E27FC236}">
                  <a16:creationId xmlns:a16="http://schemas.microsoft.com/office/drawing/2014/main" id="{ADE96BB9-87C5-4E19-BE41-B90615500C0D}"/>
                </a:ext>
              </a:extLst>
            </p:cNvPr>
            <p:cNvSpPr/>
            <p:nvPr userDrawn="1"/>
          </p:nvSpPr>
          <p:spPr>
            <a:xfrm>
              <a:off x="9856044" y="3003592"/>
              <a:ext cx="181174" cy="681766"/>
            </a:xfrm>
            <a:custGeom>
              <a:avLst/>
              <a:gdLst>
                <a:gd name="connsiteX0" fmla="*/ 5750 w 120769"/>
                <a:gd name="connsiteY0" fmla="*/ 454324 h 454324"/>
                <a:gd name="connsiteX1" fmla="*/ 120769 w 120769"/>
                <a:gd name="connsiteY1" fmla="*/ 454324 h 454324"/>
                <a:gd name="connsiteX2" fmla="*/ 120769 w 120769"/>
                <a:gd name="connsiteY2" fmla="*/ 0 h 454324"/>
                <a:gd name="connsiteX3" fmla="*/ 0 w 120769"/>
                <a:gd name="connsiteY3" fmla="*/ 0 h 454324"/>
              </a:gdLst>
              <a:ahLst/>
              <a:cxnLst>
                <a:cxn ang="0">
                  <a:pos x="connsiteX0" y="connsiteY0"/>
                </a:cxn>
                <a:cxn ang="0">
                  <a:pos x="connsiteX1" y="connsiteY1"/>
                </a:cxn>
                <a:cxn ang="0">
                  <a:pos x="connsiteX2" y="connsiteY2"/>
                </a:cxn>
                <a:cxn ang="0">
                  <a:pos x="connsiteX3" y="connsiteY3"/>
                </a:cxn>
              </a:cxnLst>
              <a:rect l="l" t="t" r="r" b="b"/>
              <a:pathLst>
                <a:path w="120769" h="454324">
                  <a:moveTo>
                    <a:pt x="5750" y="454324"/>
                  </a:moveTo>
                  <a:lnTo>
                    <a:pt x="120769" y="454324"/>
                  </a:lnTo>
                  <a:lnTo>
                    <a:pt x="120769" y="0"/>
                  </a:lnTo>
                  <a:lnTo>
                    <a:pt x="0" y="0"/>
                  </a:lnTo>
                </a:path>
              </a:pathLst>
            </a:cu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sz="1100" dirty="0">
                <a:solidFill>
                  <a:srgbClr val="FFFFFF"/>
                </a:solidFill>
              </a:endParaRPr>
            </a:p>
          </p:txBody>
        </p:sp>
        <p:pic>
          <p:nvPicPr>
            <p:cNvPr id="41" name="Picture 2">
              <a:extLst>
                <a:ext uri="{FF2B5EF4-FFF2-40B4-BE49-F238E27FC236}">
                  <a16:creationId xmlns:a16="http://schemas.microsoft.com/office/drawing/2014/main" id="{A2E46754-71E7-408E-BE6E-A2EA8A8A11DF}"/>
                </a:ext>
              </a:extLst>
            </p:cNvPr>
            <p:cNvPicPr>
              <a:picLocks noChangeAspect="1" noChangeArrowheads="1"/>
            </p:cNvPicPr>
            <p:nvPr userDrawn="1"/>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623934" y="3123942"/>
              <a:ext cx="2447928" cy="9103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2" name="Picture 2">
              <a:extLst>
                <a:ext uri="{FF2B5EF4-FFF2-40B4-BE49-F238E27FC236}">
                  <a16:creationId xmlns:a16="http://schemas.microsoft.com/office/drawing/2014/main" id="{3F519B67-FBE8-4878-B934-663048F2758D}"/>
                </a:ext>
              </a:extLst>
            </p:cNvPr>
            <p:cNvPicPr>
              <a:picLocks noChangeAspect="1" noChangeArrowheads="1"/>
            </p:cNvPicPr>
            <p:nvPr userDrawn="1"/>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709455" y="2373679"/>
              <a:ext cx="2278416" cy="78924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3" name="Picture 2">
              <a:extLst>
                <a:ext uri="{FF2B5EF4-FFF2-40B4-BE49-F238E27FC236}">
                  <a16:creationId xmlns:a16="http://schemas.microsoft.com/office/drawing/2014/main" id="{EC937B33-D9F2-4359-9A1C-F24E4D64A4AB}"/>
                </a:ext>
              </a:extLst>
            </p:cNvPr>
            <p:cNvPicPr>
              <a:picLocks noChangeAspect="1" noChangeArrowheads="1"/>
            </p:cNvPicPr>
            <p:nvPr userDrawn="1"/>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712700" y="1778132"/>
              <a:ext cx="2278416" cy="78924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4" name="正方形/長方形 43">
              <a:extLst>
                <a:ext uri="{FF2B5EF4-FFF2-40B4-BE49-F238E27FC236}">
                  <a16:creationId xmlns:a16="http://schemas.microsoft.com/office/drawing/2014/main" id="{EB2B949E-ECD9-4FDC-B746-86F7CD2A4DE2}"/>
                </a:ext>
              </a:extLst>
            </p:cNvPr>
            <p:cNvSpPr/>
            <p:nvPr userDrawn="1"/>
          </p:nvSpPr>
          <p:spPr>
            <a:xfrm>
              <a:off x="6157994" y="2562536"/>
              <a:ext cx="1171869" cy="653434"/>
            </a:xfrm>
            <a:prstGeom prst="rect">
              <a:avLst/>
            </a:prstGeom>
          </p:spPr>
          <p:txBody>
            <a:bodyPr wrap="none" lIns="137187" tIns="68594" rIns="137187" bIns="68594">
              <a:spAutoFit/>
            </a:bodyPr>
            <a:lstStyle/>
            <a:p>
              <a:r>
                <a:rPr lang="en-US" altLang="ja-JP" sz="1100" dirty="0">
                  <a:solidFill>
                    <a:srgbClr val="7030A0"/>
                  </a:solidFill>
                  <a:latin typeface="Calibri"/>
                  <a:ea typeface="メイリオ" panose="020B0604030504040204" pitchFamily="50" charset="-128"/>
                  <a:cs typeface="メイリオ" panose="020B0604030504040204" pitchFamily="50" charset="-128"/>
                </a:rPr>
                <a:t>VX link</a:t>
              </a:r>
            </a:p>
            <a:p>
              <a:pPr algn="ctr"/>
              <a:r>
                <a:rPr lang="en-US" altLang="ja-JP" sz="900" dirty="0">
                  <a:solidFill>
                    <a:srgbClr val="7030A0"/>
                  </a:solidFill>
                  <a:latin typeface="Calibri"/>
                  <a:ea typeface="メイリオ" panose="020B0604030504040204" pitchFamily="50" charset="-128"/>
                  <a:cs typeface="メイリオ" panose="020B0604030504040204" pitchFamily="50" charset="-128"/>
                </a:rPr>
                <a:t>(Network)</a:t>
              </a:r>
              <a:endParaRPr lang="ja-JP" altLang="en-US" sz="1050" dirty="0">
                <a:solidFill>
                  <a:srgbClr val="7030A0"/>
                </a:solidFill>
              </a:endParaRPr>
            </a:p>
          </p:txBody>
        </p:sp>
        <p:sp>
          <p:nvSpPr>
            <p:cNvPr id="45" name="曲折矢印 24">
              <a:extLst>
                <a:ext uri="{FF2B5EF4-FFF2-40B4-BE49-F238E27FC236}">
                  <a16:creationId xmlns:a16="http://schemas.microsoft.com/office/drawing/2014/main" id="{406441DF-6C36-4D8C-8A8E-9477B408B25A}"/>
                </a:ext>
              </a:extLst>
            </p:cNvPr>
            <p:cNvSpPr/>
            <p:nvPr userDrawn="1"/>
          </p:nvSpPr>
          <p:spPr>
            <a:xfrm rot="5400000" flipV="1">
              <a:off x="9008796" y="1369856"/>
              <a:ext cx="462171" cy="648147"/>
            </a:xfrm>
            <a:prstGeom prst="bentArrow">
              <a:avLst/>
            </a:prstGeom>
          </p:spPr>
          <p:style>
            <a:lnRef idx="1">
              <a:schemeClr val="dk1"/>
            </a:lnRef>
            <a:fillRef idx="2">
              <a:schemeClr val="dk1"/>
            </a:fillRef>
            <a:effectRef idx="1">
              <a:schemeClr val="dk1"/>
            </a:effectRef>
            <a:fontRef idx="minor">
              <a:schemeClr val="dk1"/>
            </a:fontRef>
          </p:style>
          <p:txBody>
            <a:bodyPr lIns="137187" tIns="68594" rIns="137187" bIns="68594" rtlCol="0" anchor="ctr"/>
            <a:lstStyle/>
            <a:p>
              <a:pPr algn="ctr"/>
              <a:endParaRPr lang="ja-JP" altLang="en-US" sz="1100" dirty="0">
                <a:solidFill>
                  <a:srgbClr val="5F5F5F"/>
                </a:solidFill>
              </a:endParaRPr>
            </a:p>
          </p:txBody>
        </p:sp>
        <p:grpSp>
          <p:nvGrpSpPr>
            <p:cNvPr id="46" name="グループ化 45">
              <a:extLst>
                <a:ext uri="{FF2B5EF4-FFF2-40B4-BE49-F238E27FC236}">
                  <a16:creationId xmlns:a16="http://schemas.microsoft.com/office/drawing/2014/main" id="{AFB85FA0-811D-425A-A727-6496A512D186}"/>
                </a:ext>
              </a:extLst>
            </p:cNvPr>
            <p:cNvGrpSpPr/>
            <p:nvPr userDrawn="1"/>
          </p:nvGrpSpPr>
          <p:grpSpPr>
            <a:xfrm>
              <a:off x="6102622" y="4812594"/>
              <a:ext cx="3971000" cy="2828595"/>
              <a:chOff x="3944817" y="830812"/>
              <a:chExt cx="2647027" cy="1884954"/>
            </a:xfrm>
          </p:grpSpPr>
          <p:sp>
            <p:nvSpPr>
              <p:cNvPr id="79" name="フリーフォーム 41">
                <a:extLst>
                  <a:ext uri="{FF2B5EF4-FFF2-40B4-BE49-F238E27FC236}">
                    <a16:creationId xmlns:a16="http://schemas.microsoft.com/office/drawing/2014/main" id="{F3B4DB51-BFBC-4BDA-A25D-32D077EFD61D}"/>
                  </a:ext>
                </a:extLst>
              </p:cNvPr>
              <p:cNvSpPr/>
              <p:nvPr/>
            </p:nvSpPr>
            <p:spPr>
              <a:xfrm>
                <a:off x="4595004" y="1892060"/>
                <a:ext cx="644105" cy="511834"/>
              </a:xfrm>
              <a:custGeom>
                <a:avLst/>
                <a:gdLst>
                  <a:gd name="connsiteX0" fmla="*/ 0 w 644105"/>
                  <a:gd name="connsiteY0" fmla="*/ 511834 h 511834"/>
                  <a:gd name="connsiteX1" fmla="*/ 368060 w 644105"/>
                  <a:gd name="connsiteY1" fmla="*/ 0 h 511834"/>
                  <a:gd name="connsiteX2" fmla="*/ 644105 w 644105"/>
                  <a:gd name="connsiteY2" fmla="*/ 0 h 511834"/>
                </a:gdLst>
                <a:ahLst/>
                <a:cxnLst>
                  <a:cxn ang="0">
                    <a:pos x="connsiteX0" y="connsiteY0"/>
                  </a:cxn>
                  <a:cxn ang="0">
                    <a:pos x="connsiteX1" y="connsiteY1"/>
                  </a:cxn>
                  <a:cxn ang="0">
                    <a:pos x="connsiteX2" y="connsiteY2"/>
                  </a:cxn>
                </a:cxnLst>
                <a:rect l="l" t="t" r="r" b="b"/>
                <a:pathLst>
                  <a:path w="644105" h="511834">
                    <a:moveTo>
                      <a:pt x="0" y="511834"/>
                    </a:moveTo>
                    <a:lnTo>
                      <a:pt x="368060" y="0"/>
                    </a:lnTo>
                    <a:lnTo>
                      <a:pt x="644105"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pic>
            <p:nvPicPr>
              <p:cNvPr id="80" name="Picture 4">
                <a:extLst>
                  <a:ext uri="{FF2B5EF4-FFF2-40B4-BE49-F238E27FC236}">
                    <a16:creationId xmlns:a16="http://schemas.microsoft.com/office/drawing/2014/main" id="{C4A4EC1B-E959-4DB9-8D5F-E4A535043D96}"/>
                  </a:ext>
                </a:extLst>
              </p:cNvPr>
              <p:cNvPicPr>
                <a:picLocks noChangeAspect="1" noChangeArrowheads="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4143860" y="2038449"/>
                <a:ext cx="616629" cy="61360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1" name="Picture 4">
                <a:extLst>
                  <a:ext uri="{FF2B5EF4-FFF2-40B4-BE49-F238E27FC236}">
                    <a16:creationId xmlns:a16="http://schemas.microsoft.com/office/drawing/2014/main" id="{C1FF4CEA-F5DF-4C85-AC34-E73EB1830790}"/>
                  </a:ext>
                </a:extLst>
              </p:cNvPr>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4538978" y="2352444"/>
                <a:ext cx="465070" cy="36332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2" name="フリーフォーム 46">
                <a:extLst>
                  <a:ext uri="{FF2B5EF4-FFF2-40B4-BE49-F238E27FC236}">
                    <a16:creationId xmlns:a16="http://schemas.microsoft.com/office/drawing/2014/main" id="{42D98CB9-E859-468D-8A5B-25FB549217D0}"/>
                  </a:ext>
                </a:extLst>
              </p:cNvPr>
              <p:cNvSpPr/>
              <p:nvPr/>
            </p:nvSpPr>
            <p:spPr>
              <a:xfrm>
                <a:off x="6446808" y="1857555"/>
                <a:ext cx="120769" cy="454324"/>
              </a:xfrm>
              <a:custGeom>
                <a:avLst/>
                <a:gdLst>
                  <a:gd name="connsiteX0" fmla="*/ 5750 w 120769"/>
                  <a:gd name="connsiteY0" fmla="*/ 454324 h 454324"/>
                  <a:gd name="connsiteX1" fmla="*/ 120769 w 120769"/>
                  <a:gd name="connsiteY1" fmla="*/ 454324 h 454324"/>
                  <a:gd name="connsiteX2" fmla="*/ 120769 w 120769"/>
                  <a:gd name="connsiteY2" fmla="*/ 0 h 454324"/>
                  <a:gd name="connsiteX3" fmla="*/ 0 w 120769"/>
                  <a:gd name="connsiteY3" fmla="*/ 0 h 454324"/>
                </a:gdLst>
                <a:ahLst/>
                <a:cxnLst>
                  <a:cxn ang="0">
                    <a:pos x="connsiteX0" y="connsiteY0"/>
                  </a:cxn>
                  <a:cxn ang="0">
                    <a:pos x="connsiteX1" y="connsiteY1"/>
                  </a:cxn>
                  <a:cxn ang="0">
                    <a:pos x="connsiteX2" y="connsiteY2"/>
                  </a:cxn>
                  <a:cxn ang="0">
                    <a:pos x="connsiteX3" y="connsiteY3"/>
                  </a:cxn>
                </a:cxnLst>
                <a:rect l="l" t="t" r="r" b="b"/>
                <a:pathLst>
                  <a:path w="120769" h="454324">
                    <a:moveTo>
                      <a:pt x="5750" y="454324"/>
                    </a:moveTo>
                    <a:lnTo>
                      <a:pt x="120769" y="454324"/>
                    </a:lnTo>
                    <a:lnTo>
                      <a:pt x="120769" y="0"/>
                    </a:lnTo>
                    <a:lnTo>
                      <a:pt x="0" y="0"/>
                    </a:lnTo>
                  </a:path>
                </a:pathLst>
              </a:cu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pic>
            <p:nvPicPr>
              <p:cNvPr id="83" name="Picture 2">
                <a:extLst>
                  <a:ext uri="{FF2B5EF4-FFF2-40B4-BE49-F238E27FC236}">
                    <a16:creationId xmlns:a16="http://schemas.microsoft.com/office/drawing/2014/main" id="{42F1077D-B82E-499B-B206-0B6C8C943894}"/>
                  </a:ext>
                </a:extLst>
              </p:cNvPr>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960081" y="1943025"/>
                <a:ext cx="1631763" cy="60662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4" name="Picture 2">
                <a:extLst>
                  <a:ext uri="{FF2B5EF4-FFF2-40B4-BE49-F238E27FC236}">
                    <a16:creationId xmlns:a16="http://schemas.microsoft.com/office/drawing/2014/main" id="{83EEA965-C0B8-41C5-80B8-77AA6C5E0B2B}"/>
                  </a:ext>
                </a:extLst>
              </p:cNvPr>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015915" y="1437786"/>
                <a:ext cx="1518768" cy="52594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5" name="Picture 2">
                <a:extLst>
                  <a:ext uri="{FF2B5EF4-FFF2-40B4-BE49-F238E27FC236}">
                    <a16:creationId xmlns:a16="http://schemas.microsoft.com/office/drawing/2014/main" id="{D2F93326-8F0C-4F81-AA24-06526B960E0C}"/>
                  </a:ext>
                </a:extLst>
              </p:cNvPr>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018078" y="1040918"/>
                <a:ext cx="1518768" cy="52594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6" name="正方形/長方形 85">
                <a:extLst>
                  <a:ext uri="{FF2B5EF4-FFF2-40B4-BE49-F238E27FC236}">
                    <a16:creationId xmlns:a16="http://schemas.microsoft.com/office/drawing/2014/main" id="{C7DC7853-A07A-4110-A45F-C056EBA0E582}"/>
                  </a:ext>
                </a:extLst>
              </p:cNvPr>
              <p:cNvSpPr/>
              <p:nvPr/>
            </p:nvSpPr>
            <p:spPr>
              <a:xfrm>
                <a:off x="3944817" y="1034901"/>
                <a:ext cx="689425" cy="390373"/>
              </a:xfrm>
              <a:prstGeom prst="rect">
                <a:avLst/>
              </a:prstGeom>
            </p:spPr>
            <p:txBody>
              <a:bodyPr wrap="none">
                <a:spAutoFit/>
              </a:bodyPr>
              <a:lstStyle/>
              <a:p>
                <a:r>
                  <a:rPr lang="en-US" altLang="ja-JP" sz="1100" dirty="0">
                    <a:solidFill>
                      <a:srgbClr val="7030A0"/>
                    </a:solidFill>
                    <a:latin typeface="Calibri"/>
                    <a:ea typeface="メイリオ" panose="020B0604030504040204" pitchFamily="50" charset="-128"/>
                    <a:cs typeface="メイリオ" panose="020B0604030504040204" pitchFamily="50" charset="-128"/>
                  </a:rPr>
                  <a:t>VX link</a:t>
                </a:r>
              </a:p>
              <a:p>
                <a:pPr algn="ctr"/>
                <a:r>
                  <a:rPr lang="en-US" altLang="ja-JP" sz="900" dirty="0">
                    <a:solidFill>
                      <a:srgbClr val="7030A0"/>
                    </a:solidFill>
                    <a:latin typeface="Calibri"/>
                    <a:ea typeface="メイリオ" panose="020B0604030504040204" pitchFamily="50" charset="-128"/>
                    <a:cs typeface="メイリオ" panose="020B0604030504040204" pitchFamily="50" charset="-128"/>
                  </a:rPr>
                  <a:t>(Network)</a:t>
                </a:r>
                <a:endParaRPr lang="ja-JP" altLang="en-US" sz="1050" dirty="0">
                  <a:solidFill>
                    <a:srgbClr val="7030A0"/>
                  </a:solidFill>
                </a:endParaRPr>
              </a:p>
            </p:txBody>
          </p:sp>
          <p:sp>
            <p:nvSpPr>
              <p:cNvPr id="87" name="曲折矢印 57">
                <a:extLst>
                  <a:ext uri="{FF2B5EF4-FFF2-40B4-BE49-F238E27FC236}">
                    <a16:creationId xmlns:a16="http://schemas.microsoft.com/office/drawing/2014/main" id="{F22CE523-242B-4842-AEE7-DAD41BC83480}"/>
                  </a:ext>
                </a:extLst>
              </p:cNvPr>
              <p:cNvSpPr/>
              <p:nvPr/>
            </p:nvSpPr>
            <p:spPr>
              <a:xfrm rot="5400000" flipV="1">
                <a:off x="5882087" y="768782"/>
                <a:ext cx="307987" cy="432048"/>
              </a:xfrm>
              <a:prstGeom prst="bentArrow">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ja-JP" altLang="en-US" sz="1100" dirty="0">
                  <a:solidFill>
                    <a:srgbClr val="5F5F5F"/>
                  </a:solidFill>
                </a:endParaRPr>
              </a:p>
            </p:txBody>
          </p:sp>
        </p:grpSp>
        <p:pic>
          <p:nvPicPr>
            <p:cNvPr id="47" name="Picture 4">
              <a:extLst>
                <a:ext uri="{FF2B5EF4-FFF2-40B4-BE49-F238E27FC236}">
                  <a16:creationId xmlns:a16="http://schemas.microsoft.com/office/drawing/2014/main" id="{9456B58B-9591-4641-A69C-FCDFE8299C19}"/>
                </a:ext>
              </a:extLst>
            </p:cNvPr>
            <p:cNvPicPr>
              <a:picLocks noChangeAspect="1" noChangeArrowheads="1"/>
            </p:cNvPicPr>
            <p:nvPr userDrawn="1"/>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7342810" y="7204501"/>
              <a:ext cx="697686" cy="5452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8" name="Picture 3">
              <a:extLst>
                <a:ext uri="{FF2B5EF4-FFF2-40B4-BE49-F238E27FC236}">
                  <a16:creationId xmlns:a16="http://schemas.microsoft.com/office/drawing/2014/main" id="{CE26B772-4DDB-4AFE-86DA-CFCC896F1310}"/>
                </a:ext>
              </a:extLst>
            </p:cNvPr>
            <p:cNvPicPr>
              <a:picLocks noChangeAspect="1" noChangeArrowheads="1"/>
            </p:cNvPicPr>
            <p:nvPr userDrawn="1"/>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25544" y="2948133"/>
              <a:ext cx="861677" cy="111787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9" name="グループ化 48">
              <a:extLst>
                <a:ext uri="{FF2B5EF4-FFF2-40B4-BE49-F238E27FC236}">
                  <a16:creationId xmlns:a16="http://schemas.microsoft.com/office/drawing/2014/main" id="{AD513733-7A40-421E-900D-C233E2A0F6C4}"/>
                </a:ext>
              </a:extLst>
            </p:cNvPr>
            <p:cNvGrpSpPr/>
            <p:nvPr userDrawn="1"/>
          </p:nvGrpSpPr>
          <p:grpSpPr>
            <a:xfrm>
              <a:off x="9554100" y="1271836"/>
              <a:ext cx="1205657" cy="422094"/>
              <a:chOff x="6348085" y="902489"/>
              <a:chExt cx="803678" cy="281280"/>
            </a:xfrm>
          </p:grpSpPr>
          <p:grpSp>
            <p:nvGrpSpPr>
              <p:cNvPr id="70" name="グループ化 69">
                <a:extLst>
                  <a:ext uri="{FF2B5EF4-FFF2-40B4-BE49-F238E27FC236}">
                    <a16:creationId xmlns:a16="http://schemas.microsoft.com/office/drawing/2014/main" id="{17A21E6D-48B0-4035-B275-94C6F0305C2F}"/>
                  </a:ext>
                </a:extLst>
              </p:cNvPr>
              <p:cNvGrpSpPr/>
              <p:nvPr/>
            </p:nvGrpSpPr>
            <p:grpSpPr>
              <a:xfrm>
                <a:off x="6348085" y="902489"/>
                <a:ext cx="417549" cy="265698"/>
                <a:chOff x="5991364" y="927025"/>
                <a:chExt cx="417549" cy="265698"/>
              </a:xfrm>
            </p:grpSpPr>
            <p:pic>
              <p:nvPicPr>
                <p:cNvPr id="77" name="Picture 3">
                  <a:extLst>
                    <a:ext uri="{FF2B5EF4-FFF2-40B4-BE49-F238E27FC236}">
                      <a16:creationId xmlns:a16="http://schemas.microsoft.com/office/drawing/2014/main" id="{BE81924B-E203-4E2E-B889-CBC3DC2A2B62}"/>
                    </a:ext>
                  </a:extLst>
                </p:cNvPr>
                <p:cNvPicPr>
                  <a:picLocks noChangeAspect="1" noChangeArrowheads="1"/>
                </p:cNvPicPr>
                <p:nvPr/>
              </p:nvPicPr>
              <p:blipFill rotWithShape="1">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8" name="フリーフォーム 84">
                  <a:extLst>
                    <a:ext uri="{FF2B5EF4-FFF2-40B4-BE49-F238E27FC236}">
                      <a16:creationId xmlns:a16="http://schemas.microsoft.com/office/drawing/2014/main" id="{A88CE564-151F-4E5E-886D-991E390D436D}"/>
                    </a:ext>
                  </a:extLst>
                </p:cNvPr>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grpSp>
          <p:grpSp>
            <p:nvGrpSpPr>
              <p:cNvPr id="71" name="グループ化 70">
                <a:extLst>
                  <a:ext uri="{FF2B5EF4-FFF2-40B4-BE49-F238E27FC236}">
                    <a16:creationId xmlns:a16="http://schemas.microsoft.com/office/drawing/2014/main" id="{27D0DD71-D006-4BCE-8C31-78665B528DA4}"/>
                  </a:ext>
                </a:extLst>
              </p:cNvPr>
              <p:cNvGrpSpPr/>
              <p:nvPr/>
            </p:nvGrpSpPr>
            <p:grpSpPr>
              <a:xfrm>
                <a:off x="6540739" y="910315"/>
                <a:ext cx="417549" cy="265698"/>
                <a:chOff x="5991364" y="927025"/>
                <a:chExt cx="417549" cy="265698"/>
              </a:xfrm>
            </p:grpSpPr>
            <p:pic>
              <p:nvPicPr>
                <p:cNvPr id="75" name="Picture 3">
                  <a:extLst>
                    <a:ext uri="{FF2B5EF4-FFF2-40B4-BE49-F238E27FC236}">
                      <a16:creationId xmlns:a16="http://schemas.microsoft.com/office/drawing/2014/main" id="{F7E7564F-36B0-43ED-8D99-09A59966C4A6}"/>
                    </a:ext>
                  </a:extLst>
                </p:cNvPr>
                <p:cNvPicPr>
                  <a:picLocks noChangeAspect="1" noChangeArrowheads="1"/>
                </p:cNvPicPr>
                <p:nvPr/>
              </p:nvPicPr>
              <p:blipFill rotWithShape="1">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6" name="フリーフォーム 87">
                  <a:extLst>
                    <a:ext uri="{FF2B5EF4-FFF2-40B4-BE49-F238E27FC236}">
                      <a16:creationId xmlns:a16="http://schemas.microsoft.com/office/drawing/2014/main" id="{D32FFD96-3A8C-45DD-80CF-392758515457}"/>
                    </a:ext>
                  </a:extLst>
                </p:cNvPr>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grpSp>
          <p:grpSp>
            <p:nvGrpSpPr>
              <p:cNvPr id="72" name="グループ化 71">
                <a:extLst>
                  <a:ext uri="{FF2B5EF4-FFF2-40B4-BE49-F238E27FC236}">
                    <a16:creationId xmlns:a16="http://schemas.microsoft.com/office/drawing/2014/main" id="{625997E0-F36B-4377-9FA4-B3AE036EE76E}"/>
                  </a:ext>
                </a:extLst>
              </p:cNvPr>
              <p:cNvGrpSpPr/>
              <p:nvPr/>
            </p:nvGrpSpPr>
            <p:grpSpPr>
              <a:xfrm>
                <a:off x="6734214" y="918071"/>
                <a:ext cx="417549" cy="265698"/>
                <a:chOff x="5991364" y="927025"/>
                <a:chExt cx="417549" cy="265698"/>
              </a:xfrm>
            </p:grpSpPr>
            <p:pic>
              <p:nvPicPr>
                <p:cNvPr id="73" name="Picture 3">
                  <a:extLst>
                    <a:ext uri="{FF2B5EF4-FFF2-40B4-BE49-F238E27FC236}">
                      <a16:creationId xmlns:a16="http://schemas.microsoft.com/office/drawing/2014/main" id="{92B61E79-CA6D-40A8-A46F-36C2F0D336CC}"/>
                    </a:ext>
                  </a:extLst>
                </p:cNvPr>
                <p:cNvPicPr>
                  <a:picLocks noChangeAspect="1" noChangeArrowheads="1"/>
                </p:cNvPicPr>
                <p:nvPr/>
              </p:nvPicPr>
              <p:blipFill rotWithShape="1">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4" name="フリーフォーム 90">
                  <a:extLst>
                    <a:ext uri="{FF2B5EF4-FFF2-40B4-BE49-F238E27FC236}">
                      <a16:creationId xmlns:a16="http://schemas.microsoft.com/office/drawing/2014/main" id="{7ABE96B8-7546-4DA8-9EC1-9FEB12B773BB}"/>
                    </a:ext>
                  </a:extLst>
                </p:cNvPr>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grpSp>
        </p:grpSp>
        <p:grpSp>
          <p:nvGrpSpPr>
            <p:cNvPr id="50" name="グループ化 49">
              <a:extLst>
                <a:ext uri="{FF2B5EF4-FFF2-40B4-BE49-F238E27FC236}">
                  <a16:creationId xmlns:a16="http://schemas.microsoft.com/office/drawing/2014/main" id="{897452D1-CE39-4015-ADDB-1E0608C8F56F}"/>
                </a:ext>
              </a:extLst>
            </p:cNvPr>
            <p:cNvGrpSpPr/>
            <p:nvPr userDrawn="1"/>
          </p:nvGrpSpPr>
          <p:grpSpPr>
            <a:xfrm>
              <a:off x="9543062" y="4640960"/>
              <a:ext cx="1205657" cy="422094"/>
              <a:chOff x="6348085" y="902489"/>
              <a:chExt cx="803678" cy="281280"/>
            </a:xfrm>
          </p:grpSpPr>
          <p:grpSp>
            <p:nvGrpSpPr>
              <p:cNvPr id="56" name="グループ化 55">
                <a:extLst>
                  <a:ext uri="{FF2B5EF4-FFF2-40B4-BE49-F238E27FC236}">
                    <a16:creationId xmlns:a16="http://schemas.microsoft.com/office/drawing/2014/main" id="{A03C1F57-FFBD-418C-9465-FDDD9DD0DDA9}"/>
                  </a:ext>
                </a:extLst>
              </p:cNvPr>
              <p:cNvGrpSpPr/>
              <p:nvPr/>
            </p:nvGrpSpPr>
            <p:grpSpPr>
              <a:xfrm>
                <a:off x="6348085" y="902489"/>
                <a:ext cx="417549" cy="265698"/>
                <a:chOff x="5991364" y="927025"/>
                <a:chExt cx="417549" cy="265698"/>
              </a:xfrm>
            </p:grpSpPr>
            <p:pic>
              <p:nvPicPr>
                <p:cNvPr id="68" name="Picture 3">
                  <a:extLst>
                    <a:ext uri="{FF2B5EF4-FFF2-40B4-BE49-F238E27FC236}">
                      <a16:creationId xmlns:a16="http://schemas.microsoft.com/office/drawing/2014/main" id="{4A38DF51-2363-4E54-9BB1-5B4910A50261}"/>
                    </a:ext>
                  </a:extLst>
                </p:cNvPr>
                <p:cNvPicPr>
                  <a:picLocks noChangeAspect="1" noChangeArrowheads="1"/>
                </p:cNvPicPr>
                <p:nvPr/>
              </p:nvPicPr>
              <p:blipFill rotWithShape="1">
                <a:blip r:embed="rId1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9" name="フリーフォーム 100">
                  <a:extLst>
                    <a:ext uri="{FF2B5EF4-FFF2-40B4-BE49-F238E27FC236}">
                      <a16:creationId xmlns:a16="http://schemas.microsoft.com/office/drawing/2014/main" id="{4F532B51-2243-454E-B93E-ED18BF2EFA85}"/>
                    </a:ext>
                  </a:extLst>
                </p:cNvPr>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grpSp>
          <p:grpSp>
            <p:nvGrpSpPr>
              <p:cNvPr id="57" name="グループ化 56">
                <a:extLst>
                  <a:ext uri="{FF2B5EF4-FFF2-40B4-BE49-F238E27FC236}">
                    <a16:creationId xmlns:a16="http://schemas.microsoft.com/office/drawing/2014/main" id="{DC0591D3-65D2-4B2A-8E3A-E57BC576381D}"/>
                  </a:ext>
                </a:extLst>
              </p:cNvPr>
              <p:cNvGrpSpPr/>
              <p:nvPr/>
            </p:nvGrpSpPr>
            <p:grpSpPr>
              <a:xfrm>
                <a:off x="6540739" y="910315"/>
                <a:ext cx="417549" cy="265698"/>
                <a:chOff x="5991364" y="927025"/>
                <a:chExt cx="417549" cy="265698"/>
              </a:xfrm>
            </p:grpSpPr>
            <p:pic>
              <p:nvPicPr>
                <p:cNvPr id="66" name="Picture 3">
                  <a:extLst>
                    <a:ext uri="{FF2B5EF4-FFF2-40B4-BE49-F238E27FC236}">
                      <a16:creationId xmlns:a16="http://schemas.microsoft.com/office/drawing/2014/main" id="{D024599D-F9DD-43F1-BD44-97E0CB5BB855}"/>
                    </a:ext>
                  </a:extLst>
                </p:cNvPr>
                <p:cNvPicPr>
                  <a:picLocks noChangeAspect="1" noChangeArrowheads="1"/>
                </p:cNvPicPr>
                <p:nvPr/>
              </p:nvPicPr>
              <p:blipFill rotWithShape="1">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7" name="フリーフォーム 98">
                  <a:extLst>
                    <a:ext uri="{FF2B5EF4-FFF2-40B4-BE49-F238E27FC236}">
                      <a16:creationId xmlns:a16="http://schemas.microsoft.com/office/drawing/2014/main" id="{E2BD5AB5-4DA3-4AE8-AD47-A38CCDCF9AAC}"/>
                    </a:ext>
                  </a:extLst>
                </p:cNvPr>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grpSp>
          <p:grpSp>
            <p:nvGrpSpPr>
              <p:cNvPr id="58" name="グループ化 57">
                <a:extLst>
                  <a:ext uri="{FF2B5EF4-FFF2-40B4-BE49-F238E27FC236}">
                    <a16:creationId xmlns:a16="http://schemas.microsoft.com/office/drawing/2014/main" id="{CDA61538-6BF3-43DF-801A-82FFDF5DBDB9}"/>
                  </a:ext>
                </a:extLst>
              </p:cNvPr>
              <p:cNvGrpSpPr/>
              <p:nvPr/>
            </p:nvGrpSpPr>
            <p:grpSpPr>
              <a:xfrm>
                <a:off x="6734214" y="918071"/>
                <a:ext cx="417549" cy="265698"/>
                <a:chOff x="5991364" y="927025"/>
                <a:chExt cx="417549" cy="265698"/>
              </a:xfrm>
            </p:grpSpPr>
            <p:pic>
              <p:nvPicPr>
                <p:cNvPr id="59" name="Picture 3">
                  <a:extLst>
                    <a:ext uri="{FF2B5EF4-FFF2-40B4-BE49-F238E27FC236}">
                      <a16:creationId xmlns:a16="http://schemas.microsoft.com/office/drawing/2014/main" id="{5B3393DB-3EA0-48A9-AB54-87B66CA9EF90}"/>
                    </a:ext>
                  </a:extLst>
                </p:cNvPr>
                <p:cNvPicPr>
                  <a:picLocks noChangeAspect="1" noChangeArrowheads="1"/>
                </p:cNvPicPr>
                <p:nvPr/>
              </p:nvPicPr>
              <p:blipFill rotWithShape="1">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0" name="フリーフォーム 96">
                  <a:extLst>
                    <a:ext uri="{FF2B5EF4-FFF2-40B4-BE49-F238E27FC236}">
                      <a16:creationId xmlns:a16="http://schemas.microsoft.com/office/drawing/2014/main" id="{5DC56A5D-B039-4B84-98DB-6C0AEE093077}"/>
                    </a:ext>
                  </a:extLst>
                </p:cNvPr>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FFFF"/>
                    </a:solidFill>
                  </a:endParaRPr>
                </a:p>
              </p:txBody>
            </p:sp>
          </p:grpSp>
        </p:grpSp>
        <p:pic>
          <p:nvPicPr>
            <p:cNvPr id="51" name="Picture 4">
              <a:extLst>
                <a:ext uri="{FF2B5EF4-FFF2-40B4-BE49-F238E27FC236}">
                  <a16:creationId xmlns:a16="http://schemas.microsoft.com/office/drawing/2014/main" id="{353A83E4-EBA6-4E98-9EB9-D543BCA10D7D}"/>
                </a:ext>
              </a:extLst>
            </p:cNvPr>
            <p:cNvPicPr>
              <a:picLocks noChangeAspect="1" noChangeArrowheads="1"/>
            </p:cNvPicPr>
            <p:nvPr userDrawn="1"/>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371228" y="3963227"/>
              <a:ext cx="649706" cy="9761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2" name="Picture 5">
              <a:extLst>
                <a:ext uri="{FF2B5EF4-FFF2-40B4-BE49-F238E27FC236}">
                  <a16:creationId xmlns:a16="http://schemas.microsoft.com/office/drawing/2014/main" id="{F1D65E0E-CA54-4244-8CF5-6A56CD78105E}"/>
                </a:ext>
              </a:extLst>
            </p:cNvPr>
            <p:cNvPicPr>
              <a:picLocks noChangeAspect="1" noChangeArrowheads="1"/>
            </p:cNvPicPr>
            <p:nvPr userDrawn="1"/>
          </p:nvPicPr>
          <p:blipFill rotWithShape="1">
            <a:blip r:embed="rId1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8020934" y="4000817"/>
              <a:ext cx="534444" cy="6724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3" name="四角形吹き出し 70">
              <a:extLst>
                <a:ext uri="{FF2B5EF4-FFF2-40B4-BE49-F238E27FC236}">
                  <a16:creationId xmlns:a16="http://schemas.microsoft.com/office/drawing/2014/main" id="{1B63FDE3-276E-47CD-BFE6-736E38C0F1D9}"/>
                </a:ext>
              </a:extLst>
            </p:cNvPr>
            <p:cNvSpPr/>
            <p:nvPr userDrawn="1"/>
          </p:nvSpPr>
          <p:spPr>
            <a:xfrm>
              <a:off x="5269492" y="1049746"/>
              <a:ext cx="2296610" cy="728388"/>
            </a:xfrm>
            <a:prstGeom prst="wedgeRectCallout">
              <a:avLst>
                <a:gd name="adj1" fmla="val 54325"/>
                <a:gd name="adj2" fmla="val 90998"/>
              </a:avLst>
            </a:prstGeom>
            <a:solidFill>
              <a:srgbClr val="7030A0"/>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100" b="1" dirty="0">
                  <a:solidFill>
                    <a:srgbClr val="FFFFFF"/>
                  </a:solidFill>
                  <a:latin typeface="Calibri"/>
                  <a:ea typeface="メイリオ" panose="020B0604030504040204" pitchFamily="50" charset="-128"/>
                  <a:cs typeface="メイリオ" panose="020B0604030504040204" pitchFamily="50" charset="-128"/>
                </a:rPr>
                <a:t>ID:</a:t>
              </a:r>
              <a:r>
                <a:rPr lang="en-US" altLang="ja-JP" sz="1400" b="1" dirty="0">
                  <a:solidFill>
                    <a:srgbClr val="FFFFFF"/>
                  </a:solidFill>
                  <a:latin typeface="Calibri"/>
                  <a:ea typeface="メイリオ" panose="020B0604030504040204" pitchFamily="50" charset="-128"/>
                  <a:cs typeface="メイリオ" panose="020B0604030504040204" pitchFamily="50" charset="-128"/>
                </a:rPr>
                <a:t>0</a:t>
              </a:r>
              <a:r>
                <a:rPr lang="en-US" altLang="ja-JP" sz="1100" dirty="0">
                  <a:solidFill>
                    <a:srgbClr val="FFFFFF"/>
                  </a:solidFill>
                  <a:latin typeface="Calibri"/>
                  <a:ea typeface="メイリオ" panose="020B0604030504040204" pitchFamily="50" charset="-128"/>
                  <a:cs typeface="メイリオ" panose="020B0604030504040204" pitchFamily="50" charset="-128"/>
                </a:rPr>
                <a:t>  frame</a:t>
              </a:r>
            </a:p>
            <a:p>
              <a:r>
                <a:rPr lang="en-US" altLang="ja-JP" sz="1400" b="1" dirty="0">
                  <a:solidFill>
                    <a:srgbClr val="FFFFFF"/>
                  </a:solidFill>
                  <a:latin typeface="Calibri"/>
                  <a:ea typeface="メイリオ" panose="020B0604030504040204" pitchFamily="50" charset="-128"/>
                  <a:cs typeface="メイリオ" panose="020B0604030504040204" pitchFamily="50" charset="-128"/>
                </a:rPr>
                <a:t>System manager</a:t>
              </a:r>
              <a:endParaRPr lang="ja-JP" altLang="en-US" sz="1400" b="1" dirty="0">
                <a:solidFill>
                  <a:srgbClr val="FFFFFF"/>
                </a:solidFill>
                <a:latin typeface="Calibri"/>
                <a:ea typeface="メイリオ" panose="020B0604030504040204" pitchFamily="50" charset="-128"/>
                <a:cs typeface="メイリオ" panose="020B0604030504040204" pitchFamily="50" charset="-128"/>
              </a:endParaRPr>
            </a:p>
          </p:txBody>
        </p:sp>
        <p:pic>
          <p:nvPicPr>
            <p:cNvPr id="54" name="図 53">
              <a:extLst>
                <a:ext uri="{FF2B5EF4-FFF2-40B4-BE49-F238E27FC236}">
                  <a16:creationId xmlns:a16="http://schemas.microsoft.com/office/drawing/2014/main" id="{7009FE65-5A33-4B38-83FC-2BE5F76CC505}"/>
                </a:ext>
              </a:extLst>
            </p:cNvPr>
            <p:cNvPicPr>
              <a:picLocks noChangeAspect="1"/>
            </p:cNvPicPr>
            <p:nvPr userDrawn="1"/>
          </p:nvPicPr>
          <p:blipFill>
            <a:blip r:embed="rId1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722890" y="3039156"/>
              <a:ext cx="2250450" cy="437588"/>
            </a:xfrm>
            <a:prstGeom prst="rect">
              <a:avLst/>
            </a:prstGeom>
          </p:spPr>
        </p:pic>
        <p:pic>
          <p:nvPicPr>
            <p:cNvPr id="55" name="図 54">
              <a:extLst>
                <a:ext uri="{FF2B5EF4-FFF2-40B4-BE49-F238E27FC236}">
                  <a16:creationId xmlns:a16="http://schemas.microsoft.com/office/drawing/2014/main" id="{C9A6AB46-7B27-4472-94F5-D29063CA3250}"/>
                </a:ext>
              </a:extLst>
            </p:cNvPr>
            <p:cNvPicPr>
              <a:picLocks noChangeAspect="1"/>
            </p:cNvPicPr>
            <p:nvPr userDrawn="1"/>
          </p:nvPicPr>
          <p:blipFill>
            <a:blip r:embed="rId1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722752" y="6393185"/>
              <a:ext cx="2250450" cy="437588"/>
            </a:xfrm>
            <a:prstGeom prst="rect">
              <a:avLst/>
            </a:prstGeom>
          </p:spPr>
        </p:pic>
      </p:grpSp>
      <p:sp>
        <p:nvSpPr>
          <p:cNvPr id="20" name="角丸四角形 1">
            <a:extLst>
              <a:ext uri="{FF2B5EF4-FFF2-40B4-BE49-F238E27FC236}">
                <a16:creationId xmlns:a16="http://schemas.microsoft.com/office/drawing/2014/main" id="{85351301-2611-4C78-9DD0-4846412CACEC}"/>
              </a:ext>
            </a:extLst>
          </p:cNvPr>
          <p:cNvSpPr/>
          <p:nvPr/>
        </p:nvSpPr>
        <p:spPr>
          <a:xfrm>
            <a:off x="5213519" y="4639159"/>
            <a:ext cx="4104931" cy="1351025"/>
          </a:xfrm>
          <a:prstGeom prst="roundRect">
            <a:avLst>
              <a:gd name="adj" fmla="val 10414"/>
            </a:avLst>
          </a:prstGeom>
          <a:solidFill>
            <a:srgbClr val="7030A0">
              <a:alpha val="30000"/>
            </a:srgbClr>
          </a:solidFill>
          <a:ln/>
        </p:spPr>
        <p:style>
          <a:lnRef idx="0">
            <a:schemeClr val="accent5"/>
          </a:lnRef>
          <a:fillRef idx="3">
            <a:schemeClr val="accent5"/>
          </a:fillRef>
          <a:effectRef idx="3">
            <a:schemeClr val="accent5"/>
          </a:effectRef>
          <a:fontRef idx="minor">
            <a:schemeClr val="lt1"/>
          </a:fontRef>
        </p:style>
        <p:txBody>
          <a:bodyPr lIns="137187" tIns="68594" rIns="137187" bIns="68594" rtlCol="0" anchor="ctr"/>
          <a:lstStyle/>
          <a:p>
            <a:pPr algn="ctr"/>
            <a:r>
              <a:rPr kumimoji="1" lang="en-US" altLang="ja-JP" dirty="0"/>
              <a:t>Localized Syste</a:t>
            </a:r>
            <a:r>
              <a:rPr lang="en-US" altLang="ja-JP" dirty="0"/>
              <a:t>m 1</a:t>
            </a:r>
            <a:endParaRPr kumimoji="1" lang="ja-JP" altLang="en-US" dirty="0"/>
          </a:p>
        </p:txBody>
      </p:sp>
      <p:sp>
        <p:nvSpPr>
          <p:cNvPr id="25" name="角丸四角形 36">
            <a:extLst>
              <a:ext uri="{FF2B5EF4-FFF2-40B4-BE49-F238E27FC236}">
                <a16:creationId xmlns:a16="http://schemas.microsoft.com/office/drawing/2014/main" id="{CE4A802F-AEFF-4A57-B14C-37FD9005152A}"/>
              </a:ext>
            </a:extLst>
          </p:cNvPr>
          <p:cNvSpPr/>
          <p:nvPr/>
        </p:nvSpPr>
        <p:spPr>
          <a:xfrm>
            <a:off x="4968677" y="6419557"/>
            <a:ext cx="4366447" cy="1501411"/>
          </a:xfrm>
          <a:prstGeom prst="roundRect">
            <a:avLst>
              <a:gd name="adj" fmla="val 10414"/>
            </a:avLst>
          </a:prstGeom>
          <a:solidFill>
            <a:srgbClr val="7030A0">
              <a:alpha val="30000"/>
            </a:srgbClr>
          </a:solidFill>
          <a:ln/>
        </p:spPr>
        <p:style>
          <a:lnRef idx="0">
            <a:schemeClr val="accent5"/>
          </a:lnRef>
          <a:fillRef idx="3">
            <a:schemeClr val="accent5"/>
          </a:fillRef>
          <a:effectRef idx="3">
            <a:schemeClr val="accent5"/>
          </a:effectRef>
          <a:fontRef idx="minor">
            <a:schemeClr val="lt1"/>
          </a:fontRef>
        </p:style>
        <p:txBody>
          <a:bodyPr lIns="137187" tIns="68594" rIns="137187" bIns="68594" rtlCol="0" anchor="ctr"/>
          <a:lstStyle/>
          <a:p>
            <a:pPr algn="ctr"/>
            <a:r>
              <a:rPr kumimoji="1" lang="en-US" altLang="ja-JP" dirty="0"/>
              <a:t>Localized System 2</a:t>
            </a:r>
            <a:endParaRPr kumimoji="1" lang="ja-JP" altLang="en-US" dirty="0"/>
          </a:p>
        </p:txBody>
      </p:sp>
      <p:sp>
        <p:nvSpPr>
          <p:cNvPr id="28" name="角丸四角形 38">
            <a:extLst>
              <a:ext uri="{FF2B5EF4-FFF2-40B4-BE49-F238E27FC236}">
                <a16:creationId xmlns:a16="http://schemas.microsoft.com/office/drawing/2014/main" id="{FAE9698C-F5B2-4693-B840-4A38AF66F572}"/>
              </a:ext>
            </a:extLst>
          </p:cNvPr>
          <p:cNvSpPr/>
          <p:nvPr/>
        </p:nvSpPr>
        <p:spPr>
          <a:xfrm>
            <a:off x="4997471" y="4524828"/>
            <a:ext cx="4349773" cy="3326199"/>
          </a:xfrm>
          <a:prstGeom prst="roundRect">
            <a:avLst>
              <a:gd name="adj" fmla="val 5954"/>
            </a:avLst>
          </a:prstGeom>
          <a:solidFill>
            <a:srgbClr val="7030A0">
              <a:alpha val="30000"/>
            </a:srgbClr>
          </a:solidFill>
          <a:ln/>
        </p:spPr>
        <p:style>
          <a:lnRef idx="0">
            <a:schemeClr val="accent5"/>
          </a:lnRef>
          <a:fillRef idx="3">
            <a:schemeClr val="accent5"/>
          </a:fillRef>
          <a:effectRef idx="3">
            <a:schemeClr val="accent5"/>
          </a:effectRef>
          <a:fontRef idx="minor">
            <a:schemeClr val="lt1"/>
          </a:fontRef>
        </p:style>
        <p:txBody>
          <a:bodyPr lIns="137187" tIns="68594" rIns="137187" bIns="68594" rtlCol="0" anchor="ctr"/>
          <a:lstStyle/>
          <a:p>
            <a:pPr algn="ctr"/>
            <a:r>
              <a:rPr kumimoji="1" lang="en-US" altLang="ja-JP" dirty="0"/>
              <a:t>Localized Syste</a:t>
            </a:r>
            <a:r>
              <a:rPr lang="en-US" altLang="ja-JP" dirty="0"/>
              <a:t>m 1</a:t>
            </a:r>
            <a:endParaRPr kumimoji="1" lang="ja-JP" altLang="en-US" dirty="0"/>
          </a:p>
        </p:txBody>
      </p:sp>
      <p:sp>
        <p:nvSpPr>
          <p:cNvPr id="29" name="テキスト ボックス 28">
            <a:extLst>
              <a:ext uri="{FF2B5EF4-FFF2-40B4-BE49-F238E27FC236}">
                <a16:creationId xmlns:a16="http://schemas.microsoft.com/office/drawing/2014/main" id="{97151BE7-E6F0-4ECE-A21C-7E1C712DD838}"/>
              </a:ext>
            </a:extLst>
          </p:cNvPr>
          <p:cNvSpPr txBox="1"/>
          <p:nvPr/>
        </p:nvSpPr>
        <p:spPr>
          <a:xfrm>
            <a:off x="5084773" y="5795351"/>
            <a:ext cx="669011" cy="785153"/>
          </a:xfrm>
          <a:prstGeom prst="rect">
            <a:avLst/>
          </a:prstGeom>
          <a:noFill/>
        </p:spPr>
        <p:txBody>
          <a:bodyPr wrap="none" lIns="137187" tIns="68594" rIns="137187" bIns="68594" rtlCol="0">
            <a:spAutoFit/>
          </a:bodyPr>
          <a:lstStyle/>
          <a:p>
            <a:r>
              <a:rPr lang="en-US" altLang="ja-JP" sz="4200" b="1" dirty="0">
                <a:solidFill>
                  <a:srgbClr val="FF0066"/>
                </a:solidFill>
              </a:rPr>
              <a:t>X</a:t>
            </a:r>
            <a:endParaRPr lang="ja-JP" altLang="en-US" sz="4200" b="1" dirty="0">
              <a:solidFill>
                <a:srgbClr val="FF0066"/>
              </a:solidFill>
            </a:endParaRPr>
          </a:p>
        </p:txBody>
      </p:sp>
      <p:sp>
        <p:nvSpPr>
          <p:cNvPr id="27" name="テキスト ボックス 26">
            <a:extLst>
              <a:ext uri="{FF2B5EF4-FFF2-40B4-BE49-F238E27FC236}">
                <a16:creationId xmlns:a16="http://schemas.microsoft.com/office/drawing/2014/main" id="{0B505A08-4BD0-4822-A338-841C3B2BB489}"/>
              </a:ext>
            </a:extLst>
          </p:cNvPr>
          <p:cNvSpPr txBox="1"/>
          <p:nvPr/>
        </p:nvSpPr>
        <p:spPr>
          <a:xfrm>
            <a:off x="7378052" y="3893511"/>
            <a:ext cx="669011" cy="785153"/>
          </a:xfrm>
          <a:prstGeom prst="rect">
            <a:avLst/>
          </a:prstGeom>
          <a:noFill/>
        </p:spPr>
        <p:txBody>
          <a:bodyPr wrap="none" lIns="137187" tIns="68594" rIns="137187" bIns="68594" rtlCol="0">
            <a:spAutoFit/>
          </a:bodyPr>
          <a:lstStyle/>
          <a:p>
            <a:r>
              <a:rPr lang="en-US" altLang="ja-JP" sz="4200" b="1" dirty="0">
                <a:solidFill>
                  <a:srgbClr val="FF0066"/>
                </a:solidFill>
              </a:rPr>
              <a:t>X</a:t>
            </a:r>
            <a:endParaRPr lang="ja-JP" altLang="en-US" sz="4200" b="1" dirty="0">
              <a:solidFill>
                <a:srgbClr val="FF0066"/>
              </a:solidFill>
            </a:endParaRPr>
          </a:p>
        </p:txBody>
      </p:sp>
    </p:spTree>
    <p:extLst>
      <p:ext uri="{BB962C8B-B14F-4D97-AF65-F5344CB8AC3E}">
        <p14:creationId xmlns:p14="http://schemas.microsoft.com/office/powerpoint/2010/main" val="1145267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par>
                                <p:cTn id="10" presetID="10" presetClass="entr" presetSubtype="0" fill="hold" nodeType="withEffect">
                                  <p:stCondLst>
                                    <p:cond delay="500"/>
                                  </p:stCondLst>
                                  <p:childTnLst>
                                    <p:set>
                                      <p:cBhvr>
                                        <p:cTn id="11" dur="1" fill="hold">
                                          <p:stCondLst>
                                            <p:cond delay="0"/>
                                          </p:stCondLst>
                                        </p:cTn>
                                        <p:tgtEl>
                                          <p:spTgt spid="35"/>
                                        </p:tgtEl>
                                        <p:attrNameLst>
                                          <p:attrName>style.visibility</p:attrName>
                                        </p:attrNameLst>
                                      </p:cBhvr>
                                      <p:to>
                                        <p:strVal val="visible"/>
                                      </p:to>
                                    </p:set>
                                    <p:animEffect transition="in" filter="fade">
                                      <p:cBhvr>
                                        <p:cTn id="12" dur="500"/>
                                        <p:tgtEl>
                                          <p:spTgt spid="35"/>
                                        </p:tgtEl>
                                      </p:cBhvr>
                                    </p:animEffect>
                                  </p:childTnLst>
                                </p:cTn>
                              </p:par>
                              <p:par>
                                <p:cTn id="13" presetID="10" presetClass="entr" presetSubtype="0" fill="hold" nodeType="withEffect">
                                  <p:stCondLst>
                                    <p:cond delay="600"/>
                                  </p:stCondLst>
                                  <p:childTnLst>
                                    <p:set>
                                      <p:cBhvr>
                                        <p:cTn id="14" dur="1" fill="hold">
                                          <p:stCondLst>
                                            <p:cond delay="0"/>
                                          </p:stCondLst>
                                        </p:cTn>
                                        <p:tgtEl>
                                          <p:spTgt spid="30"/>
                                        </p:tgtEl>
                                        <p:attrNameLst>
                                          <p:attrName>style.visibility</p:attrName>
                                        </p:attrNameLst>
                                      </p:cBhvr>
                                      <p:to>
                                        <p:strVal val="visible"/>
                                      </p:to>
                                    </p:set>
                                    <p:animEffect transition="in" filter="fade">
                                      <p:cBhvr>
                                        <p:cTn id="15" dur="500"/>
                                        <p:tgtEl>
                                          <p:spTgt spid="30"/>
                                        </p:tgtEl>
                                      </p:cBhvr>
                                    </p:animEffect>
                                  </p:childTnLst>
                                </p:cTn>
                              </p:par>
                            </p:childTnLst>
                          </p:cTn>
                        </p:par>
                        <p:par>
                          <p:cTn id="16" fill="hold">
                            <p:stCondLst>
                              <p:cond delay="1100"/>
                            </p:stCondLst>
                            <p:childTnLst>
                              <p:par>
                                <p:cTn id="17" presetID="53" presetClass="entr" presetSubtype="16" fill="hold" grpId="0" nodeType="after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p:cTn id="19" dur="500" fill="hold"/>
                                        <p:tgtEl>
                                          <p:spTgt spid="27"/>
                                        </p:tgtEl>
                                        <p:attrNameLst>
                                          <p:attrName>ppt_w</p:attrName>
                                        </p:attrNameLst>
                                      </p:cBhvr>
                                      <p:tavLst>
                                        <p:tav tm="0">
                                          <p:val>
                                            <p:fltVal val="0"/>
                                          </p:val>
                                        </p:tav>
                                        <p:tav tm="100000">
                                          <p:val>
                                            <p:strVal val="#ppt_w"/>
                                          </p:val>
                                        </p:tav>
                                      </p:tavLst>
                                    </p:anim>
                                    <p:anim calcmode="lin" valueType="num">
                                      <p:cBhvr>
                                        <p:cTn id="20" dur="500" fill="hold"/>
                                        <p:tgtEl>
                                          <p:spTgt spid="27"/>
                                        </p:tgtEl>
                                        <p:attrNameLst>
                                          <p:attrName>ppt_h</p:attrName>
                                        </p:attrNameLst>
                                      </p:cBhvr>
                                      <p:tavLst>
                                        <p:tav tm="0">
                                          <p:val>
                                            <p:fltVal val="0"/>
                                          </p:val>
                                        </p:tav>
                                        <p:tav tm="100000">
                                          <p:val>
                                            <p:strVal val="#ppt_h"/>
                                          </p:val>
                                        </p:tav>
                                      </p:tavLst>
                                    </p:anim>
                                    <p:animEffect transition="in" filter="fade">
                                      <p:cBhvr>
                                        <p:cTn id="21" dur="500"/>
                                        <p:tgtEl>
                                          <p:spTgt spid="27"/>
                                        </p:tgtEl>
                                      </p:cBhvr>
                                    </p:animEffect>
                                  </p:childTnLst>
                                </p:cTn>
                              </p:par>
                            </p:childTnLst>
                          </p:cTn>
                        </p:par>
                        <p:par>
                          <p:cTn id="22" fill="hold">
                            <p:stCondLst>
                              <p:cond delay="1600"/>
                            </p:stCondLst>
                            <p:childTnLst>
                              <p:par>
                                <p:cTn id="23" presetID="10"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500"/>
                                        <p:tgtEl>
                                          <p:spTgt spid="28"/>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0" nodeType="clickEffect">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cBhvr>
                                        <p:cTn id="30" dur="500" fill="hold"/>
                                        <p:tgtEl>
                                          <p:spTgt spid="29"/>
                                        </p:tgtEl>
                                        <p:attrNameLst>
                                          <p:attrName>ppt_w</p:attrName>
                                        </p:attrNameLst>
                                      </p:cBhvr>
                                      <p:tavLst>
                                        <p:tav tm="0">
                                          <p:val>
                                            <p:fltVal val="0"/>
                                          </p:val>
                                        </p:tav>
                                        <p:tav tm="100000">
                                          <p:val>
                                            <p:strVal val="#ppt_w"/>
                                          </p:val>
                                        </p:tav>
                                      </p:tavLst>
                                    </p:anim>
                                    <p:anim calcmode="lin" valueType="num">
                                      <p:cBhvr>
                                        <p:cTn id="31" dur="500" fill="hold"/>
                                        <p:tgtEl>
                                          <p:spTgt spid="29"/>
                                        </p:tgtEl>
                                        <p:attrNameLst>
                                          <p:attrName>ppt_h</p:attrName>
                                        </p:attrNameLst>
                                      </p:cBhvr>
                                      <p:tavLst>
                                        <p:tav tm="0">
                                          <p:val>
                                            <p:fltVal val="0"/>
                                          </p:val>
                                        </p:tav>
                                        <p:tav tm="100000">
                                          <p:val>
                                            <p:strVal val="#ppt_h"/>
                                          </p:val>
                                        </p:tav>
                                      </p:tavLst>
                                    </p:anim>
                                    <p:animEffect transition="in" filter="fade">
                                      <p:cBhvr>
                                        <p:cTn id="32" dur="500"/>
                                        <p:tgtEl>
                                          <p:spTgt spid="29"/>
                                        </p:tgtEl>
                                      </p:cBhvr>
                                    </p:animEffect>
                                  </p:childTnLst>
                                </p:cTn>
                              </p:par>
                            </p:childTnLst>
                          </p:cTn>
                        </p:par>
                        <p:par>
                          <p:cTn id="33" fill="hold">
                            <p:stCondLst>
                              <p:cond delay="500"/>
                            </p:stCondLst>
                            <p:childTnLst>
                              <p:par>
                                <p:cTn id="34" presetID="10" presetClass="exit" presetSubtype="0" fill="hold" grpId="1" nodeType="afterEffect">
                                  <p:stCondLst>
                                    <p:cond delay="0"/>
                                  </p:stCondLst>
                                  <p:childTnLst>
                                    <p:animEffect transition="out" filter="fade">
                                      <p:cBhvr>
                                        <p:cTn id="35" dur="500"/>
                                        <p:tgtEl>
                                          <p:spTgt spid="28"/>
                                        </p:tgtEl>
                                      </p:cBhvr>
                                    </p:animEffect>
                                    <p:set>
                                      <p:cBhvr>
                                        <p:cTn id="36" dur="1" fill="hold">
                                          <p:stCondLst>
                                            <p:cond delay="499"/>
                                          </p:stCondLst>
                                        </p:cTn>
                                        <p:tgtEl>
                                          <p:spTgt spid="28"/>
                                        </p:tgtEl>
                                        <p:attrNameLst>
                                          <p:attrName>style.visibility</p:attrName>
                                        </p:attrNameLst>
                                      </p:cBhvr>
                                      <p:to>
                                        <p:strVal val="hidden"/>
                                      </p:to>
                                    </p:set>
                                  </p:childTnLst>
                                </p:cTn>
                              </p:par>
                            </p:childTnLst>
                          </p:cTn>
                        </p:par>
                        <p:par>
                          <p:cTn id="37" fill="hold">
                            <p:stCondLst>
                              <p:cond delay="1000"/>
                            </p:stCondLst>
                            <p:childTnLst>
                              <p:par>
                                <p:cTn id="38" presetID="10" presetClass="entr" presetSubtype="0" fill="hold" grpId="0" nodeType="after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Effect transition="in" filter="fade">
                                      <p:cBhvr>
                                        <p:cTn id="4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5" grpId="0" animBg="1"/>
      <p:bldP spid="28" grpId="0" animBg="1"/>
      <p:bldP spid="28" grpId="1" animBg="1"/>
      <p:bldP spid="29" grpId="0"/>
      <p:bldP spid="27"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sp>
        <p:nvSpPr>
          <p:cNvPr id="105" name="正方形/長方形 104"/>
          <p:cNvSpPr/>
          <p:nvPr/>
        </p:nvSpPr>
        <p:spPr>
          <a:xfrm>
            <a:off x="2984722" y="1265859"/>
            <a:ext cx="9373097" cy="415669"/>
          </a:xfrm>
          <a:prstGeom prst="rect">
            <a:avLst/>
          </a:prstGeom>
        </p:spPr>
        <p:txBody>
          <a:bodyPr wrap="square" lIns="137187" tIns="68594" rIns="137187" bIns="68594">
            <a:spAutoFit/>
          </a:bodyPr>
          <a:lstStyle/>
          <a:p>
            <a:r>
              <a:rPr lang="en-US" altLang="ja-JP" dirty="0">
                <a:solidFill>
                  <a:srgbClr val="5F5F5F"/>
                </a:solidFill>
                <a:latin typeface="Calibri"/>
              </a:rPr>
              <a:t>VX-3000 is equipped with useful functions for maintenance using the Hard and the Software.</a:t>
            </a:r>
          </a:p>
        </p:txBody>
      </p:sp>
      <p:sp>
        <p:nvSpPr>
          <p:cNvPr id="18" name="正方形/長方形 17"/>
          <p:cNvSpPr/>
          <p:nvPr/>
        </p:nvSpPr>
        <p:spPr>
          <a:xfrm>
            <a:off x="7074844" y="1698084"/>
            <a:ext cx="6589493" cy="5218959"/>
          </a:xfrm>
          <a:prstGeom prst="rect">
            <a:avLst/>
          </a:prstGeom>
        </p:spPr>
        <p:txBody>
          <a:bodyPr wrap="square" lIns="137187" tIns="68594" rIns="137187" bIns="68594">
            <a:spAutoFit/>
          </a:bodyPr>
          <a:lstStyle/>
          <a:p>
            <a:r>
              <a:rPr lang="en-US" altLang="ja-JP" sz="2400" b="1" dirty="0">
                <a:solidFill>
                  <a:srgbClr val="F79646">
                    <a:lumMod val="75000"/>
                  </a:srgbClr>
                </a:solidFill>
                <a:latin typeface="Calibri"/>
              </a:rPr>
              <a:t>Log </a:t>
            </a:r>
            <a:r>
              <a:rPr lang="en-US" altLang="ja-JP" dirty="0">
                <a:latin typeface="Calibri"/>
              </a:rPr>
              <a:t>: receiving from VX-3000 system, </a:t>
            </a:r>
            <a:br>
              <a:rPr lang="en-US" altLang="ja-JP" dirty="0">
                <a:latin typeface="Calibri"/>
              </a:rPr>
            </a:br>
            <a:r>
              <a:rPr lang="ja-JP" altLang="en-US" dirty="0">
                <a:latin typeface="Calibri"/>
              </a:rPr>
              <a:t>　　　　</a:t>
            </a:r>
            <a:r>
              <a:rPr lang="en-US" altLang="ja-JP" dirty="0">
                <a:latin typeface="Calibri"/>
              </a:rPr>
              <a:t>Open from file and Saving to file.</a:t>
            </a:r>
          </a:p>
          <a:p>
            <a:r>
              <a:rPr lang="en-US" altLang="ja-JP" dirty="0">
                <a:latin typeface="Calibri"/>
              </a:rPr>
              <a:t>            The log is distinguished from “General” and “Error”.</a:t>
            </a:r>
          </a:p>
          <a:p>
            <a:r>
              <a:rPr lang="en-US" altLang="ja-JP" dirty="0">
                <a:latin typeface="Calibri"/>
              </a:rPr>
              <a:t>            “General”: </a:t>
            </a:r>
            <a:r>
              <a:rPr lang="en-US" altLang="ja-JP" b="1" dirty="0">
                <a:latin typeface="Calibri"/>
              </a:rPr>
              <a:t>Max 10,000</a:t>
            </a:r>
            <a:r>
              <a:rPr lang="en-US" altLang="ja-JP" dirty="0">
                <a:latin typeface="Calibri"/>
              </a:rPr>
              <a:t>, “Error”: </a:t>
            </a:r>
            <a:r>
              <a:rPr lang="en-US" altLang="ja-JP" b="1" dirty="0">
                <a:latin typeface="Calibri"/>
              </a:rPr>
              <a:t>Max 100</a:t>
            </a:r>
          </a:p>
          <a:p>
            <a:r>
              <a:rPr lang="en-US" altLang="ja-JP" sz="2400" b="1" dirty="0">
                <a:solidFill>
                  <a:srgbClr val="F79646">
                    <a:lumMod val="75000"/>
                  </a:srgbClr>
                </a:solidFill>
                <a:latin typeface="Calibri"/>
              </a:rPr>
              <a:t>Unit status </a:t>
            </a:r>
            <a:r>
              <a:rPr lang="en-US" altLang="ja-JP" dirty="0">
                <a:solidFill>
                  <a:srgbClr val="5F5F5F"/>
                </a:solidFill>
                <a:latin typeface="Calibri"/>
              </a:rPr>
              <a:t>: </a:t>
            </a:r>
          </a:p>
          <a:p>
            <a:r>
              <a:rPr lang="en-US" altLang="ja-JP" dirty="0">
                <a:solidFill>
                  <a:srgbClr val="5F5F5F"/>
                </a:solidFill>
                <a:latin typeface="Calibri"/>
              </a:rPr>
              <a:t>       allowing the following information to be confirmed in real time:</a:t>
            </a:r>
          </a:p>
          <a:p>
            <a:r>
              <a:rPr lang="ja-JP" altLang="en-US" dirty="0">
                <a:solidFill>
                  <a:srgbClr val="5F5F5F"/>
                </a:solidFill>
                <a:latin typeface="Calibri"/>
              </a:rPr>
              <a:t>　　</a:t>
            </a:r>
            <a:r>
              <a:rPr lang="en-US" altLang="ja-JP" dirty="0">
                <a:solidFill>
                  <a:srgbClr val="5F5F5F"/>
                </a:solidFill>
                <a:latin typeface="Calibri"/>
              </a:rPr>
              <a:t>- Individual unit's </a:t>
            </a:r>
            <a:r>
              <a:rPr lang="en-US" altLang="ja-JP" b="1" dirty="0">
                <a:solidFill>
                  <a:srgbClr val="5F5F5F"/>
                </a:solidFill>
                <a:latin typeface="Calibri"/>
              </a:rPr>
              <a:t>setting</a:t>
            </a:r>
            <a:r>
              <a:rPr lang="en-US" altLang="ja-JP" dirty="0">
                <a:solidFill>
                  <a:srgbClr val="5F5F5F"/>
                </a:solidFill>
                <a:latin typeface="Calibri"/>
              </a:rPr>
              <a:t> and </a:t>
            </a:r>
            <a:r>
              <a:rPr lang="en-US" altLang="ja-JP" b="1" dirty="0">
                <a:solidFill>
                  <a:srgbClr val="5F5F5F"/>
                </a:solidFill>
                <a:latin typeface="Calibri"/>
              </a:rPr>
              <a:t>connection status</a:t>
            </a:r>
          </a:p>
          <a:p>
            <a:r>
              <a:rPr lang="ja-JP" altLang="en-US" dirty="0">
                <a:solidFill>
                  <a:srgbClr val="5F5F5F"/>
                </a:solidFill>
                <a:latin typeface="Calibri"/>
              </a:rPr>
              <a:t>　　</a:t>
            </a:r>
            <a:r>
              <a:rPr lang="en-US" altLang="ja-JP" dirty="0">
                <a:solidFill>
                  <a:srgbClr val="5F5F5F"/>
                </a:solidFill>
                <a:latin typeface="Calibri"/>
              </a:rPr>
              <a:t>- Individual unit's </a:t>
            </a:r>
            <a:r>
              <a:rPr lang="en-US" altLang="ja-JP" b="1" dirty="0">
                <a:solidFill>
                  <a:srgbClr val="5F5F5F"/>
                </a:solidFill>
                <a:latin typeface="Calibri"/>
              </a:rPr>
              <a:t>operation mode </a:t>
            </a:r>
            <a:r>
              <a:rPr lang="en-US" altLang="ja-JP" dirty="0">
                <a:solidFill>
                  <a:srgbClr val="5F5F5F"/>
                </a:solidFill>
                <a:latin typeface="Calibri"/>
              </a:rPr>
              <a:t>and </a:t>
            </a:r>
            <a:r>
              <a:rPr lang="en-US" altLang="ja-JP" b="1" dirty="0">
                <a:solidFill>
                  <a:srgbClr val="5F5F5F"/>
                </a:solidFill>
                <a:latin typeface="Calibri"/>
              </a:rPr>
              <a:t>failure status</a:t>
            </a:r>
          </a:p>
          <a:p>
            <a:r>
              <a:rPr lang="ja-JP" altLang="en-US" dirty="0">
                <a:solidFill>
                  <a:srgbClr val="5F5F5F"/>
                </a:solidFill>
                <a:latin typeface="Calibri"/>
              </a:rPr>
              <a:t>　　</a:t>
            </a:r>
            <a:r>
              <a:rPr lang="en-US" altLang="ja-JP" dirty="0">
                <a:solidFill>
                  <a:srgbClr val="5F5F5F"/>
                </a:solidFill>
                <a:latin typeface="Calibri"/>
              </a:rPr>
              <a:t>- Individual unit's version information</a:t>
            </a:r>
          </a:p>
          <a:p>
            <a:r>
              <a:rPr lang="ja-JP" altLang="en-US" dirty="0">
                <a:solidFill>
                  <a:srgbClr val="5F5F5F"/>
                </a:solidFill>
                <a:latin typeface="Calibri"/>
              </a:rPr>
              <a:t>　　</a:t>
            </a:r>
            <a:r>
              <a:rPr lang="en-US" altLang="ja-JP" dirty="0">
                <a:solidFill>
                  <a:srgbClr val="5F5F5F"/>
                </a:solidFill>
                <a:latin typeface="Calibri"/>
              </a:rPr>
              <a:t>- </a:t>
            </a:r>
            <a:r>
              <a:rPr lang="en-US" altLang="ja-JP" b="1" dirty="0">
                <a:solidFill>
                  <a:srgbClr val="5F5F5F"/>
                </a:solidFill>
                <a:latin typeface="Calibri"/>
              </a:rPr>
              <a:t>Failure status </a:t>
            </a:r>
            <a:r>
              <a:rPr lang="en-US" altLang="ja-JP" dirty="0">
                <a:solidFill>
                  <a:srgbClr val="5F5F5F"/>
                </a:solidFill>
                <a:latin typeface="Calibri"/>
              </a:rPr>
              <a:t>of </a:t>
            </a:r>
            <a:r>
              <a:rPr lang="en-US" altLang="ja-JP" b="1" dirty="0">
                <a:solidFill>
                  <a:srgbClr val="5F5F5F"/>
                </a:solidFill>
                <a:latin typeface="Calibri"/>
              </a:rPr>
              <a:t>amplifiers</a:t>
            </a:r>
            <a:r>
              <a:rPr lang="en-US" altLang="ja-JP" dirty="0">
                <a:solidFill>
                  <a:srgbClr val="5F5F5F"/>
                </a:solidFill>
                <a:latin typeface="Calibri"/>
              </a:rPr>
              <a:t>, </a:t>
            </a:r>
            <a:r>
              <a:rPr lang="en-US" altLang="ja-JP" b="1" dirty="0">
                <a:solidFill>
                  <a:srgbClr val="5F5F5F"/>
                </a:solidFill>
                <a:latin typeface="Calibri"/>
              </a:rPr>
              <a:t>speaker</a:t>
            </a:r>
            <a:r>
              <a:rPr lang="en-US" altLang="ja-JP" dirty="0">
                <a:solidFill>
                  <a:srgbClr val="5F5F5F"/>
                </a:solidFill>
                <a:latin typeface="Calibri"/>
              </a:rPr>
              <a:t> </a:t>
            </a:r>
            <a:r>
              <a:rPr lang="en-US" altLang="ja-JP" b="1" dirty="0">
                <a:solidFill>
                  <a:srgbClr val="5F5F5F"/>
                </a:solidFill>
                <a:latin typeface="Calibri"/>
              </a:rPr>
              <a:t>lines</a:t>
            </a:r>
            <a:r>
              <a:rPr lang="en-US" altLang="ja-JP" dirty="0">
                <a:solidFill>
                  <a:srgbClr val="5F5F5F"/>
                </a:solidFill>
                <a:latin typeface="Calibri"/>
              </a:rPr>
              <a:t> </a:t>
            </a:r>
            <a:br>
              <a:rPr lang="en-US" altLang="ja-JP" dirty="0">
                <a:solidFill>
                  <a:srgbClr val="5F5F5F"/>
                </a:solidFill>
                <a:latin typeface="Calibri"/>
              </a:rPr>
            </a:br>
            <a:r>
              <a:rPr lang="ja-JP" altLang="en-US" dirty="0">
                <a:solidFill>
                  <a:srgbClr val="5F5F5F"/>
                </a:solidFill>
                <a:latin typeface="Calibri"/>
              </a:rPr>
              <a:t>　　　</a:t>
            </a:r>
            <a:r>
              <a:rPr lang="en-US" altLang="ja-JP" dirty="0">
                <a:solidFill>
                  <a:srgbClr val="5F5F5F"/>
                </a:solidFill>
                <a:latin typeface="Calibri"/>
              </a:rPr>
              <a:t>and </a:t>
            </a:r>
            <a:r>
              <a:rPr lang="en-US" altLang="ja-JP" b="1" dirty="0">
                <a:solidFill>
                  <a:srgbClr val="5F5F5F"/>
                </a:solidFill>
                <a:latin typeface="Calibri"/>
              </a:rPr>
              <a:t>power supply</a:t>
            </a:r>
          </a:p>
          <a:p>
            <a:r>
              <a:rPr lang="en-US" altLang="ja-JP" sz="2400" b="1" dirty="0">
                <a:solidFill>
                  <a:srgbClr val="F79646">
                    <a:lumMod val="75000"/>
                  </a:srgbClr>
                </a:solidFill>
                <a:latin typeface="Calibri"/>
              </a:rPr>
              <a:t>Broadcasting status </a:t>
            </a:r>
            <a:r>
              <a:rPr lang="en-US" altLang="ja-JP" dirty="0">
                <a:solidFill>
                  <a:srgbClr val="5F5F5F"/>
                </a:solidFill>
                <a:latin typeface="Calibri"/>
              </a:rPr>
              <a:t>:  </a:t>
            </a:r>
          </a:p>
          <a:p>
            <a:r>
              <a:rPr lang="en-US" altLang="ja-JP" b="1" dirty="0">
                <a:solidFill>
                  <a:srgbClr val="5F5F5F"/>
                </a:solidFill>
                <a:latin typeface="Calibri"/>
              </a:rPr>
              <a:t>       broadcast pattern </a:t>
            </a:r>
            <a:r>
              <a:rPr lang="en-US" altLang="ja-JP" dirty="0">
                <a:solidFill>
                  <a:srgbClr val="5F5F5F"/>
                </a:solidFill>
                <a:latin typeface="Calibri"/>
              </a:rPr>
              <a:t>being activated and </a:t>
            </a:r>
            <a:r>
              <a:rPr lang="en-US" altLang="ja-JP" b="1" dirty="0">
                <a:solidFill>
                  <a:srgbClr val="5F5F5F"/>
                </a:solidFill>
                <a:latin typeface="Calibri"/>
              </a:rPr>
              <a:t>audio signal</a:t>
            </a:r>
          </a:p>
          <a:p>
            <a:r>
              <a:rPr lang="en-US" altLang="ja-JP" b="1" dirty="0">
                <a:solidFill>
                  <a:srgbClr val="5F5F5F"/>
                </a:solidFill>
                <a:latin typeface="Calibri"/>
              </a:rPr>
              <a:t>       input/output </a:t>
            </a:r>
            <a:r>
              <a:rPr lang="en-US" altLang="ja-JP" dirty="0">
                <a:solidFill>
                  <a:srgbClr val="5F5F5F"/>
                </a:solidFill>
                <a:latin typeface="Calibri"/>
              </a:rPr>
              <a:t>status can be confirmed online.</a:t>
            </a:r>
          </a:p>
          <a:p>
            <a:pPr lvl="0"/>
            <a:r>
              <a:rPr lang="en-US" altLang="ja-JP" sz="2400" b="1" dirty="0">
                <a:solidFill>
                  <a:srgbClr val="F79646">
                    <a:lumMod val="75000"/>
                  </a:srgbClr>
                </a:solidFill>
                <a:latin typeface="Calibri"/>
              </a:rPr>
              <a:t>Terminal status </a:t>
            </a:r>
            <a:r>
              <a:rPr lang="en-US" altLang="ja-JP" dirty="0">
                <a:solidFill>
                  <a:srgbClr val="5F5F5F"/>
                </a:solidFill>
                <a:latin typeface="Calibri"/>
              </a:rPr>
              <a:t>:   </a:t>
            </a:r>
          </a:p>
          <a:p>
            <a:pPr lvl="0"/>
            <a:r>
              <a:rPr lang="en-US" altLang="ja-JP" b="1" dirty="0">
                <a:solidFill>
                  <a:srgbClr val="5F5F5F"/>
                </a:solidFill>
                <a:latin typeface="Calibri"/>
              </a:rPr>
              <a:t>       control input and output </a:t>
            </a:r>
            <a:r>
              <a:rPr lang="en-US" altLang="ja-JP" dirty="0">
                <a:solidFill>
                  <a:srgbClr val="5F5F5F"/>
                </a:solidFill>
                <a:latin typeface="Calibri"/>
              </a:rPr>
              <a:t>statuses can be confirmed </a:t>
            </a:r>
          </a:p>
          <a:p>
            <a:pPr lvl="0"/>
            <a:r>
              <a:rPr lang="en-US" altLang="ja-JP" dirty="0">
                <a:solidFill>
                  <a:srgbClr val="5F5F5F"/>
                </a:solidFill>
                <a:latin typeface="Calibri"/>
              </a:rPr>
              <a:t>       in real time.</a:t>
            </a:r>
          </a:p>
        </p:txBody>
      </p:sp>
      <p:grpSp>
        <p:nvGrpSpPr>
          <p:cNvPr id="2" name="グループ化 1"/>
          <p:cNvGrpSpPr/>
          <p:nvPr/>
        </p:nvGrpSpPr>
        <p:grpSpPr>
          <a:xfrm>
            <a:off x="2321765" y="2022254"/>
            <a:ext cx="4536546" cy="2438267"/>
            <a:chOff x="1118792" y="1699793"/>
            <a:chExt cx="3659057" cy="1966060"/>
          </a:xfrm>
        </p:grpSpPr>
        <p:pic>
          <p:nvPicPr>
            <p:cNvPr id="10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18792" y="1699793"/>
              <a:ext cx="3659057" cy="196606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8"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19359" y="2060007"/>
              <a:ext cx="2792897" cy="13951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1030" name="Picture 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380787" y="4912585"/>
            <a:ext cx="4440324" cy="238613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2" name="正方形/長方形 21"/>
          <p:cNvSpPr/>
          <p:nvPr/>
        </p:nvSpPr>
        <p:spPr>
          <a:xfrm>
            <a:off x="2321765" y="4345040"/>
            <a:ext cx="4499345" cy="415669"/>
          </a:xfrm>
          <a:prstGeom prst="rect">
            <a:avLst/>
          </a:prstGeom>
        </p:spPr>
        <p:txBody>
          <a:bodyPr wrap="square" lIns="137187" tIns="68594" rIns="137187" bIns="68594">
            <a:spAutoFit/>
          </a:bodyPr>
          <a:lstStyle/>
          <a:p>
            <a:r>
              <a:rPr lang="en-US" altLang="ja-JP" dirty="0">
                <a:solidFill>
                  <a:srgbClr val="5F5F5F"/>
                </a:solidFill>
                <a:latin typeface="Calibri"/>
              </a:rPr>
              <a:t>Maintenance software: Log screen</a:t>
            </a:r>
          </a:p>
        </p:txBody>
      </p:sp>
      <p:sp>
        <p:nvSpPr>
          <p:cNvPr id="23" name="正方形/長方形 22"/>
          <p:cNvSpPr/>
          <p:nvPr/>
        </p:nvSpPr>
        <p:spPr>
          <a:xfrm>
            <a:off x="2321765" y="7225520"/>
            <a:ext cx="5349505" cy="415669"/>
          </a:xfrm>
          <a:prstGeom prst="rect">
            <a:avLst/>
          </a:prstGeom>
        </p:spPr>
        <p:txBody>
          <a:bodyPr wrap="square" lIns="137187" tIns="68594" rIns="137187" bIns="68594">
            <a:spAutoFit/>
          </a:bodyPr>
          <a:lstStyle/>
          <a:p>
            <a:r>
              <a:rPr lang="en-US" altLang="ja-JP" dirty="0">
                <a:solidFill>
                  <a:srgbClr val="5F5F5F"/>
                </a:solidFill>
                <a:latin typeface="Calibri"/>
              </a:rPr>
              <a:t>Maintenance software: Broadcast status screen</a:t>
            </a:r>
          </a:p>
        </p:txBody>
      </p:sp>
      <p:grpSp>
        <p:nvGrpSpPr>
          <p:cNvPr id="56" name="グループ化 55"/>
          <p:cNvGrpSpPr/>
          <p:nvPr/>
        </p:nvGrpSpPr>
        <p:grpSpPr>
          <a:xfrm>
            <a:off x="1160652" y="538829"/>
            <a:ext cx="1866938" cy="1772636"/>
            <a:chOff x="2753541" y="985398"/>
            <a:chExt cx="2425140" cy="2301963"/>
          </a:xfrm>
        </p:grpSpPr>
        <p:grpSp>
          <p:nvGrpSpPr>
            <p:cNvPr id="57" name="グループ化 56"/>
            <p:cNvGrpSpPr/>
            <p:nvPr/>
          </p:nvGrpSpPr>
          <p:grpSpPr>
            <a:xfrm>
              <a:off x="2991167" y="1221263"/>
              <a:ext cx="1944214" cy="1771247"/>
              <a:chOff x="2991168" y="1221263"/>
              <a:chExt cx="1944215" cy="1771248"/>
            </a:xfrm>
          </p:grpSpPr>
          <p:sp>
            <p:nvSpPr>
              <p:cNvPr id="59" name="円/楕円 58"/>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sz="2000" kern="0" dirty="0">
                  <a:solidFill>
                    <a:prstClr val="white"/>
                  </a:solidFill>
                  <a:latin typeface="Meiryo UI"/>
                  <a:ea typeface="Meiryo UI"/>
                </a:endParaRPr>
              </a:p>
            </p:txBody>
          </p:sp>
          <p:sp>
            <p:nvSpPr>
              <p:cNvPr id="60" name="角丸四角形 59"/>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sz="1600" b="1" kern="0" dirty="0">
                    <a:solidFill>
                      <a:prstClr val="white"/>
                    </a:solidFill>
                    <a:latin typeface="Calibri"/>
                    <a:ea typeface="Meiryo UI"/>
                  </a:rPr>
                  <a:t>Maintenance</a:t>
                </a:r>
                <a:endParaRPr kumimoji="0" lang="ja-JP" altLang="en-US" sz="1600" b="1" kern="0" dirty="0">
                  <a:solidFill>
                    <a:prstClr val="white"/>
                  </a:solidFill>
                  <a:latin typeface="Calibri"/>
                  <a:ea typeface="Meiryo UI"/>
                </a:endParaRPr>
              </a:p>
            </p:txBody>
          </p:sp>
        </p:grpSp>
        <p:pic>
          <p:nvPicPr>
            <p:cNvPr id="58" name="Picture 2" descr="C:\Users\toa27839.TOA\AppData\Local\Temp\notesEA312D\Bubble_material_noshadow-01.pn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20" name="正方形/長方形 19"/>
          <p:cNvSpPr/>
          <p:nvPr/>
        </p:nvSpPr>
        <p:spPr>
          <a:xfrm>
            <a:off x="7021593" y="6884794"/>
            <a:ext cx="6642745" cy="692782"/>
          </a:xfrm>
          <a:prstGeom prst="rect">
            <a:avLst/>
          </a:prstGeom>
        </p:spPr>
        <p:txBody>
          <a:bodyPr wrap="square" lIns="137187" tIns="68594" rIns="137187" bIns="68594">
            <a:spAutoFit/>
          </a:bodyPr>
          <a:lstStyle/>
          <a:p>
            <a:r>
              <a:rPr lang="en-US" altLang="ja-JP" sz="1200" dirty="0">
                <a:latin typeface="+mj-lt"/>
              </a:rPr>
              <a:t>•  OS:  Windows 7 (32 bit/64 bit), Windows 8.1 (32 bit/64 bit), Windows 10 (32 bit/64 bit)</a:t>
            </a:r>
          </a:p>
          <a:p>
            <a:r>
              <a:rPr lang="en-US" altLang="ja-JP" sz="1200" dirty="0">
                <a:latin typeface="+mj-lt"/>
              </a:rPr>
              <a:t>•  Required Component: Microsoft .NET Framework 4.5.2 (when the OS is Windows 7 or Windows 8.1)</a:t>
            </a:r>
          </a:p>
          <a:p>
            <a:r>
              <a:rPr lang="en-US" altLang="ja-JP" sz="1200" dirty="0">
                <a:latin typeface="+mj-lt"/>
              </a:rPr>
              <a:t>•  CPU:  1 GHz or faster       •  Memory:  1 GB or more</a:t>
            </a:r>
          </a:p>
        </p:txBody>
      </p:sp>
      <p:sp>
        <p:nvSpPr>
          <p:cNvPr id="24" name="円/楕円 23"/>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円/楕円 24"/>
          <p:cNvSpPr/>
          <p:nvPr/>
        </p:nvSpPr>
        <p:spPr>
          <a:xfrm>
            <a:off x="145116" y="4037917"/>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718976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sp>
        <p:nvSpPr>
          <p:cNvPr id="105" name="正方形/長方形 104"/>
          <p:cNvSpPr/>
          <p:nvPr/>
        </p:nvSpPr>
        <p:spPr>
          <a:xfrm>
            <a:off x="2984722" y="1265859"/>
            <a:ext cx="9373097" cy="415669"/>
          </a:xfrm>
          <a:prstGeom prst="rect">
            <a:avLst/>
          </a:prstGeom>
        </p:spPr>
        <p:txBody>
          <a:bodyPr wrap="square" lIns="137187" tIns="68594" rIns="137187" bIns="68594">
            <a:spAutoFit/>
          </a:bodyPr>
          <a:lstStyle/>
          <a:p>
            <a:r>
              <a:rPr lang="en-US" altLang="ja-JP" dirty="0">
                <a:solidFill>
                  <a:srgbClr val="5F5F5F"/>
                </a:solidFill>
                <a:latin typeface="Calibri"/>
              </a:rPr>
              <a:t>VX-3000 is equipped with useful functions for maintenance using the Hard and the Software.</a:t>
            </a:r>
          </a:p>
        </p:txBody>
      </p:sp>
      <p:sp>
        <p:nvSpPr>
          <p:cNvPr id="18" name="正方形/長方形 17"/>
          <p:cNvSpPr/>
          <p:nvPr/>
        </p:nvSpPr>
        <p:spPr>
          <a:xfrm>
            <a:off x="3094902" y="1734954"/>
            <a:ext cx="9308508" cy="1061857"/>
          </a:xfrm>
          <a:prstGeom prst="rect">
            <a:avLst/>
          </a:prstGeom>
        </p:spPr>
        <p:txBody>
          <a:bodyPr wrap="square" lIns="137187" tIns="68594" rIns="137187" bIns="68594">
            <a:spAutoFit/>
          </a:bodyPr>
          <a:lstStyle/>
          <a:p>
            <a:r>
              <a:rPr lang="en-US" altLang="ja-JP" sz="2400" b="1" dirty="0">
                <a:solidFill>
                  <a:srgbClr val="F79646">
                    <a:lumMod val="75000"/>
                  </a:srgbClr>
                </a:solidFill>
                <a:latin typeface="Calibri"/>
              </a:rPr>
              <a:t>Surveillance Mail</a:t>
            </a:r>
          </a:p>
          <a:p>
            <a:r>
              <a:rPr lang="en-US" altLang="ja-JP" dirty="0">
                <a:solidFill>
                  <a:srgbClr val="3C3C3C"/>
                </a:solidFill>
                <a:latin typeface="Calibri"/>
              </a:rPr>
              <a:t>The system can be notified by e-mail at the time of failure and failure reset via SMTP server.</a:t>
            </a:r>
            <a:endParaRPr lang="en-US" altLang="ja-JP" b="1" dirty="0">
              <a:solidFill>
                <a:srgbClr val="3C3C3C"/>
              </a:solidFill>
              <a:latin typeface="Calibri"/>
            </a:endParaRPr>
          </a:p>
          <a:p>
            <a:r>
              <a:rPr lang="en-US" altLang="ja-JP" dirty="0">
                <a:solidFill>
                  <a:srgbClr val="3C3C3C"/>
                </a:solidFill>
                <a:latin typeface="Calibri"/>
              </a:rPr>
              <a:t>You can create 40 mailing lists, not just one address.</a:t>
            </a:r>
          </a:p>
        </p:txBody>
      </p:sp>
      <p:grpSp>
        <p:nvGrpSpPr>
          <p:cNvPr id="56" name="グループ化 55"/>
          <p:cNvGrpSpPr/>
          <p:nvPr/>
        </p:nvGrpSpPr>
        <p:grpSpPr>
          <a:xfrm>
            <a:off x="1160652" y="538829"/>
            <a:ext cx="1866938" cy="1772636"/>
            <a:chOff x="2753541" y="985398"/>
            <a:chExt cx="2425140" cy="2301963"/>
          </a:xfrm>
        </p:grpSpPr>
        <p:grpSp>
          <p:nvGrpSpPr>
            <p:cNvPr id="57" name="グループ化 56"/>
            <p:cNvGrpSpPr/>
            <p:nvPr/>
          </p:nvGrpSpPr>
          <p:grpSpPr>
            <a:xfrm>
              <a:off x="2991167" y="1221263"/>
              <a:ext cx="1944214" cy="1771247"/>
              <a:chOff x="2991168" y="1221263"/>
              <a:chExt cx="1944215" cy="1771248"/>
            </a:xfrm>
          </p:grpSpPr>
          <p:sp>
            <p:nvSpPr>
              <p:cNvPr id="59" name="円/楕円 58"/>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sz="2000" kern="0" dirty="0">
                  <a:solidFill>
                    <a:prstClr val="white"/>
                  </a:solidFill>
                  <a:latin typeface="Meiryo UI"/>
                  <a:ea typeface="Meiryo UI"/>
                </a:endParaRPr>
              </a:p>
            </p:txBody>
          </p:sp>
          <p:sp>
            <p:nvSpPr>
              <p:cNvPr id="60" name="角丸四角形 59"/>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sz="1600" b="1" kern="0" dirty="0">
                    <a:solidFill>
                      <a:prstClr val="white"/>
                    </a:solidFill>
                    <a:latin typeface="Calibri"/>
                    <a:ea typeface="Meiryo UI"/>
                  </a:rPr>
                  <a:t>Maintenance</a:t>
                </a:r>
                <a:endParaRPr kumimoji="0" lang="ja-JP" altLang="en-US" sz="1600" b="1" kern="0" dirty="0">
                  <a:solidFill>
                    <a:prstClr val="white"/>
                  </a:solidFill>
                  <a:latin typeface="Calibri"/>
                  <a:ea typeface="Meiryo UI"/>
                </a:endParaRPr>
              </a:p>
            </p:txBody>
          </p:sp>
        </p:grpSp>
        <p:pic>
          <p:nvPicPr>
            <p:cNvPr id="58" name="Picture 2" descr="C:\Users\toa27839.TOA\AppData\Local\Temp\notesEA312D\Bubble_material_noshadow-01.pn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1024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86386" y="2851100"/>
            <a:ext cx="7168103" cy="32114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正方形/長方形 4"/>
          <p:cNvSpPr/>
          <p:nvPr/>
        </p:nvSpPr>
        <p:spPr>
          <a:xfrm>
            <a:off x="3061857" y="6071039"/>
            <a:ext cx="4970079" cy="461665"/>
          </a:xfrm>
          <a:prstGeom prst="rect">
            <a:avLst/>
          </a:prstGeom>
        </p:spPr>
        <p:txBody>
          <a:bodyPr wrap="none">
            <a:spAutoFit/>
          </a:bodyPr>
          <a:lstStyle/>
          <a:p>
            <a:pPr lvl="0"/>
            <a:r>
              <a:rPr lang="en-US" altLang="ja-JP" sz="2400" b="1" dirty="0">
                <a:solidFill>
                  <a:srgbClr val="F79646">
                    <a:lumMod val="75000"/>
                  </a:srgbClr>
                </a:solidFill>
                <a:latin typeface="Calibri"/>
              </a:rPr>
              <a:t>Disablement of Emergency Activation</a:t>
            </a:r>
          </a:p>
        </p:txBody>
      </p:sp>
      <p:sp>
        <p:nvSpPr>
          <p:cNvPr id="41" name="円/楕円 40"/>
          <p:cNvSpPr/>
          <p:nvPr/>
        </p:nvSpPr>
        <p:spPr>
          <a:xfrm>
            <a:off x="9671936" y="7037225"/>
            <a:ext cx="3488813" cy="414835"/>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42"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383959" y="6448203"/>
            <a:ext cx="692228" cy="9013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969934" y="5840850"/>
            <a:ext cx="1539901" cy="13837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4" name="正方形/長方形 43"/>
          <p:cNvSpPr/>
          <p:nvPr/>
        </p:nvSpPr>
        <p:spPr>
          <a:xfrm>
            <a:off x="3258393" y="6436641"/>
            <a:ext cx="7096095" cy="923330"/>
          </a:xfrm>
          <a:prstGeom prst="rect">
            <a:avLst/>
          </a:prstGeom>
        </p:spPr>
        <p:txBody>
          <a:bodyPr wrap="square">
            <a:spAutoFit/>
          </a:bodyPr>
          <a:lstStyle/>
          <a:p>
            <a:r>
              <a:rPr lang="en-US" altLang="ja-JP" dirty="0">
                <a:latin typeface="+mj-lt"/>
              </a:rPr>
              <a:t>Emergency broadcasting activation with CI from the fire alarm device can be temporarily invalidated by RM key operation. This is a function for not activating emergency broadcast by mistake during maintenance.</a:t>
            </a:r>
            <a:endParaRPr lang="ja-JP" altLang="en-US" dirty="0">
              <a:latin typeface="+mj-lt"/>
            </a:endParaRPr>
          </a:p>
        </p:txBody>
      </p:sp>
      <p:pic>
        <p:nvPicPr>
          <p:cNvPr id="10243"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378994" y="2616909"/>
            <a:ext cx="3181880" cy="8102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5" name="正方形/長方形 44"/>
          <p:cNvSpPr/>
          <p:nvPr/>
        </p:nvSpPr>
        <p:spPr>
          <a:xfrm>
            <a:off x="9437554" y="3283148"/>
            <a:ext cx="3181880" cy="415527"/>
          </a:xfrm>
          <a:prstGeom prst="rect">
            <a:avLst/>
          </a:prstGeom>
        </p:spPr>
        <p:txBody>
          <a:bodyPr wrap="square" lIns="137187" tIns="68594" rIns="137187" bIns="68594">
            <a:spAutoFit/>
          </a:bodyPr>
          <a:lstStyle/>
          <a:p>
            <a:r>
              <a:rPr lang="en-US" altLang="ja-JP" dirty="0">
                <a:solidFill>
                  <a:srgbClr val="5F5F5F"/>
                </a:solidFill>
                <a:latin typeface="Calibri"/>
              </a:rPr>
              <a:t>There is Re-sending function.</a:t>
            </a:r>
          </a:p>
        </p:txBody>
      </p:sp>
      <p:sp>
        <p:nvSpPr>
          <p:cNvPr id="28" name="円/楕円 27"/>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円/楕円 28"/>
          <p:cNvSpPr/>
          <p:nvPr/>
        </p:nvSpPr>
        <p:spPr>
          <a:xfrm>
            <a:off x="145116" y="4037917"/>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0" name="グループ化 29">
            <a:extLst>
              <a:ext uri="{FF2B5EF4-FFF2-40B4-BE49-F238E27FC236}">
                <a16:creationId xmlns:a16="http://schemas.microsoft.com/office/drawing/2014/main" id="{F80A96EE-B134-41A4-920E-9B9D7E9F9B83}"/>
              </a:ext>
            </a:extLst>
          </p:cNvPr>
          <p:cNvGrpSpPr/>
          <p:nvPr/>
        </p:nvGrpSpPr>
        <p:grpSpPr>
          <a:xfrm rot="21110103">
            <a:off x="5435027" y="1626419"/>
            <a:ext cx="594864" cy="564816"/>
            <a:chOff x="2632662" y="996019"/>
            <a:chExt cx="2425137" cy="2301962"/>
          </a:xfrm>
          <a:effectLst>
            <a:outerShdw blurRad="38100" dist="38100" dir="8100000" algn="tr" rotWithShape="0">
              <a:prstClr val="black">
                <a:alpha val="40000"/>
              </a:prstClr>
            </a:outerShdw>
          </a:effectLst>
        </p:grpSpPr>
        <p:grpSp>
          <p:nvGrpSpPr>
            <p:cNvPr id="46" name="グループ化 45">
              <a:extLst>
                <a:ext uri="{FF2B5EF4-FFF2-40B4-BE49-F238E27FC236}">
                  <a16:creationId xmlns:a16="http://schemas.microsoft.com/office/drawing/2014/main" id="{2CFF091E-4439-4DB4-933F-7FB0F39271AF}"/>
                </a:ext>
              </a:extLst>
            </p:cNvPr>
            <p:cNvGrpSpPr/>
            <p:nvPr/>
          </p:nvGrpSpPr>
          <p:grpSpPr>
            <a:xfrm>
              <a:off x="2991168" y="1221263"/>
              <a:ext cx="1944215" cy="1771248"/>
              <a:chOff x="2991168" y="1221263"/>
              <a:chExt cx="1944215" cy="1771248"/>
            </a:xfrm>
          </p:grpSpPr>
          <p:sp>
            <p:nvSpPr>
              <p:cNvPr id="48" name="円/楕円 42">
                <a:extLst>
                  <a:ext uri="{FF2B5EF4-FFF2-40B4-BE49-F238E27FC236}">
                    <a16:creationId xmlns:a16="http://schemas.microsoft.com/office/drawing/2014/main" id="{7A3F8F2C-222C-486A-961C-E2A7A5A921C3}"/>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49" name="角丸四角形 43">
                <a:extLst>
                  <a:ext uri="{FF2B5EF4-FFF2-40B4-BE49-F238E27FC236}">
                    <a16:creationId xmlns:a16="http://schemas.microsoft.com/office/drawing/2014/main" id="{52A47850-D2AA-44FF-B1ED-905F7EFAB040}"/>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v.3</a:t>
                </a:r>
                <a:endParaRPr kumimoji="0" lang="ja-JP" altLang="en-US" sz="1400" b="1" kern="0" dirty="0">
                  <a:solidFill>
                    <a:prstClr val="white"/>
                  </a:solidFill>
                  <a:latin typeface="Calibri"/>
                  <a:ea typeface="Meiryo UI"/>
                </a:endParaRPr>
              </a:p>
            </p:txBody>
          </p:sp>
        </p:grpSp>
        <p:pic>
          <p:nvPicPr>
            <p:cNvPr id="47" name="Picture 2" descr="C:\Users\toa27839.TOA\AppData\Local\Temp\notesEA312D\Bubble_material_noshadow-01.png">
              <a:extLst>
                <a:ext uri="{FF2B5EF4-FFF2-40B4-BE49-F238E27FC236}">
                  <a16:creationId xmlns:a16="http://schemas.microsoft.com/office/drawing/2014/main" id="{89AA036A-303D-49BC-996A-91448C4239FF}"/>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2632662" y="996019"/>
              <a:ext cx="2425137" cy="2301962"/>
            </a:xfrm>
            <a:prstGeom prst="rect">
              <a:avLst/>
            </a:prstGeom>
            <a:noFill/>
            <a:effectLst/>
            <a:extLst>
              <a:ext uri="{909E8E84-426E-40DD-AFC4-6F175D3DCCD1}">
                <a14:hiddenFill xmlns:a14="http://schemas.microsoft.com/office/drawing/2010/main">
                  <a:solidFill>
                    <a:srgbClr val="FFFFFF"/>
                  </a:solidFill>
                </a14:hiddenFill>
              </a:ext>
            </a:extLst>
          </p:spPr>
        </p:pic>
      </p:grpSp>
      <p:grpSp>
        <p:nvGrpSpPr>
          <p:cNvPr id="50" name="グループ化 49">
            <a:extLst>
              <a:ext uri="{FF2B5EF4-FFF2-40B4-BE49-F238E27FC236}">
                <a16:creationId xmlns:a16="http://schemas.microsoft.com/office/drawing/2014/main" id="{A4286B7F-3659-4778-9545-C51E78411D85}"/>
              </a:ext>
            </a:extLst>
          </p:cNvPr>
          <p:cNvGrpSpPr/>
          <p:nvPr/>
        </p:nvGrpSpPr>
        <p:grpSpPr>
          <a:xfrm rot="21110103">
            <a:off x="7948477" y="5871988"/>
            <a:ext cx="594864" cy="564816"/>
            <a:chOff x="2632662" y="996019"/>
            <a:chExt cx="2425137" cy="2301962"/>
          </a:xfrm>
          <a:effectLst>
            <a:outerShdw blurRad="38100" dist="38100" dir="8100000" algn="tr" rotWithShape="0">
              <a:prstClr val="black">
                <a:alpha val="40000"/>
              </a:prstClr>
            </a:outerShdw>
          </a:effectLst>
        </p:grpSpPr>
        <p:grpSp>
          <p:nvGrpSpPr>
            <p:cNvPr id="51" name="グループ化 50">
              <a:extLst>
                <a:ext uri="{FF2B5EF4-FFF2-40B4-BE49-F238E27FC236}">
                  <a16:creationId xmlns:a16="http://schemas.microsoft.com/office/drawing/2014/main" id="{BA907579-2555-49E5-8AB6-BB092A3BBF70}"/>
                </a:ext>
              </a:extLst>
            </p:cNvPr>
            <p:cNvGrpSpPr/>
            <p:nvPr/>
          </p:nvGrpSpPr>
          <p:grpSpPr>
            <a:xfrm>
              <a:off x="2991168" y="1221263"/>
              <a:ext cx="1944215" cy="1771248"/>
              <a:chOff x="2991168" y="1221263"/>
              <a:chExt cx="1944215" cy="1771248"/>
            </a:xfrm>
          </p:grpSpPr>
          <p:sp>
            <p:nvSpPr>
              <p:cNvPr id="53" name="円/楕円 42">
                <a:extLst>
                  <a:ext uri="{FF2B5EF4-FFF2-40B4-BE49-F238E27FC236}">
                    <a16:creationId xmlns:a16="http://schemas.microsoft.com/office/drawing/2014/main" id="{074C9D70-EE2F-4645-8371-05855CF39C2D}"/>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54" name="角丸四角形 43">
                <a:extLst>
                  <a:ext uri="{FF2B5EF4-FFF2-40B4-BE49-F238E27FC236}">
                    <a16:creationId xmlns:a16="http://schemas.microsoft.com/office/drawing/2014/main" id="{219DAF8E-BA01-427C-8CA2-C5C2EDB95B80}"/>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v.3</a:t>
                </a:r>
                <a:endParaRPr kumimoji="0" lang="ja-JP" altLang="en-US" sz="1400" b="1" kern="0" dirty="0">
                  <a:solidFill>
                    <a:prstClr val="white"/>
                  </a:solidFill>
                  <a:latin typeface="Calibri"/>
                  <a:ea typeface="Meiryo UI"/>
                </a:endParaRPr>
              </a:p>
            </p:txBody>
          </p:sp>
        </p:grpSp>
        <p:pic>
          <p:nvPicPr>
            <p:cNvPr id="52" name="Picture 2" descr="C:\Users\toa27839.TOA\AppData\Local\Temp\notesEA312D\Bubble_material_noshadow-01.png">
              <a:extLst>
                <a:ext uri="{FF2B5EF4-FFF2-40B4-BE49-F238E27FC236}">
                  <a16:creationId xmlns:a16="http://schemas.microsoft.com/office/drawing/2014/main" id="{4ABEC2C8-F17A-422B-B686-D40D82CEB6CB}"/>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2632662" y="996019"/>
              <a:ext cx="2425137" cy="2301962"/>
            </a:xfrm>
            <a:prstGeom prst="rect">
              <a:avLst/>
            </a:prstGeom>
            <a:noFill/>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7642580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par>
                                <p:cTn id="8" presetID="10" presetClass="entr" presetSubtype="0" fill="hold" nodeType="withEffect">
                                  <p:stCondLst>
                                    <p:cond delay="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Functions</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105" name="正方形/長方形 104"/>
          <p:cNvSpPr/>
          <p:nvPr/>
        </p:nvSpPr>
        <p:spPr>
          <a:xfrm>
            <a:off x="2984722" y="1265859"/>
            <a:ext cx="9373097" cy="415669"/>
          </a:xfrm>
          <a:prstGeom prst="rect">
            <a:avLst/>
          </a:prstGeom>
        </p:spPr>
        <p:txBody>
          <a:bodyPr wrap="squar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Calibri"/>
                <a:ea typeface="ＭＳ Ｐゴシック" pitchFamily="50" charset="-128"/>
                <a:cs typeface="+mn-cs"/>
              </a:rPr>
              <a:t>VX-3000 is equipped with useful functions for maintenance using the Hard and the Software.</a:t>
            </a:r>
          </a:p>
        </p:txBody>
      </p:sp>
      <p:sp>
        <p:nvSpPr>
          <p:cNvPr id="18" name="正方形/長方形 17"/>
          <p:cNvSpPr/>
          <p:nvPr/>
        </p:nvSpPr>
        <p:spPr>
          <a:xfrm>
            <a:off x="3094902" y="1734954"/>
            <a:ext cx="9308508" cy="2169853"/>
          </a:xfrm>
          <a:prstGeom prst="rect">
            <a:avLst/>
          </a:prstGeom>
        </p:spPr>
        <p:txBody>
          <a:bodyPr wrap="squar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rPr>
              <a:t>Access Permission</a:t>
            </a:r>
          </a:p>
          <a:p>
            <a:pPr lvl="0"/>
            <a:r>
              <a:rPr lang="en-US" altLang="ja-JP" dirty="0">
                <a:solidFill>
                  <a:srgbClr val="3C3C3C"/>
                </a:solidFill>
                <a:latin typeface="Calibri"/>
              </a:rPr>
              <a:t>Functions that can be set in the PC setting software can be restricted for each user.</a:t>
            </a:r>
          </a:p>
          <a:p>
            <a:pPr lvl="0"/>
            <a:endParaRPr kumimoji="1" lang="en-US" altLang="ja-JP" sz="1800"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a:p>
            <a:pPr lvl="0"/>
            <a:r>
              <a:rPr lang="en-US" altLang="ja-JP" dirty="0">
                <a:solidFill>
                  <a:srgbClr val="3C3C3C"/>
                </a:solidFill>
                <a:latin typeface="Calibri"/>
              </a:rPr>
              <a:t>The following </a:t>
            </a:r>
            <a:r>
              <a:rPr lang="en-US" altLang="ja-JP" b="1" dirty="0">
                <a:solidFill>
                  <a:srgbClr val="3C3C3C"/>
                </a:solidFill>
                <a:latin typeface="Calibri"/>
              </a:rPr>
              <a:t>4 levels </a:t>
            </a:r>
            <a:r>
              <a:rPr lang="en-US" altLang="ja-JP" dirty="0">
                <a:solidFill>
                  <a:srgbClr val="3C3C3C"/>
                </a:solidFill>
                <a:latin typeface="Calibri"/>
              </a:rPr>
              <a:t>can be set.</a:t>
            </a:r>
          </a:p>
          <a:p>
            <a:pPr lvl="0"/>
            <a:r>
              <a:rPr lang="en-US" altLang="ja-JP" dirty="0">
                <a:solidFill>
                  <a:srgbClr val="3C3C3C"/>
                </a:solidFill>
                <a:latin typeface="Calibri"/>
              </a:rPr>
              <a:t>Possible to set each </a:t>
            </a:r>
            <a:r>
              <a:rPr lang="en-US" altLang="ja-JP" b="1" dirty="0">
                <a:solidFill>
                  <a:srgbClr val="3C3C3C"/>
                </a:solidFill>
                <a:latin typeface="Calibri"/>
              </a:rPr>
              <a:t>password</a:t>
            </a:r>
            <a:r>
              <a:rPr lang="en-US" altLang="ja-JP" dirty="0">
                <a:solidFill>
                  <a:srgbClr val="3C3C3C"/>
                </a:solidFill>
                <a:latin typeface="Calibri"/>
              </a:rPr>
              <a:t>. </a:t>
            </a:r>
          </a:p>
          <a:p>
            <a:pPr lvl="0"/>
            <a:r>
              <a:rPr lang="en-US" altLang="ja-JP" dirty="0">
                <a:solidFill>
                  <a:srgbClr val="3C3C3C"/>
                </a:solidFill>
                <a:latin typeface="Calibri"/>
              </a:rPr>
              <a:t>(End User don’t require password.)</a:t>
            </a:r>
          </a:p>
          <a:p>
            <a:pPr lvl="0"/>
            <a:endParaRPr kumimoji="1" lang="en-US" altLang="ja-JP" sz="1800"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p:txBody>
      </p:sp>
      <p:grpSp>
        <p:nvGrpSpPr>
          <p:cNvPr id="56" name="グループ化 55"/>
          <p:cNvGrpSpPr/>
          <p:nvPr/>
        </p:nvGrpSpPr>
        <p:grpSpPr>
          <a:xfrm>
            <a:off x="1160652" y="538829"/>
            <a:ext cx="1866938" cy="1772636"/>
            <a:chOff x="2753541" y="985398"/>
            <a:chExt cx="2425140" cy="2301963"/>
          </a:xfrm>
        </p:grpSpPr>
        <p:grpSp>
          <p:nvGrpSpPr>
            <p:cNvPr id="57" name="グループ化 56"/>
            <p:cNvGrpSpPr/>
            <p:nvPr/>
          </p:nvGrpSpPr>
          <p:grpSpPr>
            <a:xfrm>
              <a:off x="2991167" y="1221263"/>
              <a:ext cx="1944214" cy="1771247"/>
              <a:chOff x="2991168" y="1221263"/>
              <a:chExt cx="1944215" cy="1771248"/>
            </a:xfrm>
          </p:grpSpPr>
          <p:sp>
            <p:nvSpPr>
              <p:cNvPr id="59" name="円/楕円 58"/>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2000" b="0" i="0" u="none" strike="noStrike" kern="0" cap="none" spc="0" normalizeH="0" baseline="0" noProof="0" dirty="0">
                  <a:ln>
                    <a:noFill/>
                  </a:ln>
                  <a:solidFill>
                    <a:prstClr val="white"/>
                  </a:solidFill>
                  <a:effectLst/>
                  <a:uLnTx/>
                  <a:uFillTx/>
                  <a:latin typeface="Meiryo UI"/>
                  <a:ea typeface="Meiryo UI"/>
                  <a:cs typeface="+mn-cs"/>
                </a:endParaRPr>
              </a:p>
            </p:txBody>
          </p:sp>
          <p:sp>
            <p:nvSpPr>
              <p:cNvPr id="60" name="角丸四角形 59"/>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1600" b="1" i="0" u="none" strike="noStrike" kern="0" cap="none" spc="0" normalizeH="0" baseline="0" noProof="0" dirty="0">
                    <a:ln>
                      <a:noFill/>
                    </a:ln>
                    <a:solidFill>
                      <a:prstClr val="white"/>
                    </a:solidFill>
                    <a:effectLst/>
                    <a:uLnTx/>
                    <a:uFillTx/>
                    <a:latin typeface="Calibri"/>
                    <a:ea typeface="Meiryo UI"/>
                    <a:cs typeface="+mn-cs"/>
                  </a:rPr>
                  <a:t>Maintenance</a:t>
                </a:r>
                <a:endParaRPr kumimoji="0" lang="ja-JP" altLang="en-US" sz="16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58" name="Picture 2" descr="C:\Users\toa27839.TOA\AppData\Local\Temp\notesEA312D\Bubble_material_noshadow-01.pn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a:stretch/>
          </p:blipFill>
          <p:spPr bwMode="auto">
            <a:xfrm>
              <a:off x="2753541" y="985398"/>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28" name="円/楕円 27"/>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9" name="円/楕円 28"/>
          <p:cNvSpPr/>
          <p:nvPr/>
        </p:nvSpPr>
        <p:spPr>
          <a:xfrm>
            <a:off x="145116" y="4037917"/>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30" name="グループ化 29">
            <a:extLst>
              <a:ext uri="{FF2B5EF4-FFF2-40B4-BE49-F238E27FC236}">
                <a16:creationId xmlns:a16="http://schemas.microsoft.com/office/drawing/2014/main" id="{F80A96EE-B134-41A4-920E-9B9D7E9F9B83}"/>
              </a:ext>
            </a:extLst>
          </p:cNvPr>
          <p:cNvGrpSpPr/>
          <p:nvPr/>
        </p:nvGrpSpPr>
        <p:grpSpPr>
          <a:xfrm rot="21110103">
            <a:off x="5671752" y="1626420"/>
            <a:ext cx="594864" cy="564816"/>
            <a:chOff x="2717311" y="1008162"/>
            <a:chExt cx="2425137" cy="2301962"/>
          </a:xfrm>
          <a:effectLst>
            <a:outerShdw blurRad="38100" dist="38100" dir="8100000" algn="tr" rotWithShape="0">
              <a:prstClr val="black">
                <a:alpha val="40000"/>
              </a:prstClr>
            </a:outerShdw>
          </a:effectLst>
        </p:grpSpPr>
        <p:grpSp>
          <p:nvGrpSpPr>
            <p:cNvPr id="46" name="グループ化 45">
              <a:extLst>
                <a:ext uri="{FF2B5EF4-FFF2-40B4-BE49-F238E27FC236}">
                  <a16:creationId xmlns:a16="http://schemas.microsoft.com/office/drawing/2014/main" id="{2CFF091E-4439-4DB4-933F-7FB0F39271AF}"/>
                </a:ext>
              </a:extLst>
            </p:cNvPr>
            <p:cNvGrpSpPr/>
            <p:nvPr/>
          </p:nvGrpSpPr>
          <p:grpSpPr>
            <a:xfrm>
              <a:off x="2991168" y="1221263"/>
              <a:ext cx="1944215" cy="1771248"/>
              <a:chOff x="2991168" y="1221263"/>
              <a:chExt cx="1944215" cy="1771248"/>
            </a:xfrm>
          </p:grpSpPr>
          <p:sp>
            <p:nvSpPr>
              <p:cNvPr id="48" name="円/楕円 42">
                <a:extLst>
                  <a:ext uri="{FF2B5EF4-FFF2-40B4-BE49-F238E27FC236}">
                    <a16:creationId xmlns:a16="http://schemas.microsoft.com/office/drawing/2014/main" id="{7A3F8F2C-222C-486A-961C-E2A7A5A921C3}"/>
                  </a:ext>
                </a:extLst>
              </p:cNvPr>
              <p:cNvSpPr/>
              <p:nvPr/>
            </p:nvSpPr>
            <p:spPr>
              <a:xfrm>
                <a:off x="2991168" y="1221263"/>
                <a:ext cx="1944215" cy="1771248"/>
              </a:xfrm>
              <a:prstGeom prst="ellipse">
                <a:avLst/>
              </a:prstGeom>
              <a:solidFill>
                <a:schemeClr val="accent6">
                  <a:lumMod val="75000"/>
                </a:schemeClr>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dirty="0">
                  <a:ln>
                    <a:noFill/>
                  </a:ln>
                  <a:solidFill>
                    <a:prstClr val="white"/>
                  </a:solidFill>
                  <a:effectLst/>
                  <a:uLnTx/>
                  <a:uFillTx/>
                  <a:latin typeface="Meiryo UI"/>
                  <a:ea typeface="Meiryo UI"/>
                  <a:cs typeface="+mn-cs"/>
                </a:endParaRPr>
              </a:p>
            </p:txBody>
          </p:sp>
          <p:sp>
            <p:nvSpPr>
              <p:cNvPr id="49" name="角丸四角形 43">
                <a:extLst>
                  <a:ext uri="{FF2B5EF4-FFF2-40B4-BE49-F238E27FC236}">
                    <a16:creationId xmlns:a16="http://schemas.microsoft.com/office/drawing/2014/main" id="{52A47850-D2AA-44FF-B1ED-905F7EFAB040}"/>
                  </a:ext>
                </a:extLst>
              </p:cNvPr>
              <p:cNvSpPr/>
              <p:nvPr/>
            </p:nvSpPr>
            <p:spPr>
              <a:xfrm>
                <a:off x="3111526" y="1646029"/>
                <a:ext cx="1677970" cy="786535"/>
              </a:xfrm>
              <a:prstGeom prst="roundRect">
                <a:avLst/>
              </a:prstGeom>
              <a:solidFill>
                <a:schemeClr val="accent6">
                  <a:lumMod val="75000"/>
                </a:schemeClr>
              </a:solidFill>
              <a:ln w="25400" cap="flat" cmpd="sng" algn="ctr">
                <a:noFill/>
                <a:prstDash val="solid"/>
              </a:ln>
              <a:effectLst/>
            </p:spPr>
            <p:txBody>
              <a:bodyPr lIns="0" tIns="45718" rIns="0" bIns="0" rtlCol="0" anchor="ctr"/>
              <a:lstStyle/>
              <a:p>
                <a:pPr marL="0" marR="0" lvl="0" indent="0" algn="ctr" defTabSz="1371805" rtl="0" eaLnBrk="1" fontAlgn="auto" latinLnBrk="0" hangingPunct="1">
                  <a:lnSpc>
                    <a:spcPts val="1500"/>
                  </a:lnSpc>
                  <a:spcBef>
                    <a:spcPts val="0"/>
                  </a:spcBef>
                  <a:spcAft>
                    <a:spcPts val="0"/>
                  </a:spcAft>
                  <a:buClrTx/>
                  <a:buSzTx/>
                  <a:buFontTx/>
                  <a:buNone/>
                  <a:tabLst/>
                  <a:defRPr/>
                </a:pPr>
                <a:r>
                  <a:rPr kumimoji="0" lang="en-US" altLang="ja-JP" sz="1400" b="1" i="0" u="none" strike="noStrike" kern="0" cap="none" spc="0" normalizeH="0" baseline="0" noProof="0" dirty="0">
                    <a:ln>
                      <a:noFill/>
                    </a:ln>
                    <a:solidFill>
                      <a:prstClr val="white"/>
                    </a:solidFill>
                    <a:effectLst/>
                    <a:uLnTx/>
                    <a:uFillTx/>
                    <a:latin typeface="Calibri"/>
                    <a:ea typeface="Meiryo UI"/>
                    <a:cs typeface="+mn-cs"/>
                  </a:rPr>
                  <a:t>v.5</a:t>
                </a:r>
                <a:endParaRPr kumimoji="0" lang="ja-JP" altLang="en-US" sz="14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47" name="Picture 2" descr="C:\Users\toa27839.TOA\AppData\Local\Temp\notesEA312D\Bubble_material_noshadow-01.png">
              <a:extLst>
                <a:ext uri="{FF2B5EF4-FFF2-40B4-BE49-F238E27FC236}">
                  <a16:creationId xmlns:a16="http://schemas.microsoft.com/office/drawing/2014/main" id="{89AA036A-303D-49BC-996A-91448C4239FF}"/>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17311" y="1008162"/>
              <a:ext cx="2425137" cy="2301962"/>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2" name="正方形/長方形 1">
            <a:extLst>
              <a:ext uri="{FF2B5EF4-FFF2-40B4-BE49-F238E27FC236}">
                <a16:creationId xmlns:a16="http://schemas.microsoft.com/office/drawing/2014/main" id="{A08EBAE9-2C2C-433C-8661-B3C413FAE93C}"/>
              </a:ext>
            </a:extLst>
          </p:cNvPr>
          <p:cNvSpPr/>
          <p:nvPr/>
        </p:nvSpPr>
        <p:spPr>
          <a:xfrm>
            <a:off x="3186386" y="4083703"/>
            <a:ext cx="4336963" cy="2977738"/>
          </a:xfrm>
          <a:prstGeom prst="rect">
            <a:avLst/>
          </a:prstGeom>
        </p:spPr>
        <p:txBody>
          <a:bodyPr wrap="square">
            <a:spAutoFit/>
          </a:bodyPr>
          <a:lstStyle/>
          <a:p>
            <a:pPr marL="0" marR="0" lvl="0" indent="0" defTabSz="389615" eaLnBrk="1" fontAlgn="auto" latinLnBrk="0" hangingPunct="1">
              <a:lnSpc>
                <a:spcPct val="100000"/>
              </a:lnSpc>
              <a:spcBef>
                <a:spcPts val="300"/>
              </a:spcBef>
              <a:spcAft>
                <a:spcPts val="0"/>
              </a:spcAft>
              <a:buClrTx/>
              <a:buSzTx/>
              <a:buFontTx/>
              <a:buNone/>
              <a:tabLst/>
              <a:defRPr/>
            </a:pPr>
            <a:r>
              <a:rPr kumimoji="0" lang="en-US" altLang="ja-JP" b="1" i="0" u="none" strike="noStrike" kern="0" cap="none" spc="0" normalizeH="0" baseline="0" noProof="0" dirty="0">
                <a:ln>
                  <a:noFill/>
                </a:ln>
                <a:solidFill>
                  <a:prstClr val="black"/>
                </a:solidFill>
                <a:effectLst/>
                <a:uLnTx/>
                <a:uFillTx/>
                <a:latin typeface="+mj-lt"/>
                <a:ea typeface="Meiryo UI" panose="020B0604030504040204" pitchFamily="50" charset="-128"/>
              </a:rPr>
              <a:t>End User</a:t>
            </a:r>
          </a:p>
          <a:p>
            <a:pPr marL="180975" marR="0" lvl="0" indent="-180975" defTabSz="389615" eaLnBrk="1" fontAlgn="auto" latinLnBrk="0" hangingPunct="1">
              <a:lnSpc>
                <a:spcPct val="100000"/>
              </a:lnSpc>
              <a:spcBef>
                <a:spcPts val="0"/>
              </a:spcBef>
              <a:spcAft>
                <a:spcPts val="0"/>
              </a:spcAft>
              <a:buClrTx/>
              <a:buSzTx/>
              <a:buFontTx/>
              <a:buChar char="-"/>
              <a:tabLst/>
              <a:defRPr/>
            </a:pPr>
            <a:r>
              <a:rPr kumimoji="0" lang="en-US" altLang="ja-JP" b="0" i="0" u="none" strike="noStrike" kern="0" cap="none" spc="0" normalizeH="0" baseline="0" noProof="0" dirty="0">
                <a:ln>
                  <a:noFill/>
                </a:ln>
                <a:solidFill>
                  <a:prstClr val="black"/>
                </a:solidFill>
                <a:effectLst/>
                <a:uLnTx/>
                <a:uFillTx/>
                <a:latin typeface="+mj-lt"/>
                <a:ea typeface="Meiryo UI" panose="020B0604030504040204" pitchFamily="50" charset="-128"/>
              </a:rPr>
              <a:t>Refer unit status  and log.</a:t>
            </a:r>
            <a:endParaRPr kumimoji="0" lang="ja-JP" altLang="en-US" b="0" i="0" u="none" strike="noStrike" kern="0" cap="none" spc="0" normalizeH="0" baseline="0" noProof="0" dirty="0">
              <a:ln>
                <a:noFill/>
              </a:ln>
              <a:solidFill>
                <a:prstClr val="black"/>
              </a:solidFill>
              <a:effectLst/>
              <a:uLnTx/>
              <a:uFillTx/>
              <a:latin typeface="+mj-lt"/>
              <a:ea typeface="Meiryo UI" panose="020B0604030504040204" pitchFamily="50" charset="-128"/>
            </a:endParaRPr>
          </a:p>
          <a:p>
            <a:pPr marL="0" marR="0" lvl="0" indent="0" defTabSz="389615" eaLnBrk="1" fontAlgn="auto" latinLnBrk="0" hangingPunct="1">
              <a:lnSpc>
                <a:spcPct val="100000"/>
              </a:lnSpc>
              <a:spcBef>
                <a:spcPts val="300"/>
              </a:spcBef>
              <a:spcAft>
                <a:spcPts val="0"/>
              </a:spcAft>
              <a:buClrTx/>
              <a:buSzTx/>
              <a:buFontTx/>
              <a:buNone/>
              <a:tabLst/>
              <a:defRPr/>
            </a:pPr>
            <a:r>
              <a:rPr kumimoji="0" lang="en-US" altLang="ja-JP" b="1" i="0" u="none" strike="noStrike" kern="0" cap="none" spc="0" normalizeH="0" baseline="0" noProof="0" dirty="0">
                <a:ln>
                  <a:noFill/>
                </a:ln>
                <a:solidFill>
                  <a:prstClr val="black"/>
                </a:solidFill>
                <a:effectLst/>
                <a:uLnTx/>
                <a:uFillTx/>
                <a:latin typeface="+mj-lt"/>
                <a:ea typeface="Meiryo UI" panose="020B0604030504040204" pitchFamily="50" charset="-128"/>
              </a:rPr>
              <a:t>Advanced End User</a:t>
            </a:r>
          </a:p>
          <a:p>
            <a:pPr marL="180975" marR="0" lvl="0" indent="-180975" defTabSz="389615" eaLnBrk="1" fontAlgn="auto" latinLnBrk="0" hangingPunct="1">
              <a:lnSpc>
                <a:spcPct val="100000"/>
              </a:lnSpc>
              <a:spcBef>
                <a:spcPts val="0"/>
              </a:spcBef>
              <a:spcAft>
                <a:spcPts val="0"/>
              </a:spcAft>
              <a:buClrTx/>
              <a:buSzTx/>
              <a:buFontTx/>
              <a:buChar char="-"/>
              <a:tabLst/>
              <a:defRPr/>
            </a:pPr>
            <a:r>
              <a:rPr kumimoji="0" lang="en-US" altLang="ja-JP" b="0" i="0" u="none" strike="noStrike" kern="0" cap="none" spc="0" normalizeH="0" baseline="0" noProof="0" dirty="0">
                <a:ln>
                  <a:noFill/>
                </a:ln>
                <a:solidFill>
                  <a:prstClr val="black"/>
                </a:solidFill>
                <a:effectLst/>
                <a:uLnTx/>
                <a:uFillTx/>
                <a:latin typeface="+mj-lt"/>
                <a:ea typeface="Meiryo UI" panose="020B0604030504040204" pitchFamily="50" charset="-128"/>
              </a:rPr>
              <a:t>Possible to configure EV setting for General/BGM, and timer schedule.</a:t>
            </a:r>
            <a:endParaRPr kumimoji="0" lang="ja-JP" altLang="en-US" b="0" i="0" u="none" strike="noStrike" kern="0" cap="none" spc="0" normalizeH="0" baseline="0" noProof="0" dirty="0">
              <a:ln>
                <a:noFill/>
              </a:ln>
              <a:solidFill>
                <a:prstClr val="black"/>
              </a:solidFill>
              <a:effectLst/>
              <a:uLnTx/>
              <a:uFillTx/>
              <a:latin typeface="+mj-lt"/>
              <a:ea typeface="Meiryo UI" panose="020B0604030504040204" pitchFamily="50" charset="-128"/>
            </a:endParaRPr>
          </a:p>
          <a:p>
            <a:pPr marL="0" marR="0" lvl="0" indent="0" defTabSz="389615" eaLnBrk="1" fontAlgn="auto" latinLnBrk="0" hangingPunct="1">
              <a:lnSpc>
                <a:spcPct val="100000"/>
              </a:lnSpc>
              <a:spcBef>
                <a:spcPts val="300"/>
              </a:spcBef>
              <a:spcAft>
                <a:spcPts val="0"/>
              </a:spcAft>
              <a:buClrTx/>
              <a:buSzTx/>
              <a:buFontTx/>
              <a:buNone/>
              <a:tabLst/>
              <a:defRPr/>
            </a:pPr>
            <a:r>
              <a:rPr kumimoji="0" lang="en-US" altLang="ja-JP" b="1" i="0" u="none" strike="noStrike" kern="0" cap="none" spc="0" normalizeH="0" baseline="0" noProof="0" dirty="0">
                <a:ln>
                  <a:noFill/>
                </a:ln>
                <a:solidFill>
                  <a:prstClr val="black"/>
                </a:solidFill>
                <a:effectLst/>
                <a:uLnTx/>
                <a:uFillTx/>
                <a:latin typeface="+mj-lt"/>
                <a:ea typeface="Meiryo UI" panose="020B0604030504040204" pitchFamily="50" charset="-128"/>
              </a:rPr>
              <a:t>Installer</a:t>
            </a:r>
          </a:p>
          <a:p>
            <a:pPr marL="180975" marR="0" lvl="0" indent="-180975" defTabSz="389615" eaLnBrk="1" fontAlgn="auto" latinLnBrk="0" hangingPunct="1">
              <a:lnSpc>
                <a:spcPct val="100000"/>
              </a:lnSpc>
              <a:spcBef>
                <a:spcPts val="0"/>
              </a:spcBef>
              <a:spcAft>
                <a:spcPts val="0"/>
              </a:spcAft>
              <a:buClrTx/>
              <a:buSzTx/>
              <a:buFontTx/>
              <a:buChar char="-"/>
              <a:tabLst/>
              <a:defRPr/>
            </a:pPr>
            <a:r>
              <a:rPr kumimoji="0" lang="en-US" altLang="ja-JP" b="0" i="0" u="none" strike="noStrike" kern="0" cap="none" spc="0" normalizeH="0" baseline="0" noProof="0" dirty="0">
                <a:ln>
                  <a:noFill/>
                </a:ln>
                <a:solidFill>
                  <a:prstClr val="black"/>
                </a:solidFill>
                <a:effectLst/>
                <a:uLnTx/>
                <a:uFillTx/>
                <a:latin typeface="+mj-lt"/>
                <a:ea typeface="Meiryo UI" panose="020B0604030504040204" pitchFamily="50" charset="-128"/>
              </a:rPr>
              <a:t>Possible to configure everything except updating firmware and changing password</a:t>
            </a:r>
            <a:endParaRPr kumimoji="0" lang="ja-JP" altLang="en-US" b="0" i="0" u="none" strike="noStrike" kern="0" cap="none" spc="0" normalizeH="0" baseline="0" noProof="0" dirty="0">
              <a:ln>
                <a:noFill/>
              </a:ln>
              <a:solidFill>
                <a:prstClr val="black"/>
              </a:solidFill>
              <a:effectLst/>
              <a:uLnTx/>
              <a:uFillTx/>
              <a:latin typeface="+mj-lt"/>
              <a:ea typeface="Meiryo UI" panose="020B0604030504040204" pitchFamily="50" charset="-128"/>
            </a:endParaRPr>
          </a:p>
          <a:p>
            <a:pPr marL="0" marR="0" lvl="0" indent="0" defTabSz="389615" eaLnBrk="1" fontAlgn="auto" latinLnBrk="0" hangingPunct="1">
              <a:lnSpc>
                <a:spcPct val="100000"/>
              </a:lnSpc>
              <a:spcBef>
                <a:spcPts val="300"/>
              </a:spcBef>
              <a:spcAft>
                <a:spcPts val="0"/>
              </a:spcAft>
              <a:buClrTx/>
              <a:buSzTx/>
              <a:buFontTx/>
              <a:buNone/>
              <a:tabLst/>
              <a:defRPr/>
            </a:pPr>
            <a:r>
              <a:rPr kumimoji="0" lang="en-US" altLang="ja-JP" b="1" i="0" u="none" strike="noStrike" kern="0" cap="none" spc="0" normalizeH="0" baseline="0" noProof="0" dirty="0">
                <a:ln>
                  <a:noFill/>
                </a:ln>
                <a:solidFill>
                  <a:prstClr val="black"/>
                </a:solidFill>
                <a:effectLst/>
                <a:uLnTx/>
                <a:uFillTx/>
                <a:latin typeface="+mj-lt"/>
                <a:ea typeface="Meiryo UI" panose="020B0604030504040204" pitchFamily="50" charset="-128"/>
              </a:rPr>
              <a:t>Administrator</a:t>
            </a:r>
          </a:p>
          <a:p>
            <a:pPr marL="180975" marR="0" lvl="0" indent="-180975" defTabSz="389615" eaLnBrk="1" fontAlgn="auto" latinLnBrk="0" hangingPunct="1">
              <a:lnSpc>
                <a:spcPct val="100000"/>
              </a:lnSpc>
              <a:spcBef>
                <a:spcPts val="0"/>
              </a:spcBef>
              <a:spcAft>
                <a:spcPts val="0"/>
              </a:spcAft>
              <a:buClrTx/>
              <a:buSzTx/>
              <a:buFontTx/>
              <a:buChar char="-"/>
              <a:tabLst/>
              <a:defRPr/>
            </a:pPr>
            <a:r>
              <a:rPr kumimoji="0" lang="en-US" altLang="ja-JP" b="0" i="0" u="none" strike="noStrike" kern="0" cap="none" spc="0" normalizeH="0" baseline="0" noProof="0" dirty="0">
                <a:ln>
                  <a:noFill/>
                </a:ln>
                <a:solidFill>
                  <a:prstClr val="black"/>
                </a:solidFill>
                <a:effectLst/>
                <a:uLnTx/>
                <a:uFillTx/>
                <a:latin typeface="+mj-lt"/>
                <a:ea typeface="Meiryo UI" panose="020B0604030504040204" pitchFamily="50" charset="-128"/>
              </a:rPr>
              <a:t>No limitation</a:t>
            </a:r>
          </a:p>
        </p:txBody>
      </p:sp>
      <p:graphicFrame>
        <p:nvGraphicFramePr>
          <p:cNvPr id="31" name="表 30">
            <a:extLst>
              <a:ext uri="{FF2B5EF4-FFF2-40B4-BE49-F238E27FC236}">
                <a16:creationId xmlns:a16="http://schemas.microsoft.com/office/drawing/2014/main" id="{38216DB9-0462-477A-BABC-DC6A9B119EC0}"/>
              </a:ext>
            </a:extLst>
          </p:cNvPr>
          <p:cNvGraphicFramePr>
            <a:graphicFrameLocks noGrp="1"/>
          </p:cNvGraphicFramePr>
          <p:nvPr>
            <p:extLst>
              <p:ext uri="{D42A27DB-BD31-4B8C-83A1-F6EECF244321}">
                <p14:modId xmlns:p14="http://schemas.microsoft.com/office/powerpoint/2010/main" val="509611683"/>
              </p:ext>
            </p:extLst>
          </p:nvPr>
        </p:nvGraphicFramePr>
        <p:xfrm>
          <a:off x="7749156" y="3734652"/>
          <a:ext cx="5642205" cy="3220904"/>
        </p:xfrm>
        <a:graphic>
          <a:graphicData uri="http://schemas.openxmlformats.org/drawingml/2006/table">
            <a:tbl>
              <a:tblPr/>
              <a:tblGrid>
                <a:gridCol w="1117600">
                  <a:extLst>
                    <a:ext uri="{9D8B030D-6E8A-4147-A177-3AD203B41FA5}">
                      <a16:colId xmlns:a16="http://schemas.microsoft.com/office/drawing/2014/main" val="20000"/>
                    </a:ext>
                  </a:extLst>
                </a:gridCol>
                <a:gridCol w="1974850">
                  <a:extLst>
                    <a:ext uri="{9D8B030D-6E8A-4147-A177-3AD203B41FA5}">
                      <a16:colId xmlns:a16="http://schemas.microsoft.com/office/drawing/2014/main" val="20001"/>
                    </a:ext>
                  </a:extLst>
                </a:gridCol>
                <a:gridCol w="692150">
                  <a:extLst>
                    <a:ext uri="{9D8B030D-6E8A-4147-A177-3AD203B41FA5}">
                      <a16:colId xmlns:a16="http://schemas.microsoft.com/office/drawing/2014/main" val="20002"/>
                    </a:ext>
                  </a:extLst>
                </a:gridCol>
                <a:gridCol w="660400">
                  <a:extLst>
                    <a:ext uri="{9D8B030D-6E8A-4147-A177-3AD203B41FA5}">
                      <a16:colId xmlns:a16="http://schemas.microsoft.com/office/drawing/2014/main" val="20003"/>
                    </a:ext>
                  </a:extLst>
                </a:gridCol>
                <a:gridCol w="596900">
                  <a:extLst>
                    <a:ext uri="{9D8B030D-6E8A-4147-A177-3AD203B41FA5}">
                      <a16:colId xmlns:a16="http://schemas.microsoft.com/office/drawing/2014/main" val="20004"/>
                    </a:ext>
                  </a:extLst>
                </a:gridCol>
                <a:gridCol w="600305">
                  <a:extLst>
                    <a:ext uri="{9D8B030D-6E8A-4147-A177-3AD203B41FA5}">
                      <a16:colId xmlns:a16="http://schemas.microsoft.com/office/drawing/2014/main" val="20005"/>
                    </a:ext>
                  </a:extLst>
                </a:gridCol>
              </a:tblGrid>
              <a:tr h="394584">
                <a:tc gridSpan="2">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r" fontAlgn="t">
                        <a:tabLst>
                          <a:tab pos="2774950" algn="l"/>
                        </a:tabLst>
                      </a:pPr>
                      <a:r>
                        <a:rPr lang="en-US" altLang="ja-JP" sz="1200" b="1" i="0" u="none" strike="noStrike" dirty="0">
                          <a:solidFill>
                            <a:schemeClr val="bg1"/>
                          </a:solidFill>
                          <a:effectLst/>
                          <a:latin typeface="+mj-lt"/>
                          <a:ea typeface="Meiryo UI" panose="020B0604030504040204" pitchFamily="50" charset="-128"/>
                        </a:rPr>
                        <a:t>4 LEVELS .</a:t>
                      </a:r>
                      <a:endParaRPr lang="ja-JP" altLang="en-US" sz="1200" b="1" i="0" u="none" strike="noStrike" dirty="0">
                        <a:solidFill>
                          <a:schemeClr val="bg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hMerge="1">
                  <a:txBody>
                    <a:bodyPr/>
                    <a:lstStyle/>
                    <a:p>
                      <a:pPr algn="l" fontAlgn="t"/>
                      <a:endParaRPr lang="ja-JP" altLang="en-US" sz="1050" b="0" i="0" u="none" strike="noStrike" dirty="0">
                        <a:effectLst/>
                        <a:latin typeface="Meiryo UI" panose="020B0604030504040204" pitchFamily="50" charset="-128"/>
                        <a:ea typeface="Meiryo UI" panose="020B0604030504040204" pitchFamily="50" charset="-128"/>
                      </a:endParaRPr>
                    </a:p>
                  </a:txBody>
                  <a:tcPr marL="7620" marR="7620" marT="7620" marB="0">
                    <a:solidFill>
                      <a:schemeClr val="tx2">
                        <a:lumMod val="20000"/>
                        <a:lumOff val="80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sz="1050" u="none" strike="noStrike" dirty="0">
                          <a:solidFill>
                            <a:schemeClr val="bg1"/>
                          </a:solidFill>
                          <a:effectLst/>
                          <a:latin typeface="+mj-lt"/>
                          <a:ea typeface="Meiryo UI" panose="020B0604030504040204" pitchFamily="50" charset="-128"/>
                          <a:cs typeface="Arial" panose="020B0604020202020204" pitchFamily="34" charset="0"/>
                        </a:rPr>
                        <a:t>End User</a:t>
                      </a:r>
                      <a:endParaRPr lang="en-US" sz="1050" b="0" i="0" u="none" strike="noStrike" dirty="0">
                        <a:solidFill>
                          <a:schemeClr val="bg1"/>
                        </a:solidFill>
                        <a:effectLst/>
                        <a:latin typeface="+mj-lt"/>
                        <a:ea typeface="Meiryo UI" panose="020B0604030504040204" pitchFamily="50" charset="-128"/>
                        <a:cs typeface="Arial" panose="020B0604020202020204" pitchFamily="34" charset="0"/>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b="0" dirty="0">
                          <a:solidFill>
                            <a:schemeClr val="bg1"/>
                          </a:solidFill>
                          <a:latin typeface="+mj-lt"/>
                          <a:ea typeface="Meiryo UI" panose="020B0604030504040204" pitchFamily="50" charset="-128"/>
                        </a:rPr>
                        <a:t>Advanced</a:t>
                      </a:r>
                      <a:r>
                        <a:rPr lang="en-US" altLang="ja-JP" sz="1050" b="1" dirty="0">
                          <a:solidFill>
                            <a:schemeClr val="bg1"/>
                          </a:solidFill>
                          <a:latin typeface="+mj-lt"/>
                          <a:ea typeface="Meiryo UI" panose="020B0604030504040204" pitchFamily="50" charset="-128"/>
                        </a:rPr>
                        <a:t> </a:t>
                      </a:r>
                      <a:r>
                        <a:rPr lang="en-US" sz="1050" u="none" strike="noStrike" dirty="0">
                          <a:solidFill>
                            <a:schemeClr val="bg1"/>
                          </a:solidFill>
                          <a:effectLst/>
                          <a:latin typeface="+mj-lt"/>
                          <a:ea typeface="Meiryo UI" panose="020B0604030504040204" pitchFamily="50" charset="-128"/>
                          <a:cs typeface="Arial" panose="020B0604020202020204" pitchFamily="34" charset="0"/>
                        </a:rPr>
                        <a:t>End User</a:t>
                      </a:r>
                      <a:endParaRPr lang="en-US" sz="1050" b="0" i="0" u="none" strike="noStrike" dirty="0">
                        <a:solidFill>
                          <a:schemeClr val="bg1"/>
                        </a:solidFill>
                        <a:effectLst/>
                        <a:latin typeface="+mj-lt"/>
                        <a:ea typeface="Meiryo UI" panose="020B0604030504040204" pitchFamily="50" charset="-128"/>
                        <a:cs typeface="Arial" panose="020B0604020202020204" pitchFamily="34" charset="0"/>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sz="1050" u="none" strike="noStrike" dirty="0">
                          <a:solidFill>
                            <a:schemeClr val="bg1"/>
                          </a:solidFill>
                          <a:effectLst/>
                          <a:latin typeface="+mj-lt"/>
                          <a:ea typeface="Meiryo UI" panose="020B0604030504040204" pitchFamily="50" charset="-128"/>
                          <a:cs typeface="Arial" panose="020B0604020202020204" pitchFamily="34" charset="0"/>
                        </a:rPr>
                        <a:t>Installer</a:t>
                      </a:r>
                      <a:endParaRPr lang="en-US" sz="1050" b="0" i="0" u="none" strike="noStrike" dirty="0">
                        <a:solidFill>
                          <a:schemeClr val="bg1"/>
                        </a:solidFill>
                        <a:effectLst/>
                        <a:latin typeface="+mj-lt"/>
                        <a:ea typeface="Meiryo UI" panose="020B0604030504040204" pitchFamily="50" charset="-128"/>
                        <a:cs typeface="Arial" panose="020B0604020202020204" pitchFamily="34" charset="0"/>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sz="1050" u="none" strike="noStrike" dirty="0">
                          <a:solidFill>
                            <a:schemeClr val="bg1"/>
                          </a:solidFill>
                          <a:effectLst/>
                          <a:latin typeface="+mj-lt"/>
                          <a:ea typeface="Meiryo UI" panose="020B0604030504040204" pitchFamily="50" charset="-128"/>
                          <a:cs typeface="Arial" panose="020B0604020202020204" pitchFamily="34" charset="0"/>
                        </a:rPr>
                        <a:t>Admin.</a:t>
                      </a:r>
                      <a:endParaRPr lang="en-US" sz="1050" b="0" i="0" u="none" strike="noStrike" dirty="0">
                        <a:solidFill>
                          <a:schemeClr val="bg1"/>
                        </a:solidFill>
                        <a:effectLst/>
                        <a:latin typeface="+mj-lt"/>
                        <a:ea typeface="Meiryo UI" panose="020B0604030504040204" pitchFamily="50" charset="-128"/>
                        <a:cs typeface="Arial" panose="020B0604020202020204" pitchFamily="34" charset="0"/>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extLst>
                  <a:ext uri="{0D108BD9-81ED-4DB2-BD59-A6C34878D82A}">
                    <a16:rowId xmlns:a16="http://schemas.microsoft.com/office/drawing/2014/main" val="10000"/>
                  </a:ext>
                </a:extLst>
              </a:tr>
              <a:tr h="201880">
                <a:tc rowSpan="7">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l" fontAlgn="t"/>
                      <a:r>
                        <a:rPr lang="en-US" altLang="ja-JP" sz="1000" u="none" strike="noStrike" dirty="0">
                          <a:effectLst/>
                          <a:latin typeface="+mj-lt"/>
                          <a:ea typeface="Meiryo UI" panose="020B0604030504040204" pitchFamily="50" charset="-128"/>
                        </a:rPr>
                        <a:t>File</a:t>
                      </a:r>
                      <a:r>
                        <a:rPr lang="en-US" altLang="ja-JP" sz="1000" u="none" strike="noStrike" baseline="0" dirty="0">
                          <a:effectLst/>
                          <a:latin typeface="+mj-lt"/>
                          <a:ea typeface="Meiryo UI" panose="020B0604030504040204" pitchFamily="50" charset="-128"/>
                        </a:rPr>
                        <a:t> </a:t>
                      </a:r>
                      <a:r>
                        <a:rPr lang="en-US" altLang="ja-JP" sz="1000" u="none" strike="noStrike" dirty="0">
                          <a:effectLst/>
                          <a:latin typeface="+mj-lt"/>
                          <a:ea typeface="Meiryo UI" panose="020B0604030504040204" pitchFamily="50" charset="-128"/>
                        </a:rPr>
                        <a:t>(</a:t>
                      </a:r>
                      <a:r>
                        <a:rPr lang="en-US" sz="1000" u="none" strike="noStrike" dirty="0">
                          <a:effectLst/>
                          <a:latin typeface="+mj-lt"/>
                          <a:ea typeface="Meiryo UI" panose="020B0604030504040204" pitchFamily="50" charset="-128"/>
                        </a:rPr>
                        <a:t>F)</a:t>
                      </a:r>
                      <a:endParaRPr lang="en-US" sz="1000" b="0" i="0" u="none" strike="noStrike" dirty="0">
                        <a:effectLst/>
                        <a:latin typeface="+mj-lt"/>
                        <a:ea typeface="Meiryo UI" panose="020B0604030504040204" pitchFamily="50" charset="-128"/>
                      </a:endParaRPr>
                    </a:p>
                  </a:txBody>
                  <a:tcPr marL="36000" marR="36000" marT="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l" fontAlgn="t"/>
                      <a:r>
                        <a:rPr lang="ja-JP" altLang="en-US" sz="1000" u="none" strike="noStrike" dirty="0">
                          <a:effectLst/>
                          <a:latin typeface="+mj-lt"/>
                          <a:ea typeface="Meiryo UI" panose="020B0604030504040204" pitchFamily="50" charset="-128"/>
                        </a:rPr>
                        <a:t> </a:t>
                      </a:r>
                      <a:r>
                        <a:rPr lang="en-US" altLang="ja-JP" sz="1000" u="none" strike="noStrike" dirty="0">
                          <a:effectLst/>
                          <a:latin typeface="+mj-lt"/>
                          <a:ea typeface="Meiryo UI" panose="020B0604030504040204" pitchFamily="50" charset="-128"/>
                        </a:rPr>
                        <a:t>New</a:t>
                      </a:r>
                      <a:endParaRPr lang="ja-JP" altLang="en-US" sz="1000" b="0" i="0" u="none" strike="noStrike" dirty="0">
                        <a:effectLst/>
                        <a:latin typeface="+mj-lt"/>
                        <a:ea typeface="Meiryo UI" panose="020B0604030504040204" pitchFamily="50" charset="-128"/>
                      </a:endParaRPr>
                    </a:p>
                  </a:txBody>
                  <a:tcPr marL="36000" marR="36000" marT="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201880">
                <a:tc vMerge="1">
                  <a:txBody>
                    <a:bodyPr/>
                    <a:lstStyle/>
                    <a:p>
                      <a:pPr algn="l" fontAlgn="t"/>
                      <a:endParaRPr lang="ja-JP" altLang="en-US" sz="1000" b="0" i="0" u="none" strike="noStrike" dirty="0">
                        <a:effectLst/>
                        <a:latin typeface="Meiryo UI" panose="020B0604030504040204" pitchFamily="50" charset="-128"/>
                        <a:ea typeface="Meiryo UI" panose="020B0604030504040204" pitchFamily="50" charset="-128"/>
                      </a:endParaRPr>
                    </a:p>
                  </a:txBody>
                  <a:tcPr marL="7620" marR="7620" marT="7620" marB="0"/>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l" fontAlgn="t"/>
                      <a:r>
                        <a:rPr lang="ja-JP" altLang="en-US" sz="1000" u="none" strike="noStrike" dirty="0">
                          <a:effectLst/>
                          <a:latin typeface="+mj-lt"/>
                          <a:ea typeface="Meiryo UI" panose="020B0604030504040204" pitchFamily="50" charset="-128"/>
                        </a:rPr>
                        <a:t> </a:t>
                      </a:r>
                      <a:r>
                        <a:rPr lang="en-US" altLang="ja-JP" sz="1000" u="none" strike="noStrike" dirty="0">
                          <a:effectLst/>
                          <a:latin typeface="+mj-lt"/>
                          <a:ea typeface="Meiryo UI" panose="020B0604030504040204" pitchFamily="50" charset="-128"/>
                        </a:rPr>
                        <a:t>Open</a:t>
                      </a:r>
                      <a:endParaRPr lang="ja-JP" altLang="en-US" sz="1000" b="0" i="0" u="none" strike="noStrike" dirty="0">
                        <a:effectLst/>
                        <a:latin typeface="+mj-lt"/>
                        <a:ea typeface="Meiryo UI" panose="020B0604030504040204" pitchFamily="50" charset="-128"/>
                      </a:endParaRPr>
                    </a:p>
                  </a:txBody>
                  <a:tcPr marL="36000" marR="36000" marT="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01880">
                <a:tc vMerge="1">
                  <a:txBody>
                    <a:bodyPr/>
                    <a:lstStyle/>
                    <a:p>
                      <a:pPr algn="l" fontAlgn="t"/>
                      <a:endParaRPr lang="ja-JP" altLang="en-US" sz="1000" b="0" i="0" u="none" strike="noStrike" dirty="0">
                        <a:effectLst/>
                        <a:latin typeface="Meiryo UI" panose="020B0604030504040204" pitchFamily="50" charset="-128"/>
                        <a:ea typeface="Meiryo UI" panose="020B0604030504040204" pitchFamily="50" charset="-128"/>
                      </a:endParaRPr>
                    </a:p>
                  </a:txBody>
                  <a:tcPr marL="7620" marR="7620" marT="7620" marB="0"/>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l" fontAlgn="t"/>
                      <a:r>
                        <a:rPr lang="ja-JP" altLang="en-US" sz="1000" u="none" strike="noStrike" dirty="0">
                          <a:effectLst/>
                          <a:latin typeface="+mj-lt"/>
                          <a:ea typeface="Meiryo UI" panose="020B0604030504040204" pitchFamily="50" charset="-128"/>
                        </a:rPr>
                        <a:t> </a:t>
                      </a:r>
                      <a:r>
                        <a:rPr lang="en-US" altLang="ja-JP" sz="1000" u="none" strike="noStrike" dirty="0">
                          <a:effectLst/>
                          <a:latin typeface="+mj-lt"/>
                          <a:ea typeface="Meiryo UI" panose="020B0604030504040204" pitchFamily="50" charset="-128"/>
                        </a:rPr>
                        <a:t>Save</a:t>
                      </a:r>
                      <a:endParaRPr lang="ja-JP" altLang="en-US" sz="1000" b="0" i="0" u="none" strike="noStrike" dirty="0">
                        <a:effectLst/>
                        <a:latin typeface="+mj-lt"/>
                        <a:ea typeface="Meiryo UI" panose="020B0604030504040204" pitchFamily="50" charset="-128"/>
                      </a:endParaRPr>
                    </a:p>
                  </a:txBody>
                  <a:tcPr marL="36000" marR="36000" marT="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r h="201880">
                <a:tc vMerge="1">
                  <a:txBody>
                    <a:bodyPr/>
                    <a:lstStyle/>
                    <a:p>
                      <a:pPr algn="l" fontAlgn="t"/>
                      <a:endParaRPr lang="ja-JP" altLang="en-US" sz="1000" b="0" i="0" u="none" strike="noStrike" dirty="0">
                        <a:effectLst/>
                        <a:latin typeface="Meiryo UI" panose="020B0604030504040204" pitchFamily="50" charset="-128"/>
                        <a:ea typeface="Meiryo UI" panose="020B0604030504040204" pitchFamily="50" charset="-128"/>
                      </a:endParaRPr>
                    </a:p>
                  </a:txBody>
                  <a:tcPr marL="7620" marR="7620" marT="7620" marB="0"/>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l" fontAlgn="t"/>
                      <a:r>
                        <a:rPr lang="ja-JP" altLang="en-US" sz="1000" u="none" strike="noStrike" dirty="0">
                          <a:effectLst/>
                          <a:latin typeface="+mj-lt"/>
                          <a:ea typeface="Meiryo UI" panose="020B0604030504040204" pitchFamily="50" charset="-128"/>
                        </a:rPr>
                        <a:t> </a:t>
                      </a:r>
                      <a:r>
                        <a:rPr lang="en-US" altLang="ja-JP" sz="1000" u="none" strike="noStrike" dirty="0">
                          <a:effectLst/>
                          <a:latin typeface="+mj-lt"/>
                          <a:ea typeface="Meiryo UI" panose="020B0604030504040204" pitchFamily="50" charset="-128"/>
                        </a:rPr>
                        <a:t>Save as</a:t>
                      </a:r>
                      <a:endParaRPr lang="ja-JP" altLang="en-US" sz="1000" b="0" i="0" u="none" strike="noStrike" dirty="0">
                        <a:effectLst/>
                        <a:latin typeface="+mj-lt"/>
                        <a:ea typeface="Meiryo UI" panose="020B0604030504040204" pitchFamily="50" charset="-128"/>
                      </a:endParaRPr>
                    </a:p>
                  </a:txBody>
                  <a:tcPr marL="36000" marR="36000" marT="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201880">
                <a:tc vMerge="1">
                  <a:txBody>
                    <a:bodyPr/>
                    <a:lstStyle/>
                    <a:p>
                      <a:pPr algn="l" fontAlgn="t"/>
                      <a:endParaRPr lang="ja-JP" altLang="en-US" sz="1000" b="0" i="0" u="none" strike="noStrike" dirty="0">
                        <a:effectLst/>
                        <a:latin typeface="Meiryo UI" panose="020B0604030504040204" pitchFamily="50" charset="-128"/>
                        <a:ea typeface="Meiryo UI" panose="020B0604030504040204" pitchFamily="50" charset="-128"/>
                      </a:endParaRPr>
                    </a:p>
                  </a:txBody>
                  <a:tcPr marL="7620" marR="7620" marT="7620" marB="0"/>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l" fontAlgn="t"/>
                      <a:r>
                        <a:rPr lang="ja-JP" altLang="en-US" sz="1000" u="none" strike="noStrike" dirty="0">
                          <a:effectLst/>
                          <a:latin typeface="+mj-lt"/>
                          <a:ea typeface="Meiryo UI" panose="020B0604030504040204" pitchFamily="50" charset="-128"/>
                        </a:rPr>
                        <a:t> </a:t>
                      </a:r>
                      <a:r>
                        <a:rPr lang="en-US" altLang="ja-JP" sz="1000" u="none" strike="noStrike" dirty="0">
                          <a:effectLst/>
                          <a:latin typeface="+mj-lt"/>
                          <a:ea typeface="Meiryo UI" panose="020B0604030504040204" pitchFamily="50" charset="-128"/>
                        </a:rPr>
                        <a:t>Data</a:t>
                      </a:r>
                      <a:r>
                        <a:rPr lang="en-US" altLang="ja-JP" sz="1000" u="none" strike="noStrike" baseline="0" dirty="0">
                          <a:effectLst/>
                          <a:latin typeface="+mj-lt"/>
                          <a:ea typeface="Meiryo UI" panose="020B0604030504040204" pitchFamily="50" charset="-128"/>
                        </a:rPr>
                        <a:t> output</a:t>
                      </a:r>
                      <a:r>
                        <a:rPr lang="ja-JP" altLang="en-US" sz="1000" u="none" strike="noStrike" dirty="0">
                          <a:effectLst/>
                          <a:latin typeface="+mj-lt"/>
                          <a:ea typeface="Meiryo UI" panose="020B0604030504040204" pitchFamily="50" charset="-128"/>
                        </a:rPr>
                        <a:t>（</a:t>
                      </a:r>
                      <a:r>
                        <a:rPr lang="en-US" altLang="ja-JP" sz="1000" u="none" strike="noStrike" dirty="0">
                          <a:effectLst/>
                          <a:latin typeface="+mj-lt"/>
                          <a:ea typeface="Meiryo UI" panose="020B0604030504040204" pitchFamily="50" charset="-128"/>
                        </a:rPr>
                        <a:t>Setting data</a:t>
                      </a:r>
                      <a:r>
                        <a:rPr lang="ja-JP" altLang="en-US" sz="1000" u="none" strike="noStrike" dirty="0">
                          <a:effectLst/>
                          <a:latin typeface="+mj-lt"/>
                          <a:ea typeface="Meiryo UI" panose="020B0604030504040204" pitchFamily="50" charset="-128"/>
                        </a:rPr>
                        <a:t>）</a:t>
                      </a:r>
                      <a:endParaRPr lang="ja-JP" altLang="en-US" sz="1000" b="0" i="0" u="none" strike="noStrike" dirty="0">
                        <a:effectLst/>
                        <a:latin typeface="+mj-lt"/>
                        <a:ea typeface="Meiryo UI" panose="020B0604030504040204" pitchFamily="50" charset="-128"/>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5"/>
                  </a:ext>
                </a:extLst>
              </a:tr>
              <a:tr h="201880">
                <a:tc vMerge="1">
                  <a:txBody>
                    <a:bodyPr/>
                    <a:lstStyle/>
                    <a:p>
                      <a:pPr algn="l" fontAlgn="t"/>
                      <a:endParaRPr lang="ja-JP" altLang="en-US" sz="1000" b="0" i="0" u="none" strike="noStrike" dirty="0">
                        <a:effectLst/>
                        <a:latin typeface="Meiryo UI" panose="020B0604030504040204" pitchFamily="50" charset="-128"/>
                        <a:ea typeface="Meiryo UI" panose="020B0604030504040204" pitchFamily="50" charset="-128"/>
                      </a:endParaRPr>
                    </a:p>
                  </a:txBody>
                  <a:tcPr marL="7620" marR="7620" marT="7620" marB="0"/>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l" fontAlgn="t"/>
                      <a:r>
                        <a:rPr lang="ja-JP" altLang="en-US" sz="1000" u="none" strike="noStrike" dirty="0">
                          <a:effectLst/>
                          <a:latin typeface="+mj-lt"/>
                          <a:ea typeface="Meiryo UI" panose="020B0604030504040204" pitchFamily="50" charset="-128"/>
                        </a:rPr>
                        <a:t> </a:t>
                      </a:r>
                      <a:r>
                        <a:rPr lang="en-US" altLang="ja-JP" sz="1000" u="none" strike="noStrike" dirty="0">
                          <a:effectLst/>
                          <a:latin typeface="+mj-lt"/>
                          <a:ea typeface="Meiryo UI" panose="020B0604030504040204" pitchFamily="50" charset="-128"/>
                        </a:rPr>
                        <a:t>Data output</a:t>
                      </a:r>
                      <a:r>
                        <a:rPr lang="ja-JP" altLang="en-US" sz="1000" u="none" strike="noStrike" dirty="0">
                          <a:effectLst/>
                          <a:latin typeface="+mj-lt"/>
                          <a:ea typeface="Meiryo UI" panose="020B0604030504040204" pitchFamily="50" charset="-128"/>
                        </a:rPr>
                        <a:t>（</a:t>
                      </a:r>
                      <a:r>
                        <a:rPr lang="en-US" altLang="ja-JP" sz="1000" u="none" strike="noStrike" dirty="0">
                          <a:effectLst/>
                          <a:latin typeface="+mj-lt"/>
                          <a:ea typeface="Meiryo UI" panose="020B0604030504040204" pitchFamily="50" charset="-128"/>
                        </a:rPr>
                        <a:t>RM</a:t>
                      </a:r>
                      <a:r>
                        <a:rPr lang="ja-JP" altLang="en-US" sz="1000" u="none" strike="noStrike" baseline="0" dirty="0">
                          <a:effectLst/>
                          <a:latin typeface="+mj-lt"/>
                          <a:ea typeface="Meiryo UI" panose="020B0604030504040204" pitchFamily="50" charset="-128"/>
                        </a:rPr>
                        <a:t> </a:t>
                      </a:r>
                      <a:r>
                        <a:rPr lang="en-US" altLang="ja-JP" sz="1000" u="none" strike="noStrike" baseline="0" dirty="0">
                          <a:effectLst/>
                          <a:latin typeface="+mj-lt"/>
                          <a:ea typeface="Meiryo UI" panose="020B0604030504040204" pitchFamily="50" charset="-128"/>
                        </a:rPr>
                        <a:t>Label</a:t>
                      </a:r>
                      <a:r>
                        <a:rPr lang="en-US" altLang="ja-JP" sz="1000" u="none" strike="noStrike" dirty="0">
                          <a:effectLst/>
                          <a:latin typeface="+mj-lt"/>
                          <a:ea typeface="Meiryo UI" panose="020B0604030504040204" pitchFamily="50" charset="-128"/>
                        </a:rPr>
                        <a:t>)</a:t>
                      </a:r>
                      <a:endParaRPr lang="ja-JP" altLang="en-US" sz="1000" b="0" i="0" u="none" strike="noStrike" dirty="0">
                        <a:effectLst/>
                        <a:latin typeface="+mj-lt"/>
                        <a:ea typeface="Meiryo UI" panose="020B0604030504040204" pitchFamily="50" charset="-128"/>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201880">
                <a:tc vMerge="1">
                  <a:txBody>
                    <a:bodyPr/>
                    <a:lstStyle/>
                    <a:p>
                      <a:pPr algn="l" fontAlgn="t"/>
                      <a:endParaRPr lang="ja-JP" altLang="en-US" sz="1000" b="0" i="0" u="none" strike="noStrike" dirty="0">
                        <a:effectLst/>
                        <a:latin typeface="Meiryo UI" panose="020B0604030504040204" pitchFamily="50" charset="-128"/>
                        <a:ea typeface="Meiryo UI" panose="020B0604030504040204" pitchFamily="50" charset="-128"/>
                      </a:endParaRPr>
                    </a:p>
                  </a:txBody>
                  <a:tcPr marL="7620" marR="7620" marT="7620" marB="0"/>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l" fontAlgn="t"/>
                      <a:r>
                        <a:rPr lang="ja-JP" altLang="en-US" sz="1000" u="none" strike="noStrike" dirty="0">
                          <a:effectLst/>
                          <a:latin typeface="+mj-lt"/>
                          <a:ea typeface="Meiryo UI" panose="020B0604030504040204" pitchFamily="50" charset="-128"/>
                        </a:rPr>
                        <a:t> </a:t>
                      </a:r>
                      <a:r>
                        <a:rPr lang="en-US" altLang="ja-JP" sz="1000" u="none" strike="noStrike" dirty="0">
                          <a:effectLst/>
                          <a:latin typeface="+mj-lt"/>
                          <a:ea typeface="Meiryo UI" panose="020B0604030504040204" pitchFamily="50" charset="-128"/>
                        </a:rPr>
                        <a:t>Exit</a:t>
                      </a:r>
                      <a:endParaRPr lang="ja-JP" altLang="en-US" sz="1000" b="0" i="0" u="none" strike="noStrike" dirty="0">
                        <a:effectLst/>
                        <a:latin typeface="+mj-lt"/>
                        <a:ea typeface="Meiryo UI" panose="020B0604030504040204" pitchFamily="50" charset="-128"/>
                      </a:endParaRPr>
                    </a:p>
                  </a:txBody>
                  <a:tcPr marL="36000" marR="36000" marT="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7"/>
                  </a:ext>
                </a:extLst>
              </a:tr>
              <a:tr h="201880">
                <a:tc rowSpan="3">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l" fontAlgn="t"/>
                      <a:r>
                        <a:rPr lang="en-US" altLang="ja-JP" sz="1000" u="none" strike="noStrike" dirty="0">
                          <a:effectLst/>
                          <a:latin typeface="+mj-lt"/>
                          <a:ea typeface="Meiryo UI" panose="020B0604030504040204" pitchFamily="50" charset="-128"/>
                        </a:rPr>
                        <a:t>Communication (</a:t>
                      </a:r>
                      <a:r>
                        <a:rPr lang="en-US" sz="1000" u="none" strike="noStrike" dirty="0">
                          <a:effectLst/>
                          <a:latin typeface="+mj-lt"/>
                          <a:ea typeface="Meiryo UI" panose="020B0604030504040204" pitchFamily="50" charset="-128"/>
                        </a:rPr>
                        <a:t>C)</a:t>
                      </a:r>
                      <a:endParaRPr lang="en-US" sz="1000" b="0" i="0" u="none" strike="noStrike" dirty="0">
                        <a:effectLst/>
                        <a:latin typeface="+mj-lt"/>
                        <a:ea typeface="Meiryo UI" panose="020B0604030504040204" pitchFamily="50" charset="-128"/>
                      </a:endParaRPr>
                    </a:p>
                  </a:txBody>
                  <a:tcPr marL="36000" marR="36000" marT="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l" fontAlgn="t"/>
                      <a:r>
                        <a:rPr lang="en-US" altLang="ja-JP" sz="1000" u="none" strike="noStrike" dirty="0">
                          <a:effectLst/>
                          <a:latin typeface="+mj-lt"/>
                          <a:ea typeface="Meiryo UI" panose="020B0604030504040204" pitchFamily="50" charset="-128"/>
                        </a:rPr>
                        <a:t>Setting</a:t>
                      </a:r>
                      <a:r>
                        <a:rPr lang="ja-JP" altLang="en-US" sz="1000" u="none" strike="noStrike" dirty="0">
                          <a:effectLst/>
                          <a:latin typeface="+mj-lt"/>
                          <a:ea typeface="Meiryo UI" panose="020B0604030504040204" pitchFamily="50" charset="-128"/>
                        </a:rPr>
                        <a:t>＆</a:t>
                      </a:r>
                      <a:r>
                        <a:rPr lang="en-US" altLang="ja-JP" sz="1000" u="none" strike="noStrike" dirty="0">
                          <a:effectLst/>
                          <a:latin typeface="+mj-lt"/>
                          <a:ea typeface="Meiryo UI" panose="020B0604030504040204" pitchFamily="50" charset="-128"/>
                        </a:rPr>
                        <a:t>EV</a:t>
                      </a:r>
                      <a:r>
                        <a:rPr lang="en-US" altLang="ja-JP" sz="1000" u="none" strike="noStrike" baseline="0" dirty="0">
                          <a:effectLst/>
                          <a:latin typeface="+mj-lt"/>
                          <a:ea typeface="Meiryo UI" panose="020B0604030504040204" pitchFamily="50" charset="-128"/>
                        </a:rPr>
                        <a:t> upload</a:t>
                      </a:r>
                      <a:endParaRPr lang="ja-JP" altLang="en-US" sz="1000" b="0" i="0" u="none" strike="noStrike" dirty="0">
                        <a:effectLst/>
                        <a:latin typeface="+mj-lt"/>
                        <a:ea typeface="Meiryo UI" panose="020B0604030504040204" pitchFamily="50" charset="-128"/>
                      </a:endParaRPr>
                    </a:p>
                  </a:txBody>
                  <a:tcPr marL="36000" marR="36000" marT="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201880">
                <a:tc vMerge="1">
                  <a:txBody>
                    <a:bodyPr/>
                    <a:lstStyle/>
                    <a:p>
                      <a:pPr algn="l" fontAlgn="t"/>
                      <a:endParaRPr lang="ja-JP" altLang="en-US" sz="1000" b="0" i="0" u="none" strike="noStrike" dirty="0">
                        <a:effectLst/>
                        <a:latin typeface="Meiryo UI" panose="020B0604030504040204" pitchFamily="50" charset="-128"/>
                        <a:ea typeface="Meiryo UI" panose="020B0604030504040204" pitchFamily="50" charset="-128"/>
                      </a:endParaRPr>
                    </a:p>
                  </a:txBody>
                  <a:tcPr marL="7620" marR="7620" marT="7620" marB="0"/>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l" fontAlgn="t"/>
                      <a:r>
                        <a:rPr lang="en-US" altLang="ja-JP" sz="1000" u="none" strike="noStrike" dirty="0">
                          <a:effectLst/>
                          <a:latin typeface="+mj-lt"/>
                          <a:ea typeface="Meiryo UI" panose="020B0604030504040204" pitchFamily="50" charset="-128"/>
                        </a:rPr>
                        <a:t>Setting</a:t>
                      </a:r>
                      <a:r>
                        <a:rPr lang="ja-JP" altLang="en-US" sz="1000" u="none" strike="noStrike" dirty="0">
                          <a:effectLst/>
                          <a:latin typeface="+mj-lt"/>
                          <a:ea typeface="Meiryo UI" panose="020B0604030504040204" pitchFamily="50" charset="-128"/>
                        </a:rPr>
                        <a:t>＆</a:t>
                      </a:r>
                      <a:r>
                        <a:rPr lang="en-US" altLang="ja-JP" sz="1000" u="none" strike="noStrike" dirty="0">
                          <a:effectLst/>
                          <a:latin typeface="+mj-lt"/>
                          <a:ea typeface="Meiryo UI" panose="020B0604030504040204" pitchFamily="50" charset="-128"/>
                        </a:rPr>
                        <a:t>EV download</a:t>
                      </a:r>
                      <a:endParaRPr lang="ja-JP" altLang="en-US" sz="1000" b="0" i="0" u="none" strike="noStrike" dirty="0">
                        <a:effectLst/>
                        <a:latin typeface="+mj-lt"/>
                        <a:ea typeface="Meiryo UI" panose="020B0604030504040204" pitchFamily="50" charset="-128"/>
                      </a:endParaRPr>
                    </a:p>
                  </a:txBody>
                  <a:tcPr marL="36000" marR="36000" marT="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9"/>
                  </a:ext>
                </a:extLst>
              </a:tr>
              <a:tr h="201880">
                <a:tc vMerge="1">
                  <a:txBody>
                    <a:bodyPr/>
                    <a:lstStyle/>
                    <a:p>
                      <a:pPr algn="l" fontAlgn="t"/>
                      <a:endParaRPr lang="ja-JP" altLang="en-US" sz="1000" b="0" i="0" u="none" strike="noStrike" dirty="0">
                        <a:effectLst/>
                        <a:latin typeface="Meiryo UI" panose="020B0604030504040204" pitchFamily="50" charset="-128"/>
                        <a:ea typeface="Meiryo UI" panose="020B0604030504040204" pitchFamily="50" charset="-128"/>
                      </a:endParaRPr>
                    </a:p>
                  </a:txBody>
                  <a:tcPr marL="7620" marR="7620" marT="7620" marB="0"/>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marL="0" marR="0" indent="0" algn="l" defTabSz="389615" rtl="0" eaLnBrk="1" fontAlgn="t" latinLnBrk="0" hangingPunct="1">
                        <a:lnSpc>
                          <a:spcPct val="100000"/>
                        </a:lnSpc>
                        <a:spcBef>
                          <a:spcPts val="0"/>
                        </a:spcBef>
                        <a:spcAft>
                          <a:spcPts val="0"/>
                        </a:spcAft>
                        <a:buClrTx/>
                        <a:buSzTx/>
                        <a:buFontTx/>
                        <a:buNone/>
                        <a:tabLst/>
                        <a:defRPr/>
                      </a:pPr>
                      <a:r>
                        <a:rPr lang="en-US" altLang="ja-JP" sz="1000" u="none" strike="noStrike" dirty="0">
                          <a:effectLst/>
                          <a:latin typeface="+mj-lt"/>
                          <a:ea typeface="Meiryo UI" panose="020B0604030504040204" pitchFamily="50" charset="-128"/>
                        </a:rPr>
                        <a:t>Timer setting</a:t>
                      </a:r>
                      <a:endParaRPr lang="ja-JP" altLang="en-US" sz="1000" b="0" i="0" u="none" strike="noStrike" dirty="0">
                        <a:effectLst/>
                        <a:latin typeface="+mj-lt"/>
                        <a:ea typeface="Meiryo UI" panose="020B0604030504040204" pitchFamily="50" charset="-128"/>
                      </a:endParaRPr>
                    </a:p>
                  </a:txBody>
                  <a:tcPr marL="36000" marR="36000" marT="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201880">
                <a:tc rowSpan="2">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l" fontAlgn="t"/>
                      <a:r>
                        <a:rPr lang="en-US" altLang="ja-JP" sz="1000" u="none" strike="noStrike" dirty="0">
                          <a:effectLst/>
                          <a:latin typeface="+mj-lt"/>
                          <a:ea typeface="Meiryo UI" panose="020B0604030504040204" pitchFamily="50" charset="-128"/>
                        </a:rPr>
                        <a:t>Maintenance(M)</a:t>
                      </a:r>
                      <a:endParaRPr lang="en-US" altLang="ja-JP" sz="1000" b="0" i="0" u="none" strike="noStrike" dirty="0">
                        <a:effectLst/>
                        <a:latin typeface="+mj-lt"/>
                        <a:ea typeface="Meiryo UI" panose="020B0604030504040204" pitchFamily="50" charset="-128"/>
                      </a:endParaRPr>
                    </a:p>
                  </a:txBody>
                  <a:tcPr marL="36000" marR="36000" marT="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l" fontAlgn="t"/>
                      <a:r>
                        <a:rPr lang="ja-JP" altLang="en-US" sz="1000" u="none" strike="noStrike" dirty="0">
                          <a:effectLst/>
                          <a:latin typeface="+mj-lt"/>
                          <a:ea typeface="Meiryo UI" panose="020B0604030504040204" pitchFamily="50" charset="-128"/>
                        </a:rPr>
                        <a:t> </a:t>
                      </a:r>
                      <a:r>
                        <a:rPr lang="en-US" altLang="ja-JP" sz="1000" u="none" strike="noStrike" dirty="0">
                          <a:effectLst/>
                          <a:latin typeface="+mj-lt"/>
                          <a:ea typeface="Meiryo UI" panose="020B0604030504040204" pitchFamily="50" charset="-128"/>
                        </a:rPr>
                        <a:t>Maintenance</a:t>
                      </a:r>
                      <a:endParaRPr lang="ja-JP" altLang="en-US" sz="1000" b="0" i="0" u="none" strike="noStrike" dirty="0">
                        <a:effectLst/>
                        <a:latin typeface="+mj-lt"/>
                        <a:ea typeface="Meiryo UI" panose="020B0604030504040204" pitchFamily="50" charset="-128"/>
                      </a:endParaRPr>
                    </a:p>
                  </a:txBody>
                  <a:tcPr marL="36000" marR="36000" marT="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b="0" i="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b="0" i="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1"/>
                  </a:ext>
                </a:extLst>
              </a:tr>
              <a:tr h="201880">
                <a:tc vMerge="1">
                  <a:txBody>
                    <a:bodyPr/>
                    <a:lstStyle/>
                    <a:p>
                      <a:pPr algn="l" fontAlgn="t"/>
                      <a:endParaRPr lang="ja-JP" altLang="en-US" sz="1000" b="0" i="0" u="none" strike="noStrike" dirty="0">
                        <a:effectLst/>
                        <a:latin typeface="Meiryo UI" panose="020B0604030504040204" pitchFamily="50" charset="-128"/>
                        <a:ea typeface="Meiryo UI" panose="020B0604030504040204" pitchFamily="50" charset="-128"/>
                      </a:endParaRPr>
                    </a:p>
                  </a:txBody>
                  <a:tcPr marL="7620" marR="7620" marT="7620" marB="0"/>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l" fontAlgn="t"/>
                      <a:r>
                        <a:rPr lang="ja-JP" altLang="en-US" sz="1000" u="none" strike="noStrike" dirty="0">
                          <a:effectLst/>
                          <a:latin typeface="+mj-lt"/>
                          <a:ea typeface="Meiryo UI" panose="020B0604030504040204" pitchFamily="50" charset="-128"/>
                        </a:rPr>
                        <a:t> </a:t>
                      </a:r>
                      <a:r>
                        <a:rPr lang="en-US" altLang="ja-JP" sz="1000" u="none" strike="noStrike" dirty="0">
                          <a:effectLst/>
                          <a:latin typeface="+mj-lt"/>
                          <a:ea typeface="Meiryo UI" panose="020B0604030504040204" pitchFamily="50" charset="-128"/>
                        </a:rPr>
                        <a:t>Unit detection, network setting</a:t>
                      </a:r>
                      <a:endParaRPr lang="ja-JP" altLang="en-US" sz="1000" b="0" i="0" u="none" strike="noStrike" dirty="0">
                        <a:effectLst/>
                        <a:latin typeface="+mj-lt"/>
                        <a:ea typeface="Meiryo UI" panose="020B0604030504040204" pitchFamily="50" charset="-128"/>
                      </a:endParaRPr>
                    </a:p>
                  </a:txBody>
                  <a:tcPr marL="36000" marR="36000" marT="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r h="201880">
                <a:tc rowSpan="2">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l" fontAlgn="t"/>
                      <a:r>
                        <a:rPr lang="en-US" altLang="ja-JP" sz="1000" u="none" strike="noStrike" dirty="0">
                          <a:effectLst/>
                          <a:latin typeface="+mj-lt"/>
                          <a:ea typeface="Meiryo UI" panose="020B0604030504040204" pitchFamily="50" charset="-128"/>
                        </a:rPr>
                        <a:t>Help(</a:t>
                      </a:r>
                      <a:r>
                        <a:rPr lang="en-US" sz="1000" u="none" strike="noStrike" dirty="0">
                          <a:effectLst/>
                          <a:latin typeface="+mj-lt"/>
                          <a:ea typeface="Meiryo UI" panose="020B0604030504040204" pitchFamily="50" charset="-128"/>
                        </a:rPr>
                        <a:t>H)</a:t>
                      </a:r>
                      <a:endParaRPr lang="en-US" sz="1000" b="0" i="0" u="none" strike="noStrike" dirty="0">
                        <a:effectLst/>
                        <a:latin typeface="+mj-lt"/>
                        <a:ea typeface="Meiryo UI" panose="020B0604030504040204" pitchFamily="50" charset="-128"/>
                      </a:endParaRPr>
                    </a:p>
                  </a:txBody>
                  <a:tcPr marL="36000" marR="36000" marT="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l" fontAlgn="t"/>
                      <a:r>
                        <a:rPr lang="ja-JP" altLang="en-US" sz="1000" u="none" strike="noStrike" dirty="0">
                          <a:effectLst/>
                          <a:latin typeface="+mj-lt"/>
                          <a:ea typeface="Meiryo UI" panose="020B0604030504040204" pitchFamily="50" charset="-128"/>
                        </a:rPr>
                        <a:t> </a:t>
                      </a:r>
                      <a:r>
                        <a:rPr lang="en-US" altLang="ja-JP" sz="1000" u="none" strike="noStrike" dirty="0">
                          <a:effectLst/>
                          <a:latin typeface="+mj-lt"/>
                          <a:ea typeface="Meiryo UI" panose="020B0604030504040204" pitchFamily="50" charset="-128"/>
                        </a:rPr>
                        <a:t>Access permission</a:t>
                      </a:r>
                      <a:endParaRPr lang="ja-JP" altLang="en-US" sz="1000" b="0" i="0" u="none" strike="noStrike" dirty="0">
                        <a:effectLst/>
                        <a:latin typeface="+mj-lt"/>
                        <a:ea typeface="Meiryo UI" panose="020B0604030504040204" pitchFamily="50" charset="-128"/>
                      </a:endParaRPr>
                    </a:p>
                  </a:txBody>
                  <a:tcPr marL="36000" marR="36000" marT="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3"/>
                  </a:ext>
                </a:extLst>
              </a:tr>
              <a:tr h="201880">
                <a:tc vMerge="1">
                  <a:txBody>
                    <a:bodyPr/>
                    <a:lstStyle/>
                    <a:p>
                      <a:pPr algn="l" fontAlgn="t"/>
                      <a:endParaRPr lang="ja-JP" altLang="en-US" sz="1000" b="0" i="0" u="none" strike="noStrike" dirty="0">
                        <a:effectLst/>
                        <a:latin typeface="Meiryo UI" panose="020B0604030504040204" pitchFamily="50" charset="-128"/>
                        <a:ea typeface="Meiryo UI" panose="020B0604030504040204" pitchFamily="50" charset="-128"/>
                      </a:endParaRPr>
                    </a:p>
                  </a:txBody>
                  <a:tcPr marL="7620" marR="7620" marT="7620" marB="0"/>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l" fontAlgn="t"/>
                      <a:r>
                        <a:rPr lang="ja-JP" altLang="en-US" sz="1000" u="none" strike="noStrike" dirty="0">
                          <a:effectLst/>
                          <a:latin typeface="+mj-lt"/>
                          <a:ea typeface="Meiryo UI" panose="020B0604030504040204" pitchFamily="50" charset="-128"/>
                        </a:rPr>
                        <a:t> </a:t>
                      </a:r>
                      <a:r>
                        <a:rPr lang="en-US" altLang="ja-JP" sz="1000" u="none" strike="noStrike" dirty="0">
                          <a:effectLst/>
                          <a:latin typeface="+mj-lt"/>
                          <a:ea typeface="Meiryo UI" panose="020B0604030504040204" pitchFamily="50" charset="-128"/>
                        </a:rPr>
                        <a:t>Version</a:t>
                      </a:r>
                      <a:endParaRPr lang="ja-JP" altLang="en-US" sz="1000" b="0" i="0" u="none" strike="noStrike" dirty="0">
                        <a:effectLst/>
                        <a:latin typeface="+mj-lt"/>
                        <a:ea typeface="Meiryo UI" panose="020B0604030504040204" pitchFamily="50" charset="-128"/>
                      </a:endParaRPr>
                    </a:p>
                  </a:txBody>
                  <a:tcPr marL="36000" marR="36000" marT="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371874" rtl="0" eaLnBrk="1" latinLnBrk="0" hangingPunct="1">
                        <a:defRPr kumimoji="1" sz="2700" kern="1200">
                          <a:solidFill>
                            <a:schemeClr val="tx1"/>
                          </a:solidFill>
                          <a:latin typeface="Calibri"/>
                        </a:defRPr>
                      </a:lvl1pPr>
                      <a:lvl2pPr marL="685937" algn="l" defTabSz="1371874" rtl="0" eaLnBrk="1" latinLnBrk="0" hangingPunct="1">
                        <a:defRPr kumimoji="1" sz="2700" kern="1200">
                          <a:solidFill>
                            <a:schemeClr val="tx1"/>
                          </a:solidFill>
                          <a:latin typeface="Calibri"/>
                        </a:defRPr>
                      </a:lvl2pPr>
                      <a:lvl3pPr marL="1371874" algn="l" defTabSz="1371874" rtl="0" eaLnBrk="1" latinLnBrk="0" hangingPunct="1">
                        <a:defRPr kumimoji="1" sz="2700" kern="1200">
                          <a:solidFill>
                            <a:schemeClr val="tx1"/>
                          </a:solidFill>
                          <a:latin typeface="Calibri"/>
                        </a:defRPr>
                      </a:lvl3pPr>
                      <a:lvl4pPr marL="2057811" algn="l" defTabSz="1371874" rtl="0" eaLnBrk="1" latinLnBrk="0" hangingPunct="1">
                        <a:defRPr kumimoji="1" sz="2700" kern="1200">
                          <a:solidFill>
                            <a:schemeClr val="tx1"/>
                          </a:solidFill>
                          <a:latin typeface="Calibri"/>
                        </a:defRPr>
                      </a:lvl4pPr>
                      <a:lvl5pPr marL="2743749" algn="l" defTabSz="1371874" rtl="0" eaLnBrk="1" latinLnBrk="0" hangingPunct="1">
                        <a:defRPr kumimoji="1" sz="2700" kern="1200">
                          <a:solidFill>
                            <a:schemeClr val="tx1"/>
                          </a:solidFill>
                          <a:latin typeface="Calibri"/>
                        </a:defRPr>
                      </a:lvl5pPr>
                      <a:lvl6pPr marL="3429686" algn="l" defTabSz="1371874" rtl="0" eaLnBrk="1" latinLnBrk="0" hangingPunct="1">
                        <a:defRPr kumimoji="1" sz="2700" kern="1200">
                          <a:solidFill>
                            <a:schemeClr val="tx1"/>
                          </a:solidFill>
                          <a:latin typeface="Calibri"/>
                        </a:defRPr>
                      </a:lvl6pPr>
                      <a:lvl7pPr marL="4115623" algn="l" defTabSz="1371874" rtl="0" eaLnBrk="1" latinLnBrk="0" hangingPunct="1">
                        <a:defRPr kumimoji="1" sz="2700" kern="1200">
                          <a:solidFill>
                            <a:schemeClr val="tx1"/>
                          </a:solidFill>
                          <a:latin typeface="Calibri"/>
                        </a:defRPr>
                      </a:lvl7pPr>
                      <a:lvl8pPr marL="4801560" algn="l" defTabSz="1371874" rtl="0" eaLnBrk="1" latinLnBrk="0" hangingPunct="1">
                        <a:defRPr kumimoji="1" sz="2700" kern="1200">
                          <a:solidFill>
                            <a:schemeClr val="tx1"/>
                          </a:solidFill>
                          <a:latin typeface="Calibri"/>
                        </a:defRPr>
                      </a:lvl8pPr>
                      <a:lvl9pPr marL="5487497" algn="l" defTabSz="1371874" rtl="0" eaLnBrk="1" latinLnBrk="0" hangingPunct="1">
                        <a:defRPr kumimoji="1" sz="2700" kern="1200">
                          <a:solidFill>
                            <a:schemeClr val="tx1"/>
                          </a:solidFill>
                          <a:latin typeface="Calibri"/>
                        </a:defRPr>
                      </a:lvl9pPr>
                    </a:lstStyle>
                    <a:p>
                      <a:pPr algn="ctr" fontAlgn="t"/>
                      <a:r>
                        <a:rPr lang="en-US" altLang="ja-JP" sz="1050" u="none" strike="noStrike" dirty="0">
                          <a:solidFill>
                            <a:schemeClr val="tx1"/>
                          </a:solidFill>
                          <a:effectLst/>
                          <a:latin typeface="+mj-lt"/>
                          <a:ea typeface="Meiryo UI" panose="020B0604030504040204" pitchFamily="50" charset="-128"/>
                        </a:rPr>
                        <a:t>@</a:t>
                      </a:r>
                      <a:endParaRPr lang="ja-JP" altLang="en-US" sz="1050" b="0" i="0" u="none" strike="noStrike" dirty="0">
                        <a:solidFill>
                          <a:schemeClr val="tx1"/>
                        </a:solidFill>
                        <a:effectLst/>
                        <a:latin typeface="+mj-lt"/>
                        <a:ea typeface="Meiryo UI" panose="020B0604030504040204" pitchFamily="50" charset="-128"/>
                      </a:endParaRPr>
                    </a:p>
                  </a:txBody>
                  <a:tcPr marL="7620" marR="7620" marT="762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4"/>
                  </a:ext>
                </a:extLst>
              </a:tr>
            </a:tbl>
          </a:graphicData>
        </a:graphic>
      </p:graphicFrame>
    </p:spTree>
    <p:extLst>
      <p:ext uri="{BB962C8B-B14F-4D97-AF65-F5344CB8AC3E}">
        <p14:creationId xmlns:p14="http://schemas.microsoft.com/office/powerpoint/2010/main" val="42392283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四角形吹き出し 32"/>
          <p:cNvSpPr/>
          <p:nvPr/>
        </p:nvSpPr>
        <p:spPr>
          <a:xfrm>
            <a:off x="3066412" y="4291440"/>
            <a:ext cx="9841754" cy="3111854"/>
          </a:xfrm>
          <a:prstGeom prst="wedgeRectCallout">
            <a:avLst>
              <a:gd name="adj1" fmla="val 35010"/>
              <a:gd name="adj2" fmla="val -40686"/>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sp>
        <p:nvSpPr>
          <p:cNvPr id="105" name="正方形/長方形 104"/>
          <p:cNvSpPr/>
          <p:nvPr/>
        </p:nvSpPr>
        <p:spPr>
          <a:xfrm>
            <a:off x="3001244" y="2022254"/>
            <a:ext cx="7098286" cy="692782"/>
          </a:xfrm>
          <a:prstGeom prst="rect">
            <a:avLst/>
          </a:prstGeom>
        </p:spPr>
        <p:txBody>
          <a:bodyPr wrap="square" lIns="137187" tIns="68594" rIns="137187" bIns="68594">
            <a:spAutoFit/>
          </a:bodyPr>
          <a:lstStyle/>
          <a:p>
            <a:r>
              <a:rPr lang="en-US" altLang="ja-JP" dirty="0">
                <a:solidFill>
                  <a:srgbClr val="5F5F5F"/>
                </a:solidFill>
                <a:latin typeface="Calibri"/>
              </a:rPr>
              <a:t>Using “</a:t>
            </a:r>
            <a:r>
              <a:rPr lang="en-US" altLang="ja-JP" b="1" dirty="0">
                <a:solidFill>
                  <a:srgbClr val="5F5F5F"/>
                </a:solidFill>
                <a:latin typeface="Calibri"/>
              </a:rPr>
              <a:t>TOA finder</a:t>
            </a:r>
            <a:r>
              <a:rPr lang="en-US" altLang="ja-JP" dirty="0">
                <a:solidFill>
                  <a:srgbClr val="5F5F5F"/>
                </a:solidFill>
                <a:latin typeface="Calibri"/>
              </a:rPr>
              <a:t>”: PC software , the each of </a:t>
            </a:r>
            <a:r>
              <a:rPr lang="en-US" altLang="ja-JP" b="1" dirty="0">
                <a:solidFill>
                  <a:srgbClr val="5F5F5F"/>
                </a:solidFill>
                <a:latin typeface="Calibri"/>
              </a:rPr>
              <a:t>frames </a:t>
            </a:r>
            <a:r>
              <a:rPr lang="en-US" altLang="ja-JP" dirty="0">
                <a:solidFill>
                  <a:srgbClr val="5F5F5F"/>
                </a:solidFill>
                <a:latin typeface="Calibri"/>
              </a:rPr>
              <a:t>can be </a:t>
            </a:r>
            <a:r>
              <a:rPr lang="en-US" altLang="ja-JP" b="1" dirty="0">
                <a:solidFill>
                  <a:srgbClr val="5F5F5F"/>
                </a:solidFill>
                <a:latin typeface="Calibri"/>
              </a:rPr>
              <a:t>scanned</a:t>
            </a:r>
            <a:r>
              <a:rPr lang="en-US" altLang="ja-JP" dirty="0">
                <a:solidFill>
                  <a:srgbClr val="5F5F5F"/>
                </a:solidFill>
                <a:latin typeface="Calibri"/>
              </a:rPr>
              <a:t>.</a:t>
            </a:r>
          </a:p>
          <a:p>
            <a:r>
              <a:rPr lang="en-US" altLang="ja-JP" b="1" dirty="0">
                <a:solidFill>
                  <a:srgbClr val="5F5F5F"/>
                </a:solidFill>
                <a:latin typeface="Calibri"/>
              </a:rPr>
              <a:t>IP address</a:t>
            </a:r>
            <a:r>
              <a:rPr lang="en-US" altLang="ja-JP" dirty="0">
                <a:solidFill>
                  <a:srgbClr val="5F5F5F"/>
                </a:solidFill>
                <a:latin typeface="Calibri"/>
              </a:rPr>
              <a:t>, </a:t>
            </a:r>
            <a:r>
              <a:rPr lang="en-US" altLang="ja-JP" b="1" dirty="0">
                <a:solidFill>
                  <a:srgbClr val="5F5F5F"/>
                </a:solidFill>
                <a:latin typeface="Calibri"/>
              </a:rPr>
              <a:t>SM</a:t>
            </a:r>
            <a:r>
              <a:rPr lang="en-US" altLang="ja-JP" dirty="0">
                <a:solidFill>
                  <a:srgbClr val="5F5F5F"/>
                </a:solidFill>
                <a:latin typeface="Calibri"/>
              </a:rPr>
              <a:t> are set to the frames by this software.</a:t>
            </a:r>
          </a:p>
        </p:txBody>
      </p:sp>
      <p:sp>
        <p:nvSpPr>
          <p:cNvPr id="14" name="正方形/長方形 13"/>
          <p:cNvSpPr/>
          <p:nvPr/>
        </p:nvSpPr>
        <p:spPr>
          <a:xfrm>
            <a:off x="2893218" y="1468027"/>
            <a:ext cx="2331334" cy="507860"/>
          </a:xfrm>
          <a:prstGeom prst="rect">
            <a:avLst/>
          </a:prstGeom>
        </p:spPr>
        <p:txBody>
          <a:bodyPr wrap="none" lIns="137187" tIns="68594" rIns="137187" bIns="68594">
            <a:spAutoFit/>
          </a:bodyPr>
          <a:lstStyle/>
          <a:p>
            <a:r>
              <a:rPr lang="en-US" altLang="ja-JP" sz="2400" b="1" dirty="0">
                <a:solidFill>
                  <a:srgbClr val="F79646">
                    <a:lumMod val="75000"/>
                  </a:srgbClr>
                </a:solidFill>
                <a:latin typeface="Calibri"/>
              </a:rPr>
              <a:t>Network setting</a:t>
            </a:r>
            <a:endParaRPr lang="ja-JP" altLang="en-US" sz="2400" dirty="0">
              <a:solidFill>
                <a:srgbClr val="F79646">
                  <a:lumMod val="75000"/>
                </a:srgbClr>
              </a:solidFill>
            </a:endParaRPr>
          </a:p>
        </p:txBody>
      </p:sp>
      <p:sp>
        <p:nvSpPr>
          <p:cNvPr id="3" name="正方形/長方形 2"/>
          <p:cNvSpPr/>
          <p:nvPr/>
        </p:nvSpPr>
        <p:spPr>
          <a:xfrm>
            <a:off x="3098315" y="4406462"/>
            <a:ext cx="7973435" cy="785153"/>
          </a:xfrm>
          <a:prstGeom prst="rect">
            <a:avLst/>
          </a:prstGeom>
        </p:spPr>
        <p:txBody>
          <a:bodyPr wrap="square" lIns="137187" tIns="68594" rIns="137187" bIns="68594">
            <a:spAutoFit/>
          </a:bodyPr>
          <a:lstStyle/>
          <a:p>
            <a:r>
              <a:rPr lang="en-US" altLang="ja-JP" sz="2100" dirty="0">
                <a:solidFill>
                  <a:schemeClr val="bg1"/>
                </a:solidFill>
                <a:latin typeface="+mj-lt"/>
              </a:rPr>
              <a:t>In fact, you can </a:t>
            </a:r>
            <a:r>
              <a:rPr lang="en-US" altLang="ja-JP" sz="2100" b="1" dirty="0">
                <a:solidFill>
                  <a:schemeClr val="bg1"/>
                </a:solidFill>
                <a:latin typeface="+mj-lt"/>
              </a:rPr>
              <a:t>give </a:t>
            </a:r>
            <a:r>
              <a:rPr lang="en-US" altLang="ja-JP" sz="2100" dirty="0">
                <a:solidFill>
                  <a:schemeClr val="bg1"/>
                </a:solidFill>
                <a:latin typeface="+mj-lt"/>
              </a:rPr>
              <a:t>the</a:t>
            </a:r>
            <a:r>
              <a:rPr lang="en-US" altLang="ja-JP" sz="2100" b="1" dirty="0">
                <a:solidFill>
                  <a:schemeClr val="bg1"/>
                </a:solidFill>
                <a:latin typeface="+mj-lt"/>
              </a:rPr>
              <a:t> IP address </a:t>
            </a:r>
            <a:r>
              <a:rPr lang="en-US" altLang="ja-JP" sz="2100" dirty="0">
                <a:solidFill>
                  <a:schemeClr val="bg1"/>
                </a:solidFill>
                <a:latin typeface="+mj-lt"/>
              </a:rPr>
              <a:t>to the frames </a:t>
            </a:r>
            <a:r>
              <a:rPr lang="en-US" altLang="ja-JP" sz="2100" b="1" dirty="0">
                <a:solidFill>
                  <a:schemeClr val="bg1"/>
                </a:solidFill>
                <a:latin typeface="+mj-lt"/>
              </a:rPr>
              <a:t>automatically</a:t>
            </a:r>
            <a:r>
              <a:rPr lang="en-US" altLang="ja-JP" sz="2100" dirty="0">
                <a:solidFill>
                  <a:schemeClr val="bg1"/>
                </a:solidFill>
                <a:latin typeface="+mj-lt"/>
              </a:rPr>
              <a:t> </a:t>
            </a:r>
          </a:p>
          <a:p>
            <a:r>
              <a:rPr lang="en-US" altLang="ja-JP" sz="2100" b="1" dirty="0">
                <a:solidFill>
                  <a:schemeClr val="bg1"/>
                </a:solidFill>
                <a:latin typeface="+mj-lt"/>
              </a:rPr>
              <a:t>without using the software</a:t>
            </a:r>
            <a:r>
              <a:rPr lang="en-US" altLang="ja-JP" sz="2100" dirty="0">
                <a:solidFill>
                  <a:schemeClr val="bg1"/>
                </a:solidFill>
                <a:latin typeface="+mj-lt"/>
              </a:rPr>
              <a:t>.</a:t>
            </a:r>
            <a:endParaRPr lang="ja-JP" altLang="en-US" sz="2100" dirty="0">
              <a:solidFill>
                <a:schemeClr val="bg1"/>
              </a:solidFill>
              <a:latin typeface="+mj-lt"/>
            </a:endParaRPr>
          </a:p>
        </p:txBody>
      </p:sp>
      <p:pic>
        <p:nvPicPr>
          <p:cNvPr id="10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360653" y="2788434"/>
            <a:ext cx="3066044" cy="1295711"/>
          </a:xfrm>
          <a:prstGeom prst="rect">
            <a:avLst/>
          </a:prstGeom>
          <a:noFill/>
          <a:ln>
            <a:noFill/>
          </a:ln>
          <a:effectLst>
            <a:outerShdw blurRad="50800" dist="38100" dir="8100000" algn="tr"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4" name="正方形/長方形 143"/>
          <p:cNvSpPr/>
          <p:nvPr/>
        </p:nvSpPr>
        <p:spPr>
          <a:xfrm>
            <a:off x="7480033" y="5047833"/>
            <a:ext cx="5428134" cy="2355459"/>
          </a:xfrm>
          <a:prstGeom prst="rect">
            <a:avLst/>
          </a:prstGeom>
        </p:spPr>
        <p:txBody>
          <a:bodyPr wrap="square" lIns="137187" tIns="68594" rIns="137187" bIns="68594">
            <a:spAutoFit/>
          </a:bodyPr>
          <a:lstStyle/>
          <a:p>
            <a:r>
              <a:rPr lang="en-US" altLang="ja-JP" dirty="0">
                <a:solidFill>
                  <a:schemeClr val="bg1"/>
                </a:solidFill>
                <a:latin typeface="Calibri"/>
              </a:rPr>
              <a:t>The frames be assigned different ID Numbers.</a:t>
            </a:r>
          </a:p>
          <a:p>
            <a:r>
              <a:rPr lang="en-US" altLang="ja-JP" dirty="0">
                <a:solidFill>
                  <a:schemeClr val="bg1"/>
                </a:solidFill>
                <a:latin typeface="Calibri"/>
              </a:rPr>
              <a:t>In automatically mode, </a:t>
            </a:r>
          </a:p>
          <a:p>
            <a:r>
              <a:rPr lang="en-US" altLang="ja-JP" dirty="0">
                <a:solidFill>
                  <a:schemeClr val="bg1"/>
                </a:solidFill>
                <a:latin typeface="Calibri"/>
              </a:rPr>
              <a:t>network values are determined like the following.</a:t>
            </a:r>
          </a:p>
          <a:p>
            <a:endParaRPr lang="en-US" altLang="ja-JP" dirty="0">
              <a:solidFill>
                <a:schemeClr val="bg1"/>
              </a:solidFill>
              <a:latin typeface="Calibri"/>
            </a:endParaRPr>
          </a:p>
          <a:p>
            <a:r>
              <a:rPr lang="en-US" altLang="ja-JP" dirty="0">
                <a:solidFill>
                  <a:schemeClr val="bg1"/>
                </a:solidFill>
                <a:latin typeface="Calibri"/>
              </a:rPr>
              <a:t>IP address        : 192.168.14.xx </a:t>
            </a:r>
          </a:p>
          <a:p>
            <a:r>
              <a:rPr lang="en-US" altLang="ja-JP" dirty="0">
                <a:solidFill>
                  <a:schemeClr val="bg1"/>
                </a:solidFill>
                <a:latin typeface="Calibri"/>
              </a:rPr>
              <a:t>                               ("xx" is one larger than ID Number.)</a:t>
            </a:r>
          </a:p>
          <a:p>
            <a:r>
              <a:rPr lang="en-US" altLang="ja-JP" dirty="0">
                <a:solidFill>
                  <a:schemeClr val="bg1"/>
                </a:solidFill>
                <a:latin typeface="Calibri"/>
              </a:rPr>
              <a:t>Subnet mask   : 255.255.255.0</a:t>
            </a:r>
          </a:p>
          <a:p>
            <a:r>
              <a:rPr lang="en-US" altLang="ja-JP" dirty="0">
                <a:solidFill>
                  <a:schemeClr val="bg1"/>
                </a:solidFill>
                <a:latin typeface="Calibri"/>
              </a:rPr>
              <a:t>Default gateway :  0.0.0.0 </a:t>
            </a:r>
          </a:p>
        </p:txBody>
      </p:sp>
      <p:sp>
        <p:nvSpPr>
          <p:cNvPr id="2" name="正方形/長方形 1"/>
          <p:cNvSpPr/>
          <p:nvPr/>
        </p:nvSpPr>
        <p:spPr>
          <a:xfrm>
            <a:off x="3402011" y="5263946"/>
            <a:ext cx="3981642" cy="1743633"/>
          </a:xfrm>
          <a:prstGeom prst="rect">
            <a:avLst/>
          </a:pr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grpSp>
        <p:nvGrpSpPr>
          <p:cNvPr id="13" name="グループ化 12"/>
          <p:cNvGrpSpPr/>
          <p:nvPr/>
        </p:nvGrpSpPr>
        <p:grpSpPr>
          <a:xfrm>
            <a:off x="3500159" y="5494872"/>
            <a:ext cx="3794904" cy="1329701"/>
            <a:chOff x="2549194" y="2478878"/>
            <a:chExt cx="2529643" cy="886103"/>
          </a:xfrm>
        </p:grpSpPr>
        <p:sp>
          <p:nvSpPr>
            <p:cNvPr id="7" name="正方形/長方形 6"/>
            <p:cNvSpPr/>
            <p:nvPr/>
          </p:nvSpPr>
          <p:spPr>
            <a:xfrm>
              <a:off x="3089910" y="2538692"/>
              <a:ext cx="1821180" cy="56007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2" name="グループ化 11"/>
            <p:cNvGrpSpPr/>
            <p:nvPr/>
          </p:nvGrpSpPr>
          <p:grpSpPr>
            <a:xfrm>
              <a:off x="2549194" y="2478878"/>
              <a:ext cx="2529643" cy="886103"/>
              <a:chOff x="2549194" y="2370966"/>
              <a:chExt cx="2529643" cy="886103"/>
            </a:xfrm>
          </p:grpSpPr>
          <p:sp>
            <p:nvSpPr>
              <p:cNvPr id="131" name="正方形/長方形 130"/>
              <p:cNvSpPr/>
              <p:nvPr/>
            </p:nvSpPr>
            <p:spPr>
              <a:xfrm>
                <a:off x="4911090" y="2419350"/>
                <a:ext cx="144780" cy="579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正方形/長方形 7"/>
              <p:cNvSpPr/>
              <p:nvPr/>
            </p:nvSpPr>
            <p:spPr>
              <a:xfrm>
                <a:off x="2945130" y="2419350"/>
                <a:ext cx="144780" cy="579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29" name="Picture 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49194" y="2409384"/>
                <a:ext cx="2529643" cy="8476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 name="正方形/長方形 10"/>
              <p:cNvSpPr/>
              <p:nvPr/>
            </p:nvSpPr>
            <p:spPr>
              <a:xfrm>
                <a:off x="3195729" y="2370966"/>
                <a:ext cx="1582120" cy="525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0" name="グループ化 9"/>
            <p:cNvGrpSpPr/>
            <p:nvPr/>
          </p:nvGrpSpPr>
          <p:grpSpPr>
            <a:xfrm>
              <a:off x="3525342" y="2560069"/>
              <a:ext cx="1383924" cy="405735"/>
              <a:chOff x="4803837" y="2229343"/>
              <a:chExt cx="1383924" cy="405735"/>
            </a:xfrm>
            <a:effectLst>
              <a:outerShdw blurRad="50800" dist="38100" dir="8100000" algn="tr" rotWithShape="0">
                <a:prstClr val="black">
                  <a:alpha val="40000"/>
                </a:prstClr>
              </a:outerShdw>
            </a:effectLst>
          </p:grpSpPr>
          <p:sp>
            <p:nvSpPr>
              <p:cNvPr id="5" name="正方形/長方形 4"/>
              <p:cNvSpPr/>
              <p:nvPr/>
            </p:nvSpPr>
            <p:spPr>
              <a:xfrm>
                <a:off x="4803837" y="2518934"/>
                <a:ext cx="1372788" cy="116144"/>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正方形/長方形 124"/>
              <p:cNvSpPr/>
              <p:nvPr/>
            </p:nvSpPr>
            <p:spPr>
              <a:xfrm>
                <a:off x="6142042" y="2229343"/>
                <a:ext cx="45719" cy="3961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61" name="グループ化 60"/>
          <p:cNvGrpSpPr/>
          <p:nvPr/>
        </p:nvGrpSpPr>
        <p:grpSpPr>
          <a:xfrm>
            <a:off x="1154014" y="544608"/>
            <a:ext cx="1866938" cy="1772636"/>
            <a:chOff x="2753989" y="991673"/>
            <a:chExt cx="2425141" cy="2301963"/>
          </a:xfrm>
        </p:grpSpPr>
        <p:grpSp>
          <p:nvGrpSpPr>
            <p:cNvPr id="62" name="グループ化 61"/>
            <p:cNvGrpSpPr/>
            <p:nvPr/>
          </p:nvGrpSpPr>
          <p:grpSpPr>
            <a:xfrm>
              <a:off x="2991167" y="1221263"/>
              <a:ext cx="1944214" cy="1771247"/>
              <a:chOff x="2991168" y="1221263"/>
              <a:chExt cx="1944215" cy="1771248"/>
            </a:xfrm>
          </p:grpSpPr>
          <p:sp>
            <p:nvSpPr>
              <p:cNvPr id="64" name="円/楕円 63"/>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kern="0" dirty="0">
                  <a:solidFill>
                    <a:prstClr val="white"/>
                  </a:solidFill>
                  <a:latin typeface="Meiryo UI"/>
                  <a:ea typeface="Meiryo UI"/>
                </a:endParaRPr>
              </a:p>
            </p:txBody>
          </p:sp>
          <p:sp>
            <p:nvSpPr>
              <p:cNvPr id="65" name="角丸四角形 64"/>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sz="2100" b="1" kern="0" dirty="0">
                    <a:solidFill>
                      <a:prstClr val="white"/>
                    </a:solidFill>
                    <a:latin typeface="Calibri"/>
                    <a:ea typeface="Meiryo UI"/>
                  </a:rPr>
                  <a:t>Setting</a:t>
                </a:r>
                <a:endParaRPr kumimoji="0" lang="ja-JP" altLang="en-US" sz="2100" b="1" kern="0" dirty="0">
                  <a:solidFill>
                    <a:prstClr val="white"/>
                  </a:solidFill>
                  <a:latin typeface="Calibri"/>
                  <a:ea typeface="Meiryo UI"/>
                </a:endParaRPr>
              </a:p>
            </p:txBody>
          </p:sp>
        </p:grpSp>
        <p:pic>
          <p:nvPicPr>
            <p:cNvPr id="63" name="Picture 2" descr="C:\Users\toa27839.TOA\AppData\Local\Temp\notesEA312D\Bubble_material_noshadow-01.pn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2753989" y="991673"/>
              <a:ext cx="2425141"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32" name="正方形/長方形 31"/>
          <p:cNvSpPr/>
          <p:nvPr/>
        </p:nvSpPr>
        <p:spPr>
          <a:xfrm>
            <a:off x="7074843" y="2791076"/>
            <a:ext cx="6642745" cy="692782"/>
          </a:xfrm>
          <a:prstGeom prst="rect">
            <a:avLst/>
          </a:prstGeom>
        </p:spPr>
        <p:txBody>
          <a:bodyPr wrap="square" lIns="137187" tIns="68594" rIns="137187" bIns="68594">
            <a:spAutoFit/>
          </a:bodyPr>
          <a:lstStyle/>
          <a:p>
            <a:r>
              <a:rPr lang="en-US" altLang="ja-JP" sz="1200" dirty="0">
                <a:latin typeface="+mj-lt"/>
              </a:rPr>
              <a:t>•  OS:  Windows 7 (32 bit/64 bit), Windows 8.1 (32 bit/64 bit), Windows 10 (32 bit/64 bit)</a:t>
            </a:r>
          </a:p>
          <a:p>
            <a:r>
              <a:rPr lang="en-US" altLang="ja-JP" sz="1200" dirty="0">
                <a:latin typeface="+mj-lt"/>
              </a:rPr>
              <a:t>•  Required Component: Microsoft .NET Framework 4.5.2 (when the OS is Windows 7 or Windows 8.1)</a:t>
            </a:r>
          </a:p>
          <a:p>
            <a:r>
              <a:rPr lang="en-US" altLang="ja-JP" sz="1200" dirty="0">
                <a:latin typeface="+mj-lt"/>
              </a:rPr>
              <a:t>•  CPU:  1 GHz or faster       •  Memory:  1 GB or more</a:t>
            </a:r>
          </a:p>
        </p:txBody>
      </p:sp>
      <p:sp>
        <p:nvSpPr>
          <p:cNvPr id="16" name="角丸四角形 15"/>
          <p:cNvSpPr/>
          <p:nvPr/>
        </p:nvSpPr>
        <p:spPr>
          <a:xfrm>
            <a:off x="4690768" y="6306488"/>
            <a:ext cx="195369" cy="114950"/>
          </a:xfrm>
          <a:prstGeom prst="roundRect">
            <a:avLst/>
          </a:pr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grpSp>
        <p:nvGrpSpPr>
          <p:cNvPr id="15" name="グループ化 14"/>
          <p:cNvGrpSpPr/>
          <p:nvPr/>
        </p:nvGrpSpPr>
        <p:grpSpPr>
          <a:xfrm>
            <a:off x="4467181" y="6429951"/>
            <a:ext cx="656527" cy="857709"/>
            <a:chOff x="2977776" y="4299942"/>
            <a:chExt cx="437634" cy="571571"/>
          </a:xfrm>
        </p:grpSpPr>
        <p:sp>
          <p:nvSpPr>
            <p:cNvPr id="9" name="角丸四角形 8"/>
            <p:cNvSpPr/>
            <p:nvPr/>
          </p:nvSpPr>
          <p:spPr>
            <a:xfrm>
              <a:off x="2991533" y="4381351"/>
              <a:ext cx="413267" cy="489458"/>
            </a:xfrm>
            <a:prstGeom prst="roundRect">
              <a:avLst>
                <a:gd name="adj" fmla="val 2522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6" name="Picture 2"/>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77776" y="4299942"/>
              <a:ext cx="437634" cy="57157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35" name="Picture 2" descr="H:\TCL\Products\Products data\VX\VX-3000\Photo\VX-3000 ph2\VX-3000 Bilder\VX-3004F_front_plan.jpg"/>
          <p:cNvPicPr>
            <a:picLocks noChangeAspect="1" noChangeArrowheads="1"/>
          </p:cNvPicPr>
          <p:nvPr/>
        </p:nvPicPr>
        <p:blipFill rotWithShape="1">
          <a:blip r:embed="rId6"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p:blipFill>
        <p:spPr bwMode="auto">
          <a:xfrm>
            <a:off x="4296844" y="5547968"/>
            <a:ext cx="2812251" cy="897731"/>
          </a:xfrm>
          <a:prstGeom prst="rect">
            <a:avLst/>
          </a:prstGeom>
          <a:noFill/>
          <a:extLst>
            <a:ext uri="{909E8E84-426E-40DD-AFC4-6F175D3DCCD1}">
              <a14:hiddenFill xmlns:a14="http://schemas.microsoft.com/office/drawing/2010/main">
                <a:solidFill>
                  <a:srgbClr val="FFFFFF"/>
                </a:solidFill>
              </a14:hiddenFill>
            </a:ext>
          </a:extLst>
        </p:spPr>
      </p:pic>
      <p:pic>
        <p:nvPicPr>
          <p:cNvPr id="2049" name="Picture 1"/>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986068" y="3048270"/>
            <a:ext cx="1849025" cy="1509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4" name="円/楕円 33"/>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円/楕円 35"/>
          <p:cNvSpPr/>
          <p:nvPr/>
        </p:nvSpPr>
        <p:spPr>
          <a:xfrm>
            <a:off x="145116" y="424547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1178563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5E-6 2.20302E-6 L 0.01355 -0.02191 " pathEditMode="relative" rAng="0" ptsTypes="AA">
                                      <p:cBhvr>
                                        <p:cTn id="6" dur="1000" fill="hold"/>
                                        <p:tgtEl>
                                          <p:spTgt spid="35"/>
                                        </p:tgtEl>
                                        <p:attrNameLst>
                                          <p:attrName>ppt_x</p:attrName>
                                          <p:attrName>ppt_y</p:attrName>
                                        </p:attrNameLst>
                                      </p:cBhvr>
                                      <p:rCtr x="677" y="-111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sp>
        <p:nvSpPr>
          <p:cNvPr id="105" name="正方形/長方形 104"/>
          <p:cNvSpPr/>
          <p:nvPr/>
        </p:nvSpPr>
        <p:spPr>
          <a:xfrm>
            <a:off x="2984722" y="1970852"/>
            <a:ext cx="8519126" cy="415669"/>
          </a:xfrm>
          <a:prstGeom prst="rect">
            <a:avLst/>
          </a:prstGeom>
        </p:spPr>
        <p:txBody>
          <a:bodyPr wrap="square" lIns="137187" tIns="68594" rIns="137187" bIns="68594">
            <a:spAutoFit/>
          </a:bodyPr>
          <a:lstStyle/>
          <a:p>
            <a:r>
              <a:rPr lang="en-US" altLang="ja-JP" dirty="0">
                <a:solidFill>
                  <a:srgbClr val="5F5F5F"/>
                </a:solidFill>
                <a:latin typeface="Calibri"/>
              </a:rPr>
              <a:t>Functions, System configuration and broadcast pattern are set by PC software,</a:t>
            </a:r>
          </a:p>
        </p:txBody>
      </p:sp>
      <p:sp>
        <p:nvSpPr>
          <p:cNvPr id="14" name="正方形/長方形 13"/>
          <p:cNvSpPr/>
          <p:nvPr/>
        </p:nvSpPr>
        <p:spPr>
          <a:xfrm>
            <a:off x="2893218" y="1468027"/>
            <a:ext cx="6369106" cy="507860"/>
          </a:xfrm>
          <a:prstGeom prst="rect">
            <a:avLst/>
          </a:prstGeom>
        </p:spPr>
        <p:txBody>
          <a:bodyPr wrap="none" lIns="137187" tIns="68594" rIns="137187" bIns="68594">
            <a:spAutoFit/>
          </a:bodyPr>
          <a:lstStyle/>
          <a:p>
            <a:r>
              <a:rPr lang="en-US" altLang="ja-JP" sz="2400" b="1" dirty="0">
                <a:solidFill>
                  <a:srgbClr val="F79646">
                    <a:lumMod val="75000"/>
                  </a:srgbClr>
                </a:solidFill>
                <a:latin typeface="Calibri"/>
              </a:rPr>
              <a:t>Basic / System configuration / Broadcast setting</a:t>
            </a:r>
            <a:endParaRPr lang="ja-JP" altLang="en-US" sz="2400" dirty="0">
              <a:solidFill>
                <a:srgbClr val="F79646">
                  <a:lumMod val="75000"/>
                </a:srgbClr>
              </a:solidFill>
            </a:endParaRPr>
          </a:p>
        </p:txBody>
      </p:sp>
      <p:pic>
        <p:nvPicPr>
          <p:cNvPr id="307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45742" y="2670592"/>
            <a:ext cx="7161813" cy="39677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77"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62603" y="3102818"/>
            <a:ext cx="1767799" cy="3659810"/>
          </a:xfrm>
          <a:prstGeom prst="rect">
            <a:avLst/>
          </a:prstGeom>
          <a:noFill/>
          <a:ln w="9525">
            <a:solidFill>
              <a:schemeClr val="tx1"/>
            </a:solidFill>
            <a:miter lim="800000"/>
            <a:headEnd/>
            <a:tailEnd/>
          </a:ln>
          <a:effectLst>
            <a:outerShdw blurRad="50800" dist="38100" dir="8100000" algn="tr" rotWithShape="0">
              <a:prstClr val="black">
                <a:alpha val="40000"/>
              </a:prstClr>
            </a:outerShdw>
          </a:effectLst>
          <a:extLst>
            <a:ext uri="{909E8E84-426E-40DD-AFC4-6F175D3DCCD1}">
              <a14:hiddenFill xmlns:a14="http://schemas.microsoft.com/office/drawing/2010/main">
                <a:solidFill>
                  <a:schemeClr val="accent1"/>
                </a:solidFill>
              </a14:hiddenFill>
            </a:ext>
          </a:extLst>
        </p:spPr>
      </p:pic>
      <p:grpSp>
        <p:nvGrpSpPr>
          <p:cNvPr id="29" name="グループ化 28"/>
          <p:cNvGrpSpPr/>
          <p:nvPr/>
        </p:nvGrpSpPr>
        <p:grpSpPr>
          <a:xfrm>
            <a:off x="1154014" y="544608"/>
            <a:ext cx="1866938" cy="1772636"/>
            <a:chOff x="2753989" y="991673"/>
            <a:chExt cx="2425141" cy="2301963"/>
          </a:xfrm>
        </p:grpSpPr>
        <p:grpSp>
          <p:nvGrpSpPr>
            <p:cNvPr id="30" name="グループ化 29"/>
            <p:cNvGrpSpPr/>
            <p:nvPr/>
          </p:nvGrpSpPr>
          <p:grpSpPr>
            <a:xfrm>
              <a:off x="2991167" y="1221263"/>
              <a:ext cx="1944214" cy="1771247"/>
              <a:chOff x="2991168" y="1221263"/>
              <a:chExt cx="1944215" cy="1771248"/>
            </a:xfrm>
          </p:grpSpPr>
          <p:sp>
            <p:nvSpPr>
              <p:cNvPr id="32" name="円/楕円 31"/>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kern="0" dirty="0">
                  <a:solidFill>
                    <a:prstClr val="white"/>
                  </a:solidFill>
                  <a:latin typeface="Meiryo UI"/>
                  <a:ea typeface="Meiryo UI"/>
                </a:endParaRPr>
              </a:p>
            </p:txBody>
          </p:sp>
          <p:sp>
            <p:nvSpPr>
              <p:cNvPr id="33" name="角丸四角形 32"/>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sz="2100" b="1" kern="0" dirty="0">
                    <a:solidFill>
                      <a:prstClr val="white"/>
                    </a:solidFill>
                    <a:latin typeface="Calibri"/>
                    <a:ea typeface="Meiryo UI"/>
                  </a:rPr>
                  <a:t>Setting</a:t>
                </a:r>
                <a:endParaRPr kumimoji="0" lang="ja-JP" altLang="en-US" sz="2100" b="1" kern="0" dirty="0">
                  <a:solidFill>
                    <a:prstClr val="white"/>
                  </a:solidFill>
                  <a:latin typeface="Calibri"/>
                  <a:ea typeface="Meiryo UI"/>
                </a:endParaRPr>
              </a:p>
            </p:txBody>
          </p:sp>
        </p:grpSp>
        <p:pic>
          <p:nvPicPr>
            <p:cNvPr id="31" name="Picture 2" descr="C:\Users\toa27839.TOA\AppData\Local\Temp\notesEA312D\Bubble_material_noshadow-01.pn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2753989" y="991673"/>
              <a:ext cx="2425141"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2050"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748926" y="2386520"/>
            <a:ext cx="3908540" cy="245492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1" name="Picture 3"/>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7324250" y="4407161"/>
            <a:ext cx="4303677" cy="23308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2" name="Picture 4"/>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10064508" y="4950146"/>
            <a:ext cx="4429006" cy="24178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正方形/長方形 1"/>
          <p:cNvSpPr/>
          <p:nvPr/>
        </p:nvSpPr>
        <p:spPr>
          <a:xfrm>
            <a:off x="3185961" y="6836911"/>
            <a:ext cx="8508016" cy="692782"/>
          </a:xfrm>
          <a:prstGeom prst="rect">
            <a:avLst/>
          </a:prstGeom>
        </p:spPr>
        <p:txBody>
          <a:bodyPr wrap="square" lIns="137187" tIns="68594" rIns="137187" bIns="68594">
            <a:spAutoFit/>
          </a:bodyPr>
          <a:lstStyle/>
          <a:p>
            <a:r>
              <a:rPr lang="en-US" altLang="ja-JP" sz="1200" dirty="0">
                <a:latin typeface="+mj-lt"/>
              </a:rPr>
              <a:t>•  OS:  Windows 7 (32 bit/64 bit), Windows 8.1 (32 bit/64 bit), Windows 10 (32 bit/64 bit)</a:t>
            </a:r>
          </a:p>
          <a:p>
            <a:r>
              <a:rPr lang="en-US" altLang="ja-JP" sz="1200" dirty="0">
                <a:latin typeface="+mj-lt"/>
              </a:rPr>
              <a:t>•  Required Component: Microsoft .NET Framework 4.5.2 (when the OS is Windows 7 or Windows 8.1)</a:t>
            </a:r>
          </a:p>
          <a:p>
            <a:r>
              <a:rPr lang="en-US" altLang="ja-JP" sz="1200" dirty="0">
                <a:latin typeface="+mj-lt"/>
              </a:rPr>
              <a:t>•  CPU:  1 GHz or faster       •  Memory:  1 GB or more</a:t>
            </a:r>
          </a:p>
        </p:txBody>
      </p:sp>
      <p:sp>
        <p:nvSpPr>
          <p:cNvPr id="16" name="円/楕円 15"/>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円/楕円 16"/>
          <p:cNvSpPr/>
          <p:nvPr/>
        </p:nvSpPr>
        <p:spPr>
          <a:xfrm>
            <a:off x="145116" y="424547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2670777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円/楕円 5"/>
          <p:cNvSpPr/>
          <p:nvPr/>
        </p:nvSpPr>
        <p:spPr>
          <a:xfrm>
            <a:off x="47256" y="131801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 name="グループ化 2">
            <a:extLst>
              <a:ext uri="{FF2B5EF4-FFF2-40B4-BE49-F238E27FC236}">
                <a16:creationId xmlns:a16="http://schemas.microsoft.com/office/drawing/2014/main" id="{74BAF65A-2CC8-45AE-B101-8DEDEBFAEBC4}"/>
              </a:ext>
            </a:extLst>
          </p:cNvPr>
          <p:cNvGrpSpPr/>
          <p:nvPr/>
        </p:nvGrpSpPr>
        <p:grpSpPr>
          <a:xfrm>
            <a:off x="2020318" y="4193835"/>
            <a:ext cx="5355871" cy="2334867"/>
            <a:chOff x="2106266" y="6591413"/>
            <a:chExt cx="5355871" cy="2334867"/>
          </a:xfrm>
        </p:grpSpPr>
        <p:grpSp>
          <p:nvGrpSpPr>
            <p:cNvPr id="4" name="グループ化 3">
              <a:extLst>
                <a:ext uri="{FF2B5EF4-FFF2-40B4-BE49-F238E27FC236}">
                  <a16:creationId xmlns:a16="http://schemas.microsoft.com/office/drawing/2014/main" id="{792CEC97-B988-4C06-B281-876F1D4A5880}"/>
                </a:ext>
              </a:extLst>
            </p:cNvPr>
            <p:cNvGrpSpPr/>
            <p:nvPr/>
          </p:nvGrpSpPr>
          <p:grpSpPr>
            <a:xfrm>
              <a:off x="2106266" y="6591413"/>
              <a:ext cx="5355871" cy="2334867"/>
              <a:chOff x="1773504" y="3421492"/>
              <a:chExt cx="5355871" cy="4038120"/>
            </a:xfrm>
          </p:grpSpPr>
          <p:sp>
            <p:nvSpPr>
              <p:cNvPr id="12" name="正方形/長方形 11">
                <a:extLst>
                  <a:ext uri="{FF2B5EF4-FFF2-40B4-BE49-F238E27FC236}">
                    <a16:creationId xmlns:a16="http://schemas.microsoft.com/office/drawing/2014/main" id="{C63B9243-03E0-4627-B3FB-55AB5707EE96}"/>
                  </a:ext>
                </a:extLst>
              </p:cNvPr>
              <p:cNvSpPr/>
              <p:nvPr/>
            </p:nvSpPr>
            <p:spPr>
              <a:xfrm>
                <a:off x="1773504" y="3421492"/>
                <a:ext cx="5355871" cy="4038120"/>
              </a:xfrm>
              <a:prstGeom prst="rect">
                <a:avLst/>
              </a:prstGeom>
              <a:solidFill>
                <a:schemeClr val="bg1">
                  <a:alpha val="90000"/>
                </a:schemeClr>
              </a:solidFill>
              <a:ln>
                <a:solidFill>
                  <a:schemeClr val="accent6">
                    <a:lumMod val="75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3" name="テキスト ボックス 12">
                <a:extLst>
                  <a:ext uri="{FF2B5EF4-FFF2-40B4-BE49-F238E27FC236}">
                    <a16:creationId xmlns:a16="http://schemas.microsoft.com/office/drawing/2014/main" id="{9E12E793-5A36-4A71-A6BF-DE05738DD5CC}"/>
                  </a:ext>
                </a:extLst>
              </p:cNvPr>
              <p:cNvSpPr txBox="1"/>
              <p:nvPr/>
            </p:nvSpPr>
            <p:spPr>
              <a:xfrm>
                <a:off x="1835891" y="3463447"/>
                <a:ext cx="3597010" cy="461665"/>
              </a:xfrm>
              <a:prstGeom prst="rect">
                <a:avLst/>
              </a:prstGeom>
              <a:noFill/>
            </p:spPr>
            <p:txBody>
              <a:bodyPr wrap="none" rtlCol="0">
                <a:spAutoFit/>
              </a:bodyPr>
              <a:lstStyle/>
              <a:p>
                <a:r>
                  <a:rPr kumimoji="1" lang="en-US" altLang="ja-JP" sz="2400" b="1" dirty="0">
                    <a:latin typeface="+mj-lt"/>
                  </a:rPr>
                  <a:t>More Flexible and Scalable</a:t>
                </a:r>
                <a:endParaRPr kumimoji="1" lang="ja-JP" altLang="en-US" sz="2400" b="1" dirty="0">
                  <a:latin typeface="+mj-lt"/>
                </a:endParaRPr>
              </a:p>
            </p:txBody>
          </p:sp>
        </p:grpSp>
        <p:grpSp>
          <p:nvGrpSpPr>
            <p:cNvPr id="5" name="グループ化 4">
              <a:extLst>
                <a:ext uri="{FF2B5EF4-FFF2-40B4-BE49-F238E27FC236}">
                  <a16:creationId xmlns:a16="http://schemas.microsoft.com/office/drawing/2014/main" id="{252D2C1A-94B5-4500-A87C-183FB9380B8F}"/>
                </a:ext>
              </a:extLst>
            </p:cNvPr>
            <p:cNvGrpSpPr/>
            <p:nvPr/>
          </p:nvGrpSpPr>
          <p:grpSpPr>
            <a:xfrm rot="544062">
              <a:off x="6363044" y="6665710"/>
              <a:ext cx="791763" cy="751770"/>
              <a:chOff x="2758920" y="1019798"/>
              <a:chExt cx="2425140" cy="2301963"/>
            </a:xfrm>
            <a:effectLst>
              <a:outerShdw blurRad="38100" dist="38100" dir="8100000" algn="tr" rotWithShape="0">
                <a:prstClr val="black">
                  <a:alpha val="40000"/>
                </a:prstClr>
              </a:outerShdw>
            </a:effectLst>
          </p:grpSpPr>
          <p:grpSp>
            <p:nvGrpSpPr>
              <p:cNvPr id="8" name="グループ化 7">
                <a:extLst>
                  <a:ext uri="{FF2B5EF4-FFF2-40B4-BE49-F238E27FC236}">
                    <a16:creationId xmlns:a16="http://schemas.microsoft.com/office/drawing/2014/main" id="{25F665A3-5C27-49B6-BDB5-57EFB6C54632}"/>
                  </a:ext>
                </a:extLst>
              </p:cNvPr>
              <p:cNvGrpSpPr/>
              <p:nvPr/>
            </p:nvGrpSpPr>
            <p:grpSpPr>
              <a:xfrm>
                <a:off x="2991168" y="1221263"/>
                <a:ext cx="1944215" cy="1771248"/>
                <a:chOff x="2991168" y="1221263"/>
                <a:chExt cx="1944215" cy="1771248"/>
              </a:xfrm>
            </p:grpSpPr>
            <p:sp>
              <p:nvSpPr>
                <p:cNvPr id="10" name="円/楕円 36">
                  <a:extLst>
                    <a:ext uri="{FF2B5EF4-FFF2-40B4-BE49-F238E27FC236}">
                      <a16:creationId xmlns:a16="http://schemas.microsoft.com/office/drawing/2014/main" id="{E664D4B7-BD63-4F28-B7F0-96BD6BC9F51B}"/>
                    </a:ext>
                  </a:extLst>
                </p:cNvPr>
                <p:cNvSpPr/>
                <p:nvPr/>
              </p:nvSpPr>
              <p:spPr>
                <a:xfrm>
                  <a:off x="2991168" y="1221263"/>
                  <a:ext cx="1944215" cy="1771248"/>
                </a:xfrm>
                <a:prstGeom prst="ellipse">
                  <a:avLst/>
                </a:prstGeom>
                <a:solidFill>
                  <a:srgbClr val="FF6600"/>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200" kern="0" dirty="0">
                    <a:solidFill>
                      <a:prstClr val="white"/>
                    </a:solidFill>
                    <a:latin typeface="Meiryo UI"/>
                    <a:ea typeface="Meiryo UI"/>
                  </a:endParaRPr>
                </a:p>
              </p:txBody>
            </p:sp>
            <p:sp>
              <p:nvSpPr>
                <p:cNvPr id="11" name="角丸四角形 37">
                  <a:extLst>
                    <a:ext uri="{FF2B5EF4-FFF2-40B4-BE49-F238E27FC236}">
                      <a16:creationId xmlns:a16="http://schemas.microsoft.com/office/drawing/2014/main" id="{78C63DC3-1CB1-479B-A7E0-289614F6A0FE}"/>
                    </a:ext>
                  </a:extLst>
                </p:cNvPr>
                <p:cNvSpPr/>
                <p:nvPr/>
              </p:nvSpPr>
              <p:spPr>
                <a:xfrm>
                  <a:off x="3111526" y="1646029"/>
                  <a:ext cx="1677970" cy="786535"/>
                </a:xfrm>
                <a:prstGeom prst="roundRect">
                  <a:avLst/>
                </a:prstGeom>
                <a:solidFill>
                  <a:srgbClr val="FF6600"/>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500" b="1" kern="0" dirty="0">
                      <a:solidFill>
                        <a:prstClr val="white"/>
                      </a:solidFill>
                      <a:latin typeface="Calibri"/>
                      <a:ea typeface="Meiryo UI"/>
                    </a:rPr>
                    <a:t>v.4</a:t>
                  </a:r>
                </a:p>
                <a:p>
                  <a:pPr algn="ctr" defTabSz="1371805" fontAlgn="auto">
                    <a:lnSpc>
                      <a:spcPts val="1500"/>
                    </a:lnSpc>
                    <a:spcBef>
                      <a:spcPts val="0"/>
                    </a:spcBef>
                    <a:spcAft>
                      <a:spcPts val="0"/>
                    </a:spcAft>
                  </a:pPr>
                  <a:r>
                    <a:rPr kumimoji="0" lang="en-US" altLang="ja-JP" sz="1500" b="1" kern="0" dirty="0" err="1">
                      <a:solidFill>
                        <a:prstClr val="white"/>
                      </a:solidFill>
                      <a:latin typeface="Calibri"/>
                      <a:ea typeface="Meiryo UI"/>
                    </a:rPr>
                    <a:t>adv</a:t>
                  </a:r>
                  <a:endParaRPr kumimoji="0" lang="ja-JP" altLang="en-US" sz="1500" b="1" kern="0" dirty="0">
                    <a:solidFill>
                      <a:prstClr val="white"/>
                    </a:solidFill>
                    <a:latin typeface="Calibri"/>
                    <a:ea typeface="Meiryo UI"/>
                  </a:endParaRPr>
                </a:p>
              </p:txBody>
            </p:sp>
          </p:grpSp>
          <p:pic>
            <p:nvPicPr>
              <p:cNvPr id="9" name="Picture 2" descr="C:\Users\toa27839.TOA\AppData\Local\Temp\notesEA312D\Bubble_material_noshadow-01.png">
                <a:extLst>
                  <a:ext uri="{FF2B5EF4-FFF2-40B4-BE49-F238E27FC236}">
                    <a16:creationId xmlns:a16="http://schemas.microsoft.com/office/drawing/2014/main" id="{0267708C-AC2E-4881-B264-9C28CE589764}"/>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58920" y="1019798"/>
                <a:ext cx="2425140" cy="2301963"/>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7" name="正方形/長方形 6">
              <a:extLst>
                <a:ext uri="{FF2B5EF4-FFF2-40B4-BE49-F238E27FC236}">
                  <a16:creationId xmlns:a16="http://schemas.microsoft.com/office/drawing/2014/main" id="{699AB043-5D40-44AF-A786-C10199B8A9FA}"/>
                </a:ext>
              </a:extLst>
            </p:cNvPr>
            <p:cNvSpPr/>
            <p:nvPr/>
          </p:nvSpPr>
          <p:spPr>
            <a:xfrm>
              <a:off x="2281104" y="7073438"/>
              <a:ext cx="4577690" cy="1384995"/>
            </a:xfrm>
            <a:prstGeom prst="rect">
              <a:avLst/>
            </a:prstGeom>
          </p:spPr>
          <p:txBody>
            <a:bodyPr wrap="square">
              <a:spAutoFit/>
            </a:bodyPr>
            <a:lstStyle/>
            <a:p>
              <a:r>
                <a:rPr lang="en-US" altLang="ja-JP" dirty="0">
                  <a:latin typeface="+mj-lt"/>
                </a:rPr>
                <a:t>Four systems integration is now possible </a:t>
              </a:r>
            </a:p>
            <a:p>
              <a:r>
                <a:rPr lang="en-US" altLang="ja-JP" dirty="0">
                  <a:latin typeface="+mj-lt"/>
                </a:rPr>
                <a:t>with v.4 update.</a:t>
              </a:r>
            </a:p>
            <a:p>
              <a:r>
                <a:rPr lang="en-US" altLang="ja-JP" dirty="0">
                  <a:latin typeface="+mj-lt"/>
                </a:rPr>
                <a:t>Maximum number of audio inputs: </a:t>
              </a:r>
              <a:r>
                <a:rPr lang="en-US" altLang="ja-JP" sz="2400" b="1" dirty="0">
                  <a:solidFill>
                    <a:schemeClr val="accent6">
                      <a:lumMod val="75000"/>
                    </a:schemeClr>
                  </a:solidFill>
                  <a:latin typeface="+mj-lt"/>
                </a:rPr>
                <a:t>960</a:t>
              </a:r>
              <a:endParaRPr lang="en-US" altLang="ja-JP" b="1" dirty="0">
                <a:solidFill>
                  <a:schemeClr val="accent6">
                    <a:lumMod val="75000"/>
                  </a:schemeClr>
                </a:solidFill>
                <a:latin typeface="+mj-lt"/>
              </a:endParaRPr>
            </a:p>
            <a:p>
              <a:r>
                <a:rPr lang="en-US" altLang="ja-JP" dirty="0">
                  <a:latin typeface="+mj-lt"/>
                </a:rPr>
                <a:t>Maximum number of outputs: </a:t>
              </a:r>
              <a:r>
                <a:rPr lang="en-US" altLang="ja-JP" sz="2400" b="1" dirty="0">
                  <a:solidFill>
                    <a:schemeClr val="accent6">
                      <a:lumMod val="75000"/>
                    </a:schemeClr>
                  </a:solidFill>
                  <a:latin typeface="+mj-lt"/>
                </a:rPr>
                <a:t>2,560 </a:t>
              </a:r>
              <a:r>
                <a:rPr lang="en-US" altLang="ja-JP" dirty="0">
                  <a:latin typeface="+mj-lt"/>
                </a:rPr>
                <a:t>zones</a:t>
              </a:r>
            </a:p>
          </p:txBody>
        </p:sp>
      </p:grpSp>
      <p:sp>
        <p:nvSpPr>
          <p:cNvPr id="14" name="正方形/長方形 13">
            <a:extLst>
              <a:ext uri="{FF2B5EF4-FFF2-40B4-BE49-F238E27FC236}">
                <a16:creationId xmlns:a16="http://schemas.microsoft.com/office/drawing/2014/main" id="{568333AC-8188-45E6-964B-94B7F677B08D}"/>
              </a:ext>
            </a:extLst>
          </p:cNvPr>
          <p:cNvSpPr/>
          <p:nvPr/>
        </p:nvSpPr>
        <p:spPr>
          <a:xfrm>
            <a:off x="5579508" y="28693"/>
            <a:ext cx="253651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Feature</a:t>
            </a:r>
            <a:endParaRPr lang="ja-JP" altLang="en-US" sz="1400" dirty="0">
              <a:solidFill>
                <a:srgbClr val="5F5F5F"/>
              </a:solidFill>
              <a:latin typeface="Calibri"/>
            </a:endParaRPr>
          </a:p>
        </p:txBody>
      </p:sp>
      <p:grpSp>
        <p:nvGrpSpPr>
          <p:cNvPr id="15" name="グループ化 14">
            <a:extLst>
              <a:ext uri="{FF2B5EF4-FFF2-40B4-BE49-F238E27FC236}">
                <a16:creationId xmlns:a16="http://schemas.microsoft.com/office/drawing/2014/main" id="{ACACA16F-F0EB-482A-A3D1-A25161616B19}"/>
              </a:ext>
            </a:extLst>
          </p:cNvPr>
          <p:cNvGrpSpPr/>
          <p:nvPr/>
        </p:nvGrpSpPr>
        <p:grpSpPr>
          <a:xfrm>
            <a:off x="8641518" y="3715196"/>
            <a:ext cx="6354180" cy="3918792"/>
            <a:chOff x="8641518" y="3715196"/>
            <a:chExt cx="6354180" cy="3918792"/>
          </a:xfrm>
        </p:grpSpPr>
        <p:grpSp>
          <p:nvGrpSpPr>
            <p:cNvPr id="25" name="グループ化 24">
              <a:extLst>
                <a:ext uri="{FF2B5EF4-FFF2-40B4-BE49-F238E27FC236}">
                  <a16:creationId xmlns:a16="http://schemas.microsoft.com/office/drawing/2014/main" id="{4045E0A4-5464-47C4-8EDF-09946606B6EF}"/>
                </a:ext>
              </a:extLst>
            </p:cNvPr>
            <p:cNvGrpSpPr/>
            <p:nvPr/>
          </p:nvGrpSpPr>
          <p:grpSpPr>
            <a:xfrm>
              <a:off x="8641518" y="3715196"/>
              <a:ext cx="6354180" cy="3918792"/>
              <a:chOff x="8641518" y="3715196"/>
              <a:chExt cx="6354180" cy="3918792"/>
            </a:xfrm>
          </p:grpSpPr>
          <p:grpSp>
            <p:nvGrpSpPr>
              <p:cNvPr id="23" name="グループ化 22">
                <a:extLst>
                  <a:ext uri="{FF2B5EF4-FFF2-40B4-BE49-F238E27FC236}">
                    <a16:creationId xmlns:a16="http://schemas.microsoft.com/office/drawing/2014/main" id="{B536E41F-050E-4C38-AF20-90220C91EDD7}"/>
                  </a:ext>
                </a:extLst>
              </p:cNvPr>
              <p:cNvGrpSpPr/>
              <p:nvPr/>
            </p:nvGrpSpPr>
            <p:grpSpPr>
              <a:xfrm>
                <a:off x="8641518" y="3715196"/>
                <a:ext cx="6354180" cy="3918792"/>
                <a:chOff x="7664862" y="2621370"/>
                <a:chExt cx="6354180" cy="3918792"/>
              </a:xfrm>
              <a:effectLst>
                <a:outerShdw blurRad="50800" dist="38100" dir="8100000" algn="tr" rotWithShape="0">
                  <a:prstClr val="black">
                    <a:alpha val="40000"/>
                  </a:prstClr>
                </a:outerShdw>
              </a:effectLst>
            </p:grpSpPr>
            <p:pic>
              <p:nvPicPr>
                <p:cNvPr id="20" name="図 19">
                  <a:extLst>
                    <a:ext uri="{FF2B5EF4-FFF2-40B4-BE49-F238E27FC236}">
                      <a16:creationId xmlns:a16="http://schemas.microsoft.com/office/drawing/2014/main" id="{A4AC5FE5-F360-4A19-8DA8-6891C1B51AD0}"/>
                    </a:ext>
                  </a:extLst>
                </p:cNvPr>
                <p:cNvPicPr>
                  <a:picLocks noChangeAspect="1"/>
                </p:cNvPicPr>
                <p:nvPr/>
              </p:nvPicPr>
              <p:blipFill>
                <a:blip r:embed="rId4">
                  <a:extLst>
                    <a:ext uri="{BEBA8EAE-BF5A-486C-A8C5-ECC9F3942E4B}">
                      <a14:imgProps xmlns:a14="http://schemas.microsoft.com/office/drawing/2010/main">
                        <a14:imgLayer r:embed="rId5">
                          <a14:imgEffect>
                            <a14:saturation sat="0"/>
                          </a14:imgEffect>
                          <a14:imgEffect>
                            <a14:brightnessContrast contrast="40000"/>
                          </a14:imgEffect>
                        </a14:imgLayer>
                      </a14:imgProps>
                    </a:ext>
                  </a:extLst>
                </a:blip>
                <a:stretch>
                  <a:fillRect/>
                </a:stretch>
              </p:blipFill>
              <p:spPr>
                <a:xfrm>
                  <a:off x="7664862" y="2709403"/>
                  <a:ext cx="6354180" cy="3827171"/>
                </a:xfrm>
                <a:prstGeom prst="rect">
                  <a:avLst/>
                </a:prstGeom>
              </p:spPr>
            </p:pic>
            <p:sp>
              <p:nvSpPr>
                <p:cNvPr id="21" name="正方形/長方形 14">
                  <a:extLst>
                    <a:ext uri="{FF2B5EF4-FFF2-40B4-BE49-F238E27FC236}">
                      <a16:creationId xmlns:a16="http://schemas.microsoft.com/office/drawing/2014/main" id="{2646C09D-826D-4E51-9C01-6FB7A9041E36}"/>
                    </a:ext>
                  </a:extLst>
                </p:cNvPr>
                <p:cNvSpPr/>
                <p:nvPr/>
              </p:nvSpPr>
              <p:spPr>
                <a:xfrm flipV="1">
                  <a:off x="7664862" y="2621370"/>
                  <a:ext cx="4121932" cy="3918792"/>
                </a:xfrm>
                <a:custGeom>
                  <a:avLst/>
                  <a:gdLst>
                    <a:gd name="connsiteX0" fmla="*/ 0 w 2006376"/>
                    <a:gd name="connsiteY0" fmla="*/ 0 h 5054656"/>
                    <a:gd name="connsiteX1" fmla="*/ 2006376 w 2006376"/>
                    <a:gd name="connsiteY1" fmla="*/ 0 h 5054656"/>
                    <a:gd name="connsiteX2" fmla="*/ 2006376 w 2006376"/>
                    <a:gd name="connsiteY2" fmla="*/ 5054656 h 5054656"/>
                    <a:gd name="connsiteX3" fmla="*/ 0 w 2006376"/>
                    <a:gd name="connsiteY3" fmla="*/ 5054656 h 5054656"/>
                    <a:gd name="connsiteX4" fmla="*/ 0 w 2006376"/>
                    <a:gd name="connsiteY4" fmla="*/ 0 h 5054656"/>
                    <a:gd name="connsiteX0" fmla="*/ 0 w 2503088"/>
                    <a:gd name="connsiteY0" fmla="*/ 0 h 5065945"/>
                    <a:gd name="connsiteX1" fmla="*/ 2006376 w 2503088"/>
                    <a:gd name="connsiteY1" fmla="*/ 0 h 5065945"/>
                    <a:gd name="connsiteX2" fmla="*/ 2503088 w 2503088"/>
                    <a:gd name="connsiteY2" fmla="*/ 5065945 h 5065945"/>
                    <a:gd name="connsiteX3" fmla="*/ 0 w 2503088"/>
                    <a:gd name="connsiteY3" fmla="*/ 5054656 h 5065945"/>
                    <a:gd name="connsiteX4" fmla="*/ 0 w 2503088"/>
                    <a:gd name="connsiteY4" fmla="*/ 0 h 5065945"/>
                    <a:gd name="connsiteX0" fmla="*/ 0 w 2503088"/>
                    <a:gd name="connsiteY0" fmla="*/ 0 h 6465767"/>
                    <a:gd name="connsiteX1" fmla="*/ 2006376 w 2503088"/>
                    <a:gd name="connsiteY1" fmla="*/ 1399822 h 6465767"/>
                    <a:gd name="connsiteX2" fmla="*/ 2503088 w 2503088"/>
                    <a:gd name="connsiteY2" fmla="*/ 6465767 h 6465767"/>
                    <a:gd name="connsiteX3" fmla="*/ 0 w 2503088"/>
                    <a:gd name="connsiteY3" fmla="*/ 6454478 h 6465767"/>
                    <a:gd name="connsiteX4" fmla="*/ 0 w 2503088"/>
                    <a:gd name="connsiteY4" fmla="*/ 0 h 6465767"/>
                    <a:gd name="connsiteX0" fmla="*/ 0 w 2503088"/>
                    <a:gd name="connsiteY0" fmla="*/ 0 h 6465767"/>
                    <a:gd name="connsiteX1" fmla="*/ 1046820 w 2503088"/>
                    <a:gd name="connsiteY1" fmla="*/ 22578 h 6465767"/>
                    <a:gd name="connsiteX2" fmla="*/ 2503088 w 2503088"/>
                    <a:gd name="connsiteY2" fmla="*/ 6465767 h 6465767"/>
                    <a:gd name="connsiteX3" fmla="*/ 0 w 2503088"/>
                    <a:gd name="connsiteY3" fmla="*/ 6454478 h 6465767"/>
                    <a:gd name="connsiteX4" fmla="*/ 0 w 2503088"/>
                    <a:gd name="connsiteY4" fmla="*/ 0 h 6465767"/>
                    <a:gd name="connsiteX0" fmla="*/ 0 w 2503088"/>
                    <a:gd name="connsiteY0" fmla="*/ 9712 h 6475479"/>
                    <a:gd name="connsiteX1" fmla="*/ 1044050 w 2503088"/>
                    <a:gd name="connsiteY1" fmla="*/ 0 h 6475479"/>
                    <a:gd name="connsiteX2" fmla="*/ 2503088 w 2503088"/>
                    <a:gd name="connsiteY2" fmla="*/ 6475479 h 6475479"/>
                    <a:gd name="connsiteX3" fmla="*/ 0 w 2503088"/>
                    <a:gd name="connsiteY3" fmla="*/ 6464190 h 6475479"/>
                    <a:gd name="connsiteX4" fmla="*/ 0 w 2503088"/>
                    <a:gd name="connsiteY4" fmla="*/ 9712 h 6475479"/>
                    <a:gd name="connsiteX0" fmla="*/ 0 w 2503088"/>
                    <a:gd name="connsiteY0" fmla="*/ 4495 h 6475479"/>
                    <a:gd name="connsiteX1" fmla="*/ 1044050 w 2503088"/>
                    <a:gd name="connsiteY1" fmla="*/ 0 h 6475479"/>
                    <a:gd name="connsiteX2" fmla="*/ 2503088 w 2503088"/>
                    <a:gd name="connsiteY2" fmla="*/ 6475479 h 6475479"/>
                    <a:gd name="connsiteX3" fmla="*/ 0 w 2503088"/>
                    <a:gd name="connsiteY3" fmla="*/ 6464190 h 6475479"/>
                    <a:gd name="connsiteX4" fmla="*/ 0 w 2503088"/>
                    <a:gd name="connsiteY4" fmla="*/ 4495 h 6475479"/>
                    <a:gd name="connsiteX0" fmla="*/ 0 w 2503088"/>
                    <a:gd name="connsiteY0" fmla="*/ 0 h 6481413"/>
                    <a:gd name="connsiteX1" fmla="*/ 1044050 w 2503088"/>
                    <a:gd name="connsiteY1" fmla="*/ 5934 h 6481413"/>
                    <a:gd name="connsiteX2" fmla="*/ 2503088 w 2503088"/>
                    <a:gd name="connsiteY2" fmla="*/ 6481413 h 6481413"/>
                    <a:gd name="connsiteX3" fmla="*/ 0 w 2503088"/>
                    <a:gd name="connsiteY3" fmla="*/ 6470124 h 6481413"/>
                    <a:gd name="connsiteX4" fmla="*/ 0 w 2503088"/>
                    <a:gd name="connsiteY4" fmla="*/ 0 h 648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3088" h="6481413">
                      <a:moveTo>
                        <a:pt x="0" y="0"/>
                      </a:moveTo>
                      <a:lnTo>
                        <a:pt x="1044050" y="5934"/>
                      </a:lnTo>
                      <a:lnTo>
                        <a:pt x="2503088" y="6481413"/>
                      </a:lnTo>
                      <a:lnTo>
                        <a:pt x="0" y="6470124"/>
                      </a:lnTo>
                      <a:lnTo>
                        <a:pt x="0" y="0"/>
                      </a:lnTo>
                      <a:close/>
                    </a:path>
                  </a:pathLst>
                </a:cu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2" name="正方形/長方形 21">
                  <a:extLst>
                    <a:ext uri="{FF2B5EF4-FFF2-40B4-BE49-F238E27FC236}">
                      <a16:creationId xmlns:a16="http://schemas.microsoft.com/office/drawing/2014/main" id="{426634AA-E0C4-4319-A5D1-7FD973F322B1}"/>
                    </a:ext>
                  </a:extLst>
                </p:cNvPr>
                <p:cNvSpPr/>
                <p:nvPr/>
              </p:nvSpPr>
              <p:spPr>
                <a:xfrm>
                  <a:off x="7667385" y="2648282"/>
                  <a:ext cx="3471337" cy="2985433"/>
                </a:xfrm>
                <a:prstGeom prst="rect">
                  <a:avLst/>
                </a:prstGeom>
              </p:spPr>
              <p:txBody>
                <a:bodyPr wrap="square">
                  <a:spAutoFit/>
                </a:bodyPr>
                <a:lstStyle/>
                <a:p>
                  <a:r>
                    <a:rPr lang="en-US" altLang="ja-JP" sz="1600" b="1" dirty="0">
                      <a:latin typeface="+mj-lt"/>
                    </a:rPr>
                    <a:t>TOA's VX-3000 Series got certified with EN 50121-4 (IEC62236-4)</a:t>
                  </a:r>
                  <a:r>
                    <a:rPr lang="en-US" altLang="ja-JP" sz="1100" b="1" dirty="0">
                      <a:latin typeface="+mj-lt"/>
                    </a:rPr>
                    <a:t> </a:t>
                  </a:r>
                </a:p>
                <a:p>
                  <a:endParaRPr lang="en-US" altLang="ja-JP" sz="1100" dirty="0">
                    <a:latin typeface="+mj-lt"/>
                  </a:endParaRPr>
                </a:p>
                <a:p>
                  <a:r>
                    <a:rPr lang="en-US" altLang="ja-JP" sz="1100" dirty="0">
                      <a:latin typeface="+mj-lt"/>
                    </a:rPr>
                    <a:t>the electromagnetic standards which applies to a signaling and telecommunication apparatus installed in railway environment. Those systems can now be utilized in railway applications where EN 50121-4 is required.</a:t>
                  </a:r>
                </a:p>
                <a:p>
                  <a:endParaRPr lang="en-US" altLang="ja-JP" sz="1100" dirty="0">
                    <a:latin typeface="+mj-lt"/>
                  </a:endParaRPr>
                </a:p>
                <a:p>
                  <a:r>
                    <a:rPr lang="en-US" altLang="ja-JP" sz="1000" dirty="0">
                      <a:latin typeface="+mj-lt"/>
                    </a:rPr>
                    <a:t>EN 50121-4 specifies limits for emission and immunity </a:t>
                  </a:r>
                </a:p>
                <a:p>
                  <a:r>
                    <a:rPr lang="en-US" altLang="ja-JP" sz="1000" dirty="0">
                      <a:latin typeface="+mj-lt"/>
                    </a:rPr>
                    <a:t>and provides performance criteria for </a:t>
                  </a:r>
                  <a:r>
                    <a:rPr lang="en-US" altLang="ja-JP" sz="1000" dirty="0" err="1">
                      <a:latin typeface="+mj-lt"/>
                    </a:rPr>
                    <a:t>signalling</a:t>
                  </a:r>
                  <a:r>
                    <a:rPr lang="en-US" altLang="ja-JP" sz="1000" dirty="0">
                      <a:latin typeface="+mj-lt"/>
                    </a:rPr>
                    <a:t> and telecommunications apparatus which may interfere </a:t>
                  </a:r>
                </a:p>
                <a:p>
                  <a:r>
                    <a:rPr lang="en-US" altLang="ja-JP" sz="1000" dirty="0">
                      <a:latin typeface="+mj-lt"/>
                    </a:rPr>
                    <a:t>with other apparatus in the railway environment, </a:t>
                  </a:r>
                </a:p>
                <a:p>
                  <a:r>
                    <a:rPr lang="en-US" altLang="ja-JP" sz="1000" dirty="0">
                      <a:latin typeface="+mj-lt"/>
                    </a:rPr>
                    <a:t>or increase the total emissions for the railway </a:t>
                  </a:r>
                </a:p>
                <a:p>
                  <a:r>
                    <a:rPr lang="en-US" altLang="ja-JP" sz="1000" dirty="0">
                      <a:latin typeface="+mj-lt"/>
                    </a:rPr>
                    <a:t>environment beyond the limits defined </a:t>
                  </a:r>
                </a:p>
                <a:p>
                  <a:r>
                    <a:rPr lang="en-US" altLang="ja-JP" sz="1000" dirty="0">
                      <a:latin typeface="+mj-lt"/>
                    </a:rPr>
                    <a:t>in the appropriate standard and so risk </a:t>
                  </a:r>
                </a:p>
                <a:p>
                  <a:r>
                    <a:rPr lang="en-US" altLang="ja-JP" sz="1000" dirty="0">
                      <a:latin typeface="+mj-lt"/>
                    </a:rPr>
                    <a:t>causing electromagnetic interference to </a:t>
                  </a:r>
                </a:p>
                <a:p>
                  <a:r>
                    <a:rPr lang="en-US" altLang="ja-JP" sz="1000" dirty="0">
                      <a:latin typeface="+mj-lt"/>
                    </a:rPr>
                    <a:t>apparatus outside the railway system.</a:t>
                  </a:r>
                  <a:endParaRPr lang="ja-JP" altLang="en-US" sz="1000" dirty="0">
                    <a:latin typeface="+mj-lt"/>
                  </a:endParaRPr>
                </a:p>
              </p:txBody>
            </p:sp>
          </p:grpSp>
          <p:pic>
            <p:nvPicPr>
              <p:cNvPr id="24" name="図 23">
                <a:extLst>
                  <a:ext uri="{FF2B5EF4-FFF2-40B4-BE49-F238E27FC236}">
                    <a16:creationId xmlns:a16="http://schemas.microsoft.com/office/drawing/2014/main" id="{45A7E3F0-5733-4A21-BE52-03588973FEAD}"/>
                  </a:ext>
                </a:extLst>
              </p:cNvPr>
              <p:cNvPicPr>
                <a:picLocks noChangeAspect="1"/>
              </p:cNvPicPr>
              <p:nvPr/>
            </p:nvPicPr>
            <p:blipFill>
              <a:blip r:embed="rId6">
                <a:clrChange>
                  <a:clrFrom>
                    <a:srgbClr val="000000"/>
                  </a:clrFrom>
                  <a:clrTo>
                    <a:srgbClr val="000000">
                      <a:alpha val="0"/>
                    </a:srgbClr>
                  </a:clrTo>
                </a:clrChange>
              </a:blip>
              <a:stretch>
                <a:fillRect/>
              </a:stretch>
            </p:blipFill>
            <p:spPr>
              <a:xfrm>
                <a:off x="9257607" y="7013048"/>
                <a:ext cx="879439" cy="438775"/>
              </a:xfrm>
              <a:prstGeom prst="rect">
                <a:avLst/>
              </a:prstGeom>
            </p:spPr>
          </p:pic>
        </p:grpSp>
        <p:sp>
          <p:nvSpPr>
            <p:cNvPr id="2" name="正方形/長方形 1">
              <a:extLst>
                <a:ext uri="{FF2B5EF4-FFF2-40B4-BE49-F238E27FC236}">
                  <a16:creationId xmlns:a16="http://schemas.microsoft.com/office/drawing/2014/main" id="{5929D28F-603F-4611-B017-EE48E2A2EA5F}"/>
                </a:ext>
              </a:extLst>
            </p:cNvPr>
            <p:cNvSpPr/>
            <p:nvPr/>
          </p:nvSpPr>
          <p:spPr>
            <a:xfrm>
              <a:off x="8774782" y="4210438"/>
              <a:ext cx="1805302" cy="215444"/>
            </a:xfrm>
            <a:prstGeom prst="rect">
              <a:avLst/>
            </a:prstGeom>
          </p:spPr>
          <p:txBody>
            <a:bodyPr wrap="none">
              <a:spAutoFit/>
            </a:bodyPr>
            <a:lstStyle/>
            <a:p>
              <a:pPr lvl="0"/>
              <a:r>
                <a:rPr lang="en-US" altLang="ja-JP" sz="800" dirty="0">
                  <a:solidFill>
                    <a:srgbClr val="3C3C3C"/>
                  </a:solidFill>
                  <a:latin typeface="Calibri"/>
                </a:rPr>
                <a:t>* Not applicable to RM-300X, RM-210F</a:t>
              </a:r>
              <a:endParaRPr lang="en-US" altLang="ja-JP" sz="1400" dirty="0">
                <a:solidFill>
                  <a:srgbClr val="3C3C3C"/>
                </a:solidFill>
                <a:latin typeface="Calibri"/>
              </a:endParaRPr>
            </a:p>
          </p:txBody>
        </p:sp>
      </p:grpSp>
    </p:spTree>
    <p:extLst>
      <p:ext uri="{BB962C8B-B14F-4D97-AF65-F5344CB8AC3E}">
        <p14:creationId xmlns:p14="http://schemas.microsoft.com/office/powerpoint/2010/main" val="2951806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7" y="28693"/>
            <a:ext cx="3176192"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Functions</a:t>
            </a:r>
            <a:endParaRPr lang="ja-JP" altLang="en-US" sz="1400" dirty="0">
              <a:solidFill>
                <a:srgbClr val="5F5F5F"/>
              </a:solidFill>
              <a:latin typeface="Calibri"/>
            </a:endParaRPr>
          </a:p>
        </p:txBody>
      </p:sp>
      <p:sp>
        <p:nvSpPr>
          <p:cNvPr id="105" name="正方形/長方形 104"/>
          <p:cNvSpPr/>
          <p:nvPr/>
        </p:nvSpPr>
        <p:spPr>
          <a:xfrm>
            <a:off x="2984722" y="1970852"/>
            <a:ext cx="8519126" cy="415669"/>
          </a:xfrm>
          <a:prstGeom prst="rect">
            <a:avLst/>
          </a:prstGeom>
        </p:spPr>
        <p:txBody>
          <a:bodyPr wrap="square" lIns="137187" tIns="68594" rIns="137187" bIns="68594">
            <a:spAutoFit/>
          </a:bodyPr>
          <a:lstStyle/>
          <a:p>
            <a:r>
              <a:rPr lang="en-US" altLang="ja-JP" dirty="0">
                <a:solidFill>
                  <a:srgbClr val="5F5F5F"/>
                </a:solidFill>
                <a:latin typeface="Calibri"/>
              </a:rPr>
              <a:t>Functions, System configuration and broadcast pattern are set by PC software,</a:t>
            </a:r>
          </a:p>
        </p:txBody>
      </p:sp>
      <p:sp>
        <p:nvSpPr>
          <p:cNvPr id="14" name="正方形/長方形 13"/>
          <p:cNvSpPr/>
          <p:nvPr/>
        </p:nvSpPr>
        <p:spPr>
          <a:xfrm>
            <a:off x="2893218" y="1468027"/>
            <a:ext cx="6369106" cy="507860"/>
          </a:xfrm>
          <a:prstGeom prst="rect">
            <a:avLst/>
          </a:prstGeom>
        </p:spPr>
        <p:txBody>
          <a:bodyPr wrap="none" lIns="137187" tIns="68594" rIns="137187" bIns="68594">
            <a:spAutoFit/>
          </a:bodyPr>
          <a:lstStyle/>
          <a:p>
            <a:r>
              <a:rPr lang="en-US" altLang="ja-JP" sz="2400" b="1" dirty="0">
                <a:solidFill>
                  <a:srgbClr val="F79646">
                    <a:lumMod val="75000"/>
                  </a:srgbClr>
                </a:solidFill>
                <a:latin typeface="Calibri"/>
              </a:rPr>
              <a:t>Basic / System configuration / Broadcast setting</a:t>
            </a:r>
            <a:endParaRPr lang="ja-JP" altLang="en-US" sz="2400" dirty="0">
              <a:solidFill>
                <a:srgbClr val="F79646">
                  <a:lumMod val="75000"/>
                </a:srgbClr>
              </a:solidFill>
            </a:endParaRPr>
          </a:p>
        </p:txBody>
      </p:sp>
      <p:pic>
        <p:nvPicPr>
          <p:cNvPr id="307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45742" y="2670592"/>
            <a:ext cx="7161813" cy="39677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29" name="グループ化 28"/>
          <p:cNvGrpSpPr/>
          <p:nvPr/>
        </p:nvGrpSpPr>
        <p:grpSpPr>
          <a:xfrm>
            <a:off x="1154014" y="544608"/>
            <a:ext cx="1866938" cy="1772636"/>
            <a:chOff x="2753989" y="991673"/>
            <a:chExt cx="2425141" cy="2301963"/>
          </a:xfrm>
        </p:grpSpPr>
        <p:grpSp>
          <p:nvGrpSpPr>
            <p:cNvPr id="30" name="グループ化 29"/>
            <p:cNvGrpSpPr/>
            <p:nvPr/>
          </p:nvGrpSpPr>
          <p:grpSpPr>
            <a:xfrm>
              <a:off x="2991167" y="1221263"/>
              <a:ext cx="1944214" cy="1771247"/>
              <a:chOff x="2991168" y="1221263"/>
              <a:chExt cx="1944215" cy="1771248"/>
            </a:xfrm>
          </p:grpSpPr>
          <p:sp>
            <p:nvSpPr>
              <p:cNvPr id="32" name="円/楕円 31"/>
              <p:cNvSpPr/>
              <p:nvPr/>
            </p:nvSpPr>
            <p:spPr>
              <a:xfrm>
                <a:off x="2991168" y="1221263"/>
                <a:ext cx="1944215" cy="1771248"/>
              </a:xfrm>
              <a:prstGeom prst="ellipse">
                <a:avLst/>
              </a:prstGeom>
              <a:solidFill>
                <a:schemeClr val="tx1"/>
              </a:solidFill>
              <a:ln w="25400" cap="flat" cmpd="sng" algn="ctr">
                <a:noFill/>
                <a:prstDash val="solid"/>
              </a:ln>
              <a:effectLst/>
            </p:spPr>
            <p:txBody>
              <a:bodyPr lIns="0" rIns="0" rtlCol="0" anchor="ctr"/>
              <a:lstStyle/>
              <a:p>
                <a:pPr algn="ctr" defTabSz="1371805" fontAlgn="auto">
                  <a:spcBef>
                    <a:spcPts val="0"/>
                  </a:spcBef>
                  <a:spcAft>
                    <a:spcPts val="0"/>
                  </a:spcAft>
                </a:pPr>
                <a:endParaRPr kumimoji="0" lang="ja-JP" altLang="en-US" kern="0" dirty="0">
                  <a:solidFill>
                    <a:prstClr val="white"/>
                  </a:solidFill>
                  <a:latin typeface="Meiryo UI"/>
                  <a:ea typeface="Meiryo UI"/>
                </a:endParaRPr>
              </a:p>
            </p:txBody>
          </p:sp>
          <p:sp>
            <p:nvSpPr>
              <p:cNvPr id="33" name="角丸四角形 32"/>
              <p:cNvSpPr/>
              <p:nvPr/>
            </p:nvSpPr>
            <p:spPr>
              <a:xfrm>
                <a:off x="3127577" y="1746611"/>
                <a:ext cx="1677969" cy="792088"/>
              </a:xfrm>
              <a:prstGeom prst="roundRect">
                <a:avLst/>
              </a:prstGeom>
              <a:solidFill>
                <a:schemeClr val="tx1"/>
              </a:solidFill>
              <a:ln w="25400" cap="flat" cmpd="sng" algn="ctr">
                <a:noFill/>
                <a:prstDash val="solid"/>
              </a:ln>
              <a:effectLst/>
            </p:spPr>
            <p:txBody>
              <a:bodyPr lIns="0" tIns="45718" rIns="0" bIns="45718" rtlCol="0" anchor="ctr"/>
              <a:lstStyle/>
              <a:p>
                <a:pPr algn="ctr" defTabSz="1371805" fontAlgn="auto">
                  <a:spcBef>
                    <a:spcPts val="0"/>
                  </a:spcBef>
                  <a:spcAft>
                    <a:spcPts val="0"/>
                  </a:spcAft>
                </a:pPr>
                <a:r>
                  <a:rPr kumimoji="0" lang="en-US" altLang="ja-JP" sz="2100" b="1" kern="0" dirty="0">
                    <a:solidFill>
                      <a:prstClr val="white"/>
                    </a:solidFill>
                    <a:latin typeface="Calibri"/>
                    <a:ea typeface="Meiryo UI"/>
                  </a:rPr>
                  <a:t>Setting</a:t>
                </a:r>
                <a:endParaRPr kumimoji="0" lang="ja-JP" altLang="en-US" sz="2100" b="1" kern="0" dirty="0">
                  <a:solidFill>
                    <a:prstClr val="white"/>
                  </a:solidFill>
                  <a:latin typeface="Calibri"/>
                  <a:ea typeface="Meiryo UI"/>
                </a:endParaRPr>
              </a:p>
            </p:txBody>
          </p:sp>
        </p:grpSp>
        <p:pic>
          <p:nvPicPr>
            <p:cNvPr id="31"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53989" y="991673"/>
              <a:ext cx="2425141"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2" name="正方形/長方形 1"/>
          <p:cNvSpPr/>
          <p:nvPr/>
        </p:nvSpPr>
        <p:spPr>
          <a:xfrm>
            <a:off x="3185961" y="6836911"/>
            <a:ext cx="8508016" cy="692782"/>
          </a:xfrm>
          <a:prstGeom prst="rect">
            <a:avLst/>
          </a:prstGeom>
        </p:spPr>
        <p:txBody>
          <a:bodyPr wrap="square" lIns="137187" tIns="68594" rIns="137187" bIns="68594">
            <a:spAutoFit/>
          </a:bodyPr>
          <a:lstStyle/>
          <a:p>
            <a:r>
              <a:rPr lang="en-US" altLang="ja-JP" sz="1200" dirty="0">
                <a:solidFill>
                  <a:srgbClr val="5F5F5F"/>
                </a:solidFill>
                <a:latin typeface="Calibri"/>
              </a:rPr>
              <a:t>•  OS:  Windows 7 (32 bit/64 bit), Windows 8.1 (32 bit/64 bit), Windows 10 (32 bit/64 bit)</a:t>
            </a:r>
          </a:p>
          <a:p>
            <a:r>
              <a:rPr lang="en-US" altLang="ja-JP" sz="1200" dirty="0">
                <a:solidFill>
                  <a:srgbClr val="5F5F5F"/>
                </a:solidFill>
                <a:latin typeface="Calibri"/>
              </a:rPr>
              <a:t>•  Required Component: Microsoft .NET Framework 4.5.2 (when the OS is Windows 7 or Windows 8.1)</a:t>
            </a:r>
          </a:p>
          <a:p>
            <a:r>
              <a:rPr lang="en-US" altLang="ja-JP" sz="1200" dirty="0">
                <a:solidFill>
                  <a:srgbClr val="5F5F5F"/>
                </a:solidFill>
                <a:latin typeface="Calibri"/>
              </a:rPr>
              <a:t>•  CPU:  1 GHz or faster       •  Memory:  1 GB or more</a:t>
            </a:r>
          </a:p>
        </p:txBody>
      </p:sp>
      <p:pic>
        <p:nvPicPr>
          <p:cNvPr id="10242"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71138" y="2610123"/>
            <a:ext cx="2605455" cy="1604277"/>
          </a:xfrm>
          <a:prstGeom prst="rect">
            <a:avLst/>
          </a:prstGeom>
          <a:noFill/>
          <a:ln w="9525">
            <a:solidFill>
              <a:schemeClr val="bg1">
                <a:lumMod val="95000"/>
              </a:schemeClr>
            </a:solidFill>
            <a:miter lim="800000"/>
            <a:headEnd/>
            <a:tailEnd/>
          </a:ln>
          <a:effectLst>
            <a:outerShdw blurRad="50800" dist="38100" dir="8100000" algn="tr" rotWithShape="0">
              <a:prstClr val="black">
                <a:alpha val="40000"/>
              </a:prstClr>
            </a:outerShdw>
          </a:effectLst>
          <a:extLst>
            <a:ext uri="{909E8E84-426E-40DD-AFC4-6F175D3DCCD1}">
              <a14:hiddenFill xmlns:a14="http://schemas.microsoft.com/office/drawing/2010/main">
                <a:solidFill>
                  <a:schemeClr val="accent1"/>
                </a:solidFill>
              </a14:hiddenFill>
            </a:ext>
          </a:extLst>
        </p:spPr>
      </p:pic>
      <p:sp>
        <p:nvSpPr>
          <p:cNvPr id="3" name="正方形/長方形 2"/>
          <p:cNvSpPr/>
          <p:nvPr/>
        </p:nvSpPr>
        <p:spPr>
          <a:xfrm>
            <a:off x="11071750" y="2639839"/>
            <a:ext cx="2645838" cy="1247008"/>
          </a:xfrm>
          <a:prstGeom prst="rect">
            <a:avLst/>
          </a:prstGeom>
        </p:spPr>
        <p:txBody>
          <a:bodyPr wrap="square" lIns="137187" tIns="68594" rIns="137187" bIns="68594">
            <a:spAutoFit/>
          </a:bodyPr>
          <a:lstStyle/>
          <a:p>
            <a:r>
              <a:rPr lang="en-US" altLang="ja-JP" dirty="0">
                <a:latin typeface="+mj-lt"/>
              </a:rPr>
              <a:t>Setting information can be exported as a dedicated .vxd file </a:t>
            </a:r>
          </a:p>
          <a:p>
            <a:r>
              <a:rPr lang="en-US" altLang="ja-JP" dirty="0">
                <a:latin typeface="+mj-lt"/>
              </a:rPr>
              <a:t>or .csv file.</a:t>
            </a:r>
            <a:endParaRPr lang="ja-JP" altLang="en-US" dirty="0">
              <a:latin typeface="+mj-lt"/>
            </a:endParaRPr>
          </a:p>
        </p:txBody>
      </p:sp>
      <p:pic>
        <p:nvPicPr>
          <p:cNvPr id="11267"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434918" y="5263947"/>
            <a:ext cx="2068930" cy="1150357"/>
          </a:xfrm>
          <a:prstGeom prst="rect">
            <a:avLst/>
          </a:prstGeom>
          <a:noFill/>
          <a:ln>
            <a:noFill/>
          </a:ln>
          <a:effectLst>
            <a:outerShdw blurRad="50800" dist="38100" dir="8100000" algn="tr"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266" name="Picture 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775456" y="5403974"/>
            <a:ext cx="1987480" cy="1234334"/>
          </a:xfrm>
          <a:prstGeom prst="rect">
            <a:avLst/>
          </a:prstGeom>
          <a:noFill/>
          <a:ln>
            <a:noFill/>
          </a:ln>
          <a:effectLst>
            <a:outerShdw blurRad="50800" dist="38100" dir="8100000" algn="tr"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0" name="Picture 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982852" y="5602577"/>
            <a:ext cx="1987480" cy="1234334"/>
          </a:xfrm>
          <a:prstGeom prst="rect">
            <a:avLst/>
          </a:prstGeom>
          <a:noFill/>
          <a:ln>
            <a:noFill/>
          </a:ln>
          <a:effectLst>
            <a:outerShdw blurRad="50800" dist="38100" dir="8100000" algn="tr"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1" name="Picture 3"/>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929493" y="5009039"/>
            <a:ext cx="539890" cy="7898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正方形/長方形 4"/>
          <p:cNvSpPr/>
          <p:nvPr/>
        </p:nvSpPr>
        <p:spPr>
          <a:xfrm>
            <a:off x="11935946" y="5656248"/>
            <a:ext cx="1747258" cy="1247008"/>
          </a:xfrm>
          <a:prstGeom prst="rect">
            <a:avLst/>
          </a:prstGeom>
        </p:spPr>
        <p:txBody>
          <a:bodyPr wrap="square" lIns="137187" tIns="68594" rIns="137187" bIns="68594">
            <a:spAutoFit/>
          </a:bodyPr>
          <a:lstStyle/>
          <a:p>
            <a:r>
              <a:rPr lang="en-US" altLang="ja-JP" dirty="0">
                <a:latin typeface="+mj-lt"/>
              </a:rPr>
              <a:t>Mic labels can be printed using setting data.</a:t>
            </a:r>
            <a:endParaRPr lang="ja-JP" altLang="en-US" dirty="0">
              <a:latin typeface="+mj-lt"/>
            </a:endParaRPr>
          </a:p>
        </p:txBody>
      </p:sp>
      <p:pic>
        <p:nvPicPr>
          <p:cNvPr id="6" name="Picture 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1535014" y="3829481"/>
            <a:ext cx="455843" cy="56587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5" name="円/楕円 24"/>
          <p:cNvSpPr/>
          <p:nvPr/>
        </p:nvSpPr>
        <p:spPr>
          <a:xfrm>
            <a:off x="47256" y="228432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円/楕円 25"/>
          <p:cNvSpPr/>
          <p:nvPr/>
        </p:nvSpPr>
        <p:spPr>
          <a:xfrm>
            <a:off x="145116" y="4245474"/>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7" name="グループ化 26">
            <a:extLst>
              <a:ext uri="{FF2B5EF4-FFF2-40B4-BE49-F238E27FC236}">
                <a16:creationId xmlns:a16="http://schemas.microsoft.com/office/drawing/2014/main" id="{26857525-7B3B-4263-81BF-A810A0700769}"/>
              </a:ext>
            </a:extLst>
          </p:cNvPr>
          <p:cNvGrpSpPr/>
          <p:nvPr/>
        </p:nvGrpSpPr>
        <p:grpSpPr>
          <a:xfrm rot="21110103">
            <a:off x="12213988" y="3687064"/>
            <a:ext cx="594864" cy="564816"/>
            <a:chOff x="2632662" y="996019"/>
            <a:chExt cx="2425137" cy="2301962"/>
          </a:xfrm>
          <a:effectLst>
            <a:outerShdw blurRad="38100" dist="38100" dir="8100000" algn="tr" rotWithShape="0">
              <a:prstClr val="black">
                <a:alpha val="40000"/>
              </a:prstClr>
            </a:outerShdw>
          </a:effectLst>
        </p:grpSpPr>
        <p:grpSp>
          <p:nvGrpSpPr>
            <p:cNvPr id="28" name="グループ化 27">
              <a:extLst>
                <a:ext uri="{FF2B5EF4-FFF2-40B4-BE49-F238E27FC236}">
                  <a16:creationId xmlns:a16="http://schemas.microsoft.com/office/drawing/2014/main" id="{958830D5-0A2D-458B-9219-F68610AD99CD}"/>
                </a:ext>
              </a:extLst>
            </p:cNvPr>
            <p:cNvGrpSpPr/>
            <p:nvPr/>
          </p:nvGrpSpPr>
          <p:grpSpPr>
            <a:xfrm>
              <a:off x="2991168" y="1221263"/>
              <a:ext cx="1944215" cy="1771248"/>
              <a:chOff x="2991168" y="1221263"/>
              <a:chExt cx="1944215" cy="1771248"/>
            </a:xfrm>
          </p:grpSpPr>
          <p:sp>
            <p:nvSpPr>
              <p:cNvPr id="42" name="円/楕円 42">
                <a:extLst>
                  <a:ext uri="{FF2B5EF4-FFF2-40B4-BE49-F238E27FC236}">
                    <a16:creationId xmlns:a16="http://schemas.microsoft.com/office/drawing/2014/main" id="{DAE527DD-5B22-45A9-8D05-93AE9A3C02ED}"/>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43" name="角丸四角形 43">
                <a:extLst>
                  <a:ext uri="{FF2B5EF4-FFF2-40B4-BE49-F238E27FC236}">
                    <a16:creationId xmlns:a16="http://schemas.microsoft.com/office/drawing/2014/main" id="{FBD1572F-75E9-4A93-912E-D3D439C6C83A}"/>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v.3</a:t>
                </a:r>
                <a:endParaRPr kumimoji="0" lang="ja-JP" altLang="en-US" sz="1400" b="1" kern="0" dirty="0">
                  <a:solidFill>
                    <a:prstClr val="white"/>
                  </a:solidFill>
                  <a:latin typeface="Calibri"/>
                  <a:ea typeface="Meiryo UI"/>
                </a:endParaRPr>
              </a:p>
            </p:txBody>
          </p:sp>
        </p:grpSp>
        <p:pic>
          <p:nvPicPr>
            <p:cNvPr id="34" name="Picture 2" descr="C:\Users\toa27839.TOA\AppData\Local\Temp\notesEA312D\Bubble_material_noshadow-01.png">
              <a:extLst>
                <a:ext uri="{FF2B5EF4-FFF2-40B4-BE49-F238E27FC236}">
                  <a16:creationId xmlns:a16="http://schemas.microsoft.com/office/drawing/2014/main" id="{39CCB5F3-5012-477F-B394-386A5187F200}"/>
                </a:ext>
              </a:extLst>
            </p:cNvPr>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a:stretch/>
          </p:blipFill>
          <p:spPr bwMode="auto">
            <a:xfrm>
              <a:off x="2632662" y="996019"/>
              <a:ext cx="2425137" cy="2301962"/>
            </a:xfrm>
            <a:prstGeom prst="rect">
              <a:avLst/>
            </a:prstGeom>
            <a:noFill/>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346695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grpSp>
        <p:nvGrpSpPr>
          <p:cNvPr id="188" name="グループ化 187"/>
          <p:cNvGrpSpPr/>
          <p:nvPr/>
        </p:nvGrpSpPr>
        <p:grpSpPr>
          <a:xfrm>
            <a:off x="2176405" y="3979883"/>
            <a:ext cx="3436634" cy="2354348"/>
            <a:chOff x="35308443" y="1872928"/>
            <a:chExt cx="3049087" cy="2088232"/>
          </a:xfrm>
        </p:grpSpPr>
        <p:grpSp>
          <p:nvGrpSpPr>
            <p:cNvPr id="189" name="グループ化 188"/>
            <p:cNvGrpSpPr/>
            <p:nvPr/>
          </p:nvGrpSpPr>
          <p:grpSpPr>
            <a:xfrm>
              <a:off x="35408730" y="1872928"/>
              <a:ext cx="2948800" cy="2088232"/>
              <a:chOff x="31795888" y="2642941"/>
              <a:chExt cx="2948800" cy="2088232"/>
            </a:xfrm>
          </p:grpSpPr>
          <p:sp>
            <p:nvSpPr>
              <p:cNvPr id="193" name="正方形/長方形 192"/>
              <p:cNvSpPr/>
              <p:nvPr/>
            </p:nvSpPr>
            <p:spPr>
              <a:xfrm>
                <a:off x="31795888" y="2642941"/>
                <a:ext cx="2880320" cy="2088232"/>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b="1" kern="0" dirty="0">
                    <a:solidFill>
                      <a:srgbClr val="8064A2"/>
                    </a:solidFill>
                    <a:latin typeface="Calibri"/>
                    <a:ea typeface="ＭＳ Ｐゴシック"/>
                  </a:rPr>
                  <a:t>VX-3004F</a:t>
                </a:r>
                <a:endParaRPr kumimoji="0" lang="ja-JP" altLang="en-US" b="1" kern="0" dirty="0">
                  <a:solidFill>
                    <a:srgbClr val="8064A2"/>
                  </a:solidFill>
                  <a:latin typeface="Calibri"/>
                  <a:ea typeface="ＭＳ Ｐゴシック"/>
                </a:endParaRPr>
              </a:p>
            </p:txBody>
          </p:sp>
          <p:grpSp>
            <p:nvGrpSpPr>
              <p:cNvPr id="194" name="グループ化 193"/>
              <p:cNvGrpSpPr/>
              <p:nvPr/>
            </p:nvGrpSpPr>
            <p:grpSpPr>
              <a:xfrm>
                <a:off x="32021585" y="3331392"/>
                <a:ext cx="2723103" cy="292937"/>
                <a:chOff x="31792985" y="3331392"/>
                <a:chExt cx="2723103" cy="292937"/>
              </a:xfrm>
            </p:grpSpPr>
            <p:sp>
              <p:nvSpPr>
                <p:cNvPr id="204" name="フリーフォーム 203"/>
                <p:cNvSpPr/>
                <p:nvPr/>
              </p:nvSpPr>
              <p:spPr>
                <a:xfrm>
                  <a:off x="31792985" y="3476729"/>
                  <a:ext cx="2723103" cy="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05" name="角丸四角形 204"/>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grpSp>
          <p:grpSp>
            <p:nvGrpSpPr>
              <p:cNvPr id="195" name="グループ化 194"/>
              <p:cNvGrpSpPr/>
              <p:nvPr/>
            </p:nvGrpSpPr>
            <p:grpSpPr>
              <a:xfrm>
                <a:off x="32021585" y="3653970"/>
                <a:ext cx="2723103" cy="292937"/>
                <a:chOff x="31792985" y="3331392"/>
                <a:chExt cx="2723103" cy="292937"/>
              </a:xfrm>
            </p:grpSpPr>
            <p:sp>
              <p:nvSpPr>
                <p:cNvPr id="202" name="フリーフォーム 201"/>
                <p:cNvSpPr/>
                <p:nvPr/>
              </p:nvSpPr>
              <p:spPr>
                <a:xfrm>
                  <a:off x="31792985" y="3476729"/>
                  <a:ext cx="2723103" cy="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03" name="角丸四角形 202"/>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grpSp>
          <p:grpSp>
            <p:nvGrpSpPr>
              <p:cNvPr id="196" name="グループ化 195"/>
              <p:cNvGrpSpPr/>
              <p:nvPr/>
            </p:nvGrpSpPr>
            <p:grpSpPr>
              <a:xfrm>
                <a:off x="32021585" y="3976548"/>
                <a:ext cx="2723103" cy="292937"/>
                <a:chOff x="31792985" y="3331392"/>
                <a:chExt cx="2723103" cy="292937"/>
              </a:xfrm>
            </p:grpSpPr>
            <p:sp>
              <p:nvSpPr>
                <p:cNvPr id="200" name="フリーフォーム 199"/>
                <p:cNvSpPr/>
                <p:nvPr/>
              </p:nvSpPr>
              <p:spPr>
                <a:xfrm>
                  <a:off x="31792985" y="3476729"/>
                  <a:ext cx="2723103" cy="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01" name="角丸四角形 200"/>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grpSp>
          <p:grpSp>
            <p:nvGrpSpPr>
              <p:cNvPr id="197" name="グループ化 196"/>
              <p:cNvGrpSpPr/>
              <p:nvPr/>
            </p:nvGrpSpPr>
            <p:grpSpPr>
              <a:xfrm>
                <a:off x="32021585" y="4299125"/>
                <a:ext cx="2723103" cy="292937"/>
                <a:chOff x="31792985" y="3331392"/>
                <a:chExt cx="2723103" cy="292937"/>
              </a:xfrm>
            </p:grpSpPr>
            <p:sp>
              <p:nvSpPr>
                <p:cNvPr id="198" name="フリーフォーム 197"/>
                <p:cNvSpPr/>
                <p:nvPr/>
              </p:nvSpPr>
              <p:spPr>
                <a:xfrm>
                  <a:off x="31792985" y="3476729"/>
                  <a:ext cx="2723103" cy="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99" name="角丸四角形 198"/>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r>
                    <a:rPr kumimoji="0" lang="en-US" altLang="ja-JP" sz="1400" kern="0" dirty="0">
                      <a:solidFill>
                        <a:sysClr val="window" lastClr="FFFFFF"/>
                      </a:solidFill>
                      <a:ea typeface="ＭＳ Ｐゴシック"/>
                    </a:rPr>
                    <a:t>/sb AMP</a:t>
                  </a:r>
                  <a:endParaRPr kumimoji="0" lang="ja-JP" altLang="en-US" sz="1400" kern="0" dirty="0">
                    <a:solidFill>
                      <a:sysClr val="window" lastClr="FFFFFF"/>
                    </a:solidFill>
                    <a:ea typeface="ＭＳ Ｐゴシック"/>
                  </a:endParaRPr>
                </a:p>
              </p:txBody>
            </p:sp>
          </p:grpSp>
        </p:grpSp>
        <p:sp>
          <p:nvSpPr>
            <p:cNvPr id="190" name="フリーフォーム 189"/>
            <p:cNvSpPr/>
            <p:nvPr/>
          </p:nvSpPr>
          <p:spPr>
            <a:xfrm>
              <a:off x="37506292" y="1872928"/>
              <a:ext cx="271629" cy="2088232"/>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92" name="角丸四角形 191"/>
            <p:cNvSpPr/>
            <p:nvPr/>
          </p:nvSpPr>
          <p:spPr>
            <a:xfrm>
              <a:off x="35308443" y="2544645"/>
              <a:ext cx="720080" cy="128456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grpSp>
        <p:nvGrpSpPr>
          <p:cNvPr id="2" name="グループ化 1"/>
          <p:cNvGrpSpPr/>
          <p:nvPr/>
        </p:nvGrpSpPr>
        <p:grpSpPr>
          <a:xfrm>
            <a:off x="5901830" y="3979884"/>
            <a:ext cx="3436145" cy="2369854"/>
            <a:chOff x="4030993" y="3012204"/>
            <a:chExt cx="2290498" cy="1579253"/>
          </a:xfrm>
        </p:grpSpPr>
        <p:grpSp>
          <p:nvGrpSpPr>
            <p:cNvPr id="136" name="グループ化 135"/>
            <p:cNvGrpSpPr/>
            <p:nvPr/>
          </p:nvGrpSpPr>
          <p:grpSpPr>
            <a:xfrm>
              <a:off x="4111640" y="3012204"/>
              <a:ext cx="2209851" cy="1579253"/>
              <a:chOff x="38721098" y="1872928"/>
              <a:chExt cx="2941312" cy="2101985"/>
            </a:xfrm>
          </p:grpSpPr>
          <p:grpSp>
            <p:nvGrpSpPr>
              <p:cNvPr id="138" name="グループ化 137"/>
              <p:cNvGrpSpPr/>
              <p:nvPr/>
            </p:nvGrpSpPr>
            <p:grpSpPr>
              <a:xfrm>
                <a:off x="38721098" y="1872928"/>
                <a:ext cx="2941312" cy="2101985"/>
                <a:chOff x="35108256" y="2642941"/>
                <a:chExt cx="2941312" cy="2101985"/>
              </a:xfrm>
            </p:grpSpPr>
            <p:grpSp>
              <p:nvGrpSpPr>
                <p:cNvPr id="142" name="グループ化 141"/>
                <p:cNvGrpSpPr/>
                <p:nvPr/>
              </p:nvGrpSpPr>
              <p:grpSpPr>
                <a:xfrm>
                  <a:off x="35108256" y="2642941"/>
                  <a:ext cx="2880320" cy="2101985"/>
                  <a:chOff x="31795888" y="2629188"/>
                  <a:chExt cx="2880320" cy="2101985"/>
                </a:xfrm>
              </p:grpSpPr>
              <p:sp>
                <p:nvSpPr>
                  <p:cNvPr id="154" name="正方形/長方形 153"/>
                  <p:cNvSpPr/>
                  <p:nvPr/>
                </p:nvSpPr>
                <p:spPr>
                  <a:xfrm>
                    <a:off x="31795888" y="2629188"/>
                    <a:ext cx="2880320" cy="2101985"/>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b="1" kern="0" dirty="0">
                        <a:solidFill>
                          <a:srgbClr val="8064A2"/>
                        </a:solidFill>
                        <a:latin typeface="Calibri"/>
                        <a:ea typeface="ＭＳ Ｐゴシック"/>
                      </a:rPr>
                      <a:t>VX-3008F</a:t>
                    </a:r>
                    <a:endParaRPr kumimoji="0" lang="ja-JP" altLang="en-US" b="1" kern="0" dirty="0">
                      <a:solidFill>
                        <a:srgbClr val="8064A2"/>
                      </a:solidFill>
                      <a:latin typeface="Calibri"/>
                      <a:ea typeface="ＭＳ Ｐゴシック"/>
                    </a:endParaRPr>
                  </a:p>
                </p:txBody>
              </p:sp>
              <p:grpSp>
                <p:nvGrpSpPr>
                  <p:cNvPr id="155" name="グループ化 154"/>
                  <p:cNvGrpSpPr/>
                  <p:nvPr/>
                </p:nvGrpSpPr>
                <p:grpSpPr>
                  <a:xfrm>
                    <a:off x="32021585" y="3331392"/>
                    <a:ext cx="2510607" cy="292937"/>
                    <a:chOff x="31792985" y="3331392"/>
                    <a:chExt cx="2510607" cy="292937"/>
                  </a:xfrm>
                </p:grpSpPr>
                <p:sp>
                  <p:nvSpPr>
                    <p:cNvPr id="162" name="フリーフォーム 161"/>
                    <p:cNvSpPr/>
                    <p:nvPr/>
                  </p:nvSpPr>
                  <p:spPr>
                    <a:xfrm>
                      <a:off x="31792985" y="3476728"/>
                      <a:ext cx="251060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63" name="角丸四角形 162"/>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grpSp>
              <p:grpSp>
                <p:nvGrpSpPr>
                  <p:cNvPr id="156" name="グループ化 155"/>
                  <p:cNvGrpSpPr/>
                  <p:nvPr/>
                </p:nvGrpSpPr>
                <p:grpSpPr>
                  <a:xfrm>
                    <a:off x="32021585" y="3653970"/>
                    <a:ext cx="2366591" cy="292937"/>
                    <a:chOff x="31792985" y="3331392"/>
                    <a:chExt cx="2366591" cy="292937"/>
                  </a:xfrm>
                </p:grpSpPr>
                <p:sp>
                  <p:nvSpPr>
                    <p:cNvPr id="160" name="フリーフォーム 159"/>
                    <p:cNvSpPr/>
                    <p:nvPr/>
                  </p:nvSpPr>
                  <p:spPr>
                    <a:xfrm flipV="1">
                      <a:off x="31792985" y="3431010"/>
                      <a:ext cx="2366591"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61" name="角丸四角形 160"/>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grpSp>
              <p:grpSp>
                <p:nvGrpSpPr>
                  <p:cNvPr id="157" name="グループ化 156"/>
                  <p:cNvGrpSpPr/>
                  <p:nvPr/>
                </p:nvGrpSpPr>
                <p:grpSpPr>
                  <a:xfrm>
                    <a:off x="32048586" y="4299125"/>
                    <a:ext cx="1805294" cy="292937"/>
                    <a:chOff x="31819986" y="3331392"/>
                    <a:chExt cx="1805294" cy="292937"/>
                  </a:xfrm>
                </p:grpSpPr>
                <p:sp>
                  <p:nvSpPr>
                    <p:cNvPr id="158" name="フリーフォーム 157"/>
                    <p:cNvSpPr/>
                    <p:nvPr/>
                  </p:nvSpPr>
                  <p:spPr>
                    <a:xfrm>
                      <a:off x="31819986" y="3476726"/>
                      <a:ext cx="1805294" cy="8489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59" name="角丸四角形 158"/>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600" kern="0" dirty="0">
                          <a:solidFill>
                            <a:sysClr val="window" lastClr="FFFFFF"/>
                          </a:solidFill>
                          <a:ea typeface="ＭＳ Ｐゴシック"/>
                        </a:rPr>
                        <a:t>sb AMP</a:t>
                      </a:r>
                      <a:endParaRPr kumimoji="0" lang="ja-JP" altLang="en-US" sz="1600" kern="0" dirty="0">
                        <a:solidFill>
                          <a:sysClr val="window" lastClr="FFFFFF"/>
                        </a:solidFill>
                        <a:ea typeface="ＭＳ Ｐゴシック"/>
                      </a:endParaRPr>
                    </a:p>
                  </p:txBody>
                </p:sp>
              </p:grpSp>
            </p:grpSp>
            <p:sp>
              <p:nvSpPr>
                <p:cNvPr id="143" name="フリーフォーム 142"/>
                <p:cNvSpPr/>
                <p:nvPr/>
              </p:nvSpPr>
              <p:spPr>
                <a:xfrm>
                  <a:off x="37171498" y="2642941"/>
                  <a:ext cx="276306" cy="2088232"/>
                </a:xfrm>
                <a:custGeom>
                  <a:avLst/>
                  <a:gdLst>
                    <a:gd name="connsiteX0" fmla="*/ 0 w 0"/>
                    <a:gd name="connsiteY0" fmla="*/ 1175657 h 1175657"/>
                    <a:gd name="connsiteX1" fmla="*/ 0 w 0"/>
                    <a:gd name="connsiteY1" fmla="*/ 0 h 1175657"/>
                  </a:gdLst>
                  <a:ahLst/>
                  <a:cxnLst>
                    <a:cxn ang="0">
                      <a:pos x="connsiteX0" y="connsiteY0"/>
                    </a:cxn>
                    <a:cxn ang="0">
                      <a:pos x="connsiteX1" y="connsiteY1"/>
                    </a:cxn>
                  </a:cxnLst>
                  <a:rect l="l" t="t" r="r" b="b"/>
                  <a:pathLst>
                    <a:path h="1175657">
                      <a:moveTo>
                        <a:pt x="0" y="1175657"/>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nvGrpSpPr>
                <p:cNvPr id="144" name="グループ化 143"/>
                <p:cNvGrpSpPr/>
                <p:nvPr/>
              </p:nvGrpSpPr>
              <p:grpSpPr>
                <a:xfrm>
                  <a:off x="37908891" y="3435029"/>
                  <a:ext cx="140677" cy="1083957"/>
                  <a:chOff x="37986432" y="3435029"/>
                  <a:chExt cx="140677" cy="1083957"/>
                </a:xfrm>
              </p:grpSpPr>
              <p:sp>
                <p:nvSpPr>
                  <p:cNvPr id="146" name="フリーフォーム 145"/>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47" name="フリーフォーム 146"/>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48" name="フリーフォーム 147"/>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49" name="フリーフォーム 148"/>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50" name="フリーフォーム 149"/>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51" name="フリーフォーム 150"/>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52" name="フリーフォーム 151"/>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53" name="フリーフォーム 152"/>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sp>
              <p:nvSpPr>
                <p:cNvPr id="145" name="角丸四角形 144"/>
                <p:cNvSpPr/>
                <p:nvPr/>
              </p:nvSpPr>
              <p:spPr>
                <a:xfrm>
                  <a:off x="37562976" y="3331392"/>
                  <a:ext cx="365165" cy="1284561"/>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grpSp>
          <p:sp>
            <p:nvSpPr>
              <p:cNvPr id="140" name="フリーフォーム 139"/>
              <p:cNvSpPr/>
              <p:nvPr/>
            </p:nvSpPr>
            <p:spPr>
              <a:xfrm>
                <a:off x="40984448" y="1872928"/>
                <a:ext cx="328938" cy="2101985"/>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25400" cap="flat" cmpd="sng" algn="ctr">
                <a:solidFill>
                  <a:srgbClr val="4BACC6">
                    <a:lumMod val="75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41" name="フリーフォーム 140"/>
              <p:cNvSpPr/>
              <p:nvPr/>
            </p:nvSpPr>
            <p:spPr>
              <a:xfrm>
                <a:off x="41060645" y="1872928"/>
                <a:ext cx="252740" cy="2101985"/>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25400" cap="flat" cmpd="sng" algn="ctr">
                <a:solidFill>
                  <a:srgbClr val="4BACC6">
                    <a:lumMod val="75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sp>
          <p:nvSpPr>
            <p:cNvPr id="206" name="角丸四角形 205"/>
            <p:cNvSpPr/>
            <p:nvPr/>
          </p:nvSpPr>
          <p:spPr>
            <a:xfrm>
              <a:off x="4030993" y="3517902"/>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grpSp>
        <p:nvGrpSpPr>
          <p:cNvPr id="3" name="グループ化 2"/>
          <p:cNvGrpSpPr/>
          <p:nvPr/>
        </p:nvGrpSpPr>
        <p:grpSpPr>
          <a:xfrm>
            <a:off x="9630097" y="3967269"/>
            <a:ext cx="3515676" cy="2369853"/>
            <a:chOff x="6516216" y="3003798"/>
            <a:chExt cx="2343513" cy="1579252"/>
          </a:xfrm>
        </p:grpSpPr>
        <p:grpSp>
          <p:nvGrpSpPr>
            <p:cNvPr id="210" name="グループ化 209"/>
            <p:cNvGrpSpPr/>
            <p:nvPr/>
          </p:nvGrpSpPr>
          <p:grpSpPr>
            <a:xfrm>
              <a:off x="6632694" y="3003798"/>
              <a:ext cx="2164028" cy="1579252"/>
              <a:chOff x="31795888" y="2629188"/>
              <a:chExt cx="2880320" cy="2101985"/>
            </a:xfrm>
          </p:grpSpPr>
          <p:sp>
            <p:nvSpPr>
              <p:cNvPr id="257" name="正方形/長方形 256"/>
              <p:cNvSpPr/>
              <p:nvPr/>
            </p:nvSpPr>
            <p:spPr>
              <a:xfrm>
                <a:off x="31795888" y="2629188"/>
                <a:ext cx="2880320" cy="2101985"/>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b="1" kern="0" dirty="0">
                    <a:solidFill>
                      <a:srgbClr val="8064A2"/>
                    </a:solidFill>
                    <a:latin typeface="Calibri"/>
                    <a:ea typeface="ＭＳ Ｐゴシック"/>
                  </a:rPr>
                  <a:t>VX-3016F</a:t>
                </a:r>
                <a:endParaRPr kumimoji="0" lang="ja-JP" altLang="en-US" b="1" kern="0" dirty="0">
                  <a:solidFill>
                    <a:srgbClr val="8064A2"/>
                  </a:solidFill>
                  <a:latin typeface="Calibri"/>
                  <a:ea typeface="ＭＳ Ｐゴシック"/>
                </a:endParaRPr>
              </a:p>
            </p:txBody>
          </p:sp>
          <p:grpSp>
            <p:nvGrpSpPr>
              <p:cNvPr id="258" name="グループ化 257"/>
              <p:cNvGrpSpPr/>
              <p:nvPr/>
            </p:nvGrpSpPr>
            <p:grpSpPr>
              <a:xfrm>
                <a:off x="32021585" y="3331392"/>
                <a:ext cx="2510607" cy="292937"/>
                <a:chOff x="31792985" y="3331392"/>
                <a:chExt cx="2510607" cy="292937"/>
              </a:xfrm>
            </p:grpSpPr>
            <p:sp>
              <p:nvSpPr>
                <p:cNvPr id="262" name="フリーフォーム 261"/>
                <p:cNvSpPr/>
                <p:nvPr/>
              </p:nvSpPr>
              <p:spPr>
                <a:xfrm>
                  <a:off x="31792985" y="3476728"/>
                  <a:ext cx="251060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63" name="角丸四角形 262"/>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grpSp>
          <p:grpSp>
            <p:nvGrpSpPr>
              <p:cNvPr id="259" name="グループ化 258"/>
              <p:cNvGrpSpPr/>
              <p:nvPr/>
            </p:nvGrpSpPr>
            <p:grpSpPr>
              <a:xfrm>
                <a:off x="32021585" y="4299125"/>
                <a:ext cx="2249810" cy="292937"/>
                <a:chOff x="31792985" y="3331392"/>
                <a:chExt cx="2249810" cy="292937"/>
              </a:xfrm>
            </p:grpSpPr>
            <p:sp>
              <p:nvSpPr>
                <p:cNvPr id="260" name="フリーフォーム 259"/>
                <p:cNvSpPr/>
                <p:nvPr/>
              </p:nvSpPr>
              <p:spPr>
                <a:xfrm>
                  <a:off x="31792985" y="3476728"/>
                  <a:ext cx="2249810" cy="96078"/>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61" name="角丸四角形 260"/>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r>
                    <a:rPr kumimoji="0" lang="en-US" altLang="ja-JP" sz="1400" kern="0" dirty="0">
                      <a:solidFill>
                        <a:sysClr val="window" lastClr="FFFFFF"/>
                      </a:solidFill>
                      <a:ea typeface="ＭＳ Ｐゴシック"/>
                    </a:rPr>
                    <a:t>/</a:t>
                  </a:r>
                  <a:r>
                    <a:rPr kumimoji="0" lang="en-US" altLang="ja-JP" sz="1400" kern="0" dirty="0" err="1">
                      <a:solidFill>
                        <a:sysClr val="window" lastClr="FFFFFF"/>
                      </a:solidFill>
                      <a:ea typeface="ＭＳ Ｐゴシック"/>
                    </a:rPr>
                    <a:t>sb</a:t>
                  </a:r>
                  <a:r>
                    <a:rPr kumimoji="0" lang="en-US" altLang="ja-JP" sz="1400" kern="0" dirty="0">
                      <a:solidFill>
                        <a:sysClr val="window" lastClr="FFFFFF"/>
                      </a:solidFill>
                      <a:ea typeface="ＭＳ Ｐゴシック"/>
                    </a:rPr>
                    <a:t> AMP</a:t>
                  </a:r>
                  <a:endParaRPr kumimoji="0" lang="ja-JP" altLang="en-US" sz="1400" kern="0" dirty="0">
                    <a:solidFill>
                      <a:sysClr val="window" lastClr="FFFFFF"/>
                    </a:solidFill>
                    <a:ea typeface="ＭＳ Ｐゴシック"/>
                  </a:endParaRPr>
                </a:p>
              </p:txBody>
            </p:sp>
          </p:grpSp>
        </p:grpSp>
        <p:sp>
          <p:nvSpPr>
            <p:cNvPr id="211" name="フリーフォーム 210"/>
            <p:cNvSpPr/>
            <p:nvPr/>
          </p:nvSpPr>
          <p:spPr>
            <a:xfrm>
              <a:off x="8182838" y="3003798"/>
              <a:ext cx="207593" cy="1568920"/>
            </a:xfrm>
            <a:custGeom>
              <a:avLst/>
              <a:gdLst>
                <a:gd name="connsiteX0" fmla="*/ 0 w 0"/>
                <a:gd name="connsiteY0" fmla="*/ 1175657 h 1175657"/>
                <a:gd name="connsiteX1" fmla="*/ 0 w 0"/>
                <a:gd name="connsiteY1" fmla="*/ 0 h 1175657"/>
              </a:gdLst>
              <a:ahLst/>
              <a:cxnLst>
                <a:cxn ang="0">
                  <a:pos x="connsiteX0" y="connsiteY0"/>
                </a:cxn>
                <a:cxn ang="0">
                  <a:pos x="connsiteX1" y="connsiteY1"/>
                </a:cxn>
              </a:cxnLst>
              <a:rect l="l" t="t" r="r" b="b"/>
              <a:pathLst>
                <a:path h="1175657">
                  <a:moveTo>
                    <a:pt x="0" y="1175657"/>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13" name="フリーフォーム 212"/>
            <p:cNvSpPr/>
            <p:nvPr/>
          </p:nvSpPr>
          <p:spPr>
            <a:xfrm>
              <a:off x="8333183" y="3003798"/>
              <a:ext cx="355338" cy="1568920"/>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25400" cap="flat" cmpd="sng" algn="ctr">
              <a:solidFill>
                <a:srgbClr val="4BACC6">
                  <a:lumMod val="75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nvGrpSpPr>
            <p:cNvPr id="215" name="グループ化 214"/>
            <p:cNvGrpSpPr/>
            <p:nvPr/>
          </p:nvGrpSpPr>
          <p:grpSpPr>
            <a:xfrm>
              <a:off x="8488377" y="3529448"/>
              <a:ext cx="371352" cy="965110"/>
              <a:chOff x="44560194" y="2547626"/>
              <a:chExt cx="494269" cy="1284561"/>
            </a:xfrm>
          </p:grpSpPr>
          <p:grpSp>
            <p:nvGrpSpPr>
              <p:cNvPr id="238" name="グループ化 237"/>
              <p:cNvGrpSpPr/>
              <p:nvPr/>
            </p:nvGrpSpPr>
            <p:grpSpPr>
              <a:xfrm>
                <a:off x="44906109" y="2599893"/>
                <a:ext cx="140677" cy="1083957"/>
                <a:chOff x="37986432" y="3435029"/>
                <a:chExt cx="140677" cy="1083957"/>
              </a:xfrm>
            </p:grpSpPr>
            <p:sp>
              <p:nvSpPr>
                <p:cNvPr id="249" name="フリーフォーム 248"/>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50" name="フリーフォーム 249"/>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51" name="フリーフォーム 250"/>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52" name="フリーフォーム 251"/>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53" name="フリーフォーム 252"/>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54" name="フリーフォーム 253"/>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55" name="フリーフォーム 254"/>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56" name="フリーフォーム 255"/>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sp>
            <p:nvSpPr>
              <p:cNvPr id="239" name="角丸四角形 238"/>
              <p:cNvSpPr/>
              <p:nvPr/>
            </p:nvSpPr>
            <p:spPr>
              <a:xfrm>
                <a:off x="44560194" y="2547626"/>
                <a:ext cx="365165" cy="1284561"/>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grpSp>
            <p:nvGrpSpPr>
              <p:cNvPr id="240" name="グループ化 239"/>
              <p:cNvGrpSpPr/>
              <p:nvPr/>
            </p:nvGrpSpPr>
            <p:grpSpPr>
              <a:xfrm>
                <a:off x="44913786" y="2675380"/>
                <a:ext cx="140677" cy="1083957"/>
                <a:chOff x="37986432" y="3435029"/>
                <a:chExt cx="140677" cy="1083957"/>
              </a:xfrm>
            </p:grpSpPr>
            <p:sp>
              <p:nvSpPr>
                <p:cNvPr id="241" name="フリーフォーム 240"/>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42" name="フリーフォーム 241"/>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43" name="フリーフォーム 242"/>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44" name="フリーフォーム 243"/>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45" name="フリーフォーム 244"/>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46" name="フリーフォーム 245"/>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47" name="フリーフォーム 246"/>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48" name="フリーフォーム 247"/>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grpSp>
        <p:sp>
          <p:nvSpPr>
            <p:cNvPr id="217" name="角丸四角形 216"/>
            <p:cNvSpPr/>
            <p:nvPr/>
          </p:nvSpPr>
          <p:spPr>
            <a:xfrm>
              <a:off x="6516216" y="3536626"/>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sp>
        <p:nvSpPr>
          <p:cNvPr id="180" name="四角形吹き出し 179"/>
          <p:cNvSpPr/>
          <p:nvPr/>
        </p:nvSpPr>
        <p:spPr>
          <a:xfrm>
            <a:off x="3459249" y="6406182"/>
            <a:ext cx="1793863" cy="440112"/>
          </a:xfrm>
          <a:prstGeom prst="wedgeRectCallout">
            <a:avLst>
              <a:gd name="adj1" fmla="val 53725"/>
              <a:gd name="adj2" fmla="val 90731"/>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Like the VX-2000</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182" name="四角形吹き出し 181"/>
          <p:cNvSpPr/>
          <p:nvPr/>
        </p:nvSpPr>
        <p:spPr>
          <a:xfrm>
            <a:off x="8441043" y="6414820"/>
            <a:ext cx="2000659" cy="440112"/>
          </a:xfrm>
          <a:prstGeom prst="wedgeRectCallout">
            <a:avLst>
              <a:gd name="adj1" fmla="val -60237"/>
              <a:gd name="adj2" fmla="val 115817"/>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similar to VM-3000</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7" name="正方形/長方形 6"/>
          <p:cNvSpPr/>
          <p:nvPr/>
        </p:nvSpPr>
        <p:spPr>
          <a:xfrm>
            <a:off x="5158980" y="1078332"/>
            <a:ext cx="8425452" cy="1616492"/>
          </a:xfrm>
          <a:prstGeom prst="rect">
            <a:avLst/>
          </a:prstGeom>
        </p:spPr>
        <p:txBody>
          <a:bodyPr wrap="square" lIns="137187" tIns="68594" rIns="137187" bIns="68594">
            <a:spAutoFit/>
          </a:bodyPr>
          <a:lstStyle/>
          <a:p>
            <a:r>
              <a:rPr lang="en-US" altLang="ja-JP" sz="2400" dirty="0">
                <a:solidFill>
                  <a:srgbClr val="5F5F5F"/>
                </a:solidFill>
                <a:latin typeface="Calibri"/>
                <a:cs typeface="Consolas" panose="020B0609020204030204" pitchFamily="49" charset="0"/>
              </a:rPr>
              <a:t>The </a:t>
            </a:r>
            <a:r>
              <a:rPr lang="en-US" altLang="ja-JP" sz="2400" b="1" dirty="0">
                <a:solidFill>
                  <a:srgbClr val="5F5F5F"/>
                </a:solidFill>
                <a:latin typeface="Calibri"/>
                <a:cs typeface="Consolas" panose="020B0609020204030204" pitchFamily="49" charset="0"/>
              </a:rPr>
              <a:t>frame</a:t>
            </a:r>
            <a:r>
              <a:rPr lang="en-US" altLang="ja-JP" sz="2400" dirty="0">
                <a:solidFill>
                  <a:srgbClr val="5F5F5F"/>
                </a:solidFill>
                <a:latin typeface="Calibri"/>
                <a:cs typeface="Consolas" panose="020B0609020204030204" pitchFamily="49" charset="0"/>
              </a:rPr>
              <a:t> is a device as a master constituting a system. </a:t>
            </a:r>
          </a:p>
          <a:p>
            <a:r>
              <a:rPr lang="en-US" altLang="ja-JP" sz="2400" dirty="0">
                <a:solidFill>
                  <a:srgbClr val="5F5F5F"/>
                </a:solidFill>
                <a:latin typeface="Calibri"/>
                <a:cs typeface="Consolas" panose="020B0609020204030204" pitchFamily="49" charset="0"/>
              </a:rPr>
              <a:t>There are </a:t>
            </a:r>
            <a:r>
              <a:rPr lang="en-US" altLang="ja-JP" sz="2400" b="1" dirty="0">
                <a:solidFill>
                  <a:srgbClr val="5F5F5F"/>
                </a:solidFill>
                <a:latin typeface="Calibri"/>
                <a:cs typeface="Consolas" panose="020B0609020204030204" pitchFamily="49" charset="0"/>
              </a:rPr>
              <a:t>three kinds </a:t>
            </a:r>
            <a:r>
              <a:rPr lang="en-US" altLang="ja-JP" sz="2400" dirty="0">
                <a:solidFill>
                  <a:srgbClr val="5F5F5F"/>
                </a:solidFill>
                <a:latin typeface="Calibri"/>
                <a:cs typeface="Consolas" panose="020B0609020204030204" pitchFamily="49" charset="0"/>
              </a:rPr>
              <a:t>of the frames. Each module has audio input and output. There is no system manager like the SX-2000 system.</a:t>
            </a:r>
          </a:p>
          <a:p>
            <a:r>
              <a:rPr lang="en-US" altLang="ja-JP" sz="2400" dirty="0">
                <a:solidFill>
                  <a:srgbClr val="5F5F5F"/>
                </a:solidFill>
                <a:latin typeface="Calibri"/>
                <a:cs typeface="Consolas" panose="020B0609020204030204" pitchFamily="49" charset="0"/>
              </a:rPr>
              <a:t>Module-type AMP is incorporated in the frame.</a:t>
            </a:r>
            <a:endParaRPr lang="ja-JP" altLang="en-US" sz="2400" dirty="0">
              <a:solidFill>
                <a:srgbClr val="5F5F5F"/>
              </a:solidFill>
              <a:latin typeface="Calibri"/>
              <a:cs typeface="Consolas" panose="020B0609020204030204" pitchFamily="49" charset="0"/>
            </a:endParaRPr>
          </a:p>
        </p:txBody>
      </p:sp>
      <p:pic>
        <p:nvPicPr>
          <p:cNvPr id="9218" name="Picture 2" descr="H:\TCL\Products\Products data\VX\VX-3000\Photo\VX-3000 ph2\VX-3000 Bilder\VX-3004F_front_plan.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38427" y="2897535"/>
            <a:ext cx="3366459" cy="1069735"/>
          </a:xfrm>
          <a:prstGeom prst="rect">
            <a:avLst/>
          </a:prstGeom>
          <a:noFill/>
          <a:extLst>
            <a:ext uri="{909E8E84-426E-40DD-AFC4-6F175D3DCCD1}">
              <a14:hiddenFill xmlns:a14="http://schemas.microsoft.com/office/drawing/2010/main">
                <a:solidFill>
                  <a:srgbClr val="FFFFFF"/>
                </a:solidFill>
              </a14:hiddenFill>
            </a:ext>
          </a:extLst>
        </p:spPr>
      </p:pic>
      <p:pic>
        <p:nvPicPr>
          <p:cNvPr id="9219" name="Picture 3" descr="H:\TCL\Products\Products data\VX\VX-3000\Photo\VX-3000 ph2\VX-3000 Bilder\VX-3008F_front_plan.jp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6023162" y="2893810"/>
            <a:ext cx="3245351" cy="1117020"/>
          </a:xfrm>
          <a:prstGeom prst="rect">
            <a:avLst/>
          </a:prstGeom>
          <a:noFill/>
          <a:extLst>
            <a:ext uri="{909E8E84-426E-40DD-AFC4-6F175D3DCCD1}">
              <a14:hiddenFill xmlns:a14="http://schemas.microsoft.com/office/drawing/2010/main">
                <a:solidFill>
                  <a:srgbClr val="FFFFFF"/>
                </a:solidFill>
              </a14:hiddenFill>
            </a:ext>
          </a:extLst>
        </p:spPr>
      </p:pic>
      <p:pic>
        <p:nvPicPr>
          <p:cNvPr id="9220" name="Picture 4" descr="H:\TCL\Products\Products data\VX\VX-3000\Photo\VX-3000 ph2\VX-3000 Bilder\VX-3016F_front.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9775852" y="2920201"/>
            <a:ext cx="3304081" cy="1018496"/>
          </a:xfrm>
          <a:prstGeom prst="rect">
            <a:avLst/>
          </a:prstGeom>
          <a:noFill/>
          <a:extLst>
            <a:ext uri="{909E8E84-426E-40DD-AFC4-6F175D3DCCD1}">
              <a14:hiddenFill xmlns:a14="http://schemas.microsoft.com/office/drawing/2010/main">
                <a:solidFill>
                  <a:srgbClr val="FFFFFF"/>
                </a:solidFill>
              </a14:hiddenFill>
            </a:ext>
          </a:extLst>
        </p:spPr>
      </p:pic>
      <p:sp>
        <p:nvSpPr>
          <p:cNvPr id="166" name="フリーフォーム 165"/>
          <p:cNvSpPr/>
          <p:nvPr/>
        </p:nvSpPr>
        <p:spPr>
          <a:xfrm>
            <a:off x="3134090" y="4919927"/>
            <a:ext cx="306154" cy="109105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67" name="フリーフォーム 166"/>
          <p:cNvSpPr/>
          <p:nvPr/>
        </p:nvSpPr>
        <p:spPr>
          <a:xfrm>
            <a:off x="6872220" y="4931147"/>
            <a:ext cx="306154" cy="109105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68" name="フリーフォーム 167"/>
          <p:cNvSpPr/>
          <p:nvPr/>
        </p:nvSpPr>
        <p:spPr>
          <a:xfrm>
            <a:off x="10657572" y="4939777"/>
            <a:ext cx="306154" cy="109105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nvGrpSpPr>
          <p:cNvPr id="137" name="グループ化 136"/>
          <p:cNvGrpSpPr/>
          <p:nvPr/>
        </p:nvGrpSpPr>
        <p:grpSpPr>
          <a:xfrm>
            <a:off x="3121793" y="976767"/>
            <a:ext cx="2002862" cy="1568697"/>
            <a:chOff x="2080954" y="650910"/>
            <a:chExt cx="1335087" cy="1045368"/>
          </a:xfrm>
        </p:grpSpPr>
        <p:pic>
          <p:nvPicPr>
            <p:cNvPr id="139" name="Picture 5"/>
            <p:cNvPicPr>
              <a:picLocks noChangeAspect="1" noChangeArrowheads="1"/>
            </p:cNvPicPr>
            <p:nvPr/>
          </p:nvPicPr>
          <p:blipFill>
            <a:blip r:embed="rId5" cstate="print">
              <a:lum bright="70000" contrast="-70000"/>
              <a:extLst>
                <a:ext uri="{28A0092B-C50C-407E-A947-70E740481C1C}">
                  <a14:useLocalDpi xmlns:a14="http://schemas.microsoft.com/office/drawing/2010/main" val="0"/>
                </a:ext>
              </a:extLst>
            </a:blip>
            <a:srcRect/>
            <a:stretch>
              <a:fillRect/>
            </a:stretch>
          </p:blipFill>
          <p:spPr bwMode="auto">
            <a:xfrm>
              <a:off x="2080954" y="650910"/>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4" name="Picture 2"/>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65" name="Picture 2"/>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99" name="Picture 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52556" y="6019452"/>
            <a:ext cx="3002382" cy="38470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0" name="円/楕円 99"/>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円/楕円 100"/>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角丸四角形 204">
            <a:extLst>
              <a:ext uri="{FF2B5EF4-FFF2-40B4-BE49-F238E27FC236}">
                <a16:creationId xmlns:a16="http://schemas.microsoft.com/office/drawing/2014/main" id="{C0FCA7CB-4CB6-7650-DEAB-C76FE25DC777}"/>
              </a:ext>
            </a:extLst>
          </p:cNvPr>
          <p:cNvSpPr/>
          <p:nvPr/>
        </p:nvSpPr>
        <p:spPr>
          <a:xfrm>
            <a:off x="10863720" y="6606854"/>
            <a:ext cx="719296" cy="33026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LO</a:t>
            </a:r>
            <a:endParaRPr kumimoji="0" lang="ja-JP" altLang="en-US" sz="2100" kern="0" dirty="0">
              <a:solidFill>
                <a:sysClr val="window" lastClr="FFFFFF"/>
              </a:solidFill>
              <a:ea typeface="ＭＳ Ｐゴシック"/>
            </a:endParaRPr>
          </a:p>
        </p:txBody>
      </p:sp>
      <p:grpSp>
        <p:nvGrpSpPr>
          <p:cNvPr id="6" name="グループ化 5">
            <a:extLst>
              <a:ext uri="{FF2B5EF4-FFF2-40B4-BE49-F238E27FC236}">
                <a16:creationId xmlns:a16="http://schemas.microsoft.com/office/drawing/2014/main" id="{B41F41F6-19C0-6F00-23B1-33BD3ACB61E7}"/>
              </a:ext>
            </a:extLst>
          </p:cNvPr>
          <p:cNvGrpSpPr/>
          <p:nvPr/>
        </p:nvGrpSpPr>
        <p:grpSpPr>
          <a:xfrm>
            <a:off x="10288573" y="6778836"/>
            <a:ext cx="870939" cy="826947"/>
            <a:chOff x="2750703" y="955905"/>
            <a:chExt cx="2425139" cy="2301960"/>
          </a:xfrm>
        </p:grpSpPr>
        <p:grpSp>
          <p:nvGrpSpPr>
            <p:cNvPr id="8" name="グループ化 7">
              <a:extLst>
                <a:ext uri="{FF2B5EF4-FFF2-40B4-BE49-F238E27FC236}">
                  <a16:creationId xmlns:a16="http://schemas.microsoft.com/office/drawing/2014/main" id="{49F7475D-C80A-3A31-9757-395FEB3FB453}"/>
                </a:ext>
              </a:extLst>
            </p:cNvPr>
            <p:cNvGrpSpPr/>
            <p:nvPr/>
          </p:nvGrpSpPr>
          <p:grpSpPr>
            <a:xfrm>
              <a:off x="2951388" y="1221263"/>
              <a:ext cx="2030343" cy="1771248"/>
              <a:chOff x="2951388" y="1221263"/>
              <a:chExt cx="2030343" cy="1771248"/>
            </a:xfrm>
          </p:grpSpPr>
          <p:sp>
            <p:nvSpPr>
              <p:cNvPr id="10" name="円/楕円 55">
                <a:extLst>
                  <a:ext uri="{FF2B5EF4-FFF2-40B4-BE49-F238E27FC236}">
                    <a16:creationId xmlns:a16="http://schemas.microsoft.com/office/drawing/2014/main" id="{E9E288D9-8DF2-E3AD-1121-DDD04BB56A81}"/>
                  </a:ext>
                </a:extLst>
              </p:cNvPr>
              <p:cNvSpPr/>
              <p:nvPr/>
            </p:nvSpPr>
            <p:spPr>
              <a:xfrm>
                <a:off x="2991168" y="1221263"/>
                <a:ext cx="1944215" cy="1771248"/>
              </a:xfrm>
              <a:prstGeom prst="ellipse">
                <a:avLst/>
              </a:prstGeom>
              <a:solidFill>
                <a:schemeClr val="accent6">
                  <a:lumMod val="75000"/>
                </a:schemeClr>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600" kern="0" dirty="0">
                  <a:solidFill>
                    <a:prstClr val="white"/>
                  </a:solidFill>
                  <a:latin typeface="Meiryo UI"/>
                  <a:ea typeface="Meiryo UI"/>
                </a:endParaRPr>
              </a:p>
            </p:txBody>
          </p:sp>
          <p:sp>
            <p:nvSpPr>
              <p:cNvPr id="11" name="角丸四角形 56">
                <a:extLst>
                  <a:ext uri="{FF2B5EF4-FFF2-40B4-BE49-F238E27FC236}">
                    <a16:creationId xmlns:a16="http://schemas.microsoft.com/office/drawing/2014/main" id="{A79D1DEC-ECCF-2871-443E-E463E594420C}"/>
                  </a:ext>
                </a:extLst>
              </p:cNvPr>
              <p:cNvSpPr/>
              <p:nvPr/>
            </p:nvSpPr>
            <p:spPr>
              <a:xfrm>
                <a:off x="2951388" y="1746611"/>
                <a:ext cx="2030343" cy="792089"/>
              </a:xfrm>
              <a:prstGeom prst="roundRect">
                <a:avLst/>
              </a:prstGeom>
              <a:solidFill>
                <a:schemeClr val="accent6">
                  <a:lumMod val="75000"/>
                </a:schemeClr>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v.5.1</a:t>
                </a:r>
                <a:endParaRPr kumimoji="0" lang="ja-JP" altLang="en-US" b="1" kern="0" dirty="0">
                  <a:solidFill>
                    <a:prstClr val="white"/>
                  </a:solidFill>
                  <a:latin typeface="Calibri"/>
                  <a:ea typeface="Meiryo UI"/>
                </a:endParaRPr>
              </a:p>
            </p:txBody>
          </p:sp>
        </p:grpSp>
        <p:pic>
          <p:nvPicPr>
            <p:cNvPr id="9" name="Picture 2" descr="C:\Users\toa27839.TOA\AppData\Local\Temp\notesEA312D\Bubble_material_noshadow-01.png">
              <a:extLst>
                <a:ext uri="{FF2B5EF4-FFF2-40B4-BE49-F238E27FC236}">
                  <a16:creationId xmlns:a16="http://schemas.microsoft.com/office/drawing/2014/main" id="{D46841CE-2F7A-8925-4711-7C71BBF47BAD}"/>
                </a:ext>
              </a:extLst>
            </p:cNvPr>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2750703" y="955905"/>
              <a:ext cx="2425139" cy="2301960"/>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12" name="正方形/長方形 11">
            <a:extLst>
              <a:ext uri="{FF2B5EF4-FFF2-40B4-BE49-F238E27FC236}">
                <a16:creationId xmlns:a16="http://schemas.microsoft.com/office/drawing/2014/main" id="{E2D388CA-2415-3729-A4DC-EDAE8BA7976B}"/>
              </a:ext>
            </a:extLst>
          </p:cNvPr>
          <p:cNvSpPr/>
          <p:nvPr/>
        </p:nvSpPr>
        <p:spPr>
          <a:xfrm>
            <a:off x="11561945" y="6520922"/>
            <a:ext cx="2000659" cy="1000302"/>
          </a:xfrm>
          <a:prstGeom prst="rect">
            <a:avLst/>
          </a:prstGeom>
        </p:spPr>
        <p:txBody>
          <a:bodyPr wrap="square" lIns="137187" tIns="68594" rIns="137187" bIns="68594">
            <a:spAutoFit/>
          </a:bodyPr>
          <a:lstStyle/>
          <a:p>
            <a:r>
              <a:rPr lang="en-US" altLang="ja-JP" sz="1400" dirty="0">
                <a:solidFill>
                  <a:srgbClr val="5F5F5F"/>
                </a:solidFill>
                <a:latin typeface="Calibri"/>
                <a:cs typeface="Consolas" panose="020B0609020204030204" pitchFamily="49" charset="0"/>
              </a:rPr>
              <a:t>Since ver.5.10, it is now possible to install LO (Line Output module) instead of AMP.</a:t>
            </a:r>
            <a:endParaRPr lang="ja-JP" altLang="en-US" sz="1400" dirty="0">
              <a:solidFill>
                <a:srgbClr val="5F5F5F"/>
              </a:solidFill>
              <a:latin typeface="Calibri"/>
              <a:cs typeface="Consolas" panose="020B0609020204030204" pitchFamily="49" charset="0"/>
            </a:endParaRPr>
          </a:p>
        </p:txBody>
      </p:sp>
      <p:grpSp>
        <p:nvGrpSpPr>
          <p:cNvPr id="13" name="グループ化 12">
            <a:extLst>
              <a:ext uri="{FF2B5EF4-FFF2-40B4-BE49-F238E27FC236}">
                <a16:creationId xmlns:a16="http://schemas.microsoft.com/office/drawing/2014/main" id="{7854A5D1-178E-6955-AF01-1EF3390E122A}"/>
              </a:ext>
            </a:extLst>
          </p:cNvPr>
          <p:cNvGrpSpPr/>
          <p:nvPr/>
        </p:nvGrpSpPr>
        <p:grpSpPr>
          <a:xfrm>
            <a:off x="1622181" y="288390"/>
            <a:ext cx="2053631" cy="1949899"/>
            <a:chOff x="2645711" y="841076"/>
            <a:chExt cx="2667654" cy="2532159"/>
          </a:xfrm>
        </p:grpSpPr>
        <p:grpSp>
          <p:nvGrpSpPr>
            <p:cNvPr id="14" name="グループ化 13">
              <a:extLst>
                <a:ext uri="{FF2B5EF4-FFF2-40B4-BE49-F238E27FC236}">
                  <a16:creationId xmlns:a16="http://schemas.microsoft.com/office/drawing/2014/main" id="{6C186CA5-AC75-8F3E-B745-A015F7CF2B67}"/>
                </a:ext>
              </a:extLst>
            </p:cNvPr>
            <p:cNvGrpSpPr/>
            <p:nvPr/>
          </p:nvGrpSpPr>
          <p:grpSpPr>
            <a:xfrm>
              <a:off x="2951391" y="1221263"/>
              <a:ext cx="2030342" cy="1771248"/>
              <a:chOff x="2951391" y="1221263"/>
              <a:chExt cx="2030342" cy="1771248"/>
            </a:xfrm>
          </p:grpSpPr>
          <p:sp>
            <p:nvSpPr>
              <p:cNvPr id="16" name="円/楕円 64">
                <a:extLst>
                  <a:ext uri="{FF2B5EF4-FFF2-40B4-BE49-F238E27FC236}">
                    <a16:creationId xmlns:a16="http://schemas.microsoft.com/office/drawing/2014/main" id="{582B5CE2-0CF6-7281-4158-57C3D7E67AD9}"/>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3600" kern="0">
                  <a:solidFill>
                    <a:prstClr val="white"/>
                  </a:solidFill>
                  <a:latin typeface="Meiryo UI"/>
                  <a:ea typeface="Meiryo UI"/>
                </a:endParaRPr>
              </a:p>
            </p:txBody>
          </p:sp>
          <p:sp>
            <p:nvSpPr>
              <p:cNvPr id="17" name="角丸四角形 65">
                <a:extLst>
                  <a:ext uri="{FF2B5EF4-FFF2-40B4-BE49-F238E27FC236}">
                    <a16:creationId xmlns:a16="http://schemas.microsoft.com/office/drawing/2014/main" id="{81C5C56C-9CC4-C7F7-91B6-DE822E626593}"/>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2800" b="1" kern="0" dirty="0">
                    <a:solidFill>
                      <a:prstClr val="white"/>
                    </a:solidFill>
                    <a:latin typeface="Calibri"/>
                    <a:ea typeface="Meiryo UI"/>
                  </a:rPr>
                  <a:t>Frame</a:t>
                </a:r>
                <a:endParaRPr kumimoji="0" lang="ja-JP" altLang="en-US" sz="2400" b="1" kern="0" dirty="0">
                  <a:solidFill>
                    <a:prstClr val="white"/>
                  </a:solidFill>
                  <a:latin typeface="Calibri"/>
                  <a:ea typeface="Meiryo UI"/>
                </a:endParaRPr>
              </a:p>
            </p:txBody>
          </p:sp>
        </p:grpSp>
        <p:pic>
          <p:nvPicPr>
            <p:cNvPr id="15" name="Picture 2" descr="C:\Users\toa27839.TOA\AppData\Local\Temp\notesEA312D\Bubble_material_noshadow-01.png">
              <a:extLst>
                <a:ext uri="{FF2B5EF4-FFF2-40B4-BE49-F238E27FC236}">
                  <a16:creationId xmlns:a16="http://schemas.microsoft.com/office/drawing/2014/main" id="{40DD67FB-FAA0-81A3-CF12-D6AC0225C012}"/>
                </a:ext>
              </a:extLst>
            </p:cNvPr>
            <p:cNvPicPr>
              <a:picLocks noChangeAspect="1" noChangeArrowheads="1"/>
            </p:cNvPicPr>
            <p:nvPr/>
          </p:nvPicPr>
          <p:blipFill rotWithShape="1">
            <a:blip r:embed="rId9"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grpSp>
        <p:nvGrpSpPr>
          <p:cNvPr id="18" name="グループ化 17">
            <a:extLst>
              <a:ext uri="{FF2B5EF4-FFF2-40B4-BE49-F238E27FC236}">
                <a16:creationId xmlns:a16="http://schemas.microsoft.com/office/drawing/2014/main" id="{4515A853-B548-AB39-E1EF-D14D5CFB6229}"/>
              </a:ext>
            </a:extLst>
          </p:cNvPr>
          <p:cNvGrpSpPr/>
          <p:nvPr/>
        </p:nvGrpSpPr>
        <p:grpSpPr>
          <a:xfrm>
            <a:off x="719600" y="5060180"/>
            <a:ext cx="1372636" cy="1940845"/>
            <a:chOff x="719600" y="4726679"/>
            <a:chExt cx="1372636" cy="1940845"/>
          </a:xfrm>
          <a:effectLst>
            <a:outerShdw blurRad="50800" dist="38100" dir="8100000" algn="tr" rotWithShape="0">
              <a:prstClr val="black">
                <a:alpha val="40000"/>
              </a:prstClr>
            </a:outerShdw>
          </a:effectLst>
        </p:grpSpPr>
        <p:sp>
          <p:nvSpPr>
            <p:cNvPr id="19" name="正方形/長方形 18">
              <a:extLst>
                <a:ext uri="{FF2B5EF4-FFF2-40B4-BE49-F238E27FC236}">
                  <a16:creationId xmlns:a16="http://schemas.microsoft.com/office/drawing/2014/main" id="{34C9EC98-E57A-15AC-DF14-23AA10527DB0}"/>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10" action="ppaction://hlinksldjump"/>
                </a:rPr>
                <a:t>Common</a:t>
              </a:r>
              <a:endParaRPr kumimoji="1" lang="en-US" altLang="ja-JP" sz="1200" dirty="0"/>
            </a:p>
            <a:p>
              <a:r>
                <a:rPr lang="ja-JP" altLang="en-US" sz="1100" dirty="0"/>
                <a:t>   </a:t>
              </a:r>
              <a:r>
                <a:rPr lang="en-US" altLang="ja-JP" sz="1100" dirty="0">
                  <a:hlinkClick r:id="rId11" action="ppaction://hlinksldjump"/>
                </a:rPr>
                <a:t>Audio</a:t>
              </a:r>
              <a:endParaRPr lang="en-US" altLang="ja-JP" sz="1100" dirty="0"/>
            </a:p>
            <a:p>
              <a:r>
                <a:rPr kumimoji="1" lang="en-US" altLang="ja-JP" sz="1100" dirty="0"/>
                <a:t>   </a:t>
              </a:r>
              <a:r>
                <a:rPr kumimoji="1" lang="en-US" altLang="ja-JP" sz="1100" dirty="0">
                  <a:hlinkClick r:id="rId12" action="ppaction://hlinksldjump"/>
                </a:rPr>
                <a:t>Control</a:t>
              </a:r>
              <a:endParaRPr kumimoji="1" lang="en-US" altLang="ja-JP" sz="1100" dirty="0"/>
            </a:p>
            <a:p>
              <a:r>
                <a:rPr lang="en-US" altLang="ja-JP" sz="1100" dirty="0"/>
                <a:t>   </a:t>
              </a:r>
              <a:r>
                <a:rPr lang="en-US" altLang="ja-JP" sz="1100" dirty="0">
                  <a:hlinkClick r:id="rId13" action="ppaction://hlinksldjump"/>
                </a:rPr>
                <a:t>Timer</a:t>
              </a:r>
              <a:endParaRPr kumimoji="1" lang="en-US" altLang="ja-JP" sz="1100" dirty="0"/>
            </a:p>
            <a:p>
              <a:r>
                <a:rPr lang="en-US" altLang="ja-JP" sz="1100" dirty="0"/>
                <a:t>   </a:t>
              </a:r>
              <a:r>
                <a:rPr lang="en-US" altLang="ja-JP" sz="1100" dirty="0">
                  <a:hlinkClick r:id="rId14" action="ppaction://hlinksldjump"/>
                </a:rPr>
                <a:t>Others</a:t>
              </a:r>
              <a:endParaRPr lang="en-US" altLang="ja-JP" sz="1100" dirty="0"/>
            </a:p>
            <a:p>
              <a:r>
                <a:rPr lang="en-US" altLang="ja-JP" sz="1200" dirty="0"/>
                <a:t> </a:t>
              </a:r>
              <a:r>
                <a:rPr lang="en-US" altLang="ja-JP" sz="1200" dirty="0">
                  <a:hlinkClick r:id="rId15" action="ppaction://hlinksldjump"/>
                </a:rPr>
                <a:t>04F </a:t>
              </a:r>
              <a:endParaRPr lang="en-US" altLang="ja-JP" sz="1200" dirty="0"/>
            </a:p>
            <a:p>
              <a:r>
                <a:rPr kumimoji="1" lang="en-US" altLang="ja-JP" sz="1200" dirty="0"/>
                <a:t> </a:t>
              </a:r>
              <a:r>
                <a:rPr kumimoji="1" lang="en-US" altLang="ja-JP" sz="1200" dirty="0">
                  <a:hlinkClick r:id="rId16" action="ppaction://hlinksldjump"/>
                </a:rPr>
                <a:t>08F</a:t>
              </a:r>
              <a:endParaRPr kumimoji="1" lang="en-US" altLang="ja-JP" sz="1200" dirty="0"/>
            </a:p>
            <a:p>
              <a:r>
                <a:rPr lang="en-US" altLang="ja-JP" sz="1200" dirty="0"/>
                <a:t> </a:t>
              </a:r>
              <a:r>
                <a:rPr lang="en-US" altLang="ja-JP" sz="1200" dirty="0">
                  <a:hlinkClick r:id="rId17" action="ppaction://hlinksldjump"/>
                </a:rPr>
                <a:t>16F</a:t>
              </a:r>
              <a:endParaRPr lang="en-US" altLang="ja-JP" sz="1200" dirty="0"/>
            </a:p>
            <a:p>
              <a:r>
                <a:rPr lang="en-US" altLang="ja-JP" sz="1200" dirty="0"/>
                <a:t> </a:t>
              </a:r>
              <a:r>
                <a:rPr lang="en-US" altLang="ja-JP" sz="1200" dirty="0">
                  <a:hlinkClick r:id="rId18" action="ppaction://hlinksldjump"/>
                </a:rPr>
                <a:t>08/16F SS Exp</a:t>
              </a:r>
              <a:endParaRPr lang="en-US" altLang="ja-JP" sz="1200" dirty="0"/>
            </a:p>
            <a:p>
              <a:r>
                <a:rPr kumimoji="1" lang="en-US" altLang="ja-JP" sz="1200" dirty="0"/>
                <a:t> </a:t>
              </a:r>
              <a:r>
                <a:rPr kumimoji="1" lang="en-US" altLang="ja-JP" sz="1200" dirty="0">
                  <a:hlinkClick r:id="rId19" action="ppaction://hlinksldjump"/>
                </a:rPr>
                <a:t>Deference</a:t>
              </a:r>
              <a:endParaRPr kumimoji="1" lang="en-US" altLang="ja-JP" sz="1200" dirty="0"/>
            </a:p>
          </p:txBody>
        </p:sp>
        <p:sp>
          <p:nvSpPr>
            <p:cNvPr id="20" name="二等辺三角形 72">
              <a:extLst>
                <a:ext uri="{FF2B5EF4-FFF2-40B4-BE49-F238E27FC236}">
                  <a16:creationId xmlns:a16="http://schemas.microsoft.com/office/drawing/2014/main" id="{89711E22-CAA9-A933-7AB8-7AD3C76E384E}"/>
                </a:ext>
              </a:extLst>
            </p:cNvPr>
            <p:cNvSpPr/>
            <p:nvPr/>
          </p:nvSpPr>
          <p:spPr>
            <a:xfrm rot="16200000">
              <a:off x="677061" y="4769218"/>
              <a:ext cx="320003" cy="234926"/>
            </a:xfrm>
            <a:custGeom>
              <a:avLst/>
              <a:gdLst>
                <a:gd name="connsiteX0" fmla="*/ 0 w 107352"/>
                <a:gd name="connsiteY0" fmla="*/ 216024 h 216024"/>
                <a:gd name="connsiteX1" fmla="*/ 107352 w 107352"/>
                <a:gd name="connsiteY1" fmla="*/ 0 h 216024"/>
                <a:gd name="connsiteX2" fmla="*/ 107352 w 107352"/>
                <a:gd name="connsiteY2" fmla="*/ 216024 h 216024"/>
                <a:gd name="connsiteX3" fmla="*/ 0 w 107352"/>
                <a:gd name="connsiteY3" fmla="*/ 216024 h 216024"/>
                <a:gd name="connsiteX0" fmla="*/ 0 w 320003"/>
                <a:gd name="connsiteY0" fmla="*/ 234926 h 234926"/>
                <a:gd name="connsiteX1" fmla="*/ 320003 w 320003"/>
                <a:gd name="connsiteY1" fmla="*/ 0 h 234926"/>
                <a:gd name="connsiteX2" fmla="*/ 107352 w 320003"/>
                <a:gd name="connsiteY2" fmla="*/ 234926 h 234926"/>
                <a:gd name="connsiteX3" fmla="*/ 0 w 320003"/>
                <a:gd name="connsiteY3" fmla="*/ 234926 h 234926"/>
              </a:gdLst>
              <a:ahLst/>
              <a:cxnLst>
                <a:cxn ang="0">
                  <a:pos x="connsiteX0" y="connsiteY0"/>
                </a:cxn>
                <a:cxn ang="0">
                  <a:pos x="connsiteX1" y="connsiteY1"/>
                </a:cxn>
                <a:cxn ang="0">
                  <a:pos x="connsiteX2" y="connsiteY2"/>
                </a:cxn>
                <a:cxn ang="0">
                  <a:pos x="connsiteX3" y="connsiteY3"/>
                </a:cxn>
              </a:cxnLst>
              <a:rect l="l" t="t" r="r" b="b"/>
              <a:pathLst>
                <a:path w="320003" h="234926">
                  <a:moveTo>
                    <a:pt x="0" y="234926"/>
                  </a:moveTo>
                  <a:lnTo>
                    <a:pt x="320003" y="0"/>
                  </a:lnTo>
                  <a:lnTo>
                    <a:pt x="107352" y="234926"/>
                  </a:lnTo>
                  <a:lnTo>
                    <a:pt x="0" y="234926"/>
                  </a:lnTo>
                  <a:close/>
                </a:path>
              </a:pathLst>
            </a:cu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21" name="円/楕円 100">
            <a:extLst>
              <a:ext uri="{FF2B5EF4-FFF2-40B4-BE49-F238E27FC236}">
                <a16:creationId xmlns:a16="http://schemas.microsoft.com/office/drawing/2014/main" id="{58D23070-762E-0EE8-FF2D-E61F5639AD32}"/>
              </a:ext>
            </a:extLst>
          </p:cNvPr>
          <p:cNvSpPr/>
          <p:nvPr/>
        </p:nvSpPr>
        <p:spPr>
          <a:xfrm>
            <a:off x="989424" y="5264794"/>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2550356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 name="Picture 2" descr="H:\TCL\Products\Products data\VX\VX-3000\Photo\VX-3000 ph2\VX-3000 Bilder\VX-3004F_front_plan.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38427" y="2897535"/>
            <a:ext cx="3366459" cy="1069735"/>
          </a:xfrm>
          <a:prstGeom prst="rect">
            <a:avLst/>
          </a:prstGeom>
          <a:noFill/>
          <a:extLst>
            <a:ext uri="{909E8E84-426E-40DD-AFC4-6F175D3DCCD1}">
              <a14:hiddenFill xmlns:a14="http://schemas.microsoft.com/office/drawing/2010/main">
                <a:solidFill>
                  <a:srgbClr val="FFFFFF"/>
                </a:solidFill>
              </a14:hiddenFill>
            </a:ext>
          </a:extLst>
        </p:spPr>
      </p:pic>
      <p:pic>
        <p:nvPicPr>
          <p:cNvPr id="177" name="Picture 3" descr="H:\TCL\Products\Products data\VX\VX-3000\Photo\VX-3000 ph2\VX-3000 Bilder\VX-3008F_front_plan.jp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6023162" y="2893810"/>
            <a:ext cx="3245351" cy="1117020"/>
          </a:xfrm>
          <a:prstGeom prst="rect">
            <a:avLst/>
          </a:prstGeom>
          <a:noFill/>
          <a:extLst>
            <a:ext uri="{909E8E84-426E-40DD-AFC4-6F175D3DCCD1}">
              <a14:hiddenFill xmlns:a14="http://schemas.microsoft.com/office/drawing/2010/main">
                <a:solidFill>
                  <a:srgbClr val="FFFFFF"/>
                </a:solidFill>
              </a14:hiddenFill>
            </a:ext>
          </a:extLst>
        </p:spPr>
      </p:pic>
      <p:pic>
        <p:nvPicPr>
          <p:cNvPr id="208" name="Picture 4" descr="H:\TCL\Products\Products data\VX\VX-3000\Photo\VX-3000 ph2\VX-3000 Bilder\VX-3016F_front.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9775852" y="2920201"/>
            <a:ext cx="3304081" cy="1018496"/>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G:\TCL\Products\Products data\VX\VX-3000\Photo\VX-3000 ph2\vx3016f_pr1e.jpg"/>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610376" y="2639463"/>
            <a:ext cx="3686419" cy="1582902"/>
          </a:xfrm>
          <a:prstGeom prst="rect">
            <a:avLst/>
          </a:prstGeom>
          <a:noFill/>
          <a:extLst>
            <a:ext uri="{909E8E84-426E-40DD-AFC4-6F175D3DCCD1}">
              <a14:hiddenFill xmlns:a14="http://schemas.microsoft.com/office/drawing/2010/main">
                <a:solidFill>
                  <a:srgbClr val="FFFFFF"/>
                </a:solidFill>
              </a14:hiddenFill>
            </a:ext>
          </a:extLst>
        </p:spPr>
      </p:pic>
      <p:pic>
        <p:nvPicPr>
          <p:cNvPr id="3075" name="Picture 3" descr="G:\TCL\Products\Products data\VX\VX-3000\Photo\VX-3000 ph2\vx3008f_pr1e.jpg"/>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832905" y="2659547"/>
            <a:ext cx="3639646" cy="1562818"/>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G:\TCL\Products\Products data\VX\VX-3000\Photo\VX-3000 ph2\vx3004f_pr2e.jpg"/>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120120" y="2659547"/>
            <a:ext cx="3586455" cy="1539978"/>
          </a:xfrm>
          <a:prstGeom prst="rect">
            <a:avLst/>
          </a:prstGeom>
          <a:noFill/>
          <a:extLst>
            <a:ext uri="{909E8E84-426E-40DD-AFC4-6F175D3DCCD1}">
              <a14:hiddenFill xmlns:a14="http://schemas.microsoft.com/office/drawing/2010/main">
                <a:solidFill>
                  <a:srgbClr val="FFFFFF"/>
                </a:solidFill>
              </a14:hiddenFill>
            </a:ext>
          </a:extLst>
        </p:spPr>
      </p:pic>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grpSp>
        <p:nvGrpSpPr>
          <p:cNvPr id="188" name="グループ化 187"/>
          <p:cNvGrpSpPr/>
          <p:nvPr/>
        </p:nvGrpSpPr>
        <p:grpSpPr>
          <a:xfrm>
            <a:off x="2176405" y="3979883"/>
            <a:ext cx="3436634" cy="2354348"/>
            <a:chOff x="35308443" y="1872928"/>
            <a:chExt cx="3049087" cy="2088232"/>
          </a:xfrm>
        </p:grpSpPr>
        <p:grpSp>
          <p:nvGrpSpPr>
            <p:cNvPr id="189" name="グループ化 188"/>
            <p:cNvGrpSpPr/>
            <p:nvPr/>
          </p:nvGrpSpPr>
          <p:grpSpPr>
            <a:xfrm>
              <a:off x="35408730" y="1872928"/>
              <a:ext cx="2948800" cy="2088232"/>
              <a:chOff x="31795888" y="2642941"/>
              <a:chExt cx="2948800" cy="2088232"/>
            </a:xfrm>
          </p:grpSpPr>
          <p:sp>
            <p:nvSpPr>
              <p:cNvPr id="193" name="正方形/長方形 192"/>
              <p:cNvSpPr/>
              <p:nvPr/>
            </p:nvSpPr>
            <p:spPr>
              <a:xfrm>
                <a:off x="31795888" y="2642941"/>
                <a:ext cx="2880320" cy="2088232"/>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b="1" kern="0" dirty="0">
                    <a:solidFill>
                      <a:srgbClr val="8064A2"/>
                    </a:solidFill>
                    <a:latin typeface="Calibri"/>
                    <a:ea typeface="ＭＳ Ｐゴシック"/>
                  </a:rPr>
                  <a:t>VX-3004F</a:t>
                </a:r>
                <a:endParaRPr kumimoji="0" lang="ja-JP" altLang="en-US" b="1" kern="0" dirty="0">
                  <a:solidFill>
                    <a:srgbClr val="8064A2"/>
                  </a:solidFill>
                  <a:latin typeface="Calibri"/>
                  <a:ea typeface="ＭＳ Ｐゴシック"/>
                </a:endParaRPr>
              </a:p>
            </p:txBody>
          </p:sp>
          <p:grpSp>
            <p:nvGrpSpPr>
              <p:cNvPr id="194" name="グループ化 193"/>
              <p:cNvGrpSpPr/>
              <p:nvPr/>
            </p:nvGrpSpPr>
            <p:grpSpPr>
              <a:xfrm>
                <a:off x="32021585" y="3331392"/>
                <a:ext cx="2723103" cy="292937"/>
                <a:chOff x="31792985" y="3331392"/>
                <a:chExt cx="2723103" cy="292937"/>
              </a:xfrm>
            </p:grpSpPr>
            <p:sp>
              <p:nvSpPr>
                <p:cNvPr id="204" name="フリーフォーム 203"/>
                <p:cNvSpPr/>
                <p:nvPr/>
              </p:nvSpPr>
              <p:spPr>
                <a:xfrm>
                  <a:off x="31792985" y="3476729"/>
                  <a:ext cx="2723103" cy="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05" name="角丸四角形 204"/>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grpSp>
          <p:grpSp>
            <p:nvGrpSpPr>
              <p:cNvPr id="195" name="グループ化 194"/>
              <p:cNvGrpSpPr/>
              <p:nvPr/>
            </p:nvGrpSpPr>
            <p:grpSpPr>
              <a:xfrm>
                <a:off x="32021585" y="3653970"/>
                <a:ext cx="2723103" cy="292937"/>
                <a:chOff x="31792985" y="3331392"/>
                <a:chExt cx="2723103" cy="292937"/>
              </a:xfrm>
            </p:grpSpPr>
            <p:sp>
              <p:nvSpPr>
                <p:cNvPr id="202" name="フリーフォーム 201"/>
                <p:cNvSpPr/>
                <p:nvPr/>
              </p:nvSpPr>
              <p:spPr>
                <a:xfrm>
                  <a:off x="31792985" y="3476729"/>
                  <a:ext cx="2723103" cy="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03" name="角丸四角形 202"/>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grpSp>
          <p:grpSp>
            <p:nvGrpSpPr>
              <p:cNvPr id="196" name="グループ化 195"/>
              <p:cNvGrpSpPr/>
              <p:nvPr/>
            </p:nvGrpSpPr>
            <p:grpSpPr>
              <a:xfrm>
                <a:off x="32021585" y="3976548"/>
                <a:ext cx="2723103" cy="292937"/>
                <a:chOff x="31792985" y="3331392"/>
                <a:chExt cx="2723103" cy="292937"/>
              </a:xfrm>
            </p:grpSpPr>
            <p:sp>
              <p:nvSpPr>
                <p:cNvPr id="200" name="フリーフォーム 199"/>
                <p:cNvSpPr/>
                <p:nvPr/>
              </p:nvSpPr>
              <p:spPr>
                <a:xfrm>
                  <a:off x="31792985" y="3476729"/>
                  <a:ext cx="2723103" cy="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01" name="角丸四角形 200"/>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grpSp>
          <p:grpSp>
            <p:nvGrpSpPr>
              <p:cNvPr id="197" name="グループ化 196"/>
              <p:cNvGrpSpPr/>
              <p:nvPr/>
            </p:nvGrpSpPr>
            <p:grpSpPr>
              <a:xfrm>
                <a:off x="32021585" y="4299125"/>
                <a:ext cx="2723103" cy="292937"/>
                <a:chOff x="31792985" y="3331392"/>
                <a:chExt cx="2723103" cy="292937"/>
              </a:xfrm>
            </p:grpSpPr>
            <p:sp>
              <p:nvSpPr>
                <p:cNvPr id="198" name="フリーフォーム 197"/>
                <p:cNvSpPr/>
                <p:nvPr/>
              </p:nvSpPr>
              <p:spPr>
                <a:xfrm>
                  <a:off x="31792985" y="3476729"/>
                  <a:ext cx="2723103" cy="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99" name="角丸四角形 198"/>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r>
                    <a:rPr kumimoji="0" lang="en-US" altLang="ja-JP" sz="1400" kern="0" dirty="0">
                      <a:solidFill>
                        <a:sysClr val="window" lastClr="FFFFFF"/>
                      </a:solidFill>
                      <a:ea typeface="ＭＳ Ｐゴシック"/>
                    </a:rPr>
                    <a:t>/sb AMP</a:t>
                  </a:r>
                  <a:endParaRPr kumimoji="0" lang="ja-JP" altLang="en-US" sz="1400" kern="0" dirty="0">
                    <a:solidFill>
                      <a:sysClr val="window" lastClr="FFFFFF"/>
                    </a:solidFill>
                    <a:ea typeface="ＭＳ Ｐゴシック"/>
                  </a:endParaRPr>
                </a:p>
              </p:txBody>
            </p:sp>
          </p:grpSp>
        </p:grpSp>
        <p:sp>
          <p:nvSpPr>
            <p:cNvPr id="190" name="フリーフォーム 189"/>
            <p:cNvSpPr/>
            <p:nvPr/>
          </p:nvSpPr>
          <p:spPr>
            <a:xfrm>
              <a:off x="37506292" y="1872928"/>
              <a:ext cx="271629" cy="2088232"/>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92" name="角丸四角形 191"/>
            <p:cNvSpPr/>
            <p:nvPr/>
          </p:nvSpPr>
          <p:spPr>
            <a:xfrm>
              <a:off x="35308443" y="2544645"/>
              <a:ext cx="720080" cy="128456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grpSp>
        <p:nvGrpSpPr>
          <p:cNvPr id="2" name="グループ化 1"/>
          <p:cNvGrpSpPr/>
          <p:nvPr/>
        </p:nvGrpSpPr>
        <p:grpSpPr>
          <a:xfrm>
            <a:off x="5901830" y="3979884"/>
            <a:ext cx="3436145" cy="2369854"/>
            <a:chOff x="4030993" y="3012204"/>
            <a:chExt cx="2290498" cy="1579253"/>
          </a:xfrm>
        </p:grpSpPr>
        <p:grpSp>
          <p:nvGrpSpPr>
            <p:cNvPr id="136" name="グループ化 135"/>
            <p:cNvGrpSpPr/>
            <p:nvPr/>
          </p:nvGrpSpPr>
          <p:grpSpPr>
            <a:xfrm>
              <a:off x="4111640" y="3012204"/>
              <a:ext cx="2209851" cy="1579253"/>
              <a:chOff x="38721098" y="1872928"/>
              <a:chExt cx="2941312" cy="2101985"/>
            </a:xfrm>
          </p:grpSpPr>
          <p:grpSp>
            <p:nvGrpSpPr>
              <p:cNvPr id="138" name="グループ化 137"/>
              <p:cNvGrpSpPr/>
              <p:nvPr/>
            </p:nvGrpSpPr>
            <p:grpSpPr>
              <a:xfrm>
                <a:off x="38721098" y="1872928"/>
                <a:ext cx="2941312" cy="2101985"/>
                <a:chOff x="35108256" y="2642941"/>
                <a:chExt cx="2941312" cy="2101985"/>
              </a:xfrm>
            </p:grpSpPr>
            <p:grpSp>
              <p:nvGrpSpPr>
                <p:cNvPr id="142" name="グループ化 141"/>
                <p:cNvGrpSpPr/>
                <p:nvPr/>
              </p:nvGrpSpPr>
              <p:grpSpPr>
                <a:xfrm>
                  <a:off x="35108256" y="2642941"/>
                  <a:ext cx="2880320" cy="2101985"/>
                  <a:chOff x="31795888" y="2629188"/>
                  <a:chExt cx="2880320" cy="2101985"/>
                </a:xfrm>
              </p:grpSpPr>
              <p:sp>
                <p:nvSpPr>
                  <p:cNvPr id="154" name="正方形/長方形 153"/>
                  <p:cNvSpPr/>
                  <p:nvPr/>
                </p:nvSpPr>
                <p:spPr>
                  <a:xfrm>
                    <a:off x="31795888" y="2629188"/>
                    <a:ext cx="2880320" cy="2101985"/>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b="1" kern="0" dirty="0">
                        <a:solidFill>
                          <a:srgbClr val="8064A2"/>
                        </a:solidFill>
                        <a:latin typeface="Calibri"/>
                        <a:ea typeface="ＭＳ Ｐゴシック"/>
                      </a:rPr>
                      <a:t>VX-3008F</a:t>
                    </a:r>
                    <a:endParaRPr kumimoji="0" lang="ja-JP" altLang="en-US" b="1" kern="0" dirty="0">
                      <a:solidFill>
                        <a:srgbClr val="8064A2"/>
                      </a:solidFill>
                      <a:latin typeface="Calibri"/>
                      <a:ea typeface="ＭＳ Ｐゴシック"/>
                    </a:endParaRPr>
                  </a:p>
                </p:txBody>
              </p:sp>
              <p:grpSp>
                <p:nvGrpSpPr>
                  <p:cNvPr id="155" name="グループ化 154"/>
                  <p:cNvGrpSpPr/>
                  <p:nvPr/>
                </p:nvGrpSpPr>
                <p:grpSpPr>
                  <a:xfrm>
                    <a:off x="32021585" y="3331392"/>
                    <a:ext cx="2510607" cy="292937"/>
                    <a:chOff x="31792985" y="3331392"/>
                    <a:chExt cx="2510607" cy="292937"/>
                  </a:xfrm>
                </p:grpSpPr>
                <p:sp>
                  <p:nvSpPr>
                    <p:cNvPr id="162" name="フリーフォーム 161"/>
                    <p:cNvSpPr/>
                    <p:nvPr/>
                  </p:nvSpPr>
                  <p:spPr>
                    <a:xfrm>
                      <a:off x="31792985" y="3476728"/>
                      <a:ext cx="251060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63" name="角丸四角形 162"/>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grpSp>
              <p:grpSp>
                <p:nvGrpSpPr>
                  <p:cNvPr id="156" name="グループ化 155"/>
                  <p:cNvGrpSpPr/>
                  <p:nvPr/>
                </p:nvGrpSpPr>
                <p:grpSpPr>
                  <a:xfrm>
                    <a:off x="32021585" y="3653970"/>
                    <a:ext cx="2366591" cy="292937"/>
                    <a:chOff x="31792985" y="3331392"/>
                    <a:chExt cx="2366591" cy="292937"/>
                  </a:xfrm>
                </p:grpSpPr>
                <p:sp>
                  <p:nvSpPr>
                    <p:cNvPr id="160" name="フリーフォーム 159"/>
                    <p:cNvSpPr/>
                    <p:nvPr/>
                  </p:nvSpPr>
                  <p:spPr>
                    <a:xfrm flipV="1">
                      <a:off x="31792985" y="3431010"/>
                      <a:ext cx="2366591"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61" name="角丸四角形 160"/>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grpSp>
              <p:grpSp>
                <p:nvGrpSpPr>
                  <p:cNvPr id="157" name="グループ化 156"/>
                  <p:cNvGrpSpPr/>
                  <p:nvPr/>
                </p:nvGrpSpPr>
                <p:grpSpPr>
                  <a:xfrm>
                    <a:off x="32048586" y="4299125"/>
                    <a:ext cx="1805294" cy="292937"/>
                    <a:chOff x="31819986" y="3331392"/>
                    <a:chExt cx="1805294" cy="292937"/>
                  </a:xfrm>
                </p:grpSpPr>
                <p:sp>
                  <p:nvSpPr>
                    <p:cNvPr id="158" name="フリーフォーム 157"/>
                    <p:cNvSpPr/>
                    <p:nvPr/>
                  </p:nvSpPr>
                  <p:spPr>
                    <a:xfrm>
                      <a:off x="31819986" y="3476726"/>
                      <a:ext cx="1805294" cy="8489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59" name="角丸四角形 158"/>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600" kern="0" dirty="0">
                          <a:solidFill>
                            <a:sysClr val="window" lastClr="FFFFFF"/>
                          </a:solidFill>
                          <a:ea typeface="ＭＳ Ｐゴシック"/>
                        </a:rPr>
                        <a:t>sb AMP</a:t>
                      </a:r>
                      <a:endParaRPr kumimoji="0" lang="ja-JP" altLang="en-US" sz="1600" kern="0" dirty="0">
                        <a:solidFill>
                          <a:sysClr val="window" lastClr="FFFFFF"/>
                        </a:solidFill>
                        <a:ea typeface="ＭＳ Ｐゴシック"/>
                      </a:endParaRPr>
                    </a:p>
                  </p:txBody>
                </p:sp>
              </p:grpSp>
            </p:grpSp>
            <p:sp>
              <p:nvSpPr>
                <p:cNvPr id="143" name="フリーフォーム 142"/>
                <p:cNvSpPr/>
                <p:nvPr/>
              </p:nvSpPr>
              <p:spPr>
                <a:xfrm>
                  <a:off x="37171498" y="2642941"/>
                  <a:ext cx="276306" cy="2088232"/>
                </a:xfrm>
                <a:custGeom>
                  <a:avLst/>
                  <a:gdLst>
                    <a:gd name="connsiteX0" fmla="*/ 0 w 0"/>
                    <a:gd name="connsiteY0" fmla="*/ 1175657 h 1175657"/>
                    <a:gd name="connsiteX1" fmla="*/ 0 w 0"/>
                    <a:gd name="connsiteY1" fmla="*/ 0 h 1175657"/>
                  </a:gdLst>
                  <a:ahLst/>
                  <a:cxnLst>
                    <a:cxn ang="0">
                      <a:pos x="connsiteX0" y="connsiteY0"/>
                    </a:cxn>
                    <a:cxn ang="0">
                      <a:pos x="connsiteX1" y="connsiteY1"/>
                    </a:cxn>
                  </a:cxnLst>
                  <a:rect l="l" t="t" r="r" b="b"/>
                  <a:pathLst>
                    <a:path h="1175657">
                      <a:moveTo>
                        <a:pt x="0" y="1175657"/>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nvGrpSpPr>
                <p:cNvPr id="144" name="グループ化 143"/>
                <p:cNvGrpSpPr/>
                <p:nvPr/>
              </p:nvGrpSpPr>
              <p:grpSpPr>
                <a:xfrm>
                  <a:off x="37908891" y="3435029"/>
                  <a:ext cx="140677" cy="1083957"/>
                  <a:chOff x="37986432" y="3435029"/>
                  <a:chExt cx="140677" cy="1083957"/>
                </a:xfrm>
              </p:grpSpPr>
              <p:sp>
                <p:nvSpPr>
                  <p:cNvPr id="146" name="フリーフォーム 145"/>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47" name="フリーフォーム 146"/>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48" name="フリーフォーム 147"/>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49" name="フリーフォーム 148"/>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50" name="フリーフォーム 149"/>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51" name="フリーフォーム 150"/>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52" name="フリーフォーム 151"/>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53" name="フリーフォーム 152"/>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sp>
              <p:nvSpPr>
                <p:cNvPr id="145" name="角丸四角形 144"/>
                <p:cNvSpPr/>
                <p:nvPr/>
              </p:nvSpPr>
              <p:spPr>
                <a:xfrm>
                  <a:off x="37562976" y="3331392"/>
                  <a:ext cx="365165" cy="1284561"/>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grpSp>
          <p:sp>
            <p:nvSpPr>
              <p:cNvPr id="140" name="フリーフォーム 139"/>
              <p:cNvSpPr/>
              <p:nvPr/>
            </p:nvSpPr>
            <p:spPr>
              <a:xfrm>
                <a:off x="40984448" y="1872928"/>
                <a:ext cx="328938" cy="2101985"/>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25400" cap="flat" cmpd="sng" algn="ctr">
                <a:solidFill>
                  <a:srgbClr val="4BACC6">
                    <a:lumMod val="75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41" name="フリーフォーム 140"/>
              <p:cNvSpPr/>
              <p:nvPr/>
            </p:nvSpPr>
            <p:spPr>
              <a:xfrm>
                <a:off x="41060645" y="1872928"/>
                <a:ext cx="252740" cy="2101985"/>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25400" cap="flat" cmpd="sng" algn="ctr">
                <a:solidFill>
                  <a:srgbClr val="4BACC6">
                    <a:lumMod val="75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sp>
          <p:nvSpPr>
            <p:cNvPr id="206" name="角丸四角形 205"/>
            <p:cNvSpPr/>
            <p:nvPr/>
          </p:nvSpPr>
          <p:spPr>
            <a:xfrm>
              <a:off x="4030993" y="3517902"/>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grpSp>
        <p:nvGrpSpPr>
          <p:cNvPr id="3" name="グループ化 2"/>
          <p:cNvGrpSpPr/>
          <p:nvPr/>
        </p:nvGrpSpPr>
        <p:grpSpPr>
          <a:xfrm>
            <a:off x="9630097" y="3967269"/>
            <a:ext cx="3515676" cy="2369853"/>
            <a:chOff x="6516216" y="3003798"/>
            <a:chExt cx="2343513" cy="1579252"/>
          </a:xfrm>
        </p:grpSpPr>
        <p:grpSp>
          <p:nvGrpSpPr>
            <p:cNvPr id="210" name="グループ化 209"/>
            <p:cNvGrpSpPr/>
            <p:nvPr/>
          </p:nvGrpSpPr>
          <p:grpSpPr>
            <a:xfrm>
              <a:off x="6632694" y="3003798"/>
              <a:ext cx="2164028" cy="1579252"/>
              <a:chOff x="31795888" y="2629188"/>
              <a:chExt cx="2880320" cy="2101985"/>
            </a:xfrm>
          </p:grpSpPr>
          <p:sp>
            <p:nvSpPr>
              <p:cNvPr id="257" name="正方形/長方形 256"/>
              <p:cNvSpPr/>
              <p:nvPr/>
            </p:nvSpPr>
            <p:spPr>
              <a:xfrm>
                <a:off x="31795888" y="2629188"/>
                <a:ext cx="2880320" cy="2101985"/>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b="1" kern="0" dirty="0">
                    <a:solidFill>
                      <a:srgbClr val="8064A2"/>
                    </a:solidFill>
                    <a:latin typeface="Calibri"/>
                    <a:ea typeface="ＭＳ Ｐゴシック"/>
                  </a:rPr>
                  <a:t>VX-3016F</a:t>
                </a:r>
                <a:endParaRPr kumimoji="0" lang="ja-JP" altLang="en-US" b="1" kern="0" dirty="0">
                  <a:solidFill>
                    <a:srgbClr val="8064A2"/>
                  </a:solidFill>
                  <a:latin typeface="Calibri"/>
                  <a:ea typeface="ＭＳ Ｐゴシック"/>
                </a:endParaRPr>
              </a:p>
            </p:txBody>
          </p:sp>
          <p:grpSp>
            <p:nvGrpSpPr>
              <p:cNvPr id="258" name="グループ化 257"/>
              <p:cNvGrpSpPr/>
              <p:nvPr/>
            </p:nvGrpSpPr>
            <p:grpSpPr>
              <a:xfrm>
                <a:off x="32021585" y="3331392"/>
                <a:ext cx="2510607" cy="292937"/>
                <a:chOff x="31792985" y="3331392"/>
                <a:chExt cx="2510607" cy="292937"/>
              </a:xfrm>
            </p:grpSpPr>
            <p:sp>
              <p:nvSpPr>
                <p:cNvPr id="262" name="フリーフォーム 261"/>
                <p:cNvSpPr/>
                <p:nvPr/>
              </p:nvSpPr>
              <p:spPr>
                <a:xfrm>
                  <a:off x="31792985" y="3476728"/>
                  <a:ext cx="251060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63" name="角丸四角形 262"/>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grpSp>
          <p:grpSp>
            <p:nvGrpSpPr>
              <p:cNvPr id="259" name="グループ化 258"/>
              <p:cNvGrpSpPr/>
              <p:nvPr/>
            </p:nvGrpSpPr>
            <p:grpSpPr>
              <a:xfrm>
                <a:off x="32021585" y="4299125"/>
                <a:ext cx="2249810" cy="292937"/>
                <a:chOff x="31792985" y="3331392"/>
                <a:chExt cx="2249810" cy="292937"/>
              </a:xfrm>
            </p:grpSpPr>
            <p:sp>
              <p:nvSpPr>
                <p:cNvPr id="260" name="フリーフォーム 259"/>
                <p:cNvSpPr/>
                <p:nvPr/>
              </p:nvSpPr>
              <p:spPr>
                <a:xfrm>
                  <a:off x="31792985" y="3476728"/>
                  <a:ext cx="2249810" cy="96078"/>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61" name="角丸四角形 260"/>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r>
                    <a:rPr kumimoji="0" lang="en-US" altLang="ja-JP" sz="1400" kern="0" dirty="0">
                      <a:solidFill>
                        <a:sysClr val="window" lastClr="FFFFFF"/>
                      </a:solidFill>
                      <a:ea typeface="ＭＳ Ｐゴシック"/>
                    </a:rPr>
                    <a:t>/</a:t>
                  </a:r>
                  <a:r>
                    <a:rPr kumimoji="0" lang="en-US" altLang="ja-JP" sz="1400" kern="0" dirty="0" err="1">
                      <a:solidFill>
                        <a:sysClr val="window" lastClr="FFFFFF"/>
                      </a:solidFill>
                      <a:ea typeface="ＭＳ Ｐゴシック"/>
                    </a:rPr>
                    <a:t>sb</a:t>
                  </a:r>
                  <a:r>
                    <a:rPr kumimoji="0" lang="en-US" altLang="ja-JP" sz="1400" kern="0" dirty="0">
                      <a:solidFill>
                        <a:sysClr val="window" lastClr="FFFFFF"/>
                      </a:solidFill>
                      <a:ea typeface="ＭＳ Ｐゴシック"/>
                    </a:rPr>
                    <a:t> AMP</a:t>
                  </a:r>
                  <a:endParaRPr kumimoji="0" lang="ja-JP" altLang="en-US" sz="1400" kern="0" dirty="0">
                    <a:solidFill>
                      <a:sysClr val="window" lastClr="FFFFFF"/>
                    </a:solidFill>
                    <a:ea typeface="ＭＳ Ｐゴシック"/>
                  </a:endParaRPr>
                </a:p>
              </p:txBody>
            </p:sp>
          </p:grpSp>
        </p:grpSp>
        <p:sp>
          <p:nvSpPr>
            <p:cNvPr id="211" name="フリーフォーム 210"/>
            <p:cNvSpPr/>
            <p:nvPr/>
          </p:nvSpPr>
          <p:spPr>
            <a:xfrm>
              <a:off x="8182838" y="3003798"/>
              <a:ext cx="207593" cy="1568920"/>
            </a:xfrm>
            <a:custGeom>
              <a:avLst/>
              <a:gdLst>
                <a:gd name="connsiteX0" fmla="*/ 0 w 0"/>
                <a:gd name="connsiteY0" fmla="*/ 1175657 h 1175657"/>
                <a:gd name="connsiteX1" fmla="*/ 0 w 0"/>
                <a:gd name="connsiteY1" fmla="*/ 0 h 1175657"/>
              </a:gdLst>
              <a:ahLst/>
              <a:cxnLst>
                <a:cxn ang="0">
                  <a:pos x="connsiteX0" y="connsiteY0"/>
                </a:cxn>
                <a:cxn ang="0">
                  <a:pos x="connsiteX1" y="connsiteY1"/>
                </a:cxn>
              </a:cxnLst>
              <a:rect l="l" t="t" r="r" b="b"/>
              <a:pathLst>
                <a:path h="1175657">
                  <a:moveTo>
                    <a:pt x="0" y="1175657"/>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13" name="フリーフォーム 212"/>
            <p:cNvSpPr/>
            <p:nvPr/>
          </p:nvSpPr>
          <p:spPr>
            <a:xfrm>
              <a:off x="8333183" y="3003798"/>
              <a:ext cx="355338" cy="1568920"/>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25400" cap="flat" cmpd="sng" algn="ctr">
              <a:solidFill>
                <a:srgbClr val="4BACC6">
                  <a:lumMod val="75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nvGrpSpPr>
            <p:cNvPr id="215" name="グループ化 214"/>
            <p:cNvGrpSpPr/>
            <p:nvPr/>
          </p:nvGrpSpPr>
          <p:grpSpPr>
            <a:xfrm>
              <a:off x="8488377" y="3529448"/>
              <a:ext cx="371352" cy="965110"/>
              <a:chOff x="44560194" y="2547626"/>
              <a:chExt cx="494269" cy="1284561"/>
            </a:xfrm>
          </p:grpSpPr>
          <p:grpSp>
            <p:nvGrpSpPr>
              <p:cNvPr id="238" name="グループ化 237"/>
              <p:cNvGrpSpPr/>
              <p:nvPr/>
            </p:nvGrpSpPr>
            <p:grpSpPr>
              <a:xfrm>
                <a:off x="44906109" y="2599893"/>
                <a:ext cx="140677" cy="1083957"/>
                <a:chOff x="37986432" y="3435029"/>
                <a:chExt cx="140677" cy="1083957"/>
              </a:xfrm>
            </p:grpSpPr>
            <p:sp>
              <p:nvSpPr>
                <p:cNvPr id="249" name="フリーフォーム 248"/>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50" name="フリーフォーム 249"/>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51" name="フリーフォーム 250"/>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52" name="フリーフォーム 251"/>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53" name="フリーフォーム 252"/>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54" name="フリーフォーム 253"/>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55" name="フリーフォーム 254"/>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56" name="フリーフォーム 255"/>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sp>
            <p:nvSpPr>
              <p:cNvPr id="239" name="角丸四角形 238"/>
              <p:cNvSpPr/>
              <p:nvPr/>
            </p:nvSpPr>
            <p:spPr>
              <a:xfrm>
                <a:off x="44560194" y="2547626"/>
                <a:ext cx="365165" cy="1284561"/>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grpSp>
            <p:nvGrpSpPr>
              <p:cNvPr id="240" name="グループ化 239"/>
              <p:cNvGrpSpPr/>
              <p:nvPr/>
            </p:nvGrpSpPr>
            <p:grpSpPr>
              <a:xfrm>
                <a:off x="44913786" y="2675380"/>
                <a:ext cx="140677" cy="1083957"/>
                <a:chOff x="37986432" y="3435029"/>
                <a:chExt cx="140677" cy="1083957"/>
              </a:xfrm>
            </p:grpSpPr>
            <p:sp>
              <p:nvSpPr>
                <p:cNvPr id="241" name="フリーフォーム 240"/>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42" name="フリーフォーム 241"/>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43" name="フリーフォーム 242"/>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44" name="フリーフォーム 243"/>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45" name="フリーフォーム 244"/>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46" name="フリーフォーム 245"/>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47" name="フリーフォーム 246"/>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48" name="フリーフォーム 247"/>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grpSp>
        <p:sp>
          <p:nvSpPr>
            <p:cNvPr id="217" name="角丸四角形 216"/>
            <p:cNvSpPr/>
            <p:nvPr/>
          </p:nvSpPr>
          <p:spPr>
            <a:xfrm>
              <a:off x="6516216" y="3536626"/>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sp>
        <p:nvSpPr>
          <p:cNvPr id="180" name="四角形吹き出し 179"/>
          <p:cNvSpPr/>
          <p:nvPr/>
        </p:nvSpPr>
        <p:spPr>
          <a:xfrm>
            <a:off x="3459249" y="6406182"/>
            <a:ext cx="1793863" cy="440112"/>
          </a:xfrm>
          <a:prstGeom prst="wedgeRectCallout">
            <a:avLst>
              <a:gd name="adj1" fmla="val 53725"/>
              <a:gd name="adj2" fmla="val 90731"/>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Like the VX-2000</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182" name="四角形吹き出し 181"/>
          <p:cNvSpPr/>
          <p:nvPr/>
        </p:nvSpPr>
        <p:spPr>
          <a:xfrm>
            <a:off x="8441043" y="6414820"/>
            <a:ext cx="2000659" cy="440112"/>
          </a:xfrm>
          <a:prstGeom prst="wedgeRectCallout">
            <a:avLst>
              <a:gd name="adj1" fmla="val -60237"/>
              <a:gd name="adj2" fmla="val 115817"/>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similar to VM-3000</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7" name="正方形/長方形 6"/>
          <p:cNvSpPr/>
          <p:nvPr/>
        </p:nvSpPr>
        <p:spPr>
          <a:xfrm>
            <a:off x="5158980" y="1078332"/>
            <a:ext cx="8425452" cy="1616492"/>
          </a:xfrm>
          <a:prstGeom prst="rect">
            <a:avLst/>
          </a:prstGeom>
        </p:spPr>
        <p:txBody>
          <a:bodyPr wrap="square" lIns="137187" tIns="68594" rIns="137187" bIns="68594">
            <a:spAutoFit/>
          </a:bodyPr>
          <a:lstStyle/>
          <a:p>
            <a:r>
              <a:rPr lang="en-US" altLang="ja-JP" sz="2400" dirty="0">
                <a:solidFill>
                  <a:srgbClr val="5F5F5F"/>
                </a:solidFill>
                <a:latin typeface="Calibri"/>
                <a:cs typeface="Consolas" panose="020B0609020204030204" pitchFamily="49" charset="0"/>
              </a:rPr>
              <a:t>The </a:t>
            </a:r>
            <a:r>
              <a:rPr lang="en-US" altLang="ja-JP" sz="2400" b="1" dirty="0">
                <a:solidFill>
                  <a:srgbClr val="5F5F5F"/>
                </a:solidFill>
                <a:latin typeface="Calibri"/>
                <a:cs typeface="Consolas" panose="020B0609020204030204" pitchFamily="49" charset="0"/>
              </a:rPr>
              <a:t>frame</a:t>
            </a:r>
            <a:r>
              <a:rPr lang="en-US" altLang="ja-JP" sz="2400" dirty="0">
                <a:solidFill>
                  <a:srgbClr val="5F5F5F"/>
                </a:solidFill>
                <a:latin typeface="Calibri"/>
                <a:cs typeface="Consolas" panose="020B0609020204030204" pitchFamily="49" charset="0"/>
              </a:rPr>
              <a:t> is a device as a master constituting a system. </a:t>
            </a:r>
          </a:p>
          <a:p>
            <a:r>
              <a:rPr lang="en-US" altLang="ja-JP" sz="2400" dirty="0">
                <a:solidFill>
                  <a:srgbClr val="5F5F5F"/>
                </a:solidFill>
                <a:latin typeface="Calibri"/>
                <a:cs typeface="Consolas" panose="020B0609020204030204" pitchFamily="49" charset="0"/>
              </a:rPr>
              <a:t>There are </a:t>
            </a:r>
            <a:r>
              <a:rPr lang="en-US" altLang="ja-JP" sz="2400" b="1" dirty="0">
                <a:solidFill>
                  <a:srgbClr val="5F5F5F"/>
                </a:solidFill>
                <a:latin typeface="Calibri"/>
                <a:cs typeface="Consolas" panose="020B0609020204030204" pitchFamily="49" charset="0"/>
              </a:rPr>
              <a:t>three kinds </a:t>
            </a:r>
            <a:r>
              <a:rPr lang="en-US" altLang="ja-JP" sz="2400" dirty="0">
                <a:solidFill>
                  <a:srgbClr val="5F5F5F"/>
                </a:solidFill>
                <a:latin typeface="Calibri"/>
                <a:cs typeface="Consolas" panose="020B0609020204030204" pitchFamily="49" charset="0"/>
              </a:rPr>
              <a:t>of the frames. Each module has audio input and output. There is no system manager like the SX-2000 system.</a:t>
            </a:r>
          </a:p>
          <a:p>
            <a:r>
              <a:rPr lang="en-US" altLang="ja-JP" sz="2400" dirty="0">
                <a:solidFill>
                  <a:srgbClr val="5F5F5F"/>
                </a:solidFill>
                <a:latin typeface="Calibri"/>
                <a:cs typeface="Consolas" panose="020B0609020204030204" pitchFamily="49" charset="0"/>
              </a:rPr>
              <a:t>Module-type AMP is incorporated in the frame.</a:t>
            </a:r>
            <a:endParaRPr lang="ja-JP" altLang="en-US" sz="2400" dirty="0">
              <a:solidFill>
                <a:srgbClr val="5F5F5F"/>
              </a:solidFill>
              <a:latin typeface="Calibri"/>
              <a:cs typeface="Consolas" panose="020B0609020204030204" pitchFamily="49" charset="0"/>
            </a:endParaRPr>
          </a:p>
        </p:txBody>
      </p:sp>
      <p:sp>
        <p:nvSpPr>
          <p:cNvPr id="166" name="フリーフォーム 165"/>
          <p:cNvSpPr/>
          <p:nvPr/>
        </p:nvSpPr>
        <p:spPr>
          <a:xfrm>
            <a:off x="3134090" y="4919927"/>
            <a:ext cx="306154" cy="109105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67" name="フリーフォーム 166"/>
          <p:cNvSpPr/>
          <p:nvPr/>
        </p:nvSpPr>
        <p:spPr>
          <a:xfrm>
            <a:off x="6872220" y="4931147"/>
            <a:ext cx="306154" cy="109105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68" name="フリーフォーム 167"/>
          <p:cNvSpPr/>
          <p:nvPr/>
        </p:nvSpPr>
        <p:spPr>
          <a:xfrm>
            <a:off x="10657572" y="4939777"/>
            <a:ext cx="306154" cy="109105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nvGrpSpPr>
          <p:cNvPr id="137" name="グループ化 136"/>
          <p:cNvGrpSpPr/>
          <p:nvPr/>
        </p:nvGrpSpPr>
        <p:grpSpPr>
          <a:xfrm>
            <a:off x="3121793" y="976767"/>
            <a:ext cx="2002862" cy="1568697"/>
            <a:chOff x="2080954" y="650910"/>
            <a:chExt cx="1335087" cy="1045368"/>
          </a:xfrm>
        </p:grpSpPr>
        <p:pic>
          <p:nvPicPr>
            <p:cNvPr id="139" name="Picture 5"/>
            <p:cNvPicPr>
              <a:picLocks noChangeAspect="1" noChangeArrowheads="1"/>
            </p:cNvPicPr>
            <p:nvPr/>
          </p:nvPicPr>
          <p:blipFill>
            <a:blip r:embed="rId8" cstate="print">
              <a:lum bright="70000" contrast="-70000"/>
              <a:extLst>
                <a:ext uri="{28A0092B-C50C-407E-A947-70E740481C1C}">
                  <a14:useLocalDpi xmlns:a14="http://schemas.microsoft.com/office/drawing/2010/main" val="0"/>
                </a:ext>
              </a:extLst>
            </a:blip>
            <a:srcRect/>
            <a:stretch>
              <a:fillRect/>
            </a:stretch>
          </p:blipFill>
          <p:spPr bwMode="auto">
            <a:xfrm>
              <a:off x="2080954" y="650910"/>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4" name="Picture 2"/>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65" name="Picture 2"/>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5" name="正方形/長方形 4"/>
          <p:cNvSpPr/>
          <p:nvPr/>
        </p:nvSpPr>
        <p:spPr>
          <a:xfrm>
            <a:off x="2679031" y="2980163"/>
            <a:ext cx="570309" cy="489847"/>
          </a:xfrm>
          <a:prstGeom prst="rect">
            <a:avLst/>
          </a:prstGeom>
          <a:solidFill>
            <a:srgbClr val="7030A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r>
              <a:rPr lang="en-US" altLang="ja-JP" sz="1500" dirty="0"/>
              <a:t>AMP</a:t>
            </a:r>
            <a:endParaRPr lang="ja-JP" altLang="en-US" sz="1500" dirty="0"/>
          </a:p>
        </p:txBody>
      </p:sp>
      <p:sp>
        <p:nvSpPr>
          <p:cNvPr id="113" name="正方形/長方形 112"/>
          <p:cNvSpPr/>
          <p:nvPr/>
        </p:nvSpPr>
        <p:spPr>
          <a:xfrm>
            <a:off x="3328072" y="2980163"/>
            <a:ext cx="570309" cy="489847"/>
          </a:xfrm>
          <a:prstGeom prst="rect">
            <a:avLst/>
          </a:prstGeom>
          <a:solidFill>
            <a:srgbClr val="7030A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r>
              <a:rPr lang="en-US" altLang="ja-JP" sz="1500" dirty="0"/>
              <a:t>AMP</a:t>
            </a:r>
            <a:endParaRPr lang="ja-JP" altLang="en-US" sz="1500" dirty="0"/>
          </a:p>
        </p:txBody>
      </p:sp>
      <p:sp>
        <p:nvSpPr>
          <p:cNvPr id="114" name="正方形/長方形 113"/>
          <p:cNvSpPr/>
          <p:nvPr/>
        </p:nvSpPr>
        <p:spPr>
          <a:xfrm>
            <a:off x="3986610" y="2968261"/>
            <a:ext cx="570309" cy="489847"/>
          </a:xfrm>
          <a:prstGeom prst="rect">
            <a:avLst/>
          </a:prstGeom>
          <a:solidFill>
            <a:srgbClr val="7030A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r>
              <a:rPr lang="en-US" altLang="ja-JP" sz="1500" dirty="0"/>
              <a:t>AMP</a:t>
            </a:r>
            <a:endParaRPr lang="ja-JP" altLang="en-US" sz="1500" dirty="0"/>
          </a:p>
        </p:txBody>
      </p:sp>
      <p:sp>
        <p:nvSpPr>
          <p:cNvPr id="115" name="正方形/長方形 114"/>
          <p:cNvSpPr/>
          <p:nvPr/>
        </p:nvSpPr>
        <p:spPr>
          <a:xfrm>
            <a:off x="4646309" y="2968261"/>
            <a:ext cx="570309" cy="489847"/>
          </a:xfrm>
          <a:prstGeom prst="rect">
            <a:avLst/>
          </a:prstGeom>
          <a:solidFill>
            <a:srgbClr val="7030A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r>
              <a:rPr lang="en-US" altLang="ja-JP" sz="1500" dirty="0"/>
              <a:t>AMP</a:t>
            </a:r>
            <a:endParaRPr lang="ja-JP" altLang="en-US" sz="1500" dirty="0"/>
          </a:p>
        </p:txBody>
      </p:sp>
      <p:sp>
        <p:nvSpPr>
          <p:cNvPr id="118" name="正方形/長方形 117"/>
          <p:cNvSpPr/>
          <p:nvPr/>
        </p:nvSpPr>
        <p:spPr>
          <a:xfrm>
            <a:off x="2851100" y="3672802"/>
            <a:ext cx="824710" cy="231424"/>
          </a:xfrm>
          <a:prstGeom prst="rect">
            <a:avLst/>
          </a:prstGeom>
          <a:solidFill>
            <a:srgbClr val="C00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r>
              <a:rPr lang="en-US" altLang="ja-JP" sz="1500" dirty="0"/>
              <a:t>SP out</a:t>
            </a:r>
            <a:endParaRPr lang="ja-JP" altLang="en-US" sz="1500" dirty="0"/>
          </a:p>
        </p:txBody>
      </p:sp>
      <p:grpSp>
        <p:nvGrpSpPr>
          <p:cNvPr id="8" name="グループ化 7"/>
          <p:cNvGrpSpPr/>
          <p:nvPr/>
        </p:nvGrpSpPr>
        <p:grpSpPr>
          <a:xfrm>
            <a:off x="5008488" y="3064991"/>
            <a:ext cx="596639" cy="839232"/>
            <a:chOff x="3338604" y="2042487"/>
            <a:chExt cx="397713" cy="559258"/>
          </a:xfrm>
        </p:grpSpPr>
        <p:sp>
          <p:nvSpPr>
            <p:cNvPr id="116" name="正方形/長方形 115"/>
            <p:cNvSpPr/>
            <p:nvPr/>
          </p:nvSpPr>
          <p:spPr>
            <a:xfrm>
              <a:off x="3561871" y="2042487"/>
              <a:ext cx="128272" cy="457255"/>
            </a:xfrm>
            <a:prstGeom prst="rect">
              <a:avLst/>
            </a:prstGeom>
            <a:solidFill>
              <a:srgbClr val="00206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ja-JP" altLang="en-US" sz="1600" dirty="0"/>
            </a:p>
          </p:txBody>
        </p:sp>
        <p:sp>
          <p:nvSpPr>
            <p:cNvPr id="117" name="正方形/長方形 116"/>
            <p:cNvSpPr/>
            <p:nvPr/>
          </p:nvSpPr>
          <p:spPr>
            <a:xfrm>
              <a:off x="3381431" y="2373118"/>
              <a:ext cx="180440" cy="228627"/>
            </a:xfrm>
            <a:prstGeom prst="rect">
              <a:avLst/>
            </a:prstGeom>
            <a:solidFill>
              <a:srgbClr val="00206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ja-JP" altLang="en-US" sz="1600" dirty="0"/>
            </a:p>
          </p:txBody>
        </p:sp>
        <p:sp>
          <p:nvSpPr>
            <p:cNvPr id="6" name="正方形/長方形 5"/>
            <p:cNvSpPr/>
            <p:nvPr/>
          </p:nvSpPr>
          <p:spPr>
            <a:xfrm>
              <a:off x="3338604" y="2302413"/>
              <a:ext cx="397713" cy="215355"/>
            </a:xfrm>
            <a:prstGeom prst="rect">
              <a:avLst/>
            </a:prstGeom>
          </p:spPr>
          <p:txBody>
            <a:bodyPr wrap="none">
              <a:spAutoFit/>
            </a:bodyPr>
            <a:lstStyle/>
            <a:p>
              <a:pPr lvl="0" algn="ctr"/>
              <a:r>
                <a:rPr lang="en-US" altLang="ja-JP" sz="1500" dirty="0">
                  <a:solidFill>
                    <a:srgbClr val="FFFFFF"/>
                  </a:solidFill>
                  <a:latin typeface="Calibri"/>
                  <a:ea typeface="Meiryo UI"/>
                </a:rPr>
                <a:t>input</a:t>
              </a:r>
              <a:endParaRPr lang="ja-JP" altLang="en-US" sz="1500" dirty="0">
                <a:solidFill>
                  <a:srgbClr val="FFFFFF"/>
                </a:solidFill>
                <a:latin typeface="Calibri"/>
                <a:ea typeface="Meiryo UI"/>
              </a:endParaRPr>
            </a:p>
          </p:txBody>
        </p:sp>
      </p:grpSp>
      <p:sp>
        <p:nvSpPr>
          <p:cNvPr id="119" name="正方形/長方形 118"/>
          <p:cNvSpPr/>
          <p:nvPr/>
        </p:nvSpPr>
        <p:spPr>
          <a:xfrm>
            <a:off x="3797922" y="3493013"/>
            <a:ext cx="672759" cy="419616"/>
          </a:xfrm>
          <a:prstGeom prst="rect">
            <a:avLst/>
          </a:prstGeom>
          <a:solidFill>
            <a:srgbClr val="C00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lnSpc>
                <a:spcPct val="80000"/>
              </a:lnSpc>
            </a:pPr>
            <a:r>
              <a:rPr lang="en-US" altLang="ja-JP" sz="1500" dirty="0"/>
              <a:t>ATT</a:t>
            </a:r>
          </a:p>
          <a:p>
            <a:pPr algn="ctr">
              <a:lnSpc>
                <a:spcPct val="80000"/>
              </a:lnSpc>
            </a:pPr>
            <a:r>
              <a:rPr lang="en-US" altLang="ja-JP" sz="1500" dirty="0"/>
              <a:t>control</a:t>
            </a:r>
            <a:endParaRPr lang="ja-JP" altLang="en-US" sz="1500" dirty="0"/>
          </a:p>
        </p:txBody>
      </p:sp>
      <p:sp>
        <p:nvSpPr>
          <p:cNvPr id="120" name="正方形/長方形 119"/>
          <p:cNvSpPr/>
          <p:nvPr/>
        </p:nvSpPr>
        <p:spPr>
          <a:xfrm>
            <a:off x="4492231" y="3598665"/>
            <a:ext cx="582253" cy="260548"/>
          </a:xfrm>
          <a:prstGeom prst="rect">
            <a:avLst/>
          </a:prstGeom>
          <a:solidFill>
            <a:schemeClr val="tx1">
              <a:lumMod val="5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lnSpc>
                <a:spcPct val="80000"/>
              </a:lnSpc>
            </a:pPr>
            <a:r>
              <a:rPr lang="en-US" altLang="ja-JP" sz="1500" dirty="0"/>
              <a:t>control</a:t>
            </a:r>
            <a:endParaRPr lang="ja-JP" altLang="en-US" sz="1500" dirty="0"/>
          </a:p>
        </p:txBody>
      </p:sp>
      <p:sp>
        <p:nvSpPr>
          <p:cNvPr id="121" name="正方形/長方形 120"/>
          <p:cNvSpPr/>
          <p:nvPr/>
        </p:nvSpPr>
        <p:spPr>
          <a:xfrm>
            <a:off x="2429789" y="3493013"/>
            <a:ext cx="324074" cy="411213"/>
          </a:xfrm>
          <a:prstGeom prst="rect">
            <a:avLst/>
          </a:prstGeom>
          <a:solidFill>
            <a:schemeClr val="accent5">
              <a:lumMod val="5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lnSpc>
                <a:spcPct val="80000"/>
              </a:lnSpc>
            </a:pPr>
            <a:r>
              <a:rPr lang="en-US" altLang="ja-JP" sz="1500" dirty="0" err="1"/>
              <a:t>Exp</a:t>
            </a:r>
            <a:endParaRPr lang="ja-JP" altLang="en-US" sz="1500" dirty="0"/>
          </a:p>
        </p:txBody>
      </p:sp>
      <p:sp>
        <p:nvSpPr>
          <p:cNvPr id="122" name="正方形/長方形 121"/>
          <p:cNvSpPr/>
          <p:nvPr/>
        </p:nvSpPr>
        <p:spPr>
          <a:xfrm>
            <a:off x="2313272" y="3099675"/>
            <a:ext cx="221346" cy="339845"/>
          </a:xfrm>
          <a:prstGeom prst="rect">
            <a:avLst/>
          </a:prstGeom>
          <a:solidFill>
            <a:srgbClr val="FFC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lnSpc>
                <a:spcPct val="80000"/>
              </a:lnSpc>
            </a:pPr>
            <a:r>
              <a:rPr lang="en-US" altLang="ja-JP" sz="1400" dirty="0"/>
              <a:t>DC</a:t>
            </a:r>
            <a:endParaRPr lang="ja-JP" altLang="en-US" sz="1400" dirty="0"/>
          </a:p>
        </p:txBody>
      </p:sp>
      <p:sp>
        <p:nvSpPr>
          <p:cNvPr id="123" name="正方形/長方形 122"/>
          <p:cNvSpPr/>
          <p:nvPr/>
        </p:nvSpPr>
        <p:spPr>
          <a:xfrm>
            <a:off x="6402789" y="2986182"/>
            <a:ext cx="570309" cy="489847"/>
          </a:xfrm>
          <a:prstGeom prst="rect">
            <a:avLst/>
          </a:prstGeom>
          <a:solidFill>
            <a:srgbClr val="7030A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r>
              <a:rPr lang="en-US" altLang="ja-JP" sz="1500" dirty="0"/>
              <a:t>AMP</a:t>
            </a:r>
            <a:endParaRPr lang="ja-JP" altLang="en-US" sz="1500" dirty="0"/>
          </a:p>
        </p:txBody>
      </p:sp>
      <p:sp>
        <p:nvSpPr>
          <p:cNvPr id="124" name="正方形/長方形 123"/>
          <p:cNvSpPr/>
          <p:nvPr/>
        </p:nvSpPr>
        <p:spPr>
          <a:xfrm>
            <a:off x="7051830" y="2986182"/>
            <a:ext cx="570309" cy="489847"/>
          </a:xfrm>
          <a:prstGeom prst="rect">
            <a:avLst/>
          </a:prstGeom>
          <a:solidFill>
            <a:srgbClr val="7030A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r>
              <a:rPr lang="en-US" altLang="ja-JP" sz="1500" dirty="0"/>
              <a:t>AMP</a:t>
            </a:r>
            <a:endParaRPr lang="ja-JP" altLang="en-US" sz="1500" dirty="0"/>
          </a:p>
        </p:txBody>
      </p:sp>
      <p:sp>
        <p:nvSpPr>
          <p:cNvPr id="125" name="正方形/長方形 124"/>
          <p:cNvSpPr/>
          <p:nvPr/>
        </p:nvSpPr>
        <p:spPr>
          <a:xfrm>
            <a:off x="7710368" y="2974280"/>
            <a:ext cx="570309" cy="489847"/>
          </a:xfrm>
          <a:prstGeom prst="rect">
            <a:avLst/>
          </a:prstGeom>
          <a:solidFill>
            <a:srgbClr val="7030A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r>
              <a:rPr lang="en-US" altLang="ja-JP" sz="1500" dirty="0"/>
              <a:t>AMP</a:t>
            </a:r>
            <a:endParaRPr lang="ja-JP" altLang="en-US" sz="1500" dirty="0"/>
          </a:p>
        </p:txBody>
      </p:sp>
      <p:sp>
        <p:nvSpPr>
          <p:cNvPr id="127" name="正方形/長方形 126"/>
          <p:cNvSpPr/>
          <p:nvPr/>
        </p:nvSpPr>
        <p:spPr>
          <a:xfrm>
            <a:off x="7373363" y="3698619"/>
            <a:ext cx="824710" cy="231424"/>
          </a:xfrm>
          <a:prstGeom prst="rect">
            <a:avLst/>
          </a:prstGeom>
          <a:solidFill>
            <a:srgbClr val="C00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r>
              <a:rPr lang="en-US" altLang="ja-JP" sz="1500" dirty="0"/>
              <a:t>SP out</a:t>
            </a:r>
            <a:endParaRPr lang="ja-JP" altLang="en-US" sz="1500" dirty="0"/>
          </a:p>
        </p:txBody>
      </p:sp>
      <p:grpSp>
        <p:nvGrpSpPr>
          <p:cNvPr id="128" name="グループ化 127"/>
          <p:cNvGrpSpPr/>
          <p:nvPr/>
        </p:nvGrpSpPr>
        <p:grpSpPr>
          <a:xfrm>
            <a:off x="8732246" y="3071010"/>
            <a:ext cx="596639" cy="839232"/>
            <a:chOff x="3338604" y="2042487"/>
            <a:chExt cx="397713" cy="559258"/>
          </a:xfrm>
        </p:grpSpPr>
        <p:sp>
          <p:nvSpPr>
            <p:cNvPr id="129" name="正方形/長方形 128"/>
            <p:cNvSpPr/>
            <p:nvPr/>
          </p:nvSpPr>
          <p:spPr>
            <a:xfrm>
              <a:off x="3561871" y="2042487"/>
              <a:ext cx="128272" cy="457255"/>
            </a:xfrm>
            <a:prstGeom prst="rect">
              <a:avLst/>
            </a:prstGeom>
            <a:solidFill>
              <a:srgbClr val="00206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ja-JP" altLang="en-US" sz="1600" dirty="0"/>
            </a:p>
          </p:txBody>
        </p:sp>
        <p:sp>
          <p:nvSpPr>
            <p:cNvPr id="130" name="正方形/長方形 129"/>
            <p:cNvSpPr/>
            <p:nvPr/>
          </p:nvSpPr>
          <p:spPr>
            <a:xfrm>
              <a:off x="3381431" y="2373118"/>
              <a:ext cx="180440" cy="228627"/>
            </a:xfrm>
            <a:prstGeom prst="rect">
              <a:avLst/>
            </a:prstGeom>
            <a:solidFill>
              <a:srgbClr val="00206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ja-JP" altLang="en-US" sz="1600" dirty="0"/>
            </a:p>
          </p:txBody>
        </p:sp>
        <p:sp>
          <p:nvSpPr>
            <p:cNvPr id="169" name="正方形/長方形 168"/>
            <p:cNvSpPr/>
            <p:nvPr/>
          </p:nvSpPr>
          <p:spPr>
            <a:xfrm>
              <a:off x="3338604" y="2302413"/>
              <a:ext cx="397713" cy="215355"/>
            </a:xfrm>
            <a:prstGeom prst="rect">
              <a:avLst/>
            </a:prstGeom>
          </p:spPr>
          <p:txBody>
            <a:bodyPr wrap="none">
              <a:spAutoFit/>
            </a:bodyPr>
            <a:lstStyle/>
            <a:p>
              <a:pPr lvl="0" algn="ctr"/>
              <a:r>
                <a:rPr lang="en-US" altLang="ja-JP" sz="1500" dirty="0">
                  <a:solidFill>
                    <a:srgbClr val="FFFFFF"/>
                  </a:solidFill>
                  <a:latin typeface="Calibri"/>
                  <a:ea typeface="Meiryo UI"/>
                </a:rPr>
                <a:t>input</a:t>
              </a:r>
              <a:endParaRPr lang="ja-JP" altLang="en-US" sz="1500" dirty="0">
                <a:solidFill>
                  <a:srgbClr val="FFFFFF"/>
                </a:solidFill>
                <a:latin typeface="Calibri"/>
                <a:ea typeface="Meiryo UI"/>
              </a:endParaRPr>
            </a:p>
          </p:txBody>
        </p:sp>
      </p:grpSp>
      <p:sp>
        <p:nvSpPr>
          <p:cNvPr id="170" name="正方形/長方形 169"/>
          <p:cNvSpPr/>
          <p:nvPr/>
        </p:nvSpPr>
        <p:spPr>
          <a:xfrm>
            <a:off x="8357908" y="3056413"/>
            <a:ext cx="672759" cy="419616"/>
          </a:xfrm>
          <a:prstGeom prst="rect">
            <a:avLst/>
          </a:prstGeom>
          <a:solidFill>
            <a:srgbClr val="C00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lnSpc>
                <a:spcPct val="80000"/>
              </a:lnSpc>
            </a:pPr>
            <a:r>
              <a:rPr lang="en-US" altLang="ja-JP" sz="1500" dirty="0"/>
              <a:t>ATT</a:t>
            </a:r>
          </a:p>
          <a:p>
            <a:pPr algn="ctr">
              <a:lnSpc>
                <a:spcPct val="80000"/>
              </a:lnSpc>
            </a:pPr>
            <a:r>
              <a:rPr lang="en-US" altLang="ja-JP" sz="1500" dirty="0"/>
              <a:t>control</a:t>
            </a:r>
            <a:endParaRPr lang="ja-JP" altLang="en-US" sz="1500" dirty="0"/>
          </a:p>
        </p:txBody>
      </p:sp>
      <p:sp>
        <p:nvSpPr>
          <p:cNvPr id="171" name="正方形/長方形 170"/>
          <p:cNvSpPr/>
          <p:nvPr/>
        </p:nvSpPr>
        <p:spPr>
          <a:xfrm>
            <a:off x="8215989" y="3604684"/>
            <a:ext cx="582253" cy="260548"/>
          </a:xfrm>
          <a:prstGeom prst="rect">
            <a:avLst/>
          </a:prstGeom>
          <a:solidFill>
            <a:schemeClr val="tx1">
              <a:lumMod val="5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lnSpc>
                <a:spcPct val="80000"/>
              </a:lnSpc>
            </a:pPr>
            <a:r>
              <a:rPr lang="en-US" altLang="ja-JP" sz="1500" dirty="0"/>
              <a:t>control</a:t>
            </a:r>
            <a:endParaRPr lang="ja-JP" altLang="en-US" sz="1500" dirty="0"/>
          </a:p>
        </p:txBody>
      </p:sp>
      <p:sp>
        <p:nvSpPr>
          <p:cNvPr id="172" name="正方形/長方形 171"/>
          <p:cNvSpPr/>
          <p:nvPr/>
        </p:nvSpPr>
        <p:spPr>
          <a:xfrm>
            <a:off x="6153547" y="3499032"/>
            <a:ext cx="656255" cy="411213"/>
          </a:xfrm>
          <a:prstGeom prst="rect">
            <a:avLst/>
          </a:prstGeom>
          <a:solidFill>
            <a:schemeClr val="accent5">
              <a:lumMod val="5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lnSpc>
                <a:spcPct val="80000"/>
              </a:lnSpc>
            </a:pPr>
            <a:r>
              <a:rPr lang="en-US" altLang="ja-JP" sz="1500" dirty="0" err="1"/>
              <a:t>Exp</a:t>
            </a:r>
            <a:endParaRPr lang="ja-JP" altLang="en-US" sz="1500" dirty="0"/>
          </a:p>
        </p:txBody>
      </p:sp>
      <p:sp>
        <p:nvSpPr>
          <p:cNvPr id="173" name="正方形/長方形 172"/>
          <p:cNvSpPr/>
          <p:nvPr/>
        </p:nvSpPr>
        <p:spPr>
          <a:xfrm>
            <a:off x="6037030" y="3105694"/>
            <a:ext cx="221346" cy="339845"/>
          </a:xfrm>
          <a:prstGeom prst="rect">
            <a:avLst/>
          </a:prstGeom>
          <a:solidFill>
            <a:srgbClr val="FFC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lnSpc>
                <a:spcPct val="80000"/>
              </a:lnSpc>
            </a:pPr>
            <a:r>
              <a:rPr lang="en-US" altLang="ja-JP" sz="1400" dirty="0"/>
              <a:t>DC</a:t>
            </a:r>
            <a:endParaRPr lang="ja-JP" altLang="en-US" sz="1400" dirty="0"/>
          </a:p>
        </p:txBody>
      </p:sp>
      <p:sp>
        <p:nvSpPr>
          <p:cNvPr id="174" name="正方形/長方形 173"/>
          <p:cNvSpPr/>
          <p:nvPr/>
        </p:nvSpPr>
        <p:spPr>
          <a:xfrm>
            <a:off x="10162961" y="2984879"/>
            <a:ext cx="570309" cy="489847"/>
          </a:xfrm>
          <a:prstGeom prst="rect">
            <a:avLst/>
          </a:prstGeom>
          <a:solidFill>
            <a:srgbClr val="7030A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r>
              <a:rPr lang="en-US" altLang="ja-JP" sz="1500" dirty="0"/>
              <a:t>AMP</a:t>
            </a:r>
            <a:endParaRPr lang="ja-JP" altLang="en-US" sz="1500" dirty="0"/>
          </a:p>
        </p:txBody>
      </p:sp>
      <p:sp>
        <p:nvSpPr>
          <p:cNvPr id="175" name="正方形/長方形 174"/>
          <p:cNvSpPr/>
          <p:nvPr/>
        </p:nvSpPr>
        <p:spPr>
          <a:xfrm>
            <a:off x="10812002" y="2984879"/>
            <a:ext cx="570309" cy="489847"/>
          </a:xfrm>
          <a:prstGeom prst="rect">
            <a:avLst/>
          </a:prstGeom>
          <a:solidFill>
            <a:srgbClr val="7030A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r>
              <a:rPr lang="en-US" altLang="ja-JP" sz="1500" dirty="0"/>
              <a:t>AMP</a:t>
            </a:r>
            <a:endParaRPr lang="ja-JP" altLang="en-US" sz="1500" dirty="0"/>
          </a:p>
        </p:txBody>
      </p:sp>
      <p:sp>
        <p:nvSpPr>
          <p:cNvPr id="178" name="正方形/長方形 177"/>
          <p:cNvSpPr/>
          <p:nvPr/>
        </p:nvSpPr>
        <p:spPr>
          <a:xfrm>
            <a:off x="11201551" y="3677518"/>
            <a:ext cx="824710" cy="231424"/>
          </a:xfrm>
          <a:prstGeom prst="rect">
            <a:avLst/>
          </a:prstGeom>
          <a:solidFill>
            <a:srgbClr val="C00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r>
              <a:rPr lang="en-US" altLang="ja-JP" sz="1500" dirty="0"/>
              <a:t>SP out</a:t>
            </a:r>
            <a:endParaRPr lang="ja-JP" altLang="en-US" sz="1500" dirty="0"/>
          </a:p>
        </p:txBody>
      </p:sp>
      <p:grpSp>
        <p:nvGrpSpPr>
          <p:cNvPr id="179" name="グループ化 178"/>
          <p:cNvGrpSpPr/>
          <p:nvPr/>
        </p:nvGrpSpPr>
        <p:grpSpPr>
          <a:xfrm>
            <a:off x="12569292" y="3069708"/>
            <a:ext cx="596639" cy="839232"/>
            <a:chOff x="3338604" y="2042487"/>
            <a:chExt cx="397713" cy="559258"/>
          </a:xfrm>
        </p:grpSpPr>
        <p:sp>
          <p:nvSpPr>
            <p:cNvPr id="181" name="正方形/長方形 180"/>
            <p:cNvSpPr/>
            <p:nvPr/>
          </p:nvSpPr>
          <p:spPr>
            <a:xfrm>
              <a:off x="3561871" y="2042487"/>
              <a:ext cx="128272" cy="457255"/>
            </a:xfrm>
            <a:prstGeom prst="rect">
              <a:avLst/>
            </a:prstGeom>
            <a:solidFill>
              <a:srgbClr val="00206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ja-JP" altLang="en-US" sz="1600" dirty="0"/>
            </a:p>
          </p:txBody>
        </p:sp>
        <p:sp>
          <p:nvSpPr>
            <p:cNvPr id="183" name="正方形/長方形 182"/>
            <p:cNvSpPr/>
            <p:nvPr/>
          </p:nvSpPr>
          <p:spPr>
            <a:xfrm>
              <a:off x="3381431" y="2373118"/>
              <a:ext cx="180440" cy="228627"/>
            </a:xfrm>
            <a:prstGeom prst="rect">
              <a:avLst/>
            </a:prstGeom>
            <a:solidFill>
              <a:srgbClr val="00206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ja-JP" altLang="en-US" sz="1600" dirty="0"/>
            </a:p>
          </p:txBody>
        </p:sp>
        <p:sp>
          <p:nvSpPr>
            <p:cNvPr id="184" name="正方形/長方形 183"/>
            <p:cNvSpPr/>
            <p:nvPr/>
          </p:nvSpPr>
          <p:spPr>
            <a:xfrm>
              <a:off x="3338604" y="2302413"/>
              <a:ext cx="397713" cy="215355"/>
            </a:xfrm>
            <a:prstGeom prst="rect">
              <a:avLst/>
            </a:prstGeom>
          </p:spPr>
          <p:txBody>
            <a:bodyPr wrap="none">
              <a:spAutoFit/>
            </a:bodyPr>
            <a:lstStyle/>
            <a:p>
              <a:pPr lvl="0" algn="ctr"/>
              <a:r>
                <a:rPr lang="en-US" altLang="ja-JP" sz="1500" dirty="0">
                  <a:solidFill>
                    <a:srgbClr val="FFFFFF"/>
                  </a:solidFill>
                  <a:latin typeface="Calibri"/>
                  <a:ea typeface="Meiryo UI"/>
                </a:rPr>
                <a:t>input</a:t>
              </a:r>
              <a:endParaRPr lang="ja-JP" altLang="en-US" sz="1500" dirty="0">
                <a:solidFill>
                  <a:srgbClr val="FFFFFF"/>
                </a:solidFill>
                <a:latin typeface="Calibri"/>
                <a:ea typeface="Meiryo UI"/>
              </a:endParaRPr>
            </a:p>
          </p:txBody>
        </p:sp>
      </p:grpSp>
      <p:sp>
        <p:nvSpPr>
          <p:cNvPr id="185" name="正方形/長方形 184"/>
          <p:cNvSpPr/>
          <p:nvPr/>
        </p:nvSpPr>
        <p:spPr>
          <a:xfrm>
            <a:off x="12178536" y="2961224"/>
            <a:ext cx="672759" cy="599918"/>
          </a:xfrm>
          <a:prstGeom prst="rect">
            <a:avLst/>
          </a:prstGeom>
          <a:solidFill>
            <a:srgbClr val="C00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lnSpc>
                <a:spcPct val="80000"/>
              </a:lnSpc>
            </a:pPr>
            <a:r>
              <a:rPr lang="en-US" altLang="ja-JP" sz="1500" dirty="0"/>
              <a:t>ATT</a:t>
            </a:r>
          </a:p>
          <a:p>
            <a:pPr algn="ctr">
              <a:lnSpc>
                <a:spcPct val="80000"/>
              </a:lnSpc>
            </a:pPr>
            <a:r>
              <a:rPr lang="en-US" altLang="ja-JP" sz="1500" dirty="0"/>
              <a:t>control</a:t>
            </a:r>
            <a:endParaRPr lang="ja-JP" altLang="en-US" sz="1500" dirty="0"/>
          </a:p>
        </p:txBody>
      </p:sp>
      <p:sp>
        <p:nvSpPr>
          <p:cNvPr id="186" name="正方形/長方形 185"/>
          <p:cNvSpPr/>
          <p:nvPr/>
        </p:nvSpPr>
        <p:spPr>
          <a:xfrm>
            <a:off x="12044535" y="3603382"/>
            <a:ext cx="582253" cy="260548"/>
          </a:xfrm>
          <a:prstGeom prst="rect">
            <a:avLst/>
          </a:prstGeom>
          <a:solidFill>
            <a:schemeClr val="tx1">
              <a:lumMod val="5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lnSpc>
                <a:spcPct val="80000"/>
              </a:lnSpc>
            </a:pPr>
            <a:r>
              <a:rPr lang="en-US" altLang="ja-JP" sz="1500" dirty="0"/>
              <a:t>control</a:t>
            </a:r>
            <a:endParaRPr lang="ja-JP" altLang="en-US" sz="1500" dirty="0"/>
          </a:p>
        </p:txBody>
      </p:sp>
      <p:sp>
        <p:nvSpPr>
          <p:cNvPr id="187" name="正方形/長方形 186"/>
          <p:cNvSpPr/>
          <p:nvPr/>
        </p:nvSpPr>
        <p:spPr>
          <a:xfrm>
            <a:off x="10773083" y="3493012"/>
            <a:ext cx="428468" cy="419706"/>
          </a:xfrm>
          <a:prstGeom prst="rect">
            <a:avLst/>
          </a:prstGeom>
          <a:solidFill>
            <a:schemeClr val="accent5">
              <a:lumMod val="5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lnSpc>
                <a:spcPct val="80000"/>
              </a:lnSpc>
            </a:pPr>
            <a:r>
              <a:rPr lang="en-US" altLang="ja-JP" sz="1500" dirty="0" err="1"/>
              <a:t>Exp</a:t>
            </a:r>
            <a:endParaRPr lang="ja-JP" altLang="en-US" sz="1500" dirty="0"/>
          </a:p>
        </p:txBody>
      </p:sp>
      <p:sp>
        <p:nvSpPr>
          <p:cNvPr id="191" name="正方形/長方形 190"/>
          <p:cNvSpPr/>
          <p:nvPr/>
        </p:nvSpPr>
        <p:spPr>
          <a:xfrm>
            <a:off x="9797201" y="3104391"/>
            <a:ext cx="221346" cy="339845"/>
          </a:xfrm>
          <a:prstGeom prst="rect">
            <a:avLst/>
          </a:prstGeom>
          <a:solidFill>
            <a:srgbClr val="FFC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lnSpc>
                <a:spcPct val="80000"/>
              </a:lnSpc>
            </a:pPr>
            <a:r>
              <a:rPr lang="en-US" altLang="ja-JP" sz="1400" dirty="0"/>
              <a:t>DC</a:t>
            </a:r>
            <a:endParaRPr lang="ja-JP" altLang="en-US" sz="1400" dirty="0"/>
          </a:p>
        </p:txBody>
      </p:sp>
      <p:sp>
        <p:nvSpPr>
          <p:cNvPr id="207" name="正方形/長方形 206"/>
          <p:cNvSpPr/>
          <p:nvPr/>
        </p:nvSpPr>
        <p:spPr>
          <a:xfrm>
            <a:off x="9948374" y="3681294"/>
            <a:ext cx="824710" cy="231424"/>
          </a:xfrm>
          <a:prstGeom prst="rect">
            <a:avLst/>
          </a:prstGeom>
          <a:solidFill>
            <a:srgbClr val="C00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94" rIns="0" bIns="68594" rtlCol="0" anchor="ctr"/>
          <a:lstStyle/>
          <a:p>
            <a:pPr algn="ctr"/>
            <a:r>
              <a:rPr lang="en-US" altLang="ja-JP" sz="1500" dirty="0"/>
              <a:t>SP out</a:t>
            </a:r>
            <a:endParaRPr lang="ja-JP" altLang="en-US" sz="1500" dirty="0"/>
          </a:p>
        </p:txBody>
      </p:sp>
      <p:pic>
        <p:nvPicPr>
          <p:cNvPr id="209" name="Picture 5"/>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152556" y="6019452"/>
            <a:ext cx="3002382" cy="38470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2" name="円/楕円 211"/>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8" name="円/楕円 217"/>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角丸四角形 204">
            <a:extLst>
              <a:ext uri="{FF2B5EF4-FFF2-40B4-BE49-F238E27FC236}">
                <a16:creationId xmlns:a16="http://schemas.microsoft.com/office/drawing/2014/main" id="{2A0C2F4E-31B9-00AE-E433-87C5754974E3}"/>
              </a:ext>
            </a:extLst>
          </p:cNvPr>
          <p:cNvSpPr/>
          <p:nvPr/>
        </p:nvSpPr>
        <p:spPr>
          <a:xfrm>
            <a:off x="10863720" y="6606854"/>
            <a:ext cx="719296" cy="33026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LO</a:t>
            </a:r>
            <a:endParaRPr kumimoji="0" lang="ja-JP" altLang="en-US" sz="2100" kern="0" dirty="0">
              <a:solidFill>
                <a:sysClr val="window" lastClr="FFFFFF"/>
              </a:solidFill>
              <a:ea typeface="ＭＳ Ｐゴシック"/>
            </a:endParaRPr>
          </a:p>
        </p:txBody>
      </p:sp>
      <p:grpSp>
        <p:nvGrpSpPr>
          <p:cNvPr id="10" name="グループ化 9">
            <a:extLst>
              <a:ext uri="{FF2B5EF4-FFF2-40B4-BE49-F238E27FC236}">
                <a16:creationId xmlns:a16="http://schemas.microsoft.com/office/drawing/2014/main" id="{997D115A-B625-BA64-2454-00E33A6A64E1}"/>
              </a:ext>
            </a:extLst>
          </p:cNvPr>
          <p:cNvGrpSpPr/>
          <p:nvPr/>
        </p:nvGrpSpPr>
        <p:grpSpPr>
          <a:xfrm>
            <a:off x="10288573" y="6778836"/>
            <a:ext cx="870939" cy="826947"/>
            <a:chOff x="2750703" y="955905"/>
            <a:chExt cx="2425139" cy="2301960"/>
          </a:xfrm>
        </p:grpSpPr>
        <p:grpSp>
          <p:nvGrpSpPr>
            <p:cNvPr id="11" name="グループ化 10">
              <a:extLst>
                <a:ext uri="{FF2B5EF4-FFF2-40B4-BE49-F238E27FC236}">
                  <a16:creationId xmlns:a16="http://schemas.microsoft.com/office/drawing/2014/main" id="{D6C1E1CB-1BAC-102D-A4F6-B61DAF4F6298}"/>
                </a:ext>
              </a:extLst>
            </p:cNvPr>
            <p:cNvGrpSpPr/>
            <p:nvPr/>
          </p:nvGrpSpPr>
          <p:grpSpPr>
            <a:xfrm>
              <a:off x="2951388" y="1221263"/>
              <a:ext cx="2030343" cy="1771248"/>
              <a:chOff x="2951388" y="1221263"/>
              <a:chExt cx="2030343" cy="1771248"/>
            </a:xfrm>
          </p:grpSpPr>
          <p:sp>
            <p:nvSpPr>
              <p:cNvPr id="13" name="円/楕円 55">
                <a:extLst>
                  <a:ext uri="{FF2B5EF4-FFF2-40B4-BE49-F238E27FC236}">
                    <a16:creationId xmlns:a16="http://schemas.microsoft.com/office/drawing/2014/main" id="{5644A3AF-2790-E87F-CAC3-D595A03F2E6B}"/>
                  </a:ext>
                </a:extLst>
              </p:cNvPr>
              <p:cNvSpPr/>
              <p:nvPr/>
            </p:nvSpPr>
            <p:spPr>
              <a:xfrm>
                <a:off x="2991168" y="1221263"/>
                <a:ext cx="1944215" cy="1771248"/>
              </a:xfrm>
              <a:prstGeom prst="ellipse">
                <a:avLst/>
              </a:prstGeom>
              <a:solidFill>
                <a:schemeClr val="accent6">
                  <a:lumMod val="75000"/>
                </a:schemeClr>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600" kern="0" dirty="0">
                  <a:solidFill>
                    <a:prstClr val="white"/>
                  </a:solidFill>
                  <a:latin typeface="Meiryo UI"/>
                  <a:ea typeface="Meiryo UI"/>
                </a:endParaRPr>
              </a:p>
            </p:txBody>
          </p:sp>
          <p:sp>
            <p:nvSpPr>
              <p:cNvPr id="14" name="角丸四角形 56">
                <a:extLst>
                  <a:ext uri="{FF2B5EF4-FFF2-40B4-BE49-F238E27FC236}">
                    <a16:creationId xmlns:a16="http://schemas.microsoft.com/office/drawing/2014/main" id="{D343E8F0-DD18-875C-511A-356BC2FADA96}"/>
                  </a:ext>
                </a:extLst>
              </p:cNvPr>
              <p:cNvSpPr/>
              <p:nvPr/>
            </p:nvSpPr>
            <p:spPr>
              <a:xfrm>
                <a:off x="2951388" y="1746611"/>
                <a:ext cx="2030343" cy="792089"/>
              </a:xfrm>
              <a:prstGeom prst="roundRect">
                <a:avLst/>
              </a:prstGeom>
              <a:solidFill>
                <a:schemeClr val="accent6">
                  <a:lumMod val="75000"/>
                </a:schemeClr>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v.5.1</a:t>
                </a:r>
                <a:endParaRPr kumimoji="0" lang="ja-JP" altLang="en-US" b="1" kern="0" dirty="0">
                  <a:solidFill>
                    <a:prstClr val="white"/>
                  </a:solidFill>
                  <a:latin typeface="Calibri"/>
                  <a:ea typeface="Meiryo UI"/>
                </a:endParaRPr>
              </a:p>
            </p:txBody>
          </p:sp>
        </p:grpSp>
        <p:pic>
          <p:nvPicPr>
            <p:cNvPr id="12" name="Picture 2" descr="C:\Users\toa27839.TOA\AppData\Local\Temp\notesEA312D\Bubble_material_noshadow-01.png">
              <a:extLst>
                <a:ext uri="{FF2B5EF4-FFF2-40B4-BE49-F238E27FC236}">
                  <a16:creationId xmlns:a16="http://schemas.microsoft.com/office/drawing/2014/main" id="{1D300BEB-3CD6-54C6-5757-84280F72BD01}"/>
                </a:ext>
              </a:extLst>
            </p:cNvPr>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a:stretch/>
          </p:blipFill>
          <p:spPr bwMode="auto">
            <a:xfrm>
              <a:off x="2750703" y="955905"/>
              <a:ext cx="2425139" cy="2301960"/>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15" name="正方形/長方形 14">
            <a:extLst>
              <a:ext uri="{FF2B5EF4-FFF2-40B4-BE49-F238E27FC236}">
                <a16:creationId xmlns:a16="http://schemas.microsoft.com/office/drawing/2014/main" id="{19BFB6D6-F43B-B1AB-3B1D-176AF1D12D46}"/>
              </a:ext>
            </a:extLst>
          </p:cNvPr>
          <p:cNvSpPr/>
          <p:nvPr/>
        </p:nvSpPr>
        <p:spPr>
          <a:xfrm>
            <a:off x="11561945" y="6520922"/>
            <a:ext cx="2000659" cy="1000302"/>
          </a:xfrm>
          <a:prstGeom prst="rect">
            <a:avLst/>
          </a:prstGeom>
        </p:spPr>
        <p:txBody>
          <a:bodyPr wrap="square" lIns="137187" tIns="68594" rIns="137187" bIns="68594">
            <a:spAutoFit/>
          </a:bodyPr>
          <a:lstStyle/>
          <a:p>
            <a:r>
              <a:rPr lang="en-US" altLang="ja-JP" sz="1400" dirty="0">
                <a:solidFill>
                  <a:srgbClr val="5F5F5F"/>
                </a:solidFill>
                <a:latin typeface="Calibri"/>
                <a:cs typeface="Consolas" panose="020B0609020204030204" pitchFamily="49" charset="0"/>
              </a:rPr>
              <a:t>Since ver.5.10, it is now possible to install LO (Line Output module) instead of AMP.</a:t>
            </a:r>
            <a:endParaRPr lang="ja-JP" altLang="en-US" sz="1400" dirty="0">
              <a:solidFill>
                <a:srgbClr val="5F5F5F"/>
              </a:solidFill>
              <a:latin typeface="Calibri"/>
              <a:cs typeface="Consolas" panose="020B0609020204030204" pitchFamily="49" charset="0"/>
            </a:endParaRPr>
          </a:p>
        </p:txBody>
      </p:sp>
      <p:grpSp>
        <p:nvGrpSpPr>
          <p:cNvPr id="16" name="グループ化 15">
            <a:extLst>
              <a:ext uri="{FF2B5EF4-FFF2-40B4-BE49-F238E27FC236}">
                <a16:creationId xmlns:a16="http://schemas.microsoft.com/office/drawing/2014/main" id="{F4FB2286-A48C-2468-9BCC-30643FBC9D56}"/>
              </a:ext>
            </a:extLst>
          </p:cNvPr>
          <p:cNvGrpSpPr/>
          <p:nvPr/>
        </p:nvGrpSpPr>
        <p:grpSpPr>
          <a:xfrm>
            <a:off x="1622181" y="288390"/>
            <a:ext cx="2053631" cy="1949899"/>
            <a:chOff x="2645711" y="841076"/>
            <a:chExt cx="2667654" cy="2532159"/>
          </a:xfrm>
        </p:grpSpPr>
        <p:grpSp>
          <p:nvGrpSpPr>
            <p:cNvPr id="17" name="グループ化 16">
              <a:extLst>
                <a:ext uri="{FF2B5EF4-FFF2-40B4-BE49-F238E27FC236}">
                  <a16:creationId xmlns:a16="http://schemas.microsoft.com/office/drawing/2014/main" id="{DF7C82D8-85FC-AB8C-01F6-F54911485384}"/>
                </a:ext>
              </a:extLst>
            </p:cNvPr>
            <p:cNvGrpSpPr/>
            <p:nvPr/>
          </p:nvGrpSpPr>
          <p:grpSpPr>
            <a:xfrm>
              <a:off x="2951391" y="1221263"/>
              <a:ext cx="2030342" cy="1771248"/>
              <a:chOff x="2951391" y="1221263"/>
              <a:chExt cx="2030342" cy="1771248"/>
            </a:xfrm>
          </p:grpSpPr>
          <p:sp>
            <p:nvSpPr>
              <p:cNvPr id="19" name="円/楕円 64">
                <a:extLst>
                  <a:ext uri="{FF2B5EF4-FFF2-40B4-BE49-F238E27FC236}">
                    <a16:creationId xmlns:a16="http://schemas.microsoft.com/office/drawing/2014/main" id="{0357037E-9083-17BD-FDC4-0AC8EA091963}"/>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3600" kern="0">
                  <a:solidFill>
                    <a:prstClr val="white"/>
                  </a:solidFill>
                  <a:latin typeface="Meiryo UI"/>
                  <a:ea typeface="Meiryo UI"/>
                </a:endParaRPr>
              </a:p>
            </p:txBody>
          </p:sp>
          <p:sp>
            <p:nvSpPr>
              <p:cNvPr id="20" name="角丸四角形 65">
                <a:extLst>
                  <a:ext uri="{FF2B5EF4-FFF2-40B4-BE49-F238E27FC236}">
                    <a16:creationId xmlns:a16="http://schemas.microsoft.com/office/drawing/2014/main" id="{6E930977-125C-A0E9-3B44-58E55639D3BE}"/>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2800" b="1" kern="0" dirty="0">
                    <a:solidFill>
                      <a:prstClr val="white"/>
                    </a:solidFill>
                    <a:latin typeface="Calibri"/>
                    <a:ea typeface="Meiryo UI"/>
                  </a:rPr>
                  <a:t>Frame</a:t>
                </a:r>
                <a:endParaRPr kumimoji="0" lang="ja-JP" altLang="en-US" sz="2400" b="1" kern="0" dirty="0">
                  <a:solidFill>
                    <a:prstClr val="white"/>
                  </a:solidFill>
                  <a:latin typeface="Calibri"/>
                  <a:ea typeface="Meiryo UI"/>
                </a:endParaRPr>
              </a:p>
            </p:txBody>
          </p:sp>
        </p:grpSp>
        <p:pic>
          <p:nvPicPr>
            <p:cNvPr id="18" name="Picture 2" descr="C:\Users\toa27839.TOA\AppData\Local\Temp\notesEA312D\Bubble_material_noshadow-01.png">
              <a:extLst>
                <a:ext uri="{FF2B5EF4-FFF2-40B4-BE49-F238E27FC236}">
                  <a16:creationId xmlns:a16="http://schemas.microsoft.com/office/drawing/2014/main" id="{94BD57F9-EE8B-0F03-A2B3-ED0791E7C2FB}"/>
                </a:ext>
              </a:extLst>
            </p:cNvPr>
            <p:cNvPicPr>
              <a:picLocks noChangeAspect="1" noChangeArrowheads="1"/>
            </p:cNvPicPr>
            <p:nvPr/>
          </p:nvPicPr>
          <p:blipFill rotWithShape="1">
            <a:blip r:embed="rId12"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grpSp>
        <p:nvGrpSpPr>
          <p:cNvPr id="21" name="グループ化 20">
            <a:extLst>
              <a:ext uri="{FF2B5EF4-FFF2-40B4-BE49-F238E27FC236}">
                <a16:creationId xmlns:a16="http://schemas.microsoft.com/office/drawing/2014/main" id="{DC4EAE6C-8550-B8A4-FD17-54AD888C3947}"/>
              </a:ext>
            </a:extLst>
          </p:cNvPr>
          <p:cNvGrpSpPr/>
          <p:nvPr/>
        </p:nvGrpSpPr>
        <p:grpSpPr>
          <a:xfrm>
            <a:off x="719600" y="5060180"/>
            <a:ext cx="1372636" cy="1940845"/>
            <a:chOff x="719600" y="4726679"/>
            <a:chExt cx="1372636" cy="1940845"/>
          </a:xfrm>
          <a:effectLst>
            <a:outerShdw blurRad="50800" dist="38100" dir="8100000" algn="tr" rotWithShape="0">
              <a:prstClr val="black">
                <a:alpha val="40000"/>
              </a:prstClr>
            </a:outerShdw>
          </a:effectLst>
        </p:grpSpPr>
        <p:sp>
          <p:nvSpPr>
            <p:cNvPr id="22" name="正方形/長方形 21">
              <a:extLst>
                <a:ext uri="{FF2B5EF4-FFF2-40B4-BE49-F238E27FC236}">
                  <a16:creationId xmlns:a16="http://schemas.microsoft.com/office/drawing/2014/main" id="{9908604F-5D2B-5C58-5690-226A03CA2059}"/>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13" action="ppaction://hlinksldjump"/>
                </a:rPr>
                <a:t>Common</a:t>
              </a:r>
              <a:endParaRPr kumimoji="1" lang="en-US" altLang="ja-JP" sz="1200" dirty="0"/>
            </a:p>
            <a:p>
              <a:r>
                <a:rPr lang="ja-JP" altLang="en-US" sz="1100" dirty="0"/>
                <a:t>   </a:t>
              </a:r>
              <a:r>
                <a:rPr lang="en-US" altLang="ja-JP" sz="1100" dirty="0">
                  <a:hlinkClick r:id="rId14" action="ppaction://hlinksldjump"/>
                </a:rPr>
                <a:t>Audio</a:t>
              </a:r>
              <a:endParaRPr lang="en-US" altLang="ja-JP" sz="1100" dirty="0"/>
            </a:p>
            <a:p>
              <a:r>
                <a:rPr kumimoji="1" lang="en-US" altLang="ja-JP" sz="1100" dirty="0"/>
                <a:t>   </a:t>
              </a:r>
              <a:r>
                <a:rPr kumimoji="1" lang="en-US" altLang="ja-JP" sz="1100" dirty="0">
                  <a:hlinkClick r:id="rId15" action="ppaction://hlinksldjump"/>
                </a:rPr>
                <a:t>Control</a:t>
              </a:r>
              <a:endParaRPr kumimoji="1" lang="en-US" altLang="ja-JP" sz="1100" dirty="0"/>
            </a:p>
            <a:p>
              <a:r>
                <a:rPr lang="en-US" altLang="ja-JP" sz="1100" dirty="0"/>
                <a:t>   </a:t>
              </a:r>
              <a:r>
                <a:rPr lang="en-US" altLang="ja-JP" sz="1100" dirty="0">
                  <a:hlinkClick r:id="rId16" action="ppaction://hlinksldjump"/>
                </a:rPr>
                <a:t>Timer</a:t>
              </a:r>
              <a:endParaRPr kumimoji="1" lang="en-US" altLang="ja-JP" sz="1100" dirty="0"/>
            </a:p>
            <a:p>
              <a:r>
                <a:rPr lang="en-US" altLang="ja-JP" sz="1100" dirty="0"/>
                <a:t>   </a:t>
              </a:r>
              <a:r>
                <a:rPr lang="en-US" altLang="ja-JP" sz="1100" dirty="0">
                  <a:hlinkClick r:id="rId17" action="ppaction://hlinksldjump"/>
                </a:rPr>
                <a:t>Others</a:t>
              </a:r>
              <a:endParaRPr lang="en-US" altLang="ja-JP" sz="1100" dirty="0"/>
            </a:p>
            <a:p>
              <a:r>
                <a:rPr lang="en-US" altLang="ja-JP" sz="1200" dirty="0"/>
                <a:t> </a:t>
              </a:r>
              <a:r>
                <a:rPr lang="en-US" altLang="ja-JP" sz="1200" dirty="0">
                  <a:hlinkClick r:id="rId18" action="ppaction://hlinksldjump"/>
                </a:rPr>
                <a:t>04F </a:t>
              </a:r>
              <a:endParaRPr lang="en-US" altLang="ja-JP" sz="1200" dirty="0"/>
            </a:p>
            <a:p>
              <a:r>
                <a:rPr kumimoji="1" lang="en-US" altLang="ja-JP" sz="1200" dirty="0"/>
                <a:t> </a:t>
              </a:r>
              <a:r>
                <a:rPr kumimoji="1" lang="en-US" altLang="ja-JP" sz="1200" dirty="0">
                  <a:hlinkClick r:id="rId19" action="ppaction://hlinksldjump"/>
                </a:rPr>
                <a:t>08F</a:t>
              </a:r>
              <a:endParaRPr kumimoji="1" lang="en-US" altLang="ja-JP" sz="1200" dirty="0"/>
            </a:p>
            <a:p>
              <a:r>
                <a:rPr lang="en-US" altLang="ja-JP" sz="1200" dirty="0"/>
                <a:t> </a:t>
              </a:r>
              <a:r>
                <a:rPr lang="en-US" altLang="ja-JP" sz="1200" dirty="0">
                  <a:hlinkClick r:id="rId20" action="ppaction://hlinksldjump"/>
                </a:rPr>
                <a:t>16F</a:t>
              </a:r>
              <a:endParaRPr lang="en-US" altLang="ja-JP" sz="1200" dirty="0"/>
            </a:p>
            <a:p>
              <a:r>
                <a:rPr lang="en-US" altLang="ja-JP" sz="1200" dirty="0"/>
                <a:t> </a:t>
              </a:r>
              <a:r>
                <a:rPr lang="en-US" altLang="ja-JP" sz="1200" dirty="0">
                  <a:hlinkClick r:id="rId21" action="ppaction://hlinksldjump"/>
                </a:rPr>
                <a:t>08/16F SS Exp</a:t>
              </a:r>
              <a:endParaRPr lang="en-US" altLang="ja-JP" sz="1200" dirty="0"/>
            </a:p>
            <a:p>
              <a:r>
                <a:rPr kumimoji="1" lang="en-US" altLang="ja-JP" sz="1200" dirty="0"/>
                <a:t> </a:t>
              </a:r>
              <a:r>
                <a:rPr kumimoji="1" lang="en-US" altLang="ja-JP" sz="1200" dirty="0">
                  <a:hlinkClick r:id="rId22" action="ppaction://hlinksldjump"/>
                </a:rPr>
                <a:t>Deference</a:t>
              </a:r>
              <a:endParaRPr kumimoji="1" lang="en-US" altLang="ja-JP" sz="1200" dirty="0"/>
            </a:p>
          </p:txBody>
        </p:sp>
        <p:sp>
          <p:nvSpPr>
            <p:cNvPr id="23" name="二等辺三角形 72">
              <a:extLst>
                <a:ext uri="{FF2B5EF4-FFF2-40B4-BE49-F238E27FC236}">
                  <a16:creationId xmlns:a16="http://schemas.microsoft.com/office/drawing/2014/main" id="{4834512F-455C-7D16-0D95-1607FF7871C7}"/>
                </a:ext>
              </a:extLst>
            </p:cNvPr>
            <p:cNvSpPr/>
            <p:nvPr/>
          </p:nvSpPr>
          <p:spPr>
            <a:xfrm rot="16200000">
              <a:off x="677061" y="4769218"/>
              <a:ext cx="320003" cy="234926"/>
            </a:xfrm>
            <a:custGeom>
              <a:avLst/>
              <a:gdLst>
                <a:gd name="connsiteX0" fmla="*/ 0 w 107352"/>
                <a:gd name="connsiteY0" fmla="*/ 216024 h 216024"/>
                <a:gd name="connsiteX1" fmla="*/ 107352 w 107352"/>
                <a:gd name="connsiteY1" fmla="*/ 0 h 216024"/>
                <a:gd name="connsiteX2" fmla="*/ 107352 w 107352"/>
                <a:gd name="connsiteY2" fmla="*/ 216024 h 216024"/>
                <a:gd name="connsiteX3" fmla="*/ 0 w 107352"/>
                <a:gd name="connsiteY3" fmla="*/ 216024 h 216024"/>
                <a:gd name="connsiteX0" fmla="*/ 0 w 320003"/>
                <a:gd name="connsiteY0" fmla="*/ 234926 h 234926"/>
                <a:gd name="connsiteX1" fmla="*/ 320003 w 320003"/>
                <a:gd name="connsiteY1" fmla="*/ 0 h 234926"/>
                <a:gd name="connsiteX2" fmla="*/ 107352 w 320003"/>
                <a:gd name="connsiteY2" fmla="*/ 234926 h 234926"/>
                <a:gd name="connsiteX3" fmla="*/ 0 w 320003"/>
                <a:gd name="connsiteY3" fmla="*/ 234926 h 234926"/>
              </a:gdLst>
              <a:ahLst/>
              <a:cxnLst>
                <a:cxn ang="0">
                  <a:pos x="connsiteX0" y="connsiteY0"/>
                </a:cxn>
                <a:cxn ang="0">
                  <a:pos x="connsiteX1" y="connsiteY1"/>
                </a:cxn>
                <a:cxn ang="0">
                  <a:pos x="connsiteX2" y="connsiteY2"/>
                </a:cxn>
                <a:cxn ang="0">
                  <a:pos x="connsiteX3" y="connsiteY3"/>
                </a:cxn>
              </a:cxnLst>
              <a:rect l="l" t="t" r="r" b="b"/>
              <a:pathLst>
                <a:path w="320003" h="234926">
                  <a:moveTo>
                    <a:pt x="0" y="234926"/>
                  </a:moveTo>
                  <a:lnTo>
                    <a:pt x="320003" y="0"/>
                  </a:lnTo>
                  <a:lnTo>
                    <a:pt x="107352" y="234926"/>
                  </a:lnTo>
                  <a:lnTo>
                    <a:pt x="0" y="234926"/>
                  </a:lnTo>
                  <a:close/>
                </a:path>
              </a:pathLst>
            </a:cu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24" name="円/楕円 100">
            <a:extLst>
              <a:ext uri="{FF2B5EF4-FFF2-40B4-BE49-F238E27FC236}">
                <a16:creationId xmlns:a16="http://schemas.microsoft.com/office/drawing/2014/main" id="{17198F37-670F-8B86-F37E-C68EEA57722D}"/>
              </a:ext>
            </a:extLst>
          </p:cNvPr>
          <p:cNvSpPr/>
          <p:nvPr/>
        </p:nvSpPr>
        <p:spPr>
          <a:xfrm>
            <a:off x="989424" y="5264794"/>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031526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0"/>
                                        </p:tgtEl>
                                        <p:attrNameLst>
                                          <p:attrName>style.visibility</p:attrName>
                                        </p:attrNameLst>
                                      </p:cBhvr>
                                      <p:to>
                                        <p:strVal val="visible"/>
                                      </p:to>
                                    </p:set>
                                    <p:animEffect transition="in" filter="fade">
                                      <p:cBhvr>
                                        <p:cTn id="7" dur="500"/>
                                        <p:tgtEl>
                                          <p:spTgt spid="12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5"/>
                                        </p:tgtEl>
                                        <p:attrNameLst>
                                          <p:attrName>style.visibility</p:attrName>
                                        </p:attrNameLst>
                                      </p:cBhvr>
                                      <p:to>
                                        <p:strVal val="visible"/>
                                      </p:to>
                                    </p:set>
                                    <p:animEffect transition="in" filter="fade">
                                      <p:cBhvr>
                                        <p:cTn id="10" dur="500"/>
                                        <p:tgtEl>
                                          <p:spTgt spid="115"/>
                                        </p:tgtEl>
                                      </p:cBhvr>
                                    </p:animEffect>
                                  </p:childTnLst>
                                </p:cTn>
                              </p:par>
                              <p:par>
                                <p:cTn id="11" presetID="10" presetClass="entr" presetSubtype="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4"/>
                                        </p:tgtEl>
                                        <p:attrNameLst>
                                          <p:attrName>style.visibility</p:attrName>
                                        </p:attrNameLst>
                                      </p:cBhvr>
                                      <p:to>
                                        <p:strVal val="visible"/>
                                      </p:to>
                                    </p:set>
                                    <p:animEffect transition="in" filter="fade">
                                      <p:cBhvr>
                                        <p:cTn id="16" dur="500"/>
                                        <p:tgtEl>
                                          <p:spTgt spid="11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13"/>
                                        </p:tgtEl>
                                        <p:attrNameLst>
                                          <p:attrName>style.visibility</p:attrName>
                                        </p:attrNameLst>
                                      </p:cBhvr>
                                      <p:to>
                                        <p:strVal val="visible"/>
                                      </p:to>
                                    </p:set>
                                    <p:animEffect transition="in" filter="fade">
                                      <p:cBhvr>
                                        <p:cTn id="19" dur="500"/>
                                        <p:tgtEl>
                                          <p:spTgt spid="11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18"/>
                                        </p:tgtEl>
                                        <p:attrNameLst>
                                          <p:attrName>style.visibility</p:attrName>
                                        </p:attrNameLst>
                                      </p:cBhvr>
                                      <p:to>
                                        <p:strVal val="visible"/>
                                      </p:to>
                                    </p:set>
                                    <p:animEffect transition="in" filter="fade">
                                      <p:cBhvr>
                                        <p:cTn id="25" dur="500"/>
                                        <p:tgtEl>
                                          <p:spTgt spid="11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9"/>
                                        </p:tgtEl>
                                        <p:attrNameLst>
                                          <p:attrName>style.visibility</p:attrName>
                                        </p:attrNameLst>
                                      </p:cBhvr>
                                      <p:to>
                                        <p:strVal val="visible"/>
                                      </p:to>
                                    </p:set>
                                    <p:animEffect transition="in" filter="fade">
                                      <p:cBhvr>
                                        <p:cTn id="28" dur="500"/>
                                        <p:tgtEl>
                                          <p:spTgt spid="11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1"/>
                                        </p:tgtEl>
                                        <p:attrNameLst>
                                          <p:attrName>style.visibility</p:attrName>
                                        </p:attrNameLst>
                                      </p:cBhvr>
                                      <p:to>
                                        <p:strVal val="visible"/>
                                      </p:to>
                                    </p:set>
                                    <p:animEffect transition="in" filter="fade">
                                      <p:cBhvr>
                                        <p:cTn id="31" dur="500"/>
                                        <p:tgtEl>
                                          <p:spTgt spid="12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22"/>
                                        </p:tgtEl>
                                        <p:attrNameLst>
                                          <p:attrName>style.visibility</p:attrName>
                                        </p:attrNameLst>
                                      </p:cBhvr>
                                      <p:to>
                                        <p:strVal val="visible"/>
                                      </p:to>
                                    </p:set>
                                    <p:animEffect transition="in" filter="fade">
                                      <p:cBhvr>
                                        <p:cTn id="34" dur="500"/>
                                        <p:tgtEl>
                                          <p:spTgt spid="122"/>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71"/>
                                        </p:tgtEl>
                                        <p:attrNameLst>
                                          <p:attrName>style.visibility</p:attrName>
                                        </p:attrNameLst>
                                      </p:cBhvr>
                                      <p:to>
                                        <p:strVal val="visible"/>
                                      </p:to>
                                    </p:set>
                                    <p:animEffect transition="in" filter="fade">
                                      <p:cBhvr>
                                        <p:cTn id="39" dur="500"/>
                                        <p:tgtEl>
                                          <p:spTgt spid="171"/>
                                        </p:tgtEl>
                                      </p:cBhvr>
                                    </p:animEffect>
                                  </p:childTnLst>
                                </p:cTn>
                              </p:par>
                              <p:par>
                                <p:cTn id="40" presetID="10" presetClass="entr" presetSubtype="0" fill="hold" nodeType="withEffect">
                                  <p:stCondLst>
                                    <p:cond delay="0"/>
                                  </p:stCondLst>
                                  <p:childTnLst>
                                    <p:set>
                                      <p:cBhvr>
                                        <p:cTn id="41" dur="1" fill="hold">
                                          <p:stCondLst>
                                            <p:cond delay="0"/>
                                          </p:stCondLst>
                                        </p:cTn>
                                        <p:tgtEl>
                                          <p:spTgt spid="128"/>
                                        </p:tgtEl>
                                        <p:attrNameLst>
                                          <p:attrName>style.visibility</p:attrName>
                                        </p:attrNameLst>
                                      </p:cBhvr>
                                      <p:to>
                                        <p:strVal val="visible"/>
                                      </p:to>
                                    </p:set>
                                    <p:animEffect transition="in" filter="fade">
                                      <p:cBhvr>
                                        <p:cTn id="42" dur="500"/>
                                        <p:tgtEl>
                                          <p:spTgt spid="128"/>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25"/>
                                        </p:tgtEl>
                                        <p:attrNameLst>
                                          <p:attrName>style.visibility</p:attrName>
                                        </p:attrNameLst>
                                      </p:cBhvr>
                                      <p:to>
                                        <p:strVal val="visible"/>
                                      </p:to>
                                    </p:set>
                                    <p:animEffect transition="in" filter="fade">
                                      <p:cBhvr>
                                        <p:cTn id="45" dur="500"/>
                                        <p:tgtEl>
                                          <p:spTgt spid="125"/>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24"/>
                                        </p:tgtEl>
                                        <p:attrNameLst>
                                          <p:attrName>style.visibility</p:attrName>
                                        </p:attrNameLst>
                                      </p:cBhvr>
                                      <p:to>
                                        <p:strVal val="visible"/>
                                      </p:to>
                                    </p:set>
                                    <p:animEffect transition="in" filter="fade">
                                      <p:cBhvr>
                                        <p:cTn id="48" dur="500"/>
                                        <p:tgtEl>
                                          <p:spTgt spid="12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23"/>
                                        </p:tgtEl>
                                        <p:attrNameLst>
                                          <p:attrName>style.visibility</p:attrName>
                                        </p:attrNameLst>
                                      </p:cBhvr>
                                      <p:to>
                                        <p:strVal val="visible"/>
                                      </p:to>
                                    </p:set>
                                    <p:animEffect transition="in" filter="fade">
                                      <p:cBhvr>
                                        <p:cTn id="51" dur="500"/>
                                        <p:tgtEl>
                                          <p:spTgt spid="12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27"/>
                                        </p:tgtEl>
                                        <p:attrNameLst>
                                          <p:attrName>style.visibility</p:attrName>
                                        </p:attrNameLst>
                                      </p:cBhvr>
                                      <p:to>
                                        <p:strVal val="visible"/>
                                      </p:to>
                                    </p:set>
                                    <p:animEffect transition="in" filter="fade">
                                      <p:cBhvr>
                                        <p:cTn id="54" dur="500"/>
                                        <p:tgtEl>
                                          <p:spTgt spid="127"/>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70"/>
                                        </p:tgtEl>
                                        <p:attrNameLst>
                                          <p:attrName>style.visibility</p:attrName>
                                        </p:attrNameLst>
                                      </p:cBhvr>
                                      <p:to>
                                        <p:strVal val="visible"/>
                                      </p:to>
                                    </p:set>
                                    <p:animEffect transition="in" filter="fade">
                                      <p:cBhvr>
                                        <p:cTn id="57" dur="500"/>
                                        <p:tgtEl>
                                          <p:spTgt spid="17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72"/>
                                        </p:tgtEl>
                                        <p:attrNameLst>
                                          <p:attrName>style.visibility</p:attrName>
                                        </p:attrNameLst>
                                      </p:cBhvr>
                                      <p:to>
                                        <p:strVal val="visible"/>
                                      </p:to>
                                    </p:set>
                                    <p:animEffect transition="in" filter="fade">
                                      <p:cBhvr>
                                        <p:cTn id="60" dur="500"/>
                                        <p:tgtEl>
                                          <p:spTgt spid="172"/>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3"/>
                                        </p:tgtEl>
                                        <p:attrNameLst>
                                          <p:attrName>style.visibility</p:attrName>
                                        </p:attrNameLst>
                                      </p:cBhvr>
                                      <p:to>
                                        <p:strVal val="visible"/>
                                      </p:to>
                                    </p:set>
                                    <p:animEffect transition="in" filter="fade">
                                      <p:cBhvr>
                                        <p:cTn id="63" dur="500"/>
                                        <p:tgtEl>
                                          <p:spTgt spid="173"/>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186"/>
                                        </p:tgtEl>
                                        <p:attrNameLst>
                                          <p:attrName>style.visibility</p:attrName>
                                        </p:attrNameLst>
                                      </p:cBhvr>
                                      <p:to>
                                        <p:strVal val="visible"/>
                                      </p:to>
                                    </p:set>
                                    <p:animEffect transition="in" filter="fade">
                                      <p:cBhvr>
                                        <p:cTn id="68" dur="500"/>
                                        <p:tgtEl>
                                          <p:spTgt spid="186"/>
                                        </p:tgtEl>
                                      </p:cBhvr>
                                    </p:animEffect>
                                  </p:childTnLst>
                                </p:cTn>
                              </p:par>
                              <p:par>
                                <p:cTn id="69" presetID="10" presetClass="entr" presetSubtype="0" fill="hold" nodeType="withEffect">
                                  <p:stCondLst>
                                    <p:cond delay="0"/>
                                  </p:stCondLst>
                                  <p:childTnLst>
                                    <p:set>
                                      <p:cBhvr>
                                        <p:cTn id="70" dur="1" fill="hold">
                                          <p:stCondLst>
                                            <p:cond delay="0"/>
                                          </p:stCondLst>
                                        </p:cTn>
                                        <p:tgtEl>
                                          <p:spTgt spid="179"/>
                                        </p:tgtEl>
                                        <p:attrNameLst>
                                          <p:attrName>style.visibility</p:attrName>
                                        </p:attrNameLst>
                                      </p:cBhvr>
                                      <p:to>
                                        <p:strVal val="visible"/>
                                      </p:to>
                                    </p:set>
                                    <p:animEffect transition="in" filter="fade">
                                      <p:cBhvr>
                                        <p:cTn id="71" dur="500"/>
                                        <p:tgtEl>
                                          <p:spTgt spid="179"/>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75"/>
                                        </p:tgtEl>
                                        <p:attrNameLst>
                                          <p:attrName>style.visibility</p:attrName>
                                        </p:attrNameLst>
                                      </p:cBhvr>
                                      <p:to>
                                        <p:strVal val="visible"/>
                                      </p:to>
                                    </p:set>
                                    <p:animEffect transition="in" filter="fade">
                                      <p:cBhvr>
                                        <p:cTn id="74" dur="500"/>
                                        <p:tgtEl>
                                          <p:spTgt spid="17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174"/>
                                        </p:tgtEl>
                                        <p:attrNameLst>
                                          <p:attrName>style.visibility</p:attrName>
                                        </p:attrNameLst>
                                      </p:cBhvr>
                                      <p:to>
                                        <p:strVal val="visible"/>
                                      </p:to>
                                    </p:set>
                                    <p:animEffect transition="in" filter="fade">
                                      <p:cBhvr>
                                        <p:cTn id="77" dur="500"/>
                                        <p:tgtEl>
                                          <p:spTgt spid="17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178"/>
                                        </p:tgtEl>
                                        <p:attrNameLst>
                                          <p:attrName>style.visibility</p:attrName>
                                        </p:attrNameLst>
                                      </p:cBhvr>
                                      <p:to>
                                        <p:strVal val="visible"/>
                                      </p:to>
                                    </p:set>
                                    <p:animEffect transition="in" filter="fade">
                                      <p:cBhvr>
                                        <p:cTn id="80" dur="500"/>
                                        <p:tgtEl>
                                          <p:spTgt spid="178"/>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85"/>
                                        </p:tgtEl>
                                        <p:attrNameLst>
                                          <p:attrName>style.visibility</p:attrName>
                                        </p:attrNameLst>
                                      </p:cBhvr>
                                      <p:to>
                                        <p:strVal val="visible"/>
                                      </p:to>
                                    </p:set>
                                    <p:animEffect transition="in" filter="fade">
                                      <p:cBhvr>
                                        <p:cTn id="83" dur="500"/>
                                        <p:tgtEl>
                                          <p:spTgt spid="18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187"/>
                                        </p:tgtEl>
                                        <p:attrNameLst>
                                          <p:attrName>style.visibility</p:attrName>
                                        </p:attrNameLst>
                                      </p:cBhvr>
                                      <p:to>
                                        <p:strVal val="visible"/>
                                      </p:to>
                                    </p:set>
                                    <p:animEffect transition="in" filter="fade">
                                      <p:cBhvr>
                                        <p:cTn id="86" dur="500"/>
                                        <p:tgtEl>
                                          <p:spTgt spid="18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91"/>
                                        </p:tgtEl>
                                        <p:attrNameLst>
                                          <p:attrName>style.visibility</p:attrName>
                                        </p:attrNameLst>
                                      </p:cBhvr>
                                      <p:to>
                                        <p:strVal val="visible"/>
                                      </p:to>
                                    </p:set>
                                    <p:animEffect transition="in" filter="fade">
                                      <p:cBhvr>
                                        <p:cTn id="89" dur="500"/>
                                        <p:tgtEl>
                                          <p:spTgt spid="191"/>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07"/>
                                        </p:tgtEl>
                                        <p:attrNameLst>
                                          <p:attrName>style.visibility</p:attrName>
                                        </p:attrNameLst>
                                      </p:cBhvr>
                                      <p:to>
                                        <p:strVal val="visible"/>
                                      </p:to>
                                    </p:set>
                                    <p:animEffect transition="in" filter="fade">
                                      <p:cBhvr>
                                        <p:cTn id="92" dur="500"/>
                                        <p:tgtEl>
                                          <p:spTgt spid="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13" grpId="0" animBg="1"/>
      <p:bldP spid="114" grpId="0" animBg="1"/>
      <p:bldP spid="115" grpId="0" animBg="1"/>
      <p:bldP spid="118" grpId="0" animBg="1"/>
      <p:bldP spid="119" grpId="0" animBg="1"/>
      <p:bldP spid="120" grpId="0" animBg="1"/>
      <p:bldP spid="121" grpId="0" animBg="1"/>
      <p:bldP spid="122" grpId="0" animBg="1"/>
      <p:bldP spid="123" grpId="0" animBg="1"/>
      <p:bldP spid="124" grpId="0" animBg="1"/>
      <p:bldP spid="125" grpId="0" animBg="1"/>
      <p:bldP spid="127" grpId="0" animBg="1"/>
      <p:bldP spid="170" grpId="0" animBg="1"/>
      <p:bldP spid="171" grpId="0" animBg="1"/>
      <p:bldP spid="172" grpId="0" animBg="1"/>
      <p:bldP spid="173" grpId="0" animBg="1"/>
      <p:bldP spid="174" grpId="0" animBg="1"/>
      <p:bldP spid="175" grpId="0" animBg="1"/>
      <p:bldP spid="178" grpId="0" animBg="1"/>
      <p:bldP spid="185" grpId="0" animBg="1"/>
      <p:bldP spid="186" grpId="0" animBg="1"/>
      <p:bldP spid="187" grpId="0" animBg="1"/>
      <p:bldP spid="191" grpId="0" animBg="1"/>
      <p:bldP spid="207"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58" name="円/楕円 57"/>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円/楕円 67"/>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四角形吹き出し 59">
            <a:extLst>
              <a:ext uri="{FF2B5EF4-FFF2-40B4-BE49-F238E27FC236}">
                <a16:creationId xmlns:a16="http://schemas.microsoft.com/office/drawing/2014/main" id="{0E48CE18-D304-4400-99F3-F9242F878BB2}"/>
              </a:ext>
            </a:extLst>
          </p:cNvPr>
          <p:cNvSpPr/>
          <p:nvPr/>
        </p:nvSpPr>
        <p:spPr>
          <a:xfrm>
            <a:off x="3417720" y="6463424"/>
            <a:ext cx="4212956" cy="560312"/>
          </a:xfrm>
          <a:prstGeom prst="wedgeRectCallout">
            <a:avLst>
              <a:gd name="adj1" fmla="val -9375"/>
              <a:gd name="adj2" fmla="val 54384"/>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chemeClr val="bg1"/>
                </a:solidFill>
                <a:latin typeface="Calibri"/>
                <a:ea typeface="メイリオ" panose="020B0604030504040204" pitchFamily="50" charset="-128"/>
                <a:cs typeface="メイリオ" panose="020B0604030504040204" pitchFamily="50" charset="-128"/>
              </a:rPr>
              <a:t>Basically, these cross points of the output matrix are chosen automatically.</a:t>
            </a:r>
            <a:endParaRPr lang="ja-JP" altLang="en-US" sz="1700" dirty="0">
              <a:solidFill>
                <a:schemeClr val="bg1"/>
              </a:solidFill>
              <a:latin typeface="Calibri"/>
              <a:ea typeface="メイリオ" panose="020B0604030504040204" pitchFamily="50" charset="-128"/>
              <a:cs typeface="メイリオ" panose="020B0604030504040204" pitchFamily="50" charset="-128"/>
            </a:endParaRPr>
          </a:p>
        </p:txBody>
      </p:sp>
      <p:sp>
        <p:nvSpPr>
          <p:cNvPr id="12" name="角丸四角形 235">
            <a:extLst>
              <a:ext uri="{FF2B5EF4-FFF2-40B4-BE49-F238E27FC236}">
                <a16:creationId xmlns:a16="http://schemas.microsoft.com/office/drawing/2014/main" id="{BB819450-75EC-472F-9931-9414F581C90E}"/>
              </a:ext>
            </a:extLst>
          </p:cNvPr>
          <p:cNvSpPr/>
          <p:nvPr/>
        </p:nvSpPr>
        <p:spPr>
          <a:xfrm>
            <a:off x="3865380" y="4961341"/>
            <a:ext cx="2538744" cy="953081"/>
          </a:xfrm>
          <a:prstGeom prst="roundRect">
            <a:avLst>
              <a:gd name="adj" fmla="val 8296"/>
            </a:avLst>
          </a:prstGeom>
          <a:noFill/>
          <a:ln>
            <a:solidFill>
              <a:srgbClr val="002060"/>
            </a:solidFill>
          </a:ln>
          <a:effectLst>
            <a:glow rad="101600">
              <a:srgbClr val="00206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13" name="角丸四角形 52">
            <a:extLst>
              <a:ext uri="{FF2B5EF4-FFF2-40B4-BE49-F238E27FC236}">
                <a16:creationId xmlns:a16="http://schemas.microsoft.com/office/drawing/2014/main" id="{4DB5F9D1-D6C6-43D5-947B-66ABD5601EEE}"/>
              </a:ext>
            </a:extLst>
          </p:cNvPr>
          <p:cNvSpPr/>
          <p:nvPr/>
        </p:nvSpPr>
        <p:spPr>
          <a:xfrm>
            <a:off x="5556170" y="1880995"/>
            <a:ext cx="323259" cy="539371"/>
          </a:xfrm>
          <a:prstGeom prst="roundRect">
            <a:avLst/>
          </a:prstGeom>
          <a:noFill/>
          <a:ln>
            <a:solidFill>
              <a:srgbClr val="002060"/>
            </a:solidFill>
          </a:ln>
          <a:effectLst>
            <a:glow rad="101600">
              <a:srgbClr val="00206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14" name="角丸四角形 55">
            <a:extLst>
              <a:ext uri="{FF2B5EF4-FFF2-40B4-BE49-F238E27FC236}">
                <a16:creationId xmlns:a16="http://schemas.microsoft.com/office/drawing/2014/main" id="{F0D20D7B-A9AA-475D-90C2-7B8039A12A68}"/>
              </a:ext>
            </a:extLst>
          </p:cNvPr>
          <p:cNvSpPr/>
          <p:nvPr/>
        </p:nvSpPr>
        <p:spPr>
          <a:xfrm>
            <a:off x="6966819" y="1885306"/>
            <a:ext cx="323259" cy="539371"/>
          </a:xfrm>
          <a:prstGeom prst="roundRect">
            <a:avLst/>
          </a:prstGeom>
          <a:noFill/>
          <a:ln>
            <a:solidFill>
              <a:srgbClr val="002060"/>
            </a:solidFill>
          </a:ln>
          <a:effectLst>
            <a:glow rad="101600">
              <a:srgbClr val="00206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15" name="角丸四角形 56">
            <a:extLst>
              <a:ext uri="{FF2B5EF4-FFF2-40B4-BE49-F238E27FC236}">
                <a16:creationId xmlns:a16="http://schemas.microsoft.com/office/drawing/2014/main" id="{0C05AEA6-1BAB-4CDA-98B2-16CD0799F7D4}"/>
              </a:ext>
            </a:extLst>
          </p:cNvPr>
          <p:cNvSpPr/>
          <p:nvPr/>
        </p:nvSpPr>
        <p:spPr>
          <a:xfrm>
            <a:off x="8432091" y="1891708"/>
            <a:ext cx="323259" cy="539371"/>
          </a:xfrm>
          <a:prstGeom prst="roundRect">
            <a:avLst/>
          </a:prstGeom>
          <a:noFill/>
          <a:ln>
            <a:solidFill>
              <a:srgbClr val="002060"/>
            </a:solidFill>
          </a:ln>
          <a:effectLst>
            <a:glow rad="101600">
              <a:srgbClr val="00206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grpSp>
        <p:nvGrpSpPr>
          <p:cNvPr id="2" name="グループ化 1">
            <a:extLst>
              <a:ext uri="{FF2B5EF4-FFF2-40B4-BE49-F238E27FC236}">
                <a16:creationId xmlns:a16="http://schemas.microsoft.com/office/drawing/2014/main" id="{CDF3BD4C-AF85-8821-CBE6-7101FB5FBF73}"/>
              </a:ext>
            </a:extLst>
          </p:cNvPr>
          <p:cNvGrpSpPr/>
          <p:nvPr/>
        </p:nvGrpSpPr>
        <p:grpSpPr>
          <a:xfrm>
            <a:off x="719600" y="5060180"/>
            <a:ext cx="1372636" cy="1940845"/>
            <a:chOff x="719600" y="4726679"/>
            <a:chExt cx="1372636" cy="1940845"/>
          </a:xfrm>
          <a:effectLst>
            <a:outerShdw blurRad="50800" dist="38100" dir="8100000" algn="tr" rotWithShape="0">
              <a:prstClr val="black">
                <a:alpha val="40000"/>
              </a:prstClr>
            </a:outerShdw>
          </a:effectLst>
        </p:grpSpPr>
        <p:sp>
          <p:nvSpPr>
            <p:cNvPr id="3" name="正方形/長方形 2">
              <a:extLst>
                <a:ext uri="{FF2B5EF4-FFF2-40B4-BE49-F238E27FC236}">
                  <a16:creationId xmlns:a16="http://schemas.microsoft.com/office/drawing/2014/main" id="{8BA084E4-0BF0-3650-0005-BA7E09456DEB}"/>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2" action="ppaction://hlinksldjump"/>
                </a:rPr>
                <a:t>Common</a:t>
              </a:r>
              <a:endParaRPr kumimoji="1" lang="en-US" altLang="ja-JP" sz="1200" dirty="0"/>
            </a:p>
            <a:p>
              <a:r>
                <a:rPr lang="ja-JP" altLang="en-US" sz="1100" dirty="0"/>
                <a:t>   </a:t>
              </a:r>
              <a:r>
                <a:rPr lang="en-US" altLang="ja-JP" sz="1100" dirty="0">
                  <a:hlinkClick r:id="rId3" action="ppaction://hlinksldjump"/>
                </a:rPr>
                <a:t>Audio</a:t>
              </a:r>
              <a:endParaRPr lang="en-US" altLang="ja-JP" sz="1100" dirty="0"/>
            </a:p>
            <a:p>
              <a:r>
                <a:rPr kumimoji="1" lang="en-US" altLang="ja-JP" sz="1100" dirty="0"/>
                <a:t>   </a:t>
              </a:r>
              <a:r>
                <a:rPr kumimoji="1" lang="en-US" altLang="ja-JP" sz="1100" dirty="0">
                  <a:hlinkClick r:id="rId4" action="ppaction://hlinksldjump"/>
                </a:rPr>
                <a:t>Control</a:t>
              </a:r>
              <a:endParaRPr kumimoji="1" lang="en-US" altLang="ja-JP" sz="1100" dirty="0"/>
            </a:p>
            <a:p>
              <a:r>
                <a:rPr lang="en-US" altLang="ja-JP" sz="1100" dirty="0"/>
                <a:t>   </a:t>
              </a:r>
              <a:r>
                <a:rPr lang="en-US" altLang="ja-JP" sz="1100" dirty="0">
                  <a:hlinkClick r:id="rId5" action="ppaction://hlinksldjump"/>
                </a:rPr>
                <a:t>Timer</a:t>
              </a:r>
              <a:endParaRPr kumimoji="1" lang="en-US" altLang="ja-JP" sz="1100" dirty="0"/>
            </a:p>
            <a:p>
              <a:r>
                <a:rPr lang="en-US" altLang="ja-JP" sz="1100" dirty="0"/>
                <a:t>   </a:t>
              </a:r>
              <a:r>
                <a:rPr lang="en-US" altLang="ja-JP" sz="1100" dirty="0">
                  <a:hlinkClick r:id="rId6" action="ppaction://hlinksldjump"/>
                </a:rPr>
                <a:t>Others</a:t>
              </a:r>
              <a:endParaRPr lang="en-US" altLang="ja-JP" sz="1100" dirty="0"/>
            </a:p>
            <a:p>
              <a:r>
                <a:rPr lang="en-US" altLang="ja-JP" sz="1200" dirty="0"/>
                <a:t> </a:t>
              </a:r>
              <a:r>
                <a:rPr lang="en-US" altLang="ja-JP" sz="1200" dirty="0">
                  <a:hlinkClick r:id="rId7" action="ppaction://hlinksldjump"/>
                </a:rPr>
                <a:t>04F </a:t>
              </a:r>
              <a:endParaRPr lang="en-US" altLang="ja-JP" sz="1200" dirty="0"/>
            </a:p>
            <a:p>
              <a:r>
                <a:rPr kumimoji="1" lang="en-US" altLang="ja-JP" sz="1200" dirty="0"/>
                <a:t> </a:t>
              </a:r>
              <a:r>
                <a:rPr kumimoji="1" lang="en-US" altLang="ja-JP" sz="1200" dirty="0">
                  <a:hlinkClick r:id="rId8" action="ppaction://hlinksldjump"/>
                </a:rPr>
                <a:t>08F</a:t>
              </a:r>
              <a:endParaRPr kumimoji="1" lang="en-US" altLang="ja-JP" sz="1200" dirty="0"/>
            </a:p>
            <a:p>
              <a:r>
                <a:rPr lang="en-US" altLang="ja-JP" sz="1200" dirty="0"/>
                <a:t> </a:t>
              </a:r>
              <a:r>
                <a:rPr lang="en-US" altLang="ja-JP" sz="1200" dirty="0">
                  <a:hlinkClick r:id="rId9" action="ppaction://hlinksldjump"/>
                </a:rPr>
                <a:t>16F</a:t>
              </a:r>
              <a:endParaRPr lang="en-US" altLang="ja-JP" sz="1200" dirty="0"/>
            </a:p>
            <a:p>
              <a:r>
                <a:rPr lang="en-US" altLang="ja-JP" sz="1200" dirty="0"/>
                <a:t> </a:t>
              </a:r>
              <a:r>
                <a:rPr lang="en-US" altLang="ja-JP" sz="1200" dirty="0">
                  <a:hlinkClick r:id="rId10" action="ppaction://hlinksldjump"/>
                </a:rPr>
                <a:t>08/16F SS Exp</a:t>
              </a:r>
              <a:endParaRPr lang="en-US" altLang="ja-JP" sz="1200" dirty="0"/>
            </a:p>
            <a:p>
              <a:r>
                <a:rPr kumimoji="1" lang="en-US" altLang="ja-JP" sz="1200" dirty="0"/>
                <a:t> </a:t>
              </a:r>
              <a:r>
                <a:rPr kumimoji="1" lang="en-US" altLang="ja-JP" sz="1200" dirty="0">
                  <a:hlinkClick r:id="rId11" action="ppaction://hlinksldjump"/>
                </a:rPr>
                <a:t>Deference</a:t>
              </a:r>
              <a:endParaRPr kumimoji="1" lang="en-US" altLang="ja-JP" sz="1200" dirty="0"/>
            </a:p>
          </p:txBody>
        </p:sp>
        <p:sp>
          <p:nvSpPr>
            <p:cNvPr id="5" name="二等辺三角形 72">
              <a:extLst>
                <a:ext uri="{FF2B5EF4-FFF2-40B4-BE49-F238E27FC236}">
                  <a16:creationId xmlns:a16="http://schemas.microsoft.com/office/drawing/2014/main" id="{7E961DCC-02D7-72EA-FA9F-CAF53CD6AFA6}"/>
                </a:ext>
              </a:extLst>
            </p:cNvPr>
            <p:cNvSpPr/>
            <p:nvPr/>
          </p:nvSpPr>
          <p:spPr>
            <a:xfrm rot="16200000">
              <a:off x="677061" y="4769218"/>
              <a:ext cx="320003" cy="234926"/>
            </a:xfrm>
            <a:custGeom>
              <a:avLst/>
              <a:gdLst>
                <a:gd name="connsiteX0" fmla="*/ 0 w 107352"/>
                <a:gd name="connsiteY0" fmla="*/ 216024 h 216024"/>
                <a:gd name="connsiteX1" fmla="*/ 107352 w 107352"/>
                <a:gd name="connsiteY1" fmla="*/ 0 h 216024"/>
                <a:gd name="connsiteX2" fmla="*/ 107352 w 107352"/>
                <a:gd name="connsiteY2" fmla="*/ 216024 h 216024"/>
                <a:gd name="connsiteX3" fmla="*/ 0 w 107352"/>
                <a:gd name="connsiteY3" fmla="*/ 216024 h 216024"/>
                <a:gd name="connsiteX0" fmla="*/ 0 w 320003"/>
                <a:gd name="connsiteY0" fmla="*/ 234926 h 234926"/>
                <a:gd name="connsiteX1" fmla="*/ 320003 w 320003"/>
                <a:gd name="connsiteY1" fmla="*/ 0 h 234926"/>
                <a:gd name="connsiteX2" fmla="*/ 107352 w 320003"/>
                <a:gd name="connsiteY2" fmla="*/ 234926 h 234926"/>
                <a:gd name="connsiteX3" fmla="*/ 0 w 320003"/>
                <a:gd name="connsiteY3" fmla="*/ 234926 h 234926"/>
              </a:gdLst>
              <a:ahLst/>
              <a:cxnLst>
                <a:cxn ang="0">
                  <a:pos x="connsiteX0" y="connsiteY0"/>
                </a:cxn>
                <a:cxn ang="0">
                  <a:pos x="connsiteX1" y="connsiteY1"/>
                </a:cxn>
                <a:cxn ang="0">
                  <a:pos x="connsiteX2" y="connsiteY2"/>
                </a:cxn>
                <a:cxn ang="0">
                  <a:pos x="connsiteX3" y="connsiteY3"/>
                </a:cxn>
              </a:cxnLst>
              <a:rect l="l" t="t" r="r" b="b"/>
              <a:pathLst>
                <a:path w="320003" h="234926">
                  <a:moveTo>
                    <a:pt x="0" y="234926"/>
                  </a:moveTo>
                  <a:lnTo>
                    <a:pt x="320003" y="0"/>
                  </a:lnTo>
                  <a:lnTo>
                    <a:pt x="107352" y="234926"/>
                  </a:lnTo>
                  <a:lnTo>
                    <a:pt x="0" y="234926"/>
                  </a:lnTo>
                  <a:close/>
                </a:path>
              </a:pathLst>
            </a:cu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6" name="円/楕円 100">
            <a:extLst>
              <a:ext uri="{FF2B5EF4-FFF2-40B4-BE49-F238E27FC236}">
                <a16:creationId xmlns:a16="http://schemas.microsoft.com/office/drawing/2014/main" id="{EDC506E8-577B-365F-F005-CB9FCFCBF171}"/>
              </a:ext>
            </a:extLst>
          </p:cNvPr>
          <p:cNvSpPr/>
          <p:nvPr/>
        </p:nvSpPr>
        <p:spPr>
          <a:xfrm>
            <a:off x="989424" y="5264794"/>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円/楕円 100">
            <a:extLst>
              <a:ext uri="{FF2B5EF4-FFF2-40B4-BE49-F238E27FC236}">
                <a16:creationId xmlns:a16="http://schemas.microsoft.com/office/drawing/2014/main" id="{60EC9233-B5AD-8B9B-EF33-7598A8EEE64B}"/>
              </a:ext>
            </a:extLst>
          </p:cNvPr>
          <p:cNvSpPr/>
          <p:nvPr/>
        </p:nvSpPr>
        <p:spPr>
          <a:xfrm>
            <a:off x="1058231" y="5445307"/>
            <a:ext cx="50477" cy="41624"/>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55157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indefinite" fill="hold" grpId="0" nodeType="withEffect">
                                  <p:stCondLst>
                                    <p:cond delay="0"/>
                                  </p:stCondLst>
                                  <p:childTnLst>
                                    <p:anim calcmode="discrete" valueType="str">
                                      <p:cBhvr>
                                        <p:cTn id="6" dur="1000" fill="hold"/>
                                        <p:tgtEl>
                                          <p:spTgt spid="12"/>
                                        </p:tgtEl>
                                        <p:attrNameLst>
                                          <p:attrName>style.visibility</p:attrName>
                                        </p:attrNameLst>
                                      </p:cBhvr>
                                      <p:tavLst>
                                        <p:tav tm="0">
                                          <p:val>
                                            <p:strVal val="hidden"/>
                                          </p:val>
                                        </p:tav>
                                        <p:tav tm="50000">
                                          <p:val>
                                            <p:strVal val="visible"/>
                                          </p:val>
                                        </p:tav>
                                      </p:tavLst>
                                    </p:anim>
                                  </p:childTnLst>
                                </p:cTn>
                              </p:par>
                              <p:par>
                                <p:cTn id="7" presetID="35" presetClass="emph" presetSubtype="0" repeatCount="indefinite" fill="hold" grpId="0" nodeType="withEffect">
                                  <p:stCondLst>
                                    <p:cond delay="0"/>
                                  </p:stCondLst>
                                  <p:childTnLst>
                                    <p:anim calcmode="discrete" valueType="str">
                                      <p:cBhvr>
                                        <p:cTn id="8" dur="1000" fill="hold"/>
                                        <p:tgtEl>
                                          <p:spTgt spid="13"/>
                                        </p:tgtEl>
                                        <p:attrNameLst>
                                          <p:attrName>style.visibility</p:attrName>
                                        </p:attrNameLst>
                                      </p:cBhvr>
                                      <p:tavLst>
                                        <p:tav tm="0">
                                          <p:val>
                                            <p:strVal val="hidden"/>
                                          </p:val>
                                        </p:tav>
                                        <p:tav tm="50000">
                                          <p:val>
                                            <p:strVal val="visible"/>
                                          </p:val>
                                        </p:tav>
                                      </p:tavLst>
                                    </p:anim>
                                  </p:childTnLst>
                                </p:cTn>
                              </p:par>
                              <p:par>
                                <p:cTn id="9" presetID="35" presetClass="emph" presetSubtype="0" repeatCount="indefinite" fill="hold" grpId="0" nodeType="withEffect">
                                  <p:stCondLst>
                                    <p:cond delay="0"/>
                                  </p:stCondLst>
                                  <p:childTnLst>
                                    <p:anim calcmode="discrete" valueType="str">
                                      <p:cBhvr>
                                        <p:cTn id="10" dur="1000" fill="hold"/>
                                        <p:tgtEl>
                                          <p:spTgt spid="14"/>
                                        </p:tgtEl>
                                        <p:attrNameLst>
                                          <p:attrName>style.visibility</p:attrName>
                                        </p:attrNameLst>
                                      </p:cBhvr>
                                      <p:tavLst>
                                        <p:tav tm="0">
                                          <p:val>
                                            <p:strVal val="hidden"/>
                                          </p:val>
                                        </p:tav>
                                        <p:tav tm="50000">
                                          <p:val>
                                            <p:strVal val="visible"/>
                                          </p:val>
                                        </p:tav>
                                      </p:tavLst>
                                    </p:anim>
                                  </p:childTnLst>
                                </p:cTn>
                              </p:par>
                              <p:par>
                                <p:cTn id="11" presetID="35" presetClass="emph" presetSubtype="0" repeatCount="indefinite" fill="hold" grpId="0" nodeType="withEffect">
                                  <p:stCondLst>
                                    <p:cond delay="0"/>
                                  </p:stCondLst>
                                  <p:childTnLst>
                                    <p:anim calcmode="discrete" valueType="str">
                                      <p:cBhvr>
                                        <p:cTn id="12" dur="1000" fill="hold"/>
                                        <p:tgtEl>
                                          <p:spTgt spid="15"/>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角丸四角形 52">
            <a:extLst>
              <a:ext uri="{FF2B5EF4-FFF2-40B4-BE49-F238E27FC236}">
                <a16:creationId xmlns:a16="http://schemas.microsoft.com/office/drawing/2014/main" id="{F41F3E97-7D62-4AA6-9CFD-2991763BD92F}"/>
              </a:ext>
            </a:extLst>
          </p:cNvPr>
          <p:cNvSpPr/>
          <p:nvPr/>
        </p:nvSpPr>
        <p:spPr>
          <a:xfrm>
            <a:off x="5556170" y="1880995"/>
            <a:ext cx="323259" cy="539371"/>
          </a:xfrm>
          <a:prstGeom prst="roundRect">
            <a:avLst/>
          </a:prstGeom>
          <a:noFill/>
          <a:ln>
            <a:solidFill>
              <a:srgbClr val="002060"/>
            </a:solidFill>
          </a:ln>
          <a:effectLst>
            <a:glow rad="101600">
              <a:srgbClr val="00206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63" name="角丸四角形 55">
            <a:extLst>
              <a:ext uri="{FF2B5EF4-FFF2-40B4-BE49-F238E27FC236}">
                <a16:creationId xmlns:a16="http://schemas.microsoft.com/office/drawing/2014/main" id="{12211943-FA24-4189-9F08-62058CF65DDE}"/>
              </a:ext>
            </a:extLst>
          </p:cNvPr>
          <p:cNvSpPr/>
          <p:nvPr/>
        </p:nvSpPr>
        <p:spPr>
          <a:xfrm>
            <a:off x="6966819" y="1885306"/>
            <a:ext cx="323259" cy="539371"/>
          </a:xfrm>
          <a:prstGeom prst="roundRect">
            <a:avLst/>
          </a:prstGeom>
          <a:noFill/>
          <a:ln>
            <a:solidFill>
              <a:srgbClr val="002060"/>
            </a:solidFill>
          </a:ln>
          <a:effectLst>
            <a:glow rad="101600">
              <a:srgbClr val="00206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64" name="角丸四角形 56">
            <a:extLst>
              <a:ext uri="{FF2B5EF4-FFF2-40B4-BE49-F238E27FC236}">
                <a16:creationId xmlns:a16="http://schemas.microsoft.com/office/drawing/2014/main" id="{103BA9B1-EBFF-4D45-8C6B-EC9E77F0D4BD}"/>
              </a:ext>
            </a:extLst>
          </p:cNvPr>
          <p:cNvSpPr/>
          <p:nvPr/>
        </p:nvSpPr>
        <p:spPr>
          <a:xfrm>
            <a:off x="8432091" y="1891708"/>
            <a:ext cx="323259" cy="539371"/>
          </a:xfrm>
          <a:prstGeom prst="roundRect">
            <a:avLst/>
          </a:prstGeom>
          <a:noFill/>
          <a:ln>
            <a:solidFill>
              <a:srgbClr val="002060"/>
            </a:solidFill>
          </a:ln>
          <a:effectLst>
            <a:glow rad="101600">
              <a:srgbClr val="00206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4" name="正方形/長方形 3"/>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58" name="円/楕円 57"/>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68" name="円/楕円 67"/>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aphicFrame>
        <p:nvGraphicFramePr>
          <p:cNvPr id="5" name="表 4">
            <a:extLst>
              <a:ext uri="{FF2B5EF4-FFF2-40B4-BE49-F238E27FC236}">
                <a16:creationId xmlns:a16="http://schemas.microsoft.com/office/drawing/2014/main" id="{A726F3B7-5A76-45D1-9E2E-305C89B6251F}"/>
              </a:ext>
            </a:extLst>
          </p:cNvPr>
          <p:cNvGraphicFramePr>
            <a:graphicFrameLocks noGrp="1"/>
          </p:cNvGraphicFramePr>
          <p:nvPr>
            <p:extLst>
              <p:ext uri="{D42A27DB-BD31-4B8C-83A1-F6EECF244321}">
                <p14:modId xmlns:p14="http://schemas.microsoft.com/office/powerpoint/2010/main" val="1286320325"/>
              </p:ext>
            </p:extLst>
          </p:nvPr>
        </p:nvGraphicFramePr>
        <p:xfrm>
          <a:off x="8232529" y="3439391"/>
          <a:ext cx="5323785" cy="1062284"/>
        </p:xfrm>
        <a:graphic>
          <a:graphicData uri="http://schemas.openxmlformats.org/drawingml/2006/table">
            <a:tbl>
              <a:tblPr firstRow="1" bandRow="1">
                <a:tableStyleId>{5C22544A-7EE6-4342-B048-85BDC9FD1C3A}</a:tableStyleId>
              </a:tblPr>
              <a:tblGrid>
                <a:gridCol w="1542927">
                  <a:extLst>
                    <a:ext uri="{9D8B030D-6E8A-4147-A177-3AD203B41FA5}">
                      <a16:colId xmlns:a16="http://schemas.microsoft.com/office/drawing/2014/main" val="20000"/>
                    </a:ext>
                  </a:extLst>
                </a:gridCol>
                <a:gridCol w="756172">
                  <a:extLst>
                    <a:ext uri="{9D8B030D-6E8A-4147-A177-3AD203B41FA5}">
                      <a16:colId xmlns:a16="http://schemas.microsoft.com/office/drawing/2014/main" val="20001"/>
                    </a:ext>
                  </a:extLst>
                </a:gridCol>
                <a:gridCol w="3024686">
                  <a:extLst>
                    <a:ext uri="{9D8B030D-6E8A-4147-A177-3AD203B41FA5}">
                      <a16:colId xmlns:a16="http://schemas.microsoft.com/office/drawing/2014/main" val="20002"/>
                    </a:ext>
                  </a:extLst>
                </a:gridCol>
              </a:tblGrid>
              <a:tr h="531142">
                <a:tc>
                  <a:txBody>
                    <a:bodyPr/>
                    <a:lstStyle/>
                    <a:p>
                      <a:pPr>
                        <a:lnSpc>
                          <a:spcPts val="1000"/>
                        </a:lnSpc>
                      </a:pPr>
                      <a:r>
                        <a:rPr kumimoji="1" lang="en-US" altLang="ja-JP" sz="1800" b="0" dirty="0">
                          <a:solidFill>
                            <a:schemeClr val="bg1"/>
                          </a:solidFill>
                        </a:rPr>
                        <a:t>Control</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000"/>
                        </a:lnSpc>
                      </a:pPr>
                      <a:r>
                        <a:rPr kumimoji="1" lang="en-US" altLang="ja-JP" sz="1800" b="0" dirty="0">
                          <a:solidFill>
                            <a:schemeClr val="tx1"/>
                          </a:solidFill>
                        </a:rPr>
                        <a:t>16ch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000"/>
                        </a:lnSpc>
                      </a:pPr>
                      <a:r>
                        <a:rPr kumimoji="1" lang="en-US" altLang="ja-JP" sz="1800" b="0" dirty="0">
                          <a:solidFill>
                            <a:schemeClr val="tx1"/>
                          </a:solidFill>
                        </a:rPr>
                        <a:t>Non-voltage</a:t>
                      </a:r>
                    </a:p>
                    <a:p>
                      <a:pPr>
                        <a:lnSpc>
                          <a:spcPts val="1000"/>
                        </a:lnSpc>
                      </a:pPr>
                      <a:r>
                        <a:rPr kumimoji="1" lang="en-US" altLang="ja-JP" sz="1800" b="0" dirty="0">
                          <a:solidFill>
                            <a:schemeClr val="tx1"/>
                          </a:solidFill>
                        </a:rPr>
                        <a:t>Assignable some functions</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531142">
                <a:tc>
                  <a:txBody>
                    <a:bodyPr/>
                    <a:lstStyle/>
                    <a:p>
                      <a:pPr>
                        <a:lnSpc>
                          <a:spcPts val="1000"/>
                        </a:lnSpc>
                      </a:pPr>
                      <a:r>
                        <a:rPr kumimoji="1" lang="en-US" altLang="ja-JP" sz="1800" b="0" dirty="0">
                          <a:solidFill>
                            <a:schemeClr val="bg1"/>
                          </a:solidFill>
                        </a:rPr>
                        <a:t>FDS</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000"/>
                        </a:lnSpc>
                      </a:pPr>
                      <a:r>
                        <a:rPr kumimoji="1" lang="en-US" altLang="ja-JP" sz="1800" b="0" dirty="0">
                          <a:solidFill>
                            <a:schemeClr val="tx1"/>
                          </a:solidFill>
                        </a:rPr>
                        <a:t>2ch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354" rtl="0" eaLnBrk="1" fontAlgn="auto" latinLnBrk="0" hangingPunct="1">
                        <a:lnSpc>
                          <a:spcPts val="1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+24V/-24V switchable</a:t>
                      </a:r>
                    </a:p>
                    <a:p>
                      <a:pPr marL="0" marR="0" lvl="0" indent="0" algn="l" defTabSz="914354" rtl="0" eaLnBrk="1" fontAlgn="auto" latinLnBrk="0" hangingPunct="1">
                        <a:lnSpc>
                          <a:spcPts val="1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Assignable functions</a:t>
                      </a:r>
                      <a:endParaRPr kumimoji="1" lang="ja-JP" altLang="en-US" sz="1800" b="0" i="0" u="none" strike="noStrike" kern="1200" cap="none" spc="0" normalizeH="0" baseline="0" noProof="0" dirty="0">
                        <a:ln>
                          <a:noFill/>
                        </a:ln>
                        <a:solidFill>
                          <a:srgbClr val="5F5F5F"/>
                        </a:solidFill>
                        <a:effectLst/>
                        <a:uLnTx/>
                        <a:uFillTx/>
                        <a:latin typeface="+mn-lt"/>
                        <a:ea typeface="+mn-ea"/>
                        <a:cs typeface="+mn-cs"/>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bl>
          </a:graphicData>
        </a:graphic>
      </p:graphicFrame>
      <p:sp>
        <p:nvSpPr>
          <p:cNvPr id="6" name="正方形/長方形 5">
            <a:extLst>
              <a:ext uri="{FF2B5EF4-FFF2-40B4-BE49-F238E27FC236}">
                <a16:creationId xmlns:a16="http://schemas.microsoft.com/office/drawing/2014/main" id="{17E8D1EB-F866-453C-92A2-EEADF211ADA7}"/>
              </a:ext>
            </a:extLst>
          </p:cNvPr>
          <p:cNvSpPr/>
          <p:nvPr/>
        </p:nvSpPr>
        <p:spPr>
          <a:xfrm>
            <a:off x="8215538" y="2994762"/>
            <a:ext cx="875822" cy="461855"/>
          </a:xfrm>
          <a:prstGeom prst="rect">
            <a:avLst/>
          </a:prstGeom>
        </p:spPr>
        <p:txBody>
          <a:bodyPr wrap="none" lIns="137187" tIns="68594" rIns="137187" bIns="68594">
            <a:spAutoFit/>
          </a:bodyPr>
          <a:lstStyle/>
          <a:p>
            <a:r>
              <a:rPr lang="en-US" altLang="ja-JP" sz="2100" b="1" dirty="0">
                <a:solidFill>
                  <a:srgbClr val="5F5F5F"/>
                </a:solidFill>
                <a:latin typeface="Calibri"/>
                <a:cs typeface="Consolas" panose="020B0609020204030204" pitchFamily="49" charset="0"/>
              </a:rPr>
              <a:t>Input</a:t>
            </a:r>
            <a:endParaRPr lang="ja-JP" altLang="en-US" b="1" dirty="0">
              <a:solidFill>
                <a:srgbClr val="5F5F5F"/>
              </a:solidFill>
            </a:endParaRPr>
          </a:p>
        </p:txBody>
      </p:sp>
      <p:graphicFrame>
        <p:nvGraphicFramePr>
          <p:cNvPr id="7" name="表 6">
            <a:extLst>
              <a:ext uri="{FF2B5EF4-FFF2-40B4-BE49-F238E27FC236}">
                <a16:creationId xmlns:a16="http://schemas.microsoft.com/office/drawing/2014/main" id="{C995841B-F87D-4BA8-AD7F-66F6E4C62696}"/>
              </a:ext>
            </a:extLst>
          </p:cNvPr>
          <p:cNvGraphicFramePr>
            <a:graphicFrameLocks noGrp="1"/>
          </p:cNvGraphicFramePr>
          <p:nvPr>
            <p:extLst>
              <p:ext uri="{D42A27DB-BD31-4B8C-83A1-F6EECF244321}">
                <p14:modId xmlns:p14="http://schemas.microsoft.com/office/powerpoint/2010/main" val="350749851"/>
              </p:ext>
            </p:extLst>
          </p:nvPr>
        </p:nvGraphicFramePr>
        <p:xfrm>
          <a:off x="8254222" y="4844127"/>
          <a:ext cx="5323786" cy="2708310"/>
        </p:xfrm>
        <a:graphic>
          <a:graphicData uri="http://schemas.openxmlformats.org/drawingml/2006/table">
            <a:tbl>
              <a:tblPr firstRow="1" bandRow="1">
                <a:tableStyleId>{5C22544A-7EE6-4342-B048-85BDC9FD1C3A}</a:tableStyleId>
              </a:tblPr>
              <a:tblGrid>
                <a:gridCol w="1521235">
                  <a:extLst>
                    <a:ext uri="{9D8B030D-6E8A-4147-A177-3AD203B41FA5}">
                      <a16:colId xmlns:a16="http://schemas.microsoft.com/office/drawing/2014/main" val="20000"/>
                    </a:ext>
                  </a:extLst>
                </a:gridCol>
                <a:gridCol w="756172">
                  <a:extLst>
                    <a:ext uri="{9D8B030D-6E8A-4147-A177-3AD203B41FA5}">
                      <a16:colId xmlns:a16="http://schemas.microsoft.com/office/drawing/2014/main" val="20001"/>
                    </a:ext>
                  </a:extLst>
                </a:gridCol>
                <a:gridCol w="3046379">
                  <a:extLst>
                    <a:ext uri="{9D8B030D-6E8A-4147-A177-3AD203B41FA5}">
                      <a16:colId xmlns:a16="http://schemas.microsoft.com/office/drawing/2014/main" val="20002"/>
                    </a:ext>
                  </a:extLst>
                </a:gridCol>
              </a:tblGrid>
              <a:tr h="597844">
                <a:tc>
                  <a:txBody>
                    <a:bodyPr/>
                    <a:lstStyle/>
                    <a:p>
                      <a:pPr>
                        <a:lnSpc>
                          <a:spcPts val="1000"/>
                        </a:lnSpc>
                      </a:pPr>
                      <a:r>
                        <a:rPr kumimoji="1" lang="en-US" altLang="ja-JP" sz="1800" b="0" dirty="0">
                          <a:solidFill>
                            <a:schemeClr val="bg1"/>
                          </a:solidFill>
                        </a:rPr>
                        <a:t>General</a:t>
                      </a:r>
                    </a:p>
                    <a:p>
                      <a:pPr>
                        <a:lnSpc>
                          <a:spcPts val="1000"/>
                        </a:lnSpc>
                      </a:pPr>
                      <a:r>
                        <a:rPr kumimoji="1" lang="en-US" altLang="ja-JP" sz="1800" b="0" dirty="0">
                          <a:solidFill>
                            <a:schemeClr val="bg1"/>
                          </a:solidFill>
                        </a:rPr>
                        <a:t>control</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000"/>
                        </a:lnSpc>
                      </a:pPr>
                      <a:r>
                        <a:rPr kumimoji="1" lang="en-US" altLang="ja-JP" sz="1800" b="0" dirty="0">
                          <a:solidFill>
                            <a:schemeClr val="tx1"/>
                          </a:solidFill>
                        </a:rPr>
                        <a:t>8ch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200"/>
                        </a:lnSpc>
                      </a:pPr>
                      <a:r>
                        <a:rPr kumimoji="1" lang="en-US" altLang="ja-JP" sz="1800" b="0" dirty="0">
                          <a:solidFill>
                            <a:schemeClr val="tx1"/>
                          </a:solidFill>
                        </a:rPr>
                        <a:t>No voltage, Open collector</a:t>
                      </a:r>
                    </a:p>
                    <a:p>
                      <a:pPr marL="0" marR="0" lvl="0" indent="0" algn="l" defTabSz="914354" rtl="0" eaLnBrk="1" fontAlgn="auto" latinLnBrk="0" hangingPunct="1">
                        <a:lnSpc>
                          <a:spcPts val="12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Assignable functions</a:t>
                      </a:r>
                      <a:endParaRPr kumimoji="1" lang="ja-JP" altLang="en-US" sz="1800" b="0" i="0" u="none" strike="noStrike" kern="1200" cap="none" spc="0" normalizeH="0" baseline="0" noProof="0" dirty="0">
                        <a:ln>
                          <a:noFill/>
                        </a:ln>
                        <a:solidFill>
                          <a:srgbClr val="5F5F5F"/>
                        </a:solidFill>
                        <a:effectLst/>
                        <a:uLnTx/>
                        <a:uFillTx/>
                        <a:latin typeface="+mn-lt"/>
                        <a:ea typeface="+mn-ea"/>
                        <a:cs typeface="+mn-cs"/>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1055233">
                <a:tc>
                  <a:txBody>
                    <a:bodyPr/>
                    <a:lstStyle/>
                    <a:p>
                      <a:pPr>
                        <a:lnSpc>
                          <a:spcPts val="1000"/>
                        </a:lnSpc>
                      </a:pPr>
                      <a:r>
                        <a:rPr kumimoji="1" lang="en-US" altLang="ja-JP" sz="1800" b="0" dirty="0">
                          <a:solidFill>
                            <a:schemeClr val="bg1"/>
                          </a:solidFill>
                        </a:rPr>
                        <a:t>Fault/CPU</a:t>
                      </a:r>
                      <a:r>
                        <a:rPr kumimoji="1" lang="en-US" altLang="ja-JP" sz="1800" b="0" baseline="0" dirty="0">
                          <a:solidFill>
                            <a:schemeClr val="bg1"/>
                          </a:solidFill>
                        </a:rPr>
                        <a:t> off</a:t>
                      </a:r>
                    </a:p>
                    <a:p>
                      <a:pPr>
                        <a:lnSpc>
                          <a:spcPts val="1000"/>
                        </a:lnSpc>
                      </a:pPr>
                      <a:r>
                        <a:rPr kumimoji="1" lang="en-US" altLang="ja-JP" sz="1800" b="0" dirty="0">
                          <a:solidFill>
                            <a:schemeClr val="bg1"/>
                          </a:solidFill>
                        </a:rPr>
                        <a:t>Control</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000"/>
                        </a:lnSpc>
                      </a:pPr>
                      <a:r>
                        <a:rPr kumimoji="1" lang="en-US" altLang="ja-JP" sz="1800" b="0" dirty="0">
                          <a:solidFill>
                            <a:schemeClr val="tx1"/>
                          </a:solidFill>
                        </a:rPr>
                        <a:t>3ch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354" rtl="0" eaLnBrk="1" fontAlgn="auto" latinLnBrk="0" hangingPunct="1">
                        <a:lnSpc>
                          <a:spcPts val="12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No voltage, Open collector</a:t>
                      </a:r>
                    </a:p>
                    <a:p>
                      <a:pPr marL="0" marR="0" lvl="0" indent="0" algn="l" defTabSz="914354" rtl="0" eaLnBrk="1" fontAlgn="auto" latinLnBrk="0" hangingPunct="1">
                        <a:lnSpc>
                          <a:spcPts val="12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General fault: 1ch</a:t>
                      </a:r>
                    </a:p>
                    <a:p>
                      <a:pPr marL="0" marR="0" lvl="0" indent="0" algn="l" defTabSz="914354" rtl="0" eaLnBrk="1" fontAlgn="auto" latinLnBrk="0" hangingPunct="1">
                        <a:lnSpc>
                          <a:spcPts val="12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CPU fault: 1ch</a:t>
                      </a:r>
                    </a:p>
                    <a:p>
                      <a:pPr marL="0" marR="0" lvl="0" indent="0" algn="l" defTabSz="914354" rtl="0" eaLnBrk="1" fontAlgn="auto" latinLnBrk="0" hangingPunct="1">
                        <a:lnSpc>
                          <a:spcPts val="12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CPU off: 1ch</a:t>
                      </a: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1055233">
                <a:tc>
                  <a:txBody>
                    <a:bodyPr/>
                    <a:lstStyle/>
                    <a:p>
                      <a:pPr>
                        <a:lnSpc>
                          <a:spcPts val="1000"/>
                        </a:lnSpc>
                      </a:pPr>
                      <a:r>
                        <a:rPr kumimoji="1" lang="en-US" altLang="ja-JP" sz="1800" b="0" dirty="0">
                          <a:solidFill>
                            <a:schemeClr val="bg1"/>
                          </a:solidFill>
                        </a:rPr>
                        <a:t>ATT control</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000"/>
                        </a:lnSpc>
                      </a:pPr>
                      <a:r>
                        <a:rPr kumimoji="1" lang="en-US" altLang="ja-JP" sz="1800" b="0" dirty="0">
                          <a:solidFill>
                            <a:schemeClr val="tx1"/>
                          </a:solidFill>
                        </a:rPr>
                        <a:t>Ref*</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354" rtl="0" eaLnBrk="1" fontAlgn="auto" latinLnBrk="0" hangingPunct="1">
                        <a:lnSpc>
                          <a:spcPts val="12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Non voltage, Relay,</a:t>
                      </a:r>
                    </a:p>
                    <a:p>
                      <a:pPr marL="0" marR="0" lvl="0" indent="0" algn="l" defTabSz="914354" rtl="0" eaLnBrk="1" fontAlgn="auto" latinLnBrk="0" hangingPunct="1">
                        <a:lnSpc>
                          <a:spcPts val="12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Assignable functions</a:t>
                      </a:r>
                    </a:p>
                    <a:p>
                      <a:pPr marL="0" marR="0" lvl="0" indent="0" algn="l" defTabSz="914354" rtl="0" eaLnBrk="1" fontAlgn="auto" latinLnBrk="0" hangingPunct="1">
                        <a:lnSpc>
                          <a:spcPts val="12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 VX-3004F/3008F: 8ch</a:t>
                      </a:r>
                    </a:p>
                    <a:p>
                      <a:pPr marL="0" marR="0" lvl="0" indent="0" algn="l" defTabSz="914354" rtl="0" eaLnBrk="1" fontAlgn="auto" latinLnBrk="0" hangingPunct="1">
                        <a:lnSpc>
                          <a:spcPts val="12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 VX-3016F: 16ch</a:t>
                      </a: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bl>
          </a:graphicData>
        </a:graphic>
      </p:graphicFrame>
      <p:sp>
        <p:nvSpPr>
          <p:cNvPr id="8" name="正方形/長方形 7">
            <a:extLst>
              <a:ext uri="{FF2B5EF4-FFF2-40B4-BE49-F238E27FC236}">
                <a16:creationId xmlns:a16="http://schemas.microsoft.com/office/drawing/2014/main" id="{40265979-157C-4995-AFDC-C035546F010A}"/>
              </a:ext>
            </a:extLst>
          </p:cNvPr>
          <p:cNvSpPr/>
          <p:nvPr/>
        </p:nvSpPr>
        <p:spPr>
          <a:xfrm>
            <a:off x="8237231" y="4399496"/>
            <a:ext cx="1080229" cy="461855"/>
          </a:xfrm>
          <a:prstGeom prst="rect">
            <a:avLst/>
          </a:prstGeom>
        </p:spPr>
        <p:txBody>
          <a:bodyPr wrap="none" lIns="137187" tIns="68594" rIns="137187" bIns="68594">
            <a:spAutoFit/>
          </a:bodyPr>
          <a:lstStyle/>
          <a:p>
            <a:r>
              <a:rPr lang="en-US" altLang="ja-JP" sz="2100" b="1" dirty="0">
                <a:solidFill>
                  <a:srgbClr val="5F5F5F"/>
                </a:solidFill>
                <a:latin typeface="Calibri"/>
                <a:cs typeface="Consolas" panose="020B0609020204030204" pitchFamily="49" charset="0"/>
              </a:rPr>
              <a:t>Output</a:t>
            </a:r>
            <a:endParaRPr lang="ja-JP" altLang="en-US" b="1" dirty="0">
              <a:solidFill>
                <a:srgbClr val="5F5F5F"/>
              </a:solidFill>
            </a:endParaRPr>
          </a:p>
        </p:txBody>
      </p:sp>
      <p:grpSp>
        <p:nvGrpSpPr>
          <p:cNvPr id="9" name="グループ化 8">
            <a:extLst>
              <a:ext uri="{FF2B5EF4-FFF2-40B4-BE49-F238E27FC236}">
                <a16:creationId xmlns:a16="http://schemas.microsoft.com/office/drawing/2014/main" id="{8AAFAECD-3C38-471E-AF39-C1BF2F8D4AA5}"/>
              </a:ext>
            </a:extLst>
          </p:cNvPr>
          <p:cNvGrpSpPr/>
          <p:nvPr/>
        </p:nvGrpSpPr>
        <p:grpSpPr>
          <a:xfrm>
            <a:off x="7290893" y="2044054"/>
            <a:ext cx="6680335" cy="6254168"/>
            <a:chOff x="4860032" y="1362142"/>
            <a:chExt cx="4453041" cy="4167730"/>
          </a:xfrm>
        </p:grpSpPr>
        <p:sp>
          <p:nvSpPr>
            <p:cNvPr id="10" name="正方形/長方形 9">
              <a:extLst>
                <a:ext uri="{FF2B5EF4-FFF2-40B4-BE49-F238E27FC236}">
                  <a16:creationId xmlns:a16="http://schemas.microsoft.com/office/drawing/2014/main" id="{DC5FDE23-9E2B-476B-A83E-58FAEF2AD043}"/>
                </a:ext>
              </a:extLst>
            </p:cNvPr>
            <p:cNvSpPr/>
            <p:nvPr/>
          </p:nvSpPr>
          <p:spPr>
            <a:xfrm>
              <a:off x="4860032" y="1362142"/>
              <a:ext cx="4453041" cy="4167730"/>
            </a:xfrm>
            <a:prstGeom prst="rect">
              <a:avLst/>
            </a:prstGeom>
            <a:solidFill>
              <a:schemeClr val="accent5">
                <a:lumMod val="20000"/>
                <a:lumOff val="80000"/>
                <a:alpha val="9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1" name="グループ化 10">
              <a:extLst>
                <a:ext uri="{FF2B5EF4-FFF2-40B4-BE49-F238E27FC236}">
                  <a16:creationId xmlns:a16="http://schemas.microsoft.com/office/drawing/2014/main" id="{2AA02C38-A959-492C-BB08-6FBB6FAFAE59}"/>
                </a:ext>
              </a:extLst>
            </p:cNvPr>
            <p:cNvGrpSpPr/>
            <p:nvPr/>
          </p:nvGrpSpPr>
          <p:grpSpPr>
            <a:xfrm>
              <a:off x="5244633" y="2399340"/>
              <a:ext cx="3711720" cy="1180522"/>
              <a:chOff x="5244633" y="2233565"/>
              <a:chExt cx="3711720" cy="1180522"/>
            </a:xfrm>
          </p:grpSpPr>
          <p:sp>
            <p:nvSpPr>
              <p:cNvPr id="38" name="正方形/長方形 37">
                <a:extLst>
                  <a:ext uri="{FF2B5EF4-FFF2-40B4-BE49-F238E27FC236}">
                    <a16:creationId xmlns:a16="http://schemas.microsoft.com/office/drawing/2014/main" id="{F006BAF6-8313-428E-9036-2D5030A39064}"/>
                  </a:ext>
                </a:extLst>
              </p:cNvPr>
              <p:cNvSpPr/>
              <p:nvPr/>
            </p:nvSpPr>
            <p:spPr>
              <a:xfrm>
                <a:off x="5321560" y="2233565"/>
                <a:ext cx="715882" cy="276885"/>
              </a:xfrm>
              <a:prstGeom prst="rect">
                <a:avLst/>
              </a:prstGeom>
            </p:spPr>
            <p:txBody>
              <a:bodyPr wrap="none">
                <a:spAutoFit/>
              </a:bodyPr>
              <a:lstStyle/>
              <a:p>
                <a:pPr defTabSz="7682880" fontAlgn="auto">
                  <a:spcBef>
                    <a:spcPts val="0"/>
                  </a:spcBef>
                  <a:spcAft>
                    <a:spcPts val="0"/>
                  </a:spcAft>
                </a:pPr>
                <a:r>
                  <a:rPr lang="en-US" altLang="ja-JP" dirty="0">
                    <a:solidFill>
                      <a:prstClr val="black"/>
                    </a:solidFill>
                    <a:latin typeface="Calibri"/>
                    <a:ea typeface="ＭＳ Ｐゴシック"/>
                  </a:rPr>
                  <a:t>AUDIO IN</a:t>
                </a:r>
                <a:endParaRPr lang="ja-JP" altLang="en-US" sz="2100" dirty="0">
                  <a:solidFill>
                    <a:prstClr val="black"/>
                  </a:solidFill>
                  <a:latin typeface="Calibri"/>
                  <a:ea typeface="ＭＳ Ｐゴシック"/>
                </a:endParaRPr>
              </a:p>
            </p:txBody>
          </p:sp>
          <p:sp>
            <p:nvSpPr>
              <p:cNvPr id="39" name="フリーフォーム 17">
                <a:extLst>
                  <a:ext uri="{FF2B5EF4-FFF2-40B4-BE49-F238E27FC236}">
                    <a16:creationId xmlns:a16="http://schemas.microsoft.com/office/drawing/2014/main" id="{E14AA5C5-A5FF-43C0-91AC-73018254C166}"/>
                  </a:ext>
                </a:extLst>
              </p:cNvPr>
              <p:cNvSpPr/>
              <p:nvPr/>
            </p:nvSpPr>
            <p:spPr>
              <a:xfrm>
                <a:off x="6000704" y="2629976"/>
                <a:ext cx="45719" cy="784111"/>
              </a:xfrm>
              <a:custGeom>
                <a:avLst/>
                <a:gdLst>
                  <a:gd name="connsiteX0" fmla="*/ 0 w 0"/>
                  <a:gd name="connsiteY0" fmla="*/ 0 h 626723"/>
                  <a:gd name="connsiteX1" fmla="*/ 0 w 0"/>
                  <a:gd name="connsiteY1" fmla="*/ 626723 h 626723"/>
                </a:gdLst>
                <a:ahLst/>
                <a:cxnLst>
                  <a:cxn ang="0">
                    <a:pos x="connsiteX0" y="connsiteY0"/>
                  </a:cxn>
                  <a:cxn ang="0">
                    <a:pos x="connsiteX1" y="connsiteY1"/>
                  </a:cxn>
                </a:cxnLst>
                <a:rect l="l" t="t" r="r" b="b"/>
                <a:pathLst>
                  <a:path h="626723">
                    <a:moveTo>
                      <a:pt x="0" y="0"/>
                    </a:moveTo>
                    <a:lnTo>
                      <a:pt x="0" y="626723"/>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95">
                <a:extLst>
                  <a:ext uri="{FF2B5EF4-FFF2-40B4-BE49-F238E27FC236}">
                    <a16:creationId xmlns:a16="http://schemas.microsoft.com/office/drawing/2014/main" id="{747A5DE4-0EA4-4A31-AAC9-3DFD642ECD20}"/>
                  </a:ext>
                </a:extLst>
              </p:cNvPr>
              <p:cNvSpPr/>
              <p:nvPr/>
            </p:nvSpPr>
            <p:spPr>
              <a:xfrm>
                <a:off x="5486314" y="2629976"/>
                <a:ext cx="0" cy="292370"/>
              </a:xfrm>
              <a:custGeom>
                <a:avLst/>
                <a:gdLst>
                  <a:gd name="connsiteX0" fmla="*/ 0 w 0"/>
                  <a:gd name="connsiteY0" fmla="*/ 0 h 626723"/>
                  <a:gd name="connsiteX1" fmla="*/ 0 w 0"/>
                  <a:gd name="connsiteY1" fmla="*/ 626723 h 626723"/>
                </a:gdLst>
                <a:ahLst/>
                <a:cxnLst>
                  <a:cxn ang="0">
                    <a:pos x="connsiteX0" y="connsiteY0"/>
                  </a:cxn>
                  <a:cxn ang="0">
                    <a:pos x="connsiteX1" y="connsiteY1"/>
                  </a:cxn>
                </a:cxnLst>
                <a:rect l="l" t="t" r="r" b="b"/>
                <a:pathLst>
                  <a:path h="626723">
                    <a:moveTo>
                      <a:pt x="0" y="0"/>
                    </a:moveTo>
                    <a:lnTo>
                      <a:pt x="0" y="626723"/>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19">
                <a:extLst>
                  <a:ext uri="{FF2B5EF4-FFF2-40B4-BE49-F238E27FC236}">
                    <a16:creationId xmlns:a16="http://schemas.microsoft.com/office/drawing/2014/main" id="{0DD5C7C5-61BF-4C27-8980-398A9A4338FC}"/>
                  </a:ext>
                </a:extLst>
              </p:cNvPr>
              <p:cNvSpPr/>
              <p:nvPr/>
            </p:nvSpPr>
            <p:spPr>
              <a:xfrm>
                <a:off x="5486264" y="2913442"/>
                <a:ext cx="105156" cy="196596"/>
              </a:xfrm>
              <a:custGeom>
                <a:avLst/>
                <a:gdLst>
                  <a:gd name="connsiteX0" fmla="*/ 0 w 105156"/>
                  <a:gd name="connsiteY0" fmla="*/ 0 h 196596"/>
                  <a:gd name="connsiteX1" fmla="*/ 105156 w 105156"/>
                  <a:gd name="connsiteY1" fmla="*/ 196596 h 196596"/>
                </a:gdLst>
                <a:ahLst/>
                <a:cxnLst>
                  <a:cxn ang="0">
                    <a:pos x="connsiteX0" y="connsiteY0"/>
                  </a:cxn>
                  <a:cxn ang="0">
                    <a:pos x="connsiteX1" y="connsiteY1"/>
                  </a:cxn>
                </a:cxnLst>
                <a:rect l="l" t="t" r="r" b="b"/>
                <a:pathLst>
                  <a:path w="105156" h="196596">
                    <a:moveTo>
                      <a:pt x="0" y="0"/>
                    </a:moveTo>
                    <a:lnTo>
                      <a:pt x="105156" y="196596"/>
                    </a:lnTo>
                  </a:path>
                </a:pathLst>
              </a:custGeom>
              <a:noFill/>
              <a:ln>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円/楕円 96">
                <a:extLst>
                  <a:ext uri="{FF2B5EF4-FFF2-40B4-BE49-F238E27FC236}">
                    <a16:creationId xmlns:a16="http://schemas.microsoft.com/office/drawing/2014/main" id="{E167C9B5-4BE5-4C9C-8AF4-DF53304EF668}"/>
                  </a:ext>
                </a:extLst>
              </p:cNvPr>
              <p:cNvSpPr/>
              <p:nvPr/>
            </p:nvSpPr>
            <p:spPr>
              <a:xfrm>
                <a:off x="5423423" y="2846670"/>
                <a:ext cx="123345" cy="118856"/>
              </a:xfrm>
              <a:prstGeom prst="ellipse">
                <a:avLst/>
              </a:prstGeom>
              <a:solidFill>
                <a:srgbClr val="FF0066"/>
              </a:solidFill>
              <a:ln/>
            </p:spPr>
            <p:style>
              <a:lnRef idx="0">
                <a:schemeClr val="accent3"/>
              </a:lnRef>
              <a:fillRef idx="3">
                <a:schemeClr val="accent3"/>
              </a:fillRef>
              <a:effectRef idx="3">
                <a:schemeClr val="accent3"/>
              </a:effectRef>
              <a:fontRef idx="minor">
                <a:schemeClr val="lt1"/>
              </a:fontRef>
            </p:style>
            <p:txBody>
              <a:bodyPr rtlCol="0" anchor="ctr"/>
              <a:lstStyle/>
              <a:p>
                <a:pPr algn="ctr"/>
                <a:endParaRPr kumimoji="1" lang="ja-JP" altLang="en-US"/>
              </a:p>
            </p:txBody>
          </p:sp>
          <p:sp>
            <p:nvSpPr>
              <p:cNvPr id="43" name="フリーフォーム 101">
                <a:extLst>
                  <a:ext uri="{FF2B5EF4-FFF2-40B4-BE49-F238E27FC236}">
                    <a16:creationId xmlns:a16="http://schemas.microsoft.com/office/drawing/2014/main" id="{4CFE6346-3EC3-4BAE-A4B0-8372318229B5}"/>
                  </a:ext>
                </a:extLst>
              </p:cNvPr>
              <p:cNvSpPr/>
              <p:nvPr/>
            </p:nvSpPr>
            <p:spPr>
              <a:xfrm>
                <a:off x="5487482" y="3121717"/>
                <a:ext cx="0" cy="292370"/>
              </a:xfrm>
              <a:custGeom>
                <a:avLst/>
                <a:gdLst>
                  <a:gd name="connsiteX0" fmla="*/ 0 w 0"/>
                  <a:gd name="connsiteY0" fmla="*/ 0 h 626723"/>
                  <a:gd name="connsiteX1" fmla="*/ 0 w 0"/>
                  <a:gd name="connsiteY1" fmla="*/ 626723 h 626723"/>
                </a:gdLst>
                <a:ahLst/>
                <a:cxnLst>
                  <a:cxn ang="0">
                    <a:pos x="connsiteX0" y="connsiteY0"/>
                  </a:cxn>
                  <a:cxn ang="0">
                    <a:pos x="connsiteX1" y="connsiteY1"/>
                  </a:cxn>
                </a:cxnLst>
                <a:rect l="l" t="t" r="r" b="b"/>
                <a:pathLst>
                  <a:path h="626723">
                    <a:moveTo>
                      <a:pt x="0" y="0"/>
                    </a:moveTo>
                    <a:lnTo>
                      <a:pt x="0" y="626723"/>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円/楕円 97">
                <a:extLst>
                  <a:ext uri="{FF2B5EF4-FFF2-40B4-BE49-F238E27FC236}">
                    <a16:creationId xmlns:a16="http://schemas.microsoft.com/office/drawing/2014/main" id="{D411211C-D1B0-4A4C-B68B-4A8F123BC9B9}"/>
                  </a:ext>
                </a:extLst>
              </p:cNvPr>
              <p:cNvSpPr/>
              <p:nvPr/>
            </p:nvSpPr>
            <p:spPr>
              <a:xfrm>
                <a:off x="5429568" y="3076000"/>
                <a:ext cx="123345" cy="118856"/>
              </a:xfrm>
              <a:prstGeom prst="ellipse">
                <a:avLst/>
              </a:prstGeom>
              <a:solidFill>
                <a:srgbClr val="FF0066"/>
              </a:solidFill>
              <a:ln/>
            </p:spPr>
            <p:style>
              <a:lnRef idx="0">
                <a:schemeClr val="accent3"/>
              </a:lnRef>
              <a:fillRef idx="3">
                <a:schemeClr val="accent3"/>
              </a:fillRef>
              <a:effectRef idx="3">
                <a:schemeClr val="accent3"/>
              </a:effectRef>
              <a:fontRef idx="minor">
                <a:schemeClr val="lt1"/>
              </a:fontRef>
            </p:style>
            <p:txBody>
              <a:bodyPr rtlCol="0" anchor="ctr"/>
              <a:lstStyle/>
              <a:p>
                <a:pPr algn="ctr"/>
                <a:endParaRPr kumimoji="1" lang="ja-JP" altLang="en-US"/>
              </a:p>
            </p:txBody>
          </p:sp>
          <p:sp>
            <p:nvSpPr>
              <p:cNvPr id="45" name="フリーフォーム 20">
                <a:extLst>
                  <a:ext uri="{FF2B5EF4-FFF2-40B4-BE49-F238E27FC236}">
                    <a16:creationId xmlns:a16="http://schemas.microsoft.com/office/drawing/2014/main" id="{91958503-F0BA-467F-811F-C67C30672B00}"/>
                  </a:ext>
                </a:extLst>
              </p:cNvPr>
              <p:cNvSpPr/>
              <p:nvPr/>
            </p:nvSpPr>
            <p:spPr>
              <a:xfrm>
                <a:off x="5712697" y="3073462"/>
                <a:ext cx="278892" cy="132588"/>
              </a:xfrm>
              <a:custGeom>
                <a:avLst/>
                <a:gdLst>
                  <a:gd name="connsiteX0" fmla="*/ 0 w 278892"/>
                  <a:gd name="connsiteY0" fmla="*/ 0 h 132588"/>
                  <a:gd name="connsiteX1" fmla="*/ 178308 w 278892"/>
                  <a:gd name="connsiteY1" fmla="*/ 0 h 132588"/>
                  <a:gd name="connsiteX2" fmla="*/ 278892 w 278892"/>
                  <a:gd name="connsiteY2" fmla="*/ 132588 h 132588"/>
                </a:gdLst>
                <a:ahLst/>
                <a:cxnLst>
                  <a:cxn ang="0">
                    <a:pos x="connsiteX0" y="connsiteY0"/>
                  </a:cxn>
                  <a:cxn ang="0">
                    <a:pos x="connsiteX1" y="connsiteY1"/>
                  </a:cxn>
                  <a:cxn ang="0">
                    <a:pos x="connsiteX2" y="connsiteY2"/>
                  </a:cxn>
                </a:cxnLst>
                <a:rect l="l" t="t" r="r" b="b"/>
                <a:pathLst>
                  <a:path w="278892" h="132588">
                    <a:moveTo>
                      <a:pt x="0" y="0"/>
                    </a:moveTo>
                    <a:lnTo>
                      <a:pt x="178308" y="0"/>
                    </a:lnTo>
                    <a:lnTo>
                      <a:pt x="278892" y="132588"/>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円/楕円 18">
                <a:extLst>
                  <a:ext uri="{FF2B5EF4-FFF2-40B4-BE49-F238E27FC236}">
                    <a16:creationId xmlns:a16="http://schemas.microsoft.com/office/drawing/2014/main" id="{1C082F8F-A0BB-4B8E-AB88-B4F1C83D5FB6}"/>
                  </a:ext>
                </a:extLst>
              </p:cNvPr>
              <p:cNvSpPr/>
              <p:nvPr/>
            </p:nvSpPr>
            <p:spPr>
              <a:xfrm>
                <a:off x="5640665" y="3005561"/>
                <a:ext cx="123345" cy="118856"/>
              </a:xfrm>
              <a:prstGeom prst="ellipse">
                <a:avLst/>
              </a:prstGeom>
              <a:solidFill>
                <a:srgbClr val="FF0066"/>
              </a:solidFill>
              <a:ln/>
            </p:spPr>
            <p:style>
              <a:lnRef idx="0">
                <a:schemeClr val="accent3"/>
              </a:lnRef>
              <a:fillRef idx="3">
                <a:schemeClr val="accent3"/>
              </a:fillRef>
              <a:effectRef idx="3">
                <a:schemeClr val="accent3"/>
              </a:effectRef>
              <a:fontRef idx="minor">
                <a:schemeClr val="lt1"/>
              </a:fontRef>
            </p:style>
            <p:txBody>
              <a:bodyPr rtlCol="0" anchor="ctr"/>
              <a:lstStyle/>
              <a:p>
                <a:pPr algn="ctr"/>
                <a:endParaRPr kumimoji="1" lang="ja-JP" altLang="en-US"/>
              </a:p>
            </p:txBody>
          </p:sp>
          <p:sp>
            <p:nvSpPr>
              <p:cNvPr id="47" name="円/楕円 102">
                <a:extLst>
                  <a:ext uri="{FF2B5EF4-FFF2-40B4-BE49-F238E27FC236}">
                    <a16:creationId xmlns:a16="http://schemas.microsoft.com/office/drawing/2014/main" id="{E7ABA6D8-88EC-4743-9D37-B22BB72951E3}"/>
                  </a:ext>
                </a:extLst>
              </p:cNvPr>
              <p:cNvSpPr/>
              <p:nvPr/>
            </p:nvSpPr>
            <p:spPr>
              <a:xfrm>
                <a:off x="5941366" y="3166232"/>
                <a:ext cx="123345" cy="118856"/>
              </a:xfrm>
              <a:prstGeom prst="ellipse">
                <a:avLst/>
              </a:prstGeom>
              <a:solidFill>
                <a:srgbClr val="002060"/>
              </a:solidFill>
              <a:ln/>
            </p:spPr>
            <p:style>
              <a:lnRef idx="0">
                <a:schemeClr val="accent3"/>
              </a:lnRef>
              <a:fillRef idx="3">
                <a:schemeClr val="accent3"/>
              </a:fillRef>
              <a:effectRef idx="3">
                <a:schemeClr val="accent3"/>
              </a:effectRef>
              <a:fontRef idx="minor">
                <a:schemeClr val="lt1"/>
              </a:fontRef>
            </p:style>
            <p:txBody>
              <a:bodyPr rtlCol="0" anchor="ctr"/>
              <a:lstStyle/>
              <a:p>
                <a:pPr algn="ctr"/>
                <a:endParaRPr kumimoji="1" lang="ja-JP" altLang="en-US"/>
              </a:p>
            </p:txBody>
          </p:sp>
          <p:sp>
            <p:nvSpPr>
              <p:cNvPr id="48" name="正方形/長方形 47">
                <a:extLst>
                  <a:ext uri="{FF2B5EF4-FFF2-40B4-BE49-F238E27FC236}">
                    <a16:creationId xmlns:a16="http://schemas.microsoft.com/office/drawing/2014/main" id="{F11FBF51-8B35-4811-9C4B-A76F0B4A8137}"/>
                  </a:ext>
                </a:extLst>
              </p:cNvPr>
              <p:cNvSpPr/>
              <p:nvPr/>
            </p:nvSpPr>
            <p:spPr>
              <a:xfrm>
                <a:off x="5341931" y="2391995"/>
                <a:ext cx="690494" cy="276885"/>
              </a:xfrm>
              <a:prstGeom prst="rect">
                <a:avLst/>
              </a:prstGeom>
            </p:spPr>
            <p:txBody>
              <a:bodyPr wrap="none">
                <a:spAutoFit/>
              </a:bodyPr>
              <a:lstStyle/>
              <a:p>
                <a:pPr defTabSz="7682880" fontAlgn="auto">
                  <a:spcBef>
                    <a:spcPts val="0"/>
                  </a:spcBef>
                  <a:spcAft>
                    <a:spcPts val="0"/>
                  </a:spcAft>
                </a:pPr>
                <a:r>
                  <a:rPr lang="en-US" altLang="ja-JP" b="1" dirty="0">
                    <a:solidFill>
                      <a:srgbClr val="002060"/>
                    </a:solidFill>
                    <a:latin typeface="Calibri"/>
                    <a:ea typeface="ＭＳ Ｐゴシック"/>
                  </a:rPr>
                  <a:t>N           1</a:t>
                </a:r>
                <a:endParaRPr lang="ja-JP" altLang="en-US" sz="2100" b="1" dirty="0">
                  <a:solidFill>
                    <a:srgbClr val="002060"/>
                  </a:solidFill>
                  <a:latin typeface="Calibri"/>
                  <a:ea typeface="ＭＳ Ｐゴシック"/>
                </a:endParaRPr>
              </a:p>
            </p:txBody>
          </p:sp>
          <p:sp>
            <p:nvSpPr>
              <p:cNvPr id="49" name="角丸四角形 104">
                <a:extLst>
                  <a:ext uri="{FF2B5EF4-FFF2-40B4-BE49-F238E27FC236}">
                    <a16:creationId xmlns:a16="http://schemas.microsoft.com/office/drawing/2014/main" id="{611BE1B0-C1CF-488E-8AC4-0A993A6B231E}"/>
                  </a:ext>
                </a:extLst>
              </p:cNvPr>
              <p:cNvSpPr/>
              <p:nvPr/>
            </p:nvSpPr>
            <p:spPr>
              <a:xfrm>
                <a:off x="5244633" y="2819880"/>
                <a:ext cx="1573570" cy="524897"/>
              </a:xfrm>
              <a:prstGeom prst="roundRect">
                <a:avLst>
                  <a:gd name="adj" fmla="val 6795"/>
                </a:avLst>
              </a:prstGeom>
              <a:gradFill flip="none" rotWithShape="1">
                <a:gsLst>
                  <a:gs pos="82000">
                    <a:srgbClr val="00B0F0">
                      <a:alpha val="11000"/>
                    </a:srgbClr>
                  </a:gs>
                  <a:gs pos="100000">
                    <a:srgbClr val="00B0F0"/>
                  </a:gs>
                </a:gsLst>
                <a:path path="rect">
                  <a:fillToRect l="50000" t="50000" r="50000" b="50000"/>
                </a:path>
                <a:tileRect/>
              </a:gradFill>
              <a:ln w="28575">
                <a:noFill/>
              </a:ln>
            </p:spPr>
            <p:style>
              <a:lnRef idx="0">
                <a:schemeClr val="accent5"/>
              </a:lnRef>
              <a:fillRef idx="3">
                <a:schemeClr val="accent5"/>
              </a:fillRef>
              <a:effectRef idx="3">
                <a:schemeClr val="accent5"/>
              </a:effectRef>
              <a:fontRef idx="minor">
                <a:schemeClr val="lt1"/>
              </a:fontRef>
            </p:style>
            <p:txBody>
              <a:bodyPr rtlCol="0" anchor="ctr"/>
              <a:lstStyle/>
              <a:p>
                <a:pPr algn="r" defTabSz="7682880" fontAlgn="auto">
                  <a:spcBef>
                    <a:spcPts val="0"/>
                  </a:spcBef>
                  <a:spcAft>
                    <a:spcPts val="0"/>
                  </a:spcAft>
                  <a:defRPr/>
                </a:pPr>
                <a:r>
                  <a:rPr kumimoji="0" lang="en-US" altLang="ja-JP" sz="3000" b="1" kern="0" dirty="0">
                    <a:solidFill>
                      <a:srgbClr val="00B0F0"/>
                    </a:solidFill>
                    <a:ea typeface="ＭＳ Ｐゴシック"/>
                  </a:rPr>
                  <a:t>MIX</a:t>
                </a:r>
              </a:p>
            </p:txBody>
          </p:sp>
          <p:sp>
            <p:nvSpPr>
              <p:cNvPr id="50" name="正方形/長方形 49">
                <a:extLst>
                  <a:ext uri="{FF2B5EF4-FFF2-40B4-BE49-F238E27FC236}">
                    <a16:creationId xmlns:a16="http://schemas.microsoft.com/office/drawing/2014/main" id="{0AB95BC6-D2D7-40EB-920B-DA95894EAE1F}"/>
                  </a:ext>
                </a:extLst>
              </p:cNvPr>
              <p:cNvSpPr/>
              <p:nvPr/>
            </p:nvSpPr>
            <p:spPr>
              <a:xfrm>
                <a:off x="6827384" y="2816383"/>
                <a:ext cx="2128969" cy="430710"/>
              </a:xfrm>
              <a:prstGeom prst="rect">
                <a:avLst/>
              </a:prstGeom>
            </p:spPr>
            <p:txBody>
              <a:bodyPr wrap="none">
                <a:spAutoFit/>
              </a:bodyPr>
              <a:lstStyle/>
              <a:p>
                <a:pPr defTabSz="7682880" fontAlgn="auto">
                  <a:spcBef>
                    <a:spcPts val="0"/>
                  </a:spcBef>
                  <a:spcAft>
                    <a:spcPts val="0"/>
                  </a:spcAft>
                </a:pPr>
                <a:r>
                  <a:rPr lang="en-US" altLang="ja-JP" dirty="0">
                    <a:solidFill>
                      <a:prstClr val="black"/>
                    </a:solidFill>
                    <a:latin typeface="Calibri"/>
                    <a:ea typeface="ＭＳ Ｐゴシック"/>
                  </a:rPr>
                  <a:t>When N &gt; 1 (; N=2, 3, or 4)</a:t>
                </a:r>
              </a:p>
              <a:p>
                <a:pPr defTabSz="7682880" fontAlgn="auto">
                  <a:spcBef>
                    <a:spcPts val="0"/>
                  </a:spcBef>
                  <a:spcAft>
                    <a:spcPts val="0"/>
                  </a:spcAft>
                </a:pPr>
                <a:r>
                  <a:rPr lang="en-US" altLang="ja-JP" dirty="0">
                    <a:solidFill>
                      <a:prstClr val="black"/>
                    </a:solidFill>
                    <a:latin typeface="Calibri"/>
                    <a:ea typeface="ＭＳ Ｐゴシック"/>
                  </a:rPr>
                  <a:t>N can connect to N oneself or 1.</a:t>
                </a:r>
                <a:endParaRPr lang="ja-JP" altLang="en-US" dirty="0">
                  <a:solidFill>
                    <a:prstClr val="black"/>
                  </a:solidFill>
                  <a:latin typeface="Calibri"/>
                  <a:ea typeface="ＭＳ Ｐゴシック"/>
                </a:endParaRPr>
              </a:p>
            </p:txBody>
          </p:sp>
          <p:sp>
            <p:nvSpPr>
              <p:cNvPr id="51" name="角丸四角形 106">
                <a:extLst>
                  <a:ext uri="{FF2B5EF4-FFF2-40B4-BE49-F238E27FC236}">
                    <a16:creationId xmlns:a16="http://schemas.microsoft.com/office/drawing/2014/main" id="{89D99788-12F4-4245-9A11-47D7CCA42A64}"/>
                  </a:ext>
                </a:extLst>
              </p:cNvPr>
              <p:cNvSpPr/>
              <p:nvPr/>
            </p:nvSpPr>
            <p:spPr>
              <a:xfrm>
                <a:off x="5244633" y="2806198"/>
                <a:ext cx="1591145" cy="521488"/>
              </a:xfrm>
              <a:prstGeom prst="roundRect">
                <a:avLst>
                  <a:gd name="adj" fmla="val 8296"/>
                </a:avLst>
              </a:prstGeom>
              <a:noFill/>
              <a:ln>
                <a:solidFill>
                  <a:srgbClr val="00B0F0"/>
                </a:solidFill>
              </a:ln>
              <a:effectLst>
                <a:glow rad="1016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12" name="グループ化 11">
              <a:extLst>
                <a:ext uri="{FF2B5EF4-FFF2-40B4-BE49-F238E27FC236}">
                  <a16:creationId xmlns:a16="http://schemas.microsoft.com/office/drawing/2014/main" id="{31E120B6-8710-480B-BE0F-40E5327F29F8}"/>
                </a:ext>
              </a:extLst>
            </p:cNvPr>
            <p:cNvGrpSpPr/>
            <p:nvPr/>
          </p:nvGrpSpPr>
          <p:grpSpPr>
            <a:xfrm>
              <a:off x="5213103" y="3638088"/>
              <a:ext cx="3828901" cy="1309926"/>
              <a:chOff x="5213103" y="3566080"/>
              <a:chExt cx="3828901" cy="1309926"/>
            </a:xfrm>
          </p:grpSpPr>
          <p:sp>
            <p:nvSpPr>
              <p:cNvPr id="15" name="正方形/長方形 14">
                <a:extLst>
                  <a:ext uri="{FF2B5EF4-FFF2-40B4-BE49-F238E27FC236}">
                    <a16:creationId xmlns:a16="http://schemas.microsoft.com/office/drawing/2014/main" id="{B7FB98E1-A76F-4B11-9B0F-F7760BBA30E0}"/>
                  </a:ext>
                </a:extLst>
              </p:cNvPr>
              <p:cNvSpPr/>
              <p:nvPr/>
            </p:nvSpPr>
            <p:spPr>
              <a:xfrm>
                <a:off x="5448034" y="3566080"/>
                <a:ext cx="715882" cy="276885"/>
              </a:xfrm>
              <a:prstGeom prst="rect">
                <a:avLst/>
              </a:prstGeom>
            </p:spPr>
            <p:txBody>
              <a:bodyPr wrap="none">
                <a:spAutoFit/>
              </a:bodyPr>
              <a:lstStyle/>
              <a:p>
                <a:pPr defTabSz="7682880" fontAlgn="auto">
                  <a:spcBef>
                    <a:spcPts val="0"/>
                  </a:spcBef>
                  <a:spcAft>
                    <a:spcPts val="0"/>
                  </a:spcAft>
                </a:pPr>
                <a:r>
                  <a:rPr lang="en-US" altLang="ja-JP" dirty="0">
                    <a:solidFill>
                      <a:prstClr val="black"/>
                    </a:solidFill>
                    <a:latin typeface="Calibri"/>
                    <a:ea typeface="ＭＳ Ｐゴシック"/>
                  </a:rPr>
                  <a:t>AUDIO IN</a:t>
                </a:r>
                <a:endParaRPr lang="ja-JP" altLang="en-US" sz="2100" dirty="0">
                  <a:solidFill>
                    <a:prstClr val="black"/>
                  </a:solidFill>
                  <a:latin typeface="Calibri"/>
                  <a:ea typeface="ＭＳ Ｐゴシック"/>
                </a:endParaRPr>
              </a:p>
            </p:txBody>
          </p:sp>
          <p:sp>
            <p:nvSpPr>
              <p:cNvPr id="16" name="フリーフォーム 108">
                <a:extLst>
                  <a:ext uri="{FF2B5EF4-FFF2-40B4-BE49-F238E27FC236}">
                    <a16:creationId xmlns:a16="http://schemas.microsoft.com/office/drawing/2014/main" id="{F51F96F6-836F-411F-8835-9AAE5F9C2E66}"/>
                  </a:ext>
                </a:extLst>
              </p:cNvPr>
              <p:cNvSpPr/>
              <p:nvPr/>
            </p:nvSpPr>
            <p:spPr>
              <a:xfrm>
                <a:off x="6215514" y="3962491"/>
                <a:ext cx="68692" cy="913209"/>
              </a:xfrm>
              <a:custGeom>
                <a:avLst/>
                <a:gdLst>
                  <a:gd name="connsiteX0" fmla="*/ 0 w 0"/>
                  <a:gd name="connsiteY0" fmla="*/ 0 h 626723"/>
                  <a:gd name="connsiteX1" fmla="*/ 0 w 0"/>
                  <a:gd name="connsiteY1" fmla="*/ 626723 h 626723"/>
                </a:gdLst>
                <a:ahLst/>
                <a:cxnLst>
                  <a:cxn ang="0">
                    <a:pos x="connsiteX0" y="connsiteY0"/>
                  </a:cxn>
                  <a:cxn ang="0">
                    <a:pos x="connsiteX1" y="connsiteY1"/>
                  </a:cxn>
                </a:cxnLst>
                <a:rect l="l" t="t" r="r" b="b"/>
                <a:pathLst>
                  <a:path h="626723">
                    <a:moveTo>
                      <a:pt x="0" y="0"/>
                    </a:moveTo>
                    <a:lnTo>
                      <a:pt x="0" y="626723"/>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109">
                <a:extLst>
                  <a:ext uri="{FF2B5EF4-FFF2-40B4-BE49-F238E27FC236}">
                    <a16:creationId xmlns:a16="http://schemas.microsoft.com/office/drawing/2014/main" id="{3F9AB804-A459-4E06-88B1-B302B35A951D}"/>
                  </a:ext>
                </a:extLst>
              </p:cNvPr>
              <p:cNvSpPr/>
              <p:nvPr/>
            </p:nvSpPr>
            <p:spPr>
              <a:xfrm>
                <a:off x="5470200" y="3962490"/>
                <a:ext cx="45719" cy="323669"/>
              </a:xfrm>
              <a:custGeom>
                <a:avLst/>
                <a:gdLst>
                  <a:gd name="connsiteX0" fmla="*/ 0 w 0"/>
                  <a:gd name="connsiteY0" fmla="*/ 0 h 626723"/>
                  <a:gd name="connsiteX1" fmla="*/ 0 w 0"/>
                  <a:gd name="connsiteY1" fmla="*/ 626723 h 626723"/>
                </a:gdLst>
                <a:ahLst/>
                <a:cxnLst>
                  <a:cxn ang="0">
                    <a:pos x="connsiteX0" y="connsiteY0"/>
                  </a:cxn>
                  <a:cxn ang="0">
                    <a:pos x="connsiteX1" y="connsiteY1"/>
                  </a:cxn>
                </a:cxnLst>
                <a:rect l="l" t="t" r="r" b="b"/>
                <a:pathLst>
                  <a:path h="626723">
                    <a:moveTo>
                      <a:pt x="0" y="0"/>
                    </a:moveTo>
                    <a:lnTo>
                      <a:pt x="0" y="626723"/>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110">
                <a:extLst>
                  <a:ext uri="{FF2B5EF4-FFF2-40B4-BE49-F238E27FC236}">
                    <a16:creationId xmlns:a16="http://schemas.microsoft.com/office/drawing/2014/main" id="{71984201-38D6-4568-AFBD-A764A800DE40}"/>
                  </a:ext>
                </a:extLst>
              </p:cNvPr>
              <p:cNvSpPr/>
              <p:nvPr/>
            </p:nvSpPr>
            <p:spPr>
              <a:xfrm>
                <a:off x="5471369" y="4352932"/>
                <a:ext cx="105156" cy="196596"/>
              </a:xfrm>
              <a:custGeom>
                <a:avLst/>
                <a:gdLst>
                  <a:gd name="connsiteX0" fmla="*/ 0 w 105156"/>
                  <a:gd name="connsiteY0" fmla="*/ 0 h 196596"/>
                  <a:gd name="connsiteX1" fmla="*/ 105156 w 105156"/>
                  <a:gd name="connsiteY1" fmla="*/ 196596 h 196596"/>
                </a:gdLst>
                <a:ahLst/>
                <a:cxnLst>
                  <a:cxn ang="0">
                    <a:pos x="connsiteX0" y="connsiteY0"/>
                  </a:cxn>
                  <a:cxn ang="0">
                    <a:pos x="connsiteX1" y="connsiteY1"/>
                  </a:cxn>
                </a:cxnLst>
                <a:rect l="l" t="t" r="r" b="b"/>
                <a:pathLst>
                  <a:path w="105156" h="196596">
                    <a:moveTo>
                      <a:pt x="0" y="0"/>
                    </a:moveTo>
                    <a:lnTo>
                      <a:pt x="105156" y="196596"/>
                    </a:lnTo>
                  </a:path>
                </a:pathLst>
              </a:custGeom>
              <a:noFill/>
              <a:ln>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円/楕円 111">
                <a:extLst>
                  <a:ext uri="{FF2B5EF4-FFF2-40B4-BE49-F238E27FC236}">
                    <a16:creationId xmlns:a16="http://schemas.microsoft.com/office/drawing/2014/main" id="{B2495669-002F-4D57-819A-249019DAC4E7}"/>
                  </a:ext>
                </a:extLst>
              </p:cNvPr>
              <p:cNvSpPr/>
              <p:nvPr/>
            </p:nvSpPr>
            <p:spPr>
              <a:xfrm>
                <a:off x="5408528" y="4286160"/>
                <a:ext cx="123345" cy="118856"/>
              </a:xfrm>
              <a:prstGeom prst="ellipse">
                <a:avLst/>
              </a:prstGeom>
              <a:solidFill>
                <a:srgbClr val="FF0066"/>
              </a:solidFill>
              <a:ln/>
            </p:spPr>
            <p:style>
              <a:lnRef idx="0">
                <a:schemeClr val="accent3"/>
              </a:lnRef>
              <a:fillRef idx="3">
                <a:schemeClr val="accent3"/>
              </a:fillRef>
              <a:effectRef idx="3">
                <a:schemeClr val="accent3"/>
              </a:effectRef>
              <a:fontRef idx="minor">
                <a:schemeClr val="lt1"/>
              </a:fontRef>
            </p:style>
            <p:txBody>
              <a:bodyPr rtlCol="0" anchor="ctr"/>
              <a:lstStyle/>
              <a:p>
                <a:pPr algn="ctr"/>
                <a:endParaRPr kumimoji="1" lang="ja-JP" altLang="en-US"/>
              </a:p>
            </p:txBody>
          </p:sp>
          <p:sp>
            <p:nvSpPr>
              <p:cNvPr id="20" name="フリーフォーム 112">
                <a:extLst>
                  <a:ext uri="{FF2B5EF4-FFF2-40B4-BE49-F238E27FC236}">
                    <a16:creationId xmlns:a16="http://schemas.microsoft.com/office/drawing/2014/main" id="{D4A39707-0034-47DE-B171-CC2CC14D6190}"/>
                  </a:ext>
                </a:extLst>
              </p:cNvPr>
              <p:cNvSpPr/>
              <p:nvPr/>
            </p:nvSpPr>
            <p:spPr>
              <a:xfrm>
                <a:off x="5471367" y="4574918"/>
                <a:ext cx="76619" cy="300782"/>
              </a:xfrm>
              <a:custGeom>
                <a:avLst/>
                <a:gdLst>
                  <a:gd name="connsiteX0" fmla="*/ 0 w 0"/>
                  <a:gd name="connsiteY0" fmla="*/ 0 h 626723"/>
                  <a:gd name="connsiteX1" fmla="*/ 0 w 0"/>
                  <a:gd name="connsiteY1" fmla="*/ 626723 h 626723"/>
                </a:gdLst>
                <a:ahLst/>
                <a:cxnLst>
                  <a:cxn ang="0">
                    <a:pos x="connsiteX0" y="connsiteY0"/>
                  </a:cxn>
                  <a:cxn ang="0">
                    <a:pos x="connsiteX1" y="connsiteY1"/>
                  </a:cxn>
                </a:cxnLst>
                <a:rect l="l" t="t" r="r" b="b"/>
                <a:pathLst>
                  <a:path h="626723">
                    <a:moveTo>
                      <a:pt x="0" y="0"/>
                    </a:moveTo>
                    <a:lnTo>
                      <a:pt x="0" y="626723"/>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円/楕円 113">
                <a:extLst>
                  <a:ext uri="{FF2B5EF4-FFF2-40B4-BE49-F238E27FC236}">
                    <a16:creationId xmlns:a16="http://schemas.microsoft.com/office/drawing/2014/main" id="{E6AA70D4-E699-4453-A545-081E4696DEEF}"/>
                  </a:ext>
                </a:extLst>
              </p:cNvPr>
              <p:cNvSpPr/>
              <p:nvPr/>
            </p:nvSpPr>
            <p:spPr>
              <a:xfrm>
                <a:off x="5413455" y="4515490"/>
                <a:ext cx="123345" cy="118856"/>
              </a:xfrm>
              <a:prstGeom prst="ellipse">
                <a:avLst/>
              </a:prstGeom>
              <a:solidFill>
                <a:srgbClr val="FF0066"/>
              </a:solidFill>
              <a:ln/>
            </p:spPr>
            <p:style>
              <a:lnRef idx="0">
                <a:schemeClr val="accent3"/>
              </a:lnRef>
              <a:fillRef idx="3">
                <a:schemeClr val="accent3"/>
              </a:fillRef>
              <a:effectRef idx="3">
                <a:schemeClr val="accent3"/>
              </a:effectRef>
              <a:fontRef idx="minor">
                <a:schemeClr val="lt1"/>
              </a:fontRef>
            </p:style>
            <p:txBody>
              <a:bodyPr rtlCol="0" anchor="ctr"/>
              <a:lstStyle/>
              <a:p>
                <a:pPr algn="ctr"/>
                <a:endParaRPr kumimoji="1" lang="ja-JP" altLang="en-US"/>
              </a:p>
            </p:txBody>
          </p:sp>
          <p:sp>
            <p:nvSpPr>
              <p:cNvPr id="22" name="フリーフォーム 114">
                <a:extLst>
                  <a:ext uri="{FF2B5EF4-FFF2-40B4-BE49-F238E27FC236}">
                    <a16:creationId xmlns:a16="http://schemas.microsoft.com/office/drawing/2014/main" id="{995C5806-5454-4BDA-8B47-965D1F1B8E95}"/>
                  </a:ext>
                </a:extLst>
              </p:cNvPr>
              <p:cNvSpPr/>
              <p:nvPr/>
            </p:nvSpPr>
            <p:spPr>
              <a:xfrm>
                <a:off x="5729935" y="4405016"/>
                <a:ext cx="487913" cy="240524"/>
              </a:xfrm>
              <a:custGeom>
                <a:avLst/>
                <a:gdLst>
                  <a:gd name="connsiteX0" fmla="*/ 0 w 278892"/>
                  <a:gd name="connsiteY0" fmla="*/ 0 h 132588"/>
                  <a:gd name="connsiteX1" fmla="*/ 178308 w 278892"/>
                  <a:gd name="connsiteY1" fmla="*/ 0 h 132588"/>
                  <a:gd name="connsiteX2" fmla="*/ 278892 w 278892"/>
                  <a:gd name="connsiteY2" fmla="*/ 132588 h 132588"/>
                </a:gdLst>
                <a:ahLst/>
                <a:cxnLst>
                  <a:cxn ang="0">
                    <a:pos x="connsiteX0" y="connsiteY0"/>
                  </a:cxn>
                  <a:cxn ang="0">
                    <a:pos x="connsiteX1" y="connsiteY1"/>
                  </a:cxn>
                  <a:cxn ang="0">
                    <a:pos x="connsiteX2" y="connsiteY2"/>
                  </a:cxn>
                </a:cxnLst>
                <a:rect l="l" t="t" r="r" b="b"/>
                <a:pathLst>
                  <a:path w="278892" h="132588">
                    <a:moveTo>
                      <a:pt x="0" y="0"/>
                    </a:moveTo>
                    <a:lnTo>
                      <a:pt x="178308" y="0"/>
                    </a:lnTo>
                    <a:lnTo>
                      <a:pt x="278892" y="132588"/>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円/楕円 115">
                <a:extLst>
                  <a:ext uri="{FF2B5EF4-FFF2-40B4-BE49-F238E27FC236}">
                    <a16:creationId xmlns:a16="http://schemas.microsoft.com/office/drawing/2014/main" id="{0F9FB9BF-3C91-4C8D-842A-2979537D6EB8}"/>
                  </a:ext>
                </a:extLst>
              </p:cNvPr>
              <p:cNvSpPr/>
              <p:nvPr/>
            </p:nvSpPr>
            <p:spPr>
              <a:xfrm>
                <a:off x="5639820" y="4352135"/>
                <a:ext cx="123345" cy="118856"/>
              </a:xfrm>
              <a:prstGeom prst="ellipse">
                <a:avLst/>
              </a:prstGeom>
              <a:solidFill>
                <a:srgbClr val="FF0066"/>
              </a:solidFill>
              <a:ln/>
            </p:spPr>
            <p:style>
              <a:lnRef idx="0">
                <a:schemeClr val="accent3"/>
              </a:lnRef>
              <a:fillRef idx="3">
                <a:schemeClr val="accent3"/>
              </a:fillRef>
              <a:effectRef idx="3">
                <a:schemeClr val="accent3"/>
              </a:effectRef>
              <a:fontRef idx="minor">
                <a:schemeClr val="lt1"/>
              </a:fontRef>
            </p:style>
            <p:txBody>
              <a:bodyPr rtlCol="0" anchor="ctr"/>
              <a:lstStyle/>
              <a:p>
                <a:pPr algn="ctr"/>
                <a:endParaRPr kumimoji="1" lang="ja-JP" altLang="en-US"/>
              </a:p>
            </p:txBody>
          </p:sp>
          <p:sp>
            <p:nvSpPr>
              <p:cNvPr id="24" name="円/楕円 116">
                <a:extLst>
                  <a:ext uri="{FF2B5EF4-FFF2-40B4-BE49-F238E27FC236}">
                    <a16:creationId xmlns:a16="http://schemas.microsoft.com/office/drawing/2014/main" id="{98E86459-A4D6-4B21-B920-F58ECCC31543}"/>
                  </a:ext>
                </a:extLst>
              </p:cNvPr>
              <p:cNvSpPr/>
              <p:nvPr/>
            </p:nvSpPr>
            <p:spPr>
              <a:xfrm>
                <a:off x="6156176" y="4605722"/>
                <a:ext cx="123345" cy="118856"/>
              </a:xfrm>
              <a:prstGeom prst="ellipse">
                <a:avLst/>
              </a:prstGeom>
              <a:solidFill>
                <a:srgbClr val="002060"/>
              </a:solidFill>
              <a:ln/>
            </p:spPr>
            <p:style>
              <a:lnRef idx="0">
                <a:schemeClr val="accent3"/>
              </a:lnRef>
              <a:fillRef idx="3">
                <a:schemeClr val="accent3"/>
              </a:fillRef>
              <a:effectRef idx="3">
                <a:schemeClr val="accent3"/>
              </a:effectRef>
              <a:fontRef idx="minor">
                <a:schemeClr val="lt1"/>
              </a:fontRef>
            </p:style>
            <p:txBody>
              <a:bodyPr rtlCol="0" anchor="ctr"/>
              <a:lstStyle/>
              <a:p>
                <a:pPr algn="ctr"/>
                <a:endParaRPr kumimoji="1" lang="ja-JP" altLang="en-US"/>
              </a:p>
            </p:txBody>
          </p:sp>
          <p:sp>
            <p:nvSpPr>
              <p:cNvPr id="25" name="正方形/長方形 24">
                <a:extLst>
                  <a:ext uri="{FF2B5EF4-FFF2-40B4-BE49-F238E27FC236}">
                    <a16:creationId xmlns:a16="http://schemas.microsoft.com/office/drawing/2014/main" id="{69C85CE8-BD5E-4C7D-9F73-2279BCCB6E55}"/>
                  </a:ext>
                </a:extLst>
              </p:cNvPr>
              <p:cNvSpPr/>
              <p:nvPr/>
            </p:nvSpPr>
            <p:spPr>
              <a:xfrm>
                <a:off x="5325818" y="3724510"/>
                <a:ext cx="966179" cy="276885"/>
              </a:xfrm>
              <a:prstGeom prst="rect">
                <a:avLst/>
              </a:prstGeom>
            </p:spPr>
            <p:txBody>
              <a:bodyPr wrap="none">
                <a:spAutoFit/>
              </a:bodyPr>
              <a:lstStyle/>
              <a:p>
                <a:pPr defTabSz="7682880" fontAlgn="auto">
                  <a:spcBef>
                    <a:spcPts val="0"/>
                  </a:spcBef>
                  <a:spcAft>
                    <a:spcPts val="0"/>
                  </a:spcAft>
                </a:pPr>
                <a:r>
                  <a:rPr lang="en-US" altLang="ja-JP" b="1" dirty="0">
                    <a:solidFill>
                      <a:srgbClr val="002060"/>
                    </a:solidFill>
                    <a:latin typeface="Calibri"/>
                    <a:ea typeface="ＭＳ Ｐゴシック"/>
                  </a:rPr>
                  <a:t>N        M       1</a:t>
                </a:r>
                <a:endParaRPr lang="ja-JP" altLang="en-US" sz="2100" b="1" dirty="0">
                  <a:solidFill>
                    <a:srgbClr val="002060"/>
                  </a:solidFill>
                  <a:latin typeface="Calibri"/>
                  <a:ea typeface="ＭＳ Ｐゴシック"/>
                </a:endParaRPr>
              </a:p>
            </p:txBody>
          </p:sp>
          <p:sp>
            <p:nvSpPr>
              <p:cNvPr id="26" name="正方形/長方形 25">
                <a:extLst>
                  <a:ext uri="{FF2B5EF4-FFF2-40B4-BE49-F238E27FC236}">
                    <a16:creationId xmlns:a16="http://schemas.microsoft.com/office/drawing/2014/main" id="{0A0C9B2D-C01A-461A-BA92-6AF0A54CF800}"/>
                  </a:ext>
                </a:extLst>
              </p:cNvPr>
              <p:cNvSpPr/>
              <p:nvPr/>
            </p:nvSpPr>
            <p:spPr>
              <a:xfrm>
                <a:off x="6835245" y="4045009"/>
                <a:ext cx="2206759" cy="615300"/>
              </a:xfrm>
              <a:prstGeom prst="rect">
                <a:avLst/>
              </a:prstGeom>
            </p:spPr>
            <p:txBody>
              <a:bodyPr wrap="none">
                <a:spAutoFit/>
              </a:bodyPr>
              <a:lstStyle/>
              <a:p>
                <a:pPr defTabSz="7682880" fontAlgn="auto">
                  <a:spcBef>
                    <a:spcPts val="0"/>
                  </a:spcBef>
                  <a:spcAft>
                    <a:spcPts val="0"/>
                  </a:spcAft>
                </a:pPr>
                <a:r>
                  <a:rPr lang="en-US" altLang="ja-JP" dirty="0">
                    <a:solidFill>
                      <a:prstClr val="black"/>
                    </a:solidFill>
                    <a:latin typeface="Calibri"/>
                    <a:ea typeface="ＭＳ Ｐゴシック"/>
                  </a:rPr>
                  <a:t>When N &gt; M &gt; 1 (; N, M =2,3,or4)</a:t>
                </a:r>
              </a:p>
              <a:p>
                <a:pPr defTabSz="7682880" fontAlgn="auto">
                  <a:spcBef>
                    <a:spcPts val="0"/>
                  </a:spcBef>
                  <a:spcAft>
                    <a:spcPts val="0"/>
                  </a:spcAft>
                </a:pPr>
                <a:r>
                  <a:rPr lang="en-US" altLang="ja-JP" dirty="0">
                    <a:solidFill>
                      <a:prstClr val="black"/>
                    </a:solidFill>
                    <a:latin typeface="Calibri"/>
                    <a:ea typeface="ＭＳ Ｐゴシック"/>
                  </a:rPr>
                  <a:t>If M connect to M oneself</a:t>
                </a:r>
              </a:p>
              <a:p>
                <a:pPr defTabSz="7682880" fontAlgn="auto">
                  <a:spcBef>
                    <a:spcPts val="0"/>
                  </a:spcBef>
                  <a:spcAft>
                    <a:spcPts val="0"/>
                  </a:spcAft>
                </a:pPr>
                <a:r>
                  <a:rPr lang="en-US" altLang="ja-JP" dirty="0">
                    <a:solidFill>
                      <a:prstClr val="black"/>
                    </a:solidFill>
                    <a:latin typeface="Calibri"/>
                    <a:ea typeface="ＭＳ Ｐゴシック"/>
                  </a:rPr>
                  <a:t>N can choose N oneself , M, or 1.</a:t>
                </a:r>
                <a:endParaRPr lang="ja-JP" altLang="en-US" dirty="0">
                  <a:solidFill>
                    <a:prstClr val="black"/>
                  </a:solidFill>
                  <a:latin typeface="Calibri"/>
                  <a:ea typeface="ＭＳ Ｐゴシック"/>
                </a:endParaRPr>
              </a:p>
            </p:txBody>
          </p:sp>
          <p:sp>
            <p:nvSpPr>
              <p:cNvPr id="27" name="フリーフォーム 122">
                <a:extLst>
                  <a:ext uri="{FF2B5EF4-FFF2-40B4-BE49-F238E27FC236}">
                    <a16:creationId xmlns:a16="http://schemas.microsoft.com/office/drawing/2014/main" id="{D3032E7C-789C-4EF7-A2D7-C734D5E72AAA}"/>
                  </a:ext>
                </a:extLst>
              </p:cNvPr>
              <p:cNvSpPr/>
              <p:nvPr/>
            </p:nvSpPr>
            <p:spPr>
              <a:xfrm>
                <a:off x="5859745" y="3962797"/>
                <a:ext cx="68692" cy="913209"/>
              </a:xfrm>
              <a:custGeom>
                <a:avLst/>
                <a:gdLst>
                  <a:gd name="connsiteX0" fmla="*/ 0 w 0"/>
                  <a:gd name="connsiteY0" fmla="*/ 0 h 626723"/>
                  <a:gd name="connsiteX1" fmla="*/ 0 w 0"/>
                  <a:gd name="connsiteY1" fmla="*/ 626723 h 626723"/>
                </a:gdLst>
                <a:ahLst/>
                <a:cxnLst>
                  <a:cxn ang="0">
                    <a:pos x="connsiteX0" y="connsiteY0"/>
                  </a:cxn>
                  <a:cxn ang="0">
                    <a:pos x="connsiteX1" y="connsiteY1"/>
                  </a:cxn>
                </a:cxnLst>
                <a:rect l="l" t="t" r="r" b="b"/>
                <a:pathLst>
                  <a:path h="626723">
                    <a:moveTo>
                      <a:pt x="0" y="0"/>
                    </a:moveTo>
                    <a:lnTo>
                      <a:pt x="0" y="626723"/>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124">
                <a:extLst>
                  <a:ext uri="{FF2B5EF4-FFF2-40B4-BE49-F238E27FC236}">
                    <a16:creationId xmlns:a16="http://schemas.microsoft.com/office/drawing/2014/main" id="{8D59F4F6-D422-44AD-83FA-77C3B8A84924}"/>
                  </a:ext>
                </a:extLst>
              </p:cNvPr>
              <p:cNvSpPr/>
              <p:nvPr/>
            </p:nvSpPr>
            <p:spPr>
              <a:xfrm>
                <a:off x="5647665" y="4550663"/>
                <a:ext cx="203298" cy="94877"/>
              </a:xfrm>
              <a:custGeom>
                <a:avLst/>
                <a:gdLst>
                  <a:gd name="connsiteX0" fmla="*/ 0 w 278892"/>
                  <a:gd name="connsiteY0" fmla="*/ 0 h 132588"/>
                  <a:gd name="connsiteX1" fmla="*/ 178308 w 278892"/>
                  <a:gd name="connsiteY1" fmla="*/ 0 h 132588"/>
                  <a:gd name="connsiteX2" fmla="*/ 278892 w 278892"/>
                  <a:gd name="connsiteY2" fmla="*/ 132588 h 132588"/>
                </a:gdLst>
                <a:ahLst/>
                <a:cxnLst>
                  <a:cxn ang="0">
                    <a:pos x="connsiteX0" y="connsiteY0"/>
                  </a:cxn>
                  <a:cxn ang="0">
                    <a:pos x="connsiteX1" y="connsiteY1"/>
                  </a:cxn>
                  <a:cxn ang="0">
                    <a:pos x="connsiteX2" y="connsiteY2"/>
                  </a:cxn>
                </a:cxnLst>
                <a:rect l="l" t="t" r="r" b="b"/>
                <a:pathLst>
                  <a:path w="278892" h="132588">
                    <a:moveTo>
                      <a:pt x="0" y="0"/>
                    </a:moveTo>
                    <a:lnTo>
                      <a:pt x="178308" y="0"/>
                    </a:lnTo>
                    <a:lnTo>
                      <a:pt x="278892" y="132588"/>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円/楕円 121">
                <a:extLst>
                  <a:ext uri="{FF2B5EF4-FFF2-40B4-BE49-F238E27FC236}">
                    <a16:creationId xmlns:a16="http://schemas.microsoft.com/office/drawing/2014/main" id="{C6D6A90D-BD14-4921-87BE-BAC20A0A7B75}"/>
                  </a:ext>
                </a:extLst>
              </p:cNvPr>
              <p:cNvSpPr/>
              <p:nvPr/>
            </p:nvSpPr>
            <p:spPr>
              <a:xfrm>
                <a:off x="5578992" y="4486866"/>
                <a:ext cx="123345" cy="118856"/>
              </a:xfrm>
              <a:prstGeom prst="ellipse">
                <a:avLst/>
              </a:prstGeom>
              <a:solidFill>
                <a:srgbClr val="FF0066"/>
              </a:solidFill>
              <a:ln/>
            </p:spPr>
            <p:style>
              <a:lnRef idx="0">
                <a:schemeClr val="accent3"/>
              </a:lnRef>
              <a:fillRef idx="3">
                <a:schemeClr val="accent3"/>
              </a:fillRef>
              <a:effectRef idx="3">
                <a:schemeClr val="accent3"/>
              </a:effectRef>
              <a:fontRef idx="minor">
                <a:schemeClr val="lt1"/>
              </a:fontRef>
            </p:style>
            <p:txBody>
              <a:bodyPr rtlCol="0" anchor="ctr"/>
              <a:lstStyle/>
              <a:p>
                <a:pPr algn="ctr"/>
                <a:endParaRPr kumimoji="1" lang="ja-JP" altLang="en-US"/>
              </a:p>
            </p:txBody>
          </p:sp>
          <p:sp>
            <p:nvSpPr>
              <p:cNvPr id="30" name="円/楕円 123">
                <a:extLst>
                  <a:ext uri="{FF2B5EF4-FFF2-40B4-BE49-F238E27FC236}">
                    <a16:creationId xmlns:a16="http://schemas.microsoft.com/office/drawing/2014/main" id="{D109992F-C24A-4452-B1B7-59406BEE2CBB}"/>
                  </a:ext>
                </a:extLst>
              </p:cNvPr>
              <p:cNvSpPr/>
              <p:nvPr/>
            </p:nvSpPr>
            <p:spPr>
              <a:xfrm>
                <a:off x="5800407" y="4606028"/>
                <a:ext cx="123345" cy="118856"/>
              </a:xfrm>
              <a:prstGeom prst="ellipse">
                <a:avLst/>
              </a:prstGeom>
              <a:solidFill>
                <a:srgbClr val="002060"/>
              </a:solidFill>
              <a:ln/>
            </p:spPr>
            <p:style>
              <a:lnRef idx="0">
                <a:schemeClr val="accent3"/>
              </a:lnRef>
              <a:fillRef idx="3">
                <a:schemeClr val="accent3"/>
              </a:fillRef>
              <a:effectRef idx="3">
                <a:schemeClr val="accent3"/>
              </a:effectRef>
              <a:fontRef idx="minor">
                <a:schemeClr val="lt1"/>
              </a:fontRef>
            </p:style>
            <p:txBody>
              <a:bodyPr rtlCol="0" anchor="ctr"/>
              <a:lstStyle/>
              <a:p>
                <a:pPr algn="ctr"/>
                <a:endParaRPr kumimoji="1" lang="ja-JP" altLang="en-US"/>
              </a:p>
            </p:txBody>
          </p:sp>
          <p:sp>
            <p:nvSpPr>
              <p:cNvPr id="31" name="角丸四角形 120">
                <a:extLst>
                  <a:ext uri="{FF2B5EF4-FFF2-40B4-BE49-F238E27FC236}">
                    <a16:creationId xmlns:a16="http://schemas.microsoft.com/office/drawing/2014/main" id="{61A8D7E0-3AD9-4AE2-B2EC-3FFA32A8AA2E}"/>
                  </a:ext>
                </a:extLst>
              </p:cNvPr>
              <p:cNvSpPr/>
              <p:nvPr/>
            </p:nvSpPr>
            <p:spPr>
              <a:xfrm>
                <a:off x="5213103" y="4011187"/>
                <a:ext cx="1622675" cy="788707"/>
              </a:xfrm>
              <a:prstGeom prst="roundRect">
                <a:avLst>
                  <a:gd name="adj" fmla="val 8296"/>
                </a:avLst>
              </a:prstGeom>
              <a:noFill/>
              <a:ln>
                <a:solidFill>
                  <a:srgbClr val="00B0F0"/>
                </a:solidFill>
              </a:ln>
              <a:effectLst>
                <a:glow rad="1016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2" name="円/楕円 146">
                <a:extLst>
                  <a:ext uri="{FF2B5EF4-FFF2-40B4-BE49-F238E27FC236}">
                    <a16:creationId xmlns:a16="http://schemas.microsoft.com/office/drawing/2014/main" id="{7E6B5821-B21F-46BD-ADBC-5508F134FFE0}"/>
                  </a:ext>
                </a:extLst>
              </p:cNvPr>
              <p:cNvSpPr/>
              <p:nvPr/>
            </p:nvSpPr>
            <p:spPr>
              <a:xfrm>
                <a:off x="5792588" y="4051186"/>
                <a:ext cx="123345" cy="118856"/>
              </a:xfrm>
              <a:prstGeom prst="ellipse">
                <a:avLst/>
              </a:prstGeom>
              <a:solidFill>
                <a:srgbClr val="002060"/>
              </a:solidFill>
              <a:ln/>
            </p:spPr>
            <p:style>
              <a:lnRef idx="0">
                <a:schemeClr val="accent3"/>
              </a:lnRef>
              <a:fillRef idx="3">
                <a:schemeClr val="accent3"/>
              </a:fillRef>
              <a:effectRef idx="3">
                <a:schemeClr val="accent3"/>
              </a:effectRef>
              <a:fontRef idx="minor">
                <a:schemeClr val="lt1"/>
              </a:fontRef>
            </p:style>
            <p:txBody>
              <a:bodyPr rtlCol="0" anchor="ctr"/>
              <a:lstStyle/>
              <a:p>
                <a:pPr algn="ctr"/>
                <a:endParaRPr kumimoji="1" lang="ja-JP" altLang="en-US"/>
              </a:p>
            </p:txBody>
          </p:sp>
          <p:sp>
            <p:nvSpPr>
              <p:cNvPr id="33" name="円/楕円 147">
                <a:extLst>
                  <a:ext uri="{FF2B5EF4-FFF2-40B4-BE49-F238E27FC236}">
                    <a16:creationId xmlns:a16="http://schemas.microsoft.com/office/drawing/2014/main" id="{ACD5EB19-ED8C-4B6D-B0A8-943941B20E57}"/>
                  </a:ext>
                </a:extLst>
              </p:cNvPr>
              <p:cNvSpPr/>
              <p:nvPr/>
            </p:nvSpPr>
            <p:spPr>
              <a:xfrm>
                <a:off x="5798733" y="4254686"/>
                <a:ext cx="123345" cy="118856"/>
              </a:xfrm>
              <a:prstGeom prst="ellipse">
                <a:avLst/>
              </a:prstGeom>
              <a:solidFill>
                <a:srgbClr val="002060"/>
              </a:solidFill>
              <a:ln/>
            </p:spPr>
            <p:style>
              <a:lnRef idx="0">
                <a:schemeClr val="accent3"/>
              </a:lnRef>
              <a:fillRef idx="3">
                <a:schemeClr val="accent3"/>
              </a:fillRef>
              <a:effectRef idx="3">
                <a:schemeClr val="accent3"/>
              </a:effectRef>
              <a:fontRef idx="minor">
                <a:schemeClr val="lt1"/>
              </a:fontRef>
            </p:style>
            <p:txBody>
              <a:bodyPr rtlCol="0" anchor="ctr"/>
              <a:lstStyle/>
              <a:p>
                <a:pPr algn="ctr"/>
                <a:endParaRPr kumimoji="1" lang="ja-JP" altLang="en-US"/>
              </a:p>
            </p:txBody>
          </p:sp>
          <p:sp>
            <p:nvSpPr>
              <p:cNvPr id="34" name="フリーフォーム 148">
                <a:extLst>
                  <a:ext uri="{FF2B5EF4-FFF2-40B4-BE49-F238E27FC236}">
                    <a16:creationId xmlns:a16="http://schemas.microsoft.com/office/drawing/2014/main" id="{8F6A17A4-18ED-4A34-A19E-70DA596D4E51}"/>
                  </a:ext>
                </a:extLst>
              </p:cNvPr>
              <p:cNvSpPr/>
              <p:nvPr/>
            </p:nvSpPr>
            <p:spPr>
              <a:xfrm>
                <a:off x="6044683" y="4210700"/>
                <a:ext cx="173169" cy="132588"/>
              </a:xfrm>
              <a:custGeom>
                <a:avLst/>
                <a:gdLst>
                  <a:gd name="connsiteX0" fmla="*/ 0 w 278892"/>
                  <a:gd name="connsiteY0" fmla="*/ 0 h 132588"/>
                  <a:gd name="connsiteX1" fmla="*/ 178308 w 278892"/>
                  <a:gd name="connsiteY1" fmla="*/ 0 h 132588"/>
                  <a:gd name="connsiteX2" fmla="*/ 278892 w 278892"/>
                  <a:gd name="connsiteY2" fmla="*/ 132588 h 132588"/>
                </a:gdLst>
                <a:ahLst/>
                <a:cxnLst>
                  <a:cxn ang="0">
                    <a:pos x="connsiteX0" y="connsiteY0"/>
                  </a:cxn>
                  <a:cxn ang="0">
                    <a:pos x="connsiteX1" y="connsiteY1"/>
                  </a:cxn>
                  <a:cxn ang="0">
                    <a:pos x="connsiteX2" y="connsiteY2"/>
                  </a:cxn>
                </a:cxnLst>
                <a:rect l="l" t="t" r="r" b="b"/>
                <a:pathLst>
                  <a:path w="278892" h="132588">
                    <a:moveTo>
                      <a:pt x="0" y="0"/>
                    </a:moveTo>
                    <a:lnTo>
                      <a:pt x="178308" y="0"/>
                    </a:lnTo>
                    <a:lnTo>
                      <a:pt x="278892" y="132588"/>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円/楕円 149">
                <a:extLst>
                  <a:ext uri="{FF2B5EF4-FFF2-40B4-BE49-F238E27FC236}">
                    <a16:creationId xmlns:a16="http://schemas.microsoft.com/office/drawing/2014/main" id="{DE503C06-0226-4A23-B48B-AE9AFA6C26F2}"/>
                  </a:ext>
                </a:extLst>
              </p:cNvPr>
              <p:cNvSpPr/>
              <p:nvPr/>
            </p:nvSpPr>
            <p:spPr>
              <a:xfrm>
                <a:off x="5971148" y="4148354"/>
                <a:ext cx="123345" cy="118856"/>
              </a:xfrm>
              <a:prstGeom prst="ellipse">
                <a:avLst/>
              </a:prstGeom>
              <a:solidFill>
                <a:srgbClr val="002060"/>
              </a:solidFill>
              <a:ln/>
            </p:spPr>
            <p:style>
              <a:lnRef idx="0">
                <a:schemeClr val="accent3"/>
              </a:lnRef>
              <a:fillRef idx="3">
                <a:schemeClr val="accent3"/>
              </a:fillRef>
              <a:effectRef idx="3">
                <a:schemeClr val="accent3"/>
              </a:effectRef>
              <a:fontRef idx="minor">
                <a:schemeClr val="lt1"/>
              </a:fontRef>
            </p:style>
            <p:txBody>
              <a:bodyPr rtlCol="0" anchor="ctr"/>
              <a:lstStyle/>
              <a:p>
                <a:pPr algn="ctr"/>
                <a:endParaRPr kumimoji="1" lang="ja-JP" altLang="en-US"/>
              </a:p>
            </p:txBody>
          </p:sp>
          <p:sp>
            <p:nvSpPr>
              <p:cNvPr id="36" name="円/楕円 150">
                <a:extLst>
                  <a:ext uri="{FF2B5EF4-FFF2-40B4-BE49-F238E27FC236}">
                    <a16:creationId xmlns:a16="http://schemas.microsoft.com/office/drawing/2014/main" id="{498AC011-D7F9-47E4-A954-1599D6BAE522}"/>
                  </a:ext>
                </a:extLst>
              </p:cNvPr>
              <p:cNvSpPr/>
              <p:nvPr/>
            </p:nvSpPr>
            <p:spPr>
              <a:xfrm>
                <a:off x="6166511" y="4311320"/>
                <a:ext cx="123345" cy="118856"/>
              </a:xfrm>
              <a:prstGeom prst="ellipse">
                <a:avLst/>
              </a:prstGeom>
              <a:solidFill>
                <a:srgbClr val="002060"/>
              </a:solidFill>
              <a:ln/>
            </p:spPr>
            <p:style>
              <a:lnRef idx="0">
                <a:schemeClr val="accent3"/>
              </a:lnRef>
              <a:fillRef idx="3">
                <a:schemeClr val="accent3"/>
              </a:fillRef>
              <a:effectRef idx="3">
                <a:schemeClr val="accent3"/>
              </a:effectRef>
              <a:fontRef idx="minor">
                <a:schemeClr val="lt1"/>
              </a:fontRef>
            </p:style>
            <p:txBody>
              <a:bodyPr rtlCol="0" anchor="ctr"/>
              <a:lstStyle/>
              <a:p>
                <a:pPr algn="ctr"/>
                <a:endParaRPr kumimoji="1" lang="ja-JP" altLang="en-US"/>
              </a:p>
            </p:txBody>
          </p:sp>
          <p:sp>
            <p:nvSpPr>
              <p:cNvPr id="37" name="角丸四角形 118">
                <a:extLst>
                  <a:ext uri="{FF2B5EF4-FFF2-40B4-BE49-F238E27FC236}">
                    <a16:creationId xmlns:a16="http://schemas.microsoft.com/office/drawing/2014/main" id="{823AEB0F-33B0-4F4D-9165-09875DEA9066}"/>
                  </a:ext>
                </a:extLst>
              </p:cNvPr>
              <p:cNvSpPr/>
              <p:nvPr/>
            </p:nvSpPr>
            <p:spPr>
              <a:xfrm>
                <a:off x="5220482" y="4003610"/>
                <a:ext cx="1615296" cy="788706"/>
              </a:xfrm>
              <a:prstGeom prst="roundRect">
                <a:avLst>
                  <a:gd name="adj" fmla="val 6795"/>
                </a:avLst>
              </a:prstGeom>
              <a:gradFill flip="none" rotWithShape="1">
                <a:gsLst>
                  <a:gs pos="82000">
                    <a:srgbClr val="00B0F0">
                      <a:alpha val="11000"/>
                    </a:srgbClr>
                  </a:gs>
                  <a:gs pos="100000">
                    <a:srgbClr val="00B0F0"/>
                  </a:gs>
                </a:gsLst>
                <a:path path="rect">
                  <a:fillToRect l="50000" t="50000" r="50000" b="50000"/>
                </a:path>
                <a:tileRect/>
              </a:gradFill>
              <a:ln w="28575">
                <a:noFill/>
              </a:ln>
            </p:spPr>
            <p:style>
              <a:lnRef idx="0">
                <a:schemeClr val="accent5"/>
              </a:lnRef>
              <a:fillRef idx="3">
                <a:schemeClr val="accent5"/>
              </a:fillRef>
              <a:effectRef idx="3">
                <a:schemeClr val="accent5"/>
              </a:effectRef>
              <a:fontRef idx="minor">
                <a:schemeClr val="lt1"/>
              </a:fontRef>
            </p:style>
            <p:txBody>
              <a:bodyPr rtlCol="0" anchor="ctr"/>
              <a:lstStyle/>
              <a:p>
                <a:pPr algn="r" defTabSz="7682880" fontAlgn="auto">
                  <a:spcBef>
                    <a:spcPts val="0"/>
                  </a:spcBef>
                  <a:spcAft>
                    <a:spcPts val="0"/>
                  </a:spcAft>
                  <a:defRPr/>
                </a:pPr>
                <a:r>
                  <a:rPr kumimoji="0" lang="en-US" altLang="ja-JP" sz="3000" b="1" kern="0" dirty="0">
                    <a:solidFill>
                      <a:srgbClr val="00B0F0"/>
                    </a:solidFill>
                    <a:ea typeface="ＭＳ Ｐゴシック"/>
                  </a:rPr>
                  <a:t>MIX</a:t>
                </a:r>
              </a:p>
            </p:txBody>
          </p:sp>
        </p:grpSp>
        <p:sp>
          <p:nvSpPr>
            <p:cNvPr id="13" name="正方形/長方形 12">
              <a:extLst>
                <a:ext uri="{FF2B5EF4-FFF2-40B4-BE49-F238E27FC236}">
                  <a16:creationId xmlns:a16="http://schemas.microsoft.com/office/drawing/2014/main" id="{6D53950F-3C70-4662-A208-6437B92DED7B}"/>
                </a:ext>
              </a:extLst>
            </p:cNvPr>
            <p:cNvSpPr/>
            <p:nvPr/>
          </p:nvSpPr>
          <p:spPr>
            <a:xfrm>
              <a:off x="4998663" y="1733145"/>
              <a:ext cx="4019514" cy="615300"/>
            </a:xfrm>
            <a:prstGeom prst="rect">
              <a:avLst/>
            </a:prstGeom>
          </p:spPr>
          <p:txBody>
            <a:bodyPr wrap="square">
              <a:spAutoFit/>
            </a:bodyPr>
            <a:lstStyle/>
            <a:p>
              <a:pPr defTabSz="7682880" fontAlgn="auto">
                <a:spcBef>
                  <a:spcPts val="0"/>
                </a:spcBef>
                <a:spcAft>
                  <a:spcPts val="0"/>
                </a:spcAft>
              </a:pPr>
              <a:r>
                <a:rPr lang="en-US" altLang="ja-JP" dirty="0">
                  <a:solidFill>
                    <a:prstClr val="black"/>
                  </a:solidFill>
                  <a:latin typeface="Calibri"/>
                  <a:ea typeface="ＭＳ Ｐゴシック"/>
                </a:rPr>
                <a:t>You can mix the several audio input signal to 1 channel with setting software.</a:t>
              </a:r>
            </a:p>
            <a:p>
              <a:pPr defTabSz="7682880" fontAlgn="auto">
                <a:spcBef>
                  <a:spcPts val="0"/>
                </a:spcBef>
                <a:spcAft>
                  <a:spcPts val="0"/>
                </a:spcAft>
              </a:pPr>
              <a:r>
                <a:rPr lang="en-US" altLang="ja-JP" dirty="0">
                  <a:solidFill>
                    <a:prstClr val="black"/>
                  </a:solidFill>
                  <a:latin typeface="Calibri"/>
                  <a:ea typeface="ＭＳ Ｐゴシック"/>
                </a:rPr>
                <a:t>This MIX function has the following limitation.</a:t>
              </a:r>
              <a:endParaRPr lang="ja-JP" altLang="en-US" dirty="0">
                <a:solidFill>
                  <a:prstClr val="black"/>
                </a:solidFill>
                <a:latin typeface="Calibri"/>
                <a:ea typeface="ＭＳ Ｐゴシック"/>
              </a:endParaRPr>
            </a:p>
          </p:txBody>
        </p:sp>
        <p:sp>
          <p:nvSpPr>
            <p:cNvPr id="14" name="正方形/長方形 13">
              <a:extLst>
                <a:ext uri="{FF2B5EF4-FFF2-40B4-BE49-F238E27FC236}">
                  <a16:creationId xmlns:a16="http://schemas.microsoft.com/office/drawing/2014/main" id="{E0F22714-6FA4-481B-AD5C-375807AB5FAC}"/>
                </a:ext>
              </a:extLst>
            </p:cNvPr>
            <p:cNvSpPr/>
            <p:nvPr/>
          </p:nvSpPr>
          <p:spPr>
            <a:xfrm>
              <a:off x="4998663" y="1412071"/>
              <a:ext cx="1599825" cy="246120"/>
            </a:xfrm>
            <a:prstGeom prst="rect">
              <a:avLst/>
            </a:prstGeom>
          </p:spPr>
          <p:txBody>
            <a:bodyPr wrap="none">
              <a:spAutoFit/>
            </a:bodyPr>
            <a:lstStyle/>
            <a:p>
              <a:pPr lvl="0"/>
              <a:r>
                <a:rPr lang="en-US" altLang="ja-JP" dirty="0">
                  <a:latin typeface="Comic Sans MS" panose="030F0702030302020204" pitchFamily="66" charset="0"/>
                </a:rPr>
                <a:t>A small improvement</a:t>
              </a:r>
              <a:endParaRPr lang="ja-JP" altLang="en-US" dirty="0">
                <a:latin typeface="Comic Sans MS" panose="030F0702030302020204" pitchFamily="66" charset="0"/>
              </a:endParaRPr>
            </a:p>
          </p:txBody>
        </p:sp>
      </p:grpSp>
      <p:pic>
        <p:nvPicPr>
          <p:cNvPr id="52" name="Picture 2">
            <a:extLst>
              <a:ext uri="{FF2B5EF4-FFF2-40B4-BE49-F238E27FC236}">
                <a16:creationId xmlns:a16="http://schemas.microsoft.com/office/drawing/2014/main" id="{893E66D1-7882-4734-9228-21B9BCB3FA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34296" y="6005488"/>
            <a:ext cx="3429397" cy="51599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3" name="四角形吹き出し 153">
            <a:extLst>
              <a:ext uri="{FF2B5EF4-FFF2-40B4-BE49-F238E27FC236}">
                <a16:creationId xmlns:a16="http://schemas.microsoft.com/office/drawing/2014/main" id="{038A1427-86F6-486F-9268-E9F198923CEF}"/>
              </a:ext>
            </a:extLst>
          </p:cNvPr>
          <p:cNvSpPr/>
          <p:nvPr/>
        </p:nvSpPr>
        <p:spPr>
          <a:xfrm>
            <a:off x="3618675" y="6169223"/>
            <a:ext cx="3859687" cy="672749"/>
          </a:xfrm>
          <a:prstGeom prst="wedgeRectCallout">
            <a:avLst>
              <a:gd name="adj1" fmla="val -67671"/>
              <a:gd name="adj2" fmla="val 48038"/>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It is difficult to explain this limitation by general words. . .</a:t>
            </a:r>
          </a:p>
        </p:txBody>
      </p:sp>
      <p:sp>
        <p:nvSpPr>
          <p:cNvPr id="61" name="角丸四角形 235">
            <a:extLst>
              <a:ext uri="{FF2B5EF4-FFF2-40B4-BE49-F238E27FC236}">
                <a16:creationId xmlns:a16="http://schemas.microsoft.com/office/drawing/2014/main" id="{251AF67E-0BF5-4216-ADF2-A74C16F2381E}"/>
              </a:ext>
            </a:extLst>
          </p:cNvPr>
          <p:cNvSpPr/>
          <p:nvPr/>
        </p:nvSpPr>
        <p:spPr>
          <a:xfrm>
            <a:off x="3865380" y="4961341"/>
            <a:ext cx="2538744" cy="953081"/>
          </a:xfrm>
          <a:prstGeom prst="roundRect">
            <a:avLst>
              <a:gd name="adj" fmla="val 8296"/>
            </a:avLst>
          </a:prstGeom>
          <a:noFill/>
          <a:ln>
            <a:solidFill>
              <a:srgbClr val="002060"/>
            </a:solidFill>
          </a:ln>
          <a:effectLst>
            <a:glow rad="101600">
              <a:srgbClr val="00206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grpSp>
        <p:nvGrpSpPr>
          <p:cNvPr id="71" name="グループ化 70">
            <a:extLst>
              <a:ext uri="{FF2B5EF4-FFF2-40B4-BE49-F238E27FC236}">
                <a16:creationId xmlns:a16="http://schemas.microsoft.com/office/drawing/2014/main" id="{0BD9FFC9-417F-44ED-8994-8687CB2DDA14}"/>
              </a:ext>
            </a:extLst>
          </p:cNvPr>
          <p:cNvGrpSpPr/>
          <p:nvPr/>
        </p:nvGrpSpPr>
        <p:grpSpPr>
          <a:xfrm>
            <a:off x="719600" y="5060180"/>
            <a:ext cx="1372636" cy="1940845"/>
            <a:chOff x="719600" y="4726679"/>
            <a:chExt cx="1372636" cy="1940845"/>
          </a:xfrm>
          <a:effectLst>
            <a:outerShdw blurRad="50800" dist="38100" dir="8100000" algn="tr" rotWithShape="0">
              <a:prstClr val="black">
                <a:alpha val="40000"/>
              </a:prstClr>
            </a:outerShdw>
          </a:effectLst>
        </p:grpSpPr>
        <p:sp>
          <p:nvSpPr>
            <p:cNvPr id="72" name="正方形/長方形 71">
              <a:extLst>
                <a:ext uri="{FF2B5EF4-FFF2-40B4-BE49-F238E27FC236}">
                  <a16:creationId xmlns:a16="http://schemas.microsoft.com/office/drawing/2014/main" id="{CBD9B406-EFD5-45EE-AC49-E231C02F4837}"/>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3" action="ppaction://hlinksldjump"/>
                </a:rPr>
                <a:t>Common</a:t>
              </a:r>
              <a:endParaRPr kumimoji="1" lang="en-US" altLang="ja-JP" sz="1200" dirty="0"/>
            </a:p>
            <a:p>
              <a:r>
                <a:rPr lang="ja-JP" altLang="en-US" sz="1100" dirty="0"/>
                <a:t>   </a:t>
              </a:r>
              <a:r>
                <a:rPr lang="en-US" altLang="ja-JP" sz="1100" dirty="0">
                  <a:hlinkClick r:id="rId4" action="ppaction://hlinksldjump"/>
                </a:rPr>
                <a:t>Audio</a:t>
              </a:r>
              <a:endParaRPr lang="en-US" altLang="ja-JP" sz="1100" dirty="0"/>
            </a:p>
            <a:p>
              <a:r>
                <a:rPr kumimoji="1" lang="en-US" altLang="ja-JP" sz="1100" dirty="0"/>
                <a:t>   </a:t>
              </a:r>
              <a:r>
                <a:rPr kumimoji="1" lang="en-US" altLang="ja-JP" sz="1100" dirty="0">
                  <a:hlinkClick r:id="rId5" action="ppaction://hlinksldjump"/>
                </a:rPr>
                <a:t>Control</a:t>
              </a:r>
              <a:endParaRPr kumimoji="1" lang="en-US" altLang="ja-JP" sz="1100" dirty="0"/>
            </a:p>
            <a:p>
              <a:r>
                <a:rPr lang="en-US" altLang="ja-JP" sz="1100" dirty="0"/>
                <a:t>   </a:t>
              </a:r>
              <a:r>
                <a:rPr lang="en-US" altLang="ja-JP" sz="1100" dirty="0">
                  <a:hlinkClick r:id="rId6" action="ppaction://hlinksldjump"/>
                </a:rPr>
                <a:t>Timer</a:t>
              </a:r>
              <a:endParaRPr kumimoji="1" lang="en-US" altLang="ja-JP" sz="1100" dirty="0"/>
            </a:p>
            <a:p>
              <a:r>
                <a:rPr lang="en-US" altLang="ja-JP" sz="1100" dirty="0"/>
                <a:t>   </a:t>
              </a:r>
              <a:r>
                <a:rPr lang="en-US" altLang="ja-JP" sz="1100" dirty="0">
                  <a:hlinkClick r:id="rId7" action="ppaction://hlinksldjump"/>
                </a:rPr>
                <a:t>Others</a:t>
              </a:r>
              <a:endParaRPr lang="en-US" altLang="ja-JP" sz="1100" dirty="0"/>
            </a:p>
            <a:p>
              <a:r>
                <a:rPr lang="en-US" altLang="ja-JP" sz="1200" dirty="0"/>
                <a:t> </a:t>
              </a:r>
              <a:r>
                <a:rPr lang="en-US" altLang="ja-JP" sz="1200" dirty="0">
                  <a:hlinkClick r:id="rId8" action="ppaction://hlinksldjump"/>
                </a:rPr>
                <a:t>04F </a:t>
              </a:r>
              <a:endParaRPr lang="en-US" altLang="ja-JP" sz="1200" dirty="0"/>
            </a:p>
            <a:p>
              <a:r>
                <a:rPr kumimoji="1" lang="en-US" altLang="ja-JP" sz="1200" dirty="0"/>
                <a:t> </a:t>
              </a:r>
              <a:r>
                <a:rPr kumimoji="1" lang="en-US" altLang="ja-JP" sz="1200" dirty="0">
                  <a:hlinkClick r:id="rId9" action="ppaction://hlinksldjump"/>
                </a:rPr>
                <a:t>08F</a:t>
              </a:r>
              <a:endParaRPr kumimoji="1" lang="en-US" altLang="ja-JP" sz="1200" dirty="0"/>
            </a:p>
            <a:p>
              <a:r>
                <a:rPr lang="en-US" altLang="ja-JP" sz="1200" dirty="0"/>
                <a:t> </a:t>
              </a:r>
              <a:r>
                <a:rPr lang="en-US" altLang="ja-JP" sz="1200" dirty="0">
                  <a:hlinkClick r:id="rId10" action="ppaction://hlinksldjump"/>
                </a:rPr>
                <a:t>16F</a:t>
              </a:r>
              <a:endParaRPr lang="en-US" altLang="ja-JP" sz="1200" dirty="0"/>
            </a:p>
            <a:p>
              <a:r>
                <a:rPr lang="en-US" altLang="ja-JP" sz="1200" dirty="0"/>
                <a:t> </a:t>
              </a:r>
              <a:r>
                <a:rPr lang="en-US" altLang="ja-JP" sz="1200" dirty="0">
                  <a:hlinkClick r:id="rId11" action="ppaction://hlinksldjump"/>
                </a:rPr>
                <a:t>08/16F SS Exp</a:t>
              </a:r>
              <a:endParaRPr lang="en-US" altLang="ja-JP" sz="1200" dirty="0"/>
            </a:p>
            <a:p>
              <a:r>
                <a:rPr kumimoji="1" lang="en-US" altLang="ja-JP" sz="1200" dirty="0"/>
                <a:t> </a:t>
              </a:r>
              <a:r>
                <a:rPr kumimoji="1" lang="en-US" altLang="ja-JP" sz="1200" dirty="0">
                  <a:hlinkClick r:id="rId12" action="ppaction://hlinksldjump"/>
                </a:rPr>
                <a:t>Deference</a:t>
              </a:r>
              <a:endParaRPr kumimoji="1" lang="en-US" altLang="ja-JP" sz="1200" dirty="0"/>
            </a:p>
          </p:txBody>
        </p:sp>
        <p:sp>
          <p:nvSpPr>
            <p:cNvPr id="73" name="二等辺三角形 72">
              <a:extLst>
                <a:ext uri="{FF2B5EF4-FFF2-40B4-BE49-F238E27FC236}">
                  <a16:creationId xmlns:a16="http://schemas.microsoft.com/office/drawing/2014/main" id="{80A5371D-B709-411B-9C2D-8D616C8C5C4F}"/>
                </a:ext>
              </a:extLst>
            </p:cNvPr>
            <p:cNvSpPr/>
            <p:nvPr/>
          </p:nvSpPr>
          <p:spPr>
            <a:xfrm rot="16200000">
              <a:off x="677061" y="4769218"/>
              <a:ext cx="320003" cy="234926"/>
            </a:xfrm>
            <a:custGeom>
              <a:avLst/>
              <a:gdLst>
                <a:gd name="connsiteX0" fmla="*/ 0 w 107352"/>
                <a:gd name="connsiteY0" fmla="*/ 216024 h 216024"/>
                <a:gd name="connsiteX1" fmla="*/ 107352 w 107352"/>
                <a:gd name="connsiteY1" fmla="*/ 0 h 216024"/>
                <a:gd name="connsiteX2" fmla="*/ 107352 w 107352"/>
                <a:gd name="connsiteY2" fmla="*/ 216024 h 216024"/>
                <a:gd name="connsiteX3" fmla="*/ 0 w 107352"/>
                <a:gd name="connsiteY3" fmla="*/ 216024 h 216024"/>
                <a:gd name="connsiteX0" fmla="*/ 0 w 320003"/>
                <a:gd name="connsiteY0" fmla="*/ 234926 h 234926"/>
                <a:gd name="connsiteX1" fmla="*/ 320003 w 320003"/>
                <a:gd name="connsiteY1" fmla="*/ 0 h 234926"/>
                <a:gd name="connsiteX2" fmla="*/ 107352 w 320003"/>
                <a:gd name="connsiteY2" fmla="*/ 234926 h 234926"/>
                <a:gd name="connsiteX3" fmla="*/ 0 w 320003"/>
                <a:gd name="connsiteY3" fmla="*/ 234926 h 234926"/>
              </a:gdLst>
              <a:ahLst/>
              <a:cxnLst>
                <a:cxn ang="0">
                  <a:pos x="connsiteX0" y="connsiteY0"/>
                </a:cxn>
                <a:cxn ang="0">
                  <a:pos x="connsiteX1" y="connsiteY1"/>
                </a:cxn>
                <a:cxn ang="0">
                  <a:pos x="connsiteX2" y="connsiteY2"/>
                </a:cxn>
                <a:cxn ang="0">
                  <a:pos x="connsiteX3" y="connsiteY3"/>
                </a:cxn>
              </a:cxnLst>
              <a:rect l="l" t="t" r="r" b="b"/>
              <a:pathLst>
                <a:path w="320003" h="234926">
                  <a:moveTo>
                    <a:pt x="0" y="234926"/>
                  </a:moveTo>
                  <a:lnTo>
                    <a:pt x="320003" y="0"/>
                  </a:lnTo>
                  <a:lnTo>
                    <a:pt x="107352" y="234926"/>
                  </a:lnTo>
                  <a:lnTo>
                    <a:pt x="0" y="234926"/>
                  </a:lnTo>
                  <a:close/>
                </a:path>
              </a:pathLst>
            </a:cu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74" name="円/楕円 100">
            <a:extLst>
              <a:ext uri="{FF2B5EF4-FFF2-40B4-BE49-F238E27FC236}">
                <a16:creationId xmlns:a16="http://schemas.microsoft.com/office/drawing/2014/main" id="{2F8BB8E9-A0CB-471B-A49B-8AC730C2ED55}"/>
              </a:ext>
            </a:extLst>
          </p:cNvPr>
          <p:cNvSpPr/>
          <p:nvPr/>
        </p:nvSpPr>
        <p:spPr>
          <a:xfrm>
            <a:off x="989424" y="5264794"/>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円/楕円 100">
            <a:extLst>
              <a:ext uri="{FF2B5EF4-FFF2-40B4-BE49-F238E27FC236}">
                <a16:creationId xmlns:a16="http://schemas.microsoft.com/office/drawing/2014/main" id="{A4064223-1E8C-4EAC-8392-A86688E53B8C}"/>
              </a:ext>
            </a:extLst>
          </p:cNvPr>
          <p:cNvSpPr/>
          <p:nvPr/>
        </p:nvSpPr>
        <p:spPr>
          <a:xfrm>
            <a:off x="1058231" y="5445307"/>
            <a:ext cx="50477" cy="41624"/>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715695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300"/>
                                  </p:stCondLst>
                                  <p:childTnLst>
                                    <p:set>
                                      <p:cBhvr>
                                        <p:cTn id="6" dur="1" fill="hold">
                                          <p:stCondLst>
                                            <p:cond delay="0"/>
                                          </p:stCondLst>
                                        </p:cTn>
                                        <p:tgtEl>
                                          <p:spTgt spid="53"/>
                                        </p:tgtEl>
                                        <p:attrNameLst>
                                          <p:attrName>style.visibility</p:attrName>
                                        </p:attrNameLst>
                                      </p:cBhvr>
                                      <p:to>
                                        <p:strVal val="visible"/>
                                      </p:to>
                                    </p:set>
                                    <p:anim calcmode="lin" valueType="num">
                                      <p:cBhvr additive="base">
                                        <p:cTn id="7" dur="500" fill="hold"/>
                                        <p:tgtEl>
                                          <p:spTgt spid="53"/>
                                        </p:tgtEl>
                                        <p:attrNameLst>
                                          <p:attrName>ppt_x</p:attrName>
                                        </p:attrNameLst>
                                      </p:cBhvr>
                                      <p:tavLst>
                                        <p:tav tm="0">
                                          <p:val>
                                            <p:strVal val="#ppt_x"/>
                                          </p:val>
                                        </p:tav>
                                        <p:tav tm="100000">
                                          <p:val>
                                            <p:strVal val="#ppt_x"/>
                                          </p:val>
                                        </p:tav>
                                      </p:tavLst>
                                    </p:anim>
                                    <p:anim calcmode="lin" valueType="num">
                                      <p:cBhvr additive="base">
                                        <p:cTn id="8" dur="500" fill="hold"/>
                                        <p:tgtEl>
                                          <p:spTgt spid="53"/>
                                        </p:tgtEl>
                                        <p:attrNameLst>
                                          <p:attrName>ppt_y</p:attrName>
                                        </p:attrNameLst>
                                      </p:cBhvr>
                                      <p:tavLst>
                                        <p:tav tm="0">
                                          <p:val>
                                            <p:strVal val="1+#ppt_h/2"/>
                                          </p:val>
                                        </p:tav>
                                        <p:tav tm="100000">
                                          <p:val>
                                            <p:strVal val="#ppt_y"/>
                                          </p:val>
                                        </p:tav>
                                      </p:tavLst>
                                    </p:anim>
                                  </p:childTnLst>
                                </p:cTn>
                              </p:par>
                              <p:par>
                                <p:cTn id="9" presetID="35" presetClass="emph" presetSubtype="0" repeatCount="indefinite" fill="hold" grpId="0" nodeType="withEffect">
                                  <p:stCondLst>
                                    <p:cond delay="0"/>
                                  </p:stCondLst>
                                  <p:childTnLst>
                                    <p:anim calcmode="discrete" valueType="str">
                                      <p:cBhvr>
                                        <p:cTn id="10" dur="1000" fill="hold"/>
                                        <p:tgtEl>
                                          <p:spTgt spid="61"/>
                                        </p:tgtEl>
                                        <p:attrNameLst>
                                          <p:attrName>style.visibility</p:attrName>
                                        </p:attrNameLst>
                                      </p:cBhvr>
                                      <p:tavLst>
                                        <p:tav tm="0">
                                          <p:val>
                                            <p:strVal val="hidden"/>
                                          </p:val>
                                        </p:tav>
                                        <p:tav tm="50000">
                                          <p:val>
                                            <p:strVal val="visible"/>
                                          </p:val>
                                        </p:tav>
                                      </p:tavLst>
                                    </p:anim>
                                  </p:childTnLst>
                                </p:cTn>
                              </p:par>
                              <p:par>
                                <p:cTn id="11" presetID="35" presetClass="emph" presetSubtype="0" repeatCount="indefinite" fill="hold" grpId="0" nodeType="withEffect">
                                  <p:stCondLst>
                                    <p:cond delay="0"/>
                                  </p:stCondLst>
                                  <p:childTnLst>
                                    <p:anim calcmode="discrete" valueType="str">
                                      <p:cBhvr>
                                        <p:cTn id="12" dur="1000" fill="hold"/>
                                        <p:tgtEl>
                                          <p:spTgt spid="62"/>
                                        </p:tgtEl>
                                        <p:attrNameLst>
                                          <p:attrName>style.visibility</p:attrName>
                                        </p:attrNameLst>
                                      </p:cBhvr>
                                      <p:tavLst>
                                        <p:tav tm="0">
                                          <p:val>
                                            <p:strVal val="hidden"/>
                                          </p:val>
                                        </p:tav>
                                        <p:tav tm="50000">
                                          <p:val>
                                            <p:strVal val="visible"/>
                                          </p:val>
                                        </p:tav>
                                      </p:tavLst>
                                    </p:anim>
                                  </p:childTnLst>
                                </p:cTn>
                              </p:par>
                              <p:par>
                                <p:cTn id="13" presetID="35" presetClass="emph" presetSubtype="0" repeatCount="indefinite" fill="hold" grpId="0" nodeType="withEffect">
                                  <p:stCondLst>
                                    <p:cond delay="0"/>
                                  </p:stCondLst>
                                  <p:childTnLst>
                                    <p:anim calcmode="discrete" valueType="str">
                                      <p:cBhvr>
                                        <p:cTn id="14" dur="1000" fill="hold"/>
                                        <p:tgtEl>
                                          <p:spTgt spid="63"/>
                                        </p:tgtEl>
                                        <p:attrNameLst>
                                          <p:attrName>style.visibility</p:attrName>
                                        </p:attrNameLst>
                                      </p:cBhvr>
                                      <p:tavLst>
                                        <p:tav tm="0">
                                          <p:val>
                                            <p:strVal val="hidden"/>
                                          </p:val>
                                        </p:tav>
                                        <p:tav tm="50000">
                                          <p:val>
                                            <p:strVal val="visible"/>
                                          </p:val>
                                        </p:tav>
                                      </p:tavLst>
                                    </p:anim>
                                  </p:childTnLst>
                                </p:cTn>
                              </p:par>
                              <p:par>
                                <p:cTn id="15" presetID="35" presetClass="emph" presetSubtype="0" repeatCount="indefinite" fill="hold" grpId="0" nodeType="withEffect">
                                  <p:stCondLst>
                                    <p:cond delay="0"/>
                                  </p:stCondLst>
                                  <p:childTnLst>
                                    <p:anim calcmode="discrete" valueType="str">
                                      <p:cBhvr>
                                        <p:cTn id="16" dur="1000" fill="hold"/>
                                        <p:tgtEl>
                                          <p:spTgt spid="64"/>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3" grpId="0" animBg="1"/>
      <p:bldP spid="64" grpId="0" animBg="1"/>
      <p:bldP spid="53" grpId="0" animBg="1"/>
      <p:bldP spid="6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58" name="円/楕円 57"/>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68" name="円/楕円 67"/>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aphicFrame>
        <p:nvGraphicFramePr>
          <p:cNvPr id="5" name="表 4">
            <a:extLst>
              <a:ext uri="{FF2B5EF4-FFF2-40B4-BE49-F238E27FC236}">
                <a16:creationId xmlns:a16="http://schemas.microsoft.com/office/drawing/2014/main" id="{A726F3B7-5A76-45D1-9E2E-305C89B6251F}"/>
              </a:ext>
            </a:extLst>
          </p:cNvPr>
          <p:cNvGraphicFramePr>
            <a:graphicFrameLocks noGrp="1"/>
          </p:cNvGraphicFramePr>
          <p:nvPr/>
        </p:nvGraphicFramePr>
        <p:xfrm>
          <a:off x="8232529" y="3439391"/>
          <a:ext cx="5323785" cy="1062284"/>
        </p:xfrm>
        <a:graphic>
          <a:graphicData uri="http://schemas.openxmlformats.org/drawingml/2006/table">
            <a:tbl>
              <a:tblPr firstRow="1" bandRow="1">
                <a:tableStyleId>{5C22544A-7EE6-4342-B048-85BDC9FD1C3A}</a:tableStyleId>
              </a:tblPr>
              <a:tblGrid>
                <a:gridCol w="1542927">
                  <a:extLst>
                    <a:ext uri="{9D8B030D-6E8A-4147-A177-3AD203B41FA5}">
                      <a16:colId xmlns:a16="http://schemas.microsoft.com/office/drawing/2014/main" val="20000"/>
                    </a:ext>
                  </a:extLst>
                </a:gridCol>
                <a:gridCol w="756172">
                  <a:extLst>
                    <a:ext uri="{9D8B030D-6E8A-4147-A177-3AD203B41FA5}">
                      <a16:colId xmlns:a16="http://schemas.microsoft.com/office/drawing/2014/main" val="20001"/>
                    </a:ext>
                  </a:extLst>
                </a:gridCol>
                <a:gridCol w="3024686">
                  <a:extLst>
                    <a:ext uri="{9D8B030D-6E8A-4147-A177-3AD203B41FA5}">
                      <a16:colId xmlns:a16="http://schemas.microsoft.com/office/drawing/2014/main" val="20002"/>
                    </a:ext>
                  </a:extLst>
                </a:gridCol>
              </a:tblGrid>
              <a:tr h="531142">
                <a:tc>
                  <a:txBody>
                    <a:bodyPr/>
                    <a:lstStyle/>
                    <a:p>
                      <a:pPr>
                        <a:lnSpc>
                          <a:spcPts val="1000"/>
                        </a:lnSpc>
                      </a:pPr>
                      <a:r>
                        <a:rPr kumimoji="1" lang="en-US" altLang="ja-JP" sz="1800" b="0" dirty="0">
                          <a:solidFill>
                            <a:schemeClr val="bg1"/>
                          </a:solidFill>
                        </a:rPr>
                        <a:t>Control</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000"/>
                        </a:lnSpc>
                      </a:pPr>
                      <a:r>
                        <a:rPr kumimoji="1" lang="en-US" altLang="ja-JP" sz="1800" b="0" dirty="0">
                          <a:solidFill>
                            <a:schemeClr val="tx1"/>
                          </a:solidFill>
                        </a:rPr>
                        <a:t>16ch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000"/>
                        </a:lnSpc>
                      </a:pPr>
                      <a:r>
                        <a:rPr kumimoji="1" lang="en-US" altLang="ja-JP" sz="1800" b="0" dirty="0">
                          <a:solidFill>
                            <a:schemeClr val="tx1"/>
                          </a:solidFill>
                        </a:rPr>
                        <a:t>Non-voltage</a:t>
                      </a:r>
                    </a:p>
                    <a:p>
                      <a:pPr>
                        <a:lnSpc>
                          <a:spcPts val="1000"/>
                        </a:lnSpc>
                      </a:pPr>
                      <a:r>
                        <a:rPr kumimoji="1" lang="en-US" altLang="ja-JP" sz="1800" b="0" dirty="0">
                          <a:solidFill>
                            <a:schemeClr val="tx1"/>
                          </a:solidFill>
                        </a:rPr>
                        <a:t>Assignable some functions</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531142">
                <a:tc>
                  <a:txBody>
                    <a:bodyPr/>
                    <a:lstStyle/>
                    <a:p>
                      <a:pPr>
                        <a:lnSpc>
                          <a:spcPts val="1000"/>
                        </a:lnSpc>
                      </a:pPr>
                      <a:r>
                        <a:rPr kumimoji="1" lang="en-US" altLang="ja-JP" sz="1800" b="0" dirty="0">
                          <a:solidFill>
                            <a:schemeClr val="bg1"/>
                          </a:solidFill>
                        </a:rPr>
                        <a:t>FDS</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000"/>
                        </a:lnSpc>
                      </a:pPr>
                      <a:r>
                        <a:rPr kumimoji="1" lang="en-US" altLang="ja-JP" sz="1800" b="0" dirty="0">
                          <a:solidFill>
                            <a:schemeClr val="tx1"/>
                          </a:solidFill>
                        </a:rPr>
                        <a:t>2ch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354" rtl="0" eaLnBrk="1" fontAlgn="auto" latinLnBrk="0" hangingPunct="1">
                        <a:lnSpc>
                          <a:spcPts val="1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+24V/-24V switchable</a:t>
                      </a:r>
                    </a:p>
                    <a:p>
                      <a:pPr marL="0" marR="0" lvl="0" indent="0" algn="l" defTabSz="914354" rtl="0" eaLnBrk="1" fontAlgn="auto" latinLnBrk="0" hangingPunct="1">
                        <a:lnSpc>
                          <a:spcPts val="1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Assignable functions</a:t>
                      </a:r>
                      <a:endParaRPr kumimoji="1" lang="ja-JP" altLang="en-US" sz="1800" b="0" i="0" u="none" strike="noStrike" kern="1200" cap="none" spc="0" normalizeH="0" baseline="0" noProof="0" dirty="0">
                        <a:ln>
                          <a:noFill/>
                        </a:ln>
                        <a:solidFill>
                          <a:srgbClr val="5F5F5F"/>
                        </a:solidFill>
                        <a:effectLst/>
                        <a:uLnTx/>
                        <a:uFillTx/>
                        <a:latin typeface="+mn-lt"/>
                        <a:ea typeface="+mn-ea"/>
                        <a:cs typeface="+mn-cs"/>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bl>
          </a:graphicData>
        </a:graphic>
      </p:graphicFrame>
      <p:sp>
        <p:nvSpPr>
          <p:cNvPr id="6" name="正方形/長方形 5">
            <a:extLst>
              <a:ext uri="{FF2B5EF4-FFF2-40B4-BE49-F238E27FC236}">
                <a16:creationId xmlns:a16="http://schemas.microsoft.com/office/drawing/2014/main" id="{17E8D1EB-F866-453C-92A2-EEADF211ADA7}"/>
              </a:ext>
            </a:extLst>
          </p:cNvPr>
          <p:cNvSpPr/>
          <p:nvPr/>
        </p:nvSpPr>
        <p:spPr>
          <a:xfrm>
            <a:off x="8215538" y="2994762"/>
            <a:ext cx="875822" cy="461855"/>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100" b="1"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rPr>
              <a:t>Input</a:t>
            </a:r>
            <a:endParaRPr kumimoji="1" lang="ja-JP" altLang="en-US" sz="1800" b="1" i="0" u="none" strike="noStrike" kern="1200" cap="none" spc="0" normalizeH="0" baseline="0" noProof="0" dirty="0">
              <a:ln>
                <a:noFill/>
              </a:ln>
              <a:solidFill>
                <a:srgbClr val="5F5F5F"/>
              </a:solidFill>
              <a:effectLst/>
              <a:uLnTx/>
              <a:uFillTx/>
              <a:latin typeface="Meiryo UI" pitchFamily="50" charset="-128"/>
              <a:ea typeface="ＭＳ Ｐゴシック" pitchFamily="50" charset="-128"/>
              <a:cs typeface="+mn-cs"/>
            </a:endParaRPr>
          </a:p>
        </p:txBody>
      </p:sp>
      <p:graphicFrame>
        <p:nvGraphicFramePr>
          <p:cNvPr id="7" name="表 6">
            <a:extLst>
              <a:ext uri="{FF2B5EF4-FFF2-40B4-BE49-F238E27FC236}">
                <a16:creationId xmlns:a16="http://schemas.microsoft.com/office/drawing/2014/main" id="{C995841B-F87D-4BA8-AD7F-66F6E4C62696}"/>
              </a:ext>
            </a:extLst>
          </p:cNvPr>
          <p:cNvGraphicFramePr>
            <a:graphicFrameLocks noGrp="1"/>
          </p:cNvGraphicFramePr>
          <p:nvPr/>
        </p:nvGraphicFramePr>
        <p:xfrm>
          <a:off x="8254222" y="4844127"/>
          <a:ext cx="5323786" cy="2708310"/>
        </p:xfrm>
        <a:graphic>
          <a:graphicData uri="http://schemas.openxmlformats.org/drawingml/2006/table">
            <a:tbl>
              <a:tblPr firstRow="1" bandRow="1">
                <a:tableStyleId>{5C22544A-7EE6-4342-B048-85BDC9FD1C3A}</a:tableStyleId>
              </a:tblPr>
              <a:tblGrid>
                <a:gridCol w="1521235">
                  <a:extLst>
                    <a:ext uri="{9D8B030D-6E8A-4147-A177-3AD203B41FA5}">
                      <a16:colId xmlns:a16="http://schemas.microsoft.com/office/drawing/2014/main" val="20000"/>
                    </a:ext>
                  </a:extLst>
                </a:gridCol>
                <a:gridCol w="756172">
                  <a:extLst>
                    <a:ext uri="{9D8B030D-6E8A-4147-A177-3AD203B41FA5}">
                      <a16:colId xmlns:a16="http://schemas.microsoft.com/office/drawing/2014/main" val="20001"/>
                    </a:ext>
                  </a:extLst>
                </a:gridCol>
                <a:gridCol w="3046379">
                  <a:extLst>
                    <a:ext uri="{9D8B030D-6E8A-4147-A177-3AD203B41FA5}">
                      <a16:colId xmlns:a16="http://schemas.microsoft.com/office/drawing/2014/main" val="20002"/>
                    </a:ext>
                  </a:extLst>
                </a:gridCol>
              </a:tblGrid>
              <a:tr h="597844">
                <a:tc>
                  <a:txBody>
                    <a:bodyPr/>
                    <a:lstStyle/>
                    <a:p>
                      <a:pPr>
                        <a:lnSpc>
                          <a:spcPts val="1000"/>
                        </a:lnSpc>
                      </a:pPr>
                      <a:r>
                        <a:rPr kumimoji="1" lang="en-US" altLang="ja-JP" sz="1800" b="0" dirty="0">
                          <a:solidFill>
                            <a:schemeClr val="bg1"/>
                          </a:solidFill>
                        </a:rPr>
                        <a:t>General</a:t>
                      </a:r>
                    </a:p>
                    <a:p>
                      <a:pPr>
                        <a:lnSpc>
                          <a:spcPts val="1000"/>
                        </a:lnSpc>
                      </a:pPr>
                      <a:r>
                        <a:rPr kumimoji="1" lang="en-US" altLang="ja-JP" sz="1800" b="0" dirty="0">
                          <a:solidFill>
                            <a:schemeClr val="bg1"/>
                          </a:solidFill>
                        </a:rPr>
                        <a:t>control</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000"/>
                        </a:lnSpc>
                      </a:pPr>
                      <a:r>
                        <a:rPr kumimoji="1" lang="en-US" altLang="ja-JP" sz="1800" b="0" dirty="0">
                          <a:solidFill>
                            <a:schemeClr val="tx1"/>
                          </a:solidFill>
                        </a:rPr>
                        <a:t>8ch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200"/>
                        </a:lnSpc>
                      </a:pPr>
                      <a:r>
                        <a:rPr kumimoji="1" lang="en-US" altLang="ja-JP" sz="1800" b="0" dirty="0">
                          <a:solidFill>
                            <a:schemeClr val="tx1"/>
                          </a:solidFill>
                        </a:rPr>
                        <a:t>No voltage, Open collector</a:t>
                      </a:r>
                    </a:p>
                    <a:p>
                      <a:pPr marL="0" marR="0" lvl="0" indent="0" algn="l" defTabSz="914354" rtl="0" eaLnBrk="1" fontAlgn="auto" latinLnBrk="0" hangingPunct="1">
                        <a:lnSpc>
                          <a:spcPts val="12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Assignable functions</a:t>
                      </a:r>
                      <a:endParaRPr kumimoji="1" lang="ja-JP" altLang="en-US" sz="1800" b="0" i="0" u="none" strike="noStrike" kern="1200" cap="none" spc="0" normalizeH="0" baseline="0" noProof="0" dirty="0">
                        <a:ln>
                          <a:noFill/>
                        </a:ln>
                        <a:solidFill>
                          <a:srgbClr val="5F5F5F"/>
                        </a:solidFill>
                        <a:effectLst/>
                        <a:uLnTx/>
                        <a:uFillTx/>
                        <a:latin typeface="+mn-lt"/>
                        <a:ea typeface="+mn-ea"/>
                        <a:cs typeface="+mn-cs"/>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1055233">
                <a:tc>
                  <a:txBody>
                    <a:bodyPr/>
                    <a:lstStyle/>
                    <a:p>
                      <a:pPr>
                        <a:lnSpc>
                          <a:spcPts val="1000"/>
                        </a:lnSpc>
                      </a:pPr>
                      <a:r>
                        <a:rPr kumimoji="1" lang="en-US" altLang="ja-JP" sz="1800" b="0" dirty="0">
                          <a:solidFill>
                            <a:schemeClr val="bg1"/>
                          </a:solidFill>
                        </a:rPr>
                        <a:t>Fault/CPU</a:t>
                      </a:r>
                      <a:r>
                        <a:rPr kumimoji="1" lang="en-US" altLang="ja-JP" sz="1800" b="0" baseline="0" dirty="0">
                          <a:solidFill>
                            <a:schemeClr val="bg1"/>
                          </a:solidFill>
                        </a:rPr>
                        <a:t> off</a:t>
                      </a:r>
                    </a:p>
                    <a:p>
                      <a:pPr>
                        <a:lnSpc>
                          <a:spcPts val="1000"/>
                        </a:lnSpc>
                      </a:pPr>
                      <a:r>
                        <a:rPr kumimoji="1" lang="en-US" altLang="ja-JP" sz="1800" b="0" dirty="0">
                          <a:solidFill>
                            <a:schemeClr val="bg1"/>
                          </a:solidFill>
                        </a:rPr>
                        <a:t>Control</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000"/>
                        </a:lnSpc>
                      </a:pPr>
                      <a:r>
                        <a:rPr kumimoji="1" lang="en-US" altLang="ja-JP" sz="1800" b="0" dirty="0">
                          <a:solidFill>
                            <a:schemeClr val="tx1"/>
                          </a:solidFill>
                        </a:rPr>
                        <a:t>3ch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354" rtl="0" eaLnBrk="1" fontAlgn="auto" latinLnBrk="0" hangingPunct="1">
                        <a:lnSpc>
                          <a:spcPts val="12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No voltage, Open collector</a:t>
                      </a:r>
                    </a:p>
                    <a:p>
                      <a:pPr marL="0" marR="0" lvl="0" indent="0" algn="l" defTabSz="914354" rtl="0" eaLnBrk="1" fontAlgn="auto" latinLnBrk="0" hangingPunct="1">
                        <a:lnSpc>
                          <a:spcPts val="12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General fault: 1ch</a:t>
                      </a:r>
                    </a:p>
                    <a:p>
                      <a:pPr marL="0" marR="0" lvl="0" indent="0" algn="l" defTabSz="914354" rtl="0" eaLnBrk="1" fontAlgn="auto" latinLnBrk="0" hangingPunct="1">
                        <a:lnSpc>
                          <a:spcPts val="12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CPU fault: 1ch</a:t>
                      </a:r>
                    </a:p>
                    <a:p>
                      <a:pPr marL="0" marR="0" lvl="0" indent="0" algn="l" defTabSz="914354" rtl="0" eaLnBrk="1" fontAlgn="auto" latinLnBrk="0" hangingPunct="1">
                        <a:lnSpc>
                          <a:spcPts val="12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CPU off: 1ch</a:t>
                      </a: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1055233">
                <a:tc>
                  <a:txBody>
                    <a:bodyPr/>
                    <a:lstStyle/>
                    <a:p>
                      <a:pPr>
                        <a:lnSpc>
                          <a:spcPts val="1000"/>
                        </a:lnSpc>
                      </a:pPr>
                      <a:r>
                        <a:rPr kumimoji="1" lang="en-US" altLang="ja-JP" sz="1800" b="0" dirty="0">
                          <a:solidFill>
                            <a:schemeClr val="bg1"/>
                          </a:solidFill>
                        </a:rPr>
                        <a:t>ATT control</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000"/>
                        </a:lnSpc>
                      </a:pPr>
                      <a:r>
                        <a:rPr kumimoji="1" lang="en-US" altLang="ja-JP" sz="1800" b="0" dirty="0">
                          <a:solidFill>
                            <a:schemeClr val="tx1"/>
                          </a:solidFill>
                        </a:rPr>
                        <a:t>Ref*</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354" rtl="0" eaLnBrk="1" fontAlgn="auto" latinLnBrk="0" hangingPunct="1">
                        <a:lnSpc>
                          <a:spcPts val="12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Non voltage, Relay,</a:t>
                      </a:r>
                    </a:p>
                    <a:p>
                      <a:pPr marL="0" marR="0" lvl="0" indent="0" algn="l" defTabSz="914354" rtl="0" eaLnBrk="1" fontAlgn="auto" latinLnBrk="0" hangingPunct="1">
                        <a:lnSpc>
                          <a:spcPts val="12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Assignable functions</a:t>
                      </a:r>
                    </a:p>
                    <a:p>
                      <a:pPr marL="0" marR="0" lvl="0" indent="0" algn="l" defTabSz="914354" rtl="0" eaLnBrk="1" fontAlgn="auto" latinLnBrk="0" hangingPunct="1">
                        <a:lnSpc>
                          <a:spcPts val="12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 VX-3004F/3008F: 8ch</a:t>
                      </a:r>
                    </a:p>
                    <a:p>
                      <a:pPr marL="0" marR="0" lvl="0" indent="0" algn="l" defTabSz="914354" rtl="0" eaLnBrk="1" fontAlgn="auto" latinLnBrk="0" hangingPunct="1">
                        <a:lnSpc>
                          <a:spcPts val="12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 VX-3016F: 16ch</a:t>
                      </a: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bl>
          </a:graphicData>
        </a:graphic>
      </p:graphicFrame>
      <p:sp>
        <p:nvSpPr>
          <p:cNvPr id="8" name="正方形/長方形 7">
            <a:extLst>
              <a:ext uri="{FF2B5EF4-FFF2-40B4-BE49-F238E27FC236}">
                <a16:creationId xmlns:a16="http://schemas.microsoft.com/office/drawing/2014/main" id="{40265979-157C-4995-AFDC-C035546F010A}"/>
              </a:ext>
            </a:extLst>
          </p:cNvPr>
          <p:cNvSpPr/>
          <p:nvPr/>
        </p:nvSpPr>
        <p:spPr>
          <a:xfrm>
            <a:off x="8237231" y="4399496"/>
            <a:ext cx="1080229" cy="461855"/>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100" b="1"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rPr>
              <a:t>Output</a:t>
            </a:r>
            <a:endParaRPr kumimoji="1" lang="ja-JP" altLang="en-US" sz="1800" b="1" i="0" u="none" strike="noStrike" kern="1200" cap="none" spc="0" normalizeH="0" baseline="0" noProof="0" dirty="0">
              <a:ln>
                <a:noFill/>
              </a:ln>
              <a:solidFill>
                <a:srgbClr val="5F5F5F"/>
              </a:solidFill>
              <a:effectLst/>
              <a:uLnTx/>
              <a:uFillTx/>
              <a:latin typeface="Meiryo UI" pitchFamily="50" charset="-128"/>
              <a:ea typeface="ＭＳ Ｐゴシック" pitchFamily="50" charset="-128"/>
              <a:cs typeface="+mn-cs"/>
            </a:endParaRPr>
          </a:p>
        </p:txBody>
      </p:sp>
      <p:grpSp>
        <p:nvGrpSpPr>
          <p:cNvPr id="9" name="グループ化 8">
            <a:extLst>
              <a:ext uri="{FF2B5EF4-FFF2-40B4-BE49-F238E27FC236}">
                <a16:creationId xmlns:a16="http://schemas.microsoft.com/office/drawing/2014/main" id="{8AAFAECD-3C38-471E-AF39-C1BF2F8D4AA5}"/>
              </a:ext>
            </a:extLst>
          </p:cNvPr>
          <p:cNvGrpSpPr/>
          <p:nvPr/>
        </p:nvGrpSpPr>
        <p:grpSpPr>
          <a:xfrm>
            <a:off x="7290893" y="2044054"/>
            <a:ext cx="6680335" cy="6254168"/>
            <a:chOff x="4860032" y="1362142"/>
            <a:chExt cx="4453041" cy="4167730"/>
          </a:xfrm>
        </p:grpSpPr>
        <p:sp>
          <p:nvSpPr>
            <p:cNvPr id="10" name="正方形/長方形 9">
              <a:extLst>
                <a:ext uri="{FF2B5EF4-FFF2-40B4-BE49-F238E27FC236}">
                  <a16:creationId xmlns:a16="http://schemas.microsoft.com/office/drawing/2014/main" id="{DC5FDE23-9E2B-476B-A83E-58FAEF2AD043}"/>
                </a:ext>
              </a:extLst>
            </p:cNvPr>
            <p:cNvSpPr/>
            <p:nvPr/>
          </p:nvSpPr>
          <p:spPr>
            <a:xfrm>
              <a:off x="4860032" y="1362142"/>
              <a:ext cx="4453041" cy="4167730"/>
            </a:xfrm>
            <a:prstGeom prst="rect">
              <a:avLst/>
            </a:prstGeom>
            <a:solidFill>
              <a:schemeClr val="accent5">
                <a:lumMod val="20000"/>
                <a:lumOff val="80000"/>
                <a:alpha val="9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11" name="グループ化 10">
              <a:extLst>
                <a:ext uri="{FF2B5EF4-FFF2-40B4-BE49-F238E27FC236}">
                  <a16:creationId xmlns:a16="http://schemas.microsoft.com/office/drawing/2014/main" id="{2AA02C38-A959-492C-BB08-6FBB6FAFAE59}"/>
                </a:ext>
              </a:extLst>
            </p:cNvPr>
            <p:cNvGrpSpPr/>
            <p:nvPr/>
          </p:nvGrpSpPr>
          <p:grpSpPr>
            <a:xfrm>
              <a:off x="5244633" y="2795751"/>
              <a:ext cx="3711720" cy="784111"/>
              <a:chOff x="5244633" y="2629976"/>
              <a:chExt cx="3711720" cy="784111"/>
            </a:xfrm>
          </p:grpSpPr>
          <p:sp>
            <p:nvSpPr>
              <p:cNvPr id="39" name="フリーフォーム 17">
                <a:extLst>
                  <a:ext uri="{FF2B5EF4-FFF2-40B4-BE49-F238E27FC236}">
                    <a16:creationId xmlns:a16="http://schemas.microsoft.com/office/drawing/2014/main" id="{E14AA5C5-A5FF-43C0-91AC-73018254C166}"/>
                  </a:ext>
                </a:extLst>
              </p:cNvPr>
              <p:cNvSpPr/>
              <p:nvPr/>
            </p:nvSpPr>
            <p:spPr>
              <a:xfrm>
                <a:off x="6000704" y="2629976"/>
                <a:ext cx="45719" cy="784111"/>
              </a:xfrm>
              <a:custGeom>
                <a:avLst/>
                <a:gdLst>
                  <a:gd name="connsiteX0" fmla="*/ 0 w 0"/>
                  <a:gd name="connsiteY0" fmla="*/ 0 h 626723"/>
                  <a:gd name="connsiteX1" fmla="*/ 0 w 0"/>
                  <a:gd name="connsiteY1" fmla="*/ 626723 h 626723"/>
                </a:gdLst>
                <a:ahLst/>
                <a:cxnLst>
                  <a:cxn ang="0">
                    <a:pos x="connsiteX0" y="connsiteY0"/>
                  </a:cxn>
                  <a:cxn ang="0">
                    <a:pos x="connsiteX1" y="connsiteY1"/>
                  </a:cxn>
                </a:cxnLst>
                <a:rect l="l" t="t" r="r" b="b"/>
                <a:pathLst>
                  <a:path h="626723">
                    <a:moveTo>
                      <a:pt x="0" y="0"/>
                    </a:moveTo>
                    <a:lnTo>
                      <a:pt x="0" y="626723"/>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0" name="フリーフォーム 95">
                <a:extLst>
                  <a:ext uri="{FF2B5EF4-FFF2-40B4-BE49-F238E27FC236}">
                    <a16:creationId xmlns:a16="http://schemas.microsoft.com/office/drawing/2014/main" id="{747A5DE4-0EA4-4A31-AAC9-3DFD642ECD20}"/>
                  </a:ext>
                </a:extLst>
              </p:cNvPr>
              <p:cNvSpPr/>
              <p:nvPr/>
            </p:nvSpPr>
            <p:spPr>
              <a:xfrm>
                <a:off x="5486314" y="2629976"/>
                <a:ext cx="0" cy="292370"/>
              </a:xfrm>
              <a:custGeom>
                <a:avLst/>
                <a:gdLst>
                  <a:gd name="connsiteX0" fmla="*/ 0 w 0"/>
                  <a:gd name="connsiteY0" fmla="*/ 0 h 626723"/>
                  <a:gd name="connsiteX1" fmla="*/ 0 w 0"/>
                  <a:gd name="connsiteY1" fmla="*/ 626723 h 626723"/>
                </a:gdLst>
                <a:ahLst/>
                <a:cxnLst>
                  <a:cxn ang="0">
                    <a:pos x="connsiteX0" y="connsiteY0"/>
                  </a:cxn>
                  <a:cxn ang="0">
                    <a:pos x="connsiteX1" y="connsiteY1"/>
                  </a:cxn>
                </a:cxnLst>
                <a:rect l="l" t="t" r="r" b="b"/>
                <a:pathLst>
                  <a:path h="626723">
                    <a:moveTo>
                      <a:pt x="0" y="0"/>
                    </a:moveTo>
                    <a:lnTo>
                      <a:pt x="0" y="626723"/>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1" name="フリーフォーム 19">
                <a:extLst>
                  <a:ext uri="{FF2B5EF4-FFF2-40B4-BE49-F238E27FC236}">
                    <a16:creationId xmlns:a16="http://schemas.microsoft.com/office/drawing/2014/main" id="{0DD5C7C5-61BF-4C27-8980-398A9A4338FC}"/>
                  </a:ext>
                </a:extLst>
              </p:cNvPr>
              <p:cNvSpPr/>
              <p:nvPr/>
            </p:nvSpPr>
            <p:spPr>
              <a:xfrm>
                <a:off x="5486264" y="2913442"/>
                <a:ext cx="105156" cy="196596"/>
              </a:xfrm>
              <a:custGeom>
                <a:avLst/>
                <a:gdLst>
                  <a:gd name="connsiteX0" fmla="*/ 0 w 105156"/>
                  <a:gd name="connsiteY0" fmla="*/ 0 h 196596"/>
                  <a:gd name="connsiteX1" fmla="*/ 105156 w 105156"/>
                  <a:gd name="connsiteY1" fmla="*/ 196596 h 196596"/>
                </a:gdLst>
                <a:ahLst/>
                <a:cxnLst>
                  <a:cxn ang="0">
                    <a:pos x="connsiteX0" y="connsiteY0"/>
                  </a:cxn>
                  <a:cxn ang="0">
                    <a:pos x="connsiteX1" y="connsiteY1"/>
                  </a:cxn>
                </a:cxnLst>
                <a:rect l="l" t="t" r="r" b="b"/>
                <a:pathLst>
                  <a:path w="105156" h="196596">
                    <a:moveTo>
                      <a:pt x="0" y="0"/>
                    </a:moveTo>
                    <a:lnTo>
                      <a:pt x="105156" y="196596"/>
                    </a:lnTo>
                  </a:path>
                </a:pathLst>
              </a:custGeom>
              <a:noFill/>
              <a:ln>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2" name="円/楕円 96">
                <a:extLst>
                  <a:ext uri="{FF2B5EF4-FFF2-40B4-BE49-F238E27FC236}">
                    <a16:creationId xmlns:a16="http://schemas.microsoft.com/office/drawing/2014/main" id="{E167C9B5-4BE5-4C9C-8AF4-DF53304EF668}"/>
                  </a:ext>
                </a:extLst>
              </p:cNvPr>
              <p:cNvSpPr/>
              <p:nvPr/>
            </p:nvSpPr>
            <p:spPr>
              <a:xfrm>
                <a:off x="5423423" y="2846670"/>
                <a:ext cx="123345" cy="118856"/>
              </a:xfrm>
              <a:prstGeom prst="ellipse">
                <a:avLst/>
              </a:prstGeom>
              <a:solidFill>
                <a:srgbClr val="FF0066"/>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3" name="フリーフォーム 101">
                <a:extLst>
                  <a:ext uri="{FF2B5EF4-FFF2-40B4-BE49-F238E27FC236}">
                    <a16:creationId xmlns:a16="http://schemas.microsoft.com/office/drawing/2014/main" id="{4CFE6346-3EC3-4BAE-A4B0-8372318229B5}"/>
                  </a:ext>
                </a:extLst>
              </p:cNvPr>
              <p:cNvSpPr/>
              <p:nvPr/>
            </p:nvSpPr>
            <p:spPr>
              <a:xfrm>
                <a:off x="5487482" y="3121717"/>
                <a:ext cx="0" cy="292370"/>
              </a:xfrm>
              <a:custGeom>
                <a:avLst/>
                <a:gdLst>
                  <a:gd name="connsiteX0" fmla="*/ 0 w 0"/>
                  <a:gd name="connsiteY0" fmla="*/ 0 h 626723"/>
                  <a:gd name="connsiteX1" fmla="*/ 0 w 0"/>
                  <a:gd name="connsiteY1" fmla="*/ 626723 h 626723"/>
                </a:gdLst>
                <a:ahLst/>
                <a:cxnLst>
                  <a:cxn ang="0">
                    <a:pos x="connsiteX0" y="connsiteY0"/>
                  </a:cxn>
                  <a:cxn ang="0">
                    <a:pos x="connsiteX1" y="connsiteY1"/>
                  </a:cxn>
                </a:cxnLst>
                <a:rect l="l" t="t" r="r" b="b"/>
                <a:pathLst>
                  <a:path h="626723">
                    <a:moveTo>
                      <a:pt x="0" y="0"/>
                    </a:moveTo>
                    <a:lnTo>
                      <a:pt x="0" y="626723"/>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4" name="円/楕円 97">
                <a:extLst>
                  <a:ext uri="{FF2B5EF4-FFF2-40B4-BE49-F238E27FC236}">
                    <a16:creationId xmlns:a16="http://schemas.microsoft.com/office/drawing/2014/main" id="{D411211C-D1B0-4A4C-B68B-4A8F123BC9B9}"/>
                  </a:ext>
                </a:extLst>
              </p:cNvPr>
              <p:cNvSpPr/>
              <p:nvPr/>
            </p:nvSpPr>
            <p:spPr>
              <a:xfrm>
                <a:off x="5429568" y="3076000"/>
                <a:ext cx="123345" cy="118856"/>
              </a:xfrm>
              <a:prstGeom prst="ellipse">
                <a:avLst/>
              </a:prstGeom>
              <a:solidFill>
                <a:srgbClr val="FF0066"/>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5" name="フリーフォーム 20">
                <a:extLst>
                  <a:ext uri="{FF2B5EF4-FFF2-40B4-BE49-F238E27FC236}">
                    <a16:creationId xmlns:a16="http://schemas.microsoft.com/office/drawing/2014/main" id="{91958503-F0BA-467F-811F-C67C30672B00}"/>
                  </a:ext>
                </a:extLst>
              </p:cNvPr>
              <p:cNvSpPr/>
              <p:nvPr/>
            </p:nvSpPr>
            <p:spPr>
              <a:xfrm>
                <a:off x="5712697" y="3073462"/>
                <a:ext cx="278892" cy="132588"/>
              </a:xfrm>
              <a:custGeom>
                <a:avLst/>
                <a:gdLst>
                  <a:gd name="connsiteX0" fmla="*/ 0 w 278892"/>
                  <a:gd name="connsiteY0" fmla="*/ 0 h 132588"/>
                  <a:gd name="connsiteX1" fmla="*/ 178308 w 278892"/>
                  <a:gd name="connsiteY1" fmla="*/ 0 h 132588"/>
                  <a:gd name="connsiteX2" fmla="*/ 278892 w 278892"/>
                  <a:gd name="connsiteY2" fmla="*/ 132588 h 132588"/>
                </a:gdLst>
                <a:ahLst/>
                <a:cxnLst>
                  <a:cxn ang="0">
                    <a:pos x="connsiteX0" y="connsiteY0"/>
                  </a:cxn>
                  <a:cxn ang="0">
                    <a:pos x="connsiteX1" y="connsiteY1"/>
                  </a:cxn>
                  <a:cxn ang="0">
                    <a:pos x="connsiteX2" y="connsiteY2"/>
                  </a:cxn>
                </a:cxnLst>
                <a:rect l="l" t="t" r="r" b="b"/>
                <a:pathLst>
                  <a:path w="278892" h="132588">
                    <a:moveTo>
                      <a:pt x="0" y="0"/>
                    </a:moveTo>
                    <a:lnTo>
                      <a:pt x="178308" y="0"/>
                    </a:lnTo>
                    <a:lnTo>
                      <a:pt x="278892" y="132588"/>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6" name="円/楕円 18">
                <a:extLst>
                  <a:ext uri="{FF2B5EF4-FFF2-40B4-BE49-F238E27FC236}">
                    <a16:creationId xmlns:a16="http://schemas.microsoft.com/office/drawing/2014/main" id="{1C082F8F-A0BB-4B8E-AB88-B4F1C83D5FB6}"/>
                  </a:ext>
                </a:extLst>
              </p:cNvPr>
              <p:cNvSpPr/>
              <p:nvPr/>
            </p:nvSpPr>
            <p:spPr>
              <a:xfrm>
                <a:off x="5640665" y="3005561"/>
                <a:ext cx="123345" cy="118856"/>
              </a:xfrm>
              <a:prstGeom prst="ellipse">
                <a:avLst/>
              </a:prstGeom>
              <a:solidFill>
                <a:srgbClr val="FF0066"/>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7" name="円/楕円 102">
                <a:extLst>
                  <a:ext uri="{FF2B5EF4-FFF2-40B4-BE49-F238E27FC236}">
                    <a16:creationId xmlns:a16="http://schemas.microsoft.com/office/drawing/2014/main" id="{E7ABA6D8-88EC-4743-9D37-B22BB72951E3}"/>
                  </a:ext>
                </a:extLst>
              </p:cNvPr>
              <p:cNvSpPr/>
              <p:nvPr/>
            </p:nvSpPr>
            <p:spPr>
              <a:xfrm>
                <a:off x="5941366" y="3166232"/>
                <a:ext cx="123345" cy="118856"/>
              </a:xfrm>
              <a:prstGeom prst="ellipse">
                <a:avLst/>
              </a:prstGeom>
              <a:solidFill>
                <a:srgbClr val="002060"/>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9" name="角丸四角形 104">
                <a:extLst>
                  <a:ext uri="{FF2B5EF4-FFF2-40B4-BE49-F238E27FC236}">
                    <a16:creationId xmlns:a16="http://schemas.microsoft.com/office/drawing/2014/main" id="{611BE1B0-C1CF-488E-8AC4-0A993A6B231E}"/>
                  </a:ext>
                </a:extLst>
              </p:cNvPr>
              <p:cNvSpPr/>
              <p:nvPr/>
            </p:nvSpPr>
            <p:spPr>
              <a:xfrm>
                <a:off x="5244633" y="2819880"/>
                <a:ext cx="1573570" cy="524897"/>
              </a:xfrm>
              <a:prstGeom prst="roundRect">
                <a:avLst>
                  <a:gd name="adj" fmla="val 6795"/>
                </a:avLst>
              </a:prstGeom>
              <a:gradFill flip="none" rotWithShape="1">
                <a:gsLst>
                  <a:gs pos="82000">
                    <a:srgbClr val="00B0F0">
                      <a:alpha val="11000"/>
                    </a:srgbClr>
                  </a:gs>
                  <a:gs pos="100000">
                    <a:srgbClr val="00B0F0"/>
                  </a:gs>
                </a:gsLst>
                <a:path path="rect">
                  <a:fillToRect l="50000" t="50000" r="50000" b="50000"/>
                </a:path>
                <a:tileRect/>
              </a:gradFill>
              <a:ln w="28575">
                <a:noFill/>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r" defTabSz="7682880"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srgbClr val="00B0F0"/>
                    </a:solidFill>
                    <a:effectLst/>
                    <a:uLnTx/>
                    <a:uFillTx/>
                    <a:latin typeface="Calibri"/>
                    <a:ea typeface="ＭＳ Ｐゴシック"/>
                    <a:cs typeface="+mn-cs"/>
                  </a:rPr>
                  <a:t>MIX</a:t>
                </a:r>
              </a:p>
            </p:txBody>
          </p:sp>
          <p:sp>
            <p:nvSpPr>
              <p:cNvPr id="50" name="正方形/長方形 49">
                <a:extLst>
                  <a:ext uri="{FF2B5EF4-FFF2-40B4-BE49-F238E27FC236}">
                    <a16:creationId xmlns:a16="http://schemas.microsoft.com/office/drawing/2014/main" id="{0AB95BC6-D2D7-40EB-920B-DA95894EAE1F}"/>
                  </a:ext>
                </a:extLst>
              </p:cNvPr>
              <p:cNvSpPr/>
              <p:nvPr/>
            </p:nvSpPr>
            <p:spPr>
              <a:xfrm>
                <a:off x="6827384" y="2816383"/>
                <a:ext cx="2128969" cy="430710"/>
              </a:xfrm>
              <a:prstGeom prst="rect">
                <a:avLst/>
              </a:prstGeom>
            </p:spPr>
            <p:txBody>
              <a:bodyPr wrap="none">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a:cs typeface="+mn-cs"/>
                  </a:rPr>
                  <a:t>When N &gt; 1 (; N=2, 3, or 4)</a:t>
                </a:r>
              </a:p>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a:cs typeface="+mn-cs"/>
                  </a:rPr>
                  <a:t>N can connect to N oneself or 1.</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51" name="角丸四角形 106">
                <a:extLst>
                  <a:ext uri="{FF2B5EF4-FFF2-40B4-BE49-F238E27FC236}">
                    <a16:creationId xmlns:a16="http://schemas.microsoft.com/office/drawing/2014/main" id="{89D99788-12F4-4245-9A11-47D7CCA42A64}"/>
                  </a:ext>
                </a:extLst>
              </p:cNvPr>
              <p:cNvSpPr/>
              <p:nvPr/>
            </p:nvSpPr>
            <p:spPr>
              <a:xfrm>
                <a:off x="5244633" y="2806198"/>
                <a:ext cx="1591145" cy="521488"/>
              </a:xfrm>
              <a:prstGeom prst="roundRect">
                <a:avLst>
                  <a:gd name="adj" fmla="val 8296"/>
                </a:avLst>
              </a:prstGeom>
              <a:noFill/>
              <a:ln>
                <a:solidFill>
                  <a:srgbClr val="00B0F0"/>
                </a:solidFill>
              </a:ln>
              <a:effectLst>
                <a:glow rad="1016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nvGrpSpPr>
            <p:cNvPr id="12" name="グループ化 11">
              <a:extLst>
                <a:ext uri="{FF2B5EF4-FFF2-40B4-BE49-F238E27FC236}">
                  <a16:creationId xmlns:a16="http://schemas.microsoft.com/office/drawing/2014/main" id="{31E120B6-8710-480B-BE0F-40E5327F29F8}"/>
                </a:ext>
              </a:extLst>
            </p:cNvPr>
            <p:cNvGrpSpPr/>
            <p:nvPr/>
          </p:nvGrpSpPr>
          <p:grpSpPr>
            <a:xfrm>
              <a:off x="5213103" y="4034498"/>
              <a:ext cx="3828901" cy="913516"/>
              <a:chOff x="5213103" y="3962490"/>
              <a:chExt cx="3828901" cy="913516"/>
            </a:xfrm>
          </p:grpSpPr>
          <p:sp>
            <p:nvSpPr>
              <p:cNvPr id="16" name="フリーフォーム 108">
                <a:extLst>
                  <a:ext uri="{FF2B5EF4-FFF2-40B4-BE49-F238E27FC236}">
                    <a16:creationId xmlns:a16="http://schemas.microsoft.com/office/drawing/2014/main" id="{F51F96F6-836F-411F-8835-9AAE5F9C2E66}"/>
                  </a:ext>
                </a:extLst>
              </p:cNvPr>
              <p:cNvSpPr/>
              <p:nvPr/>
            </p:nvSpPr>
            <p:spPr>
              <a:xfrm>
                <a:off x="6215514" y="3962491"/>
                <a:ext cx="68692" cy="913209"/>
              </a:xfrm>
              <a:custGeom>
                <a:avLst/>
                <a:gdLst>
                  <a:gd name="connsiteX0" fmla="*/ 0 w 0"/>
                  <a:gd name="connsiteY0" fmla="*/ 0 h 626723"/>
                  <a:gd name="connsiteX1" fmla="*/ 0 w 0"/>
                  <a:gd name="connsiteY1" fmla="*/ 626723 h 626723"/>
                </a:gdLst>
                <a:ahLst/>
                <a:cxnLst>
                  <a:cxn ang="0">
                    <a:pos x="connsiteX0" y="connsiteY0"/>
                  </a:cxn>
                  <a:cxn ang="0">
                    <a:pos x="connsiteX1" y="connsiteY1"/>
                  </a:cxn>
                </a:cxnLst>
                <a:rect l="l" t="t" r="r" b="b"/>
                <a:pathLst>
                  <a:path h="626723">
                    <a:moveTo>
                      <a:pt x="0" y="0"/>
                    </a:moveTo>
                    <a:lnTo>
                      <a:pt x="0" y="626723"/>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7" name="フリーフォーム 109">
                <a:extLst>
                  <a:ext uri="{FF2B5EF4-FFF2-40B4-BE49-F238E27FC236}">
                    <a16:creationId xmlns:a16="http://schemas.microsoft.com/office/drawing/2014/main" id="{3F9AB804-A459-4E06-88B1-B302B35A951D}"/>
                  </a:ext>
                </a:extLst>
              </p:cNvPr>
              <p:cNvSpPr/>
              <p:nvPr/>
            </p:nvSpPr>
            <p:spPr>
              <a:xfrm>
                <a:off x="5470200" y="3962490"/>
                <a:ext cx="45719" cy="323669"/>
              </a:xfrm>
              <a:custGeom>
                <a:avLst/>
                <a:gdLst>
                  <a:gd name="connsiteX0" fmla="*/ 0 w 0"/>
                  <a:gd name="connsiteY0" fmla="*/ 0 h 626723"/>
                  <a:gd name="connsiteX1" fmla="*/ 0 w 0"/>
                  <a:gd name="connsiteY1" fmla="*/ 626723 h 626723"/>
                </a:gdLst>
                <a:ahLst/>
                <a:cxnLst>
                  <a:cxn ang="0">
                    <a:pos x="connsiteX0" y="connsiteY0"/>
                  </a:cxn>
                  <a:cxn ang="0">
                    <a:pos x="connsiteX1" y="connsiteY1"/>
                  </a:cxn>
                </a:cxnLst>
                <a:rect l="l" t="t" r="r" b="b"/>
                <a:pathLst>
                  <a:path h="626723">
                    <a:moveTo>
                      <a:pt x="0" y="0"/>
                    </a:moveTo>
                    <a:lnTo>
                      <a:pt x="0" y="626723"/>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8" name="フリーフォーム 110">
                <a:extLst>
                  <a:ext uri="{FF2B5EF4-FFF2-40B4-BE49-F238E27FC236}">
                    <a16:creationId xmlns:a16="http://schemas.microsoft.com/office/drawing/2014/main" id="{71984201-38D6-4568-AFBD-A764A800DE40}"/>
                  </a:ext>
                </a:extLst>
              </p:cNvPr>
              <p:cNvSpPr/>
              <p:nvPr/>
            </p:nvSpPr>
            <p:spPr>
              <a:xfrm>
                <a:off x="5471369" y="4352932"/>
                <a:ext cx="105156" cy="196596"/>
              </a:xfrm>
              <a:custGeom>
                <a:avLst/>
                <a:gdLst>
                  <a:gd name="connsiteX0" fmla="*/ 0 w 105156"/>
                  <a:gd name="connsiteY0" fmla="*/ 0 h 196596"/>
                  <a:gd name="connsiteX1" fmla="*/ 105156 w 105156"/>
                  <a:gd name="connsiteY1" fmla="*/ 196596 h 196596"/>
                </a:gdLst>
                <a:ahLst/>
                <a:cxnLst>
                  <a:cxn ang="0">
                    <a:pos x="connsiteX0" y="connsiteY0"/>
                  </a:cxn>
                  <a:cxn ang="0">
                    <a:pos x="connsiteX1" y="connsiteY1"/>
                  </a:cxn>
                </a:cxnLst>
                <a:rect l="l" t="t" r="r" b="b"/>
                <a:pathLst>
                  <a:path w="105156" h="196596">
                    <a:moveTo>
                      <a:pt x="0" y="0"/>
                    </a:moveTo>
                    <a:lnTo>
                      <a:pt x="105156" y="196596"/>
                    </a:lnTo>
                  </a:path>
                </a:pathLst>
              </a:custGeom>
              <a:noFill/>
              <a:ln>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9" name="円/楕円 111">
                <a:extLst>
                  <a:ext uri="{FF2B5EF4-FFF2-40B4-BE49-F238E27FC236}">
                    <a16:creationId xmlns:a16="http://schemas.microsoft.com/office/drawing/2014/main" id="{B2495669-002F-4D57-819A-249019DAC4E7}"/>
                  </a:ext>
                </a:extLst>
              </p:cNvPr>
              <p:cNvSpPr/>
              <p:nvPr/>
            </p:nvSpPr>
            <p:spPr>
              <a:xfrm>
                <a:off x="5408528" y="4286160"/>
                <a:ext cx="123345" cy="118856"/>
              </a:xfrm>
              <a:prstGeom prst="ellipse">
                <a:avLst/>
              </a:prstGeom>
              <a:solidFill>
                <a:srgbClr val="FF0066"/>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0" name="フリーフォーム 112">
                <a:extLst>
                  <a:ext uri="{FF2B5EF4-FFF2-40B4-BE49-F238E27FC236}">
                    <a16:creationId xmlns:a16="http://schemas.microsoft.com/office/drawing/2014/main" id="{D4A39707-0034-47DE-B171-CC2CC14D6190}"/>
                  </a:ext>
                </a:extLst>
              </p:cNvPr>
              <p:cNvSpPr/>
              <p:nvPr/>
            </p:nvSpPr>
            <p:spPr>
              <a:xfrm>
                <a:off x="5471367" y="4574918"/>
                <a:ext cx="76619" cy="300782"/>
              </a:xfrm>
              <a:custGeom>
                <a:avLst/>
                <a:gdLst>
                  <a:gd name="connsiteX0" fmla="*/ 0 w 0"/>
                  <a:gd name="connsiteY0" fmla="*/ 0 h 626723"/>
                  <a:gd name="connsiteX1" fmla="*/ 0 w 0"/>
                  <a:gd name="connsiteY1" fmla="*/ 626723 h 626723"/>
                </a:gdLst>
                <a:ahLst/>
                <a:cxnLst>
                  <a:cxn ang="0">
                    <a:pos x="connsiteX0" y="connsiteY0"/>
                  </a:cxn>
                  <a:cxn ang="0">
                    <a:pos x="connsiteX1" y="connsiteY1"/>
                  </a:cxn>
                </a:cxnLst>
                <a:rect l="l" t="t" r="r" b="b"/>
                <a:pathLst>
                  <a:path h="626723">
                    <a:moveTo>
                      <a:pt x="0" y="0"/>
                    </a:moveTo>
                    <a:lnTo>
                      <a:pt x="0" y="626723"/>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1" name="円/楕円 113">
                <a:extLst>
                  <a:ext uri="{FF2B5EF4-FFF2-40B4-BE49-F238E27FC236}">
                    <a16:creationId xmlns:a16="http://schemas.microsoft.com/office/drawing/2014/main" id="{E6AA70D4-E699-4453-A545-081E4696DEEF}"/>
                  </a:ext>
                </a:extLst>
              </p:cNvPr>
              <p:cNvSpPr/>
              <p:nvPr/>
            </p:nvSpPr>
            <p:spPr>
              <a:xfrm>
                <a:off x="5413455" y="4515490"/>
                <a:ext cx="123345" cy="118856"/>
              </a:xfrm>
              <a:prstGeom prst="ellipse">
                <a:avLst/>
              </a:prstGeom>
              <a:solidFill>
                <a:srgbClr val="FF0066"/>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2" name="フリーフォーム 114">
                <a:extLst>
                  <a:ext uri="{FF2B5EF4-FFF2-40B4-BE49-F238E27FC236}">
                    <a16:creationId xmlns:a16="http://schemas.microsoft.com/office/drawing/2014/main" id="{995C5806-5454-4BDA-8B47-965D1F1B8E95}"/>
                  </a:ext>
                </a:extLst>
              </p:cNvPr>
              <p:cNvSpPr/>
              <p:nvPr/>
            </p:nvSpPr>
            <p:spPr>
              <a:xfrm>
                <a:off x="5729935" y="4405016"/>
                <a:ext cx="487913" cy="240524"/>
              </a:xfrm>
              <a:custGeom>
                <a:avLst/>
                <a:gdLst>
                  <a:gd name="connsiteX0" fmla="*/ 0 w 278892"/>
                  <a:gd name="connsiteY0" fmla="*/ 0 h 132588"/>
                  <a:gd name="connsiteX1" fmla="*/ 178308 w 278892"/>
                  <a:gd name="connsiteY1" fmla="*/ 0 h 132588"/>
                  <a:gd name="connsiteX2" fmla="*/ 278892 w 278892"/>
                  <a:gd name="connsiteY2" fmla="*/ 132588 h 132588"/>
                </a:gdLst>
                <a:ahLst/>
                <a:cxnLst>
                  <a:cxn ang="0">
                    <a:pos x="connsiteX0" y="connsiteY0"/>
                  </a:cxn>
                  <a:cxn ang="0">
                    <a:pos x="connsiteX1" y="connsiteY1"/>
                  </a:cxn>
                  <a:cxn ang="0">
                    <a:pos x="connsiteX2" y="connsiteY2"/>
                  </a:cxn>
                </a:cxnLst>
                <a:rect l="l" t="t" r="r" b="b"/>
                <a:pathLst>
                  <a:path w="278892" h="132588">
                    <a:moveTo>
                      <a:pt x="0" y="0"/>
                    </a:moveTo>
                    <a:lnTo>
                      <a:pt x="178308" y="0"/>
                    </a:lnTo>
                    <a:lnTo>
                      <a:pt x="278892" y="132588"/>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3" name="円/楕円 115">
                <a:extLst>
                  <a:ext uri="{FF2B5EF4-FFF2-40B4-BE49-F238E27FC236}">
                    <a16:creationId xmlns:a16="http://schemas.microsoft.com/office/drawing/2014/main" id="{0F9FB9BF-3C91-4C8D-842A-2979537D6EB8}"/>
                  </a:ext>
                </a:extLst>
              </p:cNvPr>
              <p:cNvSpPr/>
              <p:nvPr/>
            </p:nvSpPr>
            <p:spPr>
              <a:xfrm>
                <a:off x="5639820" y="4352135"/>
                <a:ext cx="123345" cy="118856"/>
              </a:xfrm>
              <a:prstGeom prst="ellipse">
                <a:avLst/>
              </a:prstGeom>
              <a:solidFill>
                <a:srgbClr val="FF0066"/>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4" name="円/楕円 116">
                <a:extLst>
                  <a:ext uri="{FF2B5EF4-FFF2-40B4-BE49-F238E27FC236}">
                    <a16:creationId xmlns:a16="http://schemas.microsoft.com/office/drawing/2014/main" id="{98E86459-A4D6-4B21-B920-F58ECCC31543}"/>
                  </a:ext>
                </a:extLst>
              </p:cNvPr>
              <p:cNvSpPr/>
              <p:nvPr/>
            </p:nvSpPr>
            <p:spPr>
              <a:xfrm>
                <a:off x="6156176" y="4605722"/>
                <a:ext cx="123345" cy="118856"/>
              </a:xfrm>
              <a:prstGeom prst="ellipse">
                <a:avLst/>
              </a:prstGeom>
              <a:solidFill>
                <a:srgbClr val="002060"/>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6" name="正方形/長方形 25">
                <a:extLst>
                  <a:ext uri="{FF2B5EF4-FFF2-40B4-BE49-F238E27FC236}">
                    <a16:creationId xmlns:a16="http://schemas.microsoft.com/office/drawing/2014/main" id="{0A0C9B2D-C01A-461A-BA92-6AF0A54CF800}"/>
                  </a:ext>
                </a:extLst>
              </p:cNvPr>
              <p:cNvSpPr/>
              <p:nvPr/>
            </p:nvSpPr>
            <p:spPr>
              <a:xfrm>
                <a:off x="6835245" y="4045009"/>
                <a:ext cx="2206759" cy="615300"/>
              </a:xfrm>
              <a:prstGeom prst="rect">
                <a:avLst/>
              </a:prstGeom>
            </p:spPr>
            <p:txBody>
              <a:bodyPr wrap="none">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a:cs typeface="+mn-cs"/>
                  </a:rPr>
                  <a:t>When N &gt; M &gt; 1 (; N, M =2,3,or4)</a:t>
                </a:r>
              </a:p>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a:cs typeface="+mn-cs"/>
                  </a:rPr>
                  <a:t>If M connect to M oneself</a:t>
                </a:r>
              </a:p>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a:cs typeface="+mn-cs"/>
                  </a:rPr>
                  <a:t>N can choose N oneself , M, or 1.</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7" name="フリーフォーム 122">
                <a:extLst>
                  <a:ext uri="{FF2B5EF4-FFF2-40B4-BE49-F238E27FC236}">
                    <a16:creationId xmlns:a16="http://schemas.microsoft.com/office/drawing/2014/main" id="{D3032E7C-789C-4EF7-A2D7-C734D5E72AAA}"/>
                  </a:ext>
                </a:extLst>
              </p:cNvPr>
              <p:cNvSpPr/>
              <p:nvPr/>
            </p:nvSpPr>
            <p:spPr>
              <a:xfrm>
                <a:off x="5859745" y="3962797"/>
                <a:ext cx="68692" cy="913209"/>
              </a:xfrm>
              <a:custGeom>
                <a:avLst/>
                <a:gdLst>
                  <a:gd name="connsiteX0" fmla="*/ 0 w 0"/>
                  <a:gd name="connsiteY0" fmla="*/ 0 h 626723"/>
                  <a:gd name="connsiteX1" fmla="*/ 0 w 0"/>
                  <a:gd name="connsiteY1" fmla="*/ 626723 h 626723"/>
                </a:gdLst>
                <a:ahLst/>
                <a:cxnLst>
                  <a:cxn ang="0">
                    <a:pos x="connsiteX0" y="connsiteY0"/>
                  </a:cxn>
                  <a:cxn ang="0">
                    <a:pos x="connsiteX1" y="connsiteY1"/>
                  </a:cxn>
                </a:cxnLst>
                <a:rect l="l" t="t" r="r" b="b"/>
                <a:pathLst>
                  <a:path h="626723">
                    <a:moveTo>
                      <a:pt x="0" y="0"/>
                    </a:moveTo>
                    <a:lnTo>
                      <a:pt x="0" y="626723"/>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8" name="フリーフォーム 124">
                <a:extLst>
                  <a:ext uri="{FF2B5EF4-FFF2-40B4-BE49-F238E27FC236}">
                    <a16:creationId xmlns:a16="http://schemas.microsoft.com/office/drawing/2014/main" id="{8D59F4F6-D422-44AD-83FA-77C3B8A84924}"/>
                  </a:ext>
                </a:extLst>
              </p:cNvPr>
              <p:cNvSpPr/>
              <p:nvPr/>
            </p:nvSpPr>
            <p:spPr>
              <a:xfrm>
                <a:off x="5647665" y="4550663"/>
                <a:ext cx="203298" cy="94877"/>
              </a:xfrm>
              <a:custGeom>
                <a:avLst/>
                <a:gdLst>
                  <a:gd name="connsiteX0" fmla="*/ 0 w 278892"/>
                  <a:gd name="connsiteY0" fmla="*/ 0 h 132588"/>
                  <a:gd name="connsiteX1" fmla="*/ 178308 w 278892"/>
                  <a:gd name="connsiteY1" fmla="*/ 0 h 132588"/>
                  <a:gd name="connsiteX2" fmla="*/ 278892 w 278892"/>
                  <a:gd name="connsiteY2" fmla="*/ 132588 h 132588"/>
                </a:gdLst>
                <a:ahLst/>
                <a:cxnLst>
                  <a:cxn ang="0">
                    <a:pos x="connsiteX0" y="connsiteY0"/>
                  </a:cxn>
                  <a:cxn ang="0">
                    <a:pos x="connsiteX1" y="connsiteY1"/>
                  </a:cxn>
                  <a:cxn ang="0">
                    <a:pos x="connsiteX2" y="connsiteY2"/>
                  </a:cxn>
                </a:cxnLst>
                <a:rect l="l" t="t" r="r" b="b"/>
                <a:pathLst>
                  <a:path w="278892" h="132588">
                    <a:moveTo>
                      <a:pt x="0" y="0"/>
                    </a:moveTo>
                    <a:lnTo>
                      <a:pt x="178308" y="0"/>
                    </a:lnTo>
                    <a:lnTo>
                      <a:pt x="278892" y="132588"/>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9" name="円/楕円 121">
                <a:extLst>
                  <a:ext uri="{FF2B5EF4-FFF2-40B4-BE49-F238E27FC236}">
                    <a16:creationId xmlns:a16="http://schemas.microsoft.com/office/drawing/2014/main" id="{C6D6A90D-BD14-4921-87BE-BAC20A0A7B75}"/>
                  </a:ext>
                </a:extLst>
              </p:cNvPr>
              <p:cNvSpPr/>
              <p:nvPr/>
            </p:nvSpPr>
            <p:spPr>
              <a:xfrm>
                <a:off x="5578992" y="4486866"/>
                <a:ext cx="123345" cy="118856"/>
              </a:xfrm>
              <a:prstGeom prst="ellipse">
                <a:avLst/>
              </a:prstGeom>
              <a:solidFill>
                <a:srgbClr val="FF0066"/>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0" name="円/楕円 123">
                <a:extLst>
                  <a:ext uri="{FF2B5EF4-FFF2-40B4-BE49-F238E27FC236}">
                    <a16:creationId xmlns:a16="http://schemas.microsoft.com/office/drawing/2014/main" id="{D109992F-C24A-4452-B1B7-59406BEE2CBB}"/>
                  </a:ext>
                </a:extLst>
              </p:cNvPr>
              <p:cNvSpPr/>
              <p:nvPr/>
            </p:nvSpPr>
            <p:spPr>
              <a:xfrm>
                <a:off x="5800407" y="4606028"/>
                <a:ext cx="123345" cy="118856"/>
              </a:xfrm>
              <a:prstGeom prst="ellipse">
                <a:avLst/>
              </a:prstGeom>
              <a:solidFill>
                <a:srgbClr val="002060"/>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1" name="角丸四角形 120">
                <a:extLst>
                  <a:ext uri="{FF2B5EF4-FFF2-40B4-BE49-F238E27FC236}">
                    <a16:creationId xmlns:a16="http://schemas.microsoft.com/office/drawing/2014/main" id="{61A8D7E0-3AD9-4AE2-B2EC-3FFA32A8AA2E}"/>
                  </a:ext>
                </a:extLst>
              </p:cNvPr>
              <p:cNvSpPr/>
              <p:nvPr/>
            </p:nvSpPr>
            <p:spPr>
              <a:xfrm>
                <a:off x="5213103" y="4011187"/>
                <a:ext cx="1622675" cy="788707"/>
              </a:xfrm>
              <a:prstGeom prst="roundRect">
                <a:avLst>
                  <a:gd name="adj" fmla="val 8296"/>
                </a:avLst>
              </a:prstGeom>
              <a:noFill/>
              <a:ln>
                <a:solidFill>
                  <a:srgbClr val="00B0F0"/>
                </a:solidFill>
              </a:ln>
              <a:effectLst>
                <a:glow rad="1016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2" name="円/楕円 146">
                <a:extLst>
                  <a:ext uri="{FF2B5EF4-FFF2-40B4-BE49-F238E27FC236}">
                    <a16:creationId xmlns:a16="http://schemas.microsoft.com/office/drawing/2014/main" id="{7E6B5821-B21F-46BD-ADBC-5508F134FFE0}"/>
                  </a:ext>
                </a:extLst>
              </p:cNvPr>
              <p:cNvSpPr/>
              <p:nvPr/>
            </p:nvSpPr>
            <p:spPr>
              <a:xfrm>
                <a:off x="5792588" y="4051186"/>
                <a:ext cx="123345" cy="118856"/>
              </a:xfrm>
              <a:prstGeom prst="ellipse">
                <a:avLst/>
              </a:prstGeom>
              <a:solidFill>
                <a:srgbClr val="002060"/>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3" name="円/楕円 147">
                <a:extLst>
                  <a:ext uri="{FF2B5EF4-FFF2-40B4-BE49-F238E27FC236}">
                    <a16:creationId xmlns:a16="http://schemas.microsoft.com/office/drawing/2014/main" id="{ACD5EB19-ED8C-4B6D-B0A8-943941B20E57}"/>
                  </a:ext>
                </a:extLst>
              </p:cNvPr>
              <p:cNvSpPr/>
              <p:nvPr/>
            </p:nvSpPr>
            <p:spPr>
              <a:xfrm>
                <a:off x="5798733" y="4254686"/>
                <a:ext cx="123345" cy="118856"/>
              </a:xfrm>
              <a:prstGeom prst="ellipse">
                <a:avLst/>
              </a:prstGeom>
              <a:solidFill>
                <a:srgbClr val="002060"/>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4" name="フリーフォーム 148">
                <a:extLst>
                  <a:ext uri="{FF2B5EF4-FFF2-40B4-BE49-F238E27FC236}">
                    <a16:creationId xmlns:a16="http://schemas.microsoft.com/office/drawing/2014/main" id="{8F6A17A4-18ED-4A34-A19E-70DA596D4E51}"/>
                  </a:ext>
                </a:extLst>
              </p:cNvPr>
              <p:cNvSpPr/>
              <p:nvPr/>
            </p:nvSpPr>
            <p:spPr>
              <a:xfrm>
                <a:off x="6044683" y="4210700"/>
                <a:ext cx="173169" cy="132588"/>
              </a:xfrm>
              <a:custGeom>
                <a:avLst/>
                <a:gdLst>
                  <a:gd name="connsiteX0" fmla="*/ 0 w 278892"/>
                  <a:gd name="connsiteY0" fmla="*/ 0 h 132588"/>
                  <a:gd name="connsiteX1" fmla="*/ 178308 w 278892"/>
                  <a:gd name="connsiteY1" fmla="*/ 0 h 132588"/>
                  <a:gd name="connsiteX2" fmla="*/ 278892 w 278892"/>
                  <a:gd name="connsiteY2" fmla="*/ 132588 h 132588"/>
                </a:gdLst>
                <a:ahLst/>
                <a:cxnLst>
                  <a:cxn ang="0">
                    <a:pos x="connsiteX0" y="connsiteY0"/>
                  </a:cxn>
                  <a:cxn ang="0">
                    <a:pos x="connsiteX1" y="connsiteY1"/>
                  </a:cxn>
                  <a:cxn ang="0">
                    <a:pos x="connsiteX2" y="connsiteY2"/>
                  </a:cxn>
                </a:cxnLst>
                <a:rect l="l" t="t" r="r" b="b"/>
                <a:pathLst>
                  <a:path w="278892" h="132588">
                    <a:moveTo>
                      <a:pt x="0" y="0"/>
                    </a:moveTo>
                    <a:lnTo>
                      <a:pt x="178308" y="0"/>
                    </a:lnTo>
                    <a:lnTo>
                      <a:pt x="278892" y="132588"/>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5" name="円/楕円 149">
                <a:extLst>
                  <a:ext uri="{FF2B5EF4-FFF2-40B4-BE49-F238E27FC236}">
                    <a16:creationId xmlns:a16="http://schemas.microsoft.com/office/drawing/2014/main" id="{DE503C06-0226-4A23-B48B-AE9AFA6C26F2}"/>
                  </a:ext>
                </a:extLst>
              </p:cNvPr>
              <p:cNvSpPr/>
              <p:nvPr/>
            </p:nvSpPr>
            <p:spPr>
              <a:xfrm>
                <a:off x="5971148" y="4148354"/>
                <a:ext cx="123345" cy="118856"/>
              </a:xfrm>
              <a:prstGeom prst="ellipse">
                <a:avLst/>
              </a:prstGeom>
              <a:solidFill>
                <a:srgbClr val="002060"/>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6" name="円/楕円 150">
                <a:extLst>
                  <a:ext uri="{FF2B5EF4-FFF2-40B4-BE49-F238E27FC236}">
                    <a16:creationId xmlns:a16="http://schemas.microsoft.com/office/drawing/2014/main" id="{498AC011-D7F9-47E4-A954-1599D6BAE522}"/>
                  </a:ext>
                </a:extLst>
              </p:cNvPr>
              <p:cNvSpPr/>
              <p:nvPr/>
            </p:nvSpPr>
            <p:spPr>
              <a:xfrm>
                <a:off x="6166511" y="4311320"/>
                <a:ext cx="123345" cy="118856"/>
              </a:xfrm>
              <a:prstGeom prst="ellipse">
                <a:avLst/>
              </a:prstGeom>
              <a:solidFill>
                <a:srgbClr val="002060"/>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7" name="角丸四角形 118">
                <a:extLst>
                  <a:ext uri="{FF2B5EF4-FFF2-40B4-BE49-F238E27FC236}">
                    <a16:creationId xmlns:a16="http://schemas.microsoft.com/office/drawing/2014/main" id="{823AEB0F-33B0-4F4D-9165-09875DEA9066}"/>
                  </a:ext>
                </a:extLst>
              </p:cNvPr>
              <p:cNvSpPr/>
              <p:nvPr/>
            </p:nvSpPr>
            <p:spPr>
              <a:xfrm>
                <a:off x="5220482" y="4003610"/>
                <a:ext cx="1615296" cy="788706"/>
              </a:xfrm>
              <a:prstGeom prst="roundRect">
                <a:avLst>
                  <a:gd name="adj" fmla="val 6795"/>
                </a:avLst>
              </a:prstGeom>
              <a:gradFill flip="none" rotWithShape="1">
                <a:gsLst>
                  <a:gs pos="82000">
                    <a:srgbClr val="00B0F0">
                      <a:alpha val="11000"/>
                    </a:srgbClr>
                  </a:gs>
                  <a:gs pos="100000">
                    <a:srgbClr val="00B0F0"/>
                  </a:gs>
                </a:gsLst>
                <a:path path="rect">
                  <a:fillToRect l="50000" t="50000" r="50000" b="50000"/>
                </a:path>
                <a:tileRect/>
              </a:gradFill>
              <a:ln w="28575">
                <a:noFill/>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r" defTabSz="7682880"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srgbClr val="00B0F0"/>
                    </a:solidFill>
                    <a:effectLst/>
                    <a:uLnTx/>
                    <a:uFillTx/>
                    <a:latin typeface="Calibri"/>
                    <a:ea typeface="ＭＳ Ｐゴシック"/>
                    <a:cs typeface="+mn-cs"/>
                  </a:rPr>
                  <a:t>MIX</a:t>
                </a:r>
              </a:p>
            </p:txBody>
          </p:sp>
        </p:grpSp>
        <p:sp>
          <p:nvSpPr>
            <p:cNvPr id="13" name="正方形/長方形 12">
              <a:extLst>
                <a:ext uri="{FF2B5EF4-FFF2-40B4-BE49-F238E27FC236}">
                  <a16:creationId xmlns:a16="http://schemas.microsoft.com/office/drawing/2014/main" id="{6D53950F-3C70-4662-A208-6437B92DED7B}"/>
                </a:ext>
              </a:extLst>
            </p:cNvPr>
            <p:cNvSpPr/>
            <p:nvPr/>
          </p:nvSpPr>
          <p:spPr>
            <a:xfrm>
              <a:off x="4998663" y="1733145"/>
              <a:ext cx="4019514" cy="615300"/>
            </a:xfrm>
            <a:prstGeom prst="rect">
              <a:avLst/>
            </a:prstGeom>
          </p:spPr>
          <p:txBody>
            <a:bodyPr wrap="square">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a:cs typeface="+mn-cs"/>
                </a:rPr>
                <a:t>You can mix the several audio input signal to 1 channel with setting software.</a:t>
              </a:r>
            </a:p>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a:cs typeface="+mn-cs"/>
                </a:rPr>
                <a:t>This MIX function has the following limitation.</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4" name="正方形/長方形 13">
              <a:extLst>
                <a:ext uri="{FF2B5EF4-FFF2-40B4-BE49-F238E27FC236}">
                  <a16:creationId xmlns:a16="http://schemas.microsoft.com/office/drawing/2014/main" id="{E0F22714-6FA4-481B-AD5C-375807AB5FAC}"/>
                </a:ext>
              </a:extLst>
            </p:cNvPr>
            <p:cNvSpPr/>
            <p:nvPr/>
          </p:nvSpPr>
          <p:spPr>
            <a:xfrm>
              <a:off x="4998663" y="1412071"/>
              <a:ext cx="1599825" cy="2461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3C3C3C"/>
                  </a:solidFill>
                  <a:effectLst/>
                  <a:uLnTx/>
                  <a:uFillTx/>
                  <a:latin typeface="Comic Sans MS" panose="030F0702030302020204" pitchFamily="66" charset="0"/>
                  <a:ea typeface="ＭＳ Ｐゴシック" pitchFamily="50" charset="-128"/>
                  <a:cs typeface="+mn-cs"/>
                </a:rPr>
                <a:t>A small improvement</a:t>
              </a:r>
              <a:endParaRPr kumimoji="1" lang="ja-JP" altLang="en-US" sz="1800" b="0" i="0" u="none" strike="noStrike" kern="1200" cap="none" spc="0" normalizeH="0" baseline="0" noProof="0" dirty="0">
                <a:ln>
                  <a:noFill/>
                </a:ln>
                <a:solidFill>
                  <a:srgbClr val="3C3C3C"/>
                </a:solidFill>
                <a:effectLst/>
                <a:uLnTx/>
                <a:uFillTx/>
                <a:latin typeface="Comic Sans MS" panose="030F0702030302020204" pitchFamily="66" charset="0"/>
                <a:ea typeface="ＭＳ Ｐゴシック" pitchFamily="50" charset="-128"/>
                <a:cs typeface="+mn-cs"/>
              </a:endParaRPr>
            </a:p>
          </p:txBody>
        </p:sp>
      </p:grpSp>
      <p:pic>
        <p:nvPicPr>
          <p:cNvPr id="52" name="Picture 2">
            <a:extLst>
              <a:ext uri="{FF2B5EF4-FFF2-40B4-BE49-F238E27FC236}">
                <a16:creationId xmlns:a16="http://schemas.microsoft.com/office/drawing/2014/main" id="{893E66D1-7882-4734-9228-21B9BCB3FA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34296" y="6005488"/>
            <a:ext cx="3429397" cy="51599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3" name="四角形吹き出し 153">
            <a:extLst>
              <a:ext uri="{FF2B5EF4-FFF2-40B4-BE49-F238E27FC236}">
                <a16:creationId xmlns:a16="http://schemas.microsoft.com/office/drawing/2014/main" id="{038A1427-86F6-486F-9268-E9F198923CEF}"/>
              </a:ext>
            </a:extLst>
          </p:cNvPr>
          <p:cNvSpPr/>
          <p:nvPr/>
        </p:nvSpPr>
        <p:spPr>
          <a:xfrm>
            <a:off x="3618675" y="6169223"/>
            <a:ext cx="3859687" cy="672749"/>
          </a:xfrm>
          <a:prstGeom prst="wedgeRectCallout">
            <a:avLst>
              <a:gd name="adj1" fmla="val -67671"/>
              <a:gd name="adj2" fmla="val 48038"/>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FFFFFF"/>
                </a:solidFill>
                <a:effectLst/>
                <a:uLnTx/>
                <a:uFillTx/>
                <a:latin typeface="Calibri"/>
                <a:ea typeface="メイリオ" panose="020B0604030504040204" pitchFamily="50" charset="-128"/>
                <a:cs typeface="メイリオ" panose="020B0604030504040204" pitchFamily="50" charset="-128"/>
              </a:rPr>
              <a:t>It is difficult to explain this limitation by general words. . .</a:t>
            </a:r>
          </a:p>
        </p:txBody>
      </p:sp>
      <p:grpSp>
        <p:nvGrpSpPr>
          <p:cNvPr id="54" name="グループ化 53">
            <a:extLst>
              <a:ext uri="{FF2B5EF4-FFF2-40B4-BE49-F238E27FC236}">
                <a16:creationId xmlns:a16="http://schemas.microsoft.com/office/drawing/2014/main" id="{6BBBA8E9-C74B-4D83-AF9C-E3C7F5EDE35C}"/>
              </a:ext>
            </a:extLst>
          </p:cNvPr>
          <p:cNvGrpSpPr/>
          <p:nvPr/>
        </p:nvGrpSpPr>
        <p:grpSpPr>
          <a:xfrm>
            <a:off x="3368280" y="28694"/>
            <a:ext cx="10404082" cy="3165133"/>
            <a:chOff x="1258602" y="212395"/>
            <a:chExt cx="6935252" cy="2109221"/>
          </a:xfrm>
        </p:grpSpPr>
        <p:grpSp>
          <p:nvGrpSpPr>
            <p:cNvPr id="55" name="グループ化 54">
              <a:extLst>
                <a:ext uri="{FF2B5EF4-FFF2-40B4-BE49-F238E27FC236}">
                  <a16:creationId xmlns:a16="http://schemas.microsoft.com/office/drawing/2014/main" id="{8A2320E9-D8E3-43C6-9C7A-6DC02CB3CE5C}"/>
                </a:ext>
              </a:extLst>
            </p:cNvPr>
            <p:cNvGrpSpPr/>
            <p:nvPr/>
          </p:nvGrpSpPr>
          <p:grpSpPr>
            <a:xfrm>
              <a:off x="1258602" y="212395"/>
              <a:ext cx="6935252" cy="2109221"/>
              <a:chOff x="1258602" y="212395"/>
              <a:chExt cx="6935252" cy="2109221"/>
            </a:xfrm>
          </p:grpSpPr>
          <p:sp>
            <p:nvSpPr>
              <p:cNvPr id="57" name="正方形/長方形 56">
                <a:extLst>
                  <a:ext uri="{FF2B5EF4-FFF2-40B4-BE49-F238E27FC236}">
                    <a16:creationId xmlns:a16="http://schemas.microsoft.com/office/drawing/2014/main" id="{FCC0BC25-F7E9-439C-AE8D-8EB1AFE1D832}"/>
                  </a:ext>
                </a:extLst>
              </p:cNvPr>
              <p:cNvSpPr/>
              <p:nvPr/>
            </p:nvSpPr>
            <p:spPr>
              <a:xfrm>
                <a:off x="1258602" y="212395"/>
                <a:ext cx="6935252" cy="2109221"/>
              </a:xfrm>
              <a:prstGeom prst="rect">
                <a:avLst/>
              </a:prstGeom>
              <a:solidFill>
                <a:schemeClr val="accent5">
                  <a:lumMod val="20000"/>
                  <a:lumOff val="80000"/>
                  <a:alpha val="9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59" name="正方形/長方形 58">
                <a:extLst>
                  <a:ext uri="{FF2B5EF4-FFF2-40B4-BE49-F238E27FC236}">
                    <a16:creationId xmlns:a16="http://schemas.microsoft.com/office/drawing/2014/main" id="{4A5578D4-7691-4BC8-9143-D52478C281C1}"/>
                  </a:ext>
                </a:extLst>
              </p:cNvPr>
              <p:cNvSpPr/>
              <p:nvPr/>
            </p:nvSpPr>
            <p:spPr>
              <a:xfrm>
                <a:off x="1335545" y="1804111"/>
                <a:ext cx="2552882" cy="430710"/>
              </a:xfrm>
              <a:prstGeom prst="rect">
                <a:avLst/>
              </a:prstGeom>
            </p:spPr>
            <p:txBody>
              <a:bodyPr wrap="none">
                <a:spAutoFit/>
              </a:bodyPr>
              <a:lstStyle/>
              <a:p>
                <a:pPr defTabSz="7682880" fontAlgn="auto">
                  <a:spcBef>
                    <a:spcPts val="0"/>
                  </a:spcBef>
                  <a:spcAft>
                    <a:spcPts val="0"/>
                  </a:spcAft>
                </a:pPr>
                <a:r>
                  <a:rPr lang="en-US" altLang="ja-JP" dirty="0">
                    <a:solidFill>
                      <a:prstClr val="black"/>
                    </a:solidFill>
                    <a:latin typeface="Calibri"/>
                    <a:ea typeface="ＭＳ Ｐゴシック"/>
                  </a:rPr>
                  <a:t>When AUDIO IN1,2,3 are not mixed,</a:t>
                </a:r>
              </a:p>
              <a:p>
                <a:pPr defTabSz="7682880" fontAlgn="auto">
                  <a:spcBef>
                    <a:spcPts val="0"/>
                  </a:spcBef>
                  <a:spcAft>
                    <a:spcPts val="0"/>
                  </a:spcAft>
                </a:pPr>
                <a:r>
                  <a:rPr lang="en-US" altLang="ja-JP" dirty="0">
                    <a:solidFill>
                      <a:prstClr val="black"/>
                    </a:solidFill>
                    <a:latin typeface="Calibri"/>
                    <a:ea typeface="ＭＳ Ｐゴシック"/>
                  </a:rPr>
                  <a:t>AUDIO IN4 can choose AUDIO IN1 to 4.</a:t>
                </a:r>
                <a:endParaRPr lang="ja-JP" altLang="en-US" dirty="0">
                  <a:solidFill>
                    <a:prstClr val="black"/>
                  </a:solidFill>
                  <a:latin typeface="Calibri"/>
                  <a:ea typeface="ＭＳ Ｐゴシック"/>
                </a:endParaRPr>
              </a:p>
            </p:txBody>
          </p:sp>
          <p:sp>
            <p:nvSpPr>
              <p:cNvPr id="60" name="正方形/長方形 59">
                <a:extLst>
                  <a:ext uri="{FF2B5EF4-FFF2-40B4-BE49-F238E27FC236}">
                    <a16:creationId xmlns:a16="http://schemas.microsoft.com/office/drawing/2014/main" id="{AA814807-BBF7-45B3-9DB8-91093DF2F09A}"/>
                  </a:ext>
                </a:extLst>
              </p:cNvPr>
              <p:cNvSpPr/>
              <p:nvPr/>
            </p:nvSpPr>
            <p:spPr>
              <a:xfrm>
                <a:off x="4778547" y="1822053"/>
                <a:ext cx="3000090" cy="430710"/>
              </a:xfrm>
              <a:prstGeom prst="rect">
                <a:avLst/>
              </a:prstGeom>
            </p:spPr>
            <p:txBody>
              <a:bodyPr wrap="none">
                <a:spAutoFit/>
              </a:bodyPr>
              <a:lstStyle/>
              <a:p>
                <a:pPr defTabSz="7682880" fontAlgn="auto">
                  <a:spcBef>
                    <a:spcPts val="0"/>
                  </a:spcBef>
                  <a:spcAft>
                    <a:spcPts val="0"/>
                  </a:spcAft>
                </a:pPr>
                <a:r>
                  <a:rPr lang="en-US" altLang="ja-JP" dirty="0">
                    <a:solidFill>
                      <a:prstClr val="black"/>
                    </a:solidFill>
                    <a:latin typeface="Calibri"/>
                    <a:ea typeface="ＭＳ Ｐゴシック"/>
                  </a:rPr>
                  <a:t>When AUDIO IN1,2,3 are mixed to AUDIO IN1,</a:t>
                </a:r>
              </a:p>
              <a:p>
                <a:pPr defTabSz="7682880" fontAlgn="auto">
                  <a:spcBef>
                    <a:spcPts val="0"/>
                  </a:spcBef>
                  <a:spcAft>
                    <a:spcPts val="0"/>
                  </a:spcAft>
                </a:pPr>
                <a:r>
                  <a:rPr lang="en-US" altLang="ja-JP" dirty="0">
                    <a:solidFill>
                      <a:prstClr val="black"/>
                    </a:solidFill>
                    <a:latin typeface="Calibri"/>
                    <a:ea typeface="ＭＳ Ｐゴシック"/>
                  </a:rPr>
                  <a:t>AUDIO IN4 can choose only AUDIO IN1 and 4.</a:t>
                </a:r>
                <a:endParaRPr lang="ja-JP" altLang="en-US" dirty="0">
                  <a:solidFill>
                    <a:prstClr val="black"/>
                  </a:solidFill>
                  <a:latin typeface="Calibri"/>
                  <a:ea typeface="ＭＳ Ｐゴシック"/>
                </a:endParaRPr>
              </a:p>
            </p:txBody>
          </p:sp>
          <p:grpSp>
            <p:nvGrpSpPr>
              <p:cNvPr id="61" name="グループ化 60">
                <a:extLst>
                  <a:ext uri="{FF2B5EF4-FFF2-40B4-BE49-F238E27FC236}">
                    <a16:creationId xmlns:a16="http://schemas.microsoft.com/office/drawing/2014/main" id="{64AE8962-D934-49D7-AE9D-9212C1A76AC1}"/>
                  </a:ext>
                </a:extLst>
              </p:cNvPr>
              <p:cNvGrpSpPr/>
              <p:nvPr/>
            </p:nvGrpSpPr>
            <p:grpSpPr>
              <a:xfrm>
                <a:off x="1324118" y="447214"/>
                <a:ext cx="6800776" cy="1344887"/>
                <a:chOff x="1299616" y="457972"/>
                <a:chExt cx="6800776" cy="1344887"/>
              </a:xfrm>
            </p:grpSpPr>
            <p:sp>
              <p:nvSpPr>
                <p:cNvPr id="62" name="正方形/長方形 61">
                  <a:extLst>
                    <a:ext uri="{FF2B5EF4-FFF2-40B4-BE49-F238E27FC236}">
                      <a16:creationId xmlns:a16="http://schemas.microsoft.com/office/drawing/2014/main" id="{E2900EBC-3079-4587-AE76-3CD045DF0014}"/>
                    </a:ext>
                  </a:extLst>
                </p:cNvPr>
                <p:cNvSpPr/>
                <p:nvPr/>
              </p:nvSpPr>
              <p:spPr>
                <a:xfrm>
                  <a:off x="1299616" y="460595"/>
                  <a:ext cx="6800776" cy="134226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63" name="Picture 3">
                  <a:extLst>
                    <a:ext uri="{FF2B5EF4-FFF2-40B4-BE49-F238E27FC236}">
                      <a16:creationId xmlns:a16="http://schemas.microsoft.com/office/drawing/2014/main" id="{31CB5FFF-3A4A-493B-844E-003E5C858D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63858" y="458034"/>
                  <a:ext cx="3250144" cy="11405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4" name="Picture 2">
                  <a:extLst>
                    <a:ext uri="{FF2B5EF4-FFF2-40B4-BE49-F238E27FC236}">
                      <a16:creationId xmlns:a16="http://schemas.microsoft.com/office/drawing/2014/main" id="{C76EB5D8-3E81-4D68-82F0-10CE86BB8C4B}"/>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1374736" y="457972"/>
                  <a:ext cx="3237220" cy="1344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sp>
          <p:nvSpPr>
            <p:cNvPr id="56" name="正方形/長方形 55">
              <a:extLst>
                <a:ext uri="{FF2B5EF4-FFF2-40B4-BE49-F238E27FC236}">
                  <a16:creationId xmlns:a16="http://schemas.microsoft.com/office/drawing/2014/main" id="{ADAAD267-B0A9-479B-B24A-A47D8B8CA948}"/>
                </a:ext>
              </a:extLst>
            </p:cNvPr>
            <p:cNvSpPr/>
            <p:nvPr/>
          </p:nvSpPr>
          <p:spPr>
            <a:xfrm>
              <a:off x="3318731" y="227201"/>
              <a:ext cx="2702137" cy="246120"/>
            </a:xfrm>
            <a:prstGeom prst="rect">
              <a:avLst/>
            </a:prstGeom>
          </p:spPr>
          <p:txBody>
            <a:bodyPr wrap="none">
              <a:spAutoFit/>
            </a:bodyPr>
            <a:lstStyle/>
            <a:p>
              <a:pPr defTabSz="7682880" fontAlgn="auto">
                <a:spcBef>
                  <a:spcPts val="0"/>
                </a:spcBef>
                <a:spcAft>
                  <a:spcPts val="0"/>
                </a:spcAft>
              </a:pPr>
              <a:r>
                <a:rPr lang="en-US" altLang="ja-JP" dirty="0">
                  <a:solidFill>
                    <a:prstClr val="black"/>
                  </a:solidFill>
                  <a:latin typeface="Calibri"/>
                  <a:ea typeface="ＭＳ Ｐゴシック"/>
                </a:rPr>
                <a:t>AUDIO IN MIX screen on Setting software</a:t>
              </a:r>
              <a:endParaRPr lang="ja-JP" altLang="en-US" dirty="0">
                <a:solidFill>
                  <a:prstClr val="black"/>
                </a:solidFill>
                <a:latin typeface="Calibri"/>
                <a:ea typeface="ＭＳ Ｐゴシック"/>
              </a:endParaRPr>
            </a:p>
          </p:txBody>
        </p:sp>
      </p:grpSp>
      <p:sp>
        <p:nvSpPr>
          <p:cNvPr id="69" name="角丸四角形 235">
            <a:extLst>
              <a:ext uri="{FF2B5EF4-FFF2-40B4-BE49-F238E27FC236}">
                <a16:creationId xmlns:a16="http://schemas.microsoft.com/office/drawing/2014/main" id="{D1C41D4D-7A40-4BA8-BE14-C8F3806ACA46}"/>
              </a:ext>
            </a:extLst>
          </p:cNvPr>
          <p:cNvSpPr/>
          <p:nvPr/>
        </p:nvSpPr>
        <p:spPr>
          <a:xfrm>
            <a:off x="4438147" y="4458722"/>
            <a:ext cx="552505" cy="367454"/>
          </a:xfrm>
          <a:prstGeom prst="roundRect">
            <a:avLst>
              <a:gd name="adj" fmla="val 8296"/>
            </a:avLst>
          </a:prstGeom>
          <a:noFill/>
          <a:ln>
            <a:solidFill>
              <a:srgbClr val="00B0F0"/>
            </a:solidFill>
          </a:ln>
          <a:effectLst>
            <a:glow rad="101600">
              <a:srgbClr val="00B0F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sp>
        <p:nvSpPr>
          <p:cNvPr id="2" name="正方形/長方形 1">
            <a:extLst>
              <a:ext uri="{FF2B5EF4-FFF2-40B4-BE49-F238E27FC236}">
                <a16:creationId xmlns:a16="http://schemas.microsoft.com/office/drawing/2014/main" id="{9C0C5691-5A52-15D0-6F92-ECB10316BB31}"/>
              </a:ext>
            </a:extLst>
          </p:cNvPr>
          <p:cNvSpPr/>
          <p:nvPr/>
        </p:nvSpPr>
        <p:spPr>
          <a:xfrm>
            <a:off x="8172998" y="5459378"/>
            <a:ext cx="1073947" cy="415499"/>
          </a:xfrm>
          <a:prstGeom prst="rect">
            <a:avLst/>
          </a:prstGeom>
        </p:spPr>
        <p:txBody>
          <a:bodyPr wrap="none">
            <a:spAutoFit/>
          </a:bodyPr>
          <a:lstStyle/>
          <a:p>
            <a:pPr defTabSz="7682880" fontAlgn="auto">
              <a:spcBef>
                <a:spcPts val="0"/>
              </a:spcBef>
              <a:spcAft>
                <a:spcPts val="0"/>
              </a:spcAft>
            </a:pPr>
            <a:r>
              <a:rPr lang="en-US" altLang="ja-JP" dirty="0">
                <a:solidFill>
                  <a:prstClr val="black"/>
                </a:solidFill>
                <a:latin typeface="Calibri"/>
                <a:ea typeface="ＭＳ Ｐゴシック"/>
              </a:rPr>
              <a:t>AUDIO IN</a:t>
            </a:r>
            <a:endParaRPr lang="ja-JP" altLang="en-US" sz="2100" dirty="0">
              <a:solidFill>
                <a:prstClr val="black"/>
              </a:solidFill>
              <a:latin typeface="Calibri"/>
              <a:ea typeface="ＭＳ Ｐゴシック"/>
            </a:endParaRPr>
          </a:p>
        </p:txBody>
      </p:sp>
      <p:sp>
        <p:nvSpPr>
          <p:cNvPr id="3" name="正方形/長方形 2">
            <a:extLst>
              <a:ext uri="{FF2B5EF4-FFF2-40B4-BE49-F238E27FC236}">
                <a16:creationId xmlns:a16="http://schemas.microsoft.com/office/drawing/2014/main" id="{CE7041D4-86E8-38FD-A3B6-DE54009EF612}"/>
              </a:ext>
            </a:extLst>
          </p:cNvPr>
          <p:cNvSpPr/>
          <p:nvPr/>
        </p:nvSpPr>
        <p:spPr>
          <a:xfrm>
            <a:off x="7989653" y="5697121"/>
            <a:ext cx="1449436" cy="415499"/>
          </a:xfrm>
          <a:prstGeom prst="rect">
            <a:avLst/>
          </a:prstGeom>
        </p:spPr>
        <p:txBody>
          <a:bodyPr wrap="none">
            <a:spAutoFit/>
          </a:bodyPr>
          <a:lstStyle/>
          <a:p>
            <a:pPr defTabSz="7682880" fontAlgn="auto">
              <a:spcBef>
                <a:spcPts val="0"/>
              </a:spcBef>
              <a:spcAft>
                <a:spcPts val="0"/>
              </a:spcAft>
            </a:pPr>
            <a:r>
              <a:rPr lang="en-US" altLang="ja-JP" b="1" dirty="0">
                <a:solidFill>
                  <a:srgbClr val="002060"/>
                </a:solidFill>
                <a:latin typeface="Calibri"/>
                <a:ea typeface="ＭＳ Ｐゴシック"/>
              </a:rPr>
              <a:t>N        M       1</a:t>
            </a:r>
            <a:endParaRPr lang="ja-JP" altLang="en-US" sz="2100" b="1" dirty="0">
              <a:solidFill>
                <a:srgbClr val="002060"/>
              </a:solidFill>
              <a:latin typeface="Calibri"/>
              <a:ea typeface="ＭＳ Ｐゴシック"/>
            </a:endParaRPr>
          </a:p>
        </p:txBody>
      </p:sp>
      <p:sp>
        <p:nvSpPr>
          <p:cNvPr id="65" name="正方形/長方形 64">
            <a:extLst>
              <a:ext uri="{FF2B5EF4-FFF2-40B4-BE49-F238E27FC236}">
                <a16:creationId xmlns:a16="http://schemas.microsoft.com/office/drawing/2014/main" id="{C026CD98-256C-7E93-7DCC-DDA1BA62527B}"/>
              </a:ext>
            </a:extLst>
          </p:cNvPr>
          <p:cNvSpPr/>
          <p:nvPr/>
        </p:nvSpPr>
        <p:spPr>
          <a:xfrm>
            <a:off x="7983265" y="3600491"/>
            <a:ext cx="1073947" cy="415498"/>
          </a:xfrm>
          <a:prstGeom prst="rect">
            <a:avLst/>
          </a:prstGeom>
        </p:spPr>
        <p:txBody>
          <a:bodyPr wrap="none">
            <a:spAutoFit/>
          </a:bodyPr>
          <a:lstStyle/>
          <a:p>
            <a:pPr defTabSz="7682880" fontAlgn="auto">
              <a:spcBef>
                <a:spcPts val="0"/>
              </a:spcBef>
              <a:spcAft>
                <a:spcPts val="0"/>
              </a:spcAft>
            </a:pPr>
            <a:r>
              <a:rPr lang="en-US" altLang="ja-JP" dirty="0">
                <a:solidFill>
                  <a:prstClr val="black"/>
                </a:solidFill>
                <a:latin typeface="Calibri"/>
                <a:ea typeface="ＭＳ Ｐゴシック"/>
              </a:rPr>
              <a:t>AUDIO IN</a:t>
            </a:r>
            <a:endParaRPr lang="ja-JP" altLang="en-US" sz="2100" dirty="0">
              <a:solidFill>
                <a:prstClr val="black"/>
              </a:solidFill>
              <a:latin typeface="Calibri"/>
              <a:ea typeface="ＭＳ Ｐゴシック"/>
            </a:endParaRPr>
          </a:p>
        </p:txBody>
      </p:sp>
      <p:sp>
        <p:nvSpPr>
          <p:cNvPr id="66" name="正方形/長方形 65">
            <a:extLst>
              <a:ext uri="{FF2B5EF4-FFF2-40B4-BE49-F238E27FC236}">
                <a16:creationId xmlns:a16="http://schemas.microsoft.com/office/drawing/2014/main" id="{20720B0F-8251-072B-4730-3CFE71F17A91}"/>
              </a:ext>
            </a:extLst>
          </p:cNvPr>
          <p:cNvSpPr/>
          <p:nvPr/>
        </p:nvSpPr>
        <p:spPr>
          <a:xfrm>
            <a:off x="8013825" y="3838234"/>
            <a:ext cx="1035861" cy="415498"/>
          </a:xfrm>
          <a:prstGeom prst="rect">
            <a:avLst/>
          </a:prstGeom>
        </p:spPr>
        <p:txBody>
          <a:bodyPr wrap="none">
            <a:spAutoFit/>
          </a:bodyPr>
          <a:lstStyle/>
          <a:p>
            <a:pPr defTabSz="7682880" fontAlgn="auto">
              <a:spcBef>
                <a:spcPts val="0"/>
              </a:spcBef>
              <a:spcAft>
                <a:spcPts val="0"/>
              </a:spcAft>
            </a:pPr>
            <a:r>
              <a:rPr lang="en-US" altLang="ja-JP" b="1" dirty="0">
                <a:solidFill>
                  <a:srgbClr val="002060"/>
                </a:solidFill>
                <a:latin typeface="Calibri"/>
                <a:ea typeface="ＭＳ Ｐゴシック"/>
              </a:rPr>
              <a:t>N           1</a:t>
            </a:r>
            <a:endParaRPr lang="ja-JP" altLang="en-US" sz="2100" b="1" dirty="0">
              <a:solidFill>
                <a:srgbClr val="002060"/>
              </a:solidFill>
              <a:latin typeface="Calibri"/>
              <a:ea typeface="ＭＳ Ｐゴシック"/>
            </a:endParaRPr>
          </a:p>
        </p:txBody>
      </p:sp>
      <p:grpSp>
        <p:nvGrpSpPr>
          <p:cNvPr id="67" name="グループ化 66">
            <a:extLst>
              <a:ext uri="{FF2B5EF4-FFF2-40B4-BE49-F238E27FC236}">
                <a16:creationId xmlns:a16="http://schemas.microsoft.com/office/drawing/2014/main" id="{09706B7F-6E7C-B350-5D96-66A91520892A}"/>
              </a:ext>
            </a:extLst>
          </p:cNvPr>
          <p:cNvGrpSpPr/>
          <p:nvPr/>
        </p:nvGrpSpPr>
        <p:grpSpPr>
          <a:xfrm>
            <a:off x="719600" y="5060180"/>
            <a:ext cx="1372636" cy="1940845"/>
            <a:chOff x="719600" y="4726679"/>
            <a:chExt cx="1372636" cy="1940845"/>
          </a:xfrm>
          <a:effectLst>
            <a:outerShdw blurRad="50800" dist="38100" dir="8100000" algn="tr" rotWithShape="0">
              <a:prstClr val="black">
                <a:alpha val="40000"/>
              </a:prstClr>
            </a:outerShdw>
          </a:effectLst>
        </p:grpSpPr>
        <p:sp>
          <p:nvSpPr>
            <p:cNvPr id="70" name="正方形/長方形 69">
              <a:extLst>
                <a:ext uri="{FF2B5EF4-FFF2-40B4-BE49-F238E27FC236}">
                  <a16:creationId xmlns:a16="http://schemas.microsoft.com/office/drawing/2014/main" id="{256233AE-CD01-7814-0750-46FDDDB0D387}"/>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5" action="ppaction://hlinksldjump"/>
                </a:rPr>
                <a:t>Common</a:t>
              </a:r>
              <a:endParaRPr kumimoji="1" lang="en-US" altLang="ja-JP" sz="1200" dirty="0"/>
            </a:p>
            <a:p>
              <a:r>
                <a:rPr lang="ja-JP" altLang="en-US" sz="1100" dirty="0"/>
                <a:t>   </a:t>
              </a:r>
              <a:r>
                <a:rPr lang="en-US" altLang="ja-JP" sz="1100" dirty="0">
                  <a:hlinkClick r:id="rId6" action="ppaction://hlinksldjump"/>
                </a:rPr>
                <a:t>Audio</a:t>
              </a:r>
              <a:endParaRPr lang="en-US" altLang="ja-JP" sz="1100" dirty="0"/>
            </a:p>
            <a:p>
              <a:r>
                <a:rPr kumimoji="1" lang="en-US" altLang="ja-JP" sz="1100" dirty="0"/>
                <a:t>   </a:t>
              </a:r>
              <a:r>
                <a:rPr kumimoji="1" lang="en-US" altLang="ja-JP" sz="1100" dirty="0">
                  <a:hlinkClick r:id="rId7" action="ppaction://hlinksldjump"/>
                </a:rPr>
                <a:t>Control</a:t>
              </a:r>
              <a:endParaRPr kumimoji="1" lang="en-US" altLang="ja-JP" sz="1100" dirty="0"/>
            </a:p>
            <a:p>
              <a:r>
                <a:rPr lang="en-US" altLang="ja-JP" sz="1100" dirty="0"/>
                <a:t>   </a:t>
              </a:r>
              <a:r>
                <a:rPr lang="en-US" altLang="ja-JP" sz="1100" dirty="0">
                  <a:hlinkClick r:id="rId8" action="ppaction://hlinksldjump"/>
                </a:rPr>
                <a:t>Timer</a:t>
              </a:r>
              <a:endParaRPr kumimoji="1" lang="en-US" altLang="ja-JP" sz="1100" dirty="0"/>
            </a:p>
            <a:p>
              <a:r>
                <a:rPr lang="en-US" altLang="ja-JP" sz="1100" dirty="0"/>
                <a:t>   </a:t>
              </a:r>
              <a:r>
                <a:rPr lang="en-US" altLang="ja-JP" sz="1100" dirty="0">
                  <a:hlinkClick r:id="rId9" action="ppaction://hlinksldjump"/>
                </a:rPr>
                <a:t>Others</a:t>
              </a:r>
              <a:endParaRPr lang="en-US" altLang="ja-JP" sz="1100" dirty="0"/>
            </a:p>
            <a:p>
              <a:r>
                <a:rPr lang="en-US" altLang="ja-JP" sz="1200" dirty="0"/>
                <a:t> </a:t>
              </a:r>
              <a:r>
                <a:rPr lang="en-US" altLang="ja-JP" sz="1200" dirty="0">
                  <a:hlinkClick r:id="rId10" action="ppaction://hlinksldjump"/>
                </a:rPr>
                <a:t>04F </a:t>
              </a:r>
              <a:endParaRPr lang="en-US" altLang="ja-JP" sz="1200" dirty="0"/>
            </a:p>
            <a:p>
              <a:r>
                <a:rPr kumimoji="1" lang="en-US" altLang="ja-JP" sz="1200" dirty="0"/>
                <a:t> </a:t>
              </a:r>
              <a:r>
                <a:rPr kumimoji="1" lang="en-US" altLang="ja-JP" sz="1200" dirty="0">
                  <a:hlinkClick r:id="rId11" action="ppaction://hlinksldjump"/>
                </a:rPr>
                <a:t>08F</a:t>
              </a:r>
              <a:endParaRPr kumimoji="1" lang="en-US" altLang="ja-JP" sz="1200" dirty="0"/>
            </a:p>
            <a:p>
              <a:r>
                <a:rPr lang="en-US" altLang="ja-JP" sz="1200" dirty="0"/>
                <a:t> </a:t>
              </a:r>
              <a:r>
                <a:rPr lang="en-US" altLang="ja-JP" sz="1200" dirty="0">
                  <a:hlinkClick r:id="rId12" action="ppaction://hlinksldjump"/>
                </a:rPr>
                <a:t>16F</a:t>
              </a:r>
              <a:endParaRPr lang="en-US" altLang="ja-JP" sz="1200" dirty="0"/>
            </a:p>
            <a:p>
              <a:r>
                <a:rPr lang="en-US" altLang="ja-JP" sz="1200" dirty="0"/>
                <a:t> </a:t>
              </a:r>
              <a:r>
                <a:rPr lang="en-US" altLang="ja-JP" sz="1200" dirty="0">
                  <a:hlinkClick r:id="rId13" action="ppaction://hlinksldjump"/>
                </a:rPr>
                <a:t>08/16F SS Exp</a:t>
              </a:r>
              <a:endParaRPr lang="en-US" altLang="ja-JP" sz="1200" dirty="0"/>
            </a:p>
            <a:p>
              <a:r>
                <a:rPr kumimoji="1" lang="en-US" altLang="ja-JP" sz="1200" dirty="0"/>
                <a:t> </a:t>
              </a:r>
              <a:r>
                <a:rPr kumimoji="1" lang="en-US" altLang="ja-JP" sz="1200" dirty="0">
                  <a:hlinkClick r:id="rId14" action="ppaction://hlinksldjump"/>
                </a:rPr>
                <a:t>Deference</a:t>
              </a:r>
              <a:endParaRPr kumimoji="1" lang="en-US" altLang="ja-JP" sz="1200" dirty="0"/>
            </a:p>
          </p:txBody>
        </p:sp>
        <p:sp>
          <p:nvSpPr>
            <p:cNvPr id="71" name="二等辺三角形 72">
              <a:extLst>
                <a:ext uri="{FF2B5EF4-FFF2-40B4-BE49-F238E27FC236}">
                  <a16:creationId xmlns:a16="http://schemas.microsoft.com/office/drawing/2014/main" id="{8BBE8BF0-D258-9C00-4FBF-E6AC9C64432D}"/>
                </a:ext>
              </a:extLst>
            </p:cNvPr>
            <p:cNvSpPr/>
            <p:nvPr/>
          </p:nvSpPr>
          <p:spPr>
            <a:xfrm rot="16200000">
              <a:off x="677061" y="4769218"/>
              <a:ext cx="320003" cy="234926"/>
            </a:xfrm>
            <a:custGeom>
              <a:avLst/>
              <a:gdLst>
                <a:gd name="connsiteX0" fmla="*/ 0 w 107352"/>
                <a:gd name="connsiteY0" fmla="*/ 216024 h 216024"/>
                <a:gd name="connsiteX1" fmla="*/ 107352 w 107352"/>
                <a:gd name="connsiteY1" fmla="*/ 0 h 216024"/>
                <a:gd name="connsiteX2" fmla="*/ 107352 w 107352"/>
                <a:gd name="connsiteY2" fmla="*/ 216024 h 216024"/>
                <a:gd name="connsiteX3" fmla="*/ 0 w 107352"/>
                <a:gd name="connsiteY3" fmla="*/ 216024 h 216024"/>
                <a:gd name="connsiteX0" fmla="*/ 0 w 320003"/>
                <a:gd name="connsiteY0" fmla="*/ 234926 h 234926"/>
                <a:gd name="connsiteX1" fmla="*/ 320003 w 320003"/>
                <a:gd name="connsiteY1" fmla="*/ 0 h 234926"/>
                <a:gd name="connsiteX2" fmla="*/ 107352 w 320003"/>
                <a:gd name="connsiteY2" fmla="*/ 234926 h 234926"/>
                <a:gd name="connsiteX3" fmla="*/ 0 w 320003"/>
                <a:gd name="connsiteY3" fmla="*/ 234926 h 234926"/>
              </a:gdLst>
              <a:ahLst/>
              <a:cxnLst>
                <a:cxn ang="0">
                  <a:pos x="connsiteX0" y="connsiteY0"/>
                </a:cxn>
                <a:cxn ang="0">
                  <a:pos x="connsiteX1" y="connsiteY1"/>
                </a:cxn>
                <a:cxn ang="0">
                  <a:pos x="connsiteX2" y="connsiteY2"/>
                </a:cxn>
                <a:cxn ang="0">
                  <a:pos x="connsiteX3" y="connsiteY3"/>
                </a:cxn>
              </a:cxnLst>
              <a:rect l="l" t="t" r="r" b="b"/>
              <a:pathLst>
                <a:path w="320003" h="234926">
                  <a:moveTo>
                    <a:pt x="0" y="234926"/>
                  </a:moveTo>
                  <a:lnTo>
                    <a:pt x="320003" y="0"/>
                  </a:lnTo>
                  <a:lnTo>
                    <a:pt x="107352" y="234926"/>
                  </a:lnTo>
                  <a:lnTo>
                    <a:pt x="0" y="234926"/>
                  </a:lnTo>
                  <a:close/>
                </a:path>
              </a:pathLst>
            </a:cu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72" name="円/楕円 100">
            <a:extLst>
              <a:ext uri="{FF2B5EF4-FFF2-40B4-BE49-F238E27FC236}">
                <a16:creationId xmlns:a16="http://schemas.microsoft.com/office/drawing/2014/main" id="{8B0B3528-A519-73B0-A024-522F487C59A3}"/>
              </a:ext>
            </a:extLst>
          </p:cNvPr>
          <p:cNvSpPr/>
          <p:nvPr/>
        </p:nvSpPr>
        <p:spPr>
          <a:xfrm>
            <a:off x="989424" y="5264794"/>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円/楕円 100">
            <a:extLst>
              <a:ext uri="{FF2B5EF4-FFF2-40B4-BE49-F238E27FC236}">
                <a16:creationId xmlns:a16="http://schemas.microsoft.com/office/drawing/2014/main" id="{249F1DDB-8CA9-902C-BDCE-5AA5446D1599}"/>
              </a:ext>
            </a:extLst>
          </p:cNvPr>
          <p:cNvSpPr/>
          <p:nvPr/>
        </p:nvSpPr>
        <p:spPr>
          <a:xfrm>
            <a:off x="1058231" y="5445307"/>
            <a:ext cx="50477" cy="41624"/>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41893637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additive="base">
                                        <p:cTn id="7" dur="500" fill="hold"/>
                                        <p:tgtEl>
                                          <p:spTgt spid="54"/>
                                        </p:tgtEl>
                                        <p:attrNameLst>
                                          <p:attrName>ppt_x</p:attrName>
                                        </p:attrNameLst>
                                      </p:cBhvr>
                                      <p:tavLst>
                                        <p:tav tm="0">
                                          <p:val>
                                            <p:strVal val="1+#ppt_w/2"/>
                                          </p:val>
                                        </p:tav>
                                        <p:tav tm="100000">
                                          <p:val>
                                            <p:strVal val="#ppt_x"/>
                                          </p:val>
                                        </p:tav>
                                      </p:tavLst>
                                    </p:anim>
                                    <p:anim calcmode="lin" valueType="num">
                                      <p:cBhvr additive="base">
                                        <p:cTn id="8" dur="500" fill="hold"/>
                                        <p:tgtEl>
                                          <p:spTgt spid="54"/>
                                        </p:tgtEl>
                                        <p:attrNameLst>
                                          <p:attrName>ppt_y</p:attrName>
                                        </p:attrNameLst>
                                      </p:cBhvr>
                                      <p:tavLst>
                                        <p:tav tm="0">
                                          <p:val>
                                            <p:strVal val="#ppt_y"/>
                                          </p:val>
                                        </p:tav>
                                        <p:tav tm="100000">
                                          <p:val>
                                            <p:strVal val="#ppt_y"/>
                                          </p:val>
                                        </p:tav>
                                      </p:tavLst>
                                    </p:anim>
                                  </p:childTnLst>
                                </p:cTn>
                              </p:par>
                              <p:par>
                                <p:cTn id="9" presetID="35" presetClass="emph" presetSubtype="0" repeatCount="indefinite" fill="hold" grpId="0" nodeType="withEffect">
                                  <p:stCondLst>
                                    <p:cond delay="0"/>
                                  </p:stCondLst>
                                  <p:childTnLst>
                                    <p:anim calcmode="discrete" valueType="str">
                                      <p:cBhvr>
                                        <p:cTn id="10" dur="1000" fill="hold"/>
                                        <p:tgtEl>
                                          <p:spTgt spid="69"/>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58" name="円/楕円 57"/>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68" name="円/楕円 67"/>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69" name="角丸四角形 235">
            <a:extLst>
              <a:ext uri="{FF2B5EF4-FFF2-40B4-BE49-F238E27FC236}">
                <a16:creationId xmlns:a16="http://schemas.microsoft.com/office/drawing/2014/main" id="{D1C41D4D-7A40-4BA8-BE14-C8F3806ACA46}"/>
              </a:ext>
            </a:extLst>
          </p:cNvPr>
          <p:cNvSpPr/>
          <p:nvPr/>
        </p:nvSpPr>
        <p:spPr>
          <a:xfrm>
            <a:off x="3474419" y="4435276"/>
            <a:ext cx="432048" cy="432048"/>
          </a:xfrm>
          <a:prstGeom prst="roundRect">
            <a:avLst>
              <a:gd name="adj" fmla="val 16725"/>
            </a:avLst>
          </a:prstGeom>
          <a:noFill/>
          <a:ln>
            <a:solidFill>
              <a:srgbClr val="00B050"/>
            </a:solidFill>
          </a:ln>
          <a:effectLst>
            <a:glow rad="101600">
              <a:srgbClr val="00B05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77" name="グループ化 76">
            <a:extLst>
              <a:ext uri="{FF2B5EF4-FFF2-40B4-BE49-F238E27FC236}">
                <a16:creationId xmlns:a16="http://schemas.microsoft.com/office/drawing/2014/main" id="{4A83F198-47D0-460E-B5CD-75A0A4A55135}"/>
              </a:ext>
            </a:extLst>
          </p:cNvPr>
          <p:cNvGrpSpPr/>
          <p:nvPr/>
        </p:nvGrpSpPr>
        <p:grpSpPr>
          <a:xfrm>
            <a:off x="4607770" y="3375801"/>
            <a:ext cx="8932952" cy="4312178"/>
            <a:chOff x="3084006" y="2235850"/>
            <a:chExt cx="5954612" cy="2873602"/>
          </a:xfrm>
        </p:grpSpPr>
        <p:sp>
          <p:nvSpPr>
            <p:cNvPr id="78" name="正方形/長方形 77">
              <a:extLst>
                <a:ext uri="{FF2B5EF4-FFF2-40B4-BE49-F238E27FC236}">
                  <a16:creationId xmlns:a16="http://schemas.microsoft.com/office/drawing/2014/main" id="{5CC79545-3416-4B45-B35F-66D888964846}"/>
                </a:ext>
              </a:extLst>
            </p:cNvPr>
            <p:cNvSpPr/>
            <p:nvPr/>
          </p:nvSpPr>
          <p:spPr>
            <a:xfrm>
              <a:off x="3084006" y="2235850"/>
              <a:ext cx="5954612" cy="2873602"/>
            </a:xfrm>
            <a:prstGeom prst="rect">
              <a:avLst/>
            </a:prstGeom>
            <a:solidFill>
              <a:srgbClr val="CCFFCC">
                <a:alpha val="90000"/>
              </a:srgb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9" name="正方形/長方形 78">
              <a:extLst>
                <a:ext uri="{FF2B5EF4-FFF2-40B4-BE49-F238E27FC236}">
                  <a16:creationId xmlns:a16="http://schemas.microsoft.com/office/drawing/2014/main" id="{0F9D261D-C418-4BA3-8CA0-DB0D069C5540}"/>
                </a:ext>
              </a:extLst>
            </p:cNvPr>
            <p:cNvSpPr/>
            <p:nvPr/>
          </p:nvSpPr>
          <p:spPr>
            <a:xfrm>
              <a:off x="3852002" y="2491269"/>
              <a:ext cx="4213401" cy="246120"/>
            </a:xfrm>
            <a:prstGeom prst="rect">
              <a:avLst/>
            </a:prstGeom>
          </p:spPr>
          <p:txBody>
            <a:bodyPr wrap="none">
              <a:spAutoFit/>
            </a:bodyPr>
            <a:lstStyle/>
            <a:p>
              <a:pPr defTabSz="7682880" fontAlgn="auto">
                <a:spcBef>
                  <a:spcPts val="0"/>
                </a:spcBef>
                <a:spcAft>
                  <a:spcPts val="0"/>
                </a:spcAft>
              </a:pPr>
              <a:r>
                <a:rPr lang="en-US" altLang="ja-JP" dirty="0">
                  <a:solidFill>
                    <a:prstClr val="black"/>
                  </a:solidFill>
                  <a:latin typeface="Calibri"/>
                  <a:ea typeface="ＭＳ Ｐゴシック"/>
                </a:rPr>
                <a:t>Internal EV is the WAV file written to the Frame with PC software.</a:t>
              </a:r>
              <a:endParaRPr lang="ja-JP" altLang="en-US" sz="1700" dirty="0">
                <a:solidFill>
                  <a:prstClr val="black"/>
                </a:solidFill>
                <a:latin typeface="Calibri"/>
                <a:ea typeface="ＭＳ Ｐゴシック"/>
              </a:endParaRPr>
            </a:p>
          </p:txBody>
        </p:sp>
        <p:sp>
          <p:nvSpPr>
            <p:cNvPr id="80" name="テキスト ボックス 79">
              <a:extLst>
                <a:ext uri="{FF2B5EF4-FFF2-40B4-BE49-F238E27FC236}">
                  <a16:creationId xmlns:a16="http://schemas.microsoft.com/office/drawing/2014/main" id="{79927D76-46A4-4F08-8D99-292FA47441A5}"/>
                </a:ext>
              </a:extLst>
            </p:cNvPr>
            <p:cNvSpPr txBox="1"/>
            <p:nvPr/>
          </p:nvSpPr>
          <p:spPr>
            <a:xfrm>
              <a:off x="3896662" y="2727204"/>
              <a:ext cx="3603324" cy="430710"/>
            </a:xfrm>
            <a:prstGeom prst="rect">
              <a:avLst/>
            </a:prstGeom>
            <a:noFill/>
          </p:spPr>
          <p:txBody>
            <a:bodyPr wrap="square" rtlCol="0">
              <a:spAutoFit/>
            </a:bodyPr>
            <a:lstStyle/>
            <a:p>
              <a:r>
                <a:rPr lang="en-US" altLang="ja-JP" sz="1600" dirty="0">
                  <a:latin typeface="+mj-lt"/>
                </a:rPr>
                <a:t>These are used for </a:t>
              </a:r>
              <a:r>
                <a:rPr lang="en-US" altLang="ja-JP" b="1" dirty="0">
                  <a:latin typeface="+mj-lt"/>
                </a:rPr>
                <a:t>General</a:t>
              </a:r>
              <a:r>
                <a:rPr lang="en-US" altLang="ja-JP" dirty="0">
                  <a:latin typeface="+mj-lt"/>
                </a:rPr>
                <a:t>, </a:t>
              </a:r>
              <a:r>
                <a:rPr lang="en-US" altLang="ja-JP" b="1" dirty="0">
                  <a:latin typeface="+mj-lt"/>
                </a:rPr>
                <a:t>BGM</a:t>
              </a:r>
              <a:r>
                <a:rPr lang="en-US" altLang="ja-JP" dirty="0">
                  <a:latin typeface="+mj-lt"/>
                </a:rPr>
                <a:t>, </a:t>
              </a:r>
              <a:r>
                <a:rPr lang="en-US" altLang="ja-JP" b="1" dirty="0">
                  <a:latin typeface="+mj-lt"/>
                </a:rPr>
                <a:t>Emergency broadcast </a:t>
              </a:r>
            </a:p>
            <a:p>
              <a:r>
                <a:rPr lang="en-US" altLang="ja-JP" dirty="0">
                  <a:latin typeface="+mj-lt"/>
                </a:rPr>
                <a:t>and</a:t>
              </a:r>
              <a:r>
                <a:rPr lang="en-US" altLang="ja-JP" b="1" dirty="0">
                  <a:latin typeface="+mj-lt"/>
                </a:rPr>
                <a:t> Pre/Post Chime</a:t>
              </a:r>
            </a:p>
          </p:txBody>
        </p:sp>
      </p:grpSp>
      <p:sp>
        <p:nvSpPr>
          <p:cNvPr id="81" name="正方形/長方形 80">
            <a:extLst>
              <a:ext uri="{FF2B5EF4-FFF2-40B4-BE49-F238E27FC236}">
                <a16:creationId xmlns:a16="http://schemas.microsoft.com/office/drawing/2014/main" id="{58A8D862-3ACD-4107-8F63-B2B121D28D18}"/>
              </a:ext>
            </a:extLst>
          </p:cNvPr>
          <p:cNvSpPr/>
          <p:nvPr/>
        </p:nvSpPr>
        <p:spPr>
          <a:xfrm>
            <a:off x="5778673" y="4696565"/>
            <a:ext cx="3295573" cy="1461967"/>
          </a:xfrm>
          <a:prstGeom prst="rect">
            <a:avLst/>
          </a:prstGeom>
        </p:spPr>
        <p:txBody>
          <a:bodyPr wrap="square" lIns="137187" tIns="68594" rIns="137187" bIns="68594">
            <a:spAutoFit/>
          </a:bodyPr>
          <a:lstStyle/>
          <a:p>
            <a:pPr lvl="0"/>
            <a:r>
              <a:rPr lang="en-US" altLang="ja-JP" sz="1600" b="1" dirty="0">
                <a:solidFill>
                  <a:srgbClr val="5F5F5F"/>
                </a:solidFill>
                <a:latin typeface="Calibri"/>
              </a:rPr>
              <a:t>File Requirements</a:t>
            </a:r>
          </a:p>
          <a:p>
            <a:pPr lvl="0"/>
            <a:r>
              <a:rPr lang="en-US" altLang="ja-JP" sz="1400" dirty="0">
                <a:solidFill>
                  <a:srgbClr val="5F5F5F"/>
                </a:solidFill>
                <a:latin typeface="Calibri"/>
              </a:rPr>
              <a:t>  PCM, 16bit/</a:t>
            </a:r>
            <a:r>
              <a:rPr lang="en-US" altLang="ja-JP" sz="1400" b="1" dirty="0">
                <a:solidFill>
                  <a:srgbClr val="5F5F5F"/>
                </a:solidFill>
                <a:latin typeface="Calibri"/>
              </a:rPr>
              <a:t>48kHz</a:t>
            </a:r>
            <a:r>
              <a:rPr lang="en-US" altLang="ja-JP" sz="1400" dirty="0">
                <a:solidFill>
                  <a:srgbClr val="5F5F5F"/>
                </a:solidFill>
                <a:latin typeface="Calibri"/>
              </a:rPr>
              <a:t>, Mono</a:t>
            </a:r>
          </a:p>
          <a:p>
            <a:pPr lvl="0"/>
            <a:r>
              <a:rPr lang="en-US" altLang="ja-JP" sz="1400" dirty="0">
                <a:solidFill>
                  <a:srgbClr val="5F5F5F"/>
                </a:solidFill>
                <a:latin typeface="Calibri"/>
              </a:rPr>
              <a:t>  Max </a:t>
            </a:r>
            <a:r>
              <a:rPr lang="en-US" altLang="ja-JP" sz="1400" b="1" dirty="0">
                <a:solidFill>
                  <a:srgbClr val="5F5F5F"/>
                </a:solidFill>
                <a:latin typeface="Calibri"/>
              </a:rPr>
              <a:t>1,024 files</a:t>
            </a:r>
            <a:r>
              <a:rPr lang="en-US" altLang="ja-JP" sz="1400" dirty="0">
                <a:solidFill>
                  <a:srgbClr val="5F5F5F"/>
                </a:solidFill>
                <a:latin typeface="Calibri"/>
              </a:rPr>
              <a:t>, </a:t>
            </a:r>
          </a:p>
          <a:p>
            <a:pPr lvl="0"/>
            <a:r>
              <a:rPr lang="en-US" altLang="ja-JP" sz="1400" dirty="0">
                <a:solidFill>
                  <a:srgbClr val="5F5F5F"/>
                </a:solidFill>
                <a:latin typeface="Calibri"/>
              </a:rPr>
              <a:t>  broadcasting </a:t>
            </a:r>
            <a:r>
              <a:rPr lang="en-US" altLang="ja-JP" sz="1400" b="1" dirty="0">
                <a:solidFill>
                  <a:srgbClr val="5F5F5F"/>
                </a:solidFill>
                <a:latin typeface="Calibri"/>
              </a:rPr>
              <a:t>simultaneously </a:t>
            </a:r>
            <a:r>
              <a:rPr lang="en-US" altLang="ja-JP" sz="1050" dirty="0">
                <a:solidFill>
                  <a:srgbClr val="5F5F5F"/>
                </a:solidFill>
                <a:latin typeface="Calibri"/>
              </a:rPr>
              <a:t>/1system</a:t>
            </a:r>
            <a:endParaRPr lang="en-US" altLang="ja-JP" sz="1400" dirty="0">
              <a:solidFill>
                <a:srgbClr val="5F5F5F"/>
              </a:solidFill>
              <a:latin typeface="Calibri"/>
            </a:endParaRPr>
          </a:p>
          <a:p>
            <a:pPr lvl="0"/>
            <a:r>
              <a:rPr lang="en-US" altLang="ja-JP" sz="1400" dirty="0">
                <a:solidFill>
                  <a:srgbClr val="5F5F5F"/>
                </a:solidFill>
                <a:latin typeface="Calibri"/>
              </a:rPr>
              <a:t>  Total </a:t>
            </a:r>
            <a:r>
              <a:rPr lang="en-US" altLang="ja-JP" sz="1400" b="1" dirty="0">
                <a:solidFill>
                  <a:srgbClr val="5F5F5F"/>
                </a:solidFill>
                <a:latin typeface="Calibri"/>
              </a:rPr>
              <a:t>400 MB</a:t>
            </a:r>
            <a:r>
              <a:rPr lang="en-US" altLang="ja-JP" sz="1400" dirty="0">
                <a:solidFill>
                  <a:srgbClr val="5F5F5F"/>
                </a:solidFill>
                <a:latin typeface="Calibri"/>
              </a:rPr>
              <a:t>, aprx.</a:t>
            </a:r>
            <a:r>
              <a:rPr lang="en-US" altLang="ja-JP" sz="1400" b="1" dirty="0">
                <a:solidFill>
                  <a:srgbClr val="5F5F5F"/>
                </a:solidFill>
                <a:latin typeface="Calibri"/>
              </a:rPr>
              <a:t>72 min</a:t>
            </a:r>
            <a:r>
              <a:rPr lang="en-US" altLang="ja-JP" sz="1400" dirty="0">
                <a:solidFill>
                  <a:srgbClr val="5F5F5F"/>
                </a:solidFill>
                <a:latin typeface="Calibri"/>
              </a:rPr>
              <a:t>.</a:t>
            </a:r>
          </a:p>
          <a:p>
            <a:pPr lvl="0"/>
            <a:r>
              <a:rPr lang="en-US" altLang="ja-JP" sz="1400" b="1" dirty="0">
                <a:solidFill>
                  <a:srgbClr val="5F5F5F"/>
                </a:solidFill>
                <a:latin typeface="Calibri"/>
              </a:rPr>
              <a:t>  4 output </a:t>
            </a:r>
            <a:r>
              <a:rPr lang="en-US" altLang="ja-JP" sz="1400" dirty="0">
                <a:solidFill>
                  <a:srgbClr val="5F5F5F"/>
                </a:solidFill>
                <a:latin typeface="Calibri"/>
              </a:rPr>
              <a:t>simultaneously </a:t>
            </a:r>
            <a:r>
              <a:rPr lang="en-US" altLang="ja-JP" sz="1050" dirty="0">
                <a:solidFill>
                  <a:srgbClr val="5F5F5F"/>
                </a:solidFill>
                <a:latin typeface="Calibri"/>
              </a:rPr>
              <a:t>/1frame</a:t>
            </a:r>
            <a:endParaRPr lang="ja-JP" altLang="en-US" sz="1600" dirty="0"/>
          </a:p>
        </p:txBody>
      </p:sp>
      <p:sp>
        <p:nvSpPr>
          <p:cNvPr id="82" name="フリーフォーム 93">
            <a:extLst>
              <a:ext uri="{FF2B5EF4-FFF2-40B4-BE49-F238E27FC236}">
                <a16:creationId xmlns:a16="http://schemas.microsoft.com/office/drawing/2014/main" id="{EC34707E-A756-4278-B511-E1AD1C4EF222}"/>
              </a:ext>
            </a:extLst>
          </p:cNvPr>
          <p:cNvSpPr/>
          <p:nvPr/>
        </p:nvSpPr>
        <p:spPr>
          <a:xfrm flipV="1">
            <a:off x="8060217" y="4613995"/>
            <a:ext cx="554498" cy="171068"/>
          </a:xfrm>
          <a:custGeom>
            <a:avLst/>
            <a:gdLst>
              <a:gd name="connsiteX0" fmla="*/ 0 w 1390135"/>
              <a:gd name="connsiteY0" fmla="*/ 191529 h 191529"/>
              <a:gd name="connsiteX1" fmla="*/ 1124465 w 1390135"/>
              <a:gd name="connsiteY1" fmla="*/ 191529 h 191529"/>
              <a:gd name="connsiteX2" fmla="*/ 1390135 w 1390135"/>
              <a:gd name="connsiteY2" fmla="*/ 0 h 191529"/>
            </a:gdLst>
            <a:ahLst/>
            <a:cxnLst>
              <a:cxn ang="0">
                <a:pos x="connsiteX0" y="connsiteY0"/>
              </a:cxn>
              <a:cxn ang="0">
                <a:pos x="connsiteX1" y="connsiteY1"/>
              </a:cxn>
              <a:cxn ang="0">
                <a:pos x="connsiteX2" y="connsiteY2"/>
              </a:cxn>
            </a:cxnLst>
            <a:rect l="l" t="t" r="r" b="b"/>
            <a:pathLst>
              <a:path w="1390135" h="191529">
                <a:moveTo>
                  <a:pt x="0" y="191529"/>
                </a:moveTo>
                <a:lnTo>
                  <a:pt x="1124465" y="191529"/>
                </a:lnTo>
                <a:lnTo>
                  <a:pt x="1390135" y="0"/>
                </a:lnTo>
              </a:path>
            </a:pathLst>
          </a:custGeom>
          <a:ln>
            <a:solidFill>
              <a:schemeClr val="tx1"/>
            </a:solidFill>
          </a:ln>
          <a:effectLst>
            <a:outerShdw blurRad="50800" dist="38100" dir="8100000" algn="tr" rotWithShape="0">
              <a:prstClr val="black">
                <a:alpha val="40000"/>
              </a:prstClr>
            </a:outerShdw>
          </a:effectLst>
        </p:spPr>
        <p:style>
          <a:lnRef idx="1">
            <a:schemeClr val="accent6"/>
          </a:lnRef>
          <a:fillRef idx="0">
            <a:schemeClr val="accent6"/>
          </a:fillRef>
          <a:effectRef idx="0">
            <a:schemeClr val="accent6"/>
          </a:effectRef>
          <a:fontRef idx="minor">
            <a:schemeClr val="tx1"/>
          </a:fontRef>
        </p:style>
        <p:txBody>
          <a:bodyPr lIns="137187" tIns="68594" rIns="137187" bIns="68594" rtlCol="0" anchor="ctr"/>
          <a:lstStyle/>
          <a:p>
            <a:pPr algn="ctr"/>
            <a:endParaRPr kumimoji="1" lang="ja-JP" altLang="en-US"/>
          </a:p>
        </p:txBody>
      </p:sp>
      <p:grpSp>
        <p:nvGrpSpPr>
          <p:cNvPr id="83" name="グループ化 82">
            <a:extLst>
              <a:ext uri="{FF2B5EF4-FFF2-40B4-BE49-F238E27FC236}">
                <a16:creationId xmlns:a16="http://schemas.microsoft.com/office/drawing/2014/main" id="{2BDEE654-AD61-42B4-81BE-9BA2F9779406}"/>
              </a:ext>
            </a:extLst>
          </p:cNvPr>
          <p:cNvGrpSpPr/>
          <p:nvPr/>
        </p:nvGrpSpPr>
        <p:grpSpPr>
          <a:xfrm rot="544062">
            <a:off x="8446578" y="4594945"/>
            <a:ext cx="594864" cy="564816"/>
            <a:chOff x="2723894" y="936005"/>
            <a:chExt cx="2425139" cy="2301962"/>
          </a:xfrm>
          <a:effectLst>
            <a:outerShdw blurRad="38100" dist="38100" dir="8100000" algn="tr" rotWithShape="0">
              <a:prstClr val="black">
                <a:alpha val="40000"/>
              </a:prstClr>
            </a:outerShdw>
          </a:effectLst>
        </p:grpSpPr>
        <p:grpSp>
          <p:nvGrpSpPr>
            <p:cNvPr id="84" name="グループ化 83">
              <a:extLst>
                <a:ext uri="{FF2B5EF4-FFF2-40B4-BE49-F238E27FC236}">
                  <a16:creationId xmlns:a16="http://schemas.microsoft.com/office/drawing/2014/main" id="{3CDAD044-2E75-48AE-8524-6CCFF29D808A}"/>
                </a:ext>
              </a:extLst>
            </p:cNvPr>
            <p:cNvGrpSpPr/>
            <p:nvPr/>
          </p:nvGrpSpPr>
          <p:grpSpPr>
            <a:xfrm>
              <a:off x="2991168" y="1221263"/>
              <a:ext cx="1944215" cy="1771248"/>
              <a:chOff x="2991168" y="1221263"/>
              <a:chExt cx="1944215" cy="1771248"/>
            </a:xfrm>
          </p:grpSpPr>
          <p:sp>
            <p:nvSpPr>
              <p:cNvPr id="86" name="円/楕円 97">
                <a:extLst>
                  <a:ext uri="{FF2B5EF4-FFF2-40B4-BE49-F238E27FC236}">
                    <a16:creationId xmlns:a16="http://schemas.microsoft.com/office/drawing/2014/main" id="{C9A28445-ACB4-4604-AFEC-E1FAC81122D4}"/>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87" name="角丸四角形 98">
                <a:extLst>
                  <a:ext uri="{FF2B5EF4-FFF2-40B4-BE49-F238E27FC236}">
                    <a16:creationId xmlns:a16="http://schemas.microsoft.com/office/drawing/2014/main" id="{741B390D-2D47-4AE5-B973-A11758A053AD}"/>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85" name="Picture 2" descr="C:\Users\toa27839.TOA\AppData\Local\Temp\notesEA312D\Bubble_material_noshadow-01.png">
              <a:extLst>
                <a:ext uri="{FF2B5EF4-FFF2-40B4-BE49-F238E27FC236}">
                  <a16:creationId xmlns:a16="http://schemas.microsoft.com/office/drawing/2014/main" id="{BE4327DE-0544-468F-AE93-CEE206D78941}"/>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88" name="角丸四角形 28">
            <a:extLst>
              <a:ext uri="{FF2B5EF4-FFF2-40B4-BE49-F238E27FC236}">
                <a16:creationId xmlns:a16="http://schemas.microsoft.com/office/drawing/2014/main" id="{BF131BF3-DE4D-4437-8263-E757C665B331}"/>
              </a:ext>
            </a:extLst>
          </p:cNvPr>
          <p:cNvSpPr/>
          <p:nvPr/>
        </p:nvSpPr>
        <p:spPr>
          <a:xfrm>
            <a:off x="4891231" y="3738443"/>
            <a:ext cx="849934" cy="648186"/>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algn="ctr"/>
            <a:r>
              <a:rPr lang="en-US" altLang="ja-JP" dirty="0">
                <a:solidFill>
                  <a:srgbClr val="FFFFFF"/>
                </a:solidFill>
              </a:rPr>
              <a:t>Internal</a:t>
            </a:r>
          </a:p>
          <a:p>
            <a:pPr algn="ctr"/>
            <a:r>
              <a:rPr lang="en-US" altLang="ja-JP" dirty="0">
                <a:solidFill>
                  <a:srgbClr val="FFFFFF"/>
                </a:solidFill>
              </a:rPr>
              <a:t>EV</a:t>
            </a:r>
            <a:endParaRPr lang="ja-JP" altLang="en-US" dirty="0">
              <a:solidFill>
                <a:srgbClr val="FFFFFF"/>
              </a:solidFill>
            </a:endParaRPr>
          </a:p>
        </p:txBody>
      </p:sp>
      <p:grpSp>
        <p:nvGrpSpPr>
          <p:cNvPr id="89" name="グループ化 88">
            <a:extLst>
              <a:ext uri="{FF2B5EF4-FFF2-40B4-BE49-F238E27FC236}">
                <a16:creationId xmlns:a16="http://schemas.microsoft.com/office/drawing/2014/main" id="{6B5137A7-D5C3-4F2A-A5B8-E33BDDFF9C03}"/>
              </a:ext>
            </a:extLst>
          </p:cNvPr>
          <p:cNvGrpSpPr/>
          <p:nvPr/>
        </p:nvGrpSpPr>
        <p:grpSpPr>
          <a:xfrm>
            <a:off x="10294490" y="4501584"/>
            <a:ext cx="2340573" cy="1187021"/>
            <a:chOff x="9760386" y="4969370"/>
            <a:chExt cx="2340573" cy="1187021"/>
          </a:xfrm>
        </p:grpSpPr>
        <p:sp>
          <p:nvSpPr>
            <p:cNvPr id="90" name="正方形/長方形 89">
              <a:extLst>
                <a:ext uri="{FF2B5EF4-FFF2-40B4-BE49-F238E27FC236}">
                  <a16:creationId xmlns:a16="http://schemas.microsoft.com/office/drawing/2014/main" id="{A3DD3CE9-399A-4D44-9A3D-C5C3E57038BF}"/>
                </a:ext>
              </a:extLst>
            </p:cNvPr>
            <p:cNvSpPr/>
            <p:nvPr/>
          </p:nvSpPr>
          <p:spPr>
            <a:xfrm>
              <a:off x="10968633" y="5608220"/>
              <a:ext cx="1031791" cy="548171"/>
            </a:xfrm>
            <a:prstGeom prst="rect">
              <a:avLst/>
            </a:prstGeom>
            <a:solidFill>
              <a:srgbClr val="BA8CDC"/>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pic>
          <p:nvPicPr>
            <p:cNvPr id="91" name="Picture 2">
              <a:extLst>
                <a:ext uri="{FF2B5EF4-FFF2-40B4-BE49-F238E27FC236}">
                  <a16:creationId xmlns:a16="http://schemas.microsoft.com/office/drawing/2014/main" id="{1A2B238E-72E1-4E74-A0E7-1FA7F022235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963250" y="5629695"/>
              <a:ext cx="1137709" cy="4934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2" name="正方形/長方形 17">
              <a:extLst>
                <a:ext uri="{FF2B5EF4-FFF2-40B4-BE49-F238E27FC236}">
                  <a16:creationId xmlns:a16="http://schemas.microsoft.com/office/drawing/2014/main" id="{6348C17A-C61D-449C-8510-DF7FCF0C9173}"/>
                </a:ext>
              </a:extLst>
            </p:cNvPr>
            <p:cNvSpPr/>
            <p:nvPr/>
          </p:nvSpPr>
          <p:spPr>
            <a:xfrm>
              <a:off x="9760386" y="5177758"/>
              <a:ext cx="1248192" cy="860732"/>
            </a:xfrm>
            <a:custGeom>
              <a:avLst/>
              <a:gdLst>
                <a:gd name="connsiteX0" fmla="*/ 0 w 590593"/>
                <a:gd name="connsiteY0" fmla="*/ 0 h 573585"/>
                <a:gd name="connsiteX1" fmla="*/ 590593 w 590593"/>
                <a:gd name="connsiteY1" fmla="*/ 0 h 573585"/>
                <a:gd name="connsiteX2" fmla="*/ 590593 w 590593"/>
                <a:gd name="connsiteY2" fmla="*/ 573585 h 573585"/>
                <a:gd name="connsiteX3" fmla="*/ 0 w 590593"/>
                <a:gd name="connsiteY3" fmla="*/ 573585 h 573585"/>
                <a:gd name="connsiteX4" fmla="*/ 0 w 590593"/>
                <a:gd name="connsiteY4" fmla="*/ 0 h 573585"/>
                <a:gd name="connsiteX0" fmla="*/ 0 w 590593"/>
                <a:gd name="connsiteY0" fmla="*/ 0 h 573585"/>
                <a:gd name="connsiteX1" fmla="*/ 590593 w 590593"/>
                <a:gd name="connsiteY1" fmla="*/ 0 h 573585"/>
                <a:gd name="connsiteX2" fmla="*/ 586394 w 590593"/>
                <a:gd name="connsiteY2" fmla="*/ 215964 h 573585"/>
                <a:gd name="connsiteX3" fmla="*/ 590593 w 590593"/>
                <a:gd name="connsiteY3" fmla="*/ 573585 h 573585"/>
                <a:gd name="connsiteX4" fmla="*/ 0 w 590593"/>
                <a:gd name="connsiteY4" fmla="*/ 573585 h 573585"/>
                <a:gd name="connsiteX5" fmla="*/ 0 w 590593"/>
                <a:gd name="connsiteY5" fmla="*/ 0 h 573585"/>
                <a:gd name="connsiteX0" fmla="*/ 0 w 632078"/>
                <a:gd name="connsiteY0" fmla="*/ 0 h 573585"/>
                <a:gd name="connsiteX1" fmla="*/ 590593 w 632078"/>
                <a:gd name="connsiteY1" fmla="*/ 0 h 573585"/>
                <a:gd name="connsiteX2" fmla="*/ 586394 w 632078"/>
                <a:gd name="connsiteY2" fmla="*/ 215964 h 573585"/>
                <a:gd name="connsiteX3" fmla="*/ 583128 w 632078"/>
                <a:gd name="connsiteY3" fmla="*/ 408642 h 573585"/>
                <a:gd name="connsiteX4" fmla="*/ 590593 w 632078"/>
                <a:gd name="connsiteY4" fmla="*/ 573585 h 573585"/>
                <a:gd name="connsiteX5" fmla="*/ 0 w 632078"/>
                <a:gd name="connsiteY5" fmla="*/ 573585 h 573585"/>
                <a:gd name="connsiteX6" fmla="*/ 0 w 632078"/>
                <a:gd name="connsiteY6" fmla="*/ 0 h 573585"/>
                <a:gd name="connsiteX0" fmla="*/ 0 w 633116"/>
                <a:gd name="connsiteY0" fmla="*/ 0 h 573585"/>
                <a:gd name="connsiteX1" fmla="*/ 590593 w 633116"/>
                <a:gd name="connsiteY1" fmla="*/ 0 h 573585"/>
                <a:gd name="connsiteX2" fmla="*/ 586393 w 633116"/>
                <a:gd name="connsiteY2" fmla="*/ 114727 h 573585"/>
                <a:gd name="connsiteX3" fmla="*/ 586394 w 633116"/>
                <a:gd name="connsiteY3" fmla="*/ 215964 h 573585"/>
                <a:gd name="connsiteX4" fmla="*/ 583128 w 633116"/>
                <a:gd name="connsiteY4" fmla="*/ 408642 h 573585"/>
                <a:gd name="connsiteX5" fmla="*/ 590593 w 633116"/>
                <a:gd name="connsiteY5" fmla="*/ 573585 h 573585"/>
                <a:gd name="connsiteX6" fmla="*/ 0 w 633116"/>
                <a:gd name="connsiteY6" fmla="*/ 573585 h 573585"/>
                <a:gd name="connsiteX7" fmla="*/ 0 w 633116"/>
                <a:gd name="connsiteY7" fmla="*/ 0 h 573585"/>
                <a:gd name="connsiteX0" fmla="*/ 0 w 632078"/>
                <a:gd name="connsiteY0" fmla="*/ 0 h 573585"/>
                <a:gd name="connsiteX1" fmla="*/ 590593 w 632078"/>
                <a:gd name="connsiteY1" fmla="*/ 0 h 573585"/>
                <a:gd name="connsiteX2" fmla="*/ 586393 w 632078"/>
                <a:gd name="connsiteY2" fmla="*/ 114727 h 573585"/>
                <a:gd name="connsiteX3" fmla="*/ 586394 w 632078"/>
                <a:gd name="connsiteY3" fmla="*/ 215964 h 573585"/>
                <a:gd name="connsiteX4" fmla="*/ 583128 w 632078"/>
                <a:gd name="connsiteY4" fmla="*/ 408642 h 573585"/>
                <a:gd name="connsiteX5" fmla="*/ 590593 w 632078"/>
                <a:gd name="connsiteY5" fmla="*/ 573585 h 573585"/>
                <a:gd name="connsiteX6" fmla="*/ 0 w 632078"/>
                <a:gd name="connsiteY6" fmla="*/ 573585 h 573585"/>
                <a:gd name="connsiteX7" fmla="*/ 0 w 632078"/>
                <a:gd name="connsiteY7" fmla="*/ 0 h 573585"/>
                <a:gd name="connsiteX0" fmla="*/ 0 w 632078"/>
                <a:gd name="connsiteY0" fmla="*/ 0 h 573585"/>
                <a:gd name="connsiteX1" fmla="*/ 590593 w 632078"/>
                <a:gd name="connsiteY1" fmla="*/ 0 h 573585"/>
                <a:gd name="connsiteX2" fmla="*/ 586393 w 632078"/>
                <a:gd name="connsiteY2" fmla="*/ 114727 h 573585"/>
                <a:gd name="connsiteX3" fmla="*/ 586393 w 632078"/>
                <a:gd name="connsiteY3" fmla="*/ 157182 h 573585"/>
                <a:gd name="connsiteX4" fmla="*/ 586394 w 632078"/>
                <a:gd name="connsiteY4" fmla="*/ 215964 h 573585"/>
                <a:gd name="connsiteX5" fmla="*/ 583128 w 632078"/>
                <a:gd name="connsiteY5" fmla="*/ 408642 h 573585"/>
                <a:gd name="connsiteX6" fmla="*/ 590593 w 632078"/>
                <a:gd name="connsiteY6" fmla="*/ 573585 h 573585"/>
                <a:gd name="connsiteX7" fmla="*/ 0 w 632078"/>
                <a:gd name="connsiteY7" fmla="*/ 573585 h 573585"/>
                <a:gd name="connsiteX8" fmla="*/ 0 w 632078"/>
                <a:gd name="connsiteY8" fmla="*/ 0 h 573585"/>
                <a:gd name="connsiteX0" fmla="*/ 0 w 687630"/>
                <a:gd name="connsiteY0" fmla="*/ 0 h 573585"/>
                <a:gd name="connsiteX1" fmla="*/ 590593 w 687630"/>
                <a:gd name="connsiteY1" fmla="*/ 0 h 573585"/>
                <a:gd name="connsiteX2" fmla="*/ 586393 w 687630"/>
                <a:gd name="connsiteY2" fmla="*/ 114727 h 573585"/>
                <a:gd name="connsiteX3" fmla="*/ 687630 w 687630"/>
                <a:gd name="connsiteY3" fmla="*/ 3693 h 573585"/>
                <a:gd name="connsiteX4" fmla="*/ 586394 w 687630"/>
                <a:gd name="connsiteY4" fmla="*/ 215964 h 573585"/>
                <a:gd name="connsiteX5" fmla="*/ 583128 w 687630"/>
                <a:gd name="connsiteY5" fmla="*/ 408642 h 573585"/>
                <a:gd name="connsiteX6" fmla="*/ 590593 w 687630"/>
                <a:gd name="connsiteY6" fmla="*/ 573585 h 573585"/>
                <a:gd name="connsiteX7" fmla="*/ 0 w 687630"/>
                <a:gd name="connsiteY7" fmla="*/ 573585 h 573585"/>
                <a:gd name="connsiteX8" fmla="*/ 0 w 687630"/>
                <a:gd name="connsiteY8" fmla="*/ 0 h 573585"/>
                <a:gd name="connsiteX0" fmla="*/ 0 w 687630"/>
                <a:gd name="connsiteY0" fmla="*/ 0 h 573585"/>
                <a:gd name="connsiteX1" fmla="*/ 590593 w 687630"/>
                <a:gd name="connsiteY1" fmla="*/ 0 h 573585"/>
                <a:gd name="connsiteX2" fmla="*/ 586393 w 687630"/>
                <a:gd name="connsiteY2" fmla="*/ 114727 h 573585"/>
                <a:gd name="connsiteX3" fmla="*/ 687630 w 687630"/>
                <a:gd name="connsiteY3" fmla="*/ 3693 h 573585"/>
                <a:gd name="connsiteX4" fmla="*/ 586394 w 687630"/>
                <a:gd name="connsiteY4" fmla="*/ 215964 h 573585"/>
                <a:gd name="connsiteX5" fmla="*/ 583128 w 687630"/>
                <a:gd name="connsiteY5" fmla="*/ 408642 h 573585"/>
                <a:gd name="connsiteX6" fmla="*/ 602721 w 687630"/>
                <a:gd name="connsiteY6" fmla="*/ 470690 h 573585"/>
                <a:gd name="connsiteX7" fmla="*/ 590593 w 687630"/>
                <a:gd name="connsiteY7" fmla="*/ 573585 h 573585"/>
                <a:gd name="connsiteX8" fmla="*/ 0 w 687630"/>
                <a:gd name="connsiteY8" fmla="*/ 573585 h 573585"/>
                <a:gd name="connsiteX9" fmla="*/ 0 w 687630"/>
                <a:gd name="connsiteY9" fmla="*/ 0 h 573585"/>
                <a:gd name="connsiteX0" fmla="*/ 0 w 687630"/>
                <a:gd name="connsiteY0" fmla="*/ 0 h 573585"/>
                <a:gd name="connsiteX1" fmla="*/ 590593 w 687630"/>
                <a:gd name="connsiteY1" fmla="*/ 0 h 573585"/>
                <a:gd name="connsiteX2" fmla="*/ 586393 w 687630"/>
                <a:gd name="connsiteY2" fmla="*/ 114727 h 573585"/>
                <a:gd name="connsiteX3" fmla="*/ 687630 w 687630"/>
                <a:gd name="connsiteY3" fmla="*/ 3693 h 573585"/>
                <a:gd name="connsiteX4" fmla="*/ 586394 w 687630"/>
                <a:gd name="connsiteY4" fmla="*/ 215964 h 573585"/>
                <a:gd name="connsiteX5" fmla="*/ 583128 w 687630"/>
                <a:gd name="connsiteY5" fmla="*/ 408642 h 573585"/>
                <a:gd name="connsiteX6" fmla="*/ 668035 w 687630"/>
                <a:gd name="connsiteY6" fmla="*/ 385782 h 573585"/>
                <a:gd name="connsiteX7" fmla="*/ 590593 w 687630"/>
                <a:gd name="connsiteY7" fmla="*/ 573585 h 573585"/>
                <a:gd name="connsiteX8" fmla="*/ 0 w 687630"/>
                <a:gd name="connsiteY8" fmla="*/ 573585 h 573585"/>
                <a:gd name="connsiteX9" fmla="*/ 0 w 687630"/>
                <a:gd name="connsiteY9" fmla="*/ 0 h 573585"/>
                <a:gd name="connsiteX0" fmla="*/ 0 w 687630"/>
                <a:gd name="connsiteY0" fmla="*/ 0 h 573585"/>
                <a:gd name="connsiteX1" fmla="*/ 590593 w 687630"/>
                <a:gd name="connsiteY1" fmla="*/ 0 h 573585"/>
                <a:gd name="connsiteX2" fmla="*/ 586393 w 687630"/>
                <a:gd name="connsiteY2" fmla="*/ 114727 h 573585"/>
                <a:gd name="connsiteX3" fmla="*/ 687630 w 687630"/>
                <a:gd name="connsiteY3" fmla="*/ 3693 h 573585"/>
                <a:gd name="connsiteX4" fmla="*/ 586394 w 687630"/>
                <a:gd name="connsiteY4" fmla="*/ 215964 h 573585"/>
                <a:gd name="connsiteX5" fmla="*/ 583128 w 687630"/>
                <a:gd name="connsiteY5" fmla="*/ 408642 h 573585"/>
                <a:gd name="connsiteX6" fmla="*/ 668035 w 687630"/>
                <a:gd name="connsiteY6" fmla="*/ 385782 h 573585"/>
                <a:gd name="connsiteX7" fmla="*/ 586393 w 687630"/>
                <a:gd name="connsiteY7" fmla="*/ 487019 h 573585"/>
                <a:gd name="connsiteX8" fmla="*/ 590593 w 687630"/>
                <a:gd name="connsiteY8" fmla="*/ 573585 h 573585"/>
                <a:gd name="connsiteX9" fmla="*/ 0 w 687630"/>
                <a:gd name="connsiteY9" fmla="*/ 573585 h 573585"/>
                <a:gd name="connsiteX10" fmla="*/ 0 w 687630"/>
                <a:gd name="connsiteY10" fmla="*/ 0 h 573585"/>
                <a:gd name="connsiteX0" fmla="*/ 0 w 687630"/>
                <a:gd name="connsiteY0" fmla="*/ 0 h 573585"/>
                <a:gd name="connsiteX1" fmla="*/ 590593 w 687630"/>
                <a:gd name="connsiteY1" fmla="*/ 0 h 573585"/>
                <a:gd name="connsiteX2" fmla="*/ 586393 w 687630"/>
                <a:gd name="connsiteY2" fmla="*/ 114727 h 573585"/>
                <a:gd name="connsiteX3" fmla="*/ 687630 w 687630"/>
                <a:gd name="connsiteY3" fmla="*/ 3693 h 573585"/>
                <a:gd name="connsiteX4" fmla="*/ 586394 w 687630"/>
                <a:gd name="connsiteY4" fmla="*/ 215964 h 573585"/>
                <a:gd name="connsiteX5" fmla="*/ 583128 w 687630"/>
                <a:gd name="connsiteY5" fmla="*/ 408642 h 573585"/>
                <a:gd name="connsiteX6" fmla="*/ 668035 w 687630"/>
                <a:gd name="connsiteY6" fmla="*/ 385782 h 573585"/>
                <a:gd name="connsiteX7" fmla="*/ 586393 w 687630"/>
                <a:gd name="connsiteY7" fmla="*/ 487019 h 573585"/>
                <a:gd name="connsiteX8" fmla="*/ 590593 w 687630"/>
                <a:gd name="connsiteY8" fmla="*/ 573585 h 573585"/>
                <a:gd name="connsiteX9" fmla="*/ 0 w 687630"/>
                <a:gd name="connsiteY9" fmla="*/ 573585 h 573585"/>
                <a:gd name="connsiteX10" fmla="*/ 0 w 687630"/>
                <a:gd name="connsiteY10" fmla="*/ 0 h 573585"/>
                <a:gd name="connsiteX0" fmla="*/ 0 w 687630"/>
                <a:gd name="connsiteY0" fmla="*/ 0 h 573585"/>
                <a:gd name="connsiteX1" fmla="*/ 590593 w 687630"/>
                <a:gd name="connsiteY1" fmla="*/ 0 h 573585"/>
                <a:gd name="connsiteX2" fmla="*/ 586393 w 687630"/>
                <a:gd name="connsiteY2" fmla="*/ 114727 h 573585"/>
                <a:gd name="connsiteX3" fmla="*/ 687630 w 687630"/>
                <a:gd name="connsiteY3" fmla="*/ 3693 h 573585"/>
                <a:gd name="connsiteX4" fmla="*/ 586394 w 687630"/>
                <a:gd name="connsiteY4" fmla="*/ 215964 h 573585"/>
                <a:gd name="connsiteX5" fmla="*/ 583128 w 687630"/>
                <a:gd name="connsiteY5" fmla="*/ 408642 h 573585"/>
                <a:gd name="connsiteX6" fmla="*/ 668035 w 687630"/>
                <a:gd name="connsiteY6" fmla="*/ 385782 h 573585"/>
                <a:gd name="connsiteX7" fmla="*/ 586393 w 687630"/>
                <a:gd name="connsiteY7" fmla="*/ 487019 h 573585"/>
                <a:gd name="connsiteX8" fmla="*/ 588211 w 687630"/>
                <a:gd name="connsiteY8" fmla="*/ 571204 h 573585"/>
                <a:gd name="connsiteX9" fmla="*/ 0 w 687630"/>
                <a:gd name="connsiteY9" fmla="*/ 573585 h 573585"/>
                <a:gd name="connsiteX10" fmla="*/ 0 w 687630"/>
                <a:gd name="connsiteY10" fmla="*/ 0 h 573585"/>
                <a:gd name="connsiteX0" fmla="*/ 0 w 687630"/>
                <a:gd name="connsiteY0" fmla="*/ 0 h 573585"/>
                <a:gd name="connsiteX1" fmla="*/ 590593 w 687630"/>
                <a:gd name="connsiteY1" fmla="*/ 0 h 573585"/>
                <a:gd name="connsiteX2" fmla="*/ 586393 w 687630"/>
                <a:gd name="connsiteY2" fmla="*/ 114727 h 573585"/>
                <a:gd name="connsiteX3" fmla="*/ 687630 w 687630"/>
                <a:gd name="connsiteY3" fmla="*/ 3693 h 573585"/>
                <a:gd name="connsiteX4" fmla="*/ 586394 w 687630"/>
                <a:gd name="connsiteY4" fmla="*/ 215964 h 573585"/>
                <a:gd name="connsiteX5" fmla="*/ 583128 w 687630"/>
                <a:gd name="connsiteY5" fmla="*/ 408642 h 573585"/>
                <a:gd name="connsiteX6" fmla="*/ 668035 w 687630"/>
                <a:gd name="connsiteY6" fmla="*/ 385782 h 573585"/>
                <a:gd name="connsiteX7" fmla="*/ 586393 w 687630"/>
                <a:gd name="connsiteY7" fmla="*/ 487019 h 573585"/>
                <a:gd name="connsiteX8" fmla="*/ 588211 w 687630"/>
                <a:gd name="connsiteY8" fmla="*/ 571204 h 573585"/>
                <a:gd name="connsiteX9" fmla="*/ 0 w 687630"/>
                <a:gd name="connsiteY9" fmla="*/ 573585 h 573585"/>
                <a:gd name="connsiteX10" fmla="*/ 0 w 687630"/>
                <a:gd name="connsiteY10" fmla="*/ 0 h 573585"/>
                <a:gd name="connsiteX0" fmla="*/ 0 w 687630"/>
                <a:gd name="connsiteY0" fmla="*/ 0 h 573585"/>
                <a:gd name="connsiteX1" fmla="*/ 590593 w 687630"/>
                <a:gd name="connsiteY1" fmla="*/ 0 h 573585"/>
                <a:gd name="connsiteX2" fmla="*/ 586393 w 687630"/>
                <a:gd name="connsiteY2" fmla="*/ 114727 h 573585"/>
                <a:gd name="connsiteX3" fmla="*/ 687630 w 687630"/>
                <a:gd name="connsiteY3" fmla="*/ 3693 h 573585"/>
                <a:gd name="connsiteX4" fmla="*/ 586394 w 687630"/>
                <a:gd name="connsiteY4" fmla="*/ 215964 h 573585"/>
                <a:gd name="connsiteX5" fmla="*/ 583128 w 687630"/>
                <a:gd name="connsiteY5" fmla="*/ 408642 h 573585"/>
                <a:gd name="connsiteX6" fmla="*/ 668035 w 687630"/>
                <a:gd name="connsiteY6" fmla="*/ 385782 h 573585"/>
                <a:gd name="connsiteX7" fmla="*/ 621499 w 687630"/>
                <a:gd name="connsiteY7" fmla="*/ 447082 h 573585"/>
                <a:gd name="connsiteX8" fmla="*/ 586393 w 687630"/>
                <a:gd name="connsiteY8" fmla="*/ 487019 h 573585"/>
                <a:gd name="connsiteX9" fmla="*/ 588211 w 687630"/>
                <a:gd name="connsiteY9" fmla="*/ 571204 h 573585"/>
                <a:gd name="connsiteX10" fmla="*/ 0 w 687630"/>
                <a:gd name="connsiteY10" fmla="*/ 573585 h 573585"/>
                <a:gd name="connsiteX11" fmla="*/ 0 w 687630"/>
                <a:gd name="connsiteY11" fmla="*/ 0 h 573585"/>
                <a:gd name="connsiteX0" fmla="*/ 0 w 687630"/>
                <a:gd name="connsiteY0" fmla="*/ 0 h 573585"/>
                <a:gd name="connsiteX1" fmla="*/ 590593 w 687630"/>
                <a:gd name="connsiteY1" fmla="*/ 0 h 573585"/>
                <a:gd name="connsiteX2" fmla="*/ 586393 w 687630"/>
                <a:gd name="connsiteY2" fmla="*/ 114727 h 573585"/>
                <a:gd name="connsiteX3" fmla="*/ 687630 w 687630"/>
                <a:gd name="connsiteY3" fmla="*/ 3693 h 573585"/>
                <a:gd name="connsiteX4" fmla="*/ 586394 w 687630"/>
                <a:gd name="connsiteY4" fmla="*/ 215964 h 573585"/>
                <a:gd name="connsiteX5" fmla="*/ 583128 w 687630"/>
                <a:gd name="connsiteY5" fmla="*/ 408642 h 573585"/>
                <a:gd name="connsiteX6" fmla="*/ 668035 w 687630"/>
                <a:gd name="connsiteY6" fmla="*/ 385782 h 573585"/>
                <a:gd name="connsiteX7" fmla="*/ 586393 w 687630"/>
                <a:gd name="connsiteY7" fmla="*/ 487019 h 573585"/>
                <a:gd name="connsiteX8" fmla="*/ 588211 w 687630"/>
                <a:gd name="connsiteY8" fmla="*/ 571204 h 573585"/>
                <a:gd name="connsiteX9" fmla="*/ 0 w 687630"/>
                <a:gd name="connsiteY9" fmla="*/ 573585 h 573585"/>
                <a:gd name="connsiteX10" fmla="*/ 0 w 687630"/>
                <a:gd name="connsiteY10" fmla="*/ 0 h 573585"/>
                <a:gd name="connsiteX0" fmla="*/ 0 w 687630"/>
                <a:gd name="connsiteY0" fmla="*/ 0 h 573585"/>
                <a:gd name="connsiteX1" fmla="*/ 590593 w 687630"/>
                <a:gd name="connsiteY1" fmla="*/ 0 h 573585"/>
                <a:gd name="connsiteX2" fmla="*/ 586393 w 687630"/>
                <a:gd name="connsiteY2" fmla="*/ 114727 h 573585"/>
                <a:gd name="connsiteX3" fmla="*/ 687630 w 687630"/>
                <a:gd name="connsiteY3" fmla="*/ 3693 h 573585"/>
                <a:gd name="connsiteX4" fmla="*/ 586394 w 687630"/>
                <a:gd name="connsiteY4" fmla="*/ 215964 h 573585"/>
                <a:gd name="connsiteX5" fmla="*/ 583128 w 687630"/>
                <a:gd name="connsiteY5" fmla="*/ 408642 h 573585"/>
                <a:gd name="connsiteX6" fmla="*/ 668035 w 687630"/>
                <a:gd name="connsiteY6" fmla="*/ 385782 h 573585"/>
                <a:gd name="connsiteX7" fmla="*/ 586393 w 687630"/>
                <a:gd name="connsiteY7" fmla="*/ 487019 h 573585"/>
                <a:gd name="connsiteX8" fmla="*/ 588211 w 687630"/>
                <a:gd name="connsiteY8" fmla="*/ 571204 h 573585"/>
                <a:gd name="connsiteX9" fmla="*/ 0 w 687630"/>
                <a:gd name="connsiteY9" fmla="*/ 573585 h 573585"/>
                <a:gd name="connsiteX10" fmla="*/ 0 w 687630"/>
                <a:gd name="connsiteY10" fmla="*/ 0 h 573585"/>
                <a:gd name="connsiteX0" fmla="*/ 0 w 687630"/>
                <a:gd name="connsiteY0" fmla="*/ 0 h 573585"/>
                <a:gd name="connsiteX1" fmla="*/ 590593 w 687630"/>
                <a:gd name="connsiteY1" fmla="*/ 0 h 573585"/>
                <a:gd name="connsiteX2" fmla="*/ 586393 w 687630"/>
                <a:gd name="connsiteY2" fmla="*/ 114727 h 573585"/>
                <a:gd name="connsiteX3" fmla="*/ 687630 w 687630"/>
                <a:gd name="connsiteY3" fmla="*/ 3693 h 573585"/>
                <a:gd name="connsiteX4" fmla="*/ 586394 w 687630"/>
                <a:gd name="connsiteY4" fmla="*/ 215964 h 573585"/>
                <a:gd name="connsiteX5" fmla="*/ 583128 w 687630"/>
                <a:gd name="connsiteY5" fmla="*/ 408642 h 573585"/>
                <a:gd name="connsiteX6" fmla="*/ 668035 w 687630"/>
                <a:gd name="connsiteY6" fmla="*/ 385782 h 573585"/>
                <a:gd name="connsiteX7" fmla="*/ 586393 w 687630"/>
                <a:gd name="connsiteY7" fmla="*/ 487019 h 573585"/>
                <a:gd name="connsiteX8" fmla="*/ 588211 w 687630"/>
                <a:gd name="connsiteY8" fmla="*/ 571204 h 573585"/>
                <a:gd name="connsiteX9" fmla="*/ 0 w 687630"/>
                <a:gd name="connsiteY9" fmla="*/ 573585 h 573585"/>
                <a:gd name="connsiteX10" fmla="*/ 0 w 687630"/>
                <a:gd name="connsiteY10" fmla="*/ 0 h 57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7630" h="573585">
                  <a:moveTo>
                    <a:pt x="0" y="0"/>
                  </a:moveTo>
                  <a:lnTo>
                    <a:pt x="590593" y="0"/>
                  </a:lnTo>
                  <a:lnTo>
                    <a:pt x="586393" y="114727"/>
                  </a:lnTo>
                  <a:cubicBezTo>
                    <a:pt x="585693" y="140924"/>
                    <a:pt x="687630" y="-13180"/>
                    <a:pt x="687630" y="3693"/>
                  </a:cubicBezTo>
                  <a:cubicBezTo>
                    <a:pt x="687630" y="20566"/>
                    <a:pt x="586938" y="174054"/>
                    <a:pt x="586394" y="215964"/>
                  </a:cubicBezTo>
                  <a:cubicBezTo>
                    <a:pt x="585150" y="284071"/>
                    <a:pt x="582428" y="349039"/>
                    <a:pt x="583128" y="408642"/>
                  </a:cubicBezTo>
                  <a:lnTo>
                    <a:pt x="668035" y="385782"/>
                  </a:lnTo>
                  <a:lnTo>
                    <a:pt x="586393" y="487019"/>
                  </a:lnTo>
                  <a:lnTo>
                    <a:pt x="588211" y="571204"/>
                  </a:lnTo>
                  <a:lnTo>
                    <a:pt x="0" y="573585"/>
                  </a:lnTo>
                  <a:lnTo>
                    <a:pt x="0" y="0"/>
                  </a:lnTo>
                  <a:close/>
                </a:path>
              </a:pathLst>
            </a:custGeom>
            <a:solidFill>
              <a:srgbClr val="00B05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93" name="正方形/長方形 92">
              <a:extLst>
                <a:ext uri="{FF2B5EF4-FFF2-40B4-BE49-F238E27FC236}">
                  <a16:creationId xmlns:a16="http://schemas.microsoft.com/office/drawing/2014/main" id="{1823EC9C-6361-40D1-967C-AFEA2D660B00}"/>
                </a:ext>
              </a:extLst>
            </p:cNvPr>
            <p:cNvSpPr/>
            <p:nvPr/>
          </p:nvSpPr>
          <p:spPr>
            <a:xfrm>
              <a:off x="9942972" y="5784201"/>
              <a:ext cx="211358" cy="230832"/>
            </a:xfrm>
            <a:prstGeom prst="rect">
              <a:avLst/>
            </a:prstGeom>
          </p:spPr>
          <p:txBody>
            <a:bodyPr wrap="square" lIns="0" tIns="0" rIns="0" bIns="0">
              <a:spAutoFit/>
            </a:bodyPr>
            <a:lstStyle/>
            <a:p>
              <a:pPr algn="ctr"/>
              <a:r>
                <a:rPr lang="en-US" altLang="ja-JP" sz="1500" dirty="0">
                  <a:solidFill>
                    <a:schemeClr val="bg1"/>
                  </a:solidFill>
                  <a:latin typeface="Calibri"/>
                </a:rPr>
                <a:t>:</a:t>
              </a:r>
              <a:endParaRPr lang="ja-JP" altLang="en-US" sz="1500" dirty="0">
                <a:solidFill>
                  <a:schemeClr val="bg1"/>
                </a:solidFill>
                <a:latin typeface="Calibri"/>
              </a:endParaRPr>
            </a:p>
          </p:txBody>
        </p:sp>
        <p:sp>
          <p:nvSpPr>
            <p:cNvPr id="94" name="正方形/長方形 93">
              <a:extLst>
                <a:ext uri="{FF2B5EF4-FFF2-40B4-BE49-F238E27FC236}">
                  <a16:creationId xmlns:a16="http://schemas.microsoft.com/office/drawing/2014/main" id="{95618332-7159-4FF1-A6F7-F401C505A44D}"/>
                </a:ext>
              </a:extLst>
            </p:cNvPr>
            <p:cNvSpPr/>
            <p:nvPr/>
          </p:nvSpPr>
          <p:spPr>
            <a:xfrm>
              <a:off x="10968633" y="4969370"/>
              <a:ext cx="1031791" cy="548171"/>
            </a:xfrm>
            <a:prstGeom prst="rect">
              <a:avLst/>
            </a:prstGeom>
            <a:solidFill>
              <a:srgbClr val="BA8CDC"/>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pic>
          <p:nvPicPr>
            <p:cNvPr id="95" name="Picture 2">
              <a:extLst>
                <a:ext uri="{FF2B5EF4-FFF2-40B4-BE49-F238E27FC236}">
                  <a16:creationId xmlns:a16="http://schemas.microsoft.com/office/drawing/2014/main" id="{9BF88EC2-2A0E-4CF4-9A3C-AC5D4B31BDA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963250" y="4990844"/>
              <a:ext cx="1137709" cy="4934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6" name="四角形: 角を丸くする 95">
              <a:extLst>
                <a:ext uri="{FF2B5EF4-FFF2-40B4-BE49-F238E27FC236}">
                  <a16:creationId xmlns:a16="http://schemas.microsoft.com/office/drawing/2014/main" id="{26DD10A8-3BCF-4C40-8DC1-234842F871C4}"/>
                </a:ext>
              </a:extLst>
            </p:cNvPr>
            <p:cNvSpPr/>
            <p:nvPr/>
          </p:nvSpPr>
          <p:spPr>
            <a:xfrm>
              <a:off x="9807185" y="5225192"/>
              <a:ext cx="469925" cy="125571"/>
            </a:xfrm>
            <a:prstGeom prst="roundRect">
              <a:avLst/>
            </a:prstGeom>
            <a:scene3d>
              <a:camera prst="orthographicFront">
                <a:rot lat="0" lon="0" rev="0"/>
              </a:camera>
              <a:lightRig rig="threePt" dir="t">
                <a:rot lat="0" lon="0" rev="1200000"/>
              </a:lightRig>
            </a:scene3d>
            <a:sp3d>
              <a:bevelT w="44450" h="19050"/>
            </a:sp3d>
          </p:spPr>
          <p:style>
            <a:lnRef idx="0">
              <a:schemeClr val="accent1"/>
            </a:lnRef>
            <a:fillRef idx="3">
              <a:schemeClr val="accent1"/>
            </a:fillRef>
            <a:effectRef idx="3">
              <a:schemeClr val="accent1"/>
            </a:effectRef>
            <a:fontRef idx="minor">
              <a:schemeClr val="lt1"/>
            </a:fontRef>
          </p:style>
          <p:txBody>
            <a:bodyPr lIns="0" tIns="0" rIns="0" bIns="0" rtlCol="0" anchor="ctr"/>
            <a:lstStyle/>
            <a:p>
              <a:pPr algn="ctr"/>
              <a:r>
                <a:rPr lang="en-US" altLang="ja-JP" sz="800" dirty="0"/>
                <a:t>File 0001</a:t>
              </a:r>
              <a:endParaRPr kumimoji="1" lang="ja-JP" altLang="en-US" sz="800" dirty="0"/>
            </a:p>
          </p:txBody>
        </p:sp>
        <p:sp>
          <p:nvSpPr>
            <p:cNvPr id="97" name="四角形: 角を丸くする 96">
              <a:extLst>
                <a:ext uri="{FF2B5EF4-FFF2-40B4-BE49-F238E27FC236}">
                  <a16:creationId xmlns:a16="http://schemas.microsoft.com/office/drawing/2014/main" id="{04446318-EDFB-4C75-BDFF-71EC7682354F}"/>
                </a:ext>
              </a:extLst>
            </p:cNvPr>
            <p:cNvSpPr/>
            <p:nvPr/>
          </p:nvSpPr>
          <p:spPr>
            <a:xfrm>
              <a:off x="9806288" y="5371546"/>
              <a:ext cx="469925" cy="125571"/>
            </a:xfrm>
            <a:prstGeom prst="roundRect">
              <a:avLst/>
            </a:prstGeom>
          </p:spPr>
          <p:style>
            <a:lnRef idx="0">
              <a:schemeClr val="accent5"/>
            </a:lnRef>
            <a:fillRef idx="3">
              <a:schemeClr val="accent5"/>
            </a:fillRef>
            <a:effectRef idx="3">
              <a:schemeClr val="accent5"/>
            </a:effectRef>
            <a:fontRef idx="minor">
              <a:schemeClr val="lt1"/>
            </a:fontRef>
          </p:style>
          <p:txBody>
            <a:bodyPr lIns="0" tIns="0" rIns="0" bIns="0" rtlCol="0" anchor="ctr"/>
            <a:lstStyle/>
            <a:p>
              <a:pPr algn="ctr"/>
              <a:r>
                <a:rPr lang="en-US" altLang="ja-JP" sz="800" dirty="0"/>
                <a:t>File 0002</a:t>
              </a:r>
              <a:endParaRPr kumimoji="1" lang="ja-JP" altLang="en-US" sz="800" dirty="0"/>
            </a:p>
          </p:txBody>
        </p:sp>
        <p:sp>
          <p:nvSpPr>
            <p:cNvPr id="98" name="四角形: 角を丸くする 97">
              <a:extLst>
                <a:ext uri="{FF2B5EF4-FFF2-40B4-BE49-F238E27FC236}">
                  <a16:creationId xmlns:a16="http://schemas.microsoft.com/office/drawing/2014/main" id="{0881BEDF-2B4C-461A-A65D-58B6AD676124}"/>
                </a:ext>
              </a:extLst>
            </p:cNvPr>
            <p:cNvSpPr/>
            <p:nvPr/>
          </p:nvSpPr>
          <p:spPr>
            <a:xfrm>
              <a:off x="9806288" y="5517900"/>
              <a:ext cx="469925" cy="125571"/>
            </a:xfrm>
            <a:prstGeom prst="roundRect">
              <a:avLst/>
            </a:prstGeom>
          </p:spPr>
          <p:style>
            <a:lnRef idx="0">
              <a:schemeClr val="accent3"/>
            </a:lnRef>
            <a:fillRef idx="3">
              <a:schemeClr val="accent3"/>
            </a:fillRef>
            <a:effectRef idx="3">
              <a:schemeClr val="accent3"/>
            </a:effectRef>
            <a:fontRef idx="minor">
              <a:schemeClr val="lt1"/>
            </a:fontRef>
          </p:style>
          <p:txBody>
            <a:bodyPr lIns="0" tIns="0" rIns="0" bIns="0" rtlCol="0" anchor="ctr"/>
            <a:lstStyle/>
            <a:p>
              <a:pPr algn="ctr"/>
              <a:r>
                <a:rPr lang="en-US" altLang="ja-JP" sz="800" dirty="0"/>
                <a:t>File 0003</a:t>
              </a:r>
              <a:endParaRPr kumimoji="1" lang="ja-JP" altLang="en-US" sz="800" dirty="0"/>
            </a:p>
          </p:txBody>
        </p:sp>
        <p:sp>
          <p:nvSpPr>
            <p:cNvPr id="99" name="四角形: 角を丸くする 98">
              <a:extLst>
                <a:ext uri="{FF2B5EF4-FFF2-40B4-BE49-F238E27FC236}">
                  <a16:creationId xmlns:a16="http://schemas.microsoft.com/office/drawing/2014/main" id="{A241B9B4-F7D7-4D6F-8DC7-E33E5FFE1337}"/>
                </a:ext>
              </a:extLst>
            </p:cNvPr>
            <p:cNvSpPr/>
            <p:nvPr/>
          </p:nvSpPr>
          <p:spPr>
            <a:xfrm>
              <a:off x="9807541" y="5667727"/>
              <a:ext cx="469925" cy="125571"/>
            </a:xfrm>
            <a:prstGeom prst="roundRect">
              <a:avLst/>
            </a:prstGeom>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lang="en-US" altLang="ja-JP" sz="800" dirty="0"/>
                <a:t>File 0004</a:t>
              </a:r>
              <a:endParaRPr kumimoji="1" lang="ja-JP" altLang="en-US" sz="800" dirty="0"/>
            </a:p>
          </p:txBody>
        </p:sp>
        <p:sp>
          <p:nvSpPr>
            <p:cNvPr id="100" name="正方形/長方形 99">
              <a:extLst>
                <a:ext uri="{FF2B5EF4-FFF2-40B4-BE49-F238E27FC236}">
                  <a16:creationId xmlns:a16="http://schemas.microsoft.com/office/drawing/2014/main" id="{D60786DA-7ADC-4BA9-AD5D-E8A5BCC74A19}"/>
                </a:ext>
              </a:extLst>
            </p:cNvPr>
            <p:cNvSpPr/>
            <p:nvPr/>
          </p:nvSpPr>
          <p:spPr>
            <a:xfrm>
              <a:off x="10448314" y="5608124"/>
              <a:ext cx="211358" cy="230832"/>
            </a:xfrm>
            <a:prstGeom prst="rect">
              <a:avLst/>
            </a:prstGeom>
          </p:spPr>
          <p:txBody>
            <a:bodyPr wrap="square" lIns="0" tIns="0" rIns="0" bIns="0">
              <a:spAutoFit/>
            </a:bodyPr>
            <a:lstStyle/>
            <a:p>
              <a:pPr algn="ctr"/>
              <a:r>
                <a:rPr lang="en-US" altLang="ja-JP" sz="1500" dirty="0">
                  <a:solidFill>
                    <a:schemeClr val="bg1"/>
                  </a:solidFill>
                  <a:latin typeface="Calibri"/>
                </a:rPr>
                <a:t>:</a:t>
              </a:r>
              <a:endParaRPr lang="ja-JP" altLang="en-US" sz="1500" dirty="0">
                <a:solidFill>
                  <a:schemeClr val="bg1"/>
                </a:solidFill>
                <a:latin typeface="Calibri"/>
              </a:endParaRPr>
            </a:p>
          </p:txBody>
        </p:sp>
        <p:sp>
          <p:nvSpPr>
            <p:cNvPr id="101" name="四角形: 角を丸くする 100">
              <a:extLst>
                <a:ext uri="{FF2B5EF4-FFF2-40B4-BE49-F238E27FC236}">
                  <a16:creationId xmlns:a16="http://schemas.microsoft.com/office/drawing/2014/main" id="{0A09E13E-6EB0-47EE-9E67-A5A8E73D8CC1}"/>
                </a:ext>
              </a:extLst>
            </p:cNvPr>
            <p:cNvSpPr/>
            <p:nvPr/>
          </p:nvSpPr>
          <p:spPr>
            <a:xfrm>
              <a:off x="10302628" y="5847332"/>
              <a:ext cx="469925" cy="125571"/>
            </a:xfrm>
            <a:prstGeom prst="roundRect">
              <a:avLst/>
            </a:prstGeom>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r>
                <a:rPr lang="en-US" altLang="ja-JP" sz="800" dirty="0"/>
                <a:t>File 1024</a:t>
              </a:r>
              <a:endParaRPr kumimoji="1" lang="ja-JP" altLang="en-US" sz="800" dirty="0"/>
            </a:p>
          </p:txBody>
        </p:sp>
      </p:grpSp>
      <p:sp>
        <p:nvSpPr>
          <p:cNvPr id="102" name="正方形/長方形 101">
            <a:extLst>
              <a:ext uri="{FF2B5EF4-FFF2-40B4-BE49-F238E27FC236}">
                <a16:creationId xmlns:a16="http://schemas.microsoft.com/office/drawing/2014/main" id="{F48E5806-B965-4AE8-A136-19F56E0755BD}"/>
              </a:ext>
            </a:extLst>
          </p:cNvPr>
          <p:cNvSpPr/>
          <p:nvPr/>
        </p:nvSpPr>
        <p:spPr>
          <a:xfrm>
            <a:off x="10150474" y="5676845"/>
            <a:ext cx="3295573" cy="307805"/>
          </a:xfrm>
          <a:prstGeom prst="rect">
            <a:avLst/>
          </a:prstGeom>
        </p:spPr>
        <p:txBody>
          <a:bodyPr wrap="square" lIns="137187" tIns="68594" rIns="137187" bIns="68594">
            <a:spAutoFit/>
          </a:bodyPr>
          <a:lstStyle/>
          <a:p>
            <a:pPr lvl="0"/>
            <a:r>
              <a:rPr lang="en-US" altLang="ja-JP" sz="1100" dirty="0">
                <a:solidFill>
                  <a:srgbClr val="5F5F5F"/>
                </a:solidFill>
                <a:latin typeface="Calibri"/>
              </a:rPr>
              <a:t>Multiple frames hold the same files.</a:t>
            </a:r>
            <a:endParaRPr lang="ja-JP" altLang="en-US" sz="1200" dirty="0"/>
          </a:p>
        </p:txBody>
      </p:sp>
      <p:grpSp>
        <p:nvGrpSpPr>
          <p:cNvPr id="103" name="グループ化 102">
            <a:extLst>
              <a:ext uri="{FF2B5EF4-FFF2-40B4-BE49-F238E27FC236}">
                <a16:creationId xmlns:a16="http://schemas.microsoft.com/office/drawing/2014/main" id="{F4803E5B-7A54-4C59-86F7-EE0FBB6688CF}"/>
              </a:ext>
            </a:extLst>
          </p:cNvPr>
          <p:cNvGrpSpPr/>
          <p:nvPr/>
        </p:nvGrpSpPr>
        <p:grpSpPr>
          <a:xfrm>
            <a:off x="6005858" y="6072076"/>
            <a:ext cx="2982670" cy="955488"/>
            <a:chOff x="6005858" y="6216493"/>
            <a:chExt cx="2982670" cy="955488"/>
          </a:xfrm>
        </p:grpSpPr>
        <p:sp>
          <p:nvSpPr>
            <p:cNvPr id="104" name="正方形/長方形 103">
              <a:extLst>
                <a:ext uri="{FF2B5EF4-FFF2-40B4-BE49-F238E27FC236}">
                  <a16:creationId xmlns:a16="http://schemas.microsoft.com/office/drawing/2014/main" id="{D4289F94-A4FA-454D-83D6-8DF20DD8DF36}"/>
                </a:ext>
              </a:extLst>
            </p:cNvPr>
            <p:cNvSpPr/>
            <p:nvPr/>
          </p:nvSpPr>
          <p:spPr>
            <a:xfrm>
              <a:off x="6138714" y="6572699"/>
              <a:ext cx="648072" cy="598881"/>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dirty="0"/>
            </a:p>
          </p:txBody>
        </p:sp>
        <p:sp>
          <p:nvSpPr>
            <p:cNvPr id="105" name="正方形/長方形 104">
              <a:extLst>
                <a:ext uri="{FF2B5EF4-FFF2-40B4-BE49-F238E27FC236}">
                  <a16:creationId xmlns:a16="http://schemas.microsoft.com/office/drawing/2014/main" id="{1C1F244D-76C7-43EA-B15A-7FBAEC0CB1D9}"/>
                </a:ext>
              </a:extLst>
            </p:cNvPr>
            <p:cNvSpPr/>
            <p:nvPr/>
          </p:nvSpPr>
          <p:spPr>
            <a:xfrm>
              <a:off x="6930804" y="6572699"/>
              <a:ext cx="648072" cy="598881"/>
            </a:xfrm>
            <a:prstGeom prst="rect">
              <a:avLst/>
            </a:prstGeom>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dirty="0"/>
            </a:p>
          </p:txBody>
        </p:sp>
        <p:sp>
          <p:nvSpPr>
            <p:cNvPr id="106" name="四角形: 角を丸くする 105">
              <a:extLst>
                <a:ext uri="{FF2B5EF4-FFF2-40B4-BE49-F238E27FC236}">
                  <a16:creationId xmlns:a16="http://schemas.microsoft.com/office/drawing/2014/main" id="{760C6756-712A-48C2-AC92-250161E36841}"/>
                </a:ext>
              </a:extLst>
            </p:cNvPr>
            <p:cNvSpPr/>
            <p:nvPr/>
          </p:nvSpPr>
          <p:spPr>
            <a:xfrm>
              <a:off x="6210722" y="6651087"/>
              <a:ext cx="469925" cy="125571"/>
            </a:xfrm>
            <a:prstGeom prst="roundRect">
              <a:avLst/>
            </a:prstGeom>
            <a:scene3d>
              <a:camera prst="orthographicFront">
                <a:rot lat="0" lon="0" rev="0"/>
              </a:camera>
              <a:lightRig rig="threePt" dir="t">
                <a:rot lat="0" lon="0" rev="1200000"/>
              </a:lightRig>
            </a:scene3d>
            <a:sp3d>
              <a:bevelT w="44450" h="19050"/>
            </a:sp3d>
          </p:spPr>
          <p:style>
            <a:lnRef idx="0">
              <a:schemeClr val="accent1"/>
            </a:lnRef>
            <a:fillRef idx="3">
              <a:schemeClr val="accent1"/>
            </a:fillRef>
            <a:effectRef idx="3">
              <a:schemeClr val="accent1"/>
            </a:effectRef>
            <a:fontRef idx="minor">
              <a:schemeClr val="lt1"/>
            </a:fontRef>
          </p:style>
          <p:txBody>
            <a:bodyPr lIns="0" tIns="0" rIns="0" bIns="0" rtlCol="0" anchor="ctr"/>
            <a:lstStyle/>
            <a:p>
              <a:pPr algn="ctr"/>
              <a:r>
                <a:rPr lang="en-US" altLang="ja-JP" sz="800" dirty="0"/>
                <a:t>File 0001</a:t>
              </a:r>
              <a:endParaRPr kumimoji="1" lang="ja-JP" altLang="en-US" sz="800" dirty="0"/>
            </a:p>
          </p:txBody>
        </p:sp>
        <p:sp>
          <p:nvSpPr>
            <p:cNvPr id="107" name="四角形: 角を丸くする 106">
              <a:extLst>
                <a:ext uri="{FF2B5EF4-FFF2-40B4-BE49-F238E27FC236}">
                  <a16:creationId xmlns:a16="http://schemas.microsoft.com/office/drawing/2014/main" id="{0B421970-1995-4569-89D2-13C869F9E308}"/>
                </a:ext>
              </a:extLst>
            </p:cNvPr>
            <p:cNvSpPr/>
            <p:nvPr/>
          </p:nvSpPr>
          <p:spPr>
            <a:xfrm>
              <a:off x="7002810" y="6647387"/>
              <a:ext cx="469925" cy="125571"/>
            </a:xfrm>
            <a:prstGeom prst="roundRect">
              <a:avLst/>
            </a:prstGeom>
          </p:spPr>
          <p:style>
            <a:lnRef idx="0">
              <a:schemeClr val="accent5"/>
            </a:lnRef>
            <a:fillRef idx="3">
              <a:schemeClr val="accent5"/>
            </a:fillRef>
            <a:effectRef idx="3">
              <a:schemeClr val="accent5"/>
            </a:effectRef>
            <a:fontRef idx="minor">
              <a:schemeClr val="lt1"/>
            </a:fontRef>
          </p:style>
          <p:txBody>
            <a:bodyPr lIns="0" tIns="0" rIns="0" bIns="0" rtlCol="0" anchor="ctr"/>
            <a:lstStyle/>
            <a:p>
              <a:pPr algn="ctr"/>
              <a:r>
                <a:rPr lang="en-US" altLang="ja-JP" sz="800" dirty="0"/>
                <a:t>File 0002</a:t>
              </a:r>
              <a:endParaRPr kumimoji="1" lang="ja-JP" altLang="en-US" sz="800" dirty="0"/>
            </a:p>
          </p:txBody>
        </p:sp>
        <p:sp>
          <p:nvSpPr>
            <p:cNvPr id="108" name="四角形: 角を丸くする 107">
              <a:extLst>
                <a:ext uri="{FF2B5EF4-FFF2-40B4-BE49-F238E27FC236}">
                  <a16:creationId xmlns:a16="http://schemas.microsoft.com/office/drawing/2014/main" id="{B8FDA78D-EE3E-4FF2-8F51-CA4EE510C190}"/>
                </a:ext>
              </a:extLst>
            </p:cNvPr>
            <p:cNvSpPr/>
            <p:nvPr/>
          </p:nvSpPr>
          <p:spPr>
            <a:xfrm>
              <a:off x="7002810" y="6793741"/>
              <a:ext cx="469925" cy="125571"/>
            </a:xfrm>
            <a:prstGeom prst="roundRect">
              <a:avLst/>
            </a:prstGeom>
            <a:solidFill>
              <a:schemeClr val="bg1">
                <a:lumMod val="50000"/>
              </a:schemeClr>
            </a:solidFill>
            <a:ln>
              <a:noFill/>
            </a:ln>
          </p:spPr>
          <p:style>
            <a:lnRef idx="0">
              <a:scrgbClr r="0" g="0" b="0"/>
            </a:lnRef>
            <a:fillRef idx="0">
              <a:scrgbClr r="0" g="0" b="0"/>
            </a:fillRef>
            <a:effectRef idx="0">
              <a:scrgbClr r="0" g="0" b="0"/>
            </a:effectRef>
            <a:fontRef idx="minor">
              <a:schemeClr val="lt1"/>
            </a:fontRef>
          </p:style>
          <p:txBody>
            <a:bodyPr lIns="0" tIns="0" rIns="0" bIns="0" rtlCol="0" anchor="ctr"/>
            <a:lstStyle/>
            <a:p>
              <a:pPr algn="ctr"/>
              <a:r>
                <a:rPr lang="en-US" altLang="ja-JP" sz="800" dirty="0"/>
                <a:t>Silence</a:t>
              </a:r>
              <a:endParaRPr kumimoji="1" lang="ja-JP" altLang="en-US" sz="800" dirty="0"/>
            </a:p>
          </p:txBody>
        </p:sp>
        <p:sp>
          <p:nvSpPr>
            <p:cNvPr id="109" name="正方形/長方形 108">
              <a:extLst>
                <a:ext uri="{FF2B5EF4-FFF2-40B4-BE49-F238E27FC236}">
                  <a16:creationId xmlns:a16="http://schemas.microsoft.com/office/drawing/2014/main" id="{29C51143-E302-4CAA-B4C1-D31D1F3BA2CD}"/>
                </a:ext>
              </a:extLst>
            </p:cNvPr>
            <p:cNvSpPr/>
            <p:nvPr/>
          </p:nvSpPr>
          <p:spPr>
            <a:xfrm>
              <a:off x="6005858" y="6216493"/>
              <a:ext cx="1080120" cy="415527"/>
            </a:xfrm>
            <a:prstGeom prst="rect">
              <a:avLst/>
            </a:prstGeom>
          </p:spPr>
          <p:txBody>
            <a:bodyPr wrap="square" lIns="137187" tIns="68594" rIns="137187" bIns="68594">
              <a:spAutoFit/>
            </a:bodyPr>
            <a:lstStyle/>
            <a:p>
              <a:pPr lvl="0"/>
              <a:r>
                <a:rPr lang="en-US" altLang="ja-JP" sz="900" dirty="0">
                  <a:solidFill>
                    <a:schemeClr val="accent6">
                      <a:lumMod val="75000"/>
                    </a:schemeClr>
                  </a:solidFill>
                  <a:latin typeface="Calibri"/>
                </a:rPr>
                <a:t>EV message </a:t>
              </a:r>
            </a:p>
            <a:p>
              <a:pPr lvl="0"/>
              <a:r>
                <a:rPr lang="en-US" altLang="ja-JP" sz="900" dirty="0">
                  <a:solidFill>
                    <a:schemeClr val="accent6">
                      <a:lumMod val="75000"/>
                    </a:schemeClr>
                  </a:solidFill>
                  <a:latin typeface="Calibri"/>
                </a:rPr>
                <a:t>0001</a:t>
              </a:r>
              <a:endParaRPr lang="ja-JP" altLang="en-US" sz="1000" dirty="0">
                <a:solidFill>
                  <a:schemeClr val="accent6">
                    <a:lumMod val="75000"/>
                  </a:schemeClr>
                </a:solidFill>
              </a:endParaRPr>
            </a:p>
          </p:txBody>
        </p:sp>
        <p:sp>
          <p:nvSpPr>
            <p:cNvPr id="110" name="正方形/長方形 109">
              <a:extLst>
                <a:ext uri="{FF2B5EF4-FFF2-40B4-BE49-F238E27FC236}">
                  <a16:creationId xmlns:a16="http://schemas.microsoft.com/office/drawing/2014/main" id="{5FCF1E92-E052-4034-A123-56B1CDCA2DD8}"/>
                </a:ext>
              </a:extLst>
            </p:cNvPr>
            <p:cNvSpPr/>
            <p:nvPr/>
          </p:nvSpPr>
          <p:spPr>
            <a:xfrm>
              <a:off x="6783496" y="6220246"/>
              <a:ext cx="1080120" cy="415527"/>
            </a:xfrm>
            <a:prstGeom prst="rect">
              <a:avLst/>
            </a:prstGeom>
          </p:spPr>
          <p:txBody>
            <a:bodyPr wrap="square" lIns="137187" tIns="68594" rIns="137187" bIns="68594">
              <a:spAutoFit/>
            </a:bodyPr>
            <a:lstStyle/>
            <a:p>
              <a:pPr lvl="0"/>
              <a:r>
                <a:rPr lang="en-US" altLang="ja-JP" sz="900" dirty="0">
                  <a:solidFill>
                    <a:schemeClr val="accent5">
                      <a:lumMod val="75000"/>
                    </a:schemeClr>
                  </a:solidFill>
                  <a:latin typeface="Calibri"/>
                </a:rPr>
                <a:t>EV message</a:t>
              </a:r>
            </a:p>
            <a:p>
              <a:pPr lvl="0"/>
              <a:r>
                <a:rPr lang="en-US" altLang="ja-JP" sz="900" dirty="0">
                  <a:solidFill>
                    <a:schemeClr val="accent5">
                      <a:lumMod val="75000"/>
                    </a:schemeClr>
                  </a:solidFill>
                  <a:latin typeface="Calibri"/>
                </a:rPr>
                <a:t>0002</a:t>
              </a:r>
              <a:endParaRPr lang="ja-JP" altLang="en-US" sz="1000" dirty="0">
                <a:solidFill>
                  <a:schemeClr val="accent5">
                    <a:lumMod val="75000"/>
                  </a:schemeClr>
                </a:solidFill>
              </a:endParaRPr>
            </a:p>
          </p:txBody>
        </p:sp>
        <p:sp>
          <p:nvSpPr>
            <p:cNvPr id="111" name="正方形/長方形 110">
              <a:extLst>
                <a:ext uri="{FF2B5EF4-FFF2-40B4-BE49-F238E27FC236}">
                  <a16:creationId xmlns:a16="http://schemas.microsoft.com/office/drawing/2014/main" id="{C877EE74-C81E-45CC-981A-347388A7FC97}"/>
                </a:ext>
              </a:extLst>
            </p:cNvPr>
            <p:cNvSpPr/>
            <p:nvPr/>
          </p:nvSpPr>
          <p:spPr>
            <a:xfrm>
              <a:off x="8055716" y="6573100"/>
              <a:ext cx="648072" cy="598881"/>
            </a:xfrm>
            <a:prstGeom prst="rect">
              <a:avLst/>
            </a:prstGeom>
            <a:ln>
              <a:solidFill>
                <a:srgbClr val="C00000"/>
              </a:solidFill>
            </a:ln>
          </p:spPr>
          <p:style>
            <a:lnRef idx="2">
              <a:schemeClr val="accent4"/>
            </a:lnRef>
            <a:fillRef idx="1">
              <a:schemeClr val="lt1"/>
            </a:fillRef>
            <a:effectRef idx="0">
              <a:schemeClr val="accent4"/>
            </a:effectRef>
            <a:fontRef idx="minor">
              <a:schemeClr val="dk1"/>
            </a:fontRef>
          </p:style>
          <p:txBody>
            <a:bodyPr rtlCol="0" anchor="ctr"/>
            <a:lstStyle/>
            <a:p>
              <a:pPr algn="ctr"/>
              <a:endParaRPr kumimoji="1" lang="ja-JP" altLang="en-US" dirty="0"/>
            </a:p>
          </p:txBody>
        </p:sp>
        <p:sp>
          <p:nvSpPr>
            <p:cNvPr id="112" name="正方形/長方形 111">
              <a:extLst>
                <a:ext uri="{FF2B5EF4-FFF2-40B4-BE49-F238E27FC236}">
                  <a16:creationId xmlns:a16="http://schemas.microsoft.com/office/drawing/2014/main" id="{CBD1E5D0-6403-47DC-8CAE-5F409F541A28}"/>
                </a:ext>
              </a:extLst>
            </p:cNvPr>
            <p:cNvSpPr/>
            <p:nvPr/>
          </p:nvSpPr>
          <p:spPr>
            <a:xfrm>
              <a:off x="7908408" y="6220647"/>
              <a:ext cx="1080120" cy="415527"/>
            </a:xfrm>
            <a:prstGeom prst="rect">
              <a:avLst/>
            </a:prstGeom>
          </p:spPr>
          <p:txBody>
            <a:bodyPr wrap="square" lIns="137187" tIns="68594" rIns="137187" bIns="68594">
              <a:spAutoFit/>
            </a:bodyPr>
            <a:lstStyle/>
            <a:p>
              <a:pPr lvl="0"/>
              <a:r>
                <a:rPr lang="en-US" altLang="ja-JP" sz="900" dirty="0">
                  <a:solidFill>
                    <a:srgbClr val="C00000"/>
                  </a:solidFill>
                  <a:latin typeface="Calibri"/>
                </a:rPr>
                <a:t>EV message</a:t>
              </a:r>
            </a:p>
            <a:p>
              <a:pPr lvl="0"/>
              <a:r>
                <a:rPr lang="en-US" altLang="ja-JP" sz="900" dirty="0">
                  <a:solidFill>
                    <a:srgbClr val="C00000"/>
                  </a:solidFill>
                  <a:latin typeface="Calibri"/>
                </a:rPr>
                <a:t>1024</a:t>
              </a:r>
              <a:endParaRPr lang="ja-JP" altLang="en-US" sz="1000" dirty="0">
                <a:solidFill>
                  <a:srgbClr val="C00000"/>
                </a:solidFill>
              </a:endParaRPr>
            </a:p>
          </p:txBody>
        </p:sp>
        <p:sp>
          <p:nvSpPr>
            <p:cNvPr id="113" name="四角形: 角を丸くする 112">
              <a:extLst>
                <a:ext uri="{FF2B5EF4-FFF2-40B4-BE49-F238E27FC236}">
                  <a16:creationId xmlns:a16="http://schemas.microsoft.com/office/drawing/2014/main" id="{E399E888-AC8C-4361-8ACE-65D6B1975012}"/>
                </a:ext>
              </a:extLst>
            </p:cNvPr>
            <p:cNvSpPr/>
            <p:nvPr/>
          </p:nvSpPr>
          <p:spPr>
            <a:xfrm>
              <a:off x="6998225" y="6951068"/>
              <a:ext cx="469925" cy="125571"/>
            </a:xfrm>
            <a:prstGeom prst="roundRect">
              <a:avLst/>
            </a:prstGeom>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r>
                <a:rPr lang="en-US" altLang="ja-JP" sz="800" dirty="0"/>
                <a:t>File 1024</a:t>
              </a:r>
              <a:endParaRPr kumimoji="1" lang="ja-JP" altLang="en-US" sz="800" dirty="0"/>
            </a:p>
          </p:txBody>
        </p:sp>
        <p:sp>
          <p:nvSpPr>
            <p:cNvPr id="114" name="四角形: 角を丸くする 113">
              <a:extLst>
                <a:ext uri="{FF2B5EF4-FFF2-40B4-BE49-F238E27FC236}">
                  <a16:creationId xmlns:a16="http://schemas.microsoft.com/office/drawing/2014/main" id="{0BC9DBEA-02BA-4510-AC91-6D31805751E4}"/>
                </a:ext>
              </a:extLst>
            </p:cNvPr>
            <p:cNvSpPr/>
            <p:nvPr/>
          </p:nvSpPr>
          <p:spPr>
            <a:xfrm>
              <a:off x="8144789" y="6652130"/>
              <a:ext cx="469925" cy="125571"/>
            </a:xfrm>
            <a:prstGeom prst="roundRect">
              <a:avLst/>
            </a:prstGeom>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lang="en-US" altLang="ja-JP" sz="800" dirty="0"/>
                <a:t>File 0004</a:t>
              </a:r>
              <a:endParaRPr kumimoji="1" lang="ja-JP" altLang="en-US" sz="800" dirty="0"/>
            </a:p>
          </p:txBody>
        </p:sp>
        <p:sp>
          <p:nvSpPr>
            <p:cNvPr id="115" name="四角形: 角を丸くする 114">
              <a:extLst>
                <a:ext uri="{FF2B5EF4-FFF2-40B4-BE49-F238E27FC236}">
                  <a16:creationId xmlns:a16="http://schemas.microsoft.com/office/drawing/2014/main" id="{768A8AFC-60FF-4BB4-A894-94F164CC3D50}"/>
                </a:ext>
              </a:extLst>
            </p:cNvPr>
            <p:cNvSpPr/>
            <p:nvPr/>
          </p:nvSpPr>
          <p:spPr>
            <a:xfrm>
              <a:off x="8144789" y="6951067"/>
              <a:ext cx="469925" cy="125571"/>
            </a:xfrm>
            <a:prstGeom prst="roundRect">
              <a:avLst/>
            </a:prstGeom>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lang="en-US" altLang="ja-JP" sz="800" dirty="0"/>
                <a:t>File 0004</a:t>
              </a:r>
              <a:endParaRPr kumimoji="1" lang="ja-JP" altLang="en-US" sz="800" dirty="0"/>
            </a:p>
          </p:txBody>
        </p:sp>
        <p:sp>
          <p:nvSpPr>
            <p:cNvPr id="116" name="四角形: 角を丸くする 115">
              <a:extLst>
                <a:ext uri="{FF2B5EF4-FFF2-40B4-BE49-F238E27FC236}">
                  <a16:creationId xmlns:a16="http://schemas.microsoft.com/office/drawing/2014/main" id="{D4A7214E-AC23-4FEA-95BA-1BF92A866BE4}"/>
                </a:ext>
              </a:extLst>
            </p:cNvPr>
            <p:cNvSpPr/>
            <p:nvPr/>
          </p:nvSpPr>
          <p:spPr>
            <a:xfrm>
              <a:off x="8145012" y="6799900"/>
              <a:ext cx="469925" cy="125571"/>
            </a:xfrm>
            <a:prstGeom prst="roundRect">
              <a:avLst/>
            </a:prstGeom>
          </p:spPr>
          <p:style>
            <a:lnRef idx="0">
              <a:schemeClr val="accent3"/>
            </a:lnRef>
            <a:fillRef idx="3">
              <a:schemeClr val="accent3"/>
            </a:fillRef>
            <a:effectRef idx="3">
              <a:schemeClr val="accent3"/>
            </a:effectRef>
            <a:fontRef idx="minor">
              <a:schemeClr val="lt1"/>
            </a:fontRef>
          </p:style>
          <p:txBody>
            <a:bodyPr lIns="0" tIns="0" rIns="0" bIns="0" rtlCol="0" anchor="ctr"/>
            <a:lstStyle/>
            <a:p>
              <a:pPr algn="ctr"/>
              <a:r>
                <a:rPr lang="en-US" altLang="ja-JP" sz="800" dirty="0"/>
                <a:t>File 0003</a:t>
              </a:r>
              <a:endParaRPr kumimoji="1" lang="ja-JP" altLang="en-US" sz="800" dirty="0"/>
            </a:p>
          </p:txBody>
        </p:sp>
        <p:sp>
          <p:nvSpPr>
            <p:cNvPr id="117" name="正方形/長方形 116">
              <a:extLst>
                <a:ext uri="{FF2B5EF4-FFF2-40B4-BE49-F238E27FC236}">
                  <a16:creationId xmlns:a16="http://schemas.microsoft.com/office/drawing/2014/main" id="{FEA14F7A-EBE2-4EEF-83EC-9EC83F3F4F85}"/>
                </a:ext>
              </a:extLst>
            </p:cNvPr>
            <p:cNvSpPr/>
            <p:nvPr/>
          </p:nvSpPr>
          <p:spPr>
            <a:xfrm>
              <a:off x="7584249" y="6590353"/>
              <a:ext cx="399729" cy="446304"/>
            </a:xfrm>
            <a:prstGeom prst="rect">
              <a:avLst/>
            </a:prstGeom>
          </p:spPr>
          <p:txBody>
            <a:bodyPr wrap="square" lIns="137187" tIns="68594" rIns="137187" bIns="68594">
              <a:spAutoFit/>
            </a:bodyPr>
            <a:lstStyle/>
            <a:p>
              <a:pPr lvl="0"/>
              <a:r>
                <a:rPr lang="en-US" altLang="ja-JP" dirty="0">
                  <a:latin typeface="Calibri"/>
                </a:rPr>
                <a:t>...</a:t>
              </a:r>
              <a:endParaRPr lang="ja-JP" altLang="en-US" sz="2000" dirty="0"/>
            </a:p>
          </p:txBody>
        </p:sp>
      </p:grpSp>
      <p:sp>
        <p:nvSpPr>
          <p:cNvPr id="118" name="正方形/長方形 117">
            <a:extLst>
              <a:ext uri="{FF2B5EF4-FFF2-40B4-BE49-F238E27FC236}">
                <a16:creationId xmlns:a16="http://schemas.microsoft.com/office/drawing/2014/main" id="{20E409D4-8D0A-4EEF-87BB-F878BA339CA7}"/>
              </a:ext>
            </a:extLst>
          </p:cNvPr>
          <p:cNvSpPr/>
          <p:nvPr/>
        </p:nvSpPr>
        <p:spPr>
          <a:xfrm>
            <a:off x="5994697" y="7004016"/>
            <a:ext cx="4235579" cy="646359"/>
          </a:xfrm>
          <a:prstGeom prst="rect">
            <a:avLst/>
          </a:prstGeom>
        </p:spPr>
        <p:txBody>
          <a:bodyPr wrap="square" lIns="137187" tIns="68594" rIns="137187" bIns="68594">
            <a:spAutoFit/>
          </a:bodyPr>
          <a:lstStyle/>
          <a:p>
            <a:pPr lvl="0"/>
            <a:r>
              <a:rPr lang="en-US" altLang="ja-JP" sz="1100" dirty="0">
                <a:solidFill>
                  <a:srgbClr val="5F5F5F"/>
                </a:solidFill>
                <a:latin typeface="Calibri"/>
              </a:rPr>
              <a:t>Files are handled in list (EV message No.) consisting of up to 8 files. </a:t>
            </a:r>
          </a:p>
          <a:p>
            <a:pPr lvl="0"/>
            <a:r>
              <a:rPr lang="en-US" altLang="ja-JP" sz="1100" dirty="0">
                <a:solidFill>
                  <a:srgbClr val="5F5F5F"/>
                </a:solidFill>
                <a:latin typeface="Calibri"/>
              </a:rPr>
              <a:t>Silence time and number of repetitions are also set in this list.</a:t>
            </a:r>
          </a:p>
          <a:p>
            <a:pPr lvl="0"/>
            <a:r>
              <a:rPr lang="en-US" altLang="ja-JP" sz="1100" dirty="0">
                <a:solidFill>
                  <a:srgbClr val="5F5F5F"/>
                </a:solidFill>
                <a:latin typeface="Calibri"/>
              </a:rPr>
              <a:t>Up to 1024 lists will be created.</a:t>
            </a:r>
            <a:endParaRPr lang="ja-JP" altLang="en-US" sz="1200" dirty="0"/>
          </a:p>
        </p:txBody>
      </p:sp>
      <p:grpSp>
        <p:nvGrpSpPr>
          <p:cNvPr id="119" name="グループ化 118">
            <a:extLst>
              <a:ext uri="{FF2B5EF4-FFF2-40B4-BE49-F238E27FC236}">
                <a16:creationId xmlns:a16="http://schemas.microsoft.com/office/drawing/2014/main" id="{A2F431CE-9481-4BD8-8231-360D395F7374}"/>
              </a:ext>
            </a:extLst>
          </p:cNvPr>
          <p:cNvGrpSpPr/>
          <p:nvPr/>
        </p:nvGrpSpPr>
        <p:grpSpPr>
          <a:xfrm>
            <a:off x="10055469" y="6005569"/>
            <a:ext cx="3295573" cy="1635826"/>
            <a:chOff x="9990472" y="6158532"/>
            <a:chExt cx="3295573" cy="1635826"/>
          </a:xfrm>
        </p:grpSpPr>
        <p:grpSp>
          <p:nvGrpSpPr>
            <p:cNvPr id="120" name="グループ化 119">
              <a:extLst>
                <a:ext uri="{FF2B5EF4-FFF2-40B4-BE49-F238E27FC236}">
                  <a16:creationId xmlns:a16="http://schemas.microsoft.com/office/drawing/2014/main" id="{50DF4562-3FA5-4E33-9150-0D3E8F4CFCF0}"/>
                </a:ext>
              </a:extLst>
            </p:cNvPr>
            <p:cNvGrpSpPr/>
            <p:nvPr/>
          </p:nvGrpSpPr>
          <p:grpSpPr>
            <a:xfrm>
              <a:off x="10221836" y="6158532"/>
              <a:ext cx="2340573" cy="1187021"/>
              <a:chOff x="9760386" y="4969370"/>
              <a:chExt cx="2340573" cy="1187021"/>
            </a:xfrm>
          </p:grpSpPr>
          <p:sp>
            <p:nvSpPr>
              <p:cNvPr id="137" name="正方形/長方形 136">
                <a:extLst>
                  <a:ext uri="{FF2B5EF4-FFF2-40B4-BE49-F238E27FC236}">
                    <a16:creationId xmlns:a16="http://schemas.microsoft.com/office/drawing/2014/main" id="{CD23CF67-F124-4941-8D97-100CD69B1A08}"/>
                  </a:ext>
                </a:extLst>
              </p:cNvPr>
              <p:cNvSpPr/>
              <p:nvPr/>
            </p:nvSpPr>
            <p:spPr>
              <a:xfrm>
                <a:off x="10968633" y="5608220"/>
                <a:ext cx="1031791" cy="548171"/>
              </a:xfrm>
              <a:prstGeom prst="rect">
                <a:avLst/>
              </a:prstGeom>
              <a:solidFill>
                <a:srgbClr val="BA8CDC"/>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pic>
            <p:nvPicPr>
              <p:cNvPr id="138" name="Picture 2">
                <a:extLst>
                  <a:ext uri="{FF2B5EF4-FFF2-40B4-BE49-F238E27FC236}">
                    <a16:creationId xmlns:a16="http://schemas.microsoft.com/office/drawing/2014/main" id="{9C1DC168-A4A6-4F41-BB91-ED40BD62416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963250" y="5629695"/>
                <a:ext cx="1137709" cy="4934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9" name="正方形/長方形 17">
                <a:extLst>
                  <a:ext uri="{FF2B5EF4-FFF2-40B4-BE49-F238E27FC236}">
                    <a16:creationId xmlns:a16="http://schemas.microsoft.com/office/drawing/2014/main" id="{70FF8D6B-4281-4441-A999-91B5944E3A4D}"/>
                  </a:ext>
                </a:extLst>
              </p:cNvPr>
              <p:cNvSpPr/>
              <p:nvPr/>
            </p:nvSpPr>
            <p:spPr>
              <a:xfrm>
                <a:off x="9760386" y="5177758"/>
                <a:ext cx="1248192" cy="860732"/>
              </a:xfrm>
              <a:custGeom>
                <a:avLst/>
                <a:gdLst>
                  <a:gd name="connsiteX0" fmla="*/ 0 w 590593"/>
                  <a:gd name="connsiteY0" fmla="*/ 0 h 573585"/>
                  <a:gd name="connsiteX1" fmla="*/ 590593 w 590593"/>
                  <a:gd name="connsiteY1" fmla="*/ 0 h 573585"/>
                  <a:gd name="connsiteX2" fmla="*/ 590593 w 590593"/>
                  <a:gd name="connsiteY2" fmla="*/ 573585 h 573585"/>
                  <a:gd name="connsiteX3" fmla="*/ 0 w 590593"/>
                  <a:gd name="connsiteY3" fmla="*/ 573585 h 573585"/>
                  <a:gd name="connsiteX4" fmla="*/ 0 w 590593"/>
                  <a:gd name="connsiteY4" fmla="*/ 0 h 573585"/>
                  <a:gd name="connsiteX0" fmla="*/ 0 w 590593"/>
                  <a:gd name="connsiteY0" fmla="*/ 0 h 573585"/>
                  <a:gd name="connsiteX1" fmla="*/ 590593 w 590593"/>
                  <a:gd name="connsiteY1" fmla="*/ 0 h 573585"/>
                  <a:gd name="connsiteX2" fmla="*/ 586394 w 590593"/>
                  <a:gd name="connsiteY2" fmla="*/ 215964 h 573585"/>
                  <a:gd name="connsiteX3" fmla="*/ 590593 w 590593"/>
                  <a:gd name="connsiteY3" fmla="*/ 573585 h 573585"/>
                  <a:gd name="connsiteX4" fmla="*/ 0 w 590593"/>
                  <a:gd name="connsiteY4" fmla="*/ 573585 h 573585"/>
                  <a:gd name="connsiteX5" fmla="*/ 0 w 590593"/>
                  <a:gd name="connsiteY5" fmla="*/ 0 h 573585"/>
                  <a:gd name="connsiteX0" fmla="*/ 0 w 632078"/>
                  <a:gd name="connsiteY0" fmla="*/ 0 h 573585"/>
                  <a:gd name="connsiteX1" fmla="*/ 590593 w 632078"/>
                  <a:gd name="connsiteY1" fmla="*/ 0 h 573585"/>
                  <a:gd name="connsiteX2" fmla="*/ 586394 w 632078"/>
                  <a:gd name="connsiteY2" fmla="*/ 215964 h 573585"/>
                  <a:gd name="connsiteX3" fmla="*/ 583128 w 632078"/>
                  <a:gd name="connsiteY3" fmla="*/ 408642 h 573585"/>
                  <a:gd name="connsiteX4" fmla="*/ 590593 w 632078"/>
                  <a:gd name="connsiteY4" fmla="*/ 573585 h 573585"/>
                  <a:gd name="connsiteX5" fmla="*/ 0 w 632078"/>
                  <a:gd name="connsiteY5" fmla="*/ 573585 h 573585"/>
                  <a:gd name="connsiteX6" fmla="*/ 0 w 632078"/>
                  <a:gd name="connsiteY6" fmla="*/ 0 h 573585"/>
                  <a:gd name="connsiteX0" fmla="*/ 0 w 633116"/>
                  <a:gd name="connsiteY0" fmla="*/ 0 h 573585"/>
                  <a:gd name="connsiteX1" fmla="*/ 590593 w 633116"/>
                  <a:gd name="connsiteY1" fmla="*/ 0 h 573585"/>
                  <a:gd name="connsiteX2" fmla="*/ 586393 w 633116"/>
                  <a:gd name="connsiteY2" fmla="*/ 114727 h 573585"/>
                  <a:gd name="connsiteX3" fmla="*/ 586394 w 633116"/>
                  <a:gd name="connsiteY3" fmla="*/ 215964 h 573585"/>
                  <a:gd name="connsiteX4" fmla="*/ 583128 w 633116"/>
                  <a:gd name="connsiteY4" fmla="*/ 408642 h 573585"/>
                  <a:gd name="connsiteX5" fmla="*/ 590593 w 633116"/>
                  <a:gd name="connsiteY5" fmla="*/ 573585 h 573585"/>
                  <a:gd name="connsiteX6" fmla="*/ 0 w 633116"/>
                  <a:gd name="connsiteY6" fmla="*/ 573585 h 573585"/>
                  <a:gd name="connsiteX7" fmla="*/ 0 w 633116"/>
                  <a:gd name="connsiteY7" fmla="*/ 0 h 573585"/>
                  <a:gd name="connsiteX0" fmla="*/ 0 w 632078"/>
                  <a:gd name="connsiteY0" fmla="*/ 0 h 573585"/>
                  <a:gd name="connsiteX1" fmla="*/ 590593 w 632078"/>
                  <a:gd name="connsiteY1" fmla="*/ 0 h 573585"/>
                  <a:gd name="connsiteX2" fmla="*/ 586393 w 632078"/>
                  <a:gd name="connsiteY2" fmla="*/ 114727 h 573585"/>
                  <a:gd name="connsiteX3" fmla="*/ 586394 w 632078"/>
                  <a:gd name="connsiteY3" fmla="*/ 215964 h 573585"/>
                  <a:gd name="connsiteX4" fmla="*/ 583128 w 632078"/>
                  <a:gd name="connsiteY4" fmla="*/ 408642 h 573585"/>
                  <a:gd name="connsiteX5" fmla="*/ 590593 w 632078"/>
                  <a:gd name="connsiteY5" fmla="*/ 573585 h 573585"/>
                  <a:gd name="connsiteX6" fmla="*/ 0 w 632078"/>
                  <a:gd name="connsiteY6" fmla="*/ 573585 h 573585"/>
                  <a:gd name="connsiteX7" fmla="*/ 0 w 632078"/>
                  <a:gd name="connsiteY7" fmla="*/ 0 h 573585"/>
                  <a:gd name="connsiteX0" fmla="*/ 0 w 632078"/>
                  <a:gd name="connsiteY0" fmla="*/ 0 h 573585"/>
                  <a:gd name="connsiteX1" fmla="*/ 590593 w 632078"/>
                  <a:gd name="connsiteY1" fmla="*/ 0 h 573585"/>
                  <a:gd name="connsiteX2" fmla="*/ 586393 w 632078"/>
                  <a:gd name="connsiteY2" fmla="*/ 114727 h 573585"/>
                  <a:gd name="connsiteX3" fmla="*/ 586393 w 632078"/>
                  <a:gd name="connsiteY3" fmla="*/ 157182 h 573585"/>
                  <a:gd name="connsiteX4" fmla="*/ 586394 w 632078"/>
                  <a:gd name="connsiteY4" fmla="*/ 215964 h 573585"/>
                  <a:gd name="connsiteX5" fmla="*/ 583128 w 632078"/>
                  <a:gd name="connsiteY5" fmla="*/ 408642 h 573585"/>
                  <a:gd name="connsiteX6" fmla="*/ 590593 w 632078"/>
                  <a:gd name="connsiteY6" fmla="*/ 573585 h 573585"/>
                  <a:gd name="connsiteX7" fmla="*/ 0 w 632078"/>
                  <a:gd name="connsiteY7" fmla="*/ 573585 h 573585"/>
                  <a:gd name="connsiteX8" fmla="*/ 0 w 632078"/>
                  <a:gd name="connsiteY8" fmla="*/ 0 h 573585"/>
                  <a:gd name="connsiteX0" fmla="*/ 0 w 687630"/>
                  <a:gd name="connsiteY0" fmla="*/ 0 h 573585"/>
                  <a:gd name="connsiteX1" fmla="*/ 590593 w 687630"/>
                  <a:gd name="connsiteY1" fmla="*/ 0 h 573585"/>
                  <a:gd name="connsiteX2" fmla="*/ 586393 w 687630"/>
                  <a:gd name="connsiteY2" fmla="*/ 114727 h 573585"/>
                  <a:gd name="connsiteX3" fmla="*/ 687630 w 687630"/>
                  <a:gd name="connsiteY3" fmla="*/ 3693 h 573585"/>
                  <a:gd name="connsiteX4" fmla="*/ 586394 w 687630"/>
                  <a:gd name="connsiteY4" fmla="*/ 215964 h 573585"/>
                  <a:gd name="connsiteX5" fmla="*/ 583128 w 687630"/>
                  <a:gd name="connsiteY5" fmla="*/ 408642 h 573585"/>
                  <a:gd name="connsiteX6" fmla="*/ 590593 w 687630"/>
                  <a:gd name="connsiteY6" fmla="*/ 573585 h 573585"/>
                  <a:gd name="connsiteX7" fmla="*/ 0 w 687630"/>
                  <a:gd name="connsiteY7" fmla="*/ 573585 h 573585"/>
                  <a:gd name="connsiteX8" fmla="*/ 0 w 687630"/>
                  <a:gd name="connsiteY8" fmla="*/ 0 h 573585"/>
                  <a:gd name="connsiteX0" fmla="*/ 0 w 687630"/>
                  <a:gd name="connsiteY0" fmla="*/ 0 h 573585"/>
                  <a:gd name="connsiteX1" fmla="*/ 590593 w 687630"/>
                  <a:gd name="connsiteY1" fmla="*/ 0 h 573585"/>
                  <a:gd name="connsiteX2" fmla="*/ 586393 w 687630"/>
                  <a:gd name="connsiteY2" fmla="*/ 114727 h 573585"/>
                  <a:gd name="connsiteX3" fmla="*/ 687630 w 687630"/>
                  <a:gd name="connsiteY3" fmla="*/ 3693 h 573585"/>
                  <a:gd name="connsiteX4" fmla="*/ 586394 w 687630"/>
                  <a:gd name="connsiteY4" fmla="*/ 215964 h 573585"/>
                  <a:gd name="connsiteX5" fmla="*/ 583128 w 687630"/>
                  <a:gd name="connsiteY5" fmla="*/ 408642 h 573585"/>
                  <a:gd name="connsiteX6" fmla="*/ 602721 w 687630"/>
                  <a:gd name="connsiteY6" fmla="*/ 470690 h 573585"/>
                  <a:gd name="connsiteX7" fmla="*/ 590593 w 687630"/>
                  <a:gd name="connsiteY7" fmla="*/ 573585 h 573585"/>
                  <a:gd name="connsiteX8" fmla="*/ 0 w 687630"/>
                  <a:gd name="connsiteY8" fmla="*/ 573585 h 573585"/>
                  <a:gd name="connsiteX9" fmla="*/ 0 w 687630"/>
                  <a:gd name="connsiteY9" fmla="*/ 0 h 573585"/>
                  <a:gd name="connsiteX0" fmla="*/ 0 w 687630"/>
                  <a:gd name="connsiteY0" fmla="*/ 0 h 573585"/>
                  <a:gd name="connsiteX1" fmla="*/ 590593 w 687630"/>
                  <a:gd name="connsiteY1" fmla="*/ 0 h 573585"/>
                  <a:gd name="connsiteX2" fmla="*/ 586393 w 687630"/>
                  <a:gd name="connsiteY2" fmla="*/ 114727 h 573585"/>
                  <a:gd name="connsiteX3" fmla="*/ 687630 w 687630"/>
                  <a:gd name="connsiteY3" fmla="*/ 3693 h 573585"/>
                  <a:gd name="connsiteX4" fmla="*/ 586394 w 687630"/>
                  <a:gd name="connsiteY4" fmla="*/ 215964 h 573585"/>
                  <a:gd name="connsiteX5" fmla="*/ 583128 w 687630"/>
                  <a:gd name="connsiteY5" fmla="*/ 408642 h 573585"/>
                  <a:gd name="connsiteX6" fmla="*/ 668035 w 687630"/>
                  <a:gd name="connsiteY6" fmla="*/ 385782 h 573585"/>
                  <a:gd name="connsiteX7" fmla="*/ 590593 w 687630"/>
                  <a:gd name="connsiteY7" fmla="*/ 573585 h 573585"/>
                  <a:gd name="connsiteX8" fmla="*/ 0 w 687630"/>
                  <a:gd name="connsiteY8" fmla="*/ 573585 h 573585"/>
                  <a:gd name="connsiteX9" fmla="*/ 0 w 687630"/>
                  <a:gd name="connsiteY9" fmla="*/ 0 h 573585"/>
                  <a:gd name="connsiteX0" fmla="*/ 0 w 687630"/>
                  <a:gd name="connsiteY0" fmla="*/ 0 h 573585"/>
                  <a:gd name="connsiteX1" fmla="*/ 590593 w 687630"/>
                  <a:gd name="connsiteY1" fmla="*/ 0 h 573585"/>
                  <a:gd name="connsiteX2" fmla="*/ 586393 w 687630"/>
                  <a:gd name="connsiteY2" fmla="*/ 114727 h 573585"/>
                  <a:gd name="connsiteX3" fmla="*/ 687630 w 687630"/>
                  <a:gd name="connsiteY3" fmla="*/ 3693 h 573585"/>
                  <a:gd name="connsiteX4" fmla="*/ 586394 w 687630"/>
                  <a:gd name="connsiteY4" fmla="*/ 215964 h 573585"/>
                  <a:gd name="connsiteX5" fmla="*/ 583128 w 687630"/>
                  <a:gd name="connsiteY5" fmla="*/ 408642 h 573585"/>
                  <a:gd name="connsiteX6" fmla="*/ 668035 w 687630"/>
                  <a:gd name="connsiteY6" fmla="*/ 385782 h 573585"/>
                  <a:gd name="connsiteX7" fmla="*/ 586393 w 687630"/>
                  <a:gd name="connsiteY7" fmla="*/ 487019 h 573585"/>
                  <a:gd name="connsiteX8" fmla="*/ 590593 w 687630"/>
                  <a:gd name="connsiteY8" fmla="*/ 573585 h 573585"/>
                  <a:gd name="connsiteX9" fmla="*/ 0 w 687630"/>
                  <a:gd name="connsiteY9" fmla="*/ 573585 h 573585"/>
                  <a:gd name="connsiteX10" fmla="*/ 0 w 687630"/>
                  <a:gd name="connsiteY10" fmla="*/ 0 h 573585"/>
                  <a:gd name="connsiteX0" fmla="*/ 0 w 687630"/>
                  <a:gd name="connsiteY0" fmla="*/ 0 h 573585"/>
                  <a:gd name="connsiteX1" fmla="*/ 590593 w 687630"/>
                  <a:gd name="connsiteY1" fmla="*/ 0 h 573585"/>
                  <a:gd name="connsiteX2" fmla="*/ 586393 w 687630"/>
                  <a:gd name="connsiteY2" fmla="*/ 114727 h 573585"/>
                  <a:gd name="connsiteX3" fmla="*/ 687630 w 687630"/>
                  <a:gd name="connsiteY3" fmla="*/ 3693 h 573585"/>
                  <a:gd name="connsiteX4" fmla="*/ 586394 w 687630"/>
                  <a:gd name="connsiteY4" fmla="*/ 215964 h 573585"/>
                  <a:gd name="connsiteX5" fmla="*/ 583128 w 687630"/>
                  <a:gd name="connsiteY5" fmla="*/ 408642 h 573585"/>
                  <a:gd name="connsiteX6" fmla="*/ 668035 w 687630"/>
                  <a:gd name="connsiteY6" fmla="*/ 385782 h 573585"/>
                  <a:gd name="connsiteX7" fmla="*/ 586393 w 687630"/>
                  <a:gd name="connsiteY7" fmla="*/ 487019 h 573585"/>
                  <a:gd name="connsiteX8" fmla="*/ 590593 w 687630"/>
                  <a:gd name="connsiteY8" fmla="*/ 573585 h 573585"/>
                  <a:gd name="connsiteX9" fmla="*/ 0 w 687630"/>
                  <a:gd name="connsiteY9" fmla="*/ 573585 h 573585"/>
                  <a:gd name="connsiteX10" fmla="*/ 0 w 687630"/>
                  <a:gd name="connsiteY10" fmla="*/ 0 h 573585"/>
                  <a:gd name="connsiteX0" fmla="*/ 0 w 687630"/>
                  <a:gd name="connsiteY0" fmla="*/ 0 h 573585"/>
                  <a:gd name="connsiteX1" fmla="*/ 590593 w 687630"/>
                  <a:gd name="connsiteY1" fmla="*/ 0 h 573585"/>
                  <a:gd name="connsiteX2" fmla="*/ 586393 w 687630"/>
                  <a:gd name="connsiteY2" fmla="*/ 114727 h 573585"/>
                  <a:gd name="connsiteX3" fmla="*/ 687630 w 687630"/>
                  <a:gd name="connsiteY3" fmla="*/ 3693 h 573585"/>
                  <a:gd name="connsiteX4" fmla="*/ 586394 w 687630"/>
                  <a:gd name="connsiteY4" fmla="*/ 215964 h 573585"/>
                  <a:gd name="connsiteX5" fmla="*/ 583128 w 687630"/>
                  <a:gd name="connsiteY5" fmla="*/ 408642 h 573585"/>
                  <a:gd name="connsiteX6" fmla="*/ 668035 w 687630"/>
                  <a:gd name="connsiteY6" fmla="*/ 385782 h 573585"/>
                  <a:gd name="connsiteX7" fmla="*/ 586393 w 687630"/>
                  <a:gd name="connsiteY7" fmla="*/ 487019 h 573585"/>
                  <a:gd name="connsiteX8" fmla="*/ 588211 w 687630"/>
                  <a:gd name="connsiteY8" fmla="*/ 571204 h 573585"/>
                  <a:gd name="connsiteX9" fmla="*/ 0 w 687630"/>
                  <a:gd name="connsiteY9" fmla="*/ 573585 h 573585"/>
                  <a:gd name="connsiteX10" fmla="*/ 0 w 687630"/>
                  <a:gd name="connsiteY10" fmla="*/ 0 h 573585"/>
                  <a:gd name="connsiteX0" fmla="*/ 0 w 687630"/>
                  <a:gd name="connsiteY0" fmla="*/ 0 h 573585"/>
                  <a:gd name="connsiteX1" fmla="*/ 590593 w 687630"/>
                  <a:gd name="connsiteY1" fmla="*/ 0 h 573585"/>
                  <a:gd name="connsiteX2" fmla="*/ 586393 w 687630"/>
                  <a:gd name="connsiteY2" fmla="*/ 114727 h 573585"/>
                  <a:gd name="connsiteX3" fmla="*/ 687630 w 687630"/>
                  <a:gd name="connsiteY3" fmla="*/ 3693 h 573585"/>
                  <a:gd name="connsiteX4" fmla="*/ 586394 w 687630"/>
                  <a:gd name="connsiteY4" fmla="*/ 215964 h 573585"/>
                  <a:gd name="connsiteX5" fmla="*/ 583128 w 687630"/>
                  <a:gd name="connsiteY5" fmla="*/ 408642 h 573585"/>
                  <a:gd name="connsiteX6" fmla="*/ 668035 w 687630"/>
                  <a:gd name="connsiteY6" fmla="*/ 385782 h 573585"/>
                  <a:gd name="connsiteX7" fmla="*/ 586393 w 687630"/>
                  <a:gd name="connsiteY7" fmla="*/ 487019 h 573585"/>
                  <a:gd name="connsiteX8" fmla="*/ 588211 w 687630"/>
                  <a:gd name="connsiteY8" fmla="*/ 571204 h 573585"/>
                  <a:gd name="connsiteX9" fmla="*/ 0 w 687630"/>
                  <a:gd name="connsiteY9" fmla="*/ 573585 h 573585"/>
                  <a:gd name="connsiteX10" fmla="*/ 0 w 687630"/>
                  <a:gd name="connsiteY10" fmla="*/ 0 h 573585"/>
                  <a:gd name="connsiteX0" fmla="*/ 0 w 687630"/>
                  <a:gd name="connsiteY0" fmla="*/ 0 h 573585"/>
                  <a:gd name="connsiteX1" fmla="*/ 590593 w 687630"/>
                  <a:gd name="connsiteY1" fmla="*/ 0 h 573585"/>
                  <a:gd name="connsiteX2" fmla="*/ 586393 w 687630"/>
                  <a:gd name="connsiteY2" fmla="*/ 114727 h 573585"/>
                  <a:gd name="connsiteX3" fmla="*/ 687630 w 687630"/>
                  <a:gd name="connsiteY3" fmla="*/ 3693 h 573585"/>
                  <a:gd name="connsiteX4" fmla="*/ 586394 w 687630"/>
                  <a:gd name="connsiteY4" fmla="*/ 215964 h 573585"/>
                  <a:gd name="connsiteX5" fmla="*/ 583128 w 687630"/>
                  <a:gd name="connsiteY5" fmla="*/ 408642 h 573585"/>
                  <a:gd name="connsiteX6" fmla="*/ 668035 w 687630"/>
                  <a:gd name="connsiteY6" fmla="*/ 385782 h 573585"/>
                  <a:gd name="connsiteX7" fmla="*/ 621499 w 687630"/>
                  <a:gd name="connsiteY7" fmla="*/ 447082 h 573585"/>
                  <a:gd name="connsiteX8" fmla="*/ 586393 w 687630"/>
                  <a:gd name="connsiteY8" fmla="*/ 487019 h 573585"/>
                  <a:gd name="connsiteX9" fmla="*/ 588211 w 687630"/>
                  <a:gd name="connsiteY9" fmla="*/ 571204 h 573585"/>
                  <a:gd name="connsiteX10" fmla="*/ 0 w 687630"/>
                  <a:gd name="connsiteY10" fmla="*/ 573585 h 573585"/>
                  <a:gd name="connsiteX11" fmla="*/ 0 w 687630"/>
                  <a:gd name="connsiteY11" fmla="*/ 0 h 573585"/>
                  <a:gd name="connsiteX0" fmla="*/ 0 w 687630"/>
                  <a:gd name="connsiteY0" fmla="*/ 0 h 573585"/>
                  <a:gd name="connsiteX1" fmla="*/ 590593 w 687630"/>
                  <a:gd name="connsiteY1" fmla="*/ 0 h 573585"/>
                  <a:gd name="connsiteX2" fmla="*/ 586393 w 687630"/>
                  <a:gd name="connsiteY2" fmla="*/ 114727 h 573585"/>
                  <a:gd name="connsiteX3" fmla="*/ 687630 w 687630"/>
                  <a:gd name="connsiteY3" fmla="*/ 3693 h 573585"/>
                  <a:gd name="connsiteX4" fmla="*/ 586394 w 687630"/>
                  <a:gd name="connsiteY4" fmla="*/ 215964 h 573585"/>
                  <a:gd name="connsiteX5" fmla="*/ 583128 w 687630"/>
                  <a:gd name="connsiteY5" fmla="*/ 408642 h 573585"/>
                  <a:gd name="connsiteX6" fmla="*/ 668035 w 687630"/>
                  <a:gd name="connsiteY6" fmla="*/ 385782 h 573585"/>
                  <a:gd name="connsiteX7" fmla="*/ 586393 w 687630"/>
                  <a:gd name="connsiteY7" fmla="*/ 487019 h 573585"/>
                  <a:gd name="connsiteX8" fmla="*/ 588211 w 687630"/>
                  <a:gd name="connsiteY8" fmla="*/ 571204 h 573585"/>
                  <a:gd name="connsiteX9" fmla="*/ 0 w 687630"/>
                  <a:gd name="connsiteY9" fmla="*/ 573585 h 573585"/>
                  <a:gd name="connsiteX10" fmla="*/ 0 w 687630"/>
                  <a:gd name="connsiteY10" fmla="*/ 0 h 573585"/>
                  <a:gd name="connsiteX0" fmla="*/ 0 w 687630"/>
                  <a:gd name="connsiteY0" fmla="*/ 0 h 573585"/>
                  <a:gd name="connsiteX1" fmla="*/ 590593 w 687630"/>
                  <a:gd name="connsiteY1" fmla="*/ 0 h 573585"/>
                  <a:gd name="connsiteX2" fmla="*/ 586393 w 687630"/>
                  <a:gd name="connsiteY2" fmla="*/ 114727 h 573585"/>
                  <a:gd name="connsiteX3" fmla="*/ 687630 w 687630"/>
                  <a:gd name="connsiteY3" fmla="*/ 3693 h 573585"/>
                  <a:gd name="connsiteX4" fmla="*/ 586394 w 687630"/>
                  <a:gd name="connsiteY4" fmla="*/ 215964 h 573585"/>
                  <a:gd name="connsiteX5" fmla="*/ 583128 w 687630"/>
                  <a:gd name="connsiteY5" fmla="*/ 408642 h 573585"/>
                  <a:gd name="connsiteX6" fmla="*/ 668035 w 687630"/>
                  <a:gd name="connsiteY6" fmla="*/ 385782 h 573585"/>
                  <a:gd name="connsiteX7" fmla="*/ 586393 w 687630"/>
                  <a:gd name="connsiteY7" fmla="*/ 487019 h 573585"/>
                  <a:gd name="connsiteX8" fmla="*/ 588211 w 687630"/>
                  <a:gd name="connsiteY8" fmla="*/ 571204 h 573585"/>
                  <a:gd name="connsiteX9" fmla="*/ 0 w 687630"/>
                  <a:gd name="connsiteY9" fmla="*/ 573585 h 573585"/>
                  <a:gd name="connsiteX10" fmla="*/ 0 w 687630"/>
                  <a:gd name="connsiteY10" fmla="*/ 0 h 573585"/>
                  <a:gd name="connsiteX0" fmla="*/ 0 w 687630"/>
                  <a:gd name="connsiteY0" fmla="*/ 0 h 573585"/>
                  <a:gd name="connsiteX1" fmla="*/ 590593 w 687630"/>
                  <a:gd name="connsiteY1" fmla="*/ 0 h 573585"/>
                  <a:gd name="connsiteX2" fmla="*/ 586393 w 687630"/>
                  <a:gd name="connsiteY2" fmla="*/ 114727 h 573585"/>
                  <a:gd name="connsiteX3" fmla="*/ 687630 w 687630"/>
                  <a:gd name="connsiteY3" fmla="*/ 3693 h 573585"/>
                  <a:gd name="connsiteX4" fmla="*/ 586394 w 687630"/>
                  <a:gd name="connsiteY4" fmla="*/ 215964 h 573585"/>
                  <a:gd name="connsiteX5" fmla="*/ 583128 w 687630"/>
                  <a:gd name="connsiteY5" fmla="*/ 408642 h 573585"/>
                  <a:gd name="connsiteX6" fmla="*/ 668035 w 687630"/>
                  <a:gd name="connsiteY6" fmla="*/ 385782 h 573585"/>
                  <a:gd name="connsiteX7" fmla="*/ 586393 w 687630"/>
                  <a:gd name="connsiteY7" fmla="*/ 487019 h 573585"/>
                  <a:gd name="connsiteX8" fmla="*/ 588211 w 687630"/>
                  <a:gd name="connsiteY8" fmla="*/ 571204 h 573585"/>
                  <a:gd name="connsiteX9" fmla="*/ 0 w 687630"/>
                  <a:gd name="connsiteY9" fmla="*/ 573585 h 573585"/>
                  <a:gd name="connsiteX10" fmla="*/ 0 w 687630"/>
                  <a:gd name="connsiteY10" fmla="*/ 0 h 57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7630" h="573585">
                    <a:moveTo>
                      <a:pt x="0" y="0"/>
                    </a:moveTo>
                    <a:lnTo>
                      <a:pt x="590593" y="0"/>
                    </a:lnTo>
                    <a:lnTo>
                      <a:pt x="586393" y="114727"/>
                    </a:lnTo>
                    <a:cubicBezTo>
                      <a:pt x="585693" y="140924"/>
                      <a:pt x="687630" y="-13180"/>
                      <a:pt x="687630" y="3693"/>
                    </a:cubicBezTo>
                    <a:cubicBezTo>
                      <a:pt x="687630" y="20566"/>
                      <a:pt x="586938" y="174054"/>
                      <a:pt x="586394" y="215964"/>
                    </a:cubicBezTo>
                    <a:cubicBezTo>
                      <a:pt x="585150" y="284071"/>
                      <a:pt x="582428" y="349039"/>
                      <a:pt x="583128" y="408642"/>
                    </a:cubicBezTo>
                    <a:lnTo>
                      <a:pt x="668035" y="385782"/>
                    </a:lnTo>
                    <a:lnTo>
                      <a:pt x="586393" y="487019"/>
                    </a:lnTo>
                    <a:lnTo>
                      <a:pt x="588211" y="571204"/>
                    </a:lnTo>
                    <a:lnTo>
                      <a:pt x="0" y="573585"/>
                    </a:lnTo>
                    <a:lnTo>
                      <a:pt x="0" y="0"/>
                    </a:lnTo>
                    <a:close/>
                  </a:path>
                </a:pathLst>
              </a:custGeom>
              <a:solidFill>
                <a:srgbClr val="00B05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140" name="正方形/長方形 139">
                <a:extLst>
                  <a:ext uri="{FF2B5EF4-FFF2-40B4-BE49-F238E27FC236}">
                    <a16:creationId xmlns:a16="http://schemas.microsoft.com/office/drawing/2014/main" id="{8FD91623-E8B0-4412-8988-4C167FAEC829}"/>
                  </a:ext>
                </a:extLst>
              </p:cNvPr>
              <p:cNvSpPr/>
              <p:nvPr/>
            </p:nvSpPr>
            <p:spPr>
              <a:xfrm>
                <a:off x="9930961" y="5705409"/>
                <a:ext cx="211358" cy="230832"/>
              </a:xfrm>
              <a:prstGeom prst="rect">
                <a:avLst/>
              </a:prstGeom>
            </p:spPr>
            <p:txBody>
              <a:bodyPr wrap="square" lIns="0" tIns="0" rIns="0" bIns="0">
                <a:spAutoFit/>
              </a:bodyPr>
              <a:lstStyle/>
              <a:p>
                <a:pPr algn="ctr"/>
                <a:r>
                  <a:rPr lang="en-US" altLang="ja-JP" sz="1500" dirty="0">
                    <a:solidFill>
                      <a:schemeClr val="bg1"/>
                    </a:solidFill>
                    <a:latin typeface="Calibri"/>
                  </a:rPr>
                  <a:t>:</a:t>
                </a:r>
                <a:endParaRPr lang="ja-JP" altLang="en-US" sz="1500" dirty="0">
                  <a:solidFill>
                    <a:schemeClr val="bg1"/>
                  </a:solidFill>
                  <a:latin typeface="Calibri"/>
                </a:endParaRPr>
              </a:p>
            </p:txBody>
          </p:sp>
          <p:sp>
            <p:nvSpPr>
              <p:cNvPr id="141" name="正方形/長方形 140">
                <a:extLst>
                  <a:ext uri="{FF2B5EF4-FFF2-40B4-BE49-F238E27FC236}">
                    <a16:creationId xmlns:a16="http://schemas.microsoft.com/office/drawing/2014/main" id="{2FECD3B7-707A-4BC6-8AA2-5F694839C8C1}"/>
                  </a:ext>
                </a:extLst>
              </p:cNvPr>
              <p:cNvSpPr/>
              <p:nvPr/>
            </p:nvSpPr>
            <p:spPr>
              <a:xfrm>
                <a:off x="10968633" y="4969370"/>
                <a:ext cx="1031791" cy="548171"/>
              </a:xfrm>
              <a:prstGeom prst="rect">
                <a:avLst/>
              </a:prstGeom>
              <a:solidFill>
                <a:srgbClr val="BA8CDC"/>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pic>
            <p:nvPicPr>
              <p:cNvPr id="142" name="Picture 2">
                <a:extLst>
                  <a:ext uri="{FF2B5EF4-FFF2-40B4-BE49-F238E27FC236}">
                    <a16:creationId xmlns:a16="http://schemas.microsoft.com/office/drawing/2014/main" id="{F54AC488-A35A-4629-8CE4-75C528F2A23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963250" y="4990844"/>
                <a:ext cx="1137709" cy="4934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3" name="正方形/長方形 142">
                <a:extLst>
                  <a:ext uri="{FF2B5EF4-FFF2-40B4-BE49-F238E27FC236}">
                    <a16:creationId xmlns:a16="http://schemas.microsoft.com/office/drawing/2014/main" id="{294C8879-0DFF-4798-821A-342581AE5E1C}"/>
                  </a:ext>
                </a:extLst>
              </p:cNvPr>
              <p:cNvSpPr/>
              <p:nvPr/>
            </p:nvSpPr>
            <p:spPr>
              <a:xfrm>
                <a:off x="10429792" y="5538603"/>
                <a:ext cx="211358" cy="230832"/>
              </a:xfrm>
              <a:prstGeom prst="rect">
                <a:avLst/>
              </a:prstGeom>
            </p:spPr>
            <p:txBody>
              <a:bodyPr wrap="square" lIns="0" tIns="0" rIns="0" bIns="0">
                <a:spAutoFit/>
              </a:bodyPr>
              <a:lstStyle/>
              <a:p>
                <a:pPr algn="ctr"/>
                <a:r>
                  <a:rPr lang="en-US" altLang="ja-JP" sz="1500" dirty="0">
                    <a:solidFill>
                      <a:schemeClr val="bg1"/>
                    </a:solidFill>
                    <a:latin typeface="Calibri"/>
                  </a:rPr>
                  <a:t>:</a:t>
                </a:r>
                <a:endParaRPr lang="ja-JP" altLang="en-US" sz="1500" dirty="0">
                  <a:solidFill>
                    <a:schemeClr val="bg1"/>
                  </a:solidFill>
                  <a:latin typeface="Calibri"/>
                </a:endParaRPr>
              </a:p>
            </p:txBody>
          </p:sp>
        </p:grpSp>
        <p:grpSp>
          <p:nvGrpSpPr>
            <p:cNvPr id="121" name="グループ化 120">
              <a:extLst>
                <a:ext uri="{FF2B5EF4-FFF2-40B4-BE49-F238E27FC236}">
                  <a16:creationId xmlns:a16="http://schemas.microsoft.com/office/drawing/2014/main" id="{6999C6E0-B210-4700-B5B7-3A883963FE65}"/>
                </a:ext>
              </a:extLst>
            </p:cNvPr>
            <p:cNvGrpSpPr/>
            <p:nvPr/>
          </p:nvGrpSpPr>
          <p:grpSpPr>
            <a:xfrm>
              <a:off x="10165937" y="6358592"/>
              <a:ext cx="823886" cy="353971"/>
              <a:chOff x="10190100" y="6666570"/>
              <a:chExt cx="823886" cy="353971"/>
            </a:xfrm>
          </p:grpSpPr>
          <p:sp>
            <p:nvSpPr>
              <p:cNvPr id="135" name="正方形/長方形 134">
                <a:extLst>
                  <a:ext uri="{FF2B5EF4-FFF2-40B4-BE49-F238E27FC236}">
                    <a16:creationId xmlns:a16="http://schemas.microsoft.com/office/drawing/2014/main" id="{931039A7-F5C8-4898-84F8-3954DAB42C36}"/>
                  </a:ext>
                </a:extLst>
              </p:cNvPr>
              <p:cNvSpPr/>
              <p:nvPr/>
            </p:nvSpPr>
            <p:spPr>
              <a:xfrm>
                <a:off x="10297724" y="6728146"/>
                <a:ext cx="486905" cy="239445"/>
              </a:xfrm>
              <a:prstGeom prst="rect">
                <a:avLst/>
              </a:prstGeom>
              <a:ln w="127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sz="1400" dirty="0"/>
              </a:p>
            </p:txBody>
          </p:sp>
          <p:sp>
            <p:nvSpPr>
              <p:cNvPr id="136" name="正方形/長方形 135">
                <a:extLst>
                  <a:ext uri="{FF2B5EF4-FFF2-40B4-BE49-F238E27FC236}">
                    <a16:creationId xmlns:a16="http://schemas.microsoft.com/office/drawing/2014/main" id="{BE4F36D6-1962-4E83-9489-089E0175A90F}"/>
                  </a:ext>
                </a:extLst>
              </p:cNvPr>
              <p:cNvSpPr/>
              <p:nvPr/>
            </p:nvSpPr>
            <p:spPr>
              <a:xfrm>
                <a:off x="10190100" y="6666570"/>
                <a:ext cx="823886" cy="353971"/>
              </a:xfrm>
              <a:prstGeom prst="rect">
                <a:avLst/>
              </a:prstGeom>
            </p:spPr>
            <p:txBody>
              <a:bodyPr wrap="square" lIns="137187" tIns="68594" rIns="137187" bIns="68594">
                <a:spAutoFit/>
              </a:bodyPr>
              <a:lstStyle/>
              <a:p>
                <a:pPr lvl="0"/>
                <a:r>
                  <a:rPr lang="en-US" altLang="ja-JP" sz="700" dirty="0">
                    <a:solidFill>
                      <a:schemeClr val="accent6">
                        <a:lumMod val="75000"/>
                      </a:schemeClr>
                    </a:solidFill>
                    <a:latin typeface="Calibri"/>
                  </a:rPr>
                  <a:t>EV message </a:t>
                </a:r>
              </a:p>
              <a:p>
                <a:pPr lvl="0"/>
                <a:r>
                  <a:rPr lang="en-US" altLang="ja-JP" sz="700" dirty="0">
                    <a:solidFill>
                      <a:schemeClr val="accent6">
                        <a:lumMod val="75000"/>
                      </a:schemeClr>
                    </a:solidFill>
                    <a:latin typeface="Calibri"/>
                  </a:rPr>
                  <a:t>0001</a:t>
                </a:r>
                <a:endParaRPr lang="ja-JP" altLang="en-US" sz="800" dirty="0">
                  <a:solidFill>
                    <a:schemeClr val="accent6">
                      <a:lumMod val="75000"/>
                    </a:schemeClr>
                  </a:solidFill>
                </a:endParaRPr>
              </a:p>
            </p:txBody>
          </p:sp>
        </p:grpSp>
        <p:grpSp>
          <p:nvGrpSpPr>
            <p:cNvPr id="122" name="グループ化 121">
              <a:extLst>
                <a:ext uri="{FF2B5EF4-FFF2-40B4-BE49-F238E27FC236}">
                  <a16:creationId xmlns:a16="http://schemas.microsoft.com/office/drawing/2014/main" id="{A8AFD353-687C-4637-9FA9-91505F5149D1}"/>
                </a:ext>
              </a:extLst>
            </p:cNvPr>
            <p:cNvGrpSpPr/>
            <p:nvPr/>
          </p:nvGrpSpPr>
          <p:grpSpPr>
            <a:xfrm>
              <a:off x="10165280" y="6626866"/>
              <a:ext cx="823886" cy="353971"/>
              <a:chOff x="10190100" y="6666570"/>
              <a:chExt cx="823886" cy="353971"/>
            </a:xfrm>
          </p:grpSpPr>
          <p:sp>
            <p:nvSpPr>
              <p:cNvPr id="133" name="正方形/長方形 132">
                <a:extLst>
                  <a:ext uri="{FF2B5EF4-FFF2-40B4-BE49-F238E27FC236}">
                    <a16:creationId xmlns:a16="http://schemas.microsoft.com/office/drawing/2014/main" id="{8ACA784B-3126-4722-9E3D-FE454C47D25B}"/>
                  </a:ext>
                </a:extLst>
              </p:cNvPr>
              <p:cNvSpPr/>
              <p:nvPr/>
            </p:nvSpPr>
            <p:spPr>
              <a:xfrm>
                <a:off x="10297724" y="6728146"/>
                <a:ext cx="486905" cy="239445"/>
              </a:xfrm>
              <a:prstGeom prst="rect">
                <a:avLst/>
              </a:prstGeom>
              <a:ln w="12700">
                <a:solidFill>
                  <a:schemeClr val="accent5">
                    <a:lumMod val="75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sz="1400" dirty="0"/>
              </a:p>
            </p:txBody>
          </p:sp>
          <p:sp>
            <p:nvSpPr>
              <p:cNvPr id="134" name="正方形/長方形 133">
                <a:extLst>
                  <a:ext uri="{FF2B5EF4-FFF2-40B4-BE49-F238E27FC236}">
                    <a16:creationId xmlns:a16="http://schemas.microsoft.com/office/drawing/2014/main" id="{36CFEE33-AEA1-4209-8262-1BA06C5EEC16}"/>
                  </a:ext>
                </a:extLst>
              </p:cNvPr>
              <p:cNvSpPr/>
              <p:nvPr/>
            </p:nvSpPr>
            <p:spPr>
              <a:xfrm>
                <a:off x="10190100" y="6666570"/>
                <a:ext cx="823886" cy="353971"/>
              </a:xfrm>
              <a:prstGeom prst="rect">
                <a:avLst/>
              </a:prstGeom>
            </p:spPr>
            <p:txBody>
              <a:bodyPr wrap="square" lIns="137187" tIns="68594" rIns="137187" bIns="68594">
                <a:spAutoFit/>
              </a:bodyPr>
              <a:lstStyle/>
              <a:p>
                <a:pPr lvl="0"/>
                <a:r>
                  <a:rPr lang="en-US" altLang="ja-JP" sz="700" dirty="0">
                    <a:solidFill>
                      <a:schemeClr val="accent5">
                        <a:lumMod val="75000"/>
                      </a:schemeClr>
                    </a:solidFill>
                    <a:latin typeface="Calibri"/>
                  </a:rPr>
                  <a:t>EV message </a:t>
                </a:r>
              </a:p>
              <a:p>
                <a:pPr lvl="0"/>
                <a:r>
                  <a:rPr lang="en-US" altLang="ja-JP" sz="700" dirty="0">
                    <a:solidFill>
                      <a:schemeClr val="accent5">
                        <a:lumMod val="75000"/>
                      </a:schemeClr>
                    </a:solidFill>
                    <a:latin typeface="Calibri"/>
                  </a:rPr>
                  <a:t>0002</a:t>
                </a:r>
                <a:endParaRPr lang="ja-JP" altLang="en-US" sz="800" dirty="0">
                  <a:solidFill>
                    <a:schemeClr val="accent5">
                      <a:lumMod val="75000"/>
                    </a:schemeClr>
                  </a:solidFill>
                </a:endParaRPr>
              </a:p>
            </p:txBody>
          </p:sp>
        </p:grpSp>
        <p:grpSp>
          <p:nvGrpSpPr>
            <p:cNvPr id="123" name="グループ化 122">
              <a:extLst>
                <a:ext uri="{FF2B5EF4-FFF2-40B4-BE49-F238E27FC236}">
                  <a16:creationId xmlns:a16="http://schemas.microsoft.com/office/drawing/2014/main" id="{395A0DEE-61E5-46E7-B05A-77D83418A756}"/>
                </a:ext>
              </a:extLst>
            </p:cNvPr>
            <p:cNvGrpSpPr/>
            <p:nvPr/>
          </p:nvGrpSpPr>
          <p:grpSpPr>
            <a:xfrm>
              <a:off x="10640891" y="6891006"/>
              <a:ext cx="823886" cy="353971"/>
              <a:chOff x="10190100" y="6666570"/>
              <a:chExt cx="823886" cy="353971"/>
            </a:xfrm>
          </p:grpSpPr>
          <p:sp>
            <p:nvSpPr>
              <p:cNvPr id="131" name="正方形/長方形 130">
                <a:extLst>
                  <a:ext uri="{FF2B5EF4-FFF2-40B4-BE49-F238E27FC236}">
                    <a16:creationId xmlns:a16="http://schemas.microsoft.com/office/drawing/2014/main" id="{B9FF79F9-9C2F-4FAD-9CD4-7EB55E25676A}"/>
                  </a:ext>
                </a:extLst>
              </p:cNvPr>
              <p:cNvSpPr/>
              <p:nvPr/>
            </p:nvSpPr>
            <p:spPr>
              <a:xfrm>
                <a:off x="10297724" y="6728146"/>
                <a:ext cx="486905" cy="239445"/>
              </a:xfrm>
              <a:prstGeom prst="rect">
                <a:avLst/>
              </a:prstGeom>
              <a:ln w="12700">
                <a:solidFill>
                  <a:srgbClr val="C0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sz="1400" dirty="0"/>
              </a:p>
            </p:txBody>
          </p:sp>
          <p:sp>
            <p:nvSpPr>
              <p:cNvPr id="132" name="正方形/長方形 131">
                <a:extLst>
                  <a:ext uri="{FF2B5EF4-FFF2-40B4-BE49-F238E27FC236}">
                    <a16:creationId xmlns:a16="http://schemas.microsoft.com/office/drawing/2014/main" id="{FE89BBCA-0871-4581-87CF-80CB9066753E}"/>
                  </a:ext>
                </a:extLst>
              </p:cNvPr>
              <p:cNvSpPr/>
              <p:nvPr/>
            </p:nvSpPr>
            <p:spPr>
              <a:xfrm>
                <a:off x="10190100" y="6666570"/>
                <a:ext cx="823886" cy="353971"/>
              </a:xfrm>
              <a:prstGeom prst="rect">
                <a:avLst/>
              </a:prstGeom>
            </p:spPr>
            <p:txBody>
              <a:bodyPr wrap="square" lIns="137187" tIns="68594" rIns="137187" bIns="68594">
                <a:spAutoFit/>
              </a:bodyPr>
              <a:lstStyle/>
              <a:p>
                <a:pPr lvl="0"/>
                <a:r>
                  <a:rPr lang="en-US" altLang="ja-JP" sz="700" dirty="0">
                    <a:solidFill>
                      <a:srgbClr val="C00000"/>
                    </a:solidFill>
                    <a:latin typeface="Calibri"/>
                  </a:rPr>
                  <a:t>EV message </a:t>
                </a:r>
              </a:p>
              <a:p>
                <a:pPr lvl="0"/>
                <a:r>
                  <a:rPr lang="en-US" altLang="ja-JP" sz="700" dirty="0">
                    <a:solidFill>
                      <a:srgbClr val="C00000"/>
                    </a:solidFill>
                    <a:latin typeface="Calibri"/>
                  </a:rPr>
                  <a:t>1024</a:t>
                </a:r>
                <a:endParaRPr lang="ja-JP" altLang="en-US" sz="800" dirty="0">
                  <a:solidFill>
                    <a:srgbClr val="C00000"/>
                  </a:solidFill>
                </a:endParaRPr>
              </a:p>
            </p:txBody>
          </p:sp>
        </p:grpSp>
        <p:sp>
          <p:nvSpPr>
            <p:cNvPr id="124" name="フリーフォーム: 図形 123">
              <a:extLst>
                <a:ext uri="{FF2B5EF4-FFF2-40B4-BE49-F238E27FC236}">
                  <a16:creationId xmlns:a16="http://schemas.microsoft.com/office/drawing/2014/main" id="{BB1B485F-2AAA-41D5-A4FC-8DB2A32E316D}"/>
                </a:ext>
              </a:extLst>
            </p:cNvPr>
            <p:cNvSpPr/>
            <p:nvPr/>
          </p:nvSpPr>
          <p:spPr>
            <a:xfrm>
              <a:off x="11631168" y="6225370"/>
              <a:ext cx="917343" cy="222491"/>
            </a:xfrm>
            <a:custGeom>
              <a:avLst/>
              <a:gdLst>
                <a:gd name="connsiteX0" fmla="*/ 0 w 893500"/>
                <a:gd name="connsiteY0" fmla="*/ 0 h 266482"/>
                <a:gd name="connsiteX1" fmla="*/ 135854 w 893500"/>
                <a:gd name="connsiteY1" fmla="*/ 0 h 266482"/>
                <a:gd name="connsiteX2" fmla="*/ 135854 w 893500"/>
                <a:gd name="connsiteY2" fmla="*/ 266482 h 266482"/>
                <a:gd name="connsiteX3" fmla="*/ 893500 w 893500"/>
                <a:gd name="connsiteY3" fmla="*/ 266482 h 266482"/>
                <a:gd name="connsiteX0" fmla="*/ 0 w 934919"/>
                <a:gd name="connsiteY0" fmla="*/ 0 h 269214"/>
                <a:gd name="connsiteX1" fmla="*/ 135854 w 934919"/>
                <a:gd name="connsiteY1" fmla="*/ 0 h 269214"/>
                <a:gd name="connsiteX2" fmla="*/ 135854 w 934919"/>
                <a:gd name="connsiteY2" fmla="*/ 266482 h 269214"/>
                <a:gd name="connsiteX3" fmla="*/ 934919 w 934919"/>
                <a:gd name="connsiteY3" fmla="*/ 269214 h 269214"/>
              </a:gdLst>
              <a:ahLst/>
              <a:cxnLst>
                <a:cxn ang="0">
                  <a:pos x="connsiteX0" y="connsiteY0"/>
                </a:cxn>
                <a:cxn ang="0">
                  <a:pos x="connsiteX1" y="connsiteY1"/>
                </a:cxn>
                <a:cxn ang="0">
                  <a:pos x="connsiteX2" y="connsiteY2"/>
                </a:cxn>
                <a:cxn ang="0">
                  <a:pos x="connsiteX3" y="connsiteY3"/>
                </a:cxn>
              </a:cxnLst>
              <a:rect l="l" t="t" r="r" b="b"/>
              <a:pathLst>
                <a:path w="934919" h="269214">
                  <a:moveTo>
                    <a:pt x="0" y="0"/>
                  </a:moveTo>
                  <a:lnTo>
                    <a:pt x="135854" y="0"/>
                  </a:lnTo>
                  <a:lnTo>
                    <a:pt x="135854" y="266482"/>
                  </a:lnTo>
                  <a:lnTo>
                    <a:pt x="934919" y="269214"/>
                  </a:lnTo>
                </a:path>
              </a:pathLst>
            </a:cu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正方形/長方形 124">
              <a:extLst>
                <a:ext uri="{FF2B5EF4-FFF2-40B4-BE49-F238E27FC236}">
                  <a16:creationId xmlns:a16="http://schemas.microsoft.com/office/drawing/2014/main" id="{CFD96FAC-9498-43C3-B9D6-1382125E2697}"/>
                </a:ext>
              </a:extLst>
            </p:cNvPr>
            <p:cNvSpPr/>
            <p:nvPr/>
          </p:nvSpPr>
          <p:spPr>
            <a:xfrm>
              <a:off x="11984653" y="6358731"/>
              <a:ext cx="302330" cy="122873"/>
            </a:xfrm>
            <a:prstGeom prst="rect">
              <a:avLst/>
            </a:prstGeom>
            <a:ln w="12700"/>
          </p:spPr>
          <p:style>
            <a:lnRef idx="2">
              <a:schemeClr val="accent6"/>
            </a:lnRef>
            <a:fillRef idx="1">
              <a:schemeClr val="lt1"/>
            </a:fillRef>
            <a:effectRef idx="0">
              <a:schemeClr val="accent6"/>
            </a:effectRef>
            <a:fontRef idx="minor">
              <a:schemeClr val="dk1"/>
            </a:fontRef>
          </p:style>
          <p:txBody>
            <a:bodyPr lIns="0" tIns="0" rIns="0" bIns="0" rtlCol="0" anchor="ctr"/>
            <a:lstStyle/>
            <a:p>
              <a:pPr algn="ctr"/>
              <a:r>
                <a:rPr kumimoji="1" lang="en-US" altLang="ja-JP" sz="800" dirty="0">
                  <a:solidFill>
                    <a:schemeClr val="accent6">
                      <a:lumMod val="75000"/>
                    </a:schemeClr>
                  </a:solidFill>
                </a:rPr>
                <a:t>0001</a:t>
              </a:r>
              <a:endParaRPr kumimoji="1" lang="ja-JP" altLang="en-US" sz="800" dirty="0">
                <a:solidFill>
                  <a:schemeClr val="accent6">
                    <a:lumMod val="75000"/>
                  </a:schemeClr>
                </a:solidFill>
              </a:endParaRPr>
            </a:p>
          </p:txBody>
        </p:sp>
        <p:sp>
          <p:nvSpPr>
            <p:cNvPr id="126" name="フリーフォーム: 図形 125">
              <a:extLst>
                <a:ext uri="{FF2B5EF4-FFF2-40B4-BE49-F238E27FC236}">
                  <a16:creationId xmlns:a16="http://schemas.microsoft.com/office/drawing/2014/main" id="{198A0A38-320F-4032-AFC9-BA27C126D222}"/>
                </a:ext>
              </a:extLst>
            </p:cNvPr>
            <p:cNvSpPr/>
            <p:nvPr/>
          </p:nvSpPr>
          <p:spPr>
            <a:xfrm>
              <a:off x="11610781" y="6339488"/>
              <a:ext cx="958246" cy="294536"/>
            </a:xfrm>
            <a:custGeom>
              <a:avLst/>
              <a:gdLst>
                <a:gd name="connsiteX0" fmla="*/ 0 w 893500"/>
                <a:gd name="connsiteY0" fmla="*/ 0 h 266482"/>
                <a:gd name="connsiteX1" fmla="*/ 135854 w 893500"/>
                <a:gd name="connsiteY1" fmla="*/ 0 h 266482"/>
                <a:gd name="connsiteX2" fmla="*/ 135854 w 893500"/>
                <a:gd name="connsiteY2" fmla="*/ 266482 h 266482"/>
                <a:gd name="connsiteX3" fmla="*/ 893500 w 893500"/>
                <a:gd name="connsiteY3" fmla="*/ 266482 h 266482"/>
                <a:gd name="connsiteX0" fmla="*/ 0 w 2152125"/>
                <a:gd name="connsiteY0" fmla="*/ 0 h 266482"/>
                <a:gd name="connsiteX1" fmla="*/ 135854 w 2152125"/>
                <a:gd name="connsiteY1" fmla="*/ 0 h 266482"/>
                <a:gd name="connsiteX2" fmla="*/ 135854 w 2152125"/>
                <a:gd name="connsiteY2" fmla="*/ 266482 h 266482"/>
                <a:gd name="connsiteX3" fmla="*/ 2152125 w 2152125"/>
                <a:gd name="connsiteY3" fmla="*/ 257027 h 266482"/>
                <a:gd name="connsiteX0" fmla="*/ 0 w 2157206"/>
                <a:gd name="connsiteY0" fmla="*/ 0 h 266482"/>
                <a:gd name="connsiteX1" fmla="*/ 135854 w 2157206"/>
                <a:gd name="connsiteY1" fmla="*/ 0 h 266482"/>
                <a:gd name="connsiteX2" fmla="*/ 135854 w 2157206"/>
                <a:gd name="connsiteY2" fmla="*/ 266482 h 266482"/>
                <a:gd name="connsiteX3" fmla="*/ 2157206 w 2157206"/>
                <a:gd name="connsiteY3" fmla="*/ 265198 h 266482"/>
              </a:gdLst>
              <a:ahLst/>
              <a:cxnLst>
                <a:cxn ang="0">
                  <a:pos x="connsiteX0" y="connsiteY0"/>
                </a:cxn>
                <a:cxn ang="0">
                  <a:pos x="connsiteX1" y="connsiteY1"/>
                </a:cxn>
                <a:cxn ang="0">
                  <a:pos x="connsiteX2" y="connsiteY2"/>
                </a:cxn>
                <a:cxn ang="0">
                  <a:pos x="connsiteX3" y="connsiteY3"/>
                </a:cxn>
              </a:cxnLst>
              <a:rect l="l" t="t" r="r" b="b"/>
              <a:pathLst>
                <a:path w="2157206" h="266482">
                  <a:moveTo>
                    <a:pt x="0" y="0"/>
                  </a:moveTo>
                  <a:lnTo>
                    <a:pt x="135854" y="0"/>
                  </a:lnTo>
                  <a:lnTo>
                    <a:pt x="135854" y="266482"/>
                  </a:lnTo>
                  <a:lnTo>
                    <a:pt x="2157206" y="265198"/>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7" name="正方形/長方形 126">
              <a:extLst>
                <a:ext uri="{FF2B5EF4-FFF2-40B4-BE49-F238E27FC236}">
                  <a16:creationId xmlns:a16="http://schemas.microsoft.com/office/drawing/2014/main" id="{47E5A56F-BBA3-4CF1-A808-1E457DDC34E5}"/>
                </a:ext>
              </a:extLst>
            </p:cNvPr>
            <p:cNvSpPr/>
            <p:nvPr/>
          </p:nvSpPr>
          <p:spPr>
            <a:xfrm>
              <a:off x="11993554" y="6594062"/>
              <a:ext cx="302330" cy="122873"/>
            </a:xfrm>
            <a:prstGeom prst="rect">
              <a:avLst/>
            </a:prstGeom>
            <a:ln w="12700">
              <a:solidFill>
                <a:srgbClr val="00B0F0"/>
              </a:solidFill>
            </a:ln>
          </p:spPr>
          <p:style>
            <a:lnRef idx="2">
              <a:schemeClr val="accent6"/>
            </a:lnRef>
            <a:fillRef idx="1">
              <a:schemeClr val="lt1"/>
            </a:fillRef>
            <a:effectRef idx="0">
              <a:schemeClr val="accent6"/>
            </a:effectRef>
            <a:fontRef idx="minor">
              <a:schemeClr val="dk1"/>
            </a:fontRef>
          </p:style>
          <p:txBody>
            <a:bodyPr lIns="0" tIns="0" rIns="0" bIns="0" rtlCol="0" anchor="ctr"/>
            <a:lstStyle/>
            <a:p>
              <a:pPr algn="ctr"/>
              <a:r>
                <a:rPr kumimoji="1" lang="en-US" altLang="ja-JP" sz="800" dirty="0">
                  <a:solidFill>
                    <a:schemeClr val="accent5">
                      <a:lumMod val="75000"/>
                    </a:schemeClr>
                  </a:solidFill>
                </a:rPr>
                <a:t>0002</a:t>
              </a:r>
              <a:endParaRPr kumimoji="1" lang="ja-JP" altLang="en-US" sz="800" dirty="0">
                <a:solidFill>
                  <a:schemeClr val="accent5">
                    <a:lumMod val="75000"/>
                  </a:schemeClr>
                </a:solidFill>
              </a:endParaRPr>
            </a:p>
          </p:txBody>
        </p:sp>
        <p:sp>
          <p:nvSpPr>
            <p:cNvPr id="128" name="フリーフォーム: 図形 127">
              <a:extLst>
                <a:ext uri="{FF2B5EF4-FFF2-40B4-BE49-F238E27FC236}">
                  <a16:creationId xmlns:a16="http://schemas.microsoft.com/office/drawing/2014/main" id="{EA397AB0-148A-4A5D-AAB0-26280ED7E587}"/>
                </a:ext>
              </a:extLst>
            </p:cNvPr>
            <p:cNvSpPr/>
            <p:nvPr/>
          </p:nvSpPr>
          <p:spPr>
            <a:xfrm>
              <a:off x="11638732" y="6859796"/>
              <a:ext cx="921858" cy="220233"/>
            </a:xfrm>
            <a:custGeom>
              <a:avLst/>
              <a:gdLst>
                <a:gd name="connsiteX0" fmla="*/ 0 w 893500"/>
                <a:gd name="connsiteY0" fmla="*/ 0 h 266482"/>
                <a:gd name="connsiteX1" fmla="*/ 135854 w 893500"/>
                <a:gd name="connsiteY1" fmla="*/ 0 h 266482"/>
                <a:gd name="connsiteX2" fmla="*/ 135854 w 893500"/>
                <a:gd name="connsiteY2" fmla="*/ 266482 h 266482"/>
                <a:gd name="connsiteX3" fmla="*/ 893500 w 893500"/>
                <a:gd name="connsiteY3" fmla="*/ 266482 h 266482"/>
                <a:gd name="connsiteX0" fmla="*/ 0 w 939520"/>
                <a:gd name="connsiteY0" fmla="*/ 0 h 266482"/>
                <a:gd name="connsiteX1" fmla="*/ 135854 w 939520"/>
                <a:gd name="connsiteY1" fmla="*/ 0 h 266482"/>
                <a:gd name="connsiteX2" fmla="*/ 135854 w 939520"/>
                <a:gd name="connsiteY2" fmla="*/ 266482 h 266482"/>
                <a:gd name="connsiteX3" fmla="*/ 939520 w 939520"/>
                <a:gd name="connsiteY3" fmla="*/ 266482 h 266482"/>
              </a:gdLst>
              <a:ahLst/>
              <a:cxnLst>
                <a:cxn ang="0">
                  <a:pos x="connsiteX0" y="connsiteY0"/>
                </a:cxn>
                <a:cxn ang="0">
                  <a:pos x="connsiteX1" y="connsiteY1"/>
                </a:cxn>
                <a:cxn ang="0">
                  <a:pos x="connsiteX2" y="connsiteY2"/>
                </a:cxn>
                <a:cxn ang="0">
                  <a:pos x="connsiteX3" y="connsiteY3"/>
                </a:cxn>
              </a:cxnLst>
              <a:rect l="l" t="t" r="r" b="b"/>
              <a:pathLst>
                <a:path w="939520" h="266482">
                  <a:moveTo>
                    <a:pt x="0" y="0"/>
                  </a:moveTo>
                  <a:lnTo>
                    <a:pt x="135854" y="0"/>
                  </a:lnTo>
                  <a:lnTo>
                    <a:pt x="135854" y="266482"/>
                  </a:lnTo>
                  <a:lnTo>
                    <a:pt x="939520" y="266482"/>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 name="正方形/長方形 128">
              <a:extLst>
                <a:ext uri="{FF2B5EF4-FFF2-40B4-BE49-F238E27FC236}">
                  <a16:creationId xmlns:a16="http://schemas.microsoft.com/office/drawing/2014/main" id="{1ABB013E-AD9D-41B8-9A97-920961644F46}"/>
                </a:ext>
              </a:extLst>
            </p:cNvPr>
            <p:cNvSpPr/>
            <p:nvPr/>
          </p:nvSpPr>
          <p:spPr>
            <a:xfrm>
              <a:off x="11992216" y="6993157"/>
              <a:ext cx="302330" cy="122873"/>
            </a:xfrm>
            <a:prstGeom prst="rect">
              <a:avLst/>
            </a:prstGeom>
            <a:ln w="12700">
              <a:solidFill>
                <a:srgbClr val="C00000"/>
              </a:solidFill>
            </a:ln>
          </p:spPr>
          <p:style>
            <a:lnRef idx="2">
              <a:schemeClr val="accent6"/>
            </a:lnRef>
            <a:fillRef idx="1">
              <a:schemeClr val="lt1"/>
            </a:fillRef>
            <a:effectRef idx="0">
              <a:schemeClr val="accent6"/>
            </a:effectRef>
            <a:fontRef idx="minor">
              <a:schemeClr val="dk1"/>
            </a:fontRef>
          </p:style>
          <p:txBody>
            <a:bodyPr lIns="0" tIns="0" rIns="0" bIns="0" rtlCol="0" anchor="ctr"/>
            <a:lstStyle/>
            <a:p>
              <a:pPr algn="ctr"/>
              <a:r>
                <a:rPr kumimoji="1" lang="en-US" altLang="ja-JP" sz="800" dirty="0">
                  <a:solidFill>
                    <a:schemeClr val="accent6">
                      <a:lumMod val="75000"/>
                    </a:schemeClr>
                  </a:solidFill>
                </a:rPr>
                <a:t>1024</a:t>
              </a:r>
              <a:endParaRPr kumimoji="1" lang="ja-JP" altLang="en-US" sz="800" dirty="0">
                <a:solidFill>
                  <a:schemeClr val="accent6">
                    <a:lumMod val="75000"/>
                  </a:schemeClr>
                </a:solidFill>
              </a:endParaRPr>
            </a:p>
          </p:txBody>
        </p:sp>
        <p:sp>
          <p:nvSpPr>
            <p:cNvPr id="130" name="正方形/長方形 129">
              <a:extLst>
                <a:ext uri="{FF2B5EF4-FFF2-40B4-BE49-F238E27FC236}">
                  <a16:creationId xmlns:a16="http://schemas.microsoft.com/office/drawing/2014/main" id="{9FB81625-FAE2-4D22-A49F-4391702B90E1}"/>
                </a:ext>
              </a:extLst>
            </p:cNvPr>
            <p:cNvSpPr/>
            <p:nvPr/>
          </p:nvSpPr>
          <p:spPr>
            <a:xfrm>
              <a:off x="9990472" y="7317276"/>
              <a:ext cx="3295573" cy="477082"/>
            </a:xfrm>
            <a:prstGeom prst="rect">
              <a:avLst/>
            </a:prstGeom>
          </p:spPr>
          <p:txBody>
            <a:bodyPr wrap="square" lIns="137187" tIns="68594" rIns="137187" bIns="68594">
              <a:spAutoFit/>
            </a:bodyPr>
            <a:lstStyle/>
            <a:p>
              <a:pPr lvl="0"/>
              <a:r>
                <a:rPr lang="en-US" altLang="ja-JP" sz="1100" dirty="0">
                  <a:solidFill>
                    <a:srgbClr val="5F5F5F"/>
                  </a:solidFill>
                  <a:latin typeface="Calibri"/>
                </a:rPr>
                <a:t>Different EV messages (file list) can be broadcast simultaneously in multiple frames. </a:t>
              </a:r>
              <a:endParaRPr lang="ja-JP" altLang="en-US" sz="1200" dirty="0"/>
            </a:p>
          </p:txBody>
        </p:sp>
      </p:grpSp>
      <p:grpSp>
        <p:nvGrpSpPr>
          <p:cNvPr id="2" name="グループ化 1">
            <a:extLst>
              <a:ext uri="{FF2B5EF4-FFF2-40B4-BE49-F238E27FC236}">
                <a16:creationId xmlns:a16="http://schemas.microsoft.com/office/drawing/2014/main" id="{46002DF8-26A0-48BA-2C40-8C41E9DA60A3}"/>
              </a:ext>
            </a:extLst>
          </p:cNvPr>
          <p:cNvGrpSpPr/>
          <p:nvPr/>
        </p:nvGrpSpPr>
        <p:grpSpPr>
          <a:xfrm>
            <a:off x="719600" y="5060180"/>
            <a:ext cx="1372636" cy="1940845"/>
            <a:chOff x="719600" y="4726679"/>
            <a:chExt cx="1372636" cy="1940845"/>
          </a:xfrm>
          <a:effectLst>
            <a:outerShdw blurRad="50800" dist="38100" dir="8100000" algn="tr" rotWithShape="0">
              <a:prstClr val="black">
                <a:alpha val="40000"/>
              </a:prstClr>
            </a:outerShdw>
          </a:effectLst>
        </p:grpSpPr>
        <p:sp>
          <p:nvSpPr>
            <p:cNvPr id="3" name="正方形/長方形 2">
              <a:extLst>
                <a:ext uri="{FF2B5EF4-FFF2-40B4-BE49-F238E27FC236}">
                  <a16:creationId xmlns:a16="http://schemas.microsoft.com/office/drawing/2014/main" id="{06902DFA-82DF-17D3-FA7F-5ECE0CC34324}"/>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4" action="ppaction://hlinksldjump"/>
                </a:rPr>
                <a:t>Common</a:t>
              </a:r>
              <a:endParaRPr kumimoji="1" lang="en-US" altLang="ja-JP" sz="1200" dirty="0"/>
            </a:p>
            <a:p>
              <a:r>
                <a:rPr lang="ja-JP" altLang="en-US" sz="1100" dirty="0"/>
                <a:t>   </a:t>
              </a:r>
              <a:r>
                <a:rPr lang="en-US" altLang="ja-JP" sz="1100" dirty="0">
                  <a:hlinkClick r:id="rId5" action="ppaction://hlinksldjump"/>
                </a:rPr>
                <a:t>Audio</a:t>
              </a:r>
              <a:endParaRPr lang="en-US" altLang="ja-JP" sz="1100" dirty="0"/>
            </a:p>
            <a:p>
              <a:r>
                <a:rPr kumimoji="1" lang="en-US" altLang="ja-JP" sz="1100" dirty="0"/>
                <a:t>   </a:t>
              </a:r>
              <a:r>
                <a:rPr kumimoji="1" lang="en-US" altLang="ja-JP" sz="1100" dirty="0">
                  <a:hlinkClick r:id="rId6" action="ppaction://hlinksldjump"/>
                </a:rPr>
                <a:t>Control</a:t>
              </a:r>
              <a:endParaRPr kumimoji="1" lang="en-US" altLang="ja-JP" sz="1100" dirty="0"/>
            </a:p>
            <a:p>
              <a:r>
                <a:rPr lang="en-US" altLang="ja-JP" sz="1100" dirty="0"/>
                <a:t>   </a:t>
              </a:r>
              <a:r>
                <a:rPr lang="en-US" altLang="ja-JP" sz="1100" dirty="0">
                  <a:hlinkClick r:id="rId7" action="ppaction://hlinksldjump"/>
                </a:rPr>
                <a:t>Timer</a:t>
              </a:r>
              <a:endParaRPr kumimoji="1" lang="en-US" altLang="ja-JP" sz="1100" dirty="0"/>
            </a:p>
            <a:p>
              <a:r>
                <a:rPr lang="en-US" altLang="ja-JP" sz="1100" dirty="0"/>
                <a:t>   </a:t>
              </a:r>
              <a:r>
                <a:rPr lang="en-US" altLang="ja-JP" sz="1100" dirty="0">
                  <a:hlinkClick r:id="rId8" action="ppaction://hlinksldjump"/>
                </a:rPr>
                <a:t>Others</a:t>
              </a:r>
              <a:endParaRPr lang="en-US" altLang="ja-JP" sz="1100" dirty="0"/>
            </a:p>
            <a:p>
              <a:r>
                <a:rPr lang="en-US" altLang="ja-JP" sz="1200" dirty="0"/>
                <a:t> </a:t>
              </a:r>
              <a:r>
                <a:rPr lang="en-US" altLang="ja-JP" sz="1200" dirty="0">
                  <a:hlinkClick r:id="rId9" action="ppaction://hlinksldjump"/>
                </a:rPr>
                <a:t>04F </a:t>
              </a:r>
              <a:endParaRPr lang="en-US" altLang="ja-JP" sz="1200" dirty="0"/>
            </a:p>
            <a:p>
              <a:r>
                <a:rPr kumimoji="1" lang="en-US" altLang="ja-JP" sz="1200" dirty="0"/>
                <a:t> </a:t>
              </a:r>
              <a:r>
                <a:rPr kumimoji="1" lang="en-US" altLang="ja-JP" sz="1200" dirty="0">
                  <a:hlinkClick r:id="rId10" action="ppaction://hlinksldjump"/>
                </a:rPr>
                <a:t>08F</a:t>
              </a:r>
              <a:endParaRPr kumimoji="1" lang="en-US" altLang="ja-JP" sz="1200" dirty="0"/>
            </a:p>
            <a:p>
              <a:r>
                <a:rPr lang="en-US" altLang="ja-JP" sz="1200" dirty="0"/>
                <a:t> </a:t>
              </a:r>
              <a:r>
                <a:rPr lang="en-US" altLang="ja-JP" sz="1200" dirty="0">
                  <a:hlinkClick r:id="rId11" action="ppaction://hlinksldjump"/>
                </a:rPr>
                <a:t>16F</a:t>
              </a:r>
              <a:endParaRPr lang="en-US" altLang="ja-JP" sz="1200" dirty="0"/>
            </a:p>
            <a:p>
              <a:r>
                <a:rPr lang="en-US" altLang="ja-JP" sz="1200" dirty="0"/>
                <a:t> </a:t>
              </a:r>
              <a:r>
                <a:rPr lang="en-US" altLang="ja-JP" sz="1200" dirty="0">
                  <a:hlinkClick r:id="rId12" action="ppaction://hlinksldjump"/>
                </a:rPr>
                <a:t>08/16F SS Exp</a:t>
              </a:r>
              <a:endParaRPr lang="en-US" altLang="ja-JP" sz="1200" dirty="0"/>
            </a:p>
            <a:p>
              <a:r>
                <a:rPr kumimoji="1" lang="en-US" altLang="ja-JP" sz="1200" dirty="0"/>
                <a:t> </a:t>
              </a:r>
              <a:r>
                <a:rPr kumimoji="1" lang="en-US" altLang="ja-JP" sz="1200" dirty="0">
                  <a:hlinkClick r:id="rId13" action="ppaction://hlinksldjump"/>
                </a:rPr>
                <a:t>Deference</a:t>
              </a:r>
              <a:endParaRPr kumimoji="1" lang="en-US" altLang="ja-JP" sz="1200" dirty="0"/>
            </a:p>
          </p:txBody>
        </p:sp>
        <p:sp>
          <p:nvSpPr>
            <p:cNvPr id="5" name="二等辺三角形 72">
              <a:extLst>
                <a:ext uri="{FF2B5EF4-FFF2-40B4-BE49-F238E27FC236}">
                  <a16:creationId xmlns:a16="http://schemas.microsoft.com/office/drawing/2014/main" id="{98390FEA-5210-CC6D-F3E8-0A36B5951CB0}"/>
                </a:ext>
              </a:extLst>
            </p:cNvPr>
            <p:cNvSpPr/>
            <p:nvPr/>
          </p:nvSpPr>
          <p:spPr>
            <a:xfrm rot="16200000">
              <a:off x="677061" y="4769218"/>
              <a:ext cx="320003" cy="234926"/>
            </a:xfrm>
            <a:custGeom>
              <a:avLst/>
              <a:gdLst>
                <a:gd name="connsiteX0" fmla="*/ 0 w 107352"/>
                <a:gd name="connsiteY0" fmla="*/ 216024 h 216024"/>
                <a:gd name="connsiteX1" fmla="*/ 107352 w 107352"/>
                <a:gd name="connsiteY1" fmla="*/ 0 h 216024"/>
                <a:gd name="connsiteX2" fmla="*/ 107352 w 107352"/>
                <a:gd name="connsiteY2" fmla="*/ 216024 h 216024"/>
                <a:gd name="connsiteX3" fmla="*/ 0 w 107352"/>
                <a:gd name="connsiteY3" fmla="*/ 216024 h 216024"/>
                <a:gd name="connsiteX0" fmla="*/ 0 w 320003"/>
                <a:gd name="connsiteY0" fmla="*/ 234926 h 234926"/>
                <a:gd name="connsiteX1" fmla="*/ 320003 w 320003"/>
                <a:gd name="connsiteY1" fmla="*/ 0 h 234926"/>
                <a:gd name="connsiteX2" fmla="*/ 107352 w 320003"/>
                <a:gd name="connsiteY2" fmla="*/ 234926 h 234926"/>
                <a:gd name="connsiteX3" fmla="*/ 0 w 320003"/>
                <a:gd name="connsiteY3" fmla="*/ 234926 h 234926"/>
              </a:gdLst>
              <a:ahLst/>
              <a:cxnLst>
                <a:cxn ang="0">
                  <a:pos x="connsiteX0" y="connsiteY0"/>
                </a:cxn>
                <a:cxn ang="0">
                  <a:pos x="connsiteX1" y="connsiteY1"/>
                </a:cxn>
                <a:cxn ang="0">
                  <a:pos x="connsiteX2" y="connsiteY2"/>
                </a:cxn>
                <a:cxn ang="0">
                  <a:pos x="connsiteX3" y="connsiteY3"/>
                </a:cxn>
              </a:cxnLst>
              <a:rect l="l" t="t" r="r" b="b"/>
              <a:pathLst>
                <a:path w="320003" h="234926">
                  <a:moveTo>
                    <a:pt x="0" y="234926"/>
                  </a:moveTo>
                  <a:lnTo>
                    <a:pt x="320003" y="0"/>
                  </a:lnTo>
                  <a:lnTo>
                    <a:pt x="107352" y="234926"/>
                  </a:lnTo>
                  <a:lnTo>
                    <a:pt x="0" y="234926"/>
                  </a:lnTo>
                  <a:close/>
                </a:path>
              </a:pathLst>
            </a:cu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6" name="円/楕円 100">
            <a:extLst>
              <a:ext uri="{FF2B5EF4-FFF2-40B4-BE49-F238E27FC236}">
                <a16:creationId xmlns:a16="http://schemas.microsoft.com/office/drawing/2014/main" id="{A18AF4F0-E49D-0B2F-7005-E38BD69D250E}"/>
              </a:ext>
            </a:extLst>
          </p:cNvPr>
          <p:cNvSpPr/>
          <p:nvPr/>
        </p:nvSpPr>
        <p:spPr>
          <a:xfrm>
            <a:off x="989424" y="5264794"/>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円/楕円 100">
            <a:extLst>
              <a:ext uri="{FF2B5EF4-FFF2-40B4-BE49-F238E27FC236}">
                <a16:creationId xmlns:a16="http://schemas.microsoft.com/office/drawing/2014/main" id="{013E6CB6-CA5B-1F16-4C75-46635A9BB23B}"/>
              </a:ext>
            </a:extLst>
          </p:cNvPr>
          <p:cNvSpPr/>
          <p:nvPr/>
        </p:nvSpPr>
        <p:spPr>
          <a:xfrm>
            <a:off x="1058231" y="5445307"/>
            <a:ext cx="50477" cy="41624"/>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292726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indefinite" fill="hold" grpId="0" nodeType="withEffect">
                                  <p:stCondLst>
                                    <p:cond delay="0"/>
                                  </p:stCondLst>
                                  <p:childTnLst>
                                    <p:anim calcmode="discrete" valueType="str">
                                      <p:cBhvr>
                                        <p:cTn id="6" dur="1000" fill="hold"/>
                                        <p:tgtEl>
                                          <p:spTgt spid="69"/>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角丸四角形 60">
            <a:extLst>
              <a:ext uri="{FF2B5EF4-FFF2-40B4-BE49-F238E27FC236}">
                <a16:creationId xmlns:a16="http://schemas.microsoft.com/office/drawing/2014/main" id="{5056E214-D86C-434F-888D-009C0D9AF6C7}"/>
              </a:ext>
            </a:extLst>
          </p:cNvPr>
          <p:cNvSpPr/>
          <p:nvPr/>
        </p:nvSpPr>
        <p:spPr>
          <a:xfrm>
            <a:off x="6550201" y="5009214"/>
            <a:ext cx="499955" cy="731263"/>
          </a:xfrm>
          <a:prstGeom prst="roundRect">
            <a:avLst>
              <a:gd name="adj" fmla="val 23344"/>
            </a:avLst>
          </a:prstGeom>
          <a:noFill/>
          <a:ln>
            <a:solidFill>
              <a:srgbClr val="7030A0"/>
            </a:solidFill>
          </a:ln>
          <a:effectLst>
            <a:glow rad="101600">
              <a:srgbClr val="7030A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383276" y="1553598"/>
            <a:ext cx="1404817" cy="9809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pic>
        <p:nvPicPr>
          <p:cNvPr id="3074" name="Picture 2"/>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5504995" y="1556304"/>
            <a:ext cx="2827479" cy="973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177" name="表 176"/>
          <p:cNvGraphicFramePr>
            <a:graphicFrameLocks noGrp="1"/>
          </p:cNvGraphicFramePr>
          <p:nvPr>
            <p:extLst>
              <p:ext uri="{D42A27DB-BD31-4B8C-83A1-F6EECF244321}">
                <p14:modId xmlns:p14="http://schemas.microsoft.com/office/powerpoint/2010/main" val="2765667087"/>
              </p:ext>
            </p:extLst>
          </p:nvPr>
        </p:nvGraphicFramePr>
        <p:xfrm>
          <a:off x="5429689" y="1519624"/>
          <a:ext cx="8558723" cy="5764234"/>
        </p:xfrm>
        <a:graphic>
          <a:graphicData uri="http://schemas.openxmlformats.org/drawingml/2006/table">
            <a:tbl>
              <a:tblPr firstRow="1" bandRow="1">
                <a:effectLst>
                  <a:outerShdw blurRad="50800" dist="38100" dir="8100000" algn="tr" rotWithShape="0">
                    <a:prstClr val="black">
                      <a:alpha val="40000"/>
                    </a:prstClr>
                  </a:outerShdw>
                </a:effectLst>
                <a:tableStyleId>{5C22544A-7EE6-4342-B048-85BDC9FD1C3A}</a:tableStyleId>
              </a:tblPr>
              <a:tblGrid>
                <a:gridCol w="1129488">
                  <a:extLst>
                    <a:ext uri="{9D8B030D-6E8A-4147-A177-3AD203B41FA5}">
                      <a16:colId xmlns:a16="http://schemas.microsoft.com/office/drawing/2014/main" val="20000"/>
                    </a:ext>
                  </a:extLst>
                </a:gridCol>
                <a:gridCol w="3540354">
                  <a:extLst>
                    <a:ext uri="{9D8B030D-6E8A-4147-A177-3AD203B41FA5}">
                      <a16:colId xmlns:a16="http://schemas.microsoft.com/office/drawing/2014/main" val="20001"/>
                    </a:ext>
                  </a:extLst>
                </a:gridCol>
                <a:gridCol w="3888881">
                  <a:extLst>
                    <a:ext uri="{9D8B030D-6E8A-4147-A177-3AD203B41FA5}">
                      <a16:colId xmlns:a16="http://schemas.microsoft.com/office/drawing/2014/main" val="20002"/>
                    </a:ext>
                  </a:extLst>
                </a:gridCol>
              </a:tblGrid>
              <a:tr h="556489">
                <a:tc>
                  <a:txBody>
                    <a:bodyPr/>
                    <a:lstStyle/>
                    <a:p>
                      <a:pPr algn="ctr"/>
                      <a:r>
                        <a:rPr kumimoji="1" lang="en-US" altLang="ja-JP" sz="2400" dirty="0"/>
                        <a:t>DSP</a:t>
                      </a:r>
                      <a:endParaRPr kumimoji="1" lang="ja-JP" altLang="en-US" sz="2400" dirty="0"/>
                    </a:p>
                  </a:txBody>
                  <a:tcPr marL="137176" marR="137176" marT="68608" marB="68608">
                    <a:solidFill>
                      <a:srgbClr val="7030A0">
                        <a:alpha val="80000"/>
                      </a:srgbClr>
                    </a:solidFill>
                  </a:tcPr>
                </a:tc>
                <a:tc>
                  <a:txBody>
                    <a:bodyPr/>
                    <a:lstStyle/>
                    <a:p>
                      <a:pPr algn="ctr">
                        <a:lnSpc>
                          <a:spcPts val="1500"/>
                        </a:lnSpc>
                      </a:pPr>
                      <a:r>
                        <a:rPr kumimoji="1" lang="en-US" altLang="ja-JP" sz="1800" dirty="0"/>
                        <a:t>Input</a:t>
                      </a:r>
                      <a:endParaRPr kumimoji="1" lang="ja-JP" altLang="en-US" sz="1800" dirty="0"/>
                    </a:p>
                  </a:txBody>
                  <a:tcPr marL="137176" marR="137176" marT="68608" marB="68608" anchor="ctr">
                    <a:solidFill>
                      <a:schemeClr val="tx1">
                        <a:alpha val="80000"/>
                      </a:schemeClr>
                    </a:solidFill>
                  </a:tcPr>
                </a:tc>
                <a:tc>
                  <a:txBody>
                    <a:bodyPr/>
                    <a:lstStyle/>
                    <a:p>
                      <a:pPr algn="ctr">
                        <a:lnSpc>
                          <a:spcPts val="1500"/>
                        </a:lnSpc>
                      </a:pPr>
                      <a:r>
                        <a:rPr kumimoji="1" lang="en-US" altLang="ja-JP" sz="1800" dirty="0"/>
                        <a:t>Output</a:t>
                      </a:r>
                      <a:endParaRPr kumimoji="1" lang="ja-JP" altLang="en-US" sz="1800" dirty="0"/>
                    </a:p>
                  </a:txBody>
                  <a:tcPr marL="137176" marR="137176" marT="68608" marB="68608" anchor="ctr">
                    <a:solidFill>
                      <a:schemeClr val="tx1">
                        <a:alpha val="80000"/>
                      </a:schemeClr>
                    </a:solidFill>
                  </a:tcPr>
                </a:tc>
                <a:extLst>
                  <a:ext uri="{0D108BD9-81ED-4DB2-BD59-A6C34878D82A}">
                    <a16:rowId xmlns:a16="http://schemas.microsoft.com/office/drawing/2014/main" val="10000"/>
                  </a:ext>
                </a:extLst>
              </a:tr>
              <a:tr h="556489">
                <a:tc>
                  <a:txBody>
                    <a:bodyPr/>
                    <a:lstStyle/>
                    <a:p>
                      <a:pPr algn="ctr"/>
                      <a:r>
                        <a:rPr kumimoji="1" lang="en-US" altLang="ja-JP" sz="1800" dirty="0">
                          <a:solidFill>
                            <a:schemeClr val="bg1"/>
                          </a:solidFill>
                        </a:rPr>
                        <a:t>Volume</a:t>
                      </a:r>
                      <a:endParaRPr kumimoji="1" lang="ja-JP" altLang="en-US" sz="1800" dirty="0">
                        <a:solidFill>
                          <a:schemeClr val="bg1"/>
                        </a:solidFill>
                      </a:endParaRPr>
                    </a:p>
                  </a:txBody>
                  <a:tcPr marL="137176" marR="137176" marT="68608" marB="68608">
                    <a:solidFill>
                      <a:srgbClr val="CC99FF">
                        <a:alpha val="80000"/>
                      </a:srgbClr>
                    </a:solidFill>
                  </a:tcPr>
                </a:tc>
                <a:tc>
                  <a:txBody>
                    <a:bodyPr/>
                    <a:lstStyle/>
                    <a:p>
                      <a:pPr>
                        <a:lnSpc>
                          <a:spcPts val="1600"/>
                        </a:lnSpc>
                      </a:pPr>
                      <a:r>
                        <a:rPr kumimoji="1" lang="en-US" altLang="ja-JP" sz="1800" dirty="0">
                          <a:solidFill>
                            <a:schemeClr val="tx1">
                              <a:lumMod val="50000"/>
                            </a:schemeClr>
                          </a:solidFill>
                        </a:rPr>
                        <a:t>0 to -70 dB</a:t>
                      </a:r>
                      <a:endParaRPr kumimoji="1" lang="ja-JP" altLang="en-US" sz="1800" dirty="0">
                        <a:solidFill>
                          <a:schemeClr val="tx1">
                            <a:lumMod val="50000"/>
                          </a:schemeClr>
                        </a:solidFill>
                      </a:endParaRPr>
                    </a:p>
                  </a:txBody>
                  <a:tcPr marL="137176" marR="137176" marT="68608" marB="68608">
                    <a:solidFill>
                      <a:schemeClr val="bg1">
                        <a:lumMod val="95000"/>
                        <a:alpha val="80000"/>
                      </a:schemeClr>
                    </a:solidFill>
                  </a:tcPr>
                </a:tc>
                <a:tc>
                  <a:txBody>
                    <a:bodyPr/>
                    <a:lstStyle/>
                    <a:p>
                      <a:pPr>
                        <a:lnSpc>
                          <a:spcPts val="1500"/>
                        </a:lnSpc>
                      </a:pPr>
                      <a:r>
                        <a:rPr kumimoji="1" lang="en-US" altLang="ja-JP" sz="1800" dirty="0">
                          <a:solidFill>
                            <a:schemeClr val="tx1">
                              <a:lumMod val="50000"/>
                            </a:schemeClr>
                          </a:solidFill>
                        </a:rPr>
                        <a:t>0 to -70 dB</a:t>
                      </a:r>
                      <a:endParaRPr kumimoji="1" lang="ja-JP" altLang="en-US" sz="1800" dirty="0">
                        <a:solidFill>
                          <a:schemeClr val="tx1">
                            <a:lumMod val="50000"/>
                          </a:schemeClr>
                        </a:solidFill>
                      </a:endParaRPr>
                    </a:p>
                  </a:txBody>
                  <a:tcPr marL="137176" marR="137176" marT="68608" marB="68608">
                    <a:solidFill>
                      <a:schemeClr val="bg1">
                        <a:lumMod val="95000"/>
                        <a:alpha val="80000"/>
                      </a:schemeClr>
                    </a:solidFill>
                  </a:tcPr>
                </a:tc>
                <a:extLst>
                  <a:ext uri="{0D108BD9-81ED-4DB2-BD59-A6C34878D82A}">
                    <a16:rowId xmlns:a16="http://schemas.microsoft.com/office/drawing/2014/main" val="10001"/>
                  </a:ext>
                </a:extLst>
              </a:tr>
              <a:tr h="2127236">
                <a:tc>
                  <a:txBody>
                    <a:bodyPr/>
                    <a:lstStyle/>
                    <a:p>
                      <a:pPr algn="ctr"/>
                      <a:r>
                        <a:rPr kumimoji="1" lang="en-US" altLang="ja-JP" sz="1800" dirty="0">
                          <a:solidFill>
                            <a:schemeClr val="bg1"/>
                          </a:solidFill>
                        </a:rPr>
                        <a:t>Filter</a:t>
                      </a:r>
                      <a:endParaRPr kumimoji="1" lang="ja-JP" altLang="en-US" sz="1800" dirty="0">
                        <a:solidFill>
                          <a:schemeClr val="bg1"/>
                        </a:solidFill>
                      </a:endParaRPr>
                    </a:p>
                  </a:txBody>
                  <a:tcPr marL="137176" marR="137176" marT="68608" marB="68608">
                    <a:solidFill>
                      <a:srgbClr val="CC99FF">
                        <a:alpha val="80000"/>
                      </a:srgbClr>
                    </a:solidFill>
                  </a:tcPr>
                </a:tc>
                <a:tc>
                  <a:txBody>
                    <a:bodyPr/>
                    <a:lstStyle/>
                    <a:p>
                      <a:pPr>
                        <a:lnSpc>
                          <a:spcPts val="1800"/>
                        </a:lnSpc>
                      </a:pPr>
                      <a:r>
                        <a:rPr kumimoji="1" lang="en-US" altLang="ja-JP" sz="1800" dirty="0">
                          <a:solidFill>
                            <a:schemeClr val="tx1">
                              <a:lumMod val="50000"/>
                            </a:schemeClr>
                          </a:solidFill>
                        </a:rPr>
                        <a:t>3 point</a:t>
                      </a:r>
                    </a:p>
                    <a:p>
                      <a:pPr>
                        <a:lnSpc>
                          <a:spcPts val="1800"/>
                        </a:lnSpc>
                      </a:pPr>
                      <a:r>
                        <a:rPr kumimoji="1" lang="en-US" altLang="ja-JP" sz="1800" dirty="0">
                          <a:solidFill>
                            <a:schemeClr val="tx1">
                              <a:lumMod val="50000"/>
                            </a:schemeClr>
                          </a:solidFill>
                        </a:rPr>
                        <a:t>Type: PEQ,</a:t>
                      </a:r>
                      <a:r>
                        <a:rPr kumimoji="1" lang="en-US" altLang="ja-JP" sz="1800" baseline="0" dirty="0">
                          <a:solidFill>
                            <a:schemeClr val="tx1">
                              <a:lumMod val="50000"/>
                            </a:schemeClr>
                          </a:solidFill>
                        </a:rPr>
                        <a:t> </a:t>
                      </a:r>
                    </a:p>
                    <a:p>
                      <a:pPr>
                        <a:lnSpc>
                          <a:spcPts val="1800"/>
                        </a:lnSpc>
                      </a:pPr>
                      <a:r>
                        <a:rPr kumimoji="1" lang="en-US" altLang="ja-JP" sz="1800" baseline="0" dirty="0">
                          <a:solidFill>
                            <a:schemeClr val="tx1">
                              <a:lumMod val="50000"/>
                            </a:schemeClr>
                          </a:solidFill>
                        </a:rPr>
                        <a:t>           HPF(6dB), HPF(12dB),   </a:t>
                      </a:r>
                    </a:p>
                    <a:p>
                      <a:pPr>
                        <a:lnSpc>
                          <a:spcPts val="1800"/>
                        </a:lnSpc>
                      </a:pPr>
                      <a:r>
                        <a:rPr kumimoji="1" lang="en-US" altLang="ja-JP" sz="1800" baseline="0" dirty="0">
                          <a:solidFill>
                            <a:schemeClr val="tx1">
                              <a:lumMod val="50000"/>
                            </a:schemeClr>
                          </a:solidFill>
                        </a:rPr>
                        <a:t>           LPF(6dB), HPF(12dB),</a:t>
                      </a:r>
                    </a:p>
                    <a:p>
                      <a:pPr>
                        <a:lnSpc>
                          <a:spcPts val="1800"/>
                        </a:lnSpc>
                      </a:pPr>
                      <a:r>
                        <a:rPr kumimoji="1" lang="en-US" altLang="ja-JP" sz="1800" baseline="0" dirty="0">
                          <a:solidFill>
                            <a:schemeClr val="tx1">
                              <a:lumMod val="50000"/>
                            </a:schemeClr>
                          </a:solidFill>
                        </a:rPr>
                        <a:t>           Low Shelving, High Shelving</a:t>
                      </a:r>
                    </a:p>
                    <a:p>
                      <a:pPr>
                        <a:lnSpc>
                          <a:spcPts val="1800"/>
                        </a:lnSpc>
                      </a:pPr>
                      <a:r>
                        <a:rPr kumimoji="1" lang="en-US" altLang="ja-JP" sz="1800" baseline="0" dirty="0">
                          <a:solidFill>
                            <a:schemeClr val="tx1">
                              <a:lumMod val="50000"/>
                            </a:schemeClr>
                          </a:solidFill>
                        </a:rPr>
                        <a:t>Frequency, Gain, Q</a:t>
                      </a:r>
                      <a:endParaRPr kumimoji="1" lang="ja-JP" altLang="en-US" sz="1800" dirty="0">
                        <a:solidFill>
                          <a:schemeClr val="tx1">
                            <a:lumMod val="50000"/>
                          </a:schemeClr>
                        </a:solidFill>
                      </a:endParaRPr>
                    </a:p>
                  </a:txBody>
                  <a:tcPr marL="137176" marR="137176" marT="68608" marB="68608">
                    <a:solidFill>
                      <a:schemeClr val="bg1">
                        <a:lumMod val="95000"/>
                        <a:alpha val="80000"/>
                      </a:schemeClr>
                    </a:solidFill>
                  </a:tcPr>
                </a:tc>
                <a:tc>
                  <a:txBody>
                    <a:bodyPr/>
                    <a:lstStyle/>
                    <a:p>
                      <a:pPr>
                        <a:lnSpc>
                          <a:spcPts val="1800"/>
                        </a:lnSpc>
                      </a:pPr>
                      <a:r>
                        <a:rPr kumimoji="1" lang="en-US" altLang="ja-JP" sz="1800" dirty="0">
                          <a:solidFill>
                            <a:schemeClr val="tx1">
                              <a:lumMod val="50000"/>
                            </a:schemeClr>
                          </a:solidFill>
                        </a:rPr>
                        <a:t>6 point</a:t>
                      </a:r>
                    </a:p>
                    <a:p>
                      <a:pPr marL="0" marR="0" lvl="0" indent="0" algn="l" defTabSz="914354" rtl="0" eaLnBrk="1" fontAlgn="auto" latinLnBrk="0" hangingPunct="1">
                        <a:lnSpc>
                          <a:spcPts val="18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chemeClr val="tx1">
                              <a:lumMod val="50000"/>
                            </a:schemeClr>
                          </a:solidFill>
                          <a:effectLst/>
                          <a:uLnTx/>
                          <a:uFillTx/>
                          <a:latin typeface="+mn-lt"/>
                          <a:ea typeface="+mn-ea"/>
                          <a:cs typeface="+mn-cs"/>
                        </a:rPr>
                        <a:t>Type: PEQ, </a:t>
                      </a:r>
                    </a:p>
                    <a:p>
                      <a:pPr marL="0" marR="0" lvl="0" indent="0" algn="l" defTabSz="914354" rtl="0" eaLnBrk="1" fontAlgn="auto" latinLnBrk="0" hangingPunct="1">
                        <a:lnSpc>
                          <a:spcPts val="18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chemeClr val="tx1">
                              <a:lumMod val="50000"/>
                            </a:schemeClr>
                          </a:solidFill>
                          <a:effectLst/>
                          <a:uLnTx/>
                          <a:uFillTx/>
                          <a:latin typeface="+mn-lt"/>
                          <a:ea typeface="+mn-ea"/>
                          <a:cs typeface="+mn-cs"/>
                        </a:rPr>
                        <a:t>           HPF(6dB), HPF(12dB),   </a:t>
                      </a:r>
                    </a:p>
                    <a:p>
                      <a:pPr marL="0" marR="0" lvl="0" indent="0" algn="l" defTabSz="914354" rtl="0" eaLnBrk="1" fontAlgn="auto" latinLnBrk="0" hangingPunct="1">
                        <a:lnSpc>
                          <a:spcPts val="18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chemeClr val="tx1">
                              <a:lumMod val="50000"/>
                            </a:schemeClr>
                          </a:solidFill>
                          <a:effectLst/>
                          <a:uLnTx/>
                          <a:uFillTx/>
                          <a:latin typeface="+mn-lt"/>
                          <a:ea typeface="+mn-ea"/>
                          <a:cs typeface="+mn-cs"/>
                        </a:rPr>
                        <a:t>           LPF(6dB), HPF(12dB),</a:t>
                      </a:r>
                    </a:p>
                    <a:p>
                      <a:pPr marL="0" marR="0" lvl="0" indent="0" algn="l" defTabSz="914354" rtl="0" eaLnBrk="1" fontAlgn="auto" latinLnBrk="0" hangingPunct="1">
                        <a:lnSpc>
                          <a:spcPts val="18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chemeClr val="tx1">
                              <a:lumMod val="50000"/>
                            </a:schemeClr>
                          </a:solidFill>
                          <a:effectLst/>
                          <a:uLnTx/>
                          <a:uFillTx/>
                          <a:latin typeface="+mn-lt"/>
                          <a:ea typeface="+mn-ea"/>
                          <a:cs typeface="+mn-cs"/>
                        </a:rPr>
                        <a:t>           Low Shelving, High Shelving</a:t>
                      </a:r>
                    </a:p>
                    <a:p>
                      <a:pPr marL="0" marR="0" lvl="0" indent="0" algn="l" defTabSz="914354" rtl="0" eaLnBrk="1" fontAlgn="auto" latinLnBrk="0" hangingPunct="1">
                        <a:lnSpc>
                          <a:spcPts val="18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chemeClr val="tx1">
                              <a:lumMod val="50000"/>
                            </a:schemeClr>
                          </a:solidFill>
                          <a:effectLst/>
                          <a:uLnTx/>
                          <a:uFillTx/>
                          <a:latin typeface="+mn-lt"/>
                          <a:ea typeface="+mn-ea"/>
                          <a:cs typeface="+mn-cs"/>
                        </a:rPr>
                        <a:t>           All pass, Notch, Horn EQ</a:t>
                      </a:r>
                    </a:p>
                    <a:p>
                      <a:pPr marL="0" marR="0" lvl="0" indent="0" algn="l" defTabSz="914354" rtl="0" eaLnBrk="1" fontAlgn="auto" latinLnBrk="0" hangingPunct="1">
                        <a:lnSpc>
                          <a:spcPts val="18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chemeClr val="tx1">
                              <a:lumMod val="50000"/>
                            </a:schemeClr>
                          </a:solidFill>
                          <a:effectLst/>
                          <a:uLnTx/>
                          <a:uFillTx/>
                          <a:latin typeface="+mn-lt"/>
                          <a:ea typeface="+mn-ea"/>
                          <a:cs typeface="+mn-cs"/>
                        </a:rPr>
                        <a:t>Frequency, Gain, Q</a:t>
                      </a:r>
                      <a:endParaRPr kumimoji="1" lang="ja-JP" altLang="en-US" sz="1800" dirty="0">
                        <a:solidFill>
                          <a:schemeClr val="tx1">
                            <a:lumMod val="50000"/>
                          </a:schemeClr>
                        </a:solidFill>
                      </a:endParaRPr>
                    </a:p>
                  </a:txBody>
                  <a:tcPr marL="137176" marR="137176" marT="68608" marB="68608">
                    <a:solidFill>
                      <a:schemeClr val="bg1">
                        <a:lumMod val="95000"/>
                        <a:alpha val="80000"/>
                      </a:schemeClr>
                    </a:solidFill>
                  </a:tcPr>
                </a:tc>
                <a:extLst>
                  <a:ext uri="{0D108BD9-81ED-4DB2-BD59-A6C34878D82A}">
                    <a16:rowId xmlns:a16="http://schemas.microsoft.com/office/drawing/2014/main" val="10002"/>
                  </a:ext>
                </a:extLst>
              </a:tr>
              <a:tr h="1269633">
                <a:tc>
                  <a:txBody>
                    <a:bodyPr/>
                    <a:lstStyle/>
                    <a:p>
                      <a:pPr algn="ctr"/>
                      <a:r>
                        <a:rPr kumimoji="1" lang="en-US" altLang="ja-JP" sz="1800" dirty="0">
                          <a:solidFill>
                            <a:schemeClr val="bg1"/>
                          </a:solidFill>
                        </a:rPr>
                        <a:t>VOX</a:t>
                      </a:r>
                      <a:endParaRPr kumimoji="1" lang="ja-JP" altLang="en-US" sz="1800" dirty="0">
                        <a:solidFill>
                          <a:schemeClr val="bg1"/>
                        </a:solidFill>
                      </a:endParaRPr>
                    </a:p>
                  </a:txBody>
                  <a:tcPr marL="137176" marR="137176" marT="68608" marB="68608">
                    <a:solidFill>
                      <a:srgbClr val="CC99FF">
                        <a:alpha val="80000"/>
                      </a:srgbClr>
                    </a:solidFill>
                  </a:tcPr>
                </a:tc>
                <a:tc>
                  <a:txBody>
                    <a:bodyPr/>
                    <a:lstStyle/>
                    <a:p>
                      <a:pPr>
                        <a:lnSpc>
                          <a:spcPts val="1800"/>
                        </a:lnSpc>
                      </a:pPr>
                      <a:r>
                        <a:rPr kumimoji="1" lang="en-US" altLang="ja-JP" sz="1800" dirty="0">
                          <a:solidFill>
                            <a:schemeClr val="tx1">
                              <a:lumMod val="50000"/>
                            </a:schemeClr>
                          </a:solidFill>
                        </a:rPr>
                        <a:t>(Only AUDIO IN)</a:t>
                      </a:r>
                    </a:p>
                    <a:p>
                      <a:pPr>
                        <a:lnSpc>
                          <a:spcPts val="1800"/>
                        </a:lnSpc>
                      </a:pPr>
                      <a:r>
                        <a:rPr kumimoji="1" lang="en-US" altLang="ja-JP" sz="1800" dirty="0">
                          <a:solidFill>
                            <a:schemeClr val="tx1">
                              <a:lumMod val="50000"/>
                            </a:schemeClr>
                          </a:solidFill>
                        </a:rPr>
                        <a:t>Threshold, Hysteresis, </a:t>
                      </a:r>
                    </a:p>
                    <a:p>
                      <a:pPr>
                        <a:lnSpc>
                          <a:spcPts val="1800"/>
                        </a:lnSpc>
                      </a:pPr>
                      <a:r>
                        <a:rPr kumimoji="1" lang="en-US" altLang="ja-JP" sz="1800" dirty="0">
                          <a:solidFill>
                            <a:schemeClr val="tx1">
                              <a:lumMod val="50000"/>
                            </a:schemeClr>
                          </a:solidFill>
                        </a:rPr>
                        <a:t>Hold time, Related C.O.</a:t>
                      </a:r>
                    </a:p>
                    <a:p>
                      <a:pPr>
                        <a:lnSpc>
                          <a:spcPts val="1800"/>
                        </a:lnSpc>
                      </a:pPr>
                      <a:r>
                        <a:rPr kumimoji="1" lang="en-US" altLang="ja-JP" sz="1800" dirty="0">
                          <a:solidFill>
                            <a:schemeClr val="tx1">
                              <a:lumMod val="50000"/>
                            </a:schemeClr>
                          </a:solidFill>
                        </a:rPr>
                        <a:t>Zone/Zone pattern</a:t>
                      </a:r>
                      <a:endParaRPr kumimoji="1" lang="ja-JP" altLang="en-US" sz="1800" dirty="0">
                        <a:solidFill>
                          <a:schemeClr val="tx1">
                            <a:lumMod val="50000"/>
                          </a:schemeClr>
                        </a:solidFill>
                      </a:endParaRPr>
                    </a:p>
                  </a:txBody>
                  <a:tcPr marL="137176" marR="137176" marT="68608" marB="68608">
                    <a:solidFill>
                      <a:schemeClr val="bg1">
                        <a:lumMod val="95000"/>
                        <a:alpha val="80000"/>
                      </a:schemeClr>
                    </a:solidFill>
                  </a:tcPr>
                </a:tc>
                <a:tc>
                  <a:txBody>
                    <a:bodyPr/>
                    <a:lstStyle/>
                    <a:p>
                      <a:pPr>
                        <a:lnSpc>
                          <a:spcPts val="1500"/>
                        </a:lnSpc>
                      </a:pPr>
                      <a:r>
                        <a:rPr kumimoji="1" lang="en-US" altLang="ja-JP" sz="1800" dirty="0">
                          <a:solidFill>
                            <a:schemeClr val="tx1">
                              <a:lumMod val="50000"/>
                            </a:schemeClr>
                          </a:solidFill>
                        </a:rPr>
                        <a:t>-</a:t>
                      </a:r>
                      <a:endParaRPr kumimoji="1" lang="ja-JP" altLang="en-US" sz="1800" dirty="0">
                        <a:solidFill>
                          <a:schemeClr val="tx1">
                            <a:lumMod val="50000"/>
                          </a:schemeClr>
                        </a:solidFill>
                      </a:endParaRPr>
                    </a:p>
                  </a:txBody>
                  <a:tcPr marL="137176" marR="137176" marT="68608" marB="68608">
                    <a:solidFill>
                      <a:schemeClr val="bg1">
                        <a:lumMod val="95000"/>
                        <a:alpha val="80000"/>
                      </a:schemeClr>
                    </a:solidFill>
                  </a:tcPr>
                </a:tc>
                <a:extLst>
                  <a:ext uri="{0D108BD9-81ED-4DB2-BD59-A6C34878D82A}">
                    <a16:rowId xmlns:a16="http://schemas.microsoft.com/office/drawing/2014/main" val="10003"/>
                  </a:ext>
                </a:extLst>
              </a:tr>
              <a:tr h="697898">
                <a:tc>
                  <a:txBody>
                    <a:bodyPr/>
                    <a:lstStyle/>
                    <a:p>
                      <a:pPr algn="ctr"/>
                      <a:r>
                        <a:rPr kumimoji="1" lang="en-US" altLang="ja-JP" sz="1800" dirty="0">
                          <a:solidFill>
                            <a:schemeClr val="bg1"/>
                          </a:solidFill>
                        </a:rPr>
                        <a:t>COMP</a:t>
                      </a:r>
                      <a:endParaRPr kumimoji="1" lang="ja-JP" altLang="en-US" sz="1800" dirty="0">
                        <a:solidFill>
                          <a:schemeClr val="bg1"/>
                        </a:solidFill>
                      </a:endParaRPr>
                    </a:p>
                  </a:txBody>
                  <a:tcPr marL="137176" marR="137176" marT="68608" marB="68608">
                    <a:solidFill>
                      <a:srgbClr val="CC99FF">
                        <a:alpha val="80000"/>
                      </a:srgbClr>
                    </a:solidFill>
                  </a:tcPr>
                </a:tc>
                <a:tc>
                  <a:txBody>
                    <a:bodyPr/>
                    <a:lstStyle/>
                    <a:p>
                      <a:pPr>
                        <a:lnSpc>
                          <a:spcPts val="1800"/>
                        </a:lnSpc>
                      </a:pPr>
                      <a:r>
                        <a:rPr kumimoji="1" lang="en-US" altLang="ja-JP" sz="1800" dirty="0">
                          <a:solidFill>
                            <a:schemeClr val="tx1">
                              <a:lumMod val="50000"/>
                            </a:schemeClr>
                          </a:solidFill>
                        </a:rPr>
                        <a:t>Threshold</a:t>
                      </a:r>
                      <a:r>
                        <a:rPr kumimoji="1" lang="en-US" altLang="ja-JP" sz="1800" baseline="0" dirty="0">
                          <a:solidFill>
                            <a:schemeClr val="tx1">
                              <a:lumMod val="50000"/>
                            </a:schemeClr>
                          </a:solidFill>
                        </a:rPr>
                        <a:t>, Ratio, knee type,</a:t>
                      </a:r>
                    </a:p>
                    <a:p>
                      <a:pPr>
                        <a:lnSpc>
                          <a:spcPts val="1800"/>
                        </a:lnSpc>
                      </a:pPr>
                      <a:r>
                        <a:rPr kumimoji="1" lang="en-US" altLang="ja-JP" sz="1800" baseline="0" dirty="0">
                          <a:solidFill>
                            <a:schemeClr val="tx1">
                              <a:lumMod val="50000"/>
                            </a:schemeClr>
                          </a:solidFill>
                        </a:rPr>
                        <a:t>Attack time, Release time, Gain</a:t>
                      </a:r>
                      <a:endParaRPr kumimoji="1" lang="ja-JP" altLang="en-US" sz="1800" dirty="0">
                        <a:solidFill>
                          <a:schemeClr val="tx1">
                            <a:lumMod val="50000"/>
                          </a:schemeClr>
                        </a:solidFill>
                      </a:endParaRPr>
                    </a:p>
                  </a:txBody>
                  <a:tcPr marL="137176" marR="137176" marT="68608" marB="68608">
                    <a:solidFill>
                      <a:schemeClr val="bg1">
                        <a:lumMod val="95000"/>
                        <a:alpha val="80000"/>
                      </a:schemeClr>
                    </a:solidFill>
                  </a:tcPr>
                </a:tc>
                <a:tc>
                  <a:txBody>
                    <a:bodyPr/>
                    <a:lstStyle/>
                    <a:p>
                      <a:pPr>
                        <a:lnSpc>
                          <a:spcPts val="1500"/>
                        </a:lnSpc>
                      </a:pPr>
                      <a:r>
                        <a:rPr kumimoji="1" lang="en-US" altLang="ja-JP" sz="1800" dirty="0">
                          <a:solidFill>
                            <a:schemeClr val="tx1">
                              <a:lumMod val="50000"/>
                            </a:schemeClr>
                          </a:solidFill>
                        </a:rPr>
                        <a:t>-</a:t>
                      </a:r>
                      <a:endParaRPr kumimoji="1" lang="ja-JP" altLang="en-US" sz="1800" dirty="0">
                        <a:solidFill>
                          <a:schemeClr val="tx1">
                            <a:lumMod val="50000"/>
                          </a:schemeClr>
                        </a:solidFill>
                      </a:endParaRPr>
                    </a:p>
                  </a:txBody>
                  <a:tcPr marL="137176" marR="137176" marT="68608" marB="68608">
                    <a:solidFill>
                      <a:schemeClr val="bg1">
                        <a:lumMod val="95000"/>
                        <a:alpha val="80000"/>
                      </a:schemeClr>
                    </a:solidFill>
                  </a:tcPr>
                </a:tc>
                <a:extLst>
                  <a:ext uri="{0D108BD9-81ED-4DB2-BD59-A6C34878D82A}">
                    <a16:rowId xmlns:a16="http://schemas.microsoft.com/office/drawing/2014/main" val="10004"/>
                  </a:ext>
                </a:extLst>
              </a:tr>
              <a:tr h="556489">
                <a:tc>
                  <a:txBody>
                    <a:bodyPr/>
                    <a:lstStyle/>
                    <a:p>
                      <a:pPr algn="ctr"/>
                      <a:r>
                        <a:rPr kumimoji="1" lang="en-US" altLang="ja-JP" sz="1800" dirty="0">
                          <a:solidFill>
                            <a:schemeClr val="bg1"/>
                          </a:solidFill>
                        </a:rPr>
                        <a:t>Delay</a:t>
                      </a:r>
                      <a:endParaRPr kumimoji="1" lang="ja-JP" altLang="en-US" sz="1800" dirty="0">
                        <a:solidFill>
                          <a:schemeClr val="bg1"/>
                        </a:solidFill>
                      </a:endParaRPr>
                    </a:p>
                  </a:txBody>
                  <a:tcPr marL="137176" marR="137176" marT="68608" marB="68608">
                    <a:solidFill>
                      <a:srgbClr val="CC99FF">
                        <a:alpha val="80000"/>
                      </a:srgbClr>
                    </a:solidFill>
                  </a:tcPr>
                </a:tc>
                <a:tc>
                  <a:txBody>
                    <a:bodyPr/>
                    <a:lstStyle/>
                    <a:p>
                      <a:pPr>
                        <a:lnSpc>
                          <a:spcPts val="1500"/>
                        </a:lnSpc>
                      </a:pPr>
                      <a:r>
                        <a:rPr kumimoji="1" lang="en-US" altLang="ja-JP" sz="1800" dirty="0">
                          <a:solidFill>
                            <a:schemeClr val="tx1">
                              <a:lumMod val="50000"/>
                            </a:schemeClr>
                          </a:solidFill>
                        </a:rPr>
                        <a:t>-</a:t>
                      </a:r>
                      <a:endParaRPr kumimoji="1" lang="ja-JP" altLang="en-US" sz="1800" dirty="0">
                        <a:solidFill>
                          <a:schemeClr val="tx1">
                            <a:lumMod val="50000"/>
                          </a:schemeClr>
                        </a:solidFill>
                      </a:endParaRPr>
                    </a:p>
                  </a:txBody>
                  <a:tcPr marL="137176" marR="137176" marT="68608" marB="68608">
                    <a:solidFill>
                      <a:schemeClr val="bg1">
                        <a:lumMod val="95000"/>
                        <a:alpha val="80000"/>
                      </a:schemeClr>
                    </a:solidFill>
                  </a:tcPr>
                </a:tc>
                <a:tc>
                  <a:txBody>
                    <a:bodyPr/>
                    <a:lstStyle/>
                    <a:p>
                      <a:pPr>
                        <a:lnSpc>
                          <a:spcPts val="1500"/>
                        </a:lnSpc>
                      </a:pPr>
                      <a:r>
                        <a:rPr kumimoji="1" lang="en-US" altLang="ja-JP" sz="1800" dirty="0">
                          <a:solidFill>
                            <a:schemeClr val="tx1">
                              <a:lumMod val="50000"/>
                            </a:schemeClr>
                          </a:solidFill>
                        </a:rPr>
                        <a:t>Delay time</a:t>
                      </a:r>
                      <a:endParaRPr kumimoji="1" lang="ja-JP" altLang="en-US" sz="1800" dirty="0">
                        <a:solidFill>
                          <a:schemeClr val="tx1">
                            <a:lumMod val="50000"/>
                          </a:schemeClr>
                        </a:solidFill>
                      </a:endParaRPr>
                    </a:p>
                  </a:txBody>
                  <a:tcPr marL="137176" marR="137176" marT="68608" marB="68608">
                    <a:solidFill>
                      <a:schemeClr val="bg1">
                        <a:lumMod val="95000"/>
                        <a:alpha val="80000"/>
                      </a:schemeClr>
                    </a:solidFill>
                  </a:tcPr>
                </a:tc>
                <a:extLst>
                  <a:ext uri="{0D108BD9-81ED-4DB2-BD59-A6C34878D82A}">
                    <a16:rowId xmlns:a16="http://schemas.microsoft.com/office/drawing/2014/main" val="10005"/>
                  </a:ext>
                </a:extLst>
              </a:tr>
            </a:tbl>
          </a:graphicData>
        </a:graphic>
      </p:graphicFrame>
      <p:sp>
        <p:nvSpPr>
          <p:cNvPr id="56" name="円/楕円 55"/>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円/楕円 56"/>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正方形/長方形 1">
            <a:extLst>
              <a:ext uri="{FF2B5EF4-FFF2-40B4-BE49-F238E27FC236}">
                <a16:creationId xmlns:a16="http://schemas.microsoft.com/office/drawing/2014/main" id="{44282185-103E-4FA5-86B3-0591881EF872}"/>
              </a:ext>
            </a:extLst>
          </p:cNvPr>
          <p:cNvSpPr/>
          <p:nvPr/>
        </p:nvSpPr>
        <p:spPr>
          <a:xfrm>
            <a:off x="9262265" y="1031736"/>
            <a:ext cx="4437289" cy="461665"/>
          </a:xfrm>
          <a:prstGeom prst="rect">
            <a:avLst/>
          </a:prstGeom>
        </p:spPr>
        <p:txBody>
          <a:bodyPr wrap="square">
            <a:spAutoFit/>
          </a:bodyPr>
          <a:lstStyle/>
          <a:p>
            <a:pPr algn="r"/>
            <a:r>
              <a:rPr lang="en-US" altLang="ja-JP" sz="1200" dirty="0">
                <a:latin typeface="+mj-lt"/>
              </a:rPr>
              <a:t>For VX-3008F, 3016F, all Zones are set with only one parameter. </a:t>
            </a:r>
          </a:p>
          <a:p>
            <a:pPr algn="r"/>
            <a:r>
              <a:rPr lang="en-US" altLang="ja-JP" sz="1200" dirty="0">
                <a:latin typeface="+mj-lt"/>
              </a:rPr>
              <a:t>It is not possible to set different settings for each Zone.</a:t>
            </a:r>
            <a:endParaRPr lang="ja-JP" altLang="en-US" sz="1200" dirty="0">
              <a:latin typeface="+mj-lt"/>
            </a:endParaRPr>
          </a:p>
        </p:txBody>
      </p:sp>
      <p:sp>
        <p:nvSpPr>
          <p:cNvPr id="63" name="角丸四角形 60">
            <a:extLst>
              <a:ext uri="{FF2B5EF4-FFF2-40B4-BE49-F238E27FC236}">
                <a16:creationId xmlns:a16="http://schemas.microsoft.com/office/drawing/2014/main" id="{3A30226A-7623-412D-8132-BF15798EA8B8}"/>
              </a:ext>
            </a:extLst>
          </p:cNvPr>
          <p:cNvSpPr/>
          <p:nvPr/>
        </p:nvSpPr>
        <p:spPr>
          <a:xfrm>
            <a:off x="3914421" y="3593503"/>
            <a:ext cx="499955" cy="731263"/>
          </a:xfrm>
          <a:prstGeom prst="roundRect">
            <a:avLst>
              <a:gd name="adj" fmla="val 23344"/>
            </a:avLst>
          </a:prstGeom>
          <a:noFill/>
          <a:ln>
            <a:solidFill>
              <a:srgbClr val="7030A0"/>
            </a:solidFill>
          </a:ln>
          <a:effectLst>
            <a:glow rad="101600">
              <a:srgbClr val="7030A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grpSp>
        <p:nvGrpSpPr>
          <p:cNvPr id="3" name="グループ化 2">
            <a:extLst>
              <a:ext uri="{FF2B5EF4-FFF2-40B4-BE49-F238E27FC236}">
                <a16:creationId xmlns:a16="http://schemas.microsoft.com/office/drawing/2014/main" id="{0ED146B2-0823-E62A-9E99-3412BAB606D0}"/>
              </a:ext>
            </a:extLst>
          </p:cNvPr>
          <p:cNvGrpSpPr/>
          <p:nvPr/>
        </p:nvGrpSpPr>
        <p:grpSpPr>
          <a:xfrm>
            <a:off x="719600" y="5060180"/>
            <a:ext cx="1372636" cy="1940845"/>
            <a:chOff x="719600" y="4726679"/>
            <a:chExt cx="1372636" cy="1940845"/>
          </a:xfrm>
          <a:effectLst>
            <a:outerShdw blurRad="50800" dist="38100" dir="8100000" algn="tr" rotWithShape="0">
              <a:prstClr val="black">
                <a:alpha val="40000"/>
              </a:prstClr>
            </a:outerShdw>
          </a:effectLst>
        </p:grpSpPr>
        <p:sp>
          <p:nvSpPr>
            <p:cNvPr id="5" name="正方形/長方形 4">
              <a:extLst>
                <a:ext uri="{FF2B5EF4-FFF2-40B4-BE49-F238E27FC236}">
                  <a16:creationId xmlns:a16="http://schemas.microsoft.com/office/drawing/2014/main" id="{23A0B72E-2B8D-4068-F614-944028214602}"/>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5" action="ppaction://hlinksldjump"/>
                </a:rPr>
                <a:t>Common</a:t>
              </a:r>
              <a:endParaRPr kumimoji="1" lang="en-US" altLang="ja-JP" sz="1200" dirty="0"/>
            </a:p>
            <a:p>
              <a:r>
                <a:rPr lang="ja-JP" altLang="en-US" sz="1100" dirty="0"/>
                <a:t>   </a:t>
              </a:r>
              <a:r>
                <a:rPr lang="en-US" altLang="ja-JP" sz="1100" dirty="0">
                  <a:hlinkClick r:id="rId6" action="ppaction://hlinksldjump"/>
                </a:rPr>
                <a:t>Audio</a:t>
              </a:r>
              <a:endParaRPr lang="en-US" altLang="ja-JP" sz="1100" dirty="0"/>
            </a:p>
            <a:p>
              <a:r>
                <a:rPr kumimoji="1" lang="en-US" altLang="ja-JP" sz="1100" dirty="0"/>
                <a:t>   </a:t>
              </a:r>
              <a:r>
                <a:rPr kumimoji="1" lang="en-US" altLang="ja-JP" sz="1100" dirty="0">
                  <a:hlinkClick r:id="rId7" action="ppaction://hlinksldjump"/>
                </a:rPr>
                <a:t>Control</a:t>
              </a:r>
              <a:endParaRPr kumimoji="1" lang="en-US" altLang="ja-JP" sz="1100" dirty="0"/>
            </a:p>
            <a:p>
              <a:r>
                <a:rPr lang="en-US" altLang="ja-JP" sz="1100" dirty="0"/>
                <a:t>   </a:t>
              </a:r>
              <a:r>
                <a:rPr lang="en-US" altLang="ja-JP" sz="1100" dirty="0">
                  <a:hlinkClick r:id="rId8" action="ppaction://hlinksldjump"/>
                </a:rPr>
                <a:t>Timer</a:t>
              </a:r>
              <a:endParaRPr kumimoji="1" lang="en-US" altLang="ja-JP" sz="1100" dirty="0"/>
            </a:p>
            <a:p>
              <a:r>
                <a:rPr lang="en-US" altLang="ja-JP" sz="1100" dirty="0"/>
                <a:t>   </a:t>
              </a:r>
              <a:r>
                <a:rPr lang="en-US" altLang="ja-JP" sz="1100" dirty="0">
                  <a:hlinkClick r:id="rId9" action="ppaction://hlinksldjump"/>
                </a:rPr>
                <a:t>Others</a:t>
              </a:r>
              <a:endParaRPr lang="en-US" altLang="ja-JP" sz="1100" dirty="0"/>
            </a:p>
            <a:p>
              <a:r>
                <a:rPr lang="en-US" altLang="ja-JP" sz="1200" dirty="0"/>
                <a:t> </a:t>
              </a:r>
              <a:r>
                <a:rPr lang="en-US" altLang="ja-JP" sz="1200" dirty="0">
                  <a:hlinkClick r:id="rId10" action="ppaction://hlinksldjump"/>
                </a:rPr>
                <a:t>04F </a:t>
              </a:r>
              <a:endParaRPr lang="en-US" altLang="ja-JP" sz="1200" dirty="0"/>
            </a:p>
            <a:p>
              <a:r>
                <a:rPr kumimoji="1" lang="en-US" altLang="ja-JP" sz="1200" dirty="0"/>
                <a:t> </a:t>
              </a:r>
              <a:r>
                <a:rPr kumimoji="1" lang="en-US" altLang="ja-JP" sz="1200" dirty="0">
                  <a:hlinkClick r:id="rId11" action="ppaction://hlinksldjump"/>
                </a:rPr>
                <a:t>08F</a:t>
              </a:r>
              <a:endParaRPr kumimoji="1" lang="en-US" altLang="ja-JP" sz="1200" dirty="0"/>
            </a:p>
            <a:p>
              <a:r>
                <a:rPr lang="en-US" altLang="ja-JP" sz="1200" dirty="0"/>
                <a:t> </a:t>
              </a:r>
              <a:r>
                <a:rPr lang="en-US" altLang="ja-JP" sz="1200" dirty="0">
                  <a:hlinkClick r:id="rId12" action="ppaction://hlinksldjump"/>
                </a:rPr>
                <a:t>16F</a:t>
              </a:r>
              <a:endParaRPr lang="en-US" altLang="ja-JP" sz="1200" dirty="0"/>
            </a:p>
            <a:p>
              <a:r>
                <a:rPr lang="en-US" altLang="ja-JP" sz="1200" dirty="0"/>
                <a:t> </a:t>
              </a:r>
              <a:r>
                <a:rPr lang="en-US" altLang="ja-JP" sz="1200" dirty="0">
                  <a:hlinkClick r:id="rId13" action="ppaction://hlinksldjump"/>
                </a:rPr>
                <a:t>08/16F SS Exp</a:t>
              </a:r>
              <a:endParaRPr lang="en-US" altLang="ja-JP" sz="1200" dirty="0"/>
            </a:p>
            <a:p>
              <a:r>
                <a:rPr kumimoji="1" lang="en-US" altLang="ja-JP" sz="1200" dirty="0"/>
                <a:t> </a:t>
              </a:r>
              <a:r>
                <a:rPr kumimoji="1" lang="en-US" altLang="ja-JP" sz="1200" dirty="0">
                  <a:hlinkClick r:id="rId14" action="ppaction://hlinksldjump"/>
                </a:rPr>
                <a:t>Deference</a:t>
              </a:r>
              <a:endParaRPr kumimoji="1" lang="en-US" altLang="ja-JP" sz="1200" dirty="0"/>
            </a:p>
          </p:txBody>
        </p:sp>
        <p:sp>
          <p:nvSpPr>
            <p:cNvPr id="6" name="二等辺三角形 72">
              <a:extLst>
                <a:ext uri="{FF2B5EF4-FFF2-40B4-BE49-F238E27FC236}">
                  <a16:creationId xmlns:a16="http://schemas.microsoft.com/office/drawing/2014/main" id="{9D5B1C4A-8943-265A-D7D6-08FBB6DB2CFE}"/>
                </a:ext>
              </a:extLst>
            </p:cNvPr>
            <p:cNvSpPr/>
            <p:nvPr/>
          </p:nvSpPr>
          <p:spPr>
            <a:xfrm rot="16200000">
              <a:off x="677061" y="4769218"/>
              <a:ext cx="320003" cy="234926"/>
            </a:xfrm>
            <a:custGeom>
              <a:avLst/>
              <a:gdLst>
                <a:gd name="connsiteX0" fmla="*/ 0 w 107352"/>
                <a:gd name="connsiteY0" fmla="*/ 216024 h 216024"/>
                <a:gd name="connsiteX1" fmla="*/ 107352 w 107352"/>
                <a:gd name="connsiteY1" fmla="*/ 0 h 216024"/>
                <a:gd name="connsiteX2" fmla="*/ 107352 w 107352"/>
                <a:gd name="connsiteY2" fmla="*/ 216024 h 216024"/>
                <a:gd name="connsiteX3" fmla="*/ 0 w 107352"/>
                <a:gd name="connsiteY3" fmla="*/ 216024 h 216024"/>
                <a:gd name="connsiteX0" fmla="*/ 0 w 320003"/>
                <a:gd name="connsiteY0" fmla="*/ 234926 h 234926"/>
                <a:gd name="connsiteX1" fmla="*/ 320003 w 320003"/>
                <a:gd name="connsiteY1" fmla="*/ 0 h 234926"/>
                <a:gd name="connsiteX2" fmla="*/ 107352 w 320003"/>
                <a:gd name="connsiteY2" fmla="*/ 234926 h 234926"/>
                <a:gd name="connsiteX3" fmla="*/ 0 w 320003"/>
                <a:gd name="connsiteY3" fmla="*/ 234926 h 234926"/>
              </a:gdLst>
              <a:ahLst/>
              <a:cxnLst>
                <a:cxn ang="0">
                  <a:pos x="connsiteX0" y="connsiteY0"/>
                </a:cxn>
                <a:cxn ang="0">
                  <a:pos x="connsiteX1" y="connsiteY1"/>
                </a:cxn>
                <a:cxn ang="0">
                  <a:pos x="connsiteX2" y="connsiteY2"/>
                </a:cxn>
                <a:cxn ang="0">
                  <a:pos x="connsiteX3" y="connsiteY3"/>
                </a:cxn>
              </a:cxnLst>
              <a:rect l="l" t="t" r="r" b="b"/>
              <a:pathLst>
                <a:path w="320003" h="234926">
                  <a:moveTo>
                    <a:pt x="0" y="234926"/>
                  </a:moveTo>
                  <a:lnTo>
                    <a:pt x="320003" y="0"/>
                  </a:lnTo>
                  <a:lnTo>
                    <a:pt x="107352" y="234926"/>
                  </a:lnTo>
                  <a:lnTo>
                    <a:pt x="0" y="234926"/>
                  </a:lnTo>
                  <a:close/>
                </a:path>
              </a:pathLst>
            </a:cu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7" name="円/楕円 100">
            <a:extLst>
              <a:ext uri="{FF2B5EF4-FFF2-40B4-BE49-F238E27FC236}">
                <a16:creationId xmlns:a16="http://schemas.microsoft.com/office/drawing/2014/main" id="{BF0E7DD4-4559-FF83-1EEA-A4B02CFE3188}"/>
              </a:ext>
            </a:extLst>
          </p:cNvPr>
          <p:cNvSpPr/>
          <p:nvPr/>
        </p:nvSpPr>
        <p:spPr>
          <a:xfrm>
            <a:off x="989424" y="5264794"/>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円/楕円 100">
            <a:extLst>
              <a:ext uri="{FF2B5EF4-FFF2-40B4-BE49-F238E27FC236}">
                <a16:creationId xmlns:a16="http://schemas.microsoft.com/office/drawing/2014/main" id="{BB4EC425-A6FB-6BCD-20BE-2A0D7F477811}"/>
              </a:ext>
            </a:extLst>
          </p:cNvPr>
          <p:cNvSpPr/>
          <p:nvPr/>
        </p:nvSpPr>
        <p:spPr>
          <a:xfrm>
            <a:off x="1058231" y="5445307"/>
            <a:ext cx="50477" cy="41624"/>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6487168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indefinite" fill="hold" grpId="0" nodeType="withEffect">
                                  <p:stCondLst>
                                    <p:cond delay="0"/>
                                  </p:stCondLst>
                                  <p:childTnLst>
                                    <p:anim calcmode="discrete" valueType="str">
                                      <p:cBhvr>
                                        <p:cTn id="6" dur="1000" fill="hold"/>
                                        <p:tgtEl>
                                          <p:spTgt spid="63"/>
                                        </p:tgtEl>
                                        <p:attrNameLst>
                                          <p:attrName>style.visibility</p:attrName>
                                        </p:attrNameLst>
                                      </p:cBhvr>
                                      <p:tavLst>
                                        <p:tav tm="0">
                                          <p:val>
                                            <p:strVal val="hidden"/>
                                          </p:val>
                                        </p:tav>
                                        <p:tav tm="50000">
                                          <p:val>
                                            <p:strVal val="visible"/>
                                          </p:val>
                                        </p:tav>
                                      </p:tavLst>
                                    </p:anim>
                                  </p:childTnLst>
                                </p:cTn>
                              </p:par>
                              <p:par>
                                <p:cTn id="7" presetID="35" presetClass="emph" presetSubtype="0" repeatCount="indefinite" fill="hold" grpId="0" nodeType="withEffect">
                                  <p:stCondLst>
                                    <p:cond delay="0"/>
                                  </p:stCondLst>
                                  <p:childTnLst>
                                    <p:anim calcmode="discrete" valueType="str">
                                      <p:cBhvr>
                                        <p:cTn id="8" dur="1000" fill="hold"/>
                                        <p:tgtEl>
                                          <p:spTgt spid="65"/>
                                        </p:tgtEl>
                                        <p:attrNameLst>
                                          <p:attrName>style.visibility</p:attrName>
                                        </p:attrNameLst>
                                      </p:cBhvr>
                                      <p:tavLst>
                                        <p:tav tm="0">
                                          <p:val>
                                            <p:strVal val="hidden"/>
                                          </p:val>
                                        </p:tav>
                                        <p:tav tm="50000">
                                          <p:val>
                                            <p:strVal val="visible"/>
                                          </p:val>
                                        </p:tav>
                                      </p:tavLst>
                                    </p:anim>
                                  </p:childTnLst>
                                </p:cTn>
                              </p:par>
                              <p:par>
                                <p:cTn id="9" presetID="42" presetClass="entr" presetSubtype="0" fill="hold" nodeType="withEffect">
                                  <p:stCondLst>
                                    <p:cond delay="500"/>
                                  </p:stCondLst>
                                  <p:childTnLst>
                                    <p:set>
                                      <p:cBhvr>
                                        <p:cTn id="10" dur="1" fill="hold">
                                          <p:stCondLst>
                                            <p:cond delay="0"/>
                                          </p:stCondLst>
                                        </p:cTn>
                                        <p:tgtEl>
                                          <p:spTgt spid="177"/>
                                        </p:tgtEl>
                                        <p:attrNameLst>
                                          <p:attrName>style.visibility</p:attrName>
                                        </p:attrNameLst>
                                      </p:cBhvr>
                                      <p:to>
                                        <p:strVal val="visible"/>
                                      </p:to>
                                    </p:set>
                                    <p:animEffect transition="in" filter="fade">
                                      <p:cBhvr>
                                        <p:cTn id="11" dur="600"/>
                                        <p:tgtEl>
                                          <p:spTgt spid="177"/>
                                        </p:tgtEl>
                                      </p:cBhvr>
                                    </p:animEffect>
                                    <p:anim calcmode="lin" valueType="num">
                                      <p:cBhvr>
                                        <p:cTn id="12" dur="600" fill="hold"/>
                                        <p:tgtEl>
                                          <p:spTgt spid="177"/>
                                        </p:tgtEl>
                                        <p:attrNameLst>
                                          <p:attrName>ppt_x</p:attrName>
                                        </p:attrNameLst>
                                      </p:cBhvr>
                                      <p:tavLst>
                                        <p:tav tm="0">
                                          <p:val>
                                            <p:strVal val="#ppt_x"/>
                                          </p:val>
                                        </p:tav>
                                        <p:tav tm="100000">
                                          <p:val>
                                            <p:strVal val="#ppt_x"/>
                                          </p:val>
                                        </p:tav>
                                      </p:tavLst>
                                    </p:anim>
                                    <p:anim calcmode="lin" valueType="num">
                                      <p:cBhvr>
                                        <p:cTn id="13" dur="600" fill="hold"/>
                                        <p:tgtEl>
                                          <p:spTgt spid="177"/>
                                        </p:tgtEl>
                                        <p:attrNameLst>
                                          <p:attrName>ppt_y</p:attrName>
                                        </p:attrNameLst>
                                      </p:cBhvr>
                                      <p:tavLst>
                                        <p:tav tm="0">
                                          <p:val>
                                            <p:strVal val="#ppt_y+.1"/>
                                          </p:val>
                                        </p:tav>
                                        <p:tav tm="100000">
                                          <p:val>
                                            <p:strVal val="#ppt_y"/>
                                          </p:val>
                                        </p:tav>
                                      </p:tavLst>
                                    </p:anim>
                                  </p:childTnLst>
                                </p:cTn>
                              </p:par>
                              <p:par>
                                <p:cTn id="14" presetID="10" presetClass="entr" presetSubtype="0" fill="hold" grpId="0" nodeType="withEffect">
                                  <p:stCondLst>
                                    <p:cond delay="50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2" grpId="0"/>
      <p:bldP spid="6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角丸四角形 60">
            <a:extLst>
              <a:ext uri="{FF2B5EF4-FFF2-40B4-BE49-F238E27FC236}">
                <a16:creationId xmlns:a16="http://schemas.microsoft.com/office/drawing/2014/main" id="{5056E214-D86C-434F-888D-009C0D9AF6C7}"/>
              </a:ext>
            </a:extLst>
          </p:cNvPr>
          <p:cNvSpPr/>
          <p:nvPr/>
        </p:nvSpPr>
        <p:spPr>
          <a:xfrm>
            <a:off x="6550201" y="5009214"/>
            <a:ext cx="499955" cy="731263"/>
          </a:xfrm>
          <a:prstGeom prst="roundRect">
            <a:avLst>
              <a:gd name="adj" fmla="val 23344"/>
            </a:avLst>
          </a:prstGeom>
          <a:noFill/>
          <a:ln>
            <a:solidFill>
              <a:srgbClr val="7030A0"/>
            </a:solidFill>
          </a:ln>
          <a:effectLst>
            <a:glow rad="101600">
              <a:srgbClr val="7030A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383276" y="1553598"/>
            <a:ext cx="1404817" cy="9809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正方形/長方形 3"/>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pic>
        <p:nvPicPr>
          <p:cNvPr id="3074" name="Picture 2"/>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5504995" y="1556304"/>
            <a:ext cx="2827479" cy="973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177" name="表 176"/>
          <p:cNvGraphicFramePr>
            <a:graphicFrameLocks noGrp="1"/>
          </p:cNvGraphicFramePr>
          <p:nvPr/>
        </p:nvGraphicFramePr>
        <p:xfrm>
          <a:off x="5429689" y="1519624"/>
          <a:ext cx="8558723" cy="5764234"/>
        </p:xfrm>
        <a:graphic>
          <a:graphicData uri="http://schemas.openxmlformats.org/drawingml/2006/table">
            <a:tbl>
              <a:tblPr firstRow="1" bandRow="1">
                <a:effectLst>
                  <a:outerShdw blurRad="50800" dist="38100" dir="8100000" algn="tr" rotWithShape="0">
                    <a:prstClr val="black">
                      <a:alpha val="40000"/>
                    </a:prstClr>
                  </a:outerShdw>
                </a:effectLst>
                <a:tableStyleId>{5C22544A-7EE6-4342-B048-85BDC9FD1C3A}</a:tableStyleId>
              </a:tblPr>
              <a:tblGrid>
                <a:gridCol w="1129488">
                  <a:extLst>
                    <a:ext uri="{9D8B030D-6E8A-4147-A177-3AD203B41FA5}">
                      <a16:colId xmlns:a16="http://schemas.microsoft.com/office/drawing/2014/main" val="20000"/>
                    </a:ext>
                  </a:extLst>
                </a:gridCol>
                <a:gridCol w="3540354">
                  <a:extLst>
                    <a:ext uri="{9D8B030D-6E8A-4147-A177-3AD203B41FA5}">
                      <a16:colId xmlns:a16="http://schemas.microsoft.com/office/drawing/2014/main" val="20001"/>
                    </a:ext>
                  </a:extLst>
                </a:gridCol>
                <a:gridCol w="3888881">
                  <a:extLst>
                    <a:ext uri="{9D8B030D-6E8A-4147-A177-3AD203B41FA5}">
                      <a16:colId xmlns:a16="http://schemas.microsoft.com/office/drawing/2014/main" val="20002"/>
                    </a:ext>
                  </a:extLst>
                </a:gridCol>
              </a:tblGrid>
              <a:tr h="556489">
                <a:tc>
                  <a:txBody>
                    <a:bodyPr/>
                    <a:lstStyle/>
                    <a:p>
                      <a:pPr algn="ctr"/>
                      <a:r>
                        <a:rPr kumimoji="1" lang="en-US" altLang="ja-JP" sz="2400" dirty="0"/>
                        <a:t>DSP</a:t>
                      </a:r>
                      <a:endParaRPr kumimoji="1" lang="ja-JP" altLang="en-US" sz="2400" dirty="0"/>
                    </a:p>
                  </a:txBody>
                  <a:tcPr marL="137176" marR="137176" marT="68608" marB="68608">
                    <a:solidFill>
                      <a:srgbClr val="7030A0">
                        <a:alpha val="80000"/>
                      </a:srgbClr>
                    </a:solidFill>
                  </a:tcPr>
                </a:tc>
                <a:tc>
                  <a:txBody>
                    <a:bodyPr/>
                    <a:lstStyle/>
                    <a:p>
                      <a:pPr algn="ctr">
                        <a:lnSpc>
                          <a:spcPts val="1500"/>
                        </a:lnSpc>
                      </a:pPr>
                      <a:r>
                        <a:rPr kumimoji="1" lang="en-US" altLang="ja-JP" sz="1800" dirty="0"/>
                        <a:t>Input</a:t>
                      </a:r>
                      <a:endParaRPr kumimoji="1" lang="ja-JP" altLang="en-US" sz="1800" dirty="0"/>
                    </a:p>
                  </a:txBody>
                  <a:tcPr marL="137176" marR="137176" marT="68608" marB="68608" anchor="ctr">
                    <a:solidFill>
                      <a:schemeClr val="tx1">
                        <a:alpha val="80000"/>
                      </a:schemeClr>
                    </a:solidFill>
                  </a:tcPr>
                </a:tc>
                <a:tc>
                  <a:txBody>
                    <a:bodyPr/>
                    <a:lstStyle/>
                    <a:p>
                      <a:pPr algn="ctr">
                        <a:lnSpc>
                          <a:spcPts val="1500"/>
                        </a:lnSpc>
                      </a:pPr>
                      <a:r>
                        <a:rPr kumimoji="1" lang="en-US" altLang="ja-JP" sz="1800" dirty="0"/>
                        <a:t>Output</a:t>
                      </a:r>
                      <a:endParaRPr kumimoji="1" lang="ja-JP" altLang="en-US" sz="1800" dirty="0"/>
                    </a:p>
                  </a:txBody>
                  <a:tcPr marL="137176" marR="137176" marT="68608" marB="68608" anchor="ctr">
                    <a:solidFill>
                      <a:schemeClr val="tx1">
                        <a:alpha val="80000"/>
                      </a:schemeClr>
                    </a:solidFill>
                  </a:tcPr>
                </a:tc>
                <a:extLst>
                  <a:ext uri="{0D108BD9-81ED-4DB2-BD59-A6C34878D82A}">
                    <a16:rowId xmlns:a16="http://schemas.microsoft.com/office/drawing/2014/main" val="10000"/>
                  </a:ext>
                </a:extLst>
              </a:tr>
              <a:tr h="556489">
                <a:tc>
                  <a:txBody>
                    <a:bodyPr/>
                    <a:lstStyle/>
                    <a:p>
                      <a:pPr algn="ctr"/>
                      <a:r>
                        <a:rPr kumimoji="1" lang="en-US" altLang="ja-JP" sz="1800" dirty="0">
                          <a:solidFill>
                            <a:schemeClr val="bg1"/>
                          </a:solidFill>
                        </a:rPr>
                        <a:t>Volume</a:t>
                      </a:r>
                      <a:endParaRPr kumimoji="1" lang="ja-JP" altLang="en-US" sz="1800" dirty="0">
                        <a:solidFill>
                          <a:schemeClr val="bg1"/>
                        </a:solidFill>
                      </a:endParaRPr>
                    </a:p>
                  </a:txBody>
                  <a:tcPr marL="137176" marR="137176" marT="68608" marB="68608">
                    <a:solidFill>
                      <a:srgbClr val="CC99FF">
                        <a:alpha val="80000"/>
                      </a:srgbClr>
                    </a:solidFill>
                  </a:tcPr>
                </a:tc>
                <a:tc>
                  <a:txBody>
                    <a:bodyPr/>
                    <a:lstStyle/>
                    <a:p>
                      <a:pPr>
                        <a:lnSpc>
                          <a:spcPts val="1600"/>
                        </a:lnSpc>
                      </a:pPr>
                      <a:r>
                        <a:rPr kumimoji="1" lang="en-US" altLang="ja-JP" sz="1800" dirty="0">
                          <a:solidFill>
                            <a:schemeClr val="tx1">
                              <a:lumMod val="50000"/>
                            </a:schemeClr>
                          </a:solidFill>
                        </a:rPr>
                        <a:t>0 to -70 dB</a:t>
                      </a:r>
                      <a:endParaRPr kumimoji="1" lang="ja-JP" altLang="en-US" sz="1800" dirty="0">
                        <a:solidFill>
                          <a:schemeClr val="tx1">
                            <a:lumMod val="50000"/>
                          </a:schemeClr>
                        </a:solidFill>
                      </a:endParaRPr>
                    </a:p>
                  </a:txBody>
                  <a:tcPr marL="137176" marR="137176" marT="68608" marB="68608">
                    <a:solidFill>
                      <a:schemeClr val="bg1">
                        <a:lumMod val="95000"/>
                        <a:alpha val="80000"/>
                      </a:schemeClr>
                    </a:solidFill>
                  </a:tcPr>
                </a:tc>
                <a:tc>
                  <a:txBody>
                    <a:bodyPr/>
                    <a:lstStyle/>
                    <a:p>
                      <a:pPr>
                        <a:lnSpc>
                          <a:spcPts val="1500"/>
                        </a:lnSpc>
                      </a:pPr>
                      <a:r>
                        <a:rPr kumimoji="1" lang="en-US" altLang="ja-JP" sz="1800" dirty="0">
                          <a:solidFill>
                            <a:schemeClr val="tx1">
                              <a:lumMod val="50000"/>
                            </a:schemeClr>
                          </a:solidFill>
                        </a:rPr>
                        <a:t>0 to -70 dB</a:t>
                      </a:r>
                      <a:endParaRPr kumimoji="1" lang="ja-JP" altLang="en-US" sz="1800" dirty="0">
                        <a:solidFill>
                          <a:schemeClr val="tx1">
                            <a:lumMod val="50000"/>
                          </a:schemeClr>
                        </a:solidFill>
                      </a:endParaRPr>
                    </a:p>
                  </a:txBody>
                  <a:tcPr marL="137176" marR="137176" marT="68608" marB="68608">
                    <a:solidFill>
                      <a:schemeClr val="bg1">
                        <a:lumMod val="95000"/>
                        <a:alpha val="80000"/>
                      </a:schemeClr>
                    </a:solidFill>
                  </a:tcPr>
                </a:tc>
                <a:extLst>
                  <a:ext uri="{0D108BD9-81ED-4DB2-BD59-A6C34878D82A}">
                    <a16:rowId xmlns:a16="http://schemas.microsoft.com/office/drawing/2014/main" val="10001"/>
                  </a:ext>
                </a:extLst>
              </a:tr>
              <a:tr h="2127236">
                <a:tc>
                  <a:txBody>
                    <a:bodyPr/>
                    <a:lstStyle/>
                    <a:p>
                      <a:pPr algn="ctr"/>
                      <a:r>
                        <a:rPr kumimoji="1" lang="en-US" altLang="ja-JP" sz="1800" dirty="0">
                          <a:solidFill>
                            <a:schemeClr val="bg1"/>
                          </a:solidFill>
                        </a:rPr>
                        <a:t>Filter</a:t>
                      </a:r>
                      <a:endParaRPr kumimoji="1" lang="ja-JP" altLang="en-US" sz="1800" dirty="0">
                        <a:solidFill>
                          <a:schemeClr val="bg1"/>
                        </a:solidFill>
                      </a:endParaRPr>
                    </a:p>
                  </a:txBody>
                  <a:tcPr marL="137176" marR="137176" marT="68608" marB="68608">
                    <a:solidFill>
                      <a:srgbClr val="CC99FF">
                        <a:alpha val="80000"/>
                      </a:srgbClr>
                    </a:solidFill>
                  </a:tcPr>
                </a:tc>
                <a:tc>
                  <a:txBody>
                    <a:bodyPr/>
                    <a:lstStyle/>
                    <a:p>
                      <a:pPr>
                        <a:lnSpc>
                          <a:spcPts val="1800"/>
                        </a:lnSpc>
                      </a:pPr>
                      <a:r>
                        <a:rPr kumimoji="1" lang="en-US" altLang="ja-JP" sz="1800" dirty="0">
                          <a:solidFill>
                            <a:schemeClr val="tx1">
                              <a:lumMod val="50000"/>
                            </a:schemeClr>
                          </a:solidFill>
                        </a:rPr>
                        <a:t>3 point</a:t>
                      </a:r>
                    </a:p>
                    <a:p>
                      <a:pPr>
                        <a:lnSpc>
                          <a:spcPts val="1800"/>
                        </a:lnSpc>
                      </a:pPr>
                      <a:r>
                        <a:rPr kumimoji="1" lang="en-US" altLang="ja-JP" sz="1800" dirty="0">
                          <a:solidFill>
                            <a:schemeClr val="tx1">
                              <a:lumMod val="50000"/>
                            </a:schemeClr>
                          </a:solidFill>
                        </a:rPr>
                        <a:t>Type: PEQ,</a:t>
                      </a:r>
                      <a:r>
                        <a:rPr kumimoji="1" lang="en-US" altLang="ja-JP" sz="1800" baseline="0" dirty="0">
                          <a:solidFill>
                            <a:schemeClr val="tx1">
                              <a:lumMod val="50000"/>
                            </a:schemeClr>
                          </a:solidFill>
                        </a:rPr>
                        <a:t> </a:t>
                      </a:r>
                    </a:p>
                    <a:p>
                      <a:pPr>
                        <a:lnSpc>
                          <a:spcPts val="1800"/>
                        </a:lnSpc>
                      </a:pPr>
                      <a:r>
                        <a:rPr kumimoji="1" lang="en-US" altLang="ja-JP" sz="1800" baseline="0" dirty="0">
                          <a:solidFill>
                            <a:schemeClr val="tx1">
                              <a:lumMod val="50000"/>
                            </a:schemeClr>
                          </a:solidFill>
                        </a:rPr>
                        <a:t>           HPF(6dB), HPF(12dB),   </a:t>
                      </a:r>
                    </a:p>
                    <a:p>
                      <a:pPr>
                        <a:lnSpc>
                          <a:spcPts val="1800"/>
                        </a:lnSpc>
                      </a:pPr>
                      <a:r>
                        <a:rPr kumimoji="1" lang="en-US" altLang="ja-JP" sz="1800" baseline="0" dirty="0">
                          <a:solidFill>
                            <a:schemeClr val="tx1">
                              <a:lumMod val="50000"/>
                            </a:schemeClr>
                          </a:solidFill>
                        </a:rPr>
                        <a:t>           LPF(6dB), HPF(12dB),</a:t>
                      </a:r>
                    </a:p>
                    <a:p>
                      <a:pPr>
                        <a:lnSpc>
                          <a:spcPts val="1800"/>
                        </a:lnSpc>
                      </a:pPr>
                      <a:r>
                        <a:rPr kumimoji="1" lang="en-US" altLang="ja-JP" sz="1800" baseline="0" dirty="0">
                          <a:solidFill>
                            <a:schemeClr val="tx1">
                              <a:lumMod val="50000"/>
                            </a:schemeClr>
                          </a:solidFill>
                        </a:rPr>
                        <a:t>           Low Shelving, High Shelving</a:t>
                      </a:r>
                    </a:p>
                    <a:p>
                      <a:pPr>
                        <a:lnSpc>
                          <a:spcPts val="1800"/>
                        </a:lnSpc>
                      </a:pPr>
                      <a:r>
                        <a:rPr kumimoji="1" lang="en-US" altLang="ja-JP" sz="1800" baseline="0" dirty="0">
                          <a:solidFill>
                            <a:schemeClr val="tx1">
                              <a:lumMod val="50000"/>
                            </a:schemeClr>
                          </a:solidFill>
                        </a:rPr>
                        <a:t>Frequency, Gain, Q</a:t>
                      </a:r>
                      <a:endParaRPr kumimoji="1" lang="ja-JP" altLang="en-US" sz="1800" dirty="0">
                        <a:solidFill>
                          <a:schemeClr val="tx1">
                            <a:lumMod val="50000"/>
                          </a:schemeClr>
                        </a:solidFill>
                      </a:endParaRPr>
                    </a:p>
                  </a:txBody>
                  <a:tcPr marL="137176" marR="137176" marT="68608" marB="68608">
                    <a:solidFill>
                      <a:schemeClr val="bg1">
                        <a:lumMod val="95000"/>
                        <a:alpha val="80000"/>
                      </a:schemeClr>
                    </a:solidFill>
                  </a:tcPr>
                </a:tc>
                <a:tc>
                  <a:txBody>
                    <a:bodyPr/>
                    <a:lstStyle/>
                    <a:p>
                      <a:pPr>
                        <a:lnSpc>
                          <a:spcPts val="1800"/>
                        </a:lnSpc>
                      </a:pPr>
                      <a:r>
                        <a:rPr kumimoji="1" lang="en-US" altLang="ja-JP" sz="1800" dirty="0">
                          <a:solidFill>
                            <a:schemeClr val="tx1">
                              <a:lumMod val="50000"/>
                            </a:schemeClr>
                          </a:solidFill>
                        </a:rPr>
                        <a:t>6 point</a:t>
                      </a:r>
                    </a:p>
                    <a:p>
                      <a:pPr marL="0" marR="0" lvl="0" indent="0" algn="l" defTabSz="914354" rtl="0" eaLnBrk="1" fontAlgn="auto" latinLnBrk="0" hangingPunct="1">
                        <a:lnSpc>
                          <a:spcPts val="18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chemeClr val="tx1">
                              <a:lumMod val="50000"/>
                            </a:schemeClr>
                          </a:solidFill>
                          <a:effectLst/>
                          <a:uLnTx/>
                          <a:uFillTx/>
                          <a:latin typeface="+mn-lt"/>
                          <a:ea typeface="+mn-ea"/>
                          <a:cs typeface="+mn-cs"/>
                        </a:rPr>
                        <a:t>Type: PEQ, </a:t>
                      </a:r>
                    </a:p>
                    <a:p>
                      <a:pPr marL="0" marR="0" lvl="0" indent="0" algn="l" defTabSz="914354" rtl="0" eaLnBrk="1" fontAlgn="auto" latinLnBrk="0" hangingPunct="1">
                        <a:lnSpc>
                          <a:spcPts val="18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chemeClr val="tx1">
                              <a:lumMod val="50000"/>
                            </a:schemeClr>
                          </a:solidFill>
                          <a:effectLst/>
                          <a:uLnTx/>
                          <a:uFillTx/>
                          <a:latin typeface="+mn-lt"/>
                          <a:ea typeface="+mn-ea"/>
                          <a:cs typeface="+mn-cs"/>
                        </a:rPr>
                        <a:t>           HPF(6dB), HPF(12dB),   </a:t>
                      </a:r>
                    </a:p>
                    <a:p>
                      <a:pPr marL="0" marR="0" lvl="0" indent="0" algn="l" defTabSz="914354" rtl="0" eaLnBrk="1" fontAlgn="auto" latinLnBrk="0" hangingPunct="1">
                        <a:lnSpc>
                          <a:spcPts val="18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chemeClr val="tx1">
                              <a:lumMod val="50000"/>
                            </a:schemeClr>
                          </a:solidFill>
                          <a:effectLst/>
                          <a:uLnTx/>
                          <a:uFillTx/>
                          <a:latin typeface="+mn-lt"/>
                          <a:ea typeface="+mn-ea"/>
                          <a:cs typeface="+mn-cs"/>
                        </a:rPr>
                        <a:t>           LPF(6dB), HPF(12dB),</a:t>
                      </a:r>
                    </a:p>
                    <a:p>
                      <a:pPr marL="0" marR="0" lvl="0" indent="0" algn="l" defTabSz="914354" rtl="0" eaLnBrk="1" fontAlgn="auto" latinLnBrk="0" hangingPunct="1">
                        <a:lnSpc>
                          <a:spcPts val="18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chemeClr val="tx1">
                              <a:lumMod val="50000"/>
                            </a:schemeClr>
                          </a:solidFill>
                          <a:effectLst/>
                          <a:uLnTx/>
                          <a:uFillTx/>
                          <a:latin typeface="+mn-lt"/>
                          <a:ea typeface="+mn-ea"/>
                          <a:cs typeface="+mn-cs"/>
                        </a:rPr>
                        <a:t>           Low Shelving, High Shelving</a:t>
                      </a:r>
                    </a:p>
                    <a:p>
                      <a:pPr marL="0" marR="0" lvl="0" indent="0" algn="l" defTabSz="914354" rtl="0" eaLnBrk="1" fontAlgn="auto" latinLnBrk="0" hangingPunct="1">
                        <a:lnSpc>
                          <a:spcPts val="18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chemeClr val="tx1">
                              <a:lumMod val="50000"/>
                            </a:schemeClr>
                          </a:solidFill>
                          <a:effectLst/>
                          <a:uLnTx/>
                          <a:uFillTx/>
                          <a:latin typeface="+mn-lt"/>
                          <a:ea typeface="+mn-ea"/>
                          <a:cs typeface="+mn-cs"/>
                        </a:rPr>
                        <a:t>           All pass, Notch, Horn EQ</a:t>
                      </a:r>
                    </a:p>
                    <a:p>
                      <a:pPr marL="0" marR="0" lvl="0" indent="0" algn="l" defTabSz="914354" rtl="0" eaLnBrk="1" fontAlgn="auto" latinLnBrk="0" hangingPunct="1">
                        <a:lnSpc>
                          <a:spcPts val="18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chemeClr val="tx1">
                              <a:lumMod val="50000"/>
                            </a:schemeClr>
                          </a:solidFill>
                          <a:effectLst/>
                          <a:uLnTx/>
                          <a:uFillTx/>
                          <a:latin typeface="+mn-lt"/>
                          <a:ea typeface="+mn-ea"/>
                          <a:cs typeface="+mn-cs"/>
                        </a:rPr>
                        <a:t>Frequency, Gain, Q</a:t>
                      </a:r>
                      <a:endParaRPr kumimoji="1" lang="ja-JP" altLang="en-US" sz="1800" dirty="0">
                        <a:solidFill>
                          <a:schemeClr val="tx1">
                            <a:lumMod val="50000"/>
                          </a:schemeClr>
                        </a:solidFill>
                      </a:endParaRPr>
                    </a:p>
                  </a:txBody>
                  <a:tcPr marL="137176" marR="137176" marT="68608" marB="68608">
                    <a:solidFill>
                      <a:schemeClr val="bg1">
                        <a:lumMod val="95000"/>
                        <a:alpha val="80000"/>
                      </a:schemeClr>
                    </a:solidFill>
                  </a:tcPr>
                </a:tc>
                <a:extLst>
                  <a:ext uri="{0D108BD9-81ED-4DB2-BD59-A6C34878D82A}">
                    <a16:rowId xmlns:a16="http://schemas.microsoft.com/office/drawing/2014/main" val="10002"/>
                  </a:ext>
                </a:extLst>
              </a:tr>
              <a:tr h="1269633">
                <a:tc>
                  <a:txBody>
                    <a:bodyPr/>
                    <a:lstStyle/>
                    <a:p>
                      <a:pPr algn="ctr"/>
                      <a:r>
                        <a:rPr kumimoji="1" lang="en-US" altLang="ja-JP" sz="1800" dirty="0">
                          <a:solidFill>
                            <a:schemeClr val="bg1"/>
                          </a:solidFill>
                        </a:rPr>
                        <a:t>VOX</a:t>
                      </a:r>
                      <a:endParaRPr kumimoji="1" lang="ja-JP" altLang="en-US" sz="1800" dirty="0">
                        <a:solidFill>
                          <a:schemeClr val="bg1"/>
                        </a:solidFill>
                      </a:endParaRPr>
                    </a:p>
                  </a:txBody>
                  <a:tcPr marL="137176" marR="137176" marT="68608" marB="68608">
                    <a:solidFill>
                      <a:srgbClr val="CC99FF">
                        <a:alpha val="80000"/>
                      </a:srgbClr>
                    </a:solidFill>
                  </a:tcPr>
                </a:tc>
                <a:tc>
                  <a:txBody>
                    <a:bodyPr/>
                    <a:lstStyle/>
                    <a:p>
                      <a:pPr>
                        <a:lnSpc>
                          <a:spcPts val="1800"/>
                        </a:lnSpc>
                      </a:pPr>
                      <a:r>
                        <a:rPr kumimoji="1" lang="en-US" altLang="ja-JP" sz="1800" dirty="0">
                          <a:solidFill>
                            <a:schemeClr val="tx1">
                              <a:lumMod val="50000"/>
                            </a:schemeClr>
                          </a:solidFill>
                        </a:rPr>
                        <a:t>(Only AUDIO IN)</a:t>
                      </a:r>
                    </a:p>
                    <a:p>
                      <a:pPr>
                        <a:lnSpc>
                          <a:spcPts val="1800"/>
                        </a:lnSpc>
                      </a:pPr>
                      <a:r>
                        <a:rPr kumimoji="1" lang="en-US" altLang="ja-JP" sz="1800" dirty="0">
                          <a:solidFill>
                            <a:schemeClr val="tx1">
                              <a:lumMod val="50000"/>
                            </a:schemeClr>
                          </a:solidFill>
                        </a:rPr>
                        <a:t>Threshold, Hysteresis, </a:t>
                      </a:r>
                    </a:p>
                    <a:p>
                      <a:pPr>
                        <a:lnSpc>
                          <a:spcPts val="1800"/>
                        </a:lnSpc>
                      </a:pPr>
                      <a:r>
                        <a:rPr kumimoji="1" lang="en-US" altLang="ja-JP" sz="1800" dirty="0">
                          <a:solidFill>
                            <a:schemeClr val="tx1">
                              <a:lumMod val="50000"/>
                            </a:schemeClr>
                          </a:solidFill>
                        </a:rPr>
                        <a:t>Hold time, Related C.O.</a:t>
                      </a:r>
                    </a:p>
                    <a:p>
                      <a:pPr>
                        <a:lnSpc>
                          <a:spcPts val="1800"/>
                        </a:lnSpc>
                      </a:pPr>
                      <a:r>
                        <a:rPr kumimoji="1" lang="en-US" altLang="ja-JP" sz="1800" dirty="0">
                          <a:solidFill>
                            <a:schemeClr val="tx1">
                              <a:lumMod val="50000"/>
                            </a:schemeClr>
                          </a:solidFill>
                        </a:rPr>
                        <a:t>Zone/Zone pattern</a:t>
                      </a:r>
                      <a:endParaRPr kumimoji="1" lang="ja-JP" altLang="en-US" sz="1800" dirty="0">
                        <a:solidFill>
                          <a:schemeClr val="tx1">
                            <a:lumMod val="50000"/>
                          </a:schemeClr>
                        </a:solidFill>
                      </a:endParaRPr>
                    </a:p>
                  </a:txBody>
                  <a:tcPr marL="137176" marR="137176" marT="68608" marB="68608">
                    <a:solidFill>
                      <a:schemeClr val="bg1">
                        <a:lumMod val="95000"/>
                        <a:alpha val="80000"/>
                      </a:schemeClr>
                    </a:solidFill>
                  </a:tcPr>
                </a:tc>
                <a:tc>
                  <a:txBody>
                    <a:bodyPr/>
                    <a:lstStyle/>
                    <a:p>
                      <a:pPr>
                        <a:lnSpc>
                          <a:spcPts val="1500"/>
                        </a:lnSpc>
                      </a:pPr>
                      <a:r>
                        <a:rPr kumimoji="1" lang="en-US" altLang="ja-JP" sz="1800" dirty="0">
                          <a:solidFill>
                            <a:schemeClr val="tx1">
                              <a:lumMod val="50000"/>
                            </a:schemeClr>
                          </a:solidFill>
                        </a:rPr>
                        <a:t>-</a:t>
                      </a:r>
                      <a:endParaRPr kumimoji="1" lang="ja-JP" altLang="en-US" sz="1800" dirty="0">
                        <a:solidFill>
                          <a:schemeClr val="tx1">
                            <a:lumMod val="50000"/>
                          </a:schemeClr>
                        </a:solidFill>
                      </a:endParaRPr>
                    </a:p>
                  </a:txBody>
                  <a:tcPr marL="137176" marR="137176" marT="68608" marB="68608">
                    <a:solidFill>
                      <a:schemeClr val="bg1">
                        <a:lumMod val="95000"/>
                        <a:alpha val="80000"/>
                      </a:schemeClr>
                    </a:solidFill>
                  </a:tcPr>
                </a:tc>
                <a:extLst>
                  <a:ext uri="{0D108BD9-81ED-4DB2-BD59-A6C34878D82A}">
                    <a16:rowId xmlns:a16="http://schemas.microsoft.com/office/drawing/2014/main" val="10003"/>
                  </a:ext>
                </a:extLst>
              </a:tr>
              <a:tr h="697898">
                <a:tc>
                  <a:txBody>
                    <a:bodyPr/>
                    <a:lstStyle/>
                    <a:p>
                      <a:pPr algn="ctr"/>
                      <a:r>
                        <a:rPr kumimoji="1" lang="en-US" altLang="ja-JP" sz="1800" dirty="0">
                          <a:solidFill>
                            <a:schemeClr val="bg1"/>
                          </a:solidFill>
                        </a:rPr>
                        <a:t>COMP</a:t>
                      </a:r>
                      <a:endParaRPr kumimoji="1" lang="ja-JP" altLang="en-US" sz="1800" dirty="0">
                        <a:solidFill>
                          <a:schemeClr val="bg1"/>
                        </a:solidFill>
                      </a:endParaRPr>
                    </a:p>
                  </a:txBody>
                  <a:tcPr marL="137176" marR="137176" marT="68608" marB="68608">
                    <a:solidFill>
                      <a:srgbClr val="CC99FF">
                        <a:alpha val="80000"/>
                      </a:srgbClr>
                    </a:solidFill>
                  </a:tcPr>
                </a:tc>
                <a:tc>
                  <a:txBody>
                    <a:bodyPr/>
                    <a:lstStyle/>
                    <a:p>
                      <a:pPr>
                        <a:lnSpc>
                          <a:spcPts val="1800"/>
                        </a:lnSpc>
                      </a:pPr>
                      <a:r>
                        <a:rPr kumimoji="1" lang="en-US" altLang="ja-JP" sz="1800" dirty="0">
                          <a:solidFill>
                            <a:schemeClr val="tx1">
                              <a:lumMod val="50000"/>
                            </a:schemeClr>
                          </a:solidFill>
                        </a:rPr>
                        <a:t>Threshold</a:t>
                      </a:r>
                      <a:r>
                        <a:rPr kumimoji="1" lang="en-US" altLang="ja-JP" sz="1800" baseline="0" dirty="0">
                          <a:solidFill>
                            <a:schemeClr val="tx1">
                              <a:lumMod val="50000"/>
                            </a:schemeClr>
                          </a:solidFill>
                        </a:rPr>
                        <a:t>, Ratio, knee type,</a:t>
                      </a:r>
                    </a:p>
                    <a:p>
                      <a:pPr>
                        <a:lnSpc>
                          <a:spcPts val="1800"/>
                        </a:lnSpc>
                      </a:pPr>
                      <a:r>
                        <a:rPr kumimoji="1" lang="en-US" altLang="ja-JP" sz="1800" baseline="0" dirty="0">
                          <a:solidFill>
                            <a:schemeClr val="tx1">
                              <a:lumMod val="50000"/>
                            </a:schemeClr>
                          </a:solidFill>
                        </a:rPr>
                        <a:t>Attack time, Release time, Gain</a:t>
                      </a:r>
                      <a:endParaRPr kumimoji="1" lang="ja-JP" altLang="en-US" sz="1800" dirty="0">
                        <a:solidFill>
                          <a:schemeClr val="tx1">
                            <a:lumMod val="50000"/>
                          </a:schemeClr>
                        </a:solidFill>
                      </a:endParaRPr>
                    </a:p>
                  </a:txBody>
                  <a:tcPr marL="137176" marR="137176" marT="68608" marB="68608">
                    <a:solidFill>
                      <a:schemeClr val="bg1">
                        <a:lumMod val="95000"/>
                        <a:alpha val="80000"/>
                      </a:schemeClr>
                    </a:solidFill>
                  </a:tcPr>
                </a:tc>
                <a:tc>
                  <a:txBody>
                    <a:bodyPr/>
                    <a:lstStyle/>
                    <a:p>
                      <a:pPr>
                        <a:lnSpc>
                          <a:spcPts val="1500"/>
                        </a:lnSpc>
                      </a:pPr>
                      <a:r>
                        <a:rPr kumimoji="1" lang="en-US" altLang="ja-JP" sz="1800" dirty="0">
                          <a:solidFill>
                            <a:schemeClr val="tx1">
                              <a:lumMod val="50000"/>
                            </a:schemeClr>
                          </a:solidFill>
                        </a:rPr>
                        <a:t>-</a:t>
                      </a:r>
                      <a:endParaRPr kumimoji="1" lang="ja-JP" altLang="en-US" sz="1800" dirty="0">
                        <a:solidFill>
                          <a:schemeClr val="tx1">
                            <a:lumMod val="50000"/>
                          </a:schemeClr>
                        </a:solidFill>
                      </a:endParaRPr>
                    </a:p>
                  </a:txBody>
                  <a:tcPr marL="137176" marR="137176" marT="68608" marB="68608">
                    <a:solidFill>
                      <a:schemeClr val="bg1">
                        <a:lumMod val="95000"/>
                        <a:alpha val="80000"/>
                      </a:schemeClr>
                    </a:solidFill>
                  </a:tcPr>
                </a:tc>
                <a:extLst>
                  <a:ext uri="{0D108BD9-81ED-4DB2-BD59-A6C34878D82A}">
                    <a16:rowId xmlns:a16="http://schemas.microsoft.com/office/drawing/2014/main" val="10004"/>
                  </a:ext>
                </a:extLst>
              </a:tr>
              <a:tr h="556489">
                <a:tc>
                  <a:txBody>
                    <a:bodyPr/>
                    <a:lstStyle/>
                    <a:p>
                      <a:pPr algn="ctr"/>
                      <a:r>
                        <a:rPr kumimoji="1" lang="en-US" altLang="ja-JP" sz="1800" dirty="0">
                          <a:solidFill>
                            <a:schemeClr val="bg1"/>
                          </a:solidFill>
                        </a:rPr>
                        <a:t>Delay</a:t>
                      </a:r>
                      <a:endParaRPr kumimoji="1" lang="ja-JP" altLang="en-US" sz="1800" dirty="0">
                        <a:solidFill>
                          <a:schemeClr val="bg1"/>
                        </a:solidFill>
                      </a:endParaRPr>
                    </a:p>
                  </a:txBody>
                  <a:tcPr marL="137176" marR="137176" marT="68608" marB="68608">
                    <a:solidFill>
                      <a:srgbClr val="CC99FF">
                        <a:alpha val="80000"/>
                      </a:srgbClr>
                    </a:solidFill>
                  </a:tcPr>
                </a:tc>
                <a:tc>
                  <a:txBody>
                    <a:bodyPr/>
                    <a:lstStyle/>
                    <a:p>
                      <a:pPr>
                        <a:lnSpc>
                          <a:spcPts val="1500"/>
                        </a:lnSpc>
                      </a:pPr>
                      <a:r>
                        <a:rPr kumimoji="1" lang="en-US" altLang="ja-JP" sz="1800" dirty="0">
                          <a:solidFill>
                            <a:schemeClr val="tx1">
                              <a:lumMod val="50000"/>
                            </a:schemeClr>
                          </a:solidFill>
                        </a:rPr>
                        <a:t>-</a:t>
                      </a:r>
                      <a:endParaRPr kumimoji="1" lang="ja-JP" altLang="en-US" sz="1800" dirty="0">
                        <a:solidFill>
                          <a:schemeClr val="tx1">
                            <a:lumMod val="50000"/>
                          </a:schemeClr>
                        </a:solidFill>
                      </a:endParaRPr>
                    </a:p>
                  </a:txBody>
                  <a:tcPr marL="137176" marR="137176" marT="68608" marB="68608">
                    <a:solidFill>
                      <a:schemeClr val="bg1">
                        <a:lumMod val="95000"/>
                        <a:alpha val="80000"/>
                      </a:schemeClr>
                    </a:solidFill>
                  </a:tcPr>
                </a:tc>
                <a:tc>
                  <a:txBody>
                    <a:bodyPr/>
                    <a:lstStyle/>
                    <a:p>
                      <a:pPr>
                        <a:lnSpc>
                          <a:spcPts val="1500"/>
                        </a:lnSpc>
                      </a:pPr>
                      <a:r>
                        <a:rPr kumimoji="1" lang="en-US" altLang="ja-JP" sz="1800" dirty="0">
                          <a:solidFill>
                            <a:schemeClr val="tx1">
                              <a:lumMod val="50000"/>
                            </a:schemeClr>
                          </a:solidFill>
                        </a:rPr>
                        <a:t>Delay time</a:t>
                      </a:r>
                      <a:endParaRPr kumimoji="1" lang="ja-JP" altLang="en-US" sz="1800" dirty="0">
                        <a:solidFill>
                          <a:schemeClr val="tx1">
                            <a:lumMod val="50000"/>
                          </a:schemeClr>
                        </a:solidFill>
                      </a:endParaRPr>
                    </a:p>
                  </a:txBody>
                  <a:tcPr marL="137176" marR="137176" marT="68608" marB="68608">
                    <a:solidFill>
                      <a:schemeClr val="bg1">
                        <a:lumMod val="95000"/>
                        <a:alpha val="80000"/>
                      </a:schemeClr>
                    </a:solidFill>
                  </a:tcPr>
                </a:tc>
                <a:extLst>
                  <a:ext uri="{0D108BD9-81ED-4DB2-BD59-A6C34878D82A}">
                    <a16:rowId xmlns:a16="http://schemas.microsoft.com/office/drawing/2014/main" val="10005"/>
                  </a:ext>
                </a:extLst>
              </a:tr>
            </a:tbl>
          </a:graphicData>
        </a:graphic>
      </p:graphicFrame>
      <p:sp>
        <p:nvSpPr>
          <p:cNvPr id="56" name="円/楕円 55"/>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57" name="円/楕円 56"/>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 name="正方形/長方形 1">
            <a:extLst>
              <a:ext uri="{FF2B5EF4-FFF2-40B4-BE49-F238E27FC236}">
                <a16:creationId xmlns:a16="http://schemas.microsoft.com/office/drawing/2014/main" id="{44282185-103E-4FA5-86B3-0591881EF872}"/>
              </a:ext>
            </a:extLst>
          </p:cNvPr>
          <p:cNvSpPr/>
          <p:nvPr/>
        </p:nvSpPr>
        <p:spPr>
          <a:xfrm>
            <a:off x="9262265" y="1031736"/>
            <a:ext cx="4437289" cy="461665"/>
          </a:xfrm>
          <a:prstGeom prst="rect">
            <a:avLst/>
          </a:prstGeom>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For VX-3008F, 3016F, all Zones are set with only one parameter.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It is not possible to set different settings for each Zone.</a:t>
            </a:r>
            <a:endParaRPr kumimoji="1" lang="ja-JP" altLang="en-US" sz="1200"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p:txBody>
      </p:sp>
      <p:sp>
        <p:nvSpPr>
          <p:cNvPr id="63" name="角丸四角形 60">
            <a:extLst>
              <a:ext uri="{FF2B5EF4-FFF2-40B4-BE49-F238E27FC236}">
                <a16:creationId xmlns:a16="http://schemas.microsoft.com/office/drawing/2014/main" id="{3A30226A-7623-412D-8132-BF15798EA8B8}"/>
              </a:ext>
            </a:extLst>
          </p:cNvPr>
          <p:cNvSpPr/>
          <p:nvPr/>
        </p:nvSpPr>
        <p:spPr>
          <a:xfrm>
            <a:off x="3914421" y="3593503"/>
            <a:ext cx="499955" cy="731263"/>
          </a:xfrm>
          <a:prstGeom prst="roundRect">
            <a:avLst>
              <a:gd name="adj" fmla="val 23344"/>
            </a:avLst>
          </a:prstGeom>
          <a:noFill/>
          <a:ln>
            <a:solidFill>
              <a:srgbClr val="7030A0"/>
            </a:solidFill>
          </a:ln>
          <a:effectLst>
            <a:glow rad="101600">
              <a:srgbClr val="7030A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14" name="グループ化 13">
            <a:extLst>
              <a:ext uri="{FF2B5EF4-FFF2-40B4-BE49-F238E27FC236}">
                <a16:creationId xmlns:a16="http://schemas.microsoft.com/office/drawing/2014/main" id="{3A58CAF1-D5BC-4EC3-9DE7-DA67F3C6EF91}"/>
              </a:ext>
            </a:extLst>
          </p:cNvPr>
          <p:cNvGrpSpPr/>
          <p:nvPr/>
        </p:nvGrpSpPr>
        <p:grpSpPr>
          <a:xfrm>
            <a:off x="5579998" y="1723059"/>
            <a:ext cx="5401225" cy="1867811"/>
            <a:chOff x="4860033" y="1305565"/>
            <a:chExt cx="3600400" cy="1244695"/>
          </a:xfrm>
        </p:grpSpPr>
        <p:sp>
          <p:nvSpPr>
            <p:cNvPr id="15" name="正方形/長方形 14">
              <a:extLst>
                <a:ext uri="{FF2B5EF4-FFF2-40B4-BE49-F238E27FC236}">
                  <a16:creationId xmlns:a16="http://schemas.microsoft.com/office/drawing/2014/main" id="{F46618AE-DB06-4D49-ABB2-F0F881E0FA7E}"/>
                </a:ext>
              </a:extLst>
            </p:cNvPr>
            <p:cNvSpPr/>
            <p:nvPr/>
          </p:nvSpPr>
          <p:spPr>
            <a:xfrm>
              <a:off x="4860033" y="1305565"/>
              <a:ext cx="3600400" cy="1244695"/>
            </a:xfrm>
            <a:prstGeom prst="rect">
              <a:avLst/>
            </a:prstGeom>
            <a:solidFill>
              <a:srgbClr val="ECDFF5">
                <a:alpha val="89804"/>
              </a:srgb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6" name="正方形/長方形 15">
              <a:extLst>
                <a:ext uri="{FF2B5EF4-FFF2-40B4-BE49-F238E27FC236}">
                  <a16:creationId xmlns:a16="http://schemas.microsoft.com/office/drawing/2014/main" id="{FCC02C02-A33B-444C-901D-C90D759F73FE}"/>
                </a:ext>
              </a:extLst>
            </p:cNvPr>
            <p:cNvSpPr/>
            <p:nvPr/>
          </p:nvSpPr>
          <p:spPr>
            <a:xfrm>
              <a:off x="4888103" y="1339414"/>
              <a:ext cx="1956335" cy="276885"/>
            </a:xfrm>
            <a:prstGeom prst="rect">
              <a:avLst/>
            </a:prstGeom>
            <a:solidFill>
              <a:srgbClr val="7030A0"/>
            </a:solidFill>
          </p:spPr>
          <p:txBody>
            <a:bodyPr wrap="none">
              <a:spAutoFit/>
            </a:bodyPr>
            <a:lstStyle/>
            <a:p>
              <a:r>
                <a:rPr lang="en-US" altLang="ja-JP" b="1" dirty="0">
                  <a:solidFill>
                    <a:srgbClr val="FFFFFF"/>
                  </a:solidFill>
                  <a:latin typeface="Calibri"/>
                </a:rPr>
                <a:t>FBS </a:t>
              </a:r>
              <a:r>
                <a:rPr lang="en-US" altLang="ja-JP" sz="2100" b="1" dirty="0">
                  <a:solidFill>
                    <a:srgbClr val="FFFFFF"/>
                  </a:solidFill>
                  <a:latin typeface="Calibri"/>
                </a:rPr>
                <a:t>Feedback Suppresser</a:t>
              </a:r>
              <a:endParaRPr lang="ja-JP" altLang="en-US" b="1" dirty="0">
                <a:solidFill>
                  <a:srgbClr val="FFFFFF"/>
                </a:solidFill>
                <a:latin typeface="Calibri"/>
              </a:endParaRPr>
            </a:p>
          </p:txBody>
        </p:sp>
        <p:sp>
          <p:nvSpPr>
            <p:cNvPr id="17" name="正方形/長方形 16">
              <a:extLst>
                <a:ext uri="{FF2B5EF4-FFF2-40B4-BE49-F238E27FC236}">
                  <a16:creationId xmlns:a16="http://schemas.microsoft.com/office/drawing/2014/main" id="{288ECBC0-92BD-4642-89C4-50AB2EE440A2}"/>
                </a:ext>
              </a:extLst>
            </p:cNvPr>
            <p:cNvSpPr/>
            <p:nvPr/>
          </p:nvSpPr>
          <p:spPr>
            <a:xfrm>
              <a:off x="5064393" y="1811936"/>
              <a:ext cx="3291901" cy="646331"/>
            </a:xfrm>
            <a:prstGeom prst="rect">
              <a:avLst/>
            </a:prstGeom>
          </p:spPr>
          <p:txBody>
            <a:bodyPr wrap="square">
              <a:spAutoFit/>
            </a:bodyPr>
            <a:lstStyle/>
            <a:p>
              <a:pPr defTabSz="7682880" fontAlgn="auto">
                <a:spcBef>
                  <a:spcPts val="0"/>
                </a:spcBef>
                <a:spcAft>
                  <a:spcPts val="0"/>
                </a:spcAft>
              </a:pPr>
              <a:r>
                <a:rPr lang="en-US" altLang="ja-JP" dirty="0">
                  <a:solidFill>
                    <a:prstClr val="black"/>
                  </a:solidFill>
                  <a:latin typeface="Calibri"/>
                  <a:ea typeface="ＭＳ Ｐゴシック"/>
                </a:rPr>
                <a:t>Feedback Suppressor (FBS) </a:t>
              </a:r>
            </a:p>
            <a:p>
              <a:pPr defTabSz="7682880" fontAlgn="auto">
                <a:spcBef>
                  <a:spcPts val="0"/>
                </a:spcBef>
                <a:spcAft>
                  <a:spcPts val="0"/>
                </a:spcAft>
              </a:pPr>
              <a:r>
                <a:rPr lang="en-US" altLang="ja-JP" dirty="0">
                  <a:solidFill>
                    <a:prstClr val="black"/>
                  </a:solidFill>
                  <a:latin typeface="Calibri"/>
                  <a:ea typeface="ＭＳ Ｐゴシック"/>
                </a:rPr>
                <a:t>can be set on each RM input(RF link) or AUDIO IN.</a:t>
              </a:r>
            </a:p>
            <a:p>
              <a:pPr defTabSz="7682880" fontAlgn="auto">
                <a:spcBef>
                  <a:spcPts val="0"/>
                </a:spcBef>
                <a:spcAft>
                  <a:spcPts val="0"/>
                </a:spcAft>
              </a:pPr>
              <a:r>
                <a:rPr lang="en-US" altLang="ja-JP" dirty="0">
                  <a:solidFill>
                    <a:prstClr val="black"/>
                  </a:solidFill>
                  <a:latin typeface="Calibri"/>
                  <a:ea typeface="ＭＳ Ｐゴシック"/>
                </a:rPr>
                <a:t>There are 7 points filters in one FBS.</a:t>
              </a:r>
              <a:endParaRPr lang="ja-JP" altLang="en-US" sz="2100" dirty="0">
                <a:solidFill>
                  <a:prstClr val="black"/>
                </a:solidFill>
                <a:latin typeface="Calibri"/>
                <a:ea typeface="ＭＳ Ｐゴシック"/>
              </a:endParaRPr>
            </a:p>
          </p:txBody>
        </p:sp>
      </p:grpSp>
      <p:grpSp>
        <p:nvGrpSpPr>
          <p:cNvPr id="18" name="グループ化 17">
            <a:extLst>
              <a:ext uri="{FF2B5EF4-FFF2-40B4-BE49-F238E27FC236}">
                <a16:creationId xmlns:a16="http://schemas.microsoft.com/office/drawing/2014/main" id="{0D25D5CE-B45B-4726-B831-8A4A4E870000}"/>
              </a:ext>
            </a:extLst>
          </p:cNvPr>
          <p:cNvGrpSpPr/>
          <p:nvPr/>
        </p:nvGrpSpPr>
        <p:grpSpPr>
          <a:xfrm rot="544062">
            <a:off x="5108778" y="1362506"/>
            <a:ext cx="594864" cy="564816"/>
            <a:chOff x="2723894" y="936005"/>
            <a:chExt cx="2425139" cy="2301962"/>
          </a:xfrm>
          <a:effectLst>
            <a:outerShdw blurRad="38100" dist="38100" dir="8100000" algn="tr" rotWithShape="0">
              <a:prstClr val="black">
                <a:alpha val="40000"/>
              </a:prstClr>
            </a:outerShdw>
          </a:effectLst>
        </p:grpSpPr>
        <p:grpSp>
          <p:nvGrpSpPr>
            <p:cNvPr id="19" name="グループ化 18">
              <a:extLst>
                <a:ext uri="{FF2B5EF4-FFF2-40B4-BE49-F238E27FC236}">
                  <a16:creationId xmlns:a16="http://schemas.microsoft.com/office/drawing/2014/main" id="{EE999488-B673-4F31-B169-0733FD4B8720}"/>
                </a:ext>
              </a:extLst>
            </p:cNvPr>
            <p:cNvGrpSpPr/>
            <p:nvPr/>
          </p:nvGrpSpPr>
          <p:grpSpPr>
            <a:xfrm>
              <a:off x="2991168" y="1221263"/>
              <a:ext cx="1944215" cy="1771248"/>
              <a:chOff x="2991168" y="1221263"/>
              <a:chExt cx="1944215" cy="1771248"/>
            </a:xfrm>
          </p:grpSpPr>
          <p:sp>
            <p:nvSpPr>
              <p:cNvPr id="21" name="円/楕円 66">
                <a:extLst>
                  <a:ext uri="{FF2B5EF4-FFF2-40B4-BE49-F238E27FC236}">
                    <a16:creationId xmlns:a16="http://schemas.microsoft.com/office/drawing/2014/main" id="{190A0A7A-E13B-4F2D-91F7-60F906348986}"/>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22" name="角丸四角形 67">
                <a:extLst>
                  <a:ext uri="{FF2B5EF4-FFF2-40B4-BE49-F238E27FC236}">
                    <a16:creationId xmlns:a16="http://schemas.microsoft.com/office/drawing/2014/main" id="{0898472B-563C-4882-8DD9-962FDD6561C2}"/>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20" name="Picture 2" descr="C:\Users\toa27839.TOA\AppData\Local\Temp\notesEA312D\Bubble_material_noshadow-01.png">
              <a:extLst>
                <a:ext uri="{FF2B5EF4-FFF2-40B4-BE49-F238E27FC236}">
                  <a16:creationId xmlns:a16="http://schemas.microsoft.com/office/drawing/2014/main" id="{E7D00706-BBD7-4239-814F-C51D146E3AB3}"/>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grpSp>
        <p:nvGrpSpPr>
          <p:cNvPr id="3" name="グループ化 2">
            <a:extLst>
              <a:ext uri="{FF2B5EF4-FFF2-40B4-BE49-F238E27FC236}">
                <a16:creationId xmlns:a16="http://schemas.microsoft.com/office/drawing/2014/main" id="{EBDBC551-5855-89DA-25EF-B198FE087F0B}"/>
              </a:ext>
            </a:extLst>
          </p:cNvPr>
          <p:cNvGrpSpPr/>
          <p:nvPr/>
        </p:nvGrpSpPr>
        <p:grpSpPr>
          <a:xfrm>
            <a:off x="719600" y="5060180"/>
            <a:ext cx="1372636" cy="1940845"/>
            <a:chOff x="719600" y="4726679"/>
            <a:chExt cx="1372636" cy="1940845"/>
          </a:xfrm>
          <a:effectLst>
            <a:outerShdw blurRad="50800" dist="38100" dir="8100000" algn="tr" rotWithShape="0">
              <a:prstClr val="black">
                <a:alpha val="40000"/>
              </a:prstClr>
            </a:outerShdw>
          </a:effectLst>
        </p:grpSpPr>
        <p:sp>
          <p:nvSpPr>
            <p:cNvPr id="5" name="正方形/長方形 4">
              <a:extLst>
                <a:ext uri="{FF2B5EF4-FFF2-40B4-BE49-F238E27FC236}">
                  <a16:creationId xmlns:a16="http://schemas.microsoft.com/office/drawing/2014/main" id="{8F67E8C1-7D5E-4A79-1E72-60A12A081F81}"/>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6" action="ppaction://hlinksldjump"/>
                </a:rPr>
                <a:t>Common</a:t>
              </a:r>
              <a:endParaRPr kumimoji="1" lang="en-US" altLang="ja-JP" sz="1200" dirty="0"/>
            </a:p>
            <a:p>
              <a:r>
                <a:rPr lang="ja-JP" altLang="en-US" sz="1100" dirty="0"/>
                <a:t>   </a:t>
              </a:r>
              <a:r>
                <a:rPr lang="en-US" altLang="ja-JP" sz="1100" dirty="0">
                  <a:hlinkClick r:id="rId7" action="ppaction://hlinksldjump"/>
                </a:rPr>
                <a:t>Audio</a:t>
              </a:r>
              <a:endParaRPr lang="en-US" altLang="ja-JP" sz="1100" dirty="0"/>
            </a:p>
            <a:p>
              <a:r>
                <a:rPr kumimoji="1" lang="en-US" altLang="ja-JP" sz="1100" dirty="0"/>
                <a:t>   </a:t>
              </a:r>
              <a:r>
                <a:rPr kumimoji="1" lang="en-US" altLang="ja-JP" sz="1100" dirty="0">
                  <a:hlinkClick r:id="rId8" action="ppaction://hlinksldjump"/>
                </a:rPr>
                <a:t>Control</a:t>
              </a:r>
              <a:endParaRPr kumimoji="1" lang="en-US" altLang="ja-JP" sz="1100" dirty="0"/>
            </a:p>
            <a:p>
              <a:r>
                <a:rPr lang="en-US" altLang="ja-JP" sz="1100" dirty="0"/>
                <a:t>   </a:t>
              </a:r>
              <a:r>
                <a:rPr lang="en-US" altLang="ja-JP" sz="1100" dirty="0">
                  <a:hlinkClick r:id="rId9" action="ppaction://hlinksldjump"/>
                </a:rPr>
                <a:t>Timer</a:t>
              </a:r>
              <a:endParaRPr kumimoji="1" lang="en-US" altLang="ja-JP" sz="1100" dirty="0"/>
            </a:p>
            <a:p>
              <a:r>
                <a:rPr lang="en-US" altLang="ja-JP" sz="1100" dirty="0"/>
                <a:t>   </a:t>
              </a:r>
              <a:r>
                <a:rPr lang="en-US" altLang="ja-JP" sz="1100" dirty="0">
                  <a:hlinkClick r:id="rId10" action="ppaction://hlinksldjump"/>
                </a:rPr>
                <a:t>Others</a:t>
              </a:r>
              <a:endParaRPr lang="en-US" altLang="ja-JP" sz="1100" dirty="0"/>
            </a:p>
            <a:p>
              <a:r>
                <a:rPr lang="en-US" altLang="ja-JP" sz="1200" dirty="0"/>
                <a:t> </a:t>
              </a:r>
              <a:r>
                <a:rPr lang="en-US" altLang="ja-JP" sz="1200" dirty="0">
                  <a:hlinkClick r:id="rId11" action="ppaction://hlinksldjump"/>
                </a:rPr>
                <a:t>04F </a:t>
              </a:r>
              <a:endParaRPr lang="en-US" altLang="ja-JP" sz="1200" dirty="0"/>
            </a:p>
            <a:p>
              <a:r>
                <a:rPr kumimoji="1" lang="en-US" altLang="ja-JP" sz="1200" dirty="0"/>
                <a:t> </a:t>
              </a:r>
              <a:r>
                <a:rPr kumimoji="1" lang="en-US" altLang="ja-JP" sz="1200" dirty="0">
                  <a:hlinkClick r:id="rId12" action="ppaction://hlinksldjump"/>
                </a:rPr>
                <a:t>08F</a:t>
              </a:r>
              <a:endParaRPr kumimoji="1" lang="en-US" altLang="ja-JP" sz="1200" dirty="0"/>
            </a:p>
            <a:p>
              <a:r>
                <a:rPr lang="en-US" altLang="ja-JP" sz="1200" dirty="0"/>
                <a:t> </a:t>
              </a:r>
              <a:r>
                <a:rPr lang="en-US" altLang="ja-JP" sz="1200" dirty="0">
                  <a:hlinkClick r:id="rId13" action="ppaction://hlinksldjump"/>
                </a:rPr>
                <a:t>16F</a:t>
              </a:r>
              <a:endParaRPr lang="en-US" altLang="ja-JP" sz="1200" dirty="0"/>
            </a:p>
            <a:p>
              <a:r>
                <a:rPr lang="en-US" altLang="ja-JP" sz="1200" dirty="0"/>
                <a:t> </a:t>
              </a:r>
              <a:r>
                <a:rPr lang="en-US" altLang="ja-JP" sz="1200" dirty="0">
                  <a:hlinkClick r:id="rId14" action="ppaction://hlinksldjump"/>
                </a:rPr>
                <a:t>08/16F SS Exp</a:t>
              </a:r>
              <a:endParaRPr lang="en-US" altLang="ja-JP" sz="1200" dirty="0"/>
            </a:p>
            <a:p>
              <a:r>
                <a:rPr kumimoji="1" lang="en-US" altLang="ja-JP" sz="1200" dirty="0"/>
                <a:t> </a:t>
              </a:r>
              <a:r>
                <a:rPr kumimoji="1" lang="en-US" altLang="ja-JP" sz="1200" dirty="0">
                  <a:hlinkClick r:id="rId15" action="ppaction://hlinksldjump"/>
                </a:rPr>
                <a:t>Deference</a:t>
              </a:r>
              <a:endParaRPr kumimoji="1" lang="en-US" altLang="ja-JP" sz="1200" dirty="0"/>
            </a:p>
          </p:txBody>
        </p:sp>
        <p:sp>
          <p:nvSpPr>
            <p:cNvPr id="6" name="二等辺三角形 72">
              <a:extLst>
                <a:ext uri="{FF2B5EF4-FFF2-40B4-BE49-F238E27FC236}">
                  <a16:creationId xmlns:a16="http://schemas.microsoft.com/office/drawing/2014/main" id="{8A1D10E9-6370-7039-8F1C-73C934D200B6}"/>
                </a:ext>
              </a:extLst>
            </p:cNvPr>
            <p:cNvSpPr/>
            <p:nvPr/>
          </p:nvSpPr>
          <p:spPr>
            <a:xfrm rot="16200000">
              <a:off x="677061" y="4769218"/>
              <a:ext cx="320003" cy="234926"/>
            </a:xfrm>
            <a:custGeom>
              <a:avLst/>
              <a:gdLst>
                <a:gd name="connsiteX0" fmla="*/ 0 w 107352"/>
                <a:gd name="connsiteY0" fmla="*/ 216024 h 216024"/>
                <a:gd name="connsiteX1" fmla="*/ 107352 w 107352"/>
                <a:gd name="connsiteY1" fmla="*/ 0 h 216024"/>
                <a:gd name="connsiteX2" fmla="*/ 107352 w 107352"/>
                <a:gd name="connsiteY2" fmla="*/ 216024 h 216024"/>
                <a:gd name="connsiteX3" fmla="*/ 0 w 107352"/>
                <a:gd name="connsiteY3" fmla="*/ 216024 h 216024"/>
                <a:gd name="connsiteX0" fmla="*/ 0 w 320003"/>
                <a:gd name="connsiteY0" fmla="*/ 234926 h 234926"/>
                <a:gd name="connsiteX1" fmla="*/ 320003 w 320003"/>
                <a:gd name="connsiteY1" fmla="*/ 0 h 234926"/>
                <a:gd name="connsiteX2" fmla="*/ 107352 w 320003"/>
                <a:gd name="connsiteY2" fmla="*/ 234926 h 234926"/>
                <a:gd name="connsiteX3" fmla="*/ 0 w 320003"/>
                <a:gd name="connsiteY3" fmla="*/ 234926 h 234926"/>
              </a:gdLst>
              <a:ahLst/>
              <a:cxnLst>
                <a:cxn ang="0">
                  <a:pos x="connsiteX0" y="connsiteY0"/>
                </a:cxn>
                <a:cxn ang="0">
                  <a:pos x="connsiteX1" y="connsiteY1"/>
                </a:cxn>
                <a:cxn ang="0">
                  <a:pos x="connsiteX2" y="connsiteY2"/>
                </a:cxn>
                <a:cxn ang="0">
                  <a:pos x="connsiteX3" y="connsiteY3"/>
                </a:cxn>
              </a:cxnLst>
              <a:rect l="l" t="t" r="r" b="b"/>
              <a:pathLst>
                <a:path w="320003" h="234926">
                  <a:moveTo>
                    <a:pt x="0" y="234926"/>
                  </a:moveTo>
                  <a:lnTo>
                    <a:pt x="320003" y="0"/>
                  </a:lnTo>
                  <a:lnTo>
                    <a:pt x="107352" y="234926"/>
                  </a:lnTo>
                  <a:lnTo>
                    <a:pt x="0" y="234926"/>
                  </a:lnTo>
                  <a:close/>
                </a:path>
              </a:pathLst>
            </a:cu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7" name="円/楕円 100">
            <a:extLst>
              <a:ext uri="{FF2B5EF4-FFF2-40B4-BE49-F238E27FC236}">
                <a16:creationId xmlns:a16="http://schemas.microsoft.com/office/drawing/2014/main" id="{907D145C-B2E1-54D6-3ADB-55683CF64B5C}"/>
              </a:ext>
            </a:extLst>
          </p:cNvPr>
          <p:cNvSpPr/>
          <p:nvPr/>
        </p:nvSpPr>
        <p:spPr>
          <a:xfrm>
            <a:off x="989424" y="5264794"/>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円/楕円 100">
            <a:extLst>
              <a:ext uri="{FF2B5EF4-FFF2-40B4-BE49-F238E27FC236}">
                <a16:creationId xmlns:a16="http://schemas.microsoft.com/office/drawing/2014/main" id="{B8D92864-E794-4AE8-1C78-DC9B6B441CF0}"/>
              </a:ext>
            </a:extLst>
          </p:cNvPr>
          <p:cNvSpPr/>
          <p:nvPr/>
        </p:nvSpPr>
        <p:spPr>
          <a:xfrm>
            <a:off x="1058231" y="5445307"/>
            <a:ext cx="50477" cy="41624"/>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803280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indefinite" fill="hold" grpId="0" nodeType="withEffect">
                                  <p:stCondLst>
                                    <p:cond delay="0"/>
                                  </p:stCondLst>
                                  <p:childTnLst>
                                    <p:anim calcmode="discrete" valueType="str">
                                      <p:cBhvr>
                                        <p:cTn id="6" dur="1000" fill="hold"/>
                                        <p:tgtEl>
                                          <p:spTgt spid="63"/>
                                        </p:tgtEl>
                                        <p:attrNameLst>
                                          <p:attrName>style.visibility</p:attrName>
                                        </p:attrNameLst>
                                      </p:cBhvr>
                                      <p:tavLst>
                                        <p:tav tm="0">
                                          <p:val>
                                            <p:strVal val="hidden"/>
                                          </p:val>
                                        </p:tav>
                                        <p:tav tm="50000">
                                          <p:val>
                                            <p:strVal val="visible"/>
                                          </p:val>
                                        </p:tav>
                                      </p:tavLst>
                                    </p:anim>
                                  </p:childTnLst>
                                </p:cTn>
                              </p:par>
                              <p:par>
                                <p:cTn id="7" presetID="35" presetClass="emph" presetSubtype="0" repeatCount="indefinite" fill="hold" grpId="0" nodeType="withEffect">
                                  <p:stCondLst>
                                    <p:cond delay="0"/>
                                  </p:stCondLst>
                                  <p:childTnLst>
                                    <p:anim calcmode="discrete" valueType="str">
                                      <p:cBhvr>
                                        <p:cTn id="8" dur="1000" fill="hold"/>
                                        <p:tgtEl>
                                          <p:spTgt spid="65"/>
                                        </p:tgtEl>
                                        <p:attrNameLst>
                                          <p:attrName>style.visibility</p:attrName>
                                        </p:attrNameLst>
                                      </p:cBhvr>
                                      <p:tavLst>
                                        <p:tav tm="0">
                                          <p:val>
                                            <p:strVal val="hidden"/>
                                          </p:val>
                                        </p:tav>
                                        <p:tav tm="50000">
                                          <p:val>
                                            <p:strVal val="visible"/>
                                          </p:val>
                                        </p:tav>
                                      </p:tavLst>
                                    </p:anim>
                                  </p:childTnLst>
                                </p:cTn>
                              </p:par>
                              <p:par>
                                <p:cTn id="9" presetID="2" presetClass="entr" presetSubtype="2"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1+#ppt_w/2"/>
                                          </p:val>
                                        </p:tav>
                                        <p:tav tm="100000">
                                          <p:val>
                                            <p:strVal val="#ppt_x"/>
                                          </p:val>
                                        </p:tav>
                                      </p:tavLst>
                                    </p:anim>
                                    <p:anim calcmode="lin" valueType="num">
                                      <p:cBhvr additive="base">
                                        <p:cTn id="12" dur="500" fill="hold"/>
                                        <p:tgtEl>
                                          <p:spTgt spid="14"/>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3"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56" name="円/楕円 55"/>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57" name="円/楕円 56"/>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63" name="角丸四角形 60">
            <a:extLst>
              <a:ext uri="{FF2B5EF4-FFF2-40B4-BE49-F238E27FC236}">
                <a16:creationId xmlns:a16="http://schemas.microsoft.com/office/drawing/2014/main" id="{3A30226A-7623-412D-8132-BF15798EA8B8}"/>
              </a:ext>
            </a:extLst>
          </p:cNvPr>
          <p:cNvSpPr/>
          <p:nvPr/>
        </p:nvSpPr>
        <p:spPr>
          <a:xfrm>
            <a:off x="7053251" y="4998791"/>
            <a:ext cx="452355" cy="731263"/>
          </a:xfrm>
          <a:prstGeom prst="roundRect">
            <a:avLst>
              <a:gd name="adj" fmla="val 23344"/>
            </a:avLst>
          </a:prstGeom>
          <a:noFill/>
          <a:ln>
            <a:solidFill>
              <a:srgbClr val="FF0066"/>
            </a:solidFill>
          </a:ln>
          <a:effectLst>
            <a:glow rad="101600">
              <a:srgbClr val="FF0066">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3" name="グループ化 2">
            <a:extLst>
              <a:ext uri="{FF2B5EF4-FFF2-40B4-BE49-F238E27FC236}">
                <a16:creationId xmlns:a16="http://schemas.microsoft.com/office/drawing/2014/main" id="{DA597AE8-291B-4B9D-BC47-E4FC53A56AEC}"/>
              </a:ext>
            </a:extLst>
          </p:cNvPr>
          <p:cNvGrpSpPr/>
          <p:nvPr/>
        </p:nvGrpSpPr>
        <p:grpSpPr>
          <a:xfrm>
            <a:off x="3664963" y="3750390"/>
            <a:ext cx="3840643" cy="2003562"/>
            <a:chOff x="3664963" y="3750390"/>
            <a:chExt cx="3840643" cy="2003562"/>
          </a:xfrm>
        </p:grpSpPr>
        <p:sp>
          <p:nvSpPr>
            <p:cNvPr id="23" name="正方形/長方形 22">
              <a:extLst>
                <a:ext uri="{FF2B5EF4-FFF2-40B4-BE49-F238E27FC236}">
                  <a16:creationId xmlns:a16="http://schemas.microsoft.com/office/drawing/2014/main" id="{2267F683-F362-4D29-A265-AD5FE2DBC57A}"/>
                </a:ext>
              </a:extLst>
            </p:cNvPr>
            <p:cNvSpPr/>
            <p:nvPr/>
          </p:nvSpPr>
          <p:spPr>
            <a:xfrm>
              <a:off x="3845761" y="3750390"/>
              <a:ext cx="3624027" cy="457603"/>
            </a:xfrm>
            <a:prstGeom prst="rect">
              <a:avLst/>
            </a:prstGeom>
            <a:solidFill>
              <a:srgbClr val="FF8FE2">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24" name="正方形/長方形 23">
              <a:extLst>
                <a:ext uri="{FF2B5EF4-FFF2-40B4-BE49-F238E27FC236}">
                  <a16:creationId xmlns:a16="http://schemas.microsoft.com/office/drawing/2014/main" id="{43A0BA23-4810-441B-B009-583AD3B4E2B7}"/>
                </a:ext>
              </a:extLst>
            </p:cNvPr>
            <p:cNvSpPr/>
            <p:nvPr/>
          </p:nvSpPr>
          <p:spPr>
            <a:xfrm>
              <a:off x="7083953" y="4207992"/>
              <a:ext cx="385833" cy="996893"/>
            </a:xfrm>
            <a:prstGeom prst="rect">
              <a:avLst/>
            </a:prstGeom>
            <a:solidFill>
              <a:srgbClr val="FF8FE2">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25" name="フリーフォーム 8">
              <a:extLst>
                <a:ext uri="{FF2B5EF4-FFF2-40B4-BE49-F238E27FC236}">
                  <a16:creationId xmlns:a16="http://schemas.microsoft.com/office/drawing/2014/main" id="{ABD71E99-41EC-4545-A119-43089A8AFF3A}"/>
                </a:ext>
              </a:extLst>
            </p:cNvPr>
            <p:cNvSpPr/>
            <p:nvPr/>
          </p:nvSpPr>
          <p:spPr>
            <a:xfrm>
              <a:off x="3678528" y="3827293"/>
              <a:ext cx="3715437" cy="1206028"/>
            </a:xfrm>
            <a:custGeom>
              <a:avLst/>
              <a:gdLst>
                <a:gd name="connsiteX0" fmla="*/ 2476671 w 2476671"/>
                <a:gd name="connsiteY0" fmla="*/ 803688 h 803688"/>
                <a:gd name="connsiteX1" fmla="*/ 2476671 w 2476671"/>
                <a:gd name="connsiteY1" fmla="*/ 0 h 803688"/>
                <a:gd name="connsiteX2" fmla="*/ 114813 w 2476671"/>
                <a:gd name="connsiteY2" fmla="*/ 0 h 803688"/>
                <a:gd name="connsiteX3" fmla="*/ 0 w 2476671"/>
                <a:gd name="connsiteY3" fmla="*/ 61507 h 803688"/>
              </a:gdLst>
              <a:ahLst/>
              <a:cxnLst>
                <a:cxn ang="0">
                  <a:pos x="connsiteX0" y="connsiteY0"/>
                </a:cxn>
                <a:cxn ang="0">
                  <a:pos x="connsiteX1" y="connsiteY1"/>
                </a:cxn>
                <a:cxn ang="0">
                  <a:pos x="connsiteX2" y="connsiteY2"/>
                </a:cxn>
                <a:cxn ang="0">
                  <a:pos x="connsiteX3" y="connsiteY3"/>
                </a:cxn>
              </a:cxnLst>
              <a:rect l="l" t="t" r="r" b="b"/>
              <a:pathLst>
                <a:path w="2476671" h="803688">
                  <a:moveTo>
                    <a:pt x="2476671" y="803688"/>
                  </a:moveTo>
                  <a:lnTo>
                    <a:pt x="2476671" y="0"/>
                  </a:lnTo>
                  <a:lnTo>
                    <a:pt x="114813" y="0"/>
                  </a:lnTo>
                  <a:lnTo>
                    <a:pt x="0" y="61507"/>
                  </a:lnTo>
                </a:path>
              </a:pathLst>
            </a:custGeom>
            <a:noFill/>
            <a:ln>
              <a:solidFill>
                <a:srgbClr val="CC0099"/>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solidFill>
                  <a:srgbClr val="CC0099"/>
                </a:solidFill>
              </a:endParaRPr>
            </a:p>
          </p:txBody>
        </p:sp>
        <p:sp>
          <p:nvSpPr>
            <p:cNvPr id="26" name="フリーフォーム 80">
              <a:extLst>
                <a:ext uri="{FF2B5EF4-FFF2-40B4-BE49-F238E27FC236}">
                  <a16:creationId xmlns:a16="http://schemas.microsoft.com/office/drawing/2014/main" id="{5BD3CB6E-82B7-4ADB-A2B0-142872CC643E}"/>
                </a:ext>
              </a:extLst>
            </p:cNvPr>
            <p:cNvSpPr/>
            <p:nvPr/>
          </p:nvSpPr>
          <p:spPr>
            <a:xfrm>
              <a:off x="3670728" y="3936506"/>
              <a:ext cx="3643269" cy="1206028"/>
            </a:xfrm>
            <a:custGeom>
              <a:avLst/>
              <a:gdLst>
                <a:gd name="connsiteX0" fmla="*/ 2476671 w 2476671"/>
                <a:gd name="connsiteY0" fmla="*/ 803688 h 803688"/>
                <a:gd name="connsiteX1" fmla="*/ 2476671 w 2476671"/>
                <a:gd name="connsiteY1" fmla="*/ 0 h 803688"/>
                <a:gd name="connsiteX2" fmla="*/ 114813 w 2476671"/>
                <a:gd name="connsiteY2" fmla="*/ 0 h 803688"/>
                <a:gd name="connsiteX3" fmla="*/ 0 w 2476671"/>
                <a:gd name="connsiteY3" fmla="*/ 61507 h 803688"/>
              </a:gdLst>
              <a:ahLst/>
              <a:cxnLst>
                <a:cxn ang="0">
                  <a:pos x="connsiteX0" y="connsiteY0"/>
                </a:cxn>
                <a:cxn ang="0">
                  <a:pos x="connsiteX1" y="connsiteY1"/>
                </a:cxn>
                <a:cxn ang="0">
                  <a:pos x="connsiteX2" y="connsiteY2"/>
                </a:cxn>
                <a:cxn ang="0">
                  <a:pos x="connsiteX3" y="connsiteY3"/>
                </a:cxn>
              </a:cxnLst>
              <a:rect l="l" t="t" r="r" b="b"/>
              <a:pathLst>
                <a:path w="2476671" h="803688">
                  <a:moveTo>
                    <a:pt x="2476671" y="803688"/>
                  </a:moveTo>
                  <a:lnTo>
                    <a:pt x="2476671" y="0"/>
                  </a:lnTo>
                  <a:lnTo>
                    <a:pt x="114813" y="0"/>
                  </a:lnTo>
                  <a:lnTo>
                    <a:pt x="0" y="61507"/>
                  </a:lnTo>
                </a:path>
              </a:pathLst>
            </a:custGeom>
            <a:noFill/>
            <a:ln>
              <a:solidFill>
                <a:srgbClr val="CC0099"/>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solidFill>
                  <a:srgbClr val="CC0099"/>
                </a:solidFill>
              </a:endParaRPr>
            </a:p>
          </p:txBody>
        </p:sp>
        <p:sp>
          <p:nvSpPr>
            <p:cNvPr id="27" name="フリーフォーム 81">
              <a:extLst>
                <a:ext uri="{FF2B5EF4-FFF2-40B4-BE49-F238E27FC236}">
                  <a16:creationId xmlns:a16="http://schemas.microsoft.com/office/drawing/2014/main" id="{AA44734E-40C2-4CB3-AB55-B50298CEE717}"/>
                </a:ext>
              </a:extLst>
            </p:cNvPr>
            <p:cNvSpPr/>
            <p:nvPr/>
          </p:nvSpPr>
          <p:spPr>
            <a:xfrm>
              <a:off x="3664963" y="4045613"/>
              <a:ext cx="3564422" cy="1206028"/>
            </a:xfrm>
            <a:custGeom>
              <a:avLst/>
              <a:gdLst>
                <a:gd name="connsiteX0" fmla="*/ 2476671 w 2476671"/>
                <a:gd name="connsiteY0" fmla="*/ 803688 h 803688"/>
                <a:gd name="connsiteX1" fmla="*/ 2476671 w 2476671"/>
                <a:gd name="connsiteY1" fmla="*/ 0 h 803688"/>
                <a:gd name="connsiteX2" fmla="*/ 114813 w 2476671"/>
                <a:gd name="connsiteY2" fmla="*/ 0 h 803688"/>
                <a:gd name="connsiteX3" fmla="*/ 0 w 2476671"/>
                <a:gd name="connsiteY3" fmla="*/ 61507 h 803688"/>
              </a:gdLst>
              <a:ahLst/>
              <a:cxnLst>
                <a:cxn ang="0">
                  <a:pos x="connsiteX0" y="connsiteY0"/>
                </a:cxn>
                <a:cxn ang="0">
                  <a:pos x="connsiteX1" y="connsiteY1"/>
                </a:cxn>
                <a:cxn ang="0">
                  <a:pos x="connsiteX2" y="connsiteY2"/>
                </a:cxn>
                <a:cxn ang="0">
                  <a:pos x="connsiteX3" y="connsiteY3"/>
                </a:cxn>
              </a:cxnLst>
              <a:rect l="l" t="t" r="r" b="b"/>
              <a:pathLst>
                <a:path w="2476671" h="803688">
                  <a:moveTo>
                    <a:pt x="2476671" y="803688"/>
                  </a:moveTo>
                  <a:lnTo>
                    <a:pt x="2476671" y="0"/>
                  </a:lnTo>
                  <a:lnTo>
                    <a:pt x="114813" y="0"/>
                  </a:lnTo>
                  <a:lnTo>
                    <a:pt x="0" y="61507"/>
                  </a:lnTo>
                </a:path>
              </a:pathLst>
            </a:custGeom>
            <a:noFill/>
            <a:ln>
              <a:solidFill>
                <a:srgbClr val="CC0099"/>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solidFill>
                  <a:srgbClr val="CC0099"/>
                </a:solidFill>
              </a:endParaRPr>
            </a:p>
          </p:txBody>
        </p:sp>
        <p:sp>
          <p:nvSpPr>
            <p:cNvPr id="28" name="フリーフォーム 82">
              <a:extLst>
                <a:ext uri="{FF2B5EF4-FFF2-40B4-BE49-F238E27FC236}">
                  <a16:creationId xmlns:a16="http://schemas.microsoft.com/office/drawing/2014/main" id="{D4536EC6-87BB-426A-99B8-9AE3D61EEAE5}"/>
                </a:ext>
              </a:extLst>
            </p:cNvPr>
            <p:cNvSpPr/>
            <p:nvPr/>
          </p:nvSpPr>
          <p:spPr>
            <a:xfrm>
              <a:off x="3664964" y="4134438"/>
              <a:ext cx="3476039" cy="1206028"/>
            </a:xfrm>
            <a:custGeom>
              <a:avLst/>
              <a:gdLst>
                <a:gd name="connsiteX0" fmla="*/ 2476671 w 2476671"/>
                <a:gd name="connsiteY0" fmla="*/ 803688 h 803688"/>
                <a:gd name="connsiteX1" fmla="*/ 2476671 w 2476671"/>
                <a:gd name="connsiteY1" fmla="*/ 0 h 803688"/>
                <a:gd name="connsiteX2" fmla="*/ 114813 w 2476671"/>
                <a:gd name="connsiteY2" fmla="*/ 0 h 803688"/>
                <a:gd name="connsiteX3" fmla="*/ 0 w 2476671"/>
                <a:gd name="connsiteY3" fmla="*/ 61507 h 803688"/>
              </a:gdLst>
              <a:ahLst/>
              <a:cxnLst>
                <a:cxn ang="0">
                  <a:pos x="connsiteX0" y="connsiteY0"/>
                </a:cxn>
                <a:cxn ang="0">
                  <a:pos x="connsiteX1" y="connsiteY1"/>
                </a:cxn>
                <a:cxn ang="0">
                  <a:pos x="connsiteX2" y="connsiteY2"/>
                </a:cxn>
                <a:cxn ang="0">
                  <a:pos x="connsiteX3" y="connsiteY3"/>
                </a:cxn>
              </a:cxnLst>
              <a:rect l="l" t="t" r="r" b="b"/>
              <a:pathLst>
                <a:path w="2476671" h="803688">
                  <a:moveTo>
                    <a:pt x="2476671" y="803688"/>
                  </a:moveTo>
                  <a:lnTo>
                    <a:pt x="2476671" y="0"/>
                  </a:lnTo>
                  <a:lnTo>
                    <a:pt x="114813" y="0"/>
                  </a:lnTo>
                  <a:lnTo>
                    <a:pt x="0" y="61507"/>
                  </a:lnTo>
                </a:path>
              </a:pathLst>
            </a:custGeom>
            <a:noFill/>
            <a:ln>
              <a:solidFill>
                <a:srgbClr val="CC0099"/>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solidFill>
                  <a:srgbClr val="CC0099"/>
                </a:solidFill>
              </a:endParaRPr>
            </a:p>
          </p:txBody>
        </p:sp>
        <p:sp>
          <p:nvSpPr>
            <p:cNvPr id="29" name="角丸四角形 78">
              <a:extLst>
                <a:ext uri="{FF2B5EF4-FFF2-40B4-BE49-F238E27FC236}">
                  <a16:creationId xmlns:a16="http://schemas.microsoft.com/office/drawing/2014/main" id="{2B3878D2-37F2-4E2A-B895-D25A1174162B}"/>
                </a:ext>
              </a:extLst>
            </p:cNvPr>
            <p:cNvSpPr/>
            <p:nvPr/>
          </p:nvSpPr>
          <p:spPr>
            <a:xfrm>
              <a:off x="7048136" y="5014769"/>
              <a:ext cx="457470" cy="739183"/>
            </a:xfrm>
            <a:prstGeom prst="roundRect">
              <a:avLst/>
            </a:prstGeom>
            <a:solidFill>
              <a:srgbClr val="CC0099"/>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b="1" dirty="0">
                  <a:solidFill>
                    <a:srgbClr val="FFFFFF"/>
                  </a:solidFill>
                </a:rPr>
                <a:t>ANC</a:t>
              </a:r>
            </a:p>
          </p:txBody>
        </p:sp>
      </p:grpSp>
      <p:pic>
        <p:nvPicPr>
          <p:cNvPr id="31" name="Picture 3">
            <a:extLst>
              <a:ext uri="{FF2B5EF4-FFF2-40B4-BE49-F238E27FC236}">
                <a16:creationId xmlns:a16="http://schemas.microsoft.com/office/drawing/2014/main" id="{9E177E7B-5F0B-4E58-A40E-ED1E9BACCC5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26308" y="6618995"/>
            <a:ext cx="2593163" cy="3599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2" name="正方形/長方形 31">
            <a:extLst>
              <a:ext uri="{FF2B5EF4-FFF2-40B4-BE49-F238E27FC236}">
                <a16:creationId xmlns:a16="http://schemas.microsoft.com/office/drawing/2014/main" id="{EE057D19-73A7-49CD-AD2A-9439372C4334}"/>
              </a:ext>
            </a:extLst>
          </p:cNvPr>
          <p:cNvSpPr/>
          <p:nvPr/>
        </p:nvSpPr>
        <p:spPr>
          <a:xfrm>
            <a:off x="4124925" y="6951268"/>
            <a:ext cx="3324646" cy="369483"/>
          </a:xfrm>
          <a:prstGeom prst="rect">
            <a:avLst/>
          </a:prstGeom>
        </p:spPr>
        <p:txBody>
          <a:bodyPr wrap="square" lIns="137187" tIns="68594" rIns="137187" bIns="68594">
            <a:spAutoFit/>
          </a:bodyPr>
          <a:lstStyle/>
          <a:p>
            <a:pPr defTabSz="7682880" fontAlgn="auto">
              <a:spcBef>
                <a:spcPts val="0"/>
              </a:spcBef>
              <a:spcAft>
                <a:spcPts val="0"/>
              </a:spcAft>
            </a:pPr>
            <a:r>
              <a:rPr lang="en-US" altLang="ja-JP" sz="1500" dirty="0">
                <a:solidFill>
                  <a:srgbClr val="CC0099"/>
                </a:solidFill>
                <a:latin typeface="Calibri"/>
                <a:ea typeface="ＭＳ Ｐゴシック"/>
              </a:rPr>
              <a:t>ANC is used same method at DP-L2.</a:t>
            </a:r>
            <a:endParaRPr lang="ja-JP" altLang="en-US" sz="1500" dirty="0">
              <a:solidFill>
                <a:srgbClr val="CC0099"/>
              </a:solidFill>
              <a:latin typeface="Calibri"/>
              <a:ea typeface="ＭＳ Ｐゴシック"/>
            </a:endParaRPr>
          </a:p>
        </p:txBody>
      </p:sp>
      <p:grpSp>
        <p:nvGrpSpPr>
          <p:cNvPr id="6" name="グループ化 5">
            <a:extLst>
              <a:ext uri="{FF2B5EF4-FFF2-40B4-BE49-F238E27FC236}">
                <a16:creationId xmlns:a16="http://schemas.microsoft.com/office/drawing/2014/main" id="{AEE316AD-44CD-4997-BCBF-FCEF8B63688D}"/>
              </a:ext>
            </a:extLst>
          </p:cNvPr>
          <p:cNvGrpSpPr/>
          <p:nvPr/>
        </p:nvGrpSpPr>
        <p:grpSpPr>
          <a:xfrm>
            <a:off x="8155088" y="3283148"/>
            <a:ext cx="5544466" cy="4356844"/>
            <a:chOff x="8155088" y="3283148"/>
            <a:chExt cx="5544466" cy="4356844"/>
          </a:xfrm>
        </p:grpSpPr>
        <p:sp>
          <p:nvSpPr>
            <p:cNvPr id="5" name="正方形/長方形 4">
              <a:extLst>
                <a:ext uri="{FF2B5EF4-FFF2-40B4-BE49-F238E27FC236}">
                  <a16:creationId xmlns:a16="http://schemas.microsoft.com/office/drawing/2014/main" id="{A44D9FF4-EFC4-475B-87F9-ABBA9506CD8C}"/>
                </a:ext>
              </a:extLst>
            </p:cNvPr>
            <p:cNvSpPr/>
            <p:nvPr/>
          </p:nvSpPr>
          <p:spPr>
            <a:xfrm>
              <a:off x="8226946" y="3283148"/>
              <a:ext cx="5472608" cy="41764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4" name="Picture 3">
              <a:extLst>
                <a:ext uri="{FF2B5EF4-FFF2-40B4-BE49-F238E27FC236}">
                  <a16:creationId xmlns:a16="http://schemas.microsoft.com/office/drawing/2014/main" id="{593ACE86-B2E2-4D44-BCBA-0F4E07C1002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279640" y="3535410"/>
              <a:ext cx="4421555" cy="110021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5" name="Picture 4">
              <a:extLst>
                <a:ext uri="{FF2B5EF4-FFF2-40B4-BE49-F238E27FC236}">
                  <a16:creationId xmlns:a16="http://schemas.microsoft.com/office/drawing/2014/main" id="{903FBEDC-6131-4356-97A3-1AB45ED5CDA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280610" y="5619853"/>
              <a:ext cx="4420959" cy="10818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6" name="正方形/長方形 35">
              <a:extLst>
                <a:ext uri="{FF2B5EF4-FFF2-40B4-BE49-F238E27FC236}">
                  <a16:creationId xmlns:a16="http://schemas.microsoft.com/office/drawing/2014/main" id="{EE37EB89-F5F7-4B28-994C-49097AF46128}"/>
                </a:ext>
              </a:extLst>
            </p:cNvPr>
            <p:cNvSpPr/>
            <p:nvPr/>
          </p:nvSpPr>
          <p:spPr>
            <a:xfrm>
              <a:off x="8155088" y="4598819"/>
              <a:ext cx="5437950" cy="969895"/>
            </a:xfrm>
            <a:prstGeom prst="rect">
              <a:avLst/>
            </a:prstGeom>
          </p:spPr>
          <p:txBody>
            <a:bodyPr wrap="squar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The sensor MIC can be connected to AUDIO IN. </a:t>
              </a:r>
            </a:p>
            <a:p>
              <a:pPr defTabSz="7682880" fontAlgn="auto">
                <a:spcBef>
                  <a:spcPts val="0"/>
                </a:spcBef>
                <a:spcAft>
                  <a:spcPts val="0"/>
                </a:spcAft>
              </a:pPr>
              <a:r>
                <a:rPr lang="en-US" altLang="ja-JP" dirty="0">
                  <a:solidFill>
                    <a:prstClr val="black"/>
                  </a:solidFill>
                  <a:latin typeface="Calibri"/>
                  <a:ea typeface="ＭＳ Ｐゴシック"/>
                </a:rPr>
                <a:t>The MIC can be set up to the following numbers.</a:t>
              </a:r>
            </a:p>
            <a:p>
              <a:pPr defTabSz="7682880" fontAlgn="auto">
                <a:spcBef>
                  <a:spcPts val="0"/>
                </a:spcBef>
                <a:spcAft>
                  <a:spcPts val="0"/>
                </a:spcAft>
              </a:pPr>
              <a:r>
                <a:rPr lang="en-US" altLang="ja-JP" dirty="0">
                  <a:solidFill>
                    <a:prstClr val="black"/>
                  </a:solidFill>
                  <a:latin typeface="Calibri"/>
                  <a:ea typeface="ＭＳ Ｐゴシック"/>
                </a:rPr>
                <a:t>VX-3004F: 4, VX-3008F: 1, VX-3016F: 2</a:t>
              </a:r>
              <a:endParaRPr lang="ja-JP" altLang="en-US" dirty="0">
                <a:solidFill>
                  <a:prstClr val="black"/>
                </a:solidFill>
                <a:latin typeface="Calibri"/>
                <a:ea typeface="ＭＳ Ｐゴシック"/>
              </a:endParaRPr>
            </a:p>
          </p:txBody>
        </p:sp>
        <p:sp>
          <p:nvSpPr>
            <p:cNvPr id="37" name="正方形/長方形 36">
              <a:extLst>
                <a:ext uri="{FF2B5EF4-FFF2-40B4-BE49-F238E27FC236}">
                  <a16:creationId xmlns:a16="http://schemas.microsoft.com/office/drawing/2014/main" id="{EAFF8C3B-463D-4A9F-B3A8-FAFC53F41CBA}"/>
                </a:ext>
              </a:extLst>
            </p:cNvPr>
            <p:cNvSpPr/>
            <p:nvPr/>
          </p:nvSpPr>
          <p:spPr>
            <a:xfrm>
              <a:off x="9434854" y="3535409"/>
              <a:ext cx="756172" cy="1043657"/>
            </a:xfrm>
            <a:prstGeom prst="rect">
              <a:avLst/>
            </a:prstGeom>
            <a:noFill/>
            <a:ln>
              <a:solidFill>
                <a:srgbClr val="CC0099"/>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38" name="正方形/長方形 37">
              <a:extLst>
                <a:ext uri="{FF2B5EF4-FFF2-40B4-BE49-F238E27FC236}">
                  <a16:creationId xmlns:a16="http://schemas.microsoft.com/office/drawing/2014/main" id="{2A1EF36F-01B9-4F60-95D5-6BED11C182D4}"/>
                </a:ext>
              </a:extLst>
            </p:cNvPr>
            <p:cNvSpPr/>
            <p:nvPr/>
          </p:nvSpPr>
          <p:spPr>
            <a:xfrm>
              <a:off x="11935946" y="5617848"/>
              <a:ext cx="756172" cy="1043657"/>
            </a:xfrm>
            <a:prstGeom prst="rect">
              <a:avLst/>
            </a:prstGeom>
            <a:noFill/>
            <a:ln>
              <a:solidFill>
                <a:srgbClr val="CC0099"/>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39" name="正方形/長方形 38">
              <a:extLst>
                <a:ext uri="{FF2B5EF4-FFF2-40B4-BE49-F238E27FC236}">
                  <a16:creationId xmlns:a16="http://schemas.microsoft.com/office/drawing/2014/main" id="{5559C8DF-4F6B-4EDB-AFF8-210037891FC6}"/>
                </a:ext>
              </a:extLst>
            </p:cNvPr>
            <p:cNvSpPr/>
            <p:nvPr/>
          </p:nvSpPr>
          <p:spPr>
            <a:xfrm>
              <a:off x="8155088" y="6670468"/>
              <a:ext cx="5077152" cy="969524"/>
            </a:xfrm>
            <a:prstGeom prst="rect">
              <a:avLst/>
            </a:prstGeom>
          </p:spPr>
          <p:txBody>
            <a:bodyPr wrap="squar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The sensor MIC can be assigned to output channel to control volume. Within the same frame, one sensor microphone can cover multiple ZONE.</a:t>
              </a:r>
              <a:endParaRPr lang="ja-JP" altLang="en-US" dirty="0">
                <a:solidFill>
                  <a:prstClr val="black"/>
                </a:solidFill>
                <a:latin typeface="Calibri"/>
                <a:ea typeface="ＭＳ Ｐゴシック"/>
              </a:endParaRPr>
            </a:p>
          </p:txBody>
        </p:sp>
      </p:grpSp>
      <p:grpSp>
        <p:nvGrpSpPr>
          <p:cNvPr id="7" name="グループ化 6">
            <a:extLst>
              <a:ext uri="{FF2B5EF4-FFF2-40B4-BE49-F238E27FC236}">
                <a16:creationId xmlns:a16="http://schemas.microsoft.com/office/drawing/2014/main" id="{4FDBA4C5-A54C-4962-9906-E93D7D7C0273}"/>
              </a:ext>
            </a:extLst>
          </p:cNvPr>
          <p:cNvGrpSpPr/>
          <p:nvPr/>
        </p:nvGrpSpPr>
        <p:grpSpPr>
          <a:xfrm>
            <a:off x="9407170" y="2130309"/>
            <a:ext cx="3647578" cy="1277468"/>
            <a:chOff x="9407170" y="2130309"/>
            <a:chExt cx="3647578" cy="1277468"/>
          </a:xfrm>
        </p:grpSpPr>
        <p:grpSp>
          <p:nvGrpSpPr>
            <p:cNvPr id="41" name="グループ化 40">
              <a:extLst>
                <a:ext uri="{FF2B5EF4-FFF2-40B4-BE49-F238E27FC236}">
                  <a16:creationId xmlns:a16="http://schemas.microsoft.com/office/drawing/2014/main" id="{0ADE8429-4F08-4EAE-B6CE-0595F772D704}"/>
                </a:ext>
              </a:extLst>
            </p:cNvPr>
            <p:cNvGrpSpPr/>
            <p:nvPr/>
          </p:nvGrpSpPr>
          <p:grpSpPr>
            <a:xfrm>
              <a:off x="11300818" y="2583139"/>
              <a:ext cx="1384230" cy="530161"/>
              <a:chOff x="7596336" y="1707654"/>
              <a:chExt cx="1116482" cy="427486"/>
            </a:xfrm>
          </p:grpSpPr>
          <p:sp>
            <p:nvSpPr>
              <p:cNvPr id="42" name="フリーフォーム 13">
                <a:extLst>
                  <a:ext uri="{FF2B5EF4-FFF2-40B4-BE49-F238E27FC236}">
                    <a16:creationId xmlns:a16="http://schemas.microsoft.com/office/drawing/2014/main" id="{C284509A-78D2-46ED-8E84-9EE41CB9052C}"/>
                  </a:ext>
                </a:extLst>
              </p:cNvPr>
              <p:cNvSpPr/>
              <p:nvPr/>
            </p:nvSpPr>
            <p:spPr>
              <a:xfrm>
                <a:off x="7596336" y="1707654"/>
                <a:ext cx="1116482" cy="0"/>
              </a:xfrm>
              <a:custGeom>
                <a:avLst/>
                <a:gdLst>
                  <a:gd name="connsiteX0" fmla="*/ 0 w 1014984"/>
                  <a:gd name="connsiteY0" fmla="*/ 0 h 0"/>
                  <a:gd name="connsiteX1" fmla="*/ 1014984 w 1014984"/>
                  <a:gd name="connsiteY1" fmla="*/ 0 h 0"/>
                </a:gdLst>
                <a:ahLst/>
                <a:cxnLst>
                  <a:cxn ang="0">
                    <a:pos x="connsiteX0" y="connsiteY0"/>
                  </a:cxn>
                  <a:cxn ang="0">
                    <a:pos x="connsiteX1" y="connsiteY1"/>
                  </a:cxn>
                </a:cxnLst>
                <a:rect l="l" t="t" r="r" b="b"/>
                <a:pathLst>
                  <a:path w="1014984">
                    <a:moveTo>
                      <a:pt x="0" y="0"/>
                    </a:moveTo>
                    <a:lnTo>
                      <a:pt x="1014984" y="0"/>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86">
                <a:extLst>
                  <a:ext uri="{FF2B5EF4-FFF2-40B4-BE49-F238E27FC236}">
                    <a16:creationId xmlns:a16="http://schemas.microsoft.com/office/drawing/2014/main" id="{AF9AC18B-60F7-4A70-983A-2F1744A1C0B1}"/>
                  </a:ext>
                </a:extLst>
              </p:cNvPr>
              <p:cNvSpPr/>
              <p:nvPr/>
            </p:nvSpPr>
            <p:spPr>
              <a:xfrm>
                <a:off x="7596336" y="1847868"/>
                <a:ext cx="1116482" cy="0"/>
              </a:xfrm>
              <a:custGeom>
                <a:avLst/>
                <a:gdLst>
                  <a:gd name="connsiteX0" fmla="*/ 0 w 1014984"/>
                  <a:gd name="connsiteY0" fmla="*/ 0 h 0"/>
                  <a:gd name="connsiteX1" fmla="*/ 1014984 w 1014984"/>
                  <a:gd name="connsiteY1" fmla="*/ 0 h 0"/>
                </a:gdLst>
                <a:ahLst/>
                <a:cxnLst>
                  <a:cxn ang="0">
                    <a:pos x="connsiteX0" y="connsiteY0"/>
                  </a:cxn>
                  <a:cxn ang="0">
                    <a:pos x="connsiteX1" y="connsiteY1"/>
                  </a:cxn>
                </a:cxnLst>
                <a:rect l="l" t="t" r="r" b="b"/>
                <a:pathLst>
                  <a:path w="1014984">
                    <a:moveTo>
                      <a:pt x="0" y="0"/>
                    </a:moveTo>
                    <a:lnTo>
                      <a:pt x="1014984" y="0"/>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87">
                <a:extLst>
                  <a:ext uri="{FF2B5EF4-FFF2-40B4-BE49-F238E27FC236}">
                    <a16:creationId xmlns:a16="http://schemas.microsoft.com/office/drawing/2014/main" id="{099C1145-CCB4-4604-9B27-BEEA2196E572}"/>
                  </a:ext>
                </a:extLst>
              </p:cNvPr>
              <p:cNvSpPr/>
              <p:nvPr/>
            </p:nvSpPr>
            <p:spPr>
              <a:xfrm>
                <a:off x="7596336" y="1995686"/>
                <a:ext cx="1116482" cy="0"/>
              </a:xfrm>
              <a:custGeom>
                <a:avLst/>
                <a:gdLst>
                  <a:gd name="connsiteX0" fmla="*/ 0 w 1014984"/>
                  <a:gd name="connsiteY0" fmla="*/ 0 h 0"/>
                  <a:gd name="connsiteX1" fmla="*/ 1014984 w 1014984"/>
                  <a:gd name="connsiteY1" fmla="*/ 0 h 0"/>
                </a:gdLst>
                <a:ahLst/>
                <a:cxnLst>
                  <a:cxn ang="0">
                    <a:pos x="connsiteX0" y="connsiteY0"/>
                  </a:cxn>
                  <a:cxn ang="0">
                    <a:pos x="connsiteX1" y="connsiteY1"/>
                  </a:cxn>
                </a:cxnLst>
                <a:rect l="l" t="t" r="r" b="b"/>
                <a:pathLst>
                  <a:path w="1014984">
                    <a:moveTo>
                      <a:pt x="0" y="0"/>
                    </a:moveTo>
                    <a:lnTo>
                      <a:pt x="1014984" y="0"/>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88">
                <a:extLst>
                  <a:ext uri="{FF2B5EF4-FFF2-40B4-BE49-F238E27FC236}">
                    <a16:creationId xmlns:a16="http://schemas.microsoft.com/office/drawing/2014/main" id="{50B7EC02-2C68-4B83-969F-A7D520EE55F1}"/>
                  </a:ext>
                </a:extLst>
              </p:cNvPr>
              <p:cNvSpPr/>
              <p:nvPr/>
            </p:nvSpPr>
            <p:spPr>
              <a:xfrm>
                <a:off x="7596336" y="2135140"/>
                <a:ext cx="1116482" cy="0"/>
              </a:xfrm>
              <a:custGeom>
                <a:avLst/>
                <a:gdLst>
                  <a:gd name="connsiteX0" fmla="*/ 0 w 1014984"/>
                  <a:gd name="connsiteY0" fmla="*/ 0 h 0"/>
                  <a:gd name="connsiteX1" fmla="*/ 1014984 w 1014984"/>
                  <a:gd name="connsiteY1" fmla="*/ 0 h 0"/>
                </a:gdLst>
                <a:ahLst/>
                <a:cxnLst>
                  <a:cxn ang="0">
                    <a:pos x="connsiteX0" y="connsiteY0"/>
                  </a:cxn>
                  <a:cxn ang="0">
                    <a:pos x="connsiteX1" y="connsiteY1"/>
                  </a:cxn>
                </a:cxnLst>
                <a:rect l="l" t="t" r="r" b="b"/>
                <a:pathLst>
                  <a:path w="1014984">
                    <a:moveTo>
                      <a:pt x="0" y="0"/>
                    </a:moveTo>
                    <a:lnTo>
                      <a:pt x="1014984" y="0"/>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6" name="グループ化 45">
              <a:extLst>
                <a:ext uri="{FF2B5EF4-FFF2-40B4-BE49-F238E27FC236}">
                  <a16:creationId xmlns:a16="http://schemas.microsoft.com/office/drawing/2014/main" id="{56089C40-740E-4821-B7EF-2B9DB736722B}"/>
                </a:ext>
              </a:extLst>
            </p:cNvPr>
            <p:cNvGrpSpPr/>
            <p:nvPr/>
          </p:nvGrpSpPr>
          <p:grpSpPr>
            <a:xfrm>
              <a:off x="9914313" y="2579539"/>
              <a:ext cx="718268" cy="530161"/>
              <a:chOff x="6234990" y="1781897"/>
              <a:chExt cx="1116482" cy="427486"/>
            </a:xfrm>
          </p:grpSpPr>
          <p:sp>
            <p:nvSpPr>
              <p:cNvPr id="47" name="フリーフォーム 105">
                <a:extLst>
                  <a:ext uri="{FF2B5EF4-FFF2-40B4-BE49-F238E27FC236}">
                    <a16:creationId xmlns:a16="http://schemas.microsoft.com/office/drawing/2014/main" id="{FC259C7F-1637-4A8E-B9AD-ACEA06B0EC1B}"/>
                  </a:ext>
                </a:extLst>
              </p:cNvPr>
              <p:cNvSpPr/>
              <p:nvPr/>
            </p:nvSpPr>
            <p:spPr>
              <a:xfrm>
                <a:off x="6234990" y="1781897"/>
                <a:ext cx="1116482" cy="0"/>
              </a:xfrm>
              <a:custGeom>
                <a:avLst/>
                <a:gdLst>
                  <a:gd name="connsiteX0" fmla="*/ 0 w 1014984"/>
                  <a:gd name="connsiteY0" fmla="*/ 0 h 0"/>
                  <a:gd name="connsiteX1" fmla="*/ 1014984 w 1014984"/>
                  <a:gd name="connsiteY1" fmla="*/ 0 h 0"/>
                </a:gdLst>
                <a:ahLst/>
                <a:cxnLst>
                  <a:cxn ang="0">
                    <a:pos x="connsiteX0" y="connsiteY0"/>
                  </a:cxn>
                  <a:cxn ang="0">
                    <a:pos x="connsiteX1" y="connsiteY1"/>
                  </a:cxn>
                </a:cxnLst>
                <a:rect l="l" t="t" r="r" b="b"/>
                <a:pathLst>
                  <a:path w="1014984">
                    <a:moveTo>
                      <a:pt x="0" y="0"/>
                    </a:moveTo>
                    <a:lnTo>
                      <a:pt x="1014984" y="0"/>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106">
                <a:extLst>
                  <a:ext uri="{FF2B5EF4-FFF2-40B4-BE49-F238E27FC236}">
                    <a16:creationId xmlns:a16="http://schemas.microsoft.com/office/drawing/2014/main" id="{2E63BF3B-4DBB-4D99-8F8F-26B3319ED5BA}"/>
                  </a:ext>
                </a:extLst>
              </p:cNvPr>
              <p:cNvSpPr/>
              <p:nvPr/>
            </p:nvSpPr>
            <p:spPr>
              <a:xfrm>
                <a:off x="6234990" y="1922111"/>
                <a:ext cx="1116482" cy="0"/>
              </a:xfrm>
              <a:custGeom>
                <a:avLst/>
                <a:gdLst>
                  <a:gd name="connsiteX0" fmla="*/ 0 w 1014984"/>
                  <a:gd name="connsiteY0" fmla="*/ 0 h 0"/>
                  <a:gd name="connsiteX1" fmla="*/ 1014984 w 1014984"/>
                  <a:gd name="connsiteY1" fmla="*/ 0 h 0"/>
                </a:gdLst>
                <a:ahLst/>
                <a:cxnLst>
                  <a:cxn ang="0">
                    <a:pos x="connsiteX0" y="connsiteY0"/>
                  </a:cxn>
                  <a:cxn ang="0">
                    <a:pos x="connsiteX1" y="connsiteY1"/>
                  </a:cxn>
                </a:cxnLst>
                <a:rect l="l" t="t" r="r" b="b"/>
                <a:pathLst>
                  <a:path w="1014984">
                    <a:moveTo>
                      <a:pt x="0" y="0"/>
                    </a:moveTo>
                    <a:lnTo>
                      <a:pt x="1014984" y="0"/>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フリーフォーム 107">
                <a:extLst>
                  <a:ext uri="{FF2B5EF4-FFF2-40B4-BE49-F238E27FC236}">
                    <a16:creationId xmlns:a16="http://schemas.microsoft.com/office/drawing/2014/main" id="{B8812699-247F-4233-BC4F-2837AAE2F6D7}"/>
                  </a:ext>
                </a:extLst>
              </p:cNvPr>
              <p:cNvSpPr/>
              <p:nvPr/>
            </p:nvSpPr>
            <p:spPr>
              <a:xfrm>
                <a:off x="6234990" y="2069929"/>
                <a:ext cx="1116482" cy="0"/>
              </a:xfrm>
              <a:custGeom>
                <a:avLst/>
                <a:gdLst>
                  <a:gd name="connsiteX0" fmla="*/ 0 w 1014984"/>
                  <a:gd name="connsiteY0" fmla="*/ 0 h 0"/>
                  <a:gd name="connsiteX1" fmla="*/ 1014984 w 1014984"/>
                  <a:gd name="connsiteY1" fmla="*/ 0 h 0"/>
                </a:gdLst>
                <a:ahLst/>
                <a:cxnLst>
                  <a:cxn ang="0">
                    <a:pos x="connsiteX0" y="connsiteY0"/>
                  </a:cxn>
                  <a:cxn ang="0">
                    <a:pos x="connsiteX1" y="connsiteY1"/>
                  </a:cxn>
                </a:cxnLst>
                <a:rect l="l" t="t" r="r" b="b"/>
                <a:pathLst>
                  <a:path w="1014984">
                    <a:moveTo>
                      <a:pt x="0" y="0"/>
                    </a:moveTo>
                    <a:lnTo>
                      <a:pt x="1014984" y="0"/>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108">
                <a:extLst>
                  <a:ext uri="{FF2B5EF4-FFF2-40B4-BE49-F238E27FC236}">
                    <a16:creationId xmlns:a16="http://schemas.microsoft.com/office/drawing/2014/main" id="{A10CFFCB-E4E3-4B85-AED3-CD4FCFD660F5}"/>
                  </a:ext>
                </a:extLst>
              </p:cNvPr>
              <p:cNvSpPr/>
              <p:nvPr/>
            </p:nvSpPr>
            <p:spPr>
              <a:xfrm>
                <a:off x="6234990" y="2209383"/>
                <a:ext cx="1116482" cy="0"/>
              </a:xfrm>
              <a:custGeom>
                <a:avLst/>
                <a:gdLst>
                  <a:gd name="connsiteX0" fmla="*/ 0 w 1014984"/>
                  <a:gd name="connsiteY0" fmla="*/ 0 h 0"/>
                  <a:gd name="connsiteX1" fmla="*/ 1014984 w 1014984"/>
                  <a:gd name="connsiteY1" fmla="*/ 0 h 0"/>
                </a:gdLst>
                <a:ahLst/>
                <a:cxnLst>
                  <a:cxn ang="0">
                    <a:pos x="connsiteX0" y="connsiteY0"/>
                  </a:cxn>
                  <a:cxn ang="0">
                    <a:pos x="connsiteX1" y="connsiteY1"/>
                  </a:cxn>
                </a:cxnLst>
                <a:rect l="l" t="t" r="r" b="b"/>
                <a:pathLst>
                  <a:path w="1014984">
                    <a:moveTo>
                      <a:pt x="0" y="0"/>
                    </a:moveTo>
                    <a:lnTo>
                      <a:pt x="1014984" y="0"/>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1" name="グループ化 50">
              <a:extLst>
                <a:ext uri="{FF2B5EF4-FFF2-40B4-BE49-F238E27FC236}">
                  <a16:creationId xmlns:a16="http://schemas.microsoft.com/office/drawing/2014/main" id="{A5330FC5-A46C-49DC-A8CC-07018993028B}"/>
                </a:ext>
              </a:extLst>
            </p:cNvPr>
            <p:cNvGrpSpPr/>
            <p:nvPr/>
          </p:nvGrpSpPr>
          <p:grpSpPr>
            <a:xfrm>
              <a:off x="9647264" y="3102541"/>
              <a:ext cx="232615" cy="182107"/>
              <a:chOff x="6291461" y="1975104"/>
              <a:chExt cx="155059" cy="121355"/>
            </a:xfrm>
          </p:grpSpPr>
          <p:grpSp>
            <p:nvGrpSpPr>
              <p:cNvPr id="52" name="グループ化 51">
                <a:extLst>
                  <a:ext uri="{FF2B5EF4-FFF2-40B4-BE49-F238E27FC236}">
                    <a16:creationId xmlns:a16="http://schemas.microsoft.com/office/drawing/2014/main" id="{B9DB3261-ECA1-432E-835C-F2931C95FEDE}"/>
                  </a:ext>
                </a:extLst>
              </p:cNvPr>
              <p:cNvGrpSpPr/>
              <p:nvPr/>
            </p:nvGrpSpPr>
            <p:grpSpPr>
              <a:xfrm>
                <a:off x="6291461" y="2013994"/>
                <a:ext cx="96012" cy="82465"/>
                <a:chOff x="7246620" y="1536192"/>
                <a:chExt cx="96012" cy="82465"/>
              </a:xfrm>
            </p:grpSpPr>
            <p:sp>
              <p:nvSpPr>
                <p:cNvPr id="59" name="フリーフォーム 17">
                  <a:extLst>
                    <a:ext uri="{FF2B5EF4-FFF2-40B4-BE49-F238E27FC236}">
                      <a16:creationId xmlns:a16="http://schemas.microsoft.com/office/drawing/2014/main" id="{A11C2E97-520E-498B-9E11-054DA53161FD}"/>
                    </a:ext>
                  </a:extLst>
                </p:cNvPr>
                <p:cNvSpPr/>
                <p:nvPr/>
              </p:nvSpPr>
              <p:spPr>
                <a:xfrm>
                  <a:off x="7246620" y="1536192"/>
                  <a:ext cx="96012" cy="0"/>
                </a:xfrm>
                <a:custGeom>
                  <a:avLst/>
                  <a:gdLst>
                    <a:gd name="connsiteX0" fmla="*/ 0 w 96012"/>
                    <a:gd name="connsiteY0" fmla="*/ 0 h 0"/>
                    <a:gd name="connsiteX1" fmla="*/ 96012 w 96012"/>
                    <a:gd name="connsiteY1" fmla="*/ 0 h 0"/>
                  </a:gdLst>
                  <a:ahLst/>
                  <a:cxnLst>
                    <a:cxn ang="0">
                      <a:pos x="connsiteX0" y="connsiteY0"/>
                    </a:cxn>
                    <a:cxn ang="0">
                      <a:pos x="connsiteX1" y="connsiteY1"/>
                    </a:cxn>
                  </a:cxnLst>
                  <a:rect l="l" t="t" r="r" b="b"/>
                  <a:pathLst>
                    <a:path w="96012">
                      <a:moveTo>
                        <a:pt x="0" y="0"/>
                      </a:moveTo>
                      <a:lnTo>
                        <a:pt x="96012" y="0"/>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円/楕円 18">
                  <a:extLst>
                    <a:ext uri="{FF2B5EF4-FFF2-40B4-BE49-F238E27FC236}">
                      <a16:creationId xmlns:a16="http://schemas.microsoft.com/office/drawing/2014/main" id="{5C8E0263-B0DB-4A54-B282-4A8E62226B9C}"/>
                    </a:ext>
                  </a:extLst>
                </p:cNvPr>
                <p:cNvSpPr/>
                <p:nvPr/>
              </p:nvSpPr>
              <p:spPr>
                <a:xfrm>
                  <a:off x="7263728" y="1553195"/>
                  <a:ext cx="63897" cy="65462"/>
                </a:xfrm>
                <a:prstGeom prst="ellipse">
                  <a:avLst/>
                </a:prstGeom>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53" name="フリーフォーム 21">
                <a:extLst>
                  <a:ext uri="{FF2B5EF4-FFF2-40B4-BE49-F238E27FC236}">
                    <a16:creationId xmlns:a16="http://schemas.microsoft.com/office/drawing/2014/main" id="{ACBAF881-A4BD-4748-A4F2-0F2557F99FCD}"/>
                  </a:ext>
                </a:extLst>
              </p:cNvPr>
              <p:cNvSpPr/>
              <p:nvPr/>
            </p:nvSpPr>
            <p:spPr>
              <a:xfrm>
                <a:off x="6341364" y="1975104"/>
                <a:ext cx="105156" cy="41148"/>
              </a:xfrm>
              <a:custGeom>
                <a:avLst/>
                <a:gdLst>
                  <a:gd name="connsiteX0" fmla="*/ 105156 w 105156"/>
                  <a:gd name="connsiteY0" fmla="*/ 0 h 41148"/>
                  <a:gd name="connsiteX1" fmla="*/ 0 w 105156"/>
                  <a:gd name="connsiteY1" fmla="*/ 0 h 41148"/>
                  <a:gd name="connsiteX2" fmla="*/ 0 w 105156"/>
                  <a:gd name="connsiteY2" fmla="*/ 41148 h 41148"/>
                </a:gdLst>
                <a:ahLst/>
                <a:cxnLst>
                  <a:cxn ang="0">
                    <a:pos x="connsiteX0" y="connsiteY0"/>
                  </a:cxn>
                  <a:cxn ang="0">
                    <a:pos x="connsiteX1" y="connsiteY1"/>
                  </a:cxn>
                  <a:cxn ang="0">
                    <a:pos x="connsiteX2" y="connsiteY2"/>
                  </a:cxn>
                </a:cxnLst>
                <a:rect l="l" t="t" r="r" b="b"/>
                <a:pathLst>
                  <a:path w="105156" h="41148">
                    <a:moveTo>
                      <a:pt x="105156" y="0"/>
                    </a:moveTo>
                    <a:lnTo>
                      <a:pt x="0" y="0"/>
                    </a:lnTo>
                    <a:lnTo>
                      <a:pt x="0" y="41148"/>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1" name="グループ化 60">
              <a:extLst>
                <a:ext uri="{FF2B5EF4-FFF2-40B4-BE49-F238E27FC236}">
                  <a16:creationId xmlns:a16="http://schemas.microsoft.com/office/drawing/2014/main" id="{10BB17E5-8020-44C3-9335-CAB4F34CA0C8}"/>
                </a:ext>
              </a:extLst>
            </p:cNvPr>
            <p:cNvGrpSpPr/>
            <p:nvPr/>
          </p:nvGrpSpPr>
          <p:grpSpPr>
            <a:xfrm>
              <a:off x="9527526" y="2931972"/>
              <a:ext cx="352353" cy="182109"/>
              <a:chOff x="6291461" y="1975103"/>
              <a:chExt cx="234875" cy="121356"/>
            </a:xfrm>
          </p:grpSpPr>
          <p:grpSp>
            <p:nvGrpSpPr>
              <p:cNvPr id="62" name="グループ化 61">
                <a:extLst>
                  <a:ext uri="{FF2B5EF4-FFF2-40B4-BE49-F238E27FC236}">
                    <a16:creationId xmlns:a16="http://schemas.microsoft.com/office/drawing/2014/main" id="{C10E25F0-7EF9-4361-9E47-0E0E085E754D}"/>
                  </a:ext>
                </a:extLst>
              </p:cNvPr>
              <p:cNvGrpSpPr/>
              <p:nvPr/>
            </p:nvGrpSpPr>
            <p:grpSpPr>
              <a:xfrm>
                <a:off x="6291461" y="2013994"/>
                <a:ext cx="96012" cy="82465"/>
                <a:chOff x="7246620" y="1536192"/>
                <a:chExt cx="96012" cy="82465"/>
              </a:xfrm>
            </p:grpSpPr>
            <p:sp>
              <p:nvSpPr>
                <p:cNvPr id="66" name="フリーフォーム 116">
                  <a:extLst>
                    <a:ext uri="{FF2B5EF4-FFF2-40B4-BE49-F238E27FC236}">
                      <a16:creationId xmlns:a16="http://schemas.microsoft.com/office/drawing/2014/main" id="{18C74105-1B21-44A4-BAFB-9EB84A760300}"/>
                    </a:ext>
                  </a:extLst>
                </p:cNvPr>
                <p:cNvSpPr/>
                <p:nvPr/>
              </p:nvSpPr>
              <p:spPr>
                <a:xfrm>
                  <a:off x="7246620" y="1536192"/>
                  <a:ext cx="96012" cy="0"/>
                </a:xfrm>
                <a:custGeom>
                  <a:avLst/>
                  <a:gdLst>
                    <a:gd name="connsiteX0" fmla="*/ 0 w 96012"/>
                    <a:gd name="connsiteY0" fmla="*/ 0 h 0"/>
                    <a:gd name="connsiteX1" fmla="*/ 96012 w 96012"/>
                    <a:gd name="connsiteY1" fmla="*/ 0 h 0"/>
                  </a:gdLst>
                  <a:ahLst/>
                  <a:cxnLst>
                    <a:cxn ang="0">
                      <a:pos x="connsiteX0" y="connsiteY0"/>
                    </a:cxn>
                    <a:cxn ang="0">
                      <a:pos x="connsiteX1" y="connsiteY1"/>
                    </a:cxn>
                  </a:cxnLst>
                  <a:rect l="l" t="t" r="r" b="b"/>
                  <a:pathLst>
                    <a:path w="96012">
                      <a:moveTo>
                        <a:pt x="0" y="0"/>
                      </a:moveTo>
                      <a:lnTo>
                        <a:pt x="96012" y="0"/>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円/楕円 117">
                  <a:extLst>
                    <a:ext uri="{FF2B5EF4-FFF2-40B4-BE49-F238E27FC236}">
                      <a16:creationId xmlns:a16="http://schemas.microsoft.com/office/drawing/2014/main" id="{B6CD1D20-E1AF-4FEA-A304-0A4196D2E281}"/>
                    </a:ext>
                  </a:extLst>
                </p:cNvPr>
                <p:cNvSpPr/>
                <p:nvPr/>
              </p:nvSpPr>
              <p:spPr>
                <a:xfrm>
                  <a:off x="7263728" y="1553195"/>
                  <a:ext cx="63897" cy="65462"/>
                </a:xfrm>
                <a:prstGeom prst="ellipse">
                  <a:avLst/>
                </a:prstGeom>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4" name="フリーフォーム 115">
                <a:extLst>
                  <a:ext uri="{FF2B5EF4-FFF2-40B4-BE49-F238E27FC236}">
                    <a16:creationId xmlns:a16="http://schemas.microsoft.com/office/drawing/2014/main" id="{C9E27F52-99B1-4ACE-B883-F5734F9993C2}"/>
                  </a:ext>
                </a:extLst>
              </p:cNvPr>
              <p:cNvSpPr/>
              <p:nvPr/>
            </p:nvSpPr>
            <p:spPr>
              <a:xfrm>
                <a:off x="6341364" y="1975103"/>
                <a:ext cx="184972" cy="55894"/>
              </a:xfrm>
              <a:custGeom>
                <a:avLst/>
                <a:gdLst>
                  <a:gd name="connsiteX0" fmla="*/ 105156 w 105156"/>
                  <a:gd name="connsiteY0" fmla="*/ 0 h 41148"/>
                  <a:gd name="connsiteX1" fmla="*/ 0 w 105156"/>
                  <a:gd name="connsiteY1" fmla="*/ 0 h 41148"/>
                  <a:gd name="connsiteX2" fmla="*/ 0 w 105156"/>
                  <a:gd name="connsiteY2" fmla="*/ 41148 h 41148"/>
                </a:gdLst>
                <a:ahLst/>
                <a:cxnLst>
                  <a:cxn ang="0">
                    <a:pos x="connsiteX0" y="connsiteY0"/>
                  </a:cxn>
                  <a:cxn ang="0">
                    <a:pos x="connsiteX1" y="connsiteY1"/>
                  </a:cxn>
                  <a:cxn ang="0">
                    <a:pos x="connsiteX2" y="connsiteY2"/>
                  </a:cxn>
                </a:cxnLst>
                <a:rect l="l" t="t" r="r" b="b"/>
                <a:pathLst>
                  <a:path w="105156" h="41148">
                    <a:moveTo>
                      <a:pt x="105156" y="0"/>
                    </a:moveTo>
                    <a:lnTo>
                      <a:pt x="0" y="0"/>
                    </a:lnTo>
                    <a:lnTo>
                      <a:pt x="0" y="41148"/>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8" name="グループ化 67">
              <a:extLst>
                <a:ext uri="{FF2B5EF4-FFF2-40B4-BE49-F238E27FC236}">
                  <a16:creationId xmlns:a16="http://schemas.microsoft.com/office/drawing/2014/main" id="{CA765B71-08AF-4769-B2E3-F296076E7678}"/>
                </a:ext>
              </a:extLst>
            </p:cNvPr>
            <p:cNvGrpSpPr/>
            <p:nvPr/>
          </p:nvGrpSpPr>
          <p:grpSpPr>
            <a:xfrm>
              <a:off x="9407170" y="2747624"/>
              <a:ext cx="472709" cy="182109"/>
              <a:chOff x="6291461" y="1975103"/>
              <a:chExt cx="315103" cy="121356"/>
            </a:xfrm>
          </p:grpSpPr>
          <p:grpSp>
            <p:nvGrpSpPr>
              <p:cNvPr id="69" name="グループ化 68">
                <a:extLst>
                  <a:ext uri="{FF2B5EF4-FFF2-40B4-BE49-F238E27FC236}">
                    <a16:creationId xmlns:a16="http://schemas.microsoft.com/office/drawing/2014/main" id="{33302330-5F52-4FF3-B247-84C1223695E0}"/>
                  </a:ext>
                </a:extLst>
              </p:cNvPr>
              <p:cNvGrpSpPr/>
              <p:nvPr/>
            </p:nvGrpSpPr>
            <p:grpSpPr>
              <a:xfrm>
                <a:off x="6291461" y="2013994"/>
                <a:ext cx="96012" cy="82465"/>
                <a:chOff x="7246620" y="1536192"/>
                <a:chExt cx="96012" cy="82465"/>
              </a:xfrm>
            </p:grpSpPr>
            <p:sp>
              <p:nvSpPr>
                <p:cNvPr id="71" name="フリーフォーム 121">
                  <a:extLst>
                    <a:ext uri="{FF2B5EF4-FFF2-40B4-BE49-F238E27FC236}">
                      <a16:creationId xmlns:a16="http://schemas.microsoft.com/office/drawing/2014/main" id="{6290BABA-644D-4384-ADB2-E631FFEC58E5}"/>
                    </a:ext>
                  </a:extLst>
                </p:cNvPr>
                <p:cNvSpPr/>
                <p:nvPr/>
              </p:nvSpPr>
              <p:spPr>
                <a:xfrm>
                  <a:off x="7246620" y="1536192"/>
                  <a:ext cx="96012" cy="0"/>
                </a:xfrm>
                <a:custGeom>
                  <a:avLst/>
                  <a:gdLst>
                    <a:gd name="connsiteX0" fmla="*/ 0 w 96012"/>
                    <a:gd name="connsiteY0" fmla="*/ 0 h 0"/>
                    <a:gd name="connsiteX1" fmla="*/ 96012 w 96012"/>
                    <a:gd name="connsiteY1" fmla="*/ 0 h 0"/>
                  </a:gdLst>
                  <a:ahLst/>
                  <a:cxnLst>
                    <a:cxn ang="0">
                      <a:pos x="connsiteX0" y="connsiteY0"/>
                    </a:cxn>
                    <a:cxn ang="0">
                      <a:pos x="connsiteX1" y="connsiteY1"/>
                    </a:cxn>
                  </a:cxnLst>
                  <a:rect l="l" t="t" r="r" b="b"/>
                  <a:pathLst>
                    <a:path w="96012">
                      <a:moveTo>
                        <a:pt x="0" y="0"/>
                      </a:moveTo>
                      <a:lnTo>
                        <a:pt x="96012" y="0"/>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円/楕円 122">
                  <a:extLst>
                    <a:ext uri="{FF2B5EF4-FFF2-40B4-BE49-F238E27FC236}">
                      <a16:creationId xmlns:a16="http://schemas.microsoft.com/office/drawing/2014/main" id="{14EBE6F2-F99F-4803-95FE-4A0B49D48291}"/>
                    </a:ext>
                  </a:extLst>
                </p:cNvPr>
                <p:cNvSpPr/>
                <p:nvPr/>
              </p:nvSpPr>
              <p:spPr>
                <a:xfrm>
                  <a:off x="7263728" y="1553195"/>
                  <a:ext cx="63897" cy="65462"/>
                </a:xfrm>
                <a:prstGeom prst="ellipse">
                  <a:avLst/>
                </a:prstGeom>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0" name="フリーフォーム 120">
                <a:extLst>
                  <a:ext uri="{FF2B5EF4-FFF2-40B4-BE49-F238E27FC236}">
                    <a16:creationId xmlns:a16="http://schemas.microsoft.com/office/drawing/2014/main" id="{0E5E2A41-A40A-4FDC-A5E2-6AF71BBFB40C}"/>
                  </a:ext>
                </a:extLst>
              </p:cNvPr>
              <p:cNvSpPr/>
              <p:nvPr/>
            </p:nvSpPr>
            <p:spPr>
              <a:xfrm>
                <a:off x="6341364" y="1975103"/>
                <a:ext cx="265200" cy="45719"/>
              </a:xfrm>
              <a:custGeom>
                <a:avLst/>
                <a:gdLst>
                  <a:gd name="connsiteX0" fmla="*/ 105156 w 105156"/>
                  <a:gd name="connsiteY0" fmla="*/ 0 h 41148"/>
                  <a:gd name="connsiteX1" fmla="*/ 0 w 105156"/>
                  <a:gd name="connsiteY1" fmla="*/ 0 h 41148"/>
                  <a:gd name="connsiteX2" fmla="*/ 0 w 105156"/>
                  <a:gd name="connsiteY2" fmla="*/ 41148 h 41148"/>
                </a:gdLst>
                <a:ahLst/>
                <a:cxnLst>
                  <a:cxn ang="0">
                    <a:pos x="connsiteX0" y="connsiteY0"/>
                  </a:cxn>
                  <a:cxn ang="0">
                    <a:pos x="connsiteX1" y="connsiteY1"/>
                  </a:cxn>
                  <a:cxn ang="0">
                    <a:pos x="connsiteX2" y="connsiteY2"/>
                  </a:cxn>
                </a:cxnLst>
                <a:rect l="l" t="t" r="r" b="b"/>
                <a:pathLst>
                  <a:path w="105156" h="41148">
                    <a:moveTo>
                      <a:pt x="105156" y="0"/>
                    </a:moveTo>
                    <a:lnTo>
                      <a:pt x="0" y="0"/>
                    </a:lnTo>
                    <a:lnTo>
                      <a:pt x="0" y="41148"/>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3" name="円/楕円 23">
              <a:extLst>
                <a:ext uri="{FF2B5EF4-FFF2-40B4-BE49-F238E27FC236}">
                  <a16:creationId xmlns:a16="http://schemas.microsoft.com/office/drawing/2014/main" id="{CC70E9DC-9A38-4295-B052-E5D140786C62}"/>
                </a:ext>
              </a:extLst>
            </p:cNvPr>
            <p:cNvSpPr/>
            <p:nvPr/>
          </p:nvSpPr>
          <p:spPr>
            <a:xfrm>
              <a:off x="10029122" y="2511634"/>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74" name="円/楕円 123">
              <a:extLst>
                <a:ext uri="{FF2B5EF4-FFF2-40B4-BE49-F238E27FC236}">
                  <a16:creationId xmlns:a16="http://schemas.microsoft.com/office/drawing/2014/main" id="{4C3AD684-052F-4331-A0FC-00E8C70DA9F8}"/>
                </a:ext>
              </a:extLst>
            </p:cNvPr>
            <p:cNvSpPr/>
            <p:nvPr/>
          </p:nvSpPr>
          <p:spPr>
            <a:xfrm>
              <a:off x="10144067" y="2692302"/>
              <a:ext cx="110711" cy="114260"/>
            </a:xfrm>
            <a:prstGeom prst="ellipse">
              <a:avLst/>
            </a:prstGeom>
            <a:solidFill>
              <a:srgbClr val="CC0099"/>
            </a:solidFill>
            <a:ln w="12700">
              <a:solidFill>
                <a:srgbClr val="CC0099"/>
              </a:solidFill>
            </a:ln>
          </p:spPr>
          <p:style>
            <a:lnRef idx="0">
              <a:schemeClr val="accent3"/>
            </a:lnRef>
            <a:fillRef idx="3">
              <a:schemeClr val="accent3"/>
            </a:fillRef>
            <a:effectRef idx="3">
              <a:schemeClr val="accent3"/>
            </a:effectRef>
            <a:fontRef idx="minor">
              <a:schemeClr val="lt1"/>
            </a:fontRef>
          </p:style>
          <p:txBody>
            <a:bodyPr lIns="137187" tIns="68594" rIns="137187" bIns="68594" rtlCol="0" anchor="ctr"/>
            <a:lstStyle/>
            <a:p>
              <a:pPr algn="ctr"/>
              <a:endParaRPr kumimoji="1" lang="ja-JP" altLang="en-US"/>
            </a:p>
          </p:txBody>
        </p:sp>
        <p:sp>
          <p:nvSpPr>
            <p:cNvPr id="75" name="円/楕円 124">
              <a:extLst>
                <a:ext uri="{FF2B5EF4-FFF2-40B4-BE49-F238E27FC236}">
                  <a16:creationId xmlns:a16="http://schemas.microsoft.com/office/drawing/2014/main" id="{55CF3D0F-DF8C-496F-B195-AAEBFEDEF9C3}"/>
                </a:ext>
              </a:extLst>
            </p:cNvPr>
            <p:cNvSpPr/>
            <p:nvPr/>
          </p:nvSpPr>
          <p:spPr>
            <a:xfrm>
              <a:off x="10264608" y="2881662"/>
              <a:ext cx="110711" cy="114260"/>
            </a:xfrm>
            <a:prstGeom prst="ellipse">
              <a:avLst/>
            </a:prstGeom>
            <a:solidFill>
              <a:srgbClr val="CC0099"/>
            </a:solidFill>
            <a:ln w="12700">
              <a:solidFill>
                <a:srgbClr val="CC0099"/>
              </a:solidFill>
            </a:ln>
          </p:spPr>
          <p:style>
            <a:lnRef idx="0">
              <a:schemeClr val="accent3"/>
            </a:lnRef>
            <a:fillRef idx="3">
              <a:schemeClr val="accent3"/>
            </a:fillRef>
            <a:effectRef idx="3">
              <a:schemeClr val="accent3"/>
            </a:effectRef>
            <a:fontRef idx="minor">
              <a:schemeClr val="lt1"/>
            </a:fontRef>
          </p:style>
          <p:txBody>
            <a:bodyPr lIns="137187" tIns="68594" rIns="137187" bIns="68594" rtlCol="0" anchor="ctr"/>
            <a:lstStyle/>
            <a:p>
              <a:pPr algn="ctr"/>
              <a:endParaRPr kumimoji="1" lang="ja-JP" altLang="en-US"/>
            </a:p>
          </p:txBody>
        </p:sp>
        <p:sp>
          <p:nvSpPr>
            <p:cNvPr id="76" name="円/楕円 125">
              <a:extLst>
                <a:ext uri="{FF2B5EF4-FFF2-40B4-BE49-F238E27FC236}">
                  <a16:creationId xmlns:a16="http://schemas.microsoft.com/office/drawing/2014/main" id="{51F8ECF5-4C7B-42A5-97A4-306EE88C8913}"/>
                </a:ext>
              </a:extLst>
            </p:cNvPr>
            <p:cNvSpPr/>
            <p:nvPr/>
          </p:nvSpPr>
          <p:spPr>
            <a:xfrm>
              <a:off x="10379552" y="3062331"/>
              <a:ext cx="110711" cy="114260"/>
            </a:xfrm>
            <a:prstGeom prst="ellipse">
              <a:avLst/>
            </a:prstGeom>
            <a:solidFill>
              <a:srgbClr val="CC0099"/>
            </a:solidFill>
            <a:ln w="12700">
              <a:solidFill>
                <a:srgbClr val="CC0099"/>
              </a:solidFill>
            </a:ln>
          </p:spPr>
          <p:style>
            <a:lnRef idx="0">
              <a:schemeClr val="accent3"/>
            </a:lnRef>
            <a:fillRef idx="3">
              <a:schemeClr val="accent3"/>
            </a:fillRef>
            <a:effectRef idx="3">
              <a:schemeClr val="accent3"/>
            </a:effectRef>
            <a:fontRef idx="minor">
              <a:schemeClr val="lt1"/>
            </a:fontRef>
          </p:style>
          <p:txBody>
            <a:bodyPr lIns="137187" tIns="68594" rIns="137187" bIns="68594" rtlCol="0" anchor="ctr"/>
            <a:lstStyle/>
            <a:p>
              <a:pPr algn="ctr"/>
              <a:endParaRPr kumimoji="1" lang="ja-JP" altLang="en-US"/>
            </a:p>
          </p:txBody>
        </p:sp>
        <p:sp>
          <p:nvSpPr>
            <p:cNvPr id="77" name="フリーフォーム 25">
              <a:extLst>
                <a:ext uri="{FF2B5EF4-FFF2-40B4-BE49-F238E27FC236}">
                  <a16:creationId xmlns:a16="http://schemas.microsoft.com/office/drawing/2014/main" id="{4A07E00D-6C83-42E8-A665-5092536F3D1D}"/>
                </a:ext>
              </a:extLst>
            </p:cNvPr>
            <p:cNvSpPr/>
            <p:nvPr/>
          </p:nvSpPr>
          <p:spPr>
            <a:xfrm>
              <a:off x="10085642" y="2130309"/>
              <a:ext cx="1543229" cy="1104592"/>
            </a:xfrm>
            <a:custGeom>
              <a:avLst/>
              <a:gdLst>
                <a:gd name="connsiteX0" fmla="*/ 0 w 1028700"/>
                <a:gd name="connsiteY0" fmla="*/ 251460 h 736092"/>
                <a:gd name="connsiteX1" fmla="*/ 0 w 1028700"/>
                <a:gd name="connsiteY1" fmla="*/ 0 h 736092"/>
                <a:gd name="connsiteX2" fmla="*/ 1028700 w 1028700"/>
                <a:gd name="connsiteY2" fmla="*/ 0 h 736092"/>
                <a:gd name="connsiteX3" fmla="*/ 1028700 w 1028700"/>
                <a:gd name="connsiteY3" fmla="*/ 736092 h 736092"/>
              </a:gdLst>
              <a:ahLst/>
              <a:cxnLst>
                <a:cxn ang="0">
                  <a:pos x="connsiteX0" y="connsiteY0"/>
                </a:cxn>
                <a:cxn ang="0">
                  <a:pos x="connsiteX1" y="connsiteY1"/>
                </a:cxn>
                <a:cxn ang="0">
                  <a:pos x="connsiteX2" y="connsiteY2"/>
                </a:cxn>
                <a:cxn ang="0">
                  <a:pos x="connsiteX3" y="connsiteY3"/>
                </a:cxn>
              </a:cxnLst>
              <a:rect l="l" t="t" r="r" b="b"/>
              <a:pathLst>
                <a:path w="1028700" h="736092">
                  <a:moveTo>
                    <a:pt x="0" y="251460"/>
                  </a:moveTo>
                  <a:lnTo>
                    <a:pt x="0" y="0"/>
                  </a:lnTo>
                  <a:lnTo>
                    <a:pt x="1028700" y="0"/>
                  </a:lnTo>
                  <a:lnTo>
                    <a:pt x="1028700" y="736092"/>
                  </a:lnTo>
                </a:path>
              </a:pathLst>
            </a:cu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78" name="フリーフォーム 26">
              <a:extLst>
                <a:ext uri="{FF2B5EF4-FFF2-40B4-BE49-F238E27FC236}">
                  <a16:creationId xmlns:a16="http://schemas.microsoft.com/office/drawing/2014/main" id="{37EEE852-6266-45A3-92C5-8745448C464C}"/>
                </a:ext>
              </a:extLst>
            </p:cNvPr>
            <p:cNvSpPr/>
            <p:nvPr/>
          </p:nvSpPr>
          <p:spPr>
            <a:xfrm>
              <a:off x="10195383" y="2205779"/>
              <a:ext cx="1598099" cy="1029123"/>
            </a:xfrm>
            <a:custGeom>
              <a:avLst/>
              <a:gdLst>
                <a:gd name="connsiteX0" fmla="*/ 0 w 1065276"/>
                <a:gd name="connsiteY0" fmla="*/ 324612 h 690372"/>
                <a:gd name="connsiteX1" fmla="*/ 0 w 1065276"/>
                <a:gd name="connsiteY1" fmla="*/ 0 h 690372"/>
                <a:gd name="connsiteX2" fmla="*/ 1065276 w 1065276"/>
                <a:gd name="connsiteY2" fmla="*/ 0 h 690372"/>
                <a:gd name="connsiteX3" fmla="*/ 1065276 w 1065276"/>
                <a:gd name="connsiteY3" fmla="*/ 690372 h 690372"/>
              </a:gdLst>
              <a:ahLst/>
              <a:cxnLst>
                <a:cxn ang="0">
                  <a:pos x="connsiteX0" y="connsiteY0"/>
                </a:cxn>
                <a:cxn ang="0">
                  <a:pos x="connsiteX1" y="connsiteY1"/>
                </a:cxn>
                <a:cxn ang="0">
                  <a:pos x="connsiteX2" y="connsiteY2"/>
                </a:cxn>
                <a:cxn ang="0">
                  <a:pos x="connsiteX3" y="connsiteY3"/>
                </a:cxn>
              </a:cxnLst>
              <a:rect l="l" t="t" r="r" b="b"/>
              <a:pathLst>
                <a:path w="1065276" h="690372">
                  <a:moveTo>
                    <a:pt x="0" y="324612"/>
                  </a:moveTo>
                  <a:lnTo>
                    <a:pt x="0" y="0"/>
                  </a:lnTo>
                  <a:lnTo>
                    <a:pt x="1065276" y="0"/>
                  </a:lnTo>
                  <a:lnTo>
                    <a:pt x="1065276" y="690372"/>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79" name="フリーフォーム 27">
              <a:extLst>
                <a:ext uri="{FF2B5EF4-FFF2-40B4-BE49-F238E27FC236}">
                  <a16:creationId xmlns:a16="http://schemas.microsoft.com/office/drawing/2014/main" id="{7003B97A-EFD7-4D75-9547-CF0E50D06FAD}"/>
                </a:ext>
              </a:extLst>
            </p:cNvPr>
            <p:cNvSpPr/>
            <p:nvPr/>
          </p:nvSpPr>
          <p:spPr>
            <a:xfrm>
              <a:off x="10318842" y="2282621"/>
              <a:ext cx="1645953" cy="952281"/>
            </a:xfrm>
            <a:custGeom>
              <a:avLst/>
              <a:gdLst>
                <a:gd name="connsiteX0" fmla="*/ 0 w 1115568"/>
                <a:gd name="connsiteY0" fmla="*/ 384048 h 621792"/>
                <a:gd name="connsiteX1" fmla="*/ 0 w 1115568"/>
                <a:gd name="connsiteY1" fmla="*/ 0 h 621792"/>
                <a:gd name="connsiteX2" fmla="*/ 1115568 w 1115568"/>
                <a:gd name="connsiteY2" fmla="*/ 0 h 621792"/>
                <a:gd name="connsiteX3" fmla="*/ 1115568 w 1115568"/>
                <a:gd name="connsiteY3" fmla="*/ 621792 h 621792"/>
              </a:gdLst>
              <a:ahLst/>
              <a:cxnLst>
                <a:cxn ang="0">
                  <a:pos x="connsiteX0" y="connsiteY0"/>
                </a:cxn>
                <a:cxn ang="0">
                  <a:pos x="connsiteX1" y="connsiteY1"/>
                </a:cxn>
                <a:cxn ang="0">
                  <a:pos x="connsiteX2" y="connsiteY2"/>
                </a:cxn>
                <a:cxn ang="0">
                  <a:pos x="connsiteX3" y="connsiteY3"/>
                </a:cxn>
              </a:cxnLst>
              <a:rect l="l" t="t" r="r" b="b"/>
              <a:pathLst>
                <a:path w="1115568" h="621792">
                  <a:moveTo>
                    <a:pt x="0" y="384048"/>
                  </a:moveTo>
                  <a:lnTo>
                    <a:pt x="0" y="0"/>
                  </a:lnTo>
                  <a:lnTo>
                    <a:pt x="1115568" y="0"/>
                  </a:lnTo>
                  <a:lnTo>
                    <a:pt x="1115568" y="621792"/>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80" name="フリーフォーム 28">
              <a:extLst>
                <a:ext uri="{FF2B5EF4-FFF2-40B4-BE49-F238E27FC236}">
                  <a16:creationId xmlns:a16="http://schemas.microsoft.com/office/drawing/2014/main" id="{57750E2C-745B-46B6-8C83-36A343370717}"/>
                </a:ext>
              </a:extLst>
            </p:cNvPr>
            <p:cNvSpPr/>
            <p:nvPr/>
          </p:nvSpPr>
          <p:spPr>
            <a:xfrm>
              <a:off x="10449158" y="2370438"/>
              <a:ext cx="1686705" cy="864464"/>
            </a:xfrm>
            <a:custGeom>
              <a:avLst/>
              <a:gdLst>
                <a:gd name="connsiteX0" fmla="*/ 0 w 1147572"/>
                <a:gd name="connsiteY0" fmla="*/ 466344 h 562356"/>
                <a:gd name="connsiteX1" fmla="*/ 0 w 1147572"/>
                <a:gd name="connsiteY1" fmla="*/ 0 h 562356"/>
                <a:gd name="connsiteX2" fmla="*/ 1147572 w 1147572"/>
                <a:gd name="connsiteY2" fmla="*/ 0 h 562356"/>
                <a:gd name="connsiteX3" fmla="*/ 1147572 w 1147572"/>
                <a:gd name="connsiteY3" fmla="*/ 562356 h 562356"/>
              </a:gdLst>
              <a:ahLst/>
              <a:cxnLst>
                <a:cxn ang="0">
                  <a:pos x="connsiteX0" y="connsiteY0"/>
                </a:cxn>
                <a:cxn ang="0">
                  <a:pos x="connsiteX1" y="connsiteY1"/>
                </a:cxn>
                <a:cxn ang="0">
                  <a:pos x="connsiteX2" y="connsiteY2"/>
                </a:cxn>
                <a:cxn ang="0">
                  <a:pos x="connsiteX3" y="connsiteY3"/>
                </a:cxn>
              </a:cxnLst>
              <a:rect l="l" t="t" r="r" b="b"/>
              <a:pathLst>
                <a:path w="1147572" h="562356">
                  <a:moveTo>
                    <a:pt x="0" y="466344"/>
                  </a:moveTo>
                  <a:lnTo>
                    <a:pt x="0" y="0"/>
                  </a:lnTo>
                  <a:lnTo>
                    <a:pt x="1147572" y="0"/>
                  </a:lnTo>
                  <a:lnTo>
                    <a:pt x="1147572" y="562356"/>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81" name="円/楕円 126">
              <a:extLst>
                <a:ext uri="{FF2B5EF4-FFF2-40B4-BE49-F238E27FC236}">
                  <a16:creationId xmlns:a16="http://schemas.microsoft.com/office/drawing/2014/main" id="{FC1E949D-F6A7-4E24-BF99-75C6E8F136F1}"/>
                </a:ext>
              </a:extLst>
            </p:cNvPr>
            <p:cNvSpPr/>
            <p:nvPr/>
          </p:nvSpPr>
          <p:spPr>
            <a:xfrm>
              <a:off x="11574681" y="2523108"/>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82" name="円/楕円 127">
              <a:extLst>
                <a:ext uri="{FF2B5EF4-FFF2-40B4-BE49-F238E27FC236}">
                  <a16:creationId xmlns:a16="http://schemas.microsoft.com/office/drawing/2014/main" id="{81F18265-9B3B-4B4F-9ADB-7F4AECB652E2}"/>
                </a:ext>
              </a:extLst>
            </p:cNvPr>
            <p:cNvSpPr/>
            <p:nvPr/>
          </p:nvSpPr>
          <p:spPr>
            <a:xfrm>
              <a:off x="11570509" y="2692302"/>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83" name="円/楕円 128">
              <a:extLst>
                <a:ext uri="{FF2B5EF4-FFF2-40B4-BE49-F238E27FC236}">
                  <a16:creationId xmlns:a16="http://schemas.microsoft.com/office/drawing/2014/main" id="{D1BCC125-A090-4708-93DF-D39E267CCD7B}"/>
                </a:ext>
              </a:extLst>
            </p:cNvPr>
            <p:cNvSpPr/>
            <p:nvPr/>
          </p:nvSpPr>
          <p:spPr>
            <a:xfrm>
              <a:off x="11574681" y="2879865"/>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84" name="円/楕円 129">
              <a:extLst>
                <a:ext uri="{FF2B5EF4-FFF2-40B4-BE49-F238E27FC236}">
                  <a16:creationId xmlns:a16="http://schemas.microsoft.com/office/drawing/2014/main" id="{28531A4F-39B0-4B54-919A-ED5FD77D3411}"/>
                </a:ext>
              </a:extLst>
            </p:cNvPr>
            <p:cNvSpPr/>
            <p:nvPr/>
          </p:nvSpPr>
          <p:spPr>
            <a:xfrm>
              <a:off x="11570509" y="3049059"/>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85" name="円/楕円 130">
              <a:extLst>
                <a:ext uri="{FF2B5EF4-FFF2-40B4-BE49-F238E27FC236}">
                  <a16:creationId xmlns:a16="http://schemas.microsoft.com/office/drawing/2014/main" id="{B809B51F-9B71-479A-B914-7EBC176EC9D1}"/>
                </a:ext>
              </a:extLst>
            </p:cNvPr>
            <p:cNvSpPr/>
            <p:nvPr/>
          </p:nvSpPr>
          <p:spPr>
            <a:xfrm>
              <a:off x="11741578" y="2523108"/>
              <a:ext cx="110711" cy="114260"/>
            </a:xfrm>
            <a:prstGeom prst="ellipse">
              <a:avLst/>
            </a:prstGeom>
            <a:solidFill>
              <a:srgbClr val="CC0099"/>
            </a:solidFill>
            <a:ln w="12700">
              <a:solidFill>
                <a:srgbClr val="CC0099"/>
              </a:solidFill>
            </a:ln>
          </p:spPr>
          <p:style>
            <a:lnRef idx="0">
              <a:schemeClr val="accent3"/>
            </a:lnRef>
            <a:fillRef idx="3">
              <a:schemeClr val="accent3"/>
            </a:fillRef>
            <a:effectRef idx="3">
              <a:schemeClr val="accent3"/>
            </a:effectRef>
            <a:fontRef idx="minor">
              <a:schemeClr val="lt1"/>
            </a:fontRef>
          </p:style>
          <p:txBody>
            <a:bodyPr lIns="137187" tIns="68594" rIns="137187" bIns="68594" rtlCol="0" anchor="ctr"/>
            <a:lstStyle/>
            <a:p>
              <a:pPr algn="ctr"/>
              <a:endParaRPr kumimoji="1" lang="ja-JP" altLang="en-US"/>
            </a:p>
          </p:txBody>
        </p:sp>
        <p:sp>
          <p:nvSpPr>
            <p:cNvPr id="86" name="円/楕円 131">
              <a:extLst>
                <a:ext uri="{FF2B5EF4-FFF2-40B4-BE49-F238E27FC236}">
                  <a16:creationId xmlns:a16="http://schemas.microsoft.com/office/drawing/2014/main" id="{E659E3D4-5E0C-43BD-92CC-63E56FA72290}"/>
                </a:ext>
              </a:extLst>
            </p:cNvPr>
            <p:cNvSpPr/>
            <p:nvPr/>
          </p:nvSpPr>
          <p:spPr>
            <a:xfrm>
              <a:off x="11737406" y="2692302"/>
              <a:ext cx="110711" cy="114260"/>
            </a:xfrm>
            <a:prstGeom prst="ellipse">
              <a:avLst/>
            </a:prstGeom>
            <a:solidFill>
              <a:srgbClr val="CC0099"/>
            </a:solidFill>
            <a:ln w="12700">
              <a:solidFill>
                <a:srgbClr val="CC0099"/>
              </a:solidFill>
            </a:ln>
          </p:spPr>
          <p:style>
            <a:lnRef idx="0">
              <a:schemeClr val="accent3"/>
            </a:lnRef>
            <a:fillRef idx="3">
              <a:schemeClr val="accent3"/>
            </a:fillRef>
            <a:effectRef idx="3">
              <a:schemeClr val="accent3"/>
            </a:effectRef>
            <a:fontRef idx="minor">
              <a:schemeClr val="lt1"/>
            </a:fontRef>
          </p:style>
          <p:txBody>
            <a:bodyPr lIns="137187" tIns="68594" rIns="137187" bIns="68594" rtlCol="0" anchor="ctr"/>
            <a:lstStyle/>
            <a:p>
              <a:pPr algn="ctr"/>
              <a:endParaRPr kumimoji="1" lang="ja-JP" altLang="en-US"/>
            </a:p>
          </p:txBody>
        </p:sp>
        <p:sp>
          <p:nvSpPr>
            <p:cNvPr id="87" name="円/楕円 132">
              <a:extLst>
                <a:ext uri="{FF2B5EF4-FFF2-40B4-BE49-F238E27FC236}">
                  <a16:creationId xmlns:a16="http://schemas.microsoft.com/office/drawing/2014/main" id="{F3671706-DC08-4F00-A15E-D79C1616ADD9}"/>
                </a:ext>
              </a:extLst>
            </p:cNvPr>
            <p:cNvSpPr/>
            <p:nvPr/>
          </p:nvSpPr>
          <p:spPr>
            <a:xfrm>
              <a:off x="11741578" y="2879865"/>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88" name="円/楕円 133">
              <a:extLst>
                <a:ext uri="{FF2B5EF4-FFF2-40B4-BE49-F238E27FC236}">
                  <a16:creationId xmlns:a16="http://schemas.microsoft.com/office/drawing/2014/main" id="{72128828-C5E3-42A1-B336-18384C1DE031}"/>
                </a:ext>
              </a:extLst>
            </p:cNvPr>
            <p:cNvSpPr/>
            <p:nvPr/>
          </p:nvSpPr>
          <p:spPr>
            <a:xfrm>
              <a:off x="11737406" y="3049059"/>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89" name="円/楕円 134">
              <a:extLst>
                <a:ext uri="{FF2B5EF4-FFF2-40B4-BE49-F238E27FC236}">
                  <a16:creationId xmlns:a16="http://schemas.microsoft.com/office/drawing/2014/main" id="{81115BB5-9FAA-4353-A552-9D83DC632F17}"/>
                </a:ext>
              </a:extLst>
            </p:cNvPr>
            <p:cNvSpPr/>
            <p:nvPr/>
          </p:nvSpPr>
          <p:spPr>
            <a:xfrm>
              <a:off x="11913612" y="2521391"/>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90" name="円/楕円 135">
              <a:extLst>
                <a:ext uri="{FF2B5EF4-FFF2-40B4-BE49-F238E27FC236}">
                  <a16:creationId xmlns:a16="http://schemas.microsoft.com/office/drawing/2014/main" id="{8D95EC04-3C30-46EA-B459-C8B0617EA9CC}"/>
                </a:ext>
              </a:extLst>
            </p:cNvPr>
            <p:cNvSpPr/>
            <p:nvPr/>
          </p:nvSpPr>
          <p:spPr>
            <a:xfrm>
              <a:off x="11909440" y="2690586"/>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91" name="円/楕円 136">
              <a:extLst>
                <a:ext uri="{FF2B5EF4-FFF2-40B4-BE49-F238E27FC236}">
                  <a16:creationId xmlns:a16="http://schemas.microsoft.com/office/drawing/2014/main" id="{8F6CC9A0-DF45-41EB-A0CF-65C12FECD997}"/>
                </a:ext>
              </a:extLst>
            </p:cNvPr>
            <p:cNvSpPr/>
            <p:nvPr/>
          </p:nvSpPr>
          <p:spPr>
            <a:xfrm>
              <a:off x="11913612" y="2878148"/>
              <a:ext cx="110711" cy="114260"/>
            </a:xfrm>
            <a:prstGeom prst="ellipse">
              <a:avLst/>
            </a:prstGeom>
            <a:solidFill>
              <a:srgbClr val="CC0099"/>
            </a:solidFill>
            <a:ln w="12700">
              <a:solidFill>
                <a:srgbClr val="CC0099"/>
              </a:solidFill>
            </a:ln>
          </p:spPr>
          <p:style>
            <a:lnRef idx="0">
              <a:schemeClr val="accent3"/>
            </a:lnRef>
            <a:fillRef idx="3">
              <a:schemeClr val="accent3"/>
            </a:fillRef>
            <a:effectRef idx="3">
              <a:schemeClr val="accent3"/>
            </a:effectRef>
            <a:fontRef idx="minor">
              <a:schemeClr val="lt1"/>
            </a:fontRef>
          </p:style>
          <p:txBody>
            <a:bodyPr lIns="137187" tIns="68594" rIns="137187" bIns="68594" rtlCol="0" anchor="ctr"/>
            <a:lstStyle/>
            <a:p>
              <a:pPr algn="ctr"/>
              <a:endParaRPr kumimoji="1" lang="ja-JP" altLang="en-US"/>
            </a:p>
          </p:txBody>
        </p:sp>
        <p:sp>
          <p:nvSpPr>
            <p:cNvPr id="92" name="円/楕円 141">
              <a:extLst>
                <a:ext uri="{FF2B5EF4-FFF2-40B4-BE49-F238E27FC236}">
                  <a16:creationId xmlns:a16="http://schemas.microsoft.com/office/drawing/2014/main" id="{0F44BCEE-C9BA-47AB-A741-23FF16643332}"/>
                </a:ext>
              </a:extLst>
            </p:cNvPr>
            <p:cNvSpPr/>
            <p:nvPr/>
          </p:nvSpPr>
          <p:spPr>
            <a:xfrm>
              <a:off x="11909440" y="3047343"/>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93" name="円/楕円 146">
              <a:extLst>
                <a:ext uri="{FF2B5EF4-FFF2-40B4-BE49-F238E27FC236}">
                  <a16:creationId xmlns:a16="http://schemas.microsoft.com/office/drawing/2014/main" id="{48AB8245-30FC-4B89-B401-2E6AAF6A5610}"/>
                </a:ext>
              </a:extLst>
            </p:cNvPr>
            <p:cNvSpPr/>
            <p:nvPr/>
          </p:nvSpPr>
          <p:spPr>
            <a:xfrm>
              <a:off x="12080509" y="2521391"/>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94" name="円/楕円 147">
              <a:extLst>
                <a:ext uri="{FF2B5EF4-FFF2-40B4-BE49-F238E27FC236}">
                  <a16:creationId xmlns:a16="http://schemas.microsoft.com/office/drawing/2014/main" id="{7ADE1B79-543E-4B1E-9BC6-4E3D5E4A013E}"/>
                </a:ext>
              </a:extLst>
            </p:cNvPr>
            <p:cNvSpPr/>
            <p:nvPr/>
          </p:nvSpPr>
          <p:spPr>
            <a:xfrm>
              <a:off x="12076337" y="2690586"/>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95" name="円/楕円 148">
              <a:extLst>
                <a:ext uri="{FF2B5EF4-FFF2-40B4-BE49-F238E27FC236}">
                  <a16:creationId xmlns:a16="http://schemas.microsoft.com/office/drawing/2014/main" id="{E966A260-BC2D-41A4-BCBD-311F7834A626}"/>
                </a:ext>
              </a:extLst>
            </p:cNvPr>
            <p:cNvSpPr/>
            <p:nvPr/>
          </p:nvSpPr>
          <p:spPr>
            <a:xfrm>
              <a:off x="12080509" y="2878148"/>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96" name="円/楕円 149">
              <a:extLst>
                <a:ext uri="{FF2B5EF4-FFF2-40B4-BE49-F238E27FC236}">
                  <a16:creationId xmlns:a16="http://schemas.microsoft.com/office/drawing/2014/main" id="{814B9087-85DE-4E70-96B8-F23AD2113FDA}"/>
                </a:ext>
              </a:extLst>
            </p:cNvPr>
            <p:cNvSpPr/>
            <p:nvPr/>
          </p:nvSpPr>
          <p:spPr>
            <a:xfrm>
              <a:off x="12076337" y="3047343"/>
              <a:ext cx="110711" cy="114260"/>
            </a:xfrm>
            <a:prstGeom prst="ellipse">
              <a:avLst/>
            </a:prstGeom>
            <a:solidFill>
              <a:srgbClr val="CC0099"/>
            </a:solidFill>
            <a:ln w="12700">
              <a:solidFill>
                <a:srgbClr val="CC0099"/>
              </a:solidFill>
            </a:ln>
          </p:spPr>
          <p:style>
            <a:lnRef idx="0">
              <a:schemeClr val="accent3"/>
            </a:lnRef>
            <a:fillRef idx="3">
              <a:schemeClr val="accent3"/>
            </a:fillRef>
            <a:effectRef idx="3">
              <a:schemeClr val="accent3"/>
            </a:effectRef>
            <a:fontRef idx="minor">
              <a:schemeClr val="lt1"/>
            </a:fontRef>
          </p:style>
          <p:txBody>
            <a:bodyPr lIns="137187" tIns="68594" rIns="137187" bIns="68594" rtlCol="0" anchor="ctr"/>
            <a:lstStyle/>
            <a:p>
              <a:pPr algn="ctr"/>
              <a:endParaRPr kumimoji="1" lang="ja-JP" altLang="en-US"/>
            </a:p>
          </p:txBody>
        </p:sp>
        <p:sp>
          <p:nvSpPr>
            <p:cNvPr id="97" name="角丸四角形 29">
              <a:extLst>
                <a:ext uri="{FF2B5EF4-FFF2-40B4-BE49-F238E27FC236}">
                  <a16:creationId xmlns:a16="http://schemas.microsoft.com/office/drawing/2014/main" id="{C8E0C401-5F06-4898-B616-B8D3D219CDF6}"/>
                </a:ext>
              </a:extLst>
            </p:cNvPr>
            <p:cNvSpPr/>
            <p:nvPr/>
          </p:nvSpPr>
          <p:spPr>
            <a:xfrm>
              <a:off x="11503847" y="2466157"/>
              <a:ext cx="756172" cy="799332"/>
            </a:xfrm>
            <a:prstGeom prst="roundRect">
              <a:avLst/>
            </a:prstGeom>
            <a:solidFill>
              <a:srgbClr val="CC0099">
                <a:alpha val="17000"/>
              </a:srgbClr>
            </a:solidFill>
            <a:ln>
              <a:solidFill>
                <a:srgbClr val="CC0099"/>
              </a:solidFill>
            </a:ln>
          </p:spPr>
          <p:style>
            <a:lnRef idx="0">
              <a:schemeClr val="accent3"/>
            </a:lnRef>
            <a:fillRef idx="3">
              <a:schemeClr val="accent3"/>
            </a:fillRef>
            <a:effectRef idx="3">
              <a:schemeClr val="accent3"/>
            </a:effectRef>
            <a:fontRef idx="minor">
              <a:schemeClr val="lt1"/>
            </a:fontRef>
          </p:style>
          <p:txBody>
            <a:bodyPr lIns="0" tIns="68594" rIns="0" bIns="68594" rtlCol="0" anchor="ctr"/>
            <a:lstStyle/>
            <a:p>
              <a:pPr algn="ctr"/>
              <a:r>
                <a:rPr lang="en-US" altLang="ja-JP" dirty="0"/>
                <a:t>ANC</a:t>
              </a:r>
              <a:endParaRPr lang="ja-JP" altLang="en-US" dirty="0"/>
            </a:p>
          </p:txBody>
        </p:sp>
        <p:sp>
          <p:nvSpPr>
            <p:cNvPr id="98" name="正方形/長方形 97">
              <a:extLst>
                <a:ext uri="{FF2B5EF4-FFF2-40B4-BE49-F238E27FC236}">
                  <a16:creationId xmlns:a16="http://schemas.microsoft.com/office/drawing/2014/main" id="{FF891686-1162-44A7-AE5A-046F20741DF5}"/>
                </a:ext>
              </a:extLst>
            </p:cNvPr>
            <p:cNvSpPr/>
            <p:nvPr/>
          </p:nvSpPr>
          <p:spPr>
            <a:xfrm>
              <a:off x="9736900" y="3084478"/>
              <a:ext cx="1010777" cy="323299"/>
            </a:xfrm>
            <a:prstGeom prst="rect">
              <a:avLst/>
            </a:prstGeom>
          </p:spPr>
          <p:txBody>
            <a:bodyPr wrap="square" lIns="137187" tIns="68594" rIns="137187" bIns="68594">
              <a:spAutoFit/>
            </a:bodyPr>
            <a:lstStyle/>
            <a:p>
              <a:pPr algn="ctr" defTabSz="7682880" fontAlgn="auto">
                <a:spcBef>
                  <a:spcPts val="0"/>
                </a:spcBef>
                <a:spcAft>
                  <a:spcPts val="0"/>
                </a:spcAft>
              </a:pPr>
              <a:r>
                <a:rPr lang="en-US" altLang="ja-JP" sz="1200" dirty="0">
                  <a:solidFill>
                    <a:prstClr val="black"/>
                  </a:solidFill>
                  <a:latin typeface="Calibri"/>
                  <a:ea typeface="ＭＳ Ｐゴシック"/>
                </a:rPr>
                <a:t>Input</a:t>
              </a:r>
              <a:endParaRPr lang="ja-JP" altLang="en-US" sz="600" dirty="0">
                <a:solidFill>
                  <a:prstClr val="black"/>
                </a:solidFill>
                <a:latin typeface="Calibri"/>
                <a:ea typeface="ＭＳ Ｐゴシック"/>
              </a:endParaRPr>
            </a:p>
          </p:txBody>
        </p:sp>
        <p:sp>
          <p:nvSpPr>
            <p:cNvPr id="99" name="正方形/長方形 98">
              <a:extLst>
                <a:ext uri="{FF2B5EF4-FFF2-40B4-BE49-F238E27FC236}">
                  <a16:creationId xmlns:a16="http://schemas.microsoft.com/office/drawing/2014/main" id="{9296D52A-DEB8-4166-891F-2B8A4860E14A}"/>
                </a:ext>
              </a:extLst>
            </p:cNvPr>
            <p:cNvSpPr/>
            <p:nvPr/>
          </p:nvSpPr>
          <p:spPr>
            <a:xfrm>
              <a:off x="12043971" y="3084478"/>
              <a:ext cx="1010777" cy="323299"/>
            </a:xfrm>
            <a:prstGeom prst="rect">
              <a:avLst/>
            </a:prstGeom>
          </p:spPr>
          <p:txBody>
            <a:bodyPr wrap="square" lIns="137187" tIns="68594" rIns="137187" bIns="68594">
              <a:spAutoFit/>
            </a:bodyPr>
            <a:lstStyle/>
            <a:p>
              <a:pPr algn="ctr" defTabSz="7682880" fontAlgn="auto">
                <a:spcBef>
                  <a:spcPts val="0"/>
                </a:spcBef>
                <a:spcAft>
                  <a:spcPts val="0"/>
                </a:spcAft>
              </a:pPr>
              <a:r>
                <a:rPr lang="en-US" altLang="ja-JP" sz="1200" dirty="0">
                  <a:solidFill>
                    <a:prstClr val="black"/>
                  </a:solidFill>
                  <a:latin typeface="Calibri"/>
                  <a:ea typeface="ＭＳ Ｐゴシック"/>
                </a:rPr>
                <a:t>Output</a:t>
              </a:r>
              <a:endParaRPr lang="ja-JP" altLang="en-US" sz="600" dirty="0">
                <a:solidFill>
                  <a:prstClr val="black"/>
                </a:solidFill>
                <a:latin typeface="Calibri"/>
                <a:ea typeface="ＭＳ Ｐゴシック"/>
              </a:endParaRPr>
            </a:p>
          </p:txBody>
        </p:sp>
      </p:grpSp>
      <p:sp>
        <p:nvSpPr>
          <p:cNvPr id="8" name="正方形/長方形 7">
            <a:extLst>
              <a:ext uri="{FF2B5EF4-FFF2-40B4-BE49-F238E27FC236}">
                <a16:creationId xmlns:a16="http://schemas.microsoft.com/office/drawing/2014/main" id="{6F0C6A42-351E-4AA6-BB0D-BFDA16C69D4B}"/>
              </a:ext>
            </a:extLst>
          </p:cNvPr>
          <p:cNvSpPr/>
          <p:nvPr/>
        </p:nvSpPr>
        <p:spPr>
          <a:xfrm>
            <a:off x="8004487" y="971363"/>
            <a:ext cx="3133550" cy="553998"/>
          </a:xfrm>
          <a:prstGeom prst="rect">
            <a:avLst/>
          </a:prstGeom>
          <a:solidFill>
            <a:schemeClr val="bg1"/>
          </a:solidFill>
        </p:spPr>
        <p:txBody>
          <a:bodyPr wrap="none">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ANC </a:t>
            </a:r>
            <a:r>
              <a:rPr lang="en-US" altLang="ja-JP" b="1" dirty="0">
                <a:solidFill>
                  <a:srgbClr val="F79646">
                    <a:lumMod val="75000"/>
                  </a:srgbClr>
                </a:solidFill>
                <a:latin typeface="Calibri"/>
                <a:ea typeface="メイリオ" panose="020B0604030504040204" pitchFamily="50" charset="-128"/>
                <a:cs typeface="メイリオ" panose="020B0604030504040204" pitchFamily="50" charset="-128"/>
              </a:rPr>
              <a:t>Ambient Noise Control</a:t>
            </a:r>
            <a:endParaRPr lang="ja-JP" altLang="en-US" dirty="0"/>
          </a:p>
        </p:txBody>
      </p:sp>
      <p:grpSp>
        <p:nvGrpSpPr>
          <p:cNvPr id="100" name="グループ化 99">
            <a:extLst>
              <a:ext uri="{FF2B5EF4-FFF2-40B4-BE49-F238E27FC236}">
                <a16:creationId xmlns:a16="http://schemas.microsoft.com/office/drawing/2014/main" id="{7858F5C9-F546-4FDA-884E-844CD4BDF07F}"/>
              </a:ext>
            </a:extLst>
          </p:cNvPr>
          <p:cNvGrpSpPr/>
          <p:nvPr/>
        </p:nvGrpSpPr>
        <p:grpSpPr>
          <a:xfrm rot="544062">
            <a:off x="8690128" y="605603"/>
            <a:ext cx="594864" cy="564816"/>
            <a:chOff x="2723894" y="936005"/>
            <a:chExt cx="2425139" cy="2301962"/>
          </a:xfrm>
          <a:effectLst>
            <a:outerShdw blurRad="38100" dist="38100" dir="8100000" algn="tr" rotWithShape="0">
              <a:prstClr val="black">
                <a:alpha val="40000"/>
              </a:prstClr>
            </a:outerShdw>
          </a:effectLst>
        </p:grpSpPr>
        <p:grpSp>
          <p:nvGrpSpPr>
            <p:cNvPr id="101" name="グループ化 100">
              <a:extLst>
                <a:ext uri="{FF2B5EF4-FFF2-40B4-BE49-F238E27FC236}">
                  <a16:creationId xmlns:a16="http://schemas.microsoft.com/office/drawing/2014/main" id="{32776D57-30EB-40F0-A858-5C1FE17CB963}"/>
                </a:ext>
              </a:extLst>
            </p:cNvPr>
            <p:cNvGrpSpPr/>
            <p:nvPr/>
          </p:nvGrpSpPr>
          <p:grpSpPr>
            <a:xfrm>
              <a:off x="2991168" y="1221263"/>
              <a:ext cx="1944215" cy="1771248"/>
              <a:chOff x="2991168" y="1221263"/>
              <a:chExt cx="1944215" cy="1771248"/>
            </a:xfrm>
          </p:grpSpPr>
          <p:sp>
            <p:nvSpPr>
              <p:cNvPr id="103" name="円/楕円 156">
                <a:extLst>
                  <a:ext uri="{FF2B5EF4-FFF2-40B4-BE49-F238E27FC236}">
                    <a16:creationId xmlns:a16="http://schemas.microsoft.com/office/drawing/2014/main" id="{7187CFFA-F18E-43FE-BB5C-C6F153F1CA5D}"/>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104" name="角丸四角形 157">
                <a:extLst>
                  <a:ext uri="{FF2B5EF4-FFF2-40B4-BE49-F238E27FC236}">
                    <a16:creationId xmlns:a16="http://schemas.microsoft.com/office/drawing/2014/main" id="{5AA8227D-68D1-4838-BFC5-B517324564FF}"/>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v.2</a:t>
                </a:r>
                <a:endParaRPr kumimoji="0" lang="ja-JP" altLang="en-US" sz="1400" b="1" kern="0" dirty="0">
                  <a:solidFill>
                    <a:prstClr val="white"/>
                  </a:solidFill>
                  <a:latin typeface="Calibri"/>
                  <a:ea typeface="Meiryo UI"/>
                </a:endParaRPr>
              </a:p>
            </p:txBody>
          </p:sp>
        </p:grpSp>
        <p:pic>
          <p:nvPicPr>
            <p:cNvPr id="102" name="Picture 2" descr="C:\Users\toa27839.TOA\AppData\Local\Temp\notesEA312D\Bubble_material_noshadow-01.png">
              <a:extLst>
                <a:ext uri="{FF2B5EF4-FFF2-40B4-BE49-F238E27FC236}">
                  <a16:creationId xmlns:a16="http://schemas.microsoft.com/office/drawing/2014/main" id="{AD2264BE-3E70-4479-B7DA-3956E1F6BBE3}"/>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grpSp>
        <p:nvGrpSpPr>
          <p:cNvPr id="13" name="グループ化 12">
            <a:extLst>
              <a:ext uri="{FF2B5EF4-FFF2-40B4-BE49-F238E27FC236}">
                <a16:creationId xmlns:a16="http://schemas.microsoft.com/office/drawing/2014/main" id="{EBAEC235-D7D9-5462-A9FE-C3340BF7BA34}"/>
              </a:ext>
            </a:extLst>
          </p:cNvPr>
          <p:cNvGrpSpPr/>
          <p:nvPr/>
        </p:nvGrpSpPr>
        <p:grpSpPr>
          <a:xfrm>
            <a:off x="719600" y="5060180"/>
            <a:ext cx="1372636" cy="1940845"/>
            <a:chOff x="719600" y="5060180"/>
            <a:chExt cx="1372636" cy="1940845"/>
          </a:xfrm>
        </p:grpSpPr>
        <p:grpSp>
          <p:nvGrpSpPr>
            <p:cNvPr id="2" name="グループ化 1">
              <a:extLst>
                <a:ext uri="{FF2B5EF4-FFF2-40B4-BE49-F238E27FC236}">
                  <a16:creationId xmlns:a16="http://schemas.microsoft.com/office/drawing/2014/main" id="{510FE84B-AD42-B8D5-A9AA-F376C578C38A}"/>
                </a:ext>
              </a:extLst>
            </p:cNvPr>
            <p:cNvGrpSpPr/>
            <p:nvPr/>
          </p:nvGrpSpPr>
          <p:grpSpPr>
            <a:xfrm>
              <a:off x="719600" y="5060180"/>
              <a:ext cx="1372636" cy="1940845"/>
              <a:chOff x="719600" y="4726679"/>
              <a:chExt cx="1372636" cy="1940845"/>
            </a:xfrm>
            <a:effectLst>
              <a:outerShdw blurRad="50800" dist="38100" dir="8100000" algn="tr" rotWithShape="0">
                <a:prstClr val="black">
                  <a:alpha val="40000"/>
                </a:prstClr>
              </a:outerShdw>
            </a:effectLst>
          </p:grpSpPr>
          <p:sp>
            <p:nvSpPr>
              <p:cNvPr id="9" name="正方形/長方形 8">
                <a:extLst>
                  <a:ext uri="{FF2B5EF4-FFF2-40B4-BE49-F238E27FC236}">
                    <a16:creationId xmlns:a16="http://schemas.microsoft.com/office/drawing/2014/main" id="{929E5B07-13DD-B444-82E7-B285A91D3DC7}"/>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7" action="ppaction://hlinksldjump"/>
                  </a:rPr>
                  <a:t>Common</a:t>
                </a:r>
                <a:endParaRPr kumimoji="1" lang="en-US" altLang="ja-JP" sz="1200" dirty="0"/>
              </a:p>
              <a:p>
                <a:r>
                  <a:rPr lang="ja-JP" altLang="en-US" sz="1100" dirty="0"/>
                  <a:t>   </a:t>
                </a:r>
                <a:r>
                  <a:rPr lang="en-US" altLang="ja-JP" sz="1100" dirty="0">
                    <a:hlinkClick r:id="rId8" action="ppaction://hlinksldjump"/>
                  </a:rPr>
                  <a:t>Audio</a:t>
                </a:r>
                <a:endParaRPr lang="en-US" altLang="ja-JP" sz="1100" dirty="0"/>
              </a:p>
              <a:p>
                <a:r>
                  <a:rPr kumimoji="1" lang="en-US" altLang="ja-JP" sz="1100" dirty="0"/>
                  <a:t>   </a:t>
                </a:r>
                <a:r>
                  <a:rPr kumimoji="1" lang="en-US" altLang="ja-JP" sz="1100" dirty="0">
                    <a:hlinkClick r:id="rId9" action="ppaction://hlinksldjump"/>
                  </a:rPr>
                  <a:t>Control</a:t>
                </a:r>
                <a:endParaRPr kumimoji="1" lang="en-US" altLang="ja-JP" sz="1100" dirty="0"/>
              </a:p>
              <a:p>
                <a:r>
                  <a:rPr lang="en-US" altLang="ja-JP" sz="1100" dirty="0"/>
                  <a:t>   </a:t>
                </a:r>
                <a:r>
                  <a:rPr lang="en-US" altLang="ja-JP" sz="1100" dirty="0">
                    <a:hlinkClick r:id="rId10" action="ppaction://hlinksldjump"/>
                  </a:rPr>
                  <a:t>Timer</a:t>
                </a:r>
                <a:endParaRPr kumimoji="1" lang="en-US" altLang="ja-JP" sz="1100" dirty="0"/>
              </a:p>
              <a:p>
                <a:r>
                  <a:rPr lang="en-US" altLang="ja-JP" sz="1100" dirty="0"/>
                  <a:t>   </a:t>
                </a:r>
                <a:r>
                  <a:rPr lang="en-US" altLang="ja-JP" sz="1100" dirty="0">
                    <a:hlinkClick r:id="rId11" action="ppaction://hlinksldjump"/>
                  </a:rPr>
                  <a:t>Others</a:t>
                </a:r>
                <a:endParaRPr lang="en-US" altLang="ja-JP" sz="1100" dirty="0"/>
              </a:p>
              <a:p>
                <a:r>
                  <a:rPr lang="en-US" altLang="ja-JP" sz="1200" dirty="0"/>
                  <a:t> </a:t>
                </a:r>
                <a:r>
                  <a:rPr lang="en-US" altLang="ja-JP" sz="1200" dirty="0">
                    <a:hlinkClick r:id="rId12" action="ppaction://hlinksldjump"/>
                  </a:rPr>
                  <a:t>04F </a:t>
                </a:r>
                <a:endParaRPr lang="en-US" altLang="ja-JP" sz="1200" dirty="0"/>
              </a:p>
              <a:p>
                <a:r>
                  <a:rPr kumimoji="1" lang="en-US" altLang="ja-JP" sz="1200" dirty="0"/>
                  <a:t> </a:t>
                </a:r>
                <a:r>
                  <a:rPr kumimoji="1" lang="en-US" altLang="ja-JP" sz="1200" dirty="0">
                    <a:hlinkClick r:id="rId13" action="ppaction://hlinksldjump"/>
                  </a:rPr>
                  <a:t>08F</a:t>
                </a:r>
                <a:endParaRPr kumimoji="1" lang="en-US" altLang="ja-JP" sz="1200" dirty="0"/>
              </a:p>
              <a:p>
                <a:r>
                  <a:rPr lang="en-US" altLang="ja-JP" sz="1200" dirty="0"/>
                  <a:t> </a:t>
                </a:r>
                <a:r>
                  <a:rPr lang="en-US" altLang="ja-JP" sz="1200" dirty="0">
                    <a:hlinkClick r:id="rId14" action="ppaction://hlinksldjump"/>
                  </a:rPr>
                  <a:t>16F</a:t>
                </a:r>
                <a:endParaRPr lang="en-US" altLang="ja-JP" sz="1200" dirty="0"/>
              </a:p>
              <a:p>
                <a:r>
                  <a:rPr lang="en-US" altLang="ja-JP" sz="1200" dirty="0"/>
                  <a:t> </a:t>
                </a:r>
                <a:r>
                  <a:rPr lang="en-US" altLang="ja-JP" sz="1200" dirty="0">
                    <a:hlinkClick r:id="rId15" action="ppaction://hlinksldjump"/>
                  </a:rPr>
                  <a:t>08/16F SS Exp</a:t>
                </a:r>
                <a:endParaRPr lang="en-US" altLang="ja-JP" sz="1200" dirty="0"/>
              </a:p>
              <a:p>
                <a:r>
                  <a:rPr kumimoji="1" lang="en-US" altLang="ja-JP" sz="1200" dirty="0"/>
                  <a:t> </a:t>
                </a:r>
                <a:r>
                  <a:rPr kumimoji="1" lang="en-US" altLang="ja-JP" sz="1200" dirty="0">
                    <a:hlinkClick r:id="rId16" action="ppaction://hlinksldjump"/>
                  </a:rPr>
                  <a:t>Deference</a:t>
                </a:r>
                <a:endParaRPr kumimoji="1" lang="en-US" altLang="ja-JP" sz="1200" dirty="0"/>
              </a:p>
            </p:txBody>
          </p:sp>
          <p:sp>
            <p:nvSpPr>
              <p:cNvPr id="10" name="二等辺三角形 72">
                <a:extLst>
                  <a:ext uri="{FF2B5EF4-FFF2-40B4-BE49-F238E27FC236}">
                    <a16:creationId xmlns:a16="http://schemas.microsoft.com/office/drawing/2014/main" id="{9F71C8E4-0361-8FF4-1F97-4EC784AE011B}"/>
                  </a:ext>
                </a:extLst>
              </p:cNvPr>
              <p:cNvSpPr/>
              <p:nvPr/>
            </p:nvSpPr>
            <p:spPr>
              <a:xfrm rot="16200000">
                <a:off x="677061" y="4769218"/>
                <a:ext cx="320003" cy="234926"/>
              </a:xfrm>
              <a:custGeom>
                <a:avLst/>
                <a:gdLst>
                  <a:gd name="connsiteX0" fmla="*/ 0 w 107352"/>
                  <a:gd name="connsiteY0" fmla="*/ 216024 h 216024"/>
                  <a:gd name="connsiteX1" fmla="*/ 107352 w 107352"/>
                  <a:gd name="connsiteY1" fmla="*/ 0 h 216024"/>
                  <a:gd name="connsiteX2" fmla="*/ 107352 w 107352"/>
                  <a:gd name="connsiteY2" fmla="*/ 216024 h 216024"/>
                  <a:gd name="connsiteX3" fmla="*/ 0 w 107352"/>
                  <a:gd name="connsiteY3" fmla="*/ 216024 h 216024"/>
                  <a:gd name="connsiteX0" fmla="*/ 0 w 320003"/>
                  <a:gd name="connsiteY0" fmla="*/ 234926 h 234926"/>
                  <a:gd name="connsiteX1" fmla="*/ 320003 w 320003"/>
                  <a:gd name="connsiteY1" fmla="*/ 0 h 234926"/>
                  <a:gd name="connsiteX2" fmla="*/ 107352 w 320003"/>
                  <a:gd name="connsiteY2" fmla="*/ 234926 h 234926"/>
                  <a:gd name="connsiteX3" fmla="*/ 0 w 320003"/>
                  <a:gd name="connsiteY3" fmla="*/ 234926 h 234926"/>
                </a:gdLst>
                <a:ahLst/>
                <a:cxnLst>
                  <a:cxn ang="0">
                    <a:pos x="connsiteX0" y="connsiteY0"/>
                  </a:cxn>
                  <a:cxn ang="0">
                    <a:pos x="connsiteX1" y="connsiteY1"/>
                  </a:cxn>
                  <a:cxn ang="0">
                    <a:pos x="connsiteX2" y="connsiteY2"/>
                  </a:cxn>
                  <a:cxn ang="0">
                    <a:pos x="connsiteX3" y="connsiteY3"/>
                  </a:cxn>
                </a:cxnLst>
                <a:rect l="l" t="t" r="r" b="b"/>
                <a:pathLst>
                  <a:path w="320003" h="234926">
                    <a:moveTo>
                      <a:pt x="0" y="234926"/>
                    </a:moveTo>
                    <a:lnTo>
                      <a:pt x="320003" y="0"/>
                    </a:lnTo>
                    <a:lnTo>
                      <a:pt x="107352" y="234926"/>
                    </a:lnTo>
                    <a:lnTo>
                      <a:pt x="0" y="234926"/>
                    </a:lnTo>
                    <a:close/>
                  </a:path>
                </a:pathLst>
              </a:cu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11" name="円/楕円 100">
              <a:extLst>
                <a:ext uri="{FF2B5EF4-FFF2-40B4-BE49-F238E27FC236}">
                  <a16:creationId xmlns:a16="http://schemas.microsoft.com/office/drawing/2014/main" id="{CBE917CF-C0C6-D822-2AE2-3190E247CE4F}"/>
                </a:ext>
              </a:extLst>
            </p:cNvPr>
            <p:cNvSpPr/>
            <p:nvPr/>
          </p:nvSpPr>
          <p:spPr>
            <a:xfrm>
              <a:off x="989424" y="5264794"/>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円/楕円 100">
              <a:extLst>
                <a:ext uri="{FF2B5EF4-FFF2-40B4-BE49-F238E27FC236}">
                  <a16:creationId xmlns:a16="http://schemas.microsoft.com/office/drawing/2014/main" id="{1E061D63-5D35-7681-5B01-1564CB997914}"/>
                </a:ext>
              </a:extLst>
            </p:cNvPr>
            <p:cNvSpPr/>
            <p:nvPr/>
          </p:nvSpPr>
          <p:spPr>
            <a:xfrm>
              <a:off x="1058231" y="5445307"/>
              <a:ext cx="50477" cy="41624"/>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3545718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indefinite" fill="hold" grpId="0" nodeType="withEffect">
                                  <p:stCondLst>
                                    <p:cond delay="0"/>
                                  </p:stCondLst>
                                  <p:childTnLst>
                                    <p:anim calcmode="discrete" valueType="str">
                                      <p:cBhvr>
                                        <p:cTn id="6" dur="1000" fill="hold"/>
                                        <p:tgtEl>
                                          <p:spTgt spid="63"/>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4" name="Picture 6"/>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17423" y="2469073"/>
            <a:ext cx="827146" cy="2446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7" name="Picture 2"/>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510109" y="2563605"/>
            <a:ext cx="1071639" cy="39851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正方形/長方形 3"/>
          <p:cNvSpPr/>
          <p:nvPr/>
        </p:nvSpPr>
        <p:spPr>
          <a:xfrm>
            <a:off x="5579508" y="28693"/>
            <a:ext cx="253651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Feature</a:t>
            </a:r>
            <a:endParaRPr lang="ja-JP" altLang="en-US" sz="1400" dirty="0">
              <a:solidFill>
                <a:srgbClr val="5F5F5F"/>
              </a:solidFill>
              <a:latin typeface="Calibri"/>
            </a:endParaRPr>
          </a:p>
        </p:txBody>
      </p:sp>
      <p:pic>
        <p:nvPicPr>
          <p:cNvPr id="7171" name="Picture 3"/>
          <p:cNvPicPr>
            <a:picLocks noChangeAspect="1" noChangeArrowheads="1"/>
          </p:cNvPicPr>
          <p:nvPr/>
        </p:nvPicPr>
        <p:blipFill>
          <a:blip r:embed="rId4" cstate="print">
            <a:extLst>
              <a:ext uri="{BEBA8EAE-BF5A-486C-A8C5-ECC9F3942E4B}">
                <a14:imgProps xmlns:a14="http://schemas.microsoft.com/office/drawing/2010/main">
                  <a14:imgLayer r:embed="rId5">
                    <a14:imgEffect>
                      <a14:backgroundRemoval t="1595" b="98633" l="435" r="99348">
                        <a14:foregroundMark x1="9783" y1="62415" x2="27174" y2="83144"/>
                        <a14:foregroundMark x1="28261" y1="83827" x2="28261" y2="61276"/>
                        <a14:foregroundMark x1="26522" y1="61276" x2="6739" y2="60820"/>
                        <a14:foregroundMark x1="8043" y1="62642" x2="3478" y2="82916"/>
                        <a14:foregroundMark x1="10870" y1="84510" x2="23478" y2="85194"/>
                        <a14:foregroundMark x1="5652" y1="62642" x2="2826" y2="76310"/>
                        <a14:foregroundMark x1="74565" y1="90433" x2="88913" y2="81321"/>
                        <a14:foregroundMark x1="86087" y1="91800" x2="93696" y2="87927"/>
                        <a14:foregroundMark x1="73696" y1="91572" x2="59783" y2="82916"/>
                        <a14:foregroundMark x1="72174" y1="91800" x2="63261" y2="86333"/>
                        <a14:foregroundMark x1="84565" y1="84282" x2="73478" y2="76538"/>
                        <a14:foregroundMark x1="79783" y1="72210" x2="95000" y2="81549"/>
                        <a14:foregroundMark x1="11522" y1="89294" x2="17391" y2="90433"/>
                        <a14:foregroundMark x1="17391" y1="90433" x2="21522" y2="86788"/>
                        <a14:foregroundMark x1="98043" y1="80182" x2="95000" y2="80182"/>
                        <a14:foregroundMark x1="73043" y1="93622" x2="65000" y2="89294"/>
                        <a14:foregroundMark x1="17609" y1="67654" x2="26739" y2="74032"/>
                        <a14:foregroundMark x1="98261" y1="80866" x2="98261" y2="80866"/>
                        <a14:foregroundMark x1="98043" y1="80866" x2="95870" y2="79499"/>
                        <a14:foregroundMark x1="10870" y1="90661" x2="11739" y2="91572"/>
                        <a14:foregroundMark x1="25000" y1="6606" x2="19565" y2="7973"/>
                        <a14:foregroundMark x1="98696" y1="80410" x2="96739" y2="79499"/>
                      </a14:backgroundRemoval>
                    </a14:imgEffect>
                  </a14:imgLayer>
                </a14:imgProps>
              </a:ext>
              <a:ext uri="{28A0092B-C50C-407E-A947-70E740481C1C}">
                <a14:useLocalDpi xmlns:a14="http://schemas.microsoft.com/office/drawing/2010/main" val="0"/>
              </a:ext>
            </a:extLst>
          </a:blip>
          <a:srcRect/>
          <a:stretch>
            <a:fillRect/>
          </a:stretch>
        </p:blipFill>
        <p:spPr bwMode="auto">
          <a:xfrm>
            <a:off x="3956839" y="1924536"/>
            <a:ext cx="1360096" cy="129839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172" name="Picture 4" descr="H:\TCL\Products\Products data\VX\VX-3000\Photo\VX-3000 ph2\VX-3000 Bilder\VX-3004F_front.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611714" y="2345155"/>
            <a:ext cx="866716" cy="302040"/>
          </a:xfrm>
          <a:prstGeom prst="rect">
            <a:avLst/>
          </a:prstGeom>
          <a:noFill/>
          <a:extLst>
            <a:ext uri="{909E8E84-426E-40DD-AFC4-6F175D3DCCD1}">
              <a14:hiddenFill xmlns:a14="http://schemas.microsoft.com/office/drawing/2010/main">
                <a:solidFill>
                  <a:srgbClr val="FFFFFF"/>
                </a:solidFill>
              </a14:hiddenFill>
            </a:ext>
          </a:extLst>
        </p:spPr>
      </p:pic>
      <p:grpSp>
        <p:nvGrpSpPr>
          <p:cNvPr id="3" name="グループ化 2"/>
          <p:cNvGrpSpPr/>
          <p:nvPr/>
        </p:nvGrpSpPr>
        <p:grpSpPr>
          <a:xfrm>
            <a:off x="7308852" y="1974082"/>
            <a:ext cx="846236" cy="240815"/>
            <a:chOff x="4788024" y="1191179"/>
            <a:chExt cx="999324" cy="284295"/>
          </a:xfrm>
        </p:grpSpPr>
        <p:grpSp>
          <p:nvGrpSpPr>
            <p:cNvPr id="17" name="グループ化 16"/>
            <p:cNvGrpSpPr/>
            <p:nvPr/>
          </p:nvGrpSpPr>
          <p:grpSpPr>
            <a:xfrm>
              <a:off x="4788024" y="1191179"/>
              <a:ext cx="803678" cy="281280"/>
              <a:chOff x="6348085" y="902489"/>
              <a:chExt cx="803678" cy="281280"/>
            </a:xfrm>
          </p:grpSpPr>
          <p:grpSp>
            <p:nvGrpSpPr>
              <p:cNvPr id="18" name="グループ化 17"/>
              <p:cNvGrpSpPr/>
              <p:nvPr/>
            </p:nvGrpSpPr>
            <p:grpSpPr>
              <a:xfrm>
                <a:off x="6348085" y="902489"/>
                <a:ext cx="417549" cy="265698"/>
                <a:chOff x="5991364" y="927025"/>
                <a:chExt cx="417549" cy="265698"/>
              </a:xfrm>
            </p:grpSpPr>
            <p:pic>
              <p:nvPicPr>
                <p:cNvPr id="25" name="Picture 3"/>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6" name="フリーフォーム 25"/>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19" name="グループ化 18"/>
              <p:cNvGrpSpPr/>
              <p:nvPr/>
            </p:nvGrpSpPr>
            <p:grpSpPr>
              <a:xfrm>
                <a:off x="6540739" y="910315"/>
                <a:ext cx="417549" cy="265698"/>
                <a:chOff x="5991364" y="927025"/>
                <a:chExt cx="417549" cy="265698"/>
              </a:xfrm>
            </p:grpSpPr>
            <p:pic>
              <p:nvPicPr>
                <p:cNvPr id="23" name="Picture 3"/>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4" name="フリーフォーム 23"/>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20" name="グループ化 19"/>
              <p:cNvGrpSpPr/>
              <p:nvPr/>
            </p:nvGrpSpPr>
            <p:grpSpPr>
              <a:xfrm>
                <a:off x="6734214" y="918071"/>
                <a:ext cx="417549" cy="265698"/>
                <a:chOff x="5991364" y="927025"/>
                <a:chExt cx="417549" cy="265698"/>
              </a:xfrm>
            </p:grpSpPr>
            <p:pic>
              <p:nvPicPr>
                <p:cNvPr id="21" name="Picture 3"/>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2" name="フリーフォーム 21"/>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pic>
          <p:nvPicPr>
            <p:cNvPr id="27" name="Picture 3"/>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369799" y="1209776"/>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8" name="フリーフォーム 27"/>
            <p:cNvSpPr/>
            <p:nvPr/>
          </p:nvSpPr>
          <p:spPr>
            <a:xfrm>
              <a:off x="5419665" y="1230081"/>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sp>
        <p:nvSpPr>
          <p:cNvPr id="30" name="曲折矢印 29"/>
          <p:cNvSpPr/>
          <p:nvPr/>
        </p:nvSpPr>
        <p:spPr>
          <a:xfrm rot="5400000" flipV="1">
            <a:off x="7005628" y="2052382"/>
            <a:ext cx="237165" cy="274878"/>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5F5F5F"/>
              </a:solidFill>
            </a:endParaRPr>
          </a:p>
        </p:txBody>
      </p:sp>
      <p:sp>
        <p:nvSpPr>
          <p:cNvPr id="7" name="右矢印 6"/>
          <p:cNvSpPr/>
          <p:nvPr/>
        </p:nvSpPr>
        <p:spPr>
          <a:xfrm>
            <a:off x="5346451" y="2330549"/>
            <a:ext cx="540123" cy="296860"/>
          </a:xfrm>
          <a:prstGeom prst="rightArrow">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dirty="0"/>
          </a:p>
        </p:txBody>
      </p:sp>
      <p:sp>
        <p:nvSpPr>
          <p:cNvPr id="14" name="正方形/長方形 13"/>
          <p:cNvSpPr/>
          <p:nvPr/>
        </p:nvSpPr>
        <p:spPr>
          <a:xfrm>
            <a:off x="2861888" y="1129138"/>
            <a:ext cx="1785480" cy="630970"/>
          </a:xfrm>
          <a:prstGeom prst="rect">
            <a:avLst/>
          </a:prstGeom>
        </p:spPr>
        <p:txBody>
          <a:bodyPr wrap="none" lIns="137187" tIns="68594" rIns="137187" bIns="68594">
            <a:spAutoFit/>
          </a:bodyPr>
          <a:lstStyle/>
          <a:p>
            <a:r>
              <a:rPr lang="en-US" altLang="ja-JP" sz="3200" b="1" dirty="0">
                <a:solidFill>
                  <a:schemeClr val="accent6">
                    <a:lumMod val="75000"/>
                  </a:schemeClr>
                </a:solidFill>
                <a:latin typeface="Calibri"/>
              </a:rPr>
              <a:t>Compact</a:t>
            </a:r>
            <a:endParaRPr lang="ja-JP" altLang="en-US" sz="3200" dirty="0">
              <a:solidFill>
                <a:schemeClr val="accent6">
                  <a:lumMod val="75000"/>
                </a:schemeClr>
              </a:solidFill>
            </a:endParaRPr>
          </a:p>
        </p:txBody>
      </p:sp>
      <p:sp>
        <p:nvSpPr>
          <p:cNvPr id="16" name="正方形/長方形 15"/>
          <p:cNvSpPr/>
          <p:nvPr/>
        </p:nvSpPr>
        <p:spPr>
          <a:xfrm>
            <a:off x="3607695" y="3176138"/>
            <a:ext cx="2008818" cy="3539459"/>
          </a:xfrm>
          <a:prstGeom prst="rect">
            <a:avLst/>
          </a:prstGeom>
        </p:spPr>
        <p:txBody>
          <a:bodyPr wrap="square" lIns="137187" tIns="68594" rIns="137187" bIns="68594">
            <a:spAutoFit/>
          </a:bodyPr>
          <a:lstStyle/>
          <a:p>
            <a:r>
              <a:rPr lang="en-US" altLang="ja-JP" sz="1700" dirty="0">
                <a:solidFill>
                  <a:srgbClr val="5F5F5F"/>
                </a:solidFill>
                <a:latin typeface="Calibri"/>
              </a:rPr>
              <a:t>6in-4bus-4out</a:t>
            </a:r>
          </a:p>
          <a:p>
            <a:pPr algn="ctr"/>
            <a:r>
              <a:rPr lang="en-US" altLang="ja-JP" sz="2400" b="1" dirty="0">
                <a:solidFill>
                  <a:srgbClr val="5F5F5F"/>
                </a:solidFill>
                <a:latin typeface="Calibri"/>
              </a:rPr>
              <a:t>19U</a:t>
            </a:r>
            <a:r>
              <a:rPr lang="en-US" altLang="ja-JP" dirty="0">
                <a:solidFill>
                  <a:srgbClr val="5F5F5F"/>
                </a:solidFill>
                <a:latin typeface="Calibri"/>
              </a:rPr>
              <a:t>+8U</a:t>
            </a:r>
          </a:p>
          <a:p>
            <a:pPr lvl="0"/>
            <a:r>
              <a:rPr lang="en-US" altLang="ja-JP" sz="1200" dirty="0">
                <a:solidFill>
                  <a:srgbClr val="5F5F5F"/>
                </a:solidFill>
                <a:latin typeface="Calibri"/>
              </a:rPr>
              <a:t>Perforated panel x2	2U</a:t>
            </a:r>
            <a:endParaRPr lang="en-US" altLang="ja-JP" sz="1200" b="1" dirty="0">
              <a:solidFill>
                <a:srgbClr val="5F5F5F"/>
              </a:solidFill>
              <a:latin typeface="Calibri"/>
            </a:endParaRPr>
          </a:p>
          <a:p>
            <a:pPr lvl="0"/>
            <a:r>
              <a:rPr lang="en-US" altLang="ja-JP" sz="1200" b="1" dirty="0">
                <a:solidFill>
                  <a:srgbClr val="5F5F5F"/>
                </a:solidFill>
                <a:latin typeface="Calibri"/>
              </a:rPr>
              <a:t>VP-2241  x4	8U</a:t>
            </a:r>
          </a:p>
          <a:p>
            <a:pPr lvl="0"/>
            <a:r>
              <a:rPr lang="en-US" altLang="ja-JP" sz="1200" dirty="0">
                <a:solidFill>
                  <a:srgbClr val="5F5F5F"/>
                </a:solidFill>
                <a:latin typeface="Calibri"/>
              </a:rPr>
              <a:t>Perforated panel	1U</a:t>
            </a:r>
            <a:endParaRPr lang="en-US" altLang="ja-JP" sz="1200" b="1" dirty="0">
              <a:solidFill>
                <a:srgbClr val="5F5F5F"/>
              </a:solidFill>
              <a:latin typeface="Calibri"/>
            </a:endParaRPr>
          </a:p>
          <a:p>
            <a:r>
              <a:rPr lang="en-US" altLang="ja-JP" sz="1200" b="1" dirty="0">
                <a:solidFill>
                  <a:srgbClr val="5F5F5F"/>
                </a:solidFill>
                <a:latin typeface="Calibri"/>
              </a:rPr>
              <a:t>VX-2000	3U</a:t>
            </a:r>
          </a:p>
          <a:p>
            <a:pPr lvl="0"/>
            <a:r>
              <a:rPr lang="en-US" altLang="ja-JP" sz="1200" dirty="0">
                <a:solidFill>
                  <a:srgbClr val="5F5F5F"/>
                </a:solidFill>
                <a:latin typeface="Calibri"/>
              </a:rPr>
              <a:t>Perforated panel	1U</a:t>
            </a:r>
            <a:endParaRPr lang="en-US" altLang="ja-JP" sz="1200" b="1" dirty="0">
              <a:solidFill>
                <a:srgbClr val="5F5F5F"/>
              </a:solidFill>
              <a:latin typeface="Calibri"/>
            </a:endParaRPr>
          </a:p>
          <a:p>
            <a:r>
              <a:rPr lang="en-US" altLang="ja-JP" sz="1200" b="1" dirty="0">
                <a:solidFill>
                  <a:srgbClr val="5F5F5F"/>
                </a:solidFill>
                <a:latin typeface="Calibri"/>
              </a:rPr>
              <a:t>VX-2000SF	3U</a:t>
            </a:r>
          </a:p>
          <a:p>
            <a:r>
              <a:rPr lang="en-US" altLang="ja-JP" sz="1200" b="1" dirty="0">
                <a:solidFill>
                  <a:srgbClr val="5F5F5F"/>
                </a:solidFill>
                <a:latin typeface="Calibri"/>
              </a:rPr>
              <a:t>VX-2000PF	3U</a:t>
            </a:r>
          </a:p>
          <a:p>
            <a:pPr lvl="0"/>
            <a:r>
              <a:rPr lang="en-US" altLang="ja-JP" sz="1200" dirty="0">
                <a:solidFill>
                  <a:srgbClr val="5F5F5F"/>
                </a:solidFill>
                <a:latin typeface="Calibri"/>
              </a:rPr>
              <a:t>Perforated panel	1U</a:t>
            </a:r>
            <a:endParaRPr lang="en-US" altLang="ja-JP" sz="1200" b="1" dirty="0">
              <a:solidFill>
                <a:srgbClr val="5F5F5F"/>
              </a:solidFill>
              <a:latin typeface="Calibri"/>
            </a:endParaRPr>
          </a:p>
          <a:p>
            <a:r>
              <a:rPr lang="en-US" altLang="ja-JP" sz="1200" b="1" dirty="0">
                <a:solidFill>
                  <a:srgbClr val="5F5F5F"/>
                </a:solidFill>
                <a:latin typeface="Calibri"/>
              </a:rPr>
              <a:t>VX-2000DS	2U</a:t>
            </a:r>
            <a:endParaRPr lang="en-US" altLang="ja-JP" sz="1200" b="1" dirty="0"/>
          </a:p>
          <a:p>
            <a:r>
              <a:rPr lang="en-US" altLang="ja-JP" sz="1200" dirty="0">
                <a:solidFill>
                  <a:srgbClr val="5F5F5F"/>
                </a:solidFill>
                <a:latin typeface="Calibri"/>
              </a:rPr>
              <a:t>Perforated panel	3U</a:t>
            </a:r>
          </a:p>
        </p:txBody>
      </p:sp>
      <p:sp>
        <p:nvSpPr>
          <p:cNvPr id="36" name="正方形/長方形 35"/>
          <p:cNvSpPr/>
          <p:nvPr/>
        </p:nvSpPr>
        <p:spPr>
          <a:xfrm>
            <a:off x="6103519" y="3228301"/>
            <a:ext cx="2301647" cy="1646633"/>
          </a:xfrm>
          <a:prstGeom prst="rect">
            <a:avLst/>
          </a:prstGeom>
        </p:spPr>
        <p:txBody>
          <a:bodyPr wrap="none" lIns="137187" tIns="68594" rIns="137187" bIns="68594">
            <a:spAutoFit/>
          </a:bodyPr>
          <a:lstStyle/>
          <a:p>
            <a:r>
              <a:rPr lang="en-US" altLang="ja-JP" sz="1700" dirty="0">
                <a:solidFill>
                  <a:srgbClr val="5F5F5F"/>
                </a:solidFill>
                <a:latin typeface="Calibri"/>
              </a:rPr>
              <a:t>Max 6in-4bus-4out</a:t>
            </a:r>
          </a:p>
          <a:p>
            <a:pPr lvl="0" algn="ctr"/>
            <a:r>
              <a:rPr lang="en-US" altLang="ja-JP" sz="2100" b="1" dirty="0">
                <a:solidFill>
                  <a:srgbClr val="5F5F5F"/>
                </a:solidFill>
                <a:latin typeface="Calibri"/>
              </a:rPr>
              <a:t>only 6U</a:t>
            </a:r>
            <a:r>
              <a:rPr lang="en-US" altLang="ja-JP" dirty="0">
                <a:solidFill>
                  <a:srgbClr val="5F5F5F"/>
                </a:solidFill>
                <a:latin typeface="Calibri"/>
              </a:rPr>
              <a:t>+3U</a:t>
            </a:r>
          </a:p>
          <a:p>
            <a:pPr lvl="0"/>
            <a:r>
              <a:rPr lang="en-US" altLang="ja-JP" sz="1200" dirty="0">
                <a:solidFill>
                  <a:srgbClr val="5F5F5F"/>
                </a:solidFill>
                <a:latin typeface="Calibri"/>
              </a:rPr>
              <a:t>Perforated panel	1U</a:t>
            </a:r>
            <a:endParaRPr lang="en-US" altLang="ja-JP" sz="1200" b="1" dirty="0">
              <a:solidFill>
                <a:srgbClr val="5F5F5F"/>
              </a:solidFill>
              <a:latin typeface="Calibri"/>
            </a:endParaRPr>
          </a:p>
          <a:p>
            <a:r>
              <a:rPr lang="en-US" altLang="ja-JP" sz="1200" b="1" dirty="0">
                <a:solidFill>
                  <a:srgbClr val="5F5F5F"/>
                </a:solidFill>
                <a:latin typeface="Calibri"/>
              </a:rPr>
              <a:t>VX-3000F	3U</a:t>
            </a:r>
          </a:p>
          <a:p>
            <a:pPr lvl="0"/>
            <a:r>
              <a:rPr lang="en-US" altLang="ja-JP" sz="1200" dirty="0">
                <a:solidFill>
                  <a:srgbClr val="5F5F5F"/>
                </a:solidFill>
                <a:latin typeface="Calibri"/>
              </a:rPr>
              <a:t>Perforated panel	1U</a:t>
            </a:r>
            <a:endParaRPr lang="en-US" altLang="ja-JP" sz="1200" b="1" dirty="0">
              <a:solidFill>
                <a:srgbClr val="5F5F5F"/>
              </a:solidFill>
              <a:latin typeface="Calibri"/>
            </a:endParaRPr>
          </a:p>
          <a:p>
            <a:r>
              <a:rPr lang="en-US" altLang="ja-JP" sz="1200" b="1" dirty="0">
                <a:latin typeface="+mn-lt"/>
              </a:rPr>
              <a:t>VX-3000DS	3U</a:t>
            </a:r>
          </a:p>
          <a:p>
            <a:pPr lvl="0"/>
            <a:r>
              <a:rPr lang="en-US" altLang="ja-JP" sz="1200" dirty="0">
                <a:solidFill>
                  <a:srgbClr val="5F5F5F"/>
                </a:solidFill>
                <a:latin typeface="Calibri"/>
              </a:rPr>
              <a:t>Perforated panel	1U</a:t>
            </a:r>
            <a:endParaRPr lang="en-US" altLang="ja-JP" sz="1200" b="1" dirty="0">
              <a:solidFill>
                <a:srgbClr val="5F5F5F"/>
              </a:solidFill>
              <a:latin typeface="Calibri"/>
            </a:endParaRPr>
          </a:p>
        </p:txBody>
      </p:sp>
      <p:pic>
        <p:nvPicPr>
          <p:cNvPr id="31" name="Picture 3"/>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86793" y="2381094"/>
            <a:ext cx="588538" cy="76352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173" name="Picture 5"/>
          <p:cNvPicPr>
            <a:picLocks noChangeAspect="1" noChangeArrowheads="1"/>
          </p:cNvPicPr>
          <p:nvPr/>
        </p:nvPicPr>
        <p:blipFill>
          <a:blip r:embed="rId10" cstate="print">
            <a:extLst>
              <a:ext uri="{BEBA8EAE-BF5A-486C-A8C5-ECC9F3942E4B}">
                <a14:imgProps xmlns:a14="http://schemas.microsoft.com/office/drawing/2010/main">
                  <a14:imgLayer r:embed="rId11">
                    <a14:imgEffect>
                      <a14:backgroundRemoval t="2353" b="98235" l="0" r="100000">
                        <a14:backgroundMark x1="10323" y1="5882" x2="645" y2="68824"/>
                        <a14:backgroundMark x1="88387" y1="92353" x2="99355" y2="85294"/>
                        <a14:backgroundMark x1="97419" y1="68235" x2="99355" y2="24118"/>
                      </a14:backgroundRemoval>
                    </a14:imgEffect>
                  </a14:imgLayer>
                </a14:imgProps>
              </a:ext>
              <a:ext uri="{28A0092B-C50C-407E-A947-70E740481C1C}">
                <a14:useLocalDpi xmlns:a14="http://schemas.microsoft.com/office/drawing/2010/main" val="0"/>
              </a:ext>
            </a:extLst>
          </a:blip>
          <a:srcRect/>
          <a:stretch>
            <a:fillRect/>
          </a:stretch>
        </p:blipFill>
        <p:spPr bwMode="auto">
          <a:xfrm>
            <a:off x="6518668" y="2787537"/>
            <a:ext cx="467318" cy="51269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9" name="正方形/長方形 28"/>
          <p:cNvSpPr/>
          <p:nvPr/>
        </p:nvSpPr>
        <p:spPr>
          <a:xfrm>
            <a:off x="3185961" y="1624757"/>
            <a:ext cx="1067334" cy="507860"/>
          </a:xfrm>
          <a:prstGeom prst="rect">
            <a:avLst/>
          </a:prstGeom>
        </p:spPr>
        <p:txBody>
          <a:bodyPr wrap="none" lIns="137187" tIns="68594" rIns="137187" bIns="68594">
            <a:spAutoFit/>
          </a:bodyPr>
          <a:lstStyle/>
          <a:p>
            <a:r>
              <a:rPr lang="en-US" altLang="ja-JP" dirty="0">
                <a:solidFill>
                  <a:srgbClr val="5F5F5F"/>
                </a:solidFill>
                <a:latin typeface="Calibri"/>
              </a:rPr>
              <a:t>VX-2000</a:t>
            </a:r>
            <a:endParaRPr lang="ja-JP" altLang="en-US" sz="2400" dirty="0"/>
          </a:p>
        </p:txBody>
      </p:sp>
      <p:sp>
        <p:nvSpPr>
          <p:cNvPr id="41" name="正方形/長方形 40"/>
          <p:cNvSpPr/>
          <p:nvPr/>
        </p:nvSpPr>
        <p:spPr>
          <a:xfrm>
            <a:off x="5962440" y="1686696"/>
            <a:ext cx="1214896" cy="461855"/>
          </a:xfrm>
          <a:prstGeom prst="rect">
            <a:avLst/>
          </a:prstGeom>
        </p:spPr>
        <p:txBody>
          <a:bodyPr wrap="none" lIns="137187" tIns="68594" rIns="137187" bIns="68594">
            <a:spAutoFit/>
          </a:bodyPr>
          <a:lstStyle/>
          <a:p>
            <a:r>
              <a:rPr lang="en-US" altLang="ja-JP" sz="2100" b="1" dirty="0">
                <a:solidFill>
                  <a:srgbClr val="5F5F5F"/>
                </a:solidFill>
                <a:latin typeface="Calibri"/>
              </a:rPr>
              <a:t>VX-3000</a:t>
            </a:r>
            <a:endParaRPr lang="ja-JP" altLang="en-US" dirty="0"/>
          </a:p>
        </p:txBody>
      </p:sp>
      <p:grpSp>
        <p:nvGrpSpPr>
          <p:cNvPr id="42" name="グループ化 41"/>
          <p:cNvGrpSpPr/>
          <p:nvPr/>
        </p:nvGrpSpPr>
        <p:grpSpPr>
          <a:xfrm>
            <a:off x="1148909" y="3668657"/>
            <a:ext cx="1866938" cy="1772636"/>
            <a:chOff x="2734265" y="951631"/>
            <a:chExt cx="2425141" cy="2301963"/>
          </a:xfrm>
        </p:grpSpPr>
        <p:grpSp>
          <p:nvGrpSpPr>
            <p:cNvPr id="43" name="グループ化 42"/>
            <p:cNvGrpSpPr/>
            <p:nvPr/>
          </p:nvGrpSpPr>
          <p:grpSpPr>
            <a:xfrm>
              <a:off x="2991168" y="1221263"/>
              <a:ext cx="1944215" cy="1771248"/>
              <a:chOff x="2991168" y="1221263"/>
              <a:chExt cx="1944215" cy="1771248"/>
            </a:xfrm>
          </p:grpSpPr>
          <p:sp>
            <p:nvSpPr>
              <p:cNvPr id="45" name="円/楕円 44"/>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400" kern="0" dirty="0">
                  <a:solidFill>
                    <a:prstClr val="white"/>
                  </a:solidFill>
                  <a:latin typeface="Meiryo UI"/>
                  <a:ea typeface="Meiryo UI"/>
                </a:endParaRPr>
              </a:p>
            </p:txBody>
          </p:sp>
          <p:sp>
            <p:nvSpPr>
              <p:cNvPr id="46" name="角丸四角形 45"/>
              <p:cNvSpPr/>
              <p:nvPr/>
            </p:nvSpPr>
            <p:spPr>
              <a:xfrm>
                <a:off x="3127577" y="1746611"/>
                <a:ext cx="1677969" cy="792088"/>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1500" b="1" kern="0" dirty="0">
                    <a:solidFill>
                      <a:prstClr val="white"/>
                    </a:solidFill>
                    <a:latin typeface="Calibri"/>
                    <a:ea typeface="Meiryo UI"/>
                  </a:rPr>
                  <a:t>Comparison between VM-3000</a:t>
                </a:r>
                <a:endParaRPr kumimoji="0" lang="ja-JP" altLang="en-US" sz="1500" b="1" kern="0" dirty="0">
                  <a:solidFill>
                    <a:prstClr val="white"/>
                  </a:solidFill>
                  <a:latin typeface="Calibri"/>
                  <a:ea typeface="Meiryo UI"/>
                </a:endParaRPr>
              </a:p>
            </p:txBody>
          </p:sp>
        </p:grpSp>
        <p:pic>
          <p:nvPicPr>
            <p:cNvPr id="44" name="Picture 2" descr="C:\Users\toa27839.TOA\AppData\Local\Temp\notesEA312D\Bubble_material_noshadow-01.png"/>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a:stretch/>
          </p:blipFill>
          <p:spPr bwMode="auto">
            <a:xfrm>
              <a:off x="2734265" y="951631"/>
              <a:ext cx="2425141"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47" name="正方形/長方形 46"/>
          <p:cNvSpPr/>
          <p:nvPr/>
        </p:nvSpPr>
        <p:spPr>
          <a:xfrm>
            <a:off x="5995148" y="4925833"/>
            <a:ext cx="1785480" cy="630970"/>
          </a:xfrm>
          <a:prstGeom prst="rect">
            <a:avLst/>
          </a:prstGeom>
        </p:spPr>
        <p:txBody>
          <a:bodyPr wrap="none" lIns="137187" tIns="68594" rIns="137187" bIns="68594">
            <a:spAutoFit/>
          </a:bodyPr>
          <a:lstStyle/>
          <a:p>
            <a:r>
              <a:rPr lang="en-US" altLang="ja-JP" sz="3200" b="1" dirty="0">
                <a:solidFill>
                  <a:schemeClr val="accent6">
                    <a:lumMod val="75000"/>
                  </a:schemeClr>
                </a:solidFill>
                <a:latin typeface="Calibri"/>
              </a:rPr>
              <a:t>Compact</a:t>
            </a:r>
            <a:endParaRPr lang="ja-JP" altLang="en-US" sz="3200" dirty="0">
              <a:solidFill>
                <a:schemeClr val="accent6">
                  <a:lumMod val="75000"/>
                </a:schemeClr>
              </a:solidFill>
            </a:endParaRPr>
          </a:p>
        </p:txBody>
      </p:sp>
      <p:grpSp>
        <p:nvGrpSpPr>
          <p:cNvPr id="7168" name="グループ化 7167"/>
          <p:cNvGrpSpPr/>
          <p:nvPr/>
        </p:nvGrpSpPr>
        <p:grpSpPr>
          <a:xfrm>
            <a:off x="6882374" y="5870707"/>
            <a:ext cx="943450" cy="719345"/>
            <a:chOff x="2051408" y="3452041"/>
            <a:chExt cx="628894" cy="479366"/>
          </a:xfrm>
        </p:grpSpPr>
        <p:pic>
          <p:nvPicPr>
            <p:cNvPr id="7175" name="Picture 7" descr="H:\TCL\Products\Products data\VP-\VP-2000CF\Picture\VP-2421CF-1.jpg"/>
            <p:cNvPicPr>
              <a:picLocks noChangeAspect="1" noChangeArrowheads="1"/>
            </p:cNvPicPr>
            <p:nvPr/>
          </p:nvPicPr>
          <p:blipFill rotWithShape="1">
            <a:blip r:embed="rId13" cstate="print">
              <a:extLst>
                <a:ext uri="{28A0092B-C50C-407E-A947-70E740481C1C}">
                  <a14:useLocalDpi xmlns:a14="http://schemas.microsoft.com/office/drawing/2010/main" val="0"/>
                </a:ext>
              </a:extLst>
            </a:blip>
            <a:srcRect/>
            <a:stretch/>
          </p:blipFill>
          <p:spPr bwMode="auto">
            <a:xfrm>
              <a:off x="2065251" y="3628211"/>
              <a:ext cx="615051" cy="147363"/>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4" descr="vm3240va_pf1e"/>
            <p:cNvPicPr>
              <a:picLocks noChangeAspect="1" noChangeArrowheads="1"/>
            </p:cNvPicPr>
            <p:nvPr/>
          </p:nvPicPr>
          <p:blipFill rotWithShape="1">
            <a:blip r:embed="rId1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051408" y="3452041"/>
              <a:ext cx="626294" cy="479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1" name="グループ化 50"/>
          <p:cNvGrpSpPr/>
          <p:nvPr/>
        </p:nvGrpSpPr>
        <p:grpSpPr>
          <a:xfrm>
            <a:off x="8531980" y="5846405"/>
            <a:ext cx="943450" cy="719345"/>
            <a:chOff x="2051408" y="3452041"/>
            <a:chExt cx="628894" cy="479366"/>
          </a:xfrm>
        </p:grpSpPr>
        <p:pic>
          <p:nvPicPr>
            <p:cNvPr id="52" name="Picture 7" descr="H:\TCL\Products\Products data\VP-\VP-2000CF\Picture\VP-2421CF-1.jpg"/>
            <p:cNvPicPr>
              <a:picLocks noChangeAspect="1" noChangeArrowheads="1"/>
            </p:cNvPicPr>
            <p:nvPr/>
          </p:nvPicPr>
          <p:blipFill rotWithShape="1">
            <a:blip r:embed="rId13" cstate="print">
              <a:extLst>
                <a:ext uri="{28A0092B-C50C-407E-A947-70E740481C1C}">
                  <a14:useLocalDpi xmlns:a14="http://schemas.microsoft.com/office/drawing/2010/main" val="0"/>
                </a:ext>
              </a:extLst>
            </a:blip>
            <a:srcRect/>
            <a:stretch/>
          </p:blipFill>
          <p:spPr bwMode="auto">
            <a:xfrm>
              <a:off x="2065251" y="3628211"/>
              <a:ext cx="615051" cy="147363"/>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4" descr="vm3240va_pf1e"/>
            <p:cNvPicPr>
              <a:picLocks noChangeAspect="1" noChangeArrowheads="1"/>
            </p:cNvPicPr>
            <p:nvPr/>
          </p:nvPicPr>
          <p:blipFill rotWithShape="1">
            <a:blip r:embed="rId1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051408" y="3452041"/>
              <a:ext cx="626294" cy="479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4" name="正方形/長方形 53"/>
          <p:cNvSpPr/>
          <p:nvPr/>
        </p:nvSpPr>
        <p:spPr>
          <a:xfrm>
            <a:off x="6423566" y="6494744"/>
            <a:ext cx="1779068" cy="630970"/>
          </a:xfrm>
          <a:prstGeom prst="rect">
            <a:avLst/>
          </a:prstGeom>
        </p:spPr>
        <p:txBody>
          <a:bodyPr wrap="none" lIns="137187" tIns="68594" rIns="137187" bIns="68594">
            <a:spAutoFit/>
          </a:bodyPr>
          <a:lstStyle/>
          <a:p>
            <a:pPr algn="ctr"/>
            <a:r>
              <a:rPr lang="en-US" altLang="ja-JP" sz="1700" dirty="0">
                <a:latin typeface="+mj-lt"/>
              </a:rPr>
              <a:t>6in-</a:t>
            </a:r>
            <a:r>
              <a:rPr lang="en-US" altLang="ja-JP" sz="1700" b="1" dirty="0">
                <a:latin typeface="+mj-lt"/>
              </a:rPr>
              <a:t>2bus</a:t>
            </a:r>
            <a:r>
              <a:rPr lang="en-US" altLang="ja-JP" sz="1700" dirty="0">
                <a:latin typeface="+mj-lt"/>
              </a:rPr>
              <a:t>-6out SS</a:t>
            </a:r>
          </a:p>
          <a:p>
            <a:pPr algn="ctr"/>
            <a:r>
              <a:rPr lang="en-US" altLang="ja-JP" sz="1500" dirty="0">
                <a:latin typeface="+mj-lt"/>
              </a:rPr>
              <a:t>(BGM bus)</a:t>
            </a:r>
          </a:p>
        </p:txBody>
      </p:sp>
      <p:sp>
        <p:nvSpPr>
          <p:cNvPr id="55" name="正方形/長方形 54"/>
          <p:cNvSpPr/>
          <p:nvPr/>
        </p:nvSpPr>
        <p:spPr>
          <a:xfrm>
            <a:off x="8159648" y="6504407"/>
            <a:ext cx="1771053" cy="661748"/>
          </a:xfrm>
          <a:prstGeom prst="rect">
            <a:avLst/>
          </a:prstGeom>
        </p:spPr>
        <p:txBody>
          <a:bodyPr wrap="none" lIns="137187" tIns="68594" rIns="137187" bIns="68594">
            <a:spAutoFit/>
          </a:bodyPr>
          <a:lstStyle/>
          <a:p>
            <a:pPr algn="ctr"/>
            <a:r>
              <a:rPr lang="en-US" altLang="ja-JP" sz="1700" dirty="0">
                <a:latin typeface="+mj-lt"/>
              </a:rPr>
              <a:t>6in-1bus-6out SS</a:t>
            </a:r>
          </a:p>
          <a:p>
            <a:pPr algn="ctr"/>
            <a:r>
              <a:rPr lang="en-US" altLang="ja-JP" sz="1700" dirty="0">
                <a:latin typeface="+mj-lt"/>
              </a:rPr>
              <a:t>&amp; </a:t>
            </a:r>
            <a:r>
              <a:rPr lang="en-US" altLang="ja-JP" sz="1700" b="1" dirty="0">
                <a:latin typeface="+mj-lt"/>
              </a:rPr>
              <a:t>Standby AMP</a:t>
            </a:r>
          </a:p>
        </p:txBody>
      </p:sp>
      <p:sp>
        <p:nvSpPr>
          <p:cNvPr id="56" name="正方形/長方形 55"/>
          <p:cNvSpPr/>
          <p:nvPr/>
        </p:nvSpPr>
        <p:spPr>
          <a:xfrm>
            <a:off x="7901474" y="5963630"/>
            <a:ext cx="547961" cy="400138"/>
          </a:xfrm>
          <a:prstGeom prst="rect">
            <a:avLst/>
          </a:prstGeom>
        </p:spPr>
        <p:txBody>
          <a:bodyPr wrap="none" lIns="137187" tIns="68594" rIns="137187" bIns="68594">
            <a:spAutoFit/>
          </a:bodyPr>
          <a:lstStyle/>
          <a:p>
            <a:pPr algn="ctr"/>
            <a:r>
              <a:rPr lang="en-US" altLang="ja-JP" sz="1700" b="1" dirty="0">
                <a:latin typeface="+mj-lt"/>
              </a:rPr>
              <a:t>OR</a:t>
            </a:r>
          </a:p>
        </p:txBody>
      </p:sp>
      <p:sp>
        <p:nvSpPr>
          <p:cNvPr id="57" name="正方形/長方形 56"/>
          <p:cNvSpPr/>
          <p:nvPr/>
        </p:nvSpPr>
        <p:spPr>
          <a:xfrm>
            <a:off x="6318672" y="5372004"/>
            <a:ext cx="1144279" cy="507860"/>
          </a:xfrm>
          <a:prstGeom prst="rect">
            <a:avLst/>
          </a:prstGeom>
        </p:spPr>
        <p:txBody>
          <a:bodyPr wrap="none" lIns="137187" tIns="68594" rIns="137187" bIns="68594">
            <a:spAutoFit/>
          </a:bodyPr>
          <a:lstStyle/>
          <a:p>
            <a:r>
              <a:rPr lang="en-US" altLang="ja-JP" dirty="0">
                <a:solidFill>
                  <a:srgbClr val="5F5F5F"/>
                </a:solidFill>
                <a:latin typeface="Calibri"/>
              </a:rPr>
              <a:t>VM-3000</a:t>
            </a:r>
            <a:endParaRPr lang="ja-JP" altLang="en-US" sz="2400" dirty="0"/>
          </a:p>
        </p:txBody>
      </p:sp>
      <p:pic>
        <p:nvPicPr>
          <p:cNvPr id="59" name="Picture 2"/>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371212" y="6137746"/>
            <a:ext cx="1071639" cy="39851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0" name="Picture 4" descr="H:\TCL\Products\Products data\VX\VX-3000\Photo\VX-3000 ph2\VX-3000 Bilder\VX-3004F_front.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1472817" y="5919297"/>
            <a:ext cx="866716" cy="302040"/>
          </a:xfrm>
          <a:prstGeom prst="rect">
            <a:avLst/>
          </a:prstGeom>
          <a:noFill/>
          <a:extLst>
            <a:ext uri="{909E8E84-426E-40DD-AFC4-6F175D3DCCD1}">
              <a14:hiddenFill xmlns:a14="http://schemas.microsoft.com/office/drawing/2010/main">
                <a:solidFill>
                  <a:srgbClr val="FFFFFF"/>
                </a:solidFill>
              </a14:hiddenFill>
            </a:ext>
          </a:extLst>
        </p:spPr>
      </p:pic>
      <p:grpSp>
        <p:nvGrpSpPr>
          <p:cNvPr id="62" name="グループ化 61"/>
          <p:cNvGrpSpPr/>
          <p:nvPr/>
        </p:nvGrpSpPr>
        <p:grpSpPr>
          <a:xfrm>
            <a:off x="12169956" y="5548224"/>
            <a:ext cx="680561" cy="238261"/>
            <a:chOff x="6348085" y="902489"/>
            <a:chExt cx="803678" cy="281280"/>
          </a:xfrm>
        </p:grpSpPr>
        <p:grpSp>
          <p:nvGrpSpPr>
            <p:cNvPr id="65" name="グループ化 64"/>
            <p:cNvGrpSpPr/>
            <p:nvPr/>
          </p:nvGrpSpPr>
          <p:grpSpPr>
            <a:xfrm>
              <a:off x="6348085" y="902489"/>
              <a:ext cx="417549" cy="265698"/>
              <a:chOff x="5991364" y="927025"/>
              <a:chExt cx="417549" cy="265698"/>
            </a:xfrm>
          </p:grpSpPr>
          <p:pic>
            <p:nvPicPr>
              <p:cNvPr id="72" name="Picture 3"/>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3" name="フリーフォーム 72"/>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66" name="グループ化 65"/>
            <p:cNvGrpSpPr/>
            <p:nvPr/>
          </p:nvGrpSpPr>
          <p:grpSpPr>
            <a:xfrm>
              <a:off x="6540739" y="910315"/>
              <a:ext cx="417549" cy="265698"/>
              <a:chOff x="5991364" y="927025"/>
              <a:chExt cx="417549" cy="265698"/>
            </a:xfrm>
          </p:grpSpPr>
          <p:pic>
            <p:nvPicPr>
              <p:cNvPr id="70" name="Picture 3"/>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1" name="フリーフォーム 70"/>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67" name="グループ化 66"/>
            <p:cNvGrpSpPr/>
            <p:nvPr/>
          </p:nvGrpSpPr>
          <p:grpSpPr>
            <a:xfrm>
              <a:off x="6734214" y="918071"/>
              <a:ext cx="417549" cy="265698"/>
              <a:chOff x="5991364" y="927025"/>
              <a:chExt cx="417549" cy="265698"/>
            </a:xfrm>
          </p:grpSpPr>
          <p:pic>
            <p:nvPicPr>
              <p:cNvPr id="68" name="Picture 3"/>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9" name="フリーフォーム 68"/>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sp>
        <p:nvSpPr>
          <p:cNvPr id="74" name="曲折矢印 73"/>
          <p:cNvSpPr/>
          <p:nvPr/>
        </p:nvSpPr>
        <p:spPr>
          <a:xfrm rot="5400000" flipV="1">
            <a:off x="11866731" y="5626524"/>
            <a:ext cx="237165" cy="274878"/>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5F5F5F"/>
              </a:solidFill>
            </a:endParaRPr>
          </a:p>
        </p:txBody>
      </p:sp>
      <p:sp>
        <p:nvSpPr>
          <p:cNvPr id="75" name="右矢印 74"/>
          <p:cNvSpPr/>
          <p:nvPr/>
        </p:nvSpPr>
        <p:spPr>
          <a:xfrm>
            <a:off x="9891200" y="5904691"/>
            <a:ext cx="540123" cy="296860"/>
          </a:xfrm>
          <a:prstGeom prst="rightArrow">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dirty="0"/>
          </a:p>
        </p:txBody>
      </p:sp>
      <p:sp>
        <p:nvSpPr>
          <p:cNvPr id="76" name="正方形/長方形 75"/>
          <p:cNvSpPr/>
          <p:nvPr/>
        </p:nvSpPr>
        <p:spPr>
          <a:xfrm>
            <a:off x="10427713" y="6755386"/>
            <a:ext cx="3344649" cy="669689"/>
          </a:xfrm>
          <a:prstGeom prst="rect">
            <a:avLst/>
          </a:prstGeom>
        </p:spPr>
        <p:txBody>
          <a:bodyPr wrap="square" lIns="137187" tIns="68594" rIns="137187" bIns="68594">
            <a:spAutoFit/>
          </a:bodyPr>
          <a:lstStyle/>
          <a:p>
            <a:pPr lvl="0"/>
            <a:r>
              <a:rPr lang="en-US" altLang="ja-JP" sz="1700" dirty="0">
                <a:solidFill>
                  <a:srgbClr val="5F5F5F"/>
                </a:solidFill>
                <a:latin typeface="Calibri"/>
              </a:rPr>
              <a:t>6in-</a:t>
            </a:r>
            <a:r>
              <a:rPr lang="en-US" altLang="ja-JP" b="1" dirty="0">
                <a:solidFill>
                  <a:srgbClr val="5F5F5F"/>
                </a:solidFill>
                <a:latin typeface="Calibri"/>
              </a:rPr>
              <a:t>2bus</a:t>
            </a:r>
            <a:r>
              <a:rPr lang="en-US" altLang="ja-JP" sz="1700" dirty="0">
                <a:solidFill>
                  <a:srgbClr val="5F5F5F"/>
                </a:solidFill>
                <a:latin typeface="Calibri"/>
              </a:rPr>
              <a:t>-8out SS &amp; </a:t>
            </a:r>
            <a:r>
              <a:rPr lang="en-US" altLang="ja-JP" b="1" dirty="0">
                <a:solidFill>
                  <a:srgbClr val="5F5F5F"/>
                </a:solidFill>
                <a:latin typeface="Calibri"/>
              </a:rPr>
              <a:t>Standby AMP</a:t>
            </a:r>
          </a:p>
          <a:p>
            <a:pPr lvl="0"/>
            <a:r>
              <a:rPr lang="en-US" altLang="ja-JP" sz="1500" dirty="0">
                <a:solidFill>
                  <a:srgbClr val="5F5F5F"/>
                </a:solidFill>
                <a:latin typeface="Calibri"/>
              </a:rPr>
              <a:t>       (BGM bus)</a:t>
            </a:r>
          </a:p>
        </p:txBody>
      </p:sp>
      <p:pic>
        <p:nvPicPr>
          <p:cNvPr id="77" name="Picture 3"/>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847896" y="5955236"/>
            <a:ext cx="588538" cy="76352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8" name="Picture 5"/>
          <p:cNvPicPr>
            <a:picLocks noChangeAspect="1" noChangeArrowheads="1"/>
          </p:cNvPicPr>
          <p:nvPr/>
        </p:nvPicPr>
        <p:blipFill>
          <a:blip r:embed="rId10" cstate="print">
            <a:extLst>
              <a:ext uri="{BEBA8EAE-BF5A-486C-A8C5-ECC9F3942E4B}">
                <a14:imgProps xmlns:a14="http://schemas.microsoft.com/office/drawing/2010/main">
                  <a14:imgLayer r:embed="rId11">
                    <a14:imgEffect>
                      <a14:backgroundRemoval t="2353" b="98235" l="0" r="100000">
                        <a14:backgroundMark x1="10323" y1="5882" x2="645" y2="68824"/>
                        <a14:backgroundMark x1="88387" y1="92353" x2="99355" y2="85294"/>
                        <a14:backgroundMark x1="97419" y1="68235" x2="99355" y2="24118"/>
                      </a14:backgroundRemoval>
                    </a14:imgEffect>
                  </a14:imgLayer>
                </a14:imgProps>
              </a:ext>
              <a:ext uri="{28A0092B-C50C-407E-A947-70E740481C1C}">
                <a14:useLocalDpi xmlns:a14="http://schemas.microsoft.com/office/drawing/2010/main" val="0"/>
              </a:ext>
            </a:extLst>
          </a:blip>
          <a:srcRect/>
          <a:stretch>
            <a:fillRect/>
          </a:stretch>
        </p:blipFill>
        <p:spPr bwMode="auto">
          <a:xfrm>
            <a:off x="11395824" y="6361679"/>
            <a:ext cx="467318" cy="51269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9" name="正方形/長方形 78"/>
          <p:cNvSpPr/>
          <p:nvPr/>
        </p:nvSpPr>
        <p:spPr>
          <a:xfrm>
            <a:off x="10396977" y="5260838"/>
            <a:ext cx="1214896" cy="461855"/>
          </a:xfrm>
          <a:prstGeom prst="rect">
            <a:avLst/>
          </a:prstGeom>
        </p:spPr>
        <p:txBody>
          <a:bodyPr wrap="none" lIns="137187" tIns="68594" rIns="137187" bIns="68594">
            <a:spAutoFit/>
          </a:bodyPr>
          <a:lstStyle/>
          <a:p>
            <a:r>
              <a:rPr lang="en-US" altLang="ja-JP" sz="2100" b="1" dirty="0">
                <a:solidFill>
                  <a:srgbClr val="5F5F5F"/>
                </a:solidFill>
                <a:latin typeface="Calibri"/>
              </a:rPr>
              <a:t>VX-3000</a:t>
            </a:r>
            <a:endParaRPr lang="ja-JP" altLang="en-US" dirty="0"/>
          </a:p>
        </p:txBody>
      </p:sp>
      <p:sp>
        <p:nvSpPr>
          <p:cNvPr id="82" name="四角形吹き出し 81"/>
          <p:cNvSpPr/>
          <p:nvPr/>
        </p:nvSpPr>
        <p:spPr>
          <a:xfrm>
            <a:off x="8863422" y="1556647"/>
            <a:ext cx="2748450" cy="1090548"/>
          </a:xfrm>
          <a:prstGeom prst="wedgeRectCallout">
            <a:avLst>
              <a:gd name="adj1" fmla="val 55834"/>
              <a:gd name="adj2" fmla="val 30478"/>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In small system,</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VX-3000 is very compact.</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VX-2000 need 19U.</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But VX-3000 need </a:t>
            </a:r>
            <a:r>
              <a:rPr lang="en-US" altLang="ja-JP" sz="1700" b="1" dirty="0">
                <a:solidFill>
                  <a:srgbClr val="FFFFFF"/>
                </a:solidFill>
                <a:latin typeface="Calibri"/>
                <a:ea typeface="メイリオ" panose="020B0604030504040204" pitchFamily="50" charset="-128"/>
                <a:cs typeface="メイリオ" panose="020B0604030504040204" pitchFamily="50" charset="-128"/>
              </a:rPr>
              <a:t>only 6U</a:t>
            </a:r>
            <a:endParaRPr lang="ja-JP" altLang="en-US" sz="1700" b="1" dirty="0">
              <a:solidFill>
                <a:srgbClr val="FFFFFF"/>
              </a:solidFill>
              <a:latin typeface="Calibri"/>
              <a:ea typeface="メイリオ" panose="020B0604030504040204" pitchFamily="50" charset="-128"/>
              <a:cs typeface="メイリオ" panose="020B0604030504040204" pitchFamily="50" charset="-128"/>
            </a:endParaRPr>
          </a:p>
        </p:txBody>
      </p:sp>
      <p:sp>
        <p:nvSpPr>
          <p:cNvPr id="84" name="四角形吹き出し 83"/>
          <p:cNvSpPr/>
          <p:nvPr/>
        </p:nvSpPr>
        <p:spPr>
          <a:xfrm>
            <a:off x="3389193" y="5804229"/>
            <a:ext cx="2702591" cy="1385415"/>
          </a:xfrm>
          <a:prstGeom prst="wedgeRectCallout">
            <a:avLst>
              <a:gd name="adj1" fmla="val -75150"/>
              <a:gd name="adj2" fmla="val 9860"/>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VM-3000 is not equipped with BGM bus function and AMP redundant</a:t>
            </a:r>
            <a:r>
              <a:rPr lang="en-US" altLang="ja-JP" sz="1700" b="1" dirty="0">
                <a:solidFill>
                  <a:srgbClr val="FFFFFF"/>
                </a:solidFill>
                <a:latin typeface="Calibri"/>
                <a:ea typeface="メイリオ" panose="020B0604030504040204" pitchFamily="50" charset="-128"/>
                <a:cs typeface="メイリオ" panose="020B0604030504040204" pitchFamily="50" charset="-128"/>
              </a:rPr>
              <a:t> </a:t>
            </a:r>
            <a:r>
              <a:rPr lang="en-US" altLang="ja-JP" sz="1700" dirty="0">
                <a:solidFill>
                  <a:srgbClr val="FFFFFF"/>
                </a:solidFill>
                <a:latin typeface="Calibri"/>
                <a:ea typeface="メイリオ" panose="020B0604030504040204" pitchFamily="50" charset="-128"/>
                <a:cs typeface="メイリオ" panose="020B0604030504040204" pitchFamily="50" charset="-128"/>
              </a:rPr>
              <a:t>together,</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but VX-3000 can use </a:t>
            </a:r>
            <a:r>
              <a:rPr lang="en-US" altLang="ja-JP" sz="1700" b="1" dirty="0">
                <a:solidFill>
                  <a:srgbClr val="FFFFFF"/>
                </a:solidFill>
                <a:latin typeface="Calibri"/>
                <a:ea typeface="メイリオ" panose="020B0604030504040204" pitchFamily="50" charset="-128"/>
                <a:cs typeface="メイリオ" panose="020B0604030504040204" pitchFamily="50" charset="-128"/>
              </a:rPr>
              <a:t>both</a:t>
            </a:r>
            <a:r>
              <a:rPr lang="en-US" altLang="ja-JP" sz="1700" dirty="0">
                <a:solidFill>
                  <a:srgbClr val="FFFFFF"/>
                </a:solidFill>
                <a:latin typeface="Calibri"/>
                <a:ea typeface="メイリオ" panose="020B0604030504040204" pitchFamily="50" charset="-128"/>
                <a:cs typeface="メイリオ" panose="020B0604030504040204" pitchFamily="50" charset="-128"/>
              </a:rPr>
              <a:t> functions.</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grpSp>
        <p:nvGrpSpPr>
          <p:cNvPr id="80" name="グループ化 79"/>
          <p:cNvGrpSpPr/>
          <p:nvPr/>
        </p:nvGrpSpPr>
        <p:grpSpPr>
          <a:xfrm>
            <a:off x="1149573" y="538039"/>
            <a:ext cx="1866938" cy="1772636"/>
            <a:chOff x="2748219" y="983142"/>
            <a:chExt cx="2425140" cy="2301963"/>
          </a:xfrm>
        </p:grpSpPr>
        <p:grpSp>
          <p:nvGrpSpPr>
            <p:cNvPr id="81" name="グループ化 80"/>
            <p:cNvGrpSpPr/>
            <p:nvPr/>
          </p:nvGrpSpPr>
          <p:grpSpPr>
            <a:xfrm>
              <a:off x="2991168" y="1221263"/>
              <a:ext cx="1944215" cy="1771248"/>
              <a:chOff x="2991168" y="1221263"/>
              <a:chExt cx="1944215" cy="1771248"/>
            </a:xfrm>
          </p:grpSpPr>
          <p:sp>
            <p:nvSpPr>
              <p:cNvPr id="85" name="円/楕円 84"/>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400" kern="0" dirty="0">
                  <a:solidFill>
                    <a:prstClr val="white"/>
                  </a:solidFill>
                  <a:latin typeface="Meiryo UI"/>
                  <a:ea typeface="Meiryo UI"/>
                </a:endParaRPr>
              </a:p>
            </p:txBody>
          </p:sp>
          <p:sp>
            <p:nvSpPr>
              <p:cNvPr id="86" name="角丸四角形 85"/>
              <p:cNvSpPr/>
              <p:nvPr/>
            </p:nvSpPr>
            <p:spPr>
              <a:xfrm>
                <a:off x="3127577" y="1746611"/>
                <a:ext cx="1677969" cy="792088"/>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1500" b="1" kern="0" dirty="0">
                    <a:solidFill>
                      <a:prstClr val="white"/>
                    </a:solidFill>
                    <a:latin typeface="Calibri"/>
                    <a:ea typeface="Meiryo UI"/>
                  </a:rPr>
                  <a:t>Comparison between </a:t>
                </a:r>
              </a:p>
              <a:p>
                <a:pPr algn="ctr" defTabSz="1371805" fontAlgn="auto">
                  <a:spcBef>
                    <a:spcPts val="0"/>
                  </a:spcBef>
                  <a:spcAft>
                    <a:spcPts val="0"/>
                  </a:spcAft>
                </a:pPr>
                <a:r>
                  <a:rPr kumimoji="0" lang="en-US" altLang="ja-JP" sz="1500" b="1" kern="0" dirty="0">
                    <a:solidFill>
                      <a:prstClr val="white"/>
                    </a:solidFill>
                    <a:latin typeface="Calibri"/>
                    <a:ea typeface="Meiryo UI"/>
                  </a:rPr>
                  <a:t>VX-2000</a:t>
                </a:r>
                <a:endParaRPr kumimoji="0" lang="ja-JP" altLang="en-US" sz="1500" b="1" kern="0" dirty="0">
                  <a:solidFill>
                    <a:prstClr val="white"/>
                  </a:solidFill>
                  <a:latin typeface="Calibri"/>
                  <a:ea typeface="Meiryo UI"/>
                </a:endParaRPr>
              </a:p>
            </p:txBody>
          </p:sp>
        </p:grpSp>
        <p:pic>
          <p:nvPicPr>
            <p:cNvPr id="83" name="Picture 2" descr="C:\Users\toa27839.TOA\AppData\Local\Temp\notesEA312D\Bubble_material_noshadow-01.png"/>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a:stretch/>
          </p:blipFill>
          <p:spPr bwMode="auto">
            <a:xfrm>
              <a:off x="2748219" y="983142"/>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87" name="Picture 4"/>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18543" t="16681" r="29602" b="14461"/>
          <a:stretch/>
        </p:blipFill>
        <p:spPr bwMode="auto">
          <a:xfrm>
            <a:off x="11323290" y="1997844"/>
            <a:ext cx="1515044" cy="3018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8" name="Picture 4"/>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17091" t="12752" r="20831" b="17409"/>
          <a:stretch/>
        </p:blipFill>
        <p:spPr bwMode="auto">
          <a:xfrm>
            <a:off x="1602210" y="6038665"/>
            <a:ext cx="1995060" cy="3365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9" name="円/楕円 88"/>
          <p:cNvSpPr/>
          <p:nvPr/>
        </p:nvSpPr>
        <p:spPr>
          <a:xfrm>
            <a:off x="47256" y="131801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844893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randombar(horizontal)">
                                      <p:cBhvr>
                                        <p:cTn id="7" dur="500"/>
                                        <p:tgtEl>
                                          <p:spTgt spid="37"/>
                                        </p:tgtEl>
                                      </p:cBhvr>
                                    </p:animEffect>
                                  </p:childTnLst>
                                </p:cTn>
                              </p:par>
                              <p:par>
                                <p:cTn id="8" presetID="14" presetClass="entr" presetSubtype="10" fill="hold" nodeType="withEffect">
                                  <p:stCondLst>
                                    <p:cond delay="0"/>
                                  </p:stCondLst>
                                  <p:childTnLst>
                                    <p:set>
                                      <p:cBhvr>
                                        <p:cTn id="9" dur="1" fill="hold">
                                          <p:stCondLst>
                                            <p:cond delay="0"/>
                                          </p:stCondLst>
                                        </p:cTn>
                                        <p:tgtEl>
                                          <p:spTgt spid="7172"/>
                                        </p:tgtEl>
                                        <p:attrNameLst>
                                          <p:attrName>style.visibility</p:attrName>
                                        </p:attrNameLst>
                                      </p:cBhvr>
                                      <p:to>
                                        <p:strVal val="visible"/>
                                      </p:to>
                                    </p:set>
                                    <p:animEffect transition="in" filter="randombar(horizontal)">
                                      <p:cBhvr>
                                        <p:cTn id="10" dur="500"/>
                                        <p:tgtEl>
                                          <p:spTgt spid="7172"/>
                                        </p:tgtEl>
                                      </p:cBhvr>
                                    </p:animEffect>
                                  </p:childTnLst>
                                </p:cTn>
                              </p:par>
                              <p:par>
                                <p:cTn id="11" presetID="14" presetClass="entr" presetSubtype="1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randombar(horizontal)">
                                      <p:cBhvr>
                                        <p:cTn id="13" dur="500"/>
                                        <p:tgtEl>
                                          <p:spTgt spid="3"/>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randombar(horizontal)">
                                      <p:cBhvr>
                                        <p:cTn id="16" dur="500"/>
                                        <p:tgtEl>
                                          <p:spTgt spid="30"/>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randombar(horizontal)">
                                      <p:cBhvr>
                                        <p:cTn id="19" dur="500"/>
                                        <p:tgtEl>
                                          <p:spTgt spid="7"/>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randombar(horizontal)">
                                      <p:cBhvr>
                                        <p:cTn id="22" dur="500"/>
                                        <p:tgtEl>
                                          <p:spTgt spid="36"/>
                                        </p:tgtEl>
                                      </p:cBhvr>
                                    </p:animEffect>
                                  </p:childTnLst>
                                </p:cTn>
                              </p:par>
                              <p:par>
                                <p:cTn id="23" presetID="14" presetClass="entr" presetSubtype="10" fill="hold" nodeType="with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randombar(horizontal)">
                                      <p:cBhvr>
                                        <p:cTn id="25" dur="500"/>
                                        <p:tgtEl>
                                          <p:spTgt spid="31"/>
                                        </p:tgtEl>
                                      </p:cBhvr>
                                    </p:animEffect>
                                  </p:childTnLst>
                                </p:cTn>
                              </p:par>
                              <p:par>
                                <p:cTn id="26" presetID="14" presetClass="entr" presetSubtype="10" fill="hold" nodeType="withEffect">
                                  <p:stCondLst>
                                    <p:cond delay="0"/>
                                  </p:stCondLst>
                                  <p:childTnLst>
                                    <p:set>
                                      <p:cBhvr>
                                        <p:cTn id="27" dur="1" fill="hold">
                                          <p:stCondLst>
                                            <p:cond delay="0"/>
                                          </p:stCondLst>
                                        </p:cTn>
                                        <p:tgtEl>
                                          <p:spTgt spid="7173"/>
                                        </p:tgtEl>
                                        <p:attrNameLst>
                                          <p:attrName>style.visibility</p:attrName>
                                        </p:attrNameLst>
                                      </p:cBhvr>
                                      <p:to>
                                        <p:strVal val="visible"/>
                                      </p:to>
                                    </p:set>
                                    <p:animEffect transition="in" filter="randombar(horizontal)">
                                      <p:cBhvr>
                                        <p:cTn id="28" dur="500"/>
                                        <p:tgtEl>
                                          <p:spTgt spid="7173"/>
                                        </p:tgtEl>
                                      </p:cBhvr>
                                    </p:animEffect>
                                  </p:childTnLst>
                                </p:cTn>
                              </p:par>
                              <p:par>
                                <p:cTn id="29" presetID="14" presetClass="entr" presetSubtype="10" fill="hold" grpId="0" nodeType="withEffect">
                                  <p:stCondLst>
                                    <p:cond delay="0"/>
                                  </p:stCondLst>
                                  <p:childTnLst>
                                    <p:set>
                                      <p:cBhvr>
                                        <p:cTn id="30" dur="1" fill="hold">
                                          <p:stCondLst>
                                            <p:cond delay="0"/>
                                          </p:stCondLst>
                                        </p:cTn>
                                        <p:tgtEl>
                                          <p:spTgt spid="41"/>
                                        </p:tgtEl>
                                        <p:attrNameLst>
                                          <p:attrName>style.visibility</p:attrName>
                                        </p:attrNameLst>
                                      </p:cBhvr>
                                      <p:to>
                                        <p:strVal val="visible"/>
                                      </p:to>
                                    </p:set>
                                    <p:animEffect transition="in" filter="randombar(horizontal)">
                                      <p:cBhvr>
                                        <p:cTn id="31" dur="500"/>
                                        <p:tgtEl>
                                          <p:spTgt spid="41"/>
                                        </p:tgtEl>
                                      </p:cBhvr>
                                    </p:animEffect>
                                  </p:childTnLst>
                                </p:cTn>
                              </p:par>
                              <p:par>
                                <p:cTn id="32" presetID="14" presetClass="entr" presetSubtype="10"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Effect transition="in" filter="randombar(horizontal)">
                                      <p:cBhvr>
                                        <p:cTn id="34" dur="500"/>
                                        <p:tgtEl>
                                          <p:spTgt spid="82"/>
                                        </p:tgtEl>
                                      </p:cBhvr>
                                    </p:animEffect>
                                  </p:childTnLst>
                                </p:cTn>
                              </p:par>
                              <p:par>
                                <p:cTn id="35" presetID="14" presetClass="entr" presetSubtype="10" fill="hold" nodeType="withEffect">
                                  <p:stCondLst>
                                    <p:cond delay="0"/>
                                  </p:stCondLst>
                                  <p:childTnLst>
                                    <p:set>
                                      <p:cBhvr>
                                        <p:cTn id="36" dur="1" fill="hold">
                                          <p:stCondLst>
                                            <p:cond delay="0"/>
                                          </p:stCondLst>
                                        </p:cTn>
                                        <p:tgtEl>
                                          <p:spTgt spid="87"/>
                                        </p:tgtEl>
                                        <p:attrNameLst>
                                          <p:attrName>style.visibility</p:attrName>
                                        </p:attrNameLst>
                                      </p:cBhvr>
                                      <p:to>
                                        <p:strVal val="visible"/>
                                      </p:to>
                                    </p:set>
                                    <p:animEffect transition="in" filter="randombar(horizontal)">
                                      <p:cBhvr>
                                        <p:cTn id="37" dur="500"/>
                                        <p:tgtEl>
                                          <p:spTgt spid="87"/>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nodeType="clickEffect">
                                  <p:stCondLst>
                                    <p:cond delay="0"/>
                                  </p:stCondLst>
                                  <p:childTnLst>
                                    <p:set>
                                      <p:cBhvr>
                                        <p:cTn id="41" dur="1" fill="hold">
                                          <p:stCondLst>
                                            <p:cond delay="0"/>
                                          </p:stCondLst>
                                        </p:cTn>
                                        <p:tgtEl>
                                          <p:spTgt spid="59"/>
                                        </p:tgtEl>
                                        <p:attrNameLst>
                                          <p:attrName>style.visibility</p:attrName>
                                        </p:attrNameLst>
                                      </p:cBhvr>
                                      <p:to>
                                        <p:strVal val="visible"/>
                                      </p:to>
                                    </p:set>
                                    <p:animEffect transition="in" filter="randombar(horizontal)">
                                      <p:cBhvr>
                                        <p:cTn id="42" dur="500"/>
                                        <p:tgtEl>
                                          <p:spTgt spid="59"/>
                                        </p:tgtEl>
                                      </p:cBhvr>
                                    </p:animEffect>
                                  </p:childTnLst>
                                </p:cTn>
                              </p:par>
                              <p:par>
                                <p:cTn id="43" presetID="14" presetClass="entr" presetSubtype="10" fill="hold" nodeType="withEffect">
                                  <p:stCondLst>
                                    <p:cond delay="0"/>
                                  </p:stCondLst>
                                  <p:childTnLst>
                                    <p:set>
                                      <p:cBhvr>
                                        <p:cTn id="44" dur="1" fill="hold">
                                          <p:stCondLst>
                                            <p:cond delay="0"/>
                                          </p:stCondLst>
                                        </p:cTn>
                                        <p:tgtEl>
                                          <p:spTgt spid="60"/>
                                        </p:tgtEl>
                                        <p:attrNameLst>
                                          <p:attrName>style.visibility</p:attrName>
                                        </p:attrNameLst>
                                      </p:cBhvr>
                                      <p:to>
                                        <p:strVal val="visible"/>
                                      </p:to>
                                    </p:set>
                                    <p:animEffect transition="in" filter="randombar(horizontal)">
                                      <p:cBhvr>
                                        <p:cTn id="45" dur="500"/>
                                        <p:tgtEl>
                                          <p:spTgt spid="60"/>
                                        </p:tgtEl>
                                      </p:cBhvr>
                                    </p:animEffect>
                                  </p:childTnLst>
                                </p:cTn>
                              </p:par>
                              <p:par>
                                <p:cTn id="46" presetID="14" presetClass="entr" presetSubtype="10" fill="hold" nodeType="with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randombar(horizontal)">
                                      <p:cBhvr>
                                        <p:cTn id="48" dur="500"/>
                                        <p:tgtEl>
                                          <p:spTgt spid="62"/>
                                        </p:tgtEl>
                                      </p:cBhvr>
                                    </p:animEffect>
                                  </p:childTnLst>
                                </p:cTn>
                              </p:par>
                              <p:par>
                                <p:cTn id="49" presetID="14" presetClass="entr" presetSubtype="10" fill="hold" grpId="0" nodeType="withEffect">
                                  <p:stCondLst>
                                    <p:cond delay="0"/>
                                  </p:stCondLst>
                                  <p:childTnLst>
                                    <p:set>
                                      <p:cBhvr>
                                        <p:cTn id="50" dur="1" fill="hold">
                                          <p:stCondLst>
                                            <p:cond delay="0"/>
                                          </p:stCondLst>
                                        </p:cTn>
                                        <p:tgtEl>
                                          <p:spTgt spid="74"/>
                                        </p:tgtEl>
                                        <p:attrNameLst>
                                          <p:attrName>style.visibility</p:attrName>
                                        </p:attrNameLst>
                                      </p:cBhvr>
                                      <p:to>
                                        <p:strVal val="visible"/>
                                      </p:to>
                                    </p:set>
                                    <p:animEffect transition="in" filter="randombar(horizontal)">
                                      <p:cBhvr>
                                        <p:cTn id="51" dur="500"/>
                                        <p:tgtEl>
                                          <p:spTgt spid="74"/>
                                        </p:tgtEl>
                                      </p:cBhvr>
                                    </p:animEffect>
                                  </p:childTnLst>
                                </p:cTn>
                              </p:par>
                              <p:par>
                                <p:cTn id="52" presetID="14" presetClass="entr" presetSubtype="10" fill="hold" grpId="0" nodeType="withEffect">
                                  <p:stCondLst>
                                    <p:cond delay="0"/>
                                  </p:stCondLst>
                                  <p:childTnLst>
                                    <p:set>
                                      <p:cBhvr>
                                        <p:cTn id="53" dur="1" fill="hold">
                                          <p:stCondLst>
                                            <p:cond delay="0"/>
                                          </p:stCondLst>
                                        </p:cTn>
                                        <p:tgtEl>
                                          <p:spTgt spid="75"/>
                                        </p:tgtEl>
                                        <p:attrNameLst>
                                          <p:attrName>style.visibility</p:attrName>
                                        </p:attrNameLst>
                                      </p:cBhvr>
                                      <p:to>
                                        <p:strVal val="visible"/>
                                      </p:to>
                                    </p:set>
                                    <p:animEffect transition="in" filter="randombar(horizontal)">
                                      <p:cBhvr>
                                        <p:cTn id="54" dur="500"/>
                                        <p:tgtEl>
                                          <p:spTgt spid="75"/>
                                        </p:tgtEl>
                                      </p:cBhvr>
                                    </p:animEffect>
                                  </p:childTnLst>
                                </p:cTn>
                              </p:par>
                              <p:par>
                                <p:cTn id="55" presetID="14" presetClass="entr" presetSubtype="10" fill="hold" grpId="0" nodeType="withEffect">
                                  <p:stCondLst>
                                    <p:cond delay="0"/>
                                  </p:stCondLst>
                                  <p:childTnLst>
                                    <p:set>
                                      <p:cBhvr>
                                        <p:cTn id="56" dur="1" fill="hold">
                                          <p:stCondLst>
                                            <p:cond delay="0"/>
                                          </p:stCondLst>
                                        </p:cTn>
                                        <p:tgtEl>
                                          <p:spTgt spid="76"/>
                                        </p:tgtEl>
                                        <p:attrNameLst>
                                          <p:attrName>style.visibility</p:attrName>
                                        </p:attrNameLst>
                                      </p:cBhvr>
                                      <p:to>
                                        <p:strVal val="visible"/>
                                      </p:to>
                                    </p:set>
                                    <p:animEffect transition="in" filter="randombar(horizontal)">
                                      <p:cBhvr>
                                        <p:cTn id="57" dur="500"/>
                                        <p:tgtEl>
                                          <p:spTgt spid="76"/>
                                        </p:tgtEl>
                                      </p:cBhvr>
                                    </p:animEffect>
                                  </p:childTnLst>
                                </p:cTn>
                              </p:par>
                              <p:par>
                                <p:cTn id="58" presetID="14" presetClass="entr" presetSubtype="10" fill="hold" nodeType="withEffect">
                                  <p:stCondLst>
                                    <p:cond delay="0"/>
                                  </p:stCondLst>
                                  <p:childTnLst>
                                    <p:set>
                                      <p:cBhvr>
                                        <p:cTn id="59" dur="1" fill="hold">
                                          <p:stCondLst>
                                            <p:cond delay="0"/>
                                          </p:stCondLst>
                                        </p:cTn>
                                        <p:tgtEl>
                                          <p:spTgt spid="77"/>
                                        </p:tgtEl>
                                        <p:attrNameLst>
                                          <p:attrName>style.visibility</p:attrName>
                                        </p:attrNameLst>
                                      </p:cBhvr>
                                      <p:to>
                                        <p:strVal val="visible"/>
                                      </p:to>
                                    </p:set>
                                    <p:animEffect transition="in" filter="randombar(horizontal)">
                                      <p:cBhvr>
                                        <p:cTn id="60" dur="500"/>
                                        <p:tgtEl>
                                          <p:spTgt spid="77"/>
                                        </p:tgtEl>
                                      </p:cBhvr>
                                    </p:animEffect>
                                  </p:childTnLst>
                                </p:cTn>
                              </p:par>
                              <p:par>
                                <p:cTn id="61" presetID="14" presetClass="entr" presetSubtype="10" fill="hold"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randombar(horizontal)">
                                      <p:cBhvr>
                                        <p:cTn id="63" dur="500"/>
                                        <p:tgtEl>
                                          <p:spTgt spid="78"/>
                                        </p:tgtEl>
                                      </p:cBhvr>
                                    </p:animEffect>
                                  </p:childTnLst>
                                </p:cTn>
                              </p:par>
                              <p:par>
                                <p:cTn id="64" presetID="14" presetClass="entr" presetSubtype="10" fill="hold" grpId="0" nodeType="withEffect">
                                  <p:stCondLst>
                                    <p:cond delay="0"/>
                                  </p:stCondLst>
                                  <p:childTnLst>
                                    <p:set>
                                      <p:cBhvr>
                                        <p:cTn id="65" dur="1" fill="hold">
                                          <p:stCondLst>
                                            <p:cond delay="0"/>
                                          </p:stCondLst>
                                        </p:cTn>
                                        <p:tgtEl>
                                          <p:spTgt spid="79"/>
                                        </p:tgtEl>
                                        <p:attrNameLst>
                                          <p:attrName>style.visibility</p:attrName>
                                        </p:attrNameLst>
                                      </p:cBhvr>
                                      <p:to>
                                        <p:strVal val="visible"/>
                                      </p:to>
                                    </p:set>
                                    <p:animEffect transition="in" filter="randombar(horizontal)">
                                      <p:cBhvr>
                                        <p:cTn id="66" dur="500"/>
                                        <p:tgtEl>
                                          <p:spTgt spid="79"/>
                                        </p:tgtEl>
                                      </p:cBhvr>
                                    </p:animEffect>
                                  </p:childTnLst>
                                </p:cTn>
                              </p:par>
                              <p:par>
                                <p:cTn id="67" presetID="14" presetClass="entr" presetSubtype="10" fill="hold" grpId="0" nodeType="withEffect">
                                  <p:stCondLst>
                                    <p:cond delay="500"/>
                                  </p:stCondLst>
                                  <p:childTnLst>
                                    <p:set>
                                      <p:cBhvr>
                                        <p:cTn id="68" dur="1" fill="hold">
                                          <p:stCondLst>
                                            <p:cond delay="0"/>
                                          </p:stCondLst>
                                        </p:cTn>
                                        <p:tgtEl>
                                          <p:spTgt spid="84"/>
                                        </p:tgtEl>
                                        <p:attrNameLst>
                                          <p:attrName>style.visibility</p:attrName>
                                        </p:attrNameLst>
                                      </p:cBhvr>
                                      <p:to>
                                        <p:strVal val="visible"/>
                                      </p:to>
                                    </p:set>
                                    <p:animEffect transition="in" filter="randombar(horizontal)">
                                      <p:cBhvr>
                                        <p:cTn id="69" dur="500"/>
                                        <p:tgtEl>
                                          <p:spTgt spid="84"/>
                                        </p:tgtEl>
                                      </p:cBhvr>
                                    </p:animEffect>
                                  </p:childTnLst>
                                </p:cTn>
                              </p:par>
                              <p:par>
                                <p:cTn id="70" presetID="14" presetClass="entr" presetSubtype="10" fill="hold" nodeType="withEffect">
                                  <p:stCondLst>
                                    <p:cond delay="500"/>
                                  </p:stCondLst>
                                  <p:childTnLst>
                                    <p:set>
                                      <p:cBhvr>
                                        <p:cTn id="71" dur="1" fill="hold">
                                          <p:stCondLst>
                                            <p:cond delay="0"/>
                                          </p:stCondLst>
                                        </p:cTn>
                                        <p:tgtEl>
                                          <p:spTgt spid="88"/>
                                        </p:tgtEl>
                                        <p:attrNameLst>
                                          <p:attrName>style.visibility</p:attrName>
                                        </p:attrNameLst>
                                      </p:cBhvr>
                                      <p:to>
                                        <p:strVal val="visible"/>
                                      </p:to>
                                    </p:set>
                                    <p:animEffect transition="in" filter="randombar(horizontal)">
                                      <p:cBhvr>
                                        <p:cTn id="72"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7" grpId="0" animBg="1"/>
      <p:bldP spid="36" grpId="0"/>
      <p:bldP spid="41" grpId="0"/>
      <p:bldP spid="74" grpId="0" animBg="1"/>
      <p:bldP spid="75" grpId="0" animBg="1"/>
      <p:bldP spid="76" grpId="0"/>
      <p:bldP spid="79" grpId="0"/>
      <p:bldP spid="82" grpId="0" animBg="1"/>
      <p:bldP spid="84"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56" name="円/楕円 55"/>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57" name="円/楕円 56"/>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100" name="グループ化 99">
            <a:extLst>
              <a:ext uri="{FF2B5EF4-FFF2-40B4-BE49-F238E27FC236}">
                <a16:creationId xmlns:a16="http://schemas.microsoft.com/office/drawing/2014/main" id="{7858F5C9-F546-4FDA-884E-844CD4BDF07F}"/>
              </a:ext>
            </a:extLst>
          </p:cNvPr>
          <p:cNvGrpSpPr/>
          <p:nvPr/>
        </p:nvGrpSpPr>
        <p:grpSpPr>
          <a:xfrm rot="544062">
            <a:off x="8690128" y="605603"/>
            <a:ext cx="594864" cy="564816"/>
            <a:chOff x="2723894" y="936005"/>
            <a:chExt cx="2425139" cy="2301962"/>
          </a:xfrm>
          <a:effectLst>
            <a:outerShdw blurRad="38100" dist="38100" dir="8100000" algn="tr" rotWithShape="0">
              <a:prstClr val="black">
                <a:alpha val="40000"/>
              </a:prstClr>
            </a:outerShdw>
          </a:effectLst>
        </p:grpSpPr>
        <p:grpSp>
          <p:nvGrpSpPr>
            <p:cNvPr id="101" name="グループ化 100">
              <a:extLst>
                <a:ext uri="{FF2B5EF4-FFF2-40B4-BE49-F238E27FC236}">
                  <a16:creationId xmlns:a16="http://schemas.microsoft.com/office/drawing/2014/main" id="{32776D57-30EB-40F0-A858-5C1FE17CB963}"/>
                </a:ext>
              </a:extLst>
            </p:cNvPr>
            <p:cNvGrpSpPr/>
            <p:nvPr/>
          </p:nvGrpSpPr>
          <p:grpSpPr>
            <a:xfrm>
              <a:off x="2991168" y="1221263"/>
              <a:ext cx="1944215" cy="1771248"/>
              <a:chOff x="2991168" y="1221263"/>
              <a:chExt cx="1944215" cy="1771248"/>
            </a:xfrm>
          </p:grpSpPr>
          <p:sp>
            <p:nvSpPr>
              <p:cNvPr id="103" name="円/楕円 156">
                <a:extLst>
                  <a:ext uri="{FF2B5EF4-FFF2-40B4-BE49-F238E27FC236}">
                    <a16:creationId xmlns:a16="http://schemas.microsoft.com/office/drawing/2014/main" id="{7187CFFA-F18E-43FE-BB5C-C6F153F1CA5D}"/>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dirty="0">
                  <a:ln>
                    <a:noFill/>
                  </a:ln>
                  <a:solidFill>
                    <a:prstClr val="white"/>
                  </a:solidFill>
                  <a:effectLst/>
                  <a:uLnTx/>
                  <a:uFillTx/>
                  <a:latin typeface="Meiryo UI"/>
                  <a:ea typeface="Meiryo UI"/>
                  <a:cs typeface="+mn-cs"/>
                </a:endParaRPr>
              </a:p>
            </p:txBody>
          </p:sp>
          <p:sp>
            <p:nvSpPr>
              <p:cNvPr id="104" name="角丸四角形 157">
                <a:extLst>
                  <a:ext uri="{FF2B5EF4-FFF2-40B4-BE49-F238E27FC236}">
                    <a16:creationId xmlns:a16="http://schemas.microsoft.com/office/drawing/2014/main" id="{5AA8227D-68D1-4838-BFC5-B517324564FF}"/>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marL="0" marR="0" lvl="0" indent="0" algn="ctr" defTabSz="1371805" rtl="0" eaLnBrk="1" fontAlgn="auto" latinLnBrk="0" hangingPunct="1">
                  <a:lnSpc>
                    <a:spcPts val="1500"/>
                  </a:lnSpc>
                  <a:spcBef>
                    <a:spcPts val="0"/>
                  </a:spcBef>
                  <a:spcAft>
                    <a:spcPts val="0"/>
                  </a:spcAft>
                  <a:buClrTx/>
                  <a:buSzTx/>
                  <a:buFontTx/>
                  <a:buNone/>
                  <a:tabLst/>
                  <a:defRPr/>
                </a:pPr>
                <a:r>
                  <a:rPr kumimoji="0" lang="en-US" altLang="ja-JP" sz="1400" b="1" i="0" u="none" strike="noStrike" kern="0" cap="none" spc="0" normalizeH="0" baseline="0" noProof="0" dirty="0">
                    <a:ln>
                      <a:noFill/>
                    </a:ln>
                    <a:solidFill>
                      <a:prstClr val="white"/>
                    </a:solidFill>
                    <a:effectLst/>
                    <a:uLnTx/>
                    <a:uFillTx/>
                    <a:latin typeface="Calibri"/>
                    <a:ea typeface="Meiryo UI"/>
                    <a:cs typeface="+mn-cs"/>
                  </a:rPr>
                  <a:t>v.2</a:t>
                </a:r>
                <a:endParaRPr kumimoji="0" lang="ja-JP" altLang="en-US" sz="14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102" name="Picture 2" descr="C:\Users\toa27839.TOA\AppData\Local\Temp\notesEA312D\Bubble_material_noshadow-01.png">
              <a:extLst>
                <a:ext uri="{FF2B5EF4-FFF2-40B4-BE49-F238E27FC236}">
                  <a16:creationId xmlns:a16="http://schemas.microsoft.com/office/drawing/2014/main" id="{AD2264BE-3E70-4479-B7DA-3956E1F6BBE3}"/>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23894" y="936005"/>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grpSp>
        <p:nvGrpSpPr>
          <p:cNvPr id="13" name="グループ化 12">
            <a:extLst>
              <a:ext uri="{FF2B5EF4-FFF2-40B4-BE49-F238E27FC236}">
                <a16:creationId xmlns:a16="http://schemas.microsoft.com/office/drawing/2014/main" id="{AEF4CE21-3630-7067-9D50-3F4F3D6B048B}"/>
              </a:ext>
            </a:extLst>
          </p:cNvPr>
          <p:cNvGrpSpPr/>
          <p:nvPr/>
        </p:nvGrpSpPr>
        <p:grpSpPr>
          <a:xfrm>
            <a:off x="719600" y="5060180"/>
            <a:ext cx="1372636" cy="1940845"/>
            <a:chOff x="719600" y="4726679"/>
            <a:chExt cx="1372636" cy="1940845"/>
          </a:xfrm>
          <a:effectLst>
            <a:outerShdw blurRad="50800" dist="38100" dir="8100000" algn="tr" rotWithShape="0">
              <a:prstClr val="black">
                <a:alpha val="40000"/>
              </a:prstClr>
            </a:outerShdw>
          </a:effectLst>
        </p:grpSpPr>
        <p:sp>
          <p:nvSpPr>
            <p:cNvPr id="33" name="正方形/長方形 32">
              <a:extLst>
                <a:ext uri="{FF2B5EF4-FFF2-40B4-BE49-F238E27FC236}">
                  <a16:creationId xmlns:a16="http://schemas.microsoft.com/office/drawing/2014/main" id="{89AD8A54-51D0-4CCC-8EB9-625765368711}"/>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4" action="ppaction://hlinksldjump"/>
                </a:rPr>
                <a:t>Common</a:t>
              </a:r>
              <a:endParaRPr kumimoji="1" lang="en-US" altLang="ja-JP" sz="1200" dirty="0"/>
            </a:p>
            <a:p>
              <a:r>
                <a:rPr lang="ja-JP" altLang="en-US" sz="1100" dirty="0"/>
                <a:t>   </a:t>
              </a:r>
              <a:r>
                <a:rPr lang="en-US" altLang="ja-JP" sz="1100" dirty="0">
                  <a:hlinkClick r:id="rId5" action="ppaction://hlinksldjump"/>
                </a:rPr>
                <a:t>Audio</a:t>
              </a:r>
              <a:endParaRPr lang="en-US" altLang="ja-JP" sz="1100" dirty="0"/>
            </a:p>
            <a:p>
              <a:r>
                <a:rPr kumimoji="1" lang="en-US" altLang="ja-JP" sz="1100" dirty="0"/>
                <a:t>   </a:t>
              </a:r>
              <a:r>
                <a:rPr kumimoji="1" lang="en-US" altLang="ja-JP" sz="1100" dirty="0">
                  <a:hlinkClick r:id="rId6" action="ppaction://hlinksldjump"/>
                </a:rPr>
                <a:t>Control</a:t>
              </a:r>
              <a:endParaRPr kumimoji="1" lang="en-US" altLang="ja-JP" sz="1100" dirty="0"/>
            </a:p>
            <a:p>
              <a:r>
                <a:rPr lang="en-US" altLang="ja-JP" sz="1100" dirty="0"/>
                <a:t>   </a:t>
              </a:r>
              <a:r>
                <a:rPr lang="en-US" altLang="ja-JP" sz="1100" dirty="0">
                  <a:hlinkClick r:id="rId7" action="ppaction://hlinksldjump"/>
                </a:rPr>
                <a:t>Timer</a:t>
              </a:r>
              <a:endParaRPr kumimoji="1" lang="en-US" altLang="ja-JP" sz="1100" dirty="0"/>
            </a:p>
            <a:p>
              <a:r>
                <a:rPr lang="en-US" altLang="ja-JP" sz="1100" dirty="0"/>
                <a:t>   </a:t>
              </a:r>
              <a:r>
                <a:rPr lang="en-US" altLang="ja-JP" sz="1100" dirty="0">
                  <a:hlinkClick r:id="rId8" action="ppaction://hlinksldjump"/>
                </a:rPr>
                <a:t>Others</a:t>
              </a:r>
              <a:endParaRPr lang="en-US" altLang="ja-JP" sz="1100" dirty="0"/>
            </a:p>
            <a:p>
              <a:r>
                <a:rPr lang="en-US" altLang="ja-JP" sz="1200" dirty="0"/>
                <a:t> </a:t>
              </a:r>
              <a:r>
                <a:rPr lang="en-US" altLang="ja-JP" sz="1200" dirty="0">
                  <a:hlinkClick r:id="rId9" action="ppaction://hlinksldjump"/>
                </a:rPr>
                <a:t>04F </a:t>
              </a:r>
              <a:endParaRPr lang="en-US" altLang="ja-JP" sz="1200" dirty="0"/>
            </a:p>
            <a:p>
              <a:r>
                <a:rPr kumimoji="1" lang="en-US" altLang="ja-JP" sz="1200" dirty="0"/>
                <a:t> </a:t>
              </a:r>
              <a:r>
                <a:rPr kumimoji="1" lang="en-US" altLang="ja-JP" sz="1200" dirty="0">
                  <a:hlinkClick r:id="rId10" action="ppaction://hlinksldjump"/>
                </a:rPr>
                <a:t>08F</a:t>
              </a:r>
              <a:endParaRPr kumimoji="1" lang="en-US" altLang="ja-JP" sz="1200" dirty="0"/>
            </a:p>
            <a:p>
              <a:r>
                <a:rPr lang="en-US" altLang="ja-JP" sz="1200" dirty="0"/>
                <a:t> </a:t>
              </a:r>
              <a:r>
                <a:rPr lang="en-US" altLang="ja-JP" sz="1200" dirty="0">
                  <a:hlinkClick r:id="rId11" action="ppaction://hlinksldjump"/>
                </a:rPr>
                <a:t>16F</a:t>
              </a:r>
              <a:endParaRPr lang="en-US" altLang="ja-JP" sz="1200" dirty="0"/>
            </a:p>
            <a:p>
              <a:r>
                <a:rPr lang="en-US" altLang="ja-JP" sz="1200" dirty="0"/>
                <a:t> </a:t>
              </a:r>
              <a:r>
                <a:rPr lang="en-US" altLang="ja-JP" sz="1200" dirty="0">
                  <a:hlinkClick r:id="rId12" action="ppaction://hlinksldjump"/>
                </a:rPr>
                <a:t>08/16F SS Exp</a:t>
              </a:r>
              <a:endParaRPr lang="en-US" altLang="ja-JP" sz="1200" dirty="0"/>
            </a:p>
            <a:p>
              <a:r>
                <a:rPr kumimoji="1" lang="en-US" altLang="ja-JP" sz="1200" dirty="0"/>
                <a:t> </a:t>
              </a:r>
              <a:r>
                <a:rPr kumimoji="1" lang="en-US" altLang="ja-JP" sz="1200" dirty="0">
                  <a:hlinkClick r:id="rId13" action="ppaction://hlinksldjump"/>
                </a:rPr>
                <a:t>Deference</a:t>
              </a:r>
              <a:endParaRPr kumimoji="1" lang="en-US" altLang="ja-JP" sz="1200" dirty="0"/>
            </a:p>
          </p:txBody>
        </p:sp>
        <p:sp>
          <p:nvSpPr>
            <p:cNvPr id="40" name="二等辺三角形 72">
              <a:extLst>
                <a:ext uri="{FF2B5EF4-FFF2-40B4-BE49-F238E27FC236}">
                  <a16:creationId xmlns:a16="http://schemas.microsoft.com/office/drawing/2014/main" id="{47391859-F6C9-F521-5223-1949F9DDF20B}"/>
                </a:ext>
              </a:extLst>
            </p:cNvPr>
            <p:cNvSpPr/>
            <p:nvPr/>
          </p:nvSpPr>
          <p:spPr>
            <a:xfrm rot="16200000">
              <a:off x="677061" y="4769218"/>
              <a:ext cx="320003" cy="234926"/>
            </a:xfrm>
            <a:custGeom>
              <a:avLst/>
              <a:gdLst>
                <a:gd name="connsiteX0" fmla="*/ 0 w 107352"/>
                <a:gd name="connsiteY0" fmla="*/ 216024 h 216024"/>
                <a:gd name="connsiteX1" fmla="*/ 107352 w 107352"/>
                <a:gd name="connsiteY1" fmla="*/ 0 h 216024"/>
                <a:gd name="connsiteX2" fmla="*/ 107352 w 107352"/>
                <a:gd name="connsiteY2" fmla="*/ 216024 h 216024"/>
                <a:gd name="connsiteX3" fmla="*/ 0 w 107352"/>
                <a:gd name="connsiteY3" fmla="*/ 216024 h 216024"/>
                <a:gd name="connsiteX0" fmla="*/ 0 w 320003"/>
                <a:gd name="connsiteY0" fmla="*/ 234926 h 234926"/>
                <a:gd name="connsiteX1" fmla="*/ 320003 w 320003"/>
                <a:gd name="connsiteY1" fmla="*/ 0 h 234926"/>
                <a:gd name="connsiteX2" fmla="*/ 107352 w 320003"/>
                <a:gd name="connsiteY2" fmla="*/ 234926 h 234926"/>
                <a:gd name="connsiteX3" fmla="*/ 0 w 320003"/>
                <a:gd name="connsiteY3" fmla="*/ 234926 h 234926"/>
              </a:gdLst>
              <a:ahLst/>
              <a:cxnLst>
                <a:cxn ang="0">
                  <a:pos x="connsiteX0" y="connsiteY0"/>
                </a:cxn>
                <a:cxn ang="0">
                  <a:pos x="connsiteX1" y="connsiteY1"/>
                </a:cxn>
                <a:cxn ang="0">
                  <a:pos x="connsiteX2" y="connsiteY2"/>
                </a:cxn>
                <a:cxn ang="0">
                  <a:pos x="connsiteX3" y="connsiteY3"/>
                </a:cxn>
              </a:cxnLst>
              <a:rect l="l" t="t" r="r" b="b"/>
              <a:pathLst>
                <a:path w="320003" h="234926">
                  <a:moveTo>
                    <a:pt x="0" y="234926"/>
                  </a:moveTo>
                  <a:lnTo>
                    <a:pt x="320003" y="0"/>
                  </a:lnTo>
                  <a:lnTo>
                    <a:pt x="107352" y="234926"/>
                  </a:lnTo>
                  <a:lnTo>
                    <a:pt x="0" y="234926"/>
                  </a:lnTo>
                  <a:close/>
                </a:path>
              </a:pathLst>
            </a:cu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110" name="円/楕円 100">
            <a:extLst>
              <a:ext uri="{FF2B5EF4-FFF2-40B4-BE49-F238E27FC236}">
                <a16:creationId xmlns:a16="http://schemas.microsoft.com/office/drawing/2014/main" id="{3080063E-478D-033D-FB9F-53F779D57C17}"/>
              </a:ext>
            </a:extLst>
          </p:cNvPr>
          <p:cNvSpPr/>
          <p:nvPr/>
        </p:nvSpPr>
        <p:spPr>
          <a:xfrm>
            <a:off x="989424" y="5264794"/>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円/楕円 100">
            <a:extLst>
              <a:ext uri="{FF2B5EF4-FFF2-40B4-BE49-F238E27FC236}">
                <a16:creationId xmlns:a16="http://schemas.microsoft.com/office/drawing/2014/main" id="{6C57C636-B61A-98BF-4454-9D3AF6BCB07B}"/>
              </a:ext>
            </a:extLst>
          </p:cNvPr>
          <p:cNvSpPr/>
          <p:nvPr/>
        </p:nvSpPr>
        <p:spPr>
          <a:xfrm>
            <a:off x="1058231" y="5445307"/>
            <a:ext cx="50477" cy="41624"/>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1">
            <a:extLst>
              <a:ext uri="{FF2B5EF4-FFF2-40B4-BE49-F238E27FC236}">
                <a16:creationId xmlns:a16="http://schemas.microsoft.com/office/drawing/2014/main" id="{B496D988-3D0D-4894-9F39-D4C47C14926D}"/>
              </a:ext>
            </a:extLst>
          </p:cNvPr>
          <p:cNvGrpSpPr/>
          <p:nvPr/>
        </p:nvGrpSpPr>
        <p:grpSpPr>
          <a:xfrm>
            <a:off x="3664963" y="2130309"/>
            <a:ext cx="10034591" cy="5509683"/>
            <a:chOff x="3664963" y="2130309"/>
            <a:chExt cx="10034591" cy="5509683"/>
          </a:xfrm>
        </p:grpSpPr>
        <p:sp>
          <p:nvSpPr>
            <p:cNvPr id="63" name="角丸四角形 60">
              <a:extLst>
                <a:ext uri="{FF2B5EF4-FFF2-40B4-BE49-F238E27FC236}">
                  <a16:creationId xmlns:a16="http://schemas.microsoft.com/office/drawing/2014/main" id="{3A30226A-7623-412D-8132-BF15798EA8B8}"/>
                </a:ext>
              </a:extLst>
            </p:cNvPr>
            <p:cNvSpPr/>
            <p:nvPr/>
          </p:nvSpPr>
          <p:spPr>
            <a:xfrm>
              <a:off x="7053251" y="4998791"/>
              <a:ext cx="452355" cy="731263"/>
            </a:xfrm>
            <a:prstGeom prst="roundRect">
              <a:avLst>
                <a:gd name="adj" fmla="val 23344"/>
              </a:avLst>
            </a:prstGeom>
            <a:noFill/>
            <a:ln>
              <a:solidFill>
                <a:srgbClr val="FF0066"/>
              </a:solidFill>
            </a:ln>
            <a:effectLst>
              <a:glow rad="101600">
                <a:srgbClr val="FF0066">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3" name="グループ化 2">
              <a:extLst>
                <a:ext uri="{FF2B5EF4-FFF2-40B4-BE49-F238E27FC236}">
                  <a16:creationId xmlns:a16="http://schemas.microsoft.com/office/drawing/2014/main" id="{DA597AE8-291B-4B9D-BC47-E4FC53A56AEC}"/>
                </a:ext>
              </a:extLst>
            </p:cNvPr>
            <p:cNvGrpSpPr/>
            <p:nvPr/>
          </p:nvGrpSpPr>
          <p:grpSpPr>
            <a:xfrm>
              <a:off x="3664963" y="3750390"/>
              <a:ext cx="3840643" cy="2003562"/>
              <a:chOff x="3664963" y="3750390"/>
              <a:chExt cx="3840643" cy="2003562"/>
            </a:xfrm>
          </p:grpSpPr>
          <p:sp>
            <p:nvSpPr>
              <p:cNvPr id="23" name="正方形/長方形 22">
                <a:extLst>
                  <a:ext uri="{FF2B5EF4-FFF2-40B4-BE49-F238E27FC236}">
                    <a16:creationId xmlns:a16="http://schemas.microsoft.com/office/drawing/2014/main" id="{2267F683-F362-4D29-A265-AD5FE2DBC57A}"/>
                  </a:ext>
                </a:extLst>
              </p:cNvPr>
              <p:cNvSpPr/>
              <p:nvPr/>
            </p:nvSpPr>
            <p:spPr>
              <a:xfrm>
                <a:off x="3845761" y="3750390"/>
                <a:ext cx="3624027" cy="457603"/>
              </a:xfrm>
              <a:prstGeom prst="rect">
                <a:avLst/>
              </a:prstGeom>
              <a:solidFill>
                <a:srgbClr val="FF8FE2">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4" name="正方形/長方形 23">
                <a:extLst>
                  <a:ext uri="{FF2B5EF4-FFF2-40B4-BE49-F238E27FC236}">
                    <a16:creationId xmlns:a16="http://schemas.microsoft.com/office/drawing/2014/main" id="{43A0BA23-4810-441B-B009-583AD3B4E2B7}"/>
                  </a:ext>
                </a:extLst>
              </p:cNvPr>
              <p:cNvSpPr/>
              <p:nvPr/>
            </p:nvSpPr>
            <p:spPr>
              <a:xfrm>
                <a:off x="7083953" y="4207992"/>
                <a:ext cx="385833" cy="996893"/>
              </a:xfrm>
              <a:prstGeom prst="rect">
                <a:avLst/>
              </a:prstGeom>
              <a:solidFill>
                <a:srgbClr val="FF8FE2">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5" name="フリーフォーム 8">
                <a:extLst>
                  <a:ext uri="{FF2B5EF4-FFF2-40B4-BE49-F238E27FC236}">
                    <a16:creationId xmlns:a16="http://schemas.microsoft.com/office/drawing/2014/main" id="{ABD71E99-41EC-4545-A119-43089A8AFF3A}"/>
                  </a:ext>
                </a:extLst>
              </p:cNvPr>
              <p:cNvSpPr/>
              <p:nvPr/>
            </p:nvSpPr>
            <p:spPr>
              <a:xfrm>
                <a:off x="3678528" y="3827293"/>
                <a:ext cx="3715437" cy="1206028"/>
              </a:xfrm>
              <a:custGeom>
                <a:avLst/>
                <a:gdLst>
                  <a:gd name="connsiteX0" fmla="*/ 2476671 w 2476671"/>
                  <a:gd name="connsiteY0" fmla="*/ 803688 h 803688"/>
                  <a:gd name="connsiteX1" fmla="*/ 2476671 w 2476671"/>
                  <a:gd name="connsiteY1" fmla="*/ 0 h 803688"/>
                  <a:gd name="connsiteX2" fmla="*/ 114813 w 2476671"/>
                  <a:gd name="connsiteY2" fmla="*/ 0 h 803688"/>
                  <a:gd name="connsiteX3" fmla="*/ 0 w 2476671"/>
                  <a:gd name="connsiteY3" fmla="*/ 61507 h 803688"/>
                </a:gdLst>
                <a:ahLst/>
                <a:cxnLst>
                  <a:cxn ang="0">
                    <a:pos x="connsiteX0" y="connsiteY0"/>
                  </a:cxn>
                  <a:cxn ang="0">
                    <a:pos x="connsiteX1" y="connsiteY1"/>
                  </a:cxn>
                  <a:cxn ang="0">
                    <a:pos x="connsiteX2" y="connsiteY2"/>
                  </a:cxn>
                  <a:cxn ang="0">
                    <a:pos x="connsiteX3" y="connsiteY3"/>
                  </a:cxn>
                </a:cxnLst>
                <a:rect l="l" t="t" r="r" b="b"/>
                <a:pathLst>
                  <a:path w="2476671" h="803688">
                    <a:moveTo>
                      <a:pt x="2476671" y="803688"/>
                    </a:moveTo>
                    <a:lnTo>
                      <a:pt x="2476671" y="0"/>
                    </a:lnTo>
                    <a:lnTo>
                      <a:pt x="114813" y="0"/>
                    </a:lnTo>
                    <a:lnTo>
                      <a:pt x="0" y="61507"/>
                    </a:lnTo>
                  </a:path>
                </a:pathLst>
              </a:custGeom>
              <a:noFill/>
              <a:ln>
                <a:solidFill>
                  <a:srgbClr val="CC0099"/>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CC0099"/>
                  </a:solidFill>
                  <a:effectLst/>
                  <a:uLnTx/>
                  <a:uFillTx/>
                  <a:latin typeface="Calibri"/>
                  <a:ea typeface="ＭＳ Ｐゴシック" panose="020B0600070205080204" pitchFamily="50" charset="-128"/>
                  <a:cs typeface="+mn-cs"/>
                </a:endParaRPr>
              </a:p>
            </p:txBody>
          </p:sp>
          <p:sp>
            <p:nvSpPr>
              <p:cNvPr id="26" name="フリーフォーム 80">
                <a:extLst>
                  <a:ext uri="{FF2B5EF4-FFF2-40B4-BE49-F238E27FC236}">
                    <a16:creationId xmlns:a16="http://schemas.microsoft.com/office/drawing/2014/main" id="{5BD3CB6E-82B7-4ADB-A2B0-142872CC643E}"/>
                  </a:ext>
                </a:extLst>
              </p:cNvPr>
              <p:cNvSpPr/>
              <p:nvPr/>
            </p:nvSpPr>
            <p:spPr>
              <a:xfrm>
                <a:off x="3670728" y="3936506"/>
                <a:ext cx="3643269" cy="1206028"/>
              </a:xfrm>
              <a:custGeom>
                <a:avLst/>
                <a:gdLst>
                  <a:gd name="connsiteX0" fmla="*/ 2476671 w 2476671"/>
                  <a:gd name="connsiteY0" fmla="*/ 803688 h 803688"/>
                  <a:gd name="connsiteX1" fmla="*/ 2476671 w 2476671"/>
                  <a:gd name="connsiteY1" fmla="*/ 0 h 803688"/>
                  <a:gd name="connsiteX2" fmla="*/ 114813 w 2476671"/>
                  <a:gd name="connsiteY2" fmla="*/ 0 h 803688"/>
                  <a:gd name="connsiteX3" fmla="*/ 0 w 2476671"/>
                  <a:gd name="connsiteY3" fmla="*/ 61507 h 803688"/>
                </a:gdLst>
                <a:ahLst/>
                <a:cxnLst>
                  <a:cxn ang="0">
                    <a:pos x="connsiteX0" y="connsiteY0"/>
                  </a:cxn>
                  <a:cxn ang="0">
                    <a:pos x="connsiteX1" y="connsiteY1"/>
                  </a:cxn>
                  <a:cxn ang="0">
                    <a:pos x="connsiteX2" y="connsiteY2"/>
                  </a:cxn>
                  <a:cxn ang="0">
                    <a:pos x="connsiteX3" y="connsiteY3"/>
                  </a:cxn>
                </a:cxnLst>
                <a:rect l="l" t="t" r="r" b="b"/>
                <a:pathLst>
                  <a:path w="2476671" h="803688">
                    <a:moveTo>
                      <a:pt x="2476671" y="803688"/>
                    </a:moveTo>
                    <a:lnTo>
                      <a:pt x="2476671" y="0"/>
                    </a:lnTo>
                    <a:lnTo>
                      <a:pt x="114813" y="0"/>
                    </a:lnTo>
                    <a:lnTo>
                      <a:pt x="0" y="61507"/>
                    </a:lnTo>
                  </a:path>
                </a:pathLst>
              </a:custGeom>
              <a:noFill/>
              <a:ln>
                <a:solidFill>
                  <a:srgbClr val="CC0099"/>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CC0099"/>
                  </a:solidFill>
                  <a:effectLst/>
                  <a:uLnTx/>
                  <a:uFillTx/>
                  <a:latin typeface="Calibri"/>
                  <a:ea typeface="ＭＳ Ｐゴシック" panose="020B0600070205080204" pitchFamily="50" charset="-128"/>
                  <a:cs typeface="+mn-cs"/>
                </a:endParaRPr>
              </a:p>
            </p:txBody>
          </p:sp>
          <p:sp>
            <p:nvSpPr>
              <p:cNvPr id="27" name="フリーフォーム 81">
                <a:extLst>
                  <a:ext uri="{FF2B5EF4-FFF2-40B4-BE49-F238E27FC236}">
                    <a16:creationId xmlns:a16="http://schemas.microsoft.com/office/drawing/2014/main" id="{AA44734E-40C2-4CB3-AB55-B50298CEE717}"/>
                  </a:ext>
                </a:extLst>
              </p:cNvPr>
              <p:cNvSpPr/>
              <p:nvPr/>
            </p:nvSpPr>
            <p:spPr>
              <a:xfrm>
                <a:off x="3664963" y="4045613"/>
                <a:ext cx="3564422" cy="1206028"/>
              </a:xfrm>
              <a:custGeom>
                <a:avLst/>
                <a:gdLst>
                  <a:gd name="connsiteX0" fmla="*/ 2476671 w 2476671"/>
                  <a:gd name="connsiteY0" fmla="*/ 803688 h 803688"/>
                  <a:gd name="connsiteX1" fmla="*/ 2476671 w 2476671"/>
                  <a:gd name="connsiteY1" fmla="*/ 0 h 803688"/>
                  <a:gd name="connsiteX2" fmla="*/ 114813 w 2476671"/>
                  <a:gd name="connsiteY2" fmla="*/ 0 h 803688"/>
                  <a:gd name="connsiteX3" fmla="*/ 0 w 2476671"/>
                  <a:gd name="connsiteY3" fmla="*/ 61507 h 803688"/>
                </a:gdLst>
                <a:ahLst/>
                <a:cxnLst>
                  <a:cxn ang="0">
                    <a:pos x="connsiteX0" y="connsiteY0"/>
                  </a:cxn>
                  <a:cxn ang="0">
                    <a:pos x="connsiteX1" y="connsiteY1"/>
                  </a:cxn>
                  <a:cxn ang="0">
                    <a:pos x="connsiteX2" y="connsiteY2"/>
                  </a:cxn>
                  <a:cxn ang="0">
                    <a:pos x="connsiteX3" y="connsiteY3"/>
                  </a:cxn>
                </a:cxnLst>
                <a:rect l="l" t="t" r="r" b="b"/>
                <a:pathLst>
                  <a:path w="2476671" h="803688">
                    <a:moveTo>
                      <a:pt x="2476671" y="803688"/>
                    </a:moveTo>
                    <a:lnTo>
                      <a:pt x="2476671" y="0"/>
                    </a:lnTo>
                    <a:lnTo>
                      <a:pt x="114813" y="0"/>
                    </a:lnTo>
                    <a:lnTo>
                      <a:pt x="0" y="61507"/>
                    </a:lnTo>
                  </a:path>
                </a:pathLst>
              </a:custGeom>
              <a:noFill/>
              <a:ln>
                <a:solidFill>
                  <a:srgbClr val="CC0099"/>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CC0099"/>
                  </a:solidFill>
                  <a:effectLst/>
                  <a:uLnTx/>
                  <a:uFillTx/>
                  <a:latin typeface="Calibri"/>
                  <a:ea typeface="ＭＳ Ｐゴシック" panose="020B0600070205080204" pitchFamily="50" charset="-128"/>
                  <a:cs typeface="+mn-cs"/>
                </a:endParaRPr>
              </a:p>
            </p:txBody>
          </p:sp>
          <p:sp>
            <p:nvSpPr>
              <p:cNvPr id="28" name="フリーフォーム 82">
                <a:extLst>
                  <a:ext uri="{FF2B5EF4-FFF2-40B4-BE49-F238E27FC236}">
                    <a16:creationId xmlns:a16="http://schemas.microsoft.com/office/drawing/2014/main" id="{D4536EC6-87BB-426A-99B8-9AE3D61EEAE5}"/>
                  </a:ext>
                </a:extLst>
              </p:cNvPr>
              <p:cNvSpPr/>
              <p:nvPr/>
            </p:nvSpPr>
            <p:spPr>
              <a:xfrm>
                <a:off x="3664964" y="4134438"/>
                <a:ext cx="3476039" cy="1206028"/>
              </a:xfrm>
              <a:custGeom>
                <a:avLst/>
                <a:gdLst>
                  <a:gd name="connsiteX0" fmla="*/ 2476671 w 2476671"/>
                  <a:gd name="connsiteY0" fmla="*/ 803688 h 803688"/>
                  <a:gd name="connsiteX1" fmla="*/ 2476671 w 2476671"/>
                  <a:gd name="connsiteY1" fmla="*/ 0 h 803688"/>
                  <a:gd name="connsiteX2" fmla="*/ 114813 w 2476671"/>
                  <a:gd name="connsiteY2" fmla="*/ 0 h 803688"/>
                  <a:gd name="connsiteX3" fmla="*/ 0 w 2476671"/>
                  <a:gd name="connsiteY3" fmla="*/ 61507 h 803688"/>
                </a:gdLst>
                <a:ahLst/>
                <a:cxnLst>
                  <a:cxn ang="0">
                    <a:pos x="connsiteX0" y="connsiteY0"/>
                  </a:cxn>
                  <a:cxn ang="0">
                    <a:pos x="connsiteX1" y="connsiteY1"/>
                  </a:cxn>
                  <a:cxn ang="0">
                    <a:pos x="connsiteX2" y="connsiteY2"/>
                  </a:cxn>
                  <a:cxn ang="0">
                    <a:pos x="connsiteX3" y="connsiteY3"/>
                  </a:cxn>
                </a:cxnLst>
                <a:rect l="l" t="t" r="r" b="b"/>
                <a:pathLst>
                  <a:path w="2476671" h="803688">
                    <a:moveTo>
                      <a:pt x="2476671" y="803688"/>
                    </a:moveTo>
                    <a:lnTo>
                      <a:pt x="2476671" y="0"/>
                    </a:lnTo>
                    <a:lnTo>
                      <a:pt x="114813" y="0"/>
                    </a:lnTo>
                    <a:lnTo>
                      <a:pt x="0" y="61507"/>
                    </a:lnTo>
                  </a:path>
                </a:pathLst>
              </a:custGeom>
              <a:noFill/>
              <a:ln>
                <a:solidFill>
                  <a:srgbClr val="CC0099"/>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CC0099"/>
                  </a:solidFill>
                  <a:effectLst/>
                  <a:uLnTx/>
                  <a:uFillTx/>
                  <a:latin typeface="Calibri"/>
                  <a:ea typeface="ＭＳ Ｐゴシック" panose="020B0600070205080204" pitchFamily="50" charset="-128"/>
                  <a:cs typeface="+mn-cs"/>
                </a:endParaRPr>
              </a:p>
            </p:txBody>
          </p:sp>
          <p:sp>
            <p:nvSpPr>
              <p:cNvPr id="29" name="角丸四角形 78">
                <a:extLst>
                  <a:ext uri="{FF2B5EF4-FFF2-40B4-BE49-F238E27FC236}">
                    <a16:creationId xmlns:a16="http://schemas.microsoft.com/office/drawing/2014/main" id="{2B3878D2-37F2-4E2A-B895-D25A1174162B}"/>
                  </a:ext>
                </a:extLst>
              </p:cNvPr>
              <p:cNvSpPr/>
              <p:nvPr/>
            </p:nvSpPr>
            <p:spPr>
              <a:xfrm>
                <a:off x="7048136" y="5014769"/>
                <a:ext cx="457470" cy="739183"/>
              </a:xfrm>
              <a:prstGeom prst="roundRect">
                <a:avLst/>
              </a:prstGeom>
              <a:solidFill>
                <a:srgbClr val="CC0099"/>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ANC</a:t>
                </a:r>
              </a:p>
            </p:txBody>
          </p:sp>
        </p:grpSp>
        <p:pic>
          <p:nvPicPr>
            <p:cNvPr id="31" name="Picture 3">
              <a:extLst>
                <a:ext uri="{FF2B5EF4-FFF2-40B4-BE49-F238E27FC236}">
                  <a16:creationId xmlns:a16="http://schemas.microsoft.com/office/drawing/2014/main" id="{9E177E7B-5F0B-4E58-A40E-ED1E9BACCC5E}"/>
                </a:ext>
              </a:extLst>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4326308" y="6618995"/>
              <a:ext cx="2593163" cy="3599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2" name="正方形/長方形 31">
              <a:extLst>
                <a:ext uri="{FF2B5EF4-FFF2-40B4-BE49-F238E27FC236}">
                  <a16:creationId xmlns:a16="http://schemas.microsoft.com/office/drawing/2014/main" id="{EE057D19-73A7-49CD-AD2A-9439372C4334}"/>
                </a:ext>
              </a:extLst>
            </p:cNvPr>
            <p:cNvSpPr/>
            <p:nvPr/>
          </p:nvSpPr>
          <p:spPr>
            <a:xfrm>
              <a:off x="4124925" y="6951268"/>
              <a:ext cx="3324646" cy="369483"/>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srgbClr val="CC0099"/>
                  </a:solidFill>
                  <a:effectLst/>
                  <a:uLnTx/>
                  <a:uFillTx/>
                  <a:latin typeface="Calibri"/>
                  <a:ea typeface="ＭＳ Ｐゴシック"/>
                  <a:cs typeface="+mn-cs"/>
                </a:rPr>
                <a:t>ANC is used same method at DP-L2.</a:t>
              </a:r>
              <a:endParaRPr kumimoji="1" lang="ja-JP" altLang="en-US" sz="1500" b="0" i="0" u="none" strike="noStrike" kern="1200" cap="none" spc="0" normalizeH="0" baseline="0" noProof="0" dirty="0">
                <a:ln>
                  <a:noFill/>
                </a:ln>
                <a:solidFill>
                  <a:srgbClr val="CC0099"/>
                </a:solidFill>
                <a:effectLst/>
                <a:uLnTx/>
                <a:uFillTx/>
                <a:latin typeface="Calibri"/>
                <a:ea typeface="ＭＳ Ｐゴシック"/>
                <a:cs typeface="+mn-cs"/>
              </a:endParaRPr>
            </a:p>
          </p:txBody>
        </p:sp>
        <p:grpSp>
          <p:nvGrpSpPr>
            <p:cNvPr id="6" name="グループ化 5">
              <a:extLst>
                <a:ext uri="{FF2B5EF4-FFF2-40B4-BE49-F238E27FC236}">
                  <a16:creationId xmlns:a16="http://schemas.microsoft.com/office/drawing/2014/main" id="{AEE316AD-44CD-4997-BCBF-FCEF8B63688D}"/>
                </a:ext>
              </a:extLst>
            </p:cNvPr>
            <p:cNvGrpSpPr/>
            <p:nvPr/>
          </p:nvGrpSpPr>
          <p:grpSpPr>
            <a:xfrm>
              <a:off x="8155088" y="3283148"/>
              <a:ext cx="5544466" cy="4356844"/>
              <a:chOff x="8155088" y="3283148"/>
              <a:chExt cx="5544466" cy="4356844"/>
            </a:xfrm>
          </p:grpSpPr>
          <p:sp>
            <p:nvSpPr>
              <p:cNvPr id="5" name="正方形/長方形 4">
                <a:extLst>
                  <a:ext uri="{FF2B5EF4-FFF2-40B4-BE49-F238E27FC236}">
                    <a16:creationId xmlns:a16="http://schemas.microsoft.com/office/drawing/2014/main" id="{A44D9FF4-EFC4-475B-87F9-ABBA9506CD8C}"/>
                  </a:ext>
                </a:extLst>
              </p:cNvPr>
              <p:cNvSpPr/>
              <p:nvPr/>
            </p:nvSpPr>
            <p:spPr>
              <a:xfrm>
                <a:off x="8226946" y="3283148"/>
                <a:ext cx="5472608" cy="41764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pic>
            <p:nvPicPr>
              <p:cNvPr id="34" name="Picture 3">
                <a:extLst>
                  <a:ext uri="{FF2B5EF4-FFF2-40B4-BE49-F238E27FC236}">
                    <a16:creationId xmlns:a16="http://schemas.microsoft.com/office/drawing/2014/main" id="{593ACE86-B2E2-4D44-BCBA-0F4E07C1002F}"/>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8279640" y="3535410"/>
                <a:ext cx="4421555" cy="110021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5" name="Picture 4">
                <a:extLst>
                  <a:ext uri="{FF2B5EF4-FFF2-40B4-BE49-F238E27FC236}">
                    <a16:creationId xmlns:a16="http://schemas.microsoft.com/office/drawing/2014/main" id="{903FBEDC-6131-4356-97A3-1AB45ED5CDAB}"/>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280610" y="5619853"/>
                <a:ext cx="4420959" cy="10818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6" name="正方形/長方形 35">
                <a:extLst>
                  <a:ext uri="{FF2B5EF4-FFF2-40B4-BE49-F238E27FC236}">
                    <a16:creationId xmlns:a16="http://schemas.microsoft.com/office/drawing/2014/main" id="{EE37EB89-F5F7-4B28-994C-49097AF46128}"/>
                  </a:ext>
                </a:extLst>
              </p:cNvPr>
              <p:cNvSpPr/>
              <p:nvPr/>
            </p:nvSpPr>
            <p:spPr>
              <a:xfrm>
                <a:off x="8155088" y="4598819"/>
                <a:ext cx="5437950" cy="969895"/>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a:cs typeface="+mn-cs"/>
                  </a:rPr>
                  <a:t>The sensor MIC can be connected to AUDIO IN. </a:t>
                </a:r>
              </a:p>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a:cs typeface="+mn-cs"/>
                  </a:rPr>
                  <a:t>The MIC can be set up to the following numbers.</a:t>
                </a:r>
              </a:p>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a:cs typeface="+mn-cs"/>
                  </a:rPr>
                  <a:t>VX-3004F: 4, VX-3008F: 1, VX-3016F: 2</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37" name="正方形/長方形 36">
                <a:extLst>
                  <a:ext uri="{FF2B5EF4-FFF2-40B4-BE49-F238E27FC236}">
                    <a16:creationId xmlns:a16="http://schemas.microsoft.com/office/drawing/2014/main" id="{EAFF8C3B-463D-4A9F-B3A8-FAFC53F41CBA}"/>
                  </a:ext>
                </a:extLst>
              </p:cNvPr>
              <p:cNvSpPr/>
              <p:nvPr/>
            </p:nvSpPr>
            <p:spPr>
              <a:xfrm>
                <a:off x="9434854" y="3535409"/>
                <a:ext cx="756172" cy="1043657"/>
              </a:xfrm>
              <a:prstGeom prst="rect">
                <a:avLst/>
              </a:prstGeom>
              <a:noFill/>
              <a:ln>
                <a:solidFill>
                  <a:srgbClr val="CC0099"/>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8" name="正方形/長方形 37">
                <a:extLst>
                  <a:ext uri="{FF2B5EF4-FFF2-40B4-BE49-F238E27FC236}">
                    <a16:creationId xmlns:a16="http://schemas.microsoft.com/office/drawing/2014/main" id="{2A1EF36F-01B9-4F60-95D5-6BED11C182D4}"/>
                  </a:ext>
                </a:extLst>
              </p:cNvPr>
              <p:cNvSpPr/>
              <p:nvPr/>
            </p:nvSpPr>
            <p:spPr>
              <a:xfrm>
                <a:off x="11935946" y="5617848"/>
                <a:ext cx="756172" cy="1043657"/>
              </a:xfrm>
              <a:prstGeom prst="rect">
                <a:avLst/>
              </a:prstGeom>
              <a:noFill/>
              <a:ln>
                <a:solidFill>
                  <a:srgbClr val="CC0099"/>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9" name="正方形/長方形 38">
                <a:extLst>
                  <a:ext uri="{FF2B5EF4-FFF2-40B4-BE49-F238E27FC236}">
                    <a16:creationId xmlns:a16="http://schemas.microsoft.com/office/drawing/2014/main" id="{5559C8DF-4F6B-4EDB-AFF8-210037891FC6}"/>
                  </a:ext>
                </a:extLst>
              </p:cNvPr>
              <p:cNvSpPr/>
              <p:nvPr/>
            </p:nvSpPr>
            <p:spPr>
              <a:xfrm>
                <a:off x="8155088" y="6670468"/>
                <a:ext cx="5077152" cy="969524"/>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a:cs typeface="+mn-cs"/>
                  </a:rPr>
                  <a:t>The sensor MIC can be assigned to output channel to control volume. Within the same frame, one sensor microphone can cover multiple ZONE.</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a:cs typeface="+mn-cs"/>
                </a:endParaRPr>
              </a:p>
            </p:txBody>
          </p:sp>
        </p:grpSp>
        <p:grpSp>
          <p:nvGrpSpPr>
            <p:cNvPr id="7" name="グループ化 6">
              <a:extLst>
                <a:ext uri="{FF2B5EF4-FFF2-40B4-BE49-F238E27FC236}">
                  <a16:creationId xmlns:a16="http://schemas.microsoft.com/office/drawing/2014/main" id="{4FDBA4C5-A54C-4962-9906-E93D7D7C0273}"/>
                </a:ext>
              </a:extLst>
            </p:cNvPr>
            <p:cNvGrpSpPr/>
            <p:nvPr/>
          </p:nvGrpSpPr>
          <p:grpSpPr>
            <a:xfrm>
              <a:off x="9407170" y="2130309"/>
              <a:ext cx="3647578" cy="1277468"/>
              <a:chOff x="9407170" y="2130309"/>
              <a:chExt cx="3647578" cy="1277468"/>
            </a:xfrm>
          </p:grpSpPr>
          <p:grpSp>
            <p:nvGrpSpPr>
              <p:cNvPr id="41" name="グループ化 40">
                <a:extLst>
                  <a:ext uri="{FF2B5EF4-FFF2-40B4-BE49-F238E27FC236}">
                    <a16:creationId xmlns:a16="http://schemas.microsoft.com/office/drawing/2014/main" id="{0ADE8429-4F08-4EAE-B6CE-0595F772D704}"/>
                  </a:ext>
                </a:extLst>
              </p:cNvPr>
              <p:cNvGrpSpPr/>
              <p:nvPr/>
            </p:nvGrpSpPr>
            <p:grpSpPr>
              <a:xfrm>
                <a:off x="11300818" y="2583139"/>
                <a:ext cx="1384230" cy="530161"/>
                <a:chOff x="7596336" y="1707654"/>
                <a:chExt cx="1116482" cy="427486"/>
              </a:xfrm>
            </p:grpSpPr>
            <p:sp>
              <p:nvSpPr>
                <p:cNvPr id="42" name="フリーフォーム 13">
                  <a:extLst>
                    <a:ext uri="{FF2B5EF4-FFF2-40B4-BE49-F238E27FC236}">
                      <a16:creationId xmlns:a16="http://schemas.microsoft.com/office/drawing/2014/main" id="{C284509A-78D2-46ED-8E84-9EE41CB9052C}"/>
                    </a:ext>
                  </a:extLst>
                </p:cNvPr>
                <p:cNvSpPr/>
                <p:nvPr/>
              </p:nvSpPr>
              <p:spPr>
                <a:xfrm>
                  <a:off x="7596336" y="1707654"/>
                  <a:ext cx="1116482" cy="0"/>
                </a:xfrm>
                <a:custGeom>
                  <a:avLst/>
                  <a:gdLst>
                    <a:gd name="connsiteX0" fmla="*/ 0 w 1014984"/>
                    <a:gd name="connsiteY0" fmla="*/ 0 h 0"/>
                    <a:gd name="connsiteX1" fmla="*/ 1014984 w 1014984"/>
                    <a:gd name="connsiteY1" fmla="*/ 0 h 0"/>
                  </a:gdLst>
                  <a:ahLst/>
                  <a:cxnLst>
                    <a:cxn ang="0">
                      <a:pos x="connsiteX0" y="connsiteY0"/>
                    </a:cxn>
                    <a:cxn ang="0">
                      <a:pos x="connsiteX1" y="connsiteY1"/>
                    </a:cxn>
                  </a:cxnLst>
                  <a:rect l="l" t="t" r="r" b="b"/>
                  <a:pathLst>
                    <a:path w="1014984">
                      <a:moveTo>
                        <a:pt x="0" y="0"/>
                      </a:moveTo>
                      <a:lnTo>
                        <a:pt x="1014984" y="0"/>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3" name="フリーフォーム 86">
                  <a:extLst>
                    <a:ext uri="{FF2B5EF4-FFF2-40B4-BE49-F238E27FC236}">
                      <a16:creationId xmlns:a16="http://schemas.microsoft.com/office/drawing/2014/main" id="{AF9AC18B-60F7-4A70-983A-2F1744A1C0B1}"/>
                    </a:ext>
                  </a:extLst>
                </p:cNvPr>
                <p:cNvSpPr/>
                <p:nvPr/>
              </p:nvSpPr>
              <p:spPr>
                <a:xfrm>
                  <a:off x="7596336" y="1847868"/>
                  <a:ext cx="1116482" cy="0"/>
                </a:xfrm>
                <a:custGeom>
                  <a:avLst/>
                  <a:gdLst>
                    <a:gd name="connsiteX0" fmla="*/ 0 w 1014984"/>
                    <a:gd name="connsiteY0" fmla="*/ 0 h 0"/>
                    <a:gd name="connsiteX1" fmla="*/ 1014984 w 1014984"/>
                    <a:gd name="connsiteY1" fmla="*/ 0 h 0"/>
                  </a:gdLst>
                  <a:ahLst/>
                  <a:cxnLst>
                    <a:cxn ang="0">
                      <a:pos x="connsiteX0" y="connsiteY0"/>
                    </a:cxn>
                    <a:cxn ang="0">
                      <a:pos x="connsiteX1" y="connsiteY1"/>
                    </a:cxn>
                  </a:cxnLst>
                  <a:rect l="l" t="t" r="r" b="b"/>
                  <a:pathLst>
                    <a:path w="1014984">
                      <a:moveTo>
                        <a:pt x="0" y="0"/>
                      </a:moveTo>
                      <a:lnTo>
                        <a:pt x="1014984" y="0"/>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4" name="フリーフォーム 87">
                  <a:extLst>
                    <a:ext uri="{FF2B5EF4-FFF2-40B4-BE49-F238E27FC236}">
                      <a16:creationId xmlns:a16="http://schemas.microsoft.com/office/drawing/2014/main" id="{099C1145-CCB4-4604-9B27-BEEA2196E572}"/>
                    </a:ext>
                  </a:extLst>
                </p:cNvPr>
                <p:cNvSpPr/>
                <p:nvPr/>
              </p:nvSpPr>
              <p:spPr>
                <a:xfrm>
                  <a:off x="7596336" y="1995686"/>
                  <a:ext cx="1116482" cy="0"/>
                </a:xfrm>
                <a:custGeom>
                  <a:avLst/>
                  <a:gdLst>
                    <a:gd name="connsiteX0" fmla="*/ 0 w 1014984"/>
                    <a:gd name="connsiteY0" fmla="*/ 0 h 0"/>
                    <a:gd name="connsiteX1" fmla="*/ 1014984 w 1014984"/>
                    <a:gd name="connsiteY1" fmla="*/ 0 h 0"/>
                  </a:gdLst>
                  <a:ahLst/>
                  <a:cxnLst>
                    <a:cxn ang="0">
                      <a:pos x="connsiteX0" y="connsiteY0"/>
                    </a:cxn>
                    <a:cxn ang="0">
                      <a:pos x="connsiteX1" y="connsiteY1"/>
                    </a:cxn>
                  </a:cxnLst>
                  <a:rect l="l" t="t" r="r" b="b"/>
                  <a:pathLst>
                    <a:path w="1014984">
                      <a:moveTo>
                        <a:pt x="0" y="0"/>
                      </a:moveTo>
                      <a:lnTo>
                        <a:pt x="1014984" y="0"/>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5" name="フリーフォーム 88">
                  <a:extLst>
                    <a:ext uri="{FF2B5EF4-FFF2-40B4-BE49-F238E27FC236}">
                      <a16:creationId xmlns:a16="http://schemas.microsoft.com/office/drawing/2014/main" id="{50B7EC02-2C68-4B83-969F-A7D520EE55F1}"/>
                    </a:ext>
                  </a:extLst>
                </p:cNvPr>
                <p:cNvSpPr/>
                <p:nvPr/>
              </p:nvSpPr>
              <p:spPr>
                <a:xfrm>
                  <a:off x="7596336" y="2135140"/>
                  <a:ext cx="1116482" cy="0"/>
                </a:xfrm>
                <a:custGeom>
                  <a:avLst/>
                  <a:gdLst>
                    <a:gd name="connsiteX0" fmla="*/ 0 w 1014984"/>
                    <a:gd name="connsiteY0" fmla="*/ 0 h 0"/>
                    <a:gd name="connsiteX1" fmla="*/ 1014984 w 1014984"/>
                    <a:gd name="connsiteY1" fmla="*/ 0 h 0"/>
                  </a:gdLst>
                  <a:ahLst/>
                  <a:cxnLst>
                    <a:cxn ang="0">
                      <a:pos x="connsiteX0" y="connsiteY0"/>
                    </a:cxn>
                    <a:cxn ang="0">
                      <a:pos x="connsiteX1" y="connsiteY1"/>
                    </a:cxn>
                  </a:cxnLst>
                  <a:rect l="l" t="t" r="r" b="b"/>
                  <a:pathLst>
                    <a:path w="1014984">
                      <a:moveTo>
                        <a:pt x="0" y="0"/>
                      </a:moveTo>
                      <a:lnTo>
                        <a:pt x="1014984" y="0"/>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nvGrpSpPr>
              <p:cNvPr id="46" name="グループ化 45">
                <a:extLst>
                  <a:ext uri="{FF2B5EF4-FFF2-40B4-BE49-F238E27FC236}">
                    <a16:creationId xmlns:a16="http://schemas.microsoft.com/office/drawing/2014/main" id="{56089C40-740E-4821-B7EF-2B9DB736722B}"/>
                  </a:ext>
                </a:extLst>
              </p:cNvPr>
              <p:cNvGrpSpPr/>
              <p:nvPr/>
            </p:nvGrpSpPr>
            <p:grpSpPr>
              <a:xfrm>
                <a:off x="9914313" y="2579539"/>
                <a:ext cx="718268" cy="530161"/>
                <a:chOff x="6234990" y="1781897"/>
                <a:chExt cx="1116482" cy="427486"/>
              </a:xfrm>
            </p:grpSpPr>
            <p:sp>
              <p:nvSpPr>
                <p:cNvPr id="47" name="フリーフォーム 105">
                  <a:extLst>
                    <a:ext uri="{FF2B5EF4-FFF2-40B4-BE49-F238E27FC236}">
                      <a16:creationId xmlns:a16="http://schemas.microsoft.com/office/drawing/2014/main" id="{FC259C7F-1637-4A8E-B9AD-ACEA06B0EC1B}"/>
                    </a:ext>
                  </a:extLst>
                </p:cNvPr>
                <p:cNvSpPr/>
                <p:nvPr/>
              </p:nvSpPr>
              <p:spPr>
                <a:xfrm>
                  <a:off x="6234990" y="1781897"/>
                  <a:ext cx="1116482" cy="0"/>
                </a:xfrm>
                <a:custGeom>
                  <a:avLst/>
                  <a:gdLst>
                    <a:gd name="connsiteX0" fmla="*/ 0 w 1014984"/>
                    <a:gd name="connsiteY0" fmla="*/ 0 h 0"/>
                    <a:gd name="connsiteX1" fmla="*/ 1014984 w 1014984"/>
                    <a:gd name="connsiteY1" fmla="*/ 0 h 0"/>
                  </a:gdLst>
                  <a:ahLst/>
                  <a:cxnLst>
                    <a:cxn ang="0">
                      <a:pos x="connsiteX0" y="connsiteY0"/>
                    </a:cxn>
                    <a:cxn ang="0">
                      <a:pos x="connsiteX1" y="connsiteY1"/>
                    </a:cxn>
                  </a:cxnLst>
                  <a:rect l="l" t="t" r="r" b="b"/>
                  <a:pathLst>
                    <a:path w="1014984">
                      <a:moveTo>
                        <a:pt x="0" y="0"/>
                      </a:moveTo>
                      <a:lnTo>
                        <a:pt x="1014984" y="0"/>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8" name="フリーフォーム 106">
                  <a:extLst>
                    <a:ext uri="{FF2B5EF4-FFF2-40B4-BE49-F238E27FC236}">
                      <a16:creationId xmlns:a16="http://schemas.microsoft.com/office/drawing/2014/main" id="{2E63BF3B-4DBB-4D99-8F8F-26B3319ED5BA}"/>
                    </a:ext>
                  </a:extLst>
                </p:cNvPr>
                <p:cNvSpPr/>
                <p:nvPr/>
              </p:nvSpPr>
              <p:spPr>
                <a:xfrm>
                  <a:off x="6234990" y="1922111"/>
                  <a:ext cx="1116482" cy="0"/>
                </a:xfrm>
                <a:custGeom>
                  <a:avLst/>
                  <a:gdLst>
                    <a:gd name="connsiteX0" fmla="*/ 0 w 1014984"/>
                    <a:gd name="connsiteY0" fmla="*/ 0 h 0"/>
                    <a:gd name="connsiteX1" fmla="*/ 1014984 w 1014984"/>
                    <a:gd name="connsiteY1" fmla="*/ 0 h 0"/>
                  </a:gdLst>
                  <a:ahLst/>
                  <a:cxnLst>
                    <a:cxn ang="0">
                      <a:pos x="connsiteX0" y="connsiteY0"/>
                    </a:cxn>
                    <a:cxn ang="0">
                      <a:pos x="connsiteX1" y="connsiteY1"/>
                    </a:cxn>
                  </a:cxnLst>
                  <a:rect l="l" t="t" r="r" b="b"/>
                  <a:pathLst>
                    <a:path w="1014984">
                      <a:moveTo>
                        <a:pt x="0" y="0"/>
                      </a:moveTo>
                      <a:lnTo>
                        <a:pt x="1014984" y="0"/>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9" name="フリーフォーム 107">
                  <a:extLst>
                    <a:ext uri="{FF2B5EF4-FFF2-40B4-BE49-F238E27FC236}">
                      <a16:creationId xmlns:a16="http://schemas.microsoft.com/office/drawing/2014/main" id="{B8812699-247F-4233-BC4F-2837AAE2F6D7}"/>
                    </a:ext>
                  </a:extLst>
                </p:cNvPr>
                <p:cNvSpPr/>
                <p:nvPr/>
              </p:nvSpPr>
              <p:spPr>
                <a:xfrm>
                  <a:off x="6234990" y="2069929"/>
                  <a:ext cx="1116482" cy="0"/>
                </a:xfrm>
                <a:custGeom>
                  <a:avLst/>
                  <a:gdLst>
                    <a:gd name="connsiteX0" fmla="*/ 0 w 1014984"/>
                    <a:gd name="connsiteY0" fmla="*/ 0 h 0"/>
                    <a:gd name="connsiteX1" fmla="*/ 1014984 w 1014984"/>
                    <a:gd name="connsiteY1" fmla="*/ 0 h 0"/>
                  </a:gdLst>
                  <a:ahLst/>
                  <a:cxnLst>
                    <a:cxn ang="0">
                      <a:pos x="connsiteX0" y="connsiteY0"/>
                    </a:cxn>
                    <a:cxn ang="0">
                      <a:pos x="connsiteX1" y="connsiteY1"/>
                    </a:cxn>
                  </a:cxnLst>
                  <a:rect l="l" t="t" r="r" b="b"/>
                  <a:pathLst>
                    <a:path w="1014984">
                      <a:moveTo>
                        <a:pt x="0" y="0"/>
                      </a:moveTo>
                      <a:lnTo>
                        <a:pt x="1014984" y="0"/>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50" name="フリーフォーム 108">
                  <a:extLst>
                    <a:ext uri="{FF2B5EF4-FFF2-40B4-BE49-F238E27FC236}">
                      <a16:creationId xmlns:a16="http://schemas.microsoft.com/office/drawing/2014/main" id="{A10CFFCB-E4E3-4B85-AED3-CD4FCFD660F5}"/>
                    </a:ext>
                  </a:extLst>
                </p:cNvPr>
                <p:cNvSpPr/>
                <p:nvPr/>
              </p:nvSpPr>
              <p:spPr>
                <a:xfrm>
                  <a:off x="6234990" y="2209383"/>
                  <a:ext cx="1116482" cy="0"/>
                </a:xfrm>
                <a:custGeom>
                  <a:avLst/>
                  <a:gdLst>
                    <a:gd name="connsiteX0" fmla="*/ 0 w 1014984"/>
                    <a:gd name="connsiteY0" fmla="*/ 0 h 0"/>
                    <a:gd name="connsiteX1" fmla="*/ 1014984 w 1014984"/>
                    <a:gd name="connsiteY1" fmla="*/ 0 h 0"/>
                  </a:gdLst>
                  <a:ahLst/>
                  <a:cxnLst>
                    <a:cxn ang="0">
                      <a:pos x="connsiteX0" y="connsiteY0"/>
                    </a:cxn>
                    <a:cxn ang="0">
                      <a:pos x="connsiteX1" y="connsiteY1"/>
                    </a:cxn>
                  </a:cxnLst>
                  <a:rect l="l" t="t" r="r" b="b"/>
                  <a:pathLst>
                    <a:path w="1014984">
                      <a:moveTo>
                        <a:pt x="0" y="0"/>
                      </a:moveTo>
                      <a:lnTo>
                        <a:pt x="1014984" y="0"/>
                      </a:lnTo>
                    </a:path>
                  </a:pathLst>
                </a:cu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nvGrpSpPr>
              <p:cNvPr id="51" name="グループ化 50">
                <a:extLst>
                  <a:ext uri="{FF2B5EF4-FFF2-40B4-BE49-F238E27FC236}">
                    <a16:creationId xmlns:a16="http://schemas.microsoft.com/office/drawing/2014/main" id="{A5330FC5-A46C-49DC-A8CC-07018993028B}"/>
                  </a:ext>
                </a:extLst>
              </p:cNvPr>
              <p:cNvGrpSpPr/>
              <p:nvPr/>
            </p:nvGrpSpPr>
            <p:grpSpPr>
              <a:xfrm>
                <a:off x="9647264" y="3102541"/>
                <a:ext cx="232615" cy="182107"/>
                <a:chOff x="6291461" y="1975104"/>
                <a:chExt cx="155059" cy="121355"/>
              </a:xfrm>
            </p:grpSpPr>
            <p:grpSp>
              <p:nvGrpSpPr>
                <p:cNvPr id="52" name="グループ化 51">
                  <a:extLst>
                    <a:ext uri="{FF2B5EF4-FFF2-40B4-BE49-F238E27FC236}">
                      <a16:creationId xmlns:a16="http://schemas.microsoft.com/office/drawing/2014/main" id="{B9DB3261-ECA1-432E-835C-F2931C95FEDE}"/>
                    </a:ext>
                  </a:extLst>
                </p:cNvPr>
                <p:cNvGrpSpPr/>
                <p:nvPr/>
              </p:nvGrpSpPr>
              <p:grpSpPr>
                <a:xfrm>
                  <a:off x="6291461" y="2013994"/>
                  <a:ext cx="96012" cy="82465"/>
                  <a:chOff x="7246620" y="1536192"/>
                  <a:chExt cx="96012" cy="82465"/>
                </a:xfrm>
              </p:grpSpPr>
              <p:sp>
                <p:nvSpPr>
                  <p:cNvPr id="59" name="フリーフォーム 17">
                    <a:extLst>
                      <a:ext uri="{FF2B5EF4-FFF2-40B4-BE49-F238E27FC236}">
                        <a16:creationId xmlns:a16="http://schemas.microsoft.com/office/drawing/2014/main" id="{A11C2E97-520E-498B-9E11-054DA53161FD}"/>
                      </a:ext>
                    </a:extLst>
                  </p:cNvPr>
                  <p:cNvSpPr/>
                  <p:nvPr/>
                </p:nvSpPr>
                <p:spPr>
                  <a:xfrm>
                    <a:off x="7246620" y="1536192"/>
                    <a:ext cx="96012" cy="0"/>
                  </a:xfrm>
                  <a:custGeom>
                    <a:avLst/>
                    <a:gdLst>
                      <a:gd name="connsiteX0" fmla="*/ 0 w 96012"/>
                      <a:gd name="connsiteY0" fmla="*/ 0 h 0"/>
                      <a:gd name="connsiteX1" fmla="*/ 96012 w 96012"/>
                      <a:gd name="connsiteY1" fmla="*/ 0 h 0"/>
                    </a:gdLst>
                    <a:ahLst/>
                    <a:cxnLst>
                      <a:cxn ang="0">
                        <a:pos x="connsiteX0" y="connsiteY0"/>
                      </a:cxn>
                      <a:cxn ang="0">
                        <a:pos x="connsiteX1" y="connsiteY1"/>
                      </a:cxn>
                    </a:cxnLst>
                    <a:rect l="l" t="t" r="r" b="b"/>
                    <a:pathLst>
                      <a:path w="96012">
                        <a:moveTo>
                          <a:pt x="0" y="0"/>
                        </a:moveTo>
                        <a:lnTo>
                          <a:pt x="96012" y="0"/>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60" name="円/楕円 18">
                    <a:extLst>
                      <a:ext uri="{FF2B5EF4-FFF2-40B4-BE49-F238E27FC236}">
                        <a16:creationId xmlns:a16="http://schemas.microsoft.com/office/drawing/2014/main" id="{5C8E0263-B0DB-4A54-B282-4A8E62226B9C}"/>
                      </a:ext>
                    </a:extLst>
                  </p:cNvPr>
                  <p:cNvSpPr/>
                  <p:nvPr/>
                </p:nvSpPr>
                <p:spPr>
                  <a:xfrm>
                    <a:off x="7263728" y="1553195"/>
                    <a:ext cx="63897" cy="65462"/>
                  </a:xfrm>
                  <a:prstGeom prst="ellipse">
                    <a:avLst/>
                  </a:prstGeom>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sp>
              <p:nvSpPr>
                <p:cNvPr id="53" name="フリーフォーム 21">
                  <a:extLst>
                    <a:ext uri="{FF2B5EF4-FFF2-40B4-BE49-F238E27FC236}">
                      <a16:creationId xmlns:a16="http://schemas.microsoft.com/office/drawing/2014/main" id="{ACBAF881-A4BD-4748-A4F2-0F2557F99FCD}"/>
                    </a:ext>
                  </a:extLst>
                </p:cNvPr>
                <p:cNvSpPr/>
                <p:nvPr/>
              </p:nvSpPr>
              <p:spPr>
                <a:xfrm>
                  <a:off x="6341364" y="1975104"/>
                  <a:ext cx="105156" cy="41148"/>
                </a:xfrm>
                <a:custGeom>
                  <a:avLst/>
                  <a:gdLst>
                    <a:gd name="connsiteX0" fmla="*/ 105156 w 105156"/>
                    <a:gd name="connsiteY0" fmla="*/ 0 h 41148"/>
                    <a:gd name="connsiteX1" fmla="*/ 0 w 105156"/>
                    <a:gd name="connsiteY1" fmla="*/ 0 h 41148"/>
                    <a:gd name="connsiteX2" fmla="*/ 0 w 105156"/>
                    <a:gd name="connsiteY2" fmla="*/ 41148 h 41148"/>
                  </a:gdLst>
                  <a:ahLst/>
                  <a:cxnLst>
                    <a:cxn ang="0">
                      <a:pos x="connsiteX0" y="connsiteY0"/>
                    </a:cxn>
                    <a:cxn ang="0">
                      <a:pos x="connsiteX1" y="connsiteY1"/>
                    </a:cxn>
                    <a:cxn ang="0">
                      <a:pos x="connsiteX2" y="connsiteY2"/>
                    </a:cxn>
                  </a:cxnLst>
                  <a:rect l="l" t="t" r="r" b="b"/>
                  <a:pathLst>
                    <a:path w="105156" h="41148">
                      <a:moveTo>
                        <a:pt x="105156" y="0"/>
                      </a:moveTo>
                      <a:lnTo>
                        <a:pt x="0" y="0"/>
                      </a:lnTo>
                      <a:lnTo>
                        <a:pt x="0" y="41148"/>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nvGrpSpPr>
              <p:cNvPr id="61" name="グループ化 60">
                <a:extLst>
                  <a:ext uri="{FF2B5EF4-FFF2-40B4-BE49-F238E27FC236}">
                    <a16:creationId xmlns:a16="http://schemas.microsoft.com/office/drawing/2014/main" id="{10BB17E5-8020-44C3-9335-CAB4F34CA0C8}"/>
                  </a:ext>
                </a:extLst>
              </p:cNvPr>
              <p:cNvGrpSpPr/>
              <p:nvPr/>
            </p:nvGrpSpPr>
            <p:grpSpPr>
              <a:xfrm>
                <a:off x="9527526" y="2931972"/>
                <a:ext cx="352353" cy="182109"/>
                <a:chOff x="6291461" y="1975103"/>
                <a:chExt cx="234875" cy="121356"/>
              </a:xfrm>
            </p:grpSpPr>
            <p:grpSp>
              <p:nvGrpSpPr>
                <p:cNvPr id="62" name="グループ化 61">
                  <a:extLst>
                    <a:ext uri="{FF2B5EF4-FFF2-40B4-BE49-F238E27FC236}">
                      <a16:creationId xmlns:a16="http://schemas.microsoft.com/office/drawing/2014/main" id="{C10E25F0-7EF9-4361-9E47-0E0E085E754D}"/>
                    </a:ext>
                  </a:extLst>
                </p:cNvPr>
                <p:cNvGrpSpPr/>
                <p:nvPr/>
              </p:nvGrpSpPr>
              <p:grpSpPr>
                <a:xfrm>
                  <a:off x="6291461" y="2013994"/>
                  <a:ext cx="96012" cy="82465"/>
                  <a:chOff x="7246620" y="1536192"/>
                  <a:chExt cx="96012" cy="82465"/>
                </a:xfrm>
              </p:grpSpPr>
              <p:sp>
                <p:nvSpPr>
                  <p:cNvPr id="66" name="フリーフォーム 116">
                    <a:extLst>
                      <a:ext uri="{FF2B5EF4-FFF2-40B4-BE49-F238E27FC236}">
                        <a16:creationId xmlns:a16="http://schemas.microsoft.com/office/drawing/2014/main" id="{18C74105-1B21-44A4-BAFB-9EB84A760300}"/>
                      </a:ext>
                    </a:extLst>
                  </p:cNvPr>
                  <p:cNvSpPr/>
                  <p:nvPr/>
                </p:nvSpPr>
                <p:spPr>
                  <a:xfrm>
                    <a:off x="7246620" y="1536192"/>
                    <a:ext cx="96012" cy="0"/>
                  </a:xfrm>
                  <a:custGeom>
                    <a:avLst/>
                    <a:gdLst>
                      <a:gd name="connsiteX0" fmla="*/ 0 w 96012"/>
                      <a:gd name="connsiteY0" fmla="*/ 0 h 0"/>
                      <a:gd name="connsiteX1" fmla="*/ 96012 w 96012"/>
                      <a:gd name="connsiteY1" fmla="*/ 0 h 0"/>
                    </a:gdLst>
                    <a:ahLst/>
                    <a:cxnLst>
                      <a:cxn ang="0">
                        <a:pos x="connsiteX0" y="connsiteY0"/>
                      </a:cxn>
                      <a:cxn ang="0">
                        <a:pos x="connsiteX1" y="connsiteY1"/>
                      </a:cxn>
                    </a:cxnLst>
                    <a:rect l="l" t="t" r="r" b="b"/>
                    <a:pathLst>
                      <a:path w="96012">
                        <a:moveTo>
                          <a:pt x="0" y="0"/>
                        </a:moveTo>
                        <a:lnTo>
                          <a:pt x="96012" y="0"/>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67" name="円/楕円 117">
                    <a:extLst>
                      <a:ext uri="{FF2B5EF4-FFF2-40B4-BE49-F238E27FC236}">
                        <a16:creationId xmlns:a16="http://schemas.microsoft.com/office/drawing/2014/main" id="{B6CD1D20-E1AF-4FEA-A304-0A4196D2E281}"/>
                      </a:ext>
                    </a:extLst>
                  </p:cNvPr>
                  <p:cNvSpPr/>
                  <p:nvPr/>
                </p:nvSpPr>
                <p:spPr>
                  <a:xfrm>
                    <a:off x="7263728" y="1553195"/>
                    <a:ext cx="63897" cy="65462"/>
                  </a:xfrm>
                  <a:prstGeom prst="ellipse">
                    <a:avLst/>
                  </a:prstGeom>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sp>
              <p:nvSpPr>
                <p:cNvPr id="64" name="フリーフォーム 115">
                  <a:extLst>
                    <a:ext uri="{FF2B5EF4-FFF2-40B4-BE49-F238E27FC236}">
                      <a16:creationId xmlns:a16="http://schemas.microsoft.com/office/drawing/2014/main" id="{C9E27F52-99B1-4ACE-B883-F5734F9993C2}"/>
                    </a:ext>
                  </a:extLst>
                </p:cNvPr>
                <p:cNvSpPr/>
                <p:nvPr/>
              </p:nvSpPr>
              <p:spPr>
                <a:xfrm>
                  <a:off x="6341364" y="1975103"/>
                  <a:ext cx="184972" cy="55894"/>
                </a:xfrm>
                <a:custGeom>
                  <a:avLst/>
                  <a:gdLst>
                    <a:gd name="connsiteX0" fmla="*/ 105156 w 105156"/>
                    <a:gd name="connsiteY0" fmla="*/ 0 h 41148"/>
                    <a:gd name="connsiteX1" fmla="*/ 0 w 105156"/>
                    <a:gd name="connsiteY1" fmla="*/ 0 h 41148"/>
                    <a:gd name="connsiteX2" fmla="*/ 0 w 105156"/>
                    <a:gd name="connsiteY2" fmla="*/ 41148 h 41148"/>
                  </a:gdLst>
                  <a:ahLst/>
                  <a:cxnLst>
                    <a:cxn ang="0">
                      <a:pos x="connsiteX0" y="connsiteY0"/>
                    </a:cxn>
                    <a:cxn ang="0">
                      <a:pos x="connsiteX1" y="connsiteY1"/>
                    </a:cxn>
                    <a:cxn ang="0">
                      <a:pos x="connsiteX2" y="connsiteY2"/>
                    </a:cxn>
                  </a:cxnLst>
                  <a:rect l="l" t="t" r="r" b="b"/>
                  <a:pathLst>
                    <a:path w="105156" h="41148">
                      <a:moveTo>
                        <a:pt x="105156" y="0"/>
                      </a:moveTo>
                      <a:lnTo>
                        <a:pt x="0" y="0"/>
                      </a:lnTo>
                      <a:lnTo>
                        <a:pt x="0" y="41148"/>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nvGrpSpPr>
              <p:cNvPr id="68" name="グループ化 67">
                <a:extLst>
                  <a:ext uri="{FF2B5EF4-FFF2-40B4-BE49-F238E27FC236}">
                    <a16:creationId xmlns:a16="http://schemas.microsoft.com/office/drawing/2014/main" id="{CA765B71-08AF-4769-B2E3-F296076E7678}"/>
                  </a:ext>
                </a:extLst>
              </p:cNvPr>
              <p:cNvGrpSpPr/>
              <p:nvPr/>
            </p:nvGrpSpPr>
            <p:grpSpPr>
              <a:xfrm>
                <a:off x="9407170" y="2747624"/>
                <a:ext cx="472709" cy="182109"/>
                <a:chOff x="6291461" y="1975103"/>
                <a:chExt cx="315103" cy="121356"/>
              </a:xfrm>
            </p:grpSpPr>
            <p:grpSp>
              <p:nvGrpSpPr>
                <p:cNvPr id="69" name="グループ化 68">
                  <a:extLst>
                    <a:ext uri="{FF2B5EF4-FFF2-40B4-BE49-F238E27FC236}">
                      <a16:creationId xmlns:a16="http://schemas.microsoft.com/office/drawing/2014/main" id="{33302330-5F52-4FF3-B247-84C1223695E0}"/>
                    </a:ext>
                  </a:extLst>
                </p:cNvPr>
                <p:cNvGrpSpPr/>
                <p:nvPr/>
              </p:nvGrpSpPr>
              <p:grpSpPr>
                <a:xfrm>
                  <a:off x="6291461" y="2013994"/>
                  <a:ext cx="96012" cy="82465"/>
                  <a:chOff x="7246620" y="1536192"/>
                  <a:chExt cx="96012" cy="82465"/>
                </a:xfrm>
              </p:grpSpPr>
              <p:sp>
                <p:nvSpPr>
                  <p:cNvPr id="71" name="フリーフォーム 121">
                    <a:extLst>
                      <a:ext uri="{FF2B5EF4-FFF2-40B4-BE49-F238E27FC236}">
                        <a16:creationId xmlns:a16="http://schemas.microsoft.com/office/drawing/2014/main" id="{6290BABA-644D-4384-ADB2-E631FFEC58E5}"/>
                      </a:ext>
                    </a:extLst>
                  </p:cNvPr>
                  <p:cNvSpPr/>
                  <p:nvPr/>
                </p:nvSpPr>
                <p:spPr>
                  <a:xfrm>
                    <a:off x="7246620" y="1536192"/>
                    <a:ext cx="96012" cy="0"/>
                  </a:xfrm>
                  <a:custGeom>
                    <a:avLst/>
                    <a:gdLst>
                      <a:gd name="connsiteX0" fmla="*/ 0 w 96012"/>
                      <a:gd name="connsiteY0" fmla="*/ 0 h 0"/>
                      <a:gd name="connsiteX1" fmla="*/ 96012 w 96012"/>
                      <a:gd name="connsiteY1" fmla="*/ 0 h 0"/>
                    </a:gdLst>
                    <a:ahLst/>
                    <a:cxnLst>
                      <a:cxn ang="0">
                        <a:pos x="connsiteX0" y="connsiteY0"/>
                      </a:cxn>
                      <a:cxn ang="0">
                        <a:pos x="connsiteX1" y="connsiteY1"/>
                      </a:cxn>
                    </a:cxnLst>
                    <a:rect l="l" t="t" r="r" b="b"/>
                    <a:pathLst>
                      <a:path w="96012">
                        <a:moveTo>
                          <a:pt x="0" y="0"/>
                        </a:moveTo>
                        <a:lnTo>
                          <a:pt x="96012" y="0"/>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72" name="円/楕円 122">
                    <a:extLst>
                      <a:ext uri="{FF2B5EF4-FFF2-40B4-BE49-F238E27FC236}">
                        <a16:creationId xmlns:a16="http://schemas.microsoft.com/office/drawing/2014/main" id="{14EBE6F2-F99F-4803-95FE-4A0B49D48291}"/>
                      </a:ext>
                    </a:extLst>
                  </p:cNvPr>
                  <p:cNvSpPr/>
                  <p:nvPr/>
                </p:nvSpPr>
                <p:spPr>
                  <a:xfrm>
                    <a:off x="7263728" y="1553195"/>
                    <a:ext cx="63897" cy="65462"/>
                  </a:xfrm>
                  <a:prstGeom prst="ellipse">
                    <a:avLst/>
                  </a:prstGeom>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sp>
              <p:nvSpPr>
                <p:cNvPr id="70" name="フリーフォーム 120">
                  <a:extLst>
                    <a:ext uri="{FF2B5EF4-FFF2-40B4-BE49-F238E27FC236}">
                      <a16:creationId xmlns:a16="http://schemas.microsoft.com/office/drawing/2014/main" id="{0E5E2A41-A40A-4FDC-A5E2-6AF71BBFB40C}"/>
                    </a:ext>
                  </a:extLst>
                </p:cNvPr>
                <p:cNvSpPr/>
                <p:nvPr/>
              </p:nvSpPr>
              <p:spPr>
                <a:xfrm>
                  <a:off x="6341364" y="1975103"/>
                  <a:ext cx="265200" cy="45719"/>
                </a:xfrm>
                <a:custGeom>
                  <a:avLst/>
                  <a:gdLst>
                    <a:gd name="connsiteX0" fmla="*/ 105156 w 105156"/>
                    <a:gd name="connsiteY0" fmla="*/ 0 h 41148"/>
                    <a:gd name="connsiteX1" fmla="*/ 0 w 105156"/>
                    <a:gd name="connsiteY1" fmla="*/ 0 h 41148"/>
                    <a:gd name="connsiteX2" fmla="*/ 0 w 105156"/>
                    <a:gd name="connsiteY2" fmla="*/ 41148 h 41148"/>
                  </a:gdLst>
                  <a:ahLst/>
                  <a:cxnLst>
                    <a:cxn ang="0">
                      <a:pos x="connsiteX0" y="connsiteY0"/>
                    </a:cxn>
                    <a:cxn ang="0">
                      <a:pos x="connsiteX1" y="connsiteY1"/>
                    </a:cxn>
                    <a:cxn ang="0">
                      <a:pos x="connsiteX2" y="connsiteY2"/>
                    </a:cxn>
                  </a:cxnLst>
                  <a:rect l="l" t="t" r="r" b="b"/>
                  <a:pathLst>
                    <a:path w="105156" h="41148">
                      <a:moveTo>
                        <a:pt x="105156" y="0"/>
                      </a:moveTo>
                      <a:lnTo>
                        <a:pt x="0" y="0"/>
                      </a:lnTo>
                      <a:lnTo>
                        <a:pt x="0" y="41148"/>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sp>
            <p:nvSpPr>
              <p:cNvPr id="73" name="円/楕円 23">
                <a:extLst>
                  <a:ext uri="{FF2B5EF4-FFF2-40B4-BE49-F238E27FC236}">
                    <a16:creationId xmlns:a16="http://schemas.microsoft.com/office/drawing/2014/main" id="{CC70E9DC-9A38-4295-B052-E5D140786C62}"/>
                  </a:ext>
                </a:extLst>
              </p:cNvPr>
              <p:cNvSpPr/>
              <p:nvPr/>
            </p:nvSpPr>
            <p:spPr>
              <a:xfrm>
                <a:off x="10029122" y="2511634"/>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74" name="円/楕円 123">
                <a:extLst>
                  <a:ext uri="{FF2B5EF4-FFF2-40B4-BE49-F238E27FC236}">
                    <a16:creationId xmlns:a16="http://schemas.microsoft.com/office/drawing/2014/main" id="{4C3AD684-052F-4331-A0FC-00E8C70DA9F8}"/>
                  </a:ext>
                </a:extLst>
              </p:cNvPr>
              <p:cNvSpPr/>
              <p:nvPr/>
            </p:nvSpPr>
            <p:spPr>
              <a:xfrm>
                <a:off x="10144067" y="2692302"/>
                <a:ext cx="110711" cy="114260"/>
              </a:xfrm>
              <a:prstGeom prst="ellipse">
                <a:avLst/>
              </a:prstGeom>
              <a:solidFill>
                <a:srgbClr val="CC0099"/>
              </a:solidFill>
              <a:ln w="12700">
                <a:solidFill>
                  <a:srgbClr val="CC0099"/>
                </a:solidFill>
              </a:ln>
            </p:spPr>
            <p:style>
              <a:lnRef idx="0">
                <a:schemeClr val="accent3"/>
              </a:lnRef>
              <a:fillRef idx="3">
                <a:schemeClr val="accent3"/>
              </a:fillRef>
              <a:effectRef idx="3">
                <a:schemeClr val="accent3"/>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75" name="円/楕円 124">
                <a:extLst>
                  <a:ext uri="{FF2B5EF4-FFF2-40B4-BE49-F238E27FC236}">
                    <a16:creationId xmlns:a16="http://schemas.microsoft.com/office/drawing/2014/main" id="{55CF3D0F-DF8C-496F-B195-AAEBFEDEF9C3}"/>
                  </a:ext>
                </a:extLst>
              </p:cNvPr>
              <p:cNvSpPr/>
              <p:nvPr/>
            </p:nvSpPr>
            <p:spPr>
              <a:xfrm>
                <a:off x="10264608" y="2881662"/>
                <a:ext cx="110711" cy="114260"/>
              </a:xfrm>
              <a:prstGeom prst="ellipse">
                <a:avLst/>
              </a:prstGeom>
              <a:solidFill>
                <a:srgbClr val="CC0099"/>
              </a:solidFill>
              <a:ln w="12700">
                <a:solidFill>
                  <a:srgbClr val="CC0099"/>
                </a:solidFill>
              </a:ln>
            </p:spPr>
            <p:style>
              <a:lnRef idx="0">
                <a:schemeClr val="accent3"/>
              </a:lnRef>
              <a:fillRef idx="3">
                <a:schemeClr val="accent3"/>
              </a:fillRef>
              <a:effectRef idx="3">
                <a:schemeClr val="accent3"/>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76" name="円/楕円 125">
                <a:extLst>
                  <a:ext uri="{FF2B5EF4-FFF2-40B4-BE49-F238E27FC236}">
                    <a16:creationId xmlns:a16="http://schemas.microsoft.com/office/drawing/2014/main" id="{51F8ECF5-4C7B-42A5-97A4-306EE88C8913}"/>
                  </a:ext>
                </a:extLst>
              </p:cNvPr>
              <p:cNvSpPr/>
              <p:nvPr/>
            </p:nvSpPr>
            <p:spPr>
              <a:xfrm>
                <a:off x="10379552" y="3062331"/>
                <a:ext cx="110711" cy="114260"/>
              </a:xfrm>
              <a:prstGeom prst="ellipse">
                <a:avLst/>
              </a:prstGeom>
              <a:solidFill>
                <a:srgbClr val="CC0099"/>
              </a:solidFill>
              <a:ln w="12700">
                <a:solidFill>
                  <a:srgbClr val="CC0099"/>
                </a:solidFill>
              </a:ln>
            </p:spPr>
            <p:style>
              <a:lnRef idx="0">
                <a:schemeClr val="accent3"/>
              </a:lnRef>
              <a:fillRef idx="3">
                <a:schemeClr val="accent3"/>
              </a:fillRef>
              <a:effectRef idx="3">
                <a:schemeClr val="accent3"/>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77" name="フリーフォーム 25">
                <a:extLst>
                  <a:ext uri="{FF2B5EF4-FFF2-40B4-BE49-F238E27FC236}">
                    <a16:creationId xmlns:a16="http://schemas.microsoft.com/office/drawing/2014/main" id="{4A07E00D-6C83-42E8-A665-5092536F3D1D}"/>
                  </a:ext>
                </a:extLst>
              </p:cNvPr>
              <p:cNvSpPr/>
              <p:nvPr/>
            </p:nvSpPr>
            <p:spPr>
              <a:xfrm>
                <a:off x="10085642" y="2130309"/>
                <a:ext cx="1543229" cy="1104592"/>
              </a:xfrm>
              <a:custGeom>
                <a:avLst/>
                <a:gdLst>
                  <a:gd name="connsiteX0" fmla="*/ 0 w 1028700"/>
                  <a:gd name="connsiteY0" fmla="*/ 251460 h 736092"/>
                  <a:gd name="connsiteX1" fmla="*/ 0 w 1028700"/>
                  <a:gd name="connsiteY1" fmla="*/ 0 h 736092"/>
                  <a:gd name="connsiteX2" fmla="*/ 1028700 w 1028700"/>
                  <a:gd name="connsiteY2" fmla="*/ 0 h 736092"/>
                  <a:gd name="connsiteX3" fmla="*/ 1028700 w 1028700"/>
                  <a:gd name="connsiteY3" fmla="*/ 736092 h 736092"/>
                </a:gdLst>
                <a:ahLst/>
                <a:cxnLst>
                  <a:cxn ang="0">
                    <a:pos x="connsiteX0" y="connsiteY0"/>
                  </a:cxn>
                  <a:cxn ang="0">
                    <a:pos x="connsiteX1" y="connsiteY1"/>
                  </a:cxn>
                  <a:cxn ang="0">
                    <a:pos x="connsiteX2" y="connsiteY2"/>
                  </a:cxn>
                  <a:cxn ang="0">
                    <a:pos x="connsiteX3" y="connsiteY3"/>
                  </a:cxn>
                </a:cxnLst>
                <a:rect l="l" t="t" r="r" b="b"/>
                <a:pathLst>
                  <a:path w="1028700" h="736092">
                    <a:moveTo>
                      <a:pt x="0" y="251460"/>
                    </a:moveTo>
                    <a:lnTo>
                      <a:pt x="0" y="0"/>
                    </a:lnTo>
                    <a:lnTo>
                      <a:pt x="1028700" y="0"/>
                    </a:lnTo>
                    <a:lnTo>
                      <a:pt x="1028700" y="736092"/>
                    </a:lnTo>
                  </a:path>
                </a:pathLst>
              </a:cu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78" name="フリーフォーム 26">
                <a:extLst>
                  <a:ext uri="{FF2B5EF4-FFF2-40B4-BE49-F238E27FC236}">
                    <a16:creationId xmlns:a16="http://schemas.microsoft.com/office/drawing/2014/main" id="{37EEE852-6266-45A3-92C5-8745448C464C}"/>
                  </a:ext>
                </a:extLst>
              </p:cNvPr>
              <p:cNvSpPr/>
              <p:nvPr/>
            </p:nvSpPr>
            <p:spPr>
              <a:xfrm>
                <a:off x="10195383" y="2205779"/>
                <a:ext cx="1598099" cy="1029123"/>
              </a:xfrm>
              <a:custGeom>
                <a:avLst/>
                <a:gdLst>
                  <a:gd name="connsiteX0" fmla="*/ 0 w 1065276"/>
                  <a:gd name="connsiteY0" fmla="*/ 324612 h 690372"/>
                  <a:gd name="connsiteX1" fmla="*/ 0 w 1065276"/>
                  <a:gd name="connsiteY1" fmla="*/ 0 h 690372"/>
                  <a:gd name="connsiteX2" fmla="*/ 1065276 w 1065276"/>
                  <a:gd name="connsiteY2" fmla="*/ 0 h 690372"/>
                  <a:gd name="connsiteX3" fmla="*/ 1065276 w 1065276"/>
                  <a:gd name="connsiteY3" fmla="*/ 690372 h 690372"/>
                </a:gdLst>
                <a:ahLst/>
                <a:cxnLst>
                  <a:cxn ang="0">
                    <a:pos x="connsiteX0" y="connsiteY0"/>
                  </a:cxn>
                  <a:cxn ang="0">
                    <a:pos x="connsiteX1" y="connsiteY1"/>
                  </a:cxn>
                  <a:cxn ang="0">
                    <a:pos x="connsiteX2" y="connsiteY2"/>
                  </a:cxn>
                  <a:cxn ang="0">
                    <a:pos x="connsiteX3" y="connsiteY3"/>
                  </a:cxn>
                </a:cxnLst>
                <a:rect l="l" t="t" r="r" b="b"/>
                <a:pathLst>
                  <a:path w="1065276" h="690372">
                    <a:moveTo>
                      <a:pt x="0" y="324612"/>
                    </a:moveTo>
                    <a:lnTo>
                      <a:pt x="0" y="0"/>
                    </a:lnTo>
                    <a:lnTo>
                      <a:pt x="1065276" y="0"/>
                    </a:lnTo>
                    <a:lnTo>
                      <a:pt x="1065276" y="690372"/>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79" name="フリーフォーム 27">
                <a:extLst>
                  <a:ext uri="{FF2B5EF4-FFF2-40B4-BE49-F238E27FC236}">
                    <a16:creationId xmlns:a16="http://schemas.microsoft.com/office/drawing/2014/main" id="{7003B97A-EFD7-4D75-9547-CF0E50D06FAD}"/>
                  </a:ext>
                </a:extLst>
              </p:cNvPr>
              <p:cNvSpPr/>
              <p:nvPr/>
            </p:nvSpPr>
            <p:spPr>
              <a:xfrm>
                <a:off x="10318842" y="2282621"/>
                <a:ext cx="1645953" cy="952281"/>
              </a:xfrm>
              <a:custGeom>
                <a:avLst/>
                <a:gdLst>
                  <a:gd name="connsiteX0" fmla="*/ 0 w 1115568"/>
                  <a:gd name="connsiteY0" fmla="*/ 384048 h 621792"/>
                  <a:gd name="connsiteX1" fmla="*/ 0 w 1115568"/>
                  <a:gd name="connsiteY1" fmla="*/ 0 h 621792"/>
                  <a:gd name="connsiteX2" fmla="*/ 1115568 w 1115568"/>
                  <a:gd name="connsiteY2" fmla="*/ 0 h 621792"/>
                  <a:gd name="connsiteX3" fmla="*/ 1115568 w 1115568"/>
                  <a:gd name="connsiteY3" fmla="*/ 621792 h 621792"/>
                </a:gdLst>
                <a:ahLst/>
                <a:cxnLst>
                  <a:cxn ang="0">
                    <a:pos x="connsiteX0" y="connsiteY0"/>
                  </a:cxn>
                  <a:cxn ang="0">
                    <a:pos x="connsiteX1" y="connsiteY1"/>
                  </a:cxn>
                  <a:cxn ang="0">
                    <a:pos x="connsiteX2" y="connsiteY2"/>
                  </a:cxn>
                  <a:cxn ang="0">
                    <a:pos x="connsiteX3" y="connsiteY3"/>
                  </a:cxn>
                </a:cxnLst>
                <a:rect l="l" t="t" r="r" b="b"/>
                <a:pathLst>
                  <a:path w="1115568" h="621792">
                    <a:moveTo>
                      <a:pt x="0" y="384048"/>
                    </a:moveTo>
                    <a:lnTo>
                      <a:pt x="0" y="0"/>
                    </a:lnTo>
                    <a:lnTo>
                      <a:pt x="1115568" y="0"/>
                    </a:lnTo>
                    <a:lnTo>
                      <a:pt x="1115568" y="621792"/>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0" name="フリーフォーム 28">
                <a:extLst>
                  <a:ext uri="{FF2B5EF4-FFF2-40B4-BE49-F238E27FC236}">
                    <a16:creationId xmlns:a16="http://schemas.microsoft.com/office/drawing/2014/main" id="{57750E2C-745B-46B6-8C83-36A343370717}"/>
                  </a:ext>
                </a:extLst>
              </p:cNvPr>
              <p:cNvSpPr/>
              <p:nvPr/>
            </p:nvSpPr>
            <p:spPr>
              <a:xfrm>
                <a:off x="10449158" y="2370438"/>
                <a:ext cx="1686705" cy="864464"/>
              </a:xfrm>
              <a:custGeom>
                <a:avLst/>
                <a:gdLst>
                  <a:gd name="connsiteX0" fmla="*/ 0 w 1147572"/>
                  <a:gd name="connsiteY0" fmla="*/ 466344 h 562356"/>
                  <a:gd name="connsiteX1" fmla="*/ 0 w 1147572"/>
                  <a:gd name="connsiteY1" fmla="*/ 0 h 562356"/>
                  <a:gd name="connsiteX2" fmla="*/ 1147572 w 1147572"/>
                  <a:gd name="connsiteY2" fmla="*/ 0 h 562356"/>
                  <a:gd name="connsiteX3" fmla="*/ 1147572 w 1147572"/>
                  <a:gd name="connsiteY3" fmla="*/ 562356 h 562356"/>
                </a:gdLst>
                <a:ahLst/>
                <a:cxnLst>
                  <a:cxn ang="0">
                    <a:pos x="connsiteX0" y="connsiteY0"/>
                  </a:cxn>
                  <a:cxn ang="0">
                    <a:pos x="connsiteX1" y="connsiteY1"/>
                  </a:cxn>
                  <a:cxn ang="0">
                    <a:pos x="connsiteX2" y="connsiteY2"/>
                  </a:cxn>
                  <a:cxn ang="0">
                    <a:pos x="connsiteX3" y="connsiteY3"/>
                  </a:cxn>
                </a:cxnLst>
                <a:rect l="l" t="t" r="r" b="b"/>
                <a:pathLst>
                  <a:path w="1147572" h="562356">
                    <a:moveTo>
                      <a:pt x="0" y="466344"/>
                    </a:moveTo>
                    <a:lnTo>
                      <a:pt x="0" y="0"/>
                    </a:lnTo>
                    <a:lnTo>
                      <a:pt x="1147572" y="0"/>
                    </a:lnTo>
                    <a:lnTo>
                      <a:pt x="1147572" y="562356"/>
                    </a:lnTo>
                  </a:path>
                </a:pathLst>
              </a:custGeom>
              <a:noFill/>
              <a:ln w="1905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1" name="円/楕円 126">
                <a:extLst>
                  <a:ext uri="{FF2B5EF4-FFF2-40B4-BE49-F238E27FC236}">
                    <a16:creationId xmlns:a16="http://schemas.microsoft.com/office/drawing/2014/main" id="{FC1E949D-F6A7-4E24-BF99-75C6E8F136F1}"/>
                  </a:ext>
                </a:extLst>
              </p:cNvPr>
              <p:cNvSpPr/>
              <p:nvPr/>
            </p:nvSpPr>
            <p:spPr>
              <a:xfrm>
                <a:off x="11574681" y="2523108"/>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2" name="円/楕円 127">
                <a:extLst>
                  <a:ext uri="{FF2B5EF4-FFF2-40B4-BE49-F238E27FC236}">
                    <a16:creationId xmlns:a16="http://schemas.microsoft.com/office/drawing/2014/main" id="{81F18265-9B3B-4B4F-9ADB-7F4AECB652E2}"/>
                  </a:ext>
                </a:extLst>
              </p:cNvPr>
              <p:cNvSpPr/>
              <p:nvPr/>
            </p:nvSpPr>
            <p:spPr>
              <a:xfrm>
                <a:off x="11570509" y="2692302"/>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3" name="円/楕円 128">
                <a:extLst>
                  <a:ext uri="{FF2B5EF4-FFF2-40B4-BE49-F238E27FC236}">
                    <a16:creationId xmlns:a16="http://schemas.microsoft.com/office/drawing/2014/main" id="{D1BCC125-A090-4708-93DF-D39E267CCD7B}"/>
                  </a:ext>
                </a:extLst>
              </p:cNvPr>
              <p:cNvSpPr/>
              <p:nvPr/>
            </p:nvSpPr>
            <p:spPr>
              <a:xfrm>
                <a:off x="11574681" y="2879865"/>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4" name="円/楕円 129">
                <a:extLst>
                  <a:ext uri="{FF2B5EF4-FFF2-40B4-BE49-F238E27FC236}">
                    <a16:creationId xmlns:a16="http://schemas.microsoft.com/office/drawing/2014/main" id="{28531A4F-39B0-4B54-919A-ED5FD77D3411}"/>
                  </a:ext>
                </a:extLst>
              </p:cNvPr>
              <p:cNvSpPr/>
              <p:nvPr/>
            </p:nvSpPr>
            <p:spPr>
              <a:xfrm>
                <a:off x="11570509" y="3049059"/>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5" name="円/楕円 130">
                <a:extLst>
                  <a:ext uri="{FF2B5EF4-FFF2-40B4-BE49-F238E27FC236}">
                    <a16:creationId xmlns:a16="http://schemas.microsoft.com/office/drawing/2014/main" id="{B809B51F-9B71-479A-B914-7EBC176EC9D1}"/>
                  </a:ext>
                </a:extLst>
              </p:cNvPr>
              <p:cNvSpPr/>
              <p:nvPr/>
            </p:nvSpPr>
            <p:spPr>
              <a:xfrm>
                <a:off x="11741578" y="2523108"/>
                <a:ext cx="110711" cy="114260"/>
              </a:xfrm>
              <a:prstGeom prst="ellipse">
                <a:avLst/>
              </a:prstGeom>
              <a:solidFill>
                <a:srgbClr val="CC0099"/>
              </a:solidFill>
              <a:ln w="12700">
                <a:solidFill>
                  <a:srgbClr val="CC0099"/>
                </a:solidFill>
              </a:ln>
            </p:spPr>
            <p:style>
              <a:lnRef idx="0">
                <a:schemeClr val="accent3"/>
              </a:lnRef>
              <a:fillRef idx="3">
                <a:schemeClr val="accent3"/>
              </a:fillRef>
              <a:effectRef idx="3">
                <a:schemeClr val="accent3"/>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6" name="円/楕円 131">
                <a:extLst>
                  <a:ext uri="{FF2B5EF4-FFF2-40B4-BE49-F238E27FC236}">
                    <a16:creationId xmlns:a16="http://schemas.microsoft.com/office/drawing/2014/main" id="{E659E3D4-5E0C-43BD-92CC-63E56FA72290}"/>
                  </a:ext>
                </a:extLst>
              </p:cNvPr>
              <p:cNvSpPr/>
              <p:nvPr/>
            </p:nvSpPr>
            <p:spPr>
              <a:xfrm>
                <a:off x="11737406" y="2692302"/>
                <a:ext cx="110711" cy="114260"/>
              </a:xfrm>
              <a:prstGeom prst="ellipse">
                <a:avLst/>
              </a:prstGeom>
              <a:solidFill>
                <a:srgbClr val="CC0099"/>
              </a:solidFill>
              <a:ln w="12700">
                <a:solidFill>
                  <a:srgbClr val="CC0099"/>
                </a:solidFill>
              </a:ln>
            </p:spPr>
            <p:style>
              <a:lnRef idx="0">
                <a:schemeClr val="accent3"/>
              </a:lnRef>
              <a:fillRef idx="3">
                <a:schemeClr val="accent3"/>
              </a:fillRef>
              <a:effectRef idx="3">
                <a:schemeClr val="accent3"/>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7" name="円/楕円 132">
                <a:extLst>
                  <a:ext uri="{FF2B5EF4-FFF2-40B4-BE49-F238E27FC236}">
                    <a16:creationId xmlns:a16="http://schemas.microsoft.com/office/drawing/2014/main" id="{F3671706-DC08-4F00-A15E-D79C1616ADD9}"/>
                  </a:ext>
                </a:extLst>
              </p:cNvPr>
              <p:cNvSpPr/>
              <p:nvPr/>
            </p:nvSpPr>
            <p:spPr>
              <a:xfrm>
                <a:off x="11741578" y="2879865"/>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8" name="円/楕円 133">
                <a:extLst>
                  <a:ext uri="{FF2B5EF4-FFF2-40B4-BE49-F238E27FC236}">
                    <a16:creationId xmlns:a16="http://schemas.microsoft.com/office/drawing/2014/main" id="{72128828-C5E3-42A1-B336-18384C1DE031}"/>
                  </a:ext>
                </a:extLst>
              </p:cNvPr>
              <p:cNvSpPr/>
              <p:nvPr/>
            </p:nvSpPr>
            <p:spPr>
              <a:xfrm>
                <a:off x="11737406" y="3049059"/>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9" name="円/楕円 134">
                <a:extLst>
                  <a:ext uri="{FF2B5EF4-FFF2-40B4-BE49-F238E27FC236}">
                    <a16:creationId xmlns:a16="http://schemas.microsoft.com/office/drawing/2014/main" id="{81115BB5-9FAA-4353-A552-9D83DC632F17}"/>
                  </a:ext>
                </a:extLst>
              </p:cNvPr>
              <p:cNvSpPr/>
              <p:nvPr/>
            </p:nvSpPr>
            <p:spPr>
              <a:xfrm>
                <a:off x="11913612" y="2521391"/>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0" name="円/楕円 135">
                <a:extLst>
                  <a:ext uri="{FF2B5EF4-FFF2-40B4-BE49-F238E27FC236}">
                    <a16:creationId xmlns:a16="http://schemas.microsoft.com/office/drawing/2014/main" id="{8D95EC04-3C30-46EA-B459-C8B0617EA9CC}"/>
                  </a:ext>
                </a:extLst>
              </p:cNvPr>
              <p:cNvSpPr/>
              <p:nvPr/>
            </p:nvSpPr>
            <p:spPr>
              <a:xfrm>
                <a:off x="11909440" y="2690586"/>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1" name="円/楕円 136">
                <a:extLst>
                  <a:ext uri="{FF2B5EF4-FFF2-40B4-BE49-F238E27FC236}">
                    <a16:creationId xmlns:a16="http://schemas.microsoft.com/office/drawing/2014/main" id="{8F6CC9A0-DF45-41EB-A0CF-65C12FECD997}"/>
                  </a:ext>
                </a:extLst>
              </p:cNvPr>
              <p:cNvSpPr/>
              <p:nvPr/>
            </p:nvSpPr>
            <p:spPr>
              <a:xfrm>
                <a:off x="11913612" y="2878148"/>
                <a:ext cx="110711" cy="114260"/>
              </a:xfrm>
              <a:prstGeom prst="ellipse">
                <a:avLst/>
              </a:prstGeom>
              <a:solidFill>
                <a:srgbClr val="CC0099"/>
              </a:solidFill>
              <a:ln w="12700">
                <a:solidFill>
                  <a:srgbClr val="CC0099"/>
                </a:solidFill>
              </a:ln>
            </p:spPr>
            <p:style>
              <a:lnRef idx="0">
                <a:schemeClr val="accent3"/>
              </a:lnRef>
              <a:fillRef idx="3">
                <a:schemeClr val="accent3"/>
              </a:fillRef>
              <a:effectRef idx="3">
                <a:schemeClr val="accent3"/>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2" name="円/楕円 141">
                <a:extLst>
                  <a:ext uri="{FF2B5EF4-FFF2-40B4-BE49-F238E27FC236}">
                    <a16:creationId xmlns:a16="http://schemas.microsoft.com/office/drawing/2014/main" id="{0F44BCEE-C9BA-47AB-A741-23FF16643332}"/>
                  </a:ext>
                </a:extLst>
              </p:cNvPr>
              <p:cNvSpPr/>
              <p:nvPr/>
            </p:nvSpPr>
            <p:spPr>
              <a:xfrm>
                <a:off x="11909440" y="3047343"/>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3" name="円/楕円 146">
                <a:extLst>
                  <a:ext uri="{FF2B5EF4-FFF2-40B4-BE49-F238E27FC236}">
                    <a16:creationId xmlns:a16="http://schemas.microsoft.com/office/drawing/2014/main" id="{48AB8245-30FC-4B89-B401-2E6AAF6A5610}"/>
                  </a:ext>
                </a:extLst>
              </p:cNvPr>
              <p:cNvSpPr/>
              <p:nvPr/>
            </p:nvSpPr>
            <p:spPr>
              <a:xfrm>
                <a:off x="12080509" y="2521391"/>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4" name="円/楕円 147">
                <a:extLst>
                  <a:ext uri="{FF2B5EF4-FFF2-40B4-BE49-F238E27FC236}">
                    <a16:creationId xmlns:a16="http://schemas.microsoft.com/office/drawing/2014/main" id="{7ADE1B79-543E-4B1E-9BC6-4E3D5E4A013E}"/>
                  </a:ext>
                </a:extLst>
              </p:cNvPr>
              <p:cNvSpPr/>
              <p:nvPr/>
            </p:nvSpPr>
            <p:spPr>
              <a:xfrm>
                <a:off x="12076337" y="2690586"/>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5" name="円/楕円 148">
                <a:extLst>
                  <a:ext uri="{FF2B5EF4-FFF2-40B4-BE49-F238E27FC236}">
                    <a16:creationId xmlns:a16="http://schemas.microsoft.com/office/drawing/2014/main" id="{E966A260-BC2D-41A4-BCBD-311F7834A626}"/>
                  </a:ext>
                </a:extLst>
              </p:cNvPr>
              <p:cNvSpPr/>
              <p:nvPr/>
            </p:nvSpPr>
            <p:spPr>
              <a:xfrm>
                <a:off x="12080509" y="2878148"/>
                <a:ext cx="110711" cy="114260"/>
              </a:xfrm>
              <a:prstGeom prst="ellipse">
                <a:avLst/>
              </a:prstGeom>
              <a:noFill/>
              <a:ln w="12700">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6" name="円/楕円 149">
                <a:extLst>
                  <a:ext uri="{FF2B5EF4-FFF2-40B4-BE49-F238E27FC236}">
                    <a16:creationId xmlns:a16="http://schemas.microsoft.com/office/drawing/2014/main" id="{814B9087-85DE-4E70-96B8-F23AD2113FDA}"/>
                  </a:ext>
                </a:extLst>
              </p:cNvPr>
              <p:cNvSpPr/>
              <p:nvPr/>
            </p:nvSpPr>
            <p:spPr>
              <a:xfrm>
                <a:off x="12076337" y="3047343"/>
                <a:ext cx="110711" cy="114260"/>
              </a:xfrm>
              <a:prstGeom prst="ellipse">
                <a:avLst/>
              </a:prstGeom>
              <a:solidFill>
                <a:srgbClr val="CC0099"/>
              </a:solidFill>
              <a:ln w="12700">
                <a:solidFill>
                  <a:srgbClr val="CC0099"/>
                </a:solidFill>
              </a:ln>
            </p:spPr>
            <p:style>
              <a:lnRef idx="0">
                <a:schemeClr val="accent3"/>
              </a:lnRef>
              <a:fillRef idx="3">
                <a:schemeClr val="accent3"/>
              </a:fillRef>
              <a:effectRef idx="3">
                <a:schemeClr val="accent3"/>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7" name="角丸四角形 29">
                <a:extLst>
                  <a:ext uri="{FF2B5EF4-FFF2-40B4-BE49-F238E27FC236}">
                    <a16:creationId xmlns:a16="http://schemas.microsoft.com/office/drawing/2014/main" id="{C8E0C401-5F06-4898-B616-B8D3D219CDF6}"/>
                  </a:ext>
                </a:extLst>
              </p:cNvPr>
              <p:cNvSpPr/>
              <p:nvPr/>
            </p:nvSpPr>
            <p:spPr>
              <a:xfrm>
                <a:off x="11503847" y="2466157"/>
                <a:ext cx="756172" cy="799332"/>
              </a:xfrm>
              <a:prstGeom prst="roundRect">
                <a:avLst/>
              </a:prstGeom>
              <a:solidFill>
                <a:srgbClr val="CC0099">
                  <a:alpha val="17000"/>
                </a:srgbClr>
              </a:solidFill>
              <a:ln>
                <a:solidFill>
                  <a:srgbClr val="CC0099"/>
                </a:solidFill>
              </a:ln>
            </p:spPr>
            <p:style>
              <a:lnRef idx="0">
                <a:schemeClr val="accent3"/>
              </a:lnRef>
              <a:fillRef idx="3">
                <a:schemeClr val="accent3"/>
              </a:fillRef>
              <a:effectRef idx="3">
                <a:schemeClr val="accent3"/>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ANC</a:t>
                </a: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98" name="正方形/長方形 97">
                <a:extLst>
                  <a:ext uri="{FF2B5EF4-FFF2-40B4-BE49-F238E27FC236}">
                    <a16:creationId xmlns:a16="http://schemas.microsoft.com/office/drawing/2014/main" id="{FF891686-1162-44A7-AE5A-046F20741DF5}"/>
                  </a:ext>
                </a:extLst>
              </p:cNvPr>
              <p:cNvSpPr/>
              <p:nvPr/>
            </p:nvSpPr>
            <p:spPr>
              <a:xfrm>
                <a:off x="9736900" y="3084478"/>
                <a:ext cx="1010777" cy="323299"/>
              </a:xfrm>
              <a:prstGeom prst="rect">
                <a:avLst/>
              </a:prstGeom>
            </p:spPr>
            <p:txBody>
              <a:bodyPr wrap="square" lIns="137187" tIns="68594" rIns="137187" bIns="68594">
                <a:spAutoFit/>
              </a:bodyPr>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a:cs typeface="+mn-cs"/>
                  </a:rPr>
                  <a:t>Input</a:t>
                </a:r>
                <a:endParaRPr kumimoji="1" lang="ja-JP" altLang="en-US" sz="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99" name="正方形/長方形 98">
                <a:extLst>
                  <a:ext uri="{FF2B5EF4-FFF2-40B4-BE49-F238E27FC236}">
                    <a16:creationId xmlns:a16="http://schemas.microsoft.com/office/drawing/2014/main" id="{9296D52A-DEB8-4166-891F-2B8A4860E14A}"/>
                  </a:ext>
                </a:extLst>
              </p:cNvPr>
              <p:cNvSpPr/>
              <p:nvPr/>
            </p:nvSpPr>
            <p:spPr>
              <a:xfrm>
                <a:off x="12043971" y="3084478"/>
                <a:ext cx="1010777" cy="323299"/>
              </a:xfrm>
              <a:prstGeom prst="rect">
                <a:avLst/>
              </a:prstGeom>
            </p:spPr>
            <p:txBody>
              <a:bodyPr wrap="square" lIns="137187" tIns="68594" rIns="137187" bIns="68594">
                <a:spAutoFit/>
              </a:bodyPr>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a:cs typeface="+mn-cs"/>
                  </a:rPr>
                  <a:t>Output</a:t>
                </a:r>
                <a:endParaRPr kumimoji="1" lang="ja-JP" altLang="en-US" sz="600" b="0" i="0" u="none" strike="noStrike" kern="1200" cap="none" spc="0" normalizeH="0" baseline="0" noProof="0" dirty="0">
                  <a:ln>
                    <a:noFill/>
                  </a:ln>
                  <a:solidFill>
                    <a:prstClr val="black"/>
                  </a:solidFill>
                  <a:effectLst/>
                  <a:uLnTx/>
                  <a:uFillTx/>
                  <a:latin typeface="Calibri"/>
                  <a:ea typeface="ＭＳ Ｐゴシック"/>
                  <a:cs typeface="+mn-cs"/>
                </a:endParaRPr>
              </a:p>
            </p:txBody>
          </p:sp>
        </p:grpSp>
      </p:grpSp>
      <p:sp>
        <p:nvSpPr>
          <p:cNvPr id="8" name="正方形/長方形 7">
            <a:extLst>
              <a:ext uri="{FF2B5EF4-FFF2-40B4-BE49-F238E27FC236}">
                <a16:creationId xmlns:a16="http://schemas.microsoft.com/office/drawing/2014/main" id="{6F0C6A42-351E-4AA6-BB0D-BFDA16C69D4B}"/>
              </a:ext>
            </a:extLst>
          </p:cNvPr>
          <p:cNvSpPr/>
          <p:nvPr/>
        </p:nvSpPr>
        <p:spPr>
          <a:xfrm>
            <a:off x="8004487" y="971363"/>
            <a:ext cx="3133550" cy="553998"/>
          </a:xfrm>
          <a:prstGeom prst="rect">
            <a:avLst/>
          </a:prstGeom>
          <a:solidFill>
            <a:schemeClr val="bg1"/>
          </a:solid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rPr>
              <a:t>ANC </a:t>
            </a:r>
            <a:r>
              <a:rPr kumimoji="1" lang="en-US" altLang="ja-JP" sz="1800" b="1"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rPr>
              <a:t>Ambient Noise Control</a:t>
            </a:r>
            <a:endParaRPr kumimoji="1" lang="ja-JP" altLang="en-US" sz="1800" b="0"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sp>
        <p:nvSpPr>
          <p:cNvPr id="9" name="正方形/長方形 8">
            <a:extLst>
              <a:ext uri="{FF2B5EF4-FFF2-40B4-BE49-F238E27FC236}">
                <a16:creationId xmlns:a16="http://schemas.microsoft.com/office/drawing/2014/main" id="{3BAA32EB-C933-46AB-8CE5-A5D52DAEB619}"/>
              </a:ext>
            </a:extLst>
          </p:cNvPr>
          <p:cNvSpPr/>
          <p:nvPr/>
        </p:nvSpPr>
        <p:spPr>
          <a:xfrm>
            <a:off x="1818234" y="739520"/>
            <a:ext cx="12786843" cy="6900471"/>
          </a:xfrm>
          <a:prstGeom prst="rect">
            <a:avLst/>
          </a:prstGeom>
          <a:solidFill>
            <a:schemeClr val="bg1"/>
          </a:solidFill>
          <a:ln>
            <a:solidFill>
              <a:srgbClr val="FF006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p>
        </p:txBody>
      </p:sp>
      <p:grpSp>
        <p:nvGrpSpPr>
          <p:cNvPr id="55" name="グループ化 54">
            <a:extLst>
              <a:ext uri="{FF2B5EF4-FFF2-40B4-BE49-F238E27FC236}">
                <a16:creationId xmlns:a16="http://schemas.microsoft.com/office/drawing/2014/main" id="{D9A66F90-4593-4357-B937-68C52F16C563}"/>
              </a:ext>
            </a:extLst>
          </p:cNvPr>
          <p:cNvGrpSpPr/>
          <p:nvPr/>
        </p:nvGrpSpPr>
        <p:grpSpPr>
          <a:xfrm>
            <a:off x="2175512" y="1692147"/>
            <a:ext cx="5420734" cy="1966990"/>
            <a:chOff x="2175512" y="2325703"/>
            <a:chExt cx="5420734" cy="1966990"/>
          </a:xfrm>
        </p:grpSpPr>
        <p:sp>
          <p:nvSpPr>
            <p:cNvPr id="17" name="正方形/長方形 16">
              <a:extLst>
                <a:ext uri="{FF2B5EF4-FFF2-40B4-BE49-F238E27FC236}">
                  <a16:creationId xmlns:a16="http://schemas.microsoft.com/office/drawing/2014/main" id="{983BA22F-A5F2-4E2D-A811-041408B541F4}"/>
                </a:ext>
              </a:extLst>
            </p:cNvPr>
            <p:cNvSpPr/>
            <p:nvPr/>
          </p:nvSpPr>
          <p:spPr>
            <a:xfrm>
              <a:off x="2466362" y="2325703"/>
              <a:ext cx="2613512" cy="1808735"/>
            </a:xfrm>
            <a:prstGeom prst="rect">
              <a:avLst/>
            </a:prstGeom>
            <a:solidFill>
              <a:srgbClr val="FFF7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a:extLst>
                <a:ext uri="{FF2B5EF4-FFF2-40B4-BE49-F238E27FC236}">
                  <a16:creationId xmlns:a16="http://schemas.microsoft.com/office/drawing/2014/main" id="{C164353D-0FBE-4DCF-9579-23ECBB5B29FA}"/>
                </a:ext>
              </a:extLst>
            </p:cNvPr>
            <p:cNvSpPr/>
            <p:nvPr/>
          </p:nvSpPr>
          <p:spPr>
            <a:xfrm>
              <a:off x="2456643" y="2832907"/>
              <a:ext cx="2616387" cy="1251724"/>
            </a:xfrm>
            <a:custGeom>
              <a:avLst/>
              <a:gdLst>
                <a:gd name="connsiteX0" fmla="*/ 0 w 2539947"/>
                <a:gd name="connsiteY0" fmla="*/ 0 h 402425"/>
                <a:gd name="connsiteX1" fmla="*/ 2539947 w 2539947"/>
                <a:gd name="connsiteY1" fmla="*/ 0 h 402425"/>
                <a:gd name="connsiteX2" fmla="*/ 2539947 w 2539947"/>
                <a:gd name="connsiteY2" fmla="*/ 402425 h 402425"/>
                <a:gd name="connsiteX3" fmla="*/ 0 w 2539947"/>
                <a:gd name="connsiteY3" fmla="*/ 402425 h 402425"/>
                <a:gd name="connsiteX4" fmla="*/ 0 w 2539947"/>
                <a:gd name="connsiteY4" fmla="*/ 0 h 402425"/>
                <a:gd name="connsiteX0" fmla="*/ 0 w 2539947"/>
                <a:gd name="connsiteY0" fmla="*/ 224221 h 626646"/>
                <a:gd name="connsiteX1" fmla="*/ 2536444 w 2539947"/>
                <a:gd name="connsiteY1" fmla="*/ 0 h 626646"/>
                <a:gd name="connsiteX2" fmla="*/ 2539947 w 2539947"/>
                <a:gd name="connsiteY2" fmla="*/ 626646 h 626646"/>
                <a:gd name="connsiteX3" fmla="*/ 0 w 2539947"/>
                <a:gd name="connsiteY3" fmla="*/ 626646 h 626646"/>
                <a:gd name="connsiteX4" fmla="*/ 0 w 2539947"/>
                <a:gd name="connsiteY4" fmla="*/ 224221 h 626646"/>
                <a:gd name="connsiteX0" fmla="*/ 0 w 2539947"/>
                <a:gd name="connsiteY0" fmla="*/ 293606 h 696031"/>
                <a:gd name="connsiteX1" fmla="*/ 2066860 w 2539947"/>
                <a:gd name="connsiteY1" fmla="*/ 0 h 696031"/>
                <a:gd name="connsiteX2" fmla="*/ 2536444 w 2539947"/>
                <a:gd name="connsiteY2" fmla="*/ 69385 h 696031"/>
                <a:gd name="connsiteX3" fmla="*/ 2539947 w 2539947"/>
                <a:gd name="connsiteY3" fmla="*/ 696031 h 696031"/>
                <a:gd name="connsiteX4" fmla="*/ 0 w 2539947"/>
                <a:gd name="connsiteY4" fmla="*/ 696031 h 696031"/>
                <a:gd name="connsiteX5" fmla="*/ 0 w 2539947"/>
                <a:gd name="connsiteY5" fmla="*/ 293606 h 696031"/>
                <a:gd name="connsiteX0" fmla="*/ 0 w 2539947"/>
                <a:gd name="connsiteY0" fmla="*/ 293606 h 696031"/>
                <a:gd name="connsiteX1" fmla="*/ 1474777 w 2539947"/>
                <a:gd name="connsiteY1" fmla="*/ 304801 h 696031"/>
                <a:gd name="connsiteX2" fmla="*/ 2066860 w 2539947"/>
                <a:gd name="connsiteY2" fmla="*/ 0 h 696031"/>
                <a:gd name="connsiteX3" fmla="*/ 2536444 w 2539947"/>
                <a:gd name="connsiteY3" fmla="*/ 69385 h 696031"/>
                <a:gd name="connsiteX4" fmla="*/ 2539947 w 2539947"/>
                <a:gd name="connsiteY4" fmla="*/ 696031 h 696031"/>
                <a:gd name="connsiteX5" fmla="*/ 0 w 2539947"/>
                <a:gd name="connsiteY5" fmla="*/ 696031 h 696031"/>
                <a:gd name="connsiteX6" fmla="*/ 0 w 2539947"/>
                <a:gd name="connsiteY6" fmla="*/ 293606 h 696031"/>
                <a:gd name="connsiteX0" fmla="*/ 0 w 2539947"/>
                <a:gd name="connsiteY0" fmla="*/ 293606 h 696031"/>
                <a:gd name="connsiteX1" fmla="*/ 746059 w 2539947"/>
                <a:gd name="connsiteY1" fmla="*/ 381876 h 696031"/>
                <a:gd name="connsiteX2" fmla="*/ 2066860 w 2539947"/>
                <a:gd name="connsiteY2" fmla="*/ 0 h 696031"/>
                <a:gd name="connsiteX3" fmla="*/ 2536444 w 2539947"/>
                <a:gd name="connsiteY3" fmla="*/ 69385 h 696031"/>
                <a:gd name="connsiteX4" fmla="*/ 2539947 w 2539947"/>
                <a:gd name="connsiteY4" fmla="*/ 696031 h 696031"/>
                <a:gd name="connsiteX5" fmla="*/ 0 w 2539947"/>
                <a:gd name="connsiteY5" fmla="*/ 696031 h 696031"/>
                <a:gd name="connsiteX6" fmla="*/ 0 w 2539947"/>
                <a:gd name="connsiteY6" fmla="*/ 293606 h 696031"/>
                <a:gd name="connsiteX0" fmla="*/ 0 w 2539947"/>
                <a:gd name="connsiteY0" fmla="*/ 412723 h 815148"/>
                <a:gd name="connsiteX1" fmla="*/ 746059 w 2539947"/>
                <a:gd name="connsiteY1" fmla="*/ 500993 h 815148"/>
                <a:gd name="connsiteX2" fmla="*/ 1306612 w 2539947"/>
                <a:gd name="connsiteY2" fmla="*/ 0 h 815148"/>
                <a:gd name="connsiteX3" fmla="*/ 2536444 w 2539947"/>
                <a:gd name="connsiteY3" fmla="*/ 188502 h 815148"/>
                <a:gd name="connsiteX4" fmla="*/ 2539947 w 2539947"/>
                <a:gd name="connsiteY4" fmla="*/ 815148 h 815148"/>
                <a:gd name="connsiteX5" fmla="*/ 0 w 2539947"/>
                <a:gd name="connsiteY5" fmla="*/ 815148 h 815148"/>
                <a:gd name="connsiteX6" fmla="*/ 0 w 2539947"/>
                <a:gd name="connsiteY6" fmla="*/ 412723 h 815148"/>
                <a:gd name="connsiteX0" fmla="*/ 0 w 2539947"/>
                <a:gd name="connsiteY0" fmla="*/ 412723 h 815148"/>
                <a:gd name="connsiteX1" fmla="*/ 746059 w 2539947"/>
                <a:gd name="connsiteY1" fmla="*/ 500993 h 815148"/>
                <a:gd name="connsiteX2" fmla="*/ 1306612 w 2539947"/>
                <a:gd name="connsiteY2" fmla="*/ 0 h 815148"/>
                <a:gd name="connsiteX3" fmla="*/ 2108901 w 2539947"/>
                <a:gd name="connsiteY3" fmla="*/ 500993 h 815148"/>
                <a:gd name="connsiteX4" fmla="*/ 2536444 w 2539947"/>
                <a:gd name="connsiteY4" fmla="*/ 188502 h 815148"/>
                <a:gd name="connsiteX5" fmla="*/ 2539947 w 2539947"/>
                <a:gd name="connsiteY5" fmla="*/ 815148 h 815148"/>
                <a:gd name="connsiteX6" fmla="*/ 0 w 2539947"/>
                <a:gd name="connsiteY6" fmla="*/ 815148 h 815148"/>
                <a:gd name="connsiteX7" fmla="*/ 0 w 2539947"/>
                <a:gd name="connsiteY7" fmla="*/ 412723 h 815148"/>
                <a:gd name="connsiteX0" fmla="*/ 0 w 2539947"/>
                <a:gd name="connsiteY0" fmla="*/ 412723 h 815148"/>
                <a:gd name="connsiteX1" fmla="*/ 746059 w 2539947"/>
                <a:gd name="connsiteY1" fmla="*/ 500993 h 815148"/>
                <a:gd name="connsiteX2" fmla="*/ 1306612 w 2539947"/>
                <a:gd name="connsiteY2" fmla="*/ 0 h 815148"/>
                <a:gd name="connsiteX3" fmla="*/ 2108901 w 2539947"/>
                <a:gd name="connsiteY3" fmla="*/ 500993 h 815148"/>
                <a:gd name="connsiteX4" fmla="*/ 2536444 w 2539947"/>
                <a:gd name="connsiteY4" fmla="*/ 188502 h 815148"/>
                <a:gd name="connsiteX5" fmla="*/ 2539947 w 2539947"/>
                <a:gd name="connsiteY5" fmla="*/ 815148 h 815148"/>
                <a:gd name="connsiteX6" fmla="*/ 0 w 2539947"/>
                <a:gd name="connsiteY6" fmla="*/ 815148 h 815148"/>
                <a:gd name="connsiteX7" fmla="*/ 0 w 2539947"/>
                <a:gd name="connsiteY7" fmla="*/ 412723 h 815148"/>
                <a:gd name="connsiteX0" fmla="*/ 0 w 2539947"/>
                <a:gd name="connsiteY0" fmla="*/ 415258 h 817683"/>
                <a:gd name="connsiteX1" fmla="*/ 746059 w 2539947"/>
                <a:gd name="connsiteY1" fmla="*/ 503528 h 817683"/>
                <a:gd name="connsiteX2" fmla="*/ 1306612 w 2539947"/>
                <a:gd name="connsiteY2" fmla="*/ 2535 h 817683"/>
                <a:gd name="connsiteX3" fmla="*/ 2108901 w 2539947"/>
                <a:gd name="connsiteY3" fmla="*/ 503528 h 817683"/>
                <a:gd name="connsiteX4" fmla="*/ 2536444 w 2539947"/>
                <a:gd name="connsiteY4" fmla="*/ 191037 h 817683"/>
                <a:gd name="connsiteX5" fmla="*/ 2539947 w 2539947"/>
                <a:gd name="connsiteY5" fmla="*/ 817683 h 817683"/>
                <a:gd name="connsiteX6" fmla="*/ 0 w 2539947"/>
                <a:gd name="connsiteY6" fmla="*/ 817683 h 817683"/>
                <a:gd name="connsiteX7" fmla="*/ 0 w 2539947"/>
                <a:gd name="connsiteY7" fmla="*/ 415258 h 817683"/>
                <a:gd name="connsiteX0" fmla="*/ 0 w 2539947"/>
                <a:gd name="connsiteY0" fmla="*/ 412743 h 815168"/>
                <a:gd name="connsiteX1" fmla="*/ 746059 w 2539947"/>
                <a:gd name="connsiteY1" fmla="*/ 501013 h 815168"/>
                <a:gd name="connsiteX2" fmla="*/ 1306612 w 2539947"/>
                <a:gd name="connsiteY2" fmla="*/ 20 h 815168"/>
                <a:gd name="connsiteX3" fmla="*/ 2108901 w 2539947"/>
                <a:gd name="connsiteY3" fmla="*/ 501013 h 815168"/>
                <a:gd name="connsiteX4" fmla="*/ 2536444 w 2539947"/>
                <a:gd name="connsiteY4" fmla="*/ 188522 h 815168"/>
                <a:gd name="connsiteX5" fmla="*/ 2539947 w 2539947"/>
                <a:gd name="connsiteY5" fmla="*/ 815168 h 815168"/>
                <a:gd name="connsiteX6" fmla="*/ 0 w 2539947"/>
                <a:gd name="connsiteY6" fmla="*/ 815168 h 815168"/>
                <a:gd name="connsiteX7" fmla="*/ 0 w 2539947"/>
                <a:gd name="connsiteY7" fmla="*/ 412743 h 815168"/>
                <a:gd name="connsiteX0" fmla="*/ 0 w 2539947"/>
                <a:gd name="connsiteY0" fmla="*/ 374207 h 776632"/>
                <a:gd name="connsiteX1" fmla="*/ 746059 w 2539947"/>
                <a:gd name="connsiteY1" fmla="*/ 462477 h 776632"/>
                <a:gd name="connsiteX2" fmla="*/ 1292598 w 2539947"/>
                <a:gd name="connsiteY2" fmla="*/ 22 h 776632"/>
                <a:gd name="connsiteX3" fmla="*/ 2108901 w 2539947"/>
                <a:gd name="connsiteY3" fmla="*/ 462477 h 776632"/>
                <a:gd name="connsiteX4" fmla="*/ 2536444 w 2539947"/>
                <a:gd name="connsiteY4" fmla="*/ 149986 h 776632"/>
                <a:gd name="connsiteX5" fmla="*/ 2539947 w 2539947"/>
                <a:gd name="connsiteY5" fmla="*/ 776632 h 776632"/>
                <a:gd name="connsiteX6" fmla="*/ 0 w 2539947"/>
                <a:gd name="connsiteY6" fmla="*/ 776632 h 776632"/>
                <a:gd name="connsiteX7" fmla="*/ 0 w 2539947"/>
                <a:gd name="connsiteY7" fmla="*/ 374207 h 776632"/>
                <a:gd name="connsiteX0" fmla="*/ 0 w 2540285"/>
                <a:gd name="connsiteY0" fmla="*/ 374207 h 776632"/>
                <a:gd name="connsiteX1" fmla="*/ 746059 w 2540285"/>
                <a:gd name="connsiteY1" fmla="*/ 462477 h 776632"/>
                <a:gd name="connsiteX2" fmla="*/ 1292598 w 2540285"/>
                <a:gd name="connsiteY2" fmla="*/ 22 h 776632"/>
                <a:gd name="connsiteX3" fmla="*/ 2108901 w 2540285"/>
                <a:gd name="connsiteY3" fmla="*/ 462477 h 776632"/>
                <a:gd name="connsiteX4" fmla="*/ 2539948 w 2540285"/>
                <a:gd name="connsiteY4" fmla="*/ 255090 h 776632"/>
                <a:gd name="connsiteX5" fmla="*/ 2539947 w 2540285"/>
                <a:gd name="connsiteY5" fmla="*/ 776632 h 776632"/>
                <a:gd name="connsiteX6" fmla="*/ 0 w 2540285"/>
                <a:gd name="connsiteY6" fmla="*/ 776632 h 776632"/>
                <a:gd name="connsiteX7" fmla="*/ 0 w 2540285"/>
                <a:gd name="connsiteY7" fmla="*/ 374207 h 776632"/>
                <a:gd name="connsiteX0" fmla="*/ 13620 w 2540285"/>
                <a:gd name="connsiteY0" fmla="*/ 626455 h 776632"/>
                <a:gd name="connsiteX1" fmla="*/ 746059 w 2540285"/>
                <a:gd name="connsiteY1" fmla="*/ 462477 h 776632"/>
                <a:gd name="connsiteX2" fmla="*/ 1292598 w 2540285"/>
                <a:gd name="connsiteY2" fmla="*/ 22 h 776632"/>
                <a:gd name="connsiteX3" fmla="*/ 2108901 w 2540285"/>
                <a:gd name="connsiteY3" fmla="*/ 462477 h 776632"/>
                <a:gd name="connsiteX4" fmla="*/ 2539948 w 2540285"/>
                <a:gd name="connsiteY4" fmla="*/ 255090 h 776632"/>
                <a:gd name="connsiteX5" fmla="*/ 2539947 w 2540285"/>
                <a:gd name="connsiteY5" fmla="*/ 776632 h 776632"/>
                <a:gd name="connsiteX6" fmla="*/ 0 w 2540285"/>
                <a:gd name="connsiteY6" fmla="*/ 776632 h 776632"/>
                <a:gd name="connsiteX7" fmla="*/ 13620 w 2540285"/>
                <a:gd name="connsiteY7" fmla="*/ 626455 h 776632"/>
                <a:gd name="connsiteX0" fmla="*/ 13620 w 2540285"/>
                <a:gd name="connsiteY0" fmla="*/ 626978 h 777155"/>
                <a:gd name="connsiteX1" fmla="*/ 691573 w 2540285"/>
                <a:gd name="connsiteY1" fmla="*/ 571607 h 777155"/>
                <a:gd name="connsiteX2" fmla="*/ 1292598 w 2540285"/>
                <a:gd name="connsiteY2" fmla="*/ 545 h 777155"/>
                <a:gd name="connsiteX3" fmla="*/ 2108901 w 2540285"/>
                <a:gd name="connsiteY3" fmla="*/ 463000 h 777155"/>
                <a:gd name="connsiteX4" fmla="*/ 2539948 w 2540285"/>
                <a:gd name="connsiteY4" fmla="*/ 255613 h 777155"/>
                <a:gd name="connsiteX5" fmla="*/ 2539947 w 2540285"/>
                <a:gd name="connsiteY5" fmla="*/ 777155 h 777155"/>
                <a:gd name="connsiteX6" fmla="*/ 0 w 2540285"/>
                <a:gd name="connsiteY6" fmla="*/ 777155 h 777155"/>
                <a:gd name="connsiteX7" fmla="*/ 13620 w 2540285"/>
                <a:gd name="connsiteY7" fmla="*/ 626978 h 777155"/>
                <a:gd name="connsiteX0" fmla="*/ 13620 w 2540285"/>
                <a:gd name="connsiteY0" fmla="*/ 598987 h 749164"/>
                <a:gd name="connsiteX1" fmla="*/ 691573 w 2540285"/>
                <a:gd name="connsiteY1" fmla="*/ 543616 h 749164"/>
                <a:gd name="connsiteX2" fmla="*/ 1469673 w 2540285"/>
                <a:gd name="connsiteY2" fmla="*/ 582 h 749164"/>
                <a:gd name="connsiteX3" fmla="*/ 2108901 w 2540285"/>
                <a:gd name="connsiteY3" fmla="*/ 435009 h 749164"/>
                <a:gd name="connsiteX4" fmla="*/ 2539948 w 2540285"/>
                <a:gd name="connsiteY4" fmla="*/ 227622 h 749164"/>
                <a:gd name="connsiteX5" fmla="*/ 2539947 w 2540285"/>
                <a:gd name="connsiteY5" fmla="*/ 749164 h 749164"/>
                <a:gd name="connsiteX6" fmla="*/ 0 w 2540285"/>
                <a:gd name="connsiteY6" fmla="*/ 749164 h 749164"/>
                <a:gd name="connsiteX7" fmla="*/ 13620 w 2540285"/>
                <a:gd name="connsiteY7" fmla="*/ 598987 h 749164"/>
                <a:gd name="connsiteX0" fmla="*/ 13620 w 2540285"/>
                <a:gd name="connsiteY0" fmla="*/ 624543 h 774720"/>
                <a:gd name="connsiteX1" fmla="*/ 691573 w 2540285"/>
                <a:gd name="connsiteY1" fmla="*/ 569172 h 774720"/>
                <a:gd name="connsiteX2" fmla="*/ 1469673 w 2540285"/>
                <a:gd name="connsiteY2" fmla="*/ 26138 h 774720"/>
                <a:gd name="connsiteX3" fmla="*/ 1835568 w 2540285"/>
                <a:gd name="connsiteY3" fmla="*/ 124236 h 774720"/>
                <a:gd name="connsiteX4" fmla="*/ 2108901 w 2540285"/>
                <a:gd name="connsiteY4" fmla="*/ 460565 h 774720"/>
                <a:gd name="connsiteX5" fmla="*/ 2539948 w 2540285"/>
                <a:gd name="connsiteY5" fmla="*/ 253178 h 774720"/>
                <a:gd name="connsiteX6" fmla="*/ 2539947 w 2540285"/>
                <a:gd name="connsiteY6" fmla="*/ 774720 h 774720"/>
                <a:gd name="connsiteX7" fmla="*/ 0 w 2540285"/>
                <a:gd name="connsiteY7" fmla="*/ 774720 h 774720"/>
                <a:gd name="connsiteX8" fmla="*/ 13620 w 2540285"/>
                <a:gd name="connsiteY8" fmla="*/ 624543 h 774720"/>
                <a:gd name="connsiteX0" fmla="*/ 13620 w 2540285"/>
                <a:gd name="connsiteY0" fmla="*/ 624543 h 774720"/>
                <a:gd name="connsiteX1" fmla="*/ 691573 w 2540285"/>
                <a:gd name="connsiteY1" fmla="*/ 569172 h 774720"/>
                <a:gd name="connsiteX2" fmla="*/ 1469673 w 2540285"/>
                <a:gd name="connsiteY2" fmla="*/ 26138 h 774720"/>
                <a:gd name="connsiteX3" fmla="*/ 1835568 w 2540285"/>
                <a:gd name="connsiteY3" fmla="*/ 124236 h 774720"/>
                <a:gd name="connsiteX4" fmla="*/ 2108901 w 2540285"/>
                <a:gd name="connsiteY4" fmla="*/ 460565 h 774720"/>
                <a:gd name="connsiteX5" fmla="*/ 2539948 w 2540285"/>
                <a:gd name="connsiteY5" fmla="*/ 645565 h 774720"/>
                <a:gd name="connsiteX6" fmla="*/ 2539947 w 2540285"/>
                <a:gd name="connsiteY6" fmla="*/ 774720 h 774720"/>
                <a:gd name="connsiteX7" fmla="*/ 0 w 2540285"/>
                <a:gd name="connsiteY7" fmla="*/ 774720 h 774720"/>
                <a:gd name="connsiteX8" fmla="*/ 13620 w 2540285"/>
                <a:gd name="connsiteY8" fmla="*/ 624543 h 774720"/>
                <a:gd name="connsiteX0" fmla="*/ 13620 w 2540285"/>
                <a:gd name="connsiteY0" fmla="*/ 624543 h 774720"/>
                <a:gd name="connsiteX1" fmla="*/ 691573 w 2540285"/>
                <a:gd name="connsiteY1" fmla="*/ 569172 h 774720"/>
                <a:gd name="connsiteX2" fmla="*/ 1469673 w 2540285"/>
                <a:gd name="connsiteY2" fmla="*/ 26138 h 774720"/>
                <a:gd name="connsiteX3" fmla="*/ 1835568 w 2540285"/>
                <a:gd name="connsiteY3" fmla="*/ 124236 h 774720"/>
                <a:gd name="connsiteX4" fmla="*/ 2177007 w 2540285"/>
                <a:gd name="connsiteY4" fmla="*/ 590193 h 774720"/>
                <a:gd name="connsiteX5" fmla="*/ 2539948 w 2540285"/>
                <a:gd name="connsiteY5" fmla="*/ 645565 h 774720"/>
                <a:gd name="connsiteX6" fmla="*/ 2539947 w 2540285"/>
                <a:gd name="connsiteY6" fmla="*/ 774720 h 774720"/>
                <a:gd name="connsiteX7" fmla="*/ 0 w 2540285"/>
                <a:gd name="connsiteY7" fmla="*/ 774720 h 774720"/>
                <a:gd name="connsiteX8" fmla="*/ 13620 w 2540285"/>
                <a:gd name="connsiteY8" fmla="*/ 624543 h 774720"/>
                <a:gd name="connsiteX0" fmla="*/ 0 w 2540286"/>
                <a:gd name="connsiteY0" fmla="*/ 621040 h 774720"/>
                <a:gd name="connsiteX1" fmla="*/ 691574 w 2540286"/>
                <a:gd name="connsiteY1" fmla="*/ 569172 h 774720"/>
                <a:gd name="connsiteX2" fmla="*/ 1469674 w 2540286"/>
                <a:gd name="connsiteY2" fmla="*/ 26138 h 774720"/>
                <a:gd name="connsiteX3" fmla="*/ 1835569 w 2540286"/>
                <a:gd name="connsiteY3" fmla="*/ 124236 h 774720"/>
                <a:gd name="connsiteX4" fmla="*/ 2177008 w 2540286"/>
                <a:gd name="connsiteY4" fmla="*/ 590193 h 774720"/>
                <a:gd name="connsiteX5" fmla="*/ 2539949 w 2540286"/>
                <a:gd name="connsiteY5" fmla="*/ 645565 h 774720"/>
                <a:gd name="connsiteX6" fmla="*/ 2539948 w 2540286"/>
                <a:gd name="connsiteY6" fmla="*/ 774720 h 774720"/>
                <a:gd name="connsiteX7" fmla="*/ 1 w 2540286"/>
                <a:gd name="connsiteY7" fmla="*/ 774720 h 774720"/>
                <a:gd name="connsiteX8" fmla="*/ 0 w 2540286"/>
                <a:gd name="connsiteY8" fmla="*/ 621040 h 774720"/>
                <a:gd name="connsiteX0" fmla="*/ 0 w 2540286"/>
                <a:gd name="connsiteY0" fmla="*/ 616398 h 770078"/>
                <a:gd name="connsiteX1" fmla="*/ 691574 w 2540286"/>
                <a:gd name="connsiteY1" fmla="*/ 564530 h 770078"/>
                <a:gd name="connsiteX2" fmla="*/ 892306 w 2540286"/>
                <a:gd name="connsiteY2" fmla="*/ 497967 h 770078"/>
                <a:gd name="connsiteX3" fmla="*/ 1469674 w 2540286"/>
                <a:gd name="connsiteY3" fmla="*/ 21496 h 770078"/>
                <a:gd name="connsiteX4" fmla="*/ 1835569 w 2540286"/>
                <a:gd name="connsiteY4" fmla="*/ 119594 h 770078"/>
                <a:gd name="connsiteX5" fmla="*/ 2177008 w 2540286"/>
                <a:gd name="connsiteY5" fmla="*/ 585551 h 770078"/>
                <a:gd name="connsiteX6" fmla="*/ 2539949 w 2540286"/>
                <a:gd name="connsiteY6" fmla="*/ 640923 h 770078"/>
                <a:gd name="connsiteX7" fmla="*/ 2539948 w 2540286"/>
                <a:gd name="connsiteY7" fmla="*/ 770078 h 770078"/>
                <a:gd name="connsiteX8" fmla="*/ 1 w 2540286"/>
                <a:gd name="connsiteY8" fmla="*/ 770078 h 770078"/>
                <a:gd name="connsiteX9" fmla="*/ 0 w 2540286"/>
                <a:gd name="connsiteY9" fmla="*/ 616398 h 770078"/>
                <a:gd name="connsiteX0" fmla="*/ 0 w 2540286"/>
                <a:gd name="connsiteY0" fmla="*/ 616398 h 770078"/>
                <a:gd name="connsiteX1" fmla="*/ 691574 w 2540286"/>
                <a:gd name="connsiteY1" fmla="*/ 564530 h 770078"/>
                <a:gd name="connsiteX2" fmla="*/ 892306 w 2540286"/>
                <a:gd name="connsiteY2" fmla="*/ 497967 h 770078"/>
                <a:gd name="connsiteX3" fmla="*/ 1469674 w 2540286"/>
                <a:gd name="connsiteY3" fmla="*/ 21496 h 770078"/>
                <a:gd name="connsiteX4" fmla="*/ 1835569 w 2540286"/>
                <a:gd name="connsiteY4" fmla="*/ 119594 h 770078"/>
                <a:gd name="connsiteX5" fmla="*/ 2177008 w 2540286"/>
                <a:gd name="connsiteY5" fmla="*/ 585551 h 770078"/>
                <a:gd name="connsiteX6" fmla="*/ 2539949 w 2540286"/>
                <a:gd name="connsiteY6" fmla="*/ 640923 h 770078"/>
                <a:gd name="connsiteX7" fmla="*/ 2539948 w 2540286"/>
                <a:gd name="connsiteY7" fmla="*/ 770078 h 770078"/>
                <a:gd name="connsiteX8" fmla="*/ 1 w 2540286"/>
                <a:gd name="connsiteY8" fmla="*/ 770078 h 770078"/>
                <a:gd name="connsiteX9" fmla="*/ 0 w 2540286"/>
                <a:gd name="connsiteY9" fmla="*/ 616398 h 770078"/>
                <a:gd name="connsiteX0" fmla="*/ 0 w 2540286"/>
                <a:gd name="connsiteY0" fmla="*/ 616398 h 770078"/>
                <a:gd name="connsiteX1" fmla="*/ 691574 w 2540286"/>
                <a:gd name="connsiteY1" fmla="*/ 564530 h 770078"/>
                <a:gd name="connsiteX2" fmla="*/ 892306 w 2540286"/>
                <a:gd name="connsiteY2" fmla="*/ 497967 h 770078"/>
                <a:gd name="connsiteX3" fmla="*/ 1469674 w 2540286"/>
                <a:gd name="connsiteY3" fmla="*/ 21496 h 770078"/>
                <a:gd name="connsiteX4" fmla="*/ 1835569 w 2540286"/>
                <a:gd name="connsiteY4" fmla="*/ 119594 h 770078"/>
                <a:gd name="connsiteX5" fmla="*/ 2177008 w 2540286"/>
                <a:gd name="connsiteY5" fmla="*/ 585551 h 770078"/>
                <a:gd name="connsiteX6" fmla="*/ 2539949 w 2540286"/>
                <a:gd name="connsiteY6" fmla="*/ 640923 h 770078"/>
                <a:gd name="connsiteX7" fmla="*/ 2539948 w 2540286"/>
                <a:gd name="connsiteY7" fmla="*/ 770078 h 770078"/>
                <a:gd name="connsiteX8" fmla="*/ 1 w 2540286"/>
                <a:gd name="connsiteY8" fmla="*/ 770078 h 770078"/>
                <a:gd name="connsiteX9" fmla="*/ 0 w 2540286"/>
                <a:gd name="connsiteY9" fmla="*/ 616398 h 770078"/>
                <a:gd name="connsiteX0" fmla="*/ 0 w 2540286"/>
                <a:gd name="connsiteY0" fmla="*/ 651862 h 805542"/>
                <a:gd name="connsiteX1" fmla="*/ 691574 w 2540286"/>
                <a:gd name="connsiteY1" fmla="*/ 599994 h 805542"/>
                <a:gd name="connsiteX2" fmla="*/ 892306 w 2540286"/>
                <a:gd name="connsiteY2" fmla="*/ 533431 h 805542"/>
                <a:gd name="connsiteX3" fmla="*/ 1469674 w 2540286"/>
                <a:gd name="connsiteY3" fmla="*/ 56960 h 805542"/>
                <a:gd name="connsiteX4" fmla="*/ 1651684 w 2540286"/>
                <a:gd name="connsiteY4" fmla="*/ 56961 h 805542"/>
                <a:gd name="connsiteX5" fmla="*/ 2177008 w 2540286"/>
                <a:gd name="connsiteY5" fmla="*/ 621015 h 805542"/>
                <a:gd name="connsiteX6" fmla="*/ 2539949 w 2540286"/>
                <a:gd name="connsiteY6" fmla="*/ 676387 h 805542"/>
                <a:gd name="connsiteX7" fmla="*/ 2539948 w 2540286"/>
                <a:gd name="connsiteY7" fmla="*/ 805542 h 805542"/>
                <a:gd name="connsiteX8" fmla="*/ 1 w 2540286"/>
                <a:gd name="connsiteY8" fmla="*/ 805542 h 805542"/>
                <a:gd name="connsiteX9" fmla="*/ 0 w 2540286"/>
                <a:gd name="connsiteY9" fmla="*/ 651862 h 805542"/>
                <a:gd name="connsiteX0" fmla="*/ 0 w 2540286"/>
                <a:gd name="connsiteY0" fmla="*/ 651862 h 805542"/>
                <a:gd name="connsiteX1" fmla="*/ 691574 w 2540286"/>
                <a:gd name="connsiteY1" fmla="*/ 599994 h 805542"/>
                <a:gd name="connsiteX2" fmla="*/ 892306 w 2540286"/>
                <a:gd name="connsiteY2" fmla="*/ 533431 h 805542"/>
                <a:gd name="connsiteX3" fmla="*/ 1469674 w 2540286"/>
                <a:gd name="connsiteY3" fmla="*/ 56960 h 805542"/>
                <a:gd name="connsiteX4" fmla="*/ 1651684 w 2540286"/>
                <a:gd name="connsiteY4" fmla="*/ 56961 h 805542"/>
                <a:gd name="connsiteX5" fmla="*/ 2177008 w 2540286"/>
                <a:gd name="connsiteY5" fmla="*/ 621015 h 805542"/>
                <a:gd name="connsiteX6" fmla="*/ 2539949 w 2540286"/>
                <a:gd name="connsiteY6" fmla="*/ 676387 h 805542"/>
                <a:gd name="connsiteX7" fmla="*/ 2539948 w 2540286"/>
                <a:gd name="connsiteY7" fmla="*/ 805542 h 805542"/>
                <a:gd name="connsiteX8" fmla="*/ 1 w 2540286"/>
                <a:gd name="connsiteY8" fmla="*/ 805542 h 805542"/>
                <a:gd name="connsiteX9" fmla="*/ 0 w 2540286"/>
                <a:gd name="connsiteY9" fmla="*/ 651862 h 805542"/>
                <a:gd name="connsiteX0" fmla="*/ 0 w 2540286"/>
                <a:gd name="connsiteY0" fmla="*/ 646875 h 800555"/>
                <a:gd name="connsiteX1" fmla="*/ 691574 w 2540286"/>
                <a:gd name="connsiteY1" fmla="*/ 595007 h 800555"/>
                <a:gd name="connsiteX2" fmla="*/ 892306 w 2540286"/>
                <a:gd name="connsiteY2" fmla="*/ 528444 h 800555"/>
                <a:gd name="connsiteX3" fmla="*/ 1469674 w 2540286"/>
                <a:gd name="connsiteY3" fmla="*/ 51973 h 800555"/>
                <a:gd name="connsiteX4" fmla="*/ 1651684 w 2540286"/>
                <a:gd name="connsiteY4" fmla="*/ 51974 h 800555"/>
                <a:gd name="connsiteX5" fmla="*/ 2177008 w 2540286"/>
                <a:gd name="connsiteY5" fmla="*/ 616028 h 800555"/>
                <a:gd name="connsiteX6" fmla="*/ 2539949 w 2540286"/>
                <a:gd name="connsiteY6" fmla="*/ 671400 h 800555"/>
                <a:gd name="connsiteX7" fmla="*/ 2539948 w 2540286"/>
                <a:gd name="connsiteY7" fmla="*/ 800555 h 800555"/>
                <a:gd name="connsiteX8" fmla="*/ 1 w 2540286"/>
                <a:gd name="connsiteY8" fmla="*/ 800555 h 800555"/>
                <a:gd name="connsiteX9" fmla="*/ 0 w 2540286"/>
                <a:gd name="connsiteY9" fmla="*/ 646875 h 800555"/>
                <a:gd name="connsiteX0" fmla="*/ 0 w 2540286"/>
                <a:gd name="connsiteY0" fmla="*/ 646875 h 800555"/>
                <a:gd name="connsiteX1" fmla="*/ 691574 w 2540286"/>
                <a:gd name="connsiteY1" fmla="*/ 595007 h 800555"/>
                <a:gd name="connsiteX2" fmla="*/ 892306 w 2540286"/>
                <a:gd name="connsiteY2" fmla="*/ 528444 h 800555"/>
                <a:gd name="connsiteX3" fmla="*/ 1469674 w 2540286"/>
                <a:gd name="connsiteY3" fmla="*/ 51973 h 800555"/>
                <a:gd name="connsiteX4" fmla="*/ 1651684 w 2540286"/>
                <a:gd name="connsiteY4" fmla="*/ 51974 h 800555"/>
                <a:gd name="connsiteX5" fmla="*/ 2177008 w 2540286"/>
                <a:gd name="connsiteY5" fmla="*/ 616028 h 800555"/>
                <a:gd name="connsiteX6" fmla="*/ 2539949 w 2540286"/>
                <a:gd name="connsiteY6" fmla="*/ 671400 h 800555"/>
                <a:gd name="connsiteX7" fmla="*/ 2539948 w 2540286"/>
                <a:gd name="connsiteY7" fmla="*/ 800555 h 800555"/>
                <a:gd name="connsiteX8" fmla="*/ 1 w 2540286"/>
                <a:gd name="connsiteY8" fmla="*/ 800555 h 800555"/>
                <a:gd name="connsiteX9" fmla="*/ 0 w 2540286"/>
                <a:gd name="connsiteY9" fmla="*/ 646875 h 800555"/>
                <a:gd name="connsiteX0" fmla="*/ 0 w 2540286"/>
                <a:gd name="connsiteY0" fmla="*/ 633228 h 786908"/>
                <a:gd name="connsiteX1" fmla="*/ 691574 w 2540286"/>
                <a:gd name="connsiteY1" fmla="*/ 581360 h 786908"/>
                <a:gd name="connsiteX2" fmla="*/ 892306 w 2540286"/>
                <a:gd name="connsiteY2" fmla="*/ 514797 h 786908"/>
                <a:gd name="connsiteX3" fmla="*/ 1469674 w 2540286"/>
                <a:gd name="connsiteY3" fmla="*/ 38326 h 786908"/>
                <a:gd name="connsiteX4" fmla="*/ 1651684 w 2540286"/>
                <a:gd name="connsiteY4" fmla="*/ 38327 h 786908"/>
                <a:gd name="connsiteX5" fmla="*/ 2177008 w 2540286"/>
                <a:gd name="connsiteY5" fmla="*/ 602381 h 786908"/>
                <a:gd name="connsiteX6" fmla="*/ 2539949 w 2540286"/>
                <a:gd name="connsiteY6" fmla="*/ 657753 h 786908"/>
                <a:gd name="connsiteX7" fmla="*/ 2539948 w 2540286"/>
                <a:gd name="connsiteY7" fmla="*/ 786908 h 786908"/>
                <a:gd name="connsiteX8" fmla="*/ 1 w 2540286"/>
                <a:gd name="connsiteY8" fmla="*/ 786908 h 786908"/>
                <a:gd name="connsiteX9" fmla="*/ 0 w 2540286"/>
                <a:gd name="connsiteY9" fmla="*/ 633228 h 786908"/>
                <a:gd name="connsiteX0" fmla="*/ 0 w 2540286"/>
                <a:gd name="connsiteY0" fmla="*/ 594902 h 748582"/>
                <a:gd name="connsiteX1" fmla="*/ 691574 w 2540286"/>
                <a:gd name="connsiteY1" fmla="*/ 543034 h 748582"/>
                <a:gd name="connsiteX2" fmla="*/ 892306 w 2540286"/>
                <a:gd name="connsiteY2" fmla="*/ 476471 h 748582"/>
                <a:gd name="connsiteX3" fmla="*/ 1469674 w 2540286"/>
                <a:gd name="connsiteY3" fmla="*/ 0 h 748582"/>
                <a:gd name="connsiteX4" fmla="*/ 1651684 w 2540286"/>
                <a:gd name="connsiteY4" fmla="*/ 1 h 748582"/>
                <a:gd name="connsiteX5" fmla="*/ 2177008 w 2540286"/>
                <a:gd name="connsiteY5" fmla="*/ 564055 h 748582"/>
                <a:gd name="connsiteX6" fmla="*/ 2539949 w 2540286"/>
                <a:gd name="connsiteY6" fmla="*/ 619427 h 748582"/>
                <a:gd name="connsiteX7" fmla="*/ 2539948 w 2540286"/>
                <a:gd name="connsiteY7" fmla="*/ 748582 h 748582"/>
                <a:gd name="connsiteX8" fmla="*/ 1 w 2540286"/>
                <a:gd name="connsiteY8" fmla="*/ 748582 h 748582"/>
                <a:gd name="connsiteX9" fmla="*/ 0 w 2540286"/>
                <a:gd name="connsiteY9" fmla="*/ 594902 h 748582"/>
                <a:gd name="connsiteX0" fmla="*/ 0 w 2540286"/>
                <a:gd name="connsiteY0" fmla="*/ 594902 h 748582"/>
                <a:gd name="connsiteX1" fmla="*/ 691574 w 2540286"/>
                <a:gd name="connsiteY1" fmla="*/ 543034 h 748582"/>
                <a:gd name="connsiteX2" fmla="*/ 892306 w 2540286"/>
                <a:gd name="connsiteY2" fmla="*/ 476471 h 748582"/>
                <a:gd name="connsiteX3" fmla="*/ 1469674 w 2540286"/>
                <a:gd name="connsiteY3" fmla="*/ 0 h 748582"/>
                <a:gd name="connsiteX4" fmla="*/ 1651684 w 2540286"/>
                <a:gd name="connsiteY4" fmla="*/ 1 h 748582"/>
                <a:gd name="connsiteX5" fmla="*/ 2316624 w 2540286"/>
                <a:gd name="connsiteY5" fmla="*/ 550042 h 748582"/>
                <a:gd name="connsiteX6" fmla="*/ 2539949 w 2540286"/>
                <a:gd name="connsiteY6" fmla="*/ 619427 h 748582"/>
                <a:gd name="connsiteX7" fmla="*/ 2539948 w 2540286"/>
                <a:gd name="connsiteY7" fmla="*/ 748582 h 748582"/>
                <a:gd name="connsiteX8" fmla="*/ 1 w 2540286"/>
                <a:gd name="connsiteY8" fmla="*/ 748582 h 748582"/>
                <a:gd name="connsiteX9" fmla="*/ 0 w 2540286"/>
                <a:gd name="connsiteY9" fmla="*/ 594902 h 748582"/>
                <a:gd name="connsiteX0" fmla="*/ 1 w 2540286"/>
                <a:gd name="connsiteY0" fmla="*/ 748582 h 840022"/>
                <a:gd name="connsiteX1" fmla="*/ 0 w 2540286"/>
                <a:gd name="connsiteY1" fmla="*/ 594902 h 840022"/>
                <a:gd name="connsiteX2" fmla="*/ 691574 w 2540286"/>
                <a:gd name="connsiteY2" fmla="*/ 543034 h 840022"/>
                <a:gd name="connsiteX3" fmla="*/ 892306 w 2540286"/>
                <a:gd name="connsiteY3" fmla="*/ 476471 h 840022"/>
                <a:gd name="connsiteX4" fmla="*/ 1469674 w 2540286"/>
                <a:gd name="connsiteY4" fmla="*/ 0 h 840022"/>
                <a:gd name="connsiteX5" fmla="*/ 1651684 w 2540286"/>
                <a:gd name="connsiteY5" fmla="*/ 1 h 840022"/>
                <a:gd name="connsiteX6" fmla="*/ 2316624 w 2540286"/>
                <a:gd name="connsiteY6" fmla="*/ 550042 h 840022"/>
                <a:gd name="connsiteX7" fmla="*/ 2539949 w 2540286"/>
                <a:gd name="connsiteY7" fmla="*/ 619427 h 840022"/>
                <a:gd name="connsiteX8" fmla="*/ 2539948 w 2540286"/>
                <a:gd name="connsiteY8" fmla="*/ 748582 h 840022"/>
                <a:gd name="connsiteX9" fmla="*/ 88879 w 2540286"/>
                <a:gd name="connsiteY9" fmla="*/ 840022 h 840022"/>
                <a:gd name="connsiteX0" fmla="*/ 1 w 2540286"/>
                <a:gd name="connsiteY0" fmla="*/ 748582 h 748582"/>
                <a:gd name="connsiteX1" fmla="*/ 0 w 2540286"/>
                <a:gd name="connsiteY1" fmla="*/ 594902 h 748582"/>
                <a:gd name="connsiteX2" fmla="*/ 691574 w 2540286"/>
                <a:gd name="connsiteY2" fmla="*/ 543034 h 748582"/>
                <a:gd name="connsiteX3" fmla="*/ 892306 w 2540286"/>
                <a:gd name="connsiteY3" fmla="*/ 476471 h 748582"/>
                <a:gd name="connsiteX4" fmla="*/ 1469674 w 2540286"/>
                <a:gd name="connsiteY4" fmla="*/ 0 h 748582"/>
                <a:gd name="connsiteX5" fmla="*/ 1651684 w 2540286"/>
                <a:gd name="connsiteY5" fmla="*/ 1 h 748582"/>
                <a:gd name="connsiteX6" fmla="*/ 2316624 w 2540286"/>
                <a:gd name="connsiteY6" fmla="*/ 550042 h 748582"/>
                <a:gd name="connsiteX7" fmla="*/ 2539949 w 2540286"/>
                <a:gd name="connsiteY7" fmla="*/ 619427 h 748582"/>
                <a:gd name="connsiteX8" fmla="*/ 2539948 w 2540286"/>
                <a:gd name="connsiteY8" fmla="*/ 748582 h 748582"/>
                <a:gd name="connsiteX0" fmla="*/ 0 w 2540286"/>
                <a:gd name="connsiteY0" fmla="*/ 594902 h 748582"/>
                <a:gd name="connsiteX1" fmla="*/ 691574 w 2540286"/>
                <a:gd name="connsiteY1" fmla="*/ 543034 h 748582"/>
                <a:gd name="connsiteX2" fmla="*/ 892306 w 2540286"/>
                <a:gd name="connsiteY2" fmla="*/ 476471 h 748582"/>
                <a:gd name="connsiteX3" fmla="*/ 1469674 w 2540286"/>
                <a:gd name="connsiteY3" fmla="*/ 0 h 748582"/>
                <a:gd name="connsiteX4" fmla="*/ 1651684 w 2540286"/>
                <a:gd name="connsiteY4" fmla="*/ 1 h 748582"/>
                <a:gd name="connsiteX5" fmla="*/ 2316624 w 2540286"/>
                <a:gd name="connsiteY5" fmla="*/ 550042 h 748582"/>
                <a:gd name="connsiteX6" fmla="*/ 2539949 w 2540286"/>
                <a:gd name="connsiteY6" fmla="*/ 619427 h 748582"/>
                <a:gd name="connsiteX7" fmla="*/ 2539948 w 2540286"/>
                <a:gd name="connsiteY7" fmla="*/ 748582 h 748582"/>
                <a:gd name="connsiteX0" fmla="*/ 0 w 2539949"/>
                <a:gd name="connsiteY0" fmla="*/ 594902 h 619427"/>
                <a:gd name="connsiteX1" fmla="*/ 691574 w 2539949"/>
                <a:gd name="connsiteY1" fmla="*/ 543034 h 619427"/>
                <a:gd name="connsiteX2" fmla="*/ 892306 w 2539949"/>
                <a:gd name="connsiteY2" fmla="*/ 476471 h 619427"/>
                <a:gd name="connsiteX3" fmla="*/ 1469674 w 2539949"/>
                <a:gd name="connsiteY3" fmla="*/ 0 h 619427"/>
                <a:gd name="connsiteX4" fmla="*/ 1651684 w 2539949"/>
                <a:gd name="connsiteY4" fmla="*/ 1 h 619427"/>
                <a:gd name="connsiteX5" fmla="*/ 2316624 w 2539949"/>
                <a:gd name="connsiteY5" fmla="*/ 550042 h 619427"/>
                <a:gd name="connsiteX6" fmla="*/ 2539949 w 2539949"/>
                <a:gd name="connsiteY6" fmla="*/ 619427 h 619427"/>
                <a:gd name="connsiteX0" fmla="*/ 0 w 2549337"/>
                <a:gd name="connsiteY0" fmla="*/ 710812 h 710812"/>
                <a:gd name="connsiteX1" fmla="*/ 700962 w 2549337"/>
                <a:gd name="connsiteY1" fmla="*/ 543034 h 710812"/>
                <a:gd name="connsiteX2" fmla="*/ 901694 w 2549337"/>
                <a:gd name="connsiteY2" fmla="*/ 476471 h 710812"/>
                <a:gd name="connsiteX3" fmla="*/ 1479062 w 2549337"/>
                <a:gd name="connsiteY3" fmla="*/ 0 h 710812"/>
                <a:gd name="connsiteX4" fmla="*/ 1661072 w 2549337"/>
                <a:gd name="connsiteY4" fmla="*/ 1 h 710812"/>
                <a:gd name="connsiteX5" fmla="*/ 2326012 w 2549337"/>
                <a:gd name="connsiteY5" fmla="*/ 550042 h 710812"/>
                <a:gd name="connsiteX6" fmla="*/ 2549337 w 2549337"/>
                <a:gd name="connsiteY6" fmla="*/ 619427 h 710812"/>
                <a:gd name="connsiteX0" fmla="*/ 0 w 2549337"/>
                <a:gd name="connsiteY0" fmla="*/ 710812 h 710812"/>
                <a:gd name="connsiteX1" fmla="*/ 356716 w 2549337"/>
                <a:gd name="connsiteY1" fmla="*/ 581671 h 710812"/>
                <a:gd name="connsiteX2" fmla="*/ 901694 w 2549337"/>
                <a:gd name="connsiteY2" fmla="*/ 476471 h 710812"/>
                <a:gd name="connsiteX3" fmla="*/ 1479062 w 2549337"/>
                <a:gd name="connsiteY3" fmla="*/ 0 h 710812"/>
                <a:gd name="connsiteX4" fmla="*/ 1661072 w 2549337"/>
                <a:gd name="connsiteY4" fmla="*/ 1 h 710812"/>
                <a:gd name="connsiteX5" fmla="*/ 2326012 w 2549337"/>
                <a:gd name="connsiteY5" fmla="*/ 550042 h 710812"/>
                <a:gd name="connsiteX6" fmla="*/ 2549337 w 2549337"/>
                <a:gd name="connsiteY6" fmla="*/ 619427 h 710812"/>
                <a:gd name="connsiteX0" fmla="*/ 0 w 2549337"/>
                <a:gd name="connsiteY0" fmla="*/ 746582 h 746582"/>
                <a:gd name="connsiteX1" fmla="*/ 356716 w 2549337"/>
                <a:gd name="connsiteY1" fmla="*/ 617441 h 746582"/>
                <a:gd name="connsiteX2" fmla="*/ 463564 w 2549337"/>
                <a:gd name="connsiteY2" fmla="*/ 518680 h 746582"/>
                <a:gd name="connsiteX3" fmla="*/ 1479062 w 2549337"/>
                <a:gd name="connsiteY3" fmla="*/ 35770 h 746582"/>
                <a:gd name="connsiteX4" fmla="*/ 1661072 w 2549337"/>
                <a:gd name="connsiteY4" fmla="*/ 35771 h 746582"/>
                <a:gd name="connsiteX5" fmla="*/ 2326012 w 2549337"/>
                <a:gd name="connsiteY5" fmla="*/ 585812 h 746582"/>
                <a:gd name="connsiteX6" fmla="*/ 2549337 w 2549337"/>
                <a:gd name="connsiteY6" fmla="*/ 655197 h 746582"/>
                <a:gd name="connsiteX0" fmla="*/ 0 w 2549337"/>
                <a:gd name="connsiteY0" fmla="*/ 746582 h 746582"/>
                <a:gd name="connsiteX1" fmla="*/ 209629 w 2549337"/>
                <a:gd name="connsiteY1" fmla="*/ 630320 h 746582"/>
                <a:gd name="connsiteX2" fmla="*/ 463564 w 2549337"/>
                <a:gd name="connsiteY2" fmla="*/ 518680 h 746582"/>
                <a:gd name="connsiteX3" fmla="*/ 1479062 w 2549337"/>
                <a:gd name="connsiteY3" fmla="*/ 35770 h 746582"/>
                <a:gd name="connsiteX4" fmla="*/ 1661072 w 2549337"/>
                <a:gd name="connsiteY4" fmla="*/ 35771 h 746582"/>
                <a:gd name="connsiteX5" fmla="*/ 2326012 w 2549337"/>
                <a:gd name="connsiteY5" fmla="*/ 585812 h 746582"/>
                <a:gd name="connsiteX6" fmla="*/ 2549337 w 2549337"/>
                <a:gd name="connsiteY6" fmla="*/ 655197 h 746582"/>
                <a:gd name="connsiteX0" fmla="*/ 0 w 2549337"/>
                <a:gd name="connsiteY0" fmla="*/ 746582 h 746582"/>
                <a:gd name="connsiteX1" fmla="*/ 209629 w 2549337"/>
                <a:gd name="connsiteY1" fmla="*/ 630320 h 746582"/>
                <a:gd name="connsiteX2" fmla="*/ 463564 w 2549337"/>
                <a:gd name="connsiteY2" fmla="*/ 518680 h 746582"/>
                <a:gd name="connsiteX3" fmla="*/ 1479062 w 2549337"/>
                <a:gd name="connsiteY3" fmla="*/ 35770 h 746582"/>
                <a:gd name="connsiteX4" fmla="*/ 1661072 w 2549337"/>
                <a:gd name="connsiteY4" fmla="*/ 35771 h 746582"/>
                <a:gd name="connsiteX5" fmla="*/ 2326012 w 2549337"/>
                <a:gd name="connsiteY5" fmla="*/ 585812 h 746582"/>
                <a:gd name="connsiteX6" fmla="*/ 2549337 w 2549337"/>
                <a:gd name="connsiteY6" fmla="*/ 655197 h 746582"/>
                <a:gd name="connsiteX0" fmla="*/ 0 w 2549337"/>
                <a:gd name="connsiteY0" fmla="*/ 746582 h 746582"/>
                <a:gd name="connsiteX1" fmla="*/ 209629 w 2549337"/>
                <a:gd name="connsiteY1" fmla="*/ 630320 h 746582"/>
                <a:gd name="connsiteX2" fmla="*/ 463564 w 2549337"/>
                <a:gd name="connsiteY2" fmla="*/ 518680 h 746582"/>
                <a:gd name="connsiteX3" fmla="*/ 1479062 w 2549337"/>
                <a:gd name="connsiteY3" fmla="*/ 35770 h 746582"/>
                <a:gd name="connsiteX4" fmla="*/ 1661072 w 2549337"/>
                <a:gd name="connsiteY4" fmla="*/ 35771 h 746582"/>
                <a:gd name="connsiteX5" fmla="*/ 2326012 w 2549337"/>
                <a:gd name="connsiteY5" fmla="*/ 585812 h 746582"/>
                <a:gd name="connsiteX6" fmla="*/ 2549337 w 2549337"/>
                <a:gd name="connsiteY6" fmla="*/ 655197 h 746582"/>
                <a:gd name="connsiteX0" fmla="*/ 0 w 2549337"/>
                <a:gd name="connsiteY0" fmla="*/ 746582 h 746582"/>
                <a:gd name="connsiteX1" fmla="*/ 250312 w 2549337"/>
                <a:gd name="connsiteY1" fmla="*/ 649639 h 746582"/>
                <a:gd name="connsiteX2" fmla="*/ 463564 w 2549337"/>
                <a:gd name="connsiteY2" fmla="*/ 518680 h 746582"/>
                <a:gd name="connsiteX3" fmla="*/ 1479062 w 2549337"/>
                <a:gd name="connsiteY3" fmla="*/ 35770 h 746582"/>
                <a:gd name="connsiteX4" fmla="*/ 1661072 w 2549337"/>
                <a:gd name="connsiteY4" fmla="*/ 35771 h 746582"/>
                <a:gd name="connsiteX5" fmla="*/ 2326012 w 2549337"/>
                <a:gd name="connsiteY5" fmla="*/ 585812 h 746582"/>
                <a:gd name="connsiteX6" fmla="*/ 2549337 w 2549337"/>
                <a:gd name="connsiteY6" fmla="*/ 655197 h 746582"/>
                <a:gd name="connsiteX0" fmla="*/ 0 w 2549337"/>
                <a:gd name="connsiteY0" fmla="*/ 746582 h 746582"/>
                <a:gd name="connsiteX1" fmla="*/ 250312 w 2549337"/>
                <a:gd name="connsiteY1" fmla="*/ 649639 h 746582"/>
                <a:gd name="connsiteX2" fmla="*/ 463564 w 2549337"/>
                <a:gd name="connsiteY2" fmla="*/ 518680 h 746582"/>
                <a:gd name="connsiteX3" fmla="*/ 1479062 w 2549337"/>
                <a:gd name="connsiteY3" fmla="*/ 35770 h 746582"/>
                <a:gd name="connsiteX4" fmla="*/ 1661072 w 2549337"/>
                <a:gd name="connsiteY4" fmla="*/ 35771 h 746582"/>
                <a:gd name="connsiteX5" fmla="*/ 2326012 w 2549337"/>
                <a:gd name="connsiteY5" fmla="*/ 585812 h 746582"/>
                <a:gd name="connsiteX6" fmla="*/ 2549337 w 2549337"/>
                <a:gd name="connsiteY6" fmla="*/ 655197 h 746582"/>
                <a:gd name="connsiteX0" fmla="*/ 0 w 2549337"/>
                <a:gd name="connsiteY0" fmla="*/ 746582 h 746582"/>
                <a:gd name="connsiteX1" fmla="*/ 250312 w 2549337"/>
                <a:gd name="connsiteY1" fmla="*/ 649639 h 746582"/>
                <a:gd name="connsiteX2" fmla="*/ 463564 w 2549337"/>
                <a:gd name="connsiteY2" fmla="*/ 518680 h 746582"/>
                <a:gd name="connsiteX3" fmla="*/ 1479062 w 2549337"/>
                <a:gd name="connsiteY3" fmla="*/ 35770 h 746582"/>
                <a:gd name="connsiteX4" fmla="*/ 1661072 w 2549337"/>
                <a:gd name="connsiteY4" fmla="*/ 35771 h 746582"/>
                <a:gd name="connsiteX5" fmla="*/ 2326012 w 2549337"/>
                <a:gd name="connsiteY5" fmla="*/ 585812 h 746582"/>
                <a:gd name="connsiteX6" fmla="*/ 2549337 w 2549337"/>
                <a:gd name="connsiteY6" fmla="*/ 655197 h 746582"/>
                <a:gd name="connsiteX0" fmla="*/ 0 w 2549337"/>
                <a:gd name="connsiteY0" fmla="*/ 1106505 h 1106505"/>
                <a:gd name="connsiteX1" fmla="*/ 250312 w 2549337"/>
                <a:gd name="connsiteY1" fmla="*/ 1009562 h 1106505"/>
                <a:gd name="connsiteX2" fmla="*/ 463564 w 2549337"/>
                <a:gd name="connsiteY2" fmla="*/ 878603 h 1106505"/>
                <a:gd name="connsiteX3" fmla="*/ 1463415 w 2549337"/>
                <a:gd name="connsiteY3" fmla="*/ 9327 h 1106505"/>
                <a:gd name="connsiteX4" fmla="*/ 1661072 w 2549337"/>
                <a:gd name="connsiteY4" fmla="*/ 395694 h 1106505"/>
                <a:gd name="connsiteX5" fmla="*/ 2326012 w 2549337"/>
                <a:gd name="connsiteY5" fmla="*/ 945735 h 1106505"/>
                <a:gd name="connsiteX6" fmla="*/ 2549337 w 2549337"/>
                <a:gd name="connsiteY6" fmla="*/ 1015120 h 1106505"/>
                <a:gd name="connsiteX0" fmla="*/ 0 w 2549337"/>
                <a:gd name="connsiteY0" fmla="*/ 1258918 h 1258918"/>
                <a:gd name="connsiteX1" fmla="*/ 250312 w 2549337"/>
                <a:gd name="connsiteY1" fmla="*/ 1161975 h 1258918"/>
                <a:gd name="connsiteX2" fmla="*/ 463564 w 2549337"/>
                <a:gd name="connsiteY2" fmla="*/ 1031016 h 1258918"/>
                <a:gd name="connsiteX3" fmla="*/ 1338236 w 2549337"/>
                <a:gd name="connsiteY3" fmla="*/ 7194 h 1258918"/>
                <a:gd name="connsiteX4" fmla="*/ 1661072 w 2549337"/>
                <a:gd name="connsiteY4" fmla="*/ 548107 h 1258918"/>
                <a:gd name="connsiteX5" fmla="*/ 2326012 w 2549337"/>
                <a:gd name="connsiteY5" fmla="*/ 1098148 h 1258918"/>
                <a:gd name="connsiteX6" fmla="*/ 2549337 w 2549337"/>
                <a:gd name="connsiteY6" fmla="*/ 1167533 h 1258918"/>
                <a:gd name="connsiteX0" fmla="*/ 0 w 2549337"/>
                <a:gd name="connsiteY0" fmla="*/ 1258918 h 1258918"/>
                <a:gd name="connsiteX1" fmla="*/ 250312 w 2549337"/>
                <a:gd name="connsiteY1" fmla="*/ 1161975 h 1258918"/>
                <a:gd name="connsiteX2" fmla="*/ 463564 w 2549337"/>
                <a:gd name="connsiteY2" fmla="*/ 1031016 h 1258918"/>
                <a:gd name="connsiteX3" fmla="*/ 1338236 w 2549337"/>
                <a:gd name="connsiteY3" fmla="*/ 7194 h 1258918"/>
                <a:gd name="connsiteX4" fmla="*/ 1661072 w 2549337"/>
                <a:gd name="connsiteY4" fmla="*/ 548107 h 1258918"/>
                <a:gd name="connsiteX5" fmla="*/ 2326012 w 2549337"/>
                <a:gd name="connsiteY5" fmla="*/ 1098148 h 1258918"/>
                <a:gd name="connsiteX6" fmla="*/ 2549337 w 2549337"/>
                <a:gd name="connsiteY6" fmla="*/ 1167533 h 1258918"/>
                <a:gd name="connsiteX0" fmla="*/ 0 w 2549337"/>
                <a:gd name="connsiteY0" fmla="*/ 1258918 h 1258918"/>
                <a:gd name="connsiteX1" fmla="*/ 250312 w 2549337"/>
                <a:gd name="connsiteY1" fmla="*/ 1161975 h 1258918"/>
                <a:gd name="connsiteX2" fmla="*/ 463564 w 2549337"/>
                <a:gd name="connsiteY2" fmla="*/ 1031016 h 1258918"/>
                <a:gd name="connsiteX3" fmla="*/ 1247480 w 2549337"/>
                <a:gd name="connsiteY3" fmla="*/ 7194 h 1258918"/>
                <a:gd name="connsiteX4" fmla="*/ 1661072 w 2549337"/>
                <a:gd name="connsiteY4" fmla="*/ 548107 h 1258918"/>
                <a:gd name="connsiteX5" fmla="*/ 2326012 w 2549337"/>
                <a:gd name="connsiteY5" fmla="*/ 1098148 h 1258918"/>
                <a:gd name="connsiteX6" fmla="*/ 2549337 w 2549337"/>
                <a:gd name="connsiteY6" fmla="*/ 1167533 h 1258918"/>
                <a:gd name="connsiteX0" fmla="*/ 0 w 2549337"/>
                <a:gd name="connsiteY0" fmla="*/ 1268522 h 1268522"/>
                <a:gd name="connsiteX1" fmla="*/ 250312 w 2549337"/>
                <a:gd name="connsiteY1" fmla="*/ 1171579 h 1268522"/>
                <a:gd name="connsiteX2" fmla="*/ 463564 w 2549337"/>
                <a:gd name="connsiteY2" fmla="*/ 1040620 h 1268522"/>
                <a:gd name="connsiteX3" fmla="*/ 1247480 w 2549337"/>
                <a:gd name="connsiteY3" fmla="*/ 16798 h 1268522"/>
                <a:gd name="connsiteX4" fmla="*/ 1745569 w 2549337"/>
                <a:gd name="connsiteY4" fmla="*/ 377407 h 1268522"/>
                <a:gd name="connsiteX5" fmla="*/ 2326012 w 2549337"/>
                <a:gd name="connsiteY5" fmla="*/ 1107752 h 1268522"/>
                <a:gd name="connsiteX6" fmla="*/ 2549337 w 2549337"/>
                <a:gd name="connsiteY6" fmla="*/ 1177137 h 1268522"/>
                <a:gd name="connsiteX0" fmla="*/ 0 w 2549337"/>
                <a:gd name="connsiteY0" fmla="*/ 1268522 h 1268522"/>
                <a:gd name="connsiteX1" fmla="*/ 250312 w 2549337"/>
                <a:gd name="connsiteY1" fmla="*/ 1171579 h 1268522"/>
                <a:gd name="connsiteX2" fmla="*/ 463564 w 2549337"/>
                <a:gd name="connsiteY2" fmla="*/ 1040620 h 1268522"/>
                <a:gd name="connsiteX3" fmla="*/ 1247480 w 2549337"/>
                <a:gd name="connsiteY3" fmla="*/ 16798 h 1268522"/>
                <a:gd name="connsiteX4" fmla="*/ 1745569 w 2549337"/>
                <a:gd name="connsiteY4" fmla="*/ 377407 h 1268522"/>
                <a:gd name="connsiteX5" fmla="*/ 2326012 w 2549337"/>
                <a:gd name="connsiteY5" fmla="*/ 1107752 h 1268522"/>
                <a:gd name="connsiteX6" fmla="*/ 2549337 w 2549337"/>
                <a:gd name="connsiteY6" fmla="*/ 1177137 h 1268522"/>
                <a:gd name="connsiteX0" fmla="*/ 0 w 2549337"/>
                <a:gd name="connsiteY0" fmla="*/ 1268522 h 1268522"/>
                <a:gd name="connsiteX1" fmla="*/ 250312 w 2549337"/>
                <a:gd name="connsiteY1" fmla="*/ 1171579 h 1268522"/>
                <a:gd name="connsiteX2" fmla="*/ 463564 w 2549337"/>
                <a:gd name="connsiteY2" fmla="*/ 1040620 h 1268522"/>
                <a:gd name="connsiteX3" fmla="*/ 1247480 w 2549337"/>
                <a:gd name="connsiteY3" fmla="*/ 16798 h 1268522"/>
                <a:gd name="connsiteX4" fmla="*/ 1745569 w 2549337"/>
                <a:gd name="connsiteY4" fmla="*/ 377407 h 1268522"/>
                <a:gd name="connsiteX5" fmla="*/ 2326012 w 2549337"/>
                <a:gd name="connsiteY5" fmla="*/ 1107752 h 1268522"/>
                <a:gd name="connsiteX6" fmla="*/ 2549337 w 2549337"/>
                <a:gd name="connsiteY6" fmla="*/ 1177137 h 1268522"/>
                <a:gd name="connsiteX0" fmla="*/ 0 w 2549337"/>
                <a:gd name="connsiteY0" fmla="*/ 1268522 h 1268522"/>
                <a:gd name="connsiteX1" fmla="*/ 250312 w 2549337"/>
                <a:gd name="connsiteY1" fmla="*/ 1171579 h 1268522"/>
                <a:gd name="connsiteX2" fmla="*/ 463564 w 2549337"/>
                <a:gd name="connsiteY2" fmla="*/ 1040620 h 1268522"/>
                <a:gd name="connsiteX3" fmla="*/ 1247480 w 2549337"/>
                <a:gd name="connsiteY3" fmla="*/ 16798 h 1268522"/>
                <a:gd name="connsiteX4" fmla="*/ 1745569 w 2549337"/>
                <a:gd name="connsiteY4" fmla="*/ 377407 h 1268522"/>
                <a:gd name="connsiteX5" fmla="*/ 2191443 w 2549337"/>
                <a:gd name="connsiteY5" fmla="*/ 1046578 h 1268522"/>
                <a:gd name="connsiteX6" fmla="*/ 2549337 w 2549337"/>
                <a:gd name="connsiteY6" fmla="*/ 1177137 h 1268522"/>
                <a:gd name="connsiteX0" fmla="*/ 0 w 2549337"/>
                <a:gd name="connsiteY0" fmla="*/ 1270462 h 1270462"/>
                <a:gd name="connsiteX1" fmla="*/ 250312 w 2549337"/>
                <a:gd name="connsiteY1" fmla="*/ 1173519 h 1270462"/>
                <a:gd name="connsiteX2" fmla="*/ 463564 w 2549337"/>
                <a:gd name="connsiteY2" fmla="*/ 1042560 h 1270462"/>
                <a:gd name="connsiteX3" fmla="*/ 1247480 w 2549337"/>
                <a:gd name="connsiteY3" fmla="*/ 18738 h 1270462"/>
                <a:gd name="connsiteX4" fmla="*/ 1464611 w 2549337"/>
                <a:gd name="connsiteY4" fmla="*/ 379792 h 1270462"/>
                <a:gd name="connsiteX5" fmla="*/ 1745569 w 2549337"/>
                <a:gd name="connsiteY5" fmla="*/ 379347 h 1270462"/>
                <a:gd name="connsiteX6" fmla="*/ 2191443 w 2549337"/>
                <a:gd name="connsiteY6" fmla="*/ 1048518 h 1270462"/>
                <a:gd name="connsiteX7" fmla="*/ 2549337 w 2549337"/>
                <a:gd name="connsiteY7" fmla="*/ 1179077 h 1270462"/>
                <a:gd name="connsiteX0" fmla="*/ 0 w 2549337"/>
                <a:gd name="connsiteY0" fmla="*/ 1270462 h 1270462"/>
                <a:gd name="connsiteX1" fmla="*/ 250312 w 2549337"/>
                <a:gd name="connsiteY1" fmla="*/ 1173519 h 1270462"/>
                <a:gd name="connsiteX2" fmla="*/ 463564 w 2549337"/>
                <a:gd name="connsiteY2" fmla="*/ 1042560 h 1270462"/>
                <a:gd name="connsiteX3" fmla="*/ 1247480 w 2549337"/>
                <a:gd name="connsiteY3" fmla="*/ 18738 h 1270462"/>
                <a:gd name="connsiteX4" fmla="*/ 1464611 w 2549337"/>
                <a:gd name="connsiteY4" fmla="*/ 379792 h 1270462"/>
                <a:gd name="connsiteX5" fmla="*/ 1745569 w 2549337"/>
                <a:gd name="connsiteY5" fmla="*/ 379347 h 1270462"/>
                <a:gd name="connsiteX6" fmla="*/ 2191443 w 2549337"/>
                <a:gd name="connsiteY6" fmla="*/ 1048518 h 1270462"/>
                <a:gd name="connsiteX7" fmla="*/ 2549337 w 2549337"/>
                <a:gd name="connsiteY7" fmla="*/ 1179077 h 1270462"/>
                <a:gd name="connsiteX0" fmla="*/ 0 w 2549337"/>
                <a:gd name="connsiteY0" fmla="*/ 1251724 h 1251724"/>
                <a:gd name="connsiteX1" fmla="*/ 250312 w 2549337"/>
                <a:gd name="connsiteY1" fmla="*/ 1154781 h 1251724"/>
                <a:gd name="connsiteX2" fmla="*/ 463564 w 2549337"/>
                <a:gd name="connsiteY2" fmla="*/ 1023822 h 1251724"/>
                <a:gd name="connsiteX3" fmla="*/ 1247480 w 2549337"/>
                <a:gd name="connsiteY3" fmla="*/ 0 h 1251724"/>
                <a:gd name="connsiteX4" fmla="*/ 1464611 w 2549337"/>
                <a:gd name="connsiteY4" fmla="*/ 361054 h 1251724"/>
                <a:gd name="connsiteX5" fmla="*/ 1745569 w 2549337"/>
                <a:gd name="connsiteY5" fmla="*/ 360609 h 1251724"/>
                <a:gd name="connsiteX6" fmla="*/ 2191443 w 2549337"/>
                <a:gd name="connsiteY6" fmla="*/ 1029780 h 1251724"/>
                <a:gd name="connsiteX7" fmla="*/ 2549337 w 2549337"/>
                <a:gd name="connsiteY7" fmla="*/ 1160339 h 1251724"/>
                <a:gd name="connsiteX0" fmla="*/ 0 w 2549337"/>
                <a:gd name="connsiteY0" fmla="*/ 1251724 h 1251724"/>
                <a:gd name="connsiteX1" fmla="*/ 250312 w 2549337"/>
                <a:gd name="connsiteY1" fmla="*/ 1154781 h 1251724"/>
                <a:gd name="connsiteX2" fmla="*/ 463564 w 2549337"/>
                <a:gd name="connsiteY2" fmla="*/ 1023822 h 1251724"/>
                <a:gd name="connsiteX3" fmla="*/ 1247480 w 2549337"/>
                <a:gd name="connsiteY3" fmla="*/ 0 h 1251724"/>
                <a:gd name="connsiteX4" fmla="*/ 1464611 w 2549337"/>
                <a:gd name="connsiteY4" fmla="*/ 361054 h 1251724"/>
                <a:gd name="connsiteX5" fmla="*/ 1745569 w 2549337"/>
                <a:gd name="connsiteY5" fmla="*/ 360609 h 1251724"/>
                <a:gd name="connsiteX6" fmla="*/ 2191443 w 2549337"/>
                <a:gd name="connsiteY6" fmla="*/ 1029780 h 1251724"/>
                <a:gd name="connsiteX7" fmla="*/ 2549337 w 2549337"/>
                <a:gd name="connsiteY7" fmla="*/ 1160339 h 1251724"/>
                <a:gd name="connsiteX0" fmla="*/ 0 w 2549337"/>
                <a:gd name="connsiteY0" fmla="*/ 1251724 h 1251724"/>
                <a:gd name="connsiteX1" fmla="*/ 250312 w 2549337"/>
                <a:gd name="connsiteY1" fmla="*/ 1154781 h 1251724"/>
                <a:gd name="connsiteX2" fmla="*/ 463564 w 2549337"/>
                <a:gd name="connsiteY2" fmla="*/ 1023822 h 1251724"/>
                <a:gd name="connsiteX3" fmla="*/ 1247480 w 2549337"/>
                <a:gd name="connsiteY3" fmla="*/ 0 h 1251724"/>
                <a:gd name="connsiteX4" fmla="*/ 1464611 w 2549337"/>
                <a:gd name="connsiteY4" fmla="*/ 361054 h 1251724"/>
                <a:gd name="connsiteX5" fmla="*/ 1745569 w 2549337"/>
                <a:gd name="connsiteY5" fmla="*/ 360609 h 1251724"/>
                <a:gd name="connsiteX6" fmla="*/ 2078780 w 2549337"/>
                <a:gd name="connsiteY6" fmla="*/ 859135 h 1251724"/>
                <a:gd name="connsiteX7" fmla="*/ 2549337 w 2549337"/>
                <a:gd name="connsiteY7" fmla="*/ 1160339 h 1251724"/>
                <a:gd name="connsiteX0" fmla="*/ 0 w 2536820"/>
                <a:gd name="connsiteY0" fmla="*/ 1251724 h 1251724"/>
                <a:gd name="connsiteX1" fmla="*/ 250312 w 2536820"/>
                <a:gd name="connsiteY1" fmla="*/ 1154781 h 1251724"/>
                <a:gd name="connsiteX2" fmla="*/ 463564 w 2536820"/>
                <a:gd name="connsiteY2" fmla="*/ 1023822 h 1251724"/>
                <a:gd name="connsiteX3" fmla="*/ 1247480 w 2536820"/>
                <a:gd name="connsiteY3" fmla="*/ 0 h 1251724"/>
                <a:gd name="connsiteX4" fmla="*/ 1464611 w 2536820"/>
                <a:gd name="connsiteY4" fmla="*/ 361054 h 1251724"/>
                <a:gd name="connsiteX5" fmla="*/ 1745569 w 2536820"/>
                <a:gd name="connsiteY5" fmla="*/ 360609 h 1251724"/>
                <a:gd name="connsiteX6" fmla="*/ 2078780 w 2536820"/>
                <a:gd name="connsiteY6" fmla="*/ 859135 h 1251724"/>
                <a:gd name="connsiteX7" fmla="*/ 2536820 w 2536820"/>
                <a:gd name="connsiteY7" fmla="*/ 854466 h 1251724"/>
                <a:gd name="connsiteX0" fmla="*/ 0 w 2543080"/>
                <a:gd name="connsiteY0" fmla="*/ 1251724 h 1251724"/>
                <a:gd name="connsiteX1" fmla="*/ 250312 w 2543080"/>
                <a:gd name="connsiteY1" fmla="*/ 1154781 h 1251724"/>
                <a:gd name="connsiteX2" fmla="*/ 463564 w 2543080"/>
                <a:gd name="connsiteY2" fmla="*/ 1023822 h 1251724"/>
                <a:gd name="connsiteX3" fmla="*/ 1247480 w 2543080"/>
                <a:gd name="connsiteY3" fmla="*/ 0 h 1251724"/>
                <a:gd name="connsiteX4" fmla="*/ 1464611 w 2543080"/>
                <a:gd name="connsiteY4" fmla="*/ 361054 h 1251724"/>
                <a:gd name="connsiteX5" fmla="*/ 1745569 w 2543080"/>
                <a:gd name="connsiteY5" fmla="*/ 360609 h 1251724"/>
                <a:gd name="connsiteX6" fmla="*/ 2078780 w 2543080"/>
                <a:gd name="connsiteY6" fmla="*/ 859135 h 1251724"/>
                <a:gd name="connsiteX7" fmla="*/ 2543080 w 2543080"/>
                <a:gd name="connsiteY7" fmla="*/ 860906 h 1251724"/>
                <a:gd name="connsiteX0" fmla="*/ 0 w 2543080"/>
                <a:gd name="connsiteY0" fmla="*/ 1251724 h 1251724"/>
                <a:gd name="connsiteX1" fmla="*/ 463564 w 2543080"/>
                <a:gd name="connsiteY1" fmla="*/ 1023822 h 1251724"/>
                <a:gd name="connsiteX2" fmla="*/ 1247480 w 2543080"/>
                <a:gd name="connsiteY2" fmla="*/ 0 h 1251724"/>
                <a:gd name="connsiteX3" fmla="*/ 1464611 w 2543080"/>
                <a:gd name="connsiteY3" fmla="*/ 361054 h 1251724"/>
                <a:gd name="connsiteX4" fmla="*/ 1745569 w 2543080"/>
                <a:gd name="connsiteY4" fmla="*/ 360609 h 1251724"/>
                <a:gd name="connsiteX5" fmla="*/ 2078780 w 2543080"/>
                <a:gd name="connsiteY5" fmla="*/ 859135 h 1251724"/>
                <a:gd name="connsiteX6" fmla="*/ 2543080 w 2543080"/>
                <a:gd name="connsiteY6" fmla="*/ 860906 h 1251724"/>
                <a:gd name="connsiteX0" fmla="*/ 0 w 2543080"/>
                <a:gd name="connsiteY0" fmla="*/ 1251724 h 1251724"/>
                <a:gd name="connsiteX1" fmla="*/ 463564 w 2543080"/>
                <a:gd name="connsiteY1" fmla="*/ 1023822 h 1251724"/>
                <a:gd name="connsiteX2" fmla="*/ 1247480 w 2543080"/>
                <a:gd name="connsiteY2" fmla="*/ 0 h 1251724"/>
                <a:gd name="connsiteX3" fmla="*/ 1464611 w 2543080"/>
                <a:gd name="connsiteY3" fmla="*/ 361054 h 1251724"/>
                <a:gd name="connsiteX4" fmla="*/ 1745569 w 2543080"/>
                <a:gd name="connsiteY4" fmla="*/ 360609 h 1251724"/>
                <a:gd name="connsiteX5" fmla="*/ 2078780 w 2543080"/>
                <a:gd name="connsiteY5" fmla="*/ 859135 h 1251724"/>
                <a:gd name="connsiteX6" fmla="*/ 2543080 w 2543080"/>
                <a:gd name="connsiteY6" fmla="*/ 860906 h 1251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080" h="1251724">
                  <a:moveTo>
                    <a:pt x="0" y="1251724"/>
                  </a:moveTo>
                  <a:lnTo>
                    <a:pt x="463564" y="1023822"/>
                  </a:lnTo>
                  <a:lnTo>
                    <a:pt x="1247480" y="0"/>
                  </a:lnTo>
                  <a:lnTo>
                    <a:pt x="1464611" y="361054"/>
                  </a:lnTo>
                  <a:lnTo>
                    <a:pt x="1745569" y="360609"/>
                  </a:lnTo>
                  <a:lnTo>
                    <a:pt x="2078780" y="859135"/>
                  </a:lnTo>
                  <a:lnTo>
                    <a:pt x="2543080" y="860906"/>
                  </a:lnTo>
                </a:path>
              </a:pathLst>
            </a:cu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 name="フリーフォーム: 図形 18">
              <a:extLst>
                <a:ext uri="{FF2B5EF4-FFF2-40B4-BE49-F238E27FC236}">
                  <a16:creationId xmlns:a16="http://schemas.microsoft.com/office/drawing/2014/main" id="{37C32ED3-42E1-4ADB-8222-00EB378C4618}"/>
                </a:ext>
              </a:extLst>
            </p:cNvPr>
            <p:cNvSpPr/>
            <p:nvPr/>
          </p:nvSpPr>
          <p:spPr>
            <a:xfrm>
              <a:off x="2459421" y="3859212"/>
              <a:ext cx="2620579" cy="0"/>
            </a:xfrm>
            <a:custGeom>
              <a:avLst/>
              <a:gdLst>
                <a:gd name="connsiteX0" fmla="*/ 0 w 2620579"/>
                <a:gd name="connsiteY0" fmla="*/ 0 h 0"/>
                <a:gd name="connsiteX1" fmla="*/ 2620579 w 2620579"/>
                <a:gd name="connsiteY1" fmla="*/ 0 h 0"/>
              </a:gdLst>
              <a:ahLst/>
              <a:cxnLst>
                <a:cxn ang="0">
                  <a:pos x="connsiteX0" y="connsiteY0"/>
                </a:cxn>
                <a:cxn ang="0">
                  <a:pos x="connsiteX1" y="connsiteY1"/>
                </a:cxn>
              </a:cxnLst>
              <a:rect l="l" t="t" r="r" b="b"/>
              <a:pathLst>
                <a:path w="2620579">
                  <a:moveTo>
                    <a:pt x="0" y="0"/>
                  </a:moveTo>
                  <a:lnTo>
                    <a:pt x="2620579" y="0"/>
                  </a:lnTo>
                </a:path>
              </a:pathLst>
            </a:custGeom>
            <a:noFill/>
            <a:ln>
              <a:solidFill>
                <a:srgbClr val="FF0066"/>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楕円 110">
              <a:extLst>
                <a:ext uri="{FF2B5EF4-FFF2-40B4-BE49-F238E27FC236}">
                  <a16:creationId xmlns:a16="http://schemas.microsoft.com/office/drawing/2014/main" id="{6A0BFF84-48C0-47D5-B998-B31CB581FB22}"/>
                </a:ext>
              </a:extLst>
            </p:cNvPr>
            <p:cNvSpPr/>
            <p:nvPr/>
          </p:nvSpPr>
          <p:spPr>
            <a:xfrm>
              <a:off x="2865786" y="3809631"/>
              <a:ext cx="104576" cy="95843"/>
            </a:xfrm>
            <a:prstGeom prst="ellipse">
              <a:avLst/>
            </a:prstGeom>
            <a:solidFill>
              <a:srgbClr val="FF0066"/>
            </a:solidFill>
            <a:ln/>
          </p:spPr>
          <p:style>
            <a:lnRef idx="0">
              <a:schemeClr val="accent2"/>
            </a:lnRef>
            <a:fillRef idx="3">
              <a:schemeClr val="accent2"/>
            </a:fillRef>
            <a:effectRef idx="3">
              <a:schemeClr val="accent2"/>
            </a:effectRef>
            <a:fontRef idx="minor">
              <a:schemeClr val="lt1"/>
            </a:fontRef>
          </p:style>
          <p:txBody>
            <a:bodyPr rtlCol="0" anchor="ctr"/>
            <a:lstStyle/>
            <a:p>
              <a:pPr algn="ctr"/>
              <a:endParaRPr kumimoji="1" lang="ja-JP" altLang="en-US"/>
            </a:p>
          </p:txBody>
        </p:sp>
        <p:sp>
          <p:nvSpPr>
            <p:cNvPr id="21" name="フリーフォーム: 図形 20">
              <a:extLst>
                <a:ext uri="{FF2B5EF4-FFF2-40B4-BE49-F238E27FC236}">
                  <a16:creationId xmlns:a16="http://schemas.microsoft.com/office/drawing/2014/main" id="{8311B90A-B107-4606-8ABB-86C39E981CEB}"/>
                </a:ext>
              </a:extLst>
            </p:cNvPr>
            <p:cNvSpPr/>
            <p:nvPr/>
          </p:nvSpPr>
          <p:spPr>
            <a:xfrm>
              <a:off x="2469931" y="2620560"/>
              <a:ext cx="2597189" cy="806898"/>
            </a:xfrm>
            <a:custGeom>
              <a:avLst/>
              <a:gdLst>
                <a:gd name="connsiteX0" fmla="*/ 0 w 2610069"/>
                <a:gd name="connsiteY0" fmla="*/ 931918 h 959945"/>
                <a:gd name="connsiteX1" fmla="*/ 893379 w 2610069"/>
                <a:gd name="connsiteY1" fmla="*/ 931918 h 959945"/>
                <a:gd name="connsiteX2" fmla="*/ 1457435 w 2610069"/>
                <a:gd name="connsiteY2" fmla="*/ 0 h 959945"/>
                <a:gd name="connsiteX3" fmla="*/ 1863835 w 2610069"/>
                <a:gd name="connsiteY3" fmla="*/ 0 h 959945"/>
                <a:gd name="connsiteX4" fmla="*/ 2354317 w 2610069"/>
                <a:gd name="connsiteY4" fmla="*/ 959945 h 959945"/>
                <a:gd name="connsiteX5" fmla="*/ 2610069 w 2610069"/>
                <a:gd name="connsiteY5" fmla="*/ 959945 h 959945"/>
                <a:gd name="connsiteX0" fmla="*/ 0 w 2610069"/>
                <a:gd name="connsiteY0" fmla="*/ 931918 h 959945"/>
                <a:gd name="connsiteX1" fmla="*/ 893379 w 2610069"/>
                <a:gd name="connsiteY1" fmla="*/ 931918 h 959945"/>
                <a:gd name="connsiteX2" fmla="*/ 1457435 w 2610069"/>
                <a:gd name="connsiteY2" fmla="*/ 0 h 959945"/>
                <a:gd name="connsiteX3" fmla="*/ 1800773 w 2610069"/>
                <a:gd name="connsiteY3" fmla="*/ 0 h 959945"/>
                <a:gd name="connsiteX4" fmla="*/ 2354317 w 2610069"/>
                <a:gd name="connsiteY4" fmla="*/ 959945 h 959945"/>
                <a:gd name="connsiteX5" fmla="*/ 2610069 w 2610069"/>
                <a:gd name="connsiteY5" fmla="*/ 959945 h 959945"/>
                <a:gd name="connsiteX0" fmla="*/ 0 w 2610069"/>
                <a:gd name="connsiteY0" fmla="*/ 931918 h 959945"/>
                <a:gd name="connsiteX1" fmla="*/ 893379 w 2610069"/>
                <a:gd name="connsiteY1" fmla="*/ 931918 h 959945"/>
                <a:gd name="connsiteX2" fmla="*/ 1505731 w 2610069"/>
                <a:gd name="connsiteY2" fmla="*/ 0 h 959945"/>
                <a:gd name="connsiteX3" fmla="*/ 1800773 w 2610069"/>
                <a:gd name="connsiteY3" fmla="*/ 0 h 959945"/>
                <a:gd name="connsiteX4" fmla="*/ 2354317 w 2610069"/>
                <a:gd name="connsiteY4" fmla="*/ 959945 h 959945"/>
                <a:gd name="connsiteX5" fmla="*/ 2610069 w 2610069"/>
                <a:gd name="connsiteY5" fmla="*/ 959945 h 959945"/>
                <a:gd name="connsiteX0" fmla="*/ 0 w 2610069"/>
                <a:gd name="connsiteY0" fmla="*/ 946732 h 974759"/>
                <a:gd name="connsiteX1" fmla="*/ 893379 w 2610069"/>
                <a:gd name="connsiteY1" fmla="*/ 946732 h 974759"/>
                <a:gd name="connsiteX2" fmla="*/ 1505731 w 2610069"/>
                <a:gd name="connsiteY2" fmla="*/ 14814 h 974759"/>
                <a:gd name="connsiteX3" fmla="*/ 1694522 w 2610069"/>
                <a:gd name="connsiteY3" fmla="*/ 0 h 974759"/>
                <a:gd name="connsiteX4" fmla="*/ 2354317 w 2610069"/>
                <a:gd name="connsiteY4" fmla="*/ 974759 h 974759"/>
                <a:gd name="connsiteX5" fmla="*/ 2610069 w 2610069"/>
                <a:gd name="connsiteY5" fmla="*/ 974759 h 974759"/>
                <a:gd name="connsiteX0" fmla="*/ 0 w 2610069"/>
                <a:gd name="connsiteY0" fmla="*/ 931918 h 959945"/>
                <a:gd name="connsiteX1" fmla="*/ 893379 w 2610069"/>
                <a:gd name="connsiteY1" fmla="*/ 931918 h 959945"/>
                <a:gd name="connsiteX2" fmla="*/ 1505731 w 2610069"/>
                <a:gd name="connsiteY2" fmla="*/ 0 h 959945"/>
                <a:gd name="connsiteX3" fmla="*/ 1694522 w 2610069"/>
                <a:gd name="connsiteY3" fmla="*/ 3704 h 959945"/>
                <a:gd name="connsiteX4" fmla="*/ 2354317 w 2610069"/>
                <a:gd name="connsiteY4" fmla="*/ 959945 h 959945"/>
                <a:gd name="connsiteX5" fmla="*/ 2610069 w 2610069"/>
                <a:gd name="connsiteY5" fmla="*/ 959945 h 959945"/>
                <a:gd name="connsiteX0" fmla="*/ 0 w 2610069"/>
                <a:gd name="connsiteY0" fmla="*/ 931918 h 959945"/>
                <a:gd name="connsiteX1" fmla="*/ 893379 w 2610069"/>
                <a:gd name="connsiteY1" fmla="*/ 931918 h 959945"/>
                <a:gd name="connsiteX2" fmla="*/ 1505731 w 2610069"/>
                <a:gd name="connsiteY2" fmla="*/ 0 h 959945"/>
                <a:gd name="connsiteX3" fmla="*/ 1694522 w 2610069"/>
                <a:gd name="connsiteY3" fmla="*/ 3704 h 959945"/>
                <a:gd name="connsiteX4" fmla="*/ 2306021 w 2610069"/>
                <a:gd name="connsiteY4" fmla="*/ 959945 h 959945"/>
                <a:gd name="connsiteX5" fmla="*/ 2610069 w 2610069"/>
                <a:gd name="connsiteY5" fmla="*/ 959945 h 959945"/>
                <a:gd name="connsiteX0" fmla="*/ 0 w 2610069"/>
                <a:gd name="connsiteY0" fmla="*/ 931918 h 959945"/>
                <a:gd name="connsiteX1" fmla="*/ 893379 w 2610069"/>
                <a:gd name="connsiteY1" fmla="*/ 931918 h 959945"/>
                <a:gd name="connsiteX2" fmla="*/ 1505731 w 2610069"/>
                <a:gd name="connsiteY2" fmla="*/ 0 h 959945"/>
                <a:gd name="connsiteX3" fmla="*/ 1694522 w 2610069"/>
                <a:gd name="connsiteY3" fmla="*/ 3704 h 959945"/>
                <a:gd name="connsiteX4" fmla="*/ 2251285 w 2610069"/>
                <a:gd name="connsiteY4" fmla="*/ 959945 h 959945"/>
                <a:gd name="connsiteX5" fmla="*/ 2610069 w 2610069"/>
                <a:gd name="connsiteY5" fmla="*/ 959945 h 959945"/>
                <a:gd name="connsiteX0" fmla="*/ 0 w 2610069"/>
                <a:gd name="connsiteY0" fmla="*/ 931918 h 959945"/>
                <a:gd name="connsiteX1" fmla="*/ 455497 w 2610069"/>
                <a:gd name="connsiteY1" fmla="*/ 939325 h 959945"/>
                <a:gd name="connsiteX2" fmla="*/ 1505731 w 2610069"/>
                <a:gd name="connsiteY2" fmla="*/ 0 h 959945"/>
                <a:gd name="connsiteX3" fmla="*/ 1694522 w 2610069"/>
                <a:gd name="connsiteY3" fmla="*/ 3704 h 959945"/>
                <a:gd name="connsiteX4" fmla="*/ 2251285 w 2610069"/>
                <a:gd name="connsiteY4" fmla="*/ 959945 h 959945"/>
                <a:gd name="connsiteX5" fmla="*/ 2610069 w 2610069"/>
                <a:gd name="connsiteY5" fmla="*/ 959945 h 959945"/>
                <a:gd name="connsiteX0" fmla="*/ 0 w 2610069"/>
                <a:gd name="connsiteY0" fmla="*/ 928214 h 956241"/>
                <a:gd name="connsiteX1" fmla="*/ 455497 w 2610069"/>
                <a:gd name="connsiteY1" fmla="*/ 935621 h 956241"/>
                <a:gd name="connsiteX2" fmla="*/ 1067850 w 2610069"/>
                <a:gd name="connsiteY2" fmla="*/ 7407 h 956241"/>
                <a:gd name="connsiteX3" fmla="*/ 1694522 w 2610069"/>
                <a:gd name="connsiteY3" fmla="*/ 0 h 956241"/>
                <a:gd name="connsiteX4" fmla="*/ 2251285 w 2610069"/>
                <a:gd name="connsiteY4" fmla="*/ 956241 h 956241"/>
                <a:gd name="connsiteX5" fmla="*/ 2610069 w 2610069"/>
                <a:gd name="connsiteY5" fmla="*/ 956241 h 956241"/>
                <a:gd name="connsiteX0" fmla="*/ 0 w 2610069"/>
                <a:gd name="connsiteY0" fmla="*/ 920807 h 948834"/>
                <a:gd name="connsiteX1" fmla="*/ 455497 w 2610069"/>
                <a:gd name="connsiteY1" fmla="*/ 928214 h 948834"/>
                <a:gd name="connsiteX2" fmla="*/ 1067850 w 2610069"/>
                <a:gd name="connsiteY2" fmla="*/ 0 h 948834"/>
                <a:gd name="connsiteX3" fmla="*/ 1823311 w 2610069"/>
                <a:gd name="connsiteY3" fmla="*/ 207414 h 948834"/>
                <a:gd name="connsiteX4" fmla="*/ 2251285 w 2610069"/>
                <a:gd name="connsiteY4" fmla="*/ 948834 h 948834"/>
                <a:gd name="connsiteX5" fmla="*/ 2610069 w 2610069"/>
                <a:gd name="connsiteY5" fmla="*/ 948834 h 948834"/>
                <a:gd name="connsiteX0" fmla="*/ 0 w 2610069"/>
                <a:gd name="connsiteY0" fmla="*/ 920807 h 948834"/>
                <a:gd name="connsiteX1" fmla="*/ 455497 w 2610069"/>
                <a:gd name="connsiteY1" fmla="*/ 928214 h 948834"/>
                <a:gd name="connsiteX2" fmla="*/ 1067850 w 2610069"/>
                <a:gd name="connsiteY2" fmla="*/ 0 h 948834"/>
                <a:gd name="connsiteX3" fmla="*/ 1499982 w 2610069"/>
                <a:gd name="connsiteY3" fmla="*/ 196736 h 948834"/>
                <a:gd name="connsiteX4" fmla="*/ 1823311 w 2610069"/>
                <a:gd name="connsiteY4" fmla="*/ 207414 h 948834"/>
                <a:gd name="connsiteX5" fmla="*/ 2251285 w 2610069"/>
                <a:gd name="connsiteY5" fmla="*/ 948834 h 948834"/>
                <a:gd name="connsiteX6" fmla="*/ 2610069 w 2610069"/>
                <a:gd name="connsiteY6" fmla="*/ 948834 h 948834"/>
                <a:gd name="connsiteX0" fmla="*/ 0 w 2610069"/>
                <a:gd name="connsiteY0" fmla="*/ 920807 h 948834"/>
                <a:gd name="connsiteX1" fmla="*/ 455497 w 2610069"/>
                <a:gd name="connsiteY1" fmla="*/ 928214 h 948834"/>
                <a:gd name="connsiteX2" fmla="*/ 1067850 w 2610069"/>
                <a:gd name="connsiteY2" fmla="*/ 0 h 948834"/>
                <a:gd name="connsiteX3" fmla="*/ 1499982 w 2610069"/>
                <a:gd name="connsiteY3" fmla="*/ 211551 h 948834"/>
                <a:gd name="connsiteX4" fmla="*/ 1823311 w 2610069"/>
                <a:gd name="connsiteY4" fmla="*/ 207414 h 948834"/>
                <a:gd name="connsiteX5" fmla="*/ 2251285 w 2610069"/>
                <a:gd name="connsiteY5" fmla="*/ 948834 h 948834"/>
                <a:gd name="connsiteX6" fmla="*/ 2610069 w 2610069"/>
                <a:gd name="connsiteY6" fmla="*/ 948834 h 948834"/>
                <a:gd name="connsiteX0" fmla="*/ 0 w 2610069"/>
                <a:gd name="connsiteY0" fmla="*/ 920807 h 948834"/>
                <a:gd name="connsiteX1" fmla="*/ 455497 w 2610069"/>
                <a:gd name="connsiteY1" fmla="*/ 928214 h 948834"/>
                <a:gd name="connsiteX2" fmla="*/ 1067850 w 2610069"/>
                <a:gd name="connsiteY2" fmla="*/ 0 h 948834"/>
                <a:gd name="connsiteX3" fmla="*/ 1499982 w 2610069"/>
                <a:gd name="connsiteY3" fmla="*/ 211551 h 948834"/>
                <a:gd name="connsiteX4" fmla="*/ 1823311 w 2610069"/>
                <a:gd name="connsiteY4" fmla="*/ 207414 h 948834"/>
                <a:gd name="connsiteX5" fmla="*/ 2251285 w 2610069"/>
                <a:gd name="connsiteY5" fmla="*/ 948834 h 948834"/>
                <a:gd name="connsiteX6" fmla="*/ 2610069 w 2610069"/>
                <a:gd name="connsiteY6" fmla="*/ 948834 h 948834"/>
                <a:gd name="connsiteX0" fmla="*/ 0 w 2610069"/>
                <a:gd name="connsiteY0" fmla="*/ 1007519 h 1035546"/>
                <a:gd name="connsiteX1" fmla="*/ 455497 w 2610069"/>
                <a:gd name="connsiteY1" fmla="*/ 1014926 h 1035546"/>
                <a:gd name="connsiteX2" fmla="*/ 1067850 w 2610069"/>
                <a:gd name="connsiteY2" fmla="*/ 86712 h 1035546"/>
                <a:gd name="connsiteX3" fmla="*/ 1338996 w 2610069"/>
                <a:gd name="connsiteY3" fmla="*/ 50109 h 1035546"/>
                <a:gd name="connsiteX4" fmla="*/ 1499982 w 2610069"/>
                <a:gd name="connsiteY4" fmla="*/ 298263 h 1035546"/>
                <a:gd name="connsiteX5" fmla="*/ 1823311 w 2610069"/>
                <a:gd name="connsiteY5" fmla="*/ 294126 h 1035546"/>
                <a:gd name="connsiteX6" fmla="*/ 2251285 w 2610069"/>
                <a:gd name="connsiteY6" fmla="*/ 1035546 h 1035546"/>
                <a:gd name="connsiteX7" fmla="*/ 2610069 w 2610069"/>
                <a:gd name="connsiteY7" fmla="*/ 1035546 h 1035546"/>
                <a:gd name="connsiteX0" fmla="*/ 0 w 2610069"/>
                <a:gd name="connsiteY0" fmla="*/ 957410 h 985437"/>
                <a:gd name="connsiteX1" fmla="*/ 455497 w 2610069"/>
                <a:gd name="connsiteY1" fmla="*/ 964817 h 985437"/>
                <a:gd name="connsiteX2" fmla="*/ 1067850 w 2610069"/>
                <a:gd name="connsiteY2" fmla="*/ 36603 h 985437"/>
                <a:gd name="connsiteX3" fmla="*/ 1338996 w 2610069"/>
                <a:gd name="connsiteY3" fmla="*/ 0 h 985437"/>
                <a:gd name="connsiteX4" fmla="*/ 1499982 w 2610069"/>
                <a:gd name="connsiteY4" fmla="*/ 248154 h 985437"/>
                <a:gd name="connsiteX5" fmla="*/ 1823311 w 2610069"/>
                <a:gd name="connsiteY5" fmla="*/ 244017 h 985437"/>
                <a:gd name="connsiteX6" fmla="*/ 2251285 w 2610069"/>
                <a:gd name="connsiteY6" fmla="*/ 985437 h 985437"/>
                <a:gd name="connsiteX7" fmla="*/ 2610069 w 2610069"/>
                <a:gd name="connsiteY7" fmla="*/ 985437 h 985437"/>
                <a:gd name="connsiteX0" fmla="*/ 0 w 2610069"/>
                <a:gd name="connsiteY0" fmla="*/ 924076 h 952103"/>
                <a:gd name="connsiteX1" fmla="*/ 455497 w 2610069"/>
                <a:gd name="connsiteY1" fmla="*/ 931483 h 952103"/>
                <a:gd name="connsiteX2" fmla="*/ 1067850 w 2610069"/>
                <a:gd name="connsiteY2" fmla="*/ 3269 h 952103"/>
                <a:gd name="connsiteX3" fmla="*/ 1358314 w 2610069"/>
                <a:gd name="connsiteY3" fmla="*/ 0 h 952103"/>
                <a:gd name="connsiteX4" fmla="*/ 1499982 w 2610069"/>
                <a:gd name="connsiteY4" fmla="*/ 214820 h 952103"/>
                <a:gd name="connsiteX5" fmla="*/ 1823311 w 2610069"/>
                <a:gd name="connsiteY5" fmla="*/ 210683 h 952103"/>
                <a:gd name="connsiteX6" fmla="*/ 2251285 w 2610069"/>
                <a:gd name="connsiteY6" fmla="*/ 952103 h 952103"/>
                <a:gd name="connsiteX7" fmla="*/ 2610069 w 2610069"/>
                <a:gd name="connsiteY7" fmla="*/ 952103 h 952103"/>
                <a:gd name="connsiteX0" fmla="*/ 0 w 2610069"/>
                <a:gd name="connsiteY0" fmla="*/ 924076 h 952103"/>
                <a:gd name="connsiteX1" fmla="*/ 455497 w 2610069"/>
                <a:gd name="connsiteY1" fmla="*/ 931483 h 952103"/>
                <a:gd name="connsiteX2" fmla="*/ 1067850 w 2610069"/>
                <a:gd name="connsiteY2" fmla="*/ 3269 h 952103"/>
                <a:gd name="connsiteX3" fmla="*/ 1358314 w 2610069"/>
                <a:gd name="connsiteY3" fmla="*/ 0 h 952103"/>
                <a:gd name="connsiteX4" fmla="*/ 1499982 w 2610069"/>
                <a:gd name="connsiteY4" fmla="*/ 214820 h 952103"/>
                <a:gd name="connsiteX5" fmla="*/ 1794333 w 2610069"/>
                <a:gd name="connsiteY5" fmla="*/ 206979 h 952103"/>
                <a:gd name="connsiteX6" fmla="*/ 2251285 w 2610069"/>
                <a:gd name="connsiteY6" fmla="*/ 952103 h 952103"/>
                <a:gd name="connsiteX7" fmla="*/ 2610069 w 2610069"/>
                <a:gd name="connsiteY7" fmla="*/ 952103 h 952103"/>
                <a:gd name="connsiteX0" fmla="*/ 0 w 2610069"/>
                <a:gd name="connsiteY0" fmla="*/ 924076 h 952103"/>
                <a:gd name="connsiteX1" fmla="*/ 455497 w 2610069"/>
                <a:gd name="connsiteY1" fmla="*/ 931483 h 952103"/>
                <a:gd name="connsiteX2" fmla="*/ 1067850 w 2610069"/>
                <a:gd name="connsiteY2" fmla="*/ 3269 h 952103"/>
                <a:gd name="connsiteX3" fmla="*/ 1358314 w 2610069"/>
                <a:gd name="connsiteY3" fmla="*/ 0 h 952103"/>
                <a:gd name="connsiteX4" fmla="*/ 1499982 w 2610069"/>
                <a:gd name="connsiteY4" fmla="*/ 214820 h 952103"/>
                <a:gd name="connsiteX5" fmla="*/ 1800773 w 2610069"/>
                <a:gd name="connsiteY5" fmla="*/ 184756 h 952103"/>
                <a:gd name="connsiteX6" fmla="*/ 2251285 w 2610069"/>
                <a:gd name="connsiteY6" fmla="*/ 952103 h 952103"/>
                <a:gd name="connsiteX7" fmla="*/ 2610069 w 2610069"/>
                <a:gd name="connsiteY7" fmla="*/ 952103 h 952103"/>
                <a:gd name="connsiteX0" fmla="*/ 0 w 2610069"/>
                <a:gd name="connsiteY0" fmla="*/ 924076 h 952103"/>
                <a:gd name="connsiteX1" fmla="*/ 455497 w 2610069"/>
                <a:gd name="connsiteY1" fmla="*/ 931483 h 952103"/>
                <a:gd name="connsiteX2" fmla="*/ 1067850 w 2610069"/>
                <a:gd name="connsiteY2" fmla="*/ 3269 h 952103"/>
                <a:gd name="connsiteX3" fmla="*/ 1358314 w 2610069"/>
                <a:gd name="connsiteY3" fmla="*/ 0 h 952103"/>
                <a:gd name="connsiteX4" fmla="*/ 1499982 w 2610069"/>
                <a:gd name="connsiteY4" fmla="*/ 214820 h 952103"/>
                <a:gd name="connsiteX5" fmla="*/ 1800773 w 2610069"/>
                <a:gd name="connsiteY5" fmla="*/ 184756 h 952103"/>
                <a:gd name="connsiteX6" fmla="*/ 2251285 w 2610069"/>
                <a:gd name="connsiteY6" fmla="*/ 933584 h 952103"/>
                <a:gd name="connsiteX7" fmla="*/ 2610069 w 2610069"/>
                <a:gd name="connsiteY7" fmla="*/ 952103 h 952103"/>
                <a:gd name="connsiteX0" fmla="*/ 0 w 2606849"/>
                <a:gd name="connsiteY0" fmla="*/ 924076 h 944695"/>
                <a:gd name="connsiteX1" fmla="*/ 455497 w 2606849"/>
                <a:gd name="connsiteY1" fmla="*/ 931483 h 944695"/>
                <a:gd name="connsiteX2" fmla="*/ 1067850 w 2606849"/>
                <a:gd name="connsiteY2" fmla="*/ 3269 h 944695"/>
                <a:gd name="connsiteX3" fmla="*/ 1358314 w 2606849"/>
                <a:gd name="connsiteY3" fmla="*/ 0 h 944695"/>
                <a:gd name="connsiteX4" fmla="*/ 1499982 w 2606849"/>
                <a:gd name="connsiteY4" fmla="*/ 214820 h 944695"/>
                <a:gd name="connsiteX5" fmla="*/ 1800773 w 2606849"/>
                <a:gd name="connsiteY5" fmla="*/ 184756 h 944695"/>
                <a:gd name="connsiteX6" fmla="*/ 2251285 w 2606849"/>
                <a:gd name="connsiteY6" fmla="*/ 933584 h 944695"/>
                <a:gd name="connsiteX7" fmla="*/ 2606849 w 2606849"/>
                <a:gd name="connsiteY7" fmla="*/ 944695 h 944695"/>
                <a:gd name="connsiteX0" fmla="*/ 0 w 2606849"/>
                <a:gd name="connsiteY0" fmla="*/ 924076 h 944695"/>
                <a:gd name="connsiteX1" fmla="*/ 455497 w 2606849"/>
                <a:gd name="connsiteY1" fmla="*/ 931483 h 944695"/>
                <a:gd name="connsiteX2" fmla="*/ 1067850 w 2606849"/>
                <a:gd name="connsiteY2" fmla="*/ 3269 h 944695"/>
                <a:gd name="connsiteX3" fmla="*/ 1358314 w 2606849"/>
                <a:gd name="connsiteY3" fmla="*/ 0 h 944695"/>
                <a:gd name="connsiteX4" fmla="*/ 1522520 w 2606849"/>
                <a:gd name="connsiteY4" fmla="*/ 192597 h 944695"/>
                <a:gd name="connsiteX5" fmla="*/ 1800773 w 2606849"/>
                <a:gd name="connsiteY5" fmla="*/ 184756 h 944695"/>
                <a:gd name="connsiteX6" fmla="*/ 2251285 w 2606849"/>
                <a:gd name="connsiteY6" fmla="*/ 933584 h 944695"/>
                <a:gd name="connsiteX7" fmla="*/ 2606849 w 2606849"/>
                <a:gd name="connsiteY7" fmla="*/ 944695 h 944695"/>
                <a:gd name="connsiteX0" fmla="*/ 0 w 2606849"/>
                <a:gd name="connsiteY0" fmla="*/ 924076 h 944695"/>
                <a:gd name="connsiteX1" fmla="*/ 455497 w 2606849"/>
                <a:gd name="connsiteY1" fmla="*/ 931483 h 944695"/>
                <a:gd name="connsiteX2" fmla="*/ 1067850 w 2606849"/>
                <a:gd name="connsiteY2" fmla="*/ 3269 h 944695"/>
                <a:gd name="connsiteX3" fmla="*/ 1358314 w 2606849"/>
                <a:gd name="connsiteY3" fmla="*/ 0 h 944695"/>
                <a:gd name="connsiteX4" fmla="*/ 1519300 w 2606849"/>
                <a:gd name="connsiteY4" fmla="*/ 177782 h 944695"/>
                <a:gd name="connsiteX5" fmla="*/ 1800773 w 2606849"/>
                <a:gd name="connsiteY5" fmla="*/ 184756 h 944695"/>
                <a:gd name="connsiteX6" fmla="*/ 2251285 w 2606849"/>
                <a:gd name="connsiteY6" fmla="*/ 933584 h 944695"/>
                <a:gd name="connsiteX7" fmla="*/ 2606849 w 2606849"/>
                <a:gd name="connsiteY7" fmla="*/ 944695 h 944695"/>
                <a:gd name="connsiteX0" fmla="*/ 0 w 2606849"/>
                <a:gd name="connsiteY0" fmla="*/ 920807 h 941426"/>
                <a:gd name="connsiteX1" fmla="*/ 455497 w 2606849"/>
                <a:gd name="connsiteY1" fmla="*/ 928214 h 941426"/>
                <a:gd name="connsiteX2" fmla="*/ 1067850 w 2606849"/>
                <a:gd name="connsiteY2" fmla="*/ 0 h 941426"/>
                <a:gd name="connsiteX3" fmla="*/ 1416268 w 2606849"/>
                <a:gd name="connsiteY3" fmla="*/ 435 h 941426"/>
                <a:gd name="connsiteX4" fmla="*/ 1519300 w 2606849"/>
                <a:gd name="connsiteY4" fmla="*/ 174513 h 941426"/>
                <a:gd name="connsiteX5" fmla="*/ 1800773 w 2606849"/>
                <a:gd name="connsiteY5" fmla="*/ 181487 h 941426"/>
                <a:gd name="connsiteX6" fmla="*/ 2251285 w 2606849"/>
                <a:gd name="connsiteY6" fmla="*/ 930315 h 941426"/>
                <a:gd name="connsiteX7" fmla="*/ 2606849 w 2606849"/>
                <a:gd name="connsiteY7" fmla="*/ 941426 h 941426"/>
                <a:gd name="connsiteX0" fmla="*/ 0 w 2606849"/>
                <a:gd name="connsiteY0" fmla="*/ 920807 h 941426"/>
                <a:gd name="connsiteX1" fmla="*/ 455497 w 2606849"/>
                <a:gd name="connsiteY1" fmla="*/ 928214 h 941426"/>
                <a:gd name="connsiteX2" fmla="*/ 1067850 w 2606849"/>
                <a:gd name="connsiteY2" fmla="*/ 0 h 941426"/>
                <a:gd name="connsiteX3" fmla="*/ 1416268 w 2606849"/>
                <a:gd name="connsiteY3" fmla="*/ 435 h 941426"/>
                <a:gd name="connsiteX4" fmla="*/ 1519300 w 2606849"/>
                <a:gd name="connsiteY4" fmla="*/ 174513 h 941426"/>
                <a:gd name="connsiteX5" fmla="*/ 1800773 w 2606849"/>
                <a:gd name="connsiteY5" fmla="*/ 181487 h 941426"/>
                <a:gd name="connsiteX6" fmla="*/ 2251285 w 2606849"/>
                <a:gd name="connsiteY6" fmla="*/ 930315 h 941426"/>
                <a:gd name="connsiteX7" fmla="*/ 2606849 w 2606849"/>
                <a:gd name="connsiteY7" fmla="*/ 941426 h 941426"/>
                <a:gd name="connsiteX0" fmla="*/ 0 w 2606849"/>
                <a:gd name="connsiteY0" fmla="*/ 920807 h 941426"/>
                <a:gd name="connsiteX1" fmla="*/ 455497 w 2606849"/>
                <a:gd name="connsiteY1" fmla="*/ 928214 h 941426"/>
                <a:gd name="connsiteX2" fmla="*/ 1067850 w 2606849"/>
                <a:gd name="connsiteY2" fmla="*/ 0 h 941426"/>
                <a:gd name="connsiteX3" fmla="*/ 1442026 w 2606849"/>
                <a:gd name="connsiteY3" fmla="*/ 435 h 941426"/>
                <a:gd name="connsiteX4" fmla="*/ 1519300 w 2606849"/>
                <a:gd name="connsiteY4" fmla="*/ 174513 h 941426"/>
                <a:gd name="connsiteX5" fmla="*/ 1800773 w 2606849"/>
                <a:gd name="connsiteY5" fmla="*/ 181487 h 941426"/>
                <a:gd name="connsiteX6" fmla="*/ 2251285 w 2606849"/>
                <a:gd name="connsiteY6" fmla="*/ 930315 h 941426"/>
                <a:gd name="connsiteX7" fmla="*/ 2606849 w 2606849"/>
                <a:gd name="connsiteY7" fmla="*/ 941426 h 941426"/>
                <a:gd name="connsiteX0" fmla="*/ 0 w 2606849"/>
                <a:gd name="connsiteY0" fmla="*/ 920807 h 941426"/>
                <a:gd name="connsiteX1" fmla="*/ 455497 w 2606849"/>
                <a:gd name="connsiteY1" fmla="*/ 928214 h 941426"/>
                <a:gd name="connsiteX2" fmla="*/ 1067850 w 2606849"/>
                <a:gd name="connsiteY2" fmla="*/ 0 h 941426"/>
                <a:gd name="connsiteX3" fmla="*/ 1432367 w 2606849"/>
                <a:gd name="connsiteY3" fmla="*/ 435 h 941426"/>
                <a:gd name="connsiteX4" fmla="*/ 1519300 w 2606849"/>
                <a:gd name="connsiteY4" fmla="*/ 174513 h 941426"/>
                <a:gd name="connsiteX5" fmla="*/ 1800773 w 2606849"/>
                <a:gd name="connsiteY5" fmla="*/ 181487 h 941426"/>
                <a:gd name="connsiteX6" fmla="*/ 2251285 w 2606849"/>
                <a:gd name="connsiteY6" fmla="*/ 930315 h 941426"/>
                <a:gd name="connsiteX7" fmla="*/ 2606849 w 2606849"/>
                <a:gd name="connsiteY7" fmla="*/ 941426 h 941426"/>
                <a:gd name="connsiteX0" fmla="*/ 0 w 2603629"/>
                <a:gd name="connsiteY0" fmla="*/ 920807 h 934019"/>
                <a:gd name="connsiteX1" fmla="*/ 455497 w 2603629"/>
                <a:gd name="connsiteY1" fmla="*/ 928214 h 934019"/>
                <a:gd name="connsiteX2" fmla="*/ 1067850 w 2603629"/>
                <a:gd name="connsiteY2" fmla="*/ 0 h 934019"/>
                <a:gd name="connsiteX3" fmla="*/ 1432367 w 2603629"/>
                <a:gd name="connsiteY3" fmla="*/ 435 h 934019"/>
                <a:gd name="connsiteX4" fmla="*/ 1519300 w 2603629"/>
                <a:gd name="connsiteY4" fmla="*/ 174513 h 934019"/>
                <a:gd name="connsiteX5" fmla="*/ 1800773 w 2603629"/>
                <a:gd name="connsiteY5" fmla="*/ 181487 h 934019"/>
                <a:gd name="connsiteX6" fmla="*/ 2251285 w 2603629"/>
                <a:gd name="connsiteY6" fmla="*/ 930315 h 934019"/>
                <a:gd name="connsiteX7" fmla="*/ 2603629 w 2603629"/>
                <a:gd name="connsiteY7" fmla="*/ 934019 h 934019"/>
                <a:gd name="connsiteX0" fmla="*/ 0 w 2603629"/>
                <a:gd name="connsiteY0" fmla="*/ 920807 h 934019"/>
                <a:gd name="connsiteX1" fmla="*/ 455497 w 2603629"/>
                <a:gd name="connsiteY1" fmla="*/ 928214 h 934019"/>
                <a:gd name="connsiteX2" fmla="*/ 1067850 w 2603629"/>
                <a:gd name="connsiteY2" fmla="*/ 0 h 934019"/>
                <a:gd name="connsiteX3" fmla="*/ 1432367 w 2603629"/>
                <a:gd name="connsiteY3" fmla="*/ 435 h 934019"/>
                <a:gd name="connsiteX4" fmla="*/ 1519300 w 2603629"/>
                <a:gd name="connsiteY4" fmla="*/ 174513 h 934019"/>
                <a:gd name="connsiteX5" fmla="*/ 1800773 w 2603629"/>
                <a:gd name="connsiteY5" fmla="*/ 181487 h 934019"/>
                <a:gd name="connsiteX6" fmla="*/ 2154694 w 2603629"/>
                <a:gd name="connsiteY6" fmla="*/ 782164 h 934019"/>
                <a:gd name="connsiteX7" fmla="*/ 2603629 w 2603629"/>
                <a:gd name="connsiteY7" fmla="*/ 934019 h 934019"/>
                <a:gd name="connsiteX0" fmla="*/ 0 w 2597189"/>
                <a:gd name="connsiteY0" fmla="*/ 920807 h 928214"/>
                <a:gd name="connsiteX1" fmla="*/ 455497 w 2597189"/>
                <a:gd name="connsiteY1" fmla="*/ 928214 h 928214"/>
                <a:gd name="connsiteX2" fmla="*/ 1067850 w 2597189"/>
                <a:gd name="connsiteY2" fmla="*/ 0 h 928214"/>
                <a:gd name="connsiteX3" fmla="*/ 1432367 w 2597189"/>
                <a:gd name="connsiteY3" fmla="*/ 435 h 928214"/>
                <a:gd name="connsiteX4" fmla="*/ 1519300 w 2597189"/>
                <a:gd name="connsiteY4" fmla="*/ 174513 h 928214"/>
                <a:gd name="connsiteX5" fmla="*/ 1800773 w 2597189"/>
                <a:gd name="connsiteY5" fmla="*/ 181487 h 928214"/>
                <a:gd name="connsiteX6" fmla="*/ 2154694 w 2597189"/>
                <a:gd name="connsiteY6" fmla="*/ 782164 h 928214"/>
                <a:gd name="connsiteX7" fmla="*/ 2597189 w 2597189"/>
                <a:gd name="connsiteY7" fmla="*/ 789571 h 92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7189" h="928214">
                  <a:moveTo>
                    <a:pt x="0" y="920807"/>
                  </a:moveTo>
                  <a:lnTo>
                    <a:pt x="455497" y="928214"/>
                  </a:lnTo>
                  <a:lnTo>
                    <a:pt x="1067850" y="0"/>
                  </a:lnTo>
                  <a:lnTo>
                    <a:pt x="1432367" y="435"/>
                  </a:lnTo>
                  <a:lnTo>
                    <a:pt x="1519300" y="174513"/>
                  </a:lnTo>
                  <a:lnTo>
                    <a:pt x="1800773" y="181487"/>
                  </a:lnTo>
                  <a:lnTo>
                    <a:pt x="2154694" y="782164"/>
                  </a:lnTo>
                  <a:lnTo>
                    <a:pt x="2597189" y="789571"/>
                  </a:ln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2" name="テキスト ボックス 21">
              <a:extLst>
                <a:ext uri="{FF2B5EF4-FFF2-40B4-BE49-F238E27FC236}">
                  <a16:creationId xmlns:a16="http://schemas.microsoft.com/office/drawing/2014/main" id="{7D12D070-CEC3-4E52-AC95-FC2A688DDAF2}"/>
                </a:ext>
              </a:extLst>
            </p:cNvPr>
            <p:cNvSpPr txBox="1"/>
            <p:nvPr/>
          </p:nvSpPr>
          <p:spPr>
            <a:xfrm>
              <a:off x="5056426" y="3758015"/>
              <a:ext cx="1598515" cy="261610"/>
            </a:xfrm>
            <a:prstGeom prst="rect">
              <a:avLst/>
            </a:prstGeom>
            <a:noFill/>
          </p:spPr>
          <p:txBody>
            <a:bodyPr wrap="none" rtlCol="0">
              <a:spAutoFit/>
            </a:bodyPr>
            <a:lstStyle/>
            <a:p>
              <a:r>
                <a:rPr kumimoji="1" lang="en-US" altLang="ja-JP" sz="1100" b="1" dirty="0">
                  <a:solidFill>
                    <a:srgbClr val="FF0066"/>
                  </a:solidFill>
                  <a:latin typeface="+mj-lt"/>
                </a:rPr>
                <a:t>(4) </a:t>
              </a:r>
              <a:r>
                <a:rPr kumimoji="1" lang="en-US" altLang="ja-JP" sz="1100" dirty="0">
                  <a:solidFill>
                    <a:srgbClr val="FF0066"/>
                  </a:solidFill>
                  <a:latin typeface="+mj-lt"/>
                </a:rPr>
                <a:t>Reference noise level</a:t>
              </a:r>
              <a:endParaRPr kumimoji="1" lang="ja-JP" altLang="en-US" sz="1100" dirty="0">
                <a:solidFill>
                  <a:srgbClr val="FF0066"/>
                </a:solidFill>
                <a:latin typeface="+mj-lt"/>
              </a:endParaRPr>
            </a:p>
          </p:txBody>
        </p:sp>
        <p:sp>
          <p:nvSpPr>
            <p:cNvPr id="30" name="フリーフォーム: 図形 29">
              <a:extLst>
                <a:ext uri="{FF2B5EF4-FFF2-40B4-BE49-F238E27FC236}">
                  <a16:creationId xmlns:a16="http://schemas.microsoft.com/office/drawing/2014/main" id="{8F72A428-6CF3-4E6C-A9C6-DFEEC65EC56F}"/>
                </a:ext>
              </a:extLst>
            </p:cNvPr>
            <p:cNvSpPr/>
            <p:nvPr/>
          </p:nvSpPr>
          <p:spPr>
            <a:xfrm>
              <a:off x="2466363" y="2516697"/>
              <a:ext cx="2608976" cy="0"/>
            </a:xfrm>
            <a:custGeom>
              <a:avLst/>
              <a:gdLst>
                <a:gd name="connsiteX0" fmla="*/ 0 w 2608976"/>
                <a:gd name="connsiteY0" fmla="*/ 0 h 0"/>
                <a:gd name="connsiteX1" fmla="*/ 2608976 w 2608976"/>
                <a:gd name="connsiteY1" fmla="*/ 0 h 0"/>
              </a:gdLst>
              <a:ahLst/>
              <a:cxnLst>
                <a:cxn ang="0">
                  <a:pos x="connsiteX0" y="connsiteY0"/>
                </a:cxn>
                <a:cxn ang="0">
                  <a:pos x="connsiteX1" y="connsiteY1"/>
                </a:cxn>
              </a:cxnLst>
              <a:rect l="l" t="t" r="r" b="b"/>
              <a:pathLst>
                <a:path w="2608976">
                  <a:moveTo>
                    <a:pt x="0" y="0"/>
                  </a:moveTo>
                  <a:lnTo>
                    <a:pt x="2608976" y="0"/>
                  </a:lnTo>
                </a:path>
              </a:pathLst>
            </a:custGeom>
            <a:noFill/>
            <a:ln>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テキスト ボックス 111">
              <a:extLst>
                <a:ext uri="{FF2B5EF4-FFF2-40B4-BE49-F238E27FC236}">
                  <a16:creationId xmlns:a16="http://schemas.microsoft.com/office/drawing/2014/main" id="{D800AE7E-56FA-4AA9-8A6C-A86EAC2A3314}"/>
                </a:ext>
              </a:extLst>
            </p:cNvPr>
            <p:cNvSpPr txBox="1"/>
            <p:nvPr/>
          </p:nvSpPr>
          <p:spPr>
            <a:xfrm>
              <a:off x="5055155" y="3573166"/>
              <a:ext cx="2529860" cy="261610"/>
            </a:xfrm>
            <a:prstGeom prst="rect">
              <a:avLst/>
            </a:prstGeom>
            <a:noFill/>
          </p:spPr>
          <p:txBody>
            <a:bodyPr wrap="none" rtlCol="0">
              <a:spAutoFit/>
            </a:bodyPr>
            <a:lstStyle/>
            <a:p>
              <a:r>
                <a:rPr kumimoji="1" lang="en-US" altLang="ja-JP" sz="1100" b="1" dirty="0">
                  <a:solidFill>
                    <a:schemeClr val="bg1">
                      <a:lumMod val="50000"/>
                    </a:schemeClr>
                  </a:solidFill>
                  <a:latin typeface="+mj-lt"/>
                </a:rPr>
                <a:t>(3) </a:t>
              </a:r>
              <a:r>
                <a:rPr lang="en-US" altLang="ja-JP" sz="1100" dirty="0">
                  <a:solidFill>
                    <a:schemeClr val="bg1">
                      <a:lumMod val="50000"/>
                    </a:schemeClr>
                  </a:solidFill>
                  <a:latin typeface="+mj-lt"/>
                </a:rPr>
                <a:t>Sensor level; measured by Sensor mic</a:t>
              </a:r>
            </a:p>
          </p:txBody>
        </p:sp>
        <p:sp>
          <p:nvSpPr>
            <p:cNvPr id="113" name="テキスト ボックス 112">
              <a:extLst>
                <a:ext uri="{FF2B5EF4-FFF2-40B4-BE49-F238E27FC236}">
                  <a16:creationId xmlns:a16="http://schemas.microsoft.com/office/drawing/2014/main" id="{A4801E04-57BF-4EFD-AD52-779A5FD4FC9E}"/>
                </a:ext>
              </a:extLst>
            </p:cNvPr>
            <p:cNvSpPr txBox="1"/>
            <p:nvPr/>
          </p:nvSpPr>
          <p:spPr>
            <a:xfrm>
              <a:off x="5051630" y="3104116"/>
              <a:ext cx="2117887" cy="261610"/>
            </a:xfrm>
            <a:prstGeom prst="rect">
              <a:avLst/>
            </a:prstGeom>
            <a:noFill/>
          </p:spPr>
          <p:txBody>
            <a:bodyPr wrap="none" rtlCol="0">
              <a:spAutoFit/>
            </a:bodyPr>
            <a:lstStyle/>
            <a:p>
              <a:r>
                <a:rPr kumimoji="1" lang="en-US" altLang="ja-JP" sz="1100" b="1" dirty="0">
                  <a:solidFill>
                    <a:srgbClr val="00B050"/>
                  </a:solidFill>
                  <a:latin typeface="+mj-lt"/>
                </a:rPr>
                <a:t>(B) </a:t>
              </a:r>
              <a:r>
                <a:rPr kumimoji="1" lang="en-US" altLang="ja-JP" sz="1100" dirty="0">
                  <a:solidFill>
                    <a:srgbClr val="00B050"/>
                  </a:solidFill>
                  <a:latin typeface="+mj-lt"/>
                </a:rPr>
                <a:t>Output level </a:t>
              </a:r>
              <a:r>
                <a:rPr kumimoji="1" lang="en-US" altLang="ja-JP" sz="1000" dirty="0">
                  <a:solidFill>
                    <a:srgbClr val="00B050"/>
                  </a:solidFill>
                  <a:latin typeface="+mj-lt"/>
                </a:rPr>
                <a:t>with ANC function</a:t>
              </a:r>
              <a:endParaRPr kumimoji="1" lang="ja-JP" altLang="en-US" sz="1100" dirty="0">
                <a:solidFill>
                  <a:srgbClr val="00B050"/>
                </a:solidFill>
                <a:latin typeface="+mj-lt"/>
              </a:endParaRPr>
            </a:p>
          </p:txBody>
        </p:sp>
        <p:sp>
          <p:nvSpPr>
            <p:cNvPr id="114" name="テキスト ボックス 113">
              <a:extLst>
                <a:ext uri="{FF2B5EF4-FFF2-40B4-BE49-F238E27FC236}">
                  <a16:creationId xmlns:a16="http://schemas.microsoft.com/office/drawing/2014/main" id="{8B5EF994-1F84-46B7-B54D-9F075A31C3AE}"/>
                </a:ext>
              </a:extLst>
            </p:cNvPr>
            <p:cNvSpPr txBox="1"/>
            <p:nvPr/>
          </p:nvSpPr>
          <p:spPr>
            <a:xfrm>
              <a:off x="5063180" y="2332528"/>
              <a:ext cx="2533066" cy="261610"/>
            </a:xfrm>
            <a:prstGeom prst="rect">
              <a:avLst/>
            </a:prstGeom>
            <a:noFill/>
          </p:spPr>
          <p:txBody>
            <a:bodyPr wrap="none" rtlCol="0">
              <a:spAutoFit/>
            </a:bodyPr>
            <a:lstStyle/>
            <a:p>
              <a:r>
                <a:rPr kumimoji="1" lang="en-US" altLang="ja-JP" sz="1100" b="1" dirty="0">
                  <a:solidFill>
                    <a:srgbClr val="00B050"/>
                  </a:solidFill>
                  <a:latin typeface="+mj-lt"/>
                </a:rPr>
                <a:t>(A) </a:t>
              </a:r>
              <a:r>
                <a:rPr kumimoji="1" lang="en-US" altLang="ja-JP" sz="1100" dirty="0">
                  <a:solidFill>
                    <a:srgbClr val="00B050"/>
                  </a:solidFill>
                  <a:latin typeface="+mj-lt"/>
                </a:rPr>
                <a:t>Output level </a:t>
              </a:r>
              <a:r>
                <a:rPr kumimoji="1" lang="en-US" altLang="ja-JP" sz="1000" dirty="0">
                  <a:solidFill>
                    <a:srgbClr val="00B050"/>
                  </a:solidFill>
                  <a:latin typeface="+mj-lt"/>
                </a:rPr>
                <a:t>without ANC function: 0dB</a:t>
              </a:r>
              <a:endParaRPr kumimoji="1" lang="ja-JP" altLang="en-US" sz="1000" dirty="0">
                <a:solidFill>
                  <a:srgbClr val="00B050"/>
                </a:solidFill>
                <a:latin typeface="+mj-lt"/>
              </a:endParaRPr>
            </a:p>
          </p:txBody>
        </p:sp>
        <p:sp>
          <p:nvSpPr>
            <p:cNvPr id="116" name="テキスト ボックス 115">
              <a:extLst>
                <a:ext uri="{FF2B5EF4-FFF2-40B4-BE49-F238E27FC236}">
                  <a16:creationId xmlns:a16="http://schemas.microsoft.com/office/drawing/2014/main" id="{3F4231BD-A39E-4DA1-9DE9-3786B58F2908}"/>
                </a:ext>
              </a:extLst>
            </p:cNvPr>
            <p:cNvSpPr txBox="1"/>
            <p:nvPr/>
          </p:nvSpPr>
          <p:spPr>
            <a:xfrm>
              <a:off x="5063180" y="2511652"/>
              <a:ext cx="2486578" cy="261610"/>
            </a:xfrm>
            <a:prstGeom prst="rect">
              <a:avLst/>
            </a:prstGeom>
            <a:noFill/>
          </p:spPr>
          <p:txBody>
            <a:bodyPr wrap="none" rtlCol="0">
              <a:spAutoFit/>
            </a:bodyPr>
            <a:lstStyle/>
            <a:p>
              <a:r>
                <a:rPr kumimoji="1" lang="en-US" altLang="ja-JP" sz="1100" b="1" dirty="0">
                  <a:solidFill>
                    <a:srgbClr val="00B050"/>
                  </a:solidFill>
                  <a:latin typeface="+mj-lt"/>
                </a:rPr>
                <a:t>(1) </a:t>
              </a:r>
              <a:r>
                <a:rPr kumimoji="1" lang="en-US" altLang="ja-JP" sz="1100" dirty="0">
                  <a:solidFill>
                    <a:srgbClr val="00B050"/>
                  </a:solidFill>
                  <a:latin typeface="+mj-lt"/>
                </a:rPr>
                <a:t>Max level </a:t>
              </a:r>
              <a:r>
                <a:rPr kumimoji="1" lang="en-US" altLang="ja-JP" sz="1000" dirty="0">
                  <a:solidFill>
                    <a:srgbClr val="00B050"/>
                  </a:solidFill>
                  <a:latin typeface="+mj-lt"/>
                </a:rPr>
                <a:t>*negative value based on (A)</a:t>
              </a:r>
              <a:endParaRPr kumimoji="1" lang="ja-JP" altLang="en-US" sz="1000" dirty="0">
                <a:solidFill>
                  <a:srgbClr val="00B050"/>
                </a:solidFill>
                <a:latin typeface="+mj-lt"/>
              </a:endParaRPr>
            </a:p>
          </p:txBody>
        </p:sp>
        <p:sp>
          <p:nvSpPr>
            <p:cNvPr id="54" name="フリーフォーム: 図形 53">
              <a:extLst>
                <a:ext uri="{FF2B5EF4-FFF2-40B4-BE49-F238E27FC236}">
                  <a16:creationId xmlns:a16="http://schemas.microsoft.com/office/drawing/2014/main" id="{CCE0A664-57DD-48CB-8532-DD5F2A1DC667}"/>
                </a:ext>
              </a:extLst>
            </p:cNvPr>
            <p:cNvSpPr/>
            <p:nvPr/>
          </p:nvSpPr>
          <p:spPr>
            <a:xfrm>
              <a:off x="4027868" y="2620560"/>
              <a:ext cx="1049628" cy="0"/>
            </a:xfrm>
            <a:custGeom>
              <a:avLst/>
              <a:gdLst>
                <a:gd name="connsiteX0" fmla="*/ 0 w 1049628"/>
                <a:gd name="connsiteY0" fmla="*/ 0 h 0"/>
                <a:gd name="connsiteX1" fmla="*/ 1049628 w 1049628"/>
                <a:gd name="connsiteY1" fmla="*/ 0 h 0"/>
              </a:gdLst>
              <a:ahLst/>
              <a:cxnLst>
                <a:cxn ang="0">
                  <a:pos x="connsiteX0" y="connsiteY0"/>
                </a:cxn>
                <a:cxn ang="0">
                  <a:pos x="connsiteX1" y="connsiteY1"/>
                </a:cxn>
              </a:cxnLst>
              <a:rect l="l" t="t" r="r" b="b"/>
              <a:pathLst>
                <a:path w="1049628">
                  <a:moveTo>
                    <a:pt x="0" y="0"/>
                  </a:moveTo>
                  <a:lnTo>
                    <a:pt x="1049628" y="0"/>
                  </a:lnTo>
                </a:path>
              </a:pathLst>
            </a:custGeom>
            <a:noFill/>
            <a:ln w="1270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テキスト ボックス 123">
              <a:extLst>
                <a:ext uri="{FF2B5EF4-FFF2-40B4-BE49-F238E27FC236}">
                  <a16:creationId xmlns:a16="http://schemas.microsoft.com/office/drawing/2014/main" id="{17D5556A-7896-4F82-9C51-A2AD9DD1F174}"/>
                </a:ext>
              </a:extLst>
            </p:cNvPr>
            <p:cNvSpPr txBox="1"/>
            <p:nvPr/>
          </p:nvSpPr>
          <p:spPr>
            <a:xfrm>
              <a:off x="5056105" y="3273020"/>
              <a:ext cx="2460930" cy="261610"/>
            </a:xfrm>
            <a:prstGeom prst="rect">
              <a:avLst/>
            </a:prstGeom>
            <a:noFill/>
          </p:spPr>
          <p:txBody>
            <a:bodyPr wrap="none" rtlCol="0">
              <a:spAutoFit/>
            </a:bodyPr>
            <a:lstStyle/>
            <a:p>
              <a:r>
                <a:rPr kumimoji="1" lang="en-US" altLang="ja-JP" sz="1100" b="1" dirty="0">
                  <a:solidFill>
                    <a:srgbClr val="00B050"/>
                  </a:solidFill>
                  <a:latin typeface="+mj-lt"/>
                </a:rPr>
                <a:t>(2) </a:t>
              </a:r>
              <a:r>
                <a:rPr kumimoji="1" lang="en-US" altLang="ja-JP" sz="1100" dirty="0">
                  <a:solidFill>
                    <a:srgbClr val="00B050"/>
                  </a:solidFill>
                  <a:latin typeface="+mj-lt"/>
                </a:rPr>
                <a:t>Min level</a:t>
              </a:r>
              <a:r>
                <a:rPr lang="en-US" altLang="ja-JP" sz="1000" dirty="0">
                  <a:solidFill>
                    <a:srgbClr val="00B050"/>
                  </a:solidFill>
                  <a:latin typeface="Calibri"/>
                </a:rPr>
                <a:t> *negative value based on (A)</a:t>
              </a:r>
              <a:endParaRPr kumimoji="1" lang="ja-JP" altLang="en-US" sz="1000" dirty="0">
                <a:solidFill>
                  <a:srgbClr val="00B050"/>
                </a:solidFill>
                <a:latin typeface="+mj-lt"/>
              </a:endParaRPr>
            </a:p>
          </p:txBody>
        </p:sp>
        <p:sp>
          <p:nvSpPr>
            <p:cNvPr id="130" name="テキスト ボックス 129">
              <a:extLst>
                <a:ext uri="{FF2B5EF4-FFF2-40B4-BE49-F238E27FC236}">
                  <a16:creationId xmlns:a16="http://schemas.microsoft.com/office/drawing/2014/main" id="{4333BB1C-21D2-4536-B0D4-0F7792F285D5}"/>
                </a:ext>
              </a:extLst>
            </p:cNvPr>
            <p:cNvSpPr txBox="1"/>
            <p:nvPr/>
          </p:nvSpPr>
          <p:spPr>
            <a:xfrm>
              <a:off x="2515817" y="2761154"/>
              <a:ext cx="774571" cy="261610"/>
            </a:xfrm>
            <a:prstGeom prst="rect">
              <a:avLst/>
            </a:prstGeom>
            <a:noFill/>
          </p:spPr>
          <p:txBody>
            <a:bodyPr wrap="none" rtlCol="0">
              <a:spAutoFit/>
            </a:bodyPr>
            <a:lstStyle/>
            <a:p>
              <a:r>
                <a:rPr kumimoji="1" lang="en-US" altLang="ja-JP" sz="1100" b="1" dirty="0">
                  <a:solidFill>
                    <a:schemeClr val="accent6">
                      <a:lumMod val="75000"/>
                    </a:schemeClr>
                  </a:solidFill>
                  <a:latin typeface="+mj-lt"/>
                </a:rPr>
                <a:t>(5)</a:t>
              </a:r>
              <a:r>
                <a:rPr kumimoji="1" lang="en-US" altLang="ja-JP" sz="1100" dirty="0">
                  <a:solidFill>
                    <a:schemeClr val="accent6">
                      <a:lumMod val="75000"/>
                    </a:schemeClr>
                  </a:solidFill>
                  <a:latin typeface="+mj-lt"/>
                </a:rPr>
                <a:t>Ratio   :</a:t>
              </a:r>
              <a:endParaRPr kumimoji="1" lang="ja-JP" altLang="en-US" sz="1000" dirty="0">
                <a:solidFill>
                  <a:schemeClr val="accent6">
                    <a:lumMod val="75000"/>
                  </a:schemeClr>
                </a:solidFill>
                <a:latin typeface="+mj-lt"/>
              </a:endParaRPr>
            </a:p>
          </p:txBody>
        </p:sp>
        <p:sp>
          <p:nvSpPr>
            <p:cNvPr id="135" name="テキスト ボックス 134">
              <a:extLst>
                <a:ext uri="{FF2B5EF4-FFF2-40B4-BE49-F238E27FC236}">
                  <a16:creationId xmlns:a16="http://schemas.microsoft.com/office/drawing/2014/main" id="{14E92CD9-06D8-42A0-ABF3-49763D4ACFBA}"/>
                </a:ext>
              </a:extLst>
            </p:cNvPr>
            <p:cNvSpPr txBox="1"/>
            <p:nvPr/>
          </p:nvSpPr>
          <p:spPr>
            <a:xfrm>
              <a:off x="3804468" y="3870248"/>
              <a:ext cx="1098378" cy="261610"/>
            </a:xfrm>
            <a:prstGeom prst="rect">
              <a:avLst/>
            </a:prstGeom>
            <a:noFill/>
          </p:spPr>
          <p:txBody>
            <a:bodyPr wrap="none" rtlCol="0">
              <a:spAutoFit/>
            </a:bodyPr>
            <a:lstStyle/>
            <a:p>
              <a:r>
                <a:rPr kumimoji="1" lang="en-US" altLang="ja-JP" sz="1100" b="1" dirty="0">
                  <a:solidFill>
                    <a:srgbClr val="FF0066"/>
                  </a:solidFill>
                  <a:latin typeface="+mj-lt"/>
                </a:rPr>
                <a:t>(4’) </a:t>
              </a:r>
              <a:r>
                <a:rPr kumimoji="1" lang="en-US" altLang="ja-JP" sz="1100" dirty="0">
                  <a:solidFill>
                    <a:srgbClr val="FF0066"/>
                  </a:solidFill>
                  <a:latin typeface="+mj-lt"/>
                </a:rPr>
                <a:t>Adjust Zero</a:t>
              </a:r>
              <a:endParaRPr kumimoji="1" lang="ja-JP" altLang="en-US" sz="1100" dirty="0">
                <a:solidFill>
                  <a:srgbClr val="FF0066"/>
                </a:solidFill>
                <a:latin typeface="+mj-lt"/>
              </a:endParaRPr>
            </a:p>
          </p:txBody>
        </p:sp>
        <p:sp>
          <p:nvSpPr>
            <p:cNvPr id="146" name="テキスト ボックス 145">
              <a:extLst>
                <a:ext uri="{FF2B5EF4-FFF2-40B4-BE49-F238E27FC236}">
                  <a16:creationId xmlns:a16="http://schemas.microsoft.com/office/drawing/2014/main" id="{F6665562-F6C5-48F2-AD21-03C35F635EA3}"/>
                </a:ext>
              </a:extLst>
            </p:cNvPr>
            <p:cNvSpPr txBox="1"/>
            <p:nvPr/>
          </p:nvSpPr>
          <p:spPr>
            <a:xfrm>
              <a:off x="4797797" y="4077249"/>
              <a:ext cx="375424" cy="215444"/>
            </a:xfrm>
            <a:prstGeom prst="rect">
              <a:avLst/>
            </a:prstGeom>
            <a:noFill/>
          </p:spPr>
          <p:txBody>
            <a:bodyPr wrap="none" rtlCol="0">
              <a:spAutoFit/>
            </a:bodyPr>
            <a:lstStyle/>
            <a:p>
              <a:r>
                <a:rPr lang="en-US" altLang="ja-JP" sz="800" dirty="0">
                  <a:solidFill>
                    <a:schemeClr val="accent2"/>
                  </a:solidFill>
                  <a:latin typeface="+mj-lt"/>
                </a:rPr>
                <a:t>time</a:t>
              </a:r>
              <a:endParaRPr kumimoji="1" lang="ja-JP" altLang="en-US" sz="800" dirty="0">
                <a:solidFill>
                  <a:schemeClr val="accent2"/>
                </a:solidFill>
                <a:latin typeface="+mj-lt"/>
              </a:endParaRPr>
            </a:p>
          </p:txBody>
        </p:sp>
        <p:sp>
          <p:nvSpPr>
            <p:cNvPr id="148" name="テキスト ボックス 147">
              <a:extLst>
                <a:ext uri="{FF2B5EF4-FFF2-40B4-BE49-F238E27FC236}">
                  <a16:creationId xmlns:a16="http://schemas.microsoft.com/office/drawing/2014/main" id="{DCAD5214-48DC-4124-A43E-A828991F25C0}"/>
                </a:ext>
              </a:extLst>
            </p:cNvPr>
            <p:cNvSpPr txBox="1"/>
            <p:nvPr/>
          </p:nvSpPr>
          <p:spPr>
            <a:xfrm rot="16200000">
              <a:off x="2002645" y="3733632"/>
              <a:ext cx="644728" cy="298993"/>
            </a:xfrm>
            <a:prstGeom prst="rect">
              <a:avLst/>
            </a:prstGeom>
            <a:noFill/>
          </p:spPr>
          <p:txBody>
            <a:bodyPr wrap="none" rtlCol="0">
              <a:spAutoFit/>
            </a:bodyPr>
            <a:lstStyle/>
            <a:p>
              <a:pPr>
                <a:lnSpc>
                  <a:spcPts val="800"/>
                </a:lnSpc>
              </a:pPr>
              <a:r>
                <a:rPr lang="en-US" altLang="ja-JP" sz="800" dirty="0">
                  <a:solidFill>
                    <a:schemeClr val="accent2"/>
                  </a:solidFill>
                  <a:latin typeface="+mj-lt"/>
                </a:rPr>
                <a:t>signal level</a:t>
              </a:r>
            </a:p>
            <a:p>
              <a:pPr>
                <a:lnSpc>
                  <a:spcPts val="800"/>
                </a:lnSpc>
              </a:pPr>
              <a:r>
                <a:rPr lang="en-US" altLang="ja-JP" sz="800" dirty="0">
                  <a:solidFill>
                    <a:schemeClr val="accent2"/>
                  </a:solidFill>
                  <a:latin typeface="+mj-lt"/>
                </a:rPr>
                <a:t>(</a:t>
              </a:r>
              <a:r>
                <a:rPr lang="en-US" altLang="ja-JP" sz="800" dirty="0" err="1">
                  <a:solidFill>
                    <a:schemeClr val="accent2"/>
                  </a:solidFill>
                  <a:latin typeface="+mj-lt"/>
                </a:rPr>
                <a:t>dBV</a:t>
              </a:r>
              <a:r>
                <a:rPr lang="en-US" altLang="ja-JP" sz="800" dirty="0">
                  <a:solidFill>
                    <a:schemeClr val="accent2"/>
                  </a:solidFill>
                  <a:latin typeface="+mj-lt"/>
                </a:rPr>
                <a:t>)</a:t>
              </a:r>
              <a:endParaRPr kumimoji="1" lang="ja-JP" altLang="en-US" sz="800" dirty="0">
                <a:solidFill>
                  <a:schemeClr val="accent2"/>
                </a:solidFill>
                <a:latin typeface="+mj-lt"/>
              </a:endParaRPr>
            </a:p>
          </p:txBody>
        </p:sp>
        <p:sp>
          <p:nvSpPr>
            <p:cNvPr id="160" name="フリーフォーム: 図形 159">
              <a:extLst>
                <a:ext uri="{FF2B5EF4-FFF2-40B4-BE49-F238E27FC236}">
                  <a16:creationId xmlns:a16="http://schemas.microsoft.com/office/drawing/2014/main" id="{580CC069-EC33-4D13-A6EE-33187A79CB84}"/>
                </a:ext>
              </a:extLst>
            </p:cNvPr>
            <p:cNvSpPr/>
            <p:nvPr/>
          </p:nvSpPr>
          <p:spPr>
            <a:xfrm rot="5400000">
              <a:off x="2827110" y="3696200"/>
              <a:ext cx="188785" cy="0"/>
            </a:xfrm>
            <a:custGeom>
              <a:avLst/>
              <a:gdLst>
                <a:gd name="connsiteX0" fmla="*/ 0 w 1049628"/>
                <a:gd name="connsiteY0" fmla="*/ 0 h 0"/>
                <a:gd name="connsiteX1" fmla="*/ 1049628 w 1049628"/>
                <a:gd name="connsiteY1" fmla="*/ 0 h 0"/>
              </a:gdLst>
              <a:ahLst/>
              <a:cxnLst>
                <a:cxn ang="0">
                  <a:pos x="connsiteX0" y="connsiteY0"/>
                </a:cxn>
                <a:cxn ang="0">
                  <a:pos x="connsiteX1" y="connsiteY1"/>
                </a:cxn>
              </a:cxnLst>
              <a:rect l="l" t="t" r="r" b="b"/>
              <a:pathLst>
                <a:path w="1049628">
                  <a:moveTo>
                    <a:pt x="0" y="0"/>
                  </a:moveTo>
                  <a:lnTo>
                    <a:pt x="1049628" y="0"/>
                  </a:lnTo>
                </a:path>
              </a:pathLst>
            </a:custGeom>
            <a:noFill/>
            <a:ln w="12700">
              <a:solidFill>
                <a:srgbClr val="FF0066"/>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5" name="テキスト ボックス 164">
              <a:extLst>
                <a:ext uri="{FF2B5EF4-FFF2-40B4-BE49-F238E27FC236}">
                  <a16:creationId xmlns:a16="http://schemas.microsoft.com/office/drawing/2014/main" id="{674AF2E0-B090-407D-8B87-61A399E231EA}"/>
                </a:ext>
              </a:extLst>
            </p:cNvPr>
            <p:cNvSpPr txBox="1"/>
            <p:nvPr/>
          </p:nvSpPr>
          <p:spPr>
            <a:xfrm rot="16200000">
              <a:off x="2007276" y="2591498"/>
              <a:ext cx="644728" cy="298993"/>
            </a:xfrm>
            <a:prstGeom prst="rect">
              <a:avLst/>
            </a:prstGeom>
            <a:noFill/>
          </p:spPr>
          <p:txBody>
            <a:bodyPr wrap="none" rtlCol="0">
              <a:spAutoFit/>
            </a:bodyPr>
            <a:lstStyle/>
            <a:p>
              <a:pPr algn="r">
                <a:lnSpc>
                  <a:spcPts val="800"/>
                </a:lnSpc>
              </a:pPr>
              <a:r>
                <a:rPr lang="en-US" altLang="ja-JP" sz="800" dirty="0">
                  <a:solidFill>
                    <a:schemeClr val="accent2"/>
                  </a:solidFill>
                  <a:latin typeface="+mj-lt"/>
                </a:rPr>
                <a:t>signal level</a:t>
              </a:r>
            </a:p>
            <a:p>
              <a:pPr algn="r">
                <a:lnSpc>
                  <a:spcPts val="800"/>
                </a:lnSpc>
              </a:pPr>
              <a:r>
                <a:rPr lang="en-US" altLang="ja-JP" sz="800" dirty="0">
                  <a:solidFill>
                    <a:schemeClr val="accent2"/>
                  </a:solidFill>
                  <a:latin typeface="+mj-lt"/>
                </a:rPr>
                <a:t>(dB)</a:t>
              </a:r>
              <a:endParaRPr kumimoji="1" lang="ja-JP" altLang="en-US" sz="800" dirty="0">
                <a:solidFill>
                  <a:schemeClr val="accent2"/>
                </a:solidFill>
                <a:latin typeface="+mj-lt"/>
              </a:endParaRPr>
            </a:p>
          </p:txBody>
        </p:sp>
      </p:grpSp>
      <p:sp>
        <p:nvSpPr>
          <p:cNvPr id="125" name="正方形/長方形 124">
            <a:extLst>
              <a:ext uri="{FF2B5EF4-FFF2-40B4-BE49-F238E27FC236}">
                <a16:creationId xmlns:a16="http://schemas.microsoft.com/office/drawing/2014/main" id="{7BB93AFD-2544-405D-AEF3-97374F91A769}"/>
              </a:ext>
            </a:extLst>
          </p:cNvPr>
          <p:cNvSpPr/>
          <p:nvPr/>
        </p:nvSpPr>
        <p:spPr>
          <a:xfrm>
            <a:off x="2006530" y="834876"/>
            <a:ext cx="3938707" cy="400110"/>
          </a:xfrm>
          <a:prstGeom prst="rect">
            <a:avLst/>
          </a:prstGeom>
          <a:solidFill>
            <a:schemeClr val="bg1"/>
          </a:solid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rPr>
              <a:t>ANC </a:t>
            </a:r>
            <a:r>
              <a:rPr lang="en-US" altLang="ja-JP" sz="2000" b="1" dirty="0">
                <a:solidFill>
                  <a:srgbClr val="F79646">
                    <a:lumMod val="75000"/>
                  </a:srgbClr>
                </a:solidFill>
                <a:latin typeface="Calibri"/>
                <a:ea typeface="メイリオ" panose="020B0604030504040204" pitchFamily="50" charset="-128"/>
                <a:cs typeface="メイリオ" panose="020B0604030504040204" pitchFamily="50" charset="-128"/>
              </a:rPr>
              <a:t>Parameters</a:t>
            </a:r>
            <a:r>
              <a:rPr lang="ja-JP" altLang="en-US" sz="2000" b="1" dirty="0">
                <a:solidFill>
                  <a:srgbClr val="F79646">
                    <a:lumMod val="75000"/>
                  </a:srgbClr>
                </a:solidFill>
                <a:latin typeface="Calibri"/>
                <a:ea typeface="メイリオ" panose="020B0604030504040204" pitchFamily="50" charset="-128"/>
                <a:cs typeface="メイリオ" panose="020B0604030504040204" pitchFamily="50" charset="-128"/>
              </a:rPr>
              <a:t> </a:t>
            </a:r>
            <a:r>
              <a:rPr lang="en-US" altLang="ja-JP" sz="2000" b="1" dirty="0">
                <a:solidFill>
                  <a:srgbClr val="F79646">
                    <a:lumMod val="75000"/>
                  </a:srgbClr>
                </a:solidFill>
                <a:latin typeface="Calibri"/>
                <a:ea typeface="メイリオ" panose="020B0604030504040204" pitchFamily="50" charset="-128"/>
                <a:cs typeface="メイリオ" panose="020B0604030504040204" pitchFamily="50" charset="-128"/>
              </a:rPr>
              <a:t>&amp;</a:t>
            </a:r>
            <a:r>
              <a:rPr lang="ja-JP" altLang="en-US" sz="2000" b="1" dirty="0">
                <a:solidFill>
                  <a:srgbClr val="F79646">
                    <a:lumMod val="75000"/>
                  </a:srgbClr>
                </a:solidFill>
                <a:latin typeface="Calibri"/>
                <a:ea typeface="メイリオ" panose="020B0604030504040204" pitchFamily="50" charset="-128"/>
                <a:cs typeface="メイリオ" panose="020B0604030504040204" pitchFamily="50" charset="-128"/>
              </a:rPr>
              <a:t> </a:t>
            </a:r>
            <a:r>
              <a:rPr lang="en-US" altLang="ja-JP" sz="2000" b="1" dirty="0">
                <a:solidFill>
                  <a:srgbClr val="F79646">
                    <a:lumMod val="75000"/>
                  </a:srgbClr>
                </a:solidFill>
                <a:latin typeface="Calibri"/>
                <a:ea typeface="メイリオ" panose="020B0604030504040204" pitchFamily="50" charset="-128"/>
                <a:cs typeface="メイリオ" panose="020B0604030504040204" pitchFamily="50" charset="-128"/>
              </a:rPr>
              <a:t>Setting</a:t>
            </a:r>
            <a:r>
              <a:rPr kumimoji="1" lang="en-US" altLang="ja-JP" sz="2000" b="1"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rPr>
              <a:t> &lt;detail&gt; </a:t>
            </a:r>
            <a:endParaRPr kumimoji="1" lang="ja-JP" altLang="en-US" sz="1200" b="0"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sp>
        <p:nvSpPr>
          <p:cNvPr id="58" name="正方形/長方形 57">
            <a:extLst>
              <a:ext uri="{FF2B5EF4-FFF2-40B4-BE49-F238E27FC236}">
                <a16:creationId xmlns:a16="http://schemas.microsoft.com/office/drawing/2014/main" id="{A722D252-75A1-4F20-84B3-90332B1A672F}"/>
              </a:ext>
            </a:extLst>
          </p:cNvPr>
          <p:cNvSpPr/>
          <p:nvPr/>
        </p:nvSpPr>
        <p:spPr>
          <a:xfrm>
            <a:off x="2158497" y="1231077"/>
            <a:ext cx="2965042" cy="553998"/>
          </a:xfrm>
          <a:prstGeom prst="rect">
            <a:avLst/>
          </a:prstGeom>
        </p:spPr>
        <p:txBody>
          <a:bodyPr wrap="none">
            <a:spAutoFit/>
          </a:bodyPr>
          <a:lstStyle/>
          <a:p>
            <a:r>
              <a:rPr lang="en-US" altLang="ja-JP" sz="1600" b="1" dirty="0">
                <a:latin typeface="+mj-lt"/>
              </a:rPr>
              <a:t>Parameters</a:t>
            </a:r>
          </a:p>
          <a:p>
            <a:r>
              <a:rPr lang="en-US" altLang="ja-JP" sz="1400" dirty="0">
                <a:latin typeface="+mj-lt"/>
              </a:rPr>
              <a:t>ANC operates with parameters (1)-(5).</a:t>
            </a:r>
            <a:endParaRPr lang="ja-JP" altLang="en-US" sz="1400" dirty="0">
              <a:latin typeface="+mj-lt"/>
            </a:endParaRPr>
          </a:p>
        </p:txBody>
      </p:sp>
      <p:sp>
        <p:nvSpPr>
          <p:cNvPr id="126" name="正方形/長方形 125">
            <a:extLst>
              <a:ext uri="{FF2B5EF4-FFF2-40B4-BE49-F238E27FC236}">
                <a16:creationId xmlns:a16="http://schemas.microsoft.com/office/drawing/2014/main" id="{1DA45548-DA5A-4E8D-BA46-76BDF36FCAB0}"/>
              </a:ext>
            </a:extLst>
          </p:cNvPr>
          <p:cNvSpPr/>
          <p:nvPr/>
        </p:nvSpPr>
        <p:spPr>
          <a:xfrm>
            <a:off x="2322290" y="3513688"/>
            <a:ext cx="6516497" cy="1569660"/>
          </a:xfrm>
          <a:prstGeom prst="rect">
            <a:avLst/>
          </a:prstGeom>
        </p:spPr>
        <p:txBody>
          <a:bodyPr wrap="square">
            <a:spAutoFit/>
          </a:bodyPr>
          <a:lstStyle/>
          <a:p>
            <a:r>
              <a:rPr lang="en-US" altLang="ja-JP" sz="1200" dirty="0">
                <a:latin typeface="+mj-lt"/>
              </a:rPr>
              <a:t>(1) Maximum output level when ANC is enabled</a:t>
            </a:r>
          </a:p>
          <a:p>
            <a:r>
              <a:rPr lang="en-US" altLang="ja-JP" sz="1200" dirty="0">
                <a:latin typeface="+mj-lt"/>
              </a:rPr>
              <a:t>(2) Minimum output level when ANC is enabled; This is the output level when the site is quiet.</a:t>
            </a:r>
          </a:p>
          <a:p>
            <a:r>
              <a:rPr lang="en-US" altLang="ja-JP" sz="1200" dirty="0">
                <a:latin typeface="+mj-lt"/>
              </a:rPr>
              <a:t>(3) Average noise level measured by sensor microphone</a:t>
            </a:r>
          </a:p>
          <a:p>
            <a:r>
              <a:rPr lang="en-US" altLang="ja-JP" sz="1200" dirty="0">
                <a:latin typeface="+mj-lt"/>
              </a:rPr>
              <a:t>(4) When (3) exceeds this level, automatic volume adjustment starts.</a:t>
            </a:r>
          </a:p>
          <a:p>
            <a:r>
              <a:rPr lang="en-US" altLang="ja-JP" sz="1200" dirty="0">
                <a:latin typeface="+mj-lt"/>
              </a:rPr>
              <a:t>(5) Ratio of output increase to noise increase</a:t>
            </a:r>
          </a:p>
          <a:p>
            <a:r>
              <a:rPr lang="en-US" altLang="ja-JP" sz="1200" dirty="0">
                <a:latin typeface="+mj-lt"/>
              </a:rPr>
              <a:t>Also,</a:t>
            </a:r>
          </a:p>
          <a:p>
            <a:r>
              <a:rPr lang="en-US" altLang="ja-JP" sz="1200" dirty="0">
                <a:latin typeface="+mj-lt"/>
              </a:rPr>
              <a:t>(A) Output level when ANC is disabled</a:t>
            </a:r>
          </a:p>
          <a:p>
            <a:r>
              <a:rPr lang="en-US" altLang="ja-JP" sz="1200" dirty="0">
                <a:latin typeface="+mj-lt"/>
              </a:rPr>
              <a:t>(B) Output level after automatic volume adjustment by ANC</a:t>
            </a:r>
            <a:endParaRPr lang="ja-JP" altLang="en-US" sz="1200" dirty="0">
              <a:latin typeface="+mj-lt"/>
            </a:endParaRPr>
          </a:p>
        </p:txBody>
      </p:sp>
      <p:sp>
        <p:nvSpPr>
          <p:cNvPr id="127" name="正方形/長方形 126">
            <a:extLst>
              <a:ext uri="{FF2B5EF4-FFF2-40B4-BE49-F238E27FC236}">
                <a16:creationId xmlns:a16="http://schemas.microsoft.com/office/drawing/2014/main" id="{5056D7B6-082D-4779-BE1E-0ACF762D85A8}"/>
              </a:ext>
            </a:extLst>
          </p:cNvPr>
          <p:cNvSpPr/>
          <p:nvPr/>
        </p:nvSpPr>
        <p:spPr>
          <a:xfrm>
            <a:off x="2221771" y="5108464"/>
            <a:ext cx="1702069" cy="338554"/>
          </a:xfrm>
          <a:prstGeom prst="rect">
            <a:avLst/>
          </a:prstGeom>
        </p:spPr>
        <p:txBody>
          <a:bodyPr wrap="none">
            <a:spAutoFit/>
          </a:bodyPr>
          <a:lstStyle/>
          <a:p>
            <a:r>
              <a:rPr lang="en-US" altLang="ja-JP" sz="1600" b="1" dirty="0">
                <a:latin typeface="+mj-lt"/>
              </a:rPr>
              <a:t>Setting Procedure</a:t>
            </a:r>
          </a:p>
        </p:txBody>
      </p:sp>
      <p:sp>
        <p:nvSpPr>
          <p:cNvPr id="128" name="正方形/長方形 127">
            <a:extLst>
              <a:ext uri="{FF2B5EF4-FFF2-40B4-BE49-F238E27FC236}">
                <a16:creationId xmlns:a16="http://schemas.microsoft.com/office/drawing/2014/main" id="{D2E63A30-AF9F-4E1F-B22A-6DA65C48AB50}"/>
              </a:ext>
            </a:extLst>
          </p:cNvPr>
          <p:cNvSpPr/>
          <p:nvPr/>
        </p:nvSpPr>
        <p:spPr>
          <a:xfrm>
            <a:off x="2364439" y="5345246"/>
            <a:ext cx="7931156" cy="2123658"/>
          </a:xfrm>
          <a:prstGeom prst="rect">
            <a:avLst/>
          </a:prstGeom>
        </p:spPr>
        <p:txBody>
          <a:bodyPr wrap="square">
            <a:spAutoFit/>
          </a:bodyPr>
          <a:lstStyle/>
          <a:p>
            <a:r>
              <a:rPr lang="en-US" altLang="ja-JP" sz="1200" dirty="0">
                <a:latin typeface="+mj-lt"/>
              </a:rPr>
              <a:t>Basically, ANC can only be configured properly </a:t>
            </a:r>
            <a:r>
              <a:rPr lang="en-US" altLang="ja-JP" sz="1200" u="sng" dirty="0">
                <a:latin typeface="+mj-lt"/>
              </a:rPr>
              <a:t>when the site is quiet</a:t>
            </a:r>
            <a:r>
              <a:rPr lang="en-US" altLang="ja-JP" sz="1200" dirty="0">
                <a:latin typeface="+mj-lt"/>
              </a:rPr>
              <a:t>.</a:t>
            </a:r>
          </a:p>
          <a:p>
            <a:r>
              <a:rPr lang="en-US" altLang="ja-JP" sz="1200" dirty="0">
                <a:latin typeface="+mj-lt"/>
              </a:rPr>
              <a:t>1: Decide (1): Usually 0dB is acceptable. </a:t>
            </a:r>
          </a:p>
          <a:p>
            <a:r>
              <a:rPr lang="en-US" altLang="ja-JP" sz="1200" dirty="0">
                <a:latin typeface="+mj-lt"/>
              </a:rPr>
              <a:t>     Output the loudly noise from the portable SP and check that (1) is sufficient.</a:t>
            </a:r>
          </a:p>
          <a:p>
            <a:r>
              <a:rPr lang="en-US" altLang="ja-JP" sz="1200" dirty="0">
                <a:latin typeface="+mj-lt"/>
              </a:rPr>
              <a:t>     Preview broadcast of max level can be done with key (1’).</a:t>
            </a:r>
          </a:p>
          <a:p>
            <a:r>
              <a:rPr lang="en-US" altLang="ja-JP" sz="1200" dirty="0">
                <a:latin typeface="+mj-lt"/>
              </a:rPr>
              <a:t>2: Decide (2): This should be sound enough to hear when the site is the quietest.</a:t>
            </a:r>
          </a:p>
          <a:p>
            <a:r>
              <a:rPr lang="en-US" altLang="ja-JP" sz="1200" dirty="0">
                <a:solidFill>
                  <a:srgbClr val="3C3C3C"/>
                </a:solidFill>
                <a:latin typeface="Calibri"/>
              </a:rPr>
              <a:t>     Preview broadcast of min level can be done with key (2’).</a:t>
            </a:r>
            <a:endParaRPr lang="en-US" altLang="ja-JP" sz="1200" dirty="0">
              <a:latin typeface="+mj-lt"/>
            </a:endParaRPr>
          </a:p>
          <a:p>
            <a:r>
              <a:rPr lang="en-US" altLang="ja-JP" sz="1200" dirty="0">
                <a:latin typeface="+mj-lt"/>
              </a:rPr>
              <a:t>3: Measure (4) when the site is the quietest</a:t>
            </a:r>
          </a:p>
          <a:p>
            <a:r>
              <a:rPr lang="en-US" altLang="ja-JP" sz="1200" dirty="0">
                <a:latin typeface="+mj-lt"/>
              </a:rPr>
              <a:t>4: Check if there is a big difference between (3) &amp; (4) when the site is the quietest.</a:t>
            </a:r>
          </a:p>
          <a:p>
            <a:r>
              <a:rPr lang="en-US" altLang="ja-JP" sz="1200" dirty="0">
                <a:latin typeface="+mj-lt"/>
              </a:rPr>
              <a:t>     If not, use (4’) to adjust.</a:t>
            </a:r>
          </a:p>
          <a:p>
            <a:r>
              <a:rPr lang="en-US" altLang="ja-JP" sz="1200" dirty="0">
                <a:latin typeface="+mj-lt"/>
              </a:rPr>
              <a:t>5: Decide (5); Usually “3:3” is sufficient.</a:t>
            </a:r>
          </a:p>
          <a:p>
            <a:r>
              <a:rPr lang="en-US" altLang="ja-JP" sz="1200" dirty="0">
                <a:latin typeface="+mj-lt"/>
              </a:rPr>
              <a:t>6: Use Portable SP to output the maximum volume noise and check the automatic volume change of the output.</a:t>
            </a:r>
            <a:endParaRPr lang="ja-JP" altLang="en-US" sz="1200" dirty="0">
              <a:latin typeface="+mj-lt"/>
            </a:endParaRPr>
          </a:p>
        </p:txBody>
      </p:sp>
      <p:sp>
        <p:nvSpPr>
          <p:cNvPr id="65" name="矢印: 右 64">
            <a:extLst>
              <a:ext uri="{FF2B5EF4-FFF2-40B4-BE49-F238E27FC236}">
                <a16:creationId xmlns:a16="http://schemas.microsoft.com/office/drawing/2014/main" id="{8E8A10FD-BC88-4558-9985-50FEA8B0E6B0}"/>
              </a:ext>
            </a:extLst>
          </p:cNvPr>
          <p:cNvSpPr/>
          <p:nvPr/>
        </p:nvSpPr>
        <p:spPr>
          <a:xfrm rot="18621686">
            <a:off x="3426038" y="2583493"/>
            <a:ext cx="130389" cy="73631"/>
          </a:xfrm>
          <a:prstGeom prst="right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矢印: 右 130">
            <a:extLst>
              <a:ext uri="{FF2B5EF4-FFF2-40B4-BE49-F238E27FC236}">
                <a16:creationId xmlns:a16="http://schemas.microsoft.com/office/drawing/2014/main" id="{4E2718F6-BF72-4C63-8A6B-E070ABBBA916}"/>
              </a:ext>
            </a:extLst>
          </p:cNvPr>
          <p:cNvSpPr/>
          <p:nvPr/>
        </p:nvSpPr>
        <p:spPr>
          <a:xfrm rot="18561521">
            <a:off x="3063103" y="2221799"/>
            <a:ext cx="130389" cy="45719"/>
          </a:xfrm>
          <a:prstGeom prst="right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矢印: 右 131">
            <a:extLst>
              <a:ext uri="{FF2B5EF4-FFF2-40B4-BE49-F238E27FC236}">
                <a16:creationId xmlns:a16="http://schemas.microsoft.com/office/drawing/2014/main" id="{B010E293-2101-411F-9074-304E5A98E8C1}"/>
              </a:ext>
            </a:extLst>
          </p:cNvPr>
          <p:cNvSpPr/>
          <p:nvPr/>
        </p:nvSpPr>
        <p:spPr>
          <a:xfrm rot="18621686">
            <a:off x="3194631" y="2228169"/>
            <a:ext cx="130389" cy="45719"/>
          </a:xfrm>
          <a:prstGeom prst="rightArrow">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矢印: 右 132">
            <a:extLst>
              <a:ext uri="{FF2B5EF4-FFF2-40B4-BE49-F238E27FC236}">
                <a16:creationId xmlns:a16="http://schemas.microsoft.com/office/drawing/2014/main" id="{4B83D1AC-4687-44CE-845E-CC7E434C2250}"/>
              </a:ext>
            </a:extLst>
          </p:cNvPr>
          <p:cNvSpPr/>
          <p:nvPr/>
        </p:nvSpPr>
        <p:spPr>
          <a:xfrm rot="16200000">
            <a:off x="3765701" y="3061167"/>
            <a:ext cx="97963" cy="98002"/>
          </a:xfrm>
          <a:prstGeom prst="rightArrow">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矢印: 右 133">
            <a:extLst>
              <a:ext uri="{FF2B5EF4-FFF2-40B4-BE49-F238E27FC236}">
                <a16:creationId xmlns:a16="http://schemas.microsoft.com/office/drawing/2014/main" id="{AEC37C61-0B49-455E-AA38-DA747DF32D70}"/>
              </a:ext>
            </a:extLst>
          </p:cNvPr>
          <p:cNvSpPr/>
          <p:nvPr/>
        </p:nvSpPr>
        <p:spPr>
          <a:xfrm rot="5226140">
            <a:off x="3761147" y="3287179"/>
            <a:ext cx="97963" cy="98002"/>
          </a:xfrm>
          <a:prstGeom prst="rightArrow">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正方形/長方形 135">
            <a:extLst>
              <a:ext uri="{FF2B5EF4-FFF2-40B4-BE49-F238E27FC236}">
                <a16:creationId xmlns:a16="http://schemas.microsoft.com/office/drawing/2014/main" id="{F088B946-1368-4FF9-9129-7F20AD9CA483}"/>
              </a:ext>
            </a:extLst>
          </p:cNvPr>
          <p:cNvSpPr/>
          <p:nvPr/>
        </p:nvSpPr>
        <p:spPr>
          <a:xfrm>
            <a:off x="8333941" y="1212363"/>
            <a:ext cx="4400757" cy="553998"/>
          </a:xfrm>
          <a:prstGeom prst="rect">
            <a:avLst/>
          </a:prstGeom>
        </p:spPr>
        <p:txBody>
          <a:bodyPr wrap="none">
            <a:spAutoFit/>
          </a:bodyPr>
          <a:lstStyle/>
          <a:p>
            <a:r>
              <a:rPr lang="en-US" altLang="ja-JP" sz="1600" b="1" dirty="0">
                <a:latin typeface="+mj-lt"/>
              </a:rPr>
              <a:t>Software Screen</a:t>
            </a:r>
          </a:p>
          <a:p>
            <a:r>
              <a:rPr lang="en-US" altLang="ja-JP" sz="1400" dirty="0">
                <a:latin typeface="+mj-lt"/>
              </a:rPr>
              <a:t>ANC parameters are placed 3 screens of setting software.</a:t>
            </a:r>
            <a:endParaRPr lang="ja-JP" altLang="en-US" sz="1400" dirty="0">
              <a:latin typeface="+mj-lt"/>
            </a:endParaRPr>
          </a:p>
        </p:txBody>
      </p:sp>
      <p:sp>
        <p:nvSpPr>
          <p:cNvPr id="145" name="フリーフォーム: 図形 144">
            <a:extLst>
              <a:ext uri="{FF2B5EF4-FFF2-40B4-BE49-F238E27FC236}">
                <a16:creationId xmlns:a16="http://schemas.microsoft.com/office/drawing/2014/main" id="{C62620C6-EC11-4A10-8B9D-0AA04F52C8CF}"/>
              </a:ext>
            </a:extLst>
          </p:cNvPr>
          <p:cNvSpPr/>
          <p:nvPr/>
        </p:nvSpPr>
        <p:spPr>
          <a:xfrm>
            <a:off x="4856656" y="3494352"/>
            <a:ext cx="338238" cy="0"/>
          </a:xfrm>
          <a:custGeom>
            <a:avLst/>
            <a:gdLst>
              <a:gd name="connsiteX0" fmla="*/ 0 w 659130"/>
              <a:gd name="connsiteY0" fmla="*/ 0 h 0"/>
              <a:gd name="connsiteX1" fmla="*/ 659130 w 659130"/>
              <a:gd name="connsiteY1" fmla="*/ 0 h 0"/>
            </a:gdLst>
            <a:ahLst/>
            <a:cxnLst>
              <a:cxn ang="0">
                <a:pos x="connsiteX0" y="connsiteY0"/>
              </a:cxn>
              <a:cxn ang="0">
                <a:pos x="connsiteX1" y="connsiteY1"/>
              </a:cxn>
            </a:cxnLst>
            <a:rect l="l" t="t" r="r" b="b"/>
            <a:pathLst>
              <a:path w="659130">
                <a:moveTo>
                  <a:pt x="0" y="0"/>
                </a:moveTo>
                <a:lnTo>
                  <a:pt x="659130" y="0"/>
                </a:lnTo>
              </a:path>
            </a:pathLst>
          </a:custGeom>
          <a:noFill/>
          <a:ln w="12700">
            <a:solidFill>
              <a:schemeClr val="accent2"/>
            </a:solidFill>
            <a:headEnd type="none"/>
            <a:tailEnd type="triangl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 name="フリーフォーム: 図形 146">
            <a:extLst>
              <a:ext uri="{FF2B5EF4-FFF2-40B4-BE49-F238E27FC236}">
                <a16:creationId xmlns:a16="http://schemas.microsoft.com/office/drawing/2014/main" id="{C5C648B7-86DD-4DB0-8BF1-F31060BE53F4}"/>
              </a:ext>
            </a:extLst>
          </p:cNvPr>
          <p:cNvSpPr/>
          <p:nvPr/>
        </p:nvSpPr>
        <p:spPr>
          <a:xfrm rot="5400000">
            <a:off x="2297243" y="2032607"/>
            <a:ext cx="338238" cy="0"/>
          </a:xfrm>
          <a:custGeom>
            <a:avLst/>
            <a:gdLst>
              <a:gd name="connsiteX0" fmla="*/ 0 w 659130"/>
              <a:gd name="connsiteY0" fmla="*/ 0 h 0"/>
              <a:gd name="connsiteX1" fmla="*/ 659130 w 659130"/>
              <a:gd name="connsiteY1" fmla="*/ 0 h 0"/>
            </a:gdLst>
            <a:ahLst/>
            <a:cxnLst>
              <a:cxn ang="0">
                <a:pos x="connsiteX0" y="connsiteY0"/>
              </a:cxn>
              <a:cxn ang="0">
                <a:pos x="connsiteX1" y="connsiteY1"/>
              </a:cxn>
            </a:cxnLst>
            <a:rect l="l" t="t" r="r" b="b"/>
            <a:pathLst>
              <a:path w="659130">
                <a:moveTo>
                  <a:pt x="0" y="0"/>
                </a:moveTo>
                <a:lnTo>
                  <a:pt x="659130" y="0"/>
                </a:lnTo>
              </a:path>
            </a:pathLst>
          </a:custGeom>
          <a:noFill/>
          <a:ln w="12700">
            <a:solidFill>
              <a:schemeClr val="accent2"/>
            </a:solidFill>
            <a:headEnd type="none"/>
            <a:tailEnd type="triangl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025" name="グループ化 1024">
            <a:extLst>
              <a:ext uri="{FF2B5EF4-FFF2-40B4-BE49-F238E27FC236}">
                <a16:creationId xmlns:a16="http://schemas.microsoft.com/office/drawing/2014/main" id="{30C5445F-2648-4AE0-9FA3-7328BCEBB4E1}"/>
              </a:ext>
            </a:extLst>
          </p:cNvPr>
          <p:cNvGrpSpPr/>
          <p:nvPr/>
        </p:nvGrpSpPr>
        <p:grpSpPr>
          <a:xfrm>
            <a:off x="8636950" y="1811192"/>
            <a:ext cx="4846580" cy="2089047"/>
            <a:chOff x="8636950" y="1914181"/>
            <a:chExt cx="4846580" cy="2089047"/>
          </a:xfrm>
        </p:grpSpPr>
        <p:pic>
          <p:nvPicPr>
            <p:cNvPr id="11" name="図 10">
              <a:extLst>
                <a:ext uri="{FF2B5EF4-FFF2-40B4-BE49-F238E27FC236}">
                  <a16:creationId xmlns:a16="http://schemas.microsoft.com/office/drawing/2014/main" id="{4519CDB7-9A07-4DF6-8999-2586A68093A7}"/>
                </a:ext>
              </a:extLst>
            </p:cNvPr>
            <p:cNvPicPr>
              <a:picLocks noChangeAspect="1"/>
            </p:cNvPicPr>
            <p:nvPr/>
          </p:nvPicPr>
          <p:blipFill>
            <a:blip r:embed="rId17"/>
            <a:stretch>
              <a:fillRect/>
            </a:stretch>
          </p:blipFill>
          <p:spPr>
            <a:xfrm>
              <a:off x="8636950" y="2115643"/>
              <a:ext cx="1492630" cy="782802"/>
            </a:xfrm>
            <a:prstGeom prst="rect">
              <a:avLst/>
            </a:prstGeom>
            <a:effectLst>
              <a:outerShdw blurRad="50800" dist="38100" dir="8100000" algn="tr" rotWithShape="0">
                <a:prstClr val="black">
                  <a:alpha val="40000"/>
                </a:prstClr>
              </a:outerShdw>
            </a:effectLst>
          </p:spPr>
        </p:pic>
        <p:pic>
          <p:nvPicPr>
            <p:cNvPr id="12" name="図 11">
              <a:extLst>
                <a:ext uri="{FF2B5EF4-FFF2-40B4-BE49-F238E27FC236}">
                  <a16:creationId xmlns:a16="http://schemas.microsoft.com/office/drawing/2014/main" id="{EB3CA36F-04A4-4077-B05C-689D89E235D5}"/>
                </a:ext>
              </a:extLst>
            </p:cNvPr>
            <p:cNvPicPr>
              <a:picLocks noChangeAspect="1"/>
            </p:cNvPicPr>
            <p:nvPr/>
          </p:nvPicPr>
          <p:blipFill>
            <a:blip r:embed="rId18"/>
            <a:stretch>
              <a:fillRect/>
            </a:stretch>
          </p:blipFill>
          <p:spPr>
            <a:xfrm>
              <a:off x="8765360" y="3215518"/>
              <a:ext cx="4718170" cy="787710"/>
            </a:xfrm>
            <a:prstGeom prst="rect">
              <a:avLst/>
            </a:prstGeom>
            <a:effectLst>
              <a:outerShdw blurRad="50800" dist="38100" dir="8100000" algn="tr" rotWithShape="0">
                <a:prstClr val="black">
                  <a:alpha val="40000"/>
                </a:prstClr>
              </a:outerShdw>
            </a:effectLst>
          </p:spPr>
        </p:pic>
        <p:sp>
          <p:nvSpPr>
            <p:cNvPr id="137" name="テキスト ボックス 136">
              <a:extLst>
                <a:ext uri="{FF2B5EF4-FFF2-40B4-BE49-F238E27FC236}">
                  <a16:creationId xmlns:a16="http://schemas.microsoft.com/office/drawing/2014/main" id="{200D2E2C-E600-4E3E-86E9-69AFBCA60BD1}"/>
                </a:ext>
              </a:extLst>
            </p:cNvPr>
            <p:cNvSpPr txBox="1"/>
            <p:nvPr/>
          </p:nvSpPr>
          <p:spPr>
            <a:xfrm>
              <a:off x="10606126" y="3311694"/>
              <a:ext cx="343364" cy="261610"/>
            </a:xfrm>
            <a:prstGeom prst="rect">
              <a:avLst/>
            </a:prstGeom>
            <a:noFill/>
          </p:spPr>
          <p:txBody>
            <a:bodyPr wrap="none" rtlCol="0">
              <a:spAutoFit/>
            </a:bodyPr>
            <a:lstStyle/>
            <a:p>
              <a:r>
                <a:rPr kumimoji="1" lang="en-US" altLang="ja-JP" sz="1100" b="1" dirty="0">
                  <a:solidFill>
                    <a:srgbClr val="00B050"/>
                  </a:solidFill>
                  <a:effectLst>
                    <a:outerShdw blurRad="50800" dist="38100" dir="8100000" algn="tr" rotWithShape="0">
                      <a:prstClr val="black">
                        <a:alpha val="40000"/>
                      </a:prstClr>
                    </a:outerShdw>
                  </a:effectLst>
                  <a:latin typeface="+mj-lt"/>
                </a:rPr>
                <a:t>(</a:t>
              </a:r>
              <a:r>
                <a:rPr lang="en-US" altLang="ja-JP" sz="1100" b="1" dirty="0">
                  <a:solidFill>
                    <a:srgbClr val="00B050"/>
                  </a:solidFill>
                  <a:effectLst>
                    <a:outerShdw blurRad="50800" dist="38100" dir="8100000" algn="tr" rotWithShape="0">
                      <a:prstClr val="black">
                        <a:alpha val="40000"/>
                      </a:prstClr>
                    </a:outerShdw>
                  </a:effectLst>
                  <a:latin typeface="+mj-lt"/>
                </a:rPr>
                <a:t>1</a:t>
              </a:r>
              <a:r>
                <a:rPr kumimoji="1" lang="en-US" altLang="ja-JP" sz="1100" b="1" dirty="0">
                  <a:solidFill>
                    <a:srgbClr val="00B050"/>
                  </a:solidFill>
                  <a:effectLst>
                    <a:outerShdw blurRad="50800" dist="38100" dir="8100000" algn="tr" rotWithShape="0">
                      <a:prstClr val="black">
                        <a:alpha val="40000"/>
                      </a:prstClr>
                    </a:outerShdw>
                  </a:effectLst>
                  <a:latin typeface="+mj-lt"/>
                </a:rPr>
                <a:t>)</a:t>
              </a:r>
              <a:endParaRPr kumimoji="1" lang="ja-JP" altLang="en-US" sz="1000" b="1" dirty="0">
                <a:solidFill>
                  <a:srgbClr val="00B050"/>
                </a:solidFill>
                <a:effectLst>
                  <a:outerShdw blurRad="50800" dist="38100" dir="8100000" algn="tr" rotWithShape="0">
                    <a:prstClr val="black">
                      <a:alpha val="40000"/>
                    </a:prstClr>
                  </a:outerShdw>
                </a:effectLst>
                <a:latin typeface="+mj-lt"/>
              </a:endParaRPr>
            </a:p>
          </p:txBody>
        </p:sp>
        <p:sp>
          <p:nvSpPr>
            <p:cNvPr id="138" name="テキスト ボックス 137">
              <a:extLst>
                <a:ext uri="{FF2B5EF4-FFF2-40B4-BE49-F238E27FC236}">
                  <a16:creationId xmlns:a16="http://schemas.microsoft.com/office/drawing/2014/main" id="{607C7E39-5BD0-4BE0-B4EA-CD3C838D052D}"/>
                </a:ext>
              </a:extLst>
            </p:cNvPr>
            <p:cNvSpPr txBox="1"/>
            <p:nvPr/>
          </p:nvSpPr>
          <p:spPr>
            <a:xfrm>
              <a:off x="11375853" y="3308169"/>
              <a:ext cx="343364" cy="261610"/>
            </a:xfrm>
            <a:prstGeom prst="rect">
              <a:avLst/>
            </a:prstGeom>
            <a:noFill/>
          </p:spPr>
          <p:txBody>
            <a:bodyPr wrap="none" rtlCol="0">
              <a:spAutoFit/>
            </a:bodyPr>
            <a:lstStyle/>
            <a:p>
              <a:r>
                <a:rPr kumimoji="1" lang="en-US" altLang="ja-JP" sz="1100" b="1" dirty="0">
                  <a:solidFill>
                    <a:srgbClr val="00B050"/>
                  </a:solidFill>
                  <a:effectLst>
                    <a:outerShdw blurRad="50800" dist="38100" dir="8100000" algn="tr" rotWithShape="0">
                      <a:prstClr val="black">
                        <a:alpha val="40000"/>
                      </a:prstClr>
                    </a:outerShdw>
                  </a:effectLst>
                  <a:latin typeface="+mj-lt"/>
                </a:rPr>
                <a:t>(</a:t>
              </a:r>
              <a:r>
                <a:rPr lang="en-US" altLang="ja-JP" sz="1100" b="1" dirty="0">
                  <a:solidFill>
                    <a:srgbClr val="00B050"/>
                  </a:solidFill>
                  <a:effectLst>
                    <a:outerShdw blurRad="50800" dist="38100" dir="8100000" algn="tr" rotWithShape="0">
                      <a:prstClr val="black">
                        <a:alpha val="40000"/>
                      </a:prstClr>
                    </a:outerShdw>
                  </a:effectLst>
                  <a:latin typeface="+mj-lt"/>
                </a:rPr>
                <a:t>2</a:t>
              </a:r>
              <a:r>
                <a:rPr kumimoji="1" lang="en-US" altLang="ja-JP" sz="1100" b="1" dirty="0">
                  <a:solidFill>
                    <a:srgbClr val="00B050"/>
                  </a:solidFill>
                  <a:effectLst>
                    <a:outerShdw blurRad="50800" dist="38100" dir="8100000" algn="tr" rotWithShape="0">
                      <a:prstClr val="black">
                        <a:alpha val="40000"/>
                      </a:prstClr>
                    </a:outerShdw>
                  </a:effectLst>
                  <a:latin typeface="+mj-lt"/>
                </a:rPr>
                <a:t>)</a:t>
              </a:r>
              <a:endParaRPr kumimoji="1" lang="ja-JP" altLang="en-US" sz="1000" b="1" dirty="0">
                <a:solidFill>
                  <a:srgbClr val="00B050"/>
                </a:solidFill>
                <a:effectLst>
                  <a:outerShdw blurRad="50800" dist="38100" dir="8100000" algn="tr" rotWithShape="0">
                    <a:prstClr val="black">
                      <a:alpha val="40000"/>
                    </a:prstClr>
                  </a:outerShdw>
                </a:effectLst>
                <a:latin typeface="+mj-lt"/>
              </a:endParaRPr>
            </a:p>
          </p:txBody>
        </p:sp>
        <p:sp>
          <p:nvSpPr>
            <p:cNvPr id="139" name="テキスト ボックス 138">
              <a:extLst>
                <a:ext uri="{FF2B5EF4-FFF2-40B4-BE49-F238E27FC236}">
                  <a16:creationId xmlns:a16="http://schemas.microsoft.com/office/drawing/2014/main" id="{202B25B6-5E15-48FC-A8C3-78EB4ED4C133}"/>
                </a:ext>
              </a:extLst>
            </p:cNvPr>
            <p:cNvSpPr txBox="1"/>
            <p:nvPr/>
          </p:nvSpPr>
          <p:spPr>
            <a:xfrm>
              <a:off x="12116243" y="3309433"/>
              <a:ext cx="343364" cy="261610"/>
            </a:xfrm>
            <a:prstGeom prst="rect">
              <a:avLst/>
            </a:prstGeom>
            <a:noFill/>
          </p:spPr>
          <p:txBody>
            <a:bodyPr wrap="none" rtlCol="0">
              <a:spAutoFit/>
            </a:bodyPr>
            <a:lstStyle/>
            <a:p>
              <a:r>
                <a:rPr kumimoji="1" lang="en-US" altLang="ja-JP" sz="1100" b="1" dirty="0">
                  <a:solidFill>
                    <a:schemeClr val="accent6">
                      <a:lumMod val="75000"/>
                    </a:schemeClr>
                  </a:solidFill>
                  <a:effectLst>
                    <a:outerShdw blurRad="50800" dist="38100" dir="8100000" algn="tr" rotWithShape="0">
                      <a:prstClr val="black">
                        <a:alpha val="40000"/>
                      </a:prstClr>
                    </a:outerShdw>
                  </a:effectLst>
                  <a:latin typeface="+mj-lt"/>
                </a:rPr>
                <a:t>(</a:t>
              </a:r>
              <a:r>
                <a:rPr lang="en-US" altLang="ja-JP" sz="1100" b="1" dirty="0">
                  <a:solidFill>
                    <a:schemeClr val="accent6">
                      <a:lumMod val="75000"/>
                    </a:schemeClr>
                  </a:solidFill>
                  <a:effectLst>
                    <a:outerShdw blurRad="50800" dist="38100" dir="8100000" algn="tr" rotWithShape="0">
                      <a:prstClr val="black">
                        <a:alpha val="40000"/>
                      </a:prstClr>
                    </a:outerShdw>
                  </a:effectLst>
                  <a:latin typeface="+mj-lt"/>
                </a:rPr>
                <a:t>5</a:t>
              </a:r>
              <a:r>
                <a:rPr kumimoji="1" lang="en-US" altLang="ja-JP" sz="1100" b="1" dirty="0">
                  <a:solidFill>
                    <a:schemeClr val="accent6">
                      <a:lumMod val="75000"/>
                    </a:schemeClr>
                  </a:solidFill>
                  <a:effectLst>
                    <a:outerShdw blurRad="50800" dist="38100" dir="8100000" algn="tr" rotWithShape="0">
                      <a:prstClr val="black">
                        <a:alpha val="40000"/>
                      </a:prstClr>
                    </a:outerShdw>
                  </a:effectLst>
                  <a:latin typeface="+mj-lt"/>
                </a:rPr>
                <a:t>)</a:t>
              </a:r>
              <a:endParaRPr kumimoji="1" lang="ja-JP" altLang="en-US" sz="1000" b="1" dirty="0">
                <a:solidFill>
                  <a:schemeClr val="accent6">
                    <a:lumMod val="75000"/>
                  </a:schemeClr>
                </a:solidFill>
                <a:effectLst>
                  <a:outerShdw blurRad="50800" dist="38100" dir="8100000" algn="tr" rotWithShape="0">
                    <a:prstClr val="black">
                      <a:alpha val="40000"/>
                    </a:prstClr>
                  </a:outerShdw>
                </a:effectLst>
                <a:latin typeface="+mj-lt"/>
              </a:endParaRPr>
            </a:p>
          </p:txBody>
        </p:sp>
        <p:sp>
          <p:nvSpPr>
            <p:cNvPr id="140" name="テキスト ボックス 139">
              <a:extLst>
                <a:ext uri="{FF2B5EF4-FFF2-40B4-BE49-F238E27FC236}">
                  <a16:creationId xmlns:a16="http://schemas.microsoft.com/office/drawing/2014/main" id="{EA8E1FD8-05B9-406A-810F-8FB13D855049}"/>
                </a:ext>
              </a:extLst>
            </p:cNvPr>
            <p:cNvSpPr txBox="1"/>
            <p:nvPr/>
          </p:nvSpPr>
          <p:spPr>
            <a:xfrm>
              <a:off x="12873401" y="3302562"/>
              <a:ext cx="377026" cy="261610"/>
            </a:xfrm>
            <a:prstGeom prst="rect">
              <a:avLst/>
            </a:prstGeom>
            <a:noFill/>
          </p:spPr>
          <p:txBody>
            <a:bodyPr wrap="none" rtlCol="0">
              <a:spAutoFit/>
            </a:bodyPr>
            <a:lstStyle/>
            <a:p>
              <a:r>
                <a:rPr kumimoji="1" lang="en-US" altLang="ja-JP" sz="1100" b="1" dirty="0">
                  <a:solidFill>
                    <a:srgbClr val="FF0066"/>
                  </a:solidFill>
                  <a:effectLst>
                    <a:outerShdw blurRad="50800" dist="38100" dir="8100000" algn="tr" rotWithShape="0">
                      <a:prstClr val="black">
                        <a:alpha val="40000"/>
                      </a:prstClr>
                    </a:outerShdw>
                  </a:effectLst>
                  <a:latin typeface="+mj-lt"/>
                </a:rPr>
                <a:t>(</a:t>
              </a:r>
              <a:r>
                <a:rPr lang="en-US" altLang="ja-JP" sz="1100" b="1" dirty="0">
                  <a:solidFill>
                    <a:srgbClr val="FF0066"/>
                  </a:solidFill>
                  <a:effectLst>
                    <a:outerShdw blurRad="50800" dist="38100" dir="8100000" algn="tr" rotWithShape="0">
                      <a:prstClr val="black">
                        <a:alpha val="40000"/>
                      </a:prstClr>
                    </a:outerShdw>
                  </a:effectLst>
                  <a:latin typeface="+mj-lt"/>
                </a:rPr>
                <a:t>4’</a:t>
              </a:r>
              <a:r>
                <a:rPr kumimoji="1" lang="en-US" altLang="ja-JP" sz="1100" b="1" dirty="0">
                  <a:solidFill>
                    <a:srgbClr val="FF0066"/>
                  </a:solidFill>
                  <a:effectLst>
                    <a:outerShdw blurRad="50800" dist="38100" dir="8100000" algn="tr" rotWithShape="0">
                      <a:prstClr val="black">
                        <a:alpha val="40000"/>
                      </a:prstClr>
                    </a:outerShdw>
                  </a:effectLst>
                  <a:latin typeface="+mj-lt"/>
                </a:rPr>
                <a:t>)</a:t>
              </a:r>
              <a:endParaRPr kumimoji="1" lang="ja-JP" altLang="en-US" sz="1000" b="1" dirty="0">
                <a:solidFill>
                  <a:srgbClr val="FF0066"/>
                </a:solidFill>
                <a:effectLst>
                  <a:outerShdw blurRad="50800" dist="38100" dir="8100000" algn="tr" rotWithShape="0">
                    <a:prstClr val="black">
                      <a:alpha val="40000"/>
                    </a:prstClr>
                  </a:outerShdw>
                </a:effectLst>
                <a:latin typeface="+mj-lt"/>
              </a:endParaRPr>
            </a:p>
          </p:txBody>
        </p:sp>
        <p:sp>
          <p:nvSpPr>
            <p:cNvPr id="150" name="正方形/長方形 149">
              <a:extLst>
                <a:ext uri="{FF2B5EF4-FFF2-40B4-BE49-F238E27FC236}">
                  <a16:creationId xmlns:a16="http://schemas.microsoft.com/office/drawing/2014/main" id="{544C5B82-9988-4D85-BF73-6DF92397C164}"/>
                </a:ext>
              </a:extLst>
            </p:cNvPr>
            <p:cNvSpPr/>
            <p:nvPr/>
          </p:nvSpPr>
          <p:spPr>
            <a:xfrm>
              <a:off x="8998233" y="1914181"/>
              <a:ext cx="824265" cy="246221"/>
            </a:xfrm>
            <a:prstGeom prst="rect">
              <a:avLst/>
            </a:prstGeom>
          </p:spPr>
          <p:txBody>
            <a:bodyPr wrap="none">
              <a:spAutoFit/>
            </a:bodyPr>
            <a:lstStyle/>
            <a:p>
              <a:pPr algn="ctr"/>
              <a:r>
                <a:rPr lang="en-US" altLang="ja-JP" sz="1000" dirty="0">
                  <a:latin typeface="+mj-lt"/>
                </a:rPr>
                <a:t>Main screen</a:t>
              </a:r>
              <a:endParaRPr lang="ja-JP" altLang="en-US" sz="900" dirty="0">
                <a:latin typeface="+mj-lt"/>
              </a:endParaRPr>
            </a:p>
          </p:txBody>
        </p:sp>
        <p:sp>
          <p:nvSpPr>
            <p:cNvPr id="152" name="正方形/長方形 151">
              <a:extLst>
                <a:ext uri="{FF2B5EF4-FFF2-40B4-BE49-F238E27FC236}">
                  <a16:creationId xmlns:a16="http://schemas.microsoft.com/office/drawing/2014/main" id="{53FC1F5A-0353-484E-AD1B-4D66CF0BA39B}"/>
                </a:ext>
              </a:extLst>
            </p:cNvPr>
            <p:cNvSpPr/>
            <p:nvPr/>
          </p:nvSpPr>
          <p:spPr>
            <a:xfrm>
              <a:off x="8701682" y="3026732"/>
              <a:ext cx="1053494" cy="215444"/>
            </a:xfrm>
            <a:prstGeom prst="rect">
              <a:avLst/>
            </a:prstGeom>
          </p:spPr>
          <p:txBody>
            <a:bodyPr wrap="none">
              <a:spAutoFit/>
            </a:bodyPr>
            <a:lstStyle/>
            <a:p>
              <a:r>
                <a:rPr lang="en-US" altLang="ja-JP" sz="800" dirty="0">
                  <a:latin typeface="+mj-lt"/>
                </a:rPr>
                <a:t>Sound settings - ANC</a:t>
              </a:r>
              <a:endParaRPr lang="ja-JP" altLang="en-US" sz="700" dirty="0">
                <a:latin typeface="+mj-lt"/>
              </a:endParaRPr>
            </a:p>
          </p:txBody>
        </p:sp>
        <p:sp>
          <p:nvSpPr>
            <p:cNvPr id="155" name="フリーフォーム: 図形 154">
              <a:extLst>
                <a:ext uri="{FF2B5EF4-FFF2-40B4-BE49-F238E27FC236}">
                  <a16:creationId xmlns:a16="http://schemas.microsoft.com/office/drawing/2014/main" id="{AA2570F3-0C7A-493D-BFB4-4B9438858397}"/>
                </a:ext>
              </a:extLst>
            </p:cNvPr>
            <p:cNvSpPr/>
            <p:nvPr/>
          </p:nvSpPr>
          <p:spPr>
            <a:xfrm>
              <a:off x="8857281" y="2485335"/>
              <a:ext cx="271221" cy="536894"/>
            </a:xfrm>
            <a:custGeom>
              <a:avLst/>
              <a:gdLst>
                <a:gd name="connsiteX0" fmla="*/ 0 w 271221"/>
                <a:gd name="connsiteY0" fmla="*/ 0 h 573437"/>
                <a:gd name="connsiteX1" fmla="*/ 271221 w 271221"/>
                <a:gd name="connsiteY1" fmla="*/ 0 h 573437"/>
                <a:gd name="connsiteX2" fmla="*/ 271221 w 271221"/>
                <a:gd name="connsiteY2" fmla="*/ 573437 h 573437"/>
              </a:gdLst>
              <a:ahLst/>
              <a:cxnLst>
                <a:cxn ang="0">
                  <a:pos x="connsiteX0" y="connsiteY0"/>
                </a:cxn>
                <a:cxn ang="0">
                  <a:pos x="connsiteX1" y="connsiteY1"/>
                </a:cxn>
                <a:cxn ang="0">
                  <a:pos x="connsiteX2" y="connsiteY2"/>
                </a:cxn>
              </a:cxnLst>
              <a:rect l="l" t="t" r="r" b="b"/>
              <a:pathLst>
                <a:path w="271221" h="573437">
                  <a:moveTo>
                    <a:pt x="0" y="0"/>
                  </a:moveTo>
                  <a:lnTo>
                    <a:pt x="271221" y="0"/>
                  </a:lnTo>
                  <a:lnTo>
                    <a:pt x="271221" y="573437"/>
                  </a:lnTo>
                </a:path>
              </a:pathLst>
            </a:custGeom>
            <a:ln>
              <a:headEnd type="oval"/>
              <a:tailEnd type="oval"/>
            </a:ln>
            <a:effectLst>
              <a:outerShdw blurRad="50800" dist="38100" dir="8100000" algn="tr" rotWithShape="0">
                <a:prstClr val="black">
                  <a:alpha val="40000"/>
                </a:prstClr>
              </a:outerShdw>
            </a:effectLst>
          </p:spPr>
          <p:style>
            <a:lnRef idx="1">
              <a:schemeClr val="accent6"/>
            </a:lnRef>
            <a:fillRef idx="0">
              <a:schemeClr val="accent6"/>
            </a:fillRef>
            <a:effectRef idx="0">
              <a:schemeClr val="accent6"/>
            </a:effectRef>
            <a:fontRef idx="minor">
              <a:schemeClr val="tx1"/>
            </a:fontRef>
          </p:style>
          <p:txBody>
            <a:bodyPr rtlCol="0" anchor="ctr"/>
            <a:lstStyle/>
            <a:p>
              <a:pPr algn="ctr"/>
              <a:endParaRPr kumimoji="1" lang="ja-JP" altLang="en-US"/>
            </a:p>
          </p:txBody>
        </p:sp>
      </p:grpSp>
      <p:grpSp>
        <p:nvGrpSpPr>
          <p:cNvPr id="1026" name="グループ化 1025">
            <a:extLst>
              <a:ext uri="{FF2B5EF4-FFF2-40B4-BE49-F238E27FC236}">
                <a16:creationId xmlns:a16="http://schemas.microsoft.com/office/drawing/2014/main" id="{55881068-839A-4AFF-ABD2-4FE7AB6091FC}"/>
              </a:ext>
            </a:extLst>
          </p:cNvPr>
          <p:cNvGrpSpPr/>
          <p:nvPr/>
        </p:nvGrpSpPr>
        <p:grpSpPr>
          <a:xfrm>
            <a:off x="8606523" y="4044255"/>
            <a:ext cx="4704186" cy="2263229"/>
            <a:chOff x="8606523" y="4393595"/>
            <a:chExt cx="4704186" cy="2263229"/>
          </a:xfrm>
        </p:grpSpPr>
        <p:pic>
          <p:nvPicPr>
            <p:cNvPr id="14" name="図 13">
              <a:extLst>
                <a:ext uri="{FF2B5EF4-FFF2-40B4-BE49-F238E27FC236}">
                  <a16:creationId xmlns:a16="http://schemas.microsoft.com/office/drawing/2014/main" id="{177397DE-2EBD-46D0-8F2F-47BD4D827431}"/>
                </a:ext>
              </a:extLst>
            </p:cNvPr>
            <p:cNvPicPr>
              <a:picLocks noChangeAspect="1"/>
            </p:cNvPicPr>
            <p:nvPr/>
          </p:nvPicPr>
          <p:blipFill>
            <a:blip r:embed="rId19"/>
            <a:stretch>
              <a:fillRect/>
            </a:stretch>
          </p:blipFill>
          <p:spPr>
            <a:xfrm>
              <a:off x="8606523" y="4595733"/>
              <a:ext cx="1492631" cy="775647"/>
            </a:xfrm>
            <a:prstGeom prst="rect">
              <a:avLst/>
            </a:prstGeom>
            <a:effectLst>
              <a:outerShdw blurRad="50800" dist="38100" dir="8100000" algn="tr" rotWithShape="0">
                <a:prstClr val="black">
                  <a:alpha val="40000"/>
                </a:prstClr>
              </a:outerShdw>
            </a:effectLst>
          </p:spPr>
        </p:pic>
        <p:pic>
          <p:nvPicPr>
            <p:cNvPr id="16" name="図 15">
              <a:extLst>
                <a:ext uri="{FF2B5EF4-FFF2-40B4-BE49-F238E27FC236}">
                  <a16:creationId xmlns:a16="http://schemas.microsoft.com/office/drawing/2014/main" id="{6BC3339C-F171-4D44-9FB4-F1D3007F3035}"/>
                </a:ext>
              </a:extLst>
            </p:cNvPr>
            <p:cNvPicPr>
              <a:picLocks noChangeAspect="1"/>
            </p:cNvPicPr>
            <p:nvPr/>
          </p:nvPicPr>
          <p:blipFill>
            <a:blip r:embed="rId20"/>
            <a:stretch>
              <a:fillRect/>
            </a:stretch>
          </p:blipFill>
          <p:spPr>
            <a:xfrm>
              <a:off x="8859170" y="5812534"/>
              <a:ext cx="2815552" cy="787709"/>
            </a:xfrm>
            <a:prstGeom prst="rect">
              <a:avLst/>
            </a:prstGeom>
            <a:effectLst>
              <a:outerShdw blurRad="50800" dist="38100" dir="8100000" algn="tr" rotWithShape="0">
                <a:prstClr val="black">
                  <a:alpha val="40000"/>
                </a:prstClr>
              </a:outerShdw>
            </a:effectLst>
          </p:spPr>
        </p:pic>
        <p:sp>
          <p:nvSpPr>
            <p:cNvPr id="141" name="テキスト ボックス 140">
              <a:extLst>
                <a:ext uri="{FF2B5EF4-FFF2-40B4-BE49-F238E27FC236}">
                  <a16:creationId xmlns:a16="http://schemas.microsoft.com/office/drawing/2014/main" id="{BF510097-63DB-4F8D-9F7E-544771B887A2}"/>
                </a:ext>
              </a:extLst>
            </p:cNvPr>
            <p:cNvSpPr txBox="1"/>
            <p:nvPr/>
          </p:nvSpPr>
          <p:spPr>
            <a:xfrm>
              <a:off x="9616244" y="5629113"/>
              <a:ext cx="377026" cy="261610"/>
            </a:xfrm>
            <a:prstGeom prst="rect">
              <a:avLst/>
            </a:prstGeom>
            <a:noFill/>
          </p:spPr>
          <p:txBody>
            <a:bodyPr wrap="none" rtlCol="0">
              <a:spAutoFit/>
            </a:bodyPr>
            <a:lstStyle/>
            <a:p>
              <a:r>
                <a:rPr kumimoji="1" lang="en-US" altLang="ja-JP" sz="1100" b="1" dirty="0">
                  <a:solidFill>
                    <a:srgbClr val="00B050"/>
                  </a:solidFill>
                  <a:effectLst>
                    <a:outerShdw blurRad="50800" dist="38100" dir="8100000" algn="tr" rotWithShape="0">
                      <a:prstClr val="black">
                        <a:alpha val="40000"/>
                      </a:prstClr>
                    </a:outerShdw>
                  </a:effectLst>
                  <a:latin typeface="+mj-lt"/>
                </a:rPr>
                <a:t>(</a:t>
              </a:r>
              <a:r>
                <a:rPr lang="en-US" altLang="ja-JP" sz="1100" b="1" dirty="0">
                  <a:solidFill>
                    <a:srgbClr val="00B050"/>
                  </a:solidFill>
                  <a:effectLst>
                    <a:outerShdw blurRad="50800" dist="38100" dir="8100000" algn="tr" rotWithShape="0">
                      <a:prstClr val="black">
                        <a:alpha val="40000"/>
                      </a:prstClr>
                    </a:outerShdw>
                  </a:effectLst>
                  <a:latin typeface="+mj-lt"/>
                </a:rPr>
                <a:t>1’</a:t>
              </a:r>
              <a:r>
                <a:rPr kumimoji="1" lang="en-US" altLang="ja-JP" sz="1100" b="1" dirty="0">
                  <a:solidFill>
                    <a:srgbClr val="00B050"/>
                  </a:solidFill>
                  <a:effectLst>
                    <a:outerShdw blurRad="50800" dist="38100" dir="8100000" algn="tr" rotWithShape="0">
                      <a:prstClr val="black">
                        <a:alpha val="40000"/>
                      </a:prstClr>
                    </a:outerShdw>
                  </a:effectLst>
                  <a:latin typeface="+mj-lt"/>
                </a:rPr>
                <a:t>)</a:t>
              </a:r>
              <a:endParaRPr kumimoji="1" lang="ja-JP" altLang="en-US" sz="1000" b="1" dirty="0">
                <a:solidFill>
                  <a:srgbClr val="00B050"/>
                </a:solidFill>
                <a:effectLst>
                  <a:outerShdw blurRad="50800" dist="38100" dir="8100000" algn="tr" rotWithShape="0">
                    <a:prstClr val="black">
                      <a:alpha val="40000"/>
                    </a:prstClr>
                  </a:outerShdw>
                </a:effectLst>
                <a:latin typeface="+mj-lt"/>
              </a:endParaRPr>
            </a:p>
          </p:txBody>
        </p:sp>
        <p:sp>
          <p:nvSpPr>
            <p:cNvPr id="142" name="テキスト ボックス 141">
              <a:extLst>
                <a:ext uri="{FF2B5EF4-FFF2-40B4-BE49-F238E27FC236}">
                  <a16:creationId xmlns:a16="http://schemas.microsoft.com/office/drawing/2014/main" id="{50C373FF-6585-4B05-B0D3-BA23C685F60C}"/>
                </a:ext>
              </a:extLst>
            </p:cNvPr>
            <p:cNvSpPr txBox="1"/>
            <p:nvPr/>
          </p:nvSpPr>
          <p:spPr>
            <a:xfrm>
              <a:off x="10290572" y="5637018"/>
              <a:ext cx="377026" cy="261610"/>
            </a:xfrm>
            <a:prstGeom prst="rect">
              <a:avLst/>
            </a:prstGeom>
            <a:noFill/>
          </p:spPr>
          <p:txBody>
            <a:bodyPr wrap="none" rtlCol="0">
              <a:spAutoFit/>
            </a:bodyPr>
            <a:lstStyle/>
            <a:p>
              <a:r>
                <a:rPr kumimoji="1" lang="en-US" altLang="ja-JP" sz="1100" b="1" dirty="0">
                  <a:solidFill>
                    <a:srgbClr val="00B050"/>
                  </a:solidFill>
                  <a:effectLst>
                    <a:outerShdw blurRad="50800" dist="38100" dir="8100000" algn="tr" rotWithShape="0">
                      <a:prstClr val="black">
                        <a:alpha val="40000"/>
                      </a:prstClr>
                    </a:outerShdw>
                  </a:effectLst>
                  <a:latin typeface="+mj-lt"/>
                </a:rPr>
                <a:t>(</a:t>
              </a:r>
              <a:r>
                <a:rPr lang="en-US" altLang="ja-JP" sz="1100" b="1" dirty="0">
                  <a:solidFill>
                    <a:srgbClr val="00B050"/>
                  </a:solidFill>
                  <a:effectLst>
                    <a:outerShdw blurRad="50800" dist="38100" dir="8100000" algn="tr" rotWithShape="0">
                      <a:prstClr val="black">
                        <a:alpha val="40000"/>
                      </a:prstClr>
                    </a:outerShdw>
                  </a:effectLst>
                  <a:latin typeface="+mj-lt"/>
                </a:rPr>
                <a:t>2’</a:t>
              </a:r>
              <a:r>
                <a:rPr kumimoji="1" lang="en-US" altLang="ja-JP" sz="1100" b="1" dirty="0">
                  <a:solidFill>
                    <a:srgbClr val="00B050"/>
                  </a:solidFill>
                  <a:effectLst>
                    <a:outerShdw blurRad="50800" dist="38100" dir="8100000" algn="tr" rotWithShape="0">
                      <a:prstClr val="black">
                        <a:alpha val="40000"/>
                      </a:prstClr>
                    </a:outerShdw>
                  </a:effectLst>
                  <a:latin typeface="+mj-lt"/>
                </a:rPr>
                <a:t>)</a:t>
              </a:r>
              <a:endParaRPr kumimoji="1" lang="ja-JP" altLang="en-US" sz="1000" b="1" dirty="0">
                <a:solidFill>
                  <a:srgbClr val="00B050"/>
                </a:solidFill>
                <a:effectLst>
                  <a:outerShdw blurRad="50800" dist="38100" dir="8100000" algn="tr" rotWithShape="0">
                    <a:prstClr val="black">
                      <a:alpha val="40000"/>
                    </a:prstClr>
                  </a:outerShdw>
                </a:effectLst>
                <a:latin typeface="+mj-lt"/>
              </a:endParaRPr>
            </a:p>
          </p:txBody>
        </p:sp>
        <p:sp>
          <p:nvSpPr>
            <p:cNvPr id="149" name="正方形/長方形 148">
              <a:extLst>
                <a:ext uri="{FF2B5EF4-FFF2-40B4-BE49-F238E27FC236}">
                  <a16:creationId xmlns:a16="http://schemas.microsoft.com/office/drawing/2014/main" id="{2B7BA13E-1F57-41F9-9850-56D2E9787225}"/>
                </a:ext>
              </a:extLst>
            </p:cNvPr>
            <p:cNvSpPr/>
            <p:nvPr/>
          </p:nvSpPr>
          <p:spPr>
            <a:xfrm>
              <a:off x="8720733" y="4393595"/>
              <a:ext cx="1245854" cy="246221"/>
            </a:xfrm>
            <a:prstGeom prst="rect">
              <a:avLst/>
            </a:prstGeom>
          </p:spPr>
          <p:txBody>
            <a:bodyPr wrap="none">
              <a:spAutoFit/>
            </a:bodyPr>
            <a:lstStyle/>
            <a:p>
              <a:pPr algn="ctr"/>
              <a:r>
                <a:rPr lang="en-US" altLang="ja-JP" sz="1000" dirty="0">
                  <a:latin typeface="+mj-lt"/>
                </a:rPr>
                <a:t>Maintenance screen</a:t>
              </a:r>
              <a:endParaRPr lang="ja-JP" altLang="en-US" sz="900" dirty="0">
                <a:latin typeface="+mj-lt"/>
              </a:endParaRPr>
            </a:p>
          </p:txBody>
        </p:sp>
        <p:sp>
          <p:nvSpPr>
            <p:cNvPr id="153" name="正方形/長方形 152">
              <a:extLst>
                <a:ext uri="{FF2B5EF4-FFF2-40B4-BE49-F238E27FC236}">
                  <a16:creationId xmlns:a16="http://schemas.microsoft.com/office/drawing/2014/main" id="{EC0C1C67-63C5-4DA9-A704-ABF90874CDA6}"/>
                </a:ext>
              </a:extLst>
            </p:cNvPr>
            <p:cNvSpPr/>
            <p:nvPr/>
          </p:nvSpPr>
          <p:spPr>
            <a:xfrm>
              <a:off x="8773694" y="5530744"/>
              <a:ext cx="678391" cy="215444"/>
            </a:xfrm>
            <a:prstGeom prst="rect">
              <a:avLst/>
            </a:prstGeom>
          </p:spPr>
          <p:txBody>
            <a:bodyPr wrap="none">
              <a:spAutoFit/>
            </a:bodyPr>
            <a:lstStyle/>
            <a:p>
              <a:r>
                <a:rPr lang="en-US" altLang="ja-JP" sz="800" dirty="0">
                  <a:latin typeface="+mj-lt"/>
                </a:rPr>
                <a:t>ANC Setting</a:t>
              </a:r>
              <a:endParaRPr lang="ja-JP" altLang="en-US" sz="700" dirty="0">
                <a:latin typeface="+mj-lt"/>
              </a:endParaRPr>
            </a:p>
          </p:txBody>
        </p:sp>
        <p:sp>
          <p:nvSpPr>
            <p:cNvPr id="156" name="フリーフォーム: 図形 155">
              <a:extLst>
                <a:ext uri="{FF2B5EF4-FFF2-40B4-BE49-F238E27FC236}">
                  <a16:creationId xmlns:a16="http://schemas.microsoft.com/office/drawing/2014/main" id="{8C2F8EC8-FF06-414F-B05B-0F29E4C55FF2}"/>
                </a:ext>
              </a:extLst>
            </p:cNvPr>
            <p:cNvSpPr/>
            <p:nvPr/>
          </p:nvSpPr>
          <p:spPr>
            <a:xfrm>
              <a:off x="8926288" y="5049491"/>
              <a:ext cx="271221" cy="410329"/>
            </a:xfrm>
            <a:custGeom>
              <a:avLst/>
              <a:gdLst>
                <a:gd name="connsiteX0" fmla="*/ 0 w 271221"/>
                <a:gd name="connsiteY0" fmla="*/ 0 h 573437"/>
                <a:gd name="connsiteX1" fmla="*/ 271221 w 271221"/>
                <a:gd name="connsiteY1" fmla="*/ 0 h 573437"/>
                <a:gd name="connsiteX2" fmla="*/ 271221 w 271221"/>
                <a:gd name="connsiteY2" fmla="*/ 573437 h 573437"/>
              </a:gdLst>
              <a:ahLst/>
              <a:cxnLst>
                <a:cxn ang="0">
                  <a:pos x="connsiteX0" y="connsiteY0"/>
                </a:cxn>
                <a:cxn ang="0">
                  <a:pos x="connsiteX1" y="connsiteY1"/>
                </a:cxn>
                <a:cxn ang="0">
                  <a:pos x="connsiteX2" y="connsiteY2"/>
                </a:cxn>
              </a:cxnLst>
              <a:rect l="l" t="t" r="r" b="b"/>
              <a:pathLst>
                <a:path w="271221" h="573437">
                  <a:moveTo>
                    <a:pt x="0" y="0"/>
                  </a:moveTo>
                  <a:lnTo>
                    <a:pt x="271221" y="0"/>
                  </a:lnTo>
                  <a:lnTo>
                    <a:pt x="271221" y="573437"/>
                  </a:lnTo>
                </a:path>
              </a:pathLst>
            </a:custGeom>
            <a:ln>
              <a:headEnd type="oval"/>
              <a:tailEnd type="oval"/>
            </a:ln>
            <a:effectLst>
              <a:outerShdw blurRad="50800" dist="38100" dir="8100000" algn="tr" rotWithShape="0">
                <a:prstClr val="black">
                  <a:alpha val="40000"/>
                </a:prstClr>
              </a:outerShdw>
            </a:effectLst>
          </p:spPr>
          <p:style>
            <a:lnRef idx="1">
              <a:schemeClr val="accent6"/>
            </a:lnRef>
            <a:fillRef idx="0">
              <a:schemeClr val="accent6"/>
            </a:fillRef>
            <a:effectRef idx="0">
              <a:schemeClr val="accent6"/>
            </a:effectRef>
            <a:fontRef idx="minor">
              <a:schemeClr val="tx1"/>
            </a:fontRef>
          </p:style>
          <p:txBody>
            <a:bodyPr rtlCol="0" anchor="ctr"/>
            <a:lstStyle/>
            <a:p>
              <a:pPr algn="ctr"/>
              <a:endParaRPr kumimoji="1" lang="ja-JP" altLang="en-US"/>
            </a:p>
          </p:txBody>
        </p:sp>
        <p:sp>
          <p:nvSpPr>
            <p:cNvPr id="157" name="フリーフォーム: 図形 156">
              <a:extLst>
                <a:ext uri="{FF2B5EF4-FFF2-40B4-BE49-F238E27FC236}">
                  <a16:creationId xmlns:a16="http://schemas.microsoft.com/office/drawing/2014/main" id="{8A498C75-4DE7-4D80-A2A3-5933458BDA76}"/>
                </a:ext>
              </a:extLst>
            </p:cNvPr>
            <p:cNvSpPr/>
            <p:nvPr/>
          </p:nvSpPr>
          <p:spPr>
            <a:xfrm>
              <a:off x="8926288" y="5144472"/>
              <a:ext cx="2150823" cy="129850"/>
            </a:xfrm>
            <a:custGeom>
              <a:avLst/>
              <a:gdLst>
                <a:gd name="connsiteX0" fmla="*/ 0 w 271221"/>
                <a:gd name="connsiteY0" fmla="*/ 0 h 573437"/>
                <a:gd name="connsiteX1" fmla="*/ 271221 w 271221"/>
                <a:gd name="connsiteY1" fmla="*/ 0 h 573437"/>
                <a:gd name="connsiteX2" fmla="*/ 271221 w 271221"/>
                <a:gd name="connsiteY2" fmla="*/ 573437 h 573437"/>
              </a:gdLst>
              <a:ahLst/>
              <a:cxnLst>
                <a:cxn ang="0">
                  <a:pos x="connsiteX0" y="connsiteY0"/>
                </a:cxn>
                <a:cxn ang="0">
                  <a:pos x="connsiteX1" y="connsiteY1"/>
                </a:cxn>
                <a:cxn ang="0">
                  <a:pos x="connsiteX2" y="connsiteY2"/>
                </a:cxn>
              </a:cxnLst>
              <a:rect l="l" t="t" r="r" b="b"/>
              <a:pathLst>
                <a:path w="271221" h="573437">
                  <a:moveTo>
                    <a:pt x="0" y="0"/>
                  </a:moveTo>
                  <a:lnTo>
                    <a:pt x="271221" y="0"/>
                  </a:lnTo>
                  <a:lnTo>
                    <a:pt x="271221" y="573437"/>
                  </a:lnTo>
                </a:path>
              </a:pathLst>
            </a:custGeom>
            <a:ln>
              <a:headEnd type="oval"/>
              <a:tailEnd type="oval"/>
            </a:ln>
            <a:effectLst>
              <a:outerShdw blurRad="50800" dist="38100" dir="8100000" algn="tr" rotWithShape="0">
                <a:prstClr val="black">
                  <a:alpha val="40000"/>
                </a:prstClr>
              </a:outerShdw>
            </a:effectLst>
          </p:spPr>
          <p:style>
            <a:lnRef idx="1">
              <a:schemeClr val="accent6"/>
            </a:lnRef>
            <a:fillRef idx="0">
              <a:schemeClr val="accent6"/>
            </a:fillRef>
            <a:effectRef idx="0">
              <a:schemeClr val="accent6"/>
            </a:effectRef>
            <a:fontRef idx="minor">
              <a:schemeClr val="tx1"/>
            </a:fontRef>
          </p:style>
          <p:txBody>
            <a:bodyPr rtlCol="0" anchor="ctr"/>
            <a:lstStyle/>
            <a:p>
              <a:pPr algn="ctr"/>
              <a:endParaRPr kumimoji="1" lang="ja-JP" altLang="en-US"/>
            </a:p>
          </p:txBody>
        </p:sp>
        <p:pic>
          <p:nvPicPr>
            <p:cNvPr id="15" name="図 14">
              <a:extLst>
                <a:ext uri="{FF2B5EF4-FFF2-40B4-BE49-F238E27FC236}">
                  <a16:creationId xmlns:a16="http://schemas.microsoft.com/office/drawing/2014/main" id="{30002C19-4FB7-400D-AC03-82B2740E2034}"/>
                </a:ext>
              </a:extLst>
            </p:cNvPr>
            <p:cNvPicPr>
              <a:picLocks noChangeAspect="1"/>
            </p:cNvPicPr>
            <p:nvPr/>
          </p:nvPicPr>
          <p:blipFill>
            <a:blip r:embed="rId21"/>
            <a:stretch>
              <a:fillRect/>
            </a:stretch>
          </p:blipFill>
          <p:spPr>
            <a:xfrm>
              <a:off x="11155620" y="5434867"/>
              <a:ext cx="2155089" cy="1221957"/>
            </a:xfrm>
            <a:prstGeom prst="rect">
              <a:avLst/>
            </a:prstGeom>
            <a:effectLst>
              <a:outerShdw blurRad="50800" dist="38100" dir="8100000" algn="tr" rotWithShape="0">
                <a:prstClr val="black">
                  <a:alpha val="40000"/>
                </a:prstClr>
              </a:outerShdw>
            </a:effectLst>
          </p:spPr>
        </p:pic>
        <p:sp>
          <p:nvSpPr>
            <p:cNvPr id="154" name="正方形/長方形 153">
              <a:extLst>
                <a:ext uri="{FF2B5EF4-FFF2-40B4-BE49-F238E27FC236}">
                  <a16:creationId xmlns:a16="http://schemas.microsoft.com/office/drawing/2014/main" id="{30D11937-82E5-4A5B-B655-6AA9D76F287B}"/>
                </a:ext>
              </a:extLst>
            </p:cNvPr>
            <p:cNvSpPr/>
            <p:nvPr/>
          </p:nvSpPr>
          <p:spPr>
            <a:xfrm>
              <a:off x="11077111" y="5211643"/>
              <a:ext cx="813043" cy="215444"/>
            </a:xfrm>
            <a:prstGeom prst="rect">
              <a:avLst/>
            </a:prstGeom>
          </p:spPr>
          <p:txBody>
            <a:bodyPr wrap="none">
              <a:spAutoFit/>
            </a:bodyPr>
            <a:lstStyle/>
            <a:p>
              <a:r>
                <a:rPr lang="en-US" altLang="ja-JP" sz="800" dirty="0">
                  <a:latin typeface="+mj-lt"/>
                </a:rPr>
                <a:t>ANC Reference</a:t>
              </a:r>
              <a:endParaRPr lang="ja-JP" altLang="en-US" sz="700" dirty="0">
                <a:latin typeface="+mj-lt"/>
              </a:endParaRPr>
            </a:p>
          </p:txBody>
        </p:sp>
        <p:sp>
          <p:nvSpPr>
            <p:cNvPr id="143" name="テキスト ボックス 142">
              <a:extLst>
                <a:ext uri="{FF2B5EF4-FFF2-40B4-BE49-F238E27FC236}">
                  <a16:creationId xmlns:a16="http://schemas.microsoft.com/office/drawing/2014/main" id="{1E9D487F-5D0D-4A78-BC75-609357318668}"/>
                </a:ext>
              </a:extLst>
            </p:cNvPr>
            <p:cNvSpPr txBox="1"/>
            <p:nvPr/>
          </p:nvSpPr>
          <p:spPr>
            <a:xfrm>
              <a:off x="11961782" y="5827064"/>
              <a:ext cx="343364" cy="261610"/>
            </a:xfrm>
            <a:prstGeom prst="rect">
              <a:avLst/>
            </a:prstGeom>
            <a:noFill/>
          </p:spPr>
          <p:txBody>
            <a:bodyPr wrap="none" rtlCol="0">
              <a:spAutoFit/>
            </a:bodyPr>
            <a:lstStyle/>
            <a:p>
              <a:r>
                <a:rPr kumimoji="1" lang="en-US" altLang="ja-JP" sz="1100" b="1" dirty="0">
                  <a:solidFill>
                    <a:schemeClr val="bg1">
                      <a:lumMod val="50000"/>
                    </a:schemeClr>
                  </a:solidFill>
                  <a:effectLst>
                    <a:outerShdw blurRad="50800" dist="38100" dir="8100000" algn="tr" rotWithShape="0">
                      <a:prstClr val="black">
                        <a:alpha val="40000"/>
                      </a:prstClr>
                    </a:outerShdw>
                  </a:effectLst>
                  <a:latin typeface="+mj-lt"/>
                </a:rPr>
                <a:t>(</a:t>
              </a:r>
              <a:r>
                <a:rPr lang="en-US" altLang="ja-JP" sz="1100" b="1" dirty="0">
                  <a:solidFill>
                    <a:schemeClr val="bg1">
                      <a:lumMod val="50000"/>
                    </a:schemeClr>
                  </a:solidFill>
                  <a:effectLst>
                    <a:outerShdw blurRad="50800" dist="38100" dir="8100000" algn="tr" rotWithShape="0">
                      <a:prstClr val="black">
                        <a:alpha val="40000"/>
                      </a:prstClr>
                    </a:outerShdw>
                  </a:effectLst>
                  <a:latin typeface="+mj-lt"/>
                </a:rPr>
                <a:t>3</a:t>
              </a:r>
              <a:r>
                <a:rPr kumimoji="1" lang="en-US" altLang="ja-JP" sz="1100" b="1" dirty="0">
                  <a:solidFill>
                    <a:schemeClr val="bg1">
                      <a:lumMod val="50000"/>
                    </a:schemeClr>
                  </a:solidFill>
                  <a:effectLst>
                    <a:outerShdw blurRad="50800" dist="38100" dir="8100000" algn="tr" rotWithShape="0">
                      <a:prstClr val="black">
                        <a:alpha val="40000"/>
                      </a:prstClr>
                    </a:outerShdw>
                  </a:effectLst>
                  <a:latin typeface="+mj-lt"/>
                </a:rPr>
                <a:t>)</a:t>
              </a:r>
              <a:endParaRPr kumimoji="1" lang="ja-JP" altLang="en-US" sz="1000" b="1" dirty="0">
                <a:solidFill>
                  <a:schemeClr val="bg1">
                    <a:lumMod val="50000"/>
                  </a:schemeClr>
                </a:solidFill>
                <a:effectLst>
                  <a:outerShdw blurRad="50800" dist="38100" dir="8100000" algn="tr" rotWithShape="0">
                    <a:prstClr val="black">
                      <a:alpha val="40000"/>
                    </a:prstClr>
                  </a:outerShdw>
                </a:effectLst>
                <a:latin typeface="+mj-lt"/>
              </a:endParaRPr>
            </a:p>
          </p:txBody>
        </p:sp>
        <p:sp>
          <p:nvSpPr>
            <p:cNvPr id="144" name="テキスト ボックス 143">
              <a:extLst>
                <a:ext uri="{FF2B5EF4-FFF2-40B4-BE49-F238E27FC236}">
                  <a16:creationId xmlns:a16="http://schemas.microsoft.com/office/drawing/2014/main" id="{C7F2C36A-4CA5-480F-9437-4982A4BAA83C}"/>
                </a:ext>
              </a:extLst>
            </p:cNvPr>
            <p:cNvSpPr txBox="1"/>
            <p:nvPr/>
          </p:nvSpPr>
          <p:spPr>
            <a:xfrm>
              <a:off x="12636110" y="5823539"/>
              <a:ext cx="343364" cy="261610"/>
            </a:xfrm>
            <a:prstGeom prst="rect">
              <a:avLst/>
            </a:prstGeom>
            <a:noFill/>
          </p:spPr>
          <p:txBody>
            <a:bodyPr wrap="none" rtlCol="0">
              <a:spAutoFit/>
            </a:bodyPr>
            <a:lstStyle/>
            <a:p>
              <a:r>
                <a:rPr kumimoji="1" lang="en-US" altLang="ja-JP" sz="1100" b="1" dirty="0">
                  <a:solidFill>
                    <a:srgbClr val="FF0066"/>
                  </a:solidFill>
                  <a:effectLst>
                    <a:outerShdw blurRad="50800" dist="38100" dir="8100000" algn="tr" rotWithShape="0">
                      <a:prstClr val="black">
                        <a:alpha val="40000"/>
                      </a:prstClr>
                    </a:outerShdw>
                  </a:effectLst>
                  <a:latin typeface="+mj-lt"/>
                </a:rPr>
                <a:t>(</a:t>
              </a:r>
              <a:r>
                <a:rPr lang="en-US" altLang="ja-JP" sz="1100" b="1" dirty="0">
                  <a:solidFill>
                    <a:srgbClr val="FF0066"/>
                  </a:solidFill>
                  <a:effectLst>
                    <a:outerShdw blurRad="50800" dist="38100" dir="8100000" algn="tr" rotWithShape="0">
                      <a:prstClr val="black">
                        <a:alpha val="40000"/>
                      </a:prstClr>
                    </a:outerShdw>
                  </a:effectLst>
                  <a:latin typeface="+mj-lt"/>
                </a:rPr>
                <a:t>4</a:t>
              </a:r>
              <a:r>
                <a:rPr kumimoji="1" lang="en-US" altLang="ja-JP" sz="1100" b="1" dirty="0">
                  <a:solidFill>
                    <a:srgbClr val="FF0066"/>
                  </a:solidFill>
                  <a:effectLst>
                    <a:outerShdw blurRad="50800" dist="38100" dir="8100000" algn="tr" rotWithShape="0">
                      <a:prstClr val="black">
                        <a:alpha val="40000"/>
                      </a:prstClr>
                    </a:outerShdw>
                  </a:effectLst>
                  <a:latin typeface="+mj-lt"/>
                </a:rPr>
                <a:t>)</a:t>
              </a:r>
              <a:endParaRPr kumimoji="1" lang="ja-JP" altLang="en-US" sz="1000" b="1" dirty="0">
                <a:solidFill>
                  <a:srgbClr val="FF0066"/>
                </a:solidFill>
                <a:effectLst>
                  <a:outerShdw blurRad="50800" dist="38100" dir="8100000" algn="tr" rotWithShape="0">
                    <a:prstClr val="black">
                      <a:alpha val="40000"/>
                    </a:prstClr>
                  </a:outerShdw>
                </a:effectLst>
                <a:latin typeface="+mj-lt"/>
              </a:endParaRPr>
            </a:p>
          </p:txBody>
        </p:sp>
      </p:grpSp>
      <p:sp>
        <p:nvSpPr>
          <p:cNvPr id="158" name="AutoShape 2" descr="「WA-1830」の画像検索結果&quot;">
            <a:extLst>
              <a:ext uri="{FF2B5EF4-FFF2-40B4-BE49-F238E27FC236}">
                <a16:creationId xmlns:a16="http://schemas.microsoft.com/office/drawing/2014/main" id="{82EB2C99-A4C3-4FFE-841D-188FCAD31B0E}"/>
              </a:ext>
            </a:extLst>
          </p:cNvPr>
          <p:cNvSpPr>
            <a:spLocks noChangeAspect="1" noChangeArrowheads="1"/>
          </p:cNvSpPr>
          <p:nvPr/>
        </p:nvSpPr>
        <p:spPr bwMode="auto">
          <a:xfrm>
            <a:off x="6705600" y="364691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pic>
        <p:nvPicPr>
          <p:cNvPr id="159" name="図 158">
            <a:extLst>
              <a:ext uri="{FF2B5EF4-FFF2-40B4-BE49-F238E27FC236}">
                <a16:creationId xmlns:a16="http://schemas.microsoft.com/office/drawing/2014/main" id="{82EEA804-9BB0-482D-A30F-EF6B1C9CB803}"/>
              </a:ext>
            </a:extLst>
          </p:cNvPr>
          <p:cNvPicPr>
            <a:picLocks noChangeAspect="1"/>
          </p:cNvPicPr>
          <p:nvPr/>
        </p:nvPicPr>
        <p:blipFill>
          <a:blip r:embed="rId22"/>
          <a:stretch>
            <a:fillRect/>
          </a:stretch>
        </p:blipFill>
        <p:spPr>
          <a:xfrm>
            <a:off x="7799960" y="5236948"/>
            <a:ext cx="516337" cy="703717"/>
          </a:xfrm>
          <a:prstGeom prst="rect">
            <a:avLst/>
          </a:prstGeom>
        </p:spPr>
      </p:pic>
      <p:sp>
        <p:nvSpPr>
          <p:cNvPr id="162" name="正方形/長方形 161">
            <a:extLst>
              <a:ext uri="{FF2B5EF4-FFF2-40B4-BE49-F238E27FC236}">
                <a16:creationId xmlns:a16="http://schemas.microsoft.com/office/drawing/2014/main" id="{C45BDB5F-642E-4078-BF40-7192A09407C5}"/>
              </a:ext>
            </a:extLst>
          </p:cNvPr>
          <p:cNvSpPr/>
          <p:nvPr/>
        </p:nvSpPr>
        <p:spPr>
          <a:xfrm>
            <a:off x="7722890" y="5845239"/>
            <a:ext cx="780983" cy="246221"/>
          </a:xfrm>
          <a:prstGeom prst="rect">
            <a:avLst/>
          </a:prstGeom>
        </p:spPr>
        <p:txBody>
          <a:bodyPr wrap="none">
            <a:spAutoFit/>
          </a:bodyPr>
          <a:lstStyle/>
          <a:p>
            <a:pPr algn="ctr"/>
            <a:r>
              <a:rPr lang="en-US" altLang="ja-JP" sz="1000" dirty="0">
                <a:latin typeface="+mj-lt"/>
              </a:rPr>
              <a:t>Portable SP</a:t>
            </a:r>
            <a:endParaRPr lang="ja-JP" altLang="en-US" sz="900" dirty="0">
              <a:latin typeface="+mj-lt"/>
            </a:endParaRPr>
          </a:p>
        </p:txBody>
      </p:sp>
      <p:sp>
        <p:nvSpPr>
          <p:cNvPr id="1024" name="四角形: 角を丸くする 1023">
            <a:extLst>
              <a:ext uri="{FF2B5EF4-FFF2-40B4-BE49-F238E27FC236}">
                <a16:creationId xmlns:a16="http://schemas.microsoft.com/office/drawing/2014/main" id="{FCDDF87D-2A76-47CF-91A1-82F184F231CD}"/>
              </a:ext>
            </a:extLst>
          </p:cNvPr>
          <p:cNvSpPr/>
          <p:nvPr/>
        </p:nvSpPr>
        <p:spPr>
          <a:xfrm>
            <a:off x="7642445" y="6345202"/>
            <a:ext cx="3025153" cy="416394"/>
          </a:xfrm>
          <a:prstGeom prst="roundRect">
            <a:avLst>
              <a:gd name="adj" fmla="val 4817"/>
            </a:avLst>
          </a:prstGeom>
          <a:solidFill>
            <a:schemeClr val="bg1">
              <a:lumMod val="50000"/>
            </a:schemeClr>
          </a:solidFill>
          <a:ln>
            <a:noFill/>
          </a:ln>
        </p:spPr>
        <p:style>
          <a:lnRef idx="2">
            <a:schemeClr val="accent6"/>
          </a:lnRef>
          <a:fillRef idx="1">
            <a:schemeClr val="lt1"/>
          </a:fillRef>
          <a:effectRef idx="0">
            <a:schemeClr val="accent6"/>
          </a:effectRef>
          <a:fontRef idx="minor">
            <a:schemeClr val="dk1"/>
          </a:fontRef>
        </p:style>
        <p:txBody>
          <a:bodyPr lIns="0" tIns="0" rIns="0" bIns="0" rtlCol="0" anchor="ctr"/>
          <a:lstStyle/>
          <a:p>
            <a:pPr algn="ctr"/>
            <a:r>
              <a:rPr lang="en-US" altLang="ja-JP" sz="900" dirty="0">
                <a:solidFill>
                  <a:schemeClr val="bg1"/>
                </a:solidFill>
              </a:rPr>
              <a:t>For the demonstration,</a:t>
            </a:r>
            <a:r>
              <a:rPr lang="ja-JP" altLang="en-US" sz="900" dirty="0">
                <a:solidFill>
                  <a:schemeClr val="bg1"/>
                </a:solidFill>
              </a:rPr>
              <a:t> </a:t>
            </a:r>
            <a:r>
              <a:rPr lang="en-US" altLang="ja-JP" sz="900" dirty="0">
                <a:solidFill>
                  <a:schemeClr val="bg1"/>
                </a:solidFill>
              </a:rPr>
              <a:t>make great settings to make it easier </a:t>
            </a:r>
          </a:p>
          <a:p>
            <a:pPr algn="ctr"/>
            <a:r>
              <a:rPr lang="en-US" altLang="ja-JP" sz="900" dirty="0">
                <a:solidFill>
                  <a:schemeClr val="bg1"/>
                </a:solidFill>
              </a:rPr>
              <a:t>for  audience to understand the effect.</a:t>
            </a:r>
          </a:p>
          <a:p>
            <a:pPr algn="ctr"/>
            <a:r>
              <a:rPr lang="en-US" altLang="ja-JP" sz="900" dirty="0">
                <a:solidFill>
                  <a:schemeClr val="bg1"/>
                </a:solidFill>
              </a:rPr>
              <a:t>(1) is large, (2) is small, (3 ') is short, (5) is large,</a:t>
            </a:r>
            <a:endParaRPr kumimoji="1" lang="ja-JP" altLang="en-US" sz="900" dirty="0">
              <a:solidFill>
                <a:schemeClr val="bg1"/>
              </a:solidFill>
            </a:endParaRPr>
          </a:p>
        </p:txBody>
      </p:sp>
      <p:sp>
        <p:nvSpPr>
          <p:cNvPr id="166" name="四角形: 角を丸くする 165">
            <a:extLst>
              <a:ext uri="{FF2B5EF4-FFF2-40B4-BE49-F238E27FC236}">
                <a16:creationId xmlns:a16="http://schemas.microsoft.com/office/drawing/2014/main" id="{85C82938-524C-48BB-AA9E-A26057225159}"/>
              </a:ext>
            </a:extLst>
          </p:cNvPr>
          <p:cNvSpPr/>
          <p:nvPr/>
        </p:nvSpPr>
        <p:spPr>
          <a:xfrm>
            <a:off x="7642444" y="6795176"/>
            <a:ext cx="3950715" cy="427502"/>
          </a:xfrm>
          <a:prstGeom prst="roundRect">
            <a:avLst>
              <a:gd name="adj" fmla="val 4817"/>
            </a:avLst>
          </a:prstGeom>
          <a:solidFill>
            <a:srgbClr val="FF0066"/>
          </a:solidFill>
          <a:ln>
            <a:noFill/>
          </a:ln>
        </p:spPr>
        <p:style>
          <a:lnRef idx="2">
            <a:schemeClr val="accent6"/>
          </a:lnRef>
          <a:fillRef idx="1">
            <a:schemeClr val="lt1"/>
          </a:fillRef>
          <a:effectRef idx="0">
            <a:schemeClr val="accent6"/>
          </a:effectRef>
          <a:fontRef idx="minor">
            <a:schemeClr val="dk1"/>
          </a:fontRef>
        </p:style>
        <p:txBody>
          <a:bodyPr lIns="0" tIns="0" rIns="0" bIns="0" rtlCol="0" anchor="ctr"/>
          <a:lstStyle/>
          <a:p>
            <a:pPr algn="ctr"/>
            <a:r>
              <a:rPr lang="en-US" altLang="ja-JP" sz="900" dirty="0">
                <a:solidFill>
                  <a:schemeClr val="bg1"/>
                </a:solidFill>
              </a:rPr>
              <a:t>In realistic installations, it will be annoying if the volume changes frequently.</a:t>
            </a:r>
          </a:p>
          <a:p>
            <a:pPr algn="ctr"/>
            <a:r>
              <a:rPr lang="en-US" altLang="ja-JP" sz="900" dirty="0">
                <a:solidFill>
                  <a:schemeClr val="bg1"/>
                </a:solidFill>
              </a:rPr>
              <a:t> A mild setting is preferred.</a:t>
            </a:r>
          </a:p>
          <a:p>
            <a:pPr algn="ctr"/>
            <a:r>
              <a:rPr lang="en-US" altLang="ja-JP" sz="900" dirty="0">
                <a:solidFill>
                  <a:schemeClr val="bg1"/>
                </a:solidFill>
              </a:rPr>
              <a:t>(1) is large, (2) Be careful not to be too small, (3 ') is long, (5) is Basically “3:3”</a:t>
            </a:r>
            <a:endParaRPr kumimoji="1" lang="ja-JP" altLang="en-US" sz="900" dirty="0">
              <a:solidFill>
                <a:schemeClr val="bg1"/>
              </a:solidFill>
            </a:endParaRPr>
          </a:p>
        </p:txBody>
      </p:sp>
      <p:pic>
        <p:nvPicPr>
          <p:cNvPr id="1032" name="図 1031">
            <a:extLst>
              <a:ext uri="{FF2B5EF4-FFF2-40B4-BE49-F238E27FC236}">
                <a16:creationId xmlns:a16="http://schemas.microsoft.com/office/drawing/2014/main" id="{550D76A8-23B4-49AC-9A44-8DC18CD687E0}"/>
              </a:ext>
            </a:extLst>
          </p:cNvPr>
          <p:cNvPicPr>
            <a:picLocks noChangeAspect="1"/>
          </p:cNvPicPr>
          <p:nvPr/>
        </p:nvPicPr>
        <p:blipFill>
          <a:blip r:embed="rId23"/>
          <a:stretch>
            <a:fillRect/>
          </a:stretch>
        </p:blipFill>
        <p:spPr>
          <a:xfrm>
            <a:off x="6287728" y="4358370"/>
            <a:ext cx="931106" cy="665075"/>
          </a:xfrm>
          <a:prstGeom prst="rect">
            <a:avLst/>
          </a:prstGeom>
        </p:spPr>
      </p:pic>
      <p:pic>
        <p:nvPicPr>
          <p:cNvPr id="1034" name="図 1033">
            <a:extLst>
              <a:ext uri="{FF2B5EF4-FFF2-40B4-BE49-F238E27FC236}">
                <a16:creationId xmlns:a16="http://schemas.microsoft.com/office/drawing/2014/main" id="{FB22D47C-AD4A-41A8-9E3C-6E60ED86DC08}"/>
              </a:ext>
            </a:extLst>
          </p:cNvPr>
          <p:cNvPicPr>
            <a:picLocks noChangeAspect="1"/>
          </p:cNvPicPr>
          <p:nvPr/>
        </p:nvPicPr>
        <p:blipFill>
          <a:blip r:embed="rId24"/>
          <a:stretch>
            <a:fillRect/>
          </a:stretch>
        </p:blipFill>
        <p:spPr>
          <a:xfrm>
            <a:off x="7291954" y="4362509"/>
            <a:ext cx="931105" cy="659028"/>
          </a:xfrm>
          <a:prstGeom prst="rect">
            <a:avLst/>
          </a:prstGeom>
        </p:spPr>
      </p:pic>
      <p:sp>
        <p:nvSpPr>
          <p:cNvPr id="161" name="角丸四角形 78">
            <a:extLst>
              <a:ext uri="{FF2B5EF4-FFF2-40B4-BE49-F238E27FC236}">
                <a16:creationId xmlns:a16="http://schemas.microsoft.com/office/drawing/2014/main" id="{14A7BF4A-775A-474B-B777-FEED906D566D}"/>
              </a:ext>
            </a:extLst>
          </p:cNvPr>
          <p:cNvSpPr/>
          <p:nvPr/>
        </p:nvSpPr>
        <p:spPr>
          <a:xfrm>
            <a:off x="2049945" y="878158"/>
            <a:ext cx="503217" cy="307140"/>
          </a:xfrm>
          <a:prstGeom prst="roundRect">
            <a:avLst/>
          </a:prstGeom>
          <a:solidFill>
            <a:srgbClr val="CC0099"/>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b="1" dirty="0">
                <a:solidFill>
                  <a:srgbClr val="FFFFFF"/>
                </a:solidFill>
              </a:rPr>
              <a:t>ANC</a:t>
            </a:r>
          </a:p>
        </p:txBody>
      </p:sp>
      <p:sp>
        <p:nvSpPr>
          <p:cNvPr id="10" name="正方形/長方形 9">
            <a:extLst>
              <a:ext uri="{FF2B5EF4-FFF2-40B4-BE49-F238E27FC236}">
                <a16:creationId xmlns:a16="http://schemas.microsoft.com/office/drawing/2014/main" id="{B7CEE6BC-6A2C-48A2-92A2-8705AB41A480}"/>
              </a:ext>
            </a:extLst>
          </p:cNvPr>
          <p:cNvSpPr/>
          <p:nvPr/>
        </p:nvSpPr>
        <p:spPr>
          <a:xfrm>
            <a:off x="6749601" y="3124459"/>
            <a:ext cx="1948604" cy="584775"/>
          </a:xfrm>
          <a:prstGeom prst="rect">
            <a:avLst/>
          </a:prstGeom>
        </p:spPr>
        <p:txBody>
          <a:bodyPr wrap="square">
            <a:spAutoFit/>
          </a:bodyPr>
          <a:lstStyle/>
          <a:p>
            <a:pPr lvl="0"/>
            <a:r>
              <a:rPr lang="en-US" altLang="ja-JP" sz="800" b="1" dirty="0">
                <a:solidFill>
                  <a:srgbClr val="FFFFFF">
                    <a:lumMod val="50000"/>
                  </a:srgbClr>
                </a:solidFill>
                <a:latin typeface="Calibri"/>
              </a:rPr>
              <a:t>(3) </a:t>
            </a:r>
            <a:r>
              <a:rPr lang="en-US" altLang="ja-JP" sz="800" dirty="0">
                <a:solidFill>
                  <a:srgbClr val="FFFFFF">
                    <a:lumMod val="50000"/>
                  </a:srgbClr>
                </a:solidFill>
                <a:latin typeface="Calibri"/>
              </a:rPr>
              <a:t>is calculated from the recordings </a:t>
            </a:r>
          </a:p>
          <a:p>
            <a:pPr lvl="0"/>
            <a:r>
              <a:rPr lang="en-US" altLang="ja-JP" sz="800" dirty="0">
                <a:solidFill>
                  <a:srgbClr val="FFFFFF">
                    <a:lumMod val="50000"/>
                  </a:srgbClr>
                </a:solidFill>
                <a:latin typeface="Calibri"/>
              </a:rPr>
              <a:t>during the sampling time </a:t>
            </a:r>
            <a:r>
              <a:rPr lang="en-US" altLang="ja-JP" sz="800" b="1" dirty="0">
                <a:solidFill>
                  <a:srgbClr val="FFFFFF">
                    <a:lumMod val="50000"/>
                  </a:srgbClr>
                </a:solidFill>
                <a:latin typeface="Calibri"/>
              </a:rPr>
              <a:t>(3’).</a:t>
            </a:r>
            <a:endParaRPr lang="en-US" altLang="ja-JP" sz="800" dirty="0">
              <a:solidFill>
                <a:srgbClr val="FFFFFF">
                  <a:lumMod val="50000"/>
                </a:srgbClr>
              </a:solidFill>
              <a:latin typeface="Calibri"/>
            </a:endParaRPr>
          </a:p>
          <a:p>
            <a:pPr lvl="0"/>
            <a:r>
              <a:rPr lang="en-US" altLang="ja-JP" sz="800" dirty="0">
                <a:solidFill>
                  <a:srgbClr val="FFFFFF">
                    <a:lumMod val="50000"/>
                  </a:srgbClr>
                </a:solidFill>
                <a:latin typeface="Calibri"/>
              </a:rPr>
              <a:t>The shorter (3’) is, the more sensitive (3) will follow the actual noise change.</a:t>
            </a:r>
            <a:endParaRPr lang="ja-JP" altLang="en-US" sz="800" dirty="0">
              <a:solidFill>
                <a:srgbClr val="FFFFFF">
                  <a:lumMod val="50000"/>
                </a:srgbClr>
              </a:solidFill>
              <a:latin typeface="Calibri"/>
            </a:endParaRPr>
          </a:p>
        </p:txBody>
      </p:sp>
      <p:sp>
        <p:nvSpPr>
          <p:cNvPr id="20" name="フリーフォーム: 図形 19">
            <a:extLst>
              <a:ext uri="{FF2B5EF4-FFF2-40B4-BE49-F238E27FC236}">
                <a16:creationId xmlns:a16="http://schemas.microsoft.com/office/drawing/2014/main" id="{10400D5D-A2F3-4B74-9F11-15AAF8C2EFB1}"/>
              </a:ext>
            </a:extLst>
          </p:cNvPr>
          <p:cNvSpPr/>
          <p:nvPr/>
        </p:nvSpPr>
        <p:spPr>
          <a:xfrm>
            <a:off x="2394662" y="2033822"/>
            <a:ext cx="2706296" cy="1029212"/>
          </a:xfrm>
          <a:custGeom>
            <a:avLst/>
            <a:gdLst>
              <a:gd name="connsiteX0" fmla="*/ 8201 w 2706296"/>
              <a:gd name="connsiteY0" fmla="*/ 869295 h 988208"/>
              <a:gd name="connsiteX1" fmla="*/ 574063 w 2706296"/>
              <a:gd name="connsiteY1" fmla="*/ 869295 h 988208"/>
              <a:gd name="connsiteX2" fmla="*/ 1201431 w 2706296"/>
              <a:gd name="connsiteY2" fmla="*/ 0 h 988208"/>
              <a:gd name="connsiteX3" fmla="*/ 1439257 w 2706296"/>
              <a:gd name="connsiteY3" fmla="*/ 0 h 988208"/>
              <a:gd name="connsiteX4" fmla="*/ 1754992 w 2706296"/>
              <a:gd name="connsiteY4" fmla="*/ 225525 h 988208"/>
              <a:gd name="connsiteX5" fmla="*/ 2214242 w 2706296"/>
              <a:gd name="connsiteY5" fmla="*/ 672473 h 988208"/>
              <a:gd name="connsiteX6" fmla="*/ 2706296 w 2706296"/>
              <a:gd name="connsiteY6" fmla="*/ 672473 h 988208"/>
              <a:gd name="connsiteX7" fmla="*/ 2706296 w 2706296"/>
              <a:gd name="connsiteY7" fmla="*/ 881596 h 988208"/>
              <a:gd name="connsiteX8" fmla="*/ 2210142 w 2706296"/>
              <a:gd name="connsiteY8" fmla="*/ 881596 h 988208"/>
              <a:gd name="connsiteX9" fmla="*/ 1861603 w 2706296"/>
              <a:gd name="connsiteY9" fmla="*/ 389543 h 988208"/>
              <a:gd name="connsiteX10" fmla="*/ 1426956 w 2706296"/>
              <a:gd name="connsiteY10" fmla="*/ 69708 h 988208"/>
              <a:gd name="connsiteX11" fmla="*/ 1238335 w 2706296"/>
              <a:gd name="connsiteY11" fmla="*/ 69708 h 988208"/>
              <a:gd name="connsiteX12" fmla="*/ 569962 w 2706296"/>
              <a:gd name="connsiteY12" fmla="*/ 988208 h 988208"/>
              <a:gd name="connsiteX13" fmla="*/ 0 w 2706296"/>
              <a:gd name="connsiteY13" fmla="*/ 988208 h 988208"/>
              <a:gd name="connsiteX14" fmla="*/ 8201 w 2706296"/>
              <a:gd name="connsiteY14" fmla="*/ 869295 h 988208"/>
              <a:gd name="connsiteX0" fmla="*/ 8201 w 2706296"/>
              <a:gd name="connsiteY0" fmla="*/ 869295 h 988208"/>
              <a:gd name="connsiteX1" fmla="*/ 574063 w 2706296"/>
              <a:gd name="connsiteY1" fmla="*/ 869295 h 988208"/>
              <a:gd name="connsiteX2" fmla="*/ 1201431 w 2706296"/>
              <a:gd name="connsiteY2" fmla="*/ 0 h 988208"/>
              <a:gd name="connsiteX3" fmla="*/ 1439257 w 2706296"/>
              <a:gd name="connsiteY3" fmla="*/ 0 h 988208"/>
              <a:gd name="connsiteX4" fmla="*/ 1754992 w 2706296"/>
              <a:gd name="connsiteY4" fmla="*/ 225525 h 988208"/>
              <a:gd name="connsiteX5" fmla="*/ 2214242 w 2706296"/>
              <a:gd name="connsiteY5" fmla="*/ 672473 h 988208"/>
              <a:gd name="connsiteX6" fmla="*/ 2706296 w 2706296"/>
              <a:gd name="connsiteY6" fmla="*/ 672473 h 988208"/>
              <a:gd name="connsiteX7" fmla="*/ 2706296 w 2706296"/>
              <a:gd name="connsiteY7" fmla="*/ 881596 h 988208"/>
              <a:gd name="connsiteX8" fmla="*/ 2210142 w 2706296"/>
              <a:gd name="connsiteY8" fmla="*/ 881596 h 988208"/>
              <a:gd name="connsiteX9" fmla="*/ 1861603 w 2706296"/>
              <a:gd name="connsiteY9" fmla="*/ 389543 h 988208"/>
              <a:gd name="connsiteX10" fmla="*/ 1578673 w 2706296"/>
              <a:gd name="connsiteY10" fmla="*/ 344438 h 988208"/>
              <a:gd name="connsiteX11" fmla="*/ 1426956 w 2706296"/>
              <a:gd name="connsiteY11" fmla="*/ 69708 h 988208"/>
              <a:gd name="connsiteX12" fmla="*/ 1238335 w 2706296"/>
              <a:gd name="connsiteY12" fmla="*/ 69708 h 988208"/>
              <a:gd name="connsiteX13" fmla="*/ 569962 w 2706296"/>
              <a:gd name="connsiteY13" fmla="*/ 988208 h 988208"/>
              <a:gd name="connsiteX14" fmla="*/ 0 w 2706296"/>
              <a:gd name="connsiteY14" fmla="*/ 988208 h 988208"/>
              <a:gd name="connsiteX15" fmla="*/ 8201 w 2706296"/>
              <a:gd name="connsiteY15" fmla="*/ 869295 h 988208"/>
              <a:gd name="connsiteX0" fmla="*/ 8201 w 2706296"/>
              <a:gd name="connsiteY0" fmla="*/ 869295 h 988208"/>
              <a:gd name="connsiteX1" fmla="*/ 574063 w 2706296"/>
              <a:gd name="connsiteY1" fmla="*/ 869295 h 988208"/>
              <a:gd name="connsiteX2" fmla="*/ 1201431 w 2706296"/>
              <a:gd name="connsiteY2" fmla="*/ 0 h 988208"/>
              <a:gd name="connsiteX3" fmla="*/ 1439257 w 2706296"/>
              <a:gd name="connsiteY3" fmla="*/ 0 h 988208"/>
              <a:gd name="connsiteX4" fmla="*/ 1754992 w 2706296"/>
              <a:gd name="connsiteY4" fmla="*/ 225525 h 988208"/>
              <a:gd name="connsiteX5" fmla="*/ 2214242 w 2706296"/>
              <a:gd name="connsiteY5" fmla="*/ 672473 h 988208"/>
              <a:gd name="connsiteX6" fmla="*/ 2706296 w 2706296"/>
              <a:gd name="connsiteY6" fmla="*/ 672473 h 988208"/>
              <a:gd name="connsiteX7" fmla="*/ 2706296 w 2706296"/>
              <a:gd name="connsiteY7" fmla="*/ 881596 h 988208"/>
              <a:gd name="connsiteX8" fmla="*/ 2210142 w 2706296"/>
              <a:gd name="connsiteY8" fmla="*/ 881596 h 988208"/>
              <a:gd name="connsiteX9" fmla="*/ 1861603 w 2706296"/>
              <a:gd name="connsiteY9" fmla="*/ 389543 h 988208"/>
              <a:gd name="connsiteX10" fmla="*/ 1578673 w 2706296"/>
              <a:gd name="connsiteY10" fmla="*/ 344438 h 988208"/>
              <a:gd name="connsiteX11" fmla="*/ 1426956 w 2706296"/>
              <a:gd name="connsiteY11" fmla="*/ 69708 h 988208"/>
              <a:gd name="connsiteX12" fmla="*/ 1238335 w 2706296"/>
              <a:gd name="connsiteY12" fmla="*/ 69708 h 988208"/>
              <a:gd name="connsiteX13" fmla="*/ 569962 w 2706296"/>
              <a:gd name="connsiteY13" fmla="*/ 988208 h 988208"/>
              <a:gd name="connsiteX14" fmla="*/ 0 w 2706296"/>
              <a:gd name="connsiteY14" fmla="*/ 988208 h 988208"/>
              <a:gd name="connsiteX15" fmla="*/ 8201 w 2706296"/>
              <a:gd name="connsiteY15" fmla="*/ 869295 h 988208"/>
              <a:gd name="connsiteX0" fmla="*/ 8201 w 2706296"/>
              <a:gd name="connsiteY0" fmla="*/ 869295 h 988208"/>
              <a:gd name="connsiteX1" fmla="*/ 574063 w 2706296"/>
              <a:gd name="connsiteY1" fmla="*/ 869295 h 988208"/>
              <a:gd name="connsiteX2" fmla="*/ 1201431 w 2706296"/>
              <a:gd name="connsiteY2" fmla="*/ 0 h 988208"/>
              <a:gd name="connsiteX3" fmla="*/ 1439257 w 2706296"/>
              <a:gd name="connsiteY3" fmla="*/ 0 h 988208"/>
              <a:gd name="connsiteX4" fmla="*/ 1545869 w 2706296"/>
              <a:gd name="connsiteY4" fmla="*/ 118913 h 988208"/>
              <a:gd name="connsiteX5" fmla="*/ 2214242 w 2706296"/>
              <a:gd name="connsiteY5" fmla="*/ 672473 h 988208"/>
              <a:gd name="connsiteX6" fmla="*/ 2706296 w 2706296"/>
              <a:gd name="connsiteY6" fmla="*/ 672473 h 988208"/>
              <a:gd name="connsiteX7" fmla="*/ 2706296 w 2706296"/>
              <a:gd name="connsiteY7" fmla="*/ 881596 h 988208"/>
              <a:gd name="connsiteX8" fmla="*/ 2210142 w 2706296"/>
              <a:gd name="connsiteY8" fmla="*/ 881596 h 988208"/>
              <a:gd name="connsiteX9" fmla="*/ 1861603 w 2706296"/>
              <a:gd name="connsiteY9" fmla="*/ 389543 h 988208"/>
              <a:gd name="connsiteX10" fmla="*/ 1578673 w 2706296"/>
              <a:gd name="connsiteY10" fmla="*/ 344438 h 988208"/>
              <a:gd name="connsiteX11" fmla="*/ 1426956 w 2706296"/>
              <a:gd name="connsiteY11" fmla="*/ 69708 h 988208"/>
              <a:gd name="connsiteX12" fmla="*/ 1238335 w 2706296"/>
              <a:gd name="connsiteY12" fmla="*/ 69708 h 988208"/>
              <a:gd name="connsiteX13" fmla="*/ 569962 w 2706296"/>
              <a:gd name="connsiteY13" fmla="*/ 988208 h 988208"/>
              <a:gd name="connsiteX14" fmla="*/ 0 w 2706296"/>
              <a:gd name="connsiteY14" fmla="*/ 988208 h 988208"/>
              <a:gd name="connsiteX15" fmla="*/ 8201 w 2706296"/>
              <a:gd name="connsiteY15" fmla="*/ 869295 h 988208"/>
              <a:gd name="connsiteX0" fmla="*/ 8201 w 2706296"/>
              <a:gd name="connsiteY0" fmla="*/ 869295 h 988208"/>
              <a:gd name="connsiteX1" fmla="*/ 574063 w 2706296"/>
              <a:gd name="connsiteY1" fmla="*/ 869295 h 988208"/>
              <a:gd name="connsiteX2" fmla="*/ 1201431 w 2706296"/>
              <a:gd name="connsiteY2" fmla="*/ 0 h 988208"/>
              <a:gd name="connsiteX3" fmla="*/ 1439257 w 2706296"/>
              <a:gd name="connsiteY3" fmla="*/ 0 h 988208"/>
              <a:gd name="connsiteX4" fmla="*/ 1545869 w 2706296"/>
              <a:gd name="connsiteY4" fmla="*/ 118913 h 988208"/>
              <a:gd name="connsiteX5" fmla="*/ 1841101 w 2706296"/>
              <a:gd name="connsiteY5" fmla="*/ 159917 h 988208"/>
              <a:gd name="connsiteX6" fmla="*/ 2214242 w 2706296"/>
              <a:gd name="connsiteY6" fmla="*/ 672473 h 988208"/>
              <a:gd name="connsiteX7" fmla="*/ 2706296 w 2706296"/>
              <a:gd name="connsiteY7" fmla="*/ 672473 h 988208"/>
              <a:gd name="connsiteX8" fmla="*/ 2706296 w 2706296"/>
              <a:gd name="connsiteY8" fmla="*/ 881596 h 988208"/>
              <a:gd name="connsiteX9" fmla="*/ 2210142 w 2706296"/>
              <a:gd name="connsiteY9" fmla="*/ 881596 h 988208"/>
              <a:gd name="connsiteX10" fmla="*/ 1861603 w 2706296"/>
              <a:gd name="connsiteY10" fmla="*/ 389543 h 988208"/>
              <a:gd name="connsiteX11" fmla="*/ 1578673 w 2706296"/>
              <a:gd name="connsiteY11" fmla="*/ 344438 h 988208"/>
              <a:gd name="connsiteX12" fmla="*/ 1426956 w 2706296"/>
              <a:gd name="connsiteY12" fmla="*/ 69708 h 988208"/>
              <a:gd name="connsiteX13" fmla="*/ 1238335 w 2706296"/>
              <a:gd name="connsiteY13" fmla="*/ 69708 h 988208"/>
              <a:gd name="connsiteX14" fmla="*/ 569962 w 2706296"/>
              <a:gd name="connsiteY14" fmla="*/ 988208 h 988208"/>
              <a:gd name="connsiteX15" fmla="*/ 0 w 2706296"/>
              <a:gd name="connsiteY15" fmla="*/ 988208 h 988208"/>
              <a:gd name="connsiteX16" fmla="*/ 8201 w 2706296"/>
              <a:gd name="connsiteY16" fmla="*/ 869295 h 988208"/>
              <a:gd name="connsiteX0" fmla="*/ 8201 w 2706296"/>
              <a:gd name="connsiteY0" fmla="*/ 869295 h 988208"/>
              <a:gd name="connsiteX1" fmla="*/ 574063 w 2706296"/>
              <a:gd name="connsiteY1" fmla="*/ 869295 h 988208"/>
              <a:gd name="connsiteX2" fmla="*/ 1201431 w 2706296"/>
              <a:gd name="connsiteY2" fmla="*/ 0 h 988208"/>
              <a:gd name="connsiteX3" fmla="*/ 1439257 w 2706296"/>
              <a:gd name="connsiteY3" fmla="*/ 0 h 988208"/>
              <a:gd name="connsiteX4" fmla="*/ 1545869 w 2706296"/>
              <a:gd name="connsiteY4" fmla="*/ 118913 h 988208"/>
              <a:gd name="connsiteX5" fmla="*/ 1841101 w 2706296"/>
              <a:gd name="connsiteY5" fmla="*/ 159917 h 988208"/>
              <a:gd name="connsiteX6" fmla="*/ 2214242 w 2706296"/>
              <a:gd name="connsiteY6" fmla="*/ 672473 h 988208"/>
              <a:gd name="connsiteX7" fmla="*/ 2706296 w 2706296"/>
              <a:gd name="connsiteY7" fmla="*/ 672473 h 988208"/>
              <a:gd name="connsiteX8" fmla="*/ 2706296 w 2706296"/>
              <a:gd name="connsiteY8" fmla="*/ 881596 h 988208"/>
              <a:gd name="connsiteX9" fmla="*/ 2210142 w 2706296"/>
              <a:gd name="connsiteY9" fmla="*/ 881596 h 988208"/>
              <a:gd name="connsiteX10" fmla="*/ 1861603 w 2706296"/>
              <a:gd name="connsiteY10" fmla="*/ 389543 h 988208"/>
              <a:gd name="connsiteX11" fmla="*/ 1578673 w 2706296"/>
              <a:gd name="connsiteY11" fmla="*/ 344438 h 988208"/>
              <a:gd name="connsiteX12" fmla="*/ 1426956 w 2706296"/>
              <a:gd name="connsiteY12" fmla="*/ 69708 h 988208"/>
              <a:gd name="connsiteX13" fmla="*/ 1238335 w 2706296"/>
              <a:gd name="connsiteY13" fmla="*/ 69708 h 988208"/>
              <a:gd name="connsiteX14" fmla="*/ 569962 w 2706296"/>
              <a:gd name="connsiteY14" fmla="*/ 988208 h 988208"/>
              <a:gd name="connsiteX15" fmla="*/ 0 w 2706296"/>
              <a:gd name="connsiteY15" fmla="*/ 988208 h 988208"/>
              <a:gd name="connsiteX16" fmla="*/ 8201 w 2706296"/>
              <a:gd name="connsiteY16" fmla="*/ 869295 h 988208"/>
              <a:gd name="connsiteX0" fmla="*/ 8201 w 2706296"/>
              <a:gd name="connsiteY0" fmla="*/ 807788 h 988208"/>
              <a:gd name="connsiteX1" fmla="*/ 574063 w 2706296"/>
              <a:gd name="connsiteY1" fmla="*/ 869295 h 988208"/>
              <a:gd name="connsiteX2" fmla="*/ 1201431 w 2706296"/>
              <a:gd name="connsiteY2" fmla="*/ 0 h 988208"/>
              <a:gd name="connsiteX3" fmla="*/ 1439257 w 2706296"/>
              <a:gd name="connsiteY3" fmla="*/ 0 h 988208"/>
              <a:gd name="connsiteX4" fmla="*/ 1545869 w 2706296"/>
              <a:gd name="connsiteY4" fmla="*/ 118913 h 988208"/>
              <a:gd name="connsiteX5" fmla="*/ 1841101 w 2706296"/>
              <a:gd name="connsiteY5" fmla="*/ 159917 h 988208"/>
              <a:gd name="connsiteX6" fmla="*/ 2214242 w 2706296"/>
              <a:gd name="connsiteY6" fmla="*/ 672473 h 988208"/>
              <a:gd name="connsiteX7" fmla="*/ 2706296 w 2706296"/>
              <a:gd name="connsiteY7" fmla="*/ 672473 h 988208"/>
              <a:gd name="connsiteX8" fmla="*/ 2706296 w 2706296"/>
              <a:gd name="connsiteY8" fmla="*/ 881596 h 988208"/>
              <a:gd name="connsiteX9" fmla="*/ 2210142 w 2706296"/>
              <a:gd name="connsiteY9" fmla="*/ 881596 h 988208"/>
              <a:gd name="connsiteX10" fmla="*/ 1861603 w 2706296"/>
              <a:gd name="connsiteY10" fmla="*/ 389543 h 988208"/>
              <a:gd name="connsiteX11" fmla="*/ 1578673 w 2706296"/>
              <a:gd name="connsiteY11" fmla="*/ 344438 h 988208"/>
              <a:gd name="connsiteX12" fmla="*/ 1426956 w 2706296"/>
              <a:gd name="connsiteY12" fmla="*/ 69708 h 988208"/>
              <a:gd name="connsiteX13" fmla="*/ 1238335 w 2706296"/>
              <a:gd name="connsiteY13" fmla="*/ 69708 h 988208"/>
              <a:gd name="connsiteX14" fmla="*/ 569962 w 2706296"/>
              <a:gd name="connsiteY14" fmla="*/ 988208 h 988208"/>
              <a:gd name="connsiteX15" fmla="*/ 0 w 2706296"/>
              <a:gd name="connsiteY15" fmla="*/ 988208 h 988208"/>
              <a:gd name="connsiteX16" fmla="*/ 8201 w 2706296"/>
              <a:gd name="connsiteY16" fmla="*/ 807788 h 988208"/>
              <a:gd name="connsiteX0" fmla="*/ 8201 w 2706296"/>
              <a:gd name="connsiteY0" fmla="*/ 807788 h 988208"/>
              <a:gd name="connsiteX1" fmla="*/ 565862 w 2706296"/>
              <a:gd name="connsiteY1" fmla="*/ 820089 h 988208"/>
              <a:gd name="connsiteX2" fmla="*/ 1201431 w 2706296"/>
              <a:gd name="connsiteY2" fmla="*/ 0 h 988208"/>
              <a:gd name="connsiteX3" fmla="*/ 1439257 w 2706296"/>
              <a:gd name="connsiteY3" fmla="*/ 0 h 988208"/>
              <a:gd name="connsiteX4" fmla="*/ 1545869 w 2706296"/>
              <a:gd name="connsiteY4" fmla="*/ 118913 h 988208"/>
              <a:gd name="connsiteX5" fmla="*/ 1841101 w 2706296"/>
              <a:gd name="connsiteY5" fmla="*/ 159917 h 988208"/>
              <a:gd name="connsiteX6" fmla="*/ 2214242 w 2706296"/>
              <a:gd name="connsiteY6" fmla="*/ 672473 h 988208"/>
              <a:gd name="connsiteX7" fmla="*/ 2706296 w 2706296"/>
              <a:gd name="connsiteY7" fmla="*/ 672473 h 988208"/>
              <a:gd name="connsiteX8" fmla="*/ 2706296 w 2706296"/>
              <a:gd name="connsiteY8" fmla="*/ 881596 h 988208"/>
              <a:gd name="connsiteX9" fmla="*/ 2210142 w 2706296"/>
              <a:gd name="connsiteY9" fmla="*/ 881596 h 988208"/>
              <a:gd name="connsiteX10" fmla="*/ 1861603 w 2706296"/>
              <a:gd name="connsiteY10" fmla="*/ 389543 h 988208"/>
              <a:gd name="connsiteX11" fmla="*/ 1578673 w 2706296"/>
              <a:gd name="connsiteY11" fmla="*/ 344438 h 988208"/>
              <a:gd name="connsiteX12" fmla="*/ 1426956 w 2706296"/>
              <a:gd name="connsiteY12" fmla="*/ 69708 h 988208"/>
              <a:gd name="connsiteX13" fmla="*/ 1238335 w 2706296"/>
              <a:gd name="connsiteY13" fmla="*/ 69708 h 988208"/>
              <a:gd name="connsiteX14" fmla="*/ 569962 w 2706296"/>
              <a:gd name="connsiteY14" fmla="*/ 988208 h 988208"/>
              <a:gd name="connsiteX15" fmla="*/ 0 w 2706296"/>
              <a:gd name="connsiteY15" fmla="*/ 988208 h 988208"/>
              <a:gd name="connsiteX16" fmla="*/ 8201 w 2706296"/>
              <a:gd name="connsiteY16" fmla="*/ 807788 h 988208"/>
              <a:gd name="connsiteX0" fmla="*/ 8201 w 2706296"/>
              <a:gd name="connsiteY0" fmla="*/ 807788 h 988208"/>
              <a:gd name="connsiteX1" fmla="*/ 565862 w 2706296"/>
              <a:gd name="connsiteY1" fmla="*/ 820089 h 988208"/>
              <a:gd name="connsiteX2" fmla="*/ 1201431 w 2706296"/>
              <a:gd name="connsiteY2" fmla="*/ 0 h 988208"/>
              <a:gd name="connsiteX3" fmla="*/ 1439257 w 2706296"/>
              <a:gd name="connsiteY3" fmla="*/ 0 h 988208"/>
              <a:gd name="connsiteX4" fmla="*/ 1545869 w 2706296"/>
              <a:gd name="connsiteY4" fmla="*/ 118913 h 988208"/>
              <a:gd name="connsiteX5" fmla="*/ 1841101 w 2706296"/>
              <a:gd name="connsiteY5" fmla="*/ 159917 h 988208"/>
              <a:gd name="connsiteX6" fmla="*/ 2214242 w 2706296"/>
              <a:gd name="connsiteY6" fmla="*/ 672473 h 988208"/>
              <a:gd name="connsiteX7" fmla="*/ 2706296 w 2706296"/>
              <a:gd name="connsiteY7" fmla="*/ 672473 h 988208"/>
              <a:gd name="connsiteX8" fmla="*/ 2706296 w 2706296"/>
              <a:gd name="connsiteY8" fmla="*/ 881596 h 988208"/>
              <a:gd name="connsiteX9" fmla="*/ 2210142 w 2706296"/>
              <a:gd name="connsiteY9" fmla="*/ 881596 h 988208"/>
              <a:gd name="connsiteX10" fmla="*/ 1861603 w 2706296"/>
              <a:gd name="connsiteY10" fmla="*/ 389543 h 988208"/>
              <a:gd name="connsiteX11" fmla="*/ 1578673 w 2706296"/>
              <a:gd name="connsiteY11" fmla="*/ 344438 h 988208"/>
              <a:gd name="connsiteX12" fmla="*/ 1426956 w 2706296"/>
              <a:gd name="connsiteY12" fmla="*/ 69708 h 988208"/>
              <a:gd name="connsiteX13" fmla="*/ 1271139 w 2706296"/>
              <a:gd name="connsiteY13" fmla="*/ 69708 h 988208"/>
              <a:gd name="connsiteX14" fmla="*/ 569962 w 2706296"/>
              <a:gd name="connsiteY14" fmla="*/ 988208 h 988208"/>
              <a:gd name="connsiteX15" fmla="*/ 0 w 2706296"/>
              <a:gd name="connsiteY15" fmla="*/ 988208 h 988208"/>
              <a:gd name="connsiteX16" fmla="*/ 8201 w 2706296"/>
              <a:gd name="connsiteY16" fmla="*/ 807788 h 988208"/>
              <a:gd name="connsiteX0" fmla="*/ 8201 w 2706296"/>
              <a:gd name="connsiteY0" fmla="*/ 807788 h 988208"/>
              <a:gd name="connsiteX1" fmla="*/ 565862 w 2706296"/>
              <a:gd name="connsiteY1" fmla="*/ 820089 h 988208"/>
              <a:gd name="connsiteX2" fmla="*/ 1201431 w 2706296"/>
              <a:gd name="connsiteY2" fmla="*/ 0 h 988208"/>
              <a:gd name="connsiteX3" fmla="*/ 1439257 w 2706296"/>
              <a:gd name="connsiteY3" fmla="*/ 0 h 988208"/>
              <a:gd name="connsiteX4" fmla="*/ 1586873 w 2706296"/>
              <a:gd name="connsiteY4" fmla="*/ 151716 h 988208"/>
              <a:gd name="connsiteX5" fmla="*/ 1841101 w 2706296"/>
              <a:gd name="connsiteY5" fmla="*/ 159917 h 988208"/>
              <a:gd name="connsiteX6" fmla="*/ 2214242 w 2706296"/>
              <a:gd name="connsiteY6" fmla="*/ 672473 h 988208"/>
              <a:gd name="connsiteX7" fmla="*/ 2706296 w 2706296"/>
              <a:gd name="connsiteY7" fmla="*/ 672473 h 988208"/>
              <a:gd name="connsiteX8" fmla="*/ 2706296 w 2706296"/>
              <a:gd name="connsiteY8" fmla="*/ 881596 h 988208"/>
              <a:gd name="connsiteX9" fmla="*/ 2210142 w 2706296"/>
              <a:gd name="connsiteY9" fmla="*/ 881596 h 988208"/>
              <a:gd name="connsiteX10" fmla="*/ 1861603 w 2706296"/>
              <a:gd name="connsiteY10" fmla="*/ 389543 h 988208"/>
              <a:gd name="connsiteX11" fmla="*/ 1578673 w 2706296"/>
              <a:gd name="connsiteY11" fmla="*/ 344438 h 988208"/>
              <a:gd name="connsiteX12" fmla="*/ 1426956 w 2706296"/>
              <a:gd name="connsiteY12" fmla="*/ 69708 h 988208"/>
              <a:gd name="connsiteX13" fmla="*/ 1271139 w 2706296"/>
              <a:gd name="connsiteY13" fmla="*/ 69708 h 988208"/>
              <a:gd name="connsiteX14" fmla="*/ 569962 w 2706296"/>
              <a:gd name="connsiteY14" fmla="*/ 988208 h 988208"/>
              <a:gd name="connsiteX15" fmla="*/ 0 w 2706296"/>
              <a:gd name="connsiteY15" fmla="*/ 988208 h 988208"/>
              <a:gd name="connsiteX16" fmla="*/ 8201 w 2706296"/>
              <a:gd name="connsiteY16" fmla="*/ 807788 h 988208"/>
              <a:gd name="connsiteX0" fmla="*/ 8201 w 2706296"/>
              <a:gd name="connsiteY0" fmla="*/ 807788 h 988208"/>
              <a:gd name="connsiteX1" fmla="*/ 565862 w 2706296"/>
              <a:gd name="connsiteY1" fmla="*/ 820089 h 988208"/>
              <a:gd name="connsiteX2" fmla="*/ 1201431 w 2706296"/>
              <a:gd name="connsiteY2" fmla="*/ 0 h 988208"/>
              <a:gd name="connsiteX3" fmla="*/ 1439257 w 2706296"/>
              <a:gd name="connsiteY3" fmla="*/ 0 h 988208"/>
              <a:gd name="connsiteX4" fmla="*/ 1586873 w 2706296"/>
              <a:gd name="connsiteY4" fmla="*/ 151716 h 988208"/>
              <a:gd name="connsiteX5" fmla="*/ 1841101 w 2706296"/>
              <a:gd name="connsiteY5" fmla="*/ 159917 h 988208"/>
              <a:gd name="connsiteX6" fmla="*/ 2214242 w 2706296"/>
              <a:gd name="connsiteY6" fmla="*/ 672473 h 988208"/>
              <a:gd name="connsiteX7" fmla="*/ 2706296 w 2706296"/>
              <a:gd name="connsiteY7" fmla="*/ 672473 h 988208"/>
              <a:gd name="connsiteX8" fmla="*/ 2706296 w 2706296"/>
              <a:gd name="connsiteY8" fmla="*/ 881596 h 988208"/>
              <a:gd name="connsiteX9" fmla="*/ 2210142 w 2706296"/>
              <a:gd name="connsiteY9" fmla="*/ 881596 h 988208"/>
              <a:gd name="connsiteX10" fmla="*/ 1861603 w 2706296"/>
              <a:gd name="connsiteY10" fmla="*/ 389543 h 988208"/>
              <a:gd name="connsiteX11" fmla="*/ 1586874 w 2706296"/>
              <a:gd name="connsiteY11" fmla="*/ 373141 h 988208"/>
              <a:gd name="connsiteX12" fmla="*/ 1426956 w 2706296"/>
              <a:gd name="connsiteY12" fmla="*/ 69708 h 988208"/>
              <a:gd name="connsiteX13" fmla="*/ 1271139 w 2706296"/>
              <a:gd name="connsiteY13" fmla="*/ 69708 h 988208"/>
              <a:gd name="connsiteX14" fmla="*/ 569962 w 2706296"/>
              <a:gd name="connsiteY14" fmla="*/ 988208 h 988208"/>
              <a:gd name="connsiteX15" fmla="*/ 0 w 2706296"/>
              <a:gd name="connsiteY15" fmla="*/ 988208 h 988208"/>
              <a:gd name="connsiteX16" fmla="*/ 8201 w 2706296"/>
              <a:gd name="connsiteY16" fmla="*/ 807788 h 988208"/>
              <a:gd name="connsiteX0" fmla="*/ 8201 w 2706296"/>
              <a:gd name="connsiteY0" fmla="*/ 836491 h 1016911"/>
              <a:gd name="connsiteX1" fmla="*/ 565862 w 2706296"/>
              <a:gd name="connsiteY1" fmla="*/ 848792 h 1016911"/>
              <a:gd name="connsiteX2" fmla="*/ 1201431 w 2706296"/>
              <a:gd name="connsiteY2" fmla="*/ 28703 h 1016911"/>
              <a:gd name="connsiteX3" fmla="*/ 1443357 w 2706296"/>
              <a:gd name="connsiteY3" fmla="*/ 0 h 1016911"/>
              <a:gd name="connsiteX4" fmla="*/ 1586873 w 2706296"/>
              <a:gd name="connsiteY4" fmla="*/ 180419 h 1016911"/>
              <a:gd name="connsiteX5" fmla="*/ 1841101 w 2706296"/>
              <a:gd name="connsiteY5" fmla="*/ 188620 h 1016911"/>
              <a:gd name="connsiteX6" fmla="*/ 2214242 w 2706296"/>
              <a:gd name="connsiteY6" fmla="*/ 701176 h 1016911"/>
              <a:gd name="connsiteX7" fmla="*/ 2706296 w 2706296"/>
              <a:gd name="connsiteY7" fmla="*/ 701176 h 1016911"/>
              <a:gd name="connsiteX8" fmla="*/ 2706296 w 2706296"/>
              <a:gd name="connsiteY8" fmla="*/ 910299 h 1016911"/>
              <a:gd name="connsiteX9" fmla="*/ 2210142 w 2706296"/>
              <a:gd name="connsiteY9" fmla="*/ 910299 h 1016911"/>
              <a:gd name="connsiteX10" fmla="*/ 1861603 w 2706296"/>
              <a:gd name="connsiteY10" fmla="*/ 418246 h 1016911"/>
              <a:gd name="connsiteX11" fmla="*/ 1586874 w 2706296"/>
              <a:gd name="connsiteY11" fmla="*/ 401844 h 1016911"/>
              <a:gd name="connsiteX12" fmla="*/ 1426956 w 2706296"/>
              <a:gd name="connsiteY12" fmla="*/ 98411 h 1016911"/>
              <a:gd name="connsiteX13" fmla="*/ 1271139 w 2706296"/>
              <a:gd name="connsiteY13" fmla="*/ 98411 h 1016911"/>
              <a:gd name="connsiteX14" fmla="*/ 569962 w 2706296"/>
              <a:gd name="connsiteY14" fmla="*/ 1016911 h 1016911"/>
              <a:gd name="connsiteX15" fmla="*/ 0 w 2706296"/>
              <a:gd name="connsiteY15" fmla="*/ 1016911 h 1016911"/>
              <a:gd name="connsiteX16" fmla="*/ 8201 w 2706296"/>
              <a:gd name="connsiteY16" fmla="*/ 836491 h 1016911"/>
              <a:gd name="connsiteX0" fmla="*/ 8201 w 2706296"/>
              <a:gd name="connsiteY0" fmla="*/ 844692 h 1025112"/>
              <a:gd name="connsiteX1" fmla="*/ 565862 w 2706296"/>
              <a:gd name="connsiteY1" fmla="*/ 856993 h 1025112"/>
              <a:gd name="connsiteX2" fmla="*/ 1201431 w 2706296"/>
              <a:gd name="connsiteY2" fmla="*/ 0 h 1025112"/>
              <a:gd name="connsiteX3" fmla="*/ 1443357 w 2706296"/>
              <a:gd name="connsiteY3" fmla="*/ 8201 h 1025112"/>
              <a:gd name="connsiteX4" fmla="*/ 1586873 w 2706296"/>
              <a:gd name="connsiteY4" fmla="*/ 188620 h 1025112"/>
              <a:gd name="connsiteX5" fmla="*/ 1841101 w 2706296"/>
              <a:gd name="connsiteY5" fmla="*/ 196821 h 1025112"/>
              <a:gd name="connsiteX6" fmla="*/ 2214242 w 2706296"/>
              <a:gd name="connsiteY6" fmla="*/ 709377 h 1025112"/>
              <a:gd name="connsiteX7" fmla="*/ 2706296 w 2706296"/>
              <a:gd name="connsiteY7" fmla="*/ 709377 h 1025112"/>
              <a:gd name="connsiteX8" fmla="*/ 2706296 w 2706296"/>
              <a:gd name="connsiteY8" fmla="*/ 918500 h 1025112"/>
              <a:gd name="connsiteX9" fmla="*/ 2210142 w 2706296"/>
              <a:gd name="connsiteY9" fmla="*/ 918500 h 1025112"/>
              <a:gd name="connsiteX10" fmla="*/ 1861603 w 2706296"/>
              <a:gd name="connsiteY10" fmla="*/ 426447 h 1025112"/>
              <a:gd name="connsiteX11" fmla="*/ 1586874 w 2706296"/>
              <a:gd name="connsiteY11" fmla="*/ 410045 h 1025112"/>
              <a:gd name="connsiteX12" fmla="*/ 1426956 w 2706296"/>
              <a:gd name="connsiteY12" fmla="*/ 106612 h 1025112"/>
              <a:gd name="connsiteX13" fmla="*/ 1271139 w 2706296"/>
              <a:gd name="connsiteY13" fmla="*/ 106612 h 1025112"/>
              <a:gd name="connsiteX14" fmla="*/ 569962 w 2706296"/>
              <a:gd name="connsiteY14" fmla="*/ 1025112 h 1025112"/>
              <a:gd name="connsiteX15" fmla="*/ 0 w 2706296"/>
              <a:gd name="connsiteY15" fmla="*/ 1025112 h 1025112"/>
              <a:gd name="connsiteX16" fmla="*/ 8201 w 2706296"/>
              <a:gd name="connsiteY16" fmla="*/ 844692 h 1025112"/>
              <a:gd name="connsiteX0" fmla="*/ 8201 w 2706296"/>
              <a:gd name="connsiteY0" fmla="*/ 848792 h 1029212"/>
              <a:gd name="connsiteX1" fmla="*/ 565862 w 2706296"/>
              <a:gd name="connsiteY1" fmla="*/ 861093 h 1029212"/>
              <a:gd name="connsiteX2" fmla="*/ 1205532 w 2706296"/>
              <a:gd name="connsiteY2" fmla="*/ 0 h 1029212"/>
              <a:gd name="connsiteX3" fmla="*/ 1443357 w 2706296"/>
              <a:gd name="connsiteY3" fmla="*/ 12301 h 1029212"/>
              <a:gd name="connsiteX4" fmla="*/ 1586873 w 2706296"/>
              <a:gd name="connsiteY4" fmla="*/ 192720 h 1029212"/>
              <a:gd name="connsiteX5" fmla="*/ 1841101 w 2706296"/>
              <a:gd name="connsiteY5" fmla="*/ 200921 h 1029212"/>
              <a:gd name="connsiteX6" fmla="*/ 2214242 w 2706296"/>
              <a:gd name="connsiteY6" fmla="*/ 713477 h 1029212"/>
              <a:gd name="connsiteX7" fmla="*/ 2706296 w 2706296"/>
              <a:gd name="connsiteY7" fmla="*/ 713477 h 1029212"/>
              <a:gd name="connsiteX8" fmla="*/ 2706296 w 2706296"/>
              <a:gd name="connsiteY8" fmla="*/ 922600 h 1029212"/>
              <a:gd name="connsiteX9" fmla="*/ 2210142 w 2706296"/>
              <a:gd name="connsiteY9" fmla="*/ 922600 h 1029212"/>
              <a:gd name="connsiteX10" fmla="*/ 1861603 w 2706296"/>
              <a:gd name="connsiteY10" fmla="*/ 430547 h 1029212"/>
              <a:gd name="connsiteX11" fmla="*/ 1586874 w 2706296"/>
              <a:gd name="connsiteY11" fmla="*/ 414145 h 1029212"/>
              <a:gd name="connsiteX12" fmla="*/ 1426956 w 2706296"/>
              <a:gd name="connsiteY12" fmla="*/ 110712 h 1029212"/>
              <a:gd name="connsiteX13" fmla="*/ 1271139 w 2706296"/>
              <a:gd name="connsiteY13" fmla="*/ 110712 h 1029212"/>
              <a:gd name="connsiteX14" fmla="*/ 569962 w 2706296"/>
              <a:gd name="connsiteY14" fmla="*/ 1029212 h 1029212"/>
              <a:gd name="connsiteX15" fmla="*/ 0 w 2706296"/>
              <a:gd name="connsiteY15" fmla="*/ 1029212 h 1029212"/>
              <a:gd name="connsiteX16" fmla="*/ 8201 w 2706296"/>
              <a:gd name="connsiteY16" fmla="*/ 848792 h 1029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06296" h="1029212">
                <a:moveTo>
                  <a:pt x="8201" y="848792"/>
                </a:moveTo>
                <a:lnTo>
                  <a:pt x="565862" y="861093"/>
                </a:lnTo>
                <a:lnTo>
                  <a:pt x="1205532" y="0"/>
                </a:lnTo>
                <a:lnTo>
                  <a:pt x="1443357" y="12301"/>
                </a:lnTo>
                <a:lnTo>
                  <a:pt x="1586873" y="192720"/>
                </a:lnTo>
                <a:lnTo>
                  <a:pt x="1841101" y="200921"/>
                </a:lnTo>
                <a:lnTo>
                  <a:pt x="2214242" y="713477"/>
                </a:lnTo>
                <a:lnTo>
                  <a:pt x="2706296" y="713477"/>
                </a:lnTo>
                <a:lnTo>
                  <a:pt x="2706296" y="922600"/>
                </a:lnTo>
                <a:lnTo>
                  <a:pt x="2210142" y="922600"/>
                </a:lnTo>
                <a:lnTo>
                  <a:pt x="1861603" y="430547"/>
                </a:lnTo>
                <a:lnTo>
                  <a:pt x="1586874" y="414145"/>
                </a:lnTo>
                <a:lnTo>
                  <a:pt x="1426956" y="110712"/>
                </a:lnTo>
                <a:lnTo>
                  <a:pt x="1271139" y="110712"/>
                </a:lnTo>
                <a:lnTo>
                  <a:pt x="569962" y="1029212"/>
                </a:lnTo>
                <a:lnTo>
                  <a:pt x="0" y="1029212"/>
                </a:lnTo>
                <a:lnTo>
                  <a:pt x="8201" y="84879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9" name="矢印: 右 128">
            <a:extLst>
              <a:ext uri="{FF2B5EF4-FFF2-40B4-BE49-F238E27FC236}">
                <a16:creationId xmlns:a16="http://schemas.microsoft.com/office/drawing/2014/main" id="{E0EBE752-F841-4FB3-A28A-1C0465E924D9}"/>
              </a:ext>
            </a:extLst>
          </p:cNvPr>
          <p:cNvSpPr/>
          <p:nvPr/>
        </p:nvSpPr>
        <p:spPr>
          <a:xfrm rot="18561521">
            <a:off x="3289828" y="2300281"/>
            <a:ext cx="130389" cy="73631"/>
          </a:xfrm>
          <a:prstGeom prst="rightArrow">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3" name="フリーフォーム: 図形 162">
            <a:extLst>
              <a:ext uri="{FF2B5EF4-FFF2-40B4-BE49-F238E27FC236}">
                <a16:creationId xmlns:a16="http://schemas.microsoft.com/office/drawing/2014/main" id="{0285440E-BBD0-446A-9739-6FE81E59D1EA}"/>
              </a:ext>
            </a:extLst>
          </p:cNvPr>
          <p:cNvSpPr/>
          <p:nvPr/>
        </p:nvSpPr>
        <p:spPr>
          <a:xfrm>
            <a:off x="2988926" y="2789717"/>
            <a:ext cx="2078191" cy="45719"/>
          </a:xfrm>
          <a:custGeom>
            <a:avLst/>
            <a:gdLst>
              <a:gd name="connsiteX0" fmla="*/ 0 w 1049628"/>
              <a:gd name="connsiteY0" fmla="*/ 0 h 0"/>
              <a:gd name="connsiteX1" fmla="*/ 1049628 w 1049628"/>
              <a:gd name="connsiteY1" fmla="*/ 0 h 0"/>
            </a:gdLst>
            <a:ahLst/>
            <a:cxnLst>
              <a:cxn ang="0">
                <a:pos x="connsiteX0" y="connsiteY0"/>
              </a:cxn>
              <a:cxn ang="0">
                <a:pos x="connsiteX1" y="connsiteY1"/>
              </a:cxn>
            </a:cxnLst>
            <a:rect l="l" t="t" r="r" b="b"/>
            <a:pathLst>
              <a:path w="1049628">
                <a:moveTo>
                  <a:pt x="0" y="0"/>
                </a:moveTo>
                <a:lnTo>
                  <a:pt x="1049628" y="0"/>
                </a:lnTo>
              </a:path>
            </a:pathLst>
          </a:custGeom>
          <a:noFill/>
          <a:ln w="1270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4" name="フリーフォーム: 図形 163">
            <a:extLst>
              <a:ext uri="{FF2B5EF4-FFF2-40B4-BE49-F238E27FC236}">
                <a16:creationId xmlns:a16="http://schemas.microsoft.com/office/drawing/2014/main" id="{52C6FE7C-D61F-445E-8B88-950A84744E77}"/>
              </a:ext>
            </a:extLst>
          </p:cNvPr>
          <p:cNvSpPr/>
          <p:nvPr/>
        </p:nvSpPr>
        <p:spPr>
          <a:xfrm rot="16200000">
            <a:off x="2281316" y="3322059"/>
            <a:ext cx="338238" cy="0"/>
          </a:xfrm>
          <a:custGeom>
            <a:avLst/>
            <a:gdLst>
              <a:gd name="connsiteX0" fmla="*/ 0 w 659130"/>
              <a:gd name="connsiteY0" fmla="*/ 0 h 0"/>
              <a:gd name="connsiteX1" fmla="*/ 659130 w 659130"/>
              <a:gd name="connsiteY1" fmla="*/ 0 h 0"/>
            </a:gdLst>
            <a:ahLst/>
            <a:cxnLst>
              <a:cxn ang="0">
                <a:pos x="connsiteX0" y="connsiteY0"/>
              </a:cxn>
              <a:cxn ang="0">
                <a:pos x="connsiteX1" y="connsiteY1"/>
              </a:cxn>
            </a:cxnLst>
            <a:rect l="l" t="t" r="r" b="b"/>
            <a:pathLst>
              <a:path w="659130">
                <a:moveTo>
                  <a:pt x="0" y="0"/>
                </a:moveTo>
                <a:lnTo>
                  <a:pt x="659130" y="0"/>
                </a:lnTo>
              </a:path>
            </a:pathLst>
          </a:custGeom>
          <a:noFill/>
          <a:ln w="12700">
            <a:solidFill>
              <a:schemeClr val="accent2"/>
            </a:solidFill>
            <a:headEnd type="none"/>
            <a:tailEnd type="triangl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7" name="正方形/長方形 166">
            <a:extLst>
              <a:ext uri="{FF2B5EF4-FFF2-40B4-BE49-F238E27FC236}">
                <a16:creationId xmlns:a16="http://schemas.microsoft.com/office/drawing/2014/main" id="{EFA3264C-B96F-4D46-8798-91A1005DFD84}"/>
              </a:ext>
            </a:extLst>
          </p:cNvPr>
          <p:cNvSpPr/>
          <p:nvPr/>
        </p:nvSpPr>
        <p:spPr>
          <a:xfrm>
            <a:off x="5506472" y="2063107"/>
            <a:ext cx="3167098" cy="338554"/>
          </a:xfrm>
          <a:prstGeom prst="rect">
            <a:avLst/>
          </a:prstGeom>
        </p:spPr>
        <p:txBody>
          <a:bodyPr wrap="square">
            <a:spAutoFit/>
          </a:bodyPr>
          <a:lstStyle/>
          <a:p>
            <a:pPr lvl="0"/>
            <a:r>
              <a:rPr lang="en-US" altLang="ja-JP" sz="800" dirty="0">
                <a:solidFill>
                  <a:srgbClr val="FFFFFF">
                    <a:lumMod val="50000"/>
                  </a:srgbClr>
                </a:solidFill>
                <a:latin typeface="Calibri"/>
              </a:rPr>
              <a:t>Even if the Sensor level (3) is too high, </a:t>
            </a:r>
          </a:p>
          <a:p>
            <a:pPr lvl="0"/>
            <a:r>
              <a:rPr lang="en-US" altLang="ja-JP" sz="800" dirty="0">
                <a:solidFill>
                  <a:srgbClr val="FFFFFF">
                    <a:lumMod val="50000"/>
                  </a:srgbClr>
                </a:solidFill>
                <a:latin typeface="Calibri"/>
              </a:rPr>
              <a:t>the Output level (B) will not be higher than this level.</a:t>
            </a:r>
            <a:endParaRPr lang="ja-JP" altLang="en-US" sz="800" dirty="0">
              <a:solidFill>
                <a:srgbClr val="FFFFFF">
                  <a:lumMod val="50000"/>
                </a:srgbClr>
              </a:solidFill>
              <a:latin typeface="Calibri"/>
            </a:endParaRPr>
          </a:p>
        </p:txBody>
      </p:sp>
      <p:sp>
        <p:nvSpPr>
          <p:cNvPr id="168" name="テキスト ボックス 167">
            <a:extLst>
              <a:ext uri="{FF2B5EF4-FFF2-40B4-BE49-F238E27FC236}">
                <a16:creationId xmlns:a16="http://schemas.microsoft.com/office/drawing/2014/main" id="{2193D969-FCF2-4406-9BC9-DF674D3FDCAE}"/>
              </a:ext>
            </a:extLst>
          </p:cNvPr>
          <p:cNvSpPr txBox="1"/>
          <p:nvPr/>
        </p:nvSpPr>
        <p:spPr>
          <a:xfrm>
            <a:off x="9849193" y="3199168"/>
            <a:ext cx="377026" cy="261610"/>
          </a:xfrm>
          <a:prstGeom prst="rect">
            <a:avLst/>
          </a:prstGeom>
          <a:noFill/>
        </p:spPr>
        <p:txBody>
          <a:bodyPr wrap="none" rtlCol="0">
            <a:spAutoFit/>
          </a:bodyPr>
          <a:lstStyle/>
          <a:p>
            <a:r>
              <a:rPr kumimoji="1" lang="en-US" altLang="ja-JP" sz="1100" b="1" dirty="0">
                <a:solidFill>
                  <a:schemeClr val="bg1">
                    <a:lumMod val="50000"/>
                  </a:schemeClr>
                </a:solidFill>
                <a:effectLst>
                  <a:outerShdw blurRad="50800" dist="38100" dir="8100000" algn="tr" rotWithShape="0">
                    <a:prstClr val="black">
                      <a:alpha val="40000"/>
                    </a:prstClr>
                  </a:outerShdw>
                </a:effectLst>
                <a:latin typeface="+mj-lt"/>
              </a:rPr>
              <a:t>(</a:t>
            </a:r>
            <a:r>
              <a:rPr lang="en-US" altLang="ja-JP" sz="1100" b="1" dirty="0">
                <a:solidFill>
                  <a:schemeClr val="bg1">
                    <a:lumMod val="50000"/>
                  </a:schemeClr>
                </a:solidFill>
                <a:effectLst>
                  <a:outerShdw blurRad="50800" dist="38100" dir="8100000" algn="tr" rotWithShape="0">
                    <a:prstClr val="black">
                      <a:alpha val="40000"/>
                    </a:prstClr>
                  </a:outerShdw>
                </a:effectLst>
                <a:latin typeface="+mj-lt"/>
              </a:rPr>
              <a:t>3’</a:t>
            </a:r>
            <a:r>
              <a:rPr kumimoji="1" lang="en-US" altLang="ja-JP" sz="1100" b="1" dirty="0">
                <a:solidFill>
                  <a:schemeClr val="bg1">
                    <a:lumMod val="50000"/>
                  </a:schemeClr>
                </a:solidFill>
                <a:effectLst>
                  <a:outerShdw blurRad="50800" dist="38100" dir="8100000" algn="tr" rotWithShape="0">
                    <a:prstClr val="black">
                      <a:alpha val="40000"/>
                    </a:prstClr>
                  </a:outerShdw>
                </a:effectLst>
                <a:latin typeface="+mj-lt"/>
              </a:rPr>
              <a:t>)</a:t>
            </a:r>
            <a:endParaRPr kumimoji="1" lang="ja-JP" altLang="en-US" sz="1000" b="1" dirty="0">
              <a:solidFill>
                <a:schemeClr val="bg1">
                  <a:lumMod val="50000"/>
                </a:schemeClr>
              </a:solidFill>
              <a:effectLst>
                <a:outerShdw blurRad="50800" dist="38100" dir="8100000" algn="tr" rotWithShape="0">
                  <a:prstClr val="black">
                    <a:alpha val="40000"/>
                  </a:prstClr>
                </a:outerShdw>
              </a:effectLst>
              <a:latin typeface="+mj-lt"/>
            </a:endParaRPr>
          </a:p>
        </p:txBody>
      </p:sp>
    </p:spTree>
    <p:extLst>
      <p:ext uri="{BB962C8B-B14F-4D97-AF65-F5344CB8AC3E}">
        <p14:creationId xmlns:p14="http://schemas.microsoft.com/office/powerpoint/2010/main" val="29033436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グループ化 46"/>
          <p:cNvGrpSpPr/>
          <p:nvPr/>
        </p:nvGrpSpPr>
        <p:grpSpPr>
          <a:xfrm>
            <a:off x="1622181" y="288390"/>
            <a:ext cx="2053631" cy="1949899"/>
            <a:chOff x="2645711" y="841076"/>
            <a:chExt cx="2667654" cy="2532159"/>
          </a:xfrm>
        </p:grpSpPr>
        <p:grpSp>
          <p:nvGrpSpPr>
            <p:cNvPr id="49" name="グループ化 48"/>
            <p:cNvGrpSpPr/>
            <p:nvPr/>
          </p:nvGrpSpPr>
          <p:grpSpPr>
            <a:xfrm>
              <a:off x="2951391" y="1221263"/>
              <a:ext cx="2030342" cy="1771248"/>
              <a:chOff x="2951391" y="1221263"/>
              <a:chExt cx="2030342" cy="1771248"/>
            </a:xfrm>
          </p:grpSpPr>
          <p:sp>
            <p:nvSpPr>
              <p:cNvPr id="53" name="円/楕円 52"/>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3600" kern="0">
                  <a:solidFill>
                    <a:prstClr val="white"/>
                  </a:solidFill>
                  <a:latin typeface="Meiryo UI"/>
                  <a:ea typeface="Meiryo UI"/>
                </a:endParaRPr>
              </a:p>
            </p:txBody>
          </p:sp>
          <p:sp>
            <p:nvSpPr>
              <p:cNvPr id="54" name="角丸四角形 53"/>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2800" b="1" kern="0" dirty="0">
                    <a:solidFill>
                      <a:prstClr val="white"/>
                    </a:solidFill>
                    <a:latin typeface="Calibri"/>
                    <a:ea typeface="Meiryo UI"/>
                  </a:rPr>
                  <a:t>Frame</a:t>
                </a:r>
                <a:endParaRPr kumimoji="0" lang="ja-JP" altLang="en-US" sz="2400" b="1" kern="0" dirty="0">
                  <a:solidFill>
                    <a:prstClr val="white"/>
                  </a:solidFill>
                  <a:latin typeface="Calibri"/>
                  <a:ea typeface="Meiryo UI"/>
                </a:endParaRPr>
              </a:p>
            </p:txBody>
          </p:sp>
        </p:grpSp>
        <p:pic>
          <p:nvPicPr>
            <p:cNvPr id="50" name="Picture 2" descr="C:\Users\toa27839.TOA\AppData\Local\Temp\notesEA312D\Bubble_material_noshadow-01.png"/>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204" name="正方形/長方形 203"/>
          <p:cNvSpPr/>
          <p:nvPr/>
        </p:nvSpPr>
        <p:spPr>
          <a:xfrm>
            <a:off x="5351086" y="975556"/>
            <a:ext cx="4044320" cy="554202"/>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Common topics: Control</a:t>
            </a:r>
            <a:endParaRPr lang="ja-JP" altLang="en-US" sz="3000" dirty="0">
              <a:solidFill>
                <a:schemeClr val="accent6">
                  <a:lumMod val="75000"/>
                </a:schemeClr>
              </a:solidFill>
              <a:latin typeface="Calibri"/>
            </a:endParaRPr>
          </a:p>
        </p:txBody>
      </p:sp>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grpSp>
        <p:nvGrpSpPr>
          <p:cNvPr id="7" name="グループ化 6"/>
          <p:cNvGrpSpPr/>
          <p:nvPr/>
        </p:nvGrpSpPr>
        <p:grpSpPr>
          <a:xfrm>
            <a:off x="3185961" y="6236455"/>
            <a:ext cx="4212956" cy="1188679"/>
            <a:chOff x="2123728" y="4155926"/>
            <a:chExt cx="2808312" cy="792127"/>
          </a:xfrm>
        </p:grpSpPr>
        <p:sp>
          <p:nvSpPr>
            <p:cNvPr id="94" name="四角形吹き出し 93"/>
            <p:cNvSpPr/>
            <p:nvPr/>
          </p:nvSpPr>
          <p:spPr>
            <a:xfrm>
              <a:off x="2825228" y="4356983"/>
              <a:ext cx="2079848" cy="519023"/>
            </a:xfrm>
            <a:prstGeom prst="wedgeRectCallout">
              <a:avLst>
                <a:gd name="adj1" fmla="val 82315"/>
                <a:gd name="adj2" fmla="val -33949"/>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rtlCol="0" anchor="ctr"/>
            <a:lstStyle/>
            <a:p>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233" name="四角形吹き出し 232"/>
            <p:cNvSpPr/>
            <p:nvPr/>
          </p:nvSpPr>
          <p:spPr>
            <a:xfrm>
              <a:off x="2123728" y="4155926"/>
              <a:ext cx="2808312" cy="792127"/>
            </a:xfrm>
            <a:prstGeom prst="wedgeRectCallout">
              <a:avLst>
                <a:gd name="adj1" fmla="val -63776"/>
                <a:gd name="adj2" fmla="val 4146"/>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Main function is ATT bypass control when the system progress emergency broadcast. But you can set other function to the “ATT control” output.</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grpSp>
      <p:graphicFrame>
        <p:nvGraphicFramePr>
          <p:cNvPr id="2" name="表 1"/>
          <p:cNvGraphicFramePr>
            <a:graphicFrameLocks noGrp="1"/>
          </p:cNvGraphicFramePr>
          <p:nvPr>
            <p:extLst>
              <p:ext uri="{D42A27DB-BD31-4B8C-83A1-F6EECF244321}">
                <p14:modId xmlns:p14="http://schemas.microsoft.com/office/powerpoint/2010/main" val="3115356342"/>
              </p:ext>
            </p:extLst>
          </p:nvPr>
        </p:nvGraphicFramePr>
        <p:xfrm>
          <a:off x="8232529" y="3439391"/>
          <a:ext cx="5323785" cy="1062284"/>
        </p:xfrm>
        <a:graphic>
          <a:graphicData uri="http://schemas.openxmlformats.org/drawingml/2006/table">
            <a:tbl>
              <a:tblPr firstRow="1" bandRow="1">
                <a:tableStyleId>{5C22544A-7EE6-4342-B048-85BDC9FD1C3A}</a:tableStyleId>
              </a:tblPr>
              <a:tblGrid>
                <a:gridCol w="1542927">
                  <a:extLst>
                    <a:ext uri="{9D8B030D-6E8A-4147-A177-3AD203B41FA5}">
                      <a16:colId xmlns:a16="http://schemas.microsoft.com/office/drawing/2014/main" val="20000"/>
                    </a:ext>
                  </a:extLst>
                </a:gridCol>
                <a:gridCol w="756172">
                  <a:extLst>
                    <a:ext uri="{9D8B030D-6E8A-4147-A177-3AD203B41FA5}">
                      <a16:colId xmlns:a16="http://schemas.microsoft.com/office/drawing/2014/main" val="20001"/>
                    </a:ext>
                  </a:extLst>
                </a:gridCol>
                <a:gridCol w="3024686">
                  <a:extLst>
                    <a:ext uri="{9D8B030D-6E8A-4147-A177-3AD203B41FA5}">
                      <a16:colId xmlns:a16="http://schemas.microsoft.com/office/drawing/2014/main" val="20002"/>
                    </a:ext>
                  </a:extLst>
                </a:gridCol>
              </a:tblGrid>
              <a:tr h="531142">
                <a:tc>
                  <a:txBody>
                    <a:bodyPr/>
                    <a:lstStyle/>
                    <a:p>
                      <a:pPr>
                        <a:lnSpc>
                          <a:spcPts val="1200"/>
                        </a:lnSpc>
                      </a:pPr>
                      <a:r>
                        <a:rPr kumimoji="1" lang="en-US" altLang="ja-JP" sz="1800" b="0" dirty="0">
                          <a:solidFill>
                            <a:schemeClr val="bg1"/>
                          </a:solidFill>
                        </a:rPr>
                        <a:t>Control</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16ch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800" b="0" dirty="0">
                          <a:solidFill>
                            <a:schemeClr val="tx1"/>
                          </a:solidFill>
                        </a:rPr>
                        <a:t>Non-voltage</a:t>
                      </a:r>
                    </a:p>
                    <a:p>
                      <a:pPr>
                        <a:lnSpc>
                          <a:spcPts val="1400"/>
                        </a:lnSpc>
                      </a:pPr>
                      <a:r>
                        <a:rPr kumimoji="1" lang="en-US" altLang="ja-JP" sz="1800" b="0" dirty="0">
                          <a:solidFill>
                            <a:schemeClr val="tx1"/>
                          </a:solidFill>
                        </a:rPr>
                        <a:t>Assignable some functions</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531142">
                <a:tc>
                  <a:txBody>
                    <a:bodyPr/>
                    <a:lstStyle/>
                    <a:p>
                      <a:pPr>
                        <a:lnSpc>
                          <a:spcPts val="1400"/>
                        </a:lnSpc>
                      </a:pPr>
                      <a:r>
                        <a:rPr kumimoji="1" lang="en-US" altLang="ja-JP" sz="1800" b="0" dirty="0">
                          <a:solidFill>
                            <a:schemeClr val="bg1"/>
                          </a:solidFill>
                        </a:rPr>
                        <a:t>Emergency</a:t>
                      </a:r>
                    </a:p>
                    <a:p>
                      <a:pPr>
                        <a:lnSpc>
                          <a:spcPts val="1400"/>
                        </a:lnSpc>
                      </a:pPr>
                      <a:r>
                        <a:rPr kumimoji="1" lang="en-US" altLang="ja-JP" sz="1800" b="0" dirty="0">
                          <a:solidFill>
                            <a:schemeClr val="bg1"/>
                          </a:solidFill>
                        </a:rPr>
                        <a:t>Control</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2ch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354" rtl="0" eaLnBrk="1" fontAlgn="auto" latinLnBrk="0" hangingPunct="1">
                        <a:lnSpc>
                          <a:spcPts val="14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+24V/-24V switchable</a:t>
                      </a:r>
                    </a:p>
                    <a:p>
                      <a:pPr marL="0" marR="0" lvl="0" indent="0" algn="l" defTabSz="914354" rtl="0" eaLnBrk="1" fontAlgn="auto" latinLnBrk="0" hangingPunct="1">
                        <a:lnSpc>
                          <a:spcPts val="14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Assignable functions</a:t>
                      </a:r>
                      <a:endParaRPr kumimoji="1" lang="ja-JP" altLang="en-US" sz="1800" b="0" i="0" u="none" strike="noStrike" kern="1200" cap="none" spc="0" normalizeH="0" baseline="0" noProof="0" dirty="0">
                        <a:ln>
                          <a:noFill/>
                        </a:ln>
                        <a:solidFill>
                          <a:srgbClr val="5F5F5F"/>
                        </a:solidFill>
                        <a:effectLst/>
                        <a:uLnTx/>
                        <a:uFillTx/>
                        <a:latin typeface="+mn-lt"/>
                        <a:ea typeface="+mn-ea"/>
                        <a:cs typeface="+mn-cs"/>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bl>
          </a:graphicData>
        </a:graphic>
      </p:graphicFrame>
      <p:sp>
        <p:nvSpPr>
          <p:cNvPr id="8" name="正方形/長方形 7"/>
          <p:cNvSpPr/>
          <p:nvPr/>
        </p:nvSpPr>
        <p:spPr>
          <a:xfrm>
            <a:off x="8215538" y="2994762"/>
            <a:ext cx="875822" cy="461855"/>
          </a:xfrm>
          <a:prstGeom prst="rect">
            <a:avLst/>
          </a:prstGeom>
        </p:spPr>
        <p:txBody>
          <a:bodyPr wrap="none" lIns="137187" tIns="68594" rIns="137187" bIns="68594">
            <a:spAutoFit/>
          </a:bodyPr>
          <a:lstStyle/>
          <a:p>
            <a:r>
              <a:rPr lang="en-US" altLang="ja-JP" sz="2100" b="1" dirty="0">
                <a:solidFill>
                  <a:srgbClr val="5F5F5F"/>
                </a:solidFill>
                <a:latin typeface="Calibri"/>
                <a:cs typeface="Consolas" panose="020B0609020204030204" pitchFamily="49" charset="0"/>
              </a:rPr>
              <a:t>Input</a:t>
            </a:r>
            <a:endParaRPr lang="ja-JP" altLang="en-US" b="1" dirty="0">
              <a:solidFill>
                <a:srgbClr val="5F5F5F"/>
              </a:solidFill>
            </a:endParaRPr>
          </a:p>
        </p:txBody>
      </p:sp>
      <p:graphicFrame>
        <p:nvGraphicFramePr>
          <p:cNvPr id="90" name="表 89"/>
          <p:cNvGraphicFramePr>
            <a:graphicFrameLocks noGrp="1"/>
          </p:cNvGraphicFramePr>
          <p:nvPr>
            <p:extLst>
              <p:ext uri="{D42A27DB-BD31-4B8C-83A1-F6EECF244321}">
                <p14:modId xmlns:p14="http://schemas.microsoft.com/office/powerpoint/2010/main" val="2905376365"/>
              </p:ext>
            </p:extLst>
          </p:nvPr>
        </p:nvGraphicFramePr>
        <p:xfrm>
          <a:off x="8254222" y="4844127"/>
          <a:ext cx="5323786" cy="2708310"/>
        </p:xfrm>
        <a:graphic>
          <a:graphicData uri="http://schemas.openxmlformats.org/drawingml/2006/table">
            <a:tbl>
              <a:tblPr firstRow="1" bandRow="1">
                <a:tableStyleId>{5C22544A-7EE6-4342-B048-85BDC9FD1C3A}</a:tableStyleId>
              </a:tblPr>
              <a:tblGrid>
                <a:gridCol w="1521235">
                  <a:extLst>
                    <a:ext uri="{9D8B030D-6E8A-4147-A177-3AD203B41FA5}">
                      <a16:colId xmlns:a16="http://schemas.microsoft.com/office/drawing/2014/main" val="20000"/>
                    </a:ext>
                  </a:extLst>
                </a:gridCol>
                <a:gridCol w="756172">
                  <a:extLst>
                    <a:ext uri="{9D8B030D-6E8A-4147-A177-3AD203B41FA5}">
                      <a16:colId xmlns:a16="http://schemas.microsoft.com/office/drawing/2014/main" val="20001"/>
                    </a:ext>
                  </a:extLst>
                </a:gridCol>
                <a:gridCol w="3046379">
                  <a:extLst>
                    <a:ext uri="{9D8B030D-6E8A-4147-A177-3AD203B41FA5}">
                      <a16:colId xmlns:a16="http://schemas.microsoft.com/office/drawing/2014/main" val="20002"/>
                    </a:ext>
                  </a:extLst>
                </a:gridCol>
              </a:tblGrid>
              <a:tr h="597844">
                <a:tc>
                  <a:txBody>
                    <a:bodyPr/>
                    <a:lstStyle/>
                    <a:p>
                      <a:pPr>
                        <a:lnSpc>
                          <a:spcPts val="1400"/>
                        </a:lnSpc>
                      </a:pPr>
                      <a:r>
                        <a:rPr kumimoji="1" lang="en-US" altLang="ja-JP" sz="1800" b="0" dirty="0">
                          <a:solidFill>
                            <a:schemeClr val="bg1"/>
                          </a:solidFill>
                        </a:rPr>
                        <a:t>Control</a:t>
                      </a:r>
                    </a:p>
                    <a:p>
                      <a:pPr>
                        <a:lnSpc>
                          <a:spcPts val="1400"/>
                        </a:lnSpc>
                      </a:pPr>
                      <a:r>
                        <a:rPr kumimoji="1" lang="en-US" altLang="ja-JP" sz="1600" b="0" dirty="0">
                          <a:solidFill>
                            <a:schemeClr val="bg1"/>
                          </a:solidFill>
                        </a:rPr>
                        <a:t>General</a:t>
                      </a:r>
                      <a:endParaRPr kumimoji="1" lang="ja-JP" altLang="en-US" sz="16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8ch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600"/>
                        </a:lnSpc>
                      </a:pPr>
                      <a:r>
                        <a:rPr kumimoji="1" lang="en-US" altLang="ja-JP" sz="1800" b="0" dirty="0">
                          <a:solidFill>
                            <a:schemeClr val="tx1"/>
                          </a:solidFill>
                        </a:rPr>
                        <a:t>No voltage, Open collector</a:t>
                      </a:r>
                    </a:p>
                    <a:p>
                      <a:pPr marL="0" marR="0" lvl="0" indent="0" algn="l" defTabSz="914354" rtl="0" eaLnBrk="1" fontAlgn="auto" latinLnBrk="0" hangingPunct="1">
                        <a:lnSpc>
                          <a:spcPts val="16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Assignable functions</a:t>
                      </a:r>
                      <a:endParaRPr kumimoji="1" lang="ja-JP" altLang="en-US" sz="1800" b="0" i="0" u="none" strike="noStrike" kern="1200" cap="none" spc="0" normalizeH="0" baseline="0" noProof="0" dirty="0">
                        <a:ln>
                          <a:noFill/>
                        </a:ln>
                        <a:solidFill>
                          <a:srgbClr val="5F5F5F"/>
                        </a:solidFill>
                        <a:effectLst/>
                        <a:uLnTx/>
                        <a:uFillTx/>
                        <a:latin typeface="+mn-lt"/>
                        <a:ea typeface="+mn-ea"/>
                        <a:cs typeface="+mn-cs"/>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1055233">
                <a:tc>
                  <a:txBody>
                    <a:bodyPr/>
                    <a:lstStyle/>
                    <a:p>
                      <a:pPr>
                        <a:lnSpc>
                          <a:spcPts val="1400"/>
                        </a:lnSpc>
                      </a:pPr>
                      <a:r>
                        <a:rPr kumimoji="1" lang="en-US" altLang="ja-JP" sz="1800" b="0" dirty="0">
                          <a:solidFill>
                            <a:schemeClr val="bg1"/>
                          </a:solidFill>
                        </a:rPr>
                        <a:t>Control</a:t>
                      </a:r>
                    </a:p>
                    <a:p>
                      <a:pPr>
                        <a:lnSpc>
                          <a:spcPts val="1400"/>
                        </a:lnSpc>
                      </a:pPr>
                      <a:r>
                        <a:rPr kumimoji="1" lang="en-US" altLang="ja-JP" sz="1500" b="0" dirty="0">
                          <a:solidFill>
                            <a:schemeClr val="bg1"/>
                          </a:solidFill>
                        </a:rPr>
                        <a:t>Fault/CPU</a:t>
                      </a:r>
                      <a:r>
                        <a:rPr kumimoji="1" lang="en-US" altLang="ja-JP" sz="1500" b="0" baseline="0" dirty="0">
                          <a:solidFill>
                            <a:schemeClr val="bg1"/>
                          </a:solidFill>
                        </a:rPr>
                        <a:t> off</a:t>
                      </a: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3ch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354" rtl="0" eaLnBrk="1" fontAlgn="auto" latinLnBrk="0" hangingPunct="1">
                        <a:lnSpc>
                          <a:spcPts val="16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No voltage, Open collector</a:t>
                      </a:r>
                    </a:p>
                    <a:p>
                      <a:pPr marL="0" marR="0" lvl="0" indent="0" algn="l" defTabSz="914354" rtl="0" eaLnBrk="1" fontAlgn="auto" latinLnBrk="0" hangingPunct="1">
                        <a:lnSpc>
                          <a:spcPts val="16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General fault: 1ch</a:t>
                      </a:r>
                    </a:p>
                    <a:p>
                      <a:pPr marL="0" marR="0" lvl="0" indent="0" algn="l" defTabSz="914354" rtl="0" eaLnBrk="1" fontAlgn="auto" latinLnBrk="0" hangingPunct="1">
                        <a:lnSpc>
                          <a:spcPts val="16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CPU fault: 1ch</a:t>
                      </a:r>
                    </a:p>
                    <a:p>
                      <a:pPr marL="0" marR="0" lvl="0" indent="0" algn="l" defTabSz="914354" rtl="0" eaLnBrk="1" fontAlgn="auto" latinLnBrk="0" hangingPunct="1">
                        <a:lnSpc>
                          <a:spcPts val="16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CPU off: 1ch</a:t>
                      </a: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1055233">
                <a:tc>
                  <a:txBody>
                    <a:bodyPr/>
                    <a:lstStyle/>
                    <a:p>
                      <a:pPr>
                        <a:lnSpc>
                          <a:spcPts val="1400"/>
                        </a:lnSpc>
                      </a:pPr>
                      <a:r>
                        <a:rPr kumimoji="1" lang="en-US" altLang="ja-JP" sz="1800" b="0" dirty="0">
                          <a:solidFill>
                            <a:schemeClr val="bg1"/>
                          </a:solidFill>
                        </a:rPr>
                        <a:t>ATT/Control</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600"/>
                        </a:lnSpc>
                      </a:pPr>
                      <a:r>
                        <a:rPr kumimoji="1" lang="en-US" altLang="ja-JP" sz="1800" b="0" dirty="0">
                          <a:solidFill>
                            <a:schemeClr val="tx1"/>
                          </a:solidFill>
                        </a:rPr>
                        <a:t>Ref*</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354" rtl="0" eaLnBrk="1" fontAlgn="auto" latinLnBrk="0" hangingPunct="1">
                        <a:lnSpc>
                          <a:spcPts val="16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Non voltage, Relay,</a:t>
                      </a:r>
                    </a:p>
                    <a:p>
                      <a:pPr marL="0" marR="0" lvl="0" indent="0" algn="l" defTabSz="914354" rtl="0" eaLnBrk="1" fontAlgn="auto" latinLnBrk="0" hangingPunct="1">
                        <a:lnSpc>
                          <a:spcPts val="16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Assignable functions</a:t>
                      </a:r>
                    </a:p>
                    <a:p>
                      <a:pPr marL="0" marR="0" lvl="0" indent="0" algn="l" defTabSz="914354" rtl="0" eaLnBrk="1" fontAlgn="auto" latinLnBrk="0" hangingPunct="1">
                        <a:lnSpc>
                          <a:spcPts val="16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 VX-3004F/3008F: 8ch</a:t>
                      </a:r>
                    </a:p>
                    <a:p>
                      <a:pPr marL="0" marR="0" lvl="0" indent="0" algn="l" defTabSz="914354" rtl="0" eaLnBrk="1" fontAlgn="auto" latinLnBrk="0" hangingPunct="1">
                        <a:lnSpc>
                          <a:spcPts val="16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 VX-3016F: 16ch</a:t>
                      </a: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bl>
          </a:graphicData>
        </a:graphic>
      </p:graphicFrame>
      <p:sp>
        <p:nvSpPr>
          <p:cNvPr id="91" name="正方形/長方形 90"/>
          <p:cNvSpPr/>
          <p:nvPr/>
        </p:nvSpPr>
        <p:spPr>
          <a:xfrm>
            <a:off x="8237231" y="4460699"/>
            <a:ext cx="1080229" cy="461855"/>
          </a:xfrm>
          <a:prstGeom prst="rect">
            <a:avLst/>
          </a:prstGeom>
        </p:spPr>
        <p:txBody>
          <a:bodyPr wrap="none" lIns="137187" tIns="68594" rIns="137187" bIns="68594">
            <a:spAutoFit/>
          </a:bodyPr>
          <a:lstStyle/>
          <a:p>
            <a:r>
              <a:rPr lang="en-US" altLang="ja-JP" sz="2100" b="1" dirty="0">
                <a:solidFill>
                  <a:srgbClr val="5F5F5F"/>
                </a:solidFill>
                <a:latin typeface="Calibri"/>
                <a:cs typeface="Consolas" panose="020B0609020204030204" pitchFamily="49" charset="0"/>
              </a:rPr>
              <a:t>Output</a:t>
            </a:r>
            <a:endParaRPr lang="ja-JP" altLang="en-US" b="1" dirty="0">
              <a:solidFill>
                <a:srgbClr val="5F5F5F"/>
              </a:solidFill>
            </a:endParaRPr>
          </a:p>
        </p:txBody>
      </p:sp>
      <p:grpSp>
        <p:nvGrpSpPr>
          <p:cNvPr id="95" name="グループ化 94"/>
          <p:cNvGrpSpPr/>
          <p:nvPr/>
        </p:nvGrpSpPr>
        <p:grpSpPr>
          <a:xfrm>
            <a:off x="3185961" y="3388345"/>
            <a:ext cx="4212956" cy="2307828"/>
            <a:chOff x="2123728" y="4155926"/>
            <a:chExt cx="2808312" cy="1537919"/>
          </a:xfrm>
        </p:grpSpPr>
        <p:sp>
          <p:nvSpPr>
            <p:cNvPr id="96" name="四角形吹き出し 95"/>
            <p:cNvSpPr/>
            <p:nvPr/>
          </p:nvSpPr>
          <p:spPr>
            <a:xfrm>
              <a:off x="2825228" y="4356983"/>
              <a:ext cx="2079848" cy="519023"/>
            </a:xfrm>
            <a:prstGeom prst="wedgeRectCallout">
              <a:avLst>
                <a:gd name="adj1" fmla="val 80483"/>
                <a:gd name="adj2" fmla="val 11930"/>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rtlCol="0" anchor="ctr"/>
            <a:lstStyle/>
            <a:p>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97" name="四角形吹き出し 96"/>
            <p:cNvSpPr/>
            <p:nvPr/>
          </p:nvSpPr>
          <p:spPr>
            <a:xfrm>
              <a:off x="2123728" y="4155926"/>
              <a:ext cx="2808312" cy="1537919"/>
            </a:xfrm>
            <a:prstGeom prst="wedgeRectCallout">
              <a:avLst>
                <a:gd name="adj1" fmla="val -64454"/>
                <a:gd name="adj2" fmla="val 54649"/>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Some fire alarm machine is equipped with FDS output which +24V/-24V switching. This connecter is for connecting the output of the fire alarm machine.</a:t>
              </a:r>
            </a:p>
            <a:p>
              <a:endParaRPr lang="en-US" altLang="ja-JP" sz="1700" dirty="0">
                <a:solidFill>
                  <a:srgbClr val="FFFFFF"/>
                </a:solidFill>
                <a:latin typeface="Calibri"/>
                <a:ea typeface="メイリオ" panose="020B0604030504040204" pitchFamily="50" charset="-128"/>
                <a:cs typeface="メイリオ" panose="020B0604030504040204" pitchFamily="50" charset="-128"/>
              </a:endParaRPr>
            </a:p>
            <a:p>
              <a:endParaRPr lang="en-US" altLang="ja-JP" sz="1700" dirty="0">
                <a:solidFill>
                  <a:srgbClr val="FFFFFF"/>
                </a:solidFill>
                <a:latin typeface="Calibri"/>
                <a:ea typeface="メイリオ" panose="020B0604030504040204" pitchFamily="50" charset="-128"/>
                <a:cs typeface="メイリオ" panose="020B0604030504040204" pitchFamily="50" charset="-128"/>
              </a:endParaRPr>
            </a:p>
            <a:p>
              <a:endParaRPr lang="en-US" altLang="ja-JP" sz="1700" dirty="0">
                <a:solidFill>
                  <a:srgbClr val="FFFFFF"/>
                </a:solidFill>
                <a:latin typeface="Calibri"/>
                <a:ea typeface="メイリオ" panose="020B0604030504040204" pitchFamily="50" charset="-128"/>
                <a:cs typeface="メイリオ" panose="020B0604030504040204" pitchFamily="50" charset="-128"/>
              </a:endParaRPr>
            </a:p>
            <a:p>
              <a:endParaRPr lang="en-US" altLang="ja-JP" sz="1700" dirty="0">
                <a:solidFill>
                  <a:srgbClr val="FFFFFF"/>
                </a:solidFill>
                <a:latin typeface="Calibri"/>
                <a:ea typeface="メイリオ" panose="020B0604030504040204" pitchFamily="50" charset="-128"/>
                <a:cs typeface="メイリオ" panose="020B0604030504040204" pitchFamily="50" charset="-128"/>
              </a:endParaRPr>
            </a:p>
            <a:p>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grpSp>
      <p:sp>
        <p:nvSpPr>
          <p:cNvPr id="13" name="正方形/長方形 12"/>
          <p:cNvSpPr/>
          <p:nvPr/>
        </p:nvSpPr>
        <p:spPr>
          <a:xfrm>
            <a:off x="5930122" y="4530755"/>
            <a:ext cx="1360150" cy="1011150"/>
          </a:xfrm>
          <a:prstGeom prst="rect">
            <a:avLst/>
          </a:prstGeom>
          <a:solidFill>
            <a:srgbClr val="CCCC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r>
              <a:rPr kumimoji="1" lang="en-US" altLang="ja-JP" dirty="0"/>
              <a:t>VX</a:t>
            </a:r>
            <a:endParaRPr kumimoji="1" lang="ja-JP" altLang="en-US" dirty="0"/>
          </a:p>
        </p:txBody>
      </p:sp>
      <p:sp>
        <p:nvSpPr>
          <p:cNvPr id="98" name="正方形/長方形 97"/>
          <p:cNvSpPr/>
          <p:nvPr/>
        </p:nvSpPr>
        <p:spPr>
          <a:xfrm>
            <a:off x="3295986" y="4530756"/>
            <a:ext cx="1770296" cy="1011150"/>
          </a:xfrm>
          <a:prstGeom prst="rect">
            <a:avLst/>
          </a:prstGeom>
          <a:solidFill>
            <a:srgbClr val="EEB8B8"/>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r>
              <a:rPr kumimoji="1" lang="en-US" altLang="ja-JP" dirty="0"/>
              <a:t>Fire </a:t>
            </a:r>
          </a:p>
          <a:p>
            <a:r>
              <a:rPr kumimoji="1" lang="en-US" altLang="ja-JP" dirty="0"/>
              <a:t>alarm</a:t>
            </a:r>
            <a:endParaRPr kumimoji="1" lang="ja-JP" altLang="en-US" dirty="0"/>
          </a:p>
        </p:txBody>
      </p:sp>
      <p:grpSp>
        <p:nvGrpSpPr>
          <p:cNvPr id="22" name="グループ化 21"/>
          <p:cNvGrpSpPr/>
          <p:nvPr/>
        </p:nvGrpSpPr>
        <p:grpSpPr>
          <a:xfrm rot="19837776">
            <a:off x="4392772" y="4762709"/>
            <a:ext cx="506595" cy="510653"/>
            <a:chOff x="2928175" y="3173833"/>
            <a:chExt cx="337691" cy="340295"/>
          </a:xfrm>
          <a:solidFill>
            <a:srgbClr val="FFFFFF"/>
          </a:solidFill>
        </p:grpSpPr>
        <p:sp>
          <p:nvSpPr>
            <p:cNvPr id="14" name="円/楕円 13"/>
            <p:cNvSpPr/>
            <p:nvPr/>
          </p:nvSpPr>
          <p:spPr>
            <a:xfrm>
              <a:off x="2928175" y="3173833"/>
              <a:ext cx="337691" cy="340295"/>
            </a:xfrm>
            <a:prstGeom prst="ellipse">
              <a:avLst/>
            </a:prstGeom>
            <a:grp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17"/>
            <p:cNvSpPr/>
            <p:nvPr/>
          </p:nvSpPr>
          <p:spPr>
            <a:xfrm>
              <a:off x="3014546" y="3304366"/>
              <a:ext cx="170986" cy="0"/>
            </a:xfrm>
            <a:custGeom>
              <a:avLst/>
              <a:gdLst>
                <a:gd name="connsiteX0" fmla="*/ 0 w 170986"/>
                <a:gd name="connsiteY0" fmla="*/ 0 h 0"/>
                <a:gd name="connsiteX1" fmla="*/ 170986 w 170986"/>
                <a:gd name="connsiteY1" fmla="*/ 0 h 0"/>
              </a:gdLst>
              <a:ahLst/>
              <a:cxnLst>
                <a:cxn ang="0">
                  <a:pos x="connsiteX0" y="connsiteY0"/>
                </a:cxn>
                <a:cxn ang="0">
                  <a:pos x="connsiteX1" y="connsiteY1"/>
                </a:cxn>
              </a:cxnLst>
              <a:rect l="l" t="t" r="r" b="b"/>
              <a:pathLst>
                <a:path w="170986">
                  <a:moveTo>
                    <a:pt x="0" y="0"/>
                  </a:moveTo>
                  <a:lnTo>
                    <a:pt x="170986" y="0"/>
                  </a:lnTo>
                </a:path>
              </a:pathLst>
            </a:custGeom>
            <a:grp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フリーフォーム 18"/>
            <p:cNvSpPr/>
            <p:nvPr/>
          </p:nvSpPr>
          <p:spPr>
            <a:xfrm>
              <a:off x="3048000" y="3408444"/>
              <a:ext cx="96644" cy="0"/>
            </a:xfrm>
            <a:custGeom>
              <a:avLst/>
              <a:gdLst>
                <a:gd name="connsiteX0" fmla="*/ 0 w 96644"/>
                <a:gd name="connsiteY0" fmla="*/ 0 h 0"/>
                <a:gd name="connsiteX1" fmla="*/ 96644 w 96644"/>
                <a:gd name="connsiteY1" fmla="*/ 0 h 0"/>
              </a:gdLst>
              <a:ahLst/>
              <a:cxnLst>
                <a:cxn ang="0">
                  <a:pos x="connsiteX0" y="connsiteY0"/>
                </a:cxn>
                <a:cxn ang="0">
                  <a:pos x="connsiteX1" y="connsiteY1"/>
                </a:cxn>
              </a:cxnLst>
              <a:rect l="l" t="t" r="r" b="b"/>
              <a:pathLst>
                <a:path w="96644">
                  <a:moveTo>
                    <a:pt x="0" y="0"/>
                  </a:moveTo>
                  <a:lnTo>
                    <a:pt x="96644" y="0"/>
                  </a:lnTo>
                </a:path>
              </a:pathLst>
            </a:custGeom>
            <a:grp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19"/>
            <p:cNvSpPr/>
            <p:nvPr/>
          </p:nvSpPr>
          <p:spPr>
            <a:xfrm>
              <a:off x="3100039" y="3189249"/>
              <a:ext cx="0" cy="111512"/>
            </a:xfrm>
            <a:custGeom>
              <a:avLst/>
              <a:gdLst>
                <a:gd name="connsiteX0" fmla="*/ 0 w 0"/>
                <a:gd name="connsiteY0" fmla="*/ 111512 h 111512"/>
                <a:gd name="connsiteX1" fmla="*/ 0 w 0"/>
                <a:gd name="connsiteY1" fmla="*/ 0 h 111512"/>
              </a:gdLst>
              <a:ahLst/>
              <a:cxnLst>
                <a:cxn ang="0">
                  <a:pos x="connsiteX0" y="connsiteY0"/>
                </a:cxn>
                <a:cxn ang="0">
                  <a:pos x="connsiteX1" y="connsiteY1"/>
                </a:cxn>
              </a:cxnLst>
              <a:rect l="l" t="t" r="r" b="b"/>
              <a:pathLst>
                <a:path h="111512">
                  <a:moveTo>
                    <a:pt x="0" y="111512"/>
                  </a:moveTo>
                  <a:lnTo>
                    <a:pt x="0" y="0"/>
                  </a:lnTo>
                </a:path>
              </a:pathLst>
            </a:custGeom>
            <a:grp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0"/>
            <p:cNvSpPr/>
            <p:nvPr/>
          </p:nvSpPr>
          <p:spPr>
            <a:xfrm>
              <a:off x="3100039" y="3412273"/>
              <a:ext cx="0" cy="85493"/>
            </a:xfrm>
            <a:custGeom>
              <a:avLst/>
              <a:gdLst>
                <a:gd name="connsiteX0" fmla="*/ 0 w 0"/>
                <a:gd name="connsiteY0" fmla="*/ 0 h 85493"/>
                <a:gd name="connsiteX1" fmla="*/ 0 w 0"/>
                <a:gd name="connsiteY1" fmla="*/ 85493 h 85493"/>
              </a:gdLst>
              <a:ahLst/>
              <a:cxnLst>
                <a:cxn ang="0">
                  <a:pos x="connsiteX0" y="connsiteY0"/>
                </a:cxn>
                <a:cxn ang="0">
                  <a:pos x="connsiteX1" y="connsiteY1"/>
                </a:cxn>
              </a:cxnLst>
              <a:rect l="l" t="t" r="r" b="b"/>
              <a:pathLst>
                <a:path h="85493">
                  <a:moveTo>
                    <a:pt x="0" y="0"/>
                  </a:moveTo>
                  <a:lnTo>
                    <a:pt x="0" y="85493"/>
                  </a:lnTo>
                </a:path>
              </a:pathLst>
            </a:custGeom>
            <a:grp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4" name="フリーフォーム 23"/>
          <p:cNvSpPr/>
          <p:nvPr/>
        </p:nvSpPr>
        <p:spPr>
          <a:xfrm>
            <a:off x="4645021" y="5142828"/>
            <a:ext cx="1282539" cy="211961"/>
          </a:xfrm>
          <a:custGeom>
            <a:avLst/>
            <a:gdLst>
              <a:gd name="connsiteX0" fmla="*/ 0 w 854927"/>
              <a:gd name="connsiteY0" fmla="*/ 85493 h 141249"/>
              <a:gd name="connsiteX1" fmla="*/ 0 w 854927"/>
              <a:gd name="connsiteY1" fmla="*/ 141249 h 141249"/>
              <a:gd name="connsiteX2" fmla="*/ 769434 w 854927"/>
              <a:gd name="connsiteY2" fmla="*/ 141249 h 141249"/>
              <a:gd name="connsiteX3" fmla="*/ 769434 w 854927"/>
              <a:gd name="connsiteY3" fmla="*/ 0 h 141249"/>
              <a:gd name="connsiteX4" fmla="*/ 854927 w 854927"/>
              <a:gd name="connsiteY4" fmla="*/ 0 h 141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4927" h="141249">
                <a:moveTo>
                  <a:pt x="0" y="85493"/>
                </a:moveTo>
                <a:lnTo>
                  <a:pt x="0" y="141249"/>
                </a:lnTo>
                <a:lnTo>
                  <a:pt x="769434" y="141249"/>
                </a:lnTo>
                <a:lnTo>
                  <a:pt x="769434" y="0"/>
                </a:lnTo>
                <a:lnTo>
                  <a:pt x="854927" y="0"/>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25" name="フリーフォーム 24"/>
          <p:cNvSpPr/>
          <p:nvPr/>
        </p:nvSpPr>
        <p:spPr>
          <a:xfrm>
            <a:off x="4645022" y="4679861"/>
            <a:ext cx="1338302" cy="245429"/>
          </a:xfrm>
          <a:custGeom>
            <a:avLst/>
            <a:gdLst>
              <a:gd name="connsiteX0" fmla="*/ 0 w 903249"/>
              <a:gd name="connsiteY0" fmla="*/ 59474 h 163552"/>
              <a:gd name="connsiteX1" fmla="*/ 0 w 903249"/>
              <a:gd name="connsiteY1" fmla="*/ 0 h 163552"/>
              <a:gd name="connsiteX2" fmla="*/ 780585 w 903249"/>
              <a:gd name="connsiteY2" fmla="*/ 0 h 163552"/>
              <a:gd name="connsiteX3" fmla="*/ 780585 w 903249"/>
              <a:gd name="connsiteY3" fmla="*/ 163552 h 163552"/>
              <a:gd name="connsiteX4" fmla="*/ 903249 w 903249"/>
              <a:gd name="connsiteY4" fmla="*/ 163552 h 163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3249" h="163552">
                <a:moveTo>
                  <a:pt x="0" y="59474"/>
                </a:moveTo>
                <a:lnTo>
                  <a:pt x="0" y="0"/>
                </a:lnTo>
                <a:lnTo>
                  <a:pt x="780585" y="0"/>
                </a:lnTo>
                <a:lnTo>
                  <a:pt x="780585" y="163552"/>
                </a:lnTo>
                <a:lnTo>
                  <a:pt x="903249" y="163552"/>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26" name="円/楕円 25"/>
          <p:cNvSpPr/>
          <p:nvPr/>
        </p:nvSpPr>
        <p:spPr>
          <a:xfrm>
            <a:off x="5891503" y="4875089"/>
            <a:ext cx="98594" cy="92166"/>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lIns="137187" tIns="68594" rIns="137187" bIns="68594" rtlCol="0" anchor="ctr"/>
          <a:lstStyle/>
          <a:p>
            <a:pPr algn="ctr"/>
            <a:endParaRPr kumimoji="1" lang="ja-JP" altLang="en-US"/>
          </a:p>
        </p:txBody>
      </p:sp>
      <p:sp>
        <p:nvSpPr>
          <p:cNvPr id="108" name="円/楕円 107"/>
          <p:cNvSpPr/>
          <p:nvPr/>
        </p:nvSpPr>
        <p:spPr>
          <a:xfrm>
            <a:off x="5891503" y="5098206"/>
            <a:ext cx="98594" cy="92166"/>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lIns="137187" tIns="68594" rIns="137187" bIns="68594" rtlCol="0" anchor="ctr"/>
          <a:lstStyle/>
          <a:p>
            <a:pPr algn="ctr"/>
            <a:endParaRPr kumimoji="1" lang="ja-JP" altLang="en-US"/>
          </a:p>
        </p:txBody>
      </p:sp>
      <p:sp>
        <p:nvSpPr>
          <p:cNvPr id="27" name="正方形/長方形 26"/>
          <p:cNvSpPr/>
          <p:nvPr/>
        </p:nvSpPr>
        <p:spPr>
          <a:xfrm>
            <a:off x="5717851" y="5122423"/>
            <a:ext cx="977566" cy="353971"/>
          </a:xfrm>
          <a:prstGeom prst="rect">
            <a:avLst/>
          </a:prstGeom>
        </p:spPr>
        <p:txBody>
          <a:bodyPr wrap="none" lIns="137187" tIns="68594" rIns="137187" bIns="68594">
            <a:spAutoFit/>
          </a:bodyPr>
          <a:lstStyle/>
          <a:p>
            <a:r>
              <a:rPr lang="en-US" altLang="ja-JP" sz="1400" dirty="0">
                <a:latin typeface="+mj-lt"/>
              </a:rPr>
              <a:t>FDS input</a:t>
            </a:r>
            <a:endParaRPr lang="ja-JP" altLang="en-US" sz="1400" dirty="0">
              <a:latin typeface="+mj-lt"/>
            </a:endParaRPr>
          </a:p>
        </p:txBody>
      </p:sp>
      <p:grpSp>
        <p:nvGrpSpPr>
          <p:cNvPr id="112" name="グループ化 111"/>
          <p:cNvGrpSpPr/>
          <p:nvPr/>
        </p:nvGrpSpPr>
        <p:grpSpPr>
          <a:xfrm>
            <a:off x="3121793" y="976767"/>
            <a:ext cx="2002862" cy="1568697"/>
            <a:chOff x="2080954" y="650910"/>
            <a:chExt cx="1335087" cy="1045368"/>
          </a:xfrm>
        </p:grpSpPr>
        <p:pic>
          <p:nvPicPr>
            <p:cNvPr id="113" name="Picture 5"/>
            <p:cNvPicPr>
              <a:picLocks noChangeAspect="1" noChangeArrowheads="1"/>
            </p:cNvPicPr>
            <p:nvPr/>
          </p:nvPicPr>
          <p:blipFill>
            <a:blip r:embed="rId3" cstate="print">
              <a:lum bright="70000" contrast="-70000"/>
              <a:extLst>
                <a:ext uri="{28A0092B-C50C-407E-A947-70E740481C1C}">
                  <a14:useLocalDpi xmlns:a14="http://schemas.microsoft.com/office/drawing/2010/main" val="0"/>
                </a:ext>
              </a:extLst>
            </a:blip>
            <a:srcRect/>
            <a:stretch>
              <a:fillRect/>
            </a:stretch>
          </p:blipFill>
          <p:spPr bwMode="auto">
            <a:xfrm>
              <a:off x="2080954" y="650910"/>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4" name="Picture 2"/>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5" name="Picture 2"/>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44"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383276" y="1553598"/>
            <a:ext cx="1404817" cy="9809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5" name="Picture 2"/>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5504995" y="1556304"/>
            <a:ext cx="2827479" cy="973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2" name="Picture 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676679" y="1990346"/>
            <a:ext cx="3845856" cy="1269056"/>
          </a:xfrm>
          <a:prstGeom prst="rect">
            <a:avLst/>
          </a:prstGeom>
          <a:noFill/>
          <a:ln>
            <a:noFill/>
          </a:ln>
          <a:effectLst>
            <a:outerShdw blurRad="50800" dist="38100" dir="8100000" algn="tr"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 name="円/楕円 39"/>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円/楕円 40"/>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 name="グループ化 2">
            <a:extLst>
              <a:ext uri="{FF2B5EF4-FFF2-40B4-BE49-F238E27FC236}">
                <a16:creationId xmlns:a16="http://schemas.microsoft.com/office/drawing/2014/main" id="{C0F19AFF-B5FD-59FE-3BBB-9F73E741AD42}"/>
              </a:ext>
            </a:extLst>
          </p:cNvPr>
          <p:cNvGrpSpPr/>
          <p:nvPr/>
        </p:nvGrpSpPr>
        <p:grpSpPr>
          <a:xfrm>
            <a:off x="719600" y="5060180"/>
            <a:ext cx="1372636" cy="1940845"/>
            <a:chOff x="719600" y="5060180"/>
            <a:chExt cx="1372636" cy="1940845"/>
          </a:xfrm>
        </p:grpSpPr>
        <p:grpSp>
          <p:nvGrpSpPr>
            <p:cNvPr id="5" name="グループ化 4">
              <a:extLst>
                <a:ext uri="{FF2B5EF4-FFF2-40B4-BE49-F238E27FC236}">
                  <a16:creationId xmlns:a16="http://schemas.microsoft.com/office/drawing/2014/main" id="{58A406A9-CB1A-BDE4-EAE8-D232F09A0CEE}"/>
                </a:ext>
              </a:extLst>
            </p:cNvPr>
            <p:cNvGrpSpPr/>
            <p:nvPr/>
          </p:nvGrpSpPr>
          <p:grpSpPr>
            <a:xfrm>
              <a:off x="719600" y="5060180"/>
              <a:ext cx="1372636" cy="1940845"/>
              <a:chOff x="719600" y="4726679"/>
              <a:chExt cx="1372636" cy="1940845"/>
            </a:xfrm>
            <a:effectLst>
              <a:outerShdw blurRad="50800" dist="38100" dir="8100000" algn="tr" rotWithShape="0">
                <a:prstClr val="black">
                  <a:alpha val="40000"/>
                </a:prstClr>
              </a:outerShdw>
            </a:effectLst>
          </p:grpSpPr>
          <p:sp>
            <p:nvSpPr>
              <p:cNvPr id="10" name="正方形/長方形 9">
                <a:extLst>
                  <a:ext uri="{FF2B5EF4-FFF2-40B4-BE49-F238E27FC236}">
                    <a16:creationId xmlns:a16="http://schemas.microsoft.com/office/drawing/2014/main" id="{D686EBF6-AC70-3F9F-1891-CFCF2912B748}"/>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8" action="ppaction://hlinksldjump"/>
                  </a:rPr>
                  <a:t>Common</a:t>
                </a:r>
                <a:endParaRPr kumimoji="1" lang="en-US" altLang="ja-JP" sz="1200" dirty="0"/>
              </a:p>
              <a:p>
                <a:r>
                  <a:rPr lang="ja-JP" altLang="en-US" sz="1100" dirty="0"/>
                  <a:t>   </a:t>
                </a:r>
                <a:r>
                  <a:rPr lang="en-US" altLang="ja-JP" sz="1100" dirty="0">
                    <a:hlinkClick r:id="rId9" action="ppaction://hlinksldjump"/>
                  </a:rPr>
                  <a:t>Audio</a:t>
                </a:r>
                <a:endParaRPr lang="en-US" altLang="ja-JP" sz="1100" dirty="0"/>
              </a:p>
              <a:p>
                <a:r>
                  <a:rPr kumimoji="1" lang="en-US" altLang="ja-JP" sz="1100" dirty="0"/>
                  <a:t>   </a:t>
                </a:r>
                <a:r>
                  <a:rPr kumimoji="1" lang="en-US" altLang="ja-JP" sz="1100" dirty="0">
                    <a:hlinkClick r:id="rId10" action="ppaction://hlinksldjump"/>
                  </a:rPr>
                  <a:t>Control</a:t>
                </a:r>
                <a:endParaRPr kumimoji="1" lang="en-US" altLang="ja-JP" sz="1100" dirty="0"/>
              </a:p>
              <a:p>
                <a:r>
                  <a:rPr lang="en-US" altLang="ja-JP" sz="1100" dirty="0"/>
                  <a:t>   </a:t>
                </a:r>
                <a:r>
                  <a:rPr lang="en-US" altLang="ja-JP" sz="1100" dirty="0">
                    <a:hlinkClick r:id="rId11" action="ppaction://hlinksldjump"/>
                  </a:rPr>
                  <a:t>Timer</a:t>
                </a:r>
                <a:endParaRPr kumimoji="1" lang="en-US" altLang="ja-JP" sz="1100" dirty="0"/>
              </a:p>
              <a:p>
                <a:r>
                  <a:rPr lang="en-US" altLang="ja-JP" sz="1100" dirty="0"/>
                  <a:t>   </a:t>
                </a:r>
                <a:r>
                  <a:rPr lang="en-US" altLang="ja-JP" sz="1100" dirty="0">
                    <a:hlinkClick r:id="rId12" action="ppaction://hlinksldjump"/>
                  </a:rPr>
                  <a:t>Others</a:t>
                </a:r>
                <a:endParaRPr lang="en-US" altLang="ja-JP" sz="1100" dirty="0"/>
              </a:p>
              <a:p>
                <a:r>
                  <a:rPr lang="en-US" altLang="ja-JP" sz="1200" dirty="0"/>
                  <a:t> </a:t>
                </a:r>
                <a:r>
                  <a:rPr lang="en-US" altLang="ja-JP" sz="1200" dirty="0">
                    <a:hlinkClick r:id="rId13" action="ppaction://hlinksldjump"/>
                  </a:rPr>
                  <a:t>04F </a:t>
                </a:r>
                <a:endParaRPr lang="en-US" altLang="ja-JP" sz="1200" dirty="0"/>
              </a:p>
              <a:p>
                <a:r>
                  <a:rPr kumimoji="1" lang="en-US" altLang="ja-JP" sz="1200" dirty="0"/>
                  <a:t> </a:t>
                </a:r>
                <a:r>
                  <a:rPr kumimoji="1" lang="en-US" altLang="ja-JP" sz="1200" dirty="0">
                    <a:hlinkClick r:id="rId14" action="ppaction://hlinksldjump"/>
                  </a:rPr>
                  <a:t>08F</a:t>
                </a:r>
                <a:endParaRPr kumimoji="1" lang="en-US" altLang="ja-JP" sz="1200" dirty="0"/>
              </a:p>
              <a:p>
                <a:r>
                  <a:rPr lang="en-US" altLang="ja-JP" sz="1200" dirty="0"/>
                  <a:t> </a:t>
                </a:r>
                <a:r>
                  <a:rPr lang="en-US" altLang="ja-JP" sz="1200" dirty="0">
                    <a:hlinkClick r:id="rId15" action="ppaction://hlinksldjump"/>
                  </a:rPr>
                  <a:t>16F</a:t>
                </a:r>
                <a:endParaRPr lang="en-US" altLang="ja-JP" sz="1200" dirty="0"/>
              </a:p>
              <a:p>
                <a:r>
                  <a:rPr lang="en-US" altLang="ja-JP" sz="1200" dirty="0"/>
                  <a:t> </a:t>
                </a:r>
                <a:r>
                  <a:rPr lang="en-US" altLang="ja-JP" sz="1200" dirty="0">
                    <a:hlinkClick r:id="rId16" action="ppaction://hlinksldjump"/>
                  </a:rPr>
                  <a:t>08/16F SS Exp</a:t>
                </a:r>
                <a:endParaRPr lang="en-US" altLang="ja-JP" sz="1200" dirty="0"/>
              </a:p>
              <a:p>
                <a:r>
                  <a:rPr kumimoji="1" lang="en-US" altLang="ja-JP" sz="1200" dirty="0"/>
                  <a:t> </a:t>
                </a:r>
                <a:r>
                  <a:rPr kumimoji="1" lang="en-US" altLang="ja-JP" sz="1200" dirty="0">
                    <a:hlinkClick r:id="rId17" action="ppaction://hlinksldjump"/>
                  </a:rPr>
                  <a:t>Deference</a:t>
                </a:r>
                <a:endParaRPr kumimoji="1" lang="en-US" altLang="ja-JP" sz="1200" dirty="0"/>
              </a:p>
            </p:txBody>
          </p:sp>
          <p:sp>
            <p:nvSpPr>
              <p:cNvPr id="11" name="二等辺三角形 72">
                <a:extLst>
                  <a:ext uri="{FF2B5EF4-FFF2-40B4-BE49-F238E27FC236}">
                    <a16:creationId xmlns:a16="http://schemas.microsoft.com/office/drawing/2014/main" id="{F500866F-0956-CC44-31AB-ECD7D6085410}"/>
                  </a:ext>
                </a:extLst>
              </p:cNvPr>
              <p:cNvSpPr/>
              <p:nvPr/>
            </p:nvSpPr>
            <p:spPr>
              <a:xfrm rot="16200000">
                <a:off x="677061" y="4769218"/>
                <a:ext cx="320003" cy="234926"/>
              </a:xfrm>
              <a:custGeom>
                <a:avLst/>
                <a:gdLst>
                  <a:gd name="connsiteX0" fmla="*/ 0 w 107352"/>
                  <a:gd name="connsiteY0" fmla="*/ 216024 h 216024"/>
                  <a:gd name="connsiteX1" fmla="*/ 107352 w 107352"/>
                  <a:gd name="connsiteY1" fmla="*/ 0 h 216024"/>
                  <a:gd name="connsiteX2" fmla="*/ 107352 w 107352"/>
                  <a:gd name="connsiteY2" fmla="*/ 216024 h 216024"/>
                  <a:gd name="connsiteX3" fmla="*/ 0 w 107352"/>
                  <a:gd name="connsiteY3" fmla="*/ 216024 h 216024"/>
                  <a:gd name="connsiteX0" fmla="*/ 0 w 320003"/>
                  <a:gd name="connsiteY0" fmla="*/ 234926 h 234926"/>
                  <a:gd name="connsiteX1" fmla="*/ 320003 w 320003"/>
                  <a:gd name="connsiteY1" fmla="*/ 0 h 234926"/>
                  <a:gd name="connsiteX2" fmla="*/ 107352 w 320003"/>
                  <a:gd name="connsiteY2" fmla="*/ 234926 h 234926"/>
                  <a:gd name="connsiteX3" fmla="*/ 0 w 320003"/>
                  <a:gd name="connsiteY3" fmla="*/ 234926 h 234926"/>
                </a:gdLst>
                <a:ahLst/>
                <a:cxnLst>
                  <a:cxn ang="0">
                    <a:pos x="connsiteX0" y="connsiteY0"/>
                  </a:cxn>
                  <a:cxn ang="0">
                    <a:pos x="connsiteX1" y="connsiteY1"/>
                  </a:cxn>
                  <a:cxn ang="0">
                    <a:pos x="connsiteX2" y="connsiteY2"/>
                  </a:cxn>
                  <a:cxn ang="0">
                    <a:pos x="connsiteX3" y="connsiteY3"/>
                  </a:cxn>
                </a:cxnLst>
                <a:rect l="l" t="t" r="r" b="b"/>
                <a:pathLst>
                  <a:path w="320003" h="234926">
                    <a:moveTo>
                      <a:pt x="0" y="234926"/>
                    </a:moveTo>
                    <a:lnTo>
                      <a:pt x="320003" y="0"/>
                    </a:lnTo>
                    <a:lnTo>
                      <a:pt x="107352" y="234926"/>
                    </a:lnTo>
                    <a:lnTo>
                      <a:pt x="0" y="234926"/>
                    </a:lnTo>
                    <a:close/>
                  </a:path>
                </a:pathLst>
              </a:cu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6" name="円/楕円 100">
              <a:extLst>
                <a:ext uri="{FF2B5EF4-FFF2-40B4-BE49-F238E27FC236}">
                  <a16:creationId xmlns:a16="http://schemas.microsoft.com/office/drawing/2014/main" id="{2B8B641B-E397-A364-FAEF-41FAB3E8DA4F}"/>
                </a:ext>
              </a:extLst>
            </p:cNvPr>
            <p:cNvSpPr/>
            <p:nvPr/>
          </p:nvSpPr>
          <p:spPr>
            <a:xfrm>
              <a:off x="989424" y="5264794"/>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円/楕円 100">
              <a:extLst>
                <a:ext uri="{FF2B5EF4-FFF2-40B4-BE49-F238E27FC236}">
                  <a16:creationId xmlns:a16="http://schemas.microsoft.com/office/drawing/2014/main" id="{2EDAD486-7019-A2FC-1596-187FA5D0DAFB}"/>
                </a:ext>
              </a:extLst>
            </p:cNvPr>
            <p:cNvSpPr/>
            <p:nvPr/>
          </p:nvSpPr>
          <p:spPr>
            <a:xfrm>
              <a:off x="1058231" y="5617788"/>
              <a:ext cx="50477" cy="41624"/>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pic>
        <p:nvPicPr>
          <p:cNvPr id="13314" name="Picture 2"/>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59593" y="6128398"/>
            <a:ext cx="2395815" cy="3797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171490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40" name="円/楕円 39"/>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1" name="円/楕円 40"/>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2" name="正方形/長方形 1">
            <a:extLst>
              <a:ext uri="{FF2B5EF4-FFF2-40B4-BE49-F238E27FC236}">
                <a16:creationId xmlns:a16="http://schemas.microsoft.com/office/drawing/2014/main" id="{1FA2FD4C-A15C-BDCA-EBFE-74C1E1C16E24}"/>
              </a:ext>
            </a:extLst>
          </p:cNvPr>
          <p:cNvSpPr/>
          <p:nvPr/>
        </p:nvSpPr>
        <p:spPr>
          <a:xfrm>
            <a:off x="8215538" y="2994762"/>
            <a:ext cx="875822" cy="461855"/>
          </a:xfrm>
          <a:prstGeom prst="rect">
            <a:avLst/>
          </a:prstGeom>
        </p:spPr>
        <p:txBody>
          <a:bodyPr wrap="none" lIns="137187" tIns="68594" rIns="137187" bIns="68594">
            <a:spAutoFit/>
          </a:bodyPr>
          <a:lstStyle/>
          <a:p>
            <a:r>
              <a:rPr lang="en-US" altLang="ja-JP" sz="2100" b="1" dirty="0">
                <a:solidFill>
                  <a:srgbClr val="5F5F5F"/>
                </a:solidFill>
                <a:latin typeface="Calibri"/>
                <a:cs typeface="Consolas" panose="020B0609020204030204" pitchFamily="49" charset="0"/>
              </a:rPr>
              <a:t>Input</a:t>
            </a:r>
            <a:endParaRPr lang="ja-JP" altLang="en-US" b="1" dirty="0">
              <a:solidFill>
                <a:srgbClr val="5F5F5F"/>
              </a:solidFill>
            </a:endParaRPr>
          </a:p>
        </p:txBody>
      </p:sp>
      <p:grpSp>
        <p:nvGrpSpPr>
          <p:cNvPr id="3" name="グループ化 2">
            <a:extLst>
              <a:ext uri="{FF2B5EF4-FFF2-40B4-BE49-F238E27FC236}">
                <a16:creationId xmlns:a16="http://schemas.microsoft.com/office/drawing/2014/main" id="{06DA1573-9DB4-8EDE-69CD-4BD37342ED59}"/>
              </a:ext>
            </a:extLst>
          </p:cNvPr>
          <p:cNvGrpSpPr/>
          <p:nvPr/>
        </p:nvGrpSpPr>
        <p:grpSpPr>
          <a:xfrm>
            <a:off x="719600" y="5060180"/>
            <a:ext cx="1372636" cy="1940845"/>
            <a:chOff x="719600" y="5060180"/>
            <a:chExt cx="1372636" cy="1940845"/>
          </a:xfrm>
        </p:grpSpPr>
        <p:grpSp>
          <p:nvGrpSpPr>
            <p:cNvPr id="5" name="グループ化 4">
              <a:extLst>
                <a:ext uri="{FF2B5EF4-FFF2-40B4-BE49-F238E27FC236}">
                  <a16:creationId xmlns:a16="http://schemas.microsoft.com/office/drawing/2014/main" id="{91C056A4-E975-F379-5442-17057C5001CA}"/>
                </a:ext>
              </a:extLst>
            </p:cNvPr>
            <p:cNvGrpSpPr/>
            <p:nvPr/>
          </p:nvGrpSpPr>
          <p:grpSpPr>
            <a:xfrm>
              <a:off x="719600" y="5060180"/>
              <a:ext cx="1372636" cy="1940845"/>
              <a:chOff x="719600" y="4726679"/>
              <a:chExt cx="1372636" cy="1940845"/>
            </a:xfrm>
            <a:effectLst>
              <a:outerShdw blurRad="50800" dist="38100" dir="8100000" algn="tr" rotWithShape="0">
                <a:prstClr val="black">
                  <a:alpha val="40000"/>
                </a:prstClr>
              </a:outerShdw>
            </a:effectLst>
          </p:grpSpPr>
          <p:sp>
            <p:nvSpPr>
              <p:cNvPr id="8" name="正方形/長方形 7">
                <a:extLst>
                  <a:ext uri="{FF2B5EF4-FFF2-40B4-BE49-F238E27FC236}">
                    <a16:creationId xmlns:a16="http://schemas.microsoft.com/office/drawing/2014/main" id="{3DAB3801-976B-F8A7-AF53-385ACA583E51}"/>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2" action="ppaction://hlinksldjump"/>
                  </a:rPr>
                  <a:t>Common</a:t>
                </a:r>
                <a:endParaRPr kumimoji="1" lang="en-US" altLang="ja-JP" sz="1200" dirty="0"/>
              </a:p>
              <a:p>
                <a:r>
                  <a:rPr lang="ja-JP" altLang="en-US" sz="1100" dirty="0"/>
                  <a:t>   </a:t>
                </a:r>
                <a:r>
                  <a:rPr lang="en-US" altLang="ja-JP" sz="1100" dirty="0">
                    <a:hlinkClick r:id="rId3" action="ppaction://hlinksldjump"/>
                  </a:rPr>
                  <a:t>Audio</a:t>
                </a:r>
                <a:endParaRPr lang="en-US" altLang="ja-JP" sz="1100" dirty="0"/>
              </a:p>
              <a:p>
                <a:r>
                  <a:rPr kumimoji="1" lang="en-US" altLang="ja-JP" sz="1100" dirty="0"/>
                  <a:t>   </a:t>
                </a:r>
                <a:r>
                  <a:rPr kumimoji="1" lang="en-US" altLang="ja-JP" sz="1100" dirty="0">
                    <a:hlinkClick r:id="rId4" action="ppaction://hlinksldjump"/>
                  </a:rPr>
                  <a:t>Control</a:t>
                </a:r>
                <a:endParaRPr kumimoji="1" lang="en-US" altLang="ja-JP" sz="1100" dirty="0"/>
              </a:p>
              <a:p>
                <a:r>
                  <a:rPr lang="en-US" altLang="ja-JP" sz="1100" dirty="0"/>
                  <a:t>   </a:t>
                </a:r>
                <a:r>
                  <a:rPr lang="en-US" altLang="ja-JP" sz="1100" dirty="0">
                    <a:hlinkClick r:id="rId5" action="ppaction://hlinksldjump"/>
                  </a:rPr>
                  <a:t>Timer</a:t>
                </a:r>
                <a:endParaRPr kumimoji="1" lang="en-US" altLang="ja-JP" sz="1100" dirty="0"/>
              </a:p>
              <a:p>
                <a:r>
                  <a:rPr lang="en-US" altLang="ja-JP" sz="1100" dirty="0"/>
                  <a:t>   </a:t>
                </a:r>
                <a:r>
                  <a:rPr lang="en-US" altLang="ja-JP" sz="1100" dirty="0">
                    <a:hlinkClick r:id="rId6" action="ppaction://hlinksldjump"/>
                  </a:rPr>
                  <a:t>Others</a:t>
                </a:r>
                <a:endParaRPr lang="en-US" altLang="ja-JP" sz="1100" dirty="0"/>
              </a:p>
              <a:p>
                <a:r>
                  <a:rPr lang="en-US" altLang="ja-JP" sz="1200" dirty="0"/>
                  <a:t> </a:t>
                </a:r>
                <a:r>
                  <a:rPr lang="en-US" altLang="ja-JP" sz="1200" dirty="0">
                    <a:hlinkClick r:id="rId7" action="ppaction://hlinksldjump"/>
                  </a:rPr>
                  <a:t>04F </a:t>
                </a:r>
                <a:endParaRPr lang="en-US" altLang="ja-JP" sz="1200" dirty="0"/>
              </a:p>
              <a:p>
                <a:r>
                  <a:rPr kumimoji="1" lang="en-US" altLang="ja-JP" sz="1200" dirty="0"/>
                  <a:t> </a:t>
                </a:r>
                <a:r>
                  <a:rPr kumimoji="1" lang="en-US" altLang="ja-JP" sz="1200" dirty="0">
                    <a:hlinkClick r:id="rId8" action="ppaction://hlinksldjump"/>
                  </a:rPr>
                  <a:t>08F</a:t>
                </a:r>
                <a:endParaRPr kumimoji="1" lang="en-US" altLang="ja-JP" sz="1200" dirty="0"/>
              </a:p>
              <a:p>
                <a:r>
                  <a:rPr lang="en-US" altLang="ja-JP" sz="1200" dirty="0"/>
                  <a:t> </a:t>
                </a:r>
                <a:r>
                  <a:rPr lang="en-US" altLang="ja-JP" sz="1200" dirty="0">
                    <a:hlinkClick r:id="rId9" action="ppaction://hlinksldjump"/>
                  </a:rPr>
                  <a:t>16F</a:t>
                </a:r>
                <a:endParaRPr lang="en-US" altLang="ja-JP" sz="1200" dirty="0"/>
              </a:p>
              <a:p>
                <a:r>
                  <a:rPr lang="en-US" altLang="ja-JP" sz="1200" dirty="0"/>
                  <a:t> </a:t>
                </a:r>
                <a:r>
                  <a:rPr lang="en-US" altLang="ja-JP" sz="1200" dirty="0">
                    <a:hlinkClick r:id="rId10" action="ppaction://hlinksldjump"/>
                  </a:rPr>
                  <a:t>08/16F SS Exp</a:t>
                </a:r>
                <a:endParaRPr lang="en-US" altLang="ja-JP" sz="1200" dirty="0"/>
              </a:p>
              <a:p>
                <a:r>
                  <a:rPr kumimoji="1" lang="en-US" altLang="ja-JP" sz="1200" dirty="0"/>
                  <a:t> </a:t>
                </a:r>
                <a:r>
                  <a:rPr kumimoji="1" lang="en-US" altLang="ja-JP" sz="1200" dirty="0">
                    <a:hlinkClick r:id="rId11" action="ppaction://hlinksldjump"/>
                  </a:rPr>
                  <a:t>Deference</a:t>
                </a:r>
                <a:endParaRPr kumimoji="1" lang="en-US" altLang="ja-JP" sz="1200" dirty="0"/>
              </a:p>
            </p:txBody>
          </p:sp>
          <p:sp>
            <p:nvSpPr>
              <p:cNvPr id="11" name="二等辺三角形 72">
                <a:extLst>
                  <a:ext uri="{FF2B5EF4-FFF2-40B4-BE49-F238E27FC236}">
                    <a16:creationId xmlns:a16="http://schemas.microsoft.com/office/drawing/2014/main" id="{604FD503-0FC3-1D8E-CB88-B721F68EE637}"/>
                  </a:ext>
                </a:extLst>
              </p:cNvPr>
              <p:cNvSpPr/>
              <p:nvPr/>
            </p:nvSpPr>
            <p:spPr>
              <a:xfrm rot="16200000">
                <a:off x="677061" y="4769218"/>
                <a:ext cx="320003" cy="234926"/>
              </a:xfrm>
              <a:custGeom>
                <a:avLst/>
                <a:gdLst>
                  <a:gd name="connsiteX0" fmla="*/ 0 w 107352"/>
                  <a:gd name="connsiteY0" fmla="*/ 216024 h 216024"/>
                  <a:gd name="connsiteX1" fmla="*/ 107352 w 107352"/>
                  <a:gd name="connsiteY1" fmla="*/ 0 h 216024"/>
                  <a:gd name="connsiteX2" fmla="*/ 107352 w 107352"/>
                  <a:gd name="connsiteY2" fmla="*/ 216024 h 216024"/>
                  <a:gd name="connsiteX3" fmla="*/ 0 w 107352"/>
                  <a:gd name="connsiteY3" fmla="*/ 216024 h 216024"/>
                  <a:gd name="connsiteX0" fmla="*/ 0 w 320003"/>
                  <a:gd name="connsiteY0" fmla="*/ 234926 h 234926"/>
                  <a:gd name="connsiteX1" fmla="*/ 320003 w 320003"/>
                  <a:gd name="connsiteY1" fmla="*/ 0 h 234926"/>
                  <a:gd name="connsiteX2" fmla="*/ 107352 w 320003"/>
                  <a:gd name="connsiteY2" fmla="*/ 234926 h 234926"/>
                  <a:gd name="connsiteX3" fmla="*/ 0 w 320003"/>
                  <a:gd name="connsiteY3" fmla="*/ 234926 h 234926"/>
                </a:gdLst>
                <a:ahLst/>
                <a:cxnLst>
                  <a:cxn ang="0">
                    <a:pos x="connsiteX0" y="connsiteY0"/>
                  </a:cxn>
                  <a:cxn ang="0">
                    <a:pos x="connsiteX1" y="connsiteY1"/>
                  </a:cxn>
                  <a:cxn ang="0">
                    <a:pos x="connsiteX2" y="connsiteY2"/>
                  </a:cxn>
                  <a:cxn ang="0">
                    <a:pos x="connsiteX3" y="connsiteY3"/>
                  </a:cxn>
                </a:cxnLst>
                <a:rect l="l" t="t" r="r" b="b"/>
                <a:pathLst>
                  <a:path w="320003" h="234926">
                    <a:moveTo>
                      <a:pt x="0" y="234926"/>
                    </a:moveTo>
                    <a:lnTo>
                      <a:pt x="320003" y="0"/>
                    </a:lnTo>
                    <a:lnTo>
                      <a:pt x="107352" y="234926"/>
                    </a:lnTo>
                    <a:lnTo>
                      <a:pt x="0" y="234926"/>
                    </a:lnTo>
                    <a:close/>
                  </a:path>
                </a:pathLst>
              </a:cu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6" name="円/楕円 100">
              <a:extLst>
                <a:ext uri="{FF2B5EF4-FFF2-40B4-BE49-F238E27FC236}">
                  <a16:creationId xmlns:a16="http://schemas.microsoft.com/office/drawing/2014/main" id="{40328E91-E48D-9667-1D25-C1E744C8D23A}"/>
                </a:ext>
              </a:extLst>
            </p:cNvPr>
            <p:cNvSpPr/>
            <p:nvPr/>
          </p:nvSpPr>
          <p:spPr>
            <a:xfrm>
              <a:off x="989424" y="5264794"/>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円/楕円 100">
              <a:extLst>
                <a:ext uri="{FF2B5EF4-FFF2-40B4-BE49-F238E27FC236}">
                  <a16:creationId xmlns:a16="http://schemas.microsoft.com/office/drawing/2014/main" id="{3885327F-DB25-C2D8-0F6E-313C709530B1}"/>
                </a:ext>
              </a:extLst>
            </p:cNvPr>
            <p:cNvSpPr/>
            <p:nvPr/>
          </p:nvSpPr>
          <p:spPr>
            <a:xfrm>
              <a:off x="1058231" y="5617788"/>
              <a:ext cx="50477" cy="41624"/>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pic>
        <p:nvPicPr>
          <p:cNvPr id="13314" name="Picture 2"/>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59593" y="6128398"/>
            <a:ext cx="2395815" cy="3797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109440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E8FFAE53-7B37-4699-8F21-E2B0AF009F05}"/>
              </a:ext>
            </a:extLst>
          </p:cNvPr>
          <p:cNvSpPr/>
          <p:nvPr/>
        </p:nvSpPr>
        <p:spPr>
          <a:xfrm>
            <a:off x="2092236" y="1672750"/>
            <a:ext cx="11895350" cy="6290918"/>
          </a:xfrm>
          <a:prstGeom prst="rect">
            <a:avLst/>
          </a:prstGeom>
          <a:solidFill>
            <a:schemeClr val="bg1">
              <a:alpha val="9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aphicFrame>
        <p:nvGraphicFramePr>
          <p:cNvPr id="28" name="表 27">
            <a:extLst>
              <a:ext uri="{FF2B5EF4-FFF2-40B4-BE49-F238E27FC236}">
                <a16:creationId xmlns:a16="http://schemas.microsoft.com/office/drawing/2014/main" id="{9963BF73-99EE-45C9-AEB6-D9ABBA96F8B0}"/>
              </a:ext>
            </a:extLst>
          </p:cNvPr>
          <p:cNvGraphicFramePr>
            <a:graphicFrameLocks noGrp="1"/>
          </p:cNvGraphicFramePr>
          <p:nvPr>
            <p:extLst>
              <p:ext uri="{D42A27DB-BD31-4B8C-83A1-F6EECF244321}">
                <p14:modId xmlns:p14="http://schemas.microsoft.com/office/powerpoint/2010/main" val="4047339250"/>
              </p:ext>
            </p:extLst>
          </p:nvPr>
        </p:nvGraphicFramePr>
        <p:xfrm>
          <a:off x="2218048" y="1748946"/>
          <a:ext cx="6228000" cy="5946949"/>
        </p:xfrm>
        <a:graphic>
          <a:graphicData uri="http://schemas.openxmlformats.org/drawingml/2006/table">
            <a:tbl>
              <a:tblPr/>
              <a:tblGrid>
                <a:gridCol w="828000">
                  <a:extLst>
                    <a:ext uri="{9D8B030D-6E8A-4147-A177-3AD203B41FA5}">
                      <a16:colId xmlns:a16="http://schemas.microsoft.com/office/drawing/2014/main" val="258330131"/>
                    </a:ext>
                  </a:extLst>
                </a:gridCol>
                <a:gridCol w="1944000">
                  <a:extLst>
                    <a:ext uri="{9D8B030D-6E8A-4147-A177-3AD203B41FA5}">
                      <a16:colId xmlns:a16="http://schemas.microsoft.com/office/drawing/2014/main" val="2782826737"/>
                    </a:ext>
                  </a:extLst>
                </a:gridCol>
                <a:gridCol w="432000">
                  <a:extLst>
                    <a:ext uri="{9D8B030D-6E8A-4147-A177-3AD203B41FA5}">
                      <a16:colId xmlns:a16="http://schemas.microsoft.com/office/drawing/2014/main" val="3967139642"/>
                    </a:ext>
                  </a:extLst>
                </a:gridCol>
                <a:gridCol w="432000">
                  <a:extLst>
                    <a:ext uri="{9D8B030D-6E8A-4147-A177-3AD203B41FA5}">
                      <a16:colId xmlns:a16="http://schemas.microsoft.com/office/drawing/2014/main" val="1846604913"/>
                    </a:ext>
                  </a:extLst>
                </a:gridCol>
                <a:gridCol w="432000">
                  <a:extLst>
                    <a:ext uri="{9D8B030D-6E8A-4147-A177-3AD203B41FA5}">
                      <a16:colId xmlns:a16="http://schemas.microsoft.com/office/drawing/2014/main" val="786126775"/>
                    </a:ext>
                  </a:extLst>
                </a:gridCol>
                <a:gridCol w="432000">
                  <a:extLst>
                    <a:ext uri="{9D8B030D-6E8A-4147-A177-3AD203B41FA5}">
                      <a16:colId xmlns:a16="http://schemas.microsoft.com/office/drawing/2014/main" val="930878946"/>
                    </a:ext>
                  </a:extLst>
                </a:gridCol>
                <a:gridCol w="432000">
                  <a:extLst>
                    <a:ext uri="{9D8B030D-6E8A-4147-A177-3AD203B41FA5}">
                      <a16:colId xmlns:a16="http://schemas.microsoft.com/office/drawing/2014/main" val="1950198308"/>
                    </a:ext>
                  </a:extLst>
                </a:gridCol>
                <a:gridCol w="432000">
                  <a:extLst>
                    <a:ext uri="{9D8B030D-6E8A-4147-A177-3AD203B41FA5}">
                      <a16:colId xmlns:a16="http://schemas.microsoft.com/office/drawing/2014/main" val="3882833606"/>
                    </a:ext>
                  </a:extLst>
                </a:gridCol>
                <a:gridCol w="432000">
                  <a:extLst>
                    <a:ext uri="{9D8B030D-6E8A-4147-A177-3AD203B41FA5}">
                      <a16:colId xmlns:a16="http://schemas.microsoft.com/office/drawing/2014/main" val="561772728"/>
                    </a:ext>
                  </a:extLst>
                </a:gridCol>
                <a:gridCol w="432000">
                  <a:extLst>
                    <a:ext uri="{9D8B030D-6E8A-4147-A177-3AD203B41FA5}">
                      <a16:colId xmlns:a16="http://schemas.microsoft.com/office/drawing/2014/main" val="380515076"/>
                    </a:ext>
                  </a:extLst>
                </a:gridCol>
              </a:tblGrid>
              <a:tr h="151317">
                <a:tc>
                  <a:txBody>
                    <a:bodyPr/>
                    <a:lstStyle/>
                    <a:p>
                      <a:pPr algn="l" fontAlgn="ctr"/>
                      <a:endParaRPr lang="ja-JP" altLang="en-US" sz="1000" b="0" i="0" u="none" strike="noStrike" dirty="0">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endParaRPr lang="ja-JP" altLang="en-US" sz="1000" b="0" i="0" u="none" strike="noStrike">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fontAlgn="ctr"/>
                      <a:r>
                        <a:rPr lang="en-US" sz="1000" b="0" i="0" u="none" strike="noStrike" dirty="0">
                          <a:solidFill>
                            <a:schemeClr val="bg1"/>
                          </a:solidFill>
                          <a:effectLst/>
                          <a:latin typeface="+mn-lt"/>
                          <a:ea typeface="ＭＳ Ｐゴシック" panose="020B0600070205080204" pitchFamily="50" charset="-128"/>
                        </a:rPr>
                        <a:t>Frame</a:t>
                      </a:r>
                    </a:p>
                  </a:txBody>
                  <a:tcPr marL="5515" marR="5515" marT="551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endParaRPr kumimoji="1" lang="ja-JP" altLang="en-US"/>
                    </a:p>
                  </a:txBody>
                  <a:tcPr/>
                </a:tc>
                <a:tc gridSpan="2">
                  <a:txBody>
                    <a:bodyPr/>
                    <a:lstStyle/>
                    <a:p>
                      <a:pPr algn="ctr" fontAlgn="ctr"/>
                      <a:r>
                        <a:rPr lang="en-US" sz="1000" b="0" i="0" u="none" strike="noStrike" dirty="0">
                          <a:solidFill>
                            <a:srgbClr val="BFBFBF"/>
                          </a:solidFill>
                          <a:effectLst/>
                          <a:latin typeface="+mn-lt"/>
                          <a:ea typeface="ＭＳ Ｐゴシック" panose="020B0600070205080204" pitchFamily="50" charset="-128"/>
                        </a:rPr>
                        <a:t>RM's key</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hMerge="1">
                  <a:txBody>
                    <a:bodyPr/>
                    <a:lstStyle/>
                    <a:p>
                      <a:endParaRPr kumimoji="1" lang="ja-JP" altLang="en-US"/>
                    </a:p>
                  </a:txBody>
                  <a:tcPr/>
                </a:tc>
                <a:tc gridSpan="2">
                  <a:txBody>
                    <a:bodyPr/>
                    <a:lstStyle/>
                    <a:p>
                      <a:pPr algn="ctr" fontAlgn="ctr"/>
                      <a:r>
                        <a:rPr lang="en-US" sz="1000" b="0" i="0" u="none" strike="noStrike" dirty="0">
                          <a:solidFill>
                            <a:srgbClr val="BFBFBF"/>
                          </a:solidFill>
                          <a:effectLst/>
                          <a:latin typeface="+mn-lt"/>
                          <a:ea typeface="ＭＳ Ｐゴシック" panose="020B0600070205080204" pitchFamily="50" charset="-128"/>
                        </a:rPr>
                        <a:t>RM-500</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hMerge="1">
                  <a:txBody>
                    <a:bodyPr/>
                    <a:lstStyle/>
                    <a:p>
                      <a:pPr algn="ctr" fontAlgn="ctr"/>
                      <a:r>
                        <a:rPr lang="en-US" sz="1000" b="0" i="0" u="none" strike="noStrike" dirty="0">
                          <a:solidFill>
                            <a:schemeClr val="bg1"/>
                          </a:solidFill>
                          <a:effectLst/>
                          <a:latin typeface="+mn-lt"/>
                          <a:ea typeface="ＭＳ Ｐゴシック" panose="020B0600070205080204" pitchFamily="50" charset="-128"/>
                        </a:rPr>
                        <a:t>RM-500</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PM</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CT</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extLst>
                  <a:ext uri="{0D108BD9-81ED-4DB2-BD59-A6C34878D82A}">
                    <a16:rowId xmlns:a16="http://schemas.microsoft.com/office/drawing/2014/main" val="1048601470"/>
                  </a:ext>
                </a:extLst>
              </a:tr>
              <a:tr h="302634">
                <a:tc>
                  <a:txBody>
                    <a:bodyPr/>
                    <a:lstStyle/>
                    <a:p>
                      <a:pPr algn="l" fontAlgn="ctr"/>
                      <a:endParaRPr lang="ja-JP" altLang="en-US" sz="1000" b="0" i="0" u="none" strike="noStrike" dirty="0">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endParaRPr lang="ja-JP" altLang="en-US" sz="1000" b="0" i="0" u="none" strike="noStrike" dirty="0">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chemeClr val="bg1"/>
                          </a:solidFill>
                          <a:effectLst/>
                          <a:latin typeface="+mn-lt"/>
                          <a:ea typeface="ＭＳ Ｐゴシック" panose="020B0600070205080204" pitchFamily="50" charset="-128"/>
                        </a:rPr>
                        <a:t>CI</a:t>
                      </a:r>
                    </a:p>
                  </a:txBody>
                  <a:tcPr marL="5515" marR="5515" marT="551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fontAlgn="ctr"/>
                      <a:r>
                        <a:rPr lang="en-US" sz="1000" b="0" i="0" u="none" strike="noStrike" dirty="0">
                          <a:solidFill>
                            <a:schemeClr val="bg1">
                              <a:lumMod val="75000"/>
                            </a:schemeClr>
                          </a:solidFill>
                          <a:effectLst/>
                          <a:latin typeface="+mn-lt"/>
                          <a:ea typeface="ＭＳ Ｐゴシック" panose="020B0600070205080204" pitchFamily="50" charset="-128"/>
                        </a:rPr>
                        <a:t>T</a:t>
                      </a:r>
                      <a:r>
                        <a:rPr lang="en-US" sz="1000" b="0" i="0" u="none" strike="noStrike" dirty="0">
                          <a:solidFill>
                            <a:srgbClr val="BFBFBF"/>
                          </a:solidFill>
                          <a:effectLst/>
                          <a:latin typeface="+mn-lt"/>
                          <a:ea typeface="ＭＳ Ｐゴシック" panose="020B0600070205080204" pitchFamily="50" charset="-128"/>
                        </a:rPr>
                        <a:t>im</a:t>
                      </a:r>
                      <a:r>
                        <a:rPr lang="en-US" sz="1000" b="0" i="0" u="none" strike="noStrike" dirty="0">
                          <a:solidFill>
                            <a:schemeClr val="bg1">
                              <a:lumMod val="75000"/>
                            </a:schemeClr>
                          </a:solidFill>
                          <a:effectLst/>
                          <a:latin typeface="+mn-lt"/>
                          <a:ea typeface="ＭＳ Ｐゴシック" panose="020B0600070205080204" pitchFamily="50" charset="-128"/>
                        </a:rPr>
                        <a:t>er</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err="1">
                          <a:solidFill>
                            <a:srgbClr val="BFBFBF"/>
                          </a:solidFill>
                          <a:effectLst/>
                          <a:latin typeface="+mn-lt"/>
                          <a:ea typeface="ＭＳ Ｐゴシック" panose="020B0600070205080204" pitchFamily="50" charset="-128"/>
                        </a:rPr>
                        <a:t>Emg</a:t>
                      </a:r>
                      <a:br>
                        <a:rPr lang="en-US" sz="1000" b="0" i="0" u="none" strike="noStrike" dirty="0">
                          <a:solidFill>
                            <a:srgbClr val="BFBFBF"/>
                          </a:solidFill>
                          <a:effectLst/>
                          <a:latin typeface="+mn-lt"/>
                          <a:ea typeface="ＭＳ Ｐゴシック" panose="020B0600070205080204" pitchFamily="50" charset="-128"/>
                        </a:rPr>
                      </a:br>
                      <a:r>
                        <a:rPr lang="en-US" sz="800" b="0" i="0" u="none" strike="noStrike" dirty="0" err="1">
                          <a:solidFill>
                            <a:srgbClr val="BFBFBF"/>
                          </a:solidFill>
                          <a:effectLst/>
                          <a:latin typeface="+mn-lt"/>
                          <a:ea typeface="ＭＳ Ｐゴシック" panose="020B0600070205080204" pitchFamily="50" charset="-128"/>
                        </a:rPr>
                        <a:t>Emg</a:t>
                      </a:r>
                      <a:r>
                        <a:rPr lang="en-US" sz="800" b="0" i="0" u="none" strike="noStrike" dirty="0">
                          <a:solidFill>
                            <a:srgbClr val="BFBFBF"/>
                          </a:solidFill>
                          <a:effectLst/>
                          <a:latin typeface="+mn-lt"/>
                          <a:ea typeface="ＭＳ Ｐゴシック" panose="020B0600070205080204" pitchFamily="50" charset="-128"/>
                        </a:rPr>
                        <a:t>/Gen</a:t>
                      </a:r>
                      <a:endParaRPr lang="en-US" sz="1000" b="0" i="0" u="none" strike="noStrike" dirty="0">
                        <a:solidFill>
                          <a:srgbClr val="BFBFBF"/>
                        </a:solidFill>
                        <a:effectLst/>
                        <a:latin typeface="+mn-lt"/>
                        <a:ea typeface="ＭＳ Ｐゴシック" panose="020B0600070205080204" pitchFamily="50" charset="-128"/>
                      </a:endParaRP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Gen</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CI</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Key</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CI</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Key</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extLst>
                  <a:ext uri="{0D108BD9-81ED-4DB2-BD59-A6C34878D82A}">
                    <a16:rowId xmlns:a16="http://schemas.microsoft.com/office/drawing/2014/main" val="242975896"/>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General Bro.</a:t>
                      </a:r>
                    </a:p>
                    <a:p>
                      <a:pPr algn="l" fontAlgn="ctr"/>
                      <a:r>
                        <a:rPr lang="en-US" sz="1000" b="0" i="0" u="none" strike="noStrike" dirty="0">
                          <a:solidFill>
                            <a:schemeClr val="bg1">
                              <a:lumMod val="95000"/>
                            </a:schemeClr>
                          </a:solidFill>
                          <a:effectLst/>
                          <a:latin typeface="+mn-lt"/>
                          <a:ea typeface="ＭＳ Ｐゴシック" panose="020B0600070205080204" pitchFamily="50" charset="-128"/>
                        </a:rPr>
                        <a:t>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F0"/>
                    </a:solidFill>
                  </a:tcPr>
                </a:tc>
                <a:tc>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Activate (level)</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673988409"/>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Activate (pulse)</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375745"/>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Base 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50"/>
                    </a:solidFill>
                  </a:tcPr>
                </a:tc>
                <a:tc>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Activate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719630329"/>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Interrupt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859424538"/>
                  </a:ext>
                </a:extLst>
              </a:tr>
              <a:tr h="151317">
                <a:tc rowSpan="4">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Volume</a:t>
                      </a:r>
                      <a:br>
                        <a:rPr lang="en-US" sz="1000" b="0" i="0" u="none" strike="noStrike" dirty="0">
                          <a:solidFill>
                            <a:schemeClr val="bg1">
                              <a:lumMod val="95000"/>
                            </a:schemeClr>
                          </a:solidFill>
                          <a:effectLst/>
                          <a:latin typeface="+mn-lt"/>
                          <a:ea typeface="ＭＳ Ｐゴシック" panose="020B0600070205080204" pitchFamily="50" charset="-128"/>
                        </a:rPr>
                      </a:br>
                      <a:r>
                        <a:rPr lang="en-US" sz="1000" b="0" i="0" u="none" strike="noStrike" dirty="0">
                          <a:solidFill>
                            <a:schemeClr val="bg1">
                              <a:lumMod val="95000"/>
                            </a:schemeClr>
                          </a:solidFill>
                          <a:effectLst/>
                          <a:latin typeface="+mn-lt"/>
                          <a:ea typeface="ＭＳ Ｐゴシック" panose="020B0600070205080204" pitchFamily="50" charset="-128"/>
                        </a:rPr>
                        <a:t>Adjustment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Zone volume (level)</a:t>
                      </a:r>
                      <a:endParaRPr 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38961402"/>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Zone volume (pulse)</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563196576"/>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Input volume (level)</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40542367"/>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Input volume (pulse)</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14811435"/>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Time adjustment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hMerge="1">
                  <a:txBody>
                    <a:bodyPr/>
                    <a:lstStyle/>
                    <a:p>
                      <a:endParaRPr kumimoji="1" lang="ja-JP" altLang="en-US"/>
                    </a:p>
                  </a:txBody>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endParaRPr lang="en-US" altLang="ja-JP" sz="1000" b="0" i="0" u="none" strike="noStrike" dirty="0">
                        <a:solidFill>
                          <a:srgbClr val="BFBFBF"/>
                        </a:solidFill>
                        <a:effectLst/>
                        <a:latin typeface="+mn-lt"/>
                        <a:ea typeface="+mn-ea"/>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endParaRPr lang="en-US" altLang="ja-JP" sz="1000" b="0" i="0" u="none" strike="noStrike" dirty="0">
                        <a:solidFill>
                          <a:srgbClr val="BFBFBF"/>
                        </a:solidFill>
                        <a:effectLst/>
                        <a:latin typeface="+mn-lt"/>
                        <a:ea typeface="+mn-ea"/>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rgbClr val="BFBFBF"/>
                          </a:solidFill>
                          <a:effectLst/>
                          <a:latin typeface="+mn-lt"/>
                          <a:ea typeface="+mn-ea"/>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endParaRPr lang="en-US" altLang="ja-JP" sz="1000" b="0" i="0" u="none" strike="noStrike" dirty="0">
                        <a:solidFill>
                          <a:srgbClr val="BFBFBF"/>
                        </a:solidFill>
                        <a:effectLst/>
                        <a:latin typeface="+mn-lt"/>
                        <a:ea typeface="+mn-ea"/>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485994380"/>
                  </a:ext>
                </a:extLst>
              </a:tr>
              <a:tr h="151317">
                <a:tc rowSpan="3">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Bro. 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Start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20257817"/>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Stop</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711907460"/>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Start and Stop</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486422809"/>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a:t>
                      </a:r>
                    </a:p>
                    <a:p>
                      <a:pPr algn="l" fontAlgn="ctr"/>
                      <a:r>
                        <a:rPr lang="en-US" sz="1000" b="0" i="0" u="none" strike="noStrike" dirty="0">
                          <a:solidFill>
                            <a:schemeClr val="bg1">
                              <a:lumMod val="95000"/>
                            </a:schemeClr>
                          </a:solidFill>
                          <a:effectLst/>
                          <a:latin typeface="+mn-lt"/>
                          <a:ea typeface="ＭＳ Ｐゴシック" panose="020B0600070205080204" pitchFamily="50" charset="-128"/>
                        </a:rPr>
                        <a:t>Sequence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Stop</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359321381"/>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Phase shift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227012100"/>
                  </a:ext>
                </a:extLst>
              </a:tr>
              <a:tr h="151317">
                <a:tc rowSpan="4">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Mode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Reset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950554093"/>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Silence</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736027674"/>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EV Broadcast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741435656"/>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Acknowledge</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453618044"/>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Warning Broadcast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endParaRPr kumimoji="1" lang="ja-JP" altLang="en-US"/>
                    </a:p>
                  </a:txBody>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BFBFBF"/>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BFBFBF"/>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BFBFBF"/>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BFBFBF"/>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408060282"/>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EV(General/BGM) Playback </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75000"/>
                      </a:schemeClr>
                    </a:solidFill>
                  </a:tcPr>
                </a:tc>
                <a:tc hMerge="1">
                  <a:txBody>
                    <a:bodyPr/>
                    <a:lstStyle/>
                    <a:p>
                      <a:pPr algn="l" fontAlgn="ctr"/>
                      <a:endParaRPr 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46624217"/>
                  </a:ext>
                </a:extLst>
              </a:tr>
              <a:tr h="151317">
                <a:tc rowSpan="3">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Malfunction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C000"/>
                    </a:solidFill>
                  </a:tcPr>
                </a:tc>
                <a:tc>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Fault Acknowledge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065939984"/>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Fault Reset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754670794"/>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External Fault Input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673908383"/>
                  </a:ext>
                </a:extLst>
              </a:tr>
              <a:tr h="151317">
                <a:tc rowSpan="3">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Pre Select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36343978"/>
                  </a:ext>
                </a:extLst>
              </a:tr>
              <a:tr h="151317">
                <a:tc vMerge="1">
                  <a:txBody>
                    <a:bodyPr/>
                    <a:lstStyle/>
                    <a:p>
                      <a:pPr algn="l" fontAlgn="ctr"/>
                      <a:endParaRPr lang="ja-JP" alt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Indovidual</a:t>
                      </a:r>
                      <a:endParaRPr lang="ja-JP" altLang="en-US" sz="1000" b="0" i="0" u="none" strike="noStrike">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74488911"/>
                  </a:ext>
                </a:extLst>
              </a:tr>
              <a:tr h="151317">
                <a:tc vMerge="1">
                  <a:txBody>
                    <a:bodyPr/>
                    <a:lstStyle/>
                    <a:p>
                      <a:pPr algn="l" fontAlgn="ctr"/>
                      <a:endParaRPr lang="ja-JP" alt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Clear </a:t>
                      </a:r>
                      <a:endParaRPr lang="ja-JP" altLang="en-US" sz="1000" b="0" i="0" u="none" strike="noStrike">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589562779"/>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Intended</a:t>
                      </a:r>
                      <a:br>
                        <a:rPr lang="en-US" sz="1000" b="0" i="0" u="none" strike="noStrike" dirty="0">
                          <a:solidFill>
                            <a:schemeClr val="bg1">
                              <a:lumMod val="95000"/>
                            </a:schemeClr>
                          </a:solidFill>
                          <a:effectLst/>
                          <a:latin typeface="+mn-lt"/>
                          <a:ea typeface="ＭＳ Ｐゴシック" panose="020B0600070205080204" pitchFamily="50" charset="-128"/>
                        </a:rPr>
                      </a:br>
                      <a:r>
                        <a:rPr lang="en-US" sz="1000" b="0" i="0" u="none" strike="noStrike" dirty="0">
                          <a:solidFill>
                            <a:schemeClr val="bg1">
                              <a:lumMod val="95000"/>
                            </a:schemeClr>
                          </a:solidFill>
                          <a:effectLst/>
                          <a:latin typeface="+mn-lt"/>
                          <a:ea typeface="ＭＳ Ｐゴシック" panose="020B0600070205080204" pitchFamily="50" charset="-128"/>
                        </a:rPr>
                        <a:t>Control in/out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Input Operation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695378736"/>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Output Operation (level/pulse)</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356692181"/>
                  </a:ext>
                </a:extLst>
              </a:tr>
              <a:tr h="151317">
                <a:tc rowSpan="4">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Maintenance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RM Broadcast Status</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142263471"/>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Audio Monitor</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222373808"/>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Disablement of EMG control from CI</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331952844"/>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Lamp Test</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947338952"/>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Power ON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hMerge="1">
                  <a:txBody>
                    <a:bodyPr/>
                    <a:lstStyle/>
                    <a:p>
                      <a:endParaRPr kumimoji="1" lang="ja-JP" altLang="en-US"/>
                    </a:p>
                  </a:txBody>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65493845"/>
                  </a:ext>
                </a:extLst>
              </a:tr>
              <a:tr h="151317">
                <a:tc gridSpan="2">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Talk</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hMerge="1">
                  <a:txBody>
                    <a:bodyPr/>
                    <a:lstStyle/>
                    <a:p>
                      <a:endParaRPr kumimoji="1" lang="ja-JP" altLang="en-US"/>
                    </a:p>
                  </a:txBody>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863335029"/>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Talk</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hMerge="1">
                  <a:txBody>
                    <a:bodyPr/>
                    <a:lstStyle/>
                    <a:p>
                      <a:endParaRPr kumimoji="1" lang="ja-JP" altLang="en-US"/>
                    </a:p>
                  </a:txBody>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704850531"/>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General Talk</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F0"/>
                    </a:solidFill>
                  </a:tcPr>
                </a:tc>
                <a:tc hMerge="1">
                  <a:txBody>
                    <a:bodyPr/>
                    <a:lstStyle/>
                    <a:p>
                      <a:endParaRPr kumimoji="1" lang="ja-JP" altLang="en-US"/>
                    </a:p>
                  </a:txBody>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718293109"/>
                  </a:ext>
                </a:extLst>
              </a:tr>
            </a:tbl>
          </a:graphicData>
        </a:graphic>
      </p:graphicFrame>
      <p:sp>
        <p:nvSpPr>
          <p:cNvPr id="4" name="正方形/長方形 3"/>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40" name="円/楕円 39"/>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1" name="円/楕円 40"/>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aphicFrame>
        <p:nvGraphicFramePr>
          <p:cNvPr id="10" name="表 9">
            <a:extLst>
              <a:ext uri="{FF2B5EF4-FFF2-40B4-BE49-F238E27FC236}">
                <a16:creationId xmlns:a16="http://schemas.microsoft.com/office/drawing/2014/main" id="{DBBE4D61-5947-4279-87FE-675AEE10DAAD}"/>
              </a:ext>
            </a:extLst>
          </p:cNvPr>
          <p:cNvGraphicFramePr>
            <a:graphicFrameLocks noGrp="1"/>
          </p:cNvGraphicFramePr>
          <p:nvPr>
            <p:extLst>
              <p:ext uri="{D42A27DB-BD31-4B8C-83A1-F6EECF244321}">
                <p14:modId xmlns:p14="http://schemas.microsoft.com/office/powerpoint/2010/main" val="2499678053"/>
              </p:ext>
            </p:extLst>
          </p:nvPr>
        </p:nvGraphicFramePr>
        <p:xfrm>
          <a:off x="8232529" y="3439391"/>
          <a:ext cx="5323785" cy="1062284"/>
        </p:xfrm>
        <a:graphic>
          <a:graphicData uri="http://schemas.openxmlformats.org/drawingml/2006/table">
            <a:tbl>
              <a:tblPr firstRow="1" bandRow="1">
                <a:tableStyleId>{5C22544A-7EE6-4342-B048-85BDC9FD1C3A}</a:tableStyleId>
              </a:tblPr>
              <a:tblGrid>
                <a:gridCol w="1542927">
                  <a:extLst>
                    <a:ext uri="{9D8B030D-6E8A-4147-A177-3AD203B41FA5}">
                      <a16:colId xmlns:a16="http://schemas.microsoft.com/office/drawing/2014/main" val="20000"/>
                    </a:ext>
                  </a:extLst>
                </a:gridCol>
                <a:gridCol w="756172">
                  <a:extLst>
                    <a:ext uri="{9D8B030D-6E8A-4147-A177-3AD203B41FA5}">
                      <a16:colId xmlns:a16="http://schemas.microsoft.com/office/drawing/2014/main" val="20001"/>
                    </a:ext>
                  </a:extLst>
                </a:gridCol>
                <a:gridCol w="3024686">
                  <a:extLst>
                    <a:ext uri="{9D8B030D-6E8A-4147-A177-3AD203B41FA5}">
                      <a16:colId xmlns:a16="http://schemas.microsoft.com/office/drawing/2014/main" val="20002"/>
                    </a:ext>
                  </a:extLst>
                </a:gridCol>
              </a:tblGrid>
              <a:tr h="531142">
                <a:tc>
                  <a:txBody>
                    <a:bodyPr/>
                    <a:lstStyle/>
                    <a:p>
                      <a:pPr>
                        <a:lnSpc>
                          <a:spcPts val="1200"/>
                        </a:lnSpc>
                      </a:pPr>
                      <a:r>
                        <a:rPr kumimoji="1" lang="en-US" altLang="ja-JP" sz="1800" b="0" dirty="0">
                          <a:solidFill>
                            <a:schemeClr val="bg1"/>
                          </a:solidFill>
                        </a:rPr>
                        <a:t>Control</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16ch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800" b="0" dirty="0">
                          <a:solidFill>
                            <a:schemeClr val="tx1"/>
                          </a:solidFill>
                        </a:rPr>
                        <a:t>Non-voltage</a:t>
                      </a:r>
                    </a:p>
                    <a:p>
                      <a:pPr>
                        <a:lnSpc>
                          <a:spcPts val="1400"/>
                        </a:lnSpc>
                      </a:pPr>
                      <a:r>
                        <a:rPr kumimoji="1" lang="en-US" altLang="ja-JP" sz="1800" b="0" dirty="0">
                          <a:solidFill>
                            <a:schemeClr val="tx1"/>
                          </a:solidFill>
                        </a:rPr>
                        <a:t>Assignable some functions</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531142">
                <a:tc>
                  <a:txBody>
                    <a:bodyPr/>
                    <a:lstStyle/>
                    <a:p>
                      <a:pPr>
                        <a:lnSpc>
                          <a:spcPts val="1400"/>
                        </a:lnSpc>
                      </a:pPr>
                      <a:r>
                        <a:rPr kumimoji="1" lang="en-US" altLang="ja-JP" sz="1800" b="0" dirty="0">
                          <a:solidFill>
                            <a:schemeClr val="bg1"/>
                          </a:solidFill>
                        </a:rPr>
                        <a:t>Emergency</a:t>
                      </a:r>
                    </a:p>
                    <a:p>
                      <a:pPr>
                        <a:lnSpc>
                          <a:spcPts val="1400"/>
                        </a:lnSpc>
                      </a:pPr>
                      <a:r>
                        <a:rPr kumimoji="1" lang="en-US" altLang="ja-JP" sz="1800" b="0" dirty="0">
                          <a:solidFill>
                            <a:schemeClr val="bg1"/>
                          </a:solidFill>
                        </a:rPr>
                        <a:t>Control</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2ch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354" rtl="0" eaLnBrk="1" fontAlgn="auto" latinLnBrk="0" hangingPunct="1">
                        <a:lnSpc>
                          <a:spcPts val="14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+24V/-24V switchable</a:t>
                      </a:r>
                    </a:p>
                    <a:p>
                      <a:pPr marL="0" marR="0" lvl="0" indent="0" algn="l" defTabSz="914354" rtl="0" eaLnBrk="1" fontAlgn="auto" latinLnBrk="0" hangingPunct="1">
                        <a:lnSpc>
                          <a:spcPts val="14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mn-lt"/>
                          <a:ea typeface="+mn-ea"/>
                          <a:cs typeface="+mn-cs"/>
                        </a:rPr>
                        <a:t>Assignable functions</a:t>
                      </a:r>
                      <a:endParaRPr kumimoji="1" lang="ja-JP" altLang="en-US" sz="1800" b="0" i="0" u="none" strike="noStrike" kern="1200" cap="none" spc="0" normalizeH="0" baseline="0" noProof="0" dirty="0">
                        <a:ln>
                          <a:noFill/>
                        </a:ln>
                        <a:solidFill>
                          <a:srgbClr val="5F5F5F"/>
                        </a:solidFill>
                        <a:effectLst/>
                        <a:uLnTx/>
                        <a:uFillTx/>
                        <a:latin typeface="+mn-lt"/>
                        <a:ea typeface="+mn-ea"/>
                        <a:cs typeface="+mn-cs"/>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bl>
          </a:graphicData>
        </a:graphic>
      </p:graphicFrame>
      <p:sp>
        <p:nvSpPr>
          <p:cNvPr id="11" name="正方形/長方形 10">
            <a:extLst>
              <a:ext uri="{FF2B5EF4-FFF2-40B4-BE49-F238E27FC236}">
                <a16:creationId xmlns:a16="http://schemas.microsoft.com/office/drawing/2014/main" id="{2F3D2380-24FB-454D-A3AA-A28BE31135A0}"/>
              </a:ext>
            </a:extLst>
          </p:cNvPr>
          <p:cNvSpPr/>
          <p:nvPr/>
        </p:nvSpPr>
        <p:spPr>
          <a:xfrm>
            <a:off x="8215538" y="2994762"/>
            <a:ext cx="875822" cy="461855"/>
          </a:xfrm>
          <a:prstGeom prst="rect">
            <a:avLst/>
          </a:prstGeom>
        </p:spPr>
        <p:txBody>
          <a:bodyPr wrap="none" lIns="137187" tIns="68594" rIns="137187" bIns="68594">
            <a:spAutoFit/>
          </a:bodyPr>
          <a:lstStyle/>
          <a:p>
            <a:r>
              <a:rPr lang="en-US" altLang="ja-JP" sz="2100" b="1" dirty="0">
                <a:solidFill>
                  <a:srgbClr val="5F5F5F"/>
                </a:solidFill>
                <a:latin typeface="Calibri"/>
                <a:cs typeface="Consolas" panose="020B0609020204030204" pitchFamily="49" charset="0"/>
              </a:rPr>
              <a:t>Input</a:t>
            </a:r>
            <a:endParaRPr lang="ja-JP" altLang="en-US" b="1" dirty="0">
              <a:solidFill>
                <a:srgbClr val="5F5F5F"/>
              </a:solidFill>
            </a:endParaRPr>
          </a:p>
        </p:txBody>
      </p:sp>
      <p:grpSp>
        <p:nvGrpSpPr>
          <p:cNvPr id="5" name="グループ化 4">
            <a:extLst>
              <a:ext uri="{FF2B5EF4-FFF2-40B4-BE49-F238E27FC236}">
                <a16:creationId xmlns:a16="http://schemas.microsoft.com/office/drawing/2014/main" id="{0BBF53B0-D001-CBB2-E10F-B22947E4A4FA}"/>
              </a:ext>
            </a:extLst>
          </p:cNvPr>
          <p:cNvGrpSpPr/>
          <p:nvPr/>
        </p:nvGrpSpPr>
        <p:grpSpPr>
          <a:xfrm>
            <a:off x="719600" y="5060180"/>
            <a:ext cx="1372636" cy="1940845"/>
            <a:chOff x="719600" y="5060180"/>
            <a:chExt cx="1372636" cy="1940845"/>
          </a:xfrm>
        </p:grpSpPr>
        <p:grpSp>
          <p:nvGrpSpPr>
            <p:cNvPr id="6" name="グループ化 5">
              <a:extLst>
                <a:ext uri="{FF2B5EF4-FFF2-40B4-BE49-F238E27FC236}">
                  <a16:creationId xmlns:a16="http://schemas.microsoft.com/office/drawing/2014/main" id="{0BA47561-1545-E3BA-76BF-986848CE44BD}"/>
                </a:ext>
              </a:extLst>
            </p:cNvPr>
            <p:cNvGrpSpPr/>
            <p:nvPr/>
          </p:nvGrpSpPr>
          <p:grpSpPr>
            <a:xfrm>
              <a:off x="719600" y="5060180"/>
              <a:ext cx="1372636" cy="1940845"/>
              <a:chOff x="719600" y="4726679"/>
              <a:chExt cx="1372636" cy="1940845"/>
            </a:xfrm>
            <a:effectLst>
              <a:outerShdw blurRad="50800" dist="38100" dir="8100000" algn="tr" rotWithShape="0">
                <a:prstClr val="black">
                  <a:alpha val="40000"/>
                </a:prstClr>
              </a:outerShdw>
            </a:effectLst>
          </p:grpSpPr>
          <p:sp>
            <p:nvSpPr>
              <p:cNvPr id="9" name="正方形/長方形 8">
                <a:extLst>
                  <a:ext uri="{FF2B5EF4-FFF2-40B4-BE49-F238E27FC236}">
                    <a16:creationId xmlns:a16="http://schemas.microsoft.com/office/drawing/2014/main" id="{580DCD4B-724E-DD25-A152-07FD57DF71D9}"/>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2" action="ppaction://hlinksldjump"/>
                  </a:rPr>
                  <a:t>Common</a:t>
                </a:r>
                <a:endParaRPr kumimoji="1" lang="en-US" altLang="ja-JP" sz="1200" dirty="0"/>
              </a:p>
              <a:p>
                <a:r>
                  <a:rPr lang="ja-JP" altLang="en-US" sz="1100" dirty="0"/>
                  <a:t>   </a:t>
                </a:r>
                <a:r>
                  <a:rPr lang="en-US" altLang="ja-JP" sz="1100" dirty="0">
                    <a:hlinkClick r:id="rId3" action="ppaction://hlinksldjump"/>
                  </a:rPr>
                  <a:t>Audio</a:t>
                </a:r>
                <a:endParaRPr lang="en-US" altLang="ja-JP" sz="1100" dirty="0"/>
              </a:p>
              <a:p>
                <a:r>
                  <a:rPr kumimoji="1" lang="en-US" altLang="ja-JP" sz="1100" dirty="0"/>
                  <a:t>   </a:t>
                </a:r>
                <a:r>
                  <a:rPr kumimoji="1" lang="en-US" altLang="ja-JP" sz="1100" dirty="0">
                    <a:hlinkClick r:id="rId4" action="ppaction://hlinksldjump"/>
                  </a:rPr>
                  <a:t>Control</a:t>
                </a:r>
                <a:endParaRPr kumimoji="1" lang="en-US" altLang="ja-JP" sz="1100" dirty="0"/>
              </a:p>
              <a:p>
                <a:r>
                  <a:rPr lang="en-US" altLang="ja-JP" sz="1100" dirty="0"/>
                  <a:t>   </a:t>
                </a:r>
                <a:r>
                  <a:rPr lang="en-US" altLang="ja-JP" sz="1100" dirty="0">
                    <a:hlinkClick r:id="rId5" action="ppaction://hlinksldjump"/>
                  </a:rPr>
                  <a:t>Timer</a:t>
                </a:r>
                <a:endParaRPr kumimoji="1" lang="en-US" altLang="ja-JP" sz="1100" dirty="0"/>
              </a:p>
              <a:p>
                <a:r>
                  <a:rPr lang="en-US" altLang="ja-JP" sz="1100" dirty="0"/>
                  <a:t>   </a:t>
                </a:r>
                <a:r>
                  <a:rPr lang="en-US" altLang="ja-JP" sz="1100" dirty="0">
                    <a:hlinkClick r:id="rId6" action="ppaction://hlinksldjump"/>
                  </a:rPr>
                  <a:t>Others</a:t>
                </a:r>
                <a:endParaRPr lang="en-US" altLang="ja-JP" sz="1100" dirty="0"/>
              </a:p>
              <a:p>
                <a:r>
                  <a:rPr lang="en-US" altLang="ja-JP" sz="1200" dirty="0"/>
                  <a:t> </a:t>
                </a:r>
                <a:r>
                  <a:rPr lang="en-US" altLang="ja-JP" sz="1200" dirty="0">
                    <a:hlinkClick r:id="rId7" action="ppaction://hlinksldjump"/>
                  </a:rPr>
                  <a:t>04F </a:t>
                </a:r>
                <a:endParaRPr lang="en-US" altLang="ja-JP" sz="1200" dirty="0"/>
              </a:p>
              <a:p>
                <a:r>
                  <a:rPr kumimoji="1" lang="en-US" altLang="ja-JP" sz="1200" dirty="0"/>
                  <a:t> </a:t>
                </a:r>
                <a:r>
                  <a:rPr kumimoji="1" lang="en-US" altLang="ja-JP" sz="1200" dirty="0">
                    <a:hlinkClick r:id="rId8" action="ppaction://hlinksldjump"/>
                  </a:rPr>
                  <a:t>08F</a:t>
                </a:r>
                <a:endParaRPr kumimoji="1" lang="en-US" altLang="ja-JP" sz="1200" dirty="0"/>
              </a:p>
              <a:p>
                <a:r>
                  <a:rPr lang="en-US" altLang="ja-JP" sz="1200" dirty="0"/>
                  <a:t> </a:t>
                </a:r>
                <a:r>
                  <a:rPr lang="en-US" altLang="ja-JP" sz="1200" dirty="0">
                    <a:hlinkClick r:id="rId9" action="ppaction://hlinksldjump"/>
                  </a:rPr>
                  <a:t>16F</a:t>
                </a:r>
                <a:endParaRPr lang="en-US" altLang="ja-JP" sz="1200" dirty="0"/>
              </a:p>
              <a:p>
                <a:r>
                  <a:rPr lang="en-US" altLang="ja-JP" sz="1200" dirty="0"/>
                  <a:t> </a:t>
                </a:r>
                <a:r>
                  <a:rPr lang="en-US" altLang="ja-JP" sz="1200" dirty="0">
                    <a:hlinkClick r:id="rId10" action="ppaction://hlinksldjump"/>
                  </a:rPr>
                  <a:t>08/16F SS Exp</a:t>
                </a:r>
                <a:endParaRPr lang="en-US" altLang="ja-JP" sz="1200" dirty="0"/>
              </a:p>
              <a:p>
                <a:r>
                  <a:rPr kumimoji="1" lang="en-US" altLang="ja-JP" sz="1200" dirty="0"/>
                  <a:t> </a:t>
                </a:r>
                <a:r>
                  <a:rPr kumimoji="1" lang="en-US" altLang="ja-JP" sz="1200" dirty="0">
                    <a:hlinkClick r:id="rId11" action="ppaction://hlinksldjump"/>
                  </a:rPr>
                  <a:t>Deference</a:t>
                </a:r>
                <a:endParaRPr kumimoji="1" lang="en-US" altLang="ja-JP" sz="1200" dirty="0"/>
              </a:p>
            </p:txBody>
          </p:sp>
          <p:sp>
            <p:nvSpPr>
              <p:cNvPr id="12" name="二等辺三角形 72">
                <a:extLst>
                  <a:ext uri="{FF2B5EF4-FFF2-40B4-BE49-F238E27FC236}">
                    <a16:creationId xmlns:a16="http://schemas.microsoft.com/office/drawing/2014/main" id="{6570640A-16CD-10CA-05CD-7835FA76D535}"/>
                  </a:ext>
                </a:extLst>
              </p:cNvPr>
              <p:cNvSpPr/>
              <p:nvPr/>
            </p:nvSpPr>
            <p:spPr>
              <a:xfrm rot="16200000">
                <a:off x="677061" y="4769218"/>
                <a:ext cx="320003" cy="234926"/>
              </a:xfrm>
              <a:custGeom>
                <a:avLst/>
                <a:gdLst>
                  <a:gd name="connsiteX0" fmla="*/ 0 w 107352"/>
                  <a:gd name="connsiteY0" fmla="*/ 216024 h 216024"/>
                  <a:gd name="connsiteX1" fmla="*/ 107352 w 107352"/>
                  <a:gd name="connsiteY1" fmla="*/ 0 h 216024"/>
                  <a:gd name="connsiteX2" fmla="*/ 107352 w 107352"/>
                  <a:gd name="connsiteY2" fmla="*/ 216024 h 216024"/>
                  <a:gd name="connsiteX3" fmla="*/ 0 w 107352"/>
                  <a:gd name="connsiteY3" fmla="*/ 216024 h 216024"/>
                  <a:gd name="connsiteX0" fmla="*/ 0 w 320003"/>
                  <a:gd name="connsiteY0" fmla="*/ 234926 h 234926"/>
                  <a:gd name="connsiteX1" fmla="*/ 320003 w 320003"/>
                  <a:gd name="connsiteY1" fmla="*/ 0 h 234926"/>
                  <a:gd name="connsiteX2" fmla="*/ 107352 w 320003"/>
                  <a:gd name="connsiteY2" fmla="*/ 234926 h 234926"/>
                  <a:gd name="connsiteX3" fmla="*/ 0 w 320003"/>
                  <a:gd name="connsiteY3" fmla="*/ 234926 h 234926"/>
                </a:gdLst>
                <a:ahLst/>
                <a:cxnLst>
                  <a:cxn ang="0">
                    <a:pos x="connsiteX0" y="connsiteY0"/>
                  </a:cxn>
                  <a:cxn ang="0">
                    <a:pos x="connsiteX1" y="connsiteY1"/>
                  </a:cxn>
                  <a:cxn ang="0">
                    <a:pos x="connsiteX2" y="connsiteY2"/>
                  </a:cxn>
                  <a:cxn ang="0">
                    <a:pos x="connsiteX3" y="connsiteY3"/>
                  </a:cxn>
                </a:cxnLst>
                <a:rect l="l" t="t" r="r" b="b"/>
                <a:pathLst>
                  <a:path w="320003" h="234926">
                    <a:moveTo>
                      <a:pt x="0" y="234926"/>
                    </a:moveTo>
                    <a:lnTo>
                      <a:pt x="320003" y="0"/>
                    </a:lnTo>
                    <a:lnTo>
                      <a:pt x="107352" y="234926"/>
                    </a:lnTo>
                    <a:lnTo>
                      <a:pt x="0" y="234926"/>
                    </a:lnTo>
                    <a:close/>
                  </a:path>
                </a:pathLst>
              </a:cu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7" name="円/楕円 100">
              <a:extLst>
                <a:ext uri="{FF2B5EF4-FFF2-40B4-BE49-F238E27FC236}">
                  <a16:creationId xmlns:a16="http://schemas.microsoft.com/office/drawing/2014/main" id="{13578BE1-076B-1292-0802-4C51FF2BEE24}"/>
                </a:ext>
              </a:extLst>
            </p:cNvPr>
            <p:cNvSpPr/>
            <p:nvPr/>
          </p:nvSpPr>
          <p:spPr>
            <a:xfrm>
              <a:off x="989424" y="5264794"/>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円/楕円 100">
              <a:extLst>
                <a:ext uri="{FF2B5EF4-FFF2-40B4-BE49-F238E27FC236}">
                  <a16:creationId xmlns:a16="http://schemas.microsoft.com/office/drawing/2014/main" id="{14B809E9-1596-213D-4C4F-BF5BBC27A603}"/>
                </a:ext>
              </a:extLst>
            </p:cNvPr>
            <p:cNvSpPr/>
            <p:nvPr/>
          </p:nvSpPr>
          <p:spPr>
            <a:xfrm>
              <a:off x="1058231" y="5617788"/>
              <a:ext cx="50477" cy="41624"/>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6" name="グループ化 25">
            <a:extLst>
              <a:ext uri="{FF2B5EF4-FFF2-40B4-BE49-F238E27FC236}">
                <a16:creationId xmlns:a16="http://schemas.microsoft.com/office/drawing/2014/main" id="{A35601A6-8CB1-A01B-3301-CAA9799B22B4}"/>
              </a:ext>
            </a:extLst>
          </p:cNvPr>
          <p:cNvGrpSpPr/>
          <p:nvPr/>
        </p:nvGrpSpPr>
        <p:grpSpPr>
          <a:xfrm>
            <a:off x="5418634" y="2225062"/>
            <a:ext cx="323351" cy="2383853"/>
            <a:chOff x="5577702" y="2301669"/>
            <a:chExt cx="323351" cy="2383853"/>
          </a:xfrm>
        </p:grpSpPr>
        <p:sp>
          <p:nvSpPr>
            <p:cNvPr id="13" name="正方形/長方形 12">
              <a:extLst>
                <a:ext uri="{FF2B5EF4-FFF2-40B4-BE49-F238E27FC236}">
                  <a16:creationId xmlns:a16="http://schemas.microsoft.com/office/drawing/2014/main" id="{86E6FC47-2796-4DBA-89AD-C3B3BBCC6BC0}"/>
                </a:ext>
              </a:extLst>
            </p:cNvPr>
            <p:cNvSpPr/>
            <p:nvPr/>
          </p:nvSpPr>
          <p:spPr>
            <a:xfrm>
              <a:off x="5579508" y="2301669"/>
              <a:ext cx="321545" cy="98568"/>
            </a:xfrm>
            <a:prstGeom prst="rect">
              <a:avLst/>
            </a:prstGeom>
            <a:solidFill>
              <a:schemeClr val="tx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800" dirty="0"/>
                <a:t>NO/NC</a:t>
              </a:r>
              <a:endParaRPr lang="ja-JP" altLang="en-US" sz="800" dirty="0"/>
            </a:p>
          </p:txBody>
        </p:sp>
        <p:sp>
          <p:nvSpPr>
            <p:cNvPr id="14" name="正方形/長方形 13">
              <a:extLst>
                <a:ext uri="{FF2B5EF4-FFF2-40B4-BE49-F238E27FC236}">
                  <a16:creationId xmlns:a16="http://schemas.microsoft.com/office/drawing/2014/main" id="{968FFEEF-F156-4368-8BA2-845F89084B94}"/>
                </a:ext>
              </a:extLst>
            </p:cNvPr>
            <p:cNvSpPr/>
            <p:nvPr/>
          </p:nvSpPr>
          <p:spPr>
            <a:xfrm>
              <a:off x="5579508" y="2915374"/>
              <a:ext cx="321545" cy="98568"/>
            </a:xfrm>
            <a:prstGeom prst="rect">
              <a:avLst/>
            </a:prstGeom>
            <a:solidFill>
              <a:schemeClr val="tx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800" dirty="0"/>
                <a:t>NO/NC</a:t>
              </a:r>
              <a:endParaRPr lang="ja-JP" altLang="en-US" sz="800" dirty="0"/>
            </a:p>
          </p:txBody>
        </p:sp>
        <p:sp>
          <p:nvSpPr>
            <p:cNvPr id="15" name="正方形/長方形 14">
              <a:extLst>
                <a:ext uri="{FF2B5EF4-FFF2-40B4-BE49-F238E27FC236}">
                  <a16:creationId xmlns:a16="http://schemas.microsoft.com/office/drawing/2014/main" id="{D5B5F6D3-4B88-442F-867E-2EE7E337BFE5}"/>
                </a:ext>
              </a:extLst>
            </p:cNvPr>
            <p:cNvSpPr/>
            <p:nvPr/>
          </p:nvSpPr>
          <p:spPr>
            <a:xfrm>
              <a:off x="5577702" y="3677055"/>
              <a:ext cx="321545" cy="98568"/>
            </a:xfrm>
            <a:prstGeom prst="rect">
              <a:avLst/>
            </a:prstGeom>
            <a:solidFill>
              <a:schemeClr val="tx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800" dirty="0"/>
                <a:t>NO/NC</a:t>
              </a:r>
              <a:endParaRPr lang="ja-JP" altLang="en-US" sz="800" dirty="0"/>
            </a:p>
          </p:txBody>
        </p:sp>
        <p:sp>
          <p:nvSpPr>
            <p:cNvPr id="16" name="正方形/長方形 15">
              <a:extLst>
                <a:ext uri="{FF2B5EF4-FFF2-40B4-BE49-F238E27FC236}">
                  <a16:creationId xmlns:a16="http://schemas.microsoft.com/office/drawing/2014/main" id="{60457E8B-91E3-4EDC-97C1-19F2EDEF7EC5}"/>
                </a:ext>
              </a:extLst>
            </p:cNvPr>
            <p:cNvSpPr/>
            <p:nvPr/>
          </p:nvSpPr>
          <p:spPr>
            <a:xfrm>
              <a:off x="5577702" y="3826684"/>
              <a:ext cx="321545" cy="98568"/>
            </a:xfrm>
            <a:prstGeom prst="rect">
              <a:avLst/>
            </a:prstGeom>
            <a:solidFill>
              <a:schemeClr val="tx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800" dirty="0"/>
                <a:t>NO/NC</a:t>
              </a:r>
              <a:endParaRPr lang="ja-JP" altLang="en-US" sz="800" dirty="0"/>
            </a:p>
          </p:txBody>
        </p:sp>
        <p:sp>
          <p:nvSpPr>
            <p:cNvPr id="17" name="正方形/長方形 16">
              <a:extLst>
                <a:ext uri="{FF2B5EF4-FFF2-40B4-BE49-F238E27FC236}">
                  <a16:creationId xmlns:a16="http://schemas.microsoft.com/office/drawing/2014/main" id="{ECC995C1-7222-4D1F-A796-00908E671704}"/>
                </a:ext>
              </a:extLst>
            </p:cNvPr>
            <p:cNvSpPr/>
            <p:nvPr/>
          </p:nvSpPr>
          <p:spPr>
            <a:xfrm>
              <a:off x="5577702" y="4141412"/>
              <a:ext cx="321545" cy="98568"/>
            </a:xfrm>
            <a:prstGeom prst="rect">
              <a:avLst/>
            </a:prstGeom>
            <a:solidFill>
              <a:schemeClr val="tx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800" dirty="0"/>
                <a:t>NO/NC</a:t>
              </a:r>
              <a:endParaRPr lang="ja-JP" altLang="en-US" sz="800" dirty="0"/>
            </a:p>
          </p:txBody>
        </p:sp>
        <p:sp>
          <p:nvSpPr>
            <p:cNvPr id="18" name="正方形/長方形 17">
              <a:extLst>
                <a:ext uri="{FF2B5EF4-FFF2-40B4-BE49-F238E27FC236}">
                  <a16:creationId xmlns:a16="http://schemas.microsoft.com/office/drawing/2014/main" id="{1EC7C844-F62F-44BE-A2C7-E161AA14B27D}"/>
                </a:ext>
              </a:extLst>
            </p:cNvPr>
            <p:cNvSpPr/>
            <p:nvPr/>
          </p:nvSpPr>
          <p:spPr>
            <a:xfrm>
              <a:off x="5577702" y="4291041"/>
              <a:ext cx="321545" cy="98568"/>
            </a:xfrm>
            <a:prstGeom prst="rect">
              <a:avLst/>
            </a:prstGeom>
            <a:solidFill>
              <a:schemeClr val="tx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800" dirty="0"/>
                <a:t>NO/NC</a:t>
              </a:r>
              <a:endParaRPr lang="ja-JP" altLang="en-US" sz="800" dirty="0"/>
            </a:p>
          </p:txBody>
        </p:sp>
        <p:sp>
          <p:nvSpPr>
            <p:cNvPr id="19" name="正方形/長方形 18">
              <a:extLst>
                <a:ext uri="{FF2B5EF4-FFF2-40B4-BE49-F238E27FC236}">
                  <a16:creationId xmlns:a16="http://schemas.microsoft.com/office/drawing/2014/main" id="{B76FCF83-EFD7-48A0-B725-86B04E8DBF79}"/>
                </a:ext>
              </a:extLst>
            </p:cNvPr>
            <p:cNvSpPr/>
            <p:nvPr/>
          </p:nvSpPr>
          <p:spPr>
            <a:xfrm>
              <a:off x="5577702" y="4437325"/>
              <a:ext cx="321545" cy="98568"/>
            </a:xfrm>
            <a:prstGeom prst="rect">
              <a:avLst/>
            </a:prstGeom>
            <a:solidFill>
              <a:schemeClr val="tx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800" dirty="0"/>
                <a:t>NO/NC</a:t>
              </a:r>
              <a:endParaRPr lang="ja-JP" altLang="en-US" sz="800" dirty="0"/>
            </a:p>
          </p:txBody>
        </p:sp>
        <p:sp>
          <p:nvSpPr>
            <p:cNvPr id="20" name="正方形/長方形 19">
              <a:extLst>
                <a:ext uri="{FF2B5EF4-FFF2-40B4-BE49-F238E27FC236}">
                  <a16:creationId xmlns:a16="http://schemas.microsoft.com/office/drawing/2014/main" id="{4B5BDADE-4C23-4276-B621-04ED385E6E01}"/>
                </a:ext>
              </a:extLst>
            </p:cNvPr>
            <p:cNvSpPr/>
            <p:nvPr/>
          </p:nvSpPr>
          <p:spPr>
            <a:xfrm>
              <a:off x="5577702" y="4586954"/>
              <a:ext cx="321545" cy="98568"/>
            </a:xfrm>
            <a:prstGeom prst="rect">
              <a:avLst/>
            </a:prstGeom>
            <a:solidFill>
              <a:schemeClr val="tx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800" dirty="0"/>
                <a:t>NO/NC</a:t>
              </a:r>
              <a:endParaRPr lang="ja-JP" altLang="en-US" sz="800" dirty="0"/>
            </a:p>
          </p:txBody>
        </p:sp>
      </p:grpSp>
      <p:grpSp>
        <p:nvGrpSpPr>
          <p:cNvPr id="27" name="グループ化 26">
            <a:extLst>
              <a:ext uri="{FF2B5EF4-FFF2-40B4-BE49-F238E27FC236}">
                <a16:creationId xmlns:a16="http://schemas.microsoft.com/office/drawing/2014/main" id="{85E330BE-2230-4762-B53D-AB4303D57D60}"/>
              </a:ext>
            </a:extLst>
          </p:cNvPr>
          <p:cNvGrpSpPr/>
          <p:nvPr/>
        </p:nvGrpSpPr>
        <p:grpSpPr>
          <a:xfrm>
            <a:off x="5779378" y="5155356"/>
            <a:ext cx="3104282" cy="1062285"/>
            <a:chOff x="5899247" y="5611633"/>
            <a:chExt cx="3104282" cy="1062285"/>
          </a:xfrm>
        </p:grpSpPr>
        <p:sp>
          <p:nvSpPr>
            <p:cNvPr id="21" name="四角形吹き出し 57">
              <a:extLst>
                <a:ext uri="{FF2B5EF4-FFF2-40B4-BE49-F238E27FC236}">
                  <a16:creationId xmlns:a16="http://schemas.microsoft.com/office/drawing/2014/main" id="{6CB06D65-3123-443D-88C7-46C23607C0CC}"/>
                </a:ext>
              </a:extLst>
            </p:cNvPr>
            <p:cNvSpPr/>
            <p:nvPr/>
          </p:nvSpPr>
          <p:spPr>
            <a:xfrm>
              <a:off x="5899247" y="5611633"/>
              <a:ext cx="3104282" cy="1062285"/>
            </a:xfrm>
            <a:prstGeom prst="wedgeRectCallout">
              <a:avLst>
                <a:gd name="adj1" fmla="val -40492"/>
                <a:gd name="adj2" fmla="val -68289"/>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600" dirty="0">
                  <a:solidFill>
                    <a:srgbClr val="FFFFFF"/>
                  </a:solidFill>
                  <a:latin typeface="Calibri"/>
                  <a:ea typeface="メイリオ" panose="020B0604030504040204" pitchFamily="50" charset="-128"/>
                  <a:cs typeface="メイリオ" panose="020B0604030504040204" pitchFamily="50" charset="-128"/>
                </a:rPr>
                <a:t>These are possible configurable features.                   indicates that switching between normally open and normally closed is possible.</a:t>
              </a:r>
              <a:endParaRPr lang="ja-JP" altLang="en-US" sz="1600" dirty="0">
                <a:solidFill>
                  <a:srgbClr val="FFFFFF"/>
                </a:solidFill>
                <a:latin typeface="Calibri"/>
                <a:ea typeface="メイリオ" panose="020B0604030504040204" pitchFamily="50" charset="-128"/>
                <a:cs typeface="メイリオ" panose="020B0604030504040204" pitchFamily="50" charset="-128"/>
              </a:endParaRPr>
            </a:p>
          </p:txBody>
        </p:sp>
        <p:sp>
          <p:nvSpPr>
            <p:cNvPr id="22" name="正方形/長方形 21">
              <a:extLst>
                <a:ext uri="{FF2B5EF4-FFF2-40B4-BE49-F238E27FC236}">
                  <a16:creationId xmlns:a16="http://schemas.microsoft.com/office/drawing/2014/main" id="{406F6A09-E097-465D-BB4B-5E41B6D5E955}"/>
                </a:ext>
              </a:extLst>
            </p:cNvPr>
            <p:cNvSpPr/>
            <p:nvPr/>
          </p:nvSpPr>
          <p:spPr>
            <a:xfrm>
              <a:off x="6889612" y="5934770"/>
              <a:ext cx="689262" cy="174622"/>
            </a:xfrm>
            <a:prstGeom prst="rect">
              <a:avLst/>
            </a:prstGeom>
            <a:solidFill>
              <a:schemeClr val="tx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600" dirty="0"/>
                <a:t>NO/NC</a:t>
              </a:r>
              <a:endParaRPr lang="ja-JP" altLang="en-US" sz="1600" dirty="0"/>
            </a:p>
          </p:txBody>
        </p:sp>
      </p:grpSp>
      <p:pic>
        <p:nvPicPr>
          <p:cNvPr id="13314" name="Picture 2"/>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50082" y="6128398"/>
            <a:ext cx="2395815" cy="3797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9" name="正方形/長方形 28">
            <a:extLst>
              <a:ext uri="{FF2B5EF4-FFF2-40B4-BE49-F238E27FC236}">
                <a16:creationId xmlns:a16="http://schemas.microsoft.com/office/drawing/2014/main" id="{37CB2525-D03A-49CB-946C-0BF5DB94AD4A}"/>
              </a:ext>
            </a:extLst>
          </p:cNvPr>
          <p:cNvSpPr/>
          <p:nvPr/>
        </p:nvSpPr>
        <p:spPr>
          <a:xfrm>
            <a:off x="2223508" y="1590470"/>
            <a:ext cx="4728372" cy="661748"/>
          </a:xfrm>
          <a:prstGeom prst="rect">
            <a:avLst/>
          </a:prstGeom>
        </p:spPr>
        <p:txBody>
          <a:bodyPr wrap="square" lIns="137187" tIns="68594" rIns="137187" bIns="68594">
            <a:spAutoFit/>
          </a:bodyPr>
          <a:lstStyle/>
          <a:p>
            <a:r>
              <a:rPr lang="en-US" altLang="ja-JP" b="1" dirty="0">
                <a:latin typeface="Calibri"/>
                <a:cs typeface="Consolas" panose="020B0609020204030204" pitchFamily="49" charset="0"/>
              </a:rPr>
              <a:t>Functions </a:t>
            </a:r>
          </a:p>
          <a:p>
            <a:r>
              <a:rPr lang="en-US" altLang="ja-JP" sz="1600" dirty="0">
                <a:latin typeface="Calibri"/>
                <a:cs typeface="Consolas" panose="020B0609020204030204" pitchFamily="49" charset="0"/>
              </a:rPr>
              <a:t>which is activated by Frame’s CI</a:t>
            </a:r>
            <a:endParaRPr lang="ja-JP" altLang="en-US" dirty="0">
              <a:latin typeface="Calibri"/>
              <a:cs typeface="Consolas" panose="020B0609020204030204" pitchFamily="49" charset="0"/>
            </a:endParaRPr>
          </a:p>
        </p:txBody>
      </p:sp>
    </p:spTree>
    <p:extLst>
      <p:ext uri="{BB962C8B-B14F-4D97-AF65-F5344CB8AC3E}">
        <p14:creationId xmlns:p14="http://schemas.microsoft.com/office/powerpoint/2010/main" val="346502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383276" y="1553598"/>
            <a:ext cx="1404817" cy="9809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5" name="Picture 2"/>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5504995" y="1556304"/>
            <a:ext cx="2827479" cy="973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 name="正方形/長方形 20">
            <a:extLst>
              <a:ext uri="{FF2B5EF4-FFF2-40B4-BE49-F238E27FC236}">
                <a16:creationId xmlns:a16="http://schemas.microsoft.com/office/drawing/2014/main" id="{0A366417-4372-4F7C-A21E-9D6D0403F084}"/>
              </a:ext>
            </a:extLst>
          </p:cNvPr>
          <p:cNvSpPr/>
          <p:nvPr/>
        </p:nvSpPr>
        <p:spPr>
          <a:xfrm>
            <a:off x="8181840" y="1553598"/>
            <a:ext cx="5733738" cy="6122038"/>
          </a:xfrm>
          <a:prstGeom prst="rect">
            <a:avLst/>
          </a:prstGeom>
          <a:solidFill>
            <a:schemeClr val="bg1">
              <a:alpha val="9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47" name="グループ化 46"/>
          <p:cNvGrpSpPr/>
          <p:nvPr/>
        </p:nvGrpSpPr>
        <p:grpSpPr>
          <a:xfrm>
            <a:off x="1622181" y="288390"/>
            <a:ext cx="2053631" cy="1949899"/>
            <a:chOff x="2645711" y="841076"/>
            <a:chExt cx="2667654" cy="2532159"/>
          </a:xfrm>
        </p:grpSpPr>
        <p:grpSp>
          <p:nvGrpSpPr>
            <p:cNvPr id="49" name="グループ化 48"/>
            <p:cNvGrpSpPr/>
            <p:nvPr/>
          </p:nvGrpSpPr>
          <p:grpSpPr>
            <a:xfrm>
              <a:off x="2951391" y="1221263"/>
              <a:ext cx="2030342" cy="1771248"/>
              <a:chOff x="2951391" y="1221263"/>
              <a:chExt cx="2030342" cy="1771248"/>
            </a:xfrm>
          </p:grpSpPr>
          <p:sp>
            <p:nvSpPr>
              <p:cNvPr id="53" name="円/楕円 52"/>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3600" b="0" i="0" u="none" strike="noStrike" kern="0" cap="none" spc="0" normalizeH="0" baseline="0" noProof="0">
                  <a:ln>
                    <a:noFill/>
                  </a:ln>
                  <a:solidFill>
                    <a:prstClr val="white"/>
                  </a:solidFill>
                  <a:effectLst/>
                  <a:uLnTx/>
                  <a:uFillTx/>
                  <a:latin typeface="Meiryo UI"/>
                  <a:ea typeface="Meiryo UI"/>
                  <a:cs typeface="+mn-cs"/>
                </a:endParaRPr>
              </a:p>
            </p:txBody>
          </p:sp>
          <p:sp>
            <p:nvSpPr>
              <p:cNvPr id="54" name="角丸四角形 53"/>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2800" b="1" i="0" u="none" strike="noStrike" kern="0" cap="none" spc="0" normalizeH="0" baseline="0" noProof="0" dirty="0">
                    <a:ln>
                      <a:noFill/>
                    </a:ln>
                    <a:solidFill>
                      <a:prstClr val="white"/>
                    </a:solidFill>
                    <a:effectLst/>
                    <a:uLnTx/>
                    <a:uFillTx/>
                    <a:latin typeface="Calibri"/>
                    <a:ea typeface="Meiryo UI"/>
                    <a:cs typeface="+mn-cs"/>
                  </a:rPr>
                  <a:t>Frame</a:t>
                </a:r>
                <a:endParaRPr kumimoji="0" lang="ja-JP" altLang="en-US" sz="24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50" name="Picture 2" descr="C:\Users\toa27839.TOA\AppData\Local\Temp\notesEA312D\Bubble_material_noshadow-01.png"/>
            <p:cNvPicPr>
              <a:picLocks noChangeAspect="1" noChangeArrowheads="1"/>
            </p:cNvPicPr>
            <p:nvPr/>
          </p:nvPicPr>
          <p:blipFill rotWithShape="1">
            <a:blip r:embed="rId5"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204" name="正方形/長方形 203"/>
          <p:cNvSpPr/>
          <p:nvPr/>
        </p:nvSpPr>
        <p:spPr>
          <a:xfrm>
            <a:off x="5351086" y="975556"/>
            <a:ext cx="5133898" cy="553992"/>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rPr>
              <a:t>Common topics: Internal Timer</a:t>
            </a:r>
            <a:endParaRPr kumimoji="1" lang="ja-JP" altLang="en-US" sz="3000" b="0"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endParaRPr>
          </a:p>
        </p:txBody>
      </p:sp>
      <p:sp>
        <p:nvSpPr>
          <p:cNvPr id="4" name="正方形/長方形 3"/>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70" name="円/楕円 69"/>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71" name="円/楕円 70"/>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75" name="正方形/長方形 74">
            <a:extLst>
              <a:ext uri="{FF2B5EF4-FFF2-40B4-BE49-F238E27FC236}">
                <a16:creationId xmlns:a16="http://schemas.microsoft.com/office/drawing/2014/main" id="{F2818425-FC17-4362-881C-3DFAE15A2082}"/>
              </a:ext>
            </a:extLst>
          </p:cNvPr>
          <p:cNvSpPr/>
          <p:nvPr/>
        </p:nvSpPr>
        <p:spPr>
          <a:xfrm>
            <a:off x="2466306" y="2592880"/>
            <a:ext cx="5472608" cy="877191"/>
          </a:xfrm>
          <a:prstGeom prst="rect">
            <a:avLst/>
          </a:prstGeom>
        </p:spPr>
        <p:txBody>
          <a:bodyPr wrap="square" lIns="137187" tIns="68594" rIns="137187" bIns="68594">
            <a:spAutoFit/>
          </a:bodyPr>
          <a:lstStyle/>
          <a:p>
            <a:r>
              <a:rPr lang="en-US" altLang="ja-JP" sz="2400" dirty="0">
                <a:latin typeface="Calibri"/>
                <a:cs typeface="Consolas" panose="020B0609020204030204" pitchFamily="49" charset="0"/>
              </a:rPr>
              <a:t>Each frame has an internal timer, which can activate several functions.</a:t>
            </a:r>
            <a:endParaRPr lang="ja-JP" altLang="en-US" sz="2400" dirty="0">
              <a:latin typeface="Calibri"/>
              <a:cs typeface="Consolas" panose="020B0609020204030204" pitchFamily="49" charset="0"/>
            </a:endParaRPr>
          </a:p>
        </p:txBody>
      </p:sp>
      <p:sp>
        <p:nvSpPr>
          <p:cNvPr id="76" name="テキスト ボックス 75">
            <a:extLst>
              <a:ext uri="{FF2B5EF4-FFF2-40B4-BE49-F238E27FC236}">
                <a16:creationId xmlns:a16="http://schemas.microsoft.com/office/drawing/2014/main" id="{B4EAE278-2EB6-4722-B480-00FF7F03683F}"/>
              </a:ext>
            </a:extLst>
          </p:cNvPr>
          <p:cNvSpPr txBox="1"/>
          <p:nvPr/>
        </p:nvSpPr>
        <p:spPr>
          <a:xfrm>
            <a:off x="2647741" y="4246542"/>
            <a:ext cx="5019626" cy="2708434"/>
          </a:xfrm>
          <a:prstGeom prst="rect">
            <a:avLst/>
          </a:prstGeom>
          <a:noFill/>
        </p:spPr>
        <p:txBody>
          <a:bodyPr wrap="square" rtlCol="0">
            <a:spAutoFit/>
          </a:bodyPr>
          <a:lstStyle/>
          <a:p>
            <a:r>
              <a:rPr lang="en-US" altLang="ja-JP" sz="1600" b="1" dirty="0">
                <a:latin typeface="+mj-lt"/>
                <a:ea typeface="Meiryo UI" panose="020B0604030504040204" pitchFamily="50" charset="-128"/>
              </a:rPr>
              <a:t>Day </a:t>
            </a:r>
            <a:r>
              <a:rPr kumimoji="1" lang="en-US" altLang="ja-JP" sz="1600" b="1" dirty="0">
                <a:latin typeface="+mj-lt"/>
                <a:ea typeface="Meiryo UI" panose="020B0604030504040204" pitchFamily="50" charset="-128"/>
              </a:rPr>
              <a:t>Program</a:t>
            </a:r>
            <a:r>
              <a:rPr kumimoji="1" lang="ja-JP" altLang="en-US" sz="1600" dirty="0">
                <a:latin typeface="+mj-lt"/>
                <a:ea typeface="Meiryo UI" panose="020B0604030504040204" pitchFamily="50" charset="-128"/>
              </a:rPr>
              <a:t>：</a:t>
            </a:r>
            <a:r>
              <a:rPr kumimoji="1" lang="en-US" altLang="ja-JP" sz="1600" dirty="0">
                <a:latin typeface="+mj-lt"/>
                <a:ea typeface="Meiryo UI" panose="020B0604030504040204" pitchFamily="50" charset="-128"/>
              </a:rPr>
              <a:t>Register events for a day (event schedule)</a:t>
            </a:r>
            <a:endParaRPr lang="en-US" altLang="ja-JP" sz="1600" dirty="0">
              <a:latin typeface="+mj-lt"/>
              <a:ea typeface="Meiryo UI" panose="020B0604030504040204" pitchFamily="50" charset="-128"/>
            </a:endParaRPr>
          </a:p>
          <a:p>
            <a:pPr marL="171450" indent="-171450">
              <a:buFont typeface="Arial" panose="020B0604020202020204" pitchFamily="34" charset="0"/>
              <a:buChar char="•"/>
            </a:pPr>
            <a:r>
              <a:rPr kumimoji="1" lang="en-US" altLang="ja-JP" sz="1600" dirty="0">
                <a:latin typeface="+mj-lt"/>
                <a:ea typeface="Meiryo UI" panose="020B0604030504040204" pitchFamily="50" charset="-128"/>
              </a:rPr>
              <a:t>Up to 50 events for a day</a:t>
            </a:r>
          </a:p>
          <a:p>
            <a:pPr marL="171450" indent="-171450">
              <a:buFont typeface="Arial" panose="020B0604020202020204" pitchFamily="34" charset="0"/>
              <a:buChar char="•"/>
            </a:pPr>
            <a:r>
              <a:rPr lang="en-US" altLang="ja-JP" sz="1600" dirty="0">
                <a:latin typeface="+mj-lt"/>
                <a:ea typeface="Meiryo UI" panose="020B0604030504040204" pitchFamily="50" charset="-128"/>
              </a:rPr>
              <a:t>Up to 10 days possible to program</a:t>
            </a:r>
          </a:p>
          <a:p>
            <a:pPr>
              <a:spcBef>
                <a:spcPts val="600"/>
              </a:spcBef>
            </a:pPr>
            <a:r>
              <a:rPr lang="en-US" altLang="ja-JP" sz="1600" b="1" dirty="0">
                <a:latin typeface="+mj-lt"/>
                <a:ea typeface="Meiryo UI" panose="020B0604030504040204" pitchFamily="50" charset="-128"/>
              </a:rPr>
              <a:t>Weekly Program</a:t>
            </a:r>
            <a:r>
              <a:rPr lang="ja-JP" altLang="en-US" sz="1600" dirty="0">
                <a:latin typeface="+mj-lt"/>
                <a:ea typeface="Meiryo UI" panose="020B0604030504040204" pitchFamily="50" charset="-128"/>
              </a:rPr>
              <a:t>：</a:t>
            </a:r>
            <a:r>
              <a:rPr lang="en-US" altLang="ja-JP" sz="1600" dirty="0">
                <a:latin typeface="+mj-lt"/>
                <a:ea typeface="Meiryo UI" panose="020B0604030504040204" pitchFamily="50" charset="-128"/>
              </a:rPr>
              <a:t>Register Day program for a week</a:t>
            </a:r>
          </a:p>
          <a:p>
            <a:pPr marL="171450" indent="-171450">
              <a:buFont typeface="Arial" panose="020B0604020202020204" pitchFamily="34" charset="0"/>
              <a:buChar char="•"/>
            </a:pPr>
            <a:r>
              <a:rPr lang="en-US" altLang="ja-JP" sz="1600" dirty="0">
                <a:latin typeface="+mj-lt"/>
                <a:ea typeface="Meiryo UI" panose="020B0604030504040204" pitchFamily="50" charset="-128"/>
              </a:rPr>
              <a:t>Possible to set Day program for each days of week</a:t>
            </a:r>
          </a:p>
          <a:p>
            <a:pPr marL="1708150" indent="-1708150">
              <a:spcBef>
                <a:spcPts val="600"/>
              </a:spcBef>
            </a:pPr>
            <a:r>
              <a:rPr lang="en-US" altLang="ja-JP" sz="1600" b="1" dirty="0">
                <a:latin typeface="+mj-lt"/>
                <a:ea typeface="Meiryo UI" panose="020B0604030504040204" pitchFamily="50" charset="-128"/>
              </a:rPr>
              <a:t>Holyday Program</a:t>
            </a:r>
            <a:r>
              <a:rPr lang="ja-JP" altLang="en-US" sz="1600" dirty="0">
                <a:latin typeface="+mj-lt"/>
                <a:ea typeface="Meiryo UI" panose="020B0604030504040204" pitchFamily="50" charset="-128"/>
              </a:rPr>
              <a:t>：</a:t>
            </a:r>
            <a:r>
              <a:rPr lang="en-US" altLang="ja-JP" sz="1600" dirty="0">
                <a:latin typeface="+mj-lt"/>
                <a:ea typeface="Meiryo UI" panose="020B0604030504040204" pitchFamily="50" charset="-128"/>
              </a:rPr>
              <a:t>Set public holidays and register the Day Program</a:t>
            </a:r>
          </a:p>
          <a:p>
            <a:pPr marL="171450" indent="-171450">
              <a:spcBef>
                <a:spcPts val="0"/>
              </a:spcBef>
              <a:buFont typeface="Arial" panose="020B0604020202020204" pitchFamily="34" charset="0"/>
              <a:buChar char="•"/>
            </a:pPr>
            <a:r>
              <a:rPr lang="en-US" altLang="ja-JP" sz="1600" dirty="0">
                <a:latin typeface="+mj-lt"/>
                <a:ea typeface="Meiryo UI" panose="020B0604030504040204" pitchFamily="50" charset="-128"/>
              </a:rPr>
              <a:t>Possible to specify the starting date and the ending date</a:t>
            </a:r>
          </a:p>
          <a:p>
            <a:pPr marL="171450" indent="-171450">
              <a:spcBef>
                <a:spcPts val="0"/>
              </a:spcBef>
              <a:buFont typeface="Arial" panose="020B0604020202020204" pitchFamily="34" charset="0"/>
              <a:buChar char="•"/>
            </a:pPr>
            <a:r>
              <a:rPr lang="en-US" altLang="ja-JP" sz="1600" dirty="0">
                <a:latin typeface="+mj-lt"/>
                <a:ea typeface="Meiryo UI" panose="020B0604030504040204" pitchFamily="50" charset="-128"/>
              </a:rPr>
              <a:t>Possible to set Day Program holiday by holiday</a:t>
            </a:r>
          </a:p>
          <a:p>
            <a:pPr marL="171450" indent="-171450">
              <a:spcBef>
                <a:spcPts val="0"/>
              </a:spcBef>
              <a:buFont typeface="Arial" panose="020B0604020202020204" pitchFamily="34" charset="0"/>
              <a:buChar char="•"/>
            </a:pPr>
            <a:r>
              <a:rPr lang="en-US" altLang="ja-JP" sz="1600" dirty="0">
                <a:latin typeface="+mj-lt"/>
                <a:ea typeface="Meiryo UI" panose="020B0604030504040204" pitchFamily="50" charset="-128"/>
              </a:rPr>
              <a:t>Up to 50 days possible to program</a:t>
            </a:r>
          </a:p>
        </p:txBody>
      </p:sp>
      <p:sp>
        <p:nvSpPr>
          <p:cNvPr id="77" name="正方形/長方形 76">
            <a:extLst>
              <a:ext uri="{FF2B5EF4-FFF2-40B4-BE49-F238E27FC236}">
                <a16:creationId xmlns:a16="http://schemas.microsoft.com/office/drawing/2014/main" id="{201EEED2-4341-452E-9853-B35FFB2691AB}"/>
              </a:ext>
            </a:extLst>
          </p:cNvPr>
          <p:cNvSpPr/>
          <p:nvPr/>
        </p:nvSpPr>
        <p:spPr>
          <a:xfrm>
            <a:off x="2497113" y="3714509"/>
            <a:ext cx="2633489" cy="415527"/>
          </a:xfrm>
          <a:prstGeom prst="rect">
            <a:avLst/>
          </a:prstGeom>
        </p:spPr>
        <p:txBody>
          <a:bodyPr wrap="square" lIns="137187" tIns="68594" rIns="137187" bIns="68594">
            <a:spAutoFit/>
          </a:bodyPr>
          <a:lstStyle/>
          <a:p>
            <a:r>
              <a:rPr lang="en-US" altLang="ja-JP" b="1" dirty="0">
                <a:latin typeface="Calibri"/>
                <a:cs typeface="Consolas" panose="020B0609020204030204" pitchFamily="49" charset="0"/>
              </a:rPr>
              <a:t>Type of Program</a:t>
            </a:r>
            <a:endParaRPr lang="ja-JP" altLang="en-US" b="1" dirty="0">
              <a:latin typeface="Calibri"/>
              <a:cs typeface="Consolas" panose="020B0609020204030204" pitchFamily="49" charset="0"/>
            </a:endParaRPr>
          </a:p>
        </p:txBody>
      </p:sp>
      <p:sp>
        <p:nvSpPr>
          <p:cNvPr id="78" name="正方形/長方形 77">
            <a:extLst>
              <a:ext uri="{FF2B5EF4-FFF2-40B4-BE49-F238E27FC236}">
                <a16:creationId xmlns:a16="http://schemas.microsoft.com/office/drawing/2014/main" id="{65298222-C8DE-421A-998C-D1482098119E}"/>
              </a:ext>
            </a:extLst>
          </p:cNvPr>
          <p:cNvSpPr/>
          <p:nvPr/>
        </p:nvSpPr>
        <p:spPr>
          <a:xfrm>
            <a:off x="8181840" y="1410940"/>
            <a:ext cx="4728372" cy="661748"/>
          </a:xfrm>
          <a:prstGeom prst="rect">
            <a:avLst/>
          </a:prstGeom>
        </p:spPr>
        <p:txBody>
          <a:bodyPr wrap="square" lIns="137187" tIns="68594" rIns="137187" bIns="68594">
            <a:spAutoFit/>
          </a:bodyPr>
          <a:lstStyle/>
          <a:p>
            <a:r>
              <a:rPr lang="en-US" altLang="ja-JP" b="1" dirty="0">
                <a:latin typeface="Calibri"/>
                <a:cs typeface="Consolas" panose="020B0609020204030204" pitchFamily="49" charset="0"/>
              </a:rPr>
              <a:t>Functions </a:t>
            </a:r>
          </a:p>
          <a:p>
            <a:r>
              <a:rPr lang="en-US" altLang="ja-JP" sz="1600" dirty="0">
                <a:latin typeface="Calibri"/>
                <a:cs typeface="Consolas" panose="020B0609020204030204" pitchFamily="49" charset="0"/>
              </a:rPr>
              <a:t>which is activated by program</a:t>
            </a:r>
            <a:endParaRPr lang="ja-JP" altLang="en-US" dirty="0">
              <a:latin typeface="Calibri"/>
              <a:cs typeface="Consolas" panose="020B0609020204030204" pitchFamily="49" charset="0"/>
            </a:endParaRPr>
          </a:p>
        </p:txBody>
      </p:sp>
      <p:grpSp>
        <p:nvGrpSpPr>
          <p:cNvPr id="3" name="グループ化 2">
            <a:extLst>
              <a:ext uri="{FF2B5EF4-FFF2-40B4-BE49-F238E27FC236}">
                <a16:creationId xmlns:a16="http://schemas.microsoft.com/office/drawing/2014/main" id="{078702BA-34DD-FFAF-6126-BDB2224EA049}"/>
              </a:ext>
            </a:extLst>
          </p:cNvPr>
          <p:cNvGrpSpPr/>
          <p:nvPr/>
        </p:nvGrpSpPr>
        <p:grpSpPr>
          <a:xfrm>
            <a:off x="719600" y="5060180"/>
            <a:ext cx="1372636" cy="1940845"/>
            <a:chOff x="719600" y="5060180"/>
            <a:chExt cx="1372636" cy="1940845"/>
          </a:xfrm>
        </p:grpSpPr>
        <p:grpSp>
          <p:nvGrpSpPr>
            <p:cNvPr id="5" name="グループ化 4">
              <a:extLst>
                <a:ext uri="{FF2B5EF4-FFF2-40B4-BE49-F238E27FC236}">
                  <a16:creationId xmlns:a16="http://schemas.microsoft.com/office/drawing/2014/main" id="{7723D8F7-35C0-5AF4-3C66-0A43D1717310}"/>
                </a:ext>
              </a:extLst>
            </p:cNvPr>
            <p:cNvGrpSpPr/>
            <p:nvPr/>
          </p:nvGrpSpPr>
          <p:grpSpPr>
            <a:xfrm>
              <a:off x="719600" y="5060180"/>
              <a:ext cx="1372636" cy="1940845"/>
              <a:chOff x="719600" y="4726679"/>
              <a:chExt cx="1372636" cy="1940845"/>
            </a:xfrm>
            <a:effectLst>
              <a:outerShdw blurRad="50800" dist="38100" dir="8100000" algn="tr" rotWithShape="0">
                <a:prstClr val="black">
                  <a:alpha val="40000"/>
                </a:prstClr>
              </a:outerShdw>
            </a:effectLst>
          </p:grpSpPr>
          <p:sp>
            <p:nvSpPr>
              <p:cNvPr id="8" name="正方形/長方形 7">
                <a:extLst>
                  <a:ext uri="{FF2B5EF4-FFF2-40B4-BE49-F238E27FC236}">
                    <a16:creationId xmlns:a16="http://schemas.microsoft.com/office/drawing/2014/main" id="{E680A8A0-FABE-DC9E-0328-64E0B9BA0237}"/>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6" action="ppaction://hlinksldjump"/>
                  </a:rPr>
                  <a:t>Common</a:t>
                </a:r>
                <a:endParaRPr kumimoji="1" lang="en-US" altLang="ja-JP" sz="1200" dirty="0"/>
              </a:p>
              <a:p>
                <a:r>
                  <a:rPr lang="ja-JP" altLang="en-US" sz="1100" dirty="0"/>
                  <a:t>   </a:t>
                </a:r>
                <a:r>
                  <a:rPr lang="en-US" altLang="ja-JP" sz="1100" dirty="0">
                    <a:hlinkClick r:id="rId7" action="ppaction://hlinksldjump"/>
                  </a:rPr>
                  <a:t>Audio</a:t>
                </a:r>
                <a:endParaRPr lang="en-US" altLang="ja-JP" sz="1100" dirty="0"/>
              </a:p>
              <a:p>
                <a:r>
                  <a:rPr kumimoji="1" lang="en-US" altLang="ja-JP" sz="1100" dirty="0"/>
                  <a:t>   </a:t>
                </a:r>
                <a:r>
                  <a:rPr kumimoji="1" lang="en-US" altLang="ja-JP" sz="1100" dirty="0">
                    <a:hlinkClick r:id="rId8" action="ppaction://hlinksldjump"/>
                  </a:rPr>
                  <a:t>Control</a:t>
                </a:r>
                <a:endParaRPr kumimoji="1" lang="en-US" altLang="ja-JP" sz="1100" dirty="0"/>
              </a:p>
              <a:p>
                <a:r>
                  <a:rPr lang="en-US" altLang="ja-JP" sz="1100" dirty="0"/>
                  <a:t>   </a:t>
                </a:r>
                <a:r>
                  <a:rPr lang="en-US" altLang="ja-JP" sz="1100" dirty="0">
                    <a:hlinkClick r:id="rId9" action="ppaction://hlinksldjump"/>
                  </a:rPr>
                  <a:t>Timer</a:t>
                </a:r>
                <a:endParaRPr kumimoji="1" lang="en-US" altLang="ja-JP" sz="1100" dirty="0"/>
              </a:p>
              <a:p>
                <a:r>
                  <a:rPr lang="en-US" altLang="ja-JP" sz="1100" dirty="0"/>
                  <a:t>   </a:t>
                </a:r>
                <a:r>
                  <a:rPr lang="en-US" altLang="ja-JP" sz="1100" dirty="0">
                    <a:hlinkClick r:id="rId10" action="ppaction://hlinksldjump"/>
                  </a:rPr>
                  <a:t>Others</a:t>
                </a:r>
                <a:endParaRPr lang="en-US" altLang="ja-JP" sz="1100" dirty="0"/>
              </a:p>
              <a:p>
                <a:r>
                  <a:rPr lang="en-US" altLang="ja-JP" sz="1200" dirty="0"/>
                  <a:t> </a:t>
                </a:r>
                <a:r>
                  <a:rPr lang="en-US" altLang="ja-JP" sz="1200" dirty="0">
                    <a:hlinkClick r:id="rId11" action="ppaction://hlinksldjump"/>
                  </a:rPr>
                  <a:t>04F </a:t>
                </a:r>
                <a:endParaRPr lang="en-US" altLang="ja-JP" sz="1200" dirty="0"/>
              </a:p>
              <a:p>
                <a:r>
                  <a:rPr kumimoji="1" lang="en-US" altLang="ja-JP" sz="1200" dirty="0"/>
                  <a:t> </a:t>
                </a:r>
                <a:r>
                  <a:rPr kumimoji="1" lang="en-US" altLang="ja-JP" sz="1200" dirty="0">
                    <a:hlinkClick r:id="rId12" action="ppaction://hlinksldjump"/>
                  </a:rPr>
                  <a:t>08F</a:t>
                </a:r>
                <a:endParaRPr kumimoji="1" lang="en-US" altLang="ja-JP" sz="1200" dirty="0"/>
              </a:p>
              <a:p>
                <a:r>
                  <a:rPr lang="en-US" altLang="ja-JP" sz="1200" dirty="0"/>
                  <a:t> </a:t>
                </a:r>
                <a:r>
                  <a:rPr lang="en-US" altLang="ja-JP" sz="1200" dirty="0">
                    <a:hlinkClick r:id="rId13" action="ppaction://hlinksldjump"/>
                  </a:rPr>
                  <a:t>16F</a:t>
                </a:r>
                <a:endParaRPr lang="en-US" altLang="ja-JP" sz="1200" dirty="0"/>
              </a:p>
              <a:p>
                <a:r>
                  <a:rPr lang="en-US" altLang="ja-JP" sz="1200" dirty="0"/>
                  <a:t> </a:t>
                </a:r>
                <a:r>
                  <a:rPr lang="en-US" altLang="ja-JP" sz="1200" dirty="0">
                    <a:hlinkClick r:id="rId14" action="ppaction://hlinksldjump"/>
                  </a:rPr>
                  <a:t>08/16F SS Exp</a:t>
                </a:r>
                <a:endParaRPr lang="en-US" altLang="ja-JP" sz="1200" dirty="0"/>
              </a:p>
              <a:p>
                <a:r>
                  <a:rPr kumimoji="1" lang="en-US" altLang="ja-JP" sz="1200" dirty="0"/>
                  <a:t> </a:t>
                </a:r>
                <a:r>
                  <a:rPr kumimoji="1" lang="en-US" altLang="ja-JP" sz="1200" dirty="0">
                    <a:hlinkClick r:id="rId15" action="ppaction://hlinksldjump"/>
                  </a:rPr>
                  <a:t>Deference</a:t>
                </a:r>
                <a:endParaRPr kumimoji="1" lang="en-US" altLang="ja-JP" sz="1200" dirty="0"/>
              </a:p>
            </p:txBody>
          </p:sp>
          <p:sp>
            <p:nvSpPr>
              <p:cNvPr id="9" name="二等辺三角形 72">
                <a:extLst>
                  <a:ext uri="{FF2B5EF4-FFF2-40B4-BE49-F238E27FC236}">
                    <a16:creationId xmlns:a16="http://schemas.microsoft.com/office/drawing/2014/main" id="{D1D8C022-72ED-AA8D-A812-110D7BA61DAE}"/>
                  </a:ext>
                </a:extLst>
              </p:cNvPr>
              <p:cNvSpPr/>
              <p:nvPr/>
            </p:nvSpPr>
            <p:spPr>
              <a:xfrm rot="16200000">
                <a:off x="677061" y="4769218"/>
                <a:ext cx="320003" cy="234926"/>
              </a:xfrm>
              <a:custGeom>
                <a:avLst/>
                <a:gdLst>
                  <a:gd name="connsiteX0" fmla="*/ 0 w 107352"/>
                  <a:gd name="connsiteY0" fmla="*/ 216024 h 216024"/>
                  <a:gd name="connsiteX1" fmla="*/ 107352 w 107352"/>
                  <a:gd name="connsiteY1" fmla="*/ 0 h 216024"/>
                  <a:gd name="connsiteX2" fmla="*/ 107352 w 107352"/>
                  <a:gd name="connsiteY2" fmla="*/ 216024 h 216024"/>
                  <a:gd name="connsiteX3" fmla="*/ 0 w 107352"/>
                  <a:gd name="connsiteY3" fmla="*/ 216024 h 216024"/>
                  <a:gd name="connsiteX0" fmla="*/ 0 w 320003"/>
                  <a:gd name="connsiteY0" fmla="*/ 234926 h 234926"/>
                  <a:gd name="connsiteX1" fmla="*/ 320003 w 320003"/>
                  <a:gd name="connsiteY1" fmla="*/ 0 h 234926"/>
                  <a:gd name="connsiteX2" fmla="*/ 107352 w 320003"/>
                  <a:gd name="connsiteY2" fmla="*/ 234926 h 234926"/>
                  <a:gd name="connsiteX3" fmla="*/ 0 w 320003"/>
                  <a:gd name="connsiteY3" fmla="*/ 234926 h 234926"/>
                </a:gdLst>
                <a:ahLst/>
                <a:cxnLst>
                  <a:cxn ang="0">
                    <a:pos x="connsiteX0" y="connsiteY0"/>
                  </a:cxn>
                  <a:cxn ang="0">
                    <a:pos x="connsiteX1" y="connsiteY1"/>
                  </a:cxn>
                  <a:cxn ang="0">
                    <a:pos x="connsiteX2" y="connsiteY2"/>
                  </a:cxn>
                  <a:cxn ang="0">
                    <a:pos x="connsiteX3" y="connsiteY3"/>
                  </a:cxn>
                </a:cxnLst>
                <a:rect l="l" t="t" r="r" b="b"/>
                <a:pathLst>
                  <a:path w="320003" h="234926">
                    <a:moveTo>
                      <a:pt x="0" y="234926"/>
                    </a:moveTo>
                    <a:lnTo>
                      <a:pt x="320003" y="0"/>
                    </a:lnTo>
                    <a:lnTo>
                      <a:pt x="107352" y="234926"/>
                    </a:lnTo>
                    <a:lnTo>
                      <a:pt x="0" y="234926"/>
                    </a:lnTo>
                    <a:close/>
                  </a:path>
                </a:pathLst>
              </a:cu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6" name="円/楕円 100">
              <a:extLst>
                <a:ext uri="{FF2B5EF4-FFF2-40B4-BE49-F238E27FC236}">
                  <a16:creationId xmlns:a16="http://schemas.microsoft.com/office/drawing/2014/main" id="{72C3C5E0-3726-C5BC-D82A-75D385CAE9B3}"/>
                </a:ext>
              </a:extLst>
            </p:cNvPr>
            <p:cNvSpPr/>
            <p:nvPr/>
          </p:nvSpPr>
          <p:spPr>
            <a:xfrm>
              <a:off x="989424" y="5264794"/>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円/楕円 100">
              <a:extLst>
                <a:ext uri="{FF2B5EF4-FFF2-40B4-BE49-F238E27FC236}">
                  <a16:creationId xmlns:a16="http://schemas.microsoft.com/office/drawing/2014/main" id="{5D13BD06-922E-CC16-A4BC-9A3B2BF03D59}"/>
                </a:ext>
              </a:extLst>
            </p:cNvPr>
            <p:cNvSpPr/>
            <p:nvPr/>
          </p:nvSpPr>
          <p:spPr>
            <a:xfrm>
              <a:off x="1058231" y="5789980"/>
              <a:ext cx="50477" cy="41624"/>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0" name="グループ化 9">
            <a:extLst>
              <a:ext uri="{FF2B5EF4-FFF2-40B4-BE49-F238E27FC236}">
                <a16:creationId xmlns:a16="http://schemas.microsoft.com/office/drawing/2014/main" id="{981751E0-3914-6E6A-1055-EAF6B78EF82D}"/>
              </a:ext>
            </a:extLst>
          </p:cNvPr>
          <p:cNvGrpSpPr/>
          <p:nvPr/>
        </p:nvGrpSpPr>
        <p:grpSpPr>
          <a:xfrm>
            <a:off x="3121793" y="976767"/>
            <a:ext cx="2002862" cy="1568697"/>
            <a:chOff x="2080954" y="650910"/>
            <a:chExt cx="1335087" cy="1045368"/>
          </a:xfrm>
        </p:grpSpPr>
        <p:pic>
          <p:nvPicPr>
            <p:cNvPr id="11" name="Picture 5">
              <a:extLst>
                <a:ext uri="{FF2B5EF4-FFF2-40B4-BE49-F238E27FC236}">
                  <a16:creationId xmlns:a16="http://schemas.microsoft.com/office/drawing/2014/main" id="{CA7E477E-DBF5-1DE8-94E4-9AFB1F9FE08D}"/>
                </a:ext>
              </a:extLst>
            </p:cNvPr>
            <p:cNvPicPr>
              <a:picLocks noChangeAspect="1" noChangeArrowheads="1"/>
            </p:cNvPicPr>
            <p:nvPr/>
          </p:nvPicPr>
          <p:blipFill>
            <a:blip r:embed="rId16" cstate="print">
              <a:lum bright="70000" contrast="-70000"/>
              <a:extLst>
                <a:ext uri="{28A0092B-C50C-407E-A947-70E740481C1C}">
                  <a14:useLocalDpi xmlns:a14="http://schemas.microsoft.com/office/drawing/2010/main" val="0"/>
                </a:ext>
              </a:extLst>
            </a:blip>
            <a:srcRect/>
            <a:stretch>
              <a:fillRect/>
            </a:stretch>
          </p:blipFill>
          <p:spPr bwMode="auto">
            <a:xfrm>
              <a:off x="2080954" y="650910"/>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2">
              <a:extLst>
                <a:ext uri="{FF2B5EF4-FFF2-40B4-BE49-F238E27FC236}">
                  <a16:creationId xmlns:a16="http://schemas.microsoft.com/office/drawing/2014/main" id="{76DFAAC6-10C6-B9BA-5A4C-902655614232}"/>
                </a:ext>
              </a:extLst>
            </p:cNvPr>
            <p:cNvPicPr>
              <a:picLocks noChangeAspect="1" noChangeArrowheads="1"/>
            </p:cNvPicPr>
            <p:nvPr/>
          </p:nvPicPr>
          <p:blipFill>
            <a:blip r:embed="rId1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3" name="Picture 2">
              <a:extLst>
                <a:ext uri="{FF2B5EF4-FFF2-40B4-BE49-F238E27FC236}">
                  <a16:creationId xmlns:a16="http://schemas.microsoft.com/office/drawing/2014/main" id="{DEEA0D79-40ED-9C80-6BDC-0AF57A583D7D}"/>
                </a:ext>
              </a:extLst>
            </p:cNvPr>
            <p:cNvPicPr>
              <a:picLocks noChangeAspect="1" noChangeArrowheads="1"/>
            </p:cNvPicPr>
            <p:nvPr/>
          </p:nvPicPr>
          <p:blipFill>
            <a:blip r:embed="rId1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aphicFrame>
        <p:nvGraphicFramePr>
          <p:cNvPr id="29" name="表 28">
            <a:extLst>
              <a:ext uri="{FF2B5EF4-FFF2-40B4-BE49-F238E27FC236}">
                <a16:creationId xmlns:a16="http://schemas.microsoft.com/office/drawing/2014/main" id="{27198DA0-487F-4302-8F6A-F86B7CA6A38B}"/>
              </a:ext>
            </a:extLst>
          </p:cNvPr>
          <p:cNvGraphicFramePr>
            <a:graphicFrameLocks noGrp="1"/>
          </p:cNvGraphicFramePr>
          <p:nvPr>
            <p:extLst>
              <p:ext uri="{D42A27DB-BD31-4B8C-83A1-F6EECF244321}">
                <p14:modId xmlns:p14="http://schemas.microsoft.com/office/powerpoint/2010/main" val="1816072846"/>
              </p:ext>
            </p:extLst>
          </p:nvPr>
        </p:nvGraphicFramePr>
        <p:xfrm>
          <a:off x="8298954" y="1656679"/>
          <a:ext cx="6228000" cy="5946949"/>
        </p:xfrm>
        <a:graphic>
          <a:graphicData uri="http://schemas.openxmlformats.org/drawingml/2006/table">
            <a:tbl>
              <a:tblPr/>
              <a:tblGrid>
                <a:gridCol w="828000">
                  <a:extLst>
                    <a:ext uri="{9D8B030D-6E8A-4147-A177-3AD203B41FA5}">
                      <a16:colId xmlns:a16="http://schemas.microsoft.com/office/drawing/2014/main" val="258330131"/>
                    </a:ext>
                  </a:extLst>
                </a:gridCol>
                <a:gridCol w="1944000">
                  <a:extLst>
                    <a:ext uri="{9D8B030D-6E8A-4147-A177-3AD203B41FA5}">
                      <a16:colId xmlns:a16="http://schemas.microsoft.com/office/drawing/2014/main" val="2782826737"/>
                    </a:ext>
                  </a:extLst>
                </a:gridCol>
                <a:gridCol w="432000">
                  <a:extLst>
                    <a:ext uri="{9D8B030D-6E8A-4147-A177-3AD203B41FA5}">
                      <a16:colId xmlns:a16="http://schemas.microsoft.com/office/drawing/2014/main" val="3967139642"/>
                    </a:ext>
                  </a:extLst>
                </a:gridCol>
                <a:gridCol w="432000">
                  <a:extLst>
                    <a:ext uri="{9D8B030D-6E8A-4147-A177-3AD203B41FA5}">
                      <a16:colId xmlns:a16="http://schemas.microsoft.com/office/drawing/2014/main" val="1846604913"/>
                    </a:ext>
                  </a:extLst>
                </a:gridCol>
                <a:gridCol w="432000">
                  <a:extLst>
                    <a:ext uri="{9D8B030D-6E8A-4147-A177-3AD203B41FA5}">
                      <a16:colId xmlns:a16="http://schemas.microsoft.com/office/drawing/2014/main" val="786126775"/>
                    </a:ext>
                  </a:extLst>
                </a:gridCol>
                <a:gridCol w="432000">
                  <a:extLst>
                    <a:ext uri="{9D8B030D-6E8A-4147-A177-3AD203B41FA5}">
                      <a16:colId xmlns:a16="http://schemas.microsoft.com/office/drawing/2014/main" val="930878946"/>
                    </a:ext>
                  </a:extLst>
                </a:gridCol>
                <a:gridCol w="432000">
                  <a:extLst>
                    <a:ext uri="{9D8B030D-6E8A-4147-A177-3AD203B41FA5}">
                      <a16:colId xmlns:a16="http://schemas.microsoft.com/office/drawing/2014/main" val="1950198308"/>
                    </a:ext>
                  </a:extLst>
                </a:gridCol>
                <a:gridCol w="432000">
                  <a:extLst>
                    <a:ext uri="{9D8B030D-6E8A-4147-A177-3AD203B41FA5}">
                      <a16:colId xmlns:a16="http://schemas.microsoft.com/office/drawing/2014/main" val="3882833606"/>
                    </a:ext>
                  </a:extLst>
                </a:gridCol>
                <a:gridCol w="432000">
                  <a:extLst>
                    <a:ext uri="{9D8B030D-6E8A-4147-A177-3AD203B41FA5}">
                      <a16:colId xmlns:a16="http://schemas.microsoft.com/office/drawing/2014/main" val="561772728"/>
                    </a:ext>
                  </a:extLst>
                </a:gridCol>
                <a:gridCol w="432000">
                  <a:extLst>
                    <a:ext uri="{9D8B030D-6E8A-4147-A177-3AD203B41FA5}">
                      <a16:colId xmlns:a16="http://schemas.microsoft.com/office/drawing/2014/main" val="380515076"/>
                    </a:ext>
                  </a:extLst>
                </a:gridCol>
              </a:tblGrid>
              <a:tr h="151317">
                <a:tc>
                  <a:txBody>
                    <a:bodyPr/>
                    <a:lstStyle/>
                    <a:p>
                      <a:pPr algn="l" fontAlgn="ctr"/>
                      <a:endParaRPr lang="ja-JP" altLang="en-US" sz="1000" b="0" i="0" u="none" strike="noStrike" dirty="0">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endParaRPr lang="ja-JP" altLang="en-US" sz="1000" b="0" i="0" u="none" strike="noStrike">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fontAlgn="ctr"/>
                      <a:r>
                        <a:rPr lang="en-US" sz="1000" b="0" i="0" u="none" strike="noStrike" dirty="0">
                          <a:solidFill>
                            <a:schemeClr val="bg1"/>
                          </a:solidFill>
                          <a:effectLst/>
                          <a:latin typeface="+mn-lt"/>
                          <a:ea typeface="ＭＳ Ｐゴシック" panose="020B0600070205080204" pitchFamily="50" charset="-128"/>
                        </a:rPr>
                        <a:t>Frame</a:t>
                      </a:r>
                    </a:p>
                  </a:txBody>
                  <a:tcPr marL="5515" marR="5515" marT="551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endParaRPr kumimoji="1" lang="ja-JP" altLang="en-US"/>
                    </a:p>
                  </a:txBody>
                  <a:tcPr/>
                </a:tc>
                <a:tc gridSpan="2">
                  <a:txBody>
                    <a:bodyPr/>
                    <a:lstStyle/>
                    <a:p>
                      <a:pPr algn="ctr" fontAlgn="ctr"/>
                      <a:r>
                        <a:rPr lang="en-US" sz="1000" b="0" i="0" u="none" strike="noStrike" dirty="0">
                          <a:solidFill>
                            <a:srgbClr val="BFBFBF"/>
                          </a:solidFill>
                          <a:effectLst/>
                          <a:latin typeface="+mn-lt"/>
                          <a:ea typeface="ＭＳ Ｐゴシック" panose="020B0600070205080204" pitchFamily="50" charset="-128"/>
                        </a:rPr>
                        <a:t>RM's key</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hMerge="1">
                  <a:txBody>
                    <a:bodyPr/>
                    <a:lstStyle/>
                    <a:p>
                      <a:endParaRPr kumimoji="1" lang="ja-JP" altLang="en-US"/>
                    </a:p>
                  </a:txBody>
                  <a:tcPr/>
                </a:tc>
                <a:tc gridSpan="2">
                  <a:txBody>
                    <a:bodyPr/>
                    <a:lstStyle/>
                    <a:p>
                      <a:pPr algn="ctr" fontAlgn="ctr"/>
                      <a:r>
                        <a:rPr lang="en-US" sz="1000" b="0" i="0" u="none" strike="noStrike" dirty="0">
                          <a:solidFill>
                            <a:srgbClr val="BFBFBF"/>
                          </a:solidFill>
                          <a:effectLst/>
                          <a:latin typeface="+mn-lt"/>
                          <a:ea typeface="ＭＳ Ｐゴシック" panose="020B0600070205080204" pitchFamily="50" charset="-128"/>
                        </a:rPr>
                        <a:t>RM-500</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hMerge="1">
                  <a:txBody>
                    <a:bodyPr/>
                    <a:lstStyle/>
                    <a:p>
                      <a:pPr algn="ctr" fontAlgn="ctr"/>
                      <a:r>
                        <a:rPr lang="en-US" sz="1000" b="0" i="0" u="none" strike="noStrike" dirty="0">
                          <a:solidFill>
                            <a:schemeClr val="bg1"/>
                          </a:solidFill>
                          <a:effectLst/>
                          <a:latin typeface="+mn-lt"/>
                          <a:ea typeface="ＭＳ Ｐゴシック" panose="020B0600070205080204" pitchFamily="50" charset="-128"/>
                        </a:rPr>
                        <a:t>RM-500</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PM</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CT</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extLst>
                  <a:ext uri="{0D108BD9-81ED-4DB2-BD59-A6C34878D82A}">
                    <a16:rowId xmlns:a16="http://schemas.microsoft.com/office/drawing/2014/main" val="1048601470"/>
                  </a:ext>
                </a:extLst>
              </a:tr>
              <a:tr h="302634">
                <a:tc>
                  <a:txBody>
                    <a:bodyPr/>
                    <a:lstStyle/>
                    <a:p>
                      <a:pPr algn="l" fontAlgn="ctr"/>
                      <a:endParaRPr lang="ja-JP" altLang="en-US" sz="1000" b="0" i="0" u="none" strike="noStrike" dirty="0">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endParaRPr lang="ja-JP" altLang="en-US" sz="1000" b="0" i="0" u="none" strike="noStrike" dirty="0">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CI</a:t>
                      </a:r>
                    </a:p>
                  </a:txBody>
                  <a:tcPr marL="5515" marR="5515" marT="551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chemeClr val="bg1"/>
                          </a:solidFill>
                          <a:effectLst/>
                          <a:latin typeface="+mn-lt"/>
                          <a:ea typeface="ＭＳ Ｐゴシック" panose="020B0600070205080204" pitchFamily="50" charset="-128"/>
                        </a:rPr>
                        <a:t>Timer</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3C3C3C"/>
                    </a:solidFill>
                  </a:tcPr>
                </a:tc>
                <a:tc>
                  <a:txBody>
                    <a:bodyPr/>
                    <a:lstStyle/>
                    <a:p>
                      <a:pPr algn="ctr" fontAlgn="ctr"/>
                      <a:r>
                        <a:rPr lang="en-US" sz="1000" b="0" i="0" u="none" strike="noStrike" dirty="0" err="1">
                          <a:solidFill>
                            <a:srgbClr val="BFBFBF"/>
                          </a:solidFill>
                          <a:effectLst/>
                          <a:latin typeface="+mn-lt"/>
                          <a:ea typeface="ＭＳ Ｐゴシック" panose="020B0600070205080204" pitchFamily="50" charset="-128"/>
                        </a:rPr>
                        <a:t>Emg</a:t>
                      </a:r>
                      <a:br>
                        <a:rPr lang="en-US" sz="1000" b="0" i="0" u="none" strike="noStrike" dirty="0">
                          <a:solidFill>
                            <a:srgbClr val="BFBFBF"/>
                          </a:solidFill>
                          <a:effectLst/>
                          <a:latin typeface="+mn-lt"/>
                          <a:ea typeface="ＭＳ Ｐゴシック" panose="020B0600070205080204" pitchFamily="50" charset="-128"/>
                        </a:rPr>
                      </a:br>
                      <a:r>
                        <a:rPr lang="en-US" sz="800" b="0" i="0" u="none" strike="noStrike" dirty="0" err="1">
                          <a:solidFill>
                            <a:srgbClr val="BFBFBF"/>
                          </a:solidFill>
                          <a:effectLst/>
                          <a:latin typeface="+mn-lt"/>
                          <a:ea typeface="ＭＳ Ｐゴシック" panose="020B0600070205080204" pitchFamily="50" charset="-128"/>
                        </a:rPr>
                        <a:t>Emg</a:t>
                      </a:r>
                      <a:r>
                        <a:rPr lang="en-US" sz="800" b="0" i="0" u="none" strike="noStrike" dirty="0">
                          <a:solidFill>
                            <a:srgbClr val="BFBFBF"/>
                          </a:solidFill>
                          <a:effectLst/>
                          <a:latin typeface="+mn-lt"/>
                          <a:ea typeface="ＭＳ Ｐゴシック" panose="020B0600070205080204" pitchFamily="50" charset="-128"/>
                        </a:rPr>
                        <a:t>/Gen</a:t>
                      </a:r>
                      <a:endParaRPr lang="en-US" sz="1000" b="0" i="0" u="none" strike="noStrike" dirty="0">
                        <a:solidFill>
                          <a:srgbClr val="BFBFBF"/>
                        </a:solidFill>
                        <a:effectLst/>
                        <a:latin typeface="+mn-lt"/>
                        <a:ea typeface="ＭＳ Ｐゴシック" panose="020B0600070205080204" pitchFamily="50" charset="-128"/>
                      </a:endParaRP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Gen</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CI</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Key</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CI</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Key</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extLst>
                  <a:ext uri="{0D108BD9-81ED-4DB2-BD59-A6C34878D82A}">
                    <a16:rowId xmlns:a16="http://schemas.microsoft.com/office/drawing/2014/main" val="242975896"/>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General Bro.</a:t>
                      </a:r>
                    </a:p>
                    <a:p>
                      <a:pPr algn="l" fontAlgn="ctr"/>
                      <a:r>
                        <a:rPr lang="en-US" sz="1000" b="0" i="0" u="none" strike="noStrike" dirty="0">
                          <a:solidFill>
                            <a:schemeClr val="bg1">
                              <a:lumMod val="95000"/>
                            </a:schemeClr>
                          </a:solidFill>
                          <a:effectLst/>
                          <a:latin typeface="+mn-lt"/>
                          <a:ea typeface="ＭＳ Ｐゴシック" panose="020B0600070205080204" pitchFamily="50" charset="-128"/>
                        </a:rPr>
                        <a:t>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F0"/>
                    </a:solidFill>
                  </a:tcPr>
                </a:tc>
                <a:tc>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Activate (level)</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1B1B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673988409"/>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Activate (pulse)</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1B1B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375745"/>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Base 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50"/>
                    </a:solidFill>
                  </a:tcPr>
                </a:tc>
                <a:tc>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Activate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1B1B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719630329"/>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Interrupt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1B1B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859424538"/>
                  </a:ext>
                </a:extLst>
              </a:tr>
              <a:tr h="151317">
                <a:tc rowSpan="4">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Volume</a:t>
                      </a:r>
                      <a:br>
                        <a:rPr lang="en-US" sz="1000" b="0" i="0" u="none" strike="noStrike" dirty="0">
                          <a:solidFill>
                            <a:schemeClr val="bg1">
                              <a:lumMod val="95000"/>
                            </a:schemeClr>
                          </a:solidFill>
                          <a:effectLst/>
                          <a:latin typeface="+mn-lt"/>
                          <a:ea typeface="ＭＳ Ｐゴシック" panose="020B0600070205080204" pitchFamily="50" charset="-128"/>
                        </a:rPr>
                      </a:br>
                      <a:r>
                        <a:rPr lang="en-US" sz="1000" b="0" i="0" u="none" strike="noStrike" dirty="0">
                          <a:solidFill>
                            <a:schemeClr val="bg1">
                              <a:lumMod val="95000"/>
                            </a:schemeClr>
                          </a:solidFill>
                          <a:effectLst/>
                          <a:latin typeface="+mn-lt"/>
                          <a:ea typeface="ＭＳ Ｐゴシック" panose="020B0600070205080204" pitchFamily="50" charset="-128"/>
                        </a:rPr>
                        <a:t>Adjustment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Zone volume (level)</a:t>
                      </a:r>
                      <a:endParaRPr 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1B1B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38961402"/>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Zone volume (pulse)</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1B1B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563196576"/>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Input volume (level)</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1B1B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40542367"/>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Input volume (pulse)</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1B1B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14811435"/>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Time adjustment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hMerge="1">
                  <a:txBody>
                    <a:bodyPr/>
                    <a:lstStyle/>
                    <a:p>
                      <a:endParaRPr kumimoji="1" lang="ja-JP" altLang="en-US"/>
                    </a:p>
                  </a:txBody>
                  <a:tcPr/>
                </a:tc>
                <a:tc>
                  <a:txBody>
                    <a:bodyPr/>
                    <a:lstStyle/>
                    <a:p>
                      <a:pPr algn="ctr" fontAlgn="ctr"/>
                      <a:r>
                        <a:rPr lang="en-US" altLang="ja-JP" sz="1000" b="0" i="0" u="none" strike="noStrike" dirty="0">
                          <a:solidFill>
                            <a:srgbClr val="B1B1B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endParaRPr lang="en-US" altLang="ja-JP" sz="1000" b="0" i="0" u="none" strike="noStrike" dirty="0">
                        <a:solidFill>
                          <a:srgbClr val="BFBFBF"/>
                        </a:solidFill>
                        <a:effectLst/>
                        <a:latin typeface="+mn-lt"/>
                        <a:ea typeface="+mn-ea"/>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endParaRPr lang="en-US" altLang="ja-JP" sz="1000" b="0" i="0" u="none" strike="noStrike" dirty="0">
                        <a:solidFill>
                          <a:srgbClr val="BFBFBF"/>
                        </a:solidFill>
                        <a:effectLst/>
                        <a:latin typeface="+mn-lt"/>
                        <a:ea typeface="+mn-ea"/>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rgbClr val="BFBFBF"/>
                          </a:solidFill>
                          <a:effectLst/>
                          <a:latin typeface="+mn-lt"/>
                          <a:ea typeface="+mn-ea"/>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endParaRPr lang="en-US" altLang="ja-JP" sz="1000" b="0" i="0" u="none" strike="noStrike" dirty="0">
                        <a:solidFill>
                          <a:srgbClr val="BFBFBF"/>
                        </a:solidFill>
                        <a:effectLst/>
                        <a:latin typeface="+mn-lt"/>
                        <a:ea typeface="+mn-ea"/>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485994380"/>
                  </a:ext>
                </a:extLst>
              </a:tr>
              <a:tr h="151317">
                <a:tc rowSpan="3">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Bro. 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Start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a:solidFill>
                            <a:srgbClr val="B1B1B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20257817"/>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Stop</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1B1B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711907460"/>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Start and Stop</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1B1B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486422809"/>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a:t>
                      </a:r>
                    </a:p>
                    <a:p>
                      <a:pPr algn="l" fontAlgn="ctr"/>
                      <a:r>
                        <a:rPr lang="en-US" sz="1000" b="0" i="0" u="none" strike="noStrike" dirty="0">
                          <a:solidFill>
                            <a:schemeClr val="bg1">
                              <a:lumMod val="95000"/>
                            </a:schemeClr>
                          </a:solidFill>
                          <a:effectLst/>
                          <a:latin typeface="+mn-lt"/>
                          <a:ea typeface="ＭＳ Ｐゴシック" panose="020B0600070205080204" pitchFamily="50" charset="-128"/>
                        </a:rPr>
                        <a:t>Sequence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Stop</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1B1B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359321381"/>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Phase shift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1B1B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227012100"/>
                  </a:ext>
                </a:extLst>
              </a:tr>
              <a:tr h="151317">
                <a:tc rowSpan="4">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Mode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Reset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a:solidFill>
                            <a:srgbClr val="B1B1B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950554093"/>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Silence</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1B1B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736027674"/>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EV Broadcast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a:solidFill>
                          <a:srgbClr val="B1B1B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741435656"/>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Acknowledge</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1B1B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453618044"/>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Warning Broadcast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endParaRPr kumimoji="1" lang="ja-JP" altLang="en-US"/>
                    </a:p>
                  </a:txBody>
                  <a:tcPr/>
                </a:tc>
                <a:tc>
                  <a:txBody>
                    <a:bodyPr/>
                    <a:lstStyle/>
                    <a:p>
                      <a:pPr algn="ctr" fontAlgn="ctr"/>
                      <a:r>
                        <a:rPr lang="en-US" altLang="ja-JP" sz="1000" b="0" i="0" u="none" strike="noStrike">
                          <a:solidFill>
                            <a:srgbClr val="B1B1B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BFBFBF"/>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BFBFBF"/>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BFBFBF"/>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BFBFBF"/>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408060282"/>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EV(General/BGM) Playback </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75000"/>
                      </a:schemeClr>
                    </a:solidFill>
                  </a:tcPr>
                </a:tc>
                <a:tc hMerge="1">
                  <a:txBody>
                    <a:bodyPr/>
                    <a:lstStyle/>
                    <a:p>
                      <a:pPr algn="l" fontAlgn="ctr"/>
                      <a:endParaRPr 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en-US" altLang="ja-JP" sz="1000" b="0" i="0" u="none" strike="noStrike" dirty="0">
                        <a:solidFill>
                          <a:srgbClr val="B1B1B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46624217"/>
                  </a:ext>
                </a:extLst>
              </a:tr>
              <a:tr h="151317">
                <a:tc rowSpan="3">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Malfunction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C000"/>
                    </a:solidFill>
                  </a:tcPr>
                </a:tc>
                <a:tc>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Fault Acknowledge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1B1B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065939984"/>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Fault Reset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1B1B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754670794"/>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External Fault Input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a:solidFill>
                            <a:srgbClr val="B1B1B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673908383"/>
                  </a:ext>
                </a:extLst>
              </a:tr>
              <a:tr h="151317">
                <a:tc rowSpan="3">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Pre Select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1B1B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36343978"/>
                  </a:ext>
                </a:extLst>
              </a:tr>
              <a:tr h="151317">
                <a:tc vMerge="1">
                  <a:txBody>
                    <a:bodyPr/>
                    <a:lstStyle/>
                    <a:p>
                      <a:pPr algn="l" fontAlgn="ctr"/>
                      <a:endParaRPr lang="ja-JP" alt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Indovidual</a:t>
                      </a:r>
                      <a:endParaRPr lang="ja-JP" altLang="en-US" sz="1000" b="0" i="0" u="none" strike="noStrike">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1B1B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74488911"/>
                  </a:ext>
                </a:extLst>
              </a:tr>
              <a:tr h="151317">
                <a:tc vMerge="1">
                  <a:txBody>
                    <a:bodyPr/>
                    <a:lstStyle/>
                    <a:p>
                      <a:pPr algn="l" fontAlgn="ctr"/>
                      <a:endParaRPr lang="ja-JP" alt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Clear </a:t>
                      </a:r>
                      <a:endParaRPr lang="ja-JP" altLang="en-US" sz="1000" b="0" i="0" u="none" strike="noStrike">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1B1B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589562779"/>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Intended</a:t>
                      </a:r>
                      <a:br>
                        <a:rPr lang="en-US" sz="1000" b="0" i="0" u="none" strike="noStrike" dirty="0">
                          <a:solidFill>
                            <a:schemeClr val="bg1">
                              <a:lumMod val="95000"/>
                            </a:schemeClr>
                          </a:solidFill>
                          <a:effectLst/>
                          <a:latin typeface="+mn-lt"/>
                          <a:ea typeface="ＭＳ Ｐゴシック" panose="020B0600070205080204" pitchFamily="50" charset="-128"/>
                        </a:rPr>
                      </a:br>
                      <a:r>
                        <a:rPr lang="en-US" sz="1000" b="0" i="0" u="none" strike="noStrike" dirty="0">
                          <a:solidFill>
                            <a:schemeClr val="bg1">
                              <a:lumMod val="95000"/>
                            </a:schemeClr>
                          </a:solidFill>
                          <a:effectLst/>
                          <a:latin typeface="+mn-lt"/>
                          <a:ea typeface="ＭＳ Ｐゴシック" panose="020B0600070205080204" pitchFamily="50" charset="-128"/>
                        </a:rPr>
                        <a:t>Control in/out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Input Operation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1B1B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695378736"/>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Output Operation (level/pulse)</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1B1B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356692181"/>
                  </a:ext>
                </a:extLst>
              </a:tr>
              <a:tr h="151317">
                <a:tc rowSpan="4">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Maintenance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RM Broadcast Status</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1B1B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142263471"/>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Audio Monitor</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1B1B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222373808"/>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Disablement of EMG control from CI</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1B1B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331952844"/>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Lamp Test</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1B1B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947338952"/>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Power ON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hMerge="1">
                  <a:txBody>
                    <a:bodyPr/>
                    <a:lstStyle/>
                    <a:p>
                      <a:endParaRPr kumimoji="1" lang="ja-JP" altLang="en-US"/>
                    </a:p>
                  </a:txBody>
                  <a:tcPr/>
                </a:tc>
                <a:tc>
                  <a:txBody>
                    <a:bodyPr/>
                    <a:lstStyle/>
                    <a:p>
                      <a:pPr algn="ctr" fontAlgn="ctr"/>
                      <a:r>
                        <a:rPr lang="en-US" altLang="ja-JP" sz="1000" b="0" i="0" u="none" strike="noStrike" dirty="0">
                          <a:solidFill>
                            <a:srgbClr val="B1B1B1"/>
                          </a:solidFill>
                          <a:effectLst/>
                          <a:latin typeface="+mn-lt"/>
                          <a:ea typeface="ＭＳ Ｐゴシック" panose="020B0600070205080204" pitchFamily="50" charset="-128"/>
                        </a:rPr>
                        <a:t>@</a:t>
                      </a:r>
                      <a:endParaRPr lang="ja-JP" altLang="en-US" sz="1000" b="0" i="0" u="none" strike="noStrike" dirty="0">
                        <a:solidFill>
                          <a:srgbClr val="B1B1B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65493845"/>
                  </a:ext>
                </a:extLst>
              </a:tr>
              <a:tr h="151317">
                <a:tc gridSpan="2">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Talk</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hMerge="1">
                  <a:txBody>
                    <a:bodyPr/>
                    <a:lstStyle/>
                    <a:p>
                      <a:endParaRPr kumimoji="1" lang="ja-JP" altLang="en-US"/>
                    </a:p>
                  </a:txBody>
                  <a:tcPr/>
                </a:tc>
                <a:tc>
                  <a:txBody>
                    <a:bodyPr/>
                    <a:lstStyle/>
                    <a:p>
                      <a:pPr algn="ctr" fontAlgn="ctr"/>
                      <a:endParaRPr lang="ja-JP" altLang="en-US" sz="1000" b="0" i="0" u="none" strike="noStrike" dirty="0">
                        <a:solidFill>
                          <a:srgbClr val="B1B1B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863335029"/>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Talk</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hMerge="1">
                  <a:txBody>
                    <a:bodyPr/>
                    <a:lstStyle/>
                    <a:p>
                      <a:endParaRPr kumimoji="1" lang="ja-JP" altLang="en-US"/>
                    </a:p>
                  </a:txBody>
                  <a:tcPr/>
                </a:tc>
                <a:tc>
                  <a:txBody>
                    <a:bodyPr/>
                    <a:lstStyle/>
                    <a:p>
                      <a:pPr algn="ctr" fontAlgn="ctr"/>
                      <a:endParaRPr lang="ja-JP" altLang="en-US" sz="1000" b="0" i="0" u="none" strike="noStrike" dirty="0">
                        <a:solidFill>
                          <a:srgbClr val="B1B1B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704850531"/>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General Talk</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F0"/>
                    </a:solidFill>
                  </a:tcPr>
                </a:tc>
                <a:tc hMerge="1">
                  <a:txBody>
                    <a:bodyPr/>
                    <a:lstStyle/>
                    <a:p>
                      <a:endParaRPr kumimoji="1" lang="ja-JP" altLang="en-US"/>
                    </a:p>
                  </a:txBody>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718293109"/>
                  </a:ext>
                </a:extLst>
              </a:tr>
            </a:tbl>
          </a:graphicData>
        </a:graphic>
      </p:graphicFrame>
    </p:spTree>
    <p:extLst>
      <p:ext uri="{BB962C8B-B14F-4D97-AF65-F5344CB8AC3E}">
        <p14:creationId xmlns:p14="http://schemas.microsoft.com/office/powerpoint/2010/main" val="3683683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グループ化 29"/>
          <p:cNvGrpSpPr/>
          <p:nvPr/>
        </p:nvGrpSpPr>
        <p:grpSpPr>
          <a:xfrm>
            <a:off x="1622181" y="288390"/>
            <a:ext cx="2053631" cy="1949899"/>
            <a:chOff x="2645711" y="841076"/>
            <a:chExt cx="2667654" cy="2532159"/>
          </a:xfrm>
        </p:grpSpPr>
        <p:grpSp>
          <p:nvGrpSpPr>
            <p:cNvPr id="32" name="グループ化 31"/>
            <p:cNvGrpSpPr/>
            <p:nvPr/>
          </p:nvGrpSpPr>
          <p:grpSpPr>
            <a:xfrm>
              <a:off x="2951391" y="1221263"/>
              <a:ext cx="2030342" cy="1771248"/>
              <a:chOff x="2951391" y="1221263"/>
              <a:chExt cx="2030342" cy="1771248"/>
            </a:xfrm>
          </p:grpSpPr>
          <p:sp>
            <p:nvSpPr>
              <p:cNvPr id="34" name="円/楕円 33"/>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3600" kern="0">
                  <a:solidFill>
                    <a:prstClr val="white"/>
                  </a:solidFill>
                  <a:latin typeface="Meiryo UI"/>
                  <a:ea typeface="Meiryo UI"/>
                </a:endParaRPr>
              </a:p>
            </p:txBody>
          </p:sp>
          <p:sp>
            <p:nvSpPr>
              <p:cNvPr id="35" name="角丸四角形 34"/>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2800" b="1" kern="0" dirty="0">
                    <a:solidFill>
                      <a:prstClr val="white"/>
                    </a:solidFill>
                    <a:latin typeface="Calibri"/>
                    <a:ea typeface="Meiryo UI"/>
                  </a:rPr>
                  <a:t>Frame</a:t>
                </a:r>
                <a:endParaRPr kumimoji="0" lang="ja-JP" altLang="en-US" sz="2400" b="1" kern="0" dirty="0">
                  <a:solidFill>
                    <a:prstClr val="white"/>
                  </a:solidFill>
                  <a:latin typeface="Calibri"/>
                  <a:ea typeface="Meiryo UI"/>
                </a:endParaRPr>
              </a:p>
            </p:txBody>
          </p:sp>
        </p:grpSp>
        <p:pic>
          <p:nvPicPr>
            <p:cNvPr id="33" name="Picture 2" descr="C:\Users\toa27839.TOA\AppData\Local\Temp\notesEA312D\Bubble_material_noshadow-01.png"/>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137" name="正方形/長方形 136"/>
          <p:cNvSpPr/>
          <p:nvPr/>
        </p:nvSpPr>
        <p:spPr>
          <a:xfrm>
            <a:off x="5351085" y="975556"/>
            <a:ext cx="3891568" cy="554202"/>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Common topics: others</a:t>
            </a:r>
            <a:endParaRPr lang="ja-JP" altLang="en-US" sz="3000" dirty="0">
              <a:solidFill>
                <a:schemeClr val="accent6">
                  <a:lumMod val="75000"/>
                </a:schemeClr>
              </a:solidFill>
              <a:latin typeface="Calibri"/>
            </a:endParaRPr>
          </a:p>
        </p:txBody>
      </p:sp>
      <p:sp>
        <p:nvSpPr>
          <p:cNvPr id="2" name="正方形/長方形 1"/>
          <p:cNvSpPr/>
          <p:nvPr/>
        </p:nvSpPr>
        <p:spPr>
          <a:xfrm>
            <a:off x="3136867" y="5155890"/>
            <a:ext cx="10580720" cy="1846688"/>
          </a:xfrm>
          <a:prstGeom prst="rect">
            <a:avLst/>
          </a:prstGeom>
        </p:spPr>
        <p:txBody>
          <a:bodyPr wrap="square" lIns="137187" tIns="68594" rIns="137187" bIns="68594">
            <a:spAutoFit/>
          </a:bodyPr>
          <a:lstStyle/>
          <a:p>
            <a:pPr marL="428711" indent="-428711">
              <a:buFontTx/>
              <a:buChar char="-"/>
            </a:pPr>
            <a:r>
              <a:rPr lang="en-US" altLang="ja-JP" dirty="0">
                <a:latin typeface="+mn-lt"/>
              </a:rPr>
              <a:t>All mandatory indications by EN54-16 </a:t>
            </a:r>
          </a:p>
          <a:p>
            <a:pPr marL="428711" indent="-428711">
              <a:buFontTx/>
              <a:buChar char="-"/>
            </a:pPr>
            <a:r>
              <a:rPr lang="en-US" altLang="ja-JP" dirty="0">
                <a:latin typeface="+mn-lt"/>
              </a:rPr>
              <a:t>Status indication for each speaker line</a:t>
            </a:r>
          </a:p>
          <a:p>
            <a:pPr marL="428711" indent="-428711">
              <a:buFontTx/>
              <a:buChar char="-"/>
            </a:pPr>
            <a:r>
              <a:rPr lang="en-US" altLang="ja-JP" dirty="0">
                <a:latin typeface="+mn-lt"/>
              </a:rPr>
              <a:t>Fault acknowledge and lamp test button</a:t>
            </a:r>
          </a:p>
          <a:p>
            <a:pPr marL="428711" indent="-428711">
              <a:buFontTx/>
              <a:buChar char="-"/>
            </a:pPr>
            <a:r>
              <a:rPr lang="en-US" altLang="ja-JP" dirty="0">
                <a:latin typeface="+mn-lt"/>
              </a:rPr>
              <a:t>Inside EV</a:t>
            </a:r>
            <a:br>
              <a:rPr lang="en-US" altLang="ja-JP" dirty="0">
                <a:latin typeface="+mn-lt"/>
              </a:rPr>
            </a:br>
            <a:r>
              <a:rPr lang="en-US" altLang="ja-JP" dirty="0">
                <a:latin typeface="+mn-lt"/>
              </a:rPr>
              <a:t>WAV, PCM, 16bit/48kHz, Mono, Max 1,024 files, Total 80min, 4 output simultaneously</a:t>
            </a:r>
          </a:p>
          <a:p>
            <a:pPr marL="428711" indent="-428711">
              <a:buFontTx/>
              <a:buChar char="-"/>
            </a:pPr>
            <a:endParaRPr lang="ja-JP" altLang="en-US" dirty="0">
              <a:latin typeface="+mn-lt"/>
            </a:endParaRPr>
          </a:p>
        </p:txBody>
      </p:sp>
      <p:grpSp>
        <p:nvGrpSpPr>
          <p:cNvPr id="57" name="グループ化 56"/>
          <p:cNvGrpSpPr/>
          <p:nvPr/>
        </p:nvGrpSpPr>
        <p:grpSpPr>
          <a:xfrm>
            <a:off x="3111996" y="947362"/>
            <a:ext cx="2002862" cy="1568697"/>
            <a:chOff x="2074423" y="631315"/>
            <a:chExt cx="1335087" cy="1045368"/>
          </a:xfrm>
        </p:grpSpPr>
        <p:pic>
          <p:nvPicPr>
            <p:cNvPr id="74" name="Picture 5"/>
            <p:cNvPicPr>
              <a:picLocks noChangeAspect="1" noChangeArrowheads="1"/>
            </p:cNvPicPr>
            <p:nvPr/>
          </p:nvPicPr>
          <p:blipFill>
            <a:blip r:embed="rId3" cstate="print">
              <a:lum bright="70000" contrast="-70000"/>
              <a:extLst>
                <a:ext uri="{28A0092B-C50C-407E-A947-70E740481C1C}">
                  <a14:useLocalDpi xmlns:a14="http://schemas.microsoft.com/office/drawing/2010/main" val="0"/>
                </a:ext>
              </a:extLst>
            </a:blip>
            <a:srcRect/>
            <a:stretch>
              <a:fillRect/>
            </a:stretch>
          </p:blipFill>
          <p:spPr bwMode="auto">
            <a:xfrm>
              <a:off x="2074423" y="631315"/>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5" name="Picture 2"/>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6" name="Picture 2"/>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4099"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686465" y="3277100"/>
            <a:ext cx="2503467" cy="156953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098" name="Picture 2"/>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7679512" y="3443830"/>
            <a:ext cx="2251002" cy="1712060"/>
          </a:xfrm>
          <a:prstGeom prst="rect">
            <a:avLst/>
          </a:prstGeom>
          <a:noFill/>
          <a:ln w="28575">
            <a:solidFill>
              <a:schemeClr val="bg1"/>
            </a:solidFill>
            <a:miter lim="800000"/>
            <a:headEnd/>
            <a:tailEnd/>
          </a:ln>
          <a:extLst>
            <a:ext uri="{909E8E84-426E-40DD-AFC4-6F175D3DCCD1}">
              <a14:hiddenFill xmlns:a14="http://schemas.microsoft.com/office/drawing/2010/main">
                <a:solidFill>
                  <a:schemeClr val="accent1"/>
                </a:solidFill>
              </a14:hiddenFill>
            </a:ext>
          </a:extLst>
        </p:spPr>
      </p:pic>
      <p:sp>
        <p:nvSpPr>
          <p:cNvPr id="78" name="正方形/長方形 77"/>
          <p:cNvSpPr/>
          <p:nvPr/>
        </p:nvSpPr>
        <p:spPr>
          <a:xfrm>
            <a:off x="3147623" y="2722873"/>
            <a:ext cx="10084617" cy="415527"/>
          </a:xfrm>
          <a:prstGeom prst="rect">
            <a:avLst/>
          </a:prstGeom>
        </p:spPr>
        <p:txBody>
          <a:bodyPr wrap="square" lIns="137187" tIns="68594" rIns="137187" bIns="68594">
            <a:spAutoFit/>
          </a:bodyPr>
          <a:lstStyle/>
          <a:p>
            <a:pPr marL="428711" indent="-428711">
              <a:buFontTx/>
              <a:buChar char="-"/>
            </a:pPr>
            <a:r>
              <a:rPr lang="en-US" altLang="ja-JP" dirty="0">
                <a:latin typeface="+mn-lt"/>
              </a:rPr>
              <a:t>Module AMP unit, easy installation/replacement from front side.</a:t>
            </a:r>
            <a:endParaRPr lang="ja-JP" altLang="en-US" dirty="0">
              <a:latin typeface="+mn-lt"/>
            </a:endParaRPr>
          </a:p>
        </p:txBody>
      </p:sp>
      <p:pic>
        <p:nvPicPr>
          <p:cNvPr id="4103" name="Picture 7" descr="H:\TCL\Products\Products data\VX\VX-3000\Photo\VX-3000 ph2\VX-3000 Bilder\VX-050DA.jp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3556911" y="3586680"/>
            <a:ext cx="1850688" cy="1467665"/>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026407" y="3369540"/>
            <a:ext cx="3691182" cy="20024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 name="Picture 2"/>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383276" y="1553598"/>
            <a:ext cx="1404817" cy="9809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8" name="Picture 2"/>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a:stretch/>
        </p:blipFill>
        <p:spPr bwMode="auto">
          <a:xfrm>
            <a:off x="5504995" y="1556304"/>
            <a:ext cx="2827479" cy="973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 name="円/楕円 20"/>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円/楕円 21"/>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6" name="グループ化 25">
            <a:extLst>
              <a:ext uri="{FF2B5EF4-FFF2-40B4-BE49-F238E27FC236}">
                <a16:creationId xmlns:a16="http://schemas.microsoft.com/office/drawing/2014/main" id="{ED27CF76-0D83-409E-9E29-837487B8B7C1}"/>
              </a:ext>
            </a:extLst>
          </p:cNvPr>
          <p:cNvGrpSpPr/>
          <p:nvPr/>
        </p:nvGrpSpPr>
        <p:grpSpPr>
          <a:xfrm>
            <a:off x="738502" y="4821855"/>
            <a:ext cx="1353734" cy="1845669"/>
            <a:chOff x="738502" y="4821855"/>
            <a:chExt cx="1353734" cy="1845669"/>
          </a:xfrm>
          <a:effectLst>
            <a:outerShdw blurRad="50800" dist="38100" dir="8100000" algn="tr" rotWithShape="0">
              <a:prstClr val="black">
                <a:alpha val="40000"/>
              </a:prstClr>
            </a:outerShdw>
          </a:effectLst>
        </p:grpSpPr>
        <p:sp>
          <p:nvSpPr>
            <p:cNvPr id="29" name="正方形/長方形 28">
              <a:extLst>
                <a:ext uri="{FF2B5EF4-FFF2-40B4-BE49-F238E27FC236}">
                  <a16:creationId xmlns:a16="http://schemas.microsoft.com/office/drawing/2014/main" id="{5C019F97-FFA7-471B-B213-CB7C4BE86103}"/>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11" action="ppaction://hlinksldjump"/>
                </a:rPr>
                <a:t>Common</a:t>
              </a:r>
              <a:endParaRPr kumimoji="1" lang="en-US" altLang="ja-JP" sz="1200" dirty="0"/>
            </a:p>
            <a:p>
              <a:r>
                <a:rPr lang="ja-JP" altLang="en-US" sz="1100" dirty="0"/>
                <a:t>   </a:t>
              </a:r>
              <a:r>
                <a:rPr lang="en-US" altLang="ja-JP" sz="1100" dirty="0">
                  <a:hlinkClick r:id="rId12" action="ppaction://hlinksldjump"/>
                </a:rPr>
                <a:t>Audio</a:t>
              </a:r>
              <a:endParaRPr lang="en-US" altLang="ja-JP" sz="1100" dirty="0"/>
            </a:p>
            <a:p>
              <a:r>
                <a:rPr kumimoji="1" lang="en-US" altLang="ja-JP" sz="1100" dirty="0"/>
                <a:t>   </a:t>
              </a:r>
              <a:r>
                <a:rPr kumimoji="1" lang="en-US" altLang="ja-JP" sz="1100" dirty="0">
                  <a:hlinkClick r:id="rId13" action="ppaction://hlinksldjump"/>
                </a:rPr>
                <a:t>Control</a:t>
              </a:r>
              <a:endParaRPr kumimoji="1" lang="en-US" altLang="ja-JP" sz="1100" dirty="0"/>
            </a:p>
            <a:p>
              <a:r>
                <a:rPr lang="en-US" altLang="ja-JP" sz="1100" dirty="0"/>
                <a:t>   </a:t>
              </a:r>
              <a:r>
                <a:rPr lang="en-US" altLang="ja-JP" sz="1100" dirty="0">
                  <a:hlinkClick r:id="rId14" action="ppaction://hlinksldjump"/>
                </a:rPr>
                <a:t>Timer</a:t>
              </a:r>
              <a:endParaRPr kumimoji="1" lang="en-US" altLang="ja-JP" sz="1100" dirty="0"/>
            </a:p>
            <a:p>
              <a:r>
                <a:rPr lang="en-US" altLang="ja-JP" sz="1100" dirty="0"/>
                <a:t>   </a:t>
              </a:r>
              <a:r>
                <a:rPr lang="en-US" altLang="ja-JP" sz="1100" dirty="0">
                  <a:hlinkClick r:id="rId15" action="ppaction://hlinksldjump"/>
                </a:rPr>
                <a:t>Others</a:t>
              </a:r>
              <a:endParaRPr lang="en-US" altLang="ja-JP" sz="1100" dirty="0"/>
            </a:p>
            <a:p>
              <a:r>
                <a:rPr lang="en-US" altLang="ja-JP" sz="1200" dirty="0"/>
                <a:t> </a:t>
              </a:r>
              <a:r>
                <a:rPr lang="en-US" altLang="ja-JP" sz="1200" dirty="0">
                  <a:hlinkClick r:id="rId16" action="ppaction://hlinksldjump"/>
                </a:rPr>
                <a:t>04F </a:t>
              </a:r>
              <a:endParaRPr lang="en-US" altLang="ja-JP" sz="1200" dirty="0"/>
            </a:p>
            <a:p>
              <a:r>
                <a:rPr kumimoji="1" lang="en-US" altLang="ja-JP" sz="1200" dirty="0"/>
                <a:t> </a:t>
              </a:r>
              <a:r>
                <a:rPr kumimoji="1" lang="en-US" altLang="ja-JP" sz="1200" dirty="0">
                  <a:hlinkClick r:id="rId17" action="ppaction://hlinksldjump"/>
                </a:rPr>
                <a:t>08F</a:t>
              </a:r>
              <a:endParaRPr kumimoji="1" lang="en-US" altLang="ja-JP" sz="1200" dirty="0"/>
            </a:p>
            <a:p>
              <a:r>
                <a:rPr lang="en-US" altLang="ja-JP" sz="1200" dirty="0"/>
                <a:t> </a:t>
              </a:r>
              <a:r>
                <a:rPr lang="en-US" altLang="ja-JP" sz="1200" dirty="0">
                  <a:hlinkClick r:id="rId18" action="ppaction://hlinksldjump"/>
                </a:rPr>
                <a:t>16F</a:t>
              </a:r>
              <a:endParaRPr lang="en-US" altLang="ja-JP" sz="1200" dirty="0"/>
            </a:p>
            <a:p>
              <a:r>
                <a:rPr lang="en-US" altLang="ja-JP" sz="1200" dirty="0"/>
                <a:t> </a:t>
              </a:r>
              <a:r>
                <a:rPr lang="en-US" altLang="ja-JP" sz="1200" dirty="0">
                  <a:hlinkClick r:id="rId19" action="ppaction://hlinksldjump"/>
                </a:rPr>
                <a:t>08/16F SS Exp</a:t>
              </a:r>
              <a:endParaRPr lang="en-US" altLang="ja-JP" sz="1200" dirty="0"/>
            </a:p>
            <a:p>
              <a:r>
                <a:rPr kumimoji="1" lang="en-US" altLang="ja-JP" sz="1200" dirty="0"/>
                <a:t> </a:t>
              </a:r>
              <a:r>
                <a:rPr kumimoji="1" lang="en-US" altLang="ja-JP" sz="1200" dirty="0">
                  <a:hlinkClick r:id="rId20" action="ppaction://hlinksldjump"/>
                </a:rPr>
                <a:t>Deference</a:t>
              </a:r>
              <a:endParaRPr kumimoji="1" lang="en-US" altLang="ja-JP" sz="1200" dirty="0"/>
            </a:p>
          </p:txBody>
        </p:sp>
        <p:sp>
          <p:nvSpPr>
            <p:cNvPr id="31" name="二等辺三角形 30">
              <a:extLst>
                <a:ext uri="{FF2B5EF4-FFF2-40B4-BE49-F238E27FC236}">
                  <a16:creationId xmlns:a16="http://schemas.microsoft.com/office/drawing/2014/main" id="{BE4EC85C-DBDC-44C1-B1E1-C7DFABC60B34}"/>
                </a:ext>
              </a:extLst>
            </p:cNvPr>
            <p:cNvSpPr/>
            <p:nvPr/>
          </p:nvSpPr>
          <p:spPr>
            <a:xfrm rot="16200000">
              <a:off x="792838" y="4884995"/>
              <a:ext cx="107352" cy="216024"/>
            </a:xfrm>
            <a:prstGeom prst="triangle">
              <a:avLst/>
            </a:pr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36" name="円/楕円 100">
            <a:extLst>
              <a:ext uri="{FF2B5EF4-FFF2-40B4-BE49-F238E27FC236}">
                <a16:creationId xmlns:a16="http://schemas.microsoft.com/office/drawing/2014/main" id="{2BB559E7-D358-49F8-B5AC-0E23B3B33ADA}"/>
              </a:ext>
            </a:extLst>
          </p:cNvPr>
          <p:cNvSpPr/>
          <p:nvPr/>
        </p:nvSpPr>
        <p:spPr>
          <a:xfrm>
            <a:off x="989424" y="4938310"/>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円/楕円 100">
            <a:extLst>
              <a:ext uri="{FF2B5EF4-FFF2-40B4-BE49-F238E27FC236}">
                <a16:creationId xmlns:a16="http://schemas.microsoft.com/office/drawing/2014/main" id="{A68C3533-040F-41A3-9281-51955077ED93}"/>
              </a:ext>
            </a:extLst>
          </p:cNvPr>
          <p:cNvSpPr/>
          <p:nvPr/>
        </p:nvSpPr>
        <p:spPr>
          <a:xfrm>
            <a:off x="1058231" y="5609837"/>
            <a:ext cx="50477" cy="41624"/>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 name="Picture 3">
            <a:extLst>
              <a:ext uri="{FF2B5EF4-FFF2-40B4-BE49-F238E27FC236}">
                <a16:creationId xmlns:a16="http://schemas.microsoft.com/office/drawing/2014/main" id="{AE7D2518-D88F-1F19-476E-FF02DBBDD0AA}"/>
              </a:ext>
            </a:extLst>
          </p:cNvPr>
          <p:cNvPicPr>
            <a:picLocks noChangeAspect="1" noChangeArrowheads="1"/>
          </p:cNvPicPr>
          <p:nvPr/>
        </p:nvPicPr>
        <p:blipFill>
          <a:blip r:embed="rId2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56464" y="6636598"/>
            <a:ext cx="989839" cy="8216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正方形/長方形 4">
            <a:extLst>
              <a:ext uri="{FF2B5EF4-FFF2-40B4-BE49-F238E27FC236}">
                <a16:creationId xmlns:a16="http://schemas.microsoft.com/office/drawing/2014/main" id="{4431422B-F468-CC45-A171-E00CC6F85077}"/>
              </a:ext>
            </a:extLst>
          </p:cNvPr>
          <p:cNvSpPr/>
          <p:nvPr/>
        </p:nvSpPr>
        <p:spPr>
          <a:xfrm>
            <a:off x="4827478" y="6708273"/>
            <a:ext cx="2110889" cy="723303"/>
          </a:xfrm>
          <a:prstGeom prst="rect">
            <a:avLst/>
          </a:prstGeom>
        </p:spPr>
        <p:txBody>
          <a:bodyPr wrap="none" lIns="137187" tIns="68594" rIns="137187" bIns="68594">
            <a:spAutoFit/>
          </a:bodyPr>
          <a:lstStyle/>
          <a:p>
            <a:r>
              <a:rPr lang="en-US" altLang="ja-JP" sz="1700" dirty="0">
                <a:solidFill>
                  <a:srgbClr val="5F5F5F"/>
                </a:solidFill>
                <a:latin typeface="Calibri"/>
                <a:ea typeface="メイリオ" panose="020B0604030504040204" pitchFamily="50" charset="-128"/>
                <a:cs typeface="メイリオ" panose="020B0604030504040204" pitchFamily="50" charset="-128"/>
              </a:rPr>
              <a:t>Line Output Module </a:t>
            </a:r>
          </a:p>
          <a:p>
            <a:r>
              <a:rPr lang="en-US" altLang="ja-JP" sz="2100" dirty="0">
                <a:solidFill>
                  <a:srgbClr val="5F5F5F"/>
                </a:solidFill>
                <a:latin typeface="Calibri"/>
                <a:ea typeface="メイリオ" panose="020B0604030504040204" pitchFamily="50" charset="-128"/>
                <a:cs typeface="メイリオ" panose="020B0604030504040204" pitchFamily="50" charset="-128"/>
              </a:rPr>
              <a:t>VX-300LO</a:t>
            </a:r>
            <a:endParaRPr lang="ja-JP" altLang="en-US" sz="2400" dirty="0">
              <a:solidFill>
                <a:srgbClr val="5F5F5F"/>
              </a:solidFill>
            </a:endParaRPr>
          </a:p>
        </p:txBody>
      </p:sp>
      <p:grpSp>
        <p:nvGrpSpPr>
          <p:cNvPr id="6" name="グループ化 5">
            <a:extLst>
              <a:ext uri="{FF2B5EF4-FFF2-40B4-BE49-F238E27FC236}">
                <a16:creationId xmlns:a16="http://schemas.microsoft.com/office/drawing/2014/main" id="{6A4C4739-6331-A061-C9FA-69B51A3F061F}"/>
              </a:ext>
            </a:extLst>
          </p:cNvPr>
          <p:cNvGrpSpPr/>
          <p:nvPr/>
        </p:nvGrpSpPr>
        <p:grpSpPr>
          <a:xfrm>
            <a:off x="2712153" y="6656450"/>
            <a:ext cx="870939" cy="826947"/>
            <a:chOff x="2750703" y="955905"/>
            <a:chExt cx="2425139" cy="2301960"/>
          </a:xfrm>
        </p:grpSpPr>
        <p:grpSp>
          <p:nvGrpSpPr>
            <p:cNvPr id="7" name="グループ化 6">
              <a:extLst>
                <a:ext uri="{FF2B5EF4-FFF2-40B4-BE49-F238E27FC236}">
                  <a16:creationId xmlns:a16="http://schemas.microsoft.com/office/drawing/2014/main" id="{CCC96C48-C94E-ABB3-BE19-D6E2BBA05C7E}"/>
                </a:ext>
              </a:extLst>
            </p:cNvPr>
            <p:cNvGrpSpPr/>
            <p:nvPr/>
          </p:nvGrpSpPr>
          <p:grpSpPr>
            <a:xfrm>
              <a:off x="2951388" y="1221263"/>
              <a:ext cx="2030343" cy="1771248"/>
              <a:chOff x="2951388" y="1221263"/>
              <a:chExt cx="2030343" cy="1771248"/>
            </a:xfrm>
          </p:grpSpPr>
          <p:sp>
            <p:nvSpPr>
              <p:cNvPr id="9" name="円/楕円 55">
                <a:extLst>
                  <a:ext uri="{FF2B5EF4-FFF2-40B4-BE49-F238E27FC236}">
                    <a16:creationId xmlns:a16="http://schemas.microsoft.com/office/drawing/2014/main" id="{F147BA8D-8F6F-916C-08C4-0E043058F754}"/>
                  </a:ext>
                </a:extLst>
              </p:cNvPr>
              <p:cNvSpPr/>
              <p:nvPr/>
            </p:nvSpPr>
            <p:spPr>
              <a:xfrm>
                <a:off x="2991168" y="1221263"/>
                <a:ext cx="1944215" cy="1771248"/>
              </a:xfrm>
              <a:prstGeom prst="ellipse">
                <a:avLst/>
              </a:prstGeom>
              <a:solidFill>
                <a:schemeClr val="accent6">
                  <a:lumMod val="75000"/>
                </a:schemeClr>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600" kern="0" dirty="0">
                  <a:solidFill>
                    <a:prstClr val="white"/>
                  </a:solidFill>
                  <a:latin typeface="Meiryo UI"/>
                  <a:ea typeface="Meiryo UI"/>
                </a:endParaRPr>
              </a:p>
            </p:txBody>
          </p:sp>
          <p:sp>
            <p:nvSpPr>
              <p:cNvPr id="10" name="角丸四角形 56">
                <a:extLst>
                  <a:ext uri="{FF2B5EF4-FFF2-40B4-BE49-F238E27FC236}">
                    <a16:creationId xmlns:a16="http://schemas.microsoft.com/office/drawing/2014/main" id="{15BCE7B7-1A12-72D0-11FC-646B82DED040}"/>
                  </a:ext>
                </a:extLst>
              </p:cNvPr>
              <p:cNvSpPr/>
              <p:nvPr/>
            </p:nvSpPr>
            <p:spPr>
              <a:xfrm>
                <a:off x="2951388" y="1746611"/>
                <a:ext cx="2030343" cy="792089"/>
              </a:xfrm>
              <a:prstGeom prst="roundRect">
                <a:avLst/>
              </a:prstGeom>
              <a:solidFill>
                <a:schemeClr val="accent6">
                  <a:lumMod val="75000"/>
                </a:schemeClr>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v.5.1</a:t>
                </a:r>
                <a:endParaRPr kumimoji="0" lang="ja-JP" altLang="en-US" b="1" kern="0" dirty="0">
                  <a:solidFill>
                    <a:prstClr val="white"/>
                  </a:solidFill>
                  <a:latin typeface="Calibri"/>
                  <a:ea typeface="Meiryo UI"/>
                </a:endParaRPr>
              </a:p>
            </p:txBody>
          </p:sp>
        </p:grpSp>
        <p:pic>
          <p:nvPicPr>
            <p:cNvPr id="8" name="Picture 2" descr="C:\Users\toa27839.TOA\AppData\Local\Temp\notesEA312D\Bubble_material_noshadow-01.png">
              <a:extLst>
                <a:ext uri="{FF2B5EF4-FFF2-40B4-BE49-F238E27FC236}">
                  <a16:creationId xmlns:a16="http://schemas.microsoft.com/office/drawing/2014/main" id="{7696DC0C-FFB5-FD89-4567-80E307B047AA}"/>
                </a:ext>
              </a:extLst>
            </p:cNvPr>
            <p:cNvPicPr>
              <a:picLocks noChangeAspect="1" noChangeArrowheads="1"/>
            </p:cNvPicPr>
            <p:nvPr/>
          </p:nvPicPr>
          <p:blipFill rotWithShape="1">
            <a:blip r:embed="rId22" cstate="print">
              <a:extLst>
                <a:ext uri="{28A0092B-C50C-407E-A947-70E740481C1C}">
                  <a14:useLocalDpi xmlns:a14="http://schemas.microsoft.com/office/drawing/2010/main" val="0"/>
                </a:ext>
              </a:extLst>
            </a:blip>
            <a:srcRect/>
            <a:stretch/>
          </p:blipFill>
          <p:spPr bwMode="auto">
            <a:xfrm>
              <a:off x="2750703" y="955905"/>
              <a:ext cx="2425139" cy="2301960"/>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11" name="正方形/長方形 10">
            <a:extLst>
              <a:ext uri="{FF2B5EF4-FFF2-40B4-BE49-F238E27FC236}">
                <a16:creationId xmlns:a16="http://schemas.microsoft.com/office/drawing/2014/main" id="{6C6D23D2-FDD0-637D-294C-3AF35A8CE125}"/>
              </a:ext>
            </a:extLst>
          </p:cNvPr>
          <p:cNvSpPr/>
          <p:nvPr/>
        </p:nvSpPr>
        <p:spPr>
          <a:xfrm>
            <a:off x="6880306" y="6769751"/>
            <a:ext cx="6747240" cy="692526"/>
          </a:xfrm>
          <a:prstGeom prst="rect">
            <a:avLst/>
          </a:prstGeom>
        </p:spPr>
        <p:txBody>
          <a:bodyPr wrap="square" lIns="137187" tIns="68594" rIns="137187" bIns="68594">
            <a:spAutoFit/>
          </a:bodyPr>
          <a:lstStyle/>
          <a:p>
            <a:r>
              <a:rPr lang="en-US" altLang="ja-JP" dirty="0">
                <a:solidFill>
                  <a:srgbClr val="5F5F5F"/>
                </a:solidFill>
                <a:latin typeface="Calibri"/>
                <a:cs typeface="Consolas" panose="020B0609020204030204" pitchFamily="49" charset="0"/>
              </a:rPr>
              <a:t>Since ver.5.10, it is now possible to install LO (Line Output module) instead of AMP module.</a:t>
            </a:r>
            <a:r>
              <a:rPr lang="ja-JP" altLang="en-US" dirty="0">
                <a:solidFill>
                  <a:srgbClr val="5F5F5F"/>
                </a:solidFill>
                <a:latin typeface="Calibri"/>
                <a:cs typeface="Consolas" panose="020B0609020204030204" pitchFamily="49" charset="0"/>
              </a:rPr>
              <a:t> </a:t>
            </a:r>
            <a:r>
              <a:rPr lang="en-US" altLang="ja-JP" sz="1000" dirty="0">
                <a:solidFill>
                  <a:srgbClr val="5F5F5F"/>
                </a:solidFill>
                <a:latin typeface="Calibri"/>
                <a:cs typeface="Consolas" panose="020B0609020204030204" pitchFamily="49" charset="0"/>
              </a:rPr>
              <a:t>Since F.W.ver.5.2, SP line surveillance pilot tone is no longer output from the LO.</a:t>
            </a:r>
            <a:endParaRPr lang="ja-JP" altLang="en-US" dirty="0">
              <a:solidFill>
                <a:srgbClr val="5F5F5F"/>
              </a:solidFill>
              <a:latin typeface="Calibri"/>
              <a:cs typeface="Consolas" panose="020B0609020204030204" pitchFamily="49" charset="0"/>
            </a:endParaRPr>
          </a:p>
        </p:txBody>
      </p:sp>
    </p:spTree>
    <p:extLst>
      <p:ext uri="{BB962C8B-B14F-4D97-AF65-F5344CB8AC3E}">
        <p14:creationId xmlns:p14="http://schemas.microsoft.com/office/powerpoint/2010/main" val="1264754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1"/>
          <p:cNvGrpSpPr/>
          <p:nvPr/>
        </p:nvGrpSpPr>
        <p:grpSpPr>
          <a:xfrm>
            <a:off x="5504995" y="1553598"/>
            <a:ext cx="4283098" cy="980909"/>
            <a:chOff x="3669572" y="1035306"/>
            <a:chExt cx="2855068" cy="653670"/>
          </a:xfrm>
        </p:grpSpPr>
        <p:pic>
          <p:nvPicPr>
            <p:cNvPr id="108" name="Picture 2"/>
            <p:cNvPicPr>
              <a:picLocks noChangeAspect="1" noChangeArrowheads="1"/>
            </p:cNvPicPr>
            <p:nvPr/>
          </p:nvPicPr>
          <p:blipFill>
            <a:blip r:embed="rId3" cstate="print">
              <a:lum bright="70000" contrast="-70000"/>
              <a:extLst>
                <a:ext uri="{28A0092B-C50C-407E-A947-70E740481C1C}">
                  <a14:useLocalDpi xmlns:a14="http://schemas.microsoft.com/office/drawing/2010/main" val="0"/>
                </a:ext>
              </a:extLst>
            </a:blip>
            <a:srcRect/>
            <a:stretch>
              <a:fillRect/>
            </a:stretch>
          </p:blipFill>
          <p:spPr bwMode="auto">
            <a:xfrm>
              <a:off x="5588204" y="1035306"/>
              <a:ext cx="936436" cy="6536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9" name="Picture 2"/>
            <p:cNvPicPr>
              <a:picLocks noChangeAspect="1" noChangeArrowheads="1"/>
            </p:cNvPicPr>
            <p:nvPr/>
          </p:nvPicPr>
          <p:blipFill rotWithShape="1">
            <a:blip r:embed="rId4" cstate="print">
              <a:lum bright="70000" contrast="-70000"/>
              <a:extLst>
                <a:ext uri="{28A0092B-C50C-407E-A947-70E740481C1C}">
                  <a14:useLocalDpi xmlns:a14="http://schemas.microsoft.com/office/drawing/2010/main" val="0"/>
                </a:ext>
              </a:extLst>
            </a:blip>
            <a:srcRect/>
            <a:stretch/>
          </p:blipFill>
          <p:spPr bwMode="auto">
            <a:xfrm>
              <a:off x="3669572" y="1037109"/>
              <a:ext cx="1884768" cy="64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230" name="正方形/長方形 229"/>
          <p:cNvSpPr/>
          <p:nvPr/>
        </p:nvSpPr>
        <p:spPr>
          <a:xfrm>
            <a:off x="5351085" y="975556"/>
            <a:ext cx="1697251" cy="554202"/>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VX-3004F</a:t>
            </a:r>
            <a:endParaRPr lang="ja-JP" altLang="en-US" sz="3000" dirty="0">
              <a:solidFill>
                <a:schemeClr val="accent6">
                  <a:lumMod val="75000"/>
                </a:schemeClr>
              </a:solidFill>
              <a:latin typeface="Calibri"/>
            </a:endParaRPr>
          </a:p>
        </p:txBody>
      </p:sp>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164" name="正方形/長方形 163"/>
          <p:cNvSpPr/>
          <p:nvPr/>
        </p:nvSpPr>
        <p:spPr>
          <a:xfrm>
            <a:off x="3368788" y="3892609"/>
            <a:ext cx="3332510" cy="2354338"/>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167" name="フリーフォーム 166"/>
          <p:cNvSpPr/>
          <p:nvPr/>
        </p:nvSpPr>
        <p:spPr>
          <a:xfrm>
            <a:off x="3528406" y="4543331"/>
            <a:ext cx="3172893" cy="6860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69" name="フリーフォーム 168"/>
          <p:cNvSpPr/>
          <p:nvPr/>
        </p:nvSpPr>
        <p:spPr>
          <a:xfrm>
            <a:off x="3528406" y="4873955"/>
            <a:ext cx="3172893" cy="6860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71" name="フリーフォーム 170"/>
          <p:cNvSpPr/>
          <p:nvPr/>
        </p:nvSpPr>
        <p:spPr>
          <a:xfrm>
            <a:off x="3528406" y="5535202"/>
            <a:ext cx="3172893" cy="6860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219" name="フリーフォーム 218"/>
          <p:cNvSpPr/>
          <p:nvPr/>
        </p:nvSpPr>
        <p:spPr>
          <a:xfrm>
            <a:off x="3540035" y="5208960"/>
            <a:ext cx="3172893" cy="6860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96" name="角丸四角形 95"/>
          <p:cNvSpPr/>
          <p:nvPr/>
        </p:nvSpPr>
        <p:spPr>
          <a:xfrm>
            <a:off x="4336389" y="4309146"/>
            <a:ext cx="1249991" cy="33026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7" name="角丸四角形 96"/>
          <p:cNvSpPr/>
          <p:nvPr/>
        </p:nvSpPr>
        <p:spPr>
          <a:xfrm>
            <a:off x="4336389" y="4672831"/>
            <a:ext cx="1249991" cy="33026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8" name="角丸四角形 97"/>
          <p:cNvSpPr/>
          <p:nvPr/>
        </p:nvSpPr>
        <p:spPr>
          <a:xfrm>
            <a:off x="4336389" y="5036517"/>
            <a:ext cx="1249991" cy="33026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9" name="角丸四角形 98"/>
          <p:cNvSpPr/>
          <p:nvPr/>
        </p:nvSpPr>
        <p:spPr>
          <a:xfrm>
            <a:off x="4336389" y="5400202"/>
            <a:ext cx="1249991" cy="33026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1600" kern="0" dirty="0">
              <a:solidFill>
                <a:sysClr val="window" lastClr="FFFFFF"/>
              </a:solidFill>
              <a:ea typeface="ＭＳ Ｐゴシック"/>
            </a:endParaRPr>
          </a:p>
        </p:txBody>
      </p:sp>
      <p:sp>
        <p:nvSpPr>
          <p:cNvPr id="100" name="フリーフォーム 99"/>
          <p:cNvSpPr/>
          <p:nvPr/>
        </p:nvSpPr>
        <p:spPr>
          <a:xfrm>
            <a:off x="5758627" y="3892610"/>
            <a:ext cx="306154" cy="235434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01" name="フリーフォーム 100"/>
          <p:cNvSpPr/>
          <p:nvPr/>
        </p:nvSpPr>
        <p:spPr>
          <a:xfrm>
            <a:off x="4150092" y="4543330"/>
            <a:ext cx="306154" cy="991872"/>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05" name="角丸四角形 104"/>
          <p:cNvSpPr/>
          <p:nvPr/>
        </p:nvSpPr>
        <p:spPr>
          <a:xfrm>
            <a:off x="3124696" y="4306018"/>
            <a:ext cx="811604" cy="144826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sp>
        <p:nvSpPr>
          <p:cNvPr id="106" name="正方形/長方形 105"/>
          <p:cNvSpPr/>
          <p:nvPr/>
        </p:nvSpPr>
        <p:spPr>
          <a:xfrm>
            <a:off x="3356789" y="3494595"/>
            <a:ext cx="3383298" cy="461855"/>
          </a:xfrm>
          <a:prstGeom prst="rect">
            <a:avLst/>
          </a:prstGeom>
        </p:spPr>
        <p:txBody>
          <a:bodyPr wrap="square" lIns="137187" tIns="68594" rIns="137187" bIns="68594">
            <a:spAutoFit/>
          </a:bodyPr>
          <a:lstStyle/>
          <a:p>
            <a:pPr algn="ctr"/>
            <a:r>
              <a:rPr lang="en-US" altLang="ja-JP" sz="2100" dirty="0">
                <a:solidFill>
                  <a:srgbClr val="5F5F5F"/>
                </a:solidFill>
                <a:latin typeface="Calibri"/>
                <a:cs typeface="Consolas" panose="020B0609020204030204" pitchFamily="49" charset="0"/>
              </a:rPr>
              <a:t>Max 4 AMP – 4 AB Zone</a:t>
            </a:r>
            <a:endParaRPr lang="ja-JP" altLang="en-US" sz="2100" dirty="0">
              <a:solidFill>
                <a:srgbClr val="5F5F5F"/>
              </a:solidFill>
              <a:latin typeface="Calibri"/>
              <a:cs typeface="Consolas" panose="020B0609020204030204" pitchFamily="49" charset="0"/>
            </a:endParaRPr>
          </a:p>
        </p:txBody>
      </p:sp>
      <p:grpSp>
        <p:nvGrpSpPr>
          <p:cNvPr id="10" name="グループ化 9"/>
          <p:cNvGrpSpPr/>
          <p:nvPr/>
        </p:nvGrpSpPr>
        <p:grpSpPr>
          <a:xfrm>
            <a:off x="7037002" y="3472342"/>
            <a:ext cx="4898945" cy="2737286"/>
            <a:chOff x="4427985" y="2687059"/>
            <a:chExt cx="3265585" cy="1824107"/>
          </a:xfrm>
        </p:grpSpPr>
        <p:sp>
          <p:nvSpPr>
            <p:cNvPr id="138" name="正方形/長方形 137"/>
            <p:cNvSpPr/>
            <p:nvPr/>
          </p:nvSpPr>
          <p:spPr>
            <a:xfrm>
              <a:off x="4950734" y="294224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139" name="フリーフォーム 138"/>
            <p:cNvSpPr/>
            <p:nvPr/>
          </p:nvSpPr>
          <p:spPr>
            <a:xfrm>
              <a:off x="5057133" y="337588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40" name="フリーフォーム 139"/>
            <p:cNvSpPr/>
            <p:nvPr/>
          </p:nvSpPr>
          <p:spPr>
            <a:xfrm>
              <a:off x="5057133" y="359620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41" name="フリーフォーム 140"/>
            <p:cNvSpPr/>
            <p:nvPr/>
          </p:nvSpPr>
          <p:spPr>
            <a:xfrm>
              <a:off x="5057133" y="403685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42" name="フリーフォーム 141"/>
            <p:cNvSpPr/>
            <p:nvPr/>
          </p:nvSpPr>
          <p:spPr>
            <a:xfrm>
              <a:off x="5064885" y="381945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43" name="角丸四角形 142"/>
            <p:cNvSpPr/>
            <p:nvPr/>
          </p:nvSpPr>
          <p:spPr>
            <a:xfrm>
              <a:off x="5595726" y="321982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44" name="角丸四角形 143"/>
            <p:cNvSpPr/>
            <p:nvPr/>
          </p:nvSpPr>
          <p:spPr>
            <a:xfrm>
              <a:off x="5595726" y="3462179"/>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45" name="角丸四角形 144"/>
            <p:cNvSpPr/>
            <p:nvPr/>
          </p:nvSpPr>
          <p:spPr>
            <a:xfrm>
              <a:off x="5595726" y="3704537"/>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47" name="フリーフォーム 146"/>
            <p:cNvSpPr/>
            <p:nvPr/>
          </p:nvSpPr>
          <p:spPr>
            <a:xfrm>
              <a:off x="6543775" y="29422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48" name="フリーフォーム 147"/>
            <p:cNvSpPr/>
            <p:nvPr/>
          </p:nvSpPr>
          <p:spPr>
            <a:xfrm>
              <a:off x="5471542" y="3370521"/>
              <a:ext cx="204079" cy="66633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50" name="正方形/長方形 149"/>
            <p:cNvSpPr/>
            <p:nvPr/>
          </p:nvSpPr>
          <p:spPr>
            <a:xfrm>
              <a:off x="4427985" y="2687059"/>
              <a:ext cx="3265585" cy="276885"/>
            </a:xfrm>
            <a:prstGeom prst="rect">
              <a:avLst/>
            </a:prstGeom>
          </p:spPr>
          <p:txBody>
            <a:bodyPr wrap="square">
              <a:spAutoFit/>
            </a:bodyPr>
            <a:lstStyle/>
            <a:p>
              <a:pPr algn="ctr"/>
              <a:r>
                <a:rPr lang="en-US" altLang="ja-JP" sz="2100" dirty="0">
                  <a:solidFill>
                    <a:srgbClr val="5F5F5F"/>
                  </a:solidFill>
                  <a:latin typeface="Calibri"/>
                  <a:cs typeface="Consolas" panose="020B0609020204030204" pitchFamily="49" charset="0"/>
                </a:rPr>
                <a:t>Max 3 AMP – 3 AB Zone &amp; 1sbAMP</a:t>
              </a:r>
              <a:endParaRPr lang="ja-JP" altLang="en-US" sz="2100" dirty="0">
                <a:solidFill>
                  <a:srgbClr val="5F5F5F"/>
                </a:solidFill>
                <a:latin typeface="Calibri"/>
                <a:cs typeface="Consolas" panose="020B0609020204030204" pitchFamily="49" charset="0"/>
              </a:endParaRPr>
            </a:p>
          </p:txBody>
        </p:sp>
        <p:sp>
          <p:nvSpPr>
            <p:cNvPr id="3" name="テキスト ボックス 2"/>
            <p:cNvSpPr txBox="1"/>
            <p:nvPr/>
          </p:nvSpPr>
          <p:spPr>
            <a:xfrm>
              <a:off x="5602908" y="3075806"/>
              <a:ext cx="235294" cy="246120"/>
            </a:xfrm>
            <a:prstGeom prst="rect">
              <a:avLst/>
            </a:prstGeom>
            <a:noFill/>
          </p:spPr>
          <p:txBody>
            <a:bodyPr wrap="none" rtlCol="0">
              <a:spAutoFit/>
            </a:bodyPr>
            <a:lstStyle/>
            <a:p>
              <a:r>
                <a:rPr kumimoji="1" lang="en-US" altLang="ja-JP" b="1" dirty="0">
                  <a:solidFill>
                    <a:srgbClr val="FF0066"/>
                  </a:solidFill>
                </a:rPr>
                <a:t>X</a:t>
              </a:r>
              <a:endParaRPr kumimoji="1" lang="ja-JP" altLang="en-US" b="1" dirty="0">
                <a:solidFill>
                  <a:srgbClr val="FF0066"/>
                </a:solidFill>
              </a:endParaRPr>
            </a:p>
          </p:txBody>
        </p:sp>
        <p:sp>
          <p:nvSpPr>
            <p:cNvPr id="8" name="フリーフォーム 7"/>
            <p:cNvSpPr/>
            <p:nvPr/>
          </p:nvSpPr>
          <p:spPr>
            <a:xfrm>
              <a:off x="5284381" y="3370521"/>
              <a:ext cx="1892596" cy="659219"/>
            </a:xfrm>
            <a:custGeom>
              <a:avLst/>
              <a:gdLst>
                <a:gd name="connsiteX0" fmla="*/ 0 w 1892596"/>
                <a:gd name="connsiteY0" fmla="*/ 0 h 659219"/>
                <a:gd name="connsiteX1" fmla="*/ 191386 w 1892596"/>
                <a:gd name="connsiteY1" fmla="*/ 0 h 659219"/>
                <a:gd name="connsiteX2" fmla="*/ 191386 w 1892596"/>
                <a:gd name="connsiteY2" fmla="*/ 659219 h 659219"/>
                <a:gd name="connsiteX3" fmla="*/ 1254642 w 1892596"/>
                <a:gd name="connsiteY3" fmla="*/ 659219 h 659219"/>
                <a:gd name="connsiteX4" fmla="*/ 1254642 w 1892596"/>
                <a:gd name="connsiteY4" fmla="*/ 21265 h 659219"/>
                <a:gd name="connsiteX5" fmla="*/ 1892596 w 1892596"/>
                <a:gd name="connsiteY5" fmla="*/ 21265 h 659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596" h="659219">
                  <a:moveTo>
                    <a:pt x="0" y="0"/>
                  </a:moveTo>
                  <a:lnTo>
                    <a:pt x="191386" y="0"/>
                  </a:lnTo>
                  <a:lnTo>
                    <a:pt x="191386" y="659219"/>
                  </a:lnTo>
                  <a:lnTo>
                    <a:pt x="1254642" y="659219"/>
                  </a:lnTo>
                  <a:lnTo>
                    <a:pt x="1254642" y="21265"/>
                  </a:lnTo>
                  <a:lnTo>
                    <a:pt x="1892596" y="21265"/>
                  </a:lnTo>
                </a:path>
              </a:pathLst>
            </a:custGeom>
            <a:noFill/>
            <a:ln w="3810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 name="角丸四角形 145"/>
            <p:cNvSpPr/>
            <p:nvPr/>
          </p:nvSpPr>
          <p:spPr>
            <a:xfrm>
              <a:off x="5595726" y="3946894"/>
              <a:ext cx="833231" cy="220088"/>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err="1">
                  <a:solidFill>
                    <a:sysClr val="window" lastClr="FFFFFF"/>
                  </a:solidFill>
                  <a:ea typeface="ＭＳ Ｐゴシック"/>
                </a:rPr>
                <a:t>sb</a:t>
              </a:r>
              <a:r>
                <a:rPr kumimoji="0" lang="en-US" altLang="ja-JP" sz="2100" kern="0" dirty="0">
                  <a:solidFill>
                    <a:sysClr val="window" lastClr="FFFFFF"/>
                  </a:solidFill>
                  <a:ea typeface="ＭＳ Ｐゴシック"/>
                </a:rPr>
                <a:t> AMP</a:t>
              </a:r>
              <a:endParaRPr kumimoji="0" lang="ja-JP" altLang="en-US" sz="1600" kern="0" dirty="0">
                <a:solidFill>
                  <a:sysClr val="window" lastClr="FFFFFF"/>
                </a:solidFill>
                <a:ea typeface="ＭＳ Ｐゴシック"/>
              </a:endParaRPr>
            </a:p>
          </p:txBody>
        </p:sp>
        <p:sp>
          <p:nvSpPr>
            <p:cNvPr id="149" name="角丸四角形 148"/>
            <p:cNvSpPr/>
            <p:nvPr/>
          </p:nvSpPr>
          <p:spPr>
            <a:xfrm>
              <a:off x="4788024" y="3217738"/>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sp>
        <p:nvSpPr>
          <p:cNvPr id="17" name="正方形/長方形 16"/>
          <p:cNvSpPr/>
          <p:nvPr/>
        </p:nvSpPr>
        <p:spPr>
          <a:xfrm>
            <a:off x="6780849" y="4635501"/>
            <a:ext cx="688250" cy="692782"/>
          </a:xfrm>
          <a:prstGeom prst="rect">
            <a:avLst/>
          </a:prstGeom>
        </p:spPr>
        <p:txBody>
          <a:bodyPr wrap="none" lIns="137187" tIns="68594" rIns="137187" bIns="68594">
            <a:spAutoFit/>
          </a:bodyPr>
          <a:lstStyle/>
          <a:p>
            <a:r>
              <a:rPr lang="en-US" altLang="ja-JP" sz="3600" b="1" dirty="0">
                <a:solidFill>
                  <a:srgbClr val="5F5F5F"/>
                </a:solidFill>
                <a:latin typeface="Calibri"/>
                <a:cs typeface="Consolas" panose="020B0609020204030204" pitchFamily="49" charset="0"/>
              </a:rPr>
              <a:t>or</a:t>
            </a:r>
            <a:endParaRPr lang="ja-JP" altLang="en-US" sz="4200" b="1" dirty="0"/>
          </a:p>
        </p:txBody>
      </p:sp>
      <p:grpSp>
        <p:nvGrpSpPr>
          <p:cNvPr id="234" name="グループ化 233"/>
          <p:cNvGrpSpPr/>
          <p:nvPr/>
        </p:nvGrpSpPr>
        <p:grpSpPr>
          <a:xfrm>
            <a:off x="3121793" y="976767"/>
            <a:ext cx="2002862" cy="1568697"/>
            <a:chOff x="2080954" y="650910"/>
            <a:chExt cx="1335087" cy="1045368"/>
          </a:xfrm>
        </p:grpSpPr>
        <p:pic>
          <p:nvPicPr>
            <p:cNvPr id="235" name="Picture 5"/>
            <p:cNvPicPr>
              <a:picLocks noChangeAspect="1" noChangeArrowheads="1"/>
            </p:cNvPicPr>
            <p:nvPr/>
          </p:nvPicPr>
          <p:blipFill>
            <a:blip r:embed="rId5" cstate="print">
              <a:lum bright="70000" contrast="-70000"/>
              <a:extLst>
                <a:ext uri="{28A0092B-C50C-407E-A947-70E740481C1C}">
                  <a14:useLocalDpi xmlns:a14="http://schemas.microsoft.com/office/drawing/2010/main" val="0"/>
                </a:ext>
              </a:extLst>
            </a:blip>
            <a:srcRect/>
            <a:stretch>
              <a:fillRect/>
            </a:stretch>
          </p:blipFill>
          <p:spPr bwMode="auto">
            <a:xfrm>
              <a:off x="2080954" y="650910"/>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36" name="Picture 2"/>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37" name="Picture 2"/>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238" name="Picture 2"/>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5504994" y="1548854"/>
            <a:ext cx="1390418" cy="973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1" name="グループ化 10"/>
          <p:cNvGrpSpPr/>
          <p:nvPr/>
        </p:nvGrpSpPr>
        <p:grpSpPr>
          <a:xfrm>
            <a:off x="2010103" y="6452567"/>
            <a:ext cx="1673937" cy="998475"/>
            <a:chOff x="2235289" y="2746405"/>
            <a:chExt cx="2391878" cy="1568921"/>
          </a:xfrm>
        </p:grpSpPr>
        <p:sp>
          <p:nvSpPr>
            <p:cNvPr id="239" name="正方形/長方形 238"/>
            <p:cNvSpPr/>
            <p:nvPr/>
          </p:nvSpPr>
          <p:spPr>
            <a:xfrm>
              <a:off x="2397999" y="274640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100" b="1" kern="0" dirty="0">
                <a:solidFill>
                  <a:srgbClr val="8064A2"/>
                </a:solidFill>
                <a:latin typeface="Calibri"/>
                <a:ea typeface="ＭＳ Ｐゴシック"/>
              </a:endParaRPr>
            </a:p>
          </p:txBody>
        </p:sp>
        <p:sp>
          <p:nvSpPr>
            <p:cNvPr id="240" name="フリーフォーム 239"/>
            <p:cNvSpPr/>
            <p:nvPr/>
          </p:nvSpPr>
          <p:spPr>
            <a:xfrm>
              <a:off x="2504398" y="318004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41" name="フリーフォーム 240"/>
            <p:cNvSpPr/>
            <p:nvPr/>
          </p:nvSpPr>
          <p:spPr>
            <a:xfrm>
              <a:off x="2504398" y="340036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42" name="フリーフォーム 241"/>
            <p:cNvSpPr/>
            <p:nvPr/>
          </p:nvSpPr>
          <p:spPr>
            <a:xfrm>
              <a:off x="2504398" y="384101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43" name="フリーフォーム 242"/>
            <p:cNvSpPr/>
            <p:nvPr/>
          </p:nvSpPr>
          <p:spPr>
            <a:xfrm>
              <a:off x="2512150" y="362361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44" name="角丸四角形 243"/>
            <p:cNvSpPr/>
            <p:nvPr/>
          </p:nvSpPr>
          <p:spPr>
            <a:xfrm>
              <a:off x="3042991" y="302398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sp>
          <p:nvSpPr>
            <p:cNvPr id="248" name="フリーフォーム 247"/>
            <p:cNvSpPr/>
            <p:nvPr/>
          </p:nvSpPr>
          <p:spPr>
            <a:xfrm>
              <a:off x="3991040" y="274640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49" name="フリーフォーム 248"/>
            <p:cNvSpPr/>
            <p:nvPr/>
          </p:nvSpPr>
          <p:spPr>
            <a:xfrm>
              <a:off x="2918807" y="3180041"/>
              <a:ext cx="204079" cy="6609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50" name="角丸四角形 249"/>
            <p:cNvSpPr/>
            <p:nvPr/>
          </p:nvSpPr>
          <p:spPr>
            <a:xfrm>
              <a:off x="2235289" y="3021898"/>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matrix</a:t>
              </a:r>
              <a:endParaRPr kumimoji="0" lang="ja-JP" altLang="en-US" sz="900" kern="0" dirty="0">
                <a:solidFill>
                  <a:sysClr val="window" lastClr="FFFFFF"/>
                </a:solidFill>
                <a:ea typeface="ＭＳ Ｐゴシック"/>
              </a:endParaRPr>
            </a:p>
          </p:txBody>
        </p:sp>
      </p:grpSp>
      <p:grpSp>
        <p:nvGrpSpPr>
          <p:cNvPr id="13" name="グループ化 12"/>
          <p:cNvGrpSpPr/>
          <p:nvPr/>
        </p:nvGrpSpPr>
        <p:grpSpPr>
          <a:xfrm>
            <a:off x="3896799" y="6452563"/>
            <a:ext cx="1673937" cy="998475"/>
            <a:chOff x="4893548" y="4299939"/>
            <a:chExt cx="1115829" cy="665376"/>
          </a:xfrm>
        </p:grpSpPr>
        <p:sp>
          <p:nvSpPr>
            <p:cNvPr id="252" name="正方形/長方形 251"/>
            <p:cNvSpPr/>
            <p:nvPr/>
          </p:nvSpPr>
          <p:spPr>
            <a:xfrm>
              <a:off x="4969453" y="4299939"/>
              <a:ext cx="1036307" cy="66537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100" b="1" kern="0" dirty="0">
                <a:solidFill>
                  <a:srgbClr val="8064A2"/>
                </a:solidFill>
                <a:latin typeface="Calibri"/>
                <a:ea typeface="ＭＳ Ｐゴシック"/>
              </a:endParaRPr>
            </a:p>
          </p:txBody>
        </p:sp>
        <p:sp>
          <p:nvSpPr>
            <p:cNvPr id="253" name="フリーフォーム 252"/>
            <p:cNvSpPr/>
            <p:nvPr/>
          </p:nvSpPr>
          <p:spPr>
            <a:xfrm>
              <a:off x="5019089" y="4483843"/>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54" name="フリーフォーム 253"/>
            <p:cNvSpPr/>
            <p:nvPr/>
          </p:nvSpPr>
          <p:spPr>
            <a:xfrm>
              <a:off x="5019089" y="4577282"/>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55" name="フリーフォーム 254"/>
            <p:cNvSpPr/>
            <p:nvPr/>
          </p:nvSpPr>
          <p:spPr>
            <a:xfrm>
              <a:off x="5019089" y="4764161"/>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56" name="フリーフォーム 255"/>
            <p:cNvSpPr/>
            <p:nvPr/>
          </p:nvSpPr>
          <p:spPr>
            <a:xfrm>
              <a:off x="5022706" y="4671960"/>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57" name="角丸四角形 256"/>
            <p:cNvSpPr/>
            <p:nvPr/>
          </p:nvSpPr>
          <p:spPr>
            <a:xfrm>
              <a:off x="5270347" y="4417659"/>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sp>
          <p:nvSpPr>
            <p:cNvPr id="258" name="フリーフォーム 257"/>
            <p:cNvSpPr/>
            <p:nvPr/>
          </p:nvSpPr>
          <p:spPr>
            <a:xfrm>
              <a:off x="5712619" y="4299939"/>
              <a:ext cx="95204" cy="6653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59" name="フリーフォーム 258"/>
            <p:cNvSpPr/>
            <p:nvPr/>
          </p:nvSpPr>
          <p:spPr>
            <a:xfrm>
              <a:off x="5212414" y="4483843"/>
              <a:ext cx="95204" cy="28031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60" name="角丸四角形 259"/>
            <p:cNvSpPr/>
            <p:nvPr/>
          </p:nvSpPr>
          <p:spPr>
            <a:xfrm>
              <a:off x="4893548" y="4416775"/>
              <a:ext cx="252384" cy="40930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matrix</a:t>
              </a:r>
              <a:endParaRPr kumimoji="0" lang="ja-JP" altLang="en-US" sz="900" kern="0" dirty="0">
                <a:solidFill>
                  <a:sysClr val="window" lastClr="FFFFFF"/>
                </a:solidFill>
                <a:ea typeface="ＭＳ Ｐゴシック"/>
              </a:endParaRPr>
            </a:p>
          </p:txBody>
        </p:sp>
        <p:sp>
          <p:nvSpPr>
            <p:cNvPr id="261" name="角丸四角形 260"/>
            <p:cNvSpPr/>
            <p:nvPr/>
          </p:nvSpPr>
          <p:spPr>
            <a:xfrm>
              <a:off x="5268505" y="4717491"/>
              <a:ext cx="388709" cy="93339"/>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err="1">
                  <a:solidFill>
                    <a:sysClr val="window" lastClr="FFFFFF"/>
                  </a:solidFill>
                  <a:ea typeface="ＭＳ Ｐゴシック"/>
                </a:rPr>
                <a:t>sbAMP</a:t>
              </a:r>
              <a:endParaRPr kumimoji="0" lang="ja-JP" altLang="en-US" sz="900" kern="0" dirty="0">
                <a:solidFill>
                  <a:sysClr val="window" lastClr="FFFFFF"/>
                </a:solidFill>
                <a:ea typeface="ＭＳ Ｐゴシック"/>
              </a:endParaRPr>
            </a:p>
          </p:txBody>
        </p:sp>
      </p:grpSp>
      <p:grpSp>
        <p:nvGrpSpPr>
          <p:cNvPr id="16" name="グループ化 15"/>
          <p:cNvGrpSpPr/>
          <p:nvPr/>
        </p:nvGrpSpPr>
        <p:grpSpPr>
          <a:xfrm>
            <a:off x="5757465" y="6452567"/>
            <a:ext cx="1673937" cy="998475"/>
            <a:chOff x="6133848" y="4299942"/>
            <a:chExt cx="1115829" cy="665376"/>
          </a:xfrm>
        </p:grpSpPr>
        <p:sp>
          <p:nvSpPr>
            <p:cNvPr id="263" name="正方形/長方形 262"/>
            <p:cNvSpPr/>
            <p:nvPr/>
          </p:nvSpPr>
          <p:spPr>
            <a:xfrm>
              <a:off x="6209753" y="4299942"/>
              <a:ext cx="1036307" cy="66537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100" b="1" kern="0" dirty="0">
                <a:solidFill>
                  <a:srgbClr val="8064A2"/>
                </a:solidFill>
                <a:latin typeface="Calibri"/>
                <a:ea typeface="ＭＳ Ｐゴシック"/>
              </a:endParaRPr>
            </a:p>
          </p:txBody>
        </p:sp>
        <p:sp>
          <p:nvSpPr>
            <p:cNvPr id="264" name="フリーフォーム 263"/>
            <p:cNvSpPr/>
            <p:nvPr/>
          </p:nvSpPr>
          <p:spPr>
            <a:xfrm>
              <a:off x="6259389" y="4483846"/>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65" name="フリーフォーム 264"/>
            <p:cNvSpPr/>
            <p:nvPr/>
          </p:nvSpPr>
          <p:spPr>
            <a:xfrm>
              <a:off x="6259389" y="4577285"/>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66" name="フリーフォーム 265"/>
            <p:cNvSpPr/>
            <p:nvPr/>
          </p:nvSpPr>
          <p:spPr>
            <a:xfrm>
              <a:off x="6259389" y="4764164"/>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67" name="フリーフォーム 266"/>
            <p:cNvSpPr/>
            <p:nvPr/>
          </p:nvSpPr>
          <p:spPr>
            <a:xfrm>
              <a:off x="6263006" y="4671963"/>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68" name="角丸四角形 267"/>
            <p:cNvSpPr/>
            <p:nvPr/>
          </p:nvSpPr>
          <p:spPr>
            <a:xfrm>
              <a:off x="6510647" y="4417662"/>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sp>
          <p:nvSpPr>
            <p:cNvPr id="269" name="フリーフォーム 268"/>
            <p:cNvSpPr/>
            <p:nvPr/>
          </p:nvSpPr>
          <p:spPr>
            <a:xfrm>
              <a:off x="6952919" y="4299942"/>
              <a:ext cx="95204" cy="6653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70" name="フリーフォーム 269"/>
            <p:cNvSpPr/>
            <p:nvPr/>
          </p:nvSpPr>
          <p:spPr>
            <a:xfrm>
              <a:off x="6452714" y="4483846"/>
              <a:ext cx="95204" cy="28031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71" name="角丸四角形 270"/>
            <p:cNvSpPr/>
            <p:nvPr/>
          </p:nvSpPr>
          <p:spPr>
            <a:xfrm>
              <a:off x="6133848" y="4416778"/>
              <a:ext cx="252384" cy="40930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matrix</a:t>
              </a:r>
              <a:endParaRPr kumimoji="0" lang="ja-JP" altLang="en-US" sz="900" kern="0" dirty="0">
                <a:solidFill>
                  <a:sysClr val="window" lastClr="FFFFFF"/>
                </a:solidFill>
                <a:ea typeface="ＭＳ Ｐゴシック"/>
              </a:endParaRPr>
            </a:p>
          </p:txBody>
        </p:sp>
        <p:sp>
          <p:nvSpPr>
            <p:cNvPr id="272" name="角丸四角形 271"/>
            <p:cNvSpPr/>
            <p:nvPr/>
          </p:nvSpPr>
          <p:spPr>
            <a:xfrm>
              <a:off x="6511150" y="4533697"/>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grpSp>
      <p:grpSp>
        <p:nvGrpSpPr>
          <p:cNvPr id="15" name="グループ化 14"/>
          <p:cNvGrpSpPr/>
          <p:nvPr/>
        </p:nvGrpSpPr>
        <p:grpSpPr>
          <a:xfrm>
            <a:off x="7627377" y="6453208"/>
            <a:ext cx="1673937" cy="998475"/>
            <a:chOff x="7380312" y="4300369"/>
            <a:chExt cx="1115829" cy="665376"/>
          </a:xfrm>
        </p:grpSpPr>
        <p:sp>
          <p:nvSpPr>
            <p:cNvPr id="273" name="正方形/長方形 272"/>
            <p:cNvSpPr/>
            <p:nvPr/>
          </p:nvSpPr>
          <p:spPr>
            <a:xfrm>
              <a:off x="7456217" y="4300369"/>
              <a:ext cx="1036307" cy="66537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100" b="1" kern="0" dirty="0">
                <a:solidFill>
                  <a:srgbClr val="8064A2"/>
                </a:solidFill>
                <a:latin typeface="Calibri"/>
                <a:ea typeface="ＭＳ Ｐゴシック"/>
              </a:endParaRPr>
            </a:p>
          </p:txBody>
        </p:sp>
        <p:sp>
          <p:nvSpPr>
            <p:cNvPr id="274" name="フリーフォーム 273"/>
            <p:cNvSpPr/>
            <p:nvPr/>
          </p:nvSpPr>
          <p:spPr>
            <a:xfrm>
              <a:off x="7505853" y="4484273"/>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75" name="フリーフォーム 274"/>
            <p:cNvSpPr/>
            <p:nvPr/>
          </p:nvSpPr>
          <p:spPr>
            <a:xfrm>
              <a:off x="7505853" y="4577712"/>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76" name="フリーフォーム 275"/>
            <p:cNvSpPr/>
            <p:nvPr/>
          </p:nvSpPr>
          <p:spPr>
            <a:xfrm>
              <a:off x="7505853" y="4764591"/>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77" name="フリーフォーム 276"/>
            <p:cNvSpPr/>
            <p:nvPr/>
          </p:nvSpPr>
          <p:spPr>
            <a:xfrm>
              <a:off x="7509470" y="4672390"/>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78" name="角丸四角形 277"/>
            <p:cNvSpPr/>
            <p:nvPr/>
          </p:nvSpPr>
          <p:spPr>
            <a:xfrm>
              <a:off x="7757111" y="4418089"/>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sp>
          <p:nvSpPr>
            <p:cNvPr id="279" name="フリーフォーム 278"/>
            <p:cNvSpPr/>
            <p:nvPr/>
          </p:nvSpPr>
          <p:spPr>
            <a:xfrm>
              <a:off x="8199383" y="4300369"/>
              <a:ext cx="95204" cy="6653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80" name="フリーフォーム 279"/>
            <p:cNvSpPr/>
            <p:nvPr/>
          </p:nvSpPr>
          <p:spPr>
            <a:xfrm>
              <a:off x="7699178" y="4484273"/>
              <a:ext cx="95204" cy="28031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81" name="角丸四角形 280"/>
            <p:cNvSpPr/>
            <p:nvPr/>
          </p:nvSpPr>
          <p:spPr>
            <a:xfrm>
              <a:off x="7380312" y="4417205"/>
              <a:ext cx="252384" cy="40930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matrix</a:t>
              </a:r>
              <a:endParaRPr kumimoji="0" lang="ja-JP" altLang="en-US" sz="900" kern="0" dirty="0">
                <a:solidFill>
                  <a:sysClr val="window" lastClr="FFFFFF"/>
                </a:solidFill>
                <a:ea typeface="ＭＳ Ｐゴシック"/>
              </a:endParaRPr>
            </a:p>
          </p:txBody>
        </p:sp>
        <p:sp>
          <p:nvSpPr>
            <p:cNvPr id="282" name="角丸四角形 281"/>
            <p:cNvSpPr/>
            <p:nvPr/>
          </p:nvSpPr>
          <p:spPr>
            <a:xfrm>
              <a:off x="7757614" y="4529058"/>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sp>
          <p:nvSpPr>
            <p:cNvPr id="283" name="フリーフォーム 282"/>
            <p:cNvSpPr/>
            <p:nvPr/>
          </p:nvSpPr>
          <p:spPr>
            <a:xfrm>
              <a:off x="7505513" y="4680773"/>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84" name="角丸四角形 283"/>
            <p:cNvSpPr/>
            <p:nvPr/>
          </p:nvSpPr>
          <p:spPr>
            <a:xfrm>
              <a:off x="7757274" y="4637185"/>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grpSp>
      <p:sp>
        <p:nvSpPr>
          <p:cNvPr id="104" name="正方形/長方形 103"/>
          <p:cNvSpPr/>
          <p:nvPr/>
        </p:nvSpPr>
        <p:spPr>
          <a:xfrm>
            <a:off x="2838640" y="2506997"/>
            <a:ext cx="10177552" cy="877523"/>
          </a:xfrm>
          <a:prstGeom prst="rect">
            <a:avLst/>
          </a:prstGeom>
        </p:spPr>
        <p:txBody>
          <a:bodyPr wrap="square" lIns="137187" tIns="68594" rIns="137187" bIns="68594">
            <a:spAutoFit/>
          </a:bodyPr>
          <a:lstStyle/>
          <a:p>
            <a:r>
              <a:rPr lang="en-US" altLang="ja-JP" sz="2400" b="1" dirty="0">
                <a:latin typeface="Calibri"/>
                <a:cs typeface="Consolas" panose="020B0609020204030204" pitchFamily="49" charset="0"/>
              </a:rPr>
              <a:t>VX-3004F</a:t>
            </a:r>
            <a:r>
              <a:rPr lang="en-US" altLang="ja-JP" sz="2400" dirty="0">
                <a:latin typeface="Calibri"/>
                <a:cs typeface="Consolas" panose="020B0609020204030204" pitchFamily="49" charset="0"/>
              </a:rPr>
              <a:t> has </a:t>
            </a:r>
            <a:r>
              <a:rPr lang="en-US" altLang="ja-JP" sz="2400" b="1" dirty="0">
                <a:latin typeface="Calibri"/>
                <a:cs typeface="Consolas" panose="020B0609020204030204" pitchFamily="49" charset="0"/>
              </a:rPr>
              <a:t>multi-route structure</a:t>
            </a:r>
            <a:r>
              <a:rPr lang="en-US" altLang="ja-JP" sz="2400" dirty="0">
                <a:latin typeface="Calibri"/>
                <a:cs typeface="Consolas" panose="020B0609020204030204" pitchFamily="49" charset="0"/>
              </a:rPr>
              <a:t>. Each zone has exclusive AMP.</a:t>
            </a:r>
          </a:p>
          <a:p>
            <a:r>
              <a:rPr lang="en-US" altLang="ja-JP" sz="2400" dirty="0">
                <a:latin typeface="Calibri"/>
                <a:cs typeface="Consolas" panose="020B0609020204030204" pitchFamily="49" charset="0"/>
              </a:rPr>
              <a:t>Up to </a:t>
            </a:r>
            <a:r>
              <a:rPr lang="en-US" altLang="ja-JP" sz="2400" b="1" dirty="0">
                <a:latin typeface="Calibri"/>
                <a:cs typeface="Consolas" panose="020B0609020204030204" pitchFamily="49" charset="0"/>
              </a:rPr>
              <a:t>4 different source </a:t>
            </a:r>
            <a:r>
              <a:rPr lang="en-US" altLang="ja-JP" sz="2400" dirty="0">
                <a:latin typeface="Calibri"/>
                <a:cs typeface="Consolas" panose="020B0609020204030204" pitchFamily="49" charset="0"/>
              </a:rPr>
              <a:t>can be broadcasted to </a:t>
            </a:r>
            <a:r>
              <a:rPr lang="en-US" altLang="ja-JP" sz="2400" b="1" dirty="0">
                <a:latin typeface="Calibri"/>
                <a:cs typeface="Consolas" panose="020B0609020204030204" pitchFamily="49" charset="0"/>
              </a:rPr>
              <a:t>4 different zones</a:t>
            </a:r>
            <a:r>
              <a:rPr lang="en-US" altLang="ja-JP" sz="2400" dirty="0">
                <a:latin typeface="Calibri"/>
                <a:cs typeface="Consolas" panose="020B0609020204030204" pitchFamily="49" charset="0"/>
              </a:rPr>
              <a:t>.</a:t>
            </a:r>
            <a:endParaRPr lang="ja-JP" altLang="en-US" sz="2400" dirty="0">
              <a:latin typeface="Calibri"/>
              <a:cs typeface="Consolas" panose="020B0609020204030204" pitchFamily="49" charset="0"/>
            </a:endParaRPr>
          </a:p>
        </p:txBody>
      </p:sp>
      <p:sp>
        <p:nvSpPr>
          <p:cNvPr id="5" name="角丸四角形 4">
            <a:hlinkClick r:id="rId8" action="ppaction://hlinksldjump"/>
          </p:cNvPr>
          <p:cNvSpPr/>
          <p:nvPr/>
        </p:nvSpPr>
        <p:spPr>
          <a:xfrm>
            <a:off x="7121918" y="1127646"/>
            <a:ext cx="1465269" cy="276094"/>
          </a:xfrm>
          <a:prstGeom prst="roundRect">
            <a:avLst/>
          </a:prstGeom>
        </p:spPr>
        <p:style>
          <a:lnRef idx="0">
            <a:schemeClr val="dk1"/>
          </a:lnRef>
          <a:fillRef idx="3">
            <a:schemeClr val="dk1"/>
          </a:fillRef>
          <a:effectRef idx="3">
            <a:schemeClr val="dk1"/>
          </a:effectRef>
          <a:fontRef idx="minor">
            <a:schemeClr val="lt1"/>
          </a:fontRef>
        </p:style>
        <p:txBody>
          <a:bodyPr lIns="137187" tIns="68594" rIns="137187" bIns="68594" rtlCol="0" anchor="ctr"/>
          <a:lstStyle/>
          <a:p>
            <a:pPr algn="ctr"/>
            <a:r>
              <a:rPr lang="en-US" altLang="ja-JP" dirty="0"/>
              <a:t>Appearance</a:t>
            </a:r>
            <a:endParaRPr lang="ja-JP" altLang="en-US" dirty="0"/>
          </a:p>
        </p:txBody>
      </p:sp>
      <p:pic>
        <p:nvPicPr>
          <p:cNvPr id="3074" name="Picture 2" descr="クリックすると新しいウィンドウで開きます"/>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587187" y="1045527"/>
            <a:ext cx="376707" cy="376819"/>
          </a:xfrm>
          <a:prstGeom prst="rect">
            <a:avLst/>
          </a:prstGeom>
          <a:noFill/>
          <a:extLst>
            <a:ext uri="{909E8E84-426E-40DD-AFC4-6F175D3DCCD1}">
              <a14:hiddenFill xmlns:a14="http://schemas.microsoft.com/office/drawing/2010/main">
                <a:solidFill>
                  <a:srgbClr val="FFFFFF"/>
                </a:solidFill>
              </a14:hiddenFill>
            </a:ext>
          </a:extLst>
        </p:spPr>
      </p:pic>
      <p:sp>
        <p:nvSpPr>
          <p:cNvPr id="7" name="正方形/長方形 6"/>
          <p:cNvSpPr/>
          <p:nvPr/>
        </p:nvSpPr>
        <p:spPr>
          <a:xfrm>
            <a:off x="1956055" y="6070127"/>
            <a:ext cx="2276989" cy="508040"/>
          </a:xfrm>
          <a:prstGeom prst="rect">
            <a:avLst/>
          </a:prstGeom>
        </p:spPr>
        <p:txBody>
          <a:bodyPr wrap="square" lIns="137187" tIns="68594" rIns="137187" bIns="68594">
            <a:spAutoFit/>
          </a:bodyPr>
          <a:lstStyle/>
          <a:p>
            <a:r>
              <a:rPr lang="en-US" altLang="ja-JP" sz="2400" dirty="0">
                <a:solidFill>
                  <a:srgbClr val="5F5F5F"/>
                </a:solidFill>
                <a:latin typeface="Calibri"/>
                <a:cs typeface="Consolas" panose="020B0609020204030204" pitchFamily="49" charset="0"/>
              </a:rPr>
              <a:t>Other variation</a:t>
            </a:r>
            <a:endParaRPr lang="ja-JP" altLang="en-US" sz="2400" dirty="0">
              <a:solidFill>
                <a:srgbClr val="5F5F5F"/>
              </a:solidFill>
              <a:latin typeface="Calibri"/>
              <a:cs typeface="Consolas" panose="020B0609020204030204" pitchFamily="49" charset="0"/>
            </a:endParaRPr>
          </a:p>
        </p:txBody>
      </p:sp>
      <p:grpSp>
        <p:nvGrpSpPr>
          <p:cNvPr id="103" name="グループ化 102"/>
          <p:cNvGrpSpPr/>
          <p:nvPr/>
        </p:nvGrpSpPr>
        <p:grpSpPr>
          <a:xfrm>
            <a:off x="9505838" y="6439620"/>
            <a:ext cx="1673937" cy="998475"/>
            <a:chOff x="4893548" y="4299939"/>
            <a:chExt cx="1115829" cy="665376"/>
          </a:xfrm>
        </p:grpSpPr>
        <p:sp>
          <p:nvSpPr>
            <p:cNvPr id="107" name="正方形/長方形 106"/>
            <p:cNvSpPr/>
            <p:nvPr/>
          </p:nvSpPr>
          <p:spPr>
            <a:xfrm>
              <a:off x="4969453" y="4299939"/>
              <a:ext cx="1036307" cy="66537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100" b="1" kern="0" dirty="0">
                <a:solidFill>
                  <a:srgbClr val="8064A2"/>
                </a:solidFill>
                <a:latin typeface="Calibri"/>
                <a:ea typeface="ＭＳ Ｐゴシック"/>
              </a:endParaRPr>
            </a:p>
          </p:txBody>
        </p:sp>
        <p:sp>
          <p:nvSpPr>
            <p:cNvPr id="111" name="フリーフォーム 110"/>
            <p:cNvSpPr/>
            <p:nvPr/>
          </p:nvSpPr>
          <p:spPr>
            <a:xfrm>
              <a:off x="5019089" y="4483843"/>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114" name="フリーフォーム 113"/>
            <p:cNvSpPr/>
            <p:nvPr/>
          </p:nvSpPr>
          <p:spPr>
            <a:xfrm>
              <a:off x="5019089" y="4577282"/>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115" name="フリーフォーム 114"/>
            <p:cNvSpPr/>
            <p:nvPr/>
          </p:nvSpPr>
          <p:spPr>
            <a:xfrm>
              <a:off x="5019089" y="4764161"/>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116" name="フリーフォーム 115"/>
            <p:cNvSpPr/>
            <p:nvPr/>
          </p:nvSpPr>
          <p:spPr>
            <a:xfrm>
              <a:off x="5022706" y="4671960"/>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118" name="フリーフォーム 117"/>
            <p:cNvSpPr/>
            <p:nvPr/>
          </p:nvSpPr>
          <p:spPr>
            <a:xfrm>
              <a:off x="5712619" y="4299939"/>
              <a:ext cx="95204" cy="6653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119" name="フリーフォーム 118"/>
            <p:cNvSpPr/>
            <p:nvPr/>
          </p:nvSpPr>
          <p:spPr>
            <a:xfrm>
              <a:off x="5212414" y="4483843"/>
              <a:ext cx="95204" cy="28031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120" name="角丸四角形 119"/>
            <p:cNvSpPr/>
            <p:nvPr/>
          </p:nvSpPr>
          <p:spPr>
            <a:xfrm>
              <a:off x="4893548" y="4416775"/>
              <a:ext cx="252384" cy="40930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matrix</a:t>
              </a:r>
              <a:endParaRPr kumimoji="0" lang="ja-JP" altLang="en-US" sz="900" kern="0" dirty="0">
                <a:solidFill>
                  <a:sysClr val="window" lastClr="FFFFFF"/>
                </a:solidFill>
                <a:ea typeface="ＭＳ Ｐゴシック"/>
              </a:endParaRPr>
            </a:p>
          </p:txBody>
        </p:sp>
        <p:sp>
          <p:nvSpPr>
            <p:cNvPr id="121" name="角丸四角形 120"/>
            <p:cNvSpPr/>
            <p:nvPr/>
          </p:nvSpPr>
          <p:spPr>
            <a:xfrm>
              <a:off x="5268505" y="4717491"/>
              <a:ext cx="388709" cy="93339"/>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err="1">
                  <a:solidFill>
                    <a:sysClr val="window" lastClr="FFFFFF"/>
                  </a:solidFill>
                  <a:ea typeface="ＭＳ Ｐゴシック"/>
                </a:rPr>
                <a:t>sbAMP</a:t>
              </a:r>
              <a:endParaRPr kumimoji="0" lang="ja-JP" altLang="en-US" sz="900" kern="0" dirty="0">
                <a:solidFill>
                  <a:sysClr val="window" lastClr="FFFFFF"/>
                </a:solidFill>
                <a:ea typeface="ＭＳ Ｐゴシック"/>
              </a:endParaRPr>
            </a:p>
          </p:txBody>
        </p:sp>
      </p:grpSp>
      <p:grpSp>
        <p:nvGrpSpPr>
          <p:cNvPr id="122" name="グループ化 121"/>
          <p:cNvGrpSpPr/>
          <p:nvPr/>
        </p:nvGrpSpPr>
        <p:grpSpPr>
          <a:xfrm>
            <a:off x="11344845" y="6426677"/>
            <a:ext cx="1673937" cy="998475"/>
            <a:chOff x="4893548" y="4299939"/>
            <a:chExt cx="1115829" cy="665376"/>
          </a:xfrm>
        </p:grpSpPr>
        <p:sp>
          <p:nvSpPr>
            <p:cNvPr id="123" name="正方形/長方形 122"/>
            <p:cNvSpPr/>
            <p:nvPr/>
          </p:nvSpPr>
          <p:spPr>
            <a:xfrm>
              <a:off x="4969453" y="4299939"/>
              <a:ext cx="1036307" cy="66537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100" b="1" kern="0" dirty="0">
                <a:solidFill>
                  <a:srgbClr val="8064A2"/>
                </a:solidFill>
                <a:latin typeface="Calibri"/>
                <a:ea typeface="ＭＳ Ｐゴシック"/>
              </a:endParaRPr>
            </a:p>
          </p:txBody>
        </p:sp>
        <p:sp>
          <p:nvSpPr>
            <p:cNvPr id="124" name="フリーフォーム 123"/>
            <p:cNvSpPr/>
            <p:nvPr/>
          </p:nvSpPr>
          <p:spPr>
            <a:xfrm>
              <a:off x="5019089" y="4483843"/>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125" name="フリーフォーム 124"/>
            <p:cNvSpPr/>
            <p:nvPr/>
          </p:nvSpPr>
          <p:spPr>
            <a:xfrm>
              <a:off x="5019089" y="4577282"/>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126" name="フリーフォーム 125"/>
            <p:cNvSpPr/>
            <p:nvPr/>
          </p:nvSpPr>
          <p:spPr>
            <a:xfrm>
              <a:off x="5019089" y="4764161"/>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127" name="フリーフォーム 126"/>
            <p:cNvSpPr/>
            <p:nvPr/>
          </p:nvSpPr>
          <p:spPr>
            <a:xfrm>
              <a:off x="5022706" y="4671960"/>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128" name="フリーフォーム 127"/>
            <p:cNvSpPr/>
            <p:nvPr/>
          </p:nvSpPr>
          <p:spPr>
            <a:xfrm>
              <a:off x="5712619" y="4299939"/>
              <a:ext cx="95204" cy="6653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129" name="フリーフォーム 128"/>
            <p:cNvSpPr/>
            <p:nvPr/>
          </p:nvSpPr>
          <p:spPr>
            <a:xfrm>
              <a:off x="5212414" y="4483843"/>
              <a:ext cx="95204" cy="28031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130" name="角丸四角形 129"/>
            <p:cNvSpPr/>
            <p:nvPr/>
          </p:nvSpPr>
          <p:spPr>
            <a:xfrm>
              <a:off x="4893548" y="4416775"/>
              <a:ext cx="252384" cy="40930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matrix</a:t>
              </a:r>
              <a:endParaRPr kumimoji="0" lang="ja-JP" altLang="en-US" sz="900" kern="0" dirty="0">
                <a:solidFill>
                  <a:sysClr val="window" lastClr="FFFFFF"/>
                </a:solidFill>
                <a:ea typeface="ＭＳ Ｐゴシック"/>
              </a:endParaRPr>
            </a:p>
          </p:txBody>
        </p:sp>
      </p:grpSp>
      <p:sp>
        <p:nvSpPr>
          <p:cNvPr id="6" name="正方形/長方形 5"/>
          <p:cNvSpPr/>
          <p:nvPr/>
        </p:nvSpPr>
        <p:spPr>
          <a:xfrm>
            <a:off x="11287799" y="6344512"/>
            <a:ext cx="1725557" cy="1107172"/>
          </a:xfrm>
          <a:prstGeom prst="rect">
            <a:avLst/>
          </a:prstGeom>
          <a:solidFill>
            <a:srgbClr val="C00000">
              <a:alpha val="20000"/>
            </a:srgb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r>
              <a:rPr kumimoji="1" lang="en-US" altLang="ja-JP" dirty="0">
                <a:solidFill>
                  <a:srgbClr val="C00000"/>
                </a:solidFill>
              </a:rPr>
              <a:t>NG</a:t>
            </a:r>
          </a:p>
          <a:p>
            <a:pPr algn="ctr"/>
            <a:r>
              <a:rPr lang="en-US" altLang="ja-JP" sz="1200" dirty="0">
                <a:solidFill>
                  <a:srgbClr val="C00000"/>
                </a:solidFill>
              </a:rPr>
              <a:t>(without AMP)</a:t>
            </a:r>
            <a:endParaRPr lang="ja-JP" altLang="en-US" sz="1200" dirty="0">
              <a:solidFill>
                <a:srgbClr val="C00000"/>
              </a:solidFill>
            </a:endParaRPr>
          </a:p>
        </p:txBody>
      </p:sp>
      <p:sp>
        <p:nvSpPr>
          <p:cNvPr id="117" name="円/楕円 116"/>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円/楕円 130"/>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35" name="グループ化 134">
            <a:extLst>
              <a:ext uri="{FF2B5EF4-FFF2-40B4-BE49-F238E27FC236}">
                <a16:creationId xmlns:a16="http://schemas.microsoft.com/office/drawing/2014/main" id="{625DBC7B-025D-4EA0-96AD-915661E6CBD5}"/>
              </a:ext>
            </a:extLst>
          </p:cNvPr>
          <p:cNvGrpSpPr/>
          <p:nvPr/>
        </p:nvGrpSpPr>
        <p:grpSpPr>
          <a:xfrm>
            <a:off x="738502" y="4821855"/>
            <a:ext cx="1353734" cy="1845669"/>
            <a:chOff x="738502" y="4821855"/>
            <a:chExt cx="1353734" cy="1845669"/>
          </a:xfrm>
          <a:effectLst>
            <a:outerShdw blurRad="50800" dist="38100" dir="8100000" algn="tr" rotWithShape="0">
              <a:prstClr val="black">
                <a:alpha val="40000"/>
              </a:prstClr>
            </a:outerShdw>
          </a:effectLst>
        </p:grpSpPr>
        <p:sp>
          <p:nvSpPr>
            <p:cNvPr id="137" name="正方形/長方形 136">
              <a:extLst>
                <a:ext uri="{FF2B5EF4-FFF2-40B4-BE49-F238E27FC236}">
                  <a16:creationId xmlns:a16="http://schemas.microsoft.com/office/drawing/2014/main" id="{1BCD4031-75F3-4B6C-8D1A-BC9FEAB01F1C}"/>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10" action="ppaction://hlinksldjump"/>
                </a:rPr>
                <a:t>Common</a:t>
              </a:r>
              <a:endParaRPr kumimoji="1" lang="en-US" altLang="ja-JP" sz="1200" dirty="0"/>
            </a:p>
            <a:p>
              <a:r>
                <a:rPr lang="ja-JP" altLang="en-US" sz="1100" dirty="0"/>
                <a:t>   </a:t>
              </a:r>
              <a:r>
                <a:rPr lang="en-US" altLang="ja-JP" sz="1100" dirty="0">
                  <a:hlinkClick r:id="rId11" action="ppaction://hlinksldjump"/>
                </a:rPr>
                <a:t>Audio</a:t>
              </a:r>
              <a:endParaRPr lang="en-US" altLang="ja-JP" sz="1100" dirty="0"/>
            </a:p>
            <a:p>
              <a:r>
                <a:rPr kumimoji="1" lang="en-US" altLang="ja-JP" sz="1100" dirty="0"/>
                <a:t>   </a:t>
              </a:r>
              <a:r>
                <a:rPr kumimoji="1" lang="en-US" altLang="ja-JP" sz="1100" dirty="0">
                  <a:hlinkClick r:id="rId12" action="ppaction://hlinksldjump"/>
                </a:rPr>
                <a:t>Control</a:t>
              </a:r>
              <a:endParaRPr kumimoji="1" lang="en-US" altLang="ja-JP" sz="1100" dirty="0"/>
            </a:p>
            <a:p>
              <a:r>
                <a:rPr lang="en-US" altLang="ja-JP" sz="1100" dirty="0"/>
                <a:t>   </a:t>
              </a:r>
              <a:r>
                <a:rPr lang="en-US" altLang="ja-JP" sz="1100" dirty="0">
                  <a:hlinkClick r:id="rId13" action="ppaction://hlinksldjump"/>
                </a:rPr>
                <a:t>Timer</a:t>
              </a:r>
              <a:endParaRPr kumimoji="1" lang="en-US" altLang="ja-JP" sz="1100" dirty="0"/>
            </a:p>
            <a:p>
              <a:r>
                <a:rPr lang="en-US" altLang="ja-JP" sz="1100" dirty="0"/>
                <a:t>   </a:t>
              </a:r>
              <a:r>
                <a:rPr lang="en-US" altLang="ja-JP" sz="1100" dirty="0">
                  <a:hlinkClick r:id="rId14" action="ppaction://hlinksldjump"/>
                </a:rPr>
                <a:t>Others</a:t>
              </a:r>
              <a:endParaRPr lang="en-US" altLang="ja-JP" sz="1100" dirty="0"/>
            </a:p>
            <a:p>
              <a:r>
                <a:rPr lang="en-US" altLang="ja-JP" sz="1200" dirty="0"/>
                <a:t> </a:t>
              </a:r>
              <a:r>
                <a:rPr lang="en-US" altLang="ja-JP" sz="1200" dirty="0">
                  <a:hlinkClick r:id="rId15" action="ppaction://hlinksldjump"/>
                </a:rPr>
                <a:t>04F </a:t>
              </a:r>
              <a:endParaRPr lang="en-US" altLang="ja-JP" sz="1200" dirty="0"/>
            </a:p>
            <a:p>
              <a:r>
                <a:rPr kumimoji="1" lang="en-US" altLang="ja-JP" sz="1200" dirty="0"/>
                <a:t> </a:t>
              </a:r>
              <a:r>
                <a:rPr kumimoji="1" lang="en-US" altLang="ja-JP" sz="1200" dirty="0">
                  <a:hlinkClick r:id="rId16" action="ppaction://hlinksldjump"/>
                </a:rPr>
                <a:t>08F</a:t>
              </a:r>
              <a:endParaRPr kumimoji="1" lang="en-US" altLang="ja-JP" sz="1200" dirty="0"/>
            </a:p>
            <a:p>
              <a:r>
                <a:rPr lang="en-US" altLang="ja-JP" sz="1200" dirty="0"/>
                <a:t> </a:t>
              </a:r>
              <a:r>
                <a:rPr lang="en-US" altLang="ja-JP" sz="1200" dirty="0">
                  <a:hlinkClick r:id="rId17" action="ppaction://hlinksldjump"/>
                </a:rPr>
                <a:t>16F</a:t>
              </a:r>
              <a:endParaRPr lang="en-US" altLang="ja-JP" sz="1200" dirty="0"/>
            </a:p>
            <a:p>
              <a:r>
                <a:rPr lang="en-US" altLang="ja-JP" sz="1200" dirty="0"/>
                <a:t> </a:t>
              </a:r>
              <a:r>
                <a:rPr lang="en-US" altLang="ja-JP" sz="1200" dirty="0">
                  <a:hlinkClick r:id="rId18" action="ppaction://hlinksldjump"/>
                </a:rPr>
                <a:t>08/16F SS Exp</a:t>
              </a:r>
              <a:endParaRPr lang="en-US" altLang="ja-JP" sz="1200" dirty="0"/>
            </a:p>
            <a:p>
              <a:r>
                <a:rPr kumimoji="1" lang="en-US" altLang="ja-JP" sz="1200" dirty="0"/>
                <a:t> </a:t>
              </a:r>
              <a:r>
                <a:rPr kumimoji="1" lang="en-US" altLang="ja-JP" sz="1200" dirty="0">
                  <a:hlinkClick r:id="rId19" action="ppaction://hlinksldjump"/>
                </a:rPr>
                <a:t>Deference</a:t>
              </a:r>
              <a:endParaRPr kumimoji="1" lang="en-US" altLang="ja-JP" sz="1200" dirty="0"/>
            </a:p>
          </p:txBody>
        </p:sp>
        <p:sp>
          <p:nvSpPr>
            <p:cNvPr id="151" name="二等辺三角形 150">
              <a:extLst>
                <a:ext uri="{FF2B5EF4-FFF2-40B4-BE49-F238E27FC236}">
                  <a16:creationId xmlns:a16="http://schemas.microsoft.com/office/drawing/2014/main" id="{28377A68-86BF-4176-851C-3F86484CE471}"/>
                </a:ext>
              </a:extLst>
            </p:cNvPr>
            <p:cNvSpPr/>
            <p:nvPr/>
          </p:nvSpPr>
          <p:spPr>
            <a:xfrm rot="16200000">
              <a:off x="792838" y="4884995"/>
              <a:ext cx="107352" cy="216024"/>
            </a:xfrm>
            <a:prstGeom prst="triangle">
              <a:avLst/>
            </a:pr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132" name="円/楕円 100">
            <a:extLst>
              <a:ext uri="{FF2B5EF4-FFF2-40B4-BE49-F238E27FC236}">
                <a16:creationId xmlns:a16="http://schemas.microsoft.com/office/drawing/2014/main" id="{5B2F81A4-8214-4557-BEDD-838284A3B255}"/>
              </a:ext>
            </a:extLst>
          </p:cNvPr>
          <p:cNvSpPr/>
          <p:nvPr/>
        </p:nvSpPr>
        <p:spPr>
          <a:xfrm>
            <a:off x="989424" y="5779575"/>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9" name="グループ化 8">
            <a:extLst>
              <a:ext uri="{FF2B5EF4-FFF2-40B4-BE49-F238E27FC236}">
                <a16:creationId xmlns:a16="http://schemas.microsoft.com/office/drawing/2014/main" id="{E4BB3886-56C2-9B77-6DAC-083937C9E5EB}"/>
              </a:ext>
            </a:extLst>
          </p:cNvPr>
          <p:cNvGrpSpPr/>
          <p:nvPr/>
        </p:nvGrpSpPr>
        <p:grpSpPr>
          <a:xfrm>
            <a:off x="1622181" y="288390"/>
            <a:ext cx="2053631" cy="1949899"/>
            <a:chOff x="2645711" y="841076"/>
            <a:chExt cx="2667654" cy="2532159"/>
          </a:xfrm>
        </p:grpSpPr>
        <p:grpSp>
          <p:nvGrpSpPr>
            <p:cNvPr id="12" name="グループ化 11">
              <a:extLst>
                <a:ext uri="{FF2B5EF4-FFF2-40B4-BE49-F238E27FC236}">
                  <a16:creationId xmlns:a16="http://schemas.microsoft.com/office/drawing/2014/main" id="{A55AF4D0-27B2-F92F-89C9-C08FE522C931}"/>
                </a:ext>
              </a:extLst>
            </p:cNvPr>
            <p:cNvGrpSpPr/>
            <p:nvPr/>
          </p:nvGrpSpPr>
          <p:grpSpPr>
            <a:xfrm>
              <a:off x="2951391" y="1221263"/>
              <a:ext cx="2030342" cy="1771248"/>
              <a:chOff x="2951391" y="1221263"/>
              <a:chExt cx="2030342" cy="1771248"/>
            </a:xfrm>
          </p:grpSpPr>
          <p:sp>
            <p:nvSpPr>
              <p:cNvPr id="18" name="円/楕円 33">
                <a:extLst>
                  <a:ext uri="{FF2B5EF4-FFF2-40B4-BE49-F238E27FC236}">
                    <a16:creationId xmlns:a16="http://schemas.microsoft.com/office/drawing/2014/main" id="{FD85644B-12CB-A607-08DD-A8C780FA6598}"/>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3600" kern="0">
                  <a:solidFill>
                    <a:prstClr val="white"/>
                  </a:solidFill>
                  <a:latin typeface="Meiryo UI"/>
                  <a:ea typeface="Meiryo UI"/>
                </a:endParaRPr>
              </a:p>
            </p:txBody>
          </p:sp>
          <p:sp>
            <p:nvSpPr>
              <p:cNvPr id="19" name="角丸四角形 34">
                <a:extLst>
                  <a:ext uri="{FF2B5EF4-FFF2-40B4-BE49-F238E27FC236}">
                    <a16:creationId xmlns:a16="http://schemas.microsoft.com/office/drawing/2014/main" id="{252A15B8-01C1-B4B1-5363-B446BA62C820}"/>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2800" b="1" kern="0" dirty="0">
                    <a:solidFill>
                      <a:prstClr val="white"/>
                    </a:solidFill>
                    <a:latin typeface="Calibri"/>
                    <a:ea typeface="Meiryo UI"/>
                  </a:rPr>
                  <a:t>Frame</a:t>
                </a:r>
                <a:endParaRPr kumimoji="0" lang="ja-JP" altLang="en-US" sz="2400" b="1" kern="0" dirty="0">
                  <a:solidFill>
                    <a:prstClr val="white"/>
                  </a:solidFill>
                  <a:latin typeface="Calibri"/>
                  <a:ea typeface="Meiryo UI"/>
                </a:endParaRPr>
              </a:p>
            </p:txBody>
          </p:sp>
        </p:grpSp>
        <p:pic>
          <p:nvPicPr>
            <p:cNvPr id="14" name="Picture 2" descr="C:\Users\toa27839.TOA\AppData\Local\Temp\notesEA312D\Bubble_material_noshadow-01.png">
              <a:extLst>
                <a:ext uri="{FF2B5EF4-FFF2-40B4-BE49-F238E27FC236}">
                  <a16:creationId xmlns:a16="http://schemas.microsoft.com/office/drawing/2014/main" id="{A86B460F-0486-8E55-B3C8-C64E49BEE9FB}"/>
                </a:ext>
              </a:extLst>
            </p:cNvPr>
            <p:cNvPicPr>
              <a:picLocks noChangeAspect="1" noChangeArrowheads="1"/>
            </p:cNvPicPr>
            <p:nvPr/>
          </p:nvPicPr>
          <p:blipFill rotWithShape="1">
            <a:blip r:embed="rId20"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875759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6" name="グループ化 205">
            <a:extLst>
              <a:ext uri="{FF2B5EF4-FFF2-40B4-BE49-F238E27FC236}">
                <a16:creationId xmlns:a16="http://schemas.microsoft.com/office/drawing/2014/main" id="{A7BC7699-3889-404D-AB18-7035E85198BD}"/>
              </a:ext>
            </a:extLst>
          </p:cNvPr>
          <p:cNvGrpSpPr/>
          <p:nvPr/>
        </p:nvGrpSpPr>
        <p:grpSpPr>
          <a:xfrm>
            <a:off x="738502" y="4821855"/>
            <a:ext cx="1353734" cy="1845669"/>
            <a:chOff x="738502" y="4821855"/>
            <a:chExt cx="1353734" cy="1845669"/>
          </a:xfrm>
          <a:effectLst>
            <a:outerShdw blurRad="50800" dist="38100" dir="8100000" algn="tr" rotWithShape="0">
              <a:prstClr val="black">
                <a:alpha val="40000"/>
              </a:prstClr>
            </a:outerShdw>
          </a:effectLst>
        </p:grpSpPr>
        <p:sp>
          <p:nvSpPr>
            <p:cNvPr id="209" name="正方形/長方形 208">
              <a:extLst>
                <a:ext uri="{FF2B5EF4-FFF2-40B4-BE49-F238E27FC236}">
                  <a16:creationId xmlns:a16="http://schemas.microsoft.com/office/drawing/2014/main" id="{B409E662-F809-4A4F-9C8B-39A283FF6D10}"/>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2" action="ppaction://hlinksldjump"/>
                </a:rPr>
                <a:t>Common</a:t>
              </a:r>
              <a:endParaRPr kumimoji="1" lang="en-US" altLang="ja-JP" sz="1200" dirty="0"/>
            </a:p>
            <a:p>
              <a:r>
                <a:rPr lang="ja-JP" altLang="en-US" sz="1100" dirty="0"/>
                <a:t>   </a:t>
              </a:r>
              <a:r>
                <a:rPr lang="en-US" altLang="ja-JP" sz="1100" dirty="0">
                  <a:hlinkClick r:id="rId3" action="ppaction://hlinksldjump"/>
                </a:rPr>
                <a:t>Audio</a:t>
              </a:r>
              <a:endParaRPr lang="en-US" altLang="ja-JP" sz="1100" dirty="0"/>
            </a:p>
            <a:p>
              <a:r>
                <a:rPr kumimoji="1" lang="en-US" altLang="ja-JP" sz="1100" dirty="0"/>
                <a:t>   </a:t>
              </a:r>
              <a:r>
                <a:rPr kumimoji="1" lang="en-US" altLang="ja-JP" sz="1100" dirty="0">
                  <a:hlinkClick r:id="rId4" action="ppaction://hlinksldjump"/>
                </a:rPr>
                <a:t>Control</a:t>
              </a:r>
              <a:endParaRPr kumimoji="1" lang="en-US" altLang="ja-JP" sz="1100" dirty="0"/>
            </a:p>
            <a:p>
              <a:r>
                <a:rPr lang="en-US" altLang="ja-JP" sz="1100" dirty="0"/>
                <a:t>   </a:t>
              </a:r>
              <a:r>
                <a:rPr lang="en-US" altLang="ja-JP" sz="1100" dirty="0">
                  <a:hlinkClick r:id="rId5" action="ppaction://hlinksldjump"/>
                </a:rPr>
                <a:t>Timer</a:t>
              </a:r>
              <a:endParaRPr kumimoji="1" lang="en-US" altLang="ja-JP" sz="1100" dirty="0"/>
            </a:p>
            <a:p>
              <a:r>
                <a:rPr lang="en-US" altLang="ja-JP" sz="1100" dirty="0"/>
                <a:t>   </a:t>
              </a:r>
              <a:r>
                <a:rPr lang="en-US" altLang="ja-JP" sz="1100" dirty="0">
                  <a:hlinkClick r:id="rId6" action="ppaction://hlinksldjump"/>
                </a:rPr>
                <a:t>Others</a:t>
              </a:r>
              <a:endParaRPr lang="en-US" altLang="ja-JP" sz="1100" dirty="0"/>
            </a:p>
            <a:p>
              <a:r>
                <a:rPr lang="en-US" altLang="ja-JP" sz="1200" dirty="0"/>
                <a:t> </a:t>
              </a:r>
              <a:r>
                <a:rPr lang="en-US" altLang="ja-JP" sz="1200" dirty="0">
                  <a:hlinkClick r:id="rId7" action="ppaction://hlinksldjump"/>
                </a:rPr>
                <a:t>04F </a:t>
              </a:r>
              <a:endParaRPr lang="en-US" altLang="ja-JP" sz="1200" dirty="0"/>
            </a:p>
            <a:p>
              <a:r>
                <a:rPr kumimoji="1" lang="en-US" altLang="ja-JP" sz="1200" dirty="0"/>
                <a:t> </a:t>
              </a:r>
              <a:r>
                <a:rPr kumimoji="1" lang="en-US" altLang="ja-JP" sz="1200" dirty="0">
                  <a:hlinkClick r:id="rId8" action="ppaction://hlinksldjump"/>
                </a:rPr>
                <a:t>08F</a:t>
              </a:r>
              <a:endParaRPr kumimoji="1" lang="en-US" altLang="ja-JP" sz="1200" dirty="0"/>
            </a:p>
            <a:p>
              <a:r>
                <a:rPr lang="en-US" altLang="ja-JP" sz="1200" dirty="0"/>
                <a:t> </a:t>
              </a:r>
              <a:r>
                <a:rPr lang="en-US" altLang="ja-JP" sz="1200" dirty="0">
                  <a:hlinkClick r:id="rId9" action="ppaction://hlinksldjump"/>
                </a:rPr>
                <a:t>16F</a:t>
              </a:r>
              <a:endParaRPr lang="en-US" altLang="ja-JP" sz="1200" dirty="0"/>
            </a:p>
            <a:p>
              <a:r>
                <a:rPr lang="en-US" altLang="ja-JP" sz="1200" dirty="0"/>
                <a:t> </a:t>
              </a:r>
              <a:r>
                <a:rPr lang="en-US" altLang="ja-JP" sz="1200" dirty="0">
                  <a:hlinkClick r:id="rId10" action="ppaction://hlinksldjump"/>
                </a:rPr>
                <a:t>08/16F SS Exp</a:t>
              </a:r>
              <a:endParaRPr lang="en-US" altLang="ja-JP" sz="1200" dirty="0"/>
            </a:p>
            <a:p>
              <a:r>
                <a:rPr kumimoji="1" lang="en-US" altLang="ja-JP" sz="1200" dirty="0"/>
                <a:t> </a:t>
              </a:r>
              <a:r>
                <a:rPr kumimoji="1" lang="en-US" altLang="ja-JP" sz="1200" dirty="0">
                  <a:hlinkClick r:id="rId11" action="ppaction://hlinksldjump"/>
                </a:rPr>
                <a:t>Deference</a:t>
              </a:r>
              <a:endParaRPr kumimoji="1" lang="en-US" altLang="ja-JP" sz="1200" dirty="0"/>
            </a:p>
          </p:txBody>
        </p:sp>
        <p:sp>
          <p:nvSpPr>
            <p:cNvPr id="238" name="二等辺三角形 237">
              <a:extLst>
                <a:ext uri="{FF2B5EF4-FFF2-40B4-BE49-F238E27FC236}">
                  <a16:creationId xmlns:a16="http://schemas.microsoft.com/office/drawing/2014/main" id="{48AFA4F5-C870-4C0E-8853-9C4CA4DAF9C4}"/>
                </a:ext>
              </a:extLst>
            </p:cNvPr>
            <p:cNvSpPr/>
            <p:nvPr/>
          </p:nvSpPr>
          <p:spPr>
            <a:xfrm rot="16200000">
              <a:off x="792838" y="4884995"/>
              <a:ext cx="107352" cy="216024"/>
            </a:xfrm>
            <a:prstGeom prst="triangle">
              <a:avLst/>
            </a:pr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6" name="グループ化 5"/>
          <p:cNvGrpSpPr/>
          <p:nvPr/>
        </p:nvGrpSpPr>
        <p:grpSpPr>
          <a:xfrm>
            <a:off x="1956054" y="6070128"/>
            <a:ext cx="11062728" cy="1381555"/>
            <a:chOff x="1303885" y="4045087"/>
            <a:chExt cx="7374298" cy="920658"/>
          </a:xfrm>
        </p:grpSpPr>
        <p:grpSp>
          <p:nvGrpSpPr>
            <p:cNvPr id="210" name="グループ化 209"/>
            <p:cNvGrpSpPr/>
            <p:nvPr/>
          </p:nvGrpSpPr>
          <p:grpSpPr>
            <a:xfrm>
              <a:off x="1339913" y="4299942"/>
              <a:ext cx="1115829" cy="665376"/>
              <a:chOff x="2235289" y="2746405"/>
              <a:chExt cx="2391878" cy="1568921"/>
            </a:xfrm>
          </p:grpSpPr>
          <p:sp>
            <p:nvSpPr>
              <p:cNvPr id="211" name="正方形/長方形 210"/>
              <p:cNvSpPr/>
              <p:nvPr/>
            </p:nvSpPr>
            <p:spPr>
              <a:xfrm>
                <a:off x="2397999" y="274640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100" b="1" kern="0" dirty="0">
                  <a:solidFill>
                    <a:srgbClr val="8064A2"/>
                  </a:solidFill>
                  <a:latin typeface="Calibri"/>
                  <a:ea typeface="ＭＳ Ｐゴシック"/>
                </a:endParaRPr>
              </a:p>
            </p:txBody>
          </p:sp>
          <p:sp>
            <p:nvSpPr>
              <p:cNvPr id="212" name="フリーフォーム 211"/>
              <p:cNvSpPr/>
              <p:nvPr/>
            </p:nvSpPr>
            <p:spPr>
              <a:xfrm>
                <a:off x="2504398" y="318004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13" name="フリーフォーム 212"/>
              <p:cNvSpPr/>
              <p:nvPr/>
            </p:nvSpPr>
            <p:spPr>
              <a:xfrm>
                <a:off x="2504398" y="340036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14" name="フリーフォーム 213"/>
              <p:cNvSpPr/>
              <p:nvPr/>
            </p:nvSpPr>
            <p:spPr>
              <a:xfrm>
                <a:off x="2504398" y="384101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15" name="フリーフォーム 214"/>
              <p:cNvSpPr/>
              <p:nvPr/>
            </p:nvSpPr>
            <p:spPr>
              <a:xfrm>
                <a:off x="2512150" y="362361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16" name="角丸四角形 215"/>
              <p:cNvSpPr/>
              <p:nvPr/>
            </p:nvSpPr>
            <p:spPr>
              <a:xfrm>
                <a:off x="3042991" y="302398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sp>
            <p:nvSpPr>
              <p:cNvPr id="217" name="フリーフォーム 216"/>
              <p:cNvSpPr/>
              <p:nvPr/>
            </p:nvSpPr>
            <p:spPr>
              <a:xfrm>
                <a:off x="3991040" y="274640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18" name="フリーフォーム 217"/>
              <p:cNvSpPr/>
              <p:nvPr/>
            </p:nvSpPr>
            <p:spPr>
              <a:xfrm>
                <a:off x="2918807" y="3180041"/>
                <a:ext cx="204079" cy="6609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20" name="角丸四角形 219"/>
              <p:cNvSpPr/>
              <p:nvPr/>
            </p:nvSpPr>
            <p:spPr>
              <a:xfrm>
                <a:off x="2235289" y="3021898"/>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matrix</a:t>
                </a:r>
                <a:endParaRPr kumimoji="0" lang="ja-JP" altLang="en-US" sz="900" kern="0" dirty="0">
                  <a:solidFill>
                    <a:sysClr val="window" lastClr="FFFFFF"/>
                  </a:solidFill>
                  <a:ea typeface="ＭＳ Ｐゴシック"/>
                </a:endParaRPr>
              </a:p>
            </p:txBody>
          </p:sp>
        </p:grpSp>
        <p:grpSp>
          <p:nvGrpSpPr>
            <p:cNvPr id="221" name="グループ化 220"/>
            <p:cNvGrpSpPr/>
            <p:nvPr/>
          </p:nvGrpSpPr>
          <p:grpSpPr>
            <a:xfrm>
              <a:off x="2597565" y="4299939"/>
              <a:ext cx="1115829" cy="665376"/>
              <a:chOff x="4893548" y="4299939"/>
              <a:chExt cx="1115829" cy="665376"/>
            </a:xfrm>
          </p:grpSpPr>
          <p:sp>
            <p:nvSpPr>
              <p:cNvPr id="222" name="正方形/長方形 221"/>
              <p:cNvSpPr/>
              <p:nvPr/>
            </p:nvSpPr>
            <p:spPr>
              <a:xfrm>
                <a:off x="4969453" y="4299939"/>
                <a:ext cx="1036307" cy="66537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100" b="1" kern="0" dirty="0">
                  <a:solidFill>
                    <a:srgbClr val="8064A2"/>
                  </a:solidFill>
                  <a:latin typeface="Calibri"/>
                  <a:ea typeface="ＭＳ Ｐゴシック"/>
                </a:endParaRPr>
              </a:p>
            </p:txBody>
          </p:sp>
          <p:sp>
            <p:nvSpPr>
              <p:cNvPr id="223" name="フリーフォーム 222"/>
              <p:cNvSpPr/>
              <p:nvPr/>
            </p:nvSpPr>
            <p:spPr>
              <a:xfrm>
                <a:off x="5019089" y="4483843"/>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24" name="フリーフォーム 223"/>
              <p:cNvSpPr/>
              <p:nvPr/>
            </p:nvSpPr>
            <p:spPr>
              <a:xfrm>
                <a:off x="5019089" y="4577282"/>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25" name="フリーフォーム 224"/>
              <p:cNvSpPr/>
              <p:nvPr/>
            </p:nvSpPr>
            <p:spPr>
              <a:xfrm>
                <a:off x="5019089" y="4764161"/>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26" name="フリーフォーム 225"/>
              <p:cNvSpPr/>
              <p:nvPr/>
            </p:nvSpPr>
            <p:spPr>
              <a:xfrm>
                <a:off x="5022706" y="4671960"/>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27" name="角丸四角形 226"/>
              <p:cNvSpPr/>
              <p:nvPr/>
            </p:nvSpPr>
            <p:spPr>
              <a:xfrm>
                <a:off x="5270347" y="4417659"/>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sp>
            <p:nvSpPr>
              <p:cNvPr id="228" name="フリーフォーム 227"/>
              <p:cNvSpPr/>
              <p:nvPr/>
            </p:nvSpPr>
            <p:spPr>
              <a:xfrm>
                <a:off x="5712619" y="4299939"/>
                <a:ext cx="95204" cy="6653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29" name="フリーフォーム 228"/>
              <p:cNvSpPr/>
              <p:nvPr/>
            </p:nvSpPr>
            <p:spPr>
              <a:xfrm>
                <a:off x="5212414" y="4483843"/>
                <a:ext cx="95204" cy="28031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31" name="角丸四角形 230"/>
              <p:cNvSpPr/>
              <p:nvPr/>
            </p:nvSpPr>
            <p:spPr>
              <a:xfrm>
                <a:off x="4893548" y="4416775"/>
                <a:ext cx="252384" cy="40930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matrix</a:t>
                </a:r>
                <a:endParaRPr kumimoji="0" lang="ja-JP" altLang="en-US" sz="900" kern="0" dirty="0">
                  <a:solidFill>
                    <a:sysClr val="window" lastClr="FFFFFF"/>
                  </a:solidFill>
                  <a:ea typeface="ＭＳ Ｐゴシック"/>
                </a:endParaRPr>
              </a:p>
            </p:txBody>
          </p:sp>
          <p:sp>
            <p:nvSpPr>
              <p:cNvPr id="232" name="角丸四角形 231"/>
              <p:cNvSpPr/>
              <p:nvPr/>
            </p:nvSpPr>
            <p:spPr>
              <a:xfrm>
                <a:off x="5268505" y="4717491"/>
                <a:ext cx="388709" cy="93339"/>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err="1">
                    <a:solidFill>
                      <a:sysClr val="window" lastClr="FFFFFF"/>
                    </a:solidFill>
                    <a:ea typeface="ＭＳ Ｐゴシック"/>
                  </a:rPr>
                  <a:t>sbAMP</a:t>
                </a:r>
                <a:endParaRPr kumimoji="0" lang="ja-JP" altLang="en-US" sz="900" kern="0" dirty="0">
                  <a:solidFill>
                    <a:sysClr val="window" lastClr="FFFFFF"/>
                  </a:solidFill>
                  <a:ea typeface="ＭＳ Ｐゴシック"/>
                </a:endParaRPr>
              </a:p>
            </p:txBody>
          </p:sp>
        </p:grpSp>
        <p:grpSp>
          <p:nvGrpSpPr>
            <p:cNvPr id="233" name="グループ化 232"/>
            <p:cNvGrpSpPr/>
            <p:nvPr/>
          </p:nvGrpSpPr>
          <p:grpSpPr>
            <a:xfrm>
              <a:off x="3837865" y="4299942"/>
              <a:ext cx="1115829" cy="665376"/>
              <a:chOff x="6133848" y="4299942"/>
              <a:chExt cx="1115829" cy="665376"/>
            </a:xfrm>
          </p:grpSpPr>
          <p:sp>
            <p:nvSpPr>
              <p:cNvPr id="245" name="正方形/長方形 244"/>
              <p:cNvSpPr/>
              <p:nvPr/>
            </p:nvSpPr>
            <p:spPr>
              <a:xfrm>
                <a:off x="6209753" y="4299942"/>
                <a:ext cx="1036307" cy="66537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100" b="1" kern="0" dirty="0">
                  <a:solidFill>
                    <a:srgbClr val="8064A2"/>
                  </a:solidFill>
                  <a:latin typeface="Calibri"/>
                  <a:ea typeface="ＭＳ Ｐゴシック"/>
                </a:endParaRPr>
              </a:p>
            </p:txBody>
          </p:sp>
          <p:sp>
            <p:nvSpPr>
              <p:cNvPr id="246" name="フリーフォーム 245"/>
              <p:cNvSpPr/>
              <p:nvPr/>
            </p:nvSpPr>
            <p:spPr>
              <a:xfrm>
                <a:off x="6259389" y="4483846"/>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47" name="フリーフォーム 246"/>
              <p:cNvSpPr/>
              <p:nvPr/>
            </p:nvSpPr>
            <p:spPr>
              <a:xfrm>
                <a:off x="6259389" y="4577285"/>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51" name="フリーフォーム 250"/>
              <p:cNvSpPr/>
              <p:nvPr/>
            </p:nvSpPr>
            <p:spPr>
              <a:xfrm>
                <a:off x="6259389" y="4764164"/>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62" name="フリーフォーム 261"/>
              <p:cNvSpPr/>
              <p:nvPr/>
            </p:nvSpPr>
            <p:spPr>
              <a:xfrm>
                <a:off x="6263006" y="4671963"/>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85" name="角丸四角形 284"/>
              <p:cNvSpPr/>
              <p:nvPr/>
            </p:nvSpPr>
            <p:spPr>
              <a:xfrm>
                <a:off x="6510647" y="4417662"/>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sp>
            <p:nvSpPr>
              <p:cNvPr id="286" name="フリーフォーム 285"/>
              <p:cNvSpPr/>
              <p:nvPr/>
            </p:nvSpPr>
            <p:spPr>
              <a:xfrm>
                <a:off x="6952919" y="4299942"/>
                <a:ext cx="95204" cy="6653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87" name="フリーフォーム 286"/>
              <p:cNvSpPr/>
              <p:nvPr/>
            </p:nvSpPr>
            <p:spPr>
              <a:xfrm>
                <a:off x="6452714" y="4483846"/>
                <a:ext cx="95204" cy="28031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88" name="角丸四角形 287"/>
              <p:cNvSpPr/>
              <p:nvPr/>
            </p:nvSpPr>
            <p:spPr>
              <a:xfrm>
                <a:off x="6133848" y="4416778"/>
                <a:ext cx="252384" cy="40930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matrix</a:t>
                </a:r>
                <a:endParaRPr kumimoji="0" lang="ja-JP" altLang="en-US" sz="900" kern="0" dirty="0">
                  <a:solidFill>
                    <a:sysClr val="window" lastClr="FFFFFF"/>
                  </a:solidFill>
                  <a:ea typeface="ＭＳ Ｐゴシック"/>
                </a:endParaRPr>
              </a:p>
            </p:txBody>
          </p:sp>
          <p:sp>
            <p:nvSpPr>
              <p:cNvPr id="289" name="角丸四角形 288"/>
              <p:cNvSpPr/>
              <p:nvPr/>
            </p:nvSpPr>
            <p:spPr>
              <a:xfrm>
                <a:off x="6511150" y="4533697"/>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grpSp>
        <p:grpSp>
          <p:nvGrpSpPr>
            <p:cNvPr id="290" name="グループ化 289"/>
            <p:cNvGrpSpPr/>
            <p:nvPr/>
          </p:nvGrpSpPr>
          <p:grpSpPr>
            <a:xfrm>
              <a:off x="5084329" y="4300369"/>
              <a:ext cx="1115829" cy="665376"/>
              <a:chOff x="7380312" y="4300369"/>
              <a:chExt cx="1115829" cy="665376"/>
            </a:xfrm>
          </p:grpSpPr>
          <p:sp>
            <p:nvSpPr>
              <p:cNvPr id="291" name="正方形/長方形 290"/>
              <p:cNvSpPr/>
              <p:nvPr/>
            </p:nvSpPr>
            <p:spPr>
              <a:xfrm>
                <a:off x="7456217" y="4300369"/>
                <a:ext cx="1036307" cy="66537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100" b="1" kern="0" dirty="0">
                  <a:solidFill>
                    <a:srgbClr val="8064A2"/>
                  </a:solidFill>
                  <a:latin typeface="Calibri"/>
                  <a:ea typeface="ＭＳ Ｐゴシック"/>
                </a:endParaRPr>
              </a:p>
            </p:txBody>
          </p:sp>
          <p:sp>
            <p:nvSpPr>
              <p:cNvPr id="292" name="フリーフォーム 291"/>
              <p:cNvSpPr/>
              <p:nvPr/>
            </p:nvSpPr>
            <p:spPr>
              <a:xfrm>
                <a:off x="7505853" y="4484273"/>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93" name="フリーフォーム 292"/>
              <p:cNvSpPr/>
              <p:nvPr/>
            </p:nvSpPr>
            <p:spPr>
              <a:xfrm>
                <a:off x="7505853" y="4577712"/>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94" name="フリーフォーム 293"/>
              <p:cNvSpPr/>
              <p:nvPr/>
            </p:nvSpPr>
            <p:spPr>
              <a:xfrm>
                <a:off x="7505853" y="4764591"/>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95" name="フリーフォーム 294"/>
              <p:cNvSpPr/>
              <p:nvPr/>
            </p:nvSpPr>
            <p:spPr>
              <a:xfrm>
                <a:off x="7509470" y="4672390"/>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296" name="角丸四角形 295"/>
              <p:cNvSpPr/>
              <p:nvPr/>
            </p:nvSpPr>
            <p:spPr>
              <a:xfrm>
                <a:off x="7757111" y="4418089"/>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sp>
            <p:nvSpPr>
              <p:cNvPr id="297" name="フリーフォーム 296"/>
              <p:cNvSpPr/>
              <p:nvPr/>
            </p:nvSpPr>
            <p:spPr>
              <a:xfrm>
                <a:off x="8199383" y="4300369"/>
                <a:ext cx="95204" cy="6653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98" name="フリーフォーム 297"/>
              <p:cNvSpPr/>
              <p:nvPr/>
            </p:nvSpPr>
            <p:spPr>
              <a:xfrm>
                <a:off x="7699178" y="4484273"/>
                <a:ext cx="95204" cy="28031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299" name="角丸四角形 298"/>
              <p:cNvSpPr/>
              <p:nvPr/>
            </p:nvSpPr>
            <p:spPr>
              <a:xfrm>
                <a:off x="7380312" y="4417205"/>
                <a:ext cx="252384" cy="40930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matrix</a:t>
                </a:r>
                <a:endParaRPr kumimoji="0" lang="ja-JP" altLang="en-US" sz="900" kern="0" dirty="0">
                  <a:solidFill>
                    <a:sysClr val="window" lastClr="FFFFFF"/>
                  </a:solidFill>
                  <a:ea typeface="ＭＳ Ｐゴシック"/>
                </a:endParaRPr>
              </a:p>
            </p:txBody>
          </p:sp>
          <p:sp>
            <p:nvSpPr>
              <p:cNvPr id="300" name="角丸四角形 299"/>
              <p:cNvSpPr/>
              <p:nvPr/>
            </p:nvSpPr>
            <p:spPr>
              <a:xfrm>
                <a:off x="7757614" y="4529058"/>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sp>
            <p:nvSpPr>
              <p:cNvPr id="301" name="フリーフォーム 300"/>
              <p:cNvSpPr/>
              <p:nvPr/>
            </p:nvSpPr>
            <p:spPr>
              <a:xfrm>
                <a:off x="7505513" y="4680773"/>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302" name="角丸四角形 301"/>
              <p:cNvSpPr/>
              <p:nvPr/>
            </p:nvSpPr>
            <p:spPr>
              <a:xfrm>
                <a:off x="7757274" y="4637185"/>
                <a:ext cx="388709" cy="93339"/>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AMP</a:t>
                </a:r>
                <a:endParaRPr kumimoji="0" lang="ja-JP" altLang="en-US" sz="900" kern="0" dirty="0">
                  <a:solidFill>
                    <a:sysClr val="window" lastClr="FFFFFF"/>
                  </a:solidFill>
                  <a:ea typeface="ＭＳ Ｐゴシック"/>
                </a:endParaRPr>
              </a:p>
            </p:txBody>
          </p:sp>
        </p:grpSp>
        <p:sp>
          <p:nvSpPr>
            <p:cNvPr id="303" name="正方形/長方形 302"/>
            <p:cNvSpPr/>
            <p:nvPr/>
          </p:nvSpPr>
          <p:spPr>
            <a:xfrm>
              <a:off x="1303885" y="4045087"/>
              <a:ext cx="1517817" cy="307650"/>
            </a:xfrm>
            <a:prstGeom prst="rect">
              <a:avLst/>
            </a:prstGeom>
          </p:spPr>
          <p:txBody>
            <a:bodyPr wrap="square">
              <a:spAutoFit/>
            </a:bodyPr>
            <a:lstStyle/>
            <a:p>
              <a:r>
                <a:rPr lang="en-US" altLang="ja-JP" sz="2400" dirty="0">
                  <a:solidFill>
                    <a:srgbClr val="5F5F5F"/>
                  </a:solidFill>
                  <a:latin typeface="Calibri"/>
                  <a:cs typeface="Consolas" panose="020B0609020204030204" pitchFamily="49" charset="0"/>
                </a:rPr>
                <a:t>Other variation</a:t>
              </a:r>
              <a:endParaRPr lang="ja-JP" altLang="en-US" sz="2400" dirty="0">
                <a:solidFill>
                  <a:srgbClr val="5F5F5F"/>
                </a:solidFill>
                <a:latin typeface="Calibri"/>
                <a:cs typeface="Consolas" panose="020B0609020204030204" pitchFamily="49" charset="0"/>
              </a:endParaRPr>
            </a:p>
          </p:txBody>
        </p:sp>
        <p:grpSp>
          <p:nvGrpSpPr>
            <p:cNvPr id="304" name="グループ化 303"/>
            <p:cNvGrpSpPr/>
            <p:nvPr/>
          </p:nvGrpSpPr>
          <p:grpSpPr>
            <a:xfrm>
              <a:off x="6336491" y="4291314"/>
              <a:ext cx="1115829" cy="665376"/>
              <a:chOff x="4893548" y="4299939"/>
              <a:chExt cx="1115829" cy="665376"/>
            </a:xfrm>
          </p:grpSpPr>
          <p:sp>
            <p:nvSpPr>
              <p:cNvPr id="305" name="正方形/長方形 304"/>
              <p:cNvSpPr/>
              <p:nvPr/>
            </p:nvSpPr>
            <p:spPr>
              <a:xfrm>
                <a:off x="4969453" y="4299939"/>
                <a:ext cx="1036307" cy="66537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100" b="1" kern="0" dirty="0">
                  <a:solidFill>
                    <a:srgbClr val="8064A2"/>
                  </a:solidFill>
                  <a:latin typeface="Calibri"/>
                  <a:ea typeface="ＭＳ Ｐゴシック"/>
                </a:endParaRPr>
              </a:p>
            </p:txBody>
          </p:sp>
          <p:sp>
            <p:nvSpPr>
              <p:cNvPr id="306" name="フリーフォーム 305"/>
              <p:cNvSpPr/>
              <p:nvPr/>
            </p:nvSpPr>
            <p:spPr>
              <a:xfrm>
                <a:off x="5019089" y="4483843"/>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307" name="フリーフォーム 306"/>
              <p:cNvSpPr/>
              <p:nvPr/>
            </p:nvSpPr>
            <p:spPr>
              <a:xfrm>
                <a:off x="5019089" y="4577282"/>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308" name="フリーフォーム 307"/>
              <p:cNvSpPr/>
              <p:nvPr/>
            </p:nvSpPr>
            <p:spPr>
              <a:xfrm>
                <a:off x="5019089" y="4764161"/>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85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309" name="フリーフォーム 308"/>
              <p:cNvSpPr/>
              <p:nvPr/>
            </p:nvSpPr>
            <p:spPr>
              <a:xfrm>
                <a:off x="5022706" y="4671960"/>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310" name="フリーフォーム 309"/>
              <p:cNvSpPr/>
              <p:nvPr/>
            </p:nvSpPr>
            <p:spPr>
              <a:xfrm>
                <a:off x="5712619" y="4299939"/>
                <a:ext cx="95204" cy="6653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311" name="フリーフォーム 310"/>
              <p:cNvSpPr/>
              <p:nvPr/>
            </p:nvSpPr>
            <p:spPr>
              <a:xfrm>
                <a:off x="5212414" y="4483843"/>
                <a:ext cx="95204" cy="28031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312" name="角丸四角形 311"/>
              <p:cNvSpPr/>
              <p:nvPr/>
            </p:nvSpPr>
            <p:spPr>
              <a:xfrm>
                <a:off x="4893548" y="4416775"/>
                <a:ext cx="252384" cy="40930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matrix</a:t>
                </a:r>
                <a:endParaRPr kumimoji="0" lang="ja-JP" altLang="en-US" sz="900" kern="0" dirty="0">
                  <a:solidFill>
                    <a:sysClr val="window" lastClr="FFFFFF"/>
                  </a:solidFill>
                  <a:ea typeface="ＭＳ Ｐゴシック"/>
                </a:endParaRPr>
              </a:p>
            </p:txBody>
          </p:sp>
          <p:sp>
            <p:nvSpPr>
              <p:cNvPr id="313" name="角丸四角形 312"/>
              <p:cNvSpPr/>
              <p:nvPr/>
            </p:nvSpPr>
            <p:spPr>
              <a:xfrm>
                <a:off x="5268505" y="4717491"/>
                <a:ext cx="388709" cy="93339"/>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err="1">
                    <a:solidFill>
                      <a:sysClr val="window" lastClr="FFFFFF"/>
                    </a:solidFill>
                    <a:ea typeface="ＭＳ Ｐゴシック"/>
                  </a:rPr>
                  <a:t>sbAMP</a:t>
                </a:r>
                <a:endParaRPr kumimoji="0" lang="ja-JP" altLang="en-US" sz="900" kern="0" dirty="0">
                  <a:solidFill>
                    <a:sysClr val="window" lastClr="FFFFFF"/>
                  </a:solidFill>
                  <a:ea typeface="ＭＳ Ｐゴシック"/>
                </a:endParaRPr>
              </a:p>
            </p:txBody>
          </p:sp>
        </p:grpSp>
        <p:grpSp>
          <p:nvGrpSpPr>
            <p:cNvPr id="314" name="グループ化 313"/>
            <p:cNvGrpSpPr/>
            <p:nvPr/>
          </p:nvGrpSpPr>
          <p:grpSpPr>
            <a:xfrm>
              <a:off x="7562354" y="4282689"/>
              <a:ext cx="1115829" cy="665376"/>
              <a:chOff x="4893548" y="4299939"/>
              <a:chExt cx="1115829" cy="665376"/>
            </a:xfrm>
          </p:grpSpPr>
          <p:sp>
            <p:nvSpPr>
              <p:cNvPr id="315" name="正方形/長方形 314"/>
              <p:cNvSpPr/>
              <p:nvPr/>
            </p:nvSpPr>
            <p:spPr>
              <a:xfrm>
                <a:off x="4969453" y="4299939"/>
                <a:ext cx="1036307" cy="66537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1100" b="1" kern="0" dirty="0">
                  <a:solidFill>
                    <a:srgbClr val="8064A2"/>
                  </a:solidFill>
                  <a:latin typeface="Calibri"/>
                  <a:ea typeface="ＭＳ Ｐゴシック"/>
                </a:endParaRPr>
              </a:p>
            </p:txBody>
          </p:sp>
          <p:sp>
            <p:nvSpPr>
              <p:cNvPr id="316" name="フリーフォーム 315"/>
              <p:cNvSpPr/>
              <p:nvPr/>
            </p:nvSpPr>
            <p:spPr>
              <a:xfrm>
                <a:off x="5019089" y="4483843"/>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317" name="フリーフォーム 316"/>
              <p:cNvSpPr/>
              <p:nvPr/>
            </p:nvSpPr>
            <p:spPr>
              <a:xfrm>
                <a:off x="5019089" y="4577282"/>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318" name="フリーフォーム 317"/>
              <p:cNvSpPr/>
              <p:nvPr/>
            </p:nvSpPr>
            <p:spPr>
              <a:xfrm>
                <a:off x="5019089" y="4764161"/>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319" name="フリーフォーム 318"/>
              <p:cNvSpPr/>
              <p:nvPr/>
            </p:nvSpPr>
            <p:spPr>
              <a:xfrm>
                <a:off x="5022706" y="4671960"/>
                <a:ext cx="986671" cy="1938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5400" kern="0">
                  <a:solidFill>
                    <a:prstClr val="white"/>
                  </a:solidFill>
                  <a:latin typeface="Calibri"/>
                  <a:ea typeface="ＭＳ Ｐゴシック"/>
                </a:endParaRPr>
              </a:p>
            </p:txBody>
          </p:sp>
          <p:sp>
            <p:nvSpPr>
              <p:cNvPr id="320" name="フリーフォーム 319"/>
              <p:cNvSpPr/>
              <p:nvPr/>
            </p:nvSpPr>
            <p:spPr>
              <a:xfrm>
                <a:off x="5712619" y="4299939"/>
                <a:ext cx="95204" cy="66537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321" name="フリーフォーム 320"/>
              <p:cNvSpPr/>
              <p:nvPr/>
            </p:nvSpPr>
            <p:spPr>
              <a:xfrm>
                <a:off x="5212414" y="4483843"/>
                <a:ext cx="95204" cy="28031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6000" kern="0">
                  <a:solidFill>
                    <a:prstClr val="white"/>
                  </a:solidFill>
                  <a:latin typeface="Calibri"/>
                  <a:ea typeface="ＭＳ Ｐゴシック"/>
                </a:endParaRPr>
              </a:p>
            </p:txBody>
          </p:sp>
          <p:sp>
            <p:nvSpPr>
              <p:cNvPr id="322" name="角丸四角形 321"/>
              <p:cNvSpPr/>
              <p:nvPr/>
            </p:nvSpPr>
            <p:spPr>
              <a:xfrm>
                <a:off x="4893548" y="4416775"/>
                <a:ext cx="252384" cy="40930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900" kern="0" dirty="0">
                    <a:solidFill>
                      <a:sysClr val="window" lastClr="FFFFFF"/>
                    </a:solidFill>
                    <a:ea typeface="ＭＳ Ｐゴシック"/>
                  </a:rPr>
                  <a:t>matrix</a:t>
                </a:r>
                <a:endParaRPr kumimoji="0" lang="ja-JP" altLang="en-US" sz="900" kern="0" dirty="0">
                  <a:solidFill>
                    <a:sysClr val="window" lastClr="FFFFFF"/>
                  </a:solidFill>
                  <a:ea typeface="ＭＳ Ｐゴシック"/>
                </a:endParaRPr>
              </a:p>
            </p:txBody>
          </p:sp>
        </p:grpSp>
        <p:sp>
          <p:nvSpPr>
            <p:cNvPr id="323" name="正方形/長方形 322"/>
            <p:cNvSpPr/>
            <p:nvPr/>
          </p:nvSpPr>
          <p:spPr>
            <a:xfrm>
              <a:off x="7524328" y="4227934"/>
              <a:ext cx="1150238" cy="737811"/>
            </a:xfrm>
            <a:prstGeom prst="rect">
              <a:avLst/>
            </a:prstGeom>
            <a:solidFill>
              <a:srgbClr val="C00000">
                <a:alpha val="20000"/>
              </a:srgb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rgbClr val="C00000"/>
                  </a:solidFill>
                </a:rPr>
                <a:t>NG</a:t>
              </a:r>
            </a:p>
            <a:p>
              <a:pPr algn="ctr"/>
              <a:r>
                <a:rPr lang="en-US" altLang="ja-JP" sz="1200" dirty="0">
                  <a:solidFill>
                    <a:srgbClr val="C00000"/>
                  </a:solidFill>
                </a:rPr>
                <a:t>(without AMP)</a:t>
              </a:r>
              <a:endParaRPr lang="ja-JP" altLang="en-US" sz="1200" dirty="0">
                <a:solidFill>
                  <a:srgbClr val="C00000"/>
                </a:solidFill>
              </a:endParaRPr>
            </a:p>
          </p:txBody>
        </p:sp>
      </p:grpSp>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230" name="正方形/長方形 229"/>
          <p:cNvSpPr/>
          <p:nvPr/>
        </p:nvSpPr>
        <p:spPr>
          <a:xfrm>
            <a:off x="5351085" y="975556"/>
            <a:ext cx="1697251" cy="554202"/>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VX-3004F</a:t>
            </a:r>
            <a:endParaRPr lang="ja-JP" altLang="en-US" sz="3000" dirty="0">
              <a:solidFill>
                <a:schemeClr val="accent6">
                  <a:lumMod val="75000"/>
                </a:schemeClr>
              </a:solidFill>
              <a:latin typeface="Calibri"/>
            </a:endParaRPr>
          </a:p>
        </p:txBody>
      </p:sp>
      <p:sp>
        <p:nvSpPr>
          <p:cNvPr id="164" name="正方形/長方形 163"/>
          <p:cNvSpPr/>
          <p:nvPr/>
        </p:nvSpPr>
        <p:spPr>
          <a:xfrm>
            <a:off x="3368788" y="3892609"/>
            <a:ext cx="3332510" cy="2354338"/>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167" name="フリーフォーム 166"/>
          <p:cNvSpPr/>
          <p:nvPr/>
        </p:nvSpPr>
        <p:spPr>
          <a:xfrm>
            <a:off x="3528406" y="4543331"/>
            <a:ext cx="3172893" cy="6860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69" name="フリーフォーム 168"/>
          <p:cNvSpPr/>
          <p:nvPr/>
        </p:nvSpPr>
        <p:spPr>
          <a:xfrm>
            <a:off x="3528406" y="4873955"/>
            <a:ext cx="3172893" cy="6860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71" name="フリーフォーム 170"/>
          <p:cNvSpPr/>
          <p:nvPr/>
        </p:nvSpPr>
        <p:spPr>
          <a:xfrm>
            <a:off x="3528406" y="5535202"/>
            <a:ext cx="3172893" cy="6860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219" name="フリーフォーム 218"/>
          <p:cNvSpPr/>
          <p:nvPr/>
        </p:nvSpPr>
        <p:spPr>
          <a:xfrm>
            <a:off x="3540035" y="5208960"/>
            <a:ext cx="3172893" cy="6860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96" name="角丸四角形 95"/>
          <p:cNvSpPr/>
          <p:nvPr/>
        </p:nvSpPr>
        <p:spPr>
          <a:xfrm>
            <a:off x="4336389" y="4309146"/>
            <a:ext cx="1249991" cy="33026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7" name="角丸四角形 96"/>
          <p:cNvSpPr/>
          <p:nvPr/>
        </p:nvSpPr>
        <p:spPr>
          <a:xfrm>
            <a:off x="4336389" y="4672831"/>
            <a:ext cx="1249991" cy="33026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8" name="角丸四角形 97"/>
          <p:cNvSpPr/>
          <p:nvPr/>
        </p:nvSpPr>
        <p:spPr>
          <a:xfrm>
            <a:off x="4336389" y="5036517"/>
            <a:ext cx="1249991" cy="33026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9" name="角丸四角形 98"/>
          <p:cNvSpPr/>
          <p:nvPr/>
        </p:nvSpPr>
        <p:spPr>
          <a:xfrm>
            <a:off x="4336389" y="5400202"/>
            <a:ext cx="1249991" cy="33026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1600" kern="0" dirty="0">
              <a:solidFill>
                <a:sysClr val="window" lastClr="FFFFFF"/>
              </a:solidFill>
              <a:ea typeface="ＭＳ Ｐゴシック"/>
            </a:endParaRPr>
          </a:p>
        </p:txBody>
      </p:sp>
      <p:sp>
        <p:nvSpPr>
          <p:cNvPr id="100" name="フリーフォーム 99"/>
          <p:cNvSpPr/>
          <p:nvPr/>
        </p:nvSpPr>
        <p:spPr>
          <a:xfrm>
            <a:off x="5758627" y="3892610"/>
            <a:ext cx="306154" cy="235434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01" name="フリーフォーム 100"/>
          <p:cNvSpPr/>
          <p:nvPr/>
        </p:nvSpPr>
        <p:spPr>
          <a:xfrm>
            <a:off x="4150092" y="4543330"/>
            <a:ext cx="306154" cy="991872"/>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05" name="角丸四角形 104"/>
          <p:cNvSpPr/>
          <p:nvPr/>
        </p:nvSpPr>
        <p:spPr>
          <a:xfrm>
            <a:off x="3124696" y="4306018"/>
            <a:ext cx="811604" cy="144826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sp>
        <p:nvSpPr>
          <p:cNvPr id="106" name="正方形/長方形 105"/>
          <p:cNvSpPr/>
          <p:nvPr/>
        </p:nvSpPr>
        <p:spPr>
          <a:xfrm>
            <a:off x="3356789" y="3494595"/>
            <a:ext cx="3383298" cy="461855"/>
          </a:xfrm>
          <a:prstGeom prst="rect">
            <a:avLst/>
          </a:prstGeom>
        </p:spPr>
        <p:txBody>
          <a:bodyPr wrap="square" lIns="137187" tIns="68594" rIns="137187" bIns="68594">
            <a:spAutoFit/>
          </a:bodyPr>
          <a:lstStyle/>
          <a:p>
            <a:pPr algn="ctr"/>
            <a:r>
              <a:rPr lang="en-US" altLang="ja-JP" sz="2100" dirty="0">
                <a:solidFill>
                  <a:srgbClr val="5F5F5F"/>
                </a:solidFill>
                <a:latin typeface="Calibri"/>
                <a:cs typeface="Consolas" panose="020B0609020204030204" pitchFamily="49" charset="0"/>
              </a:rPr>
              <a:t>Max 4 AMP – 4 AB Zone</a:t>
            </a:r>
            <a:endParaRPr lang="ja-JP" altLang="en-US" sz="2100" dirty="0">
              <a:solidFill>
                <a:srgbClr val="5F5F5F"/>
              </a:solidFill>
              <a:latin typeface="Calibri"/>
              <a:cs typeface="Consolas" panose="020B0609020204030204" pitchFamily="49" charset="0"/>
            </a:endParaRPr>
          </a:p>
        </p:txBody>
      </p:sp>
      <p:grpSp>
        <p:nvGrpSpPr>
          <p:cNvPr id="10" name="グループ化 9"/>
          <p:cNvGrpSpPr/>
          <p:nvPr/>
        </p:nvGrpSpPr>
        <p:grpSpPr>
          <a:xfrm>
            <a:off x="7037002" y="3472342"/>
            <a:ext cx="4898945" cy="2737286"/>
            <a:chOff x="4427985" y="2687059"/>
            <a:chExt cx="3265585" cy="1824107"/>
          </a:xfrm>
        </p:grpSpPr>
        <p:sp>
          <p:nvSpPr>
            <p:cNvPr id="138" name="正方形/長方形 137"/>
            <p:cNvSpPr/>
            <p:nvPr/>
          </p:nvSpPr>
          <p:spPr>
            <a:xfrm>
              <a:off x="4950734" y="294224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139" name="フリーフォーム 138"/>
            <p:cNvSpPr/>
            <p:nvPr/>
          </p:nvSpPr>
          <p:spPr>
            <a:xfrm>
              <a:off x="5057133" y="337588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40" name="フリーフォーム 139"/>
            <p:cNvSpPr/>
            <p:nvPr/>
          </p:nvSpPr>
          <p:spPr>
            <a:xfrm>
              <a:off x="5057133" y="359620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41" name="フリーフォーム 140"/>
            <p:cNvSpPr/>
            <p:nvPr/>
          </p:nvSpPr>
          <p:spPr>
            <a:xfrm>
              <a:off x="5057133" y="403685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42" name="フリーフォーム 141"/>
            <p:cNvSpPr/>
            <p:nvPr/>
          </p:nvSpPr>
          <p:spPr>
            <a:xfrm>
              <a:off x="5064885" y="381945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43" name="角丸四角形 142"/>
            <p:cNvSpPr/>
            <p:nvPr/>
          </p:nvSpPr>
          <p:spPr>
            <a:xfrm>
              <a:off x="5595726" y="321982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44" name="角丸四角形 143"/>
            <p:cNvSpPr/>
            <p:nvPr/>
          </p:nvSpPr>
          <p:spPr>
            <a:xfrm>
              <a:off x="5595726" y="3462179"/>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45" name="角丸四角形 144"/>
            <p:cNvSpPr/>
            <p:nvPr/>
          </p:nvSpPr>
          <p:spPr>
            <a:xfrm>
              <a:off x="5595726" y="3704537"/>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47" name="フリーフォーム 146"/>
            <p:cNvSpPr/>
            <p:nvPr/>
          </p:nvSpPr>
          <p:spPr>
            <a:xfrm>
              <a:off x="6543775" y="29422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48" name="フリーフォーム 147"/>
            <p:cNvSpPr/>
            <p:nvPr/>
          </p:nvSpPr>
          <p:spPr>
            <a:xfrm>
              <a:off x="5471542" y="3370521"/>
              <a:ext cx="204079" cy="666336"/>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50" name="正方形/長方形 149"/>
            <p:cNvSpPr/>
            <p:nvPr/>
          </p:nvSpPr>
          <p:spPr>
            <a:xfrm>
              <a:off x="4427985" y="2687059"/>
              <a:ext cx="3265585" cy="276885"/>
            </a:xfrm>
            <a:prstGeom prst="rect">
              <a:avLst/>
            </a:prstGeom>
          </p:spPr>
          <p:txBody>
            <a:bodyPr wrap="square">
              <a:spAutoFit/>
            </a:bodyPr>
            <a:lstStyle/>
            <a:p>
              <a:pPr algn="ctr"/>
              <a:r>
                <a:rPr lang="en-US" altLang="ja-JP" sz="2100" dirty="0">
                  <a:solidFill>
                    <a:srgbClr val="5F5F5F"/>
                  </a:solidFill>
                  <a:latin typeface="Calibri"/>
                  <a:cs typeface="Consolas" panose="020B0609020204030204" pitchFamily="49" charset="0"/>
                </a:rPr>
                <a:t>Max 3 AMP – 3 AB Zone &amp; 1sbAMP</a:t>
              </a:r>
              <a:endParaRPr lang="ja-JP" altLang="en-US" sz="2100" dirty="0">
                <a:solidFill>
                  <a:srgbClr val="5F5F5F"/>
                </a:solidFill>
                <a:latin typeface="Calibri"/>
                <a:cs typeface="Consolas" panose="020B0609020204030204" pitchFamily="49" charset="0"/>
              </a:endParaRPr>
            </a:p>
          </p:txBody>
        </p:sp>
        <p:sp>
          <p:nvSpPr>
            <p:cNvPr id="3" name="テキスト ボックス 2"/>
            <p:cNvSpPr txBox="1"/>
            <p:nvPr/>
          </p:nvSpPr>
          <p:spPr>
            <a:xfrm>
              <a:off x="5602908" y="3075806"/>
              <a:ext cx="235294" cy="246120"/>
            </a:xfrm>
            <a:prstGeom prst="rect">
              <a:avLst/>
            </a:prstGeom>
            <a:noFill/>
          </p:spPr>
          <p:txBody>
            <a:bodyPr wrap="none" rtlCol="0">
              <a:spAutoFit/>
            </a:bodyPr>
            <a:lstStyle/>
            <a:p>
              <a:r>
                <a:rPr lang="en-US" altLang="ja-JP" b="1" dirty="0">
                  <a:solidFill>
                    <a:srgbClr val="FF0066"/>
                  </a:solidFill>
                </a:rPr>
                <a:t>X</a:t>
              </a:r>
              <a:endParaRPr lang="ja-JP" altLang="en-US" b="1" dirty="0">
                <a:solidFill>
                  <a:srgbClr val="FF0066"/>
                </a:solidFill>
              </a:endParaRPr>
            </a:p>
          </p:txBody>
        </p:sp>
        <p:sp>
          <p:nvSpPr>
            <p:cNvPr id="8" name="フリーフォーム 7"/>
            <p:cNvSpPr/>
            <p:nvPr/>
          </p:nvSpPr>
          <p:spPr>
            <a:xfrm>
              <a:off x="5284381" y="3370521"/>
              <a:ext cx="1892596" cy="659219"/>
            </a:xfrm>
            <a:custGeom>
              <a:avLst/>
              <a:gdLst>
                <a:gd name="connsiteX0" fmla="*/ 0 w 1892596"/>
                <a:gd name="connsiteY0" fmla="*/ 0 h 659219"/>
                <a:gd name="connsiteX1" fmla="*/ 191386 w 1892596"/>
                <a:gd name="connsiteY1" fmla="*/ 0 h 659219"/>
                <a:gd name="connsiteX2" fmla="*/ 191386 w 1892596"/>
                <a:gd name="connsiteY2" fmla="*/ 659219 h 659219"/>
                <a:gd name="connsiteX3" fmla="*/ 1254642 w 1892596"/>
                <a:gd name="connsiteY3" fmla="*/ 659219 h 659219"/>
                <a:gd name="connsiteX4" fmla="*/ 1254642 w 1892596"/>
                <a:gd name="connsiteY4" fmla="*/ 21265 h 659219"/>
                <a:gd name="connsiteX5" fmla="*/ 1892596 w 1892596"/>
                <a:gd name="connsiteY5" fmla="*/ 21265 h 659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596" h="659219">
                  <a:moveTo>
                    <a:pt x="0" y="0"/>
                  </a:moveTo>
                  <a:lnTo>
                    <a:pt x="191386" y="0"/>
                  </a:lnTo>
                  <a:lnTo>
                    <a:pt x="191386" y="659219"/>
                  </a:lnTo>
                  <a:lnTo>
                    <a:pt x="1254642" y="659219"/>
                  </a:lnTo>
                  <a:lnTo>
                    <a:pt x="1254642" y="21265"/>
                  </a:lnTo>
                  <a:lnTo>
                    <a:pt x="1892596" y="21265"/>
                  </a:lnTo>
                </a:path>
              </a:pathLst>
            </a:custGeom>
            <a:noFill/>
            <a:ln w="3810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46" name="角丸四角形 145"/>
            <p:cNvSpPr/>
            <p:nvPr/>
          </p:nvSpPr>
          <p:spPr>
            <a:xfrm>
              <a:off x="5595726" y="3946894"/>
              <a:ext cx="833231" cy="220088"/>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err="1">
                  <a:solidFill>
                    <a:sysClr val="window" lastClr="FFFFFF"/>
                  </a:solidFill>
                  <a:ea typeface="ＭＳ Ｐゴシック"/>
                </a:rPr>
                <a:t>sb</a:t>
              </a:r>
              <a:r>
                <a:rPr kumimoji="0" lang="en-US" altLang="ja-JP" sz="2100" kern="0" dirty="0">
                  <a:solidFill>
                    <a:sysClr val="window" lastClr="FFFFFF"/>
                  </a:solidFill>
                  <a:ea typeface="ＭＳ Ｐゴシック"/>
                </a:rPr>
                <a:t> AMP</a:t>
              </a:r>
              <a:endParaRPr kumimoji="0" lang="ja-JP" altLang="en-US" sz="1600" kern="0" dirty="0">
                <a:solidFill>
                  <a:sysClr val="window" lastClr="FFFFFF"/>
                </a:solidFill>
                <a:ea typeface="ＭＳ Ｐゴシック"/>
              </a:endParaRPr>
            </a:p>
          </p:txBody>
        </p:sp>
        <p:sp>
          <p:nvSpPr>
            <p:cNvPr id="149" name="角丸四角形 148"/>
            <p:cNvSpPr/>
            <p:nvPr/>
          </p:nvSpPr>
          <p:spPr>
            <a:xfrm>
              <a:off x="4788024" y="3217738"/>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sp>
        <p:nvSpPr>
          <p:cNvPr id="17" name="正方形/長方形 16"/>
          <p:cNvSpPr/>
          <p:nvPr/>
        </p:nvSpPr>
        <p:spPr>
          <a:xfrm>
            <a:off x="6780849" y="4635501"/>
            <a:ext cx="688250" cy="692782"/>
          </a:xfrm>
          <a:prstGeom prst="rect">
            <a:avLst/>
          </a:prstGeom>
        </p:spPr>
        <p:txBody>
          <a:bodyPr wrap="none" lIns="137187" tIns="68594" rIns="137187" bIns="68594">
            <a:spAutoFit/>
          </a:bodyPr>
          <a:lstStyle/>
          <a:p>
            <a:r>
              <a:rPr lang="en-US" altLang="ja-JP" sz="3600" b="1" dirty="0">
                <a:solidFill>
                  <a:srgbClr val="5F5F5F"/>
                </a:solidFill>
                <a:latin typeface="Calibri"/>
                <a:cs typeface="Consolas" panose="020B0609020204030204" pitchFamily="49" charset="0"/>
              </a:rPr>
              <a:t>or</a:t>
            </a:r>
            <a:endParaRPr lang="ja-JP" altLang="en-US" sz="4200" b="1" dirty="0">
              <a:solidFill>
                <a:srgbClr val="5F5F5F"/>
              </a:solidFill>
            </a:endParaRPr>
          </a:p>
        </p:txBody>
      </p:sp>
      <p:grpSp>
        <p:nvGrpSpPr>
          <p:cNvPr id="234" name="グループ化 233"/>
          <p:cNvGrpSpPr/>
          <p:nvPr/>
        </p:nvGrpSpPr>
        <p:grpSpPr>
          <a:xfrm>
            <a:off x="3121793" y="976767"/>
            <a:ext cx="2002862" cy="1568697"/>
            <a:chOff x="2080954" y="650910"/>
            <a:chExt cx="1335087" cy="1045368"/>
          </a:xfrm>
        </p:grpSpPr>
        <p:pic>
          <p:nvPicPr>
            <p:cNvPr id="235" name="Picture 5"/>
            <p:cNvPicPr>
              <a:picLocks noChangeAspect="1" noChangeArrowheads="1"/>
            </p:cNvPicPr>
            <p:nvPr/>
          </p:nvPicPr>
          <p:blipFill>
            <a:blip r:embed="rId12" cstate="print">
              <a:lum bright="70000" contrast="-70000"/>
              <a:extLst>
                <a:ext uri="{28A0092B-C50C-407E-A947-70E740481C1C}">
                  <a14:useLocalDpi xmlns:a14="http://schemas.microsoft.com/office/drawing/2010/main" val="0"/>
                </a:ext>
              </a:extLst>
            </a:blip>
            <a:srcRect/>
            <a:stretch>
              <a:fillRect/>
            </a:stretch>
          </p:blipFill>
          <p:spPr bwMode="auto">
            <a:xfrm>
              <a:off x="2080954" y="650910"/>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36" name="Picture 2"/>
            <p:cNvPicPr>
              <a:picLocks noChangeAspect="1" noChangeArrowheads="1"/>
            </p:cNvPicPr>
            <p:nvPr/>
          </p:nvPicPr>
          <p:blipFill>
            <a:blip r:embed="rId1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37" name="Picture 2"/>
            <p:cNvPicPr>
              <a:picLocks noChangeAspect="1" noChangeArrowheads="1"/>
            </p:cNvPicPr>
            <p:nvPr/>
          </p:nvPicPr>
          <p:blipFill>
            <a:blip r:embed="rId1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203" name="正方形/長方形 202"/>
          <p:cNvSpPr/>
          <p:nvPr/>
        </p:nvSpPr>
        <p:spPr>
          <a:xfrm>
            <a:off x="2838640" y="2506997"/>
            <a:ext cx="10177552" cy="877523"/>
          </a:xfrm>
          <a:prstGeom prst="rect">
            <a:avLst/>
          </a:prstGeom>
        </p:spPr>
        <p:txBody>
          <a:bodyPr wrap="square" lIns="137187" tIns="68594" rIns="137187" bIns="68594">
            <a:spAutoFit/>
          </a:bodyPr>
          <a:lstStyle/>
          <a:p>
            <a:r>
              <a:rPr lang="en-US" altLang="ja-JP" sz="2400" b="1" dirty="0">
                <a:latin typeface="Calibri"/>
                <a:cs typeface="Consolas" panose="020B0609020204030204" pitchFamily="49" charset="0"/>
              </a:rPr>
              <a:t>VX-3004F</a:t>
            </a:r>
            <a:r>
              <a:rPr lang="en-US" altLang="ja-JP" sz="2400" dirty="0">
                <a:latin typeface="Calibri"/>
                <a:cs typeface="Consolas" panose="020B0609020204030204" pitchFamily="49" charset="0"/>
              </a:rPr>
              <a:t> has </a:t>
            </a:r>
            <a:r>
              <a:rPr lang="en-US" altLang="ja-JP" sz="2400" b="1" dirty="0">
                <a:latin typeface="Calibri"/>
                <a:cs typeface="Consolas" panose="020B0609020204030204" pitchFamily="49" charset="0"/>
              </a:rPr>
              <a:t>multi-route structure</a:t>
            </a:r>
            <a:r>
              <a:rPr lang="en-US" altLang="ja-JP" sz="2400" dirty="0">
                <a:latin typeface="Calibri"/>
                <a:cs typeface="Consolas" panose="020B0609020204030204" pitchFamily="49" charset="0"/>
              </a:rPr>
              <a:t>. Each zone has exclusive AMP.</a:t>
            </a:r>
          </a:p>
          <a:p>
            <a:r>
              <a:rPr lang="en-US" altLang="ja-JP" sz="2400" dirty="0">
                <a:latin typeface="Calibri"/>
                <a:cs typeface="Consolas" panose="020B0609020204030204" pitchFamily="49" charset="0"/>
              </a:rPr>
              <a:t>Up to </a:t>
            </a:r>
            <a:r>
              <a:rPr lang="en-US" altLang="ja-JP" sz="2400" b="1" dirty="0">
                <a:latin typeface="Calibri"/>
                <a:cs typeface="Consolas" panose="020B0609020204030204" pitchFamily="49" charset="0"/>
              </a:rPr>
              <a:t>4 different source </a:t>
            </a:r>
            <a:r>
              <a:rPr lang="en-US" altLang="ja-JP" sz="2400" dirty="0">
                <a:latin typeface="Calibri"/>
                <a:cs typeface="Consolas" panose="020B0609020204030204" pitchFamily="49" charset="0"/>
              </a:rPr>
              <a:t>can be broadcasted to </a:t>
            </a:r>
            <a:r>
              <a:rPr lang="en-US" altLang="ja-JP" sz="2400" b="1" dirty="0">
                <a:latin typeface="Calibri"/>
                <a:cs typeface="Consolas" panose="020B0609020204030204" pitchFamily="49" charset="0"/>
              </a:rPr>
              <a:t>4 different zones</a:t>
            </a:r>
            <a:r>
              <a:rPr lang="en-US" altLang="ja-JP" sz="2400" dirty="0">
                <a:latin typeface="Calibri"/>
                <a:cs typeface="Consolas" panose="020B0609020204030204" pitchFamily="49" charset="0"/>
              </a:rPr>
              <a:t>.</a:t>
            </a:r>
            <a:endParaRPr lang="ja-JP" altLang="en-US" sz="2400" dirty="0">
              <a:latin typeface="Calibri"/>
              <a:cs typeface="Consolas" panose="020B0609020204030204" pitchFamily="49" charset="0"/>
            </a:endParaRPr>
          </a:p>
        </p:txBody>
      </p:sp>
      <p:grpSp>
        <p:nvGrpSpPr>
          <p:cNvPr id="5" name="グループ化 4"/>
          <p:cNvGrpSpPr/>
          <p:nvPr/>
        </p:nvGrpSpPr>
        <p:grpSpPr>
          <a:xfrm>
            <a:off x="1781643" y="3423964"/>
            <a:ext cx="12164475" cy="5730014"/>
            <a:chOff x="1187624" y="2398437"/>
            <a:chExt cx="8108711" cy="3818438"/>
          </a:xfrm>
        </p:grpSpPr>
        <p:grpSp>
          <p:nvGrpSpPr>
            <p:cNvPr id="14" name="グループ化 13"/>
            <p:cNvGrpSpPr/>
            <p:nvPr/>
          </p:nvGrpSpPr>
          <p:grpSpPr>
            <a:xfrm>
              <a:off x="1187624" y="2398437"/>
              <a:ext cx="8108711" cy="3818438"/>
              <a:chOff x="1187624" y="2398437"/>
              <a:chExt cx="8108711" cy="3818438"/>
            </a:xfrm>
          </p:grpSpPr>
          <p:grpSp>
            <p:nvGrpSpPr>
              <p:cNvPr id="102" name="グループ化 101"/>
              <p:cNvGrpSpPr/>
              <p:nvPr/>
            </p:nvGrpSpPr>
            <p:grpSpPr>
              <a:xfrm>
                <a:off x="1460042" y="2787774"/>
                <a:ext cx="7683958" cy="1944216"/>
                <a:chOff x="1460042" y="2787774"/>
                <a:chExt cx="7683958" cy="1944216"/>
              </a:xfrm>
            </p:grpSpPr>
            <p:sp>
              <p:nvSpPr>
                <p:cNvPr id="103" name="正方形/長方形 102"/>
                <p:cNvSpPr/>
                <p:nvPr/>
              </p:nvSpPr>
              <p:spPr>
                <a:xfrm>
                  <a:off x="6847629" y="3363838"/>
                  <a:ext cx="2296371" cy="1323439"/>
                </a:xfrm>
                <a:prstGeom prst="rect">
                  <a:avLst/>
                </a:prstGeom>
              </p:spPr>
              <p:txBody>
                <a:bodyPr wrap="square">
                  <a:spAutoFit/>
                </a:bodyPr>
                <a:lstStyle/>
                <a:p>
                  <a:r>
                    <a:rPr lang="en-US" altLang="ja-JP" sz="2400" dirty="0">
                      <a:solidFill>
                        <a:srgbClr val="5F5F5F"/>
                      </a:solidFill>
                      <a:latin typeface="Calibri"/>
                      <a:cs typeface="Consolas" panose="020B0609020204030204" pitchFamily="49" charset="0"/>
                    </a:rPr>
                    <a:t>Up to 4 amps</a:t>
                  </a:r>
                </a:p>
                <a:p>
                  <a:r>
                    <a:rPr lang="en-US" altLang="ja-JP" sz="2400" dirty="0">
                      <a:solidFill>
                        <a:srgbClr val="5F5F5F"/>
                      </a:solidFill>
                      <a:latin typeface="Calibri"/>
                      <a:cs typeface="Consolas" panose="020B0609020204030204" pitchFamily="49" charset="0"/>
                    </a:rPr>
                    <a:t>- 1-zone - 1 amp, </a:t>
                  </a:r>
                </a:p>
                <a:p>
                  <a:r>
                    <a:rPr lang="en-US" altLang="ja-JP" sz="2400" dirty="0">
                      <a:solidFill>
                        <a:srgbClr val="5F5F5F"/>
                      </a:solidFill>
                      <a:latin typeface="Calibri"/>
                      <a:cs typeface="Consolas" panose="020B0609020204030204" pitchFamily="49" charset="0"/>
                    </a:rPr>
                    <a:t>   4AB-zones</a:t>
                  </a:r>
                </a:p>
                <a:p>
                  <a:r>
                    <a:rPr lang="en-US" altLang="ja-JP" sz="2400" dirty="0">
                      <a:solidFill>
                        <a:srgbClr val="5F5F5F"/>
                      </a:solidFill>
                      <a:latin typeface="Calibri"/>
                      <a:cs typeface="Consolas" panose="020B0609020204030204" pitchFamily="49" charset="0"/>
                    </a:rPr>
                    <a:t>- 3 AB zones </a:t>
                  </a:r>
                </a:p>
                <a:p>
                  <a:r>
                    <a:rPr lang="en-US" altLang="ja-JP" sz="2400" dirty="0">
                      <a:solidFill>
                        <a:srgbClr val="5F5F5F"/>
                      </a:solidFill>
                      <a:latin typeface="Calibri"/>
                      <a:cs typeface="Consolas" panose="020B0609020204030204" pitchFamily="49" charset="0"/>
                    </a:rPr>
                    <a:t>           + standby amp</a:t>
                  </a:r>
                  <a:endParaRPr lang="ja-JP" altLang="en-US" sz="2400" dirty="0">
                    <a:solidFill>
                      <a:srgbClr val="5F5F5F"/>
                    </a:solidFill>
                    <a:latin typeface="Calibri"/>
                    <a:cs typeface="Consolas" panose="020B0609020204030204" pitchFamily="49" charset="0"/>
                  </a:endParaRPr>
                </a:p>
              </p:txBody>
            </p:sp>
            <p:grpSp>
              <p:nvGrpSpPr>
                <p:cNvPr id="124" name="グループ化 123"/>
                <p:cNvGrpSpPr/>
                <p:nvPr/>
              </p:nvGrpSpPr>
              <p:grpSpPr>
                <a:xfrm>
                  <a:off x="1460042" y="3158269"/>
                  <a:ext cx="2391878" cy="1573721"/>
                  <a:chOff x="2036106" y="2942245"/>
                  <a:chExt cx="2391878" cy="1573721"/>
                </a:xfrm>
              </p:grpSpPr>
              <p:sp>
                <p:nvSpPr>
                  <p:cNvPr id="126" name="正方形/長方形 125"/>
                  <p:cNvSpPr/>
                  <p:nvPr/>
                </p:nvSpPr>
                <p:spPr>
                  <a:xfrm>
                    <a:off x="2198816" y="294224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127" name="フリーフォーム 126"/>
                  <p:cNvSpPr/>
                  <p:nvPr/>
                </p:nvSpPr>
                <p:spPr>
                  <a:xfrm>
                    <a:off x="2305215" y="337588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28" name="フリーフォーム 127"/>
                  <p:cNvSpPr/>
                  <p:nvPr/>
                </p:nvSpPr>
                <p:spPr>
                  <a:xfrm>
                    <a:off x="2305215" y="359620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29" name="フリーフォーム 128"/>
                  <p:cNvSpPr/>
                  <p:nvPr/>
                </p:nvSpPr>
                <p:spPr>
                  <a:xfrm>
                    <a:off x="2305215" y="403685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30" name="フリーフォーム 129"/>
                  <p:cNvSpPr/>
                  <p:nvPr/>
                </p:nvSpPr>
                <p:spPr>
                  <a:xfrm>
                    <a:off x="2312967" y="381945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36" name="角丸四角形 135"/>
                  <p:cNvSpPr/>
                  <p:nvPr/>
                </p:nvSpPr>
                <p:spPr>
                  <a:xfrm>
                    <a:off x="2843808" y="321982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37" name="角丸四角形 136"/>
                  <p:cNvSpPr/>
                  <p:nvPr/>
                </p:nvSpPr>
                <p:spPr>
                  <a:xfrm>
                    <a:off x="2843808" y="3462179"/>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51" name="角丸四角形 150"/>
                  <p:cNvSpPr/>
                  <p:nvPr/>
                </p:nvSpPr>
                <p:spPr>
                  <a:xfrm>
                    <a:off x="2843808" y="3704537"/>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52" name="角丸四角形 151"/>
                  <p:cNvSpPr/>
                  <p:nvPr/>
                </p:nvSpPr>
                <p:spPr>
                  <a:xfrm>
                    <a:off x="2843808" y="3946894"/>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1600" kern="0" dirty="0">
                      <a:solidFill>
                        <a:sysClr val="window" lastClr="FFFFFF"/>
                      </a:solidFill>
                      <a:ea typeface="ＭＳ Ｐゴシック"/>
                    </a:endParaRPr>
                  </a:p>
                </p:txBody>
              </p:sp>
              <p:sp>
                <p:nvSpPr>
                  <p:cNvPr id="153" name="フリーフォーム 152"/>
                  <p:cNvSpPr/>
                  <p:nvPr/>
                </p:nvSpPr>
                <p:spPr>
                  <a:xfrm>
                    <a:off x="3791857" y="29422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54" name="フリーフォーム 153"/>
                  <p:cNvSpPr/>
                  <p:nvPr/>
                </p:nvSpPr>
                <p:spPr>
                  <a:xfrm>
                    <a:off x="2719624" y="29470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55" name="角丸四角形 154"/>
                  <p:cNvSpPr/>
                  <p:nvPr/>
                </p:nvSpPr>
                <p:spPr>
                  <a:xfrm>
                    <a:off x="2036106" y="3217738"/>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grpSp>
              <p:nvGrpSpPr>
                <p:cNvPr id="107" name="グループ化 106"/>
                <p:cNvGrpSpPr/>
                <p:nvPr/>
              </p:nvGrpSpPr>
              <p:grpSpPr>
                <a:xfrm>
                  <a:off x="4283968" y="2787774"/>
                  <a:ext cx="2808312" cy="1919339"/>
                  <a:chOff x="4644009" y="2596627"/>
                  <a:chExt cx="2808312" cy="1919339"/>
                </a:xfrm>
              </p:grpSpPr>
              <p:sp>
                <p:nvSpPr>
                  <p:cNvPr id="109" name="正方形/長方形 108"/>
                  <p:cNvSpPr/>
                  <p:nvPr/>
                </p:nvSpPr>
                <p:spPr>
                  <a:xfrm>
                    <a:off x="4950734" y="294224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110" name="フリーフォーム 109"/>
                  <p:cNvSpPr/>
                  <p:nvPr/>
                </p:nvSpPr>
                <p:spPr>
                  <a:xfrm>
                    <a:off x="5057133" y="337588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11" name="フリーフォーム 110"/>
                  <p:cNvSpPr/>
                  <p:nvPr/>
                </p:nvSpPr>
                <p:spPr>
                  <a:xfrm>
                    <a:off x="5057133" y="359620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12" name="フリーフォーム 111"/>
                  <p:cNvSpPr/>
                  <p:nvPr/>
                </p:nvSpPr>
                <p:spPr>
                  <a:xfrm>
                    <a:off x="5057133" y="403685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13" name="フリーフォーム 112"/>
                  <p:cNvSpPr/>
                  <p:nvPr/>
                </p:nvSpPr>
                <p:spPr>
                  <a:xfrm>
                    <a:off x="5064885" y="381945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14" name="角丸四角形 113"/>
                  <p:cNvSpPr/>
                  <p:nvPr/>
                </p:nvSpPr>
                <p:spPr>
                  <a:xfrm>
                    <a:off x="5595726" y="321982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15" name="角丸四角形 114"/>
                  <p:cNvSpPr/>
                  <p:nvPr/>
                </p:nvSpPr>
                <p:spPr>
                  <a:xfrm>
                    <a:off x="5595726" y="3462179"/>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16" name="角丸四角形 115"/>
                  <p:cNvSpPr/>
                  <p:nvPr/>
                </p:nvSpPr>
                <p:spPr>
                  <a:xfrm>
                    <a:off x="5595726" y="3704537"/>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17" name="フリーフォーム 116"/>
                  <p:cNvSpPr/>
                  <p:nvPr/>
                </p:nvSpPr>
                <p:spPr>
                  <a:xfrm>
                    <a:off x="6543775" y="29422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18" name="フリーフォーム 117"/>
                  <p:cNvSpPr/>
                  <p:nvPr/>
                </p:nvSpPr>
                <p:spPr>
                  <a:xfrm>
                    <a:off x="5471542" y="29470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19" name="正方形/長方形 118"/>
                  <p:cNvSpPr/>
                  <p:nvPr/>
                </p:nvSpPr>
                <p:spPr>
                  <a:xfrm>
                    <a:off x="4644009" y="2596627"/>
                    <a:ext cx="2808312" cy="307650"/>
                  </a:xfrm>
                  <a:prstGeom prst="rect">
                    <a:avLst/>
                  </a:prstGeom>
                </p:spPr>
                <p:txBody>
                  <a:bodyPr wrap="square">
                    <a:spAutoFit/>
                  </a:bodyPr>
                  <a:lstStyle/>
                  <a:p>
                    <a:r>
                      <a:rPr lang="en-US" altLang="ja-JP" sz="2400" dirty="0">
                        <a:solidFill>
                          <a:srgbClr val="5F5F5F"/>
                        </a:solidFill>
                        <a:latin typeface="Calibri"/>
                        <a:cs typeface="Consolas" panose="020B0609020204030204" pitchFamily="49" charset="0"/>
                      </a:rPr>
                      <a:t>Max 3AMP – 3Zone &amp; 1sbAMP</a:t>
                    </a:r>
                    <a:endParaRPr lang="ja-JP" altLang="en-US" sz="2400" dirty="0">
                      <a:solidFill>
                        <a:srgbClr val="5F5F5F"/>
                      </a:solidFill>
                      <a:latin typeface="Calibri"/>
                      <a:cs typeface="Consolas" panose="020B0609020204030204" pitchFamily="49" charset="0"/>
                    </a:endParaRPr>
                  </a:p>
                </p:txBody>
              </p:sp>
              <p:sp>
                <p:nvSpPr>
                  <p:cNvPr id="120" name="テキスト ボックス 119"/>
                  <p:cNvSpPr txBox="1"/>
                  <p:nvPr/>
                </p:nvSpPr>
                <p:spPr>
                  <a:xfrm>
                    <a:off x="5602908" y="3075806"/>
                    <a:ext cx="235294" cy="246120"/>
                  </a:xfrm>
                  <a:prstGeom prst="rect">
                    <a:avLst/>
                  </a:prstGeom>
                  <a:noFill/>
                </p:spPr>
                <p:txBody>
                  <a:bodyPr wrap="none" rtlCol="0">
                    <a:spAutoFit/>
                  </a:bodyPr>
                  <a:lstStyle/>
                  <a:p>
                    <a:r>
                      <a:rPr lang="en-US" altLang="ja-JP" b="1" dirty="0">
                        <a:solidFill>
                          <a:srgbClr val="FF0066"/>
                        </a:solidFill>
                      </a:rPr>
                      <a:t>X</a:t>
                    </a:r>
                    <a:endParaRPr lang="ja-JP" altLang="en-US" b="1" dirty="0">
                      <a:solidFill>
                        <a:srgbClr val="FF0066"/>
                      </a:solidFill>
                    </a:endParaRPr>
                  </a:p>
                </p:txBody>
              </p:sp>
              <p:sp>
                <p:nvSpPr>
                  <p:cNvPr id="121" name="フリーフォーム 120"/>
                  <p:cNvSpPr/>
                  <p:nvPr/>
                </p:nvSpPr>
                <p:spPr>
                  <a:xfrm>
                    <a:off x="5284381" y="3370521"/>
                    <a:ext cx="1892596" cy="659219"/>
                  </a:xfrm>
                  <a:custGeom>
                    <a:avLst/>
                    <a:gdLst>
                      <a:gd name="connsiteX0" fmla="*/ 0 w 1892596"/>
                      <a:gd name="connsiteY0" fmla="*/ 0 h 659219"/>
                      <a:gd name="connsiteX1" fmla="*/ 191386 w 1892596"/>
                      <a:gd name="connsiteY1" fmla="*/ 0 h 659219"/>
                      <a:gd name="connsiteX2" fmla="*/ 191386 w 1892596"/>
                      <a:gd name="connsiteY2" fmla="*/ 659219 h 659219"/>
                      <a:gd name="connsiteX3" fmla="*/ 1254642 w 1892596"/>
                      <a:gd name="connsiteY3" fmla="*/ 659219 h 659219"/>
                      <a:gd name="connsiteX4" fmla="*/ 1254642 w 1892596"/>
                      <a:gd name="connsiteY4" fmla="*/ 21265 h 659219"/>
                      <a:gd name="connsiteX5" fmla="*/ 1892596 w 1892596"/>
                      <a:gd name="connsiteY5" fmla="*/ 21265 h 659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596" h="659219">
                        <a:moveTo>
                          <a:pt x="0" y="0"/>
                        </a:moveTo>
                        <a:lnTo>
                          <a:pt x="191386" y="0"/>
                        </a:lnTo>
                        <a:lnTo>
                          <a:pt x="191386" y="659219"/>
                        </a:lnTo>
                        <a:lnTo>
                          <a:pt x="1254642" y="659219"/>
                        </a:lnTo>
                        <a:lnTo>
                          <a:pt x="1254642" y="21265"/>
                        </a:lnTo>
                        <a:lnTo>
                          <a:pt x="1892596" y="21265"/>
                        </a:lnTo>
                      </a:path>
                    </a:pathLst>
                  </a:custGeom>
                  <a:noFill/>
                  <a:ln w="3810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22" name="角丸四角形 121"/>
                  <p:cNvSpPr/>
                  <p:nvPr/>
                </p:nvSpPr>
                <p:spPr>
                  <a:xfrm>
                    <a:off x="5595726" y="3946894"/>
                    <a:ext cx="833231" cy="220088"/>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err="1">
                        <a:solidFill>
                          <a:sysClr val="window" lastClr="FFFFFF"/>
                        </a:solidFill>
                        <a:ea typeface="ＭＳ Ｐゴシック"/>
                      </a:rPr>
                      <a:t>sb</a:t>
                    </a:r>
                    <a:r>
                      <a:rPr kumimoji="0" lang="en-US" altLang="ja-JP" sz="2100" kern="0" dirty="0">
                        <a:solidFill>
                          <a:sysClr val="window" lastClr="FFFFFF"/>
                        </a:solidFill>
                        <a:ea typeface="ＭＳ Ｐゴシック"/>
                      </a:rPr>
                      <a:t> AMP</a:t>
                    </a:r>
                    <a:endParaRPr kumimoji="0" lang="ja-JP" altLang="en-US" sz="1600" kern="0" dirty="0">
                      <a:solidFill>
                        <a:sysClr val="window" lastClr="FFFFFF"/>
                      </a:solidFill>
                      <a:ea typeface="ＭＳ Ｐゴシック"/>
                    </a:endParaRPr>
                  </a:p>
                </p:txBody>
              </p:sp>
              <p:sp>
                <p:nvSpPr>
                  <p:cNvPr id="123" name="角丸四角形 122"/>
                  <p:cNvSpPr/>
                  <p:nvPr/>
                </p:nvSpPr>
                <p:spPr>
                  <a:xfrm>
                    <a:off x="4788024" y="3217738"/>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sp>
              <p:nvSpPr>
                <p:cNvPr id="108" name="正方形/長方形 107"/>
                <p:cNvSpPr/>
                <p:nvPr/>
              </p:nvSpPr>
              <p:spPr>
                <a:xfrm>
                  <a:off x="3897196" y="3653326"/>
                  <a:ext cx="397713" cy="430710"/>
                </a:xfrm>
                <a:prstGeom prst="rect">
                  <a:avLst/>
                </a:prstGeom>
              </p:spPr>
              <p:txBody>
                <a:bodyPr wrap="none">
                  <a:spAutoFit/>
                </a:bodyPr>
                <a:lstStyle/>
                <a:p>
                  <a:r>
                    <a:rPr lang="en-US" altLang="ja-JP" sz="3600" b="1" dirty="0">
                      <a:solidFill>
                        <a:srgbClr val="5F5F5F"/>
                      </a:solidFill>
                      <a:latin typeface="Calibri"/>
                      <a:cs typeface="Consolas" panose="020B0609020204030204" pitchFamily="49" charset="0"/>
                    </a:rPr>
                    <a:t>or</a:t>
                  </a:r>
                  <a:endParaRPr lang="ja-JP" altLang="en-US" sz="4200" b="1" dirty="0">
                    <a:solidFill>
                      <a:srgbClr val="5F5F5F"/>
                    </a:solidFill>
                  </a:endParaRPr>
                </a:p>
              </p:txBody>
            </p:sp>
          </p:grpSp>
          <p:sp>
            <p:nvSpPr>
              <p:cNvPr id="156" name="正方形/長方形 155"/>
              <p:cNvSpPr/>
              <p:nvPr/>
            </p:nvSpPr>
            <p:spPr>
              <a:xfrm>
                <a:off x="1187624" y="2398437"/>
                <a:ext cx="8108711" cy="2621585"/>
              </a:xfrm>
              <a:prstGeom prst="rect">
                <a:avLst/>
              </a:prstGeom>
              <a:solidFill>
                <a:srgbClr val="FFFFFF">
                  <a:alpha val="89804"/>
                </a:srgbClr>
              </a:solidFill>
              <a:ln>
                <a:solidFill>
                  <a:schemeClr val="accent6">
                    <a:lumMod val="75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 name="テキスト ボックス 156"/>
              <p:cNvSpPr txBox="1"/>
              <p:nvPr/>
            </p:nvSpPr>
            <p:spPr>
              <a:xfrm>
                <a:off x="1265476" y="2491733"/>
                <a:ext cx="1288237" cy="246120"/>
              </a:xfrm>
              <a:prstGeom prst="rect">
                <a:avLst/>
              </a:prstGeom>
              <a:noFill/>
            </p:spPr>
            <p:txBody>
              <a:bodyPr wrap="none" rtlCol="0">
                <a:spAutoFit/>
              </a:bodyPr>
              <a:lstStyle/>
              <a:p>
                <a:r>
                  <a:rPr kumimoji="1" lang="en-US" altLang="ja-JP" b="1" dirty="0">
                    <a:solidFill>
                      <a:schemeClr val="accent6">
                        <a:lumMod val="75000"/>
                      </a:schemeClr>
                    </a:solidFill>
                  </a:rPr>
                  <a:t>“AB</a:t>
                </a:r>
                <a:r>
                  <a:rPr lang="ja-JP" altLang="en-US" b="1" dirty="0">
                    <a:solidFill>
                      <a:schemeClr val="accent6">
                        <a:lumMod val="75000"/>
                      </a:schemeClr>
                    </a:solidFill>
                  </a:rPr>
                  <a:t> </a:t>
                </a:r>
                <a:r>
                  <a:rPr lang="en-US" altLang="ja-JP" b="1" dirty="0">
                    <a:solidFill>
                      <a:schemeClr val="accent6">
                        <a:lumMod val="75000"/>
                      </a:schemeClr>
                    </a:solidFill>
                  </a:rPr>
                  <a:t>zone” is...</a:t>
                </a:r>
                <a:endParaRPr kumimoji="1" lang="en-US" altLang="ja-JP" b="1" dirty="0">
                  <a:solidFill>
                    <a:schemeClr val="accent6">
                      <a:lumMod val="75000"/>
                    </a:schemeClr>
                  </a:solidFill>
                </a:endParaRPr>
              </a:p>
            </p:txBody>
          </p:sp>
          <p:grpSp>
            <p:nvGrpSpPr>
              <p:cNvPr id="158" name="グループ化 157"/>
              <p:cNvGrpSpPr/>
              <p:nvPr/>
            </p:nvGrpSpPr>
            <p:grpSpPr>
              <a:xfrm>
                <a:off x="1460328" y="3158269"/>
                <a:ext cx="2391878" cy="1573721"/>
                <a:chOff x="2036106" y="2942245"/>
                <a:chExt cx="2391878" cy="1573721"/>
              </a:xfrm>
            </p:grpSpPr>
            <p:sp>
              <p:nvSpPr>
                <p:cNvPr id="159" name="正方形/長方形 158"/>
                <p:cNvSpPr/>
                <p:nvPr/>
              </p:nvSpPr>
              <p:spPr>
                <a:xfrm>
                  <a:off x="2198816" y="294224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160" name="フリーフォーム 159"/>
                <p:cNvSpPr/>
                <p:nvPr/>
              </p:nvSpPr>
              <p:spPr>
                <a:xfrm>
                  <a:off x="2305215" y="337588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61" name="フリーフォーム 160"/>
                <p:cNvSpPr/>
                <p:nvPr/>
              </p:nvSpPr>
              <p:spPr>
                <a:xfrm>
                  <a:off x="2305215" y="359620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62" name="フリーフォーム 161"/>
                <p:cNvSpPr/>
                <p:nvPr/>
              </p:nvSpPr>
              <p:spPr>
                <a:xfrm>
                  <a:off x="2305215" y="403685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63" name="フリーフォーム 162"/>
                <p:cNvSpPr/>
                <p:nvPr/>
              </p:nvSpPr>
              <p:spPr>
                <a:xfrm>
                  <a:off x="2312967" y="381945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65" name="角丸四角形 164"/>
                <p:cNvSpPr/>
                <p:nvPr/>
              </p:nvSpPr>
              <p:spPr>
                <a:xfrm>
                  <a:off x="2843808" y="321982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66" name="角丸四角形 165"/>
                <p:cNvSpPr/>
                <p:nvPr/>
              </p:nvSpPr>
              <p:spPr>
                <a:xfrm>
                  <a:off x="2843808" y="3462179"/>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68" name="角丸四角形 167"/>
                <p:cNvSpPr/>
                <p:nvPr/>
              </p:nvSpPr>
              <p:spPr>
                <a:xfrm>
                  <a:off x="2843808" y="3704537"/>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70" name="角丸四角形 169"/>
                <p:cNvSpPr/>
                <p:nvPr/>
              </p:nvSpPr>
              <p:spPr>
                <a:xfrm>
                  <a:off x="2843808" y="3946894"/>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1600" kern="0" dirty="0">
                    <a:solidFill>
                      <a:sysClr val="window" lastClr="FFFFFF"/>
                    </a:solidFill>
                    <a:ea typeface="ＭＳ Ｐゴシック"/>
                  </a:endParaRPr>
                </a:p>
              </p:txBody>
            </p:sp>
            <p:sp>
              <p:nvSpPr>
                <p:cNvPr id="172" name="フリーフォーム 171"/>
                <p:cNvSpPr/>
                <p:nvPr/>
              </p:nvSpPr>
              <p:spPr>
                <a:xfrm>
                  <a:off x="3791857" y="29422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73" name="フリーフォーム 172"/>
                <p:cNvSpPr/>
                <p:nvPr/>
              </p:nvSpPr>
              <p:spPr>
                <a:xfrm>
                  <a:off x="2719624" y="29470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74" name="角丸四角形 173"/>
                <p:cNvSpPr/>
                <p:nvPr/>
              </p:nvSpPr>
              <p:spPr>
                <a:xfrm>
                  <a:off x="2036106" y="3217738"/>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sp>
            <p:nvSpPr>
              <p:cNvPr id="175" name="フリーフォーム 174"/>
              <p:cNvSpPr/>
              <p:nvPr/>
            </p:nvSpPr>
            <p:spPr>
              <a:xfrm>
                <a:off x="3827367" y="3443704"/>
                <a:ext cx="1567543" cy="290655"/>
              </a:xfrm>
              <a:custGeom>
                <a:avLst/>
                <a:gdLst>
                  <a:gd name="connsiteX0" fmla="*/ 1567543 w 1567543"/>
                  <a:gd name="connsiteY0" fmla="*/ 0 h 351693"/>
                  <a:gd name="connsiteX1" fmla="*/ 140677 w 1567543"/>
                  <a:gd name="connsiteY1" fmla="*/ 0 h 351693"/>
                  <a:gd name="connsiteX2" fmla="*/ 0 w 1567543"/>
                  <a:gd name="connsiteY2" fmla="*/ 175847 h 351693"/>
                  <a:gd name="connsiteX3" fmla="*/ 135653 w 1567543"/>
                  <a:gd name="connsiteY3" fmla="*/ 351693 h 351693"/>
                  <a:gd name="connsiteX4" fmla="*/ 1547446 w 1567543"/>
                  <a:gd name="connsiteY4" fmla="*/ 351693 h 351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543" h="351693">
                    <a:moveTo>
                      <a:pt x="1567543" y="0"/>
                    </a:moveTo>
                    <a:lnTo>
                      <a:pt x="140677" y="0"/>
                    </a:lnTo>
                    <a:lnTo>
                      <a:pt x="0" y="175847"/>
                    </a:lnTo>
                    <a:lnTo>
                      <a:pt x="135653" y="351693"/>
                    </a:lnTo>
                    <a:lnTo>
                      <a:pt x="1547446" y="351693"/>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 name="テキスト ボックス 175"/>
              <p:cNvSpPr txBox="1"/>
              <p:nvPr/>
            </p:nvSpPr>
            <p:spPr>
              <a:xfrm>
                <a:off x="3958762" y="3179529"/>
                <a:ext cx="784483" cy="276885"/>
              </a:xfrm>
              <a:prstGeom prst="rect">
                <a:avLst/>
              </a:prstGeom>
              <a:noFill/>
            </p:spPr>
            <p:txBody>
              <a:bodyPr wrap="none" rtlCol="0">
                <a:spAutoFit/>
              </a:bodyPr>
              <a:lstStyle/>
              <a:p>
                <a:r>
                  <a:rPr lang="en-US" altLang="ja-JP" dirty="0">
                    <a:solidFill>
                      <a:schemeClr val="accent6">
                        <a:lumMod val="75000"/>
                      </a:schemeClr>
                    </a:solidFill>
                    <a:latin typeface="+mj-lt"/>
                  </a:rPr>
                  <a:t>Zone 1 </a:t>
                </a:r>
                <a:r>
                  <a:rPr lang="en-US" altLang="ja-JP" sz="2100" b="1" dirty="0">
                    <a:solidFill>
                      <a:schemeClr val="accent6">
                        <a:lumMod val="75000"/>
                      </a:schemeClr>
                    </a:solidFill>
                    <a:latin typeface="+mj-lt"/>
                  </a:rPr>
                  <a:t>- A</a:t>
                </a:r>
                <a:endParaRPr lang="ja-JP" altLang="en-US" sz="2100" b="1" dirty="0">
                  <a:solidFill>
                    <a:schemeClr val="accent6">
                      <a:lumMod val="75000"/>
                    </a:schemeClr>
                  </a:solidFill>
                  <a:latin typeface="+mj-lt"/>
                </a:endParaRPr>
              </a:p>
            </p:txBody>
          </p:sp>
          <p:sp>
            <p:nvSpPr>
              <p:cNvPr id="177" name="テキスト ボックス 176"/>
              <p:cNvSpPr txBox="1"/>
              <p:nvPr/>
            </p:nvSpPr>
            <p:spPr>
              <a:xfrm>
                <a:off x="3957253" y="3488109"/>
                <a:ext cx="775935" cy="276885"/>
              </a:xfrm>
              <a:prstGeom prst="rect">
                <a:avLst/>
              </a:prstGeom>
              <a:noFill/>
            </p:spPr>
            <p:txBody>
              <a:bodyPr wrap="none" rtlCol="0">
                <a:spAutoFit/>
              </a:bodyPr>
              <a:lstStyle/>
              <a:p>
                <a:r>
                  <a:rPr lang="en-US" altLang="ja-JP" dirty="0">
                    <a:solidFill>
                      <a:schemeClr val="accent6">
                        <a:lumMod val="75000"/>
                      </a:schemeClr>
                    </a:solidFill>
                    <a:latin typeface="+mj-lt"/>
                  </a:rPr>
                  <a:t>Zone 1 </a:t>
                </a:r>
                <a:r>
                  <a:rPr lang="en-US" altLang="ja-JP" sz="2100" b="1" dirty="0">
                    <a:solidFill>
                      <a:schemeClr val="accent6">
                        <a:lumMod val="75000"/>
                      </a:schemeClr>
                    </a:solidFill>
                    <a:latin typeface="+mj-lt"/>
                  </a:rPr>
                  <a:t>- B</a:t>
                </a:r>
                <a:endParaRPr lang="ja-JP" altLang="en-US" sz="2100" b="1" dirty="0">
                  <a:solidFill>
                    <a:schemeClr val="accent6">
                      <a:lumMod val="75000"/>
                    </a:schemeClr>
                  </a:solidFill>
                  <a:latin typeface="+mj-lt"/>
                </a:endParaRPr>
              </a:p>
            </p:txBody>
          </p:sp>
          <p:grpSp>
            <p:nvGrpSpPr>
              <p:cNvPr id="178" name="グループ化 177"/>
              <p:cNvGrpSpPr/>
              <p:nvPr/>
            </p:nvGrpSpPr>
            <p:grpSpPr>
              <a:xfrm>
                <a:off x="4297380" y="3435846"/>
                <a:ext cx="1066708" cy="82559"/>
                <a:chOff x="4297380" y="3435846"/>
                <a:chExt cx="1066708" cy="82559"/>
              </a:xfrm>
            </p:grpSpPr>
            <p:sp>
              <p:nvSpPr>
                <p:cNvPr id="179" name="二等辺三角形 178"/>
                <p:cNvSpPr/>
                <p:nvPr/>
              </p:nvSpPr>
              <p:spPr>
                <a:xfrm>
                  <a:off x="4297380" y="3435846"/>
                  <a:ext cx="216403" cy="8255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 name="二等辺三角形 179"/>
                <p:cNvSpPr/>
                <p:nvPr/>
              </p:nvSpPr>
              <p:spPr>
                <a:xfrm>
                  <a:off x="4571621" y="3435846"/>
                  <a:ext cx="216403" cy="8255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 name="二等辺三角形 180"/>
                <p:cNvSpPr/>
                <p:nvPr/>
              </p:nvSpPr>
              <p:spPr>
                <a:xfrm>
                  <a:off x="4873444" y="3435846"/>
                  <a:ext cx="216403" cy="8255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 name="二等辺三角形 181"/>
                <p:cNvSpPr/>
                <p:nvPr/>
              </p:nvSpPr>
              <p:spPr>
                <a:xfrm>
                  <a:off x="5147685" y="3435846"/>
                  <a:ext cx="216403" cy="8255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83" name="グループ化 182"/>
              <p:cNvGrpSpPr/>
              <p:nvPr/>
            </p:nvGrpSpPr>
            <p:grpSpPr>
              <a:xfrm>
                <a:off x="4304516" y="3723601"/>
                <a:ext cx="1066708" cy="82559"/>
                <a:chOff x="4297380" y="3435846"/>
                <a:chExt cx="1066708" cy="82559"/>
              </a:xfrm>
            </p:grpSpPr>
            <p:sp>
              <p:nvSpPr>
                <p:cNvPr id="184" name="二等辺三角形 183"/>
                <p:cNvSpPr/>
                <p:nvPr/>
              </p:nvSpPr>
              <p:spPr>
                <a:xfrm>
                  <a:off x="4297380" y="3435846"/>
                  <a:ext cx="216403" cy="8255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 name="二等辺三角形 184"/>
                <p:cNvSpPr/>
                <p:nvPr/>
              </p:nvSpPr>
              <p:spPr>
                <a:xfrm>
                  <a:off x="4571621" y="3435846"/>
                  <a:ext cx="216403" cy="8255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6" name="二等辺三角形 185"/>
                <p:cNvSpPr/>
                <p:nvPr/>
              </p:nvSpPr>
              <p:spPr>
                <a:xfrm>
                  <a:off x="4873444" y="3435846"/>
                  <a:ext cx="216403" cy="8255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7" name="二等辺三角形 186"/>
                <p:cNvSpPr/>
                <p:nvPr/>
              </p:nvSpPr>
              <p:spPr>
                <a:xfrm>
                  <a:off x="5147685" y="3435846"/>
                  <a:ext cx="216403" cy="8255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pic>
            <p:nvPicPr>
              <p:cNvPr id="188" name="Picture 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472950" y="3939902"/>
                <a:ext cx="400802" cy="3177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9" name="Picture 4"/>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7088985" y="4138041"/>
                <a:ext cx="412207" cy="39265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90" name="正方形/長方形 189"/>
              <p:cNvSpPr/>
              <p:nvPr/>
            </p:nvSpPr>
            <p:spPr>
              <a:xfrm>
                <a:off x="3146603" y="2498810"/>
                <a:ext cx="5889893" cy="830997"/>
              </a:xfrm>
              <a:prstGeom prst="rect">
                <a:avLst/>
              </a:prstGeom>
            </p:spPr>
            <p:txBody>
              <a:bodyPr wrap="square">
                <a:spAutoFit/>
              </a:bodyPr>
              <a:lstStyle/>
              <a:p>
                <a:r>
                  <a:rPr lang="en-US" altLang="ja-JP" dirty="0">
                    <a:solidFill>
                      <a:schemeClr val="accent6">
                        <a:lumMod val="75000"/>
                      </a:schemeClr>
                    </a:solidFill>
                    <a:latin typeface="Calibri"/>
                    <a:cs typeface="Consolas" panose="020B0609020204030204" pitchFamily="49" charset="0"/>
                  </a:rPr>
                  <a:t>The “AB zone” is the wiring method that the Fire Protection Law of German requires. </a:t>
                </a:r>
              </a:p>
              <a:p>
                <a:r>
                  <a:rPr lang="en-US" altLang="ja-JP" dirty="0">
                    <a:solidFill>
                      <a:schemeClr val="accent6">
                        <a:lumMod val="75000"/>
                      </a:schemeClr>
                    </a:solidFill>
                    <a:latin typeface="Calibri"/>
                    <a:cs typeface="Consolas" panose="020B0609020204030204" pitchFamily="49" charset="0"/>
                  </a:rPr>
                  <a:t>2 SP lines are installed in 1 zone. </a:t>
                </a:r>
              </a:p>
              <a:p>
                <a:r>
                  <a:rPr lang="en-US" altLang="ja-JP" dirty="0">
                    <a:solidFill>
                      <a:schemeClr val="accent6">
                        <a:lumMod val="75000"/>
                      </a:schemeClr>
                    </a:solidFill>
                    <a:latin typeface="Calibri"/>
                    <a:cs typeface="Consolas" panose="020B0609020204030204" pitchFamily="49" charset="0"/>
                  </a:rPr>
                  <a:t>Even if 1 line has problem, </a:t>
                </a:r>
              </a:p>
              <a:p>
                <a:r>
                  <a:rPr lang="en-US" altLang="ja-JP" dirty="0">
                    <a:solidFill>
                      <a:schemeClr val="accent6">
                        <a:lumMod val="75000"/>
                      </a:schemeClr>
                    </a:solidFill>
                    <a:latin typeface="Calibri"/>
                    <a:cs typeface="Consolas" panose="020B0609020204030204" pitchFamily="49" charset="0"/>
                  </a:rPr>
                  <a:t>this system can continue broadcasting without interruption.  </a:t>
                </a:r>
                <a:endParaRPr lang="ja-JP" altLang="en-US" dirty="0">
                  <a:solidFill>
                    <a:schemeClr val="accent6">
                      <a:lumMod val="75000"/>
                    </a:schemeClr>
                  </a:solidFill>
                  <a:latin typeface="Calibri"/>
                  <a:cs typeface="Consolas" panose="020B0609020204030204" pitchFamily="49" charset="0"/>
                </a:endParaRPr>
              </a:p>
            </p:txBody>
          </p:sp>
          <p:sp>
            <p:nvSpPr>
              <p:cNvPr id="191" name="四角形吹き出し 190"/>
              <p:cNvSpPr/>
              <p:nvPr/>
            </p:nvSpPr>
            <p:spPr>
              <a:xfrm>
                <a:off x="6086662" y="3345454"/>
                <a:ext cx="2373770" cy="450432"/>
              </a:xfrm>
              <a:prstGeom prst="wedgeRectCallout">
                <a:avLst>
                  <a:gd name="adj1" fmla="val 35555"/>
                  <a:gd name="adj2" fmla="val 80768"/>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In EMEA region “AB wiring SP” is soled.</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The speakers have 2 unit in 1 cabinet.</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pic>
            <p:nvPicPr>
              <p:cNvPr id="192" name="Picture 5" descr="H:\TCL\Promotion\Dr. Sound\Pict\SET 2 TOA JPG\IMG_0450.JPG"/>
              <p:cNvPicPr>
                <a:picLocks noChangeAspect="1" noChangeArrowheads="1"/>
              </p:cNvPicPr>
              <p:nvPr/>
            </p:nvPicPr>
            <p:blipFill>
              <a:blip r:embed="rId16" cstate="print">
                <a:extLst>
                  <a:ext uri="{BEBA8EAE-BF5A-486C-A8C5-ECC9F3942E4B}">
                    <a14:imgProps xmlns:a14="http://schemas.microsoft.com/office/drawing/2010/main">
                      <a14:imgLayer r:embed="rId17">
                        <a14:imgEffect>
                          <a14:backgroundRemoval t="5645" b="95940" l="9963" r="89984">
                            <a14:foregroundMark x1="33600" y1="24127" x2="23851" y2="33868"/>
                            <a14:foregroundMark x1="30956" y1="25534" x2="33173" y2="23077"/>
                            <a14:foregroundMark x1="35390" y1="22578" x2="40892" y2="21243"/>
                            <a14:foregroundMark x1="43323" y1="20459" x2="40999" y2="22293"/>
                            <a14:foregroundMark x1="22382" y1="35702" x2="26309" y2="40848"/>
                          </a14:backgroundRemoval>
                        </a14:imgEffect>
                      </a14:imgLayer>
                    </a14:imgProps>
                  </a:ext>
                  <a:ext uri="{28A0092B-C50C-407E-A947-70E740481C1C}">
                    <a14:useLocalDpi xmlns:a14="http://schemas.microsoft.com/office/drawing/2010/main" val="0"/>
                  </a:ext>
                </a:extLst>
              </a:blip>
              <a:srcRect/>
              <a:stretch>
                <a:fillRect/>
              </a:stretch>
            </p:blipFill>
            <p:spPr bwMode="auto">
              <a:xfrm>
                <a:off x="7501192" y="3589886"/>
                <a:ext cx="1751328" cy="2626989"/>
              </a:xfrm>
              <a:prstGeom prst="rect">
                <a:avLst/>
              </a:prstGeom>
              <a:noFill/>
              <a:extLst>
                <a:ext uri="{909E8E84-426E-40DD-AFC4-6F175D3DCCD1}">
                  <a14:hiddenFill xmlns:a14="http://schemas.microsoft.com/office/drawing/2010/main">
                    <a:solidFill>
                      <a:srgbClr val="FFFFFF"/>
                    </a:solidFill>
                  </a14:hiddenFill>
                </a:ext>
              </a:extLst>
            </p:spPr>
          </p:pic>
          <p:sp>
            <p:nvSpPr>
              <p:cNvPr id="193" name="正方形/長方形 192"/>
              <p:cNvSpPr/>
              <p:nvPr/>
            </p:nvSpPr>
            <p:spPr>
              <a:xfrm>
                <a:off x="6156176" y="4284089"/>
                <a:ext cx="935190" cy="246120"/>
              </a:xfrm>
              <a:prstGeom prst="rect">
                <a:avLst/>
              </a:prstGeom>
            </p:spPr>
            <p:txBody>
              <a:bodyPr wrap="none">
                <a:spAutoFit/>
              </a:bodyPr>
              <a:lstStyle/>
              <a:p>
                <a:r>
                  <a:rPr lang="en-US" altLang="ja-JP" dirty="0">
                    <a:latin typeface="+mj-lt"/>
                  </a:rPr>
                  <a:t>BS-250AB-EB</a:t>
                </a:r>
                <a:endParaRPr lang="ja-JP" altLang="en-US" dirty="0">
                  <a:latin typeface="+mj-lt"/>
                </a:endParaRPr>
              </a:p>
            </p:txBody>
          </p:sp>
          <p:sp>
            <p:nvSpPr>
              <p:cNvPr id="194" name="正方形/長方形 193"/>
              <p:cNvSpPr/>
              <p:nvPr/>
            </p:nvSpPr>
            <p:spPr>
              <a:xfrm>
                <a:off x="6743760" y="4534830"/>
                <a:ext cx="942671" cy="246120"/>
              </a:xfrm>
              <a:prstGeom prst="rect">
                <a:avLst/>
              </a:prstGeom>
            </p:spPr>
            <p:txBody>
              <a:bodyPr wrap="none">
                <a:spAutoFit/>
              </a:bodyPr>
              <a:lstStyle/>
              <a:p>
                <a:r>
                  <a:rPr lang="en-US" altLang="ja-JP" dirty="0">
                    <a:latin typeface="+mj-lt"/>
                  </a:rPr>
                  <a:t>PC-245AB-EB</a:t>
                </a:r>
                <a:endParaRPr lang="ja-JP" altLang="en-US" dirty="0">
                  <a:latin typeface="+mj-lt"/>
                </a:endParaRPr>
              </a:p>
            </p:txBody>
          </p:sp>
          <p:pic>
            <p:nvPicPr>
              <p:cNvPr id="1026" name="Picture 2"/>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7045350" y="2770212"/>
                <a:ext cx="1631106" cy="510822"/>
              </a:xfrm>
              <a:prstGeom prst="rect">
                <a:avLst/>
              </a:prstGeom>
              <a:noFill/>
              <a:ln w="38100">
                <a:solidFill>
                  <a:srgbClr val="C00000"/>
                </a:solidFill>
                <a:miter lim="800000"/>
                <a:headEnd/>
                <a:tailEnd/>
              </a:ln>
              <a:effectLst>
                <a:outerShdw blurRad="50800" dist="38100" dir="8100000" algn="tr" rotWithShape="0">
                  <a:prstClr val="black">
                    <a:alpha val="40000"/>
                  </a:prstClr>
                </a:outerShdw>
              </a:effectLst>
              <a:extLst>
                <a:ext uri="{909E8E84-426E-40DD-AFC4-6F175D3DCCD1}">
                  <a14:hiddenFill xmlns:a14="http://schemas.microsoft.com/office/drawing/2010/main">
                    <a:solidFill>
                      <a:schemeClr val="accent1"/>
                    </a:solidFill>
                  </a14:hiddenFill>
                </a:ext>
              </a:extLst>
            </p:spPr>
          </p:pic>
          <p:pic>
            <p:nvPicPr>
              <p:cNvPr id="196" name="Picture 2" descr="H:\TCL\Products\Products data\VX\VX-3000\Photo\VX-3000 ph2\VX-3000 Bilder\VX-3004F_back.jpg"/>
              <p:cNvPicPr>
                <a:picLocks noChangeAspect="1" noChangeArrowheads="1"/>
              </p:cNvPicPr>
              <p:nvPr/>
            </p:nvPicPr>
            <p:blipFill>
              <a:blip r:embed="rId19" cstate="print">
                <a:clrChange>
                  <a:clrFrom>
                    <a:srgbClr val="FFFFFD"/>
                  </a:clrFrom>
                  <a:clrTo>
                    <a:srgbClr val="FFFFFD">
                      <a:alpha val="0"/>
                    </a:srgbClr>
                  </a:clrTo>
                </a:clrChange>
                <a:extLst>
                  <a:ext uri="{28A0092B-C50C-407E-A947-70E740481C1C}">
                    <a14:useLocalDpi xmlns:a14="http://schemas.microsoft.com/office/drawing/2010/main" val="0"/>
                  </a:ext>
                </a:extLst>
              </a:blip>
              <a:srcRect/>
              <a:stretch>
                <a:fillRect/>
              </a:stretch>
            </p:blipFill>
            <p:spPr bwMode="auto">
              <a:xfrm>
                <a:off x="5371224" y="2729597"/>
                <a:ext cx="1165528" cy="370252"/>
              </a:xfrm>
              <a:prstGeom prst="rect">
                <a:avLst/>
              </a:prstGeom>
              <a:noFill/>
              <a:extLst>
                <a:ext uri="{909E8E84-426E-40DD-AFC4-6F175D3DCCD1}">
                  <a14:hiddenFill xmlns:a14="http://schemas.microsoft.com/office/drawing/2010/main">
                    <a:solidFill>
                      <a:srgbClr val="FFFFFF"/>
                    </a:solidFill>
                  </a14:hiddenFill>
                </a:ext>
              </a:extLst>
            </p:spPr>
          </p:pic>
          <p:sp>
            <p:nvSpPr>
              <p:cNvPr id="9" name="正方形/長方形 8"/>
              <p:cNvSpPr/>
              <p:nvPr/>
            </p:nvSpPr>
            <p:spPr>
              <a:xfrm>
                <a:off x="5575177" y="2997404"/>
                <a:ext cx="293365" cy="91658"/>
              </a:xfrm>
              <a:prstGeom prst="rect">
                <a:avLst/>
              </a:prstGeom>
              <a:solidFill>
                <a:srgbClr val="FF0000">
                  <a:alpha val="50000"/>
                </a:srgbClr>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11"/>
              <p:cNvSpPr/>
              <p:nvPr/>
            </p:nvSpPr>
            <p:spPr>
              <a:xfrm>
                <a:off x="5872111" y="2955216"/>
                <a:ext cx="1170432" cy="79802"/>
              </a:xfrm>
              <a:custGeom>
                <a:avLst/>
                <a:gdLst>
                  <a:gd name="connsiteX0" fmla="*/ 0 w 1170432"/>
                  <a:gd name="connsiteY0" fmla="*/ 79802 h 79802"/>
                  <a:gd name="connsiteX1" fmla="*/ 1170432 w 1170432"/>
                  <a:gd name="connsiteY1" fmla="*/ 0 h 79802"/>
                </a:gdLst>
                <a:ahLst/>
                <a:cxnLst>
                  <a:cxn ang="0">
                    <a:pos x="connsiteX0" y="connsiteY0"/>
                  </a:cxn>
                  <a:cxn ang="0">
                    <a:pos x="connsiteX1" y="connsiteY1"/>
                  </a:cxn>
                </a:cxnLst>
                <a:rect l="l" t="t" r="r" b="b"/>
                <a:pathLst>
                  <a:path w="1170432" h="79802">
                    <a:moveTo>
                      <a:pt x="0" y="79802"/>
                    </a:moveTo>
                    <a:lnTo>
                      <a:pt x="1170432" y="0"/>
                    </a:lnTo>
                  </a:path>
                </a:pathLst>
              </a:cu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04" name="四角形吹き出し 203"/>
            <p:cNvSpPr/>
            <p:nvPr/>
          </p:nvSpPr>
          <p:spPr>
            <a:xfrm>
              <a:off x="3403808" y="4005728"/>
              <a:ext cx="2373770" cy="786421"/>
            </a:xfrm>
            <a:prstGeom prst="wedgeRectCallout">
              <a:avLst>
                <a:gd name="adj1" fmla="val 68573"/>
                <a:gd name="adj2" fmla="val 21659"/>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rtlCol="0" anchor="ctr"/>
            <a:lstStyle/>
            <a:p>
              <a:r>
                <a:rPr lang="en-US" altLang="ja-JP" sz="1700" dirty="0">
                  <a:solidFill>
                    <a:schemeClr val="bg1"/>
                  </a:solidFill>
                  <a:latin typeface="Calibri"/>
                  <a:ea typeface="メイリオ" panose="020B0604030504040204" pitchFamily="50" charset="-128"/>
                  <a:cs typeface="メイリオ" panose="020B0604030504040204" pitchFamily="50" charset="-128"/>
                </a:rPr>
                <a:t>TOA’s “AB line” method, even if A line has any problem, it does not effect another B line. B line is able to keep broadcasting without interruption.</a:t>
              </a:r>
              <a:endParaRPr lang="ja-JP" altLang="en-US" sz="1700" dirty="0">
                <a:solidFill>
                  <a:schemeClr val="bg1"/>
                </a:solidFill>
                <a:latin typeface="Calibri"/>
                <a:ea typeface="メイリオ" panose="020B0604030504040204" pitchFamily="50" charset="-128"/>
                <a:cs typeface="メイリオ" panose="020B0604030504040204" pitchFamily="50" charset="-128"/>
              </a:endParaRPr>
            </a:p>
          </p:txBody>
        </p:sp>
      </p:grpSp>
      <p:sp>
        <p:nvSpPr>
          <p:cNvPr id="197" name="角丸四角形 196">
            <a:hlinkClick r:id="rId20" action="ppaction://hlinksldjump"/>
          </p:cNvPr>
          <p:cNvSpPr/>
          <p:nvPr/>
        </p:nvSpPr>
        <p:spPr>
          <a:xfrm>
            <a:off x="7121918" y="1127646"/>
            <a:ext cx="1465269" cy="276094"/>
          </a:xfrm>
          <a:prstGeom prst="roundRect">
            <a:avLst/>
          </a:prstGeom>
        </p:spPr>
        <p:style>
          <a:lnRef idx="0">
            <a:schemeClr val="dk1"/>
          </a:lnRef>
          <a:fillRef idx="3">
            <a:schemeClr val="dk1"/>
          </a:fillRef>
          <a:effectRef idx="3">
            <a:schemeClr val="dk1"/>
          </a:effectRef>
          <a:fontRef idx="minor">
            <a:schemeClr val="lt1"/>
          </a:fontRef>
        </p:style>
        <p:txBody>
          <a:bodyPr lIns="137187" tIns="68594" rIns="137187" bIns="68594" rtlCol="0" anchor="ctr"/>
          <a:lstStyle/>
          <a:p>
            <a:pPr algn="ctr"/>
            <a:r>
              <a:rPr lang="en-US" altLang="ja-JP" dirty="0"/>
              <a:t>Appearance</a:t>
            </a:r>
            <a:endParaRPr lang="ja-JP" altLang="en-US" dirty="0"/>
          </a:p>
        </p:txBody>
      </p:sp>
      <p:pic>
        <p:nvPicPr>
          <p:cNvPr id="198" name="Picture 2" descr="クリックすると新しいウィンドウで開きます"/>
          <p:cNvPicPr>
            <a:picLocks noChangeAspect="1" noChangeArrowheads="1"/>
          </p:cNvPicPr>
          <p:nvPr/>
        </p:nvPicPr>
        <p:blipFill>
          <a:blip r:embed="rId2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587187" y="1045527"/>
            <a:ext cx="376707" cy="376819"/>
          </a:xfrm>
          <a:prstGeom prst="rect">
            <a:avLst/>
          </a:prstGeom>
          <a:noFill/>
          <a:extLst>
            <a:ext uri="{909E8E84-426E-40DD-AFC4-6F175D3DCCD1}">
              <a14:hiddenFill xmlns:a14="http://schemas.microsoft.com/office/drawing/2010/main">
                <a:solidFill>
                  <a:srgbClr val="FFFFFF"/>
                </a:solidFill>
              </a14:hiddenFill>
            </a:ext>
          </a:extLst>
        </p:spPr>
      </p:pic>
      <p:grpSp>
        <p:nvGrpSpPr>
          <p:cNvPr id="241" name="グループ化 240"/>
          <p:cNvGrpSpPr/>
          <p:nvPr/>
        </p:nvGrpSpPr>
        <p:grpSpPr>
          <a:xfrm>
            <a:off x="5504995" y="1553598"/>
            <a:ext cx="4283098" cy="980909"/>
            <a:chOff x="3669572" y="1035306"/>
            <a:chExt cx="2855068" cy="653670"/>
          </a:xfrm>
        </p:grpSpPr>
        <p:pic>
          <p:nvPicPr>
            <p:cNvPr id="242" name="Picture 2"/>
            <p:cNvPicPr>
              <a:picLocks noChangeAspect="1" noChangeArrowheads="1"/>
            </p:cNvPicPr>
            <p:nvPr/>
          </p:nvPicPr>
          <p:blipFill>
            <a:blip r:embed="rId22" cstate="print">
              <a:lum bright="70000" contrast="-70000"/>
              <a:extLst>
                <a:ext uri="{28A0092B-C50C-407E-A947-70E740481C1C}">
                  <a14:useLocalDpi xmlns:a14="http://schemas.microsoft.com/office/drawing/2010/main" val="0"/>
                </a:ext>
              </a:extLst>
            </a:blip>
            <a:srcRect/>
            <a:stretch>
              <a:fillRect/>
            </a:stretch>
          </p:blipFill>
          <p:spPr bwMode="auto">
            <a:xfrm>
              <a:off x="5588204" y="1035306"/>
              <a:ext cx="936436" cy="6536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3" name="Picture 2"/>
            <p:cNvPicPr>
              <a:picLocks noChangeAspect="1" noChangeArrowheads="1"/>
            </p:cNvPicPr>
            <p:nvPr/>
          </p:nvPicPr>
          <p:blipFill rotWithShape="1">
            <a:blip r:embed="rId23" cstate="print">
              <a:lum bright="70000" contrast="-70000"/>
              <a:extLst>
                <a:ext uri="{28A0092B-C50C-407E-A947-70E740481C1C}">
                  <a14:useLocalDpi xmlns:a14="http://schemas.microsoft.com/office/drawing/2010/main" val="0"/>
                </a:ext>
              </a:extLst>
            </a:blip>
            <a:srcRect/>
            <a:stretch/>
          </p:blipFill>
          <p:spPr bwMode="auto">
            <a:xfrm>
              <a:off x="3669572" y="1037109"/>
              <a:ext cx="1884768" cy="64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244" name="Picture 2"/>
          <p:cNvPicPr>
            <a:picLocks noChangeAspect="1" noChangeArrowheads="1"/>
          </p:cNvPicPr>
          <p:nvPr/>
        </p:nvPicPr>
        <p:blipFill rotWithShape="1">
          <a:blip r:embed="rId24" cstate="print">
            <a:extLst>
              <a:ext uri="{28A0092B-C50C-407E-A947-70E740481C1C}">
                <a14:useLocalDpi xmlns:a14="http://schemas.microsoft.com/office/drawing/2010/main" val="0"/>
              </a:ext>
            </a:extLst>
          </a:blip>
          <a:srcRect/>
          <a:stretch/>
        </p:blipFill>
        <p:spPr bwMode="auto">
          <a:xfrm>
            <a:off x="5504994" y="1548854"/>
            <a:ext cx="1390418" cy="973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5" name="円/楕円 194"/>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0" name="円/楕円 199"/>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9" name="円/楕円 100">
            <a:extLst>
              <a:ext uri="{FF2B5EF4-FFF2-40B4-BE49-F238E27FC236}">
                <a16:creationId xmlns:a16="http://schemas.microsoft.com/office/drawing/2014/main" id="{8CBCE441-DE6E-43C3-A50D-4A82EF83A78D}"/>
              </a:ext>
            </a:extLst>
          </p:cNvPr>
          <p:cNvSpPr/>
          <p:nvPr/>
        </p:nvSpPr>
        <p:spPr>
          <a:xfrm>
            <a:off x="989424" y="5779575"/>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1">
            <a:extLst>
              <a:ext uri="{FF2B5EF4-FFF2-40B4-BE49-F238E27FC236}">
                <a16:creationId xmlns:a16="http://schemas.microsoft.com/office/drawing/2014/main" id="{03BA5368-5E62-93A8-DC33-6C81ED7E63AF}"/>
              </a:ext>
            </a:extLst>
          </p:cNvPr>
          <p:cNvGrpSpPr/>
          <p:nvPr/>
        </p:nvGrpSpPr>
        <p:grpSpPr>
          <a:xfrm>
            <a:off x="1622181" y="288390"/>
            <a:ext cx="2053631" cy="1949899"/>
            <a:chOff x="2645711" y="841076"/>
            <a:chExt cx="2667654" cy="2532159"/>
          </a:xfrm>
        </p:grpSpPr>
        <p:grpSp>
          <p:nvGrpSpPr>
            <p:cNvPr id="7" name="グループ化 6">
              <a:extLst>
                <a:ext uri="{FF2B5EF4-FFF2-40B4-BE49-F238E27FC236}">
                  <a16:creationId xmlns:a16="http://schemas.microsoft.com/office/drawing/2014/main" id="{7C223C6A-B1CB-4F85-39C8-633DA00F0E94}"/>
                </a:ext>
              </a:extLst>
            </p:cNvPr>
            <p:cNvGrpSpPr/>
            <p:nvPr/>
          </p:nvGrpSpPr>
          <p:grpSpPr>
            <a:xfrm>
              <a:off x="2951391" y="1221263"/>
              <a:ext cx="2030342" cy="1771248"/>
              <a:chOff x="2951391" y="1221263"/>
              <a:chExt cx="2030342" cy="1771248"/>
            </a:xfrm>
          </p:grpSpPr>
          <p:sp>
            <p:nvSpPr>
              <p:cNvPr id="13" name="円/楕円 33">
                <a:extLst>
                  <a:ext uri="{FF2B5EF4-FFF2-40B4-BE49-F238E27FC236}">
                    <a16:creationId xmlns:a16="http://schemas.microsoft.com/office/drawing/2014/main" id="{27139D38-057F-CCCE-93B1-2ABB622BE71C}"/>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3600" kern="0">
                  <a:solidFill>
                    <a:prstClr val="white"/>
                  </a:solidFill>
                  <a:latin typeface="Meiryo UI"/>
                  <a:ea typeface="Meiryo UI"/>
                </a:endParaRPr>
              </a:p>
            </p:txBody>
          </p:sp>
          <p:sp>
            <p:nvSpPr>
              <p:cNvPr id="15" name="角丸四角形 34">
                <a:extLst>
                  <a:ext uri="{FF2B5EF4-FFF2-40B4-BE49-F238E27FC236}">
                    <a16:creationId xmlns:a16="http://schemas.microsoft.com/office/drawing/2014/main" id="{96B4FC36-842F-E8BD-9AFE-CC15596BB653}"/>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2800" b="1" kern="0" dirty="0">
                    <a:solidFill>
                      <a:prstClr val="white"/>
                    </a:solidFill>
                    <a:latin typeface="Calibri"/>
                    <a:ea typeface="Meiryo UI"/>
                  </a:rPr>
                  <a:t>Frame</a:t>
                </a:r>
                <a:endParaRPr kumimoji="0" lang="ja-JP" altLang="en-US" sz="2400" b="1" kern="0" dirty="0">
                  <a:solidFill>
                    <a:prstClr val="white"/>
                  </a:solidFill>
                  <a:latin typeface="Calibri"/>
                  <a:ea typeface="Meiryo UI"/>
                </a:endParaRPr>
              </a:p>
            </p:txBody>
          </p:sp>
        </p:grpSp>
        <p:pic>
          <p:nvPicPr>
            <p:cNvPr id="11" name="Picture 2" descr="C:\Users\toa27839.TOA\AppData\Local\Temp\notesEA312D\Bubble_material_noshadow-01.png">
              <a:extLst>
                <a:ext uri="{FF2B5EF4-FFF2-40B4-BE49-F238E27FC236}">
                  <a16:creationId xmlns:a16="http://schemas.microsoft.com/office/drawing/2014/main" id="{44D58F9C-F230-471D-245F-BDBFE4716E15}"/>
                </a:ext>
              </a:extLst>
            </p:cNvPr>
            <p:cNvPicPr>
              <a:picLocks noChangeAspect="1" noChangeArrowheads="1"/>
            </p:cNvPicPr>
            <p:nvPr/>
          </p:nvPicPr>
          <p:blipFill rotWithShape="1">
            <a:blip r:embed="rId25"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067061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1+#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8" name="グループ化 127"/>
          <p:cNvGrpSpPr/>
          <p:nvPr/>
        </p:nvGrpSpPr>
        <p:grpSpPr>
          <a:xfrm>
            <a:off x="5504995" y="1553598"/>
            <a:ext cx="4283098" cy="980909"/>
            <a:chOff x="3669572" y="1035306"/>
            <a:chExt cx="2855068" cy="653670"/>
          </a:xfrm>
        </p:grpSpPr>
        <p:pic>
          <p:nvPicPr>
            <p:cNvPr id="129" name="Picture 2"/>
            <p:cNvPicPr>
              <a:picLocks noChangeAspect="1" noChangeArrowheads="1"/>
            </p:cNvPicPr>
            <p:nvPr/>
          </p:nvPicPr>
          <p:blipFill>
            <a:blip r:embed="rId4" cstate="print">
              <a:lum bright="70000" contrast="-70000"/>
              <a:extLst>
                <a:ext uri="{28A0092B-C50C-407E-A947-70E740481C1C}">
                  <a14:useLocalDpi xmlns:a14="http://schemas.microsoft.com/office/drawing/2010/main" val="0"/>
                </a:ext>
              </a:extLst>
            </a:blip>
            <a:srcRect/>
            <a:stretch>
              <a:fillRect/>
            </a:stretch>
          </p:blipFill>
          <p:spPr bwMode="auto">
            <a:xfrm>
              <a:off x="5588204" y="1035306"/>
              <a:ext cx="936436" cy="6536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30" name="Picture 2"/>
            <p:cNvPicPr>
              <a:picLocks noChangeAspect="1" noChangeArrowheads="1"/>
            </p:cNvPicPr>
            <p:nvPr/>
          </p:nvPicPr>
          <p:blipFill rotWithShape="1">
            <a:blip r:embed="rId5" cstate="print">
              <a:lum bright="70000" contrast="-70000"/>
              <a:extLst>
                <a:ext uri="{28A0092B-C50C-407E-A947-70E740481C1C}">
                  <a14:useLocalDpi xmlns:a14="http://schemas.microsoft.com/office/drawing/2010/main" val="0"/>
                </a:ext>
              </a:extLst>
            </a:blip>
            <a:srcRect/>
            <a:stretch/>
          </p:blipFill>
          <p:spPr bwMode="auto">
            <a:xfrm>
              <a:off x="3669572" y="1037109"/>
              <a:ext cx="1884768" cy="64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grpSp>
        <p:nvGrpSpPr>
          <p:cNvPr id="12" name="グループ化 11"/>
          <p:cNvGrpSpPr/>
          <p:nvPr/>
        </p:nvGrpSpPr>
        <p:grpSpPr>
          <a:xfrm>
            <a:off x="1938035" y="4220714"/>
            <a:ext cx="4272612" cy="2880193"/>
            <a:chOff x="1867938" y="2596627"/>
            <a:chExt cx="2848078" cy="1919339"/>
          </a:xfrm>
        </p:grpSpPr>
        <p:grpSp>
          <p:nvGrpSpPr>
            <p:cNvPr id="2" name="グループ化 1"/>
            <p:cNvGrpSpPr/>
            <p:nvPr/>
          </p:nvGrpSpPr>
          <p:grpSpPr>
            <a:xfrm>
              <a:off x="2036106" y="2942245"/>
              <a:ext cx="2384126" cy="1573721"/>
              <a:chOff x="2036106" y="2942245"/>
              <a:chExt cx="2384126" cy="1573721"/>
            </a:xfrm>
          </p:grpSpPr>
          <p:sp>
            <p:nvSpPr>
              <p:cNvPr id="164" name="正方形/長方形 163"/>
              <p:cNvSpPr/>
              <p:nvPr/>
            </p:nvSpPr>
            <p:spPr>
              <a:xfrm>
                <a:off x="2198816" y="294224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167" name="フリーフォーム 166"/>
              <p:cNvSpPr/>
              <p:nvPr/>
            </p:nvSpPr>
            <p:spPr>
              <a:xfrm>
                <a:off x="2305215" y="337588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69" name="フリーフォーム 168"/>
              <p:cNvSpPr/>
              <p:nvPr/>
            </p:nvSpPr>
            <p:spPr>
              <a:xfrm>
                <a:off x="2305215" y="359620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71" name="フリーフォーム 170"/>
              <p:cNvSpPr/>
              <p:nvPr/>
            </p:nvSpPr>
            <p:spPr>
              <a:xfrm>
                <a:off x="2709520" y="4036856"/>
                <a:ext cx="1085338"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96" name="角丸四角形 95"/>
              <p:cNvSpPr/>
              <p:nvPr/>
            </p:nvSpPr>
            <p:spPr>
              <a:xfrm>
                <a:off x="2843808" y="321982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7" name="角丸四角形 96"/>
              <p:cNvSpPr/>
              <p:nvPr/>
            </p:nvSpPr>
            <p:spPr>
              <a:xfrm>
                <a:off x="2843808" y="3462179"/>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9" name="角丸四角形 98"/>
              <p:cNvSpPr/>
              <p:nvPr/>
            </p:nvSpPr>
            <p:spPr>
              <a:xfrm>
                <a:off x="2843808" y="3946894"/>
                <a:ext cx="833231" cy="220088"/>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err="1">
                    <a:solidFill>
                      <a:sysClr val="window" lastClr="FFFFFF"/>
                    </a:solidFill>
                    <a:ea typeface="ＭＳ Ｐゴシック"/>
                  </a:rPr>
                  <a:t>sbAMP</a:t>
                </a:r>
                <a:endParaRPr kumimoji="0" lang="ja-JP" altLang="en-US" sz="1600" kern="0" dirty="0">
                  <a:solidFill>
                    <a:sysClr val="window" lastClr="FFFFFF"/>
                  </a:solidFill>
                  <a:ea typeface="ＭＳ Ｐゴシック"/>
                </a:endParaRPr>
              </a:p>
            </p:txBody>
          </p:sp>
          <p:sp>
            <p:nvSpPr>
              <p:cNvPr id="100" name="フリーフォーム 99"/>
              <p:cNvSpPr/>
              <p:nvPr/>
            </p:nvSpPr>
            <p:spPr>
              <a:xfrm>
                <a:off x="3791857" y="29422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01" name="フリーフォーム 100"/>
              <p:cNvSpPr/>
              <p:nvPr/>
            </p:nvSpPr>
            <p:spPr>
              <a:xfrm>
                <a:off x="2719624" y="29470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05" name="角丸四角形 104"/>
              <p:cNvSpPr/>
              <p:nvPr/>
            </p:nvSpPr>
            <p:spPr>
              <a:xfrm>
                <a:off x="2036106" y="3217738"/>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sp>
          <p:nvSpPr>
            <p:cNvPr id="106" name="正方形/長方形 105"/>
            <p:cNvSpPr/>
            <p:nvPr/>
          </p:nvSpPr>
          <p:spPr>
            <a:xfrm>
              <a:off x="1867938" y="2596627"/>
              <a:ext cx="2848078" cy="307650"/>
            </a:xfrm>
            <a:prstGeom prst="rect">
              <a:avLst/>
            </a:prstGeom>
          </p:spPr>
          <p:txBody>
            <a:bodyPr wrap="square">
              <a:spAutoFit/>
            </a:bodyPr>
            <a:lstStyle/>
            <a:p>
              <a:r>
                <a:rPr lang="en-US" altLang="ja-JP" sz="2400" dirty="0">
                  <a:solidFill>
                    <a:srgbClr val="5F5F5F"/>
                  </a:solidFill>
                  <a:latin typeface="Calibri"/>
                  <a:cs typeface="Consolas" panose="020B0609020204030204" pitchFamily="49" charset="0"/>
                </a:rPr>
                <a:t>Max 2AMP – 8 Zone &amp; 1sbAMP</a:t>
              </a:r>
              <a:endParaRPr lang="ja-JP" altLang="en-US" sz="2400" dirty="0">
                <a:solidFill>
                  <a:srgbClr val="5F5F5F"/>
                </a:solidFill>
                <a:latin typeface="Calibri"/>
                <a:cs typeface="Consolas" panose="020B0609020204030204" pitchFamily="49" charset="0"/>
              </a:endParaRPr>
            </a:p>
          </p:txBody>
        </p:sp>
      </p:grpSp>
      <p:sp>
        <p:nvSpPr>
          <p:cNvPr id="91" name="フリーフォーム 90"/>
          <p:cNvSpPr/>
          <p:nvPr/>
        </p:nvSpPr>
        <p:spPr>
          <a:xfrm>
            <a:off x="5052875" y="4738262"/>
            <a:ext cx="306154" cy="235434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92" name="フリーフォーム 91"/>
          <p:cNvSpPr/>
          <p:nvPr/>
        </p:nvSpPr>
        <p:spPr>
          <a:xfrm>
            <a:off x="5194646" y="4738262"/>
            <a:ext cx="306154" cy="235434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nvGrpSpPr>
          <p:cNvPr id="13" name="グループ化 12"/>
          <p:cNvGrpSpPr/>
          <p:nvPr/>
        </p:nvGrpSpPr>
        <p:grpSpPr>
          <a:xfrm>
            <a:off x="5948768" y="5293143"/>
            <a:ext cx="277271" cy="1188745"/>
            <a:chOff x="3965386" y="3527310"/>
            <a:chExt cx="184826" cy="792171"/>
          </a:xfrm>
        </p:grpSpPr>
        <p:sp>
          <p:nvSpPr>
            <p:cNvPr id="11" name="フリーフォーム 10"/>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フリーフォーム 93"/>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フリーフォーム 135"/>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フリーフォーム 136"/>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 name="フリーフォーム 151"/>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 name="フリーフォーム 152"/>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 name="フリーフォーム 153"/>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5" name="フリーフォーム 154"/>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90" name="角丸四角形 89"/>
          <p:cNvSpPr/>
          <p:nvPr/>
        </p:nvSpPr>
        <p:spPr>
          <a:xfrm>
            <a:off x="5483663" y="5164431"/>
            <a:ext cx="554337" cy="1448261"/>
          </a:xfrm>
          <a:prstGeom prst="roundRect">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239" name="角丸四角形 238"/>
          <p:cNvSpPr/>
          <p:nvPr/>
        </p:nvSpPr>
        <p:spPr>
          <a:xfrm>
            <a:off x="5463531" y="5164431"/>
            <a:ext cx="574469" cy="1428525"/>
          </a:xfrm>
          <a:prstGeom prst="roundRect">
            <a:avLst>
              <a:gd name="adj" fmla="val 8296"/>
            </a:avLst>
          </a:prstGeom>
          <a:noFill/>
          <a:ln>
            <a:solidFill>
              <a:schemeClr val="accent5">
                <a:lumMod val="75000"/>
              </a:schemeClr>
            </a:solidFill>
          </a:ln>
          <a:effectLst>
            <a:glow rad="101600">
              <a:schemeClr val="accent5">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pic>
        <p:nvPicPr>
          <p:cNvPr id="251" name="test_20160523_143811.wmv">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6087403" y="3525022"/>
            <a:ext cx="1922776" cy="1333932"/>
          </a:xfrm>
          <a:prstGeom prst="rect">
            <a:avLst/>
          </a:prstGeom>
          <a:ln>
            <a:noFill/>
          </a:ln>
          <a:effectLst>
            <a:outerShdw blurRad="50800" dist="38100" dir="8100000" algn="tr" rotWithShape="0">
              <a:prstClr val="black">
                <a:alpha val="40000"/>
              </a:prstClr>
            </a:outerShdw>
          </a:effectLst>
        </p:spPr>
      </p:pic>
      <p:sp>
        <p:nvSpPr>
          <p:cNvPr id="272" name="正方形/長方形 271"/>
          <p:cNvSpPr/>
          <p:nvPr/>
        </p:nvSpPr>
        <p:spPr>
          <a:xfrm>
            <a:off x="10701131" y="10467650"/>
            <a:ext cx="1823952" cy="554026"/>
          </a:xfrm>
          <a:prstGeom prst="rect">
            <a:avLst/>
          </a:prstGeom>
        </p:spPr>
        <p:txBody>
          <a:bodyPr wrap="none" lIns="137187" tIns="68594" rIns="137187" bIns="68594">
            <a:spAutoFit/>
          </a:bodyPr>
          <a:lstStyle/>
          <a:p>
            <a:r>
              <a:rPr lang="en-US" altLang="ja-JP" sz="2700" dirty="0"/>
              <a:t>Setting A</a:t>
            </a:r>
            <a:endParaRPr lang="ja-JP" altLang="en-US" sz="3000" dirty="0"/>
          </a:p>
        </p:txBody>
      </p:sp>
      <p:sp>
        <p:nvSpPr>
          <p:cNvPr id="273" name="正方形/長方形 272"/>
          <p:cNvSpPr/>
          <p:nvPr/>
        </p:nvSpPr>
        <p:spPr>
          <a:xfrm>
            <a:off x="16128255" y="10463782"/>
            <a:ext cx="1822348" cy="554026"/>
          </a:xfrm>
          <a:prstGeom prst="rect">
            <a:avLst/>
          </a:prstGeom>
        </p:spPr>
        <p:txBody>
          <a:bodyPr wrap="none" lIns="137187" tIns="68594" rIns="137187" bIns="68594">
            <a:spAutoFit/>
          </a:bodyPr>
          <a:lstStyle/>
          <a:p>
            <a:r>
              <a:rPr lang="en-US" altLang="ja-JP" sz="2700" dirty="0"/>
              <a:t>Setting B</a:t>
            </a:r>
            <a:endParaRPr lang="ja-JP" altLang="en-US" sz="3000" dirty="0"/>
          </a:p>
        </p:txBody>
      </p:sp>
      <p:sp>
        <p:nvSpPr>
          <p:cNvPr id="274" name="正方形/長方形 273"/>
          <p:cNvSpPr/>
          <p:nvPr/>
        </p:nvSpPr>
        <p:spPr>
          <a:xfrm>
            <a:off x="21853554" y="10463782"/>
            <a:ext cx="1822348" cy="554026"/>
          </a:xfrm>
          <a:prstGeom prst="rect">
            <a:avLst/>
          </a:prstGeom>
        </p:spPr>
        <p:txBody>
          <a:bodyPr wrap="none" lIns="137187" tIns="68594" rIns="137187" bIns="68594">
            <a:spAutoFit/>
          </a:bodyPr>
          <a:lstStyle/>
          <a:p>
            <a:r>
              <a:rPr lang="en-US" altLang="ja-JP" sz="2700" dirty="0"/>
              <a:t>Setting C</a:t>
            </a:r>
            <a:endParaRPr lang="ja-JP" altLang="en-US" sz="3000" dirty="0"/>
          </a:p>
        </p:txBody>
      </p:sp>
      <p:grpSp>
        <p:nvGrpSpPr>
          <p:cNvPr id="2056" name="グループ化 2055"/>
          <p:cNvGrpSpPr/>
          <p:nvPr/>
        </p:nvGrpSpPr>
        <p:grpSpPr>
          <a:xfrm>
            <a:off x="8109648" y="3576226"/>
            <a:ext cx="5338641" cy="3694455"/>
            <a:chOff x="4718097" y="2383170"/>
            <a:chExt cx="3558682" cy="2461957"/>
          </a:xfrm>
        </p:grpSpPr>
        <p:grpSp>
          <p:nvGrpSpPr>
            <p:cNvPr id="2054" name="グループ化 2053"/>
            <p:cNvGrpSpPr/>
            <p:nvPr/>
          </p:nvGrpSpPr>
          <p:grpSpPr>
            <a:xfrm>
              <a:off x="5990476" y="2434658"/>
              <a:ext cx="2285570" cy="751519"/>
              <a:chOff x="5990476" y="2453450"/>
              <a:chExt cx="2285570" cy="751519"/>
            </a:xfrm>
          </p:grpSpPr>
          <p:grpSp>
            <p:nvGrpSpPr>
              <p:cNvPr id="252" name="グループ化 251"/>
              <p:cNvGrpSpPr/>
              <p:nvPr/>
            </p:nvGrpSpPr>
            <p:grpSpPr>
              <a:xfrm>
                <a:off x="6706167" y="2491019"/>
                <a:ext cx="370132" cy="656384"/>
                <a:chOff x="6444376" y="2997256"/>
                <a:chExt cx="370132" cy="1316671"/>
              </a:xfrm>
            </p:grpSpPr>
            <p:sp>
              <p:nvSpPr>
                <p:cNvPr id="253" name="フリーフォーム 252"/>
                <p:cNvSpPr/>
                <p:nvPr/>
              </p:nvSpPr>
              <p:spPr>
                <a:xfrm>
                  <a:off x="6463664" y="299725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4" name="フリーフォーム 253"/>
                <p:cNvSpPr/>
                <p:nvPr/>
              </p:nvSpPr>
              <p:spPr>
                <a:xfrm>
                  <a:off x="6463664" y="3185351"/>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5" name="フリーフォーム 254"/>
                <p:cNvSpPr/>
                <p:nvPr/>
              </p:nvSpPr>
              <p:spPr>
                <a:xfrm>
                  <a:off x="6463664" y="337344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6" name="フリーフォーム 255"/>
                <p:cNvSpPr/>
                <p:nvPr/>
              </p:nvSpPr>
              <p:spPr>
                <a:xfrm>
                  <a:off x="6463664" y="356154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7" name="フリーフォーム 256"/>
                <p:cNvSpPr/>
                <p:nvPr/>
              </p:nvSpPr>
              <p:spPr>
                <a:xfrm>
                  <a:off x="6463664" y="374963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8" name="フリーフォーム 257"/>
                <p:cNvSpPr/>
                <p:nvPr/>
              </p:nvSpPr>
              <p:spPr>
                <a:xfrm>
                  <a:off x="6463664" y="3937733"/>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9" name="フリーフォーム 258"/>
                <p:cNvSpPr/>
                <p:nvPr/>
              </p:nvSpPr>
              <p:spPr>
                <a:xfrm>
                  <a:off x="6463664" y="412582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60" name="フリーフォーム 259"/>
                <p:cNvSpPr/>
                <p:nvPr/>
              </p:nvSpPr>
              <p:spPr>
                <a:xfrm>
                  <a:off x="6463664" y="431392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61" name="円/楕円 260"/>
                <p:cNvSpPr/>
                <p:nvPr/>
              </p:nvSpPr>
              <p:spPr>
                <a:xfrm>
                  <a:off x="6444376" y="3349450"/>
                  <a:ext cx="45719" cy="50120"/>
                </a:xfrm>
                <a:prstGeom prst="ellipse">
                  <a:avLst/>
                </a:prstGeom>
                <a:solidFill>
                  <a:srgbClr val="FFCC99"/>
                </a:solid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264" name="フリーフォーム 263"/>
              <p:cNvSpPr/>
              <p:nvPr/>
            </p:nvSpPr>
            <p:spPr>
              <a:xfrm>
                <a:off x="6422947" y="261108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65" name="フリーフォーム 264"/>
              <p:cNvSpPr/>
              <p:nvPr/>
            </p:nvSpPr>
            <p:spPr>
              <a:xfrm>
                <a:off x="6466422" y="297760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43" name="角丸四角形 242"/>
              <p:cNvSpPr/>
              <p:nvPr/>
            </p:nvSpPr>
            <p:spPr>
              <a:xfrm>
                <a:off x="5990476" y="2495678"/>
                <a:ext cx="569108" cy="220088"/>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262" name="角丸四角形 261"/>
              <p:cNvSpPr/>
              <p:nvPr/>
            </p:nvSpPr>
            <p:spPr>
              <a:xfrm>
                <a:off x="6679465" y="2453450"/>
                <a:ext cx="277623" cy="725102"/>
              </a:xfrm>
              <a:prstGeom prst="roundRect">
                <a:avLst>
                  <a:gd name="adj" fmla="val 6515"/>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263" name="角丸四角形 262"/>
              <p:cNvSpPr/>
              <p:nvPr/>
            </p:nvSpPr>
            <p:spPr>
              <a:xfrm>
                <a:off x="5990476" y="2859782"/>
                <a:ext cx="569108" cy="220088"/>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2051" name="右中かっこ 2050"/>
              <p:cNvSpPr/>
              <p:nvPr/>
            </p:nvSpPr>
            <p:spPr>
              <a:xfrm>
                <a:off x="7094909" y="2461260"/>
                <a:ext cx="80199" cy="743709"/>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66" name="正方形/長方形 265"/>
              <p:cNvSpPr/>
              <p:nvPr/>
            </p:nvSpPr>
            <p:spPr>
              <a:xfrm>
                <a:off x="7121711" y="2675050"/>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sp>
            <p:nvSpPr>
              <p:cNvPr id="268" name="角丸四角形 267"/>
              <p:cNvSpPr/>
              <p:nvPr/>
            </p:nvSpPr>
            <p:spPr>
              <a:xfrm>
                <a:off x="7922675" y="2709628"/>
                <a:ext cx="353371" cy="102673"/>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sp>
            <p:nvSpPr>
              <p:cNvPr id="246" name="角丸四角形 245"/>
              <p:cNvSpPr/>
              <p:nvPr/>
            </p:nvSpPr>
            <p:spPr>
              <a:xfrm>
                <a:off x="7922675" y="2820778"/>
                <a:ext cx="353371" cy="102673"/>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grpSp>
        <p:pic>
          <p:nvPicPr>
            <p:cNvPr id="269" name="Picture 2"/>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4720757" y="2383170"/>
              <a:ext cx="1144532" cy="77066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0" name="Picture 3"/>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718097" y="3177203"/>
              <a:ext cx="1134842" cy="7748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1" name="Picture 4"/>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721230" y="3996278"/>
              <a:ext cx="1128426" cy="7795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275" name="グループ化 274"/>
            <p:cNvGrpSpPr/>
            <p:nvPr/>
          </p:nvGrpSpPr>
          <p:grpSpPr>
            <a:xfrm>
              <a:off x="5990158" y="3254274"/>
              <a:ext cx="2285570" cy="725102"/>
              <a:chOff x="5990476" y="2453450"/>
              <a:chExt cx="2285570" cy="725102"/>
            </a:xfrm>
          </p:grpSpPr>
          <p:grpSp>
            <p:nvGrpSpPr>
              <p:cNvPr id="276" name="グループ化 275"/>
              <p:cNvGrpSpPr/>
              <p:nvPr/>
            </p:nvGrpSpPr>
            <p:grpSpPr>
              <a:xfrm>
                <a:off x="6706167" y="2491019"/>
                <a:ext cx="370132" cy="656384"/>
                <a:chOff x="6444376" y="2997256"/>
                <a:chExt cx="370132" cy="1316671"/>
              </a:xfrm>
            </p:grpSpPr>
            <p:sp>
              <p:nvSpPr>
                <p:cNvPr id="286" name="フリーフォーム 285"/>
                <p:cNvSpPr/>
                <p:nvPr/>
              </p:nvSpPr>
              <p:spPr>
                <a:xfrm>
                  <a:off x="6463664" y="299725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7" name="フリーフォーム 286"/>
                <p:cNvSpPr/>
                <p:nvPr/>
              </p:nvSpPr>
              <p:spPr>
                <a:xfrm>
                  <a:off x="6463664" y="3185351"/>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8" name="フリーフォーム 287"/>
                <p:cNvSpPr/>
                <p:nvPr/>
              </p:nvSpPr>
              <p:spPr>
                <a:xfrm>
                  <a:off x="6463664" y="337344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9" name="フリーフォーム 288"/>
                <p:cNvSpPr/>
                <p:nvPr/>
              </p:nvSpPr>
              <p:spPr>
                <a:xfrm>
                  <a:off x="6463664" y="356154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0" name="フリーフォーム 289"/>
                <p:cNvSpPr/>
                <p:nvPr/>
              </p:nvSpPr>
              <p:spPr>
                <a:xfrm>
                  <a:off x="6463664" y="374963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1" name="フリーフォーム 290"/>
                <p:cNvSpPr/>
                <p:nvPr/>
              </p:nvSpPr>
              <p:spPr>
                <a:xfrm>
                  <a:off x="6463664" y="3937733"/>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2" name="フリーフォーム 291"/>
                <p:cNvSpPr/>
                <p:nvPr/>
              </p:nvSpPr>
              <p:spPr>
                <a:xfrm>
                  <a:off x="6463664" y="412582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3" name="フリーフォーム 292"/>
                <p:cNvSpPr/>
                <p:nvPr/>
              </p:nvSpPr>
              <p:spPr>
                <a:xfrm>
                  <a:off x="6463664" y="431392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4" name="円/楕円 293"/>
                <p:cNvSpPr/>
                <p:nvPr/>
              </p:nvSpPr>
              <p:spPr>
                <a:xfrm>
                  <a:off x="6444376" y="3349450"/>
                  <a:ext cx="45719" cy="50120"/>
                </a:xfrm>
                <a:prstGeom prst="ellipse">
                  <a:avLst/>
                </a:prstGeom>
                <a:solidFill>
                  <a:srgbClr val="FFCC99"/>
                </a:solid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277" name="フリーフォーム 276"/>
              <p:cNvSpPr/>
              <p:nvPr/>
            </p:nvSpPr>
            <p:spPr>
              <a:xfrm>
                <a:off x="6422947" y="261108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78" name="フリーフォーム 277"/>
              <p:cNvSpPr/>
              <p:nvPr/>
            </p:nvSpPr>
            <p:spPr>
              <a:xfrm>
                <a:off x="6466422" y="297760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79" name="角丸四角形 278"/>
              <p:cNvSpPr/>
              <p:nvPr/>
            </p:nvSpPr>
            <p:spPr>
              <a:xfrm>
                <a:off x="5990476" y="2495678"/>
                <a:ext cx="569108" cy="220088"/>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280" name="角丸四角形 279"/>
              <p:cNvSpPr/>
              <p:nvPr/>
            </p:nvSpPr>
            <p:spPr>
              <a:xfrm>
                <a:off x="6679465" y="2453450"/>
                <a:ext cx="277623" cy="725102"/>
              </a:xfrm>
              <a:prstGeom prst="roundRect">
                <a:avLst>
                  <a:gd name="adj" fmla="val 6515"/>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281" name="角丸四角形 280"/>
              <p:cNvSpPr/>
              <p:nvPr/>
            </p:nvSpPr>
            <p:spPr>
              <a:xfrm>
                <a:off x="5990476" y="2859782"/>
                <a:ext cx="569108" cy="220088"/>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282" name="右中かっこ 281"/>
              <p:cNvSpPr/>
              <p:nvPr/>
            </p:nvSpPr>
            <p:spPr>
              <a:xfrm>
                <a:off x="7094909" y="2473029"/>
                <a:ext cx="80199" cy="315405"/>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83" name="正方形/長方形 282"/>
              <p:cNvSpPr/>
              <p:nvPr/>
            </p:nvSpPr>
            <p:spPr>
              <a:xfrm>
                <a:off x="7121711" y="2487902"/>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sp>
            <p:nvSpPr>
              <p:cNvPr id="284" name="角丸四角形 283"/>
              <p:cNvSpPr/>
              <p:nvPr/>
            </p:nvSpPr>
            <p:spPr>
              <a:xfrm>
                <a:off x="7922675" y="2597466"/>
                <a:ext cx="353371" cy="102673"/>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sp>
            <p:nvSpPr>
              <p:cNvPr id="285" name="角丸四角形 284"/>
              <p:cNvSpPr/>
              <p:nvPr/>
            </p:nvSpPr>
            <p:spPr>
              <a:xfrm>
                <a:off x="7922675" y="2960638"/>
                <a:ext cx="353371" cy="102673"/>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grpSp>
        <p:sp>
          <p:nvSpPr>
            <p:cNvPr id="295" name="右中かっこ 294"/>
            <p:cNvSpPr/>
            <p:nvPr/>
          </p:nvSpPr>
          <p:spPr>
            <a:xfrm>
              <a:off x="7095230" y="3648766"/>
              <a:ext cx="80199" cy="315405"/>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96" name="正方形/長方形 295"/>
            <p:cNvSpPr/>
            <p:nvPr/>
          </p:nvSpPr>
          <p:spPr>
            <a:xfrm>
              <a:off x="7122032" y="3663639"/>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grpSp>
          <p:nvGrpSpPr>
            <p:cNvPr id="2055" name="グループ化 2054"/>
            <p:cNvGrpSpPr/>
            <p:nvPr/>
          </p:nvGrpSpPr>
          <p:grpSpPr>
            <a:xfrm>
              <a:off x="5991209" y="4033834"/>
              <a:ext cx="2285570" cy="811293"/>
              <a:chOff x="5991209" y="3962515"/>
              <a:chExt cx="2285570" cy="811293"/>
            </a:xfrm>
          </p:grpSpPr>
          <p:grpSp>
            <p:nvGrpSpPr>
              <p:cNvPr id="298" name="グループ化 297"/>
              <p:cNvGrpSpPr/>
              <p:nvPr/>
            </p:nvGrpSpPr>
            <p:grpSpPr>
              <a:xfrm>
                <a:off x="5991209" y="3962515"/>
                <a:ext cx="2285570" cy="776428"/>
                <a:chOff x="5990476" y="2402124"/>
                <a:chExt cx="2285570" cy="776428"/>
              </a:xfrm>
            </p:grpSpPr>
            <p:grpSp>
              <p:nvGrpSpPr>
                <p:cNvPr id="299" name="グループ化 298"/>
                <p:cNvGrpSpPr/>
                <p:nvPr/>
              </p:nvGrpSpPr>
              <p:grpSpPr>
                <a:xfrm>
                  <a:off x="6706167" y="2491019"/>
                  <a:ext cx="370132" cy="656384"/>
                  <a:chOff x="6444376" y="2997256"/>
                  <a:chExt cx="370132" cy="1316671"/>
                </a:xfrm>
              </p:grpSpPr>
              <p:sp>
                <p:nvSpPr>
                  <p:cNvPr id="309" name="フリーフォーム 308"/>
                  <p:cNvSpPr/>
                  <p:nvPr/>
                </p:nvSpPr>
                <p:spPr>
                  <a:xfrm>
                    <a:off x="6463664" y="299725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0" name="フリーフォーム 309"/>
                  <p:cNvSpPr/>
                  <p:nvPr/>
                </p:nvSpPr>
                <p:spPr>
                  <a:xfrm>
                    <a:off x="6463664" y="3185351"/>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1" name="フリーフォーム 310"/>
                  <p:cNvSpPr/>
                  <p:nvPr/>
                </p:nvSpPr>
                <p:spPr>
                  <a:xfrm>
                    <a:off x="6463664" y="337344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2" name="フリーフォーム 311"/>
                  <p:cNvSpPr/>
                  <p:nvPr/>
                </p:nvSpPr>
                <p:spPr>
                  <a:xfrm>
                    <a:off x="6463664" y="356154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3" name="フリーフォーム 312"/>
                  <p:cNvSpPr/>
                  <p:nvPr/>
                </p:nvSpPr>
                <p:spPr>
                  <a:xfrm>
                    <a:off x="6463664" y="374963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4" name="フリーフォーム 313"/>
                  <p:cNvSpPr/>
                  <p:nvPr/>
                </p:nvSpPr>
                <p:spPr>
                  <a:xfrm>
                    <a:off x="6463664" y="3937733"/>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5" name="フリーフォーム 314"/>
                  <p:cNvSpPr/>
                  <p:nvPr/>
                </p:nvSpPr>
                <p:spPr>
                  <a:xfrm>
                    <a:off x="6463664" y="412582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6" name="フリーフォーム 315"/>
                  <p:cNvSpPr/>
                  <p:nvPr/>
                </p:nvSpPr>
                <p:spPr>
                  <a:xfrm>
                    <a:off x="6463664" y="431392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7" name="円/楕円 316"/>
                  <p:cNvSpPr/>
                  <p:nvPr/>
                </p:nvSpPr>
                <p:spPr>
                  <a:xfrm>
                    <a:off x="6444376" y="3349450"/>
                    <a:ext cx="45719" cy="50120"/>
                  </a:xfrm>
                  <a:prstGeom prst="ellipse">
                    <a:avLst/>
                  </a:prstGeom>
                  <a:solidFill>
                    <a:srgbClr val="FFCC99"/>
                  </a:solid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300" name="フリーフォーム 299"/>
                <p:cNvSpPr/>
                <p:nvPr/>
              </p:nvSpPr>
              <p:spPr>
                <a:xfrm>
                  <a:off x="6422947" y="261108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01" name="フリーフォーム 300"/>
                <p:cNvSpPr/>
                <p:nvPr/>
              </p:nvSpPr>
              <p:spPr>
                <a:xfrm>
                  <a:off x="6466422" y="297760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02" name="角丸四角形 301"/>
                <p:cNvSpPr/>
                <p:nvPr/>
              </p:nvSpPr>
              <p:spPr>
                <a:xfrm>
                  <a:off x="5990476" y="2495678"/>
                  <a:ext cx="569108" cy="220088"/>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303" name="角丸四角形 302"/>
                <p:cNvSpPr/>
                <p:nvPr/>
              </p:nvSpPr>
              <p:spPr>
                <a:xfrm>
                  <a:off x="6679465" y="2453450"/>
                  <a:ext cx="277623" cy="725102"/>
                </a:xfrm>
                <a:prstGeom prst="roundRect">
                  <a:avLst>
                    <a:gd name="adj" fmla="val 6515"/>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304" name="角丸四角形 303"/>
                <p:cNvSpPr/>
                <p:nvPr/>
              </p:nvSpPr>
              <p:spPr>
                <a:xfrm>
                  <a:off x="5990476" y="2859782"/>
                  <a:ext cx="569108" cy="220088"/>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305" name="右中かっこ 304"/>
                <p:cNvSpPr/>
                <p:nvPr/>
              </p:nvSpPr>
              <p:spPr>
                <a:xfrm>
                  <a:off x="7094909" y="2471000"/>
                  <a:ext cx="80199" cy="147138"/>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06" name="正方形/長方形 305"/>
                <p:cNvSpPr/>
                <p:nvPr/>
              </p:nvSpPr>
              <p:spPr>
                <a:xfrm>
                  <a:off x="7121711" y="2402124"/>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sp>
              <p:nvSpPr>
                <p:cNvPr id="307" name="角丸四角形 306"/>
                <p:cNvSpPr/>
                <p:nvPr/>
              </p:nvSpPr>
              <p:spPr>
                <a:xfrm>
                  <a:off x="7922675" y="2511688"/>
                  <a:ext cx="353371" cy="102673"/>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sp>
              <p:nvSpPr>
                <p:cNvPr id="308" name="角丸四角形 307"/>
                <p:cNvSpPr/>
                <p:nvPr/>
              </p:nvSpPr>
              <p:spPr>
                <a:xfrm>
                  <a:off x="7922675" y="3065120"/>
                  <a:ext cx="353371" cy="102673"/>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grpSp>
          <p:sp>
            <p:nvSpPr>
              <p:cNvPr id="318" name="右中かっこ 317"/>
              <p:cNvSpPr/>
              <p:nvPr/>
            </p:nvSpPr>
            <p:spPr>
              <a:xfrm>
                <a:off x="7096281" y="4581316"/>
                <a:ext cx="80199" cy="147138"/>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19" name="正方形/長方形 318"/>
              <p:cNvSpPr/>
              <p:nvPr/>
            </p:nvSpPr>
            <p:spPr>
              <a:xfrm>
                <a:off x="7123083" y="4527688"/>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grpSp>
        <p:sp>
          <p:nvSpPr>
            <p:cNvPr id="320" name="右中かっこ 319"/>
            <p:cNvSpPr/>
            <p:nvPr/>
          </p:nvSpPr>
          <p:spPr>
            <a:xfrm>
              <a:off x="7095230" y="4274775"/>
              <a:ext cx="80199" cy="346946"/>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21" name="正方形/長方形 320"/>
            <p:cNvSpPr/>
            <p:nvPr/>
          </p:nvSpPr>
          <p:spPr>
            <a:xfrm>
              <a:off x="7122032" y="4310236"/>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sp>
          <p:nvSpPr>
            <p:cNvPr id="322" name="角丸四角形 321"/>
            <p:cNvSpPr/>
            <p:nvPr/>
          </p:nvSpPr>
          <p:spPr>
            <a:xfrm>
              <a:off x="7922996" y="4344814"/>
              <a:ext cx="353371" cy="102673"/>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sp>
          <p:nvSpPr>
            <p:cNvPr id="323" name="角丸四角形 322"/>
            <p:cNvSpPr/>
            <p:nvPr/>
          </p:nvSpPr>
          <p:spPr>
            <a:xfrm>
              <a:off x="7922996" y="4455964"/>
              <a:ext cx="353371" cy="102673"/>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grpSp>
      <p:sp>
        <p:nvSpPr>
          <p:cNvPr id="324" name="正方形/長方形 323"/>
          <p:cNvSpPr/>
          <p:nvPr/>
        </p:nvSpPr>
        <p:spPr>
          <a:xfrm>
            <a:off x="2321765" y="7100907"/>
            <a:ext cx="4095146" cy="415669"/>
          </a:xfrm>
          <a:prstGeom prst="rect">
            <a:avLst/>
          </a:prstGeom>
        </p:spPr>
        <p:txBody>
          <a:bodyPr wrap="square" lIns="137187" tIns="68594" rIns="137187" bIns="68594">
            <a:spAutoFit/>
          </a:bodyPr>
          <a:lstStyle/>
          <a:p>
            <a:r>
              <a:rPr lang="en-US" altLang="ja-JP" dirty="0">
                <a:solidFill>
                  <a:srgbClr val="5F5F5F"/>
                </a:solidFill>
                <a:latin typeface="Calibri"/>
                <a:cs typeface="Consolas" panose="020B0609020204030204" pitchFamily="49" charset="0"/>
              </a:rPr>
              <a:t>equipped with 2in/8out speaker selector </a:t>
            </a:r>
            <a:endParaRPr lang="ja-JP" altLang="en-US" dirty="0">
              <a:solidFill>
                <a:srgbClr val="5F5F5F"/>
              </a:solidFill>
              <a:latin typeface="Calibri"/>
              <a:cs typeface="Consolas" panose="020B0609020204030204" pitchFamily="49" charset="0"/>
            </a:endParaRPr>
          </a:p>
        </p:txBody>
      </p:sp>
      <p:sp>
        <p:nvSpPr>
          <p:cNvPr id="182" name="四角形吹き出し 181"/>
          <p:cNvSpPr/>
          <p:nvPr/>
        </p:nvSpPr>
        <p:spPr>
          <a:xfrm>
            <a:off x="6318672" y="5047465"/>
            <a:ext cx="1884785" cy="786484"/>
          </a:xfrm>
          <a:prstGeom prst="wedgeRectCallout">
            <a:avLst>
              <a:gd name="adj1" fmla="val -5732"/>
              <a:gd name="adj2" fmla="val 66191"/>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54011" tIns="68594" rIns="54011"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You can arrange the zones which these two AMPs cover.</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pic>
        <p:nvPicPr>
          <p:cNvPr id="1026" name="Picture 2"/>
          <p:cNvPicPr>
            <a:picLocks noChangeAspect="1" noChangeArrowheads="1"/>
          </p:cNvPicPr>
          <p:nvPr/>
        </p:nvPicPr>
        <p:blipFill>
          <a:blip r:embed="rId10">
            <a:extLst>
              <a:ext uri="{BEBA8EAE-BF5A-486C-A8C5-ECC9F3942E4B}">
                <a14:imgProps xmlns:a14="http://schemas.microsoft.com/office/drawing/2010/main">
                  <a14:imgLayer r:embed="rId11">
                    <a14:imgEffect>
                      <a14:backgroundRemoval t="1544" b="96398" l="5707" r="89946">
                        <a14:foregroundMark x1="14402" y1="21784" x2="14402" y2="21784"/>
                        <a14:foregroundMark x1="9511" y1="24700" x2="9511" y2="24700"/>
                        <a14:foregroundMark x1="8696" y1="26587" x2="8696" y2="26587"/>
                        <a14:foregroundMark x1="8967" y1="25386" x2="8967" y2="25386"/>
                        <a14:foregroundMark x1="10054" y1="27616" x2="10054" y2="27616"/>
                        <a14:foregroundMark x1="78261" y1="31904" x2="78261" y2="31904"/>
                        <a14:backgroundMark x1="46196" y1="88679" x2="46196" y2="88679"/>
                        <a14:backgroundMark x1="29620" y1="92796" x2="29620" y2="92796"/>
                        <a14:backgroundMark x1="81522" y1="31732" x2="81522" y2="31732"/>
                        <a14:backgroundMark x1="80435" y1="31904" x2="80435" y2="31904"/>
                        <a14:backgroundMark x1="27989" y1="14923" x2="27989" y2="14923"/>
                      </a14:backgroundRemoval>
                    </a14:imgEffect>
                  </a14:imgLayer>
                </a14:imgProps>
              </a:ext>
              <a:ext uri="{28A0092B-C50C-407E-A947-70E740481C1C}">
                <a14:useLocalDpi xmlns:a14="http://schemas.microsoft.com/office/drawing/2010/main" val="0"/>
              </a:ext>
            </a:extLst>
          </a:blip>
          <a:srcRect/>
          <a:stretch>
            <a:fillRect/>
          </a:stretch>
        </p:blipFill>
        <p:spPr bwMode="auto">
          <a:xfrm>
            <a:off x="6634477" y="5948703"/>
            <a:ext cx="2396085" cy="379709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58" name="正方形/長方形 157"/>
          <p:cNvSpPr/>
          <p:nvPr/>
        </p:nvSpPr>
        <p:spPr>
          <a:xfrm>
            <a:off x="5351085" y="975556"/>
            <a:ext cx="1697251" cy="554202"/>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VX-3008F</a:t>
            </a:r>
            <a:endParaRPr lang="ja-JP" altLang="en-US" sz="3000" dirty="0">
              <a:solidFill>
                <a:schemeClr val="accent6">
                  <a:lumMod val="75000"/>
                </a:schemeClr>
              </a:solidFill>
              <a:latin typeface="Calibri"/>
            </a:endParaRPr>
          </a:p>
        </p:txBody>
      </p:sp>
      <p:grpSp>
        <p:nvGrpSpPr>
          <p:cNvPr id="160" name="グループ化 159"/>
          <p:cNvGrpSpPr/>
          <p:nvPr/>
        </p:nvGrpSpPr>
        <p:grpSpPr>
          <a:xfrm>
            <a:off x="3121793" y="976767"/>
            <a:ext cx="2002862" cy="1568697"/>
            <a:chOff x="2080954" y="650910"/>
            <a:chExt cx="1335087" cy="1045368"/>
          </a:xfrm>
        </p:grpSpPr>
        <p:pic>
          <p:nvPicPr>
            <p:cNvPr id="161" name="Picture 5"/>
            <p:cNvPicPr>
              <a:picLocks noChangeAspect="1" noChangeArrowheads="1"/>
            </p:cNvPicPr>
            <p:nvPr/>
          </p:nvPicPr>
          <p:blipFill>
            <a:blip r:embed="rId12" cstate="print">
              <a:lum bright="70000" contrast="-70000"/>
              <a:extLst>
                <a:ext uri="{28A0092B-C50C-407E-A947-70E740481C1C}">
                  <a14:useLocalDpi xmlns:a14="http://schemas.microsoft.com/office/drawing/2010/main" val="0"/>
                </a:ext>
              </a:extLst>
            </a:blip>
            <a:srcRect/>
            <a:stretch>
              <a:fillRect/>
            </a:stretch>
          </p:blipFill>
          <p:spPr bwMode="auto">
            <a:xfrm>
              <a:off x="2080954" y="650910"/>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2" name="Picture 2"/>
            <p:cNvPicPr>
              <a:picLocks noChangeAspect="1" noChangeArrowheads="1"/>
            </p:cNvPicPr>
            <p:nvPr/>
          </p:nvPicPr>
          <p:blipFill>
            <a:blip r:embed="rId1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63" name="Picture 2"/>
            <p:cNvPicPr>
              <a:picLocks noChangeAspect="1" noChangeArrowheads="1"/>
            </p:cNvPicPr>
            <p:nvPr/>
          </p:nvPicPr>
          <p:blipFill>
            <a:blip r:embed="rId1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66" name="正方形/長方形 165"/>
          <p:cNvSpPr/>
          <p:nvPr/>
        </p:nvSpPr>
        <p:spPr>
          <a:xfrm>
            <a:off x="2838640" y="2506997"/>
            <a:ext cx="10177552" cy="877523"/>
          </a:xfrm>
          <a:prstGeom prst="rect">
            <a:avLst/>
          </a:prstGeom>
        </p:spPr>
        <p:txBody>
          <a:bodyPr wrap="square" lIns="137187" tIns="68594" rIns="137187" bIns="68594">
            <a:spAutoFit/>
          </a:bodyPr>
          <a:lstStyle/>
          <a:p>
            <a:r>
              <a:rPr lang="en-US" altLang="ja-JP" sz="2400" b="1" dirty="0">
                <a:solidFill>
                  <a:srgbClr val="5F5F5F"/>
                </a:solidFill>
                <a:latin typeface="Calibri"/>
                <a:cs typeface="Consolas" panose="020B0609020204030204" pitchFamily="49" charset="0"/>
              </a:rPr>
              <a:t>VX-3008F</a:t>
            </a:r>
            <a:r>
              <a:rPr lang="en-US" altLang="ja-JP" sz="2400" dirty="0">
                <a:solidFill>
                  <a:srgbClr val="5F5F5F"/>
                </a:solidFill>
                <a:latin typeface="Calibri"/>
                <a:cs typeface="Consolas" panose="020B0609020204030204" pitchFamily="49" charset="0"/>
              </a:rPr>
              <a:t> has </a:t>
            </a:r>
            <a:r>
              <a:rPr lang="en-US" altLang="ja-JP" sz="2400" b="1" dirty="0">
                <a:solidFill>
                  <a:srgbClr val="5F5F5F"/>
                </a:solidFill>
                <a:latin typeface="Calibri"/>
                <a:cs typeface="Consolas" panose="020B0609020204030204" pitchFamily="49" charset="0"/>
              </a:rPr>
              <a:t>2 bus line </a:t>
            </a:r>
            <a:r>
              <a:rPr lang="en-US" altLang="ja-JP" sz="2400" dirty="0">
                <a:solidFill>
                  <a:srgbClr val="5F5F5F"/>
                </a:solidFill>
                <a:latin typeface="Calibri"/>
                <a:cs typeface="Consolas" panose="020B0609020204030204" pitchFamily="49" charset="0"/>
              </a:rPr>
              <a:t>and </a:t>
            </a:r>
            <a:r>
              <a:rPr lang="en-US" altLang="ja-JP" sz="2400" b="1" dirty="0">
                <a:solidFill>
                  <a:srgbClr val="5F5F5F"/>
                </a:solidFill>
                <a:latin typeface="Calibri"/>
                <a:cs typeface="Consolas" panose="020B0609020204030204" pitchFamily="49" charset="0"/>
              </a:rPr>
              <a:t>8 zone speaker selector</a:t>
            </a:r>
            <a:r>
              <a:rPr lang="en-US" altLang="ja-JP" sz="2400" dirty="0">
                <a:solidFill>
                  <a:srgbClr val="5F5F5F"/>
                </a:solidFill>
                <a:latin typeface="Calibri"/>
                <a:cs typeface="Consolas" panose="020B0609020204030204" pitchFamily="49" charset="0"/>
              </a:rPr>
              <a:t>. Using speaker selector, the system can broadcasts to many zones with only 1 AMP.</a:t>
            </a:r>
            <a:endParaRPr lang="ja-JP" altLang="en-US" sz="2400" dirty="0">
              <a:solidFill>
                <a:srgbClr val="5F5F5F"/>
              </a:solidFill>
              <a:latin typeface="Calibri"/>
              <a:cs typeface="Consolas" panose="020B0609020204030204" pitchFamily="49" charset="0"/>
            </a:endParaRPr>
          </a:p>
        </p:txBody>
      </p:sp>
      <p:pic>
        <p:nvPicPr>
          <p:cNvPr id="168" name="Picture 2"/>
          <p:cNvPicPr>
            <a:picLocks noChangeAspect="1" noChangeArrowheads="1"/>
          </p:cNvPicPr>
          <p:nvPr/>
        </p:nvPicPr>
        <p:blipFill rotWithShape="1">
          <a:blip r:embed="rId14" cstate="print">
            <a:extLst>
              <a:ext uri="{28A0092B-C50C-407E-A947-70E740481C1C}">
                <a14:useLocalDpi xmlns:a14="http://schemas.microsoft.com/office/drawing/2010/main" val="0"/>
              </a:ext>
            </a:extLst>
          </a:blip>
          <a:srcRect/>
          <a:stretch/>
        </p:blipFill>
        <p:spPr bwMode="auto">
          <a:xfrm>
            <a:off x="6936672" y="1559871"/>
            <a:ext cx="1429358" cy="973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3" name="角丸四角形 142">
            <a:hlinkClick r:id="rId15" action="ppaction://hlinksldjump"/>
          </p:cNvPr>
          <p:cNvSpPr/>
          <p:nvPr/>
        </p:nvSpPr>
        <p:spPr>
          <a:xfrm>
            <a:off x="7121918" y="1127646"/>
            <a:ext cx="1465269" cy="276094"/>
          </a:xfrm>
          <a:prstGeom prst="roundRect">
            <a:avLst/>
          </a:prstGeom>
        </p:spPr>
        <p:style>
          <a:lnRef idx="0">
            <a:schemeClr val="dk1"/>
          </a:lnRef>
          <a:fillRef idx="3">
            <a:schemeClr val="dk1"/>
          </a:fillRef>
          <a:effectRef idx="3">
            <a:schemeClr val="dk1"/>
          </a:effectRef>
          <a:fontRef idx="minor">
            <a:schemeClr val="lt1"/>
          </a:fontRef>
        </p:style>
        <p:txBody>
          <a:bodyPr lIns="137187" tIns="68594" rIns="137187" bIns="68594" rtlCol="0" anchor="ctr"/>
          <a:lstStyle/>
          <a:p>
            <a:pPr algn="ctr"/>
            <a:r>
              <a:rPr lang="en-US" altLang="ja-JP" dirty="0"/>
              <a:t>Appearance</a:t>
            </a:r>
            <a:endParaRPr lang="ja-JP" altLang="en-US" dirty="0"/>
          </a:p>
        </p:txBody>
      </p:sp>
      <p:pic>
        <p:nvPicPr>
          <p:cNvPr id="144" name="Picture 2" descr="クリックすると新しいウィンドウで開きます"/>
          <p:cNvPicPr>
            <a:picLocks noChangeAspect="1" noChangeArrowheads="1"/>
          </p:cNvPicPr>
          <p:nvPr/>
        </p:nvPicPr>
        <p:blipFill>
          <a:blip r:embed="rId1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587187" y="1045527"/>
            <a:ext cx="376707" cy="376819"/>
          </a:xfrm>
          <a:prstGeom prst="rect">
            <a:avLst/>
          </a:prstGeom>
          <a:noFill/>
          <a:extLst>
            <a:ext uri="{909E8E84-426E-40DD-AFC4-6F175D3DCCD1}">
              <a14:hiddenFill xmlns:a14="http://schemas.microsoft.com/office/drawing/2010/main">
                <a:solidFill>
                  <a:srgbClr val="FFFFFF"/>
                </a:solidFill>
              </a14:hiddenFill>
            </a:ext>
          </a:extLst>
        </p:spPr>
      </p:pic>
      <p:sp>
        <p:nvSpPr>
          <p:cNvPr id="126" name="円/楕円 125"/>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 name="円/楕円 126"/>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34" name="グループ化 133">
            <a:extLst>
              <a:ext uri="{FF2B5EF4-FFF2-40B4-BE49-F238E27FC236}">
                <a16:creationId xmlns:a16="http://schemas.microsoft.com/office/drawing/2014/main" id="{D5B88618-B3C0-451A-A00B-E6F051CF28F3}"/>
              </a:ext>
            </a:extLst>
          </p:cNvPr>
          <p:cNvGrpSpPr/>
          <p:nvPr/>
        </p:nvGrpSpPr>
        <p:grpSpPr>
          <a:xfrm>
            <a:off x="738502" y="4821855"/>
            <a:ext cx="1353734" cy="1845669"/>
            <a:chOff x="738502" y="4821855"/>
            <a:chExt cx="1353734" cy="1845669"/>
          </a:xfrm>
          <a:effectLst>
            <a:outerShdw blurRad="50800" dist="38100" dir="8100000" algn="tr" rotWithShape="0">
              <a:prstClr val="black">
                <a:alpha val="40000"/>
              </a:prstClr>
            </a:outerShdw>
          </a:effectLst>
        </p:grpSpPr>
        <p:sp>
          <p:nvSpPr>
            <p:cNvPr id="135" name="正方形/長方形 134">
              <a:extLst>
                <a:ext uri="{FF2B5EF4-FFF2-40B4-BE49-F238E27FC236}">
                  <a16:creationId xmlns:a16="http://schemas.microsoft.com/office/drawing/2014/main" id="{0BB74FE0-48FB-4F05-9B9E-F459737E8214}"/>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17" action="ppaction://hlinksldjump"/>
                </a:rPr>
                <a:t>Common</a:t>
              </a:r>
              <a:endParaRPr kumimoji="1" lang="en-US" altLang="ja-JP" sz="1200" dirty="0"/>
            </a:p>
            <a:p>
              <a:r>
                <a:rPr lang="ja-JP" altLang="en-US" sz="1100" dirty="0"/>
                <a:t>   </a:t>
              </a:r>
              <a:r>
                <a:rPr lang="en-US" altLang="ja-JP" sz="1100" dirty="0">
                  <a:hlinkClick r:id="rId18" action="ppaction://hlinksldjump"/>
                </a:rPr>
                <a:t>Audio</a:t>
              </a:r>
              <a:endParaRPr lang="en-US" altLang="ja-JP" sz="1100" dirty="0"/>
            </a:p>
            <a:p>
              <a:r>
                <a:rPr kumimoji="1" lang="en-US" altLang="ja-JP" sz="1100" dirty="0"/>
                <a:t>   </a:t>
              </a:r>
              <a:r>
                <a:rPr kumimoji="1" lang="en-US" altLang="ja-JP" sz="1100" dirty="0">
                  <a:hlinkClick r:id="rId19" action="ppaction://hlinksldjump"/>
                </a:rPr>
                <a:t>Control</a:t>
              </a:r>
              <a:endParaRPr kumimoji="1" lang="en-US" altLang="ja-JP" sz="1100" dirty="0"/>
            </a:p>
            <a:p>
              <a:r>
                <a:rPr lang="en-US" altLang="ja-JP" sz="1100" dirty="0"/>
                <a:t>   </a:t>
              </a:r>
              <a:r>
                <a:rPr lang="en-US" altLang="ja-JP" sz="1100" dirty="0">
                  <a:hlinkClick r:id="rId20" action="ppaction://hlinksldjump"/>
                </a:rPr>
                <a:t>Timer</a:t>
              </a:r>
              <a:endParaRPr kumimoji="1" lang="en-US" altLang="ja-JP" sz="1100" dirty="0"/>
            </a:p>
            <a:p>
              <a:r>
                <a:rPr lang="en-US" altLang="ja-JP" sz="1100" dirty="0"/>
                <a:t>   </a:t>
              </a:r>
              <a:r>
                <a:rPr lang="en-US" altLang="ja-JP" sz="1100" dirty="0">
                  <a:hlinkClick r:id="rId21" action="ppaction://hlinksldjump"/>
                </a:rPr>
                <a:t>Others</a:t>
              </a:r>
              <a:endParaRPr lang="en-US" altLang="ja-JP" sz="1100" dirty="0"/>
            </a:p>
            <a:p>
              <a:r>
                <a:rPr lang="en-US" altLang="ja-JP" sz="1200" dirty="0"/>
                <a:t> </a:t>
              </a:r>
              <a:r>
                <a:rPr lang="en-US" altLang="ja-JP" sz="1200" dirty="0">
                  <a:hlinkClick r:id="rId22" action="ppaction://hlinksldjump"/>
                </a:rPr>
                <a:t>04F </a:t>
              </a:r>
              <a:endParaRPr lang="en-US" altLang="ja-JP" sz="1200" dirty="0"/>
            </a:p>
            <a:p>
              <a:r>
                <a:rPr kumimoji="1" lang="en-US" altLang="ja-JP" sz="1200" dirty="0"/>
                <a:t> </a:t>
              </a:r>
              <a:r>
                <a:rPr kumimoji="1" lang="en-US" altLang="ja-JP" sz="1200" dirty="0">
                  <a:hlinkClick r:id="rId23" action="ppaction://hlinksldjump"/>
                </a:rPr>
                <a:t>08F</a:t>
              </a:r>
              <a:endParaRPr kumimoji="1" lang="en-US" altLang="ja-JP" sz="1200" dirty="0"/>
            </a:p>
            <a:p>
              <a:r>
                <a:rPr lang="en-US" altLang="ja-JP" sz="1200" dirty="0"/>
                <a:t> </a:t>
              </a:r>
              <a:r>
                <a:rPr lang="en-US" altLang="ja-JP" sz="1200" dirty="0">
                  <a:hlinkClick r:id="rId24" action="ppaction://hlinksldjump"/>
                </a:rPr>
                <a:t>16F</a:t>
              </a:r>
              <a:endParaRPr lang="en-US" altLang="ja-JP" sz="1200" dirty="0"/>
            </a:p>
            <a:p>
              <a:r>
                <a:rPr lang="en-US" altLang="ja-JP" sz="1200" dirty="0"/>
                <a:t> </a:t>
              </a:r>
              <a:r>
                <a:rPr lang="en-US" altLang="ja-JP" sz="1200" dirty="0">
                  <a:hlinkClick r:id="rId25" action="ppaction://hlinksldjump"/>
                </a:rPr>
                <a:t>08/16F SS Exp</a:t>
              </a:r>
              <a:endParaRPr lang="en-US" altLang="ja-JP" sz="1200" dirty="0"/>
            </a:p>
            <a:p>
              <a:r>
                <a:rPr kumimoji="1" lang="en-US" altLang="ja-JP" sz="1200" dirty="0"/>
                <a:t> </a:t>
              </a:r>
              <a:r>
                <a:rPr kumimoji="1" lang="en-US" altLang="ja-JP" sz="1200" dirty="0">
                  <a:hlinkClick r:id="rId26" action="ppaction://hlinksldjump"/>
                </a:rPr>
                <a:t>Deference</a:t>
              </a:r>
              <a:endParaRPr kumimoji="1" lang="en-US" altLang="ja-JP" sz="1200" dirty="0"/>
            </a:p>
          </p:txBody>
        </p:sp>
        <p:sp>
          <p:nvSpPr>
            <p:cNvPr id="138" name="二等辺三角形 137">
              <a:extLst>
                <a:ext uri="{FF2B5EF4-FFF2-40B4-BE49-F238E27FC236}">
                  <a16:creationId xmlns:a16="http://schemas.microsoft.com/office/drawing/2014/main" id="{7B7FF2F6-F2A0-4A80-9ACC-5E064F87F66C}"/>
                </a:ext>
              </a:extLst>
            </p:cNvPr>
            <p:cNvSpPr/>
            <p:nvPr/>
          </p:nvSpPr>
          <p:spPr>
            <a:xfrm rot="16200000">
              <a:off x="792838" y="4884995"/>
              <a:ext cx="107352" cy="216024"/>
            </a:xfrm>
            <a:prstGeom prst="triangle">
              <a:avLst/>
            </a:pr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131" name="円/楕円 100">
            <a:extLst>
              <a:ext uri="{FF2B5EF4-FFF2-40B4-BE49-F238E27FC236}">
                <a16:creationId xmlns:a16="http://schemas.microsoft.com/office/drawing/2014/main" id="{025DD71C-5966-43FC-90FA-5A144785C4EF}"/>
              </a:ext>
            </a:extLst>
          </p:cNvPr>
          <p:cNvSpPr/>
          <p:nvPr/>
        </p:nvSpPr>
        <p:spPr>
          <a:xfrm>
            <a:off x="989424" y="5965715"/>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 name="グループ化 2">
            <a:extLst>
              <a:ext uri="{FF2B5EF4-FFF2-40B4-BE49-F238E27FC236}">
                <a16:creationId xmlns:a16="http://schemas.microsoft.com/office/drawing/2014/main" id="{C661F63F-A7BE-098D-DFB0-0F95999B648C}"/>
              </a:ext>
            </a:extLst>
          </p:cNvPr>
          <p:cNvGrpSpPr/>
          <p:nvPr/>
        </p:nvGrpSpPr>
        <p:grpSpPr>
          <a:xfrm>
            <a:off x="1622181" y="288390"/>
            <a:ext cx="2053631" cy="1949899"/>
            <a:chOff x="2645711" y="841076"/>
            <a:chExt cx="2667654" cy="2532159"/>
          </a:xfrm>
        </p:grpSpPr>
        <p:grpSp>
          <p:nvGrpSpPr>
            <p:cNvPr id="5" name="グループ化 4">
              <a:extLst>
                <a:ext uri="{FF2B5EF4-FFF2-40B4-BE49-F238E27FC236}">
                  <a16:creationId xmlns:a16="http://schemas.microsoft.com/office/drawing/2014/main" id="{2373D890-A228-F809-3097-7C5270694F50}"/>
                </a:ext>
              </a:extLst>
            </p:cNvPr>
            <p:cNvGrpSpPr/>
            <p:nvPr/>
          </p:nvGrpSpPr>
          <p:grpSpPr>
            <a:xfrm>
              <a:off x="2951391" y="1221263"/>
              <a:ext cx="2030342" cy="1771248"/>
              <a:chOff x="2951391" y="1221263"/>
              <a:chExt cx="2030342" cy="1771248"/>
            </a:xfrm>
          </p:grpSpPr>
          <p:sp>
            <p:nvSpPr>
              <p:cNvPr id="7" name="円/楕円 33">
                <a:extLst>
                  <a:ext uri="{FF2B5EF4-FFF2-40B4-BE49-F238E27FC236}">
                    <a16:creationId xmlns:a16="http://schemas.microsoft.com/office/drawing/2014/main" id="{71EBC642-A78B-DECF-A6E5-592758E5B52E}"/>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3600" kern="0">
                  <a:solidFill>
                    <a:prstClr val="white"/>
                  </a:solidFill>
                  <a:latin typeface="Meiryo UI"/>
                  <a:ea typeface="Meiryo UI"/>
                </a:endParaRPr>
              </a:p>
            </p:txBody>
          </p:sp>
          <p:sp>
            <p:nvSpPr>
              <p:cNvPr id="8" name="角丸四角形 34">
                <a:extLst>
                  <a:ext uri="{FF2B5EF4-FFF2-40B4-BE49-F238E27FC236}">
                    <a16:creationId xmlns:a16="http://schemas.microsoft.com/office/drawing/2014/main" id="{1D5470BF-EAC7-6C30-11B8-3C9401825049}"/>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2800" b="1" kern="0" dirty="0">
                    <a:solidFill>
                      <a:prstClr val="white"/>
                    </a:solidFill>
                    <a:latin typeface="Calibri"/>
                    <a:ea typeface="Meiryo UI"/>
                  </a:rPr>
                  <a:t>Frame</a:t>
                </a:r>
                <a:endParaRPr kumimoji="0" lang="ja-JP" altLang="en-US" sz="2400" b="1" kern="0" dirty="0">
                  <a:solidFill>
                    <a:prstClr val="white"/>
                  </a:solidFill>
                  <a:latin typeface="Calibri"/>
                  <a:ea typeface="Meiryo UI"/>
                </a:endParaRPr>
              </a:p>
            </p:txBody>
          </p:sp>
        </p:grpSp>
        <p:pic>
          <p:nvPicPr>
            <p:cNvPr id="6" name="Picture 2" descr="C:\Users\toa27839.TOA\AppData\Local\Temp\notesEA312D\Bubble_material_noshadow-01.png">
              <a:extLst>
                <a:ext uri="{FF2B5EF4-FFF2-40B4-BE49-F238E27FC236}">
                  <a16:creationId xmlns:a16="http://schemas.microsoft.com/office/drawing/2014/main" id="{51CA3E41-FC01-1020-9E6A-0FC6451C061B}"/>
                </a:ext>
              </a:extLst>
            </p:cNvPr>
            <p:cNvPicPr>
              <a:picLocks noChangeAspect="1" noChangeArrowheads="1"/>
            </p:cNvPicPr>
            <p:nvPr/>
          </p:nvPicPr>
          <p:blipFill rotWithShape="1">
            <a:blip r:embed="rId27"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7411585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indefinite" fill="hold" grpId="0" nodeType="withEffect">
                                  <p:stCondLst>
                                    <p:cond delay="0"/>
                                  </p:stCondLst>
                                  <p:childTnLst>
                                    <p:anim calcmode="discrete" valueType="str">
                                      <p:cBhvr>
                                        <p:cTn id="6" dur="1000" fill="hold"/>
                                        <p:tgtEl>
                                          <p:spTgt spid="239"/>
                                        </p:tgtEl>
                                        <p:attrNameLst>
                                          <p:attrName>style.visibility</p:attrName>
                                        </p:attrNameLst>
                                      </p:cBhvr>
                                      <p:tavLst>
                                        <p:tav tm="0">
                                          <p:val>
                                            <p:strVal val="hidden"/>
                                          </p:val>
                                        </p:tav>
                                        <p:tav tm="50000">
                                          <p:val>
                                            <p:strVal val="visible"/>
                                          </p:val>
                                        </p:tav>
                                      </p:tavLst>
                                    </p:anim>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1026"/>
                                        </p:tgtEl>
                                        <p:attrNameLst>
                                          <p:attrName>style.visibility</p:attrName>
                                        </p:attrNameLst>
                                      </p:cBhvr>
                                      <p:to>
                                        <p:strVal val="visible"/>
                                      </p:to>
                                    </p:set>
                                    <p:animEffect transition="in" filter="fade">
                                      <p:cBhvr>
                                        <p:cTn id="11" dur="1000"/>
                                        <p:tgtEl>
                                          <p:spTgt spid="1026"/>
                                        </p:tgtEl>
                                      </p:cBhvr>
                                    </p:animEffect>
                                    <p:anim calcmode="lin" valueType="num">
                                      <p:cBhvr>
                                        <p:cTn id="12" dur="1000" fill="hold"/>
                                        <p:tgtEl>
                                          <p:spTgt spid="1026"/>
                                        </p:tgtEl>
                                        <p:attrNameLst>
                                          <p:attrName>ppt_x</p:attrName>
                                        </p:attrNameLst>
                                      </p:cBhvr>
                                      <p:tavLst>
                                        <p:tav tm="0">
                                          <p:val>
                                            <p:strVal val="#ppt_x"/>
                                          </p:val>
                                        </p:tav>
                                        <p:tav tm="100000">
                                          <p:val>
                                            <p:strVal val="#ppt_x"/>
                                          </p:val>
                                        </p:tav>
                                      </p:tavLst>
                                    </p:anim>
                                    <p:anim calcmode="lin" valueType="num">
                                      <p:cBhvr>
                                        <p:cTn id="13" dur="1000" fill="hold"/>
                                        <p:tgtEl>
                                          <p:spTgt spid="1026"/>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2056"/>
                                        </p:tgtEl>
                                        <p:attrNameLst>
                                          <p:attrName>style.visibility</p:attrName>
                                        </p:attrNameLst>
                                      </p:cBhvr>
                                      <p:to>
                                        <p:strVal val="visible"/>
                                      </p:to>
                                    </p:set>
                                    <p:animEffect transition="in" filter="fade">
                                      <p:cBhvr>
                                        <p:cTn id="16" dur="1000"/>
                                        <p:tgtEl>
                                          <p:spTgt spid="2056"/>
                                        </p:tgtEl>
                                      </p:cBhvr>
                                    </p:animEffect>
                                    <p:anim calcmode="lin" valueType="num">
                                      <p:cBhvr>
                                        <p:cTn id="17" dur="1000" fill="hold"/>
                                        <p:tgtEl>
                                          <p:spTgt spid="2056"/>
                                        </p:tgtEl>
                                        <p:attrNameLst>
                                          <p:attrName>ppt_x</p:attrName>
                                        </p:attrNameLst>
                                      </p:cBhvr>
                                      <p:tavLst>
                                        <p:tav tm="0">
                                          <p:val>
                                            <p:strVal val="#ppt_x"/>
                                          </p:val>
                                        </p:tav>
                                        <p:tav tm="100000">
                                          <p:val>
                                            <p:strVal val="#ppt_x"/>
                                          </p:val>
                                        </p:tav>
                                      </p:tavLst>
                                    </p:anim>
                                    <p:anim calcmode="lin" valueType="num">
                                      <p:cBhvr>
                                        <p:cTn id="18" dur="1000" fill="hold"/>
                                        <p:tgtEl>
                                          <p:spTgt spid="205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82"/>
                                        </p:tgtEl>
                                        <p:attrNameLst>
                                          <p:attrName>style.visibility</p:attrName>
                                        </p:attrNameLst>
                                      </p:cBhvr>
                                      <p:to>
                                        <p:strVal val="visible"/>
                                      </p:to>
                                    </p:set>
                                    <p:animEffect transition="in" filter="fade">
                                      <p:cBhvr>
                                        <p:cTn id="21" dur="1000"/>
                                        <p:tgtEl>
                                          <p:spTgt spid="182"/>
                                        </p:tgtEl>
                                      </p:cBhvr>
                                    </p:animEffect>
                                    <p:anim calcmode="lin" valueType="num">
                                      <p:cBhvr>
                                        <p:cTn id="22" dur="1000" fill="hold"/>
                                        <p:tgtEl>
                                          <p:spTgt spid="182"/>
                                        </p:tgtEl>
                                        <p:attrNameLst>
                                          <p:attrName>ppt_x</p:attrName>
                                        </p:attrNameLst>
                                      </p:cBhvr>
                                      <p:tavLst>
                                        <p:tav tm="0">
                                          <p:val>
                                            <p:strVal val="#ppt_x"/>
                                          </p:val>
                                        </p:tav>
                                        <p:tav tm="100000">
                                          <p:val>
                                            <p:strVal val="#ppt_x"/>
                                          </p:val>
                                        </p:tav>
                                      </p:tavLst>
                                    </p:anim>
                                    <p:anim calcmode="lin" valueType="num">
                                      <p:cBhvr>
                                        <p:cTn id="23" dur="1000" fill="hold"/>
                                        <p:tgtEl>
                                          <p:spTgt spid="182"/>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51"/>
                                        </p:tgtEl>
                                        <p:attrNameLst>
                                          <p:attrName>style.visibility</p:attrName>
                                        </p:attrNameLst>
                                      </p:cBhvr>
                                      <p:to>
                                        <p:strVal val="visible"/>
                                      </p:to>
                                    </p:set>
                                    <p:animEffect transition="in" filter="fade">
                                      <p:cBhvr>
                                        <p:cTn id="26" dur="1000"/>
                                        <p:tgtEl>
                                          <p:spTgt spid="251"/>
                                        </p:tgtEl>
                                      </p:cBhvr>
                                    </p:animEffect>
                                    <p:anim calcmode="lin" valueType="num">
                                      <p:cBhvr>
                                        <p:cTn id="27" dur="1000" fill="hold"/>
                                        <p:tgtEl>
                                          <p:spTgt spid="251"/>
                                        </p:tgtEl>
                                        <p:attrNameLst>
                                          <p:attrName>ppt_x</p:attrName>
                                        </p:attrNameLst>
                                      </p:cBhvr>
                                      <p:tavLst>
                                        <p:tav tm="0">
                                          <p:val>
                                            <p:strVal val="#ppt_x"/>
                                          </p:val>
                                        </p:tav>
                                        <p:tav tm="100000">
                                          <p:val>
                                            <p:strVal val="#ppt_x"/>
                                          </p:val>
                                        </p:tav>
                                      </p:tavLst>
                                    </p:anim>
                                    <p:anim calcmode="lin" valueType="num">
                                      <p:cBhvr>
                                        <p:cTn id="28" dur="1000" fill="hold"/>
                                        <p:tgtEl>
                                          <p:spTgt spid="251"/>
                                        </p:tgtEl>
                                        <p:attrNameLst>
                                          <p:attrName>ppt_y</p:attrName>
                                        </p:attrNameLst>
                                      </p:cBhvr>
                                      <p:tavLst>
                                        <p:tav tm="0">
                                          <p:val>
                                            <p:strVal val="#ppt_y+.1"/>
                                          </p:val>
                                        </p:tav>
                                        <p:tav tm="100000">
                                          <p:val>
                                            <p:strVal val="#ppt_y"/>
                                          </p:val>
                                        </p:tav>
                                      </p:tavLst>
                                    </p:anim>
                                  </p:childTnLst>
                                </p:cTn>
                              </p:par>
                              <p:par>
                                <p:cTn id="29" presetID="1" presetClass="mediacall" presetSubtype="0" fill="hold" nodeType="withEffect">
                                  <p:stCondLst>
                                    <p:cond delay="0"/>
                                  </p:stCondLst>
                                  <p:childTnLst>
                                    <p:cmd type="call" cmd="playFrom(0.0)">
                                      <p:cBhvr>
                                        <p:cTn id="30" dur="16400" fill="hold"/>
                                        <p:tgtEl>
                                          <p:spTgt spid="251"/>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31" repeatCount="indefinite" fill="hold" display="0">
                  <p:stCondLst>
                    <p:cond delay="indefinite"/>
                  </p:stCondLst>
                </p:cTn>
                <p:tgtEl>
                  <p:spTgt spid="251"/>
                </p:tgtEl>
              </p:cMediaNode>
            </p:video>
          </p:childTnLst>
        </p:cTn>
      </p:par>
    </p:tnLst>
    <p:bldLst>
      <p:bldP spid="239" grpId="0" animBg="1"/>
      <p:bldP spid="182"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1" name="グループ化 180">
            <a:extLst>
              <a:ext uri="{FF2B5EF4-FFF2-40B4-BE49-F238E27FC236}">
                <a16:creationId xmlns:a16="http://schemas.microsoft.com/office/drawing/2014/main" id="{5BF1839B-C02A-442D-B703-22844B1EA129}"/>
              </a:ext>
            </a:extLst>
          </p:cNvPr>
          <p:cNvGrpSpPr/>
          <p:nvPr/>
        </p:nvGrpSpPr>
        <p:grpSpPr>
          <a:xfrm>
            <a:off x="738502" y="4821855"/>
            <a:ext cx="1353734" cy="1845669"/>
            <a:chOff x="738502" y="4821855"/>
            <a:chExt cx="1353734" cy="1845669"/>
          </a:xfrm>
          <a:effectLst>
            <a:outerShdw blurRad="50800" dist="38100" dir="8100000" algn="tr" rotWithShape="0">
              <a:prstClr val="black">
                <a:alpha val="40000"/>
              </a:prstClr>
            </a:outerShdw>
          </a:effectLst>
        </p:grpSpPr>
        <p:sp>
          <p:nvSpPr>
            <p:cNvPr id="183" name="正方形/長方形 182">
              <a:extLst>
                <a:ext uri="{FF2B5EF4-FFF2-40B4-BE49-F238E27FC236}">
                  <a16:creationId xmlns:a16="http://schemas.microsoft.com/office/drawing/2014/main" id="{71A052EF-CD1E-4B25-88E4-315ADA861FC4}"/>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4" action="ppaction://hlinksldjump"/>
                </a:rPr>
                <a:t>Common</a:t>
              </a:r>
              <a:endParaRPr kumimoji="1" lang="en-US" altLang="ja-JP" sz="1200" dirty="0"/>
            </a:p>
            <a:p>
              <a:r>
                <a:rPr lang="ja-JP" altLang="en-US" sz="1100" dirty="0"/>
                <a:t>   </a:t>
              </a:r>
              <a:r>
                <a:rPr lang="en-US" altLang="ja-JP" sz="1100" dirty="0">
                  <a:hlinkClick r:id="rId5" action="ppaction://hlinksldjump"/>
                </a:rPr>
                <a:t>Audio</a:t>
              </a:r>
              <a:endParaRPr lang="en-US" altLang="ja-JP" sz="1100" dirty="0"/>
            </a:p>
            <a:p>
              <a:r>
                <a:rPr kumimoji="1" lang="en-US" altLang="ja-JP" sz="1100" dirty="0"/>
                <a:t>   </a:t>
              </a:r>
              <a:r>
                <a:rPr kumimoji="1" lang="en-US" altLang="ja-JP" sz="1100" dirty="0">
                  <a:hlinkClick r:id="rId6" action="ppaction://hlinksldjump"/>
                </a:rPr>
                <a:t>Control</a:t>
              </a:r>
              <a:endParaRPr kumimoji="1" lang="en-US" altLang="ja-JP" sz="1100" dirty="0"/>
            </a:p>
            <a:p>
              <a:r>
                <a:rPr lang="en-US" altLang="ja-JP" sz="1100" dirty="0"/>
                <a:t>   </a:t>
              </a:r>
              <a:r>
                <a:rPr lang="en-US" altLang="ja-JP" sz="1100" dirty="0">
                  <a:hlinkClick r:id="rId7" action="ppaction://hlinksldjump"/>
                </a:rPr>
                <a:t>Timer</a:t>
              </a:r>
              <a:endParaRPr kumimoji="1" lang="en-US" altLang="ja-JP" sz="1100" dirty="0"/>
            </a:p>
            <a:p>
              <a:r>
                <a:rPr lang="en-US" altLang="ja-JP" sz="1100" dirty="0"/>
                <a:t>   </a:t>
              </a:r>
              <a:r>
                <a:rPr lang="en-US" altLang="ja-JP" sz="1100" dirty="0">
                  <a:hlinkClick r:id="rId8" action="ppaction://hlinksldjump"/>
                </a:rPr>
                <a:t>Others</a:t>
              </a:r>
              <a:endParaRPr lang="en-US" altLang="ja-JP" sz="1100" dirty="0"/>
            </a:p>
            <a:p>
              <a:r>
                <a:rPr lang="en-US" altLang="ja-JP" sz="1200" dirty="0"/>
                <a:t> </a:t>
              </a:r>
              <a:r>
                <a:rPr lang="en-US" altLang="ja-JP" sz="1200" dirty="0">
                  <a:hlinkClick r:id="rId9" action="ppaction://hlinksldjump"/>
                </a:rPr>
                <a:t>04F </a:t>
              </a:r>
              <a:endParaRPr lang="en-US" altLang="ja-JP" sz="1200" dirty="0"/>
            </a:p>
            <a:p>
              <a:r>
                <a:rPr kumimoji="1" lang="en-US" altLang="ja-JP" sz="1200" dirty="0"/>
                <a:t> </a:t>
              </a:r>
              <a:r>
                <a:rPr kumimoji="1" lang="en-US" altLang="ja-JP" sz="1200" dirty="0">
                  <a:hlinkClick r:id="rId10" action="ppaction://hlinksldjump"/>
                </a:rPr>
                <a:t>08F</a:t>
              </a:r>
              <a:endParaRPr kumimoji="1" lang="en-US" altLang="ja-JP" sz="1200" dirty="0"/>
            </a:p>
            <a:p>
              <a:r>
                <a:rPr lang="en-US" altLang="ja-JP" sz="1200" dirty="0"/>
                <a:t> </a:t>
              </a:r>
              <a:r>
                <a:rPr lang="en-US" altLang="ja-JP" sz="1200" dirty="0">
                  <a:hlinkClick r:id="rId11" action="ppaction://hlinksldjump"/>
                </a:rPr>
                <a:t>16F</a:t>
              </a:r>
              <a:endParaRPr lang="en-US" altLang="ja-JP" sz="1200" dirty="0"/>
            </a:p>
            <a:p>
              <a:r>
                <a:rPr lang="en-US" altLang="ja-JP" sz="1200" dirty="0"/>
                <a:t> </a:t>
              </a:r>
              <a:r>
                <a:rPr lang="en-US" altLang="ja-JP" sz="1200" dirty="0">
                  <a:hlinkClick r:id="rId12" action="ppaction://hlinksldjump"/>
                </a:rPr>
                <a:t>08/16F SS Exp</a:t>
              </a:r>
              <a:endParaRPr lang="en-US" altLang="ja-JP" sz="1200" dirty="0"/>
            </a:p>
            <a:p>
              <a:r>
                <a:rPr kumimoji="1" lang="en-US" altLang="ja-JP" sz="1200" dirty="0"/>
                <a:t> </a:t>
              </a:r>
              <a:r>
                <a:rPr kumimoji="1" lang="en-US" altLang="ja-JP" sz="1200" dirty="0">
                  <a:hlinkClick r:id="rId13" action="ppaction://hlinksldjump"/>
                </a:rPr>
                <a:t>Deference</a:t>
              </a:r>
              <a:endParaRPr kumimoji="1" lang="en-US" altLang="ja-JP" sz="1200" dirty="0"/>
            </a:p>
          </p:txBody>
        </p:sp>
        <p:sp>
          <p:nvSpPr>
            <p:cNvPr id="184" name="二等辺三角形 183">
              <a:extLst>
                <a:ext uri="{FF2B5EF4-FFF2-40B4-BE49-F238E27FC236}">
                  <a16:creationId xmlns:a16="http://schemas.microsoft.com/office/drawing/2014/main" id="{A570B8E1-64D1-478D-B750-9FE0EAF28185}"/>
                </a:ext>
              </a:extLst>
            </p:cNvPr>
            <p:cNvSpPr/>
            <p:nvPr/>
          </p:nvSpPr>
          <p:spPr>
            <a:xfrm rot="16200000">
              <a:off x="792838" y="4884995"/>
              <a:ext cx="107352" cy="216024"/>
            </a:xfrm>
            <a:prstGeom prst="triangle">
              <a:avLst/>
            </a:pr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grpSp>
        <p:nvGrpSpPr>
          <p:cNvPr id="12" name="グループ化 11"/>
          <p:cNvGrpSpPr/>
          <p:nvPr/>
        </p:nvGrpSpPr>
        <p:grpSpPr>
          <a:xfrm>
            <a:off x="1938035" y="4220714"/>
            <a:ext cx="4272612" cy="2880193"/>
            <a:chOff x="1867938" y="2596627"/>
            <a:chExt cx="2848078" cy="1919339"/>
          </a:xfrm>
        </p:grpSpPr>
        <p:grpSp>
          <p:nvGrpSpPr>
            <p:cNvPr id="2" name="グループ化 1"/>
            <p:cNvGrpSpPr/>
            <p:nvPr/>
          </p:nvGrpSpPr>
          <p:grpSpPr>
            <a:xfrm>
              <a:off x="2036106" y="2942245"/>
              <a:ext cx="2384126" cy="1573721"/>
              <a:chOff x="2036106" y="2942245"/>
              <a:chExt cx="2384126" cy="1573721"/>
            </a:xfrm>
          </p:grpSpPr>
          <p:sp>
            <p:nvSpPr>
              <p:cNvPr id="164" name="正方形/長方形 163"/>
              <p:cNvSpPr/>
              <p:nvPr/>
            </p:nvSpPr>
            <p:spPr>
              <a:xfrm>
                <a:off x="2198816" y="294224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167" name="フリーフォーム 166"/>
              <p:cNvSpPr/>
              <p:nvPr/>
            </p:nvSpPr>
            <p:spPr>
              <a:xfrm>
                <a:off x="2305215" y="337588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69" name="フリーフォーム 168"/>
              <p:cNvSpPr/>
              <p:nvPr/>
            </p:nvSpPr>
            <p:spPr>
              <a:xfrm>
                <a:off x="2305215" y="359620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71" name="フリーフォーム 170"/>
              <p:cNvSpPr/>
              <p:nvPr/>
            </p:nvSpPr>
            <p:spPr>
              <a:xfrm>
                <a:off x="2709520" y="4036856"/>
                <a:ext cx="1085338"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96" name="角丸四角形 95"/>
              <p:cNvSpPr/>
              <p:nvPr/>
            </p:nvSpPr>
            <p:spPr>
              <a:xfrm>
                <a:off x="2843808" y="321982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7" name="角丸四角形 96"/>
              <p:cNvSpPr/>
              <p:nvPr/>
            </p:nvSpPr>
            <p:spPr>
              <a:xfrm>
                <a:off x="2843808" y="3462179"/>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9" name="角丸四角形 98"/>
              <p:cNvSpPr/>
              <p:nvPr/>
            </p:nvSpPr>
            <p:spPr>
              <a:xfrm>
                <a:off x="2843808" y="3946894"/>
                <a:ext cx="833231" cy="220088"/>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err="1">
                    <a:solidFill>
                      <a:sysClr val="window" lastClr="FFFFFF"/>
                    </a:solidFill>
                    <a:ea typeface="ＭＳ Ｐゴシック"/>
                  </a:rPr>
                  <a:t>sbAMP</a:t>
                </a:r>
                <a:endParaRPr kumimoji="0" lang="ja-JP" altLang="en-US" sz="1600" kern="0" dirty="0">
                  <a:solidFill>
                    <a:sysClr val="window" lastClr="FFFFFF"/>
                  </a:solidFill>
                  <a:ea typeface="ＭＳ Ｐゴシック"/>
                </a:endParaRPr>
              </a:p>
            </p:txBody>
          </p:sp>
          <p:sp>
            <p:nvSpPr>
              <p:cNvPr id="100" name="フリーフォーム 99"/>
              <p:cNvSpPr/>
              <p:nvPr/>
            </p:nvSpPr>
            <p:spPr>
              <a:xfrm>
                <a:off x="3791857" y="29422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01" name="フリーフォーム 100"/>
              <p:cNvSpPr/>
              <p:nvPr/>
            </p:nvSpPr>
            <p:spPr>
              <a:xfrm>
                <a:off x="2719624" y="29470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05" name="角丸四角形 104"/>
              <p:cNvSpPr/>
              <p:nvPr/>
            </p:nvSpPr>
            <p:spPr>
              <a:xfrm>
                <a:off x="2036106" y="3217738"/>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sp>
          <p:nvSpPr>
            <p:cNvPr id="106" name="正方形/長方形 105"/>
            <p:cNvSpPr/>
            <p:nvPr/>
          </p:nvSpPr>
          <p:spPr>
            <a:xfrm>
              <a:off x="1867938" y="2596627"/>
              <a:ext cx="2848078" cy="307650"/>
            </a:xfrm>
            <a:prstGeom prst="rect">
              <a:avLst/>
            </a:prstGeom>
          </p:spPr>
          <p:txBody>
            <a:bodyPr wrap="square">
              <a:spAutoFit/>
            </a:bodyPr>
            <a:lstStyle/>
            <a:p>
              <a:r>
                <a:rPr lang="en-US" altLang="ja-JP" sz="2400" dirty="0">
                  <a:solidFill>
                    <a:srgbClr val="5F5F5F"/>
                  </a:solidFill>
                  <a:latin typeface="Calibri"/>
                  <a:cs typeface="Consolas" panose="020B0609020204030204" pitchFamily="49" charset="0"/>
                </a:rPr>
                <a:t>Max 2AMP – 8 Zone &amp; 1sbAMP</a:t>
              </a:r>
              <a:endParaRPr lang="ja-JP" altLang="en-US" sz="2400" dirty="0">
                <a:solidFill>
                  <a:srgbClr val="5F5F5F"/>
                </a:solidFill>
                <a:latin typeface="Calibri"/>
                <a:cs typeface="Consolas" panose="020B0609020204030204" pitchFamily="49" charset="0"/>
              </a:endParaRPr>
            </a:p>
          </p:txBody>
        </p:sp>
      </p:grpSp>
      <p:sp>
        <p:nvSpPr>
          <p:cNvPr id="91" name="フリーフォーム 90"/>
          <p:cNvSpPr/>
          <p:nvPr/>
        </p:nvSpPr>
        <p:spPr>
          <a:xfrm>
            <a:off x="5052875" y="4738262"/>
            <a:ext cx="306154" cy="235434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92" name="フリーフォーム 91"/>
          <p:cNvSpPr/>
          <p:nvPr/>
        </p:nvSpPr>
        <p:spPr>
          <a:xfrm>
            <a:off x="5194646" y="4738262"/>
            <a:ext cx="306154" cy="2354348"/>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nvGrpSpPr>
          <p:cNvPr id="13" name="グループ化 12"/>
          <p:cNvGrpSpPr/>
          <p:nvPr/>
        </p:nvGrpSpPr>
        <p:grpSpPr>
          <a:xfrm>
            <a:off x="5948768" y="5293143"/>
            <a:ext cx="277271" cy="1188745"/>
            <a:chOff x="3965386" y="3527310"/>
            <a:chExt cx="184826" cy="792171"/>
          </a:xfrm>
        </p:grpSpPr>
        <p:sp>
          <p:nvSpPr>
            <p:cNvPr id="11" name="フリーフォーム 10"/>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4" name="フリーフォーム 93"/>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36" name="フリーフォーム 135"/>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37" name="フリーフォーム 136"/>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2" name="フリーフォーム 151"/>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3" name="フリーフォーム 152"/>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4" name="フリーフォーム 153"/>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5" name="フリーフォーム 154"/>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90" name="角丸四角形 89"/>
          <p:cNvSpPr/>
          <p:nvPr/>
        </p:nvSpPr>
        <p:spPr>
          <a:xfrm>
            <a:off x="5483663" y="5164431"/>
            <a:ext cx="554337" cy="1448261"/>
          </a:xfrm>
          <a:prstGeom prst="roundRect">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239" name="角丸四角形 238"/>
          <p:cNvSpPr/>
          <p:nvPr/>
        </p:nvSpPr>
        <p:spPr>
          <a:xfrm>
            <a:off x="5463531" y="5164431"/>
            <a:ext cx="574469" cy="1428525"/>
          </a:xfrm>
          <a:prstGeom prst="roundRect">
            <a:avLst>
              <a:gd name="adj" fmla="val 8296"/>
            </a:avLst>
          </a:prstGeom>
          <a:noFill/>
          <a:ln>
            <a:solidFill>
              <a:schemeClr val="accent5">
                <a:lumMod val="75000"/>
              </a:schemeClr>
            </a:solidFill>
          </a:ln>
          <a:effectLst>
            <a:glow rad="101600">
              <a:schemeClr val="accent5">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a:solidFill>
                <a:srgbClr val="FFFFFF"/>
              </a:solidFill>
            </a:endParaRPr>
          </a:p>
        </p:txBody>
      </p:sp>
      <p:pic>
        <p:nvPicPr>
          <p:cNvPr id="251" name="test_20160523_143811.wmv">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14"/>
          <a:stretch>
            <a:fillRect/>
          </a:stretch>
        </p:blipFill>
        <p:spPr>
          <a:xfrm>
            <a:off x="6087403" y="3525022"/>
            <a:ext cx="1922776" cy="1333932"/>
          </a:xfrm>
          <a:prstGeom prst="rect">
            <a:avLst/>
          </a:prstGeom>
          <a:ln>
            <a:noFill/>
          </a:ln>
          <a:effectLst>
            <a:outerShdw blurRad="50800" dist="38100" dir="8100000" algn="tr" rotWithShape="0">
              <a:prstClr val="black">
                <a:alpha val="40000"/>
              </a:prstClr>
            </a:outerShdw>
          </a:effectLst>
        </p:spPr>
      </p:pic>
      <p:grpSp>
        <p:nvGrpSpPr>
          <p:cNvPr id="2056" name="グループ化 2055"/>
          <p:cNvGrpSpPr/>
          <p:nvPr/>
        </p:nvGrpSpPr>
        <p:grpSpPr>
          <a:xfrm>
            <a:off x="8109648" y="3576226"/>
            <a:ext cx="5338641" cy="3694455"/>
            <a:chOff x="4718097" y="2383170"/>
            <a:chExt cx="3558682" cy="2461957"/>
          </a:xfrm>
        </p:grpSpPr>
        <p:grpSp>
          <p:nvGrpSpPr>
            <p:cNvPr id="2054" name="グループ化 2053"/>
            <p:cNvGrpSpPr/>
            <p:nvPr/>
          </p:nvGrpSpPr>
          <p:grpSpPr>
            <a:xfrm>
              <a:off x="5990476" y="2434658"/>
              <a:ext cx="2285570" cy="751519"/>
              <a:chOff x="5990476" y="2453450"/>
              <a:chExt cx="2285570" cy="751519"/>
            </a:xfrm>
          </p:grpSpPr>
          <p:grpSp>
            <p:nvGrpSpPr>
              <p:cNvPr id="252" name="グループ化 251"/>
              <p:cNvGrpSpPr/>
              <p:nvPr/>
            </p:nvGrpSpPr>
            <p:grpSpPr>
              <a:xfrm>
                <a:off x="6706167" y="2491019"/>
                <a:ext cx="370132" cy="656384"/>
                <a:chOff x="6444376" y="2997256"/>
                <a:chExt cx="370132" cy="1316671"/>
              </a:xfrm>
            </p:grpSpPr>
            <p:sp>
              <p:nvSpPr>
                <p:cNvPr id="253" name="フリーフォーム 252"/>
                <p:cNvSpPr/>
                <p:nvPr/>
              </p:nvSpPr>
              <p:spPr>
                <a:xfrm>
                  <a:off x="6463664" y="299725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4" name="フリーフォーム 253"/>
                <p:cNvSpPr/>
                <p:nvPr/>
              </p:nvSpPr>
              <p:spPr>
                <a:xfrm>
                  <a:off x="6463664" y="3185351"/>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5" name="フリーフォーム 254"/>
                <p:cNvSpPr/>
                <p:nvPr/>
              </p:nvSpPr>
              <p:spPr>
                <a:xfrm>
                  <a:off x="6463664" y="337344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6" name="フリーフォーム 255"/>
                <p:cNvSpPr/>
                <p:nvPr/>
              </p:nvSpPr>
              <p:spPr>
                <a:xfrm>
                  <a:off x="6463664" y="356154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7" name="フリーフォーム 256"/>
                <p:cNvSpPr/>
                <p:nvPr/>
              </p:nvSpPr>
              <p:spPr>
                <a:xfrm>
                  <a:off x="6463664" y="374963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8" name="フリーフォーム 257"/>
                <p:cNvSpPr/>
                <p:nvPr/>
              </p:nvSpPr>
              <p:spPr>
                <a:xfrm>
                  <a:off x="6463664" y="3937733"/>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9" name="フリーフォーム 258"/>
                <p:cNvSpPr/>
                <p:nvPr/>
              </p:nvSpPr>
              <p:spPr>
                <a:xfrm>
                  <a:off x="6463664" y="412582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60" name="フリーフォーム 259"/>
                <p:cNvSpPr/>
                <p:nvPr/>
              </p:nvSpPr>
              <p:spPr>
                <a:xfrm>
                  <a:off x="6463664" y="431392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61" name="円/楕円 260"/>
                <p:cNvSpPr/>
                <p:nvPr/>
              </p:nvSpPr>
              <p:spPr>
                <a:xfrm>
                  <a:off x="6444376" y="3349450"/>
                  <a:ext cx="45719" cy="50120"/>
                </a:xfrm>
                <a:prstGeom prst="ellipse">
                  <a:avLst/>
                </a:prstGeom>
                <a:solidFill>
                  <a:srgbClr val="FFCC99"/>
                </a:solid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264" name="フリーフォーム 263"/>
              <p:cNvSpPr/>
              <p:nvPr/>
            </p:nvSpPr>
            <p:spPr>
              <a:xfrm>
                <a:off x="6422947" y="261108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65" name="フリーフォーム 264"/>
              <p:cNvSpPr/>
              <p:nvPr/>
            </p:nvSpPr>
            <p:spPr>
              <a:xfrm>
                <a:off x="6466422" y="297760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43" name="角丸四角形 242"/>
              <p:cNvSpPr/>
              <p:nvPr/>
            </p:nvSpPr>
            <p:spPr>
              <a:xfrm>
                <a:off x="5990476" y="2495678"/>
                <a:ext cx="569108" cy="220088"/>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262" name="角丸四角形 261"/>
              <p:cNvSpPr/>
              <p:nvPr/>
            </p:nvSpPr>
            <p:spPr>
              <a:xfrm>
                <a:off x="6679465" y="2453450"/>
                <a:ext cx="277623" cy="725102"/>
              </a:xfrm>
              <a:prstGeom prst="roundRect">
                <a:avLst>
                  <a:gd name="adj" fmla="val 6515"/>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263" name="角丸四角形 262"/>
              <p:cNvSpPr/>
              <p:nvPr/>
            </p:nvSpPr>
            <p:spPr>
              <a:xfrm>
                <a:off x="5990476" y="2859782"/>
                <a:ext cx="569108" cy="220088"/>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2051" name="右中かっこ 2050"/>
              <p:cNvSpPr/>
              <p:nvPr/>
            </p:nvSpPr>
            <p:spPr>
              <a:xfrm>
                <a:off x="7094909" y="2461260"/>
                <a:ext cx="80199" cy="743709"/>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srgbClr val="5F5F5F"/>
                  </a:solidFill>
                </a:endParaRPr>
              </a:p>
            </p:txBody>
          </p:sp>
          <p:sp>
            <p:nvSpPr>
              <p:cNvPr id="266" name="正方形/長方形 265"/>
              <p:cNvSpPr/>
              <p:nvPr/>
            </p:nvSpPr>
            <p:spPr>
              <a:xfrm>
                <a:off x="7121711" y="2675050"/>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sp>
            <p:nvSpPr>
              <p:cNvPr id="268" name="角丸四角形 267"/>
              <p:cNvSpPr/>
              <p:nvPr/>
            </p:nvSpPr>
            <p:spPr>
              <a:xfrm>
                <a:off x="7922675" y="2709628"/>
                <a:ext cx="353371" cy="102673"/>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sp>
            <p:nvSpPr>
              <p:cNvPr id="246" name="角丸四角形 245"/>
              <p:cNvSpPr/>
              <p:nvPr/>
            </p:nvSpPr>
            <p:spPr>
              <a:xfrm>
                <a:off x="7922675" y="2820778"/>
                <a:ext cx="353371" cy="102673"/>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grpSp>
        <p:pic>
          <p:nvPicPr>
            <p:cNvPr id="269" name="Picture 2"/>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a:stretch/>
          </p:blipFill>
          <p:spPr bwMode="auto">
            <a:xfrm>
              <a:off x="4720757" y="2383170"/>
              <a:ext cx="1144532" cy="77066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0" name="Picture 3"/>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18097" y="3177203"/>
              <a:ext cx="1134842" cy="7748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1" name="Picture 4"/>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4721230" y="3996278"/>
              <a:ext cx="1128426" cy="7795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275" name="グループ化 274"/>
            <p:cNvGrpSpPr/>
            <p:nvPr/>
          </p:nvGrpSpPr>
          <p:grpSpPr>
            <a:xfrm>
              <a:off x="5990158" y="3254274"/>
              <a:ext cx="2285570" cy="725102"/>
              <a:chOff x="5990476" y="2453450"/>
              <a:chExt cx="2285570" cy="725102"/>
            </a:xfrm>
          </p:grpSpPr>
          <p:grpSp>
            <p:nvGrpSpPr>
              <p:cNvPr id="276" name="グループ化 275"/>
              <p:cNvGrpSpPr/>
              <p:nvPr/>
            </p:nvGrpSpPr>
            <p:grpSpPr>
              <a:xfrm>
                <a:off x="6706167" y="2491019"/>
                <a:ext cx="370132" cy="656384"/>
                <a:chOff x="6444376" y="2997256"/>
                <a:chExt cx="370132" cy="1316671"/>
              </a:xfrm>
            </p:grpSpPr>
            <p:sp>
              <p:nvSpPr>
                <p:cNvPr id="286" name="フリーフォーム 285"/>
                <p:cNvSpPr/>
                <p:nvPr/>
              </p:nvSpPr>
              <p:spPr>
                <a:xfrm>
                  <a:off x="6463664" y="299725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7" name="フリーフォーム 286"/>
                <p:cNvSpPr/>
                <p:nvPr/>
              </p:nvSpPr>
              <p:spPr>
                <a:xfrm>
                  <a:off x="6463664" y="3185351"/>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8" name="フリーフォーム 287"/>
                <p:cNvSpPr/>
                <p:nvPr/>
              </p:nvSpPr>
              <p:spPr>
                <a:xfrm>
                  <a:off x="6463664" y="337344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9" name="フリーフォーム 288"/>
                <p:cNvSpPr/>
                <p:nvPr/>
              </p:nvSpPr>
              <p:spPr>
                <a:xfrm>
                  <a:off x="6463664" y="356154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0" name="フリーフォーム 289"/>
                <p:cNvSpPr/>
                <p:nvPr/>
              </p:nvSpPr>
              <p:spPr>
                <a:xfrm>
                  <a:off x="6463664" y="374963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1" name="フリーフォーム 290"/>
                <p:cNvSpPr/>
                <p:nvPr/>
              </p:nvSpPr>
              <p:spPr>
                <a:xfrm>
                  <a:off x="6463664" y="3937733"/>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2" name="フリーフォーム 291"/>
                <p:cNvSpPr/>
                <p:nvPr/>
              </p:nvSpPr>
              <p:spPr>
                <a:xfrm>
                  <a:off x="6463664" y="412582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3" name="フリーフォーム 292"/>
                <p:cNvSpPr/>
                <p:nvPr/>
              </p:nvSpPr>
              <p:spPr>
                <a:xfrm>
                  <a:off x="6463664" y="431392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4" name="円/楕円 293"/>
                <p:cNvSpPr/>
                <p:nvPr/>
              </p:nvSpPr>
              <p:spPr>
                <a:xfrm>
                  <a:off x="6444376" y="3349450"/>
                  <a:ext cx="45719" cy="50120"/>
                </a:xfrm>
                <a:prstGeom prst="ellipse">
                  <a:avLst/>
                </a:prstGeom>
                <a:solidFill>
                  <a:srgbClr val="FFCC99"/>
                </a:solid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277" name="フリーフォーム 276"/>
              <p:cNvSpPr/>
              <p:nvPr/>
            </p:nvSpPr>
            <p:spPr>
              <a:xfrm>
                <a:off x="6422947" y="261108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78" name="フリーフォーム 277"/>
              <p:cNvSpPr/>
              <p:nvPr/>
            </p:nvSpPr>
            <p:spPr>
              <a:xfrm>
                <a:off x="6466422" y="297760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79" name="角丸四角形 278"/>
              <p:cNvSpPr/>
              <p:nvPr/>
            </p:nvSpPr>
            <p:spPr>
              <a:xfrm>
                <a:off x="5990476" y="2495678"/>
                <a:ext cx="569108" cy="220088"/>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280" name="角丸四角形 279"/>
              <p:cNvSpPr/>
              <p:nvPr/>
            </p:nvSpPr>
            <p:spPr>
              <a:xfrm>
                <a:off x="6679465" y="2453450"/>
                <a:ext cx="277623" cy="725102"/>
              </a:xfrm>
              <a:prstGeom prst="roundRect">
                <a:avLst>
                  <a:gd name="adj" fmla="val 6515"/>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281" name="角丸四角形 280"/>
              <p:cNvSpPr/>
              <p:nvPr/>
            </p:nvSpPr>
            <p:spPr>
              <a:xfrm>
                <a:off x="5990476" y="2859782"/>
                <a:ext cx="569108" cy="220088"/>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282" name="右中かっこ 281"/>
              <p:cNvSpPr/>
              <p:nvPr/>
            </p:nvSpPr>
            <p:spPr>
              <a:xfrm>
                <a:off x="7094909" y="2473029"/>
                <a:ext cx="80199" cy="315405"/>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srgbClr val="5F5F5F"/>
                  </a:solidFill>
                </a:endParaRPr>
              </a:p>
            </p:txBody>
          </p:sp>
          <p:sp>
            <p:nvSpPr>
              <p:cNvPr id="283" name="正方形/長方形 282"/>
              <p:cNvSpPr/>
              <p:nvPr/>
            </p:nvSpPr>
            <p:spPr>
              <a:xfrm>
                <a:off x="7121711" y="2487902"/>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sp>
            <p:nvSpPr>
              <p:cNvPr id="284" name="角丸四角形 283"/>
              <p:cNvSpPr/>
              <p:nvPr/>
            </p:nvSpPr>
            <p:spPr>
              <a:xfrm>
                <a:off x="7922675" y="2597466"/>
                <a:ext cx="353371" cy="102673"/>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sp>
            <p:nvSpPr>
              <p:cNvPr id="285" name="角丸四角形 284"/>
              <p:cNvSpPr/>
              <p:nvPr/>
            </p:nvSpPr>
            <p:spPr>
              <a:xfrm>
                <a:off x="7922675" y="2960638"/>
                <a:ext cx="353371" cy="102673"/>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grpSp>
        <p:sp>
          <p:nvSpPr>
            <p:cNvPr id="295" name="右中かっこ 294"/>
            <p:cNvSpPr/>
            <p:nvPr/>
          </p:nvSpPr>
          <p:spPr>
            <a:xfrm>
              <a:off x="7095230" y="3648766"/>
              <a:ext cx="80199" cy="315405"/>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srgbClr val="5F5F5F"/>
                </a:solidFill>
              </a:endParaRPr>
            </a:p>
          </p:txBody>
        </p:sp>
        <p:sp>
          <p:nvSpPr>
            <p:cNvPr id="296" name="正方形/長方形 295"/>
            <p:cNvSpPr/>
            <p:nvPr/>
          </p:nvSpPr>
          <p:spPr>
            <a:xfrm>
              <a:off x="7122032" y="3663639"/>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grpSp>
          <p:nvGrpSpPr>
            <p:cNvPr id="2055" name="グループ化 2054"/>
            <p:cNvGrpSpPr/>
            <p:nvPr/>
          </p:nvGrpSpPr>
          <p:grpSpPr>
            <a:xfrm>
              <a:off x="5991209" y="4033834"/>
              <a:ext cx="2285570" cy="811293"/>
              <a:chOff x="5991209" y="3962515"/>
              <a:chExt cx="2285570" cy="811293"/>
            </a:xfrm>
          </p:grpSpPr>
          <p:grpSp>
            <p:nvGrpSpPr>
              <p:cNvPr id="298" name="グループ化 297"/>
              <p:cNvGrpSpPr/>
              <p:nvPr/>
            </p:nvGrpSpPr>
            <p:grpSpPr>
              <a:xfrm>
                <a:off x="5991209" y="3962515"/>
                <a:ext cx="2285570" cy="776428"/>
                <a:chOff x="5990476" y="2402124"/>
                <a:chExt cx="2285570" cy="776428"/>
              </a:xfrm>
            </p:grpSpPr>
            <p:grpSp>
              <p:nvGrpSpPr>
                <p:cNvPr id="299" name="グループ化 298"/>
                <p:cNvGrpSpPr/>
                <p:nvPr/>
              </p:nvGrpSpPr>
              <p:grpSpPr>
                <a:xfrm>
                  <a:off x="6706167" y="2491019"/>
                  <a:ext cx="370132" cy="656384"/>
                  <a:chOff x="6444376" y="2997256"/>
                  <a:chExt cx="370132" cy="1316671"/>
                </a:xfrm>
              </p:grpSpPr>
              <p:sp>
                <p:nvSpPr>
                  <p:cNvPr id="309" name="フリーフォーム 308"/>
                  <p:cNvSpPr/>
                  <p:nvPr/>
                </p:nvSpPr>
                <p:spPr>
                  <a:xfrm>
                    <a:off x="6463664" y="299725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0" name="フリーフォーム 309"/>
                  <p:cNvSpPr/>
                  <p:nvPr/>
                </p:nvSpPr>
                <p:spPr>
                  <a:xfrm>
                    <a:off x="6463664" y="3185351"/>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1" name="フリーフォーム 310"/>
                  <p:cNvSpPr/>
                  <p:nvPr/>
                </p:nvSpPr>
                <p:spPr>
                  <a:xfrm>
                    <a:off x="6463664" y="337344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2" name="フリーフォーム 311"/>
                  <p:cNvSpPr/>
                  <p:nvPr/>
                </p:nvSpPr>
                <p:spPr>
                  <a:xfrm>
                    <a:off x="6463664" y="356154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3" name="フリーフォーム 312"/>
                  <p:cNvSpPr/>
                  <p:nvPr/>
                </p:nvSpPr>
                <p:spPr>
                  <a:xfrm>
                    <a:off x="6463664" y="374963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4" name="フリーフォーム 313"/>
                  <p:cNvSpPr/>
                  <p:nvPr/>
                </p:nvSpPr>
                <p:spPr>
                  <a:xfrm>
                    <a:off x="6463664" y="3937733"/>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5" name="フリーフォーム 314"/>
                  <p:cNvSpPr/>
                  <p:nvPr/>
                </p:nvSpPr>
                <p:spPr>
                  <a:xfrm>
                    <a:off x="6463664" y="412582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6" name="フリーフォーム 315"/>
                  <p:cNvSpPr/>
                  <p:nvPr/>
                </p:nvSpPr>
                <p:spPr>
                  <a:xfrm>
                    <a:off x="6463664" y="431392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7" name="円/楕円 316"/>
                  <p:cNvSpPr/>
                  <p:nvPr/>
                </p:nvSpPr>
                <p:spPr>
                  <a:xfrm>
                    <a:off x="6444376" y="3349450"/>
                    <a:ext cx="45719" cy="50120"/>
                  </a:xfrm>
                  <a:prstGeom prst="ellipse">
                    <a:avLst/>
                  </a:prstGeom>
                  <a:solidFill>
                    <a:srgbClr val="FFCC99"/>
                  </a:solid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300" name="フリーフォーム 299"/>
                <p:cNvSpPr/>
                <p:nvPr/>
              </p:nvSpPr>
              <p:spPr>
                <a:xfrm>
                  <a:off x="6422947" y="261108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01" name="フリーフォーム 300"/>
                <p:cNvSpPr/>
                <p:nvPr/>
              </p:nvSpPr>
              <p:spPr>
                <a:xfrm>
                  <a:off x="6466422" y="297760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02" name="角丸四角形 301"/>
                <p:cNvSpPr/>
                <p:nvPr/>
              </p:nvSpPr>
              <p:spPr>
                <a:xfrm>
                  <a:off x="5990476" y="2495678"/>
                  <a:ext cx="569108" cy="220088"/>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303" name="角丸四角形 302"/>
                <p:cNvSpPr/>
                <p:nvPr/>
              </p:nvSpPr>
              <p:spPr>
                <a:xfrm>
                  <a:off x="6679465" y="2453450"/>
                  <a:ext cx="277623" cy="725102"/>
                </a:xfrm>
                <a:prstGeom prst="roundRect">
                  <a:avLst>
                    <a:gd name="adj" fmla="val 6515"/>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304" name="角丸四角形 303"/>
                <p:cNvSpPr/>
                <p:nvPr/>
              </p:nvSpPr>
              <p:spPr>
                <a:xfrm>
                  <a:off x="5990476" y="2859782"/>
                  <a:ext cx="569108" cy="220088"/>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305" name="右中かっこ 304"/>
                <p:cNvSpPr/>
                <p:nvPr/>
              </p:nvSpPr>
              <p:spPr>
                <a:xfrm>
                  <a:off x="7094909" y="2471000"/>
                  <a:ext cx="80199" cy="147138"/>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srgbClr val="5F5F5F"/>
                    </a:solidFill>
                  </a:endParaRPr>
                </a:p>
              </p:txBody>
            </p:sp>
            <p:sp>
              <p:nvSpPr>
                <p:cNvPr id="306" name="正方形/長方形 305"/>
                <p:cNvSpPr/>
                <p:nvPr/>
              </p:nvSpPr>
              <p:spPr>
                <a:xfrm>
                  <a:off x="7121711" y="2402124"/>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sp>
              <p:nvSpPr>
                <p:cNvPr id="307" name="角丸四角形 306"/>
                <p:cNvSpPr/>
                <p:nvPr/>
              </p:nvSpPr>
              <p:spPr>
                <a:xfrm>
                  <a:off x="7922675" y="2511688"/>
                  <a:ext cx="353371" cy="102673"/>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sp>
              <p:nvSpPr>
                <p:cNvPr id="308" name="角丸四角形 307"/>
                <p:cNvSpPr/>
                <p:nvPr/>
              </p:nvSpPr>
              <p:spPr>
                <a:xfrm>
                  <a:off x="7922675" y="3065120"/>
                  <a:ext cx="353371" cy="102673"/>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grpSp>
          <p:sp>
            <p:nvSpPr>
              <p:cNvPr id="318" name="右中かっこ 317"/>
              <p:cNvSpPr/>
              <p:nvPr/>
            </p:nvSpPr>
            <p:spPr>
              <a:xfrm>
                <a:off x="7096281" y="4581316"/>
                <a:ext cx="80199" cy="147138"/>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srgbClr val="5F5F5F"/>
                  </a:solidFill>
                </a:endParaRPr>
              </a:p>
            </p:txBody>
          </p:sp>
          <p:sp>
            <p:nvSpPr>
              <p:cNvPr id="319" name="正方形/長方形 318"/>
              <p:cNvSpPr/>
              <p:nvPr/>
            </p:nvSpPr>
            <p:spPr>
              <a:xfrm>
                <a:off x="7123083" y="4527688"/>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grpSp>
        <p:sp>
          <p:nvSpPr>
            <p:cNvPr id="320" name="右中かっこ 319"/>
            <p:cNvSpPr/>
            <p:nvPr/>
          </p:nvSpPr>
          <p:spPr>
            <a:xfrm>
              <a:off x="7095230" y="4274775"/>
              <a:ext cx="80199" cy="346946"/>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srgbClr val="5F5F5F"/>
                </a:solidFill>
              </a:endParaRPr>
            </a:p>
          </p:txBody>
        </p:sp>
        <p:sp>
          <p:nvSpPr>
            <p:cNvPr id="321" name="正方形/長方形 320"/>
            <p:cNvSpPr/>
            <p:nvPr/>
          </p:nvSpPr>
          <p:spPr>
            <a:xfrm>
              <a:off x="7122032" y="4310236"/>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sp>
          <p:nvSpPr>
            <p:cNvPr id="322" name="角丸四角形 321"/>
            <p:cNvSpPr/>
            <p:nvPr/>
          </p:nvSpPr>
          <p:spPr>
            <a:xfrm>
              <a:off x="7922996" y="4344814"/>
              <a:ext cx="353371" cy="102673"/>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sp>
          <p:nvSpPr>
            <p:cNvPr id="323" name="角丸四角形 322"/>
            <p:cNvSpPr/>
            <p:nvPr/>
          </p:nvSpPr>
          <p:spPr>
            <a:xfrm>
              <a:off x="7922996" y="4455964"/>
              <a:ext cx="353371" cy="102673"/>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grpSp>
      <p:sp>
        <p:nvSpPr>
          <p:cNvPr id="324" name="正方形/長方形 323"/>
          <p:cNvSpPr/>
          <p:nvPr/>
        </p:nvSpPr>
        <p:spPr>
          <a:xfrm>
            <a:off x="2321765" y="7100907"/>
            <a:ext cx="4095146" cy="415669"/>
          </a:xfrm>
          <a:prstGeom prst="rect">
            <a:avLst/>
          </a:prstGeom>
        </p:spPr>
        <p:txBody>
          <a:bodyPr wrap="square" lIns="137187" tIns="68594" rIns="137187" bIns="68594">
            <a:spAutoFit/>
          </a:bodyPr>
          <a:lstStyle/>
          <a:p>
            <a:r>
              <a:rPr lang="en-US" altLang="ja-JP" dirty="0">
                <a:solidFill>
                  <a:srgbClr val="5F5F5F"/>
                </a:solidFill>
                <a:latin typeface="Calibri"/>
                <a:cs typeface="Consolas" panose="020B0609020204030204" pitchFamily="49" charset="0"/>
              </a:rPr>
              <a:t>equipped with 2in/8out speaker selector </a:t>
            </a:r>
            <a:endParaRPr lang="ja-JP" altLang="en-US" dirty="0">
              <a:solidFill>
                <a:srgbClr val="5F5F5F"/>
              </a:solidFill>
              <a:latin typeface="Calibri"/>
              <a:cs typeface="Consolas" panose="020B0609020204030204" pitchFamily="49" charset="0"/>
            </a:endParaRPr>
          </a:p>
        </p:txBody>
      </p:sp>
      <p:sp>
        <p:nvSpPr>
          <p:cNvPr id="182" name="四角形吹き出し 181"/>
          <p:cNvSpPr/>
          <p:nvPr/>
        </p:nvSpPr>
        <p:spPr>
          <a:xfrm>
            <a:off x="6318672" y="5047465"/>
            <a:ext cx="1884785" cy="786484"/>
          </a:xfrm>
          <a:prstGeom prst="wedgeRectCallout">
            <a:avLst>
              <a:gd name="adj1" fmla="val -5732"/>
              <a:gd name="adj2" fmla="val 66191"/>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54011" tIns="68594" rIns="54011"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You can arrange the zones which these two AMPs cover.</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pic>
        <p:nvPicPr>
          <p:cNvPr id="1026" name="Picture 2"/>
          <p:cNvPicPr>
            <a:picLocks noChangeAspect="1" noChangeArrowheads="1"/>
          </p:cNvPicPr>
          <p:nvPr/>
        </p:nvPicPr>
        <p:blipFill>
          <a:blip r:embed="rId18">
            <a:extLst>
              <a:ext uri="{BEBA8EAE-BF5A-486C-A8C5-ECC9F3942E4B}">
                <a14:imgProps xmlns:a14="http://schemas.microsoft.com/office/drawing/2010/main">
                  <a14:imgLayer r:embed="rId19">
                    <a14:imgEffect>
                      <a14:backgroundRemoval t="1544" b="96398" l="5707" r="89946">
                        <a14:foregroundMark x1="14402" y1="21784" x2="14402" y2="21784"/>
                        <a14:foregroundMark x1="9511" y1="24700" x2="9511" y2="24700"/>
                        <a14:foregroundMark x1="8696" y1="26587" x2="8696" y2="26587"/>
                        <a14:foregroundMark x1="8967" y1="25386" x2="8967" y2="25386"/>
                        <a14:foregroundMark x1="10054" y1="27616" x2="10054" y2="27616"/>
                        <a14:foregroundMark x1="78261" y1="31904" x2="78261" y2="31904"/>
                        <a14:backgroundMark x1="46196" y1="88679" x2="46196" y2="88679"/>
                        <a14:backgroundMark x1="29620" y1="92796" x2="29620" y2="92796"/>
                        <a14:backgroundMark x1="81522" y1="31732" x2="81522" y2="31732"/>
                        <a14:backgroundMark x1="80435" y1="31904" x2="80435" y2="31904"/>
                        <a14:backgroundMark x1="27989" y1="14923" x2="27989" y2="14923"/>
                      </a14:backgroundRemoval>
                    </a14:imgEffect>
                  </a14:imgLayer>
                </a14:imgProps>
              </a:ext>
              <a:ext uri="{28A0092B-C50C-407E-A947-70E740481C1C}">
                <a14:useLocalDpi xmlns:a14="http://schemas.microsoft.com/office/drawing/2010/main" val="0"/>
              </a:ext>
            </a:extLst>
          </a:blip>
          <a:srcRect/>
          <a:stretch>
            <a:fillRect/>
          </a:stretch>
        </p:blipFill>
        <p:spPr bwMode="auto">
          <a:xfrm>
            <a:off x="6634477" y="5948703"/>
            <a:ext cx="2396085" cy="379709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58" name="正方形/長方形 157"/>
          <p:cNvSpPr/>
          <p:nvPr/>
        </p:nvSpPr>
        <p:spPr>
          <a:xfrm>
            <a:off x="5351085" y="975556"/>
            <a:ext cx="1697251" cy="55420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VX-3008F</a:t>
            </a:r>
            <a:endParaRPr lang="ja-JP" altLang="en-US" sz="3000" dirty="0">
              <a:solidFill>
                <a:srgbClr val="F79646">
                  <a:lumMod val="75000"/>
                </a:srgbClr>
              </a:solidFill>
              <a:latin typeface="Calibri"/>
            </a:endParaRPr>
          </a:p>
        </p:txBody>
      </p:sp>
      <p:grpSp>
        <p:nvGrpSpPr>
          <p:cNvPr id="160" name="グループ化 159"/>
          <p:cNvGrpSpPr/>
          <p:nvPr/>
        </p:nvGrpSpPr>
        <p:grpSpPr>
          <a:xfrm>
            <a:off x="3121793" y="976767"/>
            <a:ext cx="2002862" cy="1568697"/>
            <a:chOff x="2080954" y="650910"/>
            <a:chExt cx="1335087" cy="1045368"/>
          </a:xfrm>
        </p:grpSpPr>
        <p:pic>
          <p:nvPicPr>
            <p:cNvPr id="161" name="Picture 5"/>
            <p:cNvPicPr>
              <a:picLocks noChangeAspect="1" noChangeArrowheads="1"/>
            </p:cNvPicPr>
            <p:nvPr/>
          </p:nvPicPr>
          <p:blipFill>
            <a:blip r:embed="rId20" cstate="print">
              <a:lum bright="70000" contrast="-70000"/>
              <a:extLst>
                <a:ext uri="{28A0092B-C50C-407E-A947-70E740481C1C}">
                  <a14:useLocalDpi xmlns:a14="http://schemas.microsoft.com/office/drawing/2010/main" val="0"/>
                </a:ext>
              </a:extLst>
            </a:blip>
            <a:srcRect/>
            <a:stretch>
              <a:fillRect/>
            </a:stretch>
          </p:blipFill>
          <p:spPr bwMode="auto">
            <a:xfrm>
              <a:off x="2080954" y="650910"/>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2" name="Picture 2"/>
            <p:cNvPicPr>
              <a:picLocks noChangeAspect="1" noChangeArrowheads="1"/>
            </p:cNvPicPr>
            <p:nvPr/>
          </p:nvPicPr>
          <p:blipFill>
            <a:blip r:embed="rId2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63" name="Picture 2"/>
            <p:cNvPicPr>
              <a:picLocks noChangeAspect="1" noChangeArrowheads="1"/>
            </p:cNvPicPr>
            <p:nvPr/>
          </p:nvPicPr>
          <p:blipFill>
            <a:blip r:embed="rId2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66" name="正方形/長方形 165"/>
          <p:cNvSpPr/>
          <p:nvPr/>
        </p:nvSpPr>
        <p:spPr>
          <a:xfrm>
            <a:off x="2838640" y="2506997"/>
            <a:ext cx="10177552" cy="877523"/>
          </a:xfrm>
          <a:prstGeom prst="rect">
            <a:avLst/>
          </a:prstGeom>
        </p:spPr>
        <p:txBody>
          <a:bodyPr wrap="square" lIns="137187" tIns="68594" rIns="137187" bIns="68594">
            <a:spAutoFit/>
          </a:bodyPr>
          <a:lstStyle/>
          <a:p>
            <a:r>
              <a:rPr lang="en-US" altLang="ja-JP" sz="2400" b="1" dirty="0">
                <a:solidFill>
                  <a:srgbClr val="5F5F5F"/>
                </a:solidFill>
                <a:latin typeface="Calibri"/>
                <a:cs typeface="Consolas" panose="020B0609020204030204" pitchFamily="49" charset="0"/>
              </a:rPr>
              <a:t>VX-3008F</a:t>
            </a:r>
            <a:r>
              <a:rPr lang="en-US" altLang="ja-JP" sz="2400" dirty="0">
                <a:solidFill>
                  <a:srgbClr val="5F5F5F"/>
                </a:solidFill>
                <a:latin typeface="Calibri"/>
                <a:cs typeface="Consolas" panose="020B0609020204030204" pitchFamily="49" charset="0"/>
              </a:rPr>
              <a:t> has </a:t>
            </a:r>
            <a:r>
              <a:rPr lang="en-US" altLang="ja-JP" sz="2400" b="1" dirty="0">
                <a:solidFill>
                  <a:srgbClr val="5F5F5F"/>
                </a:solidFill>
                <a:latin typeface="Calibri"/>
                <a:cs typeface="Consolas" panose="020B0609020204030204" pitchFamily="49" charset="0"/>
              </a:rPr>
              <a:t>2 bus line </a:t>
            </a:r>
            <a:r>
              <a:rPr lang="en-US" altLang="ja-JP" sz="2400" dirty="0">
                <a:solidFill>
                  <a:srgbClr val="5F5F5F"/>
                </a:solidFill>
                <a:latin typeface="Calibri"/>
                <a:cs typeface="Consolas" panose="020B0609020204030204" pitchFamily="49" charset="0"/>
              </a:rPr>
              <a:t>and </a:t>
            </a:r>
            <a:r>
              <a:rPr lang="en-US" altLang="ja-JP" sz="2400" b="1" dirty="0">
                <a:solidFill>
                  <a:srgbClr val="5F5F5F"/>
                </a:solidFill>
                <a:latin typeface="Calibri"/>
                <a:cs typeface="Consolas" panose="020B0609020204030204" pitchFamily="49" charset="0"/>
              </a:rPr>
              <a:t>8 zone speaker selector</a:t>
            </a:r>
            <a:r>
              <a:rPr lang="en-US" altLang="ja-JP" sz="2400" dirty="0">
                <a:solidFill>
                  <a:srgbClr val="5F5F5F"/>
                </a:solidFill>
                <a:latin typeface="Calibri"/>
                <a:cs typeface="Consolas" panose="020B0609020204030204" pitchFamily="49" charset="0"/>
              </a:rPr>
              <a:t>. Using speaker selector, the system can broadcasts to many zones with only 1 AMP.</a:t>
            </a:r>
            <a:endParaRPr lang="ja-JP" altLang="en-US" sz="2400" dirty="0">
              <a:solidFill>
                <a:srgbClr val="5F5F5F"/>
              </a:solidFill>
              <a:latin typeface="Calibri"/>
              <a:cs typeface="Consolas" panose="020B0609020204030204" pitchFamily="49" charset="0"/>
            </a:endParaRPr>
          </a:p>
        </p:txBody>
      </p:sp>
      <p:sp>
        <p:nvSpPr>
          <p:cNvPr id="143" name="角丸四角形 142">
            <a:hlinkClick r:id="rId22" action="ppaction://hlinksldjump"/>
          </p:cNvPr>
          <p:cNvSpPr/>
          <p:nvPr/>
        </p:nvSpPr>
        <p:spPr>
          <a:xfrm>
            <a:off x="7121918" y="1127646"/>
            <a:ext cx="1465269" cy="276094"/>
          </a:xfrm>
          <a:prstGeom prst="roundRect">
            <a:avLst/>
          </a:prstGeom>
        </p:spPr>
        <p:style>
          <a:lnRef idx="0">
            <a:schemeClr val="dk1"/>
          </a:lnRef>
          <a:fillRef idx="3">
            <a:schemeClr val="dk1"/>
          </a:fillRef>
          <a:effectRef idx="3">
            <a:schemeClr val="dk1"/>
          </a:effectRef>
          <a:fontRef idx="minor">
            <a:schemeClr val="lt1"/>
          </a:fontRef>
        </p:style>
        <p:txBody>
          <a:bodyPr lIns="137187" tIns="68594" rIns="137187" bIns="68594" rtlCol="0" anchor="ctr"/>
          <a:lstStyle/>
          <a:p>
            <a:pPr algn="ctr"/>
            <a:r>
              <a:rPr lang="en-US" altLang="ja-JP" dirty="0">
                <a:solidFill>
                  <a:srgbClr val="FFFFFF"/>
                </a:solidFill>
              </a:rPr>
              <a:t>Appearance</a:t>
            </a:r>
            <a:endParaRPr lang="ja-JP" altLang="en-US" dirty="0">
              <a:solidFill>
                <a:srgbClr val="FFFFFF"/>
              </a:solidFill>
            </a:endParaRPr>
          </a:p>
        </p:txBody>
      </p:sp>
      <p:pic>
        <p:nvPicPr>
          <p:cNvPr id="144" name="Picture 2" descr="クリックすると新しいウィンドウで開きます"/>
          <p:cNvPicPr>
            <a:picLocks noChangeAspect="1" noChangeArrowheads="1"/>
          </p:cNvPicPr>
          <p:nvPr/>
        </p:nvPicPr>
        <p:blipFill>
          <a:blip r:embed="rId2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587187" y="1045527"/>
            <a:ext cx="376707" cy="376819"/>
          </a:xfrm>
          <a:prstGeom prst="rect">
            <a:avLst/>
          </a:prstGeom>
          <a:noFill/>
          <a:extLst>
            <a:ext uri="{909E8E84-426E-40DD-AFC4-6F175D3DCCD1}">
              <a14:hiddenFill xmlns:a14="http://schemas.microsoft.com/office/drawing/2010/main">
                <a:solidFill>
                  <a:srgbClr val="FFFFFF"/>
                </a:solidFill>
              </a14:hiddenFill>
            </a:ext>
          </a:extLst>
        </p:spPr>
      </p:pic>
      <p:sp>
        <p:nvSpPr>
          <p:cNvPr id="142" name="四角形吹き出し 141"/>
          <p:cNvSpPr/>
          <p:nvPr/>
        </p:nvSpPr>
        <p:spPr>
          <a:xfrm>
            <a:off x="1274728" y="3580095"/>
            <a:ext cx="3878878" cy="3032597"/>
          </a:xfrm>
          <a:prstGeom prst="wedgeRectCallout">
            <a:avLst>
              <a:gd name="adj1" fmla="val 61913"/>
              <a:gd name="adj2" fmla="val 34546"/>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54011" tIns="68594" rIns="54011" bIns="68594" rtlCol="0" anchor="ctr"/>
          <a:lstStyle/>
          <a:p>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grpSp>
        <p:nvGrpSpPr>
          <p:cNvPr id="5" name="グループ化 4"/>
          <p:cNvGrpSpPr/>
          <p:nvPr/>
        </p:nvGrpSpPr>
        <p:grpSpPr>
          <a:xfrm>
            <a:off x="1445995" y="3709866"/>
            <a:ext cx="3451534" cy="2184284"/>
            <a:chOff x="-862739" y="2442701"/>
            <a:chExt cx="2300756" cy="1455590"/>
          </a:xfrm>
        </p:grpSpPr>
        <p:sp>
          <p:nvSpPr>
            <p:cNvPr id="149" name="正方形/長方形 148"/>
            <p:cNvSpPr/>
            <p:nvPr/>
          </p:nvSpPr>
          <p:spPr>
            <a:xfrm>
              <a:off x="-862739" y="2442701"/>
              <a:ext cx="2300756" cy="1455590"/>
            </a:xfrm>
            <a:prstGeom prst="rect">
              <a:avLst/>
            </a:prstGeom>
            <a:solidFill>
              <a:srgbClr val="FFFFF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1" name="正方形/長方形 150"/>
            <p:cNvSpPr/>
            <p:nvPr/>
          </p:nvSpPr>
          <p:spPr>
            <a:xfrm>
              <a:off x="-609962" y="2656403"/>
              <a:ext cx="1821180" cy="56007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156" name="グループ化 155"/>
            <p:cNvGrpSpPr/>
            <p:nvPr/>
          </p:nvGrpSpPr>
          <p:grpSpPr>
            <a:xfrm>
              <a:off x="-754742" y="2596589"/>
              <a:ext cx="2069412" cy="627504"/>
              <a:chOff x="2945130" y="2370966"/>
              <a:chExt cx="2069412" cy="627504"/>
            </a:xfrm>
          </p:grpSpPr>
          <p:sp>
            <p:nvSpPr>
              <p:cNvPr id="173" name="正方形/長方形 172"/>
              <p:cNvSpPr/>
              <p:nvPr/>
            </p:nvSpPr>
            <p:spPr>
              <a:xfrm>
                <a:off x="4869762" y="2419350"/>
                <a:ext cx="144780" cy="579120"/>
              </a:xfrm>
              <a:prstGeom prst="rect">
                <a:avLst/>
              </a:prstGeom>
              <a:solidFill>
                <a:schemeClr val="bg1">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4" name="正方形/長方形 173"/>
              <p:cNvSpPr/>
              <p:nvPr/>
            </p:nvSpPr>
            <p:spPr>
              <a:xfrm>
                <a:off x="2945130" y="2419350"/>
                <a:ext cx="144780" cy="579120"/>
              </a:xfrm>
              <a:prstGeom prst="rect">
                <a:avLst/>
              </a:prstGeom>
              <a:solidFill>
                <a:schemeClr val="bg1">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6" name="正方形/長方形 175"/>
              <p:cNvSpPr/>
              <p:nvPr/>
            </p:nvSpPr>
            <p:spPr>
              <a:xfrm>
                <a:off x="3195729" y="2370966"/>
                <a:ext cx="1582120" cy="525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159" name="正方形/長方形 158"/>
            <p:cNvSpPr/>
            <p:nvPr/>
          </p:nvSpPr>
          <p:spPr>
            <a:xfrm>
              <a:off x="-508719" y="2565996"/>
              <a:ext cx="1576736" cy="900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65" name="正方形/長方形 164"/>
            <p:cNvSpPr/>
            <p:nvPr/>
          </p:nvSpPr>
          <p:spPr>
            <a:xfrm>
              <a:off x="-682352" y="3229501"/>
              <a:ext cx="71627" cy="1340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0" name="正方形/長方形 169"/>
            <p:cNvSpPr/>
            <p:nvPr/>
          </p:nvSpPr>
          <p:spPr>
            <a:xfrm>
              <a:off x="-791088" y="3252622"/>
              <a:ext cx="144017" cy="2932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6" name="正方形/長方形 5"/>
          <p:cNvSpPr/>
          <p:nvPr/>
        </p:nvSpPr>
        <p:spPr>
          <a:xfrm>
            <a:off x="1327457" y="5977946"/>
            <a:ext cx="3652054" cy="661748"/>
          </a:xfrm>
          <a:prstGeom prst="rect">
            <a:avLst/>
          </a:prstGeom>
        </p:spPr>
        <p:txBody>
          <a:bodyPr wrap="square" lIns="137187" tIns="68594" rIns="137187" bIns="68594">
            <a:spAutoFit/>
          </a:bodyPr>
          <a:lstStyle/>
          <a:p>
            <a:pPr lvl="0"/>
            <a:r>
              <a:rPr lang="en-US" altLang="ja-JP" sz="1700" dirty="0">
                <a:solidFill>
                  <a:srgbClr val="FFFFFF"/>
                </a:solidFill>
                <a:latin typeface="Calibri"/>
                <a:ea typeface="メイリオ" panose="020B0604030504040204" pitchFamily="50" charset="-128"/>
                <a:cs typeface="メイリオ" panose="020B0604030504040204" pitchFamily="50" charset="-128"/>
              </a:rPr>
              <a:t>Allocation for all zone broadcasting </a:t>
            </a:r>
          </a:p>
          <a:p>
            <a:pPr lvl="0"/>
            <a:r>
              <a:rPr lang="en-US" altLang="ja-JP" sz="1700" dirty="0">
                <a:solidFill>
                  <a:srgbClr val="FFFFFF"/>
                </a:solidFill>
                <a:latin typeface="Calibri"/>
                <a:ea typeface="メイリオ" panose="020B0604030504040204" pitchFamily="50" charset="-128"/>
                <a:cs typeface="メイリオ" panose="020B0604030504040204" pitchFamily="50" charset="-128"/>
              </a:rPr>
              <a:t>in CPU off mode is set by </a:t>
            </a:r>
            <a:r>
              <a:rPr lang="en-US" altLang="ja-JP" sz="1700" dirty="0" err="1">
                <a:solidFill>
                  <a:srgbClr val="FFFFFF"/>
                </a:solidFill>
                <a:latin typeface="Calibri"/>
                <a:ea typeface="メイリオ" panose="020B0604030504040204" pitchFamily="50" charset="-128"/>
                <a:cs typeface="メイリオ" panose="020B0604030504040204" pitchFamily="50" charset="-128"/>
              </a:rPr>
              <a:t>DipSW</a:t>
            </a:r>
            <a:r>
              <a:rPr lang="en-US" altLang="ja-JP" sz="1700" dirty="0">
                <a:solidFill>
                  <a:srgbClr val="FFFFFF"/>
                </a:solidFill>
                <a:latin typeface="Calibri"/>
                <a:ea typeface="メイリオ" panose="020B0604030504040204" pitchFamily="50" charset="-128"/>
                <a:cs typeface="メイリオ" panose="020B0604030504040204" pitchFamily="50" charset="-128"/>
              </a:rPr>
              <a:t>.</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pic>
        <p:nvPicPr>
          <p:cNvPr id="2050" name="Picture 2"/>
          <p:cNvPicPr>
            <a:picLocks noChangeAspect="1" noChangeArrowheads="1"/>
          </p:cNvPicPr>
          <p:nvPr/>
        </p:nvPicPr>
        <p:blipFill>
          <a:blip r:embed="rId2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84196" y="3993149"/>
            <a:ext cx="3148009" cy="89740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 name="Picture 3"/>
          <p:cNvPicPr>
            <a:picLocks noChangeAspect="1" noChangeArrowheads="1"/>
          </p:cNvPicPr>
          <p:nvPr/>
        </p:nvPicPr>
        <p:blipFill>
          <a:blip r:embed="rId25" cstate="print">
            <a:extLst>
              <a:ext uri="{28A0092B-C50C-407E-A947-70E740481C1C}">
                <a14:useLocalDpi xmlns:a14="http://schemas.microsoft.com/office/drawing/2010/main" val="0"/>
              </a:ext>
            </a:extLst>
          </a:blip>
          <a:srcRect/>
          <a:stretch>
            <a:fillRect/>
          </a:stretch>
        </p:blipFill>
        <p:spPr bwMode="auto">
          <a:xfrm>
            <a:off x="1781643" y="5144006"/>
            <a:ext cx="851404" cy="41444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2" name="Picture 4"/>
          <p:cNvPicPr>
            <a:picLocks noChangeAspect="1" noChangeArrowheads="1"/>
          </p:cNvPicPr>
          <p:nvPr/>
        </p:nvPicPr>
        <p:blipFill>
          <a:blip r:embed="rId26" cstate="print">
            <a:extLst>
              <a:ext uri="{28A0092B-C50C-407E-A947-70E740481C1C}">
                <a14:useLocalDpi xmlns:a14="http://schemas.microsoft.com/office/drawing/2010/main" val="0"/>
              </a:ext>
            </a:extLst>
          </a:blip>
          <a:srcRect/>
          <a:stretch>
            <a:fillRect/>
          </a:stretch>
        </p:blipFill>
        <p:spPr bwMode="auto">
          <a:xfrm>
            <a:off x="3016741" y="4939777"/>
            <a:ext cx="1681563" cy="8979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角丸四角形吹き出し 7"/>
          <p:cNvSpPr/>
          <p:nvPr/>
        </p:nvSpPr>
        <p:spPr>
          <a:xfrm>
            <a:off x="1688030" y="5119971"/>
            <a:ext cx="1084067" cy="512812"/>
          </a:xfrm>
          <a:prstGeom prst="wedgeRoundRectCallout">
            <a:avLst>
              <a:gd name="adj1" fmla="val -457"/>
              <a:gd name="adj2" fmla="val -104735"/>
              <a:gd name="adj3" fmla="val 16667"/>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pic>
        <p:nvPicPr>
          <p:cNvPr id="178" name="Picture 3" descr="H:\TCL\Products\Products data\VX\VX-3000\Photo\VX-3000 ph2\VX-3000 Bilder\VX-3008F_front_plan.jpg"/>
          <p:cNvPicPr>
            <a:picLocks noChangeAspect="1" noChangeArrowheads="1"/>
          </p:cNvPicPr>
          <p:nvPr/>
        </p:nvPicPr>
        <p:blipFill rotWithShape="1">
          <a:blip r:embed="rId2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1817146" y="3968686"/>
            <a:ext cx="2682108" cy="957383"/>
          </a:xfrm>
          <a:prstGeom prst="rect">
            <a:avLst/>
          </a:prstGeom>
          <a:noFill/>
          <a:extLst>
            <a:ext uri="{909E8E84-426E-40DD-AFC4-6F175D3DCCD1}">
              <a14:hiddenFill xmlns:a14="http://schemas.microsoft.com/office/drawing/2010/main">
                <a:solidFill>
                  <a:srgbClr val="FFFFFF"/>
                </a:solidFill>
              </a14:hiddenFill>
            </a:ext>
          </a:extLst>
        </p:spPr>
      </p:pic>
      <p:grpSp>
        <p:nvGrpSpPr>
          <p:cNvPr id="172" name="グループ化 171"/>
          <p:cNvGrpSpPr/>
          <p:nvPr/>
        </p:nvGrpSpPr>
        <p:grpSpPr>
          <a:xfrm>
            <a:off x="5504995" y="1553598"/>
            <a:ext cx="4283098" cy="980909"/>
            <a:chOff x="3669572" y="1035306"/>
            <a:chExt cx="2855068" cy="653670"/>
          </a:xfrm>
        </p:grpSpPr>
        <p:pic>
          <p:nvPicPr>
            <p:cNvPr id="177" name="Picture 2"/>
            <p:cNvPicPr>
              <a:picLocks noChangeAspect="1" noChangeArrowheads="1"/>
            </p:cNvPicPr>
            <p:nvPr/>
          </p:nvPicPr>
          <p:blipFill>
            <a:blip r:embed="rId28" cstate="print">
              <a:lum bright="70000" contrast="-70000"/>
              <a:extLst>
                <a:ext uri="{28A0092B-C50C-407E-A947-70E740481C1C}">
                  <a14:useLocalDpi xmlns:a14="http://schemas.microsoft.com/office/drawing/2010/main" val="0"/>
                </a:ext>
              </a:extLst>
            </a:blip>
            <a:srcRect/>
            <a:stretch>
              <a:fillRect/>
            </a:stretch>
          </p:blipFill>
          <p:spPr bwMode="auto">
            <a:xfrm>
              <a:off x="5588204" y="1035306"/>
              <a:ext cx="936436" cy="6536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79" name="Picture 2"/>
            <p:cNvPicPr>
              <a:picLocks noChangeAspect="1" noChangeArrowheads="1"/>
            </p:cNvPicPr>
            <p:nvPr/>
          </p:nvPicPr>
          <p:blipFill rotWithShape="1">
            <a:blip r:embed="rId29" cstate="print">
              <a:lum bright="70000" contrast="-70000"/>
              <a:extLst>
                <a:ext uri="{28A0092B-C50C-407E-A947-70E740481C1C}">
                  <a14:useLocalDpi xmlns:a14="http://schemas.microsoft.com/office/drawing/2010/main" val="0"/>
                </a:ext>
              </a:extLst>
            </a:blip>
            <a:srcRect/>
            <a:stretch/>
          </p:blipFill>
          <p:spPr bwMode="auto">
            <a:xfrm>
              <a:off x="3669572" y="1037109"/>
              <a:ext cx="1884768" cy="64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180" name="Picture 2"/>
          <p:cNvPicPr>
            <a:picLocks noChangeAspect="1" noChangeArrowheads="1"/>
          </p:cNvPicPr>
          <p:nvPr/>
        </p:nvPicPr>
        <p:blipFill rotWithShape="1">
          <a:blip r:embed="rId30" cstate="print">
            <a:extLst>
              <a:ext uri="{28A0092B-C50C-407E-A947-70E740481C1C}">
                <a14:useLocalDpi xmlns:a14="http://schemas.microsoft.com/office/drawing/2010/main" val="0"/>
              </a:ext>
            </a:extLst>
          </a:blip>
          <a:srcRect/>
          <a:stretch/>
        </p:blipFill>
        <p:spPr bwMode="auto">
          <a:xfrm>
            <a:off x="6936672" y="1559871"/>
            <a:ext cx="1429358" cy="973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0" name="円/楕円 139"/>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 name="円/楕円 140"/>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 name="円/楕円 100">
            <a:extLst>
              <a:ext uri="{FF2B5EF4-FFF2-40B4-BE49-F238E27FC236}">
                <a16:creationId xmlns:a16="http://schemas.microsoft.com/office/drawing/2014/main" id="{72D4A9D7-F2CC-4706-BDE9-5E663406150D}"/>
              </a:ext>
            </a:extLst>
          </p:cNvPr>
          <p:cNvSpPr/>
          <p:nvPr/>
        </p:nvSpPr>
        <p:spPr>
          <a:xfrm>
            <a:off x="989424" y="5965715"/>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 name="グループ化 2">
            <a:extLst>
              <a:ext uri="{FF2B5EF4-FFF2-40B4-BE49-F238E27FC236}">
                <a16:creationId xmlns:a16="http://schemas.microsoft.com/office/drawing/2014/main" id="{421AAC0E-CF35-F8C4-4D9F-7ED2B80314A3}"/>
              </a:ext>
            </a:extLst>
          </p:cNvPr>
          <p:cNvGrpSpPr/>
          <p:nvPr/>
        </p:nvGrpSpPr>
        <p:grpSpPr>
          <a:xfrm>
            <a:off x="1622181" y="288390"/>
            <a:ext cx="2053631" cy="1949899"/>
            <a:chOff x="2645711" y="841076"/>
            <a:chExt cx="2667654" cy="2532159"/>
          </a:xfrm>
        </p:grpSpPr>
        <p:grpSp>
          <p:nvGrpSpPr>
            <p:cNvPr id="9" name="グループ化 8">
              <a:extLst>
                <a:ext uri="{FF2B5EF4-FFF2-40B4-BE49-F238E27FC236}">
                  <a16:creationId xmlns:a16="http://schemas.microsoft.com/office/drawing/2014/main" id="{DC617140-452D-B955-CB33-3B4F569172C4}"/>
                </a:ext>
              </a:extLst>
            </p:cNvPr>
            <p:cNvGrpSpPr/>
            <p:nvPr/>
          </p:nvGrpSpPr>
          <p:grpSpPr>
            <a:xfrm>
              <a:off x="2951391" y="1221263"/>
              <a:ext cx="2030342" cy="1771248"/>
              <a:chOff x="2951391" y="1221263"/>
              <a:chExt cx="2030342" cy="1771248"/>
            </a:xfrm>
          </p:grpSpPr>
          <p:sp>
            <p:nvSpPr>
              <p:cNvPr id="14" name="円/楕円 33">
                <a:extLst>
                  <a:ext uri="{FF2B5EF4-FFF2-40B4-BE49-F238E27FC236}">
                    <a16:creationId xmlns:a16="http://schemas.microsoft.com/office/drawing/2014/main" id="{7AF5C955-CCAE-EEF2-D64A-640528C1413B}"/>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3600" kern="0">
                  <a:solidFill>
                    <a:prstClr val="white"/>
                  </a:solidFill>
                  <a:latin typeface="Meiryo UI"/>
                  <a:ea typeface="Meiryo UI"/>
                </a:endParaRPr>
              </a:p>
            </p:txBody>
          </p:sp>
          <p:sp>
            <p:nvSpPr>
              <p:cNvPr id="15" name="角丸四角形 34">
                <a:extLst>
                  <a:ext uri="{FF2B5EF4-FFF2-40B4-BE49-F238E27FC236}">
                    <a16:creationId xmlns:a16="http://schemas.microsoft.com/office/drawing/2014/main" id="{179A8D14-0C7B-3BFB-1888-A84748CBB64D}"/>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2800" b="1" kern="0" dirty="0">
                    <a:solidFill>
                      <a:prstClr val="white"/>
                    </a:solidFill>
                    <a:latin typeface="Calibri"/>
                    <a:ea typeface="Meiryo UI"/>
                  </a:rPr>
                  <a:t>Frame</a:t>
                </a:r>
                <a:endParaRPr kumimoji="0" lang="ja-JP" altLang="en-US" sz="2400" b="1" kern="0" dirty="0">
                  <a:solidFill>
                    <a:prstClr val="white"/>
                  </a:solidFill>
                  <a:latin typeface="Calibri"/>
                  <a:ea typeface="Meiryo UI"/>
                </a:endParaRPr>
              </a:p>
            </p:txBody>
          </p:sp>
        </p:grpSp>
        <p:pic>
          <p:nvPicPr>
            <p:cNvPr id="10" name="Picture 2" descr="C:\Users\toa27839.TOA\AppData\Local\Temp\notesEA312D\Bubble_material_noshadow-01.png">
              <a:extLst>
                <a:ext uri="{FF2B5EF4-FFF2-40B4-BE49-F238E27FC236}">
                  <a16:creationId xmlns:a16="http://schemas.microsoft.com/office/drawing/2014/main" id="{85E03D1F-5D7A-AD81-B985-FA4B737BCF9C}"/>
                </a:ext>
              </a:extLst>
            </p:cNvPr>
            <p:cNvPicPr>
              <a:picLocks noChangeAspect="1" noChangeArrowheads="1"/>
            </p:cNvPicPr>
            <p:nvPr/>
          </p:nvPicPr>
          <p:blipFill rotWithShape="1">
            <a:blip r:embed="rId31"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783897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8.33333E-7 -3.73572E-6 L 8.33333E-7 -0.03396 " pathEditMode="relative" rAng="0" ptsTypes="AA">
                                      <p:cBhvr>
                                        <p:cTn id="6" dur="1000" fill="hold"/>
                                        <p:tgtEl>
                                          <p:spTgt spid="178"/>
                                        </p:tgtEl>
                                        <p:attrNameLst>
                                          <p:attrName>ppt_x</p:attrName>
                                          <p:attrName>ppt_y</p:attrName>
                                        </p:attrNameLst>
                                      </p:cBhvr>
                                      <p:rCtr x="0" y="-1698"/>
                                    </p:animMotion>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251"/>
                </p:tgtEl>
              </p:cMediaNode>
            </p:video>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8" y="28693"/>
            <a:ext cx="253651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Feature</a:t>
            </a:r>
            <a:endParaRPr lang="ja-JP" altLang="en-US" sz="1400" dirty="0">
              <a:solidFill>
                <a:srgbClr val="5F5F5F"/>
              </a:solidFill>
              <a:latin typeface="Calibri"/>
            </a:endParaRPr>
          </a:p>
        </p:txBody>
      </p:sp>
      <p:sp>
        <p:nvSpPr>
          <p:cNvPr id="14" name="正方形/長方形 13"/>
          <p:cNvSpPr/>
          <p:nvPr/>
        </p:nvSpPr>
        <p:spPr>
          <a:xfrm>
            <a:off x="2861887" y="1129138"/>
            <a:ext cx="1672435" cy="630970"/>
          </a:xfrm>
          <a:prstGeom prst="rect">
            <a:avLst/>
          </a:prstGeom>
        </p:spPr>
        <p:txBody>
          <a:bodyPr wrap="none" lIns="137187" tIns="68594" rIns="137187" bIns="68594">
            <a:spAutoFit/>
          </a:bodyPr>
          <a:lstStyle/>
          <a:p>
            <a:r>
              <a:rPr lang="en-US" altLang="ja-JP" sz="3200" b="1" dirty="0">
                <a:solidFill>
                  <a:srgbClr val="F79646">
                    <a:lumMod val="75000"/>
                  </a:srgbClr>
                </a:solidFill>
                <a:latin typeface="Calibri"/>
              </a:rPr>
              <a:t>Scalable</a:t>
            </a:r>
            <a:endParaRPr lang="ja-JP" altLang="en-US" sz="3200" dirty="0">
              <a:solidFill>
                <a:srgbClr val="F79646">
                  <a:lumMod val="75000"/>
                </a:srgbClr>
              </a:solidFill>
            </a:endParaRPr>
          </a:p>
        </p:txBody>
      </p:sp>
      <p:sp>
        <p:nvSpPr>
          <p:cNvPr id="29" name="正方形/長方形 28"/>
          <p:cNvSpPr/>
          <p:nvPr/>
        </p:nvSpPr>
        <p:spPr>
          <a:xfrm>
            <a:off x="3185961" y="1624757"/>
            <a:ext cx="1067334" cy="507860"/>
          </a:xfrm>
          <a:prstGeom prst="rect">
            <a:avLst/>
          </a:prstGeom>
        </p:spPr>
        <p:txBody>
          <a:bodyPr wrap="none" lIns="137187" tIns="68594" rIns="137187" bIns="68594">
            <a:spAutoFit/>
          </a:bodyPr>
          <a:lstStyle/>
          <a:p>
            <a:r>
              <a:rPr lang="en-US" altLang="ja-JP" dirty="0">
                <a:solidFill>
                  <a:srgbClr val="5F5F5F"/>
                </a:solidFill>
                <a:latin typeface="Calibri"/>
              </a:rPr>
              <a:t>VX-2000</a:t>
            </a:r>
            <a:endParaRPr lang="ja-JP" altLang="en-US" sz="2400" dirty="0">
              <a:solidFill>
                <a:srgbClr val="5F5F5F"/>
              </a:solidFill>
            </a:endParaRPr>
          </a:p>
        </p:txBody>
      </p:sp>
      <p:sp>
        <p:nvSpPr>
          <p:cNvPr id="82" name="四角形吹き出し 81"/>
          <p:cNvSpPr/>
          <p:nvPr/>
        </p:nvSpPr>
        <p:spPr>
          <a:xfrm>
            <a:off x="7939039" y="6076200"/>
            <a:ext cx="4861103" cy="1188621"/>
          </a:xfrm>
          <a:prstGeom prst="wedgeRectCallout">
            <a:avLst>
              <a:gd name="adj1" fmla="val -63211"/>
              <a:gd name="adj2" fmla="val -51189"/>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In VX-2000</a:t>
            </a:r>
          </a:p>
          <a:p>
            <a:pPr marL="257226" indent="-257226">
              <a:buFontTx/>
              <a:buChar char="-"/>
            </a:pPr>
            <a:r>
              <a:rPr lang="en-US" altLang="ja-JP" sz="1700" dirty="0">
                <a:solidFill>
                  <a:srgbClr val="FFFFFF"/>
                </a:solidFill>
                <a:latin typeface="Calibri"/>
                <a:ea typeface="メイリオ" panose="020B0604030504040204" pitchFamily="50" charset="-128"/>
                <a:cs typeface="メイリオ" panose="020B0604030504040204" pitchFamily="50" charset="-128"/>
              </a:rPr>
              <a:t>8in, 80out, but </a:t>
            </a:r>
            <a:r>
              <a:rPr lang="en-US" altLang="ja-JP" sz="1700" b="1" dirty="0">
                <a:solidFill>
                  <a:srgbClr val="FFFFFF"/>
                </a:solidFill>
                <a:latin typeface="Calibri"/>
                <a:ea typeface="メイリオ" panose="020B0604030504040204" pitchFamily="50" charset="-128"/>
                <a:cs typeface="メイリオ" panose="020B0604030504040204" pitchFamily="50" charset="-128"/>
              </a:rPr>
              <a:t>only 4bus</a:t>
            </a:r>
            <a:r>
              <a:rPr lang="en-US" altLang="ja-JP" sz="1700" dirty="0">
                <a:solidFill>
                  <a:srgbClr val="FFFFFF"/>
                </a:solidFill>
                <a:latin typeface="Calibri"/>
                <a:ea typeface="メイリオ" panose="020B0604030504040204" pitchFamily="50" charset="-128"/>
                <a:cs typeface="メイリオ" panose="020B0604030504040204" pitchFamily="50" charset="-128"/>
              </a:rPr>
              <a:t>....</a:t>
            </a:r>
          </a:p>
          <a:p>
            <a:pPr marL="257226" indent="-257226">
              <a:buFontTx/>
              <a:buChar char="-"/>
            </a:pPr>
            <a:r>
              <a:rPr lang="en-US" altLang="ja-JP" sz="1700" b="1" dirty="0">
                <a:solidFill>
                  <a:srgbClr val="FFFFFF"/>
                </a:solidFill>
                <a:latin typeface="Calibri"/>
                <a:ea typeface="メイリオ" panose="020B0604030504040204" pitchFamily="50" charset="-128"/>
                <a:cs typeface="メイリオ" panose="020B0604030504040204" pitchFamily="50" charset="-128"/>
              </a:rPr>
              <a:t>not </a:t>
            </a:r>
            <a:r>
              <a:rPr lang="en-US" altLang="ja-JP" sz="1700" dirty="0">
                <a:solidFill>
                  <a:srgbClr val="FFFFFF"/>
                </a:solidFill>
                <a:latin typeface="Calibri"/>
                <a:ea typeface="メイリオ" panose="020B0604030504040204" pitchFamily="50" charset="-128"/>
                <a:cs typeface="メイリオ" panose="020B0604030504040204" pitchFamily="50" charset="-128"/>
              </a:rPr>
              <a:t>considered</a:t>
            </a:r>
            <a:r>
              <a:rPr lang="en-US" altLang="ja-JP" sz="1700" b="1" dirty="0">
                <a:solidFill>
                  <a:srgbClr val="FFFFFF"/>
                </a:solidFill>
                <a:latin typeface="Calibri"/>
                <a:ea typeface="メイリオ" panose="020B0604030504040204" pitchFamily="50" charset="-128"/>
                <a:cs typeface="メイリオ" panose="020B0604030504040204" pitchFamily="50" charset="-128"/>
              </a:rPr>
              <a:t> distributed </a:t>
            </a:r>
            <a:r>
              <a:rPr lang="en-US" altLang="ja-JP" sz="1700" dirty="0">
                <a:solidFill>
                  <a:srgbClr val="FFFFFF"/>
                </a:solidFill>
                <a:latin typeface="Calibri"/>
                <a:ea typeface="メイリオ" panose="020B0604030504040204" pitchFamily="50" charset="-128"/>
                <a:cs typeface="メイリオ" panose="020B0604030504040204" pitchFamily="50" charset="-128"/>
              </a:rPr>
              <a:t>arrangement.</a:t>
            </a:r>
          </a:p>
          <a:p>
            <a:pPr marL="257226" indent="-257226">
              <a:buFontTx/>
              <a:buChar char="-"/>
            </a:pPr>
            <a:r>
              <a:rPr lang="en-US" altLang="ja-JP" sz="1700" dirty="0">
                <a:solidFill>
                  <a:srgbClr val="FFFFFF"/>
                </a:solidFill>
                <a:latin typeface="Calibri"/>
                <a:ea typeface="メイリオ" panose="020B0604030504040204" pitchFamily="50" charset="-128"/>
                <a:cs typeface="メイリオ" panose="020B0604030504040204" pitchFamily="50" charset="-128"/>
              </a:rPr>
              <a:t>Are </a:t>
            </a:r>
            <a:r>
              <a:rPr lang="en-US" altLang="ja-JP" sz="1700" b="1" dirty="0">
                <a:solidFill>
                  <a:srgbClr val="FFFFFF"/>
                </a:solidFill>
                <a:latin typeface="Calibri"/>
                <a:ea typeface="メイリオ" panose="020B0604030504040204" pitchFamily="50" charset="-128"/>
                <a:cs typeface="メイリオ" panose="020B0604030504040204" pitchFamily="50" charset="-128"/>
              </a:rPr>
              <a:t>amplifiers </a:t>
            </a:r>
            <a:r>
              <a:rPr lang="en-US" altLang="ja-JP" sz="1700" dirty="0">
                <a:solidFill>
                  <a:srgbClr val="FFFFFF"/>
                </a:solidFill>
                <a:latin typeface="Calibri"/>
                <a:ea typeface="メイリオ" panose="020B0604030504040204" pitchFamily="50" charset="-128"/>
                <a:cs typeface="メイリオ" panose="020B0604030504040204" pitchFamily="50" charset="-128"/>
              </a:rPr>
              <a:t>really necessary for every zones??</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pic>
        <p:nvPicPr>
          <p:cNvPr id="10242" name="Picture 2"/>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293986" y="2083891"/>
            <a:ext cx="3801274" cy="497985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9" name="グループ化 8"/>
          <p:cNvGrpSpPr/>
          <p:nvPr/>
        </p:nvGrpSpPr>
        <p:grpSpPr>
          <a:xfrm>
            <a:off x="1149573" y="538039"/>
            <a:ext cx="1866938" cy="1772636"/>
            <a:chOff x="2748219" y="983142"/>
            <a:chExt cx="2425140" cy="2301963"/>
          </a:xfrm>
        </p:grpSpPr>
        <p:grpSp>
          <p:nvGrpSpPr>
            <p:cNvPr id="10" name="グループ化 9"/>
            <p:cNvGrpSpPr/>
            <p:nvPr/>
          </p:nvGrpSpPr>
          <p:grpSpPr>
            <a:xfrm>
              <a:off x="2991168" y="1221263"/>
              <a:ext cx="1944215" cy="1771248"/>
              <a:chOff x="2991168" y="1221263"/>
              <a:chExt cx="1944215" cy="1771248"/>
            </a:xfrm>
          </p:grpSpPr>
          <p:sp>
            <p:nvSpPr>
              <p:cNvPr id="12" name="円/楕円 11"/>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400" kern="0" dirty="0">
                  <a:solidFill>
                    <a:prstClr val="white"/>
                  </a:solidFill>
                  <a:latin typeface="Meiryo UI"/>
                  <a:ea typeface="Meiryo UI"/>
                </a:endParaRPr>
              </a:p>
            </p:txBody>
          </p:sp>
          <p:sp>
            <p:nvSpPr>
              <p:cNvPr id="13" name="角丸四角形 12"/>
              <p:cNvSpPr/>
              <p:nvPr/>
            </p:nvSpPr>
            <p:spPr>
              <a:xfrm>
                <a:off x="3127577" y="1746611"/>
                <a:ext cx="1677969" cy="792088"/>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1500" b="1" kern="0" dirty="0">
                    <a:solidFill>
                      <a:prstClr val="white"/>
                    </a:solidFill>
                    <a:latin typeface="Calibri"/>
                    <a:ea typeface="Meiryo UI"/>
                  </a:rPr>
                  <a:t>Comparison between </a:t>
                </a:r>
              </a:p>
              <a:p>
                <a:pPr algn="ctr" defTabSz="1371805" fontAlgn="auto">
                  <a:spcBef>
                    <a:spcPts val="0"/>
                  </a:spcBef>
                  <a:spcAft>
                    <a:spcPts val="0"/>
                  </a:spcAft>
                </a:pPr>
                <a:r>
                  <a:rPr kumimoji="0" lang="en-US" altLang="ja-JP" sz="1500" b="1" kern="0" dirty="0">
                    <a:solidFill>
                      <a:prstClr val="white"/>
                    </a:solidFill>
                    <a:latin typeface="Calibri"/>
                    <a:ea typeface="Meiryo UI"/>
                  </a:rPr>
                  <a:t>VX-2000</a:t>
                </a:r>
                <a:endParaRPr kumimoji="0" lang="ja-JP" altLang="en-US" sz="1500" b="1" kern="0" dirty="0">
                  <a:solidFill>
                    <a:prstClr val="white"/>
                  </a:solidFill>
                  <a:latin typeface="Calibri"/>
                  <a:ea typeface="Meiryo UI"/>
                </a:endParaRPr>
              </a:p>
            </p:txBody>
          </p:sp>
        </p:grpSp>
        <p:pic>
          <p:nvPicPr>
            <p:cNvPr id="11"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48219" y="983142"/>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48" name="正方形/長方形 47"/>
          <p:cNvSpPr/>
          <p:nvPr/>
        </p:nvSpPr>
        <p:spPr>
          <a:xfrm>
            <a:off x="9057927" y="297045"/>
            <a:ext cx="4131412" cy="877191"/>
          </a:xfrm>
          <a:prstGeom prst="rect">
            <a:avLst/>
          </a:prstGeom>
        </p:spPr>
        <p:txBody>
          <a:bodyPr wrap="square" lIns="137187" tIns="68594" rIns="137187" bIns="68594">
            <a:spAutoFit/>
          </a:bodyPr>
          <a:lstStyle/>
          <a:p>
            <a:r>
              <a:rPr lang="en-US" altLang="ja-JP" sz="1200" dirty="0">
                <a:latin typeface="+mj-lt"/>
              </a:rPr>
              <a:t>*560in = (6in/Frame + 8in/PM) x 40 units.</a:t>
            </a:r>
          </a:p>
          <a:p>
            <a:r>
              <a:rPr lang="en-US" altLang="ja-JP" sz="1200" dirty="0">
                <a:latin typeface="+mj-lt"/>
              </a:rPr>
              <a:t>  PM means VX-3000PM, added to the system from v.5.1</a:t>
            </a:r>
          </a:p>
          <a:p>
            <a:r>
              <a:rPr lang="en-US" altLang="ja-JP" sz="1200" dirty="0">
                <a:latin typeface="+mj-lt"/>
              </a:rPr>
              <a:t>  Each number has been increased v.2-&gt;v.3-&gt;v.5.1 as follows.</a:t>
            </a:r>
          </a:p>
          <a:p>
            <a:r>
              <a:rPr lang="en-US" altLang="ja-JP" sz="1200" dirty="0">
                <a:latin typeface="+mj-lt"/>
              </a:rPr>
              <a:t>   192-&gt;240-&gt;</a:t>
            </a:r>
            <a:r>
              <a:rPr lang="en-US" altLang="ja-JP" sz="1200" b="1" dirty="0">
                <a:latin typeface="+mj-lt"/>
              </a:rPr>
              <a:t>560</a:t>
            </a:r>
            <a:r>
              <a:rPr lang="en-US" altLang="ja-JP" sz="1200" dirty="0">
                <a:latin typeface="+mj-lt"/>
              </a:rPr>
              <a:t>, 512-&gt;640</a:t>
            </a:r>
            <a:r>
              <a:rPr lang="en-US" altLang="ja-JP" sz="1200" dirty="0">
                <a:solidFill>
                  <a:schemeClr val="tx1">
                    <a:lumMod val="60000"/>
                    <a:lumOff val="40000"/>
                  </a:schemeClr>
                </a:solidFill>
                <a:latin typeface="+mj-lt"/>
              </a:rPr>
              <a:t>-&gt;640</a:t>
            </a:r>
            <a:r>
              <a:rPr lang="en-US" altLang="ja-JP" sz="1200" dirty="0">
                <a:latin typeface="+mj-lt"/>
              </a:rPr>
              <a:t>, 128-&gt;160</a:t>
            </a:r>
            <a:r>
              <a:rPr lang="en-US" altLang="ja-JP" sz="1200" dirty="0">
                <a:solidFill>
                  <a:schemeClr val="tx1">
                    <a:lumMod val="60000"/>
                    <a:lumOff val="40000"/>
                  </a:schemeClr>
                </a:solidFill>
                <a:latin typeface="+mj-lt"/>
              </a:rPr>
              <a:t>-&gt;160</a:t>
            </a:r>
            <a:r>
              <a:rPr lang="en-US" altLang="ja-JP" sz="1200" dirty="0">
                <a:latin typeface="+mj-lt"/>
              </a:rPr>
              <a:t>, </a:t>
            </a:r>
            <a:endParaRPr lang="ja-JP" altLang="en-US" sz="1200" dirty="0">
              <a:latin typeface="+mj-lt"/>
            </a:endParaRPr>
          </a:p>
        </p:txBody>
      </p:sp>
      <p:pic>
        <p:nvPicPr>
          <p:cNvPr id="8201" name="Picture 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31129" y="4806560"/>
            <a:ext cx="1169015" cy="27970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0" name="円/楕円 39"/>
          <p:cNvSpPr/>
          <p:nvPr/>
        </p:nvSpPr>
        <p:spPr>
          <a:xfrm>
            <a:off x="47256" y="1318011"/>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 name="グループ化 4">
            <a:extLst>
              <a:ext uri="{FF2B5EF4-FFF2-40B4-BE49-F238E27FC236}">
                <a16:creationId xmlns:a16="http://schemas.microsoft.com/office/drawing/2014/main" id="{5C9EA601-2CA9-4D1E-ABC4-DAFF19D7079C}"/>
              </a:ext>
            </a:extLst>
          </p:cNvPr>
          <p:cNvGrpSpPr/>
          <p:nvPr/>
        </p:nvGrpSpPr>
        <p:grpSpPr>
          <a:xfrm>
            <a:off x="-164224" y="1589072"/>
            <a:ext cx="13117095" cy="5710489"/>
            <a:chOff x="-164224" y="1589072"/>
            <a:chExt cx="13117095" cy="5710489"/>
          </a:xfrm>
        </p:grpSpPr>
        <p:grpSp>
          <p:nvGrpSpPr>
            <p:cNvPr id="2" name="グループ化 1"/>
            <p:cNvGrpSpPr/>
            <p:nvPr/>
          </p:nvGrpSpPr>
          <p:grpSpPr>
            <a:xfrm>
              <a:off x="-164224" y="1589072"/>
              <a:ext cx="13117095" cy="4952867"/>
              <a:chOff x="-109470" y="1058946"/>
              <a:chExt cx="8743718" cy="3300553"/>
            </a:xfrm>
          </p:grpSpPr>
          <p:sp>
            <p:nvSpPr>
              <p:cNvPr id="7178" name="フリーフォーム 7177"/>
              <p:cNvSpPr/>
              <p:nvPr/>
            </p:nvSpPr>
            <p:spPr>
              <a:xfrm>
                <a:off x="2163651" y="3741313"/>
                <a:ext cx="128788" cy="618186"/>
              </a:xfrm>
              <a:custGeom>
                <a:avLst/>
                <a:gdLst>
                  <a:gd name="connsiteX0" fmla="*/ 128788 w 128788"/>
                  <a:gd name="connsiteY0" fmla="*/ 618186 h 618186"/>
                  <a:gd name="connsiteX1" fmla="*/ 128788 w 128788"/>
                  <a:gd name="connsiteY1" fmla="*/ 283335 h 618186"/>
                  <a:gd name="connsiteX2" fmla="*/ 0 w 128788"/>
                  <a:gd name="connsiteY2" fmla="*/ 0 h 618186"/>
                </a:gdLst>
                <a:ahLst/>
                <a:cxnLst>
                  <a:cxn ang="0">
                    <a:pos x="connsiteX0" y="connsiteY0"/>
                  </a:cxn>
                  <a:cxn ang="0">
                    <a:pos x="connsiteX1" y="connsiteY1"/>
                  </a:cxn>
                  <a:cxn ang="0">
                    <a:pos x="connsiteX2" y="connsiteY2"/>
                  </a:cxn>
                </a:cxnLst>
                <a:rect l="l" t="t" r="r" b="b"/>
                <a:pathLst>
                  <a:path w="128788" h="618186">
                    <a:moveTo>
                      <a:pt x="128788" y="618186"/>
                    </a:moveTo>
                    <a:lnTo>
                      <a:pt x="128788" y="283335"/>
                    </a:lnTo>
                    <a:lnTo>
                      <a:pt x="0"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179" name="フリーフォーム 7178"/>
              <p:cNvSpPr/>
              <p:nvPr/>
            </p:nvSpPr>
            <p:spPr>
              <a:xfrm>
                <a:off x="1348084" y="3696237"/>
                <a:ext cx="461399" cy="579549"/>
              </a:xfrm>
              <a:custGeom>
                <a:avLst/>
                <a:gdLst>
                  <a:gd name="connsiteX0" fmla="*/ 0 w 1043189"/>
                  <a:gd name="connsiteY0" fmla="*/ 579549 h 579549"/>
                  <a:gd name="connsiteX1" fmla="*/ 0 w 1043189"/>
                  <a:gd name="connsiteY1" fmla="*/ 244698 h 579549"/>
                  <a:gd name="connsiteX2" fmla="*/ 1043189 w 1043189"/>
                  <a:gd name="connsiteY2" fmla="*/ 0 h 579549"/>
                </a:gdLst>
                <a:ahLst/>
                <a:cxnLst>
                  <a:cxn ang="0">
                    <a:pos x="connsiteX0" y="connsiteY0"/>
                  </a:cxn>
                  <a:cxn ang="0">
                    <a:pos x="connsiteX1" y="connsiteY1"/>
                  </a:cxn>
                  <a:cxn ang="0">
                    <a:pos x="connsiteX2" y="connsiteY2"/>
                  </a:cxn>
                </a:cxnLst>
                <a:rect l="l" t="t" r="r" b="b"/>
                <a:pathLst>
                  <a:path w="1043189" h="579549">
                    <a:moveTo>
                      <a:pt x="0" y="579549"/>
                    </a:moveTo>
                    <a:lnTo>
                      <a:pt x="0" y="244698"/>
                    </a:lnTo>
                    <a:lnTo>
                      <a:pt x="1043189"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1" name="正方形/長方形 40"/>
              <p:cNvSpPr/>
              <p:nvPr/>
            </p:nvSpPr>
            <p:spPr>
              <a:xfrm>
                <a:off x="7888190" y="1058946"/>
                <a:ext cx="746058" cy="276885"/>
              </a:xfrm>
              <a:prstGeom prst="rect">
                <a:avLst/>
              </a:prstGeom>
            </p:spPr>
            <p:txBody>
              <a:bodyPr wrap="none">
                <a:spAutoFit/>
              </a:bodyPr>
              <a:lstStyle/>
              <a:p>
                <a:r>
                  <a:rPr lang="en-US" altLang="ja-JP" sz="2100" b="1" dirty="0">
                    <a:solidFill>
                      <a:srgbClr val="5F5F5F"/>
                    </a:solidFill>
                    <a:latin typeface="Calibri"/>
                  </a:rPr>
                  <a:t>VX-3000</a:t>
                </a:r>
                <a:endParaRPr lang="ja-JP" altLang="en-US" dirty="0">
                  <a:solidFill>
                    <a:srgbClr val="5F5F5F"/>
                  </a:solidFill>
                </a:endParaRPr>
              </a:p>
            </p:txBody>
          </p:sp>
          <p:sp>
            <p:nvSpPr>
              <p:cNvPr id="8" name="雲形吹き出し 7"/>
              <p:cNvSpPr/>
              <p:nvPr/>
            </p:nvSpPr>
            <p:spPr>
              <a:xfrm>
                <a:off x="6588446" y="2324040"/>
                <a:ext cx="952910" cy="297906"/>
              </a:xfrm>
              <a:prstGeom prst="cloudCallout">
                <a:avLst>
                  <a:gd name="adj1" fmla="val -4876"/>
                  <a:gd name="adj2" fmla="val -4509"/>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600" dirty="0"/>
                  <a:t>VX link</a:t>
                </a:r>
                <a:endParaRPr lang="ja-JP" altLang="en-US" sz="1600" dirty="0"/>
              </a:p>
            </p:txBody>
          </p:sp>
          <p:sp>
            <p:nvSpPr>
              <p:cNvPr id="15" name="フリーフォーム 14"/>
              <p:cNvSpPr/>
              <p:nvPr/>
            </p:nvSpPr>
            <p:spPr>
              <a:xfrm>
                <a:off x="7320861" y="1822361"/>
                <a:ext cx="650383" cy="553791"/>
              </a:xfrm>
              <a:custGeom>
                <a:avLst/>
                <a:gdLst>
                  <a:gd name="connsiteX0" fmla="*/ 650383 w 650383"/>
                  <a:gd name="connsiteY0" fmla="*/ 0 h 553791"/>
                  <a:gd name="connsiteX1" fmla="*/ 437882 w 650383"/>
                  <a:gd name="connsiteY1" fmla="*/ 0 h 553791"/>
                  <a:gd name="connsiteX2" fmla="*/ 0 w 650383"/>
                  <a:gd name="connsiteY2" fmla="*/ 553791 h 553791"/>
                </a:gdLst>
                <a:ahLst/>
                <a:cxnLst>
                  <a:cxn ang="0">
                    <a:pos x="connsiteX0" y="connsiteY0"/>
                  </a:cxn>
                  <a:cxn ang="0">
                    <a:pos x="connsiteX1" y="connsiteY1"/>
                  </a:cxn>
                  <a:cxn ang="0">
                    <a:pos x="connsiteX2" y="connsiteY2"/>
                  </a:cxn>
                </a:cxnLst>
                <a:rect l="l" t="t" r="r" b="b"/>
                <a:pathLst>
                  <a:path w="650383" h="553791">
                    <a:moveTo>
                      <a:pt x="650383" y="0"/>
                    </a:moveTo>
                    <a:lnTo>
                      <a:pt x="437882" y="0"/>
                    </a:lnTo>
                    <a:lnTo>
                      <a:pt x="0" y="553791"/>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170" name="フリーフォーム 7169"/>
              <p:cNvSpPr/>
              <p:nvPr/>
            </p:nvSpPr>
            <p:spPr>
              <a:xfrm>
                <a:off x="7288664" y="2504941"/>
                <a:ext cx="689020" cy="206062"/>
              </a:xfrm>
              <a:custGeom>
                <a:avLst/>
                <a:gdLst>
                  <a:gd name="connsiteX0" fmla="*/ 689020 w 689020"/>
                  <a:gd name="connsiteY0" fmla="*/ 206062 h 206062"/>
                  <a:gd name="connsiteX1" fmla="*/ 399245 w 689020"/>
                  <a:gd name="connsiteY1" fmla="*/ 206062 h 206062"/>
                  <a:gd name="connsiteX2" fmla="*/ 0 w 689020"/>
                  <a:gd name="connsiteY2" fmla="*/ 0 h 206062"/>
                </a:gdLst>
                <a:ahLst/>
                <a:cxnLst>
                  <a:cxn ang="0">
                    <a:pos x="connsiteX0" y="connsiteY0"/>
                  </a:cxn>
                  <a:cxn ang="0">
                    <a:pos x="connsiteX1" y="connsiteY1"/>
                  </a:cxn>
                  <a:cxn ang="0">
                    <a:pos x="connsiteX2" y="connsiteY2"/>
                  </a:cxn>
                </a:cxnLst>
                <a:rect l="l" t="t" r="r" b="b"/>
                <a:pathLst>
                  <a:path w="689020" h="206062">
                    <a:moveTo>
                      <a:pt x="689020" y="206062"/>
                    </a:moveTo>
                    <a:lnTo>
                      <a:pt x="399245" y="206062"/>
                    </a:lnTo>
                    <a:lnTo>
                      <a:pt x="0"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176" name="フリーフォーム 7175"/>
              <p:cNvSpPr/>
              <p:nvPr/>
            </p:nvSpPr>
            <p:spPr>
              <a:xfrm>
                <a:off x="6618963" y="2556456"/>
                <a:ext cx="341290" cy="695459"/>
              </a:xfrm>
              <a:custGeom>
                <a:avLst/>
                <a:gdLst>
                  <a:gd name="connsiteX0" fmla="*/ 0 w 341290"/>
                  <a:gd name="connsiteY0" fmla="*/ 695459 h 695459"/>
                  <a:gd name="connsiteX1" fmla="*/ 0 w 341290"/>
                  <a:gd name="connsiteY1" fmla="*/ 476519 h 695459"/>
                  <a:gd name="connsiteX2" fmla="*/ 341290 w 341290"/>
                  <a:gd name="connsiteY2" fmla="*/ 0 h 695459"/>
                </a:gdLst>
                <a:ahLst/>
                <a:cxnLst>
                  <a:cxn ang="0">
                    <a:pos x="connsiteX0" y="connsiteY0"/>
                  </a:cxn>
                  <a:cxn ang="0">
                    <a:pos x="connsiteX1" y="connsiteY1"/>
                  </a:cxn>
                  <a:cxn ang="0">
                    <a:pos x="connsiteX2" y="connsiteY2"/>
                  </a:cxn>
                </a:cxnLst>
                <a:rect l="l" t="t" r="r" b="b"/>
                <a:pathLst>
                  <a:path w="341290" h="695459">
                    <a:moveTo>
                      <a:pt x="0" y="695459"/>
                    </a:moveTo>
                    <a:lnTo>
                      <a:pt x="0" y="476519"/>
                    </a:lnTo>
                    <a:lnTo>
                      <a:pt x="341290"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00" name="雲形吹き出し 199"/>
              <p:cNvSpPr/>
              <p:nvPr/>
            </p:nvSpPr>
            <p:spPr>
              <a:xfrm>
                <a:off x="1647273" y="3506957"/>
                <a:ext cx="952910" cy="297906"/>
              </a:xfrm>
              <a:prstGeom prst="cloudCallout">
                <a:avLst>
                  <a:gd name="adj1" fmla="val -4876"/>
                  <a:gd name="adj2" fmla="val -4509"/>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600" dirty="0"/>
                  <a:t>VX link</a:t>
                </a:r>
                <a:endParaRPr lang="ja-JP" altLang="en-US" sz="1600" dirty="0"/>
              </a:p>
            </p:txBody>
          </p:sp>
          <p:sp>
            <p:nvSpPr>
              <p:cNvPr id="7177" name="フリーフォーム 7176"/>
              <p:cNvSpPr/>
              <p:nvPr/>
            </p:nvSpPr>
            <p:spPr>
              <a:xfrm>
                <a:off x="2492062" y="2517820"/>
                <a:ext cx="4224270" cy="1081825"/>
              </a:xfrm>
              <a:custGeom>
                <a:avLst/>
                <a:gdLst>
                  <a:gd name="connsiteX0" fmla="*/ 4224270 w 4224270"/>
                  <a:gd name="connsiteY0" fmla="*/ 0 h 1081825"/>
                  <a:gd name="connsiteX1" fmla="*/ 0 w 4224270"/>
                  <a:gd name="connsiteY1" fmla="*/ 1081825 h 1081825"/>
                </a:gdLst>
                <a:ahLst/>
                <a:cxnLst>
                  <a:cxn ang="0">
                    <a:pos x="connsiteX0" y="connsiteY0"/>
                  </a:cxn>
                  <a:cxn ang="0">
                    <a:pos x="connsiteX1" y="connsiteY1"/>
                  </a:cxn>
                </a:cxnLst>
                <a:rect l="l" t="t" r="r" b="b"/>
                <a:pathLst>
                  <a:path w="4224270" h="1081825">
                    <a:moveTo>
                      <a:pt x="4224270" y="0"/>
                    </a:moveTo>
                    <a:lnTo>
                      <a:pt x="0" y="1081825"/>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181" name="フリーフォーム 7180"/>
              <p:cNvSpPr/>
              <p:nvPr/>
            </p:nvSpPr>
            <p:spPr>
              <a:xfrm>
                <a:off x="-109470" y="3644721"/>
                <a:ext cx="1828800" cy="0"/>
              </a:xfrm>
              <a:custGeom>
                <a:avLst/>
                <a:gdLst>
                  <a:gd name="connsiteX0" fmla="*/ 1828800 w 1828800"/>
                  <a:gd name="connsiteY0" fmla="*/ 0 h 0"/>
                  <a:gd name="connsiteX1" fmla="*/ 0 w 1828800"/>
                  <a:gd name="connsiteY1" fmla="*/ 0 h 0"/>
                </a:gdLst>
                <a:ahLst/>
                <a:cxnLst>
                  <a:cxn ang="0">
                    <a:pos x="connsiteX0" y="connsiteY0"/>
                  </a:cxn>
                  <a:cxn ang="0">
                    <a:pos x="connsiteX1" y="connsiteY1"/>
                  </a:cxn>
                </a:cxnLst>
                <a:rect l="l" t="t" r="r" b="b"/>
                <a:pathLst>
                  <a:path w="1828800">
                    <a:moveTo>
                      <a:pt x="1828800" y="0"/>
                    </a:moveTo>
                    <a:lnTo>
                      <a:pt x="0" y="0"/>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pic>
          <p:nvPicPr>
            <p:cNvPr id="42" name="図 41">
              <a:extLst>
                <a:ext uri="{FF2B5EF4-FFF2-40B4-BE49-F238E27FC236}">
                  <a16:creationId xmlns:a16="http://schemas.microsoft.com/office/drawing/2014/main" id="{FB0660A6-7738-4336-B263-9B32F27BA596}"/>
                </a:ext>
              </a:extLst>
            </p:cNvPr>
            <p:cNvPicPr>
              <a:picLocks noChangeAspect="1"/>
            </p:cNvPicPr>
            <p:nvPr/>
          </p:nvPicPr>
          <p:blipFill>
            <a:blip r:embed="rId5"/>
            <a:stretch>
              <a:fillRect/>
            </a:stretch>
          </p:blipFill>
          <p:spPr>
            <a:xfrm>
              <a:off x="11375027" y="2419052"/>
              <a:ext cx="1416696" cy="1098314"/>
            </a:xfrm>
            <a:prstGeom prst="rect">
              <a:avLst/>
            </a:prstGeom>
          </p:spPr>
        </p:pic>
        <p:pic>
          <p:nvPicPr>
            <p:cNvPr id="43" name="図 42">
              <a:extLst>
                <a:ext uri="{FF2B5EF4-FFF2-40B4-BE49-F238E27FC236}">
                  <a16:creationId xmlns:a16="http://schemas.microsoft.com/office/drawing/2014/main" id="{73865F29-0266-4FD3-A41A-7203E57B9C84}"/>
                </a:ext>
              </a:extLst>
            </p:cNvPr>
            <p:cNvPicPr>
              <a:picLocks noChangeAspect="1"/>
            </p:cNvPicPr>
            <p:nvPr/>
          </p:nvPicPr>
          <p:blipFill>
            <a:blip r:embed="rId5"/>
            <a:stretch>
              <a:fillRect/>
            </a:stretch>
          </p:blipFill>
          <p:spPr>
            <a:xfrm>
              <a:off x="11394616" y="3773593"/>
              <a:ext cx="1416696" cy="1098314"/>
            </a:xfrm>
            <a:prstGeom prst="rect">
              <a:avLst/>
            </a:prstGeom>
          </p:spPr>
        </p:pic>
        <p:pic>
          <p:nvPicPr>
            <p:cNvPr id="49" name="図 48">
              <a:extLst>
                <a:ext uri="{FF2B5EF4-FFF2-40B4-BE49-F238E27FC236}">
                  <a16:creationId xmlns:a16="http://schemas.microsoft.com/office/drawing/2014/main" id="{53535932-0094-4418-B487-3741255B4657}"/>
                </a:ext>
              </a:extLst>
            </p:cNvPr>
            <p:cNvPicPr>
              <a:picLocks noChangeAspect="1"/>
            </p:cNvPicPr>
            <p:nvPr/>
          </p:nvPicPr>
          <p:blipFill>
            <a:blip r:embed="rId5"/>
            <a:stretch>
              <a:fillRect/>
            </a:stretch>
          </p:blipFill>
          <p:spPr>
            <a:xfrm>
              <a:off x="9390384" y="4564280"/>
              <a:ext cx="1416696" cy="1098314"/>
            </a:xfrm>
            <a:prstGeom prst="rect">
              <a:avLst/>
            </a:prstGeom>
          </p:spPr>
        </p:pic>
        <p:pic>
          <p:nvPicPr>
            <p:cNvPr id="50" name="図 49">
              <a:extLst>
                <a:ext uri="{FF2B5EF4-FFF2-40B4-BE49-F238E27FC236}">
                  <a16:creationId xmlns:a16="http://schemas.microsoft.com/office/drawing/2014/main" id="{DB72DEC1-5822-4772-9AD3-E2492FBFF420}"/>
                </a:ext>
              </a:extLst>
            </p:cNvPr>
            <p:cNvPicPr>
              <a:picLocks noChangeAspect="1"/>
            </p:cNvPicPr>
            <p:nvPr/>
          </p:nvPicPr>
          <p:blipFill>
            <a:blip r:embed="rId5"/>
            <a:stretch>
              <a:fillRect/>
            </a:stretch>
          </p:blipFill>
          <p:spPr>
            <a:xfrm>
              <a:off x="2861887" y="6201247"/>
              <a:ext cx="1416696" cy="1098314"/>
            </a:xfrm>
            <a:prstGeom prst="rect">
              <a:avLst/>
            </a:prstGeom>
          </p:spPr>
        </p:pic>
        <p:pic>
          <p:nvPicPr>
            <p:cNvPr id="63" name="図 62">
              <a:extLst>
                <a:ext uri="{FF2B5EF4-FFF2-40B4-BE49-F238E27FC236}">
                  <a16:creationId xmlns:a16="http://schemas.microsoft.com/office/drawing/2014/main" id="{CCE471C6-497A-4F91-9C30-78D62BED937B}"/>
                </a:ext>
              </a:extLst>
            </p:cNvPr>
            <p:cNvPicPr>
              <a:picLocks noChangeAspect="1"/>
            </p:cNvPicPr>
            <p:nvPr/>
          </p:nvPicPr>
          <p:blipFill>
            <a:blip r:embed="rId5"/>
            <a:stretch>
              <a:fillRect/>
            </a:stretch>
          </p:blipFill>
          <p:spPr>
            <a:xfrm>
              <a:off x="1430429" y="6121353"/>
              <a:ext cx="1416696" cy="1098314"/>
            </a:xfrm>
            <a:prstGeom prst="rect">
              <a:avLst/>
            </a:prstGeom>
          </p:spPr>
        </p:pic>
      </p:grpSp>
      <p:grpSp>
        <p:nvGrpSpPr>
          <p:cNvPr id="3" name="グループ化 2"/>
          <p:cNvGrpSpPr/>
          <p:nvPr/>
        </p:nvGrpSpPr>
        <p:grpSpPr>
          <a:xfrm>
            <a:off x="5991546" y="1125950"/>
            <a:ext cx="5459542" cy="3957398"/>
            <a:chOff x="5991546" y="1125950"/>
            <a:chExt cx="5459542" cy="3957398"/>
          </a:xfrm>
        </p:grpSpPr>
        <p:sp>
          <p:nvSpPr>
            <p:cNvPr id="171" name="四角形吹き出し 170"/>
            <p:cNvSpPr/>
            <p:nvPr/>
          </p:nvSpPr>
          <p:spPr>
            <a:xfrm>
              <a:off x="5991546" y="1125950"/>
              <a:ext cx="5459542" cy="2124053"/>
            </a:xfrm>
            <a:prstGeom prst="wedgeRectCallout">
              <a:avLst>
                <a:gd name="adj1" fmla="val -4106"/>
                <a:gd name="adj2" fmla="val 56628"/>
              </a:avLst>
            </a:prstGeom>
            <a:solidFill>
              <a:srgbClr val="7030A0"/>
            </a:solidFill>
            <a:ln w="25400" cap="flat" cmpd="sng" algn="ctr">
              <a:noFill/>
              <a:prstDash val="solid"/>
            </a:ln>
            <a:effectLst>
              <a:outerShdw blurRad="50800" dist="38100" dir="8100000" algn="tr" rotWithShape="0">
                <a:prstClr val="black">
                  <a:alpha val="40000"/>
                </a:prstClr>
              </a:outerShdw>
            </a:effectLst>
          </p:spPr>
          <p:txBody>
            <a:bodyPr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In VX-3000</a:t>
              </a:r>
            </a:p>
            <a:p>
              <a:pPr marL="257226" indent="-257226">
                <a:buFontTx/>
                <a:buChar char="-"/>
              </a:pPr>
              <a:r>
                <a:rPr lang="en-US" altLang="ja-JP" sz="1700" dirty="0">
                  <a:solidFill>
                    <a:srgbClr val="FFFFFF"/>
                  </a:solidFill>
                  <a:latin typeface="Calibri"/>
                  <a:ea typeface="メイリオ" panose="020B0604030504040204" pitchFamily="50" charset="-128"/>
                  <a:cs typeface="メイリオ" panose="020B0604030504040204" pitchFamily="50" charset="-128"/>
                </a:rPr>
                <a:t>System total Max</a:t>
              </a:r>
              <a:r>
                <a:rPr lang="ja-JP" altLang="en-US" sz="1700" dirty="0">
                  <a:solidFill>
                    <a:srgbClr val="FFFFFF"/>
                  </a:solidFill>
                  <a:latin typeface="Calibri"/>
                  <a:ea typeface="メイリオ" panose="020B0604030504040204" pitchFamily="50" charset="-128"/>
                  <a:cs typeface="メイリオ" panose="020B0604030504040204" pitchFamily="50" charset="-128"/>
                </a:rPr>
                <a:t> </a:t>
              </a:r>
              <a:r>
                <a:rPr lang="en-US" altLang="ja-JP" sz="1700" dirty="0">
                  <a:solidFill>
                    <a:srgbClr val="FFFFFF"/>
                  </a:solidFill>
                  <a:latin typeface="Calibri"/>
                  <a:ea typeface="メイリオ" panose="020B0604030504040204" pitchFamily="50" charset="-128"/>
                  <a:cs typeface="メイリオ" panose="020B0604030504040204" pitchFamily="50" charset="-128"/>
                </a:rPr>
                <a:t>*560in, 640out (40unit), </a:t>
              </a:r>
              <a:br>
                <a:rPr lang="en-US" altLang="ja-JP" sz="1700" dirty="0">
                  <a:solidFill>
                    <a:srgbClr val="FFFFFF"/>
                  </a:solidFill>
                  <a:latin typeface="Calibri"/>
                  <a:ea typeface="メイリオ" panose="020B0604030504040204" pitchFamily="50" charset="-128"/>
                  <a:cs typeface="メイリオ" panose="020B0604030504040204" pitchFamily="50" charset="-128"/>
                </a:rPr>
              </a:br>
              <a:r>
                <a:rPr lang="en-US" altLang="ja-JP" sz="2100" b="1" dirty="0">
                  <a:solidFill>
                    <a:srgbClr val="FFFFFF"/>
                  </a:solidFill>
                  <a:latin typeface="Calibri"/>
                  <a:ea typeface="メイリオ" panose="020B0604030504040204" pitchFamily="50" charset="-128"/>
                  <a:cs typeface="メイリオ" panose="020B0604030504040204" pitchFamily="50" charset="-128"/>
                </a:rPr>
                <a:t>160 broadcasts </a:t>
              </a:r>
              <a:r>
                <a:rPr lang="en-US" altLang="ja-JP" sz="2100" dirty="0">
                  <a:solidFill>
                    <a:srgbClr val="FFFFFF"/>
                  </a:solidFill>
                  <a:latin typeface="Calibri"/>
                  <a:ea typeface="メイリオ" panose="020B0604030504040204" pitchFamily="50" charset="-128"/>
                  <a:cs typeface="メイリオ" panose="020B0604030504040204" pitchFamily="50" charset="-128"/>
                </a:rPr>
                <a:t>simultaneously!!</a:t>
              </a:r>
            </a:p>
            <a:p>
              <a:pPr marL="257226" indent="-257226">
                <a:buFontTx/>
                <a:buChar char="-"/>
              </a:pPr>
              <a:r>
                <a:rPr lang="en-US" altLang="ja-JP" sz="1700" dirty="0">
                  <a:solidFill>
                    <a:srgbClr val="FFFFFF"/>
                  </a:solidFill>
                  <a:latin typeface="Calibri"/>
                  <a:ea typeface="メイリオ" panose="020B0604030504040204" pitchFamily="50" charset="-128"/>
                  <a:cs typeface="メイリオ" panose="020B0604030504040204" pitchFamily="50" charset="-128"/>
                </a:rPr>
                <a:t>IP based </a:t>
              </a:r>
              <a:r>
                <a:rPr lang="en-US" altLang="ja-JP" sz="1700" b="1" dirty="0">
                  <a:solidFill>
                    <a:srgbClr val="FFFFFF"/>
                  </a:solidFill>
                  <a:latin typeface="Calibri"/>
                  <a:ea typeface="メイリオ" panose="020B0604030504040204" pitchFamily="50" charset="-128"/>
                  <a:cs typeface="メイリオ" panose="020B0604030504040204" pitchFamily="50" charset="-128"/>
                </a:rPr>
                <a:t>Network connection</a:t>
              </a:r>
              <a:br>
                <a:rPr lang="en-US" altLang="ja-JP" sz="1700" b="1" dirty="0">
                  <a:solidFill>
                    <a:srgbClr val="FFFFFF"/>
                  </a:solidFill>
                  <a:latin typeface="Calibri"/>
                  <a:ea typeface="メイリオ" panose="020B0604030504040204" pitchFamily="50" charset="-128"/>
                  <a:cs typeface="メイリオ" panose="020B0604030504040204" pitchFamily="50" charset="-128"/>
                </a:rPr>
              </a:br>
              <a:r>
                <a:rPr lang="en-US" altLang="ja-JP" sz="2100" b="1" dirty="0">
                  <a:solidFill>
                    <a:srgbClr val="FFFFFF"/>
                  </a:solidFill>
                  <a:latin typeface="Calibri"/>
                  <a:ea typeface="メイリオ" panose="020B0604030504040204" pitchFamily="50" charset="-128"/>
                  <a:cs typeface="メイリオ" panose="020B0604030504040204" pitchFamily="50" charset="-128"/>
                </a:rPr>
                <a:t>decentralize </a:t>
              </a:r>
              <a:r>
                <a:rPr lang="en-US" altLang="ja-JP" dirty="0">
                  <a:solidFill>
                    <a:srgbClr val="FFFFFF"/>
                  </a:solidFill>
                  <a:latin typeface="Calibri"/>
                  <a:ea typeface="メイリオ" panose="020B0604030504040204" pitchFamily="50" charset="-128"/>
                  <a:cs typeface="メイリオ" panose="020B0604030504040204" pitchFamily="50" charset="-128"/>
                </a:rPr>
                <a:t>system constitution is possible!!</a:t>
              </a:r>
              <a:endParaRPr lang="en-US" altLang="ja-JP" sz="2100" dirty="0">
                <a:solidFill>
                  <a:srgbClr val="FFFFFF"/>
                </a:solidFill>
                <a:latin typeface="Calibri"/>
                <a:ea typeface="メイリオ" panose="020B0604030504040204" pitchFamily="50" charset="-128"/>
                <a:cs typeface="メイリオ" panose="020B0604030504040204" pitchFamily="50" charset="-128"/>
              </a:endParaRPr>
            </a:p>
            <a:p>
              <a:pPr marL="257226" indent="-257226">
                <a:buFontTx/>
                <a:buChar char="-"/>
              </a:pPr>
              <a:r>
                <a:rPr lang="en-US" altLang="ja-JP" sz="1700" dirty="0">
                  <a:solidFill>
                    <a:srgbClr val="FFFFFF"/>
                  </a:solidFill>
                  <a:latin typeface="Calibri"/>
                  <a:ea typeface="メイリオ" panose="020B0604030504040204" pitchFamily="50" charset="-128"/>
                  <a:cs typeface="メイリオ" panose="020B0604030504040204" pitchFamily="50" charset="-128"/>
                </a:rPr>
                <a:t>equipped with </a:t>
              </a:r>
              <a:r>
                <a:rPr lang="en-US" altLang="ja-JP" sz="1700" b="1" dirty="0">
                  <a:solidFill>
                    <a:srgbClr val="FFFFFF"/>
                  </a:solidFill>
                  <a:latin typeface="Calibri"/>
                  <a:ea typeface="メイリオ" panose="020B0604030504040204" pitchFamily="50" charset="-128"/>
                  <a:cs typeface="メイリオ" panose="020B0604030504040204" pitchFamily="50" charset="-128"/>
                </a:rPr>
                <a:t>Speaker selector,</a:t>
              </a:r>
              <a:br>
                <a:rPr lang="en-US" altLang="ja-JP" sz="1700" b="1" dirty="0">
                  <a:solidFill>
                    <a:srgbClr val="FFFFFF"/>
                  </a:solidFill>
                  <a:latin typeface="Calibri"/>
                  <a:ea typeface="メイリオ" panose="020B0604030504040204" pitchFamily="50" charset="-128"/>
                  <a:cs typeface="メイリオ" panose="020B0604030504040204" pitchFamily="50" charset="-128"/>
                </a:rPr>
              </a:br>
              <a:r>
                <a:rPr lang="en-US" altLang="ja-JP" sz="1700" dirty="0">
                  <a:solidFill>
                    <a:srgbClr val="FFFFFF"/>
                  </a:solidFill>
                  <a:latin typeface="Calibri"/>
                  <a:ea typeface="メイリオ" panose="020B0604030504040204" pitchFamily="50" charset="-128"/>
                  <a:cs typeface="メイリオ" panose="020B0604030504040204" pitchFamily="50" charset="-128"/>
                </a:rPr>
                <a:t>possible to design </a:t>
              </a:r>
              <a:r>
                <a:rPr lang="en-US" altLang="ja-JP" sz="2100" b="1" dirty="0">
                  <a:solidFill>
                    <a:srgbClr val="FFFFFF"/>
                  </a:solidFill>
                  <a:latin typeface="Calibri"/>
                  <a:ea typeface="メイリオ" panose="020B0604030504040204" pitchFamily="50" charset="-128"/>
                  <a:cs typeface="メイリオ" panose="020B0604030504040204" pitchFamily="50" charset="-128"/>
                </a:rPr>
                <a:t>reasonable &amp; efficient </a:t>
              </a:r>
              <a:r>
                <a:rPr lang="en-US" altLang="ja-JP" sz="1700" dirty="0">
                  <a:solidFill>
                    <a:srgbClr val="FFFFFF"/>
                  </a:solidFill>
                  <a:latin typeface="Calibri"/>
                  <a:ea typeface="メイリオ" panose="020B0604030504040204" pitchFamily="50" charset="-128"/>
                  <a:cs typeface="メイリオ" panose="020B0604030504040204" pitchFamily="50" charset="-128"/>
                </a:rPr>
                <a:t>system</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pic>
          <p:nvPicPr>
            <p:cNvPr id="8196" name="Picture 4"/>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7228" t="15465" r="20836" b="14865"/>
            <a:stretch/>
          </p:blipFill>
          <p:spPr bwMode="auto">
            <a:xfrm>
              <a:off x="8154938" y="3346121"/>
              <a:ext cx="1029571" cy="1737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6" name="グループ化 5">
            <a:extLst>
              <a:ext uri="{FF2B5EF4-FFF2-40B4-BE49-F238E27FC236}">
                <a16:creationId xmlns:a16="http://schemas.microsoft.com/office/drawing/2014/main" id="{90DE6C20-1212-417B-B391-F5D52E2097F3}"/>
              </a:ext>
            </a:extLst>
          </p:cNvPr>
          <p:cNvGrpSpPr/>
          <p:nvPr/>
        </p:nvGrpSpPr>
        <p:grpSpPr>
          <a:xfrm>
            <a:off x="10186374" y="1726384"/>
            <a:ext cx="2605349" cy="596550"/>
            <a:chOff x="10186374" y="1726384"/>
            <a:chExt cx="2605349" cy="596550"/>
          </a:xfrm>
        </p:grpSpPr>
        <p:sp>
          <p:nvSpPr>
            <p:cNvPr id="59" name="正方形/長方形 58">
              <a:extLst>
                <a:ext uri="{FF2B5EF4-FFF2-40B4-BE49-F238E27FC236}">
                  <a16:creationId xmlns:a16="http://schemas.microsoft.com/office/drawing/2014/main" id="{9BFEB853-5854-4739-8170-A81ACF8CE79F}"/>
                </a:ext>
              </a:extLst>
            </p:cNvPr>
            <p:cNvSpPr/>
            <p:nvPr/>
          </p:nvSpPr>
          <p:spPr>
            <a:xfrm>
              <a:off x="10186374" y="1726384"/>
              <a:ext cx="2605349" cy="596550"/>
            </a:xfrm>
            <a:prstGeom prst="rect">
              <a:avLst/>
            </a:prstGeom>
            <a:solidFill>
              <a:schemeClr val="bg1">
                <a:alpha val="90000"/>
              </a:schemeClr>
            </a:solidFill>
            <a:ln>
              <a:solidFill>
                <a:schemeClr val="accent6">
                  <a:lumMod val="75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4" name="正方形/長方形 53">
              <a:extLst>
                <a:ext uri="{FF2B5EF4-FFF2-40B4-BE49-F238E27FC236}">
                  <a16:creationId xmlns:a16="http://schemas.microsoft.com/office/drawing/2014/main" id="{41D2A8A9-3181-48A5-9A46-E68C1F4C95A1}"/>
                </a:ext>
              </a:extLst>
            </p:cNvPr>
            <p:cNvSpPr/>
            <p:nvPr/>
          </p:nvSpPr>
          <p:spPr>
            <a:xfrm>
              <a:off x="10273187" y="1758226"/>
              <a:ext cx="2518536" cy="461665"/>
            </a:xfrm>
            <a:prstGeom prst="rect">
              <a:avLst/>
            </a:prstGeom>
          </p:spPr>
          <p:txBody>
            <a:bodyPr wrap="square">
              <a:spAutoFit/>
            </a:bodyPr>
            <a:lstStyle/>
            <a:p>
              <a:r>
                <a:rPr lang="en-US" altLang="ja-JP" dirty="0">
                  <a:latin typeface="+mj-lt"/>
                </a:rPr>
                <a:t>x </a:t>
              </a:r>
              <a:r>
                <a:rPr lang="en-US" altLang="ja-JP" sz="2400" b="1" dirty="0">
                  <a:solidFill>
                    <a:schemeClr val="accent6">
                      <a:lumMod val="75000"/>
                    </a:schemeClr>
                  </a:solidFill>
                  <a:latin typeface="+mj-lt"/>
                </a:rPr>
                <a:t>4 </a:t>
              </a:r>
              <a:r>
                <a:rPr lang="en-US" altLang="ja-JP" b="1" dirty="0">
                  <a:solidFill>
                    <a:schemeClr val="accent6">
                      <a:lumMod val="75000"/>
                    </a:schemeClr>
                  </a:solidFill>
                  <a:latin typeface="+mj-lt"/>
                </a:rPr>
                <a:t>system integration</a:t>
              </a:r>
              <a:endParaRPr lang="ja-JP" altLang="en-US" dirty="0">
                <a:latin typeface="+mj-lt"/>
              </a:endParaRPr>
            </a:p>
          </p:txBody>
        </p:sp>
      </p:grpSp>
      <p:grpSp>
        <p:nvGrpSpPr>
          <p:cNvPr id="61" name="グループ化 60">
            <a:extLst>
              <a:ext uri="{FF2B5EF4-FFF2-40B4-BE49-F238E27FC236}">
                <a16:creationId xmlns:a16="http://schemas.microsoft.com/office/drawing/2014/main" id="{D0C2BA60-B584-4759-8415-BF9017C4E6D9}"/>
              </a:ext>
            </a:extLst>
          </p:cNvPr>
          <p:cNvGrpSpPr/>
          <p:nvPr/>
        </p:nvGrpSpPr>
        <p:grpSpPr>
          <a:xfrm rot="21110103">
            <a:off x="8645889" y="630936"/>
            <a:ext cx="594864" cy="564816"/>
            <a:chOff x="2728698" y="952753"/>
            <a:chExt cx="2425137" cy="2301962"/>
          </a:xfrm>
          <a:effectLst>
            <a:outerShdw blurRad="38100" dist="38100" dir="8100000" algn="tr" rotWithShape="0">
              <a:prstClr val="black">
                <a:alpha val="40000"/>
              </a:prstClr>
            </a:outerShdw>
          </a:effectLst>
        </p:grpSpPr>
        <p:grpSp>
          <p:nvGrpSpPr>
            <p:cNvPr id="62" name="グループ化 61">
              <a:extLst>
                <a:ext uri="{FF2B5EF4-FFF2-40B4-BE49-F238E27FC236}">
                  <a16:creationId xmlns:a16="http://schemas.microsoft.com/office/drawing/2014/main" id="{E0418F21-1AF4-4FDD-8DA2-7F1B2919778C}"/>
                </a:ext>
              </a:extLst>
            </p:cNvPr>
            <p:cNvGrpSpPr/>
            <p:nvPr/>
          </p:nvGrpSpPr>
          <p:grpSpPr>
            <a:xfrm>
              <a:off x="2991168" y="1221263"/>
              <a:ext cx="1944215" cy="1771248"/>
              <a:chOff x="2991168" y="1221263"/>
              <a:chExt cx="1944215" cy="1771248"/>
            </a:xfrm>
          </p:grpSpPr>
          <p:sp>
            <p:nvSpPr>
              <p:cNvPr id="65" name="円/楕円 42">
                <a:extLst>
                  <a:ext uri="{FF2B5EF4-FFF2-40B4-BE49-F238E27FC236}">
                    <a16:creationId xmlns:a16="http://schemas.microsoft.com/office/drawing/2014/main" id="{86C3C43F-0575-47B0-BA25-7A5CFB51E575}"/>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66" name="角丸四角形 43">
                <a:extLst>
                  <a:ext uri="{FF2B5EF4-FFF2-40B4-BE49-F238E27FC236}">
                    <a16:creationId xmlns:a16="http://schemas.microsoft.com/office/drawing/2014/main" id="{B4021662-3FCE-41F6-83C5-6D0512EEDDCA}"/>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v.5.1</a:t>
                </a:r>
                <a:endParaRPr kumimoji="0" lang="ja-JP" altLang="en-US" sz="1400" b="1" kern="0" dirty="0">
                  <a:solidFill>
                    <a:prstClr val="white"/>
                  </a:solidFill>
                  <a:latin typeface="Calibri"/>
                  <a:ea typeface="Meiryo UI"/>
                </a:endParaRPr>
              </a:p>
            </p:txBody>
          </p:sp>
        </p:grpSp>
        <p:pic>
          <p:nvPicPr>
            <p:cNvPr id="64" name="Picture 2" descr="C:\Users\toa27839.TOA\AppData\Local\Temp\notesEA312D\Bubble_material_noshadow-01.png">
              <a:extLst>
                <a:ext uri="{FF2B5EF4-FFF2-40B4-BE49-F238E27FC236}">
                  <a16:creationId xmlns:a16="http://schemas.microsoft.com/office/drawing/2014/main" id="{09FE300E-9214-494E-A7D7-FAB34BCDA624}"/>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2728698" y="952753"/>
              <a:ext cx="2425137" cy="2301962"/>
            </a:xfrm>
            <a:prstGeom prst="rect">
              <a:avLst/>
            </a:prstGeom>
            <a:noFill/>
            <a:effectLst/>
            <a:extLst>
              <a:ext uri="{909E8E84-426E-40DD-AFC4-6F175D3DCCD1}">
                <a14:hiddenFill xmlns:a14="http://schemas.microsoft.com/office/drawing/2010/main">
                  <a:solidFill>
                    <a:srgbClr val="FFFFFF"/>
                  </a:solidFill>
                </a14:hiddenFill>
              </a:ext>
            </a:extLst>
          </p:spPr>
        </p:pic>
      </p:grpSp>
      <p:grpSp>
        <p:nvGrpSpPr>
          <p:cNvPr id="53" name="グループ化 52">
            <a:extLst>
              <a:ext uri="{FF2B5EF4-FFF2-40B4-BE49-F238E27FC236}">
                <a16:creationId xmlns:a16="http://schemas.microsoft.com/office/drawing/2014/main" id="{ED6BE8F0-865A-4358-B6A3-8CB951A0B374}"/>
              </a:ext>
            </a:extLst>
          </p:cNvPr>
          <p:cNvGrpSpPr/>
          <p:nvPr/>
        </p:nvGrpSpPr>
        <p:grpSpPr>
          <a:xfrm rot="544062">
            <a:off x="12106815" y="1157848"/>
            <a:ext cx="791763" cy="751770"/>
            <a:chOff x="2758918" y="1019798"/>
            <a:chExt cx="2425140" cy="2301964"/>
          </a:xfrm>
          <a:effectLst>
            <a:outerShdw blurRad="38100" dist="38100" dir="8100000" algn="tr" rotWithShape="0">
              <a:prstClr val="black">
                <a:alpha val="40000"/>
              </a:prstClr>
            </a:outerShdw>
          </a:effectLst>
        </p:grpSpPr>
        <p:grpSp>
          <p:nvGrpSpPr>
            <p:cNvPr id="55" name="グループ化 54">
              <a:extLst>
                <a:ext uri="{FF2B5EF4-FFF2-40B4-BE49-F238E27FC236}">
                  <a16:creationId xmlns:a16="http://schemas.microsoft.com/office/drawing/2014/main" id="{54C583DF-DF05-4FC2-BAF1-F27A29CB5285}"/>
                </a:ext>
              </a:extLst>
            </p:cNvPr>
            <p:cNvGrpSpPr/>
            <p:nvPr/>
          </p:nvGrpSpPr>
          <p:grpSpPr>
            <a:xfrm>
              <a:off x="2991168" y="1221263"/>
              <a:ext cx="1944215" cy="1771248"/>
              <a:chOff x="2991168" y="1221263"/>
              <a:chExt cx="1944215" cy="1771248"/>
            </a:xfrm>
          </p:grpSpPr>
          <p:sp>
            <p:nvSpPr>
              <p:cNvPr id="57" name="円/楕円 36">
                <a:extLst>
                  <a:ext uri="{FF2B5EF4-FFF2-40B4-BE49-F238E27FC236}">
                    <a16:creationId xmlns:a16="http://schemas.microsoft.com/office/drawing/2014/main" id="{E247EAEA-93C2-42DB-B3AE-A0772110629F}"/>
                  </a:ext>
                </a:extLst>
              </p:cNvPr>
              <p:cNvSpPr/>
              <p:nvPr/>
            </p:nvSpPr>
            <p:spPr>
              <a:xfrm>
                <a:off x="2991168" y="1221263"/>
                <a:ext cx="1944215" cy="1771248"/>
              </a:xfrm>
              <a:prstGeom prst="ellipse">
                <a:avLst/>
              </a:prstGeom>
              <a:solidFill>
                <a:srgbClr val="FF6600"/>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200" kern="0" dirty="0">
                  <a:solidFill>
                    <a:prstClr val="white"/>
                  </a:solidFill>
                  <a:latin typeface="Meiryo UI"/>
                  <a:ea typeface="Meiryo UI"/>
                </a:endParaRPr>
              </a:p>
            </p:txBody>
          </p:sp>
          <p:sp>
            <p:nvSpPr>
              <p:cNvPr id="58" name="角丸四角形 37">
                <a:extLst>
                  <a:ext uri="{FF2B5EF4-FFF2-40B4-BE49-F238E27FC236}">
                    <a16:creationId xmlns:a16="http://schemas.microsoft.com/office/drawing/2014/main" id="{E3F2A376-CAC4-42CB-8233-BD046D65A34F}"/>
                  </a:ext>
                </a:extLst>
              </p:cNvPr>
              <p:cNvSpPr/>
              <p:nvPr/>
            </p:nvSpPr>
            <p:spPr>
              <a:xfrm>
                <a:off x="3111526" y="1646029"/>
                <a:ext cx="1677970" cy="786535"/>
              </a:xfrm>
              <a:prstGeom prst="roundRect">
                <a:avLst/>
              </a:prstGeom>
              <a:solidFill>
                <a:srgbClr val="FF6600"/>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500" b="1" kern="0" dirty="0">
                    <a:solidFill>
                      <a:prstClr val="white"/>
                    </a:solidFill>
                    <a:latin typeface="Calibri"/>
                    <a:ea typeface="Meiryo UI"/>
                  </a:rPr>
                  <a:t>v.4</a:t>
                </a:r>
              </a:p>
              <a:p>
                <a:pPr algn="ctr" defTabSz="1371805" fontAlgn="auto">
                  <a:lnSpc>
                    <a:spcPts val="1500"/>
                  </a:lnSpc>
                  <a:spcBef>
                    <a:spcPts val="0"/>
                  </a:spcBef>
                  <a:spcAft>
                    <a:spcPts val="0"/>
                  </a:spcAft>
                </a:pPr>
                <a:r>
                  <a:rPr kumimoji="0" lang="en-US" altLang="ja-JP" sz="1500" b="1" kern="0" dirty="0" err="1">
                    <a:solidFill>
                      <a:prstClr val="white"/>
                    </a:solidFill>
                    <a:latin typeface="Calibri"/>
                    <a:ea typeface="Meiryo UI"/>
                  </a:rPr>
                  <a:t>adv</a:t>
                </a:r>
                <a:endParaRPr kumimoji="0" lang="ja-JP" altLang="en-US" sz="1500" b="1" kern="0" dirty="0">
                  <a:solidFill>
                    <a:prstClr val="white"/>
                  </a:solidFill>
                  <a:latin typeface="Calibri"/>
                  <a:ea typeface="Meiryo UI"/>
                </a:endParaRPr>
              </a:p>
            </p:txBody>
          </p:sp>
        </p:grpSp>
        <p:pic>
          <p:nvPicPr>
            <p:cNvPr id="56" name="Picture 2" descr="C:\Users\toa27839.TOA\AppData\Local\Temp\notesEA312D\Bubble_material_noshadow-01.png">
              <a:extLst>
                <a:ext uri="{FF2B5EF4-FFF2-40B4-BE49-F238E27FC236}">
                  <a16:creationId xmlns:a16="http://schemas.microsoft.com/office/drawing/2014/main" id="{BA07EF06-CB96-4A6A-854A-A15DD564BD85}"/>
                </a:ext>
              </a:extLst>
            </p:cNvPr>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2758918" y="1019798"/>
              <a:ext cx="2425140" cy="2301964"/>
            </a:xfrm>
            <a:prstGeom prst="rect">
              <a:avLst/>
            </a:prstGeom>
            <a:noFill/>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121081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800"/>
                                  </p:stCondLst>
                                  <p:childTnLst>
                                    <p:set>
                                      <p:cBhvr>
                                        <p:cTn id="6" dur="1" fill="hold">
                                          <p:stCondLst>
                                            <p:cond delay="0"/>
                                          </p:stCondLst>
                                        </p:cTn>
                                        <p:tgtEl>
                                          <p:spTgt spid="82"/>
                                        </p:tgtEl>
                                        <p:attrNameLst>
                                          <p:attrName>style.visibility</p:attrName>
                                        </p:attrNameLst>
                                      </p:cBhvr>
                                      <p:to>
                                        <p:strVal val="visible"/>
                                      </p:to>
                                    </p:set>
                                    <p:animEffect transition="in" filter="randombar(horizontal)">
                                      <p:cBhvr>
                                        <p:cTn id="7" dur="500"/>
                                        <p:tgtEl>
                                          <p:spTgt spid="8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right)">
                                      <p:cBhvr>
                                        <p:cTn id="12" dur="500"/>
                                        <p:tgtEl>
                                          <p:spTgt spid="5"/>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par>
                                <p:cTn id="17" presetID="10" presetClass="entr" presetSubtype="0" fill="hold" grpId="0" nodeType="withEffect">
                                  <p:stCondLst>
                                    <p:cond delay="11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500"/>
                                        <p:tgtEl>
                                          <p:spTgt spid="48"/>
                                        </p:tgtEl>
                                      </p:cBhvr>
                                    </p:animEffect>
                                  </p:childTnLst>
                                </p:cTn>
                              </p:par>
                              <p:par>
                                <p:cTn id="20" presetID="10" presetClass="entr" presetSubtype="0" fill="hold" nodeType="withEffect">
                                  <p:stCondLst>
                                    <p:cond delay="1100"/>
                                  </p:stCondLst>
                                  <p:childTnLst>
                                    <p:set>
                                      <p:cBhvr>
                                        <p:cTn id="21" dur="1" fill="hold">
                                          <p:stCondLst>
                                            <p:cond delay="0"/>
                                          </p:stCondLst>
                                        </p:cTn>
                                        <p:tgtEl>
                                          <p:spTgt spid="61"/>
                                        </p:tgtEl>
                                        <p:attrNameLst>
                                          <p:attrName>style.visibility</p:attrName>
                                        </p:attrNameLst>
                                      </p:cBhvr>
                                      <p:to>
                                        <p:strVal val="visible"/>
                                      </p:to>
                                    </p:set>
                                    <p:animEffect transition="in" filter="fade">
                                      <p:cBhvr>
                                        <p:cTn id="22" dur="500"/>
                                        <p:tgtEl>
                                          <p:spTgt spid="61"/>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31" presetClass="entr" presetSubtype="0" fill="hold" nodeType="afterEffect">
                                  <p:stCondLst>
                                    <p:cond delay="0"/>
                                  </p:stCondLst>
                                  <p:childTnLst>
                                    <p:set>
                                      <p:cBhvr>
                                        <p:cTn id="31" dur="1" fill="hold">
                                          <p:stCondLst>
                                            <p:cond delay="0"/>
                                          </p:stCondLst>
                                        </p:cTn>
                                        <p:tgtEl>
                                          <p:spTgt spid="53"/>
                                        </p:tgtEl>
                                        <p:attrNameLst>
                                          <p:attrName>style.visibility</p:attrName>
                                        </p:attrNameLst>
                                      </p:cBhvr>
                                      <p:to>
                                        <p:strVal val="visible"/>
                                      </p:to>
                                    </p:set>
                                    <p:anim calcmode="lin" valueType="num">
                                      <p:cBhvr>
                                        <p:cTn id="32" dur="500" fill="hold"/>
                                        <p:tgtEl>
                                          <p:spTgt spid="53"/>
                                        </p:tgtEl>
                                        <p:attrNameLst>
                                          <p:attrName>ppt_w</p:attrName>
                                        </p:attrNameLst>
                                      </p:cBhvr>
                                      <p:tavLst>
                                        <p:tav tm="0">
                                          <p:val>
                                            <p:fltVal val="0"/>
                                          </p:val>
                                        </p:tav>
                                        <p:tav tm="100000">
                                          <p:val>
                                            <p:strVal val="#ppt_w"/>
                                          </p:val>
                                        </p:tav>
                                      </p:tavLst>
                                    </p:anim>
                                    <p:anim calcmode="lin" valueType="num">
                                      <p:cBhvr>
                                        <p:cTn id="33" dur="500" fill="hold"/>
                                        <p:tgtEl>
                                          <p:spTgt spid="53"/>
                                        </p:tgtEl>
                                        <p:attrNameLst>
                                          <p:attrName>ppt_h</p:attrName>
                                        </p:attrNameLst>
                                      </p:cBhvr>
                                      <p:tavLst>
                                        <p:tav tm="0">
                                          <p:val>
                                            <p:fltVal val="0"/>
                                          </p:val>
                                        </p:tav>
                                        <p:tav tm="100000">
                                          <p:val>
                                            <p:strVal val="#ppt_h"/>
                                          </p:val>
                                        </p:tav>
                                      </p:tavLst>
                                    </p:anim>
                                    <p:anim calcmode="lin" valueType="num">
                                      <p:cBhvr>
                                        <p:cTn id="34" dur="500" fill="hold"/>
                                        <p:tgtEl>
                                          <p:spTgt spid="53"/>
                                        </p:tgtEl>
                                        <p:attrNameLst>
                                          <p:attrName>style.rotation</p:attrName>
                                        </p:attrNameLst>
                                      </p:cBhvr>
                                      <p:tavLst>
                                        <p:tav tm="0">
                                          <p:val>
                                            <p:fltVal val="90"/>
                                          </p:val>
                                        </p:tav>
                                        <p:tav tm="100000">
                                          <p:val>
                                            <p:fltVal val="0"/>
                                          </p:val>
                                        </p:tav>
                                      </p:tavLst>
                                    </p:anim>
                                    <p:animEffect transition="in" filter="fade">
                                      <p:cBhvr>
                                        <p:cTn id="35"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48"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 name="正方形/長方形 328">
            <a:extLst>
              <a:ext uri="{FF2B5EF4-FFF2-40B4-BE49-F238E27FC236}">
                <a16:creationId xmlns:a16="http://schemas.microsoft.com/office/drawing/2014/main" id="{F6BC083B-53E2-404E-8CFA-38B7061008BE}"/>
              </a:ext>
            </a:extLst>
          </p:cNvPr>
          <p:cNvSpPr/>
          <p:nvPr/>
        </p:nvSpPr>
        <p:spPr>
          <a:xfrm>
            <a:off x="2321765" y="7100907"/>
            <a:ext cx="4095146" cy="415669"/>
          </a:xfrm>
          <a:prstGeom prst="rect">
            <a:avLst/>
          </a:prstGeom>
        </p:spPr>
        <p:txBody>
          <a:bodyPr wrap="square" lIns="137187" tIns="68594" rIns="137187" bIns="68594">
            <a:spAutoFit/>
          </a:bodyPr>
          <a:lstStyle/>
          <a:p>
            <a:r>
              <a:rPr lang="en-US" altLang="ja-JP" dirty="0">
                <a:solidFill>
                  <a:srgbClr val="5F5F5F"/>
                </a:solidFill>
                <a:latin typeface="Calibri"/>
                <a:cs typeface="Consolas" panose="020B0609020204030204" pitchFamily="49" charset="0"/>
              </a:rPr>
              <a:t>equipped with 2in/8out speaker selector </a:t>
            </a:r>
            <a:endParaRPr lang="ja-JP" altLang="en-US" dirty="0">
              <a:solidFill>
                <a:srgbClr val="5F5F5F"/>
              </a:solidFill>
              <a:latin typeface="Calibri"/>
              <a:cs typeface="Consolas" panose="020B0609020204030204" pitchFamily="49" charset="0"/>
            </a:endParaRPr>
          </a:p>
        </p:txBody>
      </p:sp>
      <p:grpSp>
        <p:nvGrpSpPr>
          <p:cNvPr id="336" name="グループ化 335">
            <a:extLst>
              <a:ext uri="{FF2B5EF4-FFF2-40B4-BE49-F238E27FC236}">
                <a16:creationId xmlns:a16="http://schemas.microsoft.com/office/drawing/2014/main" id="{0B061F65-9AE1-464D-A54D-DA84681093B2}"/>
              </a:ext>
            </a:extLst>
          </p:cNvPr>
          <p:cNvGrpSpPr/>
          <p:nvPr/>
        </p:nvGrpSpPr>
        <p:grpSpPr>
          <a:xfrm>
            <a:off x="738502" y="4821855"/>
            <a:ext cx="1353734" cy="1845669"/>
            <a:chOff x="738502" y="4821855"/>
            <a:chExt cx="1353734" cy="1845669"/>
          </a:xfrm>
          <a:effectLst>
            <a:outerShdw blurRad="50800" dist="38100" dir="8100000" algn="tr" rotWithShape="0">
              <a:prstClr val="black">
                <a:alpha val="40000"/>
              </a:prstClr>
            </a:outerShdw>
          </a:effectLst>
        </p:grpSpPr>
        <p:sp>
          <p:nvSpPr>
            <p:cNvPr id="337" name="正方形/長方形 336">
              <a:extLst>
                <a:ext uri="{FF2B5EF4-FFF2-40B4-BE49-F238E27FC236}">
                  <a16:creationId xmlns:a16="http://schemas.microsoft.com/office/drawing/2014/main" id="{1E768F0F-B465-4EAE-A9EC-CB49068A8D42}"/>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4" action="ppaction://hlinksldjump"/>
                </a:rPr>
                <a:t>Common</a:t>
              </a:r>
              <a:endParaRPr kumimoji="1" lang="en-US" altLang="ja-JP" sz="1200" dirty="0"/>
            </a:p>
            <a:p>
              <a:r>
                <a:rPr lang="ja-JP" altLang="en-US" sz="1100" dirty="0"/>
                <a:t>   </a:t>
              </a:r>
              <a:r>
                <a:rPr lang="en-US" altLang="ja-JP" sz="1100" dirty="0">
                  <a:hlinkClick r:id="rId5" action="ppaction://hlinksldjump"/>
                </a:rPr>
                <a:t>Audio</a:t>
              </a:r>
              <a:endParaRPr lang="en-US" altLang="ja-JP" sz="1100" dirty="0"/>
            </a:p>
            <a:p>
              <a:r>
                <a:rPr kumimoji="1" lang="en-US" altLang="ja-JP" sz="1100" dirty="0"/>
                <a:t>   </a:t>
              </a:r>
              <a:r>
                <a:rPr kumimoji="1" lang="en-US" altLang="ja-JP" sz="1100" dirty="0">
                  <a:hlinkClick r:id="rId6" action="ppaction://hlinksldjump"/>
                </a:rPr>
                <a:t>Control</a:t>
              </a:r>
              <a:endParaRPr kumimoji="1" lang="en-US" altLang="ja-JP" sz="1100" dirty="0"/>
            </a:p>
            <a:p>
              <a:r>
                <a:rPr lang="en-US" altLang="ja-JP" sz="1100" dirty="0"/>
                <a:t>   </a:t>
              </a:r>
              <a:r>
                <a:rPr lang="en-US" altLang="ja-JP" sz="1100" dirty="0">
                  <a:hlinkClick r:id="rId7" action="ppaction://hlinksldjump"/>
                </a:rPr>
                <a:t>Timer</a:t>
              </a:r>
              <a:endParaRPr kumimoji="1" lang="en-US" altLang="ja-JP" sz="1100" dirty="0"/>
            </a:p>
            <a:p>
              <a:r>
                <a:rPr lang="en-US" altLang="ja-JP" sz="1100" dirty="0"/>
                <a:t>   </a:t>
              </a:r>
              <a:r>
                <a:rPr lang="en-US" altLang="ja-JP" sz="1100" dirty="0">
                  <a:hlinkClick r:id="rId8" action="ppaction://hlinksldjump"/>
                </a:rPr>
                <a:t>Others</a:t>
              </a:r>
              <a:endParaRPr lang="en-US" altLang="ja-JP" sz="1100" dirty="0"/>
            </a:p>
            <a:p>
              <a:r>
                <a:rPr lang="en-US" altLang="ja-JP" sz="1200" dirty="0"/>
                <a:t> </a:t>
              </a:r>
              <a:r>
                <a:rPr lang="en-US" altLang="ja-JP" sz="1200" dirty="0">
                  <a:hlinkClick r:id="rId9" action="ppaction://hlinksldjump"/>
                </a:rPr>
                <a:t>04F </a:t>
              </a:r>
              <a:endParaRPr lang="en-US" altLang="ja-JP" sz="1200" dirty="0"/>
            </a:p>
            <a:p>
              <a:r>
                <a:rPr kumimoji="1" lang="en-US" altLang="ja-JP" sz="1200" dirty="0"/>
                <a:t> </a:t>
              </a:r>
              <a:r>
                <a:rPr kumimoji="1" lang="en-US" altLang="ja-JP" sz="1200" dirty="0">
                  <a:hlinkClick r:id="rId10" action="ppaction://hlinksldjump"/>
                </a:rPr>
                <a:t>08F</a:t>
              </a:r>
              <a:endParaRPr kumimoji="1" lang="en-US" altLang="ja-JP" sz="1200" dirty="0"/>
            </a:p>
            <a:p>
              <a:r>
                <a:rPr lang="en-US" altLang="ja-JP" sz="1200" dirty="0"/>
                <a:t> </a:t>
              </a:r>
              <a:r>
                <a:rPr lang="en-US" altLang="ja-JP" sz="1200" dirty="0">
                  <a:hlinkClick r:id="rId11" action="ppaction://hlinksldjump"/>
                </a:rPr>
                <a:t>16F</a:t>
              </a:r>
              <a:endParaRPr lang="en-US" altLang="ja-JP" sz="1200" dirty="0"/>
            </a:p>
            <a:p>
              <a:r>
                <a:rPr lang="en-US" altLang="ja-JP" sz="1200" dirty="0"/>
                <a:t> </a:t>
              </a:r>
              <a:r>
                <a:rPr lang="en-US" altLang="ja-JP" sz="1200" dirty="0">
                  <a:hlinkClick r:id="rId12" action="ppaction://hlinksldjump"/>
                </a:rPr>
                <a:t>08/16F SS Exp</a:t>
              </a:r>
              <a:endParaRPr lang="en-US" altLang="ja-JP" sz="1200" dirty="0"/>
            </a:p>
            <a:p>
              <a:r>
                <a:rPr kumimoji="1" lang="en-US" altLang="ja-JP" sz="1200" dirty="0"/>
                <a:t> </a:t>
              </a:r>
              <a:r>
                <a:rPr kumimoji="1" lang="en-US" altLang="ja-JP" sz="1200" dirty="0">
                  <a:hlinkClick r:id="rId13" action="ppaction://hlinksldjump"/>
                </a:rPr>
                <a:t>Deference</a:t>
              </a:r>
              <a:endParaRPr kumimoji="1" lang="en-US" altLang="ja-JP" sz="1200" dirty="0"/>
            </a:p>
          </p:txBody>
        </p:sp>
        <p:sp>
          <p:nvSpPr>
            <p:cNvPr id="338" name="二等辺三角形 337">
              <a:extLst>
                <a:ext uri="{FF2B5EF4-FFF2-40B4-BE49-F238E27FC236}">
                  <a16:creationId xmlns:a16="http://schemas.microsoft.com/office/drawing/2014/main" id="{0D9C72C5-BEE2-49B9-ABA0-48D6F5930A3A}"/>
                </a:ext>
              </a:extLst>
            </p:cNvPr>
            <p:cNvSpPr/>
            <p:nvPr/>
          </p:nvSpPr>
          <p:spPr>
            <a:xfrm rot="16200000">
              <a:off x="792838" y="4884995"/>
              <a:ext cx="107352" cy="216024"/>
            </a:xfrm>
            <a:prstGeom prst="triangle">
              <a:avLst/>
            </a:pr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328" name="グループ化 327"/>
          <p:cNvGrpSpPr/>
          <p:nvPr/>
        </p:nvGrpSpPr>
        <p:grpSpPr>
          <a:xfrm>
            <a:off x="1622181" y="288390"/>
            <a:ext cx="2053631" cy="1949899"/>
            <a:chOff x="2645711" y="841076"/>
            <a:chExt cx="2667654" cy="2532159"/>
          </a:xfrm>
        </p:grpSpPr>
        <p:grpSp>
          <p:nvGrpSpPr>
            <p:cNvPr id="330" name="グループ化 329"/>
            <p:cNvGrpSpPr/>
            <p:nvPr/>
          </p:nvGrpSpPr>
          <p:grpSpPr>
            <a:xfrm>
              <a:off x="2951391" y="1221263"/>
              <a:ext cx="2030342" cy="1771248"/>
              <a:chOff x="2951391" y="1221263"/>
              <a:chExt cx="2030342" cy="1771248"/>
            </a:xfrm>
          </p:grpSpPr>
          <p:sp>
            <p:nvSpPr>
              <p:cNvPr id="333" name="円/楕円 332"/>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400" kern="0">
                  <a:solidFill>
                    <a:prstClr val="white"/>
                  </a:solidFill>
                  <a:latin typeface="Meiryo UI"/>
                  <a:ea typeface="Meiryo UI"/>
                </a:endParaRPr>
              </a:p>
            </p:txBody>
          </p:sp>
          <p:sp>
            <p:nvSpPr>
              <p:cNvPr id="334" name="角丸四角形 333"/>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Frame</a:t>
                </a:r>
                <a:endParaRPr kumimoji="0" lang="ja-JP" altLang="en-US" sz="1700" b="1" kern="0" dirty="0">
                  <a:solidFill>
                    <a:prstClr val="white"/>
                  </a:solidFill>
                  <a:latin typeface="Calibri"/>
                  <a:ea typeface="Meiryo UI"/>
                </a:endParaRPr>
              </a:p>
            </p:txBody>
          </p:sp>
        </p:grpSp>
        <p:pic>
          <p:nvPicPr>
            <p:cNvPr id="331" name="Picture 2" descr="C:\Users\toa27839.TOA\AppData\Local\Temp\notesEA312D\Bubble_material_noshadow-01.png"/>
            <p:cNvPicPr>
              <a:picLocks noChangeAspect="1" noChangeArrowheads="1"/>
            </p:cNvPicPr>
            <p:nvPr/>
          </p:nvPicPr>
          <p:blipFill rotWithShape="1">
            <a:blip r:embed="rId14"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grpSp>
        <p:nvGrpSpPr>
          <p:cNvPr id="267" name="グループ化 266"/>
          <p:cNvGrpSpPr/>
          <p:nvPr/>
        </p:nvGrpSpPr>
        <p:grpSpPr>
          <a:xfrm>
            <a:off x="5504995" y="1553598"/>
            <a:ext cx="4283098" cy="980909"/>
            <a:chOff x="3669572" y="1035306"/>
            <a:chExt cx="2855068" cy="653670"/>
          </a:xfrm>
        </p:grpSpPr>
        <p:pic>
          <p:nvPicPr>
            <p:cNvPr id="297" name="Picture 2"/>
            <p:cNvPicPr>
              <a:picLocks noChangeAspect="1" noChangeArrowheads="1"/>
            </p:cNvPicPr>
            <p:nvPr/>
          </p:nvPicPr>
          <p:blipFill>
            <a:blip r:embed="rId15" cstate="print">
              <a:lum bright="70000" contrast="-70000"/>
              <a:extLst>
                <a:ext uri="{28A0092B-C50C-407E-A947-70E740481C1C}">
                  <a14:useLocalDpi xmlns:a14="http://schemas.microsoft.com/office/drawing/2010/main" val="0"/>
                </a:ext>
              </a:extLst>
            </a:blip>
            <a:srcRect/>
            <a:stretch>
              <a:fillRect/>
            </a:stretch>
          </p:blipFill>
          <p:spPr bwMode="auto">
            <a:xfrm>
              <a:off x="5588204" y="1035306"/>
              <a:ext cx="936436" cy="6536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25" name="Picture 2"/>
            <p:cNvPicPr>
              <a:picLocks noChangeAspect="1" noChangeArrowheads="1"/>
            </p:cNvPicPr>
            <p:nvPr/>
          </p:nvPicPr>
          <p:blipFill rotWithShape="1">
            <a:blip r:embed="rId16" cstate="print">
              <a:lum bright="70000" contrast="-70000"/>
              <a:extLst>
                <a:ext uri="{28A0092B-C50C-407E-A947-70E740481C1C}">
                  <a14:useLocalDpi xmlns:a14="http://schemas.microsoft.com/office/drawing/2010/main" val="0"/>
                </a:ext>
              </a:extLst>
            </a:blip>
            <a:srcRect/>
            <a:stretch/>
          </p:blipFill>
          <p:spPr bwMode="auto">
            <a:xfrm>
              <a:off x="3669572" y="1037109"/>
              <a:ext cx="1884768" cy="64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272" name="正方形/長方形 271"/>
          <p:cNvSpPr/>
          <p:nvPr/>
        </p:nvSpPr>
        <p:spPr>
          <a:xfrm>
            <a:off x="10701131" y="10467650"/>
            <a:ext cx="1309387" cy="600193"/>
          </a:xfrm>
          <a:prstGeom prst="rect">
            <a:avLst/>
          </a:prstGeom>
        </p:spPr>
        <p:txBody>
          <a:bodyPr wrap="none" lIns="137187" tIns="68594" rIns="137187" bIns="68594">
            <a:spAutoFit/>
          </a:bodyPr>
          <a:lstStyle/>
          <a:p>
            <a:r>
              <a:rPr lang="en-US" altLang="ja-JP" dirty="0">
                <a:solidFill>
                  <a:srgbClr val="5F5F5F"/>
                </a:solidFill>
              </a:rPr>
              <a:t>Setting A</a:t>
            </a:r>
            <a:endParaRPr lang="ja-JP" altLang="en-US" sz="3000" dirty="0">
              <a:solidFill>
                <a:srgbClr val="5F5F5F"/>
              </a:solidFill>
            </a:endParaRPr>
          </a:p>
        </p:txBody>
      </p:sp>
      <p:sp>
        <p:nvSpPr>
          <p:cNvPr id="273" name="正方形/長方形 272"/>
          <p:cNvSpPr/>
          <p:nvPr/>
        </p:nvSpPr>
        <p:spPr>
          <a:xfrm>
            <a:off x="16128255" y="10463782"/>
            <a:ext cx="1307785" cy="600193"/>
          </a:xfrm>
          <a:prstGeom prst="rect">
            <a:avLst/>
          </a:prstGeom>
        </p:spPr>
        <p:txBody>
          <a:bodyPr wrap="none" lIns="137187" tIns="68594" rIns="137187" bIns="68594">
            <a:spAutoFit/>
          </a:bodyPr>
          <a:lstStyle/>
          <a:p>
            <a:r>
              <a:rPr lang="en-US" altLang="ja-JP" dirty="0">
                <a:solidFill>
                  <a:srgbClr val="5F5F5F"/>
                </a:solidFill>
              </a:rPr>
              <a:t>Setting B</a:t>
            </a:r>
            <a:endParaRPr lang="ja-JP" altLang="en-US" sz="3000" dirty="0">
              <a:solidFill>
                <a:srgbClr val="5F5F5F"/>
              </a:solidFill>
            </a:endParaRPr>
          </a:p>
        </p:txBody>
      </p:sp>
      <p:sp>
        <p:nvSpPr>
          <p:cNvPr id="274" name="正方形/長方形 273"/>
          <p:cNvSpPr/>
          <p:nvPr/>
        </p:nvSpPr>
        <p:spPr>
          <a:xfrm>
            <a:off x="21853554" y="10463782"/>
            <a:ext cx="1307785" cy="600193"/>
          </a:xfrm>
          <a:prstGeom prst="rect">
            <a:avLst/>
          </a:prstGeom>
        </p:spPr>
        <p:txBody>
          <a:bodyPr wrap="none" lIns="137187" tIns="68594" rIns="137187" bIns="68594">
            <a:spAutoFit/>
          </a:bodyPr>
          <a:lstStyle/>
          <a:p>
            <a:r>
              <a:rPr lang="en-US" altLang="ja-JP" dirty="0">
                <a:solidFill>
                  <a:srgbClr val="5F5F5F"/>
                </a:solidFill>
              </a:rPr>
              <a:t>Setting C</a:t>
            </a:r>
            <a:endParaRPr lang="ja-JP" altLang="en-US" sz="3000" dirty="0">
              <a:solidFill>
                <a:srgbClr val="5F5F5F"/>
              </a:solidFill>
            </a:endParaRPr>
          </a:p>
        </p:txBody>
      </p:sp>
      <p:grpSp>
        <p:nvGrpSpPr>
          <p:cNvPr id="3" name="グループ化 2"/>
          <p:cNvGrpSpPr/>
          <p:nvPr/>
        </p:nvGrpSpPr>
        <p:grpSpPr>
          <a:xfrm>
            <a:off x="2190317" y="4738262"/>
            <a:ext cx="4035722" cy="2362643"/>
            <a:chOff x="1460042" y="3157542"/>
            <a:chExt cx="2690170" cy="1574448"/>
          </a:xfrm>
        </p:grpSpPr>
        <p:grpSp>
          <p:nvGrpSpPr>
            <p:cNvPr id="2" name="グループ化 1"/>
            <p:cNvGrpSpPr/>
            <p:nvPr/>
          </p:nvGrpSpPr>
          <p:grpSpPr>
            <a:xfrm>
              <a:off x="1460042" y="3158269"/>
              <a:ext cx="2384126" cy="1573721"/>
              <a:chOff x="2036106" y="2942245"/>
              <a:chExt cx="2384126" cy="1573721"/>
            </a:xfrm>
          </p:grpSpPr>
          <p:sp>
            <p:nvSpPr>
              <p:cNvPr id="164" name="正方形/長方形 163"/>
              <p:cNvSpPr/>
              <p:nvPr/>
            </p:nvSpPr>
            <p:spPr>
              <a:xfrm>
                <a:off x="2198816" y="294224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167" name="フリーフォーム 166"/>
              <p:cNvSpPr/>
              <p:nvPr/>
            </p:nvSpPr>
            <p:spPr>
              <a:xfrm>
                <a:off x="2305215" y="337588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69" name="フリーフォーム 168"/>
              <p:cNvSpPr/>
              <p:nvPr/>
            </p:nvSpPr>
            <p:spPr>
              <a:xfrm>
                <a:off x="2305215" y="3596206"/>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71" name="フリーフォーム 170"/>
              <p:cNvSpPr/>
              <p:nvPr/>
            </p:nvSpPr>
            <p:spPr>
              <a:xfrm>
                <a:off x="2709520" y="4036856"/>
                <a:ext cx="1085338"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96" name="角丸四角形 95"/>
              <p:cNvSpPr/>
              <p:nvPr/>
            </p:nvSpPr>
            <p:spPr>
              <a:xfrm>
                <a:off x="2843808" y="321982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7" name="角丸四角形 96"/>
              <p:cNvSpPr/>
              <p:nvPr/>
            </p:nvSpPr>
            <p:spPr>
              <a:xfrm>
                <a:off x="2843808" y="3462179"/>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9" name="角丸四角形 98"/>
              <p:cNvSpPr/>
              <p:nvPr/>
            </p:nvSpPr>
            <p:spPr>
              <a:xfrm>
                <a:off x="2843808" y="3946894"/>
                <a:ext cx="833231" cy="220088"/>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err="1">
                    <a:solidFill>
                      <a:sysClr val="window" lastClr="FFFFFF"/>
                    </a:solidFill>
                    <a:ea typeface="ＭＳ Ｐゴシック"/>
                  </a:rPr>
                  <a:t>sbAMP</a:t>
                </a:r>
                <a:endParaRPr kumimoji="0" lang="ja-JP" altLang="en-US" sz="1600" kern="0" dirty="0">
                  <a:solidFill>
                    <a:sysClr val="window" lastClr="FFFFFF"/>
                  </a:solidFill>
                  <a:ea typeface="ＭＳ Ｐゴシック"/>
                </a:endParaRPr>
              </a:p>
            </p:txBody>
          </p:sp>
          <p:sp>
            <p:nvSpPr>
              <p:cNvPr id="100" name="フリーフォーム 99"/>
              <p:cNvSpPr/>
              <p:nvPr/>
            </p:nvSpPr>
            <p:spPr>
              <a:xfrm>
                <a:off x="3791857" y="29422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01" name="フリーフォーム 100"/>
              <p:cNvSpPr/>
              <p:nvPr/>
            </p:nvSpPr>
            <p:spPr>
              <a:xfrm>
                <a:off x="2719624" y="29470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05" name="角丸四角形 104"/>
              <p:cNvSpPr/>
              <p:nvPr/>
            </p:nvSpPr>
            <p:spPr>
              <a:xfrm>
                <a:off x="2036106" y="3217738"/>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sp>
          <p:nvSpPr>
            <p:cNvPr id="91" name="フリーフォーム 90"/>
            <p:cNvSpPr/>
            <p:nvPr/>
          </p:nvSpPr>
          <p:spPr>
            <a:xfrm>
              <a:off x="3368193" y="3157542"/>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92" name="フリーフォーム 91"/>
            <p:cNvSpPr/>
            <p:nvPr/>
          </p:nvSpPr>
          <p:spPr>
            <a:xfrm>
              <a:off x="3462696" y="3157542"/>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nvGrpSpPr>
            <p:cNvPr id="13" name="グループ化 12"/>
            <p:cNvGrpSpPr/>
            <p:nvPr/>
          </p:nvGrpSpPr>
          <p:grpSpPr>
            <a:xfrm>
              <a:off x="3965386" y="3527310"/>
              <a:ext cx="184826" cy="792171"/>
              <a:chOff x="3965386" y="3527310"/>
              <a:chExt cx="184826" cy="792171"/>
            </a:xfrm>
          </p:grpSpPr>
          <p:sp>
            <p:nvSpPr>
              <p:cNvPr id="11" name="フリーフォーム 10"/>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4" name="フリーフォーム 93"/>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36" name="フリーフォーム 135"/>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37" name="フリーフォーム 136"/>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2" name="フリーフォーム 151"/>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3" name="フリーフォーム 152"/>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4" name="フリーフォーム 153"/>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5" name="フリーフォーム 154"/>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90" name="角丸四角形 89"/>
            <p:cNvSpPr/>
            <p:nvPr/>
          </p:nvSpPr>
          <p:spPr>
            <a:xfrm>
              <a:off x="3655352" y="3441538"/>
              <a:ext cx="369515" cy="965110"/>
            </a:xfrm>
            <a:prstGeom prst="roundRect">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239" name="角丸四角形 238"/>
            <p:cNvSpPr/>
            <p:nvPr/>
          </p:nvSpPr>
          <p:spPr>
            <a:xfrm>
              <a:off x="3641932" y="3441538"/>
              <a:ext cx="382935" cy="951958"/>
            </a:xfrm>
            <a:prstGeom prst="roundRect">
              <a:avLst>
                <a:gd name="adj" fmla="val 8296"/>
              </a:avLst>
            </a:prstGeom>
            <a:noFill/>
            <a:ln>
              <a:solidFill>
                <a:schemeClr val="accent5">
                  <a:lumMod val="75000"/>
                </a:schemeClr>
              </a:solidFill>
            </a:ln>
            <a:effectLst>
              <a:glow rad="101600">
                <a:schemeClr val="accent5">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173" name="正方形/長方形 172"/>
          <p:cNvSpPr/>
          <p:nvPr/>
        </p:nvSpPr>
        <p:spPr>
          <a:xfrm>
            <a:off x="5351085" y="975556"/>
            <a:ext cx="1697251" cy="554202"/>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VX-3008F</a:t>
            </a:r>
            <a:endParaRPr lang="ja-JP" altLang="en-US" sz="3000" dirty="0">
              <a:solidFill>
                <a:schemeClr val="accent6">
                  <a:lumMod val="75000"/>
                </a:schemeClr>
              </a:solidFill>
              <a:latin typeface="Calibri"/>
            </a:endParaRPr>
          </a:p>
        </p:txBody>
      </p:sp>
      <p:grpSp>
        <p:nvGrpSpPr>
          <p:cNvPr id="178" name="グループ化 177"/>
          <p:cNvGrpSpPr/>
          <p:nvPr/>
        </p:nvGrpSpPr>
        <p:grpSpPr>
          <a:xfrm>
            <a:off x="3121793" y="976767"/>
            <a:ext cx="2002862" cy="1568697"/>
            <a:chOff x="2080954" y="650910"/>
            <a:chExt cx="1335087" cy="1045368"/>
          </a:xfrm>
        </p:grpSpPr>
        <p:pic>
          <p:nvPicPr>
            <p:cNvPr id="179" name="Picture 5"/>
            <p:cNvPicPr>
              <a:picLocks noChangeAspect="1" noChangeArrowheads="1"/>
            </p:cNvPicPr>
            <p:nvPr/>
          </p:nvPicPr>
          <p:blipFill>
            <a:blip r:embed="rId17" cstate="print">
              <a:lum bright="70000" contrast="-70000"/>
              <a:extLst>
                <a:ext uri="{28A0092B-C50C-407E-A947-70E740481C1C}">
                  <a14:useLocalDpi xmlns:a14="http://schemas.microsoft.com/office/drawing/2010/main" val="0"/>
                </a:ext>
              </a:extLst>
            </a:blip>
            <a:srcRect/>
            <a:stretch>
              <a:fillRect/>
            </a:stretch>
          </p:blipFill>
          <p:spPr bwMode="auto">
            <a:xfrm>
              <a:off x="2080954" y="650910"/>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1" name="Picture 2"/>
            <p:cNvPicPr>
              <a:picLocks noChangeAspect="1" noChangeArrowheads="1"/>
            </p:cNvPicPr>
            <p:nvPr/>
          </p:nvPicPr>
          <p:blipFill>
            <a:blip r:embed="rId1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2" name="Picture 2"/>
            <p:cNvPicPr>
              <a:picLocks noChangeAspect="1" noChangeArrowheads="1"/>
            </p:cNvPicPr>
            <p:nvPr/>
          </p:nvPicPr>
          <p:blipFill>
            <a:blip r:embed="rId1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183" name="Picture 2"/>
          <p:cNvPicPr>
            <a:picLocks noChangeAspect="1" noChangeArrowheads="1"/>
          </p:cNvPicPr>
          <p:nvPr/>
        </p:nvPicPr>
        <p:blipFill rotWithShape="1">
          <a:blip r:embed="rId19" cstate="print">
            <a:extLst>
              <a:ext uri="{28A0092B-C50C-407E-A947-70E740481C1C}">
                <a14:useLocalDpi xmlns:a14="http://schemas.microsoft.com/office/drawing/2010/main" val="0"/>
              </a:ext>
            </a:extLst>
          </a:blip>
          <a:srcRect/>
          <a:stretch/>
        </p:blipFill>
        <p:spPr bwMode="auto">
          <a:xfrm>
            <a:off x="6936672" y="1559871"/>
            <a:ext cx="1429358" cy="973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2" name="test_20160523_143811.wmv">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20"/>
          <a:stretch>
            <a:fillRect/>
          </a:stretch>
        </p:blipFill>
        <p:spPr>
          <a:xfrm>
            <a:off x="6087403" y="3525022"/>
            <a:ext cx="1922776" cy="1333932"/>
          </a:xfrm>
          <a:prstGeom prst="rect">
            <a:avLst/>
          </a:prstGeom>
          <a:ln>
            <a:noFill/>
          </a:ln>
          <a:effectLst>
            <a:outerShdw blurRad="50800" dist="38100" dir="8100000" algn="tr" rotWithShape="0">
              <a:prstClr val="black">
                <a:alpha val="40000"/>
              </a:prstClr>
            </a:outerShdw>
          </a:effectLst>
        </p:spPr>
      </p:pic>
      <p:grpSp>
        <p:nvGrpSpPr>
          <p:cNvPr id="143" name="グループ化 142"/>
          <p:cNvGrpSpPr/>
          <p:nvPr/>
        </p:nvGrpSpPr>
        <p:grpSpPr>
          <a:xfrm>
            <a:off x="8109648" y="3576226"/>
            <a:ext cx="5338641" cy="3694455"/>
            <a:chOff x="4718097" y="2383170"/>
            <a:chExt cx="3558682" cy="2461957"/>
          </a:xfrm>
        </p:grpSpPr>
        <p:grpSp>
          <p:nvGrpSpPr>
            <p:cNvPr id="144" name="グループ化 143"/>
            <p:cNvGrpSpPr/>
            <p:nvPr/>
          </p:nvGrpSpPr>
          <p:grpSpPr>
            <a:xfrm>
              <a:off x="5990476" y="2434658"/>
              <a:ext cx="2285570" cy="751519"/>
              <a:chOff x="5990476" y="2453450"/>
              <a:chExt cx="2285570" cy="751519"/>
            </a:xfrm>
          </p:grpSpPr>
          <p:grpSp>
            <p:nvGrpSpPr>
              <p:cNvPr id="221" name="グループ化 220"/>
              <p:cNvGrpSpPr/>
              <p:nvPr/>
            </p:nvGrpSpPr>
            <p:grpSpPr>
              <a:xfrm>
                <a:off x="6706167" y="2491019"/>
                <a:ext cx="370132" cy="656384"/>
                <a:chOff x="6444376" y="2997256"/>
                <a:chExt cx="370132" cy="1316671"/>
              </a:xfrm>
            </p:grpSpPr>
            <p:sp>
              <p:nvSpPr>
                <p:cNvPr id="231" name="フリーフォーム 230"/>
                <p:cNvSpPr/>
                <p:nvPr/>
              </p:nvSpPr>
              <p:spPr>
                <a:xfrm>
                  <a:off x="6463664" y="299725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4" name="フリーフォーム 233"/>
                <p:cNvSpPr/>
                <p:nvPr/>
              </p:nvSpPr>
              <p:spPr>
                <a:xfrm>
                  <a:off x="6463664" y="3185351"/>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5" name="フリーフォーム 234"/>
                <p:cNvSpPr/>
                <p:nvPr/>
              </p:nvSpPr>
              <p:spPr>
                <a:xfrm>
                  <a:off x="6463664" y="337344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6" name="フリーフォーム 235"/>
                <p:cNvSpPr/>
                <p:nvPr/>
              </p:nvSpPr>
              <p:spPr>
                <a:xfrm>
                  <a:off x="6463664" y="356154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7" name="フリーフォーム 236"/>
                <p:cNvSpPr/>
                <p:nvPr/>
              </p:nvSpPr>
              <p:spPr>
                <a:xfrm>
                  <a:off x="6463664" y="374963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38" name="フリーフォーム 237"/>
                <p:cNvSpPr/>
                <p:nvPr/>
              </p:nvSpPr>
              <p:spPr>
                <a:xfrm>
                  <a:off x="6463664" y="3937733"/>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40" name="フリーフォーム 239"/>
                <p:cNvSpPr/>
                <p:nvPr/>
              </p:nvSpPr>
              <p:spPr>
                <a:xfrm>
                  <a:off x="6463664" y="412582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41" name="フリーフォーム 240"/>
                <p:cNvSpPr/>
                <p:nvPr/>
              </p:nvSpPr>
              <p:spPr>
                <a:xfrm>
                  <a:off x="6463664" y="431392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42" name="円/楕円 241"/>
                <p:cNvSpPr/>
                <p:nvPr/>
              </p:nvSpPr>
              <p:spPr>
                <a:xfrm>
                  <a:off x="6444376" y="3349450"/>
                  <a:ext cx="45719" cy="50120"/>
                </a:xfrm>
                <a:prstGeom prst="ellipse">
                  <a:avLst/>
                </a:prstGeom>
                <a:solidFill>
                  <a:srgbClr val="FFCC99"/>
                </a:solid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222" name="フリーフォーム 221"/>
              <p:cNvSpPr/>
              <p:nvPr/>
            </p:nvSpPr>
            <p:spPr>
              <a:xfrm>
                <a:off x="6422947" y="261108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3" name="フリーフォーム 222"/>
              <p:cNvSpPr/>
              <p:nvPr/>
            </p:nvSpPr>
            <p:spPr>
              <a:xfrm>
                <a:off x="6466422" y="297760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4" name="角丸四角形 223"/>
              <p:cNvSpPr/>
              <p:nvPr/>
            </p:nvSpPr>
            <p:spPr>
              <a:xfrm>
                <a:off x="5990476" y="2495678"/>
                <a:ext cx="569108" cy="220088"/>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225" name="角丸四角形 224"/>
              <p:cNvSpPr/>
              <p:nvPr/>
            </p:nvSpPr>
            <p:spPr>
              <a:xfrm>
                <a:off x="6679465" y="2453450"/>
                <a:ext cx="277623" cy="725102"/>
              </a:xfrm>
              <a:prstGeom prst="roundRect">
                <a:avLst>
                  <a:gd name="adj" fmla="val 6515"/>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226" name="角丸四角形 225"/>
              <p:cNvSpPr/>
              <p:nvPr/>
            </p:nvSpPr>
            <p:spPr>
              <a:xfrm>
                <a:off x="5990476" y="2859782"/>
                <a:ext cx="569108" cy="220088"/>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227" name="右中かっこ 226"/>
              <p:cNvSpPr/>
              <p:nvPr/>
            </p:nvSpPr>
            <p:spPr>
              <a:xfrm>
                <a:off x="7094909" y="2461260"/>
                <a:ext cx="80199" cy="743709"/>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28" name="正方形/長方形 227"/>
              <p:cNvSpPr/>
              <p:nvPr/>
            </p:nvSpPr>
            <p:spPr>
              <a:xfrm>
                <a:off x="7121711" y="2675050"/>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sp>
            <p:nvSpPr>
              <p:cNvPr id="229" name="角丸四角形 228"/>
              <p:cNvSpPr/>
              <p:nvPr/>
            </p:nvSpPr>
            <p:spPr>
              <a:xfrm>
                <a:off x="7922675" y="2709628"/>
                <a:ext cx="353371" cy="102673"/>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sp>
            <p:nvSpPr>
              <p:cNvPr id="230" name="角丸四角形 229"/>
              <p:cNvSpPr/>
              <p:nvPr/>
            </p:nvSpPr>
            <p:spPr>
              <a:xfrm>
                <a:off x="7922675" y="2820778"/>
                <a:ext cx="353371" cy="102673"/>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grpSp>
        <p:pic>
          <p:nvPicPr>
            <p:cNvPr id="145" name="Picture 2"/>
            <p:cNvPicPr>
              <a:picLocks noChangeAspect="1" noChangeArrowheads="1"/>
            </p:cNvPicPr>
            <p:nvPr/>
          </p:nvPicPr>
          <p:blipFill rotWithShape="1">
            <a:blip r:embed="rId21" cstate="print">
              <a:extLst>
                <a:ext uri="{28A0092B-C50C-407E-A947-70E740481C1C}">
                  <a14:useLocalDpi xmlns:a14="http://schemas.microsoft.com/office/drawing/2010/main" val="0"/>
                </a:ext>
              </a:extLst>
            </a:blip>
            <a:srcRect/>
            <a:stretch/>
          </p:blipFill>
          <p:spPr bwMode="auto">
            <a:xfrm>
              <a:off x="4720757" y="2383170"/>
              <a:ext cx="1144532" cy="77066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6" name="Picture 3"/>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4718097" y="3177203"/>
              <a:ext cx="1134842" cy="7748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7" name="Picture 4"/>
            <p:cNvPicPr>
              <a:picLocks noChangeAspect="1" noChangeArrowheads="1"/>
            </p:cNvPicPr>
            <p:nvPr/>
          </p:nvPicPr>
          <p:blipFill>
            <a:blip r:embed="rId23" cstate="print">
              <a:extLst>
                <a:ext uri="{28A0092B-C50C-407E-A947-70E740481C1C}">
                  <a14:useLocalDpi xmlns:a14="http://schemas.microsoft.com/office/drawing/2010/main" val="0"/>
                </a:ext>
              </a:extLst>
            </a:blip>
            <a:srcRect/>
            <a:stretch>
              <a:fillRect/>
            </a:stretch>
          </p:blipFill>
          <p:spPr bwMode="auto">
            <a:xfrm>
              <a:off x="4721230" y="3996278"/>
              <a:ext cx="1128426" cy="7795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148" name="グループ化 147"/>
            <p:cNvGrpSpPr/>
            <p:nvPr/>
          </p:nvGrpSpPr>
          <p:grpSpPr>
            <a:xfrm>
              <a:off x="5990158" y="3254274"/>
              <a:ext cx="2285570" cy="725102"/>
              <a:chOff x="5990476" y="2453450"/>
              <a:chExt cx="2285570" cy="725102"/>
            </a:xfrm>
          </p:grpSpPr>
          <p:grpSp>
            <p:nvGrpSpPr>
              <p:cNvPr id="202" name="グループ化 201"/>
              <p:cNvGrpSpPr/>
              <p:nvPr/>
            </p:nvGrpSpPr>
            <p:grpSpPr>
              <a:xfrm>
                <a:off x="6706167" y="2491019"/>
                <a:ext cx="370132" cy="656384"/>
                <a:chOff x="6444376" y="2997256"/>
                <a:chExt cx="370132" cy="1316671"/>
              </a:xfrm>
            </p:grpSpPr>
            <p:sp>
              <p:nvSpPr>
                <p:cNvPr id="212" name="フリーフォーム 211"/>
                <p:cNvSpPr/>
                <p:nvPr/>
              </p:nvSpPr>
              <p:spPr>
                <a:xfrm>
                  <a:off x="6463664" y="299725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3" name="フリーフォーム 212"/>
                <p:cNvSpPr/>
                <p:nvPr/>
              </p:nvSpPr>
              <p:spPr>
                <a:xfrm>
                  <a:off x="6463664" y="3185351"/>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4" name="フリーフォーム 213"/>
                <p:cNvSpPr/>
                <p:nvPr/>
              </p:nvSpPr>
              <p:spPr>
                <a:xfrm>
                  <a:off x="6463664" y="337344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5" name="フリーフォーム 214"/>
                <p:cNvSpPr/>
                <p:nvPr/>
              </p:nvSpPr>
              <p:spPr>
                <a:xfrm>
                  <a:off x="6463664" y="356154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6" name="フリーフォーム 215"/>
                <p:cNvSpPr/>
                <p:nvPr/>
              </p:nvSpPr>
              <p:spPr>
                <a:xfrm>
                  <a:off x="6463664" y="374963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7" name="フリーフォーム 216"/>
                <p:cNvSpPr/>
                <p:nvPr/>
              </p:nvSpPr>
              <p:spPr>
                <a:xfrm>
                  <a:off x="6463664" y="3937733"/>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8" name="フリーフォーム 217"/>
                <p:cNvSpPr/>
                <p:nvPr/>
              </p:nvSpPr>
              <p:spPr>
                <a:xfrm>
                  <a:off x="6463664" y="412582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19" name="フリーフォーム 218"/>
                <p:cNvSpPr/>
                <p:nvPr/>
              </p:nvSpPr>
              <p:spPr>
                <a:xfrm>
                  <a:off x="6463664" y="431392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20" name="円/楕円 219"/>
                <p:cNvSpPr/>
                <p:nvPr/>
              </p:nvSpPr>
              <p:spPr>
                <a:xfrm>
                  <a:off x="6444376" y="3349450"/>
                  <a:ext cx="45719" cy="50120"/>
                </a:xfrm>
                <a:prstGeom prst="ellipse">
                  <a:avLst/>
                </a:prstGeom>
                <a:solidFill>
                  <a:srgbClr val="FFCC99"/>
                </a:solid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203" name="フリーフォーム 202"/>
              <p:cNvSpPr/>
              <p:nvPr/>
            </p:nvSpPr>
            <p:spPr>
              <a:xfrm>
                <a:off x="6422947" y="261108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4" name="フリーフォーム 203"/>
              <p:cNvSpPr/>
              <p:nvPr/>
            </p:nvSpPr>
            <p:spPr>
              <a:xfrm>
                <a:off x="6466422" y="297760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5" name="角丸四角形 204"/>
              <p:cNvSpPr/>
              <p:nvPr/>
            </p:nvSpPr>
            <p:spPr>
              <a:xfrm>
                <a:off x="5990476" y="2495678"/>
                <a:ext cx="569108" cy="220088"/>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206" name="角丸四角形 205"/>
              <p:cNvSpPr/>
              <p:nvPr/>
            </p:nvSpPr>
            <p:spPr>
              <a:xfrm>
                <a:off x="6679465" y="2453450"/>
                <a:ext cx="277623" cy="725102"/>
              </a:xfrm>
              <a:prstGeom prst="roundRect">
                <a:avLst>
                  <a:gd name="adj" fmla="val 6515"/>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207" name="角丸四角形 206"/>
              <p:cNvSpPr/>
              <p:nvPr/>
            </p:nvSpPr>
            <p:spPr>
              <a:xfrm>
                <a:off x="5990476" y="2859782"/>
                <a:ext cx="569108" cy="220088"/>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208" name="右中かっこ 207"/>
              <p:cNvSpPr/>
              <p:nvPr/>
            </p:nvSpPr>
            <p:spPr>
              <a:xfrm>
                <a:off x="7094909" y="2473029"/>
                <a:ext cx="80199" cy="315405"/>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09" name="正方形/長方形 208"/>
              <p:cNvSpPr/>
              <p:nvPr/>
            </p:nvSpPr>
            <p:spPr>
              <a:xfrm>
                <a:off x="7121711" y="2487902"/>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sp>
            <p:nvSpPr>
              <p:cNvPr id="210" name="角丸四角形 209"/>
              <p:cNvSpPr/>
              <p:nvPr/>
            </p:nvSpPr>
            <p:spPr>
              <a:xfrm>
                <a:off x="7922675" y="2597466"/>
                <a:ext cx="353371" cy="102673"/>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sp>
            <p:nvSpPr>
              <p:cNvPr id="211" name="角丸四角形 210"/>
              <p:cNvSpPr/>
              <p:nvPr/>
            </p:nvSpPr>
            <p:spPr>
              <a:xfrm>
                <a:off x="7922675" y="2960638"/>
                <a:ext cx="353371" cy="102673"/>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grpSp>
        <p:sp>
          <p:nvSpPr>
            <p:cNvPr id="149" name="右中かっこ 148"/>
            <p:cNvSpPr/>
            <p:nvPr/>
          </p:nvSpPr>
          <p:spPr>
            <a:xfrm>
              <a:off x="7095230" y="3648766"/>
              <a:ext cx="80199" cy="315405"/>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50" name="正方形/長方形 149"/>
            <p:cNvSpPr/>
            <p:nvPr/>
          </p:nvSpPr>
          <p:spPr>
            <a:xfrm>
              <a:off x="7122032" y="3663639"/>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grpSp>
          <p:nvGrpSpPr>
            <p:cNvPr id="151" name="グループ化 150"/>
            <p:cNvGrpSpPr/>
            <p:nvPr/>
          </p:nvGrpSpPr>
          <p:grpSpPr>
            <a:xfrm>
              <a:off x="5991209" y="4033834"/>
              <a:ext cx="2285570" cy="811293"/>
              <a:chOff x="5991209" y="3962515"/>
              <a:chExt cx="2285570" cy="811293"/>
            </a:xfrm>
          </p:grpSpPr>
          <p:grpSp>
            <p:nvGrpSpPr>
              <p:cNvPr id="160" name="グループ化 159"/>
              <p:cNvGrpSpPr/>
              <p:nvPr/>
            </p:nvGrpSpPr>
            <p:grpSpPr>
              <a:xfrm>
                <a:off x="5991209" y="3962515"/>
                <a:ext cx="2285570" cy="776428"/>
                <a:chOff x="5990476" y="2402124"/>
                <a:chExt cx="2285570" cy="776428"/>
              </a:xfrm>
            </p:grpSpPr>
            <p:grpSp>
              <p:nvGrpSpPr>
                <p:cNvPr id="163" name="グループ化 162"/>
                <p:cNvGrpSpPr/>
                <p:nvPr/>
              </p:nvGrpSpPr>
              <p:grpSpPr>
                <a:xfrm>
                  <a:off x="6706167" y="2491019"/>
                  <a:ext cx="370132" cy="656384"/>
                  <a:chOff x="6444376" y="2997256"/>
                  <a:chExt cx="370132" cy="1316671"/>
                </a:xfrm>
              </p:grpSpPr>
              <p:sp>
                <p:nvSpPr>
                  <p:cNvPr id="193" name="フリーフォーム 192"/>
                  <p:cNvSpPr/>
                  <p:nvPr/>
                </p:nvSpPr>
                <p:spPr>
                  <a:xfrm>
                    <a:off x="6463664" y="299725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4" name="フリーフォーム 193"/>
                  <p:cNvSpPr/>
                  <p:nvPr/>
                </p:nvSpPr>
                <p:spPr>
                  <a:xfrm>
                    <a:off x="6463664" y="3185351"/>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5" name="フリーフォーム 194"/>
                  <p:cNvSpPr/>
                  <p:nvPr/>
                </p:nvSpPr>
                <p:spPr>
                  <a:xfrm>
                    <a:off x="6463664" y="337344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6" name="フリーフォーム 195"/>
                  <p:cNvSpPr/>
                  <p:nvPr/>
                </p:nvSpPr>
                <p:spPr>
                  <a:xfrm>
                    <a:off x="6463664" y="356154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7" name="フリーフォーム 196"/>
                  <p:cNvSpPr/>
                  <p:nvPr/>
                </p:nvSpPr>
                <p:spPr>
                  <a:xfrm>
                    <a:off x="6463664" y="374963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8" name="フリーフォーム 197"/>
                  <p:cNvSpPr/>
                  <p:nvPr/>
                </p:nvSpPr>
                <p:spPr>
                  <a:xfrm>
                    <a:off x="6463664" y="3937733"/>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99" name="フリーフォーム 198"/>
                  <p:cNvSpPr/>
                  <p:nvPr/>
                </p:nvSpPr>
                <p:spPr>
                  <a:xfrm>
                    <a:off x="6463664" y="412582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0" name="フリーフォーム 199"/>
                  <p:cNvSpPr/>
                  <p:nvPr/>
                </p:nvSpPr>
                <p:spPr>
                  <a:xfrm>
                    <a:off x="6463664" y="431392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1" name="円/楕円 200"/>
                  <p:cNvSpPr/>
                  <p:nvPr/>
                </p:nvSpPr>
                <p:spPr>
                  <a:xfrm>
                    <a:off x="6444376" y="3349450"/>
                    <a:ext cx="45719" cy="50120"/>
                  </a:xfrm>
                  <a:prstGeom prst="ellipse">
                    <a:avLst/>
                  </a:prstGeom>
                  <a:solidFill>
                    <a:srgbClr val="FFCC99"/>
                  </a:solid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177" name="フリーフォーム 176"/>
                <p:cNvSpPr/>
                <p:nvPr/>
              </p:nvSpPr>
              <p:spPr>
                <a:xfrm>
                  <a:off x="6422947" y="261108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85" name="フリーフォーム 184"/>
                <p:cNvSpPr/>
                <p:nvPr/>
              </p:nvSpPr>
              <p:spPr>
                <a:xfrm>
                  <a:off x="6466422" y="297760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86" name="角丸四角形 185"/>
                <p:cNvSpPr/>
                <p:nvPr/>
              </p:nvSpPr>
              <p:spPr>
                <a:xfrm>
                  <a:off x="5990476" y="2495678"/>
                  <a:ext cx="569108" cy="220088"/>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87" name="角丸四角形 186"/>
                <p:cNvSpPr/>
                <p:nvPr/>
              </p:nvSpPr>
              <p:spPr>
                <a:xfrm>
                  <a:off x="6679465" y="2453450"/>
                  <a:ext cx="277623" cy="725102"/>
                </a:xfrm>
                <a:prstGeom prst="roundRect">
                  <a:avLst>
                    <a:gd name="adj" fmla="val 6515"/>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188" name="角丸四角形 187"/>
                <p:cNvSpPr/>
                <p:nvPr/>
              </p:nvSpPr>
              <p:spPr>
                <a:xfrm>
                  <a:off x="5990476" y="2859782"/>
                  <a:ext cx="569108" cy="220088"/>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89" name="右中かっこ 188"/>
                <p:cNvSpPr/>
                <p:nvPr/>
              </p:nvSpPr>
              <p:spPr>
                <a:xfrm>
                  <a:off x="7094909" y="2471000"/>
                  <a:ext cx="80199" cy="147138"/>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90" name="正方形/長方形 189"/>
                <p:cNvSpPr/>
                <p:nvPr/>
              </p:nvSpPr>
              <p:spPr>
                <a:xfrm>
                  <a:off x="7121711" y="2402124"/>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sp>
              <p:nvSpPr>
                <p:cNvPr id="191" name="角丸四角形 190"/>
                <p:cNvSpPr/>
                <p:nvPr/>
              </p:nvSpPr>
              <p:spPr>
                <a:xfrm>
                  <a:off x="7922675" y="2511688"/>
                  <a:ext cx="353371" cy="102673"/>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sp>
              <p:nvSpPr>
                <p:cNvPr id="192" name="角丸四角形 191"/>
                <p:cNvSpPr/>
                <p:nvPr/>
              </p:nvSpPr>
              <p:spPr>
                <a:xfrm>
                  <a:off x="7922675" y="3065120"/>
                  <a:ext cx="353371" cy="102673"/>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grpSp>
          <p:sp>
            <p:nvSpPr>
              <p:cNvPr id="161" name="右中かっこ 160"/>
              <p:cNvSpPr/>
              <p:nvPr/>
            </p:nvSpPr>
            <p:spPr>
              <a:xfrm>
                <a:off x="7096281" y="4581316"/>
                <a:ext cx="80199" cy="147138"/>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62" name="正方形/長方形 161"/>
              <p:cNvSpPr/>
              <p:nvPr/>
            </p:nvSpPr>
            <p:spPr>
              <a:xfrm>
                <a:off x="7123083" y="4527688"/>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grpSp>
        <p:sp>
          <p:nvSpPr>
            <p:cNvPr id="156" name="右中かっこ 155"/>
            <p:cNvSpPr/>
            <p:nvPr/>
          </p:nvSpPr>
          <p:spPr>
            <a:xfrm>
              <a:off x="7095230" y="4274775"/>
              <a:ext cx="80199" cy="346946"/>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57" name="正方形/長方形 156"/>
            <p:cNvSpPr/>
            <p:nvPr/>
          </p:nvSpPr>
          <p:spPr>
            <a:xfrm>
              <a:off x="7122032" y="4310236"/>
              <a:ext cx="936103" cy="246120"/>
            </a:xfrm>
            <a:prstGeom prst="rect">
              <a:avLst/>
            </a:prstGeom>
          </p:spPr>
          <p:txBody>
            <a:bodyPr wrap="square">
              <a:spAutoFit/>
            </a:bodyPr>
            <a:lstStyle/>
            <a:p>
              <a:r>
                <a:rPr lang="en-US" altLang="ja-JP" dirty="0">
                  <a:solidFill>
                    <a:srgbClr val="5F5F5F"/>
                  </a:solidFill>
                  <a:latin typeface="Calibri"/>
                  <a:cs typeface="Consolas" panose="020B0609020204030204" pitchFamily="49" charset="0"/>
                </a:rPr>
                <a:t>Covered by</a:t>
              </a:r>
              <a:endParaRPr lang="ja-JP" altLang="en-US" dirty="0">
                <a:solidFill>
                  <a:srgbClr val="5F5F5F"/>
                </a:solidFill>
                <a:latin typeface="Calibri"/>
                <a:cs typeface="Consolas" panose="020B0609020204030204" pitchFamily="49" charset="0"/>
              </a:endParaRPr>
            </a:p>
          </p:txBody>
        </p:sp>
        <p:sp>
          <p:nvSpPr>
            <p:cNvPr id="158" name="角丸四角形 157"/>
            <p:cNvSpPr/>
            <p:nvPr/>
          </p:nvSpPr>
          <p:spPr>
            <a:xfrm>
              <a:off x="7922996" y="4344814"/>
              <a:ext cx="353371" cy="102673"/>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sp>
          <p:nvSpPr>
            <p:cNvPr id="159" name="角丸四角形 158"/>
            <p:cNvSpPr/>
            <p:nvPr/>
          </p:nvSpPr>
          <p:spPr>
            <a:xfrm>
              <a:off x="7922996" y="4455964"/>
              <a:ext cx="353371" cy="102673"/>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grpSp>
      <p:sp>
        <p:nvSpPr>
          <p:cNvPr id="244" name="四角形吹き出し 243"/>
          <p:cNvSpPr/>
          <p:nvPr/>
        </p:nvSpPr>
        <p:spPr>
          <a:xfrm>
            <a:off x="6318672" y="5047465"/>
            <a:ext cx="1884785" cy="786484"/>
          </a:xfrm>
          <a:prstGeom prst="wedgeRectCallout">
            <a:avLst>
              <a:gd name="adj1" fmla="val -5732"/>
              <a:gd name="adj2" fmla="val 66191"/>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54011" tIns="68594" rIns="54011"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You can arrange the zones which these two AMPs cover.</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pic>
        <p:nvPicPr>
          <p:cNvPr id="245" name="Picture 2"/>
          <p:cNvPicPr>
            <a:picLocks noChangeAspect="1" noChangeArrowheads="1"/>
          </p:cNvPicPr>
          <p:nvPr/>
        </p:nvPicPr>
        <p:blipFill>
          <a:blip r:embed="rId24">
            <a:extLst>
              <a:ext uri="{BEBA8EAE-BF5A-486C-A8C5-ECC9F3942E4B}">
                <a14:imgProps xmlns:a14="http://schemas.microsoft.com/office/drawing/2010/main">
                  <a14:imgLayer r:embed="rId25">
                    <a14:imgEffect>
                      <a14:backgroundRemoval t="1544" b="96398" l="5707" r="89946">
                        <a14:foregroundMark x1="14402" y1="21784" x2="14402" y2="21784"/>
                        <a14:foregroundMark x1="9511" y1="24700" x2="9511" y2="24700"/>
                        <a14:foregroundMark x1="8696" y1="26587" x2="8696" y2="26587"/>
                        <a14:foregroundMark x1="8967" y1="25386" x2="8967" y2="25386"/>
                        <a14:foregroundMark x1="10054" y1="27616" x2="10054" y2="27616"/>
                        <a14:foregroundMark x1="78261" y1="31904" x2="78261" y2="31904"/>
                        <a14:backgroundMark x1="46196" y1="88679" x2="46196" y2="88679"/>
                        <a14:backgroundMark x1="29620" y1="92796" x2="29620" y2="92796"/>
                        <a14:backgroundMark x1="81522" y1="31732" x2="81522" y2="31732"/>
                        <a14:backgroundMark x1="80435" y1="31904" x2="80435" y2="31904"/>
                        <a14:backgroundMark x1="27989" y1="14923" x2="27989" y2="14923"/>
                      </a14:backgroundRemoval>
                    </a14:imgEffect>
                  </a14:imgLayer>
                </a14:imgProps>
              </a:ext>
              <a:ext uri="{28A0092B-C50C-407E-A947-70E740481C1C}">
                <a14:useLocalDpi xmlns:a14="http://schemas.microsoft.com/office/drawing/2010/main" val="0"/>
              </a:ext>
            </a:extLst>
          </a:blip>
          <a:srcRect/>
          <a:stretch>
            <a:fillRect/>
          </a:stretch>
        </p:blipFill>
        <p:spPr bwMode="auto">
          <a:xfrm>
            <a:off x="6634477" y="5948703"/>
            <a:ext cx="2396085" cy="379709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47" name="正方形/長方形 246"/>
          <p:cNvSpPr/>
          <p:nvPr/>
        </p:nvSpPr>
        <p:spPr>
          <a:xfrm>
            <a:off x="1938035" y="4220713"/>
            <a:ext cx="4272612" cy="508040"/>
          </a:xfrm>
          <a:prstGeom prst="rect">
            <a:avLst/>
          </a:prstGeom>
        </p:spPr>
        <p:txBody>
          <a:bodyPr wrap="square" lIns="137187" tIns="68594" rIns="137187" bIns="68594">
            <a:spAutoFit/>
          </a:bodyPr>
          <a:lstStyle/>
          <a:p>
            <a:r>
              <a:rPr lang="en-US" altLang="ja-JP" sz="2400" dirty="0">
                <a:solidFill>
                  <a:srgbClr val="5F5F5F"/>
                </a:solidFill>
                <a:latin typeface="Calibri"/>
                <a:cs typeface="Consolas" panose="020B0609020204030204" pitchFamily="49" charset="0"/>
              </a:rPr>
              <a:t>Max 2AMP – 8 Zone &amp; 1sbAMP</a:t>
            </a:r>
            <a:endParaRPr lang="ja-JP" altLang="en-US" sz="2400" dirty="0">
              <a:solidFill>
                <a:srgbClr val="5F5F5F"/>
              </a:solidFill>
              <a:latin typeface="Calibri"/>
              <a:cs typeface="Consolas" panose="020B0609020204030204" pitchFamily="49" charset="0"/>
            </a:endParaRPr>
          </a:p>
        </p:txBody>
      </p:sp>
      <p:grpSp>
        <p:nvGrpSpPr>
          <p:cNvPr id="5" name="グループ化 4"/>
          <p:cNvGrpSpPr/>
          <p:nvPr/>
        </p:nvGrpSpPr>
        <p:grpSpPr>
          <a:xfrm>
            <a:off x="1818234" y="3302398"/>
            <a:ext cx="11943925" cy="4225462"/>
            <a:chOff x="1218817" y="2200693"/>
            <a:chExt cx="7961695" cy="2815816"/>
          </a:xfrm>
        </p:grpSpPr>
        <p:grpSp>
          <p:nvGrpSpPr>
            <p:cNvPr id="17" name="グループ化 16"/>
            <p:cNvGrpSpPr/>
            <p:nvPr/>
          </p:nvGrpSpPr>
          <p:grpSpPr>
            <a:xfrm>
              <a:off x="1218817" y="2200693"/>
              <a:ext cx="7961695" cy="2815816"/>
              <a:chOff x="1286844" y="2193174"/>
              <a:chExt cx="7961695" cy="2815816"/>
            </a:xfrm>
          </p:grpSpPr>
          <p:sp>
            <p:nvSpPr>
              <p:cNvPr id="8" name="正方形/長方形 7"/>
              <p:cNvSpPr/>
              <p:nvPr/>
            </p:nvSpPr>
            <p:spPr>
              <a:xfrm>
                <a:off x="1286844" y="2193174"/>
                <a:ext cx="7821659" cy="2815816"/>
              </a:xfrm>
              <a:prstGeom prst="rect">
                <a:avLst/>
              </a:prstGeom>
              <a:solidFill>
                <a:schemeClr val="bg1">
                  <a:alpha val="90000"/>
                </a:schemeClr>
              </a:solidFill>
              <a:ln>
                <a:solidFill>
                  <a:schemeClr val="accent6">
                    <a:lumMod val="75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2056" name="グループ化 2055"/>
              <p:cNvGrpSpPr/>
              <p:nvPr/>
            </p:nvGrpSpPr>
            <p:grpSpPr>
              <a:xfrm>
                <a:off x="1547664" y="2383170"/>
                <a:ext cx="3558682" cy="2441447"/>
                <a:chOff x="4718097" y="2383170"/>
                <a:chExt cx="3558682" cy="2441447"/>
              </a:xfrm>
            </p:grpSpPr>
            <p:grpSp>
              <p:nvGrpSpPr>
                <p:cNvPr id="2054" name="グループ化 2053"/>
                <p:cNvGrpSpPr/>
                <p:nvPr/>
              </p:nvGrpSpPr>
              <p:grpSpPr>
                <a:xfrm>
                  <a:off x="5990476" y="2434658"/>
                  <a:ext cx="2285570" cy="751519"/>
                  <a:chOff x="5990476" y="2453450"/>
                  <a:chExt cx="2285570" cy="751519"/>
                </a:xfrm>
              </p:grpSpPr>
              <p:grpSp>
                <p:nvGrpSpPr>
                  <p:cNvPr id="252" name="グループ化 251"/>
                  <p:cNvGrpSpPr/>
                  <p:nvPr/>
                </p:nvGrpSpPr>
                <p:grpSpPr>
                  <a:xfrm>
                    <a:off x="6706167" y="2491019"/>
                    <a:ext cx="370132" cy="656384"/>
                    <a:chOff x="6444376" y="2997256"/>
                    <a:chExt cx="370132" cy="1316671"/>
                  </a:xfrm>
                </p:grpSpPr>
                <p:sp>
                  <p:nvSpPr>
                    <p:cNvPr id="253" name="フリーフォーム 252"/>
                    <p:cNvSpPr/>
                    <p:nvPr/>
                  </p:nvSpPr>
                  <p:spPr>
                    <a:xfrm>
                      <a:off x="6463664" y="299725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4" name="フリーフォーム 253"/>
                    <p:cNvSpPr/>
                    <p:nvPr/>
                  </p:nvSpPr>
                  <p:spPr>
                    <a:xfrm>
                      <a:off x="6463664" y="3185351"/>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5" name="フリーフォーム 254"/>
                    <p:cNvSpPr/>
                    <p:nvPr/>
                  </p:nvSpPr>
                  <p:spPr>
                    <a:xfrm>
                      <a:off x="6463664" y="337344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6" name="フリーフォーム 255"/>
                    <p:cNvSpPr/>
                    <p:nvPr/>
                  </p:nvSpPr>
                  <p:spPr>
                    <a:xfrm>
                      <a:off x="6463664" y="356154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7" name="フリーフォーム 256"/>
                    <p:cNvSpPr/>
                    <p:nvPr/>
                  </p:nvSpPr>
                  <p:spPr>
                    <a:xfrm>
                      <a:off x="6463664" y="374963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8" name="フリーフォーム 257"/>
                    <p:cNvSpPr/>
                    <p:nvPr/>
                  </p:nvSpPr>
                  <p:spPr>
                    <a:xfrm>
                      <a:off x="6463664" y="3937733"/>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9" name="フリーフォーム 258"/>
                    <p:cNvSpPr/>
                    <p:nvPr/>
                  </p:nvSpPr>
                  <p:spPr>
                    <a:xfrm>
                      <a:off x="6463664" y="412582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60" name="フリーフォーム 259"/>
                    <p:cNvSpPr/>
                    <p:nvPr/>
                  </p:nvSpPr>
                  <p:spPr>
                    <a:xfrm>
                      <a:off x="6463664" y="431392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61" name="円/楕円 260"/>
                    <p:cNvSpPr/>
                    <p:nvPr/>
                  </p:nvSpPr>
                  <p:spPr>
                    <a:xfrm>
                      <a:off x="6444376" y="3349450"/>
                      <a:ext cx="45719" cy="50120"/>
                    </a:xfrm>
                    <a:prstGeom prst="ellipse">
                      <a:avLst/>
                    </a:prstGeom>
                    <a:solidFill>
                      <a:srgbClr val="FFCC99"/>
                    </a:solid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264" name="フリーフォーム 263"/>
                  <p:cNvSpPr/>
                  <p:nvPr/>
                </p:nvSpPr>
                <p:spPr>
                  <a:xfrm>
                    <a:off x="6422947" y="261108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65" name="フリーフォーム 264"/>
                  <p:cNvSpPr/>
                  <p:nvPr/>
                </p:nvSpPr>
                <p:spPr>
                  <a:xfrm>
                    <a:off x="6466422" y="297760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43" name="角丸四角形 242"/>
                  <p:cNvSpPr/>
                  <p:nvPr/>
                </p:nvSpPr>
                <p:spPr>
                  <a:xfrm>
                    <a:off x="5990476" y="2495678"/>
                    <a:ext cx="569108" cy="220088"/>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500W</a:t>
                    </a:r>
                    <a:endParaRPr kumimoji="0" lang="ja-JP" altLang="en-US" sz="2100" kern="0" dirty="0">
                      <a:solidFill>
                        <a:sysClr val="window" lastClr="FFFFFF"/>
                      </a:solidFill>
                      <a:ea typeface="ＭＳ Ｐゴシック"/>
                    </a:endParaRPr>
                  </a:p>
                </p:txBody>
              </p:sp>
              <p:sp>
                <p:nvSpPr>
                  <p:cNvPr id="262" name="角丸四角形 261"/>
                  <p:cNvSpPr/>
                  <p:nvPr/>
                </p:nvSpPr>
                <p:spPr>
                  <a:xfrm>
                    <a:off x="6679465" y="2453450"/>
                    <a:ext cx="277623" cy="725102"/>
                  </a:xfrm>
                  <a:prstGeom prst="roundRect">
                    <a:avLst>
                      <a:gd name="adj" fmla="val 6515"/>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263" name="角丸四角形 262"/>
                  <p:cNvSpPr/>
                  <p:nvPr/>
                </p:nvSpPr>
                <p:spPr>
                  <a:xfrm>
                    <a:off x="5990476" y="2859782"/>
                    <a:ext cx="569108" cy="220088"/>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500W</a:t>
                    </a:r>
                    <a:endParaRPr kumimoji="0" lang="ja-JP" altLang="en-US" sz="2100" kern="0" dirty="0">
                      <a:solidFill>
                        <a:sysClr val="window" lastClr="FFFFFF"/>
                      </a:solidFill>
                      <a:ea typeface="ＭＳ Ｐゴシック"/>
                    </a:endParaRPr>
                  </a:p>
                </p:txBody>
              </p:sp>
              <p:sp>
                <p:nvSpPr>
                  <p:cNvPr id="2051" name="右中かっこ 2050"/>
                  <p:cNvSpPr/>
                  <p:nvPr/>
                </p:nvSpPr>
                <p:spPr>
                  <a:xfrm>
                    <a:off x="7103581" y="2461260"/>
                    <a:ext cx="106745" cy="743709"/>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srgbClr val="5F5F5F"/>
                      </a:solidFill>
                    </a:endParaRPr>
                  </a:p>
                </p:txBody>
              </p:sp>
              <p:sp>
                <p:nvSpPr>
                  <p:cNvPr id="266" name="正方形/長方形 265"/>
                  <p:cNvSpPr/>
                  <p:nvPr/>
                </p:nvSpPr>
                <p:spPr>
                  <a:xfrm>
                    <a:off x="7158286" y="2675050"/>
                    <a:ext cx="936103" cy="225610"/>
                  </a:xfrm>
                  <a:prstGeom prst="rect">
                    <a:avLst/>
                  </a:prstGeom>
                </p:spPr>
                <p:txBody>
                  <a:bodyPr wrap="square">
                    <a:spAutoFit/>
                  </a:bodyPr>
                  <a:lstStyle/>
                  <a:p>
                    <a:r>
                      <a:rPr lang="en-US" altLang="ja-JP" sz="1600" dirty="0">
                        <a:solidFill>
                          <a:srgbClr val="5F5F5F"/>
                        </a:solidFill>
                        <a:latin typeface="Calibri"/>
                        <a:cs typeface="Consolas" panose="020B0609020204030204" pitchFamily="49" charset="0"/>
                      </a:rPr>
                      <a:t>Covered by</a:t>
                    </a:r>
                    <a:endParaRPr lang="ja-JP" altLang="en-US" sz="1600" dirty="0">
                      <a:solidFill>
                        <a:srgbClr val="5F5F5F"/>
                      </a:solidFill>
                      <a:latin typeface="Calibri"/>
                      <a:cs typeface="Consolas" panose="020B0609020204030204" pitchFamily="49" charset="0"/>
                    </a:endParaRPr>
                  </a:p>
                </p:txBody>
              </p:sp>
              <p:sp>
                <p:nvSpPr>
                  <p:cNvPr id="268" name="角丸四角形 267"/>
                  <p:cNvSpPr/>
                  <p:nvPr/>
                </p:nvSpPr>
                <p:spPr>
                  <a:xfrm>
                    <a:off x="7922675" y="2709628"/>
                    <a:ext cx="353371" cy="102673"/>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sp>
                <p:nvSpPr>
                  <p:cNvPr id="246" name="角丸四角形 245"/>
                  <p:cNvSpPr/>
                  <p:nvPr/>
                </p:nvSpPr>
                <p:spPr>
                  <a:xfrm>
                    <a:off x="7922675" y="2820778"/>
                    <a:ext cx="353371" cy="102673"/>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grpSp>
            <p:pic>
              <p:nvPicPr>
                <p:cNvPr id="269" name="Picture 2"/>
                <p:cNvPicPr>
                  <a:picLocks noChangeAspect="1" noChangeArrowheads="1"/>
                </p:cNvPicPr>
                <p:nvPr/>
              </p:nvPicPr>
              <p:blipFill rotWithShape="1">
                <a:blip r:embed="rId2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4720757" y="2383170"/>
                  <a:ext cx="1144532" cy="77066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0" name="Picture 3"/>
                <p:cNvPicPr>
                  <a:picLocks noChangeAspect="1" noChangeArrowheads="1"/>
                </p:cNvPicPr>
                <p:nvPr/>
              </p:nvPicPr>
              <p:blipFill>
                <a:blip r:embed="rId2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18097" y="3177203"/>
                  <a:ext cx="1134842" cy="7748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1" name="Picture 4"/>
                <p:cNvPicPr>
                  <a:picLocks noChangeAspect="1" noChangeArrowheads="1"/>
                </p:cNvPicPr>
                <p:nvPr/>
              </p:nvPicPr>
              <p:blipFill>
                <a:blip r:embed="rId2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21230" y="3996278"/>
                  <a:ext cx="1128426" cy="7795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275" name="グループ化 274"/>
                <p:cNvGrpSpPr/>
                <p:nvPr/>
              </p:nvGrpSpPr>
              <p:grpSpPr>
                <a:xfrm>
                  <a:off x="5990158" y="3254274"/>
                  <a:ext cx="2285570" cy="725102"/>
                  <a:chOff x="5990476" y="2453450"/>
                  <a:chExt cx="2285570" cy="725102"/>
                </a:xfrm>
              </p:grpSpPr>
              <p:grpSp>
                <p:nvGrpSpPr>
                  <p:cNvPr id="276" name="グループ化 275"/>
                  <p:cNvGrpSpPr/>
                  <p:nvPr/>
                </p:nvGrpSpPr>
                <p:grpSpPr>
                  <a:xfrm>
                    <a:off x="6706167" y="2491019"/>
                    <a:ext cx="370132" cy="656384"/>
                    <a:chOff x="6444376" y="2997256"/>
                    <a:chExt cx="370132" cy="1316671"/>
                  </a:xfrm>
                </p:grpSpPr>
                <p:sp>
                  <p:nvSpPr>
                    <p:cNvPr id="286" name="フリーフォーム 285"/>
                    <p:cNvSpPr/>
                    <p:nvPr/>
                  </p:nvSpPr>
                  <p:spPr>
                    <a:xfrm>
                      <a:off x="6463664" y="299725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7" name="フリーフォーム 286"/>
                    <p:cNvSpPr/>
                    <p:nvPr/>
                  </p:nvSpPr>
                  <p:spPr>
                    <a:xfrm>
                      <a:off x="6463664" y="3185351"/>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8" name="フリーフォーム 287"/>
                    <p:cNvSpPr/>
                    <p:nvPr/>
                  </p:nvSpPr>
                  <p:spPr>
                    <a:xfrm>
                      <a:off x="6463664" y="337344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9" name="フリーフォーム 288"/>
                    <p:cNvSpPr/>
                    <p:nvPr/>
                  </p:nvSpPr>
                  <p:spPr>
                    <a:xfrm>
                      <a:off x="6463664" y="356154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0" name="フリーフォーム 289"/>
                    <p:cNvSpPr/>
                    <p:nvPr/>
                  </p:nvSpPr>
                  <p:spPr>
                    <a:xfrm>
                      <a:off x="6463664" y="374963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1" name="フリーフォーム 290"/>
                    <p:cNvSpPr/>
                    <p:nvPr/>
                  </p:nvSpPr>
                  <p:spPr>
                    <a:xfrm>
                      <a:off x="6463664" y="3937733"/>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2" name="フリーフォーム 291"/>
                    <p:cNvSpPr/>
                    <p:nvPr/>
                  </p:nvSpPr>
                  <p:spPr>
                    <a:xfrm>
                      <a:off x="6463664" y="412582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3" name="フリーフォーム 292"/>
                    <p:cNvSpPr/>
                    <p:nvPr/>
                  </p:nvSpPr>
                  <p:spPr>
                    <a:xfrm>
                      <a:off x="6463664" y="431392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4" name="円/楕円 293"/>
                    <p:cNvSpPr/>
                    <p:nvPr/>
                  </p:nvSpPr>
                  <p:spPr>
                    <a:xfrm>
                      <a:off x="6444376" y="3349450"/>
                      <a:ext cx="45719" cy="50120"/>
                    </a:xfrm>
                    <a:prstGeom prst="ellipse">
                      <a:avLst/>
                    </a:prstGeom>
                    <a:solidFill>
                      <a:srgbClr val="FFCC99"/>
                    </a:solid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277" name="フリーフォーム 276"/>
                  <p:cNvSpPr/>
                  <p:nvPr/>
                </p:nvSpPr>
                <p:spPr>
                  <a:xfrm>
                    <a:off x="6422947" y="261108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78" name="フリーフォーム 277"/>
                  <p:cNvSpPr/>
                  <p:nvPr/>
                </p:nvSpPr>
                <p:spPr>
                  <a:xfrm>
                    <a:off x="6466422" y="297760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79" name="角丸四角形 278"/>
                  <p:cNvSpPr/>
                  <p:nvPr/>
                </p:nvSpPr>
                <p:spPr>
                  <a:xfrm>
                    <a:off x="5990476" y="2495678"/>
                    <a:ext cx="569108" cy="220088"/>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500W</a:t>
                    </a:r>
                    <a:endParaRPr kumimoji="0" lang="ja-JP" altLang="en-US" sz="2100" kern="0" dirty="0">
                      <a:solidFill>
                        <a:sysClr val="window" lastClr="FFFFFF"/>
                      </a:solidFill>
                      <a:ea typeface="ＭＳ Ｐゴシック"/>
                    </a:endParaRPr>
                  </a:p>
                </p:txBody>
              </p:sp>
              <p:sp>
                <p:nvSpPr>
                  <p:cNvPr id="280" name="角丸四角形 279"/>
                  <p:cNvSpPr/>
                  <p:nvPr/>
                </p:nvSpPr>
                <p:spPr>
                  <a:xfrm>
                    <a:off x="6679465" y="2453450"/>
                    <a:ext cx="277623" cy="725102"/>
                  </a:xfrm>
                  <a:prstGeom prst="roundRect">
                    <a:avLst>
                      <a:gd name="adj" fmla="val 6515"/>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281" name="角丸四角形 280"/>
                  <p:cNvSpPr/>
                  <p:nvPr/>
                </p:nvSpPr>
                <p:spPr>
                  <a:xfrm>
                    <a:off x="5990476" y="2859782"/>
                    <a:ext cx="569108" cy="220088"/>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500W</a:t>
                    </a:r>
                    <a:endParaRPr kumimoji="0" lang="ja-JP" altLang="en-US" sz="2100" kern="0" dirty="0">
                      <a:solidFill>
                        <a:sysClr val="window" lastClr="FFFFFF"/>
                      </a:solidFill>
                      <a:ea typeface="ＭＳ Ｐゴシック"/>
                    </a:endParaRPr>
                  </a:p>
                </p:txBody>
              </p:sp>
              <p:sp>
                <p:nvSpPr>
                  <p:cNvPr id="282" name="右中かっこ 281"/>
                  <p:cNvSpPr/>
                  <p:nvPr/>
                </p:nvSpPr>
                <p:spPr>
                  <a:xfrm>
                    <a:off x="7103581" y="2473029"/>
                    <a:ext cx="106745" cy="315405"/>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srgbClr val="5F5F5F"/>
                      </a:solidFill>
                    </a:endParaRPr>
                  </a:p>
                </p:txBody>
              </p:sp>
              <p:sp>
                <p:nvSpPr>
                  <p:cNvPr id="283" name="正方形/長方形 282"/>
                  <p:cNvSpPr/>
                  <p:nvPr/>
                </p:nvSpPr>
                <p:spPr>
                  <a:xfrm>
                    <a:off x="7158286" y="2487902"/>
                    <a:ext cx="936103" cy="225610"/>
                  </a:xfrm>
                  <a:prstGeom prst="rect">
                    <a:avLst/>
                  </a:prstGeom>
                </p:spPr>
                <p:txBody>
                  <a:bodyPr wrap="square">
                    <a:spAutoFit/>
                  </a:bodyPr>
                  <a:lstStyle/>
                  <a:p>
                    <a:r>
                      <a:rPr lang="en-US" altLang="ja-JP" sz="1600" dirty="0">
                        <a:solidFill>
                          <a:srgbClr val="5F5F5F"/>
                        </a:solidFill>
                        <a:latin typeface="Calibri"/>
                        <a:cs typeface="Consolas" panose="020B0609020204030204" pitchFamily="49" charset="0"/>
                      </a:rPr>
                      <a:t>Covered by</a:t>
                    </a:r>
                    <a:endParaRPr lang="ja-JP" altLang="en-US" sz="1600" dirty="0">
                      <a:solidFill>
                        <a:srgbClr val="5F5F5F"/>
                      </a:solidFill>
                      <a:latin typeface="Calibri"/>
                      <a:cs typeface="Consolas" panose="020B0609020204030204" pitchFamily="49" charset="0"/>
                    </a:endParaRPr>
                  </a:p>
                </p:txBody>
              </p:sp>
              <p:sp>
                <p:nvSpPr>
                  <p:cNvPr id="284" name="角丸四角形 283"/>
                  <p:cNvSpPr/>
                  <p:nvPr/>
                </p:nvSpPr>
                <p:spPr>
                  <a:xfrm>
                    <a:off x="7922675" y="2597466"/>
                    <a:ext cx="353371" cy="102673"/>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sp>
                <p:nvSpPr>
                  <p:cNvPr id="285" name="角丸四角形 284"/>
                  <p:cNvSpPr/>
                  <p:nvPr/>
                </p:nvSpPr>
                <p:spPr>
                  <a:xfrm>
                    <a:off x="7922675" y="2960638"/>
                    <a:ext cx="353371" cy="102673"/>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grpSp>
            <p:sp>
              <p:nvSpPr>
                <p:cNvPr id="295" name="右中かっこ 294"/>
                <p:cNvSpPr/>
                <p:nvPr/>
              </p:nvSpPr>
              <p:spPr>
                <a:xfrm>
                  <a:off x="7103902" y="3648766"/>
                  <a:ext cx="106745" cy="315405"/>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srgbClr val="5F5F5F"/>
                    </a:solidFill>
                  </a:endParaRPr>
                </a:p>
              </p:txBody>
            </p:sp>
            <p:sp>
              <p:nvSpPr>
                <p:cNvPr id="296" name="正方形/長方形 295"/>
                <p:cNvSpPr/>
                <p:nvPr/>
              </p:nvSpPr>
              <p:spPr>
                <a:xfrm>
                  <a:off x="7158607" y="3663639"/>
                  <a:ext cx="936103" cy="225610"/>
                </a:xfrm>
                <a:prstGeom prst="rect">
                  <a:avLst/>
                </a:prstGeom>
              </p:spPr>
              <p:txBody>
                <a:bodyPr wrap="square">
                  <a:spAutoFit/>
                </a:bodyPr>
                <a:lstStyle/>
                <a:p>
                  <a:r>
                    <a:rPr lang="en-US" altLang="ja-JP" sz="1600" dirty="0">
                      <a:solidFill>
                        <a:srgbClr val="5F5F5F"/>
                      </a:solidFill>
                      <a:latin typeface="Calibri"/>
                      <a:cs typeface="Consolas" panose="020B0609020204030204" pitchFamily="49" charset="0"/>
                    </a:rPr>
                    <a:t>Covered by</a:t>
                  </a:r>
                  <a:endParaRPr lang="ja-JP" altLang="en-US" sz="1600" dirty="0">
                    <a:solidFill>
                      <a:srgbClr val="5F5F5F"/>
                    </a:solidFill>
                    <a:latin typeface="Calibri"/>
                    <a:cs typeface="Consolas" panose="020B0609020204030204" pitchFamily="49" charset="0"/>
                  </a:endParaRPr>
                </a:p>
              </p:txBody>
            </p:sp>
            <p:grpSp>
              <p:nvGrpSpPr>
                <p:cNvPr id="2055" name="グループ化 2054"/>
                <p:cNvGrpSpPr/>
                <p:nvPr/>
              </p:nvGrpSpPr>
              <p:grpSpPr>
                <a:xfrm>
                  <a:off x="5991209" y="4033834"/>
                  <a:ext cx="2285570" cy="790783"/>
                  <a:chOff x="5991209" y="3962515"/>
                  <a:chExt cx="2285570" cy="790783"/>
                </a:xfrm>
              </p:grpSpPr>
              <p:grpSp>
                <p:nvGrpSpPr>
                  <p:cNvPr id="298" name="グループ化 297"/>
                  <p:cNvGrpSpPr/>
                  <p:nvPr/>
                </p:nvGrpSpPr>
                <p:grpSpPr>
                  <a:xfrm>
                    <a:off x="5991209" y="3962515"/>
                    <a:ext cx="2285570" cy="776428"/>
                    <a:chOff x="5990476" y="2402124"/>
                    <a:chExt cx="2285570" cy="776428"/>
                  </a:xfrm>
                </p:grpSpPr>
                <p:grpSp>
                  <p:nvGrpSpPr>
                    <p:cNvPr id="299" name="グループ化 298"/>
                    <p:cNvGrpSpPr/>
                    <p:nvPr/>
                  </p:nvGrpSpPr>
                  <p:grpSpPr>
                    <a:xfrm>
                      <a:off x="6706167" y="2491019"/>
                      <a:ext cx="370132" cy="656384"/>
                      <a:chOff x="6444376" y="2997256"/>
                      <a:chExt cx="370132" cy="1316671"/>
                    </a:xfrm>
                  </p:grpSpPr>
                  <p:sp>
                    <p:nvSpPr>
                      <p:cNvPr id="309" name="フリーフォーム 308"/>
                      <p:cNvSpPr/>
                      <p:nvPr/>
                    </p:nvSpPr>
                    <p:spPr>
                      <a:xfrm>
                        <a:off x="6463664" y="299725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0" name="フリーフォーム 309"/>
                      <p:cNvSpPr/>
                      <p:nvPr/>
                    </p:nvSpPr>
                    <p:spPr>
                      <a:xfrm>
                        <a:off x="6463664" y="3185351"/>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1" name="フリーフォーム 310"/>
                      <p:cNvSpPr/>
                      <p:nvPr/>
                    </p:nvSpPr>
                    <p:spPr>
                      <a:xfrm>
                        <a:off x="6463664" y="337344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2" name="フリーフォーム 311"/>
                      <p:cNvSpPr/>
                      <p:nvPr/>
                    </p:nvSpPr>
                    <p:spPr>
                      <a:xfrm>
                        <a:off x="6463664" y="356154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3" name="フリーフォーム 312"/>
                      <p:cNvSpPr/>
                      <p:nvPr/>
                    </p:nvSpPr>
                    <p:spPr>
                      <a:xfrm>
                        <a:off x="6463664" y="374963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4" name="フリーフォーム 313"/>
                      <p:cNvSpPr/>
                      <p:nvPr/>
                    </p:nvSpPr>
                    <p:spPr>
                      <a:xfrm>
                        <a:off x="6463664" y="3937733"/>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5" name="フリーフォーム 314"/>
                      <p:cNvSpPr/>
                      <p:nvPr/>
                    </p:nvSpPr>
                    <p:spPr>
                      <a:xfrm>
                        <a:off x="6463664" y="4125828"/>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6" name="フリーフォーム 315"/>
                      <p:cNvSpPr/>
                      <p:nvPr/>
                    </p:nvSpPr>
                    <p:spPr>
                      <a:xfrm>
                        <a:off x="6463664" y="4313927"/>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17" name="円/楕円 316"/>
                      <p:cNvSpPr/>
                      <p:nvPr/>
                    </p:nvSpPr>
                    <p:spPr>
                      <a:xfrm>
                        <a:off x="6444376" y="3349450"/>
                        <a:ext cx="45719" cy="50120"/>
                      </a:xfrm>
                      <a:prstGeom prst="ellipse">
                        <a:avLst/>
                      </a:prstGeom>
                      <a:solidFill>
                        <a:srgbClr val="FFCC99"/>
                      </a:solid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300" name="フリーフォーム 299"/>
                    <p:cNvSpPr/>
                    <p:nvPr/>
                  </p:nvSpPr>
                  <p:spPr>
                    <a:xfrm>
                      <a:off x="6422947" y="2611086"/>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01" name="フリーフォーム 300"/>
                    <p:cNvSpPr/>
                    <p:nvPr/>
                  </p:nvSpPr>
                  <p:spPr>
                    <a:xfrm>
                      <a:off x="6466422" y="2977602"/>
                      <a:ext cx="350844"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02" name="角丸四角形 301"/>
                    <p:cNvSpPr/>
                    <p:nvPr/>
                  </p:nvSpPr>
                  <p:spPr>
                    <a:xfrm>
                      <a:off x="5990476" y="2495678"/>
                      <a:ext cx="569108" cy="220088"/>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500W</a:t>
                      </a:r>
                      <a:endParaRPr kumimoji="0" lang="ja-JP" altLang="en-US" sz="2100" kern="0" dirty="0">
                        <a:solidFill>
                          <a:sysClr val="window" lastClr="FFFFFF"/>
                        </a:solidFill>
                        <a:ea typeface="ＭＳ Ｐゴシック"/>
                      </a:endParaRPr>
                    </a:p>
                  </p:txBody>
                </p:sp>
                <p:sp>
                  <p:nvSpPr>
                    <p:cNvPr id="303" name="角丸四角形 302"/>
                    <p:cNvSpPr/>
                    <p:nvPr/>
                  </p:nvSpPr>
                  <p:spPr>
                    <a:xfrm>
                      <a:off x="6679465" y="2453450"/>
                      <a:ext cx="277623" cy="725102"/>
                    </a:xfrm>
                    <a:prstGeom prst="roundRect">
                      <a:avLst>
                        <a:gd name="adj" fmla="val 6515"/>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304" name="角丸四角形 303"/>
                    <p:cNvSpPr/>
                    <p:nvPr/>
                  </p:nvSpPr>
                  <p:spPr>
                    <a:xfrm>
                      <a:off x="5990476" y="2859782"/>
                      <a:ext cx="569108" cy="220088"/>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500W</a:t>
                      </a:r>
                      <a:endParaRPr kumimoji="0" lang="ja-JP" altLang="en-US" sz="2100" kern="0" dirty="0">
                        <a:solidFill>
                          <a:sysClr val="window" lastClr="FFFFFF"/>
                        </a:solidFill>
                        <a:ea typeface="ＭＳ Ｐゴシック"/>
                      </a:endParaRPr>
                    </a:p>
                  </p:txBody>
                </p:sp>
                <p:sp>
                  <p:nvSpPr>
                    <p:cNvPr id="305" name="右中かっこ 304"/>
                    <p:cNvSpPr/>
                    <p:nvPr/>
                  </p:nvSpPr>
                  <p:spPr>
                    <a:xfrm>
                      <a:off x="7103581" y="2471000"/>
                      <a:ext cx="106745" cy="147138"/>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srgbClr val="5F5F5F"/>
                        </a:solidFill>
                      </a:endParaRPr>
                    </a:p>
                  </p:txBody>
                </p:sp>
                <p:sp>
                  <p:nvSpPr>
                    <p:cNvPr id="306" name="正方形/長方形 305"/>
                    <p:cNvSpPr/>
                    <p:nvPr/>
                  </p:nvSpPr>
                  <p:spPr>
                    <a:xfrm>
                      <a:off x="7158286" y="2402124"/>
                      <a:ext cx="936103" cy="225610"/>
                    </a:xfrm>
                    <a:prstGeom prst="rect">
                      <a:avLst/>
                    </a:prstGeom>
                  </p:spPr>
                  <p:txBody>
                    <a:bodyPr wrap="square">
                      <a:spAutoFit/>
                    </a:bodyPr>
                    <a:lstStyle/>
                    <a:p>
                      <a:r>
                        <a:rPr lang="en-US" altLang="ja-JP" sz="1600" dirty="0">
                          <a:solidFill>
                            <a:srgbClr val="5F5F5F"/>
                          </a:solidFill>
                          <a:latin typeface="Calibri"/>
                          <a:cs typeface="Consolas" panose="020B0609020204030204" pitchFamily="49" charset="0"/>
                        </a:rPr>
                        <a:t>Covered by</a:t>
                      </a:r>
                      <a:endParaRPr lang="ja-JP" altLang="en-US" sz="1600" dirty="0">
                        <a:solidFill>
                          <a:srgbClr val="5F5F5F"/>
                        </a:solidFill>
                        <a:latin typeface="Calibri"/>
                        <a:cs typeface="Consolas" panose="020B0609020204030204" pitchFamily="49" charset="0"/>
                      </a:endParaRPr>
                    </a:p>
                  </p:txBody>
                </p:sp>
                <p:sp>
                  <p:nvSpPr>
                    <p:cNvPr id="307" name="角丸四角形 306"/>
                    <p:cNvSpPr/>
                    <p:nvPr/>
                  </p:nvSpPr>
                  <p:spPr>
                    <a:xfrm>
                      <a:off x="7922675" y="2511688"/>
                      <a:ext cx="353371" cy="102673"/>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sp>
                  <p:nvSpPr>
                    <p:cNvPr id="308" name="角丸四角形 307"/>
                    <p:cNvSpPr/>
                    <p:nvPr/>
                  </p:nvSpPr>
                  <p:spPr>
                    <a:xfrm>
                      <a:off x="7922675" y="3065120"/>
                      <a:ext cx="353371" cy="102673"/>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grpSp>
              <p:sp>
                <p:nvSpPr>
                  <p:cNvPr id="318" name="右中かっこ 317"/>
                  <p:cNvSpPr/>
                  <p:nvPr/>
                </p:nvSpPr>
                <p:spPr>
                  <a:xfrm>
                    <a:off x="7104953" y="4581316"/>
                    <a:ext cx="106745" cy="147138"/>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srgbClr val="5F5F5F"/>
                      </a:solidFill>
                    </a:endParaRPr>
                  </a:p>
                </p:txBody>
              </p:sp>
              <p:sp>
                <p:nvSpPr>
                  <p:cNvPr id="319" name="正方形/長方形 318"/>
                  <p:cNvSpPr/>
                  <p:nvPr/>
                </p:nvSpPr>
                <p:spPr>
                  <a:xfrm>
                    <a:off x="7159658" y="4527688"/>
                    <a:ext cx="936103" cy="225610"/>
                  </a:xfrm>
                  <a:prstGeom prst="rect">
                    <a:avLst/>
                  </a:prstGeom>
                </p:spPr>
                <p:txBody>
                  <a:bodyPr wrap="square">
                    <a:spAutoFit/>
                  </a:bodyPr>
                  <a:lstStyle/>
                  <a:p>
                    <a:r>
                      <a:rPr lang="en-US" altLang="ja-JP" sz="1600" dirty="0">
                        <a:solidFill>
                          <a:srgbClr val="5F5F5F"/>
                        </a:solidFill>
                        <a:latin typeface="Calibri"/>
                        <a:cs typeface="Consolas" panose="020B0609020204030204" pitchFamily="49" charset="0"/>
                      </a:rPr>
                      <a:t>Covered by</a:t>
                    </a:r>
                    <a:endParaRPr lang="ja-JP" altLang="en-US" sz="1600" dirty="0">
                      <a:solidFill>
                        <a:srgbClr val="5F5F5F"/>
                      </a:solidFill>
                      <a:latin typeface="Calibri"/>
                      <a:cs typeface="Consolas" panose="020B0609020204030204" pitchFamily="49" charset="0"/>
                    </a:endParaRPr>
                  </a:p>
                </p:txBody>
              </p:sp>
            </p:grpSp>
            <p:sp>
              <p:nvSpPr>
                <p:cNvPr id="320" name="右中かっこ 319"/>
                <p:cNvSpPr/>
                <p:nvPr/>
              </p:nvSpPr>
              <p:spPr>
                <a:xfrm>
                  <a:off x="7103902" y="4274775"/>
                  <a:ext cx="106745" cy="346946"/>
                </a:xfrm>
                <a:prstGeom prst="rightBrace">
                  <a:avLst>
                    <a:gd name="adj1" fmla="val 8333"/>
                    <a:gd name="adj2" fmla="val 4791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srgbClr val="5F5F5F"/>
                    </a:solidFill>
                  </a:endParaRPr>
                </a:p>
              </p:txBody>
            </p:sp>
            <p:sp>
              <p:nvSpPr>
                <p:cNvPr id="321" name="正方形/長方形 320"/>
                <p:cNvSpPr/>
                <p:nvPr/>
              </p:nvSpPr>
              <p:spPr>
                <a:xfrm>
                  <a:off x="7158607" y="4310236"/>
                  <a:ext cx="936103" cy="225610"/>
                </a:xfrm>
                <a:prstGeom prst="rect">
                  <a:avLst/>
                </a:prstGeom>
              </p:spPr>
              <p:txBody>
                <a:bodyPr wrap="square">
                  <a:spAutoFit/>
                </a:bodyPr>
                <a:lstStyle/>
                <a:p>
                  <a:r>
                    <a:rPr lang="en-US" altLang="ja-JP" sz="1600" dirty="0">
                      <a:solidFill>
                        <a:srgbClr val="5F5F5F"/>
                      </a:solidFill>
                      <a:latin typeface="Calibri"/>
                      <a:cs typeface="Consolas" panose="020B0609020204030204" pitchFamily="49" charset="0"/>
                    </a:rPr>
                    <a:t>Covered by</a:t>
                  </a:r>
                  <a:endParaRPr lang="ja-JP" altLang="en-US" sz="1600" dirty="0">
                    <a:solidFill>
                      <a:srgbClr val="5F5F5F"/>
                    </a:solidFill>
                    <a:latin typeface="Calibri"/>
                    <a:cs typeface="Consolas" panose="020B0609020204030204" pitchFamily="49" charset="0"/>
                  </a:endParaRPr>
                </a:p>
              </p:txBody>
            </p:sp>
            <p:sp>
              <p:nvSpPr>
                <p:cNvPr id="322" name="角丸四角形 321"/>
                <p:cNvSpPr/>
                <p:nvPr/>
              </p:nvSpPr>
              <p:spPr>
                <a:xfrm>
                  <a:off x="7922996" y="4344814"/>
                  <a:ext cx="353371" cy="102673"/>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sp>
              <p:nvSpPr>
                <p:cNvPr id="323" name="角丸四角形 322"/>
                <p:cNvSpPr/>
                <p:nvPr/>
              </p:nvSpPr>
              <p:spPr>
                <a:xfrm>
                  <a:off x="7922996" y="4455964"/>
                  <a:ext cx="353371" cy="102673"/>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25400" h="1905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grpSp>
          <p:sp>
            <p:nvSpPr>
              <p:cNvPr id="10" name="右矢印 9"/>
              <p:cNvSpPr/>
              <p:nvPr/>
            </p:nvSpPr>
            <p:spPr>
              <a:xfrm>
                <a:off x="5180966" y="2712265"/>
                <a:ext cx="144016" cy="16248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5" name="正方形/長方形 164"/>
              <p:cNvSpPr/>
              <p:nvPr/>
            </p:nvSpPr>
            <p:spPr>
              <a:xfrm>
                <a:off x="5288407" y="2579065"/>
                <a:ext cx="1767298" cy="389690"/>
              </a:xfrm>
              <a:prstGeom prst="rect">
                <a:avLst/>
              </a:prstGeom>
            </p:spPr>
            <p:txBody>
              <a:bodyPr wrap="square">
                <a:spAutoFit/>
              </a:bodyPr>
              <a:lstStyle/>
              <a:p>
                <a:r>
                  <a:rPr lang="en-US" altLang="ja-JP" sz="1600" dirty="0">
                    <a:solidFill>
                      <a:srgbClr val="5F5F5F"/>
                    </a:solidFill>
                    <a:latin typeface="Calibri"/>
                    <a:cs typeface="Consolas" panose="020B0609020204030204" pitchFamily="49" charset="0"/>
                  </a:rPr>
                  <a:t>Connected up to 500W</a:t>
                </a:r>
              </a:p>
              <a:p>
                <a:r>
                  <a:rPr lang="en-US" altLang="ja-JP" sz="1600" dirty="0">
                    <a:solidFill>
                      <a:srgbClr val="5F5F5F"/>
                    </a:solidFill>
                    <a:latin typeface="Calibri"/>
                    <a:cs typeface="Consolas" panose="020B0609020204030204" pitchFamily="49" charset="0"/>
                  </a:rPr>
                  <a:t>on all 8 SP lines</a:t>
                </a:r>
                <a:endParaRPr lang="ja-JP" altLang="en-US" sz="1600" dirty="0">
                  <a:solidFill>
                    <a:srgbClr val="5F5F5F"/>
                  </a:solidFill>
                  <a:latin typeface="Calibri"/>
                  <a:cs typeface="Consolas" panose="020B0609020204030204" pitchFamily="49" charset="0"/>
                </a:endParaRPr>
              </a:p>
            </p:txBody>
          </p:sp>
          <p:sp>
            <p:nvSpPr>
              <p:cNvPr id="166" name="右矢印 165"/>
              <p:cNvSpPr/>
              <p:nvPr/>
            </p:nvSpPr>
            <p:spPr>
              <a:xfrm>
                <a:off x="5180966" y="3545472"/>
                <a:ext cx="144016" cy="16248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8" name="正方形/長方形 167"/>
              <p:cNvSpPr/>
              <p:nvPr/>
            </p:nvSpPr>
            <p:spPr>
              <a:xfrm>
                <a:off x="5288407" y="3412272"/>
                <a:ext cx="1767298" cy="389690"/>
              </a:xfrm>
              <a:prstGeom prst="rect">
                <a:avLst/>
              </a:prstGeom>
            </p:spPr>
            <p:txBody>
              <a:bodyPr wrap="square">
                <a:spAutoFit/>
              </a:bodyPr>
              <a:lstStyle/>
              <a:p>
                <a:r>
                  <a:rPr lang="en-US" altLang="ja-JP" sz="1600" dirty="0">
                    <a:solidFill>
                      <a:srgbClr val="5F5F5F"/>
                    </a:solidFill>
                    <a:latin typeface="Calibri"/>
                    <a:cs typeface="Consolas" panose="020B0609020204030204" pitchFamily="49" charset="0"/>
                  </a:rPr>
                  <a:t>Connected up to 1,000W</a:t>
                </a:r>
              </a:p>
              <a:p>
                <a:r>
                  <a:rPr lang="en-US" altLang="ja-JP" sz="1600" dirty="0">
                    <a:solidFill>
                      <a:srgbClr val="5F5F5F"/>
                    </a:solidFill>
                    <a:latin typeface="Calibri"/>
                    <a:cs typeface="Consolas" panose="020B0609020204030204" pitchFamily="49" charset="0"/>
                  </a:rPr>
                  <a:t>on all 8 SP lines</a:t>
                </a:r>
                <a:endParaRPr lang="ja-JP" altLang="en-US" sz="1600" dirty="0">
                  <a:solidFill>
                    <a:srgbClr val="5F5F5F"/>
                  </a:solidFill>
                  <a:latin typeface="Calibri"/>
                  <a:cs typeface="Consolas" panose="020B0609020204030204" pitchFamily="49" charset="0"/>
                </a:endParaRPr>
              </a:p>
            </p:txBody>
          </p:sp>
          <p:sp>
            <p:nvSpPr>
              <p:cNvPr id="170" name="右矢印 169"/>
              <p:cNvSpPr/>
              <p:nvPr/>
            </p:nvSpPr>
            <p:spPr>
              <a:xfrm>
                <a:off x="5170009" y="4390394"/>
                <a:ext cx="144016" cy="16248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 name="四角形吹き出し 173"/>
              <p:cNvSpPr/>
              <p:nvPr/>
            </p:nvSpPr>
            <p:spPr>
              <a:xfrm>
                <a:off x="6915395" y="3258145"/>
                <a:ext cx="1977085" cy="612979"/>
              </a:xfrm>
              <a:prstGeom prst="wedgeRectCallout">
                <a:avLst>
                  <a:gd name="adj1" fmla="val 31020"/>
                  <a:gd name="adj2" fmla="val 70420"/>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Used for the Case to use two AMP to the maximum, and to connect SP (less than 1,000W)</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176" name="四角形吹き出し 175"/>
              <p:cNvSpPr/>
              <p:nvPr/>
            </p:nvSpPr>
            <p:spPr>
              <a:xfrm>
                <a:off x="6372201" y="4033834"/>
                <a:ext cx="1786021" cy="836655"/>
              </a:xfrm>
              <a:prstGeom prst="wedgeRectCallout">
                <a:avLst>
                  <a:gd name="adj1" fmla="val 58125"/>
                  <a:gd name="adj2" fmla="val 5719"/>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Setting like this, You can use AMP efficiently if you know the common zone and the non-common zone clearly. </a:t>
                </a:r>
              </a:p>
            </p:txBody>
          </p:sp>
          <p:pic>
            <p:nvPicPr>
              <p:cNvPr id="232" name="Picture 5" descr="G:\TCL\Promotion\Dr. Sound\IMG_0241_4c.png"/>
              <p:cNvPicPr>
                <a:picLocks noChangeAspect="1" noChangeArrowheads="1"/>
              </p:cNvPicPr>
              <p:nvPr/>
            </p:nvPicPr>
            <p:blipFill rotWithShape="1">
              <a:blip r:embed="rId26" cstate="print">
                <a:extLst>
                  <a:ext uri="{28A0092B-C50C-407E-A947-70E740481C1C}">
                    <a14:useLocalDpi xmlns:a14="http://schemas.microsoft.com/office/drawing/2010/main" val="0"/>
                  </a:ext>
                </a:extLst>
              </a:blip>
              <a:srcRect/>
              <a:stretch/>
            </p:blipFill>
            <p:spPr bwMode="auto">
              <a:xfrm>
                <a:off x="7740352" y="3800120"/>
                <a:ext cx="1508187" cy="1192860"/>
              </a:xfrm>
              <a:prstGeom prst="rect">
                <a:avLst/>
              </a:prstGeom>
              <a:noFill/>
              <a:extLst>
                <a:ext uri="{909E8E84-426E-40DD-AFC4-6F175D3DCCD1}">
                  <a14:hiddenFill xmlns:a14="http://schemas.microsoft.com/office/drawing/2010/main">
                    <a:solidFill>
                      <a:srgbClr val="FFFFFF"/>
                    </a:solidFill>
                  </a14:hiddenFill>
                </a:ext>
              </a:extLst>
            </p:spPr>
          </p:pic>
          <p:grpSp>
            <p:nvGrpSpPr>
              <p:cNvPr id="15" name="グループ化 14"/>
              <p:cNvGrpSpPr/>
              <p:nvPr/>
            </p:nvGrpSpPr>
            <p:grpSpPr>
              <a:xfrm>
                <a:off x="6682176" y="2407897"/>
                <a:ext cx="2426327" cy="741705"/>
                <a:chOff x="6682176" y="2444472"/>
                <a:chExt cx="2426327" cy="741705"/>
              </a:xfrm>
            </p:grpSpPr>
            <p:sp>
              <p:nvSpPr>
                <p:cNvPr id="233" name="四角形吹き出し 232"/>
                <p:cNvSpPr/>
                <p:nvPr/>
              </p:nvSpPr>
              <p:spPr>
                <a:xfrm>
                  <a:off x="6682176" y="2444472"/>
                  <a:ext cx="2426327" cy="741705"/>
                </a:xfrm>
                <a:prstGeom prst="wedgeRectCallout">
                  <a:avLst>
                    <a:gd name="adj1" fmla="val 27938"/>
                    <a:gd name="adj2" fmla="val 36887"/>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rtlCol="0" anchor="ctr"/>
                <a:lstStyle/>
                <a:p>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pic>
              <p:nvPicPr>
                <p:cNvPr id="3074" name="Picture 2"/>
                <p:cNvPicPr>
                  <a:picLocks noChangeAspect="1" noChangeArrowheads="1"/>
                </p:cNvPicPr>
                <p:nvPr/>
              </p:nvPicPr>
              <p:blipFill>
                <a:blip r:embed="rId27" cstate="print">
                  <a:extLst>
                    <a:ext uri="{28A0092B-C50C-407E-A947-70E740481C1C}">
                      <a14:useLocalDpi xmlns:a14="http://schemas.microsoft.com/office/drawing/2010/main" val="0"/>
                    </a:ext>
                  </a:extLst>
                </a:blip>
                <a:srcRect/>
                <a:stretch>
                  <a:fillRect/>
                </a:stretch>
              </p:blipFill>
              <p:spPr bwMode="auto">
                <a:xfrm>
                  <a:off x="6717610" y="2468751"/>
                  <a:ext cx="671368" cy="68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6" name="正方形/長方形 15"/>
              <p:cNvSpPr/>
              <p:nvPr/>
            </p:nvSpPr>
            <p:spPr>
              <a:xfrm>
                <a:off x="7351513" y="2408903"/>
                <a:ext cx="1848492" cy="769441"/>
              </a:xfrm>
              <a:prstGeom prst="rect">
                <a:avLst/>
              </a:prstGeom>
            </p:spPr>
            <p:txBody>
              <a:bodyPr wrap="square">
                <a:spAutoFit/>
              </a:bodyPr>
              <a:lstStyle/>
              <a:p>
                <a:pPr lvl="0"/>
                <a:r>
                  <a:rPr lang="en-US" altLang="ja-JP" sz="1700" dirty="0">
                    <a:solidFill>
                      <a:srgbClr val="FFFFFF"/>
                    </a:solidFill>
                    <a:latin typeface="Calibri"/>
                    <a:ea typeface="メイリオ" panose="020B0604030504040204" pitchFamily="50" charset="-128"/>
                    <a:cs typeface="メイリオ" panose="020B0604030504040204" pitchFamily="50" charset="-128"/>
                  </a:rPr>
                  <a:t>Same structure at VM-3000.</a:t>
                </a:r>
              </a:p>
              <a:p>
                <a:pPr lvl="0"/>
                <a:r>
                  <a:rPr lang="en-US" altLang="ja-JP" sz="1700" dirty="0">
                    <a:solidFill>
                      <a:srgbClr val="FFFFFF"/>
                    </a:solidFill>
                    <a:latin typeface="Calibri"/>
                    <a:ea typeface="メイリオ" panose="020B0604030504040204" pitchFamily="50" charset="-128"/>
                    <a:cs typeface="メイリオ" panose="020B0604030504040204" pitchFamily="50" charset="-128"/>
                  </a:rPr>
                  <a:t>Used for the case that  both 2 sources </a:t>
                </a:r>
                <a:r>
                  <a:rPr lang="en-US" altLang="ja-JP" sz="1600" dirty="0">
                    <a:solidFill>
                      <a:srgbClr val="FFFFFF"/>
                    </a:solidFill>
                    <a:latin typeface="Calibri"/>
                    <a:ea typeface="メイリオ" panose="020B0604030504040204" pitchFamily="50" charset="-128"/>
                    <a:cs typeface="メイリオ" panose="020B0604030504040204" pitchFamily="50" charset="-128"/>
                  </a:rPr>
                  <a:t>(like MIC and BGM)</a:t>
                </a:r>
                <a:r>
                  <a:rPr lang="en-US" altLang="ja-JP" sz="1700" dirty="0">
                    <a:solidFill>
                      <a:srgbClr val="FFFFFF"/>
                    </a:solidFill>
                    <a:latin typeface="Calibri"/>
                    <a:ea typeface="メイリオ" panose="020B0604030504040204" pitchFamily="50" charset="-128"/>
                    <a:cs typeface="メイリオ" panose="020B0604030504040204" pitchFamily="50" charset="-128"/>
                  </a:rPr>
                  <a:t> to all zone.</a:t>
                </a:r>
                <a:endParaRPr lang="ja-JP" altLang="en-US" dirty="0"/>
              </a:p>
            </p:txBody>
          </p:sp>
        </p:grpSp>
        <p:sp>
          <p:nvSpPr>
            <p:cNvPr id="251" name="正方形/長方形 250"/>
            <p:cNvSpPr/>
            <p:nvPr/>
          </p:nvSpPr>
          <p:spPr>
            <a:xfrm>
              <a:off x="5220072" y="4299942"/>
              <a:ext cx="1008112" cy="389690"/>
            </a:xfrm>
            <a:prstGeom prst="rect">
              <a:avLst/>
            </a:prstGeom>
          </p:spPr>
          <p:txBody>
            <a:bodyPr wrap="square">
              <a:spAutoFit/>
            </a:bodyPr>
            <a:lstStyle/>
            <a:p>
              <a:r>
                <a:rPr lang="en-US" altLang="ja-JP" sz="1600" dirty="0">
                  <a:solidFill>
                    <a:srgbClr val="5F5F5F"/>
                  </a:solidFill>
                  <a:latin typeface="Calibri"/>
                  <a:cs typeface="Consolas" panose="020B0609020204030204" pitchFamily="49" charset="0"/>
                </a:rPr>
                <a:t>Total up to</a:t>
              </a:r>
            </a:p>
            <a:p>
              <a:r>
                <a:rPr lang="en-US" altLang="ja-JP" sz="1600" dirty="0">
                  <a:solidFill>
                    <a:srgbClr val="5F5F5F"/>
                  </a:solidFill>
                  <a:latin typeface="Calibri"/>
                  <a:cs typeface="Consolas" panose="020B0609020204030204" pitchFamily="49" charset="0"/>
                </a:rPr>
                <a:t>500 - 1000W</a:t>
              </a:r>
            </a:p>
          </p:txBody>
        </p:sp>
      </p:grpSp>
      <p:sp>
        <p:nvSpPr>
          <p:cNvPr id="326" name="正方形/長方形 325"/>
          <p:cNvSpPr/>
          <p:nvPr/>
        </p:nvSpPr>
        <p:spPr>
          <a:xfrm>
            <a:off x="2838640" y="2506997"/>
            <a:ext cx="10177552" cy="877523"/>
          </a:xfrm>
          <a:prstGeom prst="rect">
            <a:avLst/>
          </a:prstGeom>
        </p:spPr>
        <p:txBody>
          <a:bodyPr wrap="square" lIns="137187" tIns="68594" rIns="137187" bIns="68594">
            <a:spAutoFit/>
          </a:bodyPr>
          <a:lstStyle/>
          <a:p>
            <a:r>
              <a:rPr lang="en-US" altLang="ja-JP" sz="2400" b="1" dirty="0">
                <a:solidFill>
                  <a:srgbClr val="5F5F5F"/>
                </a:solidFill>
                <a:latin typeface="Calibri"/>
                <a:cs typeface="Consolas" panose="020B0609020204030204" pitchFamily="49" charset="0"/>
              </a:rPr>
              <a:t>VX-3008F</a:t>
            </a:r>
            <a:r>
              <a:rPr lang="en-US" altLang="ja-JP" sz="2400" dirty="0">
                <a:solidFill>
                  <a:srgbClr val="5F5F5F"/>
                </a:solidFill>
                <a:latin typeface="Calibri"/>
                <a:cs typeface="Consolas" panose="020B0609020204030204" pitchFamily="49" charset="0"/>
              </a:rPr>
              <a:t> has </a:t>
            </a:r>
            <a:r>
              <a:rPr lang="en-US" altLang="ja-JP" sz="2400" b="1" dirty="0">
                <a:solidFill>
                  <a:srgbClr val="5F5F5F"/>
                </a:solidFill>
                <a:latin typeface="Calibri"/>
                <a:cs typeface="Consolas" panose="020B0609020204030204" pitchFamily="49" charset="0"/>
              </a:rPr>
              <a:t>2 bus line </a:t>
            </a:r>
            <a:r>
              <a:rPr lang="en-US" altLang="ja-JP" sz="2400" dirty="0">
                <a:solidFill>
                  <a:srgbClr val="5F5F5F"/>
                </a:solidFill>
                <a:latin typeface="Calibri"/>
                <a:cs typeface="Consolas" panose="020B0609020204030204" pitchFamily="49" charset="0"/>
              </a:rPr>
              <a:t>and </a:t>
            </a:r>
            <a:r>
              <a:rPr lang="en-US" altLang="ja-JP" sz="2400" b="1" dirty="0">
                <a:solidFill>
                  <a:srgbClr val="5F5F5F"/>
                </a:solidFill>
                <a:latin typeface="Calibri"/>
                <a:cs typeface="Consolas" panose="020B0609020204030204" pitchFamily="49" charset="0"/>
              </a:rPr>
              <a:t>8 zone speaker selector</a:t>
            </a:r>
            <a:r>
              <a:rPr lang="en-US" altLang="ja-JP" sz="2400" dirty="0">
                <a:solidFill>
                  <a:srgbClr val="5F5F5F"/>
                </a:solidFill>
                <a:latin typeface="Calibri"/>
                <a:cs typeface="Consolas" panose="020B0609020204030204" pitchFamily="49" charset="0"/>
              </a:rPr>
              <a:t>. Using speaker selector, the system can broadcasts to many zones with only 1 AMP.</a:t>
            </a:r>
            <a:endParaRPr lang="ja-JP" altLang="en-US" sz="2400" dirty="0">
              <a:solidFill>
                <a:srgbClr val="5F5F5F"/>
              </a:solidFill>
              <a:latin typeface="Calibri"/>
              <a:cs typeface="Consolas" panose="020B0609020204030204" pitchFamily="49" charset="0"/>
            </a:endParaRPr>
          </a:p>
        </p:txBody>
      </p:sp>
      <p:sp>
        <p:nvSpPr>
          <p:cNvPr id="248" name="角丸四角形 247">
            <a:hlinkClick r:id="rId28" action="ppaction://hlinksldjump"/>
          </p:cNvPr>
          <p:cNvSpPr/>
          <p:nvPr/>
        </p:nvSpPr>
        <p:spPr>
          <a:xfrm>
            <a:off x="7121918" y="1127646"/>
            <a:ext cx="1465269" cy="276094"/>
          </a:xfrm>
          <a:prstGeom prst="roundRect">
            <a:avLst/>
          </a:prstGeom>
        </p:spPr>
        <p:style>
          <a:lnRef idx="0">
            <a:schemeClr val="dk1"/>
          </a:lnRef>
          <a:fillRef idx="3">
            <a:schemeClr val="dk1"/>
          </a:fillRef>
          <a:effectRef idx="3">
            <a:schemeClr val="dk1"/>
          </a:effectRef>
          <a:fontRef idx="minor">
            <a:schemeClr val="lt1"/>
          </a:fontRef>
        </p:style>
        <p:txBody>
          <a:bodyPr lIns="137187" tIns="68594" rIns="137187" bIns="68594" rtlCol="0" anchor="ctr"/>
          <a:lstStyle/>
          <a:p>
            <a:pPr algn="ctr"/>
            <a:r>
              <a:rPr lang="en-US" altLang="ja-JP" dirty="0"/>
              <a:t>Appearance</a:t>
            </a:r>
            <a:endParaRPr lang="ja-JP" altLang="en-US" dirty="0"/>
          </a:p>
        </p:txBody>
      </p:sp>
      <p:pic>
        <p:nvPicPr>
          <p:cNvPr id="249" name="Picture 2" descr="クリックすると新しいウィンドウで開きます"/>
          <p:cNvPicPr>
            <a:picLocks noChangeAspect="1" noChangeArrowheads="1"/>
          </p:cNvPicPr>
          <p:nvPr/>
        </p:nvPicPr>
        <p:blipFill>
          <a:blip r:embed="rId2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587187" y="1045527"/>
            <a:ext cx="376707" cy="376819"/>
          </a:xfrm>
          <a:prstGeom prst="rect">
            <a:avLst/>
          </a:prstGeom>
          <a:noFill/>
          <a:extLst>
            <a:ext uri="{909E8E84-426E-40DD-AFC4-6F175D3DCCD1}">
              <a14:hiddenFill xmlns:a14="http://schemas.microsoft.com/office/drawing/2010/main">
                <a:solidFill>
                  <a:srgbClr val="FFFFFF"/>
                </a:solidFill>
              </a14:hiddenFill>
            </a:ext>
          </a:extLst>
        </p:spPr>
      </p:pic>
      <p:sp>
        <p:nvSpPr>
          <p:cNvPr id="250" name="円/楕円 249"/>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7" name="円/楕円 326"/>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4" name="円/楕円 100">
            <a:extLst>
              <a:ext uri="{FF2B5EF4-FFF2-40B4-BE49-F238E27FC236}">
                <a16:creationId xmlns:a16="http://schemas.microsoft.com/office/drawing/2014/main" id="{2C217C81-9C24-4676-8BFB-41F9E844313B}"/>
              </a:ext>
            </a:extLst>
          </p:cNvPr>
          <p:cNvSpPr/>
          <p:nvPr/>
        </p:nvSpPr>
        <p:spPr>
          <a:xfrm>
            <a:off x="989424" y="5965715"/>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266350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1+#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video>
              <p:cMediaNode vol="80000">
                <p:cTn id="9" repeatCount="indefinite" fill="hold" display="0">
                  <p:stCondLst>
                    <p:cond delay="indefinite"/>
                  </p:stCondLst>
                </p:cTn>
                <p:tgtEl>
                  <p:spTgt spid="142"/>
                </p:tgtEl>
              </p:cMediaNode>
            </p:video>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 name="グループ化 102"/>
          <p:cNvGrpSpPr/>
          <p:nvPr/>
        </p:nvGrpSpPr>
        <p:grpSpPr>
          <a:xfrm>
            <a:off x="5504995" y="1553598"/>
            <a:ext cx="4283098" cy="980909"/>
            <a:chOff x="3669572" y="1035306"/>
            <a:chExt cx="2855068" cy="653670"/>
          </a:xfrm>
        </p:grpSpPr>
        <p:pic>
          <p:nvPicPr>
            <p:cNvPr id="104" name="Picture 2"/>
            <p:cNvPicPr>
              <a:picLocks noChangeAspect="1" noChangeArrowheads="1"/>
            </p:cNvPicPr>
            <p:nvPr/>
          </p:nvPicPr>
          <p:blipFill>
            <a:blip r:embed="rId2"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588204" y="1035306"/>
              <a:ext cx="936436" cy="6536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7" name="Picture 2"/>
            <p:cNvPicPr>
              <a:picLocks noChangeAspect="1" noChangeArrowheads="1"/>
            </p:cNvPicPr>
            <p:nvPr/>
          </p:nvPicPr>
          <p:blipFill rotWithShape="1">
            <a:blip r:embed="rId3" cstate="print">
              <a:lum bright="70000" contrast="-70000"/>
              <a:extLst>
                <a:ext uri="{28A0092B-C50C-407E-A947-70E740481C1C}">
                  <a14:useLocalDpi xmlns:a14="http://schemas.microsoft.com/office/drawing/2010/main" val="0"/>
                </a:ext>
              </a:extLst>
            </a:blip>
            <a:srcRect/>
            <a:stretch/>
          </p:blipFill>
          <p:spPr bwMode="auto">
            <a:xfrm>
              <a:off x="3669572" y="1037109"/>
              <a:ext cx="1884768" cy="6487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grpSp>
        <p:nvGrpSpPr>
          <p:cNvPr id="3" name="グループ化 2"/>
          <p:cNvGrpSpPr/>
          <p:nvPr/>
        </p:nvGrpSpPr>
        <p:grpSpPr>
          <a:xfrm>
            <a:off x="2556035" y="3487300"/>
            <a:ext cx="4272612" cy="2880193"/>
            <a:chOff x="1373504" y="2812651"/>
            <a:chExt cx="2848078" cy="1919339"/>
          </a:xfrm>
        </p:grpSpPr>
        <p:grpSp>
          <p:nvGrpSpPr>
            <p:cNvPr id="12" name="グループ化 11"/>
            <p:cNvGrpSpPr/>
            <p:nvPr/>
          </p:nvGrpSpPr>
          <p:grpSpPr>
            <a:xfrm>
              <a:off x="1373504" y="2812651"/>
              <a:ext cx="2848078" cy="1919339"/>
              <a:chOff x="1949568" y="2596627"/>
              <a:chExt cx="2848078" cy="1919339"/>
            </a:xfrm>
          </p:grpSpPr>
          <p:grpSp>
            <p:nvGrpSpPr>
              <p:cNvPr id="2" name="グループ化 1"/>
              <p:cNvGrpSpPr/>
              <p:nvPr/>
            </p:nvGrpSpPr>
            <p:grpSpPr>
              <a:xfrm>
                <a:off x="2036106" y="2942245"/>
                <a:ext cx="2384126" cy="1573721"/>
                <a:chOff x="2036106" y="2942245"/>
                <a:chExt cx="2384126" cy="1573721"/>
              </a:xfrm>
            </p:grpSpPr>
            <p:sp>
              <p:nvSpPr>
                <p:cNvPr id="164" name="正方形/長方形 163"/>
                <p:cNvSpPr/>
                <p:nvPr/>
              </p:nvSpPr>
              <p:spPr>
                <a:xfrm>
                  <a:off x="2198816" y="294224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167" name="フリーフォーム 166"/>
                <p:cNvSpPr/>
                <p:nvPr/>
              </p:nvSpPr>
              <p:spPr>
                <a:xfrm>
                  <a:off x="2305215" y="337588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69" name="フリーフォーム 168"/>
                <p:cNvSpPr/>
                <p:nvPr/>
              </p:nvSpPr>
              <p:spPr>
                <a:xfrm>
                  <a:off x="2305215" y="4033717"/>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71" name="フリーフォーム 170"/>
                <p:cNvSpPr/>
                <p:nvPr/>
              </p:nvSpPr>
              <p:spPr>
                <a:xfrm>
                  <a:off x="2709520" y="4036856"/>
                  <a:ext cx="1085338"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96" name="角丸四角形 95"/>
                <p:cNvSpPr/>
                <p:nvPr/>
              </p:nvSpPr>
              <p:spPr>
                <a:xfrm>
                  <a:off x="2843808" y="321982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7" name="角丸四角形 96"/>
                <p:cNvSpPr/>
                <p:nvPr/>
              </p:nvSpPr>
              <p:spPr>
                <a:xfrm>
                  <a:off x="2843808" y="3899690"/>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00" name="フリーフォーム 99"/>
                <p:cNvSpPr/>
                <p:nvPr/>
              </p:nvSpPr>
              <p:spPr>
                <a:xfrm>
                  <a:off x="3791857" y="29422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01" name="フリーフォーム 100"/>
                <p:cNvSpPr/>
                <p:nvPr/>
              </p:nvSpPr>
              <p:spPr>
                <a:xfrm>
                  <a:off x="2719624" y="29470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05" name="角丸四角形 104"/>
                <p:cNvSpPr/>
                <p:nvPr/>
              </p:nvSpPr>
              <p:spPr>
                <a:xfrm>
                  <a:off x="2036106" y="3217738"/>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sp>
            <p:nvSpPr>
              <p:cNvPr id="106" name="正方形/長方形 105"/>
              <p:cNvSpPr/>
              <p:nvPr/>
            </p:nvSpPr>
            <p:spPr>
              <a:xfrm>
                <a:off x="1949568" y="2596627"/>
                <a:ext cx="2848078" cy="307650"/>
              </a:xfrm>
              <a:prstGeom prst="rect">
                <a:avLst/>
              </a:prstGeom>
            </p:spPr>
            <p:txBody>
              <a:bodyPr wrap="square">
                <a:spAutoFit/>
              </a:bodyPr>
              <a:lstStyle/>
              <a:p>
                <a:pPr algn="ctr"/>
                <a:r>
                  <a:rPr lang="en-US" altLang="ja-JP" sz="2400" dirty="0">
                    <a:solidFill>
                      <a:srgbClr val="5F5F5F"/>
                    </a:solidFill>
                    <a:latin typeface="Calibri"/>
                    <a:cs typeface="Consolas" panose="020B0609020204030204" pitchFamily="49" charset="0"/>
                  </a:rPr>
                  <a:t>Max 2 AMP – 16 Zone</a:t>
                </a:r>
                <a:endParaRPr lang="ja-JP" altLang="en-US" sz="2400" dirty="0">
                  <a:solidFill>
                    <a:srgbClr val="5F5F5F"/>
                  </a:solidFill>
                  <a:latin typeface="Calibri"/>
                  <a:cs typeface="Consolas" panose="020B0609020204030204" pitchFamily="49" charset="0"/>
                </a:endParaRPr>
              </a:p>
            </p:txBody>
          </p:sp>
        </p:grpSp>
        <p:sp>
          <p:nvSpPr>
            <p:cNvPr id="92" name="フリーフォーム 91"/>
            <p:cNvSpPr/>
            <p:nvPr/>
          </p:nvSpPr>
          <p:spPr>
            <a:xfrm>
              <a:off x="3462696" y="3157542"/>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nvGrpSpPr>
            <p:cNvPr id="13" name="グループ化 12"/>
            <p:cNvGrpSpPr/>
            <p:nvPr/>
          </p:nvGrpSpPr>
          <p:grpSpPr>
            <a:xfrm>
              <a:off x="3965386" y="3502190"/>
              <a:ext cx="184826" cy="396783"/>
              <a:chOff x="3965386" y="3527310"/>
              <a:chExt cx="184826" cy="792171"/>
            </a:xfrm>
          </p:grpSpPr>
          <p:sp>
            <p:nvSpPr>
              <p:cNvPr id="11" name="フリーフォーム 10"/>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4" name="フリーフォーム 93"/>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36" name="フリーフォーム 135"/>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37" name="フリーフォーム 136"/>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2" name="フリーフォーム 151"/>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3" name="フリーフォーム 152"/>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4" name="フリーフォーム 153"/>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5" name="フリーフォーム 154"/>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230" name="グループ化 229"/>
            <p:cNvGrpSpPr/>
            <p:nvPr/>
          </p:nvGrpSpPr>
          <p:grpSpPr>
            <a:xfrm>
              <a:off x="3965174" y="3946598"/>
              <a:ext cx="184826" cy="396783"/>
              <a:chOff x="3965386" y="3527310"/>
              <a:chExt cx="184826" cy="792171"/>
            </a:xfrm>
          </p:grpSpPr>
          <p:sp>
            <p:nvSpPr>
              <p:cNvPr id="251" name="フリーフォーム 250"/>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2" name="フリーフォーム 251"/>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3" name="フリーフォーム 252"/>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4" name="フリーフォーム 253"/>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5" name="フリーフォーム 254"/>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6" name="フリーフォーム 255"/>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7" name="フリーフォーム 256"/>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8" name="フリーフォーム 257"/>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90" name="角丸四角形 89"/>
            <p:cNvSpPr/>
            <p:nvPr/>
          </p:nvSpPr>
          <p:spPr>
            <a:xfrm>
              <a:off x="3655352" y="3441538"/>
              <a:ext cx="369515" cy="965110"/>
            </a:xfrm>
            <a:prstGeom prst="roundRect">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239" name="角丸四角形 238"/>
            <p:cNvSpPr/>
            <p:nvPr/>
          </p:nvSpPr>
          <p:spPr>
            <a:xfrm>
              <a:off x="3641932" y="3441538"/>
              <a:ext cx="382935" cy="951958"/>
            </a:xfrm>
            <a:prstGeom prst="roundRect">
              <a:avLst>
                <a:gd name="adj" fmla="val 8296"/>
              </a:avLst>
            </a:prstGeom>
            <a:noFill/>
            <a:ln>
              <a:solidFill>
                <a:schemeClr val="accent5">
                  <a:lumMod val="75000"/>
                </a:schemeClr>
              </a:solidFill>
            </a:ln>
            <a:effectLst>
              <a:glow rad="101600">
                <a:schemeClr val="accent5">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8" name="グループ化 7"/>
          <p:cNvGrpSpPr/>
          <p:nvPr/>
        </p:nvGrpSpPr>
        <p:grpSpPr>
          <a:xfrm>
            <a:off x="6874186" y="3426988"/>
            <a:ext cx="5277809" cy="2880193"/>
            <a:chOff x="4150212" y="2823544"/>
            <a:chExt cx="3518132" cy="1919339"/>
          </a:xfrm>
        </p:grpSpPr>
        <p:sp>
          <p:nvSpPr>
            <p:cNvPr id="297" name="正方形/長方形 296"/>
            <p:cNvSpPr/>
            <p:nvPr/>
          </p:nvSpPr>
          <p:spPr>
            <a:xfrm>
              <a:off x="4749240" y="3169162"/>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298" name="フリーフォーム 297"/>
            <p:cNvSpPr/>
            <p:nvPr/>
          </p:nvSpPr>
          <p:spPr>
            <a:xfrm>
              <a:off x="4855639" y="3602798"/>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299" name="フリーフォーム 298"/>
            <p:cNvSpPr/>
            <p:nvPr/>
          </p:nvSpPr>
          <p:spPr>
            <a:xfrm>
              <a:off x="4855639" y="4260634"/>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300" name="フリーフォーム 299"/>
            <p:cNvSpPr/>
            <p:nvPr/>
          </p:nvSpPr>
          <p:spPr>
            <a:xfrm>
              <a:off x="5259944" y="4263773"/>
              <a:ext cx="1085338"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301" name="角丸四角形 300"/>
            <p:cNvSpPr/>
            <p:nvPr/>
          </p:nvSpPr>
          <p:spPr>
            <a:xfrm>
              <a:off x="5394232" y="3446739"/>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303" name="フリーフォーム 302"/>
            <p:cNvSpPr/>
            <p:nvPr/>
          </p:nvSpPr>
          <p:spPr>
            <a:xfrm>
              <a:off x="6342281" y="3169163"/>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04" name="フリーフォーム 303"/>
            <p:cNvSpPr/>
            <p:nvPr/>
          </p:nvSpPr>
          <p:spPr>
            <a:xfrm>
              <a:off x="5270048" y="3173963"/>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96" name="正方形/長方形 295"/>
            <p:cNvSpPr/>
            <p:nvPr/>
          </p:nvSpPr>
          <p:spPr>
            <a:xfrm>
              <a:off x="4150212" y="2823544"/>
              <a:ext cx="3518132" cy="307650"/>
            </a:xfrm>
            <a:prstGeom prst="rect">
              <a:avLst/>
            </a:prstGeom>
          </p:spPr>
          <p:txBody>
            <a:bodyPr wrap="square">
              <a:spAutoFit/>
            </a:bodyPr>
            <a:lstStyle/>
            <a:p>
              <a:pPr algn="ctr"/>
              <a:r>
                <a:rPr lang="en-US" altLang="ja-JP" sz="2400" dirty="0">
                  <a:solidFill>
                    <a:srgbClr val="5F5F5F"/>
                  </a:solidFill>
                  <a:latin typeface="Calibri"/>
                  <a:cs typeface="Consolas" panose="020B0609020204030204" pitchFamily="49" charset="0"/>
                </a:rPr>
                <a:t>Max 1 AMP – 16 Zone &amp; 1 standby AMP</a:t>
              </a:r>
              <a:endParaRPr lang="ja-JP" altLang="en-US" sz="2400" dirty="0">
                <a:solidFill>
                  <a:srgbClr val="5F5F5F"/>
                </a:solidFill>
                <a:latin typeface="Calibri"/>
                <a:cs typeface="Consolas" panose="020B0609020204030204" pitchFamily="49" charset="0"/>
              </a:endParaRPr>
            </a:p>
          </p:txBody>
        </p:sp>
        <p:sp>
          <p:nvSpPr>
            <p:cNvPr id="274" name="フリーフォーム 273"/>
            <p:cNvSpPr/>
            <p:nvPr/>
          </p:nvSpPr>
          <p:spPr>
            <a:xfrm>
              <a:off x="6589184" y="3168435"/>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nvGrpSpPr>
            <p:cNvPr id="275" name="グループ化 274"/>
            <p:cNvGrpSpPr/>
            <p:nvPr/>
          </p:nvGrpSpPr>
          <p:grpSpPr>
            <a:xfrm>
              <a:off x="7091874" y="3513083"/>
              <a:ext cx="184826" cy="396783"/>
              <a:chOff x="3965386" y="3527310"/>
              <a:chExt cx="184826" cy="792171"/>
            </a:xfrm>
          </p:grpSpPr>
          <p:sp>
            <p:nvSpPr>
              <p:cNvPr id="287" name="フリーフォーム 286"/>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8" name="フリーフォーム 287"/>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9" name="フリーフォーム 288"/>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0" name="フリーフォーム 289"/>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1" name="フリーフォーム 290"/>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2" name="フリーフォーム 291"/>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3" name="フリーフォーム 292"/>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4" name="フリーフォーム 293"/>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276" name="グループ化 275"/>
            <p:cNvGrpSpPr/>
            <p:nvPr/>
          </p:nvGrpSpPr>
          <p:grpSpPr>
            <a:xfrm>
              <a:off x="7091662" y="3957491"/>
              <a:ext cx="184826" cy="396783"/>
              <a:chOff x="3965386" y="3527310"/>
              <a:chExt cx="184826" cy="792171"/>
            </a:xfrm>
          </p:grpSpPr>
          <p:sp>
            <p:nvSpPr>
              <p:cNvPr id="279" name="フリーフォーム 278"/>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0" name="フリーフォーム 279"/>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1" name="フリーフォーム 280"/>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2" name="フリーフォーム 281"/>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3" name="フリーフォーム 282"/>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4" name="フリーフォーム 283"/>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5" name="フリーフォーム 284"/>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6" name="フリーフォーム 285"/>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307" name="テキスト ボックス 306"/>
            <p:cNvSpPr txBox="1"/>
            <p:nvPr/>
          </p:nvSpPr>
          <p:spPr>
            <a:xfrm>
              <a:off x="5372087" y="3306424"/>
              <a:ext cx="235294" cy="246120"/>
            </a:xfrm>
            <a:prstGeom prst="rect">
              <a:avLst/>
            </a:prstGeom>
            <a:noFill/>
          </p:spPr>
          <p:txBody>
            <a:bodyPr wrap="none" rtlCol="0">
              <a:spAutoFit/>
            </a:bodyPr>
            <a:lstStyle/>
            <a:p>
              <a:r>
                <a:rPr lang="en-US" altLang="ja-JP" b="1" dirty="0">
                  <a:solidFill>
                    <a:srgbClr val="FF0066"/>
                  </a:solidFill>
                </a:rPr>
                <a:t>X</a:t>
              </a:r>
              <a:endParaRPr lang="ja-JP" altLang="en-US" b="1" dirty="0">
                <a:solidFill>
                  <a:srgbClr val="FF0066"/>
                </a:solidFill>
              </a:endParaRPr>
            </a:p>
          </p:txBody>
        </p:sp>
        <p:sp>
          <p:nvSpPr>
            <p:cNvPr id="308" name="フリーフォーム 307"/>
            <p:cNvSpPr/>
            <p:nvPr/>
          </p:nvSpPr>
          <p:spPr>
            <a:xfrm>
              <a:off x="5076056" y="3596606"/>
              <a:ext cx="1892596" cy="659219"/>
            </a:xfrm>
            <a:custGeom>
              <a:avLst/>
              <a:gdLst>
                <a:gd name="connsiteX0" fmla="*/ 0 w 1892596"/>
                <a:gd name="connsiteY0" fmla="*/ 0 h 659219"/>
                <a:gd name="connsiteX1" fmla="*/ 191386 w 1892596"/>
                <a:gd name="connsiteY1" fmla="*/ 0 h 659219"/>
                <a:gd name="connsiteX2" fmla="*/ 191386 w 1892596"/>
                <a:gd name="connsiteY2" fmla="*/ 659219 h 659219"/>
                <a:gd name="connsiteX3" fmla="*/ 1254642 w 1892596"/>
                <a:gd name="connsiteY3" fmla="*/ 659219 h 659219"/>
                <a:gd name="connsiteX4" fmla="*/ 1254642 w 1892596"/>
                <a:gd name="connsiteY4" fmla="*/ 21265 h 659219"/>
                <a:gd name="connsiteX5" fmla="*/ 1892596 w 1892596"/>
                <a:gd name="connsiteY5" fmla="*/ 21265 h 659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596" h="659219">
                  <a:moveTo>
                    <a:pt x="0" y="0"/>
                  </a:moveTo>
                  <a:lnTo>
                    <a:pt x="191386" y="0"/>
                  </a:lnTo>
                  <a:lnTo>
                    <a:pt x="191386" y="659219"/>
                  </a:lnTo>
                  <a:lnTo>
                    <a:pt x="1254642" y="659219"/>
                  </a:lnTo>
                  <a:lnTo>
                    <a:pt x="1254642" y="21265"/>
                  </a:lnTo>
                  <a:lnTo>
                    <a:pt x="1892596" y="21265"/>
                  </a:lnTo>
                </a:path>
              </a:pathLst>
            </a:custGeom>
            <a:noFill/>
            <a:ln w="3810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02" name="角丸四角形 301"/>
            <p:cNvSpPr/>
            <p:nvPr/>
          </p:nvSpPr>
          <p:spPr>
            <a:xfrm>
              <a:off x="5394232" y="4126607"/>
              <a:ext cx="833231" cy="220088"/>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err="1">
                  <a:solidFill>
                    <a:sysClr val="window" lastClr="FFFFFF"/>
                  </a:solidFill>
                  <a:ea typeface="ＭＳ Ｐゴシック"/>
                </a:rPr>
                <a:t>sb</a:t>
              </a:r>
              <a:r>
                <a:rPr kumimoji="0" lang="en-US" altLang="ja-JP" sz="2100" kern="0" dirty="0">
                  <a:solidFill>
                    <a:sysClr val="window" lastClr="FFFFFF"/>
                  </a:solidFill>
                  <a:ea typeface="ＭＳ Ｐゴシック"/>
                </a:rPr>
                <a:t> AMP</a:t>
              </a:r>
              <a:endParaRPr kumimoji="0" lang="ja-JP" altLang="en-US" sz="2100" kern="0" dirty="0">
                <a:solidFill>
                  <a:sysClr val="window" lastClr="FFFFFF"/>
                </a:solidFill>
                <a:ea typeface="ＭＳ Ｐゴシック"/>
              </a:endParaRPr>
            </a:p>
          </p:txBody>
        </p:sp>
        <p:sp>
          <p:nvSpPr>
            <p:cNvPr id="305" name="角丸四角形 304"/>
            <p:cNvSpPr/>
            <p:nvPr/>
          </p:nvSpPr>
          <p:spPr>
            <a:xfrm>
              <a:off x="4586530" y="3444655"/>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sp>
          <p:nvSpPr>
            <p:cNvPr id="277" name="角丸四角形 276"/>
            <p:cNvSpPr/>
            <p:nvPr/>
          </p:nvSpPr>
          <p:spPr>
            <a:xfrm>
              <a:off x="6781840" y="3452431"/>
              <a:ext cx="369515" cy="965110"/>
            </a:xfrm>
            <a:prstGeom prst="roundRect">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278" name="角丸四角形 277"/>
            <p:cNvSpPr/>
            <p:nvPr/>
          </p:nvSpPr>
          <p:spPr>
            <a:xfrm>
              <a:off x="6768420" y="3452431"/>
              <a:ext cx="382935" cy="951958"/>
            </a:xfrm>
            <a:prstGeom prst="roundRect">
              <a:avLst>
                <a:gd name="adj" fmla="val 8296"/>
              </a:avLst>
            </a:prstGeom>
            <a:noFill/>
            <a:ln>
              <a:solidFill>
                <a:schemeClr val="accent5">
                  <a:lumMod val="75000"/>
                </a:schemeClr>
              </a:solidFill>
            </a:ln>
            <a:effectLst>
              <a:glow rad="101600">
                <a:schemeClr val="accent5">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138" name="正方形/長方形 137"/>
          <p:cNvSpPr/>
          <p:nvPr/>
        </p:nvSpPr>
        <p:spPr>
          <a:xfrm>
            <a:off x="5351085" y="975556"/>
            <a:ext cx="1697251" cy="55420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VX-3016F</a:t>
            </a:r>
            <a:endParaRPr lang="ja-JP" altLang="en-US" sz="3000" dirty="0">
              <a:solidFill>
                <a:srgbClr val="F79646">
                  <a:lumMod val="75000"/>
                </a:srgbClr>
              </a:solidFill>
              <a:latin typeface="Calibri"/>
            </a:endParaRPr>
          </a:p>
        </p:txBody>
      </p:sp>
      <p:grpSp>
        <p:nvGrpSpPr>
          <p:cNvPr id="140" name="グループ化 139"/>
          <p:cNvGrpSpPr/>
          <p:nvPr/>
        </p:nvGrpSpPr>
        <p:grpSpPr>
          <a:xfrm>
            <a:off x="3121793" y="976767"/>
            <a:ext cx="2002862" cy="1568697"/>
            <a:chOff x="2080954" y="650910"/>
            <a:chExt cx="1335087" cy="1045368"/>
          </a:xfrm>
        </p:grpSpPr>
        <p:pic>
          <p:nvPicPr>
            <p:cNvPr id="141" name="Picture 5"/>
            <p:cNvPicPr>
              <a:picLocks noChangeAspect="1" noChangeArrowheads="1"/>
            </p:cNvPicPr>
            <p:nvPr/>
          </p:nvPicPr>
          <p:blipFill>
            <a:blip r:embed="rId4" cstate="print">
              <a:lum bright="70000" contrast="-70000"/>
              <a:extLst>
                <a:ext uri="{28A0092B-C50C-407E-A947-70E740481C1C}">
                  <a14:useLocalDpi xmlns:a14="http://schemas.microsoft.com/office/drawing/2010/main" val="0"/>
                </a:ext>
              </a:extLst>
            </a:blip>
            <a:srcRect/>
            <a:stretch>
              <a:fillRect/>
            </a:stretch>
          </p:blipFill>
          <p:spPr bwMode="auto">
            <a:xfrm>
              <a:off x="2080954" y="650910"/>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2" name="Picture 2"/>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3" name="Picture 2"/>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44" name="正方形/長方形 143"/>
          <p:cNvSpPr/>
          <p:nvPr/>
        </p:nvSpPr>
        <p:spPr>
          <a:xfrm>
            <a:off x="2838640" y="2506997"/>
            <a:ext cx="10177552" cy="877523"/>
          </a:xfrm>
          <a:prstGeom prst="rect">
            <a:avLst/>
          </a:prstGeom>
        </p:spPr>
        <p:txBody>
          <a:bodyPr wrap="square" lIns="137187" tIns="68594" rIns="137187" bIns="68594">
            <a:spAutoFit/>
          </a:bodyPr>
          <a:lstStyle/>
          <a:p>
            <a:r>
              <a:rPr lang="en-US" altLang="ja-JP" sz="2400" b="1" dirty="0">
                <a:solidFill>
                  <a:srgbClr val="5F5F5F"/>
                </a:solidFill>
                <a:latin typeface="Calibri"/>
                <a:cs typeface="Consolas" panose="020B0609020204030204" pitchFamily="49" charset="0"/>
              </a:rPr>
              <a:t>VX-3016F</a:t>
            </a:r>
            <a:r>
              <a:rPr lang="en-US" altLang="ja-JP" sz="2400" dirty="0">
                <a:solidFill>
                  <a:srgbClr val="5F5F5F"/>
                </a:solidFill>
                <a:latin typeface="Calibri"/>
                <a:cs typeface="Consolas" panose="020B0609020204030204" pitchFamily="49" charset="0"/>
              </a:rPr>
              <a:t> has </a:t>
            </a:r>
            <a:r>
              <a:rPr lang="en-US" altLang="ja-JP" sz="2400" b="1" dirty="0">
                <a:solidFill>
                  <a:srgbClr val="5F5F5F"/>
                </a:solidFill>
                <a:latin typeface="Calibri"/>
                <a:cs typeface="Consolas" panose="020B0609020204030204" pitchFamily="49" charset="0"/>
              </a:rPr>
              <a:t>2 bus line </a:t>
            </a:r>
            <a:r>
              <a:rPr lang="en-US" altLang="ja-JP" sz="2400" dirty="0">
                <a:solidFill>
                  <a:srgbClr val="5F5F5F"/>
                </a:solidFill>
                <a:latin typeface="Calibri"/>
                <a:cs typeface="Consolas" panose="020B0609020204030204" pitchFamily="49" charset="0"/>
              </a:rPr>
              <a:t>and </a:t>
            </a:r>
            <a:r>
              <a:rPr lang="en-US" altLang="ja-JP" sz="2400" b="1" dirty="0">
                <a:solidFill>
                  <a:srgbClr val="5F5F5F"/>
                </a:solidFill>
                <a:latin typeface="Calibri"/>
                <a:cs typeface="Consolas" panose="020B0609020204030204" pitchFamily="49" charset="0"/>
              </a:rPr>
              <a:t>16 zone speaker selector</a:t>
            </a:r>
            <a:r>
              <a:rPr lang="en-US" altLang="ja-JP" sz="2400" dirty="0">
                <a:solidFill>
                  <a:srgbClr val="5F5F5F"/>
                </a:solidFill>
                <a:latin typeface="Calibri"/>
                <a:cs typeface="Consolas" panose="020B0609020204030204" pitchFamily="49" charset="0"/>
              </a:rPr>
              <a:t>. Using speaker selector, the system can broadcasts to many zones with only 1 AMP.</a:t>
            </a:r>
            <a:endParaRPr lang="ja-JP" altLang="en-US" sz="2400" dirty="0">
              <a:solidFill>
                <a:srgbClr val="5F5F5F"/>
              </a:solidFill>
              <a:latin typeface="Calibri"/>
              <a:cs typeface="Consolas" panose="020B0609020204030204" pitchFamily="49" charset="0"/>
            </a:endParaRPr>
          </a:p>
        </p:txBody>
      </p:sp>
      <p:sp>
        <p:nvSpPr>
          <p:cNvPr id="147" name="正方形/長方形 146"/>
          <p:cNvSpPr/>
          <p:nvPr/>
        </p:nvSpPr>
        <p:spPr>
          <a:xfrm>
            <a:off x="6780849" y="4635501"/>
            <a:ext cx="688250" cy="692782"/>
          </a:xfrm>
          <a:prstGeom prst="rect">
            <a:avLst/>
          </a:prstGeom>
        </p:spPr>
        <p:txBody>
          <a:bodyPr wrap="none" lIns="137187" tIns="68594" rIns="137187" bIns="68594">
            <a:spAutoFit/>
          </a:bodyPr>
          <a:lstStyle/>
          <a:p>
            <a:r>
              <a:rPr lang="en-US" altLang="ja-JP" sz="3600" b="1" dirty="0">
                <a:solidFill>
                  <a:srgbClr val="5F5F5F"/>
                </a:solidFill>
                <a:latin typeface="Calibri"/>
                <a:cs typeface="Consolas" panose="020B0609020204030204" pitchFamily="49" charset="0"/>
              </a:rPr>
              <a:t>or</a:t>
            </a:r>
            <a:endParaRPr lang="ja-JP" altLang="en-US" sz="4200" b="1" dirty="0">
              <a:solidFill>
                <a:srgbClr val="5F5F5F"/>
              </a:solidFill>
            </a:endParaRPr>
          </a:p>
        </p:txBody>
      </p:sp>
      <p:pic>
        <p:nvPicPr>
          <p:cNvPr id="108"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371137" y="1577884"/>
            <a:ext cx="1404817" cy="9809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8" name="角丸四角形 97">
            <a:hlinkClick r:id="rId6" action="ppaction://hlinksldjump"/>
          </p:cNvPr>
          <p:cNvSpPr/>
          <p:nvPr/>
        </p:nvSpPr>
        <p:spPr>
          <a:xfrm>
            <a:off x="7121918" y="1127646"/>
            <a:ext cx="1465269" cy="276094"/>
          </a:xfrm>
          <a:prstGeom prst="roundRect">
            <a:avLst/>
          </a:prstGeom>
        </p:spPr>
        <p:style>
          <a:lnRef idx="0">
            <a:schemeClr val="dk1"/>
          </a:lnRef>
          <a:fillRef idx="3">
            <a:schemeClr val="dk1"/>
          </a:fillRef>
          <a:effectRef idx="3">
            <a:schemeClr val="dk1"/>
          </a:effectRef>
          <a:fontRef idx="minor">
            <a:schemeClr val="lt1"/>
          </a:fontRef>
        </p:style>
        <p:txBody>
          <a:bodyPr lIns="137187" tIns="68594" rIns="137187" bIns="68594" rtlCol="0" anchor="ctr"/>
          <a:lstStyle/>
          <a:p>
            <a:pPr algn="ctr"/>
            <a:r>
              <a:rPr lang="en-US" altLang="ja-JP" dirty="0">
                <a:solidFill>
                  <a:srgbClr val="FFFFFF"/>
                </a:solidFill>
              </a:rPr>
              <a:t>Appearance</a:t>
            </a:r>
            <a:endParaRPr lang="ja-JP" altLang="en-US" dirty="0">
              <a:solidFill>
                <a:srgbClr val="FFFFFF"/>
              </a:solidFill>
            </a:endParaRPr>
          </a:p>
        </p:txBody>
      </p:sp>
      <p:pic>
        <p:nvPicPr>
          <p:cNvPr id="99" name="Picture 2" descr="クリックすると新しいウィンドウで開きます"/>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587187" y="1045527"/>
            <a:ext cx="376707" cy="376819"/>
          </a:xfrm>
          <a:prstGeom prst="rect">
            <a:avLst/>
          </a:prstGeom>
          <a:noFill/>
          <a:extLst>
            <a:ext uri="{909E8E84-426E-40DD-AFC4-6F175D3DCCD1}">
              <a14:hiddenFill xmlns:a14="http://schemas.microsoft.com/office/drawing/2010/main">
                <a:solidFill>
                  <a:srgbClr val="FFFFFF"/>
                </a:solidFill>
              </a14:hiddenFill>
            </a:ext>
          </a:extLst>
        </p:spPr>
      </p:pic>
      <p:sp>
        <p:nvSpPr>
          <p:cNvPr id="89" name="円/楕円 88"/>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円/楕円 90"/>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14" name="グループ化 113">
            <a:extLst>
              <a:ext uri="{FF2B5EF4-FFF2-40B4-BE49-F238E27FC236}">
                <a16:creationId xmlns:a16="http://schemas.microsoft.com/office/drawing/2014/main" id="{0DCAC42B-513C-4671-84B2-6B9C47623A49}"/>
              </a:ext>
            </a:extLst>
          </p:cNvPr>
          <p:cNvGrpSpPr/>
          <p:nvPr/>
        </p:nvGrpSpPr>
        <p:grpSpPr>
          <a:xfrm>
            <a:off x="738502" y="4821855"/>
            <a:ext cx="1353734" cy="1845669"/>
            <a:chOff x="738502" y="4821855"/>
            <a:chExt cx="1353734" cy="1845669"/>
          </a:xfrm>
          <a:effectLst>
            <a:outerShdw blurRad="50800" dist="38100" dir="8100000" algn="tr" rotWithShape="0">
              <a:prstClr val="black">
                <a:alpha val="40000"/>
              </a:prstClr>
            </a:outerShdw>
          </a:effectLst>
        </p:grpSpPr>
        <p:sp>
          <p:nvSpPr>
            <p:cNvPr id="115" name="正方形/長方形 114">
              <a:extLst>
                <a:ext uri="{FF2B5EF4-FFF2-40B4-BE49-F238E27FC236}">
                  <a16:creationId xmlns:a16="http://schemas.microsoft.com/office/drawing/2014/main" id="{865BB982-B64C-487B-9921-D0FE30EB4F1A}"/>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8" action="ppaction://hlinksldjump"/>
                </a:rPr>
                <a:t>Common</a:t>
              </a:r>
              <a:endParaRPr kumimoji="1" lang="en-US" altLang="ja-JP" sz="1200" dirty="0"/>
            </a:p>
            <a:p>
              <a:r>
                <a:rPr lang="ja-JP" altLang="en-US" sz="1100" dirty="0"/>
                <a:t>   </a:t>
              </a:r>
              <a:r>
                <a:rPr lang="en-US" altLang="ja-JP" sz="1100" dirty="0">
                  <a:hlinkClick r:id="rId9" action="ppaction://hlinksldjump"/>
                </a:rPr>
                <a:t>Audio</a:t>
              </a:r>
              <a:endParaRPr lang="en-US" altLang="ja-JP" sz="1100" dirty="0"/>
            </a:p>
            <a:p>
              <a:r>
                <a:rPr kumimoji="1" lang="en-US" altLang="ja-JP" sz="1100" dirty="0"/>
                <a:t>   </a:t>
              </a:r>
              <a:r>
                <a:rPr kumimoji="1" lang="en-US" altLang="ja-JP" sz="1100" dirty="0">
                  <a:hlinkClick r:id="rId10" action="ppaction://hlinksldjump"/>
                </a:rPr>
                <a:t>Control</a:t>
              </a:r>
              <a:endParaRPr kumimoji="1" lang="en-US" altLang="ja-JP" sz="1100" dirty="0"/>
            </a:p>
            <a:p>
              <a:r>
                <a:rPr lang="en-US" altLang="ja-JP" sz="1100" dirty="0"/>
                <a:t>   </a:t>
              </a:r>
              <a:r>
                <a:rPr lang="en-US" altLang="ja-JP" sz="1100" dirty="0">
                  <a:hlinkClick r:id="rId11" action="ppaction://hlinksldjump"/>
                </a:rPr>
                <a:t>Timer</a:t>
              </a:r>
              <a:endParaRPr kumimoji="1" lang="en-US" altLang="ja-JP" sz="1100" dirty="0"/>
            </a:p>
            <a:p>
              <a:r>
                <a:rPr lang="en-US" altLang="ja-JP" sz="1100" dirty="0"/>
                <a:t>   </a:t>
              </a:r>
              <a:r>
                <a:rPr lang="en-US" altLang="ja-JP" sz="1100" dirty="0">
                  <a:hlinkClick r:id="rId12" action="ppaction://hlinksldjump"/>
                </a:rPr>
                <a:t>Others</a:t>
              </a:r>
              <a:endParaRPr lang="en-US" altLang="ja-JP" sz="1100" dirty="0"/>
            </a:p>
            <a:p>
              <a:r>
                <a:rPr lang="en-US" altLang="ja-JP" sz="1200" dirty="0"/>
                <a:t> </a:t>
              </a:r>
              <a:r>
                <a:rPr lang="en-US" altLang="ja-JP" sz="1200" dirty="0">
                  <a:hlinkClick r:id="rId13" action="ppaction://hlinksldjump"/>
                </a:rPr>
                <a:t>04F </a:t>
              </a:r>
              <a:endParaRPr lang="en-US" altLang="ja-JP" sz="1200" dirty="0"/>
            </a:p>
            <a:p>
              <a:r>
                <a:rPr kumimoji="1" lang="en-US" altLang="ja-JP" sz="1200" dirty="0"/>
                <a:t> </a:t>
              </a:r>
              <a:r>
                <a:rPr kumimoji="1" lang="en-US" altLang="ja-JP" sz="1200" dirty="0">
                  <a:hlinkClick r:id="rId14" action="ppaction://hlinksldjump"/>
                </a:rPr>
                <a:t>08F</a:t>
              </a:r>
              <a:endParaRPr kumimoji="1" lang="en-US" altLang="ja-JP" sz="1200" dirty="0"/>
            </a:p>
            <a:p>
              <a:r>
                <a:rPr lang="en-US" altLang="ja-JP" sz="1200" dirty="0"/>
                <a:t> </a:t>
              </a:r>
              <a:r>
                <a:rPr lang="en-US" altLang="ja-JP" sz="1200" dirty="0">
                  <a:hlinkClick r:id="rId15" action="ppaction://hlinksldjump"/>
                </a:rPr>
                <a:t>16F</a:t>
              </a:r>
              <a:endParaRPr lang="en-US" altLang="ja-JP" sz="1200" dirty="0"/>
            </a:p>
            <a:p>
              <a:r>
                <a:rPr lang="en-US" altLang="ja-JP" sz="1200" dirty="0"/>
                <a:t> </a:t>
              </a:r>
              <a:r>
                <a:rPr lang="en-US" altLang="ja-JP" sz="1200" dirty="0">
                  <a:hlinkClick r:id="rId16" action="ppaction://hlinksldjump"/>
                </a:rPr>
                <a:t>08/16F SS Exp</a:t>
              </a:r>
              <a:endParaRPr lang="en-US" altLang="ja-JP" sz="1200" dirty="0"/>
            </a:p>
            <a:p>
              <a:r>
                <a:rPr kumimoji="1" lang="en-US" altLang="ja-JP" sz="1200" dirty="0"/>
                <a:t> </a:t>
              </a:r>
              <a:r>
                <a:rPr kumimoji="1" lang="en-US" altLang="ja-JP" sz="1200" dirty="0">
                  <a:hlinkClick r:id="rId17" action="ppaction://hlinksldjump"/>
                </a:rPr>
                <a:t>Deference</a:t>
              </a:r>
              <a:endParaRPr kumimoji="1" lang="en-US" altLang="ja-JP" sz="1200" dirty="0"/>
            </a:p>
          </p:txBody>
        </p:sp>
        <p:sp>
          <p:nvSpPr>
            <p:cNvPr id="116" name="二等辺三角形 115">
              <a:extLst>
                <a:ext uri="{FF2B5EF4-FFF2-40B4-BE49-F238E27FC236}">
                  <a16:creationId xmlns:a16="http://schemas.microsoft.com/office/drawing/2014/main" id="{EF34F4A9-35FE-4243-8704-30887E29010E}"/>
                </a:ext>
              </a:extLst>
            </p:cNvPr>
            <p:cNvSpPr/>
            <p:nvPr/>
          </p:nvSpPr>
          <p:spPr>
            <a:xfrm rot="16200000">
              <a:off x="792838" y="4884995"/>
              <a:ext cx="107352" cy="216024"/>
            </a:xfrm>
            <a:prstGeom prst="triangle">
              <a:avLst/>
            </a:pr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102" name="円/楕円 100">
            <a:extLst>
              <a:ext uri="{FF2B5EF4-FFF2-40B4-BE49-F238E27FC236}">
                <a16:creationId xmlns:a16="http://schemas.microsoft.com/office/drawing/2014/main" id="{D054A5CD-CC39-40A6-9483-ABC731FEF610}"/>
              </a:ext>
            </a:extLst>
          </p:cNvPr>
          <p:cNvSpPr/>
          <p:nvPr/>
        </p:nvSpPr>
        <p:spPr>
          <a:xfrm>
            <a:off x="989424" y="6141535"/>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 name="グループ化 4">
            <a:extLst>
              <a:ext uri="{FF2B5EF4-FFF2-40B4-BE49-F238E27FC236}">
                <a16:creationId xmlns:a16="http://schemas.microsoft.com/office/drawing/2014/main" id="{47380B4B-E280-12CD-AE07-3FD99057568B}"/>
              </a:ext>
            </a:extLst>
          </p:cNvPr>
          <p:cNvGrpSpPr/>
          <p:nvPr/>
        </p:nvGrpSpPr>
        <p:grpSpPr>
          <a:xfrm>
            <a:off x="1622181" y="288390"/>
            <a:ext cx="2053631" cy="1949899"/>
            <a:chOff x="2645711" y="841076"/>
            <a:chExt cx="2667654" cy="2532159"/>
          </a:xfrm>
        </p:grpSpPr>
        <p:grpSp>
          <p:nvGrpSpPr>
            <p:cNvPr id="6" name="グループ化 5">
              <a:extLst>
                <a:ext uri="{FF2B5EF4-FFF2-40B4-BE49-F238E27FC236}">
                  <a16:creationId xmlns:a16="http://schemas.microsoft.com/office/drawing/2014/main" id="{40A1C077-D3EC-8081-0840-1ACCAF54E1F2}"/>
                </a:ext>
              </a:extLst>
            </p:cNvPr>
            <p:cNvGrpSpPr/>
            <p:nvPr/>
          </p:nvGrpSpPr>
          <p:grpSpPr>
            <a:xfrm>
              <a:off x="2951391" y="1221263"/>
              <a:ext cx="2030342" cy="1771248"/>
              <a:chOff x="2951391" y="1221263"/>
              <a:chExt cx="2030342" cy="1771248"/>
            </a:xfrm>
          </p:grpSpPr>
          <p:sp>
            <p:nvSpPr>
              <p:cNvPr id="9" name="円/楕円 33">
                <a:extLst>
                  <a:ext uri="{FF2B5EF4-FFF2-40B4-BE49-F238E27FC236}">
                    <a16:creationId xmlns:a16="http://schemas.microsoft.com/office/drawing/2014/main" id="{636273FF-3F88-42E8-6D50-F2C3F9534C71}"/>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3600" kern="0">
                  <a:solidFill>
                    <a:prstClr val="white"/>
                  </a:solidFill>
                  <a:latin typeface="Meiryo UI"/>
                  <a:ea typeface="Meiryo UI"/>
                </a:endParaRPr>
              </a:p>
            </p:txBody>
          </p:sp>
          <p:sp>
            <p:nvSpPr>
              <p:cNvPr id="10" name="角丸四角形 34">
                <a:extLst>
                  <a:ext uri="{FF2B5EF4-FFF2-40B4-BE49-F238E27FC236}">
                    <a16:creationId xmlns:a16="http://schemas.microsoft.com/office/drawing/2014/main" id="{25C6F2C9-419D-ADB1-AEE2-5B3DE74942D3}"/>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2800" b="1" kern="0" dirty="0">
                    <a:solidFill>
                      <a:prstClr val="white"/>
                    </a:solidFill>
                    <a:latin typeface="Calibri"/>
                    <a:ea typeface="Meiryo UI"/>
                  </a:rPr>
                  <a:t>Frame</a:t>
                </a:r>
                <a:endParaRPr kumimoji="0" lang="ja-JP" altLang="en-US" sz="2400" b="1" kern="0" dirty="0">
                  <a:solidFill>
                    <a:prstClr val="white"/>
                  </a:solidFill>
                  <a:latin typeface="Calibri"/>
                  <a:ea typeface="Meiryo UI"/>
                </a:endParaRPr>
              </a:p>
            </p:txBody>
          </p:sp>
        </p:grpSp>
        <p:pic>
          <p:nvPicPr>
            <p:cNvPr id="7" name="Picture 2" descr="C:\Users\toa27839.TOA\AppData\Local\Temp\notesEA312D\Bubble_material_noshadow-01.png">
              <a:extLst>
                <a:ext uri="{FF2B5EF4-FFF2-40B4-BE49-F238E27FC236}">
                  <a16:creationId xmlns:a16="http://schemas.microsoft.com/office/drawing/2014/main" id="{F51D4B7D-D0D6-1EAE-6CA9-3A82C9205EB5}"/>
                </a:ext>
              </a:extLst>
            </p:cNvPr>
            <p:cNvPicPr>
              <a:picLocks noChangeAspect="1" noChangeArrowheads="1"/>
            </p:cNvPicPr>
            <p:nvPr/>
          </p:nvPicPr>
          <p:blipFill rotWithShape="1">
            <a:blip r:embed="rId18"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2186176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 name="グループ化 102"/>
          <p:cNvGrpSpPr/>
          <p:nvPr/>
        </p:nvGrpSpPr>
        <p:grpSpPr>
          <a:xfrm>
            <a:off x="5504995" y="1553598"/>
            <a:ext cx="4283098" cy="980909"/>
            <a:chOff x="3669572" y="1035306"/>
            <a:chExt cx="2855068" cy="653670"/>
          </a:xfrm>
        </p:grpSpPr>
        <p:pic>
          <p:nvPicPr>
            <p:cNvPr id="104" name="Picture 2"/>
            <p:cNvPicPr>
              <a:picLocks noChangeAspect="1" noChangeArrowheads="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588204" y="1035306"/>
              <a:ext cx="936436" cy="6536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7" name="Picture 2"/>
            <p:cNvPicPr>
              <a:picLocks noChangeAspect="1" noChangeArrowheads="1"/>
            </p:cNvPicPr>
            <p:nvPr/>
          </p:nvPicPr>
          <p:blipFill rotWithShape="1">
            <a:blip r:embed="rId5" cstate="print">
              <a:lum bright="70000" contrast="-70000"/>
              <a:extLst>
                <a:ext uri="{28A0092B-C50C-407E-A947-70E740481C1C}">
                  <a14:useLocalDpi xmlns:a14="http://schemas.microsoft.com/office/drawing/2010/main" val="0"/>
                </a:ext>
              </a:extLst>
            </a:blip>
            <a:srcRect/>
            <a:stretch/>
          </p:blipFill>
          <p:spPr bwMode="auto">
            <a:xfrm>
              <a:off x="3669572" y="1037109"/>
              <a:ext cx="1884768" cy="64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grpSp>
        <p:nvGrpSpPr>
          <p:cNvPr id="3" name="グループ化 2"/>
          <p:cNvGrpSpPr/>
          <p:nvPr/>
        </p:nvGrpSpPr>
        <p:grpSpPr>
          <a:xfrm>
            <a:off x="2556035" y="3487300"/>
            <a:ext cx="4272612" cy="2880193"/>
            <a:chOff x="1373504" y="2812651"/>
            <a:chExt cx="2848078" cy="1919339"/>
          </a:xfrm>
        </p:grpSpPr>
        <p:grpSp>
          <p:nvGrpSpPr>
            <p:cNvPr id="12" name="グループ化 11"/>
            <p:cNvGrpSpPr/>
            <p:nvPr/>
          </p:nvGrpSpPr>
          <p:grpSpPr>
            <a:xfrm>
              <a:off x="1373504" y="2812651"/>
              <a:ext cx="2848078" cy="1919339"/>
              <a:chOff x="1949568" y="2596627"/>
              <a:chExt cx="2848078" cy="1919339"/>
            </a:xfrm>
          </p:grpSpPr>
          <p:grpSp>
            <p:nvGrpSpPr>
              <p:cNvPr id="2" name="グループ化 1"/>
              <p:cNvGrpSpPr/>
              <p:nvPr/>
            </p:nvGrpSpPr>
            <p:grpSpPr>
              <a:xfrm>
                <a:off x="2036106" y="2942245"/>
                <a:ext cx="2384126" cy="1573721"/>
                <a:chOff x="2036106" y="2942245"/>
                <a:chExt cx="2384126" cy="1573721"/>
              </a:xfrm>
            </p:grpSpPr>
            <p:sp>
              <p:nvSpPr>
                <p:cNvPr id="164" name="正方形/長方形 163"/>
                <p:cNvSpPr/>
                <p:nvPr/>
              </p:nvSpPr>
              <p:spPr>
                <a:xfrm>
                  <a:off x="2198816" y="2942245"/>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167" name="フリーフォーム 166"/>
                <p:cNvSpPr/>
                <p:nvPr/>
              </p:nvSpPr>
              <p:spPr>
                <a:xfrm>
                  <a:off x="2305215" y="3375881"/>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69" name="フリーフォーム 168"/>
                <p:cNvSpPr/>
                <p:nvPr/>
              </p:nvSpPr>
              <p:spPr>
                <a:xfrm>
                  <a:off x="2305215" y="4033717"/>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171" name="フリーフォーム 170"/>
                <p:cNvSpPr/>
                <p:nvPr/>
              </p:nvSpPr>
              <p:spPr>
                <a:xfrm>
                  <a:off x="2709520" y="4036856"/>
                  <a:ext cx="1085338"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96" name="角丸四角形 95"/>
                <p:cNvSpPr/>
                <p:nvPr/>
              </p:nvSpPr>
              <p:spPr>
                <a:xfrm>
                  <a:off x="2843808" y="3219822"/>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97" name="角丸四角形 96"/>
                <p:cNvSpPr/>
                <p:nvPr/>
              </p:nvSpPr>
              <p:spPr>
                <a:xfrm>
                  <a:off x="2843808" y="3899690"/>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100" name="フリーフォーム 99"/>
                <p:cNvSpPr/>
                <p:nvPr/>
              </p:nvSpPr>
              <p:spPr>
                <a:xfrm>
                  <a:off x="3791857" y="29422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01" name="フリーフォーム 100"/>
                <p:cNvSpPr/>
                <p:nvPr/>
              </p:nvSpPr>
              <p:spPr>
                <a:xfrm>
                  <a:off x="2719624" y="2947046"/>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105" name="角丸四角形 104"/>
                <p:cNvSpPr/>
                <p:nvPr/>
              </p:nvSpPr>
              <p:spPr>
                <a:xfrm>
                  <a:off x="2036106" y="3217738"/>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sp>
            <p:nvSpPr>
              <p:cNvPr id="106" name="正方形/長方形 105"/>
              <p:cNvSpPr/>
              <p:nvPr/>
            </p:nvSpPr>
            <p:spPr>
              <a:xfrm>
                <a:off x="1949568" y="2596627"/>
                <a:ext cx="2848078" cy="307650"/>
              </a:xfrm>
              <a:prstGeom prst="rect">
                <a:avLst/>
              </a:prstGeom>
            </p:spPr>
            <p:txBody>
              <a:bodyPr wrap="square">
                <a:spAutoFit/>
              </a:bodyPr>
              <a:lstStyle/>
              <a:p>
                <a:pPr algn="ctr"/>
                <a:r>
                  <a:rPr lang="en-US" altLang="ja-JP" sz="2400" dirty="0">
                    <a:solidFill>
                      <a:srgbClr val="5F5F5F"/>
                    </a:solidFill>
                    <a:latin typeface="Calibri"/>
                    <a:cs typeface="Consolas" panose="020B0609020204030204" pitchFamily="49" charset="0"/>
                  </a:rPr>
                  <a:t>Max 2 AMP – 16 Zone</a:t>
                </a:r>
                <a:endParaRPr lang="ja-JP" altLang="en-US" sz="2400" dirty="0">
                  <a:solidFill>
                    <a:srgbClr val="5F5F5F"/>
                  </a:solidFill>
                  <a:latin typeface="Calibri"/>
                  <a:cs typeface="Consolas" panose="020B0609020204030204" pitchFamily="49" charset="0"/>
                </a:endParaRPr>
              </a:p>
            </p:txBody>
          </p:sp>
        </p:grpSp>
        <p:sp>
          <p:nvSpPr>
            <p:cNvPr id="92" name="フリーフォーム 91"/>
            <p:cNvSpPr/>
            <p:nvPr/>
          </p:nvSpPr>
          <p:spPr>
            <a:xfrm>
              <a:off x="3462696" y="3157542"/>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nvGrpSpPr>
            <p:cNvPr id="13" name="グループ化 12"/>
            <p:cNvGrpSpPr/>
            <p:nvPr/>
          </p:nvGrpSpPr>
          <p:grpSpPr>
            <a:xfrm>
              <a:off x="3965386" y="3502190"/>
              <a:ext cx="184826" cy="396783"/>
              <a:chOff x="3965386" y="3527310"/>
              <a:chExt cx="184826" cy="792171"/>
            </a:xfrm>
          </p:grpSpPr>
          <p:sp>
            <p:nvSpPr>
              <p:cNvPr id="11" name="フリーフォーム 10"/>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94" name="フリーフォーム 93"/>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36" name="フリーフォーム 135"/>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37" name="フリーフォーム 136"/>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2" name="フリーフォーム 151"/>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3" name="フリーフォーム 152"/>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4" name="フリーフォーム 153"/>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55" name="フリーフォーム 154"/>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230" name="グループ化 229"/>
            <p:cNvGrpSpPr/>
            <p:nvPr/>
          </p:nvGrpSpPr>
          <p:grpSpPr>
            <a:xfrm>
              <a:off x="3965174" y="3946598"/>
              <a:ext cx="184826" cy="396783"/>
              <a:chOff x="3965386" y="3527310"/>
              <a:chExt cx="184826" cy="792171"/>
            </a:xfrm>
          </p:grpSpPr>
          <p:sp>
            <p:nvSpPr>
              <p:cNvPr id="251" name="フリーフォーム 250"/>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2" name="フリーフォーム 251"/>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3" name="フリーフォーム 252"/>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4" name="フリーフォーム 253"/>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5" name="フリーフォーム 254"/>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6" name="フリーフォーム 255"/>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7" name="フリーフォーム 256"/>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8" name="フリーフォーム 257"/>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90" name="角丸四角形 89"/>
            <p:cNvSpPr/>
            <p:nvPr/>
          </p:nvSpPr>
          <p:spPr>
            <a:xfrm>
              <a:off x="3655352" y="3441538"/>
              <a:ext cx="369515" cy="965110"/>
            </a:xfrm>
            <a:prstGeom prst="roundRect">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239" name="角丸四角形 238"/>
            <p:cNvSpPr/>
            <p:nvPr/>
          </p:nvSpPr>
          <p:spPr>
            <a:xfrm>
              <a:off x="3641932" y="3441538"/>
              <a:ext cx="382935" cy="951958"/>
            </a:xfrm>
            <a:prstGeom prst="roundRect">
              <a:avLst>
                <a:gd name="adj" fmla="val 8296"/>
              </a:avLst>
            </a:prstGeom>
            <a:noFill/>
            <a:ln>
              <a:solidFill>
                <a:schemeClr val="accent5">
                  <a:lumMod val="75000"/>
                </a:schemeClr>
              </a:solidFill>
            </a:ln>
            <a:effectLst>
              <a:glow rad="101600">
                <a:schemeClr val="accent5">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8" name="グループ化 7"/>
          <p:cNvGrpSpPr/>
          <p:nvPr/>
        </p:nvGrpSpPr>
        <p:grpSpPr>
          <a:xfrm>
            <a:off x="6874186" y="3426988"/>
            <a:ext cx="5277809" cy="2880193"/>
            <a:chOff x="4150212" y="2823544"/>
            <a:chExt cx="3518132" cy="1919339"/>
          </a:xfrm>
        </p:grpSpPr>
        <p:sp>
          <p:nvSpPr>
            <p:cNvPr id="297" name="正方形/長方形 296"/>
            <p:cNvSpPr/>
            <p:nvPr/>
          </p:nvSpPr>
          <p:spPr>
            <a:xfrm>
              <a:off x="4749240" y="3169162"/>
              <a:ext cx="2221416" cy="1568913"/>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endParaRPr kumimoji="0" lang="en-US" altLang="ja-JP" sz="2400" b="1" kern="0" dirty="0">
                <a:solidFill>
                  <a:srgbClr val="8064A2"/>
                </a:solidFill>
                <a:latin typeface="Calibri"/>
                <a:ea typeface="ＭＳ Ｐゴシック"/>
              </a:endParaRPr>
            </a:p>
          </p:txBody>
        </p:sp>
        <p:sp>
          <p:nvSpPr>
            <p:cNvPr id="298" name="フリーフォーム 297"/>
            <p:cNvSpPr/>
            <p:nvPr/>
          </p:nvSpPr>
          <p:spPr>
            <a:xfrm>
              <a:off x="4855639" y="3602798"/>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299" name="フリーフォーム 298"/>
            <p:cNvSpPr/>
            <p:nvPr/>
          </p:nvSpPr>
          <p:spPr>
            <a:xfrm>
              <a:off x="4855639" y="4260634"/>
              <a:ext cx="211501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300" name="フリーフォーム 299"/>
            <p:cNvSpPr/>
            <p:nvPr/>
          </p:nvSpPr>
          <p:spPr>
            <a:xfrm>
              <a:off x="5259944" y="4263773"/>
              <a:ext cx="1085338"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2000" kern="0">
                <a:solidFill>
                  <a:prstClr val="white"/>
                </a:solidFill>
                <a:latin typeface="Calibri"/>
                <a:ea typeface="ＭＳ Ｐゴシック"/>
              </a:endParaRPr>
            </a:p>
          </p:txBody>
        </p:sp>
        <p:sp>
          <p:nvSpPr>
            <p:cNvPr id="301" name="角丸四角形 300"/>
            <p:cNvSpPr/>
            <p:nvPr/>
          </p:nvSpPr>
          <p:spPr>
            <a:xfrm>
              <a:off x="5394232" y="3446739"/>
              <a:ext cx="833231" cy="220088"/>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303" name="フリーフォーム 302"/>
            <p:cNvSpPr/>
            <p:nvPr/>
          </p:nvSpPr>
          <p:spPr>
            <a:xfrm>
              <a:off x="6342281" y="3169163"/>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04" name="フリーフォーム 303"/>
            <p:cNvSpPr/>
            <p:nvPr/>
          </p:nvSpPr>
          <p:spPr>
            <a:xfrm>
              <a:off x="5270048" y="3173963"/>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296" name="正方形/長方形 295"/>
            <p:cNvSpPr/>
            <p:nvPr/>
          </p:nvSpPr>
          <p:spPr>
            <a:xfrm>
              <a:off x="4150212" y="2823544"/>
              <a:ext cx="3518132" cy="307650"/>
            </a:xfrm>
            <a:prstGeom prst="rect">
              <a:avLst/>
            </a:prstGeom>
          </p:spPr>
          <p:txBody>
            <a:bodyPr wrap="square">
              <a:spAutoFit/>
            </a:bodyPr>
            <a:lstStyle/>
            <a:p>
              <a:pPr algn="ctr"/>
              <a:r>
                <a:rPr lang="en-US" altLang="ja-JP" sz="2400" dirty="0">
                  <a:solidFill>
                    <a:srgbClr val="5F5F5F"/>
                  </a:solidFill>
                  <a:latin typeface="Calibri"/>
                  <a:cs typeface="Consolas" panose="020B0609020204030204" pitchFamily="49" charset="0"/>
                </a:rPr>
                <a:t>Max 1 AMP – 16 Zone &amp; 1 standby AMP</a:t>
              </a:r>
              <a:endParaRPr lang="ja-JP" altLang="en-US" sz="2400" dirty="0">
                <a:solidFill>
                  <a:srgbClr val="5F5F5F"/>
                </a:solidFill>
                <a:latin typeface="Calibri"/>
                <a:cs typeface="Consolas" panose="020B0609020204030204" pitchFamily="49" charset="0"/>
              </a:endParaRPr>
            </a:p>
          </p:txBody>
        </p:sp>
        <p:sp>
          <p:nvSpPr>
            <p:cNvPr id="274" name="フリーフォーム 273"/>
            <p:cNvSpPr/>
            <p:nvPr/>
          </p:nvSpPr>
          <p:spPr>
            <a:xfrm>
              <a:off x="6589184" y="3168435"/>
              <a:ext cx="204079" cy="1568920"/>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3175" cap="flat" cmpd="sng" algn="ctr">
              <a:solidFill>
                <a:schemeClr val="accent5">
                  <a:lumMod val="75000"/>
                </a:scheme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nvGrpSpPr>
            <p:cNvPr id="275" name="グループ化 274"/>
            <p:cNvGrpSpPr/>
            <p:nvPr/>
          </p:nvGrpSpPr>
          <p:grpSpPr>
            <a:xfrm>
              <a:off x="7091874" y="3513083"/>
              <a:ext cx="184826" cy="396783"/>
              <a:chOff x="3965386" y="3527310"/>
              <a:chExt cx="184826" cy="792171"/>
            </a:xfrm>
          </p:grpSpPr>
          <p:sp>
            <p:nvSpPr>
              <p:cNvPr id="287" name="フリーフォーム 286"/>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8" name="フリーフォーム 287"/>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9" name="フリーフォーム 288"/>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0" name="フリーフォーム 289"/>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1" name="フリーフォーム 290"/>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2" name="フリーフォーム 291"/>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3" name="フリーフォーム 292"/>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94" name="フリーフォーム 293"/>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276" name="グループ化 275"/>
            <p:cNvGrpSpPr/>
            <p:nvPr/>
          </p:nvGrpSpPr>
          <p:grpSpPr>
            <a:xfrm>
              <a:off x="7091662" y="3957491"/>
              <a:ext cx="184826" cy="396783"/>
              <a:chOff x="3965386" y="3527310"/>
              <a:chExt cx="184826" cy="792171"/>
            </a:xfrm>
          </p:grpSpPr>
          <p:sp>
            <p:nvSpPr>
              <p:cNvPr id="279" name="フリーフォーム 278"/>
              <p:cNvSpPr/>
              <p:nvPr/>
            </p:nvSpPr>
            <p:spPr>
              <a:xfrm>
                <a:off x="3965386" y="3527310"/>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0" name="フリーフォーム 279"/>
              <p:cNvSpPr/>
              <p:nvPr/>
            </p:nvSpPr>
            <p:spPr>
              <a:xfrm>
                <a:off x="3965386" y="3640477"/>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1" name="フリーフォーム 280"/>
              <p:cNvSpPr/>
              <p:nvPr/>
            </p:nvSpPr>
            <p:spPr>
              <a:xfrm>
                <a:off x="3965386" y="3753644"/>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2" name="フリーフォーム 281"/>
              <p:cNvSpPr/>
              <p:nvPr/>
            </p:nvSpPr>
            <p:spPr>
              <a:xfrm>
                <a:off x="3965386" y="386681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3" name="フリーフォーム 282"/>
              <p:cNvSpPr/>
              <p:nvPr/>
            </p:nvSpPr>
            <p:spPr>
              <a:xfrm>
                <a:off x="3965386" y="3979978"/>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4" name="フリーフォーム 283"/>
              <p:cNvSpPr/>
              <p:nvPr/>
            </p:nvSpPr>
            <p:spPr>
              <a:xfrm>
                <a:off x="3965386" y="4093145"/>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5" name="フリーフォーム 284"/>
              <p:cNvSpPr/>
              <p:nvPr/>
            </p:nvSpPr>
            <p:spPr>
              <a:xfrm>
                <a:off x="3965386" y="4206312"/>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86" name="フリーフォーム 285"/>
              <p:cNvSpPr/>
              <p:nvPr/>
            </p:nvSpPr>
            <p:spPr>
              <a:xfrm>
                <a:off x="3965386" y="4319481"/>
                <a:ext cx="184826" cy="0"/>
              </a:xfrm>
              <a:custGeom>
                <a:avLst/>
                <a:gdLst>
                  <a:gd name="connsiteX0" fmla="*/ 0 w 184826"/>
                  <a:gd name="connsiteY0" fmla="*/ 0 h 0"/>
                  <a:gd name="connsiteX1" fmla="*/ 184826 w 184826"/>
                  <a:gd name="connsiteY1" fmla="*/ 0 h 0"/>
                </a:gdLst>
                <a:ahLst/>
                <a:cxnLst>
                  <a:cxn ang="0">
                    <a:pos x="connsiteX0" y="connsiteY0"/>
                  </a:cxn>
                  <a:cxn ang="0">
                    <a:pos x="connsiteX1" y="connsiteY1"/>
                  </a:cxn>
                </a:cxnLst>
                <a:rect l="l" t="t" r="r" b="b"/>
                <a:pathLst>
                  <a:path w="184826">
                    <a:moveTo>
                      <a:pt x="0" y="0"/>
                    </a:moveTo>
                    <a:lnTo>
                      <a:pt x="184826" y="0"/>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307" name="テキスト ボックス 306"/>
            <p:cNvSpPr txBox="1"/>
            <p:nvPr/>
          </p:nvSpPr>
          <p:spPr>
            <a:xfrm>
              <a:off x="5372087" y="3306424"/>
              <a:ext cx="235294" cy="246120"/>
            </a:xfrm>
            <a:prstGeom prst="rect">
              <a:avLst/>
            </a:prstGeom>
            <a:noFill/>
          </p:spPr>
          <p:txBody>
            <a:bodyPr wrap="none" rtlCol="0">
              <a:spAutoFit/>
            </a:bodyPr>
            <a:lstStyle/>
            <a:p>
              <a:r>
                <a:rPr kumimoji="1" lang="en-US" altLang="ja-JP" b="1" dirty="0">
                  <a:solidFill>
                    <a:srgbClr val="FF0066"/>
                  </a:solidFill>
                </a:rPr>
                <a:t>X</a:t>
              </a:r>
              <a:endParaRPr kumimoji="1" lang="ja-JP" altLang="en-US" b="1" dirty="0">
                <a:solidFill>
                  <a:srgbClr val="FF0066"/>
                </a:solidFill>
              </a:endParaRPr>
            </a:p>
          </p:txBody>
        </p:sp>
        <p:sp>
          <p:nvSpPr>
            <p:cNvPr id="308" name="フリーフォーム 307"/>
            <p:cNvSpPr/>
            <p:nvPr/>
          </p:nvSpPr>
          <p:spPr>
            <a:xfrm>
              <a:off x="5076056" y="3596606"/>
              <a:ext cx="1892596" cy="659219"/>
            </a:xfrm>
            <a:custGeom>
              <a:avLst/>
              <a:gdLst>
                <a:gd name="connsiteX0" fmla="*/ 0 w 1892596"/>
                <a:gd name="connsiteY0" fmla="*/ 0 h 659219"/>
                <a:gd name="connsiteX1" fmla="*/ 191386 w 1892596"/>
                <a:gd name="connsiteY1" fmla="*/ 0 h 659219"/>
                <a:gd name="connsiteX2" fmla="*/ 191386 w 1892596"/>
                <a:gd name="connsiteY2" fmla="*/ 659219 h 659219"/>
                <a:gd name="connsiteX3" fmla="*/ 1254642 w 1892596"/>
                <a:gd name="connsiteY3" fmla="*/ 659219 h 659219"/>
                <a:gd name="connsiteX4" fmla="*/ 1254642 w 1892596"/>
                <a:gd name="connsiteY4" fmla="*/ 21265 h 659219"/>
                <a:gd name="connsiteX5" fmla="*/ 1892596 w 1892596"/>
                <a:gd name="connsiteY5" fmla="*/ 21265 h 659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596" h="659219">
                  <a:moveTo>
                    <a:pt x="0" y="0"/>
                  </a:moveTo>
                  <a:lnTo>
                    <a:pt x="191386" y="0"/>
                  </a:lnTo>
                  <a:lnTo>
                    <a:pt x="191386" y="659219"/>
                  </a:lnTo>
                  <a:lnTo>
                    <a:pt x="1254642" y="659219"/>
                  </a:lnTo>
                  <a:lnTo>
                    <a:pt x="1254642" y="21265"/>
                  </a:lnTo>
                  <a:lnTo>
                    <a:pt x="1892596" y="21265"/>
                  </a:lnTo>
                </a:path>
              </a:pathLst>
            </a:custGeom>
            <a:noFill/>
            <a:ln w="3810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2" name="角丸四角形 301"/>
            <p:cNvSpPr/>
            <p:nvPr/>
          </p:nvSpPr>
          <p:spPr>
            <a:xfrm>
              <a:off x="5394232" y="4126607"/>
              <a:ext cx="833231" cy="220088"/>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err="1">
                  <a:solidFill>
                    <a:sysClr val="window" lastClr="FFFFFF"/>
                  </a:solidFill>
                  <a:ea typeface="ＭＳ Ｐゴシック"/>
                </a:rPr>
                <a:t>sb</a:t>
              </a:r>
              <a:r>
                <a:rPr kumimoji="0" lang="en-US" altLang="ja-JP" sz="2100" kern="0" dirty="0">
                  <a:solidFill>
                    <a:sysClr val="window" lastClr="FFFFFF"/>
                  </a:solidFill>
                  <a:ea typeface="ＭＳ Ｐゴシック"/>
                </a:rPr>
                <a:t> AMP</a:t>
              </a:r>
              <a:endParaRPr kumimoji="0" lang="ja-JP" altLang="en-US" sz="2100" kern="0" dirty="0">
                <a:solidFill>
                  <a:sysClr val="window" lastClr="FFFFFF"/>
                </a:solidFill>
                <a:ea typeface="ＭＳ Ｐゴシック"/>
              </a:endParaRPr>
            </a:p>
          </p:txBody>
        </p:sp>
        <p:sp>
          <p:nvSpPr>
            <p:cNvPr id="305" name="角丸四角形 304"/>
            <p:cNvSpPr/>
            <p:nvPr/>
          </p:nvSpPr>
          <p:spPr>
            <a:xfrm>
              <a:off x="4586530" y="3444655"/>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sp>
          <p:nvSpPr>
            <p:cNvPr id="277" name="角丸四角形 276"/>
            <p:cNvSpPr/>
            <p:nvPr/>
          </p:nvSpPr>
          <p:spPr>
            <a:xfrm>
              <a:off x="6781840" y="3452431"/>
              <a:ext cx="369515" cy="965110"/>
            </a:xfrm>
            <a:prstGeom prst="roundRect">
              <a:avLst/>
            </a:prstGeom>
            <a:solidFill>
              <a:schemeClr val="accent5">
                <a:lumMod val="75000"/>
              </a:scheme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278" name="角丸四角形 277"/>
            <p:cNvSpPr/>
            <p:nvPr/>
          </p:nvSpPr>
          <p:spPr>
            <a:xfrm>
              <a:off x="6768420" y="3452431"/>
              <a:ext cx="382935" cy="951958"/>
            </a:xfrm>
            <a:prstGeom prst="roundRect">
              <a:avLst>
                <a:gd name="adj" fmla="val 8296"/>
              </a:avLst>
            </a:prstGeom>
            <a:noFill/>
            <a:ln>
              <a:solidFill>
                <a:schemeClr val="accent5">
                  <a:lumMod val="75000"/>
                </a:schemeClr>
              </a:solidFill>
            </a:ln>
            <a:effectLst>
              <a:glow rad="101600">
                <a:schemeClr val="accent5">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pic>
        <p:nvPicPr>
          <p:cNvPr id="311" name="test_20160523_143811.wmv">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10567862" y="4860006"/>
            <a:ext cx="1922776" cy="1333932"/>
          </a:xfrm>
          <a:prstGeom prst="rect">
            <a:avLst/>
          </a:prstGeom>
          <a:ln>
            <a:solidFill>
              <a:srgbClr val="C00000"/>
            </a:solidFill>
          </a:ln>
          <a:effectLst>
            <a:outerShdw blurRad="50800" dist="38100" dir="8100000" algn="tr" rotWithShape="0">
              <a:prstClr val="black">
                <a:alpha val="40000"/>
              </a:prstClr>
            </a:outerShdw>
          </a:effectLst>
        </p:spPr>
      </p:pic>
      <p:sp>
        <p:nvSpPr>
          <p:cNvPr id="7" name="フリーフォーム 6"/>
          <p:cNvSpPr/>
          <p:nvPr/>
        </p:nvSpPr>
        <p:spPr>
          <a:xfrm>
            <a:off x="10564117" y="4854158"/>
            <a:ext cx="1929507" cy="1334469"/>
          </a:xfrm>
          <a:custGeom>
            <a:avLst/>
            <a:gdLst>
              <a:gd name="connsiteX0" fmla="*/ 0 w 1286189"/>
              <a:gd name="connsiteY0" fmla="*/ 0 h 889280"/>
              <a:gd name="connsiteX1" fmla="*/ 1286189 w 1286189"/>
              <a:gd name="connsiteY1" fmla="*/ 889280 h 889280"/>
            </a:gdLst>
            <a:ahLst/>
            <a:cxnLst>
              <a:cxn ang="0">
                <a:pos x="connsiteX0" y="connsiteY0"/>
              </a:cxn>
              <a:cxn ang="0">
                <a:pos x="connsiteX1" y="connsiteY1"/>
              </a:cxn>
            </a:cxnLst>
            <a:rect l="l" t="t" r="r" b="b"/>
            <a:pathLst>
              <a:path w="1286189" h="889280">
                <a:moveTo>
                  <a:pt x="0" y="0"/>
                </a:moveTo>
                <a:lnTo>
                  <a:pt x="1286189" y="889280"/>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312" name="フリーフォーム 311"/>
          <p:cNvSpPr/>
          <p:nvPr/>
        </p:nvSpPr>
        <p:spPr>
          <a:xfrm flipV="1">
            <a:off x="10567863" y="4860006"/>
            <a:ext cx="1929507" cy="1333932"/>
          </a:xfrm>
          <a:custGeom>
            <a:avLst/>
            <a:gdLst>
              <a:gd name="connsiteX0" fmla="*/ 0 w 1286189"/>
              <a:gd name="connsiteY0" fmla="*/ 0 h 889280"/>
              <a:gd name="connsiteX1" fmla="*/ 1286189 w 1286189"/>
              <a:gd name="connsiteY1" fmla="*/ 889280 h 889280"/>
            </a:gdLst>
            <a:ahLst/>
            <a:cxnLst>
              <a:cxn ang="0">
                <a:pos x="connsiteX0" y="connsiteY0"/>
              </a:cxn>
              <a:cxn ang="0">
                <a:pos x="connsiteX1" y="connsiteY1"/>
              </a:cxn>
            </a:cxnLst>
            <a:rect l="l" t="t" r="r" b="b"/>
            <a:pathLst>
              <a:path w="1286189" h="889280">
                <a:moveTo>
                  <a:pt x="0" y="0"/>
                </a:moveTo>
                <a:lnTo>
                  <a:pt x="1286189" y="889280"/>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138" name="正方形/長方形 137"/>
          <p:cNvSpPr/>
          <p:nvPr/>
        </p:nvSpPr>
        <p:spPr>
          <a:xfrm>
            <a:off x="5351085" y="975556"/>
            <a:ext cx="1697251" cy="554202"/>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VX-3016F</a:t>
            </a:r>
            <a:endParaRPr lang="ja-JP" altLang="en-US" sz="3000" dirty="0">
              <a:solidFill>
                <a:schemeClr val="accent6">
                  <a:lumMod val="75000"/>
                </a:schemeClr>
              </a:solidFill>
              <a:latin typeface="Calibri"/>
            </a:endParaRPr>
          </a:p>
        </p:txBody>
      </p:sp>
      <p:grpSp>
        <p:nvGrpSpPr>
          <p:cNvPr id="140" name="グループ化 139"/>
          <p:cNvGrpSpPr/>
          <p:nvPr/>
        </p:nvGrpSpPr>
        <p:grpSpPr>
          <a:xfrm>
            <a:off x="3121793" y="976767"/>
            <a:ext cx="2002862" cy="1568697"/>
            <a:chOff x="2080954" y="650910"/>
            <a:chExt cx="1335087" cy="1045368"/>
          </a:xfrm>
        </p:grpSpPr>
        <p:pic>
          <p:nvPicPr>
            <p:cNvPr id="141" name="Picture 5"/>
            <p:cNvPicPr>
              <a:picLocks noChangeAspect="1" noChangeArrowheads="1"/>
            </p:cNvPicPr>
            <p:nvPr/>
          </p:nvPicPr>
          <p:blipFill>
            <a:blip r:embed="rId7" cstate="print">
              <a:lum bright="70000" contrast="-70000"/>
              <a:extLst>
                <a:ext uri="{28A0092B-C50C-407E-A947-70E740481C1C}">
                  <a14:useLocalDpi xmlns:a14="http://schemas.microsoft.com/office/drawing/2010/main" val="0"/>
                </a:ext>
              </a:extLst>
            </a:blip>
            <a:srcRect/>
            <a:stretch>
              <a:fillRect/>
            </a:stretch>
          </p:blipFill>
          <p:spPr bwMode="auto">
            <a:xfrm>
              <a:off x="2080954" y="650910"/>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2" name="Picture 2"/>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3" name="Picture 2"/>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44" name="正方形/長方形 143"/>
          <p:cNvSpPr/>
          <p:nvPr/>
        </p:nvSpPr>
        <p:spPr>
          <a:xfrm>
            <a:off x="2838640" y="2506997"/>
            <a:ext cx="10177552" cy="877523"/>
          </a:xfrm>
          <a:prstGeom prst="rect">
            <a:avLst/>
          </a:prstGeom>
        </p:spPr>
        <p:txBody>
          <a:bodyPr wrap="square" lIns="137187" tIns="68594" rIns="137187" bIns="68594">
            <a:spAutoFit/>
          </a:bodyPr>
          <a:lstStyle/>
          <a:p>
            <a:r>
              <a:rPr lang="en-US" altLang="ja-JP" sz="2400" b="1" dirty="0">
                <a:solidFill>
                  <a:srgbClr val="5F5F5F"/>
                </a:solidFill>
                <a:latin typeface="Calibri"/>
                <a:cs typeface="Consolas" panose="020B0609020204030204" pitchFamily="49" charset="0"/>
              </a:rPr>
              <a:t>VX-3016F</a:t>
            </a:r>
            <a:r>
              <a:rPr lang="en-US" altLang="ja-JP" sz="2400" dirty="0">
                <a:solidFill>
                  <a:srgbClr val="5F5F5F"/>
                </a:solidFill>
                <a:latin typeface="Calibri"/>
                <a:cs typeface="Consolas" panose="020B0609020204030204" pitchFamily="49" charset="0"/>
              </a:rPr>
              <a:t> has </a:t>
            </a:r>
            <a:r>
              <a:rPr lang="en-US" altLang="ja-JP" sz="2400" b="1" dirty="0">
                <a:solidFill>
                  <a:srgbClr val="5F5F5F"/>
                </a:solidFill>
                <a:latin typeface="Calibri"/>
                <a:cs typeface="Consolas" panose="020B0609020204030204" pitchFamily="49" charset="0"/>
              </a:rPr>
              <a:t>2 bus line </a:t>
            </a:r>
            <a:r>
              <a:rPr lang="en-US" altLang="ja-JP" sz="2400" dirty="0">
                <a:solidFill>
                  <a:srgbClr val="5F5F5F"/>
                </a:solidFill>
                <a:latin typeface="Calibri"/>
                <a:cs typeface="Consolas" panose="020B0609020204030204" pitchFamily="49" charset="0"/>
              </a:rPr>
              <a:t>and </a:t>
            </a:r>
            <a:r>
              <a:rPr lang="en-US" altLang="ja-JP" sz="2400" b="1" dirty="0">
                <a:solidFill>
                  <a:srgbClr val="5F5F5F"/>
                </a:solidFill>
                <a:latin typeface="Calibri"/>
                <a:cs typeface="Consolas" panose="020B0609020204030204" pitchFamily="49" charset="0"/>
              </a:rPr>
              <a:t>16 zone speaker selector</a:t>
            </a:r>
            <a:r>
              <a:rPr lang="en-US" altLang="ja-JP" sz="2400" dirty="0">
                <a:solidFill>
                  <a:srgbClr val="5F5F5F"/>
                </a:solidFill>
                <a:latin typeface="Calibri"/>
                <a:cs typeface="Consolas" panose="020B0609020204030204" pitchFamily="49" charset="0"/>
              </a:rPr>
              <a:t>. Using speaker selector, the system can broadcasts to many zones with only 1 AMP.</a:t>
            </a:r>
            <a:endParaRPr lang="ja-JP" altLang="en-US" sz="2400" dirty="0">
              <a:solidFill>
                <a:srgbClr val="5F5F5F"/>
              </a:solidFill>
              <a:latin typeface="Calibri"/>
              <a:cs typeface="Consolas" panose="020B0609020204030204" pitchFamily="49" charset="0"/>
            </a:endParaRPr>
          </a:p>
        </p:txBody>
      </p:sp>
      <p:sp>
        <p:nvSpPr>
          <p:cNvPr id="147" name="正方形/長方形 146"/>
          <p:cNvSpPr/>
          <p:nvPr/>
        </p:nvSpPr>
        <p:spPr>
          <a:xfrm>
            <a:off x="6780849" y="4635501"/>
            <a:ext cx="688250" cy="692782"/>
          </a:xfrm>
          <a:prstGeom prst="rect">
            <a:avLst/>
          </a:prstGeom>
        </p:spPr>
        <p:txBody>
          <a:bodyPr wrap="none" lIns="137187" tIns="68594" rIns="137187" bIns="68594">
            <a:spAutoFit/>
          </a:bodyPr>
          <a:lstStyle/>
          <a:p>
            <a:r>
              <a:rPr lang="en-US" altLang="ja-JP" sz="3600" b="1" dirty="0">
                <a:solidFill>
                  <a:srgbClr val="5F5F5F"/>
                </a:solidFill>
                <a:latin typeface="Calibri"/>
                <a:cs typeface="Consolas" panose="020B0609020204030204" pitchFamily="49" charset="0"/>
              </a:rPr>
              <a:t>or</a:t>
            </a:r>
            <a:endParaRPr lang="ja-JP" altLang="en-US" sz="4200" b="1" dirty="0"/>
          </a:p>
        </p:txBody>
      </p:sp>
      <p:pic>
        <p:nvPicPr>
          <p:cNvPr id="108"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71137" y="1577884"/>
            <a:ext cx="1404817" cy="9809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8" name="角丸四角形 97">
            <a:hlinkClick r:id="rId9" action="ppaction://hlinksldjump"/>
          </p:cNvPr>
          <p:cNvSpPr/>
          <p:nvPr/>
        </p:nvSpPr>
        <p:spPr>
          <a:xfrm>
            <a:off x="7121918" y="1127646"/>
            <a:ext cx="1465269" cy="276094"/>
          </a:xfrm>
          <a:prstGeom prst="roundRect">
            <a:avLst/>
          </a:prstGeom>
        </p:spPr>
        <p:style>
          <a:lnRef idx="0">
            <a:schemeClr val="dk1"/>
          </a:lnRef>
          <a:fillRef idx="3">
            <a:schemeClr val="dk1"/>
          </a:fillRef>
          <a:effectRef idx="3">
            <a:schemeClr val="dk1"/>
          </a:effectRef>
          <a:fontRef idx="minor">
            <a:schemeClr val="lt1"/>
          </a:fontRef>
        </p:style>
        <p:txBody>
          <a:bodyPr lIns="137187" tIns="68594" rIns="137187" bIns="68594" rtlCol="0" anchor="ctr"/>
          <a:lstStyle/>
          <a:p>
            <a:pPr algn="ctr"/>
            <a:r>
              <a:rPr lang="en-US" altLang="ja-JP" dirty="0"/>
              <a:t>Appearance</a:t>
            </a:r>
            <a:endParaRPr lang="ja-JP" altLang="en-US" dirty="0"/>
          </a:p>
        </p:txBody>
      </p:sp>
      <p:pic>
        <p:nvPicPr>
          <p:cNvPr id="99" name="Picture 2" descr="クリックすると新しいウィンドウで開きます"/>
          <p:cNvPicPr>
            <a:picLocks noChangeAspect="1" noChangeArrowheads="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587187" y="1045527"/>
            <a:ext cx="376707" cy="376819"/>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1105676" y="5384325"/>
            <a:ext cx="2276739" cy="34042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9" name="グループ化 8"/>
          <p:cNvGrpSpPr/>
          <p:nvPr/>
        </p:nvGrpSpPr>
        <p:grpSpPr>
          <a:xfrm>
            <a:off x="3089567" y="5084969"/>
            <a:ext cx="7232199" cy="2456988"/>
            <a:chOff x="2059473" y="3388585"/>
            <a:chExt cx="4820908" cy="1637318"/>
          </a:xfrm>
        </p:grpSpPr>
        <p:grpSp>
          <p:nvGrpSpPr>
            <p:cNvPr id="6" name="グループ化 5"/>
            <p:cNvGrpSpPr/>
            <p:nvPr/>
          </p:nvGrpSpPr>
          <p:grpSpPr>
            <a:xfrm>
              <a:off x="2059473" y="3388585"/>
              <a:ext cx="4820908" cy="1637318"/>
              <a:chOff x="2059473" y="3388585"/>
              <a:chExt cx="4820908" cy="1637318"/>
            </a:xfrm>
          </p:grpSpPr>
          <p:sp>
            <p:nvSpPr>
              <p:cNvPr id="233" name="四角形吹き出し 232"/>
              <p:cNvSpPr/>
              <p:nvPr/>
            </p:nvSpPr>
            <p:spPr>
              <a:xfrm>
                <a:off x="2059473" y="3388585"/>
                <a:ext cx="4802405" cy="1591302"/>
              </a:xfrm>
              <a:prstGeom prst="wedgeRectCallout">
                <a:avLst>
                  <a:gd name="adj1" fmla="val 57597"/>
                  <a:gd name="adj2" fmla="val 6666"/>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rtlCol="0" anchor="ctr"/>
              <a:lstStyle/>
              <a:p>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5" name="正方形/長方形 4"/>
              <p:cNvSpPr/>
              <p:nvPr/>
            </p:nvSpPr>
            <p:spPr>
              <a:xfrm>
                <a:off x="4439946" y="3917907"/>
                <a:ext cx="2440435" cy="1107996"/>
              </a:xfrm>
              <a:prstGeom prst="rect">
                <a:avLst/>
              </a:prstGeom>
            </p:spPr>
            <p:txBody>
              <a:bodyPr wrap="square">
                <a:spAutoFit/>
              </a:bodyPr>
              <a:lstStyle/>
              <a:p>
                <a:pPr lvl="0"/>
                <a:r>
                  <a:rPr lang="en-US" altLang="ja-JP" sz="1700" dirty="0">
                    <a:solidFill>
                      <a:srgbClr val="FFFFFF"/>
                    </a:solidFill>
                    <a:latin typeface="Calibri"/>
                    <a:ea typeface="メイリオ" panose="020B0604030504040204" pitchFamily="50" charset="-128"/>
                    <a:cs typeface="メイリオ" panose="020B0604030504040204" pitchFamily="50" charset="-128"/>
                  </a:rPr>
                  <a:t>3016F does not have this function...</a:t>
                </a:r>
              </a:p>
              <a:p>
                <a:pPr lvl="0"/>
                <a:r>
                  <a:rPr lang="en-US" altLang="ja-JP" sz="1700" dirty="0">
                    <a:solidFill>
                      <a:srgbClr val="FFFFFF"/>
                    </a:solidFill>
                    <a:latin typeface="Calibri"/>
                    <a:ea typeface="メイリオ" panose="020B0604030504040204" pitchFamily="50" charset="-128"/>
                    <a:cs typeface="メイリオ" panose="020B0604030504040204" pitchFamily="50" charset="-128"/>
                  </a:rPr>
                  <a:t>But using </a:t>
                </a:r>
                <a:r>
                  <a:rPr lang="en-US" altLang="ja-JP" sz="1700" dirty="0" err="1">
                    <a:solidFill>
                      <a:srgbClr val="FFFFFF"/>
                    </a:solidFill>
                    <a:latin typeface="Calibri"/>
                    <a:ea typeface="メイリオ" panose="020B0604030504040204" pitchFamily="50" charset="-128"/>
                    <a:cs typeface="メイリオ" panose="020B0604030504040204" pitchFamily="50" charset="-128"/>
                  </a:rPr>
                  <a:t>DipSW</a:t>
                </a:r>
                <a:r>
                  <a:rPr lang="en-US" altLang="ja-JP" sz="1700" dirty="0">
                    <a:solidFill>
                      <a:srgbClr val="FFFFFF"/>
                    </a:solidFill>
                    <a:latin typeface="Calibri"/>
                    <a:ea typeface="メイリオ" panose="020B0604030504040204" pitchFamily="50" charset="-128"/>
                    <a:cs typeface="メイリオ" panose="020B0604030504040204" pitchFamily="50" charset="-128"/>
                  </a:rPr>
                  <a:t>.</a:t>
                </a:r>
              </a:p>
              <a:p>
                <a:pPr lvl="0"/>
                <a:r>
                  <a:rPr lang="en-US" altLang="ja-JP" sz="1700" dirty="0">
                    <a:solidFill>
                      <a:srgbClr val="FFFFFF"/>
                    </a:solidFill>
                    <a:latin typeface="Calibri"/>
                    <a:ea typeface="メイリオ" panose="020B0604030504040204" pitchFamily="50" charset="-128"/>
                    <a:cs typeface="メイリオ" panose="020B0604030504040204" pitchFamily="50" charset="-128"/>
                  </a:rPr>
                  <a:t>You can choose the following 2 modes.</a:t>
                </a:r>
              </a:p>
              <a:p>
                <a:pPr marL="342969" indent="-342969">
                  <a:buFontTx/>
                  <a:buAutoNum type="arabicParenR"/>
                </a:pPr>
                <a:r>
                  <a:rPr lang="en-US" altLang="ja-JP" sz="1700" dirty="0">
                    <a:solidFill>
                      <a:srgbClr val="FFFFFF"/>
                    </a:solidFill>
                    <a:latin typeface="Calibri"/>
                    <a:ea typeface="メイリオ" panose="020B0604030504040204" pitchFamily="50" charset="-128"/>
                    <a:cs typeface="メイリオ" panose="020B0604030504040204" pitchFamily="50" charset="-128"/>
                  </a:rPr>
                  <a:t>AMP 1 ----- Zone 1 -16</a:t>
                </a:r>
              </a:p>
              <a:p>
                <a:pPr marL="342969" indent="-342969">
                  <a:buFontTx/>
                  <a:buAutoNum type="arabicParenR"/>
                </a:pPr>
                <a:r>
                  <a:rPr lang="en-US" altLang="ja-JP" sz="1700" dirty="0">
                    <a:solidFill>
                      <a:srgbClr val="FFFFFF"/>
                    </a:solidFill>
                    <a:latin typeface="Calibri"/>
                    <a:ea typeface="メイリオ" panose="020B0604030504040204" pitchFamily="50" charset="-128"/>
                    <a:cs typeface="メイリオ" panose="020B0604030504040204" pitchFamily="50" charset="-128"/>
                  </a:rPr>
                  <a:t>AMP 1 ----- Zone 1 - 8</a:t>
                </a:r>
                <a:br>
                  <a:rPr lang="en-US" altLang="ja-JP" sz="1700" dirty="0">
                    <a:solidFill>
                      <a:srgbClr val="FFFFFF"/>
                    </a:solidFill>
                    <a:latin typeface="Calibri"/>
                    <a:ea typeface="メイリオ" panose="020B0604030504040204" pitchFamily="50" charset="-128"/>
                    <a:cs typeface="メイリオ" panose="020B0604030504040204" pitchFamily="50" charset="-128"/>
                  </a:rPr>
                </a:br>
                <a:r>
                  <a:rPr lang="en-US" altLang="ja-JP" sz="1700" dirty="0">
                    <a:solidFill>
                      <a:srgbClr val="FFFFFF"/>
                    </a:solidFill>
                    <a:latin typeface="Calibri"/>
                    <a:ea typeface="メイリオ" panose="020B0604030504040204" pitchFamily="50" charset="-128"/>
                    <a:cs typeface="メイリオ" panose="020B0604030504040204" pitchFamily="50" charset="-128"/>
                  </a:rPr>
                  <a:t>AMP 2 ----- Zone 9 - 16 </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grpSp>
            <p:nvGrpSpPr>
              <p:cNvPr id="115" name="グループ化 114"/>
              <p:cNvGrpSpPr/>
              <p:nvPr/>
            </p:nvGrpSpPr>
            <p:grpSpPr>
              <a:xfrm>
                <a:off x="2163050" y="3475262"/>
                <a:ext cx="2300756" cy="1455590"/>
                <a:chOff x="-862739" y="2442701"/>
                <a:chExt cx="2300756" cy="1455590"/>
              </a:xfrm>
            </p:grpSpPr>
            <p:sp>
              <p:nvSpPr>
                <p:cNvPr id="116" name="正方形/長方形 115"/>
                <p:cNvSpPr/>
                <p:nvPr/>
              </p:nvSpPr>
              <p:spPr>
                <a:xfrm>
                  <a:off x="-862739" y="2442701"/>
                  <a:ext cx="2300756" cy="1455590"/>
                </a:xfrm>
                <a:prstGeom prst="rect">
                  <a:avLst/>
                </a:pr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17" name="正方形/長方形 116"/>
                <p:cNvSpPr/>
                <p:nvPr/>
              </p:nvSpPr>
              <p:spPr>
                <a:xfrm>
                  <a:off x="-609962" y="2656403"/>
                  <a:ext cx="1821180" cy="56007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nvGrpSpPr>
                <p:cNvPr id="118" name="グループ化 117"/>
                <p:cNvGrpSpPr/>
                <p:nvPr/>
              </p:nvGrpSpPr>
              <p:grpSpPr>
                <a:xfrm>
                  <a:off x="-754742" y="2596589"/>
                  <a:ext cx="2069412" cy="634762"/>
                  <a:chOff x="2945130" y="2370966"/>
                  <a:chExt cx="2069412" cy="634762"/>
                </a:xfrm>
              </p:grpSpPr>
              <p:sp>
                <p:nvSpPr>
                  <p:cNvPr id="124" name="正方形/長方形 123"/>
                  <p:cNvSpPr/>
                  <p:nvPr/>
                </p:nvSpPr>
                <p:spPr>
                  <a:xfrm>
                    <a:off x="4869762" y="2426608"/>
                    <a:ext cx="144780" cy="579120"/>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25" name="正方形/長方形 124"/>
                  <p:cNvSpPr/>
                  <p:nvPr/>
                </p:nvSpPr>
                <p:spPr>
                  <a:xfrm>
                    <a:off x="2945130" y="2419350"/>
                    <a:ext cx="144780" cy="579120"/>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26" name="正方形/長方形 125"/>
                  <p:cNvSpPr/>
                  <p:nvPr/>
                </p:nvSpPr>
                <p:spPr>
                  <a:xfrm>
                    <a:off x="3195729" y="2370966"/>
                    <a:ext cx="1582120" cy="525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120" name="正方形/長方形 119"/>
                <p:cNvSpPr/>
                <p:nvPr/>
              </p:nvSpPr>
              <p:spPr>
                <a:xfrm>
                  <a:off x="-508719" y="2565996"/>
                  <a:ext cx="1576736" cy="900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21" name="正方形/長方形 120"/>
                <p:cNvSpPr/>
                <p:nvPr/>
              </p:nvSpPr>
              <p:spPr>
                <a:xfrm>
                  <a:off x="-682352" y="3229501"/>
                  <a:ext cx="71627" cy="1340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22" name="正方形/長方形 121"/>
                <p:cNvSpPr/>
                <p:nvPr/>
              </p:nvSpPr>
              <p:spPr>
                <a:xfrm>
                  <a:off x="-791088" y="3252622"/>
                  <a:ext cx="144017" cy="2932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pic>
          <p:nvPicPr>
            <p:cNvPr id="3074" name="Picture 2"/>
            <p:cNvPicPr>
              <a:picLocks noChangeAspect="1" noChangeArrowheads="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65396" y="3679791"/>
              <a:ext cx="2082581" cy="5788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10" name="グループ化 9"/>
          <p:cNvGrpSpPr/>
          <p:nvPr/>
        </p:nvGrpSpPr>
        <p:grpSpPr>
          <a:xfrm>
            <a:off x="3537009" y="6611552"/>
            <a:ext cx="1084067" cy="512812"/>
            <a:chOff x="2357733" y="4405888"/>
            <a:chExt cx="722628" cy="341734"/>
          </a:xfrm>
        </p:grpSpPr>
        <p:pic>
          <p:nvPicPr>
            <p:cNvPr id="131" name="Picture 3"/>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2420134" y="4421904"/>
              <a:ext cx="567537" cy="27618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2" name="角丸四角形吹き出し 131"/>
            <p:cNvSpPr/>
            <p:nvPr/>
          </p:nvSpPr>
          <p:spPr>
            <a:xfrm>
              <a:off x="2357733" y="4405888"/>
              <a:ext cx="722628" cy="341734"/>
            </a:xfrm>
            <a:prstGeom prst="wedgeRoundRectCallout">
              <a:avLst>
                <a:gd name="adj1" fmla="val -457"/>
                <a:gd name="adj2" fmla="val -104735"/>
                <a:gd name="adj3" fmla="val 16667"/>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pic>
        <p:nvPicPr>
          <p:cNvPr id="130" name="Picture 4" descr="H:\TCL\Products\Products data\VX\VX-3000\Photo\VX-3000 ph2\VX-3000 Bilder\VX-3016F_front.jpg"/>
          <p:cNvPicPr>
            <a:picLocks noChangeAspect="1" noChangeArrowheads="1"/>
          </p:cNvPicPr>
          <p:nvPr/>
        </p:nvPicPr>
        <p:blipFill rotWithShape="1">
          <a:blip r:embed="rId14" cstate="print">
            <a:extLst>
              <a:ext uri="{28A0092B-C50C-407E-A947-70E740481C1C}">
                <a14:useLocalDpi xmlns:a14="http://schemas.microsoft.com/office/drawing/2010/main" val="0"/>
              </a:ext>
            </a:extLst>
          </a:blip>
          <a:srcRect/>
          <a:stretch/>
        </p:blipFill>
        <p:spPr bwMode="auto">
          <a:xfrm>
            <a:off x="3624159" y="5520494"/>
            <a:ext cx="2684910" cy="866218"/>
          </a:xfrm>
          <a:prstGeom prst="rect">
            <a:avLst/>
          </a:prstGeom>
          <a:noFill/>
          <a:extLst>
            <a:ext uri="{909E8E84-426E-40DD-AFC4-6F175D3DCCD1}">
              <a14:hiddenFill xmlns:a14="http://schemas.microsoft.com/office/drawing/2010/main">
                <a:solidFill>
                  <a:srgbClr val="FFFFFF"/>
                </a:solidFill>
              </a14:hiddenFill>
            </a:ext>
          </a:extLst>
        </p:spPr>
      </p:pic>
      <p:sp>
        <p:nvSpPr>
          <p:cNvPr id="114" name="円/楕円 113"/>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円/楕円 118"/>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35" name="グループ化 134">
            <a:extLst>
              <a:ext uri="{FF2B5EF4-FFF2-40B4-BE49-F238E27FC236}">
                <a16:creationId xmlns:a16="http://schemas.microsoft.com/office/drawing/2014/main" id="{27552A22-87CB-4221-979B-04F5BE432FC4}"/>
              </a:ext>
            </a:extLst>
          </p:cNvPr>
          <p:cNvGrpSpPr/>
          <p:nvPr/>
        </p:nvGrpSpPr>
        <p:grpSpPr>
          <a:xfrm>
            <a:off x="738502" y="4821855"/>
            <a:ext cx="1353734" cy="1845669"/>
            <a:chOff x="738502" y="4821855"/>
            <a:chExt cx="1353734" cy="1845669"/>
          </a:xfrm>
          <a:effectLst>
            <a:outerShdw blurRad="50800" dist="38100" dir="8100000" algn="tr" rotWithShape="0">
              <a:prstClr val="black">
                <a:alpha val="40000"/>
              </a:prstClr>
            </a:outerShdw>
          </a:effectLst>
        </p:grpSpPr>
        <p:sp>
          <p:nvSpPr>
            <p:cNvPr id="139" name="正方形/長方形 138">
              <a:extLst>
                <a:ext uri="{FF2B5EF4-FFF2-40B4-BE49-F238E27FC236}">
                  <a16:creationId xmlns:a16="http://schemas.microsoft.com/office/drawing/2014/main" id="{80EE6AB2-0C3F-494B-8F98-6CF624F05FD6}"/>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15" action="ppaction://hlinksldjump"/>
                </a:rPr>
                <a:t>Common</a:t>
              </a:r>
              <a:endParaRPr kumimoji="1" lang="en-US" altLang="ja-JP" sz="1200" dirty="0"/>
            </a:p>
            <a:p>
              <a:r>
                <a:rPr lang="ja-JP" altLang="en-US" sz="1100" dirty="0"/>
                <a:t>   </a:t>
              </a:r>
              <a:r>
                <a:rPr lang="en-US" altLang="ja-JP" sz="1100" dirty="0">
                  <a:hlinkClick r:id="rId16" action="ppaction://hlinksldjump"/>
                </a:rPr>
                <a:t>Audio</a:t>
              </a:r>
              <a:endParaRPr lang="en-US" altLang="ja-JP" sz="1100" dirty="0"/>
            </a:p>
            <a:p>
              <a:r>
                <a:rPr kumimoji="1" lang="en-US" altLang="ja-JP" sz="1100" dirty="0"/>
                <a:t>   </a:t>
              </a:r>
              <a:r>
                <a:rPr kumimoji="1" lang="en-US" altLang="ja-JP" sz="1100" dirty="0">
                  <a:hlinkClick r:id="rId17" action="ppaction://hlinksldjump"/>
                </a:rPr>
                <a:t>Control</a:t>
              </a:r>
              <a:endParaRPr kumimoji="1" lang="en-US" altLang="ja-JP" sz="1100" dirty="0"/>
            </a:p>
            <a:p>
              <a:r>
                <a:rPr lang="en-US" altLang="ja-JP" sz="1100" dirty="0"/>
                <a:t>   </a:t>
              </a:r>
              <a:r>
                <a:rPr lang="en-US" altLang="ja-JP" sz="1100" dirty="0">
                  <a:hlinkClick r:id="rId18" action="ppaction://hlinksldjump"/>
                </a:rPr>
                <a:t>Timer</a:t>
              </a:r>
              <a:endParaRPr kumimoji="1" lang="en-US" altLang="ja-JP" sz="1100" dirty="0"/>
            </a:p>
            <a:p>
              <a:r>
                <a:rPr lang="en-US" altLang="ja-JP" sz="1100" dirty="0"/>
                <a:t>   </a:t>
              </a:r>
              <a:r>
                <a:rPr lang="en-US" altLang="ja-JP" sz="1100" dirty="0">
                  <a:hlinkClick r:id="rId19" action="ppaction://hlinksldjump"/>
                </a:rPr>
                <a:t>Others</a:t>
              </a:r>
              <a:endParaRPr lang="en-US" altLang="ja-JP" sz="1100" dirty="0"/>
            </a:p>
            <a:p>
              <a:r>
                <a:rPr lang="en-US" altLang="ja-JP" sz="1200" dirty="0"/>
                <a:t> </a:t>
              </a:r>
              <a:r>
                <a:rPr lang="en-US" altLang="ja-JP" sz="1200" dirty="0">
                  <a:hlinkClick r:id="rId20" action="ppaction://hlinksldjump"/>
                </a:rPr>
                <a:t>04F </a:t>
              </a:r>
              <a:endParaRPr lang="en-US" altLang="ja-JP" sz="1200" dirty="0"/>
            </a:p>
            <a:p>
              <a:r>
                <a:rPr kumimoji="1" lang="en-US" altLang="ja-JP" sz="1200" dirty="0"/>
                <a:t> </a:t>
              </a:r>
              <a:r>
                <a:rPr kumimoji="1" lang="en-US" altLang="ja-JP" sz="1200" dirty="0">
                  <a:hlinkClick r:id="rId21" action="ppaction://hlinksldjump"/>
                </a:rPr>
                <a:t>08F</a:t>
              </a:r>
              <a:endParaRPr kumimoji="1" lang="en-US" altLang="ja-JP" sz="1200" dirty="0"/>
            </a:p>
            <a:p>
              <a:r>
                <a:rPr lang="en-US" altLang="ja-JP" sz="1200" dirty="0"/>
                <a:t> </a:t>
              </a:r>
              <a:r>
                <a:rPr lang="en-US" altLang="ja-JP" sz="1200" dirty="0">
                  <a:hlinkClick r:id="rId22" action="ppaction://hlinksldjump"/>
                </a:rPr>
                <a:t>16F</a:t>
              </a:r>
              <a:endParaRPr lang="en-US" altLang="ja-JP" sz="1200" dirty="0"/>
            </a:p>
            <a:p>
              <a:r>
                <a:rPr lang="en-US" altLang="ja-JP" sz="1200" dirty="0"/>
                <a:t> </a:t>
              </a:r>
              <a:r>
                <a:rPr lang="en-US" altLang="ja-JP" sz="1200" dirty="0">
                  <a:hlinkClick r:id="rId23" action="ppaction://hlinksldjump"/>
                </a:rPr>
                <a:t>08/16F SS Exp</a:t>
              </a:r>
              <a:endParaRPr lang="en-US" altLang="ja-JP" sz="1200" dirty="0"/>
            </a:p>
            <a:p>
              <a:r>
                <a:rPr kumimoji="1" lang="en-US" altLang="ja-JP" sz="1200" dirty="0"/>
                <a:t> </a:t>
              </a:r>
              <a:r>
                <a:rPr kumimoji="1" lang="en-US" altLang="ja-JP" sz="1200" dirty="0">
                  <a:hlinkClick r:id="rId24" action="ppaction://hlinksldjump"/>
                </a:rPr>
                <a:t>Deference</a:t>
              </a:r>
              <a:endParaRPr kumimoji="1" lang="en-US" altLang="ja-JP" sz="1200" dirty="0"/>
            </a:p>
          </p:txBody>
        </p:sp>
        <p:sp>
          <p:nvSpPr>
            <p:cNvPr id="145" name="二等辺三角形 144">
              <a:extLst>
                <a:ext uri="{FF2B5EF4-FFF2-40B4-BE49-F238E27FC236}">
                  <a16:creationId xmlns:a16="http://schemas.microsoft.com/office/drawing/2014/main" id="{3F3010B2-BD77-4EBA-8810-F014620BEC02}"/>
                </a:ext>
              </a:extLst>
            </p:cNvPr>
            <p:cNvSpPr/>
            <p:nvPr/>
          </p:nvSpPr>
          <p:spPr>
            <a:xfrm rot="16200000">
              <a:off x="792838" y="4884995"/>
              <a:ext cx="107352" cy="216024"/>
            </a:xfrm>
            <a:prstGeom prst="triangle">
              <a:avLst/>
            </a:pr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123" name="円/楕円 100">
            <a:extLst>
              <a:ext uri="{FF2B5EF4-FFF2-40B4-BE49-F238E27FC236}">
                <a16:creationId xmlns:a16="http://schemas.microsoft.com/office/drawing/2014/main" id="{85B6F848-0DE9-4432-B612-AF557525C57E}"/>
              </a:ext>
            </a:extLst>
          </p:cNvPr>
          <p:cNvSpPr/>
          <p:nvPr/>
        </p:nvSpPr>
        <p:spPr>
          <a:xfrm>
            <a:off x="989424" y="6141535"/>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4" name="グループ化 13">
            <a:extLst>
              <a:ext uri="{FF2B5EF4-FFF2-40B4-BE49-F238E27FC236}">
                <a16:creationId xmlns:a16="http://schemas.microsoft.com/office/drawing/2014/main" id="{2B38637B-860A-DA1F-F1EF-B9165ECB599C}"/>
              </a:ext>
            </a:extLst>
          </p:cNvPr>
          <p:cNvGrpSpPr/>
          <p:nvPr/>
        </p:nvGrpSpPr>
        <p:grpSpPr>
          <a:xfrm>
            <a:off x="1622181" y="288390"/>
            <a:ext cx="2053631" cy="1949899"/>
            <a:chOff x="2645711" y="841076"/>
            <a:chExt cx="2667654" cy="2532159"/>
          </a:xfrm>
        </p:grpSpPr>
        <p:grpSp>
          <p:nvGrpSpPr>
            <p:cNvPr id="15" name="グループ化 14">
              <a:extLst>
                <a:ext uri="{FF2B5EF4-FFF2-40B4-BE49-F238E27FC236}">
                  <a16:creationId xmlns:a16="http://schemas.microsoft.com/office/drawing/2014/main" id="{E057F237-1F49-3D24-0F54-D3EEE0814C3B}"/>
                </a:ext>
              </a:extLst>
            </p:cNvPr>
            <p:cNvGrpSpPr/>
            <p:nvPr/>
          </p:nvGrpSpPr>
          <p:grpSpPr>
            <a:xfrm>
              <a:off x="2951391" y="1221263"/>
              <a:ext cx="2030342" cy="1771248"/>
              <a:chOff x="2951391" y="1221263"/>
              <a:chExt cx="2030342" cy="1771248"/>
            </a:xfrm>
          </p:grpSpPr>
          <p:sp>
            <p:nvSpPr>
              <p:cNvPr id="17" name="円/楕円 33">
                <a:extLst>
                  <a:ext uri="{FF2B5EF4-FFF2-40B4-BE49-F238E27FC236}">
                    <a16:creationId xmlns:a16="http://schemas.microsoft.com/office/drawing/2014/main" id="{43940E08-ECA1-EFFA-C0D9-8243F60D4335}"/>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3600" kern="0">
                  <a:solidFill>
                    <a:prstClr val="white"/>
                  </a:solidFill>
                  <a:latin typeface="Meiryo UI"/>
                  <a:ea typeface="Meiryo UI"/>
                </a:endParaRPr>
              </a:p>
            </p:txBody>
          </p:sp>
          <p:sp>
            <p:nvSpPr>
              <p:cNvPr id="18" name="角丸四角形 34">
                <a:extLst>
                  <a:ext uri="{FF2B5EF4-FFF2-40B4-BE49-F238E27FC236}">
                    <a16:creationId xmlns:a16="http://schemas.microsoft.com/office/drawing/2014/main" id="{A297B232-1D75-931C-C68D-B793D95EBB00}"/>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2800" b="1" kern="0" dirty="0">
                    <a:solidFill>
                      <a:prstClr val="white"/>
                    </a:solidFill>
                    <a:latin typeface="Calibri"/>
                    <a:ea typeface="Meiryo UI"/>
                  </a:rPr>
                  <a:t>Frame</a:t>
                </a:r>
                <a:endParaRPr kumimoji="0" lang="ja-JP" altLang="en-US" sz="2400" b="1" kern="0" dirty="0">
                  <a:solidFill>
                    <a:prstClr val="white"/>
                  </a:solidFill>
                  <a:latin typeface="Calibri"/>
                  <a:ea typeface="Meiryo UI"/>
                </a:endParaRPr>
              </a:p>
            </p:txBody>
          </p:sp>
        </p:grpSp>
        <p:pic>
          <p:nvPicPr>
            <p:cNvPr id="16" name="Picture 2" descr="C:\Users\toa27839.TOA\AppData\Local\Temp\notesEA312D\Bubble_material_noshadow-01.png">
              <a:extLst>
                <a:ext uri="{FF2B5EF4-FFF2-40B4-BE49-F238E27FC236}">
                  <a16:creationId xmlns:a16="http://schemas.microsoft.com/office/drawing/2014/main" id="{4E452A3D-D137-55FA-D49D-61AA1EE28AD4}"/>
                </a:ext>
              </a:extLst>
            </p:cNvPr>
            <p:cNvPicPr>
              <a:picLocks noChangeAspect="1" noChangeArrowheads="1"/>
            </p:cNvPicPr>
            <p:nvPr/>
          </p:nvPicPr>
          <p:blipFill rotWithShape="1">
            <a:blip r:embed="rId25"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36605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11"/>
                                        </p:tgtEl>
                                        <p:attrNameLst>
                                          <p:attrName>style.visibility</p:attrName>
                                        </p:attrNameLst>
                                      </p:cBhvr>
                                      <p:to>
                                        <p:strVal val="visible"/>
                                      </p:to>
                                    </p:set>
                                    <p:anim calcmode="lin" valueType="num">
                                      <p:cBhvr additive="base">
                                        <p:cTn id="7" dur="500" fill="hold"/>
                                        <p:tgtEl>
                                          <p:spTgt spid="311"/>
                                        </p:tgtEl>
                                        <p:attrNameLst>
                                          <p:attrName>ppt_x</p:attrName>
                                        </p:attrNameLst>
                                      </p:cBhvr>
                                      <p:tavLst>
                                        <p:tav tm="0">
                                          <p:val>
                                            <p:strVal val="#ppt_x"/>
                                          </p:val>
                                        </p:tav>
                                        <p:tav tm="100000">
                                          <p:val>
                                            <p:strVal val="#ppt_x"/>
                                          </p:val>
                                        </p:tav>
                                      </p:tavLst>
                                    </p:anim>
                                    <p:anim calcmode="lin" valueType="num">
                                      <p:cBhvr additive="base">
                                        <p:cTn id="8" dur="500" fill="hold"/>
                                        <p:tgtEl>
                                          <p:spTgt spid="31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12"/>
                                        </p:tgtEl>
                                        <p:attrNameLst>
                                          <p:attrName>style.visibility</p:attrName>
                                        </p:attrNameLst>
                                      </p:cBhvr>
                                      <p:to>
                                        <p:strVal val="visible"/>
                                      </p:to>
                                    </p:set>
                                    <p:anim calcmode="lin" valueType="num">
                                      <p:cBhvr additive="base">
                                        <p:cTn id="15" dur="500" fill="hold"/>
                                        <p:tgtEl>
                                          <p:spTgt spid="312"/>
                                        </p:tgtEl>
                                        <p:attrNameLst>
                                          <p:attrName>ppt_x</p:attrName>
                                        </p:attrNameLst>
                                      </p:cBhvr>
                                      <p:tavLst>
                                        <p:tav tm="0">
                                          <p:val>
                                            <p:strVal val="#ppt_x"/>
                                          </p:val>
                                        </p:tav>
                                        <p:tav tm="100000">
                                          <p:val>
                                            <p:strVal val="#ppt_x"/>
                                          </p:val>
                                        </p:tav>
                                      </p:tavLst>
                                    </p:anim>
                                    <p:anim calcmode="lin" valueType="num">
                                      <p:cBhvr additive="base">
                                        <p:cTn id="16" dur="500" fill="hold"/>
                                        <p:tgtEl>
                                          <p:spTgt spid="312"/>
                                        </p:tgtEl>
                                        <p:attrNameLst>
                                          <p:attrName>ppt_y</p:attrName>
                                        </p:attrNameLst>
                                      </p:cBhvr>
                                      <p:tavLst>
                                        <p:tav tm="0">
                                          <p:val>
                                            <p:strVal val="1+#ppt_h/2"/>
                                          </p:val>
                                        </p:tav>
                                        <p:tav tm="100000">
                                          <p:val>
                                            <p:strVal val="#ppt_y"/>
                                          </p:val>
                                        </p:tav>
                                      </p:tavLst>
                                    </p:anim>
                                  </p:childTnLst>
                                </p:cTn>
                              </p:par>
                              <p:par>
                                <p:cTn id="17" presetID="1" presetClass="mediacall" presetSubtype="0" fill="hold" nodeType="withEffect">
                                  <p:stCondLst>
                                    <p:cond delay="0"/>
                                  </p:stCondLst>
                                  <p:childTnLst>
                                    <p:cmd type="call" cmd="playFrom(0.0)">
                                      <p:cBhvr>
                                        <p:cTn id="18" dur="16400" fill="hold"/>
                                        <p:tgtEl>
                                          <p:spTgt spid="311"/>
                                        </p:tgtEl>
                                      </p:cBhvr>
                                    </p:cmd>
                                  </p:childTnLst>
                                </p:cTn>
                              </p:par>
                              <p:par>
                                <p:cTn id="19" presetID="10" presetClass="entr" presetSubtype="0" fill="hold" nodeType="withEffect">
                                  <p:stCondLst>
                                    <p:cond delay="50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10" presetClass="entr" presetSubtype="0" fill="hold" nodeType="withEffect">
                                  <p:stCondLst>
                                    <p:cond delay="500"/>
                                  </p:stCondLst>
                                  <p:childTnLst>
                                    <p:set>
                                      <p:cBhvr>
                                        <p:cTn id="23" dur="1" fill="hold">
                                          <p:stCondLst>
                                            <p:cond delay="0"/>
                                          </p:stCondLst>
                                        </p:cTn>
                                        <p:tgtEl>
                                          <p:spTgt spid="130"/>
                                        </p:tgtEl>
                                        <p:attrNameLst>
                                          <p:attrName>style.visibility</p:attrName>
                                        </p:attrNameLst>
                                      </p:cBhvr>
                                      <p:to>
                                        <p:strVal val="visible"/>
                                      </p:to>
                                    </p:set>
                                    <p:animEffect transition="in" filter="fade">
                                      <p:cBhvr>
                                        <p:cTn id="24" dur="500"/>
                                        <p:tgtEl>
                                          <p:spTgt spid="130"/>
                                        </p:tgtEl>
                                      </p:cBhvr>
                                    </p:animEffect>
                                  </p:childTnLst>
                                </p:cTn>
                              </p:par>
                              <p:par>
                                <p:cTn id="25" presetID="64" presetClass="path" presetSubtype="0" accel="50000" decel="50000" fill="hold" nodeType="withEffect">
                                  <p:stCondLst>
                                    <p:cond delay="1000"/>
                                  </p:stCondLst>
                                  <p:childTnLst>
                                    <p:animMotion origin="layout" path="M 2.5E-6 -4.42421E-6 L 2.5E-6 -0.03334 " pathEditMode="relative" rAng="0" ptsTypes="AA">
                                      <p:cBhvr>
                                        <p:cTn id="26" dur="500" fill="hold"/>
                                        <p:tgtEl>
                                          <p:spTgt spid="130"/>
                                        </p:tgtEl>
                                        <p:attrNameLst>
                                          <p:attrName>ppt_x</p:attrName>
                                          <p:attrName>ppt_y</p:attrName>
                                        </p:attrNameLst>
                                      </p:cBhvr>
                                      <p:rCtr x="0" y="-1667"/>
                                    </p:animMotion>
                                  </p:childTnLst>
                                </p:cTn>
                              </p:par>
                              <p:par>
                                <p:cTn id="27" presetID="10" presetClass="entr" presetSubtype="0" fill="hold" nodeType="withEffect">
                                  <p:stCondLst>
                                    <p:cond delay="100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30" repeatCount="indefinite" fill="hold" display="0">
                  <p:stCondLst>
                    <p:cond delay="indefinite"/>
                  </p:stCondLst>
                </p:cTn>
                <p:tgtEl>
                  <p:spTgt spid="311"/>
                </p:tgtEl>
              </p:cMediaNode>
            </p:video>
          </p:childTnLst>
        </p:cTn>
      </p:par>
    </p:tnLst>
    <p:bldLst>
      <p:bldP spid="7" grpId="0" animBg="1"/>
      <p:bldP spid="312"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5" name="グループ化 154"/>
          <p:cNvGrpSpPr/>
          <p:nvPr/>
        </p:nvGrpSpPr>
        <p:grpSpPr>
          <a:xfrm>
            <a:off x="5504995" y="1553598"/>
            <a:ext cx="4283098" cy="980909"/>
            <a:chOff x="3669572" y="1035306"/>
            <a:chExt cx="2855068" cy="653670"/>
          </a:xfrm>
        </p:grpSpPr>
        <p:pic>
          <p:nvPicPr>
            <p:cNvPr id="163" name="Picture 2"/>
            <p:cNvPicPr>
              <a:picLocks noChangeAspect="1" noChangeArrowheads="1"/>
            </p:cNvPicPr>
            <p:nvPr/>
          </p:nvPicPr>
          <p:blipFill>
            <a:blip r:embed="rId2"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588204" y="1035306"/>
              <a:ext cx="936436" cy="6536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64" name="Picture 2"/>
            <p:cNvPicPr>
              <a:picLocks noChangeAspect="1" noChangeArrowheads="1"/>
            </p:cNvPicPr>
            <p:nvPr/>
          </p:nvPicPr>
          <p:blipFill rotWithShape="1">
            <a:blip r:embed="rId3" cstate="print">
              <a:lum bright="70000" contrast="-70000"/>
              <a:extLst>
                <a:ext uri="{28A0092B-C50C-407E-A947-70E740481C1C}">
                  <a14:useLocalDpi xmlns:a14="http://schemas.microsoft.com/office/drawing/2010/main" val="0"/>
                </a:ext>
              </a:extLst>
            </a:blip>
            <a:srcRect/>
            <a:stretch/>
          </p:blipFill>
          <p:spPr bwMode="auto">
            <a:xfrm>
              <a:off x="3669572" y="1037109"/>
              <a:ext cx="1884768" cy="64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165"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371137" y="1577884"/>
            <a:ext cx="1404817" cy="9809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176" name="グループ化 175"/>
          <p:cNvGrpSpPr/>
          <p:nvPr/>
        </p:nvGrpSpPr>
        <p:grpSpPr>
          <a:xfrm>
            <a:off x="7519199" y="5622727"/>
            <a:ext cx="2682989" cy="1958556"/>
            <a:chOff x="31795888" y="2629188"/>
            <a:chExt cx="2880320" cy="2101985"/>
          </a:xfrm>
        </p:grpSpPr>
        <p:sp>
          <p:nvSpPr>
            <p:cNvPr id="190" name="正方形/長方形 189"/>
            <p:cNvSpPr/>
            <p:nvPr/>
          </p:nvSpPr>
          <p:spPr>
            <a:xfrm>
              <a:off x="31795888" y="2629188"/>
              <a:ext cx="2880320" cy="2101985"/>
            </a:xfrm>
            <a:prstGeom prst="rect">
              <a:avLst/>
            </a:prstGeom>
            <a:solidFill>
              <a:srgbClr val="8064A2">
                <a:lumMod val="20000"/>
                <a:lumOff val="80000"/>
              </a:srgbClr>
            </a:solidFill>
            <a:ln w="3175" cap="flat" cmpd="sng" algn="ctr">
              <a:noFill/>
              <a:prstDash val="solid"/>
            </a:ln>
            <a:effectLst/>
          </p:spPr>
          <p:txBody>
            <a:bodyPr rtlCol="0" anchor="t"/>
            <a:lstStyle/>
            <a:p>
              <a:pPr algn="ctr" defTabSz="7682880" fontAlgn="auto">
                <a:spcBef>
                  <a:spcPts val="0"/>
                </a:spcBef>
                <a:spcAft>
                  <a:spcPts val="0"/>
                </a:spcAft>
                <a:defRPr/>
              </a:pPr>
              <a:r>
                <a:rPr kumimoji="0" lang="en-US" altLang="ja-JP" sz="2100" b="1" kern="0" dirty="0">
                  <a:solidFill>
                    <a:srgbClr val="8064A2"/>
                  </a:solidFill>
                  <a:latin typeface="Calibri"/>
                  <a:ea typeface="ＭＳ Ｐゴシック"/>
                </a:rPr>
                <a:t>VX-3008F</a:t>
              </a:r>
              <a:endParaRPr kumimoji="0" lang="ja-JP" altLang="en-US" sz="2100" b="1" kern="0" dirty="0">
                <a:solidFill>
                  <a:srgbClr val="8064A2"/>
                </a:solidFill>
                <a:latin typeface="Calibri"/>
                <a:ea typeface="ＭＳ Ｐゴシック"/>
              </a:endParaRPr>
            </a:p>
          </p:txBody>
        </p:sp>
        <p:sp>
          <p:nvSpPr>
            <p:cNvPr id="191" name="フリーフォーム 190"/>
            <p:cNvSpPr/>
            <p:nvPr/>
          </p:nvSpPr>
          <p:spPr>
            <a:xfrm>
              <a:off x="32021585" y="3476728"/>
              <a:ext cx="251060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92" name="フリーフォーム 191"/>
            <p:cNvSpPr/>
            <p:nvPr/>
          </p:nvSpPr>
          <p:spPr>
            <a:xfrm flipV="1">
              <a:off x="32021585" y="3753588"/>
              <a:ext cx="2366591"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93" name="フリーフォーム 192"/>
            <p:cNvSpPr/>
            <p:nvPr/>
          </p:nvSpPr>
          <p:spPr>
            <a:xfrm>
              <a:off x="32021585" y="4444461"/>
              <a:ext cx="1850093" cy="71136"/>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sp>
        <p:nvSpPr>
          <p:cNvPr id="177" name="フリーフォーム 176"/>
          <p:cNvSpPr/>
          <p:nvPr/>
        </p:nvSpPr>
        <p:spPr>
          <a:xfrm>
            <a:off x="9449201" y="5626499"/>
            <a:ext cx="311553" cy="1954782"/>
          </a:xfrm>
          <a:custGeom>
            <a:avLst/>
            <a:gdLst>
              <a:gd name="connsiteX0" fmla="*/ 0 w 0"/>
              <a:gd name="connsiteY0" fmla="*/ 1175657 h 1175657"/>
              <a:gd name="connsiteX1" fmla="*/ 0 w 0"/>
              <a:gd name="connsiteY1" fmla="*/ 0 h 1175657"/>
            </a:gdLst>
            <a:ahLst/>
            <a:cxnLst>
              <a:cxn ang="0">
                <a:pos x="connsiteX0" y="connsiteY0"/>
              </a:cxn>
              <a:cxn ang="0">
                <a:pos x="connsiteX1" y="connsiteY1"/>
              </a:cxn>
            </a:cxnLst>
            <a:rect l="l" t="t" r="r" b="b"/>
            <a:pathLst>
              <a:path h="1175657">
                <a:moveTo>
                  <a:pt x="0" y="1175657"/>
                </a:moveTo>
                <a:lnTo>
                  <a:pt x="0"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nvGrpSpPr>
          <p:cNvPr id="178" name="グループ化 177"/>
          <p:cNvGrpSpPr/>
          <p:nvPr/>
        </p:nvGrpSpPr>
        <p:grpSpPr>
          <a:xfrm>
            <a:off x="10127963" y="6360766"/>
            <a:ext cx="131039" cy="1009993"/>
            <a:chOff x="37986432" y="3435029"/>
            <a:chExt cx="140677" cy="1083957"/>
          </a:xfrm>
        </p:grpSpPr>
        <p:sp>
          <p:nvSpPr>
            <p:cNvPr id="181" name="フリーフォーム 180"/>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83" name="フリーフォーム 182"/>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84" name="フリーフォーム 183"/>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85" name="フリーフォーム 184"/>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86" name="フリーフォーム 185"/>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87" name="フリーフォーム 186"/>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88" name="フリーフォーム 187"/>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89" name="フリーフォーム 188"/>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sp>
        <p:nvSpPr>
          <p:cNvPr id="162" name="正方形/長方形 161"/>
          <p:cNvSpPr/>
          <p:nvPr/>
        </p:nvSpPr>
        <p:spPr>
          <a:xfrm>
            <a:off x="7530789" y="3509085"/>
            <a:ext cx="2682989" cy="1958556"/>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defRPr/>
            </a:pPr>
            <a:r>
              <a:rPr kumimoji="0" lang="en-US" altLang="ja-JP" sz="2100" b="1" kern="0" dirty="0">
                <a:solidFill>
                  <a:srgbClr val="8064A2"/>
                </a:solidFill>
                <a:latin typeface="Calibri"/>
                <a:ea typeface="ＭＳ Ｐゴシック"/>
              </a:rPr>
              <a:t>VX-3008F</a:t>
            </a:r>
            <a:endParaRPr kumimoji="0" lang="ja-JP" altLang="en-US" sz="2100" b="1" kern="0" dirty="0">
              <a:solidFill>
                <a:srgbClr val="8064A2"/>
              </a:solidFill>
              <a:latin typeface="Calibri"/>
              <a:ea typeface="ＭＳ Ｐゴシック"/>
            </a:endParaRPr>
          </a:p>
        </p:txBody>
      </p:sp>
      <p:sp>
        <p:nvSpPr>
          <p:cNvPr id="174" name="フリーフォーム 173"/>
          <p:cNvSpPr/>
          <p:nvPr/>
        </p:nvSpPr>
        <p:spPr>
          <a:xfrm>
            <a:off x="7741024" y="4298791"/>
            <a:ext cx="2338604" cy="4260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72" name="フリーフォーム 171"/>
          <p:cNvSpPr/>
          <p:nvPr/>
        </p:nvSpPr>
        <p:spPr>
          <a:xfrm flipV="1">
            <a:off x="7741024" y="4556761"/>
            <a:ext cx="2204456" cy="4260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nvGrpSpPr>
          <p:cNvPr id="166" name="グループ化 165"/>
          <p:cNvGrpSpPr/>
          <p:nvPr/>
        </p:nvGrpSpPr>
        <p:grpSpPr>
          <a:xfrm>
            <a:off x="7741023" y="5065073"/>
            <a:ext cx="1723343" cy="272949"/>
            <a:chOff x="31792985" y="3331392"/>
            <a:chExt cx="1850093" cy="292937"/>
          </a:xfrm>
        </p:grpSpPr>
        <p:sp>
          <p:nvSpPr>
            <p:cNvPr id="168" name="フリーフォーム 167"/>
            <p:cNvSpPr/>
            <p:nvPr/>
          </p:nvSpPr>
          <p:spPr>
            <a:xfrm>
              <a:off x="31792985" y="3476728"/>
              <a:ext cx="1850093" cy="71136"/>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70" name="角丸四角形 169"/>
            <p:cNvSpPr/>
            <p:nvPr/>
          </p:nvSpPr>
          <p:spPr>
            <a:xfrm>
              <a:off x="32418942" y="3331392"/>
              <a:ext cx="1109030" cy="292937"/>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sz="1400" kern="0" dirty="0">
                  <a:solidFill>
                    <a:sysClr val="window" lastClr="FFFFFF"/>
                  </a:solidFill>
                  <a:latin typeface="Calibri"/>
                  <a:ea typeface="ＭＳ Ｐゴシック"/>
                </a:rPr>
                <a:t>sb AMP</a:t>
              </a:r>
              <a:endParaRPr kumimoji="0" lang="ja-JP" altLang="en-US" sz="1400" kern="0" dirty="0">
                <a:solidFill>
                  <a:sysClr val="window" lastClr="FFFFFF"/>
                </a:solidFill>
                <a:latin typeface="Calibri"/>
                <a:ea typeface="ＭＳ Ｐゴシック"/>
              </a:endParaRPr>
            </a:p>
          </p:txBody>
        </p:sp>
      </p:grpSp>
      <p:sp>
        <p:nvSpPr>
          <p:cNvPr id="146" name="フリーフォーム 145"/>
          <p:cNvSpPr/>
          <p:nvPr/>
        </p:nvSpPr>
        <p:spPr>
          <a:xfrm>
            <a:off x="9452678" y="3509085"/>
            <a:ext cx="257376" cy="1945741"/>
          </a:xfrm>
          <a:custGeom>
            <a:avLst/>
            <a:gdLst>
              <a:gd name="connsiteX0" fmla="*/ 0 w 0"/>
              <a:gd name="connsiteY0" fmla="*/ 1175657 h 1175657"/>
              <a:gd name="connsiteX1" fmla="*/ 0 w 0"/>
              <a:gd name="connsiteY1" fmla="*/ 0 h 1175657"/>
            </a:gdLst>
            <a:ahLst/>
            <a:cxnLst>
              <a:cxn ang="0">
                <a:pos x="connsiteX0" y="connsiteY0"/>
              </a:cxn>
              <a:cxn ang="0">
                <a:pos x="connsiteX1" y="connsiteY1"/>
              </a:cxn>
            </a:cxnLst>
            <a:rect l="l" t="t" r="r" b="b"/>
            <a:pathLst>
              <a:path h="1175657">
                <a:moveTo>
                  <a:pt x="0" y="1175657"/>
                </a:moveTo>
                <a:lnTo>
                  <a:pt x="0"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nvGrpSpPr>
          <p:cNvPr id="147" name="グループ化 146"/>
          <p:cNvGrpSpPr/>
          <p:nvPr/>
        </p:nvGrpSpPr>
        <p:grpSpPr>
          <a:xfrm>
            <a:off x="10139553" y="4247124"/>
            <a:ext cx="131039" cy="1009993"/>
            <a:chOff x="37986432" y="3435029"/>
            <a:chExt cx="140677" cy="1083957"/>
          </a:xfrm>
        </p:grpSpPr>
        <p:sp>
          <p:nvSpPr>
            <p:cNvPr id="149" name="フリーフォーム 148"/>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50" name="フリーフォーム 149"/>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56" name="フリーフォーム 155"/>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57" name="フリーフォーム 156"/>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58" name="フリーフォーム 157"/>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59" name="フリーフォーム 158"/>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60" name="フリーフォーム 159"/>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61" name="フリーフォーム 160"/>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sp>
        <p:nvSpPr>
          <p:cNvPr id="142" name="フリーフォーム 141"/>
          <p:cNvSpPr/>
          <p:nvPr/>
        </p:nvSpPr>
        <p:spPr>
          <a:xfrm>
            <a:off x="8239059" y="3509084"/>
            <a:ext cx="101412" cy="4073963"/>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43" name="フリーフォーム 142"/>
          <p:cNvSpPr/>
          <p:nvPr/>
        </p:nvSpPr>
        <p:spPr>
          <a:xfrm>
            <a:off x="9639077" y="3509084"/>
            <a:ext cx="166669" cy="4073963"/>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25400" cap="flat" cmpd="sng" algn="ctr">
            <a:solidFill>
              <a:srgbClr val="4BACC6">
                <a:lumMod val="75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44" name="フリーフォーム 143"/>
          <p:cNvSpPr/>
          <p:nvPr/>
        </p:nvSpPr>
        <p:spPr>
          <a:xfrm>
            <a:off x="9710055" y="3509084"/>
            <a:ext cx="107282" cy="4073963"/>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25400" cap="flat" cmpd="sng" algn="ctr">
            <a:solidFill>
              <a:srgbClr val="4BACC6">
                <a:lumMod val="75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95" name="正方形/長方形 194"/>
          <p:cNvSpPr/>
          <p:nvPr/>
        </p:nvSpPr>
        <p:spPr>
          <a:xfrm>
            <a:off x="10670383" y="5612302"/>
            <a:ext cx="2682989" cy="1958556"/>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defRPr/>
            </a:pPr>
            <a:r>
              <a:rPr kumimoji="0" lang="en-US" altLang="ja-JP" sz="2100" b="1" kern="0" dirty="0">
                <a:solidFill>
                  <a:srgbClr val="8064A2"/>
                </a:solidFill>
                <a:latin typeface="Calibri"/>
                <a:ea typeface="ＭＳ Ｐゴシック"/>
              </a:rPr>
              <a:t>VX-3016F</a:t>
            </a:r>
            <a:endParaRPr kumimoji="0" lang="ja-JP" altLang="en-US" sz="2100" b="1" kern="0" dirty="0">
              <a:solidFill>
                <a:srgbClr val="8064A2"/>
              </a:solidFill>
              <a:latin typeface="Calibri"/>
              <a:ea typeface="ＭＳ Ｐゴシック"/>
            </a:endParaRPr>
          </a:p>
        </p:txBody>
      </p:sp>
      <p:sp>
        <p:nvSpPr>
          <p:cNvPr id="196" name="フリーフォーム 195"/>
          <p:cNvSpPr/>
          <p:nvPr/>
        </p:nvSpPr>
        <p:spPr>
          <a:xfrm>
            <a:off x="10880618" y="6402010"/>
            <a:ext cx="2338604" cy="4260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97" name="フリーフォーム 196"/>
          <p:cNvSpPr/>
          <p:nvPr/>
        </p:nvSpPr>
        <p:spPr>
          <a:xfrm>
            <a:off x="10880617" y="7303709"/>
            <a:ext cx="2107264" cy="7670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98" name="フリーフォーム 197"/>
          <p:cNvSpPr/>
          <p:nvPr/>
        </p:nvSpPr>
        <p:spPr>
          <a:xfrm>
            <a:off x="12600385" y="5616074"/>
            <a:ext cx="311553" cy="1954782"/>
          </a:xfrm>
          <a:custGeom>
            <a:avLst/>
            <a:gdLst>
              <a:gd name="connsiteX0" fmla="*/ 0 w 0"/>
              <a:gd name="connsiteY0" fmla="*/ 1175657 h 1175657"/>
              <a:gd name="connsiteX1" fmla="*/ 0 w 0"/>
              <a:gd name="connsiteY1" fmla="*/ 0 h 1175657"/>
            </a:gdLst>
            <a:ahLst/>
            <a:cxnLst>
              <a:cxn ang="0">
                <a:pos x="connsiteX0" y="connsiteY0"/>
              </a:cxn>
              <a:cxn ang="0">
                <a:pos x="connsiteX1" y="connsiteY1"/>
              </a:cxn>
            </a:cxnLst>
            <a:rect l="l" t="t" r="r" b="b"/>
            <a:pathLst>
              <a:path h="1175657">
                <a:moveTo>
                  <a:pt x="0" y="1175657"/>
                </a:moveTo>
                <a:lnTo>
                  <a:pt x="0"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00" name="正方形/長方形 199"/>
          <p:cNvSpPr/>
          <p:nvPr/>
        </p:nvSpPr>
        <p:spPr>
          <a:xfrm>
            <a:off x="10681973" y="3498660"/>
            <a:ext cx="2682989" cy="1958556"/>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defRPr/>
            </a:pPr>
            <a:r>
              <a:rPr kumimoji="0" lang="en-US" altLang="ja-JP" sz="2100" b="1" kern="0" dirty="0">
                <a:solidFill>
                  <a:srgbClr val="8064A2"/>
                </a:solidFill>
                <a:latin typeface="Calibri"/>
                <a:ea typeface="ＭＳ Ｐゴシック"/>
              </a:rPr>
              <a:t>VX-3016F</a:t>
            </a:r>
            <a:endParaRPr kumimoji="0" lang="ja-JP" altLang="en-US" sz="2100" b="1" kern="0" dirty="0">
              <a:solidFill>
                <a:srgbClr val="8064A2"/>
              </a:solidFill>
              <a:latin typeface="Calibri"/>
              <a:ea typeface="ＭＳ Ｐゴシック"/>
            </a:endParaRPr>
          </a:p>
        </p:txBody>
      </p:sp>
      <p:sp>
        <p:nvSpPr>
          <p:cNvPr id="205" name="フリーフォーム 204"/>
          <p:cNvSpPr/>
          <p:nvPr/>
        </p:nvSpPr>
        <p:spPr>
          <a:xfrm>
            <a:off x="10892208" y="4288366"/>
            <a:ext cx="2338604" cy="4260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03" name="フリーフォーム 202"/>
          <p:cNvSpPr/>
          <p:nvPr/>
        </p:nvSpPr>
        <p:spPr>
          <a:xfrm>
            <a:off x="10892208" y="5190067"/>
            <a:ext cx="2095675" cy="89522"/>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07" name="フリーフォーム 206"/>
          <p:cNvSpPr/>
          <p:nvPr/>
        </p:nvSpPr>
        <p:spPr>
          <a:xfrm>
            <a:off x="12603862" y="3498659"/>
            <a:ext cx="257376" cy="1945742"/>
          </a:xfrm>
          <a:custGeom>
            <a:avLst/>
            <a:gdLst>
              <a:gd name="connsiteX0" fmla="*/ 0 w 0"/>
              <a:gd name="connsiteY0" fmla="*/ 1175657 h 1175657"/>
              <a:gd name="connsiteX1" fmla="*/ 0 w 0"/>
              <a:gd name="connsiteY1" fmla="*/ 0 h 1175657"/>
            </a:gdLst>
            <a:ahLst/>
            <a:cxnLst>
              <a:cxn ang="0">
                <a:pos x="connsiteX0" y="connsiteY0"/>
              </a:cxn>
              <a:cxn ang="0">
                <a:pos x="connsiteX1" y="connsiteY1"/>
              </a:cxn>
            </a:cxnLst>
            <a:rect l="l" t="t" r="r" b="b"/>
            <a:pathLst>
              <a:path h="1175657">
                <a:moveTo>
                  <a:pt x="0" y="1175657"/>
                </a:moveTo>
                <a:lnTo>
                  <a:pt x="0"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08" name="フリーフォーム 207"/>
          <p:cNvSpPr/>
          <p:nvPr/>
        </p:nvSpPr>
        <p:spPr>
          <a:xfrm>
            <a:off x="11390242" y="3498659"/>
            <a:ext cx="101412" cy="4073963"/>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10" name="フリーフォーム 209"/>
          <p:cNvSpPr/>
          <p:nvPr/>
        </p:nvSpPr>
        <p:spPr>
          <a:xfrm>
            <a:off x="12861239" y="3498659"/>
            <a:ext cx="107282" cy="4073963"/>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25400" cap="flat" cmpd="sng" algn="ctr">
            <a:solidFill>
              <a:srgbClr val="4BACC6">
                <a:lumMod val="75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nvGrpSpPr>
          <p:cNvPr id="212" name="グループ化 211"/>
          <p:cNvGrpSpPr/>
          <p:nvPr/>
        </p:nvGrpSpPr>
        <p:grpSpPr>
          <a:xfrm>
            <a:off x="13304889" y="4199260"/>
            <a:ext cx="131039" cy="1009993"/>
            <a:chOff x="37986432" y="3435029"/>
            <a:chExt cx="140677" cy="1083957"/>
          </a:xfrm>
        </p:grpSpPr>
        <p:sp>
          <p:nvSpPr>
            <p:cNvPr id="223" name="フリーフォーム 222"/>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24" name="フリーフォーム 223"/>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25" name="フリーフォーム 224"/>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26" name="フリーフォーム 225"/>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27" name="フリーフォーム 226"/>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28" name="フリーフォーム 227"/>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29" name="フリーフォーム 228"/>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31" name="フリーフォーム 230"/>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grpSp>
        <p:nvGrpSpPr>
          <p:cNvPr id="214" name="グループ化 213"/>
          <p:cNvGrpSpPr/>
          <p:nvPr/>
        </p:nvGrpSpPr>
        <p:grpSpPr>
          <a:xfrm>
            <a:off x="13312041" y="4269596"/>
            <a:ext cx="131039" cy="1009993"/>
            <a:chOff x="37986432" y="3435029"/>
            <a:chExt cx="140677" cy="1083957"/>
          </a:xfrm>
        </p:grpSpPr>
        <p:sp>
          <p:nvSpPr>
            <p:cNvPr id="215" name="フリーフォーム 214"/>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16" name="フリーフォーム 215"/>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17" name="フリーフォーム 216"/>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18" name="フリーフォーム 217"/>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19" name="フリーフォーム 218"/>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20" name="フリーフォーム 219"/>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21" name="フリーフォーム 220"/>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22" name="フリーフォーム 221"/>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grpSp>
        <p:nvGrpSpPr>
          <p:cNvPr id="234" name="グループ化 233"/>
          <p:cNvGrpSpPr/>
          <p:nvPr/>
        </p:nvGrpSpPr>
        <p:grpSpPr>
          <a:xfrm>
            <a:off x="13310099" y="6288094"/>
            <a:ext cx="131039" cy="1009993"/>
            <a:chOff x="37986432" y="3435029"/>
            <a:chExt cx="140677" cy="1083957"/>
          </a:xfrm>
        </p:grpSpPr>
        <p:sp>
          <p:nvSpPr>
            <p:cNvPr id="246" name="フリーフォーム 245"/>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47" name="フリーフォーム 246"/>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48" name="フリーフォーム 247"/>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49" name="フリーフォーム 248"/>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50" name="フリーフォーム 249"/>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59" name="フリーフォーム 258"/>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60" name="フリーフォーム 259"/>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61" name="フリーフォーム 260"/>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grpSp>
        <p:nvGrpSpPr>
          <p:cNvPr id="236" name="グループ化 235"/>
          <p:cNvGrpSpPr/>
          <p:nvPr/>
        </p:nvGrpSpPr>
        <p:grpSpPr>
          <a:xfrm>
            <a:off x="13317251" y="6358429"/>
            <a:ext cx="131039" cy="1009993"/>
            <a:chOff x="37986432" y="3435029"/>
            <a:chExt cx="140677" cy="1083957"/>
          </a:xfrm>
        </p:grpSpPr>
        <p:sp>
          <p:nvSpPr>
            <p:cNvPr id="237" name="フリーフォーム 236"/>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38" name="フリーフォーム 237"/>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40" name="フリーフォーム 239"/>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41" name="フリーフォーム 240"/>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42" name="フリーフォーム 241"/>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43" name="フリーフォーム 242"/>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44" name="フリーフォーム 243"/>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45" name="フリーフォーム 244"/>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sp>
        <p:nvSpPr>
          <p:cNvPr id="264" name="角丸四角形 263"/>
          <p:cNvSpPr/>
          <p:nvPr/>
        </p:nvSpPr>
        <p:spPr>
          <a:xfrm>
            <a:off x="7394061" y="6266778"/>
            <a:ext cx="670747" cy="1196909"/>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kern="0" dirty="0">
                <a:solidFill>
                  <a:sysClr val="window" lastClr="FFFFFF"/>
                </a:solidFill>
                <a:latin typeface="Calibri"/>
                <a:ea typeface="ＭＳ Ｐゴシック"/>
              </a:rPr>
              <a:t>matrix</a:t>
            </a:r>
            <a:endParaRPr kumimoji="0" lang="ja-JP" altLang="en-US" kern="0" dirty="0">
              <a:solidFill>
                <a:sysClr val="window" lastClr="FFFFFF"/>
              </a:solidFill>
              <a:latin typeface="Calibri"/>
              <a:ea typeface="ＭＳ Ｐゴシック"/>
            </a:endParaRPr>
          </a:p>
        </p:txBody>
      </p:sp>
      <p:sp>
        <p:nvSpPr>
          <p:cNvPr id="265" name="角丸四角形 264"/>
          <p:cNvSpPr/>
          <p:nvPr/>
        </p:nvSpPr>
        <p:spPr>
          <a:xfrm>
            <a:off x="10557781" y="6252087"/>
            <a:ext cx="670747" cy="1196909"/>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kern="0" dirty="0">
                <a:solidFill>
                  <a:sysClr val="window" lastClr="FFFFFF"/>
                </a:solidFill>
                <a:latin typeface="Calibri"/>
                <a:ea typeface="ＭＳ Ｐゴシック"/>
              </a:rPr>
              <a:t>matrix</a:t>
            </a:r>
            <a:endParaRPr kumimoji="0" lang="ja-JP" altLang="en-US" kern="0" dirty="0">
              <a:solidFill>
                <a:sysClr val="window" lastClr="FFFFFF"/>
              </a:solidFill>
              <a:latin typeface="Calibri"/>
              <a:ea typeface="ＭＳ Ｐゴシック"/>
            </a:endParaRPr>
          </a:p>
        </p:txBody>
      </p:sp>
      <p:sp>
        <p:nvSpPr>
          <p:cNvPr id="267" name="正方形/長方形 266"/>
          <p:cNvSpPr/>
          <p:nvPr/>
        </p:nvSpPr>
        <p:spPr>
          <a:xfrm>
            <a:off x="2196627" y="4074527"/>
            <a:ext cx="1832518" cy="681971"/>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defRPr/>
            </a:pPr>
            <a:r>
              <a:rPr kumimoji="0" lang="en-US" altLang="ja-JP" sz="1700" b="1" kern="0" dirty="0">
                <a:solidFill>
                  <a:srgbClr val="8064A2"/>
                </a:solidFill>
                <a:latin typeface="Calibri"/>
                <a:ea typeface="ＭＳ Ｐゴシック"/>
              </a:rPr>
              <a:t>VX-3008F</a:t>
            </a:r>
            <a:endParaRPr kumimoji="0" lang="ja-JP" altLang="en-US" sz="1700" b="1" kern="0" dirty="0">
              <a:solidFill>
                <a:srgbClr val="8064A2"/>
              </a:solidFill>
              <a:latin typeface="Calibri"/>
              <a:ea typeface="ＭＳ Ｐゴシック"/>
            </a:endParaRPr>
          </a:p>
        </p:txBody>
      </p:sp>
      <p:sp>
        <p:nvSpPr>
          <p:cNvPr id="268" name="正方形/長方形 267"/>
          <p:cNvSpPr/>
          <p:nvPr/>
        </p:nvSpPr>
        <p:spPr>
          <a:xfrm>
            <a:off x="2196627" y="4892026"/>
            <a:ext cx="1832518" cy="681971"/>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defRPr/>
            </a:pPr>
            <a:r>
              <a:rPr kumimoji="0" lang="en-US" altLang="ja-JP" sz="1700" b="1" kern="0" dirty="0">
                <a:solidFill>
                  <a:srgbClr val="8064A2"/>
                </a:solidFill>
                <a:latin typeface="Calibri"/>
                <a:ea typeface="ＭＳ Ｐゴシック"/>
              </a:rPr>
              <a:t>VX-3008F</a:t>
            </a:r>
            <a:endParaRPr kumimoji="0" lang="ja-JP" altLang="en-US" sz="1700" b="1" kern="0" dirty="0">
              <a:solidFill>
                <a:srgbClr val="8064A2"/>
              </a:solidFill>
              <a:latin typeface="Calibri"/>
              <a:ea typeface="ＭＳ Ｐゴシック"/>
            </a:endParaRPr>
          </a:p>
        </p:txBody>
      </p:sp>
      <p:sp>
        <p:nvSpPr>
          <p:cNvPr id="269" name="フリーフォーム 268"/>
          <p:cNvSpPr/>
          <p:nvPr/>
        </p:nvSpPr>
        <p:spPr>
          <a:xfrm>
            <a:off x="2605708" y="4530808"/>
            <a:ext cx="1189519" cy="0"/>
          </a:xfrm>
          <a:custGeom>
            <a:avLst/>
            <a:gdLst>
              <a:gd name="connsiteX0" fmla="*/ 0 w 1277007"/>
              <a:gd name="connsiteY0" fmla="*/ 0 h 0"/>
              <a:gd name="connsiteX1" fmla="*/ 1277007 w 1277007"/>
              <a:gd name="connsiteY1" fmla="*/ 0 h 0"/>
            </a:gdLst>
            <a:ahLst/>
            <a:cxnLst>
              <a:cxn ang="0">
                <a:pos x="connsiteX0" y="connsiteY0"/>
              </a:cxn>
              <a:cxn ang="0">
                <a:pos x="connsiteX1" y="connsiteY1"/>
              </a:cxn>
            </a:cxnLst>
            <a:rect l="l" t="t" r="r" b="b"/>
            <a:pathLst>
              <a:path w="1277007">
                <a:moveTo>
                  <a:pt x="0" y="0"/>
                </a:moveTo>
                <a:lnTo>
                  <a:pt x="1277007" y="0"/>
                </a:lnTo>
              </a:path>
            </a:pathLst>
          </a:custGeom>
          <a:noFill/>
          <a:ln w="25400" cap="flat" cmpd="sng" algn="ctr">
            <a:solidFill>
              <a:srgbClr val="4BACC6">
                <a:lumMod val="75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3200" kern="0">
              <a:solidFill>
                <a:prstClr val="white"/>
              </a:solidFill>
              <a:latin typeface="Calibri"/>
              <a:ea typeface="ＭＳ Ｐゴシック"/>
            </a:endParaRPr>
          </a:p>
        </p:txBody>
      </p:sp>
      <p:sp>
        <p:nvSpPr>
          <p:cNvPr id="270" name="フリーフォーム 269"/>
          <p:cNvSpPr/>
          <p:nvPr/>
        </p:nvSpPr>
        <p:spPr>
          <a:xfrm>
            <a:off x="3560258" y="4516273"/>
            <a:ext cx="264337" cy="871844"/>
          </a:xfrm>
          <a:custGeom>
            <a:avLst/>
            <a:gdLst>
              <a:gd name="connsiteX0" fmla="*/ 0 w 283779"/>
              <a:gd name="connsiteY0" fmla="*/ 0 h 772510"/>
              <a:gd name="connsiteX1" fmla="*/ 0 w 283779"/>
              <a:gd name="connsiteY1" fmla="*/ 772510 h 772510"/>
              <a:gd name="connsiteX2" fmla="*/ 283779 w 283779"/>
              <a:gd name="connsiteY2" fmla="*/ 772510 h 772510"/>
            </a:gdLst>
            <a:ahLst/>
            <a:cxnLst>
              <a:cxn ang="0">
                <a:pos x="connsiteX0" y="connsiteY0"/>
              </a:cxn>
              <a:cxn ang="0">
                <a:pos x="connsiteX1" y="connsiteY1"/>
              </a:cxn>
              <a:cxn ang="0">
                <a:pos x="connsiteX2" y="connsiteY2"/>
              </a:cxn>
            </a:cxnLst>
            <a:rect l="l" t="t" r="r" b="b"/>
            <a:pathLst>
              <a:path w="283779" h="772510">
                <a:moveTo>
                  <a:pt x="0" y="0"/>
                </a:moveTo>
                <a:lnTo>
                  <a:pt x="0" y="772510"/>
                </a:lnTo>
                <a:lnTo>
                  <a:pt x="283779" y="772510"/>
                </a:lnTo>
              </a:path>
            </a:pathLst>
          </a:custGeom>
          <a:noFill/>
          <a:ln w="25400" cap="flat" cmpd="sng" algn="ctr">
            <a:solidFill>
              <a:srgbClr val="4BACC6">
                <a:lumMod val="75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3200" kern="0">
              <a:solidFill>
                <a:prstClr val="white"/>
              </a:solidFill>
              <a:latin typeface="Calibri"/>
              <a:ea typeface="ＭＳ Ｐゴシック"/>
            </a:endParaRPr>
          </a:p>
        </p:txBody>
      </p:sp>
      <p:sp>
        <p:nvSpPr>
          <p:cNvPr id="309" name="正方形/長方形 308"/>
          <p:cNvSpPr/>
          <p:nvPr/>
        </p:nvSpPr>
        <p:spPr>
          <a:xfrm>
            <a:off x="2191793" y="5662540"/>
            <a:ext cx="1832518" cy="681971"/>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defRPr/>
            </a:pPr>
            <a:r>
              <a:rPr kumimoji="0" lang="en-US" altLang="ja-JP" sz="1700" b="1" kern="0" dirty="0">
                <a:solidFill>
                  <a:srgbClr val="8064A2"/>
                </a:solidFill>
                <a:latin typeface="Calibri"/>
                <a:ea typeface="ＭＳ Ｐゴシック"/>
              </a:rPr>
              <a:t>VX-3008F</a:t>
            </a:r>
            <a:endParaRPr kumimoji="0" lang="ja-JP" altLang="en-US" sz="1700" b="1" kern="0" dirty="0">
              <a:solidFill>
                <a:srgbClr val="8064A2"/>
              </a:solidFill>
              <a:latin typeface="Calibri"/>
              <a:ea typeface="ＭＳ Ｐゴシック"/>
            </a:endParaRPr>
          </a:p>
        </p:txBody>
      </p:sp>
      <p:sp>
        <p:nvSpPr>
          <p:cNvPr id="314" name="フリーフォーム 313"/>
          <p:cNvSpPr/>
          <p:nvPr/>
        </p:nvSpPr>
        <p:spPr>
          <a:xfrm>
            <a:off x="3555425" y="5366854"/>
            <a:ext cx="264337" cy="791777"/>
          </a:xfrm>
          <a:custGeom>
            <a:avLst/>
            <a:gdLst>
              <a:gd name="connsiteX0" fmla="*/ 0 w 283779"/>
              <a:gd name="connsiteY0" fmla="*/ 0 h 772510"/>
              <a:gd name="connsiteX1" fmla="*/ 0 w 283779"/>
              <a:gd name="connsiteY1" fmla="*/ 772510 h 772510"/>
              <a:gd name="connsiteX2" fmla="*/ 283779 w 283779"/>
              <a:gd name="connsiteY2" fmla="*/ 772510 h 772510"/>
            </a:gdLst>
            <a:ahLst/>
            <a:cxnLst>
              <a:cxn ang="0">
                <a:pos x="connsiteX0" y="connsiteY0"/>
              </a:cxn>
              <a:cxn ang="0">
                <a:pos x="connsiteX1" y="connsiteY1"/>
              </a:cxn>
              <a:cxn ang="0">
                <a:pos x="connsiteX2" y="connsiteY2"/>
              </a:cxn>
            </a:cxnLst>
            <a:rect l="l" t="t" r="r" b="b"/>
            <a:pathLst>
              <a:path w="283779" h="772510">
                <a:moveTo>
                  <a:pt x="0" y="0"/>
                </a:moveTo>
                <a:lnTo>
                  <a:pt x="0" y="772510"/>
                </a:lnTo>
                <a:lnTo>
                  <a:pt x="283779" y="772510"/>
                </a:lnTo>
              </a:path>
            </a:pathLst>
          </a:custGeom>
          <a:noFill/>
          <a:ln w="25400" cap="flat" cmpd="sng" algn="ctr">
            <a:solidFill>
              <a:srgbClr val="4BACC6">
                <a:lumMod val="75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3200" kern="0">
              <a:solidFill>
                <a:prstClr val="white"/>
              </a:solidFill>
              <a:latin typeface="Calibri"/>
              <a:ea typeface="ＭＳ Ｐゴシック"/>
            </a:endParaRPr>
          </a:p>
        </p:txBody>
      </p:sp>
      <p:sp>
        <p:nvSpPr>
          <p:cNvPr id="316" name="正方形/長方形 315"/>
          <p:cNvSpPr/>
          <p:nvPr/>
        </p:nvSpPr>
        <p:spPr>
          <a:xfrm>
            <a:off x="2191793" y="6418935"/>
            <a:ext cx="1832518" cy="681971"/>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defRPr/>
            </a:pPr>
            <a:r>
              <a:rPr kumimoji="0" lang="en-US" altLang="ja-JP" sz="1700" b="1" kern="0" dirty="0">
                <a:solidFill>
                  <a:srgbClr val="8064A2"/>
                </a:solidFill>
                <a:latin typeface="Calibri"/>
                <a:ea typeface="ＭＳ Ｐゴシック"/>
              </a:rPr>
              <a:t>VX-3008F</a:t>
            </a:r>
            <a:endParaRPr kumimoji="0" lang="ja-JP" altLang="en-US" sz="1700" b="1" kern="0" dirty="0">
              <a:solidFill>
                <a:srgbClr val="8064A2"/>
              </a:solidFill>
              <a:latin typeface="Calibri"/>
              <a:ea typeface="ＭＳ Ｐゴシック"/>
            </a:endParaRPr>
          </a:p>
        </p:txBody>
      </p:sp>
      <p:sp>
        <p:nvSpPr>
          <p:cNvPr id="317" name="フリーフォーム 316"/>
          <p:cNvSpPr/>
          <p:nvPr/>
        </p:nvSpPr>
        <p:spPr>
          <a:xfrm>
            <a:off x="3555425" y="6123249"/>
            <a:ext cx="264337" cy="791777"/>
          </a:xfrm>
          <a:custGeom>
            <a:avLst/>
            <a:gdLst>
              <a:gd name="connsiteX0" fmla="*/ 0 w 283779"/>
              <a:gd name="connsiteY0" fmla="*/ 0 h 772510"/>
              <a:gd name="connsiteX1" fmla="*/ 0 w 283779"/>
              <a:gd name="connsiteY1" fmla="*/ 772510 h 772510"/>
              <a:gd name="connsiteX2" fmla="*/ 283779 w 283779"/>
              <a:gd name="connsiteY2" fmla="*/ 772510 h 772510"/>
            </a:gdLst>
            <a:ahLst/>
            <a:cxnLst>
              <a:cxn ang="0">
                <a:pos x="connsiteX0" y="connsiteY0"/>
              </a:cxn>
              <a:cxn ang="0">
                <a:pos x="connsiteX1" y="connsiteY1"/>
              </a:cxn>
              <a:cxn ang="0">
                <a:pos x="connsiteX2" y="connsiteY2"/>
              </a:cxn>
            </a:cxnLst>
            <a:rect l="l" t="t" r="r" b="b"/>
            <a:pathLst>
              <a:path w="283779" h="772510">
                <a:moveTo>
                  <a:pt x="0" y="0"/>
                </a:moveTo>
                <a:lnTo>
                  <a:pt x="0" y="772510"/>
                </a:lnTo>
                <a:lnTo>
                  <a:pt x="283779" y="772510"/>
                </a:lnTo>
              </a:path>
            </a:pathLst>
          </a:custGeom>
          <a:noFill/>
          <a:ln w="25400" cap="flat" cmpd="sng" algn="ctr">
            <a:solidFill>
              <a:srgbClr val="4BACC6">
                <a:lumMod val="75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3200" kern="0">
              <a:solidFill>
                <a:prstClr val="white"/>
              </a:solidFill>
              <a:latin typeface="Calibri"/>
              <a:ea typeface="ＭＳ Ｐゴシック"/>
            </a:endParaRPr>
          </a:p>
        </p:txBody>
      </p:sp>
      <p:grpSp>
        <p:nvGrpSpPr>
          <p:cNvPr id="19" name="グループ化 18"/>
          <p:cNvGrpSpPr/>
          <p:nvPr/>
        </p:nvGrpSpPr>
        <p:grpSpPr>
          <a:xfrm>
            <a:off x="8033990" y="4303107"/>
            <a:ext cx="1865592" cy="2425988"/>
            <a:chOff x="5142586" y="2867558"/>
            <a:chExt cx="1243584" cy="1616660"/>
          </a:xfrm>
        </p:grpSpPr>
        <p:sp>
          <p:nvSpPr>
            <p:cNvPr id="15" name="フリーフォーム 14"/>
            <p:cNvSpPr/>
            <p:nvPr/>
          </p:nvSpPr>
          <p:spPr>
            <a:xfrm>
              <a:off x="5142586" y="2867558"/>
              <a:ext cx="1207008" cy="0"/>
            </a:xfrm>
            <a:custGeom>
              <a:avLst/>
              <a:gdLst>
                <a:gd name="connsiteX0" fmla="*/ 0 w 1207008"/>
                <a:gd name="connsiteY0" fmla="*/ 0 h 0"/>
                <a:gd name="connsiteX1" fmla="*/ 1207008 w 1207008"/>
                <a:gd name="connsiteY1" fmla="*/ 0 h 0"/>
              </a:gdLst>
              <a:ahLst/>
              <a:cxnLst>
                <a:cxn ang="0">
                  <a:pos x="connsiteX0" y="connsiteY0"/>
                </a:cxn>
                <a:cxn ang="0">
                  <a:pos x="connsiteX1" y="connsiteY1"/>
                </a:cxn>
              </a:cxnLst>
              <a:rect l="l" t="t" r="r" b="b"/>
              <a:pathLst>
                <a:path w="1207008">
                  <a:moveTo>
                    <a:pt x="0" y="0"/>
                  </a:moveTo>
                  <a:lnTo>
                    <a:pt x="1207008" y="0"/>
                  </a:lnTo>
                </a:path>
              </a:pathLst>
            </a:custGeom>
            <a:noFill/>
            <a:ln w="38100">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a:off x="6261811" y="2882189"/>
              <a:ext cx="109728" cy="1382573"/>
            </a:xfrm>
            <a:custGeom>
              <a:avLst/>
              <a:gdLst>
                <a:gd name="connsiteX0" fmla="*/ 0 w 109728"/>
                <a:gd name="connsiteY0" fmla="*/ 0 h 1382573"/>
                <a:gd name="connsiteX1" fmla="*/ 0 w 109728"/>
                <a:gd name="connsiteY1" fmla="*/ 1382573 h 1382573"/>
                <a:gd name="connsiteX2" fmla="*/ 109728 w 109728"/>
                <a:gd name="connsiteY2" fmla="*/ 1382573 h 1382573"/>
              </a:gdLst>
              <a:ahLst/>
              <a:cxnLst>
                <a:cxn ang="0">
                  <a:pos x="connsiteX0" y="connsiteY0"/>
                </a:cxn>
                <a:cxn ang="0">
                  <a:pos x="connsiteX1" y="connsiteY1"/>
                </a:cxn>
                <a:cxn ang="0">
                  <a:pos x="connsiteX2" y="connsiteY2"/>
                </a:cxn>
              </a:cxnLst>
              <a:rect l="l" t="t" r="r" b="b"/>
              <a:pathLst>
                <a:path w="109728" h="1382573">
                  <a:moveTo>
                    <a:pt x="0" y="0"/>
                  </a:moveTo>
                  <a:lnTo>
                    <a:pt x="0" y="1382573"/>
                  </a:lnTo>
                  <a:lnTo>
                    <a:pt x="109728" y="1382573"/>
                  </a:lnTo>
                </a:path>
              </a:pathLst>
            </a:custGeom>
            <a:noFill/>
            <a:ln w="28575">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16"/>
            <p:cNvSpPr/>
            <p:nvPr/>
          </p:nvSpPr>
          <p:spPr>
            <a:xfrm>
              <a:off x="5157216" y="3065069"/>
              <a:ext cx="1228954" cy="0"/>
            </a:xfrm>
            <a:custGeom>
              <a:avLst/>
              <a:gdLst>
                <a:gd name="connsiteX0" fmla="*/ 0 w 1228954"/>
                <a:gd name="connsiteY0" fmla="*/ 0 h 0"/>
                <a:gd name="connsiteX1" fmla="*/ 1228954 w 1228954"/>
                <a:gd name="connsiteY1" fmla="*/ 0 h 0"/>
              </a:gdLst>
              <a:ahLst/>
              <a:cxnLst>
                <a:cxn ang="0">
                  <a:pos x="connsiteX0" y="connsiteY0"/>
                </a:cxn>
                <a:cxn ang="0">
                  <a:pos x="connsiteX1" y="connsiteY1"/>
                </a:cxn>
              </a:cxnLst>
              <a:rect l="l" t="t" r="r" b="b"/>
              <a:pathLst>
                <a:path w="1228954">
                  <a:moveTo>
                    <a:pt x="0" y="0"/>
                  </a:moveTo>
                  <a:lnTo>
                    <a:pt x="1228954" y="0"/>
                  </a:lnTo>
                </a:path>
              </a:pathLst>
            </a:custGeom>
            <a:noFill/>
            <a:ln w="28575">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17"/>
            <p:cNvSpPr/>
            <p:nvPr/>
          </p:nvSpPr>
          <p:spPr>
            <a:xfrm>
              <a:off x="6210605" y="3057754"/>
              <a:ext cx="168249" cy="1426464"/>
            </a:xfrm>
            <a:custGeom>
              <a:avLst/>
              <a:gdLst>
                <a:gd name="connsiteX0" fmla="*/ 0 w 168249"/>
                <a:gd name="connsiteY0" fmla="*/ 0 h 1426464"/>
                <a:gd name="connsiteX1" fmla="*/ 0 w 168249"/>
                <a:gd name="connsiteY1" fmla="*/ 1426464 h 1426464"/>
                <a:gd name="connsiteX2" fmla="*/ 168249 w 168249"/>
                <a:gd name="connsiteY2" fmla="*/ 1426464 h 1426464"/>
              </a:gdLst>
              <a:ahLst/>
              <a:cxnLst>
                <a:cxn ang="0">
                  <a:pos x="connsiteX0" y="connsiteY0"/>
                </a:cxn>
                <a:cxn ang="0">
                  <a:pos x="connsiteX1" y="connsiteY1"/>
                </a:cxn>
                <a:cxn ang="0">
                  <a:pos x="connsiteX2" y="connsiteY2"/>
                </a:cxn>
              </a:cxnLst>
              <a:rect l="l" t="t" r="r" b="b"/>
              <a:pathLst>
                <a:path w="168249" h="1426464">
                  <a:moveTo>
                    <a:pt x="0" y="0"/>
                  </a:moveTo>
                  <a:lnTo>
                    <a:pt x="0" y="1426464"/>
                  </a:lnTo>
                  <a:lnTo>
                    <a:pt x="168249" y="1426464"/>
                  </a:lnTo>
                </a:path>
              </a:pathLst>
            </a:custGeom>
            <a:noFill/>
            <a:ln w="28575">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73" name="角丸四角形 172"/>
          <p:cNvSpPr/>
          <p:nvPr/>
        </p:nvSpPr>
        <p:spPr>
          <a:xfrm>
            <a:off x="8324096" y="4463941"/>
            <a:ext cx="1033050" cy="272949"/>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kern="0" dirty="0">
                <a:solidFill>
                  <a:sysClr val="window" lastClr="FFFFFF"/>
                </a:solidFill>
                <a:latin typeface="Calibri"/>
                <a:ea typeface="ＭＳ Ｐゴシック"/>
              </a:rPr>
              <a:t>AMP</a:t>
            </a:r>
            <a:endParaRPr kumimoji="0" lang="ja-JP" altLang="en-US" kern="0" dirty="0">
              <a:solidFill>
                <a:sysClr val="window" lastClr="FFFFFF"/>
              </a:solidFill>
              <a:latin typeface="Calibri"/>
              <a:ea typeface="ＭＳ Ｐゴシック"/>
            </a:endParaRPr>
          </a:p>
        </p:txBody>
      </p:sp>
      <p:sp>
        <p:nvSpPr>
          <p:cNvPr id="179" name="角丸四角形 178"/>
          <p:cNvSpPr/>
          <p:nvPr/>
        </p:nvSpPr>
        <p:spPr>
          <a:xfrm>
            <a:off x="9805746" y="6264201"/>
            <a:ext cx="340148" cy="1196909"/>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kern="0" dirty="0">
                <a:solidFill>
                  <a:sysClr val="window" lastClr="FFFFFF"/>
                </a:solidFill>
                <a:latin typeface="Calibri"/>
                <a:ea typeface="ＭＳ Ｐゴシック"/>
              </a:rPr>
              <a:t>SS</a:t>
            </a:r>
            <a:endParaRPr kumimoji="0" lang="ja-JP" altLang="en-US" kern="0" dirty="0">
              <a:solidFill>
                <a:sysClr val="window" lastClr="FFFFFF"/>
              </a:solidFill>
              <a:latin typeface="Calibri"/>
              <a:ea typeface="ＭＳ Ｐゴシック"/>
            </a:endParaRPr>
          </a:p>
        </p:txBody>
      </p:sp>
      <p:sp>
        <p:nvSpPr>
          <p:cNvPr id="148" name="角丸四角形 147"/>
          <p:cNvSpPr/>
          <p:nvPr/>
        </p:nvSpPr>
        <p:spPr>
          <a:xfrm>
            <a:off x="9817337" y="4150560"/>
            <a:ext cx="340148" cy="1196909"/>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kern="0" dirty="0">
                <a:solidFill>
                  <a:sysClr val="window" lastClr="FFFFFF"/>
                </a:solidFill>
                <a:latin typeface="Calibri"/>
                <a:ea typeface="ＭＳ Ｐゴシック"/>
              </a:rPr>
              <a:t>SS</a:t>
            </a:r>
            <a:endParaRPr kumimoji="0" lang="ja-JP" altLang="en-US" kern="0" dirty="0">
              <a:solidFill>
                <a:sysClr val="window" lastClr="FFFFFF"/>
              </a:solidFill>
              <a:latin typeface="Calibri"/>
              <a:ea typeface="ＭＳ Ｐゴシック"/>
            </a:endParaRPr>
          </a:p>
        </p:txBody>
      </p:sp>
      <p:sp>
        <p:nvSpPr>
          <p:cNvPr id="262" name="角丸四角形 261"/>
          <p:cNvSpPr/>
          <p:nvPr/>
        </p:nvSpPr>
        <p:spPr>
          <a:xfrm>
            <a:off x="7399247" y="4145262"/>
            <a:ext cx="670747" cy="1196909"/>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kern="0" dirty="0">
                <a:solidFill>
                  <a:sysClr val="window" lastClr="FFFFFF"/>
                </a:solidFill>
                <a:latin typeface="Calibri"/>
                <a:ea typeface="ＭＳ Ｐゴシック"/>
              </a:rPr>
              <a:t>matrix</a:t>
            </a:r>
            <a:endParaRPr kumimoji="0" lang="ja-JP" altLang="en-US" kern="0" dirty="0">
              <a:solidFill>
                <a:sysClr val="window" lastClr="FFFFFF"/>
              </a:solidFill>
              <a:latin typeface="Calibri"/>
              <a:ea typeface="ＭＳ Ｐゴシック"/>
            </a:endParaRPr>
          </a:p>
        </p:txBody>
      </p:sp>
      <p:grpSp>
        <p:nvGrpSpPr>
          <p:cNvPr id="20" name="グループ化 19"/>
          <p:cNvGrpSpPr/>
          <p:nvPr/>
        </p:nvGrpSpPr>
        <p:grpSpPr>
          <a:xfrm>
            <a:off x="11178665" y="4291439"/>
            <a:ext cx="1843643" cy="2096668"/>
            <a:chOff x="7238793" y="2859782"/>
            <a:chExt cx="1228953" cy="1397204"/>
          </a:xfrm>
        </p:grpSpPr>
        <p:sp>
          <p:nvSpPr>
            <p:cNvPr id="322" name="フリーフォーム 321"/>
            <p:cNvSpPr/>
            <p:nvPr/>
          </p:nvSpPr>
          <p:spPr>
            <a:xfrm>
              <a:off x="7238793" y="2859782"/>
              <a:ext cx="1207008" cy="0"/>
            </a:xfrm>
            <a:custGeom>
              <a:avLst/>
              <a:gdLst>
                <a:gd name="connsiteX0" fmla="*/ 0 w 1207008"/>
                <a:gd name="connsiteY0" fmla="*/ 0 h 0"/>
                <a:gd name="connsiteX1" fmla="*/ 1207008 w 1207008"/>
                <a:gd name="connsiteY1" fmla="*/ 0 h 0"/>
              </a:gdLst>
              <a:ahLst/>
              <a:cxnLst>
                <a:cxn ang="0">
                  <a:pos x="connsiteX0" y="connsiteY0"/>
                </a:cxn>
                <a:cxn ang="0">
                  <a:pos x="connsiteX1" y="connsiteY1"/>
                </a:cxn>
              </a:cxnLst>
              <a:rect l="l" t="t" r="r" b="b"/>
              <a:pathLst>
                <a:path w="1207008">
                  <a:moveTo>
                    <a:pt x="0" y="0"/>
                  </a:moveTo>
                  <a:lnTo>
                    <a:pt x="1207008" y="0"/>
                  </a:lnTo>
                </a:path>
              </a:pathLst>
            </a:custGeom>
            <a:noFill/>
            <a:ln w="38100">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3" name="フリーフォーム 322"/>
            <p:cNvSpPr/>
            <p:nvPr/>
          </p:nvSpPr>
          <p:spPr>
            <a:xfrm>
              <a:off x="8358018" y="2874413"/>
              <a:ext cx="109728" cy="1382573"/>
            </a:xfrm>
            <a:custGeom>
              <a:avLst/>
              <a:gdLst>
                <a:gd name="connsiteX0" fmla="*/ 0 w 109728"/>
                <a:gd name="connsiteY0" fmla="*/ 0 h 1382573"/>
                <a:gd name="connsiteX1" fmla="*/ 0 w 109728"/>
                <a:gd name="connsiteY1" fmla="*/ 1382573 h 1382573"/>
                <a:gd name="connsiteX2" fmla="*/ 109728 w 109728"/>
                <a:gd name="connsiteY2" fmla="*/ 1382573 h 1382573"/>
              </a:gdLst>
              <a:ahLst/>
              <a:cxnLst>
                <a:cxn ang="0">
                  <a:pos x="connsiteX0" y="connsiteY0"/>
                </a:cxn>
                <a:cxn ang="0">
                  <a:pos x="connsiteX1" y="connsiteY1"/>
                </a:cxn>
                <a:cxn ang="0">
                  <a:pos x="connsiteX2" y="connsiteY2"/>
                </a:cxn>
              </a:cxnLst>
              <a:rect l="l" t="t" r="r" b="b"/>
              <a:pathLst>
                <a:path w="109728" h="1382573">
                  <a:moveTo>
                    <a:pt x="0" y="0"/>
                  </a:moveTo>
                  <a:lnTo>
                    <a:pt x="0" y="1382573"/>
                  </a:lnTo>
                  <a:lnTo>
                    <a:pt x="109728" y="1382573"/>
                  </a:lnTo>
                </a:path>
              </a:pathLst>
            </a:custGeom>
            <a:noFill/>
            <a:ln w="28575">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06" name="角丸四角形 205"/>
          <p:cNvSpPr/>
          <p:nvPr/>
        </p:nvSpPr>
        <p:spPr>
          <a:xfrm>
            <a:off x="11475280" y="4152948"/>
            <a:ext cx="1033050" cy="272949"/>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kern="0" dirty="0">
                <a:solidFill>
                  <a:sysClr val="window" lastClr="FFFFFF"/>
                </a:solidFill>
                <a:latin typeface="Calibri"/>
                <a:ea typeface="ＭＳ Ｐゴシック"/>
              </a:rPr>
              <a:t>AMP</a:t>
            </a:r>
            <a:endParaRPr kumimoji="0" lang="ja-JP" altLang="en-US" kern="0" dirty="0">
              <a:solidFill>
                <a:sysClr val="window" lastClr="FFFFFF"/>
              </a:solidFill>
              <a:latin typeface="Calibri"/>
              <a:ea typeface="ＭＳ Ｐゴシック"/>
            </a:endParaRPr>
          </a:p>
        </p:txBody>
      </p:sp>
      <p:sp>
        <p:nvSpPr>
          <p:cNvPr id="204" name="角丸四角形 203"/>
          <p:cNvSpPr/>
          <p:nvPr/>
        </p:nvSpPr>
        <p:spPr>
          <a:xfrm>
            <a:off x="11475280" y="5054648"/>
            <a:ext cx="1033050" cy="272949"/>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sz="1400" kern="0" dirty="0" err="1">
                <a:solidFill>
                  <a:sysClr val="window" lastClr="FFFFFF"/>
                </a:solidFill>
                <a:latin typeface="Calibri"/>
                <a:ea typeface="ＭＳ Ｐゴシック"/>
              </a:rPr>
              <a:t>sb</a:t>
            </a:r>
            <a:r>
              <a:rPr kumimoji="0" lang="en-US" altLang="ja-JP" sz="1400" kern="0" dirty="0">
                <a:solidFill>
                  <a:sysClr val="window" lastClr="FFFFFF"/>
                </a:solidFill>
                <a:latin typeface="Calibri"/>
                <a:ea typeface="ＭＳ Ｐゴシック"/>
              </a:rPr>
              <a:t> AMP</a:t>
            </a:r>
            <a:endParaRPr kumimoji="0" lang="ja-JP" altLang="en-US" sz="900" kern="0" dirty="0">
              <a:solidFill>
                <a:sysClr val="window" lastClr="FFFFFF"/>
              </a:solidFill>
              <a:latin typeface="Calibri"/>
              <a:ea typeface="ＭＳ Ｐゴシック"/>
            </a:endParaRPr>
          </a:p>
        </p:txBody>
      </p:sp>
      <p:sp>
        <p:nvSpPr>
          <p:cNvPr id="213" name="角丸四角形 212"/>
          <p:cNvSpPr/>
          <p:nvPr/>
        </p:nvSpPr>
        <p:spPr>
          <a:xfrm>
            <a:off x="12982673" y="4150560"/>
            <a:ext cx="340148" cy="1196909"/>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kern="0" dirty="0">
                <a:solidFill>
                  <a:sysClr val="window" lastClr="FFFFFF"/>
                </a:solidFill>
                <a:latin typeface="Calibri"/>
                <a:ea typeface="ＭＳ Ｐゴシック"/>
              </a:rPr>
              <a:t>SS</a:t>
            </a:r>
            <a:endParaRPr kumimoji="0" lang="ja-JP" altLang="en-US" kern="0" dirty="0">
              <a:solidFill>
                <a:sysClr val="window" lastClr="FFFFFF"/>
              </a:solidFill>
              <a:latin typeface="Calibri"/>
              <a:ea typeface="ＭＳ Ｐゴシック"/>
            </a:endParaRPr>
          </a:p>
        </p:txBody>
      </p:sp>
      <p:sp>
        <p:nvSpPr>
          <p:cNvPr id="235" name="角丸四角形 234"/>
          <p:cNvSpPr/>
          <p:nvPr/>
        </p:nvSpPr>
        <p:spPr>
          <a:xfrm>
            <a:off x="12987883" y="6239393"/>
            <a:ext cx="340148" cy="1196909"/>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kern="0" dirty="0">
                <a:solidFill>
                  <a:sysClr val="window" lastClr="FFFFFF"/>
                </a:solidFill>
                <a:latin typeface="Calibri"/>
                <a:ea typeface="ＭＳ Ｐゴシック"/>
              </a:rPr>
              <a:t>SS</a:t>
            </a:r>
            <a:endParaRPr kumimoji="0" lang="ja-JP" altLang="en-US" kern="0" dirty="0">
              <a:solidFill>
                <a:sysClr val="window" lastClr="FFFFFF"/>
              </a:solidFill>
              <a:latin typeface="Calibri"/>
              <a:ea typeface="ＭＳ Ｐゴシック"/>
            </a:endParaRPr>
          </a:p>
        </p:txBody>
      </p:sp>
      <p:sp>
        <p:nvSpPr>
          <p:cNvPr id="263" name="角丸四角形 262"/>
          <p:cNvSpPr/>
          <p:nvPr/>
        </p:nvSpPr>
        <p:spPr>
          <a:xfrm>
            <a:off x="10537563" y="4159463"/>
            <a:ext cx="670747" cy="1196909"/>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kern="0" dirty="0">
                <a:solidFill>
                  <a:sysClr val="window" lastClr="FFFFFF"/>
                </a:solidFill>
                <a:latin typeface="Calibri"/>
                <a:ea typeface="ＭＳ Ｐゴシック"/>
              </a:rPr>
              <a:t>matrix</a:t>
            </a:r>
            <a:endParaRPr kumimoji="0" lang="ja-JP" altLang="en-US" kern="0" dirty="0">
              <a:solidFill>
                <a:sysClr val="window" lastClr="FFFFFF"/>
              </a:solidFill>
              <a:latin typeface="Calibri"/>
              <a:ea typeface="ＭＳ Ｐゴシック"/>
            </a:endParaRPr>
          </a:p>
        </p:txBody>
      </p:sp>
      <p:sp>
        <p:nvSpPr>
          <p:cNvPr id="175" name="角丸四角形 174"/>
          <p:cNvSpPr/>
          <p:nvPr/>
        </p:nvSpPr>
        <p:spPr>
          <a:xfrm>
            <a:off x="8324096" y="4163373"/>
            <a:ext cx="1033050" cy="272949"/>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kern="0" dirty="0">
                <a:solidFill>
                  <a:sysClr val="window" lastClr="FFFFFF"/>
                </a:solidFill>
                <a:latin typeface="Calibri"/>
                <a:ea typeface="ＭＳ Ｐゴシック"/>
              </a:rPr>
              <a:t>AMP</a:t>
            </a:r>
            <a:endParaRPr kumimoji="0" lang="ja-JP" altLang="en-US" kern="0" dirty="0">
              <a:solidFill>
                <a:sysClr val="window" lastClr="FFFFFF"/>
              </a:solidFill>
              <a:latin typeface="Calibri"/>
              <a:ea typeface="ＭＳ Ｐゴシック"/>
            </a:endParaRPr>
          </a:p>
        </p:txBody>
      </p:sp>
      <p:sp>
        <p:nvSpPr>
          <p:cNvPr id="326" name="正方形/長方形 325"/>
          <p:cNvSpPr/>
          <p:nvPr/>
        </p:nvSpPr>
        <p:spPr>
          <a:xfrm>
            <a:off x="2398898" y="2545464"/>
            <a:ext cx="10971510" cy="1108452"/>
          </a:xfrm>
          <a:prstGeom prst="rect">
            <a:avLst/>
          </a:prstGeom>
        </p:spPr>
        <p:txBody>
          <a:bodyPr wrap="square" lIns="137187" tIns="68594" rIns="137187" bIns="68594">
            <a:spAutoFit/>
          </a:bodyPr>
          <a:lstStyle/>
          <a:p>
            <a:r>
              <a:rPr lang="en-US" altLang="ja-JP" sz="2100" dirty="0">
                <a:solidFill>
                  <a:srgbClr val="5F5F5F"/>
                </a:solidFill>
                <a:latin typeface="Calibri"/>
                <a:cs typeface="Consolas" panose="020B0609020204030204" pitchFamily="49" charset="0"/>
              </a:rPr>
              <a:t>These two frames can be used as </a:t>
            </a:r>
            <a:r>
              <a:rPr lang="en-US" altLang="ja-JP" sz="2100" b="1" dirty="0">
                <a:solidFill>
                  <a:srgbClr val="5F5F5F"/>
                </a:solidFill>
                <a:latin typeface="Calibri"/>
                <a:cs typeface="Consolas" panose="020B0609020204030204" pitchFamily="49" charset="0"/>
              </a:rPr>
              <a:t>expansion speaker selector</a:t>
            </a:r>
            <a:r>
              <a:rPr lang="en-US" altLang="ja-JP" sz="2100" dirty="0">
                <a:solidFill>
                  <a:srgbClr val="5F5F5F"/>
                </a:solidFill>
                <a:latin typeface="Calibri"/>
                <a:cs typeface="Consolas" panose="020B0609020204030204" pitchFamily="49" charset="0"/>
              </a:rPr>
              <a:t>. </a:t>
            </a:r>
            <a:r>
              <a:rPr lang="en-US" altLang="ja-JP" sz="2100" b="1" dirty="0">
                <a:solidFill>
                  <a:srgbClr val="5F5F5F"/>
                </a:solidFill>
                <a:latin typeface="Calibri"/>
                <a:cs typeface="Consolas" panose="020B0609020204030204" pitchFamily="49" charset="0"/>
              </a:rPr>
              <a:t>Up to 3 </a:t>
            </a:r>
            <a:r>
              <a:rPr lang="en-US" altLang="ja-JP" sz="2100" dirty="0">
                <a:solidFill>
                  <a:srgbClr val="5F5F5F"/>
                </a:solidFill>
                <a:latin typeface="Calibri"/>
                <a:cs typeface="Consolas" panose="020B0609020204030204" pitchFamily="49" charset="0"/>
              </a:rPr>
              <a:t>additional frames </a:t>
            </a:r>
            <a:r>
              <a:rPr lang="en-US" altLang="ja-JP" sz="2100" b="1" dirty="0">
                <a:solidFill>
                  <a:srgbClr val="5F5F5F"/>
                </a:solidFill>
                <a:latin typeface="Calibri"/>
                <a:cs typeface="Consolas" panose="020B0609020204030204" pitchFamily="49" charset="0"/>
              </a:rPr>
              <a:t>without AMP</a:t>
            </a:r>
            <a:r>
              <a:rPr lang="en-US" altLang="ja-JP" sz="2100" dirty="0">
                <a:solidFill>
                  <a:srgbClr val="5F5F5F"/>
                </a:solidFill>
                <a:latin typeface="Calibri"/>
                <a:cs typeface="Consolas" panose="020B0609020204030204" pitchFamily="49" charset="0"/>
              </a:rPr>
              <a:t> can be connected to main frame. But </a:t>
            </a:r>
            <a:r>
              <a:rPr lang="en-US" altLang="ja-JP" sz="2100" b="1" dirty="0">
                <a:solidFill>
                  <a:srgbClr val="5F5F5F"/>
                </a:solidFill>
                <a:latin typeface="Calibri"/>
                <a:cs typeface="Consolas" panose="020B0609020204030204" pitchFamily="49" charset="0"/>
              </a:rPr>
              <a:t>different model </a:t>
            </a:r>
            <a:r>
              <a:rPr lang="en-US" altLang="ja-JP" sz="2100" dirty="0">
                <a:solidFill>
                  <a:srgbClr val="5F5F5F"/>
                </a:solidFill>
                <a:latin typeface="Calibri"/>
                <a:cs typeface="Consolas" panose="020B0609020204030204" pitchFamily="49" charset="0"/>
              </a:rPr>
              <a:t>can </a:t>
            </a:r>
            <a:r>
              <a:rPr lang="en-US" altLang="ja-JP" sz="2100" b="1" dirty="0">
                <a:solidFill>
                  <a:srgbClr val="5F5F5F"/>
                </a:solidFill>
                <a:latin typeface="Calibri"/>
                <a:cs typeface="Consolas" panose="020B0609020204030204" pitchFamily="49" charset="0"/>
              </a:rPr>
              <a:t>not be connected</a:t>
            </a:r>
            <a:r>
              <a:rPr lang="en-US" altLang="ja-JP" sz="2100" dirty="0">
                <a:solidFill>
                  <a:srgbClr val="5F5F5F"/>
                </a:solidFill>
                <a:latin typeface="Calibri"/>
                <a:cs typeface="Consolas" panose="020B0609020204030204" pitchFamily="49" charset="0"/>
              </a:rPr>
              <a:t>. Each frames are connected with “Expansion” connecter.</a:t>
            </a:r>
            <a:endParaRPr lang="ja-JP" altLang="en-US" sz="2100" dirty="0">
              <a:solidFill>
                <a:srgbClr val="5F5F5F"/>
              </a:solidFill>
              <a:latin typeface="Calibri"/>
              <a:cs typeface="Consolas" panose="020B0609020204030204" pitchFamily="49" charset="0"/>
            </a:endParaRPr>
          </a:p>
        </p:txBody>
      </p:sp>
      <p:sp>
        <p:nvSpPr>
          <p:cNvPr id="336" name="フリーフォーム 335"/>
          <p:cNvSpPr/>
          <p:nvPr/>
        </p:nvSpPr>
        <p:spPr>
          <a:xfrm>
            <a:off x="2599340" y="4708160"/>
            <a:ext cx="1189519" cy="0"/>
          </a:xfrm>
          <a:custGeom>
            <a:avLst/>
            <a:gdLst>
              <a:gd name="connsiteX0" fmla="*/ 0 w 1277007"/>
              <a:gd name="connsiteY0" fmla="*/ 0 h 0"/>
              <a:gd name="connsiteX1" fmla="*/ 1277007 w 1277007"/>
              <a:gd name="connsiteY1" fmla="*/ 0 h 0"/>
            </a:gdLst>
            <a:ahLst/>
            <a:cxnLst>
              <a:cxn ang="0">
                <a:pos x="connsiteX0" y="connsiteY0"/>
              </a:cxn>
              <a:cxn ang="0">
                <a:pos x="connsiteX1" y="connsiteY1"/>
              </a:cxn>
            </a:cxnLst>
            <a:rect l="l" t="t" r="r" b="b"/>
            <a:pathLst>
              <a:path w="1277007">
                <a:moveTo>
                  <a:pt x="0" y="0"/>
                </a:moveTo>
                <a:lnTo>
                  <a:pt x="1277007" y="0"/>
                </a:lnTo>
              </a:path>
            </a:pathLst>
          </a:custGeom>
          <a:noFill/>
          <a:ln w="25400" cap="flat" cmpd="sng" algn="ctr">
            <a:solidFill>
              <a:srgbClr val="4BACC6">
                <a:lumMod val="75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3200" kern="0">
              <a:solidFill>
                <a:prstClr val="white"/>
              </a:solidFill>
              <a:latin typeface="Calibri"/>
              <a:ea typeface="ＭＳ Ｐゴシック"/>
            </a:endParaRPr>
          </a:p>
        </p:txBody>
      </p:sp>
      <p:sp>
        <p:nvSpPr>
          <p:cNvPr id="271" name="角丸四角形 270"/>
          <p:cNvSpPr/>
          <p:nvPr/>
        </p:nvSpPr>
        <p:spPr>
          <a:xfrm>
            <a:off x="2777686" y="4399495"/>
            <a:ext cx="641443" cy="205070"/>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sz="2100" kern="0" dirty="0">
                <a:solidFill>
                  <a:sysClr val="window" lastClr="FFFFFF"/>
                </a:solidFill>
                <a:latin typeface="Calibri"/>
                <a:ea typeface="ＭＳ Ｐゴシック"/>
              </a:rPr>
              <a:t>AMP</a:t>
            </a:r>
            <a:endParaRPr kumimoji="0" lang="ja-JP" altLang="en-US" sz="2100" kern="0" dirty="0">
              <a:solidFill>
                <a:sysClr val="window" lastClr="FFFFFF"/>
              </a:solidFill>
              <a:latin typeface="Calibri"/>
              <a:ea typeface="ＭＳ Ｐゴシック"/>
            </a:endParaRPr>
          </a:p>
        </p:txBody>
      </p:sp>
      <p:sp>
        <p:nvSpPr>
          <p:cNvPr id="335" name="角丸四角形 334"/>
          <p:cNvSpPr/>
          <p:nvPr/>
        </p:nvSpPr>
        <p:spPr>
          <a:xfrm>
            <a:off x="2777113" y="4607856"/>
            <a:ext cx="641443" cy="205070"/>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sz="2100" kern="0" dirty="0">
                <a:solidFill>
                  <a:sysClr val="window" lastClr="FFFFFF"/>
                </a:solidFill>
                <a:latin typeface="Calibri"/>
                <a:ea typeface="ＭＳ Ｐゴシック"/>
              </a:rPr>
              <a:t>AMP</a:t>
            </a:r>
            <a:endParaRPr kumimoji="0" lang="ja-JP" altLang="en-US" sz="2100" kern="0" dirty="0">
              <a:solidFill>
                <a:sysClr val="window" lastClr="FFFFFF"/>
              </a:solidFill>
              <a:latin typeface="Calibri"/>
              <a:ea typeface="ＭＳ Ｐゴシック"/>
            </a:endParaRPr>
          </a:p>
        </p:txBody>
      </p:sp>
      <p:sp>
        <p:nvSpPr>
          <p:cNvPr id="337" name="フリーフォーム 336"/>
          <p:cNvSpPr/>
          <p:nvPr/>
        </p:nvSpPr>
        <p:spPr>
          <a:xfrm>
            <a:off x="3499842" y="4708160"/>
            <a:ext cx="264337" cy="740531"/>
          </a:xfrm>
          <a:custGeom>
            <a:avLst/>
            <a:gdLst>
              <a:gd name="connsiteX0" fmla="*/ 0 w 283779"/>
              <a:gd name="connsiteY0" fmla="*/ 0 h 772510"/>
              <a:gd name="connsiteX1" fmla="*/ 0 w 283779"/>
              <a:gd name="connsiteY1" fmla="*/ 772510 h 772510"/>
              <a:gd name="connsiteX2" fmla="*/ 283779 w 283779"/>
              <a:gd name="connsiteY2" fmla="*/ 772510 h 772510"/>
            </a:gdLst>
            <a:ahLst/>
            <a:cxnLst>
              <a:cxn ang="0">
                <a:pos x="connsiteX0" y="connsiteY0"/>
              </a:cxn>
              <a:cxn ang="0">
                <a:pos x="connsiteX1" y="connsiteY1"/>
              </a:cxn>
              <a:cxn ang="0">
                <a:pos x="connsiteX2" y="connsiteY2"/>
              </a:cxn>
            </a:cxnLst>
            <a:rect l="l" t="t" r="r" b="b"/>
            <a:pathLst>
              <a:path w="283779" h="772510">
                <a:moveTo>
                  <a:pt x="0" y="0"/>
                </a:moveTo>
                <a:lnTo>
                  <a:pt x="0" y="772510"/>
                </a:lnTo>
                <a:lnTo>
                  <a:pt x="283779" y="772510"/>
                </a:lnTo>
              </a:path>
            </a:pathLst>
          </a:custGeom>
          <a:noFill/>
          <a:ln w="25400" cap="flat" cmpd="sng" algn="ctr">
            <a:solidFill>
              <a:srgbClr val="4BACC6">
                <a:lumMod val="75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3200" kern="0">
              <a:solidFill>
                <a:prstClr val="white"/>
              </a:solidFill>
              <a:latin typeface="Calibri"/>
              <a:ea typeface="ＭＳ Ｐゴシック"/>
            </a:endParaRPr>
          </a:p>
        </p:txBody>
      </p:sp>
      <p:sp>
        <p:nvSpPr>
          <p:cNvPr id="338" name="フリーフォーム 337"/>
          <p:cNvSpPr/>
          <p:nvPr/>
        </p:nvSpPr>
        <p:spPr>
          <a:xfrm>
            <a:off x="3495008" y="5427428"/>
            <a:ext cx="264337" cy="791777"/>
          </a:xfrm>
          <a:custGeom>
            <a:avLst/>
            <a:gdLst>
              <a:gd name="connsiteX0" fmla="*/ 0 w 283779"/>
              <a:gd name="connsiteY0" fmla="*/ 0 h 772510"/>
              <a:gd name="connsiteX1" fmla="*/ 0 w 283779"/>
              <a:gd name="connsiteY1" fmla="*/ 772510 h 772510"/>
              <a:gd name="connsiteX2" fmla="*/ 283779 w 283779"/>
              <a:gd name="connsiteY2" fmla="*/ 772510 h 772510"/>
            </a:gdLst>
            <a:ahLst/>
            <a:cxnLst>
              <a:cxn ang="0">
                <a:pos x="connsiteX0" y="connsiteY0"/>
              </a:cxn>
              <a:cxn ang="0">
                <a:pos x="connsiteX1" y="connsiteY1"/>
              </a:cxn>
              <a:cxn ang="0">
                <a:pos x="connsiteX2" y="connsiteY2"/>
              </a:cxn>
            </a:cxnLst>
            <a:rect l="l" t="t" r="r" b="b"/>
            <a:pathLst>
              <a:path w="283779" h="772510">
                <a:moveTo>
                  <a:pt x="0" y="0"/>
                </a:moveTo>
                <a:lnTo>
                  <a:pt x="0" y="772510"/>
                </a:lnTo>
                <a:lnTo>
                  <a:pt x="283779" y="772510"/>
                </a:lnTo>
              </a:path>
            </a:pathLst>
          </a:custGeom>
          <a:noFill/>
          <a:ln w="25400" cap="flat" cmpd="sng" algn="ctr">
            <a:solidFill>
              <a:srgbClr val="4BACC6">
                <a:lumMod val="75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3200" kern="0">
              <a:solidFill>
                <a:prstClr val="white"/>
              </a:solidFill>
              <a:latin typeface="Calibri"/>
              <a:ea typeface="ＭＳ Ｐゴシック"/>
            </a:endParaRPr>
          </a:p>
        </p:txBody>
      </p:sp>
      <p:sp>
        <p:nvSpPr>
          <p:cNvPr id="339" name="フリーフォーム 338"/>
          <p:cNvSpPr/>
          <p:nvPr/>
        </p:nvSpPr>
        <p:spPr>
          <a:xfrm>
            <a:off x="3495008" y="6183823"/>
            <a:ext cx="264337" cy="791777"/>
          </a:xfrm>
          <a:custGeom>
            <a:avLst/>
            <a:gdLst>
              <a:gd name="connsiteX0" fmla="*/ 0 w 283779"/>
              <a:gd name="connsiteY0" fmla="*/ 0 h 772510"/>
              <a:gd name="connsiteX1" fmla="*/ 0 w 283779"/>
              <a:gd name="connsiteY1" fmla="*/ 772510 h 772510"/>
              <a:gd name="connsiteX2" fmla="*/ 283779 w 283779"/>
              <a:gd name="connsiteY2" fmla="*/ 772510 h 772510"/>
            </a:gdLst>
            <a:ahLst/>
            <a:cxnLst>
              <a:cxn ang="0">
                <a:pos x="connsiteX0" y="connsiteY0"/>
              </a:cxn>
              <a:cxn ang="0">
                <a:pos x="connsiteX1" y="connsiteY1"/>
              </a:cxn>
              <a:cxn ang="0">
                <a:pos x="connsiteX2" y="connsiteY2"/>
              </a:cxn>
            </a:cxnLst>
            <a:rect l="l" t="t" r="r" b="b"/>
            <a:pathLst>
              <a:path w="283779" h="772510">
                <a:moveTo>
                  <a:pt x="0" y="0"/>
                </a:moveTo>
                <a:lnTo>
                  <a:pt x="0" y="772510"/>
                </a:lnTo>
                <a:lnTo>
                  <a:pt x="283779" y="772510"/>
                </a:lnTo>
              </a:path>
            </a:pathLst>
          </a:custGeom>
          <a:noFill/>
          <a:ln w="25400" cap="flat" cmpd="sng" algn="ctr">
            <a:solidFill>
              <a:srgbClr val="4BACC6">
                <a:lumMod val="75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3200" kern="0">
              <a:solidFill>
                <a:prstClr val="white"/>
              </a:solidFill>
              <a:latin typeface="Calibri"/>
              <a:ea typeface="ＭＳ Ｐゴシック"/>
            </a:endParaRPr>
          </a:p>
        </p:txBody>
      </p:sp>
      <p:grpSp>
        <p:nvGrpSpPr>
          <p:cNvPr id="23" name="グループ化 22"/>
          <p:cNvGrpSpPr/>
          <p:nvPr/>
        </p:nvGrpSpPr>
        <p:grpSpPr>
          <a:xfrm>
            <a:off x="4527290" y="4203742"/>
            <a:ext cx="2331504" cy="2140770"/>
            <a:chOff x="2843807" y="3695164"/>
            <a:chExt cx="1554156" cy="1426593"/>
          </a:xfrm>
        </p:grpSpPr>
        <p:pic>
          <p:nvPicPr>
            <p:cNvPr id="5122" name="Picture 2" descr="H:\TCL\Products\Products data\VX\VX-3000\Photo\VX-3000 ph2\VX-3000 Bilder\VX-3008F_back.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43808" y="3695164"/>
              <a:ext cx="1554155" cy="474246"/>
            </a:xfrm>
            <a:prstGeom prst="rect">
              <a:avLst/>
            </a:prstGeom>
            <a:noFill/>
            <a:extLst>
              <a:ext uri="{909E8E84-426E-40DD-AFC4-6F175D3DCCD1}">
                <a14:hiddenFill xmlns:a14="http://schemas.microsoft.com/office/drawing/2010/main">
                  <a:solidFill>
                    <a:srgbClr val="FFFFFF"/>
                  </a:solidFill>
                </a14:hiddenFill>
              </a:ext>
            </a:extLst>
          </p:spPr>
        </p:pic>
        <p:pic>
          <p:nvPicPr>
            <p:cNvPr id="327" name="Picture 2" descr="H:\TCL\Products\Products data\VX\VX-3000\Photo\VX-3000 ph2\VX-3000 Bilder\VX-3008F_back.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2843807" y="4176133"/>
              <a:ext cx="1554155" cy="474246"/>
            </a:xfrm>
            <a:prstGeom prst="rect">
              <a:avLst/>
            </a:prstGeom>
            <a:noFill/>
            <a:extLst>
              <a:ext uri="{909E8E84-426E-40DD-AFC4-6F175D3DCCD1}">
                <a14:hiddenFill xmlns:a14="http://schemas.microsoft.com/office/drawing/2010/main">
                  <a:solidFill>
                    <a:srgbClr val="FFFFFF"/>
                  </a:solidFill>
                </a14:hiddenFill>
              </a:ext>
            </a:extLst>
          </p:spPr>
        </p:pic>
        <p:pic>
          <p:nvPicPr>
            <p:cNvPr id="328" name="Picture 2" descr="H:\TCL\Products\Products data\VX\VX-3000\Photo\VX-3000 ph2\VX-3000 Bilder\VX-3008F_back.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43808" y="4647511"/>
              <a:ext cx="1554155" cy="474246"/>
            </a:xfrm>
            <a:prstGeom prst="rect">
              <a:avLst/>
            </a:prstGeom>
            <a:noFill/>
            <a:extLst>
              <a:ext uri="{909E8E84-426E-40DD-AFC4-6F175D3DCCD1}">
                <a14:hiddenFill xmlns:a14="http://schemas.microsoft.com/office/drawing/2010/main">
                  <a:solidFill>
                    <a:srgbClr val="FFFFFF"/>
                  </a:solidFill>
                </a14:hiddenFill>
              </a:ext>
            </a:extLst>
          </p:spPr>
        </p:pic>
        <p:sp>
          <p:nvSpPr>
            <p:cNvPr id="21" name="フリーフォーム 20"/>
            <p:cNvSpPr/>
            <p:nvPr/>
          </p:nvSpPr>
          <p:spPr>
            <a:xfrm>
              <a:off x="3207945" y="4107255"/>
              <a:ext cx="0" cy="410424"/>
            </a:xfrm>
            <a:custGeom>
              <a:avLst/>
              <a:gdLst>
                <a:gd name="connsiteX0" fmla="*/ 0 w 0"/>
                <a:gd name="connsiteY0" fmla="*/ 0 h 410424"/>
                <a:gd name="connsiteX1" fmla="*/ 0 w 0"/>
                <a:gd name="connsiteY1" fmla="*/ 410424 h 410424"/>
              </a:gdLst>
              <a:ahLst/>
              <a:cxnLst>
                <a:cxn ang="0">
                  <a:pos x="connsiteX0" y="connsiteY0"/>
                </a:cxn>
                <a:cxn ang="0">
                  <a:pos x="connsiteX1" y="connsiteY1"/>
                </a:cxn>
              </a:cxnLst>
              <a:rect l="l" t="t" r="r" b="b"/>
              <a:pathLst>
                <a:path h="410424">
                  <a:moveTo>
                    <a:pt x="0" y="0"/>
                  </a:moveTo>
                  <a:lnTo>
                    <a:pt x="0" y="410424"/>
                  </a:lnTo>
                </a:path>
              </a:pathLst>
            </a:cu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リーフォーム 328"/>
            <p:cNvSpPr/>
            <p:nvPr/>
          </p:nvSpPr>
          <p:spPr>
            <a:xfrm>
              <a:off x="3206436" y="4583993"/>
              <a:ext cx="0" cy="410424"/>
            </a:xfrm>
            <a:custGeom>
              <a:avLst/>
              <a:gdLst>
                <a:gd name="connsiteX0" fmla="*/ 0 w 0"/>
                <a:gd name="connsiteY0" fmla="*/ 0 h 410424"/>
                <a:gd name="connsiteX1" fmla="*/ 0 w 0"/>
                <a:gd name="connsiteY1" fmla="*/ 410424 h 410424"/>
              </a:gdLst>
              <a:ahLst/>
              <a:cxnLst>
                <a:cxn ang="0">
                  <a:pos x="connsiteX0" y="connsiteY0"/>
                </a:cxn>
                <a:cxn ang="0">
                  <a:pos x="connsiteX1" y="connsiteY1"/>
                </a:cxn>
              </a:cxnLst>
              <a:rect l="l" t="t" r="r" b="b"/>
              <a:pathLst>
                <a:path h="410424">
                  <a:moveTo>
                    <a:pt x="0" y="0"/>
                  </a:moveTo>
                  <a:lnTo>
                    <a:pt x="0" y="410424"/>
                  </a:lnTo>
                </a:path>
              </a:pathLst>
            </a:cu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339"/>
            <p:cNvSpPr/>
            <p:nvPr/>
          </p:nvSpPr>
          <p:spPr>
            <a:xfrm>
              <a:off x="3133349" y="4104266"/>
              <a:ext cx="0" cy="410424"/>
            </a:xfrm>
            <a:custGeom>
              <a:avLst/>
              <a:gdLst>
                <a:gd name="connsiteX0" fmla="*/ 0 w 0"/>
                <a:gd name="connsiteY0" fmla="*/ 0 h 410424"/>
                <a:gd name="connsiteX1" fmla="*/ 0 w 0"/>
                <a:gd name="connsiteY1" fmla="*/ 410424 h 410424"/>
              </a:gdLst>
              <a:ahLst/>
              <a:cxnLst>
                <a:cxn ang="0">
                  <a:pos x="connsiteX0" y="connsiteY0"/>
                </a:cxn>
                <a:cxn ang="0">
                  <a:pos x="connsiteX1" y="connsiteY1"/>
                </a:cxn>
              </a:cxnLst>
              <a:rect l="l" t="t" r="r" b="b"/>
              <a:pathLst>
                <a:path h="410424">
                  <a:moveTo>
                    <a:pt x="0" y="0"/>
                  </a:moveTo>
                  <a:lnTo>
                    <a:pt x="0" y="410424"/>
                  </a:lnTo>
                </a:path>
              </a:pathLst>
            </a:cu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リーフォーム 340"/>
            <p:cNvSpPr/>
            <p:nvPr/>
          </p:nvSpPr>
          <p:spPr>
            <a:xfrm>
              <a:off x="3131840" y="4581004"/>
              <a:ext cx="0" cy="410424"/>
            </a:xfrm>
            <a:custGeom>
              <a:avLst/>
              <a:gdLst>
                <a:gd name="connsiteX0" fmla="*/ 0 w 0"/>
                <a:gd name="connsiteY0" fmla="*/ 0 h 410424"/>
                <a:gd name="connsiteX1" fmla="*/ 0 w 0"/>
                <a:gd name="connsiteY1" fmla="*/ 410424 h 410424"/>
              </a:gdLst>
              <a:ahLst/>
              <a:cxnLst>
                <a:cxn ang="0">
                  <a:pos x="connsiteX0" y="connsiteY0"/>
                </a:cxn>
                <a:cxn ang="0">
                  <a:pos x="connsiteX1" y="connsiteY1"/>
                </a:cxn>
              </a:cxnLst>
              <a:rect l="l" t="t" r="r" b="b"/>
              <a:pathLst>
                <a:path h="410424">
                  <a:moveTo>
                    <a:pt x="0" y="0"/>
                  </a:moveTo>
                  <a:lnTo>
                    <a:pt x="0" y="410424"/>
                  </a:lnTo>
                </a:path>
              </a:pathLst>
            </a:cu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72" name="角丸四角形 271"/>
          <p:cNvSpPr/>
          <p:nvPr/>
        </p:nvSpPr>
        <p:spPr>
          <a:xfrm>
            <a:off x="3703918" y="4460443"/>
            <a:ext cx="281113" cy="315185"/>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sz="2100" kern="0" dirty="0">
                <a:solidFill>
                  <a:sysClr val="window" lastClr="FFFFFF"/>
                </a:solidFill>
                <a:latin typeface="Calibri"/>
                <a:ea typeface="ＭＳ Ｐゴシック"/>
              </a:rPr>
              <a:t>SS</a:t>
            </a:r>
            <a:endParaRPr kumimoji="0" lang="ja-JP" altLang="en-US" sz="2100" kern="0" dirty="0">
              <a:solidFill>
                <a:sysClr val="window" lastClr="FFFFFF"/>
              </a:solidFill>
              <a:latin typeface="Calibri"/>
              <a:ea typeface="ＭＳ Ｐゴシック"/>
            </a:endParaRPr>
          </a:p>
        </p:txBody>
      </p:sp>
      <p:sp>
        <p:nvSpPr>
          <p:cNvPr id="295" name="角丸四角形 294"/>
          <p:cNvSpPr/>
          <p:nvPr/>
        </p:nvSpPr>
        <p:spPr>
          <a:xfrm>
            <a:off x="3716732" y="5229912"/>
            <a:ext cx="281113" cy="315185"/>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sz="2100" kern="0" dirty="0">
                <a:solidFill>
                  <a:sysClr val="window" lastClr="FFFFFF"/>
                </a:solidFill>
                <a:latin typeface="Calibri"/>
                <a:ea typeface="ＭＳ Ｐゴシック"/>
              </a:rPr>
              <a:t>SS</a:t>
            </a:r>
            <a:endParaRPr kumimoji="0" lang="ja-JP" altLang="en-US" sz="2100" kern="0" dirty="0">
              <a:solidFill>
                <a:sysClr val="window" lastClr="FFFFFF"/>
              </a:solidFill>
              <a:latin typeface="Calibri"/>
              <a:ea typeface="ＭＳ Ｐゴシック"/>
            </a:endParaRPr>
          </a:p>
        </p:txBody>
      </p:sp>
      <p:sp>
        <p:nvSpPr>
          <p:cNvPr id="315" name="角丸四角形 314"/>
          <p:cNvSpPr/>
          <p:nvPr/>
        </p:nvSpPr>
        <p:spPr>
          <a:xfrm>
            <a:off x="3711898" y="6000426"/>
            <a:ext cx="281113" cy="315185"/>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sz="2100" kern="0" dirty="0">
                <a:solidFill>
                  <a:sysClr val="window" lastClr="FFFFFF"/>
                </a:solidFill>
                <a:latin typeface="Calibri"/>
                <a:ea typeface="ＭＳ Ｐゴシック"/>
              </a:rPr>
              <a:t>SS</a:t>
            </a:r>
            <a:endParaRPr kumimoji="0" lang="ja-JP" altLang="en-US" sz="2100" kern="0" dirty="0">
              <a:solidFill>
                <a:sysClr val="window" lastClr="FFFFFF"/>
              </a:solidFill>
              <a:latin typeface="Calibri"/>
              <a:ea typeface="ＭＳ Ｐゴシック"/>
            </a:endParaRPr>
          </a:p>
        </p:txBody>
      </p:sp>
      <p:sp>
        <p:nvSpPr>
          <p:cNvPr id="318" name="角丸四角形 317"/>
          <p:cNvSpPr/>
          <p:nvPr/>
        </p:nvSpPr>
        <p:spPr>
          <a:xfrm>
            <a:off x="3711898" y="6756821"/>
            <a:ext cx="281113" cy="315185"/>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sz="2100" kern="0" dirty="0">
                <a:solidFill>
                  <a:sysClr val="window" lastClr="FFFFFF"/>
                </a:solidFill>
                <a:latin typeface="Calibri"/>
                <a:ea typeface="ＭＳ Ｐゴシック"/>
              </a:rPr>
              <a:t>SS</a:t>
            </a:r>
            <a:endParaRPr kumimoji="0" lang="ja-JP" altLang="en-US" sz="2100" kern="0" dirty="0">
              <a:solidFill>
                <a:sysClr val="window" lastClr="FFFFFF"/>
              </a:solidFill>
              <a:latin typeface="Calibri"/>
              <a:ea typeface="ＭＳ Ｐゴシック"/>
            </a:endParaRPr>
          </a:p>
        </p:txBody>
      </p:sp>
      <p:sp>
        <p:nvSpPr>
          <p:cNvPr id="342" name="角丸四角形 341"/>
          <p:cNvSpPr/>
          <p:nvPr/>
        </p:nvSpPr>
        <p:spPr>
          <a:xfrm>
            <a:off x="5324646" y="4277918"/>
            <a:ext cx="324074" cy="301390"/>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100" b="1" dirty="0">
                <a:solidFill>
                  <a:schemeClr val="bg1"/>
                </a:solidFill>
              </a:rPr>
              <a:t>AMP</a:t>
            </a:r>
            <a:endParaRPr lang="ja-JP" altLang="en-US" sz="1100" b="1" dirty="0">
              <a:solidFill>
                <a:schemeClr val="bg1"/>
              </a:solidFill>
            </a:endParaRPr>
          </a:p>
        </p:txBody>
      </p:sp>
      <p:sp>
        <p:nvSpPr>
          <p:cNvPr id="343" name="角丸四角形 342"/>
          <p:cNvSpPr/>
          <p:nvPr/>
        </p:nvSpPr>
        <p:spPr>
          <a:xfrm>
            <a:off x="5749040" y="4281071"/>
            <a:ext cx="324074" cy="301390"/>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100" b="1" dirty="0">
                <a:solidFill>
                  <a:schemeClr val="bg1"/>
                </a:solidFill>
              </a:rPr>
              <a:t>AMP</a:t>
            </a:r>
            <a:endParaRPr lang="ja-JP" altLang="en-US" sz="1100" b="1" dirty="0">
              <a:solidFill>
                <a:schemeClr val="bg1"/>
              </a:solidFill>
            </a:endParaRPr>
          </a:p>
        </p:txBody>
      </p:sp>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194" name="正方形/長方形 193"/>
          <p:cNvSpPr/>
          <p:nvPr/>
        </p:nvSpPr>
        <p:spPr>
          <a:xfrm>
            <a:off x="5351085" y="975556"/>
            <a:ext cx="5170238" cy="554202"/>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VX-3008F/3016F : SS expansion</a:t>
            </a:r>
            <a:endParaRPr lang="ja-JP" altLang="en-US" sz="3000" dirty="0">
              <a:solidFill>
                <a:schemeClr val="accent6">
                  <a:lumMod val="75000"/>
                </a:schemeClr>
              </a:solidFill>
              <a:latin typeface="Calibri"/>
            </a:endParaRPr>
          </a:p>
        </p:txBody>
      </p:sp>
      <p:grpSp>
        <p:nvGrpSpPr>
          <p:cNvPr id="201" name="グループ化 200"/>
          <p:cNvGrpSpPr/>
          <p:nvPr/>
        </p:nvGrpSpPr>
        <p:grpSpPr>
          <a:xfrm>
            <a:off x="3121793" y="976767"/>
            <a:ext cx="2002862" cy="1568697"/>
            <a:chOff x="2080954" y="650910"/>
            <a:chExt cx="1335087" cy="1045368"/>
          </a:xfrm>
        </p:grpSpPr>
        <p:pic>
          <p:nvPicPr>
            <p:cNvPr id="202" name="Picture 5"/>
            <p:cNvPicPr>
              <a:picLocks noChangeAspect="1" noChangeArrowheads="1"/>
            </p:cNvPicPr>
            <p:nvPr/>
          </p:nvPicPr>
          <p:blipFill>
            <a:blip r:embed="rId5" cstate="print">
              <a:lum bright="70000" contrast="-70000"/>
              <a:extLst>
                <a:ext uri="{28A0092B-C50C-407E-A947-70E740481C1C}">
                  <a14:useLocalDpi xmlns:a14="http://schemas.microsoft.com/office/drawing/2010/main" val="0"/>
                </a:ext>
              </a:extLst>
            </a:blip>
            <a:srcRect/>
            <a:stretch>
              <a:fillRect/>
            </a:stretch>
          </p:blipFill>
          <p:spPr bwMode="auto">
            <a:xfrm>
              <a:off x="2080954" y="650910"/>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1" name="Picture 2"/>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30" name="Picture 2"/>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154" name="Picture 2"/>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6936672" y="1559871"/>
            <a:ext cx="1429358" cy="973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1" name="円/楕円 150"/>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 name="円/楕円 151"/>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32" name="グループ化 231">
            <a:extLst>
              <a:ext uri="{FF2B5EF4-FFF2-40B4-BE49-F238E27FC236}">
                <a16:creationId xmlns:a16="http://schemas.microsoft.com/office/drawing/2014/main" id="{A1FD35ED-637D-4F03-8A7E-A4462DC627A9}"/>
              </a:ext>
            </a:extLst>
          </p:cNvPr>
          <p:cNvGrpSpPr/>
          <p:nvPr/>
        </p:nvGrpSpPr>
        <p:grpSpPr>
          <a:xfrm>
            <a:off x="738502" y="4821855"/>
            <a:ext cx="1353734" cy="1845669"/>
            <a:chOff x="738502" y="4821855"/>
            <a:chExt cx="1353734" cy="1845669"/>
          </a:xfrm>
          <a:effectLst>
            <a:outerShdw blurRad="50800" dist="38100" dir="8100000" algn="tr" rotWithShape="0">
              <a:prstClr val="black">
                <a:alpha val="40000"/>
              </a:prstClr>
            </a:outerShdw>
          </a:effectLst>
        </p:grpSpPr>
        <p:sp>
          <p:nvSpPr>
            <p:cNvPr id="233" name="正方形/長方形 232">
              <a:extLst>
                <a:ext uri="{FF2B5EF4-FFF2-40B4-BE49-F238E27FC236}">
                  <a16:creationId xmlns:a16="http://schemas.microsoft.com/office/drawing/2014/main" id="{F64856D7-7D71-4292-ADC8-173A7EA46A7E}"/>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8" action="ppaction://hlinksldjump"/>
                </a:rPr>
                <a:t>Common</a:t>
              </a:r>
              <a:endParaRPr kumimoji="1" lang="en-US" altLang="ja-JP" sz="1200" dirty="0"/>
            </a:p>
            <a:p>
              <a:r>
                <a:rPr lang="ja-JP" altLang="en-US" sz="1100" dirty="0"/>
                <a:t>   </a:t>
              </a:r>
              <a:r>
                <a:rPr lang="en-US" altLang="ja-JP" sz="1100" dirty="0">
                  <a:hlinkClick r:id="rId9" action="ppaction://hlinksldjump"/>
                </a:rPr>
                <a:t>Audio</a:t>
              </a:r>
              <a:endParaRPr lang="en-US" altLang="ja-JP" sz="1100" dirty="0"/>
            </a:p>
            <a:p>
              <a:r>
                <a:rPr kumimoji="1" lang="en-US" altLang="ja-JP" sz="1100" dirty="0"/>
                <a:t>   </a:t>
              </a:r>
              <a:r>
                <a:rPr kumimoji="1" lang="en-US" altLang="ja-JP" sz="1100" dirty="0">
                  <a:hlinkClick r:id="rId10" action="ppaction://hlinksldjump"/>
                </a:rPr>
                <a:t>Control</a:t>
              </a:r>
              <a:endParaRPr kumimoji="1" lang="en-US" altLang="ja-JP" sz="1100" dirty="0"/>
            </a:p>
            <a:p>
              <a:r>
                <a:rPr lang="en-US" altLang="ja-JP" sz="1100" dirty="0"/>
                <a:t>   </a:t>
              </a:r>
              <a:r>
                <a:rPr lang="en-US" altLang="ja-JP" sz="1100" dirty="0">
                  <a:hlinkClick r:id="rId11" action="ppaction://hlinksldjump"/>
                </a:rPr>
                <a:t>Timer</a:t>
              </a:r>
              <a:endParaRPr kumimoji="1" lang="en-US" altLang="ja-JP" sz="1100" dirty="0"/>
            </a:p>
            <a:p>
              <a:r>
                <a:rPr lang="en-US" altLang="ja-JP" sz="1100" dirty="0"/>
                <a:t>   </a:t>
              </a:r>
              <a:r>
                <a:rPr lang="en-US" altLang="ja-JP" sz="1100" dirty="0">
                  <a:hlinkClick r:id="rId12" action="ppaction://hlinksldjump"/>
                </a:rPr>
                <a:t>Others</a:t>
              </a:r>
              <a:endParaRPr lang="en-US" altLang="ja-JP" sz="1100" dirty="0"/>
            </a:p>
            <a:p>
              <a:r>
                <a:rPr lang="en-US" altLang="ja-JP" sz="1200" dirty="0"/>
                <a:t> </a:t>
              </a:r>
              <a:r>
                <a:rPr lang="en-US" altLang="ja-JP" sz="1200" dirty="0">
                  <a:hlinkClick r:id="rId13" action="ppaction://hlinksldjump"/>
                </a:rPr>
                <a:t>04F </a:t>
              </a:r>
              <a:endParaRPr lang="en-US" altLang="ja-JP" sz="1200" dirty="0"/>
            </a:p>
            <a:p>
              <a:r>
                <a:rPr kumimoji="1" lang="en-US" altLang="ja-JP" sz="1200" dirty="0"/>
                <a:t> </a:t>
              </a:r>
              <a:r>
                <a:rPr kumimoji="1" lang="en-US" altLang="ja-JP" sz="1200" dirty="0">
                  <a:hlinkClick r:id="rId14" action="ppaction://hlinksldjump"/>
                </a:rPr>
                <a:t>08F</a:t>
              </a:r>
              <a:endParaRPr kumimoji="1" lang="en-US" altLang="ja-JP" sz="1200" dirty="0"/>
            </a:p>
            <a:p>
              <a:r>
                <a:rPr lang="en-US" altLang="ja-JP" sz="1200" dirty="0"/>
                <a:t> </a:t>
              </a:r>
              <a:r>
                <a:rPr lang="en-US" altLang="ja-JP" sz="1200" dirty="0">
                  <a:hlinkClick r:id="rId15" action="ppaction://hlinksldjump"/>
                </a:rPr>
                <a:t>16F</a:t>
              </a:r>
              <a:endParaRPr lang="en-US" altLang="ja-JP" sz="1200" dirty="0"/>
            </a:p>
            <a:p>
              <a:r>
                <a:rPr lang="en-US" altLang="ja-JP" sz="1200" dirty="0"/>
                <a:t> </a:t>
              </a:r>
              <a:r>
                <a:rPr lang="en-US" altLang="ja-JP" sz="1200" dirty="0">
                  <a:hlinkClick r:id="rId16" action="ppaction://hlinksldjump"/>
                </a:rPr>
                <a:t>08/16F SS Exp</a:t>
              </a:r>
              <a:endParaRPr lang="en-US" altLang="ja-JP" sz="1200" dirty="0"/>
            </a:p>
            <a:p>
              <a:r>
                <a:rPr kumimoji="1" lang="en-US" altLang="ja-JP" sz="1200" dirty="0"/>
                <a:t> </a:t>
              </a:r>
              <a:r>
                <a:rPr kumimoji="1" lang="en-US" altLang="ja-JP" sz="1200" dirty="0">
                  <a:hlinkClick r:id="rId17" action="ppaction://hlinksldjump"/>
                </a:rPr>
                <a:t>Deference</a:t>
              </a:r>
              <a:endParaRPr kumimoji="1" lang="en-US" altLang="ja-JP" sz="1200" dirty="0"/>
            </a:p>
          </p:txBody>
        </p:sp>
        <p:sp>
          <p:nvSpPr>
            <p:cNvPr id="239" name="二等辺三角形 238">
              <a:extLst>
                <a:ext uri="{FF2B5EF4-FFF2-40B4-BE49-F238E27FC236}">
                  <a16:creationId xmlns:a16="http://schemas.microsoft.com/office/drawing/2014/main" id="{8A449503-2DA8-4272-90D9-1A1ED1197ECB}"/>
                </a:ext>
              </a:extLst>
            </p:cNvPr>
            <p:cNvSpPr/>
            <p:nvPr/>
          </p:nvSpPr>
          <p:spPr>
            <a:xfrm rot="16200000">
              <a:off x="792838" y="4884995"/>
              <a:ext cx="107352" cy="216024"/>
            </a:xfrm>
            <a:prstGeom prst="triangle">
              <a:avLst/>
            </a:pr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153" name="円/楕円 100">
            <a:extLst>
              <a:ext uri="{FF2B5EF4-FFF2-40B4-BE49-F238E27FC236}">
                <a16:creationId xmlns:a16="http://schemas.microsoft.com/office/drawing/2014/main" id="{D5877007-36C0-462E-81AE-4A57A01BD40A}"/>
              </a:ext>
            </a:extLst>
          </p:cNvPr>
          <p:cNvSpPr/>
          <p:nvPr/>
        </p:nvSpPr>
        <p:spPr>
          <a:xfrm>
            <a:off x="989424" y="6325755"/>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1">
            <a:extLst>
              <a:ext uri="{FF2B5EF4-FFF2-40B4-BE49-F238E27FC236}">
                <a16:creationId xmlns:a16="http://schemas.microsoft.com/office/drawing/2014/main" id="{09208915-1423-C434-DADC-188202D81C06}"/>
              </a:ext>
            </a:extLst>
          </p:cNvPr>
          <p:cNvGrpSpPr/>
          <p:nvPr/>
        </p:nvGrpSpPr>
        <p:grpSpPr>
          <a:xfrm>
            <a:off x="1622181" y="288390"/>
            <a:ext cx="2053631" cy="1949899"/>
            <a:chOff x="2645711" y="841076"/>
            <a:chExt cx="2667654" cy="2532159"/>
          </a:xfrm>
        </p:grpSpPr>
        <p:grpSp>
          <p:nvGrpSpPr>
            <p:cNvPr id="3" name="グループ化 2">
              <a:extLst>
                <a:ext uri="{FF2B5EF4-FFF2-40B4-BE49-F238E27FC236}">
                  <a16:creationId xmlns:a16="http://schemas.microsoft.com/office/drawing/2014/main" id="{6DBEF2F7-5C1E-77C2-68BA-E4524D0178C7}"/>
                </a:ext>
              </a:extLst>
            </p:cNvPr>
            <p:cNvGrpSpPr/>
            <p:nvPr/>
          </p:nvGrpSpPr>
          <p:grpSpPr>
            <a:xfrm>
              <a:off x="2951391" y="1221263"/>
              <a:ext cx="2030342" cy="1771248"/>
              <a:chOff x="2951391" y="1221263"/>
              <a:chExt cx="2030342" cy="1771248"/>
            </a:xfrm>
          </p:grpSpPr>
          <p:sp>
            <p:nvSpPr>
              <p:cNvPr id="6" name="円/楕円 33">
                <a:extLst>
                  <a:ext uri="{FF2B5EF4-FFF2-40B4-BE49-F238E27FC236}">
                    <a16:creationId xmlns:a16="http://schemas.microsoft.com/office/drawing/2014/main" id="{411783A8-9C02-0C60-56EF-15245C6A3AAC}"/>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3600" kern="0">
                  <a:solidFill>
                    <a:prstClr val="white"/>
                  </a:solidFill>
                  <a:latin typeface="Meiryo UI"/>
                  <a:ea typeface="Meiryo UI"/>
                </a:endParaRPr>
              </a:p>
            </p:txBody>
          </p:sp>
          <p:sp>
            <p:nvSpPr>
              <p:cNvPr id="7" name="角丸四角形 34">
                <a:extLst>
                  <a:ext uri="{FF2B5EF4-FFF2-40B4-BE49-F238E27FC236}">
                    <a16:creationId xmlns:a16="http://schemas.microsoft.com/office/drawing/2014/main" id="{A674C06F-6FEB-2BDF-05AC-157C79992768}"/>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2800" b="1" kern="0" dirty="0">
                    <a:solidFill>
                      <a:prstClr val="white"/>
                    </a:solidFill>
                    <a:latin typeface="Calibri"/>
                    <a:ea typeface="Meiryo UI"/>
                  </a:rPr>
                  <a:t>Frame</a:t>
                </a:r>
                <a:endParaRPr kumimoji="0" lang="ja-JP" altLang="en-US" sz="2400" b="1" kern="0" dirty="0">
                  <a:solidFill>
                    <a:prstClr val="white"/>
                  </a:solidFill>
                  <a:latin typeface="Calibri"/>
                  <a:ea typeface="Meiryo UI"/>
                </a:endParaRPr>
              </a:p>
            </p:txBody>
          </p:sp>
        </p:grpSp>
        <p:pic>
          <p:nvPicPr>
            <p:cNvPr id="5" name="Picture 2" descr="C:\Users\toa27839.TOA\AppData\Local\Temp\notesEA312D\Bubble_material_noshadow-01.png">
              <a:extLst>
                <a:ext uri="{FF2B5EF4-FFF2-40B4-BE49-F238E27FC236}">
                  <a16:creationId xmlns:a16="http://schemas.microsoft.com/office/drawing/2014/main" id="{A85D930D-6035-0DFB-F259-314CE3CB59FB}"/>
                </a:ext>
              </a:extLst>
            </p:cNvPr>
            <p:cNvPicPr>
              <a:picLocks noChangeAspect="1" noChangeArrowheads="1"/>
            </p:cNvPicPr>
            <p:nvPr/>
          </p:nvPicPr>
          <p:blipFill rotWithShape="1">
            <a:blip r:embed="rId18"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608283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repeatCount="indefinite"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downRight)">
                                      <p:cBhvr>
                                        <p:cTn id="7" dur="2000"/>
                                        <p:tgtEl>
                                          <p:spTgt spid="19"/>
                                        </p:tgtEl>
                                      </p:cBhvr>
                                    </p:animEffect>
                                  </p:childTnLst>
                                </p:cTn>
                              </p:par>
                              <p:par>
                                <p:cTn id="8" presetID="18" presetClass="entr" presetSubtype="6" repeatCount="indefinite" fill="hold"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strips(downRight)">
                                      <p:cBhvr>
                                        <p:cTn id="10"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4" name="グループ化 333">
            <a:extLst>
              <a:ext uri="{FF2B5EF4-FFF2-40B4-BE49-F238E27FC236}">
                <a16:creationId xmlns:a16="http://schemas.microsoft.com/office/drawing/2014/main" id="{4C2A227B-6FE1-41AC-A11F-D3A62BD9FC26}"/>
              </a:ext>
            </a:extLst>
          </p:cNvPr>
          <p:cNvGrpSpPr/>
          <p:nvPr/>
        </p:nvGrpSpPr>
        <p:grpSpPr>
          <a:xfrm>
            <a:off x="738502" y="4821855"/>
            <a:ext cx="1353734" cy="1845669"/>
            <a:chOff x="738502" y="4821855"/>
            <a:chExt cx="1353734" cy="1845669"/>
          </a:xfrm>
          <a:effectLst>
            <a:outerShdw blurRad="50800" dist="38100" dir="8100000" algn="tr" rotWithShape="0">
              <a:prstClr val="black">
                <a:alpha val="40000"/>
              </a:prstClr>
            </a:outerShdw>
          </a:effectLst>
        </p:grpSpPr>
        <p:sp>
          <p:nvSpPr>
            <p:cNvPr id="344" name="正方形/長方形 343">
              <a:extLst>
                <a:ext uri="{FF2B5EF4-FFF2-40B4-BE49-F238E27FC236}">
                  <a16:creationId xmlns:a16="http://schemas.microsoft.com/office/drawing/2014/main" id="{5648A95E-F7B9-4364-86D2-8C25053C2249}"/>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2" action="ppaction://hlinksldjump"/>
                </a:rPr>
                <a:t>Common</a:t>
              </a:r>
              <a:endParaRPr kumimoji="1" lang="en-US" altLang="ja-JP" sz="1200" dirty="0"/>
            </a:p>
            <a:p>
              <a:r>
                <a:rPr lang="ja-JP" altLang="en-US" sz="1100" dirty="0"/>
                <a:t>   </a:t>
              </a:r>
              <a:r>
                <a:rPr lang="en-US" altLang="ja-JP" sz="1100" dirty="0">
                  <a:hlinkClick r:id="rId3" action="ppaction://hlinksldjump"/>
                </a:rPr>
                <a:t>Audio</a:t>
              </a:r>
              <a:endParaRPr lang="en-US" altLang="ja-JP" sz="1100" dirty="0"/>
            </a:p>
            <a:p>
              <a:r>
                <a:rPr kumimoji="1" lang="en-US" altLang="ja-JP" sz="1100" dirty="0"/>
                <a:t>   </a:t>
              </a:r>
              <a:r>
                <a:rPr kumimoji="1" lang="en-US" altLang="ja-JP" sz="1100" dirty="0">
                  <a:hlinkClick r:id="rId4" action="ppaction://hlinksldjump"/>
                </a:rPr>
                <a:t>Control</a:t>
              </a:r>
              <a:endParaRPr kumimoji="1" lang="en-US" altLang="ja-JP" sz="1100" dirty="0"/>
            </a:p>
            <a:p>
              <a:r>
                <a:rPr lang="en-US" altLang="ja-JP" sz="1100" dirty="0"/>
                <a:t>   </a:t>
              </a:r>
              <a:r>
                <a:rPr lang="en-US" altLang="ja-JP" sz="1100" dirty="0">
                  <a:hlinkClick r:id="rId5" action="ppaction://hlinksldjump"/>
                </a:rPr>
                <a:t>Timer</a:t>
              </a:r>
              <a:endParaRPr kumimoji="1" lang="en-US" altLang="ja-JP" sz="1100" dirty="0"/>
            </a:p>
            <a:p>
              <a:r>
                <a:rPr lang="en-US" altLang="ja-JP" sz="1100" dirty="0"/>
                <a:t>   </a:t>
              </a:r>
              <a:r>
                <a:rPr lang="en-US" altLang="ja-JP" sz="1100" dirty="0">
                  <a:hlinkClick r:id="rId6" action="ppaction://hlinksldjump"/>
                </a:rPr>
                <a:t>Others</a:t>
              </a:r>
              <a:endParaRPr lang="en-US" altLang="ja-JP" sz="1100" dirty="0"/>
            </a:p>
            <a:p>
              <a:r>
                <a:rPr lang="en-US" altLang="ja-JP" sz="1200" dirty="0"/>
                <a:t> </a:t>
              </a:r>
              <a:r>
                <a:rPr lang="en-US" altLang="ja-JP" sz="1200" dirty="0">
                  <a:hlinkClick r:id="rId7" action="ppaction://hlinksldjump"/>
                </a:rPr>
                <a:t>04F </a:t>
              </a:r>
              <a:endParaRPr lang="en-US" altLang="ja-JP" sz="1200" dirty="0"/>
            </a:p>
            <a:p>
              <a:r>
                <a:rPr kumimoji="1" lang="en-US" altLang="ja-JP" sz="1200" dirty="0"/>
                <a:t> </a:t>
              </a:r>
              <a:r>
                <a:rPr kumimoji="1" lang="en-US" altLang="ja-JP" sz="1200" dirty="0">
                  <a:hlinkClick r:id="rId8" action="ppaction://hlinksldjump"/>
                </a:rPr>
                <a:t>08F</a:t>
              </a:r>
              <a:endParaRPr kumimoji="1" lang="en-US" altLang="ja-JP" sz="1200" dirty="0"/>
            </a:p>
            <a:p>
              <a:r>
                <a:rPr lang="en-US" altLang="ja-JP" sz="1200" dirty="0"/>
                <a:t> </a:t>
              </a:r>
              <a:r>
                <a:rPr lang="en-US" altLang="ja-JP" sz="1200" dirty="0">
                  <a:hlinkClick r:id="rId9" action="ppaction://hlinksldjump"/>
                </a:rPr>
                <a:t>16F</a:t>
              </a:r>
              <a:endParaRPr lang="en-US" altLang="ja-JP" sz="1200" dirty="0"/>
            </a:p>
            <a:p>
              <a:r>
                <a:rPr lang="en-US" altLang="ja-JP" sz="1200" dirty="0"/>
                <a:t> </a:t>
              </a:r>
              <a:r>
                <a:rPr lang="en-US" altLang="ja-JP" sz="1200" dirty="0">
                  <a:hlinkClick r:id="rId10" action="ppaction://hlinksldjump"/>
                </a:rPr>
                <a:t>08/16F SS Exp</a:t>
              </a:r>
              <a:endParaRPr lang="en-US" altLang="ja-JP" sz="1200" dirty="0"/>
            </a:p>
            <a:p>
              <a:r>
                <a:rPr kumimoji="1" lang="en-US" altLang="ja-JP" sz="1200" dirty="0"/>
                <a:t> </a:t>
              </a:r>
              <a:r>
                <a:rPr kumimoji="1" lang="en-US" altLang="ja-JP" sz="1200" dirty="0">
                  <a:hlinkClick r:id="rId11" action="ppaction://hlinksldjump"/>
                </a:rPr>
                <a:t>Deference</a:t>
              </a:r>
              <a:endParaRPr kumimoji="1" lang="en-US" altLang="ja-JP" sz="1200" dirty="0"/>
            </a:p>
          </p:txBody>
        </p:sp>
        <p:sp>
          <p:nvSpPr>
            <p:cNvPr id="345" name="二等辺三角形 344">
              <a:extLst>
                <a:ext uri="{FF2B5EF4-FFF2-40B4-BE49-F238E27FC236}">
                  <a16:creationId xmlns:a16="http://schemas.microsoft.com/office/drawing/2014/main" id="{9A8BDF5A-1166-4354-AF5C-03C27E0ADD5A}"/>
                </a:ext>
              </a:extLst>
            </p:cNvPr>
            <p:cNvSpPr/>
            <p:nvPr/>
          </p:nvSpPr>
          <p:spPr>
            <a:xfrm rot="16200000">
              <a:off x="792838" y="4884995"/>
              <a:ext cx="107352" cy="216024"/>
            </a:xfrm>
            <a:prstGeom prst="triangle">
              <a:avLst/>
            </a:pr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155" name="グループ化 154"/>
          <p:cNvGrpSpPr/>
          <p:nvPr/>
        </p:nvGrpSpPr>
        <p:grpSpPr>
          <a:xfrm>
            <a:off x="5504995" y="1553598"/>
            <a:ext cx="4283098" cy="980909"/>
            <a:chOff x="3669572" y="1035306"/>
            <a:chExt cx="2855068" cy="653670"/>
          </a:xfrm>
        </p:grpSpPr>
        <p:pic>
          <p:nvPicPr>
            <p:cNvPr id="163" name="Picture 2"/>
            <p:cNvPicPr>
              <a:picLocks noChangeAspect="1" noChangeArrowheads="1"/>
            </p:cNvPicPr>
            <p:nvPr/>
          </p:nvPicPr>
          <p:blipFill>
            <a:blip r:embed="rId12"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588204" y="1035306"/>
              <a:ext cx="936436" cy="6536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64" name="Picture 2"/>
            <p:cNvPicPr>
              <a:picLocks noChangeAspect="1" noChangeArrowheads="1"/>
            </p:cNvPicPr>
            <p:nvPr/>
          </p:nvPicPr>
          <p:blipFill rotWithShape="1">
            <a:blip r:embed="rId13" cstate="print">
              <a:lum bright="70000" contrast="-70000"/>
              <a:extLst>
                <a:ext uri="{28A0092B-C50C-407E-A947-70E740481C1C}">
                  <a14:useLocalDpi xmlns:a14="http://schemas.microsoft.com/office/drawing/2010/main" val="0"/>
                </a:ext>
              </a:extLst>
            </a:blip>
            <a:srcRect/>
            <a:stretch/>
          </p:blipFill>
          <p:spPr bwMode="auto">
            <a:xfrm>
              <a:off x="3669572" y="1037109"/>
              <a:ext cx="1884768" cy="64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165" name="Picture 2"/>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8371137" y="1577884"/>
            <a:ext cx="1404817" cy="9809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176" name="グループ化 175"/>
          <p:cNvGrpSpPr/>
          <p:nvPr/>
        </p:nvGrpSpPr>
        <p:grpSpPr>
          <a:xfrm>
            <a:off x="7519199" y="5622727"/>
            <a:ext cx="2682989" cy="1958556"/>
            <a:chOff x="31795888" y="2629188"/>
            <a:chExt cx="2880320" cy="2101985"/>
          </a:xfrm>
        </p:grpSpPr>
        <p:sp>
          <p:nvSpPr>
            <p:cNvPr id="190" name="正方形/長方形 189"/>
            <p:cNvSpPr/>
            <p:nvPr/>
          </p:nvSpPr>
          <p:spPr>
            <a:xfrm>
              <a:off x="31795888" y="2629188"/>
              <a:ext cx="2880320" cy="2101985"/>
            </a:xfrm>
            <a:prstGeom prst="rect">
              <a:avLst/>
            </a:prstGeom>
            <a:solidFill>
              <a:srgbClr val="8064A2">
                <a:lumMod val="20000"/>
                <a:lumOff val="80000"/>
              </a:srgbClr>
            </a:solidFill>
            <a:ln w="3175" cap="flat" cmpd="sng" algn="ctr">
              <a:noFill/>
              <a:prstDash val="solid"/>
            </a:ln>
            <a:effectLst/>
          </p:spPr>
          <p:txBody>
            <a:bodyPr rtlCol="0" anchor="t"/>
            <a:lstStyle/>
            <a:p>
              <a:pPr algn="ctr" defTabSz="7682880" fontAlgn="auto">
                <a:spcBef>
                  <a:spcPts val="0"/>
                </a:spcBef>
                <a:spcAft>
                  <a:spcPts val="0"/>
                </a:spcAft>
                <a:defRPr/>
              </a:pPr>
              <a:r>
                <a:rPr kumimoji="0" lang="en-US" altLang="ja-JP" sz="2100" b="1" kern="0" dirty="0">
                  <a:solidFill>
                    <a:srgbClr val="8064A2"/>
                  </a:solidFill>
                  <a:latin typeface="Calibri"/>
                  <a:ea typeface="ＭＳ Ｐゴシック"/>
                </a:rPr>
                <a:t>VX-3008F</a:t>
              </a:r>
              <a:endParaRPr kumimoji="0" lang="ja-JP" altLang="en-US" sz="2100" b="1" kern="0" dirty="0">
                <a:solidFill>
                  <a:srgbClr val="8064A2"/>
                </a:solidFill>
                <a:latin typeface="Calibri"/>
                <a:ea typeface="ＭＳ Ｐゴシック"/>
              </a:endParaRPr>
            </a:p>
          </p:txBody>
        </p:sp>
        <p:sp>
          <p:nvSpPr>
            <p:cNvPr id="191" name="フリーフォーム 190"/>
            <p:cNvSpPr/>
            <p:nvPr/>
          </p:nvSpPr>
          <p:spPr>
            <a:xfrm>
              <a:off x="32021585" y="3476728"/>
              <a:ext cx="251060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92" name="フリーフォーム 191"/>
            <p:cNvSpPr/>
            <p:nvPr/>
          </p:nvSpPr>
          <p:spPr>
            <a:xfrm flipV="1">
              <a:off x="32021585" y="3753588"/>
              <a:ext cx="2366591"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93" name="フリーフォーム 192"/>
            <p:cNvSpPr/>
            <p:nvPr/>
          </p:nvSpPr>
          <p:spPr>
            <a:xfrm>
              <a:off x="32021585" y="4444461"/>
              <a:ext cx="1850093" cy="71136"/>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sp>
        <p:nvSpPr>
          <p:cNvPr id="177" name="フリーフォーム 176"/>
          <p:cNvSpPr/>
          <p:nvPr/>
        </p:nvSpPr>
        <p:spPr>
          <a:xfrm>
            <a:off x="9449201" y="5626499"/>
            <a:ext cx="311553" cy="1954782"/>
          </a:xfrm>
          <a:custGeom>
            <a:avLst/>
            <a:gdLst>
              <a:gd name="connsiteX0" fmla="*/ 0 w 0"/>
              <a:gd name="connsiteY0" fmla="*/ 1175657 h 1175657"/>
              <a:gd name="connsiteX1" fmla="*/ 0 w 0"/>
              <a:gd name="connsiteY1" fmla="*/ 0 h 1175657"/>
            </a:gdLst>
            <a:ahLst/>
            <a:cxnLst>
              <a:cxn ang="0">
                <a:pos x="connsiteX0" y="connsiteY0"/>
              </a:cxn>
              <a:cxn ang="0">
                <a:pos x="connsiteX1" y="connsiteY1"/>
              </a:cxn>
            </a:cxnLst>
            <a:rect l="l" t="t" r="r" b="b"/>
            <a:pathLst>
              <a:path h="1175657">
                <a:moveTo>
                  <a:pt x="0" y="1175657"/>
                </a:moveTo>
                <a:lnTo>
                  <a:pt x="0"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nvGrpSpPr>
          <p:cNvPr id="178" name="グループ化 177"/>
          <p:cNvGrpSpPr/>
          <p:nvPr/>
        </p:nvGrpSpPr>
        <p:grpSpPr>
          <a:xfrm>
            <a:off x="10127963" y="6360766"/>
            <a:ext cx="131039" cy="1009993"/>
            <a:chOff x="37986432" y="3435029"/>
            <a:chExt cx="140677" cy="1083957"/>
          </a:xfrm>
        </p:grpSpPr>
        <p:sp>
          <p:nvSpPr>
            <p:cNvPr id="181" name="フリーフォーム 180"/>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83" name="フリーフォーム 182"/>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84" name="フリーフォーム 183"/>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85" name="フリーフォーム 184"/>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86" name="フリーフォーム 185"/>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87" name="フリーフォーム 186"/>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88" name="フリーフォーム 187"/>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89" name="フリーフォーム 188"/>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sp>
        <p:nvSpPr>
          <p:cNvPr id="162" name="正方形/長方形 161"/>
          <p:cNvSpPr/>
          <p:nvPr/>
        </p:nvSpPr>
        <p:spPr>
          <a:xfrm>
            <a:off x="7530789" y="3509085"/>
            <a:ext cx="2682989" cy="1958556"/>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defRPr/>
            </a:pPr>
            <a:r>
              <a:rPr kumimoji="0" lang="en-US" altLang="ja-JP" sz="2100" b="1" kern="0" dirty="0">
                <a:solidFill>
                  <a:srgbClr val="8064A2"/>
                </a:solidFill>
                <a:latin typeface="Calibri"/>
                <a:ea typeface="ＭＳ Ｐゴシック"/>
              </a:rPr>
              <a:t>VX-3008F</a:t>
            </a:r>
            <a:endParaRPr kumimoji="0" lang="ja-JP" altLang="en-US" sz="2100" b="1" kern="0" dirty="0">
              <a:solidFill>
                <a:srgbClr val="8064A2"/>
              </a:solidFill>
              <a:latin typeface="Calibri"/>
              <a:ea typeface="ＭＳ Ｐゴシック"/>
            </a:endParaRPr>
          </a:p>
        </p:txBody>
      </p:sp>
      <p:sp>
        <p:nvSpPr>
          <p:cNvPr id="174" name="フリーフォーム 173"/>
          <p:cNvSpPr/>
          <p:nvPr/>
        </p:nvSpPr>
        <p:spPr>
          <a:xfrm>
            <a:off x="7741024" y="4298791"/>
            <a:ext cx="2338604" cy="4260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72" name="フリーフォーム 171"/>
          <p:cNvSpPr/>
          <p:nvPr/>
        </p:nvSpPr>
        <p:spPr>
          <a:xfrm flipV="1">
            <a:off x="7741024" y="4556761"/>
            <a:ext cx="2204456" cy="4260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nvGrpSpPr>
          <p:cNvPr id="166" name="グループ化 165"/>
          <p:cNvGrpSpPr/>
          <p:nvPr/>
        </p:nvGrpSpPr>
        <p:grpSpPr>
          <a:xfrm>
            <a:off x="7741023" y="5065073"/>
            <a:ext cx="1723343" cy="272949"/>
            <a:chOff x="31792985" y="3331392"/>
            <a:chExt cx="1850093" cy="292937"/>
          </a:xfrm>
        </p:grpSpPr>
        <p:sp>
          <p:nvSpPr>
            <p:cNvPr id="168" name="フリーフォーム 167"/>
            <p:cNvSpPr/>
            <p:nvPr/>
          </p:nvSpPr>
          <p:spPr>
            <a:xfrm>
              <a:off x="31792985" y="3476728"/>
              <a:ext cx="1850093" cy="71136"/>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70" name="角丸四角形 169"/>
            <p:cNvSpPr/>
            <p:nvPr/>
          </p:nvSpPr>
          <p:spPr>
            <a:xfrm>
              <a:off x="32418942" y="3331392"/>
              <a:ext cx="1109030" cy="292937"/>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a:solidFill>
                    <a:sysClr val="window" lastClr="FFFFFF"/>
                  </a:solidFill>
                  <a:ea typeface="ＭＳ Ｐゴシック"/>
                </a:rPr>
                <a:t>sb AMP</a:t>
              </a:r>
              <a:endParaRPr kumimoji="0" lang="ja-JP" altLang="en-US" sz="1400" kern="0" dirty="0">
                <a:solidFill>
                  <a:sysClr val="window" lastClr="FFFFFF"/>
                </a:solidFill>
                <a:ea typeface="ＭＳ Ｐゴシック"/>
              </a:endParaRPr>
            </a:p>
          </p:txBody>
        </p:sp>
      </p:grpSp>
      <p:sp>
        <p:nvSpPr>
          <p:cNvPr id="146" name="フリーフォーム 145"/>
          <p:cNvSpPr/>
          <p:nvPr/>
        </p:nvSpPr>
        <p:spPr>
          <a:xfrm>
            <a:off x="9452678" y="3509085"/>
            <a:ext cx="257376" cy="1945741"/>
          </a:xfrm>
          <a:custGeom>
            <a:avLst/>
            <a:gdLst>
              <a:gd name="connsiteX0" fmla="*/ 0 w 0"/>
              <a:gd name="connsiteY0" fmla="*/ 1175657 h 1175657"/>
              <a:gd name="connsiteX1" fmla="*/ 0 w 0"/>
              <a:gd name="connsiteY1" fmla="*/ 0 h 1175657"/>
            </a:gdLst>
            <a:ahLst/>
            <a:cxnLst>
              <a:cxn ang="0">
                <a:pos x="connsiteX0" y="connsiteY0"/>
              </a:cxn>
              <a:cxn ang="0">
                <a:pos x="connsiteX1" y="connsiteY1"/>
              </a:cxn>
            </a:cxnLst>
            <a:rect l="l" t="t" r="r" b="b"/>
            <a:pathLst>
              <a:path h="1175657">
                <a:moveTo>
                  <a:pt x="0" y="1175657"/>
                </a:moveTo>
                <a:lnTo>
                  <a:pt x="0"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nvGrpSpPr>
          <p:cNvPr id="147" name="グループ化 146"/>
          <p:cNvGrpSpPr/>
          <p:nvPr/>
        </p:nvGrpSpPr>
        <p:grpSpPr>
          <a:xfrm>
            <a:off x="10139553" y="4247124"/>
            <a:ext cx="131039" cy="1009993"/>
            <a:chOff x="37986432" y="3435029"/>
            <a:chExt cx="140677" cy="1083957"/>
          </a:xfrm>
        </p:grpSpPr>
        <p:sp>
          <p:nvSpPr>
            <p:cNvPr id="149" name="フリーフォーム 148"/>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50" name="フリーフォーム 149"/>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56" name="フリーフォーム 155"/>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57" name="フリーフォーム 156"/>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58" name="フリーフォーム 157"/>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59" name="フリーフォーム 158"/>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60" name="フリーフォーム 159"/>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61" name="フリーフォーム 160"/>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sp>
        <p:nvSpPr>
          <p:cNvPr id="142" name="フリーフォーム 141"/>
          <p:cNvSpPr/>
          <p:nvPr/>
        </p:nvSpPr>
        <p:spPr>
          <a:xfrm>
            <a:off x="8239059" y="3509084"/>
            <a:ext cx="101412" cy="4073963"/>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43" name="フリーフォーム 142"/>
          <p:cNvSpPr/>
          <p:nvPr/>
        </p:nvSpPr>
        <p:spPr>
          <a:xfrm>
            <a:off x="9639077" y="3509084"/>
            <a:ext cx="166669" cy="4073963"/>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25400" cap="flat" cmpd="sng" algn="ctr">
            <a:solidFill>
              <a:srgbClr val="4BACC6">
                <a:lumMod val="75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44" name="フリーフォーム 143"/>
          <p:cNvSpPr/>
          <p:nvPr/>
        </p:nvSpPr>
        <p:spPr>
          <a:xfrm>
            <a:off x="9710055" y="3509084"/>
            <a:ext cx="107282" cy="4073963"/>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25400" cap="flat" cmpd="sng" algn="ctr">
            <a:solidFill>
              <a:srgbClr val="4BACC6">
                <a:lumMod val="75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95" name="正方形/長方形 194"/>
          <p:cNvSpPr/>
          <p:nvPr/>
        </p:nvSpPr>
        <p:spPr>
          <a:xfrm>
            <a:off x="10670383" y="5612302"/>
            <a:ext cx="2682989" cy="1958556"/>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defRPr/>
            </a:pPr>
            <a:r>
              <a:rPr kumimoji="0" lang="en-US" altLang="ja-JP" sz="2100" b="1" kern="0" dirty="0">
                <a:solidFill>
                  <a:srgbClr val="8064A2"/>
                </a:solidFill>
                <a:latin typeface="Calibri"/>
                <a:ea typeface="ＭＳ Ｐゴシック"/>
              </a:rPr>
              <a:t>VX-3016F</a:t>
            </a:r>
            <a:endParaRPr kumimoji="0" lang="ja-JP" altLang="en-US" sz="2100" b="1" kern="0" dirty="0">
              <a:solidFill>
                <a:srgbClr val="8064A2"/>
              </a:solidFill>
              <a:latin typeface="Calibri"/>
              <a:ea typeface="ＭＳ Ｐゴシック"/>
            </a:endParaRPr>
          </a:p>
        </p:txBody>
      </p:sp>
      <p:sp>
        <p:nvSpPr>
          <p:cNvPr id="196" name="フリーフォーム 195"/>
          <p:cNvSpPr/>
          <p:nvPr/>
        </p:nvSpPr>
        <p:spPr>
          <a:xfrm>
            <a:off x="10880618" y="6402010"/>
            <a:ext cx="2338604" cy="4260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97" name="フリーフォーム 196"/>
          <p:cNvSpPr/>
          <p:nvPr/>
        </p:nvSpPr>
        <p:spPr>
          <a:xfrm>
            <a:off x="10880617" y="7303709"/>
            <a:ext cx="2107264" cy="76707"/>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198" name="フリーフォーム 197"/>
          <p:cNvSpPr/>
          <p:nvPr/>
        </p:nvSpPr>
        <p:spPr>
          <a:xfrm>
            <a:off x="12600385" y="5616074"/>
            <a:ext cx="311553" cy="1954782"/>
          </a:xfrm>
          <a:custGeom>
            <a:avLst/>
            <a:gdLst>
              <a:gd name="connsiteX0" fmla="*/ 0 w 0"/>
              <a:gd name="connsiteY0" fmla="*/ 1175657 h 1175657"/>
              <a:gd name="connsiteX1" fmla="*/ 0 w 0"/>
              <a:gd name="connsiteY1" fmla="*/ 0 h 1175657"/>
            </a:gdLst>
            <a:ahLst/>
            <a:cxnLst>
              <a:cxn ang="0">
                <a:pos x="connsiteX0" y="connsiteY0"/>
              </a:cxn>
              <a:cxn ang="0">
                <a:pos x="connsiteX1" y="connsiteY1"/>
              </a:cxn>
            </a:cxnLst>
            <a:rect l="l" t="t" r="r" b="b"/>
            <a:pathLst>
              <a:path h="1175657">
                <a:moveTo>
                  <a:pt x="0" y="1175657"/>
                </a:moveTo>
                <a:lnTo>
                  <a:pt x="0"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00" name="正方形/長方形 199"/>
          <p:cNvSpPr/>
          <p:nvPr/>
        </p:nvSpPr>
        <p:spPr>
          <a:xfrm>
            <a:off x="10681973" y="3498660"/>
            <a:ext cx="2682989" cy="1958556"/>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defRPr/>
            </a:pPr>
            <a:r>
              <a:rPr kumimoji="0" lang="en-US" altLang="ja-JP" sz="2100" b="1" kern="0" dirty="0">
                <a:solidFill>
                  <a:srgbClr val="8064A2"/>
                </a:solidFill>
                <a:latin typeface="Calibri"/>
                <a:ea typeface="ＭＳ Ｐゴシック"/>
              </a:rPr>
              <a:t>VX-3016F</a:t>
            </a:r>
            <a:endParaRPr kumimoji="0" lang="ja-JP" altLang="en-US" sz="2100" b="1" kern="0" dirty="0">
              <a:solidFill>
                <a:srgbClr val="8064A2"/>
              </a:solidFill>
              <a:latin typeface="Calibri"/>
              <a:ea typeface="ＭＳ Ｐゴシック"/>
            </a:endParaRPr>
          </a:p>
        </p:txBody>
      </p:sp>
      <p:sp>
        <p:nvSpPr>
          <p:cNvPr id="205" name="フリーフォーム 204"/>
          <p:cNvSpPr/>
          <p:nvPr/>
        </p:nvSpPr>
        <p:spPr>
          <a:xfrm>
            <a:off x="10892208" y="4288366"/>
            <a:ext cx="2338604" cy="4260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03" name="フリーフォーム 202"/>
          <p:cNvSpPr/>
          <p:nvPr/>
        </p:nvSpPr>
        <p:spPr>
          <a:xfrm>
            <a:off x="10892208" y="5190067"/>
            <a:ext cx="2095675" cy="89522"/>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07" name="フリーフォーム 206"/>
          <p:cNvSpPr/>
          <p:nvPr/>
        </p:nvSpPr>
        <p:spPr>
          <a:xfrm>
            <a:off x="12603862" y="3498659"/>
            <a:ext cx="257376" cy="1945742"/>
          </a:xfrm>
          <a:custGeom>
            <a:avLst/>
            <a:gdLst>
              <a:gd name="connsiteX0" fmla="*/ 0 w 0"/>
              <a:gd name="connsiteY0" fmla="*/ 1175657 h 1175657"/>
              <a:gd name="connsiteX1" fmla="*/ 0 w 0"/>
              <a:gd name="connsiteY1" fmla="*/ 0 h 1175657"/>
            </a:gdLst>
            <a:ahLst/>
            <a:cxnLst>
              <a:cxn ang="0">
                <a:pos x="connsiteX0" y="connsiteY0"/>
              </a:cxn>
              <a:cxn ang="0">
                <a:pos x="connsiteX1" y="connsiteY1"/>
              </a:cxn>
            </a:cxnLst>
            <a:rect l="l" t="t" r="r" b="b"/>
            <a:pathLst>
              <a:path h="1175657">
                <a:moveTo>
                  <a:pt x="0" y="1175657"/>
                </a:moveTo>
                <a:lnTo>
                  <a:pt x="0" y="0"/>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08" name="フリーフォーム 207"/>
          <p:cNvSpPr/>
          <p:nvPr/>
        </p:nvSpPr>
        <p:spPr>
          <a:xfrm>
            <a:off x="11390242" y="3498659"/>
            <a:ext cx="101412" cy="4073963"/>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3175"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10" name="フリーフォーム 209"/>
          <p:cNvSpPr/>
          <p:nvPr/>
        </p:nvSpPr>
        <p:spPr>
          <a:xfrm>
            <a:off x="12861239" y="3498659"/>
            <a:ext cx="107282" cy="4073963"/>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25400" cap="flat" cmpd="sng" algn="ctr">
            <a:solidFill>
              <a:srgbClr val="4BACC6">
                <a:lumMod val="75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nvGrpSpPr>
          <p:cNvPr id="212" name="グループ化 211"/>
          <p:cNvGrpSpPr/>
          <p:nvPr/>
        </p:nvGrpSpPr>
        <p:grpSpPr>
          <a:xfrm>
            <a:off x="13304889" y="4199260"/>
            <a:ext cx="131039" cy="1009993"/>
            <a:chOff x="37986432" y="3435029"/>
            <a:chExt cx="140677" cy="1083957"/>
          </a:xfrm>
        </p:grpSpPr>
        <p:sp>
          <p:nvSpPr>
            <p:cNvPr id="223" name="フリーフォーム 222"/>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24" name="フリーフォーム 223"/>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25" name="フリーフォーム 224"/>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26" name="フリーフォーム 225"/>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27" name="フリーフォーム 226"/>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28" name="フリーフォーム 227"/>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29" name="フリーフォーム 228"/>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31" name="フリーフォーム 230"/>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grpSp>
        <p:nvGrpSpPr>
          <p:cNvPr id="214" name="グループ化 213"/>
          <p:cNvGrpSpPr/>
          <p:nvPr/>
        </p:nvGrpSpPr>
        <p:grpSpPr>
          <a:xfrm>
            <a:off x="13312041" y="4269596"/>
            <a:ext cx="131039" cy="1009993"/>
            <a:chOff x="37986432" y="3435029"/>
            <a:chExt cx="140677" cy="1083957"/>
          </a:xfrm>
        </p:grpSpPr>
        <p:sp>
          <p:nvSpPr>
            <p:cNvPr id="215" name="フリーフォーム 214"/>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16" name="フリーフォーム 215"/>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17" name="フリーフォーム 216"/>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18" name="フリーフォーム 217"/>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19" name="フリーフォーム 218"/>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20" name="フリーフォーム 219"/>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21" name="フリーフォーム 220"/>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22" name="フリーフォーム 221"/>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grpSp>
        <p:nvGrpSpPr>
          <p:cNvPr id="234" name="グループ化 233"/>
          <p:cNvGrpSpPr/>
          <p:nvPr/>
        </p:nvGrpSpPr>
        <p:grpSpPr>
          <a:xfrm>
            <a:off x="13310099" y="6288094"/>
            <a:ext cx="131039" cy="1009993"/>
            <a:chOff x="37986432" y="3435029"/>
            <a:chExt cx="140677" cy="1083957"/>
          </a:xfrm>
        </p:grpSpPr>
        <p:sp>
          <p:nvSpPr>
            <p:cNvPr id="246" name="フリーフォーム 245"/>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47" name="フリーフォーム 246"/>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48" name="フリーフォーム 247"/>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49" name="フリーフォーム 248"/>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50" name="フリーフォーム 249"/>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59" name="フリーフォーム 258"/>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60" name="フリーフォーム 259"/>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61" name="フリーフォーム 260"/>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grpSp>
        <p:nvGrpSpPr>
          <p:cNvPr id="236" name="グループ化 235"/>
          <p:cNvGrpSpPr/>
          <p:nvPr/>
        </p:nvGrpSpPr>
        <p:grpSpPr>
          <a:xfrm>
            <a:off x="13317251" y="6358429"/>
            <a:ext cx="131039" cy="1009993"/>
            <a:chOff x="37986432" y="3435029"/>
            <a:chExt cx="140677" cy="1083957"/>
          </a:xfrm>
        </p:grpSpPr>
        <p:sp>
          <p:nvSpPr>
            <p:cNvPr id="237" name="フリーフォーム 236"/>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38" name="フリーフォーム 237"/>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40" name="フリーフォーム 239"/>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41" name="フリーフォーム 240"/>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42" name="フリーフォーム 241"/>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43" name="フリーフォーム 242"/>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44" name="フリーフォーム 243"/>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45" name="フリーフォーム 244"/>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sp>
        <p:nvSpPr>
          <p:cNvPr id="264" name="角丸四角形 263"/>
          <p:cNvSpPr/>
          <p:nvPr/>
        </p:nvSpPr>
        <p:spPr>
          <a:xfrm>
            <a:off x="7394061" y="6266778"/>
            <a:ext cx="670747" cy="1196909"/>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kern="0" dirty="0">
                <a:solidFill>
                  <a:sysClr val="window" lastClr="FFFFFF"/>
                </a:solidFill>
                <a:ea typeface="ＭＳ Ｐゴシック"/>
              </a:rPr>
              <a:t>matrix</a:t>
            </a:r>
            <a:endParaRPr kumimoji="0" lang="ja-JP" altLang="en-US" kern="0" dirty="0">
              <a:solidFill>
                <a:sysClr val="window" lastClr="FFFFFF"/>
              </a:solidFill>
              <a:ea typeface="ＭＳ Ｐゴシック"/>
            </a:endParaRPr>
          </a:p>
        </p:txBody>
      </p:sp>
      <p:sp>
        <p:nvSpPr>
          <p:cNvPr id="265" name="角丸四角形 264"/>
          <p:cNvSpPr/>
          <p:nvPr/>
        </p:nvSpPr>
        <p:spPr>
          <a:xfrm>
            <a:off x="10557781" y="6252087"/>
            <a:ext cx="670747" cy="1196909"/>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kern="0" dirty="0">
                <a:solidFill>
                  <a:sysClr val="window" lastClr="FFFFFF"/>
                </a:solidFill>
                <a:ea typeface="ＭＳ Ｐゴシック"/>
              </a:rPr>
              <a:t>matrix</a:t>
            </a:r>
            <a:endParaRPr kumimoji="0" lang="ja-JP" altLang="en-US" kern="0" dirty="0">
              <a:solidFill>
                <a:sysClr val="window" lastClr="FFFFFF"/>
              </a:solidFill>
              <a:ea typeface="ＭＳ Ｐゴシック"/>
            </a:endParaRPr>
          </a:p>
        </p:txBody>
      </p:sp>
      <p:sp>
        <p:nvSpPr>
          <p:cNvPr id="267" name="正方形/長方形 266"/>
          <p:cNvSpPr/>
          <p:nvPr/>
        </p:nvSpPr>
        <p:spPr>
          <a:xfrm>
            <a:off x="2196627" y="4074527"/>
            <a:ext cx="1832518" cy="681971"/>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defRPr/>
            </a:pPr>
            <a:r>
              <a:rPr kumimoji="0" lang="en-US" altLang="ja-JP" sz="1700" b="1" kern="0" dirty="0">
                <a:solidFill>
                  <a:srgbClr val="8064A2"/>
                </a:solidFill>
                <a:latin typeface="Calibri"/>
                <a:ea typeface="ＭＳ Ｐゴシック"/>
              </a:rPr>
              <a:t>VX-3008F</a:t>
            </a:r>
            <a:endParaRPr kumimoji="0" lang="ja-JP" altLang="en-US" sz="1700" b="1" kern="0" dirty="0">
              <a:solidFill>
                <a:srgbClr val="8064A2"/>
              </a:solidFill>
              <a:latin typeface="Calibri"/>
              <a:ea typeface="ＭＳ Ｐゴシック"/>
            </a:endParaRPr>
          </a:p>
        </p:txBody>
      </p:sp>
      <p:sp>
        <p:nvSpPr>
          <p:cNvPr id="268" name="正方形/長方形 267"/>
          <p:cNvSpPr/>
          <p:nvPr/>
        </p:nvSpPr>
        <p:spPr>
          <a:xfrm>
            <a:off x="2196627" y="4892026"/>
            <a:ext cx="1832518" cy="681971"/>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defRPr/>
            </a:pPr>
            <a:r>
              <a:rPr kumimoji="0" lang="en-US" altLang="ja-JP" sz="1700" b="1" kern="0" dirty="0">
                <a:solidFill>
                  <a:srgbClr val="8064A2"/>
                </a:solidFill>
                <a:latin typeface="Calibri"/>
                <a:ea typeface="ＭＳ Ｐゴシック"/>
              </a:rPr>
              <a:t>VX-3008F</a:t>
            </a:r>
            <a:endParaRPr kumimoji="0" lang="ja-JP" altLang="en-US" sz="1700" b="1" kern="0" dirty="0">
              <a:solidFill>
                <a:srgbClr val="8064A2"/>
              </a:solidFill>
              <a:latin typeface="Calibri"/>
              <a:ea typeface="ＭＳ Ｐゴシック"/>
            </a:endParaRPr>
          </a:p>
        </p:txBody>
      </p:sp>
      <p:sp>
        <p:nvSpPr>
          <p:cNvPr id="269" name="フリーフォーム 268"/>
          <p:cNvSpPr/>
          <p:nvPr/>
        </p:nvSpPr>
        <p:spPr>
          <a:xfrm>
            <a:off x="2605708" y="4530808"/>
            <a:ext cx="1189519" cy="0"/>
          </a:xfrm>
          <a:custGeom>
            <a:avLst/>
            <a:gdLst>
              <a:gd name="connsiteX0" fmla="*/ 0 w 1277007"/>
              <a:gd name="connsiteY0" fmla="*/ 0 h 0"/>
              <a:gd name="connsiteX1" fmla="*/ 1277007 w 1277007"/>
              <a:gd name="connsiteY1" fmla="*/ 0 h 0"/>
            </a:gdLst>
            <a:ahLst/>
            <a:cxnLst>
              <a:cxn ang="0">
                <a:pos x="connsiteX0" y="connsiteY0"/>
              </a:cxn>
              <a:cxn ang="0">
                <a:pos x="connsiteX1" y="connsiteY1"/>
              </a:cxn>
            </a:cxnLst>
            <a:rect l="l" t="t" r="r" b="b"/>
            <a:pathLst>
              <a:path w="1277007">
                <a:moveTo>
                  <a:pt x="0" y="0"/>
                </a:moveTo>
                <a:lnTo>
                  <a:pt x="1277007" y="0"/>
                </a:lnTo>
              </a:path>
            </a:pathLst>
          </a:custGeom>
          <a:noFill/>
          <a:ln w="25400" cap="flat" cmpd="sng" algn="ctr">
            <a:solidFill>
              <a:srgbClr val="4BACC6">
                <a:lumMod val="75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3200" kern="0">
              <a:solidFill>
                <a:prstClr val="white"/>
              </a:solidFill>
              <a:latin typeface="Calibri"/>
              <a:ea typeface="ＭＳ Ｐゴシック"/>
            </a:endParaRPr>
          </a:p>
        </p:txBody>
      </p:sp>
      <p:sp>
        <p:nvSpPr>
          <p:cNvPr id="270" name="フリーフォーム 269"/>
          <p:cNvSpPr/>
          <p:nvPr/>
        </p:nvSpPr>
        <p:spPr>
          <a:xfrm>
            <a:off x="3560258" y="4516273"/>
            <a:ext cx="264337" cy="871844"/>
          </a:xfrm>
          <a:custGeom>
            <a:avLst/>
            <a:gdLst>
              <a:gd name="connsiteX0" fmla="*/ 0 w 283779"/>
              <a:gd name="connsiteY0" fmla="*/ 0 h 772510"/>
              <a:gd name="connsiteX1" fmla="*/ 0 w 283779"/>
              <a:gd name="connsiteY1" fmla="*/ 772510 h 772510"/>
              <a:gd name="connsiteX2" fmla="*/ 283779 w 283779"/>
              <a:gd name="connsiteY2" fmla="*/ 772510 h 772510"/>
            </a:gdLst>
            <a:ahLst/>
            <a:cxnLst>
              <a:cxn ang="0">
                <a:pos x="connsiteX0" y="connsiteY0"/>
              </a:cxn>
              <a:cxn ang="0">
                <a:pos x="connsiteX1" y="connsiteY1"/>
              </a:cxn>
              <a:cxn ang="0">
                <a:pos x="connsiteX2" y="connsiteY2"/>
              </a:cxn>
            </a:cxnLst>
            <a:rect l="l" t="t" r="r" b="b"/>
            <a:pathLst>
              <a:path w="283779" h="772510">
                <a:moveTo>
                  <a:pt x="0" y="0"/>
                </a:moveTo>
                <a:lnTo>
                  <a:pt x="0" y="772510"/>
                </a:lnTo>
                <a:lnTo>
                  <a:pt x="283779" y="772510"/>
                </a:lnTo>
              </a:path>
            </a:pathLst>
          </a:custGeom>
          <a:noFill/>
          <a:ln w="25400" cap="flat" cmpd="sng" algn="ctr">
            <a:solidFill>
              <a:srgbClr val="4BACC6">
                <a:lumMod val="75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3200" kern="0">
              <a:solidFill>
                <a:prstClr val="white"/>
              </a:solidFill>
              <a:latin typeface="Calibri"/>
              <a:ea typeface="ＭＳ Ｐゴシック"/>
            </a:endParaRPr>
          </a:p>
        </p:txBody>
      </p:sp>
      <p:sp>
        <p:nvSpPr>
          <p:cNvPr id="309" name="正方形/長方形 308"/>
          <p:cNvSpPr/>
          <p:nvPr/>
        </p:nvSpPr>
        <p:spPr>
          <a:xfrm>
            <a:off x="2191793" y="5662540"/>
            <a:ext cx="1832518" cy="681971"/>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defRPr/>
            </a:pPr>
            <a:r>
              <a:rPr kumimoji="0" lang="en-US" altLang="ja-JP" sz="1700" b="1" kern="0" dirty="0">
                <a:solidFill>
                  <a:srgbClr val="8064A2"/>
                </a:solidFill>
                <a:latin typeface="Calibri"/>
                <a:ea typeface="ＭＳ Ｐゴシック"/>
              </a:rPr>
              <a:t>VX-3008F</a:t>
            </a:r>
            <a:endParaRPr kumimoji="0" lang="ja-JP" altLang="en-US" sz="1700" b="1" kern="0" dirty="0">
              <a:solidFill>
                <a:srgbClr val="8064A2"/>
              </a:solidFill>
              <a:latin typeface="Calibri"/>
              <a:ea typeface="ＭＳ Ｐゴシック"/>
            </a:endParaRPr>
          </a:p>
        </p:txBody>
      </p:sp>
      <p:sp>
        <p:nvSpPr>
          <p:cNvPr id="314" name="フリーフォーム 313"/>
          <p:cNvSpPr/>
          <p:nvPr/>
        </p:nvSpPr>
        <p:spPr>
          <a:xfrm>
            <a:off x="3555425" y="5366854"/>
            <a:ext cx="264337" cy="791777"/>
          </a:xfrm>
          <a:custGeom>
            <a:avLst/>
            <a:gdLst>
              <a:gd name="connsiteX0" fmla="*/ 0 w 283779"/>
              <a:gd name="connsiteY0" fmla="*/ 0 h 772510"/>
              <a:gd name="connsiteX1" fmla="*/ 0 w 283779"/>
              <a:gd name="connsiteY1" fmla="*/ 772510 h 772510"/>
              <a:gd name="connsiteX2" fmla="*/ 283779 w 283779"/>
              <a:gd name="connsiteY2" fmla="*/ 772510 h 772510"/>
            </a:gdLst>
            <a:ahLst/>
            <a:cxnLst>
              <a:cxn ang="0">
                <a:pos x="connsiteX0" y="connsiteY0"/>
              </a:cxn>
              <a:cxn ang="0">
                <a:pos x="connsiteX1" y="connsiteY1"/>
              </a:cxn>
              <a:cxn ang="0">
                <a:pos x="connsiteX2" y="connsiteY2"/>
              </a:cxn>
            </a:cxnLst>
            <a:rect l="l" t="t" r="r" b="b"/>
            <a:pathLst>
              <a:path w="283779" h="772510">
                <a:moveTo>
                  <a:pt x="0" y="0"/>
                </a:moveTo>
                <a:lnTo>
                  <a:pt x="0" y="772510"/>
                </a:lnTo>
                <a:lnTo>
                  <a:pt x="283779" y="772510"/>
                </a:lnTo>
              </a:path>
            </a:pathLst>
          </a:custGeom>
          <a:noFill/>
          <a:ln w="25400" cap="flat" cmpd="sng" algn="ctr">
            <a:solidFill>
              <a:srgbClr val="4BACC6">
                <a:lumMod val="75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3200" kern="0">
              <a:solidFill>
                <a:prstClr val="white"/>
              </a:solidFill>
              <a:latin typeface="Calibri"/>
              <a:ea typeface="ＭＳ Ｐゴシック"/>
            </a:endParaRPr>
          </a:p>
        </p:txBody>
      </p:sp>
      <p:sp>
        <p:nvSpPr>
          <p:cNvPr id="316" name="正方形/長方形 315"/>
          <p:cNvSpPr/>
          <p:nvPr/>
        </p:nvSpPr>
        <p:spPr>
          <a:xfrm>
            <a:off x="2191793" y="6418935"/>
            <a:ext cx="1832518" cy="681971"/>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defRPr/>
            </a:pPr>
            <a:r>
              <a:rPr kumimoji="0" lang="en-US" altLang="ja-JP" sz="1700" b="1" kern="0" dirty="0">
                <a:solidFill>
                  <a:srgbClr val="8064A2"/>
                </a:solidFill>
                <a:latin typeface="Calibri"/>
                <a:ea typeface="ＭＳ Ｐゴシック"/>
              </a:rPr>
              <a:t>VX-3008F</a:t>
            </a:r>
            <a:endParaRPr kumimoji="0" lang="ja-JP" altLang="en-US" sz="1700" b="1" kern="0" dirty="0">
              <a:solidFill>
                <a:srgbClr val="8064A2"/>
              </a:solidFill>
              <a:latin typeface="Calibri"/>
              <a:ea typeface="ＭＳ Ｐゴシック"/>
            </a:endParaRPr>
          </a:p>
        </p:txBody>
      </p:sp>
      <p:sp>
        <p:nvSpPr>
          <p:cNvPr id="317" name="フリーフォーム 316"/>
          <p:cNvSpPr/>
          <p:nvPr/>
        </p:nvSpPr>
        <p:spPr>
          <a:xfrm>
            <a:off x="3555425" y="6123249"/>
            <a:ext cx="264337" cy="791777"/>
          </a:xfrm>
          <a:custGeom>
            <a:avLst/>
            <a:gdLst>
              <a:gd name="connsiteX0" fmla="*/ 0 w 283779"/>
              <a:gd name="connsiteY0" fmla="*/ 0 h 772510"/>
              <a:gd name="connsiteX1" fmla="*/ 0 w 283779"/>
              <a:gd name="connsiteY1" fmla="*/ 772510 h 772510"/>
              <a:gd name="connsiteX2" fmla="*/ 283779 w 283779"/>
              <a:gd name="connsiteY2" fmla="*/ 772510 h 772510"/>
            </a:gdLst>
            <a:ahLst/>
            <a:cxnLst>
              <a:cxn ang="0">
                <a:pos x="connsiteX0" y="connsiteY0"/>
              </a:cxn>
              <a:cxn ang="0">
                <a:pos x="connsiteX1" y="connsiteY1"/>
              </a:cxn>
              <a:cxn ang="0">
                <a:pos x="connsiteX2" y="connsiteY2"/>
              </a:cxn>
            </a:cxnLst>
            <a:rect l="l" t="t" r="r" b="b"/>
            <a:pathLst>
              <a:path w="283779" h="772510">
                <a:moveTo>
                  <a:pt x="0" y="0"/>
                </a:moveTo>
                <a:lnTo>
                  <a:pt x="0" y="772510"/>
                </a:lnTo>
                <a:lnTo>
                  <a:pt x="283779" y="772510"/>
                </a:lnTo>
              </a:path>
            </a:pathLst>
          </a:custGeom>
          <a:noFill/>
          <a:ln w="25400" cap="flat" cmpd="sng" algn="ctr">
            <a:solidFill>
              <a:srgbClr val="4BACC6">
                <a:lumMod val="75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3200" kern="0">
              <a:solidFill>
                <a:prstClr val="white"/>
              </a:solidFill>
              <a:latin typeface="Calibri"/>
              <a:ea typeface="ＭＳ Ｐゴシック"/>
            </a:endParaRPr>
          </a:p>
        </p:txBody>
      </p:sp>
      <p:grpSp>
        <p:nvGrpSpPr>
          <p:cNvPr id="19" name="グループ化 18"/>
          <p:cNvGrpSpPr/>
          <p:nvPr/>
        </p:nvGrpSpPr>
        <p:grpSpPr>
          <a:xfrm>
            <a:off x="8033990" y="4303107"/>
            <a:ext cx="1865592" cy="2425988"/>
            <a:chOff x="5142586" y="2867558"/>
            <a:chExt cx="1243584" cy="1616660"/>
          </a:xfrm>
        </p:grpSpPr>
        <p:sp>
          <p:nvSpPr>
            <p:cNvPr id="15" name="フリーフォーム 14"/>
            <p:cNvSpPr/>
            <p:nvPr/>
          </p:nvSpPr>
          <p:spPr>
            <a:xfrm>
              <a:off x="5142586" y="2867558"/>
              <a:ext cx="1207008" cy="0"/>
            </a:xfrm>
            <a:custGeom>
              <a:avLst/>
              <a:gdLst>
                <a:gd name="connsiteX0" fmla="*/ 0 w 1207008"/>
                <a:gd name="connsiteY0" fmla="*/ 0 h 0"/>
                <a:gd name="connsiteX1" fmla="*/ 1207008 w 1207008"/>
                <a:gd name="connsiteY1" fmla="*/ 0 h 0"/>
              </a:gdLst>
              <a:ahLst/>
              <a:cxnLst>
                <a:cxn ang="0">
                  <a:pos x="connsiteX0" y="connsiteY0"/>
                </a:cxn>
                <a:cxn ang="0">
                  <a:pos x="connsiteX1" y="connsiteY1"/>
                </a:cxn>
              </a:cxnLst>
              <a:rect l="l" t="t" r="r" b="b"/>
              <a:pathLst>
                <a:path w="1207008">
                  <a:moveTo>
                    <a:pt x="0" y="0"/>
                  </a:moveTo>
                  <a:lnTo>
                    <a:pt x="1207008" y="0"/>
                  </a:lnTo>
                </a:path>
              </a:pathLst>
            </a:custGeom>
            <a:noFill/>
            <a:ln w="38100">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6" name="フリーフォーム 15"/>
            <p:cNvSpPr/>
            <p:nvPr/>
          </p:nvSpPr>
          <p:spPr>
            <a:xfrm>
              <a:off x="6261811" y="2882189"/>
              <a:ext cx="109728" cy="1382573"/>
            </a:xfrm>
            <a:custGeom>
              <a:avLst/>
              <a:gdLst>
                <a:gd name="connsiteX0" fmla="*/ 0 w 109728"/>
                <a:gd name="connsiteY0" fmla="*/ 0 h 1382573"/>
                <a:gd name="connsiteX1" fmla="*/ 0 w 109728"/>
                <a:gd name="connsiteY1" fmla="*/ 1382573 h 1382573"/>
                <a:gd name="connsiteX2" fmla="*/ 109728 w 109728"/>
                <a:gd name="connsiteY2" fmla="*/ 1382573 h 1382573"/>
              </a:gdLst>
              <a:ahLst/>
              <a:cxnLst>
                <a:cxn ang="0">
                  <a:pos x="connsiteX0" y="connsiteY0"/>
                </a:cxn>
                <a:cxn ang="0">
                  <a:pos x="connsiteX1" y="connsiteY1"/>
                </a:cxn>
                <a:cxn ang="0">
                  <a:pos x="connsiteX2" y="connsiteY2"/>
                </a:cxn>
              </a:cxnLst>
              <a:rect l="l" t="t" r="r" b="b"/>
              <a:pathLst>
                <a:path w="109728" h="1382573">
                  <a:moveTo>
                    <a:pt x="0" y="0"/>
                  </a:moveTo>
                  <a:lnTo>
                    <a:pt x="0" y="1382573"/>
                  </a:lnTo>
                  <a:lnTo>
                    <a:pt x="109728" y="1382573"/>
                  </a:lnTo>
                </a:path>
              </a:pathLst>
            </a:custGeom>
            <a:noFill/>
            <a:ln w="28575">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7" name="フリーフォーム 16"/>
            <p:cNvSpPr/>
            <p:nvPr/>
          </p:nvSpPr>
          <p:spPr>
            <a:xfrm>
              <a:off x="5157216" y="3065069"/>
              <a:ext cx="1228954" cy="0"/>
            </a:xfrm>
            <a:custGeom>
              <a:avLst/>
              <a:gdLst>
                <a:gd name="connsiteX0" fmla="*/ 0 w 1228954"/>
                <a:gd name="connsiteY0" fmla="*/ 0 h 0"/>
                <a:gd name="connsiteX1" fmla="*/ 1228954 w 1228954"/>
                <a:gd name="connsiteY1" fmla="*/ 0 h 0"/>
              </a:gdLst>
              <a:ahLst/>
              <a:cxnLst>
                <a:cxn ang="0">
                  <a:pos x="connsiteX0" y="connsiteY0"/>
                </a:cxn>
                <a:cxn ang="0">
                  <a:pos x="connsiteX1" y="connsiteY1"/>
                </a:cxn>
              </a:cxnLst>
              <a:rect l="l" t="t" r="r" b="b"/>
              <a:pathLst>
                <a:path w="1228954">
                  <a:moveTo>
                    <a:pt x="0" y="0"/>
                  </a:moveTo>
                  <a:lnTo>
                    <a:pt x="1228954" y="0"/>
                  </a:lnTo>
                </a:path>
              </a:pathLst>
            </a:custGeom>
            <a:noFill/>
            <a:ln w="28575">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18" name="フリーフォーム 17"/>
            <p:cNvSpPr/>
            <p:nvPr/>
          </p:nvSpPr>
          <p:spPr>
            <a:xfrm>
              <a:off x="6210605" y="3057754"/>
              <a:ext cx="168249" cy="1426464"/>
            </a:xfrm>
            <a:custGeom>
              <a:avLst/>
              <a:gdLst>
                <a:gd name="connsiteX0" fmla="*/ 0 w 168249"/>
                <a:gd name="connsiteY0" fmla="*/ 0 h 1426464"/>
                <a:gd name="connsiteX1" fmla="*/ 0 w 168249"/>
                <a:gd name="connsiteY1" fmla="*/ 1426464 h 1426464"/>
                <a:gd name="connsiteX2" fmla="*/ 168249 w 168249"/>
                <a:gd name="connsiteY2" fmla="*/ 1426464 h 1426464"/>
              </a:gdLst>
              <a:ahLst/>
              <a:cxnLst>
                <a:cxn ang="0">
                  <a:pos x="connsiteX0" y="connsiteY0"/>
                </a:cxn>
                <a:cxn ang="0">
                  <a:pos x="connsiteX1" y="connsiteY1"/>
                </a:cxn>
                <a:cxn ang="0">
                  <a:pos x="connsiteX2" y="connsiteY2"/>
                </a:cxn>
              </a:cxnLst>
              <a:rect l="l" t="t" r="r" b="b"/>
              <a:pathLst>
                <a:path w="168249" h="1426464">
                  <a:moveTo>
                    <a:pt x="0" y="0"/>
                  </a:moveTo>
                  <a:lnTo>
                    <a:pt x="0" y="1426464"/>
                  </a:lnTo>
                  <a:lnTo>
                    <a:pt x="168249" y="1426464"/>
                  </a:lnTo>
                </a:path>
              </a:pathLst>
            </a:custGeom>
            <a:noFill/>
            <a:ln w="28575">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173" name="角丸四角形 172"/>
          <p:cNvSpPr/>
          <p:nvPr/>
        </p:nvSpPr>
        <p:spPr>
          <a:xfrm>
            <a:off x="8324096" y="4463941"/>
            <a:ext cx="1033050" cy="272949"/>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kern="0" dirty="0">
                <a:solidFill>
                  <a:sysClr val="window" lastClr="FFFFFF"/>
                </a:solidFill>
                <a:ea typeface="ＭＳ Ｐゴシック"/>
              </a:rPr>
              <a:t>AMP</a:t>
            </a:r>
            <a:endParaRPr kumimoji="0" lang="ja-JP" altLang="en-US" kern="0" dirty="0">
              <a:solidFill>
                <a:sysClr val="window" lastClr="FFFFFF"/>
              </a:solidFill>
              <a:ea typeface="ＭＳ Ｐゴシック"/>
            </a:endParaRPr>
          </a:p>
        </p:txBody>
      </p:sp>
      <p:sp>
        <p:nvSpPr>
          <p:cNvPr id="179" name="角丸四角形 178"/>
          <p:cNvSpPr/>
          <p:nvPr/>
        </p:nvSpPr>
        <p:spPr>
          <a:xfrm>
            <a:off x="9805746" y="6264201"/>
            <a:ext cx="340148" cy="1196909"/>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kern="0" dirty="0">
                <a:solidFill>
                  <a:sysClr val="window" lastClr="FFFFFF"/>
                </a:solidFill>
                <a:ea typeface="ＭＳ Ｐゴシック"/>
              </a:rPr>
              <a:t>SS</a:t>
            </a:r>
            <a:endParaRPr kumimoji="0" lang="ja-JP" altLang="en-US" kern="0" dirty="0">
              <a:solidFill>
                <a:sysClr val="window" lastClr="FFFFFF"/>
              </a:solidFill>
              <a:ea typeface="ＭＳ Ｐゴシック"/>
            </a:endParaRPr>
          </a:p>
        </p:txBody>
      </p:sp>
      <p:sp>
        <p:nvSpPr>
          <p:cNvPr id="148" name="角丸四角形 147"/>
          <p:cNvSpPr/>
          <p:nvPr/>
        </p:nvSpPr>
        <p:spPr>
          <a:xfrm>
            <a:off x="9817337" y="4150560"/>
            <a:ext cx="340148" cy="1196909"/>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kern="0" dirty="0">
                <a:solidFill>
                  <a:sysClr val="window" lastClr="FFFFFF"/>
                </a:solidFill>
                <a:ea typeface="ＭＳ Ｐゴシック"/>
              </a:rPr>
              <a:t>SS</a:t>
            </a:r>
            <a:endParaRPr kumimoji="0" lang="ja-JP" altLang="en-US" kern="0" dirty="0">
              <a:solidFill>
                <a:sysClr val="window" lastClr="FFFFFF"/>
              </a:solidFill>
              <a:ea typeface="ＭＳ Ｐゴシック"/>
            </a:endParaRPr>
          </a:p>
        </p:txBody>
      </p:sp>
      <p:sp>
        <p:nvSpPr>
          <p:cNvPr id="262" name="角丸四角形 261"/>
          <p:cNvSpPr/>
          <p:nvPr/>
        </p:nvSpPr>
        <p:spPr>
          <a:xfrm>
            <a:off x="7399247" y="4145262"/>
            <a:ext cx="670747" cy="1196909"/>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kern="0" dirty="0">
                <a:solidFill>
                  <a:sysClr val="window" lastClr="FFFFFF"/>
                </a:solidFill>
                <a:ea typeface="ＭＳ Ｐゴシック"/>
              </a:rPr>
              <a:t>matrix</a:t>
            </a:r>
            <a:endParaRPr kumimoji="0" lang="ja-JP" altLang="en-US" kern="0" dirty="0">
              <a:solidFill>
                <a:sysClr val="window" lastClr="FFFFFF"/>
              </a:solidFill>
              <a:ea typeface="ＭＳ Ｐゴシック"/>
            </a:endParaRPr>
          </a:p>
        </p:txBody>
      </p:sp>
      <p:grpSp>
        <p:nvGrpSpPr>
          <p:cNvPr id="20" name="グループ化 19"/>
          <p:cNvGrpSpPr/>
          <p:nvPr/>
        </p:nvGrpSpPr>
        <p:grpSpPr>
          <a:xfrm>
            <a:off x="11178665" y="4291439"/>
            <a:ext cx="1843643" cy="2096668"/>
            <a:chOff x="7238793" y="2859782"/>
            <a:chExt cx="1228953" cy="1397204"/>
          </a:xfrm>
        </p:grpSpPr>
        <p:sp>
          <p:nvSpPr>
            <p:cNvPr id="322" name="フリーフォーム 321"/>
            <p:cNvSpPr/>
            <p:nvPr/>
          </p:nvSpPr>
          <p:spPr>
            <a:xfrm>
              <a:off x="7238793" y="2859782"/>
              <a:ext cx="1207008" cy="0"/>
            </a:xfrm>
            <a:custGeom>
              <a:avLst/>
              <a:gdLst>
                <a:gd name="connsiteX0" fmla="*/ 0 w 1207008"/>
                <a:gd name="connsiteY0" fmla="*/ 0 h 0"/>
                <a:gd name="connsiteX1" fmla="*/ 1207008 w 1207008"/>
                <a:gd name="connsiteY1" fmla="*/ 0 h 0"/>
              </a:gdLst>
              <a:ahLst/>
              <a:cxnLst>
                <a:cxn ang="0">
                  <a:pos x="connsiteX0" y="connsiteY0"/>
                </a:cxn>
                <a:cxn ang="0">
                  <a:pos x="connsiteX1" y="connsiteY1"/>
                </a:cxn>
              </a:cxnLst>
              <a:rect l="l" t="t" r="r" b="b"/>
              <a:pathLst>
                <a:path w="1207008">
                  <a:moveTo>
                    <a:pt x="0" y="0"/>
                  </a:moveTo>
                  <a:lnTo>
                    <a:pt x="1207008" y="0"/>
                  </a:lnTo>
                </a:path>
              </a:pathLst>
            </a:custGeom>
            <a:noFill/>
            <a:ln w="38100">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23" name="フリーフォーム 322"/>
            <p:cNvSpPr/>
            <p:nvPr/>
          </p:nvSpPr>
          <p:spPr>
            <a:xfrm>
              <a:off x="8358018" y="2874413"/>
              <a:ext cx="109728" cy="1382573"/>
            </a:xfrm>
            <a:custGeom>
              <a:avLst/>
              <a:gdLst>
                <a:gd name="connsiteX0" fmla="*/ 0 w 109728"/>
                <a:gd name="connsiteY0" fmla="*/ 0 h 1382573"/>
                <a:gd name="connsiteX1" fmla="*/ 0 w 109728"/>
                <a:gd name="connsiteY1" fmla="*/ 1382573 h 1382573"/>
                <a:gd name="connsiteX2" fmla="*/ 109728 w 109728"/>
                <a:gd name="connsiteY2" fmla="*/ 1382573 h 1382573"/>
              </a:gdLst>
              <a:ahLst/>
              <a:cxnLst>
                <a:cxn ang="0">
                  <a:pos x="connsiteX0" y="connsiteY0"/>
                </a:cxn>
                <a:cxn ang="0">
                  <a:pos x="connsiteX1" y="connsiteY1"/>
                </a:cxn>
                <a:cxn ang="0">
                  <a:pos x="connsiteX2" y="connsiteY2"/>
                </a:cxn>
              </a:cxnLst>
              <a:rect l="l" t="t" r="r" b="b"/>
              <a:pathLst>
                <a:path w="109728" h="1382573">
                  <a:moveTo>
                    <a:pt x="0" y="0"/>
                  </a:moveTo>
                  <a:lnTo>
                    <a:pt x="0" y="1382573"/>
                  </a:lnTo>
                  <a:lnTo>
                    <a:pt x="109728" y="1382573"/>
                  </a:lnTo>
                </a:path>
              </a:pathLst>
            </a:custGeom>
            <a:noFill/>
            <a:ln w="28575">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206" name="角丸四角形 205"/>
          <p:cNvSpPr/>
          <p:nvPr/>
        </p:nvSpPr>
        <p:spPr>
          <a:xfrm>
            <a:off x="11475280" y="4152948"/>
            <a:ext cx="1033050" cy="272949"/>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kern="0" dirty="0">
                <a:solidFill>
                  <a:sysClr val="window" lastClr="FFFFFF"/>
                </a:solidFill>
                <a:ea typeface="ＭＳ Ｐゴシック"/>
              </a:rPr>
              <a:t>AMP</a:t>
            </a:r>
            <a:endParaRPr kumimoji="0" lang="ja-JP" altLang="en-US" kern="0" dirty="0">
              <a:solidFill>
                <a:sysClr val="window" lastClr="FFFFFF"/>
              </a:solidFill>
              <a:ea typeface="ＭＳ Ｐゴシック"/>
            </a:endParaRPr>
          </a:p>
        </p:txBody>
      </p:sp>
      <p:sp>
        <p:nvSpPr>
          <p:cNvPr id="204" name="角丸四角形 203"/>
          <p:cNvSpPr/>
          <p:nvPr/>
        </p:nvSpPr>
        <p:spPr>
          <a:xfrm>
            <a:off x="11475280" y="5054648"/>
            <a:ext cx="1033050" cy="272949"/>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1400" kern="0" dirty="0" err="1">
                <a:solidFill>
                  <a:sysClr val="window" lastClr="FFFFFF"/>
                </a:solidFill>
                <a:ea typeface="ＭＳ Ｐゴシック"/>
              </a:rPr>
              <a:t>sb</a:t>
            </a:r>
            <a:r>
              <a:rPr kumimoji="0" lang="en-US" altLang="ja-JP" sz="1400" kern="0" dirty="0">
                <a:solidFill>
                  <a:sysClr val="window" lastClr="FFFFFF"/>
                </a:solidFill>
                <a:ea typeface="ＭＳ Ｐゴシック"/>
              </a:rPr>
              <a:t> AMP</a:t>
            </a:r>
            <a:endParaRPr kumimoji="0" lang="ja-JP" altLang="en-US" sz="900" kern="0" dirty="0">
              <a:solidFill>
                <a:sysClr val="window" lastClr="FFFFFF"/>
              </a:solidFill>
              <a:ea typeface="ＭＳ Ｐゴシック"/>
            </a:endParaRPr>
          </a:p>
        </p:txBody>
      </p:sp>
      <p:sp>
        <p:nvSpPr>
          <p:cNvPr id="213" name="角丸四角形 212"/>
          <p:cNvSpPr/>
          <p:nvPr/>
        </p:nvSpPr>
        <p:spPr>
          <a:xfrm>
            <a:off x="12982673" y="4150560"/>
            <a:ext cx="340148" cy="1196909"/>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kern="0" dirty="0">
                <a:solidFill>
                  <a:sysClr val="window" lastClr="FFFFFF"/>
                </a:solidFill>
                <a:ea typeface="ＭＳ Ｐゴシック"/>
              </a:rPr>
              <a:t>SS</a:t>
            </a:r>
            <a:endParaRPr kumimoji="0" lang="ja-JP" altLang="en-US" kern="0" dirty="0">
              <a:solidFill>
                <a:sysClr val="window" lastClr="FFFFFF"/>
              </a:solidFill>
              <a:ea typeface="ＭＳ Ｐゴシック"/>
            </a:endParaRPr>
          </a:p>
        </p:txBody>
      </p:sp>
      <p:sp>
        <p:nvSpPr>
          <p:cNvPr id="235" name="角丸四角形 234"/>
          <p:cNvSpPr/>
          <p:nvPr/>
        </p:nvSpPr>
        <p:spPr>
          <a:xfrm>
            <a:off x="12987883" y="6239393"/>
            <a:ext cx="340148" cy="1196909"/>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kern="0" dirty="0">
                <a:solidFill>
                  <a:sysClr val="window" lastClr="FFFFFF"/>
                </a:solidFill>
                <a:ea typeface="ＭＳ Ｐゴシック"/>
              </a:rPr>
              <a:t>SS</a:t>
            </a:r>
            <a:endParaRPr kumimoji="0" lang="ja-JP" altLang="en-US" kern="0" dirty="0">
              <a:solidFill>
                <a:sysClr val="window" lastClr="FFFFFF"/>
              </a:solidFill>
              <a:ea typeface="ＭＳ Ｐゴシック"/>
            </a:endParaRPr>
          </a:p>
        </p:txBody>
      </p:sp>
      <p:sp>
        <p:nvSpPr>
          <p:cNvPr id="263" name="角丸四角形 262"/>
          <p:cNvSpPr/>
          <p:nvPr/>
        </p:nvSpPr>
        <p:spPr>
          <a:xfrm>
            <a:off x="10537563" y="4159463"/>
            <a:ext cx="670747" cy="1196909"/>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kern="0" dirty="0">
                <a:solidFill>
                  <a:sysClr val="window" lastClr="FFFFFF"/>
                </a:solidFill>
                <a:ea typeface="ＭＳ Ｐゴシック"/>
              </a:rPr>
              <a:t>matrix</a:t>
            </a:r>
            <a:endParaRPr kumimoji="0" lang="ja-JP" altLang="en-US" kern="0" dirty="0">
              <a:solidFill>
                <a:sysClr val="window" lastClr="FFFFFF"/>
              </a:solidFill>
              <a:ea typeface="ＭＳ Ｐゴシック"/>
            </a:endParaRPr>
          </a:p>
        </p:txBody>
      </p:sp>
      <p:sp>
        <p:nvSpPr>
          <p:cNvPr id="175" name="角丸四角形 174"/>
          <p:cNvSpPr/>
          <p:nvPr/>
        </p:nvSpPr>
        <p:spPr>
          <a:xfrm>
            <a:off x="8324096" y="4163373"/>
            <a:ext cx="1033050" cy="272949"/>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kern="0" dirty="0">
                <a:solidFill>
                  <a:sysClr val="window" lastClr="FFFFFF"/>
                </a:solidFill>
                <a:ea typeface="ＭＳ Ｐゴシック"/>
              </a:rPr>
              <a:t>AMP</a:t>
            </a:r>
            <a:endParaRPr kumimoji="0" lang="ja-JP" altLang="en-US" kern="0" dirty="0">
              <a:solidFill>
                <a:sysClr val="window" lastClr="FFFFFF"/>
              </a:solidFill>
              <a:ea typeface="ＭＳ Ｐゴシック"/>
            </a:endParaRPr>
          </a:p>
        </p:txBody>
      </p:sp>
      <p:sp>
        <p:nvSpPr>
          <p:cNvPr id="326" name="正方形/長方形 325"/>
          <p:cNvSpPr/>
          <p:nvPr/>
        </p:nvSpPr>
        <p:spPr>
          <a:xfrm>
            <a:off x="2398898" y="2545464"/>
            <a:ext cx="10971510" cy="1108452"/>
          </a:xfrm>
          <a:prstGeom prst="rect">
            <a:avLst/>
          </a:prstGeom>
        </p:spPr>
        <p:txBody>
          <a:bodyPr wrap="square" lIns="137187" tIns="68594" rIns="137187" bIns="68594">
            <a:spAutoFit/>
          </a:bodyPr>
          <a:lstStyle/>
          <a:p>
            <a:r>
              <a:rPr lang="en-US" altLang="ja-JP" sz="2100" dirty="0">
                <a:solidFill>
                  <a:srgbClr val="5F5F5F"/>
                </a:solidFill>
                <a:latin typeface="Calibri"/>
                <a:cs typeface="Consolas" panose="020B0609020204030204" pitchFamily="49" charset="0"/>
              </a:rPr>
              <a:t>These two frames can be used as </a:t>
            </a:r>
            <a:r>
              <a:rPr lang="en-US" altLang="ja-JP" sz="2100" b="1" dirty="0">
                <a:solidFill>
                  <a:srgbClr val="5F5F5F"/>
                </a:solidFill>
                <a:latin typeface="Calibri"/>
                <a:cs typeface="Consolas" panose="020B0609020204030204" pitchFamily="49" charset="0"/>
              </a:rPr>
              <a:t>expansion speaker selector</a:t>
            </a:r>
            <a:r>
              <a:rPr lang="en-US" altLang="ja-JP" sz="2100" dirty="0">
                <a:solidFill>
                  <a:srgbClr val="5F5F5F"/>
                </a:solidFill>
                <a:latin typeface="Calibri"/>
                <a:cs typeface="Consolas" panose="020B0609020204030204" pitchFamily="49" charset="0"/>
              </a:rPr>
              <a:t>. </a:t>
            </a:r>
            <a:r>
              <a:rPr lang="en-US" altLang="ja-JP" sz="2100" b="1" dirty="0">
                <a:solidFill>
                  <a:srgbClr val="5F5F5F"/>
                </a:solidFill>
                <a:latin typeface="Calibri"/>
                <a:cs typeface="Consolas" panose="020B0609020204030204" pitchFamily="49" charset="0"/>
              </a:rPr>
              <a:t>Up to 3 </a:t>
            </a:r>
            <a:r>
              <a:rPr lang="en-US" altLang="ja-JP" sz="2100" dirty="0">
                <a:solidFill>
                  <a:srgbClr val="5F5F5F"/>
                </a:solidFill>
                <a:latin typeface="Calibri"/>
                <a:cs typeface="Consolas" panose="020B0609020204030204" pitchFamily="49" charset="0"/>
              </a:rPr>
              <a:t>additional frames </a:t>
            </a:r>
            <a:r>
              <a:rPr lang="en-US" altLang="ja-JP" sz="2100" b="1" dirty="0">
                <a:solidFill>
                  <a:srgbClr val="5F5F5F"/>
                </a:solidFill>
                <a:latin typeface="Calibri"/>
                <a:cs typeface="Consolas" panose="020B0609020204030204" pitchFamily="49" charset="0"/>
              </a:rPr>
              <a:t>without AMP</a:t>
            </a:r>
            <a:r>
              <a:rPr lang="en-US" altLang="ja-JP" sz="2100" dirty="0">
                <a:solidFill>
                  <a:srgbClr val="5F5F5F"/>
                </a:solidFill>
                <a:latin typeface="Calibri"/>
                <a:cs typeface="Consolas" panose="020B0609020204030204" pitchFamily="49" charset="0"/>
              </a:rPr>
              <a:t> can be connected to main frame. But </a:t>
            </a:r>
            <a:r>
              <a:rPr lang="en-US" altLang="ja-JP" sz="2100" b="1" dirty="0">
                <a:solidFill>
                  <a:srgbClr val="5F5F5F"/>
                </a:solidFill>
                <a:latin typeface="Calibri"/>
                <a:cs typeface="Consolas" panose="020B0609020204030204" pitchFamily="49" charset="0"/>
              </a:rPr>
              <a:t>different model </a:t>
            </a:r>
            <a:r>
              <a:rPr lang="en-US" altLang="ja-JP" sz="2100" dirty="0">
                <a:solidFill>
                  <a:srgbClr val="5F5F5F"/>
                </a:solidFill>
                <a:latin typeface="Calibri"/>
                <a:cs typeface="Consolas" panose="020B0609020204030204" pitchFamily="49" charset="0"/>
              </a:rPr>
              <a:t>can </a:t>
            </a:r>
            <a:r>
              <a:rPr lang="en-US" altLang="ja-JP" sz="2100" b="1" dirty="0">
                <a:solidFill>
                  <a:srgbClr val="5F5F5F"/>
                </a:solidFill>
                <a:latin typeface="Calibri"/>
                <a:cs typeface="Consolas" panose="020B0609020204030204" pitchFamily="49" charset="0"/>
              </a:rPr>
              <a:t>not be connected</a:t>
            </a:r>
            <a:r>
              <a:rPr lang="en-US" altLang="ja-JP" sz="2100" dirty="0">
                <a:solidFill>
                  <a:srgbClr val="5F5F5F"/>
                </a:solidFill>
                <a:latin typeface="Calibri"/>
                <a:cs typeface="Consolas" panose="020B0609020204030204" pitchFamily="49" charset="0"/>
              </a:rPr>
              <a:t>. Each frames are connected with “Expansion” connecter.</a:t>
            </a:r>
            <a:endParaRPr lang="ja-JP" altLang="en-US" sz="2100" dirty="0">
              <a:solidFill>
                <a:srgbClr val="5F5F5F"/>
              </a:solidFill>
              <a:latin typeface="Calibri"/>
              <a:cs typeface="Consolas" panose="020B0609020204030204" pitchFamily="49" charset="0"/>
            </a:endParaRPr>
          </a:p>
        </p:txBody>
      </p:sp>
      <p:sp>
        <p:nvSpPr>
          <p:cNvPr id="336" name="フリーフォーム 335"/>
          <p:cNvSpPr/>
          <p:nvPr/>
        </p:nvSpPr>
        <p:spPr>
          <a:xfrm>
            <a:off x="2599340" y="4708160"/>
            <a:ext cx="1189519" cy="0"/>
          </a:xfrm>
          <a:custGeom>
            <a:avLst/>
            <a:gdLst>
              <a:gd name="connsiteX0" fmla="*/ 0 w 1277007"/>
              <a:gd name="connsiteY0" fmla="*/ 0 h 0"/>
              <a:gd name="connsiteX1" fmla="*/ 1277007 w 1277007"/>
              <a:gd name="connsiteY1" fmla="*/ 0 h 0"/>
            </a:gdLst>
            <a:ahLst/>
            <a:cxnLst>
              <a:cxn ang="0">
                <a:pos x="connsiteX0" y="connsiteY0"/>
              </a:cxn>
              <a:cxn ang="0">
                <a:pos x="connsiteX1" y="connsiteY1"/>
              </a:cxn>
            </a:cxnLst>
            <a:rect l="l" t="t" r="r" b="b"/>
            <a:pathLst>
              <a:path w="1277007">
                <a:moveTo>
                  <a:pt x="0" y="0"/>
                </a:moveTo>
                <a:lnTo>
                  <a:pt x="1277007" y="0"/>
                </a:lnTo>
              </a:path>
            </a:pathLst>
          </a:custGeom>
          <a:noFill/>
          <a:ln w="25400" cap="flat" cmpd="sng" algn="ctr">
            <a:solidFill>
              <a:srgbClr val="4BACC6">
                <a:lumMod val="75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3200" kern="0">
              <a:solidFill>
                <a:prstClr val="white"/>
              </a:solidFill>
              <a:latin typeface="Calibri"/>
              <a:ea typeface="ＭＳ Ｐゴシック"/>
            </a:endParaRPr>
          </a:p>
        </p:txBody>
      </p:sp>
      <p:sp>
        <p:nvSpPr>
          <p:cNvPr id="271" name="角丸四角形 270"/>
          <p:cNvSpPr/>
          <p:nvPr/>
        </p:nvSpPr>
        <p:spPr>
          <a:xfrm>
            <a:off x="2777686" y="4399495"/>
            <a:ext cx="641443" cy="205070"/>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335" name="角丸四角形 334"/>
          <p:cNvSpPr/>
          <p:nvPr/>
        </p:nvSpPr>
        <p:spPr>
          <a:xfrm>
            <a:off x="2777113" y="4607856"/>
            <a:ext cx="641443" cy="205070"/>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sp>
        <p:nvSpPr>
          <p:cNvPr id="337" name="フリーフォーム 336"/>
          <p:cNvSpPr/>
          <p:nvPr/>
        </p:nvSpPr>
        <p:spPr>
          <a:xfrm>
            <a:off x="3499842" y="4708160"/>
            <a:ext cx="264337" cy="740531"/>
          </a:xfrm>
          <a:custGeom>
            <a:avLst/>
            <a:gdLst>
              <a:gd name="connsiteX0" fmla="*/ 0 w 283779"/>
              <a:gd name="connsiteY0" fmla="*/ 0 h 772510"/>
              <a:gd name="connsiteX1" fmla="*/ 0 w 283779"/>
              <a:gd name="connsiteY1" fmla="*/ 772510 h 772510"/>
              <a:gd name="connsiteX2" fmla="*/ 283779 w 283779"/>
              <a:gd name="connsiteY2" fmla="*/ 772510 h 772510"/>
            </a:gdLst>
            <a:ahLst/>
            <a:cxnLst>
              <a:cxn ang="0">
                <a:pos x="connsiteX0" y="connsiteY0"/>
              </a:cxn>
              <a:cxn ang="0">
                <a:pos x="connsiteX1" y="connsiteY1"/>
              </a:cxn>
              <a:cxn ang="0">
                <a:pos x="connsiteX2" y="connsiteY2"/>
              </a:cxn>
            </a:cxnLst>
            <a:rect l="l" t="t" r="r" b="b"/>
            <a:pathLst>
              <a:path w="283779" h="772510">
                <a:moveTo>
                  <a:pt x="0" y="0"/>
                </a:moveTo>
                <a:lnTo>
                  <a:pt x="0" y="772510"/>
                </a:lnTo>
                <a:lnTo>
                  <a:pt x="283779" y="772510"/>
                </a:lnTo>
              </a:path>
            </a:pathLst>
          </a:custGeom>
          <a:noFill/>
          <a:ln w="25400" cap="flat" cmpd="sng" algn="ctr">
            <a:solidFill>
              <a:srgbClr val="4BACC6">
                <a:lumMod val="75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3200" kern="0">
              <a:solidFill>
                <a:prstClr val="white"/>
              </a:solidFill>
              <a:latin typeface="Calibri"/>
              <a:ea typeface="ＭＳ Ｐゴシック"/>
            </a:endParaRPr>
          </a:p>
        </p:txBody>
      </p:sp>
      <p:sp>
        <p:nvSpPr>
          <p:cNvPr id="338" name="フリーフォーム 337"/>
          <p:cNvSpPr/>
          <p:nvPr/>
        </p:nvSpPr>
        <p:spPr>
          <a:xfrm>
            <a:off x="3495008" y="5427428"/>
            <a:ext cx="264337" cy="791777"/>
          </a:xfrm>
          <a:custGeom>
            <a:avLst/>
            <a:gdLst>
              <a:gd name="connsiteX0" fmla="*/ 0 w 283779"/>
              <a:gd name="connsiteY0" fmla="*/ 0 h 772510"/>
              <a:gd name="connsiteX1" fmla="*/ 0 w 283779"/>
              <a:gd name="connsiteY1" fmla="*/ 772510 h 772510"/>
              <a:gd name="connsiteX2" fmla="*/ 283779 w 283779"/>
              <a:gd name="connsiteY2" fmla="*/ 772510 h 772510"/>
            </a:gdLst>
            <a:ahLst/>
            <a:cxnLst>
              <a:cxn ang="0">
                <a:pos x="connsiteX0" y="connsiteY0"/>
              </a:cxn>
              <a:cxn ang="0">
                <a:pos x="connsiteX1" y="connsiteY1"/>
              </a:cxn>
              <a:cxn ang="0">
                <a:pos x="connsiteX2" y="connsiteY2"/>
              </a:cxn>
            </a:cxnLst>
            <a:rect l="l" t="t" r="r" b="b"/>
            <a:pathLst>
              <a:path w="283779" h="772510">
                <a:moveTo>
                  <a:pt x="0" y="0"/>
                </a:moveTo>
                <a:lnTo>
                  <a:pt x="0" y="772510"/>
                </a:lnTo>
                <a:lnTo>
                  <a:pt x="283779" y="772510"/>
                </a:lnTo>
              </a:path>
            </a:pathLst>
          </a:custGeom>
          <a:noFill/>
          <a:ln w="25400" cap="flat" cmpd="sng" algn="ctr">
            <a:solidFill>
              <a:srgbClr val="4BACC6">
                <a:lumMod val="75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3200" kern="0">
              <a:solidFill>
                <a:prstClr val="white"/>
              </a:solidFill>
              <a:latin typeface="Calibri"/>
              <a:ea typeface="ＭＳ Ｐゴシック"/>
            </a:endParaRPr>
          </a:p>
        </p:txBody>
      </p:sp>
      <p:sp>
        <p:nvSpPr>
          <p:cNvPr id="339" name="フリーフォーム 338"/>
          <p:cNvSpPr/>
          <p:nvPr/>
        </p:nvSpPr>
        <p:spPr>
          <a:xfrm>
            <a:off x="3495008" y="6183823"/>
            <a:ext cx="264337" cy="791777"/>
          </a:xfrm>
          <a:custGeom>
            <a:avLst/>
            <a:gdLst>
              <a:gd name="connsiteX0" fmla="*/ 0 w 283779"/>
              <a:gd name="connsiteY0" fmla="*/ 0 h 772510"/>
              <a:gd name="connsiteX1" fmla="*/ 0 w 283779"/>
              <a:gd name="connsiteY1" fmla="*/ 772510 h 772510"/>
              <a:gd name="connsiteX2" fmla="*/ 283779 w 283779"/>
              <a:gd name="connsiteY2" fmla="*/ 772510 h 772510"/>
            </a:gdLst>
            <a:ahLst/>
            <a:cxnLst>
              <a:cxn ang="0">
                <a:pos x="connsiteX0" y="connsiteY0"/>
              </a:cxn>
              <a:cxn ang="0">
                <a:pos x="connsiteX1" y="connsiteY1"/>
              </a:cxn>
              <a:cxn ang="0">
                <a:pos x="connsiteX2" y="connsiteY2"/>
              </a:cxn>
            </a:cxnLst>
            <a:rect l="l" t="t" r="r" b="b"/>
            <a:pathLst>
              <a:path w="283779" h="772510">
                <a:moveTo>
                  <a:pt x="0" y="0"/>
                </a:moveTo>
                <a:lnTo>
                  <a:pt x="0" y="772510"/>
                </a:lnTo>
                <a:lnTo>
                  <a:pt x="283779" y="772510"/>
                </a:lnTo>
              </a:path>
            </a:pathLst>
          </a:custGeom>
          <a:noFill/>
          <a:ln w="25400" cap="flat" cmpd="sng" algn="ctr">
            <a:solidFill>
              <a:srgbClr val="4BACC6">
                <a:lumMod val="75000"/>
              </a:srgbClr>
            </a:solidFill>
            <a:prstDash val="solid"/>
          </a:ln>
          <a:effectLst/>
        </p:spPr>
        <p:txBody>
          <a:bodyPr lIns="137187" tIns="68594" rIns="137187" bIns="68594" rtlCol="0" anchor="ctr"/>
          <a:lstStyle/>
          <a:p>
            <a:pPr algn="ctr" defTabSz="7682880" fontAlgn="auto">
              <a:spcBef>
                <a:spcPts val="0"/>
              </a:spcBef>
              <a:spcAft>
                <a:spcPts val="0"/>
              </a:spcAft>
              <a:defRPr/>
            </a:pPr>
            <a:endParaRPr kumimoji="0" lang="ja-JP" altLang="en-US" sz="13200" kern="0">
              <a:solidFill>
                <a:prstClr val="white"/>
              </a:solidFill>
              <a:latin typeface="Calibri"/>
              <a:ea typeface="ＭＳ Ｐゴシック"/>
            </a:endParaRPr>
          </a:p>
        </p:txBody>
      </p:sp>
      <p:grpSp>
        <p:nvGrpSpPr>
          <p:cNvPr id="23" name="グループ化 22"/>
          <p:cNvGrpSpPr/>
          <p:nvPr/>
        </p:nvGrpSpPr>
        <p:grpSpPr>
          <a:xfrm>
            <a:off x="4527290" y="4203742"/>
            <a:ext cx="2331504" cy="2140770"/>
            <a:chOff x="2843807" y="3695164"/>
            <a:chExt cx="1554156" cy="1426593"/>
          </a:xfrm>
        </p:grpSpPr>
        <p:pic>
          <p:nvPicPr>
            <p:cNvPr id="5122" name="Picture 2" descr="H:\TCL\Products\Products data\VX\VX-3000\Photo\VX-3000 ph2\VX-3000 Bilder\VX-3008F_back.jpg"/>
            <p:cNvPicPr>
              <a:picLocks noChangeAspect="1" noChangeArrowheads="1"/>
            </p:cNvPicPr>
            <p:nvPr/>
          </p:nvPicPr>
          <p:blipFill rotWithShape="1">
            <a:blip r:embed="rId1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43808" y="3695164"/>
              <a:ext cx="1554155" cy="474246"/>
            </a:xfrm>
            <a:prstGeom prst="rect">
              <a:avLst/>
            </a:prstGeom>
            <a:noFill/>
            <a:extLst>
              <a:ext uri="{909E8E84-426E-40DD-AFC4-6F175D3DCCD1}">
                <a14:hiddenFill xmlns:a14="http://schemas.microsoft.com/office/drawing/2010/main">
                  <a:solidFill>
                    <a:srgbClr val="FFFFFF"/>
                  </a:solidFill>
                </a14:hiddenFill>
              </a:ext>
            </a:extLst>
          </p:spPr>
        </p:pic>
        <p:pic>
          <p:nvPicPr>
            <p:cNvPr id="327" name="Picture 2" descr="H:\TCL\Products\Products data\VX\VX-3000\Photo\VX-3000 ph2\VX-3000 Bilder\VX-3008F_back.jpg"/>
            <p:cNvPicPr>
              <a:picLocks noChangeAspect="1" noChangeArrowheads="1"/>
            </p:cNvPicPr>
            <p:nvPr/>
          </p:nvPicPr>
          <p:blipFill rotWithShape="1">
            <a:blip r:embed="rId14" cstate="print">
              <a:extLst>
                <a:ext uri="{28A0092B-C50C-407E-A947-70E740481C1C}">
                  <a14:useLocalDpi xmlns:a14="http://schemas.microsoft.com/office/drawing/2010/main" val="0"/>
                </a:ext>
              </a:extLst>
            </a:blip>
            <a:srcRect/>
            <a:stretch/>
          </p:blipFill>
          <p:spPr bwMode="auto">
            <a:xfrm>
              <a:off x="2843807" y="4176133"/>
              <a:ext cx="1554155" cy="474246"/>
            </a:xfrm>
            <a:prstGeom prst="rect">
              <a:avLst/>
            </a:prstGeom>
            <a:noFill/>
            <a:extLst>
              <a:ext uri="{909E8E84-426E-40DD-AFC4-6F175D3DCCD1}">
                <a14:hiddenFill xmlns:a14="http://schemas.microsoft.com/office/drawing/2010/main">
                  <a:solidFill>
                    <a:srgbClr val="FFFFFF"/>
                  </a:solidFill>
                </a14:hiddenFill>
              </a:ext>
            </a:extLst>
          </p:spPr>
        </p:pic>
        <p:pic>
          <p:nvPicPr>
            <p:cNvPr id="328" name="Picture 2" descr="H:\TCL\Products\Products data\VX\VX-3000\Photo\VX-3000 ph2\VX-3000 Bilder\VX-3008F_back.jpg"/>
            <p:cNvPicPr>
              <a:picLocks noChangeAspect="1" noChangeArrowheads="1"/>
            </p:cNvPicPr>
            <p:nvPr/>
          </p:nvPicPr>
          <p:blipFill rotWithShape="1">
            <a:blip r:embed="rId1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843808" y="4647511"/>
              <a:ext cx="1554155" cy="474246"/>
            </a:xfrm>
            <a:prstGeom prst="rect">
              <a:avLst/>
            </a:prstGeom>
            <a:noFill/>
            <a:extLst>
              <a:ext uri="{909E8E84-426E-40DD-AFC4-6F175D3DCCD1}">
                <a14:hiddenFill xmlns:a14="http://schemas.microsoft.com/office/drawing/2010/main">
                  <a:solidFill>
                    <a:srgbClr val="FFFFFF"/>
                  </a:solidFill>
                </a14:hiddenFill>
              </a:ext>
            </a:extLst>
          </p:spPr>
        </p:pic>
        <p:sp>
          <p:nvSpPr>
            <p:cNvPr id="21" name="フリーフォーム 20"/>
            <p:cNvSpPr/>
            <p:nvPr/>
          </p:nvSpPr>
          <p:spPr>
            <a:xfrm>
              <a:off x="3207945" y="4107255"/>
              <a:ext cx="0" cy="410424"/>
            </a:xfrm>
            <a:custGeom>
              <a:avLst/>
              <a:gdLst>
                <a:gd name="connsiteX0" fmla="*/ 0 w 0"/>
                <a:gd name="connsiteY0" fmla="*/ 0 h 410424"/>
                <a:gd name="connsiteX1" fmla="*/ 0 w 0"/>
                <a:gd name="connsiteY1" fmla="*/ 410424 h 410424"/>
              </a:gdLst>
              <a:ahLst/>
              <a:cxnLst>
                <a:cxn ang="0">
                  <a:pos x="connsiteX0" y="connsiteY0"/>
                </a:cxn>
                <a:cxn ang="0">
                  <a:pos x="connsiteX1" y="connsiteY1"/>
                </a:cxn>
              </a:cxnLst>
              <a:rect l="l" t="t" r="r" b="b"/>
              <a:pathLst>
                <a:path h="410424">
                  <a:moveTo>
                    <a:pt x="0" y="0"/>
                  </a:moveTo>
                  <a:lnTo>
                    <a:pt x="0" y="410424"/>
                  </a:lnTo>
                </a:path>
              </a:pathLst>
            </a:cu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29" name="フリーフォーム 328"/>
            <p:cNvSpPr/>
            <p:nvPr/>
          </p:nvSpPr>
          <p:spPr>
            <a:xfrm>
              <a:off x="3206436" y="4583993"/>
              <a:ext cx="0" cy="410424"/>
            </a:xfrm>
            <a:custGeom>
              <a:avLst/>
              <a:gdLst>
                <a:gd name="connsiteX0" fmla="*/ 0 w 0"/>
                <a:gd name="connsiteY0" fmla="*/ 0 h 410424"/>
                <a:gd name="connsiteX1" fmla="*/ 0 w 0"/>
                <a:gd name="connsiteY1" fmla="*/ 410424 h 410424"/>
              </a:gdLst>
              <a:ahLst/>
              <a:cxnLst>
                <a:cxn ang="0">
                  <a:pos x="connsiteX0" y="connsiteY0"/>
                </a:cxn>
                <a:cxn ang="0">
                  <a:pos x="connsiteX1" y="connsiteY1"/>
                </a:cxn>
              </a:cxnLst>
              <a:rect l="l" t="t" r="r" b="b"/>
              <a:pathLst>
                <a:path h="410424">
                  <a:moveTo>
                    <a:pt x="0" y="0"/>
                  </a:moveTo>
                  <a:lnTo>
                    <a:pt x="0" y="410424"/>
                  </a:lnTo>
                </a:path>
              </a:pathLst>
            </a:cu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40" name="フリーフォーム 339"/>
            <p:cNvSpPr/>
            <p:nvPr/>
          </p:nvSpPr>
          <p:spPr>
            <a:xfrm>
              <a:off x="3133349" y="4104266"/>
              <a:ext cx="0" cy="410424"/>
            </a:xfrm>
            <a:custGeom>
              <a:avLst/>
              <a:gdLst>
                <a:gd name="connsiteX0" fmla="*/ 0 w 0"/>
                <a:gd name="connsiteY0" fmla="*/ 0 h 410424"/>
                <a:gd name="connsiteX1" fmla="*/ 0 w 0"/>
                <a:gd name="connsiteY1" fmla="*/ 410424 h 410424"/>
              </a:gdLst>
              <a:ahLst/>
              <a:cxnLst>
                <a:cxn ang="0">
                  <a:pos x="connsiteX0" y="connsiteY0"/>
                </a:cxn>
                <a:cxn ang="0">
                  <a:pos x="connsiteX1" y="connsiteY1"/>
                </a:cxn>
              </a:cxnLst>
              <a:rect l="l" t="t" r="r" b="b"/>
              <a:pathLst>
                <a:path h="410424">
                  <a:moveTo>
                    <a:pt x="0" y="0"/>
                  </a:moveTo>
                  <a:lnTo>
                    <a:pt x="0" y="410424"/>
                  </a:lnTo>
                </a:path>
              </a:pathLst>
            </a:cu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41" name="フリーフォーム 340"/>
            <p:cNvSpPr/>
            <p:nvPr/>
          </p:nvSpPr>
          <p:spPr>
            <a:xfrm>
              <a:off x="3131840" y="4581004"/>
              <a:ext cx="0" cy="410424"/>
            </a:xfrm>
            <a:custGeom>
              <a:avLst/>
              <a:gdLst>
                <a:gd name="connsiteX0" fmla="*/ 0 w 0"/>
                <a:gd name="connsiteY0" fmla="*/ 0 h 410424"/>
                <a:gd name="connsiteX1" fmla="*/ 0 w 0"/>
                <a:gd name="connsiteY1" fmla="*/ 410424 h 410424"/>
              </a:gdLst>
              <a:ahLst/>
              <a:cxnLst>
                <a:cxn ang="0">
                  <a:pos x="connsiteX0" y="connsiteY0"/>
                </a:cxn>
                <a:cxn ang="0">
                  <a:pos x="connsiteX1" y="connsiteY1"/>
                </a:cxn>
              </a:cxnLst>
              <a:rect l="l" t="t" r="r" b="b"/>
              <a:pathLst>
                <a:path h="410424">
                  <a:moveTo>
                    <a:pt x="0" y="0"/>
                  </a:moveTo>
                  <a:lnTo>
                    <a:pt x="0" y="410424"/>
                  </a:lnTo>
                </a:path>
              </a:pathLst>
            </a:cu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sp>
        <p:nvSpPr>
          <p:cNvPr id="272" name="角丸四角形 271"/>
          <p:cNvSpPr/>
          <p:nvPr/>
        </p:nvSpPr>
        <p:spPr>
          <a:xfrm>
            <a:off x="3703918" y="4460443"/>
            <a:ext cx="281113" cy="315185"/>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295" name="角丸四角形 294"/>
          <p:cNvSpPr/>
          <p:nvPr/>
        </p:nvSpPr>
        <p:spPr>
          <a:xfrm>
            <a:off x="3716732" y="5229912"/>
            <a:ext cx="281113" cy="315185"/>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315" name="角丸四角形 314"/>
          <p:cNvSpPr/>
          <p:nvPr/>
        </p:nvSpPr>
        <p:spPr>
          <a:xfrm>
            <a:off x="3711898" y="6000426"/>
            <a:ext cx="281113" cy="315185"/>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318" name="角丸四角形 317"/>
          <p:cNvSpPr/>
          <p:nvPr/>
        </p:nvSpPr>
        <p:spPr>
          <a:xfrm>
            <a:off x="3711898" y="6756821"/>
            <a:ext cx="281113" cy="315185"/>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sp>
        <p:nvSpPr>
          <p:cNvPr id="342" name="角丸四角形 341"/>
          <p:cNvSpPr/>
          <p:nvPr/>
        </p:nvSpPr>
        <p:spPr>
          <a:xfrm>
            <a:off x="5324646" y="4277918"/>
            <a:ext cx="324074" cy="301390"/>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100" b="1" dirty="0">
                <a:solidFill>
                  <a:srgbClr val="FFFFFF"/>
                </a:solidFill>
              </a:rPr>
              <a:t>AMP</a:t>
            </a:r>
            <a:endParaRPr lang="ja-JP" altLang="en-US" sz="1100" b="1" dirty="0">
              <a:solidFill>
                <a:srgbClr val="FFFFFF"/>
              </a:solidFill>
            </a:endParaRPr>
          </a:p>
        </p:txBody>
      </p:sp>
      <p:sp>
        <p:nvSpPr>
          <p:cNvPr id="343" name="角丸四角形 342"/>
          <p:cNvSpPr/>
          <p:nvPr/>
        </p:nvSpPr>
        <p:spPr>
          <a:xfrm>
            <a:off x="5749040" y="4281071"/>
            <a:ext cx="324074" cy="301390"/>
          </a:xfrm>
          <a:prstGeom prst="roundRect">
            <a:avLst/>
          </a:prstGeom>
          <a:solidFill>
            <a:srgbClr val="7030A0">
              <a:alpha val="50000"/>
            </a:srgbClr>
          </a:solidFill>
          <a:ln w="19050">
            <a:solidFill>
              <a:srgbClr val="7030A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altLang="ja-JP" sz="1100" b="1" dirty="0">
                <a:solidFill>
                  <a:srgbClr val="FFFFFF"/>
                </a:solidFill>
              </a:rPr>
              <a:t>AMP</a:t>
            </a:r>
            <a:endParaRPr lang="ja-JP" altLang="en-US" sz="1100" b="1" dirty="0">
              <a:solidFill>
                <a:srgbClr val="FFFFFF"/>
              </a:solidFill>
            </a:endParaRPr>
          </a:p>
        </p:txBody>
      </p:sp>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194" name="正方形/長方形 193"/>
          <p:cNvSpPr/>
          <p:nvPr/>
        </p:nvSpPr>
        <p:spPr>
          <a:xfrm>
            <a:off x="5351085" y="975556"/>
            <a:ext cx="5170238" cy="55420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VX-3008F/3016F : SS expansion</a:t>
            </a:r>
            <a:endParaRPr lang="ja-JP" altLang="en-US" sz="3000" dirty="0">
              <a:solidFill>
                <a:srgbClr val="F79646">
                  <a:lumMod val="75000"/>
                </a:srgbClr>
              </a:solidFill>
              <a:latin typeface="Calibri"/>
            </a:endParaRPr>
          </a:p>
        </p:txBody>
      </p:sp>
      <p:grpSp>
        <p:nvGrpSpPr>
          <p:cNvPr id="201" name="グループ化 200"/>
          <p:cNvGrpSpPr/>
          <p:nvPr/>
        </p:nvGrpSpPr>
        <p:grpSpPr>
          <a:xfrm>
            <a:off x="3121793" y="976767"/>
            <a:ext cx="2002862" cy="1568697"/>
            <a:chOff x="2080954" y="650910"/>
            <a:chExt cx="1335087" cy="1045368"/>
          </a:xfrm>
        </p:grpSpPr>
        <p:pic>
          <p:nvPicPr>
            <p:cNvPr id="202" name="Picture 5"/>
            <p:cNvPicPr>
              <a:picLocks noChangeAspect="1" noChangeArrowheads="1"/>
            </p:cNvPicPr>
            <p:nvPr/>
          </p:nvPicPr>
          <p:blipFill>
            <a:blip r:embed="rId15" cstate="print">
              <a:lum bright="70000" contrast="-70000"/>
              <a:extLst>
                <a:ext uri="{28A0092B-C50C-407E-A947-70E740481C1C}">
                  <a14:useLocalDpi xmlns:a14="http://schemas.microsoft.com/office/drawing/2010/main" val="0"/>
                </a:ext>
              </a:extLst>
            </a:blip>
            <a:srcRect/>
            <a:stretch>
              <a:fillRect/>
            </a:stretch>
          </p:blipFill>
          <p:spPr bwMode="auto">
            <a:xfrm>
              <a:off x="2080954" y="650910"/>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1" name="Picture 2"/>
            <p:cNvPicPr>
              <a:picLocks noChangeAspect="1" noChangeArrowheads="1"/>
            </p:cNvPicPr>
            <p:nvPr/>
          </p:nvPicPr>
          <p:blipFill>
            <a:blip r:embed="rId1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30" name="Picture 2"/>
            <p:cNvPicPr>
              <a:picLocks noChangeAspect="1" noChangeArrowheads="1"/>
            </p:cNvPicPr>
            <p:nvPr/>
          </p:nvPicPr>
          <p:blipFill>
            <a:blip r:embed="rId1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154" name="Picture 2"/>
          <p:cNvPicPr>
            <a:picLocks noChangeAspect="1" noChangeArrowheads="1"/>
          </p:cNvPicPr>
          <p:nvPr/>
        </p:nvPicPr>
        <p:blipFill rotWithShape="1">
          <a:blip r:embed="rId17" cstate="print">
            <a:extLst>
              <a:ext uri="{28A0092B-C50C-407E-A947-70E740481C1C}">
                <a14:useLocalDpi xmlns:a14="http://schemas.microsoft.com/office/drawing/2010/main" val="0"/>
              </a:ext>
            </a:extLst>
          </a:blip>
          <a:srcRect/>
          <a:stretch/>
        </p:blipFill>
        <p:spPr bwMode="auto">
          <a:xfrm>
            <a:off x="6936672" y="1559871"/>
            <a:ext cx="1429358" cy="973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7" name="グループ化 6"/>
          <p:cNvGrpSpPr/>
          <p:nvPr/>
        </p:nvGrpSpPr>
        <p:grpSpPr>
          <a:xfrm>
            <a:off x="1241521" y="3210875"/>
            <a:ext cx="10148724" cy="6052159"/>
            <a:chOff x="827584" y="2139702"/>
            <a:chExt cx="6765033" cy="4033113"/>
          </a:xfrm>
        </p:grpSpPr>
        <p:grpSp>
          <p:nvGrpSpPr>
            <p:cNvPr id="151" name="グループ化 150"/>
            <p:cNvGrpSpPr/>
            <p:nvPr/>
          </p:nvGrpSpPr>
          <p:grpSpPr>
            <a:xfrm>
              <a:off x="827584" y="2139702"/>
              <a:ext cx="6765033" cy="4033113"/>
              <a:chOff x="827584" y="2211710"/>
              <a:chExt cx="6765033" cy="4033113"/>
            </a:xfrm>
          </p:grpSpPr>
          <p:sp>
            <p:nvSpPr>
              <p:cNvPr id="232" name="正方形/長方形 231"/>
              <p:cNvSpPr/>
              <p:nvPr/>
            </p:nvSpPr>
            <p:spPr>
              <a:xfrm>
                <a:off x="827584" y="2211710"/>
                <a:ext cx="6120680" cy="2905459"/>
              </a:xfrm>
              <a:prstGeom prst="rect">
                <a:avLst/>
              </a:prstGeom>
              <a:solidFill>
                <a:schemeClr val="bg1">
                  <a:alpha val="90000"/>
                </a:schemeClr>
              </a:solidFill>
              <a:ln>
                <a:solidFill>
                  <a:schemeClr val="accent6">
                    <a:lumMod val="75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39" name="グループ化 238"/>
              <p:cNvGrpSpPr/>
              <p:nvPr/>
            </p:nvGrpSpPr>
            <p:grpSpPr>
              <a:xfrm>
                <a:off x="1619672" y="2335630"/>
                <a:ext cx="1917465" cy="2714858"/>
                <a:chOff x="5081203" y="2490827"/>
                <a:chExt cx="1917465" cy="2714858"/>
              </a:xfrm>
            </p:grpSpPr>
            <p:grpSp>
              <p:nvGrpSpPr>
                <p:cNvPr id="258" name="グループ化 257"/>
                <p:cNvGrpSpPr/>
                <p:nvPr/>
              </p:nvGrpSpPr>
              <p:grpSpPr>
                <a:xfrm>
                  <a:off x="5164619" y="3899342"/>
                  <a:ext cx="1788452" cy="1305167"/>
                  <a:chOff x="31795888" y="2629188"/>
                  <a:chExt cx="2880320" cy="2101985"/>
                </a:xfrm>
              </p:grpSpPr>
              <p:sp>
                <p:nvSpPr>
                  <p:cNvPr id="319" name="正方形/長方形 318"/>
                  <p:cNvSpPr/>
                  <p:nvPr/>
                </p:nvSpPr>
                <p:spPr>
                  <a:xfrm>
                    <a:off x="31795888" y="2629188"/>
                    <a:ext cx="2880320" cy="2101985"/>
                  </a:xfrm>
                  <a:prstGeom prst="rect">
                    <a:avLst/>
                  </a:prstGeom>
                  <a:solidFill>
                    <a:srgbClr val="8064A2">
                      <a:lumMod val="20000"/>
                      <a:lumOff val="80000"/>
                    </a:srgbClr>
                  </a:solidFill>
                  <a:ln w="3175" cap="flat" cmpd="sng" algn="ctr">
                    <a:noFill/>
                    <a:prstDash val="solid"/>
                  </a:ln>
                  <a:effectLst/>
                </p:spPr>
                <p:txBody>
                  <a:bodyPr rtlCol="0" anchor="t"/>
                  <a:lstStyle/>
                  <a:p>
                    <a:pPr algn="ctr" defTabSz="7682880" fontAlgn="auto">
                      <a:spcBef>
                        <a:spcPts val="0"/>
                      </a:spcBef>
                      <a:spcAft>
                        <a:spcPts val="0"/>
                      </a:spcAft>
                      <a:defRPr/>
                    </a:pPr>
                    <a:r>
                      <a:rPr kumimoji="0" lang="en-US" altLang="ja-JP" sz="2100" b="1" kern="0" dirty="0">
                        <a:solidFill>
                          <a:srgbClr val="8064A2"/>
                        </a:solidFill>
                        <a:latin typeface="Calibri"/>
                        <a:ea typeface="ＭＳ Ｐゴシック"/>
                      </a:rPr>
                      <a:t>VX-3008F</a:t>
                    </a:r>
                    <a:endParaRPr kumimoji="0" lang="ja-JP" altLang="en-US" sz="2100" b="1" kern="0" dirty="0">
                      <a:solidFill>
                        <a:srgbClr val="8064A2"/>
                      </a:solidFill>
                      <a:latin typeface="Calibri"/>
                      <a:ea typeface="ＭＳ Ｐゴシック"/>
                    </a:endParaRPr>
                  </a:p>
                </p:txBody>
              </p:sp>
              <p:sp>
                <p:nvSpPr>
                  <p:cNvPr id="320" name="フリーフォーム 319"/>
                  <p:cNvSpPr/>
                  <p:nvPr/>
                </p:nvSpPr>
                <p:spPr>
                  <a:xfrm>
                    <a:off x="32021585" y="3476728"/>
                    <a:ext cx="251060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321" name="フリーフォーム 320"/>
                  <p:cNvSpPr/>
                  <p:nvPr/>
                </p:nvSpPr>
                <p:spPr>
                  <a:xfrm flipV="1">
                    <a:off x="32021585" y="3753588"/>
                    <a:ext cx="2366591"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324" name="フリーフォーム 323"/>
                  <p:cNvSpPr/>
                  <p:nvPr/>
                </p:nvSpPr>
                <p:spPr>
                  <a:xfrm>
                    <a:off x="32021585" y="4444461"/>
                    <a:ext cx="1850093" cy="71136"/>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sp>
              <p:nvSpPr>
                <p:cNvPr id="266" name="フリーフォーム 265"/>
                <p:cNvSpPr/>
                <p:nvPr/>
              </p:nvSpPr>
              <p:spPr>
                <a:xfrm>
                  <a:off x="6451138" y="3901856"/>
                  <a:ext cx="207678" cy="1302652"/>
                </a:xfrm>
                <a:custGeom>
                  <a:avLst/>
                  <a:gdLst>
                    <a:gd name="connsiteX0" fmla="*/ 0 w 0"/>
                    <a:gd name="connsiteY0" fmla="*/ 1175657 h 1175657"/>
                    <a:gd name="connsiteX1" fmla="*/ 0 w 0"/>
                    <a:gd name="connsiteY1" fmla="*/ 0 h 1175657"/>
                  </a:gdLst>
                  <a:ahLst/>
                  <a:cxnLst>
                    <a:cxn ang="0">
                      <a:pos x="connsiteX0" y="connsiteY0"/>
                    </a:cxn>
                    <a:cxn ang="0">
                      <a:pos x="connsiteX1" y="connsiteY1"/>
                    </a:cxn>
                  </a:cxnLst>
                  <a:rect l="l" t="t" r="r" b="b"/>
                  <a:pathLst>
                    <a:path h="1175657">
                      <a:moveTo>
                        <a:pt x="0" y="1175657"/>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nvGrpSpPr>
                <p:cNvPr id="273" name="グループ化 272"/>
                <p:cNvGrpSpPr/>
                <p:nvPr/>
              </p:nvGrpSpPr>
              <p:grpSpPr>
                <a:xfrm>
                  <a:off x="6903593" y="4391166"/>
                  <a:ext cx="87349" cy="673052"/>
                  <a:chOff x="37986432" y="3435029"/>
                  <a:chExt cx="140677" cy="1083957"/>
                </a:xfrm>
              </p:grpSpPr>
              <p:sp>
                <p:nvSpPr>
                  <p:cNvPr id="305" name="フリーフォーム 304"/>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306" name="フリーフォーム 305"/>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307" name="フリーフォーム 306"/>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308" name="フリーフォーム 307"/>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310" name="フリーフォーム 309"/>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311" name="フリーフォーム 310"/>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312" name="フリーフォーム 311"/>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313" name="フリーフォーム 312"/>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sp>
              <p:nvSpPr>
                <p:cNvPr id="274" name="正方形/長方形 273"/>
                <p:cNvSpPr/>
                <p:nvPr/>
              </p:nvSpPr>
              <p:spPr>
                <a:xfrm>
                  <a:off x="5172345" y="2490827"/>
                  <a:ext cx="1788452" cy="1305167"/>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defRPr/>
                  </a:pPr>
                  <a:r>
                    <a:rPr kumimoji="0" lang="en-US" altLang="ja-JP" sz="2100" b="1" kern="0" dirty="0">
                      <a:solidFill>
                        <a:srgbClr val="8064A2"/>
                      </a:solidFill>
                      <a:latin typeface="Calibri"/>
                      <a:ea typeface="ＭＳ Ｐゴシック"/>
                    </a:rPr>
                    <a:t>VX-3008F</a:t>
                  </a:r>
                  <a:endParaRPr kumimoji="0" lang="ja-JP" altLang="en-US" sz="2100" b="1" kern="0" dirty="0">
                    <a:solidFill>
                      <a:srgbClr val="8064A2"/>
                    </a:solidFill>
                    <a:latin typeface="Calibri"/>
                    <a:ea typeface="ＭＳ Ｐゴシック"/>
                  </a:endParaRPr>
                </a:p>
              </p:txBody>
            </p:sp>
            <p:sp>
              <p:nvSpPr>
                <p:cNvPr id="275" name="フリーフォーム 274"/>
                <p:cNvSpPr/>
                <p:nvPr/>
              </p:nvSpPr>
              <p:spPr>
                <a:xfrm>
                  <a:off x="5312485" y="3017082"/>
                  <a:ext cx="1558889" cy="28388"/>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76" name="フリーフォーム 275"/>
                <p:cNvSpPr/>
                <p:nvPr/>
              </p:nvSpPr>
              <p:spPr>
                <a:xfrm flipV="1">
                  <a:off x="5312485" y="3188991"/>
                  <a:ext cx="1469467" cy="28388"/>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nvGrpSpPr>
                <p:cNvPr id="277" name="グループ化 276"/>
                <p:cNvGrpSpPr/>
                <p:nvPr/>
              </p:nvGrpSpPr>
              <p:grpSpPr>
                <a:xfrm>
                  <a:off x="5312485" y="3527726"/>
                  <a:ext cx="1148762" cy="181891"/>
                  <a:chOff x="31792985" y="3331392"/>
                  <a:chExt cx="1850093" cy="292937"/>
                </a:xfrm>
              </p:grpSpPr>
              <p:sp>
                <p:nvSpPr>
                  <p:cNvPr id="303" name="フリーフォーム 302"/>
                  <p:cNvSpPr/>
                  <p:nvPr/>
                </p:nvSpPr>
                <p:spPr>
                  <a:xfrm>
                    <a:off x="31792985" y="3476728"/>
                    <a:ext cx="1850093" cy="71136"/>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304" name="角丸四角形 303"/>
                  <p:cNvSpPr/>
                  <p:nvPr/>
                </p:nvSpPr>
                <p:spPr>
                  <a:xfrm>
                    <a:off x="32418942" y="3331392"/>
                    <a:ext cx="1109030" cy="292937"/>
                  </a:xfrm>
                  <a:prstGeom prst="roundRect">
                    <a:avLst/>
                  </a:prstGeom>
                  <a:solidFill>
                    <a:srgbClr val="FF006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sz="1400" kern="0" dirty="0">
                        <a:solidFill>
                          <a:sysClr val="window" lastClr="FFFFFF"/>
                        </a:solidFill>
                        <a:latin typeface="Calibri"/>
                        <a:ea typeface="ＭＳ Ｐゴシック"/>
                      </a:rPr>
                      <a:t>sb AMP</a:t>
                    </a:r>
                    <a:endParaRPr kumimoji="0" lang="ja-JP" altLang="en-US" sz="1400" kern="0" dirty="0">
                      <a:solidFill>
                        <a:sysClr val="window" lastClr="FFFFFF"/>
                      </a:solidFill>
                      <a:latin typeface="Calibri"/>
                      <a:ea typeface="ＭＳ Ｐゴシック"/>
                    </a:endParaRPr>
                  </a:p>
                </p:txBody>
              </p:sp>
            </p:grpSp>
            <p:sp>
              <p:nvSpPr>
                <p:cNvPr id="278" name="フリーフォーム 277"/>
                <p:cNvSpPr/>
                <p:nvPr/>
              </p:nvSpPr>
              <p:spPr>
                <a:xfrm>
                  <a:off x="6453456" y="2490827"/>
                  <a:ext cx="171564" cy="1296627"/>
                </a:xfrm>
                <a:custGeom>
                  <a:avLst/>
                  <a:gdLst>
                    <a:gd name="connsiteX0" fmla="*/ 0 w 0"/>
                    <a:gd name="connsiteY0" fmla="*/ 1175657 h 1175657"/>
                    <a:gd name="connsiteX1" fmla="*/ 0 w 0"/>
                    <a:gd name="connsiteY1" fmla="*/ 0 h 1175657"/>
                  </a:gdLst>
                  <a:ahLst/>
                  <a:cxnLst>
                    <a:cxn ang="0">
                      <a:pos x="connsiteX0" y="connsiteY0"/>
                    </a:cxn>
                    <a:cxn ang="0">
                      <a:pos x="connsiteX1" y="connsiteY1"/>
                    </a:cxn>
                  </a:cxnLst>
                  <a:rect l="l" t="t" r="r" b="b"/>
                  <a:pathLst>
                    <a:path h="1175657">
                      <a:moveTo>
                        <a:pt x="0" y="1175657"/>
                      </a:moveTo>
                      <a:lnTo>
                        <a:pt x="0" y="0"/>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nvGrpSpPr>
                <p:cNvPr id="279" name="グループ化 278"/>
                <p:cNvGrpSpPr/>
                <p:nvPr/>
              </p:nvGrpSpPr>
              <p:grpSpPr>
                <a:xfrm>
                  <a:off x="6911319" y="2982651"/>
                  <a:ext cx="87349" cy="673052"/>
                  <a:chOff x="37986432" y="3435029"/>
                  <a:chExt cx="140677" cy="1083957"/>
                </a:xfrm>
              </p:grpSpPr>
              <p:sp>
                <p:nvSpPr>
                  <p:cNvPr id="294" name="フリーフォーム 293"/>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96" name="フリーフォーム 295"/>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97" name="フリーフォーム 296"/>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98" name="フリーフォーム 297"/>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99" name="フリーフォーム 298"/>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300" name="フリーフォーム 299"/>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301" name="フリーフォーム 300"/>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302" name="フリーフォーム 301"/>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grpSp>
            <p:sp>
              <p:nvSpPr>
                <p:cNvPr id="280" name="フリーフォーム 279"/>
                <p:cNvSpPr/>
                <p:nvPr/>
              </p:nvSpPr>
              <p:spPr>
                <a:xfrm>
                  <a:off x="5644470" y="2490827"/>
                  <a:ext cx="67600" cy="2714858"/>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3175" cap="flat" cmpd="sng" algn="ctr">
                  <a:solidFill>
                    <a:srgbClr val="4F81BD">
                      <a:shade val="50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81" name="フリーフォーム 280"/>
                <p:cNvSpPr/>
                <p:nvPr/>
              </p:nvSpPr>
              <p:spPr>
                <a:xfrm>
                  <a:off x="6577707" y="2490827"/>
                  <a:ext cx="111100" cy="2714858"/>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25400" cap="flat" cmpd="sng" algn="ctr">
                  <a:solidFill>
                    <a:srgbClr val="4BACC6">
                      <a:lumMod val="75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82" name="フリーフォーム 281"/>
                <p:cNvSpPr/>
                <p:nvPr/>
              </p:nvSpPr>
              <p:spPr>
                <a:xfrm>
                  <a:off x="6625020" y="2490827"/>
                  <a:ext cx="71513" cy="2714858"/>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25400" cap="flat" cmpd="sng" algn="ctr">
                  <a:solidFill>
                    <a:srgbClr val="4BACC6">
                      <a:lumMod val="75000"/>
                    </a:srgbClr>
                  </a:solidFill>
                  <a:prstDash val="solid"/>
                </a:ln>
                <a:effectLst/>
              </p:spPr>
              <p:txBody>
                <a:bodyPr rtlCol="0" anchor="ctr"/>
                <a:lstStyle/>
                <a:p>
                  <a:pPr algn="ctr" defTabSz="7682880" fontAlgn="auto">
                    <a:spcBef>
                      <a:spcPts val="0"/>
                    </a:spcBef>
                    <a:spcAft>
                      <a:spcPts val="0"/>
                    </a:spcAft>
                    <a:defRPr/>
                  </a:pPr>
                  <a:endParaRPr kumimoji="0" lang="ja-JP" altLang="en-US" sz="10800" kern="0">
                    <a:solidFill>
                      <a:prstClr val="white"/>
                    </a:solidFill>
                    <a:latin typeface="Calibri"/>
                    <a:ea typeface="ＭＳ Ｐゴシック"/>
                  </a:endParaRPr>
                </a:p>
              </p:txBody>
            </p:sp>
            <p:sp>
              <p:nvSpPr>
                <p:cNvPr id="283" name="角丸四角形 282"/>
                <p:cNvSpPr/>
                <p:nvPr/>
              </p:nvSpPr>
              <p:spPr>
                <a:xfrm>
                  <a:off x="5081203" y="4328533"/>
                  <a:ext cx="447113" cy="79761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kern="0" dirty="0">
                      <a:solidFill>
                        <a:sysClr val="window" lastClr="FFFFFF"/>
                      </a:solidFill>
                      <a:latin typeface="Calibri"/>
                      <a:ea typeface="ＭＳ Ｐゴシック"/>
                    </a:rPr>
                    <a:t>matrix</a:t>
                  </a:r>
                  <a:endParaRPr kumimoji="0" lang="ja-JP" altLang="en-US" kern="0" dirty="0">
                    <a:solidFill>
                      <a:sysClr val="window" lastClr="FFFFFF"/>
                    </a:solidFill>
                    <a:latin typeface="Calibri"/>
                    <a:ea typeface="ＭＳ Ｐゴシック"/>
                  </a:endParaRPr>
                </a:p>
              </p:txBody>
            </p:sp>
            <p:grpSp>
              <p:nvGrpSpPr>
                <p:cNvPr id="284" name="グループ化 283"/>
                <p:cNvGrpSpPr/>
                <p:nvPr/>
              </p:nvGrpSpPr>
              <p:grpSpPr>
                <a:xfrm>
                  <a:off x="5507773" y="3019958"/>
                  <a:ext cx="1243584" cy="1616660"/>
                  <a:chOff x="5142586" y="2867558"/>
                  <a:chExt cx="1243584" cy="1616660"/>
                </a:xfrm>
              </p:grpSpPr>
              <p:sp>
                <p:nvSpPr>
                  <p:cNvPr id="290" name="フリーフォーム 289"/>
                  <p:cNvSpPr/>
                  <p:nvPr/>
                </p:nvSpPr>
                <p:spPr>
                  <a:xfrm>
                    <a:off x="5142586" y="2867558"/>
                    <a:ext cx="1207008" cy="0"/>
                  </a:xfrm>
                  <a:custGeom>
                    <a:avLst/>
                    <a:gdLst>
                      <a:gd name="connsiteX0" fmla="*/ 0 w 1207008"/>
                      <a:gd name="connsiteY0" fmla="*/ 0 h 0"/>
                      <a:gd name="connsiteX1" fmla="*/ 1207008 w 1207008"/>
                      <a:gd name="connsiteY1" fmla="*/ 0 h 0"/>
                    </a:gdLst>
                    <a:ahLst/>
                    <a:cxnLst>
                      <a:cxn ang="0">
                        <a:pos x="connsiteX0" y="connsiteY0"/>
                      </a:cxn>
                      <a:cxn ang="0">
                        <a:pos x="connsiteX1" y="connsiteY1"/>
                      </a:cxn>
                    </a:cxnLst>
                    <a:rect l="l" t="t" r="r" b="b"/>
                    <a:pathLst>
                      <a:path w="1207008">
                        <a:moveTo>
                          <a:pt x="0" y="0"/>
                        </a:moveTo>
                        <a:lnTo>
                          <a:pt x="1207008" y="0"/>
                        </a:lnTo>
                      </a:path>
                    </a:pathLst>
                  </a:custGeom>
                  <a:noFill/>
                  <a:ln w="38100">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1" name="フリーフォーム 290"/>
                  <p:cNvSpPr/>
                  <p:nvPr/>
                </p:nvSpPr>
                <p:spPr>
                  <a:xfrm>
                    <a:off x="6261811" y="2882189"/>
                    <a:ext cx="109728" cy="1382573"/>
                  </a:xfrm>
                  <a:custGeom>
                    <a:avLst/>
                    <a:gdLst>
                      <a:gd name="connsiteX0" fmla="*/ 0 w 109728"/>
                      <a:gd name="connsiteY0" fmla="*/ 0 h 1382573"/>
                      <a:gd name="connsiteX1" fmla="*/ 0 w 109728"/>
                      <a:gd name="connsiteY1" fmla="*/ 1382573 h 1382573"/>
                      <a:gd name="connsiteX2" fmla="*/ 109728 w 109728"/>
                      <a:gd name="connsiteY2" fmla="*/ 1382573 h 1382573"/>
                    </a:gdLst>
                    <a:ahLst/>
                    <a:cxnLst>
                      <a:cxn ang="0">
                        <a:pos x="connsiteX0" y="connsiteY0"/>
                      </a:cxn>
                      <a:cxn ang="0">
                        <a:pos x="connsiteX1" y="connsiteY1"/>
                      </a:cxn>
                      <a:cxn ang="0">
                        <a:pos x="connsiteX2" y="connsiteY2"/>
                      </a:cxn>
                    </a:cxnLst>
                    <a:rect l="l" t="t" r="r" b="b"/>
                    <a:pathLst>
                      <a:path w="109728" h="1382573">
                        <a:moveTo>
                          <a:pt x="0" y="0"/>
                        </a:moveTo>
                        <a:lnTo>
                          <a:pt x="0" y="1382573"/>
                        </a:lnTo>
                        <a:lnTo>
                          <a:pt x="109728" y="1382573"/>
                        </a:lnTo>
                      </a:path>
                    </a:pathLst>
                  </a:custGeom>
                  <a:noFill/>
                  <a:ln w="28575">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2" name="フリーフォーム 291"/>
                  <p:cNvSpPr/>
                  <p:nvPr/>
                </p:nvSpPr>
                <p:spPr>
                  <a:xfrm>
                    <a:off x="5157216" y="3065069"/>
                    <a:ext cx="1228954" cy="0"/>
                  </a:xfrm>
                  <a:custGeom>
                    <a:avLst/>
                    <a:gdLst>
                      <a:gd name="connsiteX0" fmla="*/ 0 w 1228954"/>
                      <a:gd name="connsiteY0" fmla="*/ 0 h 0"/>
                      <a:gd name="connsiteX1" fmla="*/ 1228954 w 1228954"/>
                      <a:gd name="connsiteY1" fmla="*/ 0 h 0"/>
                    </a:gdLst>
                    <a:ahLst/>
                    <a:cxnLst>
                      <a:cxn ang="0">
                        <a:pos x="connsiteX0" y="connsiteY0"/>
                      </a:cxn>
                      <a:cxn ang="0">
                        <a:pos x="connsiteX1" y="connsiteY1"/>
                      </a:cxn>
                    </a:cxnLst>
                    <a:rect l="l" t="t" r="r" b="b"/>
                    <a:pathLst>
                      <a:path w="1228954">
                        <a:moveTo>
                          <a:pt x="0" y="0"/>
                        </a:moveTo>
                        <a:lnTo>
                          <a:pt x="1228954" y="0"/>
                        </a:lnTo>
                      </a:path>
                    </a:pathLst>
                  </a:custGeom>
                  <a:noFill/>
                  <a:ln w="28575">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3" name="フリーフォーム 292"/>
                  <p:cNvSpPr/>
                  <p:nvPr/>
                </p:nvSpPr>
                <p:spPr>
                  <a:xfrm>
                    <a:off x="6210605" y="3057754"/>
                    <a:ext cx="168249" cy="1426464"/>
                  </a:xfrm>
                  <a:custGeom>
                    <a:avLst/>
                    <a:gdLst>
                      <a:gd name="connsiteX0" fmla="*/ 0 w 168249"/>
                      <a:gd name="connsiteY0" fmla="*/ 0 h 1426464"/>
                      <a:gd name="connsiteX1" fmla="*/ 0 w 168249"/>
                      <a:gd name="connsiteY1" fmla="*/ 1426464 h 1426464"/>
                      <a:gd name="connsiteX2" fmla="*/ 168249 w 168249"/>
                      <a:gd name="connsiteY2" fmla="*/ 1426464 h 1426464"/>
                    </a:gdLst>
                    <a:ahLst/>
                    <a:cxnLst>
                      <a:cxn ang="0">
                        <a:pos x="connsiteX0" y="connsiteY0"/>
                      </a:cxn>
                      <a:cxn ang="0">
                        <a:pos x="connsiteX1" y="connsiteY1"/>
                      </a:cxn>
                      <a:cxn ang="0">
                        <a:pos x="connsiteX2" y="connsiteY2"/>
                      </a:cxn>
                    </a:cxnLst>
                    <a:rect l="l" t="t" r="r" b="b"/>
                    <a:pathLst>
                      <a:path w="168249" h="1426464">
                        <a:moveTo>
                          <a:pt x="0" y="0"/>
                        </a:moveTo>
                        <a:lnTo>
                          <a:pt x="0" y="1426464"/>
                        </a:lnTo>
                        <a:lnTo>
                          <a:pt x="168249" y="1426464"/>
                        </a:lnTo>
                      </a:path>
                    </a:pathLst>
                  </a:custGeom>
                  <a:noFill/>
                  <a:ln w="28575">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85" name="角丸四角形 284"/>
                <p:cNvSpPr/>
                <p:nvPr/>
              </p:nvSpPr>
              <p:spPr>
                <a:xfrm>
                  <a:off x="5701155" y="3127136"/>
                  <a:ext cx="688620" cy="181891"/>
                </a:xfrm>
                <a:prstGeom prst="roundRect">
                  <a:avLst/>
                </a:prstGeom>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kern="0" dirty="0">
                      <a:solidFill>
                        <a:sysClr val="window" lastClr="FFFFFF"/>
                      </a:solidFill>
                      <a:latin typeface="Calibri"/>
                      <a:ea typeface="ＭＳ Ｐゴシック"/>
                    </a:rPr>
                    <a:t>AMP</a:t>
                  </a:r>
                  <a:endParaRPr kumimoji="0" lang="ja-JP" altLang="en-US" kern="0" dirty="0">
                    <a:solidFill>
                      <a:sysClr val="window" lastClr="FFFFFF"/>
                    </a:solidFill>
                    <a:latin typeface="Calibri"/>
                    <a:ea typeface="ＭＳ Ｐゴシック"/>
                  </a:endParaRPr>
                </a:p>
              </p:txBody>
            </p:sp>
            <p:sp>
              <p:nvSpPr>
                <p:cNvPr id="286" name="角丸四角形 285"/>
                <p:cNvSpPr/>
                <p:nvPr/>
              </p:nvSpPr>
              <p:spPr>
                <a:xfrm>
                  <a:off x="6688807" y="4326816"/>
                  <a:ext cx="226739" cy="797611"/>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kern="0" dirty="0">
                      <a:solidFill>
                        <a:sysClr val="window" lastClr="FFFFFF"/>
                      </a:solidFill>
                      <a:latin typeface="Calibri"/>
                      <a:ea typeface="ＭＳ Ｐゴシック"/>
                    </a:rPr>
                    <a:t>SS</a:t>
                  </a:r>
                  <a:endParaRPr kumimoji="0" lang="ja-JP" altLang="en-US" kern="0" dirty="0">
                    <a:solidFill>
                      <a:sysClr val="window" lastClr="FFFFFF"/>
                    </a:solidFill>
                    <a:latin typeface="Calibri"/>
                    <a:ea typeface="ＭＳ Ｐゴシック"/>
                  </a:endParaRPr>
                </a:p>
              </p:txBody>
            </p:sp>
            <p:sp>
              <p:nvSpPr>
                <p:cNvPr id="287" name="角丸四角形 286"/>
                <p:cNvSpPr/>
                <p:nvPr/>
              </p:nvSpPr>
              <p:spPr>
                <a:xfrm>
                  <a:off x="6696533" y="2918301"/>
                  <a:ext cx="226739" cy="797611"/>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kern="0" dirty="0">
                      <a:solidFill>
                        <a:sysClr val="window" lastClr="FFFFFF"/>
                      </a:solidFill>
                      <a:latin typeface="Calibri"/>
                      <a:ea typeface="ＭＳ Ｐゴシック"/>
                    </a:rPr>
                    <a:t>SS</a:t>
                  </a:r>
                  <a:endParaRPr kumimoji="0" lang="ja-JP" altLang="en-US" kern="0" dirty="0">
                    <a:solidFill>
                      <a:sysClr val="window" lastClr="FFFFFF"/>
                    </a:solidFill>
                    <a:latin typeface="Calibri"/>
                    <a:ea typeface="ＭＳ Ｐゴシック"/>
                  </a:endParaRPr>
                </a:p>
              </p:txBody>
            </p:sp>
            <p:sp>
              <p:nvSpPr>
                <p:cNvPr id="288" name="角丸四角形 287"/>
                <p:cNvSpPr/>
                <p:nvPr/>
              </p:nvSpPr>
              <p:spPr>
                <a:xfrm>
                  <a:off x="5084660" y="2914771"/>
                  <a:ext cx="447113" cy="79761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kern="0" dirty="0">
                      <a:solidFill>
                        <a:sysClr val="window" lastClr="FFFFFF"/>
                      </a:solidFill>
                      <a:latin typeface="Calibri"/>
                      <a:ea typeface="ＭＳ Ｐゴシック"/>
                    </a:rPr>
                    <a:t>matrix</a:t>
                  </a:r>
                  <a:endParaRPr kumimoji="0" lang="ja-JP" altLang="en-US" kern="0" dirty="0">
                    <a:solidFill>
                      <a:sysClr val="window" lastClr="FFFFFF"/>
                    </a:solidFill>
                    <a:latin typeface="Calibri"/>
                    <a:ea typeface="ＭＳ Ｐゴシック"/>
                  </a:endParaRPr>
                </a:p>
              </p:txBody>
            </p:sp>
            <p:sp>
              <p:nvSpPr>
                <p:cNvPr id="289" name="角丸四角形 288"/>
                <p:cNvSpPr/>
                <p:nvPr/>
              </p:nvSpPr>
              <p:spPr>
                <a:xfrm>
                  <a:off x="5701155" y="2926840"/>
                  <a:ext cx="688620" cy="181891"/>
                </a:xfrm>
                <a:prstGeom prst="roundRect">
                  <a:avLst/>
                </a:prstGeom>
                <a:solidFill>
                  <a:srgbClr val="FFCC99"/>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1371874" fontAlgn="auto">
                    <a:spcBef>
                      <a:spcPts val="0"/>
                    </a:spcBef>
                    <a:spcAft>
                      <a:spcPts val="0"/>
                    </a:spcAft>
                    <a:defRPr/>
                  </a:pPr>
                  <a:r>
                    <a:rPr kumimoji="0" lang="en-US" altLang="ja-JP" kern="0" dirty="0">
                      <a:solidFill>
                        <a:sysClr val="window" lastClr="FFFFFF"/>
                      </a:solidFill>
                      <a:latin typeface="Calibri"/>
                      <a:ea typeface="ＭＳ Ｐゴシック"/>
                    </a:rPr>
                    <a:t>AMP</a:t>
                  </a:r>
                  <a:endParaRPr kumimoji="0" lang="ja-JP" altLang="en-US" kern="0" dirty="0">
                    <a:solidFill>
                      <a:sysClr val="window" lastClr="FFFFFF"/>
                    </a:solidFill>
                    <a:latin typeface="Calibri"/>
                    <a:ea typeface="ＭＳ Ｐゴシック"/>
                  </a:endParaRPr>
                </a:p>
              </p:txBody>
            </p:sp>
          </p:grpSp>
          <p:sp>
            <p:nvSpPr>
              <p:cNvPr id="251" name="フリーフォーム 250"/>
              <p:cNvSpPr/>
              <p:nvPr/>
            </p:nvSpPr>
            <p:spPr>
              <a:xfrm>
                <a:off x="1477107" y="2662813"/>
                <a:ext cx="401934" cy="1527349"/>
              </a:xfrm>
              <a:custGeom>
                <a:avLst/>
                <a:gdLst>
                  <a:gd name="connsiteX0" fmla="*/ 361741 w 401934"/>
                  <a:gd name="connsiteY0" fmla="*/ 90435 h 1527349"/>
                  <a:gd name="connsiteX1" fmla="*/ 361741 w 401934"/>
                  <a:gd name="connsiteY1" fmla="*/ 0 h 1527349"/>
                  <a:gd name="connsiteX2" fmla="*/ 0 w 401934"/>
                  <a:gd name="connsiteY2" fmla="*/ 0 h 1527349"/>
                  <a:gd name="connsiteX3" fmla="*/ 0 w 401934"/>
                  <a:gd name="connsiteY3" fmla="*/ 1376624 h 1527349"/>
                  <a:gd name="connsiteX4" fmla="*/ 401934 w 401934"/>
                  <a:gd name="connsiteY4" fmla="*/ 1376624 h 1527349"/>
                  <a:gd name="connsiteX5" fmla="*/ 401934 w 401934"/>
                  <a:gd name="connsiteY5" fmla="*/ 1527349 h 1527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4" h="1527349">
                    <a:moveTo>
                      <a:pt x="361741" y="90435"/>
                    </a:moveTo>
                    <a:lnTo>
                      <a:pt x="361741" y="0"/>
                    </a:lnTo>
                    <a:lnTo>
                      <a:pt x="0" y="0"/>
                    </a:lnTo>
                    <a:lnTo>
                      <a:pt x="0" y="1376624"/>
                    </a:lnTo>
                    <a:lnTo>
                      <a:pt x="401934" y="1376624"/>
                    </a:lnTo>
                    <a:lnTo>
                      <a:pt x="401934" y="1527349"/>
                    </a:lnTo>
                  </a:path>
                </a:pathLst>
              </a:custGeom>
              <a:noFill/>
              <a:ln w="762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2" name="フリーフォーム 251"/>
              <p:cNvSpPr/>
              <p:nvPr/>
            </p:nvSpPr>
            <p:spPr>
              <a:xfrm>
                <a:off x="1477108" y="2652765"/>
                <a:ext cx="582804" cy="1668027"/>
              </a:xfrm>
              <a:custGeom>
                <a:avLst/>
                <a:gdLst>
                  <a:gd name="connsiteX0" fmla="*/ 0 w 582804"/>
                  <a:gd name="connsiteY0" fmla="*/ 1668027 h 1668027"/>
                  <a:gd name="connsiteX1" fmla="*/ 381837 w 582804"/>
                  <a:gd name="connsiteY1" fmla="*/ 1668027 h 1668027"/>
                  <a:gd name="connsiteX2" fmla="*/ 381837 w 582804"/>
                  <a:gd name="connsiteY2" fmla="*/ 1366576 h 1668027"/>
                  <a:gd name="connsiteX3" fmla="*/ 0 w 582804"/>
                  <a:gd name="connsiteY3" fmla="*/ 1366576 h 1668027"/>
                  <a:gd name="connsiteX4" fmla="*/ 0 w 582804"/>
                  <a:gd name="connsiteY4" fmla="*/ 0 h 1668027"/>
                  <a:gd name="connsiteX5" fmla="*/ 361740 w 582804"/>
                  <a:gd name="connsiteY5" fmla="*/ 0 h 1668027"/>
                  <a:gd name="connsiteX6" fmla="*/ 361740 w 582804"/>
                  <a:gd name="connsiteY6" fmla="*/ 211016 h 1668027"/>
                  <a:gd name="connsiteX7" fmla="*/ 582804 w 582804"/>
                  <a:gd name="connsiteY7" fmla="*/ 211016 h 166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2804" h="1668027">
                    <a:moveTo>
                      <a:pt x="0" y="1668027"/>
                    </a:moveTo>
                    <a:lnTo>
                      <a:pt x="381837" y="1668027"/>
                    </a:lnTo>
                    <a:lnTo>
                      <a:pt x="381837" y="1366576"/>
                    </a:lnTo>
                    <a:lnTo>
                      <a:pt x="0" y="1366576"/>
                    </a:lnTo>
                    <a:lnTo>
                      <a:pt x="0" y="0"/>
                    </a:lnTo>
                    <a:lnTo>
                      <a:pt x="361740" y="0"/>
                    </a:lnTo>
                    <a:lnTo>
                      <a:pt x="361740" y="211016"/>
                    </a:lnTo>
                    <a:lnTo>
                      <a:pt x="582804" y="211016"/>
                    </a:lnTo>
                  </a:path>
                </a:pathLst>
              </a:custGeom>
              <a:noFill/>
              <a:ln>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53" name="Picture 3"/>
              <p:cNvPicPr>
                <a:picLocks noChangeAspect="1" noChangeArrowheads="1"/>
              </p:cNvPicPr>
              <p:nvPr/>
            </p:nvPicPr>
            <p:blipFill>
              <a:blip r:embed="rId1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71409" y="3773474"/>
                <a:ext cx="574385" cy="74494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54" name="正方形/長方形 253"/>
              <p:cNvSpPr/>
              <p:nvPr/>
            </p:nvSpPr>
            <p:spPr>
              <a:xfrm rot="16200000">
                <a:off x="724971" y="3226003"/>
                <a:ext cx="1199835" cy="235935"/>
              </a:xfrm>
              <a:prstGeom prst="rect">
                <a:avLst/>
              </a:prstGeom>
            </p:spPr>
            <p:txBody>
              <a:bodyPr wrap="none">
                <a:spAutoFit/>
              </a:bodyPr>
              <a:lstStyle/>
              <a:p>
                <a:r>
                  <a:rPr kumimoji="0" lang="en-US" altLang="ja-JP" sz="1700" b="1" kern="0" dirty="0">
                    <a:solidFill>
                      <a:srgbClr val="7030A0"/>
                    </a:solidFill>
                    <a:latin typeface="Calibri"/>
                    <a:ea typeface="ＭＳ Ｐゴシック"/>
                  </a:rPr>
                  <a:t>VX-link (Network)</a:t>
                </a:r>
                <a:endParaRPr lang="ja-JP" altLang="en-US" sz="2100" dirty="0">
                  <a:solidFill>
                    <a:srgbClr val="7030A0"/>
                  </a:solidFill>
                </a:endParaRPr>
              </a:p>
            </p:txBody>
          </p:sp>
          <p:sp>
            <p:nvSpPr>
              <p:cNvPr id="255" name="四角形吹き出し 254"/>
              <p:cNvSpPr/>
              <p:nvPr/>
            </p:nvSpPr>
            <p:spPr>
              <a:xfrm>
                <a:off x="3606655" y="2432954"/>
                <a:ext cx="2227835" cy="1173602"/>
              </a:xfrm>
              <a:prstGeom prst="wedgeRectCallout">
                <a:avLst>
                  <a:gd name="adj1" fmla="val -3989"/>
                  <a:gd name="adj2" fmla="val 60929"/>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Audio input, RM, Control input and output of the frame as expansion are available. The signal to  these input are send the main frame equipped with AMP via VX link (Network).</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256" name="四角形吹き出し 255"/>
              <p:cNvSpPr/>
              <p:nvPr/>
            </p:nvSpPr>
            <p:spPr>
              <a:xfrm>
                <a:off x="5492070" y="3518826"/>
                <a:ext cx="2100547" cy="1660137"/>
              </a:xfrm>
              <a:prstGeom prst="wedgeRectCallout">
                <a:avLst>
                  <a:gd name="adj1" fmla="val -58020"/>
                  <a:gd name="adj2" fmla="val 1276"/>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rtlCol="0" anchor="ctr"/>
              <a:lstStyle/>
              <a:p>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pic>
            <p:nvPicPr>
              <p:cNvPr id="233" name="Picture 2"/>
              <p:cNvPicPr>
                <a:picLocks noChangeAspect="1" noChangeArrowheads="1"/>
              </p:cNvPicPr>
              <p:nvPr/>
            </p:nvPicPr>
            <p:blipFill>
              <a:blip r:embed="rId19">
                <a:extLst>
                  <a:ext uri="{BEBA8EAE-BF5A-486C-A8C5-ECC9F3942E4B}">
                    <a14:imgProps xmlns:a14="http://schemas.microsoft.com/office/drawing/2010/main">
                      <a14:imgLayer r:embed="rId20">
                        <a14:imgEffect>
                          <a14:backgroundRemoval t="1544" b="96398" l="5707" r="89946">
                            <a14:foregroundMark x1="14402" y1="21784" x2="14402" y2="21784"/>
                            <a14:foregroundMark x1="9511" y1="24700" x2="9511" y2="24700"/>
                            <a14:foregroundMark x1="8696" y1="26587" x2="8696" y2="26587"/>
                            <a14:foregroundMark x1="8967" y1="25386" x2="8967" y2="25386"/>
                            <a14:foregroundMark x1="10054" y1="27616" x2="10054" y2="27616"/>
                            <a14:foregroundMark x1="78261" y1="31904" x2="78261" y2="31904"/>
                            <a14:backgroundMark x1="46196" y1="88679" x2="46196" y2="88679"/>
                            <a14:backgroundMark x1="29620" y1="92796" x2="29620" y2="92796"/>
                            <a14:backgroundMark x1="81522" y1="31732" x2="81522" y2="31732"/>
                            <a14:backgroundMark x1="80435" y1="31904" x2="80435" y2="31904"/>
                            <a14:backgroundMark x1="27989" y1="14923" x2="27989" y2="14923"/>
                          </a14:backgroundRemoval>
                        </a14:imgEffect>
                      </a14:imgLayer>
                    </a14:imgProps>
                  </a:ext>
                  <a:ext uri="{28A0092B-C50C-407E-A947-70E740481C1C}">
                    <a14:useLocalDpi xmlns:a14="http://schemas.microsoft.com/office/drawing/2010/main" val="0"/>
                  </a:ext>
                </a:extLst>
              </a:blip>
              <a:srcRect/>
              <a:stretch>
                <a:fillRect/>
              </a:stretch>
            </p:blipFill>
            <p:spPr bwMode="auto">
              <a:xfrm>
                <a:off x="4198931" y="3714469"/>
                <a:ext cx="1597205" cy="253035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325" name="Picture 2"/>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6732240" y="3574965"/>
              <a:ext cx="768735" cy="1052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正方形/長方形 2"/>
            <p:cNvSpPr/>
            <p:nvPr/>
          </p:nvSpPr>
          <p:spPr>
            <a:xfrm>
              <a:off x="5506781" y="3491129"/>
              <a:ext cx="1378488" cy="1446550"/>
            </a:xfrm>
            <a:prstGeom prst="rect">
              <a:avLst/>
            </a:prstGeom>
          </p:spPr>
          <p:txBody>
            <a:bodyPr wrap="square">
              <a:spAutoFit/>
            </a:bodyPr>
            <a:lstStyle/>
            <a:p>
              <a:pPr lvl="0"/>
              <a:r>
                <a:rPr lang="en-US" altLang="ja-JP" sz="1700" dirty="0">
                  <a:solidFill>
                    <a:srgbClr val="FFFFFF"/>
                  </a:solidFill>
                  <a:latin typeface="Calibri"/>
                  <a:ea typeface="メイリオ" panose="020B0604030504040204" pitchFamily="50" charset="-128"/>
                  <a:cs typeface="メイリオ" panose="020B0604030504040204" pitchFamily="50" charset="-128"/>
                </a:rPr>
                <a:t>VX-3016F has only 1ch expansion connecter. Then when it has  expansion frames, the main frame can have only 1 AMP or 1AMP + </a:t>
              </a:r>
              <a:r>
                <a:rPr lang="en-US" altLang="ja-JP" sz="1700" dirty="0" err="1">
                  <a:solidFill>
                    <a:srgbClr val="FFFFFF"/>
                  </a:solidFill>
                  <a:latin typeface="Calibri"/>
                  <a:ea typeface="メイリオ" panose="020B0604030504040204" pitchFamily="50" charset="-128"/>
                  <a:cs typeface="メイリオ" panose="020B0604030504040204" pitchFamily="50" charset="-128"/>
                </a:rPr>
                <a:t>sb</a:t>
              </a:r>
              <a:r>
                <a:rPr lang="en-US" altLang="ja-JP" sz="1700" dirty="0">
                  <a:solidFill>
                    <a:srgbClr val="FFFFFF"/>
                  </a:solidFill>
                  <a:latin typeface="Calibri"/>
                  <a:ea typeface="メイリオ" panose="020B0604030504040204" pitchFamily="50" charset="-128"/>
                  <a:cs typeface="メイリオ" panose="020B0604030504040204" pitchFamily="50" charset="-128"/>
                </a:rPr>
                <a:t> AMP</a:t>
              </a:r>
              <a:endParaRPr lang="ja-JP" altLang="en-US" dirty="0"/>
            </a:p>
          </p:txBody>
        </p:sp>
        <p:sp>
          <p:nvSpPr>
            <p:cNvPr id="5" name="フリーフォーム 4"/>
            <p:cNvSpPr/>
            <p:nvPr/>
          </p:nvSpPr>
          <p:spPr>
            <a:xfrm>
              <a:off x="6829425" y="3629025"/>
              <a:ext cx="609600" cy="428625"/>
            </a:xfrm>
            <a:custGeom>
              <a:avLst/>
              <a:gdLst>
                <a:gd name="connsiteX0" fmla="*/ 0 w 609600"/>
                <a:gd name="connsiteY0" fmla="*/ 0 h 428625"/>
                <a:gd name="connsiteX1" fmla="*/ 609600 w 609600"/>
                <a:gd name="connsiteY1" fmla="*/ 428625 h 428625"/>
              </a:gdLst>
              <a:ahLst/>
              <a:cxnLst>
                <a:cxn ang="0">
                  <a:pos x="connsiteX0" y="connsiteY0"/>
                </a:cxn>
                <a:cxn ang="0">
                  <a:pos x="connsiteX1" y="connsiteY1"/>
                </a:cxn>
              </a:cxnLst>
              <a:rect l="l" t="t" r="r" b="b"/>
              <a:pathLst>
                <a:path w="609600" h="428625">
                  <a:moveTo>
                    <a:pt x="0" y="0"/>
                  </a:moveTo>
                  <a:lnTo>
                    <a:pt x="609600" y="428625"/>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5"/>
            <p:cNvSpPr/>
            <p:nvPr/>
          </p:nvSpPr>
          <p:spPr>
            <a:xfrm>
              <a:off x="6829425" y="3609975"/>
              <a:ext cx="609600" cy="447675"/>
            </a:xfrm>
            <a:custGeom>
              <a:avLst/>
              <a:gdLst>
                <a:gd name="connsiteX0" fmla="*/ 571500 w 571500"/>
                <a:gd name="connsiteY0" fmla="*/ 0 h 428625"/>
                <a:gd name="connsiteX1" fmla="*/ 0 w 571500"/>
                <a:gd name="connsiteY1" fmla="*/ 428625 h 428625"/>
                <a:gd name="connsiteX2" fmla="*/ 0 w 571500"/>
                <a:gd name="connsiteY2" fmla="*/ 428625 h 428625"/>
              </a:gdLst>
              <a:ahLst/>
              <a:cxnLst>
                <a:cxn ang="0">
                  <a:pos x="connsiteX0" y="connsiteY0"/>
                </a:cxn>
                <a:cxn ang="0">
                  <a:pos x="connsiteX1" y="connsiteY1"/>
                </a:cxn>
                <a:cxn ang="0">
                  <a:pos x="connsiteX2" y="connsiteY2"/>
                </a:cxn>
              </a:cxnLst>
              <a:rect l="l" t="t" r="r" b="b"/>
              <a:pathLst>
                <a:path w="571500" h="428625">
                  <a:moveTo>
                    <a:pt x="571500" y="0"/>
                  </a:moveTo>
                  <a:lnTo>
                    <a:pt x="0" y="428625"/>
                  </a:lnTo>
                  <a:lnTo>
                    <a:pt x="0" y="428625"/>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57" name="円/楕円 256"/>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0" name="円/楕円 329"/>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1" name="円/楕円 100">
            <a:extLst>
              <a:ext uri="{FF2B5EF4-FFF2-40B4-BE49-F238E27FC236}">
                <a16:creationId xmlns:a16="http://schemas.microsoft.com/office/drawing/2014/main" id="{F8F6D114-6D98-4180-9883-F16034D61616}"/>
              </a:ext>
            </a:extLst>
          </p:cNvPr>
          <p:cNvSpPr/>
          <p:nvPr/>
        </p:nvSpPr>
        <p:spPr>
          <a:xfrm>
            <a:off x="989424" y="6325755"/>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1">
            <a:extLst>
              <a:ext uri="{FF2B5EF4-FFF2-40B4-BE49-F238E27FC236}">
                <a16:creationId xmlns:a16="http://schemas.microsoft.com/office/drawing/2014/main" id="{69FAACCA-209F-19B4-989C-2750FE4BBFC3}"/>
              </a:ext>
            </a:extLst>
          </p:cNvPr>
          <p:cNvGrpSpPr/>
          <p:nvPr/>
        </p:nvGrpSpPr>
        <p:grpSpPr>
          <a:xfrm>
            <a:off x="1622181" y="288390"/>
            <a:ext cx="2053631" cy="1949899"/>
            <a:chOff x="2645711" y="841076"/>
            <a:chExt cx="2667654" cy="2532159"/>
          </a:xfrm>
        </p:grpSpPr>
        <p:grpSp>
          <p:nvGrpSpPr>
            <p:cNvPr id="8" name="グループ化 7">
              <a:extLst>
                <a:ext uri="{FF2B5EF4-FFF2-40B4-BE49-F238E27FC236}">
                  <a16:creationId xmlns:a16="http://schemas.microsoft.com/office/drawing/2014/main" id="{D7F8C0D5-0429-9821-8400-23F3A6329973}"/>
                </a:ext>
              </a:extLst>
            </p:cNvPr>
            <p:cNvGrpSpPr/>
            <p:nvPr/>
          </p:nvGrpSpPr>
          <p:grpSpPr>
            <a:xfrm>
              <a:off x="2951391" y="1221263"/>
              <a:ext cx="2030342" cy="1771248"/>
              <a:chOff x="2951391" y="1221263"/>
              <a:chExt cx="2030342" cy="1771248"/>
            </a:xfrm>
          </p:grpSpPr>
          <p:sp>
            <p:nvSpPr>
              <p:cNvPr id="10" name="円/楕円 33">
                <a:extLst>
                  <a:ext uri="{FF2B5EF4-FFF2-40B4-BE49-F238E27FC236}">
                    <a16:creationId xmlns:a16="http://schemas.microsoft.com/office/drawing/2014/main" id="{D76936E2-85A1-5B6C-1E47-BD37F96EAF14}"/>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3600" kern="0">
                  <a:solidFill>
                    <a:prstClr val="white"/>
                  </a:solidFill>
                  <a:latin typeface="Meiryo UI"/>
                  <a:ea typeface="Meiryo UI"/>
                </a:endParaRPr>
              </a:p>
            </p:txBody>
          </p:sp>
          <p:sp>
            <p:nvSpPr>
              <p:cNvPr id="11" name="角丸四角形 34">
                <a:extLst>
                  <a:ext uri="{FF2B5EF4-FFF2-40B4-BE49-F238E27FC236}">
                    <a16:creationId xmlns:a16="http://schemas.microsoft.com/office/drawing/2014/main" id="{570259D9-E1F6-7556-29D0-4FE6B7C7E37C}"/>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2800" b="1" kern="0" dirty="0">
                    <a:solidFill>
                      <a:prstClr val="white"/>
                    </a:solidFill>
                    <a:latin typeface="Calibri"/>
                    <a:ea typeface="Meiryo UI"/>
                  </a:rPr>
                  <a:t>Frame</a:t>
                </a:r>
                <a:endParaRPr kumimoji="0" lang="ja-JP" altLang="en-US" sz="2400" b="1" kern="0" dirty="0">
                  <a:solidFill>
                    <a:prstClr val="white"/>
                  </a:solidFill>
                  <a:latin typeface="Calibri"/>
                  <a:ea typeface="Meiryo UI"/>
                </a:endParaRPr>
              </a:p>
            </p:txBody>
          </p:sp>
        </p:grpSp>
        <p:pic>
          <p:nvPicPr>
            <p:cNvPr id="9" name="Picture 2" descr="C:\Users\toa27839.TOA\AppData\Local\Temp\notesEA312D\Bubble_material_noshadow-01.png">
              <a:extLst>
                <a:ext uri="{FF2B5EF4-FFF2-40B4-BE49-F238E27FC236}">
                  <a16:creationId xmlns:a16="http://schemas.microsoft.com/office/drawing/2014/main" id="{6DC2F343-3B1B-F1B7-8CC2-66AE78A86D5A}"/>
                </a:ext>
              </a:extLst>
            </p:cNvPr>
            <p:cNvPicPr>
              <a:picLocks noChangeAspect="1" noChangeArrowheads="1"/>
            </p:cNvPicPr>
            <p:nvPr/>
          </p:nvPicPr>
          <p:blipFill rotWithShape="1">
            <a:blip r:embed="rId22"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098041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repeatCount="indefinite"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downRight)">
                                      <p:cBhvr>
                                        <p:cTn id="7" dur="2000"/>
                                        <p:tgtEl>
                                          <p:spTgt spid="19"/>
                                        </p:tgtEl>
                                      </p:cBhvr>
                                    </p:animEffect>
                                  </p:childTnLst>
                                </p:cTn>
                              </p:par>
                              <p:par>
                                <p:cTn id="8" presetID="18" presetClass="entr" presetSubtype="6" repeatCount="indefinite" fill="hold"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strips(downRight)">
                                      <p:cBhvr>
                                        <p:cTn id="10" dur="2000"/>
                                        <p:tgtEl>
                                          <p:spTgt spid="20"/>
                                        </p:tgtEl>
                                      </p:cBhvr>
                                    </p:animEffect>
                                  </p:childTnLst>
                                </p:cTn>
                              </p:par>
                              <p:par>
                                <p:cTn id="11" presetID="2" presetClass="entr" presetSubtype="4"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 name="グループ化 100">
            <a:extLst>
              <a:ext uri="{FF2B5EF4-FFF2-40B4-BE49-F238E27FC236}">
                <a16:creationId xmlns:a16="http://schemas.microsoft.com/office/drawing/2014/main" id="{A5BD1401-6CEE-41F9-9BEF-157B133804B0}"/>
              </a:ext>
            </a:extLst>
          </p:cNvPr>
          <p:cNvGrpSpPr/>
          <p:nvPr/>
        </p:nvGrpSpPr>
        <p:grpSpPr>
          <a:xfrm>
            <a:off x="738502" y="4821855"/>
            <a:ext cx="1353734" cy="1845669"/>
            <a:chOff x="738502" y="4821855"/>
            <a:chExt cx="1353734" cy="1845669"/>
          </a:xfrm>
          <a:effectLst>
            <a:outerShdw blurRad="50800" dist="38100" dir="8100000" algn="tr" rotWithShape="0">
              <a:prstClr val="black">
                <a:alpha val="40000"/>
              </a:prstClr>
            </a:outerShdw>
          </a:effectLst>
        </p:grpSpPr>
        <p:sp>
          <p:nvSpPr>
            <p:cNvPr id="102" name="正方形/長方形 101">
              <a:extLst>
                <a:ext uri="{FF2B5EF4-FFF2-40B4-BE49-F238E27FC236}">
                  <a16:creationId xmlns:a16="http://schemas.microsoft.com/office/drawing/2014/main" id="{53583168-FE14-4AEE-BD24-FCB839BA39A4}"/>
                </a:ext>
              </a:extLst>
            </p:cNvPr>
            <p:cNvSpPr/>
            <p:nvPr/>
          </p:nvSpPr>
          <p:spPr>
            <a:xfrm>
              <a:off x="954138" y="4821855"/>
              <a:ext cx="1138098" cy="1845669"/>
            </a:xfrm>
            <a:prstGeom prst="rect">
              <a:avLst/>
            </a:prstGeom>
            <a:solidFill>
              <a:srgbClr val="4C216D">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dirty="0"/>
                <a:t> </a:t>
              </a:r>
              <a:r>
                <a:rPr kumimoji="1" lang="en-US" altLang="ja-JP" sz="1200" dirty="0">
                  <a:hlinkClick r:id="rId2" action="ppaction://hlinksldjump"/>
                </a:rPr>
                <a:t>Common</a:t>
              </a:r>
              <a:endParaRPr kumimoji="1" lang="en-US" altLang="ja-JP" sz="1200" dirty="0"/>
            </a:p>
            <a:p>
              <a:r>
                <a:rPr lang="ja-JP" altLang="en-US" sz="1100" dirty="0"/>
                <a:t>   </a:t>
              </a:r>
              <a:r>
                <a:rPr lang="en-US" altLang="ja-JP" sz="1100" dirty="0">
                  <a:hlinkClick r:id="rId3" action="ppaction://hlinksldjump"/>
                </a:rPr>
                <a:t>Audio</a:t>
              </a:r>
              <a:endParaRPr lang="en-US" altLang="ja-JP" sz="1100" dirty="0"/>
            </a:p>
            <a:p>
              <a:r>
                <a:rPr kumimoji="1" lang="en-US" altLang="ja-JP" sz="1100" dirty="0"/>
                <a:t>   </a:t>
              </a:r>
              <a:r>
                <a:rPr kumimoji="1" lang="en-US" altLang="ja-JP" sz="1100" dirty="0">
                  <a:hlinkClick r:id="rId4" action="ppaction://hlinksldjump"/>
                </a:rPr>
                <a:t>Control</a:t>
              </a:r>
              <a:endParaRPr kumimoji="1" lang="en-US" altLang="ja-JP" sz="1100" dirty="0"/>
            </a:p>
            <a:p>
              <a:r>
                <a:rPr lang="en-US" altLang="ja-JP" sz="1100" dirty="0"/>
                <a:t>   </a:t>
              </a:r>
              <a:r>
                <a:rPr lang="en-US" altLang="ja-JP" sz="1100" dirty="0">
                  <a:hlinkClick r:id="rId5" action="ppaction://hlinksldjump"/>
                </a:rPr>
                <a:t>Timer</a:t>
              </a:r>
              <a:endParaRPr kumimoji="1" lang="en-US" altLang="ja-JP" sz="1100" dirty="0"/>
            </a:p>
            <a:p>
              <a:r>
                <a:rPr lang="en-US" altLang="ja-JP" sz="1100" dirty="0"/>
                <a:t>   </a:t>
              </a:r>
              <a:r>
                <a:rPr lang="en-US" altLang="ja-JP" sz="1100" dirty="0">
                  <a:hlinkClick r:id="rId6" action="ppaction://hlinksldjump"/>
                </a:rPr>
                <a:t>Others</a:t>
              </a:r>
              <a:endParaRPr lang="en-US" altLang="ja-JP" sz="1100" dirty="0"/>
            </a:p>
            <a:p>
              <a:r>
                <a:rPr lang="en-US" altLang="ja-JP" sz="1200" dirty="0"/>
                <a:t> </a:t>
              </a:r>
              <a:r>
                <a:rPr lang="en-US" altLang="ja-JP" sz="1200" dirty="0">
                  <a:hlinkClick r:id="rId7" action="ppaction://hlinksldjump"/>
                </a:rPr>
                <a:t>04F </a:t>
              </a:r>
              <a:endParaRPr lang="en-US" altLang="ja-JP" sz="1200" dirty="0"/>
            </a:p>
            <a:p>
              <a:r>
                <a:rPr kumimoji="1" lang="en-US" altLang="ja-JP" sz="1200" dirty="0"/>
                <a:t> </a:t>
              </a:r>
              <a:r>
                <a:rPr kumimoji="1" lang="en-US" altLang="ja-JP" sz="1200" dirty="0">
                  <a:hlinkClick r:id="rId8" action="ppaction://hlinksldjump"/>
                </a:rPr>
                <a:t>08F</a:t>
              </a:r>
              <a:endParaRPr kumimoji="1" lang="en-US" altLang="ja-JP" sz="1200" dirty="0"/>
            </a:p>
            <a:p>
              <a:r>
                <a:rPr lang="en-US" altLang="ja-JP" sz="1200" dirty="0"/>
                <a:t> </a:t>
              </a:r>
              <a:r>
                <a:rPr lang="en-US" altLang="ja-JP" sz="1200" dirty="0">
                  <a:hlinkClick r:id="rId9" action="ppaction://hlinksldjump"/>
                </a:rPr>
                <a:t>16F</a:t>
              </a:r>
              <a:endParaRPr lang="en-US" altLang="ja-JP" sz="1200" dirty="0"/>
            </a:p>
            <a:p>
              <a:r>
                <a:rPr lang="en-US" altLang="ja-JP" sz="1200" dirty="0"/>
                <a:t> </a:t>
              </a:r>
              <a:r>
                <a:rPr lang="en-US" altLang="ja-JP" sz="1200" dirty="0">
                  <a:hlinkClick r:id="rId10" action="ppaction://hlinksldjump"/>
                </a:rPr>
                <a:t>08/16F SS Exp</a:t>
              </a:r>
              <a:endParaRPr lang="en-US" altLang="ja-JP" sz="1200" dirty="0"/>
            </a:p>
            <a:p>
              <a:r>
                <a:rPr kumimoji="1" lang="en-US" altLang="ja-JP" sz="1200" dirty="0"/>
                <a:t> </a:t>
              </a:r>
              <a:r>
                <a:rPr kumimoji="1" lang="en-US" altLang="ja-JP" sz="1200" dirty="0">
                  <a:hlinkClick r:id="rId11" action="ppaction://hlinksldjump"/>
                </a:rPr>
                <a:t>Deference</a:t>
              </a:r>
              <a:endParaRPr kumimoji="1" lang="en-US" altLang="ja-JP" sz="1200" dirty="0"/>
            </a:p>
          </p:txBody>
        </p:sp>
        <p:sp>
          <p:nvSpPr>
            <p:cNvPr id="103" name="二等辺三角形 102">
              <a:extLst>
                <a:ext uri="{FF2B5EF4-FFF2-40B4-BE49-F238E27FC236}">
                  <a16:creationId xmlns:a16="http://schemas.microsoft.com/office/drawing/2014/main" id="{8D2A58AF-B6E3-453D-8B0A-000DF867CD05}"/>
                </a:ext>
              </a:extLst>
            </p:cNvPr>
            <p:cNvSpPr/>
            <p:nvPr/>
          </p:nvSpPr>
          <p:spPr>
            <a:xfrm rot="16200000">
              <a:off x="792838" y="4884995"/>
              <a:ext cx="107352" cy="216024"/>
            </a:xfrm>
            <a:prstGeom prst="triangle">
              <a:avLst/>
            </a:prstGeom>
            <a:solidFill>
              <a:srgbClr val="4C21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326" name="正方形/長方形 325"/>
          <p:cNvSpPr/>
          <p:nvPr/>
        </p:nvSpPr>
        <p:spPr>
          <a:xfrm>
            <a:off x="2131092" y="4220226"/>
            <a:ext cx="3404763" cy="1246523"/>
          </a:xfrm>
          <a:prstGeom prst="rect">
            <a:avLst/>
          </a:prstGeom>
        </p:spPr>
        <p:txBody>
          <a:bodyPr wrap="square" lIns="137187" tIns="68594" rIns="137187" bIns="68594">
            <a:spAutoFit/>
          </a:bodyPr>
          <a:lstStyle/>
          <a:p>
            <a:r>
              <a:rPr lang="en-US" altLang="ja-JP" dirty="0">
                <a:solidFill>
                  <a:srgbClr val="5F5F5F"/>
                </a:solidFill>
                <a:latin typeface="Calibri"/>
                <a:cs typeface="Consolas" panose="020B0609020204030204" pitchFamily="49" charset="0"/>
              </a:rPr>
              <a:t>If different sound sources must be broadcast simultaneously to more than two zones, VX-3004F is required.</a:t>
            </a:r>
            <a:endParaRPr lang="ja-JP" altLang="en-US" dirty="0">
              <a:solidFill>
                <a:srgbClr val="5F5F5F"/>
              </a:solidFill>
              <a:latin typeface="Calibri"/>
              <a:cs typeface="Consolas" panose="020B0609020204030204" pitchFamily="49" charset="0"/>
            </a:endParaRPr>
          </a:p>
        </p:txBody>
      </p:sp>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194" name="正方形/長方形 193"/>
          <p:cNvSpPr/>
          <p:nvPr/>
        </p:nvSpPr>
        <p:spPr>
          <a:xfrm>
            <a:off x="5351085" y="975556"/>
            <a:ext cx="7069491" cy="55399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Difference between frames </a:t>
            </a:r>
            <a:r>
              <a:rPr lang="en-US" altLang="ja-JP" sz="2000" b="1" dirty="0">
                <a:solidFill>
                  <a:srgbClr val="F79646">
                    <a:lumMod val="75000"/>
                  </a:srgbClr>
                </a:solidFill>
                <a:latin typeface="Calibri"/>
                <a:ea typeface="メイリオ" panose="020B0604030504040204" pitchFamily="50" charset="-128"/>
                <a:cs typeface="メイリオ" panose="020B0604030504040204" pitchFamily="50" charset="-128"/>
              </a:rPr>
              <a:t>focused on audio route</a:t>
            </a:r>
            <a:endParaRPr lang="ja-JP" altLang="en-US" sz="3000" dirty="0">
              <a:solidFill>
                <a:srgbClr val="F79646">
                  <a:lumMod val="75000"/>
                </a:srgbClr>
              </a:solidFill>
              <a:latin typeface="Calibri"/>
            </a:endParaRPr>
          </a:p>
        </p:txBody>
      </p:sp>
      <p:grpSp>
        <p:nvGrpSpPr>
          <p:cNvPr id="201" name="グループ化 200"/>
          <p:cNvGrpSpPr/>
          <p:nvPr/>
        </p:nvGrpSpPr>
        <p:grpSpPr>
          <a:xfrm>
            <a:off x="3121793" y="976767"/>
            <a:ext cx="2002862" cy="1568697"/>
            <a:chOff x="2080954" y="650910"/>
            <a:chExt cx="1335087" cy="1045368"/>
          </a:xfrm>
        </p:grpSpPr>
        <p:pic>
          <p:nvPicPr>
            <p:cNvPr id="202" name="Picture 5"/>
            <p:cNvPicPr>
              <a:picLocks noChangeAspect="1" noChangeArrowheads="1"/>
            </p:cNvPicPr>
            <p:nvPr/>
          </p:nvPicPr>
          <p:blipFill>
            <a:blip r:embed="rId12" cstate="print">
              <a:lum bright="70000" contrast="-70000"/>
              <a:extLst>
                <a:ext uri="{28A0092B-C50C-407E-A947-70E740481C1C}">
                  <a14:useLocalDpi xmlns:a14="http://schemas.microsoft.com/office/drawing/2010/main" val="0"/>
                </a:ext>
              </a:extLst>
            </a:blip>
            <a:srcRect/>
            <a:stretch>
              <a:fillRect/>
            </a:stretch>
          </p:blipFill>
          <p:spPr bwMode="auto">
            <a:xfrm>
              <a:off x="2080954" y="650910"/>
              <a:ext cx="1335087" cy="104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1" name="Picture 2"/>
            <p:cNvPicPr>
              <a:picLocks noChangeAspect="1" noChangeArrowheads="1"/>
            </p:cNvPicPr>
            <p:nvPr/>
          </p:nvPicPr>
          <p:blipFill>
            <a:blip r:embed="rId1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69962" y="102870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30" name="Picture 2"/>
            <p:cNvPicPr>
              <a:picLocks noChangeAspect="1" noChangeArrowheads="1"/>
            </p:cNvPicPr>
            <p:nvPr/>
          </p:nvPicPr>
          <p:blipFill>
            <a:blip r:embed="rId1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70971" y="865330"/>
              <a:ext cx="644105" cy="2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257" name="円/楕円 256"/>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0" name="円/楕円 329"/>
          <p:cNvSpPr/>
          <p:nvPr/>
        </p:nvSpPr>
        <p:spPr>
          <a:xfrm>
            <a:off x="145116" y="493933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31" name="グループ化 330">
            <a:extLst>
              <a:ext uri="{FF2B5EF4-FFF2-40B4-BE49-F238E27FC236}">
                <a16:creationId xmlns:a16="http://schemas.microsoft.com/office/drawing/2014/main" id="{BF7E3A36-1152-45B1-B95E-8A6D7FBD7FC2}"/>
              </a:ext>
            </a:extLst>
          </p:cNvPr>
          <p:cNvGrpSpPr/>
          <p:nvPr/>
        </p:nvGrpSpPr>
        <p:grpSpPr>
          <a:xfrm>
            <a:off x="2176405" y="1849397"/>
            <a:ext cx="3436634" cy="2354348"/>
            <a:chOff x="35308443" y="1872928"/>
            <a:chExt cx="3049087" cy="2088232"/>
          </a:xfrm>
        </p:grpSpPr>
        <p:grpSp>
          <p:nvGrpSpPr>
            <p:cNvPr id="332" name="グループ化 331">
              <a:extLst>
                <a:ext uri="{FF2B5EF4-FFF2-40B4-BE49-F238E27FC236}">
                  <a16:creationId xmlns:a16="http://schemas.microsoft.com/office/drawing/2014/main" id="{3E69FC36-7DDC-4527-815F-E4648AEC9392}"/>
                </a:ext>
              </a:extLst>
            </p:cNvPr>
            <p:cNvGrpSpPr/>
            <p:nvPr/>
          </p:nvGrpSpPr>
          <p:grpSpPr>
            <a:xfrm>
              <a:off x="35408730" y="1872928"/>
              <a:ext cx="2948800" cy="2088232"/>
              <a:chOff x="31795888" y="2642941"/>
              <a:chExt cx="2948800" cy="2088232"/>
            </a:xfrm>
          </p:grpSpPr>
          <p:sp>
            <p:nvSpPr>
              <p:cNvPr id="344" name="正方形/長方形 343">
                <a:extLst>
                  <a:ext uri="{FF2B5EF4-FFF2-40B4-BE49-F238E27FC236}">
                    <a16:creationId xmlns:a16="http://schemas.microsoft.com/office/drawing/2014/main" id="{637DDE2B-4768-4277-BEB4-15E2BA19CB52}"/>
                  </a:ext>
                </a:extLst>
              </p:cNvPr>
              <p:cNvSpPr/>
              <p:nvPr/>
            </p:nvSpPr>
            <p:spPr>
              <a:xfrm>
                <a:off x="31795888" y="2642941"/>
                <a:ext cx="2880320" cy="2088232"/>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b="1" kern="0" dirty="0">
                    <a:solidFill>
                      <a:srgbClr val="8064A2"/>
                    </a:solidFill>
                    <a:latin typeface="Calibri"/>
                    <a:ea typeface="ＭＳ Ｐゴシック"/>
                  </a:rPr>
                  <a:t>VX-3004F</a:t>
                </a:r>
                <a:endParaRPr kumimoji="0" lang="ja-JP" altLang="en-US" b="1" kern="0" dirty="0">
                  <a:solidFill>
                    <a:srgbClr val="8064A2"/>
                  </a:solidFill>
                  <a:latin typeface="Calibri"/>
                  <a:ea typeface="ＭＳ Ｐゴシック"/>
                </a:endParaRPr>
              </a:p>
            </p:txBody>
          </p:sp>
          <p:grpSp>
            <p:nvGrpSpPr>
              <p:cNvPr id="345" name="グループ化 344">
                <a:extLst>
                  <a:ext uri="{FF2B5EF4-FFF2-40B4-BE49-F238E27FC236}">
                    <a16:creationId xmlns:a16="http://schemas.microsoft.com/office/drawing/2014/main" id="{81541C85-4A11-4EB1-8EC6-57079AF3214F}"/>
                  </a:ext>
                </a:extLst>
              </p:cNvPr>
              <p:cNvGrpSpPr/>
              <p:nvPr/>
            </p:nvGrpSpPr>
            <p:grpSpPr>
              <a:xfrm>
                <a:off x="32021585" y="3331392"/>
                <a:ext cx="2723103" cy="292937"/>
                <a:chOff x="31792985" y="3331392"/>
                <a:chExt cx="2723103" cy="292937"/>
              </a:xfrm>
            </p:grpSpPr>
            <p:sp>
              <p:nvSpPr>
                <p:cNvPr id="355" name="フリーフォーム 203">
                  <a:extLst>
                    <a:ext uri="{FF2B5EF4-FFF2-40B4-BE49-F238E27FC236}">
                      <a16:creationId xmlns:a16="http://schemas.microsoft.com/office/drawing/2014/main" id="{A2E24CF8-B58E-466D-9523-D1A78831154E}"/>
                    </a:ext>
                  </a:extLst>
                </p:cNvPr>
                <p:cNvSpPr/>
                <p:nvPr/>
              </p:nvSpPr>
              <p:spPr>
                <a:xfrm>
                  <a:off x="31792985" y="3476729"/>
                  <a:ext cx="2723103" cy="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56" name="角丸四角形 204">
                  <a:extLst>
                    <a:ext uri="{FF2B5EF4-FFF2-40B4-BE49-F238E27FC236}">
                      <a16:creationId xmlns:a16="http://schemas.microsoft.com/office/drawing/2014/main" id="{385CA407-118C-4726-B6E0-4DF77F99DDB5}"/>
                    </a:ext>
                  </a:extLst>
                </p:cNvPr>
                <p:cNvSpPr/>
                <p:nvPr/>
              </p:nvSpPr>
              <p:spPr>
                <a:xfrm>
                  <a:off x="32418942" y="3331392"/>
                  <a:ext cx="1109030" cy="292937"/>
                </a:xfrm>
                <a:prstGeom prst="roundRect">
                  <a:avLst/>
                </a:prstGeom>
                <a:solidFill>
                  <a:srgbClr val="00B0F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grpSp>
          <p:grpSp>
            <p:nvGrpSpPr>
              <p:cNvPr id="346" name="グループ化 345">
                <a:extLst>
                  <a:ext uri="{FF2B5EF4-FFF2-40B4-BE49-F238E27FC236}">
                    <a16:creationId xmlns:a16="http://schemas.microsoft.com/office/drawing/2014/main" id="{85A95AC5-3FA2-48A9-80E1-26D99E3A3825}"/>
                  </a:ext>
                </a:extLst>
              </p:cNvPr>
              <p:cNvGrpSpPr/>
              <p:nvPr/>
            </p:nvGrpSpPr>
            <p:grpSpPr>
              <a:xfrm>
                <a:off x="32021585" y="3653970"/>
                <a:ext cx="2723103" cy="292937"/>
                <a:chOff x="31792985" y="3331392"/>
                <a:chExt cx="2723103" cy="292937"/>
              </a:xfrm>
            </p:grpSpPr>
            <p:sp>
              <p:nvSpPr>
                <p:cNvPr id="353" name="フリーフォーム 201">
                  <a:extLst>
                    <a:ext uri="{FF2B5EF4-FFF2-40B4-BE49-F238E27FC236}">
                      <a16:creationId xmlns:a16="http://schemas.microsoft.com/office/drawing/2014/main" id="{5E23800B-E0C9-406B-B5B9-90DEB9A135A4}"/>
                    </a:ext>
                  </a:extLst>
                </p:cNvPr>
                <p:cNvSpPr/>
                <p:nvPr/>
              </p:nvSpPr>
              <p:spPr>
                <a:xfrm>
                  <a:off x="31792985" y="3476729"/>
                  <a:ext cx="2723103" cy="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54" name="角丸四角形 202">
                  <a:extLst>
                    <a:ext uri="{FF2B5EF4-FFF2-40B4-BE49-F238E27FC236}">
                      <a16:creationId xmlns:a16="http://schemas.microsoft.com/office/drawing/2014/main" id="{444F7AF8-8E5A-4809-8ED3-79149D7D955A}"/>
                    </a:ext>
                  </a:extLst>
                </p:cNvPr>
                <p:cNvSpPr/>
                <p:nvPr/>
              </p:nvSpPr>
              <p:spPr>
                <a:xfrm>
                  <a:off x="32418942" y="3331392"/>
                  <a:ext cx="1109030" cy="292937"/>
                </a:xfrm>
                <a:prstGeom prst="roundRect">
                  <a:avLst/>
                </a:prstGeom>
                <a:solidFill>
                  <a:srgbClr val="00B05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grpSp>
          <p:grpSp>
            <p:nvGrpSpPr>
              <p:cNvPr id="347" name="グループ化 346">
                <a:extLst>
                  <a:ext uri="{FF2B5EF4-FFF2-40B4-BE49-F238E27FC236}">
                    <a16:creationId xmlns:a16="http://schemas.microsoft.com/office/drawing/2014/main" id="{01264D3F-49DD-4553-ABF7-76AFF25CCF56}"/>
                  </a:ext>
                </a:extLst>
              </p:cNvPr>
              <p:cNvGrpSpPr/>
              <p:nvPr/>
            </p:nvGrpSpPr>
            <p:grpSpPr>
              <a:xfrm>
                <a:off x="32021585" y="3976548"/>
                <a:ext cx="2723103" cy="292937"/>
                <a:chOff x="31792985" y="3331392"/>
                <a:chExt cx="2723103" cy="292937"/>
              </a:xfrm>
            </p:grpSpPr>
            <p:sp>
              <p:nvSpPr>
                <p:cNvPr id="351" name="フリーフォーム 199">
                  <a:extLst>
                    <a:ext uri="{FF2B5EF4-FFF2-40B4-BE49-F238E27FC236}">
                      <a16:creationId xmlns:a16="http://schemas.microsoft.com/office/drawing/2014/main" id="{3F244172-A471-429D-A2B0-8E3A5B274C62}"/>
                    </a:ext>
                  </a:extLst>
                </p:cNvPr>
                <p:cNvSpPr/>
                <p:nvPr/>
              </p:nvSpPr>
              <p:spPr>
                <a:xfrm>
                  <a:off x="31792985" y="3476729"/>
                  <a:ext cx="2723103" cy="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52" name="角丸四角形 200">
                  <a:extLst>
                    <a:ext uri="{FF2B5EF4-FFF2-40B4-BE49-F238E27FC236}">
                      <a16:creationId xmlns:a16="http://schemas.microsoft.com/office/drawing/2014/main" id="{46AB80E9-28AD-425C-AA24-9CB50B9CC6AE}"/>
                    </a:ext>
                  </a:extLst>
                </p:cNvPr>
                <p:cNvSpPr/>
                <p:nvPr/>
              </p:nvSpPr>
              <p:spPr>
                <a:xfrm>
                  <a:off x="32418942" y="3331392"/>
                  <a:ext cx="1109030" cy="292937"/>
                </a:xfrm>
                <a:prstGeom prst="roundRect">
                  <a:avLst/>
                </a:prstGeom>
                <a:solidFill>
                  <a:srgbClr val="92D05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grpSp>
          <p:grpSp>
            <p:nvGrpSpPr>
              <p:cNvPr id="348" name="グループ化 347">
                <a:extLst>
                  <a:ext uri="{FF2B5EF4-FFF2-40B4-BE49-F238E27FC236}">
                    <a16:creationId xmlns:a16="http://schemas.microsoft.com/office/drawing/2014/main" id="{5E9A3E20-AE30-4330-A5DF-C4B5C2356DAD}"/>
                  </a:ext>
                </a:extLst>
              </p:cNvPr>
              <p:cNvGrpSpPr/>
              <p:nvPr/>
            </p:nvGrpSpPr>
            <p:grpSpPr>
              <a:xfrm>
                <a:off x="32021585" y="4299125"/>
                <a:ext cx="2723103" cy="292937"/>
                <a:chOff x="31792985" y="3331392"/>
                <a:chExt cx="2723103" cy="292937"/>
              </a:xfrm>
            </p:grpSpPr>
            <p:sp>
              <p:nvSpPr>
                <p:cNvPr id="349" name="フリーフォーム 197">
                  <a:extLst>
                    <a:ext uri="{FF2B5EF4-FFF2-40B4-BE49-F238E27FC236}">
                      <a16:creationId xmlns:a16="http://schemas.microsoft.com/office/drawing/2014/main" id="{6816C667-6452-4434-834F-F0E6B990166B}"/>
                    </a:ext>
                  </a:extLst>
                </p:cNvPr>
                <p:cNvSpPr/>
                <p:nvPr/>
              </p:nvSpPr>
              <p:spPr>
                <a:xfrm>
                  <a:off x="31792985" y="3476729"/>
                  <a:ext cx="2723103" cy="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50" name="角丸四角形 198">
                  <a:extLst>
                    <a:ext uri="{FF2B5EF4-FFF2-40B4-BE49-F238E27FC236}">
                      <a16:creationId xmlns:a16="http://schemas.microsoft.com/office/drawing/2014/main" id="{909BBBFF-D6BD-4EB1-9CE7-868D14C69E67}"/>
                    </a:ext>
                  </a:extLst>
                </p:cNvPr>
                <p:cNvSpPr/>
                <p:nvPr/>
              </p:nvSpPr>
              <p:spPr>
                <a:xfrm>
                  <a:off x="32418942" y="3331392"/>
                  <a:ext cx="1109030" cy="292937"/>
                </a:xfrm>
                <a:prstGeom prst="roundRect">
                  <a:avLst/>
                </a:prstGeom>
                <a:solidFill>
                  <a:srgbClr val="FFC00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1400" kern="0" dirty="0">
                    <a:solidFill>
                      <a:sysClr val="window" lastClr="FFFFFF"/>
                    </a:solidFill>
                    <a:ea typeface="ＭＳ Ｐゴシック"/>
                  </a:endParaRPr>
                </a:p>
              </p:txBody>
            </p:sp>
          </p:grpSp>
        </p:grpSp>
        <p:sp>
          <p:nvSpPr>
            <p:cNvPr id="333" name="フリーフォーム 189">
              <a:extLst>
                <a:ext uri="{FF2B5EF4-FFF2-40B4-BE49-F238E27FC236}">
                  <a16:creationId xmlns:a16="http://schemas.microsoft.com/office/drawing/2014/main" id="{615670D8-969E-401F-8878-8D57604D0C24}"/>
                </a:ext>
              </a:extLst>
            </p:cNvPr>
            <p:cNvSpPr/>
            <p:nvPr/>
          </p:nvSpPr>
          <p:spPr>
            <a:xfrm>
              <a:off x="37506292" y="1872928"/>
              <a:ext cx="271629" cy="2088232"/>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34" name="角丸四角形 191">
              <a:extLst>
                <a:ext uri="{FF2B5EF4-FFF2-40B4-BE49-F238E27FC236}">
                  <a16:creationId xmlns:a16="http://schemas.microsoft.com/office/drawing/2014/main" id="{513AB9AE-4072-4338-ABD5-EC6F3C11D166}"/>
                </a:ext>
              </a:extLst>
            </p:cNvPr>
            <p:cNvSpPr/>
            <p:nvPr/>
          </p:nvSpPr>
          <p:spPr>
            <a:xfrm>
              <a:off x="35308443" y="2544645"/>
              <a:ext cx="720080" cy="128456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grpSp>
        <p:nvGrpSpPr>
          <p:cNvPr id="357" name="グループ化 356">
            <a:extLst>
              <a:ext uri="{FF2B5EF4-FFF2-40B4-BE49-F238E27FC236}">
                <a16:creationId xmlns:a16="http://schemas.microsoft.com/office/drawing/2014/main" id="{E54EFF7C-A157-4751-AD1E-0965D3CB0956}"/>
              </a:ext>
            </a:extLst>
          </p:cNvPr>
          <p:cNvGrpSpPr/>
          <p:nvPr/>
        </p:nvGrpSpPr>
        <p:grpSpPr>
          <a:xfrm>
            <a:off x="5901830" y="1849398"/>
            <a:ext cx="3436145" cy="2369854"/>
            <a:chOff x="4030993" y="3012204"/>
            <a:chExt cx="2290498" cy="1579253"/>
          </a:xfrm>
        </p:grpSpPr>
        <p:grpSp>
          <p:nvGrpSpPr>
            <p:cNvPr id="358" name="グループ化 357">
              <a:extLst>
                <a:ext uri="{FF2B5EF4-FFF2-40B4-BE49-F238E27FC236}">
                  <a16:creationId xmlns:a16="http://schemas.microsoft.com/office/drawing/2014/main" id="{9D87FE4A-3900-4B99-8B45-B0442C7AD454}"/>
                </a:ext>
              </a:extLst>
            </p:cNvPr>
            <p:cNvGrpSpPr/>
            <p:nvPr/>
          </p:nvGrpSpPr>
          <p:grpSpPr>
            <a:xfrm>
              <a:off x="4111640" y="3012204"/>
              <a:ext cx="2209851" cy="1579253"/>
              <a:chOff x="38721098" y="1872928"/>
              <a:chExt cx="2941312" cy="2101985"/>
            </a:xfrm>
          </p:grpSpPr>
          <p:grpSp>
            <p:nvGrpSpPr>
              <p:cNvPr id="360" name="グループ化 359">
                <a:extLst>
                  <a:ext uri="{FF2B5EF4-FFF2-40B4-BE49-F238E27FC236}">
                    <a16:creationId xmlns:a16="http://schemas.microsoft.com/office/drawing/2014/main" id="{C2729CE1-0807-40BB-9BEC-B812CB9D0B3A}"/>
                  </a:ext>
                </a:extLst>
              </p:cNvPr>
              <p:cNvGrpSpPr/>
              <p:nvPr/>
            </p:nvGrpSpPr>
            <p:grpSpPr>
              <a:xfrm>
                <a:off x="38721098" y="1872928"/>
                <a:ext cx="2941312" cy="2101985"/>
                <a:chOff x="35108256" y="2642941"/>
                <a:chExt cx="2941312" cy="2101985"/>
              </a:xfrm>
            </p:grpSpPr>
            <p:grpSp>
              <p:nvGrpSpPr>
                <p:cNvPr id="363" name="グループ化 362">
                  <a:extLst>
                    <a:ext uri="{FF2B5EF4-FFF2-40B4-BE49-F238E27FC236}">
                      <a16:creationId xmlns:a16="http://schemas.microsoft.com/office/drawing/2014/main" id="{F5EAA7DB-B411-4807-A693-B448D078B28A}"/>
                    </a:ext>
                  </a:extLst>
                </p:cNvPr>
                <p:cNvGrpSpPr/>
                <p:nvPr/>
              </p:nvGrpSpPr>
              <p:grpSpPr>
                <a:xfrm>
                  <a:off x="35108256" y="2642941"/>
                  <a:ext cx="2880320" cy="2101985"/>
                  <a:chOff x="31795888" y="2629188"/>
                  <a:chExt cx="2880320" cy="2101985"/>
                </a:xfrm>
              </p:grpSpPr>
              <p:sp>
                <p:nvSpPr>
                  <p:cNvPr id="375" name="正方形/長方形 374">
                    <a:extLst>
                      <a:ext uri="{FF2B5EF4-FFF2-40B4-BE49-F238E27FC236}">
                        <a16:creationId xmlns:a16="http://schemas.microsoft.com/office/drawing/2014/main" id="{03EAC09A-2489-46BA-BCB0-D3F6CDF65344}"/>
                      </a:ext>
                    </a:extLst>
                  </p:cNvPr>
                  <p:cNvSpPr/>
                  <p:nvPr/>
                </p:nvSpPr>
                <p:spPr>
                  <a:xfrm>
                    <a:off x="31795888" y="2629188"/>
                    <a:ext cx="2880320" cy="2101985"/>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b="1" kern="0" dirty="0">
                        <a:solidFill>
                          <a:srgbClr val="8064A2"/>
                        </a:solidFill>
                        <a:latin typeface="Calibri"/>
                        <a:ea typeface="ＭＳ Ｐゴシック"/>
                      </a:rPr>
                      <a:t>VX-3008F</a:t>
                    </a:r>
                    <a:endParaRPr kumimoji="0" lang="ja-JP" altLang="en-US" b="1" kern="0" dirty="0">
                      <a:solidFill>
                        <a:srgbClr val="8064A2"/>
                      </a:solidFill>
                      <a:latin typeface="Calibri"/>
                      <a:ea typeface="ＭＳ Ｐゴシック"/>
                    </a:endParaRPr>
                  </a:p>
                </p:txBody>
              </p:sp>
              <p:grpSp>
                <p:nvGrpSpPr>
                  <p:cNvPr id="376" name="グループ化 375">
                    <a:extLst>
                      <a:ext uri="{FF2B5EF4-FFF2-40B4-BE49-F238E27FC236}">
                        <a16:creationId xmlns:a16="http://schemas.microsoft.com/office/drawing/2014/main" id="{5324D653-EBCA-48AE-B859-A37141558EC9}"/>
                      </a:ext>
                    </a:extLst>
                  </p:cNvPr>
                  <p:cNvGrpSpPr/>
                  <p:nvPr/>
                </p:nvGrpSpPr>
                <p:grpSpPr>
                  <a:xfrm>
                    <a:off x="32021585" y="3331392"/>
                    <a:ext cx="2510607" cy="292937"/>
                    <a:chOff x="31792985" y="3331392"/>
                    <a:chExt cx="2510607" cy="292937"/>
                  </a:xfrm>
                </p:grpSpPr>
                <p:sp>
                  <p:nvSpPr>
                    <p:cNvPr id="383" name="フリーフォーム 161">
                      <a:extLst>
                        <a:ext uri="{FF2B5EF4-FFF2-40B4-BE49-F238E27FC236}">
                          <a16:creationId xmlns:a16="http://schemas.microsoft.com/office/drawing/2014/main" id="{D8A5C6A2-AEBE-40B9-B692-A8002FA02580}"/>
                        </a:ext>
                      </a:extLst>
                    </p:cNvPr>
                    <p:cNvSpPr/>
                    <p:nvPr/>
                  </p:nvSpPr>
                  <p:spPr>
                    <a:xfrm>
                      <a:off x="31792985" y="3476728"/>
                      <a:ext cx="251060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84" name="角丸四角形 162">
                      <a:extLst>
                        <a:ext uri="{FF2B5EF4-FFF2-40B4-BE49-F238E27FC236}">
                          <a16:creationId xmlns:a16="http://schemas.microsoft.com/office/drawing/2014/main" id="{BD162227-7720-453E-A9C3-946D235C00D6}"/>
                        </a:ext>
                      </a:extLst>
                    </p:cNvPr>
                    <p:cNvSpPr/>
                    <p:nvPr/>
                  </p:nvSpPr>
                  <p:spPr>
                    <a:xfrm>
                      <a:off x="32418942" y="3331392"/>
                      <a:ext cx="1109030" cy="292937"/>
                    </a:xfrm>
                    <a:prstGeom prst="roundRect">
                      <a:avLst/>
                    </a:prstGeom>
                    <a:solidFill>
                      <a:srgbClr val="00B0F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grpSp>
              <p:grpSp>
                <p:nvGrpSpPr>
                  <p:cNvPr id="377" name="グループ化 376">
                    <a:extLst>
                      <a:ext uri="{FF2B5EF4-FFF2-40B4-BE49-F238E27FC236}">
                        <a16:creationId xmlns:a16="http://schemas.microsoft.com/office/drawing/2014/main" id="{0ED43F18-68AF-4C9C-A4DF-D064C1C0DB70}"/>
                      </a:ext>
                    </a:extLst>
                  </p:cNvPr>
                  <p:cNvGrpSpPr/>
                  <p:nvPr/>
                </p:nvGrpSpPr>
                <p:grpSpPr>
                  <a:xfrm>
                    <a:off x="32021585" y="3653970"/>
                    <a:ext cx="2366591" cy="292937"/>
                    <a:chOff x="31792985" y="3331392"/>
                    <a:chExt cx="2366591" cy="292937"/>
                  </a:xfrm>
                </p:grpSpPr>
                <p:sp>
                  <p:nvSpPr>
                    <p:cNvPr id="381" name="フリーフォーム 159">
                      <a:extLst>
                        <a:ext uri="{FF2B5EF4-FFF2-40B4-BE49-F238E27FC236}">
                          <a16:creationId xmlns:a16="http://schemas.microsoft.com/office/drawing/2014/main" id="{CAD68F0F-56EC-4F3F-AA26-7E0CDA2921A0}"/>
                        </a:ext>
                      </a:extLst>
                    </p:cNvPr>
                    <p:cNvSpPr/>
                    <p:nvPr/>
                  </p:nvSpPr>
                  <p:spPr>
                    <a:xfrm flipV="1">
                      <a:off x="31792985" y="3431010"/>
                      <a:ext cx="2366591"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82" name="角丸四角形 160">
                      <a:extLst>
                        <a:ext uri="{FF2B5EF4-FFF2-40B4-BE49-F238E27FC236}">
                          <a16:creationId xmlns:a16="http://schemas.microsoft.com/office/drawing/2014/main" id="{EAF8751B-FDD7-42E8-8B81-4AA4654AEB8A}"/>
                        </a:ext>
                      </a:extLst>
                    </p:cNvPr>
                    <p:cNvSpPr/>
                    <p:nvPr/>
                  </p:nvSpPr>
                  <p:spPr>
                    <a:xfrm>
                      <a:off x="32418942" y="3331392"/>
                      <a:ext cx="1109030" cy="292937"/>
                    </a:xfrm>
                    <a:prstGeom prst="roundRect">
                      <a:avLst/>
                    </a:prstGeom>
                    <a:solidFill>
                      <a:srgbClr val="00B05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grpSp>
              <p:sp>
                <p:nvSpPr>
                  <p:cNvPr id="379" name="フリーフォーム 157">
                    <a:extLst>
                      <a:ext uri="{FF2B5EF4-FFF2-40B4-BE49-F238E27FC236}">
                        <a16:creationId xmlns:a16="http://schemas.microsoft.com/office/drawing/2014/main" id="{7D1E6CA2-08A3-41A5-A11C-34FFDC3D22B2}"/>
                      </a:ext>
                    </a:extLst>
                  </p:cNvPr>
                  <p:cNvSpPr/>
                  <p:nvPr/>
                </p:nvSpPr>
                <p:spPr>
                  <a:xfrm>
                    <a:off x="32048586" y="4444459"/>
                    <a:ext cx="1805294" cy="84890"/>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sp>
              <p:nvSpPr>
                <p:cNvPr id="364" name="フリーフォーム 142">
                  <a:extLst>
                    <a:ext uri="{FF2B5EF4-FFF2-40B4-BE49-F238E27FC236}">
                      <a16:creationId xmlns:a16="http://schemas.microsoft.com/office/drawing/2014/main" id="{99A78122-217B-4DF5-BD7A-FA08FC03CD3E}"/>
                    </a:ext>
                  </a:extLst>
                </p:cNvPr>
                <p:cNvSpPr/>
                <p:nvPr/>
              </p:nvSpPr>
              <p:spPr>
                <a:xfrm>
                  <a:off x="37171498" y="2642941"/>
                  <a:ext cx="276306" cy="2088232"/>
                </a:xfrm>
                <a:custGeom>
                  <a:avLst/>
                  <a:gdLst>
                    <a:gd name="connsiteX0" fmla="*/ 0 w 0"/>
                    <a:gd name="connsiteY0" fmla="*/ 1175657 h 1175657"/>
                    <a:gd name="connsiteX1" fmla="*/ 0 w 0"/>
                    <a:gd name="connsiteY1" fmla="*/ 0 h 1175657"/>
                  </a:gdLst>
                  <a:ahLst/>
                  <a:cxnLst>
                    <a:cxn ang="0">
                      <a:pos x="connsiteX0" y="connsiteY0"/>
                    </a:cxn>
                    <a:cxn ang="0">
                      <a:pos x="connsiteX1" y="connsiteY1"/>
                    </a:cxn>
                  </a:cxnLst>
                  <a:rect l="l" t="t" r="r" b="b"/>
                  <a:pathLst>
                    <a:path h="1175657">
                      <a:moveTo>
                        <a:pt x="0" y="1175657"/>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nvGrpSpPr>
                <p:cNvPr id="365" name="グループ化 364">
                  <a:extLst>
                    <a:ext uri="{FF2B5EF4-FFF2-40B4-BE49-F238E27FC236}">
                      <a16:creationId xmlns:a16="http://schemas.microsoft.com/office/drawing/2014/main" id="{C8CEA37D-6829-4962-A5F7-BAEFE4FD421C}"/>
                    </a:ext>
                  </a:extLst>
                </p:cNvPr>
                <p:cNvGrpSpPr/>
                <p:nvPr/>
              </p:nvGrpSpPr>
              <p:grpSpPr>
                <a:xfrm>
                  <a:off x="37908891" y="3435029"/>
                  <a:ext cx="140677" cy="1083957"/>
                  <a:chOff x="37986432" y="3435029"/>
                  <a:chExt cx="140677" cy="1083957"/>
                </a:xfrm>
              </p:grpSpPr>
              <p:sp>
                <p:nvSpPr>
                  <p:cNvPr id="367" name="フリーフォーム 145">
                    <a:extLst>
                      <a:ext uri="{FF2B5EF4-FFF2-40B4-BE49-F238E27FC236}">
                        <a16:creationId xmlns:a16="http://schemas.microsoft.com/office/drawing/2014/main" id="{04A6D211-8254-4282-AF6D-E05E4E459C8F}"/>
                      </a:ext>
                    </a:extLst>
                  </p:cNvPr>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68" name="フリーフォーム 146">
                    <a:extLst>
                      <a:ext uri="{FF2B5EF4-FFF2-40B4-BE49-F238E27FC236}">
                        <a16:creationId xmlns:a16="http://schemas.microsoft.com/office/drawing/2014/main" id="{9B515228-2571-442A-BBA2-196542A87DA1}"/>
                      </a:ext>
                    </a:extLst>
                  </p:cNvPr>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69" name="フリーフォーム 147">
                    <a:extLst>
                      <a:ext uri="{FF2B5EF4-FFF2-40B4-BE49-F238E27FC236}">
                        <a16:creationId xmlns:a16="http://schemas.microsoft.com/office/drawing/2014/main" id="{532378CE-1BC9-4339-98D5-37D3CE8BEB51}"/>
                      </a:ext>
                    </a:extLst>
                  </p:cNvPr>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70" name="フリーフォーム 148">
                    <a:extLst>
                      <a:ext uri="{FF2B5EF4-FFF2-40B4-BE49-F238E27FC236}">
                        <a16:creationId xmlns:a16="http://schemas.microsoft.com/office/drawing/2014/main" id="{BD974B42-8392-4879-A17B-4710A11AB206}"/>
                      </a:ext>
                    </a:extLst>
                  </p:cNvPr>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71" name="フリーフォーム 149">
                    <a:extLst>
                      <a:ext uri="{FF2B5EF4-FFF2-40B4-BE49-F238E27FC236}">
                        <a16:creationId xmlns:a16="http://schemas.microsoft.com/office/drawing/2014/main" id="{8B0F9104-BECF-4761-8CF4-23693FAB8400}"/>
                      </a:ext>
                    </a:extLst>
                  </p:cNvPr>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72" name="フリーフォーム 150">
                    <a:extLst>
                      <a:ext uri="{FF2B5EF4-FFF2-40B4-BE49-F238E27FC236}">
                        <a16:creationId xmlns:a16="http://schemas.microsoft.com/office/drawing/2014/main" id="{6B6B0874-6B7C-4B46-B7EE-C2199DD5CF5A}"/>
                      </a:ext>
                    </a:extLst>
                  </p:cNvPr>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73" name="フリーフォーム 151">
                    <a:extLst>
                      <a:ext uri="{FF2B5EF4-FFF2-40B4-BE49-F238E27FC236}">
                        <a16:creationId xmlns:a16="http://schemas.microsoft.com/office/drawing/2014/main" id="{72E2474B-2BB7-4E0A-A97B-120A04088BA4}"/>
                      </a:ext>
                    </a:extLst>
                  </p:cNvPr>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74" name="フリーフォーム 152">
                    <a:extLst>
                      <a:ext uri="{FF2B5EF4-FFF2-40B4-BE49-F238E27FC236}">
                        <a16:creationId xmlns:a16="http://schemas.microsoft.com/office/drawing/2014/main" id="{535601E6-D114-44D9-83F9-C3ED8DD1438F}"/>
                      </a:ext>
                    </a:extLst>
                  </p:cNvPr>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sp>
              <p:nvSpPr>
                <p:cNvPr id="366" name="角丸四角形 144">
                  <a:extLst>
                    <a:ext uri="{FF2B5EF4-FFF2-40B4-BE49-F238E27FC236}">
                      <a16:creationId xmlns:a16="http://schemas.microsoft.com/office/drawing/2014/main" id="{98592477-D64A-42AD-93F1-C039F975FDB5}"/>
                    </a:ext>
                  </a:extLst>
                </p:cNvPr>
                <p:cNvSpPr/>
                <p:nvPr/>
              </p:nvSpPr>
              <p:spPr>
                <a:xfrm>
                  <a:off x="37562976" y="3331392"/>
                  <a:ext cx="365165" cy="1284561"/>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grpSp>
          <p:sp>
            <p:nvSpPr>
              <p:cNvPr id="361" name="フリーフォーム 139">
                <a:extLst>
                  <a:ext uri="{FF2B5EF4-FFF2-40B4-BE49-F238E27FC236}">
                    <a16:creationId xmlns:a16="http://schemas.microsoft.com/office/drawing/2014/main" id="{B068734E-FDAB-46EE-AD70-FE0DA172C485}"/>
                  </a:ext>
                </a:extLst>
              </p:cNvPr>
              <p:cNvSpPr/>
              <p:nvPr/>
            </p:nvSpPr>
            <p:spPr>
              <a:xfrm>
                <a:off x="40984448" y="1872928"/>
                <a:ext cx="328938" cy="2101985"/>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25400" cap="flat" cmpd="sng" algn="ctr">
                <a:solidFill>
                  <a:srgbClr val="4BACC6">
                    <a:lumMod val="75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62" name="フリーフォーム 140">
                <a:extLst>
                  <a:ext uri="{FF2B5EF4-FFF2-40B4-BE49-F238E27FC236}">
                    <a16:creationId xmlns:a16="http://schemas.microsoft.com/office/drawing/2014/main" id="{6A964369-E7A9-47DE-8928-920AFD5C5CFC}"/>
                  </a:ext>
                </a:extLst>
              </p:cNvPr>
              <p:cNvSpPr/>
              <p:nvPr/>
            </p:nvSpPr>
            <p:spPr>
              <a:xfrm>
                <a:off x="41060645" y="1872928"/>
                <a:ext cx="252740" cy="2101985"/>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25400" cap="flat" cmpd="sng" algn="ctr">
                <a:solidFill>
                  <a:srgbClr val="4BACC6">
                    <a:lumMod val="75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sp>
          <p:nvSpPr>
            <p:cNvPr id="359" name="角丸四角形 205">
              <a:extLst>
                <a:ext uri="{FF2B5EF4-FFF2-40B4-BE49-F238E27FC236}">
                  <a16:creationId xmlns:a16="http://schemas.microsoft.com/office/drawing/2014/main" id="{632F325D-5861-4B6D-AE6B-437B4CF2B192}"/>
                </a:ext>
              </a:extLst>
            </p:cNvPr>
            <p:cNvSpPr/>
            <p:nvPr/>
          </p:nvSpPr>
          <p:spPr>
            <a:xfrm>
              <a:off x="4030993" y="3517902"/>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grpSp>
        <p:nvGrpSpPr>
          <p:cNvPr id="385" name="グループ化 384">
            <a:extLst>
              <a:ext uri="{FF2B5EF4-FFF2-40B4-BE49-F238E27FC236}">
                <a16:creationId xmlns:a16="http://schemas.microsoft.com/office/drawing/2014/main" id="{D6AA5F75-164D-4707-AD23-BDC202244DAE}"/>
              </a:ext>
            </a:extLst>
          </p:cNvPr>
          <p:cNvGrpSpPr/>
          <p:nvPr/>
        </p:nvGrpSpPr>
        <p:grpSpPr>
          <a:xfrm>
            <a:off x="9630097" y="1836783"/>
            <a:ext cx="3515676" cy="2369853"/>
            <a:chOff x="6516216" y="3003798"/>
            <a:chExt cx="2343513" cy="1579252"/>
          </a:xfrm>
        </p:grpSpPr>
        <p:grpSp>
          <p:nvGrpSpPr>
            <p:cNvPr id="386" name="グループ化 385">
              <a:extLst>
                <a:ext uri="{FF2B5EF4-FFF2-40B4-BE49-F238E27FC236}">
                  <a16:creationId xmlns:a16="http://schemas.microsoft.com/office/drawing/2014/main" id="{81FA6980-0F08-42F8-9250-3D10544CA2AA}"/>
                </a:ext>
              </a:extLst>
            </p:cNvPr>
            <p:cNvGrpSpPr/>
            <p:nvPr/>
          </p:nvGrpSpPr>
          <p:grpSpPr>
            <a:xfrm>
              <a:off x="6632694" y="3003798"/>
              <a:ext cx="2164028" cy="1579252"/>
              <a:chOff x="31795888" y="2629188"/>
              <a:chExt cx="2880320" cy="2101985"/>
            </a:xfrm>
          </p:grpSpPr>
          <p:sp>
            <p:nvSpPr>
              <p:cNvPr id="410" name="正方形/長方形 409">
                <a:extLst>
                  <a:ext uri="{FF2B5EF4-FFF2-40B4-BE49-F238E27FC236}">
                    <a16:creationId xmlns:a16="http://schemas.microsoft.com/office/drawing/2014/main" id="{78724E60-83DE-40FD-87C1-B6CAD16D7CB8}"/>
                  </a:ext>
                </a:extLst>
              </p:cNvPr>
              <p:cNvSpPr/>
              <p:nvPr/>
            </p:nvSpPr>
            <p:spPr>
              <a:xfrm>
                <a:off x="31795888" y="2629188"/>
                <a:ext cx="2880320" cy="2101985"/>
              </a:xfrm>
              <a:prstGeom prst="rect">
                <a:avLst/>
              </a:prstGeom>
              <a:solidFill>
                <a:srgbClr val="8064A2">
                  <a:lumMod val="20000"/>
                  <a:lumOff val="80000"/>
                </a:srgbClr>
              </a:solidFill>
              <a:ln w="25400" cap="flat" cmpd="sng" algn="ctr">
                <a:noFill/>
                <a:prstDash val="solid"/>
              </a:ln>
              <a:effectLst/>
            </p:spPr>
            <p:txBody>
              <a:bodyPr rtlCol="0" anchor="t"/>
              <a:lstStyle/>
              <a:p>
                <a:pPr algn="ctr" defTabSz="7682880" fontAlgn="auto">
                  <a:spcBef>
                    <a:spcPts val="0"/>
                  </a:spcBef>
                  <a:spcAft>
                    <a:spcPts val="0"/>
                  </a:spcAft>
                </a:pPr>
                <a:r>
                  <a:rPr kumimoji="0" lang="en-US" altLang="ja-JP" b="1" kern="0" dirty="0">
                    <a:solidFill>
                      <a:srgbClr val="8064A2"/>
                    </a:solidFill>
                    <a:latin typeface="Calibri"/>
                    <a:ea typeface="ＭＳ Ｐゴシック"/>
                  </a:rPr>
                  <a:t>VX-3016F</a:t>
                </a:r>
                <a:endParaRPr kumimoji="0" lang="ja-JP" altLang="en-US" b="1" kern="0" dirty="0">
                  <a:solidFill>
                    <a:srgbClr val="8064A2"/>
                  </a:solidFill>
                  <a:latin typeface="Calibri"/>
                  <a:ea typeface="ＭＳ Ｐゴシック"/>
                </a:endParaRPr>
              </a:p>
            </p:txBody>
          </p:sp>
          <p:grpSp>
            <p:nvGrpSpPr>
              <p:cNvPr id="411" name="グループ化 410">
                <a:extLst>
                  <a:ext uri="{FF2B5EF4-FFF2-40B4-BE49-F238E27FC236}">
                    <a16:creationId xmlns:a16="http://schemas.microsoft.com/office/drawing/2014/main" id="{27DDB415-B0AA-4D1C-9EFC-245F4D939FF2}"/>
                  </a:ext>
                </a:extLst>
              </p:cNvPr>
              <p:cNvGrpSpPr/>
              <p:nvPr/>
            </p:nvGrpSpPr>
            <p:grpSpPr>
              <a:xfrm>
                <a:off x="32021585" y="3331392"/>
                <a:ext cx="2510607" cy="292937"/>
                <a:chOff x="31792985" y="3331392"/>
                <a:chExt cx="2510607" cy="292937"/>
              </a:xfrm>
            </p:grpSpPr>
            <p:sp>
              <p:nvSpPr>
                <p:cNvPr id="415" name="フリーフォーム 261">
                  <a:extLst>
                    <a:ext uri="{FF2B5EF4-FFF2-40B4-BE49-F238E27FC236}">
                      <a16:creationId xmlns:a16="http://schemas.microsoft.com/office/drawing/2014/main" id="{17AE447E-9AA3-45B3-A0A1-F6B2C13DC71A}"/>
                    </a:ext>
                  </a:extLst>
                </p:cNvPr>
                <p:cNvSpPr/>
                <p:nvPr/>
              </p:nvSpPr>
              <p:spPr>
                <a:xfrm>
                  <a:off x="31792985" y="3476728"/>
                  <a:ext cx="2510607" cy="45719"/>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416" name="角丸四角形 262">
                  <a:extLst>
                    <a:ext uri="{FF2B5EF4-FFF2-40B4-BE49-F238E27FC236}">
                      <a16:creationId xmlns:a16="http://schemas.microsoft.com/office/drawing/2014/main" id="{F825A51E-CB80-4E1B-A15F-7A97490883F0}"/>
                    </a:ext>
                  </a:extLst>
                </p:cNvPr>
                <p:cNvSpPr/>
                <p:nvPr/>
              </p:nvSpPr>
              <p:spPr>
                <a:xfrm>
                  <a:off x="32418942" y="3331392"/>
                  <a:ext cx="1109030" cy="292937"/>
                </a:xfrm>
                <a:prstGeom prst="roundRect">
                  <a:avLst/>
                </a:prstGeom>
                <a:solidFill>
                  <a:srgbClr val="00B0F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AMP</a:t>
                  </a:r>
                  <a:endParaRPr kumimoji="0" lang="ja-JP" altLang="en-US" sz="2100" kern="0" dirty="0">
                    <a:solidFill>
                      <a:sysClr val="window" lastClr="FFFFFF"/>
                    </a:solidFill>
                    <a:ea typeface="ＭＳ Ｐゴシック"/>
                  </a:endParaRPr>
                </a:p>
              </p:txBody>
            </p:sp>
          </p:grpSp>
          <p:sp>
            <p:nvSpPr>
              <p:cNvPr id="413" name="フリーフォーム 259">
                <a:extLst>
                  <a:ext uri="{FF2B5EF4-FFF2-40B4-BE49-F238E27FC236}">
                    <a16:creationId xmlns:a16="http://schemas.microsoft.com/office/drawing/2014/main" id="{DD1F990F-5F4B-4462-B54C-3FE10A9D687C}"/>
                  </a:ext>
                </a:extLst>
              </p:cNvPr>
              <p:cNvSpPr/>
              <p:nvPr/>
            </p:nvSpPr>
            <p:spPr>
              <a:xfrm>
                <a:off x="32021585" y="4444461"/>
                <a:ext cx="2249810" cy="96078"/>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sp>
          <p:nvSpPr>
            <p:cNvPr id="387" name="フリーフォーム 210">
              <a:extLst>
                <a:ext uri="{FF2B5EF4-FFF2-40B4-BE49-F238E27FC236}">
                  <a16:creationId xmlns:a16="http://schemas.microsoft.com/office/drawing/2014/main" id="{8326A8B8-DD40-46B9-AC42-F252F581EADD}"/>
                </a:ext>
              </a:extLst>
            </p:cNvPr>
            <p:cNvSpPr/>
            <p:nvPr/>
          </p:nvSpPr>
          <p:spPr>
            <a:xfrm>
              <a:off x="8182838" y="3003798"/>
              <a:ext cx="207593" cy="1568920"/>
            </a:xfrm>
            <a:custGeom>
              <a:avLst/>
              <a:gdLst>
                <a:gd name="connsiteX0" fmla="*/ 0 w 0"/>
                <a:gd name="connsiteY0" fmla="*/ 1175657 h 1175657"/>
                <a:gd name="connsiteX1" fmla="*/ 0 w 0"/>
                <a:gd name="connsiteY1" fmla="*/ 0 h 1175657"/>
              </a:gdLst>
              <a:ahLst/>
              <a:cxnLst>
                <a:cxn ang="0">
                  <a:pos x="connsiteX0" y="connsiteY0"/>
                </a:cxn>
                <a:cxn ang="0">
                  <a:pos x="connsiteX1" y="connsiteY1"/>
                </a:cxn>
              </a:cxnLst>
              <a:rect l="l" t="t" r="r" b="b"/>
              <a:pathLst>
                <a:path h="1175657">
                  <a:moveTo>
                    <a:pt x="0" y="1175657"/>
                  </a:moveTo>
                  <a:lnTo>
                    <a:pt x="0"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88" name="フリーフォーム 212">
              <a:extLst>
                <a:ext uri="{FF2B5EF4-FFF2-40B4-BE49-F238E27FC236}">
                  <a16:creationId xmlns:a16="http://schemas.microsoft.com/office/drawing/2014/main" id="{8147C9D0-CBA6-4413-8F37-6DA9C0F3638F}"/>
                </a:ext>
              </a:extLst>
            </p:cNvPr>
            <p:cNvSpPr/>
            <p:nvPr/>
          </p:nvSpPr>
          <p:spPr>
            <a:xfrm>
              <a:off x="8333183" y="3003798"/>
              <a:ext cx="355338" cy="1568920"/>
            </a:xfrm>
            <a:custGeom>
              <a:avLst/>
              <a:gdLst>
                <a:gd name="connsiteX0" fmla="*/ 0 w 0"/>
                <a:gd name="connsiteY0" fmla="*/ 0 h 2959331"/>
                <a:gd name="connsiteX1" fmla="*/ 0 w 0"/>
                <a:gd name="connsiteY1" fmla="*/ 2959331 h 2959331"/>
              </a:gdLst>
              <a:ahLst/>
              <a:cxnLst>
                <a:cxn ang="0">
                  <a:pos x="connsiteX0" y="connsiteY0"/>
                </a:cxn>
                <a:cxn ang="0">
                  <a:pos x="connsiteX1" y="connsiteY1"/>
                </a:cxn>
              </a:cxnLst>
              <a:rect l="l" t="t" r="r" b="b"/>
              <a:pathLst>
                <a:path h="2959331">
                  <a:moveTo>
                    <a:pt x="0" y="0"/>
                  </a:moveTo>
                  <a:lnTo>
                    <a:pt x="0" y="2959331"/>
                  </a:lnTo>
                </a:path>
              </a:pathLst>
            </a:custGeom>
            <a:noFill/>
            <a:ln w="25400" cap="flat" cmpd="sng" algn="ctr">
              <a:solidFill>
                <a:srgbClr val="4BACC6">
                  <a:lumMod val="75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nvGrpSpPr>
            <p:cNvPr id="389" name="グループ化 388">
              <a:extLst>
                <a:ext uri="{FF2B5EF4-FFF2-40B4-BE49-F238E27FC236}">
                  <a16:creationId xmlns:a16="http://schemas.microsoft.com/office/drawing/2014/main" id="{B0484A5E-D71B-4EE8-89A6-86152223F674}"/>
                </a:ext>
              </a:extLst>
            </p:cNvPr>
            <p:cNvGrpSpPr/>
            <p:nvPr/>
          </p:nvGrpSpPr>
          <p:grpSpPr>
            <a:xfrm>
              <a:off x="8488377" y="3529448"/>
              <a:ext cx="371352" cy="965110"/>
              <a:chOff x="44560194" y="2547626"/>
              <a:chExt cx="494269" cy="1284561"/>
            </a:xfrm>
          </p:grpSpPr>
          <p:grpSp>
            <p:nvGrpSpPr>
              <p:cNvPr id="391" name="グループ化 390">
                <a:extLst>
                  <a:ext uri="{FF2B5EF4-FFF2-40B4-BE49-F238E27FC236}">
                    <a16:creationId xmlns:a16="http://schemas.microsoft.com/office/drawing/2014/main" id="{BE17872C-84E9-49D1-BB6F-1C8AAA7DAC0B}"/>
                  </a:ext>
                </a:extLst>
              </p:cNvPr>
              <p:cNvGrpSpPr/>
              <p:nvPr/>
            </p:nvGrpSpPr>
            <p:grpSpPr>
              <a:xfrm>
                <a:off x="44906109" y="2599893"/>
                <a:ext cx="140677" cy="1083957"/>
                <a:chOff x="37986432" y="3435029"/>
                <a:chExt cx="140677" cy="1083957"/>
              </a:xfrm>
            </p:grpSpPr>
            <p:sp>
              <p:nvSpPr>
                <p:cNvPr id="402" name="フリーフォーム 248">
                  <a:extLst>
                    <a:ext uri="{FF2B5EF4-FFF2-40B4-BE49-F238E27FC236}">
                      <a16:creationId xmlns:a16="http://schemas.microsoft.com/office/drawing/2014/main" id="{FDAE3A10-2DAC-447A-8B4A-FFEC6B3F9D04}"/>
                    </a:ext>
                  </a:extLst>
                </p:cNvPr>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403" name="フリーフォーム 249">
                  <a:extLst>
                    <a:ext uri="{FF2B5EF4-FFF2-40B4-BE49-F238E27FC236}">
                      <a16:creationId xmlns:a16="http://schemas.microsoft.com/office/drawing/2014/main" id="{44A9115A-0AE2-4896-A9CB-075403E3A21A}"/>
                    </a:ext>
                  </a:extLst>
                </p:cNvPr>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404" name="フリーフォーム 250">
                  <a:extLst>
                    <a:ext uri="{FF2B5EF4-FFF2-40B4-BE49-F238E27FC236}">
                      <a16:creationId xmlns:a16="http://schemas.microsoft.com/office/drawing/2014/main" id="{87FFE0AA-5C8C-4D92-8C51-32F2407D94E4}"/>
                    </a:ext>
                  </a:extLst>
                </p:cNvPr>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405" name="フリーフォーム 251">
                  <a:extLst>
                    <a:ext uri="{FF2B5EF4-FFF2-40B4-BE49-F238E27FC236}">
                      <a16:creationId xmlns:a16="http://schemas.microsoft.com/office/drawing/2014/main" id="{7A73BA80-AF82-43EC-8030-692BE2725F7E}"/>
                    </a:ext>
                  </a:extLst>
                </p:cNvPr>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406" name="フリーフォーム 252">
                  <a:extLst>
                    <a:ext uri="{FF2B5EF4-FFF2-40B4-BE49-F238E27FC236}">
                      <a16:creationId xmlns:a16="http://schemas.microsoft.com/office/drawing/2014/main" id="{CCC86244-68CD-4BFC-81AF-389F81891C04}"/>
                    </a:ext>
                  </a:extLst>
                </p:cNvPr>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407" name="フリーフォーム 253">
                  <a:extLst>
                    <a:ext uri="{FF2B5EF4-FFF2-40B4-BE49-F238E27FC236}">
                      <a16:creationId xmlns:a16="http://schemas.microsoft.com/office/drawing/2014/main" id="{A3DFF373-56D3-4CAB-83D1-3AFAA1FBE1B3}"/>
                    </a:ext>
                  </a:extLst>
                </p:cNvPr>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408" name="フリーフォーム 254">
                  <a:extLst>
                    <a:ext uri="{FF2B5EF4-FFF2-40B4-BE49-F238E27FC236}">
                      <a16:creationId xmlns:a16="http://schemas.microsoft.com/office/drawing/2014/main" id="{ED69CCAF-4206-4C65-9029-E5413DF49F26}"/>
                    </a:ext>
                  </a:extLst>
                </p:cNvPr>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409" name="フリーフォーム 255">
                  <a:extLst>
                    <a:ext uri="{FF2B5EF4-FFF2-40B4-BE49-F238E27FC236}">
                      <a16:creationId xmlns:a16="http://schemas.microsoft.com/office/drawing/2014/main" id="{F510497D-D56A-417D-A1B3-8D031FD435FD}"/>
                    </a:ext>
                  </a:extLst>
                </p:cNvPr>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sp>
            <p:nvSpPr>
              <p:cNvPr id="392" name="角丸四角形 238">
                <a:extLst>
                  <a:ext uri="{FF2B5EF4-FFF2-40B4-BE49-F238E27FC236}">
                    <a16:creationId xmlns:a16="http://schemas.microsoft.com/office/drawing/2014/main" id="{45DCE731-F6FA-4319-A22F-3487FD6F2052}"/>
                  </a:ext>
                </a:extLst>
              </p:cNvPr>
              <p:cNvSpPr/>
              <p:nvPr/>
            </p:nvSpPr>
            <p:spPr>
              <a:xfrm>
                <a:off x="44560194" y="2547626"/>
                <a:ext cx="365165" cy="1284561"/>
              </a:xfrm>
              <a:prstGeom prst="roundRect">
                <a:avLst/>
              </a:prstGeom>
              <a:solidFill>
                <a:srgbClr val="4BACC6">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SS</a:t>
                </a:r>
                <a:endParaRPr kumimoji="0" lang="ja-JP" altLang="en-US" sz="2100" kern="0" dirty="0">
                  <a:solidFill>
                    <a:sysClr val="window" lastClr="FFFFFF"/>
                  </a:solidFill>
                  <a:ea typeface="ＭＳ Ｐゴシック"/>
                </a:endParaRPr>
              </a:p>
            </p:txBody>
          </p:sp>
          <p:grpSp>
            <p:nvGrpSpPr>
              <p:cNvPr id="393" name="グループ化 392">
                <a:extLst>
                  <a:ext uri="{FF2B5EF4-FFF2-40B4-BE49-F238E27FC236}">
                    <a16:creationId xmlns:a16="http://schemas.microsoft.com/office/drawing/2014/main" id="{FE6476D3-F680-4F94-897B-3BDFF949104C}"/>
                  </a:ext>
                </a:extLst>
              </p:cNvPr>
              <p:cNvGrpSpPr/>
              <p:nvPr/>
            </p:nvGrpSpPr>
            <p:grpSpPr>
              <a:xfrm>
                <a:off x="44913786" y="2675380"/>
                <a:ext cx="140677" cy="1083957"/>
                <a:chOff x="37986432" y="3435029"/>
                <a:chExt cx="140677" cy="1083957"/>
              </a:xfrm>
            </p:grpSpPr>
            <p:sp>
              <p:nvSpPr>
                <p:cNvPr id="394" name="フリーフォーム 240">
                  <a:extLst>
                    <a:ext uri="{FF2B5EF4-FFF2-40B4-BE49-F238E27FC236}">
                      <a16:creationId xmlns:a16="http://schemas.microsoft.com/office/drawing/2014/main" id="{B865C6C8-FE4F-4500-BF37-234E93948355}"/>
                    </a:ext>
                  </a:extLst>
                </p:cNvPr>
                <p:cNvSpPr/>
                <p:nvPr/>
              </p:nvSpPr>
              <p:spPr>
                <a:xfrm>
                  <a:off x="37986432" y="3435029"/>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95" name="フリーフォーム 241">
                  <a:extLst>
                    <a:ext uri="{FF2B5EF4-FFF2-40B4-BE49-F238E27FC236}">
                      <a16:creationId xmlns:a16="http://schemas.microsoft.com/office/drawing/2014/main" id="{D0FC054A-7882-499B-B035-48CFD968EA9E}"/>
                    </a:ext>
                  </a:extLst>
                </p:cNvPr>
                <p:cNvSpPr/>
                <p:nvPr/>
              </p:nvSpPr>
              <p:spPr>
                <a:xfrm>
                  <a:off x="37986432" y="3744731"/>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96" name="フリーフォーム 242">
                  <a:extLst>
                    <a:ext uri="{FF2B5EF4-FFF2-40B4-BE49-F238E27FC236}">
                      <a16:creationId xmlns:a16="http://schemas.microsoft.com/office/drawing/2014/main" id="{985EFDA2-5EE1-4C43-82BA-26AFDD61F9BF}"/>
                    </a:ext>
                  </a:extLst>
                </p:cNvPr>
                <p:cNvSpPr/>
                <p:nvPr/>
              </p:nvSpPr>
              <p:spPr>
                <a:xfrm>
                  <a:off x="37986432" y="3589880"/>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97" name="フリーフォーム 243">
                  <a:extLst>
                    <a:ext uri="{FF2B5EF4-FFF2-40B4-BE49-F238E27FC236}">
                      <a16:creationId xmlns:a16="http://schemas.microsoft.com/office/drawing/2014/main" id="{5DB7474C-C566-4662-8B45-BD8BE97E821E}"/>
                    </a:ext>
                  </a:extLst>
                </p:cNvPr>
                <p:cNvSpPr/>
                <p:nvPr/>
              </p:nvSpPr>
              <p:spPr>
                <a:xfrm>
                  <a:off x="37986432" y="3899582"/>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98" name="フリーフォーム 244">
                  <a:extLst>
                    <a:ext uri="{FF2B5EF4-FFF2-40B4-BE49-F238E27FC236}">
                      <a16:creationId xmlns:a16="http://schemas.microsoft.com/office/drawing/2014/main" id="{25A995F1-B5E3-4599-95CC-C201D5684445}"/>
                    </a:ext>
                  </a:extLst>
                </p:cNvPr>
                <p:cNvSpPr/>
                <p:nvPr/>
              </p:nvSpPr>
              <p:spPr>
                <a:xfrm>
                  <a:off x="37986432" y="4054433"/>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399" name="フリーフォーム 245">
                  <a:extLst>
                    <a:ext uri="{FF2B5EF4-FFF2-40B4-BE49-F238E27FC236}">
                      <a16:creationId xmlns:a16="http://schemas.microsoft.com/office/drawing/2014/main" id="{6A468830-AD06-411D-8BCD-AB65940423F8}"/>
                    </a:ext>
                  </a:extLst>
                </p:cNvPr>
                <p:cNvSpPr/>
                <p:nvPr/>
              </p:nvSpPr>
              <p:spPr>
                <a:xfrm>
                  <a:off x="37986432" y="4364135"/>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400" name="フリーフォーム 246">
                  <a:extLst>
                    <a:ext uri="{FF2B5EF4-FFF2-40B4-BE49-F238E27FC236}">
                      <a16:creationId xmlns:a16="http://schemas.microsoft.com/office/drawing/2014/main" id="{6C1606DC-35CF-47CB-A4B8-E43F11EBF0E1}"/>
                    </a:ext>
                  </a:extLst>
                </p:cNvPr>
                <p:cNvSpPr/>
                <p:nvPr/>
              </p:nvSpPr>
              <p:spPr>
                <a:xfrm>
                  <a:off x="37986432" y="4209284"/>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401" name="フリーフォーム 247">
                  <a:extLst>
                    <a:ext uri="{FF2B5EF4-FFF2-40B4-BE49-F238E27FC236}">
                      <a16:creationId xmlns:a16="http://schemas.microsoft.com/office/drawing/2014/main" id="{98A5A613-A2C8-4098-B3B2-C4F2A385BA84}"/>
                    </a:ext>
                  </a:extLst>
                </p:cNvPr>
                <p:cNvSpPr/>
                <p:nvPr/>
              </p:nvSpPr>
              <p:spPr>
                <a:xfrm>
                  <a:off x="37986432" y="4518986"/>
                  <a:ext cx="140677" cy="0"/>
                </a:xfrm>
                <a:custGeom>
                  <a:avLst/>
                  <a:gdLst>
                    <a:gd name="connsiteX0" fmla="*/ 0 w 140677"/>
                    <a:gd name="connsiteY0" fmla="*/ 0 h 0"/>
                    <a:gd name="connsiteX1" fmla="*/ 140677 w 140677"/>
                    <a:gd name="connsiteY1" fmla="*/ 0 h 0"/>
                  </a:gdLst>
                  <a:ahLst/>
                  <a:cxnLst>
                    <a:cxn ang="0">
                      <a:pos x="connsiteX0" y="connsiteY0"/>
                    </a:cxn>
                    <a:cxn ang="0">
                      <a:pos x="connsiteX1" y="connsiteY1"/>
                    </a:cxn>
                  </a:cxnLst>
                  <a:rect l="l" t="t" r="r" b="b"/>
                  <a:pathLst>
                    <a:path w="140677">
                      <a:moveTo>
                        <a:pt x="0" y="0"/>
                      </a:moveTo>
                      <a:lnTo>
                        <a:pt x="140677" y="0"/>
                      </a:lnTo>
                    </a:path>
                  </a:pathLst>
                </a:custGeom>
                <a:noFill/>
                <a:ln w="25400" cap="flat" cmpd="sng" algn="ctr">
                  <a:solidFill>
                    <a:srgbClr val="4F81BD">
                      <a:shade val="50000"/>
                    </a:srgbClr>
                  </a:solidFill>
                  <a:prstDash val="solid"/>
                </a:ln>
                <a:effectLst/>
              </p:spPr>
              <p:txBody>
                <a:bodyPr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grpSp>
        </p:grpSp>
        <p:sp>
          <p:nvSpPr>
            <p:cNvPr id="390" name="角丸四角形 216">
              <a:extLst>
                <a:ext uri="{FF2B5EF4-FFF2-40B4-BE49-F238E27FC236}">
                  <a16:creationId xmlns:a16="http://schemas.microsoft.com/office/drawing/2014/main" id="{83225D32-70DC-4C60-A9A2-C651C38FAAE0}"/>
                </a:ext>
              </a:extLst>
            </p:cNvPr>
            <p:cNvSpPr/>
            <p:nvPr/>
          </p:nvSpPr>
          <p:spPr>
            <a:xfrm>
              <a:off x="6516216" y="3536626"/>
              <a:ext cx="541007" cy="965110"/>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kumimoji="0" lang="en-US" altLang="ja-JP" sz="2100" kern="0" dirty="0">
                  <a:solidFill>
                    <a:sysClr val="window" lastClr="FFFFFF"/>
                  </a:solidFill>
                  <a:ea typeface="ＭＳ Ｐゴシック"/>
                </a:rPr>
                <a:t>matrix</a:t>
              </a:r>
              <a:endParaRPr kumimoji="0" lang="ja-JP" altLang="en-US" sz="2100" kern="0" dirty="0">
                <a:solidFill>
                  <a:sysClr val="window" lastClr="FFFFFF"/>
                </a:solidFill>
                <a:ea typeface="ＭＳ Ｐゴシック"/>
              </a:endParaRPr>
            </a:p>
          </p:txBody>
        </p:sp>
      </p:grpSp>
      <p:sp>
        <p:nvSpPr>
          <p:cNvPr id="417" name="フリーフォーム 165">
            <a:extLst>
              <a:ext uri="{FF2B5EF4-FFF2-40B4-BE49-F238E27FC236}">
                <a16:creationId xmlns:a16="http://schemas.microsoft.com/office/drawing/2014/main" id="{79335943-5B8A-48F3-BAC4-D6E249DFDF9E}"/>
              </a:ext>
            </a:extLst>
          </p:cNvPr>
          <p:cNvSpPr/>
          <p:nvPr/>
        </p:nvSpPr>
        <p:spPr>
          <a:xfrm>
            <a:off x="3134090" y="2789441"/>
            <a:ext cx="306154" cy="109105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418" name="フリーフォーム 166">
            <a:extLst>
              <a:ext uri="{FF2B5EF4-FFF2-40B4-BE49-F238E27FC236}">
                <a16:creationId xmlns:a16="http://schemas.microsoft.com/office/drawing/2014/main" id="{9952E3A2-D13F-4728-B218-C7C2F9B92D3E}"/>
              </a:ext>
            </a:extLst>
          </p:cNvPr>
          <p:cNvSpPr/>
          <p:nvPr/>
        </p:nvSpPr>
        <p:spPr>
          <a:xfrm>
            <a:off x="6872220" y="2800661"/>
            <a:ext cx="306154" cy="109105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419" name="フリーフォーム 167">
            <a:extLst>
              <a:ext uri="{FF2B5EF4-FFF2-40B4-BE49-F238E27FC236}">
                <a16:creationId xmlns:a16="http://schemas.microsoft.com/office/drawing/2014/main" id="{75147AFE-E33D-417B-BB80-3D0C08C25C03}"/>
              </a:ext>
            </a:extLst>
          </p:cNvPr>
          <p:cNvSpPr/>
          <p:nvPr/>
        </p:nvSpPr>
        <p:spPr>
          <a:xfrm>
            <a:off x="10657572" y="2809291"/>
            <a:ext cx="306154" cy="1091057"/>
          </a:xfrm>
          <a:custGeom>
            <a:avLst/>
            <a:gdLst>
              <a:gd name="connsiteX0" fmla="*/ 0 w 0"/>
              <a:gd name="connsiteY0" fmla="*/ 1125415 h 1125415"/>
              <a:gd name="connsiteX1" fmla="*/ 0 w 0"/>
              <a:gd name="connsiteY1" fmla="*/ 0 h 1125415"/>
            </a:gdLst>
            <a:ahLst/>
            <a:cxnLst>
              <a:cxn ang="0">
                <a:pos x="connsiteX0" y="connsiteY0"/>
              </a:cxn>
              <a:cxn ang="0">
                <a:pos x="connsiteX1" y="connsiteY1"/>
              </a:cxn>
            </a:cxnLst>
            <a:rect l="l" t="t" r="r" b="b"/>
            <a:pathLst>
              <a:path h="1125415">
                <a:moveTo>
                  <a:pt x="0" y="1125415"/>
                </a:moveTo>
                <a:lnTo>
                  <a:pt x="0" y="0"/>
                </a:lnTo>
              </a:path>
            </a:pathLst>
          </a:custGeom>
          <a:noFill/>
          <a:ln w="25400" cap="flat" cmpd="sng" algn="ctr">
            <a:solidFill>
              <a:srgbClr val="4F81BD">
                <a:shade val="50000"/>
              </a:srgbClr>
            </a:solidFill>
            <a:prstDash val="solid"/>
          </a:ln>
          <a:effectLst/>
        </p:spPr>
        <p:txBody>
          <a:bodyPr lIns="137187" tIns="68594" rIns="137187" bIns="68594" rtlCol="0" anchor="ctr"/>
          <a:lstStyle/>
          <a:p>
            <a:pPr algn="ctr" defTabSz="7682880" fontAlgn="auto">
              <a:spcBef>
                <a:spcPts val="0"/>
              </a:spcBef>
              <a:spcAft>
                <a:spcPts val="0"/>
              </a:spcAft>
            </a:pPr>
            <a:endParaRPr kumimoji="0" lang="ja-JP" altLang="en-US" sz="13200" kern="0">
              <a:solidFill>
                <a:prstClr val="white"/>
              </a:solidFill>
              <a:latin typeface="Calibri"/>
              <a:ea typeface="ＭＳ Ｐゴシック"/>
            </a:endParaRPr>
          </a:p>
        </p:txBody>
      </p:sp>
      <p:sp>
        <p:nvSpPr>
          <p:cNvPr id="420" name="正方形/長方形 419">
            <a:extLst>
              <a:ext uri="{FF2B5EF4-FFF2-40B4-BE49-F238E27FC236}">
                <a16:creationId xmlns:a16="http://schemas.microsoft.com/office/drawing/2014/main" id="{6F909DD1-D5C7-44E4-9030-2DF9E44FE0F3}"/>
              </a:ext>
            </a:extLst>
          </p:cNvPr>
          <p:cNvSpPr/>
          <p:nvPr/>
        </p:nvSpPr>
        <p:spPr>
          <a:xfrm>
            <a:off x="5953375" y="4220226"/>
            <a:ext cx="3404763" cy="1246523"/>
          </a:xfrm>
          <a:prstGeom prst="rect">
            <a:avLst/>
          </a:prstGeom>
        </p:spPr>
        <p:txBody>
          <a:bodyPr wrap="square" lIns="137187" tIns="68594" rIns="137187" bIns="68594">
            <a:spAutoFit/>
          </a:bodyPr>
          <a:lstStyle/>
          <a:p>
            <a:r>
              <a:rPr lang="en-US" altLang="ja-JP" dirty="0">
                <a:solidFill>
                  <a:srgbClr val="5F5F5F"/>
                </a:solidFill>
                <a:latin typeface="Calibri"/>
                <a:cs typeface="Consolas" panose="020B0609020204030204" pitchFamily="49" charset="0"/>
              </a:rPr>
              <a:t>VX-3008F is necessary when the BGM of the other zone should not be stopped during the mic broadcasting to some zones.</a:t>
            </a:r>
            <a:endParaRPr lang="ja-JP" altLang="en-US" dirty="0">
              <a:solidFill>
                <a:srgbClr val="5F5F5F"/>
              </a:solidFill>
              <a:latin typeface="Calibri"/>
              <a:cs typeface="Consolas" panose="020B0609020204030204" pitchFamily="49" charset="0"/>
            </a:endParaRPr>
          </a:p>
        </p:txBody>
      </p:sp>
      <p:sp>
        <p:nvSpPr>
          <p:cNvPr id="421" name="正方形/長方形 420">
            <a:extLst>
              <a:ext uri="{FF2B5EF4-FFF2-40B4-BE49-F238E27FC236}">
                <a16:creationId xmlns:a16="http://schemas.microsoft.com/office/drawing/2014/main" id="{60AE7A63-1886-47F9-B24C-BA35AB9A345B}"/>
              </a:ext>
            </a:extLst>
          </p:cNvPr>
          <p:cNvSpPr/>
          <p:nvPr/>
        </p:nvSpPr>
        <p:spPr>
          <a:xfrm>
            <a:off x="9715466" y="4147244"/>
            <a:ext cx="3624048" cy="1246523"/>
          </a:xfrm>
          <a:prstGeom prst="rect">
            <a:avLst/>
          </a:prstGeom>
        </p:spPr>
        <p:txBody>
          <a:bodyPr wrap="square" lIns="137187" tIns="68594" rIns="137187" bIns="68594">
            <a:spAutoFit/>
          </a:bodyPr>
          <a:lstStyle/>
          <a:p>
            <a:r>
              <a:rPr lang="en-US" altLang="ja-JP" dirty="0">
                <a:solidFill>
                  <a:srgbClr val="5F5F5F"/>
                </a:solidFill>
                <a:latin typeface="Calibri"/>
                <a:cs typeface="Consolas" panose="020B0609020204030204" pitchFamily="49" charset="0"/>
              </a:rPr>
              <a:t>If only one mic broadcast is performed, or when BGM in other zone can be stopped during mic broadcasting, 16F can be used.</a:t>
            </a:r>
            <a:endParaRPr lang="ja-JP" altLang="en-US" dirty="0">
              <a:solidFill>
                <a:srgbClr val="5F5F5F"/>
              </a:solidFill>
              <a:latin typeface="Calibri"/>
              <a:cs typeface="Consolas" panose="020B0609020204030204" pitchFamily="49" charset="0"/>
            </a:endParaRPr>
          </a:p>
        </p:txBody>
      </p:sp>
      <p:pic>
        <p:nvPicPr>
          <p:cNvPr id="2" name="図 1">
            <a:extLst>
              <a:ext uri="{FF2B5EF4-FFF2-40B4-BE49-F238E27FC236}">
                <a16:creationId xmlns:a16="http://schemas.microsoft.com/office/drawing/2014/main" id="{92C7D59B-D94F-48C4-9A57-75C4287F7192}"/>
              </a:ext>
            </a:extLst>
          </p:cNvPr>
          <p:cNvPicPr>
            <a:picLocks noChangeAspect="1"/>
          </p:cNvPicPr>
          <p:nvPr/>
        </p:nvPicPr>
        <p:blipFill>
          <a:blip r:embed="rId14"/>
          <a:stretch>
            <a:fillRect/>
          </a:stretch>
        </p:blipFill>
        <p:spPr>
          <a:xfrm>
            <a:off x="10132030" y="5515396"/>
            <a:ext cx="2756900" cy="1882762"/>
          </a:xfrm>
          <a:prstGeom prst="rect">
            <a:avLst/>
          </a:prstGeom>
        </p:spPr>
      </p:pic>
      <p:pic>
        <p:nvPicPr>
          <p:cNvPr id="8" name="図 7">
            <a:extLst>
              <a:ext uri="{FF2B5EF4-FFF2-40B4-BE49-F238E27FC236}">
                <a16:creationId xmlns:a16="http://schemas.microsoft.com/office/drawing/2014/main" id="{828A3819-C539-44FF-9477-4A6373FE1C9F}"/>
              </a:ext>
            </a:extLst>
          </p:cNvPr>
          <p:cNvPicPr>
            <a:picLocks noChangeAspect="1"/>
          </p:cNvPicPr>
          <p:nvPr/>
        </p:nvPicPr>
        <p:blipFill>
          <a:blip r:embed="rId15"/>
          <a:stretch>
            <a:fillRect/>
          </a:stretch>
        </p:blipFill>
        <p:spPr>
          <a:xfrm>
            <a:off x="6242980" y="5443388"/>
            <a:ext cx="2947495" cy="1939806"/>
          </a:xfrm>
          <a:prstGeom prst="rect">
            <a:avLst/>
          </a:prstGeom>
        </p:spPr>
      </p:pic>
      <p:sp>
        <p:nvSpPr>
          <p:cNvPr id="97" name="四角形吹き出し 254">
            <a:extLst>
              <a:ext uri="{FF2B5EF4-FFF2-40B4-BE49-F238E27FC236}">
                <a16:creationId xmlns:a16="http://schemas.microsoft.com/office/drawing/2014/main" id="{EFFCCFF6-70A2-429A-813C-629F6E36DC14}"/>
              </a:ext>
            </a:extLst>
          </p:cNvPr>
          <p:cNvSpPr/>
          <p:nvPr/>
        </p:nvSpPr>
        <p:spPr>
          <a:xfrm>
            <a:off x="2407361" y="5665159"/>
            <a:ext cx="3404763" cy="1594718"/>
          </a:xfrm>
          <a:prstGeom prst="wedgeRectCallout">
            <a:avLst>
              <a:gd name="adj1" fmla="val -55910"/>
              <a:gd name="adj2" fmla="val 7828"/>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These three types of selection are not only "selection of scale" but also "selection of functions". Please be careful in selecting the difference in function caused by the structure.</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pic>
        <p:nvPicPr>
          <p:cNvPr id="96" name="Picture 2">
            <a:extLst>
              <a:ext uri="{FF2B5EF4-FFF2-40B4-BE49-F238E27FC236}">
                <a16:creationId xmlns:a16="http://schemas.microsoft.com/office/drawing/2014/main" id="{164A877C-8DBE-40D3-B747-126D079970DC}"/>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flipH="1">
            <a:off x="553476" y="5281673"/>
            <a:ext cx="2404213" cy="34042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4" name="円/楕円 100">
            <a:extLst>
              <a:ext uri="{FF2B5EF4-FFF2-40B4-BE49-F238E27FC236}">
                <a16:creationId xmlns:a16="http://schemas.microsoft.com/office/drawing/2014/main" id="{8ABE7969-9084-4980-8BFC-F6C44BE124E2}"/>
              </a:ext>
            </a:extLst>
          </p:cNvPr>
          <p:cNvSpPr/>
          <p:nvPr/>
        </p:nvSpPr>
        <p:spPr>
          <a:xfrm>
            <a:off x="989424" y="6517926"/>
            <a:ext cx="55525" cy="45786"/>
          </a:xfrm>
          <a:prstGeom prst="ellipse">
            <a:avLst/>
          </a:prstGeom>
          <a:solidFill>
            <a:schemeClr val="accent4">
              <a:lumMod val="20000"/>
              <a:lumOff val="80000"/>
              <a:alpha val="90000"/>
            </a:schemeClr>
          </a:solidFill>
          <a:ln>
            <a:noFill/>
          </a:ln>
          <a:effectLst>
            <a:glow rad="101600">
              <a:schemeClr val="accent4">
                <a:lumMod val="20000"/>
                <a:lumOff val="8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 name="グループ化 2">
            <a:extLst>
              <a:ext uri="{FF2B5EF4-FFF2-40B4-BE49-F238E27FC236}">
                <a16:creationId xmlns:a16="http://schemas.microsoft.com/office/drawing/2014/main" id="{33161217-1756-E868-6C28-8D9644DA4BBA}"/>
              </a:ext>
            </a:extLst>
          </p:cNvPr>
          <p:cNvGrpSpPr/>
          <p:nvPr/>
        </p:nvGrpSpPr>
        <p:grpSpPr>
          <a:xfrm>
            <a:off x="1622181" y="288390"/>
            <a:ext cx="2053631" cy="1949899"/>
            <a:chOff x="2645711" y="841076"/>
            <a:chExt cx="2667654" cy="2532159"/>
          </a:xfrm>
        </p:grpSpPr>
        <p:grpSp>
          <p:nvGrpSpPr>
            <p:cNvPr id="5" name="グループ化 4">
              <a:extLst>
                <a:ext uri="{FF2B5EF4-FFF2-40B4-BE49-F238E27FC236}">
                  <a16:creationId xmlns:a16="http://schemas.microsoft.com/office/drawing/2014/main" id="{B3845846-AE25-6E1F-021D-DA71C469A0C1}"/>
                </a:ext>
              </a:extLst>
            </p:cNvPr>
            <p:cNvGrpSpPr/>
            <p:nvPr/>
          </p:nvGrpSpPr>
          <p:grpSpPr>
            <a:xfrm>
              <a:off x="2951391" y="1221263"/>
              <a:ext cx="2030342" cy="1771248"/>
              <a:chOff x="2951391" y="1221263"/>
              <a:chExt cx="2030342" cy="1771248"/>
            </a:xfrm>
          </p:grpSpPr>
          <p:sp>
            <p:nvSpPr>
              <p:cNvPr id="7" name="円/楕円 33">
                <a:extLst>
                  <a:ext uri="{FF2B5EF4-FFF2-40B4-BE49-F238E27FC236}">
                    <a16:creationId xmlns:a16="http://schemas.microsoft.com/office/drawing/2014/main" id="{991F3CD3-D304-C7BD-2F26-305F68909A4E}"/>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3600" kern="0">
                  <a:solidFill>
                    <a:prstClr val="white"/>
                  </a:solidFill>
                  <a:latin typeface="Meiryo UI"/>
                  <a:ea typeface="Meiryo UI"/>
                </a:endParaRPr>
              </a:p>
            </p:txBody>
          </p:sp>
          <p:sp>
            <p:nvSpPr>
              <p:cNvPr id="9" name="角丸四角形 34">
                <a:extLst>
                  <a:ext uri="{FF2B5EF4-FFF2-40B4-BE49-F238E27FC236}">
                    <a16:creationId xmlns:a16="http://schemas.microsoft.com/office/drawing/2014/main" id="{8FD2AB40-2747-32BB-CD7B-9F68F8550661}"/>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2800" b="1" kern="0" dirty="0">
                    <a:solidFill>
                      <a:prstClr val="white"/>
                    </a:solidFill>
                    <a:latin typeface="Calibri"/>
                    <a:ea typeface="Meiryo UI"/>
                  </a:rPr>
                  <a:t>Frame</a:t>
                </a:r>
                <a:endParaRPr kumimoji="0" lang="ja-JP" altLang="en-US" sz="2400" b="1" kern="0" dirty="0">
                  <a:solidFill>
                    <a:prstClr val="white"/>
                  </a:solidFill>
                  <a:latin typeface="Calibri"/>
                  <a:ea typeface="Meiryo UI"/>
                </a:endParaRPr>
              </a:p>
            </p:txBody>
          </p:sp>
        </p:grpSp>
        <p:pic>
          <p:nvPicPr>
            <p:cNvPr id="6" name="Picture 2" descr="C:\Users\toa27839.TOA\AppData\Local\Temp\notesEA312D\Bubble_material_noshadow-01.png">
              <a:extLst>
                <a:ext uri="{FF2B5EF4-FFF2-40B4-BE49-F238E27FC236}">
                  <a16:creationId xmlns:a16="http://schemas.microsoft.com/office/drawing/2014/main" id="{F0812268-C73D-8A37-1899-B7FDC6C9E2A6}"/>
                </a:ext>
              </a:extLst>
            </p:cNvPr>
            <p:cNvPicPr>
              <a:picLocks noChangeAspect="1" noChangeArrowheads="1"/>
            </p:cNvPicPr>
            <p:nvPr/>
          </p:nvPicPr>
          <p:blipFill rotWithShape="1">
            <a:blip r:embed="rId17"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9514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グループ化 41"/>
          <p:cNvGrpSpPr/>
          <p:nvPr/>
        </p:nvGrpSpPr>
        <p:grpSpPr>
          <a:xfrm>
            <a:off x="1622181" y="288390"/>
            <a:ext cx="2053631" cy="1949899"/>
            <a:chOff x="2645711" y="841076"/>
            <a:chExt cx="2667654" cy="2532159"/>
          </a:xfrm>
        </p:grpSpPr>
        <p:grpSp>
          <p:nvGrpSpPr>
            <p:cNvPr id="43" name="グループ化 42"/>
            <p:cNvGrpSpPr/>
            <p:nvPr/>
          </p:nvGrpSpPr>
          <p:grpSpPr>
            <a:xfrm>
              <a:off x="2951391" y="1221263"/>
              <a:ext cx="2030342" cy="1771248"/>
              <a:chOff x="2951391" y="1221263"/>
              <a:chExt cx="2030342" cy="1771248"/>
            </a:xfrm>
          </p:grpSpPr>
          <p:sp>
            <p:nvSpPr>
              <p:cNvPr id="45" name="円/楕円 44"/>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3600" kern="0">
                  <a:solidFill>
                    <a:prstClr val="white"/>
                  </a:solidFill>
                  <a:latin typeface="Meiryo UI"/>
                  <a:ea typeface="Meiryo UI"/>
                </a:endParaRPr>
              </a:p>
            </p:txBody>
          </p:sp>
          <p:sp>
            <p:nvSpPr>
              <p:cNvPr id="46" name="角丸四角形 45"/>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2800" b="1" kern="0" dirty="0">
                    <a:solidFill>
                      <a:prstClr val="white"/>
                    </a:solidFill>
                    <a:latin typeface="Calibri"/>
                    <a:ea typeface="Meiryo UI"/>
                  </a:rPr>
                  <a:t>AMP</a:t>
                </a:r>
                <a:endParaRPr kumimoji="0" lang="ja-JP" altLang="en-US" sz="2400" b="1" kern="0" dirty="0">
                  <a:solidFill>
                    <a:prstClr val="white"/>
                  </a:solidFill>
                  <a:latin typeface="Calibri"/>
                  <a:ea typeface="Meiryo UI"/>
                </a:endParaRPr>
              </a:p>
            </p:txBody>
          </p:sp>
        </p:grpSp>
        <p:pic>
          <p:nvPicPr>
            <p:cNvPr id="44"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l="18633" t="5301" r="3622" b="14257"/>
            <a:stretch/>
          </p:blipFill>
          <p:spPr bwMode="auto">
            <a:xfrm>
              <a:off x="2645711" y="841076"/>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102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129660" y="5240565"/>
            <a:ext cx="4178300" cy="226672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137" name="正方形/長方形 136"/>
          <p:cNvSpPr/>
          <p:nvPr/>
        </p:nvSpPr>
        <p:spPr>
          <a:xfrm>
            <a:off x="5351086" y="975556"/>
            <a:ext cx="2267184" cy="554202"/>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AMP module</a:t>
            </a:r>
            <a:endParaRPr lang="ja-JP" altLang="en-US" sz="3000" dirty="0">
              <a:solidFill>
                <a:schemeClr val="accent6">
                  <a:lumMod val="75000"/>
                </a:schemeClr>
              </a:solidFill>
              <a:latin typeface="Calibri"/>
            </a:endParaRPr>
          </a:p>
        </p:txBody>
      </p:sp>
      <p:pic>
        <p:nvPicPr>
          <p:cNvPr id="74" name="Picture 5"/>
          <p:cNvPicPr>
            <a:picLocks noChangeAspect="1" noChangeArrowheads="1"/>
          </p:cNvPicPr>
          <p:nvPr/>
        </p:nvPicPr>
        <p:blipFill>
          <a:blip r:embed="rId5"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8" name="正方形/長方形 77"/>
          <p:cNvSpPr/>
          <p:nvPr/>
        </p:nvSpPr>
        <p:spPr>
          <a:xfrm>
            <a:off x="3147623" y="3033099"/>
            <a:ext cx="10084617" cy="969524"/>
          </a:xfrm>
          <a:prstGeom prst="rect">
            <a:avLst/>
          </a:prstGeom>
        </p:spPr>
        <p:txBody>
          <a:bodyPr wrap="square" lIns="137187" tIns="68594" rIns="137187" bIns="68594">
            <a:spAutoFit/>
          </a:bodyPr>
          <a:lstStyle/>
          <a:p>
            <a:pPr marL="428711" indent="-428711">
              <a:buFontTx/>
              <a:buChar char="-"/>
            </a:pPr>
            <a:r>
              <a:rPr lang="en-US" altLang="ja-JP" dirty="0">
                <a:solidFill>
                  <a:srgbClr val="5F5F5F"/>
                </a:solidFill>
                <a:latin typeface="Calibri"/>
              </a:rPr>
              <a:t>Class D</a:t>
            </a:r>
          </a:p>
          <a:p>
            <a:pPr marL="428711" indent="-428711">
              <a:buFontTx/>
              <a:buChar char="-"/>
            </a:pPr>
            <a:r>
              <a:rPr lang="en-US" altLang="ja-JP" dirty="0">
                <a:solidFill>
                  <a:srgbClr val="5F5F5F"/>
                </a:solidFill>
                <a:latin typeface="Calibri"/>
              </a:rPr>
              <a:t>Module AMP unit, easy installation.</a:t>
            </a:r>
            <a:br>
              <a:rPr lang="en-US" altLang="ja-JP" dirty="0">
                <a:solidFill>
                  <a:srgbClr val="5F5F5F"/>
                </a:solidFill>
                <a:latin typeface="Calibri"/>
              </a:rPr>
            </a:br>
            <a:endParaRPr lang="en-US" altLang="ja-JP" dirty="0">
              <a:solidFill>
                <a:srgbClr val="5F5F5F"/>
              </a:solidFill>
              <a:latin typeface="Calibri"/>
            </a:endParaRPr>
          </a:p>
        </p:txBody>
      </p:sp>
      <p:pic>
        <p:nvPicPr>
          <p:cNvPr id="41"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490169" y="1498532"/>
            <a:ext cx="2503467" cy="156953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098" name="Picture 2"/>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10549140" y="1651267"/>
            <a:ext cx="2251002" cy="1712060"/>
          </a:xfrm>
          <a:prstGeom prst="rect">
            <a:avLst/>
          </a:prstGeom>
          <a:noFill/>
          <a:ln w="28575">
            <a:solidFill>
              <a:schemeClr val="bg1"/>
            </a:solidFill>
            <a:miter lim="800000"/>
            <a:headEnd/>
            <a:tailEnd/>
          </a:ln>
          <a:extLst>
            <a:ext uri="{909E8E84-426E-40DD-AFC4-6F175D3DCCD1}">
              <a14:hiddenFill xmlns:a14="http://schemas.microsoft.com/office/drawing/2010/main">
                <a:solidFill>
                  <a:schemeClr val="accent1"/>
                </a:solidFill>
              </a14:hiddenFill>
            </a:ext>
          </a:extLst>
        </p:spPr>
      </p:pic>
      <p:grpSp>
        <p:nvGrpSpPr>
          <p:cNvPr id="6" name="グループ化 5"/>
          <p:cNvGrpSpPr/>
          <p:nvPr/>
        </p:nvGrpSpPr>
        <p:grpSpPr>
          <a:xfrm>
            <a:off x="3136866" y="4310608"/>
            <a:ext cx="10419447" cy="1477328"/>
            <a:chOff x="2091002" y="2573491"/>
            <a:chExt cx="6945494" cy="984480"/>
          </a:xfrm>
        </p:grpSpPr>
        <p:sp>
          <p:nvSpPr>
            <p:cNvPr id="2" name="正方形/長方形 1"/>
            <p:cNvSpPr/>
            <p:nvPr/>
          </p:nvSpPr>
          <p:spPr>
            <a:xfrm>
              <a:off x="2091002" y="2573491"/>
              <a:ext cx="6945494" cy="984480"/>
            </a:xfrm>
            <a:prstGeom prst="rect">
              <a:avLst/>
            </a:prstGeom>
          </p:spPr>
          <p:txBody>
            <a:bodyPr wrap="square">
              <a:spAutoFit/>
            </a:bodyPr>
            <a:lstStyle/>
            <a:p>
              <a:pPr marL="428711" indent="-428711">
                <a:buFontTx/>
                <a:buChar char="-"/>
              </a:pPr>
              <a:r>
                <a:rPr lang="en-US" altLang="ja-JP" dirty="0">
                  <a:solidFill>
                    <a:srgbClr val="5F5F5F"/>
                  </a:solidFill>
                  <a:latin typeface="Calibri"/>
                </a:rPr>
                <a:t>VX-015DA: 1ch, 150W</a:t>
              </a:r>
              <a:r>
                <a:rPr lang="ja-JP" altLang="en-US" dirty="0">
                  <a:solidFill>
                    <a:srgbClr val="5F5F5F"/>
                  </a:solidFill>
                  <a:latin typeface="Calibri"/>
                </a:rPr>
                <a:t>　</a:t>
              </a:r>
              <a:r>
                <a:rPr lang="en-US" altLang="ja-JP" dirty="0">
                  <a:solidFill>
                    <a:srgbClr val="5F5F5F"/>
                  </a:solidFill>
                  <a:latin typeface="Calibri"/>
                </a:rPr>
                <a:t>VX-030DA: 1ch, 300W</a:t>
              </a:r>
              <a:r>
                <a:rPr lang="ja-JP" altLang="en-US" dirty="0">
                  <a:solidFill>
                    <a:srgbClr val="5F5F5F"/>
                  </a:solidFill>
                  <a:latin typeface="Calibri"/>
                </a:rPr>
                <a:t>　</a:t>
              </a:r>
              <a:r>
                <a:rPr lang="en-US" altLang="ja-JP" dirty="0">
                  <a:solidFill>
                    <a:srgbClr val="5F5F5F"/>
                  </a:solidFill>
                  <a:latin typeface="Calibri"/>
                </a:rPr>
                <a:t>VX-050DA: 1ch, 500W</a:t>
              </a:r>
            </a:p>
            <a:p>
              <a:pPr marL="428711" indent="-428711">
                <a:buFontTx/>
                <a:buChar char="-"/>
              </a:pPr>
              <a:r>
                <a:rPr lang="en-US" altLang="ja-JP" dirty="0">
                  <a:solidFill>
                    <a:srgbClr val="5F5F5F"/>
                  </a:solidFill>
                  <a:latin typeface="Calibri"/>
                </a:rPr>
                <a:t>DC Power is supplied by VX-3000DS</a:t>
              </a:r>
            </a:p>
            <a:p>
              <a:pPr marL="428711" indent="-428711">
                <a:buFontTx/>
                <a:buChar char="-"/>
              </a:pPr>
              <a:r>
                <a:rPr lang="en-US" altLang="ja-JP" dirty="0">
                  <a:solidFill>
                    <a:srgbClr val="5F5F5F"/>
                  </a:solidFill>
                  <a:latin typeface="Calibri"/>
                </a:rPr>
                <a:t>for 50V, 70V, 100V line</a:t>
              </a:r>
              <a:r>
                <a:rPr lang="ja-JP" altLang="en-US" dirty="0">
                  <a:solidFill>
                    <a:srgbClr val="5F5F5F"/>
                  </a:solidFill>
                  <a:latin typeface="Calibri"/>
                </a:rPr>
                <a:t> </a:t>
              </a:r>
              <a:r>
                <a:rPr lang="en-US" altLang="ja-JP" dirty="0">
                  <a:solidFill>
                    <a:srgbClr val="5F5F5F"/>
                  </a:solidFill>
                  <a:latin typeface="Calibri"/>
                </a:rPr>
                <a:t>selectable</a:t>
              </a:r>
            </a:p>
            <a:p>
              <a:pPr marL="428711" indent="-428711">
                <a:buFontTx/>
                <a:buChar char="-"/>
              </a:pPr>
              <a:r>
                <a:rPr lang="en-US" altLang="ja-JP" dirty="0">
                  <a:solidFill>
                    <a:srgbClr val="5F5F5F"/>
                  </a:solidFill>
                  <a:latin typeface="Calibri"/>
                </a:rPr>
                <a:t>Sleep mode: makes the amplifier not engaged in broadcasting turned off, </a:t>
              </a:r>
              <a:br>
                <a:rPr lang="en-US" altLang="ja-JP" dirty="0">
                  <a:solidFill>
                    <a:srgbClr val="5F5F5F"/>
                  </a:solidFill>
                  <a:latin typeface="Calibri"/>
                </a:rPr>
              </a:br>
              <a:r>
                <a:rPr lang="en-US" altLang="ja-JP" dirty="0">
                  <a:solidFill>
                    <a:srgbClr val="5F5F5F"/>
                  </a:solidFill>
                  <a:latin typeface="Calibri"/>
                </a:rPr>
                <a:t>                       stopping the built-in fan operation.</a:t>
              </a:r>
              <a:endParaRPr lang="ja-JP" altLang="en-US" dirty="0">
                <a:solidFill>
                  <a:srgbClr val="5F5F5F"/>
                </a:solidFill>
                <a:latin typeface="Calibri"/>
              </a:endParaRPr>
            </a:p>
          </p:txBody>
        </p:sp>
        <p:sp>
          <p:nvSpPr>
            <p:cNvPr id="23" name="四角形吹き出し 22"/>
            <p:cNvSpPr/>
            <p:nvPr/>
          </p:nvSpPr>
          <p:spPr>
            <a:xfrm>
              <a:off x="5868144" y="2933539"/>
              <a:ext cx="2785103" cy="203233"/>
            </a:xfrm>
            <a:prstGeom prst="wedgeRectCallout">
              <a:avLst>
                <a:gd name="adj1" fmla="val -43796"/>
                <a:gd name="adj2" fmla="val 5825"/>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1DS can be connected to Max 2,000W or 8ch</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grpSp>
      <p:grpSp>
        <p:nvGrpSpPr>
          <p:cNvPr id="5" name="グループ化 4"/>
          <p:cNvGrpSpPr/>
          <p:nvPr/>
        </p:nvGrpSpPr>
        <p:grpSpPr>
          <a:xfrm>
            <a:off x="3741471" y="5892830"/>
            <a:ext cx="5136896" cy="1640304"/>
            <a:chOff x="4785781" y="3732296"/>
            <a:chExt cx="3424201" cy="1093086"/>
          </a:xfrm>
        </p:grpSpPr>
        <p:pic>
          <p:nvPicPr>
            <p:cNvPr id="1027" name="Picture 3"/>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455776" y="4089679"/>
              <a:ext cx="2754206" cy="73570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4" name="四角形吹き出し 23"/>
            <p:cNvSpPr/>
            <p:nvPr/>
          </p:nvSpPr>
          <p:spPr>
            <a:xfrm>
              <a:off x="4785781" y="3732296"/>
              <a:ext cx="2710306" cy="364256"/>
            </a:xfrm>
            <a:prstGeom prst="wedgeRectCallout">
              <a:avLst>
                <a:gd name="adj1" fmla="val -98"/>
                <a:gd name="adj2" fmla="val 75803"/>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50V - 70V - 100V settings are </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easily changed by this switch.</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pic>
          <p:nvPicPr>
            <p:cNvPr id="2052" name="Picture 4"/>
            <p:cNvPicPr>
              <a:picLocks noChangeAspect="1" noChangeArrowheads="1"/>
            </p:cNvPicPr>
            <p:nvPr/>
          </p:nvPicPr>
          <p:blipFill>
            <a:blip r:embed="rId9" cstate="print">
              <a:clrChange>
                <a:clrFrom>
                  <a:srgbClr val="000000"/>
                </a:clrFrom>
                <a:clrTo>
                  <a:srgbClr val="000000">
                    <a:alpha val="0"/>
                  </a:srgbClr>
                </a:clrTo>
              </a:clrChange>
              <a:duotone>
                <a:schemeClr val="accent6">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716515" y="3754203"/>
              <a:ext cx="665821" cy="3169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3074" name="Picture 2" descr="G:\TCL\Products\Products data\VX\VX-3000\Photo\VX-3000 ph2\vxmodule_pn1e.jpg"/>
          <p:cNvPicPr>
            <a:picLocks noChangeAspect="1" noChangeArrowheads="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904490" y="1590028"/>
            <a:ext cx="3790721" cy="1627688"/>
          </a:xfrm>
          <a:prstGeom prst="rect">
            <a:avLst/>
          </a:prstGeom>
          <a:noFill/>
          <a:extLst>
            <a:ext uri="{909E8E84-426E-40DD-AFC4-6F175D3DCCD1}">
              <a14:hiddenFill xmlns:a14="http://schemas.microsoft.com/office/drawing/2010/main">
                <a:solidFill>
                  <a:srgbClr val="FFFFFF"/>
                </a:solidFill>
              </a14:hiddenFill>
            </a:ext>
          </a:extLst>
        </p:spPr>
      </p:pic>
      <p:sp>
        <p:nvSpPr>
          <p:cNvPr id="3" name="フリーフォーム 2"/>
          <p:cNvSpPr/>
          <p:nvPr/>
        </p:nvSpPr>
        <p:spPr>
          <a:xfrm>
            <a:off x="5848350" y="6610349"/>
            <a:ext cx="1514500" cy="327269"/>
          </a:xfrm>
          <a:custGeom>
            <a:avLst/>
            <a:gdLst>
              <a:gd name="connsiteX0" fmla="*/ 904352 w 904352"/>
              <a:gd name="connsiteY0" fmla="*/ 341644 h 341644"/>
              <a:gd name="connsiteX1" fmla="*/ 0 w 904352"/>
              <a:gd name="connsiteY1" fmla="*/ 0 h 341644"/>
            </a:gdLst>
            <a:ahLst/>
            <a:cxnLst>
              <a:cxn ang="0">
                <a:pos x="connsiteX0" y="connsiteY0"/>
              </a:cxn>
              <a:cxn ang="0">
                <a:pos x="connsiteX1" y="connsiteY1"/>
              </a:cxn>
            </a:cxnLst>
            <a:rect l="l" t="t" r="r" b="b"/>
            <a:pathLst>
              <a:path w="904352" h="341644">
                <a:moveTo>
                  <a:pt x="904352" y="341644"/>
                </a:moveTo>
                <a:lnTo>
                  <a:pt x="0" y="0"/>
                </a:lnTo>
              </a:path>
            </a:pathLst>
          </a:custGeom>
          <a:no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31" name="四角形吹き出し 30"/>
          <p:cNvSpPr/>
          <p:nvPr/>
        </p:nvSpPr>
        <p:spPr>
          <a:xfrm>
            <a:off x="3762406" y="3715196"/>
            <a:ext cx="9545554" cy="310475"/>
          </a:xfrm>
          <a:prstGeom prst="wedgeRectCallout">
            <a:avLst>
              <a:gd name="adj1" fmla="val -43796"/>
              <a:gd name="adj2" fmla="val 5825"/>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Even if you do not stop a system, can change AMP module just to turn off power of the applicable frame.</a:t>
            </a:r>
          </a:p>
        </p:txBody>
      </p:sp>
      <p:grpSp>
        <p:nvGrpSpPr>
          <p:cNvPr id="7" name="グループ化 6"/>
          <p:cNvGrpSpPr/>
          <p:nvPr/>
        </p:nvGrpSpPr>
        <p:grpSpPr>
          <a:xfrm>
            <a:off x="4588200" y="1097060"/>
            <a:ext cx="618693" cy="216601"/>
            <a:chOff x="2843808" y="339502"/>
            <a:chExt cx="664196" cy="232463"/>
          </a:xfrm>
        </p:grpSpPr>
        <p:pic>
          <p:nvPicPr>
            <p:cNvPr id="47" name="Picture 3"/>
            <p:cNvPicPr>
              <a:picLocks noChangeAspect="1" noChangeArrowheads="1"/>
            </p:cNvPicPr>
            <p:nvPr/>
          </p:nvPicPr>
          <p:blipFill rotWithShape="1">
            <a:blip r:embed="rId11"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auto">
            <a:xfrm>
              <a:off x="2843808" y="339502"/>
              <a:ext cx="345081" cy="2195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8" name="Picture 3"/>
            <p:cNvPicPr>
              <a:picLocks noChangeAspect="1" noChangeArrowheads="1"/>
            </p:cNvPicPr>
            <p:nvPr/>
          </p:nvPicPr>
          <p:blipFill rotWithShape="1">
            <a:blip r:embed="rId12"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auto">
            <a:xfrm>
              <a:off x="3003026" y="345970"/>
              <a:ext cx="345081" cy="2195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9" name="Picture 3"/>
            <p:cNvPicPr>
              <a:picLocks noChangeAspect="1" noChangeArrowheads="1"/>
            </p:cNvPicPr>
            <p:nvPr/>
          </p:nvPicPr>
          <p:blipFill rotWithShape="1">
            <a:blip r:embed="rId11"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auto">
            <a:xfrm>
              <a:off x="3162923" y="352380"/>
              <a:ext cx="345081" cy="2195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50" name="グループ化 49"/>
          <p:cNvGrpSpPr/>
          <p:nvPr/>
        </p:nvGrpSpPr>
        <p:grpSpPr>
          <a:xfrm>
            <a:off x="4590279" y="973232"/>
            <a:ext cx="618693" cy="216601"/>
            <a:chOff x="2843808" y="339502"/>
            <a:chExt cx="664196" cy="232463"/>
          </a:xfrm>
        </p:grpSpPr>
        <p:pic>
          <p:nvPicPr>
            <p:cNvPr id="51" name="Picture 3"/>
            <p:cNvPicPr>
              <a:picLocks noChangeAspect="1" noChangeArrowheads="1"/>
            </p:cNvPicPr>
            <p:nvPr/>
          </p:nvPicPr>
          <p:blipFill rotWithShape="1">
            <a:blip r:embed="rId11"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auto">
            <a:xfrm>
              <a:off x="2843808" y="339502"/>
              <a:ext cx="345081" cy="2195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2" name="Picture 3"/>
            <p:cNvPicPr>
              <a:picLocks noChangeAspect="1" noChangeArrowheads="1"/>
            </p:cNvPicPr>
            <p:nvPr/>
          </p:nvPicPr>
          <p:blipFill rotWithShape="1">
            <a:blip r:embed="rId12"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auto">
            <a:xfrm>
              <a:off x="3003026" y="345970"/>
              <a:ext cx="345081" cy="2195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3" name="Picture 3"/>
            <p:cNvPicPr>
              <a:picLocks noChangeAspect="1" noChangeArrowheads="1"/>
            </p:cNvPicPr>
            <p:nvPr/>
          </p:nvPicPr>
          <p:blipFill rotWithShape="1">
            <a:blip r:embed="rId11"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auto">
            <a:xfrm>
              <a:off x="3162923" y="352380"/>
              <a:ext cx="345081" cy="2195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32" name="円/楕円 31"/>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円/楕円 32"/>
          <p:cNvSpPr/>
          <p:nvPr/>
        </p:nvSpPr>
        <p:spPr>
          <a:xfrm>
            <a:off x="145116" y="513842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9" name="グループ化 38">
            <a:extLst>
              <a:ext uri="{FF2B5EF4-FFF2-40B4-BE49-F238E27FC236}">
                <a16:creationId xmlns:a16="http://schemas.microsoft.com/office/drawing/2014/main" id="{AC3EE25E-2DBC-4F30-AEA2-2B334872466B}"/>
              </a:ext>
            </a:extLst>
          </p:cNvPr>
          <p:cNvGrpSpPr/>
          <p:nvPr/>
        </p:nvGrpSpPr>
        <p:grpSpPr>
          <a:xfrm rot="544062">
            <a:off x="8171098" y="5427801"/>
            <a:ext cx="594864" cy="564816"/>
            <a:chOff x="2730446" y="977038"/>
            <a:chExt cx="2425139" cy="2301962"/>
          </a:xfrm>
          <a:effectLst>
            <a:outerShdw blurRad="38100" dist="38100" dir="8100000" algn="tr" rotWithShape="0">
              <a:prstClr val="black">
                <a:alpha val="40000"/>
              </a:prstClr>
            </a:outerShdw>
          </a:effectLst>
        </p:grpSpPr>
        <p:grpSp>
          <p:nvGrpSpPr>
            <p:cNvPr id="40" name="グループ化 39">
              <a:extLst>
                <a:ext uri="{FF2B5EF4-FFF2-40B4-BE49-F238E27FC236}">
                  <a16:creationId xmlns:a16="http://schemas.microsoft.com/office/drawing/2014/main" id="{2414A891-F4AE-4910-B14A-464EA51D18D8}"/>
                </a:ext>
              </a:extLst>
            </p:cNvPr>
            <p:cNvGrpSpPr/>
            <p:nvPr/>
          </p:nvGrpSpPr>
          <p:grpSpPr>
            <a:xfrm>
              <a:off x="2991168" y="1221263"/>
              <a:ext cx="1944215" cy="1771248"/>
              <a:chOff x="2991168" y="1221263"/>
              <a:chExt cx="1944215" cy="1771248"/>
            </a:xfrm>
          </p:grpSpPr>
          <p:sp>
            <p:nvSpPr>
              <p:cNvPr id="55" name="円/楕円 56">
                <a:extLst>
                  <a:ext uri="{FF2B5EF4-FFF2-40B4-BE49-F238E27FC236}">
                    <a16:creationId xmlns:a16="http://schemas.microsoft.com/office/drawing/2014/main" id="{E49D135B-C573-42E1-AAB6-4A79904B8DC9}"/>
                  </a:ext>
                </a:extLst>
              </p:cNvPr>
              <p:cNvSpPr/>
              <p:nvPr/>
            </p:nvSpPr>
            <p:spPr>
              <a:xfrm>
                <a:off x="2991168" y="1221263"/>
                <a:ext cx="1944215" cy="1771248"/>
              </a:xfrm>
              <a:prstGeom prst="ellipse">
                <a:avLst/>
              </a:prstGeom>
              <a:solidFill>
                <a:schemeClr val="accent6"/>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56" name="角丸四角形 57">
                <a:extLst>
                  <a:ext uri="{FF2B5EF4-FFF2-40B4-BE49-F238E27FC236}">
                    <a16:creationId xmlns:a16="http://schemas.microsoft.com/office/drawing/2014/main" id="{FBA2D153-1BCC-4C5F-99E5-8C304DC14FE1}"/>
                  </a:ext>
                </a:extLst>
              </p:cNvPr>
              <p:cNvSpPr/>
              <p:nvPr/>
            </p:nvSpPr>
            <p:spPr>
              <a:xfrm>
                <a:off x="3111526" y="1646029"/>
                <a:ext cx="1677970" cy="786535"/>
              </a:xfrm>
              <a:prstGeom prst="roundRect">
                <a:avLst/>
              </a:prstGeom>
              <a:solidFill>
                <a:schemeClr val="accent6"/>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v.5.1</a:t>
                </a:r>
                <a:endParaRPr kumimoji="0" lang="ja-JP" altLang="en-US" sz="1400" b="1" kern="0" dirty="0">
                  <a:solidFill>
                    <a:prstClr val="white"/>
                  </a:solidFill>
                  <a:latin typeface="Calibri"/>
                  <a:ea typeface="Meiryo UI"/>
                </a:endParaRPr>
              </a:p>
            </p:txBody>
          </p:sp>
        </p:grpSp>
        <p:pic>
          <p:nvPicPr>
            <p:cNvPr id="54" name="Picture 2" descr="C:\Users\toa27839.TOA\AppData\Local\Temp\notesEA312D\Bubble_material_noshadow-01.png">
              <a:extLst>
                <a:ext uri="{FF2B5EF4-FFF2-40B4-BE49-F238E27FC236}">
                  <a16:creationId xmlns:a16="http://schemas.microsoft.com/office/drawing/2014/main" id="{4203B07D-3189-4F6F-BFC6-A9F07A9BC607}"/>
                </a:ext>
              </a:extLst>
            </p:cNvPr>
            <p:cNvPicPr>
              <a:picLocks noChangeAspect="1" noChangeArrowheads="1"/>
            </p:cNvPicPr>
            <p:nvPr/>
          </p:nvPicPr>
          <p:blipFill rotWithShape="1">
            <a:blip r:embed="rId13" cstate="print">
              <a:extLst>
                <a:ext uri="{28A0092B-C50C-407E-A947-70E740481C1C}">
                  <a14:useLocalDpi xmlns:a14="http://schemas.microsoft.com/office/drawing/2010/main" val="0"/>
                </a:ext>
              </a:extLst>
            </a:blip>
            <a:srcRect/>
            <a:stretch/>
          </p:blipFill>
          <p:spPr bwMode="auto">
            <a:xfrm>
              <a:off x="2730446" y="977038"/>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716336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グループ化 27"/>
          <p:cNvGrpSpPr/>
          <p:nvPr/>
        </p:nvGrpSpPr>
        <p:grpSpPr>
          <a:xfrm>
            <a:off x="1622181" y="288390"/>
            <a:ext cx="2053631" cy="1949899"/>
            <a:chOff x="2645711" y="841077"/>
            <a:chExt cx="2667654" cy="2532159"/>
          </a:xfrm>
        </p:grpSpPr>
        <p:grpSp>
          <p:nvGrpSpPr>
            <p:cNvPr id="30" name="グループ化 29"/>
            <p:cNvGrpSpPr/>
            <p:nvPr/>
          </p:nvGrpSpPr>
          <p:grpSpPr>
            <a:xfrm>
              <a:off x="2951391" y="1221263"/>
              <a:ext cx="2030342" cy="1771248"/>
              <a:chOff x="2951391" y="1221263"/>
              <a:chExt cx="2030342" cy="1771248"/>
            </a:xfrm>
          </p:grpSpPr>
          <p:sp>
            <p:nvSpPr>
              <p:cNvPr id="35" name="円/楕円 34"/>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3600" kern="0">
                  <a:solidFill>
                    <a:prstClr val="white"/>
                  </a:solidFill>
                  <a:latin typeface="Meiryo UI"/>
                  <a:ea typeface="Meiryo UI"/>
                </a:endParaRPr>
              </a:p>
            </p:txBody>
          </p:sp>
          <p:sp>
            <p:nvSpPr>
              <p:cNvPr id="36" name="角丸四角形 35"/>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2800" b="1" kern="0" dirty="0" err="1">
                    <a:solidFill>
                      <a:prstClr val="white"/>
                    </a:solidFill>
                    <a:latin typeface="Calibri"/>
                    <a:ea typeface="Meiryo UI"/>
                  </a:rPr>
                  <a:t>SPline</a:t>
                </a:r>
                <a:endParaRPr kumimoji="0" lang="ja-JP" altLang="en-US" sz="2400" b="1" kern="0" dirty="0">
                  <a:solidFill>
                    <a:prstClr val="white"/>
                  </a:solidFill>
                  <a:latin typeface="Calibri"/>
                  <a:ea typeface="Meiryo UI"/>
                </a:endParaRPr>
              </a:p>
            </p:txBody>
          </p:sp>
        </p:grpSp>
        <p:pic>
          <p:nvPicPr>
            <p:cNvPr id="34" name="Picture 2" descr="C:\Users\toa27839.TOA\AppData\Local\Temp\notesEA312D\Bubble_material_noshadow-01.png"/>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45711" y="84107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137" name="正方形/長方形 136"/>
          <p:cNvSpPr/>
          <p:nvPr/>
        </p:nvSpPr>
        <p:spPr>
          <a:xfrm>
            <a:off x="5351085" y="975556"/>
            <a:ext cx="2141270" cy="554202"/>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Speaker line</a:t>
            </a:r>
            <a:endParaRPr lang="ja-JP" altLang="en-US" sz="3000" dirty="0">
              <a:solidFill>
                <a:schemeClr val="accent6">
                  <a:lumMod val="75000"/>
                </a:schemeClr>
              </a:solidFill>
              <a:latin typeface="Calibri"/>
            </a:endParaRPr>
          </a:p>
        </p:txBody>
      </p:sp>
      <p:pic>
        <p:nvPicPr>
          <p:cNvPr id="74" name="Picture 5"/>
          <p:cNvPicPr>
            <a:picLocks noChangeAspect="1" noChangeArrowheads="1"/>
          </p:cNvPicPr>
          <p:nvPr/>
        </p:nvPicPr>
        <p:blipFill>
          <a:blip r:embed="rId3"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4" name="正方形/長方形 23"/>
          <p:cNvSpPr/>
          <p:nvPr/>
        </p:nvSpPr>
        <p:spPr>
          <a:xfrm>
            <a:off x="2213741" y="2306824"/>
            <a:ext cx="4532053" cy="415527"/>
          </a:xfrm>
          <a:prstGeom prst="rect">
            <a:avLst/>
          </a:prstGeom>
        </p:spPr>
        <p:txBody>
          <a:bodyPr wrap="square" lIns="137187" tIns="68594" rIns="137187" bIns="68594">
            <a:spAutoFit/>
          </a:bodyPr>
          <a:lstStyle/>
          <a:p>
            <a:pPr marL="266753" indent="-266753">
              <a:buFontTx/>
              <a:buChar char="-"/>
            </a:pPr>
            <a:r>
              <a:rPr lang="en-US" altLang="ja-JP" dirty="0">
                <a:solidFill>
                  <a:srgbClr val="5F5F5F"/>
                </a:solidFill>
                <a:latin typeface="Calibri"/>
                <a:cs typeface="Consolas" panose="020B0609020204030204" pitchFamily="49" charset="0"/>
              </a:rPr>
              <a:t>2 wiring, 3 wiring, 4wiring</a:t>
            </a:r>
          </a:p>
        </p:txBody>
      </p:sp>
      <p:pic>
        <p:nvPicPr>
          <p:cNvPr id="3074"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155088" y="2861050"/>
            <a:ext cx="4221114" cy="20787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75"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189817" y="4939778"/>
            <a:ext cx="4152718" cy="25106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76" name="Picture 4"/>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849028" y="2778649"/>
            <a:ext cx="3361619" cy="2429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 name="正方形/長方形 39"/>
          <p:cNvSpPr/>
          <p:nvPr/>
        </p:nvSpPr>
        <p:spPr>
          <a:xfrm>
            <a:off x="5382117" y="1698084"/>
            <a:ext cx="4429005" cy="415527"/>
          </a:xfrm>
          <a:prstGeom prst="rect">
            <a:avLst/>
          </a:prstGeom>
        </p:spPr>
        <p:txBody>
          <a:bodyPr wrap="square" lIns="137187" tIns="68594" rIns="137187" bIns="68594">
            <a:spAutoFit/>
          </a:bodyPr>
          <a:lstStyle/>
          <a:p>
            <a:pPr marL="266753" indent="-266753">
              <a:buFontTx/>
              <a:buChar char="-"/>
            </a:pPr>
            <a:r>
              <a:rPr lang="en-US" altLang="ja-JP" dirty="0">
                <a:solidFill>
                  <a:srgbClr val="5F5F5F"/>
                </a:solidFill>
                <a:latin typeface="Calibri"/>
                <a:cs typeface="Consolas" panose="020B0609020204030204" pitchFamily="49" charset="0"/>
              </a:rPr>
              <a:t>Hi-Z 50V, 70V, 100V line</a:t>
            </a:r>
            <a:endParaRPr lang="ja-JP" altLang="en-US" dirty="0">
              <a:solidFill>
                <a:srgbClr val="5F5F5F"/>
              </a:solidFill>
              <a:latin typeface="Calibri"/>
              <a:cs typeface="Consolas" panose="020B0609020204030204" pitchFamily="49" charset="0"/>
            </a:endParaRPr>
          </a:p>
        </p:txBody>
      </p:sp>
      <p:pic>
        <p:nvPicPr>
          <p:cNvPr id="3077" name="Picture 5"/>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804862" y="5160689"/>
            <a:ext cx="3395837" cy="24538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1" name="正方形/長方形 40"/>
          <p:cNvSpPr/>
          <p:nvPr/>
        </p:nvSpPr>
        <p:spPr>
          <a:xfrm>
            <a:off x="7290892" y="2306824"/>
            <a:ext cx="6589495" cy="415527"/>
          </a:xfrm>
          <a:prstGeom prst="rect">
            <a:avLst/>
          </a:prstGeom>
        </p:spPr>
        <p:txBody>
          <a:bodyPr wrap="square" lIns="137187" tIns="68594" rIns="137187" bIns="68594">
            <a:spAutoFit/>
          </a:bodyPr>
          <a:lstStyle/>
          <a:p>
            <a:pPr marL="266753" indent="-266753">
              <a:buFontTx/>
              <a:buChar char="-"/>
            </a:pPr>
            <a:r>
              <a:rPr lang="en-US" altLang="ja-JP" dirty="0">
                <a:solidFill>
                  <a:srgbClr val="5F5F5F"/>
                </a:solidFill>
                <a:latin typeface="Calibri"/>
                <a:cs typeface="Consolas" panose="020B0609020204030204" pitchFamily="49" charset="0"/>
              </a:rPr>
              <a:t>High sensitive surveillance with EOL unit</a:t>
            </a:r>
            <a:endParaRPr lang="ja-JP" altLang="en-US" dirty="0">
              <a:solidFill>
                <a:srgbClr val="5F5F5F"/>
              </a:solidFill>
              <a:latin typeface="Calibri"/>
              <a:cs typeface="Consolas" panose="020B0609020204030204" pitchFamily="49" charset="0"/>
            </a:endParaRPr>
          </a:p>
        </p:txBody>
      </p:sp>
      <p:sp>
        <p:nvSpPr>
          <p:cNvPr id="23" name="正方形/長方形 22"/>
          <p:cNvSpPr/>
          <p:nvPr/>
        </p:nvSpPr>
        <p:spPr>
          <a:xfrm>
            <a:off x="11395823" y="3318931"/>
            <a:ext cx="1728392" cy="415669"/>
          </a:xfrm>
          <a:prstGeom prst="rect">
            <a:avLst/>
          </a:prstGeom>
        </p:spPr>
        <p:txBody>
          <a:bodyPr wrap="square" lIns="137187" tIns="68594" rIns="137187" bIns="68594">
            <a:spAutoFit/>
          </a:bodyPr>
          <a:lstStyle/>
          <a:p>
            <a:r>
              <a:rPr lang="en-US" altLang="ja-JP" b="1" dirty="0">
                <a:solidFill>
                  <a:srgbClr val="5F5F5F"/>
                </a:solidFill>
                <a:latin typeface="Calibri"/>
                <a:cs typeface="Consolas" panose="020B0609020204030204" pitchFamily="49" charset="0"/>
              </a:rPr>
              <a:t>@ VX-3004F</a:t>
            </a:r>
            <a:endParaRPr lang="ja-JP" altLang="en-US" b="1" dirty="0">
              <a:solidFill>
                <a:srgbClr val="5F5F5F"/>
              </a:solidFill>
              <a:latin typeface="Calibri"/>
              <a:cs typeface="Consolas" panose="020B0609020204030204" pitchFamily="49" charset="0"/>
            </a:endParaRPr>
          </a:p>
        </p:txBody>
      </p:sp>
      <p:sp>
        <p:nvSpPr>
          <p:cNvPr id="25" name="正方形/長方形 24"/>
          <p:cNvSpPr/>
          <p:nvPr/>
        </p:nvSpPr>
        <p:spPr>
          <a:xfrm>
            <a:off x="11382820" y="5372004"/>
            <a:ext cx="1728392" cy="692782"/>
          </a:xfrm>
          <a:prstGeom prst="rect">
            <a:avLst/>
          </a:prstGeom>
        </p:spPr>
        <p:txBody>
          <a:bodyPr wrap="square" lIns="137187" tIns="68594" rIns="137187" bIns="68594">
            <a:spAutoFit/>
          </a:bodyPr>
          <a:lstStyle/>
          <a:p>
            <a:r>
              <a:rPr lang="en-US" altLang="ja-JP" b="1" dirty="0">
                <a:solidFill>
                  <a:srgbClr val="5F5F5F"/>
                </a:solidFill>
                <a:latin typeface="Calibri"/>
                <a:cs typeface="Consolas" panose="020B0609020204030204" pitchFamily="49" charset="0"/>
              </a:rPr>
              <a:t>@ VX-3008F</a:t>
            </a:r>
          </a:p>
          <a:p>
            <a:r>
              <a:rPr lang="en-US" altLang="ja-JP" b="1" dirty="0">
                <a:solidFill>
                  <a:srgbClr val="5F5F5F"/>
                </a:solidFill>
                <a:latin typeface="Calibri"/>
                <a:cs typeface="Consolas" panose="020B0609020204030204" pitchFamily="49" charset="0"/>
              </a:rPr>
              <a:t>     VX-3016F</a:t>
            </a:r>
            <a:endParaRPr lang="ja-JP" altLang="en-US" b="1" dirty="0">
              <a:solidFill>
                <a:srgbClr val="5F5F5F"/>
              </a:solidFill>
              <a:latin typeface="Calibri"/>
              <a:cs typeface="Consolas" panose="020B0609020204030204" pitchFamily="49" charset="0"/>
            </a:endParaRPr>
          </a:p>
        </p:txBody>
      </p:sp>
      <p:sp>
        <p:nvSpPr>
          <p:cNvPr id="26" name="正方形/長方形 25"/>
          <p:cNvSpPr/>
          <p:nvPr/>
        </p:nvSpPr>
        <p:spPr>
          <a:xfrm>
            <a:off x="4126231" y="4183383"/>
            <a:ext cx="1728392" cy="415669"/>
          </a:xfrm>
          <a:prstGeom prst="rect">
            <a:avLst/>
          </a:prstGeom>
        </p:spPr>
        <p:txBody>
          <a:bodyPr wrap="square" lIns="137187" tIns="68594" rIns="137187" bIns="68594">
            <a:spAutoFit/>
          </a:bodyPr>
          <a:lstStyle/>
          <a:p>
            <a:r>
              <a:rPr lang="en-US" altLang="ja-JP" b="1" dirty="0">
                <a:solidFill>
                  <a:srgbClr val="5F5F5F"/>
                </a:solidFill>
                <a:latin typeface="Calibri"/>
                <a:cs typeface="Consolas" panose="020B0609020204030204" pitchFamily="49" charset="0"/>
              </a:rPr>
              <a:t>@ 3 wiring</a:t>
            </a:r>
            <a:endParaRPr lang="ja-JP" altLang="en-US" b="1" dirty="0">
              <a:solidFill>
                <a:srgbClr val="5F5F5F"/>
              </a:solidFill>
              <a:latin typeface="Calibri"/>
              <a:cs typeface="Consolas" panose="020B0609020204030204" pitchFamily="49" charset="0"/>
            </a:endParaRPr>
          </a:p>
        </p:txBody>
      </p:sp>
      <p:sp>
        <p:nvSpPr>
          <p:cNvPr id="27" name="正方形/長方形 26"/>
          <p:cNvSpPr/>
          <p:nvPr/>
        </p:nvSpPr>
        <p:spPr>
          <a:xfrm>
            <a:off x="2861887" y="6776738"/>
            <a:ext cx="1728392" cy="415669"/>
          </a:xfrm>
          <a:prstGeom prst="rect">
            <a:avLst/>
          </a:prstGeom>
        </p:spPr>
        <p:txBody>
          <a:bodyPr wrap="square" lIns="137187" tIns="68594" rIns="137187" bIns="68594">
            <a:spAutoFit/>
          </a:bodyPr>
          <a:lstStyle/>
          <a:p>
            <a:r>
              <a:rPr lang="en-US" altLang="ja-JP" b="1" dirty="0">
                <a:solidFill>
                  <a:srgbClr val="5F5F5F"/>
                </a:solidFill>
                <a:latin typeface="Calibri"/>
                <a:cs typeface="Consolas" panose="020B0609020204030204" pitchFamily="49" charset="0"/>
              </a:rPr>
              <a:t>@ 4 wiring</a:t>
            </a:r>
            <a:endParaRPr lang="ja-JP" altLang="en-US" b="1" dirty="0">
              <a:solidFill>
                <a:srgbClr val="5F5F5F"/>
              </a:solidFill>
              <a:latin typeface="Calibri"/>
              <a:cs typeface="Consolas" panose="020B0609020204030204" pitchFamily="49" charset="0"/>
            </a:endParaRPr>
          </a:p>
        </p:txBody>
      </p:sp>
      <p:sp>
        <p:nvSpPr>
          <p:cNvPr id="21" name="円/楕円 20"/>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円/楕円 21"/>
          <p:cNvSpPr/>
          <p:nvPr/>
        </p:nvSpPr>
        <p:spPr>
          <a:xfrm>
            <a:off x="145116" y="5350995"/>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4218028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137" name="正方形/長方形 136"/>
          <p:cNvSpPr/>
          <p:nvPr/>
        </p:nvSpPr>
        <p:spPr>
          <a:xfrm>
            <a:off x="5351085" y="975556"/>
            <a:ext cx="2141270" cy="55420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Speaker line</a:t>
            </a:r>
            <a:endParaRPr lang="ja-JP" altLang="en-US" sz="3000" dirty="0">
              <a:solidFill>
                <a:srgbClr val="F79646">
                  <a:lumMod val="75000"/>
                </a:srgbClr>
              </a:solidFill>
              <a:latin typeface="Calibri"/>
            </a:endParaRPr>
          </a:p>
        </p:txBody>
      </p:sp>
      <p:pic>
        <p:nvPicPr>
          <p:cNvPr id="74" name="Picture 5"/>
          <p:cNvPicPr>
            <a:picLocks noChangeAspect="1" noChangeArrowheads="1"/>
          </p:cNvPicPr>
          <p:nvPr/>
        </p:nvPicPr>
        <p:blipFill>
          <a:blip r:embed="rId2"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4" name="正方形/長方形 23"/>
          <p:cNvSpPr/>
          <p:nvPr/>
        </p:nvSpPr>
        <p:spPr>
          <a:xfrm>
            <a:off x="2213741" y="2306824"/>
            <a:ext cx="4532053" cy="415527"/>
          </a:xfrm>
          <a:prstGeom prst="rect">
            <a:avLst/>
          </a:prstGeom>
        </p:spPr>
        <p:txBody>
          <a:bodyPr wrap="square" lIns="137187" tIns="68594" rIns="137187" bIns="68594">
            <a:spAutoFit/>
          </a:bodyPr>
          <a:lstStyle/>
          <a:p>
            <a:pPr marL="266753" indent="-266753">
              <a:buFontTx/>
              <a:buChar char="-"/>
            </a:pPr>
            <a:r>
              <a:rPr lang="en-US" altLang="ja-JP" dirty="0">
                <a:solidFill>
                  <a:srgbClr val="5F5F5F"/>
                </a:solidFill>
                <a:latin typeface="Calibri"/>
                <a:cs typeface="Consolas" panose="020B0609020204030204" pitchFamily="49" charset="0"/>
              </a:rPr>
              <a:t>2 wiring, 3 wiring, 4wiring</a:t>
            </a:r>
          </a:p>
        </p:txBody>
      </p:sp>
      <p:pic>
        <p:nvPicPr>
          <p:cNvPr id="307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55088" y="2861050"/>
            <a:ext cx="4221114" cy="20787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75"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189817" y="4939778"/>
            <a:ext cx="4152718" cy="25106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76"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49028" y="2778649"/>
            <a:ext cx="3361619" cy="2429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77" name="Picture 5"/>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804862" y="5160689"/>
            <a:ext cx="3395837" cy="24538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1" name="正方形/長方形 40"/>
          <p:cNvSpPr/>
          <p:nvPr/>
        </p:nvSpPr>
        <p:spPr>
          <a:xfrm>
            <a:off x="7290892" y="2306824"/>
            <a:ext cx="6589495" cy="415527"/>
          </a:xfrm>
          <a:prstGeom prst="rect">
            <a:avLst/>
          </a:prstGeom>
        </p:spPr>
        <p:txBody>
          <a:bodyPr wrap="square" lIns="137187" tIns="68594" rIns="137187" bIns="68594">
            <a:spAutoFit/>
          </a:bodyPr>
          <a:lstStyle/>
          <a:p>
            <a:pPr marL="266753" indent="-266753">
              <a:buFontTx/>
              <a:buChar char="-"/>
            </a:pPr>
            <a:r>
              <a:rPr lang="en-US" altLang="ja-JP" dirty="0">
                <a:solidFill>
                  <a:srgbClr val="5F5F5F"/>
                </a:solidFill>
                <a:latin typeface="Calibri"/>
                <a:cs typeface="Consolas" panose="020B0609020204030204" pitchFamily="49" charset="0"/>
              </a:rPr>
              <a:t>High sensitive surveillance with EOL unit</a:t>
            </a:r>
            <a:endParaRPr lang="ja-JP" altLang="en-US" dirty="0">
              <a:solidFill>
                <a:srgbClr val="5F5F5F"/>
              </a:solidFill>
              <a:latin typeface="Calibri"/>
              <a:cs typeface="Consolas" panose="020B0609020204030204" pitchFamily="49" charset="0"/>
            </a:endParaRPr>
          </a:p>
        </p:txBody>
      </p:sp>
      <p:sp>
        <p:nvSpPr>
          <p:cNvPr id="23" name="正方形/長方形 22"/>
          <p:cNvSpPr/>
          <p:nvPr/>
        </p:nvSpPr>
        <p:spPr>
          <a:xfrm>
            <a:off x="11395823" y="3318931"/>
            <a:ext cx="1728392" cy="415669"/>
          </a:xfrm>
          <a:prstGeom prst="rect">
            <a:avLst/>
          </a:prstGeom>
        </p:spPr>
        <p:txBody>
          <a:bodyPr wrap="square" lIns="137187" tIns="68594" rIns="137187" bIns="68594">
            <a:spAutoFit/>
          </a:bodyPr>
          <a:lstStyle/>
          <a:p>
            <a:r>
              <a:rPr lang="en-US" altLang="ja-JP" b="1" dirty="0">
                <a:solidFill>
                  <a:srgbClr val="5F5F5F"/>
                </a:solidFill>
                <a:latin typeface="Calibri"/>
                <a:cs typeface="Consolas" panose="020B0609020204030204" pitchFamily="49" charset="0"/>
              </a:rPr>
              <a:t>@ VX-3004F</a:t>
            </a:r>
            <a:endParaRPr lang="ja-JP" altLang="en-US" b="1" dirty="0">
              <a:solidFill>
                <a:srgbClr val="5F5F5F"/>
              </a:solidFill>
              <a:latin typeface="Calibri"/>
              <a:cs typeface="Consolas" panose="020B0609020204030204" pitchFamily="49" charset="0"/>
            </a:endParaRPr>
          </a:p>
        </p:txBody>
      </p:sp>
      <p:sp>
        <p:nvSpPr>
          <p:cNvPr id="25" name="正方形/長方形 24"/>
          <p:cNvSpPr/>
          <p:nvPr/>
        </p:nvSpPr>
        <p:spPr>
          <a:xfrm>
            <a:off x="11382820" y="5372004"/>
            <a:ext cx="1728392" cy="692782"/>
          </a:xfrm>
          <a:prstGeom prst="rect">
            <a:avLst/>
          </a:prstGeom>
        </p:spPr>
        <p:txBody>
          <a:bodyPr wrap="square" lIns="137187" tIns="68594" rIns="137187" bIns="68594">
            <a:spAutoFit/>
          </a:bodyPr>
          <a:lstStyle/>
          <a:p>
            <a:r>
              <a:rPr lang="en-US" altLang="ja-JP" b="1" dirty="0">
                <a:solidFill>
                  <a:srgbClr val="5F5F5F"/>
                </a:solidFill>
                <a:latin typeface="Calibri"/>
                <a:cs typeface="Consolas" panose="020B0609020204030204" pitchFamily="49" charset="0"/>
              </a:rPr>
              <a:t>@ VX-3008F</a:t>
            </a:r>
          </a:p>
          <a:p>
            <a:r>
              <a:rPr lang="en-US" altLang="ja-JP" b="1" dirty="0">
                <a:solidFill>
                  <a:srgbClr val="5F5F5F"/>
                </a:solidFill>
                <a:latin typeface="Calibri"/>
                <a:cs typeface="Consolas" panose="020B0609020204030204" pitchFamily="49" charset="0"/>
              </a:rPr>
              <a:t>     VX-3016F</a:t>
            </a:r>
            <a:endParaRPr lang="ja-JP" altLang="en-US" b="1" dirty="0">
              <a:solidFill>
                <a:srgbClr val="5F5F5F"/>
              </a:solidFill>
              <a:latin typeface="Calibri"/>
              <a:cs typeface="Consolas" panose="020B0609020204030204" pitchFamily="49" charset="0"/>
            </a:endParaRPr>
          </a:p>
        </p:txBody>
      </p:sp>
      <p:sp>
        <p:nvSpPr>
          <p:cNvPr id="26" name="正方形/長方形 25"/>
          <p:cNvSpPr/>
          <p:nvPr/>
        </p:nvSpPr>
        <p:spPr>
          <a:xfrm>
            <a:off x="4126231" y="4183383"/>
            <a:ext cx="1728392" cy="415669"/>
          </a:xfrm>
          <a:prstGeom prst="rect">
            <a:avLst/>
          </a:prstGeom>
        </p:spPr>
        <p:txBody>
          <a:bodyPr wrap="square" lIns="137187" tIns="68594" rIns="137187" bIns="68594">
            <a:spAutoFit/>
          </a:bodyPr>
          <a:lstStyle/>
          <a:p>
            <a:r>
              <a:rPr lang="en-US" altLang="ja-JP" b="1" dirty="0">
                <a:solidFill>
                  <a:srgbClr val="5F5F5F"/>
                </a:solidFill>
                <a:latin typeface="Calibri"/>
                <a:cs typeface="Consolas" panose="020B0609020204030204" pitchFamily="49" charset="0"/>
              </a:rPr>
              <a:t>@ 3 wiring</a:t>
            </a:r>
            <a:endParaRPr lang="ja-JP" altLang="en-US" b="1" dirty="0">
              <a:solidFill>
                <a:srgbClr val="5F5F5F"/>
              </a:solidFill>
              <a:latin typeface="Calibri"/>
              <a:cs typeface="Consolas" panose="020B0609020204030204" pitchFamily="49" charset="0"/>
            </a:endParaRPr>
          </a:p>
        </p:txBody>
      </p:sp>
      <p:sp>
        <p:nvSpPr>
          <p:cNvPr id="27" name="正方形/長方形 26"/>
          <p:cNvSpPr/>
          <p:nvPr/>
        </p:nvSpPr>
        <p:spPr>
          <a:xfrm>
            <a:off x="2861887" y="6776738"/>
            <a:ext cx="1728392" cy="415669"/>
          </a:xfrm>
          <a:prstGeom prst="rect">
            <a:avLst/>
          </a:prstGeom>
        </p:spPr>
        <p:txBody>
          <a:bodyPr wrap="square" lIns="137187" tIns="68594" rIns="137187" bIns="68594">
            <a:spAutoFit/>
          </a:bodyPr>
          <a:lstStyle/>
          <a:p>
            <a:r>
              <a:rPr lang="en-US" altLang="ja-JP" b="1" dirty="0">
                <a:solidFill>
                  <a:srgbClr val="5F5F5F"/>
                </a:solidFill>
                <a:latin typeface="Calibri"/>
                <a:cs typeface="Consolas" panose="020B0609020204030204" pitchFamily="49" charset="0"/>
              </a:rPr>
              <a:t>@ 4 wiring</a:t>
            </a:r>
            <a:endParaRPr lang="ja-JP" altLang="en-US" b="1" dirty="0">
              <a:solidFill>
                <a:srgbClr val="5F5F5F"/>
              </a:solidFill>
              <a:latin typeface="Calibri"/>
              <a:cs typeface="Consolas" panose="020B0609020204030204" pitchFamily="49" charset="0"/>
            </a:endParaRPr>
          </a:p>
        </p:txBody>
      </p:sp>
      <p:sp>
        <p:nvSpPr>
          <p:cNvPr id="37" name="四角形吹き出し 36"/>
          <p:cNvSpPr/>
          <p:nvPr/>
        </p:nvSpPr>
        <p:spPr>
          <a:xfrm>
            <a:off x="5846654" y="5413466"/>
            <a:ext cx="2632508" cy="2036939"/>
          </a:xfrm>
          <a:prstGeom prst="wedgeRectCallout">
            <a:avLst>
              <a:gd name="adj1" fmla="val -37664"/>
              <a:gd name="adj2" fmla="val -13088"/>
            </a:avLst>
          </a:prstGeom>
          <a:solidFill>
            <a:srgbClr val="F79646">
              <a:lumMod val="75000"/>
              <a:alpha val="90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a:solidFill>
                  <a:srgbClr val="FFFFFF"/>
                </a:solidFill>
                <a:latin typeface="Calibri"/>
                <a:ea typeface="メイリオ" panose="020B0604030504040204" pitchFamily="50" charset="-128"/>
                <a:cs typeface="メイリオ" panose="020B0604030504040204" pitchFamily="50" charset="-128"/>
              </a:rPr>
              <a:t>Even when an attenuator is attached, it is possible to detect a fault in SP. When broadcasting is not being done, the system temporarily switches to emergency broadcasting to detect it.</a:t>
            </a:r>
            <a:endParaRPr lang="en-US" altLang="ja-JP"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38" name="四角形吹き出し 37"/>
          <p:cNvSpPr/>
          <p:nvPr/>
        </p:nvSpPr>
        <p:spPr>
          <a:xfrm>
            <a:off x="6734120" y="3193283"/>
            <a:ext cx="2393190" cy="1530382"/>
          </a:xfrm>
          <a:prstGeom prst="wedgeRectCallout">
            <a:avLst>
              <a:gd name="adj1" fmla="val -37664"/>
              <a:gd name="adj2" fmla="val -13088"/>
            </a:avLst>
          </a:prstGeom>
          <a:solidFill>
            <a:srgbClr val="F79646">
              <a:lumMod val="75000"/>
              <a:alpha val="90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a:solidFill>
                  <a:srgbClr val="FFFFFF"/>
                </a:solidFill>
                <a:latin typeface="Calibri"/>
                <a:ea typeface="メイリオ" panose="020B0604030504040204" pitchFamily="50" charset="-128"/>
                <a:cs typeface="メイリオ" panose="020B0604030504040204" pitchFamily="50" charset="-128"/>
              </a:rPr>
              <a:t>The EOL unit is compatible with 2 wire or 4 wire type only. EOL unit can be attached to the system to which the attenuator is attached.</a:t>
            </a:r>
            <a:endParaRPr lang="en-US" altLang="ja-JP"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29" name="円/楕円 28"/>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円/楕円 30"/>
          <p:cNvSpPr/>
          <p:nvPr/>
        </p:nvSpPr>
        <p:spPr>
          <a:xfrm>
            <a:off x="145116" y="5350995"/>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正方形/長方形 31"/>
          <p:cNvSpPr/>
          <p:nvPr/>
        </p:nvSpPr>
        <p:spPr>
          <a:xfrm>
            <a:off x="5382117" y="1698084"/>
            <a:ext cx="4429005" cy="415527"/>
          </a:xfrm>
          <a:prstGeom prst="rect">
            <a:avLst/>
          </a:prstGeom>
        </p:spPr>
        <p:txBody>
          <a:bodyPr wrap="square" lIns="137187" tIns="68594" rIns="137187" bIns="68594">
            <a:spAutoFit/>
          </a:bodyPr>
          <a:lstStyle/>
          <a:p>
            <a:pPr marL="266753" indent="-266753">
              <a:buFontTx/>
              <a:buChar char="-"/>
            </a:pPr>
            <a:r>
              <a:rPr lang="en-US" altLang="ja-JP" dirty="0">
                <a:solidFill>
                  <a:srgbClr val="5F5F5F"/>
                </a:solidFill>
                <a:latin typeface="Calibri"/>
                <a:cs typeface="Consolas" panose="020B0609020204030204" pitchFamily="49" charset="0"/>
              </a:rPr>
              <a:t>Hi-Z 50V, 70V, 100V line</a:t>
            </a:r>
            <a:endParaRPr lang="ja-JP" altLang="en-US" dirty="0">
              <a:solidFill>
                <a:srgbClr val="5F5F5F"/>
              </a:solidFill>
              <a:latin typeface="Calibri"/>
              <a:cs typeface="Consolas" panose="020B0609020204030204" pitchFamily="49" charset="0"/>
            </a:endParaRPr>
          </a:p>
        </p:txBody>
      </p:sp>
      <p:grpSp>
        <p:nvGrpSpPr>
          <p:cNvPr id="2" name="グループ化 1">
            <a:extLst>
              <a:ext uri="{FF2B5EF4-FFF2-40B4-BE49-F238E27FC236}">
                <a16:creationId xmlns:a16="http://schemas.microsoft.com/office/drawing/2014/main" id="{546F5CA3-19B0-065F-571F-3FAD9753F415}"/>
              </a:ext>
            </a:extLst>
          </p:cNvPr>
          <p:cNvGrpSpPr/>
          <p:nvPr/>
        </p:nvGrpSpPr>
        <p:grpSpPr>
          <a:xfrm>
            <a:off x="1622181" y="288390"/>
            <a:ext cx="2053631" cy="1949899"/>
            <a:chOff x="2645711" y="841077"/>
            <a:chExt cx="2667654" cy="2532159"/>
          </a:xfrm>
        </p:grpSpPr>
        <p:grpSp>
          <p:nvGrpSpPr>
            <p:cNvPr id="3" name="グループ化 2">
              <a:extLst>
                <a:ext uri="{FF2B5EF4-FFF2-40B4-BE49-F238E27FC236}">
                  <a16:creationId xmlns:a16="http://schemas.microsoft.com/office/drawing/2014/main" id="{47655475-EC60-8E38-5968-E4E4FE9C99CB}"/>
                </a:ext>
              </a:extLst>
            </p:cNvPr>
            <p:cNvGrpSpPr/>
            <p:nvPr/>
          </p:nvGrpSpPr>
          <p:grpSpPr>
            <a:xfrm>
              <a:off x="2951391" y="1221263"/>
              <a:ext cx="2030342" cy="1771248"/>
              <a:chOff x="2951391" y="1221263"/>
              <a:chExt cx="2030342" cy="1771248"/>
            </a:xfrm>
          </p:grpSpPr>
          <p:sp>
            <p:nvSpPr>
              <p:cNvPr id="6" name="円/楕円 34">
                <a:extLst>
                  <a:ext uri="{FF2B5EF4-FFF2-40B4-BE49-F238E27FC236}">
                    <a16:creationId xmlns:a16="http://schemas.microsoft.com/office/drawing/2014/main" id="{A499F584-E260-9D45-E953-36E42F4436B2}"/>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3600" kern="0">
                  <a:solidFill>
                    <a:prstClr val="white"/>
                  </a:solidFill>
                  <a:latin typeface="Meiryo UI"/>
                  <a:ea typeface="Meiryo UI"/>
                </a:endParaRPr>
              </a:p>
            </p:txBody>
          </p:sp>
          <p:sp>
            <p:nvSpPr>
              <p:cNvPr id="7" name="角丸四角形 35">
                <a:extLst>
                  <a:ext uri="{FF2B5EF4-FFF2-40B4-BE49-F238E27FC236}">
                    <a16:creationId xmlns:a16="http://schemas.microsoft.com/office/drawing/2014/main" id="{CFE68A99-4FB8-804C-383A-71BB9AF5BC17}"/>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2800" b="1" kern="0" dirty="0" err="1">
                    <a:solidFill>
                      <a:prstClr val="white"/>
                    </a:solidFill>
                    <a:latin typeface="Calibri"/>
                    <a:ea typeface="Meiryo UI"/>
                  </a:rPr>
                  <a:t>SPline</a:t>
                </a:r>
                <a:endParaRPr kumimoji="0" lang="ja-JP" altLang="en-US" sz="2400" b="1" kern="0" dirty="0">
                  <a:solidFill>
                    <a:prstClr val="white"/>
                  </a:solidFill>
                  <a:latin typeface="Calibri"/>
                  <a:ea typeface="Meiryo UI"/>
                </a:endParaRPr>
              </a:p>
            </p:txBody>
          </p:sp>
        </p:grpSp>
        <p:pic>
          <p:nvPicPr>
            <p:cNvPr id="5" name="Picture 2" descr="C:\Users\toa27839.TOA\AppData\Local\Temp\notesEA312D\Bubble_material_noshadow-01.png">
              <a:extLst>
                <a:ext uri="{FF2B5EF4-FFF2-40B4-BE49-F238E27FC236}">
                  <a16:creationId xmlns:a16="http://schemas.microsoft.com/office/drawing/2014/main" id="{AACE421B-1C8F-4147-DE25-B83087900C8A}"/>
                </a:ext>
              </a:extLst>
            </p:cNvPr>
            <p:cNvPicPr>
              <a:picLocks noChangeAspect="1" noChangeArrowheads="1"/>
            </p:cNvPicPr>
            <p:nvPr/>
          </p:nvPicPr>
          <p:blipFill rotWithShape="1">
            <a:blip r:embed="rId7" cstate="print">
              <a:extLst>
                <a:ext uri="{28A0092B-C50C-407E-A947-70E740481C1C}">
                  <a14:useLocalDpi xmlns:a14="http://schemas.microsoft.com/office/drawing/2010/main"/>
                </a:ext>
              </a:extLst>
            </a:blip>
            <a:srcRect l="18633" t="5301" r="3622" b="14257"/>
            <a:stretch/>
          </p:blipFill>
          <p:spPr bwMode="auto">
            <a:xfrm>
              <a:off x="2645711" y="84107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949592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38"/>
                                        </p:tgtEl>
                                        <p:attrNameLst>
                                          <p:attrName>style.visibility</p:attrName>
                                        </p:attrNameLst>
                                      </p:cBhvr>
                                      <p:to>
                                        <p:strVal val="visible"/>
                                      </p:to>
                                    </p:set>
                                    <p:animEffect transition="in" filter="fade">
                                      <p:cBhvr>
                                        <p:cTn id="10"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 name="正方形/長方形 92"/>
          <p:cNvSpPr/>
          <p:nvPr/>
        </p:nvSpPr>
        <p:spPr>
          <a:xfrm>
            <a:off x="5382117" y="1698084"/>
            <a:ext cx="4429005" cy="415527"/>
          </a:xfrm>
          <a:prstGeom prst="rect">
            <a:avLst/>
          </a:prstGeom>
        </p:spPr>
        <p:txBody>
          <a:bodyPr wrap="square" lIns="137187" tIns="68594" rIns="137187" bIns="68594">
            <a:spAutoFit/>
          </a:bodyPr>
          <a:lstStyle/>
          <a:p>
            <a:pPr marL="266753" indent="-266753">
              <a:buFontTx/>
              <a:buChar char="-"/>
            </a:pPr>
            <a:r>
              <a:rPr lang="en-US" altLang="ja-JP" dirty="0">
                <a:solidFill>
                  <a:srgbClr val="5F5F5F"/>
                </a:solidFill>
                <a:latin typeface="Calibri"/>
                <a:cs typeface="Consolas" panose="020B0609020204030204" pitchFamily="49" charset="0"/>
              </a:rPr>
              <a:t>Hi-Z 50V, 70V, 100V line</a:t>
            </a:r>
            <a:endParaRPr lang="ja-JP" altLang="en-US" dirty="0">
              <a:solidFill>
                <a:srgbClr val="5F5F5F"/>
              </a:solidFill>
              <a:latin typeface="Calibri"/>
              <a:cs typeface="Consolas" panose="020B0609020204030204" pitchFamily="49" charset="0"/>
            </a:endParaRPr>
          </a:p>
        </p:txBody>
      </p:sp>
      <p:sp>
        <p:nvSpPr>
          <p:cNvPr id="4" name="正方形/長方形 3"/>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137" name="正方形/長方形 136"/>
          <p:cNvSpPr/>
          <p:nvPr/>
        </p:nvSpPr>
        <p:spPr>
          <a:xfrm>
            <a:off x="5351085" y="975556"/>
            <a:ext cx="2141270" cy="554202"/>
          </a:xfrm>
          <a:prstGeom prst="rect">
            <a:avLst/>
          </a:prstGeom>
        </p:spPr>
        <p:txBody>
          <a:bodyPr wrap="non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Speaker line</a:t>
            </a:r>
            <a:endParaRPr lang="ja-JP" altLang="en-US" sz="3000" dirty="0">
              <a:solidFill>
                <a:srgbClr val="F79646">
                  <a:lumMod val="75000"/>
                </a:srgbClr>
              </a:solidFill>
              <a:latin typeface="Calibri"/>
            </a:endParaRPr>
          </a:p>
        </p:txBody>
      </p:sp>
      <p:pic>
        <p:nvPicPr>
          <p:cNvPr id="74" name="Picture 5"/>
          <p:cNvPicPr>
            <a:picLocks noChangeAspect="1" noChangeArrowheads="1"/>
          </p:cNvPicPr>
          <p:nvPr/>
        </p:nvPicPr>
        <p:blipFill>
          <a:blip r:embed="rId2"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4" name="正方形/長方形 23"/>
          <p:cNvSpPr/>
          <p:nvPr/>
        </p:nvSpPr>
        <p:spPr>
          <a:xfrm>
            <a:off x="2213741" y="2306824"/>
            <a:ext cx="4532053" cy="415527"/>
          </a:xfrm>
          <a:prstGeom prst="rect">
            <a:avLst/>
          </a:prstGeom>
        </p:spPr>
        <p:txBody>
          <a:bodyPr wrap="square" lIns="137187" tIns="68594" rIns="137187" bIns="68594">
            <a:spAutoFit/>
          </a:bodyPr>
          <a:lstStyle/>
          <a:p>
            <a:pPr marL="266753" indent="-266753">
              <a:buFontTx/>
              <a:buChar char="-"/>
            </a:pPr>
            <a:r>
              <a:rPr lang="en-US" altLang="ja-JP" dirty="0">
                <a:solidFill>
                  <a:srgbClr val="5F5F5F"/>
                </a:solidFill>
                <a:latin typeface="Calibri"/>
                <a:cs typeface="Consolas" panose="020B0609020204030204" pitchFamily="49" charset="0"/>
              </a:rPr>
              <a:t>2 wiring, 3 wiring, 4wiring</a:t>
            </a:r>
          </a:p>
        </p:txBody>
      </p:sp>
      <p:pic>
        <p:nvPicPr>
          <p:cNvPr id="307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55088" y="2861050"/>
            <a:ext cx="4221114" cy="20787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75"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189817" y="4939778"/>
            <a:ext cx="4152718" cy="25106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76"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49028" y="2778649"/>
            <a:ext cx="3361619" cy="2429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77" name="Picture 5"/>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804862" y="5160689"/>
            <a:ext cx="3395837" cy="24538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1" name="正方形/長方形 40"/>
          <p:cNvSpPr/>
          <p:nvPr/>
        </p:nvSpPr>
        <p:spPr>
          <a:xfrm>
            <a:off x="7290892" y="2306824"/>
            <a:ext cx="6589495" cy="415527"/>
          </a:xfrm>
          <a:prstGeom prst="rect">
            <a:avLst/>
          </a:prstGeom>
        </p:spPr>
        <p:txBody>
          <a:bodyPr wrap="square" lIns="137187" tIns="68594" rIns="137187" bIns="68594">
            <a:spAutoFit/>
          </a:bodyPr>
          <a:lstStyle/>
          <a:p>
            <a:pPr marL="266753" indent="-266753">
              <a:buFontTx/>
              <a:buChar char="-"/>
            </a:pPr>
            <a:r>
              <a:rPr lang="en-US" altLang="ja-JP" dirty="0">
                <a:solidFill>
                  <a:srgbClr val="5F5F5F"/>
                </a:solidFill>
                <a:latin typeface="Calibri"/>
                <a:cs typeface="Consolas" panose="020B0609020204030204" pitchFamily="49" charset="0"/>
              </a:rPr>
              <a:t>High sensitive surveillance with EOL unit</a:t>
            </a:r>
            <a:endParaRPr lang="ja-JP" altLang="en-US" dirty="0">
              <a:solidFill>
                <a:srgbClr val="5F5F5F"/>
              </a:solidFill>
              <a:latin typeface="Calibri"/>
              <a:cs typeface="Consolas" panose="020B0609020204030204" pitchFamily="49" charset="0"/>
            </a:endParaRPr>
          </a:p>
        </p:txBody>
      </p:sp>
      <p:sp>
        <p:nvSpPr>
          <p:cNvPr id="23" name="正方形/長方形 22"/>
          <p:cNvSpPr/>
          <p:nvPr/>
        </p:nvSpPr>
        <p:spPr>
          <a:xfrm>
            <a:off x="11395823" y="3318931"/>
            <a:ext cx="1728392" cy="415669"/>
          </a:xfrm>
          <a:prstGeom prst="rect">
            <a:avLst/>
          </a:prstGeom>
        </p:spPr>
        <p:txBody>
          <a:bodyPr wrap="square" lIns="137187" tIns="68594" rIns="137187" bIns="68594">
            <a:spAutoFit/>
          </a:bodyPr>
          <a:lstStyle/>
          <a:p>
            <a:r>
              <a:rPr lang="en-US" altLang="ja-JP" b="1" dirty="0">
                <a:solidFill>
                  <a:srgbClr val="5F5F5F"/>
                </a:solidFill>
                <a:latin typeface="Calibri"/>
                <a:cs typeface="Consolas" panose="020B0609020204030204" pitchFamily="49" charset="0"/>
              </a:rPr>
              <a:t>@ VX-3004F</a:t>
            </a:r>
            <a:endParaRPr lang="ja-JP" altLang="en-US" b="1" dirty="0">
              <a:solidFill>
                <a:srgbClr val="5F5F5F"/>
              </a:solidFill>
              <a:latin typeface="Calibri"/>
              <a:cs typeface="Consolas" panose="020B0609020204030204" pitchFamily="49" charset="0"/>
            </a:endParaRPr>
          </a:p>
        </p:txBody>
      </p:sp>
      <p:sp>
        <p:nvSpPr>
          <p:cNvPr id="25" name="正方形/長方形 24"/>
          <p:cNvSpPr/>
          <p:nvPr/>
        </p:nvSpPr>
        <p:spPr>
          <a:xfrm>
            <a:off x="11382820" y="5372004"/>
            <a:ext cx="1728392" cy="692782"/>
          </a:xfrm>
          <a:prstGeom prst="rect">
            <a:avLst/>
          </a:prstGeom>
        </p:spPr>
        <p:txBody>
          <a:bodyPr wrap="square" lIns="137187" tIns="68594" rIns="137187" bIns="68594">
            <a:spAutoFit/>
          </a:bodyPr>
          <a:lstStyle/>
          <a:p>
            <a:r>
              <a:rPr lang="en-US" altLang="ja-JP" b="1" dirty="0">
                <a:solidFill>
                  <a:srgbClr val="5F5F5F"/>
                </a:solidFill>
                <a:latin typeface="Calibri"/>
                <a:cs typeface="Consolas" panose="020B0609020204030204" pitchFamily="49" charset="0"/>
              </a:rPr>
              <a:t>@ VX-3008F</a:t>
            </a:r>
          </a:p>
          <a:p>
            <a:r>
              <a:rPr lang="en-US" altLang="ja-JP" b="1" dirty="0">
                <a:solidFill>
                  <a:srgbClr val="5F5F5F"/>
                </a:solidFill>
                <a:latin typeface="Calibri"/>
                <a:cs typeface="Consolas" panose="020B0609020204030204" pitchFamily="49" charset="0"/>
              </a:rPr>
              <a:t>     VX-3016F</a:t>
            </a:r>
            <a:endParaRPr lang="ja-JP" altLang="en-US" b="1" dirty="0">
              <a:solidFill>
                <a:srgbClr val="5F5F5F"/>
              </a:solidFill>
              <a:latin typeface="Calibri"/>
              <a:cs typeface="Consolas" panose="020B0609020204030204" pitchFamily="49" charset="0"/>
            </a:endParaRPr>
          </a:p>
        </p:txBody>
      </p:sp>
      <p:sp>
        <p:nvSpPr>
          <p:cNvPr id="26" name="正方形/長方形 25"/>
          <p:cNvSpPr/>
          <p:nvPr/>
        </p:nvSpPr>
        <p:spPr>
          <a:xfrm>
            <a:off x="4126231" y="4183383"/>
            <a:ext cx="1728392" cy="415669"/>
          </a:xfrm>
          <a:prstGeom prst="rect">
            <a:avLst/>
          </a:prstGeom>
        </p:spPr>
        <p:txBody>
          <a:bodyPr wrap="square" lIns="137187" tIns="68594" rIns="137187" bIns="68594">
            <a:spAutoFit/>
          </a:bodyPr>
          <a:lstStyle/>
          <a:p>
            <a:r>
              <a:rPr lang="en-US" altLang="ja-JP" b="1" dirty="0">
                <a:solidFill>
                  <a:srgbClr val="5F5F5F"/>
                </a:solidFill>
                <a:latin typeface="Calibri"/>
                <a:cs typeface="Consolas" panose="020B0609020204030204" pitchFamily="49" charset="0"/>
              </a:rPr>
              <a:t>@ 3 wiring</a:t>
            </a:r>
            <a:endParaRPr lang="ja-JP" altLang="en-US" b="1" dirty="0">
              <a:solidFill>
                <a:srgbClr val="5F5F5F"/>
              </a:solidFill>
              <a:latin typeface="Calibri"/>
              <a:cs typeface="Consolas" panose="020B0609020204030204" pitchFamily="49" charset="0"/>
            </a:endParaRPr>
          </a:p>
        </p:txBody>
      </p:sp>
      <p:sp>
        <p:nvSpPr>
          <p:cNvPr id="27" name="正方形/長方形 26"/>
          <p:cNvSpPr/>
          <p:nvPr/>
        </p:nvSpPr>
        <p:spPr>
          <a:xfrm>
            <a:off x="2861887" y="6776738"/>
            <a:ext cx="1728392" cy="415669"/>
          </a:xfrm>
          <a:prstGeom prst="rect">
            <a:avLst/>
          </a:prstGeom>
        </p:spPr>
        <p:txBody>
          <a:bodyPr wrap="square" lIns="137187" tIns="68594" rIns="137187" bIns="68594">
            <a:spAutoFit/>
          </a:bodyPr>
          <a:lstStyle/>
          <a:p>
            <a:r>
              <a:rPr lang="en-US" altLang="ja-JP" b="1" dirty="0">
                <a:solidFill>
                  <a:srgbClr val="5F5F5F"/>
                </a:solidFill>
                <a:latin typeface="Calibri"/>
                <a:cs typeface="Consolas" panose="020B0609020204030204" pitchFamily="49" charset="0"/>
              </a:rPr>
              <a:t>@ 4 wiring</a:t>
            </a:r>
            <a:endParaRPr lang="ja-JP" altLang="en-US" b="1" dirty="0">
              <a:solidFill>
                <a:srgbClr val="5F5F5F"/>
              </a:solidFill>
              <a:latin typeface="Calibri"/>
              <a:cs typeface="Consolas" panose="020B0609020204030204" pitchFamily="49" charset="0"/>
            </a:endParaRPr>
          </a:p>
        </p:txBody>
      </p:sp>
      <p:sp>
        <p:nvSpPr>
          <p:cNvPr id="37" name="正方形/長方形 36"/>
          <p:cNvSpPr/>
          <p:nvPr/>
        </p:nvSpPr>
        <p:spPr>
          <a:xfrm>
            <a:off x="6423668" y="1729092"/>
            <a:ext cx="7295868" cy="5853449"/>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pic>
        <p:nvPicPr>
          <p:cNvPr id="38" name="図 3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789519" y="2387536"/>
            <a:ext cx="4310107" cy="2499632"/>
          </a:xfrm>
          <a:prstGeom prst="rect">
            <a:avLst/>
          </a:prstGeom>
        </p:spPr>
      </p:pic>
      <p:sp>
        <p:nvSpPr>
          <p:cNvPr id="39" name="テキスト ボックス 38"/>
          <p:cNvSpPr txBox="1"/>
          <p:nvPr/>
        </p:nvSpPr>
        <p:spPr>
          <a:xfrm>
            <a:off x="8215810" y="4009082"/>
            <a:ext cx="584843" cy="415669"/>
          </a:xfrm>
          <a:prstGeom prst="rect">
            <a:avLst/>
          </a:prstGeom>
          <a:noFill/>
        </p:spPr>
        <p:txBody>
          <a:bodyPr wrap="none" lIns="137187" tIns="68594" rIns="137187" bIns="68594" rtlCol="0">
            <a:spAutoFit/>
          </a:bodyPr>
          <a:lstStyle/>
          <a:p>
            <a:r>
              <a:rPr lang="en-US" altLang="zh-CN" dirty="0">
                <a:solidFill>
                  <a:srgbClr val="FFC000"/>
                </a:solidFill>
                <a:effectLst>
                  <a:outerShdw blurRad="38100" dist="38100" dir="2700000" algn="tl">
                    <a:srgbClr val="000000">
                      <a:alpha val="43137"/>
                    </a:srgbClr>
                  </a:outerShdw>
                </a:effectLst>
                <a:latin typeface="Arial" pitchFamily="34" charset="0"/>
              </a:rPr>
              <a:t>SP</a:t>
            </a:r>
            <a:endParaRPr lang="ja-JP" altLang="en-US" dirty="0">
              <a:solidFill>
                <a:srgbClr val="FFC000"/>
              </a:solidFill>
              <a:effectLst>
                <a:outerShdw blurRad="38100" dist="38100" dir="2700000" algn="tl">
                  <a:srgbClr val="000000">
                    <a:alpha val="43137"/>
                  </a:srgbClr>
                </a:outerShdw>
              </a:effectLst>
              <a:latin typeface="Arial" pitchFamily="34" charset="0"/>
            </a:endParaRPr>
          </a:p>
        </p:txBody>
      </p:sp>
      <p:pic>
        <p:nvPicPr>
          <p:cNvPr id="42" name="図 4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147116" y="2420670"/>
            <a:ext cx="4193149" cy="2477291"/>
          </a:xfrm>
          <a:prstGeom prst="rect">
            <a:avLst/>
          </a:prstGeom>
        </p:spPr>
      </p:pic>
      <p:sp>
        <p:nvSpPr>
          <p:cNvPr id="43" name="正方形/長方形 42"/>
          <p:cNvSpPr/>
          <p:nvPr/>
        </p:nvSpPr>
        <p:spPr>
          <a:xfrm>
            <a:off x="9147115" y="2455770"/>
            <a:ext cx="1915029" cy="24111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44" name="テキスト ボックス 43"/>
          <p:cNvSpPr txBox="1"/>
          <p:nvPr/>
        </p:nvSpPr>
        <p:spPr>
          <a:xfrm>
            <a:off x="7523699" y="4603577"/>
            <a:ext cx="584843" cy="415669"/>
          </a:xfrm>
          <a:prstGeom prst="rect">
            <a:avLst/>
          </a:prstGeom>
          <a:noFill/>
        </p:spPr>
        <p:txBody>
          <a:bodyPr wrap="none" lIns="137187" tIns="68594" rIns="137187" bIns="68594" rtlCol="0">
            <a:spAutoFit/>
          </a:bodyPr>
          <a:lstStyle/>
          <a:p>
            <a:r>
              <a:rPr lang="en-US" altLang="ja-JP" dirty="0">
                <a:solidFill>
                  <a:srgbClr val="FFFFFF">
                    <a:lumMod val="85000"/>
                  </a:srgbClr>
                </a:solidFill>
                <a:effectLst>
                  <a:outerShdw blurRad="38100" dist="38100" dir="2700000" algn="tl">
                    <a:srgbClr val="000000">
                      <a:alpha val="43137"/>
                    </a:srgbClr>
                  </a:outerShdw>
                </a:effectLst>
                <a:latin typeface="Arial" pitchFamily="34" charset="0"/>
              </a:rPr>
              <a:t>SP</a:t>
            </a:r>
            <a:endParaRPr lang="ja-JP" altLang="en-US" dirty="0">
              <a:solidFill>
                <a:srgbClr val="FFFFFF">
                  <a:lumMod val="85000"/>
                </a:srgbClr>
              </a:solidFill>
              <a:effectLst>
                <a:outerShdw blurRad="38100" dist="38100" dir="2700000" algn="tl">
                  <a:srgbClr val="000000">
                    <a:alpha val="43137"/>
                  </a:srgbClr>
                </a:outerShdw>
              </a:effectLst>
              <a:latin typeface="Arial" pitchFamily="34" charset="0"/>
            </a:endParaRPr>
          </a:p>
        </p:txBody>
      </p:sp>
      <p:grpSp>
        <p:nvGrpSpPr>
          <p:cNvPr id="45" name="グループ化 44"/>
          <p:cNvGrpSpPr/>
          <p:nvPr/>
        </p:nvGrpSpPr>
        <p:grpSpPr>
          <a:xfrm>
            <a:off x="11500654" y="2238366"/>
            <a:ext cx="1894975" cy="2508633"/>
            <a:chOff x="4454555" y="2383123"/>
            <a:chExt cx="1263170" cy="1671734"/>
          </a:xfrm>
        </p:grpSpPr>
        <p:sp>
          <p:nvSpPr>
            <p:cNvPr id="46" name="角丸四角形 45"/>
            <p:cNvSpPr/>
            <p:nvPr/>
          </p:nvSpPr>
          <p:spPr bwMode="auto">
            <a:xfrm>
              <a:off x="4610309" y="3535251"/>
              <a:ext cx="565352" cy="519606"/>
            </a:xfrm>
            <a:prstGeom prst="roundRect">
              <a:avLst/>
            </a:prstGeom>
            <a:solidFill>
              <a:srgbClr val="FF9900">
                <a:alpha val="20000"/>
              </a:srgbClr>
            </a:solidFill>
            <a:ln w="12700" cap="flat" cmpd="sng" algn="ctr">
              <a:noFill/>
              <a:prstDash val="solid"/>
              <a:round/>
              <a:headEnd type="none" w="med" len="med"/>
              <a:tailEnd type="none" w="sm"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bodyPr>
            <a:lstStyle/>
            <a:p>
              <a:pPr algn="ctr">
                <a:spcBef>
                  <a:spcPct val="50000"/>
                </a:spcBef>
              </a:pPr>
              <a:endParaRPr kumimoji="0" lang="ja-JP" altLang="en-US" sz="2400">
                <a:solidFill>
                  <a:srgbClr val="000000"/>
                </a:solidFill>
                <a:latin typeface="Arial" charset="0"/>
                <a:ea typeface="HGP創英角ｺﾞｼｯｸUB" pitchFamily="50" charset="-128"/>
              </a:endParaRPr>
            </a:p>
          </p:txBody>
        </p:sp>
        <p:grpSp>
          <p:nvGrpSpPr>
            <p:cNvPr id="47" name="グループ化 46"/>
            <p:cNvGrpSpPr/>
            <p:nvPr/>
          </p:nvGrpSpPr>
          <p:grpSpPr>
            <a:xfrm>
              <a:off x="5431288" y="3526094"/>
              <a:ext cx="286437" cy="378705"/>
              <a:chOff x="4837401" y="2730406"/>
              <a:chExt cx="381248" cy="504056"/>
            </a:xfrm>
          </p:grpSpPr>
          <p:sp>
            <p:nvSpPr>
              <p:cNvPr id="62" name="角丸四角形 61"/>
              <p:cNvSpPr/>
              <p:nvPr/>
            </p:nvSpPr>
            <p:spPr bwMode="auto">
              <a:xfrm>
                <a:off x="4837401" y="2834164"/>
                <a:ext cx="144016" cy="288032"/>
              </a:xfrm>
              <a:prstGeom prst="roundRect">
                <a:avLst>
                  <a:gd name="adj" fmla="val 1970"/>
                </a:avLst>
              </a:prstGeom>
              <a:solidFill>
                <a:srgbClr val="FF9900">
                  <a:alpha val="20000"/>
                </a:srgbClr>
              </a:solidFill>
              <a:ln w="12700" cap="flat" cmpd="sng" algn="ctr">
                <a:noFill/>
                <a:prstDash val="solid"/>
                <a:round/>
                <a:headEnd type="none" w="med" len="med"/>
                <a:tailEnd type="none" w="sm"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bodyPr>
              <a:lstStyle/>
              <a:p>
                <a:pPr algn="ctr">
                  <a:spcBef>
                    <a:spcPct val="50000"/>
                  </a:spcBef>
                </a:pPr>
                <a:endParaRPr kumimoji="0" lang="ja-JP" altLang="en-US" sz="2400">
                  <a:solidFill>
                    <a:srgbClr val="000000"/>
                  </a:solidFill>
                  <a:latin typeface="Arial" charset="0"/>
                  <a:ea typeface="HGP創英角ｺﾞｼｯｸUB" pitchFamily="50" charset="-128"/>
                </a:endParaRPr>
              </a:p>
            </p:txBody>
          </p:sp>
          <p:sp>
            <p:nvSpPr>
              <p:cNvPr id="63" name="フローチャート: 手作業 62"/>
              <p:cNvSpPr/>
              <p:nvPr/>
            </p:nvSpPr>
            <p:spPr bwMode="auto">
              <a:xfrm rot="5400000">
                <a:off x="4858609" y="2874422"/>
                <a:ext cx="504056" cy="216024"/>
              </a:xfrm>
              <a:prstGeom prst="flowChartManualOperation">
                <a:avLst/>
              </a:prstGeom>
              <a:solidFill>
                <a:srgbClr val="FFC000">
                  <a:alpha val="20000"/>
                </a:srgbClr>
              </a:solidFill>
              <a:ln w="12700" cap="flat" cmpd="sng" algn="ctr">
                <a:noFill/>
                <a:prstDash val="solid"/>
                <a:round/>
                <a:headEnd type="none" w="med" len="med"/>
                <a:tailEnd type="none" w="sm"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bodyPr>
              <a:lstStyle/>
              <a:p>
                <a:pPr algn="ctr">
                  <a:spcBef>
                    <a:spcPct val="50000"/>
                  </a:spcBef>
                </a:pPr>
                <a:endParaRPr kumimoji="0" lang="ja-JP" altLang="en-US" sz="2400">
                  <a:solidFill>
                    <a:srgbClr val="000000"/>
                  </a:solidFill>
                  <a:latin typeface="Arial" charset="0"/>
                  <a:ea typeface="HGP創英角ｺﾞｼｯｸUB" pitchFamily="50" charset="-128"/>
                </a:endParaRPr>
              </a:p>
            </p:txBody>
          </p:sp>
        </p:grpSp>
        <p:sp>
          <p:nvSpPr>
            <p:cNvPr id="48" name="テキスト ボックス 47"/>
            <p:cNvSpPr txBox="1"/>
            <p:nvPr/>
          </p:nvSpPr>
          <p:spPr>
            <a:xfrm>
              <a:off x="4657939" y="3721475"/>
              <a:ext cx="402329" cy="246120"/>
            </a:xfrm>
            <a:prstGeom prst="rect">
              <a:avLst/>
            </a:prstGeom>
            <a:noFill/>
          </p:spPr>
          <p:txBody>
            <a:bodyPr wrap="none" rtlCol="0">
              <a:spAutoFit/>
            </a:bodyPr>
            <a:lstStyle/>
            <a:p>
              <a:r>
                <a:rPr lang="en-US" altLang="zh-CN" dirty="0">
                  <a:solidFill>
                    <a:srgbClr val="FFC000"/>
                  </a:solidFill>
                  <a:effectLst>
                    <a:outerShdw blurRad="38100" dist="38100" dir="2700000" algn="tl">
                      <a:srgbClr val="000000">
                        <a:alpha val="43137"/>
                      </a:srgbClr>
                    </a:outerShdw>
                  </a:effectLst>
                  <a:latin typeface="Arial" pitchFamily="34" charset="0"/>
                </a:rPr>
                <a:t>ATT</a:t>
              </a:r>
              <a:endParaRPr lang="ja-JP" altLang="en-US" dirty="0">
                <a:solidFill>
                  <a:srgbClr val="FFC000"/>
                </a:solidFill>
                <a:effectLst>
                  <a:outerShdw blurRad="38100" dist="38100" dir="2700000" algn="tl">
                    <a:srgbClr val="000000">
                      <a:alpha val="43137"/>
                    </a:srgbClr>
                  </a:outerShdw>
                </a:effectLst>
                <a:latin typeface="Arial" pitchFamily="34" charset="0"/>
              </a:endParaRPr>
            </a:p>
          </p:txBody>
        </p:sp>
        <p:sp>
          <p:nvSpPr>
            <p:cNvPr id="49" name="テキスト ボックス 48"/>
            <p:cNvSpPr txBox="1"/>
            <p:nvPr/>
          </p:nvSpPr>
          <p:spPr>
            <a:xfrm>
              <a:off x="4454555" y="3381275"/>
              <a:ext cx="234225" cy="246120"/>
            </a:xfrm>
            <a:prstGeom prst="rect">
              <a:avLst/>
            </a:prstGeom>
            <a:noFill/>
          </p:spPr>
          <p:txBody>
            <a:bodyPr wrap="none" rtlCol="0">
              <a:spAutoFit/>
            </a:bodyPr>
            <a:lstStyle/>
            <a:p>
              <a:r>
                <a:rPr lang="en-US" altLang="ja-JP" dirty="0">
                  <a:solidFill>
                    <a:srgbClr val="FFFFFF">
                      <a:lumMod val="85000"/>
                    </a:srgbClr>
                  </a:solidFill>
                  <a:effectLst>
                    <a:outerShdw blurRad="38100" dist="38100" dir="2700000" algn="tl">
                      <a:srgbClr val="000000">
                        <a:alpha val="43137"/>
                      </a:srgbClr>
                    </a:outerShdw>
                  </a:effectLst>
                  <a:latin typeface="Arial" pitchFamily="34" charset="0"/>
                </a:rPr>
                <a:t>N</a:t>
              </a:r>
              <a:endParaRPr lang="ja-JP" altLang="en-US" dirty="0">
                <a:solidFill>
                  <a:srgbClr val="FFFFFF">
                    <a:lumMod val="85000"/>
                  </a:srgbClr>
                </a:solidFill>
                <a:effectLst>
                  <a:outerShdw blurRad="38100" dist="38100" dir="2700000" algn="tl">
                    <a:srgbClr val="000000">
                      <a:alpha val="43137"/>
                    </a:srgbClr>
                  </a:outerShdw>
                </a:effectLst>
                <a:latin typeface="Arial" pitchFamily="34" charset="0"/>
              </a:endParaRPr>
            </a:p>
          </p:txBody>
        </p:sp>
        <p:sp>
          <p:nvSpPr>
            <p:cNvPr id="50" name="テキスト ボックス 49"/>
            <p:cNvSpPr txBox="1"/>
            <p:nvPr/>
          </p:nvSpPr>
          <p:spPr>
            <a:xfrm>
              <a:off x="4858485" y="3383539"/>
              <a:ext cx="234225" cy="246120"/>
            </a:xfrm>
            <a:prstGeom prst="rect">
              <a:avLst/>
            </a:prstGeom>
            <a:noFill/>
          </p:spPr>
          <p:txBody>
            <a:bodyPr wrap="none" rtlCol="0">
              <a:spAutoFit/>
            </a:bodyPr>
            <a:lstStyle/>
            <a:p>
              <a:r>
                <a:rPr lang="en-US" altLang="ja-JP" dirty="0">
                  <a:solidFill>
                    <a:srgbClr val="FFFFFF">
                      <a:lumMod val="85000"/>
                    </a:srgbClr>
                  </a:solidFill>
                  <a:effectLst>
                    <a:outerShdw blurRad="38100" dist="38100" dir="2700000" algn="tl">
                      <a:srgbClr val="000000">
                        <a:alpha val="43137"/>
                      </a:srgbClr>
                    </a:outerShdw>
                  </a:effectLst>
                  <a:latin typeface="Arial" pitchFamily="34" charset="0"/>
                </a:rPr>
                <a:t>R</a:t>
              </a:r>
              <a:endParaRPr lang="ja-JP" altLang="en-US" dirty="0">
                <a:solidFill>
                  <a:srgbClr val="FFFFFF">
                    <a:lumMod val="85000"/>
                  </a:srgbClr>
                </a:solidFill>
                <a:effectLst>
                  <a:outerShdw blurRad="38100" dist="38100" dir="2700000" algn="tl">
                    <a:srgbClr val="000000">
                      <a:alpha val="43137"/>
                    </a:srgbClr>
                  </a:outerShdw>
                </a:effectLst>
                <a:latin typeface="Arial" pitchFamily="34" charset="0"/>
              </a:endParaRPr>
            </a:p>
          </p:txBody>
        </p:sp>
        <p:sp>
          <p:nvSpPr>
            <p:cNvPr id="51" name="テキスト ボックス 50"/>
            <p:cNvSpPr txBox="1"/>
            <p:nvPr/>
          </p:nvSpPr>
          <p:spPr>
            <a:xfrm>
              <a:off x="5435805" y="3360228"/>
              <a:ext cx="234225" cy="246120"/>
            </a:xfrm>
            <a:prstGeom prst="rect">
              <a:avLst/>
            </a:prstGeom>
            <a:noFill/>
          </p:spPr>
          <p:txBody>
            <a:bodyPr wrap="none" rtlCol="0">
              <a:spAutoFit/>
            </a:bodyPr>
            <a:lstStyle/>
            <a:p>
              <a:r>
                <a:rPr lang="en-US" altLang="ja-JP" dirty="0">
                  <a:solidFill>
                    <a:srgbClr val="FFFFFF">
                      <a:lumMod val="85000"/>
                    </a:srgbClr>
                  </a:solidFill>
                  <a:effectLst>
                    <a:outerShdw blurRad="38100" dist="38100" dir="2700000" algn="tl">
                      <a:srgbClr val="000000">
                        <a:alpha val="43137"/>
                      </a:srgbClr>
                    </a:outerShdw>
                  </a:effectLst>
                  <a:latin typeface="Arial" pitchFamily="34" charset="0"/>
                </a:rPr>
                <a:t>C</a:t>
              </a:r>
              <a:endParaRPr lang="ja-JP" altLang="en-US" dirty="0">
                <a:solidFill>
                  <a:srgbClr val="FFFFFF">
                    <a:lumMod val="85000"/>
                  </a:srgbClr>
                </a:solidFill>
                <a:effectLst>
                  <a:outerShdw blurRad="38100" dist="38100" dir="2700000" algn="tl">
                    <a:srgbClr val="000000">
                      <a:alpha val="43137"/>
                    </a:srgbClr>
                  </a:outerShdw>
                </a:effectLst>
                <a:latin typeface="Arial" pitchFamily="34" charset="0"/>
              </a:endParaRPr>
            </a:p>
          </p:txBody>
        </p:sp>
        <p:grpSp>
          <p:nvGrpSpPr>
            <p:cNvPr id="52" name="グループ化 51"/>
            <p:cNvGrpSpPr/>
            <p:nvPr/>
          </p:nvGrpSpPr>
          <p:grpSpPr>
            <a:xfrm>
              <a:off x="4610308" y="2521622"/>
              <a:ext cx="973134" cy="770208"/>
              <a:chOff x="4610308" y="2521622"/>
              <a:chExt cx="973134" cy="770208"/>
            </a:xfrm>
            <a:solidFill>
              <a:srgbClr val="7030A0">
                <a:alpha val="40000"/>
              </a:srgbClr>
            </a:solidFill>
          </p:grpSpPr>
          <p:sp>
            <p:nvSpPr>
              <p:cNvPr id="58" name="正方形/長方形 57"/>
              <p:cNvSpPr/>
              <p:nvPr/>
            </p:nvSpPr>
            <p:spPr>
              <a:xfrm>
                <a:off x="4610308" y="2521622"/>
                <a:ext cx="973133" cy="41016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正方形/長方形 58"/>
              <p:cNvSpPr/>
              <p:nvPr/>
            </p:nvSpPr>
            <p:spPr>
              <a:xfrm>
                <a:off x="4925955" y="2931790"/>
                <a:ext cx="353124" cy="36004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正方形/長方形 59"/>
              <p:cNvSpPr/>
              <p:nvPr/>
            </p:nvSpPr>
            <p:spPr>
              <a:xfrm>
                <a:off x="5406880" y="2931790"/>
                <a:ext cx="176562" cy="1800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正方形/長方形 60"/>
              <p:cNvSpPr/>
              <p:nvPr/>
            </p:nvSpPr>
            <p:spPr>
              <a:xfrm>
                <a:off x="4610308" y="2931790"/>
                <a:ext cx="176562" cy="1800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53" name="テキスト ボックス 52"/>
            <p:cNvSpPr txBox="1"/>
            <p:nvPr/>
          </p:nvSpPr>
          <p:spPr>
            <a:xfrm>
              <a:off x="4565597" y="2383123"/>
              <a:ext cx="567611" cy="246120"/>
            </a:xfrm>
            <a:prstGeom prst="rect">
              <a:avLst/>
            </a:prstGeom>
            <a:noFill/>
          </p:spPr>
          <p:txBody>
            <a:bodyPr wrap="none" rtlCol="0">
              <a:spAutoFit/>
            </a:bodyPr>
            <a:lstStyle/>
            <a:p>
              <a:r>
                <a:rPr lang="en-US" altLang="zh-CN" dirty="0">
                  <a:solidFill>
                    <a:srgbClr val="B656EC"/>
                  </a:solidFill>
                  <a:effectLst>
                    <a:outerShdw blurRad="38100" dist="38100" dir="2700000" algn="tl">
                      <a:srgbClr val="000000">
                        <a:alpha val="43137"/>
                      </a:srgbClr>
                    </a:outerShdw>
                  </a:effectLst>
                  <a:latin typeface="Arial" pitchFamily="34" charset="0"/>
                </a:rPr>
                <a:t>Frame</a:t>
              </a:r>
              <a:endParaRPr lang="ja-JP" altLang="en-US" dirty="0">
                <a:solidFill>
                  <a:srgbClr val="B656EC"/>
                </a:solidFill>
                <a:effectLst>
                  <a:outerShdw blurRad="38100" dist="38100" dir="2700000" algn="tl">
                    <a:srgbClr val="000000">
                      <a:alpha val="43137"/>
                    </a:srgbClr>
                  </a:outerShdw>
                </a:effectLst>
                <a:latin typeface="Arial" pitchFamily="34" charset="0"/>
              </a:endParaRPr>
            </a:p>
          </p:txBody>
        </p:sp>
        <p:sp>
          <p:nvSpPr>
            <p:cNvPr id="54" name="テキスト ボックス 53"/>
            <p:cNvSpPr txBox="1"/>
            <p:nvPr/>
          </p:nvSpPr>
          <p:spPr>
            <a:xfrm>
              <a:off x="5436535" y="3754226"/>
              <a:ext cx="234225" cy="246120"/>
            </a:xfrm>
            <a:prstGeom prst="rect">
              <a:avLst/>
            </a:prstGeom>
            <a:noFill/>
          </p:spPr>
          <p:txBody>
            <a:bodyPr wrap="none" rtlCol="0">
              <a:spAutoFit/>
            </a:bodyPr>
            <a:lstStyle/>
            <a:p>
              <a:r>
                <a:rPr lang="en-US" altLang="ja-JP" dirty="0">
                  <a:solidFill>
                    <a:srgbClr val="FFFFFF">
                      <a:lumMod val="85000"/>
                    </a:srgbClr>
                  </a:solidFill>
                  <a:effectLst>
                    <a:outerShdw blurRad="38100" dist="38100" dir="2700000" algn="tl">
                      <a:srgbClr val="000000">
                        <a:alpha val="43137"/>
                      </a:srgbClr>
                    </a:outerShdw>
                  </a:effectLst>
                  <a:latin typeface="Arial" pitchFamily="34" charset="0"/>
                </a:rPr>
                <a:t>H</a:t>
              </a:r>
              <a:endParaRPr lang="ja-JP" altLang="en-US" dirty="0">
                <a:solidFill>
                  <a:srgbClr val="FFFFFF">
                    <a:lumMod val="85000"/>
                  </a:srgbClr>
                </a:solidFill>
                <a:effectLst>
                  <a:outerShdw blurRad="38100" dist="38100" dir="2700000" algn="tl">
                    <a:srgbClr val="000000">
                      <a:alpha val="43137"/>
                    </a:srgbClr>
                  </a:outerShdw>
                </a:effectLst>
                <a:latin typeface="Arial" pitchFamily="34" charset="0"/>
              </a:endParaRPr>
            </a:p>
          </p:txBody>
        </p:sp>
        <p:sp>
          <p:nvSpPr>
            <p:cNvPr id="55" name="テキスト ボックス 54"/>
            <p:cNvSpPr txBox="1"/>
            <p:nvPr/>
          </p:nvSpPr>
          <p:spPr>
            <a:xfrm>
              <a:off x="4778398" y="3062505"/>
              <a:ext cx="653094" cy="246120"/>
            </a:xfrm>
            <a:prstGeom prst="rect">
              <a:avLst/>
            </a:prstGeom>
            <a:noFill/>
          </p:spPr>
          <p:txBody>
            <a:bodyPr wrap="none" rtlCol="0">
              <a:spAutoFit/>
            </a:bodyPr>
            <a:lstStyle/>
            <a:p>
              <a:pPr algn="ctr"/>
              <a:r>
                <a:rPr lang="en-US" altLang="ja-JP" sz="900" b="1" dirty="0">
                  <a:solidFill>
                    <a:schemeClr val="accent6">
                      <a:lumMod val="75000"/>
                    </a:schemeClr>
                  </a:solidFill>
                  <a:effectLst>
                    <a:outerShdw blurRad="38100" dist="38100" dir="2700000" algn="tl">
                      <a:srgbClr val="000000">
                        <a:alpha val="43137"/>
                      </a:srgbClr>
                    </a:outerShdw>
                  </a:effectLst>
                  <a:latin typeface="Arial" pitchFamily="34" charset="0"/>
                </a:rPr>
                <a:t>ATTCONTROL</a:t>
              </a:r>
            </a:p>
            <a:p>
              <a:pPr algn="ctr"/>
              <a:r>
                <a:rPr lang="en-US" altLang="ja-JP" sz="900" b="1" dirty="0">
                  <a:solidFill>
                    <a:schemeClr val="accent6">
                      <a:lumMod val="75000"/>
                    </a:schemeClr>
                  </a:solidFill>
                  <a:effectLst>
                    <a:outerShdw blurRad="38100" dist="38100" dir="2700000" algn="tl">
                      <a:srgbClr val="000000">
                        <a:alpha val="43137"/>
                      </a:srgbClr>
                    </a:outerShdw>
                  </a:effectLst>
                  <a:latin typeface="Arial" pitchFamily="34" charset="0"/>
                </a:rPr>
                <a:t>OUTPUT</a:t>
              </a:r>
              <a:endParaRPr lang="ja-JP" altLang="en-US" sz="900" b="1" dirty="0">
                <a:solidFill>
                  <a:schemeClr val="accent6">
                    <a:lumMod val="75000"/>
                  </a:schemeClr>
                </a:solidFill>
                <a:effectLst>
                  <a:outerShdw blurRad="38100" dist="38100" dir="2700000" algn="tl">
                    <a:srgbClr val="000000">
                      <a:alpha val="43137"/>
                    </a:srgbClr>
                  </a:outerShdw>
                </a:effectLst>
                <a:latin typeface="Arial" pitchFamily="34" charset="0"/>
              </a:endParaRPr>
            </a:p>
          </p:txBody>
        </p:sp>
        <p:sp>
          <p:nvSpPr>
            <p:cNvPr id="56" name="テキスト ボックス 55"/>
            <p:cNvSpPr txBox="1"/>
            <p:nvPr/>
          </p:nvSpPr>
          <p:spPr>
            <a:xfrm>
              <a:off x="5355456" y="2779106"/>
              <a:ext cx="285515" cy="420455"/>
            </a:xfrm>
            <a:prstGeom prst="rect">
              <a:avLst/>
            </a:prstGeom>
            <a:noFill/>
          </p:spPr>
          <p:txBody>
            <a:bodyPr wrap="none" rtlCol="0">
              <a:spAutoFit/>
            </a:bodyPr>
            <a:lstStyle/>
            <a:p>
              <a:pPr algn="ctr"/>
              <a:r>
                <a:rPr lang="en-US" altLang="ja-JP" sz="900" dirty="0">
                  <a:solidFill>
                    <a:srgbClr val="FFFFFF">
                      <a:lumMod val="85000"/>
                    </a:srgbClr>
                  </a:solidFill>
                  <a:effectLst>
                    <a:outerShdw blurRad="38100" dist="38100" dir="2700000" algn="tl">
                      <a:srgbClr val="000000">
                        <a:alpha val="43137"/>
                      </a:srgbClr>
                    </a:outerShdw>
                  </a:effectLst>
                  <a:latin typeface="Arial" pitchFamily="34" charset="0"/>
                </a:rPr>
                <a:t>SP </a:t>
              </a:r>
            </a:p>
            <a:p>
              <a:pPr algn="ctr"/>
              <a:r>
                <a:rPr lang="en-US" altLang="ja-JP" sz="900" dirty="0">
                  <a:solidFill>
                    <a:srgbClr val="FFFFFF">
                      <a:lumMod val="85000"/>
                    </a:srgbClr>
                  </a:solidFill>
                  <a:effectLst>
                    <a:outerShdw blurRad="38100" dist="38100" dir="2700000" algn="tl">
                      <a:srgbClr val="000000">
                        <a:alpha val="43137"/>
                      </a:srgbClr>
                    </a:outerShdw>
                  </a:effectLst>
                  <a:latin typeface="Arial" pitchFamily="34" charset="0"/>
                </a:rPr>
                <a:t>OUT</a:t>
              </a:r>
            </a:p>
            <a:p>
              <a:pPr algn="ctr"/>
              <a:r>
                <a:rPr lang="en-US" altLang="ja-JP" sz="1700" dirty="0">
                  <a:solidFill>
                    <a:srgbClr val="FFFFFF">
                      <a:lumMod val="85000"/>
                    </a:srgbClr>
                  </a:solidFill>
                  <a:effectLst>
                    <a:outerShdw blurRad="38100" dist="38100" dir="2700000" algn="tl">
                      <a:srgbClr val="000000">
                        <a:alpha val="43137"/>
                      </a:srgbClr>
                    </a:outerShdw>
                  </a:effectLst>
                  <a:latin typeface="Arial" pitchFamily="34" charset="0"/>
                </a:rPr>
                <a:t>C</a:t>
              </a:r>
              <a:endParaRPr lang="ja-JP" altLang="en-US" sz="1700" dirty="0">
                <a:solidFill>
                  <a:srgbClr val="FFFFFF">
                    <a:lumMod val="85000"/>
                  </a:srgbClr>
                </a:solidFill>
                <a:effectLst>
                  <a:outerShdw blurRad="38100" dist="38100" dir="2700000" algn="tl">
                    <a:srgbClr val="000000">
                      <a:alpha val="43137"/>
                    </a:srgbClr>
                  </a:outerShdw>
                </a:effectLst>
                <a:latin typeface="Arial" pitchFamily="34" charset="0"/>
              </a:endParaRPr>
            </a:p>
          </p:txBody>
        </p:sp>
        <p:sp>
          <p:nvSpPr>
            <p:cNvPr id="57" name="テキスト ボックス 56"/>
            <p:cNvSpPr txBox="1"/>
            <p:nvPr/>
          </p:nvSpPr>
          <p:spPr>
            <a:xfrm>
              <a:off x="4552189" y="2773546"/>
              <a:ext cx="285515" cy="420455"/>
            </a:xfrm>
            <a:prstGeom prst="rect">
              <a:avLst/>
            </a:prstGeom>
            <a:noFill/>
          </p:spPr>
          <p:txBody>
            <a:bodyPr wrap="none" rtlCol="0">
              <a:spAutoFit/>
            </a:bodyPr>
            <a:lstStyle/>
            <a:p>
              <a:pPr algn="ctr"/>
              <a:r>
                <a:rPr lang="en-US" altLang="ja-JP" sz="900" dirty="0">
                  <a:solidFill>
                    <a:srgbClr val="FFFFFF">
                      <a:lumMod val="85000"/>
                    </a:srgbClr>
                  </a:solidFill>
                  <a:effectLst>
                    <a:outerShdw blurRad="38100" dist="38100" dir="2700000" algn="tl">
                      <a:srgbClr val="000000">
                        <a:alpha val="43137"/>
                      </a:srgbClr>
                    </a:outerShdw>
                  </a:effectLst>
                  <a:latin typeface="Arial" pitchFamily="34" charset="0"/>
                </a:rPr>
                <a:t>SP </a:t>
              </a:r>
            </a:p>
            <a:p>
              <a:pPr algn="ctr"/>
              <a:r>
                <a:rPr lang="en-US" altLang="ja-JP" sz="900" dirty="0">
                  <a:solidFill>
                    <a:srgbClr val="FFFFFF">
                      <a:lumMod val="85000"/>
                    </a:srgbClr>
                  </a:solidFill>
                  <a:effectLst>
                    <a:outerShdw blurRad="38100" dist="38100" dir="2700000" algn="tl">
                      <a:srgbClr val="000000">
                        <a:alpha val="43137"/>
                      </a:srgbClr>
                    </a:outerShdw>
                  </a:effectLst>
                  <a:latin typeface="Arial" pitchFamily="34" charset="0"/>
                </a:rPr>
                <a:t>OUT</a:t>
              </a:r>
            </a:p>
            <a:p>
              <a:pPr algn="ctr"/>
              <a:r>
                <a:rPr lang="en-US" altLang="ja-JP" sz="1700" dirty="0">
                  <a:solidFill>
                    <a:srgbClr val="FFFFFF">
                      <a:lumMod val="85000"/>
                    </a:srgbClr>
                  </a:solidFill>
                  <a:effectLst>
                    <a:outerShdw blurRad="38100" dist="38100" dir="2700000" algn="tl">
                      <a:srgbClr val="000000">
                        <a:alpha val="43137"/>
                      </a:srgbClr>
                    </a:outerShdw>
                  </a:effectLst>
                  <a:latin typeface="Arial" pitchFamily="34" charset="0"/>
                </a:rPr>
                <a:t>H</a:t>
              </a:r>
              <a:endParaRPr lang="ja-JP" altLang="en-US" sz="1700" dirty="0">
                <a:solidFill>
                  <a:srgbClr val="FFFFFF">
                    <a:lumMod val="85000"/>
                  </a:srgbClr>
                </a:solidFill>
                <a:effectLst>
                  <a:outerShdw blurRad="38100" dist="38100" dir="2700000" algn="tl">
                    <a:srgbClr val="000000">
                      <a:alpha val="43137"/>
                    </a:srgbClr>
                  </a:outerShdw>
                </a:effectLst>
                <a:latin typeface="Arial" pitchFamily="34" charset="0"/>
              </a:endParaRPr>
            </a:p>
          </p:txBody>
        </p:sp>
      </p:grpSp>
      <p:sp>
        <p:nvSpPr>
          <p:cNvPr id="64" name="テキスト ボックス 63"/>
          <p:cNvSpPr txBox="1"/>
          <p:nvPr/>
        </p:nvSpPr>
        <p:spPr>
          <a:xfrm>
            <a:off x="12323323" y="4615609"/>
            <a:ext cx="584843" cy="415669"/>
          </a:xfrm>
          <a:prstGeom prst="rect">
            <a:avLst/>
          </a:prstGeom>
          <a:noFill/>
        </p:spPr>
        <p:txBody>
          <a:bodyPr wrap="none" lIns="137187" tIns="68594" rIns="137187" bIns="68594" rtlCol="0">
            <a:spAutoFit/>
          </a:bodyPr>
          <a:lstStyle/>
          <a:p>
            <a:r>
              <a:rPr lang="en-US" altLang="ja-JP" dirty="0">
                <a:solidFill>
                  <a:srgbClr val="FFFFFF">
                    <a:lumMod val="85000"/>
                  </a:srgbClr>
                </a:solidFill>
                <a:effectLst>
                  <a:outerShdw blurRad="38100" dist="38100" dir="2700000" algn="tl">
                    <a:srgbClr val="000000">
                      <a:alpha val="43137"/>
                    </a:srgbClr>
                  </a:outerShdw>
                </a:effectLst>
                <a:latin typeface="Arial" pitchFamily="34" charset="0"/>
              </a:rPr>
              <a:t>SP</a:t>
            </a:r>
            <a:endParaRPr lang="ja-JP" altLang="en-US" dirty="0">
              <a:solidFill>
                <a:srgbClr val="FFFFFF">
                  <a:lumMod val="85000"/>
                </a:srgbClr>
              </a:solidFill>
              <a:effectLst>
                <a:outerShdw blurRad="38100" dist="38100" dir="2700000" algn="tl">
                  <a:srgbClr val="000000">
                    <a:alpha val="43137"/>
                  </a:srgbClr>
                </a:outerShdw>
              </a:effectLst>
              <a:latin typeface="Arial" pitchFamily="34" charset="0"/>
            </a:endParaRPr>
          </a:p>
        </p:txBody>
      </p:sp>
      <p:sp>
        <p:nvSpPr>
          <p:cNvPr id="65" name="テキスト ボックス 64"/>
          <p:cNvSpPr txBox="1"/>
          <p:nvPr/>
        </p:nvSpPr>
        <p:spPr>
          <a:xfrm>
            <a:off x="6769880" y="4834433"/>
            <a:ext cx="1801760" cy="415669"/>
          </a:xfrm>
          <a:prstGeom prst="rect">
            <a:avLst/>
          </a:prstGeom>
          <a:noFill/>
        </p:spPr>
        <p:txBody>
          <a:bodyPr wrap="none" lIns="137187" tIns="68594" rIns="137187" bIns="68594" rtlCol="0">
            <a:spAutoFit/>
          </a:bodyPr>
          <a:lstStyle/>
          <a:p>
            <a:r>
              <a:rPr lang="en-US" altLang="ja-JP" dirty="0">
                <a:solidFill>
                  <a:srgbClr val="FFFFFF">
                    <a:lumMod val="85000"/>
                  </a:srgbClr>
                </a:solidFill>
                <a:effectLst>
                  <a:outerShdw blurRad="38100" dist="38100" dir="2700000" algn="tl">
                    <a:srgbClr val="000000">
                      <a:alpha val="43137"/>
                    </a:srgbClr>
                  </a:outerShdw>
                </a:effectLst>
                <a:latin typeface="+mj-lt"/>
              </a:rPr>
              <a:t>&lt;General/BGM&gt;</a:t>
            </a:r>
            <a:endParaRPr lang="ja-JP" altLang="en-US" dirty="0">
              <a:solidFill>
                <a:srgbClr val="FFFFFF">
                  <a:lumMod val="85000"/>
                </a:srgbClr>
              </a:solidFill>
              <a:effectLst>
                <a:outerShdw blurRad="38100" dist="38100" dir="2700000" algn="tl">
                  <a:srgbClr val="000000">
                    <a:alpha val="43137"/>
                  </a:srgbClr>
                </a:outerShdw>
              </a:effectLst>
              <a:latin typeface="+mj-lt"/>
            </a:endParaRPr>
          </a:p>
        </p:txBody>
      </p:sp>
      <p:sp>
        <p:nvSpPr>
          <p:cNvPr id="66" name="テキスト ボックス 65"/>
          <p:cNvSpPr txBox="1"/>
          <p:nvPr/>
        </p:nvSpPr>
        <p:spPr>
          <a:xfrm>
            <a:off x="11706664" y="4831722"/>
            <a:ext cx="1541659" cy="415669"/>
          </a:xfrm>
          <a:prstGeom prst="rect">
            <a:avLst/>
          </a:prstGeom>
          <a:noFill/>
        </p:spPr>
        <p:txBody>
          <a:bodyPr wrap="none" lIns="137187" tIns="68594" rIns="137187" bIns="68594" rtlCol="0">
            <a:spAutoFit/>
          </a:bodyPr>
          <a:lstStyle/>
          <a:p>
            <a:pPr algn="ctr"/>
            <a:r>
              <a:rPr lang="en-US" altLang="ja-JP" b="1" dirty="0">
                <a:solidFill>
                  <a:srgbClr val="FF0000"/>
                </a:solidFill>
                <a:effectLst>
                  <a:outerShdw blurRad="38100" dist="38100" dir="2700000" algn="tl">
                    <a:srgbClr val="000000">
                      <a:alpha val="43137"/>
                    </a:srgbClr>
                  </a:outerShdw>
                </a:effectLst>
                <a:latin typeface="+mj-lt"/>
              </a:rPr>
              <a:t>&lt;Emergency&gt;</a:t>
            </a:r>
            <a:endParaRPr lang="ja-JP" altLang="en-US" b="1" dirty="0">
              <a:solidFill>
                <a:srgbClr val="FF0000"/>
              </a:solidFill>
              <a:effectLst>
                <a:outerShdw blurRad="38100" dist="38100" dir="2700000" algn="tl">
                  <a:srgbClr val="000000">
                    <a:alpha val="43137"/>
                  </a:srgbClr>
                </a:outerShdw>
              </a:effectLst>
              <a:latin typeface="+mj-lt"/>
            </a:endParaRPr>
          </a:p>
        </p:txBody>
      </p:sp>
      <p:sp>
        <p:nvSpPr>
          <p:cNvPr id="67" name="四角形吹き出し 66"/>
          <p:cNvSpPr/>
          <p:nvPr/>
        </p:nvSpPr>
        <p:spPr>
          <a:xfrm>
            <a:off x="8608306" y="1481971"/>
            <a:ext cx="3111591" cy="2298038"/>
          </a:xfrm>
          <a:prstGeom prst="wedgeRectCallout">
            <a:avLst>
              <a:gd name="adj1" fmla="val -5535"/>
              <a:gd name="adj2" fmla="val 61414"/>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With 3 wiring method, the SP line goes by way of a relay in the “ATTCONTROL OUTPUT” of Frame.</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When a system activate the emergency mode, the system realizes a nullification of attenuator by changing the relay.</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68" name="四角形吹き出し 67"/>
          <p:cNvSpPr/>
          <p:nvPr/>
        </p:nvSpPr>
        <p:spPr>
          <a:xfrm>
            <a:off x="6592080" y="5373767"/>
            <a:ext cx="2859303" cy="1835196"/>
          </a:xfrm>
          <a:prstGeom prst="wedgeRectCallout">
            <a:avLst>
              <a:gd name="adj1" fmla="val -64903"/>
              <a:gd name="adj2" fmla="val 8081"/>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In the case of 4 wiring method, the DC line for ATT control goes by way of the “ATTCONTROL OUTPUT”. In most cases, DC 24V is used for the voltage. </a:t>
            </a:r>
          </a:p>
        </p:txBody>
      </p:sp>
      <p:grpSp>
        <p:nvGrpSpPr>
          <p:cNvPr id="69" name="グループ化 68"/>
          <p:cNvGrpSpPr/>
          <p:nvPr/>
        </p:nvGrpSpPr>
        <p:grpSpPr>
          <a:xfrm>
            <a:off x="6750771" y="2230614"/>
            <a:ext cx="1894975" cy="2508633"/>
            <a:chOff x="4454555" y="2383123"/>
            <a:chExt cx="1263170" cy="1671734"/>
          </a:xfrm>
        </p:grpSpPr>
        <p:sp>
          <p:nvSpPr>
            <p:cNvPr id="70" name="角丸四角形 69"/>
            <p:cNvSpPr/>
            <p:nvPr/>
          </p:nvSpPr>
          <p:spPr bwMode="auto">
            <a:xfrm>
              <a:off x="4610309" y="3535251"/>
              <a:ext cx="565352" cy="519606"/>
            </a:xfrm>
            <a:prstGeom prst="roundRect">
              <a:avLst/>
            </a:prstGeom>
            <a:solidFill>
              <a:srgbClr val="FF9900">
                <a:alpha val="20000"/>
              </a:srgbClr>
            </a:solidFill>
            <a:ln w="12700" cap="flat" cmpd="sng" algn="ctr">
              <a:noFill/>
              <a:prstDash val="solid"/>
              <a:round/>
              <a:headEnd type="none" w="med" len="med"/>
              <a:tailEnd type="none" w="sm"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bodyPr>
            <a:lstStyle/>
            <a:p>
              <a:pPr algn="ctr">
                <a:spcBef>
                  <a:spcPct val="50000"/>
                </a:spcBef>
              </a:pPr>
              <a:endParaRPr kumimoji="0" lang="ja-JP" altLang="en-US" sz="2400">
                <a:solidFill>
                  <a:srgbClr val="000000"/>
                </a:solidFill>
                <a:latin typeface="Arial" charset="0"/>
                <a:ea typeface="HGP創英角ｺﾞｼｯｸUB" pitchFamily="50" charset="-128"/>
              </a:endParaRPr>
            </a:p>
          </p:txBody>
        </p:sp>
        <p:grpSp>
          <p:nvGrpSpPr>
            <p:cNvPr id="71" name="グループ化 70"/>
            <p:cNvGrpSpPr/>
            <p:nvPr/>
          </p:nvGrpSpPr>
          <p:grpSpPr>
            <a:xfrm>
              <a:off x="5431288" y="3526094"/>
              <a:ext cx="286437" cy="378705"/>
              <a:chOff x="4837401" y="2730406"/>
              <a:chExt cx="381248" cy="504056"/>
            </a:xfrm>
          </p:grpSpPr>
          <p:sp>
            <p:nvSpPr>
              <p:cNvPr id="87" name="角丸四角形 86"/>
              <p:cNvSpPr/>
              <p:nvPr/>
            </p:nvSpPr>
            <p:spPr bwMode="auto">
              <a:xfrm>
                <a:off x="4837401" y="2834164"/>
                <a:ext cx="144016" cy="288032"/>
              </a:xfrm>
              <a:prstGeom prst="roundRect">
                <a:avLst>
                  <a:gd name="adj" fmla="val 1970"/>
                </a:avLst>
              </a:prstGeom>
              <a:solidFill>
                <a:srgbClr val="FF9900">
                  <a:alpha val="20000"/>
                </a:srgbClr>
              </a:solidFill>
              <a:ln w="12700" cap="flat" cmpd="sng" algn="ctr">
                <a:noFill/>
                <a:prstDash val="solid"/>
                <a:round/>
                <a:headEnd type="none" w="med" len="med"/>
                <a:tailEnd type="none" w="sm"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bodyPr>
              <a:lstStyle/>
              <a:p>
                <a:pPr algn="ctr">
                  <a:spcBef>
                    <a:spcPct val="50000"/>
                  </a:spcBef>
                </a:pPr>
                <a:endParaRPr kumimoji="0" lang="ja-JP" altLang="en-US" sz="2400">
                  <a:solidFill>
                    <a:srgbClr val="000000"/>
                  </a:solidFill>
                  <a:latin typeface="Arial" charset="0"/>
                  <a:ea typeface="HGP創英角ｺﾞｼｯｸUB" pitchFamily="50" charset="-128"/>
                </a:endParaRPr>
              </a:p>
            </p:txBody>
          </p:sp>
          <p:sp>
            <p:nvSpPr>
              <p:cNvPr id="88" name="フローチャート: 手作業 87"/>
              <p:cNvSpPr/>
              <p:nvPr/>
            </p:nvSpPr>
            <p:spPr bwMode="auto">
              <a:xfrm rot="5400000">
                <a:off x="4858609" y="2874422"/>
                <a:ext cx="504056" cy="216024"/>
              </a:xfrm>
              <a:prstGeom prst="flowChartManualOperation">
                <a:avLst/>
              </a:prstGeom>
              <a:solidFill>
                <a:srgbClr val="FFC000">
                  <a:alpha val="20000"/>
                </a:srgbClr>
              </a:solidFill>
              <a:ln w="12700" cap="flat" cmpd="sng" algn="ctr">
                <a:noFill/>
                <a:prstDash val="solid"/>
                <a:round/>
                <a:headEnd type="none" w="med" len="med"/>
                <a:tailEnd type="none" w="sm"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bodyPr>
              <a:lstStyle/>
              <a:p>
                <a:pPr algn="ctr">
                  <a:spcBef>
                    <a:spcPct val="50000"/>
                  </a:spcBef>
                </a:pPr>
                <a:endParaRPr kumimoji="0" lang="ja-JP" altLang="en-US" sz="2400">
                  <a:solidFill>
                    <a:srgbClr val="000000"/>
                  </a:solidFill>
                  <a:latin typeface="Arial" charset="0"/>
                  <a:ea typeface="HGP創英角ｺﾞｼｯｸUB" pitchFamily="50" charset="-128"/>
                </a:endParaRPr>
              </a:p>
            </p:txBody>
          </p:sp>
        </p:grpSp>
        <p:sp>
          <p:nvSpPr>
            <p:cNvPr id="72" name="テキスト ボックス 71"/>
            <p:cNvSpPr txBox="1"/>
            <p:nvPr/>
          </p:nvSpPr>
          <p:spPr>
            <a:xfrm>
              <a:off x="4657939" y="3721475"/>
              <a:ext cx="402329" cy="246120"/>
            </a:xfrm>
            <a:prstGeom prst="rect">
              <a:avLst/>
            </a:prstGeom>
            <a:noFill/>
          </p:spPr>
          <p:txBody>
            <a:bodyPr wrap="none" rtlCol="0">
              <a:spAutoFit/>
            </a:bodyPr>
            <a:lstStyle/>
            <a:p>
              <a:r>
                <a:rPr lang="en-US" altLang="zh-CN" dirty="0">
                  <a:solidFill>
                    <a:srgbClr val="FFC000"/>
                  </a:solidFill>
                  <a:effectLst>
                    <a:outerShdw blurRad="38100" dist="38100" dir="2700000" algn="tl">
                      <a:srgbClr val="000000">
                        <a:alpha val="43137"/>
                      </a:srgbClr>
                    </a:outerShdw>
                  </a:effectLst>
                  <a:latin typeface="Arial" pitchFamily="34" charset="0"/>
                </a:rPr>
                <a:t>ATT</a:t>
              </a:r>
              <a:endParaRPr lang="ja-JP" altLang="en-US" dirty="0">
                <a:solidFill>
                  <a:srgbClr val="FFC000"/>
                </a:solidFill>
                <a:effectLst>
                  <a:outerShdw blurRad="38100" dist="38100" dir="2700000" algn="tl">
                    <a:srgbClr val="000000">
                      <a:alpha val="43137"/>
                    </a:srgbClr>
                  </a:outerShdw>
                </a:effectLst>
                <a:latin typeface="Arial" pitchFamily="34" charset="0"/>
              </a:endParaRPr>
            </a:p>
          </p:txBody>
        </p:sp>
        <p:sp>
          <p:nvSpPr>
            <p:cNvPr id="73" name="テキスト ボックス 72"/>
            <p:cNvSpPr txBox="1"/>
            <p:nvPr/>
          </p:nvSpPr>
          <p:spPr>
            <a:xfrm>
              <a:off x="4454555" y="3381275"/>
              <a:ext cx="234225" cy="246120"/>
            </a:xfrm>
            <a:prstGeom prst="rect">
              <a:avLst/>
            </a:prstGeom>
            <a:noFill/>
          </p:spPr>
          <p:txBody>
            <a:bodyPr wrap="none" rtlCol="0">
              <a:spAutoFit/>
            </a:bodyPr>
            <a:lstStyle/>
            <a:p>
              <a:r>
                <a:rPr lang="en-US" altLang="ja-JP" dirty="0">
                  <a:solidFill>
                    <a:srgbClr val="FFFFFF">
                      <a:lumMod val="85000"/>
                    </a:srgbClr>
                  </a:solidFill>
                  <a:effectLst>
                    <a:outerShdw blurRad="38100" dist="38100" dir="2700000" algn="tl">
                      <a:srgbClr val="000000">
                        <a:alpha val="43137"/>
                      </a:srgbClr>
                    </a:outerShdw>
                  </a:effectLst>
                  <a:latin typeface="Arial" pitchFamily="34" charset="0"/>
                </a:rPr>
                <a:t>N</a:t>
              </a:r>
              <a:endParaRPr lang="ja-JP" altLang="en-US" dirty="0">
                <a:solidFill>
                  <a:srgbClr val="FFFFFF">
                    <a:lumMod val="85000"/>
                  </a:srgbClr>
                </a:solidFill>
                <a:effectLst>
                  <a:outerShdw blurRad="38100" dist="38100" dir="2700000" algn="tl">
                    <a:srgbClr val="000000">
                      <a:alpha val="43137"/>
                    </a:srgbClr>
                  </a:outerShdw>
                </a:effectLst>
                <a:latin typeface="Arial" pitchFamily="34" charset="0"/>
              </a:endParaRPr>
            </a:p>
          </p:txBody>
        </p:sp>
        <p:sp>
          <p:nvSpPr>
            <p:cNvPr id="75" name="テキスト ボックス 74"/>
            <p:cNvSpPr txBox="1"/>
            <p:nvPr/>
          </p:nvSpPr>
          <p:spPr>
            <a:xfrm>
              <a:off x="4858485" y="3383539"/>
              <a:ext cx="234225" cy="246120"/>
            </a:xfrm>
            <a:prstGeom prst="rect">
              <a:avLst/>
            </a:prstGeom>
            <a:noFill/>
          </p:spPr>
          <p:txBody>
            <a:bodyPr wrap="none" rtlCol="0">
              <a:spAutoFit/>
            </a:bodyPr>
            <a:lstStyle/>
            <a:p>
              <a:r>
                <a:rPr lang="en-US" altLang="ja-JP" dirty="0">
                  <a:solidFill>
                    <a:srgbClr val="FFFFFF">
                      <a:lumMod val="85000"/>
                    </a:srgbClr>
                  </a:solidFill>
                  <a:effectLst>
                    <a:outerShdw blurRad="38100" dist="38100" dir="2700000" algn="tl">
                      <a:srgbClr val="000000">
                        <a:alpha val="43137"/>
                      </a:srgbClr>
                    </a:outerShdw>
                  </a:effectLst>
                  <a:latin typeface="Arial" pitchFamily="34" charset="0"/>
                </a:rPr>
                <a:t>R</a:t>
              </a:r>
              <a:endParaRPr lang="ja-JP" altLang="en-US" dirty="0">
                <a:solidFill>
                  <a:srgbClr val="FFFFFF">
                    <a:lumMod val="85000"/>
                  </a:srgbClr>
                </a:solidFill>
                <a:effectLst>
                  <a:outerShdw blurRad="38100" dist="38100" dir="2700000" algn="tl">
                    <a:srgbClr val="000000">
                      <a:alpha val="43137"/>
                    </a:srgbClr>
                  </a:outerShdw>
                </a:effectLst>
                <a:latin typeface="Arial" pitchFamily="34" charset="0"/>
              </a:endParaRPr>
            </a:p>
          </p:txBody>
        </p:sp>
        <p:sp>
          <p:nvSpPr>
            <p:cNvPr id="76" name="テキスト ボックス 75"/>
            <p:cNvSpPr txBox="1"/>
            <p:nvPr/>
          </p:nvSpPr>
          <p:spPr>
            <a:xfrm>
              <a:off x="5435805" y="3360228"/>
              <a:ext cx="234225" cy="246120"/>
            </a:xfrm>
            <a:prstGeom prst="rect">
              <a:avLst/>
            </a:prstGeom>
            <a:noFill/>
          </p:spPr>
          <p:txBody>
            <a:bodyPr wrap="none" rtlCol="0">
              <a:spAutoFit/>
            </a:bodyPr>
            <a:lstStyle/>
            <a:p>
              <a:r>
                <a:rPr lang="en-US" altLang="ja-JP" dirty="0">
                  <a:solidFill>
                    <a:srgbClr val="FFFFFF">
                      <a:lumMod val="85000"/>
                    </a:srgbClr>
                  </a:solidFill>
                  <a:effectLst>
                    <a:outerShdw blurRad="38100" dist="38100" dir="2700000" algn="tl">
                      <a:srgbClr val="000000">
                        <a:alpha val="43137"/>
                      </a:srgbClr>
                    </a:outerShdw>
                  </a:effectLst>
                  <a:latin typeface="Arial" pitchFamily="34" charset="0"/>
                </a:rPr>
                <a:t>C</a:t>
              </a:r>
              <a:endParaRPr lang="ja-JP" altLang="en-US" dirty="0">
                <a:solidFill>
                  <a:srgbClr val="FFFFFF">
                    <a:lumMod val="85000"/>
                  </a:srgbClr>
                </a:solidFill>
                <a:effectLst>
                  <a:outerShdw blurRad="38100" dist="38100" dir="2700000" algn="tl">
                    <a:srgbClr val="000000">
                      <a:alpha val="43137"/>
                    </a:srgbClr>
                  </a:outerShdw>
                </a:effectLst>
                <a:latin typeface="Arial" pitchFamily="34" charset="0"/>
              </a:endParaRPr>
            </a:p>
          </p:txBody>
        </p:sp>
        <p:grpSp>
          <p:nvGrpSpPr>
            <p:cNvPr id="77" name="グループ化 76"/>
            <p:cNvGrpSpPr/>
            <p:nvPr/>
          </p:nvGrpSpPr>
          <p:grpSpPr>
            <a:xfrm>
              <a:off x="4610308" y="2521622"/>
              <a:ext cx="973134" cy="770208"/>
              <a:chOff x="4610308" y="2521622"/>
              <a:chExt cx="973134" cy="770208"/>
            </a:xfrm>
            <a:solidFill>
              <a:srgbClr val="7030A0">
                <a:alpha val="40000"/>
              </a:srgbClr>
            </a:solidFill>
          </p:grpSpPr>
          <p:sp>
            <p:nvSpPr>
              <p:cNvPr id="83" name="正方形/長方形 82"/>
              <p:cNvSpPr/>
              <p:nvPr/>
            </p:nvSpPr>
            <p:spPr>
              <a:xfrm>
                <a:off x="4610308" y="2521622"/>
                <a:ext cx="973133" cy="41016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正方形/長方形 83"/>
              <p:cNvSpPr/>
              <p:nvPr/>
            </p:nvSpPr>
            <p:spPr>
              <a:xfrm>
                <a:off x="4925955" y="2931790"/>
                <a:ext cx="353124" cy="36004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正方形/長方形 84"/>
              <p:cNvSpPr/>
              <p:nvPr/>
            </p:nvSpPr>
            <p:spPr>
              <a:xfrm>
                <a:off x="5406880" y="2931790"/>
                <a:ext cx="176562" cy="1800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正方形/長方形 85"/>
              <p:cNvSpPr/>
              <p:nvPr/>
            </p:nvSpPr>
            <p:spPr>
              <a:xfrm>
                <a:off x="4610308" y="2931790"/>
                <a:ext cx="176562" cy="1800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8" name="テキスト ボックス 77"/>
            <p:cNvSpPr txBox="1"/>
            <p:nvPr/>
          </p:nvSpPr>
          <p:spPr>
            <a:xfrm>
              <a:off x="4565597" y="2383123"/>
              <a:ext cx="567611" cy="246120"/>
            </a:xfrm>
            <a:prstGeom prst="rect">
              <a:avLst/>
            </a:prstGeom>
            <a:noFill/>
          </p:spPr>
          <p:txBody>
            <a:bodyPr wrap="none" rtlCol="0">
              <a:spAutoFit/>
            </a:bodyPr>
            <a:lstStyle/>
            <a:p>
              <a:r>
                <a:rPr lang="en-US" altLang="zh-CN" dirty="0">
                  <a:solidFill>
                    <a:srgbClr val="B656EC"/>
                  </a:solidFill>
                  <a:effectLst>
                    <a:outerShdw blurRad="38100" dist="38100" dir="2700000" algn="tl">
                      <a:srgbClr val="000000">
                        <a:alpha val="43137"/>
                      </a:srgbClr>
                    </a:outerShdw>
                  </a:effectLst>
                  <a:latin typeface="Arial" pitchFamily="34" charset="0"/>
                </a:rPr>
                <a:t>Frame</a:t>
              </a:r>
              <a:endParaRPr lang="ja-JP" altLang="en-US" dirty="0">
                <a:solidFill>
                  <a:srgbClr val="B656EC"/>
                </a:solidFill>
                <a:effectLst>
                  <a:outerShdw blurRad="38100" dist="38100" dir="2700000" algn="tl">
                    <a:srgbClr val="000000">
                      <a:alpha val="43137"/>
                    </a:srgbClr>
                  </a:outerShdw>
                </a:effectLst>
                <a:latin typeface="Arial" pitchFamily="34" charset="0"/>
              </a:endParaRPr>
            </a:p>
          </p:txBody>
        </p:sp>
        <p:sp>
          <p:nvSpPr>
            <p:cNvPr id="79" name="テキスト ボックス 78"/>
            <p:cNvSpPr txBox="1"/>
            <p:nvPr/>
          </p:nvSpPr>
          <p:spPr>
            <a:xfrm>
              <a:off x="5436535" y="3754226"/>
              <a:ext cx="234225" cy="246120"/>
            </a:xfrm>
            <a:prstGeom prst="rect">
              <a:avLst/>
            </a:prstGeom>
            <a:noFill/>
          </p:spPr>
          <p:txBody>
            <a:bodyPr wrap="none" rtlCol="0">
              <a:spAutoFit/>
            </a:bodyPr>
            <a:lstStyle/>
            <a:p>
              <a:r>
                <a:rPr lang="en-US" altLang="ja-JP" dirty="0">
                  <a:solidFill>
                    <a:srgbClr val="FFFFFF">
                      <a:lumMod val="85000"/>
                    </a:srgbClr>
                  </a:solidFill>
                  <a:effectLst>
                    <a:outerShdw blurRad="38100" dist="38100" dir="2700000" algn="tl">
                      <a:srgbClr val="000000">
                        <a:alpha val="43137"/>
                      </a:srgbClr>
                    </a:outerShdw>
                  </a:effectLst>
                  <a:latin typeface="Arial" pitchFamily="34" charset="0"/>
                </a:rPr>
                <a:t>H</a:t>
              </a:r>
              <a:endParaRPr lang="ja-JP" altLang="en-US" dirty="0">
                <a:solidFill>
                  <a:srgbClr val="FFFFFF">
                    <a:lumMod val="85000"/>
                  </a:srgbClr>
                </a:solidFill>
                <a:effectLst>
                  <a:outerShdw blurRad="38100" dist="38100" dir="2700000" algn="tl">
                    <a:srgbClr val="000000">
                      <a:alpha val="43137"/>
                    </a:srgbClr>
                  </a:outerShdw>
                </a:effectLst>
                <a:latin typeface="Arial" pitchFamily="34" charset="0"/>
              </a:endParaRPr>
            </a:p>
          </p:txBody>
        </p:sp>
        <p:sp>
          <p:nvSpPr>
            <p:cNvPr id="80" name="テキスト ボックス 79"/>
            <p:cNvSpPr txBox="1"/>
            <p:nvPr/>
          </p:nvSpPr>
          <p:spPr>
            <a:xfrm>
              <a:off x="4778398" y="3062505"/>
              <a:ext cx="653094" cy="246120"/>
            </a:xfrm>
            <a:prstGeom prst="rect">
              <a:avLst/>
            </a:prstGeom>
            <a:noFill/>
          </p:spPr>
          <p:txBody>
            <a:bodyPr wrap="none" rtlCol="0">
              <a:spAutoFit/>
            </a:bodyPr>
            <a:lstStyle/>
            <a:p>
              <a:pPr algn="ctr"/>
              <a:r>
                <a:rPr lang="en-US" altLang="ja-JP" sz="900" b="1" dirty="0">
                  <a:solidFill>
                    <a:schemeClr val="accent6">
                      <a:lumMod val="75000"/>
                    </a:schemeClr>
                  </a:solidFill>
                  <a:effectLst>
                    <a:outerShdw blurRad="38100" dist="38100" dir="2700000" algn="tl">
                      <a:srgbClr val="000000">
                        <a:alpha val="43137"/>
                      </a:srgbClr>
                    </a:outerShdw>
                  </a:effectLst>
                  <a:latin typeface="Arial" pitchFamily="34" charset="0"/>
                </a:rPr>
                <a:t>ATTCONTROL</a:t>
              </a:r>
            </a:p>
            <a:p>
              <a:pPr algn="ctr"/>
              <a:r>
                <a:rPr lang="en-US" altLang="ja-JP" sz="900" b="1" dirty="0">
                  <a:solidFill>
                    <a:schemeClr val="accent6">
                      <a:lumMod val="75000"/>
                    </a:schemeClr>
                  </a:solidFill>
                  <a:effectLst>
                    <a:outerShdw blurRad="38100" dist="38100" dir="2700000" algn="tl">
                      <a:srgbClr val="000000">
                        <a:alpha val="43137"/>
                      </a:srgbClr>
                    </a:outerShdw>
                  </a:effectLst>
                  <a:latin typeface="Arial" pitchFamily="34" charset="0"/>
                </a:rPr>
                <a:t>OUTPUT</a:t>
              </a:r>
              <a:endParaRPr lang="ja-JP" altLang="en-US" sz="900" b="1" dirty="0">
                <a:solidFill>
                  <a:schemeClr val="accent6">
                    <a:lumMod val="75000"/>
                  </a:schemeClr>
                </a:solidFill>
                <a:effectLst>
                  <a:outerShdw blurRad="38100" dist="38100" dir="2700000" algn="tl">
                    <a:srgbClr val="000000">
                      <a:alpha val="43137"/>
                    </a:srgbClr>
                  </a:outerShdw>
                </a:effectLst>
                <a:latin typeface="Arial" pitchFamily="34" charset="0"/>
              </a:endParaRPr>
            </a:p>
          </p:txBody>
        </p:sp>
        <p:sp>
          <p:nvSpPr>
            <p:cNvPr id="81" name="テキスト ボックス 80"/>
            <p:cNvSpPr txBox="1"/>
            <p:nvPr/>
          </p:nvSpPr>
          <p:spPr>
            <a:xfrm>
              <a:off x="5355456" y="2779106"/>
              <a:ext cx="285515" cy="420455"/>
            </a:xfrm>
            <a:prstGeom prst="rect">
              <a:avLst/>
            </a:prstGeom>
            <a:noFill/>
          </p:spPr>
          <p:txBody>
            <a:bodyPr wrap="none" rtlCol="0">
              <a:spAutoFit/>
            </a:bodyPr>
            <a:lstStyle/>
            <a:p>
              <a:pPr algn="ctr"/>
              <a:r>
                <a:rPr lang="en-US" altLang="ja-JP" sz="900" dirty="0">
                  <a:solidFill>
                    <a:srgbClr val="FFFFFF">
                      <a:lumMod val="85000"/>
                    </a:srgbClr>
                  </a:solidFill>
                  <a:effectLst>
                    <a:outerShdw blurRad="38100" dist="38100" dir="2700000" algn="tl">
                      <a:srgbClr val="000000">
                        <a:alpha val="43137"/>
                      </a:srgbClr>
                    </a:outerShdw>
                  </a:effectLst>
                  <a:latin typeface="Arial" pitchFamily="34" charset="0"/>
                </a:rPr>
                <a:t>SP </a:t>
              </a:r>
            </a:p>
            <a:p>
              <a:pPr algn="ctr"/>
              <a:r>
                <a:rPr lang="en-US" altLang="ja-JP" sz="900" dirty="0">
                  <a:solidFill>
                    <a:srgbClr val="FFFFFF">
                      <a:lumMod val="85000"/>
                    </a:srgbClr>
                  </a:solidFill>
                  <a:effectLst>
                    <a:outerShdw blurRad="38100" dist="38100" dir="2700000" algn="tl">
                      <a:srgbClr val="000000">
                        <a:alpha val="43137"/>
                      </a:srgbClr>
                    </a:outerShdw>
                  </a:effectLst>
                  <a:latin typeface="Arial" pitchFamily="34" charset="0"/>
                </a:rPr>
                <a:t>OUT</a:t>
              </a:r>
            </a:p>
            <a:p>
              <a:pPr algn="ctr"/>
              <a:r>
                <a:rPr lang="en-US" altLang="ja-JP" sz="1700" dirty="0">
                  <a:solidFill>
                    <a:srgbClr val="FFFFFF">
                      <a:lumMod val="85000"/>
                    </a:srgbClr>
                  </a:solidFill>
                  <a:effectLst>
                    <a:outerShdw blurRad="38100" dist="38100" dir="2700000" algn="tl">
                      <a:srgbClr val="000000">
                        <a:alpha val="43137"/>
                      </a:srgbClr>
                    </a:outerShdw>
                  </a:effectLst>
                  <a:latin typeface="Arial" pitchFamily="34" charset="0"/>
                </a:rPr>
                <a:t>C</a:t>
              </a:r>
              <a:endParaRPr lang="ja-JP" altLang="en-US" sz="1700" dirty="0">
                <a:solidFill>
                  <a:srgbClr val="FFFFFF">
                    <a:lumMod val="85000"/>
                  </a:srgbClr>
                </a:solidFill>
                <a:effectLst>
                  <a:outerShdw blurRad="38100" dist="38100" dir="2700000" algn="tl">
                    <a:srgbClr val="000000">
                      <a:alpha val="43137"/>
                    </a:srgbClr>
                  </a:outerShdw>
                </a:effectLst>
                <a:latin typeface="Arial" pitchFamily="34" charset="0"/>
              </a:endParaRPr>
            </a:p>
          </p:txBody>
        </p:sp>
        <p:sp>
          <p:nvSpPr>
            <p:cNvPr id="82" name="テキスト ボックス 81"/>
            <p:cNvSpPr txBox="1"/>
            <p:nvPr/>
          </p:nvSpPr>
          <p:spPr>
            <a:xfrm>
              <a:off x="4544427" y="2773546"/>
              <a:ext cx="285515" cy="420455"/>
            </a:xfrm>
            <a:prstGeom prst="rect">
              <a:avLst/>
            </a:prstGeom>
            <a:noFill/>
          </p:spPr>
          <p:txBody>
            <a:bodyPr wrap="none" rtlCol="0">
              <a:spAutoFit/>
            </a:bodyPr>
            <a:lstStyle/>
            <a:p>
              <a:pPr algn="ctr"/>
              <a:r>
                <a:rPr lang="en-US" altLang="ja-JP" sz="900" dirty="0">
                  <a:solidFill>
                    <a:srgbClr val="FFFFFF">
                      <a:lumMod val="85000"/>
                    </a:srgbClr>
                  </a:solidFill>
                  <a:effectLst>
                    <a:outerShdw blurRad="38100" dist="38100" dir="2700000" algn="tl">
                      <a:srgbClr val="000000">
                        <a:alpha val="43137"/>
                      </a:srgbClr>
                    </a:outerShdw>
                  </a:effectLst>
                  <a:latin typeface="Arial" pitchFamily="34" charset="0"/>
                </a:rPr>
                <a:t>SP </a:t>
              </a:r>
            </a:p>
            <a:p>
              <a:pPr algn="ctr"/>
              <a:r>
                <a:rPr lang="en-US" altLang="ja-JP" sz="900" dirty="0">
                  <a:solidFill>
                    <a:srgbClr val="FFFFFF">
                      <a:lumMod val="85000"/>
                    </a:srgbClr>
                  </a:solidFill>
                  <a:effectLst>
                    <a:outerShdw blurRad="38100" dist="38100" dir="2700000" algn="tl">
                      <a:srgbClr val="000000">
                        <a:alpha val="43137"/>
                      </a:srgbClr>
                    </a:outerShdw>
                  </a:effectLst>
                  <a:latin typeface="Arial" pitchFamily="34" charset="0"/>
                </a:rPr>
                <a:t>OUT</a:t>
              </a:r>
            </a:p>
            <a:p>
              <a:pPr algn="ctr"/>
              <a:r>
                <a:rPr lang="en-US" altLang="ja-JP" sz="1700" dirty="0">
                  <a:solidFill>
                    <a:srgbClr val="FFFFFF">
                      <a:lumMod val="85000"/>
                    </a:srgbClr>
                  </a:solidFill>
                  <a:effectLst>
                    <a:outerShdw blurRad="38100" dist="38100" dir="2700000" algn="tl">
                      <a:srgbClr val="000000">
                        <a:alpha val="43137"/>
                      </a:srgbClr>
                    </a:outerShdw>
                  </a:effectLst>
                  <a:latin typeface="Arial" pitchFamily="34" charset="0"/>
                </a:rPr>
                <a:t>H</a:t>
              </a:r>
              <a:endParaRPr lang="ja-JP" altLang="en-US" sz="1700" dirty="0">
                <a:solidFill>
                  <a:srgbClr val="FFFFFF">
                    <a:lumMod val="85000"/>
                  </a:srgbClr>
                </a:solidFill>
                <a:effectLst>
                  <a:outerShdw blurRad="38100" dist="38100" dir="2700000" algn="tl">
                    <a:srgbClr val="000000">
                      <a:alpha val="43137"/>
                    </a:srgbClr>
                  </a:outerShdw>
                </a:effectLst>
                <a:latin typeface="Arial" pitchFamily="34" charset="0"/>
              </a:endParaRPr>
            </a:p>
          </p:txBody>
        </p:sp>
      </p:grpSp>
      <p:sp>
        <p:nvSpPr>
          <p:cNvPr id="89" name="テキスト ボックス 88"/>
          <p:cNvSpPr txBox="1"/>
          <p:nvPr/>
        </p:nvSpPr>
        <p:spPr>
          <a:xfrm>
            <a:off x="12956622" y="4009538"/>
            <a:ext cx="584843" cy="415669"/>
          </a:xfrm>
          <a:prstGeom prst="rect">
            <a:avLst/>
          </a:prstGeom>
          <a:noFill/>
        </p:spPr>
        <p:txBody>
          <a:bodyPr wrap="none" lIns="137187" tIns="68594" rIns="137187" bIns="68594" rtlCol="0">
            <a:spAutoFit/>
          </a:bodyPr>
          <a:lstStyle/>
          <a:p>
            <a:r>
              <a:rPr lang="en-US" altLang="zh-CN" dirty="0">
                <a:solidFill>
                  <a:srgbClr val="FFC000"/>
                </a:solidFill>
                <a:effectLst>
                  <a:outerShdw blurRad="38100" dist="38100" dir="2700000" algn="tl">
                    <a:srgbClr val="000000">
                      <a:alpha val="43137"/>
                    </a:srgbClr>
                  </a:outerShdw>
                </a:effectLst>
                <a:latin typeface="Arial" pitchFamily="34" charset="0"/>
              </a:rPr>
              <a:t>SP</a:t>
            </a:r>
            <a:endParaRPr lang="ja-JP" altLang="en-US" dirty="0">
              <a:solidFill>
                <a:srgbClr val="FFC000"/>
              </a:solidFill>
              <a:effectLst>
                <a:outerShdw blurRad="38100" dist="38100" dir="2700000" algn="tl">
                  <a:srgbClr val="000000">
                    <a:alpha val="43137"/>
                  </a:srgbClr>
                </a:outerShdw>
              </a:effectLst>
              <a:latin typeface="Arial" pitchFamily="34" charset="0"/>
            </a:endParaRPr>
          </a:p>
        </p:txBody>
      </p:sp>
      <p:pic>
        <p:nvPicPr>
          <p:cNvPr id="91" name="Picture 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108542" y="2986693"/>
            <a:ext cx="4272078" cy="64167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0" name="円/楕円 89"/>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円/楕円 91"/>
          <p:cNvSpPr/>
          <p:nvPr/>
        </p:nvSpPr>
        <p:spPr>
          <a:xfrm>
            <a:off x="145116" y="5350995"/>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1">
            <a:extLst>
              <a:ext uri="{FF2B5EF4-FFF2-40B4-BE49-F238E27FC236}">
                <a16:creationId xmlns:a16="http://schemas.microsoft.com/office/drawing/2014/main" id="{1F5A139B-6F93-1634-EC0F-09FC23375A07}"/>
              </a:ext>
            </a:extLst>
          </p:cNvPr>
          <p:cNvGrpSpPr/>
          <p:nvPr/>
        </p:nvGrpSpPr>
        <p:grpSpPr>
          <a:xfrm>
            <a:off x="1622181" y="288390"/>
            <a:ext cx="2053631" cy="1949899"/>
            <a:chOff x="2645711" y="841077"/>
            <a:chExt cx="2667654" cy="2532159"/>
          </a:xfrm>
        </p:grpSpPr>
        <p:grpSp>
          <p:nvGrpSpPr>
            <p:cNvPr id="3" name="グループ化 2">
              <a:extLst>
                <a:ext uri="{FF2B5EF4-FFF2-40B4-BE49-F238E27FC236}">
                  <a16:creationId xmlns:a16="http://schemas.microsoft.com/office/drawing/2014/main" id="{0B2BBD2B-912D-65C9-20C0-510FA369E594}"/>
                </a:ext>
              </a:extLst>
            </p:cNvPr>
            <p:cNvGrpSpPr/>
            <p:nvPr/>
          </p:nvGrpSpPr>
          <p:grpSpPr>
            <a:xfrm>
              <a:off x="2951391" y="1221263"/>
              <a:ext cx="2030342" cy="1771248"/>
              <a:chOff x="2951391" y="1221263"/>
              <a:chExt cx="2030342" cy="1771248"/>
            </a:xfrm>
          </p:grpSpPr>
          <p:sp>
            <p:nvSpPr>
              <p:cNvPr id="6" name="円/楕円 34">
                <a:extLst>
                  <a:ext uri="{FF2B5EF4-FFF2-40B4-BE49-F238E27FC236}">
                    <a16:creationId xmlns:a16="http://schemas.microsoft.com/office/drawing/2014/main" id="{BE451FCA-300C-260B-684B-28501F30113E}"/>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3600" kern="0">
                  <a:solidFill>
                    <a:prstClr val="white"/>
                  </a:solidFill>
                  <a:latin typeface="Meiryo UI"/>
                  <a:ea typeface="Meiryo UI"/>
                </a:endParaRPr>
              </a:p>
            </p:txBody>
          </p:sp>
          <p:sp>
            <p:nvSpPr>
              <p:cNvPr id="7" name="角丸四角形 35">
                <a:extLst>
                  <a:ext uri="{FF2B5EF4-FFF2-40B4-BE49-F238E27FC236}">
                    <a16:creationId xmlns:a16="http://schemas.microsoft.com/office/drawing/2014/main" id="{87F83A34-D20A-BB86-8A58-963A5EB1027A}"/>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2800" b="1" kern="0" dirty="0" err="1">
                    <a:solidFill>
                      <a:prstClr val="white"/>
                    </a:solidFill>
                    <a:latin typeface="Calibri"/>
                    <a:ea typeface="Meiryo UI"/>
                  </a:rPr>
                  <a:t>SPline</a:t>
                </a:r>
                <a:endParaRPr kumimoji="0" lang="ja-JP" altLang="en-US" sz="2400" b="1" kern="0" dirty="0">
                  <a:solidFill>
                    <a:prstClr val="white"/>
                  </a:solidFill>
                  <a:latin typeface="Calibri"/>
                  <a:ea typeface="Meiryo UI"/>
                </a:endParaRPr>
              </a:p>
            </p:txBody>
          </p:sp>
        </p:grpSp>
        <p:pic>
          <p:nvPicPr>
            <p:cNvPr id="5" name="Picture 2" descr="C:\Users\toa27839.TOA\AppData\Local\Temp\notesEA312D\Bubble_material_noshadow-01.png">
              <a:extLst>
                <a:ext uri="{FF2B5EF4-FFF2-40B4-BE49-F238E27FC236}">
                  <a16:creationId xmlns:a16="http://schemas.microsoft.com/office/drawing/2014/main" id="{34AAD735-90C6-A6B4-9D88-2A8739D86FBE}"/>
                </a:ext>
              </a:extLst>
            </p:cNvPr>
            <p:cNvPicPr>
              <a:picLocks noChangeAspect="1" noChangeArrowheads="1"/>
            </p:cNvPicPr>
            <p:nvPr/>
          </p:nvPicPr>
          <p:blipFill rotWithShape="1">
            <a:blip r:embed="rId9" cstate="print">
              <a:extLst>
                <a:ext uri="{28A0092B-C50C-407E-A947-70E740481C1C}">
                  <a14:useLocalDpi xmlns:a14="http://schemas.microsoft.com/office/drawing/2010/main"/>
                </a:ext>
              </a:extLst>
            </a:blip>
            <a:srcRect l="18633" t="5301" r="3622" b="14257"/>
            <a:stretch/>
          </p:blipFill>
          <p:spPr bwMode="auto">
            <a:xfrm>
              <a:off x="2645711" y="84107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853474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68"/>
                                        </p:tgtEl>
                                        <p:attrNameLst>
                                          <p:attrName>style.visibility</p:attrName>
                                        </p:attrNameLst>
                                      </p:cBhvr>
                                      <p:to>
                                        <p:strVal val="visible"/>
                                      </p:to>
                                    </p:set>
                                    <p:animEffect transition="in" filter="fade">
                                      <p:cBhvr>
                                        <p:cTn id="10"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四角形: 角を丸くする 31">
            <a:extLst>
              <a:ext uri="{FF2B5EF4-FFF2-40B4-BE49-F238E27FC236}">
                <a16:creationId xmlns:a16="http://schemas.microsoft.com/office/drawing/2014/main" id="{6EAED657-970A-4ED8-806E-9EDADCEBC77B}"/>
              </a:ext>
            </a:extLst>
          </p:cNvPr>
          <p:cNvSpPr/>
          <p:nvPr/>
        </p:nvSpPr>
        <p:spPr>
          <a:xfrm>
            <a:off x="1846770" y="1994087"/>
            <a:ext cx="11636760" cy="5483430"/>
          </a:xfrm>
          <a:prstGeom prst="roundRect">
            <a:avLst>
              <a:gd name="adj" fmla="val 3223"/>
            </a:avLst>
          </a:prstGeom>
          <a:solidFill>
            <a:srgbClr val="FEF4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73" name="図 72">
            <a:extLst>
              <a:ext uri="{FF2B5EF4-FFF2-40B4-BE49-F238E27FC236}">
                <a16:creationId xmlns:a16="http://schemas.microsoft.com/office/drawing/2014/main" id="{4A2E6A36-A609-43C0-836A-E74E83A5AEE4}"/>
              </a:ext>
            </a:extLst>
          </p:cNvPr>
          <p:cNvPicPr>
            <a:picLocks noChangeAspect="1"/>
          </p:cNvPicPr>
          <p:nvPr/>
        </p:nvPicPr>
        <p:blipFill>
          <a:blip r:embed="rId2"/>
          <a:stretch>
            <a:fillRect/>
          </a:stretch>
        </p:blipFill>
        <p:spPr>
          <a:xfrm>
            <a:off x="3344426" y="3105730"/>
            <a:ext cx="346016" cy="363033"/>
          </a:xfrm>
          <a:prstGeom prst="rect">
            <a:avLst/>
          </a:prstGeom>
        </p:spPr>
      </p:pic>
      <p:sp>
        <p:nvSpPr>
          <p:cNvPr id="4" name="正方形/長方形 3"/>
          <p:cNvSpPr/>
          <p:nvPr/>
        </p:nvSpPr>
        <p:spPr>
          <a:xfrm>
            <a:off x="5579508" y="28693"/>
            <a:ext cx="3090774" cy="830991"/>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Overview</a:t>
            </a:r>
            <a:endParaRPr lang="ja-JP" altLang="en-US" sz="1400" dirty="0">
              <a:solidFill>
                <a:srgbClr val="5F5F5F"/>
              </a:solidFill>
              <a:latin typeface="Calibri"/>
            </a:endParaRPr>
          </a:p>
        </p:txBody>
      </p:sp>
      <p:grpSp>
        <p:nvGrpSpPr>
          <p:cNvPr id="2" name="グループ化 1"/>
          <p:cNvGrpSpPr/>
          <p:nvPr/>
        </p:nvGrpSpPr>
        <p:grpSpPr>
          <a:xfrm>
            <a:off x="3618458" y="1125716"/>
            <a:ext cx="2447929" cy="1554072"/>
            <a:chOff x="1259630" y="3552687"/>
            <a:chExt cx="5633290" cy="3575241"/>
          </a:xfrm>
        </p:grpSpPr>
        <p:pic>
          <p:nvPicPr>
            <p:cNvPr id="18" name="Picture 2"/>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59632" y="5033693"/>
              <a:ext cx="5633288" cy="209423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7" name="Picture 4"/>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59630" y="3552687"/>
              <a:ext cx="5633290" cy="15908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7" name="正方形/長方形 6"/>
          <p:cNvSpPr/>
          <p:nvPr/>
        </p:nvSpPr>
        <p:spPr>
          <a:xfrm>
            <a:off x="6740556" y="1065387"/>
            <a:ext cx="2494007" cy="1569689"/>
          </a:xfrm>
          <a:prstGeom prst="rect">
            <a:avLst/>
          </a:prstGeom>
        </p:spPr>
        <p:txBody>
          <a:bodyPr wrap="none" lIns="137187" tIns="68594" rIns="137187" bIns="68594">
            <a:spAutoFit/>
          </a:bodyPr>
          <a:lstStyle/>
          <a:p>
            <a:r>
              <a:rPr lang="en-US" altLang="ja-JP" sz="1700" dirty="0">
                <a:solidFill>
                  <a:srgbClr val="5F5F5F"/>
                </a:solidFill>
                <a:latin typeface="Calibri"/>
                <a:ea typeface="メイリオ" panose="020B0604030504040204" pitchFamily="50" charset="-128"/>
                <a:cs typeface="メイリオ" panose="020B0604030504040204" pitchFamily="50" charset="-128"/>
              </a:rPr>
              <a:t>Digital Power Amplifier</a:t>
            </a:r>
          </a:p>
          <a:p>
            <a:r>
              <a:rPr lang="en-US" altLang="ja-JP" sz="2100" dirty="0">
                <a:solidFill>
                  <a:srgbClr val="5F5F5F"/>
                </a:solidFill>
                <a:latin typeface="Calibri"/>
                <a:ea typeface="メイリオ" panose="020B0604030504040204" pitchFamily="50" charset="-128"/>
                <a:cs typeface="メイリオ" panose="020B0604030504040204" pitchFamily="50" charset="-128"/>
              </a:rPr>
              <a:t>VP-3154/3304/3504</a:t>
            </a:r>
          </a:p>
          <a:p>
            <a:endParaRPr lang="en-US" altLang="ja-JP" sz="1700" dirty="0">
              <a:solidFill>
                <a:srgbClr val="5F5F5F"/>
              </a:solidFill>
              <a:latin typeface="Calibri"/>
              <a:ea typeface="メイリオ" panose="020B0604030504040204" pitchFamily="50" charset="-128"/>
              <a:cs typeface="メイリオ" panose="020B0604030504040204" pitchFamily="50" charset="-128"/>
            </a:endParaRPr>
          </a:p>
          <a:p>
            <a:r>
              <a:rPr lang="en-US" altLang="ja-JP" sz="1700" dirty="0">
                <a:solidFill>
                  <a:srgbClr val="5F5F5F"/>
                </a:solidFill>
                <a:latin typeface="Calibri"/>
                <a:ea typeface="メイリオ" panose="020B0604030504040204" pitchFamily="50" charset="-128"/>
                <a:cs typeface="メイリオ" panose="020B0604030504040204" pitchFamily="50" charset="-128"/>
              </a:rPr>
              <a:t>Power Supply Manager</a:t>
            </a:r>
          </a:p>
          <a:p>
            <a:r>
              <a:rPr lang="en-US" altLang="ja-JP" sz="2100" dirty="0">
                <a:solidFill>
                  <a:srgbClr val="5F5F5F"/>
                </a:solidFill>
                <a:latin typeface="Calibri"/>
                <a:ea typeface="メイリオ" panose="020B0604030504040204" pitchFamily="50" charset="-128"/>
                <a:cs typeface="メイリオ" panose="020B0604030504040204" pitchFamily="50" charset="-128"/>
              </a:rPr>
              <a:t>VX-3000DS/3150DS</a:t>
            </a:r>
            <a:endParaRPr lang="ja-JP" altLang="en-US" sz="2400" dirty="0">
              <a:solidFill>
                <a:srgbClr val="5F5F5F"/>
              </a:solidFill>
            </a:endParaRPr>
          </a:p>
        </p:txBody>
      </p:sp>
      <p:grpSp>
        <p:nvGrpSpPr>
          <p:cNvPr id="3" name="グループ化 2"/>
          <p:cNvGrpSpPr/>
          <p:nvPr/>
        </p:nvGrpSpPr>
        <p:grpSpPr>
          <a:xfrm>
            <a:off x="9361223" y="1281499"/>
            <a:ext cx="3330219" cy="738664"/>
            <a:chOff x="5592975" y="1346099"/>
            <a:chExt cx="2219889" cy="492240"/>
          </a:xfrm>
        </p:grpSpPr>
        <p:sp>
          <p:nvSpPr>
            <p:cNvPr id="8" name="右矢印 7"/>
            <p:cNvSpPr/>
            <p:nvPr/>
          </p:nvSpPr>
          <p:spPr>
            <a:xfrm>
              <a:off x="5592975" y="1473078"/>
              <a:ext cx="220634" cy="83960"/>
            </a:xfrm>
            <a:prstGeom prst="rightArrow">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ja-JP" altLang="en-US" sz="2400" dirty="0">
                <a:solidFill>
                  <a:srgbClr val="FFFFFF"/>
                </a:solidFill>
              </a:endParaRPr>
            </a:p>
          </p:txBody>
        </p:sp>
        <p:sp>
          <p:nvSpPr>
            <p:cNvPr id="9" name="正方形/長方形 8"/>
            <p:cNvSpPr/>
            <p:nvPr/>
          </p:nvSpPr>
          <p:spPr>
            <a:xfrm>
              <a:off x="5913846" y="1346099"/>
              <a:ext cx="1899018" cy="492240"/>
            </a:xfrm>
            <a:prstGeom prst="rect">
              <a:avLst/>
            </a:prstGeom>
          </p:spPr>
          <p:txBody>
            <a:bodyPr wrap="none">
              <a:spAutoFit/>
            </a:bodyPr>
            <a:lstStyle/>
            <a:p>
              <a:r>
                <a:rPr lang="en-US" altLang="ja-JP" sz="2100" dirty="0">
                  <a:solidFill>
                    <a:srgbClr val="5F5F5F"/>
                  </a:solidFill>
                  <a:latin typeface="Calibri"/>
                  <a:ea typeface="メイリオ" panose="020B0604030504040204" pitchFamily="50" charset="-128"/>
                  <a:cs typeface="メイリオ" panose="020B0604030504040204" pitchFamily="50" charset="-128"/>
                </a:rPr>
                <a:t>for SX-2000/VX-2000/</a:t>
              </a:r>
            </a:p>
            <a:p>
              <a:r>
                <a:rPr lang="en-US" altLang="ja-JP" sz="2100" dirty="0">
                  <a:solidFill>
                    <a:srgbClr val="5F5F5F"/>
                  </a:solidFill>
                  <a:latin typeface="Calibri"/>
                  <a:ea typeface="メイリオ" panose="020B0604030504040204" pitchFamily="50" charset="-128"/>
                  <a:cs typeface="メイリオ" panose="020B0604030504040204" pitchFamily="50" charset="-128"/>
                </a:rPr>
                <a:t>       VM-3000 series only</a:t>
              </a:r>
            </a:p>
          </p:txBody>
        </p:sp>
      </p:grpSp>
      <p:pic>
        <p:nvPicPr>
          <p:cNvPr id="1026" name="Picture 2"/>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66013" y="3970758"/>
            <a:ext cx="2328685" cy="80665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1" name="正方形/長方形 20"/>
          <p:cNvSpPr/>
          <p:nvPr/>
        </p:nvSpPr>
        <p:spPr>
          <a:xfrm>
            <a:off x="6714778" y="4130052"/>
            <a:ext cx="3047534" cy="2609480"/>
          </a:xfrm>
          <a:prstGeom prst="rect">
            <a:avLst/>
          </a:prstGeom>
        </p:spPr>
        <p:txBody>
          <a:bodyPr wrap="none" lIns="137187" tIns="68594" rIns="137187" bIns="68594">
            <a:spAutoFit/>
          </a:bodyPr>
          <a:lstStyle/>
          <a:p>
            <a:r>
              <a:rPr lang="en-US" altLang="ja-JP" sz="1700" dirty="0">
                <a:solidFill>
                  <a:srgbClr val="5F5F5F"/>
                </a:solidFill>
                <a:latin typeface="Calibri"/>
                <a:ea typeface="メイリオ" panose="020B0604030504040204" pitchFamily="50" charset="-128"/>
                <a:cs typeface="メイリオ" panose="020B0604030504040204" pitchFamily="50" charset="-128"/>
              </a:rPr>
              <a:t>Frame</a:t>
            </a:r>
          </a:p>
          <a:p>
            <a:r>
              <a:rPr lang="en-US" altLang="ja-JP" sz="2100" dirty="0">
                <a:solidFill>
                  <a:srgbClr val="5F5F5F"/>
                </a:solidFill>
                <a:latin typeface="Calibri"/>
                <a:ea typeface="メイリオ" panose="020B0604030504040204" pitchFamily="50" charset="-128"/>
                <a:cs typeface="メイリオ" panose="020B0604030504040204" pitchFamily="50" charset="-128"/>
              </a:rPr>
              <a:t>VX-3004F/3008F/3016F</a:t>
            </a:r>
          </a:p>
          <a:p>
            <a:endParaRPr lang="en-US" altLang="ja-JP" sz="2100" dirty="0">
              <a:solidFill>
                <a:srgbClr val="5F5F5F"/>
              </a:solidFill>
              <a:latin typeface="Calibri"/>
              <a:ea typeface="メイリオ" panose="020B0604030504040204" pitchFamily="50" charset="-128"/>
              <a:cs typeface="メイリオ" panose="020B0604030504040204" pitchFamily="50" charset="-128"/>
            </a:endParaRPr>
          </a:p>
          <a:p>
            <a:r>
              <a:rPr lang="en-US" altLang="ja-JP" sz="1700" dirty="0">
                <a:solidFill>
                  <a:srgbClr val="5F5F5F"/>
                </a:solidFill>
                <a:latin typeface="Calibri"/>
                <a:ea typeface="メイリオ" panose="020B0604030504040204" pitchFamily="50" charset="-128"/>
                <a:cs typeface="メイリオ" panose="020B0604030504040204" pitchFamily="50" charset="-128"/>
              </a:rPr>
              <a:t>Power Amplifier Module</a:t>
            </a:r>
          </a:p>
          <a:p>
            <a:r>
              <a:rPr lang="en-US" altLang="ja-JP" sz="2100" dirty="0">
                <a:solidFill>
                  <a:srgbClr val="5F5F5F"/>
                </a:solidFill>
                <a:latin typeface="Calibri"/>
                <a:ea typeface="メイリオ" panose="020B0604030504040204" pitchFamily="50" charset="-128"/>
                <a:cs typeface="メイリオ" panose="020B0604030504040204" pitchFamily="50" charset="-128"/>
              </a:rPr>
              <a:t>VX-015DA/030DA/050DA</a:t>
            </a:r>
          </a:p>
          <a:p>
            <a:endParaRPr lang="en-US" altLang="ja-JP" sz="2100" dirty="0">
              <a:solidFill>
                <a:srgbClr val="5F5F5F"/>
              </a:solidFill>
              <a:latin typeface="Calibri"/>
              <a:ea typeface="メイリオ" panose="020B0604030504040204" pitchFamily="50" charset="-128"/>
              <a:cs typeface="メイリオ" panose="020B0604030504040204" pitchFamily="50" charset="-128"/>
            </a:endParaRPr>
          </a:p>
          <a:p>
            <a:r>
              <a:rPr lang="en-US" altLang="ja-JP" sz="1700" dirty="0">
                <a:solidFill>
                  <a:srgbClr val="5F5F5F"/>
                </a:solidFill>
                <a:latin typeface="Calibri"/>
                <a:ea typeface="メイリオ" panose="020B0604030504040204" pitchFamily="50" charset="-128"/>
                <a:cs typeface="メイリオ" panose="020B0604030504040204" pitchFamily="50" charset="-128"/>
              </a:rPr>
              <a:t>Remote Microphone</a:t>
            </a:r>
          </a:p>
          <a:p>
            <a:r>
              <a:rPr lang="en-US" altLang="ja-JP" sz="2100" dirty="0">
                <a:solidFill>
                  <a:srgbClr val="5F5F5F"/>
                </a:solidFill>
                <a:latin typeface="Calibri"/>
                <a:ea typeface="メイリオ" panose="020B0604030504040204" pitchFamily="50" charset="-128"/>
                <a:cs typeface="メイリオ" panose="020B0604030504040204" pitchFamily="50" charset="-128"/>
              </a:rPr>
              <a:t>RM-300X, RM-210F</a:t>
            </a:r>
            <a:endParaRPr lang="ja-JP" altLang="en-US" sz="2400" dirty="0">
              <a:solidFill>
                <a:srgbClr val="5F5F5F"/>
              </a:solidFill>
            </a:endParaRPr>
          </a:p>
        </p:txBody>
      </p:sp>
      <p:pic>
        <p:nvPicPr>
          <p:cNvPr id="1028" name="Picture 4"/>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80124" y="5714584"/>
            <a:ext cx="1742152" cy="92078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19" name="グループ化 18"/>
          <p:cNvGrpSpPr/>
          <p:nvPr/>
        </p:nvGrpSpPr>
        <p:grpSpPr>
          <a:xfrm>
            <a:off x="2220266" y="931103"/>
            <a:ext cx="1159222" cy="1100667"/>
            <a:chOff x="2718505" y="939889"/>
            <a:chExt cx="2425140" cy="2301963"/>
          </a:xfrm>
        </p:grpSpPr>
        <p:grpSp>
          <p:nvGrpSpPr>
            <p:cNvPr id="20" name="グループ化 19"/>
            <p:cNvGrpSpPr/>
            <p:nvPr/>
          </p:nvGrpSpPr>
          <p:grpSpPr>
            <a:xfrm>
              <a:off x="2991168" y="1221263"/>
              <a:ext cx="1944215" cy="1771248"/>
              <a:chOff x="2991168" y="1221263"/>
              <a:chExt cx="1944215" cy="1771248"/>
            </a:xfrm>
          </p:grpSpPr>
          <p:sp>
            <p:nvSpPr>
              <p:cNvPr id="23" name="円/楕円 22"/>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600" kern="0" dirty="0">
                  <a:solidFill>
                    <a:prstClr val="white"/>
                  </a:solidFill>
                  <a:latin typeface="Meiryo UI"/>
                  <a:ea typeface="Meiryo UI"/>
                </a:endParaRPr>
              </a:p>
            </p:txBody>
          </p:sp>
          <p:sp>
            <p:nvSpPr>
              <p:cNvPr id="24" name="角丸四角形 23"/>
              <p:cNvSpPr/>
              <p:nvPr/>
            </p:nvSpPr>
            <p:spPr>
              <a:xfrm>
                <a:off x="3127577" y="1746611"/>
                <a:ext cx="1677969" cy="792088"/>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2000" b="1" kern="0" dirty="0">
                    <a:solidFill>
                      <a:prstClr val="white"/>
                    </a:solidFill>
                    <a:latin typeface="Calibri"/>
                    <a:ea typeface="Meiryo UI"/>
                  </a:rPr>
                  <a:t>Ph.1</a:t>
                </a:r>
                <a:endParaRPr kumimoji="0" lang="ja-JP" altLang="en-US" sz="2000" b="1" kern="0" dirty="0">
                  <a:solidFill>
                    <a:prstClr val="white"/>
                  </a:solidFill>
                  <a:latin typeface="Calibri"/>
                  <a:ea typeface="Meiryo UI"/>
                </a:endParaRPr>
              </a:p>
            </p:txBody>
          </p:sp>
        </p:grpSp>
        <p:pic>
          <p:nvPicPr>
            <p:cNvPr id="22" name="Picture 2" descr="C:\Users\toa27839.TOA\AppData\Local\Temp\notesEA312D\Bubble_material_noshadow-01.pn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2718505" y="939889"/>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grpSp>
        <p:nvGrpSpPr>
          <p:cNvPr id="25" name="グループ化 24"/>
          <p:cNvGrpSpPr/>
          <p:nvPr/>
        </p:nvGrpSpPr>
        <p:grpSpPr>
          <a:xfrm>
            <a:off x="1574784" y="2428712"/>
            <a:ext cx="1866938" cy="1772636"/>
            <a:chOff x="2774269" y="955904"/>
            <a:chExt cx="2425140" cy="2301963"/>
          </a:xfrm>
        </p:grpSpPr>
        <p:grpSp>
          <p:nvGrpSpPr>
            <p:cNvPr id="26" name="グループ化 25"/>
            <p:cNvGrpSpPr/>
            <p:nvPr/>
          </p:nvGrpSpPr>
          <p:grpSpPr>
            <a:xfrm>
              <a:off x="2991168" y="1221263"/>
              <a:ext cx="1944215" cy="1771248"/>
              <a:chOff x="2991168" y="1221263"/>
              <a:chExt cx="1944215" cy="1771248"/>
            </a:xfrm>
          </p:grpSpPr>
          <p:sp>
            <p:nvSpPr>
              <p:cNvPr id="28" name="円/楕円 27"/>
              <p:cNvSpPr/>
              <p:nvPr/>
            </p:nvSpPr>
            <p:spPr>
              <a:xfrm>
                <a:off x="2991168" y="1221263"/>
                <a:ext cx="1944215" cy="1771248"/>
              </a:xfrm>
              <a:prstGeom prst="ellipse">
                <a:avLst/>
              </a:prstGeom>
              <a:solidFill>
                <a:srgbClr val="FF6600"/>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400" kern="0" dirty="0">
                  <a:solidFill>
                    <a:prstClr val="white"/>
                  </a:solidFill>
                  <a:latin typeface="Meiryo UI"/>
                  <a:ea typeface="Meiryo UI"/>
                </a:endParaRPr>
              </a:p>
            </p:txBody>
          </p:sp>
          <p:sp>
            <p:nvSpPr>
              <p:cNvPr id="29" name="角丸四角形 28"/>
              <p:cNvSpPr/>
              <p:nvPr/>
            </p:nvSpPr>
            <p:spPr>
              <a:xfrm>
                <a:off x="3127577" y="1746611"/>
                <a:ext cx="1677969" cy="792088"/>
              </a:xfrm>
              <a:prstGeom prst="roundRect">
                <a:avLst/>
              </a:prstGeom>
              <a:solidFill>
                <a:srgbClr val="FF6600"/>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Ph.2</a:t>
                </a:r>
                <a:endParaRPr kumimoji="0" lang="ja-JP" altLang="en-US" sz="3000" b="1" kern="0" dirty="0">
                  <a:solidFill>
                    <a:prstClr val="white"/>
                  </a:solidFill>
                  <a:latin typeface="Calibri"/>
                  <a:ea typeface="Meiryo UI"/>
                </a:endParaRPr>
              </a:p>
            </p:txBody>
          </p:sp>
        </p:grpSp>
        <p:pic>
          <p:nvPicPr>
            <p:cNvPr id="27" name="Picture 2" descr="C:\Users\toa27839.TOA\AppData\Local\Temp\notesEA312D\Bubble_material_noshadow-01.pn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2774269" y="955904"/>
              <a:ext cx="2425140" cy="2301963"/>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34" name="正方形/長方形 33"/>
          <p:cNvSpPr/>
          <p:nvPr/>
        </p:nvSpPr>
        <p:spPr>
          <a:xfrm>
            <a:off x="3138516" y="849717"/>
            <a:ext cx="825322" cy="461855"/>
          </a:xfrm>
          <a:prstGeom prst="rect">
            <a:avLst/>
          </a:prstGeom>
        </p:spPr>
        <p:txBody>
          <a:bodyPr wrap="none" lIns="137187" tIns="68594" rIns="137187" bIns="68594">
            <a:spAutoFit/>
          </a:bodyPr>
          <a:lstStyle/>
          <a:p>
            <a:r>
              <a:rPr lang="en-US" altLang="ja-JP" sz="2100" b="1" i="1" dirty="0">
                <a:solidFill>
                  <a:srgbClr val="5F5F5F"/>
                </a:solidFill>
                <a:latin typeface="Calibri"/>
                <a:ea typeface="メイリオ" panose="020B0604030504040204" pitchFamily="50" charset="-128"/>
                <a:cs typeface="メイリオ" panose="020B0604030504040204" pitchFamily="50" charset="-128"/>
              </a:rPr>
              <a:t>2014</a:t>
            </a:r>
          </a:p>
        </p:txBody>
      </p:sp>
      <p:sp>
        <p:nvSpPr>
          <p:cNvPr id="35" name="正方形/長方形 34"/>
          <p:cNvSpPr/>
          <p:nvPr/>
        </p:nvSpPr>
        <p:spPr>
          <a:xfrm>
            <a:off x="3029060" y="2633053"/>
            <a:ext cx="825322" cy="461855"/>
          </a:xfrm>
          <a:prstGeom prst="rect">
            <a:avLst/>
          </a:prstGeom>
        </p:spPr>
        <p:txBody>
          <a:bodyPr wrap="none" lIns="137187" tIns="68594" rIns="137187" bIns="68594">
            <a:spAutoFit/>
          </a:bodyPr>
          <a:lstStyle/>
          <a:p>
            <a:r>
              <a:rPr lang="en-US" altLang="ja-JP" sz="2100" b="1" i="1" dirty="0">
                <a:solidFill>
                  <a:schemeClr val="accent6">
                    <a:lumMod val="75000"/>
                  </a:schemeClr>
                </a:solidFill>
                <a:latin typeface="Calibri"/>
                <a:ea typeface="メイリオ" panose="020B0604030504040204" pitchFamily="50" charset="-128"/>
                <a:cs typeface="メイリオ" panose="020B0604030504040204" pitchFamily="50" charset="-128"/>
              </a:rPr>
              <a:t>2016</a:t>
            </a:r>
          </a:p>
        </p:txBody>
      </p:sp>
      <p:pic>
        <p:nvPicPr>
          <p:cNvPr id="42" name="Picture 2" descr="G:\TCL\Products\Products data\VX\VX-3000\Photo\VX-3000 ph2\vxmodule_pn1e.jpg"/>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047122" y="5013865"/>
            <a:ext cx="1895361" cy="813845"/>
          </a:xfrm>
          <a:prstGeom prst="rect">
            <a:avLst/>
          </a:prstGeom>
          <a:noFill/>
          <a:extLst>
            <a:ext uri="{909E8E84-426E-40DD-AFC4-6F175D3DCCD1}">
              <a14:hiddenFill xmlns:a14="http://schemas.microsoft.com/office/drawing/2010/main">
                <a:solidFill>
                  <a:srgbClr val="FFFFFF"/>
                </a:solidFill>
              </a14:hiddenFill>
            </a:ext>
          </a:extLst>
        </p:spPr>
      </p:pic>
      <p:grpSp>
        <p:nvGrpSpPr>
          <p:cNvPr id="44" name="グループ化 43"/>
          <p:cNvGrpSpPr/>
          <p:nvPr/>
        </p:nvGrpSpPr>
        <p:grpSpPr>
          <a:xfrm>
            <a:off x="3702647" y="2710343"/>
            <a:ext cx="870939" cy="826947"/>
            <a:chOff x="2753986" y="993899"/>
            <a:chExt cx="2425139" cy="2301962"/>
          </a:xfrm>
        </p:grpSpPr>
        <p:grpSp>
          <p:nvGrpSpPr>
            <p:cNvPr id="47" name="グループ化 46"/>
            <p:cNvGrpSpPr/>
            <p:nvPr/>
          </p:nvGrpSpPr>
          <p:grpSpPr>
            <a:xfrm>
              <a:off x="2991168" y="1221263"/>
              <a:ext cx="1944215" cy="1771248"/>
              <a:chOff x="2991168" y="1221263"/>
              <a:chExt cx="1944215" cy="1771248"/>
            </a:xfrm>
          </p:grpSpPr>
          <p:sp>
            <p:nvSpPr>
              <p:cNvPr id="49" name="円/楕円 48"/>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600" kern="0" dirty="0">
                  <a:solidFill>
                    <a:prstClr val="white"/>
                  </a:solidFill>
                  <a:latin typeface="Meiryo UI"/>
                  <a:ea typeface="Meiryo UI"/>
                </a:endParaRPr>
              </a:p>
            </p:txBody>
          </p:sp>
          <p:sp>
            <p:nvSpPr>
              <p:cNvPr id="50" name="角丸四角形 49"/>
              <p:cNvSpPr/>
              <p:nvPr/>
            </p:nvSpPr>
            <p:spPr>
              <a:xfrm>
                <a:off x="3127577" y="1746611"/>
                <a:ext cx="1677969" cy="792088"/>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v.2</a:t>
                </a:r>
                <a:endParaRPr kumimoji="0" lang="ja-JP" altLang="en-US" b="1" kern="0" dirty="0">
                  <a:solidFill>
                    <a:prstClr val="white"/>
                  </a:solidFill>
                  <a:latin typeface="Calibri"/>
                  <a:ea typeface="Meiryo UI"/>
                </a:endParaRPr>
              </a:p>
            </p:txBody>
          </p:sp>
        </p:grpSp>
        <p:pic>
          <p:nvPicPr>
            <p:cNvPr id="48" name="Picture 2" descr="C:\Users\toa27839.TOA\AppData\Local\Temp\notesEA312D\Bubble_material_noshadow-01.png"/>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a:stretch/>
          </p:blipFill>
          <p:spPr bwMode="auto">
            <a:xfrm>
              <a:off x="2753986" y="993899"/>
              <a:ext cx="2425139" cy="2301962"/>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grpSp>
        <p:nvGrpSpPr>
          <p:cNvPr id="53" name="グループ化 52"/>
          <p:cNvGrpSpPr/>
          <p:nvPr/>
        </p:nvGrpSpPr>
        <p:grpSpPr>
          <a:xfrm>
            <a:off x="4498358" y="2710343"/>
            <a:ext cx="870939" cy="826947"/>
            <a:chOff x="2765523" y="970397"/>
            <a:chExt cx="2425139" cy="2301961"/>
          </a:xfrm>
        </p:grpSpPr>
        <p:grpSp>
          <p:nvGrpSpPr>
            <p:cNvPr id="54" name="グループ化 53"/>
            <p:cNvGrpSpPr/>
            <p:nvPr/>
          </p:nvGrpSpPr>
          <p:grpSpPr>
            <a:xfrm>
              <a:off x="2991168" y="1221263"/>
              <a:ext cx="1944215" cy="1771248"/>
              <a:chOff x="2991168" y="1221263"/>
              <a:chExt cx="1944215" cy="1771248"/>
            </a:xfrm>
          </p:grpSpPr>
          <p:sp>
            <p:nvSpPr>
              <p:cNvPr id="56" name="円/楕円 55"/>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600" kern="0" dirty="0">
                  <a:solidFill>
                    <a:prstClr val="white"/>
                  </a:solidFill>
                  <a:latin typeface="Meiryo UI"/>
                  <a:ea typeface="Meiryo UI"/>
                </a:endParaRPr>
              </a:p>
            </p:txBody>
          </p:sp>
          <p:sp>
            <p:nvSpPr>
              <p:cNvPr id="57" name="角丸四角形 56"/>
              <p:cNvSpPr/>
              <p:nvPr/>
            </p:nvSpPr>
            <p:spPr>
              <a:xfrm>
                <a:off x="3127577" y="1746611"/>
                <a:ext cx="1677969" cy="792088"/>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v.3</a:t>
                </a:r>
                <a:endParaRPr kumimoji="0" lang="ja-JP" altLang="en-US" b="1" kern="0" dirty="0">
                  <a:solidFill>
                    <a:prstClr val="white"/>
                  </a:solidFill>
                  <a:latin typeface="Calibri"/>
                  <a:ea typeface="Meiryo UI"/>
                </a:endParaRPr>
              </a:p>
            </p:txBody>
          </p:sp>
        </p:grpSp>
        <p:pic>
          <p:nvPicPr>
            <p:cNvPr id="55" name="Picture 2" descr="C:\Users\toa27839.TOA\AppData\Local\Temp\notesEA312D\Bubble_material_noshadow-01.png"/>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a:stretch/>
          </p:blipFill>
          <p:spPr bwMode="auto">
            <a:xfrm>
              <a:off x="2765523" y="970397"/>
              <a:ext cx="2425139" cy="2301961"/>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58" name="正方形/長方形 57"/>
          <p:cNvSpPr/>
          <p:nvPr/>
        </p:nvSpPr>
        <p:spPr>
          <a:xfrm>
            <a:off x="5169277" y="2695996"/>
            <a:ext cx="825322" cy="461855"/>
          </a:xfrm>
          <a:prstGeom prst="rect">
            <a:avLst/>
          </a:prstGeom>
        </p:spPr>
        <p:txBody>
          <a:bodyPr wrap="none" lIns="137187" tIns="68594" rIns="137187" bIns="68594">
            <a:spAutoFit/>
          </a:bodyPr>
          <a:lstStyle/>
          <a:p>
            <a:r>
              <a:rPr lang="en-US" altLang="ja-JP" sz="2100" b="1" i="1" dirty="0">
                <a:solidFill>
                  <a:schemeClr val="accent6">
                    <a:lumMod val="75000"/>
                  </a:schemeClr>
                </a:solidFill>
                <a:latin typeface="Calibri"/>
                <a:ea typeface="メイリオ" panose="020B0604030504040204" pitchFamily="50" charset="-128"/>
                <a:cs typeface="メイリオ" panose="020B0604030504040204" pitchFamily="50" charset="-128"/>
              </a:rPr>
              <a:t>2017</a:t>
            </a:r>
          </a:p>
        </p:txBody>
      </p:sp>
      <p:sp>
        <p:nvSpPr>
          <p:cNvPr id="10" name="正方形/長方形 9"/>
          <p:cNvSpPr/>
          <p:nvPr/>
        </p:nvSpPr>
        <p:spPr>
          <a:xfrm>
            <a:off x="7782470" y="3592197"/>
            <a:ext cx="2220420" cy="707886"/>
          </a:xfrm>
          <a:prstGeom prst="rect">
            <a:avLst/>
          </a:prstGeom>
        </p:spPr>
        <p:txBody>
          <a:bodyPr wrap="square">
            <a:spAutoFit/>
          </a:bodyPr>
          <a:lstStyle/>
          <a:p>
            <a:r>
              <a:rPr lang="en-US" altLang="ja-JP" sz="1000" dirty="0">
                <a:solidFill>
                  <a:schemeClr val="bg1">
                    <a:lumMod val="50000"/>
                  </a:schemeClr>
                </a:solidFill>
                <a:latin typeface="+mj-lt"/>
              </a:rPr>
              <a:t>By applying firmware ver.5.00 to VX-30##F and setting VX-30##F using setting software ver.5.00, the function of latest version: ver.5.00 is available.</a:t>
            </a:r>
            <a:endParaRPr lang="ja-JP" altLang="en-US" sz="1000" dirty="0">
              <a:solidFill>
                <a:schemeClr val="bg1">
                  <a:lumMod val="50000"/>
                </a:schemeClr>
              </a:solidFill>
              <a:latin typeface="+mj-lt"/>
            </a:endParaRPr>
          </a:p>
        </p:txBody>
      </p:sp>
      <p:sp>
        <p:nvSpPr>
          <p:cNvPr id="11" name="正方形/長方形 10"/>
          <p:cNvSpPr/>
          <p:nvPr/>
        </p:nvSpPr>
        <p:spPr>
          <a:xfrm>
            <a:off x="3771834" y="3593271"/>
            <a:ext cx="5543398" cy="430887"/>
          </a:xfrm>
          <a:prstGeom prst="rect">
            <a:avLst/>
          </a:prstGeom>
        </p:spPr>
        <p:txBody>
          <a:bodyPr wrap="square">
            <a:spAutoFit/>
          </a:bodyPr>
          <a:lstStyle/>
          <a:p>
            <a:r>
              <a:rPr lang="en-US" altLang="ja-JP" sz="1100" dirty="0">
                <a:solidFill>
                  <a:schemeClr val="bg1">
                    <a:lumMod val="50000"/>
                  </a:schemeClr>
                </a:solidFill>
                <a:latin typeface="+mj-lt"/>
              </a:rPr>
              <a:t>The v.# mark attached to each function introduced in this document </a:t>
            </a:r>
          </a:p>
          <a:p>
            <a:r>
              <a:rPr lang="en-US" altLang="ja-JP" sz="1100" dirty="0">
                <a:solidFill>
                  <a:schemeClr val="bg1">
                    <a:lumMod val="50000"/>
                  </a:schemeClr>
                </a:solidFill>
                <a:latin typeface="+mj-lt"/>
              </a:rPr>
              <a:t>indicates that the functions are available from these versions.</a:t>
            </a:r>
            <a:endParaRPr lang="ja-JP" altLang="en-US" sz="1100" dirty="0">
              <a:solidFill>
                <a:schemeClr val="bg1">
                  <a:lumMod val="50000"/>
                </a:schemeClr>
              </a:solidFill>
              <a:latin typeface="+mj-lt"/>
            </a:endParaRPr>
          </a:p>
        </p:txBody>
      </p:sp>
      <p:sp>
        <p:nvSpPr>
          <p:cNvPr id="52" name="円/楕円 51"/>
          <p:cNvSpPr/>
          <p:nvPr/>
        </p:nvSpPr>
        <p:spPr>
          <a:xfrm>
            <a:off x="47256" y="1805669"/>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1" name="グループ化 50">
            <a:extLst>
              <a:ext uri="{FF2B5EF4-FFF2-40B4-BE49-F238E27FC236}">
                <a16:creationId xmlns:a16="http://schemas.microsoft.com/office/drawing/2014/main" id="{B3D4CDCE-FCEF-4EBA-B1CE-528A275D8C82}"/>
              </a:ext>
            </a:extLst>
          </p:cNvPr>
          <p:cNvGrpSpPr/>
          <p:nvPr/>
        </p:nvGrpSpPr>
        <p:grpSpPr>
          <a:xfrm>
            <a:off x="5793099" y="2710343"/>
            <a:ext cx="870939" cy="826947"/>
            <a:chOff x="2697416" y="1030419"/>
            <a:chExt cx="2425138" cy="2301960"/>
          </a:xfrm>
        </p:grpSpPr>
        <p:grpSp>
          <p:nvGrpSpPr>
            <p:cNvPr id="59" name="グループ化 58">
              <a:extLst>
                <a:ext uri="{FF2B5EF4-FFF2-40B4-BE49-F238E27FC236}">
                  <a16:creationId xmlns:a16="http://schemas.microsoft.com/office/drawing/2014/main" id="{61E07F71-3800-413E-B857-3B8D0C602C58}"/>
                </a:ext>
              </a:extLst>
            </p:cNvPr>
            <p:cNvGrpSpPr/>
            <p:nvPr/>
          </p:nvGrpSpPr>
          <p:grpSpPr>
            <a:xfrm>
              <a:off x="2991168" y="1221263"/>
              <a:ext cx="1944215" cy="1771248"/>
              <a:chOff x="2991168" y="1221263"/>
              <a:chExt cx="1944215" cy="1771248"/>
            </a:xfrm>
          </p:grpSpPr>
          <p:sp>
            <p:nvSpPr>
              <p:cNvPr id="61" name="円/楕円 55">
                <a:extLst>
                  <a:ext uri="{FF2B5EF4-FFF2-40B4-BE49-F238E27FC236}">
                    <a16:creationId xmlns:a16="http://schemas.microsoft.com/office/drawing/2014/main" id="{6FD306BD-62A2-4B9D-AF82-3F18A4CE63CF}"/>
                  </a:ext>
                </a:extLst>
              </p:cNvPr>
              <p:cNvSpPr/>
              <p:nvPr/>
            </p:nvSpPr>
            <p:spPr>
              <a:xfrm>
                <a:off x="2991168" y="1221263"/>
                <a:ext cx="1944215" cy="1771248"/>
              </a:xfrm>
              <a:prstGeom prst="ellipse">
                <a:avLst/>
              </a:prstGeom>
              <a:solidFill>
                <a:schemeClr val="accent6">
                  <a:lumMod val="75000"/>
                </a:schemeClr>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600" kern="0" dirty="0">
                  <a:solidFill>
                    <a:prstClr val="white"/>
                  </a:solidFill>
                  <a:latin typeface="Meiryo UI"/>
                  <a:ea typeface="Meiryo UI"/>
                </a:endParaRPr>
              </a:p>
            </p:txBody>
          </p:sp>
          <p:sp>
            <p:nvSpPr>
              <p:cNvPr id="62" name="角丸四角形 56">
                <a:extLst>
                  <a:ext uri="{FF2B5EF4-FFF2-40B4-BE49-F238E27FC236}">
                    <a16:creationId xmlns:a16="http://schemas.microsoft.com/office/drawing/2014/main" id="{9E3BD7EE-261C-4E9E-9893-0349EFE8378E}"/>
                  </a:ext>
                </a:extLst>
              </p:cNvPr>
              <p:cNvSpPr/>
              <p:nvPr/>
            </p:nvSpPr>
            <p:spPr>
              <a:xfrm>
                <a:off x="3127577" y="1746611"/>
                <a:ext cx="1677969" cy="792088"/>
              </a:xfrm>
              <a:prstGeom prst="roundRect">
                <a:avLst/>
              </a:prstGeom>
              <a:solidFill>
                <a:schemeClr val="accent6">
                  <a:lumMod val="75000"/>
                </a:schemeClr>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v.4</a:t>
                </a:r>
                <a:endParaRPr kumimoji="0" lang="ja-JP" altLang="en-US" b="1" kern="0" dirty="0">
                  <a:solidFill>
                    <a:prstClr val="white"/>
                  </a:solidFill>
                  <a:latin typeface="Calibri"/>
                  <a:ea typeface="Meiryo UI"/>
                </a:endParaRPr>
              </a:p>
            </p:txBody>
          </p:sp>
        </p:grpSp>
        <p:pic>
          <p:nvPicPr>
            <p:cNvPr id="60" name="Picture 2" descr="C:\Users\toa27839.TOA\AppData\Local\Temp\notesEA312D\Bubble_material_noshadow-01.png">
              <a:extLst>
                <a:ext uri="{FF2B5EF4-FFF2-40B4-BE49-F238E27FC236}">
                  <a16:creationId xmlns:a16="http://schemas.microsoft.com/office/drawing/2014/main" id="{39FBFB2B-BE70-4C80-B473-87E9A30E58C3}"/>
                </a:ext>
              </a:extLst>
            </p:cNvPr>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a:stretch/>
          </p:blipFill>
          <p:spPr bwMode="auto">
            <a:xfrm>
              <a:off x="2697416" y="1030419"/>
              <a:ext cx="2425138" cy="2301960"/>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63" name="正方形/長方形 62">
            <a:extLst>
              <a:ext uri="{FF2B5EF4-FFF2-40B4-BE49-F238E27FC236}">
                <a16:creationId xmlns:a16="http://schemas.microsoft.com/office/drawing/2014/main" id="{14AF7A47-5706-4F40-82BD-AA635C181180}"/>
              </a:ext>
            </a:extLst>
          </p:cNvPr>
          <p:cNvSpPr/>
          <p:nvPr/>
        </p:nvSpPr>
        <p:spPr>
          <a:xfrm>
            <a:off x="6488937" y="2729524"/>
            <a:ext cx="822074" cy="461693"/>
          </a:xfrm>
          <a:prstGeom prst="rect">
            <a:avLst/>
          </a:prstGeom>
        </p:spPr>
        <p:txBody>
          <a:bodyPr wrap="none" lIns="137187" tIns="68594" rIns="137187" bIns="68594">
            <a:spAutoFit/>
          </a:bodyPr>
          <a:lstStyle/>
          <a:p>
            <a:r>
              <a:rPr lang="en-US" altLang="ja-JP" sz="2100" b="1" i="1" dirty="0">
                <a:solidFill>
                  <a:schemeClr val="accent6">
                    <a:lumMod val="75000"/>
                  </a:schemeClr>
                </a:solidFill>
                <a:latin typeface="Calibri"/>
                <a:ea typeface="メイリオ" panose="020B0604030504040204" pitchFamily="50" charset="-128"/>
                <a:cs typeface="メイリオ" panose="020B0604030504040204" pitchFamily="50" charset="-128"/>
              </a:rPr>
              <a:t>2018</a:t>
            </a:r>
          </a:p>
        </p:txBody>
      </p:sp>
      <p:grpSp>
        <p:nvGrpSpPr>
          <p:cNvPr id="66" name="グループ化 65">
            <a:extLst>
              <a:ext uri="{FF2B5EF4-FFF2-40B4-BE49-F238E27FC236}">
                <a16:creationId xmlns:a16="http://schemas.microsoft.com/office/drawing/2014/main" id="{94209945-502B-4F6A-978E-11C3B6BDCE1E}"/>
              </a:ext>
            </a:extLst>
          </p:cNvPr>
          <p:cNvGrpSpPr/>
          <p:nvPr/>
        </p:nvGrpSpPr>
        <p:grpSpPr>
          <a:xfrm>
            <a:off x="7137977" y="2713851"/>
            <a:ext cx="870939" cy="826947"/>
            <a:chOff x="2763515" y="983976"/>
            <a:chExt cx="2425139" cy="2301960"/>
          </a:xfrm>
        </p:grpSpPr>
        <p:grpSp>
          <p:nvGrpSpPr>
            <p:cNvPr id="68" name="グループ化 67">
              <a:extLst>
                <a:ext uri="{FF2B5EF4-FFF2-40B4-BE49-F238E27FC236}">
                  <a16:creationId xmlns:a16="http://schemas.microsoft.com/office/drawing/2014/main" id="{5E934C44-3354-4911-B4CE-D2178AE6DCD5}"/>
                </a:ext>
              </a:extLst>
            </p:cNvPr>
            <p:cNvGrpSpPr/>
            <p:nvPr/>
          </p:nvGrpSpPr>
          <p:grpSpPr>
            <a:xfrm>
              <a:off x="2991168" y="1221263"/>
              <a:ext cx="1944215" cy="1771248"/>
              <a:chOff x="2991168" y="1221263"/>
              <a:chExt cx="1944215" cy="1771248"/>
            </a:xfrm>
          </p:grpSpPr>
          <p:sp>
            <p:nvSpPr>
              <p:cNvPr id="70" name="円/楕円 55">
                <a:extLst>
                  <a:ext uri="{FF2B5EF4-FFF2-40B4-BE49-F238E27FC236}">
                    <a16:creationId xmlns:a16="http://schemas.microsoft.com/office/drawing/2014/main" id="{1A403B62-2F71-4662-90DA-79194675DA46}"/>
                  </a:ext>
                </a:extLst>
              </p:cNvPr>
              <p:cNvSpPr/>
              <p:nvPr/>
            </p:nvSpPr>
            <p:spPr>
              <a:xfrm>
                <a:off x="2991168" y="1221263"/>
                <a:ext cx="1944215" cy="1771248"/>
              </a:xfrm>
              <a:prstGeom prst="ellipse">
                <a:avLst/>
              </a:prstGeom>
              <a:solidFill>
                <a:schemeClr val="accent6">
                  <a:lumMod val="75000"/>
                </a:schemeClr>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600" kern="0" dirty="0">
                  <a:solidFill>
                    <a:prstClr val="white"/>
                  </a:solidFill>
                  <a:latin typeface="Meiryo UI"/>
                  <a:ea typeface="Meiryo UI"/>
                </a:endParaRPr>
              </a:p>
            </p:txBody>
          </p:sp>
          <p:sp>
            <p:nvSpPr>
              <p:cNvPr id="71" name="角丸四角形 56">
                <a:extLst>
                  <a:ext uri="{FF2B5EF4-FFF2-40B4-BE49-F238E27FC236}">
                    <a16:creationId xmlns:a16="http://schemas.microsoft.com/office/drawing/2014/main" id="{0F8C8CF9-5568-4F04-8DC0-D6A94D0CE8F7}"/>
                  </a:ext>
                </a:extLst>
              </p:cNvPr>
              <p:cNvSpPr/>
              <p:nvPr/>
            </p:nvSpPr>
            <p:spPr>
              <a:xfrm>
                <a:off x="3127577" y="1746611"/>
                <a:ext cx="1677969" cy="792088"/>
              </a:xfrm>
              <a:prstGeom prst="roundRect">
                <a:avLst/>
              </a:prstGeom>
              <a:solidFill>
                <a:schemeClr val="accent6">
                  <a:lumMod val="75000"/>
                </a:schemeClr>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v.5</a:t>
                </a:r>
                <a:endParaRPr kumimoji="0" lang="ja-JP" altLang="en-US" b="1" kern="0" dirty="0">
                  <a:solidFill>
                    <a:prstClr val="white"/>
                  </a:solidFill>
                  <a:latin typeface="Calibri"/>
                  <a:ea typeface="Meiryo UI"/>
                </a:endParaRPr>
              </a:p>
            </p:txBody>
          </p:sp>
        </p:grpSp>
        <p:pic>
          <p:nvPicPr>
            <p:cNvPr id="69" name="Picture 2" descr="C:\Users\toa27839.TOA\AppData\Local\Temp\notesEA312D\Bubble_material_noshadow-01.png">
              <a:extLst>
                <a:ext uri="{FF2B5EF4-FFF2-40B4-BE49-F238E27FC236}">
                  <a16:creationId xmlns:a16="http://schemas.microsoft.com/office/drawing/2014/main" id="{B494D5D5-0999-4C94-B414-71633A5E7E11}"/>
                </a:ext>
              </a:extLst>
            </p:cNvPr>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a:stretch/>
          </p:blipFill>
          <p:spPr bwMode="auto">
            <a:xfrm>
              <a:off x="2763515" y="983976"/>
              <a:ext cx="2425139" cy="2301960"/>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72" name="正方形/長方形 71">
            <a:extLst>
              <a:ext uri="{FF2B5EF4-FFF2-40B4-BE49-F238E27FC236}">
                <a16:creationId xmlns:a16="http://schemas.microsoft.com/office/drawing/2014/main" id="{817EC1F2-6E7D-4FEC-89E9-111520B2A22B}"/>
              </a:ext>
            </a:extLst>
          </p:cNvPr>
          <p:cNvSpPr/>
          <p:nvPr/>
        </p:nvSpPr>
        <p:spPr>
          <a:xfrm>
            <a:off x="7810077" y="2749716"/>
            <a:ext cx="903828" cy="461693"/>
          </a:xfrm>
          <a:prstGeom prst="rect">
            <a:avLst/>
          </a:prstGeom>
        </p:spPr>
        <p:txBody>
          <a:bodyPr wrap="none" lIns="137187" tIns="68594" rIns="137187" bIns="68594">
            <a:spAutoFit/>
          </a:bodyPr>
          <a:lstStyle/>
          <a:p>
            <a:r>
              <a:rPr lang="en-US" altLang="ja-JP" sz="2100" b="1" i="1" dirty="0">
                <a:solidFill>
                  <a:schemeClr val="accent6">
                    <a:lumMod val="75000"/>
                  </a:schemeClr>
                </a:solidFill>
                <a:latin typeface="Calibri"/>
                <a:ea typeface="メイリオ" panose="020B0604030504040204" pitchFamily="50" charset="-128"/>
                <a:cs typeface="メイリオ" panose="020B0604030504040204" pitchFamily="50" charset="-128"/>
              </a:rPr>
              <a:t>2019-</a:t>
            </a:r>
          </a:p>
        </p:txBody>
      </p:sp>
      <p:pic>
        <p:nvPicPr>
          <p:cNvPr id="74" name="図 73">
            <a:extLst>
              <a:ext uri="{FF2B5EF4-FFF2-40B4-BE49-F238E27FC236}">
                <a16:creationId xmlns:a16="http://schemas.microsoft.com/office/drawing/2014/main" id="{B6645A88-F7B0-4DD6-B7E7-83250CEDA326}"/>
              </a:ext>
            </a:extLst>
          </p:cNvPr>
          <p:cNvPicPr>
            <a:picLocks noChangeAspect="1"/>
          </p:cNvPicPr>
          <p:nvPr/>
        </p:nvPicPr>
        <p:blipFill>
          <a:blip r:embed="rId10">
            <a:clrChange>
              <a:clrFrom>
                <a:srgbClr val="000000"/>
              </a:clrFrom>
              <a:clrTo>
                <a:srgbClr val="000000">
                  <a:alpha val="0"/>
                </a:srgbClr>
              </a:clrTo>
            </a:clrChange>
          </a:blip>
          <a:stretch>
            <a:fillRect/>
          </a:stretch>
        </p:blipFill>
        <p:spPr>
          <a:xfrm>
            <a:off x="8059960" y="3146672"/>
            <a:ext cx="675687" cy="337118"/>
          </a:xfrm>
          <a:prstGeom prst="rect">
            <a:avLst/>
          </a:prstGeom>
        </p:spPr>
      </p:pic>
      <p:pic>
        <p:nvPicPr>
          <p:cNvPr id="13" name="図 12">
            <a:extLst>
              <a:ext uri="{FF2B5EF4-FFF2-40B4-BE49-F238E27FC236}">
                <a16:creationId xmlns:a16="http://schemas.microsoft.com/office/drawing/2014/main" id="{AF5374DE-59B9-422C-B428-F3A2ACE9413E}"/>
              </a:ext>
            </a:extLst>
          </p:cNvPr>
          <p:cNvPicPr>
            <a:picLocks noChangeAspect="1"/>
          </p:cNvPicPr>
          <p:nvPr/>
        </p:nvPicPr>
        <p:blipFill>
          <a:blip r:embed="rId11"/>
          <a:stretch>
            <a:fillRect/>
          </a:stretch>
        </p:blipFill>
        <p:spPr>
          <a:xfrm>
            <a:off x="6019799" y="2230675"/>
            <a:ext cx="242817" cy="254474"/>
          </a:xfrm>
          <a:prstGeom prst="rect">
            <a:avLst/>
          </a:prstGeom>
        </p:spPr>
      </p:pic>
      <p:pic>
        <p:nvPicPr>
          <p:cNvPr id="84" name="図 83">
            <a:extLst>
              <a:ext uri="{FF2B5EF4-FFF2-40B4-BE49-F238E27FC236}">
                <a16:creationId xmlns:a16="http://schemas.microsoft.com/office/drawing/2014/main" id="{52B0E09C-9DEB-4E95-B96F-2EDA2ADA8904}"/>
              </a:ext>
            </a:extLst>
          </p:cNvPr>
          <p:cNvPicPr>
            <a:picLocks noChangeAspect="1"/>
          </p:cNvPicPr>
          <p:nvPr/>
        </p:nvPicPr>
        <p:blipFill>
          <a:blip r:embed="rId2"/>
          <a:stretch>
            <a:fillRect/>
          </a:stretch>
        </p:blipFill>
        <p:spPr>
          <a:xfrm>
            <a:off x="6007839" y="1393361"/>
            <a:ext cx="259967" cy="272752"/>
          </a:xfrm>
          <a:prstGeom prst="rect">
            <a:avLst/>
          </a:prstGeom>
        </p:spPr>
      </p:pic>
      <p:grpSp>
        <p:nvGrpSpPr>
          <p:cNvPr id="39" name="グループ化 38">
            <a:extLst>
              <a:ext uri="{FF2B5EF4-FFF2-40B4-BE49-F238E27FC236}">
                <a16:creationId xmlns:a16="http://schemas.microsoft.com/office/drawing/2014/main" id="{1FD2C096-0EF8-468C-BF80-8782CE8AF757}"/>
              </a:ext>
            </a:extLst>
          </p:cNvPr>
          <p:cNvGrpSpPr/>
          <p:nvPr/>
        </p:nvGrpSpPr>
        <p:grpSpPr>
          <a:xfrm>
            <a:off x="10092391" y="2501671"/>
            <a:ext cx="3672408" cy="2394168"/>
            <a:chOff x="10603210" y="5083348"/>
            <a:chExt cx="3672408" cy="2394168"/>
          </a:xfrm>
        </p:grpSpPr>
        <p:grpSp>
          <p:nvGrpSpPr>
            <p:cNvPr id="31" name="グループ化 30">
              <a:extLst>
                <a:ext uri="{FF2B5EF4-FFF2-40B4-BE49-F238E27FC236}">
                  <a16:creationId xmlns:a16="http://schemas.microsoft.com/office/drawing/2014/main" id="{D0223697-4732-4415-ABD6-390691F543C5}"/>
                </a:ext>
              </a:extLst>
            </p:cNvPr>
            <p:cNvGrpSpPr/>
            <p:nvPr/>
          </p:nvGrpSpPr>
          <p:grpSpPr>
            <a:xfrm>
              <a:off x="10603210" y="5083348"/>
              <a:ext cx="3672408" cy="2394168"/>
              <a:chOff x="10603210" y="5083348"/>
              <a:chExt cx="3672408" cy="2394168"/>
            </a:xfrm>
          </p:grpSpPr>
          <p:sp>
            <p:nvSpPr>
              <p:cNvPr id="12" name="四角形: 角を丸くする 11">
                <a:extLst>
                  <a:ext uri="{FF2B5EF4-FFF2-40B4-BE49-F238E27FC236}">
                    <a16:creationId xmlns:a16="http://schemas.microsoft.com/office/drawing/2014/main" id="{6FFD4A31-6F45-443B-B661-871FC6CB30CA}"/>
                  </a:ext>
                </a:extLst>
              </p:cNvPr>
              <p:cNvSpPr/>
              <p:nvPr/>
            </p:nvSpPr>
            <p:spPr>
              <a:xfrm>
                <a:off x="10603210" y="5083348"/>
                <a:ext cx="3672408" cy="2394168"/>
              </a:xfrm>
              <a:prstGeom prst="roundRect">
                <a:avLst>
                  <a:gd name="adj" fmla="val 6231"/>
                </a:avLst>
              </a:prstGeom>
              <a:solidFill>
                <a:schemeClr val="bg1">
                  <a:alpha val="8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14" name="図 13">
                <a:extLst>
                  <a:ext uri="{FF2B5EF4-FFF2-40B4-BE49-F238E27FC236}">
                    <a16:creationId xmlns:a16="http://schemas.microsoft.com/office/drawing/2014/main" id="{7AB64785-CEAD-48E1-9E80-5D893870FB7D}"/>
                  </a:ext>
                </a:extLst>
              </p:cNvPr>
              <p:cNvPicPr>
                <a:picLocks noChangeAspect="1"/>
              </p:cNvPicPr>
              <p:nvPr/>
            </p:nvPicPr>
            <p:blipFill>
              <a:blip r:embed="rId12"/>
              <a:stretch>
                <a:fillRect/>
              </a:stretch>
            </p:blipFill>
            <p:spPr>
              <a:xfrm>
                <a:off x="10898351" y="5783952"/>
                <a:ext cx="988156" cy="1290366"/>
              </a:xfrm>
              <a:prstGeom prst="rect">
                <a:avLst/>
              </a:prstGeom>
            </p:spPr>
          </p:pic>
          <p:pic>
            <p:nvPicPr>
              <p:cNvPr id="30" name="図 29">
                <a:extLst>
                  <a:ext uri="{FF2B5EF4-FFF2-40B4-BE49-F238E27FC236}">
                    <a16:creationId xmlns:a16="http://schemas.microsoft.com/office/drawing/2014/main" id="{8FBF6F19-068B-46DF-B0EB-2CCEDEFB013C}"/>
                  </a:ext>
                </a:extLst>
              </p:cNvPr>
              <p:cNvPicPr>
                <a:picLocks noChangeAspect="1"/>
              </p:cNvPicPr>
              <p:nvPr/>
            </p:nvPicPr>
            <p:blipFill>
              <a:blip r:embed="rId13"/>
              <a:stretch>
                <a:fillRect/>
              </a:stretch>
            </p:blipFill>
            <p:spPr>
              <a:xfrm>
                <a:off x="12403410" y="5965649"/>
                <a:ext cx="980690" cy="1133923"/>
              </a:xfrm>
              <a:prstGeom prst="rect">
                <a:avLst/>
              </a:prstGeom>
            </p:spPr>
          </p:pic>
          <p:sp>
            <p:nvSpPr>
              <p:cNvPr id="64" name="正方形/長方形 63">
                <a:extLst>
                  <a:ext uri="{FF2B5EF4-FFF2-40B4-BE49-F238E27FC236}">
                    <a16:creationId xmlns:a16="http://schemas.microsoft.com/office/drawing/2014/main" id="{91D08B89-036D-4A29-A97D-5704D5C2E1BA}"/>
                  </a:ext>
                </a:extLst>
              </p:cNvPr>
              <p:cNvSpPr/>
              <p:nvPr/>
            </p:nvSpPr>
            <p:spPr>
              <a:xfrm>
                <a:off x="10603210" y="5126423"/>
                <a:ext cx="822074" cy="461693"/>
              </a:xfrm>
              <a:prstGeom prst="rect">
                <a:avLst/>
              </a:prstGeom>
            </p:spPr>
            <p:txBody>
              <a:bodyPr wrap="none" lIns="137187" tIns="68594" rIns="137187" bIns="68594">
                <a:spAutoFit/>
              </a:bodyPr>
              <a:lstStyle/>
              <a:p>
                <a:r>
                  <a:rPr lang="en-US" altLang="ja-JP" sz="2100" b="1" i="1" dirty="0">
                    <a:solidFill>
                      <a:schemeClr val="accent6">
                        <a:lumMod val="75000"/>
                      </a:schemeClr>
                    </a:solidFill>
                    <a:latin typeface="Calibri"/>
                    <a:ea typeface="メイリオ" panose="020B0604030504040204" pitchFamily="50" charset="-128"/>
                    <a:cs typeface="メイリオ" panose="020B0604030504040204" pitchFamily="50" charset="-128"/>
                  </a:rPr>
                  <a:t>2018</a:t>
                </a:r>
              </a:p>
            </p:txBody>
          </p:sp>
          <p:sp>
            <p:nvSpPr>
              <p:cNvPr id="65" name="正方形/長方形 64">
                <a:extLst>
                  <a:ext uri="{FF2B5EF4-FFF2-40B4-BE49-F238E27FC236}">
                    <a16:creationId xmlns:a16="http://schemas.microsoft.com/office/drawing/2014/main" id="{FA3365D7-C973-4121-80A4-C223C65ACC6B}"/>
                  </a:ext>
                </a:extLst>
              </p:cNvPr>
              <p:cNvSpPr/>
              <p:nvPr/>
            </p:nvSpPr>
            <p:spPr>
              <a:xfrm>
                <a:off x="11326684" y="5112069"/>
                <a:ext cx="1823439" cy="723303"/>
              </a:xfrm>
              <a:prstGeom prst="rect">
                <a:avLst/>
              </a:prstGeom>
            </p:spPr>
            <p:txBody>
              <a:bodyPr wrap="none" lIns="137187" tIns="68594" rIns="137187" bIns="68594">
                <a:spAutoFit/>
              </a:bodyPr>
              <a:lstStyle/>
              <a:p>
                <a:r>
                  <a:rPr lang="en-US" altLang="ja-JP" sz="1700" dirty="0">
                    <a:solidFill>
                      <a:srgbClr val="5F5F5F"/>
                    </a:solidFill>
                    <a:latin typeface="Calibri"/>
                    <a:ea typeface="メイリオ" panose="020B0604030504040204" pitchFamily="50" charset="-128"/>
                    <a:cs typeface="メイリオ" panose="020B0604030504040204" pitchFamily="50" charset="-128"/>
                  </a:rPr>
                  <a:t>Wall</a:t>
                </a:r>
                <a:r>
                  <a:rPr lang="ja-JP" altLang="en-US" sz="1700" dirty="0">
                    <a:solidFill>
                      <a:srgbClr val="5F5F5F"/>
                    </a:solidFill>
                    <a:latin typeface="Calibri"/>
                    <a:ea typeface="メイリオ" panose="020B0604030504040204" pitchFamily="50" charset="-128"/>
                    <a:cs typeface="メイリオ" panose="020B0604030504040204" pitchFamily="50" charset="-128"/>
                  </a:rPr>
                  <a:t> </a:t>
                </a:r>
                <a:r>
                  <a:rPr lang="en-US" altLang="ja-JP" sz="1700" dirty="0">
                    <a:solidFill>
                      <a:srgbClr val="5F5F5F"/>
                    </a:solidFill>
                    <a:latin typeface="Calibri"/>
                    <a:ea typeface="メイリオ" panose="020B0604030504040204" pitchFamily="50" charset="-128"/>
                    <a:cs typeface="メイリオ" panose="020B0604030504040204" pitchFamily="50" charset="-128"/>
                  </a:rPr>
                  <a:t>Mount Type</a:t>
                </a:r>
              </a:p>
              <a:p>
                <a:r>
                  <a:rPr lang="en-US" altLang="ja-JP" sz="2100" dirty="0">
                    <a:solidFill>
                      <a:srgbClr val="5F5F5F"/>
                    </a:solidFill>
                    <a:latin typeface="Calibri"/>
                    <a:ea typeface="メイリオ" panose="020B0604030504040204" pitchFamily="50" charset="-128"/>
                    <a:cs typeface="メイリオ" panose="020B0604030504040204" pitchFamily="50" charset="-128"/>
                  </a:rPr>
                  <a:t>VX-3308WM</a:t>
                </a:r>
              </a:p>
            </p:txBody>
          </p:sp>
          <p:sp>
            <p:nvSpPr>
              <p:cNvPr id="67" name="正方形/長方形 66">
                <a:extLst>
                  <a:ext uri="{FF2B5EF4-FFF2-40B4-BE49-F238E27FC236}">
                    <a16:creationId xmlns:a16="http://schemas.microsoft.com/office/drawing/2014/main" id="{43A2B286-F7F6-41B9-ADB4-CC5C9113E974}"/>
                  </a:ext>
                </a:extLst>
              </p:cNvPr>
              <p:cNvSpPr/>
              <p:nvPr/>
            </p:nvSpPr>
            <p:spPr>
              <a:xfrm>
                <a:off x="10681220" y="7069851"/>
                <a:ext cx="3162350" cy="353971"/>
              </a:xfrm>
              <a:prstGeom prst="rect">
                <a:avLst/>
              </a:prstGeom>
            </p:spPr>
            <p:txBody>
              <a:bodyPr wrap="square" lIns="137187" tIns="68594" rIns="137187" bIns="68594">
                <a:spAutoFit/>
              </a:bodyPr>
              <a:lstStyle/>
              <a:p>
                <a:r>
                  <a:rPr lang="en-US" altLang="ja-JP" sz="1400" dirty="0">
                    <a:solidFill>
                      <a:srgbClr val="5F5F5F"/>
                    </a:solidFill>
                    <a:latin typeface="Calibri"/>
                    <a:ea typeface="メイリオ" panose="020B0604030504040204" pitchFamily="50" charset="-128"/>
                    <a:cs typeface="メイリオ" panose="020B0604030504040204" pitchFamily="50" charset="-128"/>
                  </a:rPr>
                  <a:t>Wall mount type based on VX-3008F</a:t>
                </a:r>
                <a:endParaRPr lang="en-US" altLang="ja-JP" dirty="0">
                  <a:solidFill>
                    <a:srgbClr val="5F5F5F"/>
                  </a:solidFill>
                  <a:latin typeface="Calibri"/>
                  <a:ea typeface="メイリオ" panose="020B0604030504040204" pitchFamily="50" charset="-128"/>
                  <a:cs typeface="メイリオ" panose="020B0604030504040204" pitchFamily="50" charset="-128"/>
                </a:endParaRPr>
              </a:p>
            </p:txBody>
          </p:sp>
        </p:grpSp>
        <p:pic>
          <p:nvPicPr>
            <p:cNvPr id="85" name="図 84">
              <a:extLst>
                <a:ext uri="{FF2B5EF4-FFF2-40B4-BE49-F238E27FC236}">
                  <a16:creationId xmlns:a16="http://schemas.microsoft.com/office/drawing/2014/main" id="{75352465-295D-4E6E-8768-B6C994292917}"/>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11101244" y="5489451"/>
              <a:ext cx="259967" cy="272752"/>
            </a:xfrm>
            <a:prstGeom prst="rect">
              <a:avLst/>
            </a:prstGeom>
          </p:spPr>
        </p:pic>
      </p:grpSp>
      <p:pic>
        <p:nvPicPr>
          <p:cNvPr id="80" name="図 79">
            <a:extLst>
              <a:ext uri="{FF2B5EF4-FFF2-40B4-BE49-F238E27FC236}">
                <a16:creationId xmlns:a16="http://schemas.microsoft.com/office/drawing/2014/main" id="{F96C3F93-B285-49E2-9282-8D95124188DE}"/>
              </a:ext>
            </a:extLst>
          </p:cNvPr>
          <p:cNvPicPr>
            <a:picLocks noChangeAspect="1"/>
          </p:cNvPicPr>
          <p:nvPr/>
        </p:nvPicPr>
        <p:blipFill>
          <a:blip r:embed="rId2"/>
          <a:stretch>
            <a:fillRect/>
          </a:stretch>
        </p:blipFill>
        <p:spPr>
          <a:xfrm>
            <a:off x="5973363" y="4455899"/>
            <a:ext cx="259967" cy="272752"/>
          </a:xfrm>
          <a:prstGeom prst="rect">
            <a:avLst/>
          </a:prstGeom>
        </p:spPr>
      </p:pic>
      <p:pic>
        <p:nvPicPr>
          <p:cNvPr id="76" name="図 75">
            <a:extLst>
              <a:ext uri="{FF2B5EF4-FFF2-40B4-BE49-F238E27FC236}">
                <a16:creationId xmlns:a16="http://schemas.microsoft.com/office/drawing/2014/main" id="{41287337-2D5D-4D10-B5D1-5EB2046109E7}"/>
              </a:ext>
            </a:extLst>
          </p:cNvPr>
          <p:cNvPicPr>
            <a:picLocks noChangeAspect="1"/>
          </p:cNvPicPr>
          <p:nvPr/>
        </p:nvPicPr>
        <p:blipFill>
          <a:blip r:embed="rId10">
            <a:clrChange>
              <a:clrFrom>
                <a:srgbClr val="000000"/>
              </a:clrFrom>
              <a:clrTo>
                <a:srgbClr val="000000">
                  <a:alpha val="0"/>
                </a:srgbClr>
              </a:clrTo>
            </a:clrChange>
          </a:blip>
          <a:stretch>
            <a:fillRect/>
          </a:stretch>
        </p:blipFill>
        <p:spPr>
          <a:xfrm>
            <a:off x="6268158" y="4455899"/>
            <a:ext cx="546678" cy="272752"/>
          </a:xfrm>
          <a:prstGeom prst="rect">
            <a:avLst/>
          </a:prstGeom>
        </p:spPr>
      </p:pic>
      <p:pic>
        <p:nvPicPr>
          <p:cNvPr id="77" name="図 76">
            <a:extLst>
              <a:ext uri="{FF2B5EF4-FFF2-40B4-BE49-F238E27FC236}">
                <a16:creationId xmlns:a16="http://schemas.microsoft.com/office/drawing/2014/main" id="{F8BE2065-4E13-4509-9BB4-11027E80D752}"/>
              </a:ext>
            </a:extLst>
          </p:cNvPr>
          <p:cNvPicPr>
            <a:picLocks noChangeAspect="1"/>
          </p:cNvPicPr>
          <p:nvPr/>
        </p:nvPicPr>
        <p:blipFill>
          <a:blip r:embed="rId2"/>
          <a:stretch>
            <a:fillRect/>
          </a:stretch>
        </p:blipFill>
        <p:spPr>
          <a:xfrm>
            <a:off x="5967821" y="5373621"/>
            <a:ext cx="259967" cy="272752"/>
          </a:xfrm>
          <a:prstGeom prst="rect">
            <a:avLst/>
          </a:prstGeom>
        </p:spPr>
      </p:pic>
      <p:pic>
        <p:nvPicPr>
          <p:cNvPr id="78" name="図 77">
            <a:extLst>
              <a:ext uri="{FF2B5EF4-FFF2-40B4-BE49-F238E27FC236}">
                <a16:creationId xmlns:a16="http://schemas.microsoft.com/office/drawing/2014/main" id="{83EEEA5F-8E8A-479B-90B3-1B88DD09CCD8}"/>
              </a:ext>
            </a:extLst>
          </p:cNvPr>
          <p:cNvPicPr>
            <a:picLocks noChangeAspect="1"/>
          </p:cNvPicPr>
          <p:nvPr/>
        </p:nvPicPr>
        <p:blipFill>
          <a:blip r:embed="rId10">
            <a:clrChange>
              <a:clrFrom>
                <a:srgbClr val="000000"/>
              </a:clrFrom>
              <a:clrTo>
                <a:srgbClr val="000000">
                  <a:alpha val="0"/>
                </a:srgbClr>
              </a:clrTo>
            </a:clrChange>
          </a:blip>
          <a:stretch>
            <a:fillRect/>
          </a:stretch>
        </p:blipFill>
        <p:spPr>
          <a:xfrm>
            <a:off x="6262616" y="5373621"/>
            <a:ext cx="546678" cy="272752"/>
          </a:xfrm>
          <a:prstGeom prst="rect">
            <a:avLst/>
          </a:prstGeom>
        </p:spPr>
      </p:pic>
      <p:pic>
        <p:nvPicPr>
          <p:cNvPr id="79" name="図 78">
            <a:extLst>
              <a:ext uri="{FF2B5EF4-FFF2-40B4-BE49-F238E27FC236}">
                <a16:creationId xmlns:a16="http://schemas.microsoft.com/office/drawing/2014/main" id="{C858E35C-3D83-46C9-BD05-619BBA8A7220}"/>
              </a:ext>
            </a:extLst>
          </p:cNvPr>
          <p:cNvPicPr>
            <a:picLocks noChangeAspect="1"/>
          </p:cNvPicPr>
          <p:nvPr/>
        </p:nvPicPr>
        <p:blipFill>
          <a:blip r:embed="rId2"/>
          <a:stretch>
            <a:fillRect/>
          </a:stretch>
        </p:blipFill>
        <p:spPr>
          <a:xfrm>
            <a:off x="5967821" y="6256772"/>
            <a:ext cx="259967" cy="272752"/>
          </a:xfrm>
          <a:prstGeom prst="rect">
            <a:avLst/>
          </a:prstGeom>
        </p:spPr>
      </p:pic>
      <p:grpSp>
        <p:nvGrpSpPr>
          <p:cNvPr id="16" name="グループ化 15">
            <a:extLst>
              <a:ext uri="{FF2B5EF4-FFF2-40B4-BE49-F238E27FC236}">
                <a16:creationId xmlns:a16="http://schemas.microsoft.com/office/drawing/2014/main" id="{A2F128DE-5BA3-48E8-A96A-E6E1E68EB6A4}"/>
              </a:ext>
            </a:extLst>
          </p:cNvPr>
          <p:cNvGrpSpPr/>
          <p:nvPr/>
        </p:nvGrpSpPr>
        <p:grpSpPr>
          <a:xfrm>
            <a:off x="1587941" y="5443684"/>
            <a:ext cx="2169623" cy="2052892"/>
            <a:chOff x="1602211" y="4758648"/>
            <a:chExt cx="2169623" cy="2052892"/>
          </a:xfrm>
        </p:grpSpPr>
        <p:sp>
          <p:nvSpPr>
            <p:cNvPr id="6" name="角丸四角形 5"/>
            <p:cNvSpPr/>
            <p:nvPr/>
          </p:nvSpPr>
          <p:spPr>
            <a:xfrm>
              <a:off x="1602212" y="4850132"/>
              <a:ext cx="2097208" cy="1889400"/>
            </a:xfrm>
            <a:prstGeom prst="roundRect">
              <a:avLst>
                <a:gd name="adj" fmla="val 7947"/>
              </a:avLst>
            </a:prstGeom>
            <a:solidFill>
              <a:schemeClr val="bg1"/>
            </a:solidFill>
            <a:ln>
              <a:solidFill>
                <a:schemeClr val="bg1">
                  <a:lumMod val="95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grpSp>
          <p:nvGrpSpPr>
            <p:cNvPr id="36" name="グループ化 35"/>
            <p:cNvGrpSpPr/>
            <p:nvPr/>
          </p:nvGrpSpPr>
          <p:grpSpPr>
            <a:xfrm>
              <a:off x="2087705" y="5102938"/>
              <a:ext cx="1071763" cy="858214"/>
              <a:chOff x="2843809" y="2806680"/>
              <a:chExt cx="1684580" cy="1348529"/>
            </a:xfrm>
          </p:grpSpPr>
          <p:pic>
            <p:nvPicPr>
              <p:cNvPr id="37" name="Picture 3" descr="H:\TCL\Products\Products data\VX\VX-2000\Pict\rm200xf_pn1e.jpg"/>
              <p:cNvPicPr>
                <a:picLocks noChangeAspect="1" noChangeArrowheads="1"/>
              </p:cNvPicPr>
              <p:nvPr/>
            </p:nvPicPr>
            <p:blipFill rotWithShape="1">
              <a:blip r:embed="rId14" cstate="print">
                <a:extLst>
                  <a:ext uri="{28A0092B-C50C-407E-A947-70E740481C1C}">
                    <a14:useLocalDpi xmlns:a14="http://schemas.microsoft.com/office/drawing/2010/main" val="0"/>
                  </a:ext>
                </a:extLst>
              </a:blip>
              <a:srcRect/>
              <a:stretch/>
            </p:blipFill>
            <p:spPr bwMode="auto">
              <a:xfrm>
                <a:off x="2843809" y="2859782"/>
                <a:ext cx="871198" cy="1295427"/>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4" descr="H:\TCL\Products\Products data\VM\VM-3000\Pict\rm320f_pf1e.jpg"/>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a:stretch/>
            </p:blipFill>
            <p:spPr bwMode="auto">
              <a:xfrm>
                <a:off x="3715535" y="2806680"/>
                <a:ext cx="812854" cy="1075591"/>
              </a:xfrm>
              <a:prstGeom prst="rect">
                <a:avLst/>
              </a:prstGeom>
              <a:noFill/>
              <a:extLst>
                <a:ext uri="{909E8E84-426E-40DD-AFC4-6F175D3DCCD1}">
                  <a14:hiddenFill xmlns:a14="http://schemas.microsoft.com/office/drawing/2010/main">
                    <a:solidFill>
                      <a:srgbClr val="FFFFFF"/>
                    </a:solidFill>
                  </a14:hiddenFill>
                </a:ext>
              </a:extLst>
            </p:spPr>
          </p:pic>
        </p:grpSp>
        <p:sp>
          <p:nvSpPr>
            <p:cNvPr id="40" name="正方形/長方形 39"/>
            <p:cNvSpPr/>
            <p:nvPr/>
          </p:nvSpPr>
          <p:spPr>
            <a:xfrm>
              <a:off x="1602211" y="5857404"/>
              <a:ext cx="2169623" cy="954136"/>
            </a:xfrm>
            <a:prstGeom prst="rect">
              <a:avLst/>
            </a:prstGeom>
          </p:spPr>
          <p:txBody>
            <a:bodyPr wrap="none" lIns="137187" tIns="68594" rIns="137187" bIns="68594">
              <a:spAutoFit/>
            </a:bodyPr>
            <a:lstStyle/>
            <a:p>
              <a:r>
                <a:rPr lang="en-US" altLang="ja-JP" sz="1600" dirty="0">
                  <a:solidFill>
                    <a:srgbClr val="5F5F5F"/>
                  </a:solidFill>
                  <a:latin typeface="Calibri"/>
                  <a:ea typeface="メイリオ" panose="020B0604030504040204" pitchFamily="50" charset="-128"/>
                  <a:cs typeface="メイリオ" panose="020B0604030504040204" pitchFamily="50" charset="-128"/>
                </a:rPr>
                <a:t>Fireman’s</a:t>
              </a:r>
            </a:p>
            <a:p>
              <a:r>
                <a:rPr lang="en-US" altLang="ja-JP" sz="1600" dirty="0">
                  <a:solidFill>
                    <a:srgbClr val="5F5F5F"/>
                  </a:solidFill>
                  <a:latin typeface="Calibri"/>
                  <a:ea typeface="メイリオ" panose="020B0604030504040204" pitchFamily="50" charset="-128"/>
                  <a:cs typeface="メイリオ" panose="020B0604030504040204" pitchFamily="50" charset="-128"/>
                </a:rPr>
                <a:t>Remote Microphone</a:t>
              </a:r>
            </a:p>
            <a:p>
              <a:r>
                <a:rPr lang="en-US" altLang="ja-JP" dirty="0">
                  <a:solidFill>
                    <a:srgbClr val="5F5F5F"/>
                  </a:solidFill>
                  <a:latin typeface="Calibri"/>
                  <a:ea typeface="メイリオ" panose="020B0604030504040204" pitchFamily="50" charset="-128"/>
                  <a:cs typeface="メイリオ" panose="020B0604030504040204" pitchFamily="50" charset="-128"/>
                </a:rPr>
                <a:t>RM-200SF, RM-320F</a:t>
              </a:r>
              <a:endParaRPr lang="ja-JP" altLang="en-US" sz="2100" dirty="0">
                <a:solidFill>
                  <a:srgbClr val="5F5F5F"/>
                </a:solidFill>
              </a:endParaRPr>
            </a:p>
          </p:txBody>
        </p:sp>
        <p:sp>
          <p:nvSpPr>
            <p:cNvPr id="41" name="正方形/長方形 40"/>
            <p:cNvSpPr/>
            <p:nvPr/>
          </p:nvSpPr>
          <p:spPr>
            <a:xfrm>
              <a:off x="2070310" y="4758648"/>
              <a:ext cx="1088301" cy="400138"/>
            </a:xfrm>
            <a:prstGeom prst="rect">
              <a:avLst/>
            </a:prstGeom>
          </p:spPr>
          <p:txBody>
            <a:bodyPr wrap="none" lIns="137187" tIns="68594" rIns="137187" bIns="68594">
              <a:spAutoFit/>
            </a:bodyPr>
            <a:lstStyle/>
            <a:p>
              <a:r>
                <a:rPr lang="en-US" altLang="ja-JP" sz="1700" dirty="0">
                  <a:solidFill>
                    <a:srgbClr val="5F5F5F"/>
                  </a:solidFill>
                  <a:latin typeface="Calibri"/>
                  <a:ea typeface="メイリオ" panose="020B0604030504040204" pitchFamily="50" charset="-128"/>
                  <a:cs typeface="メイリオ" panose="020B0604030504040204" pitchFamily="50" charset="-128"/>
                </a:rPr>
                <a:t>EXISTING</a:t>
              </a:r>
              <a:endParaRPr lang="ja-JP" altLang="en-US" sz="2400" dirty="0">
                <a:solidFill>
                  <a:srgbClr val="5F5F5F"/>
                </a:solidFill>
              </a:endParaRPr>
            </a:p>
          </p:txBody>
        </p:sp>
        <p:pic>
          <p:nvPicPr>
            <p:cNvPr id="83" name="図 82">
              <a:extLst>
                <a:ext uri="{FF2B5EF4-FFF2-40B4-BE49-F238E27FC236}">
                  <a16:creationId xmlns:a16="http://schemas.microsoft.com/office/drawing/2014/main" id="{18238F5C-40AE-47E9-B183-2DBE56F1623F}"/>
                </a:ext>
              </a:extLst>
            </p:cNvPr>
            <p:cNvPicPr>
              <a:picLocks noChangeAspect="1"/>
            </p:cNvPicPr>
            <p:nvPr/>
          </p:nvPicPr>
          <p:blipFill>
            <a:blip r:embed="rId2"/>
            <a:stretch>
              <a:fillRect/>
            </a:stretch>
          </p:blipFill>
          <p:spPr>
            <a:xfrm>
              <a:off x="2663516" y="5848809"/>
              <a:ext cx="259967" cy="272752"/>
            </a:xfrm>
            <a:prstGeom prst="rect">
              <a:avLst/>
            </a:prstGeom>
          </p:spPr>
        </p:pic>
        <p:pic>
          <p:nvPicPr>
            <p:cNvPr id="87" name="図 86">
              <a:extLst>
                <a:ext uri="{FF2B5EF4-FFF2-40B4-BE49-F238E27FC236}">
                  <a16:creationId xmlns:a16="http://schemas.microsoft.com/office/drawing/2014/main" id="{E17F0E55-DE0B-4168-8999-3F453B9720DD}"/>
                </a:ext>
              </a:extLst>
            </p:cNvPr>
            <p:cNvPicPr>
              <a:picLocks noChangeAspect="1"/>
            </p:cNvPicPr>
            <p:nvPr/>
          </p:nvPicPr>
          <p:blipFill>
            <a:blip r:embed="rId10">
              <a:clrChange>
                <a:clrFrom>
                  <a:srgbClr val="000000"/>
                </a:clrFrom>
                <a:clrTo>
                  <a:srgbClr val="000000">
                    <a:alpha val="0"/>
                  </a:srgbClr>
                </a:clrTo>
              </a:clrChange>
            </a:blip>
            <a:stretch>
              <a:fillRect/>
            </a:stretch>
          </p:blipFill>
          <p:spPr>
            <a:xfrm>
              <a:off x="2958553" y="5848809"/>
              <a:ext cx="546678" cy="272752"/>
            </a:xfrm>
            <a:prstGeom prst="rect">
              <a:avLst/>
            </a:prstGeom>
          </p:spPr>
        </p:pic>
      </p:grpSp>
      <p:pic>
        <p:nvPicPr>
          <p:cNvPr id="88" name="図 87">
            <a:extLst>
              <a:ext uri="{FF2B5EF4-FFF2-40B4-BE49-F238E27FC236}">
                <a16:creationId xmlns:a16="http://schemas.microsoft.com/office/drawing/2014/main" id="{8B9AB41E-4DD2-4C7F-B330-906D55082763}"/>
              </a:ext>
            </a:extLst>
          </p:cNvPr>
          <p:cNvPicPr>
            <a:picLocks noChangeAspect="1"/>
          </p:cNvPicPr>
          <p:nvPr/>
        </p:nvPicPr>
        <p:blipFill>
          <a:blip r:embed="rId10">
            <a:clrChange>
              <a:clrFrom>
                <a:srgbClr val="000000"/>
              </a:clrFrom>
              <a:clrTo>
                <a:srgbClr val="000000">
                  <a:alpha val="0"/>
                </a:srgbClr>
              </a:clrTo>
            </a:clrChange>
          </a:blip>
          <a:stretch>
            <a:fillRect/>
          </a:stretch>
        </p:blipFill>
        <p:spPr>
          <a:xfrm>
            <a:off x="6298580" y="2235680"/>
            <a:ext cx="546678" cy="272752"/>
          </a:xfrm>
          <a:prstGeom prst="rect">
            <a:avLst/>
          </a:prstGeom>
        </p:spPr>
      </p:pic>
      <p:pic>
        <p:nvPicPr>
          <p:cNvPr id="89" name="図 88">
            <a:extLst>
              <a:ext uri="{FF2B5EF4-FFF2-40B4-BE49-F238E27FC236}">
                <a16:creationId xmlns:a16="http://schemas.microsoft.com/office/drawing/2014/main" id="{8F79CBCB-8E1C-4978-9E2D-967B6AEA1092}"/>
              </a:ext>
            </a:extLst>
          </p:cNvPr>
          <p:cNvPicPr>
            <a:picLocks noChangeAspect="1"/>
          </p:cNvPicPr>
          <p:nvPr/>
        </p:nvPicPr>
        <p:blipFill>
          <a:blip r:embed="rId10">
            <a:clrChange>
              <a:clrFrom>
                <a:srgbClr val="000000"/>
              </a:clrFrom>
              <a:clrTo>
                <a:srgbClr val="000000">
                  <a:alpha val="0"/>
                </a:srgbClr>
              </a:clrTo>
            </a:clrChange>
          </a:blip>
          <a:stretch>
            <a:fillRect/>
          </a:stretch>
        </p:blipFill>
        <p:spPr>
          <a:xfrm>
            <a:off x="6301969" y="1393361"/>
            <a:ext cx="546678" cy="272752"/>
          </a:xfrm>
          <a:prstGeom prst="rect">
            <a:avLst/>
          </a:prstGeom>
        </p:spPr>
      </p:pic>
      <p:pic>
        <p:nvPicPr>
          <p:cNvPr id="90" name="図 89">
            <a:extLst>
              <a:ext uri="{FF2B5EF4-FFF2-40B4-BE49-F238E27FC236}">
                <a16:creationId xmlns:a16="http://schemas.microsoft.com/office/drawing/2014/main" id="{3ED992AF-FDBF-4F8E-81AA-A64F7EEBBDB8}"/>
              </a:ext>
            </a:extLst>
          </p:cNvPr>
          <p:cNvPicPr>
            <a:picLocks noChangeAspect="1"/>
          </p:cNvPicPr>
          <p:nvPr/>
        </p:nvPicPr>
        <p:blipFill>
          <a:blip r:embed="rId16">
            <a:clrChange>
              <a:clrFrom>
                <a:srgbClr val="FFFFFF"/>
              </a:clrFrom>
              <a:clrTo>
                <a:srgbClr val="FFFFFF">
                  <a:alpha val="0"/>
                </a:srgbClr>
              </a:clrTo>
            </a:clrChange>
          </a:blip>
          <a:stretch>
            <a:fillRect/>
          </a:stretch>
        </p:blipFill>
        <p:spPr>
          <a:xfrm>
            <a:off x="9091042" y="6977041"/>
            <a:ext cx="2170649" cy="401738"/>
          </a:xfrm>
          <a:prstGeom prst="rect">
            <a:avLst/>
          </a:prstGeom>
        </p:spPr>
      </p:pic>
      <p:pic>
        <p:nvPicPr>
          <p:cNvPr id="86" name="図 85">
            <a:extLst>
              <a:ext uri="{FF2B5EF4-FFF2-40B4-BE49-F238E27FC236}">
                <a16:creationId xmlns:a16="http://schemas.microsoft.com/office/drawing/2014/main" id="{C5A7F57F-96B8-4DED-B59A-67650062284E}"/>
              </a:ext>
            </a:extLst>
          </p:cNvPr>
          <p:cNvPicPr>
            <a:picLocks noChangeAspect="1"/>
          </p:cNvPicPr>
          <p:nvPr/>
        </p:nvPicPr>
        <p:blipFill>
          <a:blip r:embed="rId17">
            <a:clrChange>
              <a:clrFrom>
                <a:srgbClr val="FFFFFF"/>
              </a:clrFrom>
              <a:clrTo>
                <a:srgbClr val="FFFFFF">
                  <a:alpha val="0"/>
                </a:srgbClr>
              </a:clrTo>
            </a:clrChange>
          </a:blip>
          <a:stretch>
            <a:fillRect/>
          </a:stretch>
        </p:blipFill>
        <p:spPr>
          <a:xfrm>
            <a:off x="4426877" y="6993137"/>
            <a:ext cx="2170649" cy="401738"/>
          </a:xfrm>
          <a:prstGeom prst="rect">
            <a:avLst/>
          </a:prstGeom>
        </p:spPr>
      </p:pic>
      <p:pic>
        <p:nvPicPr>
          <p:cNvPr id="91" name="Picture 3">
            <a:extLst>
              <a:ext uri="{FF2B5EF4-FFF2-40B4-BE49-F238E27FC236}">
                <a16:creationId xmlns:a16="http://schemas.microsoft.com/office/drawing/2014/main" id="{9CC24F88-1634-4503-8BC3-7023F86AF9BB}"/>
              </a:ext>
            </a:extLst>
          </p:cNvPr>
          <p:cNvPicPr>
            <a:picLocks noChangeAspect="1" noChangeArrowheads="1"/>
          </p:cNvPicPr>
          <p:nvPr/>
        </p:nvPicPr>
        <p:blipFill>
          <a:blip r:embed="rId1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031300" y="5252133"/>
            <a:ext cx="451752" cy="3749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2" name="正方形/長方形 91">
            <a:extLst>
              <a:ext uri="{FF2B5EF4-FFF2-40B4-BE49-F238E27FC236}">
                <a16:creationId xmlns:a16="http://schemas.microsoft.com/office/drawing/2014/main" id="{5ECF7F72-F03C-4202-B183-867C1D2E84F6}"/>
              </a:ext>
            </a:extLst>
          </p:cNvPr>
          <p:cNvSpPr/>
          <p:nvPr/>
        </p:nvSpPr>
        <p:spPr>
          <a:xfrm>
            <a:off x="10533091" y="5066152"/>
            <a:ext cx="2110889" cy="723303"/>
          </a:xfrm>
          <a:prstGeom prst="rect">
            <a:avLst/>
          </a:prstGeom>
        </p:spPr>
        <p:txBody>
          <a:bodyPr wrap="none" lIns="137187" tIns="68594" rIns="137187" bIns="68594">
            <a:spAutoFit/>
          </a:bodyPr>
          <a:lstStyle/>
          <a:p>
            <a:r>
              <a:rPr lang="en-US" altLang="ja-JP" sz="1700" dirty="0">
                <a:solidFill>
                  <a:srgbClr val="5F5F5F"/>
                </a:solidFill>
                <a:latin typeface="Calibri"/>
                <a:ea typeface="メイリオ" panose="020B0604030504040204" pitchFamily="50" charset="-128"/>
                <a:cs typeface="メイリオ" panose="020B0604030504040204" pitchFamily="50" charset="-128"/>
              </a:rPr>
              <a:t>Line Output Module </a:t>
            </a:r>
          </a:p>
          <a:p>
            <a:r>
              <a:rPr lang="en-US" altLang="ja-JP" sz="2100" dirty="0">
                <a:solidFill>
                  <a:srgbClr val="5F5F5F"/>
                </a:solidFill>
                <a:latin typeface="Calibri"/>
                <a:ea typeface="メイリオ" panose="020B0604030504040204" pitchFamily="50" charset="-128"/>
                <a:cs typeface="メイリオ" panose="020B0604030504040204" pitchFamily="50" charset="-128"/>
              </a:rPr>
              <a:t>VX-300LO</a:t>
            </a:r>
            <a:endParaRPr lang="ja-JP" altLang="en-US" sz="2400" dirty="0">
              <a:solidFill>
                <a:srgbClr val="5F5F5F"/>
              </a:solidFill>
            </a:endParaRPr>
          </a:p>
        </p:txBody>
      </p:sp>
      <p:sp>
        <p:nvSpPr>
          <p:cNvPr id="93" name="正方形/長方形 92">
            <a:extLst>
              <a:ext uri="{FF2B5EF4-FFF2-40B4-BE49-F238E27FC236}">
                <a16:creationId xmlns:a16="http://schemas.microsoft.com/office/drawing/2014/main" id="{598C59F0-DCFF-4635-812C-B94B0F840455}"/>
              </a:ext>
            </a:extLst>
          </p:cNvPr>
          <p:cNvSpPr/>
          <p:nvPr/>
        </p:nvSpPr>
        <p:spPr>
          <a:xfrm>
            <a:off x="6712814" y="6736642"/>
            <a:ext cx="2128522" cy="723303"/>
          </a:xfrm>
          <a:prstGeom prst="rect">
            <a:avLst/>
          </a:prstGeom>
        </p:spPr>
        <p:txBody>
          <a:bodyPr wrap="none" lIns="137187" tIns="68594" rIns="137187" bIns="68594">
            <a:spAutoFit/>
          </a:bodyPr>
          <a:lstStyle/>
          <a:p>
            <a:r>
              <a:rPr lang="en-US" altLang="ja-JP" sz="1700" dirty="0">
                <a:solidFill>
                  <a:srgbClr val="5F5F5F"/>
                </a:solidFill>
                <a:latin typeface="Calibri"/>
                <a:ea typeface="メイリオ" panose="020B0604030504040204" pitchFamily="50" charset="-128"/>
                <a:cs typeface="メイリオ" panose="020B0604030504040204" pitchFamily="50" charset="-128"/>
              </a:rPr>
              <a:t>Preamp Matrix Panel</a:t>
            </a:r>
          </a:p>
          <a:p>
            <a:r>
              <a:rPr lang="en-US" altLang="ja-JP" sz="2100" dirty="0">
                <a:solidFill>
                  <a:srgbClr val="5F5F5F"/>
                </a:solidFill>
                <a:latin typeface="Calibri"/>
                <a:ea typeface="メイリオ" panose="020B0604030504040204" pitchFamily="50" charset="-128"/>
                <a:cs typeface="メイリオ" panose="020B0604030504040204" pitchFamily="50" charset="-128"/>
              </a:rPr>
              <a:t>VX-3000PM</a:t>
            </a:r>
            <a:endParaRPr lang="ja-JP" altLang="en-US" sz="2400" dirty="0">
              <a:solidFill>
                <a:srgbClr val="5F5F5F"/>
              </a:solidFill>
            </a:endParaRPr>
          </a:p>
        </p:txBody>
      </p:sp>
      <p:sp>
        <p:nvSpPr>
          <p:cNvPr id="94" name="正方形/長方形 93">
            <a:extLst>
              <a:ext uri="{FF2B5EF4-FFF2-40B4-BE49-F238E27FC236}">
                <a16:creationId xmlns:a16="http://schemas.microsoft.com/office/drawing/2014/main" id="{68048979-4F2C-4E7C-AE18-AE0821A63FAB}"/>
              </a:ext>
            </a:extLst>
          </p:cNvPr>
          <p:cNvSpPr/>
          <p:nvPr/>
        </p:nvSpPr>
        <p:spPr>
          <a:xfrm>
            <a:off x="11339001" y="6670404"/>
            <a:ext cx="1472637" cy="723303"/>
          </a:xfrm>
          <a:prstGeom prst="rect">
            <a:avLst/>
          </a:prstGeom>
        </p:spPr>
        <p:txBody>
          <a:bodyPr wrap="none" lIns="137187" tIns="68594" rIns="137187" bIns="68594">
            <a:spAutoFit/>
          </a:bodyPr>
          <a:lstStyle/>
          <a:p>
            <a:r>
              <a:rPr lang="en-US" altLang="ja-JP" sz="1700" dirty="0">
                <a:solidFill>
                  <a:srgbClr val="5F5F5F"/>
                </a:solidFill>
                <a:latin typeface="Calibri"/>
                <a:ea typeface="メイリオ" panose="020B0604030504040204" pitchFamily="50" charset="-128"/>
                <a:cs typeface="メイリオ" panose="020B0604030504040204" pitchFamily="50" charset="-128"/>
              </a:rPr>
              <a:t>Control Panel</a:t>
            </a:r>
          </a:p>
          <a:p>
            <a:r>
              <a:rPr lang="en-US" altLang="ja-JP" sz="2100" dirty="0">
                <a:solidFill>
                  <a:srgbClr val="5F5F5F"/>
                </a:solidFill>
                <a:latin typeface="Calibri"/>
                <a:ea typeface="メイリオ" panose="020B0604030504040204" pitchFamily="50" charset="-128"/>
                <a:cs typeface="メイリオ" panose="020B0604030504040204" pitchFamily="50" charset="-128"/>
              </a:rPr>
              <a:t>VX-3000CT</a:t>
            </a:r>
            <a:endParaRPr lang="ja-JP" altLang="en-US" sz="2400" dirty="0">
              <a:solidFill>
                <a:srgbClr val="5F5F5F"/>
              </a:solidFill>
            </a:endParaRPr>
          </a:p>
        </p:txBody>
      </p:sp>
      <p:pic>
        <p:nvPicPr>
          <p:cNvPr id="107" name="図 106">
            <a:extLst>
              <a:ext uri="{FF2B5EF4-FFF2-40B4-BE49-F238E27FC236}">
                <a16:creationId xmlns:a16="http://schemas.microsoft.com/office/drawing/2014/main" id="{B70F7516-3B4F-AB4F-121C-84F428B5E410}"/>
              </a:ext>
            </a:extLst>
          </p:cNvPr>
          <p:cNvPicPr>
            <a:picLocks noChangeAspect="1"/>
          </p:cNvPicPr>
          <p:nvPr/>
        </p:nvPicPr>
        <p:blipFill>
          <a:blip r:embed="rId19">
            <a:clrChange>
              <a:clrFrom>
                <a:srgbClr val="FFFFFF"/>
              </a:clrFrom>
              <a:clrTo>
                <a:srgbClr val="FFFFFF">
                  <a:alpha val="0"/>
                </a:srgbClr>
              </a:clrTo>
            </a:clrChange>
          </a:blip>
          <a:stretch>
            <a:fillRect/>
          </a:stretch>
        </p:blipFill>
        <p:spPr>
          <a:xfrm>
            <a:off x="9734931" y="5851744"/>
            <a:ext cx="870939" cy="742573"/>
          </a:xfrm>
          <a:prstGeom prst="rect">
            <a:avLst/>
          </a:prstGeom>
        </p:spPr>
      </p:pic>
      <p:sp>
        <p:nvSpPr>
          <p:cNvPr id="108" name="正方形/長方形 107">
            <a:extLst>
              <a:ext uri="{FF2B5EF4-FFF2-40B4-BE49-F238E27FC236}">
                <a16:creationId xmlns:a16="http://schemas.microsoft.com/office/drawing/2014/main" id="{B2A525F1-B3B5-C819-44E7-458BA064C4D8}"/>
              </a:ext>
            </a:extLst>
          </p:cNvPr>
          <p:cNvSpPr/>
          <p:nvPr/>
        </p:nvSpPr>
        <p:spPr>
          <a:xfrm>
            <a:off x="10546079" y="5922885"/>
            <a:ext cx="2102746" cy="723303"/>
          </a:xfrm>
          <a:prstGeom prst="rect">
            <a:avLst/>
          </a:prstGeom>
        </p:spPr>
        <p:txBody>
          <a:bodyPr wrap="none" lIns="137187" tIns="68594" rIns="137187" bIns="68594">
            <a:spAutoFit/>
          </a:bodyPr>
          <a:lstStyle/>
          <a:p>
            <a:r>
              <a:rPr lang="en-US" altLang="ja-JP" sz="1700" dirty="0">
                <a:solidFill>
                  <a:srgbClr val="5F5F5F"/>
                </a:solidFill>
                <a:latin typeface="Calibri"/>
                <a:ea typeface="メイリオ" panose="020B0604030504040204" pitchFamily="50" charset="-128"/>
                <a:cs typeface="メイリオ" panose="020B0604030504040204" pitchFamily="50" charset="-128"/>
              </a:rPr>
              <a:t>Remote Microphone</a:t>
            </a:r>
          </a:p>
          <a:p>
            <a:r>
              <a:rPr lang="en-US" altLang="ja-JP" sz="2100" dirty="0">
                <a:solidFill>
                  <a:srgbClr val="5F5F5F"/>
                </a:solidFill>
                <a:latin typeface="Calibri"/>
                <a:ea typeface="メイリオ" panose="020B0604030504040204" pitchFamily="50" charset="-128"/>
                <a:cs typeface="メイリオ" panose="020B0604030504040204" pitchFamily="50" charset="-128"/>
              </a:rPr>
              <a:t>RM-500</a:t>
            </a:r>
            <a:endParaRPr lang="ja-JP" altLang="en-US" sz="2400" dirty="0">
              <a:solidFill>
                <a:srgbClr val="5F5F5F"/>
              </a:solidFill>
            </a:endParaRPr>
          </a:p>
        </p:txBody>
      </p:sp>
      <p:grpSp>
        <p:nvGrpSpPr>
          <p:cNvPr id="114" name="グループ化 113">
            <a:extLst>
              <a:ext uri="{FF2B5EF4-FFF2-40B4-BE49-F238E27FC236}">
                <a16:creationId xmlns:a16="http://schemas.microsoft.com/office/drawing/2014/main" id="{6AAFB490-9425-4759-B07F-7BE79B1839AB}"/>
              </a:ext>
            </a:extLst>
          </p:cNvPr>
          <p:cNvGrpSpPr/>
          <p:nvPr/>
        </p:nvGrpSpPr>
        <p:grpSpPr>
          <a:xfrm rot="544062">
            <a:off x="11595159" y="6187537"/>
            <a:ext cx="594864" cy="564816"/>
            <a:chOff x="2744566" y="931119"/>
            <a:chExt cx="2425138" cy="2301962"/>
          </a:xfrm>
          <a:effectLst>
            <a:outerShdw blurRad="38100" dist="38100" dir="8100000" algn="tr" rotWithShape="0">
              <a:prstClr val="black">
                <a:alpha val="40000"/>
              </a:prstClr>
            </a:outerShdw>
          </a:effectLst>
        </p:grpSpPr>
        <p:grpSp>
          <p:nvGrpSpPr>
            <p:cNvPr id="115" name="グループ化 114">
              <a:extLst>
                <a:ext uri="{FF2B5EF4-FFF2-40B4-BE49-F238E27FC236}">
                  <a16:creationId xmlns:a16="http://schemas.microsoft.com/office/drawing/2014/main" id="{A35A3F79-A9E1-40E4-9BB8-8B200052E26C}"/>
                </a:ext>
              </a:extLst>
            </p:cNvPr>
            <p:cNvGrpSpPr/>
            <p:nvPr/>
          </p:nvGrpSpPr>
          <p:grpSpPr>
            <a:xfrm>
              <a:off x="2991168" y="1221263"/>
              <a:ext cx="1944215" cy="1771248"/>
              <a:chOff x="2991168" y="1221263"/>
              <a:chExt cx="1944215" cy="1771248"/>
            </a:xfrm>
          </p:grpSpPr>
          <p:sp>
            <p:nvSpPr>
              <p:cNvPr id="117" name="円/楕円 56">
                <a:extLst>
                  <a:ext uri="{FF2B5EF4-FFF2-40B4-BE49-F238E27FC236}">
                    <a16:creationId xmlns:a16="http://schemas.microsoft.com/office/drawing/2014/main" id="{965A2EAB-0022-475B-855C-5B6499AE0D2E}"/>
                  </a:ext>
                </a:extLst>
              </p:cNvPr>
              <p:cNvSpPr/>
              <p:nvPr/>
            </p:nvSpPr>
            <p:spPr>
              <a:xfrm>
                <a:off x="2991168" y="1221263"/>
                <a:ext cx="1944215" cy="1771248"/>
              </a:xfrm>
              <a:prstGeom prst="ellipse">
                <a:avLst/>
              </a:prstGeom>
              <a:solidFill>
                <a:schemeClr val="accent6">
                  <a:lumMod val="75000"/>
                </a:schemeClr>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118" name="角丸四角形 57">
                <a:extLst>
                  <a:ext uri="{FF2B5EF4-FFF2-40B4-BE49-F238E27FC236}">
                    <a16:creationId xmlns:a16="http://schemas.microsoft.com/office/drawing/2014/main" id="{7D4913FC-4130-49F3-8CDB-CFEA5F18BB8E}"/>
                  </a:ext>
                </a:extLst>
              </p:cNvPr>
              <p:cNvSpPr/>
              <p:nvPr/>
            </p:nvSpPr>
            <p:spPr>
              <a:xfrm>
                <a:off x="3111526" y="1646029"/>
                <a:ext cx="1677970" cy="786535"/>
              </a:xfrm>
              <a:prstGeom prst="roundRect">
                <a:avLst/>
              </a:prstGeom>
              <a:solidFill>
                <a:schemeClr val="accent6">
                  <a:lumMod val="75000"/>
                </a:schemeClr>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v.5.2</a:t>
                </a:r>
                <a:endParaRPr kumimoji="0" lang="ja-JP" altLang="en-US" sz="1400" b="1" kern="0" dirty="0">
                  <a:solidFill>
                    <a:prstClr val="white"/>
                  </a:solidFill>
                  <a:latin typeface="Calibri"/>
                  <a:ea typeface="Meiryo UI"/>
                </a:endParaRPr>
              </a:p>
            </p:txBody>
          </p:sp>
        </p:grpSp>
        <p:pic>
          <p:nvPicPr>
            <p:cNvPr id="116" name="Picture 2" descr="C:\Users\toa27839.TOA\AppData\Local\Temp\notesEA312D\Bubble_material_noshadow-01.png">
              <a:extLst>
                <a:ext uri="{FF2B5EF4-FFF2-40B4-BE49-F238E27FC236}">
                  <a16:creationId xmlns:a16="http://schemas.microsoft.com/office/drawing/2014/main" id="{EEFA8962-8880-433D-8A4A-DE72C9F8852E}"/>
                </a:ext>
              </a:extLst>
            </p:cNvPr>
            <p:cNvPicPr>
              <a:picLocks noChangeAspect="1" noChangeArrowheads="1"/>
            </p:cNvPicPr>
            <p:nvPr/>
          </p:nvPicPr>
          <p:blipFill rotWithShape="1">
            <a:blip r:embed="rId20" cstate="print">
              <a:extLst>
                <a:ext uri="{28A0092B-C50C-407E-A947-70E740481C1C}">
                  <a14:useLocalDpi xmlns:a14="http://schemas.microsoft.com/office/drawing/2010/main" val="0"/>
                </a:ext>
              </a:extLst>
            </a:blip>
            <a:srcRect/>
            <a:stretch/>
          </p:blipFill>
          <p:spPr bwMode="auto">
            <a:xfrm>
              <a:off x="2744566" y="931119"/>
              <a:ext cx="2425138" cy="2301962"/>
            </a:xfrm>
            <a:prstGeom prst="rect">
              <a:avLst/>
            </a:prstGeom>
            <a:noFill/>
            <a:effectLst/>
            <a:extLst>
              <a:ext uri="{909E8E84-426E-40DD-AFC4-6F175D3DCCD1}">
                <a14:hiddenFill xmlns:a14="http://schemas.microsoft.com/office/drawing/2010/main">
                  <a:solidFill>
                    <a:srgbClr val="FFFFFF"/>
                  </a:solidFill>
                </a14:hiddenFill>
              </a:ext>
            </a:extLst>
          </p:spPr>
        </p:pic>
      </p:grpSp>
      <p:grpSp>
        <p:nvGrpSpPr>
          <p:cNvPr id="125" name="グループ化 124">
            <a:extLst>
              <a:ext uri="{FF2B5EF4-FFF2-40B4-BE49-F238E27FC236}">
                <a16:creationId xmlns:a16="http://schemas.microsoft.com/office/drawing/2014/main" id="{9FA35585-BA1C-4157-BE55-3CCF96192BD3}"/>
              </a:ext>
            </a:extLst>
          </p:cNvPr>
          <p:cNvGrpSpPr/>
          <p:nvPr/>
        </p:nvGrpSpPr>
        <p:grpSpPr>
          <a:xfrm rot="544062">
            <a:off x="11768375" y="5369891"/>
            <a:ext cx="594864" cy="564816"/>
            <a:chOff x="2744571" y="931122"/>
            <a:chExt cx="2425139" cy="2301962"/>
          </a:xfrm>
          <a:effectLst>
            <a:outerShdw blurRad="38100" dist="38100" dir="8100000" algn="tr" rotWithShape="0">
              <a:prstClr val="black">
                <a:alpha val="40000"/>
              </a:prstClr>
            </a:outerShdw>
          </a:effectLst>
        </p:grpSpPr>
        <p:grpSp>
          <p:nvGrpSpPr>
            <p:cNvPr id="126" name="グループ化 125">
              <a:extLst>
                <a:ext uri="{FF2B5EF4-FFF2-40B4-BE49-F238E27FC236}">
                  <a16:creationId xmlns:a16="http://schemas.microsoft.com/office/drawing/2014/main" id="{EF95F39B-BA76-4C5E-AFDE-72239A0BB98F}"/>
                </a:ext>
              </a:extLst>
            </p:cNvPr>
            <p:cNvGrpSpPr/>
            <p:nvPr/>
          </p:nvGrpSpPr>
          <p:grpSpPr>
            <a:xfrm>
              <a:off x="2991168" y="1221263"/>
              <a:ext cx="1944215" cy="1771248"/>
              <a:chOff x="2991168" y="1221263"/>
              <a:chExt cx="1944215" cy="1771248"/>
            </a:xfrm>
          </p:grpSpPr>
          <p:sp>
            <p:nvSpPr>
              <p:cNvPr id="128" name="円/楕円 56">
                <a:extLst>
                  <a:ext uri="{FF2B5EF4-FFF2-40B4-BE49-F238E27FC236}">
                    <a16:creationId xmlns:a16="http://schemas.microsoft.com/office/drawing/2014/main" id="{49EAEF75-AB5A-4FF8-9CAB-624E67F65261}"/>
                  </a:ext>
                </a:extLst>
              </p:cNvPr>
              <p:cNvSpPr/>
              <p:nvPr/>
            </p:nvSpPr>
            <p:spPr>
              <a:xfrm>
                <a:off x="2991168" y="1221263"/>
                <a:ext cx="1944215" cy="1771248"/>
              </a:xfrm>
              <a:prstGeom prst="ellipse">
                <a:avLst/>
              </a:prstGeom>
              <a:solidFill>
                <a:schemeClr val="accent6">
                  <a:lumMod val="75000"/>
                </a:schemeClr>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129" name="角丸四角形 57">
                <a:extLst>
                  <a:ext uri="{FF2B5EF4-FFF2-40B4-BE49-F238E27FC236}">
                    <a16:creationId xmlns:a16="http://schemas.microsoft.com/office/drawing/2014/main" id="{5CE3C452-FF01-4DFA-B3D3-992A2E4B0747}"/>
                  </a:ext>
                </a:extLst>
              </p:cNvPr>
              <p:cNvSpPr/>
              <p:nvPr/>
            </p:nvSpPr>
            <p:spPr>
              <a:xfrm>
                <a:off x="3111526" y="1646029"/>
                <a:ext cx="1677970" cy="786535"/>
              </a:xfrm>
              <a:prstGeom prst="roundRect">
                <a:avLst/>
              </a:prstGeom>
              <a:solidFill>
                <a:schemeClr val="accent6">
                  <a:lumMod val="75000"/>
                </a:schemeClr>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v.5.1</a:t>
                </a:r>
                <a:endParaRPr kumimoji="0" lang="ja-JP" altLang="en-US" sz="1400" b="1" kern="0" dirty="0">
                  <a:solidFill>
                    <a:prstClr val="white"/>
                  </a:solidFill>
                  <a:latin typeface="Calibri"/>
                  <a:ea typeface="Meiryo UI"/>
                </a:endParaRPr>
              </a:p>
            </p:txBody>
          </p:sp>
        </p:grpSp>
        <p:pic>
          <p:nvPicPr>
            <p:cNvPr id="127" name="Picture 2" descr="C:\Users\toa27839.TOA\AppData\Local\Temp\notesEA312D\Bubble_material_noshadow-01.png">
              <a:extLst>
                <a:ext uri="{FF2B5EF4-FFF2-40B4-BE49-F238E27FC236}">
                  <a16:creationId xmlns:a16="http://schemas.microsoft.com/office/drawing/2014/main" id="{219FB1FF-4DBD-4314-BDAA-B2131D49AEBE}"/>
                </a:ext>
              </a:extLst>
            </p:cNvPr>
            <p:cNvPicPr>
              <a:picLocks noChangeAspect="1" noChangeArrowheads="1"/>
            </p:cNvPicPr>
            <p:nvPr/>
          </p:nvPicPr>
          <p:blipFill rotWithShape="1">
            <a:blip r:embed="rId20" cstate="print">
              <a:extLst>
                <a:ext uri="{28A0092B-C50C-407E-A947-70E740481C1C}">
                  <a14:useLocalDpi xmlns:a14="http://schemas.microsoft.com/office/drawing/2010/main" val="0"/>
                </a:ext>
              </a:extLst>
            </a:blip>
            <a:srcRect/>
            <a:stretch/>
          </p:blipFill>
          <p:spPr bwMode="auto">
            <a:xfrm>
              <a:off x="2744571" y="931122"/>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grpSp>
        <p:nvGrpSpPr>
          <p:cNvPr id="130" name="グループ化 129">
            <a:extLst>
              <a:ext uri="{FF2B5EF4-FFF2-40B4-BE49-F238E27FC236}">
                <a16:creationId xmlns:a16="http://schemas.microsoft.com/office/drawing/2014/main" id="{6F0DA389-6572-4B4E-9E4D-77ECFDD87948}"/>
              </a:ext>
            </a:extLst>
          </p:cNvPr>
          <p:cNvGrpSpPr/>
          <p:nvPr/>
        </p:nvGrpSpPr>
        <p:grpSpPr>
          <a:xfrm rot="544062">
            <a:off x="12659996" y="6925689"/>
            <a:ext cx="594864" cy="564816"/>
            <a:chOff x="2744571" y="931122"/>
            <a:chExt cx="2425139" cy="2301962"/>
          </a:xfrm>
          <a:effectLst>
            <a:outerShdw blurRad="38100" dist="38100" dir="8100000" algn="tr" rotWithShape="0">
              <a:prstClr val="black">
                <a:alpha val="40000"/>
              </a:prstClr>
            </a:outerShdw>
          </a:effectLst>
        </p:grpSpPr>
        <p:grpSp>
          <p:nvGrpSpPr>
            <p:cNvPr id="131" name="グループ化 130">
              <a:extLst>
                <a:ext uri="{FF2B5EF4-FFF2-40B4-BE49-F238E27FC236}">
                  <a16:creationId xmlns:a16="http://schemas.microsoft.com/office/drawing/2014/main" id="{F764C7A0-B8FA-4352-9394-4EA83394599F}"/>
                </a:ext>
              </a:extLst>
            </p:cNvPr>
            <p:cNvGrpSpPr/>
            <p:nvPr/>
          </p:nvGrpSpPr>
          <p:grpSpPr>
            <a:xfrm>
              <a:off x="2991168" y="1221263"/>
              <a:ext cx="1944215" cy="1771248"/>
              <a:chOff x="2991168" y="1221263"/>
              <a:chExt cx="1944215" cy="1771248"/>
            </a:xfrm>
          </p:grpSpPr>
          <p:sp>
            <p:nvSpPr>
              <p:cNvPr id="133" name="円/楕円 56">
                <a:extLst>
                  <a:ext uri="{FF2B5EF4-FFF2-40B4-BE49-F238E27FC236}">
                    <a16:creationId xmlns:a16="http://schemas.microsoft.com/office/drawing/2014/main" id="{8452532F-0F69-4B61-A763-1E0B827717B5}"/>
                  </a:ext>
                </a:extLst>
              </p:cNvPr>
              <p:cNvSpPr/>
              <p:nvPr/>
            </p:nvSpPr>
            <p:spPr>
              <a:xfrm>
                <a:off x="2991168" y="1221263"/>
                <a:ext cx="1944215" cy="1771248"/>
              </a:xfrm>
              <a:prstGeom prst="ellipse">
                <a:avLst/>
              </a:prstGeom>
              <a:solidFill>
                <a:schemeClr val="accent6">
                  <a:lumMod val="75000"/>
                </a:schemeClr>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134" name="角丸四角形 57">
                <a:extLst>
                  <a:ext uri="{FF2B5EF4-FFF2-40B4-BE49-F238E27FC236}">
                    <a16:creationId xmlns:a16="http://schemas.microsoft.com/office/drawing/2014/main" id="{BA2A6DF1-DC61-4576-AE1F-B19343A89F68}"/>
                  </a:ext>
                </a:extLst>
              </p:cNvPr>
              <p:cNvSpPr/>
              <p:nvPr/>
            </p:nvSpPr>
            <p:spPr>
              <a:xfrm>
                <a:off x="3111526" y="1646029"/>
                <a:ext cx="1677970" cy="786535"/>
              </a:xfrm>
              <a:prstGeom prst="roundRect">
                <a:avLst/>
              </a:prstGeom>
              <a:solidFill>
                <a:schemeClr val="accent6">
                  <a:lumMod val="75000"/>
                </a:schemeClr>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v.5.1</a:t>
                </a:r>
                <a:endParaRPr kumimoji="0" lang="ja-JP" altLang="en-US" sz="1400" b="1" kern="0" dirty="0">
                  <a:solidFill>
                    <a:prstClr val="white"/>
                  </a:solidFill>
                  <a:latin typeface="Calibri"/>
                  <a:ea typeface="Meiryo UI"/>
                </a:endParaRPr>
              </a:p>
            </p:txBody>
          </p:sp>
        </p:grpSp>
        <p:pic>
          <p:nvPicPr>
            <p:cNvPr id="132" name="Picture 2" descr="C:\Users\toa27839.TOA\AppData\Local\Temp\notesEA312D\Bubble_material_noshadow-01.png">
              <a:extLst>
                <a:ext uri="{FF2B5EF4-FFF2-40B4-BE49-F238E27FC236}">
                  <a16:creationId xmlns:a16="http://schemas.microsoft.com/office/drawing/2014/main" id="{AD5CA3B2-349B-4DA1-AEE1-BB30EFDB2945}"/>
                </a:ext>
              </a:extLst>
            </p:cNvPr>
            <p:cNvPicPr>
              <a:picLocks noChangeAspect="1" noChangeArrowheads="1"/>
            </p:cNvPicPr>
            <p:nvPr/>
          </p:nvPicPr>
          <p:blipFill rotWithShape="1">
            <a:blip r:embed="rId20" cstate="print">
              <a:extLst>
                <a:ext uri="{28A0092B-C50C-407E-A947-70E740481C1C}">
                  <a14:useLocalDpi xmlns:a14="http://schemas.microsoft.com/office/drawing/2010/main" val="0"/>
                </a:ext>
              </a:extLst>
            </a:blip>
            <a:srcRect/>
            <a:stretch/>
          </p:blipFill>
          <p:spPr bwMode="auto">
            <a:xfrm>
              <a:off x="2744571" y="931122"/>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grpSp>
        <p:nvGrpSpPr>
          <p:cNvPr id="135" name="グループ化 134">
            <a:extLst>
              <a:ext uri="{FF2B5EF4-FFF2-40B4-BE49-F238E27FC236}">
                <a16:creationId xmlns:a16="http://schemas.microsoft.com/office/drawing/2014/main" id="{BEB20FBB-6C39-4608-AAEA-8117A7F118EB}"/>
              </a:ext>
            </a:extLst>
          </p:cNvPr>
          <p:cNvGrpSpPr/>
          <p:nvPr/>
        </p:nvGrpSpPr>
        <p:grpSpPr>
          <a:xfrm rot="544062">
            <a:off x="8100752" y="7046238"/>
            <a:ext cx="594864" cy="564816"/>
            <a:chOff x="2744571" y="931122"/>
            <a:chExt cx="2425139" cy="2301962"/>
          </a:xfrm>
          <a:effectLst>
            <a:outerShdw blurRad="38100" dist="38100" dir="8100000" algn="tr" rotWithShape="0">
              <a:prstClr val="black">
                <a:alpha val="40000"/>
              </a:prstClr>
            </a:outerShdw>
          </a:effectLst>
        </p:grpSpPr>
        <p:grpSp>
          <p:nvGrpSpPr>
            <p:cNvPr id="136" name="グループ化 135">
              <a:extLst>
                <a:ext uri="{FF2B5EF4-FFF2-40B4-BE49-F238E27FC236}">
                  <a16:creationId xmlns:a16="http://schemas.microsoft.com/office/drawing/2014/main" id="{8B3683DA-7BF3-46EF-AE8A-9D94D7699C52}"/>
                </a:ext>
              </a:extLst>
            </p:cNvPr>
            <p:cNvGrpSpPr/>
            <p:nvPr/>
          </p:nvGrpSpPr>
          <p:grpSpPr>
            <a:xfrm>
              <a:off x="2991168" y="1221263"/>
              <a:ext cx="1944215" cy="1771248"/>
              <a:chOff x="2991168" y="1221263"/>
              <a:chExt cx="1944215" cy="1771248"/>
            </a:xfrm>
          </p:grpSpPr>
          <p:sp>
            <p:nvSpPr>
              <p:cNvPr id="138" name="円/楕円 56">
                <a:extLst>
                  <a:ext uri="{FF2B5EF4-FFF2-40B4-BE49-F238E27FC236}">
                    <a16:creationId xmlns:a16="http://schemas.microsoft.com/office/drawing/2014/main" id="{452AD954-578E-49E0-9CAD-E0B741785EB0}"/>
                  </a:ext>
                </a:extLst>
              </p:cNvPr>
              <p:cNvSpPr/>
              <p:nvPr/>
            </p:nvSpPr>
            <p:spPr>
              <a:xfrm>
                <a:off x="2991168" y="1221263"/>
                <a:ext cx="1944215" cy="1771248"/>
              </a:xfrm>
              <a:prstGeom prst="ellipse">
                <a:avLst/>
              </a:prstGeom>
              <a:solidFill>
                <a:schemeClr val="accent6">
                  <a:lumMod val="75000"/>
                </a:schemeClr>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139" name="角丸四角形 57">
                <a:extLst>
                  <a:ext uri="{FF2B5EF4-FFF2-40B4-BE49-F238E27FC236}">
                    <a16:creationId xmlns:a16="http://schemas.microsoft.com/office/drawing/2014/main" id="{7CEE4CB4-EC90-4203-AA94-BB07294CB73D}"/>
                  </a:ext>
                </a:extLst>
              </p:cNvPr>
              <p:cNvSpPr/>
              <p:nvPr/>
            </p:nvSpPr>
            <p:spPr>
              <a:xfrm>
                <a:off x="3111526" y="1646029"/>
                <a:ext cx="1677970" cy="786535"/>
              </a:xfrm>
              <a:prstGeom prst="roundRect">
                <a:avLst/>
              </a:prstGeom>
              <a:solidFill>
                <a:schemeClr val="accent6">
                  <a:lumMod val="75000"/>
                </a:schemeClr>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v.5.1</a:t>
                </a:r>
                <a:endParaRPr kumimoji="0" lang="ja-JP" altLang="en-US" sz="1400" b="1" kern="0" dirty="0">
                  <a:solidFill>
                    <a:prstClr val="white"/>
                  </a:solidFill>
                  <a:latin typeface="Calibri"/>
                  <a:ea typeface="Meiryo UI"/>
                </a:endParaRPr>
              </a:p>
            </p:txBody>
          </p:sp>
        </p:grpSp>
        <p:pic>
          <p:nvPicPr>
            <p:cNvPr id="137" name="Picture 2" descr="C:\Users\toa27839.TOA\AppData\Local\Temp\notesEA312D\Bubble_material_noshadow-01.png">
              <a:extLst>
                <a:ext uri="{FF2B5EF4-FFF2-40B4-BE49-F238E27FC236}">
                  <a16:creationId xmlns:a16="http://schemas.microsoft.com/office/drawing/2014/main" id="{A3BA1338-5817-48B4-823A-11A401D368CE}"/>
                </a:ext>
              </a:extLst>
            </p:cNvPr>
            <p:cNvPicPr>
              <a:picLocks noChangeAspect="1" noChangeArrowheads="1"/>
            </p:cNvPicPr>
            <p:nvPr/>
          </p:nvPicPr>
          <p:blipFill rotWithShape="1">
            <a:blip r:embed="rId20" cstate="print">
              <a:extLst>
                <a:ext uri="{28A0092B-C50C-407E-A947-70E740481C1C}">
                  <a14:useLocalDpi xmlns:a14="http://schemas.microsoft.com/office/drawing/2010/main" val="0"/>
                </a:ext>
              </a:extLst>
            </a:blip>
            <a:srcRect/>
            <a:stretch/>
          </p:blipFill>
          <p:spPr bwMode="auto">
            <a:xfrm>
              <a:off x="2744571" y="931122"/>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764108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正方形/長方形 78"/>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46" name="円/楕円 45"/>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7" name="円/楕円 46"/>
          <p:cNvSpPr/>
          <p:nvPr/>
        </p:nvSpPr>
        <p:spPr>
          <a:xfrm>
            <a:off x="145116" y="555855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3" name="グループ化 2">
            <a:extLst>
              <a:ext uri="{FF2B5EF4-FFF2-40B4-BE49-F238E27FC236}">
                <a16:creationId xmlns:a16="http://schemas.microsoft.com/office/drawing/2014/main" id="{DCD44107-4566-E205-BE4F-F814EEBDC041}"/>
              </a:ext>
            </a:extLst>
          </p:cNvPr>
          <p:cNvGrpSpPr/>
          <p:nvPr/>
        </p:nvGrpSpPr>
        <p:grpSpPr>
          <a:xfrm>
            <a:off x="3107740" y="2439027"/>
            <a:ext cx="2297421" cy="1839660"/>
            <a:chOff x="2843809" y="2806680"/>
            <a:chExt cx="1684580" cy="1348529"/>
          </a:xfrm>
        </p:grpSpPr>
        <p:pic>
          <p:nvPicPr>
            <p:cNvPr id="4" name="Picture 3" descr="H:\TCL\Products\Products data\VX\VX-2000\Pict\rm200xf_pn1e.jpg">
              <a:extLst>
                <a:ext uri="{FF2B5EF4-FFF2-40B4-BE49-F238E27FC236}">
                  <a16:creationId xmlns:a16="http://schemas.microsoft.com/office/drawing/2014/main" id="{171EB1EC-D78C-769E-7B95-FC11E0D3E447}"/>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843809" y="2859782"/>
              <a:ext cx="871198" cy="1295427"/>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descr="H:\TCL\Products\Products data\VM\VM-3000\Pict\rm320f_pf1e.jpg">
              <a:extLst>
                <a:ext uri="{FF2B5EF4-FFF2-40B4-BE49-F238E27FC236}">
                  <a16:creationId xmlns:a16="http://schemas.microsoft.com/office/drawing/2014/main" id="{A2D2B144-0A22-18BC-DBD3-D9D31F1E848F}"/>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3715535" y="2806680"/>
              <a:ext cx="812854" cy="1075591"/>
            </a:xfrm>
            <a:prstGeom prst="rect">
              <a:avLst/>
            </a:prstGeom>
            <a:noFill/>
            <a:extLst>
              <a:ext uri="{909E8E84-426E-40DD-AFC4-6F175D3DCCD1}">
                <a14:hiddenFill xmlns:a14="http://schemas.microsoft.com/office/drawing/2010/main">
                  <a:solidFill>
                    <a:srgbClr val="FFFFFF"/>
                  </a:solidFill>
                </a14:hiddenFill>
              </a:ext>
            </a:extLst>
          </p:spPr>
        </p:pic>
      </p:grpSp>
      <p:pic>
        <p:nvPicPr>
          <p:cNvPr id="6" name="図 5">
            <a:extLst>
              <a:ext uri="{FF2B5EF4-FFF2-40B4-BE49-F238E27FC236}">
                <a16:creationId xmlns:a16="http://schemas.microsoft.com/office/drawing/2014/main" id="{67694708-198A-F772-803E-037AE51B8614}"/>
              </a:ext>
            </a:extLst>
          </p:cNvPr>
          <p:cNvPicPr>
            <a:picLocks noChangeAspect="1"/>
          </p:cNvPicPr>
          <p:nvPr/>
        </p:nvPicPr>
        <p:blipFill>
          <a:blip r:embed="rId5">
            <a:clrChange>
              <a:clrFrom>
                <a:srgbClr val="FFFFFF"/>
              </a:clrFrom>
              <a:clrTo>
                <a:srgbClr val="FFFFFF">
                  <a:alpha val="0"/>
                </a:srgbClr>
              </a:clrTo>
            </a:clrChange>
          </a:blip>
          <a:stretch>
            <a:fillRect/>
          </a:stretch>
        </p:blipFill>
        <p:spPr>
          <a:xfrm>
            <a:off x="7870978" y="4293254"/>
            <a:ext cx="1940144" cy="1654190"/>
          </a:xfrm>
          <a:prstGeom prst="rect">
            <a:avLst/>
          </a:prstGeom>
        </p:spPr>
      </p:pic>
      <p:sp>
        <p:nvSpPr>
          <p:cNvPr id="7" name="正方形/長方形 6">
            <a:extLst>
              <a:ext uri="{FF2B5EF4-FFF2-40B4-BE49-F238E27FC236}">
                <a16:creationId xmlns:a16="http://schemas.microsoft.com/office/drawing/2014/main" id="{E26CE490-4DED-DFDA-BBA9-432FDAC5042E}"/>
              </a:ext>
            </a:extLst>
          </p:cNvPr>
          <p:cNvSpPr/>
          <p:nvPr/>
        </p:nvSpPr>
        <p:spPr>
          <a:xfrm>
            <a:off x="3097331" y="5985257"/>
            <a:ext cx="2191618" cy="646325"/>
          </a:xfrm>
          <a:prstGeom prst="rect">
            <a:avLst/>
          </a:prstGeom>
          <a:effectLst>
            <a:outerShdw blurRad="50800" dist="38100" dir="8100000" algn="tr" rotWithShape="0">
              <a:prstClr val="black">
                <a:alpha val="40000"/>
              </a:prstClr>
            </a:outerShdw>
          </a:effectLst>
        </p:spPr>
        <p:txBody>
          <a:bodyPr wrap="none" lIns="91436" tIns="45717" rIns="91436" bIns="45717">
            <a:spAutoFit/>
          </a:bodyPr>
          <a:lstStyle/>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General Microphone</a:t>
            </a:r>
          </a:p>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RM-300X &amp; RM-210F</a:t>
            </a:r>
            <a:endParaRPr lang="ja-JP" altLang="en-US" dirty="0">
              <a:solidFill>
                <a:srgbClr val="5F5F5F"/>
              </a:solidFill>
              <a:latin typeface="Calibri"/>
            </a:endParaRPr>
          </a:p>
        </p:txBody>
      </p:sp>
      <p:sp>
        <p:nvSpPr>
          <p:cNvPr id="8" name="正方形/長方形 7">
            <a:extLst>
              <a:ext uri="{FF2B5EF4-FFF2-40B4-BE49-F238E27FC236}">
                <a16:creationId xmlns:a16="http://schemas.microsoft.com/office/drawing/2014/main" id="{C1D55AFE-D2FF-EB10-95AF-E690115D8569}"/>
              </a:ext>
            </a:extLst>
          </p:cNvPr>
          <p:cNvSpPr/>
          <p:nvPr/>
        </p:nvSpPr>
        <p:spPr>
          <a:xfrm>
            <a:off x="5697614" y="2491060"/>
            <a:ext cx="2322359" cy="646325"/>
          </a:xfrm>
          <a:prstGeom prst="rect">
            <a:avLst/>
          </a:prstGeom>
          <a:effectLst>
            <a:outerShdw blurRad="50800" dist="38100" dir="8100000" algn="tr" rotWithShape="0">
              <a:prstClr val="black">
                <a:alpha val="40000"/>
              </a:prstClr>
            </a:outerShdw>
          </a:effectLst>
        </p:spPr>
        <p:txBody>
          <a:bodyPr wrap="none" lIns="91436" tIns="45717" rIns="91436" bIns="45717">
            <a:spAutoFit/>
          </a:bodyPr>
          <a:lstStyle/>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Fireman’s Microphone</a:t>
            </a:r>
          </a:p>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RM-200SF &amp; RM-320F</a:t>
            </a:r>
            <a:endParaRPr lang="ja-JP" altLang="en-US" dirty="0">
              <a:solidFill>
                <a:srgbClr val="5F5F5F"/>
              </a:solidFill>
              <a:latin typeface="Calibri"/>
            </a:endParaRPr>
          </a:p>
        </p:txBody>
      </p:sp>
      <p:sp>
        <p:nvSpPr>
          <p:cNvPr id="10" name="テキスト ボックス 9">
            <a:extLst>
              <a:ext uri="{FF2B5EF4-FFF2-40B4-BE49-F238E27FC236}">
                <a16:creationId xmlns:a16="http://schemas.microsoft.com/office/drawing/2014/main" id="{A2CD436E-139F-EE10-A21E-E78BC436D38F}"/>
              </a:ext>
            </a:extLst>
          </p:cNvPr>
          <p:cNvSpPr txBox="1"/>
          <p:nvPr/>
        </p:nvSpPr>
        <p:spPr>
          <a:xfrm>
            <a:off x="3911132" y="1000894"/>
            <a:ext cx="10081120" cy="1200329"/>
          </a:xfrm>
          <a:prstGeom prst="rect">
            <a:avLst/>
          </a:prstGeom>
          <a:noFill/>
        </p:spPr>
        <p:txBody>
          <a:bodyPr wrap="square">
            <a:spAutoFit/>
          </a:bodyPr>
          <a:lstStyle/>
          <a:p>
            <a:r>
              <a:rPr lang="en-US" altLang="ja-JP" sz="2400" dirty="0">
                <a:latin typeface="+mj-lt"/>
              </a:rPr>
              <a:t>This sheet first provides a rough introduction to the classification of RM.</a:t>
            </a:r>
          </a:p>
          <a:p>
            <a:r>
              <a:rPr lang="en-US" altLang="ja-JP" sz="2400" dirty="0">
                <a:latin typeface="+mj-lt"/>
              </a:rPr>
              <a:t>The common feature is that they have keys that can be used not only for broadcasting floors, but also for various functions.</a:t>
            </a:r>
            <a:endParaRPr lang="ja-JP" altLang="en-US" sz="2400" dirty="0">
              <a:latin typeface="+mj-lt"/>
            </a:endParaRPr>
          </a:p>
        </p:txBody>
      </p:sp>
      <p:grpSp>
        <p:nvGrpSpPr>
          <p:cNvPr id="11" name="グループ化 10">
            <a:extLst>
              <a:ext uri="{FF2B5EF4-FFF2-40B4-BE49-F238E27FC236}">
                <a16:creationId xmlns:a16="http://schemas.microsoft.com/office/drawing/2014/main" id="{D95DD93F-B8A4-A0C6-EC1A-F4DA1F529C95}"/>
              </a:ext>
            </a:extLst>
          </p:cNvPr>
          <p:cNvGrpSpPr/>
          <p:nvPr/>
        </p:nvGrpSpPr>
        <p:grpSpPr>
          <a:xfrm>
            <a:off x="1612190" y="288183"/>
            <a:ext cx="2053631" cy="1949899"/>
            <a:chOff x="2632733" y="840807"/>
            <a:chExt cx="2667654" cy="2532159"/>
          </a:xfrm>
        </p:grpSpPr>
        <p:grpSp>
          <p:nvGrpSpPr>
            <p:cNvPr id="12" name="グループ化 11">
              <a:extLst>
                <a:ext uri="{FF2B5EF4-FFF2-40B4-BE49-F238E27FC236}">
                  <a16:creationId xmlns:a16="http://schemas.microsoft.com/office/drawing/2014/main" id="{C0BC647A-6426-C314-8C7C-046F487CAE4D}"/>
                </a:ext>
              </a:extLst>
            </p:cNvPr>
            <p:cNvGrpSpPr/>
            <p:nvPr/>
          </p:nvGrpSpPr>
          <p:grpSpPr>
            <a:xfrm>
              <a:off x="2951391" y="1221263"/>
              <a:ext cx="2030342" cy="1771248"/>
              <a:chOff x="2951391" y="1221263"/>
              <a:chExt cx="2030342" cy="1771248"/>
            </a:xfrm>
          </p:grpSpPr>
          <p:sp>
            <p:nvSpPr>
              <p:cNvPr id="14" name="円/楕円 40">
                <a:extLst>
                  <a:ext uri="{FF2B5EF4-FFF2-40B4-BE49-F238E27FC236}">
                    <a16:creationId xmlns:a16="http://schemas.microsoft.com/office/drawing/2014/main" id="{11DC8300-7337-D042-4487-F3BF537F9649}"/>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a:solidFill>
                    <a:prstClr val="white"/>
                  </a:solidFill>
                  <a:latin typeface="Meiryo UI"/>
                  <a:ea typeface="Meiryo UI"/>
                </a:endParaRPr>
              </a:p>
            </p:txBody>
          </p:sp>
          <p:sp>
            <p:nvSpPr>
              <p:cNvPr id="15" name="角丸四角形 44">
                <a:extLst>
                  <a:ext uri="{FF2B5EF4-FFF2-40B4-BE49-F238E27FC236}">
                    <a16:creationId xmlns:a16="http://schemas.microsoft.com/office/drawing/2014/main" id="{B901BCC7-5886-9AF8-08D4-4D97B210B98D}"/>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RM</a:t>
                </a:r>
                <a:endParaRPr kumimoji="0" lang="ja-JP" altLang="en-US" sz="3000" b="1" kern="0" dirty="0">
                  <a:solidFill>
                    <a:prstClr val="white"/>
                  </a:solidFill>
                  <a:latin typeface="Calibri"/>
                  <a:ea typeface="Meiryo UI"/>
                </a:endParaRPr>
              </a:p>
            </p:txBody>
          </p:sp>
        </p:grpSp>
        <p:pic>
          <p:nvPicPr>
            <p:cNvPr id="13" name="Picture 2" descr="C:\Users\toa27839.TOA\AppData\Local\Temp\notesEA312D\Bubble_material_noshadow-01.png">
              <a:extLst>
                <a:ext uri="{FF2B5EF4-FFF2-40B4-BE49-F238E27FC236}">
                  <a16:creationId xmlns:a16="http://schemas.microsoft.com/office/drawing/2014/main" id="{E2F63D34-B7FF-A80C-BBF2-9008D1CD0772}"/>
                </a:ext>
              </a:extLst>
            </p:cNvPr>
            <p:cNvPicPr>
              <a:picLocks noChangeAspect="1" noChangeArrowheads="1"/>
            </p:cNvPicPr>
            <p:nvPr/>
          </p:nvPicPr>
          <p:blipFill rotWithShape="1">
            <a:blip r:embed="rId6"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16" name="テキスト ボックス 15">
            <a:extLst>
              <a:ext uri="{FF2B5EF4-FFF2-40B4-BE49-F238E27FC236}">
                <a16:creationId xmlns:a16="http://schemas.microsoft.com/office/drawing/2014/main" id="{31513696-A236-8AF3-CF27-693A1AFF2DCE}"/>
              </a:ext>
            </a:extLst>
          </p:cNvPr>
          <p:cNvSpPr txBox="1"/>
          <p:nvPr/>
        </p:nvSpPr>
        <p:spPr>
          <a:xfrm>
            <a:off x="5696883" y="3171086"/>
            <a:ext cx="7298977" cy="646331"/>
          </a:xfrm>
          <a:prstGeom prst="rect">
            <a:avLst/>
          </a:prstGeom>
          <a:noFill/>
        </p:spPr>
        <p:txBody>
          <a:bodyPr wrap="square">
            <a:spAutoFit/>
          </a:bodyPr>
          <a:lstStyle/>
          <a:p>
            <a:r>
              <a:rPr lang="en-US" altLang="ja-JP" dirty="0">
                <a:latin typeface="+mj-lt"/>
              </a:rPr>
              <a:t>This can be a hardware interface for emergency broadcasting. It has a "key to activate emergency broadcasts" and a high-priority microphone.</a:t>
            </a:r>
            <a:endParaRPr lang="ja-JP" altLang="en-US" dirty="0">
              <a:latin typeface="+mj-lt"/>
            </a:endParaRPr>
          </a:p>
        </p:txBody>
      </p:sp>
      <p:sp>
        <p:nvSpPr>
          <p:cNvPr id="17" name="テキスト ボックス 16">
            <a:extLst>
              <a:ext uri="{FF2B5EF4-FFF2-40B4-BE49-F238E27FC236}">
                <a16:creationId xmlns:a16="http://schemas.microsoft.com/office/drawing/2014/main" id="{403DF370-C43B-1799-0908-A02AEA2E961B}"/>
              </a:ext>
            </a:extLst>
          </p:cNvPr>
          <p:cNvSpPr txBox="1"/>
          <p:nvPr/>
        </p:nvSpPr>
        <p:spPr>
          <a:xfrm>
            <a:off x="3097331" y="6608290"/>
            <a:ext cx="4553551" cy="923330"/>
          </a:xfrm>
          <a:prstGeom prst="rect">
            <a:avLst/>
          </a:prstGeom>
          <a:noFill/>
        </p:spPr>
        <p:txBody>
          <a:bodyPr wrap="square">
            <a:spAutoFit/>
          </a:bodyPr>
          <a:lstStyle/>
          <a:p>
            <a:r>
              <a:rPr lang="en-US" altLang="ja-JP" dirty="0">
                <a:latin typeface="+mj-lt"/>
              </a:rPr>
              <a:t>This is a microphone that is used a lot on a daily basis. This microphone can also make emergency broadcasts.</a:t>
            </a:r>
            <a:endParaRPr lang="ja-JP" altLang="en-US" dirty="0">
              <a:latin typeface="+mj-lt"/>
            </a:endParaRPr>
          </a:p>
        </p:txBody>
      </p:sp>
      <p:pic>
        <p:nvPicPr>
          <p:cNvPr id="2" name="Picture 2" descr="H:\TCL\Products\Products data\VX\VX-3000\Photo\VX-3000 ph2\VX-3000 Bilder\RM-300X_RM 210F.jpg">
            <a:extLst>
              <a:ext uri="{FF2B5EF4-FFF2-40B4-BE49-F238E27FC236}">
                <a16:creationId xmlns:a16="http://schemas.microsoft.com/office/drawing/2014/main" id="{3237E8F5-9605-4687-E60D-A60E4C6116BE}"/>
              </a:ext>
            </a:extLst>
          </p:cNvPr>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3330402" y="4370429"/>
            <a:ext cx="1982700" cy="1649023"/>
          </a:xfrm>
          <a:prstGeom prst="rect">
            <a:avLst/>
          </a:prstGeom>
          <a:noFill/>
          <a:extLst>
            <a:ext uri="{909E8E84-426E-40DD-AFC4-6F175D3DCCD1}">
              <a14:hiddenFill xmlns:a14="http://schemas.microsoft.com/office/drawing/2010/main">
                <a:solidFill>
                  <a:srgbClr val="FFFFFF"/>
                </a:solidFill>
              </a14:hiddenFill>
            </a:ext>
          </a:extLst>
        </p:spPr>
      </p:pic>
      <p:sp>
        <p:nvSpPr>
          <p:cNvPr id="18" name="正方形/長方形 17">
            <a:extLst>
              <a:ext uri="{FF2B5EF4-FFF2-40B4-BE49-F238E27FC236}">
                <a16:creationId xmlns:a16="http://schemas.microsoft.com/office/drawing/2014/main" id="{3E0C04FD-013A-D8B9-C310-E63087AAF1CA}"/>
              </a:ext>
            </a:extLst>
          </p:cNvPr>
          <p:cNvSpPr/>
          <p:nvPr/>
        </p:nvSpPr>
        <p:spPr>
          <a:xfrm>
            <a:off x="8082930" y="5985257"/>
            <a:ext cx="2191618" cy="646325"/>
          </a:xfrm>
          <a:prstGeom prst="rect">
            <a:avLst/>
          </a:prstGeom>
          <a:effectLst>
            <a:outerShdw blurRad="50800" dist="38100" dir="8100000" algn="tr" rotWithShape="0">
              <a:prstClr val="black">
                <a:alpha val="40000"/>
              </a:prstClr>
            </a:outerShdw>
          </a:effectLst>
        </p:spPr>
        <p:txBody>
          <a:bodyPr wrap="none" lIns="91436" tIns="45717" rIns="91436" bIns="45717">
            <a:spAutoFit/>
          </a:bodyPr>
          <a:lstStyle/>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General Microphone</a:t>
            </a:r>
          </a:p>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RM-500</a:t>
            </a:r>
            <a:endParaRPr lang="ja-JP" altLang="en-US" dirty="0">
              <a:solidFill>
                <a:srgbClr val="5F5F5F"/>
              </a:solidFill>
              <a:latin typeface="Calibri"/>
            </a:endParaRPr>
          </a:p>
        </p:txBody>
      </p:sp>
      <p:sp>
        <p:nvSpPr>
          <p:cNvPr id="19" name="テキスト ボックス 18">
            <a:extLst>
              <a:ext uri="{FF2B5EF4-FFF2-40B4-BE49-F238E27FC236}">
                <a16:creationId xmlns:a16="http://schemas.microsoft.com/office/drawing/2014/main" id="{4C288C25-3337-1153-DAC3-6F941AF97382}"/>
              </a:ext>
            </a:extLst>
          </p:cNvPr>
          <p:cNvSpPr txBox="1"/>
          <p:nvPr/>
        </p:nvSpPr>
        <p:spPr>
          <a:xfrm>
            <a:off x="10286275" y="4867324"/>
            <a:ext cx="3286197" cy="2585323"/>
          </a:xfrm>
          <a:prstGeom prst="rect">
            <a:avLst/>
          </a:prstGeom>
          <a:noFill/>
        </p:spPr>
        <p:txBody>
          <a:bodyPr wrap="square">
            <a:spAutoFit/>
          </a:bodyPr>
          <a:lstStyle/>
          <a:p>
            <a:r>
              <a:rPr lang="en-US" altLang="ja-JP" dirty="0">
                <a:latin typeface="+mj-lt"/>
              </a:rPr>
              <a:t>This is also a microphone that is used a lot on a daily basis. What is inferior to the RM-300X is that it does not have an emergency broadcast function. On the other hand, its advantage is that it can be installed compactly because the functions of the keys can be switched using the LCD screen.</a:t>
            </a:r>
          </a:p>
        </p:txBody>
      </p:sp>
      <p:grpSp>
        <p:nvGrpSpPr>
          <p:cNvPr id="22" name="グループ化 21">
            <a:extLst>
              <a:ext uri="{FF2B5EF4-FFF2-40B4-BE49-F238E27FC236}">
                <a16:creationId xmlns:a16="http://schemas.microsoft.com/office/drawing/2014/main" id="{219F2650-92C7-43EA-8B72-656EF6ED7685}"/>
              </a:ext>
            </a:extLst>
          </p:cNvPr>
          <p:cNvGrpSpPr/>
          <p:nvPr/>
        </p:nvGrpSpPr>
        <p:grpSpPr>
          <a:xfrm rot="544062">
            <a:off x="8992483" y="6309011"/>
            <a:ext cx="594864" cy="564816"/>
            <a:chOff x="2737946" y="888311"/>
            <a:chExt cx="2425139" cy="2301962"/>
          </a:xfrm>
          <a:effectLst>
            <a:outerShdw blurRad="38100" dist="38100" dir="8100000" algn="tr" rotWithShape="0">
              <a:prstClr val="black">
                <a:alpha val="40000"/>
              </a:prstClr>
            </a:outerShdw>
          </a:effectLst>
        </p:grpSpPr>
        <p:grpSp>
          <p:nvGrpSpPr>
            <p:cNvPr id="23" name="グループ化 22">
              <a:extLst>
                <a:ext uri="{FF2B5EF4-FFF2-40B4-BE49-F238E27FC236}">
                  <a16:creationId xmlns:a16="http://schemas.microsoft.com/office/drawing/2014/main" id="{784E8481-BA1A-4CDD-806E-A44143AE7406}"/>
                </a:ext>
              </a:extLst>
            </p:cNvPr>
            <p:cNvGrpSpPr/>
            <p:nvPr/>
          </p:nvGrpSpPr>
          <p:grpSpPr>
            <a:xfrm>
              <a:off x="2991168" y="1221263"/>
              <a:ext cx="1944215" cy="1771248"/>
              <a:chOff x="2991168" y="1221263"/>
              <a:chExt cx="1944215" cy="1771248"/>
            </a:xfrm>
          </p:grpSpPr>
          <p:sp>
            <p:nvSpPr>
              <p:cNvPr id="25" name="円/楕円 56">
                <a:extLst>
                  <a:ext uri="{FF2B5EF4-FFF2-40B4-BE49-F238E27FC236}">
                    <a16:creationId xmlns:a16="http://schemas.microsoft.com/office/drawing/2014/main" id="{3E875F04-6CFC-4DA8-A78A-A1314F1628E2}"/>
                  </a:ext>
                </a:extLst>
              </p:cNvPr>
              <p:cNvSpPr/>
              <p:nvPr/>
            </p:nvSpPr>
            <p:spPr>
              <a:xfrm>
                <a:off x="2991168" y="1221263"/>
                <a:ext cx="1944215" cy="1771248"/>
              </a:xfrm>
              <a:prstGeom prst="ellipse">
                <a:avLst/>
              </a:prstGeom>
              <a:solidFill>
                <a:schemeClr val="accent6">
                  <a:lumMod val="75000"/>
                </a:schemeClr>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26" name="角丸四角形 57">
                <a:extLst>
                  <a:ext uri="{FF2B5EF4-FFF2-40B4-BE49-F238E27FC236}">
                    <a16:creationId xmlns:a16="http://schemas.microsoft.com/office/drawing/2014/main" id="{ECBD4A07-A386-4CD6-A8F4-A0AF170D294A}"/>
                  </a:ext>
                </a:extLst>
              </p:cNvPr>
              <p:cNvSpPr/>
              <p:nvPr/>
            </p:nvSpPr>
            <p:spPr>
              <a:xfrm>
                <a:off x="3111526" y="1646029"/>
                <a:ext cx="1677970" cy="786535"/>
              </a:xfrm>
              <a:prstGeom prst="roundRect">
                <a:avLst/>
              </a:prstGeom>
              <a:solidFill>
                <a:schemeClr val="accent6">
                  <a:lumMod val="75000"/>
                </a:schemeClr>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v.5.2</a:t>
                </a:r>
                <a:endParaRPr kumimoji="0" lang="ja-JP" altLang="en-US" sz="1400" b="1" kern="0" dirty="0">
                  <a:solidFill>
                    <a:prstClr val="white"/>
                  </a:solidFill>
                  <a:latin typeface="Calibri"/>
                  <a:ea typeface="Meiryo UI"/>
                </a:endParaRPr>
              </a:p>
            </p:txBody>
          </p:sp>
        </p:grpSp>
        <p:pic>
          <p:nvPicPr>
            <p:cNvPr id="24" name="Picture 2" descr="C:\Users\toa27839.TOA\AppData\Local\Temp\notesEA312D\Bubble_material_noshadow-01.png">
              <a:extLst>
                <a:ext uri="{FF2B5EF4-FFF2-40B4-BE49-F238E27FC236}">
                  <a16:creationId xmlns:a16="http://schemas.microsoft.com/office/drawing/2014/main" id="{29E779B8-4072-4B31-981C-02F015CB9535}"/>
                </a:ext>
              </a:extLst>
            </p:cNvPr>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2737946" y="888311"/>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571038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46" name="円/楕円 45"/>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円/楕円 46"/>
          <p:cNvSpPr/>
          <p:nvPr/>
        </p:nvSpPr>
        <p:spPr>
          <a:xfrm>
            <a:off x="145116" y="555855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947516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円/楕円 45"/>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円/楕円 46"/>
          <p:cNvSpPr/>
          <p:nvPr/>
        </p:nvSpPr>
        <p:spPr>
          <a:xfrm>
            <a:off x="145116" y="555855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5" name="グループ化 34"/>
          <p:cNvGrpSpPr/>
          <p:nvPr/>
        </p:nvGrpSpPr>
        <p:grpSpPr>
          <a:xfrm>
            <a:off x="1612190" y="288183"/>
            <a:ext cx="2053631" cy="1949899"/>
            <a:chOff x="2632733" y="840807"/>
            <a:chExt cx="2667654" cy="2532159"/>
          </a:xfrm>
        </p:grpSpPr>
        <p:grpSp>
          <p:nvGrpSpPr>
            <p:cNvPr id="36" name="グループ化 35"/>
            <p:cNvGrpSpPr/>
            <p:nvPr/>
          </p:nvGrpSpPr>
          <p:grpSpPr>
            <a:xfrm>
              <a:off x="2951391" y="1221263"/>
              <a:ext cx="2030342" cy="1771248"/>
              <a:chOff x="2951391" y="1221263"/>
              <a:chExt cx="2030342" cy="1771248"/>
            </a:xfrm>
          </p:grpSpPr>
          <p:sp>
            <p:nvSpPr>
              <p:cNvPr id="41" name="円/楕円 40"/>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a:solidFill>
                    <a:prstClr val="white"/>
                  </a:solidFill>
                  <a:latin typeface="Meiryo UI"/>
                  <a:ea typeface="Meiryo UI"/>
                </a:endParaRPr>
              </a:p>
            </p:txBody>
          </p:sp>
          <p:sp>
            <p:nvSpPr>
              <p:cNvPr id="45" name="角丸四角形 44"/>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RM</a:t>
                </a:r>
                <a:endParaRPr kumimoji="0" lang="ja-JP" altLang="en-US" sz="3000" b="1" kern="0" dirty="0">
                  <a:solidFill>
                    <a:prstClr val="white"/>
                  </a:solidFill>
                  <a:latin typeface="Calibri"/>
                  <a:ea typeface="Meiryo UI"/>
                </a:endParaRPr>
              </a:p>
            </p:txBody>
          </p:sp>
        </p:grpSp>
        <p:pic>
          <p:nvPicPr>
            <p:cNvPr id="38"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pic>
        <p:nvPicPr>
          <p:cNvPr id="61" name="Picture 5" descr="H:\TCL\Promotion\Dr. Sound\Pict\SET 2 TOA JPG\IMG_0450.JPG"/>
          <p:cNvPicPr>
            <a:picLocks noChangeAspect="1" noChangeArrowheads="1"/>
          </p:cNvPicPr>
          <p:nvPr/>
        </p:nvPicPr>
        <p:blipFill>
          <a:blip r:embed="rId4" cstate="print">
            <a:extLst>
              <a:ext uri="{BEBA8EAE-BF5A-486C-A8C5-ECC9F3942E4B}">
                <a14:imgProps xmlns:a14="http://schemas.microsoft.com/office/drawing/2010/main">
                  <a14:imgLayer r:embed="rId5">
                    <a14:imgEffect>
                      <a14:backgroundRemoval t="5645" b="95940" l="9963" r="89984">
                        <a14:foregroundMark x1="33600" y1="24127" x2="23851" y2="33868"/>
                        <a14:foregroundMark x1="30956" y1="25534" x2="33173" y2="23077"/>
                        <a14:foregroundMark x1="35390" y1="22578" x2="40892" y2="21243"/>
                        <a14:foregroundMark x1="43323" y1="20459" x2="40999" y2="22293"/>
                        <a14:foregroundMark x1="22382" y1="35702" x2="26309" y2="40848"/>
                      </a14:backgroundRemoval>
                    </a14:imgEffect>
                  </a14:imgLayer>
                </a14:imgProps>
              </a:ext>
              <a:ext uri="{28A0092B-C50C-407E-A947-70E740481C1C}">
                <a14:useLocalDpi xmlns:a14="http://schemas.microsoft.com/office/drawing/2010/main" val="0"/>
              </a:ext>
            </a:extLst>
          </a:blip>
          <a:srcRect/>
          <a:stretch>
            <a:fillRect/>
          </a:stretch>
        </p:blipFill>
        <p:spPr bwMode="auto">
          <a:xfrm>
            <a:off x="6379314" y="5173691"/>
            <a:ext cx="2627296" cy="3942105"/>
          </a:xfrm>
          <a:prstGeom prst="rect">
            <a:avLst/>
          </a:prstGeom>
          <a:noFill/>
          <a:extLst>
            <a:ext uri="{909E8E84-426E-40DD-AFC4-6F175D3DCCD1}">
              <a14:hiddenFill xmlns:a14="http://schemas.microsoft.com/office/drawing/2010/main">
                <a:solidFill>
                  <a:srgbClr val="FFFFFF"/>
                </a:solidFill>
              </a14:hiddenFill>
            </a:ext>
          </a:extLst>
        </p:spPr>
      </p:pic>
      <p:sp>
        <p:nvSpPr>
          <p:cNvPr id="58" name="四角形吹き出し 57"/>
          <p:cNvSpPr/>
          <p:nvPr/>
        </p:nvSpPr>
        <p:spPr>
          <a:xfrm>
            <a:off x="3394126" y="4892495"/>
            <a:ext cx="3559747" cy="1768863"/>
          </a:xfrm>
          <a:prstGeom prst="wedgeRectCallout">
            <a:avLst>
              <a:gd name="adj1" fmla="val 57446"/>
              <a:gd name="adj2" fmla="val 11790"/>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These are possible configurable features set to mic’s function keys. However, the talk key dose not apply. The functions that can be set for this talk key are ON/OFF of MIC, or Mic ON/OFF with zone selection.</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sp>
        <p:nvSpPr>
          <p:cNvPr id="57" name="四角形吹き出し 56"/>
          <p:cNvSpPr/>
          <p:nvPr/>
        </p:nvSpPr>
        <p:spPr>
          <a:xfrm>
            <a:off x="9006610" y="5002025"/>
            <a:ext cx="3156355" cy="1174832"/>
          </a:xfrm>
          <a:prstGeom prst="wedgeRectCallout">
            <a:avLst>
              <a:gd name="adj1" fmla="val -67164"/>
              <a:gd name="adj2" fmla="val 34035"/>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rgbClr val="FFFFFF"/>
                </a:solidFill>
                <a:latin typeface="Calibri"/>
                <a:ea typeface="メイリオ" panose="020B0604030504040204" pitchFamily="50" charset="-128"/>
                <a:cs typeface="メイリオ" panose="020B0604030504040204" pitchFamily="50" charset="-128"/>
              </a:rPr>
              <a:t>When set to </a:t>
            </a:r>
          </a:p>
          <a:p>
            <a:r>
              <a:rPr lang="en-US" altLang="ja-JP" sz="1700" dirty="0">
                <a:solidFill>
                  <a:srgbClr val="FFFFFF"/>
                </a:solidFill>
                <a:latin typeface="Calibri"/>
                <a:ea typeface="メイリオ" panose="020B0604030504040204" pitchFamily="50" charset="-128"/>
                <a:cs typeface="メイリオ" panose="020B0604030504040204" pitchFamily="50" charset="-128"/>
              </a:rPr>
              <a:t>RM can have different priority when in General mode and in emergency mode.</a:t>
            </a:r>
            <a:endParaRPr lang="ja-JP" altLang="en-US" sz="1700" dirty="0">
              <a:solidFill>
                <a:srgbClr val="FFFFFF"/>
              </a:solidFill>
              <a:latin typeface="Calibri"/>
              <a:ea typeface="メイリオ" panose="020B0604030504040204" pitchFamily="50" charset="-128"/>
              <a:cs typeface="メイリオ" panose="020B0604030504040204" pitchFamily="50" charset="-128"/>
            </a:endParaRPr>
          </a:p>
        </p:txBody>
      </p:sp>
      <p:pic>
        <p:nvPicPr>
          <p:cNvPr id="25602"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266141" y="4986821"/>
            <a:ext cx="1481229" cy="49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 name="グループ化 2">
            <a:extLst>
              <a:ext uri="{FF2B5EF4-FFF2-40B4-BE49-F238E27FC236}">
                <a16:creationId xmlns:a16="http://schemas.microsoft.com/office/drawing/2014/main" id="{0A8B0393-BA05-49DA-9190-ADE0B73FAFB0}"/>
              </a:ext>
            </a:extLst>
          </p:cNvPr>
          <p:cNvGrpSpPr/>
          <p:nvPr/>
        </p:nvGrpSpPr>
        <p:grpSpPr>
          <a:xfrm>
            <a:off x="-5644403" y="378668"/>
            <a:ext cx="4238175" cy="6874272"/>
            <a:chOff x="158540" y="488757"/>
            <a:chExt cx="4238175" cy="6874272"/>
          </a:xfrm>
        </p:grpSpPr>
        <p:pic>
          <p:nvPicPr>
            <p:cNvPr id="71" name="Picture 6" descr="http://www.toa-products.com/preview/rm-210f_pn1j.jpg">
              <a:extLst>
                <a:ext uri="{FF2B5EF4-FFF2-40B4-BE49-F238E27FC236}">
                  <a16:creationId xmlns:a16="http://schemas.microsoft.com/office/drawing/2014/main" id="{17CC88C6-4433-4F70-832C-A3B972BE92C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185961" y="5805702"/>
              <a:ext cx="960384" cy="96066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3">
              <a:extLst>
                <a:ext uri="{FF2B5EF4-FFF2-40B4-BE49-F238E27FC236}">
                  <a16:creationId xmlns:a16="http://schemas.microsoft.com/office/drawing/2014/main" id="{D86E3C0C-5883-4AF0-A3C8-89D96C2BC2A3}"/>
                </a:ext>
              </a:extLst>
            </p:cNvPr>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17470" y="1779142"/>
              <a:ext cx="365435" cy="47409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73" name="グループ化 72">
              <a:extLst>
                <a:ext uri="{FF2B5EF4-FFF2-40B4-BE49-F238E27FC236}">
                  <a16:creationId xmlns:a16="http://schemas.microsoft.com/office/drawing/2014/main" id="{32E216E9-0257-41BD-A1C4-BD39D0479416}"/>
                </a:ext>
              </a:extLst>
            </p:cNvPr>
            <p:cNvGrpSpPr/>
            <p:nvPr/>
          </p:nvGrpSpPr>
          <p:grpSpPr>
            <a:xfrm>
              <a:off x="3712519" y="2136845"/>
              <a:ext cx="549985" cy="440398"/>
              <a:chOff x="2843809" y="2806680"/>
              <a:chExt cx="1684580" cy="1348529"/>
            </a:xfrm>
          </p:grpSpPr>
          <p:pic>
            <p:nvPicPr>
              <p:cNvPr id="74" name="Picture 3" descr="H:\TCL\Products\Products data\VX\VX-2000\Pict\rm200xf_pn1e.jpg">
                <a:extLst>
                  <a:ext uri="{FF2B5EF4-FFF2-40B4-BE49-F238E27FC236}">
                    <a16:creationId xmlns:a16="http://schemas.microsoft.com/office/drawing/2014/main" id="{98505E05-04F5-41DE-864D-08F437778FBA}"/>
                  </a:ext>
                </a:extLst>
              </p:cNvPr>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a:stretch/>
            </p:blipFill>
            <p:spPr bwMode="auto">
              <a:xfrm>
                <a:off x="2843809" y="2859782"/>
                <a:ext cx="871198" cy="1295427"/>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4" descr="H:\TCL\Products\Products data\VM\VM-3000\Pict\rm320f_pf1e.jpg">
                <a:extLst>
                  <a:ext uri="{FF2B5EF4-FFF2-40B4-BE49-F238E27FC236}">
                    <a16:creationId xmlns:a16="http://schemas.microsoft.com/office/drawing/2014/main" id="{6E348051-CAFF-4519-BE33-E3759BDAC3C6}"/>
                  </a:ext>
                </a:extLst>
              </p:cNvPr>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a:stretch/>
            </p:blipFill>
            <p:spPr bwMode="auto">
              <a:xfrm>
                <a:off x="3715535" y="2806680"/>
                <a:ext cx="812854" cy="107559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6" name="グループ化 75">
              <a:extLst>
                <a:ext uri="{FF2B5EF4-FFF2-40B4-BE49-F238E27FC236}">
                  <a16:creationId xmlns:a16="http://schemas.microsoft.com/office/drawing/2014/main" id="{FE6B2D65-3183-4699-AB36-2A265BD72E76}"/>
                </a:ext>
              </a:extLst>
            </p:cNvPr>
            <p:cNvGrpSpPr/>
            <p:nvPr/>
          </p:nvGrpSpPr>
          <p:grpSpPr>
            <a:xfrm>
              <a:off x="158540" y="703950"/>
              <a:ext cx="4215691" cy="5392153"/>
              <a:chOff x="1230352" y="705820"/>
              <a:chExt cx="3400263" cy="4347881"/>
            </a:xfrm>
          </p:grpSpPr>
          <p:pic>
            <p:nvPicPr>
              <p:cNvPr id="77" name="Picture 2">
                <a:extLst>
                  <a:ext uri="{FF2B5EF4-FFF2-40B4-BE49-F238E27FC236}">
                    <a16:creationId xmlns:a16="http://schemas.microsoft.com/office/drawing/2014/main" id="{99FC37EE-4D84-4D92-AC29-80E22E3B9EA1}"/>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232327" y="705820"/>
                <a:ext cx="3398288" cy="14650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8" name="Picture 2">
                <a:extLst>
                  <a:ext uri="{FF2B5EF4-FFF2-40B4-BE49-F238E27FC236}">
                    <a16:creationId xmlns:a16="http://schemas.microsoft.com/office/drawing/2014/main" id="{3B181E47-7EF7-4A02-B23B-E5B6F00BE7F6}"/>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230352" y="2137953"/>
                <a:ext cx="3394402" cy="291574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80" name="Picture 4">
              <a:extLst>
                <a:ext uri="{FF2B5EF4-FFF2-40B4-BE49-F238E27FC236}">
                  <a16:creationId xmlns:a16="http://schemas.microsoft.com/office/drawing/2014/main" id="{50663146-2429-45C4-B7C4-93307B840156}"/>
                </a:ext>
              </a:extLst>
            </p:cNvPr>
            <p:cNvPicPr>
              <a:picLocks noChangeAspect="1" noChangeArrowheads="1"/>
            </p:cNvPicPr>
            <p:nvPr/>
          </p:nvPicPr>
          <p:blipFill rotWithShape="1">
            <a:blip r:embed="rId13" cstate="print">
              <a:extLst>
                <a:ext uri="{28A0092B-C50C-407E-A947-70E740481C1C}">
                  <a14:useLocalDpi xmlns:a14="http://schemas.microsoft.com/office/drawing/2010/main" val="0"/>
                </a:ext>
              </a:extLst>
            </a:blip>
            <a:srcRect b="11021"/>
            <a:stretch/>
          </p:blipFill>
          <p:spPr bwMode="auto">
            <a:xfrm>
              <a:off x="158540" y="6067023"/>
              <a:ext cx="4215691" cy="128667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1" name="正方形/長方形 80">
              <a:extLst>
                <a:ext uri="{FF2B5EF4-FFF2-40B4-BE49-F238E27FC236}">
                  <a16:creationId xmlns:a16="http://schemas.microsoft.com/office/drawing/2014/main" id="{B86BA672-1CCE-4A50-B981-C81B07D419A7}"/>
                </a:ext>
              </a:extLst>
            </p:cNvPr>
            <p:cNvSpPr/>
            <p:nvPr/>
          </p:nvSpPr>
          <p:spPr>
            <a:xfrm>
              <a:off x="1759306" y="494225"/>
              <a:ext cx="1009141" cy="2112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200" dirty="0"/>
                <a:t>Control Input</a:t>
              </a:r>
              <a:endParaRPr lang="ja-JP" altLang="en-US" sz="1200" dirty="0"/>
            </a:p>
          </p:txBody>
        </p:sp>
        <p:sp>
          <p:nvSpPr>
            <p:cNvPr id="86" name="正方形/長方形 85">
              <a:extLst>
                <a:ext uri="{FF2B5EF4-FFF2-40B4-BE49-F238E27FC236}">
                  <a16:creationId xmlns:a16="http://schemas.microsoft.com/office/drawing/2014/main" id="{78048C95-18F4-4128-A35E-49DCE349E0C5}"/>
                </a:ext>
              </a:extLst>
            </p:cNvPr>
            <p:cNvSpPr/>
            <p:nvPr/>
          </p:nvSpPr>
          <p:spPr>
            <a:xfrm>
              <a:off x="2771295" y="488757"/>
              <a:ext cx="834001" cy="6874271"/>
            </a:xfrm>
            <a:prstGeom prst="rect">
              <a:avLst/>
            </a:prstGeom>
            <a:noFill/>
            <a:ln>
              <a:solidFill>
                <a:srgbClr val="C0000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87" name="正方形/長方形 86">
              <a:extLst>
                <a:ext uri="{FF2B5EF4-FFF2-40B4-BE49-F238E27FC236}">
                  <a16:creationId xmlns:a16="http://schemas.microsoft.com/office/drawing/2014/main" id="{C4DF4026-615E-4964-A317-087F9C334376}"/>
                </a:ext>
              </a:extLst>
            </p:cNvPr>
            <p:cNvSpPr/>
            <p:nvPr/>
          </p:nvSpPr>
          <p:spPr>
            <a:xfrm>
              <a:off x="3638533" y="488757"/>
              <a:ext cx="758182" cy="6874272"/>
            </a:xfrm>
            <a:prstGeom prst="rect">
              <a:avLst/>
            </a:prstGeom>
            <a:noFill/>
            <a:ln>
              <a:solidFill>
                <a:srgbClr val="00B0F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88" name="正方形/長方形 87">
              <a:extLst>
                <a:ext uri="{FF2B5EF4-FFF2-40B4-BE49-F238E27FC236}">
                  <a16:creationId xmlns:a16="http://schemas.microsoft.com/office/drawing/2014/main" id="{457C021D-2831-4841-A3E8-32EC7970F3D0}"/>
                </a:ext>
              </a:extLst>
            </p:cNvPr>
            <p:cNvSpPr/>
            <p:nvPr/>
          </p:nvSpPr>
          <p:spPr>
            <a:xfrm>
              <a:off x="2768863" y="500121"/>
              <a:ext cx="834001" cy="2112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200" dirty="0" err="1"/>
                <a:t>Emg</a:t>
              </a:r>
              <a:r>
                <a:rPr lang="en-US" altLang="ja-JP" sz="1200" dirty="0"/>
                <a:t> RM key</a:t>
              </a:r>
              <a:endParaRPr lang="ja-JP" altLang="en-US" sz="1200" dirty="0"/>
            </a:p>
          </p:txBody>
        </p:sp>
        <p:sp>
          <p:nvSpPr>
            <p:cNvPr id="90" name="正方形/長方形 89">
              <a:extLst>
                <a:ext uri="{FF2B5EF4-FFF2-40B4-BE49-F238E27FC236}">
                  <a16:creationId xmlns:a16="http://schemas.microsoft.com/office/drawing/2014/main" id="{6528FA83-330B-447B-9031-0434895773D6}"/>
                </a:ext>
              </a:extLst>
            </p:cNvPr>
            <p:cNvSpPr/>
            <p:nvPr/>
          </p:nvSpPr>
          <p:spPr>
            <a:xfrm>
              <a:off x="3626575" y="501161"/>
              <a:ext cx="758182" cy="211288"/>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200" dirty="0"/>
                <a:t>Gen RM key</a:t>
              </a:r>
              <a:endParaRPr lang="ja-JP" altLang="en-US" sz="1200" dirty="0"/>
            </a:p>
          </p:txBody>
        </p:sp>
      </p:grpSp>
    </p:spTree>
    <p:extLst>
      <p:ext uri="{BB962C8B-B14F-4D97-AF65-F5344CB8AC3E}">
        <p14:creationId xmlns:p14="http://schemas.microsoft.com/office/powerpoint/2010/main" val="2170226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正方形/長方形 78"/>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46" name="円/楕円 45"/>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7" name="円/楕円 46"/>
          <p:cNvSpPr/>
          <p:nvPr/>
        </p:nvSpPr>
        <p:spPr>
          <a:xfrm>
            <a:off x="145116" y="555855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5" name="グループ化 4">
            <a:extLst>
              <a:ext uri="{FF2B5EF4-FFF2-40B4-BE49-F238E27FC236}">
                <a16:creationId xmlns:a16="http://schemas.microsoft.com/office/drawing/2014/main" id="{333AF5F5-0F83-494E-A741-5D5603AFC873}"/>
              </a:ext>
            </a:extLst>
          </p:cNvPr>
          <p:cNvGrpSpPr/>
          <p:nvPr/>
        </p:nvGrpSpPr>
        <p:grpSpPr>
          <a:xfrm>
            <a:off x="7641766" y="2406424"/>
            <a:ext cx="5617275" cy="5126707"/>
            <a:chOff x="5523926" y="1963661"/>
            <a:chExt cx="3744416" cy="3416399"/>
          </a:xfrm>
        </p:grpSpPr>
        <p:sp>
          <p:nvSpPr>
            <p:cNvPr id="6" name="正方形/長方形 36">
              <a:extLst>
                <a:ext uri="{FF2B5EF4-FFF2-40B4-BE49-F238E27FC236}">
                  <a16:creationId xmlns:a16="http://schemas.microsoft.com/office/drawing/2014/main" id="{5EBBC42E-D9DC-4922-95F4-FE4977EC8211}"/>
                </a:ext>
              </a:extLst>
            </p:cNvPr>
            <p:cNvSpPr/>
            <p:nvPr/>
          </p:nvSpPr>
          <p:spPr>
            <a:xfrm>
              <a:off x="5523926" y="1963661"/>
              <a:ext cx="3744416" cy="3416399"/>
            </a:xfrm>
            <a:custGeom>
              <a:avLst/>
              <a:gdLst>
                <a:gd name="connsiteX0" fmla="*/ 0 w 3744416"/>
                <a:gd name="connsiteY0" fmla="*/ 0 h 2408288"/>
                <a:gd name="connsiteX1" fmla="*/ 3744416 w 3744416"/>
                <a:gd name="connsiteY1" fmla="*/ 0 h 2408288"/>
                <a:gd name="connsiteX2" fmla="*/ 3744416 w 3744416"/>
                <a:gd name="connsiteY2" fmla="*/ 2408288 h 2408288"/>
                <a:gd name="connsiteX3" fmla="*/ 0 w 3744416"/>
                <a:gd name="connsiteY3" fmla="*/ 2408288 h 2408288"/>
                <a:gd name="connsiteX4" fmla="*/ 0 w 3744416"/>
                <a:gd name="connsiteY4" fmla="*/ 0 h 2408288"/>
                <a:gd name="connsiteX0" fmla="*/ 0 w 3744416"/>
                <a:gd name="connsiteY0" fmla="*/ 2423 h 2410711"/>
                <a:gd name="connsiteX1" fmla="*/ 261851 w 3744416"/>
                <a:gd name="connsiteY1" fmla="*/ 0 h 2410711"/>
                <a:gd name="connsiteX2" fmla="*/ 3744416 w 3744416"/>
                <a:gd name="connsiteY2" fmla="*/ 2423 h 2410711"/>
                <a:gd name="connsiteX3" fmla="*/ 3744416 w 3744416"/>
                <a:gd name="connsiteY3" fmla="*/ 2410711 h 2410711"/>
                <a:gd name="connsiteX4" fmla="*/ 0 w 3744416"/>
                <a:gd name="connsiteY4" fmla="*/ 2410711 h 2410711"/>
                <a:gd name="connsiteX5" fmla="*/ 0 w 3744416"/>
                <a:gd name="connsiteY5" fmla="*/ 2423 h 2410711"/>
                <a:gd name="connsiteX0" fmla="*/ 0 w 3744416"/>
                <a:gd name="connsiteY0" fmla="*/ 2423 h 2410711"/>
                <a:gd name="connsiteX1" fmla="*/ 261851 w 3744416"/>
                <a:gd name="connsiteY1" fmla="*/ 0 h 2410711"/>
                <a:gd name="connsiteX2" fmla="*/ 3744416 w 3744416"/>
                <a:gd name="connsiteY2" fmla="*/ 2423 h 2410711"/>
                <a:gd name="connsiteX3" fmla="*/ 3744416 w 3744416"/>
                <a:gd name="connsiteY3" fmla="*/ 2410711 h 2410711"/>
                <a:gd name="connsiteX4" fmla="*/ 0 w 3744416"/>
                <a:gd name="connsiteY4" fmla="*/ 2410711 h 2410711"/>
                <a:gd name="connsiteX5" fmla="*/ 594 w 3744416"/>
                <a:gd name="connsiteY5" fmla="*/ 217716 h 2410711"/>
                <a:gd name="connsiteX6" fmla="*/ 0 w 3744416"/>
                <a:gd name="connsiteY6" fmla="*/ 2423 h 2410711"/>
                <a:gd name="connsiteX0" fmla="*/ 0 w 4038330"/>
                <a:gd name="connsiteY0" fmla="*/ 0 h 2462716"/>
                <a:gd name="connsiteX1" fmla="*/ 555765 w 4038330"/>
                <a:gd name="connsiteY1" fmla="*/ 52005 h 2462716"/>
                <a:gd name="connsiteX2" fmla="*/ 4038330 w 4038330"/>
                <a:gd name="connsiteY2" fmla="*/ 54428 h 2462716"/>
                <a:gd name="connsiteX3" fmla="*/ 4038330 w 4038330"/>
                <a:gd name="connsiteY3" fmla="*/ 2462716 h 2462716"/>
                <a:gd name="connsiteX4" fmla="*/ 293914 w 4038330"/>
                <a:gd name="connsiteY4" fmla="*/ 2462716 h 2462716"/>
                <a:gd name="connsiteX5" fmla="*/ 294508 w 4038330"/>
                <a:gd name="connsiteY5" fmla="*/ 269721 h 2462716"/>
                <a:gd name="connsiteX6" fmla="*/ 0 w 4038330"/>
                <a:gd name="connsiteY6" fmla="*/ 0 h 2462716"/>
                <a:gd name="connsiteX0" fmla="*/ 0 w 3990829"/>
                <a:gd name="connsiteY0" fmla="*/ 476446 h 2410711"/>
                <a:gd name="connsiteX1" fmla="*/ 508264 w 3990829"/>
                <a:gd name="connsiteY1" fmla="*/ 0 h 2410711"/>
                <a:gd name="connsiteX2" fmla="*/ 3990829 w 3990829"/>
                <a:gd name="connsiteY2" fmla="*/ 2423 h 2410711"/>
                <a:gd name="connsiteX3" fmla="*/ 3990829 w 3990829"/>
                <a:gd name="connsiteY3" fmla="*/ 2410711 h 2410711"/>
                <a:gd name="connsiteX4" fmla="*/ 246413 w 3990829"/>
                <a:gd name="connsiteY4" fmla="*/ 2410711 h 2410711"/>
                <a:gd name="connsiteX5" fmla="*/ 247007 w 3990829"/>
                <a:gd name="connsiteY5" fmla="*/ 217716 h 2410711"/>
                <a:gd name="connsiteX6" fmla="*/ 0 w 3990829"/>
                <a:gd name="connsiteY6" fmla="*/ 476446 h 2410711"/>
                <a:gd name="connsiteX0" fmla="*/ 0 w 3990829"/>
                <a:gd name="connsiteY0" fmla="*/ 476446 h 2410711"/>
                <a:gd name="connsiteX1" fmla="*/ 508264 w 3990829"/>
                <a:gd name="connsiteY1" fmla="*/ 0 h 2410711"/>
                <a:gd name="connsiteX2" fmla="*/ 3990829 w 3990829"/>
                <a:gd name="connsiteY2" fmla="*/ 2423 h 2410711"/>
                <a:gd name="connsiteX3" fmla="*/ 3990829 w 3990829"/>
                <a:gd name="connsiteY3" fmla="*/ 2410711 h 2410711"/>
                <a:gd name="connsiteX4" fmla="*/ 246413 w 3990829"/>
                <a:gd name="connsiteY4" fmla="*/ 2410711 h 2410711"/>
                <a:gd name="connsiteX5" fmla="*/ 247007 w 3990829"/>
                <a:gd name="connsiteY5" fmla="*/ 467098 h 2410711"/>
                <a:gd name="connsiteX6" fmla="*/ 0 w 3990829"/>
                <a:gd name="connsiteY6" fmla="*/ 476446 h 2410711"/>
                <a:gd name="connsiteX0" fmla="*/ 0 w 3990829"/>
                <a:gd name="connsiteY0" fmla="*/ 474023 h 2408288"/>
                <a:gd name="connsiteX1" fmla="*/ 264820 w 3990829"/>
                <a:gd name="connsiteY1" fmla="*/ 9452 h 2408288"/>
                <a:gd name="connsiteX2" fmla="*/ 3990829 w 3990829"/>
                <a:gd name="connsiteY2" fmla="*/ 0 h 2408288"/>
                <a:gd name="connsiteX3" fmla="*/ 3990829 w 3990829"/>
                <a:gd name="connsiteY3" fmla="*/ 2408288 h 2408288"/>
                <a:gd name="connsiteX4" fmla="*/ 246413 w 3990829"/>
                <a:gd name="connsiteY4" fmla="*/ 2408288 h 2408288"/>
                <a:gd name="connsiteX5" fmla="*/ 247007 w 3990829"/>
                <a:gd name="connsiteY5" fmla="*/ 464675 h 2408288"/>
                <a:gd name="connsiteX6" fmla="*/ 0 w 3990829"/>
                <a:gd name="connsiteY6" fmla="*/ 474023 h 2408288"/>
                <a:gd name="connsiteX0" fmla="*/ 0 w 3990829"/>
                <a:gd name="connsiteY0" fmla="*/ 474023 h 2408288"/>
                <a:gd name="connsiteX1" fmla="*/ 223257 w 3990829"/>
                <a:gd name="connsiteY1" fmla="*/ 231115 h 2408288"/>
                <a:gd name="connsiteX2" fmla="*/ 264820 w 3990829"/>
                <a:gd name="connsiteY2" fmla="*/ 9452 h 2408288"/>
                <a:gd name="connsiteX3" fmla="*/ 3990829 w 3990829"/>
                <a:gd name="connsiteY3" fmla="*/ 0 h 2408288"/>
                <a:gd name="connsiteX4" fmla="*/ 3990829 w 3990829"/>
                <a:gd name="connsiteY4" fmla="*/ 2408288 h 2408288"/>
                <a:gd name="connsiteX5" fmla="*/ 246413 w 3990829"/>
                <a:gd name="connsiteY5" fmla="*/ 2408288 h 2408288"/>
                <a:gd name="connsiteX6" fmla="*/ 247007 w 3990829"/>
                <a:gd name="connsiteY6" fmla="*/ 464675 h 2408288"/>
                <a:gd name="connsiteX7" fmla="*/ 0 w 3990829"/>
                <a:gd name="connsiteY7" fmla="*/ 474023 h 2408288"/>
                <a:gd name="connsiteX0" fmla="*/ 0 w 3990829"/>
                <a:gd name="connsiteY0" fmla="*/ 474023 h 2408288"/>
                <a:gd name="connsiteX1" fmla="*/ 248163 w 3990829"/>
                <a:gd name="connsiteY1" fmla="*/ 248905 h 2408288"/>
                <a:gd name="connsiteX2" fmla="*/ 264820 w 3990829"/>
                <a:gd name="connsiteY2" fmla="*/ 9452 h 2408288"/>
                <a:gd name="connsiteX3" fmla="*/ 3990829 w 3990829"/>
                <a:gd name="connsiteY3" fmla="*/ 0 h 2408288"/>
                <a:gd name="connsiteX4" fmla="*/ 3990829 w 3990829"/>
                <a:gd name="connsiteY4" fmla="*/ 2408288 h 2408288"/>
                <a:gd name="connsiteX5" fmla="*/ 246413 w 3990829"/>
                <a:gd name="connsiteY5" fmla="*/ 2408288 h 2408288"/>
                <a:gd name="connsiteX6" fmla="*/ 247007 w 3990829"/>
                <a:gd name="connsiteY6" fmla="*/ 464675 h 2408288"/>
                <a:gd name="connsiteX7" fmla="*/ 0 w 3990829"/>
                <a:gd name="connsiteY7" fmla="*/ 474023 h 2408288"/>
                <a:gd name="connsiteX0" fmla="*/ 0 w 3990829"/>
                <a:gd name="connsiteY0" fmla="*/ 474023 h 2408288"/>
                <a:gd name="connsiteX1" fmla="*/ 248163 w 3990829"/>
                <a:gd name="connsiteY1" fmla="*/ 248905 h 2408288"/>
                <a:gd name="connsiteX2" fmla="*/ 264820 w 3990829"/>
                <a:gd name="connsiteY2" fmla="*/ 9452 h 2408288"/>
                <a:gd name="connsiteX3" fmla="*/ 3990829 w 3990829"/>
                <a:gd name="connsiteY3" fmla="*/ 0 h 2408288"/>
                <a:gd name="connsiteX4" fmla="*/ 3990829 w 3990829"/>
                <a:gd name="connsiteY4" fmla="*/ 2408288 h 2408288"/>
                <a:gd name="connsiteX5" fmla="*/ 246413 w 3990829"/>
                <a:gd name="connsiteY5" fmla="*/ 2408288 h 2408288"/>
                <a:gd name="connsiteX6" fmla="*/ 247007 w 3990829"/>
                <a:gd name="connsiteY6" fmla="*/ 464675 h 2408288"/>
                <a:gd name="connsiteX7" fmla="*/ 0 w 3990829"/>
                <a:gd name="connsiteY7" fmla="*/ 474023 h 2408288"/>
                <a:gd name="connsiteX0" fmla="*/ 0 w 3990829"/>
                <a:gd name="connsiteY0" fmla="*/ 474023 h 2408288"/>
                <a:gd name="connsiteX1" fmla="*/ 248163 w 3990829"/>
                <a:gd name="connsiteY1" fmla="*/ 248905 h 2408288"/>
                <a:gd name="connsiteX2" fmla="*/ 239915 w 3990829"/>
                <a:gd name="connsiteY2" fmla="*/ 9452 h 2408288"/>
                <a:gd name="connsiteX3" fmla="*/ 3990829 w 3990829"/>
                <a:gd name="connsiteY3" fmla="*/ 0 h 2408288"/>
                <a:gd name="connsiteX4" fmla="*/ 3990829 w 3990829"/>
                <a:gd name="connsiteY4" fmla="*/ 2408288 h 2408288"/>
                <a:gd name="connsiteX5" fmla="*/ 246413 w 3990829"/>
                <a:gd name="connsiteY5" fmla="*/ 2408288 h 2408288"/>
                <a:gd name="connsiteX6" fmla="*/ 247007 w 3990829"/>
                <a:gd name="connsiteY6" fmla="*/ 464675 h 2408288"/>
                <a:gd name="connsiteX7" fmla="*/ 0 w 3990829"/>
                <a:gd name="connsiteY7" fmla="*/ 474023 h 2408288"/>
                <a:gd name="connsiteX0" fmla="*/ 0 w 3990829"/>
                <a:gd name="connsiteY0" fmla="*/ 474023 h 2408288"/>
                <a:gd name="connsiteX1" fmla="*/ 248163 w 3990829"/>
                <a:gd name="connsiteY1" fmla="*/ 248905 h 2408288"/>
                <a:gd name="connsiteX2" fmla="*/ 247031 w 3990829"/>
                <a:gd name="connsiteY2" fmla="*/ 9452 h 2408288"/>
                <a:gd name="connsiteX3" fmla="*/ 3990829 w 3990829"/>
                <a:gd name="connsiteY3" fmla="*/ 0 h 2408288"/>
                <a:gd name="connsiteX4" fmla="*/ 3990829 w 3990829"/>
                <a:gd name="connsiteY4" fmla="*/ 2408288 h 2408288"/>
                <a:gd name="connsiteX5" fmla="*/ 246413 w 3990829"/>
                <a:gd name="connsiteY5" fmla="*/ 2408288 h 2408288"/>
                <a:gd name="connsiteX6" fmla="*/ 247007 w 3990829"/>
                <a:gd name="connsiteY6" fmla="*/ 464675 h 2408288"/>
                <a:gd name="connsiteX7" fmla="*/ 0 w 3990829"/>
                <a:gd name="connsiteY7" fmla="*/ 474023 h 2408288"/>
                <a:gd name="connsiteX0" fmla="*/ 594 w 3744416"/>
                <a:gd name="connsiteY0" fmla="*/ 464675 h 2408288"/>
                <a:gd name="connsiteX1" fmla="*/ 1750 w 3744416"/>
                <a:gd name="connsiteY1" fmla="*/ 248905 h 2408288"/>
                <a:gd name="connsiteX2" fmla="*/ 618 w 3744416"/>
                <a:gd name="connsiteY2" fmla="*/ 9452 h 2408288"/>
                <a:gd name="connsiteX3" fmla="*/ 3744416 w 3744416"/>
                <a:gd name="connsiteY3" fmla="*/ 0 h 2408288"/>
                <a:gd name="connsiteX4" fmla="*/ 3744416 w 3744416"/>
                <a:gd name="connsiteY4" fmla="*/ 2408288 h 2408288"/>
                <a:gd name="connsiteX5" fmla="*/ 0 w 3744416"/>
                <a:gd name="connsiteY5" fmla="*/ 2408288 h 2408288"/>
                <a:gd name="connsiteX6" fmla="*/ 594 w 3744416"/>
                <a:gd name="connsiteY6" fmla="*/ 464675 h 240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4416" h="2408288">
                  <a:moveTo>
                    <a:pt x="594" y="464675"/>
                  </a:moveTo>
                  <a:cubicBezTo>
                    <a:pt x="979" y="392752"/>
                    <a:pt x="1365" y="320828"/>
                    <a:pt x="1750" y="248905"/>
                  </a:cubicBezTo>
                  <a:cubicBezTo>
                    <a:pt x="1373" y="169087"/>
                    <a:pt x="995" y="89270"/>
                    <a:pt x="618" y="9452"/>
                  </a:cubicBezTo>
                  <a:lnTo>
                    <a:pt x="3744416" y="0"/>
                  </a:lnTo>
                  <a:lnTo>
                    <a:pt x="3744416" y="2408288"/>
                  </a:lnTo>
                  <a:lnTo>
                    <a:pt x="0" y="2408288"/>
                  </a:lnTo>
                  <a:lnTo>
                    <a:pt x="594" y="464675"/>
                  </a:lnTo>
                  <a:close/>
                </a:path>
              </a:pathLst>
            </a:custGeom>
            <a:solidFill>
              <a:srgbClr val="C00000">
                <a:alpha val="70000"/>
              </a:srgb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7" name="正方形/長方形 6">
              <a:extLst>
                <a:ext uri="{FF2B5EF4-FFF2-40B4-BE49-F238E27FC236}">
                  <a16:creationId xmlns:a16="http://schemas.microsoft.com/office/drawing/2014/main" id="{576BA1AA-F837-47D5-868C-D47ED0CB721D}"/>
                </a:ext>
              </a:extLst>
            </p:cNvPr>
            <p:cNvSpPr/>
            <p:nvPr/>
          </p:nvSpPr>
          <p:spPr>
            <a:xfrm>
              <a:off x="5585271" y="2019890"/>
              <a:ext cx="1599825" cy="246120"/>
            </a:xfrm>
            <a:prstGeom prst="rect">
              <a:avLst/>
            </a:prstGeom>
          </p:spPr>
          <p:txBody>
            <a:bodyPr wrap="none">
              <a:spAutoFit/>
            </a:bodyPr>
            <a:lstStyle/>
            <a:p>
              <a:pPr lvl="0"/>
              <a:r>
                <a:rPr lang="en-US" altLang="ja-JP" dirty="0">
                  <a:solidFill>
                    <a:srgbClr val="FFFFFF"/>
                  </a:solidFill>
                  <a:latin typeface="Comic Sans MS" panose="030F0702030302020204" pitchFamily="66" charset="0"/>
                </a:rPr>
                <a:t>A small improvement</a:t>
              </a:r>
              <a:endParaRPr lang="ja-JP" altLang="en-US" dirty="0">
                <a:solidFill>
                  <a:srgbClr val="FFFFFF"/>
                </a:solidFill>
                <a:latin typeface="Comic Sans MS" panose="030F0702030302020204" pitchFamily="66" charset="0"/>
              </a:endParaRPr>
            </a:p>
          </p:txBody>
        </p:sp>
        <p:sp>
          <p:nvSpPr>
            <p:cNvPr id="8" name="正方形/長方形 7">
              <a:extLst>
                <a:ext uri="{FF2B5EF4-FFF2-40B4-BE49-F238E27FC236}">
                  <a16:creationId xmlns:a16="http://schemas.microsoft.com/office/drawing/2014/main" id="{8A383C2F-947E-4169-9DC4-69CE84F3817F}"/>
                </a:ext>
              </a:extLst>
            </p:cNvPr>
            <p:cNvSpPr/>
            <p:nvPr/>
          </p:nvSpPr>
          <p:spPr>
            <a:xfrm>
              <a:off x="7184567" y="3867893"/>
              <a:ext cx="1959433" cy="1384995"/>
            </a:xfrm>
            <a:prstGeom prst="rect">
              <a:avLst/>
            </a:prstGeom>
          </p:spPr>
          <p:txBody>
            <a:bodyPr wrap="square">
              <a:spAutoFit/>
            </a:bodyPr>
            <a:lstStyle/>
            <a:p>
              <a:r>
                <a:rPr lang="en-US" altLang="ja-JP" b="1" dirty="0">
                  <a:solidFill>
                    <a:srgbClr val="FFFFFF"/>
                  </a:solidFill>
                  <a:latin typeface="Calibri"/>
                </a:rPr>
                <a:t>2) Chime</a:t>
              </a:r>
            </a:p>
            <a:p>
              <a:r>
                <a:rPr lang="en-US" altLang="ja-JP" dirty="0">
                  <a:solidFill>
                    <a:srgbClr val="FFFFFF"/>
                  </a:solidFill>
                  <a:latin typeface="Calibri"/>
                </a:rPr>
                <a:t>RM set for Emergency/General combined use can broadcast a chime at the time of general broadcast starting/ending.</a:t>
              </a:r>
              <a:endParaRPr lang="ja-JP" altLang="en-US" dirty="0">
                <a:solidFill>
                  <a:srgbClr val="FFFFFF"/>
                </a:solidFill>
                <a:latin typeface="Calibri"/>
              </a:endParaRPr>
            </a:p>
          </p:txBody>
        </p:sp>
        <p:pic>
          <p:nvPicPr>
            <p:cNvPr id="9" name="Picture 2">
              <a:extLst>
                <a:ext uri="{FF2B5EF4-FFF2-40B4-BE49-F238E27FC236}">
                  <a16:creationId xmlns:a16="http://schemas.microsoft.com/office/drawing/2014/main" id="{FC9699B2-48C1-42D0-8719-0E4B1F03BD9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708816" y="3651869"/>
              <a:ext cx="1440810" cy="163498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0" name="正方形/長方形 9">
            <a:extLst>
              <a:ext uri="{FF2B5EF4-FFF2-40B4-BE49-F238E27FC236}">
                <a16:creationId xmlns:a16="http://schemas.microsoft.com/office/drawing/2014/main" id="{3E3B965E-D91E-4721-9654-3D64271CA195}"/>
              </a:ext>
            </a:extLst>
          </p:cNvPr>
          <p:cNvSpPr/>
          <p:nvPr/>
        </p:nvSpPr>
        <p:spPr>
          <a:xfrm>
            <a:off x="7874168" y="2915186"/>
            <a:ext cx="5250047" cy="1523522"/>
          </a:xfrm>
          <a:prstGeom prst="rect">
            <a:avLst/>
          </a:prstGeom>
        </p:spPr>
        <p:txBody>
          <a:bodyPr wrap="square" lIns="137187" tIns="68594" rIns="137187" bIns="68594">
            <a:spAutoFit/>
          </a:bodyPr>
          <a:lstStyle/>
          <a:p>
            <a:r>
              <a:rPr lang="en-US" altLang="ja-JP" b="1" dirty="0">
                <a:solidFill>
                  <a:srgbClr val="FFFFFF"/>
                </a:solidFill>
                <a:latin typeface="Calibri"/>
              </a:rPr>
              <a:t>1) Hybrid style</a:t>
            </a:r>
          </a:p>
          <a:p>
            <a:r>
              <a:rPr lang="en-US" altLang="ja-JP" dirty="0">
                <a:solidFill>
                  <a:srgbClr val="FFFFFF"/>
                </a:solidFill>
                <a:latin typeface="Calibri"/>
              </a:rPr>
              <a:t>When the system is in general mode, the RM is operated with General priority,</a:t>
            </a:r>
          </a:p>
          <a:p>
            <a:r>
              <a:rPr lang="en-US" altLang="ja-JP" dirty="0">
                <a:solidFill>
                  <a:srgbClr val="FFFFFF"/>
                </a:solidFill>
                <a:latin typeface="Calibri"/>
              </a:rPr>
              <a:t>other hand, when the system turn to EMG mode, the RM is operated as EMG microphone.</a:t>
            </a:r>
            <a:endParaRPr lang="ja-JP" altLang="en-US" dirty="0">
              <a:solidFill>
                <a:srgbClr val="FFFFFF"/>
              </a:solidFill>
              <a:latin typeface="Calibri"/>
            </a:endParaRPr>
          </a:p>
        </p:txBody>
      </p:sp>
      <p:sp>
        <p:nvSpPr>
          <p:cNvPr id="11" name="角丸四角形 62">
            <a:extLst>
              <a:ext uri="{FF2B5EF4-FFF2-40B4-BE49-F238E27FC236}">
                <a16:creationId xmlns:a16="http://schemas.microsoft.com/office/drawing/2014/main" id="{9DBFD809-7BD5-4C32-87BA-A0065FB7B375}"/>
              </a:ext>
            </a:extLst>
          </p:cNvPr>
          <p:cNvSpPr/>
          <p:nvPr/>
        </p:nvSpPr>
        <p:spPr>
          <a:xfrm>
            <a:off x="9516833" y="3000138"/>
            <a:ext cx="770303" cy="245659"/>
          </a:xfrm>
          <a:prstGeom prst="roundRect">
            <a:avLst/>
          </a:prstGeom>
          <a:solidFill>
            <a:srgbClr val="FF0000"/>
          </a:solidFill>
        </p:spPr>
        <p:style>
          <a:lnRef idx="0">
            <a:schemeClr val="accent3"/>
          </a:lnRef>
          <a:fillRef idx="3">
            <a:schemeClr val="accent3"/>
          </a:fillRef>
          <a:effectRef idx="3">
            <a:schemeClr val="accent3"/>
          </a:effectRef>
          <a:fontRef idx="minor">
            <a:schemeClr val="lt1"/>
          </a:fontRef>
        </p:style>
        <p:txBody>
          <a:bodyPr lIns="137187" tIns="68594" rIns="137187" bIns="68594" rtlCol="0" anchor="ctr"/>
          <a:lstStyle/>
          <a:p>
            <a:pPr algn="ctr"/>
            <a:r>
              <a:rPr lang="en-US" altLang="ja-JP" dirty="0">
                <a:solidFill>
                  <a:srgbClr val="FFFFFF"/>
                </a:solidFill>
              </a:rPr>
              <a:t>EMG</a:t>
            </a:r>
            <a:endParaRPr lang="ja-JP" altLang="en-US" dirty="0">
              <a:solidFill>
                <a:srgbClr val="FFFFFF"/>
              </a:solidFill>
            </a:endParaRPr>
          </a:p>
        </p:txBody>
      </p:sp>
      <p:sp>
        <p:nvSpPr>
          <p:cNvPr id="12" name="角丸四角形 63">
            <a:extLst>
              <a:ext uri="{FF2B5EF4-FFF2-40B4-BE49-F238E27FC236}">
                <a16:creationId xmlns:a16="http://schemas.microsoft.com/office/drawing/2014/main" id="{DBE9A31D-C9B7-46E3-9B9A-CFE0FDF07794}"/>
              </a:ext>
            </a:extLst>
          </p:cNvPr>
          <p:cNvSpPr/>
          <p:nvPr/>
        </p:nvSpPr>
        <p:spPr>
          <a:xfrm>
            <a:off x="10305817" y="2994761"/>
            <a:ext cx="770303" cy="245659"/>
          </a:xfrm>
          <a:prstGeom prst="roundRect">
            <a:avLst/>
          </a:prstGeom>
          <a:solidFill>
            <a:srgbClr val="00B0F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dirty="0">
                <a:solidFill>
                  <a:srgbClr val="FFFFFF"/>
                </a:solidFill>
              </a:rPr>
              <a:t>General</a:t>
            </a:r>
            <a:endParaRPr lang="ja-JP" altLang="en-US" dirty="0">
              <a:solidFill>
                <a:srgbClr val="FFFFFF"/>
              </a:solidFill>
            </a:endParaRPr>
          </a:p>
        </p:txBody>
      </p:sp>
    </p:spTree>
    <p:extLst>
      <p:ext uri="{BB962C8B-B14F-4D97-AF65-F5344CB8AC3E}">
        <p14:creationId xmlns:p14="http://schemas.microsoft.com/office/powerpoint/2010/main" val="3374734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正方形/長方形 78"/>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46" name="円/楕円 45"/>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7" name="円/楕円 46"/>
          <p:cNvSpPr/>
          <p:nvPr/>
        </p:nvSpPr>
        <p:spPr>
          <a:xfrm>
            <a:off x="145116" y="555855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3" name="正方形/長方形 12">
            <a:extLst>
              <a:ext uri="{FF2B5EF4-FFF2-40B4-BE49-F238E27FC236}">
                <a16:creationId xmlns:a16="http://schemas.microsoft.com/office/drawing/2014/main" id="{1E004DE9-5F6A-4E79-8DA7-7156700AE893}"/>
              </a:ext>
            </a:extLst>
          </p:cNvPr>
          <p:cNvSpPr/>
          <p:nvPr/>
        </p:nvSpPr>
        <p:spPr>
          <a:xfrm>
            <a:off x="8181840" y="1181240"/>
            <a:ext cx="5733738" cy="6350380"/>
          </a:xfrm>
          <a:prstGeom prst="rect">
            <a:avLst/>
          </a:prstGeom>
          <a:solidFill>
            <a:schemeClr val="bg1">
              <a:alpha val="9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 name="正方形/長方形 14">
            <a:extLst>
              <a:ext uri="{FF2B5EF4-FFF2-40B4-BE49-F238E27FC236}">
                <a16:creationId xmlns:a16="http://schemas.microsoft.com/office/drawing/2014/main" id="{771F34DF-3F6A-405E-B520-B4C6A7E8A961}"/>
              </a:ext>
            </a:extLst>
          </p:cNvPr>
          <p:cNvSpPr/>
          <p:nvPr/>
        </p:nvSpPr>
        <p:spPr>
          <a:xfrm>
            <a:off x="8181840" y="1181240"/>
            <a:ext cx="4728372" cy="661748"/>
          </a:xfrm>
          <a:prstGeom prst="rect">
            <a:avLst/>
          </a:prstGeom>
        </p:spPr>
        <p:txBody>
          <a:bodyPr wrap="square" lIns="137187" tIns="68594" rIns="137187" bIns="68594">
            <a:spAutoFit/>
          </a:bodyPr>
          <a:lstStyle/>
          <a:p>
            <a:r>
              <a:rPr lang="en-US" altLang="ja-JP" b="1" dirty="0">
                <a:latin typeface="Calibri"/>
                <a:cs typeface="Consolas" panose="020B0609020204030204" pitchFamily="49" charset="0"/>
              </a:rPr>
              <a:t>Functions </a:t>
            </a:r>
          </a:p>
          <a:p>
            <a:r>
              <a:rPr lang="en-US" altLang="ja-JP" sz="1600" dirty="0">
                <a:latin typeface="Calibri"/>
                <a:cs typeface="Consolas" panose="020B0609020204030204" pitchFamily="49" charset="0"/>
              </a:rPr>
              <a:t>which is activated by key</a:t>
            </a:r>
            <a:endParaRPr lang="ja-JP" altLang="en-US" dirty="0">
              <a:latin typeface="Calibri"/>
              <a:cs typeface="Consolas" panose="020B0609020204030204" pitchFamily="49" charset="0"/>
            </a:endParaRPr>
          </a:p>
        </p:txBody>
      </p:sp>
      <p:sp>
        <p:nvSpPr>
          <p:cNvPr id="8" name="正方形/長方形 7">
            <a:extLst>
              <a:ext uri="{FF2B5EF4-FFF2-40B4-BE49-F238E27FC236}">
                <a16:creationId xmlns:a16="http://schemas.microsoft.com/office/drawing/2014/main" id="{AB126BD4-EC23-4BED-B531-36CA7D3FAC42}"/>
              </a:ext>
            </a:extLst>
          </p:cNvPr>
          <p:cNvSpPr/>
          <p:nvPr/>
        </p:nvSpPr>
        <p:spPr>
          <a:xfrm>
            <a:off x="8442970" y="7298304"/>
            <a:ext cx="4728372" cy="261638"/>
          </a:xfrm>
          <a:prstGeom prst="rect">
            <a:avLst/>
          </a:prstGeom>
        </p:spPr>
        <p:txBody>
          <a:bodyPr wrap="square" lIns="137187" tIns="68594" rIns="137187" bIns="68594">
            <a:spAutoFit/>
          </a:bodyPr>
          <a:lstStyle/>
          <a:p>
            <a:r>
              <a:rPr lang="en-US" altLang="ja-JP" sz="800" dirty="0">
                <a:latin typeface="Calibri"/>
                <a:cs typeface="Consolas" panose="020B0609020204030204" pitchFamily="49" charset="0"/>
              </a:rPr>
              <a:t>@* : Although the function names that can be set differ, the same function can be realized.</a:t>
            </a:r>
            <a:endParaRPr lang="ja-JP" altLang="en-US" sz="800" dirty="0">
              <a:latin typeface="Calibri"/>
              <a:cs typeface="Consolas" panose="020B0609020204030204" pitchFamily="49" charset="0"/>
            </a:endParaRPr>
          </a:p>
        </p:txBody>
      </p:sp>
      <p:graphicFrame>
        <p:nvGraphicFramePr>
          <p:cNvPr id="2" name="表 1">
            <a:extLst>
              <a:ext uri="{FF2B5EF4-FFF2-40B4-BE49-F238E27FC236}">
                <a16:creationId xmlns:a16="http://schemas.microsoft.com/office/drawing/2014/main" id="{A062D98F-D8AE-A793-49BD-0E88E431E264}"/>
              </a:ext>
            </a:extLst>
          </p:cNvPr>
          <p:cNvGraphicFramePr>
            <a:graphicFrameLocks noGrp="1"/>
          </p:cNvGraphicFramePr>
          <p:nvPr>
            <p:extLst>
              <p:ext uri="{D42A27DB-BD31-4B8C-83A1-F6EECF244321}">
                <p14:modId xmlns:p14="http://schemas.microsoft.com/office/powerpoint/2010/main" val="490905732"/>
              </p:ext>
            </p:extLst>
          </p:nvPr>
        </p:nvGraphicFramePr>
        <p:xfrm>
          <a:off x="2394298" y="7891660"/>
          <a:ext cx="5604781" cy="5946949"/>
        </p:xfrm>
        <a:graphic>
          <a:graphicData uri="http://schemas.openxmlformats.org/drawingml/2006/table">
            <a:tbl>
              <a:tblPr/>
              <a:tblGrid>
                <a:gridCol w="832525">
                  <a:extLst>
                    <a:ext uri="{9D8B030D-6E8A-4147-A177-3AD203B41FA5}">
                      <a16:colId xmlns:a16="http://schemas.microsoft.com/office/drawing/2014/main" val="258330131"/>
                    </a:ext>
                  </a:extLst>
                </a:gridCol>
                <a:gridCol w="1748256">
                  <a:extLst>
                    <a:ext uri="{9D8B030D-6E8A-4147-A177-3AD203B41FA5}">
                      <a16:colId xmlns:a16="http://schemas.microsoft.com/office/drawing/2014/main" val="2782826737"/>
                    </a:ext>
                  </a:extLst>
                </a:gridCol>
                <a:gridCol w="432000">
                  <a:extLst>
                    <a:ext uri="{9D8B030D-6E8A-4147-A177-3AD203B41FA5}">
                      <a16:colId xmlns:a16="http://schemas.microsoft.com/office/drawing/2014/main" val="3967139642"/>
                    </a:ext>
                  </a:extLst>
                </a:gridCol>
                <a:gridCol w="432000">
                  <a:extLst>
                    <a:ext uri="{9D8B030D-6E8A-4147-A177-3AD203B41FA5}">
                      <a16:colId xmlns:a16="http://schemas.microsoft.com/office/drawing/2014/main" val="1846604913"/>
                    </a:ext>
                  </a:extLst>
                </a:gridCol>
                <a:gridCol w="432000">
                  <a:extLst>
                    <a:ext uri="{9D8B030D-6E8A-4147-A177-3AD203B41FA5}">
                      <a16:colId xmlns:a16="http://schemas.microsoft.com/office/drawing/2014/main" val="786126775"/>
                    </a:ext>
                  </a:extLst>
                </a:gridCol>
                <a:gridCol w="432000">
                  <a:extLst>
                    <a:ext uri="{9D8B030D-6E8A-4147-A177-3AD203B41FA5}">
                      <a16:colId xmlns:a16="http://schemas.microsoft.com/office/drawing/2014/main" val="930878946"/>
                    </a:ext>
                  </a:extLst>
                </a:gridCol>
                <a:gridCol w="432000">
                  <a:extLst>
                    <a:ext uri="{9D8B030D-6E8A-4147-A177-3AD203B41FA5}">
                      <a16:colId xmlns:a16="http://schemas.microsoft.com/office/drawing/2014/main" val="1950198308"/>
                    </a:ext>
                  </a:extLst>
                </a:gridCol>
                <a:gridCol w="432000">
                  <a:extLst>
                    <a:ext uri="{9D8B030D-6E8A-4147-A177-3AD203B41FA5}">
                      <a16:colId xmlns:a16="http://schemas.microsoft.com/office/drawing/2014/main" val="3882833606"/>
                    </a:ext>
                  </a:extLst>
                </a:gridCol>
                <a:gridCol w="432000">
                  <a:extLst>
                    <a:ext uri="{9D8B030D-6E8A-4147-A177-3AD203B41FA5}">
                      <a16:colId xmlns:a16="http://schemas.microsoft.com/office/drawing/2014/main" val="561772728"/>
                    </a:ext>
                  </a:extLst>
                </a:gridCol>
              </a:tblGrid>
              <a:tr h="151317">
                <a:tc>
                  <a:txBody>
                    <a:bodyPr/>
                    <a:lstStyle/>
                    <a:p>
                      <a:pPr algn="l" fontAlgn="ctr"/>
                      <a:endParaRPr lang="ja-JP" altLang="en-US" sz="1000" b="0" i="0" u="none" strike="noStrike">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endParaRPr lang="ja-JP" altLang="en-US" sz="1000" b="0" i="0" u="none" strike="noStrike">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fontAlgn="ctr"/>
                      <a:r>
                        <a:rPr lang="en-US" sz="1000" b="0" i="0" u="none" strike="noStrike" dirty="0">
                          <a:solidFill>
                            <a:srgbClr val="BFBFBF"/>
                          </a:solidFill>
                          <a:effectLst/>
                          <a:latin typeface="+mn-lt"/>
                          <a:ea typeface="ＭＳ Ｐゴシック" panose="020B0600070205080204" pitchFamily="50" charset="-128"/>
                        </a:rPr>
                        <a:t>Frame</a:t>
                      </a:r>
                    </a:p>
                  </a:txBody>
                  <a:tcPr marL="5515" marR="5515" marT="551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hMerge="1">
                  <a:txBody>
                    <a:bodyPr/>
                    <a:lstStyle/>
                    <a:p>
                      <a:endParaRPr kumimoji="1" lang="ja-JP" altLang="en-US"/>
                    </a:p>
                  </a:txBody>
                  <a:tcPr/>
                </a:tc>
                <a:tc gridSpan="2">
                  <a:txBody>
                    <a:bodyPr/>
                    <a:lstStyle/>
                    <a:p>
                      <a:pPr algn="ctr" fontAlgn="ctr"/>
                      <a:r>
                        <a:rPr lang="en-US" sz="1000" b="0" i="0" u="none" strike="noStrike" dirty="0">
                          <a:solidFill>
                            <a:schemeClr val="bg1">
                              <a:lumMod val="75000"/>
                            </a:schemeClr>
                          </a:solidFill>
                          <a:effectLst/>
                          <a:latin typeface="+mn-lt"/>
                          <a:ea typeface="ＭＳ Ｐゴシック" panose="020B0600070205080204" pitchFamily="50" charset="-128"/>
                        </a:rPr>
                        <a:t>RM's key</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hMerge="1">
                  <a:txBody>
                    <a:bodyPr/>
                    <a:lstStyle/>
                    <a:p>
                      <a:endParaRPr kumimoji="1" lang="ja-JP" altLang="en-US"/>
                    </a:p>
                  </a:txBody>
                  <a:tcPr/>
                </a:tc>
                <a:tc gridSpan="2">
                  <a:txBody>
                    <a:bodyPr/>
                    <a:lstStyle/>
                    <a:p>
                      <a:pPr algn="ctr" fontAlgn="ctr"/>
                      <a:r>
                        <a:rPr lang="en-US" sz="1000" b="0" i="0" u="none" strike="noStrike" dirty="0">
                          <a:solidFill>
                            <a:schemeClr val="bg1"/>
                          </a:solidFill>
                          <a:effectLst/>
                          <a:latin typeface="+mn-lt"/>
                          <a:ea typeface="ＭＳ Ｐゴシック" panose="020B0600070205080204" pitchFamily="50" charset="-128"/>
                        </a:rPr>
                        <a:t>RM-500</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pPr algn="ctr" fontAlgn="ctr"/>
                      <a:r>
                        <a:rPr lang="en-US" sz="1000" b="0" i="0" u="none" strike="noStrike" dirty="0">
                          <a:solidFill>
                            <a:schemeClr val="bg1"/>
                          </a:solidFill>
                          <a:effectLst/>
                          <a:latin typeface="+mn-lt"/>
                          <a:ea typeface="ＭＳ Ｐゴシック" panose="020B0600070205080204" pitchFamily="50" charset="-128"/>
                        </a:rPr>
                        <a:t>RM-500</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fontAlgn="ctr"/>
                      <a:r>
                        <a:rPr lang="en-US" sz="1000" b="0" i="0" u="none" strike="noStrike" dirty="0">
                          <a:solidFill>
                            <a:schemeClr val="bg1"/>
                          </a:solidFill>
                          <a:effectLst/>
                          <a:latin typeface="+mn-lt"/>
                          <a:ea typeface="ＭＳ Ｐゴシック" panose="020B0600070205080204" pitchFamily="50" charset="-128"/>
                        </a:rPr>
                        <a:t>PM</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extLst>
                  <a:ext uri="{0D108BD9-81ED-4DB2-BD59-A6C34878D82A}">
                    <a16:rowId xmlns:a16="http://schemas.microsoft.com/office/drawing/2014/main" val="1048601470"/>
                  </a:ext>
                </a:extLst>
              </a:tr>
              <a:tr h="302634">
                <a:tc>
                  <a:txBody>
                    <a:bodyPr/>
                    <a:lstStyle/>
                    <a:p>
                      <a:pPr algn="l" fontAlgn="ctr"/>
                      <a:endParaRPr lang="ja-JP" altLang="en-US" sz="1000" b="0" i="0" u="none" strike="noStrike">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endParaRPr lang="ja-JP" altLang="en-US" sz="1000" b="0" i="0" u="none" strike="noStrike">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CI</a:t>
                      </a:r>
                    </a:p>
                  </a:txBody>
                  <a:tcPr marL="5515" marR="5515" marT="551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chemeClr val="bg1">
                              <a:lumMod val="75000"/>
                            </a:schemeClr>
                          </a:solidFill>
                          <a:effectLst/>
                          <a:latin typeface="+mn-lt"/>
                          <a:ea typeface="ＭＳ Ｐゴシック" panose="020B0600070205080204" pitchFamily="50" charset="-128"/>
                        </a:rPr>
                        <a:t>T</a:t>
                      </a:r>
                      <a:r>
                        <a:rPr lang="en-US" sz="1000" b="0" i="0" u="none" strike="noStrike" dirty="0">
                          <a:solidFill>
                            <a:srgbClr val="BFBFBF"/>
                          </a:solidFill>
                          <a:effectLst/>
                          <a:latin typeface="+mn-lt"/>
                          <a:ea typeface="ＭＳ Ｐゴシック" panose="020B0600070205080204" pitchFamily="50" charset="-128"/>
                        </a:rPr>
                        <a:t>im</a:t>
                      </a:r>
                      <a:r>
                        <a:rPr lang="en-US" sz="1000" b="0" i="0" u="none" strike="noStrike" dirty="0">
                          <a:solidFill>
                            <a:schemeClr val="bg1">
                              <a:lumMod val="75000"/>
                            </a:schemeClr>
                          </a:solidFill>
                          <a:effectLst/>
                          <a:latin typeface="+mn-lt"/>
                          <a:ea typeface="ＭＳ Ｐゴシック" panose="020B0600070205080204" pitchFamily="50" charset="-128"/>
                        </a:rPr>
                        <a:t>er</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err="1">
                          <a:solidFill>
                            <a:schemeClr val="bg1">
                              <a:lumMod val="75000"/>
                            </a:schemeClr>
                          </a:solidFill>
                          <a:effectLst/>
                          <a:latin typeface="+mn-lt"/>
                          <a:ea typeface="ＭＳ Ｐゴシック" panose="020B0600070205080204" pitchFamily="50" charset="-128"/>
                        </a:rPr>
                        <a:t>Emg</a:t>
                      </a:r>
                      <a:br>
                        <a:rPr lang="en-US" sz="1000" b="0" i="0" u="none" strike="noStrike" dirty="0">
                          <a:solidFill>
                            <a:schemeClr val="bg1">
                              <a:lumMod val="75000"/>
                            </a:schemeClr>
                          </a:solidFill>
                          <a:effectLst/>
                          <a:latin typeface="+mn-lt"/>
                          <a:ea typeface="ＭＳ Ｐゴシック" panose="020B0600070205080204" pitchFamily="50" charset="-128"/>
                        </a:rPr>
                      </a:br>
                      <a:r>
                        <a:rPr lang="en-US" sz="800" b="0" i="0" u="none" strike="noStrike" dirty="0" err="1">
                          <a:solidFill>
                            <a:schemeClr val="bg1">
                              <a:lumMod val="75000"/>
                            </a:schemeClr>
                          </a:solidFill>
                          <a:effectLst/>
                          <a:latin typeface="+mn-lt"/>
                          <a:ea typeface="ＭＳ Ｐゴシック" panose="020B0600070205080204" pitchFamily="50" charset="-128"/>
                        </a:rPr>
                        <a:t>Emg</a:t>
                      </a:r>
                      <a:r>
                        <a:rPr lang="en-US" sz="800" b="0" i="0" u="none" strike="noStrike" dirty="0">
                          <a:solidFill>
                            <a:schemeClr val="bg1">
                              <a:lumMod val="75000"/>
                            </a:schemeClr>
                          </a:solidFill>
                          <a:effectLst/>
                          <a:latin typeface="+mn-lt"/>
                          <a:ea typeface="ＭＳ Ｐゴシック" panose="020B0600070205080204" pitchFamily="50" charset="-128"/>
                        </a:rPr>
                        <a:t>/Gen</a:t>
                      </a:r>
                      <a:endParaRPr lang="en-US" sz="1000" b="0" i="0" u="none" strike="noStrike" dirty="0">
                        <a:solidFill>
                          <a:schemeClr val="bg1">
                            <a:lumMod val="75000"/>
                          </a:schemeClr>
                        </a:solidFill>
                        <a:effectLst/>
                        <a:latin typeface="+mn-lt"/>
                        <a:ea typeface="ＭＳ Ｐゴシック" panose="020B0600070205080204" pitchFamily="50" charset="-128"/>
                      </a:endParaRP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lumMod val="40000"/>
                        <a:lumOff val="60000"/>
                      </a:schemeClr>
                    </a:solidFill>
                  </a:tcPr>
                </a:tc>
                <a:tc>
                  <a:txBody>
                    <a:bodyPr/>
                    <a:lstStyle/>
                    <a:p>
                      <a:pPr algn="ctr" fontAlgn="ctr"/>
                      <a:r>
                        <a:rPr lang="en-US" sz="1000" b="0" i="0" u="none" strike="noStrike" dirty="0">
                          <a:solidFill>
                            <a:schemeClr val="bg1">
                              <a:lumMod val="75000"/>
                            </a:schemeClr>
                          </a:solidFill>
                          <a:effectLst/>
                          <a:latin typeface="+mn-lt"/>
                          <a:ea typeface="ＭＳ Ｐゴシック" panose="020B0600070205080204" pitchFamily="50" charset="-128"/>
                        </a:rPr>
                        <a:t>Gen</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lumMod val="40000"/>
                        <a:lumOff val="60000"/>
                      </a:schemeClr>
                    </a:solidFill>
                  </a:tcPr>
                </a:tc>
                <a:tc>
                  <a:txBody>
                    <a:bodyPr/>
                    <a:lstStyle/>
                    <a:p>
                      <a:pPr algn="ctr" fontAlgn="ctr"/>
                      <a:r>
                        <a:rPr lang="en-US" sz="1000" b="0" i="0" u="none" strike="noStrike" dirty="0">
                          <a:solidFill>
                            <a:schemeClr val="bg1"/>
                          </a:solidFill>
                          <a:effectLst/>
                          <a:latin typeface="+mn-lt"/>
                          <a:ea typeface="ＭＳ Ｐゴシック" panose="020B0600070205080204" pitchFamily="50" charset="-128"/>
                        </a:rPr>
                        <a:t>CI</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fontAlgn="ctr"/>
                      <a:r>
                        <a:rPr lang="en-US" sz="1000" b="0" i="0" u="none" strike="noStrike" dirty="0">
                          <a:solidFill>
                            <a:schemeClr val="bg1"/>
                          </a:solidFill>
                          <a:effectLst/>
                          <a:latin typeface="+mn-lt"/>
                          <a:ea typeface="ＭＳ Ｐゴシック" panose="020B0600070205080204" pitchFamily="50" charset="-128"/>
                        </a:rPr>
                        <a:t>Key</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fontAlgn="ctr"/>
                      <a:r>
                        <a:rPr lang="en-US" sz="1000" b="0" i="0" u="none" strike="noStrike" dirty="0">
                          <a:solidFill>
                            <a:schemeClr val="bg1"/>
                          </a:solidFill>
                          <a:effectLst/>
                          <a:latin typeface="+mn-lt"/>
                          <a:ea typeface="ＭＳ Ｐゴシック" panose="020B0600070205080204" pitchFamily="50" charset="-128"/>
                        </a:rPr>
                        <a:t>CI</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extLst>
                  <a:ext uri="{0D108BD9-81ED-4DB2-BD59-A6C34878D82A}">
                    <a16:rowId xmlns:a16="http://schemas.microsoft.com/office/drawing/2014/main" val="242975896"/>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General Bro.</a:t>
                      </a:r>
                    </a:p>
                    <a:p>
                      <a:pPr algn="l" fontAlgn="ctr"/>
                      <a:r>
                        <a:rPr lang="en-US" sz="1000" b="0" i="0" u="none" strike="noStrike" dirty="0">
                          <a:solidFill>
                            <a:schemeClr val="bg1">
                              <a:lumMod val="95000"/>
                            </a:schemeClr>
                          </a:solidFill>
                          <a:effectLst/>
                          <a:latin typeface="+mn-lt"/>
                          <a:ea typeface="ＭＳ Ｐゴシック" panose="020B0600070205080204" pitchFamily="50" charset="-128"/>
                        </a:rPr>
                        <a:t>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F0"/>
                    </a:solidFill>
                  </a:tcPr>
                </a:tc>
                <a:tc>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Activate (level)</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000000"/>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000000"/>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000000"/>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673988409"/>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Activate (pulse)</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000000"/>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000000"/>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000000"/>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375745"/>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Base 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50"/>
                    </a:solidFill>
                  </a:tcPr>
                </a:tc>
                <a:tc>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Activate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000000"/>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000000"/>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000000"/>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719630329"/>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Interrupt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000000"/>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000000"/>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000000"/>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859424538"/>
                  </a:ext>
                </a:extLst>
              </a:tr>
              <a:tr h="151317">
                <a:tc rowSpan="4">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Volume</a:t>
                      </a:r>
                      <a:br>
                        <a:rPr lang="en-US" sz="1000" b="0" i="0" u="none" strike="noStrike" dirty="0">
                          <a:solidFill>
                            <a:schemeClr val="bg1">
                              <a:lumMod val="95000"/>
                            </a:schemeClr>
                          </a:solidFill>
                          <a:effectLst/>
                          <a:latin typeface="+mn-lt"/>
                          <a:ea typeface="ＭＳ Ｐゴシック" panose="020B0600070205080204" pitchFamily="50" charset="-128"/>
                        </a:rPr>
                      </a:br>
                      <a:r>
                        <a:rPr lang="en-US" sz="1000" b="0" i="0" u="none" strike="noStrike" dirty="0">
                          <a:solidFill>
                            <a:schemeClr val="bg1">
                              <a:lumMod val="95000"/>
                            </a:schemeClr>
                          </a:solidFill>
                          <a:effectLst/>
                          <a:latin typeface="+mn-lt"/>
                          <a:ea typeface="ＭＳ Ｐゴシック" panose="020B0600070205080204" pitchFamily="50" charset="-128"/>
                        </a:rPr>
                        <a:t>Adjustment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Zone volume (level)</a:t>
                      </a:r>
                      <a:endParaRPr 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000000"/>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000000"/>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000000"/>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38961402"/>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Zone volume (pulse)</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000000"/>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000000"/>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000000"/>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563196576"/>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Input volume (level)</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000000"/>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000000"/>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000000"/>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40542367"/>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Input volume (pulse)</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000000"/>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000000"/>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000000"/>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14811435"/>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Time adjustment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hMerge="1">
                  <a:txBody>
                    <a:bodyPr/>
                    <a:lstStyle/>
                    <a:p>
                      <a:endParaRPr kumimoji="1" lang="ja-JP" altLang="en-US"/>
                    </a:p>
                  </a:txBody>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endParaRPr lang="en-US" altLang="ja-JP" sz="1000" b="0" i="0" u="none" strike="noStrike" dirty="0">
                        <a:solidFill>
                          <a:srgbClr val="000000"/>
                        </a:solidFill>
                        <a:effectLst/>
                        <a:latin typeface="+mn-lt"/>
                        <a:ea typeface="+mn-ea"/>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endParaRPr lang="en-US" altLang="ja-JP" sz="1000" b="0" i="0" u="none" strike="noStrike" dirty="0">
                        <a:solidFill>
                          <a:srgbClr val="000000"/>
                        </a:solidFill>
                        <a:effectLst/>
                        <a:latin typeface="+mn-lt"/>
                        <a:ea typeface="+mn-ea"/>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rgbClr val="000000"/>
                          </a:solidFill>
                          <a:effectLst/>
                          <a:latin typeface="+mn-lt"/>
                          <a:ea typeface="+mn-ea"/>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485994380"/>
                  </a:ext>
                </a:extLst>
              </a:tr>
              <a:tr h="151317">
                <a:tc rowSpan="3">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Bro. 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Start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20257817"/>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Stop</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711907460"/>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Start and Stop</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486422809"/>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a:t>
                      </a:r>
                    </a:p>
                    <a:p>
                      <a:pPr algn="l" fontAlgn="ctr"/>
                      <a:r>
                        <a:rPr lang="en-US" sz="1000" b="0" i="0" u="none" strike="noStrike" dirty="0">
                          <a:solidFill>
                            <a:schemeClr val="bg1">
                              <a:lumMod val="95000"/>
                            </a:schemeClr>
                          </a:solidFill>
                          <a:effectLst/>
                          <a:latin typeface="+mn-lt"/>
                          <a:ea typeface="ＭＳ Ｐゴシック" panose="020B0600070205080204" pitchFamily="50" charset="-128"/>
                        </a:rPr>
                        <a:t>Sequence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Stop</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359321381"/>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Phase shift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227012100"/>
                  </a:ext>
                </a:extLst>
              </a:tr>
              <a:tr h="151317">
                <a:tc rowSpan="4">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Mode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Reset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950554093"/>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Silence</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736027674"/>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EV Broadcast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741435656"/>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Acknowledge</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453618044"/>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Warning Broadcast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endParaRPr kumimoji="1" lang="ja-JP" altLang="en-US"/>
                    </a:p>
                  </a:txBody>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000000"/>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000000"/>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000000"/>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408060282"/>
                  </a:ext>
                </a:extLst>
              </a:tr>
              <a:tr h="151317">
                <a:tc rowSpan="3">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Malfunction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C000"/>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Fault Acknowledge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065939984"/>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Fault Reset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754670794"/>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External Fault Input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673908383"/>
                  </a:ext>
                </a:extLst>
              </a:tr>
              <a:tr h="151317">
                <a:tc rowSpan="3">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Pre Select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36343978"/>
                  </a:ext>
                </a:extLst>
              </a:tr>
              <a:tr h="151317">
                <a:tc vMerge="1">
                  <a:txBody>
                    <a:bodyPr/>
                    <a:lstStyle/>
                    <a:p>
                      <a:pPr algn="l" fontAlgn="ctr"/>
                      <a:endParaRPr lang="ja-JP" alt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Indovidual</a:t>
                      </a:r>
                      <a:endParaRPr lang="ja-JP" altLang="en-US" sz="1000" b="0" i="0" u="none" strike="noStrike">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74488911"/>
                  </a:ext>
                </a:extLst>
              </a:tr>
              <a:tr h="151317">
                <a:tc vMerge="1">
                  <a:txBody>
                    <a:bodyPr/>
                    <a:lstStyle/>
                    <a:p>
                      <a:pPr algn="l" fontAlgn="ctr"/>
                      <a:endParaRPr lang="ja-JP" alt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Clear </a:t>
                      </a:r>
                      <a:endParaRPr lang="ja-JP" altLang="en-US" sz="1000" b="0" i="0" u="none" strike="noStrike">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589562779"/>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Intended</a:t>
                      </a:r>
                      <a:br>
                        <a:rPr lang="en-US" sz="1000" b="0" i="0" u="none" strike="noStrike" dirty="0">
                          <a:solidFill>
                            <a:schemeClr val="bg1">
                              <a:lumMod val="95000"/>
                            </a:schemeClr>
                          </a:solidFill>
                          <a:effectLst/>
                          <a:latin typeface="+mn-lt"/>
                          <a:ea typeface="ＭＳ Ｐゴシック" panose="020B0600070205080204" pitchFamily="50" charset="-128"/>
                        </a:rPr>
                      </a:br>
                      <a:r>
                        <a:rPr lang="en-US" sz="1000" b="0" i="0" u="none" strike="noStrike" dirty="0">
                          <a:solidFill>
                            <a:schemeClr val="bg1">
                              <a:lumMod val="95000"/>
                            </a:schemeClr>
                          </a:solidFill>
                          <a:effectLst/>
                          <a:latin typeface="+mn-lt"/>
                          <a:ea typeface="ＭＳ Ｐゴシック" panose="020B0600070205080204" pitchFamily="50" charset="-128"/>
                        </a:rPr>
                        <a:t>Control in/out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Input Operation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695378736"/>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Output Operation (level/pulse)</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356692181"/>
                  </a:ext>
                </a:extLst>
              </a:tr>
              <a:tr h="151317">
                <a:tc rowSpan="4">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Maintenance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RM Broadcast Status</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142263471"/>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Audio Monitor</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222373808"/>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Disablement of EMG control from CI</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331952844"/>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Lamp Test</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947338952"/>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Power ON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hMerge="1">
                  <a:txBody>
                    <a:bodyPr/>
                    <a:lstStyle/>
                    <a:p>
                      <a:endParaRPr kumimoji="1" lang="ja-JP" altLang="en-US"/>
                    </a:p>
                  </a:txBody>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65493845"/>
                  </a:ext>
                </a:extLst>
              </a:tr>
              <a:tr h="151317">
                <a:tc gridSpan="2">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Talk</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hMerge="1">
                  <a:txBody>
                    <a:bodyPr/>
                    <a:lstStyle/>
                    <a:p>
                      <a:endParaRPr kumimoji="1" lang="ja-JP" altLang="en-US"/>
                    </a:p>
                  </a:txBody>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863335029"/>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Talk</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hMerge="1">
                  <a:txBody>
                    <a:bodyPr/>
                    <a:lstStyle/>
                    <a:p>
                      <a:endParaRPr kumimoji="1" lang="ja-JP" altLang="en-US"/>
                    </a:p>
                  </a:txBody>
                  <a:tcPr/>
                </a:tc>
                <a:tc>
                  <a:txBody>
                    <a:bodyPr/>
                    <a:lstStyle/>
                    <a:p>
                      <a:pPr algn="ctr" fontAlgn="ctr"/>
                      <a:endParaRPr lang="ja-JP" altLang="en-US" sz="1000" b="0" i="0" u="none" strike="noStrike">
                        <a:solidFill>
                          <a:srgbClr val="000000"/>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704850531"/>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General Talk</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F0"/>
                    </a:solidFill>
                  </a:tcPr>
                </a:tc>
                <a:tc hMerge="1">
                  <a:txBody>
                    <a:bodyPr/>
                    <a:lstStyle/>
                    <a:p>
                      <a:endParaRPr kumimoji="1" lang="ja-JP" altLang="en-US"/>
                    </a:p>
                  </a:txBody>
                  <a:tcPr/>
                </a:tc>
                <a:tc>
                  <a:txBody>
                    <a:bodyPr/>
                    <a:lstStyle/>
                    <a:p>
                      <a:pPr algn="ctr" fontAlgn="ctr"/>
                      <a:endParaRPr lang="ja-JP" altLang="en-US" sz="1000" b="0" i="0" u="none" strike="noStrike" dirty="0">
                        <a:solidFill>
                          <a:srgbClr val="000000"/>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718293109"/>
                  </a:ext>
                </a:extLst>
              </a:tr>
            </a:tbl>
          </a:graphicData>
        </a:graphic>
      </p:graphicFrame>
      <p:graphicFrame>
        <p:nvGraphicFramePr>
          <p:cNvPr id="3" name="表 2">
            <a:extLst>
              <a:ext uri="{FF2B5EF4-FFF2-40B4-BE49-F238E27FC236}">
                <a16:creationId xmlns:a16="http://schemas.microsoft.com/office/drawing/2014/main" id="{7F21C1C2-AECB-655B-AEEA-60BBDE0A1F64}"/>
              </a:ext>
            </a:extLst>
          </p:cNvPr>
          <p:cNvGraphicFramePr>
            <a:graphicFrameLocks noGrp="1"/>
          </p:cNvGraphicFramePr>
          <p:nvPr>
            <p:extLst>
              <p:ext uri="{D42A27DB-BD31-4B8C-83A1-F6EECF244321}">
                <p14:modId xmlns:p14="http://schemas.microsoft.com/office/powerpoint/2010/main" val="2476757524"/>
              </p:ext>
            </p:extLst>
          </p:nvPr>
        </p:nvGraphicFramePr>
        <p:xfrm>
          <a:off x="8419173" y="1382955"/>
          <a:ext cx="5604781" cy="6099349"/>
        </p:xfrm>
        <a:graphic>
          <a:graphicData uri="http://schemas.openxmlformats.org/drawingml/2006/table">
            <a:tbl>
              <a:tblPr/>
              <a:tblGrid>
                <a:gridCol w="832525">
                  <a:extLst>
                    <a:ext uri="{9D8B030D-6E8A-4147-A177-3AD203B41FA5}">
                      <a16:colId xmlns:a16="http://schemas.microsoft.com/office/drawing/2014/main" val="258330131"/>
                    </a:ext>
                  </a:extLst>
                </a:gridCol>
                <a:gridCol w="1748256">
                  <a:extLst>
                    <a:ext uri="{9D8B030D-6E8A-4147-A177-3AD203B41FA5}">
                      <a16:colId xmlns:a16="http://schemas.microsoft.com/office/drawing/2014/main" val="2782826737"/>
                    </a:ext>
                  </a:extLst>
                </a:gridCol>
                <a:gridCol w="432000">
                  <a:extLst>
                    <a:ext uri="{9D8B030D-6E8A-4147-A177-3AD203B41FA5}">
                      <a16:colId xmlns:a16="http://schemas.microsoft.com/office/drawing/2014/main" val="3967139642"/>
                    </a:ext>
                  </a:extLst>
                </a:gridCol>
                <a:gridCol w="432000">
                  <a:extLst>
                    <a:ext uri="{9D8B030D-6E8A-4147-A177-3AD203B41FA5}">
                      <a16:colId xmlns:a16="http://schemas.microsoft.com/office/drawing/2014/main" val="1846604913"/>
                    </a:ext>
                  </a:extLst>
                </a:gridCol>
                <a:gridCol w="432000">
                  <a:extLst>
                    <a:ext uri="{9D8B030D-6E8A-4147-A177-3AD203B41FA5}">
                      <a16:colId xmlns:a16="http://schemas.microsoft.com/office/drawing/2014/main" val="786126775"/>
                    </a:ext>
                  </a:extLst>
                </a:gridCol>
                <a:gridCol w="432000">
                  <a:extLst>
                    <a:ext uri="{9D8B030D-6E8A-4147-A177-3AD203B41FA5}">
                      <a16:colId xmlns:a16="http://schemas.microsoft.com/office/drawing/2014/main" val="930878946"/>
                    </a:ext>
                  </a:extLst>
                </a:gridCol>
                <a:gridCol w="432000">
                  <a:extLst>
                    <a:ext uri="{9D8B030D-6E8A-4147-A177-3AD203B41FA5}">
                      <a16:colId xmlns:a16="http://schemas.microsoft.com/office/drawing/2014/main" val="1950198308"/>
                    </a:ext>
                  </a:extLst>
                </a:gridCol>
                <a:gridCol w="432000">
                  <a:extLst>
                    <a:ext uri="{9D8B030D-6E8A-4147-A177-3AD203B41FA5}">
                      <a16:colId xmlns:a16="http://schemas.microsoft.com/office/drawing/2014/main" val="3882833606"/>
                    </a:ext>
                  </a:extLst>
                </a:gridCol>
                <a:gridCol w="432000">
                  <a:extLst>
                    <a:ext uri="{9D8B030D-6E8A-4147-A177-3AD203B41FA5}">
                      <a16:colId xmlns:a16="http://schemas.microsoft.com/office/drawing/2014/main" val="561772728"/>
                    </a:ext>
                  </a:extLst>
                </a:gridCol>
              </a:tblGrid>
              <a:tr h="151317">
                <a:tc>
                  <a:txBody>
                    <a:bodyPr/>
                    <a:lstStyle/>
                    <a:p>
                      <a:pPr algn="l" fontAlgn="ctr"/>
                      <a:endParaRPr lang="ja-JP" altLang="en-US" sz="1000" b="0" i="0" u="none" strike="noStrike" dirty="0">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endParaRPr lang="ja-JP" altLang="en-US" sz="1000" b="0" i="0" u="none" strike="noStrike">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fontAlgn="ctr"/>
                      <a:r>
                        <a:rPr lang="en-US" sz="1000" b="0" i="0" u="none" strike="noStrike" dirty="0">
                          <a:solidFill>
                            <a:srgbClr val="BFBFBF"/>
                          </a:solidFill>
                          <a:effectLst/>
                          <a:latin typeface="+mn-lt"/>
                          <a:ea typeface="ＭＳ Ｐゴシック" panose="020B0600070205080204" pitchFamily="50" charset="-128"/>
                        </a:rPr>
                        <a:t>Frame</a:t>
                      </a:r>
                    </a:p>
                  </a:txBody>
                  <a:tcPr marL="5515" marR="5515" marT="551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hMerge="1">
                  <a:txBody>
                    <a:bodyPr/>
                    <a:lstStyle/>
                    <a:p>
                      <a:endParaRPr kumimoji="1" lang="ja-JP" altLang="en-US"/>
                    </a:p>
                  </a:txBody>
                  <a:tcPr/>
                </a:tc>
                <a:tc gridSpan="2">
                  <a:txBody>
                    <a:bodyPr/>
                    <a:lstStyle/>
                    <a:p>
                      <a:pPr algn="ctr" fontAlgn="ctr"/>
                      <a:r>
                        <a:rPr lang="en-US" sz="1000" b="0" i="0" u="none" strike="noStrike" dirty="0">
                          <a:solidFill>
                            <a:schemeClr val="bg1"/>
                          </a:solidFill>
                          <a:effectLst/>
                          <a:latin typeface="+mn-lt"/>
                          <a:ea typeface="ＭＳ Ｐゴシック" panose="020B0600070205080204" pitchFamily="50" charset="-128"/>
                        </a:rPr>
                        <a:t>RM's key</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endParaRPr kumimoji="1" lang="ja-JP" altLang="en-US"/>
                    </a:p>
                  </a:txBody>
                  <a:tcPr/>
                </a:tc>
                <a:tc gridSpan="2">
                  <a:txBody>
                    <a:bodyPr/>
                    <a:lstStyle/>
                    <a:p>
                      <a:pPr algn="ctr" fontAlgn="ctr"/>
                      <a:r>
                        <a:rPr lang="en-US" sz="1000" b="0" i="0" u="none" strike="noStrike" dirty="0">
                          <a:solidFill>
                            <a:srgbClr val="BFBFBF"/>
                          </a:solidFill>
                          <a:effectLst/>
                          <a:latin typeface="+mn-lt"/>
                          <a:ea typeface="ＭＳ Ｐゴシック" panose="020B0600070205080204" pitchFamily="50" charset="-128"/>
                        </a:rPr>
                        <a:t>RM-500</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hMerge="1">
                  <a:txBody>
                    <a:bodyPr/>
                    <a:lstStyle/>
                    <a:p>
                      <a:pPr algn="ctr" fontAlgn="ctr"/>
                      <a:r>
                        <a:rPr lang="en-US" sz="1000" b="0" i="0" u="none" strike="noStrike" dirty="0">
                          <a:solidFill>
                            <a:schemeClr val="bg1"/>
                          </a:solidFill>
                          <a:effectLst/>
                          <a:latin typeface="+mn-lt"/>
                          <a:ea typeface="ＭＳ Ｐゴシック" panose="020B0600070205080204" pitchFamily="50" charset="-128"/>
                        </a:rPr>
                        <a:t>RM-500</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PM</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extLst>
                  <a:ext uri="{0D108BD9-81ED-4DB2-BD59-A6C34878D82A}">
                    <a16:rowId xmlns:a16="http://schemas.microsoft.com/office/drawing/2014/main" val="1048601470"/>
                  </a:ext>
                </a:extLst>
              </a:tr>
              <a:tr h="302634">
                <a:tc>
                  <a:txBody>
                    <a:bodyPr/>
                    <a:lstStyle/>
                    <a:p>
                      <a:pPr algn="l" fontAlgn="ctr"/>
                      <a:endParaRPr lang="ja-JP" altLang="en-US" sz="1000" b="0" i="0" u="none" strike="noStrike" dirty="0">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endParaRPr lang="ja-JP" altLang="en-US" sz="1000" b="0" i="0" u="none" strike="noStrike">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CI</a:t>
                      </a:r>
                    </a:p>
                  </a:txBody>
                  <a:tcPr marL="5515" marR="5515" marT="551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chemeClr val="bg1">
                              <a:lumMod val="75000"/>
                            </a:schemeClr>
                          </a:solidFill>
                          <a:effectLst/>
                          <a:latin typeface="+mn-lt"/>
                          <a:ea typeface="ＭＳ Ｐゴシック" panose="020B0600070205080204" pitchFamily="50" charset="-128"/>
                        </a:rPr>
                        <a:t>T</a:t>
                      </a:r>
                      <a:r>
                        <a:rPr lang="en-US" sz="1000" b="0" i="0" u="none" strike="noStrike" dirty="0">
                          <a:solidFill>
                            <a:srgbClr val="BFBFBF"/>
                          </a:solidFill>
                          <a:effectLst/>
                          <a:latin typeface="+mn-lt"/>
                          <a:ea typeface="ＭＳ Ｐゴシック" panose="020B0600070205080204" pitchFamily="50" charset="-128"/>
                        </a:rPr>
                        <a:t>im</a:t>
                      </a:r>
                      <a:r>
                        <a:rPr lang="en-US" sz="1000" b="0" i="0" u="none" strike="noStrike" dirty="0">
                          <a:solidFill>
                            <a:schemeClr val="bg1">
                              <a:lumMod val="75000"/>
                            </a:schemeClr>
                          </a:solidFill>
                          <a:effectLst/>
                          <a:latin typeface="+mn-lt"/>
                          <a:ea typeface="ＭＳ Ｐゴシック" panose="020B0600070205080204" pitchFamily="50" charset="-128"/>
                        </a:rPr>
                        <a:t>er</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err="1">
                          <a:solidFill>
                            <a:srgbClr val="FF0000"/>
                          </a:solidFill>
                          <a:effectLst/>
                          <a:latin typeface="+mn-lt"/>
                          <a:ea typeface="ＭＳ Ｐゴシック" panose="020B0600070205080204" pitchFamily="50" charset="-128"/>
                        </a:rPr>
                        <a:t>Emg</a:t>
                      </a:r>
                      <a:br>
                        <a:rPr lang="en-US" sz="1000" b="0" i="0" u="none" strike="noStrike" dirty="0">
                          <a:solidFill>
                            <a:schemeClr val="bg1">
                              <a:lumMod val="95000"/>
                            </a:schemeClr>
                          </a:solidFill>
                          <a:effectLst/>
                          <a:latin typeface="+mn-lt"/>
                          <a:ea typeface="ＭＳ Ｐゴシック" panose="020B0600070205080204" pitchFamily="50" charset="-128"/>
                        </a:rPr>
                      </a:br>
                      <a:r>
                        <a:rPr lang="en-US" sz="800" b="0" i="0" u="none" strike="noStrike" dirty="0" err="1">
                          <a:solidFill>
                            <a:srgbClr val="FF0000"/>
                          </a:solidFill>
                          <a:effectLst/>
                          <a:latin typeface="+mn-lt"/>
                          <a:ea typeface="ＭＳ Ｐゴシック" panose="020B0600070205080204" pitchFamily="50" charset="-128"/>
                        </a:rPr>
                        <a:t>Emg</a:t>
                      </a:r>
                      <a:r>
                        <a:rPr lang="en-US" sz="800" b="0" i="0" u="none" strike="noStrike" dirty="0">
                          <a:solidFill>
                            <a:schemeClr val="bg1">
                              <a:lumMod val="95000"/>
                            </a:schemeClr>
                          </a:solidFill>
                          <a:effectLst/>
                          <a:latin typeface="+mn-lt"/>
                          <a:ea typeface="ＭＳ Ｐゴシック" panose="020B0600070205080204" pitchFamily="50" charset="-128"/>
                        </a:rPr>
                        <a:t>/</a:t>
                      </a:r>
                      <a:r>
                        <a:rPr lang="en-US" sz="800" b="0" i="0" u="none" strike="noStrike" dirty="0">
                          <a:solidFill>
                            <a:srgbClr val="00B0F0"/>
                          </a:solidFill>
                          <a:effectLst/>
                          <a:latin typeface="+mn-lt"/>
                          <a:ea typeface="ＭＳ Ｐゴシック" panose="020B0600070205080204" pitchFamily="50" charset="-128"/>
                        </a:rPr>
                        <a:t>Gen</a:t>
                      </a:r>
                      <a:endParaRPr lang="en-US" sz="1000" b="0" i="0" u="none" strike="noStrike" dirty="0">
                        <a:solidFill>
                          <a:srgbClr val="00B0F0"/>
                        </a:solidFill>
                        <a:effectLst/>
                        <a:latin typeface="+mn-lt"/>
                        <a:ea typeface="ＭＳ Ｐゴシック" panose="020B0600070205080204" pitchFamily="50" charset="-128"/>
                      </a:endParaRP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fontAlgn="ctr"/>
                      <a:r>
                        <a:rPr lang="en-US" sz="1000" b="0" i="0" u="none" strike="noStrike" dirty="0">
                          <a:solidFill>
                            <a:srgbClr val="00B0F0"/>
                          </a:solidFill>
                          <a:effectLst/>
                          <a:latin typeface="+mn-lt"/>
                          <a:ea typeface="ＭＳ Ｐゴシック" panose="020B0600070205080204" pitchFamily="50" charset="-128"/>
                        </a:rPr>
                        <a:t>Gen</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CI</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Key</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CI</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extLst>
                  <a:ext uri="{0D108BD9-81ED-4DB2-BD59-A6C34878D82A}">
                    <a16:rowId xmlns:a16="http://schemas.microsoft.com/office/drawing/2014/main" val="242975896"/>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General Bro.</a:t>
                      </a:r>
                    </a:p>
                    <a:p>
                      <a:pPr algn="l" fontAlgn="ctr"/>
                      <a:r>
                        <a:rPr lang="en-US" sz="1000" b="0" i="0" u="none" strike="noStrike" dirty="0">
                          <a:solidFill>
                            <a:schemeClr val="bg1">
                              <a:lumMod val="95000"/>
                            </a:schemeClr>
                          </a:solidFill>
                          <a:effectLst/>
                          <a:latin typeface="+mn-lt"/>
                          <a:ea typeface="ＭＳ Ｐゴシック" panose="020B0600070205080204" pitchFamily="50" charset="-128"/>
                        </a:rPr>
                        <a:t>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F0"/>
                    </a:solidFill>
                  </a:tcPr>
                </a:tc>
                <a:tc>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Activate (level)</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673988409"/>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Activate (pulse)</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375745"/>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Base 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50"/>
                    </a:solidFill>
                  </a:tcPr>
                </a:tc>
                <a:tc>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Activate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719630329"/>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Interrupt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859424538"/>
                  </a:ext>
                </a:extLst>
              </a:tr>
              <a:tr h="151317">
                <a:tc rowSpan="4">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Volume</a:t>
                      </a:r>
                      <a:br>
                        <a:rPr lang="en-US" sz="1000" b="0" i="0" u="none" strike="noStrike" dirty="0">
                          <a:solidFill>
                            <a:schemeClr val="bg1">
                              <a:lumMod val="95000"/>
                            </a:schemeClr>
                          </a:solidFill>
                          <a:effectLst/>
                          <a:latin typeface="+mn-lt"/>
                          <a:ea typeface="ＭＳ Ｐゴシック" panose="020B0600070205080204" pitchFamily="50" charset="-128"/>
                        </a:rPr>
                      </a:br>
                      <a:r>
                        <a:rPr lang="en-US" sz="1000" b="0" i="0" u="none" strike="noStrike" dirty="0">
                          <a:solidFill>
                            <a:schemeClr val="bg1">
                              <a:lumMod val="95000"/>
                            </a:schemeClr>
                          </a:solidFill>
                          <a:effectLst/>
                          <a:latin typeface="+mn-lt"/>
                          <a:ea typeface="ＭＳ Ｐゴシック" panose="020B0600070205080204" pitchFamily="50" charset="-128"/>
                        </a:rPr>
                        <a:t>Adjustment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Zone volume (level)</a:t>
                      </a:r>
                      <a:endParaRPr 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38961402"/>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Zone volume (pulse)</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563196576"/>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Input volume (level)</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40542367"/>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Input volume (pulse)</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14811435"/>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Time adjustment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hMerge="1">
                  <a:txBody>
                    <a:bodyPr/>
                    <a:lstStyle/>
                    <a:p>
                      <a:endParaRPr kumimoji="1" lang="ja-JP" altLang="en-US"/>
                    </a:p>
                  </a:txBody>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endParaRPr lang="en-US" altLang="ja-JP" sz="1000" b="0" i="0" u="none" strike="noStrike" dirty="0">
                        <a:solidFill>
                          <a:srgbClr val="BFBFBF"/>
                        </a:solidFill>
                        <a:effectLst/>
                        <a:latin typeface="+mn-lt"/>
                        <a:ea typeface="+mn-ea"/>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endParaRPr lang="en-US" altLang="ja-JP" sz="1000" b="0" i="0" u="none" strike="noStrike" dirty="0">
                        <a:solidFill>
                          <a:srgbClr val="BFBFBF"/>
                        </a:solidFill>
                        <a:effectLst/>
                        <a:latin typeface="+mn-lt"/>
                        <a:ea typeface="+mn-ea"/>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rgbClr val="BFBFBF"/>
                          </a:solidFill>
                          <a:effectLst/>
                          <a:latin typeface="+mn-lt"/>
                          <a:ea typeface="+mn-ea"/>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485994380"/>
                  </a:ext>
                </a:extLst>
              </a:tr>
              <a:tr h="151317">
                <a:tc rowSpan="3">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Bro. 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Start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20257817"/>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Stop</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711907460"/>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Start and Stop</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486422809"/>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a:t>
                      </a:r>
                    </a:p>
                    <a:p>
                      <a:pPr algn="l" fontAlgn="ctr"/>
                      <a:r>
                        <a:rPr lang="en-US" sz="1000" b="0" i="0" u="none" strike="noStrike" dirty="0">
                          <a:solidFill>
                            <a:schemeClr val="bg1">
                              <a:lumMod val="95000"/>
                            </a:schemeClr>
                          </a:solidFill>
                          <a:effectLst/>
                          <a:latin typeface="+mn-lt"/>
                          <a:ea typeface="ＭＳ Ｐゴシック" panose="020B0600070205080204" pitchFamily="50" charset="-128"/>
                        </a:rPr>
                        <a:t>Sequence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Stop</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359321381"/>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Phase shift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227012100"/>
                  </a:ext>
                </a:extLst>
              </a:tr>
              <a:tr h="151317">
                <a:tc rowSpan="4">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Mode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Reset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950554093"/>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Silence</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736027674"/>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EV Broadcast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741435656"/>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Acknowledge</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453618044"/>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Warning Broadcast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endParaRPr kumimoji="1" lang="ja-JP" altLang="en-US"/>
                    </a:p>
                  </a:txBody>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BFBFBF"/>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BFBFBF"/>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BFBFBF"/>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408060282"/>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EV(General/BGM) Playback </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75000"/>
                      </a:schemeClr>
                    </a:solidFill>
                  </a:tcPr>
                </a:tc>
                <a:tc hMerge="1">
                  <a:txBody>
                    <a:bodyPr/>
                    <a:lstStyle/>
                    <a:p>
                      <a:pPr algn="l" fontAlgn="ctr"/>
                      <a:endParaRPr 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46624217"/>
                  </a:ext>
                </a:extLst>
              </a:tr>
              <a:tr h="151317">
                <a:tc rowSpan="3">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Malfunction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C000"/>
                    </a:solidFill>
                  </a:tcPr>
                </a:tc>
                <a:tc>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Fault Acknowledge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065939984"/>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Fault Reset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754670794"/>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External Fault Input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673908383"/>
                  </a:ext>
                </a:extLst>
              </a:tr>
              <a:tr h="151317">
                <a:tc rowSpan="3">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Pre Select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36343978"/>
                  </a:ext>
                </a:extLst>
              </a:tr>
              <a:tr h="151317">
                <a:tc vMerge="1">
                  <a:txBody>
                    <a:bodyPr/>
                    <a:lstStyle/>
                    <a:p>
                      <a:pPr algn="l" fontAlgn="ctr"/>
                      <a:endParaRPr lang="ja-JP" alt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Indovidual</a:t>
                      </a:r>
                      <a:endParaRPr lang="ja-JP" altLang="en-US" sz="1000" b="0" i="0" u="none" strike="noStrike">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74488911"/>
                  </a:ext>
                </a:extLst>
              </a:tr>
              <a:tr h="151317">
                <a:tc vMerge="1">
                  <a:txBody>
                    <a:bodyPr/>
                    <a:lstStyle/>
                    <a:p>
                      <a:pPr algn="l" fontAlgn="ctr"/>
                      <a:endParaRPr lang="ja-JP" alt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Clear </a:t>
                      </a:r>
                      <a:endParaRPr lang="ja-JP" altLang="en-US" sz="1000" b="0" i="0" u="none" strike="noStrike">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589562779"/>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Intended</a:t>
                      </a:r>
                      <a:br>
                        <a:rPr lang="en-US" sz="1000" b="0" i="0" u="none" strike="noStrike" dirty="0">
                          <a:solidFill>
                            <a:schemeClr val="bg1">
                              <a:lumMod val="95000"/>
                            </a:schemeClr>
                          </a:solidFill>
                          <a:effectLst/>
                          <a:latin typeface="+mn-lt"/>
                          <a:ea typeface="ＭＳ Ｐゴシック" panose="020B0600070205080204" pitchFamily="50" charset="-128"/>
                        </a:rPr>
                      </a:br>
                      <a:r>
                        <a:rPr lang="en-US" sz="1000" b="0" i="0" u="none" strike="noStrike" dirty="0">
                          <a:solidFill>
                            <a:schemeClr val="bg1">
                              <a:lumMod val="95000"/>
                            </a:schemeClr>
                          </a:solidFill>
                          <a:effectLst/>
                          <a:latin typeface="+mn-lt"/>
                          <a:ea typeface="ＭＳ Ｐゴシック" panose="020B0600070205080204" pitchFamily="50" charset="-128"/>
                        </a:rPr>
                        <a:t>Control in/out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Input Operation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695378736"/>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Output Operation (level/pulse)</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356692181"/>
                  </a:ext>
                </a:extLst>
              </a:tr>
              <a:tr h="151317">
                <a:tc rowSpan="4">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Maintenance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RM Broadcast Status</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142263471"/>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Audio Monitor</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222373808"/>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Disablement of EMG control from CI</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331952844"/>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Lamp Test</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947338952"/>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Power ON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hMerge="1">
                  <a:txBody>
                    <a:bodyPr/>
                    <a:lstStyle/>
                    <a:p>
                      <a:endParaRPr kumimoji="1" lang="ja-JP" altLang="en-US"/>
                    </a:p>
                  </a:txBody>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65493845"/>
                  </a:ext>
                </a:extLst>
              </a:tr>
              <a:tr h="151317">
                <a:tc gridSpan="2">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Talk</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hMerge="1">
                  <a:txBody>
                    <a:bodyPr/>
                    <a:lstStyle/>
                    <a:p>
                      <a:endParaRPr kumimoji="1" lang="ja-JP" altLang="en-US"/>
                    </a:p>
                  </a:txBody>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863335029"/>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Talk</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hMerge="1">
                  <a:txBody>
                    <a:bodyPr/>
                    <a:lstStyle/>
                    <a:p>
                      <a:endParaRPr kumimoji="1" lang="ja-JP" altLang="en-US"/>
                    </a:p>
                  </a:txBody>
                  <a:tcPr/>
                </a:tc>
                <a:tc>
                  <a:txBody>
                    <a:bodyPr/>
                    <a:lstStyle/>
                    <a:p>
                      <a:pPr algn="ctr" fontAlgn="ctr"/>
                      <a:endParaRPr lang="ja-JP" altLang="en-US" sz="1000" b="0" i="0" u="none" strike="noStrike">
                        <a:solidFill>
                          <a:srgbClr val="000000"/>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704850531"/>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General Talk</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F0"/>
                    </a:solidFill>
                  </a:tcPr>
                </a:tc>
                <a:tc hMerge="1">
                  <a:txBody>
                    <a:bodyPr/>
                    <a:lstStyle/>
                    <a:p>
                      <a:endParaRPr kumimoji="1" lang="ja-JP" altLang="en-US"/>
                    </a:p>
                  </a:txBody>
                  <a:tcPr/>
                </a:tc>
                <a:tc>
                  <a:txBody>
                    <a:bodyPr/>
                    <a:lstStyle/>
                    <a:p>
                      <a:pPr algn="ctr" fontAlgn="ctr"/>
                      <a:endParaRPr lang="ja-JP" altLang="en-US" sz="1000" b="0" i="0" u="none" strike="noStrike" dirty="0">
                        <a:solidFill>
                          <a:srgbClr val="000000"/>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718293109"/>
                  </a:ext>
                </a:extLst>
              </a:tr>
            </a:tbl>
          </a:graphicData>
        </a:graphic>
      </p:graphicFrame>
    </p:spTree>
    <p:extLst>
      <p:ext uri="{BB962C8B-B14F-4D97-AF65-F5344CB8AC3E}">
        <p14:creationId xmlns:p14="http://schemas.microsoft.com/office/powerpoint/2010/main" val="16945746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07039F94-1F19-835D-E361-3502ACB6BEE6}"/>
              </a:ext>
            </a:extLst>
          </p:cNvPr>
          <p:cNvSpPr/>
          <p:nvPr/>
        </p:nvSpPr>
        <p:spPr>
          <a:xfrm>
            <a:off x="5351085" y="975556"/>
            <a:ext cx="5418463" cy="1015657"/>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Remote Microphone</a:t>
            </a:r>
          </a:p>
          <a:p>
            <a:r>
              <a:rPr lang="en-US" altLang="ja-JP" sz="3000" b="1" dirty="0">
                <a:solidFill>
                  <a:schemeClr val="accent6">
                    <a:lumMod val="75000"/>
                  </a:schemeClr>
                </a:solidFill>
                <a:latin typeface="Calibri"/>
                <a:ea typeface="メイリオ" panose="020B0604030504040204" pitchFamily="50" charset="-128"/>
              </a:rPr>
              <a:t>RM-300X</a:t>
            </a:r>
            <a:r>
              <a:rPr lang="en-US" altLang="ja-JP" sz="2400" b="1" dirty="0">
                <a:solidFill>
                  <a:schemeClr val="accent6">
                    <a:lumMod val="75000"/>
                  </a:schemeClr>
                </a:solidFill>
                <a:latin typeface="Calibri"/>
                <a:ea typeface="メイリオ" panose="020B0604030504040204" pitchFamily="50" charset="-128"/>
              </a:rPr>
              <a:t>,210F</a:t>
            </a:r>
            <a:r>
              <a:rPr lang="en-US" altLang="ja-JP" sz="3000" b="1" dirty="0">
                <a:solidFill>
                  <a:schemeClr val="accent6">
                    <a:lumMod val="75000"/>
                  </a:schemeClr>
                </a:solidFill>
                <a:latin typeface="Calibri"/>
                <a:ea typeface="メイリオ" panose="020B0604030504040204" pitchFamily="50" charset="-128"/>
              </a:rPr>
              <a:t> </a:t>
            </a:r>
            <a:r>
              <a:rPr lang="en-US" altLang="ja-JP" sz="2400" b="1" dirty="0">
                <a:solidFill>
                  <a:schemeClr val="accent6">
                    <a:lumMod val="75000"/>
                  </a:schemeClr>
                </a:solidFill>
                <a:latin typeface="Calibri"/>
                <a:ea typeface="メイリオ" panose="020B0604030504040204" pitchFamily="50" charset="-128"/>
              </a:rPr>
              <a:t>and</a:t>
            </a:r>
            <a:r>
              <a:rPr lang="en-US" altLang="ja-JP" sz="3000" b="1" dirty="0">
                <a:solidFill>
                  <a:schemeClr val="accent6">
                    <a:lumMod val="75000"/>
                  </a:schemeClr>
                </a:solidFill>
                <a:latin typeface="Calibri"/>
                <a:ea typeface="メイリオ" panose="020B0604030504040204" pitchFamily="50" charset="-128"/>
              </a:rPr>
              <a:t> RM-200SF</a:t>
            </a:r>
            <a:r>
              <a:rPr lang="en-US" altLang="ja-JP" sz="2400" b="1" dirty="0">
                <a:solidFill>
                  <a:schemeClr val="accent6">
                    <a:lumMod val="75000"/>
                  </a:schemeClr>
                </a:solidFill>
                <a:latin typeface="Calibri"/>
                <a:ea typeface="メイリオ" panose="020B0604030504040204" pitchFamily="50" charset="-128"/>
              </a:rPr>
              <a:t>,320F</a:t>
            </a:r>
            <a:endParaRPr lang="ja-JP" altLang="en-US" sz="3000" dirty="0">
              <a:solidFill>
                <a:schemeClr val="accent6">
                  <a:lumMod val="75000"/>
                </a:schemeClr>
              </a:solidFill>
              <a:latin typeface="Calibri"/>
            </a:endParaRPr>
          </a:p>
        </p:txBody>
      </p:sp>
      <p:grpSp>
        <p:nvGrpSpPr>
          <p:cNvPr id="124" name="グループ化 123"/>
          <p:cNvGrpSpPr/>
          <p:nvPr/>
        </p:nvGrpSpPr>
        <p:grpSpPr>
          <a:xfrm>
            <a:off x="1612190" y="288183"/>
            <a:ext cx="2053631" cy="1949899"/>
            <a:chOff x="2632733" y="840807"/>
            <a:chExt cx="2667654" cy="2532159"/>
          </a:xfrm>
        </p:grpSpPr>
        <p:grpSp>
          <p:nvGrpSpPr>
            <p:cNvPr id="125" name="グループ化 124"/>
            <p:cNvGrpSpPr/>
            <p:nvPr/>
          </p:nvGrpSpPr>
          <p:grpSpPr>
            <a:xfrm>
              <a:off x="2951391" y="1221263"/>
              <a:ext cx="2030342" cy="1771248"/>
              <a:chOff x="2951391" y="1221263"/>
              <a:chExt cx="2030342" cy="1771248"/>
            </a:xfrm>
          </p:grpSpPr>
          <p:sp>
            <p:nvSpPr>
              <p:cNvPr id="127" name="円/楕円 126"/>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a:solidFill>
                    <a:prstClr val="white"/>
                  </a:solidFill>
                  <a:latin typeface="Meiryo UI"/>
                  <a:ea typeface="Meiryo UI"/>
                </a:endParaRPr>
              </a:p>
            </p:txBody>
          </p:sp>
          <p:sp>
            <p:nvSpPr>
              <p:cNvPr id="128" name="角丸四角形 127"/>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RM</a:t>
                </a:r>
                <a:endParaRPr kumimoji="0" lang="ja-JP" altLang="en-US" sz="3000" b="1" kern="0" dirty="0">
                  <a:solidFill>
                    <a:prstClr val="white"/>
                  </a:solidFill>
                  <a:latin typeface="Calibri"/>
                  <a:ea typeface="Meiryo UI"/>
                </a:endParaRPr>
              </a:p>
            </p:txBody>
          </p:sp>
        </p:grpSp>
        <p:pic>
          <p:nvPicPr>
            <p:cNvPr id="126" name="Picture 2" descr="C:\Users\toa27839.TOA\AppData\Local\Temp\notesEA312D\Bubble_material_noshadow-01.png"/>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21" name="角丸四角形 20"/>
          <p:cNvSpPr/>
          <p:nvPr/>
        </p:nvSpPr>
        <p:spPr>
          <a:xfrm>
            <a:off x="9458444" y="1354622"/>
            <a:ext cx="4746017" cy="1207913"/>
          </a:xfrm>
          <a:prstGeom prst="roundRect">
            <a:avLst>
              <a:gd name="adj" fmla="val 9607"/>
            </a:avLst>
          </a:prstGeom>
          <a:solidFill>
            <a:schemeClr val="accent6">
              <a:lumMod val="20000"/>
              <a:lumOff val="8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pic>
        <p:nvPicPr>
          <p:cNvPr id="89" name="Picture 5"/>
          <p:cNvPicPr>
            <a:picLocks noChangeAspect="1" noChangeArrowheads="1"/>
          </p:cNvPicPr>
          <p:nvPr/>
        </p:nvPicPr>
        <p:blipFill>
          <a:blip r:embed="rId4"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2" name="Picture 3"/>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17470" y="1779142"/>
            <a:ext cx="365435" cy="47409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83" name="グループ化 82"/>
          <p:cNvGrpSpPr/>
          <p:nvPr/>
        </p:nvGrpSpPr>
        <p:grpSpPr>
          <a:xfrm>
            <a:off x="3712519" y="2136845"/>
            <a:ext cx="549985" cy="440398"/>
            <a:chOff x="2843809" y="2806680"/>
            <a:chExt cx="1684580" cy="1348529"/>
          </a:xfrm>
        </p:grpSpPr>
        <p:pic>
          <p:nvPicPr>
            <p:cNvPr id="84" name="Picture 3" descr="H:\TCL\Products\Products data\VX\VX-2000\Pict\rm200xf_pn1e.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2843809" y="2859782"/>
              <a:ext cx="871198" cy="1295427"/>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4" descr="H:\TCL\Products\Products data\VM\VM-3000\Pict\rm320f_pf1e.jp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3715535" y="2806680"/>
              <a:ext cx="812854" cy="107559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7" name="グループ化 46"/>
          <p:cNvGrpSpPr/>
          <p:nvPr/>
        </p:nvGrpSpPr>
        <p:grpSpPr>
          <a:xfrm>
            <a:off x="4741588" y="3982174"/>
            <a:ext cx="1949804" cy="1875326"/>
            <a:chOff x="2076251" y="2361962"/>
            <a:chExt cx="1074148" cy="1032813"/>
          </a:xfrm>
        </p:grpSpPr>
        <p:grpSp>
          <p:nvGrpSpPr>
            <p:cNvPr id="48" name="グループ化 47"/>
            <p:cNvGrpSpPr/>
            <p:nvPr/>
          </p:nvGrpSpPr>
          <p:grpSpPr>
            <a:xfrm>
              <a:off x="2076251" y="2361962"/>
              <a:ext cx="1074148" cy="1032813"/>
              <a:chOff x="2076251" y="2361962"/>
              <a:chExt cx="1074148" cy="1032813"/>
            </a:xfrm>
          </p:grpSpPr>
          <p:pic>
            <p:nvPicPr>
              <p:cNvPr id="50" name="Picture 3"/>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076251" y="2361962"/>
                <a:ext cx="1074148" cy="10115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1" name="テキスト ボックス 50"/>
              <p:cNvSpPr txBox="1"/>
              <p:nvPr/>
            </p:nvSpPr>
            <p:spPr>
              <a:xfrm>
                <a:off x="2761861" y="3250697"/>
                <a:ext cx="327420" cy="144078"/>
              </a:xfrm>
              <a:prstGeom prst="rect">
                <a:avLst/>
              </a:prstGeom>
              <a:solidFill>
                <a:schemeClr val="bg1">
                  <a:lumMod val="50000"/>
                </a:schemeClr>
              </a:solidFill>
            </p:spPr>
            <p:style>
              <a:lnRef idx="0">
                <a:schemeClr val="dk1"/>
              </a:lnRef>
              <a:fillRef idx="3">
                <a:schemeClr val="dk1"/>
              </a:fillRef>
              <a:effectRef idx="3">
                <a:schemeClr val="dk1"/>
              </a:effectRef>
              <a:fontRef idx="minor">
                <a:schemeClr val="lt1"/>
              </a:fontRef>
            </p:style>
            <p:txBody>
              <a:bodyPr wrap="square" rtlCol="0">
                <a:spAutoFit/>
              </a:bodyPr>
              <a:lstStyle/>
              <a:p>
                <a:pPr defTabSz="1371874" fontAlgn="auto">
                  <a:spcBef>
                    <a:spcPts val="0"/>
                  </a:spcBef>
                  <a:spcAft>
                    <a:spcPts val="0"/>
                  </a:spcAft>
                  <a:defRPr/>
                </a:pPr>
                <a:endParaRPr kumimoji="0" lang="ja-JP" altLang="en-US" sz="1100" kern="0" dirty="0">
                  <a:solidFill>
                    <a:srgbClr val="FF0000"/>
                  </a:solidFill>
                  <a:latin typeface="Microsoft Sans Serif"/>
                  <a:ea typeface="HG丸ｺﾞｼｯｸM-PRO"/>
                </a:endParaRPr>
              </a:p>
            </p:txBody>
          </p:sp>
        </p:grpSp>
        <p:sp>
          <p:nvSpPr>
            <p:cNvPr id="49" name="正方形/長方形 48"/>
            <p:cNvSpPr/>
            <p:nvPr/>
          </p:nvSpPr>
          <p:spPr>
            <a:xfrm>
              <a:off x="2323765" y="3230052"/>
              <a:ext cx="378419" cy="150759"/>
            </a:xfrm>
            <a:prstGeom prst="rect">
              <a:avLst/>
            </a:prstGeom>
            <a:solidFill>
              <a:srgbClr val="D8D8D8">
                <a:lumMod val="50000"/>
              </a:srgbClr>
            </a:solidFill>
            <a:ln w="25400" cap="flat" cmpd="sng" algn="ctr">
              <a:noFill/>
              <a:prstDash val="solid"/>
            </a:ln>
            <a:effectLst>
              <a:softEdge rad="31750"/>
            </a:effectLst>
          </p:spPr>
          <p:txBody>
            <a:bodyPr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grpSp>
      <p:sp>
        <p:nvSpPr>
          <p:cNvPr id="54" name="角丸四角形 53"/>
          <p:cNvSpPr/>
          <p:nvPr/>
        </p:nvSpPr>
        <p:spPr>
          <a:xfrm>
            <a:off x="6361955" y="4007229"/>
            <a:ext cx="218494" cy="1544141"/>
          </a:xfrm>
          <a:prstGeom prst="roundRect">
            <a:avLst/>
          </a:prstGeom>
          <a:noFill/>
          <a:ln w="12700" cap="flat" cmpd="sng" algn="ctr">
            <a:solidFill>
              <a:srgbClr val="F79646">
                <a:lumMod val="75000"/>
              </a:srgbClr>
            </a:solidFill>
            <a:prstDash val="solid"/>
          </a:ln>
          <a:effectLst>
            <a:outerShdw blurRad="50800" dist="38100" dir="8100000" algn="tr" rotWithShape="0">
              <a:prstClr val="black">
                <a:alpha val="40000"/>
              </a:prstClr>
            </a:outerShdw>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sp>
        <p:nvSpPr>
          <p:cNvPr id="55" name="フリーフォーム 54"/>
          <p:cNvSpPr/>
          <p:nvPr/>
        </p:nvSpPr>
        <p:spPr>
          <a:xfrm>
            <a:off x="4262503" y="3765268"/>
            <a:ext cx="1144322" cy="798971"/>
          </a:xfrm>
          <a:custGeom>
            <a:avLst/>
            <a:gdLst>
              <a:gd name="connsiteX0" fmla="*/ 0 w 1709530"/>
              <a:gd name="connsiteY0" fmla="*/ 0 h 168965"/>
              <a:gd name="connsiteX1" fmla="*/ 1580322 w 1709530"/>
              <a:gd name="connsiteY1" fmla="*/ 0 h 168965"/>
              <a:gd name="connsiteX2" fmla="*/ 1709530 w 1709530"/>
              <a:gd name="connsiteY2" fmla="*/ 168965 h 168965"/>
            </a:gdLst>
            <a:ahLst/>
            <a:cxnLst>
              <a:cxn ang="0">
                <a:pos x="connsiteX0" y="connsiteY0"/>
              </a:cxn>
              <a:cxn ang="0">
                <a:pos x="connsiteX1" y="connsiteY1"/>
              </a:cxn>
              <a:cxn ang="0">
                <a:pos x="connsiteX2" y="connsiteY2"/>
              </a:cxn>
            </a:cxnLst>
            <a:rect l="l" t="t" r="r" b="b"/>
            <a:pathLst>
              <a:path w="1709530" h="168965">
                <a:moveTo>
                  <a:pt x="0" y="0"/>
                </a:moveTo>
                <a:lnTo>
                  <a:pt x="1580322" y="0"/>
                </a:lnTo>
                <a:lnTo>
                  <a:pt x="1709530" y="168965"/>
                </a:lnTo>
              </a:path>
            </a:pathLst>
          </a:custGeom>
          <a:noFill/>
          <a:ln w="12700" cap="flat" cmpd="sng" algn="ctr">
            <a:solidFill>
              <a:srgbClr val="C00000"/>
            </a:solidFill>
            <a:prstDash val="solid"/>
          </a:ln>
          <a:effectLst>
            <a:outerShdw blurRad="50800" dist="38100" dir="8100000" algn="tr" rotWithShape="0">
              <a:prstClr val="black">
                <a:alpha val="40000"/>
              </a:prstClr>
            </a:outerShdw>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sp>
        <p:nvSpPr>
          <p:cNvPr id="58" name="正方形/長方形 57"/>
          <p:cNvSpPr/>
          <p:nvPr/>
        </p:nvSpPr>
        <p:spPr>
          <a:xfrm>
            <a:off x="4792471" y="4290499"/>
            <a:ext cx="352493" cy="273740"/>
          </a:xfrm>
          <a:prstGeom prst="rect">
            <a:avLst/>
          </a:prstGeom>
          <a:solidFill>
            <a:srgbClr val="D8D8D8">
              <a:lumMod val="50000"/>
            </a:srgbClr>
          </a:solidFill>
          <a:ln w="25400" cap="flat" cmpd="sng" algn="ctr">
            <a:noFill/>
            <a:prstDash val="solid"/>
          </a:ln>
          <a:effectLst>
            <a:softEdge rad="31750"/>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graphicFrame>
        <p:nvGraphicFramePr>
          <p:cNvPr id="62" name="表 61"/>
          <p:cNvGraphicFramePr>
            <a:graphicFrameLocks noGrp="1"/>
          </p:cNvGraphicFramePr>
          <p:nvPr>
            <p:extLst>
              <p:ext uri="{D42A27DB-BD31-4B8C-83A1-F6EECF244321}">
                <p14:modId xmlns:p14="http://schemas.microsoft.com/office/powerpoint/2010/main" val="639651270"/>
              </p:ext>
            </p:extLst>
          </p:nvPr>
        </p:nvGraphicFramePr>
        <p:xfrm>
          <a:off x="8587951" y="3210874"/>
          <a:ext cx="2227864" cy="432226"/>
        </p:xfrm>
        <a:graphic>
          <a:graphicData uri="http://schemas.openxmlformats.org/drawingml/2006/table">
            <a:tbl>
              <a:tblPr/>
              <a:tblGrid>
                <a:gridCol w="1819370">
                  <a:extLst>
                    <a:ext uri="{9D8B030D-6E8A-4147-A177-3AD203B41FA5}">
                      <a16:colId xmlns:a16="http://schemas.microsoft.com/office/drawing/2014/main" val="20000"/>
                    </a:ext>
                  </a:extLst>
                </a:gridCol>
                <a:gridCol w="408494">
                  <a:extLst>
                    <a:ext uri="{9D8B030D-6E8A-4147-A177-3AD203B41FA5}">
                      <a16:colId xmlns:a16="http://schemas.microsoft.com/office/drawing/2014/main" val="20001"/>
                    </a:ext>
                  </a:extLst>
                </a:gridCol>
              </a:tblGrid>
              <a:tr h="432226">
                <a:tc>
                  <a:txBody>
                    <a:bodyPr/>
                    <a:lstStyle>
                      <a:lvl1pPr marL="0" algn="l" defTabSz="914354" rtl="0" eaLnBrk="1" latinLnBrk="0" hangingPunct="1">
                        <a:defRPr kumimoji="1" sz="1800" kern="1200">
                          <a:solidFill>
                            <a:schemeClr val="tx1"/>
                          </a:solidFill>
                          <a:latin typeface="Calibri"/>
                          <a:ea typeface="Meiryo UI"/>
                        </a:defRPr>
                      </a:lvl1pPr>
                      <a:lvl2pPr marL="457177" algn="l" defTabSz="914354" rtl="0" eaLnBrk="1" latinLnBrk="0" hangingPunct="1">
                        <a:defRPr kumimoji="1" sz="1800" kern="1200">
                          <a:solidFill>
                            <a:schemeClr val="tx1"/>
                          </a:solidFill>
                          <a:latin typeface="Calibri"/>
                          <a:ea typeface="Meiryo UI"/>
                        </a:defRPr>
                      </a:lvl2pPr>
                      <a:lvl3pPr marL="914354" algn="l" defTabSz="914354" rtl="0" eaLnBrk="1" latinLnBrk="0" hangingPunct="1">
                        <a:defRPr kumimoji="1" sz="1800" kern="1200">
                          <a:solidFill>
                            <a:schemeClr val="tx1"/>
                          </a:solidFill>
                          <a:latin typeface="Calibri"/>
                          <a:ea typeface="Meiryo UI"/>
                        </a:defRPr>
                      </a:lvl3pPr>
                      <a:lvl4pPr marL="1371531" algn="l" defTabSz="914354" rtl="0" eaLnBrk="1" latinLnBrk="0" hangingPunct="1">
                        <a:defRPr kumimoji="1" sz="1800" kern="1200">
                          <a:solidFill>
                            <a:schemeClr val="tx1"/>
                          </a:solidFill>
                          <a:latin typeface="Calibri"/>
                          <a:ea typeface="Meiryo UI"/>
                        </a:defRPr>
                      </a:lvl4pPr>
                      <a:lvl5pPr marL="1828709" algn="l" defTabSz="914354" rtl="0" eaLnBrk="1" latinLnBrk="0" hangingPunct="1">
                        <a:defRPr kumimoji="1" sz="1800" kern="1200">
                          <a:solidFill>
                            <a:schemeClr val="tx1"/>
                          </a:solidFill>
                          <a:latin typeface="Calibri"/>
                          <a:ea typeface="Meiryo UI"/>
                        </a:defRPr>
                      </a:lvl5pPr>
                      <a:lvl6pPr marL="2285886" algn="l" defTabSz="914354" rtl="0" eaLnBrk="1" latinLnBrk="0" hangingPunct="1">
                        <a:defRPr kumimoji="1" sz="1800" kern="1200">
                          <a:solidFill>
                            <a:schemeClr val="tx1"/>
                          </a:solidFill>
                          <a:latin typeface="Calibri"/>
                          <a:ea typeface="Meiryo UI"/>
                        </a:defRPr>
                      </a:lvl6pPr>
                      <a:lvl7pPr marL="2743063" algn="l" defTabSz="914354" rtl="0" eaLnBrk="1" latinLnBrk="0" hangingPunct="1">
                        <a:defRPr kumimoji="1" sz="1800" kern="1200">
                          <a:solidFill>
                            <a:schemeClr val="tx1"/>
                          </a:solidFill>
                          <a:latin typeface="Calibri"/>
                          <a:ea typeface="Meiryo UI"/>
                        </a:defRPr>
                      </a:lvl7pPr>
                      <a:lvl8pPr marL="3200240" algn="l" defTabSz="914354" rtl="0" eaLnBrk="1" latinLnBrk="0" hangingPunct="1">
                        <a:defRPr kumimoji="1" sz="1800" kern="1200">
                          <a:solidFill>
                            <a:schemeClr val="tx1"/>
                          </a:solidFill>
                          <a:latin typeface="Calibri"/>
                          <a:ea typeface="Meiryo UI"/>
                        </a:defRPr>
                      </a:lvl8pPr>
                      <a:lvl9pPr marL="3657417" algn="l" defTabSz="914354" rtl="0" eaLnBrk="1" latinLnBrk="0" hangingPunct="1">
                        <a:defRPr kumimoji="1" sz="1800" kern="1200">
                          <a:solidFill>
                            <a:schemeClr val="tx1"/>
                          </a:solidFill>
                          <a:latin typeface="Calibri"/>
                          <a:ea typeface="Meiryo UI"/>
                        </a:defRPr>
                      </a:lvl9pPr>
                    </a:lstStyle>
                    <a:p>
                      <a:pPr algn="l" fontAlgn="ctr"/>
                      <a:r>
                        <a:rPr lang="en-US" sz="1500" b="1" i="0" u="none" strike="noStrike" dirty="0">
                          <a:solidFill>
                            <a:schemeClr val="accent6">
                              <a:lumMod val="75000"/>
                            </a:schemeClr>
                          </a:solidFill>
                          <a:effectLst/>
                          <a:latin typeface="+mn-lt"/>
                        </a:rPr>
                        <a:t> Zone</a:t>
                      </a:r>
                      <a:r>
                        <a:rPr lang="en-US" sz="1500" b="1" i="0" u="none" strike="noStrike" baseline="0" dirty="0">
                          <a:solidFill>
                            <a:schemeClr val="accent6">
                              <a:lumMod val="75000"/>
                            </a:schemeClr>
                          </a:solidFill>
                          <a:effectLst/>
                          <a:latin typeface="+mn-lt"/>
                        </a:rPr>
                        <a:t> selection</a:t>
                      </a:r>
                      <a:endParaRPr lang="en-US" sz="1500" b="1" i="0" u="none" strike="noStrike" dirty="0">
                        <a:solidFill>
                          <a:schemeClr val="accent6">
                            <a:lumMod val="75000"/>
                          </a:schemeClr>
                        </a:solidFill>
                        <a:effectLst/>
                        <a:latin typeface="+mn-lt"/>
                      </a:endParaRP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srgbClr val="F79646">
                              <a:lumMod val="75000"/>
                            </a:srgbClr>
                          </a:solidFill>
                          <a:effectLst/>
                          <a:uLnTx/>
                          <a:uFillTx/>
                          <a:latin typeface="+mn-lt"/>
                          <a:ea typeface="+mn-ea"/>
                          <a:cs typeface="+mn-cs"/>
                        </a:rPr>
                        <a:t>1</a:t>
                      </a:r>
                      <a:r>
                        <a:rPr kumimoji="1" lang="en-US" altLang="ja-JP" sz="1500" b="0" i="0" u="none" strike="noStrike" kern="1200" cap="none" spc="0" normalizeH="0" baseline="30000" noProof="0" dirty="0">
                          <a:ln>
                            <a:noFill/>
                          </a:ln>
                          <a:solidFill>
                            <a:srgbClr val="F79646">
                              <a:lumMod val="75000"/>
                            </a:srgbClr>
                          </a:solidFill>
                          <a:effectLst/>
                          <a:uLnTx/>
                          <a:uFillTx/>
                          <a:latin typeface="+mn-lt"/>
                          <a:ea typeface="+mn-ea"/>
                          <a:cs typeface="+mn-cs"/>
                        </a:rPr>
                        <a:t>st</a:t>
                      </a:r>
                      <a:endParaRPr kumimoji="1" lang="en-US" altLang="ja-JP" sz="1500" b="0" i="0" u="none" strike="noStrike" kern="1200" cap="none" spc="0" normalizeH="0" baseline="0" noProof="0" dirty="0">
                        <a:ln>
                          <a:noFill/>
                        </a:ln>
                        <a:solidFill>
                          <a:srgbClr val="F79646">
                            <a:lumMod val="75000"/>
                          </a:srgbClr>
                        </a:solidFill>
                        <a:effectLst/>
                        <a:uLnTx/>
                        <a:uFillTx/>
                        <a:latin typeface="+mn-lt"/>
                        <a:ea typeface="+mn-ea"/>
                        <a:cs typeface="+mn-cs"/>
                      </a:endParaRP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extLst>
                  <a:ext uri="{0D108BD9-81ED-4DB2-BD59-A6C34878D82A}">
                    <a16:rowId xmlns:a16="http://schemas.microsoft.com/office/drawing/2014/main" val="10000"/>
                  </a:ext>
                </a:extLst>
              </a:tr>
            </a:tbl>
          </a:graphicData>
        </a:graphic>
      </p:graphicFrame>
      <p:pic>
        <p:nvPicPr>
          <p:cNvPr id="68" name="Picture 3"/>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a:stretch/>
        </p:blipFill>
        <p:spPr bwMode="auto">
          <a:xfrm>
            <a:off x="6756517" y="3960658"/>
            <a:ext cx="974903" cy="15907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9" name="フリーフォーム 68"/>
          <p:cNvSpPr/>
          <p:nvPr/>
        </p:nvSpPr>
        <p:spPr>
          <a:xfrm flipH="1">
            <a:off x="6382511" y="3426988"/>
            <a:ext cx="2181430" cy="568198"/>
          </a:xfrm>
          <a:custGeom>
            <a:avLst/>
            <a:gdLst>
              <a:gd name="connsiteX0" fmla="*/ 0 w 1709530"/>
              <a:gd name="connsiteY0" fmla="*/ 0 h 168965"/>
              <a:gd name="connsiteX1" fmla="*/ 1580322 w 1709530"/>
              <a:gd name="connsiteY1" fmla="*/ 0 h 168965"/>
              <a:gd name="connsiteX2" fmla="*/ 1709530 w 1709530"/>
              <a:gd name="connsiteY2" fmla="*/ 168965 h 168965"/>
            </a:gdLst>
            <a:ahLst/>
            <a:cxnLst>
              <a:cxn ang="0">
                <a:pos x="connsiteX0" y="connsiteY0"/>
              </a:cxn>
              <a:cxn ang="0">
                <a:pos x="connsiteX1" y="connsiteY1"/>
              </a:cxn>
              <a:cxn ang="0">
                <a:pos x="connsiteX2" y="connsiteY2"/>
              </a:cxn>
            </a:cxnLst>
            <a:rect l="l" t="t" r="r" b="b"/>
            <a:pathLst>
              <a:path w="1709530" h="168965">
                <a:moveTo>
                  <a:pt x="0" y="0"/>
                </a:moveTo>
                <a:lnTo>
                  <a:pt x="1580322" y="0"/>
                </a:lnTo>
                <a:lnTo>
                  <a:pt x="1709530" y="168965"/>
                </a:lnTo>
              </a:path>
            </a:pathLst>
          </a:custGeom>
          <a:noFill/>
          <a:ln w="12700" cap="flat" cmpd="sng" algn="ctr">
            <a:solidFill>
              <a:srgbClr val="F79646">
                <a:lumMod val="75000"/>
              </a:srgbClr>
            </a:solidFill>
            <a:prstDash val="solid"/>
          </a:ln>
          <a:effectLst>
            <a:outerShdw blurRad="50800" dist="38100" dir="8100000" algn="tr" rotWithShape="0">
              <a:prstClr val="black">
                <a:alpha val="40000"/>
              </a:prstClr>
            </a:outerShdw>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graphicFrame>
        <p:nvGraphicFramePr>
          <p:cNvPr id="70" name="表 69"/>
          <p:cNvGraphicFramePr>
            <a:graphicFrameLocks noGrp="1"/>
          </p:cNvGraphicFramePr>
          <p:nvPr>
            <p:extLst>
              <p:ext uri="{D42A27DB-BD31-4B8C-83A1-F6EECF244321}">
                <p14:modId xmlns:p14="http://schemas.microsoft.com/office/powerpoint/2010/main" val="1140873252"/>
              </p:ext>
            </p:extLst>
          </p:nvPr>
        </p:nvGraphicFramePr>
        <p:xfrm>
          <a:off x="8600327" y="3917461"/>
          <a:ext cx="2215488" cy="1231064"/>
        </p:xfrm>
        <a:graphic>
          <a:graphicData uri="http://schemas.openxmlformats.org/drawingml/2006/table">
            <a:tbl>
              <a:tblPr/>
              <a:tblGrid>
                <a:gridCol w="1823277">
                  <a:extLst>
                    <a:ext uri="{9D8B030D-6E8A-4147-A177-3AD203B41FA5}">
                      <a16:colId xmlns:a16="http://schemas.microsoft.com/office/drawing/2014/main" val="20000"/>
                    </a:ext>
                  </a:extLst>
                </a:gridCol>
                <a:gridCol w="392211">
                  <a:extLst>
                    <a:ext uri="{9D8B030D-6E8A-4147-A177-3AD203B41FA5}">
                      <a16:colId xmlns:a16="http://schemas.microsoft.com/office/drawing/2014/main" val="20001"/>
                    </a:ext>
                  </a:extLst>
                </a:gridCol>
              </a:tblGrid>
              <a:tr h="385087">
                <a:tc>
                  <a:txBody>
                    <a:bodyPr/>
                    <a:lstStyle>
                      <a:lvl1pPr marL="0" algn="l" defTabSz="914354" rtl="0" eaLnBrk="1" latinLnBrk="0" hangingPunct="1">
                        <a:defRPr kumimoji="1" sz="1800" kern="1200">
                          <a:solidFill>
                            <a:schemeClr val="tx1"/>
                          </a:solidFill>
                          <a:latin typeface="Calibri"/>
                          <a:ea typeface="Meiryo UI"/>
                        </a:defRPr>
                      </a:lvl1pPr>
                      <a:lvl2pPr marL="457177" algn="l" defTabSz="914354" rtl="0" eaLnBrk="1" latinLnBrk="0" hangingPunct="1">
                        <a:defRPr kumimoji="1" sz="1800" kern="1200">
                          <a:solidFill>
                            <a:schemeClr val="tx1"/>
                          </a:solidFill>
                          <a:latin typeface="Calibri"/>
                          <a:ea typeface="Meiryo UI"/>
                        </a:defRPr>
                      </a:lvl2pPr>
                      <a:lvl3pPr marL="914354" algn="l" defTabSz="914354" rtl="0" eaLnBrk="1" latinLnBrk="0" hangingPunct="1">
                        <a:defRPr kumimoji="1" sz="1800" kern="1200">
                          <a:solidFill>
                            <a:schemeClr val="tx1"/>
                          </a:solidFill>
                          <a:latin typeface="Calibri"/>
                          <a:ea typeface="Meiryo UI"/>
                        </a:defRPr>
                      </a:lvl3pPr>
                      <a:lvl4pPr marL="1371531" algn="l" defTabSz="914354" rtl="0" eaLnBrk="1" latinLnBrk="0" hangingPunct="1">
                        <a:defRPr kumimoji="1" sz="1800" kern="1200">
                          <a:solidFill>
                            <a:schemeClr val="tx1"/>
                          </a:solidFill>
                          <a:latin typeface="Calibri"/>
                          <a:ea typeface="Meiryo UI"/>
                        </a:defRPr>
                      </a:lvl4pPr>
                      <a:lvl5pPr marL="1828709" algn="l" defTabSz="914354" rtl="0" eaLnBrk="1" latinLnBrk="0" hangingPunct="1">
                        <a:defRPr kumimoji="1" sz="1800" kern="1200">
                          <a:solidFill>
                            <a:schemeClr val="tx1"/>
                          </a:solidFill>
                          <a:latin typeface="Calibri"/>
                          <a:ea typeface="Meiryo UI"/>
                        </a:defRPr>
                      </a:lvl5pPr>
                      <a:lvl6pPr marL="2285886" algn="l" defTabSz="914354" rtl="0" eaLnBrk="1" latinLnBrk="0" hangingPunct="1">
                        <a:defRPr kumimoji="1" sz="1800" kern="1200">
                          <a:solidFill>
                            <a:schemeClr val="tx1"/>
                          </a:solidFill>
                          <a:latin typeface="Calibri"/>
                          <a:ea typeface="Meiryo UI"/>
                        </a:defRPr>
                      </a:lvl6pPr>
                      <a:lvl7pPr marL="2743063" algn="l" defTabSz="914354" rtl="0" eaLnBrk="1" latinLnBrk="0" hangingPunct="1">
                        <a:defRPr kumimoji="1" sz="1800" kern="1200">
                          <a:solidFill>
                            <a:schemeClr val="tx1"/>
                          </a:solidFill>
                          <a:latin typeface="Calibri"/>
                          <a:ea typeface="Meiryo UI"/>
                        </a:defRPr>
                      </a:lvl7pPr>
                      <a:lvl8pPr marL="3200240" algn="l" defTabSz="914354" rtl="0" eaLnBrk="1" latinLnBrk="0" hangingPunct="1">
                        <a:defRPr kumimoji="1" sz="1800" kern="1200">
                          <a:solidFill>
                            <a:schemeClr val="tx1"/>
                          </a:solidFill>
                          <a:latin typeface="Calibri"/>
                          <a:ea typeface="Meiryo UI"/>
                        </a:defRPr>
                      </a:lvl8pPr>
                      <a:lvl9pPr marL="3657417" algn="l" defTabSz="914354" rtl="0" eaLnBrk="1" latinLnBrk="0" hangingPunct="1">
                        <a:defRPr kumimoji="1" sz="1800" kern="1200">
                          <a:solidFill>
                            <a:schemeClr val="tx1"/>
                          </a:solidFill>
                          <a:latin typeface="Calibri"/>
                          <a:ea typeface="Meiryo UI"/>
                        </a:defRPr>
                      </a:lvl9pPr>
                    </a:lstStyle>
                    <a:p>
                      <a:pPr algn="l" fontAlgn="ctr"/>
                      <a:r>
                        <a:rPr lang="en-US" sz="1500" b="1" i="0" u="none" strike="noStrike" dirty="0">
                          <a:solidFill>
                            <a:schemeClr val="accent6">
                              <a:lumMod val="75000"/>
                            </a:schemeClr>
                          </a:solidFill>
                          <a:effectLst/>
                          <a:latin typeface="+mn-lt"/>
                        </a:rPr>
                        <a:t> Talk </a:t>
                      </a:r>
                      <a:r>
                        <a:rPr lang="en-US" sz="1200" b="0" i="0" u="none" strike="noStrike" dirty="0">
                          <a:solidFill>
                            <a:schemeClr val="accent6">
                              <a:lumMod val="75000"/>
                            </a:schemeClr>
                          </a:solidFill>
                          <a:effectLst/>
                          <a:latin typeface="+mn-lt"/>
                        </a:rPr>
                        <a:t>MIC on</a:t>
                      </a: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tc rowSpan="3">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srgbClr val="F79646">
                              <a:lumMod val="75000"/>
                            </a:srgbClr>
                          </a:solidFill>
                          <a:effectLst/>
                          <a:uLnTx/>
                          <a:uFillTx/>
                          <a:latin typeface="+mn-lt"/>
                          <a:ea typeface="+mn-ea"/>
                          <a:cs typeface="+mn-cs"/>
                        </a:rPr>
                        <a:t>2</a:t>
                      </a:r>
                      <a:r>
                        <a:rPr kumimoji="1" lang="en-US" altLang="ja-JP" sz="1500" b="0" i="0" u="none" strike="noStrike" kern="1200" cap="none" spc="0" normalizeH="0" baseline="30000" noProof="0" dirty="0">
                          <a:ln>
                            <a:noFill/>
                          </a:ln>
                          <a:solidFill>
                            <a:srgbClr val="F79646">
                              <a:lumMod val="75000"/>
                            </a:srgbClr>
                          </a:solidFill>
                          <a:effectLst/>
                          <a:uLnTx/>
                          <a:uFillTx/>
                          <a:latin typeface="+mn-lt"/>
                          <a:ea typeface="+mn-ea"/>
                          <a:cs typeface="+mn-cs"/>
                        </a:rPr>
                        <a:t>nd</a:t>
                      </a:r>
                      <a:endParaRPr kumimoji="1" lang="en-US" altLang="ja-JP" sz="1500" b="0" i="0" u="none" strike="noStrike" kern="1200" cap="none" spc="0" normalizeH="0" baseline="0" noProof="0" dirty="0">
                        <a:ln>
                          <a:noFill/>
                        </a:ln>
                        <a:solidFill>
                          <a:srgbClr val="F79646">
                            <a:lumMod val="75000"/>
                          </a:srgbClr>
                        </a:solidFill>
                        <a:effectLst/>
                        <a:uLnTx/>
                        <a:uFillTx/>
                        <a:latin typeface="+mn-lt"/>
                        <a:ea typeface="+mn-ea"/>
                        <a:cs typeface="+mn-cs"/>
                      </a:endParaRPr>
                    </a:p>
                    <a:p>
                      <a:pPr algn="l" fontAlgn="ctr"/>
                      <a:endParaRPr lang="en-US" sz="1500" b="1" i="0" u="none" strike="noStrike" dirty="0">
                        <a:solidFill>
                          <a:schemeClr val="accent6">
                            <a:lumMod val="75000"/>
                          </a:schemeClr>
                        </a:solidFill>
                        <a:effectLst/>
                        <a:latin typeface="+mn-lt"/>
                      </a:endParaRP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extLst>
                  <a:ext uri="{0D108BD9-81ED-4DB2-BD59-A6C34878D82A}">
                    <a16:rowId xmlns:a16="http://schemas.microsoft.com/office/drawing/2014/main" val="10000"/>
                  </a:ext>
                </a:extLst>
              </a:tr>
              <a:tr h="394622">
                <a:tc>
                  <a:txBody>
                    <a:bodyPr/>
                    <a:lstStyle>
                      <a:lvl1pPr marL="0" algn="l" defTabSz="914354" rtl="0" eaLnBrk="1" latinLnBrk="0" hangingPunct="1">
                        <a:defRPr kumimoji="1" sz="1800" kern="1200">
                          <a:solidFill>
                            <a:schemeClr val="tx1"/>
                          </a:solidFill>
                          <a:latin typeface="Calibri"/>
                          <a:ea typeface="Meiryo UI"/>
                        </a:defRPr>
                      </a:lvl1pPr>
                      <a:lvl2pPr marL="457177" algn="l" defTabSz="914354" rtl="0" eaLnBrk="1" latinLnBrk="0" hangingPunct="1">
                        <a:defRPr kumimoji="1" sz="1800" kern="1200">
                          <a:solidFill>
                            <a:schemeClr val="tx1"/>
                          </a:solidFill>
                          <a:latin typeface="Calibri"/>
                          <a:ea typeface="Meiryo UI"/>
                        </a:defRPr>
                      </a:lvl2pPr>
                      <a:lvl3pPr marL="914354" algn="l" defTabSz="914354" rtl="0" eaLnBrk="1" latinLnBrk="0" hangingPunct="1">
                        <a:defRPr kumimoji="1" sz="1800" kern="1200">
                          <a:solidFill>
                            <a:schemeClr val="tx1"/>
                          </a:solidFill>
                          <a:latin typeface="Calibri"/>
                          <a:ea typeface="Meiryo UI"/>
                        </a:defRPr>
                      </a:lvl3pPr>
                      <a:lvl4pPr marL="1371531" algn="l" defTabSz="914354" rtl="0" eaLnBrk="1" latinLnBrk="0" hangingPunct="1">
                        <a:defRPr kumimoji="1" sz="1800" kern="1200">
                          <a:solidFill>
                            <a:schemeClr val="tx1"/>
                          </a:solidFill>
                          <a:latin typeface="Calibri"/>
                          <a:ea typeface="Meiryo UI"/>
                        </a:defRPr>
                      </a:lvl4pPr>
                      <a:lvl5pPr marL="1828709" algn="l" defTabSz="914354" rtl="0" eaLnBrk="1" latinLnBrk="0" hangingPunct="1">
                        <a:defRPr kumimoji="1" sz="1800" kern="1200">
                          <a:solidFill>
                            <a:schemeClr val="tx1"/>
                          </a:solidFill>
                          <a:latin typeface="Calibri"/>
                          <a:ea typeface="Meiryo UI"/>
                        </a:defRPr>
                      </a:lvl5pPr>
                      <a:lvl6pPr marL="2285886" algn="l" defTabSz="914354" rtl="0" eaLnBrk="1" latinLnBrk="0" hangingPunct="1">
                        <a:defRPr kumimoji="1" sz="1800" kern="1200">
                          <a:solidFill>
                            <a:schemeClr val="tx1"/>
                          </a:solidFill>
                          <a:latin typeface="Calibri"/>
                          <a:ea typeface="Meiryo UI"/>
                        </a:defRPr>
                      </a:lvl6pPr>
                      <a:lvl7pPr marL="2743063" algn="l" defTabSz="914354" rtl="0" eaLnBrk="1" latinLnBrk="0" hangingPunct="1">
                        <a:defRPr kumimoji="1" sz="1800" kern="1200">
                          <a:solidFill>
                            <a:schemeClr val="tx1"/>
                          </a:solidFill>
                          <a:latin typeface="Calibri"/>
                          <a:ea typeface="Meiryo UI"/>
                        </a:defRPr>
                      </a:lvl7pPr>
                      <a:lvl8pPr marL="3200240" algn="l" defTabSz="914354" rtl="0" eaLnBrk="1" latinLnBrk="0" hangingPunct="1">
                        <a:defRPr kumimoji="1" sz="1800" kern="1200">
                          <a:solidFill>
                            <a:schemeClr val="tx1"/>
                          </a:solidFill>
                          <a:latin typeface="Calibri"/>
                          <a:ea typeface="Meiryo UI"/>
                        </a:defRPr>
                      </a:lvl8pPr>
                      <a:lvl9pPr marL="3657417" algn="l" defTabSz="914354" rtl="0" eaLnBrk="1" latinLnBrk="0" hangingPunct="1">
                        <a:defRPr kumimoji="1" sz="1800" kern="1200">
                          <a:solidFill>
                            <a:schemeClr val="tx1"/>
                          </a:solidFill>
                          <a:latin typeface="Calibri"/>
                          <a:ea typeface="Meiryo UI"/>
                        </a:defRPr>
                      </a:lvl9pPr>
                    </a:lstStyle>
                    <a:p>
                      <a:pPr algn="l" fontAlgn="ctr"/>
                      <a:r>
                        <a:rPr lang="en-US" sz="1500" b="1" i="0" u="none" strike="noStrike" dirty="0">
                          <a:solidFill>
                            <a:schemeClr val="accent6">
                              <a:lumMod val="75000"/>
                            </a:schemeClr>
                          </a:solidFill>
                          <a:effectLst/>
                          <a:latin typeface="+mn-lt"/>
                        </a:rPr>
                        <a:t> Spot</a:t>
                      </a:r>
                      <a:r>
                        <a:rPr lang="en-US" sz="1500" b="1" i="0" u="none" strike="noStrike" baseline="0" dirty="0">
                          <a:solidFill>
                            <a:schemeClr val="accent6">
                              <a:lumMod val="75000"/>
                            </a:schemeClr>
                          </a:solidFill>
                          <a:effectLst/>
                          <a:latin typeface="+mn-lt"/>
                        </a:rPr>
                        <a:t> CM </a:t>
                      </a:r>
                      <a:r>
                        <a:rPr lang="en-US" sz="1200" b="0" i="0" u="none" strike="noStrike" baseline="0" dirty="0">
                          <a:solidFill>
                            <a:schemeClr val="accent6">
                              <a:lumMod val="75000"/>
                            </a:schemeClr>
                          </a:solidFill>
                          <a:effectLst/>
                          <a:latin typeface="+mn-lt"/>
                        </a:rPr>
                        <a:t>from inside EV</a:t>
                      </a:r>
                      <a:endParaRPr lang="ja-JP" altLang="en-US" sz="1400" b="0" i="0" u="none" strike="noStrike" dirty="0">
                        <a:solidFill>
                          <a:schemeClr val="accent6">
                            <a:lumMod val="75000"/>
                          </a:schemeClr>
                        </a:solidFill>
                        <a:effectLst/>
                        <a:latin typeface="+mn-lt"/>
                      </a:endParaRP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tc vMerge="1">
                  <a:txBody>
                    <a:bodyPr/>
                    <a:lstStyle/>
                    <a:p>
                      <a:pPr algn="l" fontAlgn="ctr"/>
                      <a:endParaRPr lang="ja-JP" altLang="en-US" sz="1000" b="1" i="0" u="none" strike="noStrike" dirty="0">
                        <a:solidFill>
                          <a:schemeClr val="accent6">
                            <a:lumMod val="75000"/>
                          </a:schemeClr>
                        </a:solidFill>
                        <a:effectLst/>
                        <a:latin typeface="+mn-lt"/>
                      </a:endParaRPr>
                    </a:p>
                  </a:txBody>
                  <a:tcPr marL="6261" marR="6261" marT="6261"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extLst>
                  <a:ext uri="{0D108BD9-81ED-4DB2-BD59-A6C34878D82A}">
                    <a16:rowId xmlns:a16="http://schemas.microsoft.com/office/drawing/2014/main" val="10001"/>
                  </a:ext>
                </a:extLst>
              </a:tr>
              <a:tr h="443914">
                <a:tc>
                  <a:txBody>
                    <a:bodyPr/>
                    <a:lstStyle>
                      <a:lvl1pPr marL="0" algn="l" defTabSz="914354" rtl="0" eaLnBrk="1" latinLnBrk="0" hangingPunct="1">
                        <a:defRPr kumimoji="1" sz="1800" kern="1200">
                          <a:solidFill>
                            <a:schemeClr val="tx1"/>
                          </a:solidFill>
                          <a:latin typeface="Calibri"/>
                          <a:ea typeface="Meiryo UI"/>
                        </a:defRPr>
                      </a:lvl1pPr>
                      <a:lvl2pPr marL="457177" algn="l" defTabSz="914354" rtl="0" eaLnBrk="1" latinLnBrk="0" hangingPunct="1">
                        <a:defRPr kumimoji="1" sz="1800" kern="1200">
                          <a:solidFill>
                            <a:schemeClr val="tx1"/>
                          </a:solidFill>
                          <a:latin typeface="Calibri"/>
                          <a:ea typeface="Meiryo UI"/>
                        </a:defRPr>
                      </a:lvl2pPr>
                      <a:lvl3pPr marL="914354" algn="l" defTabSz="914354" rtl="0" eaLnBrk="1" latinLnBrk="0" hangingPunct="1">
                        <a:defRPr kumimoji="1" sz="1800" kern="1200">
                          <a:solidFill>
                            <a:schemeClr val="tx1"/>
                          </a:solidFill>
                          <a:latin typeface="Calibri"/>
                          <a:ea typeface="Meiryo UI"/>
                        </a:defRPr>
                      </a:lvl3pPr>
                      <a:lvl4pPr marL="1371531" algn="l" defTabSz="914354" rtl="0" eaLnBrk="1" latinLnBrk="0" hangingPunct="1">
                        <a:defRPr kumimoji="1" sz="1800" kern="1200">
                          <a:solidFill>
                            <a:schemeClr val="tx1"/>
                          </a:solidFill>
                          <a:latin typeface="Calibri"/>
                          <a:ea typeface="Meiryo UI"/>
                        </a:defRPr>
                      </a:lvl4pPr>
                      <a:lvl5pPr marL="1828709" algn="l" defTabSz="914354" rtl="0" eaLnBrk="1" latinLnBrk="0" hangingPunct="1">
                        <a:defRPr kumimoji="1" sz="1800" kern="1200">
                          <a:solidFill>
                            <a:schemeClr val="tx1"/>
                          </a:solidFill>
                          <a:latin typeface="Calibri"/>
                          <a:ea typeface="Meiryo UI"/>
                        </a:defRPr>
                      </a:lvl5pPr>
                      <a:lvl6pPr marL="2285886" algn="l" defTabSz="914354" rtl="0" eaLnBrk="1" latinLnBrk="0" hangingPunct="1">
                        <a:defRPr kumimoji="1" sz="1800" kern="1200">
                          <a:solidFill>
                            <a:schemeClr val="tx1"/>
                          </a:solidFill>
                          <a:latin typeface="Calibri"/>
                          <a:ea typeface="Meiryo UI"/>
                        </a:defRPr>
                      </a:lvl6pPr>
                      <a:lvl7pPr marL="2743063" algn="l" defTabSz="914354" rtl="0" eaLnBrk="1" latinLnBrk="0" hangingPunct="1">
                        <a:defRPr kumimoji="1" sz="1800" kern="1200">
                          <a:solidFill>
                            <a:schemeClr val="tx1"/>
                          </a:solidFill>
                          <a:latin typeface="Calibri"/>
                          <a:ea typeface="Meiryo UI"/>
                        </a:defRPr>
                      </a:lvl7pPr>
                      <a:lvl8pPr marL="3200240" algn="l" defTabSz="914354" rtl="0" eaLnBrk="1" latinLnBrk="0" hangingPunct="1">
                        <a:defRPr kumimoji="1" sz="1800" kern="1200">
                          <a:solidFill>
                            <a:schemeClr val="tx1"/>
                          </a:solidFill>
                          <a:latin typeface="Calibri"/>
                          <a:ea typeface="Meiryo UI"/>
                        </a:defRPr>
                      </a:lvl8pPr>
                      <a:lvl9pPr marL="3657417" algn="l" defTabSz="914354" rtl="0" eaLnBrk="1" latinLnBrk="0" hangingPunct="1">
                        <a:defRPr kumimoji="1" sz="1800" kern="1200">
                          <a:solidFill>
                            <a:schemeClr val="tx1"/>
                          </a:solidFill>
                          <a:latin typeface="Calibri"/>
                          <a:ea typeface="Meiryo UI"/>
                        </a:defRPr>
                      </a:lvl9pPr>
                    </a:lstStyle>
                    <a:p>
                      <a:pPr algn="l" fontAlgn="ctr"/>
                      <a:r>
                        <a:rPr lang="en-US" altLang="ja-JP" sz="1500" b="1" i="0" u="none" strike="noStrike" dirty="0">
                          <a:solidFill>
                            <a:schemeClr val="accent6">
                              <a:lumMod val="75000"/>
                            </a:schemeClr>
                          </a:solidFill>
                          <a:effectLst/>
                          <a:latin typeface="+mn-lt"/>
                        </a:rPr>
                        <a:t> Control</a:t>
                      </a:r>
                      <a:r>
                        <a:rPr lang="en-US" altLang="ja-JP" sz="1500" b="1" i="0" u="none" strike="noStrike" baseline="0" dirty="0">
                          <a:solidFill>
                            <a:schemeClr val="accent6">
                              <a:lumMod val="75000"/>
                            </a:schemeClr>
                          </a:solidFill>
                          <a:effectLst/>
                          <a:latin typeface="+mn-lt"/>
                        </a:rPr>
                        <a:t> output (pulse)</a:t>
                      </a:r>
                      <a:br>
                        <a:rPr lang="en-US" altLang="ja-JP" sz="1400" b="0" i="0" u="none" strike="noStrike" baseline="0" dirty="0">
                          <a:solidFill>
                            <a:schemeClr val="accent6">
                              <a:lumMod val="75000"/>
                            </a:schemeClr>
                          </a:solidFill>
                          <a:effectLst/>
                          <a:latin typeface="+mn-lt"/>
                        </a:rPr>
                      </a:br>
                      <a:r>
                        <a:rPr lang="en-US" altLang="ja-JP" sz="1400" b="0" i="0" u="none" strike="noStrike" baseline="0" dirty="0">
                          <a:solidFill>
                            <a:schemeClr val="accent6">
                              <a:lumMod val="75000"/>
                            </a:schemeClr>
                          </a:solidFill>
                          <a:effectLst/>
                          <a:latin typeface="+mn-lt"/>
                        </a:rPr>
                        <a:t> </a:t>
                      </a:r>
                      <a:r>
                        <a:rPr lang="en-US" altLang="ja-JP" sz="1200" b="0" i="0" u="none" strike="noStrike" baseline="0" dirty="0">
                          <a:solidFill>
                            <a:schemeClr val="accent6">
                              <a:lumMod val="75000"/>
                            </a:schemeClr>
                          </a:solidFill>
                          <a:effectLst/>
                          <a:latin typeface="+mn-lt"/>
                        </a:rPr>
                        <a:t>to activate external EV</a:t>
                      </a: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tc vMerge="1">
                  <a:txBody>
                    <a:bodyPr/>
                    <a:lstStyle/>
                    <a:p>
                      <a:pPr algn="l" fontAlgn="ctr"/>
                      <a:endParaRPr lang="ja-JP" altLang="en-US" sz="1000" b="1" i="0" u="none" strike="noStrike" dirty="0">
                        <a:solidFill>
                          <a:schemeClr val="accent6">
                            <a:lumMod val="75000"/>
                          </a:schemeClr>
                        </a:solidFill>
                        <a:effectLst/>
                        <a:latin typeface="+mn-lt"/>
                      </a:endParaRPr>
                    </a:p>
                  </a:txBody>
                  <a:tcPr marL="6261" marR="6261" marT="6261"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extLst>
                  <a:ext uri="{0D108BD9-81ED-4DB2-BD59-A6C34878D82A}">
                    <a16:rowId xmlns:a16="http://schemas.microsoft.com/office/drawing/2014/main" val="10002"/>
                  </a:ext>
                </a:extLst>
              </a:tr>
            </a:tbl>
          </a:graphicData>
        </a:graphic>
      </p:graphicFrame>
      <p:sp>
        <p:nvSpPr>
          <p:cNvPr id="7" name="フリーフォーム 6"/>
          <p:cNvSpPr/>
          <p:nvPr/>
        </p:nvSpPr>
        <p:spPr>
          <a:xfrm>
            <a:off x="6333545" y="4183382"/>
            <a:ext cx="2241078" cy="1475688"/>
          </a:xfrm>
          <a:custGeom>
            <a:avLst/>
            <a:gdLst>
              <a:gd name="connsiteX0" fmla="*/ 1873876 w 1873876"/>
              <a:gd name="connsiteY0" fmla="*/ 0 h 785611"/>
              <a:gd name="connsiteX1" fmla="*/ 1474631 w 1873876"/>
              <a:gd name="connsiteY1" fmla="*/ 0 h 785611"/>
              <a:gd name="connsiteX2" fmla="*/ 1268569 w 1873876"/>
              <a:gd name="connsiteY2" fmla="*/ 785611 h 785611"/>
              <a:gd name="connsiteX3" fmla="*/ 0 w 1873876"/>
              <a:gd name="connsiteY3" fmla="*/ 785611 h 785611"/>
              <a:gd name="connsiteX0" fmla="*/ 1873876 w 1873876"/>
              <a:gd name="connsiteY0" fmla="*/ 0 h 785611"/>
              <a:gd name="connsiteX1" fmla="*/ 1474631 w 1873876"/>
              <a:gd name="connsiteY1" fmla="*/ 0 h 785611"/>
              <a:gd name="connsiteX2" fmla="*/ 1504972 w 1873876"/>
              <a:gd name="connsiteY2" fmla="*/ 785611 h 785611"/>
              <a:gd name="connsiteX3" fmla="*/ 0 w 1873876"/>
              <a:gd name="connsiteY3" fmla="*/ 785611 h 785611"/>
              <a:gd name="connsiteX0" fmla="*/ 1873876 w 1873876"/>
              <a:gd name="connsiteY0" fmla="*/ 0 h 785611"/>
              <a:gd name="connsiteX1" fmla="*/ 1605967 w 1873876"/>
              <a:gd name="connsiteY1" fmla="*/ 0 h 785611"/>
              <a:gd name="connsiteX2" fmla="*/ 1504972 w 1873876"/>
              <a:gd name="connsiteY2" fmla="*/ 785611 h 785611"/>
              <a:gd name="connsiteX3" fmla="*/ 0 w 1873876"/>
              <a:gd name="connsiteY3" fmla="*/ 785611 h 785611"/>
            </a:gdLst>
            <a:ahLst/>
            <a:cxnLst>
              <a:cxn ang="0">
                <a:pos x="connsiteX0" y="connsiteY0"/>
              </a:cxn>
              <a:cxn ang="0">
                <a:pos x="connsiteX1" y="connsiteY1"/>
              </a:cxn>
              <a:cxn ang="0">
                <a:pos x="connsiteX2" y="connsiteY2"/>
              </a:cxn>
              <a:cxn ang="0">
                <a:pos x="connsiteX3" y="connsiteY3"/>
              </a:cxn>
            </a:cxnLst>
            <a:rect l="l" t="t" r="r" b="b"/>
            <a:pathLst>
              <a:path w="1873876" h="785611">
                <a:moveTo>
                  <a:pt x="1873876" y="0"/>
                </a:moveTo>
                <a:lnTo>
                  <a:pt x="1605967" y="0"/>
                </a:lnTo>
                <a:lnTo>
                  <a:pt x="1504972" y="785611"/>
                </a:lnTo>
                <a:lnTo>
                  <a:pt x="0" y="785611"/>
                </a:lnTo>
              </a:path>
            </a:pathLst>
          </a:custGeom>
          <a:ln w="12700"/>
        </p:spPr>
        <p:style>
          <a:lnRef idx="2">
            <a:schemeClr val="accent6"/>
          </a:lnRef>
          <a:fillRef idx="0">
            <a:schemeClr val="accent6"/>
          </a:fillRef>
          <a:effectRef idx="1">
            <a:schemeClr val="accent6"/>
          </a:effectRef>
          <a:fontRef idx="minor">
            <a:schemeClr val="tx1"/>
          </a:fontRef>
        </p:style>
        <p:txBody>
          <a:bodyPr lIns="137187" tIns="68594" rIns="137187" bIns="68594" rtlCol="0" anchor="ctr"/>
          <a:lstStyle/>
          <a:p>
            <a:pPr algn="ctr"/>
            <a:endParaRPr kumimoji="1" lang="ja-JP" altLang="en-US"/>
          </a:p>
        </p:txBody>
      </p:sp>
      <p:sp>
        <p:nvSpPr>
          <p:cNvPr id="8" name="フリーフォーム 7"/>
          <p:cNvSpPr/>
          <p:nvPr/>
        </p:nvSpPr>
        <p:spPr>
          <a:xfrm>
            <a:off x="7631763" y="4064654"/>
            <a:ext cx="934179" cy="463830"/>
          </a:xfrm>
          <a:custGeom>
            <a:avLst/>
            <a:gdLst>
              <a:gd name="connsiteX0" fmla="*/ 959476 w 959476"/>
              <a:gd name="connsiteY0" fmla="*/ 309093 h 309093"/>
              <a:gd name="connsiteX1" fmla="*/ 257578 w 959476"/>
              <a:gd name="connsiteY1" fmla="*/ 309093 h 309093"/>
              <a:gd name="connsiteX2" fmla="*/ 193183 w 959476"/>
              <a:gd name="connsiteY2" fmla="*/ 0 h 309093"/>
              <a:gd name="connsiteX3" fmla="*/ 0 w 959476"/>
              <a:gd name="connsiteY3" fmla="*/ 0 h 309093"/>
            </a:gdLst>
            <a:ahLst/>
            <a:cxnLst>
              <a:cxn ang="0">
                <a:pos x="connsiteX0" y="connsiteY0"/>
              </a:cxn>
              <a:cxn ang="0">
                <a:pos x="connsiteX1" y="connsiteY1"/>
              </a:cxn>
              <a:cxn ang="0">
                <a:pos x="connsiteX2" y="connsiteY2"/>
              </a:cxn>
              <a:cxn ang="0">
                <a:pos x="connsiteX3" y="connsiteY3"/>
              </a:cxn>
            </a:cxnLst>
            <a:rect l="l" t="t" r="r" b="b"/>
            <a:pathLst>
              <a:path w="959476" h="309093">
                <a:moveTo>
                  <a:pt x="959476" y="309093"/>
                </a:moveTo>
                <a:lnTo>
                  <a:pt x="257578" y="309093"/>
                </a:lnTo>
                <a:lnTo>
                  <a:pt x="193183" y="0"/>
                </a:lnTo>
                <a:lnTo>
                  <a:pt x="0" y="0"/>
                </a:lnTo>
              </a:path>
            </a:pathLst>
          </a:custGeom>
          <a:ln w="12700"/>
        </p:spPr>
        <p:style>
          <a:lnRef idx="2">
            <a:schemeClr val="accent6"/>
          </a:lnRef>
          <a:fillRef idx="0">
            <a:schemeClr val="accent6"/>
          </a:fillRef>
          <a:effectRef idx="1">
            <a:schemeClr val="accent6"/>
          </a:effectRef>
          <a:fontRef idx="minor">
            <a:schemeClr val="tx1"/>
          </a:fontRef>
        </p:style>
        <p:txBody>
          <a:bodyPr lIns="137187" tIns="68594" rIns="137187" bIns="68594" rtlCol="0" anchor="ctr"/>
          <a:lstStyle/>
          <a:p>
            <a:pPr algn="ctr"/>
            <a:endParaRPr kumimoji="1" lang="ja-JP" altLang="en-US"/>
          </a:p>
        </p:txBody>
      </p:sp>
      <p:sp>
        <p:nvSpPr>
          <p:cNvPr id="71" name="角丸四角形 70"/>
          <p:cNvSpPr/>
          <p:nvPr/>
        </p:nvSpPr>
        <p:spPr>
          <a:xfrm>
            <a:off x="7421686" y="4046338"/>
            <a:ext cx="218494" cy="564784"/>
          </a:xfrm>
          <a:prstGeom prst="roundRect">
            <a:avLst/>
          </a:prstGeom>
          <a:noFill/>
          <a:ln w="12700" cap="flat" cmpd="sng" algn="ctr">
            <a:solidFill>
              <a:srgbClr val="F79646">
                <a:lumMod val="75000"/>
              </a:srgbClr>
            </a:solidFill>
            <a:prstDash val="solid"/>
          </a:ln>
          <a:effectLst>
            <a:outerShdw blurRad="50800" dist="38100" dir="8100000" algn="tr" rotWithShape="0">
              <a:prstClr val="black">
                <a:alpha val="40000"/>
              </a:prstClr>
            </a:outerShdw>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sp>
        <p:nvSpPr>
          <p:cNvPr id="72" name="角丸四角形 71"/>
          <p:cNvSpPr/>
          <p:nvPr/>
        </p:nvSpPr>
        <p:spPr>
          <a:xfrm>
            <a:off x="7421686" y="4610774"/>
            <a:ext cx="218494" cy="289823"/>
          </a:xfrm>
          <a:prstGeom prst="roundRect">
            <a:avLst/>
          </a:prstGeom>
          <a:noFill/>
          <a:ln w="12700" cap="flat" cmpd="sng" algn="ctr">
            <a:solidFill>
              <a:srgbClr val="F79646">
                <a:lumMod val="75000"/>
              </a:srgbClr>
            </a:solidFill>
            <a:prstDash val="solid"/>
          </a:ln>
          <a:effectLst>
            <a:outerShdw blurRad="50800" dist="38100" dir="8100000" algn="tr" rotWithShape="0">
              <a:prstClr val="black">
                <a:alpha val="40000"/>
              </a:prstClr>
            </a:outerShdw>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sp>
        <p:nvSpPr>
          <p:cNvPr id="73" name="フリーフォーム 72"/>
          <p:cNvSpPr/>
          <p:nvPr/>
        </p:nvSpPr>
        <p:spPr>
          <a:xfrm>
            <a:off x="7631297" y="4690053"/>
            <a:ext cx="932644" cy="137560"/>
          </a:xfrm>
          <a:custGeom>
            <a:avLst/>
            <a:gdLst>
              <a:gd name="connsiteX0" fmla="*/ 959476 w 959476"/>
              <a:gd name="connsiteY0" fmla="*/ 309093 h 309093"/>
              <a:gd name="connsiteX1" fmla="*/ 257578 w 959476"/>
              <a:gd name="connsiteY1" fmla="*/ 309093 h 309093"/>
              <a:gd name="connsiteX2" fmla="*/ 193183 w 959476"/>
              <a:gd name="connsiteY2" fmla="*/ 0 h 309093"/>
              <a:gd name="connsiteX3" fmla="*/ 0 w 959476"/>
              <a:gd name="connsiteY3" fmla="*/ 0 h 309093"/>
            </a:gdLst>
            <a:ahLst/>
            <a:cxnLst>
              <a:cxn ang="0">
                <a:pos x="connsiteX0" y="connsiteY0"/>
              </a:cxn>
              <a:cxn ang="0">
                <a:pos x="connsiteX1" y="connsiteY1"/>
              </a:cxn>
              <a:cxn ang="0">
                <a:pos x="connsiteX2" y="connsiteY2"/>
              </a:cxn>
              <a:cxn ang="0">
                <a:pos x="connsiteX3" y="connsiteY3"/>
              </a:cxn>
            </a:cxnLst>
            <a:rect l="l" t="t" r="r" b="b"/>
            <a:pathLst>
              <a:path w="959476" h="309093">
                <a:moveTo>
                  <a:pt x="959476" y="309093"/>
                </a:moveTo>
                <a:lnTo>
                  <a:pt x="257578" y="309093"/>
                </a:lnTo>
                <a:lnTo>
                  <a:pt x="193183" y="0"/>
                </a:lnTo>
                <a:lnTo>
                  <a:pt x="0" y="0"/>
                </a:lnTo>
              </a:path>
            </a:pathLst>
          </a:custGeom>
          <a:ln w="12700"/>
        </p:spPr>
        <p:style>
          <a:lnRef idx="2">
            <a:schemeClr val="accent6"/>
          </a:lnRef>
          <a:fillRef idx="0">
            <a:schemeClr val="accent6"/>
          </a:fillRef>
          <a:effectRef idx="1">
            <a:schemeClr val="accent6"/>
          </a:effectRef>
          <a:fontRef idx="minor">
            <a:schemeClr val="tx1"/>
          </a:fontRef>
        </p:style>
        <p:txBody>
          <a:bodyPr lIns="137187" tIns="68594" rIns="137187" bIns="68594" rtlCol="0" anchor="ctr"/>
          <a:lstStyle/>
          <a:p>
            <a:pPr algn="ctr"/>
            <a:endParaRPr kumimoji="1" lang="ja-JP" altLang="en-US"/>
          </a:p>
        </p:txBody>
      </p:sp>
      <p:graphicFrame>
        <p:nvGraphicFramePr>
          <p:cNvPr id="76" name="表 75"/>
          <p:cNvGraphicFramePr>
            <a:graphicFrameLocks noGrp="1"/>
          </p:cNvGraphicFramePr>
          <p:nvPr>
            <p:extLst>
              <p:ext uri="{D42A27DB-BD31-4B8C-83A1-F6EECF244321}">
                <p14:modId xmlns:p14="http://schemas.microsoft.com/office/powerpoint/2010/main" val="478108115"/>
              </p:ext>
            </p:extLst>
          </p:nvPr>
        </p:nvGraphicFramePr>
        <p:xfrm>
          <a:off x="8587186" y="6020342"/>
          <a:ext cx="2228628" cy="372348"/>
        </p:xfrm>
        <a:graphic>
          <a:graphicData uri="http://schemas.openxmlformats.org/drawingml/2006/table">
            <a:tbl>
              <a:tblPr/>
              <a:tblGrid>
                <a:gridCol w="1836417">
                  <a:extLst>
                    <a:ext uri="{9D8B030D-6E8A-4147-A177-3AD203B41FA5}">
                      <a16:colId xmlns:a16="http://schemas.microsoft.com/office/drawing/2014/main" val="20000"/>
                    </a:ext>
                  </a:extLst>
                </a:gridCol>
                <a:gridCol w="392211">
                  <a:extLst>
                    <a:ext uri="{9D8B030D-6E8A-4147-A177-3AD203B41FA5}">
                      <a16:colId xmlns:a16="http://schemas.microsoft.com/office/drawing/2014/main" val="20001"/>
                    </a:ext>
                  </a:extLst>
                </a:gridCol>
              </a:tblGrid>
              <a:tr h="372348">
                <a:tc>
                  <a:txBody>
                    <a:bodyPr/>
                    <a:lstStyle>
                      <a:lvl1pPr marL="0" algn="l" defTabSz="914354" rtl="0" eaLnBrk="1" latinLnBrk="0" hangingPunct="1">
                        <a:defRPr kumimoji="1" sz="1800" kern="1200">
                          <a:solidFill>
                            <a:schemeClr val="tx1"/>
                          </a:solidFill>
                          <a:latin typeface="Calibri"/>
                          <a:ea typeface="Meiryo UI"/>
                        </a:defRPr>
                      </a:lvl1pPr>
                      <a:lvl2pPr marL="457177" algn="l" defTabSz="914354" rtl="0" eaLnBrk="1" latinLnBrk="0" hangingPunct="1">
                        <a:defRPr kumimoji="1" sz="1800" kern="1200">
                          <a:solidFill>
                            <a:schemeClr val="tx1"/>
                          </a:solidFill>
                          <a:latin typeface="Calibri"/>
                          <a:ea typeface="Meiryo UI"/>
                        </a:defRPr>
                      </a:lvl2pPr>
                      <a:lvl3pPr marL="914354" algn="l" defTabSz="914354" rtl="0" eaLnBrk="1" latinLnBrk="0" hangingPunct="1">
                        <a:defRPr kumimoji="1" sz="1800" kern="1200">
                          <a:solidFill>
                            <a:schemeClr val="tx1"/>
                          </a:solidFill>
                          <a:latin typeface="Calibri"/>
                          <a:ea typeface="Meiryo UI"/>
                        </a:defRPr>
                      </a:lvl3pPr>
                      <a:lvl4pPr marL="1371531" algn="l" defTabSz="914354" rtl="0" eaLnBrk="1" latinLnBrk="0" hangingPunct="1">
                        <a:defRPr kumimoji="1" sz="1800" kern="1200">
                          <a:solidFill>
                            <a:schemeClr val="tx1"/>
                          </a:solidFill>
                          <a:latin typeface="Calibri"/>
                          <a:ea typeface="Meiryo UI"/>
                        </a:defRPr>
                      </a:lvl4pPr>
                      <a:lvl5pPr marL="1828709" algn="l" defTabSz="914354" rtl="0" eaLnBrk="1" latinLnBrk="0" hangingPunct="1">
                        <a:defRPr kumimoji="1" sz="1800" kern="1200">
                          <a:solidFill>
                            <a:schemeClr val="tx1"/>
                          </a:solidFill>
                          <a:latin typeface="Calibri"/>
                          <a:ea typeface="Meiryo UI"/>
                        </a:defRPr>
                      </a:lvl5pPr>
                      <a:lvl6pPr marL="2285886" algn="l" defTabSz="914354" rtl="0" eaLnBrk="1" latinLnBrk="0" hangingPunct="1">
                        <a:defRPr kumimoji="1" sz="1800" kern="1200">
                          <a:solidFill>
                            <a:schemeClr val="tx1"/>
                          </a:solidFill>
                          <a:latin typeface="Calibri"/>
                          <a:ea typeface="Meiryo UI"/>
                        </a:defRPr>
                      </a:lvl6pPr>
                      <a:lvl7pPr marL="2743063" algn="l" defTabSz="914354" rtl="0" eaLnBrk="1" latinLnBrk="0" hangingPunct="1">
                        <a:defRPr kumimoji="1" sz="1800" kern="1200">
                          <a:solidFill>
                            <a:schemeClr val="tx1"/>
                          </a:solidFill>
                          <a:latin typeface="Calibri"/>
                          <a:ea typeface="Meiryo UI"/>
                        </a:defRPr>
                      </a:lvl7pPr>
                      <a:lvl8pPr marL="3200240" algn="l" defTabSz="914354" rtl="0" eaLnBrk="1" latinLnBrk="0" hangingPunct="1">
                        <a:defRPr kumimoji="1" sz="1800" kern="1200">
                          <a:solidFill>
                            <a:schemeClr val="tx1"/>
                          </a:solidFill>
                          <a:latin typeface="Calibri"/>
                          <a:ea typeface="Meiryo UI"/>
                        </a:defRPr>
                      </a:lvl8pPr>
                      <a:lvl9pPr marL="3657417" algn="l" defTabSz="914354" rtl="0" eaLnBrk="1" latinLnBrk="0" hangingPunct="1">
                        <a:defRPr kumimoji="1" sz="1800" kern="1200">
                          <a:solidFill>
                            <a:schemeClr val="tx1"/>
                          </a:solidFill>
                          <a:latin typeface="Calibri"/>
                          <a:ea typeface="Meiryo UI"/>
                        </a:defRPr>
                      </a:lvl9pPr>
                    </a:lstStyle>
                    <a:p>
                      <a:pPr algn="l" fontAlgn="ctr"/>
                      <a:r>
                        <a:rPr lang="en-US" sz="1500" b="1" i="0" u="none" strike="noStrike" dirty="0">
                          <a:solidFill>
                            <a:schemeClr val="accent6">
                              <a:lumMod val="75000"/>
                            </a:schemeClr>
                          </a:solidFill>
                          <a:effectLst/>
                          <a:latin typeface="+mn-lt"/>
                        </a:rPr>
                        <a:t> Talk finish</a:t>
                      </a: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srgbClr val="F79646">
                              <a:lumMod val="75000"/>
                            </a:srgbClr>
                          </a:solidFill>
                          <a:effectLst/>
                          <a:uLnTx/>
                          <a:uFillTx/>
                          <a:latin typeface="+mn-lt"/>
                          <a:ea typeface="+mn-ea"/>
                          <a:cs typeface="+mn-cs"/>
                        </a:rPr>
                        <a:t>4</a:t>
                      </a:r>
                      <a:r>
                        <a:rPr kumimoji="1" lang="en-US" altLang="ja-JP" sz="1500" b="0" i="0" u="none" strike="noStrike" kern="1200" cap="none" spc="0" normalizeH="0" baseline="30000" noProof="0" dirty="0">
                          <a:ln>
                            <a:noFill/>
                          </a:ln>
                          <a:solidFill>
                            <a:srgbClr val="F79646">
                              <a:lumMod val="75000"/>
                            </a:srgbClr>
                          </a:solidFill>
                          <a:effectLst/>
                          <a:uLnTx/>
                          <a:uFillTx/>
                          <a:latin typeface="+mn-lt"/>
                          <a:ea typeface="+mn-ea"/>
                          <a:cs typeface="+mn-cs"/>
                        </a:rPr>
                        <a:t>th</a:t>
                      </a:r>
                      <a:endParaRPr kumimoji="1" lang="en-US" altLang="ja-JP" sz="1500" b="0" i="0" u="none" strike="noStrike" kern="1200" cap="none" spc="0" normalizeH="0" baseline="0" noProof="0" dirty="0">
                        <a:ln>
                          <a:noFill/>
                        </a:ln>
                        <a:solidFill>
                          <a:srgbClr val="F79646">
                            <a:lumMod val="75000"/>
                          </a:srgbClr>
                        </a:solidFill>
                        <a:effectLst/>
                        <a:uLnTx/>
                        <a:uFillTx/>
                        <a:latin typeface="+mn-lt"/>
                        <a:ea typeface="+mn-ea"/>
                        <a:cs typeface="+mn-cs"/>
                      </a:endParaRP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extLst>
                  <a:ext uri="{0D108BD9-81ED-4DB2-BD59-A6C34878D82A}">
                    <a16:rowId xmlns:a16="http://schemas.microsoft.com/office/drawing/2014/main" val="10000"/>
                  </a:ext>
                </a:extLst>
              </a:tr>
            </a:tbl>
          </a:graphicData>
        </a:graphic>
      </p:graphicFrame>
      <p:graphicFrame>
        <p:nvGraphicFramePr>
          <p:cNvPr id="77" name="表 76"/>
          <p:cNvGraphicFramePr>
            <a:graphicFrameLocks noGrp="1"/>
          </p:cNvGraphicFramePr>
          <p:nvPr>
            <p:extLst>
              <p:ext uri="{D42A27DB-BD31-4B8C-83A1-F6EECF244321}">
                <p14:modId xmlns:p14="http://schemas.microsoft.com/office/powerpoint/2010/main" val="3091019943"/>
              </p:ext>
            </p:extLst>
          </p:nvPr>
        </p:nvGraphicFramePr>
        <p:xfrm>
          <a:off x="8596847" y="5431881"/>
          <a:ext cx="2218968" cy="372348"/>
        </p:xfrm>
        <a:graphic>
          <a:graphicData uri="http://schemas.openxmlformats.org/drawingml/2006/table">
            <a:tbl>
              <a:tblPr/>
              <a:tblGrid>
                <a:gridCol w="1826757">
                  <a:extLst>
                    <a:ext uri="{9D8B030D-6E8A-4147-A177-3AD203B41FA5}">
                      <a16:colId xmlns:a16="http://schemas.microsoft.com/office/drawing/2014/main" val="20000"/>
                    </a:ext>
                  </a:extLst>
                </a:gridCol>
                <a:gridCol w="392211">
                  <a:extLst>
                    <a:ext uri="{9D8B030D-6E8A-4147-A177-3AD203B41FA5}">
                      <a16:colId xmlns:a16="http://schemas.microsoft.com/office/drawing/2014/main" val="20001"/>
                    </a:ext>
                  </a:extLst>
                </a:gridCol>
              </a:tblGrid>
              <a:tr h="372348">
                <a:tc>
                  <a:txBody>
                    <a:bodyPr/>
                    <a:lstStyle>
                      <a:lvl1pPr marL="0" algn="l" defTabSz="914354" rtl="0" eaLnBrk="1" latinLnBrk="0" hangingPunct="1">
                        <a:defRPr kumimoji="1" sz="1800" kern="1200">
                          <a:solidFill>
                            <a:schemeClr val="tx1"/>
                          </a:solidFill>
                          <a:latin typeface="Calibri"/>
                          <a:ea typeface="Meiryo UI"/>
                        </a:defRPr>
                      </a:lvl1pPr>
                      <a:lvl2pPr marL="457177" algn="l" defTabSz="914354" rtl="0" eaLnBrk="1" latinLnBrk="0" hangingPunct="1">
                        <a:defRPr kumimoji="1" sz="1800" kern="1200">
                          <a:solidFill>
                            <a:schemeClr val="tx1"/>
                          </a:solidFill>
                          <a:latin typeface="Calibri"/>
                          <a:ea typeface="Meiryo UI"/>
                        </a:defRPr>
                      </a:lvl2pPr>
                      <a:lvl3pPr marL="914354" algn="l" defTabSz="914354" rtl="0" eaLnBrk="1" latinLnBrk="0" hangingPunct="1">
                        <a:defRPr kumimoji="1" sz="1800" kern="1200">
                          <a:solidFill>
                            <a:schemeClr val="tx1"/>
                          </a:solidFill>
                          <a:latin typeface="Calibri"/>
                          <a:ea typeface="Meiryo UI"/>
                        </a:defRPr>
                      </a:lvl3pPr>
                      <a:lvl4pPr marL="1371531" algn="l" defTabSz="914354" rtl="0" eaLnBrk="1" latinLnBrk="0" hangingPunct="1">
                        <a:defRPr kumimoji="1" sz="1800" kern="1200">
                          <a:solidFill>
                            <a:schemeClr val="tx1"/>
                          </a:solidFill>
                          <a:latin typeface="Calibri"/>
                          <a:ea typeface="Meiryo UI"/>
                        </a:defRPr>
                      </a:lvl4pPr>
                      <a:lvl5pPr marL="1828709" algn="l" defTabSz="914354" rtl="0" eaLnBrk="1" latinLnBrk="0" hangingPunct="1">
                        <a:defRPr kumimoji="1" sz="1800" kern="1200">
                          <a:solidFill>
                            <a:schemeClr val="tx1"/>
                          </a:solidFill>
                          <a:latin typeface="Calibri"/>
                          <a:ea typeface="Meiryo UI"/>
                        </a:defRPr>
                      </a:lvl5pPr>
                      <a:lvl6pPr marL="2285886" algn="l" defTabSz="914354" rtl="0" eaLnBrk="1" latinLnBrk="0" hangingPunct="1">
                        <a:defRPr kumimoji="1" sz="1800" kern="1200">
                          <a:solidFill>
                            <a:schemeClr val="tx1"/>
                          </a:solidFill>
                          <a:latin typeface="Calibri"/>
                          <a:ea typeface="Meiryo UI"/>
                        </a:defRPr>
                      </a:lvl6pPr>
                      <a:lvl7pPr marL="2743063" algn="l" defTabSz="914354" rtl="0" eaLnBrk="1" latinLnBrk="0" hangingPunct="1">
                        <a:defRPr kumimoji="1" sz="1800" kern="1200">
                          <a:solidFill>
                            <a:schemeClr val="tx1"/>
                          </a:solidFill>
                          <a:latin typeface="Calibri"/>
                          <a:ea typeface="Meiryo UI"/>
                        </a:defRPr>
                      </a:lvl7pPr>
                      <a:lvl8pPr marL="3200240" algn="l" defTabSz="914354" rtl="0" eaLnBrk="1" latinLnBrk="0" hangingPunct="1">
                        <a:defRPr kumimoji="1" sz="1800" kern="1200">
                          <a:solidFill>
                            <a:schemeClr val="tx1"/>
                          </a:solidFill>
                          <a:latin typeface="Calibri"/>
                          <a:ea typeface="Meiryo UI"/>
                        </a:defRPr>
                      </a:lvl8pPr>
                      <a:lvl9pPr marL="3657417" algn="l" defTabSz="914354" rtl="0" eaLnBrk="1" latinLnBrk="0" hangingPunct="1">
                        <a:defRPr kumimoji="1" sz="1800" kern="1200">
                          <a:solidFill>
                            <a:schemeClr val="tx1"/>
                          </a:solidFill>
                          <a:latin typeface="Calibri"/>
                          <a:ea typeface="Meiryo UI"/>
                        </a:defRPr>
                      </a:lvl9pPr>
                    </a:lstStyle>
                    <a:p>
                      <a:pPr algn="l" fontAlgn="ctr"/>
                      <a:r>
                        <a:rPr lang="en-US" sz="1500" b="1" i="0" u="none" strike="noStrike" dirty="0">
                          <a:solidFill>
                            <a:schemeClr val="accent6">
                              <a:lumMod val="75000"/>
                            </a:schemeClr>
                          </a:solidFill>
                          <a:effectLst/>
                          <a:latin typeface="+mn-lt"/>
                        </a:rPr>
                        <a:t> Zone addition</a:t>
                      </a: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srgbClr val="F79646">
                              <a:lumMod val="75000"/>
                            </a:srgbClr>
                          </a:solidFill>
                          <a:effectLst/>
                          <a:uLnTx/>
                          <a:uFillTx/>
                          <a:latin typeface="+mn-lt"/>
                          <a:ea typeface="+mn-ea"/>
                          <a:cs typeface="+mn-cs"/>
                        </a:rPr>
                        <a:t>3</a:t>
                      </a:r>
                      <a:r>
                        <a:rPr kumimoji="1" lang="en-US" altLang="ja-JP" sz="1500" b="0" i="0" u="none" strike="noStrike" kern="1200" cap="none" spc="0" normalizeH="0" baseline="30000" noProof="0" dirty="0">
                          <a:ln>
                            <a:noFill/>
                          </a:ln>
                          <a:solidFill>
                            <a:srgbClr val="F79646">
                              <a:lumMod val="75000"/>
                            </a:srgbClr>
                          </a:solidFill>
                          <a:effectLst/>
                          <a:uLnTx/>
                          <a:uFillTx/>
                          <a:latin typeface="+mn-lt"/>
                          <a:ea typeface="+mn-ea"/>
                          <a:cs typeface="+mn-cs"/>
                        </a:rPr>
                        <a:t>rd</a:t>
                      </a:r>
                      <a:endParaRPr kumimoji="1" lang="en-US" altLang="ja-JP" sz="1500" b="0" i="0" u="none" strike="noStrike" kern="1200" cap="none" spc="0" normalizeH="0" baseline="0" noProof="0" dirty="0">
                        <a:ln>
                          <a:noFill/>
                        </a:ln>
                        <a:solidFill>
                          <a:srgbClr val="F79646">
                            <a:lumMod val="75000"/>
                          </a:srgbClr>
                        </a:solidFill>
                        <a:effectLst/>
                        <a:uLnTx/>
                        <a:uFillTx/>
                        <a:latin typeface="+mn-lt"/>
                        <a:ea typeface="+mn-ea"/>
                        <a:cs typeface="+mn-cs"/>
                      </a:endParaRP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extLst>
                  <a:ext uri="{0D108BD9-81ED-4DB2-BD59-A6C34878D82A}">
                    <a16:rowId xmlns:a16="http://schemas.microsoft.com/office/drawing/2014/main" val="10000"/>
                  </a:ext>
                </a:extLst>
              </a:tr>
            </a:tbl>
          </a:graphicData>
        </a:graphic>
      </p:graphicFrame>
      <p:sp>
        <p:nvSpPr>
          <p:cNvPr id="9" name="フリーフォーム 8"/>
          <p:cNvSpPr/>
          <p:nvPr/>
        </p:nvSpPr>
        <p:spPr>
          <a:xfrm>
            <a:off x="7668883" y="3436550"/>
            <a:ext cx="905739" cy="2058415"/>
          </a:xfrm>
          <a:custGeom>
            <a:avLst/>
            <a:gdLst>
              <a:gd name="connsiteX0" fmla="*/ 0 w 972355"/>
              <a:gd name="connsiteY0" fmla="*/ 0 h 1667814"/>
              <a:gd name="connsiteX1" fmla="*/ 51516 w 972355"/>
              <a:gd name="connsiteY1" fmla="*/ 160986 h 1667814"/>
              <a:gd name="connsiteX2" fmla="*/ 656823 w 972355"/>
              <a:gd name="connsiteY2" fmla="*/ 160986 h 1667814"/>
              <a:gd name="connsiteX3" fmla="*/ 850006 w 972355"/>
              <a:gd name="connsiteY3" fmla="*/ 1667814 h 1667814"/>
              <a:gd name="connsiteX4" fmla="*/ 972355 w 972355"/>
              <a:gd name="connsiteY4" fmla="*/ 1667814 h 166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2355" h="1667814">
                <a:moveTo>
                  <a:pt x="0" y="0"/>
                </a:moveTo>
                <a:lnTo>
                  <a:pt x="51516" y="160986"/>
                </a:lnTo>
                <a:lnTo>
                  <a:pt x="656823" y="160986"/>
                </a:lnTo>
                <a:lnTo>
                  <a:pt x="850006" y="1667814"/>
                </a:lnTo>
                <a:lnTo>
                  <a:pt x="972355" y="1667814"/>
                </a:lnTo>
              </a:path>
            </a:pathLst>
          </a:custGeom>
          <a:ln w="12700"/>
        </p:spPr>
        <p:style>
          <a:lnRef idx="2">
            <a:schemeClr val="accent6"/>
          </a:lnRef>
          <a:fillRef idx="0">
            <a:schemeClr val="accent6"/>
          </a:fillRef>
          <a:effectRef idx="1">
            <a:schemeClr val="accent6"/>
          </a:effectRef>
          <a:fontRef idx="minor">
            <a:schemeClr val="tx1"/>
          </a:fontRef>
        </p:style>
        <p:txBody>
          <a:bodyPr lIns="137187" tIns="68594" rIns="137187" bIns="68594" rtlCol="0" anchor="ctr"/>
          <a:lstStyle/>
          <a:p>
            <a:pPr algn="ctr"/>
            <a:endParaRPr kumimoji="1" lang="ja-JP" altLang="en-US"/>
          </a:p>
        </p:txBody>
      </p:sp>
      <p:sp>
        <p:nvSpPr>
          <p:cNvPr id="11" name="フリーフォーム 10"/>
          <p:cNvSpPr/>
          <p:nvPr/>
        </p:nvSpPr>
        <p:spPr>
          <a:xfrm>
            <a:off x="8121753" y="5668734"/>
            <a:ext cx="452869" cy="459665"/>
          </a:xfrm>
          <a:custGeom>
            <a:avLst/>
            <a:gdLst>
              <a:gd name="connsiteX0" fmla="*/ 0 w 605307"/>
              <a:gd name="connsiteY0" fmla="*/ 0 h 476518"/>
              <a:gd name="connsiteX1" fmla="*/ 225380 w 605307"/>
              <a:gd name="connsiteY1" fmla="*/ 476518 h 476518"/>
              <a:gd name="connsiteX2" fmla="*/ 605307 w 605307"/>
              <a:gd name="connsiteY2" fmla="*/ 476518 h 476518"/>
            </a:gdLst>
            <a:ahLst/>
            <a:cxnLst>
              <a:cxn ang="0">
                <a:pos x="connsiteX0" y="connsiteY0"/>
              </a:cxn>
              <a:cxn ang="0">
                <a:pos x="connsiteX1" y="connsiteY1"/>
              </a:cxn>
              <a:cxn ang="0">
                <a:pos x="connsiteX2" y="connsiteY2"/>
              </a:cxn>
            </a:cxnLst>
            <a:rect l="l" t="t" r="r" b="b"/>
            <a:pathLst>
              <a:path w="605307" h="476518">
                <a:moveTo>
                  <a:pt x="0" y="0"/>
                </a:moveTo>
                <a:lnTo>
                  <a:pt x="225380" y="476518"/>
                </a:lnTo>
                <a:lnTo>
                  <a:pt x="605307" y="476518"/>
                </a:lnTo>
              </a:path>
            </a:pathLst>
          </a:custGeom>
          <a:ln w="12700"/>
        </p:spPr>
        <p:style>
          <a:lnRef idx="2">
            <a:schemeClr val="accent6"/>
          </a:lnRef>
          <a:fillRef idx="0">
            <a:schemeClr val="accent6"/>
          </a:fillRef>
          <a:effectRef idx="1">
            <a:schemeClr val="accent6"/>
          </a:effectRef>
          <a:fontRef idx="minor">
            <a:schemeClr val="tx1"/>
          </a:fontRef>
        </p:style>
        <p:txBody>
          <a:bodyPr lIns="137187" tIns="68594" rIns="137187" bIns="68594" rtlCol="0" anchor="ctr"/>
          <a:lstStyle/>
          <a:p>
            <a:pPr algn="ctr"/>
            <a:endParaRPr kumimoji="1" lang="ja-JP" altLang="en-US"/>
          </a:p>
        </p:txBody>
      </p:sp>
      <p:sp>
        <p:nvSpPr>
          <p:cNvPr id="78" name="右矢印 77"/>
          <p:cNvSpPr/>
          <p:nvPr/>
        </p:nvSpPr>
        <p:spPr>
          <a:xfrm rot="5400000">
            <a:off x="10478191" y="3683355"/>
            <a:ext cx="336650" cy="304886"/>
          </a:xfrm>
          <a:prstGeom prst="rightArrow">
            <a:avLst/>
          </a:prstGeom>
          <a:solidFill>
            <a:srgbClr val="F79646">
              <a:lumMod val="75000"/>
            </a:srgbClr>
          </a:solidFill>
          <a:ln w="25400" cap="flat" cmpd="sng" algn="ctr">
            <a:noFill/>
            <a:prstDash val="solid"/>
          </a:ln>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sp>
        <p:nvSpPr>
          <p:cNvPr id="86" name="右矢印 85"/>
          <p:cNvSpPr/>
          <p:nvPr/>
        </p:nvSpPr>
        <p:spPr>
          <a:xfrm rot="5400000">
            <a:off x="10524260" y="5807631"/>
            <a:ext cx="278222" cy="304886"/>
          </a:xfrm>
          <a:prstGeom prst="rightArrow">
            <a:avLst/>
          </a:prstGeom>
          <a:solidFill>
            <a:srgbClr val="F79646">
              <a:lumMod val="75000"/>
            </a:srgbClr>
          </a:solidFill>
          <a:ln w="25400" cap="flat" cmpd="sng" algn="ctr">
            <a:noFill/>
            <a:prstDash val="solid"/>
          </a:ln>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sp>
        <p:nvSpPr>
          <p:cNvPr id="87" name="正方形/長方形 86"/>
          <p:cNvSpPr/>
          <p:nvPr/>
        </p:nvSpPr>
        <p:spPr>
          <a:xfrm>
            <a:off x="8638166" y="2545465"/>
            <a:ext cx="2027188" cy="646572"/>
          </a:xfrm>
          <a:prstGeom prst="rect">
            <a:avLst/>
          </a:prstGeom>
        </p:spPr>
        <p:txBody>
          <a:bodyPr wrap="none" lIns="91436" tIns="45717" rIns="91436" bIns="45717">
            <a:spAutoFit/>
          </a:bodyPr>
          <a:lstStyle/>
          <a:p>
            <a:r>
              <a:rPr lang="en-US" altLang="ja-JP" dirty="0">
                <a:solidFill>
                  <a:schemeClr val="accent6">
                    <a:lumMod val="75000"/>
                  </a:schemeClr>
                </a:solidFill>
                <a:latin typeface="Calibri"/>
                <a:ea typeface="メイリオ" panose="020B0604030504040204" pitchFamily="50" charset="-128"/>
                <a:cs typeface="メイリオ" panose="020B0604030504040204" pitchFamily="50" charset="-128"/>
              </a:rPr>
              <a:t>Live announcement</a:t>
            </a:r>
          </a:p>
          <a:p>
            <a:r>
              <a:rPr lang="en-US" altLang="ja-JP" dirty="0">
                <a:solidFill>
                  <a:schemeClr val="accent6">
                    <a:lumMod val="75000"/>
                  </a:schemeClr>
                </a:solidFill>
                <a:latin typeface="Calibri"/>
                <a:ea typeface="メイリオ" panose="020B0604030504040204" pitchFamily="50" charset="-128"/>
                <a:cs typeface="メイリオ" panose="020B0604030504040204" pitchFamily="50" charset="-128"/>
              </a:rPr>
              <a:t>&amp; SPOT BGM</a:t>
            </a:r>
            <a:endParaRPr lang="ja-JP" altLang="en-US" dirty="0">
              <a:solidFill>
                <a:schemeClr val="accent6">
                  <a:lumMod val="75000"/>
                </a:schemeClr>
              </a:solidFill>
              <a:latin typeface="Calibri"/>
            </a:endParaRPr>
          </a:p>
        </p:txBody>
      </p:sp>
      <p:sp>
        <p:nvSpPr>
          <p:cNvPr id="88" name="正方形/長方形 87"/>
          <p:cNvSpPr/>
          <p:nvPr/>
        </p:nvSpPr>
        <p:spPr>
          <a:xfrm>
            <a:off x="1927747" y="3010352"/>
            <a:ext cx="2193693" cy="369459"/>
          </a:xfrm>
          <a:prstGeom prst="rect">
            <a:avLst/>
          </a:prstGeom>
        </p:spPr>
        <p:txBody>
          <a:bodyPr wrap="none" lIns="91436" tIns="45717" rIns="91436" bIns="45717">
            <a:spAutoFit/>
          </a:bodyPr>
          <a:lstStyle/>
          <a:p>
            <a:r>
              <a:rPr lang="en-US" altLang="ja-JP" dirty="0">
                <a:solidFill>
                  <a:srgbClr val="C00000"/>
                </a:solidFill>
                <a:latin typeface="Calibri"/>
                <a:ea typeface="メイリオ" panose="020B0604030504040204" pitchFamily="50" charset="-128"/>
                <a:cs typeface="メイリオ" panose="020B0604030504040204" pitchFamily="50" charset="-128"/>
              </a:rPr>
              <a:t>Emergency broadcast</a:t>
            </a:r>
            <a:endParaRPr lang="ja-JP" altLang="en-US" dirty="0">
              <a:solidFill>
                <a:srgbClr val="C00000"/>
              </a:solidFill>
              <a:latin typeface="Calibri"/>
            </a:endParaRPr>
          </a:p>
        </p:txBody>
      </p:sp>
      <p:sp>
        <p:nvSpPr>
          <p:cNvPr id="90" name="正方形/長方形 89"/>
          <p:cNvSpPr/>
          <p:nvPr/>
        </p:nvSpPr>
        <p:spPr>
          <a:xfrm>
            <a:off x="11395823" y="2562535"/>
            <a:ext cx="1928110" cy="623479"/>
          </a:xfrm>
          <a:prstGeom prst="rect">
            <a:avLst/>
          </a:prstGeom>
        </p:spPr>
        <p:txBody>
          <a:bodyPr wrap="none" lIns="91436" tIns="45717" rIns="91436" bIns="45717">
            <a:spAutoFit/>
          </a:bodyPr>
          <a:lstStyle/>
          <a:p>
            <a:pPr algn="ctr"/>
            <a:r>
              <a:rPr lang="en-US" altLang="ja-JP" dirty="0">
                <a:solidFill>
                  <a:srgbClr val="00B0F0"/>
                </a:solidFill>
                <a:latin typeface="Calibri"/>
                <a:ea typeface="メイリオ" panose="020B0604030504040204" pitchFamily="50" charset="-128"/>
                <a:cs typeface="メイリオ" panose="020B0604030504040204" pitchFamily="50" charset="-128"/>
              </a:rPr>
              <a:t>General broadcast</a:t>
            </a:r>
          </a:p>
          <a:p>
            <a:pPr algn="ctr"/>
            <a:r>
              <a:rPr lang="en-US" altLang="ja-JP" sz="1500" dirty="0">
                <a:solidFill>
                  <a:srgbClr val="00B0F0"/>
                </a:solidFill>
                <a:latin typeface="Calibri"/>
                <a:ea typeface="メイリオ" panose="020B0604030504040204" pitchFamily="50" charset="-128"/>
                <a:cs typeface="メイリオ" panose="020B0604030504040204" pitchFamily="50" charset="-128"/>
              </a:rPr>
              <a:t>(Fixed input/output)</a:t>
            </a:r>
            <a:endParaRPr lang="ja-JP" altLang="en-US" sz="1500" dirty="0">
              <a:solidFill>
                <a:srgbClr val="00B0F0"/>
              </a:solidFill>
              <a:latin typeface="Calibri"/>
            </a:endParaRPr>
          </a:p>
        </p:txBody>
      </p:sp>
      <p:graphicFrame>
        <p:nvGraphicFramePr>
          <p:cNvPr id="91" name="表 90"/>
          <p:cNvGraphicFramePr>
            <a:graphicFrameLocks noGrp="1"/>
          </p:cNvGraphicFramePr>
          <p:nvPr>
            <p:extLst>
              <p:ext uri="{D42A27DB-BD31-4B8C-83A1-F6EECF244321}">
                <p14:modId xmlns:p14="http://schemas.microsoft.com/office/powerpoint/2010/main" val="3420598051"/>
              </p:ext>
            </p:extLst>
          </p:nvPr>
        </p:nvGraphicFramePr>
        <p:xfrm>
          <a:off x="11261169" y="3210874"/>
          <a:ext cx="2227864" cy="878433"/>
        </p:xfrm>
        <a:graphic>
          <a:graphicData uri="http://schemas.openxmlformats.org/drawingml/2006/table">
            <a:tbl>
              <a:tblPr/>
              <a:tblGrid>
                <a:gridCol w="1819370">
                  <a:extLst>
                    <a:ext uri="{9D8B030D-6E8A-4147-A177-3AD203B41FA5}">
                      <a16:colId xmlns:a16="http://schemas.microsoft.com/office/drawing/2014/main" val="20000"/>
                    </a:ext>
                  </a:extLst>
                </a:gridCol>
                <a:gridCol w="408494">
                  <a:extLst>
                    <a:ext uri="{9D8B030D-6E8A-4147-A177-3AD203B41FA5}">
                      <a16:colId xmlns:a16="http://schemas.microsoft.com/office/drawing/2014/main" val="20001"/>
                    </a:ext>
                  </a:extLst>
                </a:gridCol>
              </a:tblGrid>
              <a:tr h="878433">
                <a:tc>
                  <a:txBody>
                    <a:bodyPr/>
                    <a:lstStyle>
                      <a:lvl1pPr marL="0" algn="l" defTabSz="914354" rtl="0" eaLnBrk="1" latinLnBrk="0" hangingPunct="1">
                        <a:defRPr kumimoji="1" sz="1800" kern="1200">
                          <a:solidFill>
                            <a:schemeClr val="tx1"/>
                          </a:solidFill>
                          <a:latin typeface="Calibri"/>
                          <a:ea typeface="Meiryo UI"/>
                        </a:defRPr>
                      </a:lvl1pPr>
                      <a:lvl2pPr marL="457177" algn="l" defTabSz="914354" rtl="0" eaLnBrk="1" latinLnBrk="0" hangingPunct="1">
                        <a:defRPr kumimoji="1" sz="1800" kern="1200">
                          <a:solidFill>
                            <a:schemeClr val="tx1"/>
                          </a:solidFill>
                          <a:latin typeface="Calibri"/>
                          <a:ea typeface="Meiryo UI"/>
                        </a:defRPr>
                      </a:lvl2pPr>
                      <a:lvl3pPr marL="914354" algn="l" defTabSz="914354" rtl="0" eaLnBrk="1" latinLnBrk="0" hangingPunct="1">
                        <a:defRPr kumimoji="1" sz="1800" kern="1200">
                          <a:solidFill>
                            <a:schemeClr val="tx1"/>
                          </a:solidFill>
                          <a:latin typeface="Calibri"/>
                          <a:ea typeface="Meiryo UI"/>
                        </a:defRPr>
                      </a:lvl3pPr>
                      <a:lvl4pPr marL="1371531" algn="l" defTabSz="914354" rtl="0" eaLnBrk="1" latinLnBrk="0" hangingPunct="1">
                        <a:defRPr kumimoji="1" sz="1800" kern="1200">
                          <a:solidFill>
                            <a:schemeClr val="tx1"/>
                          </a:solidFill>
                          <a:latin typeface="Calibri"/>
                          <a:ea typeface="Meiryo UI"/>
                        </a:defRPr>
                      </a:lvl4pPr>
                      <a:lvl5pPr marL="1828709" algn="l" defTabSz="914354" rtl="0" eaLnBrk="1" latinLnBrk="0" hangingPunct="1">
                        <a:defRPr kumimoji="1" sz="1800" kern="1200">
                          <a:solidFill>
                            <a:schemeClr val="tx1"/>
                          </a:solidFill>
                          <a:latin typeface="Calibri"/>
                          <a:ea typeface="Meiryo UI"/>
                        </a:defRPr>
                      </a:lvl5pPr>
                      <a:lvl6pPr marL="2285886" algn="l" defTabSz="914354" rtl="0" eaLnBrk="1" latinLnBrk="0" hangingPunct="1">
                        <a:defRPr kumimoji="1" sz="1800" kern="1200">
                          <a:solidFill>
                            <a:schemeClr val="tx1"/>
                          </a:solidFill>
                          <a:latin typeface="Calibri"/>
                          <a:ea typeface="Meiryo UI"/>
                        </a:defRPr>
                      </a:lvl6pPr>
                      <a:lvl7pPr marL="2743063" algn="l" defTabSz="914354" rtl="0" eaLnBrk="1" latinLnBrk="0" hangingPunct="1">
                        <a:defRPr kumimoji="1" sz="1800" kern="1200">
                          <a:solidFill>
                            <a:schemeClr val="tx1"/>
                          </a:solidFill>
                          <a:latin typeface="Calibri"/>
                          <a:ea typeface="Meiryo UI"/>
                        </a:defRPr>
                      </a:lvl7pPr>
                      <a:lvl8pPr marL="3200240" algn="l" defTabSz="914354" rtl="0" eaLnBrk="1" latinLnBrk="0" hangingPunct="1">
                        <a:defRPr kumimoji="1" sz="1800" kern="1200">
                          <a:solidFill>
                            <a:schemeClr val="tx1"/>
                          </a:solidFill>
                          <a:latin typeface="Calibri"/>
                          <a:ea typeface="Meiryo UI"/>
                        </a:defRPr>
                      </a:lvl8pPr>
                      <a:lvl9pPr marL="3657417" algn="l" defTabSz="914354" rtl="0" eaLnBrk="1" latinLnBrk="0" hangingPunct="1">
                        <a:defRPr kumimoji="1" sz="1800" kern="1200">
                          <a:solidFill>
                            <a:schemeClr val="tx1"/>
                          </a:solidFill>
                          <a:latin typeface="Calibri"/>
                          <a:ea typeface="Meiryo UI"/>
                        </a:defRPr>
                      </a:lvl9pPr>
                    </a:lstStyle>
                    <a:p>
                      <a:pPr algn="l" fontAlgn="ctr"/>
                      <a:r>
                        <a:rPr lang="en-US" sz="1500" b="1" i="0" u="none" strike="noStrike" dirty="0">
                          <a:solidFill>
                            <a:srgbClr val="00B0F0"/>
                          </a:solidFill>
                          <a:effectLst/>
                          <a:latin typeface="+mn-lt"/>
                        </a:rPr>
                        <a:t> General broadcast</a:t>
                      </a:r>
                      <a:br>
                        <a:rPr lang="en-US" sz="1500" b="1" i="0" u="none" strike="noStrike" dirty="0">
                          <a:solidFill>
                            <a:srgbClr val="00B0F0"/>
                          </a:solidFill>
                          <a:effectLst/>
                          <a:latin typeface="+mn-lt"/>
                        </a:rPr>
                      </a:br>
                      <a:r>
                        <a:rPr lang="en-US" sz="1500" b="1" i="0" u="none" strike="noStrike" dirty="0">
                          <a:solidFill>
                            <a:srgbClr val="00B0F0"/>
                          </a:solidFill>
                          <a:effectLst/>
                          <a:latin typeface="+mn-lt"/>
                        </a:rPr>
                        <a:t>     pattern activation</a:t>
                      </a:r>
                    </a:p>
                    <a:p>
                      <a:pPr algn="l" fontAlgn="ctr"/>
                      <a:r>
                        <a:rPr lang="en-US" sz="1500" b="1" i="0" u="none" strike="noStrike" dirty="0">
                          <a:solidFill>
                            <a:srgbClr val="00B0F0"/>
                          </a:solidFill>
                          <a:effectLst/>
                          <a:latin typeface="+mn-lt"/>
                        </a:rPr>
                        <a:t>  </a:t>
                      </a:r>
                      <a:r>
                        <a:rPr lang="en-US" sz="1200" b="0" i="0" u="none" strike="noStrike" dirty="0">
                          <a:solidFill>
                            <a:srgbClr val="00B0F0"/>
                          </a:solidFill>
                          <a:effectLst/>
                          <a:latin typeface="+mn-lt"/>
                        </a:rPr>
                        <a:t>Audio in 1 -&gt; Zone 2</a:t>
                      </a:r>
                      <a:br>
                        <a:rPr lang="en-US" sz="1200" b="0" i="0" u="none" strike="noStrike" dirty="0">
                          <a:solidFill>
                            <a:srgbClr val="00B0F0"/>
                          </a:solidFill>
                          <a:effectLst/>
                          <a:latin typeface="+mn-lt"/>
                        </a:rPr>
                      </a:br>
                      <a:r>
                        <a:rPr lang="en-US" sz="1200" b="0" i="0" u="none" strike="noStrike" dirty="0">
                          <a:solidFill>
                            <a:srgbClr val="00B0F0"/>
                          </a:solidFill>
                          <a:effectLst/>
                          <a:latin typeface="+mn-lt"/>
                        </a:rPr>
                        <a:t>                       + Control out 2</a:t>
                      </a: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srgbClr val="00B0F0"/>
                          </a:solidFill>
                          <a:effectLst/>
                          <a:uLnTx/>
                          <a:uFillTx/>
                          <a:latin typeface="+mn-lt"/>
                          <a:ea typeface="+mn-ea"/>
                          <a:cs typeface="+mn-cs"/>
                        </a:rPr>
                        <a:t>1</a:t>
                      </a:r>
                      <a:r>
                        <a:rPr kumimoji="1" lang="en-US" altLang="ja-JP" sz="1500" b="0" i="0" u="none" strike="noStrike" kern="1200" cap="none" spc="0" normalizeH="0" baseline="30000" noProof="0" dirty="0">
                          <a:ln>
                            <a:noFill/>
                          </a:ln>
                          <a:solidFill>
                            <a:srgbClr val="00B0F0"/>
                          </a:solidFill>
                          <a:effectLst/>
                          <a:uLnTx/>
                          <a:uFillTx/>
                          <a:latin typeface="+mn-lt"/>
                          <a:ea typeface="+mn-ea"/>
                          <a:cs typeface="+mn-cs"/>
                        </a:rPr>
                        <a:t>st</a:t>
                      </a:r>
                      <a:endParaRPr kumimoji="1" lang="en-US" altLang="ja-JP" sz="1500" b="0" i="0" u="none" strike="noStrike" kern="1200" cap="none" spc="0" normalizeH="0" baseline="0" noProof="0" dirty="0">
                        <a:ln>
                          <a:noFill/>
                        </a:ln>
                        <a:solidFill>
                          <a:srgbClr val="00B0F0"/>
                        </a:solidFill>
                        <a:effectLst/>
                        <a:uLnTx/>
                        <a:uFillTx/>
                        <a:latin typeface="+mn-lt"/>
                        <a:ea typeface="+mn-ea"/>
                        <a:cs typeface="+mn-cs"/>
                      </a:endParaRP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extLst>
                  <a:ext uri="{0D108BD9-81ED-4DB2-BD59-A6C34878D82A}">
                    <a16:rowId xmlns:a16="http://schemas.microsoft.com/office/drawing/2014/main" val="10000"/>
                  </a:ext>
                </a:extLst>
              </a:tr>
            </a:tbl>
          </a:graphicData>
        </a:graphic>
      </p:graphicFrame>
      <p:graphicFrame>
        <p:nvGraphicFramePr>
          <p:cNvPr id="92" name="表 91"/>
          <p:cNvGraphicFramePr>
            <a:graphicFrameLocks noGrp="1"/>
          </p:cNvGraphicFramePr>
          <p:nvPr>
            <p:extLst>
              <p:ext uri="{D42A27DB-BD31-4B8C-83A1-F6EECF244321}">
                <p14:modId xmlns:p14="http://schemas.microsoft.com/office/powerpoint/2010/main" val="940072387"/>
              </p:ext>
            </p:extLst>
          </p:nvPr>
        </p:nvGraphicFramePr>
        <p:xfrm>
          <a:off x="11261247" y="4301913"/>
          <a:ext cx="2227864" cy="466784"/>
        </p:xfrm>
        <a:graphic>
          <a:graphicData uri="http://schemas.openxmlformats.org/drawingml/2006/table">
            <a:tbl>
              <a:tblPr/>
              <a:tblGrid>
                <a:gridCol w="1819370">
                  <a:extLst>
                    <a:ext uri="{9D8B030D-6E8A-4147-A177-3AD203B41FA5}">
                      <a16:colId xmlns:a16="http://schemas.microsoft.com/office/drawing/2014/main" val="20000"/>
                    </a:ext>
                  </a:extLst>
                </a:gridCol>
                <a:gridCol w="408494">
                  <a:extLst>
                    <a:ext uri="{9D8B030D-6E8A-4147-A177-3AD203B41FA5}">
                      <a16:colId xmlns:a16="http://schemas.microsoft.com/office/drawing/2014/main" val="20001"/>
                    </a:ext>
                  </a:extLst>
                </a:gridCol>
              </a:tblGrid>
              <a:tr h="466784">
                <a:tc>
                  <a:txBody>
                    <a:bodyPr/>
                    <a:lstStyle>
                      <a:lvl1pPr marL="0" algn="l" defTabSz="914354" rtl="0" eaLnBrk="1" latinLnBrk="0" hangingPunct="1">
                        <a:defRPr kumimoji="1" sz="1800" kern="1200">
                          <a:solidFill>
                            <a:schemeClr val="tx1"/>
                          </a:solidFill>
                          <a:latin typeface="Calibri"/>
                          <a:ea typeface="Meiryo UI"/>
                        </a:defRPr>
                      </a:lvl1pPr>
                      <a:lvl2pPr marL="457177" algn="l" defTabSz="914354" rtl="0" eaLnBrk="1" latinLnBrk="0" hangingPunct="1">
                        <a:defRPr kumimoji="1" sz="1800" kern="1200">
                          <a:solidFill>
                            <a:schemeClr val="tx1"/>
                          </a:solidFill>
                          <a:latin typeface="Calibri"/>
                          <a:ea typeface="Meiryo UI"/>
                        </a:defRPr>
                      </a:lvl2pPr>
                      <a:lvl3pPr marL="914354" algn="l" defTabSz="914354" rtl="0" eaLnBrk="1" latinLnBrk="0" hangingPunct="1">
                        <a:defRPr kumimoji="1" sz="1800" kern="1200">
                          <a:solidFill>
                            <a:schemeClr val="tx1"/>
                          </a:solidFill>
                          <a:latin typeface="Calibri"/>
                          <a:ea typeface="Meiryo UI"/>
                        </a:defRPr>
                      </a:lvl3pPr>
                      <a:lvl4pPr marL="1371531" algn="l" defTabSz="914354" rtl="0" eaLnBrk="1" latinLnBrk="0" hangingPunct="1">
                        <a:defRPr kumimoji="1" sz="1800" kern="1200">
                          <a:solidFill>
                            <a:schemeClr val="tx1"/>
                          </a:solidFill>
                          <a:latin typeface="Calibri"/>
                          <a:ea typeface="Meiryo UI"/>
                        </a:defRPr>
                      </a:lvl4pPr>
                      <a:lvl5pPr marL="1828709" algn="l" defTabSz="914354" rtl="0" eaLnBrk="1" latinLnBrk="0" hangingPunct="1">
                        <a:defRPr kumimoji="1" sz="1800" kern="1200">
                          <a:solidFill>
                            <a:schemeClr val="tx1"/>
                          </a:solidFill>
                          <a:latin typeface="Calibri"/>
                          <a:ea typeface="Meiryo UI"/>
                        </a:defRPr>
                      </a:lvl5pPr>
                      <a:lvl6pPr marL="2285886" algn="l" defTabSz="914354" rtl="0" eaLnBrk="1" latinLnBrk="0" hangingPunct="1">
                        <a:defRPr kumimoji="1" sz="1800" kern="1200">
                          <a:solidFill>
                            <a:schemeClr val="tx1"/>
                          </a:solidFill>
                          <a:latin typeface="Calibri"/>
                          <a:ea typeface="Meiryo UI"/>
                        </a:defRPr>
                      </a:lvl6pPr>
                      <a:lvl7pPr marL="2743063" algn="l" defTabSz="914354" rtl="0" eaLnBrk="1" latinLnBrk="0" hangingPunct="1">
                        <a:defRPr kumimoji="1" sz="1800" kern="1200">
                          <a:solidFill>
                            <a:schemeClr val="tx1"/>
                          </a:solidFill>
                          <a:latin typeface="Calibri"/>
                          <a:ea typeface="Meiryo UI"/>
                        </a:defRPr>
                      </a:lvl7pPr>
                      <a:lvl8pPr marL="3200240" algn="l" defTabSz="914354" rtl="0" eaLnBrk="1" latinLnBrk="0" hangingPunct="1">
                        <a:defRPr kumimoji="1" sz="1800" kern="1200">
                          <a:solidFill>
                            <a:schemeClr val="tx1"/>
                          </a:solidFill>
                          <a:latin typeface="Calibri"/>
                          <a:ea typeface="Meiryo UI"/>
                        </a:defRPr>
                      </a:lvl8pPr>
                      <a:lvl9pPr marL="3657417" algn="l" defTabSz="914354" rtl="0" eaLnBrk="1" latinLnBrk="0" hangingPunct="1">
                        <a:defRPr kumimoji="1" sz="1800" kern="1200">
                          <a:solidFill>
                            <a:schemeClr val="tx1"/>
                          </a:solidFill>
                          <a:latin typeface="Calibri"/>
                          <a:ea typeface="Meiryo UI"/>
                        </a:defRPr>
                      </a:lvl9pPr>
                    </a:lstStyle>
                    <a:p>
                      <a:pPr algn="l" fontAlgn="ctr"/>
                      <a:r>
                        <a:rPr lang="en-US" sz="1500" b="1" i="0" u="none" strike="noStrike" dirty="0">
                          <a:solidFill>
                            <a:srgbClr val="00B0F0"/>
                          </a:solidFill>
                          <a:effectLst/>
                          <a:latin typeface="+mn-lt"/>
                        </a:rPr>
                        <a:t> General broadcast</a:t>
                      </a:r>
                      <a:br>
                        <a:rPr lang="en-US" sz="1500" b="1" i="0" u="none" strike="noStrike" dirty="0">
                          <a:solidFill>
                            <a:srgbClr val="00B0F0"/>
                          </a:solidFill>
                          <a:effectLst/>
                          <a:latin typeface="+mn-lt"/>
                        </a:rPr>
                      </a:br>
                      <a:r>
                        <a:rPr lang="en-US" sz="1500" b="1" i="0" u="none" strike="noStrike" dirty="0">
                          <a:solidFill>
                            <a:srgbClr val="00B0F0"/>
                          </a:solidFill>
                          <a:effectLst/>
                          <a:latin typeface="+mn-lt"/>
                        </a:rPr>
                        <a:t>     pattern stop</a:t>
                      </a: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srgbClr val="00B0F0"/>
                          </a:solidFill>
                          <a:effectLst/>
                          <a:uLnTx/>
                          <a:uFillTx/>
                          <a:latin typeface="+mn-lt"/>
                          <a:ea typeface="+mn-ea"/>
                          <a:cs typeface="+mn-cs"/>
                        </a:rPr>
                        <a:t>2</a:t>
                      </a:r>
                      <a:r>
                        <a:rPr kumimoji="1" lang="en-US" altLang="ja-JP" sz="1500" b="0" i="0" u="none" strike="noStrike" kern="1200" cap="none" spc="0" normalizeH="0" baseline="30000" noProof="0" dirty="0">
                          <a:ln>
                            <a:noFill/>
                          </a:ln>
                          <a:solidFill>
                            <a:srgbClr val="00B0F0"/>
                          </a:solidFill>
                          <a:effectLst/>
                          <a:uLnTx/>
                          <a:uFillTx/>
                          <a:latin typeface="+mn-lt"/>
                          <a:ea typeface="+mn-ea"/>
                          <a:cs typeface="+mn-cs"/>
                        </a:rPr>
                        <a:t>nd</a:t>
                      </a:r>
                      <a:endParaRPr kumimoji="1" lang="en-US" altLang="ja-JP" sz="1500" b="0" i="0" u="none" strike="noStrike" kern="1200" cap="none" spc="0" normalizeH="0" baseline="0" noProof="0" dirty="0">
                        <a:ln>
                          <a:noFill/>
                        </a:ln>
                        <a:solidFill>
                          <a:srgbClr val="00B0F0"/>
                        </a:solidFill>
                        <a:effectLst/>
                        <a:uLnTx/>
                        <a:uFillTx/>
                        <a:latin typeface="+mn-lt"/>
                        <a:ea typeface="+mn-ea"/>
                        <a:cs typeface="+mn-cs"/>
                      </a:endParaRP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extLst>
                  <a:ext uri="{0D108BD9-81ED-4DB2-BD59-A6C34878D82A}">
                    <a16:rowId xmlns:a16="http://schemas.microsoft.com/office/drawing/2014/main" val="10000"/>
                  </a:ext>
                </a:extLst>
              </a:tr>
            </a:tbl>
          </a:graphicData>
        </a:graphic>
      </p:graphicFrame>
      <p:sp>
        <p:nvSpPr>
          <p:cNvPr id="93" name="右矢印 92"/>
          <p:cNvSpPr/>
          <p:nvPr/>
        </p:nvSpPr>
        <p:spPr>
          <a:xfrm rot="5400000">
            <a:off x="13132738" y="4081853"/>
            <a:ext cx="317940" cy="304886"/>
          </a:xfrm>
          <a:prstGeom prst="rightArrow">
            <a:avLst/>
          </a:prstGeom>
          <a:solidFill>
            <a:srgbClr val="00B0F0"/>
          </a:solidFill>
          <a:ln w="25400" cap="flat" cmpd="sng" algn="ctr">
            <a:noFill/>
            <a:prstDash val="solid"/>
          </a:ln>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sp>
        <p:nvSpPr>
          <p:cNvPr id="94" name="角丸四角形 93"/>
          <p:cNvSpPr/>
          <p:nvPr/>
        </p:nvSpPr>
        <p:spPr>
          <a:xfrm>
            <a:off x="7421687" y="4917660"/>
            <a:ext cx="210077" cy="131738"/>
          </a:xfrm>
          <a:prstGeom prst="roundRect">
            <a:avLst/>
          </a:prstGeom>
          <a:noFill/>
          <a:ln w="12700" cap="flat" cmpd="sng" algn="ctr">
            <a:solidFill>
              <a:srgbClr val="00B0F0"/>
            </a:solidFill>
            <a:prstDash val="solid"/>
          </a:ln>
          <a:effectLst>
            <a:outerShdw blurRad="50800" dist="38100" dir="8100000" algn="tr" rotWithShape="0">
              <a:prstClr val="black">
                <a:alpha val="40000"/>
              </a:prstClr>
            </a:outerShdw>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sp>
        <p:nvSpPr>
          <p:cNvPr id="12" name="フリーフォーム 11"/>
          <p:cNvSpPr/>
          <p:nvPr/>
        </p:nvSpPr>
        <p:spPr>
          <a:xfrm>
            <a:off x="10963599" y="4493576"/>
            <a:ext cx="251315" cy="0"/>
          </a:xfrm>
          <a:custGeom>
            <a:avLst/>
            <a:gdLst>
              <a:gd name="connsiteX0" fmla="*/ 167524 w 167524"/>
              <a:gd name="connsiteY0" fmla="*/ 0 h 0"/>
              <a:gd name="connsiteX1" fmla="*/ 0 w 167524"/>
              <a:gd name="connsiteY1" fmla="*/ 0 h 0"/>
            </a:gdLst>
            <a:ahLst/>
            <a:cxnLst>
              <a:cxn ang="0">
                <a:pos x="connsiteX0" y="connsiteY0"/>
              </a:cxn>
              <a:cxn ang="0">
                <a:pos x="connsiteX1" y="connsiteY1"/>
              </a:cxn>
            </a:cxnLst>
            <a:rect l="l" t="t" r="r" b="b"/>
            <a:pathLst>
              <a:path w="167524">
                <a:moveTo>
                  <a:pt x="167524" y="0"/>
                </a:moveTo>
                <a:lnTo>
                  <a:pt x="0" y="0"/>
                </a:lnTo>
              </a:path>
            </a:pathLst>
          </a:custGeom>
          <a:ln w="12700">
            <a:solidFill>
              <a:srgbClr val="00B0F0"/>
            </a:solidFill>
          </a:ln>
        </p:spPr>
        <p:style>
          <a:lnRef idx="2">
            <a:schemeClr val="accent5"/>
          </a:lnRef>
          <a:fillRef idx="0">
            <a:schemeClr val="accent5"/>
          </a:fillRef>
          <a:effectRef idx="1">
            <a:schemeClr val="accent5"/>
          </a:effectRef>
          <a:fontRef idx="minor">
            <a:schemeClr val="tx1"/>
          </a:fontRef>
        </p:style>
        <p:txBody>
          <a:bodyPr lIns="137187" tIns="68594" rIns="137187" bIns="68594" rtlCol="0" anchor="ctr"/>
          <a:lstStyle/>
          <a:p>
            <a:pPr algn="ctr"/>
            <a:endParaRPr kumimoji="1" lang="ja-JP" altLang="en-US"/>
          </a:p>
        </p:txBody>
      </p:sp>
      <p:sp>
        <p:nvSpPr>
          <p:cNvPr id="101" name="角丸四角形 100"/>
          <p:cNvSpPr/>
          <p:nvPr/>
        </p:nvSpPr>
        <p:spPr>
          <a:xfrm>
            <a:off x="7412864" y="5058401"/>
            <a:ext cx="210077" cy="131738"/>
          </a:xfrm>
          <a:prstGeom prst="roundRect">
            <a:avLst/>
          </a:prstGeom>
          <a:noFill/>
          <a:ln w="12700" cap="flat" cmpd="sng" algn="ctr">
            <a:solidFill>
              <a:srgbClr val="00B050"/>
            </a:solidFill>
            <a:prstDash val="solid"/>
          </a:ln>
          <a:effectLst>
            <a:outerShdw blurRad="50800" dist="38100" dir="8100000" algn="tr" rotWithShape="0">
              <a:prstClr val="black">
                <a:alpha val="40000"/>
              </a:prstClr>
            </a:outerShdw>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sp>
        <p:nvSpPr>
          <p:cNvPr id="102" name="角丸四角形 101"/>
          <p:cNvSpPr/>
          <p:nvPr/>
        </p:nvSpPr>
        <p:spPr>
          <a:xfrm>
            <a:off x="7412864" y="5221010"/>
            <a:ext cx="210077" cy="131738"/>
          </a:xfrm>
          <a:prstGeom prst="roundRect">
            <a:avLst/>
          </a:prstGeom>
          <a:noFill/>
          <a:ln w="12700" cap="flat" cmpd="sng" algn="ctr">
            <a:solidFill>
              <a:srgbClr val="00B050"/>
            </a:solidFill>
            <a:prstDash val="solid"/>
          </a:ln>
          <a:effectLst>
            <a:outerShdw blurRad="50800" dist="38100" dir="8100000" algn="tr" rotWithShape="0">
              <a:prstClr val="black">
                <a:alpha val="40000"/>
              </a:prstClr>
            </a:outerShdw>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sp>
        <p:nvSpPr>
          <p:cNvPr id="103" name="角丸四角形 102"/>
          <p:cNvSpPr/>
          <p:nvPr/>
        </p:nvSpPr>
        <p:spPr>
          <a:xfrm>
            <a:off x="7412864" y="5377559"/>
            <a:ext cx="210077" cy="131738"/>
          </a:xfrm>
          <a:prstGeom prst="roundRect">
            <a:avLst/>
          </a:prstGeom>
          <a:noFill/>
          <a:ln w="12700" cap="flat" cmpd="sng" algn="ctr">
            <a:solidFill>
              <a:srgbClr val="00B050"/>
            </a:solidFill>
            <a:prstDash val="solid"/>
          </a:ln>
          <a:effectLst>
            <a:outerShdw blurRad="50800" dist="38100" dir="8100000" algn="tr" rotWithShape="0">
              <a:prstClr val="black">
                <a:alpha val="40000"/>
              </a:prstClr>
            </a:outerShdw>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sp>
        <p:nvSpPr>
          <p:cNvPr id="13" name="フリーフォーム 12"/>
          <p:cNvSpPr/>
          <p:nvPr/>
        </p:nvSpPr>
        <p:spPr>
          <a:xfrm>
            <a:off x="7628318" y="5127211"/>
            <a:ext cx="3640179" cy="1552888"/>
          </a:xfrm>
          <a:custGeom>
            <a:avLst/>
            <a:gdLst>
              <a:gd name="connsiteX0" fmla="*/ 0 w 2426505"/>
              <a:gd name="connsiteY0" fmla="*/ 0 h 1034833"/>
              <a:gd name="connsiteX1" fmla="*/ 249787 w 2426505"/>
              <a:gd name="connsiteY1" fmla="*/ 0 h 1034833"/>
              <a:gd name="connsiteX2" fmla="*/ 388063 w 2426505"/>
              <a:gd name="connsiteY2" fmla="*/ 1034833 h 1034833"/>
              <a:gd name="connsiteX3" fmla="*/ 2199021 w 2426505"/>
              <a:gd name="connsiteY3" fmla="*/ 1034833 h 1034833"/>
              <a:gd name="connsiteX4" fmla="*/ 2265928 w 2426505"/>
              <a:gd name="connsiteY4" fmla="*/ 459430 h 1034833"/>
              <a:gd name="connsiteX5" fmla="*/ 2426505 w 2426505"/>
              <a:gd name="connsiteY5" fmla="*/ 459430 h 103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26505" h="1034833">
                <a:moveTo>
                  <a:pt x="0" y="0"/>
                </a:moveTo>
                <a:lnTo>
                  <a:pt x="249787" y="0"/>
                </a:lnTo>
                <a:lnTo>
                  <a:pt x="388063" y="1034833"/>
                </a:lnTo>
                <a:lnTo>
                  <a:pt x="2199021" y="1034833"/>
                </a:lnTo>
                <a:lnTo>
                  <a:pt x="2265928" y="459430"/>
                </a:lnTo>
                <a:lnTo>
                  <a:pt x="2426505" y="459430"/>
                </a:lnTo>
              </a:path>
            </a:pathLst>
          </a:custGeom>
          <a:ln w="12700">
            <a:solidFill>
              <a:srgbClr val="00B050"/>
            </a:solidFill>
          </a:ln>
        </p:spPr>
        <p:style>
          <a:lnRef idx="2">
            <a:schemeClr val="accent6"/>
          </a:lnRef>
          <a:fillRef idx="0">
            <a:schemeClr val="accent6"/>
          </a:fillRef>
          <a:effectRef idx="1">
            <a:schemeClr val="accent6"/>
          </a:effectRef>
          <a:fontRef idx="minor">
            <a:schemeClr val="tx1"/>
          </a:fontRef>
        </p:style>
        <p:txBody>
          <a:bodyPr lIns="137187" tIns="68594" rIns="137187" bIns="68594" rtlCol="0" anchor="ctr"/>
          <a:lstStyle/>
          <a:p>
            <a:pPr algn="ctr"/>
            <a:endParaRPr kumimoji="1" lang="ja-JP" altLang="en-US"/>
          </a:p>
        </p:txBody>
      </p:sp>
      <p:sp>
        <p:nvSpPr>
          <p:cNvPr id="104" name="フリーフォーム 103"/>
          <p:cNvSpPr/>
          <p:nvPr/>
        </p:nvSpPr>
        <p:spPr>
          <a:xfrm>
            <a:off x="7614966" y="5297411"/>
            <a:ext cx="3640179" cy="1552888"/>
          </a:xfrm>
          <a:custGeom>
            <a:avLst/>
            <a:gdLst>
              <a:gd name="connsiteX0" fmla="*/ 0 w 2426505"/>
              <a:gd name="connsiteY0" fmla="*/ 0 h 1034833"/>
              <a:gd name="connsiteX1" fmla="*/ 249787 w 2426505"/>
              <a:gd name="connsiteY1" fmla="*/ 0 h 1034833"/>
              <a:gd name="connsiteX2" fmla="*/ 388063 w 2426505"/>
              <a:gd name="connsiteY2" fmla="*/ 1034833 h 1034833"/>
              <a:gd name="connsiteX3" fmla="*/ 2199021 w 2426505"/>
              <a:gd name="connsiteY3" fmla="*/ 1034833 h 1034833"/>
              <a:gd name="connsiteX4" fmla="*/ 2265928 w 2426505"/>
              <a:gd name="connsiteY4" fmla="*/ 459430 h 1034833"/>
              <a:gd name="connsiteX5" fmla="*/ 2426505 w 2426505"/>
              <a:gd name="connsiteY5" fmla="*/ 459430 h 1034833"/>
              <a:gd name="connsiteX0" fmla="*/ 0 w 2426505"/>
              <a:gd name="connsiteY0" fmla="*/ 0 h 1034833"/>
              <a:gd name="connsiteX1" fmla="*/ 249787 w 2426505"/>
              <a:gd name="connsiteY1" fmla="*/ 0 h 1034833"/>
              <a:gd name="connsiteX2" fmla="*/ 388063 w 2426505"/>
              <a:gd name="connsiteY2" fmla="*/ 1034833 h 1034833"/>
              <a:gd name="connsiteX3" fmla="*/ 2199021 w 2426505"/>
              <a:gd name="connsiteY3" fmla="*/ 1034833 h 1034833"/>
              <a:gd name="connsiteX4" fmla="*/ 2265928 w 2426505"/>
              <a:gd name="connsiteY4" fmla="*/ 459430 h 1034833"/>
              <a:gd name="connsiteX5" fmla="*/ 2426505 w 2426505"/>
              <a:gd name="connsiteY5" fmla="*/ 785045 h 1034833"/>
              <a:gd name="connsiteX0" fmla="*/ 0 w 2426505"/>
              <a:gd name="connsiteY0" fmla="*/ 0 h 1034833"/>
              <a:gd name="connsiteX1" fmla="*/ 249787 w 2426505"/>
              <a:gd name="connsiteY1" fmla="*/ 0 h 1034833"/>
              <a:gd name="connsiteX2" fmla="*/ 388063 w 2426505"/>
              <a:gd name="connsiteY2" fmla="*/ 1034833 h 1034833"/>
              <a:gd name="connsiteX3" fmla="*/ 2199021 w 2426505"/>
              <a:gd name="connsiteY3" fmla="*/ 1034833 h 1034833"/>
              <a:gd name="connsiteX4" fmla="*/ 2239165 w 2426505"/>
              <a:gd name="connsiteY4" fmla="*/ 785045 h 1034833"/>
              <a:gd name="connsiteX5" fmla="*/ 2426505 w 2426505"/>
              <a:gd name="connsiteY5" fmla="*/ 785045 h 1034833"/>
              <a:gd name="connsiteX0" fmla="*/ 0 w 2426505"/>
              <a:gd name="connsiteY0" fmla="*/ 0 h 1034833"/>
              <a:gd name="connsiteX1" fmla="*/ 249787 w 2426505"/>
              <a:gd name="connsiteY1" fmla="*/ 0 h 1034833"/>
              <a:gd name="connsiteX2" fmla="*/ 388063 w 2426505"/>
              <a:gd name="connsiteY2" fmla="*/ 1034833 h 1034833"/>
              <a:gd name="connsiteX3" fmla="*/ 2216863 w 2426505"/>
              <a:gd name="connsiteY3" fmla="*/ 1034833 h 1034833"/>
              <a:gd name="connsiteX4" fmla="*/ 2239165 w 2426505"/>
              <a:gd name="connsiteY4" fmla="*/ 785045 h 1034833"/>
              <a:gd name="connsiteX5" fmla="*/ 2426505 w 2426505"/>
              <a:gd name="connsiteY5" fmla="*/ 785045 h 1034833"/>
              <a:gd name="connsiteX0" fmla="*/ 0 w 2426505"/>
              <a:gd name="connsiteY0" fmla="*/ 0 h 1034833"/>
              <a:gd name="connsiteX1" fmla="*/ 249787 w 2426505"/>
              <a:gd name="connsiteY1" fmla="*/ 0 h 1034833"/>
              <a:gd name="connsiteX2" fmla="*/ 388063 w 2426505"/>
              <a:gd name="connsiteY2" fmla="*/ 1034833 h 1034833"/>
              <a:gd name="connsiteX3" fmla="*/ 2216863 w 2426505"/>
              <a:gd name="connsiteY3" fmla="*/ 1034833 h 1034833"/>
              <a:gd name="connsiteX4" fmla="*/ 2252547 w 2426505"/>
              <a:gd name="connsiteY4" fmla="*/ 780585 h 1034833"/>
              <a:gd name="connsiteX5" fmla="*/ 2426505 w 2426505"/>
              <a:gd name="connsiteY5" fmla="*/ 785045 h 103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26505" h="1034833">
                <a:moveTo>
                  <a:pt x="0" y="0"/>
                </a:moveTo>
                <a:lnTo>
                  <a:pt x="249787" y="0"/>
                </a:lnTo>
                <a:lnTo>
                  <a:pt x="388063" y="1034833"/>
                </a:lnTo>
                <a:lnTo>
                  <a:pt x="2216863" y="1034833"/>
                </a:lnTo>
                <a:lnTo>
                  <a:pt x="2252547" y="780585"/>
                </a:lnTo>
                <a:lnTo>
                  <a:pt x="2426505" y="785045"/>
                </a:lnTo>
              </a:path>
            </a:pathLst>
          </a:custGeom>
          <a:ln w="12700">
            <a:solidFill>
              <a:srgbClr val="00B050"/>
            </a:solidFill>
          </a:ln>
        </p:spPr>
        <p:style>
          <a:lnRef idx="2">
            <a:schemeClr val="accent6"/>
          </a:lnRef>
          <a:fillRef idx="0">
            <a:schemeClr val="accent6"/>
          </a:fillRef>
          <a:effectRef idx="1">
            <a:schemeClr val="accent6"/>
          </a:effectRef>
          <a:fontRef idx="minor">
            <a:schemeClr val="tx1"/>
          </a:fontRef>
        </p:style>
        <p:txBody>
          <a:bodyPr lIns="137187" tIns="68594" rIns="137187" bIns="68594" rtlCol="0" anchor="ctr"/>
          <a:lstStyle/>
          <a:p>
            <a:pPr algn="ctr"/>
            <a:endParaRPr kumimoji="1" lang="ja-JP" altLang="en-US"/>
          </a:p>
        </p:txBody>
      </p:sp>
      <p:sp>
        <p:nvSpPr>
          <p:cNvPr id="17" name="フリーフォーム 16"/>
          <p:cNvSpPr/>
          <p:nvPr/>
        </p:nvSpPr>
        <p:spPr>
          <a:xfrm>
            <a:off x="7628318" y="5435111"/>
            <a:ext cx="3660254" cy="1713532"/>
          </a:xfrm>
          <a:custGeom>
            <a:avLst/>
            <a:gdLst>
              <a:gd name="connsiteX0" fmla="*/ 0 w 2439887"/>
              <a:gd name="connsiteY0" fmla="*/ 0 h 1141885"/>
              <a:gd name="connsiteX1" fmla="*/ 205183 w 2439887"/>
              <a:gd name="connsiteY1" fmla="*/ 0 h 1141885"/>
              <a:gd name="connsiteX2" fmla="*/ 361300 w 2439887"/>
              <a:gd name="connsiteY2" fmla="*/ 1141885 h 1141885"/>
              <a:gd name="connsiteX3" fmla="*/ 2439887 w 2439887"/>
              <a:gd name="connsiteY3" fmla="*/ 1141885 h 1141885"/>
            </a:gdLst>
            <a:ahLst/>
            <a:cxnLst>
              <a:cxn ang="0">
                <a:pos x="connsiteX0" y="connsiteY0"/>
              </a:cxn>
              <a:cxn ang="0">
                <a:pos x="connsiteX1" y="connsiteY1"/>
              </a:cxn>
              <a:cxn ang="0">
                <a:pos x="connsiteX2" y="connsiteY2"/>
              </a:cxn>
              <a:cxn ang="0">
                <a:pos x="connsiteX3" y="connsiteY3"/>
              </a:cxn>
            </a:cxnLst>
            <a:rect l="l" t="t" r="r" b="b"/>
            <a:pathLst>
              <a:path w="2439887" h="1141885">
                <a:moveTo>
                  <a:pt x="0" y="0"/>
                </a:moveTo>
                <a:lnTo>
                  <a:pt x="205183" y="0"/>
                </a:lnTo>
                <a:lnTo>
                  <a:pt x="361300" y="1141885"/>
                </a:lnTo>
                <a:lnTo>
                  <a:pt x="2439887" y="1141885"/>
                </a:lnTo>
              </a:path>
            </a:pathLst>
          </a:custGeom>
          <a:ln w="12700">
            <a:solidFill>
              <a:srgbClr val="00B050"/>
            </a:solidFill>
          </a:ln>
        </p:spPr>
        <p:style>
          <a:lnRef idx="2">
            <a:schemeClr val="accent6"/>
          </a:lnRef>
          <a:fillRef idx="0">
            <a:schemeClr val="accent6"/>
          </a:fillRef>
          <a:effectRef idx="1">
            <a:schemeClr val="accent6"/>
          </a:effectRef>
          <a:fontRef idx="minor">
            <a:schemeClr val="tx1"/>
          </a:fontRef>
        </p:style>
        <p:txBody>
          <a:bodyPr lIns="137187" tIns="68594" rIns="137187" bIns="68594" rtlCol="0" anchor="ctr"/>
          <a:lstStyle/>
          <a:p>
            <a:pPr algn="ctr"/>
            <a:endParaRPr kumimoji="1" lang="ja-JP" altLang="en-US"/>
          </a:p>
        </p:txBody>
      </p:sp>
      <p:graphicFrame>
        <p:nvGraphicFramePr>
          <p:cNvPr id="97" name="表 96"/>
          <p:cNvGraphicFramePr>
            <a:graphicFrameLocks noGrp="1"/>
          </p:cNvGraphicFramePr>
          <p:nvPr>
            <p:extLst>
              <p:ext uri="{D42A27DB-BD31-4B8C-83A1-F6EECF244321}">
                <p14:modId xmlns:p14="http://schemas.microsoft.com/office/powerpoint/2010/main" val="3480993252"/>
              </p:ext>
            </p:extLst>
          </p:nvPr>
        </p:nvGraphicFramePr>
        <p:xfrm>
          <a:off x="11256386" y="6344511"/>
          <a:ext cx="2227864" cy="466784"/>
        </p:xfrm>
        <a:graphic>
          <a:graphicData uri="http://schemas.openxmlformats.org/drawingml/2006/table">
            <a:tbl>
              <a:tblPr/>
              <a:tblGrid>
                <a:gridCol w="1819370">
                  <a:extLst>
                    <a:ext uri="{9D8B030D-6E8A-4147-A177-3AD203B41FA5}">
                      <a16:colId xmlns:a16="http://schemas.microsoft.com/office/drawing/2014/main" val="20000"/>
                    </a:ext>
                  </a:extLst>
                </a:gridCol>
                <a:gridCol w="408494">
                  <a:extLst>
                    <a:ext uri="{9D8B030D-6E8A-4147-A177-3AD203B41FA5}">
                      <a16:colId xmlns:a16="http://schemas.microsoft.com/office/drawing/2014/main" val="20001"/>
                    </a:ext>
                  </a:extLst>
                </a:gridCol>
              </a:tblGrid>
              <a:tr h="466784">
                <a:tc>
                  <a:txBody>
                    <a:bodyPr/>
                    <a:lstStyle>
                      <a:lvl1pPr marL="0" algn="l" defTabSz="914354" rtl="0" eaLnBrk="1" latinLnBrk="0" hangingPunct="1">
                        <a:defRPr kumimoji="1" sz="1800" kern="1200">
                          <a:solidFill>
                            <a:schemeClr val="tx1"/>
                          </a:solidFill>
                          <a:latin typeface="Calibri"/>
                          <a:ea typeface="Meiryo UI"/>
                        </a:defRPr>
                      </a:lvl1pPr>
                      <a:lvl2pPr marL="457177" algn="l" defTabSz="914354" rtl="0" eaLnBrk="1" latinLnBrk="0" hangingPunct="1">
                        <a:defRPr kumimoji="1" sz="1800" kern="1200">
                          <a:solidFill>
                            <a:schemeClr val="tx1"/>
                          </a:solidFill>
                          <a:latin typeface="Calibri"/>
                          <a:ea typeface="Meiryo UI"/>
                        </a:defRPr>
                      </a:lvl2pPr>
                      <a:lvl3pPr marL="914354" algn="l" defTabSz="914354" rtl="0" eaLnBrk="1" latinLnBrk="0" hangingPunct="1">
                        <a:defRPr kumimoji="1" sz="1800" kern="1200">
                          <a:solidFill>
                            <a:schemeClr val="tx1"/>
                          </a:solidFill>
                          <a:latin typeface="Calibri"/>
                          <a:ea typeface="Meiryo UI"/>
                        </a:defRPr>
                      </a:lvl3pPr>
                      <a:lvl4pPr marL="1371531" algn="l" defTabSz="914354" rtl="0" eaLnBrk="1" latinLnBrk="0" hangingPunct="1">
                        <a:defRPr kumimoji="1" sz="1800" kern="1200">
                          <a:solidFill>
                            <a:schemeClr val="tx1"/>
                          </a:solidFill>
                          <a:latin typeface="Calibri"/>
                          <a:ea typeface="Meiryo UI"/>
                        </a:defRPr>
                      </a:lvl4pPr>
                      <a:lvl5pPr marL="1828709" algn="l" defTabSz="914354" rtl="0" eaLnBrk="1" latinLnBrk="0" hangingPunct="1">
                        <a:defRPr kumimoji="1" sz="1800" kern="1200">
                          <a:solidFill>
                            <a:schemeClr val="tx1"/>
                          </a:solidFill>
                          <a:latin typeface="Calibri"/>
                          <a:ea typeface="Meiryo UI"/>
                        </a:defRPr>
                      </a:lvl5pPr>
                      <a:lvl6pPr marL="2285886" algn="l" defTabSz="914354" rtl="0" eaLnBrk="1" latinLnBrk="0" hangingPunct="1">
                        <a:defRPr kumimoji="1" sz="1800" kern="1200">
                          <a:solidFill>
                            <a:schemeClr val="tx1"/>
                          </a:solidFill>
                          <a:latin typeface="Calibri"/>
                          <a:ea typeface="Meiryo UI"/>
                        </a:defRPr>
                      </a:lvl6pPr>
                      <a:lvl7pPr marL="2743063" algn="l" defTabSz="914354" rtl="0" eaLnBrk="1" latinLnBrk="0" hangingPunct="1">
                        <a:defRPr kumimoji="1" sz="1800" kern="1200">
                          <a:solidFill>
                            <a:schemeClr val="tx1"/>
                          </a:solidFill>
                          <a:latin typeface="Calibri"/>
                          <a:ea typeface="Meiryo UI"/>
                        </a:defRPr>
                      </a:lvl7pPr>
                      <a:lvl8pPr marL="3200240" algn="l" defTabSz="914354" rtl="0" eaLnBrk="1" latinLnBrk="0" hangingPunct="1">
                        <a:defRPr kumimoji="1" sz="1800" kern="1200">
                          <a:solidFill>
                            <a:schemeClr val="tx1"/>
                          </a:solidFill>
                          <a:latin typeface="Calibri"/>
                          <a:ea typeface="Meiryo UI"/>
                        </a:defRPr>
                      </a:lvl8pPr>
                      <a:lvl9pPr marL="3657417" algn="l" defTabSz="914354" rtl="0" eaLnBrk="1" latinLnBrk="0" hangingPunct="1">
                        <a:defRPr kumimoji="1" sz="1800" kern="1200">
                          <a:solidFill>
                            <a:schemeClr val="tx1"/>
                          </a:solidFill>
                          <a:latin typeface="Calibri"/>
                          <a:ea typeface="Meiryo UI"/>
                        </a:defRPr>
                      </a:lvl9pPr>
                    </a:lstStyle>
                    <a:p>
                      <a:pPr algn="l" fontAlgn="ctr"/>
                      <a:r>
                        <a:rPr lang="en-US" sz="1500" b="1" i="0" u="none" strike="noStrike" dirty="0">
                          <a:solidFill>
                            <a:srgbClr val="00B050"/>
                          </a:solidFill>
                          <a:effectLst/>
                          <a:latin typeface="+mn-lt"/>
                        </a:rPr>
                        <a:t> Base pattern 2 change</a:t>
                      </a:r>
                    </a:p>
                    <a:p>
                      <a:pPr algn="l" fontAlgn="ctr"/>
                      <a:r>
                        <a:rPr lang="en-US" sz="1500" b="1" i="0" u="none" strike="noStrike" dirty="0">
                          <a:solidFill>
                            <a:srgbClr val="00B050"/>
                          </a:solidFill>
                          <a:effectLst/>
                          <a:latin typeface="+mn-lt"/>
                        </a:rPr>
                        <a:t>  </a:t>
                      </a:r>
                      <a:r>
                        <a:rPr lang="en-US" sz="1200" b="0" i="0" u="none" strike="noStrike" dirty="0">
                          <a:solidFill>
                            <a:srgbClr val="00B050"/>
                          </a:solidFill>
                          <a:effectLst/>
                          <a:latin typeface="+mn-lt"/>
                        </a:rPr>
                        <a:t>EV 6 -&gt; Zone 1-10</a:t>
                      </a: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srgbClr val="00B050"/>
                          </a:solidFill>
                          <a:effectLst/>
                          <a:uLnTx/>
                          <a:uFillTx/>
                          <a:latin typeface="+mn-lt"/>
                          <a:ea typeface="+mn-ea"/>
                          <a:cs typeface="+mn-cs"/>
                        </a:rPr>
                        <a:t>2</a:t>
                      </a:r>
                      <a:r>
                        <a:rPr kumimoji="1" lang="en-US" altLang="ja-JP" sz="1500" b="0" i="0" u="none" strike="noStrike" kern="1200" cap="none" spc="0" normalizeH="0" baseline="30000" noProof="0" dirty="0">
                          <a:ln>
                            <a:noFill/>
                          </a:ln>
                          <a:solidFill>
                            <a:srgbClr val="00B050"/>
                          </a:solidFill>
                          <a:effectLst/>
                          <a:uLnTx/>
                          <a:uFillTx/>
                          <a:latin typeface="+mn-lt"/>
                          <a:ea typeface="+mn-ea"/>
                          <a:cs typeface="+mn-cs"/>
                        </a:rPr>
                        <a:t>nd</a:t>
                      </a:r>
                      <a:endParaRPr kumimoji="1" lang="en-US" altLang="ja-JP" sz="1500" b="0" i="0" u="none" strike="noStrike" kern="1200" cap="none" spc="0" normalizeH="0" baseline="0" noProof="0" dirty="0">
                        <a:ln>
                          <a:noFill/>
                        </a:ln>
                        <a:solidFill>
                          <a:srgbClr val="00B050"/>
                        </a:solidFill>
                        <a:effectLst/>
                        <a:uLnTx/>
                        <a:uFillTx/>
                        <a:latin typeface="+mn-lt"/>
                        <a:ea typeface="+mn-ea"/>
                        <a:cs typeface="+mn-cs"/>
                      </a:endParaRP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extLst>
                  <a:ext uri="{0D108BD9-81ED-4DB2-BD59-A6C34878D82A}">
                    <a16:rowId xmlns:a16="http://schemas.microsoft.com/office/drawing/2014/main" val="10000"/>
                  </a:ext>
                </a:extLst>
              </a:tr>
            </a:tbl>
          </a:graphicData>
        </a:graphic>
      </p:graphicFrame>
      <p:graphicFrame>
        <p:nvGraphicFramePr>
          <p:cNvPr id="98" name="表 97"/>
          <p:cNvGraphicFramePr>
            <a:graphicFrameLocks noGrp="1"/>
          </p:cNvGraphicFramePr>
          <p:nvPr>
            <p:extLst>
              <p:ext uri="{D42A27DB-BD31-4B8C-83A1-F6EECF244321}">
                <p14:modId xmlns:p14="http://schemas.microsoft.com/office/powerpoint/2010/main" val="3053253967"/>
              </p:ext>
            </p:extLst>
          </p:nvPr>
        </p:nvGraphicFramePr>
        <p:xfrm>
          <a:off x="11262310" y="6992849"/>
          <a:ext cx="2227864" cy="432226"/>
        </p:xfrm>
        <a:graphic>
          <a:graphicData uri="http://schemas.openxmlformats.org/drawingml/2006/table">
            <a:tbl>
              <a:tblPr/>
              <a:tblGrid>
                <a:gridCol w="1819370">
                  <a:extLst>
                    <a:ext uri="{9D8B030D-6E8A-4147-A177-3AD203B41FA5}">
                      <a16:colId xmlns:a16="http://schemas.microsoft.com/office/drawing/2014/main" val="20000"/>
                    </a:ext>
                  </a:extLst>
                </a:gridCol>
                <a:gridCol w="408494">
                  <a:extLst>
                    <a:ext uri="{9D8B030D-6E8A-4147-A177-3AD203B41FA5}">
                      <a16:colId xmlns:a16="http://schemas.microsoft.com/office/drawing/2014/main" val="20001"/>
                    </a:ext>
                  </a:extLst>
                </a:gridCol>
              </a:tblGrid>
              <a:tr h="432226">
                <a:tc>
                  <a:txBody>
                    <a:bodyPr/>
                    <a:lstStyle>
                      <a:lvl1pPr marL="0" algn="l" defTabSz="914354" rtl="0" eaLnBrk="1" latinLnBrk="0" hangingPunct="1">
                        <a:defRPr kumimoji="1" sz="1800" kern="1200">
                          <a:solidFill>
                            <a:schemeClr val="tx1"/>
                          </a:solidFill>
                          <a:latin typeface="Calibri"/>
                          <a:ea typeface="Meiryo UI"/>
                        </a:defRPr>
                      </a:lvl1pPr>
                      <a:lvl2pPr marL="457177" algn="l" defTabSz="914354" rtl="0" eaLnBrk="1" latinLnBrk="0" hangingPunct="1">
                        <a:defRPr kumimoji="1" sz="1800" kern="1200">
                          <a:solidFill>
                            <a:schemeClr val="tx1"/>
                          </a:solidFill>
                          <a:latin typeface="Calibri"/>
                          <a:ea typeface="Meiryo UI"/>
                        </a:defRPr>
                      </a:lvl2pPr>
                      <a:lvl3pPr marL="914354" algn="l" defTabSz="914354" rtl="0" eaLnBrk="1" latinLnBrk="0" hangingPunct="1">
                        <a:defRPr kumimoji="1" sz="1800" kern="1200">
                          <a:solidFill>
                            <a:schemeClr val="tx1"/>
                          </a:solidFill>
                          <a:latin typeface="Calibri"/>
                          <a:ea typeface="Meiryo UI"/>
                        </a:defRPr>
                      </a:lvl3pPr>
                      <a:lvl4pPr marL="1371531" algn="l" defTabSz="914354" rtl="0" eaLnBrk="1" latinLnBrk="0" hangingPunct="1">
                        <a:defRPr kumimoji="1" sz="1800" kern="1200">
                          <a:solidFill>
                            <a:schemeClr val="tx1"/>
                          </a:solidFill>
                          <a:latin typeface="Calibri"/>
                          <a:ea typeface="Meiryo UI"/>
                        </a:defRPr>
                      </a:lvl4pPr>
                      <a:lvl5pPr marL="1828709" algn="l" defTabSz="914354" rtl="0" eaLnBrk="1" latinLnBrk="0" hangingPunct="1">
                        <a:defRPr kumimoji="1" sz="1800" kern="1200">
                          <a:solidFill>
                            <a:schemeClr val="tx1"/>
                          </a:solidFill>
                          <a:latin typeface="Calibri"/>
                          <a:ea typeface="Meiryo UI"/>
                        </a:defRPr>
                      </a:lvl5pPr>
                      <a:lvl6pPr marL="2285886" algn="l" defTabSz="914354" rtl="0" eaLnBrk="1" latinLnBrk="0" hangingPunct="1">
                        <a:defRPr kumimoji="1" sz="1800" kern="1200">
                          <a:solidFill>
                            <a:schemeClr val="tx1"/>
                          </a:solidFill>
                          <a:latin typeface="Calibri"/>
                          <a:ea typeface="Meiryo UI"/>
                        </a:defRPr>
                      </a:lvl6pPr>
                      <a:lvl7pPr marL="2743063" algn="l" defTabSz="914354" rtl="0" eaLnBrk="1" latinLnBrk="0" hangingPunct="1">
                        <a:defRPr kumimoji="1" sz="1800" kern="1200">
                          <a:solidFill>
                            <a:schemeClr val="tx1"/>
                          </a:solidFill>
                          <a:latin typeface="Calibri"/>
                          <a:ea typeface="Meiryo UI"/>
                        </a:defRPr>
                      </a:lvl7pPr>
                      <a:lvl8pPr marL="3200240" algn="l" defTabSz="914354" rtl="0" eaLnBrk="1" latinLnBrk="0" hangingPunct="1">
                        <a:defRPr kumimoji="1" sz="1800" kern="1200">
                          <a:solidFill>
                            <a:schemeClr val="tx1"/>
                          </a:solidFill>
                          <a:latin typeface="Calibri"/>
                          <a:ea typeface="Meiryo UI"/>
                        </a:defRPr>
                      </a:lvl8pPr>
                      <a:lvl9pPr marL="3657417" algn="l" defTabSz="914354" rtl="0" eaLnBrk="1" latinLnBrk="0" hangingPunct="1">
                        <a:defRPr kumimoji="1" sz="1800" kern="1200">
                          <a:solidFill>
                            <a:schemeClr val="tx1"/>
                          </a:solidFill>
                          <a:latin typeface="Calibri"/>
                          <a:ea typeface="Meiryo UI"/>
                        </a:defRPr>
                      </a:lvl9pPr>
                    </a:lstStyle>
                    <a:p>
                      <a:pPr algn="l" fontAlgn="ctr"/>
                      <a:r>
                        <a:rPr lang="en-US" sz="1500" b="1" i="0" u="none" strike="noStrike" dirty="0">
                          <a:solidFill>
                            <a:srgbClr val="00B050"/>
                          </a:solidFill>
                          <a:effectLst/>
                          <a:latin typeface="+mn-lt"/>
                        </a:rPr>
                        <a:t> Base pattern 2 stop   </a:t>
                      </a: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srgbClr val="00B050"/>
                          </a:solidFill>
                          <a:effectLst/>
                          <a:uLnTx/>
                          <a:uFillTx/>
                          <a:latin typeface="+mn-lt"/>
                          <a:ea typeface="+mn-ea"/>
                          <a:cs typeface="+mn-cs"/>
                        </a:rPr>
                        <a:t>3</a:t>
                      </a:r>
                      <a:r>
                        <a:rPr kumimoji="1" lang="en-US" altLang="ja-JP" sz="1500" b="0" i="0" u="none" strike="noStrike" kern="1200" cap="none" spc="0" normalizeH="0" baseline="30000" noProof="0" dirty="0">
                          <a:ln>
                            <a:noFill/>
                          </a:ln>
                          <a:solidFill>
                            <a:srgbClr val="00B050"/>
                          </a:solidFill>
                          <a:effectLst/>
                          <a:uLnTx/>
                          <a:uFillTx/>
                          <a:latin typeface="+mn-lt"/>
                          <a:ea typeface="+mn-ea"/>
                          <a:cs typeface="+mn-cs"/>
                        </a:rPr>
                        <a:t>rd</a:t>
                      </a:r>
                      <a:endParaRPr kumimoji="1" lang="en-US" altLang="ja-JP" sz="1500" b="0" i="0" u="none" strike="noStrike" kern="1200" cap="none" spc="0" normalizeH="0" baseline="0" noProof="0" dirty="0">
                        <a:ln>
                          <a:noFill/>
                        </a:ln>
                        <a:solidFill>
                          <a:srgbClr val="00B050"/>
                        </a:solidFill>
                        <a:effectLst/>
                        <a:uLnTx/>
                        <a:uFillTx/>
                        <a:latin typeface="+mn-lt"/>
                        <a:ea typeface="+mn-ea"/>
                        <a:cs typeface="+mn-cs"/>
                      </a:endParaRP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extLst>
                  <a:ext uri="{0D108BD9-81ED-4DB2-BD59-A6C34878D82A}">
                    <a16:rowId xmlns:a16="http://schemas.microsoft.com/office/drawing/2014/main" val="10000"/>
                  </a:ext>
                </a:extLst>
              </a:tr>
            </a:tbl>
          </a:graphicData>
        </a:graphic>
      </p:graphicFrame>
      <p:sp>
        <p:nvSpPr>
          <p:cNvPr id="99" name="右矢印 98"/>
          <p:cNvSpPr/>
          <p:nvPr/>
        </p:nvSpPr>
        <p:spPr>
          <a:xfrm rot="5400000">
            <a:off x="13132737" y="6117025"/>
            <a:ext cx="317940" cy="304886"/>
          </a:xfrm>
          <a:prstGeom prst="rightArrow">
            <a:avLst/>
          </a:prstGeom>
          <a:solidFill>
            <a:srgbClr val="00B050"/>
          </a:solidFill>
          <a:ln w="25400" cap="flat" cmpd="sng" algn="ctr">
            <a:noFill/>
            <a:prstDash val="solid"/>
          </a:ln>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sp>
        <p:nvSpPr>
          <p:cNvPr id="100" name="右矢印 99"/>
          <p:cNvSpPr/>
          <p:nvPr/>
        </p:nvSpPr>
        <p:spPr>
          <a:xfrm rot="5400000">
            <a:off x="13134441" y="6809524"/>
            <a:ext cx="317940" cy="304886"/>
          </a:xfrm>
          <a:prstGeom prst="rightArrow">
            <a:avLst/>
          </a:prstGeom>
          <a:solidFill>
            <a:srgbClr val="00B050"/>
          </a:solidFill>
          <a:ln w="25400" cap="flat" cmpd="sng" algn="ctr">
            <a:noFill/>
            <a:prstDash val="solid"/>
          </a:ln>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graphicFrame>
        <p:nvGraphicFramePr>
          <p:cNvPr id="96" name="表 95"/>
          <p:cNvGraphicFramePr>
            <a:graphicFrameLocks noGrp="1"/>
          </p:cNvGraphicFramePr>
          <p:nvPr>
            <p:extLst>
              <p:ext uri="{D42A27DB-BD31-4B8C-83A1-F6EECF244321}">
                <p14:modId xmlns:p14="http://schemas.microsoft.com/office/powerpoint/2010/main" val="107576311"/>
              </p:ext>
            </p:extLst>
          </p:nvPr>
        </p:nvGraphicFramePr>
        <p:xfrm>
          <a:off x="11261169" y="5665544"/>
          <a:ext cx="2227864" cy="466784"/>
        </p:xfrm>
        <a:graphic>
          <a:graphicData uri="http://schemas.openxmlformats.org/drawingml/2006/table">
            <a:tbl>
              <a:tblPr/>
              <a:tblGrid>
                <a:gridCol w="1819370">
                  <a:extLst>
                    <a:ext uri="{9D8B030D-6E8A-4147-A177-3AD203B41FA5}">
                      <a16:colId xmlns:a16="http://schemas.microsoft.com/office/drawing/2014/main" val="20000"/>
                    </a:ext>
                  </a:extLst>
                </a:gridCol>
                <a:gridCol w="408494">
                  <a:extLst>
                    <a:ext uri="{9D8B030D-6E8A-4147-A177-3AD203B41FA5}">
                      <a16:colId xmlns:a16="http://schemas.microsoft.com/office/drawing/2014/main" val="20001"/>
                    </a:ext>
                  </a:extLst>
                </a:gridCol>
              </a:tblGrid>
              <a:tr h="466784">
                <a:tc>
                  <a:txBody>
                    <a:bodyPr/>
                    <a:lstStyle>
                      <a:lvl1pPr marL="0" algn="l" defTabSz="914354" rtl="0" eaLnBrk="1" latinLnBrk="0" hangingPunct="1">
                        <a:defRPr kumimoji="1" sz="1800" kern="1200">
                          <a:solidFill>
                            <a:schemeClr val="tx1"/>
                          </a:solidFill>
                          <a:latin typeface="Calibri"/>
                          <a:ea typeface="Meiryo UI"/>
                        </a:defRPr>
                      </a:lvl1pPr>
                      <a:lvl2pPr marL="457177" algn="l" defTabSz="914354" rtl="0" eaLnBrk="1" latinLnBrk="0" hangingPunct="1">
                        <a:defRPr kumimoji="1" sz="1800" kern="1200">
                          <a:solidFill>
                            <a:schemeClr val="tx1"/>
                          </a:solidFill>
                          <a:latin typeface="Calibri"/>
                          <a:ea typeface="Meiryo UI"/>
                        </a:defRPr>
                      </a:lvl2pPr>
                      <a:lvl3pPr marL="914354" algn="l" defTabSz="914354" rtl="0" eaLnBrk="1" latinLnBrk="0" hangingPunct="1">
                        <a:defRPr kumimoji="1" sz="1800" kern="1200">
                          <a:solidFill>
                            <a:schemeClr val="tx1"/>
                          </a:solidFill>
                          <a:latin typeface="Calibri"/>
                          <a:ea typeface="Meiryo UI"/>
                        </a:defRPr>
                      </a:lvl3pPr>
                      <a:lvl4pPr marL="1371531" algn="l" defTabSz="914354" rtl="0" eaLnBrk="1" latinLnBrk="0" hangingPunct="1">
                        <a:defRPr kumimoji="1" sz="1800" kern="1200">
                          <a:solidFill>
                            <a:schemeClr val="tx1"/>
                          </a:solidFill>
                          <a:latin typeface="Calibri"/>
                          <a:ea typeface="Meiryo UI"/>
                        </a:defRPr>
                      </a:lvl4pPr>
                      <a:lvl5pPr marL="1828709" algn="l" defTabSz="914354" rtl="0" eaLnBrk="1" latinLnBrk="0" hangingPunct="1">
                        <a:defRPr kumimoji="1" sz="1800" kern="1200">
                          <a:solidFill>
                            <a:schemeClr val="tx1"/>
                          </a:solidFill>
                          <a:latin typeface="Calibri"/>
                          <a:ea typeface="Meiryo UI"/>
                        </a:defRPr>
                      </a:lvl5pPr>
                      <a:lvl6pPr marL="2285886" algn="l" defTabSz="914354" rtl="0" eaLnBrk="1" latinLnBrk="0" hangingPunct="1">
                        <a:defRPr kumimoji="1" sz="1800" kern="1200">
                          <a:solidFill>
                            <a:schemeClr val="tx1"/>
                          </a:solidFill>
                          <a:latin typeface="Calibri"/>
                          <a:ea typeface="Meiryo UI"/>
                        </a:defRPr>
                      </a:lvl6pPr>
                      <a:lvl7pPr marL="2743063" algn="l" defTabSz="914354" rtl="0" eaLnBrk="1" latinLnBrk="0" hangingPunct="1">
                        <a:defRPr kumimoji="1" sz="1800" kern="1200">
                          <a:solidFill>
                            <a:schemeClr val="tx1"/>
                          </a:solidFill>
                          <a:latin typeface="Calibri"/>
                          <a:ea typeface="Meiryo UI"/>
                        </a:defRPr>
                      </a:lvl7pPr>
                      <a:lvl8pPr marL="3200240" algn="l" defTabSz="914354" rtl="0" eaLnBrk="1" latinLnBrk="0" hangingPunct="1">
                        <a:defRPr kumimoji="1" sz="1800" kern="1200">
                          <a:solidFill>
                            <a:schemeClr val="tx1"/>
                          </a:solidFill>
                          <a:latin typeface="Calibri"/>
                          <a:ea typeface="Meiryo UI"/>
                        </a:defRPr>
                      </a:lvl8pPr>
                      <a:lvl9pPr marL="3657417" algn="l" defTabSz="914354" rtl="0" eaLnBrk="1" latinLnBrk="0" hangingPunct="1">
                        <a:defRPr kumimoji="1" sz="1800" kern="1200">
                          <a:solidFill>
                            <a:schemeClr val="tx1"/>
                          </a:solidFill>
                          <a:latin typeface="Calibri"/>
                          <a:ea typeface="Meiryo UI"/>
                        </a:defRPr>
                      </a:lvl9pPr>
                    </a:lstStyle>
                    <a:p>
                      <a:pPr algn="l" fontAlgn="ctr"/>
                      <a:r>
                        <a:rPr lang="en-US" sz="1500" b="1" i="0" u="none" strike="noStrike" dirty="0">
                          <a:solidFill>
                            <a:srgbClr val="00B050"/>
                          </a:solidFill>
                          <a:effectLst/>
                          <a:latin typeface="+mn-lt"/>
                        </a:rPr>
                        <a:t> Base pattern 1 start</a:t>
                      </a:r>
                    </a:p>
                    <a:p>
                      <a:pPr algn="l" fontAlgn="ctr"/>
                      <a:r>
                        <a:rPr lang="en-US" sz="1500" b="1" i="0" u="none" strike="noStrike" dirty="0">
                          <a:solidFill>
                            <a:srgbClr val="00B050"/>
                          </a:solidFill>
                          <a:effectLst/>
                          <a:latin typeface="+mn-lt"/>
                        </a:rPr>
                        <a:t>  </a:t>
                      </a:r>
                      <a:r>
                        <a:rPr lang="en-US" sz="1200" b="0" i="0" u="none" strike="noStrike" dirty="0">
                          <a:solidFill>
                            <a:srgbClr val="00B050"/>
                          </a:solidFill>
                          <a:effectLst/>
                          <a:latin typeface="+mn-lt"/>
                        </a:rPr>
                        <a:t>EV 5 -&gt; Zone 1-15</a:t>
                      </a: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srgbClr val="00B050"/>
                          </a:solidFill>
                          <a:effectLst/>
                          <a:uLnTx/>
                          <a:uFillTx/>
                          <a:latin typeface="+mn-lt"/>
                          <a:ea typeface="+mn-ea"/>
                          <a:cs typeface="+mn-cs"/>
                        </a:rPr>
                        <a:t>1</a:t>
                      </a:r>
                      <a:r>
                        <a:rPr kumimoji="1" lang="en-US" altLang="ja-JP" sz="1500" b="0" i="0" u="none" strike="noStrike" kern="1200" cap="none" spc="0" normalizeH="0" baseline="30000" noProof="0" dirty="0">
                          <a:ln>
                            <a:noFill/>
                          </a:ln>
                          <a:solidFill>
                            <a:srgbClr val="00B050"/>
                          </a:solidFill>
                          <a:effectLst/>
                          <a:uLnTx/>
                          <a:uFillTx/>
                          <a:latin typeface="+mn-lt"/>
                          <a:ea typeface="+mn-ea"/>
                          <a:cs typeface="+mn-cs"/>
                        </a:rPr>
                        <a:t>st</a:t>
                      </a:r>
                      <a:endParaRPr kumimoji="1" lang="en-US" altLang="ja-JP" sz="1500" b="0" i="0" u="none" strike="noStrike" kern="1200" cap="none" spc="0" normalizeH="0" baseline="0" noProof="0" dirty="0">
                        <a:ln>
                          <a:noFill/>
                        </a:ln>
                        <a:solidFill>
                          <a:srgbClr val="00B050"/>
                        </a:solidFill>
                        <a:effectLst/>
                        <a:uLnTx/>
                        <a:uFillTx/>
                        <a:latin typeface="+mn-lt"/>
                        <a:ea typeface="+mn-ea"/>
                        <a:cs typeface="+mn-cs"/>
                      </a:endParaRP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extLst>
                  <a:ext uri="{0D108BD9-81ED-4DB2-BD59-A6C34878D82A}">
                    <a16:rowId xmlns:a16="http://schemas.microsoft.com/office/drawing/2014/main" val="10000"/>
                  </a:ext>
                </a:extLst>
              </a:tr>
            </a:tbl>
          </a:graphicData>
        </a:graphic>
      </p:graphicFrame>
      <p:sp>
        <p:nvSpPr>
          <p:cNvPr id="105" name="正方形/長方形 104"/>
          <p:cNvSpPr/>
          <p:nvPr/>
        </p:nvSpPr>
        <p:spPr>
          <a:xfrm>
            <a:off x="11397524" y="5117919"/>
            <a:ext cx="1916085" cy="600386"/>
          </a:xfrm>
          <a:prstGeom prst="rect">
            <a:avLst/>
          </a:prstGeom>
        </p:spPr>
        <p:txBody>
          <a:bodyPr wrap="none" lIns="91436" tIns="45717" rIns="91436" bIns="45717">
            <a:spAutoFit/>
          </a:bodyPr>
          <a:lstStyle/>
          <a:p>
            <a:pPr algn="ctr"/>
            <a:r>
              <a:rPr lang="en-US" altLang="ja-JP" dirty="0">
                <a:solidFill>
                  <a:srgbClr val="00B050"/>
                </a:solidFill>
                <a:latin typeface="Calibri"/>
                <a:ea typeface="メイリオ" panose="020B0604030504040204" pitchFamily="50" charset="-128"/>
                <a:cs typeface="メイリオ" panose="020B0604030504040204" pitchFamily="50" charset="-128"/>
              </a:rPr>
              <a:t>Base pattern</a:t>
            </a:r>
          </a:p>
          <a:p>
            <a:pPr algn="ctr"/>
            <a:r>
              <a:rPr lang="en-US" altLang="ja-JP" sz="1500" dirty="0">
                <a:solidFill>
                  <a:srgbClr val="00B050"/>
                </a:solidFill>
                <a:latin typeface="Calibri"/>
                <a:ea typeface="メイリオ" panose="020B0604030504040204" pitchFamily="50" charset="-128"/>
                <a:cs typeface="メイリオ" panose="020B0604030504040204" pitchFamily="50" charset="-128"/>
              </a:rPr>
              <a:t>(Entire BGM program)</a:t>
            </a:r>
            <a:endParaRPr lang="ja-JP" altLang="en-US" sz="1500" dirty="0">
              <a:solidFill>
                <a:srgbClr val="00B050"/>
              </a:solidFill>
              <a:latin typeface="Calibri"/>
            </a:endParaRPr>
          </a:p>
        </p:txBody>
      </p:sp>
      <p:sp>
        <p:nvSpPr>
          <p:cNvPr id="95" name="フリーフォーム 94"/>
          <p:cNvSpPr/>
          <p:nvPr/>
        </p:nvSpPr>
        <p:spPr>
          <a:xfrm>
            <a:off x="7640181" y="3655612"/>
            <a:ext cx="3615052" cy="1665453"/>
          </a:xfrm>
          <a:custGeom>
            <a:avLst/>
            <a:gdLst>
              <a:gd name="connsiteX0" fmla="*/ 959476 w 959476"/>
              <a:gd name="connsiteY0" fmla="*/ 309093 h 309093"/>
              <a:gd name="connsiteX1" fmla="*/ 257578 w 959476"/>
              <a:gd name="connsiteY1" fmla="*/ 309093 h 309093"/>
              <a:gd name="connsiteX2" fmla="*/ 193183 w 959476"/>
              <a:gd name="connsiteY2" fmla="*/ 0 h 309093"/>
              <a:gd name="connsiteX3" fmla="*/ 0 w 959476"/>
              <a:gd name="connsiteY3" fmla="*/ 0 h 309093"/>
              <a:gd name="connsiteX0" fmla="*/ 959476 w 959476"/>
              <a:gd name="connsiteY0" fmla="*/ 309093 h 309093"/>
              <a:gd name="connsiteX1" fmla="*/ 257578 w 959476"/>
              <a:gd name="connsiteY1" fmla="*/ 309093 h 309093"/>
              <a:gd name="connsiteX2" fmla="*/ 451727 w 959476"/>
              <a:gd name="connsiteY2" fmla="*/ 9409 h 309093"/>
              <a:gd name="connsiteX3" fmla="*/ 0 w 959476"/>
              <a:gd name="connsiteY3" fmla="*/ 0 h 309093"/>
              <a:gd name="connsiteX0" fmla="*/ 959476 w 959476"/>
              <a:gd name="connsiteY0" fmla="*/ 309093 h 309093"/>
              <a:gd name="connsiteX1" fmla="*/ 850077 w 959476"/>
              <a:gd name="connsiteY1" fmla="*/ 299684 h 309093"/>
              <a:gd name="connsiteX2" fmla="*/ 451727 w 959476"/>
              <a:gd name="connsiteY2" fmla="*/ 9409 h 309093"/>
              <a:gd name="connsiteX3" fmla="*/ 0 w 959476"/>
              <a:gd name="connsiteY3" fmla="*/ 0 h 309093"/>
              <a:gd name="connsiteX0" fmla="*/ 3695741 w 3695741"/>
              <a:gd name="connsiteY0" fmla="*/ 0 h 1514820"/>
              <a:gd name="connsiteX1" fmla="*/ 850077 w 3695741"/>
              <a:gd name="connsiteY1" fmla="*/ 1514819 h 1514820"/>
              <a:gd name="connsiteX2" fmla="*/ 451727 w 3695741"/>
              <a:gd name="connsiteY2" fmla="*/ 1224544 h 1514820"/>
              <a:gd name="connsiteX3" fmla="*/ 0 w 3695741"/>
              <a:gd name="connsiteY3" fmla="*/ 1215135 h 1514820"/>
              <a:gd name="connsiteX0" fmla="*/ 3695741 w 3695741"/>
              <a:gd name="connsiteY0" fmla="*/ 0 h 1514819"/>
              <a:gd name="connsiteX1" fmla="*/ 3492671 w 3695741"/>
              <a:gd name="connsiteY1" fmla="*/ 16167 h 1514819"/>
              <a:gd name="connsiteX2" fmla="*/ 850077 w 3695741"/>
              <a:gd name="connsiteY2" fmla="*/ 1514819 h 1514819"/>
              <a:gd name="connsiteX3" fmla="*/ 451727 w 3695741"/>
              <a:gd name="connsiteY3" fmla="*/ 1224544 h 1514819"/>
              <a:gd name="connsiteX4" fmla="*/ 0 w 3695741"/>
              <a:gd name="connsiteY4" fmla="*/ 1215135 h 1514819"/>
              <a:gd name="connsiteX0" fmla="*/ 3695741 w 3695741"/>
              <a:gd name="connsiteY0" fmla="*/ 0 h 1514819"/>
              <a:gd name="connsiteX1" fmla="*/ 3492671 w 3695741"/>
              <a:gd name="connsiteY1" fmla="*/ 16167 h 1514819"/>
              <a:gd name="connsiteX2" fmla="*/ 3320308 w 3695741"/>
              <a:gd name="connsiteY2" fmla="*/ 1512170 h 1514819"/>
              <a:gd name="connsiteX3" fmla="*/ 850077 w 3695741"/>
              <a:gd name="connsiteY3" fmla="*/ 1514819 h 1514819"/>
              <a:gd name="connsiteX4" fmla="*/ 451727 w 3695741"/>
              <a:gd name="connsiteY4" fmla="*/ 1224544 h 1514819"/>
              <a:gd name="connsiteX5" fmla="*/ 0 w 3695741"/>
              <a:gd name="connsiteY5" fmla="*/ 1215135 h 1514819"/>
              <a:gd name="connsiteX0" fmla="*/ 3695741 w 3695741"/>
              <a:gd name="connsiteY0" fmla="*/ 0 h 1512170"/>
              <a:gd name="connsiteX1" fmla="*/ 3492671 w 3695741"/>
              <a:gd name="connsiteY1" fmla="*/ 16167 h 1512170"/>
              <a:gd name="connsiteX2" fmla="*/ 3320308 w 3695741"/>
              <a:gd name="connsiteY2" fmla="*/ 1512170 h 1512170"/>
              <a:gd name="connsiteX3" fmla="*/ 1076303 w 3695741"/>
              <a:gd name="connsiteY3" fmla="*/ 1505410 h 1512170"/>
              <a:gd name="connsiteX4" fmla="*/ 451727 w 3695741"/>
              <a:gd name="connsiteY4" fmla="*/ 1224544 h 1512170"/>
              <a:gd name="connsiteX5" fmla="*/ 0 w 3695741"/>
              <a:gd name="connsiteY5" fmla="*/ 1215135 h 1512170"/>
              <a:gd name="connsiteX0" fmla="*/ 3695741 w 3695741"/>
              <a:gd name="connsiteY0" fmla="*/ 0 h 1512170"/>
              <a:gd name="connsiteX1" fmla="*/ 3492671 w 3695741"/>
              <a:gd name="connsiteY1" fmla="*/ 16167 h 1512170"/>
              <a:gd name="connsiteX2" fmla="*/ 3320308 w 3695741"/>
              <a:gd name="connsiteY2" fmla="*/ 1512170 h 1512170"/>
              <a:gd name="connsiteX3" fmla="*/ 1076303 w 3695741"/>
              <a:gd name="connsiteY3" fmla="*/ 1505410 h 1512170"/>
              <a:gd name="connsiteX4" fmla="*/ 451727 w 3695741"/>
              <a:gd name="connsiteY4" fmla="*/ 1224544 h 1512170"/>
              <a:gd name="connsiteX5" fmla="*/ 0 w 3695741"/>
              <a:gd name="connsiteY5" fmla="*/ 1215135 h 1512170"/>
              <a:gd name="connsiteX0" fmla="*/ 3695741 w 3695741"/>
              <a:gd name="connsiteY0" fmla="*/ 0 h 1512170"/>
              <a:gd name="connsiteX1" fmla="*/ 3492671 w 3695741"/>
              <a:gd name="connsiteY1" fmla="*/ 16167 h 1512170"/>
              <a:gd name="connsiteX2" fmla="*/ 3320308 w 3695741"/>
              <a:gd name="connsiteY2" fmla="*/ 1512170 h 1512170"/>
              <a:gd name="connsiteX3" fmla="*/ 1076303 w 3695741"/>
              <a:gd name="connsiteY3" fmla="*/ 1505410 h 1512170"/>
              <a:gd name="connsiteX4" fmla="*/ 451727 w 3695741"/>
              <a:gd name="connsiteY4" fmla="*/ 1224544 h 1512170"/>
              <a:gd name="connsiteX5" fmla="*/ 0 w 3695741"/>
              <a:gd name="connsiteY5" fmla="*/ 1215135 h 1512170"/>
              <a:gd name="connsiteX0" fmla="*/ 3695741 w 3695741"/>
              <a:gd name="connsiteY0" fmla="*/ 2650 h 1496003"/>
              <a:gd name="connsiteX1" fmla="*/ 3492671 w 3695741"/>
              <a:gd name="connsiteY1" fmla="*/ 0 h 1496003"/>
              <a:gd name="connsiteX2" fmla="*/ 3320308 w 3695741"/>
              <a:gd name="connsiteY2" fmla="*/ 1496003 h 1496003"/>
              <a:gd name="connsiteX3" fmla="*/ 1076303 w 3695741"/>
              <a:gd name="connsiteY3" fmla="*/ 1489243 h 1496003"/>
              <a:gd name="connsiteX4" fmla="*/ 451727 w 3695741"/>
              <a:gd name="connsiteY4" fmla="*/ 1208377 h 1496003"/>
              <a:gd name="connsiteX5" fmla="*/ 0 w 3695741"/>
              <a:gd name="connsiteY5" fmla="*/ 1198968 h 1496003"/>
              <a:gd name="connsiteX0" fmla="*/ 3695741 w 3695741"/>
              <a:gd name="connsiteY0" fmla="*/ 2650 h 1496003"/>
              <a:gd name="connsiteX1" fmla="*/ 3492671 w 3695741"/>
              <a:gd name="connsiteY1" fmla="*/ 0 h 1496003"/>
              <a:gd name="connsiteX2" fmla="*/ 3320308 w 3695741"/>
              <a:gd name="connsiteY2" fmla="*/ 1496003 h 1496003"/>
              <a:gd name="connsiteX3" fmla="*/ 1076303 w 3695741"/>
              <a:gd name="connsiteY3" fmla="*/ 1489243 h 1496003"/>
              <a:gd name="connsiteX4" fmla="*/ 451727 w 3695741"/>
              <a:gd name="connsiteY4" fmla="*/ 1208377 h 1496003"/>
              <a:gd name="connsiteX5" fmla="*/ 0 w 3695741"/>
              <a:gd name="connsiteY5" fmla="*/ 1198968 h 149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5741" h="1496003">
                <a:moveTo>
                  <a:pt x="3695741" y="2650"/>
                </a:moveTo>
                <a:lnTo>
                  <a:pt x="3492671" y="0"/>
                </a:lnTo>
                <a:lnTo>
                  <a:pt x="3320308" y="1496003"/>
                </a:lnTo>
                <a:lnTo>
                  <a:pt x="1076303" y="1489243"/>
                </a:lnTo>
                <a:lnTo>
                  <a:pt x="451727" y="1208377"/>
                </a:lnTo>
                <a:lnTo>
                  <a:pt x="0" y="1198968"/>
                </a:lnTo>
              </a:path>
            </a:pathLst>
          </a:custGeom>
          <a:ln w="12700">
            <a:solidFill>
              <a:srgbClr val="00B0F0"/>
            </a:solidFill>
          </a:ln>
        </p:spPr>
        <p:style>
          <a:lnRef idx="2">
            <a:schemeClr val="accent6"/>
          </a:lnRef>
          <a:fillRef idx="0">
            <a:schemeClr val="accent6"/>
          </a:fillRef>
          <a:effectRef idx="1">
            <a:schemeClr val="accent6"/>
          </a:effectRef>
          <a:fontRef idx="minor">
            <a:schemeClr val="tx1"/>
          </a:fontRef>
        </p:style>
        <p:txBody>
          <a:bodyPr lIns="137187" tIns="68594" rIns="137187" bIns="68594" rtlCol="0" anchor="ctr"/>
          <a:lstStyle/>
          <a:p>
            <a:pPr algn="ctr"/>
            <a:endParaRPr kumimoji="1" lang="ja-JP" altLang="en-US"/>
          </a:p>
        </p:txBody>
      </p:sp>
      <p:sp>
        <p:nvSpPr>
          <p:cNvPr id="81" name="右矢印 80"/>
          <p:cNvSpPr/>
          <p:nvPr/>
        </p:nvSpPr>
        <p:spPr>
          <a:xfrm rot="5400000">
            <a:off x="10495046" y="5182049"/>
            <a:ext cx="336650" cy="304886"/>
          </a:xfrm>
          <a:prstGeom prst="rightArrow">
            <a:avLst/>
          </a:prstGeom>
          <a:solidFill>
            <a:srgbClr val="F79646">
              <a:lumMod val="75000"/>
            </a:srgbClr>
          </a:solidFill>
          <a:ln w="25400" cap="flat" cmpd="sng" algn="ctr">
            <a:noFill/>
            <a:prstDash val="solid"/>
          </a:ln>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sp>
        <p:nvSpPr>
          <p:cNvPr id="106" name="フリーフォーム 105"/>
          <p:cNvSpPr/>
          <p:nvPr/>
        </p:nvSpPr>
        <p:spPr>
          <a:xfrm>
            <a:off x="4247394" y="4550619"/>
            <a:ext cx="1188942" cy="276993"/>
          </a:xfrm>
          <a:custGeom>
            <a:avLst/>
            <a:gdLst>
              <a:gd name="connsiteX0" fmla="*/ 0 w 1709530"/>
              <a:gd name="connsiteY0" fmla="*/ 0 h 168965"/>
              <a:gd name="connsiteX1" fmla="*/ 1580322 w 1709530"/>
              <a:gd name="connsiteY1" fmla="*/ 0 h 168965"/>
              <a:gd name="connsiteX2" fmla="*/ 1709530 w 1709530"/>
              <a:gd name="connsiteY2" fmla="*/ 168965 h 168965"/>
              <a:gd name="connsiteX0" fmla="*/ 0 w 1841576"/>
              <a:gd name="connsiteY0" fmla="*/ 0 h 168965"/>
              <a:gd name="connsiteX1" fmla="*/ 1580322 w 1841576"/>
              <a:gd name="connsiteY1" fmla="*/ 0 h 168965"/>
              <a:gd name="connsiteX2" fmla="*/ 1841576 w 1841576"/>
              <a:gd name="connsiteY2" fmla="*/ 168965 h 168965"/>
            </a:gdLst>
            <a:ahLst/>
            <a:cxnLst>
              <a:cxn ang="0">
                <a:pos x="connsiteX0" y="connsiteY0"/>
              </a:cxn>
              <a:cxn ang="0">
                <a:pos x="connsiteX1" y="connsiteY1"/>
              </a:cxn>
              <a:cxn ang="0">
                <a:pos x="connsiteX2" y="connsiteY2"/>
              </a:cxn>
            </a:cxnLst>
            <a:rect l="l" t="t" r="r" b="b"/>
            <a:pathLst>
              <a:path w="1841576" h="168965">
                <a:moveTo>
                  <a:pt x="0" y="0"/>
                </a:moveTo>
                <a:lnTo>
                  <a:pt x="1580322" y="0"/>
                </a:lnTo>
                <a:cubicBezTo>
                  <a:pt x="1623391" y="56322"/>
                  <a:pt x="1798507" y="112643"/>
                  <a:pt x="1841576" y="168965"/>
                </a:cubicBezTo>
              </a:path>
            </a:pathLst>
          </a:custGeom>
          <a:noFill/>
          <a:ln w="12700" cap="flat" cmpd="sng" algn="ctr">
            <a:solidFill>
              <a:srgbClr val="C00000"/>
            </a:solidFill>
            <a:prstDash val="solid"/>
          </a:ln>
          <a:effectLst>
            <a:outerShdw blurRad="50800" dist="38100" dir="8100000" algn="tr" rotWithShape="0">
              <a:prstClr val="black">
                <a:alpha val="40000"/>
              </a:prstClr>
            </a:outerShdw>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sp>
        <p:nvSpPr>
          <p:cNvPr id="107" name="フリーフォーム 106"/>
          <p:cNvSpPr/>
          <p:nvPr/>
        </p:nvSpPr>
        <p:spPr>
          <a:xfrm flipV="1">
            <a:off x="4247394" y="5038962"/>
            <a:ext cx="1207082" cy="127198"/>
          </a:xfrm>
          <a:custGeom>
            <a:avLst/>
            <a:gdLst>
              <a:gd name="connsiteX0" fmla="*/ 0 w 1709530"/>
              <a:gd name="connsiteY0" fmla="*/ 0 h 168965"/>
              <a:gd name="connsiteX1" fmla="*/ 1580322 w 1709530"/>
              <a:gd name="connsiteY1" fmla="*/ 0 h 168965"/>
              <a:gd name="connsiteX2" fmla="*/ 1709530 w 1709530"/>
              <a:gd name="connsiteY2" fmla="*/ 168965 h 168965"/>
            </a:gdLst>
            <a:ahLst/>
            <a:cxnLst>
              <a:cxn ang="0">
                <a:pos x="connsiteX0" y="connsiteY0"/>
              </a:cxn>
              <a:cxn ang="0">
                <a:pos x="connsiteX1" y="connsiteY1"/>
              </a:cxn>
              <a:cxn ang="0">
                <a:pos x="connsiteX2" y="connsiteY2"/>
              </a:cxn>
            </a:cxnLst>
            <a:rect l="l" t="t" r="r" b="b"/>
            <a:pathLst>
              <a:path w="1709530" h="168965">
                <a:moveTo>
                  <a:pt x="0" y="0"/>
                </a:moveTo>
                <a:lnTo>
                  <a:pt x="1580322" y="0"/>
                </a:lnTo>
                <a:lnTo>
                  <a:pt x="1709530" y="168965"/>
                </a:lnTo>
              </a:path>
            </a:pathLst>
          </a:custGeom>
          <a:noFill/>
          <a:ln w="12700" cap="flat" cmpd="sng" algn="ctr">
            <a:solidFill>
              <a:srgbClr val="C00000"/>
            </a:solidFill>
            <a:prstDash val="solid"/>
          </a:ln>
          <a:effectLst>
            <a:outerShdw blurRad="50800" dist="38100" dir="8100000" algn="tr" rotWithShape="0">
              <a:prstClr val="black">
                <a:alpha val="40000"/>
              </a:prstClr>
            </a:outerShdw>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sp>
        <p:nvSpPr>
          <p:cNvPr id="109" name="フリーフォーム 108"/>
          <p:cNvSpPr/>
          <p:nvPr/>
        </p:nvSpPr>
        <p:spPr>
          <a:xfrm flipV="1">
            <a:off x="4158181" y="5166160"/>
            <a:ext cx="1296294" cy="1286407"/>
          </a:xfrm>
          <a:custGeom>
            <a:avLst/>
            <a:gdLst>
              <a:gd name="connsiteX0" fmla="*/ 0 w 1709530"/>
              <a:gd name="connsiteY0" fmla="*/ 0 h 168965"/>
              <a:gd name="connsiteX1" fmla="*/ 1580322 w 1709530"/>
              <a:gd name="connsiteY1" fmla="*/ 0 h 168965"/>
              <a:gd name="connsiteX2" fmla="*/ 1709530 w 1709530"/>
              <a:gd name="connsiteY2" fmla="*/ 168965 h 168965"/>
            </a:gdLst>
            <a:ahLst/>
            <a:cxnLst>
              <a:cxn ang="0">
                <a:pos x="connsiteX0" y="connsiteY0"/>
              </a:cxn>
              <a:cxn ang="0">
                <a:pos x="connsiteX1" y="connsiteY1"/>
              </a:cxn>
              <a:cxn ang="0">
                <a:pos x="connsiteX2" y="connsiteY2"/>
              </a:cxn>
            </a:cxnLst>
            <a:rect l="l" t="t" r="r" b="b"/>
            <a:pathLst>
              <a:path w="1709530" h="168965">
                <a:moveTo>
                  <a:pt x="0" y="0"/>
                </a:moveTo>
                <a:lnTo>
                  <a:pt x="1580322" y="0"/>
                </a:lnTo>
                <a:lnTo>
                  <a:pt x="1709530" y="168965"/>
                </a:lnTo>
              </a:path>
            </a:pathLst>
          </a:custGeom>
          <a:noFill/>
          <a:ln w="12700" cap="flat" cmpd="sng" algn="ctr">
            <a:solidFill>
              <a:srgbClr val="C00000"/>
            </a:solidFill>
            <a:prstDash val="solid"/>
          </a:ln>
          <a:effectLst>
            <a:outerShdw blurRad="50800" dist="38100" dir="8100000" algn="tr" rotWithShape="0">
              <a:prstClr val="black">
                <a:alpha val="40000"/>
              </a:prstClr>
            </a:outerShdw>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sp>
        <p:nvSpPr>
          <p:cNvPr id="111" name="正方形/長方形 110"/>
          <p:cNvSpPr/>
          <p:nvPr/>
        </p:nvSpPr>
        <p:spPr>
          <a:xfrm>
            <a:off x="1967430" y="2353556"/>
            <a:ext cx="5140900" cy="554202"/>
          </a:xfrm>
          <a:prstGeom prst="rect">
            <a:avLst/>
          </a:prstGeom>
        </p:spPr>
        <p:txBody>
          <a:bodyPr wrap="none" lIns="91436" tIns="45717" rIns="91436" bIns="45717">
            <a:spAutoFit/>
          </a:bodyPr>
          <a:lstStyle/>
          <a:p>
            <a:r>
              <a:rPr lang="en-US" altLang="ja-JP" sz="3000" b="1"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Setting and Operation example</a:t>
            </a:r>
            <a:endParaRPr lang="ja-JP" altLang="en-US" sz="3000" dirty="0">
              <a:solidFill>
                <a:srgbClr val="5F5F5F"/>
              </a:solidFill>
              <a:latin typeface="Calibri"/>
            </a:endParaRPr>
          </a:p>
        </p:txBody>
      </p:sp>
      <p:graphicFrame>
        <p:nvGraphicFramePr>
          <p:cNvPr id="46" name="表 45"/>
          <p:cNvGraphicFramePr>
            <a:graphicFrameLocks noGrp="1"/>
          </p:cNvGraphicFramePr>
          <p:nvPr>
            <p:extLst>
              <p:ext uri="{D42A27DB-BD31-4B8C-83A1-F6EECF244321}">
                <p14:modId xmlns:p14="http://schemas.microsoft.com/office/powerpoint/2010/main" val="2009783493"/>
              </p:ext>
            </p:extLst>
          </p:nvPr>
        </p:nvGraphicFramePr>
        <p:xfrm>
          <a:off x="1910956" y="3429663"/>
          <a:ext cx="2827175" cy="658664"/>
        </p:xfrm>
        <a:graphic>
          <a:graphicData uri="http://schemas.openxmlformats.org/drawingml/2006/table">
            <a:tbl>
              <a:tblPr/>
              <a:tblGrid>
                <a:gridCol w="410809">
                  <a:extLst>
                    <a:ext uri="{9D8B030D-6E8A-4147-A177-3AD203B41FA5}">
                      <a16:colId xmlns:a16="http://schemas.microsoft.com/office/drawing/2014/main" val="20000"/>
                    </a:ext>
                  </a:extLst>
                </a:gridCol>
                <a:gridCol w="2416366">
                  <a:extLst>
                    <a:ext uri="{9D8B030D-6E8A-4147-A177-3AD203B41FA5}">
                      <a16:colId xmlns:a16="http://schemas.microsoft.com/office/drawing/2014/main" val="20001"/>
                    </a:ext>
                  </a:extLst>
                </a:gridCol>
              </a:tblGrid>
              <a:tr h="658664">
                <a:tc>
                  <a:txBody>
                    <a:bodyPr/>
                    <a:lstStyle>
                      <a:lvl1pPr marL="0" algn="l" defTabSz="914354" rtl="0" eaLnBrk="1" latinLnBrk="0" hangingPunct="1">
                        <a:defRPr kumimoji="1" sz="1800" kern="1200">
                          <a:solidFill>
                            <a:schemeClr val="tx1"/>
                          </a:solidFill>
                          <a:latin typeface="Calibri"/>
                          <a:ea typeface="Meiryo UI"/>
                        </a:defRPr>
                      </a:lvl1pPr>
                      <a:lvl2pPr marL="457177" algn="l" defTabSz="914354" rtl="0" eaLnBrk="1" latinLnBrk="0" hangingPunct="1">
                        <a:defRPr kumimoji="1" sz="1800" kern="1200">
                          <a:solidFill>
                            <a:schemeClr val="tx1"/>
                          </a:solidFill>
                          <a:latin typeface="Calibri"/>
                          <a:ea typeface="Meiryo UI"/>
                        </a:defRPr>
                      </a:lvl2pPr>
                      <a:lvl3pPr marL="914354" algn="l" defTabSz="914354" rtl="0" eaLnBrk="1" latinLnBrk="0" hangingPunct="1">
                        <a:defRPr kumimoji="1" sz="1800" kern="1200">
                          <a:solidFill>
                            <a:schemeClr val="tx1"/>
                          </a:solidFill>
                          <a:latin typeface="Calibri"/>
                          <a:ea typeface="Meiryo UI"/>
                        </a:defRPr>
                      </a:lvl3pPr>
                      <a:lvl4pPr marL="1371531" algn="l" defTabSz="914354" rtl="0" eaLnBrk="1" latinLnBrk="0" hangingPunct="1">
                        <a:defRPr kumimoji="1" sz="1800" kern="1200">
                          <a:solidFill>
                            <a:schemeClr val="tx1"/>
                          </a:solidFill>
                          <a:latin typeface="Calibri"/>
                          <a:ea typeface="Meiryo UI"/>
                        </a:defRPr>
                      </a:lvl4pPr>
                      <a:lvl5pPr marL="1828709" algn="l" defTabSz="914354" rtl="0" eaLnBrk="1" latinLnBrk="0" hangingPunct="1">
                        <a:defRPr kumimoji="1" sz="1800" kern="1200">
                          <a:solidFill>
                            <a:schemeClr val="tx1"/>
                          </a:solidFill>
                          <a:latin typeface="Calibri"/>
                          <a:ea typeface="Meiryo UI"/>
                        </a:defRPr>
                      </a:lvl5pPr>
                      <a:lvl6pPr marL="2285886" algn="l" defTabSz="914354" rtl="0" eaLnBrk="1" latinLnBrk="0" hangingPunct="1">
                        <a:defRPr kumimoji="1" sz="1800" kern="1200">
                          <a:solidFill>
                            <a:schemeClr val="tx1"/>
                          </a:solidFill>
                          <a:latin typeface="Calibri"/>
                          <a:ea typeface="Meiryo UI"/>
                        </a:defRPr>
                      </a:lvl6pPr>
                      <a:lvl7pPr marL="2743063" algn="l" defTabSz="914354" rtl="0" eaLnBrk="1" latinLnBrk="0" hangingPunct="1">
                        <a:defRPr kumimoji="1" sz="1800" kern="1200">
                          <a:solidFill>
                            <a:schemeClr val="tx1"/>
                          </a:solidFill>
                          <a:latin typeface="Calibri"/>
                          <a:ea typeface="Meiryo UI"/>
                        </a:defRPr>
                      </a:lvl7pPr>
                      <a:lvl8pPr marL="3200240" algn="l" defTabSz="914354" rtl="0" eaLnBrk="1" latinLnBrk="0" hangingPunct="1">
                        <a:defRPr kumimoji="1" sz="1800" kern="1200">
                          <a:solidFill>
                            <a:schemeClr val="tx1"/>
                          </a:solidFill>
                          <a:latin typeface="Calibri"/>
                          <a:ea typeface="Meiryo UI"/>
                        </a:defRPr>
                      </a:lvl8pPr>
                      <a:lvl9pPr marL="3657417" algn="l" defTabSz="914354" rtl="0" eaLnBrk="1" latinLnBrk="0" hangingPunct="1">
                        <a:defRPr kumimoji="1" sz="1800" kern="1200">
                          <a:solidFill>
                            <a:schemeClr val="tx1"/>
                          </a:solidFill>
                          <a:latin typeface="Calibri"/>
                          <a:ea typeface="Meiryo UI"/>
                        </a:defRPr>
                      </a:lvl9pPr>
                    </a:lstStyle>
                    <a:p>
                      <a:pPr algn="ctr" fontAlgn="ctr"/>
                      <a:r>
                        <a:rPr lang="en-US" sz="1500" b="0" i="0" u="none" strike="noStrike" dirty="0">
                          <a:solidFill>
                            <a:srgbClr val="C00000"/>
                          </a:solidFill>
                          <a:effectLst/>
                          <a:latin typeface="+mn-lt"/>
                        </a:rPr>
                        <a:t>1</a:t>
                      </a:r>
                      <a:r>
                        <a:rPr lang="en-US" sz="1500" b="0" i="0" u="none" strike="noStrike" baseline="30000" dirty="0">
                          <a:solidFill>
                            <a:srgbClr val="C00000"/>
                          </a:solidFill>
                          <a:effectLst/>
                          <a:latin typeface="+mn-lt"/>
                        </a:rPr>
                        <a:t>st</a:t>
                      </a:r>
                      <a:endParaRPr lang="en-US" sz="1500" b="0" i="0" u="none" strike="noStrike" dirty="0">
                        <a:solidFill>
                          <a:srgbClr val="C00000"/>
                        </a:solidFill>
                        <a:effectLst/>
                        <a:latin typeface="+mn-lt"/>
                      </a:endParaRP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tc>
                  <a:txBody>
                    <a:bodyPr/>
                    <a:lstStyle>
                      <a:lvl1pPr marL="0" algn="l" defTabSz="914354" rtl="0" eaLnBrk="1" latinLnBrk="0" hangingPunct="1">
                        <a:defRPr kumimoji="1" sz="1800" kern="1200">
                          <a:solidFill>
                            <a:schemeClr val="tx1"/>
                          </a:solidFill>
                          <a:latin typeface="Calibri"/>
                          <a:ea typeface="Meiryo UI"/>
                        </a:defRPr>
                      </a:lvl1pPr>
                      <a:lvl2pPr marL="457177" algn="l" defTabSz="914354" rtl="0" eaLnBrk="1" latinLnBrk="0" hangingPunct="1">
                        <a:defRPr kumimoji="1" sz="1800" kern="1200">
                          <a:solidFill>
                            <a:schemeClr val="tx1"/>
                          </a:solidFill>
                          <a:latin typeface="Calibri"/>
                          <a:ea typeface="Meiryo UI"/>
                        </a:defRPr>
                      </a:lvl2pPr>
                      <a:lvl3pPr marL="914354" algn="l" defTabSz="914354" rtl="0" eaLnBrk="1" latinLnBrk="0" hangingPunct="1">
                        <a:defRPr kumimoji="1" sz="1800" kern="1200">
                          <a:solidFill>
                            <a:schemeClr val="tx1"/>
                          </a:solidFill>
                          <a:latin typeface="Calibri"/>
                          <a:ea typeface="Meiryo UI"/>
                        </a:defRPr>
                      </a:lvl3pPr>
                      <a:lvl4pPr marL="1371531" algn="l" defTabSz="914354" rtl="0" eaLnBrk="1" latinLnBrk="0" hangingPunct="1">
                        <a:defRPr kumimoji="1" sz="1800" kern="1200">
                          <a:solidFill>
                            <a:schemeClr val="tx1"/>
                          </a:solidFill>
                          <a:latin typeface="Calibri"/>
                          <a:ea typeface="Meiryo UI"/>
                        </a:defRPr>
                      </a:lvl4pPr>
                      <a:lvl5pPr marL="1828709" algn="l" defTabSz="914354" rtl="0" eaLnBrk="1" latinLnBrk="0" hangingPunct="1">
                        <a:defRPr kumimoji="1" sz="1800" kern="1200">
                          <a:solidFill>
                            <a:schemeClr val="tx1"/>
                          </a:solidFill>
                          <a:latin typeface="Calibri"/>
                          <a:ea typeface="Meiryo UI"/>
                        </a:defRPr>
                      </a:lvl5pPr>
                      <a:lvl6pPr marL="2285886" algn="l" defTabSz="914354" rtl="0" eaLnBrk="1" latinLnBrk="0" hangingPunct="1">
                        <a:defRPr kumimoji="1" sz="1800" kern="1200">
                          <a:solidFill>
                            <a:schemeClr val="tx1"/>
                          </a:solidFill>
                          <a:latin typeface="Calibri"/>
                          <a:ea typeface="Meiryo UI"/>
                        </a:defRPr>
                      </a:lvl6pPr>
                      <a:lvl7pPr marL="2743063" algn="l" defTabSz="914354" rtl="0" eaLnBrk="1" latinLnBrk="0" hangingPunct="1">
                        <a:defRPr kumimoji="1" sz="1800" kern="1200">
                          <a:solidFill>
                            <a:schemeClr val="tx1"/>
                          </a:solidFill>
                          <a:latin typeface="Calibri"/>
                          <a:ea typeface="Meiryo UI"/>
                        </a:defRPr>
                      </a:lvl7pPr>
                      <a:lvl8pPr marL="3200240" algn="l" defTabSz="914354" rtl="0" eaLnBrk="1" latinLnBrk="0" hangingPunct="1">
                        <a:defRPr kumimoji="1" sz="1800" kern="1200">
                          <a:solidFill>
                            <a:schemeClr val="tx1"/>
                          </a:solidFill>
                          <a:latin typeface="Calibri"/>
                          <a:ea typeface="Meiryo UI"/>
                        </a:defRPr>
                      </a:lvl8pPr>
                      <a:lvl9pPr marL="3657417" algn="l" defTabSz="914354" rtl="0" eaLnBrk="1" latinLnBrk="0" hangingPunct="1">
                        <a:defRPr kumimoji="1" sz="1800" kern="1200">
                          <a:solidFill>
                            <a:schemeClr val="tx1"/>
                          </a:solidFill>
                          <a:latin typeface="Calibri"/>
                          <a:ea typeface="Meiryo UI"/>
                        </a:defRPr>
                      </a:lvl9pPr>
                    </a:lstStyle>
                    <a:p>
                      <a:pPr algn="l" fontAlgn="ctr"/>
                      <a:r>
                        <a:rPr lang="en-US" sz="1500" b="1" i="0" u="none" strike="noStrike" dirty="0">
                          <a:solidFill>
                            <a:srgbClr val="C00000"/>
                          </a:solidFill>
                          <a:effectLst/>
                          <a:latin typeface="+mn-lt"/>
                        </a:rPr>
                        <a:t> Emg broadcast pattern start</a:t>
                      </a:r>
                    </a:p>
                    <a:p>
                      <a:pPr algn="l" fontAlgn="ctr"/>
                      <a:r>
                        <a:rPr lang="en-US" sz="1500" b="1" i="0" u="none" strike="noStrike" dirty="0">
                          <a:solidFill>
                            <a:srgbClr val="C00000"/>
                          </a:solidFill>
                          <a:effectLst/>
                          <a:latin typeface="+mn-lt"/>
                        </a:rPr>
                        <a:t> </a:t>
                      </a:r>
                      <a:r>
                        <a:rPr lang="en-US" sz="1200" b="1" i="0" u="none" strike="noStrike" dirty="0">
                          <a:solidFill>
                            <a:srgbClr val="C00000"/>
                          </a:solidFill>
                          <a:effectLst/>
                          <a:latin typeface="+mn-lt"/>
                        </a:rPr>
                        <a:t>Auto alert announcement start</a:t>
                      </a: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extLst>
                  <a:ext uri="{0D108BD9-81ED-4DB2-BD59-A6C34878D82A}">
                    <a16:rowId xmlns:a16="http://schemas.microsoft.com/office/drawing/2014/main" val="10000"/>
                  </a:ext>
                </a:extLst>
              </a:tr>
            </a:tbl>
          </a:graphicData>
        </a:graphic>
      </p:graphicFrame>
      <p:graphicFrame>
        <p:nvGraphicFramePr>
          <p:cNvPr id="52" name="表 51"/>
          <p:cNvGraphicFramePr>
            <a:graphicFrameLocks noGrp="1"/>
          </p:cNvGraphicFramePr>
          <p:nvPr>
            <p:extLst>
              <p:ext uri="{D42A27DB-BD31-4B8C-83A1-F6EECF244321}">
                <p14:modId xmlns:p14="http://schemas.microsoft.com/office/powerpoint/2010/main" val="2959770921"/>
              </p:ext>
            </p:extLst>
          </p:nvPr>
        </p:nvGraphicFramePr>
        <p:xfrm>
          <a:off x="1889666" y="4360729"/>
          <a:ext cx="2694404" cy="1537568"/>
        </p:xfrm>
        <a:graphic>
          <a:graphicData uri="http://schemas.openxmlformats.org/drawingml/2006/table">
            <a:tbl>
              <a:tblPr/>
              <a:tblGrid>
                <a:gridCol w="432100">
                  <a:extLst>
                    <a:ext uri="{9D8B030D-6E8A-4147-A177-3AD203B41FA5}">
                      <a16:colId xmlns:a16="http://schemas.microsoft.com/office/drawing/2014/main" val="20000"/>
                    </a:ext>
                  </a:extLst>
                </a:gridCol>
                <a:gridCol w="2262304">
                  <a:extLst>
                    <a:ext uri="{9D8B030D-6E8A-4147-A177-3AD203B41FA5}">
                      <a16:colId xmlns:a16="http://schemas.microsoft.com/office/drawing/2014/main" val="20001"/>
                    </a:ext>
                  </a:extLst>
                </a:gridCol>
              </a:tblGrid>
              <a:tr h="604000">
                <a:tc rowSpan="3">
                  <a:txBody>
                    <a:bodyPr/>
                    <a:lstStyle>
                      <a:lvl1pPr marL="0" algn="l" defTabSz="914354" rtl="0" eaLnBrk="1" latinLnBrk="0" hangingPunct="1">
                        <a:defRPr kumimoji="1" sz="1800" kern="1200">
                          <a:solidFill>
                            <a:schemeClr val="tx1"/>
                          </a:solidFill>
                          <a:latin typeface="Calibri"/>
                          <a:ea typeface="Meiryo UI"/>
                        </a:defRPr>
                      </a:lvl1pPr>
                      <a:lvl2pPr marL="457177" algn="l" defTabSz="914354" rtl="0" eaLnBrk="1" latinLnBrk="0" hangingPunct="1">
                        <a:defRPr kumimoji="1" sz="1800" kern="1200">
                          <a:solidFill>
                            <a:schemeClr val="tx1"/>
                          </a:solidFill>
                          <a:latin typeface="Calibri"/>
                          <a:ea typeface="Meiryo UI"/>
                        </a:defRPr>
                      </a:lvl2pPr>
                      <a:lvl3pPr marL="914354" algn="l" defTabSz="914354" rtl="0" eaLnBrk="1" latinLnBrk="0" hangingPunct="1">
                        <a:defRPr kumimoji="1" sz="1800" kern="1200">
                          <a:solidFill>
                            <a:schemeClr val="tx1"/>
                          </a:solidFill>
                          <a:latin typeface="Calibri"/>
                          <a:ea typeface="Meiryo UI"/>
                        </a:defRPr>
                      </a:lvl3pPr>
                      <a:lvl4pPr marL="1371531" algn="l" defTabSz="914354" rtl="0" eaLnBrk="1" latinLnBrk="0" hangingPunct="1">
                        <a:defRPr kumimoji="1" sz="1800" kern="1200">
                          <a:solidFill>
                            <a:schemeClr val="tx1"/>
                          </a:solidFill>
                          <a:latin typeface="Calibri"/>
                          <a:ea typeface="Meiryo UI"/>
                        </a:defRPr>
                      </a:lvl4pPr>
                      <a:lvl5pPr marL="1828709" algn="l" defTabSz="914354" rtl="0" eaLnBrk="1" latinLnBrk="0" hangingPunct="1">
                        <a:defRPr kumimoji="1" sz="1800" kern="1200">
                          <a:solidFill>
                            <a:schemeClr val="tx1"/>
                          </a:solidFill>
                          <a:latin typeface="Calibri"/>
                          <a:ea typeface="Meiryo UI"/>
                        </a:defRPr>
                      </a:lvl5pPr>
                      <a:lvl6pPr marL="2285886" algn="l" defTabSz="914354" rtl="0" eaLnBrk="1" latinLnBrk="0" hangingPunct="1">
                        <a:defRPr kumimoji="1" sz="1800" kern="1200">
                          <a:solidFill>
                            <a:schemeClr val="tx1"/>
                          </a:solidFill>
                          <a:latin typeface="Calibri"/>
                          <a:ea typeface="Meiryo UI"/>
                        </a:defRPr>
                      </a:lvl6pPr>
                      <a:lvl7pPr marL="2743063" algn="l" defTabSz="914354" rtl="0" eaLnBrk="1" latinLnBrk="0" hangingPunct="1">
                        <a:defRPr kumimoji="1" sz="1800" kern="1200">
                          <a:solidFill>
                            <a:schemeClr val="tx1"/>
                          </a:solidFill>
                          <a:latin typeface="Calibri"/>
                          <a:ea typeface="Meiryo UI"/>
                        </a:defRPr>
                      </a:lvl7pPr>
                      <a:lvl8pPr marL="3200240" algn="l" defTabSz="914354" rtl="0" eaLnBrk="1" latinLnBrk="0" hangingPunct="1">
                        <a:defRPr kumimoji="1" sz="1800" kern="1200">
                          <a:solidFill>
                            <a:schemeClr val="tx1"/>
                          </a:solidFill>
                          <a:latin typeface="Calibri"/>
                          <a:ea typeface="Meiryo UI"/>
                        </a:defRPr>
                      </a:lvl8pPr>
                      <a:lvl9pPr marL="3657417" algn="l" defTabSz="914354" rtl="0" eaLnBrk="1" latinLnBrk="0" hangingPunct="1">
                        <a:defRPr kumimoji="1" sz="1800" kern="1200">
                          <a:solidFill>
                            <a:schemeClr val="tx1"/>
                          </a:solidFill>
                          <a:latin typeface="Calibri"/>
                          <a:ea typeface="Meiryo UI"/>
                        </a:defRPr>
                      </a:lvl9pPr>
                    </a:lstStyle>
                    <a:p>
                      <a:pPr algn="ctr" fontAlgn="ctr"/>
                      <a:endParaRPr lang="en-US" sz="1500" b="0" i="0" u="none" strike="noStrike" dirty="0">
                        <a:solidFill>
                          <a:srgbClr val="C00000"/>
                        </a:solidFill>
                        <a:effectLst/>
                        <a:latin typeface="+mn-lt"/>
                      </a:endParaRPr>
                    </a:p>
                    <a:p>
                      <a:pPr algn="ctr" fontAlgn="ctr"/>
                      <a:r>
                        <a:rPr lang="en-US" sz="1500" b="0" i="0" u="none" strike="noStrike" dirty="0">
                          <a:solidFill>
                            <a:srgbClr val="C00000"/>
                          </a:solidFill>
                          <a:effectLst/>
                          <a:latin typeface="+mn-lt"/>
                        </a:rPr>
                        <a:t>2</a:t>
                      </a:r>
                      <a:r>
                        <a:rPr lang="en-US" sz="1500" b="0" i="0" u="none" strike="noStrike" baseline="30000" dirty="0">
                          <a:solidFill>
                            <a:srgbClr val="C00000"/>
                          </a:solidFill>
                          <a:effectLst/>
                          <a:latin typeface="+mn-lt"/>
                        </a:rPr>
                        <a:t>nd</a:t>
                      </a:r>
                      <a:endParaRPr lang="en-US" sz="1500" b="0" i="0" u="none" strike="noStrike" dirty="0">
                        <a:solidFill>
                          <a:srgbClr val="C00000"/>
                        </a:solidFill>
                        <a:effectLst/>
                        <a:latin typeface="+mn-lt"/>
                      </a:endParaRPr>
                    </a:p>
                  </a:txBody>
                  <a:tcPr marL="9393" marR="9393" marT="9395"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tc>
                  <a:txBody>
                    <a:bodyPr/>
                    <a:lstStyle>
                      <a:lvl1pPr marL="0" algn="l" defTabSz="914354" rtl="0" eaLnBrk="1" latinLnBrk="0" hangingPunct="1">
                        <a:defRPr kumimoji="1" sz="1800" kern="1200">
                          <a:solidFill>
                            <a:schemeClr val="tx1"/>
                          </a:solidFill>
                          <a:latin typeface="Calibri"/>
                          <a:ea typeface="Meiryo UI"/>
                        </a:defRPr>
                      </a:lvl1pPr>
                      <a:lvl2pPr marL="457177" algn="l" defTabSz="914354" rtl="0" eaLnBrk="1" latinLnBrk="0" hangingPunct="1">
                        <a:defRPr kumimoji="1" sz="1800" kern="1200">
                          <a:solidFill>
                            <a:schemeClr val="tx1"/>
                          </a:solidFill>
                          <a:latin typeface="Calibri"/>
                          <a:ea typeface="Meiryo UI"/>
                        </a:defRPr>
                      </a:lvl2pPr>
                      <a:lvl3pPr marL="914354" algn="l" defTabSz="914354" rtl="0" eaLnBrk="1" latinLnBrk="0" hangingPunct="1">
                        <a:defRPr kumimoji="1" sz="1800" kern="1200">
                          <a:solidFill>
                            <a:schemeClr val="tx1"/>
                          </a:solidFill>
                          <a:latin typeface="Calibri"/>
                          <a:ea typeface="Meiryo UI"/>
                        </a:defRPr>
                      </a:lvl3pPr>
                      <a:lvl4pPr marL="1371531" algn="l" defTabSz="914354" rtl="0" eaLnBrk="1" latinLnBrk="0" hangingPunct="1">
                        <a:defRPr kumimoji="1" sz="1800" kern="1200">
                          <a:solidFill>
                            <a:schemeClr val="tx1"/>
                          </a:solidFill>
                          <a:latin typeface="Calibri"/>
                          <a:ea typeface="Meiryo UI"/>
                        </a:defRPr>
                      </a:lvl4pPr>
                      <a:lvl5pPr marL="1828709" algn="l" defTabSz="914354" rtl="0" eaLnBrk="1" latinLnBrk="0" hangingPunct="1">
                        <a:defRPr kumimoji="1" sz="1800" kern="1200">
                          <a:solidFill>
                            <a:schemeClr val="tx1"/>
                          </a:solidFill>
                          <a:latin typeface="Calibri"/>
                          <a:ea typeface="Meiryo UI"/>
                        </a:defRPr>
                      </a:lvl5pPr>
                      <a:lvl6pPr marL="2285886" algn="l" defTabSz="914354" rtl="0" eaLnBrk="1" latinLnBrk="0" hangingPunct="1">
                        <a:defRPr kumimoji="1" sz="1800" kern="1200">
                          <a:solidFill>
                            <a:schemeClr val="tx1"/>
                          </a:solidFill>
                          <a:latin typeface="Calibri"/>
                          <a:ea typeface="Meiryo UI"/>
                        </a:defRPr>
                      </a:lvl6pPr>
                      <a:lvl7pPr marL="2743063" algn="l" defTabSz="914354" rtl="0" eaLnBrk="1" latinLnBrk="0" hangingPunct="1">
                        <a:defRPr kumimoji="1" sz="1800" kern="1200">
                          <a:solidFill>
                            <a:schemeClr val="tx1"/>
                          </a:solidFill>
                          <a:latin typeface="Calibri"/>
                          <a:ea typeface="Meiryo UI"/>
                        </a:defRPr>
                      </a:lvl7pPr>
                      <a:lvl8pPr marL="3200240" algn="l" defTabSz="914354" rtl="0" eaLnBrk="1" latinLnBrk="0" hangingPunct="1">
                        <a:defRPr kumimoji="1" sz="1800" kern="1200">
                          <a:solidFill>
                            <a:schemeClr val="tx1"/>
                          </a:solidFill>
                          <a:latin typeface="Calibri"/>
                          <a:ea typeface="Meiryo UI"/>
                        </a:defRPr>
                      </a:lvl8pPr>
                      <a:lvl9pPr marL="3657417" algn="l" defTabSz="914354" rtl="0" eaLnBrk="1" latinLnBrk="0" hangingPunct="1">
                        <a:defRPr kumimoji="1" sz="1800" kern="1200">
                          <a:solidFill>
                            <a:schemeClr val="tx1"/>
                          </a:solidFill>
                          <a:latin typeface="Calibri"/>
                          <a:ea typeface="Meiryo UI"/>
                        </a:defRPr>
                      </a:lvl9pPr>
                    </a:lstStyle>
                    <a:p>
                      <a:pPr algn="l" fontAlgn="ctr"/>
                      <a:r>
                        <a:rPr lang="en-US" sz="1500" b="1" i="0" u="none" strike="noStrike" dirty="0">
                          <a:solidFill>
                            <a:srgbClr val="C00000"/>
                          </a:solidFill>
                          <a:effectLst/>
                          <a:latin typeface="+mn-lt"/>
                        </a:rPr>
                        <a:t> Sequence shift</a:t>
                      </a:r>
                    </a:p>
                    <a:p>
                      <a:pPr algn="l" fontAlgn="ctr"/>
                      <a:r>
                        <a:rPr lang="en-US" sz="1200" b="1" i="0" u="none" strike="noStrike" dirty="0">
                          <a:solidFill>
                            <a:srgbClr val="C00000"/>
                          </a:solidFill>
                          <a:effectLst/>
                          <a:latin typeface="+mn-lt"/>
                        </a:rPr>
                        <a:t> Change to evacuation</a:t>
                      </a:r>
                      <a:br>
                        <a:rPr lang="en-US" sz="1200" b="1" i="0" u="none" strike="noStrike" dirty="0">
                          <a:solidFill>
                            <a:srgbClr val="C00000"/>
                          </a:solidFill>
                          <a:effectLst/>
                          <a:latin typeface="+mn-lt"/>
                        </a:rPr>
                      </a:br>
                      <a:r>
                        <a:rPr lang="en-US" sz="1200" b="1" i="0" u="none" strike="noStrike" dirty="0">
                          <a:solidFill>
                            <a:srgbClr val="C00000"/>
                          </a:solidFill>
                          <a:effectLst/>
                          <a:latin typeface="+mn-lt"/>
                        </a:rPr>
                        <a:t> announcement manually</a:t>
                      </a: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extLst>
                  <a:ext uri="{0D108BD9-81ED-4DB2-BD59-A6C34878D82A}">
                    <a16:rowId xmlns:a16="http://schemas.microsoft.com/office/drawing/2014/main" val="10000"/>
                  </a:ext>
                </a:extLst>
              </a:tr>
              <a:tr h="466784">
                <a:tc vMerge="1">
                  <a:txBody>
                    <a:bodyPr/>
                    <a:lstStyle/>
                    <a:p>
                      <a:pPr algn="l" fontAlgn="ctr"/>
                      <a:endParaRPr lang="ja-JP" altLang="en-US" sz="1000" b="0" i="0" u="none" strike="noStrike" dirty="0">
                        <a:solidFill>
                          <a:schemeClr val="accent6">
                            <a:lumMod val="75000"/>
                          </a:schemeClr>
                        </a:solidFill>
                        <a:effectLst/>
                        <a:latin typeface="+mn-lt"/>
                      </a:endParaRPr>
                    </a:p>
                  </a:txBody>
                  <a:tcPr marL="6261" marR="6261" marT="626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lumMod val="75000"/>
                      </a:schemeClr>
                    </a:solidFill>
                  </a:tcPr>
                </a:tc>
                <a:tc>
                  <a:txBody>
                    <a:bodyPr/>
                    <a:lstStyle>
                      <a:lvl1pPr marL="0" algn="l" defTabSz="914354" rtl="0" eaLnBrk="1" latinLnBrk="0" hangingPunct="1">
                        <a:defRPr kumimoji="1" sz="1800" kern="1200">
                          <a:solidFill>
                            <a:schemeClr val="tx1"/>
                          </a:solidFill>
                          <a:latin typeface="Calibri"/>
                          <a:ea typeface="Meiryo UI"/>
                        </a:defRPr>
                      </a:lvl1pPr>
                      <a:lvl2pPr marL="457177" algn="l" defTabSz="914354" rtl="0" eaLnBrk="1" latinLnBrk="0" hangingPunct="1">
                        <a:defRPr kumimoji="1" sz="1800" kern="1200">
                          <a:solidFill>
                            <a:schemeClr val="tx1"/>
                          </a:solidFill>
                          <a:latin typeface="Calibri"/>
                          <a:ea typeface="Meiryo UI"/>
                        </a:defRPr>
                      </a:lvl2pPr>
                      <a:lvl3pPr marL="914354" algn="l" defTabSz="914354" rtl="0" eaLnBrk="1" latinLnBrk="0" hangingPunct="1">
                        <a:defRPr kumimoji="1" sz="1800" kern="1200">
                          <a:solidFill>
                            <a:schemeClr val="tx1"/>
                          </a:solidFill>
                          <a:latin typeface="Calibri"/>
                          <a:ea typeface="Meiryo UI"/>
                        </a:defRPr>
                      </a:lvl3pPr>
                      <a:lvl4pPr marL="1371531" algn="l" defTabSz="914354" rtl="0" eaLnBrk="1" latinLnBrk="0" hangingPunct="1">
                        <a:defRPr kumimoji="1" sz="1800" kern="1200">
                          <a:solidFill>
                            <a:schemeClr val="tx1"/>
                          </a:solidFill>
                          <a:latin typeface="Calibri"/>
                          <a:ea typeface="Meiryo UI"/>
                        </a:defRPr>
                      </a:lvl4pPr>
                      <a:lvl5pPr marL="1828709" algn="l" defTabSz="914354" rtl="0" eaLnBrk="1" latinLnBrk="0" hangingPunct="1">
                        <a:defRPr kumimoji="1" sz="1800" kern="1200">
                          <a:solidFill>
                            <a:schemeClr val="tx1"/>
                          </a:solidFill>
                          <a:latin typeface="Calibri"/>
                          <a:ea typeface="Meiryo UI"/>
                        </a:defRPr>
                      </a:lvl5pPr>
                      <a:lvl6pPr marL="2285886" algn="l" defTabSz="914354" rtl="0" eaLnBrk="1" latinLnBrk="0" hangingPunct="1">
                        <a:defRPr kumimoji="1" sz="1800" kern="1200">
                          <a:solidFill>
                            <a:schemeClr val="tx1"/>
                          </a:solidFill>
                          <a:latin typeface="Calibri"/>
                          <a:ea typeface="Meiryo UI"/>
                        </a:defRPr>
                      </a:lvl6pPr>
                      <a:lvl7pPr marL="2743063" algn="l" defTabSz="914354" rtl="0" eaLnBrk="1" latinLnBrk="0" hangingPunct="1">
                        <a:defRPr kumimoji="1" sz="1800" kern="1200">
                          <a:solidFill>
                            <a:schemeClr val="tx1"/>
                          </a:solidFill>
                          <a:latin typeface="Calibri"/>
                          <a:ea typeface="Meiryo UI"/>
                        </a:defRPr>
                      </a:lvl7pPr>
                      <a:lvl8pPr marL="3200240" algn="l" defTabSz="914354" rtl="0" eaLnBrk="1" latinLnBrk="0" hangingPunct="1">
                        <a:defRPr kumimoji="1" sz="1800" kern="1200">
                          <a:solidFill>
                            <a:schemeClr val="tx1"/>
                          </a:solidFill>
                          <a:latin typeface="Calibri"/>
                          <a:ea typeface="Meiryo UI"/>
                        </a:defRPr>
                      </a:lvl8pPr>
                      <a:lvl9pPr marL="3657417" algn="l" defTabSz="914354" rtl="0" eaLnBrk="1" latinLnBrk="0" hangingPunct="1">
                        <a:defRPr kumimoji="1" sz="1800" kern="1200">
                          <a:solidFill>
                            <a:schemeClr val="tx1"/>
                          </a:solidFill>
                          <a:latin typeface="Calibri"/>
                          <a:ea typeface="Meiryo UI"/>
                        </a:defRPr>
                      </a:lvl9pPr>
                    </a:lstStyle>
                    <a:p>
                      <a:pPr algn="l" fontAlgn="ctr"/>
                      <a:r>
                        <a:rPr lang="en-US" sz="1500" b="1" i="0" u="none" strike="noStrike" dirty="0">
                          <a:solidFill>
                            <a:srgbClr val="C00000"/>
                          </a:solidFill>
                          <a:effectLst/>
                          <a:latin typeface="+mn-lt"/>
                        </a:rPr>
                        <a:t> Emg</a:t>
                      </a:r>
                      <a:r>
                        <a:rPr lang="en-US" sz="1500" b="1" i="0" u="none" strike="noStrike" baseline="0" dirty="0">
                          <a:solidFill>
                            <a:srgbClr val="C00000"/>
                          </a:solidFill>
                          <a:effectLst/>
                          <a:latin typeface="+mn-lt"/>
                        </a:rPr>
                        <a:t> broadcast pattern </a:t>
                      </a:r>
                      <a:br>
                        <a:rPr lang="en-US" sz="1500" b="1" i="0" u="none" strike="noStrike" baseline="0" dirty="0">
                          <a:solidFill>
                            <a:srgbClr val="C00000"/>
                          </a:solidFill>
                          <a:effectLst/>
                          <a:latin typeface="+mn-lt"/>
                        </a:rPr>
                      </a:br>
                      <a:r>
                        <a:rPr lang="en-US" sz="1500" b="1" i="0" u="none" strike="noStrike" baseline="0" dirty="0">
                          <a:solidFill>
                            <a:srgbClr val="C00000"/>
                          </a:solidFill>
                          <a:effectLst/>
                          <a:latin typeface="+mn-lt"/>
                        </a:rPr>
                        <a:t> stop</a:t>
                      </a:r>
                      <a:endParaRPr lang="ja-JP" altLang="en-US" sz="1500" b="1" i="0" u="none" strike="noStrike" dirty="0">
                        <a:solidFill>
                          <a:srgbClr val="C00000"/>
                        </a:solidFill>
                        <a:effectLst/>
                        <a:latin typeface="+mn-lt"/>
                      </a:endParaRP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extLst>
                  <a:ext uri="{0D108BD9-81ED-4DB2-BD59-A6C34878D82A}">
                    <a16:rowId xmlns:a16="http://schemas.microsoft.com/office/drawing/2014/main" val="10001"/>
                  </a:ext>
                </a:extLst>
              </a:tr>
              <a:tr h="466784">
                <a:tc vMerge="1">
                  <a:txBody>
                    <a:bodyPr/>
                    <a:lstStyle/>
                    <a:p>
                      <a:pPr algn="ctr" fontAlgn="ctr"/>
                      <a:endParaRPr lang="en-US" sz="1000" b="0" i="0" u="none" strike="noStrike" dirty="0">
                        <a:solidFill>
                          <a:schemeClr val="accent3"/>
                        </a:solidFill>
                        <a:effectLst/>
                        <a:latin typeface="+mn-lt"/>
                      </a:endParaRPr>
                    </a:p>
                  </a:txBody>
                  <a:tcPr marL="6261" marR="6261" marT="6261"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tc>
                  <a:txBody>
                    <a:bodyPr/>
                    <a:lstStyle/>
                    <a:p>
                      <a:pPr marL="0" marR="0" lvl="0" indent="0" algn="l" defTabSz="914354" rtl="0" eaLnBrk="1" fontAlgn="ctr" latinLnBrk="0" hangingPunct="1">
                        <a:lnSpc>
                          <a:spcPct val="100000"/>
                        </a:lnSpc>
                        <a:spcBef>
                          <a:spcPts val="0"/>
                        </a:spcBef>
                        <a:spcAft>
                          <a:spcPts val="0"/>
                        </a:spcAft>
                        <a:buClrTx/>
                        <a:buSzTx/>
                        <a:buFontTx/>
                        <a:buNone/>
                        <a:tabLst/>
                        <a:defRPr/>
                      </a:pPr>
                      <a:r>
                        <a:rPr kumimoji="1" lang="en-US" altLang="ja-JP" sz="1500" b="1" i="0" u="none" strike="noStrike" kern="1200" cap="none" spc="0" normalizeH="0" baseline="0" noProof="0" dirty="0">
                          <a:ln>
                            <a:noFill/>
                          </a:ln>
                          <a:solidFill>
                            <a:srgbClr val="C00000"/>
                          </a:solidFill>
                          <a:effectLst/>
                          <a:uLnTx/>
                          <a:uFillTx/>
                          <a:latin typeface="+mn-lt"/>
                          <a:ea typeface="+mn-ea"/>
                          <a:cs typeface="+mn-cs"/>
                        </a:rPr>
                        <a:t> Spot live announcement</a:t>
                      </a:r>
                    </a:p>
                    <a:p>
                      <a:pPr marL="0" marR="0" lvl="0" indent="0" algn="l" defTabSz="914354" rtl="0" eaLnBrk="1" fontAlgn="ctr" latinLnBrk="0" hangingPunct="1">
                        <a:lnSpc>
                          <a:spcPct val="100000"/>
                        </a:lnSpc>
                        <a:spcBef>
                          <a:spcPts val="0"/>
                        </a:spcBef>
                        <a:spcAft>
                          <a:spcPts val="0"/>
                        </a:spcAft>
                        <a:buClrTx/>
                        <a:buSzTx/>
                        <a:buFontTx/>
                        <a:buNone/>
                        <a:tabLst/>
                        <a:defRPr/>
                      </a:pPr>
                      <a:r>
                        <a:rPr kumimoji="1" lang="en-US" altLang="ja-JP" sz="1500" b="1" i="0" u="none" strike="noStrike" kern="1200" cap="none" spc="0" normalizeH="0" baseline="0" noProof="0" dirty="0">
                          <a:ln>
                            <a:noFill/>
                          </a:ln>
                          <a:solidFill>
                            <a:srgbClr val="C00000"/>
                          </a:solidFill>
                          <a:effectLst/>
                          <a:uLnTx/>
                          <a:uFillTx/>
                          <a:latin typeface="+mn-lt"/>
                          <a:ea typeface="+mn-ea"/>
                          <a:cs typeface="+mn-cs"/>
                        </a:rPr>
                        <a:t> </a:t>
                      </a:r>
                      <a:r>
                        <a:rPr kumimoji="1" lang="en-US" altLang="ja-JP" sz="1200" b="1" i="0" u="none" strike="noStrike" kern="1200" cap="none" spc="0" normalizeH="0" baseline="0" noProof="0" dirty="0">
                          <a:ln>
                            <a:noFill/>
                          </a:ln>
                          <a:solidFill>
                            <a:srgbClr val="C00000"/>
                          </a:solidFill>
                          <a:effectLst/>
                          <a:uLnTx/>
                          <a:uFillTx/>
                          <a:latin typeface="+mn-lt"/>
                          <a:ea typeface="+mn-ea"/>
                          <a:cs typeface="+mn-cs"/>
                        </a:rPr>
                        <a:t>and broadcast reset message</a:t>
                      </a:r>
                      <a:endParaRPr lang="ja-JP" altLang="en-US" sz="1500" b="1" i="0" u="none" strike="noStrike" dirty="0">
                        <a:solidFill>
                          <a:srgbClr val="C00000"/>
                        </a:solidFill>
                        <a:effectLst/>
                        <a:latin typeface="+mn-lt"/>
                      </a:endParaRP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extLst>
                  <a:ext uri="{0D108BD9-81ED-4DB2-BD59-A6C34878D82A}">
                    <a16:rowId xmlns:a16="http://schemas.microsoft.com/office/drawing/2014/main" val="10002"/>
                  </a:ext>
                </a:extLst>
              </a:tr>
            </a:tbl>
          </a:graphicData>
        </a:graphic>
      </p:graphicFrame>
      <p:sp>
        <p:nvSpPr>
          <p:cNvPr id="53" name="右矢印 52"/>
          <p:cNvSpPr/>
          <p:nvPr/>
        </p:nvSpPr>
        <p:spPr>
          <a:xfrm rot="5400000">
            <a:off x="1951549" y="4089187"/>
            <a:ext cx="336650" cy="304886"/>
          </a:xfrm>
          <a:prstGeom prst="rightArrow">
            <a:avLst/>
          </a:prstGeom>
          <a:solidFill>
            <a:srgbClr val="C00000"/>
          </a:solidFill>
          <a:ln w="25400" cap="flat" cmpd="sng" algn="ctr">
            <a:noFill/>
            <a:prstDash val="solid"/>
          </a:ln>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graphicFrame>
        <p:nvGraphicFramePr>
          <p:cNvPr id="108" name="表 107"/>
          <p:cNvGraphicFramePr>
            <a:graphicFrameLocks noGrp="1"/>
          </p:cNvGraphicFramePr>
          <p:nvPr>
            <p:extLst>
              <p:ext uri="{D42A27DB-BD31-4B8C-83A1-F6EECF244321}">
                <p14:modId xmlns:p14="http://schemas.microsoft.com/office/powerpoint/2010/main" val="3987817905"/>
              </p:ext>
            </p:extLst>
          </p:nvPr>
        </p:nvGraphicFramePr>
        <p:xfrm>
          <a:off x="1879080" y="6143903"/>
          <a:ext cx="2351546" cy="658664"/>
        </p:xfrm>
        <a:graphic>
          <a:graphicData uri="http://schemas.openxmlformats.org/drawingml/2006/table">
            <a:tbl>
              <a:tblPr/>
              <a:tblGrid>
                <a:gridCol w="442685">
                  <a:extLst>
                    <a:ext uri="{9D8B030D-6E8A-4147-A177-3AD203B41FA5}">
                      <a16:colId xmlns:a16="http://schemas.microsoft.com/office/drawing/2014/main" val="20000"/>
                    </a:ext>
                  </a:extLst>
                </a:gridCol>
                <a:gridCol w="1908861">
                  <a:extLst>
                    <a:ext uri="{9D8B030D-6E8A-4147-A177-3AD203B41FA5}">
                      <a16:colId xmlns:a16="http://schemas.microsoft.com/office/drawing/2014/main" val="20001"/>
                    </a:ext>
                  </a:extLst>
                </a:gridCol>
              </a:tblGrid>
              <a:tr h="658664">
                <a:tc>
                  <a:txBody>
                    <a:bodyPr/>
                    <a:lstStyle>
                      <a:lvl1pPr marL="0" algn="l" defTabSz="914354" rtl="0" eaLnBrk="1" latinLnBrk="0" hangingPunct="1">
                        <a:defRPr kumimoji="1" sz="1800" kern="1200">
                          <a:solidFill>
                            <a:schemeClr val="tx1"/>
                          </a:solidFill>
                          <a:latin typeface="Calibri"/>
                          <a:ea typeface="Meiryo UI"/>
                        </a:defRPr>
                      </a:lvl1pPr>
                      <a:lvl2pPr marL="457177" algn="l" defTabSz="914354" rtl="0" eaLnBrk="1" latinLnBrk="0" hangingPunct="1">
                        <a:defRPr kumimoji="1" sz="1800" kern="1200">
                          <a:solidFill>
                            <a:schemeClr val="tx1"/>
                          </a:solidFill>
                          <a:latin typeface="Calibri"/>
                          <a:ea typeface="Meiryo UI"/>
                        </a:defRPr>
                      </a:lvl2pPr>
                      <a:lvl3pPr marL="914354" algn="l" defTabSz="914354" rtl="0" eaLnBrk="1" latinLnBrk="0" hangingPunct="1">
                        <a:defRPr kumimoji="1" sz="1800" kern="1200">
                          <a:solidFill>
                            <a:schemeClr val="tx1"/>
                          </a:solidFill>
                          <a:latin typeface="Calibri"/>
                          <a:ea typeface="Meiryo UI"/>
                        </a:defRPr>
                      </a:lvl3pPr>
                      <a:lvl4pPr marL="1371531" algn="l" defTabSz="914354" rtl="0" eaLnBrk="1" latinLnBrk="0" hangingPunct="1">
                        <a:defRPr kumimoji="1" sz="1800" kern="1200">
                          <a:solidFill>
                            <a:schemeClr val="tx1"/>
                          </a:solidFill>
                          <a:latin typeface="Calibri"/>
                          <a:ea typeface="Meiryo UI"/>
                        </a:defRPr>
                      </a:lvl4pPr>
                      <a:lvl5pPr marL="1828709" algn="l" defTabSz="914354" rtl="0" eaLnBrk="1" latinLnBrk="0" hangingPunct="1">
                        <a:defRPr kumimoji="1" sz="1800" kern="1200">
                          <a:solidFill>
                            <a:schemeClr val="tx1"/>
                          </a:solidFill>
                          <a:latin typeface="Calibri"/>
                          <a:ea typeface="Meiryo UI"/>
                        </a:defRPr>
                      </a:lvl5pPr>
                      <a:lvl6pPr marL="2285886" algn="l" defTabSz="914354" rtl="0" eaLnBrk="1" latinLnBrk="0" hangingPunct="1">
                        <a:defRPr kumimoji="1" sz="1800" kern="1200">
                          <a:solidFill>
                            <a:schemeClr val="tx1"/>
                          </a:solidFill>
                          <a:latin typeface="Calibri"/>
                          <a:ea typeface="Meiryo UI"/>
                        </a:defRPr>
                      </a:lvl6pPr>
                      <a:lvl7pPr marL="2743063" algn="l" defTabSz="914354" rtl="0" eaLnBrk="1" latinLnBrk="0" hangingPunct="1">
                        <a:defRPr kumimoji="1" sz="1800" kern="1200">
                          <a:solidFill>
                            <a:schemeClr val="tx1"/>
                          </a:solidFill>
                          <a:latin typeface="Calibri"/>
                          <a:ea typeface="Meiryo UI"/>
                        </a:defRPr>
                      </a:lvl7pPr>
                      <a:lvl8pPr marL="3200240" algn="l" defTabSz="914354" rtl="0" eaLnBrk="1" latinLnBrk="0" hangingPunct="1">
                        <a:defRPr kumimoji="1" sz="1800" kern="1200">
                          <a:solidFill>
                            <a:schemeClr val="tx1"/>
                          </a:solidFill>
                          <a:latin typeface="Calibri"/>
                          <a:ea typeface="Meiryo UI"/>
                        </a:defRPr>
                      </a:lvl8pPr>
                      <a:lvl9pPr marL="3657417" algn="l" defTabSz="914354" rtl="0" eaLnBrk="1" latinLnBrk="0" hangingPunct="1">
                        <a:defRPr kumimoji="1" sz="1800" kern="1200">
                          <a:solidFill>
                            <a:schemeClr val="tx1"/>
                          </a:solidFill>
                          <a:latin typeface="Calibri"/>
                          <a:ea typeface="Meiryo UI"/>
                        </a:defRPr>
                      </a:lvl9pPr>
                    </a:lstStyle>
                    <a:p>
                      <a:pPr algn="ctr" fontAlgn="ctr"/>
                      <a:r>
                        <a:rPr lang="en-US" sz="1500" b="0" i="0" u="none" strike="noStrike" dirty="0">
                          <a:solidFill>
                            <a:schemeClr val="bg1">
                              <a:lumMod val="85000"/>
                            </a:schemeClr>
                          </a:solidFill>
                          <a:effectLst/>
                          <a:latin typeface="+mn-lt"/>
                        </a:rPr>
                        <a:t>3</a:t>
                      </a:r>
                      <a:r>
                        <a:rPr lang="en-US" sz="1500" b="0" i="0" u="none" strike="noStrike" baseline="30000" dirty="0">
                          <a:solidFill>
                            <a:schemeClr val="bg1">
                              <a:lumMod val="85000"/>
                            </a:schemeClr>
                          </a:solidFill>
                          <a:effectLst/>
                          <a:latin typeface="+mn-lt"/>
                        </a:rPr>
                        <a:t>rd</a:t>
                      </a:r>
                      <a:endParaRPr lang="en-US" sz="1500" b="0" i="0" u="none" strike="noStrike" dirty="0">
                        <a:solidFill>
                          <a:schemeClr val="bg1">
                            <a:lumMod val="85000"/>
                          </a:schemeClr>
                        </a:solidFill>
                        <a:effectLst/>
                        <a:latin typeface="+mn-lt"/>
                      </a:endParaRP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tc>
                  <a:txBody>
                    <a:bodyPr/>
                    <a:lstStyle>
                      <a:lvl1pPr marL="0" algn="l" defTabSz="914354" rtl="0" eaLnBrk="1" latinLnBrk="0" hangingPunct="1">
                        <a:defRPr kumimoji="1" sz="1800" kern="1200">
                          <a:solidFill>
                            <a:schemeClr val="tx1"/>
                          </a:solidFill>
                          <a:latin typeface="Calibri"/>
                          <a:ea typeface="Meiryo UI"/>
                        </a:defRPr>
                      </a:lvl1pPr>
                      <a:lvl2pPr marL="457177" algn="l" defTabSz="914354" rtl="0" eaLnBrk="1" latinLnBrk="0" hangingPunct="1">
                        <a:defRPr kumimoji="1" sz="1800" kern="1200">
                          <a:solidFill>
                            <a:schemeClr val="tx1"/>
                          </a:solidFill>
                          <a:latin typeface="Calibri"/>
                          <a:ea typeface="Meiryo UI"/>
                        </a:defRPr>
                      </a:lvl2pPr>
                      <a:lvl3pPr marL="914354" algn="l" defTabSz="914354" rtl="0" eaLnBrk="1" latinLnBrk="0" hangingPunct="1">
                        <a:defRPr kumimoji="1" sz="1800" kern="1200">
                          <a:solidFill>
                            <a:schemeClr val="tx1"/>
                          </a:solidFill>
                          <a:latin typeface="Calibri"/>
                          <a:ea typeface="Meiryo UI"/>
                        </a:defRPr>
                      </a:lvl3pPr>
                      <a:lvl4pPr marL="1371531" algn="l" defTabSz="914354" rtl="0" eaLnBrk="1" latinLnBrk="0" hangingPunct="1">
                        <a:defRPr kumimoji="1" sz="1800" kern="1200">
                          <a:solidFill>
                            <a:schemeClr val="tx1"/>
                          </a:solidFill>
                          <a:latin typeface="Calibri"/>
                          <a:ea typeface="Meiryo UI"/>
                        </a:defRPr>
                      </a:lvl4pPr>
                      <a:lvl5pPr marL="1828709" algn="l" defTabSz="914354" rtl="0" eaLnBrk="1" latinLnBrk="0" hangingPunct="1">
                        <a:defRPr kumimoji="1" sz="1800" kern="1200">
                          <a:solidFill>
                            <a:schemeClr val="tx1"/>
                          </a:solidFill>
                          <a:latin typeface="Calibri"/>
                          <a:ea typeface="Meiryo UI"/>
                        </a:defRPr>
                      </a:lvl5pPr>
                      <a:lvl6pPr marL="2285886" algn="l" defTabSz="914354" rtl="0" eaLnBrk="1" latinLnBrk="0" hangingPunct="1">
                        <a:defRPr kumimoji="1" sz="1800" kern="1200">
                          <a:solidFill>
                            <a:schemeClr val="tx1"/>
                          </a:solidFill>
                          <a:latin typeface="Calibri"/>
                          <a:ea typeface="Meiryo UI"/>
                        </a:defRPr>
                      </a:lvl6pPr>
                      <a:lvl7pPr marL="2743063" algn="l" defTabSz="914354" rtl="0" eaLnBrk="1" latinLnBrk="0" hangingPunct="1">
                        <a:defRPr kumimoji="1" sz="1800" kern="1200">
                          <a:solidFill>
                            <a:schemeClr val="tx1"/>
                          </a:solidFill>
                          <a:latin typeface="Calibri"/>
                          <a:ea typeface="Meiryo UI"/>
                        </a:defRPr>
                      </a:lvl7pPr>
                      <a:lvl8pPr marL="3200240" algn="l" defTabSz="914354" rtl="0" eaLnBrk="1" latinLnBrk="0" hangingPunct="1">
                        <a:defRPr kumimoji="1" sz="1800" kern="1200">
                          <a:solidFill>
                            <a:schemeClr val="tx1"/>
                          </a:solidFill>
                          <a:latin typeface="Calibri"/>
                          <a:ea typeface="Meiryo UI"/>
                        </a:defRPr>
                      </a:lvl8pPr>
                      <a:lvl9pPr marL="3657417" algn="l" defTabSz="914354" rtl="0" eaLnBrk="1" latinLnBrk="0" hangingPunct="1">
                        <a:defRPr kumimoji="1" sz="1800" kern="1200">
                          <a:solidFill>
                            <a:schemeClr val="tx1"/>
                          </a:solidFill>
                          <a:latin typeface="Calibri"/>
                          <a:ea typeface="Meiryo UI"/>
                        </a:defRPr>
                      </a:lvl9pPr>
                    </a:lstStyle>
                    <a:p>
                      <a:pPr algn="l" fontAlgn="ctr"/>
                      <a:r>
                        <a:rPr lang="en-US" sz="1500" b="1" i="0" u="none" strike="noStrike" dirty="0">
                          <a:solidFill>
                            <a:schemeClr val="accent3"/>
                          </a:solidFill>
                          <a:effectLst/>
                          <a:latin typeface="+mn-lt"/>
                        </a:rPr>
                        <a:t> </a:t>
                      </a:r>
                      <a:r>
                        <a:rPr lang="en-US" sz="1500" b="1" i="0" u="none" strike="noStrike" dirty="0">
                          <a:solidFill>
                            <a:schemeClr val="bg1">
                              <a:lumMod val="85000"/>
                            </a:schemeClr>
                          </a:solidFill>
                          <a:effectLst/>
                          <a:latin typeface="+mn-lt"/>
                        </a:rPr>
                        <a:t>Emg reset</a:t>
                      </a:r>
                      <a:br>
                        <a:rPr lang="en-US" sz="1500" b="1" i="0" u="none" strike="noStrike" dirty="0">
                          <a:solidFill>
                            <a:schemeClr val="bg1">
                              <a:lumMod val="85000"/>
                            </a:schemeClr>
                          </a:solidFill>
                          <a:effectLst/>
                          <a:latin typeface="+mn-lt"/>
                        </a:rPr>
                      </a:br>
                      <a:r>
                        <a:rPr lang="en-US" sz="1500" b="1" i="0" u="none" strike="noStrike" baseline="0" dirty="0">
                          <a:solidFill>
                            <a:schemeClr val="bg1">
                              <a:lumMod val="85000"/>
                            </a:schemeClr>
                          </a:solidFill>
                          <a:effectLst/>
                          <a:latin typeface="+mn-lt"/>
                        </a:rPr>
                        <a:t> </a:t>
                      </a:r>
                      <a:r>
                        <a:rPr lang="en-US" sz="1200" b="1" i="0" u="none" strike="noStrike" baseline="0" dirty="0">
                          <a:solidFill>
                            <a:schemeClr val="bg1">
                              <a:lumMod val="85000"/>
                            </a:schemeClr>
                          </a:solidFill>
                          <a:effectLst/>
                          <a:latin typeface="+mn-lt"/>
                        </a:rPr>
                        <a:t>Broadcast reset message</a:t>
                      </a:r>
                      <a:br>
                        <a:rPr lang="en-US" sz="1200" b="1" i="0" u="none" strike="noStrike" baseline="0" dirty="0">
                          <a:solidFill>
                            <a:schemeClr val="bg1">
                              <a:lumMod val="85000"/>
                            </a:schemeClr>
                          </a:solidFill>
                          <a:effectLst/>
                          <a:latin typeface="+mn-lt"/>
                        </a:rPr>
                      </a:br>
                      <a:r>
                        <a:rPr lang="en-US" sz="1200" b="1" i="0" u="none" strike="noStrike" baseline="0" dirty="0">
                          <a:solidFill>
                            <a:schemeClr val="bg1">
                              <a:lumMod val="85000"/>
                            </a:schemeClr>
                          </a:solidFill>
                          <a:effectLst/>
                          <a:latin typeface="+mn-lt"/>
                        </a:rPr>
                        <a:t> and return to general mode</a:t>
                      </a:r>
                      <a:endParaRPr lang="en-US" sz="1200" b="1" i="0" u="none" strike="noStrike" dirty="0">
                        <a:solidFill>
                          <a:schemeClr val="bg1">
                            <a:lumMod val="85000"/>
                          </a:schemeClr>
                        </a:solidFill>
                        <a:effectLst/>
                        <a:latin typeface="+mn-lt"/>
                      </a:endParaRP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extLst>
                  <a:ext uri="{0D108BD9-81ED-4DB2-BD59-A6C34878D82A}">
                    <a16:rowId xmlns:a16="http://schemas.microsoft.com/office/drawing/2014/main" val="10000"/>
                  </a:ext>
                </a:extLst>
              </a:tr>
            </a:tbl>
          </a:graphicData>
        </a:graphic>
      </p:graphicFrame>
      <p:graphicFrame>
        <p:nvGraphicFramePr>
          <p:cNvPr id="112" name="表 111"/>
          <p:cNvGraphicFramePr>
            <a:graphicFrameLocks noGrp="1"/>
          </p:cNvGraphicFramePr>
          <p:nvPr>
            <p:extLst>
              <p:ext uri="{D42A27DB-BD31-4B8C-83A1-F6EECF244321}">
                <p14:modId xmlns:p14="http://schemas.microsoft.com/office/powerpoint/2010/main" val="3871260797"/>
              </p:ext>
            </p:extLst>
          </p:nvPr>
        </p:nvGraphicFramePr>
        <p:xfrm>
          <a:off x="10772505" y="1652603"/>
          <a:ext cx="1283576" cy="240836"/>
        </p:xfrm>
        <a:graphic>
          <a:graphicData uri="http://schemas.openxmlformats.org/drawingml/2006/table">
            <a:tbl>
              <a:tblPr/>
              <a:tblGrid>
                <a:gridCol w="232239">
                  <a:extLst>
                    <a:ext uri="{9D8B030D-6E8A-4147-A177-3AD203B41FA5}">
                      <a16:colId xmlns:a16="http://schemas.microsoft.com/office/drawing/2014/main" val="20000"/>
                    </a:ext>
                  </a:extLst>
                </a:gridCol>
                <a:gridCol w="1051337">
                  <a:extLst>
                    <a:ext uri="{9D8B030D-6E8A-4147-A177-3AD203B41FA5}">
                      <a16:colId xmlns:a16="http://schemas.microsoft.com/office/drawing/2014/main" val="20001"/>
                    </a:ext>
                  </a:extLst>
                </a:gridCol>
              </a:tblGrid>
              <a:tr h="240836">
                <a:tc>
                  <a:txBody>
                    <a:bodyPr/>
                    <a:lstStyle>
                      <a:lvl1pPr marL="0" algn="l" defTabSz="914354" rtl="0" eaLnBrk="1" latinLnBrk="0" hangingPunct="1">
                        <a:defRPr kumimoji="1" sz="1800" kern="1200">
                          <a:solidFill>
                            <a:schemeClr val="tx1"/>
                          </a:solidFill>
                          <a:latin typeface="Calibri"/>
                          <a:ea typeface="Meiryo UI"/>
                        </a:defRPr>
                      </a:lvl1pPr>
                      <a:lvl2pPr marL="457177" algn="l" defTabSz="914354" rtl="0" eaLnBrk="1" latinLnBrk="0" hangingPunct="1">
                        <a:defRPr kumimoji="1" sz="1800" kern="1200">
                          <a:solidFill>
                            <a:schemeClr val="tx1"/>
                          </a:solidFill>
                          <a:latin typeface="Calibri"/>
                          <a:ea typeface="Meiryo UI"/>
                        </a:defRPr>
                      </a:lvl2pPr>
                      <a:lvl3pPr marL="914354" algn="l" defTabSz="914354" rtl="0" eaLnBrk="1" latinLnBrk="0" hangingPunct="1">
                        <a:defRPr kumimoji="1" sz="1800" kern="1200">
                          <a:solidFill>
                            <a:schemeClr val="tx1"/>
                          </a:solidFill>
                          <a:latin typeface="Calibri"/>
                          <a:ea typeface="Meiryo UI"/>
                        </a:defRPr>
                      </a:lvl3pPr>
                      <a:lvl4pPr marL="1371531" algn="l" defTabSz="914354" rtl="0" eaLnBrk="1" latinLnBrk="0" hangingPunct="1">
                        <a:defRPr kumimoji="1" sz="1800" kern="1200">
                          <a:solidFill>
                            <a:schemeClr val="tx1"/>
                          </a:solidFill>
                          <a:latin typeface="Calibri"/>
                          <a:ea typeface="Meiryo UI"/>
                        </a:defRPr>
                      </a:lvl4pPr>
                      <a:lvl5pPr marL="1828709" algn="l" defTabSz="914354" rtl="0" eaLnBrk="1" latinLnBrk="0" hangingPunct="1">
                        <a:defRPr kumimoji="1" sz="1800" kern="1200">
                          <a:solidFill>
                            <a:schemeClr val="tx1"/>
                          </a:solidFill>
                          <a:latin typeface="Calibri"/>
                          <a:ea typeface="Meiryo UI"/>
                        </a:defRPr>
                      </a:lvl5pPr>
                      <a:lvl6pPr marL="2285886" algn="l" defTabSz="914354" rtl="0" eaLnBrk="1" latinLnBrk="0" hangingPunct="1">
                        <a:defRPr kumimoji="1" sz="1800" kern="1200">
                          <a:solidFill>
                            <a:schemeClr val="tx1"/>
                          </a:solidFill>
                          <a:latin typeface="Calibri"/>
                          <a:ea typeface="Meiryo UI"/>
                        </a:defRPr>
                      </a:lvl6pPr>
                      <a:lvl7pPr marL="2743063" algn="l" defTabSz="914354" rtl="0" eaLnBrk="1" latinLnBrk="0" hangingPunct="1">
                        <a:defRPr kumimoji="1" sz="1800" kern="1200">
                          <a:solidFill>
                            <a:schemeClr val="tx1"/>
                          </a:solidFill>
                          <a:latin typeface="Calibri"/>
                          <a:ea typeface="Meiryo UI"/>
                        </a:defRPr>
                      </a:lvl7pPr>
                      <a:lvl8pPr marL="3200240" algn="l" defTabSz="914354" rtl="0" eaLnBrk="1" latinLnBrk="0" hangingPunct="1">
                        <a:defRPr kumimoji="1" sz="1800" kern="1200">
                          <a:solidFill>
                            <a:schemeClr val="tx1"/>
                          </a:solidFill>
                          <a:latin typeface="Calibri"/>
                          <a:ea typeface="Meiryo UI"/>
                        </a:defRPr>
                      </a:lvl8pPr>
                      <a:lvl9pPr marL="3657417" algn="l" defTabSz="914354" rtl="0" eaLnBrk="1" latinLnBrk="0" hangingPunct="1">
                        <a:defRPr kumimoji="1" sz="1800" kern="1200">
                          <a:solidFill>
                            <a:schemeClr val="tx1"/>
                          </a:solidFill>
                          <a:latin typeface="Calibri"/>
                          <a:ea typeface="Meiryo UI"/>
                        </a:defRPr>
                      </a:lvl9pPr>
                    </a:lstStyle>
                    <a:p>
                      <a:pPr algn="ctr" fontAlgn="ctr"/>
                      <a:r>
                        <a:rPr lang="en-US" sz="1200" b="0" i="0" u="none" strike="noStrike" dirty="0">
                          <a:solidFill>
                            <a:schemeClr val="bg1"/>
                          </a:solidFill>
                          <a:effectLst/>
                          <a:latin typeface="+mn-lt"/>
                        </a:rPr>
                        <a:t>1</a:t>
                      </a:r>
                      <a:r>
                        <a:rPr lang="en-US" sz="1200" b="0" i="0" u="none" strike="noStrike" baseline="30000" dirty="0">
                          <a:solidFill>
                            <a:schemeClr val="bg1"/>
                          </a:solidFill>
                          <a:effectLst/>
                          <a:latin typeface="+mn-lt"/>
                        </a:rPr>
                        <a:t>st</a:t>
                      </a:r>
                      <a:endParaRPr lang="en-US" sz="1200" b="0" i="0" u="none" strike="noStrike" dirty="0">
                        <a:solidFill>
                          <a:schemeClr val="bg1"/>
                        </a:solidFill>
                        <a:effectLst/>
                        <a:latin typeface="+mn-lt"/>
                      </a:endParaRP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tc>
                  <a:txBody>
                    <a:bodyPr/>
                    <a:lstStyle>
                      <a:lvl1pPr marL="0" algn="l" defTabSz="914354" rtl="0" eaLnBrk="1" latinLnBrk="0" hangingPunct="1">
                        <a:defRPr kumimoji="1" sz="1800" kern="1200">
                          <a:solidFill>
                            <a:schemeClr val="tx1"/>
                          </a:solidFill>
                          <a:latin typeface="Calibri"/>
                          <a:ea typeface="Meiryo UI"/>
                        </a:defRPr>
                      </a:lvl1pPr>
                      <a:lvl2pPr marL="457177" algn="l" defTabSz="914354" rtl="0" eaLnBrk="1" latinLnBrk="0" hangingPunct="1">
                        <a:defRPr kumimoji="1" sz="1800" kern="1200">
                          <a:solidFill>
                            <a:schemeClr val="tx1"/>
                          </a:solidFill>
                          <a:latin typeface="Calibri"/>
                          <a:ea typeface="Meiryo UI"/>
                        </a:defRPr>
                      </a:lvl2pPr>
                      <a:lvl3pPr marL="914354" algn="l" defTabSz="914354" rtl="0" eaLnBrk="1" latinLnBrk="0" hangingPunct="1">
                        <a:defRPr kumimoji="1" sz="1800" kern="1200">
                          <a:solidFill>
                            <a:schemeClr val="tx1"/>
                          </a:solidFill>
                          <a:latin typeface="Calibri"/>
                          <a:ea typeface="Meiryo UI"/>
                        </a:defRPr>
                      </a:lvl3pPr>
                      <a:lvl4pPr marL="1371531" algn="l" defTabSz="914354" rtl="0" eaLnBrk="1" latinLnBrk="0" hangingPunct="1">
                        <a:defRPr kumimoji="1" sz="1800" kern="1200">
                          <a:solidFill>
                            <a:schemeClr val="tx1"/>
                          </a:solidFill>
                          <a:latin typeface="Calibri"/>
                          <a:ea typeface="Meiryo UI"/>
                        </a:defRPr>
                      </a:lvl4pPr>
                      <a:lvl5pPr marL="1828709" algn="l" defTabSz="914354" rtl="0" eaLnBrk="1" latinLnBrk="0" hangingPunct="1">
                        <a:defRPr kumimoji="1" sz="1800" kern="1200">
                          <a:solidFill>
                            <a:schemeClr val="tx1"/>
                          </a:solidFill>
                          <a:latin typeface="Calibri"/>
                          <a:ea typeface="Meiryo UI"/>
                        </a:defRPr>
                      </a:lvl5pPr>
                      <a:lvl6pPr marL="2285886" algn="l" defTabSz="914354" rtl="0" eaLnBrk="1" latinLnBrk="0" hangingPunct="1">
                        <a:defRPr kumimoji="1" sz="1800" kern="1200">
                          <a:solidFill>
                            <a:schemeClr val="tx1"/>
                          </a:solidFill>
                          <a:latin typeface="Calibri"/>
                          <a:ea typeface="Meiryo UI"/>
                        </a:defRPr>
                      </a:lvl6pPr>
                      <a:lvl7pPr marL="2743063" algn="l" defTabSz="914354" rtl="0" eaLnBrk="1" latinLnBrk="0" hangingPunct="1">
                        <a:defRPr kumimoji="1" sz="1800" kern="1200">
                          <a:solidFill>
                            <a:schemeClr val="tx1"/>
                          </a:solidFill>
                          <a:latin typeface="Calibri"/>
                          <a:ea typeface="Meiryo UI"/>
                        </a:defRPr>
                      </a:lvl7pPr>
                      <a:lvl8pPr marL="3200240" algn="l" defTabSz="914354" rtl="0" eaLnBrk="1" latinLnBrk="0" hangingPunct="1">
                        <a:defRPr kumimoji="1" sz="1800" kern="1200">
                          <a:solidFill>
                            <a:schemeClr val="tx1"/>
                          </a:solidFill>
                          <a:latin typeface="Calibri"/>
                          <a:ea typeface="Meiryo UI"/>
                        </a:defRPr>
                      </a:lvl8pPr>
                      <a:lvl9pPr marL="3657417" algn="l" defTabSz="914354" rtl="0" eaLnBrk="1" latinLnBrk="0" hangingPunct="1">
                        <a:defRPr kumimoji="1" sz="1800" kern="1200">
                          <a:solidFill>
                            <a:schemeClr val="tx1"/>
                          </a:solidFill>
                          <a:latin typeface="Calibri"/>
                          <a:ea typeface="Meiryo UI"/>
                        </a:defRPr>
                      </a:lvl9pPr>
                    </a:lstStyle>
                    <a:p>
                      <a:pPr algn="l" fontAlgn="ctr"/>
                      <a:endParaRPr lang="en-US" sz="1200" b="1" i="0" u="none" strike="noStrike" dirty="0">
                        <a:solidFill>
                          <a:schemeClr val="bg1"/>
                        </a:solidFill>
                        <a:effectLst/>
                        <a:latin typeface="+mn-lt"/>
                      </a:endParaRP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extLst>
                  <a:ext uri="{0D108BD9-81ED-4DB2-BD59-A6C34878D82A}">
                    <a16:rowId xmlns:a16="http://schemas.microsoft.com/office/drawing/2014/main" val="10000"/>
                  </a:ext>
                </a:extLst>
              </a:tr>
            </a:tbl>
          </a:graphicData>
        </a:graphic>
      </p:graphicFrame>
      <p:graphicFrame>
        <p:nvGraphicFramePr>
          <p:cNvPr id="113" name="表 112"/>
          <p:cNvGraphicFramePr>
            <a:graphicFrameLocks noGrp="1"/>
          </p:cNvGraphicFramePr>
          <p:nvPr>
            <p:extLst>
              <p:ext uri="{D42A27DB-BD31-4B8C-83A1-F6EECF244321}">
                <p14:modId xmlns:p14="http://schemas.microsoft.com/office/powerpoint/2010/main" val="615840883"/>
              </p:ext>
            </p:extLst>
          </p:nvPr>
        </p:nvGraphicFramePr>
        <p:xfrm>
          <a:off x="10769756" y="1976772"/>
          <a:ext cx="1283576" cy="481672"/>
        </p:xfrm>
        <a:graphic>
          <a:graphicData uri="http://schemas.openxmlformats.org/drawingml/2006/table">
            <a:tbl>
              <a:tblPr/>
              <a:tblGrid>
                <a:gridCol w="232239">
                  <a:extLst>
                    <a:ext uri="{9D8B030D-6E8A-4147-A177-3AD203B41FA5}">
                      <a16:colId xmlns:a16="http://schemas.microsoft.com/office/drawing/2014/main" val="20000"/>
                    </a:ext>
                  </a:extLst>
                </a:gridCol>
                <a:gridCol w="1051337">
                  <a:extLst>
                    <a:ext uri="{9D8B030D-6E8A-4147-A177-3AD203B41FA5}">
                      <a16:colId xmlns:a16="http://schemas.microsoft.com/office/drawing/2014/main" val="20001"/>
                    </a:ext>
                  </a:extLst>
                </a:gridCol>
              </a:tblGrid>
              <a:tr h="240836">
                <a:tc rowSpan="2">
                  <a:txBody>
                    <a:bodyPr/>
                    <a:lstStyle>
                      <a:lvl1pPr marL="0" algn="l" defTabSz="914354" rtl="0" eaLnBrk="1" latinLnBrk="0" hangingPunct="1">
                        <a:defRPr kumimoji="1" sz="1800" kern="1200">
                          <a:solidFill>
                            <a:schemeClr val="tx1"/>
                          </a:solidFill>
                          <a:latin typeface="Calibri"/>
                          <a:ea typeface="Meiryo UI"/>
                        </a:defRPr>
                      </a:lvl1pPr>
                      <a:lvl2pPr marL="457177" algn="l" defTabSz="914354" rtl="0" eaLnBrk="1" latinLnBrk="0" hangingPunct="1">
                        <a:defRPr kumimoji="1" sz="1800" kern="1200">
                          <a:solidFill>
                            <a:schemeClr val="tx1"/>
                          </a:solidFill>
                          <a:latin typeface="Calibri"/>
                          <a:ea typeface="Meiryo UI"/>
                        </a:defRPr>
                      </a:lvl2pPr>
                      <a:lvl3pPr marL="914354" algn="l" defTabSz="914354" rtl="0" eaLnBrk="1" latinLnBrk="0" hangingPunct="1">
                        <a:defRPr kumimoji="1" sz="1800" kern="1200">
                          <a:solidFill>
                            <a:schemeClr val="tx1"/>
                          </a:solidFill>
                          <a:latin typeface="Calibri"/>
                          <a:ea typeface="Meiryo UI"/>
                        </a:defRPr>
                      </a:lvl3pPr>
                      <a:lvl4pPr marL="1371531" algn="l" defTabSz="914354" rtl="0" eaLnBrk="1" latinLnBrk="0" hangingPunct="1">
                        <a:defRPr kumimoji="1" sz="1800" kern="1200">
                          <a:solidFill>
                            <a:schemeClr val="tx1"/>
                          </a:solidFill>
                          <a:latin typeface="Calibri"/>
                          <a:ea typeface="Meiryo UI"/>
                        </a:defRPr>
                      </a:lvl4pPr>
                      <a:lvl5pPr marL="1828709" algn="l" defTabSz="914354" rtl="0" eaLnBrk="1" latinLnBrk="0" hangingPunct="1">
                        <a:defRPr kumimoji="1" sz="1800" kern="1200">
                          <a:solidFill>
                            <a:schemeClr val="tx1"/>
                          </a:solidFill>
                          <a:latin typeface="Calibri"/>
                          <a:ea typeface="Meiryo UI"/>
                        </a:defRPr>
                      </a:lvl5pPr>
                      <a:lvl6pPr marL="2285886" algn="l" defTabSz="914354" rtl="0" eaLnBrk="1" latinLnBrk="0" hangingPunct="1">
                        <a:defRPr kumimoji="1" sz="1800" kern="1200">
                          <a:solidFill>
                            <a:schemeClr val="tx1"/>
                          </a:solidFill>
                          <a:latin typeface="Calibri"/>
                          <a:ea typeface="Meiryo UI"/>
                        </a:defRPr>
                      </a:lvl6pPr>
                      <a:lvl7pPr marL="2743063" algn="l" defTabSz="914354" rtl="0" eaLnBrk="1" latinLnBrk="0" hangingPunct="1">
                        <a:defRPr kumimoji="1" sz="1800" kern="1200">
                          <a:solidFill>
                            <a:schemeClr val="tx1"/>
                          </a:solidFill>
                          <a:latin typeface="Calibri"/>
                          <a:ea typeface="Meiryo UI"/>
                        </a:defRPr>
                      </a:lvl7pPr>
                      <a:lvl8pPr marL="3200240" algn="l" defTabSz="914354" rtl="0" eaLnBrk="1" latinLnBrk="0" hangingPunct="1">
                        <a:defRPr kumimoji="1" sz="1800" kern="1200">
                          <a:solidFill>
                            <a:schemeClr val="tx1"/>
                          </a:solidFill>
                          <a:latin typeface="Calibri"/>
                          <a:ea typeface="Meiryo UI"/>
                        </a:defRPr>
                      </a:lvl8pPr>
                      <a:lvl9pPr marL="3657417" algn="l" defTabSz="914354" rtl="0" eaLnBrk="1" latinLnBrk="0" hangingPunct="1">
                        <a:defRPr kumimoji="1" sz="1800" kern="1200">
                          <a:solidFill>
                            <a:schemeClr val="tx1"/>
                          </a:solidFill>
                          <a:latin typeface="Calibri"/>
                          <a:ea typeface="Meiryo UI"/>
                        </a:defRPr>
                      </a:lvl9pPr>
                    </a:lstStyle>
                    <a:p>
                      <a:pPr algn="ctr" fontAlgn="ctr"/>
                      <a:r>
                        <a:rPr lang="en-US" sz="1200" b="0" i="0" u="none" strike="noStrike" dirty="0">
                          <a:solidFill>
                            <a:schemeClr val="bg1"/>
                          </a:solidFill>
                          <a:effectLst/>
                          <a:latin typeface="+mn-lt"/>
                        </a:rPr>
                        <a:t>2</a:t>
                      </a:r>
                      <a:r>
                        <a:rPr lang="en-US" sz="1200" b="0" i="0" u="none" strike="noStrike" baseline="30000" dirty="0">
                          <a:solidFill>
                            <a:schemeClr val="bg1"/>
                          </a:solidFill>
                          <a:effectLst/>
                          <a:latin typeface="+mn-lt"/>
                        </a:rPr>
                        <a:t>nd</a:t>
                      </a:r>
                      <a:endParaRPr lang="en-US" sz="1200" b="0" i="0" u="none" strike="noStrike" dirty="0">
                        <a:solidFill>
                          <a:schemeClr val="bg1"/>
                        </a:solidFill>
                        <a:effectLst/>
                        <a:latin typeface="+mn-lt"/>
                      </a:endParaRP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tc>
                  <a:txBody>
                    <a:bodyPr/>
                    <a:lstStyle>
                      <a:lvl1pPr marL="0" algn="l" defTabSz="914354" rtl="0" eaLnBrk="1" latinLnBrk="0" hangingPunct="1">
                        <a:defRPr kumimoji="1" sz="1800" kern="1200">
                          <a:solidFill>
                            <a:schemeClr val="tx1"/>
                          </a:solidFill>
                          <a:latin typeface="Calibri"/>
                          <a:ea typeface="Meiryo UI"/>
                        </a:defRPr>
                      </a:lvl1pPr>
                      <a:lvl2pPr marL="457177" algn="l" defTabSz="914354" rtl="0" eaLnBrk="1" latinLnBrk="0" hangingPunct="1">
                        <a:defRPr kumimoji="1" sz="1800" kern="1200">
                          <a:solidFill>
                            <a:schemeClr val="tx1"/>
                          </a:solidFill>
                          <a:latin typeface="Calibri"/>
                          <a:ea typeface="Meiryo UI"/>
                        </a:defRPr>
                      </a:lvl2pPr>
                      <a:lvl3pPr marL="914354" algn="l" defTabSz="914354" rtl="0" eaLnBrk="1" latinLnBrk="0" hangingPunct="1">
                        <a:defRPr kumimoji="1" sz="1800" kern="1200">
                          <a:solidFill>
                            <a:schemeClr val="tx1"/>
                          </a:solidFill>
                          <a:latin typeface="Calibri"/>
                          <a:ea typeface="Meiryo UI"/>
                        </a:defRPr>
                      </a:lvl3pPr>
                      <a:lvl4pPr marL="1371531" algn="l" defTabSz="914354" rtl="0" eaLnBrk="1" latinLnBrk="0" hangingPunct="1">
                        <a:defRPr kumimoji="1" sz="1800" kern="1200">
                          <a:solidFill>
                            <a:schemeClr val="tx1"/>
                          </a:solidFill>
                          <a:latin typeface="Calibri"/>
                          <a:ea typeface="Meiryo UI"/>
                        </a:defRPr>
                      </a:lvl4pPr>
                      <a:lvl5pPr marL="1828709" algn="l" defTabSz="914354" rtl="0" eaLnBrk="1" latinLnBrk="0" hangingPunct="1">
                        <a:defRPr kumimoji="1" sz="1800" kern="1200">
                          <a:solidFill>
                            <a:schemeClr val="tx1"/>
                          </a:solidFill>
                          <a:latin typeface="Calibri"/>
                          <a:ea typeface="Meiryo UI"/>
                        </a:defRPr>
                      </a:lvl5pPr>
                      <a:lvl6pPr marL="2285886" algn="l" defTabSz="914354" rtl="0" eaLnBrk="1" latinLnBrk="0" hangingPunct="1">
                        <a:defRPr kumimoji="1" sz="1800" kern="1200">
                          <a:solidFill>
                            <a:schemeClr val="tx1"/>
                          </a:solidFill>
                          <a:latin typeface="Calibri"/>
                          <a:ea typeface="Meiryo UI"/>
                        </a:defRPr>
                      </a:lvl6pPr>
                      <a:lvl7pPr marL="2743063" algn="l" defTabSz="914354" rtl="0" eaLnBrk="1" latinLnBrk="0" hangingPunct="1">
                        <a:defRPr kumimoji="1" sz="1800" kern="1200">
                          <a:solidFill>
                            <a:schemeClr val="tx1"/>
                          </a:solidFill>
                          <a:latin typeface="Calibri"/>
                          <a:ea typeface="Meiryo UI"/>
                        </a:defRPr>
                      </a:lvl7pPr>
                      <a:lvl8pPr marL="3200240" algn="l" defTabSz="914354" rtl="0" eaLnBrk="1" latinLnBrk="0" hangingPunct="1">
                        <a:defRPr kumimoji="1" sz="1800" kern="1200">
                          <a:solidFill>
                            <a:schemeClr val="tx1"/>
                          </a:solidFill>
                          <a:latin typeface="Calibri"/>
                          <a:ea typeface="Meiryo UI"/>
                        </a:defRPr>
                      </a:lvl8pPr>
                      <a:lvl9pPr marL="3657417" algn="l" defTabSz="914354" rtl="0" eaLnBrk="1" latinLnBrk="0" hangingPunct="1">
                        <a:defRPr kumimoji="1" sz="1800" kern="1200">
                          <a:solidFill>
                            <a:schemeClr val="tx1"/>
                          </a:solidFill>
                          <a:latin typeface="Calibri"/>
                          <a:ea typeface="Meiryo UI"/>
                        </a:defRPr>
                      </a:lvl9pPr>
                    </a:lstStyle>
                    <a:p>
                      <a:pPr algn="l" fontAlgn="ctr"/>
                      <a:endParaRPr lang="en-US" sz="1200" b="1" i="0" u="none" strike="noStrike" dirty="0">
                        <a:solidFill>
                          <a:schemeClr val="accent3"/>
                        </a:solidFill>
                        <a:effectLst/>
                        <a:latin typeface="+mn-lt"/>
                      </a:endParaRP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28575" cap="flat" cmpd="sng" algn="ctr">
                      <a:solidFill>
                        <a:srgbClr val="FFFFFF">
                          <a:lumMod val="95000"/>
                        </a:srgbClr>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extLst>
                  <a:ext uri="{0D108BD9-81ED-4DB2-BD59-A6C34878D82A}">
                    <a16:rowId xmlns:a16="http://schemas.microsoft.com/office/drawing/2014/main" val="10000"/>
                  </a:ext>
                </a:extLst>
              </a:tr>
              <a:tr h="240836">
                <a:tc vMerge="1">
                  <a:txBody>
                    <a:bodyPr/>
                    <a:lstStyle/>
                    <a:p>
                      <a:pPr algn="ctr" fontAlgn="ctr"/>
                      <a:endParaRPr lang="en-US" sz="1000" b="0" i="0" u="none" strike="noStrike" dirty="0">
                        <a:solidFill>
                          <a:schemeClr val="accent3"/>
                        </a:solidFill>
                        <a:effectLst/>
                        <a:latin typeface="+mn-lt"/>
                      </a:endParaRPr>
                    </a:p>
                  </a:txBody>
                  <a:tcPr marL="6261" marR="6261" marT="6261"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tc>
                  <a:txBody>
                    <a:bodyPr/>
                    <a:lstStyle/>
                    <a:p>
                      <a:pPr algn="l" fontAlgn="ctr"/>
                      <a:endParaRPr lang="en-US" sz="1200" b="1" i="0" u="none" strike="noStrike" dirty="0">
                        <a:solidFill>
                          <a:schemeClr val="bg1"/>
                        </a:solidFill>
                        <a:effectLst/>
                        <a:latin typeface="+mn-lt"/>
                      </a:endParaRPr>
                    </a:p>
                  </a:txBody>
                  <a:tcPr marL="9393" marR="9393" marT="939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28575" cap="flat" cmpd="sng" algn="ctr">
                      <a:solidFill>
                        <a:srgbClr val="FFFFFF">
                          <a:lumMod val="9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5F5F5F">
                        <a:lumMod val="75000"/>
                      </a:srgbClr>
                    </a:solidFill>
                  </a:tcPr>
                </a:tc>
                <a:extLst>
                  <a:ext uri="{0D108BD9-81ED-4DB2-BD59-A6C34878D82A}">
                    <a16:rowId xmlns:a16="http://schemas.microsoft.com/office/drawing/2014/main" val="10001"/>
                  </a:ext>
                </a:extLst>
              </a:tr>
            </a:tbl>
          </a:graphicData>
        </a:graphic>
      </p:graphicFrame>
      <p:sp>
        <p:nvSpPr>
          <p:cNvPr id="115" name="右矢印 114"/>
          <p:cNvSpPr/>
          <p:nvPr/>
        </p:nvSpPr>
        <p:spPr>
          <a:xfrm rot="5400000">
            <a:off x="10801604" y="1877411"/>
            <a:ext cx="172757" cy="189311"/>
          </a:xfrm>
          <a:prstGeom prst="rightArrow">
            <a:avLst/>
          </a:prstGeom>
          <a:solidFill>
            <a:schemeClr val="bg1"/>
          </a:solidFill>
          <a:ln w="12700" cap="flat" cmpd="sng" algn="ctr">
            <a:solidFill>
              <a:schemeClr val="tx1"/>
            </a:solidFill>
            <a:prstDash val="solid"/>
          </a:ln>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sp>
        <p:nvSpPr>
          <p:cNvPr id="18" name="フリーフォーム 17"/>
          <p:cNvSpPr/>
          <p:nvPr/>
        </p:nvSpPr>
        <p:spPr>
          <a:xfrm>
            <a:off x="10406195" y="1535557"/>
            <a:ext cx="457253" cy="310094"/>
          </a:xfrm>
          <a:custGeom>
            <a:avLst/>
            <a:gdLst>
              <a:gd name="connsiteX0" fmla="*/ 304800 w 304800"/>
              <a:gd name="connsiteY0" fmla="*/ 92990 h 206644"/>
              <a:gd name="connsiteX1" fmla="*/ 247973 w 304800"/>
              <a:gd name="connsiteY1" fmla="*/ 0 h 206644"/>
              <a:gd name="connsiteX2" fmla="*/ 103322 w 304800"/>
              <a:gd name="connsiteY2" fmla="*/ 0 h 206644"/>
              <a:gd name="connsiteX3" fmla="*/ 0 w 304800"/>
              <a:gd name="connsiteY3" fmla="*/ 206644 h 206644"/>
            </a:gdLst>
            <a:ahLst/>
            <a:cxnLst>
              <a:cxn ang="0">
                <a:pos x="connsiteX0" y="connsiteY0"/>
              </a:cxn>
              <a:cxn ang="0">
                <a:pos x="connsiteX1" y="connsiteY1"/>
              </a:cxn>
              <a:cxn ang="0">
                <a:pos x="connsiteX2" y="connsiteY2"/>
              </a:cxn>
              <a:cxn ang="0">
                <a:pos x="connsiteX3" y="connsiteY3"/>
              </a:cxn>
            </a:cxnLst>
            <a:rect l="l" t="t" r="r" b="b"/>
            <a:pathLst>
              <a:path w="304800" h="206644">
                <a:moveTo>
                  <a:pt x="304800" y="92990"/>
                </a:moveTo>
                <a:lnTo>
                  <a:pt x="247973" y="0"/>
                </a:lnTo>
                <a:lnTo>
                  <a:pt x="103322" y="0"/>
                </a:lnTo>
                <a:lnTo>
                  <a:pt x="0" y="206644"/>
                </a:lnTo>
              </a:path>
            </a:pathLst>
          </a:custGeom>
          <a:ln w="12700">
            <a:solidFill>
              <a:schemeClr val="tx1">
                <a:lumMod val="60000"/>
                <a:lumOff val="40000"/>
              </a:schemeClr>
            </a:solidFill>
          </a:ln>
        </p:spPr>
        <p:style>
          <a:lnRef idx="2">
            <a:schemeClr val="accent6"/>
          </a:lnRef>
          <a:fillRef idx="0">
            <a:schemeClr val="accent6"/>
          </a:fillRef>
          <a:effectRef idx="1">
            <a:schemeClr val="accent6"/>
          </a:effectRef>
          <a:fontRef idx="minor">
            <a:schemeClr val="tx1"/>
          </a:fontRef>
        </p:style>
        <p:txBody>
          <a:bodyPr lIns="137187" tIns="68594" rIns="137187" bIns="68594" rtlCol="0" anchor="ctr"/>
          <a:lstStyle/>
          <a:p>
            <a:pPr algn="ctr"/>
            <a:endParaRPr kumimoji="1" lang="ja-JP" altLang="en-US"/>
          </a:p>
        </p:txBody>
      </p:sp>
      <p:sp>
        <p:nvSpPr>
          <p:cNvPr id="116" name="正方形/長方形 115"/>
          <p:cNvSpPr/>
          <p:nvPr/>
        </p:nvSpPr>
        <p:spPr>
          <a:xfrm>
            <a:off x="9579705" y="1800342"/>
            <a:ext cx="1201866" cy="277089"/>
          </a:xfrm>
          <a:prstGeom prst="rect">
            <a:avLst/>
          </a:prstGeom>
        </p:spPr>
        <p:txBody>
          <a:bodyPr wrap="none" lIns="91436" tIns="45717" rIns="91436" bIns="45717">
            <a:spAutoFit/>
          </a:bodyPr>
          <a:lstStyle/>
          <a:p>
            <a:r>
              <a:rPr lang="en-US" altLang="ja-JP" sz="1200" dirty="0">
                <a:latin typeface="Calibri"/>
                <a:ea typeface="メイリオ" panose="020B0604030504040204" pitchFamily="50" charset="-128"/>
                <a:cs typeface="メイリオ" panose="020B0604030504040204" pitchFamily="50" charset="-128"/>
              </a:rPr>
              <a:t>Operation order</a:t>
            </a:r>
            <a:endParaRPr lang="ja-JP" altLang="en-US" sz="1200" dirty="0">
              <a:latin typeface="Calibri"/>
            </a:endParaRPr>
          </a:p>
        </p:txBody>
      </p:sp>
      <p:sp>
        <p:nvSpPr>
          <p:cNvPr id="20" name="フリーフォーム 19"/>
          <p:cNvSpPr/>
          <p:nvPr/>
        </p:nvSpPr>
        <p:spPr>
          <a:xfrm>
            <a:off x="12082648" y="2116982"/>
            <a:ext cx="279001" cy="224818"/>
          </a:xfrm>
          <a:custGeom>
            <a:avLst/>
            <a:gdLst>
              <a:gd name="connsiteX0" fmla="*/ 0 w 185979"/>
              <a:gd name="connsiteY0" fmla="*/ 0 h 149817"/>
              <a:gd name="connsiteX1" fmla="*/ 185979 w 185979"/>
              <a:gd name="connsiteY1" fmla="*/ 87824 h 149817"/>
              <a:gd name="connsiteX2" fmla="*/ 10332 w 185979"/>
              <a:gd name="connsiteY2" fmla="*/ 149817 h 149817"/>
            </a:gdLst>
            <a:ahLst/>
            <a:cxnLst>
              <a:cxn ang="0">
                <a:pos x="connsiteX0" y="connsiteY0"/>
              </a:cxn>
              <a:cxn ang="0">
                <a:pos x="connsiteX1" y="connsiteY1"/>
              </a:cxn>
              <a:cxn ang="0">
                <a:pos x="connsiteX2" y="connsiteY2"/>
              </a:cxn>
            </a:cxnLst>
            <a:rect l="l" t="t" r="r" b="b"/>
            <a:pathLst>
              <a:path w="185979" h="149817">
                <a:moveTo>
                  <a:pt x="0" y="0"/>
                </a:moveTo>
                <a:lnTo>
                  <a:pt x="185979" y="87824"/>
                </a:lnTo>
                <a:lnTo>
                  <a:pt x="10332" y="149817"/>
                </a:lnTo>
              </a:path>
            </a:pathLst>
          </a:custGeom>
          <a:ln w="12700">
            <a:solidFill>
              <a:schemeClr val="tx1">
                <a:lumMod val="60000"/>
                <a:lumOff val="40000"/>
              </a:schemeClr>
            </a:solidFill>
          </a:ln>
        </p:spPr>
        <p:style>
          <a:lnRef idx="2">
            <a:schemeClr val="accent6"/>
          </a:lnRef>
          <a:fillRef idx="0">
            <a:schemeClr val="accent6"/>
          </a:fillRef>
          <a:effectRef idx="1">
            <a:schemeClr val="accent6"/>
          </a:effectRef>
          <a:fontRef idx="minor">
            <a:schemeClr val="tx1"/>
          </a:fontRef>
        </p:style>
        <p:txBody>
          <a:bodyPr lIns="137187" tIns="68594" rIns="137187" bIns="68594" rtlCol="0" anchor="ctr"/>
          <a:lstStyle/>
          <a:p>
            <a:pPr algn="ctr"/>
            <a:endParaRPr kumimoji="1" lang="ja-JP" altLang="en-US"/>
          </a:p>
        </p:txBody>
      </p:sp>
      <p:sp>
        <p:nvSpPr>
          <p:cNvPr id="117" name="正方形/長方形 116"/>
          <p:cNvSpPr/>
          <p:nvPr/>
        </p:nvSpPr>
        <p:spPr>
          <a:xfrm>
            <a:off x="12317389" y="2093724"/>
            <a:ext cx="319309" cy="277089"/>
          </a:xfrm>
          <a:prstGeom prst="rect">
            <a:avLst/>
          </a:prstGeom>
        </p:spPr>
        <p:txBody>
          <a:bodyPr wrap="none" lIns="91436" tIns="45717" rIns="91436" bIns="45717">
            <a:spAutoFit/>
          </a:bodyPr>
          <a:lstStyle/>
          <a:p>
            <a:r>
              <a:rPr lang="en-US" altLang="ja-JP" sz="1200" dirty="0">
                <a:latin typeface="Calibri"/>
                <a:ea typeface="メイリオ" panose="020B0604030504040204" pitchFamily="50" charset="-128"/>
                <a:cs typeface="メイリオ" panose="020B0604030504040204" pitchFamily="50" charset="-128"/>
              </a:rPr>
              <a:t>or</a:t>
            </a:r>
            <a:endParaRPr lang="ja-JP" altLang="en-US" sz="1200" dirty="0">
              <a:latin typeface="Calibri"/>
            </a:endParaRPr>
          </a:p>
        </p:txBody>
      </p:sp>
      <p:sp>
        <p:nvSpPr>
          <p:cNvPr id="118" name="フリーフォーム 117"/>
          <p:cNvSpPr/>
          <p:nvPr/>
        </p:nvSpPr>
        <p:spPr>
          <a:xfrm flipH="1">
            <a:off x="11487950" y="1613081"/>
            <a:ext cx="705302" cy="139542"/>
          </a:xfrm>
          <a:custGeom>
            <a:avLst/>
            <a:gdLst>
              <a:gd name="connsiteX0" fmla="*/ 304800 w 304800"/>
              <a:gd name="connsiteY0" fmla="*/ 92990 h 206644"/>
              <a:gd name="connsiteX1" fmla="*/ 247973 w 304800"/>
              <a:gd name="connsiteY1" fmla="*/ 0 h 206644"/>
              <a:gd name="connsiteX2" fmla="*/ 103322 w 304800"/>
              <a:gd name="connsiteY2" fmla="*/ 0 h 206644"/>
              <a:gd name="connsiteX3" fmla="*/ 0 w 304800"/>
              <a:gd name="connsiteY3" fmla="*/ 206644 h 206644"/>
              <a:gd name="connsiteX0" fmla="*/ 201478 w 201478"/>
              <a:gd name="connsiteY0" fmla="*/ 92990 h 92990"/>
              <a:gd name="connsiteX1" fmla="*/ 144651 w 201478"/>
              <a:gd name="connsiteY1" fmla="*/ 0 h 92990"/>
              <a:gd name="connsiteX2" fmla="*/ 0 w 201478"/>
              <a:gd name="connsiteY2" fmla="*/ 0 h 92990"/>
            </a:gdLst>
            <a:ahLst/>
            <a:cxnLst>
              <a:cxn ang="0">
                <a:pos x="connsiteX0" y="connsiteY0"/>
              </a:cxn>
              <a:cxn ang="0">
                <a:pos x="connsiteX1" y="connsiteY1"/>
              </a:cxn>
              <a:cxn ang="0">
                <a:pos x="connsiteX2" y="connsiteY2"/>
              </a:cxn>
            </a:cxnLst>
            <a:rect l="l" t="t" r="r" b="b"/>
            <a:pathLst>
              <a:path w="201478" h="92990">
                <a:moveTo>
                  <a:pt x="201478" y="92990"/>
                </a:moveTo>
                <a:lnTo>
                  <a:pt x="144651" y="0"/>
                </a:lnTo>
                <a:lnTo>
                  <a:pt x="0" y="0"/>
                </a:lnTo>
              </a:path>
            </a:pathLst>
          </a:custGeom>
          <a:ln w="12700">
            <a:solidFill>
              <a:schemeClr val="tx1">
                <a:lumMod val="60000"/>
                <a:lumOff val="40000"/>
              </a:schemeClr>
            </a:solidFill>
          </a:ln>
        </p:spPr>
        <p:style>
          <a:lnRef idx="2">
            <a:schemeClr val="accent6"/>
          </a:lnRef>
          <a:fillRef idx="0">
            <a:schemeClr val="accent6"/>
          </a:fillRef>
          <a:effectRef idx="1">
            <a:schemeClr val="accent6"/>
          </a:effectRef>
          <a:fontRef idx="minor">
            <a:schemeClr val="tx1"/>
          </a:fontRef>
        </p:style>
        <p:txBody>
          <a:bodyPr lIns="137187" tIns="68594" rIns="137187" bIns="68594" rtlCol="0" anchor="ctr"/>
          <a:lstStyle/>
          <a:p>
            <a:pPr algn="ctr"/>
            <a:endParaRPr kumimoji="1" lang="ja-JP" altLang="en-US"/>
          </a:p>
        </p:txBody>
      </p:sp>
      <p:sp>
        <p:nvSpPr>
          <p:cNvPr id="119" name="正方形/長方形 118"/>
          <p:cNvSpPr/>
          <p:nvPr/>
        </p:nvSpPr>
        <p:spPr>
          <a:xfrm>
            <a:off x="12145423" y="1525580"/>
            <a:ext cx="1302866" cy="277089"/>
          </a:xfrm>
          <a:prstGeom prst="rect">
            <a:avLst/>
          </a:prstGeom>
        </p:spPr>
        <p:txBody>
          <a:bodyPr wrap="none" lIns="91436" tIns="45717" rIns="91436" bIns="45717">
            <a:spAutoFit/>
          </a:bodyPr>
          <a:lstStyle/>
          <a:p>
            <a:r>
              <a:rPr lang="en-US" altLang="ja-JP" sz="1200" dirty="0">
                <a:latin typeface="Calibri"/>
                <a:ea typeface="メイリオ" panose="020B0604030504040204" pitchFamily="50" charset="-128"/>
                <a:cs typeface="メイリオ" panose="020B0604030504040204" pitchFamily="50" charset="-128"/>
              </a:rPr>
              <a:t>Assigned function</a:t>
            </a:r>
            <a:endParaRPr lang="ja-JP" altLang="en-US" sz="1200" dirty="0">
              <a:latin typeface="Calibri"/>
            </a:endParaRPr>
          </a:p>
        </p:txBody>
      </p:sp>
      <p:sp>
        <p:nvSpPr>
          <p:cNvPr id="121" name="フリーフォーム 120"/>
          <p:cNvSpPr/>
          <p:nvPr/>
        </p:nvSpPr>
        <p:spPr>
          <a:xfrm>
            <a:off x="4537881" y="5509295"/>
            <a:ext cx="1631241" cy="174580"/>
          </a:xfrm>
          <a:custGeom>
            <a:avLst/>
            <a:gdLst>
              <a:gd name="connsiteX0" fmla="*/ 0 w 1709530"/>
              <a:gd name="connsiteY0" fmla="*/ 0 h 168965"/>
              <a:gd name="connsiteX1" fmla="*/ 1580322 w 1709530"/>
              <a:gd name="connsiteY1" fmla="*/ 0 h 168965"/>
              <a:gd name="connsiteX2" fmla="*/ 1709530 w 1709530"/>
              <a:gd name="connsiteY2" fmla="*/ 168965 h 168965"/>
            </a:gdLst>
            <a:ahLst/>
            <a:cxnLst>
              <a:cxn ang="0">
                <a:pos x="connsiteX0" y="connsiteY0"/>
              </a:cxn>
              <a:cxn ang="0">
                <a:pos x="connsiteX1" y="connsiteY1"/>
              </a:cxn>
              <a:cxn ang="0">
                <a:pos x="connsiteX2" y="connsiteY2"/>
              </a:cxn>
            </a:cxnLst>
            <a:rect l="l" t="t" r="r" b="b"/>
            <a:pathLst>
              <a:path w="1709530" h="168965">
                <a:moveTo>
                  <a:pt x="0" y="0"/>
                </a:moveTo>
                <a:lnTo>
                  <a:pt x="1580322" y="0"/>
                </a:lnTo>
                <a:lnTo>
                  <a:pt x="1709530" y="168965"/>
                </a:lnTo>
              </a:path>
            </a:pathLst>
          </a:custGeom>
          <a:noFill/>
          <a:ln w="12700" cap="flat" cmpd="sng" algn="ctr">
            <a:solidFill>
              <a:srgbClr val="C00000"/>
            </a:solidFill>
            <a:prstDash val="solid"/>
          </a:ln>
          <a:effectLst>
            <a:outerShdw blurRad="50800" dist="38100" dir="8100000" algn="tr" rotWithShape="0">
              <a:prstClr val="black">
                <a:alpha val="40000"/>
              </a:prstClr>
            </a:outerShdw>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pic>
        <p:nvPicPr>
          <p:cNvPr id="2050" name="Picture 2" descr="H:\TCL\Products\Products data\VX\VX-3000\Photo\VX-3000 ph2\VX-3000 Bilder\RM-300X_RM 210F.jpg"/>
          <p:cNvPicPr>
            <a:picLocks noChangeAspect="1" noChangeArrowheads="1"/>
          </p:cNvPicPr>
          <p:nvPr/>
        </p:nvPicPr>
        <p:blipFill rotWithShape="1">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626454" y="5877598"/>
            <a:ext cx="1914156" cy="1592014"/>
          </a:xfrm>
          <a:prstGeom prst="rect">
            <a:avLst/>
          </a:prstGeom>
          <a:noFill/>
          <a:extLst>
            <a:ext uri="{909E8E84-426E-40DD-AFC4-6F175D3DCCD1}">
              <a14:hiddenFill xmlns:a14="http://schemas.microsoft.com/office/drawing/2010/main">
                <a:solidFill>
                  <a:srgbClr val="FFFFFF"/>
                </a:solidFill>
              </a14:hiddenFill>
            </a:ext>
          </a:extLst>
        </p:spPr>
      </p:pic>
      <p:sp>
        <p:nvSpPr>
          <p:cNvPr id="122" name="右矢印 121"/>
          <p:cNvSpPr/>
          <p:nvPr/>
        </p:nvSpPr>
        <p:spPr>
          <a:xfrm rot="5400000">
            <a:off x="1951548" y="5912663"/>
            <a:ext cx="336650" cy="304886"/>
          </a:xfrm>
          <a:prstGeom prst="rightArrow">
            <a:avLst/>
          </a:prstGeom>
          <a:solidFill>
            <a:schemeClr val="bg1">
              <a:lumMod val="75000"/>
            </a:schemeClr>
          </a:solidFill>
          <a:ln w="25400" cap="flat" cmpd="sng" algn="ctr">
            <a:noFill/>
            <a:prstDash val="solid"/>
          </a:ln>
          <a:effectLst/>
        </p:spPr>
        <p:txBody>
          <a:bodyPr lIns="137187" tIns="68594" rIns="137187" bIns="68594" rtlCol="0" anchor="ctr"/>
          <a:lstStyle/>
          <a:p>
            <a:pPr algn="ctr" defTabSz="1371874" fontAlgn="auto">
              <a:spcBef>
                <a:spcPts val="0"/>
              </a:spcBef>
              <a:spcAft>
                <a:spcPts val="0"/>
              </a:spcAft>
              <a:defRPr/>
            </a:pPr>
            <a:endParaRPr kumimoji="0" lang="ja-JP" altLang="en-US" sz="2700" kern="0">
              <a:solidFill>
                <a:srgbClr val="FFFFFF"/>
              </a:solidFill>
              <a:latin typeface="Calibri"/>
              <a:ea typeface="Meiryo UI"/>
            </a:endParaRPr>
          </a:p>
        </p:txBody>
      </p:sp>
      <p:sp>
        <p:nvSpPr>
          <p:cNvPr id="110" name="円/楕円 109"/>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円/楕円 113"/>
          <p:cNvSpPr/>
          <p:nvPr/>
        </p:nvSpPr>
        <p:spPr>
          <a:xfrm>
            <a:off x="145116" y="555855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79771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正方形/長方形 78"/>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46" name="円/楕円 45"/>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7" name="円/楕円 46"/>
          <p:cNvSpPr/>
          <p:nvPr/>
        </p:nvSpPr>
        <p:spPr>
          <a:xfrm>
            <a:off x="145116" y="555855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pic>
        <p:nvPicPr>
          <p:cNvPr id="6" name="図 5">
            <a:extLst>
              <a:ext uri="{FF2B5EF4-FFF2-40B4-BE49-F238E27FC236}">
                <a16:creationId xmlns:a16="http://schemas.microsoft.com/office/drawing/2014/main" id="{67694708-198A-F772-803E-037AE51B8614}"/>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3024971" y="2832862"/>
            <a:ext cx="2196506" cy="1872767"/>
          </a:xfrm>
          <a:prstGeom prst="rect">
            <a:avLst/>
          </a:prstGeom>
        </p:spPr>
      </p:pic>
      <p:grpSp>
        <p:nvGrpSpPr>
          <p:cNvPr id="11" name="グループ化 10">
            <a:extLst>
              <a:ext uri="{FF2B5EF4-FFF2-40B4-BE49-F238E27FC236}">
                <a16:creationId xmlns:a16="http://schemas.microsoft.com/office/drawing/2014/main" id="{D95DD93F-B8A4-A0C6-EC1A-F4DA1F529C95}"/>
              </a:ext>
            </a:extLst>
          </p:cNvPr>
          <p:cNvGrpSpPr/>
          <p:nvPr/>
        </p:nvGrpSpPr>
        <p:grpSpPr>
          <a:xfrm>
            <a:off x="1612190" y="288183"/>
            <a:ext cx="2053631" cy="1949899"/>
            <a:chOff x="2632733" y="840807"/>
            <a:chExt cx="2667654" cy="2532159"/>
          </a:xfrm>
        </p:grpSpPr>
        <p:grpSp>
          <p:nvGrpSpPr>
            <p:cNvPr id="12" name="グループ化 11">
              <a:extLst>
                <a:ext uri="{FF2B5EF4-FFF2-40B4-BE49-F238E27FC236}">
                  <a16:creationId xmlns:a16="http://schemas.microsoft.com/office/drawing/2014/main" id="{C0BC647A-6426-C314-8C7C-046F487CAE4D}"/>
                </a:ext>
              </a:extLst>
            </p:cNvPr>
            <p:cNvGrpSpPr/>
            <p:nvPr/>
          </p:nvGrpSpPr>
          <p:grpSpPr>
            <a:xfrm>
              <a:off x="2951391" y="1221263"/>
              <a:ext cx="2030342" cy="1771248"/>
              <a:chOff x="2951391" y="1221263"/>
              <a:chExt cx="2030342" cy="1771248"/>
            </a:xfrm>
          </p:grpSpPr>
          <p:sp>
            <p:nvSpPr>
              <p:cNvPr id="14" name="円/楕円 40">
                <a:extLst>
                  <a:ext uri="{FF2B5EF4-FFF2-40B4-BE49-F238E27FC236}">
                    <a16:creationId xmlns:a16="http://schemas.microsoft.com/office/drawing/2014/main" id="{11DC8300-7337-D042-4487-F3BF537F9649}"/>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2100" b="0" i="0" u="none" strike="noStrike" kern="0" cap="none" spc="0" normalizeH="0" baseline="0" noProof="0">
                  <a:ln>
                    <a:noFill/>
                  </a:ln>
                  <a:solidFill>
                    <a:prstClr val="white"/>
                  </a:solidFill>
                  <a:effectLst/>
                  <a:uLnTx/>
                  <a:uFillTx/>
                  <a:latin typeface="Meiryo UI"/>
                  <a:ea typeface="Meiryo UI"/>
                  <a:cs typeface="+mn-cs"/>
                </a:endParaRPr>
              </a:p>
            </p:txBody>
          </p:sp>
          <p:sp>
            <p:nvSpPr>
              <p:cNvPr id="15" name="角丸四角形 44">
                <a:extLst>
                  <a:ext uri="{FF2B5EF4-FFF2-40B4-BE49-F238E27FC236}">
                    <a16:creationId xmlns:a16="http://schemas.microsoft.com/office/drawing/2014/main" id="{B901BCC7-5886-9AF8-08D4-4D97B210B98D}"/>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prstClr val="white"/>
                    </a:solidFill>
                    <a:effectLst/>
                    <a:uLnTx/>
                    <a:uFillTx/>
                    <a:latin typeface="Calibri"/>
                    <a:ea typeface="Meiryo UI"/>
                    <a:cs typeface="+mn-cs"/>
                  </a:rPr>
                  <a:t>RM</a:t>
                </a:r>
                <a:endParaRPr kumimoji="0" lang="ja-JP" altLang="en-US" sz="30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13" name="Picture 2" descr="C:\Users\toa27839.TOA\AppData\Local\Temp\notesEA312D\Bubble_material_noshadow-01.png">
              <a:extLst>
                <a:ext uri="{FF2B5EF4-FFF2-40B4-BE49-F238E27FC236}">
                  <a16:creationId xmlns:a16="http://schemas.microsoft.com/office/drawing/2014/main" id="{E2F63D34-B7FF-A80C-BBF2-9008D1CD0772}"/>
                </a:ext>
              </a:extLst>
            </p:cNvPr>
            <p:cNvPicPr>
              <a:picLocks noChangeAspect="1" noChangeArrowheads="1"/>
            </p:cNvPicPr>
            <p:nvPr/>
          </p:nvPicPr>
          <p:blipFill rotWithShape="1">
            <a:blip r:embed="rId4"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19" name="テキスト ボックス 18">
            <a:extLst>
              <a:ext uri="{FF2B5EF4-FFF2-40B4-BE49-F238E27FC236}">
                <a16:creationId xmlns:a16="http://schemas.microsoft.com/office/drawing/2014/main" id="{4C288C25-3337-1153-DAC3-6F941AF97382}"/>
              </a:ext>
            </a:extLst>
          </p:cNvPr>
          <p:cNvSpPr txBox="1"/>
          <p:nvPr/>
        </p:nvSpPr>
        <p:spPr>
          <a:xfrm>
            <a:off x="9523091" y="3498399"/>
            <a:ext cx="4147242" cy="2308324"/>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ja-JP" dirty="0">
                <a:solidFill>
                  <a:srgbClr val="3C3C3C"/>
                </a:solidFill>
                <a:latin typeface="Calibri"/>
              </a:rPr>
              <a:t>[0]-[9] key</a:t>
            </a:r>
            <a:endParaRPr kumimoji="1" lang="en-US" altLang="ja-JP" sz="1800"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These can also be used as numeric keys,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and can be assign functions.</a:t>
            </a:r>
          </a:p>
          <a:p>
            <a:pPr marL="0" marR="0" lvl="0" indent="0" algn="l" defTabSz="914400" rtl="0" eaLnBrk="1" fontAlgn="base" latinLnBrk="0" hangingPunct="1">
              <a:lnSpc>
                <a:spcPct val="100000"/>
              </a:lnSpc>
              <a:spcBef>
                <a:spcPct val="0"/>
              </a:spcBef>
              <a:spcAft>
                <a:spcPct val="0"/>
              </a:spcAft>
              <a:buClrTx/>
              <a:buSzTx/>
              <a:buFontTx/>
              <a:buNone/>
              <a:tabLst/>
              <a:defRPr/>
            </a:pPr>
            <a:endParaRPr lang="en-US" altLang="ja-JP" dirty="0">
              <a:solidFill>
                <a:srgbClr val="3C3C3C"/>
              </a:solidFill>
              <a:latin typeface="Calibri"/>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[Chime] key</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These keys are also responsible for ringing the chime, but they can also be assigned other functions.</a:t>
            </a:r>
          </a:p>
        </p:txBody>
      </p:sp>
      <p:pic>
        <p:nvPicPr>
          <p:cNvPr id="9" name="Picture 5">
            <a:extLst>
              <a:ext uri="{FF2B5EF4-FFF2-40B4-BE49-F238E27FC236}">
                <a16:creationId xmlns:a16="http://schemas.microsoft.com/office/drawing/2014/main" id="{A960791B-2F7A-FDD1-53CA-5ABC53AC455D}"/>
              </a:ext>
            </a:extLst>
          </p:cNvPr>
          <p:cNvPicPr>
            <a:picLocks noChangeAspect="1" noChangeArrowheads="1"/>
          </p:cNvPicPr>
          <p:nvPr/>
        </p:nvPicPr>
        <p:blipFill>
          <a:blip r:embed="rId5"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正方形/長方形 19">
            <a:extLst>
              <a:ext uri="{FF2B5EF4-FFF2-40B4-BE49-F238E27FC236}">
                <a16:creationId xmlns:a16="http://schemas.microsoft.com/office/drawing/2014/main" id="{18FB4043-CEA4-208E-C8CC-38F381534548}"/>
              </a:ext>
            </a:extLst>
          </p:cNvPr>
          <p:cNvSpPr/>
          <p:nvPr/>
        </p:nvSpPr>
        <p:spPr>
          <a:xfrm>
            <a:off x="5351085" y="975556"/>
            <a:ext cx="5418463" cy="1015657"/>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Remote Microphone</a:t>
            </a:r>
          </a:p>
          <a:p>
            <a:r>
              <a:rPr lang="en-US" altLang="ja-JP" sz="3000" b="1" dirty="0">
                <a:solidFill>
                  <a:schemeClr val="accent6">
                    <a:lumMod val="75000"/>
                  </a:schemeClr>
                </a:solidFill>
                <a:latin typeface="Calibri"/>
                <a:ea typeface="メイリオ" panose="020B0604030504040204" pitchFamily="50" charset="-128"/>
              </a:rPr>
              <a:t>RM-300X</a:t>
            </a:r>
            <a:r>
              <a:rPr lang="en-US" altLang="ja-JP" sz="2400" b="1" dirty="0">
                <a:solidFill>
                  <a:schemeClr val="accent6">
                    <a:lumMod val="75000"/>
                  </a:schemeClr>
                </a:solidFill>
                <a:latin typeface="Calibri"/>
                <a:ea typeface="メイリオ" panose="020B0604030504040204" pitchFamily="50" charset="-128"/>
              </a:rPr>
              <a:t>,210F</a:t>
            </a:r>
            <a:r>
              <a:rPr lang="en-US" altLang="ja-JP" sz="3000" b="1" dirty="0">
                <a:solidFill>
                  <a:schemeClr val="accent6">
                    <a:lumMod val="75000"/>
                  </a:schemeClr>
                </a:solidFill>
                <a:latin typeface="Calibri"/>
                <a:ea typeface="メイリオ" panose="020B0604030504040204" pitchFamily="50" charset="-128"/>
              </a:rPr>
              <a:t> </a:t>
            </a:r>
            <a:r>
              <a:rPr lang="en-US" altLang="ja-JP" sz="2400" b="1" dirty="0">
                <a:solidFill>
                  <a:schemeClr val="accent6">
                    <a:lumMod val="75000"/>
                  </a:schemeClr>
                </a:solidFill>
                <a:latin typeface="Calibri"/>
                <a:ea typeface="メイリオ" panose="020B0604030504040204" pitchFamily="50" charset="-128"/>
              </a:rPr>
              <a:t>and</a:t>
            </a:r>
            <a:r>
              <a:rPr lang="en-US" altLang="ja-JP" sz="3000" b="1" dirty="0">
                <a:solidFill>
                  <a:schemeClr val="accent6">
                    <a:lumMod val="75000"/>
                  </a:schemeClr>
                </a:solidFill>
                <a:latin typeface="Calibri"/>
                <a:ea typeface="メイリオ" panose="020B0604030504040204" pitchFamily="50" charset="-128"/>
              </a:rPr>
              <a:t> RM-200SF</a:t>
            </a:r>
            <a:r>
              <a:rPr lang="en-US" altLang="ja-JP" sz="2400" b="1" dirty="0">
                <a:solidFill>
                  <a:schemeClr val="accent6">
                    <a:lumMod val="75000"/>
                  </a:schemeClr>
                </a:solidFill>
                <a:latin typeface="Calibri"/>
                <a:ea typeface="メイリオ" panose="020B0604030504040204" pitchFamily="50" charset="-128"/>
              </a:rPr>
              <a:t>,320F</a:t>
            </a:r>
            <a:endParaRPr lang="ja-JP" altLang="en-US" sz="3000" dirty="0">
              <a:solidFill>
                <a:schemeClr val="accent6">
                  <a:lumMod val="75000"/>
                </a:schemeClr>
              </a:solidFill>
              <a:latin typeface="Calibri"/>
            </a:endParaRPr>
          </a:p>
        </p:txBody>
      </p:sp>
      <p:sp>
        <p:nvSpPr>
          <p:cNvPr id="21" name="正方形/長方形 20">
            <a:extLst>
              <a:ext uri="{FF2B5EF4-FFF2-40B4-BE49-F238E27FC236}">
                <a16:creationId xmlns:a16="http://schemas.microsoft.com/office/drawing/2014/main" id="{A784FD59-BA9D-8A83-11F7-D18725E621BA}"/>
              </a:ext>
            </a:extLst>
          </p:cNvPr>
          <p:cNvSpPr/>
          <p:nvPr/>
        </p:nvSpPr>
        <p:spPr>
          <a:xfrm>
            <a:off x="3219430" y="5047834"/>
            <a:ext cx="2191618" cy="646325"/>
          </a:xfrm>
          <a:prstGeom prst="rect">
            <a:avLst/>
          </a:prstGeom>
          <a:effectLst>
            <a:outerShdw blurRad="50800" dist="38100" dir="8100000" algn="tr" rotWithShape="0">
              <a:prstClr val="black">
                <a:alpha val="40000"/>
              </a:prstClr>
            </a:outerShdw>
          </a:effectLst>
        </p:spPr>
        <p:txBody>
          <a:bodyPr wrap="none" lIns="91436" tIns="45717" rIns="91436" bIns="45717">
            <a:spAutoFit/>
          </a:bodyPr>
          <a:lstStyle/>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General Microphone</a:t>
            </a:r>
          </a:p>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RM-500</a:t>
            </a:r>
            <a:endParaRPr lang="ja-JP" altLang="en-US" dirty="0">
              <a:solidFill>
                <a:srgbClr val="5F5F5F"/>
              </a:solidFill>
              <a:latin typeface="Calibri"/>
            </a:endParaRPr>
          </a:p>
        </p:txBody>
      </p:sp>
      <p:sp>
        <p:nvSpPr>
          <p:cNvPr id="22" name="正方形/長方形 21">
            <a:extLst>
              <a:ext uri="{FF2B5EF4-FFF2-40B4-BE49-F238E27FC236}">
                <a16:creationId xmlns:a16="http://schemas.microsoft.com/office/drawing/2014/main" id="{DD97DEA7-CC57-4A13-251E-137E3455D7C6}"/>
              </a:ext>
            </a:extLst>
          </p:cNvPr>
          <p:cNvSpPr/>
          <p:nvPr/>
        </p:nvSpPr>
        <p:spPr>
          <a:xfrm>
            <a:off x="5519122" y="3376585"/>
            <a:ext cx="2402450" cy="1477321"/>
          </a:xfrm>
          <a:prstGeom prst="rect">
            <a:avLst/>
          </a:prstGeom>
        </p:spPr>
        <p:txBody>
          <a:bodyPr wrap="square" lIns="91436" tIns="45717" rIns="91436" bIns="45717">
            <a:spAutoFit/>
          </a:bodyPr>
          <a:lstStyle/>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PTT/Lock selectable</a:t>
            </a:r>
          </a:p>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4 kind preset chimes</a:t>
            </a:r>
          </a:p>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User’s original chimes</a:t>
            </a:r>
          </a:p>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1ch AUX input</a:t>
            </a:r>
          </a:p>
          <a:p>
            <a:r>
              <a:rPr lang="en-US" altLang="ja-JP" dirty="0">
                <a:solidFill>
                  <a:srgbClr val="5F5F5F"/>
                </a:solidFill>
                <a:latin typeface="Calibri"/>
              </a:rPr>
              <a:t>10 keys</a:t>
            </a:r>
            <a:endParaRPr lang="ja-JP" altLang="en-US" dirty="0">
              <a:solidFill>
                <a:srgbClr val="5F5F5F"/>
              </a:solidFill>
              <a:latin typeface="Calibri"/>
            </a:endParaRPr>
          </a:p>
        </p:txBody>
      </p:sp>
      <p:sp>
        <p:nvSpPr>
          <p:cNvPr id="23" name="角丸四角形 41">
            <a:extLst>
              <a:ext uri="{FF2B5EF4-FFF2-40B4-BE49-F238E27FC236}">
                <a16:creationId xmlns:a16="http://schemas.microsoft.com/office/drawing/2014/main" id="{AB0EE9C2-30E4-F01B-460E-69B4D9E9225A}"/>
              </a:ext>
            </a:extLst>
          </p:cNvPr>
          <p:cNvSpPr/>
          <p:nvPr/>
        </p:nvSpPr>
        <p:spPr>
          <a:xfrm>
            <a:off x="5561235" y="2925683"/>
            <a:ext cx="1559287" cy="312423"/>
          </a:xfrm>
          <a:prstGeom prst="roundRect">
            <a:avLst/>
          </a:prstGeom>
          <a:solidFill>
            <a:srgbClr val="00B0F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dirty="0">
                <a:solidFill>
                  <a:srgbClr val="FFFFFF"/>
                </a:solidFill>
              </a:rPr>
              <a:t>General</a:t>
            </a:r>
            <a:endParaRPr lang="ja-JP" altLang="en-US" dirty="0">
              <a:solidFill>
                <a:srgbClr val="FFFFFF"/>
              </a:solidFill>
            </a:endParaRPr>
          </a:p>
        </p:txBody>
      </p:sp>
      <p:grpSp>
        <p:nvGrpSpPr>
          <p:cNvPr id="17" name="グループ化 16">
            <a:extLst>
              <a:ext uri="{FF2B5EF4-FFF2-40B4-BE49-F238E27FC236}">
                <a16:creationId xmlns:a16="http://schemas.microsoft.com/office/drawing/2014/main" id="{0D836040-3FCE-433B-9912-55ABAAB11420}"/>
              </a:ext>
            </a:extLst>
          </p:cNvPr>
          <p:cNvGrpSpPr/>
          <p:nvPr/>
        </p:nvGrpSpPr>
        <p:grpSpPr>
          <a:xfrm rot="544062">
            <a:off x="4139468" y="5383452"/>
            <a:ext cx="594864" cy="564816"/>
            <a:chOff x="2744566" y="931119"/>
            <a:chExt cx="2425138" cy="2301962"/>
          </a:xfrm>
          <a:effectLst>
            <a:outerShdw blurRad="38100" dist="38100" dir="8100000" algn="tr" rotWithShape="0">
              <a:prstClr val="black">
                <a:alpha val="40000"/>
              </a:prstClr>
            </a:outerShdw>
          </a:effectLst>
        </p:grpSpPr>
        <p:grpSp>
          <p:nvGrpSpPr>
            <p:cNvPr id="18" name="グループ化 17">
              <a:extLst>
                <a:ext uri="{FF2B5EF4-FFF2-40B4-BE49-F238E27FC236}">
                  <a16:creationId xmlns:a16="http://schemas.microsoft.com/office/drawing/2014/main" id="{3B441D16-1C22-48A3-9E28-902779F2D80A}"/>
                </a:ext>
              </a:extLst>
            </p:cNvPr>
            <p:cNvGrpSpPr/>
            <p:nvPr/>
          </p:nvGrpSpPr>
          <p:grpSpPr>
            <a:xfrm>
              <a:off x="2991168" y="1221263"/>
              <a:ext cx="1944215" cy="1771248"/>
              <a:chOff x="2991168" y="1221263"/>
              <a:chExt cx="1944215" cy="1771248"/>
            </a:xfrm>
          </p:grpSpPr>
          <p:sp>
            <p:nvSpPr>
              <p:cNvPr id="25" name="円/楕円 56">
                <a:extLst>
                  <a:ext uri="{FF2B5EF4-FFF2-40B4-BE49-F238E27FC236}">
                    <a16:creationId xmlns:a16="http://schemas.microsoft.com/office/drawing/2014/main" id="{F5E1B521-2911-42EA-9EC6-ADCD79FB86B5}"/>
                  </a:ext>
                </a:extLst>
              </p:cNvPr>
              <p:cNvSpPr/>
              <p:nvPr/>
            </p:nvSpPr>
            <p:spPr>
              <a:xfrm>
                <a:off x="2991168" y="1221263"/>
                <a:ext cx="1944215" cy="1771248"/>
              </a:xfrm>
              <a:prstGeom prst="ellipse">
                <a:avLst/>
              </a:prstGeom>
              <a:solidFill>
                <a:schemeClr val="accent6">
                  <a:lumMod val="75000"/>
                </a:schemeClr>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26" name="角丸四角形 57">
                <a:extLst>
                  <a:ext uri="{FF2B5EF4-FFF2-40B4-BE49-F238E27FC236}">
                    <a16:creationId xmlns:a16="http://schemas.microsoft.com/office/drawing/2014/main" id="{356A581F-B438-463D-B850-28FEA981D1C8}"/>
                  </a:ext>
                </a:extLst>
              </p:cNvPr>
              <p:cNvSpPr/>
              <p:nvPr/>
            </p:nvSpPr>
            <p:spPr>
              <a:xfrm>
                <a:off x="3111526" y="1646029"/>
                <a:ext cx="1677970" cy="786535"/>
              </a:xfrm>
              <a:prstGeom prst="roundRect">
                <a:avLst/>
              </a:prstGeom>
              <a:solidFill>
                <a:schemeClr val="accent6">
                  <a:lumMod val="75000"/>
                </a:schemeClr>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v.5.2</a:t>
                </a:r>
                <a:endParaRPr kumimoji="0" lang="ja-JP" altLang="en-US" sz="1400" b="1" kern="0" dirty="0">
                  <a:solidFill>
                    <a:prstClr val="white"/>
                  </a:solidFill>
                  <a:latin typeface="Calibri"/>
                  <a:ea typeface="Meiryo UI"/>
                </a:endParaRPr>
              </a:p>
            </p:txBody>
          </p:sp>
        </p:grpSp>
        <p:pic>
          <p:nvPicPr>
            <p:cNvPr id="24" name="Picture 2" descr="C:\Users\toa27839.TOA\AppData\Local\Temp\notesEA312D\Bubble_material_noshadow-01.png">
              <a:extLst>
                <a:ext uri="{FF2B5EF4-FFF2-40B4-BE49-F238E27FC236}">
                  <a16:creationId xmlns:a16="http://schemas.microsoft.com/office/drawing/2014/main" id="{94B02C92-AFD8-4C57-992A-B18FF4FC465E}"/>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2744566" y="931119"/>
              <a:ext cx="2425138" cy="2301962"/>
            </a:xfrm>
            <a:prstGeom prst="rect">
              <a:avLst/>
            </a:prstGeom>
            <a:noFill/>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965131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正方形/長方形 78"/>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46" name="円/楕円 45"/>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7" name="円/楕円 46"/>
          <p:cNvSpPr/>
          <p:nvPr/>
        </p:nvSpPr>
        <p:spPr>
          <a:xfrm>
            <a:off x="145116" y="555855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pic>
        <p:nvPicPr>
          <p:cNvPr id="6" name="図 5">
            <a:extLst>
              <a:ext uri="{FF2B5EF4-FFF2-40B4-BE49-F238E27FC236}">
                <a16:creationId xmlns:a16="http://schemas.microsoft.com/office/drawing/2014/main" id="{67694708-198A-F772-803E-037AE51B8614}"/>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3024971" y="2832862"/>
            <a:ext cx="2196506" cy="1872767"/>
          </a:xfrm>
          <a:prstGeom prst="rect">
            <a:avLst/>
          </a:prstGeom>
        </p:spPr>
      </p:pic>
      <p:grpSp>
        <p:nvGrpSpPr>
          <p:cNvPr id="11" name="グループ化 10">
            <a:extLst>
              <a:ext uri="{FF2B5EF4-FFF2-40B4-BE49-F238E27FC236}">
                <a16:creationId xmlns:a16="http://schemas.microsoft.com/office/drawing/2014/main" id="{D95DD93F-B8A4-A0C6-EC1A-F4DA1F529C95}"/>
              </a:ext>
            </a:extLst>
          </p:cNvPr>
          <p:cNvGrpSpPr/>
          <p:nvPr/>
        </p:nvGrpSpPr>
        <p:grpSpPr>
          <a:xfrm>
            <a:off x="1612190" y="288183"/>
            <a:ext cx="2053631" cy="1949899"/>
            <a:chOff x="2632733" y="840807"/>
            <a:chExt cx="2667654" cy="2532159"/>
          </a:xfrm>
        </p:grpSpPr>
        <p:grpSp>
          <p:nvGrpSpPr>
            <p:cNvPr id="12" name="グループ化 11">
              <a:extLst>
                <a:ext uri="{FF2B5EF4-FFF2-40B4-BE49-F238E27FC236}">
                  <a16:creationId xmlns:a16="http://schemas.microsoft.com/office/drawing/2014/main" id="{C0BC647A-6426-C314-8C7C-046F487CAE4D}"/>
                </a:ext>
              </a:extLst>
            </p:cNvPr>
            <p:cNvGrpSpPr/>
            <p:nvPr/>
          </p:nvGrpSpPr>
          <p:grpSpPr>
            <a:xfrm>
              <a:off x="2951391" y="1221263"/>
              <a:ext cx="2030342" cy="1771248"/>
              <a:chOff x="2951391" y="1221263"/>
              <a:chExt cx="2030342" cy="1771248"/>
            </a:xfrm>
          </p:grpSpPr>
          <p:sp>
            <p:nvSpPr>
              <p:cNvPr id="14" name="円/楕円 40">
                <a:extLst>
                  <a:ext uri="{FF2B5EF4-FFF2-40B4-BE49-F238E27FC236}">
                    <a16:creationId xmlns:a16="http://schemas.microsoft.com/office/drawing/2014/main" id="{11DC8300-7337-D042-4487-F3BF537F9649}"/>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2100" b="0" i="0" u="none" strike="noStrike" kern="0" cap="none" spc="0" normalizeH="0" baseline="0" noProof="0">
                  <a:ln>
                    <a:noFill/>
                  </a:ln>
                  <a:solidFill>
                    <a:prstClr val="white"/>
                  </a:solidFill>
                  <a:effectLst/>
                  <a:uLnTx/>
                  <a:uFillTx/>
                  <a:latin typeface="Meiryo UI"/>
                  <a:ea typeface="Meiryo UI"/>
                  <a:cs typeface="+mn-cs"/>
                </a:endParaRPr>
              </a:p>
            </p:txBody>
          </p:sp>
          <p:sp>
            <p:nvSpPr>
              <p:cNvPr id="15" name="角丸四角形 44">
                <a:extLst>
                  <a:ext uri="{FF2B5EF4-FFF2-40B4-BE49-F238E27FC236}">
                    <a16:creationId xmlns:a16="http://schemas.microsoft.com/office/drawing/2014/main" id="{B901BCC7-5886-9AF8-08D4-4D97B210B98D}"/>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prstClr val="white"/>
                    </a:solidFill>
                    <a:effectLst/>
                    <a:uLnTx/>
                    <a:uFillTx/>
                    <a:latin typeface="Calibri"/>
                    <a:ea typeface="Meiryo UI"/>
                    <a:cs typeface="+mn-cs"/>
                  </a:rPr>
                  <a:t>RM</a:t>
                </a:r>
                <a:endParaRPr kumimoji="0" lang="ja-JP" altLang="en-US" sz="30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13" name="Picture 2" descr="C:\Users\toa27839.TOA\AppData\Local\Temp\notesEA312D\Bubble_material_noshadow-01.png">
              <a:extLst>
                <a:ext uri="{FF2B5EF4-FFF2-40B4-BE49-F238E27FC236}">
                  <a16:creationId xmlns:a16="http://schemas.microsoft.com/office/drawing/2014/main" id="{E2F63D34-B7FF-A80C-BBF2-9008D1CD0772}"/>
                </a:ext>
              </a:extLst>
            </p:cNvPr>
            <p:cNvPicPr>
              <a:picLocks noChangeAspect="1" noChangeArrowheads="1"/>
            </p:cNvPicPr>
            <p:nvPr/>
          </p:nvPicPr>
          <p:blipFill rotWithShape="1">
            <a:blip r:embed="rId4"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pic>
        <p:nvPicPr>
          <p:cNvPr id="9" name="Picture 5">
            <a:extLst>
              <a:ext uri="{FF2B5EF4-FFF2-40B4-BE49-F238E27FC236}">
                <a16:creationId xmlns:a16="http://schemas.microsoft.com/office/drawing/2014/main" id="{A960791B-2F7A-FDD1-53CA-5ABC53AC455D}"/>
              </a:ext>
            </a:extLst>
          </p:cNvPr>
          <p:cNvPicPr>
            <a:picLocks noChangeAspect="1" noChangeArrowheads="1"/>
          </p:cNvPicPr>
          <p:nvPr/>
        </p:nvPicPr>
        <p:blipFill>
          <a:blip r:embed="rId5"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正方形/長方形 19">
            <a:extLst>
              <a:ext uri="{FF2B5EF4-FFF2-40B4-BE49-F238E27FC236}">
                <a16:creationId xmlns:a16="http://schemas.microsoft.com/office/drawing/2014/main" id="{18FB4043-CEA4-208E-C8CC-38F381534548}"/>
              </a:ext>
            </a:extLst>
          </p:cNvPr>
          <p:cNvSpPr/>
          <p:nvPr/>
        </p:nvSpPr>
        <p:spPr>
          <a:xfrm>
            <a:off x="5351085" y="975556"/>
            <a:ext cx="3468634" cy="1015657"/>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rPr>
              <a:t>Remote Microphone</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mn-cs"/>
              </a:rPr>
              <a:t>RM-500</a:t>
            </a:r>
            <a:endParaRPr kumimoji="1" lang="ja-JP" altLang="en-US" sz="3000" b="0"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endParaRPr>
          </a:p>
        </p:txBody>
      </p:sp>
      <p:sp>
        <p:nvSpPr>
          <p:cNvPr id="21" name="正方形/長方形 20">
            <a:extLst>
              <a:ext uri="{FF2B5EF4-FFF2-40B4-BE49-F238E27FC236}">
                <a16:creationId xmlns:a16="http://schemas.microsoft.com/office/drawing/2014/main" id="{A784FD59-BA9D-8A83-11F7-D18725E621BA}"/>
              </a:ext>
            </a:extLst>
          </p:cNvPr>
          <p:cNvSpPr/>
          <p:nvPr/>
        </p:nvSpPr>
        <p:spPr>
          <a:xfrm>
            <a:off x="3219430" y="5047834"/>
            <a:ext cx="2191618" cy="646325"/>
          </a:xfrm>
          <a:prstGeom prst="rect">
            <a:avLst/>
          </a:prstGeom>
          <a:effectLst>
            <a:outerShdw blurRad="50800" dist="38100" dir="8100000" algn="tr" rotWithShape="0">
              <a:prstClr val="black">
                <a:alpha val="40000"/>
              </a:prstClr>
            </a:outerShdw>
          </a:effectLst>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dirty="0">
                <a:ln>
                  <a:noFill/>
                </a:ln>
                <a:solidFill>
                  <a:srgbClr val="FFFFFF">
                    <a:lumMod val="50000"/>
                  </a:srgbClr>
                </a:solidFill>
                <a:effectLst/>
                <a:uLnTx/>
                <a:uFillTx/>
                <a:latin typeface="Calibri"/>
                <a:ea typeface="メイリオ" panose="020B0604030504040204" pitchFamily="50" charset="-128"/>
                <a:cs typeface="メイリオ" panose="020B0604030504040204" pitchFamily="50" charset="-128"/>
              </a:rPr>
              <a:t>General Microphone</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dirty="0">
                <a:ln>
                  <a:noFill/>
                </a:ln>
                <a:solidFill>
                  <a:srgbClr val="FFFFFF">
                    <a:lumMod val="50000"/>
                  </a:srgbClr>
                </a:solidFill>
                <a:effectLst/>
                <a:uLnTx/>
                <a:uFillTx/>
                <a:latin typeface="Calibri"/>
                <a:ea typeface="メイリオ" panose="020B0604030504040204" pitchFamily="50" charset="-128"/>
                <a:cs typeface="メイリオ" panose="020B0604030504040204" pitchFamily="50" charset="-128"/>
              </a:rPr>
              <a:t>RM-500</a:t>
            </a:r>
            <a:endParaRPr kumimoji="1" lang="ja-JP" altLang="en-US" sz="18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22" name="正方形/長方形 21">
            <a:extLst>
              <a:ext uri="{FF2B5EF4-FFF2-40B4-BE49-F238E27FC236}">
                <a16:creationId xmlns:a16="http://schemas.microsoft.com/office/drawing/2014/main" id="{DD97DEA7-CC57-4A13-251E-137E3455D7C6}"/>
              </a:ext>
            </a:extLst>
          </p:cNvPr>
          <p:cNvSpPr/>
          <p:nvPr/>
        </p:nvSpPr>
        <p:spPr>
          <a:xfrm>
            <a:off x="5519122" y="3376585"/>
            <a:ext cx="2402450" cy="1477321"/>
          </a:xfrm>
          <a:prstGeom prst="rect">
            <a:avLst/>
          </a:prstGeom>
        </p:spPr>
        <p:txBody>
          <a:bodyPr wrap="squar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lumMod val="50000"/>
                  </a:srgbClr>
                </a:solidFill>
                <a:effectLst/>
                <a:uLnTx/>
                <a:uFillTx/>
                <a:latin typeface="Calibri"/>
                <a:ea typeface="メイリオ" panose="020B0604030504040204" pitchFamily="50" charset="-128"/>
                <a:cs typeface="メイリオ" panose="020B0604030504040204" pitchFamily="50" charset="-128"/>
              </a:rPr>
              <a:t>PTT/Lock selectable</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lumMod val="50000"/>
                  </a:srgbClr>
                </a:solidFill>
                <a:effectLst/>
                <a:uLnTx/>
                <a:uFillTx/>
                <a:latin typeface="Calibri"/>
                <a:ea typeface="メイリオ" panose="020B0604030504040204" pitchFamily="50" charset="-128"/>
                <a:cs typeface="メイリオ" panose="020B0604030504040204" pitchFamily="50" charset="-128"/>
              </a:rPr>
              <a:t>4 kind preset chimes</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lumMod val="50000"/>
                  </a:srgbClr>
                </a:solidFill>
                <a:effectLst/>
                <a:uLnTx/>
                <a:uFillTx/>
                <a:latin typeface="Calibri"/>
                <a:ea typeface="メイリオ" panose="020B0604030504040204" pitchFamily="50" charset="-128"/>
                <a:cs typeface="メイリオ" panose="020B0604030504040204" pitchFamily="50" charset="-128"/>
              </a:rPr>
              <a:t>User’s original chimes</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lumMod val="50000"/>
                  </a:srgbClr>
                </a:solidFill>
                <a:effectLst/>
                <a:uLnTx/>
                <a:uFillTx/>
                <a:latin typeface="Calibri"/>
                <a:ea typeface="メイリオ" panose="020B0604030504040204" pitchFamily="50" charset="-128"/>
                <a:cs typeface="メイリオ" panose="020B0604030504040204" pitchFamily="50" charset="-128"/>
              </a:rPr>
              <a:t>1ch AUX input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5F5F5F"/>
                </a:solidFill>
                <a:effectLst/>
                <a:uLnTx/>
                <a:uFillTx/>
                <a:latin typeface="Calibri"/>
                <a:ea typeface="ＭＳ Ｐゴシック" pitchFamily="50" charset="-128"/>
                <a:cs typeface="+mn-cs"/>
              </a:rPr>
              <a:t>10 keys</a:t>
            </a:r>
            <a:endParaRPr kumimoji="1" lang="ja-JP" altLang="en-US" sz="18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23" name="角丸四角形 41">
            <a:extLst>
              <a:ext uri="{FF2B5EF4-FFF2-40B4-BE49-F238E27FC236}">
                <a16:creationId xmlns:a16="http://schemas.microsoft.com/office/drawing/2014/main" id="{AB0EE9C2-30E4-F01B-460E-69B4D9E9225A}"/>
              </a:ext>
            </a:extLst>
          </p:cNvPr>
          <p:cNvSpPr/>
          <p:nvPr/>
        </p:nvSpPr>
        <p:spPr>
          <a:xfrm>
            <a:off x="5561235" y="2925683"/>
            <a:ext cx="1559287" cy="312423"/>
          </a:xfrm>
          <a:prstGeom prst="roundRect">
            <a:avLst/>
          </a:prstGeom>
          <a:solidFill>
            <a:srgbClr val="00B0F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General</a:t>
            </a: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2" name="正方形/長方形 1">
            <a:extLst>
              <a:ext uri="{FF2B5EF4-FFF2-40B4-BE49-F238E27FC236}">
                <a16:creationId xmlns:a16="http://schemas.microsoft.com/office/drawing/2014/main" id="{0F17CCF3-D4CC-3F55-3F55-89B3CA5D32DC}"/>
              </a:ext>
            </a:extLst>
          </p:cNvPr>
          <p:cNvSpPr/>
          <p:nvPr/>
        </p:nvSpPr>
        <p:spPr>
          <a:xfrm>
            <a:off x="8181840" y="1181240"/>
            <a:ext cx="5733738" cy="6350380"/>
          </a:xfrm>
          <a:prstGeom prst="rect">
            <a:avLst/>
          </a:prstGeom>
          <a:solidFill>
            <a:schemeClr val="bg1">
              <a:alpha val="9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 name="正方形/長方形 2">
            <a:extLst>
              <a:ext uri="{FF2B5EF4-FFF2-40B4-BE49-F238E27FC236}">
                <a16:creationId xmlns:a16="http://schemas.microsoft.com/office/drawing/2014/main" id="{C1CC0805-8E12-F069-568D-9571F6F313D3}"/>
              </a:ext>
            </a:extLst>
          </p:cNvPr>
          <p:cNvSpPr/>
          <p:nvPr/>
        </p:nvSpPr>
        <p:spPr>
          <a:xfrm>
            <a:off x="8442970" y="7298304"/>
            <a:ext cx="4728372" cy="261638"/>
          </a:xfrm>
          <a:prstGeom prst="rect">
            <a:avLst/>
          </a:prstGeom>
        </p:spPr>
        <p:txBody>
          <a:bodyPr wrap="square" lIns="137187" tIns="68594" rIns="137187" bIns="68594">
            <a:spAutoFit/>
          </a:bodyPr>
          <a:lstStyle/>
          <a:p>
            <a:r>
              <a:rPr lang="en-US" altLang="ja-JP" sz="800" dirty="0">
                <a:latin typeface="Calibri"/>
                <a:cs typeface="Consolas" panose="020B0609020204030204" pitchFamily="49" charset="0"/>
              </a:rPr>
              <a:t>@* : Although the function names that can be set differ, the same function can be realized.</a:t>
            </a:r>
            <a:endParaRPr lang="ja-JP" altLang="en-US" sz="800" dirty="0">
              <a:latin typeface="Calibri"/>
              <a:cs typeface="Consolas" panose="020B0609020204030204" pitchFamily="49" charset="0"/>
            </a:endParaRPr>
          </a:p>
        </p:txBody>
      </p:sp>
      <p:sp>
        <p:nvSpPr>
          <p:cNvPr id="5" name="正方形/長方形 4">
            <a:extLst>
              <a:ext uri="{FF2B5EF4-FFF2-40B4-BE49-F238E27FC236}">
                <a16:creationId xmlns:a16="http://schemas.microsoft.com/office/drawing/2014/main" id="{11D5E259-0D6B-480B-F7A9-A38FBB83C29E}"/>
              </a:ext>
            </a:extLst>
          </p:cNvPr>
          <p:cNvSpPr/>
          <p:nvPr/>
        </p:nvSpPr>
        <p:spPr>
          <a:xfrm>
            <a:off x="8181840" y="1122908"/>
            <a:ext cx="2709402" cy="661748"/>
          </a:xfrm>
          <a:prstGeom prst="rect">
            <a:avLst/>
          </a:prstGeom>
        </p:spPr>
        <p:txBody>
          <a:bodyPr wrap="square" lIns="137187" tIns="68594" rIns="137187" bIns="68594">
            <a:spAutoFit/>
          </a:bodyPr>
          <a:lstStyle/>
          <a:p>
            <a:r>
              <a:rPr lang="en-US" altLang="ja-JP" b="1" dirty="0">
                <a:latin typeface="Calibri"/>
                <a:cs typeface="Consolas" panose="020B0609020204030204" pitchFamily="49" charset="0"/>
              </a:rPr>
              <a:t>Functions </a:t>
            </a:r>
          </a:p>
          <a:p>
            <a:r>
              <a:rPr lang="en-US" altLang="ja-JP" sz="1600" dirty="0">
                <a:latin typeface="Calibri"/>
                <a:cs typeface="Consolas" panose="020B0609020204030204" pitchFamily="49" charset="0"/>
              </a:rPr>
              <a:t>which is activated by RM-500</a:t>
            </a:r>
            <a:endParaRPr lang="ja-JP" altLang="en-US" dirty="0">
              <a:latin typeface="Calibri"/>
              <a:cs typeface="Consolas" panose="020B0609020204030204" pitchFamily="49" charset="0"/>
            </a:endParaRPr>
          </a:p>
        </p:txBody>
      </p:sp>
      <p:graphicFrame>
        <p:nvGraphicFramePr>
          <p:cNvPr id="24" name="表 23">
            <a:extLst>
              <a:ext uri="{FF2B5EF4-FFF2-40B4-BE49-F238E27FC236}">
                <a16:creationId xmlns:a16="http://schemas.microsoft.com/office/drawing/2014/main" id="{850626C5-7BA8-4B90-838F-F5521A27DD0E}"/>
              </a:ext>
            </a:extLst>
          </p:cNvPr>
          <p:cNvGraphicFramePr>
            <a:graphicFrameLocks noGrp="1"/>
          </p:cNvGraphicFramePr>
          <p:nvPr>
            <p:extLst>
              <p:ext uri="{D42A27DB-BD31-4B8C-83A1-F6EECF244321}">
                <p14:modId xmlns:p14="http://schemas.microsoft.com/office/powerpoint/2010/main" val="1052062822"/>
              </p:ext>
            </p:extLst>
          </p:nvPr>
        </p:nvGraphicFramePr>
        <p:xfrm>
          <a:off x="8419173" y="1288255"/>
          <a:ext cx="5604781" cy="6099349"/>
        </p:xfrm>
        <a:graphic>
          <a:graphicData uri="http://schemas.openxmlformats.org/drawingml/2006/table">
            <a:tbl>
              <a:tblPr/>
              <a:tblGrid>
                <a:gridCol w="832525">
                  <a:extLst>
                    <a:ext uri="{9D8B030D-6E8A-4147-A177-3AD203B41FA5}">
                      <a16:colId xmlns:a16="http://schemas.microsoft.com/office/drawing/2014/main" val="258330131"/>
                    </a:ext>
                  </a:extLst>
                </a:gridCol>
                <a:gridCol w="1748256">
                  <a:extLst>
                    <a:ext uri="{9D8B030D-6E8A-4147-A177-3AD203B41FA5}">
                      <a16:colId xmlns:a16="http://schemas.microsoft.com/office/drawing/2014/main" val="2782826737"/>
                    </a:ext>
                  </a:extLst>
                </a:gridCol>
                <a:gridCol w="432000">
                  <a:extLst>
                    <a:ext uri="{9D8B030D-6E8A-4147-A177-3AD203B41FA5}">
                      <a16:colId xmlns:a16="http://schemas.microsoft.com/office/drawing/2014/main" val="3967139642"/>
                    </a:ext>
                  </a:extLst>
                </a:gridCol>
                <a:gridCol w="432000">
                  <a:extLst>
                    <a:ext uri="{9D8B030D-6E8A-4147-A177-3AD203B41FA5}">
                      <a16:colId xmlns:a16="http://schemas.microsoft.com/office/drawing/2014/main" val="1846604913"/>
                    </a:ext>
                  </a:extLst>
                </a:gridCol>
                <a:gridCol w="432000">
                  <a:extLst>
                    <a:ext uri="{9D8B030D-6E8A-4147-A177-3AD203B41FA5}">
                      <a16:colId xmlns:a16="http://schemas.microsoft.com/office/drawing/2014/main" val="786126775"/>
                    </a:ext>
                  </a:extLst>
                </a:gridCol>
                <a:gridCol w="432000">
                  <a:extLst>
                    <a:ext uri="{9D8B030D-6E8A-4147-A177-3AD203B41FA5}">
                      <a16:colId xmlns:a16="http://schemas.microsoft.com/office/drawing/2014/main" val="930878946"/>
                    </a:ext>
                  </a:extLst>
                </a:gridCol>
                <a:gridCol w="432000">
                  <a:extLst>
                    <a:ext uri="{9D8B030D-6E8A-4147-A177-3AD203B41FA5}">
                      <a16:colId xmlns:a16="http://schemas.microsoft.com/office/drawing/2014/main" val="1950198308"/>
                    </a:ext>
                  </a:extLst>
                </a:gridCol>
                <a:gridCol w="432000">
                  <a:extLst>
                    <a:ext uri="{9D8B030D-6E8A-4147-A177-3AD203B41FA5}">
                      <a16:colId xmlns:a16="http://schemas.microsoft.com/office/drawing/2014/main" val="3882833606"/>
                    </a:ext>
                  </a:extLst>
                </a:gridCol>
                <a:gridCol w="432000">
                  <a:extLst>
                    <a:ext uri="{9D8B030D-6E8A-4147-A177-3AD203B41FA5}">
                      <a16:colId xmlns:a16="http://schemas.microsoft.com/office/drawing/2014/main" val="561772728"/>
                    </a:ext>
                  </a:extLst>
                </a:gridCol>
              </a:tblGrid>
              <a:tr h="151317">
                <a:tc>
                  <a:txBody>
                    <a:bodyPr/>
                    <a:lstStyle/>
                    <a:p>
                      <a:pPr algn="l" fontAlgn="ctr"/>
                      <a:endParaRPr lang="ja-JP" altLang="en-US" sz="1000" b="0" i="0" u="none" strike="noStrike" dirty="0">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endParaRPr lang="ja-JP" altLang="en-US" sz="1000" b="0" i="0" u="none" strike="noStrike">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fontAlgn="ctr"/>
                      <a:r>
                        <a:rPr lang="en-US" sz="1000" b="0" i="0" u="none" strike="noStrike" dirty="0">
                          <a:solidFill>
                            <a:srgbClr val="BFBFBF"/>
                          </a:solidFill>
                          <a:effectLst/>
                          <a:latin typeface="+mn-lt"/>
                          <a:ea typeface="ＭＳ Ｐゴシック" panose="020B0600070205080204" pitchFamily="50" charset="-128"/>
                        </a:rPr>
                        <a:t>Frame</a:t>
                      </a:r>
                    </a:p>
                  </a:txBody>
                  <a:tcPr marL="5515" marR="5515" marT="551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hMerge="1">
                  <a:txBody>
                    <a:bodyPr/>
                    <a:lstStyle/>
                    <a:p>
                      <a:endParaRPr kumimoji="1" lang="ja-JP" altLang="en-US"/>
                    </a:p>
                  </a:txBody>
                  <a:tcPr/>
                </a:tc>
                <a:tc gridSpan="2">
                  <a:txBody>
                    <a:bodyPr/>
                    <a:lstStyle/>
                    <a:p>
                      <a:pPr algn="ctr" fontAlgn="ctr"/>
                      <a:r>
                        <a:rPr lang="en-US" sz="1000" b="0" i="0" u="none" strike="noStrike" dirty="0">
                          <a:solidFill>
                            <a:srgbClr val="BFBFBF"/>
                          </a:solidFill>
                          <a:effectLst/>
                          <a:latin typeface="+mn-lt"/>
                          <a:ea typeface="ＭＳ Ｐゴシック" panose="020B0600070205080204" pitchFamily="50" charset="-128"/>
                        </a:rPr>
                        <a:t>RM's key</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hMerge="1">
                  <a:txBody>
                    <a:bodyPr/>
                    <a:lstStyle/>
                    <a:p>
                      <a:endParaRPr kumimoji="1" lang="ja-JP" altLang="en-US"/>
                    </a:p>
                  </a:txBody>
                  <a:tcPr/>
                </a:tc>
                <a:tc gridSpan="2">
                  <a:txBody>
                    <a:bodyPr/>
                    <a:lstStyle/>
                    <a:p>
                      <a:pPr algn="ctr" fontAlgn="ctr"/>
                      <a:r>
                        <a:rPr lang="en-US" sz="1000" b="0" i="0" u="none" strike="noStrike" dirty="0">
                          <a:solidFill>
                            <a:schemeClr val="bg1"/>
                          </a:solidFill>
                          <a:effectLst/>
                          <a:latin typeface="+mn-lt"/>
                          <a:ea typeface="ＭＳ Ｐゴシック" panose="020B0600070205080204" pitchFamily="50" charset="-128"/>
                        </a:rPr>
                        <a:t>RM-500</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3C3C3C"/>
                    </a:solidFill>
                  </a:tcPr>
                </a:tc>
                <a:tc hMerge="1">
                  <a:txBody>
                    <a:bodyPr/>
                    <a:lstStyle/>
                    <a:p>
                      <a:pPr algn="ctr" fontAlgn="ctr"/>
                      <a:r>
                        <a:rPr lang="en-US" sz="1000" b="0" i="0" u="none" strike="noStrike" dirty="0">
                          <a:solidFill>
                            <a:schemeClr val="bg1"/>
                          </a:solidFill>
                          <a:effectLst/>
                          <a:latin typeface="+mn-lt"/>
                          <a:ea typeface="ＭＳ Ｐゴシック" panose="020B0600070205080204" pitchFamily="50" charset="-128"/>
                        </a:rPr>
                        <a:t>RM-500</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PM</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extLst>
                  <a:ext uri="{0D108BD9-81ED-4DB2-BD59-A6C34878D82A}">
                    <a16:rowId xmlns:a16="http://schemas.microsoft.com/office/drawing/2014/main" val="1048601470"/>
                  </a:ext>
                </a:extLst>
              </a:tr>
              <a:tr h="302634">
                <a:tc>
                  <a:txBody>
                    <a:bodyPr/>
                    <a:lstStyle/>
                    <a:p>
                      <a:pPr algn="l" fontAlgn="ctr"/>
                      <a:endParaRPr lang="ja-JP" altLang="en-US" sz="1000" b="0" i="0" u="none" strike="noStrike" dirty="0">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endParaRPr lang="ja-JP" altLang="en-US" sz="1000" b="0" i="0" u="none" strike="noStrike" dirty="0">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CI</a:t>
                      </a:r>
                    </a:p>
                  </a:txBody>
                  <a:tcPr marL="5515" marR="5515" marT="551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chemeClr val="bg1">
                              <a:lumMod val="75000"/>
                            </a:schemeClr>
                          </a:solidFill>
                          <a:effectLst/>
                          <a:latin typeface="+mn-lt"/>
                          <a:ea typeface="ＭＳ Ｐゴシック" panose="020B0600070205080204" pitchFamily="50" charset="-128"/>
                        </a:rPr>
                        <a:t>T</a:t>
                      </a:r>
                      <a:r>
                        <a:rPr lang="en-US" sz="1000" b="0" i="0" u="none" strike="noStrike" dirty="0">
                          <a:solidFill>
                            <a:srgbClr val="BFBFBF"/>
                          </a:solidFill>
                          <a:effectLst/>
                          <a:latin typeface="+mn-lt"/>
                          <a:ea typeface="ＭＳ Ｐゴシック" panose="020B0600070205080204" pitchFamily="50" charset="-128"/>
                        </a:rPr>
                        <a:t>im</a:t>
                      </a:r>
                      <a:r>
                        <a:rPr lang="en-US" sz="1000" b="0" i="0" u="none" strike="noStrike" dirty="0">
                          <a:solidFill>
                            <a:schemeClr val="bg1">
                              <a:lumMod val="75000"/>
                            </a:schemeClr>
                          </a:solidFill>
                          <a:effectLst/>
                          <a:latin typeface="+mn-lt"/>
                          <a:ea typeface="ＭＳ Ｐゴシック" panose="020B0600070205080204" pitchFamily="50" charset="-128"/>
                        </a:rPr>
                        <a:t>er</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err="1">
                          <a:solidFill>
                            <a:srgbClr val="BFBFBF"/>
                          </a:solidFill>
                          <a:effectLst/>
                          <a:latin typeface="+mn-lt"/>
                          <a:ea typeface="ＭＳ Ｐゴシック" panose="020B0600070205080204" pitchFamily="50" charset="-128"/>
                        </a:rPr>
                        <a:t>Emg</a:t>
                      </a:r>
                      <a:br>
                        <a:rPr lang="en-US" sz="1000" b="0" i="0" u="none" strike="noStrike" dirty="0">
                          <a:solidFill>
                            <a:srgbClr val="BFBFBF"/>
                          </a:solidFill>
                          <a:effectLst/>
                          <a:latin typeface="+mn-lt"/>
                          <a:ea typeface="ＭＳ Ｐゴシック" panose="020B0600070205080204" pitchFamily="50" charset="-128"/>
                        </a:rPr>
                      </a:br>
                      <a:r>
                        <a:rPr lang="en-US" sz="800" b="0" i="0" u="none" strike="noStrike" dirty="0" err="1">
                          <a:solidFill>
                            <a:srgbClr val="BFBFBF"/>
                          </a:solidFill>
                          <a:effectLst/>
                          <a:latin typeface="+mn-lt"/>
                          <a:ea typeface="ＭＳ Ｐゴシック" panose="020B0600070205080204" pitchFamily="50" charset="-128"/>
                        </a:rPr>
                        <a:t>Emg</a:t>
                      </a:r>
                      <a:r>
                        <a:rPr lang="en-US" sz="800" b="0" i="0" u="none" strike="noStrike" dirty="0">
                          <a:solidFill>
                            <a:srgbClr val="BFBFBF"/>
                          </a:solidFill>
                          <a:effectLst/>
                          <a:latin typeface="+mn-lt"/>
                          <a:ea typeface="ＭＳ Ｐゴシック" panose="020B0600070205080204" pitchFamily="50" charset="-128"/>
                        </a:rPr>
                        <a:t>/Gen</a:t>
                      </a:r>
                      <a:endParaRPr lang="en-US" sz="1000" b="0" i="0" u="none" strike="noStrike" dirty="0">
                        <a:solidFill>
                          <a:srgbClr val="BFBFBF"/>
                        </a:solidFill>
                        <a:effectLst/>
                        <a:latin typeface="+mn-lt"/>
                        <a:ea typeface="ＭＳ Ｐゴシック" panose="020B0600070205080204" pitchFamily="50" charset="-128"/>
                      </a:endParaRP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Gen</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chemeClr val="bg1"/>
                          </a:solidFill>
                          <a:effectLst/>
                          <a:latin typeface="+mn-lt"/>
                          <a:ea typeface="ＭＳ Ｐゴシック" panose="020B0600070205080204" pitchFamily="50" charset="-128"/>
                        </a:rPr>
                        <a:t>CI</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3C3C3C"/>
                    </a:solidFill>
                  </a:tcPr>
                </a:tc>
                <a:tc>
                  <a:txBody>
                    <a:bodyPr/>
                    <a:lstStyle/>
                    <a:p>
                      <a:pPr algn="ctr" fontAlgn="ctr"/>
                      <a:r>
                        <a:rPr lang="en-US" sz="1000" b="0" i="0" u="none" strike="noStrike" dirty="0">
                          <a:solidFill>
                            <a:schemeClr val="bg1"/>
                          </a:solidFill>
                          <a:effectLst/>
                          <a:latin typeface="+mn-lt"/>
                          <a:ea typeface="ＭＳ Ｐゴシック" panose="020B0600070205080204" pitchFamily="50" charset="-128"/>
                        </a:rPr>
                        <a:t>Key</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3C3C3C"/>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CI</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extLst>
                  <a:ext uri="{0D108BD9-81ED-4DB2-BD59-A6C34878D82A}">
                    <a16:rowId xmlns:a16="http://schemas.microsoft.com/office/drawing/2014/main" val="242975896"/>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General Bro.</a:t>
                      </a:r>
                    </a:p>
                    <a:p>
                      <a:pPr algn="l" fontAlgn="ctr"/>
                      <a:r>
                        <a:rPr lang="en-US" sz="1000" b="0" i="0" u="none" strike="noStrike" dirty="0">
                          <a:solidFill>
                            <a:schemeClr val="bg1">
                              <a:lumMod val="95000"/>
                            </a:schemeClr>
                          </a:solidFill>
                          <a:effectLst/>
                          <a:latin typeface="+mn-lt"/>
                          <a:ea typeface="ＭＳ Ｐゴシック" panose="020B0600070205080204" pitchFamily="50" charset="-128"/>
                        </a:rPr>
                        <a:t>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F0"/>
                    </a:solidFill>
                  </a:tcPr>
                </a:tc>
                <a:tc>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Activate (level)</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673988409"/>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Activate (pulse)</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375745"/>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Base 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50"/>
                    </a:solidFill>
                  </a:tcPr>
                </a:tc>
                <a:tc>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Activate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719630329"/>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Interrupt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859424538"/>
                  </a:ext>
                </a:extLst>
              </a:tr>
              <a:tr h="151317">
                <a:tc rowSpan="4">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Volume</a:t>
                      </a:r>
                      <a:br>
                        <a:rPr lang="en-US" sz="1000" b="0" i="0" u="none" strike="noStrike" dirty="0">
                          <a:solidFill>
                            <a:schemeClr val="bg1">
                              <a:lumMod val="95000"/>
                            </a:schemeClr>
                          </a:solidFill>
                          <a:effectLst/>
                          <a:latin typeface="+mn-lt"/>
                          <a:ea typeface="ＭＳ Ｐゴシック" panose="020B0600070205080204" pitchFamily="50" charset="-128"/>
                        </a:rPr>
                      </a:br>
                      <a:r>
                        <a:rPr lang="en-US" sz="1000" b="0" i="0" u="none" strike="noStrike" dirty="0">
                          <a:solidFill>
                            <a:schemeClr val="bg1">
                              <a:lumMod val="95000"/>
                            </a:schemeClr>
                          </a:solidFill>
                          <a:effectLst/>
                          <a:latin typeface="+mn-lt"/>
                          <a:ea typeface="ＭＳ Ｐゴシック" panose="020B0600070205080204" pitchFamily="50" charset="-128"/>
                        </a:rPr>
                        <a:t>Adjustment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Zone volume (level)</a:t>
                      </a:r>
                      <a:endParaRPr 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38961402"/>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Zone volume (pulse)</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563196576"/>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Input volume (level)</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40542367"/>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Input volume (pulse)</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14811435"/>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Time adjustment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hMerge="1">
                  <a:txBody>
                    <a:bodyPr/>
                    <a:lstStyle/>
                    <a:p>
                      <a:endParaRPr kumimoji="1" lang="ja-JP" altLang="en-US"/>
                    </a:p>
                  </a:txBody>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endParaRPr lang="en-US" altLang="ja-JP" sz="1000" b="0" i="0" u="none" strike="noStrike" dirty="0">
                        <a:solidFill>
                          <a:schemeClr val="tx1"/>
                        </a:solidFill>
                        <a:effectLst/>
                        <a:latin typeface="+mn-lt"/>
                        <a:ea typeface="+mn-ea"/>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endParaRPr lang="en-US" altLang="ja-JP" sz="1000" b="0" i="0" u="none" strike="noStrike" dirty="0">
                        <a:solidFill>
                          <a:schemeClr val="tx1"/>
                        </a:solidFill>
                        <a:effectLst/>
                        <a:latin typeface="+mn-lt"/>
                        <a:ea typeface="+mn-ea"/>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rgbClr val="BFBFBF"/>
                          </a:solidFill>
                          <a:effectLst/>
                          <a:latin typeface="+mn-lt"/>
                          <a:ea typeface="+mn-ea"/>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485994380"/>
                  </a:ext>
                </a:extLst>
              </a:tr>
              <a:tr h="151317">
                <a:tc rowSpan="3">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Bro. 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Start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20257817"/>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Stop</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711907460"/>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Start and Stop</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486422809"/>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a:t>
                      </a:r>
                    </a:p>
                    <a:p>
                      <a:pPr algn="l" fontAlgn="ctr"/>
                      <a:r>
                        <a:rPr lang="en-US" sz="1000" b="0" i="0" u="none" strike="noStrike" dirty="0">
                          <a:solidFill>
                            <a:schemeClr val="bg1">
                              <a:lumMod val="95000"/>
                            </a:schemeClr>
                          </a:solidFill>
                          <a:effectLst/>
                          <a:latin typeface="+mn-lt"/>
                          <a:ea typeface="ＭＳ Ｐゴシック" panose="020B0600070205080204" pitchFamily="50" charset="-128"/>
                        </a:rPr>
                        <a:t>Sequence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Stop</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359321381"/>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Phase shift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227012100"/>
                  </a:ext>
                </a:extLst>
              </a:tr>
              <a:tr h="151317">
                <a:tc rowSpan="4">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Mode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Reset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950554093"/>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Silence</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736027674"/>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EV Broadcast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741435656"/>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Acknowledge</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453618044"/>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Warning Broadcast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endParaRPr kumimoji="1" lang="ja-JP" altLang="en-US"/>
                    </a:p>
                  </a:txBody>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chemeClr val="tx1"/>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chemeClr val="tx1"/>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BFBFBF"/>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408060282"/>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EV(General/BGM) Playback </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75000"/>
                      </a:schemeClr>
                    </a:solidFill>
                  </a:tcPr>
                </a:tc>
                <a:tc hMerge="1">
                  <a:txBody>
                    <a:bodyPr/>
                    <a:lstStyle/>
                    <a:p>
                      <a:pPr algn="l" fontAlgn="ctr"/>
                      <a:endParaRPr 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46624217"/>
                  </a:ext>
                </a:extLst>
              </a:tr>
              <a:tr h="151317">
                <a:tc rowSpan="3">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Malfunction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C000"/>
                    </a:solidFill>
                  </a:tcPr>
                </a:tc>
                <a:tc>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Fault Acknowledge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065939984"/>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Fault Reset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754670794"/>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External Fault Input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673908383"/>
                  </a:ext>
                </a:extLst>
              </a:tr>
              <a:tr h="151317">
                <a:tc rowSpan="3">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Pre Select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36343978"/>
                  </a:ext>
                </a:extLst>
              </a:tr>
              <a:tr h="151317">
                <a:tc vMerge="1">
                  <a:txBody>
                    <a:bodyPr/>
                    <a:lstStyle/>
                    <a:p>
                      <a:pPr algn="l" fontAlgn="ctr"/>
                      <a:endParaRPr lang="ja-JP" alt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Indovidual</a:t>
                      </a:r>
                      <a:endParaRPr lang="ja-JP" altLang="en-US" sz="1000" b="0" i="0" u="none" strike="noStrike">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74488911"/>
                  </a:ext>
                </a:extLst>
              </a:tr>
              <a:tr h="151317">
                <a:tc vMerge="1">
                  <a:txBody>
                    <a:bodyPr/>
                    <a:lstStyle/>
                    <a:p>
                      <a:pPr algn="l" fontAlgn="ctr"/>
                      <a:endParaRPr lang="ja-JP" alt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Clear </a:t>
                      </a:r>
                      <a:endParaRPr lang="ja-JP" altLang="en-US" sz="1000" b="0" i="0" u="none" strike="noStrike">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589562779"/>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Intended</a:t>
                      </a:r>
                      <a:br>
                        <a:rPr lang="en-US" sz="1000" b="0" i="0" u="none" strike="noStrike" dirty="0">
                          <a:solidFill>
                            <a:schemeClr val="bg1">
                              <a:lumMod val="95000"/>
                            </a:schemeClr>
                          </a:solidFill>
                          <a:effectLst/>
                          <a:latin typeface="+mn-lt"/>
                          <a:ea typeface="ＭＳ Ｐゴシック" panose="020B0600070205080204" pitchFamily="50" charset="-128"/>
                        </a:rPr>
                      </a:br>
                      <a:r>
                        <a:rPr lang="en-US" sz="1000" b="0" i="0" u="none" strike="noStrike" dirty="0">
                          <a:solidFill>
                            <a:schemeClr val="bg1">
                              <a:lumMod val="95000"/>
                            </a:schemeClr>
                          </a:solidFill>
                          <a:effectLst/>
                          <a:latin typeface="+mn-lt"/>
                          <a:ea typeface="ＭＳ Ｐゴシック" panose="020B0600070205080204" pitchFamily="50" charset="-128"/>
                        </a:rPr>
                        <a:t>Control in/out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Input Operation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695378736"/>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Output Operation (level/pulse)</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356692181"/>
                  </a:ext>
                </a:extLst>
              </a:tr>
              <a:tr h="151317">
                <a:tc rowSpan="4">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Maintenance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RM Broadcast Status</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142263471"/>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Audio Monitor</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222373808"/>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Disablement of EMG control from CI</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331952844"/>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Lamp Test</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947338952"/>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Power ON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hMerge="1">
                  <a:txBody>
                    <a:bodyPr/>
                    <a:lstStyle/>
                    <a:p>
                      <a:endParaRPr kumimoji="1" lang="ja-JP" altLang="en-US"/>
                    </a:p>
                  </a:txBody>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65493845"/>
                  </a:ext>
                </a:extLst>
              </a:tr>
              <a:tr h="151317">
                <a:tc gridSpan="2">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Talk</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hMerge="1">
                  <a:txBody>
                    <a:bodyPr/>
                    <a:lstStyle/>
                    <a:p>
                      <a:endParaRPr kumimoji="1" lang="ja-JP" altLang="en-US"/>
                    </a:p>
                  </a:txBody>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863335029"/>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Talk</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hMerge="1">
                  <a:txBody>
                    <a:bodyPr/>
                    <a:lstStyle/>
                    <a:p>
                      <a:endParaRPr kumimoji="1" lang="ja-JP" altLang="en-US"/>
                    </a:p>
                  </a:txBody>
                  <a:tcPr/>
                </a:tc>
                <a:tc>
                  <a:txBody>
                    <a:bodyPr/>
                    <a:lstStyle/>
                    <a:p>
                      <a:pPr algn="ctr" fontAlgn="ctr"/>
                      <a:endParaRPr lang="ja-JP" altLang="en-US" sz="1000" b="0" i="0" u="none" strike="noStrike">
                        <a:solidFill>
                          <a:srgbClr val="000000"/>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704850531"/>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General Talk</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F0"/>
                    </a:solidFill>
                  </a:tcPr>
                </a:tc>
                <a:tc hMerge="1">
                  <a:txBody>
                    <a:bodyPr/>
                    <a:lstStyle/>
                    <a:p>
                      <a:endParaRPr kumimoji="1" lang="ja-JP" altLang="en-US"/>
                    </a:p>
                  </a:txBody>
                  <a:tcPr/>
                </a:tc>
                <a:tc>
                  <a:txBody>
                    <a:bodyPr/>
                    <a:lstStyle/>
                    <a:p>
                      <a:pPr algn="ctr" fontAlgn="ctr"/>
                      <a:endParaRPr lang="ja-JP" altLang="en-US" sz="1000" b="0" i="0" u="none" strike="noStrike" dirty="0">
                        <a:solidFill>
                          <a:srgbClr val="000000"/>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718293109"/>
                  </a:ext>
                </a:extLst>
              </a:tr>
            </a:tbl>
          </a:graphicData>
        </a:graphic>
      </p:graphicFrame>
      <p:grpSp>
        <p:nvGrpSpPr>
          <p:cNvPr id="25" name="グループ化 24">
            <a:extLst>
              <a:ext uri="{FF2B5EF4-FFF2-40B4-BE49-F238E27FC236}">
                <a16:creationId xmlns:a16="http://schemas.microsoft.com/office/drawing/2014/main" id="{DD75D0B0-1F3E-428E-841B-FF3C16D19E3B}"/>
              </a:ext>
            </a:extLst>
          </p:cNvPr>
          <p:cNvGrpSpPr/>
          <p:nvPr/>
        </p:nvGrpSpPr>
        <p:grpSpPr>
          <a:xfrm rot="544062">
            <a:off x="4139468" y="5383452"/>
            <a:ext cx="594864" cy="564816"/>
            <a:chOff x="2744566" y="931119"/>
            <a:chExt cx="2425138" cy="2301962"/>
          </a:xfrm>
          <a:effectLst>
            <a:outerShdw blurRad="38100" dist="38100" dir="8100000" algn="tr" rotWithShape="0">
              <a:prstClr val="black">
                <a:alpha val="40000"/>
              </a:prstClr>
            </a:outerShdw>
          </a:effectLst>
        </p:grpSpPr>
        <p:grpSp>
          <p:nvGrpSpPr>
            <p:cNvPr id="26" name="グループ化 25">
              <a:extLst>
                <a:ext uri="{FF2B5EF4-FFF2-40B4-BE49-F238E27FC236}">
                  <a16:creationId xmlns:a16="http://schemas.microsoft.com/office/drawing/2014/main" id="{C997C353-FF7A-440E-9AED-7F1BA425420F}"/>
                </a:ext>
              </a:extLst>
            </p:cNvPr>
            <p:cNvGrpSpPr/>
            <p:nvPr/>
          </p:nvGrpSpPr>
          <p:grpSpPr>
            <a:xfrm>
              <a:off x="2991168" y="1221263"/>
              <a:ext cx="1944215" cy="1771248"/>
              <a:chOff x="2991168" y="1221263"/>
              <a:chExt cx="1944215" cy="1771248"/>
            </a:xfrm>
          </p:grpSpPr>
          <p:sp>
            <p:nvSpPr>
              <p:cNvPr id="28" name="円/楕円 56">
                <a:extLst>
                  <a:ext uri="{FF2B5EF4-FFF2-40B4-BE49-F238E27FC236}">
                    <a16:creationId xmlns:a16="http://schemas.microsoft.com/office/drawing/2014/main" id="{DDDFC79F-BA9F-4072-984E-6D5EFE647E62}"/>
                  </a:ext>
                </a:extLst>
              </p:cNvPr>
              <p:cNvSpPr/>
              <p:nvPr/>
            </p:nvSpPr>
            <p:spPr>
              <a:xfrm>
                <a:off x="2991168" y="1221263"/>
                <a:ext cx="1944215" cy="1771248"/>
              </a:xfrm>
              <a:prstGeom prst="ellipse">
                <a:avLst/>
              </a:prstGeom>
              <a:solidFill>
                <a:schemeClr val="accent6">
                  <a:lumMod val="75000"/>
                </a:schemeClr>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29" name="角丸四角形 57">
                <a:extLst>
                  <a:ext uri="{FF2B5EF4-FFF2-40B4-BE49-F238E27FC236}">
                    <a16:creationId xmlns:a16="http://schemas.microsoft.com/office/drawing/2014/main" id="{A0F1A14C-8BE5-4DC7-87FF-1D52A9596167}"/>
                  </a:ext>
                </a:extLst>
              </p:cNvPr>
              <p:cNvSpPr/>
              <p:nvPr/>
            </p:nvSpPr>
            <p:spPr>
              <a:xfrm>
                <a:off x="3111526" y="1646029"/>
                <a:ext cx="1677970" cy="786535"/>
              </a:xfrm>
              <a:prstGeom prst="roundRect">
                <a:avLst/>
              </a:prstGeom>
              <a:solidFill>
                <a:schemeClr val="accent6">
                  <a:lumMod val="75000"/>
                </a:schemeClr>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v.5.2</a:t>
                </a:r>
                <a:endParaRPr kumimoji="0" lang="ja-JP" altLang="en-US" sz="1400" b="1" kern="0" dirty="0">
                  <a:solidFill>
                    <a:prstClr val="white"/>
                  </a:solidFill>
                  <a:latin typeface="Calibri"/>
                  <a:ea typeface="Meiryo UI"/>
                </a:endParaRPr>
              </a:p>
            </p:txBody>
          </p:sp>
        </p:grpSp>
        <p:pic>
          <p:nvPicPr>
            <p:cNvPr id="27" name="Picture 2" descr="C:\Users\toa27839.TOA\AppData\Local\Temp\notesEA312D\Bubble_material_noshadow-01.png">
              <a:extLst>
                <a:ext uri="{FF2B5EF4-FFF2-40B4-BE49-F238E27FC236}">
                  <a16:creationId xmlns:a16="http://schemas.microsoft.com/office/drawing/2014/main" id="{F0354970-AAB7-4543-9253-55C99759B085}"/>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2744566" y="931119"/>
              <a:ext cx="2425138" cy="2301962"/>
            </a:xfrm>
            <a:prstGeom prst="rect">
              <a:avLst/>
            </a:prstGeom>
            <a:noFill/>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2844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正方形/長方形 21">
            <a:extLst>
              <a:ext uri="{FF2B5EF4-FFF2-40B4-BE49-F238E27FC236}">
                <a16:creationId xmlns:a16="http://schemas.microsoft.com/office/drawing/2014/main" id="{0D940611-76F4-9DB9-1481-F0A267D5A210}"/>
              </a:ext>
            </a:extLst>
          </p:cNvPr>
          <p:cNvSpPr/>
          <p:nvPr/>
        </p:nvSpPr>
        <p:spPr>
          <a:xfrm>
            <a:off x="5351085" y="975556"/>
            <a:ext cx="3468634" cy="1015657"/>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Remote Microphone</a:t>
            </a:r>
          </a:p>
          <a:p>
            <a:r>
              <a:rPr lang="en-US" altLang="ja-JP" sz="3000" b="1" dirty="0">
                <a:solidFill>
                  <a:schemeClr val="accent6">
                    <a:lumMod val="75000"/>
                  </a:schemeClr>
                </a:solidFill>
                <a:latin typeface="Calibri"/>
                <a:ea typeface="メイリオ" panose="020B0604030504040204" pitchFamily="50" charset="-128"/>
              </a:rPr>
              <a:t>Common</a:t>
            </a:r>
            <a:endParaRPr lang="ja-JP" altLang="en-US" sz="3000" dirty="0">
              <a:solidFill>
                <a:schemeClr val="accent6">
                  <a:lumMod val="75000"/>
                </a:schemeClr>
              </a:solidFill>
              <a:latin typeface="Calibri"/>
            </a:endParaRPr>
          </a:p>
        </p:txBody>
      </p:sp>
      <p:grpSp>
        <p:nvGrpSpPr>
          <p:cNvPr id="81" name="グループ化 80"/>
          <p:cNvGrpSpPr/>
          <p:nvPr/>
        </p:nvGrpSpPr>
        <p:grpSpPr>
          <a:xfrm>
            <a:off x="1612190" y="288183"/>
            <a:ext cx="2053631" cy="1949899"/>
            <a:chOff x="2632733" y="840807"/>
            <a:chExt cx="2667654" cy="2532159"/>
          </a:xfrm>
        </p:grpSpPr>
        <p:grpSp>
          <p:nvGrpSpPr>
            <p:cNvPr id="88" name="グループ化 87"/>
            <p:cNvGrpSpPr/>
            <p:nvPr/>
          </p:nvGrpSpPr>
          <p:grpSpPr>
            <a:xfrm>
              <a:off x="2951391" y="1221263"/>
              <a:ext cx="2030342" cy="1771248"/>
              <a:chOff x="2951391" y="1221263"/>
              <a:chExt cx="2030342" cy="1771248"/>
            </a:xfrm>
          </p:grpSpPr>
          <p:sp>
            <p:nvSpPr>
              <p:cNvPr id="92" name="円/楕円 91"/>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a:solidFill>
                    <a:prstClr val="white"/>
                  </a:solidFill>
                  <a:latin typeface="Meiryo UI"/>
                  <a:ea typeface="Meiryo UI"/>
                </a:endParaRPr>
              </a:p>
            </p:txBody>
          </p:sp>
          <p:sp>
            <p:nvSpPr>
              <p:cNvPr id="93" name="角丸四角形 92"/>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RM</a:t>
                </a:r>
                <a:endParaRPr kumimoji="0" lang="ja-JP" altLang="en-US" sz="3000" b="1" kern="0" dirty="0">
                  <a:solidFill>
                    <a:prstClr val="white"/>
                  </a:solidFill>
                  <a:latin typeface="Calibri"/>
                  <a:ea typeface="Meiryo UI"/>
                </a:endParaRPr>
              </a:p>
            </p:txBody>
          </p:sp>
        </p:grpSp>
        <p:pic>
          <p:nvPicPr>
            <p:cNvPr id="91" name="Picture 2" descr="C:\Users\toa27839.TOA\AppData\Local\Temp\notesEA312D\Bubble_material_noshadow-01.png"/>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grpSp>
        <p:nvGrpSpPr>
          <p:cNvPr id="11" name="グループ化 10"/>
          <p:cNvGrpSpPr/>
          <p:nvPr/>
        </p:nvGrpSpPr>
        <p:grpSpPr>
          <a:xfrm>
            <a:off x="3185961" y="2886704"/>
            <a:ext cx="9979631" cy="3587763"/>
            <a:chOff x="2123728" y="1923678"/>
            <a:chExt cx="6652317" cy="2390858"/>
          </a:xfrm>
        </p:grpSpPr>
        <p:pic>
          <p:nvPicPr>
            <p:cNvPr id="2054" name="Picture 6" descr="http://www.toa-products.com/preview/rm-210f_pn1j.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3728" y="3674354"/>
              <a:ext cx="640182" cy="640182"/>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H:\TCL\Products\Products data\VX\VX-3000\Photo\VX-3000 ph2\VX-3000 Bilder\RM-300X_RM 210F.jpg"/>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187846" y="1923678"/>
              <a:ext cx="1599193" cy="1329665"/>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グループ化 9"/>
            <p:cNvGrpSpPr/>
            <p:nvPr/>
          </p:nvGrpSpPr>
          <p:grpSpPr>
            <a:xfrm>
              <a:off x="5736939" y="2005027"/>
              <a:ext cx="1684580" cy="1348529"/>
              <a:chOff x="2843809" y="2806680"/>
              <a:chExt cx="1684580" cy="1348529"/>
            </a:xfrm>
          </p:grpSpPr>
          <p:pic>
            <p:nvPicPr>
              <p:cNvPr id="2051" name="Picture 3" descr="H:\TCL\Products\Products data\VX\VX-2000\Pict\rm200xf_pn1e.jp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a:stretch/>
            </p:blipFill>
            <p:spPr bwMode="auto">
              <a:xfrm>
                <a:off x="2843809" y="2859782"/>
                <a:ext cx="871198" cy="1295427"/>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CL\Products\Products data\VM\VM-3000\Pict\rm320f_pf1e.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3715535" y="2806680"/>
                <a:ext cx="812854" cy="1075591"/>
              </a:xfrm>
              <a:prstGeom prst="rect">
                <a:avLst/>
              </a:prstGeom>
              <a:noFill/>
              <a:extLst>
                <a:ext uri="{909E8E84-426E-40DD-AFC4-6F175D3DCCD1}">
                  <a14:hiddenFill xmlns:a14="http://schemas.microsoft.com/office/drawing/2010/main">
                    <a:solidFill>
                      <a:srgbClr val="FFFFFF"/>
                    </a:solidFill>
                  </a14:hiddenFill>
                </a:ext>
              </a:extLst>
            </p:spPr>
          </p:pic>
        </p:grpSp>
        <p:sp>
          <p:nvSpPr>
            <p:cNvPr id="14" name="正方形/長方形 13"/>
            <p:cNvSpPr/>
            <p:nvPr/>
          </p:nvSpPr>
          <p:spPr>
            <a:xfrm>
              <a:off x="2146038" y="3169316"/>
              <a:ext cx="1419862" cy="410189"/>
            </a:xfrm>
            <a:prstGeom prst="rect">
              <a:avLst/>
            </a:prstGeom>
            <a:effectLst>
              <a:outerShdw blurRad="50800" dist="38100" dir="8100000" algn="tr" rotWithShape="0">
                <a:prstClr val="black">
                  <a:alpha val="40000"/>
                </a:prstClr>
              </a:outerShdw>
            </a:effectLst>
          </p:spPr>
          <p:txBody>
            <a:bodyPr wrap="none" lIns="60945" tIns="30472" rIns="60945" bIns="30472">
              <a:spAutoFit/>
            </a:bodyPr>
            <a:lstStyle/>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General Microphone</a:t>
              </a:r>
            </a:p>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RM-300X &amp; RM-210F</a:t>
              </a:r>
              <a:endParaRPr lang="ja-JP" altLang="en-US" dirty="0">
                <a:solidFill>
                  <a:srgbClr val="5F5F5F"/>
                </a:solidFill>
                <a:latin typeface="Calibri"/>
              </a:endParaRPr>
            </a:p>
          </p:txBody>
        </p:sp>
        <p:sp>
          <p:nvSpPr>
            <p:cNvPr id="15" name="正方形/長方形 14"/>
            <p:cNvSpPr/>
            <p:nvPr/>
          </p:nvSpPr>
          <p:spPr>
            <a:xfrm>
              <a:off x="5664931" y="3173214"/>
              <a:ext cx="1507013" cy="410189"/>
            </a:xfrm>
            <a:prstGeom prst="rect">
              <a:avLst/>
            </a:prstGeom>
            <a:effectLst>
              <a:outerShdw blurRad="50800" dist="38100" dir="8100000" algn="tr" rotWithShape="0">
                <a:prstClr val="black">
                  <a:alpha val="40000"/>
                </a:prstClr>
              </a:outerShdw>
            </a:effectLst>
          </p:spPr>
          <p:txBody>
            <a:bodyPr wrap="none" lIns="60945" tIns="30472" rIns="60945" bIns="30472">
              <a:spAutoFit/>
            </a:bodyPr>
            <a:lstStyle/>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Fireman’s Microphone</a:t>
              </a:r>
            </a:p>
            <a:p>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RM-200SF &amp; RM-320F</a:t>
              </a:r>
              <a:endParaRPr lang="ja-JP" altLang="en-US" dirty="0">
                <a:solidFill>
                  <a:srgbClr val="5F5F5F"/>
                </a:solidFill>
                <a:latin typeface="Calibri"/>
              </a:endParaRPr>
            </a:p>
          </p:txBody>
        </p:sp>
        <p:pic>
          <p:nvPicPr>
            <p:cNvPr id="16" name="Picture 4" descr="H:\TCL\Products\Products data\VM\VM-3000\Pict\rm320f_pf1e.jp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5822128" y="3750298"/>
              <a:ext cx="406427" cy="537796"/>
            </a:xfrm>
            <a:prstGeom prst="rect">
              <a:avLst/>
            </a:prstGeom>
            <a:noFill/>
            <a:extLst>
              <a:ext uri="{909E8E84-426E-40DD-AFC4-6F175D3DCCD1}">
                <a14:hiddenFill xmlns:a14="http://schemas.microsoft.com/office/drawing/2010/main">
                  <a:solidFill>
                    <a:srgbClr val="FFFFFF"/>
                  </a:solidFill>
                </a14:hiddenFill>
              </a:ext>
            </a:extLst>
          </p:spPr>
        </p:pic>
        <p:sp>
          <p:nvSpPr>
            <p:cNvPr id="19" name="正方形/長方形 18"/>
            <p:cNvSpPr/>
            <p:nvPr/>
          </p:nvSpPr>
          <p:spPr>
            <a:xfrm>
              <a:off x="2586428" y="3939902"/>
              <a:ext cx="2260679" cy="225599"/>
            </a:xfrm>
            <a:prstGeom prst="rect">
              <a:avLst/>
            </a:prstGeom>
          </p:spPr>
          <p:txBody>
            <a:bodyPr wrap="none" lIns="60945" tIns="30472" rIns="60945" bIns="30472">
              <a:spAutoFit/>
            </a:bodyPr>
            <a:lstStyle/>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MAX: 7unit </a:t>
              </a:r>
              <a:r>
                <a:rPr lang="en-US" altLang="ja-JP" sz="1600" dirty="0">
                  <a:solidFill>
                    <a:srgbClr val="FFFFFF">
                      <a:lumMod val="50000"/>
                    </a:srgbClr>
                  </a:solidFill>
                  <a:latin typeface="Calibri"/>
                  <a:ea typeface="メイリオ" panose="020B0604030504040204" pitchFamily="50" charset="-128"/>
                  <a:cs typeface="メイリオ" panose="020B0604030504040204" pitchFamily="50" charset="-128"/>
                </a:rPr>
                <a:t>(70 keys) / 1unit RM-300X</a:t>
              </a:r>
              <a:endParaRPr lang="ja-JP" altLang="en-US" sz="1600" dirty="0">
                <a:solidFill>
                  <a:srgbClr val="5F5F5F"/>
                </a:solidFill>
                <a:latin typeface="Calibri"/>
              </a:endParaRPr>
            </a:p>
          </p:txBody>
        </p:sp>
        <p:sp>
          <p:nvSpPr>
            <p:cNvPr id="12" name="角丸四角形 11"/>
            <p:cNvSpPr/>
            <p:nvPr/>
          </p:nvSpPr>
          <p:spPr>
            <a:xfrm>
              <a:off x="7465131" y="2091494"/>
              <a:ext cx="513476" cy="217892"/>
            </a:xfrm>
            <a:prstGeom prst="roundRect">
              <a:avLst/>
            </a:prstGeom>
            <a:solidFill>
              <a:srgbClr val="FF0000"/>
            </a:solidFill>
          </p:spPr>
          <p:style>
            <a:lnRef idx="0">
              <a:schemeClr val="accent3"/>
            </a:lnRef>
            <a:fillRef idx="3">
              <a:schemeClr val="accent3"/>
            </a:fillRef>
            <a:effectRef idx="3">
              <a:schemeClr val="accent3"/>
            </a:effectRef>
            <a:fontRef idx="minor">
              <a:schemeClr val="lt1"/>
            </a:fontRef>
          </p:style>
          <p:txBody>
            <a:bodyPr rtlCol="0" anchor="ctr"/>
            <a:lstStyle/>
            <a:p>
              <a:pPr algn="ctr"/>
              <a:r>
                <a:rPr lang="en-US" altLang="ja-JP" dirty="0">
                  <a:solidFill>
                    <a:srgbClr val="FFFFFF"/>
                  </a:solidFill>
                </a:rPr>
                <a:t>EMG</a:t>
              </a:r>
              <a:endParaRPr lang="ja-JP" altLang="en-US" dirty="0">
                <a:solidFill>
                  <a:srgbClr val="FFFFFF"/>
                </a:solidFill>
              </a:endParaRPr>
            </a:p>
          </p:txBody>
        </p:sp>
        <p:sp>
          <p:nvSpPr>
            <p:cNvPr id="27" name="角丸四角形 26"/>
            <p:cNvSpPr/>
            <p:nvPr/>
          </p:nvSpPr>
          <p:spPr>
            <a:xfrm>
              <a:off x="3713859" y="2195373"/>
              <a:ext cx="513476" cy="217892"/>
            </a:xfrm>
            <a:prstGeom prst="roundRect">
              <a:avLst/>
            </a:prstGeom>
            <a:solidFill>
              <a:srgbClr val="FF0000"/>
            </a:solidFill>
          </p:spPr>
          <p:style>
            <a:lnRef idx="0">
              <a:schemeClr val="accent3"/>
            </a:lnRef>
            <a:fillRef idx="3">
              <a:schemeClr val="accent3"/>
            </a:fillRef>
            <a:effectRef idx="3">
              <a:schemeClr val="accent3"/>
            </a:effectRef>
            <a:fontRef idx="minor">
              <a:schemeClr val="lt1"/>
            </a:fontRef>
          </p:style>
          <p:txBody>
            <a:bodyPr rtlCol="0" anchor="ctr"/>
            <a:lstStyle/>
            <a:p>
              <a:pPr algn="ctr"/>
              <a:r>
                <a:rPr lang="en-US" altLang="ja-JP" dirty="0">
                  <a:solidFill>
                    <a:srgbClr val="FFFFFF"/>
                  </a:solidFill>
                </a:rPr>
                <a:t>EMG</a:t>
              </a:r>
              <a:endParaRPr lang="ja-JP" altLang="en-US" dirty="0">
                <a:solidFill>
                  <a:srgbClr val="FFFFFF"/>
                </a:solidFill>
              </a:endParaRPr>
            </a:p>
          </p:txBody>
        </p:sp>
        <p:sp>
          <p:nvSpPr>
            <p:cNvPr id="28" name="角丸四角形 27"/>
            <p:cNvSpPr/>
            <p:nvPr/>
          </p:nvSpPr>
          <p:spPr>
            <a:xfrm>
              <a:off x="4239787" y="2195373"/>
              <a:ext cx="513476" cy="217892"/>
            </a:xfrm>
            <a:prstGeom prst="roundRect">
              <a:avLst/>
            </a:prstGeom>
            <a:solidFill>
              <a:srgbClr val="0070C0"/>
            </a:solidFill>
          </p:spPr>
          <p:style>
            <a:lnRef idx="0">
              <a:schemeClr val="accent5"/>
            </a:lnRef>
            <a:fillRef idx="3">
              <a:schemeClr val="accent5"/>
            </a:fillRef>
            <a:effectRef idx="3">
              <a:schemeClr val="accent5"/>
            </a:effectRef>
            <a:fontRef idx="minor">
              <a:schemeClr val="lt1"/>
            </a:fontRef>
          </p:style>
          <p:txBody>
            <a:bodyPr lIns="0" rIns="0" rtlCol="0" anchor="ctr"/>
            <a:lstStyle/>
            <a:p>
              <a:pPr algn="ctr"/>
              <a:r>
                <a:rPr lang="en-US" altLang="ja-JP" dirty="0">
                  <a:solidFill>
                    <a:srgbClr val="FFFFFF"/>
                  </a:solidFill>
                </a:rPr>
                <a:t>General</a:t>
              </a:r>
              <a:endParaRPr lang="ja-JP" altLang="en-US" dirty="0">
                <a:solidFill>
                  <a:srgbClr val="FFFFFF"/>
                </a:solidFill>
              </a:endParaRPr>
            </a:p>
          </p:txBody>
        </p:sp>
        <p:sp>
          <p:nvSpPr>
            <p:cNvPr id="29" name="正方形/長方形 28"/>
            <p:cNvSpPr/>
            <p:nvPr/>
          </p:nvSpPr>
          <p:spPr>
            <a:xfrm>
              <a:off x="3736919" y="2571750"/>
              <a:ext cx="1355341" cy="615537"/>
            </a:xfrm>
            <a:prstGeom prst="rect">
              <a:avLst/>
            </a:prstGeom>
          </p:spPr>
          <p:txBody>
            <a:bodyPr wrap="none" lIns="60945" tIns="30472" rIns="60945" bIns="30472">
              <a:spAutoFit/>
            </a:bodyPr>
            <a:lstStyle/>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PTT/Lock selectable</a:t>
              </a:r>
            </a:p>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4 kind chimes</a:t>
              </a:r>
            </a:p>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1ch AUX input</a:t>
              </a:r>
              <a:endParaRPr lang="ja-JP" altLang="en-US" dirty="0">
                <a:solidFill>
                  <a:srgbClr val="5F5F5F"/>
                </a:solidFill>
                <a:latin typeface="Calibri"/>
              </a:endParaRPr>
            </a:p>
          </p:txBody>
        </p:sp>
        <p:sp>
          <p:nvSpPr>
            <p:cNvPr id="30" name="正方形/長方形 29"/>
            <p:cNvSpPr/>
            <p:nvPr/>
          </p:nvSpPr>
          <p:spPr>
            <a:xfrm>
              <a:off x="7465131" y="2592082"/>
              <a:ext cx="1310914" cy="410189"/>
            </a:xfrm>
            <a:prstGeom prst="rect">
              <a:avLst/>
            </a:prstGeom>
          </p:spPr>
          <p:txBody>
            <a:bodyPr wrap="none" lIns="60945" tIns="30472" rIns="60945" bIns="30472">
              <a:spAutoFit/>
            </a:bodyPr>
            <a:lstStyle/>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PTT/Lock selectable</a:t>
              </a:r>
            </a:p>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4 kind chimes</a:t>
              </a:r>
              <a:endParaRPr lang="ja-JP" altLang="en-US" dirty="0">
                <a:solidFill>
                  <a:srgbClr val="5F5F5F"/>
                </a:solidFill>
                <a:latin typeface="Calibri"/>
              </a:endParaRPr>
            </a:p>
          </p:txBody>
        </p:sp>
        <p:sp>
          <p:nvSpPr>
            <p:cNvPr id="31" name="正方形/長方形 30"/>
            <p:cNvSpPr/>
            <p:nvPr/>
          </p:nvSpPr>
          <p:spPr>
            <a:xfrm>
              <a:off x="6277150" y="3939901"/>
              <a:ext cx="2316243" cy="225599"/>
            </a:xfrm>
            <a:prstGeom prst="rect">
              <a:avLst/>
            </a:prstGeom>
          </p:spPr>
          <p:txBody>
            <a:bodyPr wrap="none" lIns="60945" tIns="30472" rIns="60945" bIns="30472">
              <a:spAutoFit/>
            </a:bodyPr>
            <a:lstStyle/>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MAX: 4unit </a:t>
              </a:r>
              <a:r>
                <a:rPr lang="en-US" altLang="ja-JP" sz="1600" dirty="0">
                  <a:solidFill>
                    <a:srgbClr val="FFFFFF">
                      <a:lumMod val="50000"/>
                    </a:srgbClr>
                  </a:solidFill>
                  <a:latin typeface="Calibri"/>
                  <a:ea typeface="メイリオ" panose="020B0604030504040204" pitchFamily="50" charset="-128"/>
                  <a:cs typeface="メイリオ" panose="020B0604030504040204" pitchFamily="50" charset="-128"/>
                </a:rPr>
                <a:t>(80 keys) / 1unit RM-200SF</a:t>
              </a:r>
              <a:endParaRPr lang="ja-JP" altLang="en-US" sz="1600" dirty="0">
                <a:solidFill>
                  <a:srgbClr val="5F5F5F"/>
                </a:solidFill>
                <a:latin typeface="Calibri"/>
              </a:endParaRPr>
            </a:p>
          </p:txBody>
        </p:sp>
      </p:grpSp>
      <p:sp>
        <p:nvSpPr>
          <p:cNvPr id="79" name="正方形/長方形 78"/>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pic>
        <p:nvPicPr>
          <p:cNvPr id="89" name="Picture 5"/>
          <p:cNvPicPr>
            <a:picLocks noChangeAspect="1" noChangeArrowheads="1"/>
          </p:cNvPicPr>
          <p:nvPr/>
        </p:nvPicPr>
        <p:blipFill>
          <a:blip r:embed="rId8"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2" name="Picture 3"/>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17470" y="1779142"/>
            <a:ext cx="365435" cy="47409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83" name="グループ化 82"/>
          <p:cNvGrpSpPr/>
          <p:nvPr/>
        </p:nvGrpSpPr>
        <p:grpSpPr>
          <a:xfrm>
            <a:off x="3712519" y="2136845"/>
            <a:ext cx="549985" cy="440398"/>
            <a:chOff x="2843809" y="2806680"/>
            <a:chExt cx="1684580" cy="1348529"/>
          </a:xfrm>
        </p:grpSpPr>
        <p:pic>
          <p:nvPicPr>
            <p:cNvPr id="84" name="Picture 3" descr="H:\TCL\Products\Products data\VX\VX-2000\Pict\rm200xf_pn1e.jpg"/>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a:stretch/>
          </p:blipFill>
          <p:spPr bwMode="auto">
            <a:xfrm>
              <a:off x="2843809" y="2859782"/>
              <a:ext cx="871198" cy="1295427"/>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4" descr="H:\TCL\Products\Products data\VM\VM-3000\Pict\rm320f_pf1e.jpg"/>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a:stretch/>
          </p:blipFill>
          <p:spPr bwMode="auto">
            <a:xfrm>
              <a:off x="3715535" y="2806680"/>
              <a:ext cx="812854" cy="1075591"/>
            </a:xfrm>
            <a:prstGeom prst="rect">
              <a:avLst/>
            </a:prstGeom>
            <a:noFill/>
            <a:extLst>
              <a:ext uri="{909E8E84-426E-40DD-AFC4-6F175D3DCCD1}">
                <a14:hiddenFill xmlns:a14="http://schemas.microsoft.com/office/drawing/2010/main">
                  <a:solidFill>
                    <a:srgbClr val="FFFFFF"/>
                  </a:solidFill>
                </a14:hiddenFill>
              </a:ext>
            </a:extLst>
          </p:spPr>
        </p:pic>
      </p:grpSp>
      <p:sp>
        <p:nvSpPr>
          <p:cNvPr id="13" name="正方形/長方形 12"/>
          <p:cNvSpPr/>
          <p:nvPr/>
        </p:nvSpPr>
        <p:spPr>
          <a:xfrm>
            <a:off x="1620880" y="2573395"/>
            <a:ext cx="12096709" cy="4955889"/>
          </a:xfrm>
          <a:prstGeom prst="rect">
            <a:avLst/>
          </a:prstGeom>
          <a:solidFill>
            <a:schemeClr val="bg1">
              <a:alpha val="95000"/>
            </a:schemeClr>
          </a:solidFill>
          <a:ln>
            <a:solidFill>
              <a:schemeClr val="accent6">
                <a:lumMod val="75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a:p>
        </p:txBody>
      </p:sp>
      <p:pic>
        <p:nvPicPr>
          <p:cNvPr id="57" name="Picture 8" descr="H:\TCL\Products\Products data\VX\VX-3000\Photo\VX-3000 ph2\VX-3000 Bilder\VX-3004F_back.jpg"/>
          <p:cNvPicPr>
            <a:picLocks noChangeAspect="1" noChangeArrowheads="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570853" y="3171149"/>
            <a:ext cx="3866719" cy="1228698"/>
          </a:xfrm>
          <a:prstGeom prst="rect">
            <a:avLst/>
          </a:prstGeom>
          <a:noFill/>
          <a:extLst>
            <a:ext uri="{909E8E84-426E-40DD-AFC4-6F175D3DCCD1}">
              <a14:hiddenFill xmlns:a14="http://schemas.microsoft.com/office/drawing/2010/main">
                <a:solidFill>
                  <a:srgbClr val="FFFFFF"/>
                </a:solidFill>
              </a14:hiddenFill>
            </a:ext>
          </a:extLst>
        </p:spPr>
      </p:pic>
      <p:sp>
        <p:nvSpPr>
          <p:cNvPr id="58" name="フリーフォーム 57"/>
          <p:cNvSpPr/>
          <p:nvPr/>
        </p:nvSpPr>
        <p:spPr>
          <a:xfrm>
            <a:off x="8887854" y="4110862"/>
            <a:ext cx="4096224" cy="400215"/>
          </a:xfrm>
          <a:custGeom>
            <a:avLst/>
            <a:gdLst>
              <a:gd name="connsiteX0" fmla="*/ 2730500 w 2730500"/>
              <a:gd name="connsiteY0" fmla="*/ 0 h 266700"/>
              <a:gd name="connsiteX1" fmla="*/ 2730500 w 2730500"/>
              <a:gd name="connsiteY1" fmla="*/ 266700 h 266700"/>
              <a:gd name="connsiteX2" fmla="*/ 158750 w 2730500"/>
              <a:gd name="connsiteY2" fmla="*/ 266700 h 266700"/>
              <a:gd name="connsiteX3" fmla="*/ 0 w 2730500"/>
              <a:gd name="connsiteY3" fmla="*/ 139700 h 266700"/>
            </a:gdLst>
            <a:ahLst/>
            <a:cxnLst>
              <a:cxn ang="0">
                <a:pos x="connsiteX0" y="connsiteY0"/>
              </a:cxn>
              <a:cxn ang="0">
                <a:pos x="connsiteX1" y="connsiteY1"/>
              </a:cxn>
              <a:cxn ang="0">
                <a:pos x="connsiteX2" y="connsiteY2"/>
              </a:cxn>
              <a:cxn ang="0">
                <a:pos x="connsiteX3" y="connsiteY3"/>
              </a:cxn>
            </a:cxnLst>
            <a:rect l="l" t="t" r="r" b="b"/>
            <a:pathLst>
              <a:path w="2730500" h="266700">
                <a:moveTo>
                  <a:pt x="2730500" y="0"/>
                </a:moveTo>
                <a:lnTo>
                  <a:pt x="2730500" y="266700"/>
                </a:lnTo>
                <a:lnTo>
                  <a:pt x="158750" y="266700"/>
                </a:lnTo>
                <a:lnTo>
                  <a:pt x="0" y="13970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フリーフォーム 58"/>
          <p:cNvSpPr/>
          <p:nvPr/>
        </p:nvSpPr>
        <p:spPr>
          <a:xfrm>
            <a:off x="2768823" y="4264473"/>
            <a:ext cx="3454945" cy="1302873"/>
          </a:xfrm>
          <a:custGeom>
            <a:avLst/>
            <a:gdLst>
              <a:gd name="connsiteX0" fmla="*/ 0 w 387350"/>
              <a:gd name="connsiteY0" fmla="*/ 82550 h 203200"/>
              <a:gd name="connsiteX1" fmla="*/ 241300 w 387350"/>
              <a:gd name="connsiteY1" fmla="*/ 203200 h 203200"/>
              <a:gd name="connsiteX2" fmla="*/ 247650 w 387350"/>
              <a:gd name="connsiteY2" fmla="*/ 0 h 203200"/>
              <a:gd name="connsiteX3" fmla="*/ 387350 w 387350"/>
              <a:gd name="connsiteY3" fmla="*/ 0 h 203200"/>
              <a:gd name="connsiteX0" fmla="*/ 0 w 950620"/>
              <a:gd name="connsiteY0" fmla="*/ 0 h 325475"/>
              <a:gd name="connsiteX1" fmla="*/ 804570 w 950620"/>
              <a:gd name="connsiteY1" fmla="*/ 325475 h 325475"/>
              <a:gd name="connsiteX2" fmla="*/ 810920 w 950620"/>
              <a:gd name="connsiteY2" fmla="*/ 122275 h 325475"/>
              <a:gd name="connsiteX3" fmla="*/ 950620 w 950620"/>
              <a:gd name="connsiteY3" fmla="*/ 122275 h 325475"/>
              <a:gd name="connsiteX0" fmla="*/ 0 w 950620"/>
              <a:gd name="connsiteY0" fmla="*/ 0 h 325475"/>
              <a:gd name="connsiteX1" fmla="*/ 557194 w 950620"/>
              <a:gd name="connsiteY1" fmla="*/ 132131 h 325475"/>
              <a:gd name="connsiteX2" fmla="*/ 804570 w 950620"/>
              <a:gd name="connsiteY2" fmla="*/ 325475 h 325475"/>
              <a:gd name="connsiteX3" fmla="*/ 810920 w 950620"/>
              <a:gd name="connsiteY3" fmla="*/ 122275 h 325475"/>
              <a:gd name="connsiteX4" fmla="*/ 950620 w 950620"/>
              <a:gd name="connsiteY4" fmla="*/ 122275 h 325475"/>
              <a:gd name="connsiteX0" fmla="*/ 0 w 1030550"/>
              <a:gd name="connsiteY0" fmla="*/ 0 h 264728"/>
              <a:gd name="connsiteX1" fmla="*/ 637124 w 1030550"/>
              <a:gd name="connsiteY1" fmla="*/ 71384 h 264728"/>
              <a:gd name="connsiteX2" fmla="*/ 884500 w 1030550"/>
              <a:gd name="connsiteY2" fmla="*/ 264728 h 264728"/>
              <a:gd name="connsiteX3" fmla="*/ 890850 w 1030550"/>
              <a:gd name="connsiteY3" fmla="*/ 61528 h 264728"/>
              <a:gd name="connsiteX4" fmla="*/ 1030550 w 1030550"/>
              <a:gd name="connsiteY4" fmla="*/ 61528 h 264728"/>
              <a:gd name="connsiteX0" fmla="*/ 0 w 1030550"/>
              <a:gd name="connsiteY0" fmla="*/ 8027 h 272755"/>
              <a:gd name="connsiteX1" fmla="*/ 121300 w 1030550"/>
              <a:gd name="connsiteY1" fmla="*/ 3725 h 272755"/>
              <a:gd name="connsiteX2" fmla="*/ 637124 w 1030550"/>
              <a:gd name="connsiteY2" fmla="*/ 79411 h 272755"/>
              <a:gd name="connsiteX3" fmla="*/ 884500 w 1030550"/>
              <a:gd name="connsiteY3" fmla="*/ 272755 h 272755"/>
              <a:gd name="connsiteX4" fmla="*/ 890850 w 1030550"/>
              <a:gd name="connsiteY4" fmla="*/ 69555 h 272755"/>
              <a:gd name="connsiteX5" fmla="*/ 1030550 w 1030550"/>
              <a:gd name="connsiteY5" fmla="*/ 69555 h 272755"/>
              <a:gd name="connsiteX0" fmla="*/ 0 w 967289"/>
              <a:gd name="connsiteY0" fmla="*/ 8027 h 932197"/>
              <a:gd name="connsiteX1" fmla="*/ 121300 w 967289"/>
              <a:gd name="connsiteY1" fmla="*/ 3725 h 932197"/>
              <a:gd name="connsiteX2" fmla="*/ 637124 w 967289"/>
              <a:gd name="connsiteY2" fmla="*/ 79411 h 932197"/>
              <a:gd name="connsiteX3" fmla="*/ 884500 w 967289"/>
              <a:gd name="connsiteY3" fmla="*/ 272755 h 932197"/>
              <a:gd name="connsiteX4" fmla="*/ 890850 w 967289"/>
              <a:gd name="connsiteY4" fmla="*/ 69555 h 932197"/>
              <a:gd name="connsiteX5" fmla="*/ 967289 w 967289"/>
              <a:gd name="connsiteY5" fmla="*/ 932197 h 932197"/>
              <a:gd name="connsiteX0" fmla="*/ 0 w 967289"/>
              <a:gd name="connsiteY0" fmla="*/ 8027 h 932197"/>
              <a:gd name="connsiteX1" fmla="*/ 121300 w 967289"/>
              <a:gd name="connsiteY1" fmla="*/ 3725 h 932197"/>
              <a:gd name="connsiteX2" fmla="*/ 637124 w 967289"/>
              <a:gd name="connsiteY2" fmla="*/ 79411 h 932197"/>
              <a:gd name="connsiteX3" fmla="*/ 884500 w 967289"/>
              <a:gd name="connsiteY3" fmla="*/ 272755 h 932197"/>
              <a:gd name="connsiteX4" fmla="*/ 936858 w 967289"/>
              <a:gd name="connsiteY4" fmla="*/ 247834 h 932197"/>
              <a:gd name="connsiteX5" fmla="*/ 967289 w 967289"/>
              <a:gd name="connsiteY5" fmla="*/ 932197 h 932197"/>
              <a:gd name="connsiteX0" fmla="*/ 0 w 967289"/>
              <a:gd name="connsiteY0" fmla="*/ 8027 h 932197"/>
              <a:gd name="connsiteX1" fmla="*/ 121300 w 967289"/>
              <a:gd name="connsiteY1" fmla="*/ 3725 h 932197"/>
              <a:gd name="connsiteX2" fmla="*/ 637124 w 967289"/>
              <a:gd name="connsiteY2" fmla="*/ 79411 h 932197"/>
              <a:gd name="connsiteX3" fmla="*/ 884500 w 967289"/>
              <a:gd name="connsiteY3" fmla="*/ 272755 h 932197"/>
              <a:gd name="connsiteX4" fmla="*/ 967289 w 967289"/>
              <a:gd name="connsiteY4" fmla="*/ 932197 h 932197"/>
              <a:gd name="connsiteX0" fmla="*/ 0 w 967289"/>
              <a:gd name="connsiteY0" fmla="*/ 8027 h 932197"/>
              <a:gd name="connsiteX1" fmla="*/ 121300 w 967289"/>
              <a:gd name="connsiteY1" fmla="*/ 3725 h 932197"/>
              <a:gd name="connsiteX2" fmla="*/ 637124 w 967289"/>
              <a:gd name="connsiteY2" fmla="*/ 79411 h 932197"/>
              <a:gd name="connsiteX3" fmla="*/ 959262 w 967289"/>
              <a:gd name="connsiteY3" fmla="*/ 238249 h 932197"/>
              <a:gd name="connsiteX4" fmla="*/ 967289 w 967289"/>
              <a:gd name="connsiteY4" fmla="*/ 932197 h 932197"/>
              <a:gd name="connsiteX0" fmla="*/ 0 w 1890654"/>
              <a:gd name="connsiteY0" fmla="*/ 482468 h 949438"/>
              <a:gd name="connsiteX1" fmla="*/ 1044665 w 1890654"/>
              <a:gd name="connsiteY1" fmla="*/ 20966 h 949438"/>
              <a:gd name="connsiteX2" fmla="*/ 1560489 w 1890654"/>
              <a:gd name="connsiteY2" fmla="*/ 96652 h 949438"/>
              <a:gd name="connsiteX3" fmla="*/ 1882627 w 1890654"/>
              <a:gd name="connsiteY3" fmla="*/ 255490 h 949438"/>
              <a:gd name="connsiteX4" fmla="*/ 1890654 w 1890654"/>
              <a:gd name="connsiteY4" fmla="*/ 949438 h 949438"/>
              <a:gd name="connsiteX0" fmla="*/ 0 w 1890654"/>
              <a:gd name="connsiteY0" fmla="*/ 389356 h 856326"/>
              <a:gd name="connsiteX1" fmla="*/ 193018 w 1890654"/>
              <a:gd name="connsiteY1" fmla="*/ 331266 h 856326"/>
              <a:gd name="connsiteX2" fmla="*/ 1560489 w 1890654"/>
              <a:gd name="connsiteY2" fmla="*/ 3540 h 856326"/>
              <a:gd name="connsiteX3" fmla="*/ 1882627 w 1890654"/>
              <a:gd name="connsiteY3" fmla="*/ 162378 h 856326"/>
              <a:gd name="connsiteX4" fmla="*/ 1890654 w 1890654"/>
              <a:gd name="connsiteY4" fmla="*/ 856326 h 856326"/>
              <a:gd name="connsiteX0" fmla="*/ 0 w 1890654"/>
              <a:gd name="connsiteY0" fmla="*/ 226978 h 693948"/>
              <a:gd name="connsiteX1" fmla="*/ 193018 w 1890654"/>
              <a:gd name="connsiteY1" fmla="*/ 168888 h 693948"/>
              <a:gd name="connsiteX2" fmla="*/ 717807 w 1890654"/>
              <a:gd name="connsiteY2" fmla="*/ 226645 h 693948"/>
              <a:gd name="connsiteX3" fmla="*/ 1882627 w 1890654"/>
              <a:gd name="connsiteY3" fmla="*/ 0 h 693948"/>
              <a:gd name="connsiteX4" fmla="*/ 1890654 w 1890654"/>
              <a:gd name="connsiteY4" fmla="*/ 693948 h 693948"/>
              <a:gd name="connsiteX0" fmla="*/ 0 w 1890654"/>
              <a:gd name="connsiteY0" fmla="*/ 226978 h 693948"/>
              <a:gd name="connsiteX1" fmla="*/ 246806 w 1890654"/>
              <a:gd name="connsiteY1" fmla="*/ 141994 h 693948"/>
              <a:gd name="connsiteX2" fmla="*/ 717807 w 1890654"/>
              <a:gd name="connsiteY2" fmla="*/ 226645 h 693948"/>
              <a:gd name="connsiteX3" fmla="*/ 1882627 w 1890654"/>
              <a:gd name="connsiteY3" fmla="*/ 0 h 693948"/>
              <a:gd name="connsiteX4" fmla="*/ 1890654 w 1890654"/>
              <a:gd name="connsiteY4" fmla="*/ 693948 h 693948"/>
              <a:gd name="connsiteX0" fmla="*/ 0 w 1890654"/>
              <a:gd name="connsiteY0" fmla="*/ 401255 h 868225"/>
              <a:gd name="connsiteX1" fmla="*/ 246806 w 1890654"/>
              <a:gd name="connsiteY1" fmla="*/ 316271 h 868225"/>
              <a:gd name="connsiteX2" fmla="*/ 717807 w 1890654"/>
              <a:gd name="connsiteY2" fmla="*/ 400922 h 868225"/>
              <a:gd name="connsiteX3" fmla="*/ 1193368 w 1890654"/>
              <a:gd name="connsiteY3" fmla="*/ 0 h 868225"/>
              <a:gd name="connsiteX4" fmla="*/ 1882627 w 1890654"/>
              <a:gd name="connsiteY4" fmla="*/ 174277 h 868225"/>
              <a:gd name="connsiteX5" fmla="*/ 1890654 w 1890654"/>
              <a:gd name="connsiteY5" fmla="*/ 868225 h 868225"/>
              <a:gd name="connsiteX0" fmla="*/ 0 w 1890654"/>
              <a:gd name="connsiteY0" fmla="*/ 401255 h 868225"/>
              <a:gd name="connsiteX1" fmla="*/ 246806 w 1890654"/>
              <a:gd name="connsiteY1" fmla="*/ 316271 h 868225"/>
              <a:gd name="connsiteX2" fmla="*/ 717807 w 1890654"/>
              <a:gd name="connsiteY2" fmla="*/ 400922 h 868225"/>
              <a:gd name="connsiteX3" fmla="*/ 1130615 w 1890654"/>
              <a:gd name="connsiteY3" fmla="*/ 502024 h 868225"/>
              <a:gd name="connsiteX4" fmla="*/ 1193368 w 1890654"/>
              <a:gd name="connsiteY4" fmla="*/ 0 h 868225"/>
              <a:gd name="connsiteX5" fmla="*/ 1882627 w 1890654"/>
              <a:gd name="connsiteY5" fmla="*/ 174277 h 868225"/>
              <a:gd name="connsiteX6" fmla="*/ 1890654 w 1890654"/>
              <a:gd name="connsiteY6" fmla="*/ 868225 h 868225"/>
              <a:gd name="connsiteX0" fmla="*/ 0 w 1890654"/>
              <a:gd name="connsiteY0" fmla="*/ 401255 h 868225"/>
              <a:gd name="connsiteX1" fmla="*/ 246806 w 1890654"/>
              <a:gd name="connsiteY1" fmla="*/ 316271 h 868225"/>
              <a:gd name="connsiteX2" fmla="*/ 717807 w 1890654"/>
              <a:gd name="connsiteY2" fmla="*/ 400922 h 868225"/>
              <a:gd name="connsiteX3" fmla="*/ 1130615 w 1890654"/>
              <a:gd name="connsiteY3" fmla="*/ 502024 h 868225"/>
              <a:gd name="connsiteX4" fmla="*/ 933391 w 1890654"/>
              <a:gd name="connsiteY4" fmla="*/ 125507 h 868225"/>
              <a:gd name="connsiteX5" fmla="*/ 1193368 w 1890654"/>
              <a:gd name="connsiteY5" fmla="*/ 0 h 868225"/>
              <a:gd name="connsiteX6" fmla="*/ 1882627 w 1890654"/>
              <a:gd name="connsiteY6" fmla="*/ 174277 h 868225"/>
              <a:gd name="connsiteX7" fmla="*/ 1890654 w 1890654"/>
              <a:gd name="connsiteY7" fmla="*/ 868225 h 868225"/>
              <a:gd name="connsiteX0" fmla="*/ 0 w 1890654"/>
              <a:gd name="connsiteY0" fmla="*/ 401255 h 868225"/>
              <a:gd name="connsiteX1" fmla="*/ 246806 w 1890654"/>
              <a:gd name="connsiteY1" fmla="*/ 316271 h 868225"/>
              <a:gd name="connsiteX2" fmla="*/ 717807 w 1890654"/>
              <a:gd name="connsiteY2" fmla="*/ 400922 h 868225"/>
              <a:gd name="connsiteX3" fmla="*/ 1130615 w 1890654"/>
              <a:gd name="connsiteY3" fmla="*/ 502024 h 868225"/>
              <a:gd name="connsiteX4" fmla="*/ 933391 w 1890654"/>
              <a:gd name="connsiteY4" fmla="*/ 125507 h 868225"/>
              <a:gd name="connsiteX5" fmla="*/ 1193368 w 1890654"/>
              <a:gd name="connsiteY5" fmla="*/ 0 h 868225"/>
              <a:gd name="connsiteX6" fmla="*/ 1882627 w 1890654"/>
              <a:gd name="connsiteY6" fmla="*/ 174277 h 868225"/>
              <a:gd name="connsiteX7" fmla="*/ 1890654 w 1890654"/>
              <a:gd name="connsiteY7" fmla="*/ 868225 h 868225"/>
              <a:gd name="connsiteX0" fmla="*/ 0 w 1890654"/>
              <a:gd name="connsiteY0" fmla="*/ 401255 h 868225"/>
              <a:gd name="connsiteX1" fmla="*/ 246806 w 1890654"/>
              <a:gd name="connsiteY1" fmla="*/ 316271 h 868225"/>
              <a:gd name="connsiteX2" fmla="*/ 717807 w 1890654"/>
              <a:gd name="connsiteY2" fmla="*/ 400922 h 868225"/>
              <a:gd name="connsiteX3" fmla="*/ 1130615 w 1890654"/>
              <a:gd name="connsiteY3" fmla="*/ 502024 h 868225"/>
              <a:gd name="connsiteX4" fmla="*/ 538944 w 1890654"/>
              <a:gd name="connsiteY4" fmla="*/ 8966 h 868225"/>
              <a:gd name="connsiteX5" fmla="*/ 1193368 w 1890654"/>
              <a:gd name="connsiteY5" fmla="*/ 0 h 868225"/>
              <a:gd name="connsiteX6" fmla="*/ 1882627 w 1890654"/>
              <a:gd name="connsiteY6" fmla="*/ 174277 h 868225"/>
              <a:gd name="connsiteX7" fmla="*/ 1890654 w 1890654"/>
              <a:gd name="connsiteY7" fmla="*/ 868225 h 868225"/>
              <a:gd name="connsiteX0" fmla="*/ 0 w 2303030"/>
              <a:gd name="connsiteY0" fmla="*/ 186102 h 868225"/>
              <a:gd name="connsiteX1" fmla="*/ 659182 w 2303030"/>
              <a:gd name="connsiteY1" fmla="*/ 316271 h 868225"/>
              <a:gd name="connsiteX2" fmla="*/ 1130183 w 2303030"/>
              <a:gd name="connsiteY2" fmla="*/ 400922 h 868225"/>
              <a:gd name="connsiteX3" fmla="*/ 1542991 w 2303030"/>
              <a:gd name="connsiteY3" fmla="*/ 502024 h 868225"/>
              <a:gd name="connsiteX4" fmla="*/ 951320 w 2303030"/>
              <a:gd name="connsiteY4" fmla="*/ 8966 h 868225"/>
              <a:gd name="connsiteX5" fmla="*/ 1605744 w 2303030"/>
              <a:gd name="connsiteY5" fmla="*/ 0 h 868225"/>
              <a:gd name="connsiteX6" fmla="*/ 2295003 w 2303030"/>
              <a:gd name="connsiteY6" fmla="*/ 174277 h 868225"/>
              <a:gd name="connsiteX7" fmla="*/ 2303030 w 2303030"/>
              <a:gd name="connsiteY7" fmla="*/ 868225 h 868225"/>
              <a:gd name="connsiteX0" fmla="*/ 0 w 2303030"/>
              <a:gd name="connsiteY0" fmla="*/ 186102 h 868225"/>
              <a:gd name="connsiteX1" fmla="*/ 659182 w 2303030"/>
              <a:gd name="connsiteY1" fmla="*/ 316271 h 868225"/>
              <a:gd name="connsiteX2" fmla="*/ 1130183 w 2303030"/>
              <a:gd name="connsiteY2" fmla="*/ 400922 h 868225"/>
              <a:gd name="connsiteX3" fmla="*/ 951320 w 2303030"/>
              <a:gd name="connsiteY3" fmla="*/ 8966 h 868225"/>
              <a:gd name="connsiteX4" fmla="*/ 1605744 w 2303030"/>
              <a:gd name="connsiteY4" fmla="*/ 0 h 868225"/>
              <a:gd name="connsiteX5" fmla="*/ 2295003 w 2303030"/>
              <a:gd name="connsiteY5" fmla="*/ 174277 h 868225"/>
              <a:gd name="connsiteX6" fmla="*/ 2303030 w 2303030"/>
              <a:gd name="connsiteY6" fmla="*/ 868225 h 868225"/>
              <a:gd name="connsiteX0" fmla="*/ 0 w 2303030"/>
              <a:gd name="connsiteY0" fmla="*/ 186102 h 868225"/>
              <a:gd name="connsiteX1" fmla="*/ 659182 w 2303030"/>
              <a:gd name="connsiteY1" fmla="*/ 316271 h 868225"/>
              <a:gd name="connsiteX2" fmla="*/ 879172 w 2303030"/>
              <a:gd name="connsiteY2" fmla="*/ 266451 h 868225"/>
              <a:gd name="connsiteX3" fmla="*/ 951320 w 2303030"/>
              <a:gd name="connsiteY3" fmla="*/ 8966 h 868225"/>
              <a:gd name="connsiteX4" fmla="*/ 1605744 w 2303030"/>
              <a:gd name="connsiteY4" fmla="*/ 0 h 868225"/>
              <a:gd name="connsiteX5" fmla="*/ 2295003 w 2303030"/>
              <a:gd name="connsiteY5" fmla="*/ 174277 h 868225"/>
              <a:gd name="connsiteX6" fmla="*/ 2303030 w 2303030"/>
              <a:gd name="connsiteY6" fmla="*/ 868225 h 86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030" h="868225">
                <a:moveTo>
                  <a:pt x="0" y="186102"/>
                </a:moveTo>
                <a:cubicBezTo>
                  <a:pt x="19684" y="190714"/>
                  <a:pt x="512653" y="302880"/>
                  <a:pt x="659182" y="316271"/>
                </a:cubicBezTo>
                <a:cubicBezTo>
                  <a:pt x="805711" y="329662"/>
                  <a:pt x="830482" y="317668"/>
                  <a:pt x="879172" y="266451"/>
                </a:cubicBezTo>
                <a:cubicBezTo>
                  <a:pt x="927862" y="215234"/>
                  <a:pt x="872060" y="75786"/>
                  <a:pt x="951320" y="8966"/>
                </a:cubicBezTo>
                <a:lnTo>
                  <a:pt x="1605744" y="0"/>
                </a:lnTo>
                <a:lnTo>
                  <a:pt x="2295003" y="174277"/>
                </a:lnTo>
                <a:cubicBezTo>
                  <a:pt x="2297679" y="405593"/>
                  <a:pt x="2300354" y="636909"/>
                  <a:pt x="2303030" y="8682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フリーフォーム 59"/>
          <p:cNvSpPr/>
          <p:nvPr/>
        </p:nvSpPr>
        <p:spPr>
          <a:xfrm>
            <a:off x="6290121" y="4101334"/>
            <a:ext cx="6827322" cy="1461520"/>
          </a:xfrm>
          <a:custGeom>
            <a:avLst/>
            <a:gdLst>
              <a:gd name="connsiteX0" fmla="*/ 0 w 4660900"/>
              <a:gd name="connsiteY0" fmla="*/ 82550 h 628650"/>
              <a:gd name="connsiteX1" fmla="*/ 101600 w 4660900"/>
              <a:gd name="connsiteY1" fmla="*/ 82550 h 628650"/>
              <a:gd name="connsiteX2" fmla="*/ 101600 w 4660900"/>
              <a:gd name="connsiteY2" fmla="*/ 628650 h 628650"/>
              <a:gd name="connsiteX3" fmla="*/ 1822450 w 4660900"/>
              <a:gd name="connsiteY3" fmla="*/ 628650 h 628650"/>
              <a:gd name="connsiteX4" fmla="*/ 2012950 w 4660900"/>
              <a:gd name="connsiteY4" fmla="*/ 330200 h 628650"/>
              <a:gd name="connsiteX5" fmla="*/ 4660900 w 4660900"/>
              <a:gd name="connsiteY5" fmla="*/ 330200 h 628650"/>
              <a:gd name="connsiteX6" fmla="*/ 4660900 w 4660900"/>
              <a:gd name="connsiteY6" fmla="*/ 0 h 628650"/>
              <a:gd name="connsiteX0" fmla="*/ 0 w 5315710"/>
              <a:gd name="connsiteY0" fmla="*/ 973946 h 973946"/>
              <a:gd name="connsiteX1" fmla="*/ 756410 w 5315710"/>
              <a:gd name="connsiteY1" fmla="*/ 82550 h 973946"/>
              <a:gd name="connsiteX2" fmla="*/ 756410 w 5315710"/>
              <a:gd name="connsiteY2" fmla="*/ 628650 h 973946"/>
              <a:gd name="connsiteX3" fmla="*/ 2477260 w 5315710"/>
              <a:gd name="connsiteY3" fmla="*/ 628650 h 973946"/>
              <a:gd name="connsiteX4" fmla="*/ 2667760 w 5315710"/>
              <a:gd name="connsiteY4" fmla="*/ 330200 h 973946"/>
              <a:gd name="connsiteX5" fmla="*/ 5315710 w 5315710"/>
              <a:gd name="connsiteY5" fmla="*/ 330200 h 973946"/>
              <a:gd name="connsiteX6" fmla="*/ 5315710 w 5315710"/>
              <a:gd name="connsiteY6" fmla="*/ 0 h 973946"/>
              <a:gd name="connsiteX0" fmla="*/ 18672 w 5334382"/>
              <a:gd name="connsiteY0" fmla="*/ 973946 h 973946"/>
              <a:gd name="connsiteX1" fmla="*/ 0 w 5334382"/>
              <a:gd name="connsiteY1" fmla="*/ 525373 h 973946"/>
              <a:gd name="connsiteX2" fmla="*/ 775082 w 5334382"/>
              <a:gd name="connsiteY2" fmla="*/ 628650 h 973946"/>
              <a:gd name="connsiteX3" fmla="*/ 2495932 w 5334382"/>
              <a:gd name="connsiteY3" fmla="*/ 628650 h 973946"/>
              <a:gd name="connsiteX4" fmla="*/ 2686432 w 5334382"/>
              <a:gd name="connsiteY4" fmla="*/ 330200 h 973946"/>
              <a:gd name="connsiteX5" fmla="*/ 5334382 w 5334382"/>
              <a:gd name="connsiteY5" fmla="*/ 330200 h 973946"/>
              <a:gd name="connsiteX6" fmla="*/ 5334382 w 5334382"/>
              <a:gd name="connsiteY6" fmla="*/ 0 h 973946"/>
              <a:gd name="connsiteX0" fmla="*/ 52081 w 5334382"/>
              <a:gd name="connsiteY0" fmla="*/ 973946 h 973946"/>
              <a:gd name="connsiteX1" fmla="*/ 0 w 5334382"/>
              <a:gd name="connsiteY1" fmla="*/ 525373 h 973946"/>
              <a:gd name="connsiteX2" fmla="*/ 775082 w 5334382"/>
              <a:gd name="connsiteY2" fmla="*/ 628650 h 973946"/>
              <a:gd name="connsiteX3" fmla="*/ 2495932 w 5334382"/>
              <a:gd name="connsiteY3" fmla="*/ 628650 h 973946"/>
              <a:gd name="connsiteX4" fmla="*/ 2686432 w 5334382"/>
              <a:gd name="connsiteY4" fmla="*/ 330200 h 973946"/>
              <a:gd name="connsiteX5" fmla="*/ 5334382 w 5334382"/>
              <a:gd name="connsiteY5" fmla="*/ 330200 h 973946"/>
              <a:gd name="connsiteX6" fmla="*/ 5334382 w 5334382"/>
              <a:gd name="connsiteY6" fmla="*/ 0 h 973946"/>
              <a:gd name="connsiteX0" fmla="*/ 5308 w 5287609"/>
              <a:gd name="connsiteY0" fmla="*/ 973946 h 973946"/>
              <a:gd name="connsiteX1" fmla="*/ 0 w 5287609"/>
              <a:gd name="connsiteY1" fmla="*/ 513871 h 973946"/>
              <a:gd name="connsiteX2" fmla="*/ 728309 w 5287609"/>
              <a:gd name="connsiteY2" fmla="*/ 628650 h 973946"/>
              <a:gd name="connsiteX3" fmla="*/ 2449159 w 5287609"/>
              <a:gd name="connsiteY3" fmla="*/ 628650 h 973946"/>
              <a:gd name="connsiteX4" fmla="*/ 2639659 w 5287609"/>
              <a:gd name="connsiteY4" fmla="*/ 330200 h 973946"/>
              <a:gd name="connsiteX5" fmla="*/ 5287609 w 5287609"/>
              <a:gd name="connsiteY5" fmla="*/ 330200 h 973946"/>
              <a:gd name="connsiteX6" fmla="*/ 5287609 w 5287609"/>
              <a:gd name="connsiteY6" fmla="*/ 0 h 97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7609" h="973946">
                <a:moveTo>
                  <a:pt x="5308" y="973946"/>
                </a:moveTo>
                <a:cubicBezTo>
                  <a:pt x="3539" y="820588"/>
                  <a:pt x="1769" y="667229"/>
                  <a:pt x="0" y="513871"/>
                </a:cubicBezTo>
                <a:lnTo>
                  <a:pt x="728309" y="628650"/>
                </a:lnTo>
                <a:lnTo>
                  <a:pt x="2449159" y="628650"/>
                </a:lnTo>
                <a:lnTo>
                  <a:pt x="2639659" y="330200"/>
                </a:lnTo>
                <a:lnTo>
                  <a:pt x="5287609" y="330200"/>
                </a:lnTo>
                <a:lnTo>
                  <a:pt x="5287609"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正方形/長方形 61"/>
          <p:cNvSpPr/>
          <p:nvPr/>
        </p:nvSpPr>
        <p:spPr>
          <a:xfrm>
            <a:off x="9956382" y="5192836"/>
            <a:ext cx="3397759" cy="523204"/>
          </a:xfrm>
          <a:prstGeom prst="rect">
            <a:avLst/>
          </a:prstGeom>
        </p:spPr>
        <p:txBody>
          <a:bodyPr wrap="none" lIns="60945" tIns="30472" rIns="60945" bIns="30472">
            <a:spAutoFit/>
          </a:bodyPr>
          <a:lstStyle/>
          <a:p>
            <a:r>
              <a:rPr lang="en-US" altLang="ja-JP" sz="2400" b="1" dirty="0">
                <a:solidFill>
                  <a:srgbClr val="FFFFFF">
                    <a:lumMod val="50000"/>
                  </a:srgbClr>
                </a:solidFill>
                <a:latin typeface="Calibri"/>
                <a:ea typeface="メイリオ" panose="020B0604030504040204" pitchFamily="50" charset="-128"/>
                <a:cs typeface="メイリオ" panose="020B0604030504040204" pitchFamily="50" charset="-128"/>
              </a:rPr>
              <a:t>MAX: </a:t>
            </a:r>
            <a:r>
              <a:rPr lang="en-US" altLang="ja-JP" sz="3000" b="1" dirty="0">
                <a:solidFill>
                  <a:srgbClr val="FFFFFF">
                    <a:lumMod val="50000"/>
                  </a:srgbClr>
                </a:solidFill>
                <a:latin typeface="Calibri"/>
                <a:ea typeface="メイリオ" panose="020B0604030504040204" pitchFamily="50" charset="-128"/>
                <a:cs typeface="メイリオ" panose="020B0604030504040204" pitchFamily="50" charset="-128"/>
              </a:rPr>
              <a:t>8</a:t>
            </a:r>
            <a:r>
              <a:rPr lang="en-US" altLang="ja-JP" sz="2400" b="1" dirty="0">
                <a:solidFill>
                  <a:srgbClr val="FFFFFF">
                    <a:lumMod val="50000"/>
                  </a:srgbClr>
                </a:solidFill>
                <a:latin typeface="Calibri"/>
                <a:ea typeface="メイリオ" panose="020B0604030504040204" pitchFamily="50" charset="-128"/>
                <a:cs typeface="メイリオ" panose="020B0604030504040204" pitchFamily="50" charset="-128"/>
              </a:rPr>
              <a:t>units of RM </a:t>
            </a:r>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 Frame</a:t>
            </a:r>
            <a:endParaRPr lang="ja-JP" altLang="en-US" b="1" dirty="0">
              <a:solidFill>
                <a:srgbClr val="5F5F5F"/>
              </a:solidFill>
              <a:latin typeface="Calibri"/>
            </a:endParaRPr>
          </a:p>
        </p:txBody>
      </p:sp>
      <p:sp>
        <p:nvSpPr>
          <p:cNvPr id="63" name="正方形/長方形 62"/>
          <p:cNvSpPr/>
          <p:nvPr/>
        </p:nvSpPr>
        <p:spPr>
          <a:xfrm>
            <a:off x="9844715" y="4594471"/>
            <a:ext cx="3363998" cy="646331"/>
          </a:xfrm>
          <a:prstGeom prst="rect">
            <a:avLst/>
          </a:prstGeom>
        </p:spPr>
        <p:txBody>
          <a:bodyPr wrap="none">
            <a:spAutoFit/>
          </a:bodyPr>
          <a:lstStyle/>
          <a:p>
            <a:r>
              <a:rPr lang="en-US" altLang="ja-JP" sz="3600" b="1" dirty="0">
                <a:solidFill>
                  <a:srgbClr val="FFFFFF">
                    <a:lumMod val="50000"/>
                  </a:srgbClr>
                </a:solidFill>
                <a:latin typeface="Calibri"/>
                <a:ea typeface="メイリオ" panose="020B0604030504040204" pitchFamily="50" charset="-128"/>
                <a:cs typeface="メイリオ" panose="020B0604030504040204" pitchFamily="50" charset="-128"/>
              </a:rPr>
              <a:t>2</a:t>
            </a:r>
            <a:r>
              <a:rPr lang="en-US" altLang="ja-JP" sz="2400" b="1" dirty="0">
                <a:solidFill>
                  <a:srgbClr val="FFFFFF">
                    <a:lumMod val="50000"/>
                  </a:srgbClr>
                </a:solidFill>
                <a:latin typeface="Calibri"/>
                <a:ea typeface="メイリオ" panose="020B0604030504040204" pitchFamily="50" charset="-128"/>
                <a:cs typeface="メイリオ" panose="020B0604030504040204" pitchFamily="50" charset="-128"/>
              </a:rPr>
              <a:t> RS links </a:t>
            </a:r>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(2ch) / 1unit Frame</a:t>
            </a:r>
            <a:endParaRPr lang="ja-JP" altLang="en-US" sz="2100" dirty="0"/>
          </a:p>
        </p:txBody>
      </p:sp>
      <p:sp>
        <p:nvSpPr>
          <p:cNvPr id="67" name="正方形/長方形 66"/>
          <p:cNvSpPr/>
          <p:nvPr/>
        </p:nvSpPr>
        <p:spPr>
          <a:xfrm>
            <a:off x="8302775" y="3171155"/>
            <a:ext cx="1128548" cy="338538"/>
          </a:xfrm>
          <a:prstGeom prst="rect">
            <a:avLst/>
          </a:prstGeom>
        </p:spPr>
        <p:txBody>
          <a:bodyPr wrap="none" lIns="60945" tIns="30472" rIns="60945" bIns="30472">
            <a:spAutoFit/>
          </a:bodyPr>
          <a:lstStyle/>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Star wiring</a:t>
            </a:r>
            <a:endParaRPr lang="ja-JP" altLang="en-US" sz="1600" dirty="0">
              <a:solidFill>
                <a:srgbClr val="5F5F5F"/>
              </a:solidFill>
              <a:latin typeface="Calibri"/>
            </a:endParaRPr>
          </a:p>
        </p:txBody>
      </p:sp>
      <p:sp>
        <p:nvSpPr>
          <p:cNvPr id="68" name="正方形/長方形 67"/>
          <p:cNvSpPr/>
          <p:nvPr/>
        </p:nvSpPr>
        <p:spPr>
          <a:xfrm>
            <a:off x="8392997" y="5008107"/>
            <a:ext cx="1156055" cy="338538"/>
          </a:xfrm>
          <a:prstGeom prst="rect">
            <a:avLst/>
          </a:prstGeom>
        </p:spPr>
        <p:txBody>
          <a:bodyPr wrap="none" lIns="60945" tIns="30472" rIns="60945" bIns="30472">
            <a:spAutoFit/>
          </a:bodyPr>
          <a:lstStyle/>
          <a:p>
            <a:r>
              <a:rPr lang="en-US" altLang="ja-JP" dirty="0">
                <a:solidFill>
                  <a:srgbClr val="FFFFFF">
                    <a:lumMod val="50000"/>
                  </a:srgbClr>
                </a:solidFill>
                <a:latin typeface="Calibri"/>
                <a:ea typeface="メイリオ" panose="020B0604030504040204" pitchFamily="50" charset="-128"/>
                <a:cs typeface="メイリオ" panose="020B0604030504040204" pitchFamily="50" charset="-128"/>
              </a:rPr>
              <a:t>daisy chain</a:t>
            </a:r>
            <a:endParaRPr lang="ja-JP" altLang="en-US" sz="1600" dirty="0">
              <a:solidFill>
                <a:srgbClr val="5F5F5F"/>
              </a:solidFill>
              <a:latin typeface="Calibri"/>
            </a:endParaRPr>
          </a:p>
        </p:txBody>
      </p:sp>
      <p:sp>
        <p:nvSpPr>
          <p:cNvPr id="78" name="正方形/長方形 77"/>
          <p:cNvSpPr/>
          <p:nvPr/>
        </p:nvSpPr>
        <p:spPr>
          <a:xfrm>
            <a:off x="1620880" y="2615798"/>
            <a:ext cx="12096708" cy="461693"/>
          </a:xfrm>
          <a:prstGeom prst="rect">
            <a:avLst/>
          </a:prstGeom>
        </p:spPr>
        <p:txBody>
          <a:bodyPr wrap="square" lIns="137187" tIns="68594" rIns="137187" bIns="68594">
            <a:spAutoFit/>
          </a:bodyPr>
          <a:lstStyle/>
          <a:p>
            <a:r>
              <a:rPr lang="en-US" altLang="ja-JP" sz="2000" dirty="0">
                <a:solidFill>
                  <a:srgbClr val="5F5F5F"/>
                </a:solidFill>
                <a:latin typeface="Calibri"/>
                <a:cs typeface="Consolas" panose="020B0609020204030204" pitchFamily="49" charset="0"/>
              </a:rPr>
              <a:t>Up to 8 Remote mic (RM) are connected to 1 frame.</a:t>
            </a:r>
            <a:r>
              <a:rPr lang="ja-JP" altLang="en-US" sz="2000" dirty="0">
                <a:solidFill>
                  <a:srgbClr val="5F5F5F"/>
                </a:solidFill>
                <a:latin typeface="Calibri"/>
                <a:cs typeface="Consolas" panose="020B0609020204030204" pitchFamily="49" charset="0"/>
              </a:rPr>
              <a:t> </a:t>
            </a:r>
            <a:r>
              <a:rPr lang="en-US" altLang="ja-JP" sz="2000" dirty="0">
                <a:solidFill>
                  <a:srgbClr val="5F5F5F"/>
                </a:solidFill>
                <a:latin typeface="Calibri"/>
                <a:cs typeface="Consolas" panose="020B0609020204030204" pitchFamily="49" charset="0"/>
              </a:rPr>
              <a:t>The RMs are connected by star wiring or daisy chain.</a:t>
            </a:r>
            <a:endParaRPr lang="ja-JP" altLang="en-US" sz="2000" dirty="0">
              <a:solidFill>
                <a:srgbClr val="5F5F5F"/>
              </a:solidFill>
              <a:latin typeface="Calibri"/>
              <a:cs typeface="Consolas" panose="020B0609020204030204" pitchFamily="49" charset="0"/>
            </a:endParaRPr>
          </a:p>
        </p:txBody>
      </p:sp>
      <p:pic>
        <p:nvPicPr>
          <p:cNvPr id="87" name="Picture 3"/>
          <p:cNvPicPr>
            <a:picLocks noChangeAspect="1" noChangeArrowheads="1"/>
          </p:cNvPicPr>
          <p:nvPr/>
        </p:nvPicPr>
        <p:blipFill>
          <a:blip r:embed="rId1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37814" y="4183382"/>
            <a:ext cx="365435" cy="47409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1" name="Picture 3"/>
          <p:cNvPicPr>
            <a:picLocks noChangeAspect="1" noChangeArrowheads="1"/>
          </p:cNvPicPr>
          <p:nvPr/>
        </p:nvPicPr>
        <p:blipFill>
          <a:blip r:embed="rId1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37402" y="4163875"/>
            <a:ext cx="442178" cy="57364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6" name="Picture 3"/>
          <p:cNvPicPr>
            <a:picLocks noChangeAspect="1" noChangeArrowheads="1"/>
          </p:cNvPicPr>
          <p:nvPr/>
        </p:nvPicPr>
        <p:blipFill>
          <a:blip r:embed="rId1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95175" y="4143024"/>
            <a:ext cx="535034" cy="69411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6" name="正方形/長方形 65"/>
          <p:cNvSpPr/>
          <p:nvPr/>
        </p:nvSpPr>
        <p:spPr>
          <a:xfrm>
            <a:off x="1735331" y="3087047"/>
            <a:ext cx="3649709" cy="553992"/>
          </a:xfrm>
          <a:prstGeom prst="rect">
            <a:avLst/>
          </a:prstGeom>
        </p:spPr>
        <p:txBody>
          <a:bodyPr wrap="none" lIns="91436" tIns="45717" rIns="91436" bIns="45717">
            <a:spAutoFit/>
          </a:bodyPr>
          <a:lstStyle/>
          <a:p>
            <a:r>
              <a:rPr lang="en-US" altLang="ja-JP" sz="2400" b="1" dirty="0">
                <a:solidFill>
                  <a:srgbClr val="FFFFFF">
                    <a:lumMod val="50000"/>
                  </a:srgbClr>
                </a:solidFill>
                <a:latin typeface="Calibri"/>
                <a:ea typeface="メイリオ" panose="020B0604030504040204" pitchFamily="50" charset="-128"/>
                <a:cs typeface="メイリオ" panose="020B0604030504040204" pitchFamily="50" charset="-128"/>
              </a:rPr>
              <a:t>MAX: </a:t>
            </a:r>
            <a:r>
              <a:rPr lang="en-US" altLang="ja-JP" sz="3000" b="1" dirty="0">
                <a:solidFill>
                  <a:srgbClr val="FFFFFF">
                    <a:lumMod val="50000"/>
                  </a:srgbClr>
                </a:solidFill>
                <a:latin typeface="Calibri"/>
                <a:ea typeface="メイリオ" panose="020B0604030504040204" pitchFamily="50" charset="-128"/>
                <a:cs typeface="メイリオ" panose="020B0604030504040204" pitchFamily="50" charset="-128"/>
              </a:rPr>
              <a:t>4</a:t>
            </a:r>
            <a:r>
              <a:rPr lang="en-US" altLang="ja-JP" sz="2400" b="1" dirty="0">
                <a:solidFill>
                  <a:srgbClr val="FFFFFF">
                    <a:lumMod val="50000"/>
                  </a:srgbClr>
                </a:solidFill>
                <a:latin typeface="Calibri"/>
                <a:ea typeface="メイリオ" panose="020B0604030504040204" pitchFamily="50" charset="-128"/>
                <a:cs typeface="メイリオ" panose="020B0604030504040204" pitchFamily="50" charset="-128"/>
              </a:rPr>
              <a:t>units of RM</a:t>
            </a:r>
            <a:r>
              <a:rPr lang="en-US" altLang="ja-JP" b="1" dirty="0">
                <a:solidFill>
                  <a:srgbClr val="FFFFFF">
                    <a:lumMod val="50000"/>
                  </a:srgbClr>
                </a:solidFill>
                <a:latin typeface="Calibri"/>
                <a:ea typeface="メイリオ" panose="020B0604030504040204" pitchFamily="50" charset="-128"/>
                <a:cs typeface="メイリオ" panose="020B0604030504040204" pitchFamily="50" charset="-128"/>
              </a:rPr>
              <a:t> / 1 RS link</a:t>
            </a:r>
            <a:endParaRPr lang="ja-JP" altLang="en-US" b="1" dirty="0">
              <a:solidFill>
                <a:srgbClr val="5F5F5F"/>
              </a:solidFill>
              <a:latin typeface="Calibri"/>
            </a:endParaRPr>
          </a:p>
        </p:txBody>
      </p:sp>
      <p:pic>
        <p:nvPicPr>
          <p:cNvPr id="70" name="Picture 4"/>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5662309" y="4219252"/>
            <a:ext cx="4050294" cy="3285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6" name="四角形吹き出し 75"/>
          <p:cNvSpPr/>
          <p:nvPr/>
        </p:nvSpPr>
        <p:spPr>
          <a:xfrm>
            <a:off x="1439642" y="4882022"/>
            <a:ext cx="3961738" cy="1262968"/>
          </a:xfrm>
          <a:prstGeom prst="wedgeRectCallout">
            <a:avLst>
              <a:gd name="adj1" fmla="val 63516"/>
              <a:gd name="adj2" fmla="val 35675"/>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solidFill>
                  <a:schemeClr val="bg1"/>
                </a:solidFill>
                <a:latin typeface="Calibri"/>
                <a:ea typeface="メイリオ" panose="020B0604030504040204" pitchFamily="50" charset="-128"/>
                <a:cs typeface="メイリオ" panose="020B0604030504040204" pitchFamily="50" charset="-128"/>
              </a:rPr>
              <a:t>Basically, you can connect the Fire man’s MIC everywhere on the RS link. But EN54 requires that the Fire man’s MIC must be the first microphone connected to the main frame.</a:t>
            </a:r>
            <a:endParaRPr lang="ja-JP" altLang="en-US" sz="1700" dirty="0">
              <a:solidFill>
                <a:schemeClr val="bg1"/>
              </a:solidFill>
              <a:latin typeface="Calibri"/>
              <a:ea typeface="メイリオ" panose="020B0604030504040204" pitchFamily="50" charset="-128"/>
              <a:cs typeface="メイリオ" panose="020B0604030504040204" pitchFamily="50" charset="-128"/>
            </a:endParaRPr>
          </a:p>
        </p:txBody>
      </p:sp>
      <p:sp>
        <p:nvSpPr>
          <p:cNvPr id="96" name="四角形吹き出し 95"/>
          <p:cNvSpPr/>
          <p:nvPr/>
        </p:nvSpPr>
        <p:spPr>
          <a:xfrm>
            <a:off x="1738965" y="6344511"/>
            <a:ext cx="3961738" cy="862624"/>
          </a:xfrm>
          <a:prstGeom prst="wedgeRectCallout">
            <a:avLst>
              <a:gd name="adj1" fmla="val 57745"/>
              <a:gd name="adj2" fmla="val -36001"/>
            </a:avLst>
          </a:prstGeom>
          <a:solidFill>
            <a:schemeClr val="bg1">
              <a:lumMod val="85000"/>
            </a:scheme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dirty="0">
                <a:latin typeface="Calibri"/>
                <a:ea typeface="メイリオ" panose="020B0604030504040204" pitchFamily="50" charset="-128"/>
                <a:cs typeface="メイリオ" panose="020B0604030504040204" pitchFamily="50" charset="-128"/>
              </a:rPr>
              <a:t>From v.3, Connecting more than one Fireman’s microphone to one line became possible.</a:t>
            </a:r>
            <a:endParaRPr lang="ja-JP" altLang="en-US" sz="1700" dirty="0">
              <a:latin typeface="Calibri"/>
              <a:ea typeface="メイリオ" panose="020B0604030504040204" pitchFamily="50" charset="-128"/>
              <a:cs typeface="メイリオ" panose="020B0604030504040204" pitchFamily="50" charset="-128"/>
            </a:endParaRPr>
          </a:p>
        </p:txBody>
      </p:sp>
      <p:sp>
        <p:nvSpPr>
          <p:cNvPr id="69" name="円/楕円 68"/>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円/楕円 74"/>
          <p:cNvSpPr/>
          <p:nvPr/>
        </p:nvSpPr>
        <p:spPr>
          <a:xfrm>
            <a:off x="145116" y="555855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フリーフォーム: 図形 1">
            <a:extLst>
              <a:ext uri="{FF2B5EF4-FFF2-40B4-BE49-F238E27FC236}">
                <a16:creationId xmlns:a16="http://schemas.microsoft.com/office/drawing/2014/main" id="{FA2928C8-B349-4B10-A264-DDBF758DD1B6}"/>
              </a:ext>
            </a:extLst>
          </p:cNvPr>
          <p:cNvSpPr/>
          <p:nvPr/>
        </p:nvSpPr>
        <p:spPr>
          <a:xfrm>
            <a:off x="6153968" y="3584672"/>
            <a:ext cx="2715151" cy="746106"/>
          </a:xfrm>
          <a:custGeom>
            <a:avLst/>
            <a:gdLst>
              <a:gd name="connsiteX0" fmla="*/ 1015377 w 2715151"/>
              <a:gd name="connsiteY0" fmla="*/ 628300 h 746106"/>
              <a:gd name="connsiteX1" fmla="*/ 2715151 w 2715151"/>
              <a:gd name="connsiteY1" fmla="*/ 746106 h 746106"/>
              <a:gd name="connsiteX2" fmla="*/ 0 w 2715151"/>
              <a:gd name="connsiteY2" fmla="*/ 0 h 746106"/>
            </a:gdLst>
            <a:ahLst/>
            <a:cxnLst>
              <a:cxn ang="0">
                <a:pos x="connsiteX0" y="connsiteY0"/>
              </a:cxn>
              <a:cxn ang="0">
                <a:pos x="connsiteX1" y="connsiteY1"/>
              </a:cxn>
              <a:cxn ang="0">
                <a:pos x="connsiteX2" y="connsiteY2"/>
              </a:cxn>
            </a:cxnLst>
            <a:rect l="l" t="t" r="r" b="b"/>
            <a:pathLst>
              <a:path w="2715151" h="746106">
                <a:moveTo>
                  <a:pt x="1015377" y="628300"/>
                </a:moveTo>
                <a:lnTo>
                  <a:pt x="2715151" y="746106"/>
                </a:ln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図形 2">
            <a:extLst>
              <a:ext uri="{FF2B5EF4-FFF2-40B4-BE49-F238E27FC236}">
                <a16:creationId xmlns:a16="http://schemas.microsoft.com/office/drawing/2014/main" id="{31901505-AA17-4054-BE6C-BD2604878BDA}"/>
              </a:ext>
            </a:extLst>
          </p:cNvPr>
          <p:cNvSpPr/>
          <p:nvPr/>
        </p:nvSpPr>
        <p:spPr>
          <a:xfrm>
            <a:off x="7090807" y="3315401"/>
            <a:ext cx="1828800" cy="1020987"/>
          </a:xfrm>
          <a:custGeom>
            <a:avLst/>
            <a:gdLst>
              <a:gd name="connsiteX0" fmla="*/ 0 w 1828800"/>
              <a:gd name="connsiteY0" fmla="*/ 0 h 1020987"/>
              <a:gd name="connsiteX1" fmla="*/ 330980 w 1828800"/>
              <a:gd name="connsiteY1" fmla="*/ 415127 h 1020987"/>
              <a:gd name="connsiteX2" fmla="*/ 1828800 w 1828800"/>
              <a:gd name="connsiteY2" fmla="*/ 1020987 h 1020987"/>
              <a:gd name="connsiteX3" fmla="*/ 1531480 w 1828800"/>
              <a:gd name="connsiteY3" fmla="*/ 370248 h 1020987"/>
              <a:gd name="connsiteX4" fmla="*/ 1194891 w 1828800"/>
              <a:gd name="connsiteY4" fmla="*/ 241222 h 1020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020987">
                <a:moveTo>
                  <a:pt x="0" y="0"/>
                </a:moveTo>
                <a:lnTo>
                  <a:pt x="330980" y="415127"/>
                </a:lnTo>
                <a:lnTo>
                  <a:pt x="1828800" y="1020987"/>
                </a:lnTo>
                <a:lnTo>
                  <a:pt x="1531480" y="370248"/>
                </a:lnTo>
                <a:lnTo>
                  <a:pt x="1194891" y="24122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5" name="グループ化 64"/>
          <p:cNvGrpSpPr/>
          <p:nvPr/>
        </p:nvGrpSpPr>
        <p:grpSpPr>
          <a:xfrm>
            <a:off x="6269644" y="2995116"/>
            <a:ext cx="2236423" cy="1518854"/>
            <a:chOff x="4653091" y="3872243"/>
            <a:chExt cx="1490776" cy="1012153"/>
          </a:xfrm>
        </p:grpSpPr>
        <p:pic>
          <p:nvPicPr>
            <p:cNvPr id="71" name="Picture 2" descr="H:\TCL\Products\Products data\VX\VX-3000\Photo\VX-3000 ph2\VX-3000 Bilder\RM-300X_RM 210F.jpg"/>
            <p:cNvPicPr>
              <a:picLocks noChangeAspect="1" noChangeArrowheads="1"/>
            </p:cNvPicPr>
            <p:nvPr/>
          </p:nvPicPr>
          <p:blipFill rotWithShape="1">
            <a:blip r:embed="rId1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4653091" y="4320490"/>
              <a:ext cx="678214" cy="563906"/>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H:\TCL\Products\Products data\VX\VX-3000\Photo\VX-3000 ph2\VX-3000 Bilder\RM-300X_RM 210F.jpg">
              <a:extLst>
                <a:ext uri="{FF2B5EF4-FFF2-40B4-BE49-F238E27FC236}">
                  <a16:creationId xmlns:a16="http://schemas.microsoft.com/office/drawing/2014/main" id="{1F38B4F1-7553-468A-B84E-CBC02F90DC3A}"/>
                </a:ext>
              </a:extLst>
            </p:cNvPr>
            <p:cNvPicPr>
              <a:picLocks noChangeAspect="1" noChangeArrowheads="1"/>
            </p:cNvPicPr>
            <p:nvPr/>
          </p:nvPicPr>
          <p:blipFill rotWithShape="1">
            <a:blip r:embed="rId1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583360" y="3978353"/>
              <a:ext cx="560507" cy="466038"/>
            </a:xfrm>
            <a:prstGeom prst="rect">
              <a:avLst/>
            </a:prstGeom>
            <a:noFill/>
            <a:extLst>
              <a:ext uri="{909E8E84-426E-40DD-AFC4-6F175D3DCCD1}">
                <a14:hiddenFill xmlns:a14="http://schemas.microsoft.com/office/drawing/2010/main">
                  <a:solidFill>
                    <a:srgbClr val="FFFFFF"/>
                  </a:solidFill>
                </a14:hiddenFill>
              </a:ext>
            </a:extLst>
          </p:spPr>
        </p:pic>
        <p:pic>
          <p:nvPicPr>
            <p:cNvPr id="115" name="Picture 2" descr="H:\TCL\Products\Products data\VX\VX-3000\Photo\VX-3000 ph2\VX-3000 Bilder\RM-300X_RM 210F.jpg">
              <a:extLst>
                <a:ext uri="{FF2B5EF4-FFF2-40B4-BE49-F238E27FC236}">
                  <a16:creationId xmlns:a16="http://schemas.microsoft.com/office/drawing/2014/main" id="{88A80686-2C57-4913-8232-99F2145FEC15}"/>
                </a:ext>
              </a:extLst>
            </p:cNvPr>
            <p:cNvPicPr>
              <a:picLocks noChangeAspect="1" noChangeArrowheads="1"/>
            </p:cNvPicPr>
            <p:nvPr/>
          </p:nvPicPr>
          <p:blipFill rotWithShape="1">
            <a:blip r:embed="rId1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4805813" y="3872243"/>
              <a:ext cx="421119" cy="350142"/>
            </a:xfrm>
            <a:prstGeom prst="rect">
              <a:avLst/>
            </a:prstGeom>
            <a:noFill/>
            <a:extLst>
              <a:ext uri="{909E8E84-426E-40DD-AFC4-6F175D3DCCD1}">
                <a14:hiddenFill xmlns:a14="http://schemas.microsoft.com/office/drawing/2010/main">
                  <a:solidFill>
                    <a:srgbClr val="FFFFFF"/>
                  </a:solidFill>
                </a14:hiddenFill>
              </a:ext>
            </a:extLst>
          </p:spPr>
        </p:pic>
      </p:grpSp>
      <p:pic>
        <p:nvPicPr>
          <p:cNvPr id="4" name="図 3">
            <a:extLst>
              <a:ext uri="{FF2B5EF4-FFF2-40B4-BE49-F238E27FC236}">
                <a16:creationId xmlns:a16="http://schemas.microsoft.com/office/drawing/2014/main" id="{F78CE505-FEDB-431E-A2F0-FA1AF9AD3F4E}"/>
              </a:ext>
            </a:extLst>
          </p:cNvPr>
          <p:cNvPicPr>
            <a:picLocks noChangeAspect="1"/>
          </p:cNvPicPr>
          <p:nvPr/>
        </p:nvPicPr>
        <p:blipFill>
          <a:blip r:embed="rId19">
            <a:clrChange>
              <a:clrFrom>
                <a:srgbClr val="FFFFFF"/>
              </a:clrFrom>
              <a:clrTo>
                <a:srgbClr val="FFFFFF">
                  <a:alpha val="0"/>
                </a:srgbClr>
              </a:clrTo>
            </a:clrChange>
          </a:blip>
          <a:stretch>
            <a:fillRect/>
          </a:stretch>
        </p:blipFill>
        <p:spPr>
          <a:xfrm>
            <a:off x="9473570" y="6055930"/>
            <a:ext cx="1333045" cy="1333045"/>
          </a:xfrm>
          <a:prstGeom prst="rect">
            <a:avLst/>
          </a:prstGeom>
        </p:spPr>
      </p:pic>
      <p:sp>
        <p:nvSpPr>
          <p:cNvPr id="5" name="正方形/長方形 4">
            <a:extLst>
              <a:ext uri="{FF2B5EF4-FFF2-40B4-BE49-F238E27FC236}">
                <a16:creationId xmlns:a16="http://schemas.microsoft.com/office/drawing/2014/main" id="{DD5EE8C0-DCF3-4029-B29F-CAAA2559A5D2}"/>
              </a:ext>
            </a:extLst>
          </p:cNvPr>
          <p:cNvSpPr/>
          <p:nvPr/>
        </p:nvSpPr>
        <p:spPr>
          <a:xfrm>
            <a:off x="10562044" y="6088008"/>
            <a:ext cx="2422034" cy="307777"/>
          </a:xfrm>
          <a:prstGeom prst="rect">
            <a:avLst/>
          </a:prstGeom>
        </p:spPr>
        <p:txBody>
          <a:bodyPr wrap="square">
            <a:spAutoFit/>
          </a:bodyPr>
          <a:lstStyle/>
          <a:p>
            <a:r>
              <a:rPr lang="en-US" altLang="ja-JP" sz="1400" b="1" dirty="0">
                <a:latin typeface="+mj-lt"/>
              </a:rPr>
              <a:t>RM-200RJ</a:t>
            </a:r>
            <a:r>
              <a:rPr lang="en-US" altLang="ja-JP" sz="1400" dirty="0">
                <a:latin typeface="+mj-lt"/>
              </a:rPr>
              <a:t> is used for wiring.</a:t>
            </a:r>
            <a:endParaRPr lang="ja-JP" altLang="en-US" sz="1400" dirty="0">
              <a:latin typeface="+mj-lt"/>
            </a:endParaRPr>
          </a:p>
        </p:txBody>
      </p:sp>
      <p:grpSp>
        <p:nvGrpSpPr>
          <p:cNvPr id="7" name="グループ化 6">
            <a:extLst>
              <a:ext uri="{FF2B5EF4-FFF2-40B4-BE49-F238E27FC236}">
                <a16:creationId xmlns:a16="http://schemas.microsoft.com/office/drawing/2014/main" id="{89EB4CBC-0B45-4CBC-8424-202D39ED5999}"/>
              </a:ext>
            </a:extLst>
          </p:cNvPr>
          <p:cNvGrpSpPr/>
          <p:nvPr/>
        </p:nvGrpSpPr>
        <p:grpSpPr>
          <a:xfrm>
            <a:off x="10773610" y="6620753"/>
            <a:ext cx="956561" cy="776324"/>
            <a:chOff x="10773610" y="6620753"/>
            <a:chExt cx="956561" cy="776324"/>
          </a:xfrm>
        </p:grpSpPr>
        <p:pic>
          <p:nvPicPr>
            <p:cNvPr id="117" name="図 116">
              <a:extLst>
                <a:ext uri="{FF2B5EF4-FFF2-40B4-BE49-F238E27FC236}">
                  <a16:creationId xmlns:a16="http://schemas.microsoft.com/office/drawing/2014/main" id="{CD1FB098-E23F-45FE-8767-913F249AA04A}"/>
                </a:ext>
              </a:extLst>
            </p:cNvPr>
            <p:cNvPicPr>
              <a:picLocks noChangeAspect="1"/>
            </p:cNvPicPr>
            <p:nvPr/>
          </p:nvPicPr>
          <p:blipFill>
            <a:blip r:embed="rId19">
              <a:clrChange>
                <a:clrFrom>
                  <a:srgbClr val="FFFFFF"/>
                </a:clrFrom>
                <a:clrTo>
                  <a:srgbClr val="FFFFFF">
                    <a:alpha val="0"/>
                  </a:srgbClr>
                </a:clrTo>
              </a:clrChange>
            </a:blip>
            <a:stretch>
              <a:fillRect/>
            </a:stretch>
          </p:blipFill>
          <p:spPr>
            <a:xfrm>
              <a:off x="11216225" y="6620753"/>
              <a:ext cx="513946" cy="513946"/>
            </a:xfrm>
            <a:prstGeom prst="rect">
              <a:avLst/>
            </a:prstGeom>
          </p:spPr>
        </p:pic>
        <p:sp>
          <p:nvSpPr>
            <p:cNvPr id="6" name="フリーフォーム: 図形 5">
              <a:extLst>
                <a:ext uri="{FF2B5EF4-FFF2-40B4-BE49-F238E27FC236}">
                  <a16:creationId xmlns:a16="http://schemas.microsoft.com/office/drawing/2014/main" id="{47E37707-AB7F-447F-835A-DA9F6753945A}"/>
                </a:ext>
              </a:extLst>
            </p:cNvPr>
            <p:cNvSpPr/>
            <p:nvPr/>
          </p:nvSpPr>
          <p:spPr>
            <a:xfrm>
              <a:off x="11209867" y="6897511"/>
              <a:ext cx="197555" cy="366889"/>
            </a:xfrm>
            <a:custGeom>
              <a:avLst/>
              <a:gdLst>
                <a:gd name="connsiteX0" fmla="*/ 197555 w 197555"/>
                <a:gd name="connsiteY0" fmla="*/ 0 h 366889"/>
                <a:gd name="connsiteX1" fmla="*/ 0 w 197555"/>
                <a:gd name="connsiteY1" fmla="*/ 0 h 366889"/>
                <a:gd name="connsiteX2" fmla="*/ 2822 w 197555"/>
                <a:gd name="connsiteY2" fmla="*/ 25400 h 366889"/>
                <a:gd name="connsiteX3" fmla="*/ 2822 w 197555"/>
                <a:gd name="connsiteY3" fmla="*/ 366889 h 366889"/>
              </a:gdLst>
              <a:ahLst/>
              <a:cxnLst>
                <a:cxn ang="0">
                  <a:pos x="connsiteX0" y="connsiteY0"/>
                </a:cxn>
                <a:cxn ang="0">
                  <a:pos x="connsiteX1" y="connsiteY1"/>
                </a:cxn>
                <a:cxn ang="0">
                  <a:pos x="connsiteX2" y="connsiteY2"/>
                </a:cxn>
                <a:cxn ang="0">
                  <a:pos x="connsiteX3" y="connsiteY3"/>
                </a:cxn>
              </a:cxnLst>
              <a:rect l="l" t="t" r="r" b="b"/>
              <a:pathLst>
                <a:path w="197555" h="366889">
                  <a:moveTo>
                    <a:pt x="197555" y="0"/>
                  </a:moveTo>
                  <a:lnTo>
                    <a:pt x="0" y="0"/>
                  </a:lnTo>
                  <a:lnTo>
                    <a:pt x="2822" y="25400"/>
                  </a:lnTo>
                  <a:lnTo>
                    <a:pt x="2822" y="36688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18" name="Picture 3">
              <a:extLst>
                <a:ext uri="{FF2B5EF4-FFF2-40B4-BE49-F238E27FC236}">
                  <a16:creationId xmlns:a16="http://schemas.microsoft.com/office/drawing/2014/main" id="{4283178D-0F7E-49DB-B992-45553117A63B}"/>
                </a:ext>
              </a:extLst>
            </p:cNvPr>
            <p:cNvPicPr>
              <a:picLocks noChangeAspect="1" noChangeArrowheads="1"/>
            </p:cNvPicPr>
            <p:nvPr/>
          </p:nvPicPr>
          <p:blipFill>
            <a:blip r:embed="rId1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773610" y="6702962"/>
              <a:ext cx="535034" cy="69411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119" name="グループ化 118">
            <a:extLst>
              <a:ext uri="{FF2B5EF4-FFF2-40B4-BE49-F238E27FC236}">
                <a16:creationId xmlns:a16="http://schemas.microsoft.com/office/drawing/2014/main" id="{99472D7A-E362-455E-AE64-29838D773614}"/>
              </a:ext>
            </a:extLst>
          </p:cNvPr>
          <p:cNvGrpSpPr/>
          <p:nvPr/>
        </p:nvGrpSpPr>
        <p:grpSpPr>
          <a:xfrm>
            <a:off x="11978623" y="6647807"/>
            <a:ext cx="956561" cy="776324"/>
            <a:chOff x="10773610" y="6620753"/>
            <a:chExt cx="956561" cy="776324"/>
          </a:xfrm>
        </p:grpSpPr>
        <p:pic>
          <p:nvPicPr>
            <p:cNvPr id="120" name="図 119">
              <a:extLst>
                <a:ext uri="{FF2B5EF4-FFF2-40B4-BE49-F238E27FC236}">
                  <a16:creationId xmlns:a16="http://schemas.microsoft.com/office/drawing/2014/main" id="{EA91E2CD-299D-484C-9CAC-C193030EEFDC}"/>
                </a:ext>
              </a:extLst>
            </p:cNvPr>
            <p:cNvPicPr>
              <a:picLocks noChangeAspect="1"/>
            </p:cNvPicPr>
            <p:nvPr/>
          </p:nvPicPr>
          <p:blipFill>
            <a:blip r:embed="rId19">
              <a:clrChange>
                <a:clrFrom>
                  <a:srgbClr val="FFFFFF"/>
                </a:clrFrom>
                <a:clrTo>
                  <a:srgbClr val="FFFFFF">
                    <a:alpha val="0"/>
                  </a:srgbClr>
                </a:clrTo>
              </a:clrChange>
            </a:blip>
            <a:stretch>
              <a:fillRect/>
            </a:stretch>
          </p:blipFill>
          <p:spPr>
            <a:xfrm>
              <a:off x="11216225" y="6620753"/>
              <a:ext cx="513946" cy="513946"/>
            </a:xfrm>
            <a:prstGeom prst="rect">
              <a:avLst/>
            </a:prstGeom>
          </p:spPr>
        </p:pic>
        <p:sp>
          <p:nvSpPr>
            <p:cNvPr id="121" name="フリーフォーム: 図形 120">
              <a:extLst>
                <a:ext uri="{FF2B5EF4-FFF2-40B4-BE49-F238E27FC236}">
                  <a16:creationId xmlns:a16="http://schemas.microsoft.com/office/drawing/2014/main" id="{E029F533-CF3B-46E8-A9F4-63792DFDADA7}"/>
                </a:ext>
              </a:extLst>
            </p:cNvPr>
            <p:cNvSpPr/>
            <p:nvPr/>
          </p:nvSpPr>
          <p:spPr>
            <a:xfrm>
              <a:off x="11209867" y="6897511"/>
              <a:ext cx="197555" cy="366889"/>
            </a:xfrm>
            <a:custGeom>
              <a:avLst/>
              <a:gdLst>
                <a:gd name="connsiteX0" fmla="*/ 197555 w 197555"/>
                <a:gd name="connsiteY0" fmla="*/ 0 h 366889"/>
                <a:gd name="connsiteX1" fmla="*/ 0 w 197555"/>
                <a:gd name="connsiteY1" fmla="*/ 0 h 366889"/>
                <a:gd name="connsiteX2" fmla="*/ 2822 w 197555"/>
                <a:gd name="connsiteY2" fmla="*/ 25400 h 366889"/>
                <a:gd name="connsiteX3" fmla="*/ 2822 w 197555"/>
                <a:gd name="connsiteY3" fmla="*/ 366889 h 366889"/>
              </a:gdLst>
              <a:ahLst/>
              <a:cxnLst>
                <a:cxn ang="0">
                  <a:pos x="connsiteX0" y="connsiteY0"/>
                </a:cxn>
                <a:cxn ang="0">
                  <a:pos x="connsiteX1" y="connsiteY1"/>
                </a:cxn>
                <a:cxn ang="0">
                  <a:pos x="connsiteX2" y="connsiteY2"/>
                </a:cxn>
                <a:cxn ang="0">
                  <a:pos x="connsiteX3" y="connsiteY3"/>
                </a:cxn>
              </a:cxnLst>
              <a:rect l="l" t="t" r="r" b="b"/>
              <a:pathLst>
                <a:path w="197555" h="366889">
                  <a:moveTo>
                    <a:pt x="197555" y="0"/>
                  </a:moveTo>
                  <a:lnTo>
                    <a:pt x="0" y="0"/>
                  </a:lnTo>
                  <a:lnTo>
                    <a:pt x="2822" y="25400"/>
                  </a:lnTo>
                  <a:lnTo>
                    <a:pt x="2822" y="36688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22" name="Picture 3">
              <a:extLst>
                <a:ext uri="{FF2B5EF4-FFF2-40B4-BE49-F238E27FC236}">
                  <a16:creationId xmlns:a16="http://schemas.microsoft.com/office/drawing/2014/main" id="{FC521864-E1F8-44E9-B1DE-6D1EEE1D6B1B}"/>
                </a:ext>
              </a:extLst>
            </p:cNvPr>
            <p:cNvPicPr>
              <a:picLocks noChangeAspect="1" noChangeArrowheads="1"/>
            </p:cNvPicPr>
            <p:nvPr/>
          </p:nvPicPr>
          <p:blipFill>
            <a:blip r:embed="rId1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773610" y="6702962"/>
              <a:ext cx="535034" cy="69411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9" name="グループ化 8">
            <a:extLst>
              <a:ext uri="{FF2B5EF4-FFF2-40B4-BE49-F238E27FC236}">
                <a16:creationId xmlns:a16="http://schemas.microsoft.com/office/drawing/2014/main" id="{0065AEAC-DD55-4D0B-8637-3B78BF301AC7}"/>
              </a:ext>
            </a:extLst>
          </p:cNvPr>
          <p:cNvGrpSpPr/>
          <p:nvPr/>
        </p:nvGrpSpPr>
        <p:grpSpPr>
          <a:xfrm>
            <a:off x="11554299" y="6742039"/>
            <a:ext cx="152845" cy="342342"/>
            <a:chOff x="11554299" y="6742039"/>
            <a:chExt cx="152845" cy="342342"/>
          </a:xfrm>
        </p:grpSpPr>
        <p:sp>
          <p:nvSpPr>
            <p:cNvPr id="8" name="フリーフォーム: 図形 7">
              <a:extLst>
                <a:ext uri="{FF2B5EF4-FFF2-40B4-BE49-F238E27FC236}">
                  <a16:creationId xmlns:a16="http://schemas.microsoft.com/office/drawing/2014/main" id="{48DA005A-8E41-4E71-9FA8-941A65189B1B}"/>
                </a:ext>
              </a:extLst>
            </p:cNvPr>
            <p:cNvSpPr/>
            <p:nvPr/>
          </p:nvSpPr>
          <p:spPr>
            <a:xfrm>
              <a:off x="11557000" y="6770077"/>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フリーフォーム: 図形 122">
              <a:extLst>
                <a:ext uri="{FF2B5EF4-FFF2-40B4-BE49-F238E27FC236}">
                  <a16:creationId xmlns:a16="http://schemas.microsoft.com/office/drawing/2014/main" id="{F2B253E4-1EE3-43AF-9131-01F1F3A057DD}"/>
                </a:ext>
              </a:extLst>
            </p:cNvPr>
            <p:cNvSpPr/>
            <p:nvPr/>
          </p:nvSpPr>
          <p:spPr>
            <a:xfrm>
              <a:off x="11554299" y="6742039"/>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フリーフォーム: 図形 127">
              <a:extLst>
                <a:ext uri="{FF2B5EF4-FFF2-40B4-BE49-F238E27FC236}">
                  <a16:creationId xmlns:a16="http://schemas.microsoft.com/office/drawing/2014/main" id="{7421BA40-BC50-4582-8009-F9E36C70ABE1}"/>
                </a:ext>
              </a:extLst>
            </p:cNvPr>
            <p:cNvSpPr/>
            <p:nvPr/>
          </p:nvSpPr>
          <p:spPr>
            <a:xfrm>
              <a:off x="11561404" y="6828131"/>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 name="フリーフォーム: 図形 128">
              <a:extLst>
                <a:ext uri="{FF2B5EF4-FFF2-40B4-BE49-F238E27FC236}">
                  <a16:creationId xmlns:a16="http://schemas.microsoft.com/office/drawing/2014/main" id="{1CB7FCD5-3A77-4C12-815D-B58AC65648A8}"/>
                </a:ext>
              </a:extLst>
            </p:cNvPr>
            <p:cNvSpPr/>
            <p:nvPr/>
          </p:nvSpPr>
          <p:spPr>
            <a:xfrm>
              <a:off x="11560657" y="6798139"/>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フリーフォーム: 図形 129">
              <a:extLst>
                <a:ext uri="{FF2B5EF4-FFF2-40B4-BE49-F238E27FC236}">
                  <a16:creationId xmlns:a16="http://schemas.microsoft.com/office/drawing/2014/main" id="{009B630B-E1D4-49AB-B7FF-E630D57C06DE}"/>
                </a:ext>
              </a:extLst>
            </p:cNvPr>
            <p:cNvSpPr/>
            <p:nvPr/>
          </p:nvSpPr>
          <p:spPr>
            <a:xfrm>
              <a:off x="11560109" y="6886161"/>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フリーフォーム: 図形 130">
              <a:extLst>
                <a:ext uri="{FF2B5EF4-FFF2-40B4-BE49-F238E27FC236}">
                  <a16:creationId xmlns:a16="http://schemas.microsoft.com/office/drawing/2014/main" id="{9DF2771B-9B91-4C4C-99D4-EEAC14CC220D}"/>
                </a:ext>
              </a:extLst>
            </p:cNvPr>
            <p:cNvSpPr/>
            <p:nvPr/>
          </p:nvSpPr>
          <p:spPr>
            <a:xfrm>
              <a:off x="11557408" y="6858123"/>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フリーフォーム: 図形 131">
              <a:extLst>
                <a:ext uri="{FF2B5EF4-FFF2-40B4-BE49-F238E27FC236}">
                  <a16:creationId xmlns:a16="http://schemas.microsoft.com/office/drawing/2014/main" id="{AF0BB323-6566-45B3-9F76-CD873A19A2CF}"/>
                </a:ext>
              </a:extLst>
            </p:cNvPr>
            <p:cNvSpPr/>
            <p:nvPr/>
          </p:nvSpPr>
          <p:spPr>
            <a:xfrm>
              <a:off x="11564513" y="6944215"/>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フリーフォーム: 図形 132">
              <a:extLst>
                <a:ext uri="{FF2B5EF4-FFF2-40B4-BE49-F238E27FC236}">
                  <a16:creationId xmlns:a16="http://schemas.microsoft.com/office/drawing/2014/main" id="{F52C7C1A-D5BB-4381-835A-D109D7306AB6}"/>
                </a:ext>
              </a:extLst>
            </p:cNvPr>
            <p:cNvSpPr/>
            <p:nvPr/>
          </p:nvSpPr>
          <p:spPr>
            <a:xfrm>
              <a:off x="11563766" y="6914223"/>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フリーフォーム: 図形 133">
              <a:extLst>
                <a:ext uri="{FF2B5EF4-FFF2-40B4-BE49-F238E27FC236}">
                  <a16:creationId xmlns:a16="http://schemas.microsoft.com/office/drawing/2014/main" id="{4D1679D7-F23C-4A40-A984-0E1B5E05335F}"/>
                </a:ext>
              </a:extLst>
            </p:cNvPr>
            <p:cNvSpPr/>
            <p:nvPr/>
          </p:nvSpPr>
          <p:spPr>
            <a:xfrm>
              <a:off x="11561005" y="6996458"/>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フリーフォーム: 図形 134">
              <a:extLst>
                <a:ext uri="{FF2B5EF4-FFF2-40B4-BE49-F238E27FC236}">
                  <a16:creationId xmlns:a16="http://schemas.microsoft.com/office/drawing/2014/main" id="{7D2DC5C3-E9E6-477E-A0C7-521822387564}"/>
                </a:ext>
              </a:extLst>
            </p:cNvPr>
            <p:cNvSpPr/>
            <p:nvPr/>
          </p:nvSpPr>
          <p:spPr>
            <a:xfrm>
              <a:off x="11560258" y="6966466"/>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7" name="フリーフォーム: 図形 16">
            <a:extLst>
              <a:ext uri="{FF2B5EF4-FFF2-40B4-BE49-F238E27FC236}">
                <a16:creationId xmlns:a16="http://schemas.microsoft.com/office/drawing/2014/main" id="{B22A5CB5-986D-475D-BE99-E0F81F5B4F50}"/>
              </a:ext>
            </a:extLst>
          </p:cNvPr>
          <p:cNvSpPr/>
          <p:nvPr/>
        </p:nvSpPr>
        <p:spPr>
          <a:xfrm>
            <a:off x="11693769" y="6475046"/>
            <a:ext cx="1287233" cy="709246"/>
          </a:xfrm>
          <a:custGeom>
            <a:avLst/>
            <a:gdLst>
              <a:gd name="connsiteX0" fmla="*/ 0 w 1375508"/>
              <a:gd name="connsiteY0" fmla="*/ 349739 h 709246"/>
              <a:gd name="connsiteX1" fmla="*/ 0 w 1375508"/>
              <a:gd name="connsiteY1" fmla="*/ 709246 h 709246"/>
              <a:gd name="connsiteX2" fmla="*/ 318477 w 1375508"/>
              <a:gd name="connsiteY2" fmla="*/ 709246 h 709246"/>
              <a:gd name="connsiteX3" fmla="*/ 318477 w 1375508"/>
              <a:gd name="connsiteY3" fmla="*/ 0 h 709246"/>
              <a:gd name="connsiteX4" fmla="*/ 1375508 w 1375508"/>
              <a:gd name="connsiteY4" fmla="*/ 0 h 709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508" h="709246">
                <a:moveTo>
                  <a:pt x="0" y="349739"/>
                </a:moveTo>
                <a:lnTo>
                  <a:pt x="0" y="709246"/>
                </a:lnTo>
                <a:lnTo>
                  <a:pt x="318477" y="709246"/>
                </a:lnTo>
                <a:lnTo>
                  <a:pt x="318477" y="0"/>
                </a:lnTo>
                <a:lnTo>
                  <a:pt x="1375508"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47" name="グループ化 146">
            <a:extLst>
              <a:ext uri="{FF2B5EF4-FFF2-40B4-BE49-F238E27FC236}">
                <a16:creationId xmlns:a16="http://schemas.microsoft.com/office/drawing/2014/main" id="{DA6A96C1-A357-4046-BE0F-19B36957384F}"/>
              </a:ext>
            </a:extLst>
          </p:cNvPr>
          <p:cNvGrpSpPr/>
          <p:nvPr/>
        </p:nvGrpSpPr>
        <p:grpSpPr>
          <a:xfrm flipV="1">
            <a:off x="11550151" y="6657776"/>
            <a:ext cx="242396" cy="340636"/>
            <a:chOff x="11554299" y="6742039"/>
            <a:chExt cx="152845" cy="342342"/>
          </a:xfrm>
        </p:grpSpPr>
        <p:sp>
          <p:nvSpPr>
            <p:cNvPr id="148" name="フリーフォーム: 図形 147">
              <a:extLst>
                <a:ext uri="{FF2B5EF4-FFF2-40B4-BE49-F238E27FC236}">
                  <a16:creationId xmlns:a16="http://schemas.microsoft.com/office/drawing/2014/main" id="{A30D7807-EE39-4CE2-848F-B8D933B8FCDC}"/>
                </a:ext>
              </a:extLst>
            </p:cNvPr>
            <p:cNvSpPr/>
            <p:nvPr/>
          </p:nvSpPr>
          <p:spPr>
            <a:xfrm>
              <a:off x="11557000" y="6770077"/>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 name="フリーフォーム: 図形 148">
              <a:extLst>
                <a:ext uri="{FF2B5EF4-FFF2-40B4-BE49-F238E27FC236}">
                  <a16:creationId xmlns:a16="http://schemas.microsoft.com/office/drawing/2014/main" id="{39EB2AA1-F978-416C-AC0C-912DC3DE3437}"/>
                </a:ext>
              </a:extLst>
            </p:cNvPr>
            <p:cNvSpPr/>
            <p:nvPr/>
          </p:nvSpPr>
          <p:spPr>
            <a:xfrm>
              <a:off x="11554299" y="6742039"/>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 name="フリーフォーム: 図形 149">
              <a:extLst>
                <a:ext uri="{FF2B5EF4-FFF2-40B4-BE49-F238E27FC236}">
                  <a16:creationId xmlns:a16="http://schemas.microsoft.com/office/drawing/2014/main" id="{B1015A46-0FED-4BB6-8010-998512F82D88}"/>
                </a:ext>
              </a:extLst>
            </p:cNvPr>
            <p:cNvSpPr/>
            <p:nvPr/>
          </p:nvSpPr>
          <p:spPr>
            <a:xfrm>
              <a:off x="11561404" y="6828131"/>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 name="フリーフォーム: 図形 150">
              <a:extLst>
                <a:ext uri="{FF2B5EF4-FFF2-40B4-BE49-F238E27FC236}">
                  <a16:creationId xmlns:a16="http://schemas.microsoft.com/office/drawing/2014/main" id="{EEC4F61D-252F-490A-878B-DACF547F66AA}"/>
                </a:ext>
              </a:extLst>
            </p:cNvPr>
            <p:cNvSpPr/>
            <p:nvPr/>
          </p:nvSpPr>
          <p:spPr>
            <a:xfrm>
              <a:off x="11560657" y="6798139"/>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 name="フリーフォーム: 図形 151">
              <a:extLst>
                <a:ext uri="{FF2B5EF4-FFF2-40B4-BE49-F238E27FC236}">
                  <a16:creationId xmlns:a16="http://schemas.microsoft.com/office/drawing/2014/main" id="{A546B53E-4302-4CC9-9F36-908EA6D7874A}"/>
                </a:ext>
              </a:extLst>
            </p:cNvPr>
            <p:cNvSpPr/>
            <p:nvPr/>
          </p:nvSpPr>
          <p:spPr>
            <a:xfrm>
              <a:off x="11560109" y="6886161"/>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 name="フリーフォーム: 図形 152">
              <a:extLst>
                <a:ext uri="{FF2B5EF4-FFF2-40B4-BE49-F238E27FC236}">
                  <a16:creationId xmlns:a16="http://schemas.microsoft.com/office/drawing/2014/main" id="{37B90B77-DE70-4E92-96F2-27184082F693}"/>
                </a:ext>
              </a:extLst>
            </p:cNvPr>
            <p:cNvSpPr/>
            <p:nvPr/>
          </p:nvSpPr>
          <p:spPr>
            <a:xfrm>
              <a:off x="11557408" y="6858123"/>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 name="フリーフォーム: 図形 153">
              <a:extLst>
                <a:ext uri="{FF2B5EF4-FFF2-40B4-BE49-F238E27FC236}">
                  <a16:creationId xmlns:a16="http://schemas.microsoft.com/office/drawing/2014/main" id="{E77394BF-9D99-4EE6-AA5C-B05B4873045A}"/>
                </a:ext>
              </a:extLst>
            </p:cNvPr>
            <p:cNvSpPr/>
            <p:nvPr/>
          </p:nvSpPr>
          <p:spPr>
            <a:xfrm>
              <a:off x="11564513" y="6944215"/>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5" name="フリーフォーム: 図形 154">
              <a:extLst>
                <a:ext uri="{FF2B5EF4-FFF2-40B4-BE49-F238E27FC236}">
                  <a16:creationId xmlns:a16="http://schemas.microsoft.com/office/drawing/2014/main" id="{C944ED0D-562E-4DFB-BDF2-93294B6E8ABB}"/>
                </a:ext>
              </a:extLst>
            </p:cNvPr>
            <p:cNvSpPr/>
            <p:nvPr/>
          </p:nvSpPr>
          <p:spPr>
            <a:xfrm>
              <a:off x="11563766" y="6914223"/>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6" name="フリーフォーム: 図形 155">
              <a:extLst>
                <a:ext uri="{FF2B5EF4-FFF2-40B4-BE49-F238E27FC236}">
                  <a16:creationId xmlns:a16="http://schemas.microsoft.com/office/drawing/2014/main" id="{CD39E1E5-56A0-41DB-968E-6655AF7BE6C2}"/>
                </a:ext>
              </a:extLst>
            </p:cNvPr>
            <p:cNvSpPr/>
            <p:nvPr/>
          </p:nvSpPr>
          <p:spPr>
            <a:xfrm>
              <a:off x="11561005" y="6996458"/>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 name="フリーフォーム: 図形 156">
              <a:extLst>
                <a:ext uri="{FF2B5EF4-FFF2-40B4-BE49-F238E27FC236}">
                  <a16:creationId xmlns:a16="http://schemas.microsoft.com/office/drawing/2014/main" id="{75E2C5F1-8283-4889-8892-F8CD3E244774}"/>
                </a:ext>
              </a:extLst>
            </p:cNvPr>
            <p:cNvSpPr/>
            <p:nvPr/>
          </p:nvSpPr>
          <p:spPr>
            <a:xfrm>
              <a:off x="11560258" y="6966466"/>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8" name="フリーフォーム: 図形 17">
            <a:extLst>
              <a:ext uri="{FF2B5EF4-FFF2-40B4-BE49-F238E27FC236}">
                <a16:creationId xmlns:a16="http://schemas.microsoft.com/office/drawing/2014/main" id="{4F3EB116-0B98-4F7B-867D-83B1103BC3BA}"/>
              </a:ext>
            </a:extLst>
          </p:cNvPr>
          <p:cNvSpPr/>
          <p:nvPr/>
        </p:nvSpPr>
        <p:spPr>
          <a:xfrm>
            <a:off x="11021646" y="6473092"/>
            <a:ext cx="760046" cy="441570"/>
          </a:xfrm>
          <a:custGeom>
            <a:avLst/>
            <a:gdLst>
              <a:gd name="connsiteX0" fmla="*/ 760046 w 760046"/>
              <a:gd name="connsiteY0" fmla="*/ 441570 h 441570"/>
              <a:gd name="connsiteX1" fmla="*/ 760046 w 760046"/>
              <a:gd name="connsiteY1" fmla="*/ 0 h 441570"/>
              <a:gd name="connsiteX2" fmla="*/ 0 w 760046"/>
              <a:gd name="connsiteY2" fmla="*/ 0 h 441570"/>
            </a:gdLst>
            <a:ahLst/>
            <a:cxnLst>
              <a:cxn ang="0">
                <a:pos x="connsiteX0" y="connsiteY0"/>
              </a:cxn>
              <a:cxn ang="0">
                <a:pos x="connsiteX1" y="connsiteY1"/>
              </a:cxn>
              <a:cxn ang="0">
                <a:pos x="connsiteX2" y="connsiteY2"/>
              </a:cxn>
            </a:cxnLst>
            <a:rect l="l" t="t" r="r" b="b"/>
            <a:pathLst>
              <a:path w="760046" h="441570">
                <a:moveTo>
                  <a:pt x="760046" y="441570"/>
                </a:moveTo>
                <a:lnTo>
                  <a:pt x="760046" y="0"/>
                </a:ln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70" name="グループ化 169">
            <a:extLst>
              <a:ext uri="{FF2B5EF4-FFF2-40B4-BE49-F238E27FC236}">
                <a16:creationId xmlns:a16="http://schemas.microsoft.com/office/drawing/2014/main" id="{359E1B11-6252-44E6-AFC8-47C1238B38DF}"/>
              </a:ext>
            </a:extLst>
          </p:cNvPr>
          <p:cNvGrpSpPr/>
          <p:nvPr/>
        </p:nvGrpSpPr>
        <p:grpSpPr>
          <a:xfrm flipV="1">
            <a:off x="12757661" y="6675875"/>
            <a:ext cx="230323" cy="351105"/>
            <a:chOff x="11551833" y="6742039"/>
            <a:chExt cx="155311" cy="342343"/>
          </a:xfrm>
        </p:grpSpPr>
        <p:sp>
          <p:nvSpPr>
            <p:cNvPr id="171" name="フリーフォーム: 図形 170">
              <a:extLst>
                <a:ext uri="{FF2B5EF4-FFF2-40B4-BE49-F238E27FC236}">
                  <a16:creationId xmlns:a16="http://schemas.microsoft.com/office/drawing/2014/main" id="{4ECB0663-DC10-478E-9FFE-47C0D57AA661}"/>
                </a:ext>
              </a:extLst>
            </p:cNvPr>
            <p:cNvSpPr/>
            <p:nvPr/>
          </p:nvSpPr>
          <p:spPr>
            <a:xfrm>
              <a:off x="11557000" y="6770077"/>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2" name="フリーフォーム: 図形 171">
              <a:extLst>
                <a:ext uri="{FF2B5EF4-FFF2-40B4-BE49-F238E27FC236}">
                  <a16:creationId xmlns:a16="http://schemas.microsoft.com/office/drawing/2014/main" id="{70DA06FE-2F3D-4F2A-B3DC-6FC94003906F}"/>
                </a:ext>
              </a:extLst>
            </p:cNvPr>
            <p:cNvSpPr/>
            <p:nvPr/>
          </p:nvSpPr>
          <p:spPr>
            <a:xfrm>
              <a:off x="11554299" y="6742039"/>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3" name="フリーフォーム: 図形 172">
              <a:extLst>
                <a:ext uri="{FF2B5EF4-FFF2-40B4-BE49-F238E27FC236}">
                  <a16:creationId xmlns:a16="http://schemas.microsoft.com/office/drawing/2014/main" id="{8369E6AC-4310-4897-ACB7-A0096CEED519}"/>
                </a:ext>
              </a:extLst>
            </p:cNvPr>
            <p:cNvSpPr/>
            <p:nvPr/>
          </p:nvSpPr>
          <p:spPr>
            <a:xfrm>
              <a:off x="11561404" y="6828131"/>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 name="フリーフォーム: 図形 173">
              <a:extLst>
                <a:ext uri="{FF2B5EF4-FFF2-40B4-BE49-F238E27FC236}">
                  <a16:creationId xmlns:a16="http://schemas.microsoft.com/office/drawing/2014/main" id="{81ABFBA3-8AC7-414B-8839-90187E3C7452}"/>
                </a:ext>
              </a:extLst>
            </p:cNvPr>
            <p:cNvSpPr/>
            <p:nvPr/>
          </p:nvSpPr>
          <p:spPr>
            <a:xfrm>
              <a:off x="11560657" y="6798139"/>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 name="フリーフォーム: 図形 174">
              <a:extLst>
                <a:ext uri="{FF2B5EF4-FFF2-40B4-BE49-F238E27FC236}">
                  <a16:creationId xmlns:a16="http://schemas.microsoft.com/office/drawing/2014/main" id="{BAE6F267-96FA-4FF0-8E0D-26A56FC7405C}"/>
                </a:ext>
              </a:extLst>
            </p:cNvPr>
            <p:cNvSpPr/>
            <p:nvPr/>
          </p:nvSpPr>
          <p:spPr>
            <a:xfrm>
              <a:off x="11560109" y="6886161"/>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 name="フリーフォーム: 図形 175">
              <a:extLst>
                <a:ext uri="{FF2B5EF4-FFF2-40B4-BE49-F238E27FC236}">
                  <a16:creationId xmlns:a16="http://schemas.microsoft.com/office/drawing/2014/main" id="{852E9F5E-6C92-4DA5-83D9-426D6BD264DF}"/>
                </a:ext>
              </a:extLst>
            </p:cNvPr>
            <p:cNvSpPr/>
            <p:nvPr/>
          </p:nvSpPr>
          <p:spPr>
            <a:xfrm>
              <a:off x="11557408" y="6858123"/>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7" name="フリーフォーム: 図形 176">
              <a:extLst>
                <a:ext uri="{FF2B5EF4-FFF2-40B4-BE49-F238E27FC236}">
                  <a16:creationId xmlns:a16="http://schemas.microsoft.com/office/drawing/2014/main" id="{85E8D6A4-9456-4BDC-A3C4-CF143175FA89}"/>
                </a:ext>
              </a:extLst>
            </p:cNvPr>
            <p:cNvSpPr/>
            <p:nvPr/>
          </p:nvSpPr>
          <p:spPr>
            <a:xfrm>
              <a:off x="11564513" y="6944215"/>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8" name="フリーフォーム: 図形 177">
              <a:extLst>
                <a:ext uri="{FF2B5EF4-FFF2-40B4-BE49-F238E27FC236}">
                  <a16:creationId xmlns:a16="http://schemas.microsoft.com/office/drawing/2014/main" id="{1A4C9FBE-8B2A-43BD-B7E9-8117374C60BA}"/>
                </a:ext>
              </a:extLst>
            </p:cNvPr>
            <p:cNvSpPr/>
            <p:nvPr/>
          </p:nvSpPr>
          <p:spPr>
            <a:xfrm>
              <a:off x="11563766" y="6914223"/>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 name="フリーフォーム: 図形 178">
              <a:extLst>
                <a:ext uri="{FF2B5EF4-FFF2-40B4-BE49-F238E27FC236}">
                  <a16:creationId xmlns:a16="http://schemas.microsoft.com/office/drawing/2014/main" id="{3F42ED72-316E-4477-8E96-04A60DE7DC15}"/>
                </a:ext>
              </a:extLst>
            </p:cNvPr>
            <p:cNvSpPr/>
            <p:nvPr/>
          </p:nvSpPr>
          <p:spPr>
            <a:xfrm>
              <a:off x="11551833" y="6985069"/>
              <a:ext cx="151803" cy="9931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 name="フリーフォーム: 図形 179">
              <a:extLst>
                <a:ext uri="{FF2B5EF4-FFF2-40B4-BE49-F238E27FC236}">
                  <a16:creationId xmlns:a16="http://schemas.microsoft.com/office/drawing/2014/main" id="{E446CEAD-8743-4726-990D-E3F67248F512}"/>
                </a:ext>
              </a:extLst>
            </p:cNvPr>
            <p:cNvSpPr/>
            <p:nvPr/>
          </p:nvSpPr>
          <p:spPr>
            <a:xfrm>
              <a:off x="11560258" y="6966466"/>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0" name="フリーフォーム: 図形 19">
            <a:extLst>
              <a:ext uri="{FF2B5EF4-FFF2-40B4-BE49-F238E27FC236}">
                <a16:creationId xmlns:a16="http://schemas.microsoft.com/office/drawing/2014/main" id="{2FBC4C93-D165-4334-9BE8-B0FABD2905EF}"/>
              </a:ext>
            </a:extLst>
          </p:cNvPr>
          <p:cNvSpPr/>
          <p:nvPr/>
        </p:nvSpPr>
        <p:spPr>
          <a:xfrm>
            <a:off x="12977446" y="6467231"/>
            <a:ext cx="0" cy="466969"/>
          </a:xfrm>
          <a:custGeom>
            <a:avLst/>
            <a:gdLst>
              <a:gd name="connsiteX0" fmla="*/ 0 w 0"/>
              <a:gd name="connsiteY0" fmla="*/ 466969 h 466969"/>
              <a:gd name="connsiteX1" fmla="*/ 0 w 0"/>
              <a:gd name="connsiteY1" fmla="*/ 0 h 466969"/>
            </a:gdLst>
            <a:ahLst/>
            <a:cxnLst>
              <a:cxn ang="0">
                <a:pos x="connsiteX0" y="connsiteY0"/>
              </a:cxn>
              <a:cxn ang="0">
                <a:pos x="connsiteX1" y="connsiteY1"/>
              </a:cxn>
            </a:cxnLst>
            <a:rect l="l" t="t" r="r" b="b"/>
            <a:pathLst>
              <a:path h="466969">
                <a:moveTo>
                  <a:pt x="0" y="466969"/>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81" name="グループ化 180">
            <a:extLst>
              <a:ext uri="{FF2B5EF4-FFF2-40B4-BE49-F238E27FC236}">
                <a16:creationId xmlns:a16="http://schemas.microsoft.com/office/drawing/2014/main" id="{56CF5AFB-11F5-4DB7-99E9-E7C990E1B423}"/>
              </a:ext>
            </a:extLst>
          </p:cNvPr>
          <p:cNvGrpSpPr/>
          <p:nvPr/>
        </p:nvGrpSpPr>
        <p:grpSpPr>
          <a:xfrm>
            <a:off x="12751853" y="6772560"/>
            <a:ext cx="152845" cy="342342"/>
            <a:chOff x="11554299" y="6742039"/>
            <a:chExt cx="152845" cy="342342"/>
          </a:xfrm>
        </p:grpSpPr>
        <p:sp>
          <p:nvSpPr>
            <p:cNvPr id="182" name="フリーフォーム: 図形 181">
              <a:extLst>
                <a:ext uri="{FF2B5EF4-FFF2-40B4-BE49-F238E27FC236}">
                  <a16:creationId xmlns:a16="http://schemas.microsoft.com/office/drawing/2014/main" id="{53183161-86CB-49D2-88E0-4FB673D7FC68}"/>
                </a:ext>
              </a:extLst>
            </p:cNvPr>
            <p:cNvSpPr/>
            <p:nvPr/>
          </p:nvSpPr>
          <p:spPr>
            <a:xfrm>
              <a:off x="11557000" y="6770077"/>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 name="フリーフォーム: 図形 182">
              <a:extLst>
                <a:ext uri="{FF2B5EF4-FFF2-40B4-BE49-F238E27FC236}">
                  <a16:creationId xmlns:a16="http://schemas.microsoft.com/office/drawing/2014/main" id="{FF9A8231-451D-4938-B7A8-3A43CFA9F7C3}"/>
                </a:ext>
              </a:extLst>
            </p:cNvPr>
            <p:cNvSpPr/>
            <p:nvPr/>
          </p:nvSpPr>
          <p:spPr>
            <a:xfrm>
              <a:off x="11554299" y="6742039"/>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4" name="フリーフォーム: 図形 183">
              <a:extLst>
                <a:ext uri="{FF2B5EF4-FFF2-40B4-BE49-F238E27FC236}">
                  <a16:creationId xmlns:a16="http://schemas.microsoft.com/office/drawing/2014/main" id="{F2A3CFF1-B973-4841-90CF-95C38F7A8494}"/>
                </a:ext>
              </a:extLst>
            </p:cNvPr>
            <p:cNvSpPr/>
            <p:nvPr/>
          </p:nvSpPr>
          <p:spPr>
            <a:xfrm>
              <a:off x="11561404" y="6828131"/>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 name="フリーフォーム: 図形 184">
              <a:extLst>
                <a:ext uri="{FF2B5EF4-FFF2-40B4-BE49-F238E27FC236}">
                  <a16:creationId xmlns:a16="http://schemas.microsoft.com/office/drawing/2014/main" id="{E7049881-DB12-4626-8A5F-252303A68476}"/>
                </a:ext>
              </a:extLst>
            </p:cNvPr>
            <p:cNvSpPr/>
            <p:nvPr/>
          </p:nvSpPr>
          <p:spPr>
            <a:xfrm>
              <a:off x="11560657" y="6798139"/>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6" name="フリーフォーム: 図形 185">
              <a:extLst>
                <a:ext uri="{FF2B5EF4-FFF2-40B4-BE49-F238E27FC236}">
                  <a16:creationId xmlns:a16="http://schemas.microsoft.com/office/drawing/2014/main" id="{9DD3E5E9-9E54-4C00-A9EF-46984A687B79}"/>
                </a:ext>
              </a:extLst>
            </p:cNvPr>
            <p:cNvSpPr/>
            <p:nvPr/>
          </p:nvSpPr>
          <p:spPr>
            <a:xfrm>
              <a:off x="11560109" y="6886161"/>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7" name="フリーフォーム: 図形 186">
              <a:extLst>
                <a:ext uri="{FF2B5EF4-FFF2-40B4-BE49-F238E27FC236}">
                  <a16:creationId xmlns:a16="http://schemas.microsoft.com/office/drawing/2014/main" id="{418850C1-E8AE-44D2-A66D-2DEF20DF9594}"/>
                </a:ext>
              </a:extLst>
            </p:cNvPr>
            <p:cNvSpPr/>
            <p:nvPr/>
          </p:nvSpPr>
          <p:spPr>
            <a:xfrm>
              <a:off x="11557408" y="6858123"/>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8" name="フリーフォーム: 図形 187">
              <a:extLst>
                <a:ext uri="{FF2B5EF4-FFF2-40B4-BE49-F238E27FC236}">
                  <a16:creationId xmlns:a16="http://schemas.microsoft.com/office/drawing/2014/main" id="{4702CB1E-71FD-48BA-84F3-0A7D06CEA446}"/>
                </a:ext>
              </a:extLst>
            </p:cNvPr>
            <p:cNvSpPr/>
            <p:nvPr/>
          </p:nvSpPr>
          <p:spPr>
            <a:xfrm>
              <a:off x="11564513" y="6944215"/>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9" name="フリーフォーム: 図形 188">
              <a:extLst>
                <a:ext uri="{FF2B5EF4-FFF2-40B4-BE49-F238E27FC236}">
                  <a16:creationId xmlns:a16="http://schemas.microsoft.com/office/drawing/2014/main" id="{0F83DE02-4A52-42D1-A2E2-552492D82763}"/>
                </a:ext>
              </a:extLst>
            </p:cNvPr>
            <p:cNvSpPr/>
            <p:nvPr/>
          </p:nvSpPr>
          <p:spPr>
            <a:xfrm>
              <a:off x="11563766" y="6914223"/>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0" name="フリーフォーム: 図形 189">
              <a:extLst>
                <a:ext uri="{FF2B5EF4-FFF2-40B4-BE49-F238E27FC236}">
                  <a16:creationId xmlns:a16="http://schemas.microsoft.com/office/drawing/2014/main" id="{48AA0763-5C43-411A-95EB-8F0711E3F588}"/>
                </a:ext>
              </a:extLst>
            </p:cNvPr>
            <p:cNvSpPr/>
            <p:nvPr/>
          </p:nvSpPr>
          <p:spPr>
            <a:xfrm>
              <a:off x="11561005" y="6996458"/>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1" name="フリーフォーム: 図形 190">
              <a:extLst>
                <a:ext uri="{FF2B5EF4-FFF2-40B4-BE49-F238E27FC236}">
                  <a16:creationId xmlns:a16="http://schemas.microsoft.com/office/drawing/2014/main" id="{2CCED7EE-774C-4B23-85F8-A96D05FFE86D}"/>
                </a:ext>
              </a:extLst>
            </p:cNvPr>
            <p:cNvSpPr/>
            <p:nvPr/>
          </p:nvSpPr>
          <p:spPr>
            <a:xfrm>
              <a:off x="11560258" y="6966466"/>
              <a:ext cx="142631" cy="87923"/>
            </a:xfrm>
            <a:custGeom>
              <a:avLst/>
              <a:gdLst>
                <a:gd name="connsiteX0" fmla="*/ 0 w 142631"/>
                <a:gd name="connsiteY0" fmla="*/ 0 h 87923"/>
                <a:gd name="connsiteX1" fmla="*/ 142631 w 142631"/>
                <a:gd name="connsiteY1" fmla="*/ 87923 h 87923"/>
              </a:gdLst>
              <a:ahLst/>
              <a:cxnLst>
                <a:cxn ang="0">
                  <a:pos x="connsiteX0" y="connsiteY0"/>
                </a:cxn>
                <a:cxn ang="0">
                  <a:pos x="connsiteX1" y="connsiteY1"/>
                </a:cxn>
              </a:cxnLst>
              <a:rect l="l" t="t" r="r" b="b"/>
              <a:pathLst>
                <a:path w="142631" h="87923">
                  <a:moveTo>
                    <a:pt x="0" y="0"/>
                  </a:moveTo>
                  <a:lnTo>
                    <a:pt x="142631" y="87923"/>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1" name="フリーフォーム: 図形 20">
            <a:extLst>
              <a:ext uri="{FF2B5EF4-FFF2-40B4-BE49-F238E27FC236}">
                <a16:creationId xmlns:a16="http://schemas.microsoft.com/office/drawing/2014/main" id="{B65EF2F0-BCC3-4E48-A545-BD265691497A}"/>
              </a:ext>
            </a:extLst>
          </p:cNvPr>
          <p:cNvSpPr/>
          <p:nvPr/>
        </p:nvSpPr>
        <p:spPr>
          <a:xfrm>
            <a:off x="12895385" y="6858000"/>
            <a:ext cx="330200" cy="353646"/>
          </a:xfrm>
          <a:custGeom>
            <a:avLst/>
            <a:gdLst>
              <a:gd name="connsiteX0" fmla="*/ 0 w 330200"/>
              <a:gd name="connsiteY0" fmla="*/ 0 h 353646"/>
              <a:gd name="connsiteX1" fmla="*/ 0 w 330200"/>
              <a:gd name="connsiteY1" fmla="*/ 353646 h 353646"/>
              <a:gd name="connsiteX2" fmla="*/ 330200 w 330200"/>
              <a:gd name="connsiteY2" fmla="*/ 353646 h 353646"/>
            </a:gdLst>
            <a:ahLst/>
            <a:cxnLst>
              <a:cxn ang="0">
                <a:pos x="connsiteX0" y="connsiteY0"/>
              </a:cxn>
              <a:cxn ang="0">
                <a:pos x="connsiteX1" y="connsiteY1"/>
              </a:cxn>
              <a:cxn ang="0">
                <a:pos x="connsiteX2" y="connsiteY2"/>
              </a:cxn>
            </a:cxnLst>
            <a:rect l="l" t="t" r="r" b="b"/>
            <a:pathLst>
              <a:path w="330200" h="353646">
                <a:moveTo>
                  <a:pt x="0" y="0"/>
                </a:moveTo>
                <a:lnTo>
                  <a:pt x="0" y="353646"/>
                </a:lnTo>
                <a:lnTo>
                  <a:pt x="330200" y="35364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24" name="グループ化 123">
            <a:extLst>
              <a:ext uri="{FF2B5EF4-FFF2-40B4-BE49-F238E27FC236}">
                <a16:creationId xmlns:a16="http://schemas.microsoft.com/office/drawing/2014/main" id="{F2860437-ED71-4656-B205-F46A4FAD60AD}"/>
              </a:ext>
            </a:extLst>
          </p:cNvPr>
          <p:cNvGrpSpPr/>
          <p:nvPr/>
        </p:nvGrpSpPr>
        <p:grpSpPr>
          <a:xfrm rot="21110103">
            <a:off x="5066091" y="6925441"/>
            <a:ext cx="594864" cy="564816"/>
            <a:chOff x="2632662" y="996019"/>
            <a:chExt cx="2425137" cy="2301962"/>
          </a:xfrm>
          <a:effectLst>
            <a:outerShdw blurRad="38100" dist="38100" dir="8100000" algn="tr" rotWithShape="0">
              <a:prstClr val="black">
                <a:alpha val="40000"/>
              </a:prstClr>
            </a:outerShdw>
          </a:effectLst>
        </p:grpSpPr>
        <p:grpSp>
          <p:nvGrpSpPr>
            <p:cNvPr id="125" name="グループ化 124">
              <a:extLst>
                <a:ext uri="{FF2B5EF4-FFF2-40B4-BE49-F238E27FC236}">
                  <a16:creationId xmlns:a16="http://schemas.microsoft.com/office/drawing/2014/main" id="{8CA63DC8-741D-47E9-95BD-B7577E64A606}"/>
                </a:ext>
              </a:extLst>
            </p:cNvPr>
            <p:cNvGrpSpPr/>
            <p:nvPr/>
          </p:nvGrpSpPr>
          <p:grpSpPr>
            <a:xfrm>
              <a:off x="2991168" y="1221263"/>
              <a:ext cx="1944215" cy="1771248"/>
              <a:chOff x="2991168" y="1221263"/>
              <a:chExt cx="1944215" cy="1771248"/>
            </a:xfrm>
          </p:grpSpPr>
          <p:sp>
            <p:nvSpPr>
              <p:cNvPr id="127" name="円/楕円 42">
                <a:extLst>
                  <a:ext uri="{FF2B5EF4-FFF2-40B4-BE49-F238E27FC236}">
                    <a16:creationId xmlns:a16="http://schemas.microsoft.com/office/drawing/2014/main" id="{CC3F4E8A-AC8E-4100-AABF-5BBA5F72731C}"/>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136" name="角丸四角形 43">
                <a:extLst>
                  <a:ext uri="{FF2B5EF4-FFF2-40B4-BE49-F238E27FC236}">
                    <a16:creationId xmlns:a16="http://schemas.microsoft.com/office/drawing/2014/main" id="{2C9589BE-2697-4117-A89A-140F340DD39F}"/>
                  </a:ext>
                </a:extLst>
              </p:cNvPr>
              <p:cNvSpPr/>
              <p:nvPr/>
            </p:nvSpPr>
            <p:spPr>
              <a:xfrm>
                <a:off x="3111526" y="1646029"/>
                <a:ext cx="1677970" cy="786535"/>
              </a:xfrm>
              <a:prstGeom prst="roundRect">
                <a:avLst/>
              </a:prstGeom>
              <a:solidFill>
                <a:schemeClr val="tx1"/>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v.3</a:t>
                </a:r>
                <a:endParaRPr kumimoji="0" lang="ja-JP" altLang="en-US" sz="1400" b="1" kern="0" dirty="0">
                  <a:solidFill>
                    <a:prstClr val="white"/>
                  </a:solidFill>
                  <a:latin typeface="Calibri"/>
                  <a:ea typeface="Meiryo UI"/>
                </a:endParaRPr>
              </a:p>
            </p:txBody>
          </p:sp>
        </p:grpSp>
        <p:pic>
          <p:nvPicPr>
            <p:cNvPr id="126" name="Picture 2" descr="C:\Users\toa27839.TOA\AppData\Local\Temp\notesEA312D\Bubble_material_noshadow-01.png">
              <a:extLst>
                <a:ext uri="{FF2B5EF4-FFF2-40B4-BE49-F238E27FC236}">
                  <a16:creationId xmlns:a16="http://schemas.microsoft.com/office/drawing/2014/main" id="{F4293AE8-8BE3-4CDE-B3E0-9BDE5FBB7D77}"/>
                </a:ext>
              </a:extLst>
            </p:cNvPr>
            <p:cNvPicPr>
              <a:picLocks noChangeAspect="1" noChangeArrowheads="1"/>
            </p:cNvPicPr>
            <p:nvPr/>
          </p:nvPicPr>
          <p:blipFill rotWithShape="1">
            <a:blip r:embed="rId20" cstate="print">
              <a:extLst>
                <a:ext uri="{28A0092B-C50C-407E-A947-70E740481C1C}">
                  <a14:useLocalDpi xmlns:a14="http://schemas.microsoft.com/office/drawing/2010/main" val="0"/>
                </a:ext>
              </a:extLst>
            </a:blip>
            <a:srcRect/>
            <a:stretch/>
          </p:blipFill>
          <p:spPr bwMode="auto">
            <a:xfrm>
              <a:off x="2632662" y="996019"/>
              <a:ext cx="2425137" cy="2301962"/>
            </a:xfrm>
            <a:prstGeom prst="rect">
              <a:avLst/>
            </a:prstGeom>
            <a:noFill/>
            <a:effectLst/>
            <a:extLst>
              <a:ext uri="{909E8E84-426E-40DD-AFC4-6F175D3DCCD1}">
                <a14:hiddenFill xmlns:a14="http://schemas.microsoft.com/office/drawing/2010/main">
                  <a:solidFill>
                    <a:srgbClr val="FFFFFF"/>
                  </a:solidFill>
                </a14:hiddenFill>
              </a:ext>
            </a:extLst>
          </p:spPr>
        </p:pic>
      </p:grpSp>
      <p:sp>
        <p:nvSpPr>
          <p:cNvPr id="137" name="正方形/長方形 136">
            <a:extLst>
              <a:ext uri="{FF2B5EF4-FFF2-40B4-BE49-F238E27FC236}">
                <a16:creationId xmlns:a16="http://schemas.microsoft.com/office/drawing/2014/main" id="{0C434C0E-9D0D-47EB-AA2A-E4425218EA6E}"/>
              </a:ext>
            </a:extLst>
          </p:cNvPr>
          <p:cNvSpPr/>
          <p:nvPr/>
        </p:nvSpPr>
        <p:spPr>
          <a:xfrm>
            <a:off x="12332692" y="4534016"/>
            <a:ext cx="867463" cy="307777"/>
          </a:xfrm>
          <a:prstGeom prst="rect">
            <a:avLst/>
          </a:prstGeom>
        </p:spPr>
        <p:txBody>
          <a:bodyPr wrap="square">
            <a:spAutoFit/>
          </a:bodyPr>
          <a:lstStyle/>
          <a:p>
            <a:r>
              <a:rPr lang="en-US" altLang="ja-JP" sz="1400" b="1" dirty="0">
                <a:solidFill>
                  <a:schemeClr val="accent1">
                    <a:lumMod val="75000"/>
                  </a:schemeClr>
                </a:solidFill>
                <a:latin typeface="+mj-lt"/>
              </a:rPr>
              <a:t>RS link A</a:t>
            </a:r>
            <a:endParaRPr lang="ja-JP" altLang="en-US" sz="1400" dirty="0">
              <a:solidFill>
                <a:schemeClr val="accent1">
                  <a:lumMod val="75000"/>
                </a:schemeClr>
              </a:solidFill>
              <a:latin typeface="+mj-lt"/>
            </a:endParaRPr>
          </a:p>
        </p:txBody>
      </p:sp>
      <p:sp>
        <p:nvSpPr>
          <p:cNvPr id="138" name="正方形/長方形 137">
            <a:extLst>
              <a:ext uri="{FF2B5EF4-FFF2-40B4-BE49-F238E27FC236}">
                <a16:creationId xmlns:a16="http://schemas.microsoft.com/office/drawing/2014/main" id="{670DE621-1811-41DC-AC68-0E2EF1C43783}"/>
              </a:ext>
            </a:extLst>
          </p:cNvPr>
          <p:cNvSpPr/>
          <p:nvPr/>
        </p:nvSpPr>
        <p:spPr>
          <a:xfrm>
            <a:off x="12061297" y="4272304"/>
            <a:ext cx="867463" cy="307777"/>
          </a:xfrm>
          <a:prstGeom prst="rect">
            <a:avLst/>
          </a:prstGeom>
        </p:spPr>
        <p:txBody>
          <a:bodyPr wrap="square">
            <a:spAutoFit/>
          </a:bodyPr>
          <a:lstStyle/>
          <a:p>
            <a:r>
              <a:rPr lang="en-US" altLang="ja-JP" sz="1400" b="1" dirty="0">
                <a:solidFill>
                  <a:schemeClr val="accent1">
                    <a:lumMod val="75000"/>
                  </a:schemeClr>
                </a:solidFill>
                <a:latin typeface="+mj-lt"/>
              </a:rPr>
              <a:t>RS link B</a:t>
            </a:r>
            <a:endParaRPr lang="ja-JP" altLang="en-US" sz="1400" dirty="0">
              <a:solidFill>
                <a:schemeClr val="accent1">
                  <a:lumMod val="75000"/>
                </a:schemeClr>
              </a:solidFill>
              <a:latin typeface="+mj-lt"/>
            </a:endParaRPr>
          </a:p>
        </p:txBody>
      </p:sp>
      <p:sp>
        <p:nvSpPr>
          <p:cNvPr id="139" name="正方形/長方形 138">
            <a:extLst>
              <a:ext uri="{FF2B5EF4-FFF2-40B4-BE49-F238E27FC236}">
                <a16:creationId xmlns:a16="http://schemas.microsoft.com/office/drawing/2014/main" id="{4221CC16-368C-40E7-A6CE-0D9B3EE89928}"/>
              </a:ext>
            </a:extLst>
          </p:cNvPr>
          <p:cNvSpPr/>
          <p:nvPr/>
        </p:nvSpPr>
        <p:spPr>
          <a:xfrm>
            <a:off x="8822391" y="1724307"/>
            <a:ext cx="4112793" cy="934734"/>
          </a:xfrm>
          <a:prstGeom prst="rect">
            <a:avLst/>
          </a:prstGeom>
          <a:solidFill>
            <a:schemeClr val="bg1">
              <a:alpha val="95000"/>
            </a:schemeClr>
          </a:solidFill>
          <a:ln>
            <a:solidFill>
              <a:schemeClr val="accent6">
                <a:lumMod val="75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r>
              <a:rPr kumimoji="1" lang="en-US" altLang="ja-JP" sz="2400" b="1" dirty="0">
                <a:solidFill>
                  <a:schemeClr val="bg1">
                    <a:lumMod val="50000"/>
                  </a:schemeClr>
                </a:solidFill>
              </a:rPr>
              <a:t>MAX: </a:t>
            </a:r>
            <a:r>
              <a:rPr lang="en-US" altLang="ja-JP" sz="3600" b="1" dirty="0">
                <a:solidFill>
                  <a:schemeClr val="bg1">
                    <a:lumMod val="50000"/>
                  </a:schemeClr>
                </a:solidFill>
              </a:rPr>
              <a:t>320</a:t>
            </a:r>
            <a:r>
              <a:rPr kumimoji="1" lang="en-US" altLang="ja-JP" sz="2400" b="1" dirty="0">
                <a:solidFill>
                  <a:schemeClr val="bg1">
                    <a:lumMod val="50000"/>
                  </a:schemeClr>
                </a:solidFill>
              </a:rPr>
              <a:t>units of RM </a:t>
            </a:r>
            <a:r>
              <a:rPr kumimoji="1" lang="en-US" altLang="ja-JP" dirty="0">
                <a:solidFill>
                  <a:schemeClr val="bg1">
                    <a:lumMod val="50000"/>
                  </a:schemeClr>
                </a:solidFill>
              </a:rPr>
              <a:t>/ System</a:t>
            </a:r>
          </a:p>
          <a:p>
            <a:pPr algn="ctr"/>
            <a:r>
              <a:rPr lang="en-US" altLang="ja-JP" sz="1400" dirty="0">
                <a:solidFill>
                  <a:schemeClr val="bg1">
                    <a:lumMod val="50000"/>
                  </a:schemeClr>
                </a:solidFill>
              </a:rPr>
              <a:t>320 = 8unit * 40 Frames</a:t>
            </a:r>
            <a:endParaRPr kumimoji="1" lang="ja-JP" altLang="en-US" sz="1400" dirty="0">
              <a:solidFill>
                <a:schemeClr val="bg1">
                  <a:lumMod val="50000"/>
                </a:schemeClr>
              </a:solidFill>
            </a:endParaRPr>
          </a:p>
        </p:txBody>
      </p:sp>
      <p:pic>
        <p:nvPicPr>
          <p:cNvPr id="23" name="図 22">
            <a:extLst>
              <a:ext uri="{FF2B5EF4-FFF2-40B4-BE49-F238E27FC236}">
                <a16:creationId xmlns:a16="http://schemas.microsoft.com/office/drawing/2014/main" id="{A3778D8B-1BC7-A83A-2340-60E616257E81}"/>
              </a:ext>
            </a:extLst>
          </p:cNvPr>
          <p:cNvPicPr>
            <a:picLocks noChangeAspect="1"/>
          </p:cNvPicPr>
          <p:nvPr/>
        </p:nvPicPr>
        <p:blipFill>
          <a:blip r:embed="rId21">
            <a:clrChange>
              <a:clrFrom>
                <a:srgbClr val="FFFFFF"/>
              </a:clrFrom>
              <a:clrTo>
                <a:srgbClr val="FFFFFF">
                  <a:alpha val="0"/>
                </a:srgbClr>
              </a:clrTo>
            </a:clrChange>
          </a:blip>
          <a:stretch>
            <a:fillRect/>
          </a:stretch>
        </p:blipFill>
        <p:spPr>
          <a:xfrm>
            <a:off x="5579508" y="3131936"/>
            <a:ext cx="744249" cy="634556"/>
          </a:xfrm>
          <a:prstGeom prst="rect">
            <a:avLst/>
          </a:prstGeom>
        </p:spPr>
      </p:pic>
    </p:spTree>
    <p:extLst>
      <p:ext uri="{BB962C8B-B14F-4D97-AF65-F5344CB8AC3E}">
        <p14:creationId xmlns:p14="http://schemas.microsoft.com/office/powerpoint/2010/main" val="1050570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24"/>
                                        </p:tgtEl>
                                        <p:attrNameLst>
                                          <p:attrName>style.visibility</p:attrName>
                                        </p:attrNameLst>
                                      </p:cBhvr>
                                      <p:to>
                                        <p:strVal val="visible"/>
                                      </p:to>
                                    </p:set>
                                    <p:animEffect transition="in" filter="fade">
                                      <p:cBhvr>
                                        <p:cTn id="7" dur="500"/>
                                        <p:tgtEl>
                                          <p:spTgt spid="12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9"/>
                                        </p:tgtEl>
                                        <p:attrNameLst>
                                          <p:attrName>style.visibility</p:attrName>
                                        </p:attrNameLst>
                                      </p:cBhvr>
                                      <p:to>
                                        <p:strVal val="visible"/>
                                      </p:to>
                                    </p:set>
                                    <p:animEffect transition="in" filter="fade">
                                      <p:cBhvr>
                                        <p:cTn id="12" dur="500"/>
                                        <p:tgtEl>
                                          <p:spTgt spid="1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グループ化 80"/>
          <p:cNvGrpSpPr/>
          <p:nvPr/>
        </p:nvGrpSpPr>
        <p:grpSpPr>
          <a:xfrm>
            <a:off x="1612190" y="288183"/>
            <a:ext cx="2053631" cy="1949899"/>
            <a:chOff x="2632733" y="840807"/>
            <a:chExt cx="2667654" cy="2532159"/>
          </a:xfrm>
        </p:grpSpPr>
        <p:grpSp>
          <p:nvGrpSpPr>
            <p:cNvPr id="88" name="グループ化 87"/>
            <p:cNvGrpSpPr/>
            <p:nvPr/>
          </p:nvGrpSpPr>
          <p:grpSpPr>
            <a:xfrm>
              <a:off x="2951391" y="1221263"/>
              <a:ext cx="2030342" cy="1771248"/>
              <a:chOff x="2951391" y="1221263"/>
              <a:chExt cx="2030342" cy="1771248"/>
            </a:xfrm>
          </p:grpSpPr>
          <p:sp>
            <p:nvSpPr>
              <p:cNvPr id="92" name="円/楕円 91"/>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2100" b="0" i="0" u="none" strike="noStrike" kern="0" cap="none" spc="0" normalizeH="0" baseline="0" noProof="0">
                  <a:ln>
                    <a:noFill/>
                  </a:ln>
                  <a:solidFill>
                    <a:prstClr val="white"/>
                  </a:solidFill>
                  <a:effectLst/>
                  <a:uLnTx/>
                  <a:uFillTx/>
                  <a:latin typeface="Meiryo UI"/>
                  <a:ea typeface="Meiryo UI"/>
                  <a:cs typeface="+mn-cs"/>
                </a:endParaRPr>
              </a:p>
            </p:txBody>
          </p:sp>
          <p:sp>
            <p:nvSpPr>
              <p:cNvPr id="93" name="角丸四角形 92"/>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prstClr val="white"/>
                    </a:solidFill>
                    <a:effectLst/>
                    <a:uLnTx/>
                    <a:uFillTx/>
                    <a:latin typeface="Calibri"/>
                    <a:ea typeface="Meiryo UI"/>
                    <a:cs typeface="+mn-cs"/>
                  </a:rPr>
                  <a:t>RM</a:t>
                </a:r>
                <a:endParaRPr kumimoji="0" lang="ja-JP" altLang="en-US" sz="30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91" name="Picture 2" descr="C:\Users\toa27839.TOA\AppData\Local\Temp\notesEA312D\Bubble_material_noshadow-01.png"/>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32733" y="840807"/>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79" name="正方形/長方形 78"/>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pic>
        <p:nvPicPr>
          <p:cNvPr id="89" name="Picture 5"/>
          <p:cNvPicPr>
            <a:picLocks noChangeAspect="1" noChangeArrowheads="1"/>
          </p:cNvPicPr>
          <p:nvPr/>
        </p:nvPicPr>
        <p:blipFill>
          <a:blip r:embed="rId3" cstate="print">
            <a:lum bright="70000" contrast="-70000"/>
            <a:extLst>
              <a:ext uri="{28A0092B-C50C-407E-A947-70E740481C1C}">
                <a14:useLocalDpi xmlns:a14="http://schemas.microsoft.com/office/drawing/2010/main" val="0"/>
              </a:ext>
            </a:extLst>
          </a:blip>
          <a:srcRect/>
          <a:stretch>
            <a:fillRect/>
          </a:stretch>
        </p:blipFill>
        <p:spPr bwMode="auto">
          <a:xfrm>
            <a:off x="3121793" y="976767"/>
            <a:ext cx="2002862" cy="1568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2" name="Picture 3"/>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17470" y="1779142"/>
            <a:ext cx="365435" cy="47409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83" name="グループ化 82"/>
          <p:cNvGrpSpPr/>
          <p:nvPr/>
        </p:nvGrpSpPr>
        <p:grpSpPr>
          <a:xfrm>
            <a:off x="3712519" y="2136845"/>
            <a:ext cx="549985" cy="440398"/>
            <a:chOff x="2843809" y="2806680"/>
            <a:chExt cx="1684580" cy="1348529"/>
          </a:xfrm>
        </p:grpSpPr>
        <p:pic>
          <p:nvPicPr>
            <p:cNvPr id="84" name="Picture 3" descr="H:\TCL\Products\Products data\VX\VX-2000\Pict\rm200xf_pn1e.jp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a:stretch/>
          </p:blipFill>
          <p:spPr bwMode="auto">
            <a:xfrm>
              <a:off x="2843809" y="2859782"/>
              <a:ext cx="871198" cy="1295427"/>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4" descr="H:\TCL\Products\Products data\VM\VM-3000\Pict\rm320f_pf1e.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3715535" y="2806680"/>
              <a:ext cx="812854" cy="1075591"/>
            </a:xfrm>
            <a:prstGeom prst="rect">
              <a:avLst/>
            </a:prstGeom>
            <a:noFill/>
            <a:extLst>
              <a:ext uri="{909E8E84-426E-40DD-AFC4-6F175D3DCCD1}">
                <a14:hiddenFill xmlns:a14="http://schemas.microsoft.com/office/drawing/2010/main">
                  <a:solidFill>
                    <a:srgbClr val="FFFFFF"/>
                  </a:solidFill>
                </a14:hiddenFill>
              </a:ext>
            </a:extLst>
          </p:spPr>
        </p:pic>
      </p:grpSp>
      <p:sp>
        <p:nvSpPr>
          <p:cNvPr id="13" name="正方形/長方形 12"/>
          <p:cNvSpPr/>
          <p:nvPr/>
        </p:nvSpPr>
        <p:spPr>
          <a:xfrm>
            <a:off x="1620880" y="2573395"/>
            <a:ext cx="12096709" cy="4955889"/>
          </a:xfrm>
          <a:prstGeom prst="rect">
            <a:avLst/>
          </a:prstGeom>
          <a:solidFill>
            <a:schemeClr val="bg1">
              <a:alpha val="95000"/>
            </a:schemeClr>
          </a:solidFill>
          <a:ln>
            <a:solidFill>
              <a:schemeClr val="accent6">
                <a:lumMod val="75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78" name="正方形/長方形 77"/>
          <p:cNvSpPr/>
          <p:nvPr/>
        </p:nvSpPr>
        <p:spPr>
          <a:xfrm>
            <a:off x="1763095" y="2864392"/>
            <a:ext cx="2091639" cy="461693"/>
          </a:xfrm>
          <a:prstGeom prst="rect">
            <a:avLst/>
          </a:prstGeom>
        </p:spPr>
        <p:txBody>
          <a:bodyPr wrap="squar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100" b="1"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rPr>
              <a:t>Power Supply</a:t>
            </a:r>
            <a:endParaRPr kumimoji="1" lang="ja-JP" altLang="en-US" sz="2100" b="1"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endParaRPr>
          </a:p>
        </p:txBody>
      </p:sp>
      <p:sp>
        <p:nvSpPr>
          <p:cNvPr id="69" name="円/楕円 68"/>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75" name="円/楕円 74"/>
          <p:cNvSpPr/>
          <p:nvPr/>
        </p:nvSpPr>
        <p:spPr>
          <a:xfrm>
            <a:off x="145116" y="5558552"/>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pic>
        <p:nvPicPr>
          <p:cNvPr id="140" name="Picture 8" descr="H:\TCL\Products\Products data\VX\VX-3000\Photo\VX-3000 ph2\VX-3000 Bilder\VX-3004F_back.jpg">
            <a:extLst>
              <a:ext uri="{FF2B5EF4-FFF2-40B4-BE49-F238E27FC236}">
                <a16:creationId xmlns:a16="http://schemas.microsoft.com/office/drawing/2014/main" id="{F9272698-DC33-443F-ACDE-10FFB2AF121F}"/>
              </a:ext>
            </a:extLst>
          </p:cNvPr>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457341" y="3507507"/>
            <a:ext cx="2416960" cy="768019"/>
          </a:xfrm>
          <a:prstGeom prst="rect">
            <a:avLst/>
          </a:prstGeom>
          <a:noFill/>
          <a:extLst>
            <a:ext uri="{909E8E84-426E-40DD-AFC4-6F175D3DCCD1}">
              <a14:hiddenFill xmlns:a14="http://schemas.microsoft.com/office/drawing/2010/main">
                <a:solidFill>
                  <a:srgbClr val="FFFFFF"/>
                </a:solidFill>
              </a14:hiddenFill>
            </a:ext>
          </a:extLst>
        </p:spPr>
      </p:pic>
      <p:sp>
        <p:nvSpPr>
          <p:cNvPr id="22" name="フリーフォーム: 図形 21">
            <a:extLst>
              <a:ext uri="{FF2B5EF4-FFF2-40B4-BE49-F238E27FC236}">
                <a16:creationId xmlns:a16="http://schemas.microsoft.com/office/drawing/2014/main" id="{1C86EE51-51CF-48ED-8274-7C53118C7760}"/>
              </a:ext>
            </a:extLst>
          </p:cNvPr>
          <p:cNvSpPr/>
          <p:nvPr/>
        </p:nvSpPr>
        <p:spPr>
          <a:xfrm>
            <a:off x="4659731" y="4109773"/>
            <a:ext cx="2698376" cy="0"/>
          </a:xfrm>
          <a:custGeom>
            <a:avLst/>
            <a:gdLst>
              <a:gd name="connsiteX0" fmla="*/ 0 w 2698376"/>
              <a:gd name="connsiteY0" fmla="*/ 0 h 0"/>
              <a:gd name="connsiteX1" fmla="*/ 2698376 w 2698376"/>
              <a:gd name="connsiteY1" fmla="*/ 0 h 0"/>
            </a:gdLst>
            <a:ahLst/>
            <a:cxnLst>
              <a:cxn ang="0">
                <a:pos x="connsiteX0" y="connsiteY0"/>
              </a:cxn>
              <a:cxn ang="0">
                <a:pos x="connsiteX1" y="connsiteY1"/>
              </a:cxn>
            </a:cxnLst>
            <a:rect l="l" t="t" r="r" b="b"/>
            <a:pathLst>
              <a:path w="2698376">
                <a:moveTo>
                  <a:pt x="0" y="0"/>
                </a:moveTo>
                <a:lnTo>
                  <a:pt x="2698376" y="0"/>
                </a:ln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 name="フリーフォーム: 図形 143">
            <a:extLst>
              <a:ext uri="{FF2B5EF4-FFF2-40B4-BE49-F238E27FC236}">
                <a16:creationId xmlns:a16="http://schemas.microsoft.com/office/drawing/2014/main" id="{7C1ECDFF-AAB3-4F04-A753-2E059FC5BF4C}"/>
              </a:ext>
            </a:extLst>
          </p:cNvPr>
          <p:cNvSpPr/>
          <p:nvPr/>
        </p:nvSpPr>
        <p:spPr>
          <a:xfrm flipV="1">
            <a:off x="4659730" y="4031713"/>
            <a:ext cx="3887157" cy="45719"/>
          </a:xfrm>
          <a:custGeom>
            <a:avLst/>
            <a:gdLst>
              <a:gd name="connsiteX0" fmla="*/ 0 w 2698376"/>
              <a:gd name="connsiteY0" fmla="*/ 0 h 0"/>
              <a:gd name="connsiteX1" fmla="*/ 2698376 w 2698376"/>
              <a:gd name="connsiteY1" fmla="*/ 0 h 0"/>
            </a:gdLst>
            <a:ahLst/>
            <a:cxnLst>
              <a:cxn ang="0">
                <a:pos x="connsiteX0" y="connsiteY0"/>
              </a:cxn>
              <a:cxn ang="0">
                <a:pos x="connsiteX1" y="connsiteY1"/>
              </a:cxn>
            </a:cxnLst>
            <a:rect l="l" t="t" r="r" b="b"/>
            <a:pathLst>
              <a:path w="2698376">
                <a:moveTo>
                  <a:pt x="0" y="0"/>
                </a:moveTo>
                <a:lnTo>
                  <a:pt x="2698376" y="0"/>
                </a:lnTo>
              </a:path>
            </a:pathLst>
          </a:cu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42" name="Picture 2" descr="H:\TCL\Products\Products data\VX\VX-3000\Photo\VX-3000 ph2\VX-3000 Bilder\RM-300X_RM 210F.jpg">
            <a:extLst>
              <a:ext uri="{FF2B5EF4-FFF2-40B4-BE49-F238E27FC236}">
                <a16:creationId xmlns:a16="http://schemas.microsoft.com/office/drawing/2014/main" id="{F6BBA9C7-263C-4270-B55B-C409199F38F0}"/>
              </a:ext>
            </a:extLst>
          </p:cNvPr>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840117" y="3650362"/>
            <a:ext cx="840858" cy="699345"/>
          </a:xfrm>
          <a:prstGeom prst="rect">
            <a:avLst/>
          </a:prstGeom>
          <a:noFill/>
          <a:extLst>
            <a:ext uri="{909E8E84-426E-40DD-AFC4-6F175D3DCCD1}">
              <a14:hiddenFill xmlns:a14="http://schemas.microsoft.com/office/drawing/2010/main">
                <a:solidFill>
                  <a:srgbClr val="FFFFFF"/>
                </a:solidFill>
              </a14:hiddenFill>
            </a:ext>
          </a:extLst>
        </p:spPr>
      </p:pic>
      <p:pic>
        <p:nvPicPr>
          <p:cNvPr id="143" name="Picture 2" descr="H:\TCL\Products\Products data\VX\VX-3000\Photo\VX-3000 ph2\VX-3000 Bilder\RM-300X_RM 210F.jpg">
            <a:extLst>
              <a:ext uri="{FF2B5EF4-FFF2-40B4-BE49-F238E27FC236}">
                <a16:creationId xmlns:a16="http://schemas.microsoft.com/office/drawing/2014/main" id="{78DF1BEB-6BBB-44F8-ABC3-312E1DBBA4A1}"/>
              </a:ext>
            </a:extLst>
          </p:cNvPr>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8234512" y="3650362"/>
            <a:ext cx="840858" cy="699345"/>
          </a:xfrm>
          <a:prstGeom prst="rect">
            <a:avLst/>
          </a:prstGeom>
          <a:noFill/>
          <a:extLst>
            <a:ext uri="{909E8E84-426E-40DD-AFC4-6F175D3DCCD1}">
              <a14:hiddenFill xmlns:a14="http://schemas.microsoft.com/office/drawing/2010/main">
                <a:solidFill>
                  <a:srgbClr val="FFFFFF"/>
                </a:solidFill>
              </a14:hiddenFill>
            </a:ext>
          </a:extLst>
        </p:spPr>
      </p:pic>
      <p:sp>
        <p:nvSpPr>
          <p:cNvPr id="146" name="正方形/長方形 145">
            <a:extLst>
              <a:ext uri="{FF2B5EF4-FFF2-40B4-BE49-F238E27FC236}">
                <a16:creationId xmlns:a16="http://schemas.microsoft.com/office/drawing/2014/main" id="{FC13E2F0-6A55-4C5C-8EE3-DA1E9FAAEEE5}"/>
              </a:ext>
            </a:extLst>
          </p:cNvPr>
          <p:cNvSpPr/>
          <p:nvPr/>
        </p:nvSpPr>
        <p:spPr>
          <a:xfrm>
            <a:off x="4816680" y="3827475"/>
            <a:ext cx="867463" cy="30777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400" b="1" i="0" u="none" strike="noStrike" kern="1200" cap="none" spc="0" normalizeH="0" baseline="0" noProof="0" dirty="0">
                <a:ln>
                  <a:noFill/>
                </a:ln>
                <a:solidFill>
                  <a:srgbClr val="4F81BD">
                    <a:lumMod val="75000"/>
                  </a:srgbClr>
                </a:solidFill>
                <a:effectLst/>
                <a:uLnTx/>
                <a:uFillTx/>
                <a:latin typeface="Calibri"/>
                <a:ea typeface="ＭＳ Ｐゴシック" pitchFamily="50" charset="-128"/>
                <a:cs typeface="+mn-cs"/>
              </a:rPr>
              <a:t>RS link</a:t>
            </a:r>
            <a:endParaRPr kumimoji="1" lang="ja-JP" altLang="en-US" sz="1400" b="0" i="0" u="none" strike="noStrike" kern="1200" cap="none" spc="0" normalizeH="0" baseline="0" noProof="0" dirty="0">
              <a:ln>
                <a:noFill/>
              </a:ln>
              <a:solidFill>
                <a:srgbClr val="4F81BD">
                  <a:lumMod val="75000"/>
                </a:srgbClr>
              </a:solidFill>
              <a:effectLst/>
              <a:uLnTx/>
              <a:uFillTx/>
              <a:latin typeface="Calibri"/>
              <a:ea typeface="ＭＳ Ｐゴシック" pitchFamily="50" charset="-128"/>
              <a:cs typeface="+mn-cs"/>
            </a:endParaRPr>
          </a:p>
        </p:txBody>
      </p:sp>
      <p:sp>
        <p:nvSpPr>
          <p:cNvPr id="23" name="正方形/長方形 22">
            <a:extLst>
              <a:ext uri="{FF2B5EF4-FFF2-40B4-BE49-F238E27FC236}">
                <a16:creationId xmlns:a16="http://schemas.microsoft.com/office/drawing/2014/main" id="{652D7EC4-30A5-48EA-9A16-83C3C33EA3A1}"/>
              </a:ext>
            </a:extLst>
          </p:cNvPr>
          <p:cNvSpPr/>
          <p:nvPr/>
        </p:nvSpPr>
        <p:spPr>
          <a:xfrm>
            <a:off x="2424344" y="4367575"/>
            <a:ext cx="9835050" cy="707886"/>
          </a:xfrm>
          <a:prstGeom prst="rect">
            <a:avLst/>
          </a:prstGeom>
        </p:spPr>
        <p:txBody>
          <a:bodyPr wrap="square">
            <a:spAutoFit/>
          </a:bodyPr>
          <a:lstStyle/>
          <a:p>
            <a:r>
              <a:rPr lang="en-US" altLang="ja-JP" sz="1400" dirty="0">
                <a:latin typeface="+mj-lt"/>
              </a:rPr>
              <a:t>Up to 2 RMs, their power supply can be supplied from the frame via RS link. </a:t>
            </a:r>
          </a:p>
          <a:p>
            <a:r>
              <a:rPr lang="en-US" altLang="ja-JP" sz="1400" dirty="0">
                <a:latin typeface="+mj-lt"/>
              </a:rPr>
              <a:t>If there are more RMs, they must be supplied from DS or AC adapter.</a:t>
            </a:r>
          </a:p>
          <a:p>
            <a:r>
              <a:rPr lang="en-US" altLang="ja-JP" sz="1200" dirty="0">
                <a:latin typeface="+mj-lt"/>
              </a:rPr>
              <a:t>* Specifically, it determines whether it can be supplied from the frame by the current consumed by RM. Please refer to Installation Manual.</a:t>
            </a:r>
          </a:p>
        </p:txBody>
      </p:sp>
      <p:sp>
        <p:nvSpPr>
          <p:cNvPr id="24" name="フリーフォーム: 図形 23">
            <a:extLst>
              <a:ext uri="{FF2B5EF4-FFF2-40B4-BE49-F238E27FC236}">
                <a16:creationId xmlns:a16="http://schemas.microsoft.com/office/drawing/2014/main" id="{72BD5A37-D6EE-4737-BFE9-A260378759EF}"/>
              </a:ext>
            </a:extLst>
          </p:cNvPr>
          <p:cNvSpPr/>
          <p:nvPr/>
        </p:nvSpPr>
        <p:spPr>
          <a:xfrm>
            <a:off x="8677835" y="3375118"/>
            <a:ext cx="0" cy="484094"/>
          </a:xfrm>
          <a:custGeom>
            <a:avLst/>
            <a:gdLst>
              <a:gd name="connsiteX0" fmla="*/ 0 w 0"/>
              <a:gd name="connsiteY0" fmla="*/ 0 h 484094"/>
              <a:gd name="connsiteX1" fmla="*/ 0 w 0"/>
              <a:gd name="connsiteY1" fmla="*/ 484094 h 484094"/>
            </a:gdLst>
            <a:ahLst/>
            <a:cxnLst>
              <a:cxn ang="0">
                <a:pos x="connsiteX0" y="connsiteY0"/>
              </a:cxn>
              <a:cxn ang="0">
                <a:pos x="connsiteX1" y="connsiteY1"/>
              </a:cxn>
            </a:cxnLst>
            <a:rect l="l" t="t" r="r" b="b"/>
            <a:pathLst>
              <a:path h="484094">
                <a:moveTo>
                  <a:pt x="0" y="0"/>
                </a:moveTo>
                <a:lnTo>
                  <a:pt x="0" y="484094"/>
                </a:lnTo>
              </a:path>
            </a:pathLst>
          </a:custGeom>
          <a:noFill/>
          <a:ln>
            <a:solidFill>
              <a:srgbClr val="FFC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 name="角丸四角形 103">
            <a:extLst>
              <a:ext uri="{FF2B5EF4-FFF2-40B4-BE49-F238E27FC236}">
                <a16:creationId xmlns:a16="http://schemas.microsoft.com/office/drawing/2014/main" id="{F65D90CE-62C5-43DD-AE3B-DE4E911647C8}"/>
              </a:ext>
            </a:extLst>
          </p:cNvPr>
          <p:cNvSpPr/>
          <p:nvPr/>
        </p:nvSpPr>
        <p:spPr>
          <a:xfrm>
            <a:off x="8004360" y="3187279"/>
            <a:ext cx="1301161" cy="261498"/>
          </a:xfrm>
          <a:prstGeom prst="roundRect">
            <a:avLst/>
          </a:prstGeom>
          <a:scene3d>
            <a:camera prst="orthographicFront">
              <a:rot lat="0" lon="0" rev="0"/>
            </a:camera>
            <a:lightRig rig="threePt" dir="t">
              <a:rot lat="0" lon="0" rev="1200000"/>
            </a:lightRig>
          </a:scene3d>
          <a:sp3d>
            <a:bevelT w="25400" h="25400"/>
          </a:sp3d>
        </p:spPr>
        <p:style>
          <a:lnRef idx="0">
            <a:schemeClr val="accent6"/>
          </a:lnRef>
          <a:fillRef idx="3">
            <a:schemeClr val="accent6"/>
          </a:fillRef>
          <a:effectRef idx="3">
            <a:schemeClr val="accent6"/>
          </a:effectRef>
          <a:fontRef idx="minor">
            <a:schemeClr val="lt1"/>
          </a:fontRef>
        </p:style>
        <p:txBody>
          <a:bodyPr lIns="0" tIns="0" rIns="0" bIns="0" rtlCol="0" anchor="ctr"/>
          <a:lstStyle/>
          <a:p>
            <a:pPr algn="ctr"/>
            <a:r>
              <a:rPr lang="en-US" altLang="ja-JP" dirty="0"/>
              <a:t>DS </a:t>
            </a:r>
            <a:r>
              <a:rPr lang="en-US" altLang="ja-JP" sz="1050" dirty="0"/>
              <a:t>or AC adapter</a:t>
            </a:r>
            <a:endParaRPr lang="ja-JP" altLang="en-US" dirty="0"/>
          </a:p>
        </p:txBody>
      </p:sp>
      <p:sp>
        <p:nvSpPr>
          <p:cNvPr id="159" name="正方形/長方形 158">
            <a:extLst>
              <a:ext uri="{FF2B5EF4-FFF2-40B4-BE49-F238E27FC236}">
                <a16:creationId xmlns:a16="http://schemas.microsoft.com/office/drawing/2014/main" id="{DE58C8E6-0160-4479-8E59-20D68C8D3C40}"/>
              </a:ext>
            </a:extLst>
          </p:cNvPr>
          <p:cNvSpPr/>
          <p:nvPr/>
        </p:nvSpPr>
        <p:spPr>
          <a:xfrm>
            <a:off x="1763095" y="5371380"/>
            <a:ext cx="2091639" cy="461693"/>
          </a:xfrm>
          <a:prstGeom prst="rect">
            <a:avLst/>
          </a:prstGeom>
        </p:spPr>
        <p:txBody>
          <a:bodyPr wrap="squar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100" b="1"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rPr>
              <a:t>Wiring Length</a:t>
            </a:r>
            <a:endParaRPr kumimoji="1" lang="ja-JP" altLang="en-US" sz="2100" b="1"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endParaRPr>
          </a:p>
        </p:txBody>
      </p:sp>
      <p:grpSp>
        <p:nvGrpSpPr>
          <p:cNvPr id="26" name="グループ化 25">
            <a:extLst>
              <a:ext uri="{FF2B5EF4-FFF2-40B4-BE49-F238E27FC236}">
                <a16:creationId xmlns:a16="http://schemas.microsoft.com/office/drawing/2014/main" id="{C762FAF7-06F6-4C5C-8D1B-73EFA1ED5DB2}"/>
              </a:ext>
            </a:extLst>
          </p:cNvPr>
          <p:cNvGrpSpPr/>
          <p:nvPr/>
        </p:nvGrpSpPr>
        <p:grpSpPr>
          <a:xfrm>
            <a:off x="2470574" y="5222336"/>
            <a:ext cx="11209058" cy="2238436"/>
            <a:chOff x="2470574" y="5823496"/>
            <a:chExt cx="11209058" cy="2238436"/>
          </a:xfrm>
        </p:grpSpPr>
        <p:pic>
          <p:nvPicPr>
            <p:cNvPr id="163" name="Picture 8" descr="H:\TCL\Products\Products data\VX\VX-3000\Photo\VX-3000 ph2\VX-3000 Bilder\VX-3004F_back.jpg">
              <a:extLst>
                <a:ext uri="{FF2B5EF4-FFF2-40B4-BE49-F238E27FC236}">
                  <a16:creationId xmlns:a16="http://schemas.microsoft.com/office/drawing/2014/main" id="{B88903D9-85F0-4FF2-8009-6C7516506F3D}"/>
                </a:ext>
              </a:extLst>
            </p:cNvPr>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470574" y="6420570"/>
              <a:ext cx="2416960" cy="768019"/>
            </a:xfrm>
            <a:prstGeom prst="rect">
              <a:avLst/>
            </a:prstGeom>
            <a:noFill/>
            <a:extLst>
              <a:ext uri="{909E8E84-426E-40DD-AFC4-6F175D3DCCD1}">
                <a14:hiddenFill xmlns:a14="http://schemas.microsoft.com/office/drawing/2010/main">
                  <a:solidFill>
                    <a:srgbClr val="FFFFFF"/>
                  </a:solidFill>
                </a14:hiddenFill>
              </a:ext>
            </a:extLst>
          </p:spPr>
        </p:pic>
        <p:sp>
          <p:nvSpPr>
            <p:cNvPr id="164" name="フリーフォーム: 図形 163">
              <a:extLst>
                <a:ext uri="{FF2B5EF4-FFF2-40B4-BE49-F238E27FC236}">
                  <a16:creationId xmlns:a16="http://schemas.microsoft.com/office/drawing/2014/main" id="{72F53E67-3C27-4616-AEEA-073E144E1789}"/>
                </a:ext>
              </a:extLst>
            </p:cNvPr>
            <p:cNvSpPr/>
            <p:nvPr/>
          </p:nvSpPr>
          <p:spPr>
            <a:xfrm flipV="1">
              <a:off x="4672963" y="6944776"/>
              <a:ext cx="3887157" cy="45719"/>
            </a:xfrm>
            <a:custGeom>
              <a:avLst/>
              <a:gdLst>
                <a:gd name="connsiteX0" fmla="*/ 0 w 2698376"/>
                <a:gd name="connsiteY0" fmla="*/ 0 h 0"/>
                <a:gd name="connsiteX1" fmla="*/ 2698376 w 2698376"/>
                <a:gd name="connsiteY1" fmla="*/ 0 h 0"/>
              </a:gdLst>
              <a:ahLst/>
              <a:cxnLst>
                <a:cxn ang="0">
                  <a:pos x="connsiteX0" y="connsiteY0"/>
                </a:cxn>
                <a:cxn ang="0">
                  <a:pos x="connsiteX1" y="connsiteY1"/>
                </a:cxn>
              </a:cxnLst>
              <a:rect l="l" t="t" r="r" b="b"/>
              <a:pathLst>
                <a:path w="2698376">
                  <a:moveTo>
                    <a:pt x="0" y="0"/>
                  </a:moveTo>
                  <a:lnTo>
                    <a:pt x="2698376" y="0"/>
                  </a:lnTo>
                </a:path>
              </a:pathLst>
            </a:cu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5" name="図 24">
              <a:extLst>
                <a:ext uri="{FF2B5EF4-FFF2-40B4-BE49-F238E27FC236}">
                  <a16:creationId xmlns:a16="http://schemas.microsoft.com/office/drawing/2014/main" id="{8E5F5AF9-4343-4F05-87E4-B2FD1E26DA70}"/>
                </a:ext>
              </a:extLst>
            </p:cNvPr>
            <p:cNvPicPr>
              <a:picLocks noChangeAspect="1"/>
            </p:cNvPicPr>
            <p:nvPr/>
          </p:nvPicPr>
          <p:blipFill>
            <a:blip r:embed="rId9"/>
            <a:stretch>
              <a:fillRect/>
            </a:stretch>
          </p:blipFill>
          <p:spPr>
            <a:xfrm>
              <a:off x="8560120" y="6476596"/>
              <a:ext cx="585396" cy="872623"/>
            </a:xfrm>
            <a:prstGeom prst="rect">
              <a:avLst/>
            </a:prstGeom>
          </p:spPr>
        </p:pic>
        <p:sp>
          <p:nvSpPr>
            <p:cNvPr id="166" name="正方形/長方形 165">
              <a:extLst>
                <a:ext uri="{FF2B5EF4-FFF2-40B4-BE49-F238E27FC236}">
                  <a16:creationId xmlns:a16="http://schemas.microsoft.com/office/drawing/2014/main" id="{61CD3594-B58B-4C3B-914B-7801F3EAA8D8}"/>
                </a:ext>
              </a:extLst>
            </p:cNvPr>
            <p:cNvSpPr/>
            <p:nvPr/>
          </p:nvSpPr>
          <p:spPr>
            <a:xfrm>
              <a:off x="4869765" y="6734095"/>
              <a:ext cx="867463" cy="30777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400" b="1" i="0" u="none" strike="noStrike" kern="1200" cap="none" spc="0" normalizeH="0" baseline="0" noProof="0" dirty="0">
                  <a:ln>
                    <a:noFill/>
                  </a:ln>
                  <a:solidFill>
                    <a:srgbClr val="4F81BD">
                      <a:lumMod val="75000"/>
                    </a:srgbClr>
                  </a:solidFill>
                  <a:effectLst/>
                  <a:uLnTx/>
                  <a:uFillTx/>
                  <a:latin typeface="Calibri"/>
                  <a:ea typeface="ＭＳ Ｐゴシック" pitchFamily="50" charset="-128"/>
                  <a:cs typeface="+mn-cs"/>
                </a:rPr>
                <a:t>RS link</a:t>
              </a:r>
              <a:endParaRPr kumimoji="1" lang="ja-JP" altLang="en-US" sz="1400" b="0" i="0" u="none" strike="noStrike" kern="1200" cap="none" spc="0" normalizeH="0" baseline="0" noProof="0" dirty="0">
                <a:ln>
                  <a:noFill/>
                </a:ln>
                <a:solidFill>
                  <a:srgbClr val="4F81BD">
                    <a:lumMod val="75000"/>
                  </a:srgbClr>
                </a:solidFill>
                <a:effectLst/>
                <a:uLnTx/>
                <a:uFillTx/>
                <a:latin typeface="Calibri"/>
                <a:ea typeface="ＭＳ Ｐゴシック" pitchFamily="50" charset="-128"/>
                <a:cs typeface="+mn-cs"/>
              </a:endParaRPr>
            </a:p>
          </p:txBody>
        </p:sp>
        <p:sp>
          <p:nvSpPr>
            <p:cNvPr id="167" name="正方形/長方形 166">
              <a:extLst>
                <a:ext uri="{FF2B5EF4-FFF2-40B4-BE49-F238E27FC236}">
                  <a16:creationId xmlns:a16="http://schemas.microsoft.com/office/drawing/2014/main" id="{7824C638-4923-4D4F-A9CE-11DEB062B9CD}"/>
                </a:ext>
              </a:extLst>
            </p:cNvPr>
            <p:cNvSpPr/>
            <p:nvPr/>
          </p:nvSpPr>
          <p:spPr>
            <a:xfrm>
              <a:off x="9237658" y="6116556"/>
              <a:ext cx="4245872" cy="954107"/>
            </a:xfrm>
            <a:prstGeom prst="rect">
              <a:avLst/>
            </a:prstGeom>
          </p:spPr>
          <p:txBody>
            <a:bodyPr wrap="square">
              <a:spAutoFit/>
            </a:bodyPr>
            <a:lstStyle/>
            <a:p>
              <a:pPr lvl="0"/>
              <a:r>
                <a:rPr lang="en-US" altLang="ja-JP" sz="1400" dirty="0">
                  <a:solidFill>
                    <a:srgbClr val="4F81BD">
                      <a:lumMod val="75000"/>
                    </a:srgbClr>
                  </a:solidFill>
                  <a:latin typeface="Calibri"/>
                </a:rPr>
                <a:t>1) RM: 1 unit without expansion</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400" i="0" u="none" strike="noStrike" kern="1200" cap="none" spc="0" normalizeH="0" baseline="0" noProof="0" dirty="0">
                  <a:ln>
                    <a:noFill/>
                  </a:ln>
                  <a:solidFill>
                    <a:srgbClr val="4F81BD">
                      <a:lumMod val="75000"/>
                    </a:srgbClr>
                  </a:solidFill>
                  <a:effectLst/>
                  <a:uLnTx/>
                  <a:uFillTx/>
                  <a:latin typeface="Calibri"/>
                  <a:ea typeface="ＭＳ Ｐゴシック" pitchFamily="50" charset="-128"/>
                  <a:cs typeface="+mn-cs"/>
                </a:rPr>
                <a:t>2) RS link: </a:t>
              </a:r>
              <a:r>
                <a:rPr kumimoji="1" lang="en-US" altLang="ja-JP" sz="1400" b="1" i="0" u="none" strike="noStrike" kern="1200" cap="none" spc="0" normalizeH="0" baseline="0" noProof="0" dirty="0">
                  <a:ln>
                    <a:noFill/>
                  </a:ln>
                  <a:solidFill>
                    <a:srgbClr val="4F81BD">
                      <a:lumMod val="75000"/>
                    </a:srgbClr>
                  </a:solidFill>
                  <a:effectLst/>
                  <a:uLnTx/>
                  <a:uFillTx/>
                  <a:latin typeface="Calibri"/>
                  <a:ea typeface="ＭＳ Ｐゴシック" pitchFamily="50" charset="-128"/>
                  <a:cs typeface="+mn-cs"/>
                </a:rPr>
                <a:t>φ1.2mm, 4-p shielded CPEV</a:t>
              </a:r>
            </a:p>
            <a:p>
              <a:pPr lvl="0"/>
              <a:r>
                <a:rPr lang="en-US" altLang="ja-JP" sz="1400" dirty="0">
                  <a:solidFill>
                    <a:srgbClr val="4F81BD">
                      <a:lumMod val="75000"/>
                    </a:srgbClr>
                  </a:solidFill>
                  <a:latin typeface="Calibri"/>
                </a:rPr>
                <a:t>3) Power: supplied from the frame </a:t>
              </a:r>
            </a:p>
            <a:p>
              <a:pPr lvl="0"/>
              <a:r>
                <a:rPr lang="en-US" altLang="ja-JP" sz="1400" dirty="0">
                  <a:solidFill>
                    <a:srgbClr val="4F81BD">
                      <a:lumMod val="75000"/>
                    </a:srgbClr>
                  </a:solidFill>
                  <a:latin typeface="Calibri"/>
                </a:rPr>
                <a:t>supplied with power from DS operated by </a:t>
              </a:r>
              <a:r>
                <a:rPr lang="en-US" altLang="ja-JP" sz="1400" b="1" dirty="0">
                  <a:solidFill>
                    <a:srgbClr val="4F81BD">
                      <a:lumMod val="75000"/>
                    </a:srgbClr>
                  </a:solidFill>
                  <a:latin typeface="Calibri"/>
                </a:rPr>
                <a:t>AC power</a:t>
              </a:r>
            </a:p>
          </p:txBody>
        </p:sp>
        <p:sp>
          <p:nvSpPr>
            <p:cNvPr id="168" name="正方形/長方形 167">
              <a:extLst>
                <a:ext uri="{FF2B5EF4-FFF2-40B4-BE49-F238E27FC236}">
                  <a16:creationId xmlns:a16="http://schemas.microsoft.com/office/drawing/2014/main" id="{D0BAC77E-1CF7-488C-8B53-578938ACC429}"/>
                </a:ext>
              </a:extLst>
            </p:cNvPr>
            <p:cNvSpPr/>
            <p:nvPr/>
          </p:nvSpPr>
          <p:spPr>
            <a:xfrm>
              <a:off x="12115378" y="6116556"/>
              <a:ext cx="1381432"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b="1" i="0" u="none" strike="noStrike" kern="1200" cap="none" spc="0" normalizeH="0" baseline="0" noProof="0" dirty="0">
                  <a:ln>
                    <a:noFill/>
                  </a:ln>
                  <a:solidFill>
                    <a:srgbClr val="4F81BD">
                      <a:lumMod val="75000"/>
                    </a:srgbClr>
                  </a:solidFill>
                  <a:effectLst/>
                  <a:uLnTx/>
                  <a:uFillTx/>
                  <a:latin typeface="Calibri"/>
                  <a:ea typeface="ＭＳ Ｐゴシック" pitchFamily="50" charset="-128"/>
                  <a:cs typeface="+mn-cs"/>
                </a:rPr>
                <a:t>max 1,200m</a:t>
              </a:r>
              <a:endParaRPr kumimoji="1" lang="ja-JP" altLang="en-US" b="0" i="0" u="none" strike="noStrike" kern="1200" cap="none" spc="0" normalizeH="0" baseline="0" noProof="0" dirty="0">
                <a:ln>
                  <a:noFill/>
                </a:ln>
                <a:solidFill>
                  <a:srgbClr val="4F81BD">
                    <a:lumMod val="75000"/>
                  </a:srgbClr>
                </a:solidFill>
                <a:effectLst/>
                <a:uLnTx/>
                <a:uFillTx/>
                <a:latin typeface="Calibri"/>
                <a:ea typeface="ＭＳ Ｐゴシック" pitchFamily="50" charset="-128"/>
                <a:cs typeface="+mn-cs"/>
              </a:endParaRPr>
            </a:p>
          </p:txBody>
        </p:sp>
        <p:sp>
          <p:nvSpPr>
            <p:cNvPr id="169" name="正方形/長方形 168">
              <a:extLst>
                <a:ext uri="{FF2B5EF4-FFF2-40B4-BE49-F238E27FC236}">
                  <a16:creationId xmlns:a16="http://schemas.microsoft.com/office/drawing/2014/main" id="{EAE15A5E-CD2E-4340-BFE4-3C1F826B0078}"/>
                </a:ext>
              </a:extLst>
            </p:cNvPr>
            <p:cNvSpPr/>
            <p:nvPr/>
          </p:nvSpPr>
          <p:spPr>
            <a:xfrm>
              <a:off x="9244793" y="7107825"/>
              <a:ext cx="4434839" cy="954107"/>
            </a:xfrm>
            <a:prstGeom prst="rect">
              <a:avLst/>
            </a:prstGeom>
          </p:spPr>
          <p:txBody>
            <a:bodyPr wrap="square">
              <a:spAutoFit/>
            </a:bodyPr>
            <a:lstStyle/>
            <a:p>
              <a:pPr lvl="0"/>
              <a:r>
                <a:rPr lang="en-US" altLang="ja-JP" sz="1400" dirty="0">
                  <a:solidFill>
                    <a:srgbClr val="4F81BD">
                      <a:lumMod val="75000"/>
                    </a:srgbClr>
                  </a:solidFill>
                  <a:latin typeface="Calibri"/>
                </a:rPr>
                <a:t>1) RM: 1 unit without expansion</a:t>
              </a:r>
            </a:p>
            <a:p>
              <a:pPr lvl="0"/>
              <a:r>
                <a:rPr lang="en-US" altLang="ja-JP" sz="1400" dirty="0">
                  <a:solidFill>
                    <a:srgbClr val="4F81BD">
                      <a:lumMod val="75000"/>
                    </a:srgbClr>
                  </a:solidFill>
                  <a:latin typeface="Calibri"/>
                </a:rPr>
                <a:t>2) RS link: </a:t>
              </a:r>
              <a:r>
                <a:rPr lang="en-US" altLang="ja-JP" sz="1400" b="1" dirty="0">
                  <a:solidFill>
                    <a:srgbClr val="4F81BD">
                      <a:lumMod val="75000"/>
                    </a:srgbClr>
                  </a:solidFill>
                  <a:latin typeface="Calibri"/>
                </a:rPr>
                <a:t>STP Cat5</a:t>
              </a:r>
            </a:p>
            <a:p>
              <a:pPr lvl="0"/>
              <a:r>
                <a:rPr lang="en-US" altLang="ja-JP" sz="1400" dirty="0">
                  <a:solidFill>
                    <a:srgbClr val="4F81BD">
                      <a:lumMod val="75000"/>
                    </a:srgbClr>
                  </a:solidFill>
                  <a:latin typeface="Calibri"/>
                </a:rPr>
                <a:t>3) Power: supplied From the frame </a:t>
              </a:r>
            </a:p>
            <a:p>
              <a:pPr lvl="0"/>
              <a:r>
                <a:rPr lang="en-US" altLang="ja-JP" sz="1400" dirty="0">
                  <a:solidFill>
                    <a:srgbClr val="4F81BD">
                      <a:lumMod val="75000"/>
                    </a:srgbClr>
                  </a:solidFill>
                  <a:latin typeface="Calibri"/>
                </a:rPr>
                <a:t>supplied with power from DS operated by </a:t>
              </a:r>
              <a:r>
                <a:rPr lang="en-US" altLang="ja-JP" sz="1400" b="1" dirty="0">
                  <a:solidFill>
                    <a:srgbClr val="4F81BD">
                      <a:lumMod val="75000"/>
                    </a:srgbClr>
                  </a:solidFill>
                  <a:latin typeface="Calibri"/>
                </a:rPr>
                <a:t>Battery</a:t>
              </a:r>
            </a:p>
          </p:txBody>
        </p:sp>
        <p:sp>
          <p:nvSpPr>
            <p:cNvPr id="192" name="正方形/長方形 191">
              <a:extLst>
                <a:ext uri="{FF2B5EF4-FFF2-40B4-BE49-F238E27FC236}">
                  <a16:creationId xmlns:a16="http://schemas.microsoft.com/office/drawing/2014/main" id="{6CC36B41-71CE-46C0-B5F8-9148721DD32A}"/>
                </a:ext>
              </a:extLst>
            </p:cNvPr>
            <p:cNvSpPr/>
            <p:nvPr/>
          </p:nvSpPr>
          <p:spPr>
            <a:xfrm>
              <a:off x="12187386" y="7188308"/>
              <a:ext cx="1381432"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ja-JP" b="1" dirty="0">
                  <a:solidFill>
                    <a:srgbClr val="4F81BD">
                      <a:lumMod val="75000"/>
                    </a:srgbClr>
                  </a:solidFill>
                  <a:latin typeface="Calibri"/>
                </a:rPr>
                <a:t>max 336</a:t>
              </a:r>
              <a:r>
                <a:rPr kumimoji="1" lang="en-US" altLang="ja-JP" b="1" i="0" u="none" strike="noStrike" kern="1200" cap="none" spc="0" normalizeH="0" baseline="0" noProof="0" dirty="0">
                  <a:ln>
                    <a:noFill/>
                  </a:ln>
                  <a:solidFill>
                    <a:srgbClr val="4F81BD">
                      <a:lumMod val="75000"/>
                    </a:srgbClr>
                  </a:solidFill>
                  <a:effectLst/>
                  <a:uLnTx/>
                  <a:uFillTx/>
                  <a:latin typeface="Calibri"/>
                  <a:ea typeface="ＭＳ Ｐゴシック" pitchFamily="50" charset="-128"/>
                  <a:cs typeface="+mn-cs"/>
                </a:rPr>
                <a:t>m</a:t>
              </a:r>
              <a:endParaRPr kumimoji="1" lang="ja-JP" altLang="en-US" b="0" i="0" u="none" strike="noStrike" kern="1200" cap="none" spc="0" normalizeH="0" baseline="0" noProof="0" dirty="0">
                <a:ln>
                  <a:noFill/>
                </a:ln>
                <a:solidFill>
                  <a:srgbClr val="4F81BD">
                    <a:lumMod val="75000"/>
                  </a:srgbClr>
                </a:solidFill>
                <a:effectLst/>
                <a:uLnTx/>
                <a:uFillTx/>
                <a:latin typeface="Calibri"/>
                <a:ea typeface="ＭＳ Ｐゴシック" pitchFamily="50" charset="-128"/>
                <a:cs typeface="+mn-cs"/>
              </a:endParaRPr>
            </a:p>
          </p:txBody>
        </p:sp>
        <p:sp>
          <p:nvSpPr>
            <p:cNvPr id="193" name="正方形/長方形 192">
              <a:extLst>
                <a:ext uri="{FF2B5EF4-FFF2-40B4-BE49-F238E27FC236}">
                  <a16:creationId xmlns:a16="http://schemas.microsoft.com/office/drawing/2014/main" id="{35324DD6-A3A9-4C81-9B04-B69752A64D0B}"/>
                </a:ext>
              </a:extLst>
            </p:cNvPr>
            <p:cNvSpPr/>
            <p:nvPr/>
          </p:nvSpPr>
          <p:spPr>
            <a:xfrm>
              <a:off x="9223054" y="5823496"/>
              <a:ext cx="4245872" cy="307777"/>
            </a:xfrm>
            <a:prstGeom prst="rect">
              <a:avLst/>
            </a:prstGeom>
          </p:spPr>
          <p:txBody>
            <a:bodyPr wrap="square">
              <a:spAutoFit/>
            </a:bodyPr>
            <a:lstStyle/>
            <a:p>
              <a:pPr lvl="0"/>
              <a:r>
                <a:rPr lang="en-US" altLang="ja-JP" sz="1400" dirty="0">
                  <a:solidFill>
                    <a:srgbClr val="4F81BD">
                      <a:lumMod val="75000"/>
                    </a:srgbClr>
                  </a:solidFill>
                  <a:latin typeface="Calibri"/>
                </a:rPr>
                <a:t>Example</a:t>
              </a:r>
              <a:endParaRPr lang="en-US" altLang="ja-JP" sz="1400" b="1" dirty="0">
                <a:solidFill>
                  <a:srgbClr val="4F81BD">
                    <a:lumMod val="75000"/>
                  </a:srgbClr>
                </a:solidFill>
                <a:latin typeface="Calibri"/>
              </a:endParaRPr>
            </a:p>
          </p:txBody>
        </p:sp>
      </p:grpSp>
      <p:sp>
        <p:nvSpPr>
          <p:cNvPr id="162" name="正方形/長方形 161">
            <a:extLst>
              <a:ext uri="{FF2B5EF4-FFF2-40B4-BE49-F238E27FC236}">
                <a16:creationId xmlns:a16="http://schemas.microsoft.com/office/drawing/2014/main" id="{BEFD6464-9371-49A6-9423-69EE643EC407}"/>
              </a:ext>
            </a:extLst>
          </p:cNvPr>
          <p:cNvSpPr/>
          <p:nvPr/>
        </p:nvSpPr>
        <p:spPr>
          <a:xfrm>
            <a:off x="2424344" y="6733008"/>
            <a:ext cx="9835050" cy="923330"/>
          </a:xfrm>
          <a:prstGeom prst="rect">
            <a:avLst/>
          </a:prstGeom>
        </p:spPr>
        <p:txBody>
          <a:bodyPr wrap="square">
            <a:spAutoFit/>
          </a:bodyPr>
          <a:lstStyle/>
          <a:p>
            <a:r>
              <a:rPr lang="en-US" altLang="ja-JP" sz="1400" dirty="0">
                <a:latin typeface="+mj-lt"/>
              </a:rPr>
              <a:t>The wiring distance between the RM and the frame is determined by </a:t>
            </a:r>
          </a:p>
          <a:p>
            <a:r>
              <a:rPr lang="en-US" altLang="ja-JP" sz="1400" dirty="0">
                <a:latin typeface="+mj-lt"/>
              </a:rPr>
              <a:t>1) the quantity of RM, 2) the RS link spec, 3) Power condition.</a:t>
            </a:r>
            <a:endParaRPr lang="en-US" altLang="ja-JP" sz="1400" dirty="0">
              <a:solidFill>
                <a:srgbClr val="3C3C3C"/>
              </a:solidFill>
              <a:latin typeface="Calibri"/>
            </a:endParaRPr>
          </a:p>
          <a:p>
            <a:pPr lvl="0"/>
            <a:r>
              <a:rPr lang="en-US" altLang="ja-JP" sz="1200" dirty="0">
                <a:solidFill>
                  <a:srgbClr val="3C3C3C"/>
                </a:solidFill>
                <a:latin typeface="Calibri"/>
              </a:rPr>
              <a:t>* In the Installation Manual, the maximum distance under some conditions is written.</a:t>
            </a:r>
          </a:p>
          <a:p>
            <a:endParaRPr lang="ja-JP" altLang="en-US" sz="1400" dirty="0">
              <a:latin typeface="+mj-lt"/>
            </a:endParaRPr>
          </a:p>
        </p:txBody>
      </p:sp>
      <p:sp>
        <p:nvSpPr>
          <p:cNvPr id="3" name="正方形/長方形 2">
            <a:extLst>
              <a:ext uri="{FF2B5EF4-FFF2-40B4-BE49-F238E27FC236}">
                <a16:creationId xmlns:a16="http://schemas.microsoft.com/office/drawing/2014/main" id="{A02B12EB-99E7-F45F-77DD-EB32F7F5BD81}"/>
              </a:ext>
            </a:extLst>
          </p:cNvPr>
          <p:cNvSpPr/>
          <p:nvPr/>
        </p:nvSpPr>
        <p:spPr>
          <a:xfrm>
            <a:off x="5351085" y="975556"/>
            <a:ext cx="3468634" cy="1015657"/>
          </a:xfrm>
          <a:prstGeom prst="rect">
            <a:avLst/>
          </a:prstGeom>
        </p:spPr>
        <p:txBody>
          <a:bodyPr wrap="none" lIns="91436" tIns="45717" rIns="91436" bIns="45717">
            <a:spAutoFit/>
          </a:bodyPr>
          <a:lstStyle/>
          <a:p>
            <a:r>
              <a:rPr lang="en-US" altLang="ja-JP" sz="3000" b="1" dirty="0">
                <a:solidFill>
                  <a:schemeClr val="accent6">
                    <a:lumMod val="75000"/>
                  </a:schemeClr>
                </a:solidFill>
                <a:latin typeface="Calibri"/>
                <a:ea typeface="メイリオ" panose="020B0604030504040204" pitchFamily="50" charset="-128"/>
                <a:cs typeface="メイリオ" panose="020B0604030504040204" pitchFamily="50" charset="-128"/>
              </a:rPr>
              <a:t>Remote Microphone</a:t>
            </a:r>
          </a:p>
          <a:p>
            <a:r>
              <a:rPr lang="en-US" altLang="ja-JP" sz="3000" b="1" dirty="0">
                <a:solidFill>
                  <a:schemeClr val="accent6">
                    <a:lumMod val="75000"/>
                  </a:schemeClr>
                </a:solidFill>
                <a:latin typeface="Calibri"/>
                <a:ea typeface="メイリオ" panose="020B0604030504040204" pitchFamily="50" charset="-128"/>
              </a:rPr>
              <a:t>Common</a:t>
            </a:r>
            <a:endParaRPr lang="ja-JP" altLang="en-US" sz="3000" dirty="0">
              <a:solidFill>
                <a:schemeClr val="accent6">
                  <a:lumMod val="75000"/>
                </a:schemeClr>
              </a:solidFill>
              <a:latin typeface="Calibri"/>
            </a:endParaRPr>
          </a:p>
        </p:txBody>
      </p:sp>
      <p:pic>
        <p:nvPicPr>
          <p:cNvPr id="4" name="図 3">
            <a:extLst>
              <a:ext uri="{FF2B5EF4-FFF2-40B4-BE49-F238E27FC236}">
                <a16:creationId xmlns:a16="http://schemas.microsoft.com/office/drawing/2014/main" id="{B30CAC8A-344D-5D25-0A99-2CC7C1188BF3}"/>
              </a:ext>
            </a:extLst>
          </p:cNvPr>
          <p:cNvPicPr>
            <a:picLocks noChangeAspect="1"/>
          </p:cNvPicPr>
          <p:nvPr/>
        </p:nvPicPr>
        <p:blipFill>
          <a:blip r:embed="rId10">
            <a:clrChange>
              <a:clrFrom>
                <a:srgbClr val="FFFFFF"/>
              </a:clrFrom>
              <a:clrTo>
                <a:srgbClr val="FFFFFF">
                  <a:alpha val="0"/>
                </a:srgbClr>
              </a:clrTo>
            </a:clrChange>
          </a:blip>
          <a:stretch>
            <a:fillRect/>
          </a:stretch>
        </p:blipFill>
        <p:spPr>
          <a:xfrm>
            <a:off x="5608354" y="3583794"/>
            <a:ext cx="900783" cy="768019"/>
          </a:xfrm>
          <a:prstGeom prst="rect">
            <a:avLst/>
          </a:prstGeom>
        </p:spPr>
      </p:pic>
    </p:spTree>
    <p:extLst>
      <p:ext uri="{BB962C8B-B14F-4D97-AF65-F5344CB8AC3E}">
        <p14:creationId xmlns:p14="http://schemas.microsoft.com/office/powerpoint/2010/main" val="4638035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フリーフォーム 1"/>
          <p:cNvSpPr/>
          <p:nvPr/>
        </p:nvSpPr>
        <p:spPr>
          <a:xfrm>
            <a:off x="7505850" y="2312831"/>
            <a:ext cx="370978" cy="474648"/>
          </a:xfrm>
          <a:custGeom>
            <a:avLst/>
            <a:gdLst>
              <a:gd name="connsiteX0" fmla="*/ 224287 w 247290"/>
              <a:gd name="connsiteY0" fmla="*/ 0 h 316302"/>
              <a:gd name="connsiteX1" fmla="*/ 0 w 247290"/>
              <a:gd name="connsiteY1" fmla="*/ 0 h 316302"/>
              <a:gd name="connsiteX2" fmla="*/ 0 w 247290"/>
              <a:gd name="connsiteY2" fmla="*/ 316302 h 316302"/>
              <a:gd name="connsiteX3" fmla="*/ 247290 w 247290"/>
              <a:gd name="connsiteY3" fmla="*/ 316302 h 316302"/>
            </a:gdLst>
            <a:ahLst/>
            <a:cxnLst>
              <a:cxn ang="0">
                <a:pos x="connsiteX0" y="connsiteY0"/>
              </a:cxn>
              <a:cxn ang="0">
                <a:pos x="connsiteX1" y="connsiteY1"/>
              </a:cxn>
              <a:cxn ang="0">
                <a:pos x="connsiteX2" y="connsiteY2"/>
              </a:cxn>
              <a:cxn ang="0">
                <a:pos x="connsiteX3" y="connsiteY3"/>
              </a:cxn>
            </a:cxnLst>
            <a:rect l="l" t="t" r="r" b="b"/>
            <a:pathLst>
              <a:path w="247290" h="316302">
                <a:moveTo>
                  <a:pt x="224287" y="0"/>
                </a:moveTo>
                <a:lnTo>
                  <a:pt x="0" y="0"/>
                </a:lnTo>
                <a:lnTo>
                  <a:pt x="0" y="316302"/>
                </a:lnTo>
                <a:lnTo>
                  <a:pt x="247290" y="316302"/>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dirty="0"/>
          </a:p>
        </p:txBody>
      </p:sp>
      <p:sp>
        <p:nvSpPr>
          <p:cNvPr id="3" name="フリーフォーム 2"/>
          <p:cNvSpPr/>
          <p:nvPr/>
        </p:nvSpPr>
        <p:spPr>
          <a:xfrm>
            <a:off x="4330963" y="2882408"/>
            <a:ext cx="3649396" cy="4919080"/>
          </a:xfrm>
          <a:custGeom>
            <a:avLst/>
            <a:gdLst>
              <a:gd name="connsiteX0" fmla="*/ 2334883 w 2432649"/>
              <a:gd name="connsiteY0" fmla="*/ 0 h 3278038"/>
              <a:gd name="connsiteX1" fmla="*/ 310551 w 2432649"/>
              <a:gd name="connsiteY1" fmla="*/ 0 h 3278038"/>
              <a:gd name="connsiteX2" fmla="*/ 310551 w 2432649"/>
              <a:gd name="connsiteY2" fmla="*/ 1708030 h 3278038"/>
              <a:gd name="connsiteX3" fmla="*/ 2432649 w 2432649"/>
              <a:gd name="connsiteY3" fmla="*/ 1708030 h 3278038"/>
              <a:gd name="connsiteX4" fmla="*/ 2432649 w 2432649"/>
              <a:gd name="connsiteY4" fmla="*/ 1834551 h 3278038"/>
              <a:gd name="connsiteX5" fmla="*/ 2087592 w 2432649"/>
              <a:gd name="connsiteY5" fmla="*/ 1834551 h 3278038"/>
              <a:gd name="connsiteX6" fmla="*/ 2087592 w 2432649"/>
              <a:gd name="connsiteY6" fmla="*/ 2168106 h 3278038"/>
              <a:gd name="connsiteX7" fmla="*/ 2386641 w 2432649"/>
              <a:gd name="connsiteY7" fmla="*/ 2168106 h 3278038"/>
              <a:gd name="connsiteX8" fmla="*/ 2386641 w 2432649"/>
              <a:gd name="connsiteY8" fmla="*/ 2283125 h 3278038"/>
              <a:gd name="connsiteX9" fmla="*/ 0 w 2432649"/>
              <a:gd name="connsiteY9" fmla="*/ 2283125 h 3278038"/>
              <a:gd name="connsiteX10" fmla="*/ 0 w 2432649"/>
              <a:gd name="connsiteY10" fmla="*/ 3278038 h 327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49" h="3278038">
                <a:moveTo>
                  <a:pt x="2334883" y="0"/>
                </a:moveTo>
                <a:lnTo>
                  <a:pt x="310551" y="0"/>
                </a:lnTo>
                <a:lnTo>
                  <a:pt x="310551" y="1708030"/>
                </a:lnTo>
                <a:lnTo>
                  <a:pt x="2432649" y="1708030"/>
                </a:lnTo>
                <a:lnTo>
                  <a:pt x="2432649" y="1834551"/>
                </a:lnTo>
                <a:lnTo>
                  <a:pt x="2087592" y="1834551"/>
                </a:lnTo>
                <a:lnTo>
                  <a:pt x="2087592" y="2168106"/>
                </a:lnTo>
                <a:lnTo>
                  <a:pt x="2386641" y="2168106"/>
                </a:lnTo>
                <a:lnTo>
                  <a:pt x="2386641" y="2283125"/>
                </a:lnTo>
                <a:lnTo>
                  <a:pt x="0" y="2283125"/>
                </a:lnTo>
                <a:lnTo>
                  <a:pt x="0" y="3278038"/>
                </a:lnTo>
              </a:path>
            </a:pathLst>
          </a:cu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kumimoji="1" lang="ja-JP" altLang="en-US" dirty="0"/>
          </a:p>
        </p:txBody>
      </p:sp>
      <p:sp>
        <p:nvSpPr>
          <p:cNvPr id="2058" name="フリーフォーム 2057"/>
          <p:cNvSpPr/>
          <p:nvPr/>
        </p:nvSpPr>
        <p:spPr>
          <a:xfrm>
            <a:off x="7488328" y="3082670"/>
            <a:ext cx="300660" cy="992191"/>
          </a:xfrm>
          <a:custGeom>
            <a:avLst/>
            <a:gdLst>
              <a:gd name="connsiteX0" fmla="*/ 0 w 200417"/>
              <a:gd name="connsiteY0" fmla="*/ 516073 h 516073"/>
              <a:gd name="connsiteX1" fmla="*/ 0 w 200417"/>
              <a:gd name="connsiteY1" fmla="*/ 0 h 516073"/>
              <a:gd name="connsiteX2" fmla="*/ 200417 w 200417"/>
              <a:gd name="connsiteY2" fmla="*/ 0 h 516073"/>
            </a:gdLst>
            <a:ahLst/>
            <a:cxnLst>
              <a:cxn ang="0">
                <a:pos x="connsiteX0" y="connsiteY0"/>
              </a:cxn>
              <a:cxn ang="0">
                <a:pos x="connsiteX1" y="connsiteY1"/>
              </a:cxn>
              <a:cxn ang="0">
                <a:pos x="connsiteX2" y="connsiteY2"/>
              </a:cxn>
            </a:cxnLst>
            <a:rect l="l" t="t" r="r" b="b"/>
            <a:pathLst>
              <a:path w="200417" h="516073">
                <a:moveTo>
                  <a:pt x="0" y="516073"/>
                </a:moveTo>
                <a:lnTo>
                  <a:pt x="0" y="0"/>
                </a:lnTo>
                <a:lnTo>
                  <a:pt x="200417"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sp>
        <p:nvSpPr>
          <p:cNvPr id="4" name="正方形/長方形 3"/>
          <p:cNvSpPr/>
          <p:nvPr/>
        </p:nvSpPr>
        <p:spPr>
          <a:xfrm>
            <a:off x="5579508" y="28693"/>
            <a:ext cx="3090774" cy="830991"/>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Overview</a:t>
            </a:r>
            <a:endParaRPr lang="ja-JP" altLang="en-US" sz="1400" dirty="0">
              <a:solidFill>
                <a:srgbClr val="5F5F5F"/>
              </a:solidFill>
              <a:latin typeface="Calibri"/>
            </a:endParaRPr>
          </a:p>
        </p:txBody>
      </p:sp>
      <p:sp>
        <p:nvSpPr>
          <p:cNvPr id="13" name="フリーフォーム 12"/>
          <p:cNvSpPr/>
          <p:nvPr/>
        </p:nvSpPr>
        <p:spPr>
          <a:xfrm>
            <a:off x="6705309" y="3003593"/>
            <a:ext cx="1338979" cy="829162"/>
          </a:xfrm>
          <a:custGeom>
            <a:avLst/>
            <a:gdLst>
              <a:gd name="connsiteX0" fmla="*/ 0 w 644105"/>
              <a:gd name="connsiteY0" fmla="*/ 511834 h 511834"/>
              <a:gd name="connsiteX1" fmla="*/ 368060 w 644105"/>
              <a:gd name="connsiteY1" fmla="*/ 0 h 511834"/>
              <a:gd name="connsiteX2" fmla="*/ 644105 w 644105"/>
              <a:gd name="connsiteY2" fmla="*/ 0 h 511834"/>
              <a:gd name="connsiteX0" fmla="*/ 0 w 627618"/>
              <a:gd name="connsiteY0" fmla="*/ 496843 h 496843"/>
              <a:gd name="connsiteX1" fmla="*/ 351573 w 627618"/>
              <a:gd name="connsiteY1" fmla="*/ 0 h 496843"/>
              <a:gd name="connsiteX2" fmla="*/ 627618 w 627618"/>
              <a:gd name="connsiteY2" fmla="*/ 0 h 496843"/>
              <a:gd name="connsiteX0" fmla="*/ 0 w 627618"/>
              <a:gd name="connsiteY0" fmla="*/ 496843 h 510495"/>
              <a:gd name="connsiteX1" fmla="*/ 74982 w 627618"/>
              <a:gd name="connsiteY1" fmla="*/ 490798 h 510495"/>
              <a:gd name="connsiteX2" fmla="*/ 351573 w 627618"/>
              <a:gd name="connsiteY2" fmla="*/ 0 h 510495"/>
              <a:gd name="connsiteX3" fmla="*/ 627618 w 627618"/>
              <a:gd name="connsiteY3" fmla="*/ 0 h 510495"/>
              <a:gd name="connsiteX0" fmla="*/ 0 w 627618"/>
              <a:gd name="connsiteY0" fmla="*/ 496843 h 496843"/>
              <a:gd name="connsiteX1" fmla="*/ 74982 w 627618"/>
              <a:gd name="connsiteY1" fmla="*/ 490798 h 496843"/>
              <a:gd name="connsiteX2" fmla="*/ 351573 w 627618"/>
              <a:gd name="connsiteY2" fmla="*/ 0 h 496843"/>
              <a:gd name="connsiteX3" fmla="*/ 627618 w 627618"/>
              <a:gd name="connsiteY3" fmla="*/ 0 h 496843"/>
            </a:gdLst>
            <a:ahLst/>
            <a:cxnLst>
              <a:cxn ang="0">
                <a:pos x="connsiteX0" y="connsiteY0"/>
              </a:cxn>
              <a:cxn ang="0">
                <a:pos x="connsiteX1" y="connsiteY1"/>
              </a:cxn>
              <a:cxn ang="0">
                <a:pos x="connsiteX2" y="connsiteY2"/>
              </a:cxn>
              <a:cxn ang="0">
                <a:pos x="connsiteX3" y="connsiteY3"/>
              </a:cxn>
            </a:cxnLst>
            <a:rect l="l" t="t" r="r" b="b"/>
            <a:pathLst>
              <a:path w="627618" h="496843">
                <a:moveTo>
                  <a:pt x="0" y="496843"/>
                </a:moveTo>
                <a:lnTo>
                  <a:pt x="74982" y="490798"/>
                </a:lnTo>
                <a:lnTo>
                  <a:pt x="351573" y="0"/>
                </a:lnTo>
                <a:lnTo>
                  <a:pt x="627618"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sp>
        <p:nvSpPr>
          <p:cNvPr id="7" name="正方形/長方形 6"/>
          <p:cNvSpPr/>
          <p:nvPr/>
        </p:nvSpPr>
        <p:spPr>
          <a:xfrm>
            <a:off x="10284241" y="3140336"/>
            <a:ext cx="2319985" cy="723303"/>
          </a:xfrm>
          <a:prstGeom prst="rect">
            <a:avLst/>
          </a:prstGeom>
        </p:spPr>
        <p:txBody>
          <a:bodyPr wrap="none" lIns="137187" tIns="68594" rIns="137187" bIns="68594">
            <a:spAutoFit/>
          </a:bodyPr>
          <a:lstStyle/>
          <a:p>
            <a:r>
              <a:rPr lang="en-US" altLang="ja-JP" sz="1700" dirty="0">
                <a:solidFill>
                  <a:srgbClr val="5F5F5F"/>
                </a:solidFill>
                <a:latin typeface="Calibri"/>
                <a:ea typeface="メイリオ" panose="020B0604030504040204" pitchFamily="50" charset="-128"/>
                <a:cs typeface="メイリオ" panose="020B0604030504040204" pitchFamily="50" charset="-128"/>
              </a:rPr>
              <a:t>Power Supply Manager</a:t>
            </a:r>
          </a:p>
          <a:p>
            <a:r>
              <a:rPr lang="en-US" altLang="ja-JP" sz="2100" dirty="0">
                <a:solidFill>
                  <a:srgbClr val="5F5F5F"/>
                </a:solidFill>
                <a:latin typeface="Calibri"/>
                <a:ea typeface="メイリオ" panose="020B0604030504040204" pitchFamily="50" charset="-128"/>
                <a:cs typeface="メイリオ" panose="020B0604030504040204" pitchFamily="50" charset="-128"/>
              </a:rPr>
              <a:t>VX-3000DS</a:t>
            </a:r>
            <a:endParaRPr lang="ja-JP" altLang="en-US" sz="2400" dirty="0">
              <a:solidFill>
                <a:srgbClr val="5F5F5F"/>
              </a:solidFill>
            </a:endParaRPr>
          </a:p>
        </p:txBody>
      </p:sp>
      <p:sp>
        <p:nvSpPr>
          <p:cNvPr id="21" name="正方形/長方形 20"/>
          <p:cNvSpPr/>
          <p:nvPr/>
        </p:nvSpPr>
        <p:spPr>
          <a:xfrm>
            <a:off x="10287487" y="2287717"/>
            <a:ext cx="2847244" cy="723303"/>
          </a:xfrm>
          <a:prstGeom prst="rect">
            <a:avLst/>
          </a:prstGeom>
        </p:spPr>
        <p:txBody>
          <a:bodyPr wrap="none" lIns="137187" tIns="68594" rIns="137187" bIns="68594">
            <a:spAutoFit/>
          </a:bodyPr>
          <a:lstStyle/>
          <a:p>
            <a:r>
              <a:rPr lang="en-US" altLang="ja-JP" sz="1700" dirty="0">
                <a:solidFill>
                  <a:srgbClr val="5F5F5F"/>
                </a:solidFill>
                <a:latin typeface="Calibri"/>
                <a:ea typeface="メイリオ" panose="020B0604030504040204" pitchFamily="50" charset="-128"/>
                <a:cs typeface="メイリオ" panose="020B0604030504040204" pitchFamily="50" charset="-128"/>
              </a:rPr>
              <a:t>Frame</a:t>
            </a:r>
          </a:p>
          <a:p>
            <a:r>
              <a:rPr lang="en-US" altLang="ja-JP" sz="2100" dirty="0">
                <a:solidFill>
                  <a:srgbClr val="5F5F5F"/>
                </a:solidFill>
                <a:latin typeface="Calibri"/>
                <a:ea typeface="メイリオ" panose="020B0604030504040204" pitchFamily="50" charset="-128"/>
                <a:cs typeface="メイリオ" panose="020B0604030504040204" pitchFamily="50" charset="-128"/>
              </a:rPr>
              <a:t>VX-3004F/3008F/3016F</a:t>
            </a:r>
          </a:p>
        </p:txBody>
      </p:sp>
      <p:sp>
        <p:nvSpPr>
          <p:cNvPr id="10" name="フリーフォーム 9"/>
          <p:cNvSpPr/>
          <p:nvPr/>
        </p:nvSpPr>
        <p:spPr>
          <a:xfrm>
            <a:off x="9856044" y="3003592"/>
            <a:ext cx="181174" cy="681766"/>
          </a:xfrm>
          <a:custGeom>
            <a:avLst/>
            <a:gdLst>
              <a:gd name="connsiteX0" fmla="*/ 5750 w 120769"/>
              <a:gd name="connsiteY0" fmla="*/ 454324 h 454324"/>
              <a:gd name="connsiteX1" fmla="*/ 120769 w 120769"/>
              <a:gd name="connsiteY1" fmla="*/ 454324 h 454324"/>
              <a:gd name="connsiteX2" fmla="*/ 120769 w 120769"/>
              <a:gd name="connsiteY2" fmla="*/ 0 h 454324"/>
              <a:gd name="connsiteX3" fmla="*/ 0 w 120769"/>
              <a:gd name="connsiteY3" fmla="*/ 0 h 454324"/>
            </a:gdLst>
            <a:ahLst/>
            <a:cxnLst>
              <a:cxn ang="0">
                <a:pos x="connsiteX0" y="connsiteY0"/>
              </a:cxn>
              <a:cxn ang="0">
                <a:pos x="connsiteX1" y="connsiteY1"/>
              </a:cxn>
              <a:cxn ang="0">
                <a:pos x="connsiteX2" y="connsiteY2"/>
              </a:cxn>
              <a:cxn ang="0">
                <a:pos x="connsiteX3" y="connsiteY3"/>
              </a:cxn>
            </a:cxnLst>
            <a:rect l="l" t="t" r="r" b="b"/>
            <a:pathLst>
              <a:path w="120769" h="454324">
                <a:moveTo>
                  <a:pt x="5750" y="454324"/>
                </a:moveTo>
                <a:lnTo>
                  <a:pt x="120769" y="454324"/>
                </a:lnTo>
                <a:lnTo>
                  <a:pt x="120769" y="0"/>
                </a:lnTo>
                <a:lnTo>
                  <a:pt x="0" y="0"/>
                </a:lnTo>
              </a:path>
            </a:pathLst>
          </a:cu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ja-JP" altLang="en-US" dirty="0">
              <a:solidFill>
                <a:srgbClr val="FFFFFF"/>
              </a:solidFill>
            </a:endParaRPr>
          </a:p>
        </p:txBody>
      </p:sp>
      <p:sp>
        <p:nvSpPr>
          <p:cNvPr id="23" name="正方形/長方形 22"/>
          <p:cNvSpPr/>
          <p:nvPr/>
        </p:nvSpPr>
        <p:spPr>
          <a:xfrm>
            <a:off x="9789712" y="3604750"/>
            <a:ext cx="873371" cy="400138"/>
          </a:xfrm>
          <a:prstGeom prst="rect">
            <a:avLst/>
          </a:prstGeom>
        </p:spPr>
        <p:txBody>
          <a:bodyPr wrap="none" lIns="137187" tIns="68594" rIns="137187" bIns="68594">
            <a:spAutoFit/>
          </a:bodyPr>
          <a:lstStyle/>
          <a:p>
            <a:r>
              <a:rPr lang="en-US" altLang="ja-JP" sz="1700" dirty="0">
                <a:solidFill>
                  <a:srgbClr val="F79646">
                    <a:lumMod val="75000"/>
                  </a:srgbClr>
                </a:solidFill>
                <a:latin typeface="Calibri"/>
                <a:ea typeface="メイリオ" panose="020B0604030504040204" pitchFamily="50" charset="-128"/>
                <a:cs typeface="メイリオ" panose="020B0604030504040204" pitchFamily="50" charset="-128"/>
              </a:rPr>
              <a:t>DS link</a:t>
            </a:r>
            <a:endParaRPr lang="ja-JP" altLang="en-US" sz="2400" dirty="0">
              <a:solidFill>
                <a:srgbClr val="F79646">
                  <a:lumMod val="75000"/>
                </a:srgbClr>
              </a:solidFill>
            </a:endParaRPr>
          </a:p>
        </p:txBody>
      </p:sp>
      <p:pic>
        <p:nvPicPr>
          <p:cNvPr id="18" name="Picture 2"/>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623934" y="3123942"/>
            <a:ext cx="2447928" cy="9103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6" name="Picture 2"/>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709455" y="2373679"/>
            <a:ext cx="2278416" cy="78924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 name="Picture 2"/>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712700" y="1778132"/>
            <a:ext cx="2278416" cy="78924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8" name="正方形/長方形 27"/>
          <p:cNvSpPr/>
          <p:nvPr/>
        </p:nvSpPr>
        <p:spPr>
          <a:xfrm>
            <a:off x="6157995" y="2562536"/>
            <a:ext cx="952559" cy="584804"/>
          </a:xfrm>
          <a:prstGeom prst="rect">
            <a:avLst/>
          </a:prstGeom>
        </p:spPr>
        <p:txBody>
          <a:bodyPr wrap="none" lIns="137187" tIns="68594" rIns="137187" bIns="68594">
            <a:spAutoFit/>
          </a:bodyPr>
          <a:lstStyle/>
          <a:p>
            <a:r>
              <a:rPr lang="en-US" altLang="ja-JP" sz="1700" dirty="0">
                <a:solidFill>
                  <a:srgbClr val="7030A0"/>
                </a:solidFill>
                <a:latin typeface="Calibri"/>
                <a:ea typeface="メイリオ" panose="020B0604030504040204" pitchFamily="50" charset="-128"/>
                <a:cs typeface="メイリオ" panose="020B0604030504040204" pitchFamily="50" charset="-128"/>
              </a:rPr>
              <a:t>VX link</a:t>
            </a:r>
          </a:p>
          <a:p>
            <a:pPr algn="ctr"/>
            <a:r>
              <a:rPr lang="en-US" altLang="ja-JP" sz="1200" dirty="0">
                <a:solidFill>
                  <a:srgbClr val="7030A0"/>
                </a:solidFill>
                <a:latin typeface="Calibri"/>
                <a:ea typeface="メイリオ" panose="020B0604030504040204" pitchFamily="50" charset="-128"/>
                <a:cs typeface="メイリオ" panose="020B0604030504040204" pitchFamily="50" charset="-128"/>
              </a:rPr>
              <a:t>(Network)</a:t>
            </a:r>
            <a:endParaRPr lang="ja-JP" altLang="en-US" sz="1600" dirty="0">
              <a:solidFill>
                <a:srgbClr val="7030A0"/>
              </a:solidFill>
            </a:endParaRPr>
          </a:p>
        </p:txBody>
      </p:sp>
      <p:sp>
        <p:nvSpPr>
          <p:cNvPr id="30" name="正方形/長方形 29"/>
          <p:cNvSpPr/>
          <p:nvPr/>
        </p:nvSpPr>
        <p:spPr>
          <a:xfrm rot="18381779">
            <a:off x="6651366" y="3093405"/>
            <a:ext cx="854456" cy="400138"/>
          </a:xfrm>
          <a:prstGeom prst="rect">
            <a:avLst/>
          </a:prstGeom>
        </p:spPr>
        <p:txBody>
          <a:bodyPr wrap="none" lIns="137187" tIns="68594" rIns="137187" bIns="68594">
            <a:spAutoFit/>
          </a:bodyPr>
          <a:lstStyle/>
          <a:p>
            <a:r>
              <a:rPr lang="en-US" altLang="ja-JP" sz="1700" dirty="0">
                <a:solidFill>
                  <a:srgbClr val="FFFFFF">
                    <a:lumMod val="50000"/>
                  </a:srgbClr>
                </a:solidFill>
                <a:latin typeface="Calibri"/>
                <a:ea typeface="メイリオ" panose="020B0604030504040204" pitchFamily="50" charset="-128"/>
                <a:cs typeface="メイリオ" panose="020B0604030504040204" pitchFamily="50" charset="-128"/>
              </a:rPr>
              <a:t>RS link</a:t>
            </a:r>
            <a:endParaRPr lang="ja-JP" altLang="en-US" sz="2400" dirty="0">
              <a:solidFill>
                <a:srgbClr val="FFFFFF">
                  <a:lumMod val="50000"/>
                </a:srgbClr>
              </a:solidFill>
            </a:endParaRPr>
          </a:p>
        </p:txBody>
      </p:sp>
      <p:sp>
        <p:nvSpPr>
          <p:cNvPr id="25" name="曲折矢印 24"/>
          <p:cNvSpPr/>
          <p:nvPr/>
        </p:nvSpPr>
        <p:spPr>
          <a:xfrm rot="5400000" flipV="1">
            <a:off x="9008796" y="1369856"/>
            <a:ext cx="462171" cy="648147"/>
          </a:xfrm>
          <a:prstGeom prst="bentArrow">
            <a:avLst/>
          </a:prstGeom>
        </p:spPr>
        <p:style>
          <a:lnRef idx="1">
            <a:schemeClr val="dk1"/>
          </a:lnRef>
          <a:fillRef idx="2">
            <a:schemeClr val="dk1"/>
          </a:fillRef>
          <a:effectRef idx="1">
            <a:schemeClr val="dk1"/>
          </a:effectRef>
          <a:fontRef idx="minor">
            <a:schemeClr val="dk1"/>
          </a:fontRef>
        </p:style>
        <p:txBody>
          <a:bodyPr lIns="137187" tIns="68594" rIns="137187" bIns="68594" rtlCol="0" anchor="ctr"/>
          <a:lstStyle/>
          <a:p>
            <a:pPr algn="ctr"/>
            <a:endParaRPr lang="ja-JP" altLang="en-US" dirty="0">
              <a:solidFill>
                <a:srgbClr val="5F5F5F"/>
              </a:solidFill>
            </a:endParaRPr>
          </a:p>
        </p:txBody>
      </p:sp>
      <p:sp>
        <p:nvSpPr>
          <p:cNvPr id="26" name="正方形/長方形 25"/>
          <p:cNvSpPr/>
          <p:nvPr/>
        </p:nvSpPr>
        <p:spPr>
          <a:xfrm>
            <a:off x="10716339" y="967136"/>
            <a:ext cx="3056023" cy="723303"/>
          </a:xfrm>
          <a:prstGeom prst="rect">
            <a:avLst/>
          </a:prstGeom>
        </p:spPr>
        <p:txBody>
          <a:bodyPr wrap="square" lIns="137187" tIns="68594" rIns="137187" bIns="68594">
            <a:spAutoFit/>
          </a:bodyPr>
          <a:lstStyle/>
          <a:p>
            <a:r>
              <a:rPr lang="en-US" altLang="ja-JP" sz="1700" dirty="0">
                <a:solidFill>
                  <a:srgbClr val="5F5F5F"/>
                </a:solidFill>
                <a:latin typeface="Calibri"/>
                <a:ea typeface="メイリオ" panose="020B0604030504040204" pitchFamily="50" charset="-128"/>
                <a:cs typeface="メイリオ" panose="020B0604030504040204" pitchFamily="50" charset="-128"/>
              </a:rPr>
              <a:t>Power Amplifier Module</a:t>
            </a:r>
          </a:p>
          <a:p>
            <a:r>
              <a:rPr lang="en-US" altLang="ja-JP" sz="2100" dirty="0">
                <a:solidFill>
                  <a:srgbClr val="5F5F5F"/>
                </a:solidFill>
                <a:latin typeface="Calibri"/>
                <a:ea typeface="メイリオ" panose="020B0604030504040204" pitchFamily="50" charset="-128"/>
                <a:cs typeface="メイリオ" panose="020B0604030504040204" pitchFamily="50" charset="-128"/>
              </a:rPr>
              <a:t>VX-015DA/030DA/050DA</a:t>
            </a:r>
          </a:p>
        </p:txBody>
      </p:sp>
      <p:grpSp>
        <p:nvGrpSpPr>
          <p:cNvPr id="41" name="グループ化 40"/>
          <p:cNvGrpSpPr/>
          <p:nvPr/>
        </p:nvGrpSpPr>
        <p:grpSpPr>
          <a:xfrm>
            <a:off x="6102622" y="4325789"/>
            <a:ext cx="7669740" cy="3315399"/>
            <a:chOff x="3944817" y="506409"/>
            <a:chExt cx="5112568" cy="2209357"/>
          </a:xfrm>
        </p:grpSpPr>
        <p:sp>
          <p:nvSpPr>
            <p:cNvPr id="42" name="フリーフォーム 41"/>
            <p:cNvSpPr/>
            <p:nvPr/>
          </p:nvSpPr>
          <p:spPr>
            <a:xfrm>
              <a:off x="4595004" y="1892060"/>
              <a:ext cx="644105" cy="511834"/>
            </a:xfrm>
            <a:custGeom>
              <a:avLst/>
              <a:gdLst>
                <a:gd name="connsiteX0" fmla="*/ 0 w 644105"/>
                <a:gd name="connsiteY0" fmla="*/ 511834 h 511834"/>
                <a:gd name="connsiteX1" fmla="*/ 368060 w 644105"/>
                <a:gd name="connsiteY1" fmla="*/ 0 h 511834"/>
                <a:gd name="connsiteX2" fmla="*/ 644105 w 644105"/>
                <a:gd name="connsiteY2" fmla="*/ 0 h 511834"/>
              </a:gdLst>
              <a:ahLst/>
              <a:cxnLst>
                <a:cxn ang="0">
                  <a:pos x="connsiteX0" y="connsiteY0"/>
                </a:cxn>
                <a:cxn ang="0">
                  <a:pos x="connsiteX1" y="connsiteY1"/>
                </a:cxn>
                <a:cxn ang="0">
                  <a:pos x="connsiteX2" y="connsiteY2"/>
                </a:cxn>
              </a:cxnLst>
              <a:rect l="l" t="t" r="r" b="b"/>
              <a:pathLst>
                <a:path w="644105" h="511834">
                  <a:moveTo>
                    <a:pt x="0" y="511834"/>
                  </a:moveTo>
                  <a:lnTo>
                    <a:pt x="368060" y="0"/>
                  </a:lnTo>
                  <a:lnTo>
                    <a:pt x="644105"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43" name="正方形/長方形 42"/>
            <p:cNvSpPr/>
            <p:nvPr/>
          </p:nvSpPr>
          <p:spPr>
            <a:xfrm>
              <a:off x="6732240" y="1948680"/>
              <a:ext cx="1484893" cy="451220"/>
            </a:xfrm>
            <a:prstGeom prst="rect">
              <a:avLst/>
            </a:prstGeom>
          </p:spPr>
          <p:txBody>
            <a:bodyPr wrap="none">
              <a:spAutoFit/>
            </a:bodyPr>
            <a:lstStyle/>
            <a:p>
              <a:r>
                <a:rPr lang="en-US" altLang="ja-JP" sz="1700" dirty="0">
                  <a:solidFill>
                    <a:srgbClr val="5F5F5F"/>
                  </a:solidFill>
                  <a:latin typeface="Calibri"/>
                  <a:ea typeface="メイリオ" panose="020B0604030504040204" pitchFamily="50" charset="-128"/>
                  <a:cs typeface="メイリオ" panose="020B0604030504040204" pitchFamily="50" charset="-128"/>
                </a:rPr>
                <a:t>Power Supply Manager</a:t>
              </a:r>
            </a:p>
            <a:p>
              <a:r>
                <a:rPr lang="en-US" altLang="ja-JP" sz="2100" dirty="0">
                  <a:solidFill>
                    <a:srgbClr val="5F5F5F"/>
                  </a:solidFill>
                  <a:latin typeface="Calibri"/>
                  <a:ea typeface="メイリオ" panose="020B0604030504040204" pitchFamily="50" charset="-128"/>
                  <a:cs typeface="メイリオ" panose="020B0604030504040204" pitchFamily="50" charset="-128"/>
                </a:rPr>
                <a:t>VX-3000DS</a:t>
              </a:r>
              <a:endParaRPr lang="ja-JP" altLang="en-US" sz="2400" dirty="0">
                <a:solidFill>
                  <a:srgbClr val="5F5F5F"/>
                </a:solidFill>
              </a:endParaRPr>
            </a:p>
          </p:txBody>
        </p:sp>
        <p:sp>
          <p:nvSpPr>
            <p:cNvPr id="44" name="正方形/長方形 43"/>
            <p:cNvSpPr/>
            <p:nvPr/>
          </p:nvSpPr>
          <p:spPr>
            <a:xfrm>
              <a:off x="6734403" y="1380501"/>
              <a:ext cx="1836359" cy="451220"/>
            </a:xfrm>
            <a:prstGeom prst="rect">
              <a:avLst/>
            </a:prstGeom>
          </p:spPr>
          <p:txBody>
            <a:bodyPr wrap="none">
              <a:spAutoFit/>
            </a:bodyPr>
            <a:lstStyle/>
            <a:p>
              <a:r>
                <a:rPr lang="en-US" altLang="ja-JP" sz="1700" dirty="0">
                  <a:solidFill>
                    <a:srgbClr val="5F5F5F"/>
                  </a:solidFill>
                  <a:latin typeface="Calibri"/>
                  <a:ea typeface="メイリオ" panose="020B0604030504040204" pitchFamily="50" charset="-128"/>
                  <a:cs typeface="メイリオ" panose="020B0604030504040204" pitchFamily="50" charset="-128"/>
                </a:rPr>
                <a:t>Frame</a:t>
              </a:r>
            </a:p>
            <a:p>
              <a:r>
                <a:rPr lang="en-US" altLang="ja-JP" sz="2100" dirty="0">
                  <a:solidFill>
                    <a:srgbClr val="5F5F5F"/>
                  </a:solidFill>
                  <a:latin typeface="Calibri"/>
                  <a:ea typeface="メイリオ" panose="020B0604030504040204" pitchFamily="50" charset="-128"/>
                  <a:cs typeface="メイリオ" panose="020B0604030504040204" pitchFamily="50" charset="-128"/>
                </a:rPr>
                <a:t>VX-3004F/3008F/3016F</a:t>
              </a:r>
            </a:p>
          </p:txBody>
        </p:sp>
        <p:pic>
          <p:nvPicPr>
            <p:cNvPr id="45" name="Picture 4"/>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4143860" y="2038449"/>
              <a:ext cx="616629" cy="61360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6" name="Picture 4"/>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4538978" y="2352444"/>
              <a:ext cx="465070" cy="36332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7" name="フリーフォーム 46"/>
            <p:cNvSpPr/>
            <p:nvPr/>
          </p:nvSpPr>
          <p:spPr>
            <a:xfrm>
              <a:off x="6446808" y="1857555"/>
              <a:ext cx="120769" cy="454324"/>
            </a:xfrm>
            <a:custGeom>
              <a:avLst/>
              <a:gdLst>
                <a:gd name="connsiteX0" fmla="*/ 5750 w 120769"/>
                <a:gd name="connsiteY0" fmla="*/ 454324 h 454324"/>
                <a:gd name="connsiteX1" fmla="*/ 120769 w 120769"/>
                <a:gd name="connsiteY1" fmla="*/ 454324 h 454324"/>
                <a:gd name="connsiteX2" fmla="*/ 120769 w 120769"/>
                <a:gd name="connsiteY2" fmla="*/ 0 h 454324"/>
                <a:gd name="connsiteX3" fmla="*/ 0 w 120769"/>
                <a:gd name="connsiteY3" fmla="*/ 0 h 454324"/>
              </a:gdLst>
              <a:ahLst/>
              <a:cxnLst>
                <a:cxn ang="0">
                  <a:pos x="connsiteX0" y="connsiteY0"/>
                </a:cxn>
                <a:cxn ang="0">
                  <a:pos x="connsiteX1" y="connsiteY1"/>
                </a:cxn>
                <a:cxn ang="0">
                  <a:pos x="connsiteX2" y="connsiteY2"/>
                </a:cxn>
                <a:cxn ang="0">
                  <a:pos x="connsiteX3" y="connsiteY3"/>
                </a:cxn>
              </a:cxnLst>
              <a:rect l="l" t="t" r="r" b="b"/>
              <a:pathLst>
                <a:path w="120769" h="454324">
                  <a:moveTo>
                    <a:pt x="5750" y="454324"/>
                  </a:moveTo>
                  <a:lnTo>
                    <a:pt x="120769" y="454324"/>
                  </a:lnTo>
                  <a:lnTo>
                    <a:pt x="120769" y="0"/>
                  </a:lnTo>
                  <a:lnTo>
                    <a:pt x="0" y="0"/>
                  </a:lnTo>
                </a:path>
              </a:pathLst>
            </a:cu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sp>
          <p:nvSpPr>
            <p:cNvPr id="48" name="正方形/長方形 47"/>
            <p:cNvSpPr/>
            <p:nvPr/>
          </p:nvSpPr>
          <p:spPr>
            <a:xfrm>
              <a:off x="6435350" y="2285962"/>
              <a:ext cx="520595" cy="235865"/>
            </a:xfrm>
            <a:prstGeom prst="rect">
              <a:avLst/>
            </a:prstGeom>
          </p:spPr>
          <p:txBody>
            <a:bodyPr wrap="none">
              <a:spAutoFit/>
            </a:bodyPr>
            <a:lstStyle/>
            <a:p>
              <a:r>
                <a:rPr lang="en-US" altLang="ja-JP" sz="1700" dirty="0">
                  <a:solidFill>
                    <a:srgbClr val="F79646">
                      <a:lumMod val="75000"/>
                    </a:srgbClr>
                  </a:solidFill>
                  <a:latin typeface="Calibri"/>
                  <a:ea typeface="メイリオ" panose="020B0604030504040204" pitchFamily="50" charset="-128"/>
                  <a:cs typeface="メイリオ" panose="020B0604030504040204" pitchFamily="50" charset="-128"/>
                </a:rPr>
                <a:t>DS link</a:t>
              </a:r>
              <a:endParaRPr lang="ja-JP" altLang="en-US" sz="2400" dirty="0">
                <a:solidFill>
                  <a:srgbClr val="F79646">
                    <a:lumMod val="75000"/>
                  </a:srgbClr>
                </a:solidFill>
              </a:endParaRPr>
            </a:p>
          </p:txBody>
        </p:sp>
        <p:pic>
          <p:nvPicPr>
            <p:cNvPr id="52" name="Picture 2"/>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960081" y="1943025"/>
              <a:ext cx="1631763" cy="60662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3" name="Picture 2"/>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015915" y="1437786"/>
              <a:ext cx="1518768" cy="52594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4" name="Picture 2"/>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018078" y="1040918"/>
              <a:ext cx="1518768" cy="52594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5" name="正方形/長方形 54"/>
            <p:cNvSpPr/>
            <p:nvPr/>
          </p:nvSpPr>
          <p:spPr>
            <a:xfrm>
              <a:off x="3944817" y="1034901"/>
              <a:ext cx="578724" cy="358925"/>
            </a:xfrm>
            <a:prstGeom prst="rect">
              <a:avLst/>
            </a:prstGeom>
          </p:spPr>
          <p:txBody>
            <a:bodyPr wrap="none">
              <a:spAutoFit/>
            </a:bodyPr>
            <a:lstStyle/>
            <a:p>
              <a:r>
                <a:rPr lang="en-US" altLang="ja-JP" sz="1700" dirty="0">
                  <a:solidFill>
                    <a:srgbClr val="7030A0"/>
                  </a:solidFill>
                  <a:latin typeface="Calibri"/>
                  <a:ea typeface="メイリオ" panose="020B0604030504040204" pitchFamily="50" charset="-128"/>
                  <a:cs typeface="メイリオ" panose="020B0604030504040204" pitchFamily="50" charset="-128"/>
                </a:rPr>
                <a:t>VX link</a:t>
              </a:r>
            </a:p>
            <a:p>
              <a:pPr algn="ctr"/>
              <a:r>
                <a:rPr lang="en-US" altLang="ja-JP" sz="1200" dirty="0">
                  <a:solidFill>
                    <a:srgbClr val="7030A0"/>
                  </a:solidFill>
                  <a:latin typeface="Calibri"/>
                  <a:ea typeface="メイリオ" panose="020B0604030504040204" pitchFamily="50" charset="-128"/>
                  <a:cs typeface="メイリオ" panose="020B0604030504040204" pitchFamily="50" charset="-128"/>
                </a:rPr>
                <a:t>(Network)</a:t>
              </a:r>
              <a:endParaRPr lang="ja-JP" altLang="en-US" sz="1600" dirty="0">
                <a:solidFill>
                  <a:srgbClr val="7030A0"/>
                </a:solidFill>
              </a:endParaRPr>
            </a:p>
          </p:txBody>
        </p:sp>
        <p:sp>
          <p:nvSpPr>
            <p:cNvPr id="56" name="正方形/長方形 55"/>
            <p:cNvSpPr/>
            <p:nvPr/>
          </p:nvSpPr>
          <p:spPr>
            <a:xfrm rot="18237800">
              <a:off x="4449326" y="1957536"/>
              <a:ext cx="507836" cy="235935"/>
            </a:xfrm>
            <a:prstGeom prst="rect">
              <a:avLst/>
            </a:prstGeom>
          </p:spPr>
          <p:txBody>
            <a:bodyPr wrap="none">
              <a:spAutoFit/>
            </a:bodyPr>
            <a:lstStyle/>
            <a:p>
              <a:r>
                <a:rPr lang="en-US" altLang="ja-JP" sz="1700" dirty="0">
                  <a:solidFill>
                    <a:srgbClr val="FFFFFF">
                      <a:lumMod val="50000"/>
                    </a:srgbClr>
                  </a:solidFill>
                  <a:latin typeface="Calibri"/>
                  <a:ea typeface="メイリオ" panose="020B0604030504040204" pitchFamily="50" charset="-128"/>
                  <a:cs typeface="メイリオ" panose="020B0604030504040204" pitchFamily="50" charset="-128"/>
                </a:rPr>
                <a:t>RS link</a:t>
              </a:r>
              <a:endParaRPr lang="ja-JP" altLang="en-US" sz="2400" dirty="0">
                <a:solidFill>
                  <a:srgbClr val="FFFFFF">
                    <a:lumMod val="50000"/>
                  </a:srgbClr>
                </a:solidFill>
              </a:endParaRPr>
            </a:p>
          </p:txBody>
        </p:sp>
        <p:sp>
          <p:nvSpPr>
            <p:cNvPr id="58" name="曲折矢印 57"/>
            <p:cNvSpPr/>
            <p:nvPr/>
          </p:nvSpPr>
          <p:spPr>
            <a:xfrm rot="5400000" flipV="1">
              <a:off x="5882087" y="768782"/>
              <a:ext cx="307987" cy="432048"/>
            </a:xfrm>
            <a:prstGeom prst="bentArrow">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ja-JP" altLang="en-US" dirty="0">
                <a:solidFill>
                  <a:srgbClr val="5F5F5F"/>
                </a:solidFill>
              </a:endParaRPr>
            </a:p>
          </p:txBody>
        </p:sp>
        <p:sp>
          <p:nvSpPr>
            <p:cNvPr id="59" name="正方形/長方形 58"/>
            <p:cNvSpPr/>
            <p:nvPr/>
          </p:nvSpPr>
          <p:spPr>
            <a:xfrm>
              <a:off x="7020272" y="506409"/>
              <a:ext cx="2037113" cy="451220"/>
            </a:xfrm>
            <a:prstGeom prst="rect">
              <a:avLst/>
            </a:prstGeom>
          </p:spPr>
          <p:txBody>
            <a:bodyPr wrap="square">
              <a:spAutoFit/>
            </a:bodyPr>
            <a:lstStyle/>
            <a:p>
              <a:r>
                <a:rPr lang="en-US" altLang="ja-JP" sz="1700" dirty="0">
                  <a:solidFill>
                    <a:srgbClr val="5F5F5F"/>
                  </a:solidFill>
                  <a:latin typeface="Calibri"/>
                  <a:ea typeface="メイリオ" panose="020B0604030504040204" pitchFamily="50" charset="-128"/>
                  <a:cs typeface="メイリオ" panose="020B0604030504040204" pitchFamily="50" charset="-128"/>
                </a:rPr>
                <a:t>Power Amplifier Module</a:t>
              </a:r>
            </a:p>
            <a:p>
              <a:r>
                <a:rPr lang="en-US" altLang="ja-JP" sz="2100" dirty="0">
                  <a:solidFill>
                    <a:srgbClr val="5F5F5F"/>
                  </a:solidFill>
                  <a:latin typeface="Calibri"/>
                  <a:ea typeface="メイリオ" panose="020B0604030504040204" pitchFamily="50" charset="-128"/>
                  <a:cs typeface="メイリオ" panose="020B0604030504040204" pitchFamily="50" charset="-128"/>
                </a:rPr>
                <a:t>VX-015DA/030DA/050DA</a:t>
              </a:r>
            </a:p>
          </p:txBody>
        </p:sp>
      </p:grpSp>
      <p:pic>
        <p:nvPicPr>
          <p:cNvPr id="67" name="Picture 4"/>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7342810" y="7204501"/>
            <a:ext cx="697686" cy="5452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1" name="Picture 3"/>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25544" y="2948133"/>
            <a:ext cx="861677" cy="111787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052" name="正方形/長方形 2051"/>
          <p:cNvSpPr/>
          <p:nvPr/>
        </p:nvSpPr>
        <p:spPr>
          <a:xfrm>
            <a:off x="4802746" y="3366968"/>
            <a:ext cx="2359995" cy="723303"/>
          </a:xfrm>
          <a:prstGeom prst="rect">
            <a:avLst/>
          </a:prstGeom>
        </p:spPr>
        <p:txBody>
          <a:bodyPr wrap="square" lIns="137187" tIns="68594" rIns="137187" bIns="68594">
            <a:spAutoFit/>
          </a:bodyPr>
          <a:lstStyle/>
          <a:p>
            <a:r>
              <a:rPr lang="en-US" altLang="ja-JP" sz="1700" dirty="0">
                <a:solidFill>
                  <a:srgbClr val="5F5F5F"/>
                </a:solidFill>
                <a:latin typeface="Calibri"/>
                <a:ea typeface="メイリオ" panose="020B0604030504040204" pitchFamily="50" charset="-128"/>
                <a:cs typeface="メイリオ" panose="020B0604030504040204" pitchFamily="50" charset="-128"/>
              </a:rPr>
              <a:t>Remote Microphone</a:t>
            </a:r>
          </a:p>
          <a:p>
            <a:r>
              <a:rPr lang="en-US" altLang="ja-JP" sz="2100" dirty="0">
                <a:solidFill>
                  <a:srgbClr val="5F5F5F"/>
                </a:solidFill>
                <a:latin typeface="Calibri"/>
                <a:ea typeface="メイリオ" panose="020B0604030504040204" pitchFamily="50" charset="-128"/>
                <a:cs typeface="メイリオ" panose="020B0604030504040204" pitchFamily="50" charset="-128"/>
              </a:rPr>
              <a:t>RM-300X</a:t>
            </a:r>
            <a:endParaRPr lang="ja-JP" altLang="en-US" sz="2400" dirty="0">
              <a:solidFill>
                <a:srgbClr val="5F5F5F"/>
              </a:solidFill>
            </a:endParaRPr>
          </a:p>
        </p:txBody>
      </p:sp>
      <p:sp>
        <p:nvSpPr>
          <p:cNvPr id="70" name="正方形/長方形 69"/>
          <p:cNvSpPr/>
          <p:nvPr/>
        </p:nvSpPr>
        <p:spPr>
          <a:xfrm>
            <a:off x="4580693" y="6884793"/>
            <a:ext cx="2359995" cy="723303"/>
          </a:xfrm>
          <a:prstGeom prst="rect">
            <a:avLst/>
          </a:prstGeom>
        </p:spPr>
        <p:txBody>
          <a:bodyPr wrap="square" lIns="137187" tIns="68594" rIns="137187" bIns="68594">
            <a:spAutoFit/>
          </a:bodyPr>
          <a:lstStyle/>
          <a:p>
            <a:r>
              <a:rPr lang="en-US" altLang="ja-JP" sz="1700" dirty="0">
                <a:solidFill>
                  <a:srgbClr val="5F5F5F"/>
                </a:solidFill>
                <a:latin typeface="Calibri"/>
                <a:ea typeface="メイリオ" panose="020B0604030504040204" pitchFamily="50" charset="-128"/>
                <a:cs typeface="メイリオ" panose="020B0604030504040204" pitchFamily="50" charset="-128"/>
              </a:rPr>
              <a:t>Remote Microphone</a:t>
            </a:r>
          </a:p>
          <a:p>
            <a:r>
              <a:rPr lang="en-US" altLang="ja-JP" sz="2100" dirty="0">
                <a:solidFill>
                  <a:srgbClr val="5F5F5F"/>
                </a:solidFill>
                <a:latin typeface="Calibri"/>
                <a:ea typeface="メイリオ" panose="020B0604030504040204" pitchFamily="50" charset="-128"/>
                <a:cs typeface="メイリオ" panose="020B0604030504040204" pitchFamily="50" charset="-128"/>
              </a:rPr>
              <a:t>RM-300X/310F</a:t>
            </a:r>
            <a:endParaRPr lang="ja-JP" altLang="en-US" sz="2400" dirty="0">
              <a:solidFill>
                <a:srgbClr val="5F5F5F"/>
              </a:solidFill>
            </a:endParaRPr>
          </a:p>
        </p:txBody>
      </p:sp>
      <p:grpSp>
        <p:nvGrpSpPr>
          <p:cNvPr id="2055" name="グループ化 2054"/>
          <p:cNvGrpSpPr/>
          <p:nvPr/>
        </p:nvGrpSpPr>
        <p:grpSpPr>
          <a:xfrm>
            <a:off x="9554100" y="1271836"/>
            <a:ext cx="1205657" cy="422094"/>
            <a:chOff x="6348085" y="902489"/>
            <a:chExt cx="803678" cy="281280"/>
          </a:xfrm>
        </p:grpSpPr>
        <p:grpSp>
          <p:nvGrpSpPr>
            <p:cNvPr id="83" name="グループ化 82"/>
            <p:cNvGrpSpPr/>
            <p:nvPr/>
          </p:nvGrpSpPr>
          <p:grpSpPr>
            <a:xfrm>
              <a:off x="6348085" y="902489"/>
              <a:ext cx="417549" cy="265698"/>
              <a:chOff x="5991364" y="927025"/>
              <a:chExt cx="417549" cy="265698"/>
            </a:xfrm>
          </p:grpSpPr>
          <p:pic>
            <p:nvPicPr>
              <p:cNvPr id="84" name="Picture 3"/>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5" name="フリーフォーム 84"/>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86" name="グループ化 85"/>
            <p:cNvGrpSpPr/>
            <p:nvPr/>
          </p:nvGrpSpPr>
          <p:grpSpPr>
            <a:xfrm>
              <a:off x="6540739" y="910315"/>
              <a:ext cx="417549" cy="265698"/>
              <a:chOff x="5991364" y="927025"/>
              <a:chExt cx="417549" cy="265698"/>
            </a:xfrm>
          </p:grpSpPr>
          <p:pic>
            <p:nvPicPr>
              <p:cNvPr id="87" name="Picture 3"/>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8" name="フリーフォーム 87"/>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89" name="グループ化 88"/>
            <p:cNvGrpSpPr/>
            <p:nvPr/>
          </p:nvGrpSpPr>
          <p:grpSpPr>
            <a:xfrm>
              <a:off x="6734214" y="918071"/>
              <a:ext cx="417549" cy="265698"/>
              <a:chOff x="5991364" y="927025"/>
              <a:chExt cx="417549" cy="265698"/>
            </a:xfrm>
          </p:grpSpPr>
          <p:pic>
            <p:nvPicPr>
              <p:cNvPr id="90" name="Picture 3"/>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1" name="フリーフォーム 90"/>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grpSp>
        <p:nvGrpSpPr>
          <p:cNvPr id="92" name="グループ化 91"/>
          <p:cNvGrpSpPr/>
          <p:nvPr/>
        </p:nvGrpSpPr>
        <p:grpSpPr>
          <a:xfrm>
            <a:off x="9543062" y="4640960"/>
            <a:ext cx="1205657" cy="422094"/>
            <a:chOff x="6348085" y="902489"/>
            <a:chExt cx="803678" cy="281280"/>
          </a:xfrm>
        </p:grpSpPr>
        <p:grpSp>
          <p:nvGrpSpPr>
            <p:cNvPr id="93" name="グループ化 92"/>
            <p:cNvGrpSpPr/>
            <p:nvPr/>
          </p:nvGrpSpPr>
          <p:grpSpPr>
            <a:xfrm>
              <a:off x="6348085" y="902489"/>
              <a:ext cx="417549" cy="265698"/>
              <a:chOff x="5991364" y="927025"/>
              <a:chExt cx="417549" cy="265698"/>
            </a:xfrm>
          </p:grpSpPr>
          <p:pic>
            <p:nvPicPr>
              <p:cNvPr id="100" name="Picture 3"/>
              <p:cNvPicPr>
                <a:picLocks noChangeAspect="1" noChangeArrowheads="1"/>
              </p:cNvPicPr>
              <p:nvPr/>
            </p:nvPicPr>
            <p:blipFill rotWithShape="1">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1" name="フリーフォーム 100"/>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94" name="グループ化 93"/>
            <p:cNvGrpSpPr/>
            <p:nvPr/>
          </p:nvGrpSpPr>
          <p:grpSpPr>
            <a:xfrm>
              <a:off x="6540739" y="910315"/>
              <a:ext cx="417549" cy="265698"/>
              <a:chOff x="5991364" y="927025"/>
              <a:chExt cx="417549" cy="265698"/>
            </a:xfrm>
          </p:grpSpPr>
          <p:pic>
            <p:nvPicPr>
              <p:cNvPr id="98" name="Picture 3"/>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9" name="フリーフォーム 98"/>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nvGrpSpPr>
            <p:cNvPr id="95" name="グループ化 94"/>
            <p:cNvGrpSpPr/>
            <p:nvPr/>
          </p:nvGrpSpPr>
          <p:grpSpPr>
            <a:xfrm>
              <a:off x="6734214" y="918071"/>
              <a:ext cx="417549" cy="265698"/>
              <a:chOff x="5991364" y="927025"/>
              <a:chExt cx="417549" cy="265698"/>
            </a:xfrm>
          </p:grpSpPr>
          <p:pic>
            <p:nvPicPr>
              <p:cNvPr id="96" name="Picture 3"/>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5991364" y="927025"/>
                <a:ext cx="417549" cy="265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7" name="フリーフォーム 96"/>
              <p:cNvSpPr/>
              <p:nvPr/>
            </p:nvSpPr>
            <p:spPr>
              <a:xfrm>
                <a:off x="6041230" y="947330"/>
                <a:ext cx="334212" cy="45537"/>
              </a:xfrm>
              <a:custGeom>
                <a:avLst/>
                <a:gdLst>
                  <a:gd name="connsiteX0" fmla="*/ 169709 w 321686"/>
                  <a:gd name="connsiteY0" fmla="*/ 40527 h 45593"/>
                  <a:gd name="connsiteX1" fmla="*/ 321686 w 321686"/>
                  <a:gd name="connsiteY1" fmla="*/ 5065 h 45593"/>
                  <a:gd name="connsiteX2" fmla="*/ 119049 w 321686"/>
                  <a:gd name="connsiteY2" fmla="*/ 0 h 45593"/>
                  <a:gd name="connsiteX3" fmla="*/ 0 w 321686"/>
                  <a:gd name="connsiteY3" fmla="*/ 45593 h 45593"/>
                  <a:gd name="connsiteX0" fmla="*/ 169709 w 321686"/>
                  <a:gd name="connsiteY0" fmla="*/ 38022 h 43088"/>
                  <a:gd name="connsiteX1" fmla="*/ 321686 w 321686"/>
                  <a:gd name="connsiteY1" fmla="*/ 2560 h 43088"/>
                  <a:gd name="connsiteX2" fmla="*/ 149111 w 321686"/>
                  <a:gd name="connsiteY2" fmla="*/ 0 h 43088"/>
                  <a:gd name="connsiteX3" fmla="*/ 0 w 321686"/>
                  <a:gd name="connsiteY3" fmla="*/ 43088 h 43088"/>
                  <a:gd name="connsiteX0" fmla="*/ 167203 w 321686"/>
                  <a:gd name="connsiteY0" fmla="*/ 45538 h 45538"/>
                  <a:gd name="connsiteX1" fmla="*/ 321686 w 321686"/>
                  <a:gd name="connsiteY1" fmla="*/ 2560 h 45538"/>
                  <a:gd name="connsiteX2" fmla="*/ 149111 w 321686"/>
                  <a:gd name="connsiteY2" fmla="*/ 0 h 45538"/>
                  <a:gd name="connsiteX3" fmla="*/ 0 w 321686"/>
                  <a:gd name="connsiteY3" fmla="*/ 43088 h 45538"/>
                  <a:gd name="connsiteX0" fmla="*/ 167203 w 321686"/>
                  <a:gd name="connsiteY0" fmla="*/ 48043 h 48043"/>
                  <a:gd name="connsiteX1" fmla="*/ 321686 w 321686"/>
                  <a:gd name="connsiteY1" fmla="*/ 5065 h 48043"/>
                  <a:gd name="connsiteX2" fmla="*/ 134079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44100 w 321686"/>
                  <a:gd name="connsiteY2" fmla="*/ 0 h 48043"/>
                  <a:gd name="connsiteX3" fmla="*/ 0 w 321686"/>
                  <a:gd name="connsiteY3" fmla="*/ 45593 h 48043"/>
                  <a:gd name="connsiteX0" fmla="*/ 167203 w 321686"/>
                  <a:gd name="connsiteY0" fmla="*/ 48043 h 48043"/>
                  <a:gd name="connsiteX1" fmla="*/ 321686 w 321686"/>
                  <a:gd name="connsiteY1" fmla="*/ 5065 h 48043"/>
                  <a:gd name="connsiteX2" fmla="*/ 129068 w 321686"/>
                  <a:gd name="connsiteY2" fmla="*/ 0 h 48043"/>
                  <a:gd name="connsiteX3" fmla="*/ 0 w 321686"/>
                  <a:gd name="connsiteY3" fmla="*/ 45593 h 48043"/>
                  <a:gd name="connsiteX0" fmla="*/ 179729 w 334212"/>
                  <a:gd name="connsiteY0" fmla="*/ 48043 h 48043"/>
                  <a:gd name="connsiteX1" fmla="*/ 334212 w 334212"/>
                  <a:gd name="connsiteY1" fmla="*/ 5065 h 48043"/>
                  <a:gd name="connsiteX2" fmla="*/ 141594 w 334212"/>
                  <a:gd name="connsiteY2" fmla="*/ 0 h 48043"/>
                  <a:gd name="connsiteX3" fmla="*/ 0 w 334212"/>
                  <a:gd name="connsiteY3" fmla="*/ 45593 h 48043"/>
                  <a:gd name="connsiteX0" fmla="*/ 179729 w 334212"/>
                  <a:gd name="connsiteY0" fmla="*/ 48043 h 48043"/>
                  <a:gd name="connsiteX1" fmla="*/ 334212 w 334212"/>
                  <a:gd name="connsiteY1" fmla="*/ 5065 h 48043"/>
                  <a:gd name="connsiteX2" fmla="*/ 131573 w 334212"/>
                  <a:gd name="connsiteY2" fmla="*/ 0 h 48043"/>
                  <a:gd name="connsiteX3" fmla="*/ 0 w 334212"/>
                  <a:gd name="connsiteY3" fmla="*/ 45593 h 48043"/>
                  <a:gd name="connsiteX0" fmla="*/ 179729 w 334212"/>
                  <a:gd name="connsiteY0" fmla="*/ 43033 h 43033"/>
                  <a:gd name="connsiteX1" fmla="*/ 334212 w 334212"/>
                  <a:gd name="connsiteY1" fmla="*/ 55 h 43033"/>
                  <a:gd name="connsiteX2" fmla="*/ 119047 w 334212"/>
                  <a:gd name="connsiteY2" fmla="*/ 0 h 43033"/>
                  <a:gd name="connsiteX3" fmla="*/ 0 w 334212"/>
                  <a:gd name="connsiteY3" fmla="*/ 40583 h 43033"/>
                  <a:gd name="connsiteX0" fmla="*/ 179729 w 334212"/>
                  <a:gd name="connsiteY0" fmla="*/ 48043 h 48043"/>
                  <a:gd name="connsiteX1" fmla="*/ 334212 w 334212"/>
                  <a:gd name="connsiteY1" fmla="*/ 5065 h 48043"/>
                  <a:gd name="connsiteX2" fmla="*/ 139089 w 334212"/>
                  <a:gd name="connsiteY2" fmla="*/ 0 h 48043"/>
                  <a:gd name="connsiteX3" fmla="*/ 0 w 334212"/>
                  <a:gd name="connsiteY3" fmla="*/ 45593 h 48043"/>
                  <a:gd name="connsiteX0" fmla="*/ 179729 w 334212"/>
                  <a:gd name="connsiteY0" fmla="*/ 43032 h 43032"/>
                  <a:gd name="connsiteX1" fmla="*/ 334212 w 334212"/>
                  <a:gd name="connsiteY1" fmla="*/ 54 h 43032"/>
                  <a:gd name="connsiteX2" fmla="*/ 154121 w 334212"/>
                  <a:gd name="connsiteY2" fmla="*/ 0 h 43032"/>
                  <a:gd name="connsiteX3" fmla="*/ 0 w 334212"/>
                  <a:gd name="connsiteY3" fmla="*/ 40582 h 43032"/>
                  <a:gd name="connsiteX0" fmla="*/ 179729 w 334212"/>
                  <a:gd name="connsiteY0" fmla="*/ 45537 h 45537"/>
                  <a:gd name="connsiteX1" fmla="*/ 334212 w 334212"/>
                  <a:gd name="connsiteY1" fmla="*/ 2559 h 45537"/>
                  <a:gd name="connsiteX2" fmla="*/ 146605 w 334212"/>
                  <a:gd name="connsiteY2" fmla="*/ 0 h 45537"/>
                  <a:gd name="connsiteX3" fmla="*/ 0 w 334212"/>
                  <a:gd name="connsiteY3" fmla="*/ 43087 h 45537"/>
                </a:gdLst>
                <a:ahLst/>
                <a:cxnLst>
                  <a:cxn ang="0">
                    <a:pos x="connsiteX0" y="connsiteY0"/>
                  </a:cxn>
                  <a:cxn ang="0">
                    <a:pos x="connsiteX1" y="connsiteY1"/>
                  </a:cxn>
                  <a:cxn ang="0">
                    <a:pos x="connsiteX2" y="connsiteY2"/>
                  </a:cxn>
                  <a:cxn ang="0">
                    <a:pos x="connsiteX3" y="connsiteY3"/>
                  </a:cxn>
                </a:cxnLst>
                <a:rect l="l" t="t" r="r" b="b"/>
                <a:pathLst>
                  <a:path w="334212" h="45537">
                    <a:moveTo>
                      <a:pt x="179729" y="45537"/>
                    </a:moveTo>
                    <a:lnTo>
                      <a:pt x="334212" y="2559"/>
                    </a:lnTo>
                    <a:lnTo>
                      <a:pt x="146605" y="0"/>
                    </a:lnTo>
                    <a:lnTo>
                      <a:pt x="0" y="43087"/>
                    </a:lnTo>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FFFFFF"/>
                  </a:solidFill>
                </a:endParaRPr>
              </a:p>
            </p:txBody>
          </p:sp>
        </p:grpSp>
      </p:grpSp>
      <p:pic>
        <p:nvPicPr>
          <p:cNvPr id="2056" name="Picture 4"/>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7371228" y="3963227"/>
            <a:ext cx="649706" cy="9761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7" name="Picture 5"/>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a:stretch/>
        </p:blipFill>
        <p:spPr bwMode="auto">
          <a:xfrm>
            <a:off x="8020934" y="4000817"/>
            <a:ext cx="534444" cy="6724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5" name="正方形/長方形 104"/>
          <p:cNvSpPr/>
          <p:nvPr/>
        </p:nvSpPr>
        <p:spPr>
          <a:xfrm>
            <a:off x="5603031" y="4183382"/>
            <a:ext cx="4229045" cy="600193"/>
          </a:xfrm>
          <a:prstGeom prst="rect">
            <a:avLst/>
          </a:prstGeom>
        </p:spPr>
        <p:txBody>
          <a:bodyPr wrap="square" lIns="137187" tIns="68594" rIns="137187" bIns="68594">
            <a:spAutoFit/>
          </a:bodyPr>
          <a:lstStyle/>
          <a:p>
            <a:r>
              <a:rPr lang="en-US" altLang="ja-JP" sz="1400" dirty="0">
                <a:solidFill>
                  <a:srgbClr val="5F5F5F"/>
                </a:solidFill>
                <a:latin typeface="Calibri"/>
                <a:ea typeface="メイリオ" panose="020B0604030504040204" pitchFamily="50" charset="-128"/>
                <a:cs typeface="メイリオ" panose="020B0604030504040204" pitchFamily="50" charset="-128"/>
              </a:rPr>
              <a:t>Fireman’s Microphone</a:t>
            </a:r>
          </a:p>
          <a:p>
            <a:r>
              <a:rPr lang="en-US" altLang="ja-JP" sz="1600" dirty="0">
                <a:solidFill>
                  <a:srgbClr val="5F5F5F"/>
                </a:solidFill>
                <a:latin typeface="Calibri"/>
                <a:ea typeface="メイリオ" panose="020B0604030504040204" pitchFamily="50" charset="-128"/>
                <a:cs typeface="メイリオ" panose="020B0604030504040204" pitchFamily="50" charset="-128"/>
              </a:rPr>
              <a:t>RM-200SF/320F </a:t>
            </a:r>
            <a:r>
              <a:rPr lang="en-US" altLang="ja-JP" sz="1400" dirty="0">
                <a:solidFill>
                  <a:srgbClr val="5F5F5F"/>
                </a:solidFill>
                <a:latin typeface="Calibri"/>
                <a:ea typeface="メイリオ" panose="020B0604030504040204" pitchFamily="50" charset="-128"/>
                <a:cs typeface="メイリオ" panose="020B0604030504040204" pitchFamily="50" charset="-128"/>
              </a:rPr>
              <a:t>(existing items of  SX-2000 series)</a:t>
            </a:r>
            <a:endParaRPr lang="ja-JP" altLang="en-US" sz="1700" dirty="0">
              <a:solidFill>
                <a:srgbClr val="5F5F5F"/>
              </a:solidFill>
            </a:endParaRPr>
          </a:p>
        </p:txBody>
      </p:sp>
      <p:sp>
        <p:nvSpPr>
          <p:cNvPr id="102" name="正方形/長方形 101"/>
          <p:cNvSpPr/>
          <p:nvPr/>
        </p:nvSpPr>
        <p:spPr>
          <a:xfrm>
            <a:off x="1602211" y="3066583"/>
            <a:ext cx="3053988" cy="4018137"/>
          </a:xfrm>
          <a:prstGeom prst="rect">
            <a:avLst/>
          </a:prstGeom>
        </p:spPr>
        <p:txBody>
          <a:bodyPr wrap="square" lIns="137187" tIns="68594" rIns="137187" bIns="68594">
            <a:spAutoFit/>
          </a:bodyPr>
          <a:lstStyle/>
          <a:p>
            <a:r>
              <a:rPr lang="en-US" altLang="ja-JP" sz="2100" dirty="0">
                <a:solidFill>
                  <a:srgbClr val="5F5F5F"/>
                </a:solidFill>
                <a:latin typeface="Calibri"/>
                <a:cs typeface="Consolas" panose="020B0609020204030204" pitchFamily="49" charset="0"/>
              </a:rPr>
              <a:t>The </a:t>
            </a:r>
            <a:r>
              <a:rPr lang="en-US" altLang="ja-JP" sz="2100" b="1" dirty="0">
                <a:solidFill>
                  <a:srgbClr val="5F5F5F"/>
                </a:solidFill>
                <a:latin typeface="Calibri"/>
                <a:cs typeface="Consolas" panose="020B0609020204030204" pitchFamily="49" charset="0"/>
              </a:rPr>
              <a:t>frame</a:t>
            </a:r>
            <a:r>
              <a:rPr lang="en-US" altLang="ja-JP" sz="2100" dirty="0">
                <a:solidFill>
                  <a:srgbClr val="5F5F5F"/>
                </a:solidFill>
                <a:latin typeface="Calibri"/>
                <a:cs typeface="Consolas" panose="020B0609020204030204" pitchFamily="49" charset="0"/>
              </a:rPr>
              <a:t> is a device as a master constituting a system. Each frame has audio input and output. </a:t>
            </a:r>
          </a:p>
          <a:p>
            <a:r>
              <a:rPr lang="en-US" altLang="ja-JP" sz="2100" dirty="0">
                <a:solidFill>
                  <a:srgbClr val="5F5F5F"/>
                </a:solidFill>
                <a:latin typeface="Calibri"/>
                <a:cs typeface="Consolas" panose="020B0609020204030204" pitchFamily="49" charset="0"/>
              </a:rPr>
              <a:t>The 1</a:t>
            </a:r>
            <a:r>
              <a:rPr lang="en-US" altLang="ja-JP" sz="2100" baseline="30000" dirty="0">
                <a:solidFill>
                  <a:srgbClr val="5F5F5F"/>
                </a:solidFill>
                <a:latin typeface="Calibri"/>
                <a:cs typeface="Consolas" panose="020B0609020204030204" pitchFamily="49" charset="0"/>
              </a:rPr>
              <a:t>st</a:t>
            </a:r>
            <a:r>
              <a:rPr lang="en-US" altLang="ja-JP" sz="2100" dirty="0">
                <a:solidFill>
                  <a:srgbClr val="5F5F5F"/>
                </a:solidFill>
                <a:latin typeface="Calibri"/>
                <a:cs typeface="Consolas" panose="020B0609020204030204" pitchFamily="49" charset="0"/>
              </a:rPr>
              <a:t> unit set </a:t>
            </a:r>
            <a:r>
              <a:rPr lang="en-US" altLang="ja-JP" sz="2100" b="1" dirty="0">
                <a:solidFill>
                  <a:srgbClr val="5F5F5F"/>
                </a:solidFill>
                <a:latin typeface="Calibri"/>
                <a:cs typeface="Consolas" panose="020B0609020204030204" pitchFamily="49" charset="0"/>
              </a:rPr>
              <a:t>“ID:0” is the manager</a:t>
            </a:r>
            <a:r>
              <a:rPr lang="en-US" altLang="ja-JP" sz="2100" dirty="0">
                <a:solidFill>
                  <a:srgbClr val="5F5F5F"/>
                </a:solidFill>
                <a:latin typeface="Calibri"/>
                <a:cs typeface="Consolas" panose="020B0609020204030204" pitchFamily="49" charset="0"/>
              </a:rPr>
              <a:t> of the system. Module-type AMP is incorporated in the frame. In the frame interval, it is connected in a IP-based network called “VX link”.</a:t>
            </a:r>
            <a:endParaRPr lang="ja-JP" altLang="en-US" sz="2100" dirty="0">
              <a:solidFill>
                <a:srgbClr val="5F5F5F"/>
              </a:solidFill>
              <a:latin typeface="Calibri"/>
              <a:cs typeface="Consolas" panose="020B0609020204030204" pitchFamily="49" charset="0"/>
            </a:endParaRPr>
          </a:p>
        </p:txBody>
      </p:sp>
      <p:sp>
        <p:nvSpPr>
          <p:cNvPr id="71" name="四角形吹き出し 70"/>
          <p:cNvSpPr/>
          <p:nvPr/>
        </p:nvSpPr>
        <p:spPr>
          <a:xfrm>
            <a:off x="5269492" y="1049746"/>
            <a:ext cx="2296610" cy="728388"/>
          </a:xfrm>
          <a:prstGeom prst="wedgeRectCallout">
            <a:avLst>
              <a:gd name="adj1" fmla="val 54325"/>
              <a:gd name="adj2" fmla="val 90998"/>
            </a:avLst>
          </a:prstGeom>
          <a:solidFill>
            <a:srgbClr val="7030A0"/>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700" b="1" dirty="0">
                <a:solidFill>
                  <a:srgbClr val="FFFFFF"/>
                </a:solidFill>
                <a:latin typeface="Calibri"/>
                <a:ea typeface="メイリオ" panose="020B0604030504040204" pitchFamily="50" charset="-128"/>
                <a:cs typeface="メイリオ" panose="020B0604030504040204" pitchFamily="50" charset="-128"/>
              </a:rPr>
              <a:t>ID:</a:t>
            </a:r>
            <a:r>
              <a:rPr lang="en-US" altLang="ja-JP" sz="2100" b="1" dirty="0">
                <a:solidFill>
                  <a:srgbClr val="FFFFFF"/>
                </a:solidFill>
                <a:latin typeface="Calibri"/>
                <a:ea typeface="メイリオ" panose="020B0604030504040204" pitchFamily="50" charset="-128"/>
                <a:cs typeface="メイリオ" panose="020B0604030504040204" pitchFamily="50" charset="-128"/>
              </a:rPr>
              <a:t>0</a:t>
            </a:r>
            <a:r>
              <a:rPr lang="en-US" altLang="ja-JP" sz="1700" dirty="0">
                <a:solidFill>
                  <a:srgbClr val="FFFFFF"/>
                </a:solidFill>
                <a:latin typeface="Calibri"/>
                <a:ea typeface="メイリオ" panose="020B0604030504040204" pitchFamily="50" charset="-128"/>
                <a:cs typeface="メイリオ" panose="020B0604030504040204" pitchFamily="50" charset="-128"/>
              </a:rPr>
              <a:t>  frame</a:t>
            </a:r>
          </a:p>
          <a:p>
            <a:r>
              <a:rPr lang="en-US" altLang="ja-JP" sz="2100" b="1" dirty="0">
                <a:solidFill>
                  <a:srgbClr val="FFFFFF"/>
                </a:solidFill>
                <a:latin typeface="Calibri"/>
                <a:ea typeface="メイリオ" panose="020B0604030504040204" pitchFamily="50" charset="-128"/>
                <a:cs typeface="メイリオ" panose="020B0604030504040204" pitchFamily="50" charset="-128"/>
              </a:rPr>
              <a:t>System manager</a:t>
            </a:r>
            <a:endParaRPr lang="ja-JP" altLang="en-US" sz="2100" b="1" dirty="0">
              <a:solidFill>
                <a:srgbClr val="FFFFFF"/>
              </a:solidFill>
              <a:latin typeface="Calibri"/>
              <a:ea typeface="メイリオ" panose="020B0604030504040204" pitchFamily="50" charset="-128"/>
              <a:cs typeface="メイリオ" panose="020B0604030504040204" pitchFamily="50" charset="-128"/>
            </a:endParaRPr>
          </a:p>
        </p:txBody>
      </p:sp>
      <p:grpSp>
        <p:nvGrpSpPr>
          <p:cNvPr id="74" name="グループ化 73"/>
          <p:cNvGrpSpPr/>
          <p:nvPr/>
        </p:nvGrpSpPr>
        <p:grpSpPr>
          <a:xfrm>
            <a:off x="1628202" y="335173"/>
            <a:ext cx="2053631" cy="1949899"/>
            <a:chOff x="1085342" y="223357"/>
            <a:chExt cx="1368929" cy="1299398"/>
          </a:xfrm>
        </p:grpSpPr>
        <p:grpSp>
          <p:nvGrpSpPr>
            <p:cNvPr id="76" name="グループ化 75"/>
            <p:cNvGrpSpPr/>
            <p:nvPr/>
          </p:nvGrpSpPr>
          <p:grpSpPr>
            <a:xfrm>
              <a:off x="1238191" y="387277"/>
              <a:ext cx="1041887" cy="908930"/>
              <a:chOff x="2951391" y="1221263"/>
              <a:chExt cx="2030342" cy="1771248"/>
            </a:xfrm>
          </p:grpSpPr>
          <p:sp>
            <p:nvSpPr>
              <p:cNvPr id="106" name="円/楕円 105"/>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400" kern="0" dirty="0">
                  <a:solidFill>
                    <a:prstClr val="white"/>
                  </a:solidFill>
                  <a:latin typeface="Meiryo UI"/>
                  <a:ea typeface="Meiryo UI"/>
                </a:endParaRPr>
              </a:p>
            </p:txBody>
          </p:sp>
          <p:sp>
            <p:nvSpPr>
              <p:cNvPr id="107" name="角丸四角形 106"/>
              <p:cNvSpPr/>
              <p:nvPr/>
            </p:nvSpPr>
            <p:spPr>
              <a:xfrm>
                <a:off x="2951391" y="1667360"/>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b="1" kern="0" dirty="0">
                    <a:solidFill>
                      <a:prstClr val="white"/>
                    </a:solidFill>
                    <a:latin typeface="Calibri"/>
                    <a:ea typeface="Meiryo UI"/>
                  </a:rPr>
                  <a:t>Basic</a:t>
                </a:r>
              </a:p>
              <a:p>
                <a:pPr algn="ctr" defTabSz="1371805" fontAlgn="auto">
                  <a:spcBef>
                    <a:spcPts val="0"/>
                  </a:spcBef>
                  <a:spcAft>
                    <a:spcPts val="0"/>
                  </a:spcAft>
                </a:pPr>
                <a:r>
                  <a:rPr kumimoji="0" lang="en-US" altLang="ja-JP" sz="1700" b="1" kern="0" dirty="0">
                    <a:solidFill>
                      <a:prstClr val="white"/>
                    </a:solidFill>
                    <a:latin typeface="Calibri"/>
                    <a:ea typeface="Meiryo UI"/>
                  </a:rPr>
                  <a:t>configuration</a:t>
                </a:r>
                <a:endParaRPr kumimoji="0" lang="ja-JP" altLang="en-US" sz="1700" b="1" kern="0" dirty="0">
                  <a:solidFill>
                    <a:prstClr val="white"/>
                  </a:solidFill>
                  <a:latin typeface="Calibri"/>
                  <a:ea typeface="Meiryo UI"/>
                </a:endParaRPr>
              </a:p>
            </p:txBody>
          </p:sp>
        </p:grpSp>
        <p:pic>
          <p:nvPicPr>
            <p:cNvPr id="104" name="Picture 2" descr="C:\Users\toa27839.TOA\AppData\Local\Temp\notesEA312D\Bubble_material_noshadow-01.png"/>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a:stretch/>
          </p:blipFill>
          <p:spPr bwMode="auto">
            <a:xfrm>
              <a:off x="1085342" y="223357"/>
              <a:ext cx="1368929" cy="1299398"/>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68" name="ホームベース 67"/>
          <p:cNvSpPr/>
          <p:nvPr/>
        </p:nvSpPr>
        <p:spPr>
          <a:xfrm flipH="1">
            <a:off x="811161" y="4894994"/>
            <a:ext cx="852187" cy="162370"/>
          </a:xfrm>
          <a:prstGeom prst="homePlate">
            <a:avLst>
              <a:gd name="adj" fmla="val 94787"/>
            </a:avLst>
          </a:prstGeom>
          <a:solidFill>
            <a:schemeClr val="accent6">
              <a:lumMod val="7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500" dirty="0">
                <a:latin typeface="+mj-lt"/>
              </a:rPr>
              <a:t>Detail</a:t>
            </a:r>
            <a:endParaRPr lang="ja-JP" altLang="en-US" sz="1500" dirty="0">
              <a:latin typeface="+mj-lt"/>
            </a:endParaRPr>
          </a:p>
        </p:txBody>
      </p:sp>
      <p:sp>
        <p:nvSpPr>
          <p:cNvPr id="69" name="円/楕円 68"/>
          <p:cNvSpPr/>
          <p:nvPr/>
        </p:nvSpPr>
        <p:spPr>
          <a:xfrm>
            <a:off x="47256" y="1805669"/>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6" name="図 5">
            <a:extLst>
              <a:ext uri="{FF2B5EF4-FFF2-40B4-BE49-F238E27FC236}">
                <a16:creationId xmlns:a16="http://schemas.microsoft.com/office/drawing/2014/main" id="{83DED836-8AFC-45D5-A01F-BA5EAAD799FC}"/>
              </a:ext>
            </a:extLst>
          </p:cNvPr>
          <p:cNvPicPr>
            <a:picLocks noChangeAspect="1"/>
          </p:cNvPicPr>
          <p:nvPr/>
        </p:nvPicPr>
        <p:blipFill>
          <a:blip r:embed="rId1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722890" y="3039156"/>
            <a:ext cx="2250450" cy="437588"/>
          </a:xfrm>
          <a:prstGeom prst="rect">
            <a:avLst/>
          </a:prstGeom>
        </p:spPr>
      </p:pic>
      <p:pic>
        <p:nvPicPr>
          <p:cNvPr id="75" name="図 74">
            <a:extLst>
              <a:ext uri="{FF2B5EF4-FFF2-40B4-BE49-F238E27FC236}">
                <a16:creationId xmlns:a16="http://schemas.microsoft.com/office/drawing/2014/main" id="{3778BFC6-3DD8-43E3-A503-120CC92E420A}"/>
              </a:ext>
            </a:extLst>
          </p:cNvPr>
          <p:cNvPicPr>
            <a:picLocks noChangeAspect="1"/>
          </p:cNvPicPr>
          <p:nvPr/>
        </p:nvPicPr>
        <p:blipFill>
          <a:blip r:embed="rId1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722752" y="6393185"/>
            <a:ext cx="2250450" cy="437588"/>
          </a:xfrm>
          <a:prstGeom prst="rect">
            <a:avLst/>
          </a:prstGeom>
        </p:spPr>
      </p:pic>
      <p:pic>
        <p:nvPicPr>
          <p:cNvPr id="72" name="Picture 3">
            <a:extLst>
              <a:ext uri="{FF2B5EF4-FFF2-40B4-BE49-F238E27FC236}">
                <a16:creationId xmlns:a16="http://schemas.microsoft.com/office/drawing/2014/main" id="{77AA53B5-08A0-4E7F-ABD2-2C42F2A64D75}"/>
              </a:ext>
            </a:extLst>
          </p:cNvPr>
          <p:cNvPicPr>
            <a:picLocks noChangeAspect="1" noChangeArrowheads="1"/>
          </p:cNvPicPr>
          <p:nvPr/>
        </p:nvPicPr>
        <p:blipFill>
          <a:blip r:embed="rId1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211331" y="5084157"/>
            <a:ext cx="451752" cy="3749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3" name="正方形/長方形 72">
            <a:extLst>
              <a:ext uri="{FF2B5EF4-FFF2-40B4-BE49-F238E27FC236}">
                <a16:creationId xmlns:a16="http://schemas.microsoft.com/office/drawing/2014/main" id="{97445B13-4823-49B6-A8EC-9929530F6B69}"/>
              </a:ext>
            </a:extLst>
          </p:cNvPr>
          <p:cNvSpPr/>
          <p:nvPr/>
        </p:nvSpPr>
        <p:spPr>
          <a:xfrm>
            <a:off x="10663083" y="4964445"/>
            <a:ext cx="2110889" cy="723303"/>
          </a:xfrm>
          <a:prstGeom prst="rect">
            <a:avLst/>
          </a:prstGeom>
        </p:spPr>
        <p:txBody>
          <a:bodyPr wrap="none" lIns="137187" tIns="68594" rIns="137187" bIns="68594">
            <a:spAutoFit/>
          </a:bodyPr>
          <a:lstStyle/>
          <a:p>
            <a:r>
              <a:rPr lang="en-US" altLang="ja-JP" sz="1700" dirty="0">
                <a:solidFill>
                  <a:srgbClr val="5F5F5F"/>
                </a:solidFill>
                <a:latin typeface="Calibri"/>
                <a:ea typeface="メイリオ" panose="020B0604030504040204" pitchFamily="50" charset="-128"/>
                <a:cs typeface="メイリオ" panose="020B0604030504040204" pitchFamily="50" charset="-128"/>
              </a:rPr>
              <a:t>Line Output Module </a:t>
            </a:r>
          </a:p>
          <a:p>
            <a:r>
              <a:rPr lang="en-US" altLang="ja-JP" sz="2100" dirty="0">
                <a:solidFill>
                  <a:srgbClr val="5F5F5F"/>
                </a:solidFill>
                <a:latin typeface="Calibri"/>
                <a:ea typeface="メイリオ" panose="020B0604030504040204" pitchFamily="50" charset="-128"/>
                <a:cs typeface="メイリオ" panose="020B0604030504040204" pitchFamily="50" charset="-128"/>
              </a:rPr>
              <a:t>VX-300LO</a:t>
            </a:r>
            <a:endParaRPr lang="ja-JP" altLang="en-US" sz="2400" dirty="0">
              <a:solidFill>
                <a:srgbClr val="5F5F5F"/>
              </a:solidFill>
            </a:endParaRPr>
          </a:p>
        </p:txBody>
      </p:sp>
    </p:spTree>
    <p:extLst>
      <p:ext uri="{BB962C8B-B14F-4D97-AF65-F5344CB8AC3E}">
        <p14:creationId xmlns:p14="http://schemas.microsoft.com/office/powerpoint/2010/main" val="1409265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円/楕円 97">
            <a:extLst>
              <a:ext uri="{FF2B5EF4-FFF2-40B4-BE49-F238E27FC236}">
                <a16:creationId xmlns:a16="http://schemas.microsoft.com/office/drawing/2014/main" id="{2DCC5772-4B4D-3042-CE6D-F2B74F4642A5}"/>
              </a:ext>
            </a:extLst>
          </p:cNvPr>
          <p:cNvSpPr/>
          <p:nvPr/>
        </p:nvSpPr>
        <p:spPr>
          <a:xfrm>
            <a:off x="771734" y="493116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 name="正方形/長方形 2">
            <a:extLst>
              <a:ext uri="{FF2B5EF4-FFF2-40B4-BE49-F238E27FC236}">
                <a16:creationId xmlns:a16="http://schemas.microsoft.com/office/drawing/2014/main" id="{75260620-8C5A-585C-586A-90DD03BBAAD2}"/>
              </a:ext>
            </a:extLst>
          </p:cNvPr>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grpSp>
        <p:nvGrpSpPr>
          <p:cNvPr id="4" name="グループ化 3">
            <a:extLst>
              <a:ext uri="{FF2B5EF4-FFF2-40B4-BE49-F238E27FC236}">
                <a16:creationId xmlns:a16="http://schemas.microsoft.com/office/drawing/2014/main" id="{B83665D0-D5BE-47B0-C836-9446B53A1A5D}"/>
              </a:ext>
            </a:extLst>
          </p:cNvPr>
          <p:cNvGrpSpPr/>
          <p:nvPr/>
        </p:nvGrpSpPr>
        <p:grpSpPr>
          <a:xfrm>
            <a:off x="1609661" y="266185"/>
            <a:ext cx="2053631" cy="1949899"/>
            <a:chOff x="2629447" y="812240"/>
            <a:chExt cx="2667654" cy="2532159"/>
          </a:xfrm>
        </p:grpSpPr>
        <p:grpSp>
          <p:nvGrpSpPr>
            <p:cNvPr id="5" name="グループ化 4">
              <a:extLst>
                <a:ext uri="{FF2B5EF4-FFF2-40B4-BE49-F238E27FC236}">
                  <a16:creationId xmlns:a16="http://schemas.microsoft.com/office/drawing/2014/main" id="{F6D9FF36-F432-06E6-51E2-5BEAC070F856}"/>
                </a:ext>
              </a:extLst>
            </p:cNvPr>
            <p:cNvGrpSpPr/>
            <p:nvPr/>
          </p:nvGrpSpPr>
          <p:grpSpPr>
            <a:xfrm>
              <a:off x="2951391" y="1221263"/>
              <a:ext cx="2030342" cy="1771248"/>
              <a:chOff x="2951391" y="1221263"/>
              <a:chExt cx="2030342" cy="1771248"/>
            </a:xfrm>
          </p:grpSpPr>
          <p:sp>
            <p:nvSpPr>
              <p:cNvPr id="7" name="円/楕円 126">
                <a:extLst>
                  <a:ext uri="{FF2B5EF4-FFF2-40B4-BE49-F238E27FC236}">
                    <a16:creationId xmlns:a16="http://schemas.microsoft.com/office/drawing/2014/main" id="{59A8638F-BC6B-0D8B-3D92-3BA79ACD5869}"/>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2100" b="0" i="0" u="none" strike="noStrike" kern="0" cap="none" spc="0" normalizeH="0" baseline="0" noProof="0">
                  <a:ln>
                    <a:noFill/>
                  </a:ln>
                  <a:solidFill>
                    <a:prstClr val="white"/>
                  </a:solidFill>
                  <a:effectLst/>
                  <a:uLnTx/>
                  <a:uFillTx/>
                  <a:latin typeface="Meiryo UI"/>
                  <a:ea typeface="Meiryo UI"/>
                  <a:cs typeface="+mn-cs"/>
                </a:endParaRPr>
              </a:p>
            </p:txBody>
          </p:sp>
          <p:sp>
            <p:nvSpPr>
              <p:cNvPr id="8" name="角丸四角形 127">
                <a:extLst>
                  <a:ext uri="{FF2B5EF4-FFF2-40B4-BE49-F238E27FC236}">
                    <a16:creationId xmlns:a16="http://schemas.microsoft.com/office/drawing/2014/main" id="{57DD1C20-93A0-96C1-0D37-C434006EA7D8}"/>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prstClr val="white"/>
                    </a:solidFill>
                    <a:effectLst/>
                    <a:uLnTx/>
                    <a:uFillTx/>
                    <a:latin typeface="Calibri"/>
                    <a:ea typeface="Meiryo UI"/>
                    <a:cs typeface="+mn-cs"/>
                  </a:rPr>
                  <a:t>PM</a:t>
                </a:r>
                <a:endParaRPr kumimoji="0" lang="ja-JP" altLang="en-US" sz="30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6" name="Picture 2" descr="C:\Users\toa27839.TOA\AppData\Local\Temp\notesEA312D\Bubble_material_noshadow-01.png">
              <a:extLst>
                <a:ext uri="{FF2B5EF4-FFF2-40B4-BE49-F238E27FC236}">
                  <a16:creationId xmlns:a16="http://schemas.microsoft.com/office/drawing/2014/main" id="{C554457F-B238-35AD-ABB9-E0D0FA798B84}"/>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29447" y="812240"/>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14" name="円/楕円 68">
            <a:extLst>
              <a:ext uri="{FF2B5EF4-FFF2-40B4-BE49-F238E27FC236}">
                <a16:creationId xmlns:a16="http://schemas.microsoft.com/office/drawing/2014/main" id="{774CECCD-F482-45C3-92BB-88CA4858C904}"/>
              </a:ext>
            </a:extLst>
          </p:cNvPr>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6829715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a:extLst>
              <a:ext uri="{FF2B5EF4-FFF2-40B4-BE49-F238E27FC236}">
                <a16:creationId xmlns:a16="http://schemas.microsoft.com/office/drawing/2014/main" id="{75260620-8C5A-585C-586A-90DD03BBAAD2}"/>
              </a:ext>
            </a:extLst>
          </p:cNvPr>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10" name="正方形/長方形 9">
            <a:extLst>
              <a:ext uri="{FF2B5EF4-FFF2-40B4-BE49-F238E27FC236}">
                <a16:creationId xmlns:a16="http://schemas.microsoft.com/office/drawing/2014/main" id="{503F8B2F-A62F-7B0F-9CAC-10C1ECEB4922}"/>
              </a:ext>
            </a:extLst>
          </p:cNvPr>
          <p:cNvSpPr/>
          <p:nvPr/>
        </p:nvSpPr>
        <p:spPr>
          <a:xfrm>
            <a:off x="3618434" y="186804"/>
            <a:ext cx="9865096" cy="3888432"/>
          </a:xfrm>
          <a:prstGeom prst="rect">
            <a:avLst/>
          </a:prstGeom>
          <a:solidFill>
            <a:schemeClr val="bg1">
              <a:alpha val="90000"/>
            </a:schemeClr>
          </a:solidFill>
          <a:ln w="76200">
            <a:noFill/>
            <a:headEnd type="none" w="med" len="med"/>
            <a:tailEnd type="triangle" w="med" len="med"/>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 name="円/楕円 97">
            <a:extLst>
              <a:ext uri="{FF2B5EF4-FFF2-40B4-BE49-F238E27FC236}">
                <a16:creationId xmlns:a16="http://schemas.microsoft.com/office/drawing/2014/main" id="{2DCC5772-4B4D-3042-CE6D-F2B74F4642A5}"/>
              </a:ext>
            </a:extLst>
          </p:cNvPr>
          <p:cNvSpPr/>
          <p:nvPr/>
        </p:nvSpPr>
        <p:spPr>
          <a:xfrm>
            <a:off x="771734" y="493116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4" name="グループ化 3">
            <a:extLst>
              <a:ext uri="{FF2B5EF4-FFF2-40B4-BE49-F238E27FC236}">
                <a16:creationId xmlns:a16="http://schemas.microsoft.com/office/drawing/2014/main" id="{B83665D0-D5BE-47B0-C836-9446B53A1A5D}"/>
              </a:ext>
            </a:extLst>
          </p:cNvPr>
          <p:cNvGrpSpPr/>
          <p:nvPr/>
        </p:nvGrpSpPr>
        <p:grpSpPr>
          <a:xfrm>
            <a:off x="1609661" y="266185"/>
            <a:ext cx="2053631" cy="1949899"/>
            <a:chOff x="2629447" y="812240"/>
            <a:chExt cx="2667654" cy="2532159"/>
          </a:xfrm>
        </p:grpSpPr>
        <p:grpSp>
          <p:nvGrpSpPr>
            <p:cNvPr id="5" name="グループ化 4">
              <a:extLst>
                <a:ext uri="{FF2B5EF4-FFF2-40B4-BE49-F238E27FC236}">
                  <a16:creationId xmlns:a16="http://schemas.microsoft.com/office/drawing/2014/main" id="{F6D9FF36-F432-06E6-51E2-5BEAC070F856}"/>
                </a:ext>
              </a:extLst>
            </p:cNvPr>
            <p:cNvGrpSpPr/>
            <p:nvPr/>
          </p:nvGrpSpPr>
          <p:grpSpPr>
            <a:xfrm>
              <a:off x="2951391" y="1221263"/>
              <a:ext cx="2030342" cy="1771248"/>
              <a:chOff x="2951391" y="1221263"/>
              <a:chExt cx="2030342" cy="1771248"/>
            </a:xfrm>
          </p:grpSpPr>
          <p:sp>
            <p:nvSpPr>
              <p:cNvPr id="7" name="円/楕円 126">
                <a:extLst>
                  <a:ext uri="{FF2B5EF4-FFF2-40B4-BE49-F238E27FC236}">
                    <a16:creationId xmlns:a16="http://schemas.microsoft.com/office/drawing/2014/main" id="{59A8638F-BC6B-0D8B-3D92-3BA79ACD5869}"/>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2100" b="0" i="0" u="none" strike="noStrike" kern="0" cap="none" spc="0" normalizeH="0" baseline="0" noProof="0">
                  <a:ln>
                    <a:noFill/>
                  </a:ln>
                  <a:solidFill>
                    <a:prstClr val="white"/>
                  </a:solidFill>
                  <a:effectLst/>
                  <a:uLnTx/>
                  <a:uFillTx/>
                  <a:latin typeface="Meiryo UI"/>
                  <a:ea typeface="Meiryo UI"/>
                  <a:cs typeface="+mn-cs"/>
                </a:endParaRPr>
              </a:p>
            </p:txBody>
          </p:sp>
          <p:sp>
            <p:nvSpPr>
              <p:cNvPr id="8" name="角丸四角形 127">
                <a:extLst>
                  <a:ext uri="{FF2B5EF4-FFF2-40B4-BE49-F238E27FC236}">
                    <a16:creationId xmlns:a16="http://schemas.microsoft.com/office/drawing/2014/main" id="{57DD1C20-93A0-96C1-0D37-C434006EA7D8}"/>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prstClr val="white"/>
                    </a:solidFill>
                    <a:effectLst/>
                    <a:uLnTx/>
                    <a:uFillTx/>
                    <a:latin typeface="Calibri"/>
                    <a:ea typeface="Meiryo UI"/>
                    <a:cs typeface="+mn-cs"/>
                  </a:rPr>
                  <a:t>PM</a:t>
                </a:r>
                <a:endParaRPr kumimoji="0" lang="ja-JP" altLang="en-US" sz="30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6" name="Picture 2" descr="C:\Users\toa27839.TOA\AppData\Local\Temp\notesEA312D\Bubble_material_noshadow-01.png">
              <a:extLst>
                <a:ext uri="{FF2B5EF4-FFF2-40B4-BE49-F238E27FC236}">
                  <a16:creationId xmlns:a16="http://schemas.microsoft.com/office/drawing/2014/main" id="{C554457F-B238-35AD-ABB9-E0D0FA798B84}"/>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29447" y="812240"/>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graphicFrame>
        <p:nvGraphicFramePr>
          <p:cNvPr id="9" name="表 8">
            <a:extLst>
              <a:ext uri="{FF2B5EF4-FFF2-40B4-BE49-F238E27FC236}">
                <a16:creationId xmlns:a16="http://schemas.microsoft.com/office/drawing/2014/main" id="{11653234-4206-713D-018A-1164E055589C}"/>
              </a:ext>
            </a:extLst>
          </p:cNvPr>
          <p:cNvGraphicFramePr>
            <a:graphicFrameLocks noGrp="1"/>
          </p:cNvGraphicFramePr>
          <p:nvPr>
            <p:extLst>
              <p:ext uri="{D42A27DB-BD31-4B8C-83A1-F6EECF244321}">
                <p14:modId xmlns:p14="http://schemas.microsoft.com/office/powerpoint/2010/main" val="4286258254"/>
              </p:ext>
            </p:extLst>
          </p:nvPr>
        </p:nvGraphicFramePr>
        <p:xfrm>
          <a:off x="3984222" y="357745"/>
          <a:ext cx="5479020" cy="3159380"/>
        </p:xfrm>
        <a:graphic>
          <a:graphicData uri="http://schemas.openxmlformats.org/drawingml/2006/table">
            <a:tbl>
              <a:tblPr/>
              <a:tblGrid>
                <a:gridCol w="389113">
                  <a:extLst>
                    <a:ext uri="{9D8B030D-6E8A-4147-A177-3AD203B41FA5}">
                      <a16:colId xmlns:a16="http://schemas.microsoft.com/office/drawing/2014/main" val="766154607"/>
                    </a:ext>
                  </a:extLst>
                </a:gridCol>
                <a:gridCol w="432000">
                  <a:extLst>
                    <a:ext uri="{9D8B030D-6E8A-4147-A177-3AD203B41FA5}">
                      <a16:colId xmlns:a16="http://schemas.microsoft.com/office/drawing/2014/main" val="2184934858"/>
                    </a:ext>
                  </a:extLst>
                </a:gridCol>
                <a:gridCol w="923064">
                  <a:extLst>
                    <a:ext uri="{9D8B030D-6E8A-4147-A177-3AD203B41FA5}">
                      <a16:colId xmlns:a16="http://schemas.microsoft.com/office/drawing/2014/main" val="3878980838"/>
                    </a:ext>
                  </a:extLst>
                </a:gridCol>
                <a:gridCol w="427385">
                  <a:extLst>
                    <a:ext uri="{9D8B030D-6E8A-4147-A177-3AD203B41FA5}">
                      <a16:colId xmlns:a16="http://schemas.microsoft.com/office/drawing/2014/main" val="3332759238"/>
                    </a:ext>
                  </a:extLst>
                </a:gridCol>
                <a:gridCol w="343335">
                  <a:extLst>
                    <a:ext uri="{9D8B030D-6E8A-4147-A177-3AD203B41FA5}">
                      <a16:colId xmlns:a16="http://schemas.microsoft.com/office/drawing/2014/main" val="995861029"/>
                    </a:ext>
                  </a:extLst>
                </a:gridCol>
                <a:gridCol w="743892">
                  <a:extLst>
                    <a:ext uri="{9D8B030D-6E8A-4147-A177-3AD203B41FA5}">
                      <a16:colId xmlns:a16="http://schemas.microsoft.com/office/drawing/2014/main" val="1097708944"/>
                    </a:ext>
                  </a:extLst>
                </a:gridCol>
                <a:gridCol w="1075782">
                  <a:extLst>
                    <a:ext uri="{9D8B030D-6E8A-4147-A177-3AD203B41FA5}">
                      <a16:colId xmlns:a16="http://schemas.microsoft.com/office/drawing/2014/main" val="602985549"/>
                    </a:ext>
                  </a:extLst>
                </a:gridCol>
                <a:gridCol w="1144449">
                  <a:extLst>
                    <a:ext uri="{9D8B030D-6E8A-4147-A177-3AD203B41FA5}">
                      <a16:colId xmlns:a16="http://schemas.microsoft.com/office/drawing/2014/main" val="2319999804"/>
                    </a:ext>
                  </a:extLst>
                </a:gridCol>
              </a:tblGrid>
              <a:tr h="264600">
                <a:tc rowSpan="2">
                  <a:txBody>
                    <a:bodyPr/>
                    <a:lstStyle/>
                    <a:p>
                      <a:pPr algn="l" fontAlgn="ctr"/>
                      <a:endParaRPr lang="ja-JP" altLang="en-US" sz="1100" b="0" i="0" u="none" strike="noStrike">
                        <a:solidFill>
                          <a:srgbClr val="000000"/>
                        </a:solidFill>
                        <a:effectLst/>
                        <a:latin typeface="Calibri" panose="020F0502020204030204" pitchFamily="34" charset="0"/>
                        <a:ea typeface="游ゴシック" panose="020B0400000000000000" pitchFamily="50" charset="-128"/>
                      </a:endParaRPr>
                    </a:p>
                  </a:txBody>
                  <a:tcPr marL="7620" marR="7620" marT="7620" marB="0" anchor="ctr">
                    <a:lnL>
                      <a:noFill/>
                    </a:lnL>
                    <a:lnR>
                      <a:noFill/>
                    </a:lnR>
                    <a:lnT>
                      <a:noFill/>
                    </a:lnT>
                    <a:lnB>
                      <a:noFill/>
                    </a:lnB>
                  </a:tcPr>
                </a:tc>
                <a:tc rowSpan="2">
                  <a:txBody>
                    <a:bodyPr/>
                    <a:lstStyle/>
                    <a:p>
                      <a:pPr algn="l" fontAlgn="ctr"/>
                      <a:endParaRPr lang="ja-JP" altLang="en-US" sz="1100" b="0" i="0" u="none" strike="noStrike">
                        <a:solidFill>
                          <a:srgbClr val="000000"/>
                        </a:solidFill>
                        <a:effectLst/>
                        <a:latin typeface="Calibri" panose="020F0502020204030204" pitchFamily="34" charset="0"/>
                        <a:ea typeface="游ゴシック" panose="020B0400000000000000" pitchFamily="50" charset="-128"/>
                      </a:endParaRPr>
                    </a:p>
                  </a:txBody>
                  <a:tcPr marL="7620" marR="7620" marT="7620" marB="0" anchor="ctr">
                    <a:lnL>
                      <a:noFill/>
                    </a:lnL>
                    <a:lnR>
                      <a:noFill/>
                    </a:lnR>
                    <a:lnT>
                      <a:noFill/>
                    </a:lnT>
                    <a:lnB>
                      <a:noFill/>
                    </a:lnB>
                  </a:tcPr>
                </a:tc>
                <a:tc rowSpan="2">
                  <a:txBody>
                    <a:bodyPr/>
                    <a:lstStyle/>
                    <a:p>
                      <a:pPr algn="ctr" fontAlgn="ctr"/>
                      <a:endParaRPr lang="ja-JP" altLang="en-US" sz="1100" b="0" i="0" u="none" strike="noStrike" dirty="0">
                        <a:solidFill>
                          <a:srgbClr val="000000"/>
                        </a:solidFill>
                        <a:effectLst/>
                        <a:latin typeface="Calibri" panose="020F0502020204030204" pitchFamily="34" charset="0"/>
                        <a:ea typeface="游ゴシック" panose="020B0400000000000000" pitchFamily="50" charset="-128"/>
                      </a:endParaRPr>
                    </a:p>
                  </a:txBody>
                  <a:tcPr marL="7620" marR="7620" marT="7620" marB="0" anchor="ctr">
                    <a:lnL>
                      <a:noFill/>
                    </a:lnL>
                    <a:lnR>
                      <a:noFill/>
                    </a:lnR>
                    <a:lnT>
                      <a:noFill/>
                    </a:lnT>
                    <a:lnB>
                      <a:noFill/>
                    </a:lnB>
                  </a:tcPr>
                </a:tc>
                <a:tc rowSpan="2">
                  <a:txBody>
                    <a:bodyPr/>
                    <a:lstStyle/>
                    <a:p>
                      <a:pPr algn="ctr" fontAlgn="ctr"/>
                      <a:endParaRPr lang="ja-JP" altLang="en-US" sz="1100" b="0" i="0" u="none" strike="noStrike">
                        <a:solidFill>
                          <a:srgbClr val="000000"/>
                        </a:solidFill>
                        <a:effectLst/>
                        <a:latin typeface="Calibri" panose="020F0502020204030204" pitchFamily="34" charset="0"/>
                        <a:ea typeface="游ゴシック" panose="020B0400000000000000" pitchFamily="50" charset="-128"/>
                      </a:endParaRPr>
                    </a:p>
                  </a:txBody>
                  <a:tcPr marL="7620" marR="7620" marT="7620" marB="0" anchor="ctr">
                    <a:lnL>
                      <a:noFill/>
                    </a:lnL>
                    <a:lnR>
                      <a:noFill/>
                    </a:lnR>
                    <a:lnT>
                      <a:noFill/>
                    </a:lnT>
                    <a:lnB>
                      <a:noFill/>
                    </a:lnB>
                  </a:tcPr>
                </a:tc>
                <a:tc rowSpan="2">
                  <a:txBody>
                    <a:bodyPr/>
                    <a:lstStyle/>
                    <a:p>
                      <a:pPr algn="ctr" fontAlgn="ctr"/>
                      <a:endParaRPr lang="ja-JP" altLang="en-US" sz="1100" b="0" i="0" u="none" strike="noStrike">
                        <a:solidFill>
                          <a:srgbClr val="000000"/>
                        </a:solidFill>
                        <a:effectLst/>
                        <a:latin typeface="Calibri" panose="020F0502020204030204" pitchFamily="34" charset="0"/>
                        <a:ea typeface="游ゴシック" panose="020B0400000000000000" pitchFamily="50" charset="-128"/>
                      </a:endParaRPr>
                    </a:p>
                  </a:txBody>
                  <a:tcPr marL="7620" marR="7620" marT="7620" marB="0" anchor="ctr">
                    <a:lnL>
                      <a:noFill/>
                    </a:lnL>
                    <a:lnR>
                      <a:noFill/>
                    </a:lnR>
                    <a:lnT>
                      <a:noFill/>
                    </a:lnT>
                    <a:lnB>
                      <a:noFill/>
                    </a:lnB>
                  </a:tcPr>
                </a:tc>
                <a:tc rowSpan="2">
                  <a:txBody>
                    <a:bodyPr/>
                    <a:lstStyle/>
                    <a:p>
                      <a:pPr algn="l" fontAlgn="ctr"/>
                      <a:endParaRPr lang="ja-JP" altLang="en-US" sz="1100" b="0" i="0" u="none" strike="noStrike">
                        <a:solidFill>
                          <a:srgbClr val="000000"/>
                        </a:solidFill>
                        <a:effectLst/>
                        <a:latin typeface="Calibri" panose="020F0502020204030204" pitchFamily="34" charset="0"/>
                        <a:ea typeface="游ゴシック" panose="020B0400000000000000" pitchFamily="50" charset="-128"/>
                      </a:endParaRPr>
                    </a:p>
                  </a:txBody>
                  <a:tcPr marL="7620" marR="7620" marT="762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1100" b="0" i="0" u="none" strike="noStrike" dirty="0">
                          <a:solidFill>
                            <a:srgbClr val="000000"/>
                          </a:solidFill>
                          <a:effectLst/>
                          <a:latin typeface="Calibri" panose="020F0502020204030204" pitchFamily="34" charset="0"/>
                          <a:ea typeface="游ゴシック" panose="020B0400000000000000" pitchFamily="50" charset="-128"/>
                        </a:rPr>
                        <a:t>NW0</a:t>
                      </a:r>
                      <a:endParaRPr lang="en-US" altLang="ja-JP" sz="800" b="0" i="0" u="none" strike="noStrike" dirty="0">
                        <a:solidFill>
                          <a:srgbClr val="000000"/>
                        </a:solidFill>
                        <a:effectLst/>
                        <a:latin typeface="Calibri" panose="020F0502020204030204" pitchFamily="34" charset="0"/>
                        <a:ea typeface="游ゴシック" panose="020B0400000000000000" pitchFamily="50" charset="-128"/>
                      </a:endParaRPr>
                    </a:p>
                    <a:p>
                      <a:pPr algn="ctr" fontAlgn="ctr"/>
                      <a:r>
                        <a:rPr lang="en-US" altLang="ja-JP" sz="800" b="0" i="0" u="none" strike="noStrike" dirty="0">
                          <a:solidFill>
                            <a:srgbClr val="000000"/>
                          </a:solidFill>
                          <a:effectLst/>
                          <a:latin typeface="Calibri" panose="020F0502020204030204" pitchFamily="34" charset="0"/>
                          <a:ea typeface="游ゴシック" panose="020B0400000000000000" pitchFamily="50" charset="-128"/>
                        </a:rPr>
                        <a:t>(same NW)</a:t>
                      </a:r>
                      <a:endParaRPr lang="en-US" sz="800" b="0" i="0" u="none" strike="noStrike" dirty="0">
                        <a:solidFill>
                          <a:srgbClr val="000000"/>
                        </a:solidFill>
                        <a:effectLst/>
                        <a:latin typeface="Calibri" panose="020F0502020204030204" pitchFamily="34" charset="0"/>
                        <a:ea typeface="游ゴシック" panose="020B0400000000000000" pitchFamily="50" charset="-128"/>
                      </a:endParaRP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tc>
                  <a:txBody>
                    <a:bodyPr/>
                    <a:lstStyle/>
                    <a:p>
                      <a:pPr algn="ctr" fontAlgn="ctr"/>
                      <a:r>
                        <a:rPr lang="en-US" sz="1100" b="0" i="0" u="none" strike="noStrike" dirty="0">
                          <a:solidFill>
                            <a:srgbClr val="000000"/>
                          </a:solidFill>
                          <a:effectLst/>
                          <a:latin typeface="Calibri" panose="020F0502020204030204" pitchFamily="34" charset="0"/>
                          <a:ea typeface="游ゴシック" panose="020B0400000000000000" pitchFamily="50" charset="-128"/>
                        </a:rPr>
                        <a:t>NW1,2 </a:t>
                      </a:r>
                    </a:p>
                    <a:p>
                      <a:pPr algn="ctr" fontAlgn="ctr"/>
                      <a:r>
                        <a:rPr lang="en-US" sz="800" b="0" i="0" u="none" strike="noStrike" dirty="0">
                          <a:solidFill>
                            <a:srgbClr val="000000"/>
                          </a:solidFill>
                          <a:effectLst/>
                          <a:latin typeface="Calibri" panose="020F0502020204030204" pitchFamily="34" charset="0"/>
                          <a:ea typeface="游ゴシック" panose="020B0400000000000000" pitchFamily="50" charset="-128"/>
                        </a:rPr>
                        <a:t>(other NW)</a:t>
                      </a:r>
                      <a:endParaRPr lang="en-US" sz="1000" b="0" i="0" u="none" strike="noStrike" dirty="0">
                        <a:solidFill>
                          <a:srgbClr val="000000"/>
                        </a:solidFill>
                        <a:effectLst/>
                        <a:latin typeface="Calibri" panose="020F0502020204030204" pitchFamily="34" charset="0"/>
                        <a:ea typeface="游ゴシック" panose="020B0400000000000000" pitchFamily="50" charset="-128"/>
                      </a:endParaRP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247051783"/>
                  </a:ext>
                </a:extLst>
              </a:tr>
              <a:tr h="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rowSpan="2">
                  <a:txBody>
                    <a:bodyPr/>
                    <a:lstStyle/>
                    <a:p>
                      <a:pPr algn="ctr" fontAlgn="ctr"/>
                      <a:r>
                        <a:rPr lang="en-US" sz="1100" b="0" i="0" u="none" strike="noStrike" dirty="0">
                          <a:solidFill>
                            <a:srgbClr val="000000"/>
                          </a:solidFill>
                          <a:effectLst/>
                          <a:latin typeface="Calibri" panose="020F0502020204030204" pitchFamily="34" charset="0"/>
                          <a:ea typeface="游ゴシック" panose="020B0400000000000000" pitchFamily="50" charset="-128"/>
                        </a:rPr>
                        <a:t>F</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fontAlgn="ctr"/>
                      <a:r>
                        <a:rPr lang="en-US" sz="1100" b="0" i="0" u="none" strike="noStrike" dirty="0">
                          <a:solidFill>
                            <a:srgbClr val="000000"/>
                          </a:solidFill>
                          <a:effectLst/>
                          <a:latin typeface="Calibri" panose="020F0502020204030204" pitchFamily="34" charset="0"/>
                          <a:ea typeface="游ゴシック" panose="020B0400000000000000" pitchFamily="50" charset="-128"/>
                        </a:rPr>
                        <a:t>F</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87323019"/>
                  </a:ext>
                </a:extLst>
              </a:tr>
              <a:tr h="189000">
                <a:tc>
                  <a:txBody>
                    <a:bodyPr/>
                    <a:lstStyle/>
                    <a:p>
                      <a:pPr algn="l" fontAlgn="ctr"/>
                      <a:endParaRPr lang="ja-JP" altLang="en-US" sz="1100" b="0" i="0" u="none" strike="noStrike">
                        <a:solidFill>
                          <a:srgbClr val="000000"/>
                        </a:solidFill>
                        <a:effectLst/>
                        <a:latin typeface="Calibri" panose="020F0502020204030204" pitchFamily="34" charset="0"/>
                        <a:ea typeface="游ゴシック" panose="020B0400000000000000" pitchFamily="50" charset="-128"/>
                      </a:endParaRP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solidFill>
                          <a:srgbClr val="000000"/>
                        </a:solidFill>
                        <a:effectLst/>
                        <a:latin typeface="Calibri" panose="020F0502020204030204" pitchFamily="34" charset="0"/>
                        <a:ea typeface="游ゴシック" panose="020B0400000000000000" pitchFamily="50" charset="-128"/>
                      </a:endParaRP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alibri" panose="020F0502020204030204" pitchFamily="34" charset="0"/>
                          <a:ea typeface="游ゴシック" panose="020B0400000000000000" pitchFamily="50" charset="-128"/>
                        </a:rPr>
                        <a:t>Input</a:t>
                      </a: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alibri" panose="020F0502020204030204" pitchFamily="34" charset="0"/>
                          <a:ea typeface="游ゴシック" panose="020B0400000000000000" pitchFamily="50" charset="-128"/>
                        </a:rPr>
                        <a:t>Type</a:t>
                      </a: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alibri" panose="020F0502020204030204" pitchFamily="34" charset="0"/>
                          <a:ea typeface="游ゴシック" panose="020B0400000000000000" pitchFamily="50" charset="-128"/>
                        </a:rPr>
                        <a:t>Unicast</a:t>
                      </a: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alibri" panose="020F0502020204030204" pitchFamily="34" charset="0"/>
                          <a:ea typeface="游ゴシック" panose="020B0400000000000000" pitchFamily="50" charset="-128"/>
                        </a:rPr>
                        <a:t>Pattern</a:t>
                      </a:r>
                    </a:p>
                  </a:txBody>
                  <a:tcPr marL="7620" marR="7620" marT="762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3479893493"/>
                  </a:ext>
                </a:extLst>
              </a:tr>
              <a:tr h="181440">
                <a:tc rowSpan="13">
                  <a:txBody>
                    <a:bodyPr/>
                    <a:lstStyle/>
                    <a:p>
                      <a:pPr algn="ctr" fontAlgn="ctr"/>
                      <a:r>
                        <a:rPr lang="en-US" sz="1100" b="0" i="0" u="none" strike="noStrike" dirty="0">
                          <a:solidFill>
                            <a:srgbClr val="000000"/>
                          </a:solidFill>
                          <a:effectLst/>
                          <a:latin typeface="Calibri" panose="020F0502020204030204" pitchFamily="34" charset="0"/>
                          <a:ea typeface="游ゴシック" panose="020B0400000000000000" pitchFamily="50" charset="-128"/>
                        </a:rPr>
                        <a:t>NW0</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tc rowSpan="8">
                  <a:txBody>
                    <a:bodyPr/>
                    <a:lstStyle/>
                    <a:p>
                      <a:pPr algn="ctr" fontAlgn="ctr"/>
                      <a:r>
                        <a:rPr lang="en-US" sz="1100" b="0" i="0" u="none" strike="noStrike" dirty="0">
                          <a:solidFill>
                            <a:srgbClr val="000000"/>
                          </a:solidFill>
                          <a:effectLst/>
                          <a:latin typeface="Calibri" panose="020F0502020204030204" pitchFamily="34" charset="0"/>
                          <a:ea typeface="游ゴシック" panose="020B0400000000000000" pitchFamily="50" charset="-128"/>
                        </a:rPr>
                        <a:t>PM</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8">
                  <a:txBody>
                    <a:bodyPr/>
                    <a:lstStyle/>
                    <a:p>
                      <a:pPr algn="ctr" fontAlgn="ctr"/>
                      <a:r>
                        <a:rPr lang="en-US" sz="1100" b="0" i="0" u="none" strike="noStrike" dirty="0">
                          <a:solidFill>
                            <a:srgbClr val="000000"/>
                          </a:solidFill>
                          <a:effectLst/>
                          <a:latin typeface="Calibri" panose="020F0502020204030204" pitchFamily="34" charset="0"/>
                          <a:ea typeface="游ゴシック" panose="020B0400000000000000" pitchFamily="50" charset="-128"/>
                        </a:rPr>
                        <a:t>Audio input</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700" b="0" i="0" u="none" strike="noStrike" dirty="0">
                          <a:solidFill>
                            <a:srgbClr val="000000"/>
                          </a:solidFill>
                          <a:effectLst/>
                          <a:latin typeface="Calibri" panose="020F0502020204030204" pitchFamily="34" charset="0"/>
                          <a:ea typeface="游ゴシック" panose="020B0400000000000000" pitchFamily="50" charset="-128"/>
                        </a:rPr>
                        <a:t>General</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FFFF"/>
                    </a:solidFill>
                  </a:tcPr>
                </a:tc>
                <a:tc>
                  <a:txBody>
                    <a:bodyPr/>
                    <a:lstStyle/>
                    <a:p>
                      <a:pPr algn="ctr" fontAlgn="ctr"/>
                      <a:r>
                        <a:rPr lang="ja-JP" altLang="en-US" sz="700" b="0" i="0" u="none" strike="noStrike">
                          <a:solidFill>
                            <a:srgbClr val="000000"/>
                          </a:solidFill>
                          <a:effectLst/>
                          <a:latin typeface="Calibri" panose="020F0502020204030204" pitchFamily="34" charset="0"/>
                          <a:ea typeface="游ゴシック" panose="020B0400000000000000" pitchFamily="50" charset="-128"/>
                        </a:rPr>
                        <a:t>　</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General Broadcast</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9E0FF"/>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Impossible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3264666829"/>
                  </a:ext>
                </a:extLst>
              </a:tr>
              <a:tr h="18144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rowSpan="2">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BGM</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FF00"/>
                    </a:solidFill>
                  </a:tcPr>
                </a:tc>
                <a:tc>
                  <a:txBody>
                    <a:bodyPr/>
                    <a:lstStyle/>
                    <a:p>
                      <a:pPr algn="ctr" fontAlgn="ctr"/>
                      <a:r>
                        <a:rPr lang="ja-JP" altLang="en-US" sz="700" b="0" i="0" u="none" strike="noStrike">
                          <a:solidFill>
                            <a:srgbClr val="000000"/>
                          </a:solidFill>
                          <a:effectLst/>
                          <a:latin typeface="Calibri" panose="020F0502020204030204" pitchFamily="34" charset="0"/>
                          <a:ea typeface="游ゴシック" panose="020B0400000000000000" pitchFamily="50" charset="-128"/>
                        </a:rPr>
                        <a:t>　</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General Broadcast</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9E0FF"/>
                    </a:solidFill>
                  </a:tcPr>
                </a:tc>
                <a:tc>
                  <a:txBody>
                    <a:bodyPr/>
                    <a:lstStyle/>
                    <a:p>
                      <a:pPr algn="ctr" fontAlgn="ctr"/>
                      <a:r>
                        <a:rPr lang="en-US" sz="1100" b="0" i="0" u="none" strike="noStrike" dirty="0">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Impossible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2800076013"/>
                  </a:ext>
                </a:extLst>
              </a:tr>
              <a:tr h="18144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700" b="0" i="0" u="none" strike="noStrike">
                          <a:solidFill>
                            <a:srgbClr val="000000"/>
                          </a:solidFill>
                          <a:effectLst/>
                          <a:latin typeface="Calibri" panose="020F0502020204030204" pitchFamily="34" charset="0"/>
                          <a:ea typeface="游ゴシック" panose="020B0400000000000000" pitchFamily="50" charset="-128"/>
                        </a:rPr>
                        <a:t>　</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Base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6E0B4"/>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Impossible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2841093119"/>
                  </a:ext>
                </a:extLst>
              </a:tr>
              <a:tr h="18144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EMG WRN</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fontAlgn="ctr"/>
                      <a:r>
                        <a:rPr lang="ja-JP" altLang="en-US" sz="700" b="0" i="0" u="none" strike="noStrike">
                          <a:solidFill>
                            <a:srgbClr val="000000"/>
                          </a:solidFill>
                          <a:effectLst/>
                          <a:latin typeface="Calibri" panose="020F0502020204030204" pitchFamily="34" charset="0"/>
                          <a:ea typeface="游ゴシック" panose="020B0400000000000000" pitchFamily="50" charset="-128"/>
                        </a:rPr>
                        <a:t>　</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Calibri" panose="020F0502020204030204" pitchFamily="34" charset="0"/>
                          <a:ea typeface="游ゴシック" panose="020B0400000000000000" pitchFamily="50" charset="-128"/>
                        </a:rPr>
                        <a:t>-</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Impossible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2619500166"/>
                  </a:ext>
                </a:extLst>
              </a:tr>
              <a:tr h="19656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dirty="0">
                          <a:solidFill>
                            <a:srgbClr val="000000"/>
                          </a:solidFill>
                          <a:effectLst/>
                          <a:latin typeface="Calibri" panose="020F0502020204030204" pitchFamily="34" charset="0"/>
                          <a:ea typeface="游ゴシック" panose="020B0400000000000000" pitchFamily="50" charset="-128"/>
                        </a:rPr>
                        <a:t>General</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FFFF"/>
                    </a:solidFill>
                  </a:tcPr>
                </a:tc>
                <a:tc>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X</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General Broadcast</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9E0FF"/>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200" b="1" i="0" u="none" strike="noStrike">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extLst>
                  <a:ext uri="{0D108BD9-81ED-4DB2-BD59-A6C34878D82A}">
                    <a16:rowId xmlns:a16="http://schemas.microsoft.com/office/drawing/2014/main" val="3987761580"/>
                  </a:ext>
                </a:extLst>
              </a:tr>
              <a:tr h="18144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rowSpan="2">
                  <a:txBody>
                    <a:bodyPr/>
                    <a:lstStyle/>
                    <a:p>
                      <a:pPr algn="ctr" fontAlgn="ctr"/>
                      <a:r>
                        <a:rPr lang="en-US" sz="700" b="0" i="0" u="none" strike="noStrike" dirty="0">
                          <a:solidFill>
                            <a:srgbClr val="000000"/>
                          </a:solidFill>
                          <a:effectLst/>
                          <a:latin typeface="Calibri" panose="020F0502020204030204" pitchFamily="34" charset="0"/>
                          <a:ea typeface="游ゴシック" panose="020B0400000000000000" pitchFamily="50" charset="-128"/>
                        </a:rPr>
                        <a:t>BGM</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FF00"/>
                    </a:solidFill>
                  </a:tcPr>
                </a:tc>
                <a:tc rowSpan="2">
                  <a:txBody>
                    <a:bodyPr/>
                    <a:lstStyle/>
                    <a:p>
                      <a:pPr algn="ctr" fontAlgn="ctr"/>
                      <a:r>
                        <a:rPr lang="en-US" sz="700" b="0" i="0" u="none" strike="noStrike" dirty="0">
                          <a:solidFill>
                            <a:srgbClr val="000000"/>
                          </a:solidFill>
                          <a:effectLst/>
                          <a:latin typeface="Calibri" panose="020F0502020204030204" pitchFamily="34" charset="0"/>
                          <a:ea typeface="游ゴシック" panose="020B0400000000000000" pitchFamily="50" charset="-128"/>
                        </a:rPr>
                        <a:t>X</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General Broadcast</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9E0FF"/>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Impossible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2605206745"/>
                  </a:ext>
                </a:extLst>
              </a:tr>
              <a:tr h="18144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sz="700" b="0" i="0" u="none" strike="noStrike" dirty="0">
                          <a:solidFill>
                            <a:srgbClr val="000000"/>
                          </a:solidFill>
                          <a:effectLst/>
                          <a:latin typeface="Calibri" panose="020F0502020204030204" pitchFamily="34" charset="0"/>
                          <a:ea typeface="游ゴシック" panose="020B0400000000000000" pitchFamily="50" charset="-128"/>
                        </a:rPr>
                        <a:t>Base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6E0B4"/>
                    </a:solidFill>
                  </a:tcPr>
                </a:tc>
                <a:tc>
                  <a:txBody>
                    <a:bodyPr/>
                    <a:lstStyle/>
                    <a:p>
                      <a:pPr algn="ctr" fontAlgn="ctr"/>
                      <a:r>
                        <a:rPr lang="en-US" sz="1100" b="0" i="0" u="none" strike="noStrike" dirty="0">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Impossible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153208347"/>
                  </a:ext>
                </a:extLst>
              </a:tr>
              <a:tr h="18144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sz="700" b="0" i="0" u="none" strike="noStrike" dirty="0">
                          <a:solidFill>
                            <a:srgbClr val="000000"/>
                          </a:solidFill>
                          <a:effectLst/>
                          <a:latin typeface="Calibri" panose="020F0502020204030204" pitchFamily="34" charset="0"/>
                          <a:ea typeface="游ゴシック" panose="020B0400000000000000" pitchFamily="50" charset="-128"/>
                        </a:rPr>
                        <a:t>EMG WRN</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fontAlgn="ctr"/>
                      <a:r>
                        <a:rPr lang="en-US" sz="700" b="0" i="0" u="none" strike="noStrike" dirty="0">
                          <a:solidFill>
                            <a:srgbClr val="000000"/>
                          </a:solidFill>
                          <a:effectLst/>
                          <a:latin typeface="Calibri" panose="020F0502020204030204" pitchFamily="34" charset="0"/>
                          <a:ea typeface="游ゴシック" panose="020B0400000000000000" pitchFamily="50" charset="-128"/>
                        </a:rPr>
                        <a:t>X</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en-US" altLang="ja-JP" sz="700" b="0" i="0" u="none" strike="noStrike" dirty="0">
                          <a:solidFill>
                            <a:srgbClr val="000000"/>
                          </a:solidFill>
                          <a:effectLst/>
                          <a:latin typeface="Calibri" panose="020F0502020204030204" pitchFamily="34" charset="0"/>
                          <a:ea typeface="游ゴシック" panose="020B0400000000000000" pitchFamily="50" charset="-128"/>
                        </a:rPr>
                        <a:t>-</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dirty="0">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100" b="0" i="0" u="none" strike="noStrike" dirty="0">
                          <a:solidFill>
                            <a:srgbClr val="FFFFFF"/>
                          </a:solidFill>
                          <a:effectLst/>
                          <a:latin typeface="Calibri" panose="020F0502020204030204" pitchFamily="34" charset="0"/>
                          <a:ea typeface="游ゴシック" panose="020B0400000000000000" pitchFamily="50" charset="-128"/>
                        </a:rPr>
                        <a:t>Impossible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348754014"/>
                  </a:ext>
                </a:extLst>
              </a:tr>
              <a:tr h="362880">
                <a:tc vMerge="1">
                  <a:txBody>
                    <a:bodyPr/>
                    <a:lstStyle/>
                    <a:p>
                      <a:endParaRPr kumimoji="1" lang="ja-JP" altLang="en-US"/>
                    </a:p>
                  </a:txBody>
                  <a:tcPr/>
                </a:tc>
                <a:tc rowSpan="5">
                  <a:txBody>
                    <a:bodyPr/>
                    <a:lstStyle/>
                    <a:p>
                      <a:pPr algn="ctr" fontAlgn="ctr"/>
                      <a:r>
                        <a:rPr lang="en-US" sz="1100" b="0" i="0" u="none" strike="noStrike" dirty="0">
                          <a:solidFill>
                            <a:srgbClr val="000000"/>
                          </a:solidFill>
                          <a:effectLst/>
                          <a:latin typeface="Calibri" panose="020F0502020204030204" pitchFamily="34" charset="0"/>
                          <a:ea typeface="游ゴシック" panose="020B0400000000000000" pitchFamily="50" charset="-128"/>
                        </a:rPr>
                        <a:t>F</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1100" b="0" i="0" u="none" strike="noStrike" dirty="0">
                          <a:solidFill>
                            <a:srgbClr val="000000"/>
                          </a:solidFill>
                          <a:effectLst/>
                          <a:latin typeface="Calibri" panose="020F0502020204030204" pitchFamily="34" charset="0"/>
                          <a:ea typeface="游ゴシック" panose="020B0400000000000000" pitchFamily="50" charset="-128"/>
                        </a:rPr>
                        <a:t>Audio input</a:t>
                      </a:r>
                      <a:br>
                        <a:rPr lang="en-US" sz="1100" b="0" i="0" u="none" strike="noStrike" dirty="0">
                          <a:solidFill>
                            <a:srgbClr val="000000"/>
                          </a:solidFill>
                          <a:effectLst/>
                          <a:latin typeface="Calibri" panose="020F0502020204030204" pitchFamily="34" charset="0"/>
                          <a:ea typeface="游ゴシック" panose="020B0400000000000000" pitchFamily="50" charset="-128"/>
                        </a:rPr>
                      </a:br>
                      <a:r>
                        <a:rPr lang="en-US" sz="1100" b="0" i="0" u="none" strike="noStrike" dirty="0">
                          <a:solidFill>
                            <a:srgbClr val="000000"/>
                          </a:solidFill>
                          <a:effectLst/>
                          <a:latin typeface="Calibri" panose="020F0502020204030204" pitchFamily="34" charset="0"/>
                          <a:ea typeface="游ゴシック" panose="020B0400000000000000" pitchFamily="50" charset="-128"/>
                        </a:rPr>
                        <a:t>RM</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700" b="0" i="0" u="none" strike="noStrike" dirty="0">
                          <a:solidFill>
                            <a:srgbClr val="000000"/>
                          </a:solidFill>
                          <a:effectLst/>
                          <a:latin typeface="Calibri" panose="020F0502020204030204" pitchFamily="34" charset="0"/>
                          <a:ea typeface="游ゴシック" panose="020B0400000000000000" pitchFamily="50" charset="-128"/>
                        </a:rPr>
                        <a:t>-any-</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dirty="0">
                          <a:solidFill>
                            <a:srgbClr val="000000"/>
                          </a:solidFill>
                          <a:effectLst/>
                          <a:latin typeface="Calibri" panose="020F0502020204030204" pitchFamily="34" charset="0"/>
                          <a:ea typeface="游ゴシック" panose="020B0400000000000000" pitchFamily="50" charset="-128"/>
                        </a:rPr>
                        <a:t>-</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700" b="0" i="0" u="none" strike="noStrike" dirty="0">
                          <a:solidFill>
                            <a:srgbClr val="000000"/>
                          </a:solidFill>
                          <a:effectLst/>
                          <a:latin typeface="Calibri" panose="020F0502020204030204" pitchFamily="34" charset="0"/>
                          <a:ea typeface="游ゴシック" panose="020B0400000000000000" pitchFamily="50" charset="-128"/>
                        </a:rPr>
                        <a:t>-any-</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dirty="0">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100" b="0" i="0" u="none" strike="noStrike" dirty="0">
                          <a:solidFill>
                            <a:srgbClr val="FFFFFF"/>
                          </a:solidFill>
                          <a:effectLst/>
                          <a:latin typeface="Calibri" panose="020F0502020204030204" pitchFamily="34" charset="0"/>
                          <a:ea typeface="游ゴシック" panose="020B0400000000000000" pitchFamily="50" charset="-128"/>
                        </a:rPr>
                        <a:t>Impossible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1478668978"/>
                  </a:ext>
                </a:extLst>
              </a:tr>
              <a:tr h="196560">
                <a:tc vMerge="1">
                  <a:txBody>
                    <a:bodyPr/>
                    <a:lstStyle/>
                    <a:p>
                      <a:endParaRPr kumimoji="1" lang="ja-JP" altLang="en-US"/>
                    </a:p>
                  </a:txBody>
                  <a:tcPr/>
                </a:tc>
                <a:tc vMerge="1">
                  <a:txBody>
                    <a:bodyPr/>
                    <a:lstStyle/>
                    <a:p>
                      <a:endParaRPr kumimoji="1" lang="ja-JP" altLang="en-US"/>
                    </a:p>
                  </a:txBody>
                  <a:tcPr/>
                </a:tc>
                <a:tc rowSpan="4">
                  <a:txBody>
                    <a:bodyPr/>
                    <a:lstStyle/>
                    <a:p>
                      <a:pPr algn="ctr" fontAlgn="ctr"/>
                      <a:r>
                        <a:rPr lang="en-US" sz="1100" b="0" i="0" u="none" strike="noStrike">
                          <a:solidFill>
                            <a:srgbClr val="000000"/>
                          </a:solidFill>
                          <a:effectLst/>
                          <a:latin typeface="Calibri" panose="020F0502020204030204" pitchFamily="34" charset="0"/>
                          <a:ea typeface="游ゴシック" panose="020B0400000000000000" pitchFamily="50" charset="-128"/>
                        </a:rPr>
                        <a:t>EV</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dirty="0">
                          <a:solidFill>
                            <a:srgbClr val="000000"/>
                          </a:solidFill>
                          <a:effectLst/>
                          <a:latin typeface="Calibri" panose="020F0502020204030204" pitchFamily="34" charset="0"/>
                          <a:ea typeface="游ゴシック" panose="020B0400000000000000" pitchFamily="50" charset="-128"/>
                        </a:rPr>
                        <a:t>General</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FFFF"/>
                    </a:solidFill>
                  </a:tcPr>
                </a:tc>
                <a:tc>
                  <a:txBody>
                    <a:bodyPr/>
                    <a:lstStyle/>
                    <a:p>
                      <a:pPr algn="ctr" fontAlgn="ctr"/>
                      <a:r>
                        <a:rPr lang="en-US" altLang="ja-JP" sz="700" b="0" i="0" u="none" strike="noStrike">
                          <a:solidFill>
                            <a:srgbClr val="000000"/>
                          </a:solidFill>
                          <a:effectLst/>
                          <a:latin typeface="Calibri" panose="020F0502020204030204" pitchFamily="34" charset="0"/>
                          <a:ea typeface="游ゴシック" panose="020B0400000000000000" pitchFamily="50" charset="-128"/>
                        </a:rPr>
                        <a:t>-</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General Broadcast</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9E0FF"/>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200" b="1" i="0" u="none" strike="noStrike">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extLst>
                  <a:ext uri="{0D108BD9-81ED-4DB2-BD59-A6C34878D82A}">
                    <a16:rowId xmlns:a16="http://schemas.microsoft.com/office/drawing/2014/main" val="1663244861"/>
                  </a:ext>
                </a:extLst>
              </a:tr>
              <a:tr h="19656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rowSpan="2">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BGM</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FF00"/>
                    </a:solidFill>
                  </a:tcPr>
                </a:tc>
                <a:tc rowSpan="2">
                  <a:txBody>
                    <a:bodyPr/>
                    <a:lstStyle/>
                    <a:p>
                      <a:pPr algn="ctr" fontAlgn="ctr"/>
                      <a:r>
                        <a:rPr lang="en-US" altLang="ja-JP" sz="700" b="0" i="0" u="none" strike="noStrike">
                          <a:solidFill>
                            <a:srgbClr val="000000"/>
                          </a:solidFill>
                          <a:effectLst/>
                          <a:latin typeface="Calibri" panose="020F0502020204030204" pitchFamily="34" charset="0"/>
                          <a:ea typeface="游ゴシック" panose="020B0400000000000000" pitchFamily="50" charset="-128"/>
                        </a:rPr>
                        <a:t>-</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General Broadcast</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9E0FF"/>
                    </a:solidFill>
                  </a:tcPr>
                </a:tc>
                <a:tc>
                  <a:txBody>
                    <a:bodyPr/>
                    <a:lstStyle/>
                    <a:p>
                      <a:pPr algn="ctr" fontAlgn="ctr"/>
                      <a:r>
                        <a:rPr lang="en-US" sz="1100" b="0" i="0" u="none" strike="noStrike" dirty="0">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200" b="1" i="0" u="none" strike="noStrike" dirty="0">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extLst>
                  <a:ext uri="{0D108BD9-81ED-4DB2-BD59-A6C34878D82A}">
                    <a16:rowId xmlns:a16="http://schemas.microsoft.com/office/drawing/2014/main" val="893856302"/>
                  </a:ext>
                </a:extLst>
              </a:tr>
              <a:tr h="19656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Base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6E0B4"/>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200" b="1" i="0" u="none" strike="noStrike">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extLst>
                  <a:ext uri="{0D108BD9-81ED-4DB2-BD59-A6C34878D82A}">
                    <a16:rowId xmlns:a16="http://schemas.microsoft.com/office/drawing/2014/main" val="3436774769"/>
                  </a:ext>
                </a:extLst>
              </a:tr>
              <a:tr h="21600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Alert/Evac</a:t>
                      </a:r>
                      <a:br>
                        <a:rPr lang="en-US" sz="700" b="0" i="0" u="none" strike="noStrike">
                          <a:solidFill>
                            <a:srgbClr val="000000"/>
                          </a:solidFill>
                          <a:effectLst/>
                          <a:latin typeface="Calibri" panose="020F0502020204030204" pitchFamily="34" charset="0"/>
                          <a:ea typeface="游ゴシック" panose="020B0400000000000000" pitchFamily="50" charset="-128"/>
                        </a:rPr>
                      </a:br>
                      <a:r>
                        <a:rPr lang="en-US" sz="700" b="0" i="0" u="none" strike="noStrike">
                          <a:solidFill>
                            <a:srgbClr val="000000"/>
                          </a:solidFill>
                          <a:effectLst/>
                          <a:latin typeface="Calibri" panose="020F0502020204030204" pitchFamily="34" charset="0"/>
                          <a:ea typeface="游ゴシック" panose="020B0400000000000000" pitchFamily="50" charset="-128"/>
                        </a:rPr>
                        <a:t>Rest</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8B8B"/>
                    </a:solidFill>
                  </a:tcPr>
                </a:tc>
                <a:tc>
                  <a:txBody>
                    <a:bodyPr/>
                    <a:lstStyle/>
                    <a:p>
                      <a:pPr algn="ctr" fontAlgn="ctr"/>
                      <a:r>
                        <a:rPr lang="en-US" altLang="ja-JP" sz="700" b="0" i="0" u="none" strike="noStrike">
                          <a:solidFill>
                            <a:srgbClr val="000000"/>
                          </a:solidFill>
                          <a:effectLst/>
                          <a:latin typeface="Calibri" panose="020F0502020204030204" pitchFamily="34" charset="0"/>
                          <a:ea typeface="游ゴシック" panose="020B0400000000000000" pitchFamily="50" charset="-128"/>
                        </a:rPr>
                        <a:t>-</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700" b="0" i="0" u="none" strike="noStrike" dirty="0">
                          <a:solidFill>
                            <a:srgbClr val="000000"/>
                          </a:solidFill>
                          <a:effectLst/>
                          <a:latin typeface="Calibri" panose="020F0502020204030204" pitchFamily="34" charset="0"/>
                          <a:ea typeface="游ゴシック" panose="020B0400000000000000" pitchFamily="50" charset="-128"/>
                        </a:rPr>
                        <a:t>Emergency Broadcast</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8B8B"/>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200" b="1" i="0" u="none" strike="noStrike" dirty="0">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F0"/>
                    </a:solidFill>
                  </a:tcPr>
                </a:tc>
                <a:extLst>
                  <a:ext uri="{0D108BD9-81ED-4DB2-BD59-A6C34878D82A}">
                    <a16:rowId xmlns:a16="http://schemas.microsoft.com/office/drawing/2014/main" val="3924705688"/>
                  </a:ext>
                </a:extLst>
              </a:tr>
            </a:tbl>
          </a:graphicData>
        </a:graphic>
      </p:graphicFrame>
      <p:sp>
        <p:nvSpPr>
          <p:cNvPr id="11" name="テキスト ボックス 10">
            <a:extLst>
              <a:ext uri="{FF2B5EF4-FFF2-40B4-BE49-F238E27FC236}">
                <a16:creationId xmlns:a16="http://schemas.microsoft.com/office/drawing/2014/main" id="{D6B02D18-81CE-37DF-A965-133FAB8C563A}"/>
              </a:ext>
            </a:extLst>
          </p:cNvPr>
          <p:cNvSpPr txBox="1"/>
          <p:nvPr/>
        </p:nvSpPr>
        <p:spPr>
          <a:xfrm>
            <a:off x="9598390" y="330820"/>
            <a:ext cx="3797634" cy="3262432"/>
          </a:xfrm>
          <a:prstGeom prst="rect">
            <a:avLst/>
          </a:prstGeom>
          <a:noFill/>
        </p:spPr>
        <p:txBody>
          <a:bodyPr wrap="square">
            <a:spAutoFit/>
          </a:bodyPr>
          <a:lstStyle/>
          <a:p>
            <a:r>
              <a:rPr lang="en-US" altLang="ja-JP" sz="1600" b="1" dirty="0">
                <a:latin typeface="+mj-lt"/>
              </a:rPr>
              <a:t>Conditions for broadcasting </a:t>
            </a:r>
          </a:p>
          <a:p>
            <a:r>
              <a:rPr lang="en-US" altLang="ja-JP" sz="1600" b="1" dirty="0">
                <a:latin typeface="+mj-lt"/>
              </a:rPr>
              <a:t>                                  to different networks</a:t>
            </a:r>
          </a:p>
          <a:p>
            <a:endParaRPr lang="en-US" altLang="ja-JP" sz="1400" dirty="0">
              <a:latin typeface="+mj-lt"/>
            </a:endParaRPr>
          </a:p>
          <a:p>
            <a:r>
              <a:rPr lang="en-US" altLang="ja-JP" sz="1400" dirty="0">
                <a:latin typeface="+mj-lt"/>
              </a:rPr>
              <a:t>The table on the left shows whether broadcasting is possible from PM and F (Frame) in NW0 to F in NW0, 1, and 2.</a:t>
            </a:r>
          </a:p>
          <a:p>
            <a:endParaRPr lang="en-US" altLang="ja-JP" sz="1400" dirty="0">
              <a:latin typeface="+mj-lt"/>
            </a:endParaRPr>
          </a:p>
          <a:p>
            <a:r>
              <a:rPr lang="en-US" altLang="ja-JP" sz="1400" dirty="0">
                <a:latin typeface="+mj-lt"/>
              </a:rPr>
              <a:t>In the end, only the following two broadcasts can be broadcast across networks.</a:t>
            </a:r>
          </a:p>
          <a:p>
            <a:r>
              <a:rPr lang="en-US" altLang="ja-JP" sz="1400" dirty="0">
                <a:latin typeface="+mj-lt"/>
              </a:rPr>
              <a:t>1) Signal which input from PM audio in</a:t>
            </a:r>
          </a:p>
          <a:p>
            <a:pPr marL="269875" indent="-90488"/>
            <a:r>
              <a:rPr lang="en-US" altLang="ja-JP" sz="1200" dirty="0">
                <a:latin typeface="+mj-lt"/>
              </a:rPr>
              <a:t>- However, the audio in is specified for unicast and must be set General type.</a:t>
            </a:r>
          </a:p>
          <a:p>
            <a:r>
              <a:rPr lang="en-US" altLang="ja-JP" sz="1400" dirty="0">
                <a:latin typeface="+mj-lt"/>
              </a:rPr>
              <a:t>2) Frame EV (built-in sound source)</a:t>
            </a:r>
          </a:p>
          <a:p>
            <a:pPr marL="269875" indent="-90488"/>
            <a:r>
              <a:rPr lang="en-US" altLang="ja-JP" sz="1200" dirty="0">
                <a:latin typeface="+mj-lt"/>
              </a:rPr>
              <a:t>- However, EVs are not sent with unicast, but the EVs of one Frame in each NW are played back in conjunction.</a:t>
            </a:r>
            <a:endParaRPr lang="ja-JP" altLang="en-US" sz="1200" dirty="0">
              <a:latin typeface="+mj-lt"/>
            </a:endParaRPr>
          </a:p>
        </p:txBody>
      </p:sp>
      <p:sp>
        <p:nvSpPr>
          <p:cNvPr id="12" name="テキスト ボックス 11">
            <a:extLst>
              <a:ext uri="{FF2B5EF4-FFF2-40B4-BE49-F238E27FC236}">
                <a16:creationId xmlns:a16="http://schemas.microsoft.com/office/drawing/2014/main" id="{B66D92AA-070C-C11D-F570-8509E8501B7E}"/>
              </a:ext>
            </a:extLst>
          </p:cNvPr>
          <p:cNvSpPr txBox="1"/>
          <p:nvPr/>
        </p:nvSpPr>
        <p:spPr>
          <a:xfrm>
            <a:off x="3956062" y="3499172"/>
            <a:ext cx="9527467" cy="523220"/>
          </a:xfrm>
          <a:prstGeom prst="rect">
            <a:avLst/>
          </a:prstGeom>
          <a:noFill/>
        </p:spPr>
        <p:txBody>
          <a:bodyPr wrap="square">
            <a:spAutoFit/>
          </a:bodyPr>
          <a:lstStyle/>
          <a:p>
            <a:r>
              <a:rPr lang="en-US" altLang="ja-JP" sz="1400" b="1" dirty="0">
                <a:latin typeface="+mj-lt"/>
              </a:rPr>
              <a:t>Chime</a:t>
            </a:r>
            <a:r>
              <a:rPr lang="en-US" altLang="ja-JP" sz="1400" dirty="0">
                <a:latin typeface="+mj-lt"/>
              </a:rPr>
              <a:t>: Even if the PM’s Audio Input type is set to “General”, it cannot be accompanied by a chime.</a:t>
            </a:r>
          </a:p>
          <a:p>
            <a:r>
              <a:rPr lang="en-US" altLang="ja-JP" sz="1400" b="1" dirty="0">
                <a:latin typeface="+mj-lt"/>
              </a:rPr>
              <a:t>Control Output</a:t>
            </a:r>
            <a:r>
              <a:rPr lang="en-US" altLang="ja-JP" sz="1400" dirty="0">
                <a:latin typeface="+mj-lt"/>
              </a:rPr>
              <a:t>: Control Output across multiple NWs can be activated as one control output pattern.</a:t>
            </a:r>
            <a:endParaRPr lang="ja-JP" altLang="en-US" sz="1200" dirty="0">
              <a:latin typeface="+mj-lt"/>
            </a:endParaRPr>
          </a:p>
        </p:txBody>
      </p:sp>
      <p:sp>
        <p:nvSpPr>
          <p:cNvPr id="13" name="円/楕円 68">
            <a:extLst>
              <a:ext uri="{FF2B5EF4-FFF2-40B4-BE49-F238E27FC236}">
                <a16:creationId xmlns:a16="http://schemas.microsoft.com/office/drawing/2014/main" id="{E76E48C4-6BDD-4C62-AFC2-A804E8A681FF}"/>
              </a:ext>
            </a:extLst>
          </p:cNvPr>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48126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a:extLst>
              <a:ext uri="{FF2B5EF4-FFF2-40B4-BE49-F238E27FC236}">
                <a16:creationId xmlns:a16="http://schemas.microsoft.com/office/drawing/2014/main" id="{75260620-8C5A-585C-586A-90DD03BBAAD2}"/>
              </a:ext>
            </a:extLst>
          </p:cNvPr>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10" name="正方形/長方形 9">
            <a:extLst>
              <a:ext uri="{FF2B5EF4-FFF2-40B4-BE49-F238E27FC236}">
                <a16:creationId xmlns:a16="http://schemas.microsoft.com/office/drawing/2014/main" id="{503F8B2F-A62F-7B0F-9CAC-10C1ECEB4922}"/>
              </a:ext>
            </a:extLst>
          </p:cNvPr>
          <p:cNvSpPr/>
          <p:nvPr/>
        </p:nvSpPr>
        <p:spPr>
          <a:xfrm>
            <a:off x="3618434" y="186804"/>
            <a:ext cx="9865096" cy="7344816"/>
          </a:xfrm>
          <a:prstGeom prst="rect">
            <a:avLst/>
          </a:prstGeom>
          <a:solidFill>
            <a:schemeClr val="bg1">
              <a:alpha val="95000"/>
            </a:schemeClr>
          </a:solidFill>
          <a:ln w="76200">
            <a:noFill/>
            <a:headEnd type="none" w="med" len="med"/>
            <a:tailEnd type="triangle" w="med" len="med"/>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2" name="円/楕円 97">
            <a:extLst>
              <a:ext uri="{FF2B5EF4-FFF2-40B4-BE49-F238E27FC236}">
                <a16:creationId xmlns:a16="http://schemas.microsoft.com/office/drawing/2014/main" id="{2DCC5772-4B4D-3042-CE6D-F2B74F4642A5}"/>
              </a:ext>
            </a:extLst>
          </p:cNvPr>
          <p:cNvSpPr/>
          <p:nvPr/>
        </p:nvSpPr>
        <p:spPr>
          <a:xfrm>
            <a:off x="771734" y="493116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4" name="グループ化 3">
            <a:extLst>
              <a:ext uri="{FF2B5EF4-FFF2-40B4-BE49-F238E27FC236}">
                <a16:creationId xmlns:a16="http://schemas.microsoft.com/office/drawing/2014/main" id="{B83665D0-D5BE-47B0-C836-9446B53A1A5D}"/>
              </a:ext>
            </a:extLst>
          </p:cNvPr>
          <p:cNvGrpSpPr/>
          <p:nvPr/>
        </p:nvGrpSpPr>
        <p:grpSpPr>
          <a:xfrm>
            <a:off x="1609661" y="266185"/>
            <a:ext cx="2053631" cy="1949899"/>
            <a:chOff x="2629447" y="812240"/>
            <a:chExt cx="2667654" cy="2532159"/>
          </a:xfrm>
        </p:grpSpPr>
        <p:grpSp>
          <p:nvGrpSpPr>
            <p:cNvPr id="5" name="グループ化 4">
              <a:extLst>
                <a:ext uri="{FF2B5EF4-FFF2-40B4-BE49-F238E27FC236}">
                  <a16:creationId xmlns:a16="http://schemas.microsoft.com/office/drawing/2014/main" id="{F6D9FF36-F432-06E6-51E2-5BEAC070F856}"/>
                </a:ext>
              </a:extLst>
            </p:cNvPr>
            <p:cNvGrpSpPr/>
            <p:nvPr/>
          </p:nvGrpSpPr>
          <p:grpSpPr>
            <a:xfrm>
              <a:off x="2951391" y="1221263"/>
              <a:ext cx="2030342" cy="1771248"/>
              <a:chOff x="2951391" y="1221263"/>
              <a:chExt cx="2030342" cy="1771248"/>
            </a:xfrm>
          </p:grpSpPr>
          <p:sp>
            <p:nvSpPr>
              <p:cNvPr id="7" name="円/楕円 126">
                <a:extLst>
                  <a:ext uri="{FF2B5EF4-FFF2-40B4-BE49-F238E27FC236}">
                    <a16:creationId xmlns:a16="http://schemas.microsoft.com/office/drawing/2014/main" id="{59A8638F-BC6B-0D8B-3D92-3BA79ACD5869}"/>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2100" b="0" i="0" u="none" strike="noStrike" kern="0" cap="none" spc="0" normalizeH="0" baseline="0" noProof="0">
                  <a:ln>
                    <a:noFill/>
                  </a:ln>
                  <a:solidFill>
                    <a:prstClr val="white"/>
                  </a:solidFill>
                  <a:effectLst/>
                  <a:uLnTx/>
                  <a:uFillTx/>
                  <a:latin typeface="Meiryo UI"/>
                  <a:ea typeface="Meiryo UI"/>
                  <a:cs typeface="+mn-cs"/>
                </a:endParaRPr>
              </a:p>
            </p:txBody>
          </p:sp>
          <p:sp>
            <p:nvSpPr>
              <p:cNvPr id="8" name="角丸四角形 127">
                <a:extLst>
                  <a:ext uri="{FF2B5EF4-FFF2-40B4-BE49-F238E27FC236}">
                    <a16:creationId xmlns:a16="http://schemas.microsoft.com/office/drawing/2014/main" id="{57DD1C20-93A0-96C1-0D37-C434006EA7D8}"/>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prstClr val="white"/>
                    </a:solidFill>
                    <a:effectLst/>
                    <a:uLnTx/>
                    <a:uFillTx/>
                    <a:latin typeface="Calibri"/>
                    <a:ea typeface="Meiryo UI"/>
                    <a:cs typeface="+mn-cs"/>
                  </a:rPr>
                  <a:t>PM</a:t>
                </a:r>
                <a:endParaRPr kumimoji="0" lang="ja-JP" altLang="en-US" sz="30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6" name="Picture 2" descr="C:\Users\toa27839.TOA\AppData\Local\Temp\notesEA312D\Bubble_material_noshadow-01.png">
              <a:extLst>
                <a:ext uri="{FF2B5EF4-FFF2-40B4-BE49-F238E27FC236}">
                  <a16:creationId xmlns:a16="http://schemas.microsoft.com/office/drawing/2014/main" id="{C554457F-B238-35AD-ABB9-E0D0FA798B84}"/>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29447" y="812240"/>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graphicFrame>
        <p:nvGraphicFramePr>
          <p:cNvPr id="9" name="表 8">
            <a:extLst>
              <a:ext uri="{FF2B5EF4-FFF2-40B4-BE49-F238E27FC236}">
                <a16:creationId xmlns:a16="http://schemas.microsoft.com/office/drawing/2014/main" id="{11653234-4206-713D-018A-1164E055589C}"/>
              </a:ext>
            </a:extLst>
          </p:cNvPr>
          <p:cNvGraphicFramePr>
            <a:graphicFrameLocks noGrp="1"/>
          </p:cNvGraphicFramePr>
          <p:nvPr/>
        </p:nvGraphicFramePr>
        <p:xfrm>
          <a:off x="3984222" y="357745"/>
          <a:ext cx="5479020" cy="3159380"/>
        </p:xfrm>
        <a:graphic>
          <a:graphicData uri="http://schemas.openxmlformats.org/drawingml/2006/table">
            <a:tbl>
              <a:tblPr/>
              <a:tblGrid>
                <a:gridCol w="389113">
                  <a:extLst>
                    <a:ext uri="{9D8B030D-6E8A-4147-A177-3AD203B41FA5}">
                      <a16:colId xmlns:a16="http://schemas.microsoft.com/office/drawing/2014/main" val="766154607"/>
                    </a:ext>
                  </a:extLst>
                </a:gridCol>
                <a:gridCol w="432000">
                  <a:extLst>
                    <a:ext uri="{9D8B030D-6E8A-4147-A177-3AD203B41FA5}">
                      <a16:colId xmlns:a16="http://schemas.microsoft.com/office/drawing/2014/main" val="2184934858"/>
                    </a:ext>
                  </a:extLst>
                </a:gridCol>
                <a:gridCol w="923064">
                  <a:extLst>
                    <a:ext uri="{9D8B030D-6E8A-4147-A177-3AD203B41FA5}">
                      <a16:colId xmlns:a16="http://schemas.microsoft.com/office/drawing/2014/main" val="3878980838"/>
                    </a:ext>
                  </a:extLst>
                </a:gridCol>
                <a:gridCol w="427385">
                  <a:extLst>
                    <a:ext uri="{9D8B030D-6E8A-4147-A177-3AD203B41FA5}">
                      <a16:colId xmlns:a16="http://schemas.microsoft.com/office/drawing/2014/main" val="3332759238"/>
                    </a:ext>
                  </a:extLst>
                </a:gridCol>
                <a:gridCol w="343335">
                  <a:extLst>
                    <a:ext uri="{9D8B030D-6E8A-4147-A177-3AD203B41FA5}">
                      <a16:colId xmlns:a16="http://schemas.microsoft.com/office/drawing/2014/main" val="995861029"/>
                    </a:ext>
                  </a:extLst>
                </a:gridCol>
                <a:gridCol w="743892">
                  <a:extLst>
                    <a:ext uri="{9D8B030D-6E8A-4147-A177-3AD203B41FA5}">
                      <a16:colId xmlns:a16="http://schemas.microsoft.com/office/drawing/2014/main" val="1097708944"/>
                    </a:ext>
                  </a:extLst>
                </a:gridCol>
                <a:gridCol w="1075782">
                  <a:extLst>
                    <a:ext uri="{9D8B030D-6E8A-4147-A177-3AD203B41FA5}">
                      <a16:colId xmlns:a16="http://schemas.microsoft.com/office/drawing/2014/main" val="602985549"/>
                    </a:ext>
                  </a:extLst>
                </a:gridCol>
                <a:gridCol w="1144449">
                  <a:extLst>
                    <a:ext uri="{9D8B030D-6E8A-4147-A177-3AD203B41FA5}">
                      <a16:colId xmlns:a16="http://schemas.microsoft.com/office/drawing/2014/main" val="2319999804"/>
                    </a:ext>
                  </a:extLst>
                </a:gridCol>
              </a:tblGrid>
              <a:tr h="264600">
                <a:tc rowSpan="2">
                  <a:txBody>
                    <a:bodyPr/>
                    <a:lstStyle/>
                    <a:p>
                      <a:pPr algn="l" fontAlgn="ctr"/>
                      <a:endParaRPr lang="ja-JP" altLang="en-US" sz="1100" b="0" i="0" u="none" strike="noStrike">
                        <a:solidFill>
                          <a:srgbClr val="000000"/>
                        </a:solidFill>
                        <a:effectLst/>
                        <a:latin typeface="Calibri" panose="020F0502020204030204" pitchFamily="34" charset="0"/>
                        <a:ea typeface="游ゴシック" panose="020B0400000000000000" pitchFamily="50" charset="-128"/>
                      </a:endParaRPr>
                    </a:p>
                  </a:txBody>
                  <a:tcPr marL="7620" marR="7620" marT="7620" marB="0" anchor="ctr">
                    <a:lnL>
                      <a:noFill/>
                    </a:lnL>
                    <a:lnR>
                      <a:noFill/>
                    </a:lnR>
                    <a:lnT>
                      <a:noFill/>
                    </a:lnT>
                    <a:lnB>
                      <a:noFill/>
                    </a:lnB>
                  </a:tcPr>
                </a:tc>
                <a:tc rowSpan="2">
                  <a:txBody>
                    <a:bodyPr/>
                    <a:lstStyle/>
                    <a:p>
                      <a:pPr algn="l" fontAlgn="ctr"/>
                      <a:endParaRPr lang="ja-JP" altLang="en-US" sz="1100" b="0" i="0" u="none" strike="noStrike">
                        <a:solidFill>
                          <a:srgbClr val="000000"/>
                        </a:solidFill>
                        <a:effectLst/>
                        <a:latin typeface="Calibri" panose="020F0502020204030204" pitchFamily="34" charset="0"/>
                        <a:ea typeface="游ゴシック" panose="020B0400000000000000" pitchFamily="50" charset="-128"/>
                      </a:endParaRPr>
                    </a:p>
                  </a:txBody>
                  <a:tcPr marL="7620" marR="7620" marT="7620" marB="0" anchor="ctr">
                    <a:lnL>
                      <a:noFill/>
                    </a:lnL>
                    <a:lnR>
                      <a:noFill/>
                    </a:lnR>
                    <a:lnT>
                      <a:noFill/>
                    </a:lnT>
                    <a:lnB>
                      <a:noFill/>
                    </a:lnB>
                  </a:tcPr>
                </a:tc>
                <a:tc rowSpan="2">
                  <a:txBody>
                    <a:bodyPr/>
                    <a:lstStyle/>
                    <a:p>
                      <a:pPr algn="ctr" fontAlgn="ctr"/>
                      <a:endParaRPr lang="ja-JP" altLang="en-US" sz="1100" b="0" i="0" u="none" strike="noStrike" dirty="0">
                        <a:solidFill>
                          <a:srgbClr val="000000"/>
                        </a:solidFill>
                        <a:effectLst/>
                        <a:latin typeface="Calibri" panose="020F0502020204030204" pitchFamily="34" charset="0"/>
                        <a:ea typeface="游ゴシック" panose="020B0400000000000000" pitchFamily="50" charset="-128"/>
                      </a:endParaRPr>
                    </a:p>
                  </a:txBody>
                  <a:tcPr marL="7620" marR="7620" marT="7620" marB="0" anchor="ctr">
                    <a:lnL>
                      <a:noFill/>
                    </a:lnL>
                    <a:lnR>
                      <a:noFill/>
                    </a:lnR>
                    <a:lnT>
                      <a:noFill/>
                    </a:lnT>
                    <a:lnB>
                      <a:noFill/>
                    </a:lnB>
                  </a:tcPr>
                </a:tc>
                <a:tc rowSpan="2">
                  <a:txBody>
                    <a:bodyPr/>
                    <a:lstStyle/>
                    <a:p>
                      <a:pPr algn="ctr" fontAlgn="ctr"/>
                      <a:endParaRPr lang="ja-JP" altLang="en-US" sz="1100" b="0" i="0" u="none" strike="noStrike">
                        <a:solidFill>
                          <a:srgbClr val="000000"/>
                        </a:solidFill>
                        <a:effectLst/>
                        <a:latin typeface="Calibri" panose="020F0502020204030204" pitchFamily="34" charset="0"/>
                        <a:ea typeface="游ゴシック" panose="020B0400000000000000" pitchFamily="50" charset="-128"/>
                      </a:endParaRPr>
                    </a:p>
                  </a:txBody>
                  <a:tcPr marL="7620" marR="7620" marT="7620" marB="0" anchor="ctr">
                    <a:lnL>
                      <a:noFill/>
                    </a:lnL>
                    <a:lnR>
                      <a:noFill/>
                    </a:lnR>
                    <a:lnT>
                      <a:noFill/>
                    </a:lnT>
                    <a:lnB>
                      <a:noFill/>
                    </a:lnB>
                  </a:tcPr>
                </a:tc>
                <a:tc rowSpan="2">
                  <a:txBody>
                    <a:bodyPr/>
                    <a:lstStyle/>
                    <a:p>
                      <a:pPr algn="ctr" fontAlgn="ctr"/>
                      <a:endParaRPr lang="ja-JP" altLang="en-US" sz="1100" b="0" i="0" u="none" strike="noStrike">
                        <a:solidFill>
                          <a:srgbClr val="000000"/>
                        </a:solidFill>
                        <a:effectLst/>
                        <a:latin typeface="Calibri" panose="020F0502020204030204" pitchFamily="34" charset="0"/>
                        <a:ea typeface="游ゴシック" panose="020B0400000000000000" pitchFamily="50" charset="-128"/>
                      </a:endParaRPr>
                    </a:p>
                  </a:txBody>
                  <a:tcPr marL="7620" marR="7620" marT="7620" marB="0" anchor="ctr">
                    <a:lnL>
                      <a:noFill/>
                    </a:lnL>
                    <a:lnR>
                      <a:noFill/>
                    </a:lnR>
                    <a:lnT>
                      <a:noFill/>
                    </a:lnT>
                    <a:lnB>
                      <a:noFill/>
                    </a:lnB>
                  </a:tcPr>
                </a:tc>
                <a:tc rowSpan="2">
                  <a:txBody>
                    <a:bodyPr/>
                    <a:lstStyle/>
                    <a:p>
                      <a:pPr algn="l" fontAlgn="ctr"/>
                      <a:endParaRPr lang="ja-JP" altLang="en-US" sz="1100" b="0" i="0" u="none" strike="noStrike">
                        <a:solidFill>
                          <a:srgbClr val="000000"/>
                        </a:solidFill>
                        <a:effectLst/>
                        <a:latin typeface="Calibri" panose="020F0502020204030204" pitchFamily="34" charset="0"/>
                        <a:ea typeface="游ゴシック" panose="020B0400000000000000" pitchFamily="50" charset="-128"/>
                      </a:endParaRPr>
                    </a:p>
                  </a:txBody>
                  <a:tcPr marL="7620" marR="7620" marT="762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1100" b="0" i="0" u="none" strike="noStrike" dirty="0">
                          <a:solidFill>
                            <a:srgbClr val="000000"/>
                          </a:solidFill>
                          <a:effectLst/>
                          <a:latin typeface="Calibri" panose="020F0502020204030204" pitchFamily="34" charset="0"/>
                          <a:ea typeface="游ゴシック" panose="020B0400000000000000" pitchFamily="50" charset="-128"/>
                        </a:rPr>
                        <a:t>NW0</a:t>
                      </a:r>
                      <a:endParaRPr lang="en-US" altLang="ja-JP" sz="800" b="0" i="0" u="none" strike="noStrike" dirty="0">
                        <a:solidFill>
                          <a:srgbClr val="000000"/>
                        </a:solidFill>
                        <a:effectLst/>
                        <a:latin typeface="Calibri" panose="020F0502020204030204" pitchFamily="34" charset="0"/>
                        <a:ea typeface="游ゴシック" panose="020B0400000000000000" pitchFamily="50" charset="-128"/>
                      </a:endParaRPr>
                    </a:p>
                    <a:p>
                      <a:pPr algn="ctr" fontAlgn="ctr"/>
                      <a:r>
                        <a:rPr lang="en-US" altLang="ja-JP" sz="800" b="0" i="0" u="none" strike="noStrike" dirty="0">
                          <a:solidFill>
                            <a:srgbClr val="000000"/>
                          </a:solidFill>
                          <a:effectLst/>
                          <a:latin typeface="Calibri" panose="020F0502020204030204" pitchFamily="34" charset="0"/>
                          <a:ea typeface="游ゴシック" panose="020B0400000000000000" pitchFamily="50" charset="-128"/>
                        </a:rPr>
                        <a:t>(same NW)</a:t>
                      </a:r>
                      <a:endParaRPr lang="en-US" sz="800" b="0" i="0" u="none" strike="noStrike" dirty="0">
                        <a:solidFill>
                          <a:srgbClr val="000000"/>
                        </a:solidFill>
                        <a:effectLst/>
                        <a:latin typeface="Calibri" panose="020F0502020204030204" pitchFamily="34" charset="0"/>
                        <a:ea typeface="游ゴシック" panose="020B0400000000000000" pitchFamily="50" charset="-128"/>
                      </a:endParaRP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tc>
                  <a:txBody>
                    <a:bodyPr/>
                    <a:lstStyle/>
                    <a:p>
                      <a:pPr algn="ctr" fontAlgn="ctr"/>
                      <a:r>
                        <a:rPr lang="en-US" sz="1100" b="0" i="0" u="none" strike="noStrike" dirty="0">
                          <a:solidFill>
                            <a:srgbClr val="000000"/>
                          </a:solidFill>
                          <a:effectLst/>
                          <a:latin typeface="Calibri" panose="020F0502020204030204" pitchFamily="34" charset="0"/>
                          <a:ea typeface="游ゴシック" panose="020B0400000000000000" pitchFamily="50" charset="-128"/>
                        </a:rPr>
                        <a:t>NW1,2 </a:t>
                      </a:r>
                    </a:p>
                    <a:p>
                      <a:pPr algn="ctr" fontAlgn="ctr"/>
                      <a:r>
                        <a:rPr lang="en-US" sz="800" b="0" i="0" u="none" strike="noStrike" dirty="0">
                          <a:solidFill>
                            <a:srgbClr val="000000"/>
                          </a:solidFill>
                          <a:effectLst/>
                          <a:latin typeface="Calibri" panose="020F0502020204030204" pitchFamily="34" charset="0"/>
                          <a:ea typeface="游ゴシック" panose="020B0400000000000000" pitchFamily="50" charset="-128"/>
                        </a:rPr>
                        <a:t>(other NW)</a:t>
                      </a:r>
                      <a:endParaRPr lang="en-US" sz="1000" b="0" i="0" u="none" strike="noStrike" dirty="0">
                        <a:solidFill>
                          <a:srgbClr val="000000"/>
                        </a:solidFill>
                        <a:effectLst/>
                        <a:latin typeface="Calibri" panose="020F0502020204030204" pitchFamily="34" charset="0"/>
                        <a:ea typeface="游ゴシック" panose="020B0400000000000000" pitchFamily="50" charset="-128"/>
                      </a:endParaRP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247051783"/>
                  </a:ext>
                </a:extLst>
              </a:tr>
              <a:tr h="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rowSpan="2">
                  <a:txBody>
                    <a:bodyPr/>
                    <a:lstStyle/>
                    <a:p>
                      <a:pPr algn="ctr" fontAlgn="ctr"/>
                      <a:r>
                        <a:rPr lang="en-US" sz="1100" b="0" i="0" u="none" strike="noStrike" dirty="0">
                          <a:solidFill>
                            <a:srgbClr val="000000"/>
                          </a:solidFill>
                          <a:effectLst/>
                          <a:latin typeface="Calibri" panose="020F0502020204030204" pitchFamily="34" charset="0"/>
                          <a:ea typeface="游ゴシック" panose="020B0400000000000000" pitchFamily="50" charset="-128"/>
                        </a:rPr>
                        <a:t>F</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fontAlgn="ctr"/>
                      <a:r>
                        <a:rPr lang="en-US" sz="1100" b="0" i="0" u="none" strike="noStrike" dirty="0">
                          <a:solidFill>
                            <a:srgbClr val="000000"/>
                          </a:solidFill>
                          <a:effectLst/>
                          <a:latin typeface="Calibri" panose="020F0502020204030204" pitchFamily="34" charset="0"/>
                          <a:ea typeface="游ゴシック" panose="020B0400000000000000" pitchFamily="50" charset="-128"/>
                        </a:rPr>
                        <a:t>F</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87323019"/>
                  </a:ext>
                </a:extLst>
              </a:tr>
              <a:tr h="189000">
                <a:tc>
                  <a:txBody>
                    <a:bodyPr/>
                    <a:lstStyle/>
                    <a:p>
                      <a:pPr algn="l" fontAlgn="ctr"/>
                      <a:endParaRPr lang="ja-JP" altLang="en-US" sz="1100" b="0" i="0" u="none" strike="noStrike">
                        <a:solidFill>
                          <a:srgbClr val="000000"/>
                        </a:solidFill>
                        <a:effectLst/>
                        <a:latin typeface="Calibri" panose="020F0502020204030204" pitchFamily="34" charset="0"/>
                        <a:ea typeface="游ゴシック" panose="020B0400000000000000" pitchFamily="50" charset="-128"/>
                      </a:endParaRP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solidFill>
                          <a:srgbClr val="000000"/>
                        </a:solidFill>
                        <a:effectLst/>
                        <a:latin typeface="Calibri" panose="020F0502020204030204" pitchFamily="34" charset="0"/>
                        <a:ea typeface="游ゴシック" panose="020B0400000000000000" pitchFamily="50" charset="-128"/>
                      </a:endParaRP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alibri" panose="020F0502020204030204" pitchFamily="34" charset="0"/>
                          <a:ea typeface="游ゴシック" panose="020B0400000000000000" pitchFamily="50" charset="-128"/>
                        </a:rPr>
                        <a:t>Input</a:t>
                      </a: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alibri" panose="020F0502020204030204" pitchFamily="34" charset="0"/>
                          <a:ea typeface="游ゴシック" panose="020B0400000000000000" pitchFamily="50" charset="-128"/>
                        </a:rPr>
                        <a:t>Type</a:t>
                      </a: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alibri" panose="020F0502020204030204" pitchFamily="34" charset="0"/>
                          <a:ea typeface="游ゴシック" panose="020B0400000000000000" pitchFamily="50" charset="-128"/>
                        </a:rPr>
                        <a:t>Unicast</a:t>
                      </a: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alibri" panose="020F0502020204030204" pitchFamily="34" charset="0"/>
                          <a:ea typeface="游ゴシック" panose="020B0400000000000000" pitchFamily="50" charset="-128"/>
                        </a:rPr>
                        <a:t>Pattern</a:t>
                      </a:r>
                    </a:p>
                  </a:txBody>
                  <a:tcPr marL="7620" marR="7620" marT="762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3479893493"/>
                  </a:ext>
                </a:extLst>
              </a:tr>
              <a:tr h="181440">
                <a:tc rowSpan="13">
                  <a:txBody>
                    <a:bodyPr/>
                    <a:lstStyle/>
                    <a:p>
                      <a:pPr algn="ctr" fontAlgn="ctr"/>
                      <a:r>
                        <a:rPr lang="en-US" sz="1100" b="0" i="0" u="none" strike="noStrike" dirty="0">
                          <a:solidFill>
                            <a:srgbClr val="000000"/>
                          </a:solidFill>
                          <a:effectLst/>
                          <a:latin typeface="Calibri" panose="020F0502020204030204" pitchFamily="34" charset="0"/>
                          <a:ea typeface="游ゴシック" panose="020B0400000000000000" pitchFamily="50" charset="-128"/>
                        </a:rPr>
                        <a:t>NW0</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tc rowSpan="8">
                  <a:txBody>
                    <a:bodyPr/>
                    <a:lstStyle/>
                    <a:p>
                      <a:pPr algn="ctr" fontAlgn="ctr"/>
                      <a:r>
                        <a:rPr lang="en-US" sz="1100" b="0" i="0" u="none" strike="noStrike" dirty="0">
                          <a:solidFill>
                            <a:srgbClr val="000000"/>
                          </a:solidFill>
                          <a:effectLst/>
                          <a:latin typeface="Calibri" panose="020F0502020204030204" pitchFamily="34" charset="0"/>
                          <a:ea typeface="游ゴシック" panose="020B0400000000000000" pitchFamily="50" charset="-128"/>
                        </a:rPr>
                        <a:t>PM</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8">
                  <a:txBody>
                    <a:bodyPr/>
                    <a:lstStyle/>
                    <a:p>
                      <a:pPr algn="ctr" fontAlgn="ctr"/>
                      <a:r>
                        <a:rPr lang="en-US" sz="1100" b="0" i="0" u="none" strike="noStrike" dirty="0">
                          <a:solidFill>
                            <a:srgbClr val="000000"/>
                          </a:solidFill>
                          <a:effectLst/>
                          <a:latin typeface="Calibri" panose="020F0502020204030204" pitchFamily="34" charset="0"/>
                          <a:ea typeface="游ゴシック" panose="020B0400000000000000" pitchFamily="50" charset="-128"/>
                        </a:rPr>
                        <a:t>Audio input</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700" b="0" i="0" u="none" strike="noStrike" dirty="0">
                          <a:solidFill>
                            <a:srgbClr val="000000"/>
                          </a:solidFill>
                          <a:effectLst/>
                          <a:latin typeface="Calibri" panose="020F0502020204030204" pitchFamily="34" charset="0"/>
                          <a:ea typeface="游ゴシック" panose="020B0400000000000000" pitchFamily="50" charset="-128"/>
                        </a:rPr>
                        <a:t>General</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FFFF"/>
                    </a:solidFill>
                  </a:tcPr>
                </a:tc>
                <a:tc>
                  <a:txBody>
                    <a:bodyPr/>
                    <a:lstStyle/>
                    <a:p>
                      <a:pPr algn="ctr" fontAlgn="ctr"/>
                      <a:r>
                        <a:rPr lang="ja-JP" altLang="en-US" sz="700" b="0" i="0" u="none" strike="noStrike">
                          <a:solidFill>
                            <a:srgbClr val="000000"/>
                          </a:solidFill>
                          <a:effectLst/>
                          <a:latin typeface="Calibri" panose="020F0502020204030204" pitchFamily="34" charset="0"/>
                          <a:ea typeface="游ゴシック" panose="020B0400000000000000" pitchFamily="50" charset="-128"/>
                        </a:rPr>
                        <a:t>　</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General Broadcast</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9E0FF"/>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Impossible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3264666829"/>
                  </a:ext>
                </a:extLst>
              </a:tr>
              <a:tr h="18144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rowSpan="2">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BGM</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FF00"/>
                    </a:solidFill>
                  </a:tcPr>
                </a:tc>
                <a:tc>
                  <a:txBody>
                    <a:bodyPr/>
                    <a:lstStyle/>
                    <a:p>
                      <a:pPr algn="ctr" fontAlgn="ctr"/>
                      <a:r>
                        <a:rPr lang="ja-JP" altLang="en-US" sz="700" b="0" i="0" u="none" strike="noStrike">
                          <a:solidFill>
                            <a:srgbClr val="000000"/>
                          </a:solidFill>
                          <a:effectLst/>
                          <a:latin typeface="Calibri" panose="020F0502020204030204" pitchFamily="34" charset="0"/>
                          <a:ea typeface="游ゴシック" panose="020B0400000000000000" pitchFamily="50" charset="-128"/>
                        </a:rPr>
                        <a:t>　</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General Broadcast</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9E0FF"/>
                    </a:solidFill>
                  </a:tcPr>
                </a:tc>
                <a:tc>
                  <a:txBody>
                    <a:bodyPr/>
                    <a:lstStyle/>
                    <a:p>
                      <a:pPr algn="ctr" fontAlgn="ctr"/>
                      <a:r>
                        <a:rPr lang="en-US" sz="1100" b="0" i="0" u="none" strike="noStrike" dirty="0">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Impossible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2800076013"/>
                  </a:ext>
                </a:extLst>
              </a:tr>
              <a:tr h="18144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700" b="0" i="0" u="none" strike="noStrike">
                          <a:solidFill>
                            <a:srgbClr val="000000"/>
                          </a:solidFill>
                          <a:effectLst/>
                          <a:latin typeface="Calibri" panose="020F0502020204030204" pitchFamily="34" charset="0"/>
                          <a:ea typeface="游ゴシック" panose="020B0400000000000000" pitchFamily="50" charset="-128"/>
                        </a:rPr>
                        <a:t>　</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Base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6E0B4"/>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Impossible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2841093119"/>
                  </a:ext>
                </a:extLst>
              </a:tr>
              <a:tr h="18144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EMG WRN</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fontAlgn="ctr"/>
                      <a:r>
                        <a:rPr lang="ja-JP" altLang="en-US" sz="700" b="0" i="0" u="none" strike="noStrike">
                          <a:solidFill>
                            <a:srgbClr val="000000"/>
                          </a:solidFill>
                          <a:effectLst/>
                          <a:latin typeface="Calibri" panose="020F0502020204030204" pitchFamily="34" charset="0"/>
                          <a:ea typeface="游ゴシック" panose="020B0400000000000000" pitchFamily="50" charset="-128"/>
                        </a:rPr>
                        <a:t>　</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Calibri" panose="020F0502020204030204" pitchFamily="34" charset="0"/>
                          <a:ea typeface="游ゴシック" panose="020B0400000000000000" pitchFamily="50" charset="-128"/>
                        </a:rPr>
                        <a:t>-</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Impossible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2619500166"/>
                  </a:ext>
                </a:extLst>
              </a:tr>
              <a:tr h="19656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dirty="0">
                          <a:solidFill>
                            <a:srgbClr val="000000"/>
                          </a:solidFill>
                          <a:effectLst/>
                          <a:latin typeface="Calibri" panose="020F0502020204030204" pitchFamily="34" charset="0"/>
                          <a:ea typeface="游ゴシック" panose="020B0400000000000000" pitchFamily="50" charset="-128"/>
                        </a:rPr>
                        <a:t>General</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FFFF"/>
                    </a:solidFill>
                  </a:tcPr>
                </a:tc>
                <a:tc>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X</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General Broadcast</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9E0FF"/>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200" b="1" i="0" u="none" strike="noStrike">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extLst>
                  <a:ext uri="{0D108BD9-81ED-4DB2-BD59-A6C34878D82A}">
                    <a16:rowId xmlns:a16="http://schemas.microsoft.com/office/drawing/2014/main" val="3987761580"/>
                  </a:ext>
                </a:extLst>
              </a:tr>
              <a:tr h="18144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rowSpan="2">
                  <a:txBody>
                    <a:bodyPr/>
                    <a:lstStyle/>
                    <a:p>
                      <a:pPr algn="ctr" fontAlgn="ctr"/>
                      <a:r>
                        <a:rPr lang="en-US" sz="700" b="0" i="0" u="none" strike="noStrike" dirty="0">
                          <a:solidFill>
                            <a:srgbClr val="000000"/>
                          </a:solidFill>
                          <a:effectLst/>
                          <a:latin typeface="Calibri" panose="020F0502020204030204" pitchFamily="34" charset="0"/>
                          <a:ea typeface="游ゴシック" panose="020B0400000000000000" pitchFamily="50" charset="-128"/>
                        </a:rPr>
                        <a:t>BGM</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FF00"/>
                    </a:solidFill>
                  </a:tcPr>
                </a:tc>
                <a:tc rowSpan="2">
                  <a:txBody>
                    <a:bodyPr/>
                    <a:lstStyle/>
                    <a:p>
                      <a:pPr algn="ctr" fontAlgn="ctr"/>
                      <a:r>
                        <a:rPr lang="en-US" sz="700" b="0" i="0" u="none" strike="noStrike" dirty="0">
                          <a:solidFill>
                            <a:srgbClr val="000000"/>
                          </a:solidFill>
                          <a:effectLst/>
                          <a:latin typeface="Calibri" panose="020F0502020204030204" pitchFamily="34" charset="0"/>
                          <a:ea typeface="游ゴシック" panose="020B0400000000000000" pitchFamily="50" charset="-128"/>
                        </a:rPr>
                        <a:t>X</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General Broadcast</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9E0FF"/>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Impossible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2605206745"/>
                  </a:ext>
                </a:extLst>
              </a:tr>
              <a:tr h="18144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sz="700" b="0" i="0" u="none" strike="noStrike" dirty="0">
                          <a:solidFill>
                            <a:srgbClr val="000000"/>
                          </a:solidFill>
                          <a:effectLst/>
                          <a:latin typeface="Calibri" panose="020F0502020204030204" pitchFamily="34" charset="0"/>
                          <a:ea typeface="游ゴシック" panose="020B0400000000000000" pitchFamily="50" charset="-128"/>
                        </a:rPr>
                        <a:t>Base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6E0B4"/>
                    </a:solidFill>
                  </a:tcPr>
                </a:tc>
                <a:tc>
                  <a:txBody>
                    <a:bodyPr/>
                    <a:lstStyle/>
                    <a:p>
                      <a:pPr algn="ctr" fontAlgn="ctr"/>
                      <a:r>
                        <a:rPr lang="en-US" sz="1100" b="0" i="0" u="none" strike="noStrike" dirty="0">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Impossible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153208347"/>
                  </a:ext>
                </a:extLst>
              </a:tr>
              <a:tr h="18144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sz="700" b="0" i="0" u="none" strike="noStrike" dirty="0">
                          <a:solidFill>
                            <a:srgbClr val="000000"/>
                          </a:solidFill>
                          <a:effectLst/>
                          <a:latin typeface="Calibri" panose="020F0502020204030204" pitchFamily="34" charset="0"/>
                          <a:ea typeface="游ゴシック" panose="020B0400000000000000" pitchFamily="50" charset="-128"/>
                        </a:rPr>
                        <a:t>EMG WRN</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fontAlgn="ctr"/>
                      <a:r>
                        <a:rPr lang="en-US" sz="700" b="0" i="0" u="none" strike="noStrike" dirty="0">
                          <a:solidFill>
                            <a:srgbClr val="000000"/>
                          </a:solidFill>
                          <a:effectLst/>
                          <a:latin typeface="Calibri" panose="020F0502020204030204" pitchFamily="34" charset="0"/>
                          <a:ea typeface="游ゴシック" panose="020B0400000000000000" pitchFamily="50" charset="-128"/>
                        </a:rPr>
                        <a:t>X</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en-US" altLang="ja-JP" sz="700" b="0" i="0" u="none" strike="noStrike" dirty="0">
                          <a:solidFill>
                            <a:srgbClr val="000000"/>
                          </a:solidFill>
                          <a:effectLst/>
                          <a:latin typeface="Calibri" panose="020F0502020204030204" pitchFamily="34" charset="0"/>
                          <a:ea typeface="游ゴシック" panose="020B0400000000000000" pitchFamily="50" charset="-128"/>
                        </a:rPr>
                        <a:t>-</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dirty="0">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100" b="0" i="0" u="none" strike="noStrike" dirty="0">
                          <a:solidFill>
                            <a:srgbClr val="FFFFFF"/>
                          </a:solidFill>
                          <a:effectLst/>
                          <a:latin typeface="Calibri" panose="020F0502020204030204" pitchFamily="34" charset="0"/>
                          <a:ea typeface="游ゴシック" panose="020B0400000000000000" pitchFamily="50" charset="-128"/>
                        </a:rPr>
                        <a:t>Impossible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348754014"/>
                  </a:ext>
                </a:extLst>
              </a:tr>
              <a:tr h="362880">
                <a:tc vMerge="1">
                  <a:txBody>
                    <a:bodyPr/>
                    <a:lstStyle/>
                    <a:p>
                      <a:endParaRPr kumimoji="1" lang="ja-JP" altLang="en-US"/>
                    </a:p>
                  </a:txBody>
                  <a:tcPr/>
                </a:tc>
                <a:tc rowSpan="5">
                  <a:txBody>
                    <a:bodyPr/>
                    <a:lstStyle/>
                    <a:p>
                      <a:pPr algn="ctr" fontAlgn="ctr"/>
                      <a:r>
                        <a:rPr lang="en-US" sz="1100" b="0" i="0" u="none" strike="noStrike" dirty="0">
                          <a:solidFill>
                            <a:srgbClr val="000000"/>
                          </a:solidFill>
                          <a:effectLst/>
                          <a:latin typeface="Calibri" panose="020F0502020204030204" pitchFamily="34" charset="0"/>
                          <a:ea typeface="游ゴシック" panose="020B0400000000000000" pitchFamily="50" charset="-128"/>
                        </a:rPr>
                        <a:t>F</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1100" b="0" i="0" u="none" strike="noStrike" dirty="0">
                          <a:solidFill>
                            <a:srgbClr val="000000"/>
                          </a:solidFill>
                          <a:effectLst/>
                          <a:latin typeface="Calibri" panose="020F0502020204030204" pitchFamily="34" charset="0"/>
                          <a:ea typeface="游ゴシック" panose="020B0400000000000000" pitchFamily="50" charset="-128"/>
                        </a:rPr>
                        <a:t>Audio input</a:t>
                      </a:r>
                      <a:br>
                        <a:rPr lang="en-US" sz="1100" b="0" i="0" u="none" strike="noStrike" dirty="0">
                          <a:solidFill>
                            <a:srgbClr val="000000"/>
                          </a:solidFill>
                          <a:effectLst/>
                          <a:latin typeface="Calibri" panose="020F0502020204030204" pitchFamily="34" charset="0"/>
                          <a:ea typeface="游ゴシック" panose="020B0400000000000000" pitchFamily="50" charset="-128"/>
                        </a:rPr>
                      </a:br>
                      <a:r>
                        <a:rPr lang="en-US" sz="1100" b="0" i="0" u="none" strike="noStrike" dirty="0">
                          <a:solidFill>
                            <a:srgbClr val="000000"/>
                          </a:solidFill>
                          <a:effectLst/>
                          <a:latin typeface="Calibri" panose="020F0502020204030204" pitchFamily="34" charset="0"/>
                          <a:ea typeface="游ゴシック" panose="020B0400000000000000" pitchFamily="50" charset="-128"/>
                        </a:rPr>
                        <a:t>RM</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700" b="0" i="0" u="none" strike="noStrike" dirty="0">
                          <a:solidFill>
                            <a:srgbClr val="000000"/>
                          </a:solidFill>
                          <a:effectLst/>
                          <a:latin typeface="Calibri" panose="020F0502020204030204" pitchFamily="34" charset="0"/>
                          <a:ea typeface="游ゴシック" panose="020B0400000000000000" pitchFamily="50" charset="-128"/>
                        </a:rPr>
                        <a:t>-any-</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dirty="0">
                          <a:solidFill>
                            <a:srgbClr val="000000"/>
                          </a:solidFill>
                          <a:effectLst/>
                          <a:latin typeface="Calibri" panose="020F0502020204030204" pitchFamily="34" charset="0"/>
                          <a:ea typeface="游ゴシック" panose="020B0400000000000000" pitchFamily="50" charset="-128"/>
                        </a:rPr>
                        <a:t>-</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700" b="0" i="0" u="none" strike="noStrike" dirty="0">
                          <a:solidFill>
                            <a:srgbClr val="000000"/>
                          </a:solidFill>
                          <a:effectLst/>
                          <a:latin typeface="Calibri" panose="020F0502020204030204" pitchFamily="34" charset="0"/>
                          <a:ea typeface="游ゴシック" panose="020B0400000000000000" pitchFamily="50" charset="-128"/>
                        </a:rPr>
                        <a:t>-any-</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dirty="0">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100" b="0" i="0" u="none" strike="noStrike" dirty="0">
                          <a:solidFill>
                            <a:srgbClr val="FFFFFF"/>
                          </a:solidFill>
                          <a:effectLst/>
                          <a:latin typeface="Calibri" panose="020F0502020204030204" pitchFamily="34" charset="0"/>
                          <a:ea typeface="游ゴシック" panose="020B0400000000000000" pitchFamily="50" charset="-128"/>
                        </a:rPr>
                        <a:t>Impossible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1478668978"/>
                  </a:ext>
                </a:extLst>
              </a:tr>
              <a:tr h="196560">
                <a:tc vMerge="1">
                  <a:txBody>
                    <a:bodyPr/>
                    <a:lstStyle/>
                    <a:p>
                      <a:endParaRPr kumimoji="1" lang="ja-JP" altLang="en-US"/>
                    </a:p>
                  </a:txBody>
                  <a:tcPr/>
                </a:tc>
                <a:tc vMerge="1">
                  <a:txBody>
                    <a:bodyPr/>
                    <a:lstStyle/>
                    <a:p>
                      <a:endParaRPr kumimoji="1" lang="ja-JP" altLang="en-US"/>
                    </a:p>
                  </a:txBody>
                  <a:tcPr/>
                </a:tc>
                <a:tc rowSpan="4">
                  <a:txBody>
                    <a:bodyPr/>
                    <a:lstStyle/>
                    <a:p>
                      <a:pPr algn="ctr" fontAlgn="ctr"/>
                      <a:r>
                        <a:rPr lang="en-US" sz="1100" b="0" i="0" u="none" strike="noStrike">
                          <a:solidFill>
                            <a:srgbClr val="000000"/>
                          </a:solidFill>
                          <a:effectLst/>
                          <a:latin typeface="Calibri" panose="020F0502020204030204" pitchFamily="34" charset="0"/>
                          <a:ea typeface="游ゴシック" panose="020B0400000000000000" pitchFamily="50" charset="-128"/>
                        </a:rPr>
                        <a:t>EV</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dirty="0">
                          <a:solidFill>
                            <a:srgbClr val="000000"/>
                          </a:solidFill>
                          <a:effectLst/>
                          <a:latin typeface="Calibri" panose="020F0502020204030204" pitchFamily="34" charset="0"/>
                          <a:ea typeface="游ゴシック" panose="020B0400000000000000" pitchFamily="50" charset="-128"/>
                        </a:rPr>
                        <a:t>General</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FFFF"/>
                    </a:solidFill>
                  </a:tcPr>
                </a:tc>
                <a:tc>
                  <a:txBody>
                    <a:bodyPr/>
                    <a:lstStyle/>
                    <a:p>
                      <a:pPr algn="ctr" fontAlgn="ctr"/>
                      <a:r>
                        <a:rPr lang="en-US" altLang="ja-JP" sz="700" b="0" i="0" u="none" strike="noStrike">
                          <a:solidFill>
                            <a:srgbClr val="000000"/>
                          </a:solidFill>
                          <a:effectLst/>
                          <a:latin typeface="Calibri" panose="020F0502020204030204" pitchFamily="34" charset="0"/>
                          <a:ea typeface="游ゴシック" panose="020B0400000000000000" pitchFamily="50" charset="-128"/>
                        </a:rPr>
                        <a:t>-</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General Broadcast</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9E0FF"/>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200" b="1" i="0" u="none" strike="noStrike">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extLst>
                  <a:ext uri="{0D108BD9-81ED-4DB2-BD59-A6C34878D82A}">
                    <a16:rowId xmlns:a16="http://schemas.microsoft.com/office/drawing/2014/main" val="1663244861"/>
                  </a:ext>
                </a:extLst>
              </a:tr>
              <a:tr h="19656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rowSpan="2">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BGM</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FF00"/>
                    </a:solidFill>
                  </a:tcPr>
                </a:tc>
                <a:tc rowSpan="2">
                  <a:txBody>
                    <a:bodyPr/>
                    <a:lstStyle/>
                    <a:p>
                      <a:pPr algn="ctr" fontAlgn="ctr"/>
                      <a:r>
                        <a:rPr lang="en-US" altLang="ja-JP" sz="700" b="0" i="0" u="none" strike="noStrike">
                          <a:solidFill>
                            <a:srgbClr val="000000"/>
                          </a:solidFill>
                          <a:effectLst/>
                          <a:latin typeface="Calibri" panose="020F0502020204030204" pitchFamily="34" charset="0"/>
                          <a:ea typeface="游ゴシック" panose="020B0400000000000000" pitchFamily="50" charset="-128"/>
                        </a:rPr>
                        <a:t>-</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General Broadcast</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9E0FF"/>
                    </a:solidFill>
                  </a:tcPr>
                </a:tc>
                <a:tc>
                  <a:txBody>
                    <a:bodyPr/>
                    <a:lstStyle/>
                    <a:p>
                      <a:pPr algn="ctr" fontAlgn="ctr"/>
                      <a:r>
                        <a:rPr lang="en-US" sz="1100" b="0" i="0" u="none" strike="noStrike" dirty="0">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200" b="1" i="0" u="none" strike="noStrike" dirty="0">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extLst>
                  <a:ext uri="{0D108BD9-81ED-4DB2-BD59-A6C34878D82A}">
                    <a16:rowId xmlns:a16="http://schemas.microsoft.com/office/drawing/2014/main" val="893856302"/>
                  </a:ext>
                </a:extLst>
              </a:tr>
              <a:tr h="19656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Base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6E0B4"/>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200" b="1" i="0" u="none" strike="noStrike">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extLst>
                  <a:ext uri="{0D108BD9-81ED-4DB2-BD59-A6C34878D82A}">
                    <a16:rowId xmlns:a16="http://schemas.microsoft.com/office/drawing/2014/main" val="3436774769"/>
                  </a:ext>
                </a:extLst>
              </a:tr>
              <a:tr h="21600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sz="700" b="0" i="0" u="none" strike="noStrike">
                          <a:solidFill>
                            <a:srgbClr val="000000"/>
                          </a:solidFill>
                          <a:effectLst/>
                          <a:latin typeface="Calibri" panose="020F0502020204030204" pitchFamily="34" charset="0"/>
                          <a:ea typeface="游ゴシック" panose="020B0400000000000000" pitchFamily="50" charset="-128"/>
                        </a:rPr>
                        <a:t>Alert/Evac</a:t>
                      </a:r>
                      <a:br>
                        <a:rPr lang="en-US" sz="700" b="0" i="0" u="none" strike="noStrike">
                          <a:solidFill>
                            <a:srgbClr val="000000"/>
                          </a:solidFill>
                          <a:effectLst/>
                          <a:latin typeface="Calibri" panose="020F0502020204030204" pitchFamily="34" charset="0"/>
                          <a:ea typeface="游ゴシック" panose="020B0400000000000000" pitchFamily="50" charset="-128"/>
                        </a:rPr>
                      </a:br>
                      <a:r>
                        <a:rPr lang="en-US" sz="700" b="0" i="0" u="none" strike="noStrike">
                          <a:solidFill>
                            <a:srgbClr val="000000"/>
                          </a:solidFill>
                          <a:effectLst/>
                          <a:latin typeface="Calibri" panose="020F0502020204030204" pitchFamily="34" charset="0"/>
                          <a:ea typeface="游ゴシック" panose="020B0400000000000000" pitchFamily="50" charset="-128"/>
                        </a:rPr>
                        <a:t>Rest</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8B8B"/>
                    </a:solidFill>
                  </a:tcPr>
                </a:tc>
                <a:tc>
                  <a:txBody>
                    <a:bodyPr/>
                    <a:lstStyle/>
                    <a:p>
                      <a:pPr algn="ctr" fontAlgn="ctr"/>
                      <a:r>
                        <a:rPr lang="en-US" altLang="ja-JP" sz="700" b="0" i="0" u="none" strike="noStrike">
                          <a:solidFill>
                            <a:srgbClr val="000000"/>
                          </a:solidFill>
                          <a:effectLst/>
                          <a:latin typeface="Calibri" panose="020F0502020204030204" pitchFamily="34" charset="0"/>
                          <a:ea typeface="游ゴシック" panose="020B0400000000000000" pitchFamily="50" charset="-128"/>
                        </a:rPr>
                        <a:t>-</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700" b="0" i="0" u="none" strike="noStrike" dirty="0">
                          <a:solidFill>
                            <a:srgbClr val="000000"/>
                          </a:solidFill>
                          <a:effectLst/>
                          <a:latin typeface="Calibri" panose="020F0502020204030204" pitchFamily="34" charset="0"/>
                          <a:ea typeface="游ゴシック" panose="020B0400000000000000" pitchFamily="50" charset="-128"/>
                        </a:rPr>
                        <a:t>Emergency Broadcast</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8B8B"/>
                    </a:solidFill>
                  </a:tcPr>
                </a:tc>
                <a:tc>
                  <a:txBody>
                    <a:bodyPr/>
                    <a:lstStyle/>
                    <a:p>
                      <a:pPr algn="ctr" fontAlgn="ctr"/>
                      <a:r>
                        <a:rPr lang="en-US" sz="1100" b="0" i="0" u="none" strike="noStrike">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1200" b="1" i="0" u="none" strike="noStrike" dirty="0">
                          <a:solidFill>
                            <a:srgbClr val="FFFFFF"/>
                          </a:solidFill>
                          <a:effectLst/>
                          <a:latin typeface="Calibri" panose="020F0502020204030204" pitchFamily="34" charset="0"/>
                          <a:ea typeface="游ゴシック" panose="020B0400000000000000" pitchFamily="50" charset="-128"/>
                        </a:rPr>
                        <a:t>Possible</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F0"/>
                    </a:solidFill>
                  </a:tcPr>
                </a:tc>
                <a:extLst>
                  <a:ext uri="{0D108BD9-81ED-4DB2-BD59-A6C34878D82A}">
                    <a16:rowId xmlns:a16="http://schemas.microsoft.com/office/drawing/2014/main" val="3924705688"/>
                  </a:ext>
                </a:extLst>
              </a:tr>
            </a:tbl>
          </a:graphicData>
        </a:graphic>
      </p:graphicFrame>
      <p:sp>
        <p:nvSpPr>
          <p:cNvPr id="11" name="テキスト ボックス 10">
            <a:extLst>
              <a:ext uri="{FF2B5EF4-FFF2-40B4-BE49-F238E27FC236}">
                <a16:creationId xmlns:a16="http://schemas.microsoft.com/office/drawing/2014/main" id="{D6B02D18-81CE-37DF-A965-133FAB8C563A}"/>
              </a:ext>
            </a:extLst>
          </p:cNvPr>
          <p:cNvSpPr txBox="1"/>
          <p:nvPr/>
        </p:nvSpPr>
        <p:spPr>
          <a:xfrm>
            <a:off x="9598390" y="330820"/>
            <a:ext cx="3797634" cy="3262432"/>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1" i="0" u="none" strike="noStrike" kern="1200" cap="none" spc="0" normalizeH="0" baseline="0" noProof="0" dirty="0">
                <a:ln>
                  <a:noFill/>
                </a:ln>
                <a:solidFill>
                  <a:srgbClr val="3C3C3C"/>
                </a:solidFill>
                <a:effectLst/>
                <a:uLnTx/>
                <a:uFillTx/>
                <a:latin typeface="Calibri"/>
                <a:ea typeface="ＭＳ Ｐゴシック" pitchFamily="50" charset="-128"/>
                <a:cs typeface="+mn-cs"/>
              </a:rPr>
              <a:t>Conditions for broadcasting </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1" i="0" u="none" strike="noStrike" kern="1200" cap="none" spc="0" normalizeH="0" baseline="0" noProof="0" dirty="0">
                <a:ln>
                  <a:noFill/>
                </a:ln>
                <a:solidFill>
                  <a:srgbClr val="3C3C3C"/>
                </a:solidFill>
                <a:effectLst/>
                <a:uLnTx/>
                <a:uFillTx/>
                <a:latin typeface="Calibri"/>
                <a:ea typeface="ＭＳ Ｐゴシック" pitchFamily="50" charset="-128"/>
                <a:cs typeface="+mn-cs"/>
              </a:rPr>
              <a:t>                                  to different networks</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The table on the left shows whether broadcasting is possible from PM and F (Frame) in NW0 to F in NW0, 1, and 2.</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In the end, only the following two broadcasts can be broadcast across networks.</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1) Signal which input from PM audio in</a:t>
            </a:r>
          </a:p>
          <a:p>
            <a:pPr marL="269875" marR="0" lvl="0" indent="-90488"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 However, the audio in is specified for unicast and must be set General type.</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2) Frame EV (built-in sound source)</a:t>
            </a:r>
          </a:p>
          <a:p>
            <a:pPr marL="269875" marR="0" lvl="0" indent="-90488"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 However, EVs are not sent with unicast, but the EVs of one Frame in each NW are played back in conjunction.</a:t>
            </a:r>
            <a:endParaRPr kumimoji="1" lang="ja-JP" altLang="en-US" sz="1200"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p:txBody>
      </p:sp>
      <p:sp>
        <p:nvSpPr>
          <p:cNvPr id="12" name="テキスト ボックス 11">
            <a:extLst>
              <a:ext uri="{FF2B5EF4-FFF2-40B4-BE49-F238E27FC236}">
                <a16:creationId xmlns:a16="http://schemas.microsoft.com/office/drawing/2014/main" id="{B66D92AA-070C-C11D-F570-8509E8501B7E}"/>
              </a:ext>
            </a:extLst>
          </p:cNvPr>
          <p:cNvSpPr txBox="1"/>
          <p:nvPr/>
        </p:nvSpPr>
        <p:spPr>
          <a:xfrm>
            <a:off x="3956062" y="3499172"/>
            <a:ext cx="9527467" cy="523220"/>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400" b="1" i="0" u="none" strike="noStrike" kern="1200" cap="none" spc="0" normalizeH="0" baseline="0" noProof="0" dirty="0">
                <a:ln>
                  <a:noFill/>
                </a:ln>
                <a:solidFill>
                  <a:srgbClr val="3C3C3C"/>
                </a:solidFill>
                <a:effectLst/>
                <a:uLnTx/>
                <a:uFillTx/>
                <a:latin typeface="Calibri"/>
                <a:ea typeface="ＭＳ Ｐゴシック" pitchFamily="50" charset="-128"/>
                <a:cs typeface="+mn-cs"/>
              </a:rPr>
              <a:t>Chime</a:t>
            </a:r>
            <a:r>
              <a:rPr kumimoji="1" lang="en-US" altLang="ja-JP" sz="14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 Even if the PM’s Audio Input type is set to “General”, it cannot be accompanied by a chime.</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400" b="1" i="0" u="none" strike="noStrike" kern="1200" cap="none" spc="0" normalizeH="0" baseline="0" noProof="0" dirty="0">
                <a:ln>
                  <a:noFill/>
                </a:ln>
                <a:solidFill>
                  <a:srgbClr val="3C3C3C"/>
                </a:solidFill>
                <a:effectLst/>
                <a:uLnTx/>
                <a:uFillTx/>
                <a:latin typeface="Calibri"/>
                <a:ea typeface="ＭＳ Ｐゴシック" pitchFamily="50" charset="-128"/>
                <a:cs typeface="+mn-cs"/>
              </a:rPr>
              <a:t>Control Output</a:t>
            </a:r>
            <a:r>
              <a:rPr kumimoji="1" lang="en-US" altLang="ja-JP" sz="1400" b="0" i="0" u="none" strike="noStrike" kern="1200" cap="none" spc="0" normalizeH="0" baseline="0" noProof="0" dirty="0">
                <a:ln>
                  <a:noFill/>
                </a:ln>
                <a:solidFill>
                  <a:srgbClr val="3C3C3C"/>
                </a:solidFill>
                <a:effectLst/>
                <a:uLnTx/>
                <a:uFillTx/>
                <a:latin typeface="Calibri"/>
                <a:ea typeface="ＭＳ Ｐゴシック" pitchFamily="50" charset="-128"/>
                <a:cs typeface="+mn-cs"/>
              </a:rPr>
              <a:t>: Control Output across multiple NWs can be activated as one control output pattern.</a:t>
            </a:r>
            <a:endParaRPr kumimoji="1" lang="ja-JP" altLang="en-US" sz="1200"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p:txBody>
      </p:sp>
      <p:sp>
        <p:nvSpPr>
          <p:cNvPr id="13" name="円/楕円 68">
            <a:extLst>
              <a:ext uri="{FF2B5EF4-FFF2-40B4-BE49-F238E27FC236}">
                <a16:creationId xmlns:a16="http://schemas.microsoft.com/office/drawing/2014/main" id="{E76E48C4-6BDD-4C62-AFC2-A804E8A681FF}"/>
              </a:ext>
            </a:extLst>
          </p:cNvPr>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4" name="テキスト ボックス 13">
            <a:extLst>
              <a:ext uri="{FF2B5EF4-FFF2-40B4-BE49-F238E27FC236}">
                <a16:creationId xmlns:a16="http://schemas.microsoft.com/office/drawing/2014/main" id="{6CA82EB2-90FF-4EC4-940D-B72658DF46C0}"/>
              </a:ext>
            </a:extLst>
          </p:cNvPr>
          <p:cNvSpPr txBox="1"/>
          <p:nvPr/>
        </p:nvSpPr>
        <p:spPr>
          <a:xfrm>
            <a:off x="3956062" y="4107102"/>
            <a:ext cx="9527467" cy="523220"/>
          </a:xfrm>
          <a:prstGeom prst="rect">
            <a:avLst/>
          </a:prstGeom>
          <a:noFill/>
        </p:spPr>
        <p:txBody>
          <a:bodyPr wrap="square">
            <a:spAutoFit/>
          </a:bodyPr>
          <a:lstStyle/>
          <a:p>
            <a:pPr lvl="0"/>
            <a:r>
              <a:rPr lang="en-US" altLang="ja-JP" sz="1400" dirty="0">
                <a:latin typeface="Calibri"/>
              </a:rPr>
              <a:t>When broadcasting to different NWs, the PM audio input must be determined which NWs can be broadcast.</a:t>
            </a:r>
          </a:p>
          <a:p>
            <a:pPr lvl="0"/>
            <a:r>
              <a:rPr lang="en-US" altLang="ja-JP" sz="1400" dirty="0">
                <a:solidFill>
                  <a:srgbClr val="C00000"/>
                </a:solidFill>
                <a:latin typeface="Calibri"/>
              </a:rPr>
              <a:t>Up to 7 unicasts </a:t>
            </a:r>
            <a:r>
              <a:rPr lang="en-US" altLang="ja-JP" sz="1400" dirty="0">
                <a:solidFill>
                  <a:srgbClr val="3C3C3C"/>
                </a:solidFill>
                <a:latin typeface="Calibri"/>
              </a:rPr>
              <a:t>can be sent from one PM. The figure below shows some examples when the maximum number is set.</a:t>
            </a:r>
            <a:endParaRPr kumimoji="1" lang="ja-JP" altLang="en-US" sz="1200" b="0" i="0" u="none" strike="noStrike" kern="1200" cap="none" spc="0" normalizeH="0" baseline="0" noProof="0" dirty="0">
              <a:ln>
                <a:noFill/>
              </a:ln>
              <a:solidFill>
                <a:srgbClr val="3C3C3C"/>
              </a:solidFill>
              <a:effectLst/>
              <a:uLnTx/>
              <a:uFillTx/>
              <a:latin typeface="Calibri"/>
              <a:ea typeface="ＭＳ Ｐゴシック" pitchFamily="50" charset="-128"/>
              <a:cs typeface="+mn-cs"/>
            </a:endParaRPr>
          </a:p>
        </p:txBody>
      </p:sp>
      <p:grpSp>
        <p:nvGrpSpPr>
          <p:cNvPr id="18" name="グループ化 17">
            <a:extLst>
              <a:ext uri="{FF2B5EF4-FFF2-40B4-BE49-F238E27FC236}">
                <a16:creationId xmlns:a16="http://schemas.microsoft.com/office/drawing/2014/main" id="{6273E266-6C9A-4471-9E0A-5A79C7728A24}"/>
              </a:ext>
            </a:extLst>
          </p:cNvPr>
          <p:cNvGrpSpPr/>
          <p:nvPr/>
        </p:nvGrpSpPr>
        <p:grpSpPr>
          <a:xfrm>
            <a:off x="4050482" y="4644322"/>
            <a:ext cx="9255524" cy="2743282"/>
            <a:chOff x="4358814" y="4696851"/>
            <a:chExt cx="8414113" cy="2493893"/>
          </a:xfrm>
        </p:grpSpPr>
        <p:pic>
          <p:nvPicPr>
            <p:cNvPr id="15" name="図 14">
              <a:extLst>
                <a:ext uri="{FF2B5EF4-FFF2-40B4-BE49-F238E27FC236}">
                  <a16:creationId xmlns:a16="http://schemas.microsoft.com/office/drawing/2014/main" id="{0ED6FBC2-C2F7-44A3-BD2A-76140A6FCDF1}"/>
                </a:ext>
              </a:extLst>
            </p:cNvPr>
            <p:cNvPicPr>
              <a:picLocks noChangeAspect="1"/>
            </p:cNvPicPr>
            <p:nvPr/>
          </p:nvPicPr>
          <p:blipFill rotWithShape="1">
            <a:blip r:embed="rId3"/>
            <a:srcRect r="57605"/>
            <a:stretch/>
          </p:blipFill>
          <p:spPr>
            <a:xfrm>
              <a:off x="4358814" y="4705665"/>
              <a:ext cx="2333245" cy="1182422"/>
            </a:xfrm>
            <a:prstGeom prst="rect">
              <a:avLst/>
            </a:prstGeom>
          </p:spPr>
        </p:pic>
        <p:pic>
          <p:nvPicPr>
            <p:cNvPr id="16" name="図 15">
              <a:extLst>
                <a:ext uri="{FF2B5EF4-FFF2-40B4-BE49-F238E27FC236}">
                  <a16:creationId xmlns:a16="http://schemas.microsoft.com/office/drawing/2014/main" id="{011A0CE9-8B34-4ECD-80F1-43093780D924}"/>
                </a:ext>
              </a:extLst>
            </p:cNvPr>
            <p:cNvPicPr>
              <a:picLocks noChangeAspect="1"/>
            </p:cNvPicPr>
            <p:nvPr/>
          </p:nvPicPr>
          <p:blipFill>
            <a:blip r:embed="rId4"/>
            <a:stretch>
              <a:fillRect/>
            </a:stretch>
          </p:blipFill>
          <p:spPr>
            <a:xfrm>
              <a:off x="7058444" y="4696851"/>
              <a:ext cx="5714483" cy="1201994"/>
            </a:xfrm>
            <a:prstGeom prst="rect">
              <a:avLst/>
            </a:prstGeom>
          </p:spPr>
        </p:pic>
        <p:pic>
          <p:nvPicPr>
            <p:cNvPr id="17" name="図 16">
              <a:extLst>
                <a:ext uri="{FF2B5EF4-FFF2-40B4-BE49-F238E27FC236}">
                  <a16:creationId xmlns:a16="http://schemas.microsoft.com/office/drawing/2014/main" id="{A780CE3A-E4BB-497D-9521-B7A39E1944EC}"/>
                </a:ext>
              </a:extLst>
            </p:cNvPr>
            <p:cNvPicPr>
              <a:picLocks noChangeAspect="1"/>
            </p:cNvPicPr>
            <p:nvPr/>
          </p:nvPicPr>
          <p:blipFill>
            <a:blip r:embed="rId5"/>
            <a:stretch>
              <a:fillRect/>
            </a:stretch>
          </p:blipFill>
          <p:spPr>
            <a:xfrm>
              <a:off x="7058443" y="5975854"/>
              <a:ext cx="5714483" cy="1214890"/>
            </a:xfrm>
            <a:prstGeom prst="rect">
              <a:avLst/>
            </a:prstGeom>
          </p:spPr>
        </p:pic>
      </p:grpSp>
    </p:spTree>
    <p:extLst>
      <p:ext uri="{BB962C8B-B14F-4D97-AF65-F5344CB8AC3E}">
        <p14:creationId xmlns:p14="http://schemas.microsoft.com/office/powerpoint/2010/main" val="575554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7" name="表 36">
            <a:extLst>
              <a:ext uri="{FF2B5EF4-FFF2-40B4-BE49-F238E27FC236}">
                <a16:creationId xmlns:a16="http://schemas.microsoft.com/office/drawing/2014/main" id="{D53D1E63-DC9B-3274-C61F-C15FA1C0AF7E}"/>
              </a:ext>
            </a:extLst>
          </p:cNvPr>
          <p:cNvGraphicFramePr>
            <a:graphicFrameLocks noGrp="1"/>
          </p:cNvGraphicFramePr>
          <p:nvPr>
            <p:extLst>
              <p:ext uri="{D42A27DB-BD31-4B8C-83A1-F6EECF244321}">
                <p14:modId xmlns:p14="http://schemas.microsoft.com/office/powerpoint/2010/main" val="127855385"/>
              </p:ext>
            </p:extLst>
          </p:nvPr>
        </p:nvGraphicFramePr>
        <p:xfrm>
          <a:off x="8248289" y="5580937"/>
          <a:ext cx="5352254" cy="1194134"/>
        </p:xfrm>
        <a:graphic>
          <a:graphicData uri="http://schemas.openxmlformats.org/drawingml/2006/table">
            <a:tbl>
              <a:tblPr firstRow="1" bandRow="1">
                <a:tableStyleId>{5C22544A-7EE6-4342-B048-85BDC9FD1C3A}</a:tableStyleId>
              </a:tblPr>
              <a:tblGrid>
                <a:gridCol w="1130785">
                  <a:extLst>
                    <a:ext uri="{9D8B030D-6E8A-4147-A177-3AD203B41FA5}">
                      <a16:colId xmlns:a16="http://schemas.microsoft.com/office/drawing/2014/main" val="20000"/>
                    </a:ext>
                  </a:extLst>
                </a:gridCol>
                <a:gridCol w="648072">
                  <a:extLst>
                    <a:ext uri="{9D8B030D-6E8A-4147-A177-3AD203B41FA5}">
                      <a16:colId xmlns:a16="http://schemas.microsoft.com/office/drawing/2014/main" val="20001"/>
                    </a:ext>
                  </a:extLst>
                </a:gridCol>
                <a:gridCol w="3573397">
                  <a:extLst>
                    <a:ext uri="{9D8B030D-6E8A-4147-A177-3AD203B41FA5}">
                      <a16:colId xmlns:a16="http://schemas.microsoft.com/office/drawing/2014/main" val="20002"/>
                    </a:ext>
                  </a:extLst>
                </a:gridCol>
              </a:tblGrid>
              <a:tr h="521041">
                <a:tc>
                  <a:txBody>
                    <a:bodyPr/>
                    <a:lstStyle/>
                    <a:p>
                      <a:pPr>
                        <a:lnSpc>
                          <a:spcPts val="1400"/>
                        </a:lnSpc>
                      </a:pPr>
                      <a:r>
                        <a:rPr kumimoji="1" lang="en-US" altLang="ja-JP" sz="1800" b="0" dirty="0">
                          <a:solidFill>
                            <a:schemeClr val="bg1"/>
                          </a:solidFill>
                        </a:rPr>
                        <a:t>VX link</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000"/>
                        </a:lnSpc>
                      </a:pPr>
                      <a:r>
                        <a:rPr kumimoji="1" lang="en-US" altLang="ja-JP" sz="1800" b="0" dirty="0">
                          <a:solidFill>
                            <a:schemeClr val="tx1"/>
                          </a:solidFill>
                        </a:rPr>
                        <a:t>8ch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400" b="0" dirty="0">
                          <a:solidFill>
                            <a:schemeClr val="tx1"/>
                          </a:solidFill>
                        </a:rPr>
                        <a:t>Audio input </a:t>
                      </a:r>
                      <a:r>
                        <a:rPr kumimoji="1" lang="en-US" altLang="ja-JP" sz="1400" b="0" baseline="0" dirty="0">
                          <a:solidFill>
                            <a:schemeClr val="tx1"/>
                          </a:solidFill>
                        </a:rPr>
                        <a:t>can be output to other frame via VX link</a:t>
                      </a:r>
                      <a:endParaRPr kumimoji="1" lang="ja-JP" altLang="en-US" sz="14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521041">
                <a:tc>
                  <a:txBody>
                    <a:bodyPr/>
                    <a:lstStyle/>
                    <a:p>
                      <a:pPr>
                        <a:lnSpc>
                          <a:spcPts val="1400"/>
                        </a:lnSpc>
                      </a:pPr>
                      <a:r>
                        <a:rPr kumimoji="1" lang="en-US" altLang="ja-JP" sz="1800" b="0" dirty="0">
                          <a:solidFill>
                            <a:schemeClr val="bg1"/>
                          </a:solidFill>
                        </a:rPr>
                        <a:t>Unicast</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000"/>
                        </a:lnSpc>
                      </a:pPr>
                      <a:r>
                        <a:rPr kumimoji="1" lang="en-US" altLang="ja-JP" sz="1800" b="0" dirty="0">
                          <a:solidFill>
                            <a:schemeClr val="tx1"/>
                          </a:solidFill>
                        </a:rPr>
                        <a:t>7ch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400" b="0" dirty="0">
                          <a:solidFill>
                            <a:schemeClr val="tx1"/>
                          </a:solidFill>
                        </a:rPr>
                        <a:t>Audio input can be output to other frame in other network with Unicast communication.</a:t>
                      </a:r>
                    </a:p>
                    <a:p>
                      <a:pPr>
                        <a:lnSpc>
                          <a:spcPts val="1400"/>
                        </a:lnSpc>
                      </a:pPr>
                      <a:endParaRPr kumimoji="1" lang="en-US" altLang="ja-JP" sz="14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19073502"/>
                  </a:ext>
                </a:extLst>
              </a:tr>
            </a:tbl>
          </a:graphicData>
        </a:graphic>
      </p:graphicFrame>
      <p:grpSp>
        <p:nvGrpSpPr>
          <p:cNvPr id="2" name="グループ化 1">
            <a:extLst>
              <a:ext uri="{FF2B5EF4-FFF2-40B4-BE49-F238E27FC236}">
                <a16:creationId xmlns:a16="http://schemas.microsoft.com/office/drawing/2014/main" id="{8288D00A-573E-3806-4507-7F36F08B9BFA}"/>
              </a:ext>
            </a:extLst>
          </p:cNvPr>
          <p:cNvGrpSpPr/>
          <p:nvPr/>
        </p:nvGrpSpPr>
        <p:grpSpPr>
          <a:xfrm>
            <a:off x="1609661" y="266185"/>
            <a:ext cx="2053631" cy="1949899"/>
            <a:chOff x="2629447" y="812240"/>
            <a:chExt cx="2667654" cy="2532159"/>
          </a:xfrm>
        </p:grpSpPr>
        <p:grpSp>
          <p:nvGrpSpPr>
            <p:cNvPr id="3" name="グループ化 2">
              <a:extLst>
                <a:ext uri="{FF2B5EF4-FFF2-40B4-BE49-F238E27FC236}">
                  <a16:creationId xmlns:a16="http://schemas.microsoft.com/office/drawing/2014/main" id="{A907005B-71D2-53DF-B6AA-6E50CE9EF830}"/>
                </a:ext>
              </a:extLst>
            </p:cNvPr>
            <p:cNvGrpSpPr/>
            <p:nvPr/>
          </p:nvGrpSpPr>
          <p:grpSpPr>
            <a:xfrm>
              <a:off x="2951391" y="1221263"/>
              <a:ext cx="2030342" cy="1771248"/>
              <a:chOff x="2951391" y="1221263"/>
              <a:chExt cx="2030342" cy="1771248"/>
            </a:xfrm>
          </p:grpSpPr>
          <p:sp>
            <p:nvSpPr>
              <p:cNvPr id="5" name="円/楕円 126">
                <a:extLst>
                  <a:ext uri="{FF2B5EF4-FFF2-40B4-BE49-F238E27FC236}">
                    <a16:creationId xmlns:a16="http://schemas.microsoft.com/office/drawing/2014/main" id="{8FC63C83-9109-B2F5-19D1-33FF4CB2CE2D}"/>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2100" kern="0">
                  <a:solidFill>
                    <a:prstClr val="white"/>
                  </a:solidFill>
                  <a:latin typeface="Meiryo UI"/>
                  <a:ea typeface="Meiryo UI"/>
                </a:endParaRPr>
              </a:p>
            </p:txBody>
          </p:sp>
          <p:sp>
            <p:nvSpPr>
              <p:cNvPr id="6" name="角丸四角形 127">
                <a:extLst>
                  <a:ext uri="{FF2B5EF4-FFF2-40B4-BE49-F238E27FC236}">
                    <a16:creationId xmlns:a16="http://schemas.microsoft.com/office/drawing/2014/main" id="{158D7C54-B19D-6BD8-C3C9-BFE01B01B622}"/>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algn="ctr" defTabSz="1371805" fontAlgn="auto">
                  <a:spcBef>
                    <a:spcPts val="0"/>
                  </a:spcBef>
                  <a:spcAft>
                    <a:spcPts val="0"/>
                  </a:spcAft>
                </a:pPr>
                <a:r>
                  <a:rPr kumimoji="0" lang="en-US" altLang="ja-JP" sz="3000" b="1" kern="0" dirty="0">
                    <a:solidFill>
                      <a:prstClr val="white"/>
                    </a:solidFill>
                    <a:latin typeface="Calibri"/>
                    <a:ea typeface="Meiryo UI"/>
                  </a:rPr>
                  <a:t>PM</a:t>
                </a:r>
                <a:endParaRPr kumimoji="0" lang="ja-JP" altLang="en-US" sz="3000" b="1" kern="0" dirty="0">
                  <a:solidFill>
                    <a:prstClr val="white"/>
                  </a:solidFill>
                  <a:latin typeface="Calibri"/>
                  <a:ea typeface="Meiryo UI"/>
                </a:endParaRPr>
              </a:p>
            </p:txBody>
          </p:sp>
        </p:grpSp>
        <p:pic>
          <p:nvPicPr>
            <p:cNvPr id="4" name="Picture 2" descr="C:\Users\toa27839.TOA\AppData\Local\Temp\notesEA312D\Bubble_material_noshadow-01.png">
              <a:extLst>
                <a:ext uri="{FF2B5EF4-FFF2-40B4-BE49-F238E27FC236}">
                  <a16:creationId xmlns:a16="http://schemas.microsoft.com/office/drawing/2014/main" id="{4277F6E5-3626-0154-FDE8-F40275DB909D}"/>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29447" y="812240"/>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7" name="円/楕円 96">
            <a:extLst>
              <a:ext uri="{FF2B5EF4-FFF2-40B4-BE49-F238E27FC236}">
                <a16:creationId xmlns:a16="http://schemas.microsoft.com/office/drawing/2014/main" id="{5D91133C-FDC0-B131-D6FD-9C82105BADFA}"/>
              </a:ext>
            </a:extLst>
          </p:cNvPr>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円/楕円 97">
            <a:extLst>
              <a:ext uri="{FF2B5EF4-FFF2-40B4-BE49-F238E27FC236}">
                <a16:creationId xmlns:a16="http://schemas.microsoft.com/office/drawing/2014/main" id="{041F3B3E-DC4D-3C6E-C006-8F5FCC85F7A5}"/>
              </a:ext>
            </a:extLst>
          </p:cNvPr>
          <p:cNvSpPr/>
          <p:nvPr/>
        </p:nvSpPr>
        <p:spPr>
          <a:xfrm>
            <a:off x="771734" y="493116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35" name="表 34">
            <a:extLst>
              <a:ext uri="{FF2B5EF4-FFF2-40B4-BE49-F238E27FC236}">
                <a16:creationId xmlns:a16="http://schemas.microsoft.com/office/drawing/2014/main" id="{BF8D6764-791D-E4E8-1CE6-63A66854BC6D}"/>
              </a:ext>
            </a:extLst>
          </p:cNvPr>
          <p:cNvGraphicFramePr>
            <a:graphicFrameLocks noGrp="1"/>
          </p:cNvGraphicFramePr>
          <p:nvPr>
            <p:extLst>
              <p:ext uri="{D42A27DB-BD31-4B8C-83A1-F6EECF244321}">
                <p14:modId xmlns:p14="http://schemas.microsoft.com/office/powerpoint/2010/main" val="384977824"/>
              </p:ext>
            </p:extLst>
          </p:nvPr>
        </p:nvGraphicFramePr>
        <p:xfrm>
          <a:off x="8232528" y="2215610"/>
          <a:ext cx="5368016" cy="2271035"/>
        </p:xfrm>
        <a:graphic>
          <a:graphicData uri="http://schemas.openxmlformats.org/drawingml/2006/table">
            <a:tbl>
              <a:tblPr firstRow="1" bandRow="1">
                <a:tableStyleId>{5C22544A-7EE6-4342-B048-85BDC9FD1C3A}</a:tableStyleId>
              </a:tblPr>
              <a:tblGrid>
                <a:gridCol w="1146546">
                  <a:extLst>
                    <a:ext uri="{9D8B030D-6E8A-4147-A177-3AD203B41FA5}">
                      <a16:colId xmlns:a16="http://schemas.microsoft.com/office/drawing/2014/main" val="20000"/>
                    </a:ext>
                  </a:extLst>
                </a:gridCol>
                <a:gridCol w="648072">
                  <a:extLst>
                    <a:ext uri="{9D8B030D-6E8A-4147-A177-3AD203B41FA5}">
                      <a16:colId xmlns:a16="http://schemas.microsoft.com/office/drawing/2014/main" val="20001"/>
                    </a:ext>
                  </a:extLst>
                </a:gridCol>
                <a:gridCol w="3573398">
                  <a:extLst>
                    <a:ext uri="{9D8B030D-6E8A-4147-A177-3AD203B41FA5}">
                      <a16:colId xmlns:a16="http://schemas.microsoft.com/office/drawing/2014/main" val="20002"/>
                    </a:ext>
                  </a:extLst>
                </a:gridCol>
              </a:tblGrid>
              <a:tr h="531142">
                <a:tc>
                  <a:txBody>
                    <a:bodyPr/>
                    <a:lstStyle/>
                    <a:p>
                      <a:pPr>
                        <a:lnSpc>
                          <a:spcPts val="1400"/>
                        </a:lnSpc>
                      </a:pPr>
                      <a:r>
                        <a:rPr kumimoji="1" lang="en-US" altLang="ja-JP" sz="1800" b="0" dirty="0">
                          <a:solidFill>
                            <a:schemeClr val="bg1"/>
                          </a:solidFill>
                        </a:rPr>
                        <a:t>Audio </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8ch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400" b="0" dirty="0">
                          <a:solidFill>
                            <a:schemeClr val="tx1"/>
                          </a:solidFill>
                        </a:rPr>
                        <a:t>Common spec</a:t>
                      </a:r>
                    </a:p>
                    <a:p>
                      <a:pPr>
                        <a:lnSpc>
                          <a:spcPts val="1400"/>
                        </a:lnSpc>
                      </a:pPr>
                      <a:r>
                        <a:rPr kumimoji="1" lang="en-US" altLang="ja-JP" sz="1400" b="0" dirty="0">
                          <a:solidFill>
                            <a:schemeClr val="tx1"/>
                          </a:solidFill>
                        </a:rPr>
                        <a:t>    VR on front panel,  DSP: VOX only</a:t>
                      </a:r>
                    </a:p>
                    <a:p>
                      <a:pPr>
                        <a:lnSpc>
                          <a:spcPts val="1400"/>
                        </a:lnSpc>
                      </a:pPr>
                      <a:r>
                        <a:rPr kumimoji="1" lang="en-US" altLang="ja-JP" sz="1400" b="0" dirty="0">
                          <a:solidFill>
                            <a:schemeClr val="tx1"/>
                          </a:solidFill>
                        </a:rPr>
                        <a:t>1*-4ch       *1ch on front 6.3mm, phone </a:t>
                      </a:r>
                    </a:p>
                    <a:p>
                      <a:pPr>
                        <a:lnSpc>
                          <a:spcPts val="1400"/>
                        </a:lnSpc>
                      </a:pPr>
                      <a:r>
                        <a:rPr kumimoji="1" lang="en-US" altLang="ja-JP" sz="1400" b="0" dirty="0">
                          <a:solidFill>
                            <a:schemeClr val="tx1"/>
                          </a:solidFill>
                        </a:rPr>
                        <a:t>    Balanced, Removable,         </a:t>
                      </a:r>
                      <a:r>
                        <a:rPr kumimoji="1" lang="en-US" altLang="ja-JP" sz="1100" b="0" dirty="0">
                          <a:solidFill>
                            <a:schemeClr val="tx1"/>
                          </a:solidFill>
                        </a:rPr>
                        <a:t>* common input</a:t>
                      </a:r>
                      <a:endParaRPr kumimoji="1" lang="en-US" altLang="ja-JP" sz="1400" b="0" dirty="0">
                        <a:solidFill>
                          <a:schemeClr val="tx1"/>
                        </a:solidFill>
                      </a:endParaRPr>
                    </a:p>
                    <a:p>
                      <a:pPr>
                        <a:lnSpc>
                          <a:spcPts val="1400"/>
                        </a:lnSpc>
                      </a:pPr>
                      <a:r>
                        <a:rPr kumimoji="1" lang="en-US" altLang="ja-JP" sz="1400" b="0" dirty="0">
                          <a:solidFill>
                            <a:schemeClr val="tx1"/>
                          </a:solidFill>
                        </a:rPr>
                        <a:t>    Gain: 0dB,-20dB,-40dB,-60dB selectable</a:t>
                      </a:r>
                    </a:p>
                    <a:p>
                      <a:pPr>
                        <a:lnSpc>
                          <a:spcPts val="1400"/>
                        </a:lnSpc>
                      </a:pPr>
                      <a:r>
                        <a:rPr kumimoji="1" lang="en-US" altLang="ja-JP" sz="1400" b="0" dirty="0">
                          <a:solidFill>
                            <a:schemeClr val="tx1"/>
                          </a:solidFill>
                        </a:rPr>
                        <a:t>5-6ch</a:t>
                      </a:r>
                    </a:p>
                    <a:p>
                      <a:pPr>
                        <a:lnSpc>
                          <a:spcPts val="1400"/>
                        </a:lnSpc>
                      </a:pPr>
                      <a:r>
                        <a:rPr kumimoji="1" lang="en-US" altLang="ja-JP" sz="1400" b="0" dirty="0">
                          <a:solidFill>
                            <a:schemeClr val="tx1"/>
                          </a:solidFill>
                        </a:rPr>
                        <a:t>    Unbalanced, Removable, Gain: -20dB</a:t>
                      </a:r>
                    </a:p>
                    <a:p>
                      <a:pPr>
                        <a:lnSpc>
                          <a:spcPts val="1400"/>
                        </a:lnSpc>
                      </a:pPr>
                      <a:r>
                        <a:rPr kumimoji="1" lang="en-US" altLang="ja-JP" sz="1400" b="0" dirty="0">
                          <a:solidFill>
                            <a:schemeClr val="tx1"/>
                          </a:solidFill>
                        </a:rPr>
                        <a:t>7-8ch</a:t>
                      </a:r>
                    </a:p>
                    <a:p>
                      <a:pPr>
                        <a:lnSpc>
                          <a:spcPts val="1400"/>
                        </a:lnSpc>
                      </a:pPr>
                      <a:r>
                        <a:rPr kumimoji="1" lang="en-US" altLang="ja-JP" sz="1400" b="0" dirty="0">
                          <a:solidFill>
                            <a:schemeClr val="tx1"/>
                          </a:solidFill>
                        </a:rPr>
                        <a:t>    Unbalanced, Removable, Gain: 0dB </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531142">
                <a:tc>
                  <a:txBody>
                    <a:bodyPr/>
                    <a:lstStyle/>
                    <a:p>
                      <a:pPr>
                        <a:lnSpc>
                          <a:spcPts val="1400"/>
                        </a:lnSpc>
                      </a:pPr>
                      <a:r>
                        <a:rPr kumimoji="1" lang="en-US" altLang="ja-JP" sz="1800" b="0" dirty="0">
                          <a:solidFill>
                            <a:schemeClr val="bg1"/>
                          </a:solidFill>
                        </a:rPr>
                        <a:t>Unicast</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7ch</a:t>
                      </a:r>
                      <a:endParaRPr kumimoji="1" lang="ja-JP" altLang="en-US" sz="18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400" b="0" dirty="0">
                          <a:solidFill>
                            <a:schemeClr val="tx1"/>
                          </a:solidFill>
                        </a:rPr>
                        <a:t>Receives unicast broadcasts sent by PMs installed in other NWs.</a:t>
                      </a:r>
                      <a:endParaRPr kumimoji="1" lang="ja-JP" altLang="en-US" sz="1400" b="0" dirty="0">
                        <a:solidFill>
                          <a:schemeClr val="tx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575429271"/>
                  </a:ext>
                </a:extLst>
              </a:tr>
            </a:tbl>
          </a:graphicData>
        </a:graphic>
      </p:graphicFrame>
      <p:sp>
        <p:nvSpPr>
          <p:cNvPr id="36" name="正方形/長方形 35">
            <a:extLst>
              <a:ext uri="{FF2B5EF4-FFF2-40B4-BE49-F238E27FC236}">
                <a16:creationId xmlns:a16="http://schemas.microsoft.com/office/drawing/2014/main" id="{2322DC15-2F1E-CDBE-13F2-B61D9827CE21}"/>
              </a:ext>
            </a:extLst>
          </p:cNvPr>
          <p:cNvSpPr/>
          <p:nvPr/>
        </p:nvSpPr>
        <p:spPr>
          <a:xfrm>
            <a:off x="8215538" y="1770980"/>
            <a:ext cx="1597928" cy="461693"/>
          </a:xfrm>
          <a:prstGeom prst="rect">
            <a:avLst/>
          </a:prstGeom>
        </p:spPr>
        <p:txBody>
          <a:bodyPr wrap="none" lIns="137187" tIns="68594" rIns="137187" bIns="68594">
            <a:spAutoFit/>
          </a:bodyPr>
          <a:lstStyle/>
          <a:p>
            <a:r>
              <a:rPr lang="en-US" altLang="ja-JP" sz="2100" b="1" dirty="0">
                <a:solidFill>
                  <a:srgbClr val="5F5F5F"/>
                </a:solidFill>
                <a:latin typeface="Calibri"/>
                <a:cs typeface="Consolas" panose="020B0609020204030204" pitchFamily="49" charset="0"/>
              </a:rPr>
              <a:t>Audio Input</a:t>
            </a:r>
            <a:endParaRPr lang="ja-JP" altLang="en-US" b="1" dirty="0"/>
          </a:p>
        </p:txBody>
      </p:sp>
      <p:sp>
        <p:nvSpPr>
          <p:cNvPr id="38" name="正方形/長方形 37">
            <a:extLst>
              <a:ext uri="{FF2B5EF4-FFF2-40B4-BE49-F238E27FC236}">
                <a16:creationId xmlns:a16="http://schemas.microsoft.com/office/drawing/2014/main" id="{46C7650D-E786-E966-9E55-8985F0BF51AD}"/>
              </a:ext>
            </a:extLst>
          </p:cNvPr>
          <p:cNvSpPr/>
          <p:nvPr/>
        </p:nvSpPr>
        <p:spPr>
          <a:xfrm>
            <a:off x="8231298" y="5136306"/>
            <a:ext cx="1801510" cy="461693"/>
          </a:xfrm>
          <a:prstGeom prst="rect">
            <a:avLst/>
          </a:prstGeom>
        </p:spPr>
        <p:txBody>
          <a:bodyPr wrap="none" lIns="137187" tIns="68594" rIns="137187" bIns="68594">
            <a:spAutoFit/>
          </a:bodyPr>
          <a:lstStyle/>
          <a:p>
            <a:r>
              <a:rPr lang="en-US" altLang="ja-JP" sz="2100" b="1" dirty="0">
                <a:solidFill>
                  <a:srgbClr val="5F5F5F"/>
                </a:solidFill>
                <a:latin typeface="Calibri"/>
                <a:cs typeface="Consolas" panose="020B0609020204030204" pitchFamily="49" charset="0"/>
              </a:rPr>
              <a:t>Audio Output</a:t>
            </a:r>
            <a:endParaRPr lang="ja-JP" altLang="en-US" b="1" dirty="0"/>
          </a:p>
        </p:txBody>
      </p:sp>
      <p:grpSp>
        <p:nvGrpSpPr>
          <p:cNvPr id="60" name="グループ化 59">
            <a:extLst>
              <a:ext uri="{FF2B5EF4-FFF2-40B4-BE49-F238E27FC236}">
                <a16:creationId xmlns:a16="http://schemas.microsoft.com/office/drawing/2014/main" id="{9DABB4AF-8770-9212-B285-0C7442A0B181}"/>
              </a:ext>
            </a:extLst>
          </p:cNvPr>
          <p:cNvGrpSpPr/>
          <p:nvPr/>
        </p:nvGrpSpPr>
        <p:grpSpPr>
          <a:xfrm>
            <a:off x="2466306" y="5731420"/>
            <a:ext cx="5013273" cy="1475466"/>
            <a:chOff x="1344958" y="5226341"/>
            <a:chExt cx="7339933" cy="2160230"/>
          </a:xfrm>
        </p:grpSpPr>
        <p:pic>
          <p:nvPicPr>
            <p:cNvPr id="1028" name="Picture 4" descr="VX-3000 Series | Products | TOA">
              <a:extLst>
                <a:ext uri="{FF2B5EF4-FFF2-40B4-BE49-F238E27FC236}">
                  <a16:creationId xmlns:a16="http://schemas.microsoft.com/office/drawing/2014/main" id="{1FD05BBF-E6D6-9417-A70E-43BE42BDC3E1}"/>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44958" y="5226341"/>
              <a:ext cx="7339933" cy="1353993"/>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VX-3000PM | TOA">
              <a:extLst>
                <a:ext uri="{FF2B5EF4-FFF2-40B4-BE49-F238E27FC236}">
                  <a16:creationId xmlns:a16="http://schemas.microsoft.com/office/drawing/2014/main" id="{BF010B64-A830-9F57-611A-C56A5010F223}"/>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873" t="18684" r="3139" b="19196"/>
            <a:stretch/>
          </p:blipFill>
          <p:spPr bwMode="auto">
            <a:xfrm>
              <a:off x="1888123" y="6513511"/>
              <a:ext cx="6266815" cy="873060"/>
            </a:xfrm>
            <a:prstGeom prst="rect">
              <a:avLst/>
            </a:prstGeom>
            <a:noFill/>
            <a:extLst>
              <a:ext uri="{909E8E84-426E-40DD-AFC4-6F175D3DCCD1}">
                <a14:hiddenFill xmlns:a14="http://schemas.microsoft.com/office/drawing/2010/main">
                  <a:solidFill>
                    <a:srgbClr val="FFFFFF"/>
                  </a:solidFill>
                </a14:hiddenFill>
              </a:ext>
            </a:extLst>
          </p:spPr>
        </p:pic>
      </p:grpSp>
      <p:pic>
        <p:nvPicPr>
          <p:cNvPr id="46" name="Picture 2">
            <a:extLst>
              <a:ext uri="{FF2B5EF4-FFF2-40B4-BE49-F238E27FC236}">
                <a16:creationId xmlns:a16="http://schemas.microsoft.com/office/drawing/2014/main" id="{8EA9C745-CC29-B5CD-DD11-971DCB242BB8}"/>
              </a:ext>
            </a:extLst>
          </p:cNvPr>
          <p:cNvPicPr>
            <a:picLocks noChangeAspect="1" noChangeArrowheads="1"/>
          </p:cNvPicPr>
          <p:nvPr/>
        </p:nvPicPr>
        <p:blipFill>
          <a:blip r:embed="rId5" cstate="print">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a:stretch>
            <a:fillRect/>
          </a:stretch>
        </p:blipFill>
        <p:spPr bwMode="auto">
          <a:xfrm>
            <a:off x="3991118" y="1427649"/>
            <a:ext cx="917956" cy="3179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7" name="図 46">
            <a:extLst>
              <a:ext uri="{FF2B5EF4-FFF2-40B4-BE49-F238E27FC236}">
                <a16:creationId xmlns:a16="http://schemas.microsoft.com/office/drawing/2014/main" id="{51CD4D6A-85AB-0A97-DDF8-80B4F6919DE4}"/>
              </a:ext>
            </a:extLst>
          </p:cNvPr>
          <p:cNvPicPr>
            <a:picLocks noChangeAspect="1"/>
          </p:cNvPicPr>
          <p:nvPr/>
        </p:nvPicPr>
        <p:blipFill>
          <a:blip r:embed="rId6">
            <a:clrChange>
              <a:clrFrom>
                <a:srgbClr val="FFFFFF"/>
              </a:clrFrom>
              <a:clrTo>
                <a:srgbClr val="FFFFFF">
                  <a:alpha val="0"/>
                </a:srgbClr>
              </a:clrTo>
            </a:clrChange>
          </a:blip>
          <a:stretch>
            <a:fillRect/>
          </a:stretch>
        </p:blipFill>
        <p:spPr>
          <a:xfrm>
            <a:off x="4983264" y="1586639"/>
            <a:ext cx="946618" cy="175198"/>
          </a:xfrm>
          <a:prstGeom prst="rect">
            <a:avLst/>
          </a:prstGeom>
        </p:spPr>
      </p:pic>
      <p:grpSp>
        <p:nvGrpSpPr>
          <p:cNvPr id="48" name="グループ化 47">
            <a:extLst>
              <a:ext uri="{FF2B5EF4-FFF2-40B4-BE49-F238E27FC236}">
                <a16:creationId xmlns:a16="http://schemas.microsoft.com/office/drawing/2014/main" id="{AAB09194-71D8-2109-730A-7A5E52983BDB}"/>
              </a:ext>
            </a:extLst>
          </p:cNvPr>
          <p:cNvGrpSpPr/>
          <p:nvPr/>
        </p:nvGrpSpPr>
        <p:grpSpPr>
          <a:xfrm>
            <a:off x="3959004" y="1729165"/>
            <a:ext cx="1997242" cy="107408"/>
            <a:chOff x="2949456" y="3722072"/>
            <a:chExt cx="1997242" cy="107408"/>
          </a:xfrm>
        </p:grpSpPr>
        <p:sp>
          <p:nvSpPr>
            <p:cNvPr id="49" name="フリーフォーム: 図形 48">
              <a:extLst>
                <a:ext uri="{FF2B5EF4-FFF2-40B4-BE49-F238E27FC236}">
                  <a16:creationId xmlns:a16="http://schemas.microsoft.com/office/drawing/2014/main" id="{222120B6-0CDE-AE8B-209F-BCD1AB5BA139}"/>
                </a:ext>
              </a:extLst>
            </p:cNvPr>
            <p:cNvSpPr/>
            <p:nvPr/>
          </p:nvSpPr>
          <p:spPr>
            <a:xfrm>
              <a:off x="2949456" y="3829480"/>
              <a:ext cx="1997242" cy="0"/>
            </a:xfrm>
            <a:custGeom>
              <a:avLst/>
              <a:gdLst>
                <a:gd name="connsiteX0" fmla="*/ 0 w 1997242"/>
                <a:gd name="connsiteY0" fmla="*/ 0 h 0"/>
                <a:gd name="connsiteX1" fmla="*/ 1997242 w 1997242"/>
                <a:gd name="connsiteY1" fmla="*/ 0 h 0"/>
              </a:gdLst>
              <a:ahLst/>
              <a:cxnLst>
                <a:cxn ang="0">
                  <a:pos x="connsiteX0" y="connsiteY0"/>
                </a:cxn>
                <a:cxn ang="0">
                  <a:pos x="connsiteX1" y="connsiteY1"/>
                </a:cxn>
              </a:cxnLst>
              <a:rect l="l" t="t" r="r" b="b"/>
              <a:pathLst>
                <a:path w="1997242">
                  <a:moveTo>
                    <a:pt x="0" y="0"/>
                  </a:moveTo>
                  <a:lnTo>
                    <a:pt x="1997242"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図形 49">
              <a:extLst>
                <a:ext uri="{FF2B5EF4-FFF2-40B4-BE49-F238E27FC236}">
                  <a16:creationId xmlns:a16="http://schemas.microsoft.com/office/drawing/2014/main" id="{58E2C044-E4C7-B1D4-C29B-852358514C6B}"/>
                </a:ext>
              </a:extLst>
            </p:cNvPr>
            <p:cNvSpPr/>
            <p:nvPr/>
          </p:nvSpPr>
          <p:spPr>
            <a:xfrm>
              <a:off x="3719477" y="3729789"/>
              <a:ext cx="0" cy="99691"/>
            </a:xfrm>
            <a:custGeom>
              <a:avLst/>
              <a:gdLst>
                <a:gd name="connsiteX0" fmla="*/ 0 w 0"/>
                <a:gd name="connsiteY0" fmla="*/ 99691 h 99691"/>
                <a:gd name="connsiteX1" fmla="*/ 0 w 0"/>
                <a:gd name="connsiteY1" fmla="*/ 0 h 99691"/>
              </a:gdLst>
              <a:ahLst/>
              <a:cxnLst>
                <a:cxn ang="0">
                  <a:pos x="connsiteX0" y="connsiteY0"/>
                </a:cxn>
                <a:cxn ang="0">
                  <a:pos x="connsiteX1" y="connsiteY1"/>
                </a:cxn>
              </a:cxnLst>
              <a:rect l="l" t="t" r="r" b="b"/>
              <a:pathLst>
                <a:path h="99691">
                  <a:moveTo>
                    <a:pt x="0" y="99691"/>
                  </a:moveTo>
                  <a:lnTo>
                    <a:pt x="0"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フリーフォーム: 図形 50">
              <a:extLst>
                <a:ext uri="{FF2B5EF4-FFF2-40B4-BE49-F238E27FC236}">
                  <a16:creationId xmlns:a16="http://schemas.microsoft.com/office/drawing/2014/main" id="{0A3B8D5E-686A-A9C6-3FE1-8A9ACC788489}"/>
                </a:ext>
              </a:extLst>
            </p:cNvPr>
            <p:cNvSpPr/>
            <p:nvPr/>
          </p:nvSpPr>
          <p:spPr>
            <a:xfrm>
              <a:off x="4770562" y="3722072"/>
              <a:ext cx="0" cy="99691"/>
            </a:xfrm>
            <a:custGeom>
              <a:avLst/>
              <a:gdLst>
                <a:gd name="connsiteX0" fmla="*/ 0 w 0"/>
                <a:gd name="connsiteY0" fmla="*/ 99691 h 99691"/>
                <a:gd name="connsiteX1" fmla="*/ 0 w 0"/>
                <a:gd name="connsiteY1" fmla="*/ 0 h 99691"/>
              </a:gdLst>
              <a:ahLst/>
              <a:cxnLst>
                <a:cxn ang="0">
                  <a:pos x="connsiteX0" y="connsiteY0"/>
                </a:cxn>
                <a:cxn ang="0">
                  <a:pos x="connsiteX1" y="connsiteY1"/>
                </a:cxn>
              </a:cxnLst>
              <a:rect l="l" t="t" r="r" b="b"/>
              <a:pathLst>
                <a:path h="99691">
                  <a:moveTo>
                    <a:pt x="0" y="99691"/>
                  </a:moveTo>
                  <a:lnTo>
                    <a:pt x="0"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正方形/長方形 51">
              <a:extLst>
                <a:ext uri="{FF2B5EF4-FFF2-40B4-BE49-F238E27FC236}">
                  <a16:creationId xmlns:a16="http://schemas.microsoft.com/office/drawing/2014/main" id="{BF98A138-FD59-5B3E-4CF8-90893E9BE972}"/>
                </a:ext>
              </a:extLst>
            </p:cNvPr>
            <p:cNvSpPr/>
            <p:nvPr/>
          </p:nvSpPr>
          <p:spPr>
            <a:xfrm>
              <a:off x="3854161" y="3729430"/>
              <a:ext cx="668361" cy="92333"/>
            </a:xfrm>
            <a:prstGeom prst="rect">
              <a:avLst/>
            </a:prstGeom>
          </p:spPr>
          <p:txBody>
            <a:bodyPr wrap="square" lIns="0" tIns="0" rIns="0" bIns="0">
              <a:spAutoFit/>
            </a:bodyPr>
            <a:lstStyle/>
            <a:p>
              <a:r>
                <a:rPr lang="en-US" altLang="ja-JP" sz="600" dirty="0">
                  <a:solidFill>
                    <a:srgbClr val="934BC9"/>
                  </a:solidFill>
                  <a:latin typeface="Calibri"/>
                </a:rPr>
                <a:t>VX link</a:t>
              </a:r>
              <a:endParaRPr lang="ja-JP" altLang="en-US" sz="400" dirty="0">
                <a:solidFill>
                  <a:srgbClr val="934BC9"/>
                </a:solidFill>
                <a:latin typeface="Calibri"/>
              </a:endParaRPr>
            </a:p>
          </p:txBody>
        </p:sp>
      </p:grpSp>
      <p:sp>
        <p:nvSpPr>
          <p:cNvPr id="59" name="正方形/長方形 58">
            <a:extLst>
              <a:ext uri="{FF2B5EF4-FFF2-40B4-BE49-F238E27FC236}">
                <a16:creationId xmlns:a16="http://schemas.microsoft.com/office/drawing/2014/main" id="{E75D3C87-2DA6-DA05-6306-23BB3FB52937}"/>
              </a:ext>
            </a:extLst>
          </p:cNvPr>
          <p:cNvSpPr/>
          <p:nvPr/>
        </p:nvSpPr>
        <p:spPr>
          <a:xfrm>
            <a:off x="8110369" y="4408369"/>
            <a:ext cx="5490173" cy="569415"/>
          </a:xfrm>
          <a:prstGeom prst="rect">
            <a:avLst/>
          </a:prstGeom>
        </p:spPr>
        <p:txBody>
          <a:bodyPr wrap="square" lIns="137187" tIns="68594" rIns="137187" bIns="68594">
            <a:spAutoFit/>
          </a:bodyPr>
          <a:lstStyle/>
          <a:p>
            <a:pPr defTabSz="7682880" fontAlgn="auto">
              <a:spcBef>
                <a:spcPts val="0"/>
              </a:spcBef>
              <a:spcAft>
                <a:spcPts val="0"/>
              </a:spcAft>
            </a:pPr>
            <a:r>
              <a:rPr lang="en-US" altLang="ja-JP" sz="1400" dirty="0">
                <a:solidFill>
                  <a:prstClr val="black"/>
                </a:solidFill>
                <a:latin typeface="Calibri"/>
                <a:ea typeface="ＭＳ Ｐゴシック"/>
              </a:rPr>
              <a:t>The MIX function is the same as that of the frame. </a:t>
            </a:r>
          </a:p>
          <a:p>
            <a:pPr defTabSz="7682880" fontAlgn="auto">
              <a:spcBef>
                <a:spcPts val="0"/>
              </a:spcBef>
              <a:spcAft>
                <a:spcPts val="0"/>
              </a:spcAft>
            </a:pPr>
            <a:r>
              <a:rPr lang="en-US" altLang="ja-JP" sz="1400" dirty="0">
                <a:solidFill>
                  <a:prstClr val="black"/>
                </a:solidFill>
                <a:latin typeface="Calibri"/>
                <a:ea typeface="ＭＳ Ｐゴシック"/>
              </a:rPr>
              <a:t>See Frame Audio in this material.  </a:t>
            </a:r>
            <a:r>
              <a:rPr lang="en-US" altLang="ja-JP" sz="1400" dirty="0">
                <a:solidFill>
                  <a:srgbClr val="0000CC"/>
                </a:solidFill>
                <a:latin typeface="Calibri"/>
                <a:ea typeface="ＭＳ Ｐゴシック"/>
                <a:hlinkClick r:id="rId7" action="ppaction://hlinksldjump">
                  <a:extLst>
                    <a:ext uri="{A12FA001-AC4F-418D-AE19-62706E023703}">
                      <ahyp:hlinkClr xmlns:ahyp="http://schemas.microsoft.com/office/drawing/2018/hyperlinkcolor" val="tx"/>
                    </a:ext>
                  </a:extLst>
                </a:hlinkClick>
              </a:rPr>
              <a:t>JUNP &gt;&gt;</a:t>
            </a:r>
            <a:endParaRPr lang="ja-JP" altLang="en-US" sz="1400" dirty="0">
              <a:solidFill>
                <a:srgbClr val="0000CC"/>
              </a:solidFill>
              <a:latin typeface="Calibri"/>
              <a:ea typeface="ＭＳ Ｐゴシック"/>
            </a:endParaRPr>
          </a:p>
        </p:txBody>
      </p:sp>
      <p:sp>
        <p:nvSpPr>
          <p:cNvPr id="61" name="正方形/長方形 60">
            <a:extLst>
              <a:ext uri="{FF2B5EF4-FFF2-40B4-BE49-F238E27FC236}">
                <a16:creationId xmlns:a16="http://schemas.microsoft.com/office/drawing/2014/main" id="{FE1BF42C-BE96-D831-6E01-51A30FBCFCCE}"/>
              </a:ext>
            </a:extLst>
          </p:cNvPr>
          <p:cNvSpPr/>
          <p:nvPr/>
        </p:nvSpPr>
        <p:spPr>
          <a:xfrm>
            <a:off x="5579508" y="28693"/>
            <a:ext cx="4348379" cy="831315"/>
          </a:xfrm>
          <a:prstGeom prst="rect">
            <a:avLst/>
          </a:prstGeom>
        </p:spPr>
        <p:txBody>
          <a:bodyPr wrap="none" lIns="91436" tIns="45717" rIns="91436" bIns="45717">
            <a:spAutoFit/>
          </a:bodyPr>
          <a:lstStyle/>
          <a:p>
            <a:r>
              <a:rPr lang="en-US" altLang="ja-JP" sz="4800" b="1" spc="450" dirty="0">
                <a:solidFill>
                  <a:srgbClr val="FFFFFF">
                    <a:lumMod val="50000"/>
                  </a:srgbClr>
                </a:solidFill>
                <a:effectLst>
                  <a:outerShdw blurRad="50800" dist="38100" dir="8100000" algn="tr" rotWithShape="0">
                    <a:prstClr val="black">
                      <a:alpha val="40000"/>
                    </a:prstClr>
                  </a:outerShdw>
                </a:effectLst>
                <a:latin typeface="Calibri"/>
                <a:ea typeface="メイリオ" panose="020B0604030504040204" pitchFamily="50" charset="-128"/>
                <a:cs typeface="メイリオ" panose="020B0604030504040204" pitchFamily="50" charset="-128"/>
              </a:rPr>
              <a:t>System detail</a:t>
            </a:r>
            <a:endParaRPr lang="ja-JP" altLang="en-US" sz="1400" dirty="0">
              <a:solidFill>
                <a:srgbClr val="5F5F5F"/>
              </a:solidFill>
              <a:latin typeface="Calibri"/>
            </a:endParaRPr>
          </a:p>
        </p:txBody>
      </p:sp>
      <p:sp>
        <p:nvSpPr>
          <p:cNvPr id="62" name="正方形/長方形 61">
            <a:extLst>
              <a:ext uri="{FF2B5EF4-FFF2-40B4-BE49-F238E27FC236}">
                <a16:creationId xmlns:a16="http://schemas.microsoft.com/office/drawing/2014/main" id="{15D804A8-8AA8-8BDC-15AD-BBFA1EC1B2A4}"/>
              </a:ext>
            </a:extLst>
          </p:cNvPr>
          <p:cNvSpPr/>
          <p:nvPr/>
        </p:nvSpPr>
        <p:spPr>
          <a:xfrm>
            <a:off x="5351084" y="975556"/>
            <a:ext cx="5108109" cy="554202"/>
          </a:xfrm>
          <a:prstGeom prst="rect">
            <a:avLst/>
          </a:prstGeom>
        </p:spPr>
        <p:txBody>
          <a:bodyPr wrap="square" lIns="91436" tIns="45717" rIns="91436" bIns="45717">
            <a:spAutoFit/>
          </a:bodyPr>
          <a:lstStyle/>
          <a:p>
            <a:r>
              <a:rPr lang="en-US" altLang="ja-JP" sz="3000" b="1" dirty="0">
                <a:solidFill>
                  <a:srgbClr val="F79646">
                    <a:lumMod val="75000"/>
                  </a:srgbClr>
                </a:solidFill>
                <a:latin typeface="Calibri"/>
                <a:ea typeface="メイリオ" panose="020B0604030504040204" pitchFamily="50" charset="-128"/>
                <a:cs typeface="メイリオ" panose="020B0604030504040204" pitchFamily="50" charset="-128"/>
              </a:rPr>
              <a:t>Preamp Matrix Panel</a:t>
            </a:r>
            <a:endParaRPr lang="ja-JP" altLang="en-US" sz="3000" dirty="0">
              <a:solidFill>
                <a:srgbClr val="F79646">
                  <a:lumMod val="75000"/>
                </a:srgbClr>
              </a:solidFill>
              <a:latin typeface="Calibri"/>
            </a:endParaRPr>
          </a:p>
        </p:txBody>
      </p:sp>
      <p:sp>
        <p:nvSpPr>
          <p:cNvPr id="63" name="フリーフォーム: 図形 62">
            <a:extLst>
              <a:ext uri="{FF2B5EF4-FFF2-40B4-BE49-F238E27FC236}">
                <a16:creationId xmlns:a16="http://schemas.microsoft.com/office/drawing/2014/main" id="{D0D255ED-88C5-2D3C-403E-CEF361593C04}"/>
              </a:ext>
            </a:extLst>
          </p:cNvPr>
          <p:cNvSpPr/>
          <p:nvPr/>
        </p:nvSpPr>
        <p:spPr>
          <a:xfrm>
            <a:off x="10138299" y="7279100"/>
            <a:ext cx="1384917" cy="0"/>
          </a:xfrm>
          <a:custGeom>
            <a:avLst/>
            <a:gdLst>
              <a:gd name="connsiteX0" fmla="*/ 0 w 1384917"/>
              <a:gd name="connsiteY0" fmla="*/ 0 h 0"/>
              <a:gd name="connsiteX1" fmla="*/ 1384917 w 1384917"/>
              <a:gd name="connsiteY1" fmla="*/ 0 h 0"/>
            </a:gdLst>
            <a:ahLst/>
            <a:cxnLst>
              <a:cxn ang="0">
                <a:pos x="connsiteX0" y="connsiteY0"/>
              </a:cxn>
              <a:cxn ang="0">
                <a:pos x="connsiteX1" y="connsiteY1"/>
              </a:cxn>
            </a:cxnLst>
            <a:rect l="l" t="t" r="r" b="b"/>
            <a:pathLst>
              <a:path w="1384917">
                <a:moveTo>
                  <a:pt x="0" y="0"/>
                </a:moveTo>
                <a:lnTo>
                  <a:pt x="1384917" y="0"/>
                </a:lnTo>
              </a:path>
            </a:pathLst>
          </a:custGeom>
          <a:noFill/>
          <a:ln>
            <a:solidFill>
              <a:srgbClr val="934BC9"/>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4" name="フリーフォーム: 図形 1023">
            <a:extLst>
              <a:ext uri="{FF2B5EF4-FFF2-40B4-BE49-F238E27FC236}">
                <a16:creationId xmlns:a16="http://schemas.microsoft.com/office/drawing/2014/main" id="{2739FE2B-4F3A-6C9F-19E7-CC323CB75DD6}"/>
              </a:ext>
            </a:extLst>
          </p:cNvPr>
          <p:cNvSpPr/>
          <p:nvPr/>
        </p:nvSpPr>
        <p:spPr>
          <a:xfrm>
            <a:off x="6498755" y="7188436"/>
            <a:ext cx="3976896" cy="171152"/>
          </a:xfrm>
          <a:custGeom>
            <a:avLst/>
            <a:gdLst>
              <a:gd name="connsiteX0" fmla="*/ 0 w 3604333"/>
              <a:gd name="connsiteY0" fmla="*/ 0 h 177553"/>
              <a:gd name="connsiteX1" fmla="*/ 0 w 3604333"/>
              <a:gd name="connsiteY1" fmla="*/ 177553 h 177553"/>
              <a:gd name="connsiteX2" fmla="*/ 3604333 w 3604333"/>
              <a:gd name="connsiteY2" fmla="*/ 177553 h 177553"/>
              <a:gd name="connsiteX3" fmla="*/ 3604333 w 3604333"/>
              <a:gd name="connsiteY3" fmla="*/ 97654 h 177553"/>
            </a:gdLst>
            <a:ahLst/>
            <a:cxnLst>
              <a:cxn ang="0">
                <a:pos x="connsiteX0" y="connsiteY0"/>
              </a:cxn>
              <a:cxn ang="0">
                <a:pos x="connsiteX1" y="connsiteY1"/>
              </a:cxn>
              <a:cxn ang="0">
                <a:pos x="connsiteX2" y="connsiteY2"/>
              </a:cxn>
              <a:cxn ang="0">
                <a:pos x="connsiteX3" y="connsiteY3"/>
              </a:cxn>
            </a:cxnLst>
            <a:rect l="l" t="t" r="r" b="b"/>
            <a:pathLst>
              <a:path w="3604333" h="177553">
                <a:moveTo>
                  <a:pt x="0" y="0"/>
                </a:moveTo>
                <a:lnTo>
                  <a:pt x="0" y="177553"/>
                </a:lnTo>
                <a:lnTo>
                  <a:pt x="3604333" y="177553"/>
                </a:lnTo>
                <a:lnTo>
                  <a:pt x="3604333" y="97654"/>
                </a:lnTo>
              </a:path>
            </a:pathLst>
          </a:custGeom>
          <a:noFill/>
          <a:ln>
            <a:solidFill>
              <a:srgbClr val="934BC9"/>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2" name="グループ化 21">
            <a:extLst>
              <a:ext uri="{FF2B5EF4-FFF2-40B4-BE49-F238E27FC236}">
                <a16:creationId xmlns:a16="http://schemas.microsoft.com/office/drawing/2014/main" id="{4D88FC08-3785-4FDC-39A3-068E7958634C}"/>
              </a:ext>
            </a:extLst>
          </p:cNvPr>
          <p:cNvGrpSpPr/>
          <p:nvPr/>
        </p:nvGrpSpPr>
        <p:grpSpPr>
          <a:xfrm>
            <a:off x="2017921" y="2347044"/>
            <a:ext cx="6119577" cy="2952328"/>
            <a:chOff x="2017921" y="2347044"/>
            <a:chExt cx="6119577" cy="2952328"/>
          </a:xfrm>
        </p:grpSpPr>
        <p:sp>
          <p:nvSpPr>
            <p:cNvPr id="10" name="正方形/長方形 9">
              <a:extLst>
                <a:ext uri="{FF2B5EF4-FFF2-40B4-BE49-F238E27FC236}">
                  <a16:creationId xmlns:a16="http://schemas.microsoft.com/office/drawing/2014/main" id="{4448E584-43B2-E536-AC6A-E30B24A130C5}"/>
                </a:ext>
              </a:extLst>
            </p:cNvPr>
            <p:cNvSpPr/>
            <p:nvPr/>
          </p:nvSpPr>
          <p:spPr>
            <a:xfrm>
              <a:off x="3568935" y="2791291"/>
              <a:ext cx="3190126" cy="2508081"/>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defRPr/>
              </a:pPr>
              <a:endParaRPr kumimoji="0" lang="en-US" altLang="ja-JP" sz="2400" b="1" kern="0" dirty="0">
                <a:solidFill>
                  <a:srgbClr val="8064A2"/>
                </a:solidFill>
                <a:latin typeface="Calibri"/>
                <a:ea typeface="ＭＳ Ｐゴシック"/>
              </a:endParaRPr>
            </a:p>
          </p:txBody>
        </p:sp>
        <p:sp>
          <p:nvSpPr>
            <p:cNvPr id="14" name="フリーフォーム 142">
              <a:extLst>
                <a:ext uri="{FF2B5EF4-FFF2-40B4-BE49-F238E27FC236}">
                  <a16:creationId xmlns:a16="http://schemas.microsoft.com/office/drawing/2014/main" id="{5E9A55C3-04D2-24D0-3369-80B2ACCB0EAB}"/>
                </a:ext>
              </a:extLst>
            </p:cNvPr>
            <p:cNvSpPr/>
            <p:nvPr/>
          </p:nvSpPr>
          <p:spPr>
            <a:xfrm>
              <a:off x="3378157" y="3915180"/>
              <a:ext cx="824901" cy="1095446"/>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127000">
              <a:solidFill>
                <a:srgbClr val="F79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54" name="フリーフォーム: 図形 53">
              <a:extLst>
                <a:ext uri="{FF2B5EF4-FFF2-40B4-BE49-F238E27FC236}">
                  <a16:creationId xmlns:a16="http://schemas.microsoft.com/office/drawing/2014/main" id="{7133E8D3-F2A8-43B9-197F-513AF1AEF620}"/>
                </a:ext>
              </a:extLst>
            </p:cNvPr>
            <p:cNvSpPr/>
            <p:nvPr/>
          </p:nvSpPr>
          <p:spPr>
            <a:xfrm flipV="1">
              <a:off x="5043824" y="4331407"/>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127000">
              <a:solidFill>
                <a:srgbClr val="F7964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フリーフォーム: 図形 52">
              <a:extLst>
                <a:ext uri="{FF2B5EF4-FFF2-40B4-BE49-F238E27FC236}">
                  <a16:creationId xmlns:a16="http://schemas.microsoft.com/office/drawing/2014/main" id="{2974E25B-7984-8619-F137-D84351BA6238}"/>
                </a:ext>
              </a:extLst>
            </p:cNvPr>
            <p:cNvSpPr/>
            <p:nvPr/>
          </p:nvSpPr>
          <p:spPr>
            <a:xfrm>
              <a:off x="3786447" y="4874427"/>
              <a:ext cx="3084022" cy="0"/>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127000">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a:extLst>
                <a:ext uri="{FF2B5EF4-FFF2-40B4-BE49-F238E27FC236}">
                  <a16:creationId xmlns:a16="http://schemas.microsoft.com/office/drawing/2014/main" id="{872E4DB5-9861-7F9B-6600-66597F97621A}"/>
                </a:ext>
              </a:extLst>
            </p:cNvPr>
            <p:cNvSpPr/>
            <p:nvPr/>
          </p:nvSpPr>
          <p:spPr>
            <a:xfrm>
              <a:off x="6334230" y="4812535"/>
              <a:ext cx="1708222" cy="461693"/>
            </a:xfrm>
            <a:prstGeom prst="rect">
              <a:avLst/>
            </a:prstGeom>
          </p:spPr>
          <p:txBody>
            <a:bodyPr wrap="squar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VX link out 8ch</a:t>
              </a:r>
              <a:endParaRPr lang="ja-JP" altLang="en-US" sz="2100" dirty="0">
                <a:solidFill>
                  <a:prstClr val="black"/>
                </a:solidFill>
                <a:latin typeface="Calibri"/>
                <a:ea typeface="ＭＳ Ｐゴシック"/>
              </a:endParaRPr>
            </a:p>
          </p:txBody>
        </p:sp>
        <p:sp>
          <p:nvSpPr>
            <p:cNvPr id="11" name="正方形/長方形 10">
              <a:extLst>
                <a:ext uri="{FF2B5EF4-FFF2-40B4-BE49-F238E27FC236}">
                  <a16:creationId xmlns:a16="http://schemas.microsoft.com/office/drawing/2014/main" id="{DBDE98F9-5A15-37D6-56D9-F0D2FE44FCFF}"/>
                </a:ext>
              </a:extLst>
            </p:cNvPr>
            <p:cNvSpPr/>
            <p:nvPr/>
          </p:nvSpPr>
          <p:spPr>
            <a:xfrm>
              <a:off x="2229438" y="2347044"/>
              <a:ext cx="1555865" cy="461693"/>
            </a:xfrm>
            <a:prstGeom prst="rect">
              <a:avLst/>
            </a:prstGeom>
          </p:spPr>
          <p:txBody>
            <a:bodyPr wrap="non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AUDIO IN 8ch</a:t>
              </a:r>
              <a:endParaRPr lang="ja-JP" altLang="en-US" sz="2100" dirty="0">
                <a:solidFill>
                  <a:prstClr val="black"/>
                </a:solidFill>
                <a:latin typeface="Calibri"/>
                <a:ea typeface="ＭＳ Ｐゴシック"/>
              </a:endParaRPr>
            </a:p>
          </p:txBody>
        </p:sp>
        <p:grpSp>
          <p:nvGrpSpPr>
            <p:cNvPr id="17" name="グループ化 16">
              <a:extLst>
                <a:ext uri="{FF2B5EF4-FFF2-40B4-BE49-F238E27FC236}">
                  <a16:creationId xmlns:a16="http://schemas.microsoft.com/office/drawing/2014/main" id="{90DD6D54-6FF1-50DC-1BDF-1D71EA1E4F93}"/>
                </a:ext>
              </a:extLst>
            </p:cNvPr>
            <p:cNvGrpSpPr/>
            <p:nvPr/>
          </p:nvGrpSpPr>
          <p:grpSpPr>
            <a:xfrm>
              <a:off x="3378159" y="2849266"/>
              <a:ext cx="2618292" cy="2127687"/>
              <a:chOff x="3378159" y="2849267"/>
              <a:chExt cx="2618292" cy="2109800"/>
            </a:xfrm>
          </p:grpSpPr>
          <p:grpSp>
            <p:nvGrpSpPr>
              <p:cNvPr id="18" name="グループ化 17">
                <a:extLst>
                  <a:ext uri="{FF2B5EF4-FFF2-40B4-BE49-F238E27FC236}">
                    <a16:creationId xmlns:a16="http://schemas.microsoft.com/office/drawing/2014/main" id="{61217DB6-2343-853F-E131-11420D7CEA1B}"/>
                  </a:ext>
                </a:extLst>
              </p:cNvPr>
              <p:cNvGrpSpPr/>
              <p:nvPr/>
            </p:nvGrpSpPr>
            <p:grpSpPr>
              <a:xfrm>
                <a:off x="3397103" y="2849267"/>
                <a:ext cx="2599348" cy="2109796"/>
                <a:chOff x="1676396" y="2878428"/>
                <a:chExt cx="1732698" cy="1210614"/>
              </a:xfrm>
            </p:grpSpPr>
            <p:sp>
              <p:nvSpPr>
                <p:cNvPr id="19" name="フリーフォーム 2">
                  <a:extLst>
                    <a:ext uri="{FF2B5EF4-FFF2-40B4-BE49-F238E27FC236}">
                      <a16:creationId xmlns:a16="http://schemas.microsoft.com/office/drawing/2014/main" id="{B0A73689-6D59-8792-303D-65F716EDC929}"/>
                    </a:ext>
                  </a:extLst>
                </p:cNvPr>
                <p:cNvSpPr/>
                <p:nvPr/>
              </p:nvSpPr>
              <p:spPr>
                <a:xfrm>
                  <a:off x="1682380" y="2878428"/>
                  <a:ext cx="1726714" cy="1210614"/>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 name="フリーフォーム 99">
                  <a:extLst>
                    <a:ext uri="{FF2B5EF4-FFF2-40B4-BE49-F238E27FC236}">
                      <a16:creationId xmlns:a16="http://schemas.microsoft.com/office/drawing/2014/main" id="{1BBC6A9E-05DE-C7BC-4426-0C6CC6CD60DB}"/>
                    </a:ext>
                  </a:extLst>
                </p:cNvPr>
                <p:cNvSpPr/>
                <p:nvPr/>
              </p:nvSpPr>
              <p:spPr>
                <a:xfrm>
                  <a:off x="1676396" y="2951106"/>
                  <a:ext cx="1650919" cy="113793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23" name="グループ化 22">
                <a:extLst>
                  <a:ext uri="{FF2B5EF4-FFF2-40B4-BE49-F238E27FC236}">
                    <a16:creationId xmlns:a16="http://schemas.microsoft.com/office/drawing/2014/main" id="{16BFF9C5-EBEF-1241-5B55-57E4FEDA6B34}"/>
                  </a:ext>
                </a:extLst>
              </p:cNvPr>
              <p:cNvGrpSpPr/>
              <p:nvPr/>
            </p:nvGrpSpPr>
            <p:grpSpPr>
              <a:xfrm>
                <a:off x="3397104" y="3102095"/>
                <a:ext cx="2349974" cy="1856967"/>
                <a:chOff x="1687754" y="3046911"/>
                <a:chExt cx="1555111" cy="1210614"/>
              </a:xfrm>
            </p:grpSpPr>
            <p:sp>
              <p:nvSpPr>
                <p:cNvPr id="24" name="フリーフォーム 137">
                  <a:extLst>
                    <a:ext uri="{FF2B5EF4-FFF2-40B4-BE49-F238E27FC236}">
                      <a16:creationId xmlns:a16="http://schemas.microsoft.com/office/drawing/2014/main" id="{1903A1C1-7366-CEC2-85EF-B4E8B04DCCB7}"/>
                    </a:ext>
                  </a:extLst>
                </p:cNvPr>
                <p:cNvSpPr/>
                <p:nvPr/>
              </p:nvSpPr>
              <p:spPr>
                <a:xfrm>
                  <a:off x="1693694" y="3046911"/>
                  <a:ext cx="1549171" cy="1210614"/>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5" name="フリーフォーム 138">
                  <a:extLst>
                    <a:ext uri="{FF2B5EF4-FFF2-40B4-BE49-F238E27FC236}">
                      <a16:creationId xmlns:a16="http://schemas.microsoft.com/office/drawing/2014/main" id="{86615958-440D-D071-E2B2-3E1A4313E634}"/>
                    </a:ext>
                  </a:extLst>
                </p:cNvPr>
                <p:cNvSpPr/>
                <p:nvPr/>
              </p:nvSpPr>
              <p:spPr>
                <a:xfrm>
                  <a:off x="1693694" y="3119589"/>
                  <a:ext cx="1485082" cy="113793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6" name="フリーフォーム 139">
                  <a:extLst>
                    <a:ext uri="{FF2B5EF4-FFF2-40B4-BE49-F238E27FC236}">
                      <a16:creationId xmlns:a16="http://schemas.microsoft.com/office/drawing/2014/main" id="{14A4ED76-ECC0-0C4D-A95A-AF1FD6E224BE}"/>
                    </a:ext>
                  </a:extLst>
                </p:cNvPr>
                <p:cNvSpPr/>
                <p:nvPr/>
              </p:nvSpPr>
              <p:spPr>
                <a:xfrm>
                  <a:off x="1693694" y="3185172"/>
                  <a:ext cx="1411255" cy="1072352"/>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7" name="フリーフォーム 140">
                  <a:extLst>
                    <a:ext uri="{FF2B5EF4-FFF2-40B4-BE49-F238E27FC236}">
                      <a16:creationId xmlns:a16="http://schemas.microsoft.com/office/drawing/2014/main" id="{8AA234AF-FD96-D9C3-442D-751B58C11976}"/>
                    </a:ext>
                  </a:extLst>
                </p:cNvPr>
                <p:cNvSpPr/>
                <p:nvPr/>
              </p:nvSpPr>
              <p:spPr>
                <a:xfrm>
                  <a:off x="1687754" y="3257851"/>
                  <a:ext cx="1353105" cy="999674"/>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28" name="グループ化 27">
                <a:extLst>
                  <a:ext uri="{FF2B5EF4-FFF2-40B4-BE49-F238E27FC236}">
                    <a16:creationId xmlns:a16="http://schemas.microsoft.com/office/drawing/2014/main" id="{9AD392CF-39B3-9940-6CAE-362290CA8F01}"/>
                  </a:ext>
                </a:extLst>
              </p:cNvPr>
              <p:cNvGrpSpPr/>
              <p:nvPr/>
            </p:nvGrpSpPr>
            <p:grpSpPr>
              <a:xfrm>
                <a:off x="3378159" y="3558672"/>
                <a:ext cx="1940979" cy="1400395"/>
                <a:chOff x="1543076" y="3351169"/>
                <a:chExt cx="1404362" cy="933212"/>
              </a:xfrm>
            </p:grpSpPr>
            <p:sp>
              <p:nvSpPr>
                <p:cNvPr id="29" name="フリーフォーム 142">
                  <a:extLst>
                    <a:ext uri="{FF2B5EF4-FFF2-40B4-BE49-F238E27FC236}">
                      <a16:creationId xmlns:a16="http://schemas.microsoft.com/office/drawing/2014/main" id="{5B46FCEE-F7AB-8C54-2E8D-BEBD891B5C19}"/>
                    </a:ext>
                  </a:extLst>
                </p:cNvPr>
                <p:cNvSpPr/>
                <p:nvPr/>
              </p:nvSpPr>
              <p:spPr>
                <a:xfrm>
                  <a:off x="1543076" y="3351169"/>
                  <a:ext cx="1404362" cy="933212"/>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30" name="フリーフォーム 143">
                  <a:extLst>
                    <a:ext uri="{FF2B5EF4-FFF2-40B4-BE49-F238E27FC236}">
                      <a16:creationId xmlns:a16="http://schemas.microsoft.com/office/drawing/2014/main" id="{D58E75A1-D946-75EE-582D-D3DAF1058378}"/>
                    </a:ext>
                  </a:extLst>
                </p:cNvPr>
                <p:cNvSpPr/>
                <p:nvPr/>
              </p:nvSpPr>
              <p:spPr>
                <a:xfrm>
                  <a:off x="1549659" y="3441309"/>
                  <a:ext cx="1319508" cy="843070"/>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sp>
          <p:nvSpPr>
            <p:cNvPr id="39" name="角丸四角形 60">
              <a:extLst>
                <a:ext uri="{FF2B5EF4-FFF2-40B4-BE49-F238E27FC236}">
                  <a16:creationId xmlns:a16="http://schemas.microsoft.com/office/drawing/2014/main" id="{62E624AB-1266-CC7D-B482-03DAE0AB6AB9}"/>
                </a:ext>
              </a:extLst>
            </p:cNvPr>
            <p:cNvSpPr/>
            <p:nvPr/>
          </p:nvSpPr>
          <p:spPr>
            <a:xfrm>
              <a:off x="5102709" y="3764958"/>
              <a:ext cx="963997" cy="281829"/>
            </a:xfrm>
            <a:prstGeom prst="roundRect">
              <a:avLst/>
            </a:prstGeom>
            <a:solidFill>
              <a:srgbClr val="00B0F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sz="2100" dirty="0"/>
                <a:t>MIX</a:t>
              </a:r>
              <a:endParaRPr lang="ja-JP" altLang="en-US" sz="2100" dirty="0"/>
            </a:p>
          </p:txBody>
        </p:sp>
        <p:sp>
          <p:nvSpPr>
            <p:cNvPr id="40" name="正方形/長方形 39">
              <a:extLst>
                <a:ext uri="{FF2B5EF4-FFF2-40B4-BE49-F238E27FC236}">
                  <a16:creationId xmlns:a16="http://schemas.microsoft.com/office/drawing/2014/main" id="{9F8423FA-4B0B-15FE-2148-AF3D00B378BB}"/>
                </a:ext>
              </a:extLst>
            </p:cNvPr>
            <p:cNvSpPr/>
            <p:nvPr/>
          </p:nvSpPr>
          <p:spPr>
            <a:xfrm>
              <a:off x="5450190" y="2491060"/>
              <a:ext cx="2132485" cy="415527"/>
            </a:xfrm>
            <a:prstGeom prst="rect">
              <a:avLst/>
            </a:prstGeom>
          </p:spPr>
          <p:txBody>
            <a:bodyPr wrap="square" lIns="137187" tIns="68594" rIns="137187" bIns="68594">
              <a:spAutoFit/>
            </a:bodyPr>
            <a:lstStyle/>
            <a:p>
              <a:pPr defTabSz="7682880" fontAlgn="auto">
                <a:spcBef>
                  <a:spcPts val="0"/>
                </a:spcBef>
                <a:spcAft>
                  <a:spcPts val="0"/>
                </a:spcAft>
              </a:pPr>
              <a:r>
                <a:rPr lang="en-US" altLang="ja-JP" b="1" dirty="0">
                  <a:solidFill>
                    <a:srgbClr val="BA8CDC"/>
                  </a:solidFill>
                  <a:latin typeface="Calibri"/>
                  <a:ea typeface="ＭＳ Ｐゴシック"/>
                </a:rPr>
                <a:t>VX-3000PM</a:t>
              </a:r>
              <a:endParaRPr lang="ja-JP" altLang="en-US" sz="1700" b="1" dirty="0">
                <a:solidFill>
                  <a:srgbClr val="BA8CDC"/>
                </a:solidFill>
                <a:latin typeface="Calibri"/>
                <a:ea typeface="ＭＳ Ｐゴシック"/>
              </a:endParaRPr>
            </a:p>
          </p:txBody>
        </p:sp>
        <p:sp>
          <p:nvSpPr>
            <p:cNvPr id="43" name="角丸四角形 164">
              <a:extLst>
                <a:ext uri="{FF2B5EF4-FFF2-40B4-BE49-F238E27FC236}">
                  <a16:creationId xmlns:a16="http://schemas.microsoft.com/office/drawing/2014/main" id="{C7E2CEE1-41E1-5909-167E-354A8457C3E8}"/>
                </a:ext>
              </a:extLst>
            </p:cNvPr>
            <p:cNvSpPr/>
            <p:nvPr/>
          </p:nvSpPr>
          <p:spPr>
            <a:xfrm>
              <a:off x="3865380" y="4137393"/>
              <a:ext cx="2538744" cy="953081"/>
            </a:xfrm>
            <a:prstGeom prst="roundRect">
              <a:avLst>
                <a:gd name="adj" fmla="val 6795"/>
              </a:avLst>
            </a:prstGeom>
            <a:gradFill flip="none" rotWithShape="1">
              <a:gsLst>
                <a:gs pos="82000">
                  <a:srgbClr val="002060">
                    <a:alpha val="14000"/>
                  </a:srgbClr>
                </a:gs>
                <a:gs pos="100000">
                  <a:srgbClr val="002060"/>
                </a:gs>
              </a:gsLst>
              <a:path path="rect">
                <a:fillToRect l="50000" t="50000" r="50000" b="50000"/>
              </a:path>
              <a:tileRect/>
            </a:gradFill>
            <a:ln/>
          </p:spPr>
          <p:style>
            <a:lnRef idx="0">
              <a:schemeClr val="accent5"/>
            </a:lnRef>
            <a:fillRef idx="3">
              <a:schemeClr val="accent5"/>
            </a:fillRef>
            <a:effectRef idx="3">
              <a:schemeClr val="accent5"/>
            </a:effectRef>
            <a:fontRef idx="minor">
              <a:schemeClr val="lt1"/>
            </a:fontRef>
          </p:style>
          <p:txBody>
            <a:bodyPr lIns="137187" tIns="68594" rIns="137187" bIns="68594" rtlCol="0" anchor="ctr"/>
            <a:lstStyle/>
            <a:p>
              <a:pPr algn="ctr" defTabSz="7682880" fontAlgn="auto">
                <a:spcBef>
                  <a:spcPts val="0"/>
                </a:spcBef>
                <a:spcAft>
                  <a:spcPts val="0"/>
                </a:spcAft>
                <a:defRPr/>
              </a:pPr>
              <a:r>
                <a:rPr kumimoji="0" lang="en-US" altLang="ja-JP" sz="3000" b="1" kern="0" dirty="0">
                  <a:solidFill>
                    <a:srgbClr val="002060"/>
                  </a:solidFill>
                  <a:ea typeface="ＭＳ Ｐゴシック"/>
                </a:rPr>
                <a:t>Matrix</a:t>
              </a:r>
            </a:p>
          </p:txBody>
        </p:sp>
        <p:sp>
          <p:nvSpPr>
            <p:cNvPr id="44" name="角丸四角形 71">
              <a:extLst>
                <a:ext uri="{FF2B5EF4-FFF2-40B4-BE49-F238E27FC236}">
                  <a16:creationId xmlns:a16="http://schemas.microsoft.com/office/drawing/2014/main" id="{CEB4D6C8-2E28-D5EB-E0A7-CE55644834A0}"/>
                </a:ext>
              </a:extLst>
            </p:cNvPr>
            <p:cNvSpPr/>
            <p:nvPr/>
          </p:nvSpPr>
          <p:spPr>
            <a:xfrm>
              <a:off x="3860002" y="2773415"/>
              <a:ext cx="503218" cy="1008750"/>
            </a:xfrm>
            <a:prstGeom prst="roundRect">
              <a:avLst>
                <a:gd name="adj" fmla="val 12537"/>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b="1" dirty="0">
                  <a:solidFill>
                    <a:srgbClr val="FFFFFF"/>
                  </a:solidFill>
                </a:rPr>
                <a:t>VOX</a:t>
              </a:r>
            </a:p>
          </p:txBody>
        </p:sp>
        <p:sp>
          <p:nvSpPr>
            <p:cNvPr id="55" name="正方形/長方形 54">
              <a:extLst>
                <a:ext uri="{FF2B5EF4-FFF2-40B4-BE49-F238E27FC236}">
                  <a16:creationId xmlns:a16="http://schemas.microsoft.com/office/drawing/2014/main" id="{DC9DE4EC-CECC-C11E-EF4C-7CFA2AB28049}"/>
                </a:ext>
              </a:extLst>
            </p:cNvPr>
            <p:cNvSpPr/>
            <p:nvPr/>
          </p:nvSpPr>
          <p:spPr>
            <a:xfrm>
              <a:off x="6322530" y="4274384"/>
              <a:ext cx="1814968" cy="461693"/>
            </a:xfrm>
            <a:prstGeom prst="rect">
              <a:avLst/>
            </a:prstGeom>
          </p:spPr>
          <p:txBody>
            <a:bodyPr wrap="squar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Unicast out 7ch</a:t>
              </a:r>
              <a:endParaRPr lang="ja-JP" altLang="en-US" sz="2100" dirty="0">
                <a:solidFill>
                  <a:prstClr val="black"/>
                </a:solidFill>
                <a:latin typeface="Calibri"/>
                <a:ea typeface="ＭＳ Ｐゴシック"/>
              </a:endParaRPr>
            </a:p>
          </p:txBody>
        </p:sp>
        <p:sp>
          <p:nvSpPr>
            <p:cNvPr id="58" name="角丸四角形 71">
              <a:extLst>
                <a:ext uri="{FF2B5EF4-FFF2-40B4-BE49-F238E27FC236}">
                  <a16:creationId xmlns:a16="http://schemas.microsoft.com/office/drawing/2014/main" id="{8B847251-6B12-CC9A-2961-4078159028AB}"/>
                </a:ext>
              </a:extLst>
            </p:cNvPr>
            <p:cNvSpPr/>
            <p:nvPr/>
          </p:nvSpPr>
          <p:spPr>
            <a:xfrm>
              <a:off x="3474418" y="2780811"/>
              <a:ext cx="286441" cy="1008750"/>
            </a:xfrm>
            <a:prstGeom prst="roundRect">
              <a:avLst>
                <a:gd name="adj" fmla="val 12537"/>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b="1" dirty="0">
                  <a:solidFill>
                    <a:srgbClr val="FFFFFF"/>
                  </a:solidFill>
                </a:rPr>
                <a:t>VR</a:t>
              </a:r>
            </a:p>
          </p:txBody>
        </p:sp>
        <p:sp>
          <p:nvSpPr>
            <p:cNvPr id="16" name="正方形/長方形 15">
              <a:extLst>
                <a:ext uri="{FF2B5EF4-FFF2-40B4-BE49-F238E27FC236}">
                  <a16:creationId xmlns:a16="http://schemas.microsoft.com/office/drawing/2014/main" id="{0AFF7965-82A7-D532-E422-ACBAD6279ADE}"/>
                </a:ext>
              </a:extLst>
            </p:cNvPr>
            <p:cNvSpPr/>
            <p:nvPr/>
          </p:nvSpPr>
          <p:spPr>
            <a:xfrm>
              <a:off x="2017921" y="3890515"/>
              <a:ext cx="1786379" cy="461693"/>
            </a:xfrm>
            <a:prstGeom prst="rect">
              <a:avLst/>
            </a:prstGeom>
          </p:spPr>
          <p:txBody>
            <a:bodyPr wrap="square" lIns="137187" tIns="68594" rIns="137187" bIns="68594">
              <a:spAutoFit/>
            </a:bodyPr>
            <a:lstStyle/>
            <a:p>
              <a:pPr algn="r" defTabSz="7682880" fontAlgn="auto">
                <a:spcBef>
                  <a:spcPts val="0"/>
                </a:spcBef>
                <a:spcAft>
                  <a:spcPts val="0"/>
                </a:spcAft>
              </a:pPr>
              <a:r>
                <a:rPr lang="en-US" altLang="ja-JP" dirty="0">
                  <a:solidFill>
                    <a:prstClr val="black"/>
                  </a:solidFill>
                  <a:latin typeface="Calibri"/>
                  <a:ea typeface="ＭＳ Ｐゴシック"/>
                </a:rPr>
                <a:t>Unicast in 7ch</a:t>
              </a:r>
              <a:endParaRPr lang="ja-JP" altLang="en-US" sz="2100" dirty="0">
                <a:solidFill>
                  <a:prstClr val="black"/>
                </a:solidFill>
                <a:latin typeface="Calibri"/>
                <a:ea typeface="ＭＳ Ｐゴシック"/>
              </a:endParaRPr>
            </a:p>
          </p:txBody>
        </p:sp>
      </p:grpSp>
    </p:spTree>
    <p:extLst>
      <p:ext uri="{BB962C8B-B14F-4D97-AF65-F5344CB8AC3E}">
        <p14:creationId xmlns:p14="http://schemas.microsoft.com/office/powerpoint/2010/main" val="1831292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7" name="表 36">
            <a:extLst>
              <a:ext uri="{FF2B5EF4-FFF2-40B4-BE49-F238E27FC236}">
                <a16:creationId xmlns:a16="http://schemas.microsoft.com/office/drawing/2014/main" id="{D53D1E63-DC9B-3274-C61F-C15FA1C0AF7E}"/>
              </a:ext>
            </a:extLst>
          </p:cNvPr>
          <p:cNvGraphicFramePr>
            <a:graphicFrameLocks noGrp="1"/>
          </p:cNvGraphicFramePr>
          <p:nvPr/>
        </p:nvGraphicFramePr>
        <p:xfrm>
          <a:off x="8248289" y="3780057"/>
          <a:ext cx="5352254" cy="854258"/>
        </p:xfrm>
        <a:graphic>
          <a:graphicData uri="http://schemas.openxmlformats.org/drawingml/2006/table">
            <a:tbl>
              <a:tblPr firstRow="1" bandRow="1">
                <a:tableStyleId>{5C22544A-7EE6-4342-B048-85BDC9FD1C3A}</a:tableStyleId>
              </a:tblPr>
              <a:tblGrid>
                <a:gridCol w="986769">
                  <a:extLst>
                    <a:ext uri="{9D8B030D-6E8A-4147-A177-3AD203B41FA5}">
                      <a16:colId xmlns:a16="http://schemas.microsoft.com/office/drawing/2014/main" val="20000"/>
                    </a:ext>
                  </a:extLst>
                </a:gridCol>
                <a:gridCol w="576064">
                  <a:extLst>
                    <a:ext uri="{9D8B030D-6E8A-4147-A177-3AD203B41FA5}">
                      <a16:colId xmlns:a16="http://schemas.microsoft.com/office/drawing/2014/main" val="20001"/>
                    </a:ext>
                  </a:extLst>
                </a:gridCol>
                <a:gridCol w="3789421">
                  <a:extLst>
                    <a:ext uri="{9D8B030D-6E8A-4147-A177-3AD203B41FA5}">
                      <a16:colId xmlns:a16="http://schemas.microsoft.com/office/drawing/2014/main" val="20002"/>
                    </a:ext>
                  </a:extLst>
                </a:gridCol>
              </a:tblGrid>
              <a:tr h="521041">
                <a:tc>
                  <a:txBody>
                    <a:bodyPr/>
                    <a:lstStyle/>
                    <a:p>
                      <a:pPr>
                        <a:lnSpc>
                          <a:spcPts val="1400"/>
                        </a:lnSpc>
                      </a:pPr>
                      <a:r>
                        <a:rPr kumimoji="1" lang="en-US" altLang="ja-JP" sz="1800" b="0" dirty="0">
                          <a:solidFill>
                            <a:schemeClr val="bg1"/>
                          </a:solidFill>
                        </a:rPr>
                        <a:t>Control</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000"/>
                        </a:lnSpc>
                      </a:pPr>
                      <a:r>
                        <a:rPr kumimoji="1" lang="en-US" altLang="ja-JP" sz="1800" b="0" dirty="0">
                          <a:solidFill>
                            <a:schemeClr val="tx1"/>
                          </a:solidFill>
                        </a:rPr>
                        <a:t>10ch</a:t>
                      </a:r>
                      <a:endParaRPr kumimoji="1" lang="ja-JP" altLang="en-US" sz="1800" b="0" dirty="0">
                        <a:solidFill>
                          <a:schemeClr val="tx1"/>
                        </a:solidFill>
                      </a:endParaRPr>
                    </a:p>
                  </a:txBody>
                  <a:tcPr marL="0" marR="0"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500" b="0" dirty="0">
                          <a:solidFill>
                            <a:schemeClr val="tx1"/>
                          </a:solidFill>
                        </a:rPr>
                        <a:t>1-5ch</a:t>
                      </a:r>
                    </a:p>
                    <a:p>
                      <a:pPr>
                        <a:lnSpc>
                          <a:spcPts val="1400"/>
                        </a:lnSpc>
                      </a:pPr>
                      <a:r>
                        <a:rPr kumimoji="1" lang="en-US" altLang="ja-JP" sz="1500" b="0" dirty="0">
                          <a:solidFill>
                            <a:schemeClr val="tx1"/>
                          </a:solidFill>
                        </a:rPr>
                        <a:t>  Relay, WV: 30V DC, Current: 1A</a:t>
                      </a:r>
                    </a:p>
                    <a:p>
                      <a:pPr>
                        <a:lnSpc>
                          <a:spcPts val="1400"/>
                        </a:lnSpc>
                      </a:pPr>
                      <a:r>
                        <a:rPr kumimoji="1" lang="en-US" altLang="ja-JP" sz="1500" b="0" dirty="0">
                          <a:solidFill>
                            <a:schemeClr val="tx1"/>
                          </a:solidFill>
                        </a:rPr>
                        <a:t>6-10ch</a:t>
                      </a:r>
                    </a:p>
                    <a:p>
                      <a:pPr>
                        <a:lnSpc>
                          <a:spcPts val="1400"/>
                        </a:lnSpc>
                      </a:pPr>
                      <a:r>
                        <a:rPr kumimoji="1" lang="en-US" altLang="ja-JP" sz="1500" b="0" dirty="0">
                          <a:solidFill>
                            <a:schemeClr val="tx1"/>
                          </a:solidFill>
                        </a:rPr>
                        <a:t>  Open Collector, WV: 30V DC, Current: 100mA</a:t>
                      </a:r>
                    </a:p>
                  </a:txBody>
                  <a:tcPr marL="36000" marR="0"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bl>
          </a:graphicData>
        </a:graphic>
      </p:graphicFrame>
      <p:grpSp>
        <p:nvGrpSpPr>
          <p:cNvPr id="2" name="グループ化 1">
            <a:extLst>
              <a:ext uri="{FF2B5EF4-FFF2-40B4-BE49-F238E27FC236}">
                <a16:creationId xmlns:a16="http://schemas.microsoft.com/office/drawing/2014/main" id="{8288D00A-573E-3806-4507-7F36F08B9BFA}"/>
              </a:ext>
            </a:extLst>
          </p:cNvPr>
          <p:cNvGrpSpPr/>
          <p:nvPr/>
        </p:nvGrpSpPr>
        <p:grpSpPr>
          <a:xfrm>
            <a:off x="1609661" y="266185"/>
            <a:ext cx="2053631" cy="1949899"/>
            <a:chOff x="2629447" y="812240"/>
            <a:chExt cx="2667654" cy="2532159"/>
          </a:xfrm>
        </p:grpSpPr>
        <p:grpSp>
          <p:nvGrpSpPr>
            <p:cNvPr id="3" name="グループ化 2">
              <a:extLst>
                <a:ext uri="{FF2B5EF4-FFF2-40B4-BE49-F238E27FC236}">
                  <a16:creationId xmlns:a16="http://schemas.microsoft.com/office/drawing/2014/main" id="{A907005B-71D2-53DF-B6AA-6E50CE9EF830}"/>
                </a:ext>
              </a:extLst>
            </p:cNvPr>
            <p:cNvGrpSpPr/>
            <p:nvPr/>
          </p:nvGrpSpPr>
          <p:grpSpPr>
            <a:xfrm>
              <a:off x="2951391" y="1221263"/>
              <a:ext cx="2030342" cy="1771248"/>
              <a:chOff x="2951391" y="1221263"/>
              <a:chExt cx="2030342" cy="1771248"/>
            </a:xfrm>
          </p:grpSpPr>
          <p:sp>
            <p:nvSpPr>
              <p:cNvPr id="5" name="円/楕円 126">
                <a:extLst>
                  <a:ext uri="{FF2B5EF4-FFF2-40B4-BE49-F238E27FC236}">
                    <a16:creationId xmlns:a16="http://schemas.microsoft.com/office/drawing/2014/main" id="{8FC63C83-9109-B2F5-19D1-33FF4CB2CE2D}"/>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2100" b="0" i="0" u="none" strike="noStrike" kern="0" cap="none" spc="0" normalizeH="0" baseline="0" noProof="0">
                  <a:ln>
                    <a:noFill/>
                  </a:ln>
                  <a:solidFill>
                    <a:prstClr val="white"/>
                  </a:solidFill>
                  <a:effectLst/>
                  <a:uLnTx/>
                  <a:uFillTx/>
                  <a:latin typeface="Meiryo UI"/>
                  <a:ea typeface="Meiryo UI"/>
                  <a:cs typeface="+mn-cs"/>
                </a:endParaRPr>
              </a:p>
            </p:txBody>
          </p:sp>
          <p:sp>
            <p:nvSpPr>
              <p:cNvPr id="6" name="角丸四角形 127">
                <a:extLst>
                  <a:ext uri="{FF2B5EF4-FFF2-40B4-BE49-F238E27FC236}">
                    <a16:creationId xmlns:a16="http://schemas.microsoft.com/office/drawing/2014/main" id="{158D7C54-B19D-6BD8-C3C9-BFE01B01B622}"/>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prstClr val="white"/>
                    </a:solidFill>
                    <a:effectLst/>
                    <a:uLnTx/>
                    <a:uFillTx/>
                    <a:latin typeface="Calibri"/>
                    <a:ea typeface="Meiryo UI"/>
                    <a:cs typeface="+mn-cs"/>
                  </a:rPr>
                  <a:t>PM</a:t>
                </a:r>
                <a:endParaRPr kumimoji="0" lang="ja-JP" altLang="en-US" sz="30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4" name="Picture 2" descr="C:\Users\toa27839.TOA\AppData\Local\Temp\notesEA312D\Bubble_material_noshadow-01.png">
              <a:extLst>
                <a:ext uri="{FF2B5EF4-FFF2-40B4-BE49-F238E27FC236}">
                  <a16:creationId xmlns:a16="http://schemas.microsoft.com/office/drawing/2014/main" id="{4277F6E5-3626-0154-FDE8-F40275DB909D}"/>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29447" y="812240"/>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7" name="円/楕円 96">
            <a:extLst>
              <a:ext uri="{FF2B5EF4-FFF2-40B4-BE49-F238E27FC236}">
                <a16:creationId xmlns:a16="http://schemas.microsoft.com/office/drawing/2014/main" id="{5D91133C-FDC0-B131-D6FD-9C82105BADFA}"/>
              </a:ext>
            </a:extLst>
          </p:cNvPr>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 name="円/楕円 97">
            <a:extLst>
              <a:ext uri="{FF2B5EF4-FFF2-40B4-BE49-F238E27FC236}">
                <a16:creationId xmlns:a16="http://schemas.microsoft.com/office/drawing/2014/main" id="{041F3B3E-DC4D-3C6E-C006-8F5FCC85F7A5}"/>
              </a:ext>
            </a:extLst>
          </p:cNvPr>
          <p:cNvSpPr/>
          <p:nvPr/>
        </p:nvSpPr>
        <p:spPr>
          <a:xfrm>
            <a:off x="771734" y="493116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aphicFrame>
        <p:nvGraphicFramePr>
          <p:cNvPr id="35" name="表 34">
            <a:extLst>
              <a:ext uri="{FF2B5EF4-FFF2-40B4-BE49-F238E27FC236}">
                <a16:creationId xmlns:a16="http://schemas.microsoft.com/office/drawing/2014/main" id="{BF8D6764-791D-E4E8-1CE6-63A66854BC6D}"/>
              </a:ext>
            </a:extLst>
          </p:cNvPr>
          <p:cNvGraphicFramePr>
            <a:graphicFrameLocks noGrp="1"/>
          </p:cNvGraphicFramePr>
          <p:nvPr/>
        </p:nvGraphicFramePr>
        <p:xfrm>
          <a:off x="8232528" y="2719666"/>
          <a:ext cx="5368016" cy="531142"/>
        </p:xfrm>
        <a:graphic>
          <a:graphicData uri="http://schemas.openxmlformats.org/drawingml/2006/table">
            <a:tbl>
              <a:tblPr firstRow="1" bandRow="1">
                <a:tableStyleId>{5C22544A-7EE6-4342-B048-85BDC9FD1C3A}</a:tableStyleId>
              </a:tblPr>
              <a:tblGrid>
                <a:gridCol w="1002530">
                  <a:extLst>
                    <a:ext uri="{9D8B030D-6E8A-4147-A177-3AD203B41FA5}">
                      <a16:colId xmlns:a16="http://schemas.microsoft.com/office/drawing/2014/main" val="20000"/>
                    </a:ext>
                  </a:extLst>
                </a:gridCol>
                <a:gridCol w="576064">
                  <a:extLst>
                    <a:ext uri="{9D8B030D-6E8A-4147-A177-3AD203B41FA5}">
                      <a16:colId xmlns:a16="http://schemas.microsoft.com/office/drawing/2014/main" val="20001"/>
                    </a:ext>
                  </a:extLst>
                </a:gridCol>
                <a:gridCol w="3789422">
                  <a:extLst>
                    <a:ext uri="{9D8B030D-6E8A-4147-A177-3AD203B41FA5}">
                      <a16:colId xmlns:a16="http://schemas.microsoft.com/office/drawing/2014/main" val="20002"/>
                    </a:ext>
                  </a:extLst>
                </a:gridCol>
              </a:tblGrid>
              <a:tr h="531142">
                <a:tc>
                  <a:txBody>
                    <a:bodyPr/>
                    <a:lstStyle/>
                    <a:p>
                      <a:pPr>
                        <a:lnSpc>
                          <a:spcPts val="1400"/>
                        </a:lnSpc>
                      </a:pPr>
                      <a:r>
                        <a:rPr kumimoji="1" lang="en-US" altLang="ja-JP" sz="1800" b="0" dirty="0">
                          <a:solidFill>
                            <a:schemeClr val="bg1"/>
                          </a:solidFill>
                        </a:rPr>
                        <a:t>Control </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20ch</a:t>
                      </a:r>
                      <a:endParaRPr kumimoji="1" lang="ja-JP" altLang="en-US" sz="1800" b="0" dirty="0">
                        <a:solidFill>
                          <a:schemeClr val="tx1"/>
                        </a:solidFill>
                      </a:endParaRPr>
                    </a:p>
                  </a:txBody>
                  <a:tcPr marL="0" marR="0"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400" b="0" dirty="0">
                          <a:solidFill>
                            <a:schemeClr val="tx1"/>
                          </a:solidFill>
                        </a:rPr>
                        <a:t>Non Voltage, OV: 30V DC, Current: 2-10mA</a:t>
                      </a:r>
                      <a:endParaRPr kumimoji="1" lang="ja-JP" altLang="en-US" sz="1800" b="0" dirty="0">
                        <a:solidFill>
                          <a:schemeClr val="tx1"/>
                        </a:solidFill>
                      </a:endParaRPr>
                    </a:p>
                  </a:txBody>
                  <a:tcPr marL="36000"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bl>
          </a:graphicData>
        </a:graphic>
      </p:graphicFrame>
      <p:sp>
        <p:nvSpPr>
          <p:cNvPr id="36" name="正方形/長方形 35">
            <a:extLst>
              <a:ext uri="{FF2B5EF4-FFF2-40B4-BE49-F238E27FC236}">
                <a16:creationId xmlns:a16="http://schemas.microsoft.com/office/drawing/2014/main" id="{2322DC15-2F1E-CDBE-13F2-B61D9827CE21}"/>
              </a:ext>
            </a:extLst>
          </p:cNvPr>
          <p:cNvSpPr/>
          <p:nvPr/>
        </p:nvSpPr>
        <p:spPr>
          <a:xfrm>
            <a:off x="8215538" y="2275036"/>
            <a:ext cx="1760473" cy="461693"/>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100" b="1"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rPr>
              <a:t>Control Input</a:t>
            </a:r>
            <a:endParaRPr kumimoji="1" lang="ja-JP" altLang="en-US" sz="18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sp>
        <p:nvSpPr>
          <p:cNvPr id="38" name="正方形/長方形 37">
            <a:extLst>
              <a:ext uri="{FF2B5EF4-FFF2-40B4-BE49-F238E27FC236}">
                <a16:creationId xmlns:a16="http://schemas.microsoft.com/office/drawing/2014/main" id="{46C7650D-E786-E966-9E55-8985F0BF51AD}"/>
              </a:ext>
            </a:extLst>
          </p:cNvPr>
          <p:cNvSpPr/>
          <p:nvPr/>
        </p:nvSpPr>
        <p:spPr>
          <a:xfrm>
            <a:off x="8231298" y="3335426"/>
            <a:ext cx="1964054" cy="461693"/>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100" b="1"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rPr>
              <a:t>Control Output</a:t>
            </a:r>
            <a:endParaRPr kumimoji="1" lang="ja-JP" altLang="en-US" sz="18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pic>
        <p:nvPicPr>
          <p:cNvPr id="46" name="Picture 2">
            <a:extLst>
              <a:ext uri="{FF2B5EF4-FFF2-40B4-BE49-F238E27FC236}">
                <a16:creationId xmlns:a16="http://schemas.microsoft.com/office/drawing/2014/main" id="{8EA9C745-CC29-B5CD-DD11-971DCB242BB8}"/>
              </a:ext>
            </a:extLst>
          </p:cNvPr>
          <p:cNvPicPr>
            <a:picLocks noChangeAspect="1" noChangeArrowheads="1"/>
          </p:cNvPicPr>
          <p:nvPr/>
        </p:nvPicPr>
        <p:blipFill>
          <a:blip r:embed="rId3" cstate="print">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a:stretch>
            <a:fillRect/>
          </a:stretch>
        </p:blipFill>
        <p:spPr bwMode="auto">
          <a:xfrm>
            <a:off x="3991118" y="1427649"/>
            <a:ext cx="917956" cy="3179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7" name="図 46">
            <a:extLst>
              <a:ext uri="{FF2B5EF4-FFF2-40B4-BE49-F238E27FC236}">
                <a16:creationId xmlns:a16="http://schemas.microsoft.com/office/drawing/2014/main" id="{51CD4D6A-85AB-0A97-DDF8-80B4F6919DE4}"/>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4983264" y="1586639"/>
            <a:ext cx="946618" cy="175198"/>
          </a:xfrm>
          <a:prstGeom prst="rect">
            <a:avLst/>
          </a:prstGeom>
        </p:spPr>
      </p:pic>
      <p:grpSp>
        <p:nvGrpSpPr>
          <p:cNvPr id="48" name="グループ化 47">
            <a:extLst>
              <a:ext uri="{FF2B5EF4-FFF2-40B4-BE49-F238E27FC236}">
                <a16:creationId xmlns:a16="http://schemas.microsoft.com/office/drawing/2014/main" id="{AAB09194-71D8-2109-730A-7A5E52983BDB}"/>
              </a:ext>
            </a:extLst>
          </p:cNvPr>
          <p:cNvGrpSpPr/>
          <p:nvPr/>
        </p:nvGrpSpPr>
        <p:grpSpPr>
          <a:xfrm>
            <a:off x="3959004" y="1729165"/>
            <a:ext cx="1997242" cy="107408"/>
            <a:chOff x="2949456" y="3722072"/>
            <a:chExt cx="1997242" cy="107408"/>
          </a:xfrm>
        </p:grpSpPr>
        <p:sp>
          <p:nvSpPr>
            <p:cNvPr id="49" name="フリーフォーム: 図形 48">
              <a:extLst>
                <a:ext uri="{FF2B5EF4-FFF2-40B4-BE49-F238E27FC236}">
                  <a16:creationId xmlns:a16="http://schemas.microsoft.com/office/drawing/2014/main" id="{222120B6-0CDE-AE8B-209F-BCD1AB5BA139}"/>
                </a:ext>
              </a:extLst>
            </p:cNvPr>
            <p:cNvSpPr/>
            <p:nvPr/>
          </p:nvSpPr>
          <p:spPr>
            <a:xfrm>
              <a:off x="2949456" y="3829480"/>
              <a:ext cx="1997242" cy="0"/>
            </a:xfrm>
            <a:custGeom>
              <a:avLst/>
              <a:gdLst>
                <a:gd name="connsiteX0" fmla="*/ 0 w 1997242"/>
                <a:gd name="connsiteY0" fmla="*/ 0 h 0"/>
                <a:gd name="connsiteX1" fmla="*/ 1997242 w 1997242"/>
                <a:gd name="connsiteY1" fmla="*/ 0 h 0"/>
              </a:gdLst>
              <a:ahLst/>
              <a:cxnLst>
                <a:cxn ang="0">
                  <a:pos x="connsiteX0" y="connsiteY0"/>
                </a:cxn>
                <a:cxn ang="0">
                  <a:pos x="connsiteX1" y="connsiteY1"/>
                </a:cxn>
              </a:cxnLst>
              <a:rect l="l" t="t" r="r" b="b"/>
              <a:pathLst>
                <a:path w="1997242">
                  <a:moveTo>
                    <a:pt x="0" y="0"/>
                  </a:moveTo>
                  <a:lnTo>
                    <a:pt x="1997242"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50" name="フリーフォーム: 図形 49">
              <a:extLst>
                <a:ext uri="{FF2B5EF4-FFF2-40B4-BE49-F238E27FC236}">
                  <a16:creationId xmlns:a16="http://schemas.microsoft.com/office/drawing/2014/main" id="{58E2C044-E4C7-B1D4-C29B-852358514C6B}"/>
                </a:ext>
              </a:extLst>
            </p:cNvPr>
            <p:cNvSpPr/>
            <p:nvPr/>
          </p:nvSpPr>
          <p:spPr>
            <a:xfrm>
              <a:off x="3719477" y="3729789"/>
              <a:ext cx="0" cy="99691"/>
            </a:xfrm>
            <a:custGeom>
              <a:avLst/>
              <a:gdLst>
                <a:gd name="connsiteX0" fmla="*/ 0 w 0"/>
                <a:gd name="connsiteY0" fmla="*/ 99691 h 99691"/>
                <a:gd name="connsiteX1" fmla="*/ 0 w 0"/>
                <a:gd name="connsiteY1" fmla="*/ 0 h 99691"/>
              </a:gdLst>
              <a:ahLst/>
              <a:cxnLst>
                <a:cxn ang="0">
                  <a:pos x="connsiteX0" y="connsiteY0"/>
                </a:cxn>
                <a:cxn ang="0">
                  <a:pos x="connsiteX1" y="connsiteY1"/>
                </a:cxn>
              </a:cxnLst>
              <a:rect l="l" t="t" r="r" b="b"/>
              <a:pathLst>
                <a:path h="99691">
                  <a:moveTo>
                    <a:pt x="0" y="99691"/>
                  </a:moveTo>
                  <a:lnTo>
                    <a:pt x="0"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51" name="フリーフォーム: 図形 50">
              <a:extLst>
                <a:ext uri="{FF2B5EF4-FFF2-40B4-BE49-F238E27FC236}">
                  <a16:creationId xmlns:a16="http://schemas.microsoft.com/office/drawing/2014/main" id="{0A3B8D5E-686A-A9C6-3FE1-8A9ACC788489}"/>
                </a:ext>
              </a:extLst>
            </p:cNvPr>
            <p:cNvSpPr/>
            <p:nvPr/>
          </p:nvSpPr>
          <p:spPr>
            <a:xfrm>
              <a:off x="4770562" y="3722072"/>
              <a:ext cx="0" cy="99691"/>
            </a:xfrm>
            <a:custGeom>
              <a:avLst/>
              <a:gdLst>
                <a:gd name="connsiteX0" fmla="*/ 0 w 0"/>
                <a:gd name="connsiteY0" fmla="*/ 99691 h 99691"/>
                <a:gd name="connsiteX1" fmla="*/ 0 w 0"/>
                <a:gd name="connsiteY1" fmla="*/ 0 h 99691"/>
              </a:gdLst>
              <a:ahLst/>
              <a:cxnLst>
                <a:cxn ang="0">
                  <a:pos x="connsiteX0" y="connsiteY0"/>
                </a:cxn>
                <a:cxn ang="0">
                  <a:pos x="connsiteX1" y="connsiteY1"/>
                </a:cxn>
              </a:cxnLst>
              <a:rect l="l" t="t" r="r" b="b"/>
              <a:pathLst>
                <a:path h="99691">
                  <a:moveTo>
                    <a:pt x="0" y="99691"/>
                  </a:moveTo>
                  <a:lnTo>
                    <a:pt x="0"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52" name="正方形/長方形 51">
              <a:extLst>
                <a:ext uri="{FF2B5EF4-FFF2-40B4-BE49-F238E27FC236}">
                  <a16:creationId xmlns:a16="http://schemas.microsoft.com/office/drawing/2014/main" id="{BF98A138-FD59-5B3E-4CF8-90893E9BE972}"/>
                </a:ext>
              </a:extLst>
            </p:cNvPr>
            <p:cNvSpPr/>
            <p:nvPr/>
          </p:nvSpPr>
          <p:spPr>
            <a:xfrm>
              <a:off x="3854161" y="3729430"/>
              <a:ext cx="668361" cy="92333"/>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600" b="0" i="0" u="none" strike="noStrike" kern="1200" cap="none" spc="0" normalizeH="0" baseline="0" noProof="0" dirty="0">
                  <a:ln>
                    <a:noFill/>
                  </a:ln>
                  <a:solidFill>
                    <a:srgbClr val="934BC9"/>
                  </a:solidFill>
                  <a:effectLst/>
                  <a:uLnTx/>
                  <a:uFillTx/>
                  <a:latin typeface="Calibri"/>
                  <a:ea typeface="ＭＳ Ｐゴシック" pitchFamily="50" charset="-128"/>
                  <a:cs typeface="+mn-cs"/>
                </a:rPr>
                <a:t>VX link</a:t>
              </a:r>
              <a:endParaRPr kumimoji="1" lang="ja-JP" altLang="en-US" sz="400" b="0" i="0" u="none" strike="noStrike" kern="1200" cap="none" spc="0" normalizeH="0" baseline="0" noProof="0" dirty="0">
                <a:ln>
                  <a:noFill/>
                </a:ln>
                <a:solidFill>
                  <a:srgbClr val="934BC9"/>
                </a:solidFill>
                <a:effectLst/>
                <a:uLnTx/>
                <a:uFillTx/>
                <a:latin typeface="Calibri"/>
                <a:ea typeface="ＭＳ Ｐゴシック" pitchFamily="50" charset="-128"/>
                <a:cs typeface="+mn-cs"/>
              </a:endParaRPr>
            </a:p>
          </p:txBody>
        </p:sp>
      </p:grpSp>
      <p:sp>
        <p:nvSpPr>
          <p:cNvPr id="61" name="正方形/長方形 60">
            <a:extLst>
              <a:ext uri="{FF2B5EF4-FFF2-40B4-BE49-F238E27FC236}">
                <a16:creationId xmlns:a16="http://schemas.microsoft.com/office/drawing/2014/main" id="{FE1BF42C-BE96-D831-6E01-51A30FBCFCCE}"/>
              </a:ext>
            </a:extLst>
          </p:cNvPr>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62" name="正方形/長方形 61">
            <a:extLst>
              <a:ext uri="{FF2B5EF4-FFF2-40B4-BE49-F238E27FC236}">
                <a16:creationId xmlns:a16="http://schemas.microsoft.com/office/drawing/2014/main" id="{15D804A8-8AA8-8BDC-15AD-BBFA1EC1B2A4}"/>
              </a:ext>
            </a:extLst>
          </p:cNvPr>
          <p:cNvSpPr/>
          <p:nvPr/>
        </p:nvSpPr>
        <p:spPr>
          <a:xfrm>
            <a:off x="5351084" y="975556"/>
            <a:ext cx="5108109" cy="554202"/>
          </a:xfrm>
          <a:prstGeom prst="rect">
            <a:avLst/>
          </a:prstGeom>
        </p:spPr>
        <p:txBody>
          <a:bodyPr wrap="squar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rPr>
              <a:t>Preamp Matrix Panel</a:t>
            </a:r>
            <a:endParaRPr kumimoji="1" lang="ja-JP" altLang="en-US" sz="3000" b="0"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endParaRPr>
          </a:p>
        </p:txBody>
      </p:sp>
      <p:grpSp>
        <p:nvGrpSpPr>
          <p:cNvPr id="11" name="グループ化 10">
            <a:extLst>
              <a:ext uri="{FF2B5EF4-FFF2-40B4-BE49-F238E27FC236}">
                <a16:creationId xmlns:a16="http://schemas.microsoft.com/office/drawing/2014/main" id="{14D1F047-B7D3-A955-E313-E36F083DF82C}"/>
              </a:ext>
            </a:extLst>
          </p:cNvPr>
          <p:cNvGrpSpPr/>
          <p:nvPr/>
        </p:nvGrpSpPr>
        <p:grpSpPr>
          <a:xfrm>
            <a:off x="2017921" y="2347044"/>
            <a:ext cx="6119577" cy="2952328"/>
            <a:chOff x="2017921" y="2347044"/>
            <a:chExt cx="6119577" cy="2952328"/>
          </a:xfrm>
        </p:grpSpPr>
        <p:sp>
          <p:nvSpPr>
            <p:cNvPr id="18" name="正方形/長方形 17">
              <a:extLst>
                <a:ext uri="{FF2B5EF4-FFF2-40B4-BE49-F238E27FC236}">
                  <a16:creationId xmlns:a16="http://schemas.microsoft.com/office/drawing/2014/main" id="{1122CE0C-DBFC-3758-D515-3798DD5C8802}"/>
                </a:ext>
              </a:extLst>
            </p:cNvPr>
            <p:cNvSpPr/>
            <p:nvPr/>
          </p:nvSpPr>
          <p:spPr>
            <a:xfrm>
              <a:off x="3568935" y="2791291"/>
              <a:ext cx="3190126" cy="2508081"/>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algn="ctr" defTabSz="7682880" fontAlgn="auto">
                <a:spcBef>
                  <a:spcPts val="0"/>
                </a:spcBef>
                <a:spcAft>
                  <a:spcPts val="0"/>
                </a:spcAft>
                <a:defRPr/>
              </a:pPr>
              <a:endParaRPr kumimoji="0" lang="en-US" altLang="ja-JP" sz="2400" b="1" kern="0" dirty="0">
                <a:solidFill>
                  <a:srgbClr val="8064A2"/>
                </a:solidFill>
                <a:latin typeface="Calibri"/>
                <a:ea typeface="ＭＳ Ｐゴシック"/>
              </a:endParaRPr>
            </a:p>
          </p:txBody>
        </p:sp>
        <p:sp>
          <p:nvSpPr>
            <p:cNvPr id="19" name="フリーフォーム 142">
              <a:extLst>
                <a:ext uri="{FF2B5EF4-FFF2-40B4-BE49-F238E27FC236}">
                  <a16:creationId xmlns:a16="http://schemas.microsoft.com/office/drawing/2014/main" id="{A5BCBA17-1CCB-7332-1AE5-CBE1A4A2AC18}"/>
                </a:ext>
              </a:extLst>
            </p:cNvPr>
            <p:cNvSpPr/>
            <p:nvPr/>
          </p:nvSpPr>
          <p:spPr>
            <a:xfrm>
              <a:off x="3378157" y="3915180"/>
              <a:ext cx="824901" cy="1095446"/>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127000">
              <a:solidFill>
                <a:srgbClr val="F79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20" name="フリーフォーム: 図形 19">
              <a:extLst>
                <a:ext uri="{FF2B5EF4-FFF2-40B4-BE49-F238E27FC236}">
                  <a16:creationId xmlns:a16="http://schemas.microsoft.com/office/drawing/2014/main" id="{45E4A441-9BD8-D0FA-9128-FE4273745585}"/>
                </a:ext>
              </a:extLst>
            </p:cNvPr>
            <p:cNvSpPr/>
            <p:nvPr/>
          </p:nvSpPr>
          <p:spPr>
            <a:xfrm flipV="1">
              <a:off x="5043824" y="4331407"/>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127000">
              <a:solidFill>
                <a:srgbClr val="F7964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図形 20">
              <a:extLst>
                <a:ext uri="{FF2B5EF4-FFF2-40B4-BE49-F238E27FC236}">
                  <a16:creationId xmlns:a16="http://schemas.microsoft.com/office/drawing/2014/main" id="{1F9454DA-6809-6415-D6CF-6B1C095587AD}"/>
                </a:ext>
              </a:extLst>
            </p:cNvPr>
            <p:cNvSpPr/>
            <p:nvPr/>
          </p:nvSpPr>
          <p:spPr>
            <a:xfrm>
              <a:off x="3786447" y="4874427"/>
              <a:ext cx="3084022" cy="0"/>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127000">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正方形/長方形 21">
              <a:extLst>
                <a:ext uri="{FF2B5EF4-FFF2-40B4-BE49-F238E27FC236}">
                  <a16:creationId xmlns:a16="http://schemas.microsoft.com/office/drawing/2014/main" id="{9255F251-BE48-C2BB-363D-D52B2E2B5EE0}"/>
                </a:ext>
              </a:extLst>
            </p:cNvPr>
            <p:cNvSpPr/>
            <p:nvPr/>
          </p:nvSpPr>
          <p:spPr>
            <a:xfrm>
              <a:off x="6334230" y="4812535"/>
              <a:ext cx="1708222" cy="461693"/>
            </a:xfrm>
            <a:prstGeom prst="rect">
              <a:avLst/>
            </a:prstGeom>
          </p:spPr>
          <p:txBody>
            <a:bodyPr wrap="squar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VX link out 8ch</a:t>
              </a:r>
              <a:endParaRPr lang="ja-JP" altLang="en-US" sz="2100" dirty="0">
                <a:solidFill>
                  <a:prstClr val="black"/>
                </a:solidFill>
                <a:latin typeface="Calibri"/>
                <a:ea typeface="ＭＳ Ｐゴシック"/>
              </a:endParaRPr>
            </a:p>
          </p:txBody>
        </p:sp>
        <p:sp>
          <p:nvSpPr>
            <p:cNvPr id="23" name="正方形/長方形 22">
              <a:extLst>
                <a:ext uri="{FF2B5EF4-FFF2-40B4-BE49-F238E27FC236}">
                  <a16:creationId xmlns:a16="http://schemas.microsoft.com/office/drawing/2014/main" id="{04796B5F-EC55-9581-63D2-07613B8ADE4A}"/>
                </a:ext>
              </a:extLst>
            </p:cNvPr>
            <p:cNvSpPr/>
            <p:nvPr/>
          </p:nvSpPr>
          <p:spPr>
            <a:xfrm>
              <a:off x="2229438" y="2347044"/>
              <a:ext cx="1555865" cy="461693"/>
            </a:xfrm>
            <a:prstGeom prst="rect">
              <a:avLst/>
            </a:prstGeom>
          </p:spPr>
          <p:txBody>
            <a:bodyPr wrap="non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AUDIO IN 8ch</a:t>
              </a:r>
              <a:endParaRPr lang="ja-JP" altLang="en-US" sz="2100" dirty="0">
                <a:solidFill>
                  <a:prstClr val="black"/>
                </a:solidFill>
                <a:latin typeface="Calibri"/>
                <a:ea typeface="ＭＳ Ｐゴシック"/>
              </a:endParaRPr>
            </a:p>
          </p:txBody>
        </p:sp>
        <p:grpSp>
          <p:nvGrpSpPr>
            <p:cNvPr id="25" name="グループ化 24">
              <a:extLst>
                <a:ext uri="{FF2B5EF4-FFF2-40B4-BE49-F238E27FC236}">
                  <a16:creationId xmlns:a16="http://schemas.microsoft.com/office/drawing/2014/main" id="{A89274A4-76D4-6B3A-5FFF-EA8141EFA1E3}"/>
                </a:ext>
              </a:extLst>
            </p:cNvPr>
            <p:cNvGrpSpPr/>
            <p:nvPr/>
          </p:nvGrpSpPr>
          <p:grpSpPr>
            <a:xfrm>
              <a:off x="3378159" y="2849266"/>
              <a:ext cx="2618292" cy="2127687"/>
              <a:chOff x="3378159" y="2849267"/>
              <a:chExt cx="2618292" cy="2109800"/>
            </a:xfrm>
          </p:grpSpPr>
          <p:grpSp>
            <p:nvGrpSpPr>
              <p:cNvPr id="33" name="グループ化 32">
                <a:extLst>
                  <a:ext uri="{FF2B5EF4-FFF2-40B4-BE49-F238E27FC236}">
                    <a16:creationId xmlns:a16="http://schemas.microsoft.com/office/drawing/2014/main" id="{306414D2-3D21-6CF6-B642-0A9B5BB5E12E}"/>
                  </a:ext>
                </a:extLst>
              </p:cNvPr>
              <p:cNvGrpSpPr/>
              <p:nvPr/>
            </p:nvGrpSpPr>
            <p:grpSpPr>
              <a:xfrm>
                <a:off x="3397103" y="2849267"/>
                <a:ext cx="2599348" cy="2109796"/>
                <a:chOff x="1676396" y="2878428"/>
                <a:chExt cx="1732698" cy="1210614"/>
              </a:xfrm>
            </p:grpSpPr>
            <p:sp>
              <p:nvSpPr>
                <p:cNvPr id="53" name="フリーフォーム 2">
                  <a:extLst>
                    <a:ext uri="{FF2B5EF4-FFF2-40B4-BE49-F238E27FC236}">
                      <a16:creationId xmlns:a16="http://schemas.microsoft.com/office/drawing/2014/main" id="{6DC63D3B-A003-C4A2-121A-91CEEDA8703A}"/>
                    </a:ext>
                  </a:extLst>
                </p:cNvPr>
                <p:cNvSpPr/>
                <p:nvPr/>
              </p:nvSpPr>
              <p:spPr>
                <a:xfrm>
                  <a:off x="1682380" y="2878428"/>
                  <a:ext cx="1726714" cy="1210614"/>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54" name="フリーフォーム 99">
                  <a:extLst>
                    <a:ext uri="{FF2B5EF4-FFF2-40B4-BE49-F238E27FC236}">
                      <a16:creationId xmlns:a16="http://schemas.microsoft.com/office/drawing/2014/main" id="{D13509EA-81DC-D519-DF45-F693C68D13C2}"/>
                    </a:ext>
                  </a:extLst>
                </p:cNvPr>
                <p:cNvSpPr/>
                <p:nvPr/>
              </p:nvSpPr>
              <p:spPr>
                <a:xfrm>
                  <a:off x="1676396" y="2951106"/>
                  <a:ext cx="1650919" cy="113793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34" name="グループ化 33">
                <a:extLst>
                  <a:ext uri="{FF2B5EF4-FFF2-40B4-BE49-F238E27FC236}">
                    <a16:creationId xmlns:a16="http://schemas.microsoft.com/office/drawing/2014/main" id="{D844D31C-D2C1-A735-E7F3-053021C88D55}"/>
                  </a:ext>
                </a:extLst>
              </p:cNvPr>
              <p:cNvGrpSpPr/>
              <p:nvPr/>
            </p:nvGrpSpPr>
            <p:grpSpPr>
              <a:xfrm>
                <a:off x="3397104" y="3102095"/>
                <a:ext cx="2349974" cy="1856967"/>
                <a:chOff x="1687754" y="3046911"/>
                <a:chExt cx="1555111" cy="1210614"/>
              </a:xfrm>
            </p:grpSpPr>
            <p:sp>
              <p:nvSpPr>
                <p:cNvPr id="42" name="フリーフォーム 137">
                  <a:extLst>
                    <a:ext uri="{FF2B5EF4-FFF2-40B4-BE49-F238E27FC236}">
                      <a16:creationId xmlns:a16="http://schemas.microsoft.com/office/drawing/2014/main" id="{05871AE3-0BCB-BB4B-EF6E-009FE1D48016}"/>
                    </a:ext>
                  </a:extLst>
                </p:cNvPr>
                <p:cNvSpPr/>
                <p:nvPr/>
              </p:nvSpPr>
              <p:spPr>
                <a:xfrm>
                  <a:off x="1693694" y="3046911"/>
                  <a:ext cx="1549171" cy="1210614"/>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43" name="フリーフォーム 138">
                  <a:extLst>
                    <a:ext uri="{FF2B5EF4-FFF2-40B4-BE49-F238E27FC236}">
                      <a16:creationId xmlns:a16="http://schemas.microsoft.com/office/drawing/2014/main" id="{4ACFBC64-FE23-2E56-DE8D-FCBD690AC0D1}"/>
                    </a:ext>
                  </a:extLst>
                </p:cNvPr>
                <p:cNvSpPr/>
                <p:nvPr/>
              </p:nvSpPr>
              <p:spPr>
                <a:xfrm>
                  <a:off x="1693694" y="3119589"/>
                  <a:ext cx="1485082" cy="113793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44" name="フリーフォーム 139">
                  <a:extLst>
                    <a:ext uri="{FF2B5EF4-FFF2-40B4-BE49-F238E27FC236}">
                      <a16:creationId xmlns:a16="http://schemas.microsoft.com/office/drawing/2014/main" id="{3743AD84-B4EC-8912-32C0-AE49DCAD6983}"/>
                    </a:ext>
                  </a:extLst>
                </p:cNvPr>
                <p:cNvSpPr/>
                <p:nvPr/>
              </p:nvSpPr>
              <p:spPr>
                <a:xfrm>
                  <a:off x="1693694" y="3185172"/>
                  <a:ext cx="1411255" cy="1072352"/>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45" name="フリーフォーム 140">
                  <a:extLst>
                    <a:ext uri="{FF2B5EF4-FFF2-40B4-BE49-F238E27FC236}">
                      <a16:creationId xmlns:a16="http://schemas.microsoft.com/office/drawing/2014/main" id="{D91FFB03-9E21-7337-84BF-92C58D4CE163}"/>
                    </a:ext>
                  </a:extLst>
                </p:cNvPr>
                <p:cNvSpPr/>
                <p:nvPr/>
              </p:nvSpPr>
              <p:spPr>
                <a:xfrm>
                  <a:off x="1687754" y="3257851"/>
                  <a:ext cx="1353105" cy="999674"/>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nvGrpSpPr>
              <p:cNvPr id="39" name="グループ化 38">
                <a:extLst>
                  <a:ext uri="{FF2B5EF4-FFF2-40B4-BE49-F238E27FC236}">
                    <a16:creationId xmlns:a16="http://schemas.microsoft.com/office/drawing/2014/main" id="{2BD818EE-0D0D-F21E-A799-E7282D98DDD2}"/>
                  </a:ext>
                </a:extLst>
              </p:cNvPr>
              <p:cNvGrpSpPr/>
              <p:nvPr/>
            </p:nvGrpSpPr>
            <p:grpSpPr>
              <a:xfrm>
                <a:off x="3378159" y="3558672"/>
                <a:ext cx="1940979" cy="1400395"/>
                <a:chOff x="1543076" y="3351169"/>
                <a:chExt cx="1404362" cy="933212"/>
              </a:xfrm>
            </p:grpSpPr>
            <p:sp>
              <p:nvSpPr>
                <p:cNvPr id="40" name="フリーフォーム 142">
                  <a:extLst>
                    <a:ext uri="{FF2B5EF4-FFF2-40B4-BE49-F238E27FC236}">
                      <a16:creationId xmlns:a16="http://schemas.microsoft.com/office/drawing/2014/main" id="{CD5F329A-E939-1262-F1F1-B155F64F5512}"/>
                    </a:ext>
                  </a:extLst>
                </p:cNvPr>
                <p:cNvSpPr/>
                <p:nvPr/>
              </p:nvSpPr>
              <p:spPr>
                <a:xfrm>
                  <a:off x="1543076" y="3351169"/>
                  <a:ext cx="1404362" cy="933212"/>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sp>
              <p:nvSpPr>
                <p:cNvPr id="41" name="フリーフォーム 143">
                  <a:extLst>
                    <a:ext uri="{FF2B5EF4-FFF2-40B4-BE49-F238E27FC236}">
                      <a16:creationId xmlns:a16="http://schemas.microsoft.com/office/drawing/2014/main" id="{4F2DC02F-6900-93BD-497F-84A6FA23AA22}"/>
                    </a:ext>
                  </a:extLst>
                </p:cNvPr>
                <p:cNvSpPr/>
                <p:nvPr/>
              </p:nvSpPr>
              <p:spPr>
                <a:xfrm>
                  <a:off x="1549659" y="3441309"/>
                  <a:ext cx="1319508" cy="843070"/>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FFFF"/>
                    </a:solidFill>
                  </a:endParaRPr>
                </a:p>
              </p:txBody>
            </p:sp>
          </p:grpSp>
        </p:grpSp>
        <p:sp>
          <p:nvSpPr>
            <p:cNvPr id="26" name="角丸四角形 60">
              <a:extLst>
                <a:ext uri="{FF2B5EF4-FFF2-40B4-BE49-F238E27FC236}">
                  <a16:creationId xmlns:a16="http://schemas.microsoft.com/office/drawing/2014/main" id="{9DF8FCC3-8B8B-A028-C822-6EE2B66F484A}"/>
                </a:ext>
              </a:extLst>
            </p:cNvPr>
            <p:cNvSpPr/>
            <p:nvPr/>
          </p:nvSpPr>
          <p:spPr>
            <a:xfrm>
              <a:off x="5102709" y="3764958"/>
              <a:ext cx="963997" cy="281829"/>
            </a:xfrm>
            <a:prstGeom prst="roundRect">
              <a:avLst/>
            </a:prstGeom>
            <a:solidFill>
              <a:srgbClr val="00B0F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sz="2100" dirty="0"/>
                <a:t>MIX</a:t>
              </a:r>
              <a:endParaRPr lang="ja-JP" altLang="en-US" sz="2100" dirty="0"/>
            </a:p>
          </p:txBody>
        </p:sp>
        <p:sp>
          <p:nvSpPr>
            <p:cNvPr id="27" name="正方形/長方形 26">
              <a:extLst>
                <a:ext uri="{FF2B5EF4-FFF2-40B4-BE49-F238E27FC236}">
                  <a16:creationId xmlns:a16="http://schemas.microsoft.com/office/drawing/2014/main" id="{4A8A58DA-7158-9707-E1A6-3C867284F8D6}"/>
                </a:ext>
              </a:extLst>
            </p:cNvPr>
            <p:cNvSpPr/>
            <p:nvPr/>
          </p:nvSpPr>
          <p:spPr>
            <a:xfrm>
              <a:off x="5450190" y="2491060"/>
              <a:ext cx="2132485" cy="415527"/>
            </a:xfrm>
            <a:prstGeom prst="rect">
              <a:avLst/>
            </a:prstGeom>
          </p:spPr>
          <p:txBody>
            <a:bodyPr wrap="square" lIns="137187" tIns="68594" rIns="137187" bIns="68594">
              <a:spAutoFit/>
            </a:bodyPr>
            <a:lstStyle/>
            <a:p>
              <a:pPr defTabSz="7682880" fontAlgn="auto">
                <a:spcBef>
                  <a:spcPts val="0"/>
                </a:spcBef>
                <a:spcAft>
                  <a:spcPts val="0"/>
                </a:spcAft>
              </a:pPr>
              <a:r>
                <a:rPr lang="en-US" altLang="ja-JP" b="1" dirty="0">
                  <a:solidFill>
                    <a:srgbClr val="BA8CDC"/>
                  </a:solidFill>
                  <a:latin typeface="Calibri"/>
                  <a:ea typeface="ＭＳ Ｐゴシック"/>
                </a:rPr>
                <a:t>VX-3000PM</a:t>
              </a:r>
              <a:endParaRPr lang="ja-JP" altLang="en-US" sz="1700" b="1" dirty="0">
                <a:solidFill>
                  <a:srgbClr val="BA8CDC"/>
                </a:solidFill>
                <a:latin typeface="Calibri"/>
                <a:ea typeface="ＭＳ Ｐゴシック"/>
              </a:endParaRPr>
            </a:p>
          </p:txBody>
        </p:sp>
        <p:sp>
          <p:nvSpPr>
            <p:cNvPr id="28" name="角丸四角形 164">
              <a:extLst>
                <a:ext uri="{FF2B5EF4-FFF2-40B4-BE49-F238E27FC236}">
                  <a16:creationId xmlns:a16="http://schemas.microsoft.com/office/drawing/2014/main" id="{B6900261-EC72-9E9A-19EE-00E81A58EE5A}"/>
                </a:ext>
              </a:extLst>
            </p:cNvPr>
            <p:cNvSpPr/>
            <p:nvPr/>
          </p:nvSpPr>
          <p:spPr>
            <a:xfrm>
              <a:off x="3865380" y="4137393"/>
              <a:ext cx="2538744" cy="953081"/>
            </a:xfrm>
            <a:prstGeom prst="roundRect">
              <a:avLst>
                <a:gd name="adj" fmla="val 6795"/>
              </a:avLst>
            </a:prstGeom>
            <a:gradFill flip="none" rotWithShape="1">
              <a:gsLst>
                <a:gs pos="82000">
                  <a:srgbClr val="002060">
                    <a:alpha val="14000"/>
                  </a:srgbClr>
                </a:gs>
                <a:gs pos="100000">
                  <a:srgbClr val="002060"/>
                </a:gs>
              </a:gsLst>
              <a:path path="rect">
                <a:fillToRect l="50000" t="50000" r="50000" b="50000"/>
              </a:path>
              <a:tileRect/>
            </a:gradFill>
            <a:ln/>
          </p:spPr>
          <p:style>
            <a:lnRef idx="0">
              <a:schemeClr val="accent5"/>
            </a:lnRef>
            <a:fillRef idx="3">
              <a:schemeClr val="accent5"/>
            </a:fillRef>
            <a:effectRef idx="3">
              <a:schemeClr val="accent5"/>
            </a:effectRef>
            <a:fontRef idx="minor">
              <a:schemeClr val="lt1"/>
            </a:fontRef>
          </p:style>
          <p:txBody>
            <a:bodyPr lIns="137187" tIns="68594" rIns="137187" bIns="68594" rtlCol="0" anchor="ctr"/>
            <a:lstStyle/>
            <a:p>
              <a:pPr algn="ctr" defTabSz="7682880" fontAlgn="auto">
                <a:spcBef>
                  <a:spcPts val="0"/>
                </a:spcBef>
                <a:spcAft>
                  <a:spcPts val="0"/>
                </a:spcAft>
                <a:defRPr/>
              </a:pPr>
              <a:r>
                <a:rPr kumimoji="0" lang="en-US" altLang="ja-JP" sz="3000" b="1" kern="0" dirty="0">
                  <a:solidFill>
                    <a:srgbClr val="002060"/>
                  </a:solidFill>
                  <a:ea typeface="ＭＳ Ｐゴシック"/>
                </a:rPr>
                <a:t>Matrix</a:t>
              </a:r>
            </a:p>
          </p:txBody>
        </p:sp>
        <p:sp>
          <p:nvSpPr>
            <p:cNvPr id="29" name="角丸四角形 71">
              <a:extLst>
                <a:ext uri="{FF2B5EF4-FFF2-40B4-BE49-F238E27FC236}">
                  <a16:creationId xmlns:a16="http://schemas.microsoft.com/office/drawing/2014/main" id="{084560FA-C86D-7D97-8325-1993EF67A82B}"/>
                </a:ext>
              </a:extLst>
            </p:cNvPr>
            <p:cNvSpPr/>
            <p:nvPr/>
          </p:nvSpPr>
          <p:spPr>
            <a:xfrm>
              <a:off x="3860002" y="2773415"/>
              <a:ext cx="503218" cy="1008750"/>
            </a:xfrm>
            <a:prstGeom prst="roundRect">
              <a:avLst>
                <a:gd name="adj" fmla="val 12537"/>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b="1" dirty="0">
                  <a:solidFill>
                    <a:srgbClr val="FFFFFF"/>
                  </a:solidFill>
                </a:rPr>
                <a:t>VOX</a:t>
              </a:r>
            </a:p>
          </p:txBody>
        </p:sp>
        <p:sp>
          <p:nvSpPr>
            <p:cNvPr id="30" name="正方形/長方形 29">
              <a:extLst>
                <a:ext uri="{FF2B5EF4-FFF2-40B4-BE49-F238E27FC236}">
                  <a16:creationId xmlns:a16="http://schemas.microsoft.com/office/drawing/2014/main" id="{4D27CA07-0381-0256-1A05-9B15A6F79471}"/>
                </a:ext>
              </a:extLst>
            </p:cNvPr>
            <p:cNvSpPr/>
            <p:nvPr/>
          </p:nvSpPr>
          <p:spPr>
            <a:xfrm>
              <a:off x="6322530" y="4274384"/>
              <a:ext cx="1814968" cy="461693"/>
            </a:xfrm>
            <a:prstGeom prst="rect">
              <a:avLst/>
            </a:prstGeom>
          </p:spPr>
          <p:txBody>
            <a:bodyPr wrap="square" lIns="137187" tIns="68594" rIns="137187" bIns="68594">
              <a:spAutoFit/>
            </a:bodyPr>
            <a:lstStyle/>
            <a:p>
              <a:pPr defTabSz="7682880" fontAlgn="auto">
                <a:spcBef>
                  <a:spcPts val="0"/>
                </a:spcBef>
                <a:spcAft>
                  <a:spcPts val="0"/>
                </a:spcAft>
              </a:pPr>
              <a:r>
                <a:rPr lang="en-US" altLang="ja-JP" dirty="0">
                  <a:solidFill>
                    <a:prstClr val="black"/>
                  </a:solidFill>
                  <a:latin typeface="Calibri"/>
                  <a:ea typeface="ＭＳ Ｐゴシック"/>
                </a:rPr>
                <a:t>Unicast out 7ch</a:t>
              </a:r>
              <a:endParaRPr lang="ja-JP" altLang="en-US" sz="2100" dirty="0">
                <a:solidFill>
                  <a:prstClr val="black"/>
                </a:solidFill>
                <a:latin typeface="Calibri"/>
                <a:ea typeface="ＭＳ Ｐゴシック"/>
              </a:endParaRPr>
            </a:p>
          </p:txBody>
        </p:sp>
        <p:sp>
          <p:nvSpPr>
            <p:cNvPr id="31" name="角丸四角形 71">
              <a:extLst>
                <a:ext uri="{FF2B5EF4-FFF2-40B4-BE49-F238E27FC236}">
                  <a16:creationId xmlns:a16="http://schemas.microsoft.com/office/drawing/2014/main" id="{8C584467-EACC-CB5F-C469-C378F2073BE3}"/>
                </a:ext>
              </a:extLst>
            </p:cNvPr>
            <p:cNvSpPr/>
            <p:nvPr/>
          </p:nvSpPr>
          <p:spPr>
            <a:xfrm>
              <a:off x="3474418" y="2780811"/>
              <a:ext cx="286441" cy="1008750"/>
            </a:xfrm>
            <a:prstGeom prst="roundRect">
              <a:avLst>
                <a:gd name="adj" fmla="val 12537"/>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algn="ctr"/>
              <a:r>
                <a:rPr lang="en-US" altLang="ja-JP" b="1" dirty="0">
                  <a:solidFill>
                    <a:srgbClr val="FFFFFF"/>
                  </a:solidFill>
                </a:rPr>
                <a:t>VR</a:t>
              </a:r>
            </a:p>
          </p:txBody>
        </p:sp>
        <p:sp>
          <p:nvSpPr>
            <p:cNvPr id="32" name="正方形/長方形 31">
              <a:extLst>
                <a:ext uri="{FF2B5EF4-FFF2-40B4-BE49-F238E27FC236}">
                  <a16:creationId xmlns:a16="http://schemas.microsoft.com/office/drawing/2014/main" id="{5DD95DC1-7AA2-9794-FB3A-A0D05C0A92F6}"/>
                </a:ext>
              </a:extLst>
            </p:cNvPr>
            <p:cNvSpPr/>
            <p:nvPr/>
          </p:nvSpPr>
          <p:spPr>
            <a:xfrm>
              <a:off x="2017921" y="3890515"/>
              <a:ext cx="1786379" cy="461693"/>
            </a:xfrm>
            <a:prstGeom prst="rect">
              <a:avLst/>
            </a:prstGeom>
          </p:spPr>
          <p:txBody>
            <a:bodyPr wrap="square" lIns="137187" tIns="68594" rIns="137187" bIns="68594">
              <a:spAutoFit/>
            </a:bodyPr>
            <a:lstStyle/>
            <a:p>
              <a:pPr algn="r" defTabSz="7682880" fontAlgn="auto">
                <a:spcBef>
                  <a:spcPts val="0"/>
                </a:spcBef>
                <a:spcAft>
                  <a:spcPts val="0"/>
                </a:spcAft>
              </a:pPr>
              <a:r>
                <a:rPr lang="en-US" altLang="ja-JP" dirty="0">
                  <a:solidFill>
                    <a:prstClr val="black"/>
                  </a:solidFill>
                  <a:latin typeface="Calibri"/>
                  <a:ea typeface="ＭＳ Ｐゴシック"/>
                </a:rPr>
                <a:t>Unicast in 7ch</a:t>
              </a:r>
              <a:endParaRPr lang="ja-JP" altLang="en-US" sz="2100" dirty="0">
                <a:solidFill>
                  <a:prstClr val="black"/>
                </a:solidFill>
                <a:latin typeface="Calibri"/>
                <a:ea typeface="ＭＳ Ｐゴシック"/>
              </a:endParaRPr>
            </a:p>
          </p:txBody>
        </p:sp>
      </p:grpSp>
      <p:grpSp>
        <p:nvGrpSpPr>
          <p:cNvPr id="55" name="グループ化 54">
            <a:extLst>
              <a:ext uri="{FF2B5EF4-FFF2-40B4-BE49-F238E27FC236}">
                <a16:creationId xmlns:a16="http://schemas.microsoft.com/office/drawing/2014/main" id="{820D95A3-F662-4DD0-8526-C0E54D613EB5}"/>
              </a:ext>
            </a:extLst>
          </p:cNvPr>
          <p:cNvGrpSpPr/>
          <p:nvPr/>
        </p:nvGrpSpPr>
        <p:grpSpPr>
          <a:xfrm>
            <a:off x="2466306" y="5731420"/>
            <a:ext cx="5013273" cy="1475466"/>
            <a:chOff x="1344958" y="5226341"/>
            <a:chExt cx="7339933" cy="2160230"/>
          </a:xfrm>
        </p:grpSpPr>
        <p:pic>
          <p:nvPicPr>
            <p:cNvPr id="56" name="Picture 4" descr="VX-3000 Series | Products | TOA">
              <a:extLst>
                <a:ext uri="{FF2B5EF4-FFF2-40B4-BE49-F238E27FC236}">
                  <a16:creationId xmlns:a16="http://schemas.microsoft.com/office/drawing/2014/main" id="{0DAFDA27-73ED-4354-BF3B-0F9351B4ABDB}"/>
                </a:ext>
              </a:extLst>
            </p:cNvPr>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44958" y="5226341"/>
              <a:ext cx="7339933" cy="1353993"/>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2" descr="VX-3000PM | TOA">
              <a:extLst>
                <a:ext uri="{FF2B5EF4-FFF2-40B4-BE49-F238E27FC236}">
                  <a16:creationId xmlns:a16="http://schemas.microsoft.com/office/drawing/2014/main" id="{C06B8384-AE71-4A40-A796-11C34660324C}"/>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3873" t="18684" r="3139" b="19196"/>
            <a:stretch/>
          </p:blipFill>
          <p:spPr bwMode="auto">
            <a:xfrm>
              <a:off x="1888123" y="6513511"/>
              <a:ext cx="6266815" cy="87306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261938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 name="グループ化 58">
            <a:extLst>
              <a:ext uri="{FF2B5EF4-FFF2-40B4-BE49-F238E27FC236}">
                <a16:creationId xmlns:a16="http://schemas.microsoft.com/office/drawing/2014/main" id="{1CC9FF77-A1DE-40AF-B57F-C14B88193CD1}"/>
              </a:ext>
            </a:extLst>
          </p:cNvPr>
          <p:cNvGrpSpPr/>
          <p:nvPr/>
        </p:nvGrpSpPr>
        <p:grpSpPr>
          <a:xfrm rot="544062">
            <a:off x="8849048" y="1161918"/>
            <a:ext cx="594864" cy="564816"/>
            <a:chOff x="2748784" y="956212"/>
            <a:chExt cx="2425139" cy="2301962"/>
          </a:xfrm>
          <a:effectLst>
            <a:outerShdw blurRad="38100" dist="38100" dir="8100000" algn="tr" rotWithShape="0">
              <a:prstClr val="black">
                <a:alpha val="40000"/>
              </a:prstClr>
            </a:outerShdw>
          </a:effectLst>
        </p:grpSpPr>
        <p:grpSp>
          <p:nvGrpSpPr>
            <p:cNvPr id="63" name="グループ化 62">
              <a:extLst>
                <a:ext uri="{FF2B5EF4-FFF2-40B4-BE49-F238E27FC236}">
                  <a16:creationId xmlns:a16="http://schemas.microsoft.com/office/drawing/2014/main" id="{FA477171-B43D-49DD-8D95-49880E2942C1}"/>
                </a:ext>
              </a:extLst>
            </p:cNvPr>
            <p:cNvGrpSpPr/>
            <p:nvPr/>
          </p:nvGrpSpPr>
          <p:grpSpPr>
            <a:xfrm>
              <a:off x="2991168" y="1221263"/>
              <a:ext cx="1944215" cy="1771248"/>
              <a:chOff x="2991168" y="1221263"/>
              <a:chExt cx="1944215" cy="1771248"/>
            </a:xfrm>
          </p:grpSpPr>
          <p:sp>
            <p:nvSpPr>
              <p:cNvPr id="65" name="円/楕円 56">
                <a:extLst>
                  <a:ext uri="{FF2B5EF4-FFF2-40B4-BE49-F238E27FC236}">
                    <a16:creationId xmlns:a16="http://schemas.microsoft.com/office/drawing/2014/main" id="{1E89324E-543D-4D94-9ABC-803901A21CD8}"/>
                  </a:ext>
                </a:extLst>
              </p:cNvPr>
              <p:cNvSpPr/>
              <p:nvPr/>
            </p:nvSpPr>
            <p:spPr>
              <a:xfrm>
                <a:off x="2991168" y="1221263"/>
                <a:ext cx="1944215" cy="1771248"/>
              </a:xfrm>
              <a:prstGeom prst="ellipse">
                <a:avLst/>
              </a:prstGeom>
              <a:solidFill>
                <a:schemeClr val="accent6">
                  <a:lumMod val="75000"/>
                </a:schemeClr>
              </a:solidFill>
              <a:ln w="25400" cap="flat" cmpd="sng" algn="ctr">
                <a:noFill/>
                <a:prstDash val="solid"/>
              </a:ln>
              <a:effectLst/>
            </p:spPr>
            <p:txBody>
              <a:bodyPr rtlCol="0" anchor="ctr"/>
              <a:lstStyle/>
              <a:p>
                <a:pPr algn="ctr" defTabSz="1371805" fontAlgn="auto">
                  <a:spcBef>
                    <a:spcPts val="0"/>
                  </a:spcBef>
                  <a:spcAft>
                    <a:spcPts val="0"/>
                  </a:spcAft>
                </a:pPr>
                <a:endParaRPr kumimoji="0" lang="ja-JP" altLang="en-US" sz="1100" kern="0" dirty="0">
                  <a:solidFill>
                    <a:prstClr val="white"/>
                  </a:solidFill>
                  <a:latin typeface="Meiryo UI"/>
                  <a:ea typeface="Meiryo UI"/>
                </a:endParaRPr>
              </a:p>
            </p:txBody>
          </p:sp>
          <p:sp>
            <p:nvSpPr>
              <p:cNvPr id="66" name="角丸四角形 57">
                <a:extLst>
                  <a:ext uri="{FF2B5EF4-FFF2-40B4-BE49-F238E27FC236}">
                    <a16:creationId xmlns:a16="http://schemas.microsoft.com/office/drawing/2014/main" id="{C009F5B2-B6A7-43EE-A0A5-023A0AD6233F}"/>
                  </a:ext>
                </a:extLst>
              </p:cNvPr>
              <p:cNvSpPr/>
              <p:nvPr/>
            </p:nvSpPr>
            <p:spPr>
              <a:xfrm>
                <a:off x="3111526" y="1646029"/>
                <a:ext cx="1677970" cy="786535"/>
              </a:xfrm>
              <a:prstGeom prst="roundRect">
                <a:avLst/>
              </a:prstGeom>
              <a:solidFill>
                <a:schemeClr val="accent6">
                  <a:lumMod val="75000"/>
                </a:schemeClr>
              </a:solidFill>
              <a:ln w="25400" cap="flat" cmpd="sng" algn="ctr">
                <a:noFill/>
                <a:prstDash val="solid"/>
              </a:ln>
              <a:effectLst/>
            </p:spPr>
            <p:txBody>
              <a:bodyPr lIns="0" tIns="45718" rIns="0" bIns="0" rtlCol="0" anchor="ctr"/>
              <a:lstStyle/>
              <a:p>
                <a:pPr algn="ctr" defTabSz="1371805" fontAlgn="auto">
                  <a:lnSpc>
                    <a:spcPts val="1500"/>
                  </a:lnSpc>
                  <a:spcBef>
                    <a:spcPts val="0"/>
                  </a:spcBef>
                  <a:spcAft>
                    <a:spcPts val="0"/>
                  </a:spcAft>
                </a:pPr>
                <a:r>
                  <a:rPr kumimoji="0" lang="en-US" altLang="ja-JP" sz="1400" b="1" kern="0" dirty="0">
                    <a:solidFill>
                      <a:prstClr val="white"/>
                    </a:solidFill>
                    <a:latin typeface="Calibri"/>
                    <a:ea typeface="Meiryo UI"/>
                  </a:rPr>
                  <a:t>v.5.1</a:t>
                </a:r>
                <a:endParaRPr kumimoji="0" lang="ja-JP" altLang="en-US" sz="1400" b="1" kern="0" dirty="0">
                  <a:solidFill>
                    <a:prstClr val="white"/>
                  </a:solidFill>
                  <a:latin typeface="Calibri"/>
                  <a:ea typeface="Meiryo UI"/>
                </a:endParaRPr>
              </a:p>
            </p:txBody>
          </p:sp>
        </p:grpSp>
        <p:pic>
          <p:nvPicPr>
            <p:cNvPr id="64" name="Picture 2" descr="C:\Users\toa27839.TOA\AppData\Local\Temp\notesEA312D\Bubble_material_noshadow-01.png">
              <a:extLst>
                <a:ext uri="{FF2B5EF4-FFF2-40B4-BE49-F238E27FC236}">
                  <a16:creationId xmlns:a16="http://schemas.microsoft.com/office/drawing/2014/main" id="{DEDF40C6-5BC8-409D-B4F7-120240BBA3BD}"/>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a:stretch/>
          </p:blipFill>
          <p:spPr bwMode="auto">
            <a:xfrm>
              <a:off x="2748784" y="956212"/>
              <a:ext cx="2425139" cy="2301962"/>
            </a:xfrm>
            <a:prstGeom prst="rect">
              <a:avLst/>
            </a:prstGeom>
            <a:noFill/>
            <a:effectLst/>
            <a:extLst>
              <a:ext uri="{909E8E84-426E-40DD-AFC4-6F175D3DCCD1}">
                <a14:hiddenFill xmlns:a14="http://schemas.microsoft.com/office/drawing/2010/main">
                  <a:solidFill>
                    <a:srgbClr val="FFFFFF"/>
                  </a:solidFill>
                </a14:hiddenFill>
              </a:ext>
            </a:extLst>
          </p:spPr>
        </p:pic>
      </p:grpSp>
      <p:graphicFrame>
        <p:nvGraphicFramePr>
          <p:cNvPr id="37" name="表 36">
            <a:extLst>
              <a:ext uri="{FF2B5EF4-FFF2-40B4-BE49-F238E27FC236}">
                <a16:creationId xmlns:a16="http://schemas.microsoft.com/office/drawing/2014/main" id="{D53D1E63-DC9B-3274-C61F-C15FA1C0AF7E}"/>
              </a:ext>
            </a:extLst>
          </p:cNvPr>
          <p:cNvGraphicFramePr>
            <a:graphicFrameLocks noGrp="1"/>
          </p:cNvGraphicFramePr>
          <p:nvPr/>
        </p:nvGraphicFramePr>
        <p:xfrm>
          <a:off x="8248289" y="3780057"/>
          <a:ext cx="5352254" cy="854258"/>
        </p:xfrm>
        <a:graphic>
          <a:graphicData uri="http://schemas.openxmlformats.org/drawingml/2006/table">
            <a:tbl>
              <a:tblPr firstRow="1" bandRow="1">
                <a:tableStyleId>{5C22544A-7EE6-4342-B048-85BDC9FD1C3A}</a:tableStyleId>
              </a:tblPr>
              <a:tblGrid>
                <a:gridCol w="986769">
                  <a:extLst>
                    <a:ext uri="{9D8B030D-6E8A-4147-A177-3AD203B41FA5}">
                      <a16:colId xmlns:a16="http://schemas.microsoft.com/office/drawing/2014/main" val="20000"/>
                    </a:ext>
                  </a:extLst>
                </a:gridCol>
                <a:gridCol w="576064">
                  <a:extLst>
                    <a:ext uri="{9D8B030D-6E8A-4147-A177-3AD203B41FA5}">
                      <a16:colId xmlns:a16="http://schemas.microsoft.com/office/drawing/2014/main" val="20001"/>
                    </a:ext>
                  </a:extLst>
                </a:gridCol>
                <a:gridCol w="3789421">
                  <a:extLst>
                    <a:ext uri="{9D8B030D-6E8A-4147-A177-3AD203B41FA5}">
                      <a16:colId xmlns:a16="http://schemas.microsoft.com/office/drawing/2014/main" val="20002"/>
                    </a:ext>
                  </a:extLst>
                </a:gridCol>
              </a:tblGrid>
              <a:tr h="521041">
                <a:tc>
                  <a:txBody>
                    <a:bodyPr/>
                    <a:lstStyle/>
                    <a:p>
                      <a:pPr>
                        <a:lnSpc>
                          <a:spcPts val="1400"/>
                        </a:lnSpc>
                      </a:pPr>
                      <a:r>
                        <a:rPr kumimoji="1" lang="en-US" altLang="ja-JP" sz="1800" b="0" dirty="0">
                          <a:solidFill>
                            <a:schemeClr val="bg1"/>
                          </a:solidFill>
                        </a:rPr>
                        <a:t>Control</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000"/>
                        </a:lnSpc>
                      </a:pPr>
                      <a:r>
                        <a:rPr kumimoji="1" lang="en-US" altLang="ja-JP" sz="1800" b="0" dirty="0">
                          <a:solidFill>
                            <a:schemeClr val="tx1"/>
                          </a:solidFill>
                        </a:rPr>
                        <a:t>10ch</a:t>
                      </a:r>
                      <a:endParaRPr kumimoji="1" lang="ja-JP" altLang="en-US" sz="1800" b="0" dirty="0">
                        <a:solidFill>
                          <a:schemeClr val="tx1"/>
                        </a:solidFill>
                      </a:endParaRPr>
                    </a:p>
                  </a:txBody>
                  <a:tcPr marL="0" marR="0"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500" b="0" dirty="0">
                          <a:solidFill>
                            <a:schemeClr val="tx1"/>
                          </a:solidFill>
                        </a:rPr>
                        <a:t>1-5ch</a:t>
                      </a:r>
                    </a:p>
                    <a:p>
                      <a:pPr>
                        <a:lnSpc>
                          <a:spcPts val="1400"/>
                        </a:lnSpc>
                      </a:pPr>
                      <a:r>
                        <a:rPr kumimoji="1" lang="en-US" altLang="ja-JP" sz="1500" b="0" dirty="0">
                          <a:solidFill>
                            <a:schemeClr val="tx1"/>
                          </a:solidFill>
                        </a:rPr>
                        <a:t>  Relay, WV: 30V DC, Current: 1A</a:t>
                      </a:r>
                    </a:p>
                    <a:p>
                      <a:pPr>
                        <a:lnSpc>
                          <a:spcPts val="1400"/>
                        </a:lnSpc>
                      </a:pPr>
                      <a:r>
                        <a:rPr kumimoji="1" lang="en-US" altLang="ja-JP" sz="1500" b="0" dirty="0">
                          <a:solidFill>
                            <a:schemeClr val="tx1"/>
                          </a:solidFill>
                        </a:rPr>
                        <a:t>6-10ch</a:t>
                      </a:r>
                    </a:p>
                    <a:p>
                      <a:pPr>
                        <a:lnSpc>
                          <a:spcPts val="1400"/>
                        </a:lnSpc>
                      </a:pPr>
                      <a:r>
                        <a:rPr kumimoji="1" lang="en-US" altLang="ja-JP" sz="1500" b="0" dirty="0">
                          <a:solidFill>
                            <a:schemeClr val="tx1"/>
                          </a:solidFill>
                        </a:rPr>
                        <a:t>  Open Collector, WV: 30V DC, Current: 100mA</a:t>
                      </a:r>
                    </a:p>
                  </a:txBody>
                  <a:tcPr marL="36000" marR="0"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bl>
          </a:graphicData>
        </a:graphic>
      </p:graphicFrame>
      <p:grpSp>
        <p:nvGrpSpPr>
          <p:cNvPr id="2" name="グループ化 1">
            <a:extLst>
              <a:ext uri="{FF2B5EF4-FFF2-40B4-BE49-F238E27FC236}">
                <a16:creationId xmlns:a16="http://schemas.microsoft.com/office/drawing/2014/main" id="{8288D00A-573E-3806-4507-7F36F08B9BFA}"/>
              </a:ext>
            </a:extLst>
          </p:cNvPr>
          <p:cNvGrpSpPr/>
          <p:nvPr/>
        </p:nvGrpSpPr>
        <p:grpSpPr>
          <a:xfrm>
            <a:off x="1609661" y="266185"/>
            <a:ext cx="2053631" cy="1949899"/>
            <a:chOff x="2629447" y="812240"/>
            <a:chExt cx="2667654" cy="2532159"/>
          </a:xfrm>
        </p:grpSpPr>
        <p:grpSp>
          <p:nvGrpSpPr>
            <p:cNvPr id="3" name="グループ化 2">
              <a:extLst>
                <a:ext uri="{FF2B5EF4-FFF2-40B4-BE49-F238E27FC236}">
                  <a16:creationId xmlns:a16="http://schemas.microsoft.com/office/drawing/2014/main" id="{A907005B-71D2-53DF-B6AA-6E50CE9EF830}"/>
                </a:ext>
              </a:extLst>
            </p:cNvPr>
            <p:cNvGrpSpPr/>
            <p:nvPr/>
          </p:nvGrpSpPr>
          <p:grpSpPr>
            <a:xfrm>
              <a:off x="2951391" y="1221263"/>
              <a:ext cx="2030342" cy="1771248"/>
              <a:chOff x="2951391" y="1221263"/>
              <a:chExt cx="2030342" cy="1771248"/>
            </a:xfrm>
          </p:grpSpPr>
          <p:sp>
            <p:nvSpPr>
              <p:cNvPr id="5" name="円/楕円 126">
                <a:extLst>
                  <a:ext uri="{FF2B5EF4-FFF2-40B4-BE49-F238E27FC236}">
                    <a16:creationId xmlns:a16="http://schemas.microsoft.com/office/drawing/2014/main" id="{8FC63C83-9109-B2F5-19D1-33FF4CB2CE2D}"/>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2100" b="0" i="0" u="none" strike="noStrike" kern="0" cap="none" spc="0" normalizeH="0" baseline="0" noProof="0">
                  <a:ln>
                    <a:noFill/>
                  </a:ln>
                  <a:solidFill>
                    <a:prstClr val="white"/>
                  </a:solidFill>
                  <a:effectLst/>
                  <a:uLnTx/>
                  <a:uFillTx/>
                  <a:latin typeface="Meiryo UI"/>
                  <a:ea typeface="Meiryo UI"/>
                  <a:cs typeface="+mn-cs"/>
                </a:endParaRPr>
              </a:p>
            </p:txBody>
          </p:sp>
          <p:sp>
            <p:nvSpPr>
              <p:cNvPr id="6" name="角丸四角形 127">
                <a:extLst>
                  <a:ext uri="{FF2B5EF4-FFF2-40B4-BE49-F238E27FC236}">
                    <a16:creationId xmlns:a16="http://schemas.microsoft.com/office/drawing/2014/main" id="{158D7C54-B19D-6BD8-C3C9-BFE01B01B622}"/>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prstClr val="white"/>
                    </a:solidFill>
                    <a:effectLst/>
                    <a:uLnTx/>
                    <a:uFillTx/>
                    <a:latin typeface="Calibri"/>
                    <a:ea typeface="Meiryo UI"/>
                    <a:cs typeface="+mn-cs"/>
                  </a:rPr>
                  <a:t>PM</a:t>
                </a:r>
                <a:endParaRPr kumimoji="0" lang="ja-JP" altLang="en-US" sz="30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4" name="Picture 2" descr="C:\Users\toa27839.TOA\AppData\Local\Temp\notesEA312D\Bubble_material_noshadow-01.png">
              <a:extLst>
                <a:ext uri="{FF2B5EF4-FFF2-40B4-BE49-F238E27FC236}">
                  <a16:creationId xmlns:a16="http://schemas.microsoft.com/office/drawing/2014/main" id="{4277F6E5-3626-0154-FDE8-F40275DB909D}"/>
                </a:ext>
              </a:extLst>
            </p:cNvPr>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l="18633" t="5301" r="3622" b="14257"/>
            <a:stretch/>
          </p:blipFill>
          <p:spPr bwMode="auto">
            <a:xfrm>
              <a:off x="2629447" y="812240"/>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7" name="円/楕円 96">
            <a:extLst>
              <a:ext uri="{FF2B5EF4-FFF2-40B4-BE49-F238E27FC236}">
                <a16:creationId xmlns:a16="http://schemas.microsoft.com/office/drawing/2014/main" id="{5D91133C-FDC0-B131-D6FD-9C82105BADFA}"/>
              </a:ext>
            </a:extLst>
          </p:cNvPr>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 name="円/楕円 97">
            <a:extLst>
              <a:ext uri="{FF2B5EF4-FFF2-40B4-BE49-F238E27FC236}">
                <a16:creationId xmlns:a16="http://schemas.microsoft.com/office/drawing/2014/main" id="{041F3B3E-DC4D-3C6E-C006-8F5FCC85F7A5}"/>
              </a:ext>
            </a:extLst>
          </p:cNvPr>
          <p:cNvSpPr/>
          <p:nvPr/>
        </p:nvSpPr>
        <p:spPr>
          <a:xfrm>
            <a:off x="771734" y="493116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aphicFrame>
        <p:nvGraphicFramePr>
          <p:cNvPr id="35" name="表 34">
            <a:extLst>
              <a:ext uri="{FF2B5EF4-FFF2-40B4-BE49-F238E27FC236}">
                <a16:creationId xmlns:a16="http://schemas.microsoft.com/office/drawing/2014/main" id="{BF8D6764-791D-E4E8-1CE6-63A66854BC6D}"/>
              </a:ext>
            </a:extLst>
          </p:cNvPr>
          <p:cNvGraphicFramePr>
            <a:graphicFrameLocks noGrp="1"/>
          </p:cNvGraphicFramePr>
          <p:nvPr/>
        </p:nvGraphicFramePr>
        <p:xfrm>
          <a:off x="8232528" y="2719666"/>
          <a:ext cx="5368016" cy="531142"/>
        </p:xfrm>
        <a:graphic>
          <a:graphicData uri="http://schemas.openxmlformats.org/drawingml/2006/table">
            <a:tbl>
              <a:tblPr firstRow="1" bandRow="1">
                <a:tableStyleId>{5C22544A-7EE6-4342-B048-85BDC9FD1C3A}</a:tableStyleId>
              </a:tblPr>
              <a:tblGrid>
                <a:gridCol w="1002530">
                  <a:extLst>
                    <a:ext uri="{9D8B030D-6E8A-4147-A177-3AD203B41FA5}">
                      <a16:colId xmlns:a16="http://schemas.microsoft.com/office/drawing/2014/main" val="20000"/>
                    </a:ext>
                  </a:extLst>
                </a:gridCol>
                <a:gridCol w="576064">
                  <a:extLst>
                    <a:ext uri="{9D8B030D-6E8A-4147-A177-3AD203B41FA5}">
                      <a16:colId xmlns:a16="http://schemas.microsoft.com/office/drawing/2014/main" val="20001"/>
                    </a:ext>
                  </a:extLst>
                </a:gridCol>
                <a:gridCol w="3789422">
                  <a:extLst>
                    <a:ext uri="{9D8B030D-6E8A-4147-A177-3AD203B41FA5}">
                      <a16:colId xmlns:a16="http://schemas.microsoft.com/office/drawing/2014/main" val="20002"/>
                    </a:ext>
                  </a:extLst>
                </a:gridCol>
              </a:tblGrid>
              <a:tr h="531142">
                <a:tc>
                  <a:txBody>
                    <a:bodyPr/>
                    <a:lstStyle/>
                    <a:p>
                      <a:pPr>
                        <a:lnSpc>
                          <a:spcPts val="1400"/>
                        </a:lnSpc>
                      </a:pPr>
                      <a:r>
                        <a:rPr kumimoji="1" lang="en-US" altLang="ja-JP" sz="1800" b="0" dirty="0">
                          <a:solidFill>
                            <a:schemeClr val="bg1"/>
                          </a:solidFill>
                        </a:rPr>
                        <a:t>Control </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20ch</a:t>
                      </a:r>
                      <a:endParaRPr kumimoji="1" lang="ja-JP" altLang="en-US" sz="1800" b="0" dirty="0">
                        <a:solidFill>
                          <a:schemeClr val="tx1"/>
                        </a:solidFill>
                      </a:endParaRPr>
                    </a:p>
                  </a:txBody>
                  <a:tcPr marL="0" marR="0"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400" b="0" dirty="0">
                          <a:solidFill>
                            <a:schemeClr val="tx1"/>
                          </a:solidFill>
                        </a:rPr>
                        <a:t>Non Voltage, OV: 30V DC, Current: 2-10mA</a:t>
                      </a:r>
                      <a:endParaRPr kumimoji="1" lang="ja-JP" altLang="en-US" sz="1800" b="0" dirty="0">
                        <a:solidFill>
                          <a:schemeClr val="tx1"/>
                        </a:solidFill>
                      </a:endParaRPr>
                    </a:p>
                  </a:txBody>
                  <a:tcPr marL="36000"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bl>
          </a:graphicData>
        </a:graphic>
      </p:graphicFrame>
      <p:sp>
        <p:nvSpPr>
          <p:cNvPr id="36" name="正方形/長方形 35">
            <a:extLst>
              <a:ext uri="{FF2B5EF4-FFF2-40B4-BE49-F238E27FC236}">
                <a16:creationId xmlns:a16="http://schemas.microsoft.com/office/drawing/2014/main" id="{2322DC15-2F1E-CDBE-13F2-B61D9827CE21}"/>
              </a:ext>
            </a:extLst>
          </p:cNvPr>
          <p:cNvSpPr/>
          <p:nvPr/>
        </p:nvSpPr>
        <p:spPr>
          <a:xfrm>
            <a:off x="8215538" y="2275036"/>
            <a:ext cx="1760473" cy="461693"/>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100" b="1"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rPr>
              <a:t>Control Input</a:t>
            </a:r>
            <a:endParaRPr kumimoji="1" lang="ja-JP" altLang="en-US" sz="18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sp>
        <p:nvSpPr>
          <p:cNvPr id="38" name="正方形/長方形 37">
            <a:extLst>
              <a:ext uri="{FF2B5EF4-FFF2-40B4-BE49-F238E27FC236}">
                <a16:creationId xmlns:a16="http://schemas.microsoft.com/office/drawing/2014/main" id="{46C7650D-E786-E966-9E55-8985F0BF51AD}"/>
              </a:ext>
            </a:extLst>
          </p:cNvPr>
          <p:cNvSpPr/>
          <p:nvPr/>
        </p:nvSpPr>
        <p:spPr>
          <a:xfrm>
            <a:off x="8231298" y="3335426"/>
            <a:ext cx="1964054" cy="461693"/>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100" b="1"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rPr>
              <a:t>Control Output</a:t>
            </a:r>
            <a:endParaRPr kumimoji="1" lang="ja-JP" altLang="en-US" sz="18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grpSp>
        <p:nvGrpSpPr>
          <p:cNvPr id="60" name="グループ化 59">
            <a:extLst>
              <a:ext uri="{FF2B5EF4-FFF2-40B4-BE49-F238E27FC236}">
                <a16:creationId xmlns:a16="http://schemas.microsoft.com/office/drawing/2014/main" id="{9DABB4AF-8770-9212-B285-0C7442A0B181}"/>
              </a:ext>
            </a:extLst>
          </p:cNvPr>
          <p:cNvGrpSpPr/>
          <p:nvPr/>
        </p:nvGrpSpPr>
        <p:grpSpPr>
          <a:xfrm>
            <a:off x="1981894" y="5413799"/>
            <a:ext cx="6066060" cy="1785314"/>
            <a:chOff x="1344958" y="5226341"/>
            <a:chExt cx="7339933" cy="2160230"/>
          </a:xfrm>
        </p:grpSpPr>
        <p:pic>
          <p:nvPicPr>
            <p:cNvPr id="1028" name="Picture 4" descr="VX-3000 Series | Products | TOA">
              <a:extLst>
                <a:ext uri="{FF2B5EF4-FFF2-40B4-BE49-F238E27FC236}">
                  <a16:creationId xmlns:a16="http://schemas.microsoft.com/office/drawing/2014/main" id="{1FD05BBF-E6D6-9417-A70E-43BE42BDC3E1}"/>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44958" y="5226341"/>
              <a:ext cx="7339933" cy="1353993"/>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VX-3000PM | TOA">
              <a:extLst>
                <a:ext uri="{FF2B5EF4-FFF2-40B4-BE49-F238E27FC236}">
                  <a16:creationId xmlns:a16="http://schemas.microsoft.com/office/drawing/2014/main" id="{BF010B64-A830-9F57-611A-C56A5010F223}"/>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3873" t="18684" r="3139" b="19196"/>
            <a:stretch/>
          </p:blipFill>
          <p:spPr bwMode="auto">
            <a:xfrm>
              <a:off x="1888123" y="6513511"/>
              <a:ext cx="6266815" cy="873060"/>
            </a:xfrm>
            <a:prstGeom prst="rect">
              <a:avLst/>
            </a:prstGeom>
            <a:noFill/>
            <a:extLst>
              <a:ext uri="{909E8E84-426E-40DD-AFC4-6F175D3DCCD1}">
                <a14:hiddenFill xmlns:a14="http://schemas.microsoft.com/office/drawing/2010/main">
                  <a:solidFill>
                    <a:srgbClr val="FFFFFF"/>
                  </a:solidFill>
                </a14:hiddenFill>
              </a:ext>
            </a:extLst>
          </p:spPr>
        </p:pic>
      </p:grpSp>
      <p:pic>
        <p:nvPicPr>
          <p:cNvPr id="46" name="Picture 2">
            <a:extLst>
              <a:ext uri="{FF2B5EF4-FFF2-40B4-BE49-F238E27FC236}">
                <a16:creationId xmlns:a16="http://schemas.microsoft.com/office/drawing/2014/main" id="{8EA9C745-CC29-B5CD-DD11-971DCB242BB8}"/>
              </a:ext>
            </a:extLst>
          </p:cNvPr>
          <p:cNvPicPr>
            <a:picLocks noChangeAspect="1" noChangeArrowheads="1"/>
          </p:cNvPicPr>
          <p:nvPr/>
        </p:nvPicPr>
        <p:blipFill>
          <a:blip r:embed="rId6" cstate="print">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a:stretch>
            <a:fillRect/>
          </a:stretch>
        </p:blipFill>
        <p:spPr bwMode="auto">
          <a:xfrm>
            <a:off x="3991118" y="1427649"/>
            <a:ext cx="917956" cy="3179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7" name="図 46">
            <a:extLst>
              <a:ext uri="{FF2B5EF4-FFF2-40B4-BE49-F238E27FC236}">
                <a16:creationId xmlns:a16="http://schemas.microsoft.com/office/drawing/2014/main" id="{51CD4D6A-85AB-0A97-DDF8-80B4F6919DE4}"/>
              </a:ext>
            </a:extLst>
          </p:cNvPr>
          <p:cNvPicPr>
            <a:picLocks noChangeAspect="1"/>
          </p:cNvPicPr>
          <p:nvPr/>
        </p:nvPicPr>
        <p:blipFill>
          <a:blip r:embed="rId7">
            <a:clrChange>
              <a:clrFrom>
                <a:srgbClr val="FFFFFF"/>
              </a:clrFrom>
              <a:clrTo>
                <a:srgbClr val="FFFFFF">
                  <a:alpha val="0"/>
                </a:srgbClr>
              </a:clrTo>
            </a:clrChange>
          </a:blip>
          <a:stretch>
            <a:fillRect/>
          </a:stretch>
        </p:blipFill>
        <p:spPr>
          <a:xfrm>
            <a:off x="4983264" y="1586639"/>
            <a:ext cx="946618" cy="175198"/>
          </a:xfrm>
          <a:prstGeom prst="rect">
            <a:avLst/>
          </a:prstGeom>
        </p:spPr>
      </p:pic>
      <p:grpSp>
        <p:nvGrpSpPr>
          <p:cNvPr id="48" name="グループ化 47">
            <a:extLst>
              <a:ext uri="{FF2B5EF4-FFF2-40B4-BE49-F238E27FC236}">
                <a16:creationId xmlns:a16="http://schemas.microsoft.com/office/drawing/2014/main" id="{AAB09194-71D8-2109-730A-7A5E52983BDB}"/>
              </a:ext>
            </a:extLst>
          </p:cNvPr>
          <p:cNvGrpSpPr/>
          <p:nvPr/>
        </p:nvGrpSpPr>
        <p:grpSpPr>
          <a:xfrm>
            <a:off x="3959004" y="1729165"/>
            <a:ext cx="1997242" cy="107408"/>
            <a:chOff x="2949456" y="3722072"/>
            <a:chExt cx="1997242" cy="107408"/>
          </a:xfrm>
        </p:grpSpPr>
        <p:sp>
          <p:nvSpPr>
            <p:cNvPr id="49" name="フリーフォーム: 図形 48">
              <a:extLst>
                <a:ext uri="{FF2B5EF4-FFF2-40B4-BE49-F238E27FC236}">
                  <a16:creationId xmlns:a16="http://schemas.microsoft.com/office/drawing/2014/main" id="{222120B6-0CDE-AE8B-209F-BCD1AB5BA139}"/>
                </a:ext>
              </a:extLst>
            </p:cNvPr>
            <p:cNvSpPr/>
            <p:nvPr/>
          </p:nvSpPr>
          <p:spPr>
            <a:xfrm>
              <a:off x="2949456" y="3829480"/>
              <a:ext cx="1997242" cy="0"/>
            </a:xfrm>
            <a:custGeom>
              <a:avLst/>
              <a:gdLst>
                <a:gd name="connsiteX0" fmla="*/ 0 w 1997242"/>
                <a:gd name="connsiteY0" fmla="*/ 0 h 0"/>
                <a:gd name="connsiteX1" fmla="*/ 1997242 w 1997242"/>
                <a:gd name="connsiteY1" fmla="*/ 0 h 0"/>
              </a:gdLst>
              <a:ahLst/>
              <a:cxnLst>
                <a:cxn ang="0">
                  <a:pos x="connsiteX0" y="connsiteY0"/>
                </a:cxn>
                <a:cxn ang="0">
                  <a:pos x="connsiteX1" y="connsiteY1"/>
                </a:cxn>
              </a:cxnLst>
              <a:rect l="l" t="t" r="r" b="b"/>
              <a:pathLst>
                <a:path w="1997242">
                  <a:moveTo>
                    <a:pt x="0" y="0"/>
                  </a:moveTo>
                  <a:lnTo>
                    <a:pt x="1997242"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50" name="フリーフォーム: 図形 49">
              <a:extLst>
                <a:ext uri="{FF2B5EF4-FFF2-40B4-BE49-F238E27FC236}">
                  <a16:creationId xmlns:a16="http://schemas.microsoft.com/office/drawing/2014/main" id="{58E2C044-E4C7-B1D4-C29B-852358514C6B}"/>
                </a:ext>
              </a:extLst>
            </p:cNvPr>
            <p:cNvSpPr/>
            <p:nvPr/>
          </p:nvSpPr>
          <p:spPr>
            <a:xfrm>
              <a:off x="3719477" y="3729789"/>
              <a:ext cx="0" cy="99691"/>
            </a:xfrm>
            <a:custGeom>
              <a:avLst/>
              <a:gdLst>
                <a:gd name="connsiteX0" fmla="*/ 0 w 0"/>
                <a:gd name="connsiteY0" fmla="*/ 99691 h 99691"/>
                <a:gd name="connsiteX1" fmla="*/ 0 w 0"/>
                <a:gd name="connsiteY1" fmla="*/ 0 h 99691"/>
              </a:gdLst>
              <a:ahLst/>
              <a:cxnLst>
                <a:cxn ang="0">
                  <a:pos x="connsiteX0" y="connsiteY0"/>
                </a:cxn>
                <a:cxn ang="0">
                  <a:pos x="connsiteX1" y="connsiteY1"/>
                </a:cxn>
              </a:cxnLst>
              <a:rect l="l" t="t" r="r" b="b"/>
              <a:pathLst>
                <a:path h="99691">
                  <a:moveTo>
                    <a:pt x="0" y="99691"/>
                  </a:moveTo>
                  <a:lnTo>
                    <a:pt x="0"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51" name="フリーフォーム: 図形 50">
              <a:extLst>
                <a:ext uri="{FF2B5EF4-FFF2-40B4-BE49-F238E27FC236}">
                  <a16:creationId xmlns:a16="http://schemas.microsoft.com/office/drawing/2014/main" id="{0A3B8D5E-686A-A9C6-3FE1-8A9ACC788489}"/>
                </a:ext>
              </a:extLst>
            </p:cNvPr>
            <p:cNvSpPr/>
            <p:nvPr/>
          </p:nvSpPr>
          <p:spPr>
            <a:xfrm>
              <a:off x="4770562" y="3722072"/>
              <a:ext cx="0" cy="99691"/>
            </a:xfrm>
            <a:custGeom>
              <a:avLst/>
              <a:gdLst>
                <a:gd name="connsiteX0" fmla="*/ 0 w 0"/>
                <a:gd name="connsiteY0" fmla="*/ 99691 h 99691"/>
                <a:gd name="connsiteX1" fmla="*/ 0 w 0"/>
                <a:gd name="connsiteY1" fmla="*/ 0 h 99691"/>
              </a:gdLst>
              <a:ahLst/>
              <a:cxnLst>
                <a:cxn ang="0">
                  <a:pos x="connsiteX0" y="connsiteY0"/>
                </a:cxn>
                <a:cxn ang="0">
                  <a:pos x="connsiteX1" y="connsiteY1"/>
                </a:cxn>
              </a:cxnLst>
              <a:rect l="l" t="t" r="r" b="b"/>
              <a:pathLst>
                <a:path h="99691">
                  <a:moveTo>
                    <a:pt x="0" y="99691"/>
                  </a:moveTo>
                  <a:lnTo>
                    <a:pt x="0" y="0"/>
                  </a:lnTo>
                </a:path>
              </a:pathLst>
            </a:custGeom>
            <a:noFill/>
            <a:ln>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52" name="正方形/長方形 51">
              <a:extLst>
                <a:ext uri="{FF2B5EF4-FFF2-40B4-BE49-F238E27FC236}">
                  <a16:creationId xmlns:a16="http://schemas.microsoft.com/office/drawing/2014/main" id="{BF98A138-FD59-5B3E-4CF8-90893E9BE972}"/>
                </a:ext>
              </a:extLst>
            </p:cNvPr>
            <p:cNvSpPr/>
            <p:nvPr/>
          </p:nvSpPr>
          <p:spPr>
            <a:xfrm>
              <a:off x="3854161" y="3729430"/>
              <a:ext cx="668361" cy="92333"/>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600" b="0" i="0" u="none" strike="noStrike" kern="1200" cap="none" spc="0" normalizeH="0" baseline="0" noProof="0" dirty="0">
                  <a:ln>
                    <a:noFill/>
                  </a:ln>
                  <a:solidFill>
                    <a:srgbClr val="934BC9"/>
                  </a:solidFill>
                  <a:effectLst/>
                  <a:uLnTx/>
                  <a:uFillTx/>
                  <a:latin typeface="Calibri"/>
                  <a:ea typeface="ＭＳ Ｐゴシック" pitchFamily="50" charset="-128"/>
                  <a:cs typeface="+mn-cs"/>
                </a:rPr>
                <a:t>VX link</a:t>
              </a:r>
              <a:endParaRPr kumimoji="1" lang="ja-JP" altLang="en-US" sz="400" b="0" i="0" u="none" strike="noStrike" kern="1200" cap="none" spc="0" normalizeH="0" baseline="0" noProof="0" dirty="0">
                <a:ln>
                  <a:noFill/>
                </a:ln>
                <a:solidFill>
                  <a:srgbClr val="934BC9"/>
                </a:solidFill>
                <a:effectLst/>
                <a:uLnTx/>
                <a:uFillTx/>
                <a:latin typeface="Calibri"/>
                <a:ea typeface="ＭＳ Ｐゴシック" pitchFamily="50" charset="-128"/>
                <a:cs typeface="+mn-cs"/>
              </a:endParaRPr>
            </a:p>
          </p:txBody>
        </p:sp>
      </p:grpSp>
      <p:sp>
        <p:nvSpPr>
          <p:cNvPr id="61" name="正方形/長方形 60">
            <a:extLst>
              <a:ext uri="{FF2B5EF4-FFF2-40B4-BE49-F238E27FC236}">
                <a16:creationId xmlns:a16="http://schemas.microsoft.com/office/drawing/2014/main" id="{FE1BF42C-BE96-D831-6E01-51A30FBCFCCE}"/>
              </a:ext>
            </a:extLst>
          </p:cNvPr>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62" name="正方形/長方形 61">
            <a:extLst>
              <a:ext uri="{FF2B5EF4-FFF2-40B4-BE49-F238E27FC236}">
                <a16:creationId xmlns:a16="http://schemas.microsoft.com/office/drawing/2014/main" id="{15D804A8-8AA8-8BDC-15AD-BBFA1EC1B2A4}"/>
              </a:ext>
            </a:extLst>
          </p:cNvPr>
          <p:cNvSpPr/>
          <p:nvPr/>
        </p:nvSpPr>
        <p:spPr>
          <a:xfrm>
            <a:off x="5351084" y="975556"/>
            <a:ext cx="5108109" cy="554202"/>
          </a:xfrm>
          <a:prstGeom prst="rect">
            <a:avLst/>
          </a:prstGeom>
        </p:spPr>
        <p:txBody>
          <a:bodyPr wrap="squar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0" b="1" i="0" u="none" strike="noStrike" kern="1200" cap="none" spc="0" normalizeH="0" baseline="0" noProof="0" dirty="0">
                <a:ln>
                  <a:noFill/>
                </a:ln>
                <a:solidFill>
                  <a:srgbClr val="F79646">
                    <a:lumMod val="75000"/>
                  </a:srgbClr>
                </a:solidFill>
                <a:effectLst/>
                <a:uLnTx/>
                <a:uFillTx/>
                <a:latin typeface="Calibri"/>
                <a:ea typeface="メイリオ" panose="020B0604030504040204" pitchFamily="50" charset="-128"/>
                <a:cs typeface="メイリオ" panose="020B0604030504040204" pitchFamily="50" charset="-128"/>
              </a:rPr>
              <a:t>Preamp Matrix Panel</a:t>
            </a:r>
            <a:endParaRPr kumimoji="1" lang="ja-JP" altLang="en-US" sz="3000" b="0" i="0" u="none" strike="noStrike" kern="1200" cap="none" spc="0" normalizeH="0" baseline="0" noProof="0" dirty="0">
              <a:ln>
                <a:noFill/>
              </a:ln>
              <a:solidFill>
                <a:srgbClr val="F79646">
                  <a:lumMod val="75000"/>
                </a:srgbClr>
              </a:solidFill>
              <a:effectLst/>
              <a:uLnTx/>
              <a:uFillTx/>
              <a:latin typeface="Calibri"/>
              <a:ea typeface="ＭＳ Ｐゴシック" pitchFamily="50" charset="-128"/>
              <a:cs typeface="+mn-cs"/>
            </a:endParaRPr>
          </a:p>
        </p:txBody>
      </p:sp>
      <p:grpSp>
        <p:nvGrpSpPr>
          <p:cNvPr id="1035" name="グループ化 1034">
            <a:extLst>
              <a:ext uri="{FF2B5EF4-FFF2-40B4-BE49-F238E27FC236}">
                <a16:creationId xmlns:a16="http://schemas.microsoft.com/office/drawing/2014/main" id="{685E8B30-94F7-5111-A593-0030460D41C3}"/>
              </a:ext>
            </a:extLst>
          </p:cNvPr>
          <p:cNvGrpSpPr/>
          <p:nvPr/>
        </p:nvGrpSpPr>
        <p:grpSpPr>
          <a:xfrm>
            <a:off x="2229438" y="2347044"/>
            <a:ext cx="5908060" cy="2952328"/>
            <a:chOff x="2229438" y="3170992"/>
            <a:chExt cx="5908060" cy="2952328"/>
          </a:xfrm>
        </p:grpSpPr>
        <p:sp>
          <p:nvSpPr>
            <p:cNvPr id="1036" name="正方形/長方形 1035">
              <a:extLst>
                <a:ext uri="{FF2B5EF4-FFF2-40B4-BE49-F238E27FC236}">
                  <a16:creationId xmlns:a16="http://schemas.microsoft.com/office/drawing/2014/main" id="{D285CA08-9AEF-62AB-CA0D-32E7FEEA4050}"/>
                </a:ext>
              </a:extLst>
            </p:cNvPr>
            <p:cNvSpPr/>
            <p:nvPr/>
          </p:nvSpPr>
          <p:spPr>
            <a:xfrm>
              <a:off x="3433433" y="3615239"/>
              <a:ext cx="3325628" cy="2508081"/>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en-US" altLang="ja-JP" sz="2400" b="1" i="0" u="none" strike="noStrike" kern="0" cap="none" spc="0" normalizeH="0" baseline="0" noProof="0" dirty="0">
                <a:ln>
                  <a:noFill/>
                </a:ln>
                <a:solidFill>
                  <a:srgbClr val="8064A2"/>
                </a:solidFill>
                <a:effectLst/>
                <a:uLnTx/>
                <a:uFillTx/>
                <a:latin typeface="Calibri"/>
                <a:ea typeface="ＭＳ Ｐゴシック"/>
                <a:cs typeface="+mn-cs"/>
              </a:endParaRPr>
            </a:p>
          </p:txBody>
        </p:sp>
        <p:sp>
          <p:nvSpPr>
            <p:cNvPr id="1037" name="フリーフォーム: 図形 1036">
              <a:extLst>
                <a:ext uri="{FF2B5EF4-FFF2-40B4-BE49-F238E27FC236}">
                  <a16:creationId xmlns:a16="http://schemas.microsoft.com/office/drawing/2014/main" id="{13D0D327-4966-FDB8-393C-25AF5A47047E}"/>
                </a:ext>
              </a:extLst>
            </p:cNvPr>
            <p:cNvSpPr/>
            <p:nvPr/>
          </p:nvSpPr>
          <p:spPr>
            <a:xfrm>
              <a:off x="3774772" y="5155356"/>
              <a:ext cx="3084022" cy="0"/>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127000">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38" name="フリーフォーム: 図形 1037">
              <a:extLst>
                <a:ext uri="{FF2B5EF4-FFF2-40B4-BE49-F238E27FC236}">
                  <a16:creationId xmlns:a16="http://schemas.microsoft.com/office/drawing/2014/main" id="{22C9FB58-5F9D-1CE9-6BE4-9E223B5B0A6A}"/>
                </a:ext>
              </a:extLst>
            </p:cNvPr>
            <p:cNvSpPr/>
            <p:nvPr/>
          </p:nvSpPr>
          <p:spPr>
            <a:xfrm>
              <a:off x="3786447" y="5698375"/>
              <a:ext cx="3084022" cy="0"/>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127000">
              <a:solidFill>
                <a:srgbClr val="934BC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39" name="正方形/長方形 1038">
              <a:extLst>
                <a:ext uri="{FF2B5EF4-FFF2-40B4-BE49-F238E27FC236}">
                  <a16:creationId xmlns:a16="http://schemas.microsoft.com/office/drawing/2014/main" id="{764F5B1C-1C00-7C71-2EA9-C0B6ED7BB1DB}"/>
                </a:ext>
              </a:extLst>
            </p:cNvPr>
            <p:cNvSpPr/>
            <p:nvPr/>
          </p:nvSpPr>
          <p:spPr>
            <a:xfrm>
              <a:off x="6334230" y="5636483"/>
              <a:ext cx="1708222" cy="461693"/>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a:cs typeface="+mn-cs"/>
                </a:rPr>
                <a:t>VX link out 8ch</a:t>
              </a:r>
              <a:endParaRPr kumimoji="1" lang="ja-JP" altLang="en-US" sz="21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040" name="正方形/長方形 1039">
              <a:extLst>
                <a:ext uri="{FF2B5EF4-FFF2-40B4-BE49-F238E27FC236}">
                  <a16:creationId xmlns:a16="http://schemas.microsoft.com/office/drawing/2014/main" id="{17B20FC7-7A43-169D-12D3-48EF02B84A2E}"/>
                </a:ext>
              </a:extLst>
            </p:cNvPr>
            <p:cNvSpPr/>
            <p:nvPr/>
          </p:nvSpPr>
          <p:spPr>
            <a:xfrm>
              <a:off x="2229438" y="3170992"/>
              <a:ext cx="1555865" cy="461693"/>
            </a:xfrm>
            <a:prstGeom prst="rect">
              <a:avLst/>
            </a:prstGeom>
          </p:spPr>
          <p:txBody>
            <a:bodyPr wrap="non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a:cs typeface="+mn-cs"/>
                </a:rPr>
                <a:t>AUDIO IN 8ch</a:t>
              </a:r>
              <a:endParaRPr kumimoji="1" lang="ja-JP" altLang="en-US" sz="2100" b="0" i="0" u="none" strike="noStrike" kern="1200" cap="none" spc="0" normalizeH="0" baseline="0" noProof="0" dirty="0">
                <a:ln>
                  <a:noFill/>
                </a:ln>
                <a:solidFill>
                  <a:prstClr val="black"/>
                </a:solidFill>
                <a:effectLst/>
                <a:uLnTx/>
                <a:uFillTx/>
                <a:latin typeface="Calibri"/>
                <a:ea typeface="ＭＳ Ｐゴシック"/>
                <a:cs typeface="+mn-cs"/>
              </a:endParaRPr>
            </a:p>
          </p:txBody>
        </p:sp>
        <p:grpSp>
          <p:nvGrpSpPr>
            <p:cNvPr id="1041" name="グループ化 1040">
              <a:extLst>
                <a:ext uri="{FF2B5EF4-FFF2-40B4-BE49-F238E27FC236}">
                  <a16:creationId xmlns:a16="http://schemas.microsoft.com/office/drawing/2014/main" id="{C99E624A-C5A4-E22E-584A-E605E8BD1AAA}"/>
                </a:ext>
              </a:extLst>
            </p:cNvPr>
            <p:cNvGrpSpPr/>
            <p:nvPr/>
          </p:nvGrpSpPr>
          <p:grpSpPr>
            <a:xfrm>
              <a:off x="2514887" y="3673215"/>
              <a:ext cx="2599348" cy="2109796"/>
              <a:chOff x="1676396" y="2878428"/>
              <a:chExt cx="1732698" cy="1210614"/>
            </a:xfrm>
          </p:grpSpPr>
          <p:sp>
            <p:nvSpPr>
              <p:cNvPr id="1056" name="フリーフォーム 2">
                <a:extLst>
                  <a:ext uri="{FF2B5EF4-FFF2-40B4-BE49-F238E27FC236}">
                    <a16:creationId xmlns:a16="http://schemas.microsoft.com/office/drawing/2014/main" id="{939CE832-D7D4-EFEC-1169-95E7AB5CDC6E}"/>
                  </a:ext>
                </a:extLst>
              </p:cNvPr>
              <p:cNvSpPr/>
              <p:nvPr/>
            </p:nvSpPr>
            <p:spPr>
              <a:xfrm>
                <a:off x="1682380" y="2878428"/>
                <a:ext cx="1726714" cy="1210614"/>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57" name="フリーフォーム 99">
                <a:extLst>
                  <a:ext uri="{FF2B5EF4-FFF2-40B4-BE49-F238E27FC236}">
                    <a16:creationId xmlns:a16="http://schemas.microsoft.com/office/drawing/2014/main" id="{EF7062BB-6C89-E4A0-125E-077952402A89}"/>
                  </a:ext>
                </a:extLst>
              </p:cNvPr>
              <p:cNvSpPr/>
              <p:nvPr/>
            </p:nvSpPr>
            <p:spPr>
              <a:xfrm>
                <a:off x="1676396" y="2951106"/>
                <a:ext cx="1650919" cy="113793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nvGrpSpPr>
            <p:cNvPr id="1042" name="グループ化 1041">
              <a:extLst>
                <a:ext uri="{FF2B5EF4-FFF2-40B4-BE49-F238E27FC236}">
                  <a16:creationId xmlns:a16="http://schemas.microsoft.com/office/drawing/2014/main" id="{5B03BC8A-76EE-8932-62FE-1B4E98E5ADE8}"/>
                </a:ext>
              </a:extLst>
            </p:cNvPr>
            <p:cNvGrpSpPr/>
            <p:nvPr/>
          </p:nvGrpSpPr>
          <p:grpSpPr>
            <a:xfrm>
              <a:off x="2514888" y="3926043"/>
              <a:ext cx="2349974" cy="1856967"/>
              <a:chOff x="1687754" y="3046911"/>
              <a:chExt cx="1555111" cy="1210614"/>
            </a:xfrm>
          </p:grpSpPr>
          <p:sp>
            <p:nvSpPr>
              <p:cNvPr id="1052" name="フリーフォーム 137">
                <a:extLst>
                  <a:ext uri="{FF2B5EF4-FFF2-40B4-BE49-F238E27FC236}">
                    <a16:creationId xmlns:a16="http://schemas.microsoft.com/office/drawing/2014/main" id="{8DEF6B7D-B101-FB8F-D407-84FAEF032F3C}"/>
                  </a:ext>
                </a:extLst>
              </p:cNvPr>
              <p:cNvSpPr/>
              <p:nvPr/>
            </p:nvSpPr>
            <p:spPr>
              <a:xfrm>
                <a:off x="1693694" y="3046911"/>
                <a:ext cx="1549171" cy="1210614"/>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53" name="フリーフォーム 138">
                <a:extLst>
                  <a:ext uri="{FF2B5EF4-FFF2-40B4-BE49-F238E27FC236}">
                    <a16:creationId xmlns:a16="http://schemas.microsoft.com/office/drawing/2014/main" id="{E96A48F4-952D-3BF7-DF93-0D296E1EC16C}"/>
                  </a:ext>
                </a:extLst>
              </p:cNvPr>
              <p:cNvSpPr/>
              <p:nvPr/>
            </p:nvSpPr>
            <p:spPr>
              <a:xfrm>
                <a:off x="1693694" y="3119589"/>
                <a:ext cx="1485082" cy="113793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54" name="フリーフォーム 139">
                <a:extLst>
                  <a:ext uri="{FF2B5EF4-FFF2-40B4-BE49-F238E27FC236}">
                    <a16:creationId xmlns:a16="http://schemas.microsoft.com/office/drawing/2014/main" id="{E4C7B165-955B-F428-118C-4B0F466BF32E}"/>
                  </a:ext>
                </a:extLst>
              </p:cNvPr>
              <p:cNvSpPr/>
              <p:nvPr/>
            </p:nvSpPr>
            <p:spPr>
              <a:xfrm>
                <a:off x="1693694" y="3185172"/>
                <a:ext cx="1411255" cy="1072352"/>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55" name="フリーフォーム 140">
                <a:extLst>
                  <a:ext uri="{FF2B5EF4-FFF2-40B4-BE49-F238E27FC236}">
                    <a16:creationId xmlns:a16="http://schemas.microsoft.com/office/drawing/2014/main" id="{D876FACF-BCA5-F79A-64CA-975BBAC96B09}"/>
                  </a:ext>
                </a:extLst>
              </p:cNvPr>
              <p:cNvSpPr/>
              <p:nvPr/>
            </p:nvSpPr>
            <p:spPr>
              <a:xfrm>
                <a:off x="1687754" y="3257851"/>
                <a:ext cx="1353105" cy="999674"/>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nvGrpSpPr>
            <p:cNvPr id="1043" name="グループ化 1042">
              <a:extLst>
                <a:ext uri="{FF2B5EF4-FFF2-40B4-BE49-F238E27FC236}">
                  <a16:creationId xmlns:a16="http://schemas.microsoft.com/office/drawing/2014/main" id="{1239B351-B95E-B81B-D177-9E4F52065CAE}"/>
                </a:ext>
              </a:extLst>
            </p:cNvPr>
            <p:cNvGrpSpPr/>
            <p:nvPr/>
          </p:nvGrpSpPr>
          <p:grpSpPr>
            <a:xfrm>
              <a:off x="2495943" y="4382620"/>
              <a:ext cx="1940979" cy="1400395"/>
              <a:chOff x="1543076" y="3351169"/>
              <a:chExt cx="1404362" cy="933212"/>
            </a:xfrm>
          </p:grpSpPr>
          <p:sp>
            <p:nvSpPr>
              <p:cNvPr id="1050" name="フリーフォーム 142">
                <a:extLst>
                  <a:ext uri="{FF2B5EF4-FFF2-40B4-BE49-F238E27FC236}">
                    <a16:creationId xmlns:a16="http://schemas.microsoft.com/office/drawing/2014/main" id="{C1783DF6-1D39-8B47-5CC3-091DCC2C2019}"/>
                  </a:ext>
                </a:extLst>
              </p:cNvPr>
              <p:cNvSpPr/>
              <p:nvPr/>
            </p:nvSpPr>
            <p:spPr>
              <a:xfrm>
                <a:off x="1543076" y="3351169"/>
                <a:ext cx="1404362" cy="933212"/>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51" name="フリーフォーム 143">
                <a:extLst>
                  <a:ext uri="{FF2B5EF4-FFF2-40B4-BE49-F238E27FC236}">
                    <a16:creationId xmlns:a16="http://schemas.microsoft.com/office/drawing/2014/main" id="{2BC84BD5-83BE-3FBE-5D87-B2C1BD688695}"/>
                  </a:ext>
                </a:extLst>
              </p:cNvPr>
              <p:cNvSpPr/>
              <p:nvPr/>
            </p:nvSpPr>
            <p:spPr>
              <a:xfrm>
                <a:off x="1549659" y="3441309"/>
                <a:ext cx="1319508" cy="843070"/>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sp>
          <p:nvSpPr>
            <p:cNvPr id="1044" name="角丸四角形 60">
              <a:extLst>
                <a:ext uri="{FF2B5EF4-FFF2-40B4-BE49-F238E27FC236}">
                  <a16:creationId xmlns:a16="http://schemas.microsoft.com/office/drawing/2014/main" id="{E70627AA-DF9B-0C72-4DB8-FC524A443D6C}"/>
                </a:ext>
              </a:extLst>
            </p:cNvPr>
            <p:cNvSpPr/>
            <p:nvPr/>
          </p:nvSpPr>
          <p:spPr>
            <a:xfrm>
              <a:off x="4220493" y="4588906"/>
              <a:ext cx="963997" cy="281829"/>
            </a:xfrm>
            <a:prstGeom prst="roundRect">
              <a:avLst/>
            </a:prstGeom>
            <a:solidFill>
              <a:srgbClr val="00B0F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21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MIX</a:t>
              </a:r>
              <a:endParaRPr kumimoji="1" lang="ja-JP" altLang="en-US" sz="21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045" name="正方形/長方形 1044">
              <a:extLst>
                <a:ext uri="{FF2B5EF4-FFF2-40B4-BE49-F238E27FC236}">
                  <a16:creationId xmlns:a16="http://schemas.microsoft.com/office/drawing/2014/main" id="{972AAC9B-ACFE-6D04-2A24-8ACECCA7794A}"/>
                </a:ext>
              </a:extLst>
            </p:cNvPr>
            <p:cNvSpPr/>
            <p:nvPr/>
          </p:nvSpPr>
          <p:spPr>
            <a:xfrm>
              <a:off x="5450190" y="3559386"/>
              <a:ext cx="2132485" cy="415527"/>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srgbClr val="BA8CDC"/>
                  </a:solidFill>
                  <a:effectLst/>
                  <a:uLnTx/>
                  <a:uFillTx/>
                  <a:latin typeface="Calibri"/>
                  <a:ea typeface="ＭＳ Ｐゴシック"/>
                  <a:cs typeface="+mn-cs"/>
                </a:rPr>
                <a:t>VX-3000PM</a:t>
              </a:r>
              <a:endParaRPr kumimoji="1" lang="ja-JP" altLang="en-US" sz="1700" b="1" i="0" u="none" strike="noStrike" kern="1200" cap="none" spc="0" normalizeH="0" baseline="0" noProof="0" dirty="0">
                <a:ln>
                  <a:noFill/>
                </a:ln>
                <a:solidFill>
                  <a:srgbClr val="BA8CDC"/>
                </a:solidFill>
                <a:effectLst/>
                <a:uLnTx/>
                <a:uFillTx/>
                <a:latin typeface="Calibri"/>
                <a:ea typeface="ＭＳ Ｐゴシック"/>
                <a:cs typeface="+mn-cs"/>
              </a:endParaRPr>
            </a:p>
          </p:txBody>
        </p:sp>
        <p:sp>
          <p:nvSpPr>
            <p:cNvPr id="1046" name="角丸四角形 164">
              <a:extLst>
                <a:ext uri="{FF2B5EF4-FFF2-40B4-BE49-F238E27FC236}">
                  <a16:creationId xmlns:a16="http://schemas.microsoft.com/office/drawing/2014/main" id="{C06D17FE-9041-EB17-3F23-7DA2E1BB0E7D}"/>
                </a:ext>
              </a:extLst>
            </p:cNvPr>
            <p:cNvSpPr/>
            <p:nvPr/>
          </p:nvSpPr>
          <p:spPr>
            <a:xfrm>
              <a:off x="3865380" y="4961341"/>
              <a:ext cx="2538744" cy="953081"/>
            </a:xfrm>
            <a:prstGeom prst="roundRect">
              <a:avLst>
                <a:gd name="adj" fmla="val 6795"/>
              </a:avLst>
            </a:prstGeom>
            <a:gradFill flip="none" rotWithShape="1">
              <a:gsLst>
                <a:gs pos="82000">
                  <a:srgbClr val="002060">
                    <a:alpha val="14000"/>
                  </a:srgbClr>
                </a:gs>
                <a:gs pos="100000">
                  <a:srgbClr val="002060"/>
                </a:gs>
              </a:gsLst>
              <a:path path="rect">
                <a:fillToRect l="50000" t="50000" r="50000" b="50000"/>
              </a:path>
              <a:tileRect/>
            </a:gradFill>
            <a:ln/>
          </p:spPr>
          <p:style>
            <a:lnRef idx="0">
              <a:schemeClr val="accent5"/>
            </a:lnRef>
            <a:fillRef idx="3">
              <a:schemeClr val="accent5"/>
            </a:fillRef>
            <a:effectRef idx="3">
              <a:schemeClr val="accent5"/>
            </a:effectRef>
            <a:fontRef idx="minor">
              <a:schemeClr val="lt1"/>
            </a:fontRef>
          </p:style>
          <p:txBody>
            <a:bodyPr lIns="137187" tIns="68594" rIns="137187" bIns="68594"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srgbClr val="002060"/>
                  </a:solidFill>
                  <a:effectLst/>
                  <a:uLnTx/>
                  <a:uFillTx/>
                  <a:latin typeface="Calibri"/>
                  <a:ea typeface="ＭＳ Ｐゴシック"/>
                  <a:cs typeface="+mn-cs"/>
                </a:rPr>
                <a:t>Matrix</a:t>
              </a:r>
            </a:p>
          </p:txBody>
        </p:sp>
        <p:sp>
          <p:nvSpPr>
            <p:cNvPr id="1047" name="角丸四角形 71">
              <a:extLst>
                <a:ext uri="{FF2B5EF4-FFF2-40B4-BE49-F238E27FC236}">
                  <a16:creationId xmlns:a16="http://schemas.microsoft.com/office/drawing/2014/main" id="{9672E6F9-96B4-80C6-EA09-E61EECC5EB0B}"/>
                </a:ext>
              </a:extLst>
            </p:cNvPr>
            <p:cNvSpPr/>
            <p:nvPr/>
          </p:nvSpPr>
          <p:spPr>
            <a:xfrm>
              <a:off x="3707608" y="3597363"/>
              <a:ext cx="503218" cy="1008750"/>
            </a:xfrm>
            <a:prstGeom prst="roundRect">
              <a:avLst>
                <a:gd name="adj" fmla="val 12537"/>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VOX</a:t>
              </a:r>
            </a:p>
          </p:txBody>
        </p:sp>
        <p:sp>
          <p:nvSpPr>
            <p:cNvPr id="1048" name="正方形/長方形 1047">
              <a:extLst>
                <a:ext uri="{FF2B5EF4-FFF2-40B4-BE49-F238E27FC236}">
                  <a16:creationId xmlns:a16="http://schemas.microsoft.com/office/drawing/2014/main" id="{EABF12B7-4B53-2E78-A5AA-162E08E1C260}"/>
                </a:ext>
              </a:extLst>
            </p:cNvPr>
            <p:cNvSpPr/>
            <p:nvPr/>
          </p:nvSpPr>
          <p:spPr>
            <a:xfrm>
              <a:off x="6322530" y="5098332"/>
              <a:ext cx="1814968" cy="461693"/>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a:cs typeface="+mn-cs"/>
                </a:rPr>
                <a:t>Unicast out 7ch</a:t>
              </a:r>
              <a:endParaRPr kumimoji="1" lang="ja-JP" altLang="en-US" sz="21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049" name="角丸四角形 71">
              <a:extLst>
                <a:ext uri="{FF2B5EF4-FFF2-40B4-BE49-F238E27FC236}">
                  <a16:creationId xmlns:a16="http://schemas.microsoft.com/office/drawing/2014/main" id="{2AB5190A-50B5-FDB8-577B-31365B85502E}"/>
                </a:ext>
              </a:extLst>
            </p:cNvPr>
            <p:cNvSpPr/>
            <p:nvPr/>
          </p:nvSpPr>
          <p:spPr>
            <a:xfrm>
              <a:off x="3322024" y="3604759"/>
              <a:ext cx="286441" cy="1008750"/>
            </a:xfrm>
            <a:prstGeom prst="roundRect">
              <a:avLst>
                <a:gd name="adj" fmla="val 12537"/>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VR</a:t>
              </a:r>
            </a:p>
          </p:txBody>
        </p:sp>
      </p:grpSp>
      <p:sp>
        <p:nvSpPr>
          <p:cNvPr id="9" name="正方形/長方形 8">
            <a:extLst>
              <a:ext uri="{FF2B5EF4-FFF2-40B4-BE49-F238E27FC236}">
                <a16:creationId xmlns:a16="http://schemas.microsoft.com/office/drawing/2014/main" id="{3F76DD44-4363-A4DE-8BE2-FDF4F84DC052}"/>
              </a:ext>
            </a:extLst>
          </p:cNvPr>
          <p:cNvSpPr/>
          <p:nvPr/>
        </p:nvSpPr>
        <p:spPr>
          <a:xfrm>
            <a:off x="2092236" y="1511966"/>
            <a:ext cx="11895350" cy="6177766"/>
          </a:xfrm>
          <a:prstGeom prst="rect">
            <a:avLst/>
          </a:prstGeom>
          <a:solidFill>
            <a:schemeClr val="bg1">
              <a:alpha val="8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aphicFrame>
        <p:nvGraphicFramePr>
          <p:cNvPr id="57" name="表 56">
            <a:extLst>
              <a:ext uri="{FF2B5EF4-FFF2-40B4-BE49-F238E27FC236}">
                <a16:creationId xmlns:a16="http://schemas.microsoft.com/office/drawing/2014/main" id="{F0AD4A3D-B4E2-4AE5-8C08-69DDBF8351EB}"/>
              </a:ext>
            </a:extLst>
          </p:cNvPr>
          <p:cNvGraphicFramePr>
            <a:graphicFrameLocks noGrp="1"/>
          </p:cNvGraphicFramePr>
          <p:nvPr>
            <p:extLst>
              <p:ext uri="{D42A27DB-BD31-4B8C-83A1-F6EECF244321}">
                <p14:modId xmlns:p14="http://schemas.microsoft.com/office/powerpoint/2010/main" val="3442478630"/>
              </p:ext>
            </p:extLst>
          </p:nvPr>
        </p:nvGraphicFramePr>
        <p:xfrm>
          <a:off x="2218048" y="1554956"/>
          <a:ext cx="6228000" cy="5946949"/>
        </p:xfrm>
        <a:graphic>
          <a:graphicData uri="http://schemas.openxmlformats.org/drawingml/2006/table">
            <a:tbl>
              <a:tblPr/>
              <a:tblGrid>
                <a:gridCol w="828000">
                  <a:extLst>
                    <a:ext uri="{9D8B030D-6E8A-4147-A177-3AD203B41FA5}">
                      <a16:colId xmlns:a16="http://schemas.microsoft.com/office/drawing/2014/main" val="258330131"/>
                    </a:ext>
                  </a:extLst>
                </a:gridCol>
                <a:gridCol w="1944000">
                  <a:extLst>
                    <a:ext uri="{9D8B030D-6E8A-4147-A177-3AD203B41FA5}">
                      <a16:colId xmlns:a16="http://schemas.microsoft.com/office/drawing/2014/main" val="2782826737"/>
                    </a:ext>
                  </a:extLst>
                </a:gridCol>
                <a:gridCol w="432000">
                  <a:extLst>
                    <a:ext uri="{9D8B030D-6E8A-4147-A177-3AD203B41FA5}">
                      <a16:colId xmlns:a16="http://schemas.microsoft.com/office/drawing/2014/main" val="3967139642"/>
                    </a:ext>
                  </a:extLst>
                </a:gridCol>
                <a:gridCol w="432000">
                  <a:extLst>
                    <a:ext uri="{9D8B030D-6E8A-4147-A177-3AD203B41FA5}">
                      <a16:colId xmlns:a16="http://schemas.microsoft.com/office/drawing/2014/main" val="1846604913"/>
                    </a:ext>
                  </a:extLst>
                </a:gridCol>
                <a:gridCol w="432000">
                  <a:extLst>
                    <a:ext uri="{9D8B030D-6E8A-4147-A177-3AD203B41FA5}">
                      <a16:colId xmlns:a16="http://schemas.microsoft.com/office/drawing/2014/main" val="786126775"/>
                    </a:ext>
                  </a:extLst>
                </a:gridCol>
                <a:gridCol w="432000">
                  <a:extLst>
                    <a:ext uri="{9D8B030D-6E8A-4147-A177-3AD203B41FA5}">
                      <a16:colId xmlns:a16="http://schemas.microsoft.com/office/drawing/2014/main" val="930878946"/>
                    </a:ext>
                  </a:extLst>
                </a:gridCol>
                <a:gridCol w="432000">
                  <a:extLst>
                    <a:ext uri="{9D8B030D-6E8A-4147-A177-3AD203B41FA5}">
                      <a16:colId xmlns:a16="http://schemas.microsoft.com/office/drawing/2014/main" val="1950198308"/>
                    </a:ext>
                  </a:extLst>
                </a:gridCol>
                <a:gridCol w="432000">
                  <a:extLst>
                    <a:ext uri="{9D8B030D-6E8A-4147-A177-3AD203B41FA5}">
                      <a16:colId xmlns:a16="http://schemas.microsoft.com/office/drawing/2014/main" val="3882833606"/>
                    </a:ext>
                  </a:extLst>
                </a:gridCol>
                <a:gridCol w="432000">
                  <a:extLst>
                    <a:ext uri="{9D8B030D-6E8A-4147-A177-3AD203B41FA5}">
                      <a16:colId xmlns:a16="http://schemas.microsoft.com/office/drawing/2014/main" val="561772728"/>
                    </a:ext>
                  </a:extLst>
                </a:gridCol>
                <a:gridCol w="432000">
                  <a:extLst>
                    <a:ext uri="{9D8B030D-6E8A-4147-A177-3AD203B41FA5}">
                      <a16:colId xmlns:a16="http://schemas.microsoft.com/office/drawing/2014/main" val="380515076"/>
                    </a:ext>
                  </a:extLst>
                </a:gridCol>
              </a:tblGrid>
              <a:tr h="151317">
                <a:tc>
                  <a:txBody>
                    <a:bodyPr/>
                    <a:lstStyle/>
                    <a:p>
                      <a:pPr algn="l" fontAlgn="ctr"/>
                      <a:endParaRPr lang="ja-JP" altLang="en-US" sz="1000" b="0" i="0" u="none" strike="noStrike" dirty="0">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endParaRPr lang="ja-JP" altLang="en-US" sz="1000" b="0" i="0" u="none" strike="noStrike">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fontAlgn="ctr"/>
                      <a:r>
                        <a:rPr lang="en-US" sz="1000" b="0" i="0" u="none" strike="noStrike" dirty="0">
                          <a:solidFill>
                            <a:srgbClr val="BFBFBF"/>
                          </a:solidFill>
                          <a:effectLst/>
                          <a:latin typeface="+mn-lt"/>
                          <a:ea typeface="ＭＳ Ｐゴシック" panose="020B0600070205080204" pitchFamily="50" charset="-128"/>
                        </a:rPr>
                        <a:t>Frame</a:t>
                      </a:r>
                    </a:p>
                  </a:txBody>
                  <a:tcPr marL="5515" marR="5515" marT="551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hMerge="1">
                  <a:txBody>
                    <a:bodyPr/>
                    <a:lstStyle/>
                    <a:p>
                      <a:endParaRPr kumimoji="1" lang="ja-JP" altLang="en-US"/>
                    </a:p>
                  </a:txBody>
                  <a:tcPr/>
                </a:tc>
                <a:tc gridSpan="2">
                  <a:txBody>
                    <a:bodyPr/>
                    <a:lstStyle/>
                    <a:p>
                      <a:pPr algn="ctr" fontAlgn="ctr"/>
                      <a:r>
                        <a:rPr lang="en-US" sz="1000" b="0" i="0" u="none" strike="noStrike" dirty="0">
                          <a:solidFill>
                            <a:srgbClr val="BFBFBF"/>
                          </a:solidFill>
                          <a:effectLst/>
                          <a:latin typeface="+mn-lt"/>
                          <a:ea typeface="ＭＳ Ｐゴシック" panose="020B0600070205080204" pitchFamily="50" charset="-128"/>
                        </a:rPr>
                        <a:t>RM's key</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hMerge="1">
                  <a:txBody>
                    <a:bodyPr/>
                    <a:lstStyle/>
                    <a:p>
                      <a:endParaRPr kumimoji="1" lang="ja-JP" altLang="en-US"/>
                    </a:p>
                  </a:txBody>
                  <a:tcPr/>
                </a:tc>
                <a:tc gridSpan="2">
                  <a:txBody>
                    <a:bodyPr/>
                    <a:lstStyle/>
                    <a:p>
                      <a:pPr algn="ctr" fontAlgn="ctr"/>
                      <a:r>
                        <a:rPr lang="en-US" sz="1000" b="0" i="0" u="none" strike="noStrike" dirty="0">
                          <a:solidFill>
                            <a:srgbClr val="BFBFBF"/>
                          </a:solidFill>
                          <a:effectLst/>
                          <a:latin typeface="+mn-lt"/>
                          <a:ea typeface="ＭＳ Ｐゴシック" panose="020B0600070205080204" pitchFamily="50" charset="-128"/>
                        </a:rPr>
                        <a:t>RM-500</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hMerge="1">
                  <a:txBody>
                    <a:bodyPr/>
                    <a:lstStyle/>
                    <a:p>
                      <a:pPr algn="ctr" fontAlgn="ctr"/>
                      <a:r>
                        <a:rPr lang="en-US" sz="1000" b="0" i="0" u="none" strike="noStrike" dirty="0">
                          <a:solidFill>
                            <a:schemeClr val="bg1"/>
                          </a:solidFill>
                          <a:effectLst/>
                          <a:latin typeface="+mn-lt"/>
                          <a:ea typeface="ＭＳ Ｐゴシック" panose="020B0600070205080204" pitchFamily="50" charset="-128"/>
                        </a:rPr>
                        <a:t>RM-500</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fontAlgn="ctr"/>
                      <a:r>
                        <a:rPr lang="en-US" sz="1000" b="0" i="0" u="none" strike="noStrike" dirty="0">
                          <a:solidFill>
                            <a:schemeClr val="bg1"/>
                          </a:solidFill>
                          <a:effectLst/>
                          <a:latin typeface="+mn-lt"/>
                          <a:ea typeface="ＭＳ Ｐゴシック" panose="020B0600070205080204" pitchFamily="50" charset="-128"/>
                        </a:rPr>
                        <a:t>PM</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CT</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extLst>
                  <a:ext uri="{0D108BD9-81ED-4DB2-BD59-A6C34878D82A}">
                    <a16:rowId xmlns:a16="http://schemas.microsoft.com/office/drawing/2014/main" val="1048601470"/>
                  </a:ext>
                </a:extLst>
              </a:tr>
              <a:tr h="302634">
                <a:tc>
                  <a:txBody>
                    <a:bodyPr/>
                    <a:lstStyle/>
                    <a:p>
                      <a:pPr algn="l" fontAlgn="ctr"/>
                      <a:endParaRPr lang="ja-JP" altLang="en-US" sz="1000" b="0" i="0" u="none" strike="noStrike" dirty="0">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endParaRPr lang="ja-JP" altLang="en-US" sz="1000" b="0" i="0" u="none" strike="noStrike" dirty="0">
                        <a:solidFill>
                          <a:srgbClr val="000000"/>
                        </a:solidFill>
                        <a:effectLst/>
                        <a:latin typeface="+mn-lt"/>
                        <a:ea typeface="ＭＳ Ｐゴシック" panose="020B0600070205080204" pitchFamily="50" charset="-128"/>
                      </a:endParaRPr>
                    </a:p>
                  </a:txBody>
                  <a:tcPr marL="5515" marR="5515" marT="551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CI</a:t>
                      </a:r>
                    </a:p>
                  </a:txBody>
                  <a:tcPr marL="5515" marR="5515" marT="551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chemeClr val="bg1">
                              <a:lumMod val="75000"/>
                            </a:schemeClr>
                          </a:solidFill>
                          <a:effectLst/>
                          <a:latin typeface="+mn-lt"/>
                          <a:ea typeface="ＭＳ Ｐゴシック" panose="020B0600070205080204" pitchFamily="50" charset="-128"/>
                        </a:rPr>
                        <a:t>T</a:t>
                      </a:r>
                      <a:r>
                        <a:rPr lang="en-US" sz="1000" b="0" i="0" u="none" strike="noStrike" dirty="0">
                          <a:solidFill>
                            <a:srgbClr val="BFBFBF"/>
                          </a:solidFill>
                          <a:effectLst/>
                          <a:latin typeface="+mn-lt"/>
                          <a:ea typeface="ＭＳ Ｐゴシック" panose="020B0600070205080204" pitchFamily="50" charset="-128"/>
                        </a:rPr>
                        <a:t>im</a:t>
                      </a:r>
                      <a:r>
                        <a:rPr lang="en-US" sz="1000" b="0" i="0" u="none" strike="noStrike" dirty="0">
                          <a:solidFill>
                            <a:schemeClr val="bg1">
                              <a:lumMod val="75000"/>
                            </a:schemeClr>
                          </a:solidFill>
                          <a:effectLst/>
                          <a:latin typeface="+mn-lt"/>
                          <a:ea typeface="ＭＳ Ｐゴシック" panose="020B0600070205080204" pitchFamily="50" charset="-128"/>
                        </a:rPr>
                        <a:t>er</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err="1">
                          <a:solidFill>
                            <a:srgbClr val="BFBFBF"/>
                          </a:solidFill>
                          <a:effectLst/>
                          <a:latin typeface="+mn-lt"/>
                          <a:ea typeface="ＭＳ Ｐゴシック" panose="020B0600070205080204" pitchFamily="50" charset="-128"/>
                        </a:rPr>
                        <a:t>Emg</a:t>
                      </a:r>
                      <a:br>
                        <a:rPr lang="en-US" sz="1000" b="0" i="0" u="none" strike="noStrike" dirty="0">
                          <a:solidFill>
                            <a:srgbClr val="BFBFBF"/>
                          </a:solidFill>
                          <a:effectLst/>
                          <a:latin typeface="+mn-lt"/>
                          <a:ea typeface="ＭＳ Ｐゴシック" panose="020B0600070205080204" pitchFamily="50" charset="-128"/>
                        </a:rPr>
                      </a:br>
                      <a:r>
                        <a:rPr lang="en-US" sz="800" b="0" i="0" u="none" strike="noStrike" dirty="0" err="1">
                          <a:solidFill>
                            <a:srgbClr val="BFBFBF"/>
                          </a:solidFill>
                          <a:effectLst/>
                          <a:latin typeface="+mn-lt"/>
                          <a:ea typeface="ＭＳ Ｐゴシック" panose="020B0600070205080204" pitchFamily="50" charset="-128"/>
                        </a:rPr>
                        <a:t>Emg</a:t>
                      </a:r>
                      <a:r>
                        <a:rPr lang="en-US" sz="800" b="0" i="0" u="none" strike="noStrike" dirty="0">
                          <a:solidFill>
                            <a:srgbClr val="BFBFBF"/>
                          </a:solidFill>
                          <a:effectLst/>
                          <a:latin typeface="+mn-lt"/>
                          <a:ea typeface="ＭＳ Ｐゴシック" panose="020B0600070205080204" pitchFamily="50" charset="-128"/>
                        </a:rPr>
                        <a:t>/Gen</a:t>
                      </a:r>
                      <a:endParaRPr lang="en-US" sz="1000" b="0" i="0" u="none" strike="noStrike" dirty="0">
                        <a:solidFill>
                          <a:srgbClr val="BFBFBF"/>
                        </a:solidFill>
                        <a:effectLst/>
                        <a:latin typeface="+mn-lt"/>
                        <a:ea typeface="ＭＳ Ｐゴシック" panose="020B0600070205080204" pitchFamily="50" charset="-128"/>
                      </a:endParaRP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Gen</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CI</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Key</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tc>
                  <a:txBody>
                    <a:bodyPr/>
                    <a:lstStyle/>
                    <a:p>
                      <a:pPr algn="ctr" fontAlgn="ctr"/>
                      <a:r>
                        <a:rPr lang="en-US" sz="1000" b="0" i="0" u="none" strike="noStrike" dirty="0">
                          <a:solidFill>
                            <a:schemeClr val="bg1"/>
                          </a:solidFill>
                          <a:effectLst/>
                          <a:latin typeface="+mn-lt"/>
                          <a:ea typeface="ＭＳ Ｐゴシック" panose="020B0600070205080204" pitchFamily="50" charset="-128"/>
                        </a:rPr>
                        <a:t>CI</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fontAlgn="ctr"/>
                      <a:r>
                        <a:rPr lang="en-US" sz="1000" b="0" i="0" u="none" strike="noStrike" dirty="0">
                          <a:solidFill>
                            <a:srgbClr val="BFBFBF"/>
                          </a:solidFill>
                          <a:effectLst/>
                          <a:latin typeface="+mn-lt"/>
                          <a:ea typeface="ＭＳ Ｐゴシック" panose="020B0600070205080204" pitchFamily="50" charset="-128"/>
                        </a:rPr>
                        <a:t>Key</a:t>
                      </a:r>
                    </a:p>
                  </a:txBody>
                  <a:tcPr marL="5515" marR="5515" marT="551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1B1B1"/>
                    </a:solidFill>
                  </a:tcPr>
                </a:tc>
                <a:extLst>
                  <a:ext uri="{0D108BD9-81ED-4DB2-BD59-A6C34878D82A}">
                    <a16:rowId xmlns:a16="http://schemas.microsoft.com/office/drawing/2014/main" val="242975896"/>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General Bro.</a:t>
                      </a:r>
                    </a:p>
                    <a:p>
                      <a:pPr algn="l" fontAlgn="ctr"/>
                      <a:r>
                        <a:rPr lang="en-US" sz="1000" b="0" i="0" u="none" strike="noStrike" dirty="0">
                          <a:solidFill>
                            <a:schemeClr val="bg1">
                              <a:lumMod val="95000"/>
                            </a:schemeClr>
                          </a:solidFill>
                          <a:effectLst/>
                          <a:latin typeface="+mn-lt"/>
                          <a:ea typeface="ＭＳ Ｐゴシック" panose="020B0600070205080204" pitchFamily="50" charset="-128"/>
                        </a:rPr>
                        <a:t>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F0"/>
                    </a:solidFill>
                  </a:tcPr>
                </a:tc>
                <a:tc>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Activate (level)</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673988409"/>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Activate (pulse)</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375745"/>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Base 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50"/>
                    </a:solidFill>
                  </a:tcPr>
                </a:tc>
                <a:tc>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Activate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719630329"/>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Interrupt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859424538"/>
                  </a:ext>
                </a:extLst>
              </a:tr>
              <a:tr h="151317">
                <a:tc rowSpan="4">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Volume</a:t>
                      </a:r>
                      <a:br>
                        <a:rPr lang="en-US" sz="1000" b="0" i="0" u="none" strike="noStrike" dirty="0">
                          <a:solidFill>
                            <a:schemeClr val="bg1">
                              <a:lumMod val="95000"/>
                            </a:schemeClr>
                          </a:solidFill>
                          <a:effectLst/>
                          <a:latin typeface="+mn-lt"/>
                          <a:ea typeface="ＭＳ Ｐゴシック" panose="020B0600070205080204" pitchFamily="50" charset="-128"/>
                        </a:rPr>
                      </a:br>
                      <a:r>
                        <a:rPr lang="en-US" sz="1000" b="0" i="0" u="none" strike="noStrike" dirty="0">
                          <a:solidFill>
                            <a:schemeClr val="bg1">
                              <a:lumMod val="95000"/>
                            </a:schemeClr>
                          </a:solidFill>
                          <a:effectLst/>
                          <a:latin typeface="+mn-lt"/>
                          <a:ea typeface="ＭＳ Ｐゴシック" panose="020B0600070205080204" pitchFamily="50" charset="-128"/>
                        </a:rPr>
                        <a:t>Adjustment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Zone volume (level)</a:t>
                      </a:r>
                      <a:endParaRPr 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38961402"/>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Zone volume (pulse)</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563196576"/>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Input volume (level)</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40542367"/>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Input volume (pulse)</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14811435"/>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Time adjustment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hMerge="1">
                  <a:txBody>
                    <a:bodyPr/>
                    <a:lstStyle/>
                    <a:p>
                      <a:endParaRPr kumimoji="1" lang="ja-JP" altLang="en-US"/>
                    </a:p>
                  </a:txBody>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endParaRPr lang="en-US" altLang="ja-JP" sz="1000" b="0" i="0" u="none" strike="noStrike" dirty="0">
                        <a:solidFill>
                          <a:srgbClr val="BFBFBF"/>
                        </a:solidFill>
                        <a:effectLst/>
                        <a:latin typeface="+mn-lt"/>
                        <a:ea typeface="+mn-ea"/>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endParaRPr lang="en-US" altLang="ja-JP" sz="1000" b="0" i="0" u="none" strike="noStrike" dirty="0">
                        <a:solidFill>
                          <a:srgbClr val="BFBFBF"/>
                        </a:solidFill>
                        <a:effectLst/>
                        <a:latin typeface="+mn-lt"/>
                        <a:ea typeface="+mn-ea"/>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mn-lt"/>
                          <a:ea typeface="+mn-ea"/>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endParaRPr lang="en-US" altLang="ja-JP" sz="1000" b="0" i="0" u="none" strike="noStrike" dirty="0">
                        <a:solidFill>
                          <a:srgbClr val="BFBFBF"/>
                        </a:solidFill>
                        <a:effectLst/>
                        <a:latin typeface="+mn-lt"/>
                        <a:ea typeface="+mn-ea"/>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485994380"/>
                  </a:ext>
                </a:extLst>
              </a:tr>
              <a:tr h="151317">
                <a:tc rowSpan="3">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Bro. 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Start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20257817"/>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Stop</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711907460"/>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Start and Stop</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486422809"/>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a:t>
                      </a:r>
                    </a:p>
                    <a:p>
                      <a:pPr algn="l" fontAlgn="ctr"/>
                      <a:r>
                        <a:rPr lang="en-US" sz="1000" b="0" i="0" u="none" strike="noStrike" dirty="0">
                          <a:solidFill>
                            <a:schemeClr val="bg1">
                              <a:lumMod val="95000"/>
                            </a:schemeClr>
                          </a:solidFill>
                          <a:effectLst/>
                          <a:latin typeface="+mn-lt"/>
                          <a:ea typeface="ＭＳ Ｐゴシック" panose="020B0600070205080204" pitchFamily="50" charset="-128"/>
                        </a:rPr>
                        <a:t>Sequence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Stop</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359321381"/>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Phase shift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227012100"/>
                  </a:ext>
                </a:extLst>
              </a:tr>
              <a:tr h="151317">
                <a:tc rowSpan="4">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Mode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Reset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950554093"/>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Silence</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736027674"/>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EV Broadcast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741435656"/>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Acknowledge</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453618044"/>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Warning Broadcast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endParaRPr kumimoji="1" lang="ja-JP" altLang="en-US"/>
                    </a:p>
                  </a:txBody>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BFBFBF"/>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BFBFBF"/>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chemeClr val="tx1"/>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1371874"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BFBFBF"/>
                          </a:solidFill>
                          <a:effectLst/>
                          <a:uLnTx/>
                          <a:uFillTx/>
                          <a:latin typeface="+mn-lt"/>
                          <a:ea typeface="+mn-ea"/>
                          <a:cs typeface="+mn-cs"/>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408060282"/>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EV(General/BGM) Playback </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75000"/>
                      </a:schemeClr>
                    </a:solidFill>
                  </a:tcPr>
                </a:tc>
                <a:tc hMerge="1">
                  <a:txBody>
                    <a:bodyPr/>
                    <a:lstStyle/>
                    <a:p>
                      <a:pPr algn="l" fontAlgn="ctr"/>
                      <a:endParaRPr 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46624217"/>
                  </a:ext>
                </a:extLst>
              </a:tr>
              <a:tr h="151317">
                <a:tc rowSpan="3">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Malfunction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C000"/>
                    </a:solidFill>
                  </a:tcPr>
                </a:tc>
                <a:tc>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Fault Acknowledge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065939984"/>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Fault Reset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754670794"/>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External Fault Input</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673908383"/>
                  </a:ext>
                </a:extLst>
              </a:tr>
              <a:tr h="151317">
                <a:tc rowSpan="3">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Pre Select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Pattern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36343978"/>
                  </a:ext>
                </a:extLst>
              </a:tr>
              <a:tr h="151317">
                <a:tc vMerge="1">
                  <a:txBody>
                    <a:bodyPr/>
                    <a:lstStyle/>
                    <a:p>
                      <a:pPr algn="l" fontAlgn="ctr"/>
                      <a:endParaRPr lang="ja-JP" alt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Indovidual</a:t>
                      </a:r>
                      <a:endParaRPr lang="ja-JP" altLang="en-US" sz="1000" b="0" i="0" u="none" strike="noStrike">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74488911"/>
                  </a:ext>
                </a:extLst>
              </a:tr>
              <a:tr h="151317">
                <a:tc vMerge="1">
                  <a:txBody>
                    <a:bodyPr/>
                    <a:lstStyle/>
                    <a:p>
                      <a:pPr algn="l" fontAlgn="ctr"/>
                      <a:endParaRPr lang="ja-JP" altLang="en-US" sz="1000" b="0" i="0" u="none" strike="noStrike" dirty="0">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Clear </a:t>
                      </a:r>
                      <a:endParaRPr lang="ja-JP" altLang="en-US" sz="1000" b="0" i="0" u="none" strike="noStrike">
                        <a:solidFill>
                          <a:schemeClr val="bg1">
                            <a:lumMod val="9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589562779"/>
                  </a:ext>
                </a:extLst>
              </a:tr>
              <a:tr h="151317">
                <a:tc row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Intended</a:t>
                      </a:r>
                      <a:br>
                        <a:rPr lang="en-US" sz="1000" b="0" i="0" u="none" strike="noStrike" dirty="0">
                          <a:solidFill>
                            <a:schemeClr val="bg1">
                              <a:lumMod val="95000"/>
                            </a:schemeClr>
                          </a:solidFill>
                          <a:effectLst/>
                          <a:latin typeface="+mn-lt"/>
                          <a:ea typeface="ＭＳ Ｐゴシック" panose="020B0600070205080204" pitchFamily="50" charset="-128"/>
                        </a:rPr>
                      </a:br>
                      <a:r>
                        <a:rPr lang="en-US" sz="1000" b="0" i="0" u="none" strike="noStrike" dirty="0">
                          <a:solidFill>
                            <a:schemeClr val="bg1">
                              <a:lumMod val="95000"/>
                            </a:schemeClr>
                          </a:solidFill>
                          <a:effectLst/>
                          <a:latin typeface="+mn-lt"/>
                          <a:ea typeface="ＭＳ Ｐゴシック" panose="020B0600070205080204" pitchFamily="50" charset="-128"/>
                        </a:rPr>
                        <a:t>Control in/out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Input Operation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695378736"/>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Output Operation (level/pulse)</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chemeClr val="bg1">
                              <a:lumMod val="75000"/>
                            </a:schemeClr>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356692181"/>
                  </a:ext>
                </a:extLst>
              </a:tr>
              <a:tr h="151317">
                <a:tc rowSpan="4">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Maintenance</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RM Broadcast Status</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142263471"/>
                  </a:ext>
                </a:extLst>
              </a:tr>
              <a:tr h="151317">
                <a:tc vMerge="1">
                  <a:txBody>
                    <a:bodyPr/>
                    <a:lstStyle/>
                    <a:p>
                      <a:endParaRPr kumimoji="1" lang="ja-JP" altLang="en-US"/>
                    </a:p>
                  </a:txBody>
                  <a:tcPr/>
                </a:tc>
                <a:tc>
                  <a:txBody>
                    <a:bodyPr/>
                    <a:lstStyle/>
                    <a:p>
                      <a:r>
                        <a:rPr lang="en-US" sz="1000" b="0" i="0" u="none" strike="noStrike">
                          <a:solidFill>
                            <a:schemeClr val="bg1">
                              <a:lumMod val="95000"/>
                            </a:schemeClr>
                          </a:solidFill>
                          <a:effectLst/>
                          <a:latin typeface="+mn-lt"/>
                          <a:ea typeface="ＭＳ Ｐゴシック" panose="020B0600070205080204" pitchFamily="50" charset="-128"/>
                        </a:rPr>
                        <a:t>Audio Monitor</a:t>
                      </a:r>
                      <a:endParaRPr kumimoji="1" lang="ja-JP" altLang="en-US">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222373808"/>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Disablement of EMG control from CI</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331952844"/>
                  </a:ext>
                </a:extLst>
              </a:tr>
              <a:tr h="151317">
                <a:tc vMerge="1">
                  <a:txBody>
                    <a:bodyPr/>
                    <a:lstStyle/>
                    <a:p>
                      <a:endParaRPr kumimoji="1" lang="ja-JP" altLang="en-US"/>
                    </a:p>
                  </a:txBody>
                  <a:tcPr/>
                </a:tc>
                <a:tc>
                  <a:txBody>
                    <a:bodyPr/>
                    <a:lstStyle/>
                    <a:p>
                      <a:r>
                        <a:rPr lang="en-US" sz="1000" b="0" i="0" u="none" strike="noStrike" dirty="0">
                          <a:solidFill>
                            <a:schemeClr val="bg1">
                              <a:lumMod val="95000"/>
                            </a:schemeClr>
                          </a:solidFill>
                          <a:effectLst/>
                          <a:latin typeface="+mn-lt"/>
                          <a:ea typeface="ＭＳ Ｐゴシック" panose="020B0600070205080204" pitchFamily="50" charset="-128"/>
                        </a:rPr>
                        <a:t>Lamp Test</a:t>
                      </a:r>
                      <a:endParaRPr kumimoji="1" lang="ja-JP" altLang="en-US" dirty="0">
                        <a:solidFill>
                          <a:schemeClr val="bg1">
                            <a:lumMod val="95000"/>
                          </a:schemeClr>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947338952"/>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Power ON</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hMerge="1">
                  <a:txBody>
                    <a:bodyPr/>
                    <a:lstStyle/>
                    <a:p>
                      <a:endParaRPr kumimoji="1" lang="ja-JP" altLang="en-US"/>
                    </a:p>
                  </a:txBody>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bg1">
                              <a:lumMod val="75000"/>
                            </a:schemeClr>
                          </a:solidFill>
                          <a:effectLst/>
                          <a:latin typeface="+mn-lt"/>
                          <a:ea typeface="ＭＳ Ｐゴシック" panose="020B0600070205080204" pitchFamily="50" charset="-128"/>
                        </a:rPr>
                        <a:t>@</a:t>
                      </a: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chemeClr val="tx1"/>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65493845"/>
                  </a:ext>
                </a:extLst>
              </a:tr>
              <a:tr h="151317">
                <a:tc gridSpan="2">
                  <a:txBody>
                    <a:bodyPr/>
                    <a:lstStyle/>
                    <a:p>
                      <a:pPr algn="l" fontAlgn="ctr"/>
                      <a:r>
                        <a:rPr lang="en-US" sz="1000" b="0" i="0" u="none" strike="noStrike">
                          <a:solidFill>
                            <a:schemeClr val="bg1">
                              <a:lumMod val="95000"/>
                            </a:schemeClr>
                          </a:solidFill>
                          <a:effectLst/>
                          <a:latin typeface="+mn-lt"/>
                          <a:ea typeface="ＭＳ Ｐゴシック" panose="020B0600070205080204" pitchFamily="50" charset="-128"/>
                        </a:rPr>
                        <a:t>Talk</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hMerge="1">
                  <a:txBody>
                    <a:bodyPr/>
                    <a:lstStyle/>
                    <a:p>
                      <a:endParaRPr kumimoji="1" lang="ja-JP" altLang="en-US"/>
                    </a:p>
                  </a:txBody>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en-US" altLang="ja-JP"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863335029"/>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Emergency Talk</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00000"/>
                    </a:solidFill>
                  </a:tcPr>
                </a:tc>
                <a:tc hMerge="1">
                  <a:txBody>
                    <a:bodyPr/>
                    <a:lstStyle/>
                    <a:p>
                      <a:endParaRPr kumimoji="1" lang="ja-JP" altLang="en-US"/>
                    </a:p>
                  </a:txBody>
                  <a:tcPr/>
                </a:tc>
                <a:tc>
                  <a:txBody>
                    <a:bodyPr/>
                    <a:lstStyle/>
                    <a:p>
                      <a:pPr algn="ctr" fontAlgn="ctr"/>
                      <a:endParaRPr lang="ja-JP" altLang="en-US" sz="1000" b="0" i="0" u="none" strike="noStrike">
                        <a:solidFill>
                          <a:srgbClr val="000000"/>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704850531"/>
                  </a:ext>
                </a:extLst>
              </a:tr>
              <a:tr h="151317">
                <a:tc gridSpan="2">
                  <a:txBody>
                    <a:bodyPr/>
                    <a:lstStyle/>
                    <a:p>
                      <a:pPr algn="l" fontAlgn="ctr"/>
                      <a:r>
                        <a:rPr lang="en-US" sz="1000" b="0" i="0" u="none" strike="noStrike" dirty="0">
                          <a:solidFill>
                            <a:schemeClr val="bg1">
                              <a:lumMod val="95000"/>
                            </a:schemeClr>
                          </a:solidFill>
                          <a:effectLst/>
                          <a:latin typeface="+mn-lt"/>
                          <a:ea typeface="ＭＳ Ｐゴシック" panose="020B0600070205080204" pitchFamily="50" charset="-128"/>
                        </a:rPr>
                        <a:t>General Talk</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F0"/>
                    </a:solidFill>
                  </a:tcPr>
                </a:tc>
                <a:tc hMerge="1">
                  <a:txBody>
                    <a:bodyPr/>
                    <a:lstStyle/>
                    <a:p>
                      <a:endParaRPr kumimoji="1" lang="ja-JP" altLang="en-US"/>
                    </a:p>
                  </a:txBody>
                  <a:tcPr/>
                </a:tc>
                <a:tc>
                  <a:txBody>
                    <a:bodyPr/>
                    <a:lstStyle/>
                    <a:p>
                      <a:pPr algn="ctr" fontAlgn="ctr"/>
                      <a:endParaRPr lang="ja-JP" altLang="en-US" sz="1000" b="0" i="0" u="none" strike="noStrike" dirty="0">
                        <a:solidFill>
                          <a:srgbClr val="000000"/>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bg1">
                            <a:lumMod val="75000"/>
                          </a:schemeClr>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r>
                        <a:rPr lang="en-US" altLang="ja-JP" sz="1000" b="0" i="0" u="none" strike="noStrike" dirty="0">
                          <a:solidFill>
                            <a:srgbClr val="BFBFBF"/>
                          </a:solidFill>
                          <a:effectLst/>
                          <a:latin typeface="+mn-lt"/>
                          <a:ea typeface="ＭＳ Ｐゴシック" panose="020B0600070205080204" pitchFamily="50" charset="-128"/>
                        </a:rPr>
                        <a:t>@</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chemeClr val="tx1"/>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fontAlgn="ctr"/>
                      <a:endParaRPr lang="ja-JP" altLang="en-US" sz="1000" b="0" i="0" u="none" strike="noStrike" dirty="0">
                        <a:solidFill>
                          <a:srgbClr val="BFBFBF"/>
                        </a:solidFill>
                        <a:effectLst/>
                        <a:latin typeface="+mn-lt"/>
                        <a:ea typeface="ＭＳ Ｐゴシック" panose="020B0600070205080204" pitchFamily="50" charset="-128"/>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718293109"/>
                  </a:ext>
                </a:extLst>
              </a:tr>
            </a:tbl>
          </a:graphicData>
        </a:graphic>
      </p:graphicFrame>
      <p:sp>
        <p:nvSpPr>
          <p:cNvPr id="16" name="正方形/長方形 15">
            <a:extLst>
              <a:ext uri="{FF2B5EF4-FFF2-40B4-BE49-F238E27FC236}">
                <a16:creationId xmlns:a16="http://schemas.microsoft.com/office/drawing/2014/main" id="{63CB5762-8960-E66B-1510-E702836C805B}"/>
              </a:ext>
            </a:extLst>
          </p:cNvPr>
          <p:cNvSpPr/>
          <p:nvPr/>
        </p:nvSpPr>
        <p:spPr>
          <a:xfrm>
            <a:off x="7874590" y="2059012"/>
            <a:ext cx="321545" cy="98568"/>
          </a:xfrm>
          <a:prstGeom prst="rect">
            <a:avLst/>
          </a:prstGeom>
          <a:solidFill>
            <a:schemeClr val="tx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800" dirty="0"/>
              <a:t>NO/NC</a:t>
            </a:r>
            <a:endParaRPr lang="ja-JP" altLang="en-US" sz="800" dirty="0"/>
          </a:p>
        </p:txBody>
      </p:sp>
      <p:sp>
        <p:nvSpPr>
          <p:cNvPr id="17" name="正方形/長方形 16">
            <a:extLst>
              <a:ext uri="{FF2B5EF4-FFF2-40B4-BE49-F238E27FC236}">
                <a16:creationId xmlns:a16="http://schemas.microsoft.com/office/drawing/2014/main" id="{5B6F7F4F-2D14-70E3-D43E-852A50D66DAA}"/>
              </a:ext>
            </a:extLst>
          </p:cNvPr>
          <p:cNvSpPr/>
          <p:nvPr/>
        </p:nvSpPr>
        <p:spPr>
          <a:xfrm>
            <a:off x="7874590" y="2672717"/>
            <a:ext cx="321545" cy="98568"/>
          </a:xfrm>
          <a:prstGeom prst="rect">
            <a:avLst/>
          </a:prstGeom>
          <a:solidFill>
            <a:schemeClr val="tx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800" dirty="0"/>
              <a:t>NO/NC</a:t>
            </a:r>
            <a:endParaRPr lang="ja-JP" altLang="en-US" sz="800" dirty="0"/>
          </a:p>
        </p:txBody>
      </p:sp>
      <p:grpSp>
        <p:nvGrpSpPr>
          <p:cNvPr id="24" name="グループ化 23">
            <a:extLst>
              <a:ext uri="{FF2B5EF4-FFF2-40B4-BE49-F238E27FC236}">
                <a16:creationId xmlns:a16="http://schemas.microsoft.com/office/drawing/2014/main" id="{E591E51C-C66F-4778-3DEA-EAF819A4FDA5}"/>
              </a:ext>
            </a:extLst>
          </p:cNvPr>
          <p:cNvGrpSpPr/>
          <p:nvPr/>
        </p:nvGrpSpPr>
        <p:grpSpPr>
          <a:xfrm>
            <a:off x="8046420" y="3914669"/>
            <a:ext cx="3104282" cy="1062285"/>
            <a:chOff x="7401183" y="5558459"/>
            <a:chExt cx="3104282" cy="1062285"/>
          </a:xfrm>
        </p:grpSpPr>
        <p:sp>
          <p:nvSpPr>
            <p:cNvPr id="12" name="四角形吹き出し 57">
              <a:extLst>
                <a:ext uri="{FF2B5EF4-FFF2-40B4-BE49-F238E27FC236}">
                  <a16:creationId xmlns:a16="http://schemas.microsoft.com/office/drawing/2014/main" id="{28AF557F-BCFB-91C6-4B07-81DCF7E4170E}"/>
                </a:ext>
              </a:extLst>
            </p:cNvPr>
            <p:cNvSpPr/>
            <p:nvPr/>
          </p:nvSpPr>
          <p:spPr>
            <a:xfrm>
              <a:off x="7401183" y="5558459"/>
              <a:ext cx="3104282" cy="1062285"/>
            </a:xfrm>
            <a:prstGeom prst="wedgeRectCallout">
              <a:avLst>
                <a:gd name="adj1" fmla="val -48945"/>
                <a:gd name="adj2" fmla="val -93738"/>
              </a:avLst>
            </a:prstGeom>
            <a:solidFill>
              <a:srgbClr val="F79646">
                <a:lumMod val="75000"/>
              </a:srgbClr>
            </a:solidFill>
            <a:ln w="25400" cap="flat" cmpd="sng" algn="ctr">
              <a:noFill/>
              <a:prstDash val="solid"/>
            </a:ln>
            <a:effectLst>
              <a:outerShdw blurRad="50800" dist="38100" dir="8100000" algn="tr" rotWithShape="0">
                <a:prstClr val="black">
                  <a:alpha val="40000"/>
                </a:prstClr>
              </a:outerShdw>
            </a:effectLst>
          </p:spPr>
          <p:txBody>
            <a:bodyPr lIns="137187" tIns="68594" rIns="137187" bIns="68594" rtlCol="0" anchor="ctr"/>
            <a:lstStyle/>
            <a:p>
              <a:r>
                <a:rPr lang="en-US" altLang="ja-JP" sz="1600" dirty="0">
                  <a:solidFill>
                    <a:srgbClr val="FFFFFF"/>
                  </a:solidFill>
                  <a:latin typeface="Calibri"/>
                  <a:ea typeface="メイリオ" panose="020B0604030504040204" pitchFamily="50" charset="-128"/>
                  <a:cs typeface="メイリオ" panose="020B0604030504040204" pitchFamily="50" charset="-128"/>
                </a:rPr>
                <a:t>These are possible configurable features.                   indicates that switching between normally open and normally closed is possible.</a:t>
              </a:r>
              <a:endParaRPr lang="ja-JP" altLang="en-US" sz="1600" dirty="0">
                <a:solidFill>
                  <a:srgbClr val="FFFFFF"/>
                </a:solidFill>
                <a:latin typeface="Calibri"/>
                <a:ea typeface="メイリオ" panose="020B0604030504040204" pitchFamily="50" charset="-128"/>
                <a:cs typeface="メイリオ" panose="020B0604030504040204" pitchFamily="50" charset="-128"/>
              </a:endParaRPr>
            </a:p>
          </p:txBody>
        </p:sp>
        <p:sp>
          <p:nvSpPr>
            <p:cNvPr id="13" name="正方形/長方形 12">
              <a:extLst>
                <a:ext uri="{FF2B5EF4-FFF2-40B4-BE49-F238E27FC236}">
                  <a16:creationId xmlns:a16="http://schemas.microsoft.com/office/drawing/2014/main" id="{896E630C-1F32-B2D3-9B8F-CD6786AA9C95}"/>
                </a:ext>
              </a:extLst>
            </p:cNvPr>
            <p:cNvSpPr/>
            <p:nvPr/>
          </p:nvSpPr>
          <p:spPr>
            <a:xfrm>
              <a:off x="8391548" y="5881596"/>
              <a:ext cx="689262" cy="174622"/>
            </a:xfrm>
            <a:prstGeom prst="rect">
              <a:avLst/>
            </a:prstGeom>
            <a:solidFill>
              <a:schemeClr val="tx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600" dirty="0"/>
                <a:t>NO/NC</a:t>
              </a:r>
              <a:endParaRPr lang="ja-JP" altLang="en-US" sz="1600" dirty="0"/>
            </a:p>
          </p:txBody>
        </p:sp>
      </p:grpSp>
      <p:graphicFrame>
        <p:nvGraphicFramePr>
          <p:cNvPr id="14" name="表 13">
            <a:extLst>
              <a:ext uri="{FF2B5EF4-FFF2-40B4-BE49-F238E27FC236}">
                <a16:creationId xmlns:a16="http://schemas.microsoft.com/office/drawing/2014/main" id="{0A137B14-F7E8-5901-9BFF-1EC5E0C2A50A}"/>
              </a:ext>
            </a:extLst>
          </p:cNvPr>
          <p:cNvGraphicFramePr>
            <a:graphicFrameLocks noGrp="1"/>
          </p:cNvGraphicFramePr>
          <p:nvPr>
            <p:extLst>
              <p:ext uri="{D42A27DB-BD31-4B8C-83A1-F6EECF244321}">
                <p14:modId xmlns:p14="http://schemas.microsoft.com/office/powerpoint/2010/main" val="4179438853"/>
              </p:ext>
            </p:extLst>
          </p:nvPr>
        </p:nvGraphicFramePr>
        <p:xfrm>
          <a:off x="8243936" y="2719666"/>
          <a:ext cx="5368016" cy="531142"/>
        </p:xfrm>
        <a:graphic>
          <a:graphicData uri="http://schemas.openxmlformats.org/drawingml/2006/table">
            <a:tbl>
              <a:tblPr firstRow="1" bandRow="1">
                <a:effectLst>
                  <a:outerShdw blurRad="50800" dist="38100" dir="8100000" algn="tr" rotWithShape="0">
                    <a:prstClr val="black">
                      <a:alpha val="40000"/>
                    </a:prstClr>
                  </a:outerShdw>
                </a:effectLst>
                <a:tableStyleId>{5C22544A-7EE6-4342-B048-85BDC9FD1C3A}</a:tableStyleId>
              </a:tblPr>
              <a:tblGrid>
                <a:gridCol w="1002530">
                  <a:extLst>
                    <a:ext uri="{9D8B030D-6E8A-4147-A177-3AD203B41FA5}">
                      <a16:colId xmlns:a16="http://schemas.microsoft.com/office/drawing/2014/main" val="20000"/>
                    </a:ext>
                  </a:extLst>
                </a:gridCol>
                <a:gridCol w="576064">
                  <a:extLst>
                    <a:ext uri="{9D8B030D-6E8A-4147-A177-3AD203B41FA5}">
                      <a16:colId xmlns:a16="http://schemas.microsoft.com/office/drawing/2014/main" val="20001"/>
                    </a:ext>
                  </a:extLst>
                </a:gridCol>
                <a:gridCol w="3789422">
                  <a:extLst>
                    <a:ext uri="{9D8B030D-6E8A-4147-A177-3AD203B41FA5}">
                      <a16:colId xmlns:a16="http://schemas.microsoft.com/office/drawing/2014/main" val="20002"/>
                    </a:ext>
                  </a:extLst>
                </a:gridCol>
              </a:tblGrid>
              <a:tr h="531142">
                <a:tc>
                  <a:txBody>
                    <a:bodyPr/>
                    <a:lstStyle/>
                    <a:p>
                      <a:pPr>
                        <a:lnSpc>
                          <a:spcPts val="1400"/>
                        </a:lnSpc>
                      </a:pPr>
                      <a:r>
                        <a:rPr kumimoji="1" lang="en-US" altLang="ja-JP" sz="1800" b="0" dirty="0">
                          <a:solidFill>
                            <a:schemeClr val="bg1"/>
                          </a:solidFill>
                        </a:rPr>
                        <a:t>Control </a:t>
                      </a:r>
                      <a:endParaRPr kumimoji="1" lang="ja-JP" altLang="en-US" sz="1800" b="0" dirty="0">
                        <a:solidFill>
                          <a:schemeClr val="bg1"/>
                        </a:solidFill>
                      </a:endParaRPr>
                    </a:p>
                  </a:txBody>
                  <a:tcPr marL="137176"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a:lnSpc>
                          <a:spcPts val="1400"/>
                        </a:lnSpc>
                      </a:pPr>
                      <a:r>
                        <a:rPr kumimoji="1" lang="en-US" altLang="ja-JP" sz="1800" b="0" dirty="0">
                          <a:solidFill>
                            <a:schemeClr val="tx1"/>
                          </a:solidFill>
                        </a:rPr>
                        <a:t>20ch</a:t>
                      </a:r>
                      <a:endParaRPr kumimoji="1" lang="ja-JP" altLang="en-US" sz="1800" b="0" dirty="0">
                        <a:solidFill>
                          <a:schemeClr val="tx1"/>
                        </a:solidFill>
                      </a:endParaRPr>
                    </a:p>
                  </a:txBody>
                  <a:tcPr marL="0" marR="0"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nSpc>
                          <a:spcPts val="1400"/>
                        </a:lnSpc>
                      </a:pPr>
                      <a:r>
                        <a:rPr kumimoji="1" lang="en-US" altLang="ja-JP" sz="1400" b="0" dirty="0">
                          <a:solidFill>
                            <a:schemeClr val="tx1"/>
                          </a:solidFill>
                        </a:rPr>
                        <a:t>Non Voltage, OV: 30V DC, Current: 2-10mA</a:t>
                      </a:r>
                      <a:endParaRPr kumimoji="1" lang="ja-JP" altLang="en-US" sz="1800" b="0" dirty="0">
                        <a:solidFill>
                          <a:schemeClr val="tx1"/>
                        </a:solidFill>
                      </a:endParaRPr>
                    </a:p>
                  </a:txBody>
                  <a:tcPr marL="36000" marR="137176" marT="68608" marB="6860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bl>
          </a:graphicData>
        </a:graphic>
      </p:graphicFrame>
      <p:sp>
        <p:nvSpPr>
          <p:cNvPr id="15" name="正方形/長方形 14">
            <a:extLst>
              <a:ext uri="{FF2B5EF4-FFF2-40B4-BE49-F238E27FC236}">
                <a16:creationId xmlns:a16="http://schemas.microsoft.com/office/drawing/2014/main" id="{87AED026-292B-8219-3F97-056E66787F11}"/>
              </a:ext>
            </a:extLst>
          </p:cNvPr>
          <p:cNvSpPr/>
          <p:nvPr/>
        </p:nvSpPr>
        <p:spPr>
          <a:xfrm>
            <a:off x="8226946" y="2275036"/>
            <a:ext cx="1760473" cy="461693"/>
          </a:xfrm>
          <a:prstGeom prst="rect">
            <a:avLst/>
          </a:prstGeom>
        </p:spPr>
        <p:txBody>
          <a:bodyPr wrap="none" lIns="137187" tIns="68594" rIns="137187" bIns="6859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100" b="1" i="0" u="none" strike="noStrike" kern="1200" cap="none" spc="0" normalizeH="0" baseline="0" noProof="0" dirty="0">
                <a:ln>
                  <a:noFill/>
                </a:ln>
                <a:solidFill>
                  <a:srgbClr val="5F5F5F"/>
                </a:solidFill>
                <a:effectLst/>
                <a:uLnTx/>
                <a:uFillTx/>
                <a:latin typeface="Calibri"/>
                <a:ea typeface="ＭＳ Ｐゴシック" pitchFamily="50" charset="-128"/>
                <a:cs typeface="Consolas" panose="020B0609020204030204" pitchFamily="49" charset="0"/>
              </a:rPr>
              <a:t>Control Input</a:t>
            </a:r>
            <a:endParaRPr kumimoji="1" lang="ja-JP" altLang="en-US" sz="1800" b="1" i="0" u="none" strike="noStrike" kern="1200" cap="none" spc="0" normalizeH="0" baseline="0" noProof="0" dirty="0">
              <a:ln>
                <a:noFill/>
              </a:ln>
              <a:solidFill>
                <a:srgbClr val="3C3C3C"/>
              </a:solidFill>
              <a:effectLst/>
              <a:uLnTx/>
              <a:uFillTx/>
              <a:latin typeface="Meiryo UI" pitchFamily="50" charset="-128"/>
              <a:ea typeface="ＭＳ Ｐゴシック" pitchFamily="50" charset="-128"/>
              <a:cs typeface="+mn-cs"/>
            </a:endParaRPr>
          </a:p>
        </p:txBody>
      </p:sp>
      <p:sp>
        <p:nvSpPr>
          <p:cNvPr id="58" name="正方形/長方形 57">
            <a:extLst>
              <a:ext uri="{FF2B5EF4-FFF2-40B4-BE49-F238E27FC236}">
                <a16:creationId xmlns:a16="http://schemas.microsoft.com/office/drawing/2014/main" id="{82B15583-C327-4599-914E-41FDA194DB3F}"/>
              </a:ext>
            </a:extLst>
          </p:cNvPr>
          <p:cNvSpPr/>
          <p:nvPr/>
        </p:nvSpPr>
        <p:spPr>
          <a:xfrm>
            <a:off x="2094530" y="1427649"/>
            <a:ext cx="2709402" cy="661748"/>
          </a:xfrm>
          <a:prstGeom prst="rect">
            <a:avLst/>
          </a:prstGeom>
        </p:spPr>
        <p:txBody>
          <a:bodyPr wrap="square" lIns="137187" tIns="68594" rIns="137187" bIns="68594">
            <a:spAutoFit/>
          </a:bodyPr>
          <a:lstStyle/>
          <a:p>
            <a:r>
              <a:rPr lang="en-US" altLang="ja-JP" b="1" dirty="0">
                <a:latin typeface="Calibri"/>
                <a:cs typeface="Consolas" panose="020B0609020204030204" pitchFamily="49" charset="0"/>
              </a:rPr>
              <a:t>Functions </a:t>
            </a:r>
          </a:p>
          <a:p>
            <a:r>
              <a:rPr lang="en-US" altLang="ja-JP" sz="1600" dirty="0">
                <a:latin typeface="Calibri"/>
                <a:cs typeface="Consolas" panose="020B0609020204030204" pitchFamily="49" charset="0"/>
              </a:rPr>
              <a:t>which is activated by PM</a:t>
            </a:r>
            <a:endParaRPr lang="ja-JP" altLang="en-US" dirty="0">
              <a:latin typeface="Calibri"/>
              <a:cs typeface="Consolas" panose="020B0609020204030204" pitchFamily="49" charset="0"/>
            </a:endParaRPr>
          </a:p>
        </p:txBody>
      </p:sp>
    </p:spTree>
    <p:extLst>
      <p:ext uri="{BB962C8B-B14F-4D97-AF65-F5344CB8AC3E}">
        <p14:creationId xmlns:p14="http://schemas.microsoft.com/office/powerpoint/2010/main" val="4134498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円/楕円 96">
            <a:extLst>
              <a:ext uri="{FF2B5EF4-FFF2-40B4-BE49-F238E27FC236}">
                <a16:creationId xmlns:a16="http://schemas.microsoft.com/office/drawing/2014/main" id="{5D91133C-FDC0-B131-D6FD-9C82105BADFA}"/>
              </a:ext>
            </a:extLst>
          </p:cNvPr>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 name="円/楕円 97">
            <a:extLst>
              <a:ext uri="{FF2B5EF4-FFF2-40B4-BE49-F238E27FC236}">
                <a16:creationId xmlns:a16="http://schemas.microsoft.com/office/drawing/2014/main" id="{041F3B3E-DC4D-3C6E-C006-8F5FCC85F7A5}"/>
              </a:ext>
            </a:extLst>
          </p:cNvPr>
          <p:cNvSpPr/>
          <p:nvPr/>
        </p:nvSpPr>
        <p:spPr>
          <a:xfrm>
            <a:off x="771734" y="493116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61" name="正方形/長方形 60">
            <a:extLst>
              <a:ext uri="{FF2B5EF4-FFF2-40B4-BE49-F238E27FC236}">
                <a16:creationId xmlns:a16="http://schemas.microsoft.com/office/drawing/2014/main" id="{FE1BF42C-BE96-D831-6E01-51A30FBCFCCE}"/>
              </a:ext>
            </a:extLst>
          </p:cNvPr>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grpSp>
        <p:nvGrpSpPr>
          <p:cNvPr id="1195" name="グループ化 1194">
            <a:extLst>
              <a:ext uri="{FF2B5EF4-FFF2-40B4-BE49-F238E27FC236}">
                <a16:creationId xmlns:a16="http://schemas.microsoft.com/office/drawing/2014/main" id="{95C573BF-0C40-D81B-D7BC-DFB2CC35A6C0}"/>
              </a:ext>
            </a:extLst>
          </p:cNvPr>
          <p:cNvGrpSpPr/>
          <p:nvPr/>
        </p:nvGrpSpPr>
        <p:grpSpPr>
          <a:xfrm>
            <a:off x="1609661" y="266185"/>
            <a:ext cx="2053631" cy="1949899"/>
            <a:chOff x="2629447" y="812240"/>
            <a:chExt cx="2667654" cy="2532159"/>
          </a:xfrm>
        </p:grpSpPr>
        <p:grpSp>
          <p:nvGrpSpPr>
            <p:cNvPr id="1196" name="グループ化 1195">
              <a:extLst>
                <a:ext uri="{FF2B5EF4-FFF2-40B4-BE49-F238E27FC236}">
                  <a16:creationId xmlns:a16="http://schemas.microsoft.com/office/drawing/2014/main" id="{E298F1E7-2767-F659-0706-E8498EA2D251}"/>
                </a:ext>
              </a:extLst>
            </p:cNvPr>
            <p:cNvGrpSpPr/>
            <p:nvPr/>
          </p:nvGrpSpPr>
          <p:grpSpPr>
            <a:xfrm>
              <a:off x="2951391" y="1221263"/>
              <a:ext cx="2030342" cy="1771248"/>
              <a:chOff x="2951391" y="1221263"/>
              <a:chExt cx="2030342" cy="1771248"/>
            </a:xfrm>
          </p:grpSpPr>
          <p:sp>
            <p:nvSpPr>
              <p:cNvPr id="1198" name="円/楕円 126">
                <a:extLst>
                  <a:ext uri="{FF2B5EF4-FFF2-40B4-BE49-F238E27FC236}">
                    <a16:creationId xmlns:a16="http://schemas.microsoft.com/office/drawing/2014/main" id="{9B0D040B-B6A8-1217-E2CA-6262DBC1EC5C}"/>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2100" b="0" i="0" u="none" strike="noStrike" kern="0" cap="none" spc="0" normalizeH="0" baseline="0" noProof="0">
                  <a:ln>
                    <a:noFill/>
                  </a:ln>
                  <a:solidFill>
                    <a:prstClr val="white"/>
                  </a:solidFill>
                  <a:effectLst/>
                  <a:uLnTx/>
                  <a:uFillTx/>
                  <a:latin typeface="Meiryo UI"/>
                  <a:ea typeface="Meiryo UI"/>
                  <a:cs typeface="+mn-cs"/>
                </a:endParaRPr>
              </a:p>
            </p:txBody>
          </p:sp>
          <p:sp>
            <p:nvSpPr>
              <p:cNvPr id="1199" name="角丸四角形 127">
                <a:extLst>
                  <a:ext uri="{FF2B5EF4-FFF2-40B4-BE49-F238E27FC236}">
                    <a16:creationId xmlns:a16="http://schemas.microsoft.com/office/drawing/2014/main" id="{AFC63894-9266-5ED6-81A0-153CE0EEC04A}"/>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prstClr val="white"/>
                    </a:solidFill>
                    <a:effectLst/>
                    <a:uLnTx/>
                    <a:uFillTx/>
                    <a:latin typeface="Calibri"/>
                    <a:ea typeface="Meiryo UI"/>
                    <a:cs typeface="+mn-cs"/>
                  </a:rPr>
                  <a:t>PM</a:t>
                </a:r>
                <a:endParaRPr kumimoji="0" lang="ja-JP" altLang="en-US" sz="30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1197" name="Picture 2" descr="C:\Users\toa27839.TOA\AppData\Local\Temp\notesEA312D\Bubble_material_noshadow-01.png">
              <a:extLst>
                <a:ext uri="{FF2B5EF4-FFF2-40B4-BE49-F238E27FC236}">
                  <a16:creationId xmlns:a16="http://schemas.microsoft.com/office/drawing/2014/main" id="{D5CC89F4-A7A1-0852-212B-07BAB9054A86}"/>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29447" y="812240"/>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5" name="テキスト ボックス 4">
            <a:extLst>
              <a:ext uri="{FF2B5EF4-FFF2-40B4-BE49-F238E27FC236}">
                <a16:creationId xmlns:a16="http://schemas.microsoft.com/office/drawing/2014/main" id="{0F20E10D-2CC3-167F-4BBF-BB76065E7032}"/>
              </a:ext>
            </a:extLst>
          </p:cNvPr>
          <p:cNvSpPr txBox="1"/>
          <p:nvPr/>
        </p:nvSpPr>
        <p:spPr>
          <a:xfrm>
            <a:off x="3444891" y="1945111"/>
            <a:ext cx="4348379" cy="584775"/>
          </a:xfrm>
          <a:prstGeom prst="rect">
            <a:avLst/>
          </a:prstGeom>
          <a:noFill/>
        </p:spPr>
        <p:txBody>
          <a:bodyPr wrap="square">
            <a:spAutoFit/>
          </a:bodyPr>
          <a:lstStyle/>
          <a:p>
            <a:r>
              <a:rPr lang="en-US" altLang="ja-JP" sz="1600" dirty="0">
                <a:latin typeface="+mj-lt"/>
              </a:rPr>
              <a:t>When this function is drawn in detail so that you can understand the audio route, it looks like this.</a:t>
            </a:r>
            <a:endParaRPr lang="ja-JP" altLang="en-US" sz="1600" dirty="0">
              <a:latin typeface="+mj-lt"/>
            </a:endParaRPr>
          </a:p>
        </p:txBody>
      </p:sp>
    </p:spTree>
    <p:extLst>
      <p:ext uri="{BB962C8B-B14F-4D97-AF65-F5344CB8AC3E}">
        <p14:creationId xmlns:p14="http://schemas.microsoft.com/office/powerpoint/2010/main" val="3846725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円/楕円 96">
            <a:extLst>
              <a:ext uri="{FF2B5EF4-FFF2-40B4-BE49-F238E27FC236}">
                <a16:creationId xmlns:a16="http://schemas.microsoft.com/office/drawing/2014/main" id="{5D91133C-FDC0-B131-D6FD-9C82105BADFA}"/>
              </a:ext>
            </a:extLst>
          </p:cNvPr>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 name="円/楕円 97">
            <a:extLst>
              <a:ext uri="{FF2B5EF4-FFF2-40B4-BE49-F238E27FC236}">
                <a16:creationId xmlns:a16="http://schemas.microsoft.com/office/drawing/2014/main" id="{041F3B3E-DC4D-3C6E-C006-8F5FCC85F7A5}"/>
              </a:ext>
            </a:extLst>
          </p:cNvPr>
          <p:cNvSpPr/>
          <p:nvPr/>
        </p:nvSpPr>
        <p:spPr>
          <a:xfrm>
            <a:off x="771734" y="493116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61" name="正方形/長方形 60">
            <a:extLst>
              <a:ext uri="{FF2B5EF4-FFF2-40B4-BE49-F238E27FC236}">
                <a16:creationId xmlns:a16="http://schemas.microsoft.com/office/drawing/2014/main" id="{FE1BF42C-BE96-D831-6E01-51A30FBCFCCE}"/>
              </a:ext>
            </a:extLst>
          </p:cNvPr>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2" name="正方形/長方形 1">
            <a:extLst>
              <a:ext uri="{FF2B5EF4-FFF2-40B4-BE49-F238E27FC236}">
                <a16:creationId xmlns:a16="http://schemas.microsoft.com/office/drawing/2014/main" id="{C4178F40-A1AA-073C-54BE-CE9FB228CFEF}"/>
              </a:ext>
            </a:extLst>
          </p:cNvPr>
          <p:cNvSpPr/>
          <p:nvPr/>
        </p:nvSpPr>
        <p:spPr>
          <a:xfrm>
            <a:off x="1945767" y="1960782"/>
            <a:ext cx="12041819" cy="5498830"/>
          </a:xfrm>
          <a:prstGeom prst="rect">
            <a:avLst/>
          </a:prstGeom>
          <a:solidFill>
            <a:schemeClr val="bg1">
              <a:alpha val="85000"/>
            </a:schemeClr>
          </a:solidFill>
          <a:ln w="508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grpSp>
        <p:nvGrpSpPr>
          <p:cNvPr id="3" name="グループ化 2">
            <a:extLst>
              <a:ext uri="{FF2B5EF4-FFF2-40B4-BE49-F238E27FC236}">
                <a16:creationId xmlns:a16="http://schemas.microsoft.com/office/drawing/2014/main" id="{59172F28-73F1-3B59-BDB4-B49C58745A31}"/>
              </a:ext>
            </a:extLst>
          </p:cNvPr>
          <p:cNvGrpSpPr/>
          <p:nvPr/>
        </p:nvGrpSpPr>
        <p:grpSpPr>
          <a:xfrm>
            <a:off x="1609661" y="266185"/>
            <a:ext cx="2053631" cy="1949899"/>
            <a:chOff x="2629447" y="812240"/>
            <a:chExt cx="2667654" cy="2532159"/>
          </a:xfrm>
        </p:grpSpPr>
        <p:grpSp>
          <p:nvGrpSpPr>
            <p:cNvPr id="4" name="グループ化 3">
              <a:extLst>
                <a:ext uri="{FF2B5EF4-FFF2-40B4-BE49-F238E27FC236}">
                  <a16:creationId xmlns:a16="http://schemas.microsoft.com/office/drawing/2014/main" id="{3DBD7D71-C18D-3728-539B-817541A1FBF2}"/>
                </a:ext>
              </a:extLst>
            </p:cNvPr>
            <p:cNvGrpSpPr/>
            <p:nvPr/>
          </p:nvGrpSpPr>
          <p:grpSpPr>
            <a:xfrm>
              <a:off x="2951391" y="1221263"/>
              <a:ext cx="2030342" cy="1771248"/>
              <a:chOff x="2951391" y="1221263"/>
              <a:chExt cx="2030342" cy="1771248"/>
            </a:xfrm>
          </p:grpSpPr>
          <p:sp>
            <p:nvSpPr>
              <p:cNvPr id="6" name="円/楕円 126">
                <a:extLst>
                  <a:ext uri="{FF2B5EF4-FFF2-40B4-BE49-F238E27FC236}">
                    <a16:creationId xmlns:a16="http://schemas.microsoft.com/office/drawing/2014/main" id="{CD30FBE3-1C3A-02FE-04F9-EEDDC77E0991}"/>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2100" b="0" i="0" u="none" strike="noStrike" kern="0" cap="none" spc="0" normalizeH="0" baseline="0" noProof="0">
                  <a:ln>
                    <a:noFill/>
                  </a:ln>
                  <a:solidFill>
                    <a:prstClr val="white"/>
                  </a:solidFill>
                  <a:effectLst/>
                  <a:uLnTx/>
                  <a:uFillTx/>
                  <a:latin typeface="Meiryo UI"/>
                  <a:ea typeface="Meiryo UI"/>
                  <a:cs typeface="+mn-cs"/>
                </a:endParaRPr>
              </a:p>
            </p:txBody>
          </p:sp>
          <p:sp>
            <p:nvSpPr>
              <p:cNvPr id="9" name="角丸四角形 127">
                <a:extLst>
                  <a:ext uri="{FF2B5EF4-FFF2-40B4-BE49-F238E27FC236}">
                    <a16:creationId xmlns:a16="http://schemas.microsoft.com/office/drawing/2014/main" id="{975766E7-2F77-4EFB-CB36-46C48039B1B6}"/>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prstClr val="white"/>
                    </a:solidFill>
                    <a:effectLst/>
                    <a:uLnTx/>
                    <a:uFillTx/>
                    <a:latin typeface="Calibri"/>
                    <a:ea typeface="Meiryo UI"/>
                    <a:cs typeface="+mn-cs"/>
                  </a:rPr>
                  <a:t>PM</a:t>
                </a:r>
                <a:endParaRPr kumimoji="0" lang="ja-JP" altLang="en-US" sz="30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5" name="Picture 2" descr="C:\Users\toa27839.TOA\AppData\Local\Temp\notesEA312D\Bubble_material_noshadow-01.png">
              <a:extLst>
                <a:ext uri="{FF2B5EF4-FFF2-40B4-BE49-F238E27FC236}">
                  <a16:creationId xmlns:a16="http://schemas.microsoft.com/office/drawing/2014/main" id="{5F92A94C-16BC-E274-B66B-1BF73A3A49DE}"/>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29447" y="812240"/>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grpSp>
        <p:nvGrpSpPr>
          <p:cNvPr id="10" name="グループ化 9">
            <a:extLst>
              <a:ext uri="{FF2B5EF4-FFF2-40B4-BE49-F238E27FC236}">
                <a16:creationId xmlns:a16="http://schemas.microsoft.com/office/drawing/2014/main" id="{96D73AD1-4EC1-8CB5-9880-A08BC44D410C}"/>
              </a:ext>
            </a:extLst>
          </p:cNvPr>
          <p:cNvGrpSpPr/>
          <p:nvPr/>
        </p:nvGrpSpPr>
        <p:grpSpPr>
          <a:xfrm>
            <a:off x="2030133" y="2730724"/>
            <a:ext cx="5641794" cy="2712664"/>
            <a:chOff x="2516749" y="2369112"/>
            <a:chExt cx="5641794" cy="3610555"/>
          </a:xfrm>
        </p:grpSpPr>
        <p:sp>
          <p:nvSpPr>
            <p:cNvPr id="11" name="正方形/長方形 10">
              <a:extLst>
                <a:ext uri="{FF2B5EF4-FFF2-40B4-BE49-F238E27FC236}">
                  <a16:creationId xmlns:a16="http://schemas.microsoft.com/office/drawing/2014/main" id="{7F492CD8-D1B2-686D-6EB5-CC20B8CE8A1A}"/>
                </a:ext>
              </a:extLst>
            </p:cNvPr>
            <p:cNvSpPr/>
            <p:nvPr/>
          </p:nvSpPr>
          <p:spPr>
            <a:xfrm>
              <a:off x="3568935" y="2791290"/>
              <a:ext cx="3190126" cy="3188377"/>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en-US" altLang="ja-JP" sz="1800" b="1" i="0" u="none" strike="noStrike" kern="0" cap="none" spc="0" normalizeH="0" baseline="0" noProof="0" dirty="0">
                <a:ln>
                  <a:noFill/>
                </a:ln>
                <a:solidFill>
                  <a:srgbClr val="8064A2"/>
                </a:solidFill>
                <a:effectLst/>
                <a:uLnTx/>
                <a:uFillTx/>
                <a:latin typeface="Calibri"/>
                <a:ea typeface="ＭＳ Ｐゴシック"/>
                <a:cs typeface="+mn-cs"/>
              </a:endParaRPr>
            </a:p>
          </p:txBody>
        </p:sp>
        <p:sp>
          <p:nvSpPr>
            <p:cNvPr id="12" name="フリーフォーム: 図形 11">
              <a:extLst>
                <a:ext uri="{FF2B5EF4-FFF2-40B4-BE49-F238E27FC236}">
                  <a16:creationId xmlns:a16="http://schemas.microsoft.com/office/drawing/2014/main" id="{5A83504E-1F8D-5B28-0BB5-DDCA81B9DCA6}"/>
                </a:ext>
              </a:extLst>
            </p:cNvPr>
            <p:cNvSpPr/>
            <p:nvPr/>
          </p:nvSpPr>
          <p:spPr>
            <a:xfrm flipV="1">
              <a:off x="5040952" y="4453430"/>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3" name="フリーフォーム: 図形 12">
              <a:extLst>
                <a:ext uri="{FF2B5EF4-FFF2-40B4-BE49-F238E27FC236}">
                  <a16:creationId xmlns:a16="http://schemas.microsoft.com/office/drawing/2014/main" id="{C09B89F0-7F3F-963A-C4E0-929C2CAA84A8}"/>
                </a:ext>
              </a:extLst>
            </p:cNvPr>
            <p:cNvSpPr/>
            <p:nvPr/>
          </p:nvSpPr>
          <p:spPr>
            <a:xfrm flipV="1">
              <a:off x="5041556" y="4596831"/>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4" name="フリーフォーム: 図形 13">
              <a:extLst>
                <a:ext uri="{FF2B5EF4-FFF2-40B4-BE49-F238E27FC236}">
                  <a16:creationId xmlns:a16="http://schemas.microsoft.com/office/drawing/2014/main" id="{33C57C51-F8AC-8458-D0DB-119076E7698A}"/>
                </a:ext>
              </a:extLst>
            </p:cNvPr>
            <p:cNvSpPr/>
            <p:nvPr/>
          </p:nvSpPr>
          <p:spPr>
            <a:xfrm flipV="1">
              <a:off x="5038684" y="4718854"/>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5" name="フリーフォーム: 図形 14">
              <a:extLst>
                <a:ext uri="{FF2B5EF4-FFF2-40B4-BE49-F238E27FC236}">
                  <a16:creationId xmlns:a16="http://schemas.microsoft.com/office/drawing/2014/main" id="{81A6E12A-F225-BFB4-62FC-32A41823F5D2}"/>
                </a:ext>
              </a:extLst>
            </p:cNvPr>
            <p:cNvSpPr/>
            <p:nvPr/>
          </p:nvSpPr>
          <p:spPr>
            <a:xfrm flipV="1">
              <a:off x="5038609" y="4854376"/>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6" name="フリーフォーム: 図形 15">
              <a:extLst>
                <a:ext uri="{FF2B5EF4-FFF2-40B4-BE49-F238E27FC236}">
                  <a16:creationId xmlns:a16="http://schemas.microsoft.com/office/drawing/2014/main" id="{3D926490-EED3-ACE4-198C-7505134DCA92}"/>
                </a:ext>
              </a:extLst>
            </p:cNvPr>
            <p:cNvSpPr/>
            <p:nvPr/>
          </p:nvSpPr>
          <p:spPr>
            <a:xfrm flipV="1">
              <a:off x="5035737" y="4976398"/>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7" name="フリーフォーム: 図形 16">
              <a:extLst>
                <a:ext uri="{FF2B5EF4-FFF2-40B4-BE49-F238E27FC236}">
                  <a16:creationId xmlns:a16="http://schemas.microsoft.com/office/drawing/2014/main" id="{39D422E5-2DB0-9454-1E13-24D777175F1D}"/>
                </a:ext>
              </a:extLst>
            </p:cNvPr>
            <p:cNvSpPr/>
            <p:nvPr/>
          </p:nvSpPr>
          <p:spPr>
            <a:xfrm flipV="1">
              <a:off x="5038609" y="5109654"/>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9" name="フリーフォーム: 図形 18">
              <a:extLst>
                <a:ext uri="{FF2B5EF4-FFF2-40B4-BE49-F238E27FC236}">
                  <a16:creationId xmlns:a16="http://schemas.microsoft.com/office/drawing/2014/main" id="{F27E69FF-7205-A922-A77A-243D8794F219}"/>
                </a:ext>
              </a:extLst>
            </p:cNvPr>
            <p:cNvSpPr/>
            <p:nvPr/>
          </p:nvSpPr>
          <p:spPr>
            <a:xfrm flipV="1">
              <a:off x="5043824" y="4331407"/>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22" name="正方形/長方形 21">
              <a:extLst>
                <a:ext uri="{FF2B5EF4-FFF2-40B4-BE49-F238E27FC236}">
                  <a16:creationId xmlns:a16="http://schemas.microsoft.com/office/drawing/2014/main" id="{9ACCD919-E1DE-DEA0-A1EA-2C1523C1D356}"/>
                </a:ext>
              </a:extLst>
            </p:cNvPr>
            <p:cNvSpPr/>
            <p:nvPr/>
          </p:nvSpPr>
          <p:spPr>
            <a:xfrm>
              <a:off x="2516749" y="2369112"/>
              <a:ext cx="1269697" cy="353971"/>
            </a:xfrm>
            <a:prstGeom prst="rect">
              <a:avLst/>
            </a:prstGeom>
          </p:spPr>
          <p:txBody>
            <a:bodyPr wrap="non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a:cs typeface="+mn-cs"/>
                </a:rPr>
                <a:t>AUDIO IN 8ch</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a:cs typeface="+mn-cs"/>
              </a:endParaRPr>
            </a:p>
          </p:txBody>
        </p:sp>
        <p:grpSp>
          <p:nvGrpSpPr>
            <p:cNvPr id="23" name="グループ化 22">
              <a:extLst>
                <a:ext uri="{FF2B5EF4-FFF2-40B4-BE49-F238E27FC236}">
                  <a16:creationId xmlns:a16="http://schemas.microsoft.com/office/drawing/2014/main" id="{A87FC0A5-8F76-3630-D469-FC32AD800F51}"/>
                </a:ext>
              </a:extLst>
            </p:cNvPr>
            <p:cNvGrpSpPr/>
            <p:nvPr/>
          </p:nvGrpSpPr>
          <p:grpSpPr>
            <a:xfrm>
              <a:off x="3378159" y="2849264"/>
              <a:ext cx="2618292" cy="2853357"/>
              <a:chOff x="3378159" y="2849265"/>
              <a:chExt cx="2618292" cy="2829370"/>
            </a:xfrm>
          </p:grpSpPr>
          <p:grpSp>
            <p:nvGrpSpPr>
              <p:cNvPr id="32" name="グループ化 31">
                <a:extLst>
                  <a:ext uri="{FF2B5EF4-FFF2-40B4-BE49-F238E27FC236}">
                    <a16:creationId xmlns:a16="http://schemas.microsoft.com/office/drawing/2014/main" id="{27AD22F2-327C-8FC1-0B91-FE87A7B9D3C8}"/>
                  </a:ext>
                </a:extLst>
              </p:cNvPr>
              <p:cNvGrpSpPr/>
              <p:nvPr/>
            </p:nvGrpSpPr>
            <p:grpSpPr>
              <a:xfrm>
                <a:off x="3397103" y="2849265"/>
                <a:ext cx="2599348" cy="2829368"/>
                <a:chOff x="1676396" y="2878427"/>
                <a:chExt cx="1732698" cy="1623509"/>
              </a:xfrm>
            </p:grpSpPr>
            <p:sp>
              <p:nvSpPr>
                <p:cNvPr id="41" name="フリーフォーム 2">
                  <a:extLst>
                    <a:ext uri="{FF2B5EF4-FFF2-40B4-BE49-F238E27FC236}">
                      <a16:creationId xmlns:a16="http://schemas.microsoft.com/office/drawing/2014/main" id="{D3300320-C38D-F39A-7F2D-D8A0017B076C}"/>
                    </a:ext>
                  </a:extLst>
                </p:cNvPr>
                <p:cNvSpPr/>
                <p:nvPr/>
              </p:nvSpPr>
              <p:spPr>
                <a:xfrm>
                  <a:off x="1682380" y="2878427"/>
                  <a:ext cx="1726714" cy="161754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a:effectLst>
                  <a:glow rad="101600">
                    <a:srgbClr val="7030A0">
                      <a:alpha val="8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42" name="フリーフォーム 99">
                  <a:extLst>
                    <a:ext uri="{FF2B5EF4-FFF2-40B4-BE49-F238E27FC236}">
                      <a16:creationId xmlns:a16="http://schemas.microsoft.com/office/drawing/2014/main" id="{05688645-D628-8B8A-68E8-6B1E87A54F09}"/>
                    </a:ext>
                  </a:extLst>
                </p:cNvPr>
                <p:cNvSpPr/>
                <p:nvPr/>
              </p:nvSpPr>
              <p:spPr>
                <a:xfrm>
                  <a:off x="1676396" y="2951106"/>
                  <a:ext cx="1650919" cy="1550830"/>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nvGrpSpPr>
              <p:cNvPr id="33" name="グループ化 32">
                <a:extLst>
                  <a:ext uri="{FF2B5EF4-FFF2-40B4-BE49-F238E27FC236}">
                    <a16:creationId xmlns:a16="http://schemas.microsoft.com/office/drawing/2014/main" id="{59343D9F-DADC-F80D-1780-040B1EB77F1A}"/>
                  </a:ext>
                </a:extLst>
              </p:cNvPr>
              <p:cNvGrpSpPr/>
              <p:nvPr/>
            </p:nvGrpSpPr>
            <p:grpSpPr>
              <a:xfrm>
                <a:off x="3397104" y="3102096"/>
                <a:ext cx="2349974" cy="2576539"/>
                <a:chOff x="1687754" y="3046911"/>
                <a:chExt cx="1555111" cy="1679725"/>
              </a:xfrm>
            </p:grpSpPr>
            <p:sp>
              <p:nvSpPr>
                <p:cNvPr id="37" name="フリーフォーム 137">
                  <a:extLst>
                    <a:ext uri="{FF2B5EF4-FFF2-40B4-BE49-F238E27FC236}">
                      <a16:creationId xmlns:a16="http://schemas.microsoft.com/office/drawing/2014/main" id="{BDE0B63C-CCFC-127B-C35D-A8B5D0DA3B8E}"/>
                    </a:ext>
                  </a:extLst>
                </p:cNvPr>
                <p:cNvSpPr/>
                <p:nvPr/>
              </p:nvSpPr>
              <p:spPr>
                <a:xfrm>
                  <a:off x="1693694" y="3046911"/>
                  <a:ext cx="1549171" cy="167294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8" name="フリーフォーム 138">
                  <a:extLst>
                    <a:ext uri="{FF2B5EF4-FFF2-40B4-BE49-F238E27FC236}">
                      <a16:creationId xmlns:a16="http://schemas.microsoft.com/office/drawing/2014/main" id="{234B9C71-B672-3D69-E945-BC058EFF3837}"/>
                    </a:ext>
                  </a:extLst>
                </p:cNvPr>
                <p:cNvSpPr/>
                <p:nvPr/>
              </p:nvSpPr>
              <p:spPr>
                <a:xfrm>
                  <a:off x="1693694" y="3119589"/>
                  <a:ext cx="1485082" cy="1600270"/>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9" name="フリーフォーム 139">
                  <a:extLst>
                    <a:ext uri="{FF2B5EF4-FFF2-40B4-BE49-F238E27FC236}">
                      <a16:creationId xmlns:a16="http://schemas.microsoft.com/office/drawing/2014/main" id="{61757046-80C9-B8C9-5686-EEEEA4F91630}"/>
                    </a:ext>
                  </a:extLst>
                </p:cNvPr>
                <p:cNvSpPr/>
                <p:nvPr/>
              </p:nvSpPr>
              <p:spPr>
                <a:xfrm>
                  <a:off x="1693694" y="3185171"/>
                  <a:ext cx="1411255" cy="153468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0" name="フリーフォーム 140">
                  <a:extLst>
                    <a:ext uri="{FF2B5EF4-FFF2-40B4-BE49-F238E27FC236}">
                      <a16:creationId xmlns:a16="http://schemas.microsoft.com/office/drawing/2014/main" id="{EBBDBA5C-8250-7F5F-74C7-FADE0A62DA85}"/>
                    </a:ext>
                  </a:extLst>
                </p:cNvPr>
                <p:cNvSpPr/>
                <p:nvPr/>
              </p:nvSpPr>
              <p:spPr>
                <a:xfrm>
                  <a:off x="1687754" y="3257851"/>
                  <a:ext cx="1353105" cy="146878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nvGrpSpPr>
              <p:cNvPr id="34" name="グループ化 33">
                <a:extLst>
                  <a:ext uri="{FF2B5EF4-FFF2-40B4-BE49-F238E27FC236}">
                    <a16:creationId xmlns:a16="http://schemas.microsoft.com/office/drawing/2014/main" id="{ECD7DEAF-7DC8-18E1-C92E-55D191AE4CEF}"/>
                  </a:ext>
                </a:extLst>
              </p:cNvPr>
              <p:cNvGrpSpPr/>
              <p:nvPr/>
            </p:nvGrpSpPr>
            <p:grpSpPr>
              <a:xfrm>
                <a:off x="3378159" y="3558673"/>
                <a:ext cx="1940979" cy="2109570"/>
                <a:chOff x="1543076" y="3351168"/>
                <a:chExt cx="1404362" cy="1405800"/>
              </a:xfrm>
            </p:grpSpPr>
            <p:sp>
              <p:nvSpPr>
                <p:cNvPr id="35" name="フリーフォーム 142">
                  <a:extLst>
                    <a:ext uri="{FF2B5EF4-FFF2-40B4-BE49-F238E27FC236}">
                      <a16:creationId xmlns:a16="http://schemas.microsoft.com/office/drawing/2014/main" id="{E60531F2-7B9A-DFD6-D4A9-C116B9299F24}"/>
                    </a:ext>
                  </a:extLst>
                </p:cNvPr>
                <p:cNvSpPr/>
                <p:nvPr/>
              </p:nvSpPr>
              <p:spPr>
                <a:xfrm>
                  <a:off x="1543076" y="3351168"/>
                  <a:ext cx="1404362" cy="1405799"/>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6" name="フリーフォーム 143">
                  <a:extLst>
                    <a:ext uri="{FF2B5EF4-FFF2-40B4-BE49-F238E27FC236}">
                      <a16:creationId xmlns:a16="http://schemas.microsoft.com/office/drawing/2014/main" id="{BF684E4D-1A70-95EC-5B17-D7BE01C3FA9D}"/>
                    </a:ext>
                  </a:extLst>
                </p:cNvPr>
                <p:cNvSpPr/>
                <p:nvPr/>
              </p:nvSpPr>
              <p:spPr>
                <a:xfrm>
                  <a:off x="1549659" y="3441309"/>
                  <a:ext cx="1319508" cy="1315659"/>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sp>
          <p:nvSpPr>
            <p:cNvPr id="24" name="角丸四角形 60">
              <a:extLst>
                <a:ext uri="{FF2B5EF4-FFF2-40B4-BE49-F238E27FC236}">
                  <a16:creationId xmlns:a16="http://schemas.microsoft.com/office/drawing/2014/main" id="{3295F81B-E16B-3064-C20A-D32D60B5FE4F}"/>
                </a:ext>
              </a:extLst>
            </p:cNvPr>
            <p:cNvSpPr/>
            <p:nvPr/>
          </p:nvSpPr>
          <p:spPr>
            <a:xfrm>
              <a:off x="5102709" y="3764958"/>
              <a:ext cx="963997" cy="281829"/>
            </a:xfrm>
            <a:prstGeom prst="roundRect">
              <a:avLst/>
            </a:prstGeom>
            <a:solidFill>
              <a:srgbClr val="00B0F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MIX</a:t>
              </a: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25" name="正方形/長方形 24">
              <a:extLst>
                <a:ext uri="{FF2B5EF4-FFF2-40B4-BE49-F238E27FC236}">
                  <a16:creationId xmlns:a16="http://schemas.microsoft.com/office/drawing/2014/main" id="{71276370-C0EA-24C6-A6D6-55D6911E2614}"/>
                </a:ext>
              </a:extLst>
            </p:cNvPr>
            <p:cNvSpPr/>
            <p:nvPr/>
          </p:nvSpPr>
          <p:spPr>
            <a:xfrm>
              <a:off x="5729733" y="2387598"/>
              <a:ext cx="2132485" cy="471135"/>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BA8CDC"/>
                  </a:solidFill>
                  <a:effectLst/>
                  <a:uLnTx/>
                  <a:uFillTx/>
                  <a:latin typeface="Calibri"/>
                  <a:ea typeface="ＭＳ Ｐゴシック"/>
                  <a:cs typeface="+mn-cs"/>
                </a:rPr>
                <a:t>VX-3000PM(0)</a:t>
              </a:r>
              <a:endParaRPr kumimoji="1" lang="ja-JP" altLang="en-US" sz="1400" b="1" i="0" u="none" strike="noStrike" kern="1200" cap="none" spc="0" normalizeH="0" baseline="0" noProof="0" dirty="0">
                <a:ln>
                  <a:noFill/>
                </a:ln>
                <a:solidFill>
                  <a:srgbClr val="BA8CDC"/>
                </a:solidFill>
                <a:effectLst/>
                <a:uLnTx/>
                <a:uFillTx/>
                <a:latin typeface="Calibri"/>
                <a:ea typeface="ＭＳ Ｐゴシック"/>
                <a:cs typeface="+mn-cs"/>
              </a:endParaRPr>
            </a:p>
          </p:txBody>
        </p:sp>
        <p:sp>
          <p:nvSpPr>
            <p:cNvPr id="27" name="角丸四角形 71">
              <a:extLst>
                <a:ext uri="{FF2B5EF4-FFF2-40B4-BE49-F238E27FC236}">
                  <a16:creationId xmlns:a16="http://schemas.microsoft.com/office/drawing/2014/main" id="{85EE59D9-31CE-0125-3937-13C761E46921}"/>
                </a:ext>
              </a:extLst>
            </p:cNvPr>
            <p:cNvSpPr/>
            <p:nvPr/>
          </p:nvSpPr>
          <p:spPr>
            <a:xfrm>
              <a:off x="3860002" y="2773415"/>
              <a:ext cx="503218" cy="1008750"/>
            </a:xfrm>
            <a:prstGeom prst="roundRect">
              <a:avLst>
                <a:gd name="adj" fmla="val 12537"/>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VOX</a:t>
              </a:r>
            </a:p>
          </p:txBody>
        </p:sp>
        <p:sp>
          <p:nvSpPr>
            <p:cNvPr id="28" name="正方形/長方形 27">
              <a:extLst>
                <a:ext uri="{FF2B5EF4-FFF2-40B4-BE49-F238E27FC236}">
                  <a16:creationId xmlns:a16="http://schemas.microsoft.com/office/drawing/2014/main" id="{5147CCF1-3903-89CE-3AA8-75B8337D55D3}"/>
                </a:ext>
              </a:extLst>
            </p:cNvPr>
            <p:cNvSpPr/>
            <p:nvPr/>
          </p:nvSpPr>
          <p:spPr>
            <a:xfrm>
              <a:off x="6343575" y="5469262"/>
              <a:ext cx="1814968" cy="471135"/>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err="1">
                  <a:ln>
                    <a:noFill/>
                  </a:ln>
                  <a:solidFill>
                    <a:prstClr val="black"/>
                  </a:solidFill>
                  <a:effectLst/>
                  <a:uLnTx/>
                  <a:uFillTx/>
                  <a:latin typeface="Calibri"/>
                  <a:ea typeface="ＭＳ Ｐゴシック"/>
                  <a:cs typeface="+mn-cs"/>
                </a:rPr>
                <a:t>VXlink</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a:cs typeface="+mn-cs"/>
                </a:rPr>
                <a:t> out 8ch</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9" name="角丸四角形 71">
              <a:extLst>
                <a:ext uri="{FF2B5EF4-FFF2-40B4-BE49-F238E27FC236}">
                  <a16:creationId xmlns:a16="http://schemas.microsoft.com/office/drawing/2014/main" id="{97165904-5015-F005-69FE-9C6AD193105B}"/>
                </a:ext>
              </a:extLst>
            </p:cNvPr>
            <p:cNvSpPr/>
            <p:nvPr/>
          </p:nvSpPr>
          <p:spPr>
            <a:xfrm>
              <a:off x="3474418" y="2780811"/>
              <a:ext cx="286441" cy="1008750"/>
            </a:xfrm>
            <a:prstGeom prst="roundRect">
              <a:avLst>
                <a:gd name="adj" fmla="val 12537"/>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VR</a:t>
              </a:r>
            </a:p>
          </p:txBody>
        </p:sp>
        <p:sp>
          <p:nvSpPr>
            <p:cNvPr id="31" name="正方形/長方形 30">
              <a:extLst>
                <a:ext uri="{FF2B5EF4-FFF2-40B4-BE49-F238E27FC236}">
                  <a16:creationId xmlns:a16="http://schemas.microsoft.com/office/drawing/2014/main" id="{384724BC-2375-E5C0-C1DF-A484C9F0405D}"/>
                </a:ext>
              </a:extLst>
            </p:cNvPr>
            <p:cNvSpPr/>
            <p:nvPr/>
          </p:nvSpPr>
          <p:spPr>
            <a:xfrm>
              <a:off x="2933077" y="2596883"/>
              <a:ext cx="507886" cy="471135"/>
            </a:xfrm>
            <a:prstGeom prst="rect">
              <a:avLst/>
            </a:prstGeom>
          </p:spPr>
          <p:txBody>
            <a:bodyPr wrap="non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7030A0"/>
                  </a:solidFill>
                  <a:effectLst/>
                  <a:uLnTx/>
                  <a:uFillTx/>
                  <a:latin typeface="Calibri"/>
                  <a:ea typeface="ＭＳ Ｐゴシック"/>
                  <a:cs typeface="+mn-cs"/>
                </a:rPr>
                <a:t>In1</a:t>
              </a:r>
              <a:endParaRPr kumimoji="1" lang="ja-JP" altLang="en-US" sz="1800" b="1" i="0" u="none" strike="noStrike" kern="1200" cap="none" spc="0" normalizeH="0" baseline="0" noProof="0" dirty="0">
                <a:ln>
                  <a:noFill/>
                </a:ln>
                <a:solidFill>
                  <a:srgbClr val="7030A0"/>
                </a:solidFill>
                <a:effectLst/>
                <a:uLnTx/>
                <a:uFillTx/>
                <a:latin typeface="Calibri"/>
                <a:ea typeface="ＭＳ Ｐゴシック"/>
                <a:cs typeface="+mn-cs"/>
              </a:endParaRPr>
            </a:p>
          </p:txBody>
        </p:sp>
      </p:grpSp>
      <p:sp>
        <p:nvSpPr>
          <p:cNvPr id="127" name="フリーフォーム: 図形 126">
            <a:extLst>
              <a:ext uri="{FF2B5EF4-FFF2-40B4-BE49-F238E27FC236}">
                <a16:creationId xmlns:a16="http://schemas.microsoft.com/office/drawing/2014/main" id="{2EA9B68F-E41C-C633-D542-179000AE5EDC}"/>
              </a:ext>
            </a:extLst>
          </p:cNvPr>
          <p:cNvSpPr/>
          <p:nvPr/>
        </p:nvSpPr>
        <p:spPr>
          <a:xfrm>
            <a:off x="3299830" y="5083347"/>
            <a:ext cx="4567075" cy="73523"/>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127000">
            <a:solidFill>
              <a:srgbClr val="934BC9">
                <a:alpha val="50000"/>
              </a:srgb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132" name="グループ化 131">
            <a:extLst>
              <a:ext uri="{FF2B5EF4-FFF2-40B4-BE49-F238E27FC236}">
                <a16:creationId xmlns:a16="http://schemas.microsoft.com/office/drawing/2014/main" id="{0A12399C-4B7F-1BFE-EC04-903307A826CD}"/>
              </a:ext>
            </a:extLst>
          </p:cNvPr>
          <p:cNvGrpSpPr/>
          <p:nvPr/>
        </p:nvGrpSpPr>
        <p:grpSpPr>
          <a:xfrm>
            <a:off x="6709137" y="4925815"/>
            <a:ext cx="1043161" cy="2241805"/>
            <a:chOff x="6709137" y="4925815"/>
            <a:chExt cx="1043161" cy="2241805"/>
          </a:xfrm>
        </p:grpSpPr>
        <p:sp>
          <p:nvSpPr>
            <p:cNvPr id="130" name="正方形/長方形 129">
              <a:extLst>
                <a:ext uri="{FF2B5EF4-FFF2-40B4-BE49-F238E27FC236}">
                  <a16:creationId xmlns:a16="http://schemas.microsoft.com/office/drawing/2014/main" id="{E9F01CE9-3C68-A331-A510-18F723E6DEFA}"/>
                </a:ext>
              </a:extLst>
            </p:cNvPr>
            <p:cNvSpPr/>
            <p:nvPr/>
          </p:nvSpPr>
          <p:spPr>
            <a:xfrm>
              <a:off x="6744088" y="4925815"/>
              <a:ext cx="987942" cy="2241805"/>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31" name="正方形/長方形 130">
              <a:extLst>
                <a:ext uri="{FF2B5EF4-FFF2-40B4-BE49-F238E27FC236}">
                  <a16:creationId xmlns:a16="http://schemas.microsoft.com/office/drawing/2014/main" id="{330490B1-C940-1B61-544D-7F530A454518}"/>
                </a:ext>
              </a:extLst>
            </p:cNvPr>
            <p:cNvSpPr/>
            <p:nvPr/>
          </p:nvSpPr>
          <p:spPr>
            <a:xfrm>
              <a:off x="6709137" y="5568792"/>
              <a:ext cx="1043161" cy="738692"/>
            </a:xfrm>
            <a:prstGeom prst="rect">
              <a:avLst/>
            </a:prstGeom>
          </p:spPr>
          <p:txBody>
            <a:bodyPr wrap="none" lIns="137187" tIns="68594" rIns="137187" bIns="6859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2100" b="0" i="0" u="none" strike="noStrike" kern="1200" cap="none" spc="0" normalizeH="0" baseline="0" noProof="0" dirty="0">
                  <a:ln>
                    <a:noFill/>
                  </a:ln>
                  <a:solidFill>
                    <a:srgbClr val="FFFFFF"/>
                  </a:solidFill>
                  <a:effectLst/>
                  <a:uLnTx/>
                  <a:uFillTx/>
                  <a:latin typeface="Calibri"/>
                  <a:ea typeface="ＭＳ Ｐゴシック" pitchFamily="50" charset="-128"/>
                  <a:cs typeface="+mn-cs"/>
                </a:rPr>
                <a:t>VX link</a:t>
              </a:r>
              <a:endParaRPr kumimoji="1" lang="en-US" altLang="ja-JP" sz="1800" b="0" i="0" u="none" strike="noStrike" kern="1200" cap="none" spc="0" normalizeH="0" baseline="0" noProof="0" dirty="0">
                <a:ln>
                  <a:noFill/>
                </a:ln>
                <a:solidFill>
                  <a:srgbClr val="FFFFFF"/>
                </a:solidFill>
                <a:effectLst/>
                <a:uLnTx/>
                <a:uFillTx/>
                <a:latin typeface="Calibri"/>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solidFill>
                  <a:effectLst/>
                  <a:uLnTx/>
                  <a:uFillTx/>
                  <a:latin typeface="Calibri"/>
                  <a:ea typeface="ＭＳ Ｐゴシック" pitchFamily="50" charset="-128"/>
                  <a:cs typeface="+mn-cs"/>
                </a:rPr>
                <a:t>(NW 0)</a:t>
              </a: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itchFamily="50" charset="-128"/>
                <a:cs typeface="+mn-cs"/>
              </a:endParaRPr>
            </a:p>
          </p:txBody>
        </p:sp>
      </p:grpSp>
      <p:grpSp>
        <p:nvGrpSpPr>
          <p:cNvPr id="18" name="グループ化 17">
            <a:extLst>
              <a:ext uri="{FF2B5EF4-FFF2-40B4-BE49-F238E27FC236}">
                <a16:creationId xmlns:a16="http://schemas.microsoft.com/office/drawing/2014/main" id="{A1C1351F-8AE1-BD5B-502C-D8AC93AA96FE}"/>
              </a:ext>
            </a:extLst>
          </p:cNvPr>
          <p:cNvGrpSpPr/>
          <p:nvPr/>
        </p:nvGrpSpPr>
        <p:grpSpPr>
          <a:xfrm>
            <a:off x="6498754" y="5731420"/>
            <a:ext cx="5077202" cy="1584176"/>
            <a:chOff x="6498754" y="5731420"/>
            <a:chExt cx="5077202" cy="1584176"/>
          </a:xfrm>
        </p:grpSpPr>
        <p:grpSp>
          <p:nvGrpSpPr>
            <p:cNvPr id="20" name="グループ化 19">
              <a:extLst>
                <a:ext uri="{FF2B5EF4-FFF2-40B4-BE49-F238E27FC236}">
                  <a16:creationId xmlns:a16="http://schemas.microsoft.com/office/drawing/2014/main" id="{BEC80C3D-CCB5-8539-1895-8B8368D3FE55}"/>
                </a:ext>
              </a:extLst>
            </p:cNvPr>
            <p:cNvGrpSpPr/>
            <p:nvPr/>
          </p:nvGrpSpPr>
          <p:grpSpPr>
            <a:xfrm>
              <a:off x="6498754" y="6464152"/>
              <a:ext cx="5077202" cy="851444"/>
              <a:chOff x="7048584" y="6164088"/>
              <a:chExt cx="5077202" cy="1246599"/>
            </a:xfrm>
          </p:grpSpPr>
          <p:sp>
            <p:nvSpPr>
              <p:cNvPr id="134" name="正方形/長方形 133">
                <a:extLst>
                  <a:ext uri="{FF2B5EF4-FFF2-40B4-BE49-F238E27FC236}">
                    <a16:creationId xmlns:a16="http://schemas.microsoft.com/office/drawing/2014/main" id="{A0D0DD08-CCC4-799B-4D01-505C23415DB5}"/>
                  </a:ext>
                </a:extLst>
              </p:cNvPr>
              <p:cNvSpPr/>
              <p:nvPr/>
            </p:nvSpPr>
            <p:spPr>
              <a:xfrm>
                <a:off x="7048584" y="6478979"/>
                <a:ext cx="2191982" cy="559886"/>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grpSp>
            <p:nvGrpSpPr>
              <p:cNvPr id="135" name="グループ化 134">
                <a:extLst>
                  <a:ext uri="{FF2B5EF4-FFF2-40B4-BE49-F238E27FC236}">
                    <a16:creationId xmlns:a16="http://schemas.microsoft.com/office/drawing/2014/main" id="{19748729-2FC5-2CA3-B12D-63BBD17D90B4}"/>
                  </a:ext>
                </a:extLst>
              </p:cNvPr>
              <p:cNvGrpSpPr/>
              <p:nvPr/>
            </p:nvGrpSpPr>
            <p:grpSpPr>
              <a:xfrm>
                <a:off x="8723547" y="6164088"/>
                <a:ext cx="3402239" cy="1246599"/>
                <a:chOff x="3456232" y="1872217"/>
                <a:chExt cx="2267897" cy="830724"/>
              </a:xfrm>
            </p:grpSpPr>
            <p:grpSp>
              <p:nvGrpSpPr>
                <p:cNvPr id="136" name="グループ化 135">
                  <a:extLst>
                    <a:ext uri="{FF2B5EF4-FFF2-40B4-BE49-F238E27FC236}">
                      <a16:creationId xmlns:a16="http://schemas.microsoft.com/office/drawing/2014/main" id="{89FE1FDE-EE26-7756-231D-4919873CBBE5}"/>
                    </a:ext>
                  </a:extLst>
                </p:cNvPr>
                <p:cNvGrpSpPr/>
                <p:nvPr/>
              </p:nvGrpSpPr>
              <p:grpSpPr>
                <a:xfrm>
                  <a:off x="3456232" y="1872217"/>
                  <a:ext cx="2267897" cy="830724"/>
                  <a:chOff x="35308443" y="2489481"/>
                  <a:chExt cx="4017718" cy="1471679"/>
                </a:xfrm>
              </p:grpSpPr>
              <p:grpSp>
                <p:nvGrpSpPr>
                  <p:cNvPr id="149" name="グループ化 148">
                    <a:extLst>
                      <a:ext uri="{FF2B5EF4-FFF2-40B4-BE49-F238E27FC236}">
                        <a16:creationId xmlns:a16="http://schemas.microsoft.com/office/drawing/2014/main" id="{E0361A19-8302-AB61-1F7E-2108457F338F}"/>
                      </a:ext>
                    </a:extLst>
                  </p:cNvPr>
                  <p:cNvGrpSpPr/>
                  <p:nvPr/>
                </p:nvGrpSpPr>
                <p:grpSpPr>
                  <a:xfrm>
                    <a:off x="35408730" y="2489481"/>
                    <a:ext cx="3917431" cy="1471679"/>
                    <a:chOff x="31795888" y="3259494"/>
                    <a:chExt cx="3917431" cy="1471679"/>
                  </a:xfrm>
                </p:grpSpPr>
                <p:sp>
                  <p:nvSpPr>
                    <p:cNvPr id="151" name="正方形/長方形 150">
                      <a:extLst>
                        <a:ext uri="{FF2B5EF4-FFF2-40B4-BE49-F238E27FC236}">
                          <a16:creationId xmlns:a16="http://schemas.microsoft.com/office/drawing/2014/main" id="{1C92867A-5E33-CBD8-ACA0-232EF25E3653}"/>
                        </a:ext>
                      </a:extLst>
                    </p:cNvPr>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1700" b="1" i="0" u="none" strike="noStrike" kern="0" cap="none" spc="0" normalizeH="0" baseline="0" noProof="0" dirty="0">
                        <a:ln>
                          <a:noFill/>
                        </a:ln>
                        <a:solidFill>
                          <a:srgbClr val="8064A2"/>
                        </a:solidFill>
                        <a:effectLst/>
                        <a:uLnTx/>
                        <a:uFillTx/>
                        <a:latin typeface="Calibri"/>
                        <a:ea typeface="ＭＳ Ｐゴシック"/>
                        <a:cs typeface="+mn-cs"/>
                      </a:endParaRPr>
                    </a:p>
                  </p:txBody>
                </p:sp>
                <p:grpSp>
                  <p:nvGrpSpPr>
                    <p:cNvPr id="152" name="グループ化 151">
                      <a:extLst>
                        <a:ext uri="{FF2B5EF4-FFF2-40B4-BE49-F238E27FC236}">
                          <a16:creationId xmlns:a16="http://schemas.microsoft.com/office/drawing/2014/main" id="{655BC455-8E5F-69E6-6322-3FDFF587E28D}"/>
                        </a:ext>
                      </a:extLst>
                    </p:cNvPr>
                    <p:cNvGrpSpPr/>
                    <p:nvPr/>
                  </p:nvGrpSpPr>
                  <p:grpSpPr>
                    <a:xfrm>
                      <a:off x="32021585" y="3331392"/>
                      <a:ext cx="3691734" cy="292937"/>
                      <a:chOff x="31792985" y="3331392"/>
                      <a:chExt cx="3691734" cy="292937"/>
                    </a:xfrm>
                  </p:grpSpPr>
                  <p:sp>
                    <p:nvSpPr>
                      <p:cNvPr id="162" name="フリーフォーム 180">
                        <a:extLst>
                          <a:ext uri="{FF2B5EF4-FFF2-40B4-BE49-F238E27FC236}">
                            <a16:creationId xmlns:a16="http://schemas.microsoft.com/office/drawing/2014/main" id="{ABFAB626-C243-4221-477F-272A01B3057F}"/>
                          </a:ext>
                        </a:extLst>
                      </p:cNvPr>
                      <p:cNvSpPr/>
                      <p:nvPr/>
                    </p:nvSpPr>
                    <p:spPr>
                      <a:xfrm>
                        <a:off x="31792985" y="3476729"/>
                        <a:ext cx="3691734" cy="880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9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163" name="角丸四角形 181">
                        <a:extLst>
                          <a:ext uri="{FF2B5EF4-FFF2-40B4-BE49-F238E27FC236}">
                            <a16:creationId xmlns:a16="http://schemas.microsoft.com/office/drawing/2014/main" id="{4DC4FF6F-D6E1-94E2-D239-B908A1F44B5F}"/>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5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nvGrpSpPr>
                    <p:cNvPr id="153" name="グループ化 152">
                      <a:extLst>
                        <a:ext uri="{FF2B5EF4-FFF2-40B4-BE49-F238E27FC236}">
                          <a16:creationId xmlns:a16="http://schemas.microsoft.com/office/drawing/2014/main" id="{EE209A6D-3B01-A848-FFB1-F3773481C2B9}"/>
                        </a:ext>
                      </a:extLst>
                    </p:cNvPr>
                    <p:cNvGrpSpPr/>
                    <p:nvPr/>
                  </p:nvGrpSpPr>
                  <p:grpSpPr>
                    <a:xfrm>
                      <a:off x="32021585" y="3653970"/>
                      <a:ext cx="3691734" cy="292937"/>
                      <a:chOff x="31792985" y="3331392"/>
                      <a:chExt cx="3691734" cy="292937"/>
                    </a:xfrm>
                  </p:grpSpPr>
                  <p:sp>
                    <p:nvSpPr>
                      <p:cNvPr id="160" name="フリーフォーム 178">
                        <a:extLst>
                          <a:ext uri="{FF2B5EF4-FFF2-40B4-BE49-F238E27FC236}">
                            <a16:creationId xmlns:a16="http://schemas.microsoft.com/office/drawing/2014/main" id="{B61C8332-1FC5-6BF2-BEE6-9CC6545F7DA3}"/>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9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161" name="角丸四角形 179">
                        <a:extLst>
                          <a:ext uri="{FF2B5EF4-FFF2-40B4-BE49-F238E27FC236}">
                            <a16:creationId xmlns:a16="http://schemas.microsoft.com/office/drawing/2014/main" id="{5B638A60-E176-04F4-56FE-5AC7E44C078E}"/>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5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nvGrpSpPr>
                    <p:cNvPr id="154" name="グループ化 153">
                      <a:extLst>
                        <a:ext uri="{FF2B5EF4-FFF2-40B4-BE49-F238E27FC236}">
                          <a16:creationId xmlns:a16="http://schemas.microsoft.com/office/drawing/2014/main" id="{B70B3AF9-96F1-FD55-04D7-F60CDC1BCD36}"/>
                        </a:ext>
                      </a:extLst>
                    </p:cNvPr>
                    <p:cNvGrpSpPr/>
                    <p:nvPr/>
                  </p:nvGrpSpPr>
                  <p:grpSpPr>
                    <a:xfrm>
                      <a:off x="32021585" y="3976548"/>
                      <a:ext cx="3691734" cy="292937"/>
                      <a:chOff x="31792985" y="3331392"/>
                      <a:chExt cx="3691734" cy="292937"/>
                    </a:xfrm>
                  </p:grpSpPr>
                  <p:sp>
                    <p:nvSpPr>
                      <p:cNvPr id="158" name="フリーフォーム 176">
                        <a:extLst>
                          <a:ext uri="{FF2B5EF4-FFF2-40B4-BE49-F238E27FC236}">
                            <a16:creationId xmlns:a16="http://schemas.microsoft.com/office/drawing/2014/main" id="{55E1A6B4-7BA6-54A2-6D93-980636C6BD92}"/>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9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159" name="角丸四角形 177">
                        <a:extLst>
                          <a:ext uri="{FF2B5EF4-FFF2-40B4-BE49-F238E27FC236}">
                            <a16:creationId xmlns:a16="http://schemas.microsoft.com/office/drawing/2014/main" id="{F370CD9D-DFB8-7D77-6769-2ECDE255AD67}"/>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5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nvGrpSpPr>
                    <p:cNvPr id="155" name="グループ化 154">
                      <a:extLst>
                        <a:ext uri="{FF2B5EF4-FFF2-40B4-BE49-F238E27FC236}">
                          <a16:creationId xmlns:a16="http://schemas.microsoft.com/office/drawing/2014/main" id="{B08A9CBB-ABE2-A312-B3C8-D62725A8E88E}"/>
                        </a:ext>
                      </a:extLst>
                    </p:cNvPr>
                    <p:cNvGrpSpPr/>
                    <p:nvPr/>
                  </p:nvGrpSpPr>
                  <p:grpSpPr>
                    <a:xfrm>
                      <a:off x="32021585" y="4299125"/>
                      <a:ext cx="3691734" cy="292937"/>
                      <a:chOff x="31792985" y="3331392"/>
                      <a:chExt cx="3691734" cy="292937"/>
                    </a:xfrm>
                  </p:grpSpPr>
                  <p:sp>
                    <p:nvSpPr>
                      <p:cNvPr id="156" name="フリーフォーム 174">
                        <a:extLst>
                          <a:ext uri="{FF2B5EF4-FFF2-40B4-BE49-F238E27FC236}">
                            <a16:creationId xmlns:a16="http://schemas.microsoft.com/office/drawing/2014/main" id="{56120A94-933F-20B6-2F84-8D062FA73986}"/>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9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157" name="角丸四角形 175">
                        <a:extLst>
                          <a:ext uri="{FF2B5EF4-FFF2-40B4-BE49-F238E27FC236}">
                            <a16:creationId xmlns:a16="http://schemas.microsoft.com/office/drawing/2014/main" id="{3AC70653-14C8-BE36-AF51-C5DA374D7D97}"/>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1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sp>
                <p:nvSpPr>
                  <p:cNvPr id="150" name="角丸四角形 168">
                    <a:extLst>
                      <a:ext uri="{FF2B5EF4-FFF2-40B4-BE49-F238E27FC236}">
                        <a16:creationId xmlns:a16="http://schemas.microsoft.com/office/drawing/2014/main" id="{67003960-8F9A-1C0C-5CEC-50D379534DF8}"/>
                      </a:ext>
                    </a:extLst>
                  </p:cNvPr>
                  <p:cNvSpPr/>
                  <p:nvPr/>
                </p:nvSpPr>
                <p:spPr>
                  <a:xfrm>
                    <a:off x="35308443" y="2656116"/>
                    <a:ext cx="720079" cy="106162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matrix</a:t>
                    </a:r>
                    <a:endParaRPr kumimoji="0" lang="ja-JP" altLang="en-US" sz="15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sp>
              <p:nvSpPr>
                <p:cNvPr id="137" name="二等辺三角形 136">
                  <a:extLst>
                    <a:ext uri="{FF2B5EF4-FFF2-40B4-BE49-F238E27FC236}">
                      <a16:creationId xmlns:a16="http://schemas.microsoft.com/office/drawing/2014/main" id="{D763E9A5-A721-9B48-068B-B9CF3A331F98}"/>
                    </a:ext>
                  </a:extLst>
                </p:cNvPr>
                <p:cNvSpPr/>
                <p:nvPr/>
              </p:nvSpPr>
              <p:spPr>
                <a:xfrm>
                  <a:off x="5196535"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38" name="二等辺三角形 137">
                  <a:extLst>
                    <a:ext uri="{FF2B5EF4-FFF2-40B4-BE49-F238E27FC236}">
                      <a16:creationId xmlns:a16="http://schemas.microsoft.com/office/drawing/2014/main" id="{BFF565F8-4DC9-B152-9DC5-FE67358277FC}"/>
                    </a:ext>
                  </a:extLst>
                </p:cNvPr>
                <p:cNvSpPr/>
                <p:nvPr/>
              </p:nvSpPr>
              <p:spPr>
                <a:xfrm>
                  <a:off x="5364088"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39" name="二等辺三角形 138">
                  <a:extLst>
                    <a:ext uri="{FF2B5EF4-FFF2-40B4-BE49-F238E27FC236}">
                      <a16:creationId xmlns:a16="http://schemas.microsoft.com/office/drawing/2014/main" id="{EF487499-7B26-65A1-5A15-FCDAAA821F18}"/>
                    </a:ext>
                  </a:extLst>
                </p:cNvPr>
                <p:cNvSpPr/>
                <p:nvPr/>
              </p:nvSpPr>
              <p:spPr>
                <a:xfrm>
                  <a:off x="5517361" y="2004569"/>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0" name="二等辺三角形 139">
                  <a:extLst>
                    <a:ext uri="{FF2B5EF4-FFF2-40B4-BE49-F238E27FC236}">
                      <a16:creationId xmlns:a16="http://schemas.microsoft.com/office/drawing/2014/main" id="{634EE299-A7DA-8739-9662-488F5B727CBC}"/>
                    </a:ext>
                  </a:extLst>
                </p:cNvPr>
                <p:cNvSpPr/>
                <p:nvPr/>
              </p:nvSpPr>
              <p:spPr>
                <a:xfrm>
                  <a:off x="5201510"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1" name="二等辺三角形 140">
                  <a:extLst>
                    <a:ext uri="{FF2B5EF4-FFF2-40B4-BE49-F238E27FC236}">
                      <a16:creationId xmlns:a16="http://schemas.microsoft.com/office/drawing/2014/main" id="{1A9662B4-AB11-F611-D7D4-99E725137A39}"/>
                    </a:ext>
                  </a:extLst>
                </p:cNvPr>
                <p:cNvSpPr/>
                <p:nvPr/>
              </p:nvSpPr>
              <p:spPr>
                <a:xfrm>
                  <a:off x="5369063"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2" name="二等辺三角形 141">
                  <a:extLst>
                    <a:ext uri="{FF2B5EF4-FFF2-40B4-BE49-F238E27FC236}">
                      <a16:creationId xmlns:a16="http://schemas.microsoft.com/office/drawing/2014/main" id="{C54635B5-8655-F6FD-0A7B-EB090767B9A2}"/>
                    </a:ext>
                  </a:extLst>
                </p:cNvPr>
                <p:cNvSpPr/>
                <p:nvPr/>
              </p:nvSpPr>
              <p:spPr>
                <a:xfrm>
                  <a:off x="5522336" y="218269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3" name="二等辺三角形 142">
                  <a:extLst>
                    <a:ext uri="{FF2B5EF4-FFF2-40B4-BE49-F238E27FC236}">
                      <a16:creationId xmlns:a16="http://schemas.microsoft.com/office/drawing/2014/main" id="{570EE406-3BA1-2F92-E3E3-C2BA232DFBE9}"/>
                    </a:ext>
                  </a:extLst>
                </p:cNvPr>
                <p:cNvSpPr/>
                <p:nvPr/>
              </p:nvSpPr>
              <p:spPr>
                <a:xfrm>
                  <a:off x="5200941"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4" name="二等辺三角形 143">
                  <a:extLst>
                    <a:ext uri="{FF2B5EF4-FFF2-40B4-BE49-F238E27FC236}">
                      <a16:creationId xmlns:a16="http://schemas.microsoft.com/office/drawing/2014/main" id="{F140FA91-47B8-D5C9-ADFA-4475CDF02C0A}"/>
                    </a:ext>
                  </a:extLst>
                </p:cNvPr>
                <p:cNvSpPr/>
                <p:nvPr/>
              </p:nvSpPr>
              <p:spPr>
                <a:xfrm>
                  <a:off x="5368494"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5" name="二等辺三角形 144">
                  <a:extLst>
                    <a:ext uri="{FF2B5EF4-FFF2-40B4-BE49-F238E27FC236}">
                      <a16:creationId xmlns:a16="http://schemas.microsoft.com/office/drawing/2014/main" id="{B2DD5477-F3C1-77AE-46F6-3AB67356963D}"/>
                    </a:ext>
                  </a:extLst>
                </p:cNvPr>
                <p:cNvSpPr/>
                <p:nvPr/>
              </p:nvSpPr>
              <p:spPr>
                <a:xfrm>
                  <a:off x="5521767" y="236584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6" name="二等辺三角形 145">
                  <a:extLst>
                    <a:ext uri="{FF2B5EF4-FFF2-40B4-BE49-F238E27FC236}">
                      <a16:creationId xmlns:a16="http://schemas.microsoft.com/office/drawing/2014/main" id="{90A1AD8C-BF18-4219-FEBB-F9B0E29F94A4}"/>
                    </a:ext>
                  </a:extLst>
                </p:cNvPr>
                <p:cNvSpPr/>
                <p:nvPr/>
              </p:nvSpPr>
              <p:spPr>
                <a:xfrm>
                  <a:off x="5205916"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7" name="二等辺三角形 146">
                  <a:extLst>
                    <a:ext uri="{FF2B5EF4-FFF2-40B4-BE49-F238E27FC236}">
                      <a16:creationId xmlns:a16="http://schemas.microsoft.com/office/drawing/2014/main" id="{3A87CF8B-258B-80FB-9B9C-AA3B57A7ED6B}"/>
                    </a:ext>
                  </a:extLst>
                </p:cNvPr>
                <p:cNvSpPr/>
                <p:nvPr/>
              </p:nvSpPr>
              <p:spPr>
                <a:xfrm>
                  <a:off x="5373469"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8" name="二等辺三角形 147">
                  <a:extLst>
                    <a:ext uri="{FF2B5EF4-FFF2-40B4-BE49-F238E27FC236}">
                      <a16:creationId xmlns:a16="http://schemas.microsoft.com/office/drawing/2014/main" id="{3EEECD4C-2C1E-D6BD-8946-5DDE4C537E06}"/>
                    </a:ext>
                  </a:extLst>
                </p:cNvPr>
                <p:cNvSpPr/>
                <p:nvPr/>
              </p:nvSpPr>
              <p:spPr>
                <a:xfrm>
                  <a:off x="5526742" y="254396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grpSp>
        </p:grpSp>
        <p:sp>
          <p:nvSpPr>
            <p:cNvPr id="21" name="フリーフォーム: 図形 20">
              <a:extLst>
                <a:ext uri="{FF2B5EF4-FFF2-40B4-BE49-F238E27FC236}">
                  <a16:creationId xmlns:a16="http://schemas.microsoft.com/office/drawing/2014/main" id="{EF351154-30C3-F13B-65BA-7438D464D698}"/>
                </a:ext>
              </a:extLst>
            </p:cNvPr>
            <p:cNvSpPr/>
            <p:nvPr/>
          </p:nvSpPr>
          <p:spPr>
            <a:xfrm>
              <a:off x="8370962" y="6244036"/>
              <a:ext cx="0" cy="316523"/>
            </a:xfrm>
            <a:custGeom>
              <a:avLst/>
              <a:gdLst>
                <a:gd name="connsiteX0" fmla="*/ 0 w 0"/>
                <a:gd name="connsiteY0" fmla="*/ 0 h 316523"/>
                <a:gd name="connsiteX1" fmla="*/ 0 w 0"/>
                <a:gd name="connsiteY1" fmla="*/ 316523 h 316523"/>
              </a:gdLst>
              <a:ahLst/>
              <a:cxnLst>
                <a:cxn ang="0">
                  <a:pos x="connsiteX0" y="connsiteY0"/>
                </a:cxn>
                <a:cxn ang="0">
                  <a:pos x="connsiteX1" y="connsiteY1"/>
                </a:cxn>
              </a:cxnLst>
              <a:rect l="l" t="t" r="r" b="b"/>
              <a:pathLst>
                <a:path h="316523">
                  <a:moveTo>
                    <a:pt x="0" y="0"/>
                  </a:moveTo>
                  <a:lnTo>
                    <a:pt x="0" y="316523"/>
                  </a:lnTo>
                </a:path>
              </a:pathLst>
            </a:custGeom>
            <a:noFill/>
            <a:ln w="38100">
              <a:solidFill>
                <a:schemeClr val="bg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pic>
          <p:nvPicPr>
            <p:cNvPr id="30" name="Picture 4">
              <a:extLst>
                <a:ext uri="{FF2B5EF4-FFF2-40B4-BE49-F238E27FC236}">
                  <a16:creationId xmlns:a16="http://schemas.microsoft.com/office/drawing/2014/main" id="{BCCD63BE-8866-0E91-F5AD-E230C52E7BD6}"/>
                </a:ext>
              </a:extLst>
            </p:cNvPr>
            <p:cNvPicPr>
              <a:picLocks noChangeAspect="1" noChangeArrowheads="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8021291" y="5731420"/>
              <a:ext cx="574385" cy="57173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9" name="角丸四角形 28">
              <a:extLst>
                <a:ext uri="{FF2B5EF4-FFF2-40B4-BE49-F238E27FC236}">
                  <a16:creationId xmlns:a16="http://schemas.microsoft.com/office/drawing/2014/main" id="{8DD011D8-0391-4D40-8837-D1C73998F807}"/>
                </a:ext>
              </a:extLst>
            </p:cNvPr>
            <p:cNvSpPr/>
            <p:nvPr/>
          </p:nvSpPr>
          <p:spPr>
            <a:xfrm>
              <a:off x="7818782" y="6464110"/>
              <a:ext cx="479765" cy="302385"/>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Internal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EV</a:t>
              </a:r>
              <a:endParaRPr kumimoji="1" lang="ja-JP" altLang="en-US" sz="105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33" name="正方形/長方形 132">
              <a:extLst>
                <a:ext uri="{FF2B5EF4-FFF2-40B4-BE49-F238E27FC236}">
                  <a16:creationId xmlns:a16="http://schemas.microsoft.com/office/drawing/2014/main" id="{8DD5F3B1-513C-3CA1-7D3F-014ABC715B62}"/>
                </a:ext>
              </a:extLst>
            </p:cNvPr>
            <p:cNvSpPr/>
            <p:nvPr/>
          </p:nvSpPr>
          <p:spPr>
            <a:xfrm>
              <a:off x="9478182" y="6176944"/>
              <a:ext cx="1312902" cy="353971"/>
            </a:xfrm>
            <a:prstGeom prst="rect">
              <a:avLst/>
            </a:prstGeom>
          </p:spPr>
          <p:txBody>
            <a:bodyPr wrap="square" lIns="137187" tIns="68594" rIns="137187" bIns="68594">
              <a:spAutoFit/>
            </a:bodyPr>
            <a:lstStyle/>
            <a:p>
              <a:pPr marL="0" marR="0" lvl="0" indent="0" algn="r" defTabSz="768288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BA8CDC"/>
                  </a:solidFill>
                  <a:effectLst/>
                  <a:uLnTx/>
                  <a:uFillTx/>
                  <a:latin typeface="Calibri"/>
                  <a:ea typeface="ＭＳ Ｐゴシック"/>
                  <a:cs typeface="+mn-cs"/>
                </a:rPr>
                <a:t>Frame(0)</a:t>
              </a:r>
              <a:endParaRPr kumimoji="1" lang="ja-JP" altLang="en-US" sz="1400" b="1" i="0" u="none" strike="noStrike" kern="1200" cap="none" spc="0" normalizeH="0" baseline="0" noProof="0" dirty="0">
                <a:ln>
                  <a:noFill/>
                </a:ln>
                <a:solidFill>
                  <a:srgbClr val="BA8CDC"/>
                </a:solidFill>
                <a:effectLst/>
                <a:uLnTx/>
                <a:uFillTx/>
                <a:latin typeface="Calibri"/>
                <a:ea typeface="ＭＳ Ｐゴシック"/>
                <a:cs typeface="+mn-cs"/>
              </a:endParaRPr>
            </a:p>
          </p:txBody>
        </p:sp>
      </p:grpSp>
      <p:sp>
        <p:nvSpPr>
          <p:cNvPr id="128" name="吹き出し: 四角形 127">
            <a:extLst>
              <a:ext uri="{FF2B5EF4-FFF2-40B4-BE49-F238E27FC236}">
                <a16:creationId xmlns:a16="http://schemas.microsoft.com/office/drawing/2014/main" id="{D890FC03-ABA8-1373-A181-50FC7009996C}"/>
              </a:ext>
            </a:extLst>
          </p:cNvPr>
          <p:cNvSpPr/>
          <p:nvPr/>
        </p:nvSpPr>
        <p:spPr>
          <a:xfrm>
            <a:off x="7384766" y="3197960"/>
            <a:ext cx="3190126" cy="714060"/>
          </a:xfrm>
          <a:prstGeom prst="wedgeRectCallout">
            <a:avLst>
              <a:gd name="adj1" fmla="val -52723"/>
              <a:gd name="adj2" fmla="val 98323"/>
            </a:avLst>
          </a:prstGeom>
          <a:solidFill>
            <a:srgbClr val="7030A0"/>
          </a:solidFill>
          <a:ln w="50800">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chemeClr val="bg1"/>
                </a:solidFill>
                <a:effectLst/>
                <a:uLnTx/>
                <a:uFillTx/>
                <a:latin typeface="Calibri"/>
                <a:ea typeface="ＭＳ Ｐゴシック" panose="020B0600070205080204" pitchFamily="50" charset="-128"/>
                <a:cs typeface="+mn-cs"/>
              </a:rPr>
              <a:t>All audio inputs of a PM are typically connected via VX links to frames within the network to which it belongs.</a:t>
            </a:r>
            <a:endParaRPr kumimoji="1" lang="ja-JP" altLang="en-US" sz="1400" b="0" i="0" u="none" strike="noStrike" kern="1200" cap="none" spc="0" normalizeH="0" baseline="0" noProof="0" dirty="0">
              <a:ln>
                <a:noFill/>
              </a:ln>
              <a:solidFill>
                <a:schemeClr val="bg1"/>
              </a:solidFill>
              <a:effectLst/>
              <a:uLnTx/>
              <a:uFillTx/>
              <a:latin typeface="Calibri"/>
              <a:ea typeface="ＭＳ Ｐゴシック" panose="020B0600070205080204" pitchFamily="50" charset="-128"/>
              <a:cs typeface="+mn-cs"/>
            </a:endParaRPr>
          </a:p>
        </p:txBody>
      </p:sp>
      <p:sp>
        <p:nvSpPr>
          <p:cNvPr id="26" name="角丸四角形 164">
            <a:extLst>
              <a:ext uri="{FF2B5EF4-FFF2-40B4-BE49-F238E27FC236}">
                <a16:creationId xmlns:a16="http://schemas.microsoft.com/office/drawing/2014/main" id="{A77755BF-86A0-7FD3-DAD6-61227FE4F055}"/>
              </a:ext>
            </a:extLst>
          </p:cNvPr>
          <p:cNvSpPr/>
          <p:nvPr/>
        </p:nvSpPr>
        <p:spPr>
          <a:xfrm>
            <a:off x="3378764" y="4059260"/>
            <a:ext cx="2538744" cy="1240112"/>
          </a:xfrm>
          <a:prstGeom prst="roundRect">
            <a:avLst>
              <a:gd name="adj" fmla="val 6795"/>
            </a:avLst>
          </a:prstGeom>
          <a:gradFill flip="none" rotWithShape="1">
            <a:gsLst>
              <a:gs pos="82000">
                <a:srgbClr val="002060">
                  <a:alpha val="14000"/>
                </a:srgbClr>
              </a:gs>
              <a:gs pos="100000">
                <a:srgbClr val="002060"/>
              </a:gs>
            </a:gsLst>
            <a:path path="rect">
              <a:fillToRect l="50000" t="50000" r="50000" b="50000"/>
            </a:path>
            <a:tileRect/>
          </a:gradFill>
          <a:ln/>
        </p:spPr>
        <p:style>
          <a:lnRef idx="0">
            <a:schemeClr val="accent5"/>
          </a:lnRef>
          <a:fillRef idx="3">
            <a:schemeClr val="accent5"/>
          </a:fillRef>
          <a:effectRef idx="3">
            <a:schemeClr val="accent5"/>
          </a:effectRef>
          <a:fontRef idx="minor">
            <a:schemeClr val="lt1"/>
          </a:fontRef>
        </p:style>
        <p:txBody>
          <a:bodyPr lIns="137187" tIns="68594" rIns="137187" bIns="68594"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2400" b="1" i="0" u="none" strike="noStrike" kern="0" cap="none" spc="0" normalizeH="0" baseline="0" noProof="0" dirty="0">
                <a:ln>
                  <a:noFill/>
                </a:ln>
                <a:solidFill>
                  <a:srgbClr val="002060"/>
                </a:solidFill>
                <a:effectLst/>
                <a:uLnTx/>
                <a:uFillTx/>
                <a:latin typeface="Calibri"/>
                <a:ea typeface="ＭＳ Ｐゴシック"/>
                <a:cs typeface="+mn-cs"/>
              </a:rPr>
              <a:t>Matrix</a:t>
            </a:r>
          </a:p>
        </p:txBody>
      </p:sp>
      <p:sp>
        <p:nvSpPr>
          <p:cNvPr id="165" name="楕円 164">
            <a:extLst>
              <a:ext uri="{FF2B5EF4-FFF2-40B4-BE49-F238E27FC236}">
                <a16:creationId xmlns:a16="http://schemas.microsoft.com/office/drawing/2014/main" id="{59F0EA15-E44C-35C1-04C7-B3BD8C82E095}"/>
              </a:ext>
            </a:extLst>
          </p:cNvPr>
          <p:cNvSpPr/>
          <p:nvPr/>
        </p:nvSpPr>
        <p:spPr>
          <a:xfrm>
            <a:off x="5438150" y="5006176"/>
            <a:ext cx="158418" cy="152710"/>
          </a:xfrm>
          <a:prstGeom prst="ellipse">
            <a:avLst/>
          </a:prstGeom>
          <a:solidFill>
            <a:srgbClr val="934BC9"/>
          </a:solidFill>
          <a:ln w="19050">
            <a:solidFill>
              <a:schemeClr val="bg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66" name="フリーフォーム: 図形 165">
            <a:extLst>
              <a:ext uri="{FF2B5EF4-FFF2-40B4-BE49-F238E27FC236}">
                <a16:creationId xmlns:a16="http://schemas.microsoft.com/office/drawing/2014/main" id="{9A1348D9-5888-917A-C1D8-8B107529923C}"/>
              </a:ext>
            </a:extLst>
          </p:cNvPr>
          <p:cNvSpPr/>
          <p:nvPr/>
        </p:nvSpPr>
        <p:spPr>
          <a:xfrm>
            <a:off x="6004223" y="5070168"/>
            <a:ext cx="1394104" cy="517236"/>
          </a:xfrm>
          <a:custGeom>
            <a:avLst/>
            <a:gdLst>
              <a:gd name="connsiteX0" fmla="*/ 0 w 1237672"/>
              <a:gd name="connsiteY0" fmla="*/ 0 h 517236"/>
              <a:gd name="connsiteX1" fmla="*/ 1237672 w 1237672"/>
              <a:gd name="connsiteY1" fmla="*/ 0 h 517236"/>
              <a:gd name="connsiteX2" fmla="*/ 1237672 w 1237672"/>
              <a:gd name="connsiteY2" fmla="*/ 517236 h 517236"/>
            </a:gdLst>
            <a:ahLst/>
            <a:cxnLst>
              <a:cxn ang="0">
                <a:pos x="connsiteX0" y="connsiteY0"/>
              </a:cxn>
              <a:cxn ang="0">
                <a:pos x="connsiteX1" y="connsiteY1"/>
              </a:cxn>
              <a:cxn ang="0">
                <a:pos x="connsiteX2" y="connsiteY2"/>
              </a:cxn>
            </a:cxnLst>
            <a:rect l="l" t="t" r="r" b="b"/>
            <a:pathLst>
              <a:path w="1237672" h="517236">
                <a:moveTo>
                  <a:pt x="0" y="0"/>
                </a:moveTo>
                <a:lnTo>
                  <a:pt x="1237672" y="0"/>
                </a:lnTo>
                <a:lnTo>
                  <a:pt x="1237672" y="517236"/>
                </a:lnTo>
              </a:path>
            </a:pathLst>
          </a:custGeom>
          <a:noFill/>
          <a:ln w="50800">
            <a:solidFill>
              <a:srgbClr val="7030A0"/>
            </a:solidFill>
            <a:tailEnd type="triangle" w="sm" len="lg"/>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テキスト ボックス 42">
            <a:extLst>
              <a:ext uri="{FF2B5EF4-FFF2-40B4-BE49-F238E27FC236}">
                <a16:creationId xmlns:a16="http://schemas.microsoft.com/office/drawing/2014/main" id="{56DF907C-13B0-BC7F-5E57-F6C2D1D272DF}"/>
              </a:ext>
            </a:extLst>
          </p:cNvPr>
          <p:cNvSpPr txBox="1"/>
          <p:nvPr/>
        </p:nvSpPr>
        <p:spPr>
          <a:xfrm>
            <a:off x="3444891" y="1945111"/>
            <a:ext cx="4348379" cy="584775"/>
          </a:xfrm>
          <a:prstGeom prst="rect">
            <a:avLst/>
          </a:prstGeom>
          <a:noFill/>
        </p:spPr>
        <p:txBody>
          <a:bodyPr wrap="square">
            <a:spAutoFit/>
          </a:bodyPr>
          <a:lstStyle/>
          <a:p>
            <a:r>
              <a:rPr lang="en-US" altLang="ja-JP" sz="1600" dirty="0">
                <a:latin typeface="+mj-lt"/>
              </a:rPr>
              <a:t>When this function is drawn in detail so that you can understand the audio route, it looks like this.</a:t>
            </a:r>
            <a:endParaRPr lang="ja-JP" altLang="en-US" sz="1600" dirty="0">
              <a:latin typeface="+mj-lt"/>
            </a:endParaRPr>
          </a:p>
        </p:txBody>
      </p:sp>
    </p:spTree>
    <p:extLst>
      <p:ext uri="{BB962C8B-B14F-4D97-AF65-F5344CB8AC3E}">
        <p14:creationId xmlns:p14="http://schemas.microsoft.com/office/powerpoint/2010/main" val="34738903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円/楕円 96">
            <a:extLst>
              <a:ext uri="{FF2B5EF4-FFF2-40B4-BE49-F238E27FC236}">
                <a16:creationId xmlns:a16="http://schemas.microsoft.com/office/drawing/2014/main" id="{5D91133C-FDC0-B131-D6FD-9C82105BADFA}"/>
              </a:ext>
            </a:extLst>
          </p:cNvPr>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 name="円/楕円 97">
            <a:extLst>
              <a:ext uri="{FF2B5EF4-FFF2-40B4-BE49-F238E27FC236}">
                <a16:creationId xmlns:a16="http://schemas.microsoft.com/office/drawing/2014/main" id="{041F3B3E-DC4D-3C6E-C006-8F5FCC85F7A5}"/>
              </a:ext>
            </a:extLst>
          </p:cNvPr>
          <p:cNvSpPr/>
          <p:nvPr/>
        </p:nvSpPr>
        <p:spPr>
          <a:xfrm>
            <a:off x="771734" y="493116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61" name="正方形/長方形 60">
            <a:extLst>
              <a:ext uri="{FF2B5EF4-FFF2-40B4-BE49-F238E27FC236}">
                <a16:creationId xmlns:a16="http://schemas.microsoft.com/office/drawing/2014/main" id="{FE1BF42C-BE96-D831-6E01-51A30FBCFCCE}"/>
              </a:ext>
            </a:extLst>
          </p:cNvPr>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2" name="正方形/長方形 1">
            <a:extLst>
              <a:ext uri="{FF2B5EF4-FFF2-40B4-BE49-F238E27FC236}">
                <a16:creationId xmlns:a16="http://schemas.microsoft.com/office/drawing/2014/main" id="{C4178F40-A1AA-073C-54BE-CE9FB228CFEF}"/>
              </a:ext>
            </a:extLst>
          </p:cNvPr>
          <p:cNvSpPr/>
          <p:nvPr/>
        </p:nvSpPr>
        <p:spPr>
          <a:xfrm>
            <a:off x="1945767" y="1960782"/>
            <a:ext cx="12041819" cy="5498830"/>
          </a:xfrm>
          <a:prstGeom prst="rect">
            <a:avLst/>
          </a:prstGeom>
          <a:solidFill>
            <a:schemeClr val="bg1">
              <a:alpha val="85000"/>
            </a:schemeClr>
          </a:solidFill>
          <a:ln w="508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400" dirty="0"/>
          </a:p>
        </p:txBody>
      </p:sp>
      <p:grpSp>
        <p:nvGrpSpPr>
          <p:cNvPr id="3" name="グループ化 2">
            <a:extLst>
              <a:ext uri="{FF2B5EF4-FFF2-40B4-BE49-F238E27FC236}">
                <a16:creationId xmlns:a16="http://schemas.microsoft.com/office/drawing/2014/main" id="{59172F28-73F1-3B59-BDB4-B49C58745A31}"/>
              </a:ext>
            </a:extLst>
          </p:cNvPr>
          <p:cNvGrpSpPr/>
          <p:nvPr/>
        </p:nvGrpSpPr>
        <p:grpSpPr>
          <a:xfrm>
            <a:off x="1609661" y="266185"/>
            <a:ext cx="2053631" cy="1949899"/>
            <a:chOff x="2629447" y="812240"/>
            <a:chExt cx="2667654" cy="2532159"/>
          </a:xfrm>
        </p:grpSpPr>
        <p:grpSp>
          <p:nvGrpSpPr>
            <p:cNvPr id="4" name="グループ化 3">
              <a:extLst>
                <a:ext uri="{FF2B5EF4-FFF2-40B4-BE49-F238E27FC236}">
                  <a16:creationId xmlns:a16="http://schemas.microsoft.com/office/drawing/2014/main" id="{3DBD7D71-C18D-3728-539B-817541A1FBF2}"/>
                </a:ext>
              </a:extLst>
            </p:cNvPr>
            <p:cNvGrpSpPr/>
            <p:nvPr/>
          </p:nvGrpSpPr>
          <p:grpSpPr>
            <a:xfrm>
              <a:off x="2951391" y="1221263"/>
              <a:ext cx="2030342" cy="1771248"/>
              <a:chOff x="2951391" y="1221263"/>
              <a:chExt cx="2030342" cy="1771248"/>
            </a:xfrm>
          </p:grpSpPr>
          <p:sp>
            <p:nvSpPr>
              <p:cNvPr id="6" name="円/楕円 126">
                <a:extLst>
                  <a:ext uri="{FF2B5EF4-FFF2-40B4-BE49-F238E27FC236}">
                    <a16:creationId xmlns:a16="http://schemas.microsoft.com/office/drawing/2014/main" id="{CD30FBE3-1C3A-02FE-04F9-EEDDC77E0991}"/>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2100" b="0" i="0" u="none" strike="noStrike" kern="0" cap="none" spc="0" normalizeH="0" baseline="0" noProof="0">
                  <a:ln>
                    <a:noFill/>
                  </a:ln>
                  <a:solidFill>
                    <a:prstClr val="white"/>
                  </a:solidFill>
                  <a:effectLst/>
                  <a:uLnTx/>
                  <a:uFillTx/>
                  <a:latin typeface="Meiryo UI"/>
                  <a:ea typeface="Meiryo UI"/>
                  <a:cs typeface="+mn-cs"/>
                </a:endParaRPr>
              </a:p>
            </p:txBody>
          </p:sp>
          <p:sp>
            <p:nvSpPr>
              <p:cNvPr id="9" name="角丸四角形 127">
                <a:extLst>
                  <a:ext uri="{FF2B5EF4-FFF2-40B4-BE49-F238E27FC236}">
                    <a16:creationId xmlns:a16="http://schemas.microsoft.com/office/drawing/2014/main" id="{975766E7-2F77-4EFB-CB36-46C48039B1B6}"/>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prstClr val="white"/>
                    </a:solidFill>
                    <a:effectLst/>
                    <a:uLnTx/>
                    <a:uFillTx/>
                    <a:latin typeface="Calibri"/>
                    <a:ea typeface="Meiryo UI"/>
                    <a:cs typeface="+mn-cs"/>
                  </a:rPr>
                  <a:t>PM</a:t>
                </a:r>
                <a:endParaRPr kumimoji="0" lang="ja-JP" altLang="en-US" sz="30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5" name="Picture 2" descr="C:\Users\toa27839.TOA\AppData\Local\Temp\notesEA312D\Bubble_material_noshadow-01.png">
              <a:extLst>
                <a:ext uri="{FF2B5EF4-FFF2-40B4-BE49-F238E27FC236}">
                  <a16:creationId xmlns:a16="http://schemas.microsoft.com/office/drawing/2014/main" id="{5F92A94C-16BC-E274-B66B-1BF73A3A49DE}"/>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29447" y="812240"/>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grpSp>
        <p:nvGrpSpPr>
          <p:cNvPr id="10" name="グループ化 9">
            <a:extLst>
              <a:ext uri="{FF2B5EF4-FFF2-40B4-BE49-F238E27FC236}">
                <a16:creationId xmlns:a16="http://schemas.microsoft.com/office/drawing/2014/main" id="{96D73AD1-4EC1-8CB5-9880-A08BC44D410C}"/>
              </a:ext>
            </a:extLst>
          </p:cNvPr>
          <p:cNvGrpSpPr/>
          <p:nvPr/>
        </p:nvGrpSpPr>
        <p:grpSpPr>
          <a:xfrm>
            <a:off x="2030133" y="2730724"/>
            <a:ext cx="5632085" cy="2712664"/>
            <a:chOff x="2516749" y="2369112"/>
            <a:chExt cx="5632085" cy="3610555"/>
          </a:xfrm>
        </p:grpSpPr>
        <p:sp>
          <p:nvSpPr>
            <p:cNvPr id="11" name="正方形/長方形 10">
              <a:extLst>
                <a:ext uri="{FF2B5EF4-FFF2-40B4-BE49-F238E27FC236}">
                  <a16:creationId xmlns:a16="http://schemas.microsoft.com/office/drawing/2014/main" id="{7F492CD8-D1B2-686D-6EB5-CC20B8CE8A1A}"/>
                </a:ext>
              </a:extLst>
            </p:cNvPr>
            <p:cNvSpPr/>
            <p:nvPr/>
          </p:nvSpPr>
          <p:spPr>
            <a:xfrm>
              <a:off x="3568935" y="2791290"/>
              <a:ext cx="3190126" cy="3188377"/>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en-US" altLang="ja-JP" sz="1800" b="1" i="0" u="none" strike="noStrike" kern="0" cap="none" spc="0" normalizeH="0" baseline="0" noProof="0" dirty="0">
                <a:ln>
                  <a:noFill/>
                </a:ln>
                <a:solidFill>
                  <a:srgbClr val="8064A2"/>
                </a:solidFill>
                <a:effectLst/>
                <a:uLnTx/>
                <a:uFillTx/>
                <a:latin typeface="Calibri"/>
                <a:ea typeface="ＭＳ Ｐゴシック"/>
                <a:cs typeface="+mn-cs"/>
              </a:endParaRPr>
            </a:p>
          </p:txBody>
        </p:sp>
        <p:sp>
          <p:nvSpPr>
            <p:cNvPr id="12" name="フリーフォーム: 図形 11">
              <a:extLst>
                <a:ext uri="{FF2B5EF4-FFF2-40B4-BE49-F238E27FC236}">
                  <a16:creationId xmlns:a16="http://schemas.microsoft.com/office/drawing/2014/main" id="{5A83504E-1F8D-5B28-0BB5-DDCA81B9DCA6}"/>
                </a:ext>
              </a:extLst>
            </p:cNvPr>
            <p:cNvSpPr/>
            <p:nvPr/>
          </p:nvSpPr>
          <p:spPr>
            <a:xfrm flipV="1">
              <a:off x="5040952" y="4453430"/>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3" name="フリーフォーム: 図形 12">
              <a:extLst>
                <a:ext uri="{FF2B5EF4-FFF2-40B4-BE49-F238E27FC236}">
                  <a16:creationId xmlns:a16="http://schemas.microsoft.com/office/drawing/2014/main" id="{C09B89F0-7F3F-963A-C4E0-929C2CAA84A8}"/>
                </a:ext>
              </a:extLst>
            </p:cNvPr>
            <p:cNvSpPr/>
            <p:nvPr/>
          </p:nvSpPr>
          <p:spPr>
            <a:xfrm flipV="1">
              <a:off x="5041556" y="4596831"/>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4" name="フリーフォーム: 図形 13">
              <a:extLst>
                <a:ext uri="{FF2B5EF4-FFF2-40B4-BE49-F238E27FC236}">
                  <a16:creationId xmlns:a16="http://schemas.microsoft.com/office/drawing/2014/main" id="{33C57C51-F8AC-8458-D0DB-119076E7698A}"/>
                </a:ext>
              </a:extLst>
            </p:cNvPr>
            <p:cNvSpPr/>
            <p:nvPr/>
          </p:nvSpPr>
          <p:spPr>
            <a:xfrm flipV="1">
              <a:off x="5038684" y="4718854"/>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5" name="フリーフォーム: 図形 14">
              <a:extLst>
                <a:ext uri="{FF2B5EF4-FFF2-40B4-BE49-F238E27FC236}">
                  <a16:creationId xmlns:a16="http://schemas.microsoft.com/office/drawing/2014/main" id="{81A6E12A-F225-BFB4-62FC-32A41823F5D2}"/>
                </a:ext>
              </a:extLst>
            </p:cNvPr>
            <p:cNvSpPr/>
            <p:nvPr/>
          </p:nvSpPr>
          <p:spPr>
            <a:xfrm flipV="1">
              <a:off x="5038609" y="4854376"/>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6" name="フリーフォーム: 図形 15">
              <a:extLst>
                <a:ext uri="{FF2B5EF4-FFF2-40B4-BE49-F238E27FC236}">
                  <a16:creationId xmlns:a16="http://schemas.microsoft.com/office/drawing/2014/main" id="{3D926490-EED3-ACE4-198C-7505134DCA92}"/>
                </a:ext>
              </a:extLst>
            </p:cNvPr>
            <p:cNvSpPr/>
            <p:nvPr/>
          </p:nvSpPr>
          <p:spPr>
            <a:xfrm flipV="1">
              <a:off x="5035737" y="4976398"/>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7" name="フリーフォーム: 図形 16">
              <a:extLst>
                <a:ext uri="{FF2B5EF4-FFF2-40B4-BE49-F238E27FC236}">
                  <a16:creationId xmlns:a16="http://schemas.microsoft.com/office/drawing/2014/main" id="{39D422E5-2DB0-9454-1E13-24D777175F1D}"/>
                </a:ext>
              </a:extLst>
            </p:cNvPr>
            <p:cNvSpPr/>
            <p:nvPr/>
          </p:nvSpPr>
          <p:spPr>
            <a:xfrm flipV="1">
              <a:off x="5038609" y="5109654"/>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9" name="フリーフォーム: 図形 18">
              <a:extLst>
                <a:ext uri="{FF2B5EF4-FFF2-40B4-BE49-F238E27FC236}">
                  <a16:creationId xmlns:a16="http://schemas.microsoft.com/office/drawing/2014/main" id="{F27E69FF-7205-A922-A77A-243D8794F219}"/>
                </a:ext>
              </a:extLst>
            </p:cNvPr>
            <p:cNvSpPr/>
            <p:nvPr/>
          </p:nvSpPr>
          <p:spPr>
            <a:xfrm flipV="1">
              <a:off x="5043824" y="4331407"/>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22" name="正方形/長方形 21">
              <a:extLst>
                <a:ext uri="{FF2B5EF4-FFF2-40B4-BE49-F238E27FC236}">
                  <a16:creationId xmlns:a16="http://schemas.microsoft.com/office/drawing/2014/main" id="{9ACCD919-E1DE-DEA0-A1EA-2C1523C1D356}"/>
                </a:ext>
              </a:extLst>
            </p:cNvPr>
            <p:cNvSpPr/>
            <p:nvPr/>
          </p:nvSpPr>
          <p:spPr>
            <a:xfrm>
              <a:off x="2516749" y="2369112"/>
              <a:ext cx="1269697" cy="353971"/>
            </a:xfrm>
            <a:prstGeom prst="rect">
              <a:avLst/>
            </a:prstGeom>
          </p:spPr>
          <p:txBody>
            <a:bodyPr wrap="non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a:cs typeface="+mn-cs"/>
                </a:rPr>
                <a:t>AUDIO IN 8ch</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a:cs typeface="+mn-cs"/>
              </a:endParaRPr>
            </a:p>
          </p:txBody>
        </p:sp>
        <p:grpSp>
          <p:nvGrpSpPr>
            <p:cNvPr id="23" name="グループ化 22">
              <a:extLst>
                <a:ext uri="{FF2B5EF4-FFF2-40B4-BE49-F238E27FC236}">
                  <a16:creationId xmlns:a16="http://schemas.microsoft.com/office/drawing/2014/main" id="{A87FC0A5-8F76-3630-D469-FC32AD800F51}"/>
                </a:ext>
              </a:extLst>
            </p:cNvPr>
            <p:cNvGrpSpPr/>
            <p:nvPr/>
          </p:nvGrpSpPr>
          <p:grpSpPr>
            <a:xfrm>
              <a:off x="3378159" y="2849264"/>
              <a:ext cx="2618292" cy="2853357"/>
              <a:chOff x="3378159" y="2849265"/>
              <a:chExt cx="2618292" cy="2829370"/>
            </a:xfrm>
          </p:grpSpPr>
          <p:grpSp>
            <p:nvGrpSpPr>
              <p:cNvPr id="32" name="グループ化 31">
                <a:extLst>
                  <a:ext uri="{FF2B5EF4-FFF2-40B4-BE49-F238E27FC236}">
                    <a16:creationId xmlns:a16="http://schemas.microsoft.com/office/drawing/2014/main" id="{27AD22F2-327C-8FC1-0B91-FE87A7B9D3C8}"/>
                  </a:ext>
                </a:extLst>
              </p:cNvPr>
              <p:cNvGrpSpPr/>
              <p:nvPr/>
            </p:nvGrpSpPr>
            <p:grpSpPr>
              <a:xfrm>
                <a:off x="3397103" y="2849265"/>
                <a:ext cx="2599348" cy="2829368"/>
                <a:chOff x="1676396" y="2878427"/>
                <a:chExt cx="1732698" cy="1623509"/>
              </a:xfrm>
            </p:grpSpPr>
            <p:sp>
              <p:nvSpPr>
                <p:cNvPr id="41" name="フリーフォーム 2">
                  <a:extLst>
                    <a:ext uri="{FF2B5EF4-FFF2-40B4-BE49-F238E27FC236}">
                      <a16:creationId xmlns:a16="http://schemas.microsoft.com/office/drawing/2014/main" id="{D3300320-C38D-F39A-7F2D-D8A0017B076C}"/>
                    </a:ext>
                  </a:extLst>
                </p:cNvPr>
                <p:cNvSpPr/>
                <p:nvPr/>
              </p:nvSpPr>
              <p:spPr>
                <a:xfrm>
                  <a:off x="1682380" y="2878427"/>
                  <a:ext cx="1726714" cy="161754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a:effectLst>
                  <a:glow rad="76200">
                    <a:schemeClr val="accent6">
                      <a:lumMod val="75000"/>
                      <a:alpha val="8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2" name="フリーフォーム 99">
                  <a:extLst>
                    <a:ext uri="{FF2B5EF4-FFF2-40B4-BE49-F238E27FC236}">
                      <a16:creationId xmlns:a16="http://schemas.microsoft.com/office/drawing/2014/main" id="{05688645-D628-8B8A-68E8-6B1E87A54F09}"/>
                    </a:ext>
                  </a:extLst>
                </p:cNvPr>
                <p:cNvSpPr/>
                <p:nvPr/>
              </p:nvSpPr>
              <p:spPr>
                <a:xfrm>
                  <a:off x="1676396" y="2951106"/>
                  <a:ext cx="1650919" cy="1550830"/>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nvGrpSpPr>
              <p:cNvPr id="33" name="グループ化 32">
                <a:extLst>
                  <a:ext uri="{FF2B5EF4-FFF2-40B4-BE49-F238E27FC236}">
                    <a16:creationId xmlns:a16="http://schemas.microsoft.com/office/drawing/2014/main" id="{59343D9F-DADC-F80D-1780-040B1EB77F1A}"/>
                  </a:ext>
                </a:extLst>
              </p:cNvPr>
              <p:cNvGrpSpPr/>
              <p:nvPr/>
            </p:nvGrpSpPr>
            <p:grpSpPr>
              <a:xfrm>
                <a:off x="3397104" y="3102096"/>
                <a:ext cx="2349974" cy="2576539"/>
                <a:chOff x="1687754" y="3046911"/>
                <a:chExt cx="1555111" cy="1679725"/>
              </a:xfrm>
            </p:grpSpPr>
            <p:sp>
              <p:nvSpPr>
                <p:cNvPr id="37" name="フリーフォーム 137">
                  <a:extLst>
                    <a:ext uri="{FF2B5EF4-FFF2-40B4-BE49-F238E27FC236}">
                      <a16:creationId xmlns:a16="http://schemas.microsoft.com/office/drawing/2014/main" id="{BDE0B63C-CCFC-127B-C35D-A8B5D0DA3B8E}"/>
                    </a:ext>
                  </a:extLst>
                </p:cNvPr>
                <p:cNvSpPr/>
                <p:nvPr/>
              </p:nvSpPr>
              <p:spPr>
                <a:xfrm>
                  <a:off x="1693694" y="3046911"/>
                  <a:ext cx="1549171" cy="167294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8" name="フリーフォーム 138">
                  <a:extLst>
                    <a:ext uri="{FF2B5EF4-FFF2-40B4-BE49-F238E27FC236}">
                      <a16:creationId xmlns:a16="http://schemas.microsoft.com/office/drawing/2014/main" id="{234B9C71-B672-3D69-E945-BC058EFF3837}"/>
                    </a:ext>
                  </a:extLst>
                </p:cNvPr>
                <p:cNvSpPr/>
                <p:nvPr/>
              </p:nvSpPr>
              <p:spPr>
                <a:xfrm>
                  <a:off x="1693694" y="3119589"/>
                  <a:ext cx="1485082" cy="1600270"/>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9" name="フリーフォーム 139">
                  <a:extLst>
                    <a:ext uri="{FF2B5EF4-FFF2-40B4-BE49-F238E27FC236}">
                      <a16:creationId xmlns:a16="http://schemas.microsoft.com/office/drawing/2014/main" id="{61757046-80C9-B8C9-5686-EEEEA4F91630}"/>
                    </a:ext>
                  </a:extLst>
                </p:cNvPr>
                <p:cNvSpPr/>
                <p:nvPr/>
              </p:nvSpPr>
              <p:spPr>
                <a:xfrm>
                  <a:off x="1693694" y="3185171"/>
                  <a:ext cx="1411255" cy="153468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0" name="フリーフォーム 140">
                  <a:extLst>
                    <a:ext uri="{FF2B5EF4-FFF2-40B4-BE49-F238E27FC236}">
                      <a16:creationId xmlns:a16="http://schemas.microsoft.com/office/drawing/2014/main" id="{EBBDBA5C-8250-7F5F-74C7-FADE0A62DA85}"/>
                    </a:ext>
                  </a:extLst>
                </p:cNvPr>
                <p:cNvSpPr/>
                <p:nvPr/>
              </p:nvSpPr>
              <p:spPr>
                <a:xfrm>
                  <a:off x="1687754" y="3257851"/>
                  <a:ext cx="1353105" cy="146878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nvGrpSpPr>
              <p:cNvPr id="34" name="グループ化 33">
                <a:extLst>
                  <a:ext uri="{FF2B5EF4-FFF2-40B4-BE49-F238E27FC236}">
                    <a16:creationId xmlns:a16="http://schemas.microsoft.com/office/drawing/2014/main" id="{ECD7DEAF-7DC8-18E1-C92E-55D191AE4CEF}"/>
                  </a:ext>
                </a:extLst>
              </p:cNvPr>
              <p:cNvGrpSpPr/>
              <p:nvPr/>
            </p:nvGrpSpPr>
            <p:grpSpPr>
              <a:xfrm>
                <a:off x="3378159" y="3558673"/>
                <a:ext cx="1940979" cy="2109570"/>
                <a:chOff x="1543076" y="3351168"/>
                <a:chExt cx="1404362" cy="1405800"/>
              </a:xfrm>
            </p:grpSpPr>
            <p:sp>
              <p:nvSpPr>
                <p:cNvPr id="35" name="フリーフォーム 142">
                  <a:extLst>
                    <a:ext uri="{FF2B5EF4-FFF2-40B4-BE49-F238E27FC236}">
                      <a16:creationId xmlns:a16="http://schemas.microsoft.com/office/drawing/2014/main" id="{E60531F2-7B9A-DFD6-D4A9-C116B9299F24}"/>
                    </a:ext>
                  </a:extLst>
                </p:cNvPr>
                <p:cNvSpPr/>
                <p:nvPr/>
              </p:nvSpPr>
              <p:spPr>
                <a:xfrm>
                  <a:off x="1543076" y="3351168"/>
                  <a:ext cx="1404362" cy="1405799"/>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6" name="フリーフォーム 143">
                  <a:extLst>
                    <a:ext uri="{FF2B5EF4-FFF2-40B4-BE49-F238E27FC236}">
                      <a16:creationId xmlns:a16="http://schemas.microsoft.com/office/drawing/2014/main" id="{BF684E4D-1A70-95EC-5B17-D7BE01C3FA9D}"/>
                    </a:ext>
                  </a:extLst>
                </p:cNvPr>
                <p:cNvSpPr/>
                <p:nvPr/>
              </p:nvSpPr>
              <p:spPr>
                <a:xfrm>
                  <a:off x="1549659" y="3441309"/>
                  <a:ext cx="1319508" cy="1315659"/>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sp>
          <p:nvSpPr>
            <p:cNvPr id="24" name="角丸四角形 60">
              <a:extLst>
                <a:ext uri="{FF2B5EF4-FFF2-40B4-BE49-F238E27FC236}">
                  <a16:creationId xmlns:a16="http://schemas.microsoft.com/office/drawing/2014/main" id="{3295F81B-E16B-3064-C20A-D32D60B5FE4F}"/>
                </a:ext>
              </a:extLst>
            </p:cNvPr>
            <p:cNvSpPr/>
            <p:nvPr/>
          </p:nvSpPr>
          <p:spPr>
            <a:xfrm>
              <a:off x="5102709" y="3764958"/>
              <a:ext cx="963997" cy="281829"/>
            </a:xfrm>
            <a:prstGeom prst="roundRect">
              <a:avLst/>
            </a:prstGeom>
            <a:solidFill>
              <a:srgbClr val="00B0F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MIX</a:t>
              </a: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25" name="正方形/長方形 24">
              <a:extLst>
                <a:ext uri="{FF2B5EF4-FFF2-40B4-BE49-F238E27FC236}">
                  <a16:creationId xmlns:a16="http://schemas.microsoft.com/office/drawing/2014/main" id="{71276370-C0EA-24C6-A6D6-55D6911E2614}"/>
                </a:ext>
              </a:extLst>
            </p:cNvPr>
            <p:cNvSpPr/>
            <p:nvPr/>
          </p:nvSpPr>
          <p:spPr>
            <a:xfrm>
              <a:off x="5729733" y="2387598"/>
              <a:ext cx="2132485" cy="471135"/>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BA8CDC"/>
                  </a:solidFill>
                  <a:effectLst/>
                  <a:uLnTx/>
                  <a:uFillTx/>
                  <a:latin typeface="Calibri"/>
                  <a:ea typeface="ＭＳ Ｐゴシック"/>
                  <a:cs typeface="+mn-cs"/>
                </a:rPr>
                <a:t>VX-3000PM(0)</a:t>
              </a:r>
              <a:endParaRPr kumimoji="1" lang="ja-JP" altLang="en-US" sz="1400" b="1" i="0" u="none" strike="noStrike" kern="1200" cap="none" spc="0" normalizeH="0" baseline="0" noProof="0" dirty="0">
                <a:ln>
                  <a:noFill/>
                </a:ln>
                <a:solidFill>
                  <a:srgbClr val="BA8CDC"/>
                </a:solidFill>
                <a:effectLst/>
                <a:uLnTx/>
                <a:uFillTx/>
                <a:latin typeface="Calibri"/>
                <a:ea typeface="ＭＳ Ｐゴシック"/>
                <a:cs typeface="+mn-cs"/>
              </a:endParaRPr>
            </a:p>
          </p:txBody>
        </p:sp>
        <p:sp>
          <p:nvSpPr>
            <p:cNvPr id="26" name="角丸四角形 164">
              <a:extLst>
                <a:ext uri="{FF2B5EF4-FFF2-40B4-BE49-F238E27FC236}">
                  <a16:creationId xmlns:a16="http://schemas.microsoft.com/office/drawing/2014/main" id="{F7B57B11-25D6-04E1-0E0B-BB31858C1C48}"/>
                </a:ext>
              </a:extLst>
            </p:cNvPr>
            <p:cNvSpPr/>
            <p:nvPr/>
          </p:nvSpPr>
          <p:spPr>
            <a:xfrm>
              <a:off x="3865380" y="4137393"/>
              <a:ext cx="2538744" cy="1650589"/>
            </a:xfrm>
            <a:prstGeom prst="roundRect">
              <a:avLst>
                <a:gd name="adj" fmla="val 6795"/>
              </a:avLst>
            </a:prstGeom>
            <a:gradFill flip="none" rotWithShape="1">
              <a:gsLst>
                <a:gs pos="82000">
                  <a:srgbClr val="002060">
                    <a:alpha val="14000"/>
                  </a:srgbClr>
                </a:gs>
                <a:gs pos="100000">
                  <a:srgbClr val="002060"/>
                </a:gs>
              </a:gsLst>
              <a:path path="rect">
                <a:fillToRect l="50000" t="50000" r="50000" b="50000"/>
              </a:path>
              <a:tileRect/>
            </a:gradFill>
            <a:ln/>
          </p:spPr>
          <p:style>
            <a:lnRef idx="0">
              <a:schemeClr val="accent5"/>
            </a:lnRef>
            <a:fillRef idx="3">
              <a:schemeClr val="accent5"/>
            </a:fillRef>
            <a:effectRef idx="3">
              <a:schemeClr val="accent5"/>
            </a:effectRef>
            <a:fontRef idx="minor">
              <a:schemeClr val="lt1"/>
            </a:fontRef>
          </p:style>
          <p:txBody>
            <a:bodyPr lIns="137187" tIns="68594" rIns="137187" bIns="68594"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2400" b="1" i="0" u="none" strike="noStrike" kern="0" cap="none" spc="0" normalizeH="0" baseline="0" noProof="0" dirty="0">
                  <a:ln>
                    <a:noFill/>
                  </a:ln>
                  <a:solidFill>
                    <a:srgbClr val="002060"/>
                  </a:solidFill>
                  <a:effectLst/>
                  <a:uLnTx/>
                  <a:uFillTx/>
                  <a:latin typeface="Calibri"/>
                  <a:ea typeface="ＭＳ Ｐゴシック"/>
                  <a:cs typeface="+mn-cs"/>
                </a:rPr>
                <a:t>Matrix</a:t>
              </a:r>
            </a:p>
          </p:txBody>
        </p:sp>
        <p:sp>
          <p:nvSpPr>
            <p:cNvPr id="27" name="角丸四角形 71">
              <a:extLst>
                <a:ext uri="{FF2B5EF4-FFF2-40B4-BE49-F238E27FC236}">
                  <a16:creationId xmlns:a16="http://schemas.microsoft.com/office/drawing/2014/main" id="{85EE59D9-31CE-0125-3937-13C761E46921}"/>
                </a:ext>
              </a:extLst>
            </p:cNvPr>
            <p:cNvSpPr/>
            <p:nvPr/>
          </p:nvSpPr>
          <p:spPr>
            <a:xfrm>
              <a:off x="3860002" y="2773415"/>
              <a:ext cx="503218" cy="1008750"/>
            </a:xfrm>
            <a:prstGeom prst="roundRect">
              <a:avLst>
                <a:gd name="adj" fmla="val 12537"/>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VOX</a:t>
              </a:r>
            </a:p>
          </p:txBody>
        </p:sp>
        <p:sp>
          <p:nvSpPr>
            <p:cNvPr id="28" name="正方形/長方形 27">
              <a:extLst>
                <a:ext uri="{FF2B5EF4-FFF2-40B4-BE49-F238E27FC236}">
                  <a16:creationId xmlns:a16="http://schemas.microsoft.com/office/drawing/2014/main" id="{5147CCF1-3903-89CE-3AA8-75B8337D55D3}"/>
                </a:ext>
              </a:extLst>
            </p:cNvPr>
            <p:cNvSpPr/>
            <p:nvPr/>
          </p:nvSpPr>
          <p:spPr>
            <a:xfrm>
              <a:off x="6333866" y="3932002"/>
              <a:ext cx="1814968" cy="353971"/>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a:cs typeface="+mn-cs"/>
                </a:rPr>
                <a:t>Unicast out 7ch</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9" name="角丸四角形 71">
              <a:extLst>
                <a:ext uri="{FF2B5EF4-FFF2-40B4-BE49-F238E27FC236}">
                  <a16:creationId xmlns:a16="http://schemas.microsoft.com/office/drawing/2014/main" id="{97165904-5015-F005-69FE-9C6AD193105B}"/>
                </a:ext>
              </a:extLst>
            </p:cNvPr>
            <p:cNvSpPr/>
            <p:nvPr/>
          </p:nvSpPr>
          <p:spPr>
            <a:xfrm>
              <a:off x="3474418" y="2780811"/>
              <a:ext cx="286441" cy="1008750"/>
            </a:xfrm>
            <a:prstGeom prst="roundRect">
              <a:avLst>
                <a:gd name="adj" fmla="val 12537"/>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VR</a:t>
              </a:r>
            </a:p>
          </p:txBody>
        </p:sp>
        <p:sp>
          <p:nvSpPr>
            <p:cNvPr id="31" name="正方形/長方形 30">
              <a:extLst>
                <a:ext uri="{FF2B5EF4-FFF2-40B4-BE49-F238E27FC236}">
                  <a16:creationId xmlns:a16="http://schemas.microsoft.com/office/drawing/2014/main" id="{384724BC-2375-E5C0-C1DF-A484C9F0405D}"/>
                </a:ext>
              </a:extLst>
            </p:cNvPr>
            <p:cNvSpPr/>
            <p:nvPr/>
          </p:nvSpPr>
          <p:spPr>
            <a:xfrm>
              <a:off x="2933077" y="2596883"/>
              <a:ext cx="507886" cy="471135"/>
            </a:xfrm>
            <a:prstGeom prst="rect">
              <a:avLst/>
            </a:prstGeom>
          </p:spPr>
          <p:txBody>
            <a:bodyPr wrap="non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F79646">
                      <a:lumMod val="75000"/>
                    </a:srgbClr>
                  </a:solidFill>
                  <a:effectLst/>
                  <a:uLnTx/>
                  <a:uFillTx/>
                  <a:latin typeface="Calibri"/>
                  <a:ea typeface="ＭＳ Ｐゴシック"/>
                  <a:cs typeface="+mn-cs"/>
                </a:rPr>
                <a:t>In1</a:t>
              </a:r>
              <a:endParaRPr kumimoji="1" lang="ja-JP" altLang="en-US" sz="1800" b="1" i="0" u="none" strike="noStrike" kern="1200" cap="none" spc="0" normalizeH="0" baseline="0" noProof="0" dirty="0">
                <a:ln>
                  <a:noFill/>
                </a:ln>
                <a:solidFill>
                  <a:srgbClr val="F79646">
                    <a:lumMod val="75000"/>
                  </a:srgbClr>
                </a:solidFill>
                <a:effectLst/>
                <a:uLnTx/>
                <a:uFillTx/>
                <a:latin typeface="Calibri"/>
                <a:ea typeface="ＭＳ Ｐゴシック"/>
                <a:cs typeface="+mn-cs"/>
              </a:endParaRPr>
            </a:p>
          </p:txBody>
        </p:sp>
      </p:grpSp>
      <p:sp>
        <p:nvSpPr>
          <p:cNvPr id="43" name="フリーフォーム: 図形 42">
            <a:extLst>
              <a:ext uri="{FF2B5EF4-FFF2-40B4-BE49-F238E27FC236}">
                <a16:creationId xmlns:a16="http://schemas.microsoft.com/office/drawing/2014/main" id="{03D483C6-3A2C-98D7-2439-723D55204753}"/>
              </a:ext>
            </a:extLst>
          </p:cNvPr>
          <p:cNvSpPr/>
          <p:nvPr/>
        </p:nvSpPr>
        <p:spPr>
          <a:xfrm>
            <a:off x="6464893" y="3089331"/>
            <a:ext cx="1986898" cy="1149384"/>
          </a:xfrm>
          <a:custGeom>
            <a:avLst/>
            <a:gdLst>
              <a:gd name="connsiteX0" fmla="*/ 0 w 1986898"/>
              <a:gd name="connsiteY0" fmla="*/ 1136591 h 1136591"/>
              <a:gd name="connsiteX1" fmla="*/ 1102408 w 1986898"/>
              <a:gd name="connsiteY1" fmla="*/ 1136591 h 1136591"/>
              <a:gd name="connsiteX2" fmla="*/ 1102408 w 1986898"/>
              <a:gd name="connsiteY2" fmla="*/ 0 h 1136591"/>
              <a:gd name="connsiteX3" fmla="*/ 1986898 w 1986898"/>
              <a:gd name="connsiteY3" fmla="*/ 0 h 1136591"/>
            </a:gdLst>
            <a:ahLst/>
            <a:cxnLst>
              <a:cxn ang="0">
                <a:pos x="connsiteX0" y="connsiteY0"/>
              </a:cxn>
              <a:cxn ang="0">
                <a:pos x="connsiteX1" y="connsiteY1"/>
              </a:cxn>
              <a:cxn ang="0">
                <a:pos x="connsiteX2" y="connsiteY2"/>
              </a:cxn>
              <a:cxn ang="0">
                <a:pos x="connsiteX3" y="connsiteY3"/>
              </a:cxn>
            </a:cxnLst>
            <a:rect l="l" t="t" r="r" b="b"/>
            <a:pathLst>
              <a:path w="1986898" h="1136591">
                <a:moveTo>
                  <a:pt x="0" y="1136591"/>
                </a:moveTo>
                <a:lnTo>
                  <a:pt x="1102408" y="1136591"/>
                </a:lnTo>
                <a:lnTo>
                  <a:pt x="1102408" y="0"/>
                </a:lnTo>
                <a:lnTo>
                  <a:pt x="1986898" y="0"/>
                </a:lnTo>
              </a:path>
            </a:pathLst>
          </a:custGeom>
          <a:noFill/>
          <a:ln w="57150">
            <a:solidFill>
              <a:schemeClr val="accent6">
                <a:lumMod val="75000"/>
              </a:schemeClr>
            </a:solidFill>
            <a:headEnd type="none" w="med" len="med"/>
            <a:tailEnd type="triangle" w="sm"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4" name="思考の吹き出し: 雲形 43">
            <a:extLst>
              <a:ext uri="{FF2B5EF4-FFF2-40B4-BE49-F238E27FC236}">
                <a16:creationId xmlns:a16="http://schemas.microsoft.com/office/drawing/2014/main" id="{DCD54EE1-A2CA-ABBB-43F7-3C0FAF0CE889}"/>
              </a:ext>
            </a:extLst>
          </p:cNvPr>
          <p:cNvSpPr/>
          <p:nvPr/>
        </p:nvSpPr>
        <p:spPr>
          <a:xfrm>
            <a:off x="7290842" y="3535233"/>
            <a:ext cx="588346" cy="243902"/>
          </a:xfrm>
          <a:prstGeom prst="cloudCallout">
            <a:avLst>
              <a:gd name="adj1" fmla="val 11887"/>
              <a:gd name="adj2" fmla="val -13139"/>
            </a:avLst>
          </a:prstGeom>
          <a:solidFill>
            <a:schemeClr val="accent6">
              <a:lumMod val="75000"/>
            </a:schemeClr>
          </a:solidFill>
          <a:ln w="5080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45" name="吹き出し: 四角形 44">
            <a:extLst>
              <a:ext uri="{FF2B5EF4-FFF2-40B4-BE49-F238E27FC236}">
                <a16:creationId xmlns:a16="http://schemas.microsoft.com/office/drawing/2014/main" id="{63DCBB2E-5D71-BEE3-97B2-D8975E4A213B}"/>
              </a:ext>
            </a:extLst>
          </p:cNvPr>
          <p:cNvSpPr/>
          <p:nvPr/>
        </p:nvSpPr>
        <p:spPr>
          <a:xfrm>
            <a:off x="7993146" y="3791833"/>
            <a:ext cx="2796982" cy="509393"/>
          </a:xfrm>
          <a:prstGeom prst="wedgeRectCallout">
            <a:avLst>
              <a:gd name="adj1" fmla="val -60368"/>
              <a:gd name="adj2" fmla="val -49880"/>
            </a:avLst>
          </a:prstGeom>
          <a:solidFill>
            <a:schemeClr val="accent6">
              <a:lumMod val="75000"/>
            </a:schemeClr>
          </a:solidFill>
          <a:ln w="50800">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Unicast communication is used here, so it can go beyond the router.</a:t>
            </a: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grpSp>
        <p:nvGrpSpPr>
          <p:cNvPr id="114" name="グループ化 113">
            <a:extLst>
              <a:ext uri="{FF2B5EF4-FFF2-40B4-BE49-F238E27FC236}">
                <a16:creationId xmlns:a16="http://schemas.microsoft.com/office/drawing/2014/main" id="{3FC008EA-EE63-B02A-6D94-6E13496D207A}"/>
              </a:ext>
            </a:extLst>
          </p:cNvPr>
          <p:cNvGrpSpPr/>
          <p:nvPr/>
        </p:nvGrpSpPr>
        <p:grpSpPr>
          <a:xfrm>
            <a:off x="7578874" y="1936021"/>
            <a:ext cx="6984776" cy="3435359"/>
            <a:chOff x="7578874" y="1936021"/>
            <a:chExt cx="6984776" cy="3435359"/>
          </a:xfrm>
        </p:grpSpPr>
        <p:grpSp>
          <p:nvGrpSpPr>
            <p:cNvPr id="46" name="グループ化 45">
              <a:extLst>
                <a:ext uri="{FF2B5EF4-FFF2-40B4-BE49-F238E27FC236}">
                  <a16:creationId xmlns:a16="http://schemas.microsoft.com/office/drawing/2014/main" id="{A876B6F3-347D-B10E-2327-4FD7A99E5C3F}"/>
                </a:ext>
              </a:extLst>
            </p:cNvPr>
            <p:cNvGrpSpPr/>
            <p:nvPr/>
          </p:nvGrpSpPr>
          <p:grpSpPr>
            <a:xfrm>
              <a:off x="11095853" y="4667707"/>
              <a:ext cx="3467797" cy="703673"/>
              <a:chOff x="7048584" y="6164088"/>
              <a:chExt cx="5077202" cy="1246599"/>
            </a:xfrm>
          </p:grpSpPr>
          <p:sp>
            <p:nvSpPr>
              <p:cNvPr id="47" name="正方形/長方形 46">
                <a:extLst>
                  <a:ext uri="{FF2B5EF4-FFF2-40B4-BE49-F238E27FC236}">
                    <a16:creationId xmlns:a16="http://schemas.microsoft.com/office/drawing/2014/main" id="{95049F04-592A-EAB6-C86A-6550A4462638}"/>
                  </a:ext>
                </a:extLst>
              </p:cNvPr>
              <p:cNvSpPr/>
              <p:nvPr/>
            </p:nvSpPr>
            <p:spPr>
              <a:xfrm>
                <a:off x="7048584" y="6478979"/>
                <a:ext cx="2191982" cy="559886"/>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grpSp>
            <p:nvGrpSpPr>
              <p:cNvPr id="48" name="グループ化 47">
                <a:extLst>
                  <a:ext uri="{FF2B5EF4-FFF2-40B4-BE49-F238E27FC236}">
                    <a16:creationId xmlns:a16="http://schemas.microsoft.com/office/drawing/2014/main" id="{8CA8F926-2760-9A4E-98AD-AE045A7A15C8}"/>
                  </a:ext>
                </a:extLst>
              </p:cNvPr>
              <p:cNvGrpSpPr/>
              <p:nvPr/>
            </p:nvGrpSpPr>
            <p:grpSpPr>
              <a:xfrm>
                <a:off x="8723547" y="6164088"/>
                <a:ext cx="3402239" cy="1246599"/>
                <a:chOff x="3456232" y="1872217"/>
                <a:chExt cx="2267897" cy="830724"/>
              </a:xfrm>
            </p:grpSpPr>
            <p:grpSp>
              <p:nvGrpSpPr>
                <p:cNvPr id="49" name="グループ化 48">
                  <a:extLst>
                    <a:ext uri="{FF2B5EF4-FFF2-40B4-BE49-F238E27FC236}">
                      <a16:creationId xmlns:a16="http://schemas.microsoft.com/office/drawing/2014/main" id="{D9FF1E9E-CBC8-468B-7909-E83E5DED62C0}"/>
                    </a:ext>
                  </a:extLst>
                </p:cNvPr>
                <p:cNvGrpSpPr/>
                <p:nvPr/>
              </p:nvGrpSpPr>
              <p:grpSpPr>
                <a:xfrm>
                  <a:off x="3456232" y="1872217"/>
                  <a:ext cx="2267897" cy="830724"/>
                  <a:chOff x="35308443" y="2489481"/>
                  <a:chExt cx="4017718" cy="1471679"/>
                </a:xfrm>
              </p:grpSpPr>
              <p:grpSp>
                <p:nvGrpSpPr>
                  <p:cNvPr id="63" name="グループ化 62">
                    <a:extLst>
                      <a:ext uri="{FF2B5EF4-FFF2-40B4-BE49-F238E27FC236}">
                        <a16:creationId xmlns:a16="http://schemas.microsoft.com/office/drawing/2014/main" id="{0EB048BA-BB78-D64C-6509-A91E89B75D56}"/>
                      </a:ext>
                    </a:extLst>
                  </p:cNvPr>
                  <p:cNvGrpSpPr/>
                  <p:nvPr/>
                </p:nvGrpSpPr>
                <p:grpSpPr>
                  <a:xfrm>
                    <a:off x="35408730" y="2489481"/>
                    <a:ext cx="3917431" cy="1471679"/>
                    <a:chOff x="31795888" y="3259494"/>
                    <a:chExt cx="3917431" cy="1471679"/>
                  </a:xfrm>
                </p:grpSpPr>
                <p:sp>
                  <p:nvSpPr>
                    <p:cNvPr id="65" name="正方形/長方形 64">
                      <a:extLst>
                        <a:ext uri="{FF2B5EF4-FFF2-40B4-BE49-F238E27FC236}">
                          <a16:creationId xmlns:a16="http://schemas.microsoft.com/office/drawing/2014/main" id="{06E4BF97-4F3A-49A7-BBDE-AED4DFD508ED}"/>
                        </a:ext>
                      </a:extLst>
                    </p:cNvPr>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1400" b="1" i="0" u="none" strike="noStrike" kern="0" cap="none" spc="0" normalizeH="0" baseline="0" noProof="0" dirty="0">
                        <a:ln>
                          <a:noFill/>
                        </a:ln>
                        <a:solidFill>
                          <a:srgbClr val="8064A2"/>
                        </a:solidFill>
                        <a:effectLst/>
                        <a:uLnTx/>
                        <a:uFillTx/>
                        <a:latin typeface="Calibri"/>
                        <a:ea typeface="ＭＳ Ｐゴシック"/>
                        <a:cs typeface="+mn-cs"/>
                      </a:endParaRPr>
                    </a:p>
                  </p:txBody>
                </p:sp>
                <p:grpSp>
                  <p:nvGrpSpPr>
                    <p:cNvPr id="66" name="グループ化 65">
                      <a:extLst>
                        <a:ext uri="{FF2B5EF4-FFF2-40B4-BE49-F238E27FC236}">
                          <a16:creationId xmlns:a16="http://schemas.microsoft.com/office/drawing/2014/main" id="{B09A554A-1928-7F33-C7D3-F81B324A497E}"/>
                        </a:ext>
                      </a:extLst>
                    </p:cNvPr>
                    <p:cNvGrpSpPr/>
                    <p:nvPr/>
                  </p:nvGrpSpPr>
                  <p:grpSpPr>
                    <a:xfrm>
                      <a:off x="32021585" y="3331392"/>
                      <a:ext cx="3691734" cy="292937"/>
                      <a:chOff x="31792985" y="3331392"/>
                      <a:chExt cx="3691734" cy="292937"/>
                    </a:xfrm>
                  </p:grpSpPr>
                  <p:sp>
                    <p:nvSpPr>
                      <p:cNvPr id="76" name="フリーフォーム 180">
                        <a:extLst>
                          <a:ext uri="{FF2B5EF4-FFF2-40B4-BE49-F238E27FC236}">
                            <a16:creationId xmlns:a16="http://schemas.microsoft.com/office/drawing/2014/main" id="{69136C44-DBC2-96C9-54B2-207FC6A6D17F}"/>
                          </a:ext>
                        </a:extLst>
                      </p:cNvPr>
                      <p:cNvSpPr/>
                      <p:nvPr/>
                    </p:nvSpPr>
                    <p:spPr>
                      <a:xfrm>
                        <a:off x="31792985" y="3476729"/>
                        <a:ext cx="3691734" cy="880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8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77" name="角丸四角形 181">
                        <a:extLst>
                          <a:ext uri="{FF2B5EF4-FFF2-40B4-BE49-F238E27FC236}">
                            <a16:creationId xmlns:a16="http://schemas.microsoft.com/office/drawing/2014/main" id="{E72B0146-36BC-70FD-5254-1F5E8139D2F8}"/>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2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nvGrpSpPr>
                    <p:cNvPr id="67" name="グループ化 66">
                      <a:extLst>
                        <a:ext uri="{FF2B5EF4-FFF2-40B4-BE49-F238E27FC236}">
                          <a16:creationId xmlns:a16="http://schemas.microsoft.com/office/drawing/2014/main" id="{266D7A4C-B6C5-A565-EDE3-729B589397B1}"/>
                        </a:ext>
                      </a:extLst>
                    </p:cNvPr>
                    <p:cNvGrpSpPr/>
                    <p:nvPr/>
                  </p:nvGrpSpPr>
                  <p:grpSpPr>
                    <a:xfrm>
                      <a:off x="32021585" y="3653970"/>
                      <a:ext cx="3691734" cy="292937"/>
                      <a:chOff x="31792985" y="3331392"/>
                      <a:chExt cx="3691734" cy="292937"/>
                    </a:xfrm>
                  </p:grpSpPr>
                  <p:sp>
                    <p:nvSpPr>
                      <p:cNvPr id="74" name="フリーフォーム 178">
                        <a:extLst>
                          <a:ext uri="{FF2B5EF4-FFF2-40B4-BE49-F238E27FC236}">
                            <a16:creationId xmlns:a16="http://schemas.microsoft.com/office/drawing/2014/main" id="{AA3F1470-81FB-D439-BBF5-9DE253B65641}"/>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a:glow rad="101600">
                          <a:schemeClr val="accent6">
                            <a:lumMod val="75000"/>
                            <a:alpha val="60000"/>
                          </a:schemeClr>
                        </a:glow>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8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75" name="角丸四角形 179">
                        <a:extLst>
                          <a:ext uri="{FF2B5EF4-FFF2-40B4-BE49-F238E27FC236}">
                            <a16:creationId xmlns:a16="http://schemas.microsoft.com/office/drawing/2014/main" id="{CA1C2BDB-46E5-3BA4-8503-FC82AE3810A0}"/>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2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nvGrpSpPr>
                    <p:cNvPr id="68" name="グループ化 67">
                      <a:extLst>
                        <a:ext uri="{FF2B5EF4-FFF2-40B4-BE49-F238E27FC236}">
                          <a16:creationId xmlns:a16="http://schemas.microsoft.com/office/drawing/2014/main" id="{F664BC7C-A91A-A5F1-ED6B-CF668F4180B7}"/>
                        </a:ext>
                      </a:extLst>
                    </p:cNvPr>
                    <p:cNvGrpSpPr/>
                    <p:nvPr/>
                  </p:nvGrpSpPr>
                  <p:grpSpPr>
                    <a:xfrm>
                      <a:off x="32021585" y="3976548"/>
                      <a:ext cx="3691734" cy="292937"/>
                      <a:chOff x="31792985" y="3331392"/>
                      <a:chExt cx="3691734" cy="292937"/>
                    </a:xfrm>
                  </p:grpSpPr>
                  <p:sp>
                    <p:nvSpPr>
                      <p:cNvPr id="72" name="フリーフォーム 176">
                        <a:extLst>
                          <a:ext uri="{FF2B5EF4-FFF2-40B4-BE49-F238E27FC236}">
                            <a16:creationId xmlns:a16="http://schemas.microsoft.com/office/drawing/2014/main" id="{7B2A7788-79BD-9352-0599-3521A3D62A09}"/>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8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73" name="角丸四角形 177">
                        <a:extLst>
                          <a:ext uri="{FF2B5EF4-FFF2-40B4-BE49-F238E27FC236}">
                            <a16:creationId xmlns:a16="http://schemas.microsoft.com/office/drawing/2014/main" id="{6978414C-0423-4740-17A0-65367045201A}"/>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2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nvGrpSpPr>
                    <p:cNvPr id="69" name="グループ化 68">
                      <a:extLst>
                        <a:ext uri="{FF2B5EF4-FFF2-40B4-BE49-F238E27FC236}">
                          <a16:creationId xmlns:a16="http://schemas.microsoft.com/office/drawing/2014/main" id="{EC5AE76A-100F-1A0A-A480-AD8456EB3664}"/>
                        </a:ext>
                      </a:extLst>
                    </p:cNvPr>
                    <p:cNvGrpSpPr/>
                    <p:nvPr/>
                  </p:nvGrpSpPr>
                  <p:grpSpPr>
                    <a:xfrm>
                      <a:off x="32021585" y="4299125"/>
                      <a:ext cx="3691734" cy="292937"/>
                      <a:chOff x="31792985" y="3331392"/>
                      <a:chExt cx="3691734" cy="292937"/>
                    </a:xfrm>
                  </p:grpSpPr>
                  <p:sp>
                    <p:nvSpPr>
                      <p:cNvPr id="70" name="フリーフォーム 174">
                        <a:extLst>
                          <a:ext uri="{FF2B5EF4-FFF2-40B4-BE49-F238E27FC236}">
                            <a16:creationId xmlns:a16="http://schemas.microsoft.com/office/drawing/2014/main" id="{C4EE0ACF-BF8F-23E6-752A-B9937EEB36FC}"/>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8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71" name="角丸四角形 175">
                        <a:extLst>
                          <a:ext uri="{FF2B5EF4-FFF2-40B4-BE49-F238E27FC236}">
                            <a16:creationId xmlns:a16="http://schemas.microsoft.com/office/drawing/2014/main" id="{8435E01D-7DD7-AEC0-03E2-E7B4ACA7477B}"/>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0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sp>
                <p:nvSpPr>
                  <p:cNvPr id="64" name="角丸四角形 168">
                    <a:extLst>
                      <a:ext uri="{FF2B5EF4-FFF2-40B4-BE49-F238E27FC236}">
                        <a16:creationId xmlns:a16="http://schemas.microsoft.com/office/drawing/2014/main" id="{CE743836-E7C4-9779-D79A-9EE8F0ED2590}"/>
                      </a:ext>
                    </a:extLst>
                  </p:cNvPr>
                  <p:cNvSpPr/>
                  <p:nvPr/>
                </p:nvSpPr>
                <p:spPr>
                  <a:xfrm>
                    <a:off x="35308443" y="2656115"/>
                    <a:ext cx="832875" cy="1061622"/>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sysClr val="window" lastClr="FFFFFF"/>
                        </a:solidFill>
                        <a:effectLst/>
                        <a:uLnTx/>
                        <a:uFillTx/>
                        <a:latin typeface="Calibri"/>
                        <a:ea typeface="ＭＳ Ｐゴシック"/>
                        <a:cs typeface="+mn-cs"/>
                      </a:rPr>
                      <a:t>matrix</a:t>
                    </a:r>
                    <a:endParaRPr kumimoji="0" lang="ja-JP" altLang="en-US" sz="12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sp>
              <p:nvSpPr>
                <p:cNvPr id="50" name="二等辺三角形 49">
                  <a:extLst>
                    <a:ext uri="{FF2B5EF4-FFF2-40B4-BE49-F238E27FC236}">
                      <a16:creationId xmlns:a16="http://schemas.microsoft.com/office/drawing/2014/main" id="{1158A59E-F25F-9D02-7CF1-F4506AD63C82}"/>
                    </a:ext>
                  </a:extLst>
                </p:cNvPr>
                <p:cNvSpPr/>
                <p:nvPr/>
              </p:nvSpPr>
              <p:spPr>
                <a:xfrm>
                  <a:off x="5196535"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51" name="二等辺三角形 50">
                  <a:extLst>
                    <a:ext uri="{FF2B5EF4-FFF2-40B4-BE49-F238E27FC236}">
                      <a16:creationId xmlns:a16="http://schemas.microsoft.com/office/drawing/2014/main" id="{8A967A72-ED26-C203-7D00-7B6117D2044F}"/>
                    </a:ext>
                  </a:extLst>
                </p:cNvPr>
                <p:cNvSpPr/>
                <p:nvPr/>
              </p:nvSpPr>
              <p:spPr>
                <a:xfrm>
                  <a:off x="5364088"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52" name="二等辺三角形 51">
                  <a:extLst>
                    <a:ext uri="{FF2B5EF4-FFF2-40B4-BE49-F238E27FC236}">
                      <a16:creationId xmlns:a16="http://schemas.microsoft.com/office/drawing/2014/main" id="{EA180988-59AD-C59D-C04B-AC8690E32713}"/>
                    </a:ext>
                  </a:extLst>
                </p:cNvPr>
                <p:cNvSpPr/>
                <p:nvPr/>
              </p:nvSpPr>
              <p:spPr>
                <a:xfrm>
                  <a:off x="5517361" y="2004569"/>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53" name="二等辺三角形 52">
                  <a:extLst>
                    <a:ext uri="{FF2B5EF4-FFF2-40B4-BE49-F238E27FC236}">
                      <a16:creationId xmlns:a16="http://schemas.microsoft.com/office/drawing/2014/main" id="{2BB6B0DA-AC3C-7A46-8775-BFC1359283DD}"/>
                    </a:ext>
                  </a:extLst>
                </p:cNvPr>
                <p:cNvSpPr/>
                <p:nvPr/>
              </p:nvSpPr>
              <p:spPr>
                <a:xfrm>
                  <a:off x="5201510"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54" name="二等辺三角形 53">
                  <a:extLst>
                    <a:ext uri="{FF2B5EF4-FFF2-40B4-BE49-F238E27FC236}">
                      <a16:creationId xmlns:a16="http://schemas.microsoft.com/office/drawing/2014/main" id="{C4258C53-ADF8-B8FA-0DFB-06C620DEC2AA}"/>
                    </a:ext>
                  </a:extLst>
                </p:cNvPr>
                <p:cNvSpPr/>
                <p:nvPr/>
              </p:nvSpPr>
              <p:spPr>
                <a:xfrm>
                  <a:off x="5369063"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55" name="二等辺三角形 54">
                  <a:extLst>
                    <a:ext uri="{FF2B5EF4-FFF2-40B4-BE49-F238E27FC236}">
                      <a16:creationId xmlns:a16="http://schemas.microsoft.com/office/drawing/2014/main" id="{150956F8-D76D-6C7E-12B2-F9A6F8781C13}"/>
                    </a:ext>
                  </a:extLst>
                </p:cNvPr>
                <p:cNvSpPr/>
                <p:nvPr/>
              </p:nvSpPr>
              <p:spPr>
                <a:xfrm>
                  <a:off x="5522336" y="218269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56" name="二等辺三角形 55">
                  <a:extLst>
                    <a:ext uri="{FF2B5EF4-FFF2-40B4-BE49-F238E27FC236}">
                      <a16:creationId xmlns:a16="http://schemas.microsoft.com/office/drawing/2014/main" id="{76AB55CA-92D2-8FF2-61C0-C17CCDBCFC20}"/>
                    </a:ext>
                  </a:extLst>
                </p:cNvPr>
                <p:cNvSpPr/>
                <p:nvPr/>
              </p:nvSpPr>
              <p:spPr>
                <a:xfrm>
                  <a:off x="5200941"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57" name="二等辺三角形 56">
                  <a:extLst>
                    <a:ext uri="{FF2B5EF4-FFF2-40B4-BE49-F238E27FC236}">
                      <a16:creationId xmlns:a16="http://schemas.microsoft.com/office/drawing/2014/main" id="{6C9A5C0A-B82A-150D-6A95-ED8D1F042ABC}"/>
                    </a:ext>
                  </a:extLst>
                </p:cNvPr>
                <p:cNvSpPr/>
                <p:nvPr/>
              </p:nvSpPr>
              <p:spPr>
                <a:xfrm>
                  <a:off x="5368494"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58" name="二等辺三角形 57">
                  <a:extLst>
                    <a:ext uri="{FF2B5EF4-FFF2-40B4-BE49-F238E27FC236}">
                      <a16:creationId xmlns:a16="http://schemas.microsoft.com/office/drawing/2014/main" id="{B2FBB70E-6941-02AE-D6FB-E3BD6E924EFC}"/>
                    </a:ext>
                  </a:extLst>
                </p:cNvPr>
                <p:cNvSpPr/>
                <p:nvPr/>
              </p:nvSpPr>
              <p:spPr>
                <a:xfrm>
                  <a:off x="5521767" y="236584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59" name="二等辺三角形 58">
                  <a:extLst>
                    <a:ext uri="{FF2B5EF4-FFF2-40B4-BE49-F238E27FC236}">
                      <a16:creationId xmlns:a16="http://schemas.microsoft.com/office/drawing/2014/main" id="{A8C0FAC6-0AC5-7DF2-590A-40A0A4875291}"/>
                    </a:ext>
                  </a:extLst>
                </p:cNvPr>
                <p:cNvSpPr/>
                <p:nvPr/>
              </p:nvSpPr>
              <p:spPr>
                <a:xfrm>
                  <a:off x="5205916"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60" name="二等辺三角形 59">
                  <a:extLst>
                    <a:ext uri="{FF2B5EF4-FFF2-40B4-BE49-F238E27FC236}">
                      <a16:creationId xmlns:a16="http://schemas.microsoft.com/office/drawing/2014/main" id="{B6A4CEFB-F47D-6682-933C-5BC23307F097}"/>
                    </a:ext>
                  </a:extLst>
                </p:cNvPr>
                <p:cNvSpPr/>
                <p:nvPr/>
              </p:nvSpPr>
              <p:spPr>
                <a:xfrm>
                  <a:off x="5373469"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62" name="二等辺三角形 61">
                  <a:extLst>
                    <a:ext uri="{FF2B5EF4-FFF2-40B4-BE49-F238E27FC236}">
                      <a16:creationId xmlns:a16="http://schemas.microsoft.com/office/drawing/2014/main" id="{6628D760-C7FB-1702-63A8-5DD40D52E454}"/>
                    </a:ext>
                  </a:extLst>
                </p:cNvPr>
                <p:cNvSpPr/>
                <p:nvPr/>
              </p:nvSpPr>
              <p:spPr>
                <a:xfrm>
                  <a:off x="5526742" y="254396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grpSp>
        </p:grpSp>
        <p:sp>
          <p:nvSpPr>
            <p:cNvPr id="78" name="正方形/長方形 77">
              <a:extLst>
                <a:ext uri="{FF2B5EF4-FFF2-40B4-BE49-F238E27FC236}">
                  <a16:creationId xmlns:a16="http://schemas.microsoft.com/office/drawing/2014/main" id="{207CF595-531B-AD05-0960-31D31FE3F6D0}"/>
                </a:ext>
              </a:extLst>
            </p:cNvPr>
            <p:cNvSpPr/>
            <p:nvPr/>
          </p:nvSpPr>
          <p:spPr>
            <a:xfrm>
              <a:off x="11231114" y="3312278"/>
              <a:ext cx="816481" cy="1936808"/>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79" name="正方形/長方形 78">
              <a:extLst>
                <a:ext uri="{FF2B5EF4-FFF2-40B4-BE49-F238E27FC236}">
                  <a16:creationId xmlns:a16="http://schemas.microsoft.com/office/drawing/2014/main" id="{3F35B4DD-1C19-0D5A-3ED1-9FD5E6413602}"/>
                </a:ext>
              </a:extLst>
            </p:cNvPr>
            <p:cNvSpPr/>
            <p:nvPr/>
          </p:nvSpPr>
          <p:spPr>
            <a:xfrm>
              <a:off x="11176564" y="3771982"/>
              <a:ext cx="913445" cy="630970"/>
            </a:xfrm>
            <a:prstGeom prst="rect">
              <a:avLst/>
            </a:prstGeom>
          </p:spPr>
          <p:txBody>
            <a:bodyPr wrap="square" lIns="137187" tIns="68594" rIns="137187" bIns="6859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solidFill>
                  <a:effectLst/>
                  <a:uLnTx/>
                  <a:uFillTx/>
                  <a:latin typeface="Calibri"/>
                  <a:ea typeface="ＭＳ Ｐゴシック" pitchFamily="50" charset="-128"/>
                  <a:cs typeface="+mn-cs"/>
                </a:rPr>
                <a:t>VX link</a:t>
              </a:r>
              <a:endParaRPr kumimoji="1" lang="en-US" altLang="ja-JP" sz="1400" b="0" i="0" u="none" strike="noStrike" kern="1200" cap="none" spc="0" normalizeH="0" baseline="0" noProof="0" dirty="0">
                <a:ln>
                  <a:noFill/>
                </a:ln>
                <a:solidFill>
                  <a:srgbClr val="FFFFFF"/>
                </a:solidFill>
                <a:effectLst/>
                <a:uLnTx/>
                <a:uFillTx/>
                <a:latin typeface="Calibri"/>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rgbClr val="FFFFFF"/>
                  </a:solidFill>
                  <a:effectLst/>
                  <a:uLnTx/>
                  <a:uFillTx/>
                  <a:latin typeface="Calibri"/>
                  <a:ea typeface="ＭＳ Ｐゴシック" pitchFamily="50" charset="-128"/>
                  <a:cs typeface="+mn-cs"/>
                </a:rPr>
                <a:t>(NW 1)</a:t>
              </a: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itchFamily="50" charset="-128"/>
                <a:cs typeface="+mn-cs"/>
              </a:endParaRPr>
            </a:p>
          </p:txBody>
        </p:sp>
        <p:sp>
          <p:nvSpPr>
            <p:cNvPr id="80" name="正方形/長方形 79">
              <a:extLst>
                <a:ext uri="{FF2B5EF4-FFF2-40B4-BE49-F238E27FC236}">
                  <a16:creationId xmlns:a16="http://schemas.microsoft.com/office/drawing/2014/main" id="{6BC8DE9E-04FF-F4E2-BC8C-E78BE6E6CA97}"/>
                </a:ext>
              </a:extLst>
            </p:cNvPr>
            <p:cNvSpPr/>
            <p:nvPr/>
          </p:nvSpPr>
          <p:spPr>
            <a:xfrm>
              <a:off x="8638238" y="2180647"/>
              <a:ext cx="2178899" cy="1487402"/>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en-US" altLang="ja-JP" sz="1400" b="1" i="0" u="none" strike="noStrike" kern="0" cap="none" spc="0" normalizeH="0" baseline="0" noProof="0" dirty="0">
                <a:ln>
                  <a:noFill/>
                </a:ln>
                <a:solidFill>
                  <a:srgbClr val="8064A2"/>
                </a:solidFill>
                <a:effectLst/>
                <a:uLnTx/>
                <a:uFillTx/>
                <a:latin typeface="Calibri"/>
                <a:ea typeface="ＭＳ Ｐゴシック"/>
                <a:cs typeface="+mn-cs"/>
              </a:endParaRPr>
            </a:p>
          </p:txBody>
        </p:sp>
        <p:sp>
          <p:nvSpPr>
            <p:cNvPr id="81" name="フリーフォーム 142">
              <a:extLst>
                <a:ext uri="{FF2B5EF4-FFF2-40B4-BE49-F238E27FC236}">
                  <a16:creationId xmlns:a16="http://schemas.microsoft.com/office/drawing/2014/main" id="{0E52AFB4-7230-1D22-3460-7B988156D117}"/>
                </a:ext>
              </a:extLst>
            </p:cNvPr>
            <p:cNvSpPr/>
            <p:nvPr/>
          </p:nvSpPr>
          <p:spPr>
            <a:xfrm>
              <a:off x="8502160" y="2762640"/>
              <a:ext cx="769838" cy="772593"/>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381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82" name="フリーフォーム 142">
              <a:extLst>
                <a:ext uri="{FF2B5EF4-FFF2-40B4-BE49-F238E27FC236}">
                  <a16:creationId xmlns:a16="http://schemas.microsoft.com/office/drawing/2014/main" id="{5CAADFAB-B9BB-8BE5-FE3B-575E51A7C8CD}"/>
                </a:ext>
              </a:extLst>
            </p:cNvPr>
            <p:cNvSpPr/>
            <p:nvPr/>
          </p:nvSpPr>
          <p:spPr>
            <a:xfrm>
              <a:off x="8502159" y="2824762"/>
              <a:ext cx="697137" cy="703431"/>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381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83" name="フリーフォーム 142">
              <a:extLst>
                <a:ext uri="{FF2B5EF4-FFF2-40B4-BE49-F238E27FC236}">
                  <a16:creationId xmlns:a16="http://schemas.microsoft.com/office/drawing/2014/main" id="{4D616325-2367-4478-DF6A-7BC1C9F43618}"/>
                </a:ext>
              </a:extLst>
            </p:cNvPr>
            <p:cNvSpPr/>
            <p:nvPr/>
          </p:nvSpPr>
          <p:spPr>
            <a:xfrm>
              <a:off x="8502157" y="2882452"/>
              <a:ext cx="624147" cy="645741"/>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381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84" name="フリーフォーム 142">
              <a:extLst>
                <a:ext uri="{FF2B5EF4-FFF2-40B4-BE49-F238E27FC236}">
                  <a16:creationId xmlns:a16="http://schemas.microsoft.com/office/drawing/2014/main" id="{E520624E-E083-8FB9-68A1-9996D95CB5AD}"/>
                </a:ext>
              </a:extLst>
            </p:cNvPr>
            <p:cNvSpPr/>
            <p:nvPr/>
          </p:nvSpPr>
          <p:spPr>
            <a:xfrm>
              <a:off x="8502156" y="2954745"/>
              <a:ext cx="554894" cy="57344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381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85" name="フリーフォーム 142">
              <a:extLst>
                <a:ext uri="{FF2B5EF4-FFF2-40B4-BE49-F238E27FC236}">
                  <a16:creationId xmlns:a16="http://schemas.microsoft.com/office/drawing/2014/main" id="{D6D867E8-4A81-AB7F-198A-72B221F8205B}"/>
                </a:ext>
              </a:extLst>
            </p:cNvPr>
            <p:cNvSpPr/>
            <p:nvPr/>
          </p:nvSpPr>
          <p:spPr>
            <a:xfrm>
              <a:off x="8502155" y="3016866"/>
              <a:ext cx="482192" cy="511327"/>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381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86" name="フリーフォーム 142">
              <a:extLst>
                <a:ext uri="{FF2B5EF4-FFF2-40B4-BE49-F238E27FC236}">
                  <a16:creationId xmlns:a16="http://schemas.microsoft.com/office/drawing/2014/main" id="{7C7F8D26-C42B-AC5D-9009-3E2E3F972693}"/>
                </a:ext>
              </a:extLst>
            </p:cNvPr>
            <p:cNvSpPr/>
            <p:nvPr/>
          </p:nvSpPr>
          <p:spPr>
            <a:xfrm>
              <a:off x="8502154" y="3074556"/>
              <a:ext cx="409202" cy="453637"/>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87" name="フリーフォーム: 図形 86">
              <a:extLst>
                <a:ext uri="{FF2B5EF4-FFF2-40B4-BE49-F238E27FC236}">
                  <a16:creationId xmlns:a16="http://schemas.microsoft.com/office/drawing/2014/main" id="{58741F48-A761-CA9D-0B33-9E4F1EC22AA6}"/>
                </a:ext>
              </a:extLst>
            </p:cNvPr>
            <p:cNvSpPr/>
            <p:nvPr/>
          </p:nvSpPr>
          <p:spPr>
            <a:xfrm flipV="1">
              <a:off x="9642045" y="3211140"/>
              <a:ext cx="1239648" cy="21328"/>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1270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8" name="フリーフォーム 142">
              <a:extLst>
                <a:ext uri="{FF2B5EF4-FFF2-40B4-BE49-F238E27FC236}">
                  <a16:creationId xmlns:a16="http://schemas.microsoft.com/office/drawing/2014/main" id="{81AE569F-995D-2E3E-870B-4349224536AB}"/>
                </a:ext>
              </a:extLst>
            </p:cNvPr>
            <p:cNvSpPr/>
            <p:nvPr/>
          </p:nvSpPr>
          <p:spPr>
            <a:xfrm>
              <a:off x="8507934" y="2704950"/>
              <a:ext cx="837056" cy="830283"/>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381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89" name="フリーフォーム: 図形 88">
              <a:extLst>
                <a:ext uri="{FF2B5EF4-FFF2-40B4-BE49-F238E27FC236}">
                  <a16:creationId xmlns:a16="http://schemas.microsoft.com/office/drawing/2014/main" id="{7E572573-5342-23A2-FEFE-B31C1C60B267}"/>
                </a:ext>
              </a:extLst>
            </p:cNvPr>
            <p:cNvSpPr/>
            <p:nvPr/>
          </p:nvSpPr>
          <p:spPr>
            <a:xfrm>
              <a:off x="8786800" y="3444492"/>
              <a:ext cx="3312472" cy="37784"/>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127000">
              <a:solidFill>
                <a:srgbClr val="934BC9">
                  <a:alpha val="50000"/>
                </a:srgb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0" name="正方形/長方形 89">
              <a:extLst>
                <a:ext uri="{FF2B5EF4-FFF2-40B4-BE49-F238E27FC236}">
                  <a16:creationId xmlns:a16="http://schemas.microsoft.com/office/drawing/2014/main" id="{C83AEABD-55AE-B073-8C46-7CFF9F547F20}"/>
                </a:ext>
              </a:extLst>
            </p:cNvPr>
            <p:cNvSpPr/>
            <p:nvPr/>
          </p:nvSpPr>
          <p:spPr>
            <a:xfrm>
              <a:off x="10509525" y="3418384"/>
              <a:ext cx="1166739" cy="307805"/>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a:cs typeface="+mn-cs"/>
                </a:rPr>
                <a:t>VX link out 8ch</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91" name="正方形/長方形 90">
              <a:extLst>
                <a:ext uri="{FF2B5EF4-FFF2-40B4-BE49-F238E27FC236}">
                  <a16:creationId xmlns:a16="http://schemas.microsoft.com/office/drawing/2014/main" id="{DD68D5CF-7913-2082-4FBF-ED14696CED49}"/>
                </a:ext>
              </a:extLst>
            </p:cNvPr>
            <p:cNvSpPr/>
            <p:nvPr/>
          </p:nvSpPr>
          <p:spPr>
            <a:xfrm>
              <a:off x="7723343" y="1973403"/>
              <a:ext cx="1059319" cy="307805"/>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a:cs typeface="+mn-cs"/>
                </a:rPr>
                <a:t>AUDIO IN 8ch</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a:cs typeface="+mn-cs"/>
              </a:endParaRPr>
            </a:p>
          </p:txBody>
        </p:sp>
        <p:grpSp>
          <p:nvGrpSpPr>
            <p:cNvPr id="92" name="グループ化 91">
              <a:extLst>
                <a:ext uri="{FF2B5EF4-FFF2-40B4-BE49-F238E27FC236}">
                  <a16:creationId xmlns:a16="http://schemas.microsoft.com/office/drawing/2014/main" id="{C961CFCC-8298-56B7-AEE1-823F70AD71F6}"/>
                </a:ext>
              </a:extLst>
            </p:cNvPr>
            <p:cNvGrpSpPr/>
            <p:nvPr/>
          </p:nvGrpSpPr>
          <p:grpSpPr>
            <a:xfrm>
              <a:off x="8507935" y="2207692"/>
              <a:ext cx="1788329" cy="1331113"/>
              <a:chOff x="3378159" y="2849265"/>
              <a:chExt cx="2618292" cy="2829370"/>
            </a:xfrm>
          </p:grpSpPr>
          <p:grpSp>
            <p:nvGrpSpPr>
              <p:cNvPr id="93" name="グループ化 92">
                <a:extLst>
                  <a:ext uri="{FF2B5EF4-FFF2-40B4-BE49-F238E27FC236}">
                    <a16:creationId xmlns:a16="http://schemas.microsoft.com/office/drawing/2014/main" id="{95D3F58A-48EC-0D29-FDEF-6196FD61B631}"/>
                  </a:ext>
                </a:extLst>
              </p:cNvPr>
              <p:cNvGrpSpPr/>
              <p:nvPr/>
            </p:nvGrpSpPr>
            <p:grpSpPr>
              <a:xfrm>
                <a:off x="3397103" y="2849265"/>
                <a:ext cx="2599348" cy="2829368"/>
                <a:chOff x="1676396" y="2878427"/>
                <a:chExt cx="1732698" cy="1623509"/>
              </a:xfrm>
            </p:grpSpPr>
            <p:sp>
              <p:nvSpPr>
                <p:cNvPr id="102" name="フリーフォーム 2">
                  <a:extLst>
                    <a:ext uri="{FF2B5EF4-FFF2-40B4-BE49-F238E27FC236}">
                      <a16:creationId xmlns:a16="http://schemas.microsoft.com/office/drawing/2014/main" id="{6B7D2816-4633-E8AA-A052-BFB57A20F8D4}"/>
                    </a:ext>
                  </a:extLst>
                </p:cNvPr>
                <p:cNvSpPr/>
                <p:nvPr/>
              </p:nvSpPr>
              <p:spPr>
                <a:xfrm>
                  <a:off x="1682380" y="2878427"/>
                  <a:ext cx="1726714" cy="161754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3" name="フリーフォーム 99">
                  <a:extLst>
                    <a:ext uri="{FF2B5EF4-FFF2-40B4-BE49-F238E27FC236}">
                      <a16:creationId xmlns:a16="http://schemas.microsoft.com/office/drawing/2014/main" id="{7CB332F7-48B0-680A-38B6-C8CFA4CC18D0}"/>
                    </a:ext>
                  </a:extLst>
                </p:cNvPr>
                <p:cNvSpPr/>
                <p:nvPr/>
              </p:nvSpPr>
              <p:spPr>
                <a:xfrm>
                  <a:off x="1676396" y="2951106"/>
                  <a:ext cx="1650919" cy="1550830"/>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nvGrpSpPr>
              <p:cNvPr id="94" name="グループ化 93">
                <a:extLst>
                  <a:ext uri="{FF2B5EF4-FFF2-40B4-BE49-F238E27FC236}">
                    <a16:creationId xmlns:a16="http://schemas.microsoft.com/office/drawing/2014/main" id="{3B3477D9-FE29-5454-E876-00F6AE5B4ABA}"/>
                  </a:ext>
                </a:extLst>
              </p:cNvPr>
              <p:cNvGrpSpPr/>
              <p:nvPr/>
            </p:nvGrpSpPr>
            <p:grpSpPr>
              <a:xfrm>
                <a:off x="3397104" y="3102096"/>
                <a:ext cx="2349974" cy="2576539"/>
                <a:chOff x="1687754" y="3046911"/>
                <a:chExt cx="1555111" cy="1679725"/>
              </a:xfrm>
            </p:grpSpPr>
            <p:sp>
              <p:nvSpPr>
                <p:cNvPr id="98" name="フリーフォーム 137">
                  <a:extLst>
                    <a:ext uri="{FF2B5EF4-FFF2-40B4-BE49-F238E27FC236}">
                      <a16:creationId xmlns:a16="http://schemas.microsoft.com/office/drawing/2014/main" id="{44998400-E15B-C314-F32A-8724B141D961}"/>
                    </a:ext>
                  </a:extLst>
                </p:cNvPr>
                <p:cNvSpPr/>
                <p:nvPr/>
              </p:nvSpPr>
              <p:spPr>
                <a:xfrm>
                  <a:off x="1693694" y="3046911"/>
                  <a:ext cx="1549171" cy="167294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9" name="フリーフォーム 138">
                  <a:extLst>
                    <a:ext uri="{FF2B5EF4-FFF2-40B4-BE49-F238E27FC236}">
                      <a16:creationId xmlns:a16="http://schemas.microsoft.com/office/drawing/2014/main" id="{01993DA7-678C-5050-3215-7ACAB66522C6}"/>
                    </a:ext>
                  </a:extLst>
                </p:cNvPr>
                <p:cNvSpPr/>
                <p:nvPr/>
              </p:nvSpPr>
              <p:spPr>
                <a:xfrm>
                  <a:off x="1693694" y="3119589"/>
                  <a:ext cx="1485082" cy="1600270"/>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0" name="フリーフォーム 139">
                  <a:extLst>
                    <a:ext uri="{FF2B5EF4-FFF2-40B4-BE49-F238E27FC236}">
                      <a16:creationId xmlns:a16="http://schemas.microsoft.com/office/drawing/2014/main" id="{0D92FB91-5C4F-650B-C6A5-20C79D8C1FF8}"/>
                    </a:ext>
                  </a:extLst>
                </p:cNvPr>
                <p:cNvSpPr/>
                <p:nvPr/>
              </p:nvSpPr>
              <p:spPr>
                <a:xfrm>
                  <a:off x="1693694" y="3185171"/>
                  <a:ext cx="1411255" cy="153468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1" name="フリーフォーム 140">
                  <a:extLst>
                    <a:ext uri="{FF2B5EF4-FFF2-40B4-BE49-F238E27FC236}">
                      <a16:creationId xmlns:a16="http://schemas.microsoft.com/office/drawing/2014/main" id="{003E9DD9-D0BC-D33B-0E24-76C88E614AA9}"/>
                    </a:ext>
                  </a:extLst>
                </p:cNvPr>
                <p:cNvSpPr/>
                <p:nvPr/>
              </p:nvSpPr>
              <p:spPr>
                <a:xfrm>
                  <a:off x="1687754" y="3257851"/>
                  <a:ext cx="1353105" cy="146878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nvGrpSpPr>
              <p:cNvPr id="95" name="グループ化 94">
                <a:extLst>
                  <a:ext uri="{FF2B5EF4-FFF2-40B4-BE49-F238E27FC236}">
                    <a16:creationId xmlns:a16="http://schemas.microsoft.com/office/drawing/2014/main" id="{20C45093-0C34-C66B-1B32-E6D88996D957}"/>
                  </a:ext>
                </a:extLst>
              </p:cNvPr>
              <p:cNvGrpSpPr/>
              <p:nvPr/>
            </p:nvGrpSpPr>
            <p:grpSpPr>
              <a:xfrm>
                <a:off x="3378159" y="3558673"/>
                <a:ext cx="1940979" cy="2109570"/>
                <a:chOff x="1543076" y="3351168"/>
                <a:chExt cx="1404362" cy="1405800"/>
              </a:xfrm>
            </p:grpSpPr>
            <p:sp>
              <p:nvSpPr>
                <p:cNvPr id="96" name="フリーフォーム 142">
                  <a:extLst>
                    <a:ext uri="{FF2B5EF4-FFF2-40B4-BE49-F238E27FC236}">
                      <a16:creationId xmlns:a16="http://schemas.microsoft.com/office/drawing/2014/main" id="{6BBBCDEC-5039-D5D2-EE7E-35AA5954A4E2}"/>
                    </a:ext>
                  </a:extLst>
                </p:cNvPr>
                <p:cNvSpPr/>
                <p:nvPr/>
              </p:nvSpPr>
              <p:spPr>
                <a:xfrm>
                  <a:off x="1543076" y="3351168"/>
                  <a:ext cx="1404362" cy="1405799"/>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7" name="フリーフォーム 143">
                  <a:extLst>
                    <a:ext uri="{FF2B5EF4-FFF2-40B4-BE49-F238E27FC236}">
                      <a16:creationId xmlns:a16="http://schemas.microsoft.com/office/drawing/2014/main" id="{A929E404-4AA8-1048-4516-69B025C10D0C}"/>
                    </a:ext>
                  </a:extLst>
                </p:cNvPr>
                <p:cNvSpPr/>
                <p:nvPr/>
              </p:nvSpPr>
              <p:spPr>
                <a:xfrm>
                  <a:off x="1549659" y="3441309"/>
                  <a:ext cx="1319508" cy="1315659"/>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sp>
          <p:nvSpPr>
            <p:cNvPr id="104" name="角丸四角形 60">
              <a:extLst>
                <a:ext uri="{FF2B5EF4-FFF2-40B4-BE49-F238E27FC236}">
                  <a16:creationId xmlns:a16="http://schemas.microsoft.com/office/drawing/2014/main" id="{4570111A-7EBC-41BF-B645-F5D035100B62}"/>
                </a:ext>
              </a:extLst>
            </p:cNvPr>
            <p:cNvSpPr/>
            <p:nvPr/>
          </p:nvSpPr>
          <p:spPr>
            <a:xfrm>
              <a:off x="9685826" y="2634871"/>
              <a:ext cx="658423" cy="131475"/>
            </a:xfrm>
            <a:prstGeom prst="roundRect">
              <a:avLst/>
            </a:prstGeom>
            <a:solidFill>
              <a:srgbClr val="00B0F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MIX</a:t>
              </a: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05" name="正方形/長方形 104">
              <a:extLst>
                <a:ext uri="{FF2B5EF4-FFF2-40B4-BE49-F238E27FC236}">
                  <a16:creationId xmlns:a16="http://schemas.microsoft.com/office/drawing/2014/main" id="{85F896B5-CCED-B431-3203-5B98311D409F}"/>
                </a:ext>
              </a:extLst>
            </p:cNvPr>
            <p:cNvSpPr/>
            <p:nvPr/>
          </p:nvSpPr>
          <p:spPr>
            <a:xfrm>
              <a:off x="9983593" y="1936021"/>
              <a:ext cx="1456516" cy="307805"/>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dirty="0">
                  <a:ln>
                    <a:noFill/>
                  </a:ln>
                  <a:solidFill>
                    <a:srgbClr val="BA8CDC"/>
                  </a:solidFill>
                  <a:effectLst/>
                  <a:uLnTx/>
                  <a:uFillTx/>
                  <a:latin typeface="Calibri"/>
                  <a:ea typeface="ＭＳ Ｐゴシック"/>
                  <a:cs typeface="+mn-cs"/>
                </a:rPr>
                <a:t>VX-3000PM(1)</a:t>
              </a:r>
              <a:endParaRPr kumimoji="1" lang="ja-JP" altLang="en-US" sz="1100" b="1" i="0" u="none" strike="noStrike" kern="1200" cap="none" spc="0" normalizeH="0" baseline="0" noProof="0" dirty="0">
                <a:ln>
                  <a:noFill/>
                </a:ln>
                <a:solidFill>
                  <a:srgbClr val="BA8CDC"/>
                </a:solidFill>
                <a:effectLst/>
                <a:uLnTx/>
                <a:uFillTx/>
                <a:latin typeface="Calibri"/>
                <a:ea typeface="ＭＳ Ｐゴシック"/>
                <a:cs typeface="+mn-cs"/>
              </a:endParaRPr>
            </a:p>
          </p:txBody>
        </p:sp>
        <p:sp>
          <p:nvSpPr>
            <p:cNvPr id="106" name="角丸四角形 164">
              <a:extLst>
                <a:ext uri="{FF2B5EF4-FFF2-40B4-BE49-F238E27FC236}">
                  <a16:creationId xmlns:a16="http://schemas.microsoft.com/office/drawing/2014/main" id="{AE5296B3-9B97-03A6-E182-BA3A0B5EF19D}"/>
                </a:ext>
              </a:extLst>
            </p:cNvPr>
            <p:cNvSpPr/>
            <p:nvPr/>
          </p:nvSpPr>
          <p:spPr>
            <a:xfrm>
              <a:off x="8758485" y="3121061"/>
              <a:ext cx="1816224" cy="457565"/>
            </a:xfrm>
            <a:prstGeom prst="roundRect">
              <a:avLst>
                <a:gd name="adj" fmla="val 6795"/>
              </a:avLst>
            </a:prstGeom>
            <a:gradFill flip="none" rotWithShape="1">
              <a:gsLst>
                <a:gs pos="82000">
                  <a:srgbClr val="002060">
                    <a:alpha val="14000"/>
                  </a:srgbClr>
                </a:gs>
                <a:gs pos="100000">
                  <a:srgbClr val="002060"/>
                </a:gs>
              </a:gsLst>
              <a:path path="rect">
                <a:fillToRect l="50000" t="50000" r="50000" b="50000"/>
              </a:path>
              <a:tileRect/>
            </a:gradFill>
            <a:ln/>
          </p:spPr>
          <p:style>
            <a:lnRef idx="0">
              <a:schemeClr val="accent5"/>
            </a:lnRef>
            <a:fillRef idx="3">
              <a:schemeClr val="accent5"/>
            </a:fillRef>
            <a:effectRef idx="3">
              <a:schemeClr val="accent5"/>
            </a:effectRef>
            <a:fontRef idx="minor">
              <a:schemeClr val="lt1"/>
            </a:fontRef>
          </p:style>
          <p:txBody>
            <a:bodyPr lIns="137187" tIns="68594" rIns="137187" bIns="68594"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800" b="1" i="0" u="none" strike="noStrike" kern="0" cap="none" spc="0" normalizeH="0" baseline="0" noProof="0" dirty="0">
                  <a:ln>
                    <a:noFill/>
                  </a:ln>
                  <a:solidFill>
                    <a:srgbClr val="002060"/>
                  </a:solidFill>
                  <a:effectLst/>
                  <a:uLnTx/>
                  <a:uFillTx/>
                  <a:latin typeface="Calibri"/>
                  <a:ea typeface="ＭＳ Ｐゴシック"/>
                  <a:cs typeface="+mn-cs"/>
                </a:rPr>
                <a:t>Matrix</a:t>
              </a:r>
            </a:p>
          </p:txBody>
        </p:sp>
        <p:sp>
          <p:nvSpPr>
            <p:cNvPr id="107" name="角丸四角形 71">
              <a:extLst>
                <a:ext uri="{FF2B5EF4-FFF2-40B4-BE49-F238E27FC236}">
                  <a16:creationId xmlns:a16="http://schemas.microsoft.com/office/drawing/2014/main" id="{FF1EEE76-CE1D-42E2-DC5A-51A656A37163}"/>
                </a:ext>
              </a:extLst>
            </p:cNvPr>
            <p:cNvSpPr/>
            <p:nvPr/>
          </p:nvSpPr>
          <p:spPr>
            <a:xfrm>
              <a:off x="8837040" y="2172308"/>
              <a:ext cx="343705" cy="470590"/>
            </a:xfrm>
            <a:prstGeom prst="roundRect">
              <a:avLst>
                <a:gd name="adj" fmla="val 12537"/>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1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VOX</a:t>
              </a:r>
            </a:p>
          </p:txBody>
        </p:sp>
        <p:sp>
          <p:nvSpPr>
            <p:cNvPr id="108" name="正方形/長方形 107">
              <a:extLst>
                <a:ext uri="{FF2B5EF4-FFF2-40B4-BE49-F238E27FC236}">
                  <a16:creationId xmlns:a16="http://schemas.microsoft.com/office/drawing/2014/main" id="{7E1C5915-E39F-BC38-2D25-DAFFCFFA4074}"/>
                </a:ext>
              </a:extLst>
            </p:cNvPr>
            <p:cNvSpPr/>
            <p:nvPr/>
          </p:nvSpPr>
          <p:spPr>
            <a:xfrm>
              <a:off x="10531613" y="3029917"/>
              <a:ext cx="1239648" cy="307805"/>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a:cs typeface="+mn-cs"/>
                </a:rPr>
                <a:t>Unicast out 7ch</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09" name="角丸四角形 71">
              <a:extLst>
                <a:ext uri="{FF2B5EF4-FFF2-40B4-BE49-F238E27FC236}">
                  <a16:creationId xmlns:a16="http://schemas.microsoft.com/office/drawing/2014/main" id="{8744D68E-5E1E-526E-0640-A9B3F461BF42}"/>
                </a:ext>
              </a:extLst>
            </p:cNvPr>
            <p:cNvSpPr/>
            <p:nvPr/>
          </p:nvSpPr>
          <p:spPr>
            <a:xfrm>
              <a:off x="8573681" y="2175759"/>
              <a:ext cx="195643" cy="470590"/>
            </a:xfrm>
            <a:prstGeom prst="roundRect">
              <a:avLst>
                <a:gd name="adj" fmla="val 12537"/>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1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VR</a:t>
              </a:r>
            </a:p>
          </p:txBody>
        </p:sp>
        <p:sp>
          <p:nvSpPr>
            <p:cNvPr id="110" name="正方形/長方形 109">
              <a:extLst>
                <a:ext uri="{FF2B5EF4-FFF2-40B4-BE49-F238E27FC236}">
                  <a16:creationId xmlns:a16="http://schemas.microsoft.com/office/drawing/2014/main" id="{62C28F0D-7326-D6FD-F993-4B4E083DFBD9}"/>
                </a:ext>
              </a:extLst>
            </p:cNvPr>
            <p:cNvSpPr/>
            <p:nvPr/>
          </p:nvSpPr>
          <p:spPr>
            <a:xfrm>
              <a:off x="7578874" y="2693444"/>
              <a:ext cx="1220121" cy="307805"/>
            </a:xfrm>
            <a:prstGeom prst="rect">
              <a:avLst/>
            </a:prstGeom>
          </p:spPr>
          <p:txBody>
            <a:bodyPr wrap="square" lIns="137187" tIns="68594" rIns="137187" bIns="68594">
              <a:spAutoFit/>
            </a:bodyPr>
            <a:lstStyle/>
            <a:p>
              <a:pPr marL="0" marR="0" lvl="0" indent="0" algn="r" defTabSz="768288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a:cs typeface="+mn-cs"/>
                </a:rPr>
                <a:t>Unicast in 7ch</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11" name="フリーフォーム: 図形 110">
              <a:extLst>
                <a:ext uri="{FF2B5EF4-FFF2-40B4-BE49-F238E27FC236}">
                  <a16:creationId xmlns:a16="http://schemas.microsoft.com/office/drawing/2014/main" id="{1E28F336-24AF-98B7-E006-177FF51E5664}"/>
                </a:ext>
              </a:extLst>
            </p:cNvPr>
            <p:cNvSpPr/>
            <p:nvPr/>
          </p:nvSpPr>
          <p:spPr>
            <a:xfrm>
              <a:off x="8911355" y="3473116"/>
              <a:ext cx="3304707" cy="1483415"/>
            </a:xfrm>
            <a:custGeom>
              <a:avLst/>
              <a:gdLst>
                <a:gd name="connsiteX0" fmla="*/ 0 w 3400926"/>
                <a:gd name="connsiteY0" fmla="*/ 0 h 1556084"/>
                <a:gd name="connsiteX1" fmla="*/ 3144252 w 3400926"/>
                <a:gd name="connsiteY1" fmla="*/ 0 h 1556084"/>
                <a:gd name="connsiteX2" fmla="*/ 3144252 w 3400926"/>
                <a:gd name="connsiteY2" fmla="*/ 1556084 h 1556084"/>
                <a:gd name="connsiteX3" fmla="*/ 3400926 w 3400926"/>
                <a:gd name="connsiteY3" fmla="*/ 1556084 h 1556084"/>
              </a:gdLst>
              <a:ahLst/>
              <a:cxnLst>
                <a:cxn ang="0">
                  <a:pos x="connsiteX0" y="connsiteY0"/>
                </a:cxn>
                <a:cxn ang="0">
                  <a:pos x="connsiteX1" y="connsiteY1"/>
                </a:cxn>
                <a:cxn ang="0">
                  <a:pos x="connsiteX2" y="connsiteY2"/>
                </a:cxn>
                <a:cxn ang="0">
                  <a:pos x="connsiteX3" y="connsiteY3"/>
                </a:cxn>
              </a:cxnLst>
              <a:rect l="l" t="t" r="r" b="b"/>
              <a:pathLst>
                <a:path w="3400926" h="1556084">
                  <a:moveTo>
                    <a:pt x="0" y="0"/>
                  </a:moveTo>
                  <a:lnTo>
                    <a:pt x="3144252" y="0"/>
                  </a:lnTo>
                  <a:lnTo>
                    <a:pt x="3144252" y="1556084"/>
                  </a:lnTo>
                  <a:lnTo>
                    <a:pt x="3400926" y="1556084"/>
                  </a:lnTo>
                </a:path>
              </a:pathLst>
            </a:custGeom>
            <a:noFill/>
            <a:ln w="50800">
              <a:solidFill>
                <a:schemeClr val="accent6">
                  <a:lumMod val="75000"/>
                </a:schemeClr>
              </a:solid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12" name="角丸四角形 28">
              <a:extLst>
                <a:ext uri="{FF2B5EF4-FFF2-40B4-BE49-F238E27FC236}">
                  <a16:creationId xmlns:a16="http://schemas.microsoft.com/office/drawing/2014/main" id="{12E8FCD5-53DE-A110-FF8F-632B0675D7A9}"/>
                </a:ext>
              </a:extLst>
            </p:cNvPr>
            <p:cNvSpPr/>
            <p:nvPr/>
          </p:nvSpPr>
          <p:spPr>
            <a:xfrm>
              <a:off x="12043370" y="5083348"/>
              <a:ext cx="360455" cy="249905"/>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Internal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EV</a:t>
              </a:r>
              <a:endParaRPr kumimoji="1" lang="ja-JP" altLang="en-US" sz="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13" name="正方形/長方形 112">
              <a:extLst>
                <a:ext uri="{FF2B5EF4-FFF2-40B4-BE49-F238E27FC236}">
                  <a16:creationId xmlns:a16="http://schemas.microsoft.com/office/drawing/2014/main" id="{3C2A6AA3-304C-3585-0E15-8F5770DFA2C8}"/>
                </a:ext>
              </a:extLst>
            </p:cNvPr>
            <p:cNvSpPr/>
            <p:nvPr/>
          </p:nvSpPr>
          <p:spPr>
            <a:xfrm>
              <a:off x="12331402" y="4365671"/>
              <a:ext cx="1312902" cy="353971"/>
            </a:xfrm>
            <a:prstGeom prst="rect">
              <a:avLst/>
            </a:prstGeom>
          </p:spPr>
          <p:txBody>
            <a:bodyPr wrap="square" lIns="137187" tIns="68594" rIns="137187" bIns="68594">
              <a:spAutoFit/>
            </a:bodyPr>
            <a:lstStyle/>
            <a:p>
              <a:pPr marL="0" marR="0" lvl="0" indent="0" algn="r" defTabSz="768288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BA8CDC"/>
                  </a:solidFill>
                  <a:effectLst/>
                  <a:uLnTx/>
                  <a:uFillTx/>
                  <a:latin typeface="Calibri"/>
                  <a:ea typeface="ＭＳ Ｐゴシック"/>
                  <a:cs typeface="+mn-cs"/>
                </a:rPr>
                <a:t>Frame(1)</a:t>
              </a:r>
              <a:endParaRPr kumimoji="1" lang="ja-JP" altLang="en-US" sz="1400" b="1" i="0" u="none" strike="noStrike" kern="1200" cap="none" spc="0" normalizeH="0" baseline="0" noProof="0" dirty="0">
                <a:ln>
                  <a:noFill/>
                </a:ln>
                <a:solidFill>
                  <a:srgbClr val="BA8CDC"/>
                </a:solidFill>
                <a:effectLst/>
                <a:uLnTx/>
                <a:uFillTx/>
                <a:latin typeface="Calibri"/>
                <a:ea typeface="ＭＳ Ｐゴシック"/>
                <a:cs typeface="+mn-cs"/>
              </a:endParaRPr>
            </a:p>
          </p:txBody>
        </p:sp>
      </p:grpSp>
      <p:sp>
        <p:nvSpPr>
          <p:cNvPr id="115" name="吹き出し: 四角形 114">
            <a:extLst>
              <a:ext uri="{FF2B5EF4-FFF2-40B4-BE49-F238E27FC236}">
                <a16:creationId xmlns:a16="http://schemas.microsoft.com/office/drawing/2014/main" id="{C8E2B4B2-8CE2-AE9F-6BD5-3497303D92FE}"/>
              </a:ext>
            </a:extLst>
          </p:cNvPr>
          <p:cNvSpPr/>
          <p:nvPr/>
        </p:nvSpPr>
        <p:spPr>
          <a:xfrm>
            <a:off x="3115790" y="2279098"/>
            <a:ext cx="2416280" cy="491968"/>
          </a:xfrm>
          <a:prstGeom prst="wedgeRectCallout">
            <a:avLst>
              <a:gd name="adj1" fmla="val -40309"/>
              <a:gd name="adj2" fmla="val 68778"/>
            </a:avLst>
          </a:prstGeom>
          <a:solidFill>
            <a:schemeClr val="accent6">
              <a:lumMod val="75000"/>
            </a:schemeClr>
          </a:solidFill>
          <a:ln w="50800">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PM(0) Audio In1 is configured for </a:t>
            </a:r>
            <a:r>
              <a:rPr kumimoji="1" lang="en-US" altLang="ja-JP" sz="14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unicast communication</a:t>
            </a:r>
            <a:endParaRPr kumimoji="1" lang="ja-JP" altLang="en-US" sz="14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16" name="吹き出し: 四角形 115">
            <a:extLst>
              <a:ext uri="{FF2B5EF4-FFF2-40B4-BE49-F238E27FC236}">
                <a16:creationId xmlns:a16="http://schemas.microsoft.com/office/drawing/2014/main" id="{9315391A-E99F-2A04-7324-562DAAAEF948}"/>
              </a:ext>
            </a:extLst>
          </p:cNvPr>
          <p:cNvSpPr/>
          <p:nvPr/>
        </p:nvSpPr>
        <p:spPr>
          <a:xfrm>
            <a:off x="11055208" y="1845437"/>
            <a:ext cx="2259711" cy="724510"/>
          </a:xfrm>
          <a:prstGeom prst="wedgeRectCallout">
            <a:avLst>
              <a:gd name="adj1" fmla="val -54143"/>
              <a:gd name="adj2" fmla="val 77408"/>
            </a:avLst>
          </a:prstGeom>
          <a:solidFill>
            <a:schemeClr val="accent6">
              <a:lumMod val="75000"/>
            </a:schemeClr>
          </a:solidFill>
          <a:ln w="50800">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The broadcast is sent to the frame on the NW1 side via PM(1) on the NW1 side.</a:t>
            </a: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17" name="吹き出し: 四角形 116">
            <a:extLst>
              <a:ext uri="{FF2B5EF4-FFF2-40B4-BE49-F238E27FC236}">
                <a16:creationId xmlns:a16="http://schemas.microsoft.com/office/drawing/2014/main" id="{C990B372-AA4F-13AA-A905-75F1165E3BC8}"/>
              </a:ext>
            </a:extLst>
          </p:cNvPr>
          <p:cNvSpPr/>
          <p:nvPr/>
        </p:nvSpPr>
        <p:spPr>
          <a:xfrm>
            <a:off x="11861699" y="2622850"/>
            <a:ext cx="1814970" cy="724510"/>
          </a:xfrm>
          <a:prstGeom prst="wedgeRectCallout">
            <a:avLst>
              <a:gd name="adj1" fmla="val -39896"/>
              <a:gd name="adj2" fmla="val 77408"/>
            </a:avLst>
          </a:prstGeom>
          <a:solidFill>
            <a:schemeClr val="accent6">
              <a:lumMod val="75000"/>
            </a:schemeClr>
          </a:solidFill>
          <a:ln w="50800">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Multicast is sent within NW1 by PM(1) via </a:t>
            </a:r>
            <a:r>
              <a:rPr kumimoji="1" lang="en-US" altLang="ja-JP" sz="1400" b="0" i="0" u="none" strike="noStrike" kern="1200" cap="none" spc="0" normalizeH="0" baseline="0" noProof="0" dirty="0" err="1">
                <a:ln>
                  <a:noFill/>
                </a:ln>
                <a:solidFill>
                  <a:srgbClr val="FFFFFF"/>
                </a:solidFill>
                <a:effectLst/>
                <a:uLnTx/>
                <a:uFillTx/>
                <a:latin typeface="Calibri"/>
                <a:ea typeface="ＭＳ Ｐゴシック" panose="020B0600070205080204" pitchFamily="50" charset="-128"/>
                <a:cs typeface="+mn-cs"/>
              </a:rPr>
              <a:t>VXlink</a:t>
            </a:r>
            <a:r>
              <a:rPr kumimoji="1" lang="en-US" altLang="ja-JP"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(NW1).</a:t>
            </a: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18" name="吹き出し: 四角形 117">
            <a:extLst>
              <a:ext uri="{FF2B5EF4-FFF2-40B4-BE49-F238E27FC236}">
                <a16:creationId xmlns:a16="http://schemas.microsoft.com/office/drawing/2014/main" id="{82A09965-A2F6-EBE6-A135-2FFF2121CDB2}"/>
              </a:ext>
            </a:extLst>
          </p:cNvPr>
          <p:cNvSpPr/>
          <p:nvPr/>
        </p:nvSpPr>
        <p:spPr>
          <a:xfrm>
            <a:off x="8147479" y="4645478"/>
            <a:ext cx="2160530" cy="509393"/>
          </a:xfrm>
          <a:prstGeom prst="wedgeRectCallout">
            <a:avLst>
              <a:gd name="adj1" fmla="val -60368"/>
              <a:gd name="adj2" fmla="val -49880"/>
            </a:avLst>
          </a:prstGeom>
          <a:solidFill>
            <a:schemeClr val="accent6">
              <a:lumMod val="60000"/>
              <a:lumOff val="40000"/>
            </a:schemeClr>
          </a:solidFill>
          <a:ln w="50800">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PM can broadcast to 7 networks at the same time.</a:t>
            </a:r>
            <a:endParaRPr kumimoji="1" lang="ja-JP" altLang="en-US" sz="14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p:txBody>
      </p:sp>
      <p:sp>
        <p:nvSpPr>
          <p:cNvPr id="119" name="フリーフォーム: 図形 118">
            <a:extLst>
              <a:ext uri="{FF2B5EF4-FFF2-40B4-BE49-F238E27FC236}">
                <a16:creationId xmlns:a16="http://schemas.microsoft.com/office/drawing/2014/main" id="{3ECEF873-C157-3C19-CB62-15F863C281BD}"/>
              </a:ext>
            </a:extLst>
          </p:cNvPr>
          <p:cNvSpPr/>
          <p:nvPr/>
        </p:nvSpPr>
        <p:spPr>
          <a:xfrm>
            <a:off x="6463862" y="4337269"/>
            <a:ext cx="1432910" cy="0"/>
          </a:xfrm>
          <a:custGeom>
            <a:avLst/>
            <a:gdLst>
              <a:gd name="connsiteX0" fmla="*/ 0 w 1432910"/>
              <a:gd name="connsiteY0" fmla="*/ 0 h 0"/>
              <a:gd name="connsiteX1" fmla="*/ 1432910 w 1432910"/>
              <a:gd name="connsiteY1" fmla="*/ 0 h 0"/>
            </a:gdLst>
            <a:ahLst/>
            <a:cxnLst>
              <a:cxn ang="0">
                <a:pos x="connsiteX0" y="connsiteY0"/>
              </a:cxn>
              <a:cxn ang="0">
                <a:pos x="connsiteX1" y="connsiteY1"/>
              </a:cxn>
            </a:cxnLst>
            <a:rect l="l" t="t" r="r" b="b"/>
            <a:pathLst>
              <a:path w="1432910">
                <a:moveTo>
                  <a:pt x="0" y="0"/>
                </a:moveTo>
                <a:lnTo>
                  <a:pt x="1432910" y="0"/>
                </a:lnTo>
              </a:path>
            </a:pathLst>
          </a:custGeom>
          <a:noFill/>
          <a:ln w="50800">
            <a:solidFill>
              <a:schemeClr val="accent6">
                <a:lumMod val="60000"/>
                <a:lumOff val="40000"/>
              </a:schemeClr>
            </a:solidFill>
            <a:headEnd type="none" w="med" len="med"/>
            <a:tailEnd type="triangle" w="sm"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20" name="フリーフォーム: 図形 119">
            <a:extLst>
              <a:ext uri="{FF2B5EF4-FFF2-40B4-BE49-F238E27FC236}">
                <a16:creationId xmlns:a16="http://schemas.microsoft.com/office/drawing/2014/main" id="{4BEC4F8D-BE81-0E7F-AA01-39473A1EFA39}"/>
              </a:ext>
            </a:extLst>
          </p:cNvPr>
          <p:cNvSpPr/>
          <p:nvPr/>
        </p:nvSpPr>
        <p:spPr>
          <a:xfrm>
            <a:off x="6464893" y="4445799"/>
            <a:ext cx="1432910" cy="0"/>
          </a:xfrm>
          <a:custGeom>
            <a:avLst/>
            <a:gdLst>
              <a:gd name="connsiteX0" fmla="*/ 0 w 1432910"/>
              <a:gd name="connsiteY0" fmla="*/ 0 h 0"/>
              <a:gd name="connsiteX1" fmla="*/ 1432910 w 1432910"/>
              <a:gd name="connsiteY1" fmla="*/ 0 h 0"/>
            </a:gdLst>
            <a:ahLst/>
            <a:cxnLst>
              <a:cxn ang="0">
                <a:pos x="connsiteX0" y="connsiteY0"/>
              </a:cxn>
              <a:cxn ang="0">
                <a:pos x="connsiteX1" y="connsiteY1"/>
              </a:cxn>
            </a:cxnLst>
            <a:rect l="l" t="t" r="r" b="b"/>
            <a:pathLst>
              <a:path w="1432910">
                <a:moveTo>
                  <a:pt x="0" y="0"/>
                </a:moveTo>
                <a:lnTo>
                  <a:pt x="1432910" y="0"/>
                </a:lnTo>
              </a:path>
            </a:pathLst>
          </a:custGeom>
          <a:noFill/>
          <a:ln w="50800">
            <a:solidFill>
              <a:schemeClr val="accent6">
                <a:lumMod val="60000"/>
                <a:lumOff val="40000"/>
              </a:schemeClr>
            </a:solidFill>
            <a:headEnd type="none" w="med" len="med"/>
            <a:tailEnd type="triangle" w="sm"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21" name="フリーフォーム: 図形 120">
            <a:extLst>
              <a:ext uri="{FF2B5EF4-FFF2-40B4-BE49-F238E27FC236}">
                <a16:creationId xmlns:a16="http://schemas.microsoft.com/office/drawing/2014/main" id="{31D368A7-AACE-94AC-E6A7-013A5DC251E8}"/>
              </a:ext>
            </a:extLst>
          </p:cNvPr>
          <p:cNvSpPr/>
          <p:nvPr/>
        </p:nvSpPr>
        <p:spPr>
          <a:xfrm>
            <a:off x="6463862" y="4533896"/>
            <a:ext cx="1432910" cy="0"/>
          </a:xfrm>
          <a:custGeom>
            <a:avLst/>
            <a:gdLst>
              <a:gd name="connsiteX0" fmla="*/ 0 w 1432910"/>
              <a:gd name="connsiteY0" fmla="*/ 0 h 0"/>
              <a:gd name="connsiteX1" fmla="*/ 1432910 w 1432910"/>
              <a:gd name="connsiteY1" fmla="*/ 0 h 0"/>
            </a:gdLst>
            <a:ahLst/>
            <a:cxnLst>
              <a:cxn ang="0">
                <a:pos x="connsiteX0" y="connsiteY0"/>
              </a:cxn>
              <a:cxn ang="0">
                <a:pos x="connsiteX1" y="connsiteY1"/>
              </a:cxn>
            </a:cxnLst>
            <a:rect l="l" t="t" r="r" b="b"/>
            <a:pathLst>
              <a:path w="1432910">
                <a:moveTo>
                  <a:pt x="0" y="0"/>
                </a:moveTo>
                <a:lnTo>
                  <a:pt x="1432910" y="0"/>
                </a:lnTo>
              </a:path>
            </a:pathLst>
          </a:custGeom>
          <a:noFill/>
          <a:ln w="50800">
            <a:solidFill>
              <a:schemeClr val="accent6">
                <a:lumMod val="60000"/>
                <a:lumOff val="40000"/>
              </a:schemeClr>
            </a:solidFill>
            <a:headEnd type="none" w="med" len="med"/>
            <a:tailEnd type="triangle" w="sm"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22" name="フリーフォーム: 図形 121">
            <a:extLst>
              <a:ext uri="{FF2B5EF4-FFF2-40B4-BE49-F238E27FC236}">
                <a16:creationId xmlns:a16="http://schemas.microsoft.com/office/drawing/2014/main" id="{4FB877A1-F889-B255-F975-EE48C2F413CD}"/>
              </a:ext>
            </a:extLst>
          </p:cNvPr>
          <p:cNvSpPr/>
          <p:nvPr/>
        </p:nvSpPr>
        <p:spPr>
          <a:xfrm>
            <a:off x="6460925" y="4632289"/>
            <a:ext cx="1432910" cy="0"/>
          </a:xfrm>
          <a:custGeom>
            <a:avLst/>
            <a:gdLst>
              <a:gd name="connsiteX0" fmla="*/ 0 w 1432910"/>
              <a:gd name="connsiteY0" fmla="*/ 0 h 0"/>
              <a:gd name="connsiteX1" fmla="*/ 1432910 w 1432910"/>
              <a:gd name="connsiteY1" fmla="*/ 0 h 0"/>
            </a:gdLst>
            <a:ahLst/>
            <a:cxnLst>
              <a:cxn ang="0">
                <a:pos x="connsiteX0" y="connsiteY0"/>
              </a:cxn>
              <a:cxn ang="0">
                <a:pos x="connsiteX1" y="connsiteY1"/>
              </a:cxn>
            </a:cxnLst>
            <a:rect l="l" t="t" r="r" b="b"/>
            <a:pathLst>
              <a:path w="1432910">
                <a:moveTo>
                  <a:pt x="0" y="0"/>
                </a:moveTo>
                <a:lnTo>
                  <a:pt x="1432910" y="0"/>
                </a:lnTo>
              </a:path>
            </a:pathLst>
          </a:custGeom>
          <a:noFill/>
          <a:ln w="50800">
            <a:solidFill>
              <a:schemeClr val="accent6">
                <a:lumMod val="60000"/>
                <a:lumOff val="40000"/>
              </a:schemeClr>
            </a:solidFill>
            <a:headEnd type="none" w="med" len="med"/>
            <a:tailEnd type="triangle" w="sm"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23" name="フリーフォーム: 図形 122">
            <a:extLst>
              <a:ext uri="{FF2B5EF4-FFF2-40B4-BE49-F238E27FC236}">
                <a16:creationId xmlns:a16="http://schemas.microsoft.com/office/drawing/2014/main" id="{8667612A-8BD9-7EB0-F996-55FD8B041A23}"/>
              </a:ext>
            </a:extLst>
          </p:cNvPr>
          <p:cNvSpPr/>
          <p:nvPr/>
        </p:nvSpPr>
        <p:spPr>
          <a:xfrm>
            <a:off x="6461490" y="4721621"/>
            <a:ext cx="1432910" cy="0"/>
          </a:xfrm>
          <a:custGeom>
            <a:avLst/>
            <a:gdLst>
              <a:gd name="connsiteX0" fmla="*/ 0 w 1432910"/>
              <a:gd name="connsiteY0" fmla="*/ 0 h 0"/>
              <a:gd name="connsiteX1" fmla="*/ 1432910 w 1432910"/>
              <a:gd name="connsiteY1" fmla="*/ 0 h 0"/>
            </a:gdLst>
            <a:ahLst/>
            <a:cxnLst>
              <a:cxn ang="0">
                <a:pos x="connsiteX0" y="connsiteY0"/>
              </a:cxn>
              <a:cxn ang="0">
                <a:pos x="connsiteX1" y="connsiteY1"/>
              </a:cxn>
            </a:cxnLst>
            <a:rect l="l" t="t" r="r" b="b"/>
            <a:pathLst>
              <a:path w="1432910">
                <a:moveTo>
                  <a:pt x="0" y="0"/>
                </a:moveTo>
                <a:lnTo>
                  <a:pt x="1432910" y="0"/>
                </a:lnTo>
              </a:path>
            </a:pathLst>
          </a:custGeom>
          <a:noFill/>
          <a:ln w="50800">
            <a:solidFill>
              <a:schemeClr val="accent6">
                <a:lumMod val="60000"/>
                <a:lumOff val="40000"/>
              </a:schemeClr>
            </a:solidFill>
            <a:headEnd type="none" w="med" len="med"/>
            <a:tailEnd type="triangle" w="sm"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24" name="フリーフォーム: 図形 123">
            <a:extLst>
              <a:ext uri="{FF2B5EF4-FFF2-40B4-BE49-F238E27FC236}">
                <a16:creationId xmlns:a16="http://schemas.microsoft.com/office/drawing/2014/main" id="{CDECC47C-D11C-0F50-630C-771EB2682625}"/>
              </a:ext>
            </a:extLst>
          </p:cNvPr>
          <p:cNvSpPr/>
          <p:nvPr/>
        </p:nvSpPr>
        <p:spPr>
          <a:xfrm>
            <a:off x="6460925" y="4824943"/>
            <a:ext cx="1432910" cy="0"/>
          </a:xfrm>
          <a:custGeom>
            <a:avLst/>
            <a:gdLst>
              <a:gd name="connsiteX0" fmla="*/ 0 w 1432910"/>
              <a:gd name="connsiteY0" fmla="*/ 0 h 0"/>
              <a:gd name="connsiteX1" fmla="*/ 1432910 w 1432910"/>
              <a:gd name="connsiteY1" fmla="*/ 0 h 0"/>
            </a:gdLst>
            <a:ahLst/>
            <a:cxnLst>
              <a:cxn ang="0">
                <a:pos x="connsiteX0" y="connsiteY0"/>
              </a:cxn>
              <a:cxn ang="0">
                <a:pos x="connsiteX1" y="connsiteY1"/>
              </a:cxn>
            </a:cxnLst>
            <a:rect l="l" t="t" r="r" b="b"/>
            <a:pathLst>
              <a:path w="1432910">
                <a:moveTo>
                  <a:pt x="0" y="0"/>
                </a:moveTo>
                <a:lnTo>
                  <a:pt x="1432910" y="0"/>
                </a:lnTo>
              </a:path>
            </a:pathLst>
          </a:custGeom>
          <a:noFill/>
          <a:ln w="50800">
            <a:solidFill>
              <a:schemeClr val="accent6">
                <a:lumMod val="60000"/>
                <a:lumOff val="40000"/>
              </a:schemeClr>
            </a:solidFill>
            <a:headEnd type="none" w="med" len="med"/>
            <a:tailEnd type="triangle" w="sm"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25" name="楕円 124">
            <a:extLst>
              <a:ext uri="{FF2B5EF4-FFF2-40B4-BE49-F238E27FC236}">
                <a16:creationId xmlns:a16="http://schemas.microsoft.com/office/drawing/2014/main" id="{35E29785-0575-6EC6-E0D4-4A38357D8E35}"/>
              </a:ext>
            </a:extLst>
          </p:cNvPr>
          <p:cNvSpPr/>
          <p:nvPr/>
        </p:nvSpPr>
        <p:spPr>
          <a:xfrm>
            <a:off x="5427748" y="4159925"/>
            <a:ext cx="158418" cy="152710"/>
          </a:xfrm>
          <a:prstGeom prst="ellipse">
            <a:avLst/>
          </a:prstGeom>
          <a:ln w="19050">
            <a:solidFill>
              <a:schemeClr val="bg1"/>
            </a:solidFill>
          </a:ln>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dirty="0"/>
          </a:p>
        </p:txBody>
      </p:sp>
      <p:sp>
        <p:nvSpPr>
          <p:cNvPr id="134" name="テキスト ボックス 133">
            <a:extLst>
              <a:ext uri="{FF2B5EF4-FFF2-40B4-BE49-F238E27FC236}">
                <a16:creationId xmlns:a16="http://schemas.microsoft.com/office/drawing/2014/main" id="{5B449461-2744-A04B-F8B9-CCAEF0FB943F}"/>
              </a:ext>
            </a:extLst>
          </p:cNvPr>
          <p:cNvSpPr txBox="1"/>
          <p:nvPr/>
        </p:nvSpPr>
        <p:spPr>
          <a:xfrm>
            <a:off x="2910488" y="6084472"/>
            <a:ext cx="10404432" cy="707886"/>
          </a:xfrm>
          <a:prstGeom prst="rect">
            <a:avLst/>
          </a:prstGeom>
          <a:noFill/>
        </p:spPr>
        <p:txBody>
          <a:bodyPr wrap="square">
            <a:spAutoFit/>
          </a:bodyPr>
          <a:lstStyle/>
          <a:p>
            <a:r>
              <a:rPr lang="en-US" altLang="ja-JP" sz="2000" dirty="0">
                <a:latin typeface="+mj-lt"/>
              </a:rPr>
              <a:t>When a PM's audio input is configured for unicast communication, </a:t>
            </a:r>
          </a:p>
          <a:p>
            <a:r>
              <a:rPr lang="en-US" altLang="ja-JP" sz="2000" dirty="0">
                <a:latin typeface="+mj-lt"/>
              </a:rPr>
              <a:t>that input becomes a dedicated input for connecting to PMs on other networks.</a:t>
            </a:r>
            <a:endParaRPr lang="ja-JP" altLang="en-US" sz="2000" dirty="0">
              <a:latin typeface="+mj-lt"/>
            </a:endParaRPr>
          </a:p>
        </p:txBody>
      </p:sp>
    </p:spTree>
    <p:extLst>
      <p:ext uri="{BB962C8B-B14F-4D97-AF65-F5344CB8AC3E}">
        <p14:creationId xmlns:p14="http://schemas.microsoft.com/office/powerpoint/2010/main" val="3228056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フリーフォーム: 図形 118">
            <a:extLst>
              <a:ext uri="{FF2B5EF4-FFF2-40B4-BE49-F238E27FC236}">
                <a16:creationId xmlns:a16="http://schemas.microsoft.com/office/drawing/2014/main" id="{3ECEF873-C157-3C19-CB62-15F863C281BD}"/>
              </a:ext>
            </a:extLst>
          </p:cNvPr>
          <p:cNvSpPr/>
          <p:nvPr/>
        </p:nvSpPr>
        <p:spPr>
          <a:xfrm>
            <a:off x="6463862" y="4337269"/>
            <a:ext cx="1432910" cy="0"/>
          </a:xfrm>
          <a:custGeom>
            <a:avLst/>
            <a:gdLst>
              <a:gd name="connsiteX0" fmla="*/ 0 w 1432910"/>
              <a:gd name="connsiteY0" fmla="*/ 0 h 0"/>
              <a:gd name="connsiteX1" fmla="*/ 1432910 w 1432910"/>
              <a:gd name="connsiteY1" fmla="*/ 0 h 0"/>
            </a:gdLst>
            <a:ahLst/>
            <a:cxnLst>
              <a:cxn ang="0">
                <a:pos x="connsiteX0" y="connsiteY0"/>
              </a:cxn>
              <a:cxn ang="0">
                <a:pos x="connsiteX1" y="connsiteY1"/>
              </a:cxn>
            </a:cxnLst>
            <a:rect l="l" t="t" r="r" b="b"/>
            <a:pathLst>
              <a:path w="1432910">
                <a:moveTo>
                  <a:pt x="0" y="0"/>
                </a:moveTo>
                <a:lnTo>
                  <a:pt x="1432910" y="0"/>
                </a:lnTo>
              </a:path>
            </a:pathLst>
          </a:custGeom>
          <a:noFill/>
          <a:ln w="50800">
            <a:solidFill>
              <a:schemeClr val="accent6">
                <a:lumMod val="60000"/>
                <a:lumOff val="40000"/>
              </a:schemeClr>
            </a:solidFill>
            <a:headEnd type="none" w="med" len="med"/>
            <a:tailEnd type="triangle" w="sm"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20" name="フリーフォーム: 図形 119">
            <a:extLst>
              <a:ext uri="{FF2B5EF4-FFF2-40B4-BE49-F238E27FC236}">
                <a16:creationId xmlns:a16="http://schemas.microsoft.com/office/drawing/2014/main" id="{4BEC4F8D-BE81-0E7F-AA01-39473A1EFA39}"/>
              </a:ext>
            </a:extLst>
          </p:cNvPr>
          <p:cNvSpPr/>
          <p:nvPr/>
        </p:nvSpPr>
        <p:spPr>
          <a:xfrm>
            <a:off x="6464893" y="4445799"/>
            <a:ext cx="1432910" cy="0"/>
          </a:xfrm>
          <a:custGeom>
            <a:avLst/>
            <a:gdLst>
              <a:gd name="connsiteX0" fmla="*/ 0 w 1432910"/>
              <a:gd name="connsiteY0" fmla="*/ 0 h 0"/>
              <a:gd name="connsiteX1" fmla="*/ 1432910 w 1432910"/>
              <a:gd name="connsiteY1" fmla="*/ 0 h 0"/>
            </a:gdLst>
            <a:ahLst/>
            <a:cxnLst>
              <a:cxn ang="0">
                <a:pos x="connsiteX0" y="connsiteY0"/>
              </a:cxn>
              <a:cxn ang="0">
                <a:pos x="connsiteX1" y="connsiteY1"/>
              </a:cxn>
            </a:cxnLst>
            <a:rect l="l" t="t" r="r" b="b"/>
            <a:pathLst>
              <a:path w="1432910">
                <a:moveTo>
                  <a:pt x="0" y="0"/>
                </a:moveTo>
                <a:lnTo>
                  <a:pt x="1432910" y="0"/>
                </a:lnTo>
              </a:path>
            </a:pathLst>
          </a:custGeom>
          <a:noFill/>
          <a:ln w="50800">
            <a:solidFill>
              <a:schemeClr val="accent6">
                <a:lumMod val="60000"/>
                <a:lumOff val="40000"/>
              </a:schemeClr>
            </a:solidFill>
            <a:headEnd type="none" w="med" len="med"/>
            <a:tailEnd type="triangle" w="sm"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21" name="フリーフォーム: 図形 120">
            <a:extLst>
              <a:ext uri="{FF2B5EF4-FFF2-40B4-BE49-F238E27FC236}">
                <a16:creationId xmlns:a16="http://schemas.microsoft.com/office/drawing/2014/main" id="{31D368A7-AACE-94AC-E6A7-013A5DC251E8}"/>
              </a:ext>
            </a:extLst>
          </p:cNvPr>
          <p:cNvSpPr/>
          <p:nvPr/>
        </p:nvSpPr>
        <p:spPr>
          <a:xfrm>
            <a:off x="6463862" y="4533896"/>
            <a:ext cx="1432910" cy="0"/>
          </a:xfrm>
          <a:custGeom>
            <a:avLst/>
            <a:gdLst>
              <a:gd name="connsiteX0" fmla="*/ 0 w 1432910"/>
              <a:gd name="connsiteY0" fmla="*/ 0 h 0"/>
              <a:gd name="connsiteX1" fmla="*/ 1432910 w 1432910"/>
              <a:gd name="connsiteY1" fmla="*/ 0 h 0"/>
            </a:gdLst>
            <a:ahLst/>
            <a:cxnLst>
              <a:cxn ang="0">
                <a:pos x="connsiteX0" y="connsiteY0"/>
              </a:cxn>
              <a:cxn ang="0">
                <a:pos x="connsiteX1" y="connsiteY1"/>
              </a:cxn>
            </a:cxnLst>
            <a:rect l="l" t="t" r="r" b="b"/>
            <a:pathLst>
              <a:path w="1432910">
                <a:moveTo>
                  <a:pt x="0" y="0"/>
                </a:moveTo>
                <a:lnTo>
                  <a:pt x="1432910" y="0"/>
                </a:lnTo>
              </a:path>
            </a:pathLst>
          </a:custGeom>
          <a:noFill/>
          <a:ln w="50800">
            <a:solidFill>
              <a:schemeClr val="accent6">
                <a:lumMod val="60000"/>
                <a:lumOff val="40000"/>
              </a:schemeClr>
            </a:solidFill>
            <a:headEnd type="none" w="med" len="med"/>
            <a:tailEnd type="triangle" w="sm"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22" name="フリーフォーム: 図形 121">
            <a:extLst>
              <a:ext uri="{FF2B5EF4-FFF2-40B4-BE49-F238E27FC236}">
                <a16:creationId xmlns:a16="http://schemas.microsoft.com/office/drawing/2014/main" id="{4FB877A1-F889-B255-F975-EE48C2F413CD}"/>
              </a:ext>
            </a:extLst>
          </p:cNvPr>
          <p:cNvSpPr/>
          <p:nvPr/>
        </p:nvSpPr>
        <p:spPr>
          <a:xfrm>
            <a:off x="6460925" y="4632289"/>
            <a:ext cx="1432910" cy="0"/>
          </a:xfrm>
          <a:custGeom>
            <a:avLst/>
            <a:gdLst>
              <a:gd name="connsiteX0" fmla="*/ 0 w 1432910"/>
              <a:gd name="connsiteY0" fmla="*/ 0 h 0"/>
              <a:gd name="connsiteX1" fmla="*/ 1432910 w 1432910"/>
              <a:gd name="connsiteY1" fmla="*/ 0 h 0"/>
            </a:gdLst>
            <a:ahLst/>
            <a:cxnLst>
              <a:cxn ang="0">
                <a:pos x="connsiteX0" y="connsiteY0"/>
              </a:cxn>
              <a:cxn ang="0">
                <a:pos x="connsiteX1" y="connsiteY1"/>
              </a:cxn>
            </a:cxnLst>
            <a:rect l="l" t="t" r="r" b="b"/>
            <a:pathLst>
              <a:path w="1432910">
                <a:moveTo>
                  <a:pt x="0" y="0"/>
                </a:moveTo>
                <a:lnTo>
                  <a:pt x="1432910" y="0"/>
                </a:lnTo>
              </a:path>
            </a:pathLst>
          </a:custGeom>
          <a:noFill/>
          <a:ln w="50800">
            <a:solidFill>
              <a:schemeClr val="accent6">
                <a:lumMod val="60000"/>
                <a:lumOff val="40000"/>
              </a:schemeClr>
            </a:solidFill>
            <a:headEnd type="none" w="med" len="med"/>
            <a:tailEnd type="triangle" w="sm"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23" name="フリーフォーム: 図形 122">
            <a:extLst>
              <a:ext uri="{FF2B5EF4-FFF2-40B4-BE49-F238E27FC236}">
                <a16:creationId xmlns:a16="http://schemas.microsoft.com/office/drawing/2014/main" id="{8667612A-8BD9-7EB0-F996-55FD8B041A23}"/>
              </a:ext>
            </a:extLst>
          </p:cNvPr>
          <p:cNvSpPr/>
          <p:nvPr/>
        </p:nvSpPr>
        <p:spPr>
          <a:xfrm>
            <a:off x="6461490" y="4721621"/>
            <a:ext cx="1432910" cy="0"/>
          </a:xfrm>
          <a:custGeom>
            <a:avLst/>
            <a:gdLst>
              <a:gd name="connsiteX0" fmla="*/ 0 w 1432910"/>
              <a:gd name="connsiteY0" fmla="*/ 0 h 0"/>
              <a:gd name="connsiteX1" fmla="*/ 1432910 w 1432910"/>
              <a:gd name="connsiteY1" fmla="*/ 0 h 0"/>
            </a:gdLst>
            <a:ahLst/>
            <a:cxnLst>
              <a:cxn ang="0">
                <a:pos x="connsiteX0" y="connsiteY0"/>
              </a:cxn>
              <a:cxn ang="0">
                <a:pos x="connsiteX1" y="connsiteY1"/>
              </a:cxn>
            </a:cxnLst>
            <a:rect l="l" t="t" r="r" b="b"/>
            <a:pathLst>
              <a:path w="1432910">
                <a:moveTo>
                  <a:pt x="0" y="0"/>
                </a:moveTo>
                <a:lnTo>
                  <a:pt x="1432910" y="0"/>
                </a:lnTo>
              </a:path>
            </a:pathLst>
          </a:custGeom>
          <a:noFill/>
          <a:ln w="50800">
            <a:solidFill>
              <a:schemeClr val="accent6">
                <a:lumMod val="60000"/>
                <a:lumOff val="40000"/>
              </a:schemeClr>
            </a:solidFill>
            <a:headEnd type="none" w="med" len="med"/>
            <a:tailEnd type="triangle" w="sm"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24" name="フリーフォーム: 図形 123">
            <a:extLst>
              <a:ext uri="{FF2B5EF4-FFF2-40B4-BE49-F238E27FC236}">
                <a16:creationId xmlns:a16="http://schemas.microsoft.com/office/drawing/2014/main" id="{CDECC47C-D11C-0F50-630C-771EB2682625}"/>
              </a:ext>
            </a:extLst>
          </p:cNvPr>
          <p:cNvSpPr/>
          <p:nvPr/>
        </p:nvSpPr>
        <p:spPr>
          <a:xfrm>
            <a:off x="6460925" y="4824943"/>
            <a:ext cx="1432910" cy="0"/>
          </a:xfrm>
          <a:custGeom>
            <a:avLst/>
            <a:gdLst>
              <a:gd name="connsiteX0" fmla="*/ 0 w 1432910"/>
              <a:gd name="connsiteY0" fmla="*/ 0 h 0"/>
              <a:gd name="connsiteX1" fmla="*/ 1432910 w 1432910"/>
              <a:gd name="connsiteY1" fmla="*/ 0 h 0"/>
            </a:gdLst>
            <a:ahLst/>
            <a:cxnLst>
              <a:cxn ang="0">
                <a:pos x="connsiteX0" y="connsiteY0"/>
              </a:cxn>
              <a:cxn ang="0">
                <a:pos x="connsiteX1" y="connsiteY1"/>
              </a:cxn>
            </a:cxnLst>
            <a:rect l="l" t="t" r="r" b="b"/>
            <a:pathLst>
              <a:path w="1432910">
                <a:moveTo>
                  <a:pt x="0" y="0"/>
                </a:moveTo>
                <a:lnTo>
                  <a:pt x="1432910" y="0"/>
                </a:lnTo>
              </a:path>
            </a:pathLst>
          </a:custGeom>
          <a:noFill/>
          <a:ln w="50800">
            <a:solidFill>
              <a:schemeClr val="accent6">
                <a:lumMod val="60000"/>
                <a:lumOff val="40000"/>
              </a:schemeClr>
            </a:solidFill>
            <a:headEnd type="none" w="med" len="med"/>
            <a:tailEnd type="triangle" w="sm"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7" name="円/楕円 96">
            <a:extLst>
              <a:ext uri="{FF2B5EF4-FFF2-40B4-BE49-F238E27FC236}">
                <a16:creationId xmlns:a16="http://schemas.microsoft.com/office/drawing/2014/main" id="{5D91133C-FDC0-B131-D6FD-9C82105BADFA}"/>
              </a:ext>
            </a:extLst>
          </p:cNvPr>
          <p:cNvSpPr/>
          <p:nvPr/>
        </p:nvSpPr>
        <p:spPr>
          <a:xfrm>
            <a:off x="47256" y="469872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 name="円/楕円 97">
            <a:extLst>
              <a:ext uri="{FF2B5EF4-FFF2-40B4-BE49-F238E27FC236}">
                <a16:creationId xmlns:a16="http://schemas.microsoft.com/office/drawing/2014/main" id="{041F3B3E-DC4D-3C6E-C006-8F5FCC85F7A5}"/>
              </a:ext>
            </a:extLst>
          </p:cNvPr>
          <p:cNvSpPr/>
          <p:nvPr/>
        </p:nvSpPr>
        <p:spPr>
          <a:xfrm>
            <a:off x="771734" y="4931168"/>
            <a:ext cx="55525" cy="45786"/>
          </a:xfrm>
          <a:prstGeom prst="ellipse">
            <a:avLst/>
          </a:prstGeom>
          <a:solidFill>
            <a:srgbClr val="00FF00">
              <a:alpha val="90000"/>
            </a:srgbClr>
          </a:solidFill>
          <a:ln>
            <a:noFill/>
          </a:ln>
          <a:effectLst>
            <a:glow rad="101600">
              <a:srgbClr val="00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61" name="正方形/長方形 60">
            <a:extLst>
              <a:ext uri="{FF2B5EF4-FFF2-40B4-BE49-F238E27FC236}">
                <a16:creationId xmlns:a16="http://schemas.microsoft.com/office/drawing/2014/main" id="{FE1BF42C-BE96-D831-6E01-51A30FBCFCCE}"/>
              </a:ext>
            </a:extLst>
          </p:cNvPr>
          <p:cNvSpPr/>
          <p:nvPr/>
        </p:nvSpPr>
        <p:spPr>
          <a:xfrm>
            <a:off x="5579508" y="28693"/>
            <a:ext cx="4348379" cy="831315"/>
          </a:xfrm>
          <a:prstGeom prst="rect">
            <a:avLst/>
          </a:prstGeom>
        </p:spPr>
        <p:txBody>
          <a:bodyPr wrap="none" lIns="91436" tIns="45717" rIns="91436" bIns="45717">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800" b="1" i="0" u="none" strike="noStrike" kern="1200" cap="none" spc="450" normalizeH="0" baseline="0" noProof="0" dirty="0">
                <a:ln>
                  <a:noFill/>
                </a:ln>
                <a:solidFill>
                  <a:srgbClr val="FFFFFF">
                    <a:lumMod val="50000"/>
                  </a:srgbClr>
                </a:solidFill>
                <a:effectLst>
                  <a:outerShdw blurRad="50800" dist="38100" dir="8100000" algn="tr" rotWithShape="0">
                    <a:prstClr val="black">
                      <a:alpha val="40000"/>
                    </a:prstClr>
                  </a:outerShdw>
                </a:effectLst>
                <a:uLnTx/>
                <a:uFillTx/>
                <a:latin typeface="Calibri"/>
                <a:ea typeface="メイリオ" panose="020B0604030504040204" pitchFamily="50" charset="-128"/>
                <a:cs typeface="メイリオ" panose="020B0604030504040204" pitchFamily="50" charset="-128"/>
              </a:rPr>
              <a:t>System detail</a:t>
            </a:r>
            <a:endParaRPr kumimoji="1" lang="ja-JP" altLang="en-US" sz="1400" b="0" i="0" u="none" strike="noStrike" kern="1200" cap="none" spc="0" normalizeH="0" baseline="0" noProof="0" dirty="0">
              <a:ln>
                <a:noFill/>
              </a:ln>
              <a:solidFill>
                <a:srgbClr val="5F5F5F"/>
              </a:solidFill>
              <a:effectLst/>
              <a:uLnTx/>
              <a:uFillTx/>
              <a:latin typeface="Calibri"/>
              <a:ea typeface="ＭＳ Ｐゴシック" pitchFamily="50" charset="-128"/>
              <a:cs typeface="+mn-cs"/>
            </a:endParaRPr>
          </a:p>
        </p:txBody>
      </p:sp>
      <p:sp>
        <p:nvSpPr>
          <p:cNvPr id="2" name="正方形/長方形 1">
            <a:extLst>
              <a:ext uri="{FF2B5EF4-FFF2-40B4-BE49-F238E27FC236}">
                <a16:creationId xmlns:a16="http://schemas.microsoft.com/office/drawing/2014/main" id="{C4178F40-A1AA-073C-54BE-CE9FB228CFEF}"/>
              </a:ext>
            </a:extLst>
          </p:cNvPr>
          <p:cNvSpPr/>
          <p:nvPr/>
        </p:nvSpPr>
        <p:spPr>
          <a:xfrm>
            <a:off x="1945767" y="1960782"/>
            <a:ext cx="12041819" cy="5498830"/>
          </a:xfrm>
          <a:prstGeom prst="rect">
            <a:avLst/>
          </a:prstGeom>
          <a:solidFill>
            <a:schemeClr val="bg1">
              <a:alpha val="85000"/>
            </a:schemeClr>
          </a:solidFill>
          <a:ln w="508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grpSp>
        <p:nvGrpSpPr>
          <p:cNvPr id="3" name="グループ化 2">
            <a:extLst>
              <a:ext uri="{FF2B5EF4-FFF2-40B4-BE49-F238E27FC236}">
                <a16:creationId xmlns:a16="http://schemas.microsoft.com/office/drawing/2014/main" id="{59172F28-73F1-3B59-BDB4-B49C58745A31}"/>
              </a:ext>
            </a:extLst>
          </p:cNvPr>
          <p:cNvGrpSpPr/>
          <p:nvPr/>
        </p:nvGrpSpPr>
        <p:grpSpPr>
          <a:xfrm>
            <a:off x="1609661" y="266185"/>
            <a:ext cx="2053631" cy="1949899"/>
            <a:chOff x="2629447" y="812240"/>
            <a:chExt cx="2667654" cy="2532159"/>
          </a:xfrm>
        </p:grpSpPr>
        <p:grpSp>
          <p:nvGrpSpPr>
            <p:cNvPr id="4" name="グループ化 3">
              <a:extLst>
                <a:ext uri="{FF2B5EF4-FFF2-40B4-BE49-F238E27FC236}">
                  <a16:creationId xmlns:a16="http://schemas.microsoft.com/office/drawing/2014/main" id="{3DBD7D71-C18D-3728-539B-817541A1FBF2}"/>
                </a:ext>
              </a:extLst>
            </p:cNvPr>
            <p:cNvGrpSpPr/>
            <p:nvPr/>
          </p:nvGrpSpPr>
          <p:grpSpPr>
            <a:xfrm>
              <a:off x="2951391" y="1221263"/>
              <a:ext cx="2030342" cy="1771248"/>
              <a:chOff x="2951391" y="1221263"/>
              <a:chExt cx="2030342" cy="1771248"/>
            </a:xfrm>
          </p:grpSpPr>
          <p:sp>
            <p:nvSpPr>
              <p:cNvPr id="6" name="円/楕円 126">
                <a:extLst>
                  <a:ext uri="{FF2B5EF4-FFF2-40B4-BE49-F238E27FC236}">
                    <a16:creationId xmlns:a16="http://schemas.microsoft.com/office/drawing/2014/main" id="{CD30FBE3-1C3A-02FE-04F9-EEDDC77E0991}"/>
                  </a:ext>
                </a:extLst>
              </p:cNvPr>
              <p:cNvSpPr/>
              <p:nvPr/>
            </p:nvSpPr>
            <p:spPr>
              <a:xfrm>
                <a:off x="2991168" y="1221263"/>
                <a:ext cx="1944215" cy="1771248"/>
              </a:xfrm>
              <a:prstGeom prst="ellipse">
                <a:avLst/>
              </a:prstGeom>
              <a:solidFill>
                <a:schemeClr val="tx1"/>
              </a:solidFill>
              <a:ln w="25400" cap="flat" cmpd="sng" algn="ctr">
                <a:noFill/>
                <a:prstDash val="solid"/>
              </a:ln>
              <a:effectLst/>
            </p:spPr>
            <p:txBody>
              <a:bodyPr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endParaRPr kumimoji="0" lang="ja-JP" altLang="en-US" sz="2100" b="0" i="0" u="none" strike="noStrike" kern="0" cap="none" spc="0" normalizeH="0" baseline="0" noProof="0">
                  <a:ln>
                    <a:noFill/>
                  </a:ln>
                  <a:solidFill>
                    <a:prstClr val="white"/>
                  </a:solidFill>
                  <a:effectLst/>
                  <a:uLnTx/>
                  <a:uFillTx/>
                  <a:latin typeface="Meiryo UI"/>
                  <a:ea typeface="Meiryo UI"/>
                  <a:cs typeface="+mn-cs"/>
                </a:endParaRPr>
              </a:p>
            </p:txBody>
          </p:sp>
          <p:sp>
            <p:nvSpPr>
              <p:cNvPr id="9" name="角丸四角形 127">
                <a:extLst>
                  <a:ext uri="{FF2B5EF4-FFF2-40B4-BE49-F238E27FC236}">
                    <a16:creationId xmlns:a16="http://schemas.microsoft.com/office/drawing/2014/main" id="{975766E7-2F77-4EFB-CB36-46C48039B1B6}"/>
                  </a:ext>
                </a:extLst>
              </p:cNvPr>
              <p:cNvSpPr/>
              <p:nvPr/>
            </p:nvSpPr>
            <p:spPr>
              <a:xfrm>
                <a:off x="2951391" y="1682277"/>
                <a:ext cx="2030342" cy="792087"/>
              </a:xfrm>
              <a:prstGeom prst="roundRect">
                <a:avLst/>
              </a:prstGeom>
              <a:solidFill>
                <a:schemeClr val="tx1"/>
              </a:solidFill>
              <a:ln w="25400" cap="flat" cmpd="sng" algn="ctr">
                <a:noFill/>
                <a:prstDash val="solid"/>
              </a:ln>
              <a:effectLst/>
            </p:spPr>
            <p:txBody>
              <a:bodyPr lIns="91435" tIns="45718" rIns="91435" bIns="45718" rtlCol="0" anchor="ctr"/>
              <a:lstStyle/>
              <a:p>
                <a:pPr marL="0" marR="0" lvl="0" indent="0" algn="ctr" defTabSz="1371805" rtl="0" eaLnBrk="1" fontAlgn="auto" latinLnBrk="0" hangingPunct="1">
                  <a:lnSpc>
                    <a:spcPct val="100000"/>
                  </a:lnSpc>
                  <a:spcBef>
                    <a:spcPts val="0"/>
                  </a:spcBef>
                  <a:spcAft>
                    <a:spcPts val="0"/>
                  </a:spcAft>
                  <a:buClrTx/>
                  <a:buSzTx/>
                  <a:buFontTx/>
                  <a:buNone/>
                  <a:tabLst/>
                  <a:defRPr/>
                </a:pPr>
                <a:r>
                  <a:rPr kumimoji="0" lang="en-US" altLang="ja-JP" sz="3000" b="1" i="0" u="none" strike="noStrike" kern="0" cap="none" spc="0" normalizeH="0" baseline="0" noProof="0" dirty="0">
                    <a:ln>
                      <a:noFill/>
                    </a:ln>
                    <a:solidFill>
                      <a:prstClr val="white"/>
                    </a:solidFill>
                    <a:effectLst/>
                    <a:uLnTx/>
                    <a:uFillTx/>
                    <a:latin typeface="Calibri"/>
                    <a:ea typeface="Meiryo UI"/>
                    <a:cs typeface="+mn-cs"/>
                  </a:rPr>
                  <a:t>PM</a:t>
                </a:r>
                <a:endParaRPr kumimoji="0" lang="ja-JP" altLang="en-US" sz="3000" b="1" i="0" u="none" strike="noStrike" kern="0" cap="none" spc="0" normalizeH="0" baseline="0" noProof="0" dirty="0">
                  <a:ln>
                    <a:noFill/>
                  </a:ln>
                  <a:solidFill>
                    <a:prstClr val="white"/>
                  </a:solidFill>
                  <a:effectLst/>
                  <a:uLnTx/>
                  <a:uFillTx/>
                  <a:latin typeface="Calibri"/>
                  <a:ea typeface="Meiryo UI"/>
                  <a:cs typeface="+mn-cs"/>
                </a:endParaRPr>
              </a:p>
            </p:txBody>
          </p:sp>
        </p:grpSp>
        <p:pic>
          <p:nvPicPr>
            <p:cNvPr id="5" name="Picture 2" descr="C:\Users\toa27839.TOA\AppData\Local\Temp\notesEA312D\Bubble_material_noshadow-01.png">
              <a:extLst>
                <a:ext uri="{FF2B5EF4-FFF2-40B4-BE49-F238E27FC236}">
                  <a16:creationId xmlns:a16="http://schemas.microsoft.com/office/drawing/2014/main" id="{5F92A94C-16BC-E274-B66B-1BF73A3A49DE}"/>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18633" t="5301" r="3622" b="14257"/>
            <a:stretch/>
          </p:blipFill>
          <p:spPr bwMode="auto">
            <a:xfrm>
              <a:off x="2629447" y="812240"/>
              <a:ext cx="2667654" cy="2532159"/>
            </a:xfrm>
            <a:prstGeom prst="rect">
              <a:avLst/>
            </a:prstGeom>
            <a:noFill/>
            <a:effectLst>
              <a:outerShdw blurRad="279400" dist="139700" dir="8100000" algn="tr" rotWithShape="0">
                <a:prstClr val="black">
                  <a:alpha val="16000"/>
                </a:prstClr>
              </a:outerShdw>
            </a:effectLst>
            <a:extLst>
              <a:ext uri="{909E8E84-426E-40DD-AFC4-6F175D3DCCD1}">
                <a14:hiddenFill xmlns:a14="http://schemas.microsoft.com/office/drawing/2010/main">
                  <a:solidFill>
                    <a:srgbClr val="FFFFFF"/>
                  </a:solidFill>
                </a14:hiddenFill>
              </a:ext>
            </a:extLst>
          </p:spPr>
        </p:pic>
      </p:grpSp>
      <p:sp>
        <p:nvSpPr>
          <p:cNvPr id="43" name="フリーフォーム: 図形 42">
            <a:extLst>
              <a:ext uri="{FF2B5EF4-FFF2-40B4-BE49-F238E27FC236}">
                <a16:creationId xmlns:a16="http://schemas.microsoft.com/office/drawing/2014/main" id="{03D483C6-3A2C-98D7-2439-723D55204753}"/>
              </a:ext>
            </a:extLst>
          </p:cNvPr>
          <p:cNvSpPr/>
          <p:nvPr/>
        </p:nvSpPr>
        <p:spPr>
          <a:xfrm>
            <a:off x="6464893" y="3089331"/>
            <a:ext cx="1986898" cy="1149384"/>
          </a:xfrm>
          <a:custGeom>
            <a:avLst/>
            <a:gdLst>
              <a:gd name="connsiteX0" fmla="*/ 0 w 1986898"/>
              <a:gd name="connsiteY0" fmla="*/ 1136591 h 1136591"/>
              <a:gd name="connsiteX1" fmla="*/ 1102408 w 1986898"/>
              <a:gd name="connsiteY1" fmla="*/ 1136591 h 1136591"/>
              <a:gd name="connsiteX2" fmla="*/ 1102408 w 1986898"/>
              <a:gd name="connsiteY2" fmla="*/ 0 h 1136591"/>
              <a:gd name="connsiteX3" fmla="*/ 1986898 w 1986898"/>
              <a:gd name="connsiteY3" fmla="*/ 0 h 1136591"/>
            </a:gdLst>
            <a:ahLst/>
            <a:cxnLst>
              <a:cxn ang="0">
                <a:pos x="connsiteX0" y="connsiteY0"/>
              </a:cxn>
              <a:cxn ang="0">
                <a:pos x="connsiteX1" y="connsiteY1"/>
              </a:cxn>
              <a:cxn ang="0">
                <a:pos x="connsiteX2" y="connsiteY2"/>
              </a:cxn>
              <a:cxn ang="0">
                <a:pos x="connsiteX3" y="connsiteY3"/>
              </a:cxn>
            </a:cxnLst>
            <a:rect l="l" t="t" r="r" b="b"/>
            <a:pathLst>
              <a:path w="1986898" h="1136591">
                <a:moveTo>
                  <a:pt x="0" y="1136591"/>
                </a:moveTo>
                <a:lnTo>
                  <a:pt x="1102408" y="1136591"/>
                </a:lnTo>
                <a:lnTo>
                  <a:pt x="1102408" y="0"/>
                </a:lnTo>
                <a:lnTo>
                  <a:pt x="1986898" y="0"/>
                </a:lnTo>
              </a:path>
            </a:pathLst>
          </a:custGeom>
          <a:noFill/>
          <a:ln w="57150">
            <a:solidFill>
              <a:schemeClr val="accent6">
                <a:lumMod val="75000"/>
              </a:schemeClr>
            </a:solidFill>
            <a:headEnd type="none" w="med" len="med"/>
            <a:tailEnd type="triangle" w="sm"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4" name="思考の吹き出し: 雲形 43">
            <a:extLst>
              <a:ext uri="{FF2B5EF4-FFF2-40B4-BE49-F238E27FC236}">
                <a16:creationId xmlns:a16="http://schemas.microsoft.com/office/drawing/2014/main" id="{DCD54EE1-A2CA-ABBB-43F7-3C0FAF0CE889}"/>
              </a:ext>
            </a:extLst>
          </p:cNvPr>
          <p:cNvSpPr/>
          <p:nvPr/>
        </p:nvSpPr>
        <p:spPr>
          <a:xfrm>
            <a:off x="7290842" y="3535233"/>
            <a:ext cx="588346" cy="243902"/>
          </a:xfrm>
          <a:prstGeom prst="cloudCallout">
            <a:avLst>
              <a:gd name="adj1" fmla="val 11887"/>
              <a:gd name="adj2" fmla="val -13139"/>
            </a:avLst>
          </a:prstGeom>
          <a:solidFill>
            <a:schemeClr val="accent6">
              <a:lumMod val="75000"/>
            </a:schemeClr>
          </a:solidFill>
          <a:ln w="5080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45" name="吹き出し: 四角形 44">
            <a:extLst>
              <a:ext uri="{FF2B5EF4-FFF2-40B4-BE49-F238E27FC236}">
                <a16:creationId xmlns:a16="http://schemas.microsoft.com/office/drawing/2014/main" id="{63DCBB2E-5D71-BEE3-97B2-D8975E4A213B}"/>
              </a:ext>
            </a:extLst>
          </p:cNvPr>
          <p:cNvSpPr/>
          <p:nvPr/>
        </p:nvSpPr>
        <p:spPr>
          <a:xfrm>
            <a:off x="7993146" y="3791833"/>
            <a:ext cx="2796982" cy="509393"/>
          </a:xfrm>
          <a:prstGeom prst="wedgeRectCallout">
            <a:avLst>
              <a:gd name="adj1" fmla="val -60368"/>
              <a:gd name="adj2" fmla="val -49880"/>
            </a:avLst>
          </a:prstGeom>
          <a:solidFill>
            <a:schemeClr val="accent6">
              <a:lumMod val="75000"/>
            </a:schemeClr>
          </a:solidFill>
          <a:ln w="50800">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Unicast communication is used here, so it can go beyond the router.</a:t>
            </a: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grpSp>
        <p:nvGrpSpPr>
          <p:cNvPr id="114" name="グループ化 113">
            <a:extLst>
              <a:ext uri="{FF2B5EF4-FFF2-40B4-BE49-F238E27FC236}">
                <a16:creationId xmlns:a16="http://schemas.microsoft.com/office/drawing/2014/main" id="{3FC008EA-EE63-B02A-6D94-6E13496D207A}"/>
              </a:ext>
            </a:extLst>
          </p:cNvPr>
          <p:cNvGrpSpPr/>
          <p:nvPr/>
        </p:nvGrpSpPr>
        <p:grpSpPr>
          <a:xfrm>
            <a:off x="7578874" y="1936021"/>
            <a:ext cx="6984776" cy="3435359"/>
            <a:chOff x="7578874" y="1936021"/>
            <a:chExt cx="6984776" cy="3435359"/>
          </a:xfrm>
        </p:grpSpPr>
        <p:grpSp>
          <p:nvGrpSpPr>
            <p:cNvPr id="46" name="グループ化 45">
              <a:extLst>
                <a:ext uri="{FF2B5EF4-FFF2-40B4-BE49-F238E27FC236}">
                  <a16:creationId xmlns:a16="http://schemas.microsoft.com/office/drawing/2014/main" id="{A876B6F3-347D-B10E-2327-4FD7A99E5C3F}"/>
                </a:ext>
              </a:extLst>
            </p:cNvPr>
            <p:cNvGrpSpPr/>
            <p:nvPr/>
          </p:nvGrpSpPr>
          <p:grpSpPr>
            <a:xfrm>
              <a:off x="11095853" y="4667707"/>
              <a:ext cx="3467797" cy="703673"/>
              <a:chOff x="7048584" y="6164088"/>
              <a:chExt cx="5077202" cy="1246599"/>
            </a:xfrm>
          </p:grpSpPr>
          <p:sp>
            <p:nvSpPr>
              <p:cNvPr id="47" name="正方形/長方形 46">
                <a:extLst>
                  <a:ext uri="{FF2B5EF4-FFF2-40B4-BE49-F238E27FC236}">
                    <a16:creationId xmlns:a16="http://schemas.microsoft.com/office/drawing/2014/main" id="{95049F04-592A-EAB6-C86A-6550A4462638}"/>
                  </a:ext>
                </a:extLst>
              </p:cNvPr>
              <p:cNvSpPr/>
              <p:nvPr/>
            </p:nvSpPr>
            <p:spPr>
              <a:xfrm>
                <a:off x="7048584" y="6478979"/>
                <a:ext cx="2191982" cy="559886"/>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grpSp>
            <p:nvGrpSpPr>
              <p:cNvPr id="48" name="グループ化 47">
                <a:extLst>
                  <a:ext uri="{FF2B5EF4-FFF2-40B4-BE49-F238E27FC236}">
                    <a16:creationId xmlns:a16="http://schemas.microsoft.com/office/drawing/2014/main" id="{8CA8F926-2760-9A4E-98AD-AE045A7A15C8}"/>
                  </a:ext>
                </a:extLst>
              </p:cNvPr>
              <p:cNvGrpSpPr/>
              <p:nvPr/>
            </p:nvGrpSpPr>
            <p:grpSpPr>
              <a:xfrm>
                <a:off x="8723547" y="6164088"/>
                <a:ext cx="3402239" cy="1246599"/>
                <a:chOff x="3456232" y="1872217"/>
                <a:chExt cx="2267897" cy="830724"/>
              </a:xfrm>
            </p:grpSpPr>
            <p:grpSp>
              <p:nvGrpSpPr>
                <p:cNvPr id="49" name="グループ化 48">
                  <a:extLst>
                    <a:ext uri="{FF2B5EF4-FFF2-40B4-BE49-F238E27FC236}">
                      <a16:creationId xmlns:a16="http://schemas.microsoft.com/office/drawing/2014/main" id="{D9FF1E9E-CBC8-468B-7909-E83E5DED62C0}"/>
                    </a:ext>
                  </a:extLst>
                </p:cNvPr>
                <p:cNvGrpSpPr/>
                <p:nvPr/>
              </p:nvGrpSpPr>
              <p:grpSpPr>
                <a:xfrm>
                  <a:off x="3456232" y="1872217"/>
                  <a:ext cx="2267897" cy="830724"/>
                  <a:chOff x="35308443" y="2489481"/>
                  <a:chExt cx="4017718" cy="1471679"/>
                </a:xfrm>
              </p:grpSpPr>
              <p:grpSp>
                <p:nvGrpSpPr>
                  <p:cNvPr id="63" name="グループ化 62">
                    <a:extLst>
                      <a:ext uri="{FF2B5EF4-FFF2-40B4-BE49-F238E27FC236}">
                        <a16:creationId xmlns:a16="http://schemas.microsoft.com/office/drawing/2014/main" id="{0EB048BA-BB78-D64C-6509-A91E89B75D56}"/>
                      </a:ext>
                    </a:extLst>
                  </p:cNvPr>
                  <p:cNvGrpSpPr/>
                  <p:nvPr/>
                </p:nvGrpSpPr>
                <p:grpSpPr>
                  <a:xfrm>
                    <a:off x="35408730" y="2489481"/>
                    <a:ext cx="3917431" cy="1471679"/>
                    <a:chOff x="31795888" y="3259494"/>
                    <a:chExt cx="3917431" cy="1471679"/>
                  </a:xfrm>
                </p:grpSpPr>
                <p:sp>
                  <p:nvSpPr>
                    <p:cNvPr id="65" name="正方形/長方形 64">
                      <a:extLst>
                        <a:ext uri="{FF2B5EF4-FFF2-40B4-BE49-F238E27FC236}">
                          <a16:creationId xmlns:a16="http://schemas.microsoft.com/office/drawing/2014/main" id="{06E4BF97-4F3A-49A7-BBDE-AED4DFD508ED}"/>
                        </a:ext>
                      </a:extLst>
                    </p:cNvPr>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1400" b="1" i="0" u="none" strike="noStrike" kern="0" cap="none" spc="0" normalizeH="0" baseline="0" noProof="0" dirty="0">
                        <a:ln>
                          <a:noFill/>
                        </a:ln>
                        <a:solidFill>
                          <a:srgbClr val="8064A2"/>
                        </a:solidFill>
                        <a:effectLst/>
                        <a:uLnTx/>
                        <a:uFillTx/>
                        <a:latin typeface="Calibri"/>
                        <a:ea typeface="ＭＳ Ｐゴシック"/>
                        <a:cs typeface="+mn-cs"/>
                      </a:endParaRPr>
                    </a:p>
                  </p:txBody>
                </p:sp>
                <p:grpSp>
                  <p:nvGrpSpPr>
                    <p:cNvPr id="66" name="グループ化 65">
                      <a:extLst>
                        <a:ext uri="{FF2B5EF4-FFF2-40B4-BE49-F238E27FC236}">
                          <a16:creationId xmlns:a16="http://schemas.microsoft.com/office/drawing/2014/main" id="{B09A554A-1928-7F33-C7D3-F81B324A497E}"/>
                        </a:ext>
                      </a:extLst>
                    </p:cNvPr>
                    <p:cNvGrpSpPr/>
                    <p:nvPr/>
                  </p:nvGrpSpPr>
                  <p:grpSpPr>
                    <a:xfrm>
                      <a:off x="32021585" y="3331392"/>
                      <a:ext cx="3691734" cy="292937"/>
                      <a:chOff x="31792985" y="3331392"/>
                      <a:chExt cx="3691734" cy="292937"/>
                    </a:xfrm>
                  </p:grpSpPr>
                  <p:sp>
                    <p:nvSpPr>
                      <p:cNvPr id="76" name="フリーフォーム 180">
                        <a:extLst>
                          <a:ext uri="{FF2B5EF4-FFF2-40B4-BE49-F238E27FC236}">
                            <a16:creationId xmlns:a16="http://schemas.microsoft.com/office/drawing/2014/main" id="{69136C44-DBC2-96C9-54B2-207FC6A6D17F}"/>
                          </a:ext>
                        </a:extLst>
                      </p:cNvPr>
                      <p:cNvSpPr/>
                      <p:nvPr/>
                    </p:nvSpPr>
                    <p:spPr>
                      <a:xfrm>
                        <a:off x="31792985" y="3476729"/>
                        <a:ext cx="3691734" cy="880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8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77" name="角丸四角形 181">
                        <a:extLst>
                          <a:ext uri="{FF2B5EF4-FFF2-40B4-BE49-F238E27FC236}">
                            <a16:creationId xmlns:a16="http://schemas.microsoft.com/office/drawing/2014/main" id="{E72B0146-36BC-70FD-5254-1F5E8139D2F8}"/>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2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nvGrpSpPr>
                    <p:cNvPr id="67" name="グループ化 66">
                      <a:extLst>
                        <a:ext uri="{FF2B5EF4-FFF2-40B4-BE49-F238E27FC236}">
                          <a16:creationId xmlns:a16="http://schemas.microsoft.com/office/drawing/2014/main" id="{266D7A4C-B6C5-A565-EDE3-729B589397B1}"/>
                        </a:ext>
                      </a:extLst>
                    </p:cNvPr>
                    <p:cNvGrpSpPr/>
                    <p:nvPr/>
                  </p:nvGrpSpPr>
                  <p:grpSpPr>
                    <a:xfrm>
                      <a:off x="32021585" y="3653970"/>
                      <a:ext cx="3691734" cy="292937"/>
                      <a:chOff x="31792985" y="3331392"/>
                      <a:chExt cx="3691734" cy="292937"/>
                    </a:xfrm>
                  </p:grpSpPr>
                  <p:sp>
                    <p:nvSpPr>
                      <p:cNvPr id="74" name="フリーフォーム 178">
                        <a:extLst>
                          <a:ext uri="{FF2B5EF4-FFF2-40B4-BE49-F238E27FC236}">
                            <a16:creationId xmlns:a16="http://schemas.microsoft.com/office/drawing/2014/main" id="{AA3F1470-81FB-D439-BBF5-9DE253B65641}"/>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a:glow rad="101600">
                          <a:schemeClr val="accent6">
                            <a:lumMod val="75000"/>
                            <a:alpha val="60000"/>
                          </a:schemeClr>
                        </a:glow>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8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75" name="角丸四角形 179">
                        <a:extLst>
                          <a:ext uri="{FF2B5EF4-FFF2-40B4-BE49-F238E27FC236}">
                            <a16:creationId xmlns:a16="http://schemas.microsoft.com/office/drawing/2014/main" id="{CA1C2BDB-46E5-3BA4-8503-FC82AE3810A0}"/>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2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nvGrpSpPr>
                    <p:cNvPr id="68" name="グループ化 67">
                      <a:extLst>
                        <a:ext uri="{FF2B5EF4-FFF2-40B4-BE49-F238E27FC236}">
                          <a16:creationId xmlns:a16="http://schemas.microsoft.com/office/drawing/2014/main" id="{F664BC7C-A91A-A5F1-ED6B-CF668F4180B7}"/>
                        </a:ext>
                      </a:extLst>
                    </p:cNvPr>
                    <p:cNvGrpSpPr/>
                    <p:nvPr/>
                  </p:nvGrpSpPr>
                  <p:grpSpPr>
                    <a:xfrm>
                      <a:off x="32021585" y="3976548"/>
                      <a:ext cx="3691734" cy="292937"/>
                      <a:chOff x="31792985" y="3331392"/>
                      <a:chExt cx="3691734" cy="292937"/>
                    </a:xfrm>
                  </p:grpSpPr>
                  <p:sp>
                    <p:nvSpPr>
                      <p:cNvPr id="72" name="フリーフォーム 176">
                        <a:extLst>
                          <a:ext uri="{FF2B5EF4-FFF2-40B4-BE49-F238E27FC236}">
                            <a16:creationId xmlns:a16="http://schemas.microsoft.com/office/drawing/2014/main" id="{7B2A7788-79BD-9352-0599-3521A3D62A09}"/>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8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73" name="角丸四角形 177">
                        <a:extLst>
                          <a:ext uri="{FF2B5EF4-FFF2-40B4-BE49-F238E27FC236}">
                            <a16:creationId xmlns:a16="http://schemas.microsoft.com/office/drawing/2014/main" id="{6978414C-0423-4740-17A0-65367045201A}"/>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2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nvGrpSpPr>
                    <p:cNvPr id="69" name="グループ化 68">
                      <a:extLst>
                        <a:ext uri="{FF2B5EF4-FFF2-40B4-BE49-F238E27FC236}">
                          <a16:creationId xmlns:a16="http://schemas.microsoft.com/office/drawing/2014/main" id="{EC5AE76A-100F-1A0A-A480-AD8456EB3664}"/>
                        </a:ext>
                      </a:extLst>
                    </p:cNvPr>
                    <p:cNvGrpSpPr/>
                    <p:nvPr/>
                  </p:nvGrpSpPr>
                  <p:grpSpPr>
                    <a:xfrm>
                      <a:off x="32021585" y="4299125"/>
                      <a:ext cx="3691734" cy="292937"/>
                      <a:chOff x="31792985" y="3331392"/>
                      <a:chExt cx="3691734" cy="292937"/>
                    </a:xfrm>
                  </p:grpSpPr>
                  <p:sp>
                    <p:nvSpPr>
                      <p:cNvPr id="70" name="フリーフォーム 174">
                        <a:extLst>
                          <a:ext uri="{FF2B5EF4-FFF2-40B4-BE49-F238E27FC236}">
                            <a16:creationId xmlns:a16="http://schemas.microsoft.com/office/drawing/2014/main" id="{C4EE0ACF-BF8F-23E6-752A-B9937EEB36FC}"/>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8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71" name="角丸四角形 175">
                        <a:extLst>
                          <a:ext uri="{FF2B5EF4-FFF2-40B4-BE49-F238E27FC236}">
                            <a16:creationId xmlns:a16="http://schemas.microsoft.com/office/drawing/2014/main" id="{8435E01D-7DD7-AEC0-03E2-E7B4ACA7477B}"/>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0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sp>
                <p:nvSpPr>
                  <p:cNvPr id="64" name="角丸四角形 168">
                    <a:extLst>
                      <a:ext uri="{FF2B5EF4-FFF2-40B4-BE49-F238E27FC236}">
                        <a16:creationId xmlns:a16="http://schemas.microsoft.com/office/drawing/2014/main" id="{CE743836-E7C4-9779-D79A-9EE8F0ED2590}"/>
                      </a:ext>
                    </a:extLst>
                  </p:cNvPr>
                  <p:cNvSpPr/>
                  <p:nvPr/>
                </p:nvSpPr>
                <p:spPr>
                  <a:xfrm>
                    <a:off x="35308443" y="2656115"/>
                    <a:ext cx="832875" cy="1061622"/>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sysClr val="window" lastClr="FFFFFF"/>
                        </a:solidFill>
                        <a:effectLst/>
                        <a:uLnTx/>
                        <a:uFillTx/>
                        <a:latin typeface="Calibri"/>
                        <a:ea typeface="ＭＳ Ｐゴシック"/>
                        <a:cs typeface="+mn-cs"/>
                      </a:rPr>
                      <a:t>matrix</a:t>
                    </a:r>
                    <a:endParaRPr kumimoji="0" lang="ja-JP" altLang="en-US" sz="12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sp>
              <p:nvSpPr>
                <p:cNvPr id="50" name="二等辺三角形 49">
                  <a:extLst>
                    <a:ext uri="{FF2B5EF4-FFF2-40B4-BE49-F238E27FC236}">
                      <a16:creationId xmlns:a16="http://schemas.microsoft.com/office/drawing/2014/main" id="{1158A59E-F25F-9D02-7CF1-F4506AD63C82}"/>
                    </a:ext>
                  </a:extLst>
                </p:cNvPr>
                <p:cNvSpPr/>
                <p:nvPr/>
              </p:nvSpPr>
              <p:spPr>
                <a:xfrm>
                  <a:off x="5196535"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51" name="二等辺三角形 50">
                  <a:extLst>
                    <a:ext uri="{FF2B5EF4-FFF2-40B4-BE49-F238E27FC236}">
                      <a16:creationId xmlns:a16="http://schemas.microsoft.com/office/drawing/2014/main" id="{8A967A72-ED26-C203-7D00-7B6117D2044F}"/>
                    </a:ext>
                  </a:extLst>
                </p:cNvPr>
                <p:cNvSpPr/>
                <p:nvPr/>
              </p:nvSpPr>
              <p:spPr>
                <a:xfrm>
                  <a:off x="5364088"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52" name="二等辺三角形 51">
                  <a:extLst>
                    <a:ext uri="{FF2B5EF4-FFF2-40B4-BE49-F238E27FC236}">
                      <a16:creationId xmlns:a16="http://schemas.microsoft.com/office/drawing/2014/main" id="{EA180988-59AD-C59D-C04B-AC8690E32713}"/>
                    </a:ext>
                  </a:extLst>
                </p:cNvPr>
                <p:cNvSpPr/>
                <p:nvPr/>
              </p:nvSpPr>
              <p:spPr>
                <a:xfrm>
                  <a:off x="5517361" y="2004569"/>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53" name="二等辺三角形 52">
                  <a:extLst>
                    <a:ext uri="{FF2B5EF4-FFF2-40B4-BE49-F238E27FC236}">
                      <a16:creationId xmlns:a16="http://schemas.microsoft.com/office/drawing/2014/main" id="{2BB6B0DA-AC3C-7A46-8775-BFC1359283DD}"/>
                    </a:ext>
                  </a:extLst>
                </p:cNvPr>
                <p:cNvSpPr/>
                <p:nvPr/>
              </p:nvSpPr>
              <p:spPr>
                <a:xfrm>
                  <a:off x="5201510"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54" name="二等辺三角形 53">
                  <a:extLst>
                    <a:ext uri="{FF2B5EF4-FFF2-40B4-BE49-F238E27FC236}">
                      <a16:creationId xmlns:a16="http://schemas.microsoft.com/office/drawing/2014/main" id="{C4258C53-ADF8-B8FA-0DFB-06C620DEC2AA}"/>
                    </a:ext>
                  </a:extLst>
                </p:cNvPr>
                <p:cNvSpPr/>
                <p:nvPr/>
              </p:nvSpPr>
              <p:spPr>
                <a:xfrm>
                  <a:off x="5369063"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55" name="二等辺三角形 54">
                  <a:extLst>
                    <a:ext uri="{FF2B5EF4-FFF2-40B4-BE49-F238E27FC236}">
                      <a16:creationId xmlns:a16="http://schemas.microsoft.com/office/drawing/2014/main" id="{150956F8-D76D-6C7E-12B2-F9A6F8781C13}"/>
                    </a:ext>
                  </a:extLst>
                </p:cNvPr>
                <p:cNvSpPr/>
                <p:nvPr/>
              </p:nvSpPr>
              <p:spPr>
                <a:xfrm>
                  <a:off x="5522336" y="218269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56" name="二等辺三角形 55">
                  <a:extLst>
                    <a:ext uri="{FF2B5EF4-FFF2-40B4-BE49-F238E27FC236}">
                      <a16:creationId xmlns:a16="http://schemas.microsoft.com/office/drawing/2014/main" id="{76AB55CA-92D2-8FF2-61C0-C17CCDBCFC20}"/>
                    </a:ext>
                  </a:extLst>
                </p:cNvPr>
                <p:cNvSpPr/>
                <p:nvPr/>
              </p:nvSpPr>
              <p:spPr>
                <a:xfrm>
                  <a:off x="5200941"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57" name="二等辺三角形 56">
                  <a:extLst>
                    <a:ext uri="{FF2B5EF4-FFF2-40B4-BE49-F238E27FC236}">
                      <a16:creationId xmlns:a16="http://schemas.microsoft.com/office/drawing/2014/main" id="{6C9A5C0A-B82A-150D-6A95-ED8D1F042ABC}"/>
                    </a:ext>
                  </a:extLst>
                </p:cNvPr>
                <p:cNvSpPr/>
                <p:nvPr/>
              </p:nvSpPr>
              <p:spPr>
                <a:xfrm>
                  <a:off x="5368494"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58" name="二等辺三角形 57">
                  <a:extLst>
                    <a:ext uri="{FF2B5EF4-FFF2-40B4-BE49-F238E27FC236}">
                      <a16:creationId xmlns:a16="http://schemas.microsoft.com/office/drawing/2014/main" id="{B2FBB70E-6941-02AE-D6FB-E3BD6E924EFC}"/>
                    </a:ext>
                  </a:extLst>
                </p:cNvPr>
                <p:cNvSpPr/>
                <p:nvPr/>
              </p:nvSpPr>
              <p:spPr>
                <a:xfrm>
                  <a:off x="5521767" y="236584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59" name="二等辺三角形 58">
                  <a:extLst>
                    <a:ext uri="{FF2B5EF4-FFF2-40B4-BE49-F238E27FC236}">
                      <a16:creationId xmlns:a16="http://schemas.microsoft.com/office/drawing/2014/main" id="{A8C0FAC6-0AC5-7DF2-590A-40A0A4875291}"/>
                    </a:ext>
                  </a:extLst>
                </p:cNvPr>
                <p:cNvSpPr/>
                <p:nvPr/>
              </p:nvSpPr>
              <p:spPr>
                <a:xfrm>
                  <a:off x="5205916"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60" name="二等辺三角形 59">
                  <a:extLst>
                    <a:ext uri="{FF2B5EF4-FFF2-40B4-BE49-F238E27FC236}">
                      <a16:creationId xmlns:a16="http://schemas.microsoft.com/office/drawing/2014/main" id="{B6A4CEFB-F47D-6682-933C-5BC23307F097}"/>
                    </a:ext>
                  </a:extLst>
                </p:cNvPr>
                <p:cNvSpPr/>
                <p:nvPr/>
              </p:nvSpPr>
              <p:spPr>
                <a:xfrm>
                  <a:off x="5373469"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62" name="二等辺三角形 61">
                  <a:extLst>
                    <a:ext uri="{FF2B5EF4-FFF2-40B4-BE49-F238E27FC236}">
                      <a16:creationId xmlns:a16="http://schemas.microsoft.com/office/drawing/2014/main" id="{6628D760-C7FB-1702-63A8-5DD40D52E454}"/>
                    </a:ext>
                  </a:extLst>
                </p:cNvPr>
                <p:cNvSpPr/>
                <p:nvPr/>
              </p:nvSpPr>
              <p:spPr>
                <a:xfrm>
                  <a:off x="5526742" y="254396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grpSp>
        </p:grpSp>
        <p:sp>
          <p:nvSpPr>
            <p:cNvPr id="78" name="正方形/長方形 77">
              <a:extLst>
                <a:ext uri="{FF2B5EF4-FFF2-40B4-BE49-F238E27FC236}">
                  <a16:creationId xmlns:a16="http://schemas.microsoft.com/office/drawing/2014/main" id="{207CF595-531B-AD05-0960-31D31FE3F6D0}"/>
                </a:ext>
              </a:extLst>
            </p:cNvPr>
            <p:cNvSpPr/>
            <p:nvPr/>
          </p:nvSpPr>
          <p:spPr>
            <a:xfrm>
              <a:off x="11231114" y="3312278"/>
              <a:ext cx="816481" cy="1936808"/>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79" name="正方形/長方形 78">
              <a:extLst>
                <a:ext uri="{FF2B5EF4-FFF2-40B4-BE49-F238E27FC236}">
                  <a16:creationId xmlns:a16="http://schemas.microsoft.com/office/drawing/2014/main" id="{3F35B4DD-1C19-0D5A-3ED1-9FD5E6413602}"/>
                </a:ext>
              </a:extLst>
            </p:cNvPr>
            <p:cNvSpPr/>
            <p:nvPr/>
          </p:nvSpPr>
          <p:spPr>
            <a:xfrm>
              <a:off x="11176564" y="3771982"/>
              <a:ext cx="913445" cy="630970"/>
            </a:xfrm>
            <a:prstGeom prst="rect">
              <a:avLst/>
            </a:prstGeom>
          </p:spPr>
          <p:txBody>
            <a:bodyPr wrap="square" lIns="137187" tIns="68594" rIns="137187" bIns="6859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solidFill>
                  <a:effectLst/>
                  <a:uLnTx/>
                  <a:uFillTx/>
                  <a:latin typeface="Calibri"/>
                  <a:ea typeface="ＭＳ Ｐゴシック" pitchFamily="50" charset="-128"/>
                  <a:cs typeface="+mn-cs"/>
                </a:rPr>
                <a:t>VX link</a:t>
              </a:r>
              <a:endParaRPr kumimoji="1" lang="en-US" altLang="ja-JP" sz="1400" b="0" i="0" u="none" strike="noStrike" kern="1200" cap="none" spc="0" normalizeH="0" baseline="0" noProof="0" dirty="0">
                <a:ln>
                  <a:noFill/>
                </a:ln>
                <a:solidFill>
                  <a:srgbClr val="FFFFFF"/>
                </a:solidFill>
                <a:effectLst/>
                <a:uLnTx/>
                <a:uFillTx/>
                <a:latin typeface="Calibri"/>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rgbClr val="FFFFFF"/>
                  </a:solidFill>
                  <a:effectLst/>
                  <a:uLnTx/>
                  <a:uFillTx/>
                  <a:latin typeface="Calibri"/>
                  <a:ea typeface="ＭＳ Ｐゴシック" pitchFamily="50" charset="-128"/>
                  <a:cs typeface="+mn-cs"/>
                </a:rPr>
                <a:t>(NW 1)</a:t>
              </a: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itchFamily="50" charset="-128"/>
                <a:cs typeface="+mn-cs"/>
              </a:endParaRPr>
            </a:p>
          </p:txBody>
        </p:sp>
        <p:sp>
          <p:nvSpPr>
            <p:cNvPr id="80" name="正方形/長方形 79">
              <a:extLst>
                <a:ext uri="{FF2B5EF4-FFF2-40B4-BE49-F238E27FC236}">
                  <a16:creationId xmlns:a16="http://schemas.microsoft.com/office/drawing/2014/main" id="{6BC8DE9E-04FF-F4E2-BC8C-E78BE6E6CA97}"/>
                </a:ext>
              </a:extLst>
            </p:cNvPr>
            <p:cNvSpPr/>
            <p:nvPr/>
          </p:nvSpPr>
          <p:spPr>
            <a:xfrm>
              <a:off x="8638238" y="2180647"/>
              <a:ext cx="2178899" cy="1487402"/>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en-US" altLang="ja-JP" sz="1400" b="1" i="0" u="none" strike="noStrike" kern="0" cap="none" spc="0" normalizeH="0" baseline="0" noProof="0" dirty="0">
                <a:ln>
                  <a:noFill/>
                </a:ln>
                <a:solidFill>
                  <a:srgbClr val="8064A2"/>
                </a:solidFill>
                <a:effectLst/>
                <a:uLnTx/>
                <a:uFillTx/>
                <a:latin typeface="Calibri"/>
                <a:ea typeface="ＭＳ Ｐゴシック"/>
                <a:cs typeface="+mn-cs"/>
              </a:endParaRPr>
            </a:p>
          </p:txBody>
        </p:sp>
        <p:sp>
          <p:nvSpPr>
            <p:cNvPr id="81" name="フリーフォーム 142">
              <a:extLst>
                <a:ext uri="{FF2B5EF4-FFF2-40B4-BE49-F238E27FC236}">
                  <a16:creationId xmlns:a16="http://schemas.microsoft.com/office/drawing/2014/main" id="{0E52AFB4-7230-1D22-3460-7B988156D117}"/>
                </a:ext>
              </a:extLst>
            </p:cNvPr>
            <p:cNvSpPr/>
            <p:nvPr/>
          </p:nvSpPr>
          <p:spPr>
            <a:xfrm>
              <a:off x="8502160" y="2762640"/>
              <a:ext cx="769838" cy="772593"/>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381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82" name="フリーフォーム 142">
              <a:extLst>
                <a:ext uri="{FF2B5EF4-FFF2-40B4-BE49-F238E27FC236}">
                  <a16:creationId xmlns:a16="http://schemas.microsoft.com/office/drawing/2014/main" id="{5CAADFAB-B9BB-8BE5-FE3B-575E51A7C8CD}"/>
                </a:ext>
              </a:extLst>
            </p:cNvPr>
            <p:cNvSpPr/>
            <p:nvPr/>
          </p:nvSpPr>
          <p:spPr>
            <a:xfrm>
              <a:off x="8502159" y="2824762"/>
              <a:ext cx="697137" cy="703431"/>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381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83" name="フリーフォーム 142">
              <a:extLst>
                <a:ext uri="{FF2B5EF4-FFF2-40B4-BE49-F238E27FC236}">
                  <a16:creationId xmlns:a16="http://schemas.microsoft.com/office/drawing/2014/main" id="{4D616325-2367-4478-DF6A-7BC1C9F43618}"/>
                </a:ext>
              </a:extLst>
            </p:cNvPr>
            <p:cNvSpPr/>
            <p:nvPr/>
          </p:nvSpPr>
          <p:spPr>
            <a:xfrm>
              <a:off x="8502157" y="2882452"/>
              <a:ext cx="624147" cy="645741"/>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381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84" name="フリーフォーム 142">
              <a:extLst>
                <a:ext uri="{FF2B5EF4-FFF2-40B4-BE49-F238E27FC236}">
                  <a16:creationId xmlns:a16="http://schemas.microsoft.com/office/drawing/2014/main" id="{E520624E-E083-8FB9-68A1-9996D95CB5AD}"/>
                </a:ext>
              </a:extLst>
            </p:cNvPr>
            <p:cNvSpPr/>
            <p:nvPr/>
          </p:nvSpPr>
          <p:spPr>
            <a:xfrm>
              <a:off x="8502156" y="2954745"/>
              <a:ext cx="554894" cy="57344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381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85" name="フリーフォーム 142">
              <a:extLst>
                <a:ext uri="{FF2B5EF4-FFF2-40B4-BE49-F238E27FC236}">
                  <a16:creationId xmlns:a16="http://schemas.microsoft.com/office/drawing/2014/main" id="{D6D867E8-4A81-AB7F-198A-72B221F8205B}"/>
                </a:ext>
              </a:extLst>
            </p:cNvPr>
            <p:cNvSpPr/>
            <p:nvPr/>
          </p:nvSpPr>
          <p:spPr>
            <a:xfrm>
              <a:off x="8502155" y="3016866"/>
              <a:ext cx="482192" cy="511327"/>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381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86" name="フリーフォーム 142">
              <a:extLst>
                <a:ext uri="{FF2B5EF4-FFF2-40B4-BE49-F238E27FC236}">
                  <a16:creationId xmlns:a16="http://schemas.microsoft.com/office/drawing/2014/main" id="{7C7F8D26-C42B-AC5D-9009-3E2E3F972693}"/>
                </a:ext>
              </a:extLst>
            </p:cNvPr>
            <p:cNvSpPr/>
            <p:nvPr/>
          </p:nvSpPr>
          <p:spPr>
            <a:xfrm>
              <a:off x="8502154" y="3074556"/>
              <a:ext cx="409202" cy="453637"/>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87" name="フリーフォーム: 図形 86">
              <a:extLst>
                <a:ext uri="{FF2B5EF4-FFF2-40B4-BE49-F238E27FC236}">
                  <a16:creationId xmlns:a16="http://schemas.microsoft.com/office/drawing/2014/main" id="{58741F48-A761-CA9D-0B33-9E4F1EC22AA6}"/>
                </a:ext>
              </a:extLst>
            </p:cNvPr>
            <p:cNvSpPr/>
            <p:nvPr/>
          </p:nvSpPr>
          <p:spPr>
            <a:xfrm flipV="1">
              <a:off x="9642045" y="3211140"/>
              <a:ext cx="1239648" cy="21328"/>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1270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88" name="フリーフォーム 142">
              <a:extLst>
                <a:ext uri="{FF2B5EF4-FFF2-40B4-BE49-F238E27FC236}">
                  <a16:creationId xmlns:a16="http://schemas.microsoft.com/office/drawing/2014/main" id="{81AE569F-995D-2E3E-870B-4349224536AB}"/>
                </a:ext>
              </a:extLst>
            </p:cNvPr>
            <p:cNvSpPr/>
            <p:nvPr/>
          </p:nvSpPr>
          <p:spPr>
            <a:xfrm>
              <a:off x="8507934" y="2704950"/>
              <a:ext cx="837056" cy="830283"/>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w="381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89" name="フリーフォーム: 図形 88">
              <a:extLst>
                <a:ext uri="{FF2B5EF4-FFF2-40B4-BE49-F238E27FC236}">
                  <a16:creationId xmlns:a16="http://schemas.microsoft.com/office/drawing/2014/main" id="{7E572573-5342-23A2-FEFE-B31C1C60B267}"/>
                </a:ext>
              </a:extLst>
            </p:cNvPr>
            <p:cNvSpPr/>
            <p:nvPr/>
          </p:nvSpPr>
          <p:spPr>
            <a:xfrm>
              <a:off x="8786800" y="3444492"/>
              <a:ext cx="3312472" cy="37784"/>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127000">
              <a:solidFill>
                <a:srgbClr val="934BC9">
                  <a:alpha val="50000"/>
                </a:srgb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0" name="正方形/長方形 89">
              <a:extLst>
                <a:ext uri="{FF2B5EF4-FFF2-40B4-BE49-F238E27FC236}">
                  <a16:creationId xmlns:a16="http://schemas.microsoft.com/office/drawing/2014/main" id="{C83AEABD-55AE-B073-8C46-7CFF9F547F20}"/>
                </a:ext>
              </a:extLst>
            </p:cNvPr>
            <p:cNvSpPr/>
            <p:nvPr/>
          </p:nvSpPr>
          <p:spPr>
            <a:xfrm>
              <a:off x="10509525" y="3418384"/>
              <a:ext cx="1166739" cy="307805"/>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a:cs typeface="+mn-cs"/>
                </a:rPr>
                <a:t>VX link out 8ch</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91" name="正方形/長方形 90">
              <a:extLst>
                <a:ext uri="{FF2B5EF4-FFF2-40B4-BE49-F238E27FC236}">
                  <a16:creationId xmlns:a16="http://schemas.microsoft.com/office/drawing/2014/main" id="{DD68D5CF-7913-2082-4FBF-ED14696CED49}"/>
                </a:ext>
              </a:extLst>
            </p:cNvPr>
            <p:cNvSpPr/>
            <p:nvPr/>
          </p:nvSpPr>
          <p:spPr>
            <a:xfrm>
              <a:off x="7723343" y="1973403"/>
              <a:ext cx="1059319" cy="307805"/>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a:cs typeface="+mn-cs"/>
                </a:rPr>
                <a:t>AUDIO IN 8ch</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a:cs typeface="+mn-cs"/>
              </a:endParaRPr>
            </a:p>
          </p:txBody>
        </p:sp>
        <p:grpSp>
          <p:nvGrpSpPr>
            <p:cNvPr id="92" name="グループ化 91">
              <a:extLst>
                <a:ext uri="{FF2B5EF4-FFF2-40B4-BE49-F238E27FC236}">
                  <a16:creationId xmlns:a16="http://schemas.microsoft.com/office/drawing/2014/main" id="{C961CFCC-8298-56B7-AEE1-823F70AD71F6}"/>
                </a:ext>
              </a:extLst>
            </p:cNvPr>
            <p:cNvGrpSpPr/>
            <p:nvPr/>
          </p:nvGrpSpPr>
          <p:grpSpPr>
            <a:xfrm>
              <a:off x="8507935" y="2207692"/>
              <a:ext cx="1788329" cy="1331113"/>
              <a:chOff x="3378159" y="2849265"/>
              <a:chExt cx="2618292" cy="2829370"/>
            </a:xfrm>
          </p:grpSpPr>
          <p:grpSp>
            <p:nvGrpSpPr>
              <p:cNvPr id="93" name="グループ化 92">
                <a:extLst>
                  <a:ext uri="{FF2B5EF4-FFF2-40B4-BE49-F238E27FC236}">
                    <a16:creationId xmlns:a16="http://schemas.microsoft.com/office/drawing/2014/main" id="{95D3F58A-48EC-0D29-FDEF-6196FD61B631}"/>
                  </a:ext>
                </a:extLst>
              </p:cNvPr>
              <p:cNvGrpSpPr/>
              <p:nvPr/>
            </p:nvGrpSpPr>
            <p:grpSpPr>
              <a:xfrm>
                <a:off x="3397103" y="2849265"/>
                <a:ext cx="2599348" cy="2829368"/>
                <a:chOff x="1676396" y="2878427"/>
                <a:chExt cx="1732698" cy="1623509"/>
              </a:xfrm>
            </p:grpSpPr>
            <p:sp>
              <p:nvSpPr>
                <p:cNvPr id="102" name="フリーフォーム 2">
                  <a:extLst>
                    <a:ext uri="{FF2B5EF4-FFF2-40B4-BE49-F238E27FC236}">
                      <a16:creationId xmlns:a16="http://schemas.microsoft.com/office/drawing/2014/main" id="{6B7D2816-4633-E8AA-A052-BFB57A20F8D4}"/>
                    </a:ext>
                  </a:extLst>
                </p:cNvPr>
                <p:cNvSpPr/>
                <p:nvPr/>
              </p:nvSpPr>
              <p:spPr>
                <a:xfrm>
                  <a:off x="1682380" y="2878427"/>
                  <a:ext cx="1726714" cy="161754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3" name="フリーフォーム 99">
                  <a:extLst>
                    <a:ext uri="{FF2B5EF4-FFF2-40B4-BE49-F238E27FC236}">
                      <a16:creationId xmlns:a16="http://schemas.microsoft.com/office/drawing/2014/main" id="{7CB332F7-48B0-680A-38B6-C8CFA4CC18D0}"/>
                    </a:ext>
                  </a:extLst>
                </p:cNvPr>
                <p:cNvSpPr/>
                <p:nvPr/>
              </p:nvSpPr>
              <p:spPr>
                <a:xfrm>
                  <a:off x="1676396" y="2951106"/>
                  <a:ext cx="1650919" cy="1550830"/>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nvGrpSpPr>
              <p:cNvPr id="94" name="グループ化 93">
                <a:extLst>
                  <a:ext uri="{FF2B5EF4-FFF2-40B4-BE49-F238E27FC236}">
                    <a16:creationId xmlns:a16="http://schemas.microsoft.com/office/drawing/2014/main" id="{3B3477D9-FE29-5454-E876-00F6AE5B4ABA}"/>
                  </a:ext>
                </a:extLst>
              </p:cNvPr>
              <p:cNvGrpSpPr/>
              <p:nvPr/>
            </p:nvGrpSpPr>
            <p:grpSpPr>
              <a:xfrm>
                <a:off x="3397104" y="3102096"/>
                <a:ext cx="2349974" cy="2576539"/>
                <a:chOff x="1687754" y="3046911"/>
                <a:chExt cx="1555111" cy="1679725"/>
              </a:xfrm>
            </p:grpSpPr>
            <p:sp>
              <p:nvSpPr>
                <p:cNvPr id="98" name="フリーフォーム 137">
                  <a:extLst>
                    <a:ext uri="{FF2B5EF4-FFF2-40B4-BE49-F238E27FC236}">
                      <a16:creationId xmlns:a16="http://schemas.microsoft.com/office/drawing/2014/main" id="{44998400-E15B-C314-F32A-8724B141D961}"/>
                    </a:ext>
                  </a:extLst>
                </p:cNvPr>
                <p:cNvSpPr/>
                <p:nvPr/>
              </p:nvSpPr>
              <p:spPr>
                <a:xfrm>
                  <a:off x="1693694" y="3046911"/>
                  <a:ext cx="1549171" cy="167294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9" name="フリーフォーム 138">
                  <a:extLst>
                    <a:ext uri="{FF2B5EF4-FFF2-40B4-BE49-F238E27FC236}">
                      <a16:creationId xmlns:a16="http://schemas.microsoft.com/office/drawing/2014/main" id="{01993DA7-678C-5050-3215-7ACAB66522C6}"/>
                    </a:ext>
                  </a:extLst>
                </p:cNvPr>
                <p:cNvSpPr/>
                <p:nvPr/>
              </p:nvSpPr>
              <p:spPr>
                <a:xfrm>
                  <a:off x="1693694" y="3119589"/>
                  <a:ext cx="1485082" cy="1600270"/>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0" name="フリーフォーム 139">
                  <a:extLst>
                    <a:ext uri="{FF2B5EF4-FFF2-40B4-BE49-F238E27FC236}">
                      <a16:creationId xmlns:a16="http://schemas.microsoft.com/office/drawing/2014/main" id="{0D92FB91-5C4F-650B-C6A5-20C79D8C1FF8}"/>
                    </a:ext>
                  </a:extLst>
                </p:cNvPr>
                <p:cNvSpPr/>
                <p:nvPr/>
              </p:nvSpPr>
              <p:spPr>
                <a:xfrm>
                  <a:off x="1693694" y="3185171"/>
                  <a:ext cx="1411255" cy="153468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01" name="フリーフォーム 140">
                  <a:extLst>
                    <a:ext uri="{FF2B5EF4-FFF2-40B4-BE49-F238E27FC236}">
                      <a16:creationId xmlns:a16="http://schemas.microsoft.com/office/drawing/2014/main" id="{003E9DD9-D0BC-D33B-0E24-76C88E614AA9}"/>
                    </a:ext>
                  </a:extLst>
                </p:cNvPr>
                <p:cNvSpPr/>
                <p:nvPr/>
              </p:nvSpPr>
              <p:spPr>
                <a:xfrm>
                  <a:off x="1687754" y="3257851"/>
                  <a:ext cx="1353105" cy="146878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nvGrpSpPr>
              <p:cNvPr id="95" name="グループ化 94">
                <a:extLst>
                  <a:ext uri="{FF2B5EF4-FFF2-40B4-BE49-F238E27FC236}">
                    <a16:creationId xmlns:a16="http://schemas.microsoft.com/office/drawing/2014/main" id="{20C45093-0C34-C66B-1B32-E6D88996D957}"/>
                  </a:ext>
                </a:extLst>
              </p:cNvPr>
              <p:cNvGrpSpPr/>
              <p:nvPr/>
            </p:nvGrpSpPr>
            <p:grpSpPr>
              <a:xfrm>
                <a:off x="3378159" y="3558673"/>
                <a:ext cx="1940979" cy="2109570"/>
                <a:chOff x="1543076" y="3351168"/>
                <a:chExt cx="1404362" cy="1405800"/>
              </a:xfrm>
            </p:grpSpPr>
            <p:sp>
              <p:nvSpPr>
                <p:cNvPr id="96" name="フリーフォーム 142">
                  <a:extLst>
                    <a:ext uri="{FF2B5EF4-FFF2-40B4-BE49-F238E27FC236}">
                      <a16:creationId xmlns:a16="http://schemas.microsoft.com/office/drawing/2014/main" id="{6BBBCDEC-5039-D5D2-EE7E-35AA5954A4E2}"/>
                    </a:ext>
                  </a:extLst>
                </p:cNvPr>
                <p:cNvSpPr/>
                <p:nvPr/>
              </p:nvSpPr>
              <p:spPr>
                <a:xfrm>
                  <a:off x="1543076" y="3351168"/>
                  <a:ext cx="1404362" cy="1405799"/>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97" name="フリーフォーム 143">
                  <a:extLst>
                    <a:ext uri="{FF2B5EF4-FFF2-40B4-BE49-F238E27FC236}">
                      <a16:creationId xmlns:a16="http://schemas.microsoft.com/office/drawing/2014/main" id="{A929E404-4AA8-1048-4516-69B025C10D0C}"/>
                    </a:ext>
                  </a:extLst>
                </p:cNvPr>
                <p:cNvSpPr/>
                <p:nvPr/>
              </p:nvSpPr>
              <p:spPr>
                <a:xfrm>
                  <a:off x="1549659" y="3441309"/>
                  <a:ext cx="1319508" cy="1315659"/>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sp>
          <p:nvSpPr>
            <p:cNvPr id="104" name="角丸四角形 60">
              <a:extLst>
                <a:ext uri="{FF2B5EF4-FFF2-40B4-BE49-F238E27FC236}">
                  <a16:creationId xmlns:a16="http://schemas.microsoft.com/office/drawing/2014/main" id="{4570111A-7EBC-41BF-B645-F5D035100B62}"/>
                </a:ext>
              </a:extLst>
            </p:cNvPr>
            <p:cNvSpPr/>
            <p:nvPr/>
          </p:nvSpPr>
          <p:spPr>
            <a:xfrm>
              <a:off x="9685826" y="2634871"/>
              <a:ext cx="658423" cy="131475"/>
            </a:xfrm>
            <a:prstGeom prst="roundRect">
              <a:avLst/>
            </a:prstGeom>
            <a:solidFill>
              <a:srgbClr val="00B0F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MIX</a:t>
              </a: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05" name="正方形/長方形 104">
              <a:extLst>
                <a:ext uri="{FF2B5EF4-FFF2-40B4-BE49-F238E27FC236}">
                  <a16:creationId xmlns:a16="http://schemas.microsoft.com/office/drawing/2014/main" id="{85F896B5-CCED-B431-3203-5B98311D409F}"/>
                </a:ext>
              </a:extLst>
            </p:cNvPr>
            <p:cNvSpPr/>
            <p:nvPr/>
          </p:nvSpPr>
          <p:spPr>
            <a:xfrm>
              <a:off x="9983593" y="1936021"/>
              <a:ext cx="1456516" cy="307805"/>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dirty="0">
                  <a:ln>
                    <a:noFill/>
                  </a:ln>
                  <a:solidFill>
                    <a:srgbClr val="BA8CDC"/>
                  </a:solidFill>
                  <a:effectLst/>
                  <a:uLnTx/>
                  <a:uFillTx/>
                  <a:latin typeface="Calibri"/>
                  <a:ea typeface="ＭＳ Ｐゴシック"/>
                  <a:cs typeface="+mn-cs"/>
                </a:rPr>
                <a:t>VX-3000PM(1)</a:t>
              </a:r>
              <a:endParaRPr kumimoji="1" lang="ja-JP" altLang="en-US" sz="1100" b="1" i="0" u="none" strike="noStrike" kern="1200" cap="none" spc="0" normalizeH="0" baseline="0" noProof="0" dirty="0">
                <a:ln>
                  <a:noFill/>
                </a:ln>
                <a:solidFill>
                  <a:srgbClr val="BA8CDC"/>
                </a:solidFill>
                <a:effectLst/>
                <a:uLnTx/>
                <a:uFillTx/>
                <a:latin typeface="Calibri"/>
                <a:ea typeface="ＭＳ Ｐゴシック"/>
                <a:cs typeface="+mn-cs"/>
              </a:endParaRPr>
            </a:p>
          </p:txBody>
        </p:sp>
        <p:sp>
          <p:nvSpPr>
            <p:cNvPr id="106" name="角丸四角形 164">
              <a:extLst>
                <a:ext uri="{FF2B5EF4-FFF2-40B4-BE49-F238E27FC236}">
                  <a16:creationId xmlns:a16="http://schemas.microsoft.com/office/drawing/2014/main" id="{AE5296B3-9B97-03A6-E182-BA3A0B5EF19D}"/>
                </a:ext>
              </a:extLst>
            </p:cNvPr>
            <p:cNvSpPr/>
            <p:nvPr/>
          </p:nvSpPr>
          <p:spPr>
            <a:xfrm>
              <a:off x="8758485" y="3121061"/>
              <a:ext cx="1816224" cy="457565"/>
            </a:xfrm>
            <a:prstGeom prst="roundRect">
              <a:avLst>
                <a:gd name="adj" fmla="val 6795"/>
              </a:avLst>
            </a:prstGeom>
            <a:gradFill flip="none" rotWithShape="1">
              <a:gsLst>
                <a:gs pos="82000">
                  <a:srgbClr val="002060">
                    <a:alpha val="14000"/>
                  </a:srgbClr>
                </a:gs>
                <a:gs pos="100000">
                  <a:srgbClr val="002060"/>
                </a:gs>
              </a:gsLst>
              <a:path path="rect">
                <a:fillToRect l="50000" t="50000" r="50000" b="50000"/>
              </a:path>
              <a:tileRect/>
            </a:gradFill>
            <a:ln/>
          </p:spPr>
          <p:style>
            <a:lnRef idx="0">
              <a:schemeClr val="accent5"/>
            </a:lnRef>
            <a:fillRef idx="3">
              <a:schemeClr val="accent5"/>
            </a:fillRef>
            <a:effectRef idx="3">
              <a:schemeClr val="accent5"/>
            </a:effectRef>
            <a:fontRef idx="minor">
              <a:schemeClr val="lt1"/>
            </a:fontRef>
          </p:style>
          <p:txBody>
            <a:bodyPr lIns="137187" tIns="68594" rIns="137187" bIns="68594"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1800" b="1" i="0" u="none" strike="noStrike" kern="0" cap="none" spc="0" normalizeH="0" baseline="0" noProof="0" dirty="0">
                  <a:ln>
                    <a:noFill/>
                  </a:ln>
                  <a:solidFill>
                    <a:srgbClr val="002060"/>
                  </a:solidFill>
                  <a:effectLst/>
                  <a:uLnTx/>
                  <a:uFillTx/>
                  <a:latin typeface="Calibri"/>
                  <a:ea typeface="ＭＳ Ｐゴシック"/>
                  <a:cs typeface="+mn-cs"/>
                </a:rPr>
                <a:t>Matrix</a:t>
              </a:r>
            </a:p>
          </p:txBody>
        </p:sp>
        <p:sp>
          <p:nvSpPr>
            <p:cNvPr id="107" name="角丸四角形 71">
              <a:extLst>
                <a:ext uri="{FF2B5EF4-FFF2-40B4-BE49-F238E27FC236}">
                  <a16:creationId xmlns:a16="http://schemas.microsoft.com/office/drawing/2014/main" id="{FF1EEE76-CE1D-42E2-DC5A-51A656A37163}"/>
                </a:ext>
              </a:extLst>
            </p:cNvPr>
            <p:cNvSpPr/>
            <p:nvPr/>
          </p:nvSpPr>
          <p:spPr>
            <a:xfrm>
              <a:off x="8837040" y="2172308"/>
              <a:ext cx="343705" cy="470590"/>
            </a:xfrm>
            <a:prstGeom prst="roundRect">
              <a:avLst>
                <a:gd name="adj" fmla="val 12537"/>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1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VOX</a:t>
              </a:r>
            </a:p>
          </p:txBody>
        </p:sp>
        <p:sp>
          <p:nvSpPr>
            <p:cNvPr id="108" name="正方形/長方形 107">
              <a:extLst>
                <a:ext uri="{FF2B5EF4-FFF2-40B4-BE49-F238E27FC236}">
                  <a16:creationId xmlns:a16="http://schemas.microsoft.com/office/drawing/2014/main" id="{7E1C5915-E39F-BC38-2D25-DAFFCFFA4074}"/>
                </a:ext>
              </a:extLst>
            </p:cNvPr>
            <p:cNvSpPr/>
            <p:nvPr/>
          </p:nvSpPr>
          <p:spPr>
            <a:xfrm>
              <a:off x="10531613" y="3029917"/>
              <a:ext cx="1239648" cy="307805"/>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a:cs typeface="+mn-cs"/>
                </a:rPr>
                <a:t>Unicast out 7ch</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09" name="角丸四角形 71">
              <a:extLst>
                <a:ext uri="{FF2B5EF4-FFF2-40B4-BE49-F238E27FC236}">
                  <a16:creationId xmlns:a16="http://schemas.microsoft.com/office/drawing/2014/main" id="{8744D68E-5E1E-526E-0640-A9B3F461BF42}"/>
                </a:ext>
              </a:extLst>
            </p:cNvPr>
            <p:cNvSpPr/>
            <p:nvPr/>
          </p:nvSpPr>
          <p:spPr>
            <a:xfrm>
              <a:off x="8573681" y="2175759"/>
              <a:ext cx="195643" cy="470590"/>
            </a:xfrm>
            <a:prstGeom prst="roundRect">
              <a:avLst>
                <a:gd name="adj" fmla="val 12537"/>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1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VR</a:t>
              </a:r>
            </a:p>
          </p:txBody>
        </p:sp>
        <p:sp>
          <p:nvSpPr>
            <p:cNvPr id="110" name="正方形/長方形 109">
              <a:extLst>
                <a:ext uri="{FF2B5EF4-FFF2-40B4-BE49-F238E27FC236}">
                  <a16:creationId xmlns:a16="http://schemas.microsoft.com/office/drawing/2014/main" id="{62C28F0D-7326-D6FD-F993-4B4E083DFBD9}"/>
                </a:ext>
              </a:extLst>
            </p:cNvPr>
            <p:cNvSpPr/>
            <p:nvPr/>
          </p:nvSpPr>
          <p:spPr>
            <a:xfrm>
              <a:off x="7578874" y="2693444"/>
              <a:ext cx="1220121" cy="307805"/>
            </a:xfrm>
            <a:prstGeom prst="rect">
              <a:avLst/>
            </a:prstGeom>
          </p:spPr>
          <p:txBody>
            <a:bodyPr wrap="square" lIns="137187" tIns="68594" rIns="137187" bIns="68594">
              <a:spAutoFit/>
            </a:bodyPr>
            <a:lstStyle/>
            <a:p>
              <a:pPr marL="0" marR="0" lvl="0" indent="0" algn="r" defTabSz="768288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a:cs typeface="+mn-cs"/>
                </a:rPr>
                <a:t>Unicast in 7ch</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11" name="フリーフォーム: 図形 110">
              <a:extLst>
                <a:ext uri="{FF2B5EF4-FFF2-40B4-BE49-F238E27FC236}">
                  <a16:creationId xmlns:a16="http://schemas.microsoft.com/office/drawing/2014/main" id="{1E28F336-24AF-98B7-E006-177FF51E5664}"/>
                </a:ext>
              </a:extLst>
            </p:cNvPr>
            <p:cNvSpPr/>
            <p:nvPr/>
          </p:nvSpPr>
          <p:spPr>
            <a:xfrm>
              <a:off x="8911355" y="3473116"/>
              <a:ext cx="3304707" cy="1483415"/>
            </a:xfrm>
            <a:custGeom>
              <a:avLst/>
              <a:gdLst>
                <a:gd name="connsiteX0" fmla="*/ 0 w 3400926"/>
                <a:gd name="connsiteY0" fmla="*/ 0 h 1556084"/>
                <a:gd name="connsiteX1" fmla="*/ 3144252 w 3400926"/>
                <a:gd name="connsiteY1" fmla="*/ 0 h 1556084"/>
                <a:gd name="connsiteX2" fmla="*/ 3144252 w 3400926"/>
                <a:gd name="connsiteY2" fmla="*/ 1556084 h 1556084"/>
                <a:gd name="connsiteX3" fmla="*/ 3400926 w 3400926"/>
                <a:gd name="connsiteY3" fmla="*/ 1556084 h 1556084"/>
              </a:gdLst>
              <a:ahLst/>
              <a:cxnLst>
                <a:cxn ang="0">
                  <a:pos x="connsiteX0" y="connsiteY0"/>
                </a:cxn>
                <a:cxn ang="0">
                  <a:pos x="connsiteX1" y="connsiteY1"/>
                </a:cxn>
                <a:cxn ang="0">
                  <a:pos x="connsiteX2" y="connsiteY2"/>
                </a:cxn>
                <a:cxn ang="0">
                  <a:pos x="connsiteX3" y="connsiteY3"/>
                </a:cxn>
              </a:cxnLst>
              <a:rect l="l" t="t" r="r" b="b"/>
              <a:pathLst>
                <a:path w="3400926" h="1556084">
                  <a:moveTo>
                    <a:pt x="0" y="0"/>
                  </a:moveTo>
                  <a:lnTo>
                    <a:pt x="3144252" y="0"/>
                  </a:lnTo>
                  <a:lnTo>
                    <a:pt x="3144252" y="1556084"/>
                  </a:lnTo>
                  <a:lnTo>
                    <a:pt x="3400926" y="1556084"/>
                  </a:lnTo>
                </a:path>
              </a:pathLst>
            </a:custGeom>
            <a:noFill/>
            <a:ln w="50800">
              <a:solidFill>
                <a:schemeClr val="accent6">
                  <a:lumMod val="75000"/>
                </a:schemeClr>
              </a:solidFill>
              <a:headEnd type="none" w="med" len="med"/>
              <a:tailEnd type="triangle"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12" name="角丸四角形 28">
              <a:extLst>
                <a:ext uri="{FF2B5EF4-FFF2-40B4-BE49-F238E27FC236}">
                  <a16:creationId xmlns:a16="http://schemas.microsoft.com/office/drawing/2014/main" id="{12E8FCD5-53DE-A110-FF8F-632B0675D7A9}"/>
                </a:ext>
              </a:extLst>
            </p:cNvPr>
            <p:cNvSpPr/>
            <p:nvPr/>
          </p:nvSpPr>
          <p:spPr>
            <a:xfrm>
              <a:off x="12043370" y="5083348"/>
              <a:ext cx="360455" cy="249905"/>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Internal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EV</a:t>
              </a:r>
              <a:endParaRPr kumimoji="1" lang="ja-JP" altLang="en-US" sz="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13" name="正方形/長方形 112">
              <a:extLst>
                <a:ext uri="{FF2B5EF4-FFF2-40B4-BE49-F238E27FC236}">
                  <a16:creationId xmlns:a16="http://schemas.microsoft.com/office/drawing/2014/main" id="{3C2A6AA3-304C-3585-0E15-8F5770DFA2C8}"/>
                </a:ext>
              </a:extLst>
            </p:cNvPr>
            <p:cNvSpPr/>
            <p:nvPr/>
          </p:nvSpPr>
          <p:spPr>
            <a:xfrm>
              <a:off x="12331402" y="4365671"/>
              <a:ext cx="1312902" cy="353971"/>
            </a:xfrm>
            <a:prstGeom prst="rect">
              <a:avLst/>
            </a:prstGeom>
          </p:spPr>
          <p:txBody>
            <a:bodyPr wrap="square" lIns="137187" tIns="68594" rIns="137187" bIns="68594">
              <a:spAutoFit/>
            </a:bodyPr>
            <a:lstStyle/>
            <a:p>
              <a:pPr marL="0" marR="0" lvl="0" indent="0" algn="r" defTabSz="768288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BA8CDC"/>
                  </a:solidFill>
                  <a:effectLst/>
                  <a:uLnTx/>
                  <a:uFillTx/>
                  <a:latin typeface="Calibri"/>
                  <a:ea typeface="ＭＳ Ｐゴシック"/>
                  <a:cs typeface="+mn-cs"/>
                </a:rPr>
                <a:t>Frame(1)</a:t>
              </a:r>
              <a:endParaRPr kumimoji="1" lang="ja-JP" altLang="en-US" sz="1400" b="1" i="0" u="none" strike="noStrike" kern="1200" cap="none" spc="0" normalizeH="0" baseline="0" noProof="0" dirty="0">
                <a:ln>
                  <a:noFill/>
                </a:ln>
                <a:solidFill>
                  <a:srgbClr val="BA8CDC"/>
                </a:solidFill>
                <a:effectLst/>
                <a:uLnTx/>
                <a:uFillTx/>
                <a:latin typeface="Calibri"/>
                <a:ea typeface="ＭＳ Ｐゴシック"/>
                <a:cs typeface="+mn-cs"/>
              </a:endParaRPr>
            </a:p>
          </p:txBody>
        </p:sp>
      </p:grpSp>
      <p:sp>
        <p:nvSpPr>
          <p:cNvPr id="115" name="吹き出し: 四角形 114">
            <a:extLst>
              <a:ext uri="{FF2B5EF4-FFF2-40B4-BE49-F238E27FC236}">
                <a16:creationId xmlns:a16="http://schemas.microsoft.com/office/drawing/2014/main" id="{C8E2B4B2-8CE2-AE9F-6BD5-3497303D92FE}"/>
              </a:ext>
            </a:extLst>
          </p:cNvPr>
          <p:cNvSpPr/>
          <p:nvPr/>
        </p:nvSpPr>
        <p:spPr>
          <a:xfrm>
            <a:off x="3115790" y="2279098"/>
            <a:ext cx="2416280" cy="491968"/>
          </a:xfrm>
          <a:prstGeom prst="wedgeRectCallout">
            <a:avLst>
              <a:gd name="adj1" fmla="val -40309"/>
              <a:gd name="adj2" fmla="val 68778"/>
            </a:avLst>
          </a:prstGeom>
          <a:solidFill>
            <a:schemeClr val="accent6">
              <a:lumMod val="75000"/>
            </a:schemeClr>
          </a:solidFill>
          <a:ln w="50800">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PM(0) Audio In1 is configured for unicast communication</a:t>
            </a: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16" name="吹き出し: 四角形 115">
            <a:extLst>
              <a:ext uri="{FF2B5EF4-FFF2-40B4-BE49-F238E27FC236}">
                <a16:creationId xmlns:a16="http://schemas.microsoft.com/office/drawing/2014/main" id="{9315391A-E99F-2A04-7324-562DAAAEF948}"/>
              </a:ext>
            </a:extLst>
          </p:cNvPr>
          <p:cNvSpPr/>
          <p:nvPr/>
        </p:nvSpPr>
        <p:spPr>
          <a:xfrm>
            <a:off x="11055208" y="1845437"/>
            <a:ext cx="2259711" cy="724510"/>
          </a:xfrm>
          <a:prstGeom prst="wedgeRectCallout">
            <a:avLst>
              <a:gd name="adj1" fmla="val -54143"/>
              <a:gd name="adj2" fmla="val 77408"/>
            </a:avLst>
          </a:prstGeom>
          <a:solidFill>
            <a:schemeClr val="accent6">
              <a:lumMod val="75000"/>
            </a:schemeClr>
          </a:solidFill>
          <a:ln w="50800">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The broadcast is sent to the frame on the NW1 side via PM(1) on the NW1 side.</a:t>
            </a: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17" name="吹き出し: 四角形 116">
            <a:extLst>
              <a:ext uri="{FF2B5EF4-FFF2-40B4-BE49-F238E27FC236}">
                <a16:creationId xmlns:a16="http://schemas.microsoft.com/office/drawing/2014/main" id="{C990B372-AA4F-13AA-A905-75F1165E3BC8}"/>
              </a:ext>
            </a:extLst>
          </p:cNvPr>
          <p:cNvSpPr/>
          <p:nvPr/>
        </p:nvSpPr>
        <p:spPr>
          <a:xfrm>
            <a:off x="11861699" y="2622850"/>
            <a:ext cx="1814970" cy="724510"/>
          </a:xfrm>
          <a:prstGeom prst="wedgeRectCallout">
            <a:avLst>
              <a:gd name="adj1" fmla="val -39896"/>
              <a:gd name="adj2" fmla="val 77408"/>
            </a:avLst>
          </a:prstGeom>
          <a:solidFill>
            <a:schemeClr val="accent6">
              <a:lumMod val="75000"/>
            </a:schemeClr>
          </a:solidFill>
          <a:ln w="50800">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Multicast is sent within NW1 by PM(1) via </a:t>
            </a:r>
            <a:r>
              <a:rPr kumimoji="1" lang="en-US" altLang="ja-JP" sz="1400" b="0" i="0" u="none" strike="noStrike" kern="1200" cap="none" spc="0" normalizeH="0" baseline="0" noProof="0" dirty="0" err="1">
                <a:ln>
                  <a:noFill/>
                </a:ln>
                <a:solidFill>
                  <a:srgbClr val="FFFFFF"/>
                </a:solidFill>
                <a:effectLst/>
                <a:uLnTx/>
                <a:uFillTx/>
                <a:latin typeface="Calibri"/>
                <a:ea typeface="ＭＳ Ｐゴシック" panose="020B0600070205080204" pitchFamily="50" charset="-128"/>
                <a:cs typeface="+mn-cs"/>
              </a:rPr>
              <a:t>VXlink</a:t>
            </a:r>
            <a:r>
              <a:rPr kumimoji="1" lang="en-US" altLang="ja-JP"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(NW1).</a:t>
            </a: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grpSp>
        <p:nvGrpSpPr>
          <p:cNvPr id="18" name="グループ化 17">
            <a:extLst>
              <a:ext uri="{FF2B5EF4-FFF2-40B4-BE49-F238E27FC236}">
                <a16:creationId xmlns:a16="http://schemas.microsoft.com/office/drawing/2014/main" id="{A1C1351F-8AE1-BD5B-502C-D8AC93AA96FE}"/>
              </a:ext>
            </a:extLst>
          </p:cNvPr>
          <p:cNvGrpSpPr/>
          <p:nvPr/>
        </p:nvGrpSpPr>
        <p:grpSpPr>
          <a:xfrm>
            <a:off x="6498754" y="5731420"/>
            <a:ext cx="5077202" cy="1584176"/>
            <a:chOff x="6498754" y="5731420"/>
            <a:chExt cx="5077202" cy="1584176"/>
          </a:xfrm>
        </p:grpSpPr>
        <p:grpSp>
          <p:nvGrpSpPr>
            <p:cNvPr id="20" name="グループ化 19">
              <a:extLst>
                <a:ext uri="{FF2B5EF4-FFF2-40B4-BE49-F238E27FC236}">
                  <a16:creationId xmlns:a16="http://schemas.microsoft.com/office/drawing/2014/main" id="{BEC80C3D-CCB5-8539-1895-8B8368D3FE55}"/>
                </a:ext>
              </a:extLst>
            </p:cNvPr>
            <p:cNvGrpSpPr/>
            <p:nvPr/>
          </p:nvGrpSpPr>
          <p:grpSpPr>
            <a:xfrm>
              <a:off x="6498754" y="6464152"/>
              <a:ext cx="5077202" cy="851444"/>
              <a:chOff x="7048584" y="6164088"/>
              <a:chExt cx="5077202" cy="1246599"/>
            </a:xfrm>
          </p:grpSpPr>
          <p:sp>
            <p:nvSpPr>
              <p:cNvPr id="134" name="正方形/長方形 133">
                <a:extLst>
                  <a:ext uri="{FF2B5EF4-FFF2-40B4-BE49-F238E27FC236}">
                    <a16:creationId xmlns:a16="http://schemas.microsoft.com/office/drawing/2014/main" id="{A0D0DD08-CCC4-799B-4D01-505C23415DB5}"/>
                  </a:ext>
                </a:extLst>
              </p:cNvPr>
              <p:cNvSpPr/>
              <p:nvPr/>
            </p:nvSpPr>
            <p:spPr>
              <a:xfrm>
                <a:off x="7048584" y="6478979"/>
                <a:ext cx="2191982" cy="559886"/>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grpSp>
            <p:nvGrpSpPr>
              <p:cNvPr id="135" name="グループ化 134">
                <a:extLst>
                  <a:ext uri="{FF2B5EF4-FFF2-40B4-BE49-F238E27FC236}">
                    <a16:creationId xmlns:a16="http://schemas.microsoft.com/office/drawing/2014/main" id="{19748729-2FC5-2CA3-B12D-63BBD17D90B4}"/>
                  </a:ext>
                </a:extLst>
              </p:cNvPr>
              <p:cNvGrpSpPr/>
              <p:nvPr/>
            </p:nvGrpSpPr>
            <p:grpSpPr>
              <a:xfrm>
                <a:off x="8723547" y="6164088"/>
                <a:ext cx="3402239" cy="1246599"/>
                <a:chOff x="3456232" y="1872217"/>
                <a:chExt cx="2267897" cy="830724"/>
              </a:xfrm>
            </p:grpSpPr>
            <p:grpSp>
              <p:nvGrpSpPr>
                <p:cNvPr id="136" name="グループ化 135">
                  <a:extLst>
                    <a:ext uri="{FF2B5EF4-FFF2-40B4-BE49-F238E27FC236}">
                      <a16:creationId xmlns:a16="http://schemas.microsoft.com/office/drawing/2014/main" id="{89FE1FDE-EE26-7756-231D-4919873CBBE5}"/>
                    </a:ext>
                  </a:extLst>
                </p:cNvPr>
                <p:cNvGrpSpPr/>
                <p:nvPr/>
              </p:nvGrpSpPr>
              <p:grpSpPr>
                <a:xfrm>
                  <a:off x="3456232" y="1872217"/>
                  <a:ext cx="2267897" cy="830724"/>
                  <a:chOff x="35308443" y="2489481"/>
                  <a:chExt cx="4017718" cy="1471679"/>
                </a:xfrm>
              </p:grpSpPr>
              <p:grpSp>
                <p:nvGrpSpPr>
                  <p:cNvPr id="149" name="グループ化 148">
                    <a:extLst>
                      <a:ext uri="{FF2B5EF4-FFF2-40B4-BE49-F238E27FC236}">
                        <a16:creationId xmlns:a16="http://schemas.microsoft.com/office/drawing/2014/main" id="{E0361A19-8302-AB61-1F7E-2108457F338F}"/>
                      </a:ext>
                    </a:extLst>
                  </p:cNvPr>
                  <p:cNvGrpSpPr/>
                  <p:nvPr/>
                </p:nvGrpSpPr>
                <p:grpSpPr>
                  <a:xfrm>
                    <a:off x="35408730" y="2489481"/>
                    <a:ext cx="3917431" cy="1471679"/>
                    <a:chOff x="31795888" y="3259494"/>
                    <a:chExt cx="3917431" cy="1471679"/>
                  </a:xfrm>
                </p:grpSpPr>
                <p:sp>
                  <p:nvSpPr>
                    <p:cNvPr id="151" name="正方形/長方形 150">
                      <a:extLst>
                        <a:ext uri="{FF2B5EF4-FFF2-40B4-BE49-F238E27FC236}">
                          <a16:creationId xmlns:a16="http://schemas.microsoft.com/office/drawing/2014/main" id="{1C92867A-5E33-CBD8-ACA0-232EF25E3653}"/>
                        </a:ext>
                      </a:extLst>
                    </p:cNvPr>
                    <p:cNvSpPr/>
                    <p:nvPr/>
                  </p:nvSpPr>
                  <p:spPr>
                    <a:xfrm>
                      <a:off x="31795888" y="3259494"/>
                      <a:ext cx="2880320" cy="1471679"/>
                    </a:xfrm>
                    <a:prstGeom prst="rect">
                      <a:avLst/>
                    </a:prstGeom>
                    <a:solidFill>
                      <a:srgbClr val="8064A2">
                        <a:lumMod val="20000"/>
                        <a:lumOff val="80000"/>
                      </a:srgbClr>
                    </a:solidFill>
                    <a:ln w="25400" cap="flat" cmpd="sng" algn="ctr">
                      <a:noFill/>
                      <a:prstDash val="solid"/>
                    </a:ln>
                    <a:effectLst/>
                  </p:spPr>
                  <p:txBody>
                    <a:bodyPr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1700" b="1" i="0" u="none" strike="noStrike" kern="0" cap="none" spc="0" normalizeH="0" baseline="0" noProof="0" dirty="0">
                        <a:ln>
                          <a:noFill/>
                        </a:ln>
                        <a:solidFill>
                          <a:srgbClr val="8064A2"/>
                        </a:solidFill>
                        <a:effectLst/>
                        <a:uLnTx/>
                        <a:uFillTx/>
                        <a:latin typeface="Calibri"/>
                        <a:ea typeface="ＭＳ Ｐゴシック"/>
                        <a:cs typeface="+mn-cs"/>
                      </a:endParaRPr>
                    </a:p>
                  </p:txBody>
                </p:sp>
                <p:grpSp>
                  <p:nvGrpSpPr>
                    <p:cNvPr id="152" name="グループ化 151">
                      <a:extLst>
                        <a:ext uri="{FF2B5EF4-FFF2-40B4-BE49-F238E27FC236}">
                          <a16:creationId xmlns:a16="http://schemas.microsoft.com/office/drawing/2014/main" id="{655BC455-8E5F-69E6-6322-3FDFF587E28D}"/>
                        </a:ext>
                      </a:extLst>
                    </p:cNvPr>
                    <p:cNvGrpSpPr/>
                    <p:nvPr/>
                  </p:nvGrpSpPr>
                  <p:grpSpPr>
                    <a:xfrm>
                      <a:off x="32021585" y="3331392"/>
                      <a:ext cx="3691734" cy="292937"/>
                      <a:chOff x="31792985" y="3331392"/>
                      <a:chExt cx="3691734" cy="292937"/>
                    </a:xfrm>
                  </p:grpSpPr>
                  <p:sp>
                    <p:nvSpPr>
                      <p:cNvPr id="162" name="フリーフォーム 180">
                        <a:extLst>
                          <a:ext uri="{FF2B5EF4-FFF2-40B4-BE49-F238E27FC236}">
                            <a16:creationId xmlns:a16="http://schemas.microsoft.com/office/drawing/2014/main" id="{ABFAB626-C243-4221-477F-272A01B3057F}"/>
                          </a:ext>
                        </a:extLst>
                      </p:cNvPr>
                      <p:cNvSpPr/>
                      <p:nvPr/>
                    </p:nvSpPr>
                    <p:spPr>
                      <a:xfrm>
                        <a:off x="31792985" y="3476729"/>
                        <a:ext cx="3691734" cy="88043"/>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385D8A"/>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9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163" name="角丸四角形 181">
                        <a:extLst>
                          <a:ext uri="{FF2B5EF4-FFF2-40B4-BE49-F238E27FC236}">
                            <a16:creationId xmlns:a16="http://schemas.microsoft.com/office/drawing/2014/main" id="{4DC4FF6F-D6E1-94E2-D239-B908A1F44B5F}"/>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5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nvGrpSpPr>
                    <p:cNvPr id="153" name="グループ化 152">
                      <a:extLst>
                        <a:ext uri="{FF2B5EF4-FFF2-40B4-BE49-F238E27FC236}">
                          <a16:creationId xmlns:a16="http://schemas.microsoft.com/office/drawing/2014/main" id="{EE209A6D-3B01-A848-FFB1-F3773481C2B9}"/>
                        </a:ext>
                      </a:extLst>
                    </p:cNvPr>
                    <p:cNvGrpSpPr/>
                    <p:nvPr/>
                  </p:nvGrpSpPr>
                  <p:grpSpPr>
                    <a:xfrm>
                      <a:off x="32021585" y="3653970"/>
                      <a:ext cx="3691734" cy="292937"/>
                      <a:chOff x="31792985" y="3331392"/>
                      <a:chExt cx="3691734" cy="292937"/>
                    </a:xfrm>
                  </p:grpSpPr>
                  <p:sp>
                    <p:nvSpPr>
                      <p:cNvPr id="160" name="フリーフォーム 178">
                        <a:extLst>
                          <a:ext uri="{FF2B5EF4-FFF2-40B4-BE49-F238E27FC236}">
                            <a16:creationId xmlns:a16="http://schemas.microsoft.com/office/drawing/2014/main" id="{B61C8332-1FC5-6BF2-BEE6-9CC6545F7DA3}"/>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9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161" name="角丸四角形 179">
                        <a:extLst>
                          <a:ext uri="{FF2B5EF4-FFF2-40B4-BE49-F238E27FC236}">
                            <a16:creationId xmlns:a16="http://schemas.microsoft.com/office/drawing/2014/main" id="{5B638A60-E176-04F4-56FE-5AC7E44C078E}"/>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5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nvGrpSpPr>
                    <p:cNvPr id="154" name="グループ化 153">
                      <a:extLst>
                        <a:ext uri="{FF2B5EF4-FFF2-40B4-BE49-F238E27FC236}">
                          <a16:creationId xmlns:a16="http://schemas.microsoft.com/office/drawing/2014/main" id="{B70B3AF9-96F1-FD55-04D7-F60CDC1BCD36}"/>
                        </a:ext>
                      </a:extLst>
                    </p:cNvPr>
                    <p:cNvGrpSpPr/>
                    <p:nvPr/>
                  </p:nvGrpSpPr>
                  <p:grpSpPr>
                    <a:xfrm>
                      <a:off x="32021585" y="3976548"/>
                      <a:ext cx="3691734" cy="292937"/>
                      <a:chOff x="31792985" y="3331392"/>
                      <a:chExt cx="3691734" cy="292937"/>
                    </a:xfrm>
                  </p:grpSpPr>
                  <p:sp>
                    <p:nvSpPr>
                      <p:cNvPr id="158" name="フリーフォーム 176">
                        <a:extLst>
                          <a:ext uri="{FF2B5EF4-FFF2-40B4-BE49-F238E27FC236}">
                            <a16:creationId xmlns:a16="http://schemas.microsoft.com/office/drawing/2014/main" id="{55E1A6B4-7BA6-54A2-6D93-980636C6BD92}"/>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9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159" name="角丸四角形 177">
                        <a:extLst>
                          <a:ext uri="{FF2B5EF4-FFF2-40B4-BE49-F238E27FC236}">
                            <a16:creationId xmlns:a16="http://schemas.microsoft.com/office/drawing/2014/main" id="{F370CD9D-DFB8-7D77-6769-2ECDE255AD67}"/>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5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nvGrpSpPr>
                    <p:cNvPr id="155" name="グループ化 154">
                      <a:extLst>
                        <a:ext uri="{FF2B5EF4-FFF2-40B4-BE49-F238E27FC236}">
                          <a16:creationId xmlns:a16="http://schemas.microsoft.com/office/drawing/2014/main" id="{B08A9CBB-ABE2-A312-B3C8-D62725A8E88E}"/>
                        </a:ext>
                      </a:extLst>
                    </p:cNvPr>
                    <p:cNvGrpSpPr/>
                    <p:nvPr/>
                  </p:nvGrpSpPr>
                  <p:grpSpPr>
                    <a:xfrm>
                      <a:off x="32021585" y="4299125"/>
                      <a:ext cx="3691734" cy="292937"/>
                      <a:chOff x="31792985" y="3331392"/>
                      <a:chExt cx="3691734" cy="292937"/>
                    </a:xfrm>
                  </p:grpSpPr>
                  <p:sp>
                    <p:nvSpPr>
                      <p:cNvPr id="156" name="フリーフォーム 174">
                        <a:extLst>
                          <a:ext uri="{FF2B5EF4-FFF2-40B4-BE49-F238E27FC236}">
                            <a16:creationId xmlns:a16="http://schemas.microsoft.com/office/drawing/2014/main" id="{56120A94-933F-20B6-2F84-8D062FA73986}"/>
                          </a:ext>
                        </a:extLst>
                      </p:cNvPr>
                      <p:cNvSpPr/>
                      <p:nvPr/>
                    </p:nvSpPr>
                    <p:spPr>
                      <a:xfrm>
                        <a:off x="31792985" y="3476728"/>
                        <a:ext cx="3691734" cy="80994"/>
                      </a:xfrm>
                      <a:custGeom>
                        <a:avLst/>
                        <a:gdLst>
                          <a:gd name="connsiteX0" fmla="*/ 0 w 2723103"/>
                          <a:gd name="connsiteY0" fmla="*/ 0 h 0"/>
                          <a:gd name="connsiteX1" fmla="*/ 2723103 w 2723103"/>
                          <a:gd name="connsiteY1" fmla="*/ 0 h 0"/>
                        </a:gdLst>
                        <a:ahLst/>
                        <a:cxnLst>
                          <a:cxn ang="0">
                            <a:pos x="connsiteX0" y="connsiteY0"/>
                          </a:cxn>
                          <a:cxn ang="0">
                            <a:pos x="connsiteX1" y="connsiteY1"/>
                          </a:cxn>
                        </a:cxnLst>
                        <a:rect l="l" t="t" r="r" b="b"/>
                        <a:pathLst>
                          <a:path w="2723103">
                            <a:moveTo>
                              <a:pt x="0" y="0"/>
                            </a:moveTo>
                            <a:lnTo>
                              <a:pt x="2723103" y="0"/>
                            </a:lnTo>
                          </a:path>
                        </a:pathLst>
                      </a:custGeom>
                      <a:noFill/>
                      <a:ln w="25400" cap="flat" cmpd="sng" algn="ctr">
                        <a:solidFill>
                          <a:srgbClr val="4F81BD">
                            <a:shade val="50000"/>
                          </a:srgbClr>
                        </a:solidFill>
                        <a:prstDash val="solid"/>
                      </a:ln>
                      <a:effectLst/>
                    </p:spPr>
                    <p:txBody>
                      <a:bodyPr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ja-JP" altLang="en-US" sz="9000" b="0" i="0" u="none" strike="noStrike" kern="0" cap="none" spc="0" normalizeH="0" baseline="0" noProof="0" dirty="0">
                          <a:ln>
                            <a:noFill/>
                          </a:ln>
                          <a:solidFill>
                            <a:prstClr val="white"/>
                          </a:solidFill>
                          <a:effectLst/>
                          <a:uLnTx/>
                          <a:uFillTx/>
                          <a:latin typeface="Calibri"/>
                          <a:ea typeface="ＭＳ Ｐゴシック"/>
                          <a:cs typeface="+mn-cs"/>
                        </a:endParaRPr>
                      </a:p>
                    </p:txBody>
                  </p:sp>
                  <p:sp>
                    <p:nvSpPr>
                      <p:cNvPr id="157" name="角丸四角形 175">
                        <a:extLst>
                          <a:ext uri="{FF2B5EF4-FFF2-40B4-BE49-F238E27FC236}">
                            <a16:creationId xmlns:a16="http://schemas.microsoft.com/office/drawing/2014/main" id="{3AC70653-14C8-BE36-AF51-C5DA374D7D97}"/>
                          </a:ext>
                        </a:extLst>
                      </p:cNvPr>
                      <p:cNvSpPr/>
                      <p:nvPr/>
                    </p:nvSpPr>
                    <p:spPr>
                      <a:xfrm>
                        <a:off x="32418942" y="3331392"/>
                        <a:ext cx="1109030" cy="292937"/>
                      </a:xfrm>
                      <a:prstGeom prst="roundRect">
                        <a:avLst/>
                      </a:prstGeom>
                      <a:gradFill rotWithShape="1">
                        <a:gsLst>
                          <a:gs pos="0">
                            <a:srgbClr val="8064A2">
                              <a:shade val="51000"/>
                              <a:satMod val="130000"/>
                            </a:srgbClr>
                          </a:gs>
                          <a:gs pos="80000">
                            <a:srgbClr val="8064A2">
                              <a:shade val="93000"/>
                              <a:satMod val="130000"/>
                            </a:srgbClr>
                          </a:gs>
                          <a:gs pos="100000">
                            <a:srgbClr val="8064A2">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AMP</a:t>
                        </a:r>
                        <a:endParaRPr kumimoji="0" lang="ja-JP" altLang="en-US" sz="11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grpSp>
              <p:sp>
                <p:nvSpPr>
                  <p:cNvPr id="150" name="角丸四角形 168">
                    <a:extLst>
                      <a:ext uri="{FF2B5EF4-FFF2-40B4-BE49-F238E27FC236}">
                        <a16:creationId xmlns:a16="http://schemas.microsoft.com/office/drawing/2014/main" id="{67003960-8F9A-1C0C-5CEC-50D379534DF8}"/>
                      </a:ext>
                    </a:extLst>
                  </p:cNvPr>
                  <p:cNvSpPr/>
                  <p:nvPr/>
                </p:nvSpPr>
                <p:spPr>
                  <a:xfrm>
                    <a:off x="35308443" y="2656116"/>
                    <a:ext cx="720079" cy="1061621"/>
                  </a:xfrm>
                  <a:prstGeom prst="roundRect">
                    <a:avLst/>
                  </a:prstGeom>
                  <a:solidFill>
                    <a:srgbClr val="4F81BD">
                      <a:lumMod val="75000"/>
                    </a:srgbClr>
                  </a:solidFill>
                  <a:ln w="25400" cap="flat" cmpd="sng" algn="ctr">
                    <a:noFill/>
                    <a:prstDash val="solid"/>
                  </a:ln>
                  <a:effectLst/>
                </p:spPr>
                <p:txBody>
                  <a:bodyPr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500" b="0" i="0" u="none" strike="noStrike" kern="0" cap="none" spc="0" normalizeH="0" baseline="0" noProof="0" dirty="0">
                        <a:ln>
                          <a:noFill/>
                        </a:ln>
                        <a:solidFill>
                          <a:sysClr val="window" lastClr="FFFFFF"/>
                        </a:solidFill>
                        <a:effectLst/>
                        <a:uLnTx/>
                        <a:uFillTx/>
                        <a:latin typeface="Calibri"/>
                        <a:ea typeface="ＭＳ Ｐゴシック"/>
                        <a:cs typeface="+mn-cs"/>
                      </a:rPr>
                      <a:t>matrix</a:t>
                    </a:r>
                    <a:endParaRPr kumimoji="0" lang="ja-JP" altLang="en-US" sz="1500" b="0" i="0" u="none" strike="noStrike" kern="0" cap="none" spc="0" normalizeH="0" baseline="0" noProof="0" dirty="0">
                      <a:ln>
                        <a:noFill/>
                      </a:ln>
                      <a:solidFill>
                        <a:sysClr val="window" lastClr="FFFFFF"/>
                      </a:solidFill>
                      <a:effectLst/>
                      <a:uLnTx/>
                      <a:uFillTx/>
                      <a:latin typeface="Calibri"/>
                      <a:ea typeface="ＭＳ Ｐゴシック"/>
                      <a:cs typeface="+mn-cs"/>
                    </a:endParaRPr>
                  </a:p>
                </p:txBody>
              </p:sp>
            </p:grpSp>
            <p:sp>
              <p:nvSpPr>
                <p:cNvPr id="137" name="二等辺三角形 136">
                  <a:extLst>
                    <a:ext uri="{FF2B5EF4-FFF2-40B4-BE49-F238E27FC236}">
                      <a16:creationId xmlns:a16="http://schemas.microsoft.com/office/drawing/2014/main" id="{D763E9A5-A721-9B48-068B-B9CF3A331F98}"/>
                    </a:ext>
                  </a:extLst>
                </p:cNvPr>
                <p:cNvSpPr/>
                <p:nvPr/>
              </p:nvSpPr>
              <p:spPr>
                <a:xfrm>
                  <a:off x="5196535"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38" name="二等辺三角形 137">
                  <a:extLst>
                    <a:ext uri="{FF2B5EF4-FFF2-40B4-BE49-F238E27FC236}">
                      <a16:creationId xmlns:a16="http://schemas.microsoft.com/office/drawing/2014/main" id="{BFF565F8-4DC9-B152-9DC5-FE67358277FC}"/>
                    </a:ext>
                  </a:extLst>
                </p:cNvPr>
                <p:cNvSpPr/>
                <p:nvPr/>
              </p:nvSpPr>
              <p:spPr>
                <a:xfrm>
                  <a:off x="5364088" y="2001567"/>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39" name="二等辺三角形 138">
                  <a:extLst>
                    <a:ext uri="{FF2B5EF4-FFF2-40B4-BE49-F238E27FC236}">
                      <a16:creationId xmlns:a16="http://schemas.microsoft.com/office/drawing/2014/main" id="{EF487499-7B26-65A1-5A15-FCDAAA821F18}"/>
                    </a:ext>
                  </a:extLst>
                </p:cNvPr>
                <p:cNvSpPr/>
                <p:nvPr/>
              </p:nvSpPr>
              <p:spPr>
                <a:xfrm>
                  <a:off x="5517361" y="2004569"/>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0" name="二等辺三角形 139">
                  <a:extLst>
                    <a:ext uri="{FF2B5EF4-FFF2-40B4-BE49-F238E27FC236}">
                      <a16:creationId xmlns:a16="http://schemas.microsoft.com/office/drawing/2014/main" id="{634EE299-A7DA-8739-9662-488F5B727CBC}"/>
                    </a:ext>
                  </a:extLst>
                </p:cNvPr>
                <p:cNvSpPr/>
                <p:nvPr/>
              </p:nvSpPr>
              <p:spPr>
                <a:xfrm>
                  <a:off x="5201510"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1" name="二等辺三角形 140">
                  <a:extLst>
                    <a:ext uri="{FF2B5EF4-FFF2-40B4-BE49-F238E27FC236}">
                      <a16:creationId xmlns:a16="http://schemas.microsoft.com/office/drawing/2014/main" id="{1A9662B4-AB11-F611-D7D4-99E725137A39}"/>
                    </a:ext>
                  </a:extLst>
                </p:cNvPr>
                <p:cNvSpPr/>
                <p:nvPr/>
              </p:nvSpPr>
              <p:spPr>
                <a:xfrm>
                  <a:off x="5369063" y="2179688"/>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2" name="二等辺三角形 141">
                  <a:extLst>
                    <a:ext uri="{FF2B5EF4-FFF2-40B4-BE49-F238E27FC236}">
                      <a16:creationId xmlns:a16="http://schemas.microsoft.com/office/drawing/2014/main" id="{C54635B5-8655-F6FD-0A7B-EB090767B9A2}"/>
                    </a:ext>
                  </a:extLst>
                </p:cNvPr>
                <p:cNvSpPr/>
                <p:nvPr/>
              </p:nvSpPr>
              <p:spPr>
                <a:xfrm>
                  <a:off x="5522336" y="2182690"/>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3" name="二等辺三角形 142">
                  <a:extLst>
                    <a:ext uri="{FF2B5EF4-FFF2-40B4-BE49-F238E27FC236}">
                      <a16:creationId xmlns:a16="http://schemas.microsoft.com/office/drawing/2014/main" id="{570EE406-3BA1-2F92-E3E3-C2BA232DFBE9}"/>
                    </a:ext>
                  </a:extLst>
                </p:cNvPr>
                <p:cNvSpPr/>
                <p:nvPr/>
              </p:nvSpPr>
              <p:spPr>
                <a:xfrm>
                  <a:off x="5200941"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4" name="二等辺三角形 143">
                  <a:extLst>
                    <a:ext uri="{FF2B5EF4-FFF2-40B4-BE49-F238E27FC236}">
                      <a16:creationId xmlns:a16="http://schemas.microsoft.com/office/drawing/2014/main" id="{F140FA91-47B8-D5C9-ADFA-4475CDF02C0A}"/>
                    </a:ext>
                  </a:extLst>
                </p:cNvPr>
                <p:cNvSpPr/>
                <p:nvPr/>
              </p:nvSpPr>
              <p:spPr>
                <a:xfrm>
                  <a:off x="5368494" y="2362842"/>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5" name="二等辺三角形 144">
                  <a:extLst>
                    <a:ext uri="{FF2B5EF4-FFF2-40B4-BE49-F238E27FC236}">
                      <a16:creationId xmlns:a16="http://schemas.microsoft.com/office/drawing/2014/main" id="{B2DD5477-F3C1-77AE-46F6-3AB67356963D}"/>
                    </a:ext>
                  </a:extLst>
                </p:cNvPr>
                <p:cNvSpPr/>
                <p:nvPr/>
              </p:nvSpPr>
              <p:spPr>
                <a:xfrm>
                  <a:off x="5521767" y="2365844"/>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6" name="二等辺三角形 145">
                  <a:extLst>
                    <a:ext uri="{FF2B5EF4-FFF2-40B4-BE49-F238E27FC236}">
                      <a16:creationId xmlns:a16="http://schemas.microsoft.com/office/drawing/2014/main" id="{90A1AD8C-BF18-4219-FEBB-F9B0E29F94A4}"/>
                    </a:ext>
                  </a:extLst>
                </p:cNvPr>
                <p:cNvSpPr/>
                <p:nvPr/>
              </p:nvSpPr>
              <p:spPr>
                <a:xfrm>
                  <a:off x="5205916"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7" name="二等辺三角形 146">
                  <a:extLst>
                    <a:ext uri="{FF2B5EF4-FFF2-40B4-BE49-F238E27FC236}">
                      <a16:creationId xmlns:a16="http://schemas.microsoft.com/office/drawing/2014/main" id="{3A87CF8B-258B-80FB-9B9C-AA3B57A7ED6B}"/>
                    </a:ext>
                  </a:extLst>
                </p:cNvPr>
                <p:cNvSpPr/>
                <p:nvPr/>
              </p:nvSpPr>
              <p:spPr>
                <a:xfrm>
                  <a:off x="5373469" y="2540963"/>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48" name="二等辺三角形 147">
                  <a:extLst>
                    <a:ext uri="{FF2B5EF4-FFF2-40B4-BE49-F238E27FC236}">
                      <a16:creationId xmlns:a16="http://schemas.microsoft.com/office/drawing/2014/main" id="{3EEECD4C-2C1E-D6BD-8946-5DDE4C537E06}"/>
                    </a:ext>
                  </a:extLst>
                </p:cNvPr>
                <p:cNvSpPr/>
                <p:nvPr/>
              </p:nvSpPr>
              <p:spPr>
                <a:xfrm>
                  <a:off x="5526742" y="2543965"/>
                  <a:ext cx="144016" cy="50349"/>
                </a:xfrm>
                <a:prstGeom prst="triangle">
                  <a:avLst/>
                </a:prstGeom>
                <a:solidFill>
                  <a:srgbClr val="385D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grpSp>
        </p:grpSp>
        <p:sp>
          <p:nvSpPr>
            <p:cNvPr id="21" name="フリーフォーム: 図形 20">
              <a:extLst>
                <a:ext uri="{FF2B5EF4-FFF2-40B4-BE49-F238E27FC236}">
                  <a16:creationId xmlns:a16="http://schemas.microsoft.com/office/drawing/2014/main" id="{EF351154-30C3-F13B-65BA-7438D464D698}"/>
                </a:ext>
              </a:extLst>
            </p:cNvPr>
            <p:cNvSpPr/>
            <p:nvPr/>
          </p:nvSpPr>
          <p:spPr>
            <a:xfrm>
              <a:off x="8370962" y="6244036"/>
              <a:ext cx="0" cy="316523"/>
            </a:xfrm>
            <a:custGeom>
              <a:avLst/>
              <a:gdLst>
                <a:gd name="connsiteX0" fmla="*/ 0 w 0"/>
                <a:gd name="connsiteY0" fmla="*/ 0 h 316523"/>
                <a:gd name="connsiteX1" fmla="*/ 0 w 0"/>
                <a:gd name="connsiteY1" fmla="*/ 316523 h 316523"/>
              </a:gdLst>
              <a:ahLst/>
              <a:cxnLst>
                <a:cxn ang="0">
                  <a:pos x="connsiteX0" y="connsiteY0"/>
                </a:cxn>
                <a:cxn ang="0">
                  <a:pos x="connsiteX1" y="connsiteY1"/>
                </a:cxn>
              </a:cxnLst>
              <a:rect l="l" t="t" r="r" b="b"/>
              <a:pathLst>
                <a:path h="316523">
                  <a:moveTo>
                    <a:pt x="0" y="0"/>
                  </a:moveTo>
                  <a:lnTo>
                    <a:pt x="0" y="316523"/>
                  </a:lnTo>
                </a:path>
              </a:pathLst>
            </a:custGeom>
            <a:noFill/>
            <a:ln w="38100">
              <a:solidFill>
                <a:schemeClr val="bg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pic>
          <p:nvPicPr>
            <p:cNvPr id="30" name="Picture 4">
              <a:extLst>
                <a:ext uri="{FF2B5EF4-FFF2-40B4-BE49-F238E27FC236}">
                  <a16:creationId xmlns:a16="http://schemas.microsoft.com/office/drawing/2014/main" id="{BCCD63BE-8866-0E91-F5AD-E230C52E7BD6}"/>
                </a:ext>
              </a:extLst>
            </p:cNvPr>
            <p:cNvPicPr>
              <a:picLocks noChangeAspect="1" noChangeArrowheads="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8021291" y="5731420"/>
              <a:ext cx="574385" cy="57173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9" name="角丸四角形 28">
              <a:extLst>
                <a:ext uri="{FF2B5EF4-FFF2-40B4-BE49-F238E27FC236}">
                  <a16:creationId xmlns:a16="http://schemas.microsoft.com/office/drawing/2014/main" id="{8DD011D8-0391-4D40-8837-D1C73998F807}"/>
                </a:ext>
              </a:extLst>
            </p:cNvPr>
            <p:cNvSpPr/>
            <p:nvPr/>
          </p:nvSpPr>
          <p:spPr>
            <a:xfrm>
              <a:off x="7818782" y="6464110"/>
              <a:ext cx="479765" cy="302385"/>
            </a:xfrm>
            <a:prstGeom prst="roundRect">
              <a:avLst/>
            </a:prstGeom>
            <a:solidFill>
              <a:srgbClr val="00B050"/>
            </a:solidFill>
          </p:spPr>
          <p:style>
            <a:lnRef idx="0">
              <a:schemeClr val="accent6"/>
            </a:lnRef>
            <a:fillRef idx="3">
              <a:schemeClr val="accent6"/>
            </a:fillRef>
            <a:effectRef idx="3">
              <a:schemeClr val="accent6"/>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Internal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EV</a:t>
              </a:r>
              <a:endParaRPr kumimoji="1" lang="ja-JP" altLang="en-US" sz="105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33" name="正方形/長方形 132">
              <a:extLst>
                <a:ext uri="{FF2B5EF4-FFF2-40B4-BE49-F238E27FC236}">
                  <a16:creationId xmlns:a16="http://schemas.microsoft.com/office/drawing/2014/main" id="{8DD5F3B1-513C-3CA1-7D3F-014ABC715B62}"/>
                </a:ext>
              </a:extLst>
            </p:cNvPr>
            <p:cNvSpPr/>
            <p:nvPr/>
          </p:nvSpPr>
          <p:spPr>
            <a:xfrm>
              <a:off x="9478182" y="6176944"/>
              <a:ext cx="1312902" cy="353971"/>
            </a:xfrm>
            <a:prstGeom prst="rect">
              <a:avLst/>
            </a:prstGeom>
          </p:spPr>
          <p:txBody>
            <a:bodyPr wrap="square" lIns="137187" tIns="68594" rIns="137187" bIns="68594">
              <a:spAutoFit/>
            </a:bodyPr>
            <a:lstStyle/>
            <a:p>
              <a:pPr marL="0" marR="0" lvl="0" indent="0" algn="r" defTabSz="768288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BA8CDC"/>
                  </a:solidFill>
                  <a:effectLst/>
                  <a:uLnTx/>
                  <a:uFillTx/>
                  <a:latin typeface="Calibri"/>
                  <a:ea typeface="ＭＳ Ｐゴシック"/>
                  <a:cs typeface="+mn-cs"/>
                </a:rPr>
                <a:t>Frame(0)</a:t>
              </a:r>
              <a:endParaRPr kumimoji="1" lang="ja-JP" altLang="en-US" sz="1400" b="1" i="0" u="none" strike="noStrike" kern="1200" cap="none" spc="0" normalizeH="0" baseline="0" noProof="0" dirty="0">
                <a:ln>
                  <a:noFill/>
                </a:ln>
                <a:solidFill>
                  <a:srgbClr val="BA8CDC"/>
                </a:solidFill>
                <a:effectLst/>
                <a:uLnTx/>
                <a:uFillTx/>
                <a:latin typeface="Calibri"/>
                <a:ea typeface="ＭＳ Ｐゴシック"/>
                <a:cs typeface="+mn-cs"/>
              </a:endParaRPr>
            </a:p>
          </p:txBody>
        </p:sp>
      </p:grpSp>
      <p:grpSp>
        <p:nvGrpSpPr>
          <p:cNvPr id="10" name="グループ化 9">
            <a:extLst>
              <a:ext uri="{FF2B5EF4-FFF2-40B4-BE49-F238E27FC236}">
                <a16:creationId xmlns:a16="http://schemas.microsoft.com/office/drawing/2014/main" id="{96D73AD1-4EC1-8CB5-9880-A08BC44D410C}"/>
              </a:ext>
            </a:extLst>
          </p:cNvPr>
          <p:cNvGrpSpPr/>
          <p:nvPr/>
        </p:nvGrpSpPr>
        <p:grpSpPr>
          <a:xfrm>
            <a:off x="2030133" y="2730724"/>
            <a:ext cx="5632085" cy="2712664"/>
            <a:chOff x="2516749" y="2369112"/>
            <a:chExt cx="5632085" cy="3610555"/>
          </a:xfrm>
        </p:grpSpPr>
        <p:sp>
          <p:nvSpPr>
            <p:cNvPr id="11" name="正方形/長方形 10">
              <a:extLst>
                <a:ext uri="{FF2B5EF4-FFF2-40B4-BE49-F238E27FC236}">
                  <a16:creationId xmlns:a16="http://schemas.microsoft.com/office/drawing/2014/main" id="{7F492CD8-D1B2-686D-6EB5-CC20B8CE8A1A}"/>
                </a:ext>
              </a:extLst>
            </p:cNvPr>
            <p:cNvSpPr/>
            <p:nvPr/>
          </p:nvSpPr>
          <p:spPr>
            <a:xfrm>
              <a:off x="3568935" y="2791290"/>
              <a:ext cx="3190126" cy="3188377"/>
            </a:xfrm>
            <a:prstGeom prst="rect">
              <a:avLst/>
            </a:prstGeom>
            <a:solidFill>
              <a:srgbClr val="8064A2">
                <a:lumMod val="20000"/>
                <a:lumOff val="80000"/>
              </a:srgbClr>
            </a:solidFill>
            <a:ln w="25400" cap="flat" cmpd="sng" algn="ctr">
              <a:noFill/>
              <a:prstDash val="solid"/>
            </a:ln>
            <a:effectLst/>
          </p:spPr>
          <p:txBody>
            <a:bodyPr lIns="137187" tIns="68594" rIns="137187" bIns="68594" rtlCol="0" anchor="t"/>
            <a:lstStyle/>
            <a:p>
              <a:pPr marL="0" marR="0" lvl="0" indent="0" algn="ctr" defTabSz="7682880" rtl="0" eaLnBrk="1" fontAlgn="auto" latinLnBrk="0" hangingPunct="1">
                <a:lnSpc>
                  <a:spcPct val="100000"/>
                </a:lnSpc>
                <a:spcBef>
                  <a:spcPts val="0"/>
                </a:spcBef>
                <a:spcAft>
                  <a:spcPts val="0"/>
                </a:spcAft>
                <a:buClrTx/>
                <a:buSzTx/>
                <a:buFontTx/>
                <a:buNone/>
                <a:tabLst/>
                <a:defRPr/>
              </a:pPr>
              <a:endParaRPr kumimoji="0" lang="en-US" altLang="ja-JP" sz="1800" b="1" i="0" u="none" strike="noStrike" kern="0" cap="none" spc="0" normalizeH="0" baseline="0" noProof="0" dirty="0">
                <a:ln>
                  <a:noFill/>
                </a:ln>
                <a:solidFill>
                  <a:srgbClr val="8064A2"/>
                </a:solidFill>
                <a:effectLst/>
                <a:uLnTx/>
                <a:uFillTx/>
                <a:latin typeface="Calibri"/>
                <a:ea typeface="ＭＳ Ｐゴシック"/>
                <a:cs typeface="+mn-cs"/>
              </a:endParaRPr>
            </a:p>
          </p:txBody>
        </p:sp>
        <p:sp>
          <p:nvSpPr>
            <p:cNvPr id="12" name="フリーフォーム: 図形 11">
              <a:extLst>
                <a:ext uri="{FF2B5EF4-FFF2-40B4-BE49-F238E27FC236}">
                  <a16:creationId xmlns:a16="http://schemas.microsoft.com/office/drawing/2014/main" id="{5A83504E-1F8D-5B28-0BB5-DDCA81B9DCA6}"/>
                </a:ext>
              </a:extLst>
            </p:cNvPr>
            <p:cNvSpPr/>
            <p:nvPr/>
          </p:nvSpPr>
          <p:spPr>
            <a:xfrm flipV="1">
              <a:off x="5040952" y="4453430"/>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3" name="フリーフォーム: 図形 12">
              <a:extLst>
                <a:ext uri="{FF2B5EF4-FFF2-40B4-BE49-F238E27FC236}">
                  <a16:creationId xmlns:a16="http://schemas.microsoft.com/office/drawing/2014/main" id="{C09B89F0-7F3F-963A-C4E0-929C2CAA84A8}"/>
                </a:ext>
              </a:extLst>
            </p:cNvPr>
            <p:cNvSpPr/>
            <p:nvPr/>
          </p:nvSpPr>
          <p:spPr>
            <a:xfrm flipV="1">
              <a:off x="5041556" y="4596831"/>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4" name="フリーフォーム: 図形 13">
              <a:extLst>
                <a:ext uri="{FF2B5EF4-FFF2-40B4-BE49-F238E27FC236}">
                  <a16:creationId xmlns:a16="http://schemas.microsoft.com/office/drawing/2014/main" id="{33C57C51-F8AC-8458-D0DB-119076E7698A}"/>
                </a:ext>
              </a:extLst>
            </p:cNvPr>
            <p:cNvSpPr/>
            <p:nvPr/>
          </p:nvSpPr>
          <p:spPr>
            <a:xfrm flipV="1">
              <a:off x="5038684" y="4718854"/>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5" name="フリーフォーム: 図形 14">
              <a:extLst>
                <a:ext uri="{FF2B5EF4-FFF2-40B4-BE49-F238E27FC236}">
                  <a16:creationId xmlns:a16="http://schemas.microsoft.com/office/drawing/2014/main" id="{81A6E12A-F225-BFB4-62FC-32A41823F5D2}"/>
                </a:ext>
              </a:extLst>
            </p:cNvPr>
            <p:cNvSpPr/>
            <p:nvPr/>
          </p:nvSpPr>
          <p:spPr>
            <a:xfrm flipV="1">
              <a:off x="5038609" y="4854376"/>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6" name="フリーフォーム: 図形 15">
              <a:extLst>
                <a:ext uri="{FF2B5EF4-FFF2-40B4-BE49-F238E27FC236}">
                  <a16:creationId xmlns:a16="http://schemas.microsoft.com/office/drawing/2014/main" id="{3D926490-EED3-ACE4-198C-7505134DCA92}"/>
                </a:ext>
              </a:extLst>
            </p:cNvPr>
            <p:cNvSpPr/>
            <p:nvPr/>
          </p:nvSpPr>
          <p:spPr>
            <a:xfrm flipV="1">
              <a:off x="5035737" y="4976398"/>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7" name="フリーフォーム: 図形 16">
              <a:extLst>
                <a:ext uri="{FF2B5EF4-FFF2-40B4-BE49-F238E27FC236}">
                  <a16:creationId xmlns:a16="http://schemas.microsoft.com/office/drawing/2014/main" id="{39D422E5-2DB0-9454-1E13-24D777175F1D}"/>
                </a:ext>
              </a:extLst>
            </p:cNvPr>
            <p:cNvSpPr/>
            <p:nvPr/>
          </p:nvSpPr>
          <p:spPr>
            <a:xfrm flipV="1">
              <a:off x="5038609" y="5109654"/>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9" name="フリーフォーム: 図形 18">
              <a:extLst>
                <a:ext uri="{FF2B5EF4-FFF2-40B4-BE49-F238E27FC236}">
                  <a16:creationId xmlns:a16="http://schemas.microsoft.com/office/drawing/2014/main" id="{F27E69FF-7205-A922-A77A-243D8794F219}"/>
                </a:ext>
              </a:extLst>
            </p:cNvPr>
            <p:cNvSpPr/>
            <p:nvPr/>
          </p:nvSpPr>
          <p:spPr>
            <a:xfrm flipV="1">
              <a:off x="5043824" y="4331407"/>
              <a:ext cx="1814969" cy="45719"/>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5080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22" name="正方形/長方形 21">
              <a:extLst>
                <a:ext uri="{FF2B5EF4-FFF2-40B4-BE49-F238E27FC236}">
                  <a16:creationId xmlns:a16="http://schemas.microsoft.com/office/drawing/2014/main" id="{9ACCD919-E1DE-DEA0-A1EA-2C1523C1D356}"/>
                </a:ext>
              </a:extLst>
            </p:cNvPr>
            <p:cNvSpPr/>
            <p:nvPr/>
          </p:nvSpPr>
          <p:spPr>
            <a:xfrm>
              <a:off x="2516749" y="2369112"/>
              <a:ext cx="1269697" cy="353971"/>
            </a:xfrm>
            <a:prstGeom prst="rect">
              <a:avLst/>
            </a:prstGeom>
          </p:spPr>
          <p:txBody>
            <a:bodyPr wrap="non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a:cs typeface="+mn-cs"/>
                </a:rPr>
                <a:t>AUDIO IN 8ch</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a:cs typeface="+mn-cs"/>
              </a:endParaRPr>
            </a:p>
          </p:txBody>
        </p:sp>
        <p:grpSp>
          <p:nvGrpSpPr>
            <p:cNvPr id="23" name="グループ化 22">
              <a:extLst>
                <a:ext uri="{FF2B5EF4-FFF2-40B4-BE49-F238E27FC236}">
                  <a16:creationId xmlns:a16="http://schemas.microsoft.com/office/drawing/2014/main" id="{A87FC0A5-8F76-3630-D469-FC32AD800F51}"/>
                </a:ext>
              </a:extLst>
            </p:cNvPr>
            <p:cNvGrpSpPr/>
            <p:nvPr/>
          </p:nvGrpSpPr>
          <p:grpSpPr>
            <a:xfrm>
              <a:off x="3378159" y="2849264"/>
              <a:ext cx="2618292" cy="2853357"/>
              <a:chOff x="3378159" y="2849265"/>
              <a:chExt cx="2618292" cy="2829370"/>
            </a:xfrm>
          </p:grpSpPr>
          <p:grpSp>
            <p:nvGrpSpPr>
              <p:cNvPr id="32" name="グループ化 31">
                <a:extLst>
                  <a:ext uri="{FF2B5EF4-FFF2-40B4-BE49-F238E27FC236}">
                    <a16:creationId xmlns:a16="http://schemas.microsoft.com/office/drawing/2014/main" id="{27AD22F2-327C-8FC1-0B91-FE87A7B9D3C8}"/>
                  </a:ext>
                </a:extLst>
              </p:cNvPr>
              <p:cNvGrpSpPr/>
              <p:nvPr/>
            </p:nvGrpSpPr>
            <p:grpSpPr>
              <a:xfrm>
                <a:off x="3397103" y="2849265"/>
                <a:ext cx="2599348" cy="2829368"/>
                <a:chOff x="1676396" y="2878427"/>
                <a:chExt cx="1732698" cy="1623509"/>
              </a:xfrm>
            </p:grpSpPr>
            <p:sp>
              <p:nvSpPr>
                <p:cNvPr id="41" name="フリーフォーム 2">
                  <a:extLst>
                    <a:ext uri="{FF2B5EF4-FFF2-40B4-BE49-F238E27FC236}">
                      <a16:creationId xmlns:a16="http://schemas.microsoft.com/office/drawing/2014/main" id="{D3300320-C38D-F39A-7F2D-D8A0017B076C}"/>
                    </a:ext>
                  </a:extLst>
                </p:cNvPr>
                <p:cNvSpPr/>
                <p:nvPr/>
              </p:nvSpPr>
              <p:spPr>
                <a:xfrm>
                  <a:off x="1682380" y="2878427"/>
                  <a:ext cx="1726714" cy="161754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a:effectLst>
                  <a:glow rad="76200">
                    <a:schemeClr val="accent6">
                      <a:lumMod val="75000"/>
                      <a:alpha val="8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2" name="フリーフォーム 99">
                  <a:extLst>
                    <a:ext uri="{FF2B5EF4-FFF2-40B4-BE49-F238E27FC236}">
                      <a16:creationId xmlns:a16="http://schemas.microsoft.com/office/drawing/2014/main" id="{05688645-D628-8B8A-68E8-6B1E87A54F09}"/>
                    </a:ext>
                  </a:extLst>
                </p:cNvPr>
                <p:cNvSpPr/>
                <p:nvPr/>
              </p:nvSpPr>
              <p:spPr>
                <a:xfrm>
                  <a:off x="1676396" y="2951106"/>
                  <a:ext cx="1650919" cy="1550830"/>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nvGrpSpPr>
              <p:cNvPr id="33" name="グループ化 32">
                <a:extLst>
                  <a:ext uri="{FF2B5EF4-FFF2-40B4-BE49-F238E27FC236}">
                    <a16:creationId xmlns:a16="http://schemas.microsoft.com/office/drawing/2014/main" id="{59343D9F-DADC-F80D-1780-040B1EB77F1A}"/>
                  </a:ext>
                </a:extLst>
              </p:cNvPr>
              <p:cNvGrpSpPr/>
              <p:nvPr/>
            </p:nvGrpSpPr>
            <p:grpSpPr>
              <a:xfrm>
                <a:off x="3397104" y="3102096"/>
                <a:ext cx="2349974" cy="2576539"/>
                <a:chOff x="1687754" y="3046911"/>
                <a:chExt cx="1555111" cy="1679725"/>
              </a:xfrm>
            </p:grpSpPr>
            <p:sp>
              <p:nvSpPr>
                <p:cNvPr id="37" name="フリーフォーム 137">
                  <a:extLst>
                    <a:ext uri="{FF2B5EF4-FFF2-40B4-BE49-F238E27FC236}">
                      <a16:creationId xmlns:a16="http://schemas.microsoft.com/office/drawing/2014/main" id="{BDE0B63C-CCFC-127B-C35D-A8B5D0DA3B8E}"/>
                    </a:ext>
                  </a:extLst>
                </p:cNvPr>
                <p:cNvSpPr/>
                <p:nvPr/>
              </p:nvSpPr>
              <p:spPr>
                <a:xfrm>
                  <a:off x="1693694" y="3046911"/>
                  <a:ext cx="1549171" cy="167294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8" name="フリーフォーム 138">
                  <a:extLst>
                    <a:ext uri="{FF2B5EF4-FFF2-40B4-BE49-F238E27FC236}">
                      <a16:creationId xmlns:a16="http://schemas.microsoft.com/office/drawing/2014/main" id="{234B9C71-B672-3D69-E945-BC058EFF3837}"/>
                    </a:ext>
                  </a:extLst>
                </p:cNvPr>
                <p:cNvSpPr/>
                <p:nvPr/>
              </p:nvSpPr>
              <p:spPr>
                <a:xfrm>
                  <a:off x="1693694" y="3119589"/>
                  <a:ext cx="1485082" cy="1600270"/>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9" name="フリーフォーム 139">
                  <a:extLst>
                    <a:ext uri="{FF2B5EF4-FFF2-40B4-BE49-F238E27FC236}">
                      <a16:creationId xmlns:a16="http://schemas.microsoft.com/office/drawing/2014/main" id="{61757046-80C9-B8C9-5686-EEEEA4F91630}"/>
                    </a:ext>
                  </a:extLst>
                </p:cNvPr>
                <p:cNvSpPr/>
                <p:nvPr/>
              </p:nvSpPr>
              <p:spPr>
                <a:xfrm>
                  <a:off x="1693694" y="3185171"/>
                  <a:ext cx="1411255" cy="1534688"/>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40" name="フリーフォーム 140">
                  <a:extLst>
                    <a:ext uri="{FF2B5EF4-FFF2-40B4-BE49-F238E27FC236}">
                      <a16:creationId xmlns:a16="http://schemas.microsoft.com/office/drawing/2014/main" id="{EBBDBA5C-8250-7F5F-74C7-FADE0A62DA85}"/>
                    </a:ext>
                  </a:extLst>
                </p:cNvPr>
                <p:cNvSpPr/>
                <p:nvPr/>
              </p:nvSpPr>
              <p:spPr>
                <a:xfrm>
                  <a:off x="1687754" y="3257851"/>
                  <a:ext cx="1353105" cy="1468785"/>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nvGrpSpPr>
              <p:cNvPr id="34" name="グループ化 33">
                <a:extLst>
                  <a:ext uri="{FF2B5EF4-FFF2-40B4-BE49-F238E27FC236}">
                    <a16:creationId xmlns:a16="http://schemas.microsoft.com/office/drawing/2014/main" id="{ECD7DEAF-7DC8-18E1-C92E-55D191AE4CEF}"/>
                  </a:ext>
                </a:extLst>
              </p:cNvPr>
              <p:cNvGrpSpPr/>
              <p:nvPr/>
            </p:nvGrpSpPr>
            <p:grpSpPr>
              <a:xfrm>
                <a:off x="3378159" y="3558673"/>
                <a:ext cx="1940979" cy="2109570"/>
                <a:chOff x="1543076" y="3351168"/>
                <a:chExt cx="1404362" cy="1405800"/>
              </a:xfrm>
            </p:grpSpPr>
            <p:sp>
              <p:nvSpPr>
                <p:cNvPr id="35" name="フリーフォーム 142">
                  <a:extLst>
                    <a:ext uri="{FF2B5EF4-FFF2-40B4-BE49-F238E27FC236}">
                      <a16:creationId xmlns:a16="http://schemas.microsoft.com/office/drawing/2014/main" id="{E60531F2-7B9A-DFD6-D4A9-C116B9299F24}"/>
                    </a:ext>
                  </a:extLst>
                </p:cNvPr>
                <p:cNvSpPr/>
                <p:nvPr/>
              </p:nvSpPr>
              <p:spPr>
                <a:xfrm>
                  <a:off x="1543076" y="3351168"/>
                  <a:ext cx="1404362" cy="1405799"/>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6" name="フリーフォーム 143">
                  <a:extLst>
                    <a:ext uri="{FF2B5EF4-FFF2-40B4-BE49-F238E27FC236}">
                      <a16:creationId xmlns:a16="http://schemas.microsoft.com/office/drawing/2014/main" id="{BF684E4D-1A70-95EC-5B17-D7BE01C3FA9D}"/>
                    </a:ext>
                  </a:extLst>
                </p:cNvPr>
                <p:cNvSpPr/>
                <p:nvPr/>
              </p:nvSpPr>
              <p:spPr>
                <a:xfrm>
                  <a:off x="1549659" y="3441309"/>
                  <a:ext cx="1319508" cy="1315659"/>
                </a:xfrm>
                <a:custGeom>
                  <a:avLst/>
                  <a:gdLst>
                    <a:gd name="connsiteX0" fmla="*/ 0 w 1938271"/>
                    <a:gd name="connsiteY0" fmla="*/ 0 h 1210614"/>
                    <a:gd name="connsiteX1" fmla="*/ 1938271 w 1938271"/>
                    <a:gd name="connsiteY1" fmla="*/ 0 h 1210614"/>
                    <a:gd name="connsiteX2" fmla="*/ 1938271 w 1938271"/>
                    <a:gd name="connsiteY2" fmla="*/ 1210614 h 1210614"/>
                  </a:gdLst>
                  <a:ahLst/>
                  <a:cxnLst>
                    <a:cxn ang="0">
                      <a:pos x="connsiteX0" y="connsiteY0"/>
                    </a:cxn>
                    <a:cxn ang="0">
                      <a:pos x="connsiteX1" y="connsiteY1"/>
                    </a:cxn>
                    <a:cxn ang="0">
                      <a:pos x="connsiteX2" y="connsiteY2"/>
                    </a:cxn>
                  </a:cxnLst>
                  <a:rect l="l" t="t" r="r" b="b"/>
                  <a:pathLst>
                    <a:path w="1938271" h="1210614">
                      <a:moveTo>
                        <a:pt x="0" y="0"/>
                      </a:moveTo>
                      <a:lnTo>
                        <a:pt x="1938271" y="0"/>
                      </a:lnTo>
                      <a:lnTo>
                        <a:pt x="1938271" y="1210614"/>
                      </a:lnTo>
                    </a:path>
                  </a:pathLst>
                </a:custGeom>
                <a:no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grpSp>
        <p:sp>
          <p:nvSpPr>
            <p:cNvPr id="24" name="角丸四角形 60">
              <a:extLst>
                <a:ext uri="{FF2B5EF4-FFF2-40B4-BE49-F238E27FC236}">
                  <a16:creationId xmlns:a16="http://schemas.microsoft.com/office/drawing/2014/main" id="{3295F81B-E16B-3064-C20A-D32D60B5FE4F}"/>
                </a:ext>
              </a:extLst>
            </p:cNvPr>
            <p:cNvSpPr/>
            <p:nvPr/>
          </p:nvSpPr>
          <p:spPr>
            <a:xfrm>
              <a:off x="5102709" y="3764958"/>
              <a:ext cx="963997" cy="281829"/>
            </a:xfrm>
            <a:prstGeom prst="roundRect">
              <a:avLst/>
            </a:prstGeom>
            <a:solidFill>
              <a:srgbClr val="00B0F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MIX</a:t>
              </a: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25" name="正方形/長方形 24">
              <a:extLst>
                <a:ext uri="{FF2B5EF4-FFF2-40B4-BE49-F238E27FC236}">
                  <a16:creationId xmlns:a16="http://schemas.microsoft.com/office/drawing/2014/main" id="{71276370-C0EA-24C6-A6D6-55D6911E2614}"/>
                </a:ext>
              </a:extLst>
            </p:cNvPr>
            <p:cNvSpPr/>
            <p:nvPr/>
          </p:nvSpPr>
          <p:spPr>
            <a:xfrm>
              <a:off x="5729733" y="2387598"/>
              <a:ext cx="2132485" cy="471135"/>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BA8CDC"/>
                  </a:solidFill>
                  <a:effectLst/>
                  <a:uLnTx/>
                  <a:uFillTx/>
                  <a:latin typeface="Calibri"/>
                  <a:ea typeface="ＭＳ Ｐゴシック"/>
                  <a:cs typeface="+mn-cs"/>
                </a:rPr>
                <a:t>VX-3000PM(0)</a:t>
              </a:r>
              <a:endParaRPr kumimoji="1" lang="ja-JP" altLang="en-US" sz="1400" b="1" i="0" u="none" strike="noStrike" kern="1200" cap="none" spc="0" normalizeH="0" baseline="0" noProof="0" dirty="0">
                <a:ln>
                  <a:noFill/>
                </a:ln>
                <a:solidFill>
                  <a:srgbClr val="BA8CDC"/>
                </a:solidFill>
                <a:effectLst/>
                <a:uLnTx/>
                <a:uFillTx/>
                <a:latin typeface="Calibri"/>
                <a:ea typeface="ＭＳ Ｐゴシック"/>
                <a:cs typeface="+mn-cs"/>
              </a:endParaRPr>
            </a:p>
          </p:txBody>
        </p:sp>
        <p:sp>
          <p:nvSpPr>
            <p:cNvPr id="27" name="角丸四角形 71">
              <a:extLst>
                <a:ext uri="{FF2B5EF4-FFF2-40B4-BE49-F238E27FC236}">
                  <a16:creationId xmlns:a16="http://schemas.microsoft.com/office/drawing/2014/main" id="{85EE59D9-31CE-0125-3937-13C761E46921}"/>
                </a:ext>
              </a:extLst>
            </p:cNvPr>
            <p:cNvSpPr/>
            <p:nvPr/>
          </p:nvSpPr>
          <p:spPr>
            <a:xfrm>
              <a:off x="3860002" y="2773415"/>
              <a:ext cx="503218" cy="1008750"/>
            </a:xfrm>
            <a:prstGeom prst="roundRect">
              <a:avLst>
                <a:gd name="adj" fmla="val 12537"/>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VOX</a:t>
              </a:r>
            </a:p>
          </p:txBody>
        </p:sp>
        <p:sp>
          <p:nvSpPr>
            <p:cNvPr id="28" name="正方形/長方形 27">
              <a:extLst>
                <a:ext uri="{FF2B5EF4-FFF2-40B4-BE49-F238E27FC236}">
                  <a16:creationId xmlns:a16="http://schemas.microsoft.com/office/drawing/2014/main" id="{5147CCF1-3903-89CE-3AA8-75B8337D55D3}"/>
                </a:ext>
              </a:extLst>
            </p:cNvPr>
            <p:cNvSpPr/>
            <p:nvPr/>
          </p:nvSpPr>
          <p:spPr>
            <a:xfrm>
              <a:off x="6333866" y="3932002"/>
              <a:ext cx="1814968" cy="353971"/>
            </a:xfrm>
            <a:prstGeom prst="rect">
              <a:avLst/>
            </a:prstGeom>
          </p:spPr>
          <p:txBody>
            <a:bodyPr wrap="squar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a:cs typeface="+mn-cs"/>
                </a:rPr>
                <a:t>Unicast out 7ch</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9" name="角丸四角形 71">
              <a:extLst>
                <a:ext uri="{FF2B5EF4-FFF2-40B4-BE49-F238E27FC236}">
                  <a16:creationId xmlns:a16="http://schemas.microsoft.com/office/drawing/2014/main" id="{97165904-5015-F005-69FE-9C6AD193105B}"/>
                </a:ext>
              </a:extLst>
            </p:cNvPr>
            <p:cNvSpPr/>
            <p:nvPr/>
          </p:nvSpPr>
          <p:spPr>
            <a:xfrm>
              <a:off x="3474418" y="2780811"/>
              <a:ext cx="286441" cy="1008750"/>
            </a:xfrm>
            <a:prstGeom prst="roundRect">
              <a:avLst>
                <a:gd name="adj" fmla="val 12537"/>
              </a:avLst>
            </a:prstGeom>
            <a:solidFill>
              <a:srgbClr val="7030A0"/>
            </a:solidFill>
          </p:spPr>
          <p:style>
            <a:lnRef idx="0">
              <a:schemeClr val="accent5"/>
            </a:lnRef>
            <a:fillRef idx="3">
              <a:schemeClr val="accent5"/>
            </a:fillRef>
            <a:effectRef idx="3">
              <a:schemeClr val="accent5"/>
            </a:effectRef>
            <a:fontRef idx="minor">
              <a:schemeClr val="lt1"/>
            </a:fontRef>
          </p:style>
          <p:txBody>
            <a:bodyPr lIns="0" tIns="68594" rIns="0"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VR</a:t>
              </a:r>
            </a:p>
          </p:txBody>
        </p:sp>
        <p:sp>
          <p:nvSpPr>
            <p:cNvPr id="31" name="正方形/長方形 30">
              <a:extLst>
                <a:ext uri="{FF2B5EF4-FFF2-40B4-BE49-F238E27FC236}">
                  <a16:creationId xmlns:a16="http://schemas.microsoft.com/office/drawing/2014/main" id="{384724BC-2375-E5C0-C1DF-A484C9F0405D}"/>
                </a:ext>
              </a:extLst>
            </p:cNvPr>
            <p:cNvSpPr/>
            <p:nvPr/>
          </p:nvSpPr>
          <p:spPr>
            <a:xfrm>
              <a:off x="2933077" y="2596883"/>
              <a:ext cx="507886" cy="471135"/>
            </a:xfrm>
            <a:prstGeom prst="rect">
              <a:avLst/>
            </a:prstGeom>
          </p:spPr>
          <p:txBody>
            <a:bodyPr wrap="none" lIns="137187" tIns="68594" rIns="137187" bIns="68594">
              <a:spAutoFit/>
            </a:bodyPr>
            <a:lstStyle/>
            <a:p>
              <a:pPr marL="0" marR="0" lvl="0" indent="0" algn="l" defTabSz="768288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F79646">
                      <a:lumMod val="75000"/>
                    </a:srgbClr>
                  </a:solidFill>
                  <a:effectLst/>
                  <a:uLnTx/>
                  <a:uFillTx/>
                  <a:latin typeface="Calibri"/>
                  <a:ea typeface="ＭＳ Ｐゴシック"/>
                  <a:cs typeface="+mn-cs"/>
                </a:rPr>
                <a:t>In1</a:t>
              </a:r>
              <a:endParaRPr kumimoji="1" lang="ja-JP" altLang="en-US" sz="1800" b="1" i="0" u="none" strike="noStrike" kern="1200" cap="none" spc="0" normalizeH="0" baseline="0" noProof="0" dirty="0">
                <a:ln>
                  <a:noFill/>
                </a:ln>
                <a:solidFill>
                  <a:srgbClr val="F79646">
                    <a:lumMod val="75000"/>
                  </a:srgbClr>
                </a:solidFill>
                <a:effectLst/>
                <a:uLnTx/>
                <a:uFillTx/>
                <a:latin typeface="Calibri"/>
                <a:ea typeface="ＭＳ Ｐゴシック"/>
                <a:cs typeface="+mn-cs"/>
              </a:endParaRPr>
            </a:p>
          </p:txBody>
        </p:sp>
      </p:grpSp>
      <p:sp>
        <p:nvSpPr>
          <p:cNvPr id="125" name="楕円 124">
            <a:extLst>
              <a:ext uri="{FF2B5EF4-FFF2-40B4-BE49-F238E27FC236}">
                <a16:creationId xmlns:a16="http://schemas.microsoft.com/office/drawing/2014/main" id="{35E29785-0575-6EC6-E0D4-4A38357D8E35}"/>
              </a:ext>
            </a:extLst>
          </p:cNvPr>
          <p:cNvSpPr/>
          <p:nvPr/>
        </p:nvSpPr>
        <p:spPr>
          <a:xfrm>
            <a:off x="5427748" y="4159925"/>
            <a:ext cx="158418" cy="152710"/>
          </a:xfrm>
          <a:prstGeom prst="ellipse">
            <a:avLst/>
          </a:prstGeom>
          <a:ln w="19050">
            <a:solidFill>
              <a:schemeClr val="bg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27" name="フリーフォーム: 図形 126">
            <a:extLst>
              <a:ext uri="{FF2B5EF4-FFF2-40B4-BE49-F238E27FC236}">
                <a16:creationId xmlns:a16="http://schemas.microsoft.com/office/drawing/2014/main" id="{2EA9B68F-E41C-C633-D542-179000AE5EDC}"/>
              </a:ext>
            </a:extLst>
          </p:cNvPr>
          <p:cNvSpPr/>
          <p:nvPr/>
        </p:nvSpPr>
        <p:spPr>
          <a:xfrm>
            <a:off x="3299830" y="5083347"/>
            <a:ext cx="4567075" cy="73523"/>
          </a:xfrm>
          <a:custGeom>
            <a:avLst/>
            <a:gdLst>
              <a:gd name="connsiteX0" fmla="*/ 0 w 3084022"/>
              <a:gd name="connsiteY0" fmla="*/ 0 h 0"/>
              <a:gd name="connsiteX1" fmla="*/ 3084022 w 3084022"/>
              <a:gd name="connsiteY1" fmla="*/ 0 h 0"/>
            </a:gdLst>
            <a:ahLst/>
            <a:cxnLst>
              <a:cxn ang="0">
                <a:pos x="connsiteX0" y="connsiteY0"/>
              </a:cxn>
              <a:cxn ang="0">
                <a:pos x="connsiteX1" y="connsiteY1"/>
              </a:cxn>
            </a:cxnLst>
            <a:rect l="l" t="t" r="r" b="b"/>
            <a:pathLst>
              <a:path w="3084022">
                <a:moveTo>
                  <a:pt x="0" y="0"/>
                </a:moveTo>
                <a:lnTo>
                  <a:pt x="3084022" y="0"/>
                </a:lnTo>
              </a:path>
            </a:pathLst>
          </a:custGeom>
          <a:noFill/>
          <a:ln w="127000">
            <a:solidFill>
              <a:srgbClr val="934BC9">
                <a:alpha val="50000"/>
              </a:srgb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grpSp>
        <p:nvGrpSpPr>
          <p:cNvPr id="132" name="グループ化 131">
            <a:extLst>
              <a:ext uri="{FF2B5EF4-FFF2-40B4-BE49-F238E27FC236}">
                <a16:creationId xmlns:a16="http://schemas.microsoft.com/office/drawing/2014/main" id="{0A12399C-4B7F-1BFE-EC04-903307A826CD}"/>
              </a:ext>
            </a:extLst>
          </p:cNvPr>
          <p:cNvGrpSpPr/>
          <p:nvPr/>
        </p:nvGrpSpPr>
        <p:grpSpPr>
          <a:xfrm>
            <a:off x="6709137" y="4925815"/>
            <a:ext cx="1043161" cy="2241805"/>
            <a:chOff x="6709137" y="4925815"/>
            <a:chExt cx="1043161" cy="2241805"/>
          </a:xfrm>
        </p:grpSpPr>
        <p:sp>
          <p:nvSpPr>
            <p:cNvPr id="130" name="正方形/長方形 129">
              <a:extLst>
                <a:ext uri="{FF2B5EF4-FFF2-40B4-BE49-F238E27FC236}">
                  <a16:creationId xmlns:a16="http://schemas.microsoft.com/office/drawing/2014/main" id="{E9F01CE9-3C68-A331-A510-18F723E6DEFA}"/>
                </a:ext>
              </a:extLst>
            </p:cNvPr>
            <p:cNvSpPr/>
            <p:nvPr/>
          </p:nvSpPr>
          <p:spPr>
            <a:xfrm>
              <a:off x="6744088" y="4925815"/>
              <a:ext cx="987942" cy="2241805"/>
            </a:xfrm>
            <a:prstGeom prst="rect">
              <a:avLst/>
            </a:prstGeom>
            <a:solidFill>
              <a:srgbClr val="7030A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31" name="正方形/長方形 130">
              <a:extLst>
                <a:ext uri="{FF2B5EF4-FFF2-40B4-BE49-F238E27FC236}">
                  <a16:creationId xmlns:a16="http://schemas.microsoft.com/office/drawing/2014/main" id="{330490B1-C940-1B61-544D-7F530A454518}"/>
                </a:ext>
              </a:extLst>
            </p:cNvPr>
            <p:cNvSpPr/>
            <p:nvPr/>
          </p:nvSpPr>
          <p:spPr>
            <a:xfrm>
              <a:off x="6709137" y="5568792"/>
              <a:ext cx="1043161" cy="738692"/>
            </a:xfrm>
            <a:prstGeom prst="rect">
              <a:avLst/>
            </a:prstGeom>
          </p:spPr>
          <p:txBody>
            <a:bodyPr wrap="none" lIns="137187" tIns="68594" rIns="137187" bIns="6859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2100" b="0" i="0" u="none" strike="noStrike" kern="1200" cap="none" spc="0" normalizeH="0" baseline="0" noProof="0" dirty="0">
                  <a:ln>
                    <a:noFill/>
                  </a:ln>
                  <a:solidFill>
                    <a:srgbClr val="FFFFFF"/>
                  </a:solidFill>
                  <a:effectLst/>
                  <a:uLnTx/>
                  <a:uFillTx/>
                  <a:latin typeface="Calibri"/>
                  <a:ea typeface="ＭＳ Ｐゴシック" pitchFamily="50" charset="-128"/>
                  <a:cs typeface="+mn-cs"/>
                </a:rPr>
                <a:t>VX link</a:t>
              </a:r>
              <a:endParaRPr kumimoji="1" lang="en-US" altLang="ja-JP" sz="1800" b="0" i="0" u="none" strike="noStrike" kern="1200" cap="none" spc="0" normalizeH="0" baseline="0" noProof="0" dirty="0">
                <a:ln>
                  <a:noFill/>
                </a:ln>
                <a:solidFill>
                  <a:srgbClr val="FFFFFF"/>
                </a:solidFill>
                <a:effectLst/>
                <a:uLnTx/>
                <a:uFillTx/>
                <a:latin typeface="Calibri"/>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FFFFFF"/>
                  </a:solidFill>
                  <a:effectLst/>
                  <a:uLnTx/>
                  <a:uFillTx/>
                  <a:latin typeface="Calibri"/>
                  <a:ea typeface="ＭＳ Ｐゴシック" pitchFamily="50" charset="-128"/>
                  <a:cs typeface="+mn-cs"/>
                </a:rPr>
                <a:t>(NW 0)</a:t>
              </a: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itchFamily="50" charset="-128"/>
                <a:cs typeface="+mn-cs"/>
              </a:endParaRPr>
            </a:p>
          </p:txBody>
        </p:sp>
      </p:grpSp>
      <p:sp>
        <p:nvSpPr>
          <p:cNvPr id="164" name="角丸四角形 164">
            <a:extLst>
              <a:ext uri="{FF2B5EF4-FFF2-40B4-BE49-F238E27FC236}">
                <a16:creationId xmlns:a16="http://schemas.microsoft.com/office/drawing/2014/main" id="{035FD3E0-4A90-CE49-7364-A88EB9EAD2F0}"/>
              </a:ext>
            </a:extLst>
          </p:cNvPr>
          <p:cNvSpPr/>
          <p:nvPr/>
        </p:nvSpPr>
        <p:spPr>
          <a:xfrm>
            <a:off x="3378764" y="4059260"/>
            <a:ext cx="2538744" cy="1240112"/>
          </a:xfrm>
          <a:prstGeom prst="roundRect">
            <a:avLst>
              <a:gd name="adj" fmla="val 6795"/>
            </a:avLst>
          </a:prstGeom>
          <a:gradFill flip="none" rotWithShape="1">
            <a:gsLst>
              <a:gs pos="82000">
                <a:srgbClr val="002060">
                  <a:alpha val="14000"/>
                </a:srgbClr>
              </a:gs>
              <a:gs pos="100000">
                <a:srgbClr val="002060"/>
              </a:gs>
            </a:gsLst>
            <a:path path="rect">
              <a:fillToRect l="50000" t="50000" r="50000" b="50000"/>
            </a:path>
            <a:tileRect/>
          </a:gradFill>
          <a:ln/>
        </p:spPr>
        <p:style>
          <a:lnRef idx="0">
            <a:schemeClr val="accent5"/>
          </a:lnRef>
          <a:fillRef idx="3">
            <a:schemeClr val="accent5"/>
          </a:fillRef>
          <a:effectRef idx="3">
            <a:schemeClr val="accent5"/>
          </a:effectRef>
          <a:fontRef idx="minor">
            <a:schemeClr val="lt1"/>
          </a:fontRef>
        </p:style>
        <p:txBody>
          <a:bodyPr lIns="137187" tIns="68594" rIns="137187" bIns="68594" rtlCol="0" anchor="ctr"/>
          <a:lstStyle/>
          <a:p>
            <a:pPr marL="0" marR="0" lvl="0" indent="0" algn="ctr" defTabSz="7682880" rtl="0" eaLnBrk="1" fontAlgn="auto" latinLnBrk="0" hangingPunct="1">
              <a:lnSpc>
                <a:spcPct val="100000"/>
              </a:lnSpc>
              <a:spcBef>
                <a:spcPts val="0"/>
              </a:spcBef>
              <a:spcAft>
                <a:spcPts val="0"/>
              </a:spcAft>
              <a:buClrTx/>
              <a:buSzTx/>
              <a:buFontTx/>
              <a:buNone/>
              <a:tabLst/>
              <a:defRPr/>
            </a:pPr>
            <a:r>
              <a:rPr kumimoji="0" lang="en-US" altLang="ja-JP" sz="2400" b="1" i="0" u="none" strike="noStrike" kern="0" cap="none" spc="0" normalizeH="0" baseline="0" noProof="0" dirty="0">
                <a:ln>
                  <a:noFill/>
                </a:ln>
                <a:solidFill>
                  <a:srgbClr val="002060"/>
                </a:solidFill>
                <a:effectLst/>
                <a:uLnTx/>
                <a:uFillTx/>
                <a:latin typeface="Calibri"/>
                <a:ea typeface="ＭＳ Ｐゴシック"/>
                <a:cs typeface="+mn-cs"/>
              </a:rPr>
              <a:t>Matrix</a:t>
            </a:r>
          </a:p>
        </p:txBody>
      </p:sp>
      <p:sp>
        <p:nvSpPr>
          <p:cNvPr id="128" name="吹き出し: 四角形 127">
            <a:extLst>
              <a:ext uri="{FF2B5EF4-FFF2-40B4-BE49-F238E27FC236}">
                <a16:creationId xmlns:a16="http://schemas.microsoft.com/office/drawing/2014/main" id="{D890FC03-ABA8-1373-A181-50FC7009996C}"/>
              </a:ext>
            </a:extLst>
          </p:cNvPr>
          <p:cNvSpPr/>
          <p:nvPr/>
        </p:nvSpPr>
        <p:spPr>
          <a:xfrm>
            <a:off x="2377058" y="6133389"/>
            <a:ext cx="3807911" cy="708569"/>
          </a:xfrm>
          <a:prstGeom prst="wedgeRectCallout">
            <a:avLst>
              <a:gd name="adj1" fmla="val 51105"/>
              <a:gd name="adj2" fmla="val -86751"/>
            </a:avLst>
          </a:prstGeom>
          <a:solidFill>
            <a:srgbClr val="7030A0"/>
          </a:solidFill>
          <a:ln w="50800">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chemeClr val="bg1"/>
                </a:solidFill>
                <a:effectLst/>
                <a:uLnTx/>
                <a:uFillTx/>
                <a:latin typeface="Calibri"/>
                <a:ea typeface="ＭＳ Ｐゴシック" panose="020B0600070205080204" pitchFamily="50" charset="-128"/>
                <a:cs typeface="+mn-cs"/>
              </a:rPr>
              <a:t>It is possible to simultaneously broadcast unicast and multicast within the network(NW0) to which the PM(0) itself belongs.</a:t>
            </a:r>
            <a:endParaRPr kumimoji="1" lang="ja-JP" altLang="en-US" sz="1400" b="0" i="0" u="none" strike="noStrike" kern="1200" cap="none" spc="0" normalizeH="0" baseline="0" noProof="0" dirty="0">
              <a:ln>
                <a:noFill/>
              </a:ln>
              <a:solidFill>
                <a:schemeClr val="bg1"/>
              </a:solidFill>
              <a:effectLst/>
              <a:uLnTx/>
              <a:uFillTx/>
              <a:latin typeface="Calibri"/>
              <a:ea typeface="ＭＳ Ｐゴシック" panose="020B0600070205080204" pitchFamily="50" charset="-128"/>
              <a:cs typeface="+mn-cs"/>
            </a:endParaRPr>
          </a:p>
        </p:txBody>
      </p:sp>
      <p:sp>
        <p:nvSpPr>
          <p:cNvPr id="126" name="楕円 125">
            <a:extLst>
              <a:ext uri="{FF2B5EF4-FFF2-40B4-BE49-F238E27FC236}">
                <a16:creationId xmlns:a16="http://schemas.microsoft.com/office/drawing/2014/main" id="{88552412-DB0B-D49C-730A-0BF80DEF6488}"/>
              </a:ext>
            </a:extLst>
          </p:cNvPr>
          <p:cNvSpPr/>
          <p:nvPr/>
        </p:nvSpPr>
        <p:spPr>
          <a:xfrm>
            <a:off x="5428509" y="5003897"/>
            <a:ext cx="158418" cy="152710"/>
          </a:xfrm>
          <a:prstGeom prst="ellipse">
            <a:avLst/>
          </a:prstGeom>
          <a:ln>
            <a:solidFill>
              <a:schemeClr val="bg1"/>
            </a:solidFill>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3C3C3C"/>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973373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1_Office ​​テーマ">
  <a:themeElements>
    <a:clrScheme name="ユーザー定義 3">
      <a:dk1>
        <a:srgbClr val="5F5F5F"/>
      </a:dk1>
      <a:lt1>
        <a:srgbClr val="FFFFFF"/>
      </a:lt1>
      <a:dk2>
        <a:srgbClr val="E36C09"/>
      </a:dk2>
      <a:lt2>
        <a:srgbClr val="FDEADA"/>
      </a:lt2>
      <a:accent1>
        <a:srgbClr val="D8D8D8"/>
      </a:accent1>
      <a:accent2>
        <a:srgbClr val="474747"/>
      </a:accent2>
      <a:accent3>
        <a:srgbClr val="C0504D"/>
      </a:accent3>
      <a:accent4>
        <a:srgbClr val="F0F06C"/>
      </a:accent4>
      <a:accent5>
        <a:srgbClr val="4BACC6"/>
      </a:accent5>
      <a:accent6>
        <a:srgbClr val="F79646"/>
      </a:accent6>
      <a:hlink>
        <a:srgbClr val="9F9F9F"/>
      </a:hlink>
      <a:folHlink>
        <a:srgbClr val="9F9F9F"/>
      </a:folHlink>
    </a:clrScheme>
    <a:fontScheme name="TOA OS standard">
      <a:majorFont>
        <a:latin typeface="Calibri"/>
        <a:ea typeface="Meiro UI"/>
        <a:cs typeface=""/>
      </a:majorFont>
      <a:minorFont>
        <a:latin typeface="Calibri"/>
        <a:ea typeface="Meiryo UI"/>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デザインの設定">
  <a:themeElements>
    <a:clrScheme name="TOA">
      <a:dk1>
        <a:srgbClr val="3C3C3C"/>
      </a:dk1>
      <a:lt1>
        <a:srgbClr val="FFFFFF"/>
      </a:lt1>
      <a:dk2>
        <a:srgbClr val="E36C09"/>
      </a:dk2>
      <a:lt2>
        <a:srgbClr val="FDEADA"/>
      </a:lt2>
      <a:accent1>
        <a:srgbClr val="4F81BD"/>
      </a:accent1>
      <a:accent2>
        <a:srgbClr val="C0504D"/>
      </a:accent2>
      <a:accent3>
        <a:srgbClr val="9BBB59"/>
      </a:accent3>
      <a:accent4>
        <a:srgbClr val="8064A2"/>
      </a:accent4>
      <a:accent5>
        <a:srgbClr val="4BACC6"/>
      </a:accent5>
      <a:accent6>
        <a:srgbClr val="F79646"/>
      </a:accent6>
      <a:hlink>
        <a:srgbClr val="FFFFFF"/>
      </a:hlink>
      <a:folHlink>
        <a:srgbClr val="FFFFF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a:solidFill>
            <a:srgbClr val="C00000"/>
          </a:solidFill>
          <a:headEnd type="none" w="med" len="med"/>
          <a:tailEnd type="none" w="med" len="med"/>
        </a:ln>
        <a:effectLst/>
      </a:spPr>
      <a:bodyPr rtlCol="0" anchor="ctr"/>
      <a:lstStyle>
        <a:defPPr algn="ctr">
          <a:defRPr kumimoji="1"/>
        </a:defPPr>
      </a:lstStyle>
      <a:style>
        <a:lnRef idx="2">
          <a:schemeClr val="accent6"/>
        </a:lnRef>
        <a:fillRef idx="1">
          <a:schemeClr val="lt1"/>
        </a:fillRef>
        <a:effectRef idx="0">
          <a:schemeClr val="accent6"/>
        </a:effectRef>
        <a:fontRef idx="minor">
          <a:schemeClr val="dk1"/>
        </a:fontRef>
      </a:style>
    </a:spDef>
    <a:txDef>
      <a:spPr>
        <a:noFill/>
      </a:spPr>
      <a:bodyPr wrap="square">
        <a:spAutoFit/>
      </a:bodyPr>
      <a:lstStyle>
        <a:defPPr algn="l">
          <a:defRPr dirty="0">
            <a:latin typeface="+mj-lt"/>
          </a:defRPr>
        </a:defPPr>
      </a:lstStyle>
    </a:txDef>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
  <TotalTime>140867</TotalTime>
  <Words>22339</Words>
  <Application>Microsoft Office PowerPoint</Application>
  <PresentationFormat>Custom</PresentationFormat>
  <Paragraphs>5993</Paragraphs>
  <Slides>143</Slides>
  <Notes>58</Notes>
  <HiddenSlides>0</HiddenSlides>
  <MMClips>7</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143</vt:i4>
      </vt:variant>
    </vt:vector>
  </HeadingPairs>
  <TitlesOfParts>
    <vt:vector size="152" baseType="lpstr">
      <vt:lpstr>メイリオ</vt:lpstr>
      <vt:lpstr>Meiryo UI</vt:lpstr>
      <vt:lpstr>ＭＳ Ｐゴシック</vt:lpstr>
      <vt:lpstr>Arial</vt:lpstr>
      <vt:lpstr>Calibri</vt:lpstr>
      <vt:lpstr>Comic Sans MS</vt:lpstr>
      <vt:lpstr>Microsoft Sans Serif</vt:lpstr>
      <vt:lpstr>1_Office ​​テーマ</vt:lpstr>
      <vt:lpstr>デザインの設定</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Hewlett-Packard Company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VX-3000 series ph.2 - v.5</dc:title>
  <dc:creator>Hiramatsu</dc:creator>
  <cp:lastModifiedBy>Christopher Bell</cp:lastModifiedBy>
  <cp:revision>3500</cp:revision>
  <cp:lastPrinted>2019-11-29T05:20:08Z</cp:lastPrinted>
  <dcterms:created xsi:type="dcterms:W3CDTF">2014-05-15T01:13:29Z</dcterms:created>
  <dcterms:modified xsi:type="dcterms:W3CDTF">2026-05-12T20:01:43Z</dcterms:modified>
</cp:coreProperties>
</file>